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618" r:id="rId2"/>
    <p:sldId id="658" r:id="rId3"/>
    <p:sldId id="659" r:id="rId4"/>
    <p:sldId id="660" r:id="rId5"/>
    <p:sldId id="630" r:id="rId6"/>
    <p:sldId id="619" r:id="rId7"/>
    <p:sldId id="620" r:id="rId8"/>
    <p:sldId id="653" r:id="rId9"/>
    <p:sldId id="654" r:id="rId10"/>
    <p:sldId id="655" r:id="rId11"/>
    <p:sldId id="647" r:id="rId12"/>
    <p:sldId id="657" r:id="rId13"/>
    <p:sldId id="648" r:id="rId14"/>
    <p:sldId id="632" r:id="rId15"/>
    <p:sldId id="621" r:id="rId16"/>
    <p:sldId id="633" r:id="rId17"/>
    <p:sldId id="639" r:id="rId18"/>
    <p:sldId id="651" r:id="rId19"/>
    <p:sldId id="652" r:id="rId20"/>
    <p:sldId id="641" r:id="rId21"/>
    <p:sldId id="642" r:id="rId22"/>
    <p:sldId id="444" r:id="rId23"/>
    <p:sldId id="471" r:id="rId24"/>
    <p:sldId id="623" r:id="rId25"/>
    <p:sldId id="637" r:id="rId26"/>
    <p:sldId id="636" r:id="rId27"/>
    <p:sldId id="644" r:id="rId28"/>
    <p:sldId id="638" r:id="rId29"/>
    <p:sldId id="645" r:id="rId30"/>
    <p:sldId id="475" r:id="rId31"/>
    <p:sldId id="542" r:id="rId32"/>
    <p:sldId id="446" r:id="rId33"/>
    <p:sldId id="656" r:id="rId34"/>
    <p:sldId id="476" r:id="rId35"/>
    <p:sldId id="539" r:id="rId36"/>
    <p:sldId id="598" r:id="rId37"/>
    <p:sldId id="447" r:id="rId38"/>
    <p:sldId id="543" r:id="rId39"/>
    <p:sldId id="477" r:id="rId40"/>
    <p:sldId id="595" r:id="rId41"/>
    <p:sldId id="596" r:id="rId42"/>
    <p:sldId id="565" r:id="rId43"/>
    <p:sldId id="566" r:id="rId44"/>
    <p:sldId id="567" r:id="rId45"/>
    <p:sldId id="572" r:id="rId46"/>
    <p:sldId id="570" r:id="rId47"/>
    <p:sldId id="576" r:id="rId48"/>
    <p:sldId id="612" r:id="rId49"/>
    <p:sldId id="605" r:id="rId50"/>
    <p:sldId id="603" r:id="rId51"/>
    <p:sldId id="604" r:id="rId52"/>
    <p:sldId id="577" r:id="rId53"/>
    <p:sldId id="581" r:id="rId54"/>
    <p:sldId id="590" r:id="rId55"/>
    <p:sldId id="591" r:id="rId56"/>
    <p:sldId id="609" r:id="rId57"/>
    <p:sldId id="592" r:id="rId58"/>
    <p:sldId id="593" r:id="rId59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65" autoAdjust="0"/>
  </p:normalViewPr>
  <p:slideViewPr>
    <p:cSldViewPr>
      <p:cViewPr varScale="1">
        <p:scale>
          <a:sx n="79" d="100"/>
          <a:sy n="79" d="100"/>
        </p:scale>
        <p:origin x="1013" y="3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>
        <p:scale>
          <a:sx n="100" d="100"/>
          <a:sy n="100" d="100"/>
        </p:scale>
        <p:origin x="1747" y="-86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346829-43DF-4A00-8C8B-50B874AFD36E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9B954B-2923-43B6-9370-24114EA0EF71}">
      <dgm:prSet phldrT="[Text]"/>
      <dgm:spPr/>
      <dgm:t>
        <a:bodyPr/>
        <a:lstStyle/>
        <a:p>
          <a:r>
            <a:rPr lang="en-US" dirty="0" smtClean="0"/>
            <a:t>SHIRTS</a:t>
          </a:r>
          <a:endParaRPr lang="en-US" dirty="0"/>
        </a:p>
      </dgm:t>
    </dgm:pt>
    <dgm:pt modelId="{8A641761-8B57-4515-94AD-EE60427FC1F7}" type="parTrans" cxnId="{2ABCB89B-F3DC-4F28-88FC-CBE56F2AC00F}">
      <dgm:prSet/>
      <dgm:spPr/>
      <dgm:t>
        <a:bodyPr/>
        <a:lstStyle/>
        <a:p>
          <a:endParaRPr lang="en-US"/>
        </a:p>
      </dgm:t>
    </dgm:pt>
    <dgm:pt modelId="{36B9B466-8BFB-4EE4-B726-39F321C49CB2}" type="sibTrans" cxnId="{2ABCB89B-F3DC-4F28-88FC-CBE56F2AC00F}">
      <dgm:prSet/>
      <dgm:spPr/>
      <dgm:t>
        <a:bodyPr/>
        <a:lstStyle/>
        <a:p>
          <a:endParaRPr lang="en-US"/>
        </a:p>
      </dgm:t>
    </dgm:pt>
    <dgm:pt modelId="{3C55A311-948C-4D37-A521-75E99055D473}">
      <dgm:prSet phldrT="[Text]"/>
      <dgm:spPr/>
      <dgm:t>
        <a:bodyPr/>
        <a:lstStyle/>
        <a:p>
          <a:r>
            <a:rPr lang="en-US" dirty="0" smtClean="0"/>
            <a:t>Dress</a:t>
          </a:r>
          <a:endParaRPr lang="en-US" dirty="0"/>
        </a:p>
      </dgm:t>
    </dgm:pt>
    <dgm:pt modelId="{834D4880-2956-4F15-A526-11ACE5E19321}" type="parTrans" cxnId="{9978E32A-DB80-4989-B4A2-8BE18B148B80}">
      <dgm:prSet/>
      <dgm:spPr/>
      <dgm:t>
        <a:bodyPr/>
        <a:lstStyle/>
        <a:p>
          <a:endParaRPr lang="en-US"/>
        </a:p>
      </dgm:t>
    </dgm:pt>
    <dgm:pt modelId="{BDCF8D8C-23E6-49FF-9D91-E2DE9DD58E68}" type="sibTrans" cxnId="{9978E32A-DB80-4989-B4A2-8BE18B148B80}">
      <dgm:prSet/>
      <dgm:spPr/>
      <dgm:t>
        <a:bodyPr/>
        <a:lstStyle/>
        <a:p>
          <a:endParaRPr lang="en-US"/>
        </a:p>
      </dgm:t>
    </dgm:pt>
    <dgm:pt modelId="{AA9C423D-B469-4BAF-A028-891ABAEEA0C4}">
      <dgm:prSet phldrT="[Text]"/>
      <dgm:spPr/>
      <dgm:t>
        <a:bodyPr/>
        <a:lstStyle/>
        <a:p>
          <a:r>
            <a:rPr lang="en-US" dirty="0" smtClean="0"/>
            <a:t>Work</a:t>
          </a:r>
          <a:endParaRPr lang="en-US" dirty="0"/>
        </a:p>
      </dgm:t>
    </dgm:pt>
    <dgm:pt modelId="{88E85E36-0F4C-482E-83B5-14A3A325241C}" type="parTrans" cxnId="{ABBD63B0-1734-4726-9F84-CFC1E8655161}">
      <dgm:prSet/>
      <dgm:spPr/>
      <dgm:t>
        <a:bodyPr/>
        <a:lstStyle/>
        <a:p>
          <a:endParaRPr lang="en-US"/>
        </a:p>
      </dgm:t>
    </dgm:pt>
    <dgm:pt modelId="{567592BF-3AE0-4475-9349-DD9D80EDCB58}" type="sibTrans" cxnId="{ABBD63B0-1734-4726-9F84-CFC1E8655161}">
      <dgm:prSet/>
      <dgm:spPr/>
      <dgm:t>
        <a:bodyPr/>
        <a:lstStyle/>
        <a:p>
          <a:endParaRPr lang="en-US"/>
        </a:p>
      </dgm:t>
    </dgm:pt>
    <dgm:pt modelId="{46B08851-3AD3-4C3F-8576-9FE8F206339F}">
      <dgm:prSet/>
      <dgm:spPr/>
      <dgm:t>
        <a:bodyPr/>
        <a:lstStyle/>
        <a:p>
          <a:r>
            <a:rPr lang="en-US" dirty="0" smtClean="0"/>
            <a:t>Party</a:t>
          </a:r>
          <a:endParaRPr lang="en-US" dirty="0"/>
        </a:p>
      </dgm:t>
    </dgm:pt>
    <dgm:pt modelId="{4F744837-C6FC-4EA1-BADD-281A4022E2E9}" type="parTrans" cxnId="{3C0AED0E-9BEB-42ED-BFC5-6EF65D0D799B}">
      <dgm:prSet/>
      <dgm:spPr/>
      <dgm:t>
        <a:bodyPr/>
        <a:lstStyle/>
        <a:p>
          <a:endParaRPr lang="en-US"/>
        </a:p>
      </dgm:t>
    </dgm:pt>
    <dgm:pt modelId="{3D7DB4C5-16BE-44C0-8F76-7CA5FD2C04D3}" type="sibTrans" cxnId="{3C0AED0E-9BEB-42ED-BFC5-6EF65D0D799B}">
      <dgm:prSet/>
      <dgm:spPr/>
      <dgm:t>
        <a:bodyPr/>
        <a:lstStyle/>
        <a:p>
          <a:endParaRPr lang="en-US"/>
        </a:p>
      </dgm:t>
    </dgm:pt>
    <dgm:pt modelId="{B9BFAF5D-7CBD-4BF3-B399-7A8710C30A3B}">
      <dgm:prSet/>
      <dgm:spPr/>
      <dgm:t>
        <a:bodyPr/>
        <a:lstStyle/>
        <a:p>
          <a:r>
            <a:rPr lang="en-US" dirty="0" smtClean="0"/>
            <a:t>Athletic</a:t>
          </a:r>
          <a:endParaRPr lang="en-US" dirty="0"/>
        </a:p>
      </dgm:t>
    </dgm:pt>
    <dgm:pt modelId="{890653D0-C378-4E72-9093-7936342E7382}" type="parTrans" cxnId="{1DD871AB-3F8D-4AFF-B6CF-3964A3CA90C5}">
      <dgm:prSet/>
      <dgm:spPr/>
      <dgm:t>
        <a:bodyPr/>
        <a:lstStyle/>
        <a:p>
          <a:endParaRPr lang="en-US"/>
        </a:p>
      </dgm:t>
    </dgm:pt>
    <dgm:pt modelId="{621DD214-8492-4D43-AC8B-325A099E2410}" type="sibTrans" cxnId="{1DD871AB-3F8D-4AFF-B6CF-3964A3CA90C5}">
      <dgm:prSet/>
      <dgm:spPr/>
      <dgm:t>
        <a:bodyPr/>
        <a:lstStyle/>
        <a:p>
          <a:endParaRPr lang="en-US"/>
        </a:p>
      </dgm:t>
    </dgm:pt>
    <dgm:pt modelId="{2E6B2954-F8A5-4573-A85F-A0EF71633C40}" type="pres">
      <dgm:prSet presAssocID="{8A346829-43DF-4A00-8C8B-50B874AFD36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F5D6F93-9CFE-4EA6-BDE9-0AC7DADEDACE}" type="pres">
      <dgm:prSet presAssocID="{3A9B954B-2923-43B6-9370-24114EA0EF71}" presName="hierRoot1" presStyleCnt="0"/>
      <dgm:spPr/>
    </dgm:pt>
    <dgm:pt modelId="{B3C9614A-47A7-490B-A086-BEA65D857FF3}" type="pres">
      <dgm:prSet presAssocID="{3A9B954B-2923-43B6-9370-24114EA0EF71}" presName="composite" presStyleCnt="0"/>
      <dgm:spPr/>
    </dgm:pt>
    <dgm:pt modelId="{A1DD10C1-008E-47B8-820F-541556ACBC2D}" type="pres">
      <dgm:prSet presAssocID="{3A9B954B-2923-43B6-9370-24114EA0EF71}" presName="background" presStyleLbl="node0" presStyleIdx="0" presStyleCnt="1"/>
      <dgm:spPr/>
    </dgm:pt>
    <dgm:pt modelId="{B14552C3-B0E4-4310-ABC6-110D6C9AA86D}" type="pres">
      <dgm:prSet presAssocID="{3A9B954B-2923-43B6-9370-24114EA0EF71}" presName="text" presStyleLbl="fgAcc0" presStyleIdx="0" presStyleCnt="1" custLinFactNeighborX="-3361" custLinFactNeighborY="16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0E5DA0-68F1-42A7-8C0C-D018B08E2857}" type="pres">
      <dgm:prSet presAssocID="{3A9B954B-2923-43B6-9370-24114EA0EF71}" presName="hierChild2" presStyleCnt="0"/>
      <dgm:spPr/>
    </dgm:pt>
    <dgm:pt modelId="{DB1828C7-16CA-4EF6-A625-491106ED9DF9}" type="pres">
      <dgm:prSet presAssocID="{834D4880-2956-4F15-A526-11ACE5E19321}" presName="Name10" presStyleLbl="parChTrans1D2" presStyleIdx="0" presStyleCnt="4"/>
      <dgm:spPr/>
      <dgm:t>
        <a:bodyPr/>
        <a:lstStyle/>
        <a:p>
          <a:endParaRPr lang="en-US"/>
        </a:p>
      </dgm:t>
    </dgm:pt>
    <dgm:pt modelId="{49B8486A-78EE-4A61-B41F-9036C84A0969}" type="pres">
      <dgm:prSet presAssocID="{3C55A311-948C-4D37-A521-75E99055D473}" presName="hierRoot2" presStyleCnt="0"/>
      <dgm:spPr/>
    </dgm:pt>
    <dgm:pt modelId="{536EE183-2ED9-4073-A20C-D7C5D322CAD5}" type="pres">
      <dgm:prSet presAssocID="{3C55A311-948C-4D37-A521-75E99055D473}" presName="composite2" presStyleCnt="0"/>
      <dgm:spPr/>
    </dgm:pt>
    <dgm:pt modelId="{290A2E66-BF87-4C3C-8A0D-DFD0A70AB616}" type="pres">
      <dgm:prSet presAssocID="{3C55A311-948C-4D37-A521-75E99055D473}" presName="background2" presStyleLbl="node2" presStyleIdx="0" presStyleCnt="4"/>
      <dgm:spPr/>
    </dgm:pt>
    <dgm:pt modelId="{7AF4665E-2FC0-4438-A33F-EBE41F32B948}" type="pres">
      <dgm:prSet presAssocID="{3C55A311-948C-4D37-A521-75E99055D473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4E3FC7C-24CE-4C21-9585-5B79A83443E3}" type="pres">
      <dgm:prSet presAssocID="{3C55A311-948C-4D37-A521-75E99055D473}" presName="hierChild3" presStyleCnt="0"/>
      <dgm:spPr/>
    </dgm:pt>
    <dgm:pt modelId="{B9BF3B41-A333-4945-B9C8-B6505AFCA5C6}" type="pres">
      <dgm:prSet presAssocID="{88E85E36-0F4C-482E-83B5-14A3A325241C}" presName="Name10" presStyleLbl="parChTrans1D2" presStyleIdx="1" presStyleCnt="4"/>
      <dgm:spPr/>
      <dgm:t>
        <a:bodyPr/>
        <a:lstStyle/>
        <a:p>
          <a:endParaRPr lang="en-US"/>
        </a:p>
      </dgm:t>
    </dgm:pt>
    <dgm:pt modelId="{10911D90-359A-4BAA-8BCF-DA118223FD4C}" type="pres">
      <dgm:prSet presAssocID="{AA9C423D-B469-4BAF-A028-891ABAEEA0C4}" presName="hierRoot2" presStyleCnt="0"/>
      <dgm:spPr/>
    </dgm:pt>
    <dgm:pt modelId="{52866F69-60EE-4819-8C23-A40B9DDFA297}" type="pres">
      <dgm:prSet presAssocID="{AA9C423D-B469-4BAF-A028-891ABAEEA0C4}" presName="composite2" presStyleCnt="0"/>
      <dgm:spPr/>
    </dgm:pt>
    <dgm:pt modelId="{CBC53F08-4890-4E8C-BC6A-F167AA55DBD7}" type="pres">
      <dgm:prSet presAssocID="{AA9C423D-B469-4BAF-A028-891ABAEEA0C4}" presName="background2" presStyleLbl="node2" presStyleIdx="1" presStyleCnt="4"/>
      <dgm:spPr/>
    </dgm:pt>
    <dgm:pt modelId="{5046E6A3-B3BB-449E-A3ED-761DD1E41035}" type="pres">
      <dgm:prSet presAssocID="{AA9C423D-B469-4BAF-A028-891ABAEEA0C4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04FFB22-55C7-4233-8603-68DF48F0DB42}" type="pres">
      <dgm:prSet presAssocID="{AA9C423D-B469-4BAF-A028-891ABAEEA0C4}" presName="hierChild3" presStyleCnt="0"/>
      <dgm:spPr/>
    </dgm:pt>
    <dgm:pt modelId="{12F3BE51-90CA-425A-B612-E5476937A1AE}" type="pres">
      <dgm:prSet presAssocID="{4F744837-C6FC-4EA1-BADD-281A4022E2E9}" presName="Name10" presStyleLbl="parChTrans1D2" presStyleIdx="2" presStyleCnt="4"/>
      <dgm:spPr/>
      <dgm:t>
        <a:bodyPr/>
        <a:lstStyle/>
        <a:p>
          <a:endParaRPr lang="en-US"/>
        </a:p>
      </dgm:t>
    </dgm:pt>
    <dgm:pt modelId="{D75D368C-B1D9-467C-BA61-A8A9E55DD144}" type="pres">
      <dgm:prSet presAssocID="{46B08851-3AD3-4C3F-8576-9FE8F206339F}" presName="hierRoot2" presStyleCnt="0"/>
      <dgm:spPr/>
    </dgm:pt>
    <dgm:pt modelId="{63EA783B-C68A-4B40-9110-4553A60010E0}" type="pres">
      <dgm:prSet presAssocID="{46B08851-3AD3-4C3F-8576-9FE8F206339F}" presName="composite2" presStyleCnt="0"/>
      <dgm:spPr/>
    </dgm:pt>
    <dgm:pt modelId="{5FAC1AF8-CD48-4C5D-A770-814EDF1A018B}" type="pres">
      <dgm:prSet presAssocID="{46B08851-3AD3-4C3F-8576-9FE8F206339F}" presName="background2" presStyleLbl="node2" presStyleIdx="2" presStyleCnt="4"/>
      <dgm:spPr/>
    </dgm:pt>
    <dgm:pt modelId="{FFFD8576-95CF-45C4-88C6-372F497967AA}" type="pres">
      <dgm:prSet presAssocID="{46B08851-3AD3-4C3F-8576-9FE8F206339F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0F4390B-3486-45B0-935B-CA8FB9E2DBAC}" type="pres">
      <dgm:prSet presAssocID="{46B08851-3AD3-4C3F-8576-9FE8F206339F}" presName="hierChild3" presStyleCnt="0"/>
      <dgm:spPr/>
    </dgm:pt>
    <dgm:pt modelId="{F3026E06-C45F-43E4-BB34-563ADB0CFC23}" type="pres">
      <dgm:prSet presAssocID="{890653D0-C378-4E72-9093-7936342E7382}" presName="Name10" presStyleLbl="parChTrans1D2" presStyleIdx="3" presStyleCnt="4"/>
      <dgm:spPr/>
      <dgm:t>
        <a:bodyPr/>
        <a:lstStyle/>
        <a:p>
          <a:endParaRPr lang="en-US"/>
        </a:p>
      </dgm:t>
    </dgm:pt>
    <dgm:pt modelId="{F1F3078D-93DA-4F2E-910D-593A77525412}" type="pres">
      <dgm:prSet presAssocID="{B9BFAF5D-7CBD-4BF3-B399-7A8710C30A3B}" presName="hierRoot2" presStyleCnt="0"/>
      <dgm:spPr/>
    </dgm:pt>
    <dgm:pt modelId="{68C3224E-C941-4145-94C6-5B0CF080BA6E}" type="pres">
      <dgm:prSet presAssocID="{B9BFAF5D-7CBD-4BF3-B399-7A8710C30A3B}" presName="composite2" presStyleCnt="0"/>
      <dgm:spPr/>
    </dgm:pt>
    <dgm:pt modelId="{6B59B4D1-0A01-4565-AA74-65EA6369F5C5}" type="pres">
      <dgm:prSet presAssocID="{B9BFAF5D-7CBD-4BF3-B399-7A8710C30A3B}" presName="background2" presStyleLbl="node2" presStyleIdx="3" presStyleCnt="4"/>
      <dgm:spPr/>
    </dgm:pt>
    <dgm:pt modelId="{AF5B4112-8D09-4F99-AADF-CD9A1432167C}" type="pres">
      <dgm:prSet presAssocID="{B9BFAF5D-7CBD-4BF3-B399-7A8710C30A3B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EE2EA80-9AA3-427F-B9B3-EA5CC34227DE}" type="pres">
      <dgm:prSet presAssocID="{B9BFAF5D-7CBD-4BF3-B399-7A8710C30A3B}" presName="hierChild3" presStyleCnt="0"/>
      <dgm:spPr/>
    </dgm:pt>
  </dgm:ptLst>
  <dgm:cxnLst>
    <dgm:cxn modelId="{B9DB8869-6039-4EB3-A327-FFFC195A0F82}" type="presOf" srcId="{B9BFAF5D-7CBD-4BF3-B399-7A8710C30A3B}" destId="{AF5B4112-8D09-4F99-AADF-CD9A1432167C}" srcOrd="0" destOrd="0" presId="urn:microsoft.com/office/officeart/2005/8/layout/hierarchy1"/>
    <dgm:cxn modelId="{1B5A92C6-B482-456C-A364-A55653F56C68}" type="presOf" srcId="{3A9B954B-2923-43B6-9370-24114EA0EF71}" destId="{B14552C3-B0E4-4310-ABC6-110D6C9AA86D}" srcOrd="0" destOrd="0" presId="urn:microsoft.com/office/officeart/2005/8/layout/hierarchy1"/>
    <dgm:cxn modelId="{3C0AED0E-9BEB-42ED-BFC5-6EF65D0D799B}" srcId="{3A9B954B-2923-43B6-9370-24114EA0EF71}" destId="{46B08851-3AD3-4C3F-8576-9FE8F206339F}" srcOrd="2" destOrd="0" parTransId="{4F744837-C6FC-4EA1-BADD-281A4022E2E9}" sibTransId="{3D7DB4C5-16BE-44C0-8F76-7CA5FD2C04D3}"/>
    <dgm:cxn modelId="{1DD871AB-3F8D-4AFF-B6CF-3964A3CA90C5}" srcId="{3A9B954B-2923-43B6-9370-24114EA0EF71}" destId="{B9BFAF5D-7CBD-4BF3-B399-7A8710C30A3B}" srcOrd="3" destOrd="0" parTransId="{890653D0-C378-4E72-9093-7936342E7382}" sibTransId="{621DD214-8492-4D43-AC8B-325A099E2410}"/>
    <dgm:cxn modelId="{2275AA42-505F-42D2-8111-348A51B4444B}" type="presOf" srcId="{834D4880-2956-4F15-A526-11ACE5E19321}" destId="{DB1828C7-16CA-4EF6-A625-491106ED9DF9}" srcOrd="0" destOrd="0" presId="urn:microsoft.com/office/officeart/2005/8/layout/hierarchy1"/>
    <dgm:cxn modelId="{9978E32A-DB80-4989-B4A2-8BE18B148B80}" srcId="{3A9B954B-2923-43B6-9370-24114EA0EF71}" destId="{3C55A311-948C-4D37-A521-75E99055D473}" srcOrd="0" destOrd="0" parTransId="{834D4880-2956-4F15-A526-11ACE5E19321}" sibTransId="{BDCF8D8C-23E6-49FF-9D91-E2DE9DD58E68}"/>
    <dgm:cxn modelId="{4C19BF83-A7AE-4DBA-839E-B4564704C15E}" type="presOf" srcId="{890653D0-C378-4E72-9093-7936342E7382}" destId="{F3026E06-C45F-43E4-BB34-563ADB0CFC23}" srcOrd="0" destOrd="0" presId="urn:microsoft.com/office/officeart/2005/8/layout/hierarchy1"/>
    <dgm:cxn modelId="{ABBD63B0-1734-4726-9F84-CFC1E8655161}" srcId="{3A9B954B-2923-43B6-9370-24114EA0EF71}" destId="{AA9C423D-B469-4BAF-A028-891ABAEEA0C4}" srcOrd="1" destOrd="0" parTransId="{88E85E36-0F4C-482E-83B5-14A3A325241C}" sibTransId="{567592BF-3AE0-4475-9349-DD9D80EDCB58}"/>
    <dgm:cxn modelId="{443AE03B-E6A9-4EC2-98B2-7AC934EEB51F}" type="presOf" srcId="{3C55A311-948C-4D37-A521-75E99055D473}" destId="{7AF4665E-2FC0-4438-A33F-EBE41F32B948}" srcOrd="0" destOrd="0" presId="urn:microsoft.com/office/officeart/2005/8/layout/hierarchy1"/>
    <dgm:cxn modelId="{2ABCB89B-F3DC-4F28-88FC-CBE56F2AC00F}" srcId="{8A346829-43DF-4A00-8C8B-50B874AFD36E}" destId="{3A9B954B-2923-43B6-9370-24114EA0EF71}" srcOrd="0" destOrd="0" parTransId="{8A641761-8B57-4515-94AD-EE60427FC1F7}" sibTransId="{36B9B466-8BFB-4EE4-B726-39F321C49CB2}"/>
    <dgm:cxn modelId="{A7E3676E-C94F-4585-9276-EE517F601881}" type="presOf" srcId="{AA9C423D-B469-4BAF-A028-891ABAEEA0C4}" destId="{5046E6A3-B3BB-449E-A3ED-761DD1E41035}" srcOrd="0" destOrd="0" presId="urn:microsoft.com/office/officeart/2005/8/layout/hierarchy1"/>
    <dgm:cxn modelId="{6A68514A-B879-4E9F-835A-DCD392FB2337}" type="presOf" srcId="{46B08851-3AD3-4C3F-8576-9FE8F206339F}" destId="{FFFD8576-95CF-45C4-88C6-372F497967AA}" srcOrd="0" destOrd="0" presId="urn:microsoft.com/office/officeart/2005/8/layout/hierarchy1"/>
    <dgm:cxn modelId="{C727D8EC-A115-4D41-831E-3DB1F4E618A6}" type="presOf" srcId="{4F744837-C6FC-4EA1-BADD-281A4022E2E9}" destId="{12F3BE51-90CA-425A-B612-E5476937A1AE}" srcOrd="0" destOrd="0" presId="urn:microsoft.com/office/officeart/2005/8/layout/hierarchy1"/>
    <dgm:cxn modelId="{B3B5B776-A141-4250-B631-CF35D8E2CB7A}" type="presOf" srcId="{88E85E36-0F4C-482E-83B5-14A3A325241C}" destId="{B9BF3B41-A333-4945-B9C8-B6505AFCA5C6}" srcOrd="0" destOrd="0" presId="urn:microsoft.com/office/officeart/2005/8/layout/hierarchy1"/>
    <dgm:cxn modelId="{9DA272A5-6BAD-4B62-8FF6-EDDEA239C5C7}" type="presOf" srcId="{8A346829-43DF-4A00-8C8B-50B874AFD36E}" destId="{2E6B2954-F8A5-4573-A85F-A0EF71633C40}" srcOrd="0" destOrd="0" presId="urn:microsoft.com/office/officeart/2005/8/layout/hierarchy1"/>
    <dgm:cxn modelId="{5D9AEFAB-FA6B-4AD2-BCC1-30A2730E1C2F}" type="presParOf" srcId="{2E6B2954-F8A5-4573-A85F-A0EF71633C40}" destId="{0F5D6F93-9CFE-4EA6-BDE9-0AC7DADEDACE}" srcOrd="0" destOrd="0" presId="urn:microsoft.com/office/officeart/2005/8/layout/hierarchy1"/>
    <dgm:cxn modelId="{8B19FFED-B433-4367-BD39-9E8996EAE672}" type="presParOf" srcId="{0F5D6F93-9CFE-4EA6-BDE9-0AC7DADEDACE}" destId="{B3C9614A-47A7-490B-A086-BEA65D857FF3}" srcOrd="0" destOrd="0" presId="urn:microsoft.com/office/officeart/2005/8/layout/hierarchy1"/>
    <dgm:cxn modelId="{F6CDE2E7-454C-4C91-A2D5-F0EC628EF11F}" type="presParOf" srcId="{B3C9614A-47A7-490B-A086-BEA65D857FF3}" destId="{A1DD10C1-008E-47B8-820F-541556ACBC2D}" srcOrd="0" destOrd="0" presId="urn:microsoft.com/office/officeart/2005/8/layout/hierarchy1"/>
    <dgm:cxn modelId="{A7D78D6A-D93D-43C6-8C33-F70CD74F2977}" type="presParOf" srcId="{B3C9614A-47A7-490B-A086-BEA65D857FF3}" destId="{B14552C3-B0E4-4310-ABC6-110D6C9AA86D}" srcOrd="1" destOrd="0" presId="urn:microsoft.com/office/officeart/2005/8/layout/hierarchy1"/>
    <dgm:cxn modelId="{D540FF91-8B89-4752-900F-A54F4F310A26}" type="presParOf" srcId="{0F5D6F93-9CFE-4EA6-BDE9-0AC7DADEDACE}" destId="{760E5DA0-68F1-42A7-8C0C-D018B08E2857}" srcOrd="1" destOrd="0" presId="urn:microsoft.com/office/officeart/2005/8/layout/hierarchy1"/>
    <dgm:cxn modelId="{6FFE3118-8DE4-4690-9C1B-3F0EB27ECB49}" type="presParOf" srcId="{760E5DA0-68F1-42A7-8C0C-D018B08E2857}" destId="{DB1828C7-16CA-4EF6-A625-491106ED9DF9}" srcOrd="0" destOrd="0" presId="urn:microsoft.com/office/officeart/2005/8/layout/hierarchy1"/>
    <dgm:cxn modelId="{9E5CEB98-E378-4AE8-AA73-AACC1FC6EAE1}" type="presParOf" srcId="{760E5DA0-68F1-42A7-8C0C-D018B08E2857}" destId="{49B8486A-78EE-4A61-B41F-9036C84A0969}" srcOrd="1" destOrd="0" presId="urn:microsoft.com/office/officeart/2005/8/layout/hierarchy1"/>
    <dgm:cxn modelId="{B528D18E-9827-46A4-B9BB-E9A23F8E0473}" type="presParOf" srcId="{49B8486A-78EE-4A61-B41F-9036C84A0969}" destId="{536EE183-2ED9-4073-A20C-D7C5D322CAD5}" srcOrd="0" destOrd="0" presId="urn:microsoft.com/office/officeart/2005/8/layout/hierarchy1"/>
    <dgm:cxn modelId="{5CB3DF68-B5EF-4C41-8C97-29F53B5F9B0E}" type="presParOf" srcId="{536EE183-2ED9-4073-A20C-D7C5D322CAD5}" destId="{290A2E66-BF87-4C3C-8A0D-DFD0A70AB616}" srcOrd="0" destOrd="0" presId="urn:microsoft.com/office/officeart/2005/8/layout/hierarchy1"/>
    <dgm:cxn modelId="{534AFE89-F8BF-4040-962C-F1341004993E}" type="presParOf" srcId="{536EE183-2ED9-4073-A20C-D7C5D322CAD5}" destId="{7AF4665E-2FC0-4438-A33F-EBE41F32B948}" srcOrd="1" destOrd="0" presId="urn:microsoft.com/office/officeart/2005/8/layout/hierarchy1"/>
    <dgm:cxn modelId="{C03AAD4D-F53E-4634-8BC6-91D53093EB06}" type="presParOf" srcId="{49B8486A-78EE-4A61-B41F-9036C84A0969}" destId="{74E3FC7C-24CE-4C21-9585-5B79A83443E3}" srcOrd="1" destOrd="0" presId="urn:microsoft.com/office/officeart/2005/8/layout/hierarchy1"/>
    <dgm:cxn modelId="{33CD7A97-655E-4D63-B6E3-50808F29E448}" type="presParOf" srcId="{760E5DA0-68F1-42A7-8C0C-D018B08E2857}" destId="{B9BF3B41-A333-4945-B9C8-B6505AFCA5C6}" srcOrd="2" destOrd="0" presId="urn:microsoft.com/office/officeart/2005/8/layout/hierarchy1"/>
    <dgm:cxn modelId="{22654D3E-0800-47A7-94A2-FD3CA93ABCAB}" type="presParOf" srcId="{760E5DA0-68F1-42A7-8C0C-D018B08E2857}" destId="{10911D90-359A-4BAA-8BCF-DA118223FD4C}" srcOrd="3" destOrd="0" presId="urn:microsoft.com/office/officeart/2005/8/layout/hierarchy1"/>
    <dgm:cxn modelId="{F868FC34-C775-49AE-8814-ECC0427B13DD}" type="presParOf" srcId="{10911D90-359A-4BAA-8BCF-DA118223FD4C}" destId="{52866F69-60EE-4819-8C23-A40B9DDFA297}" srcOrd="0" destOrd="0" presId="urn:microsoft.com/office/officeart/2005/8/layout/hierarchy1"/>
    <dgm:cxn modelId="{6EF59A1B-4CA0-4B08-811B-101F6BF2CC2C}" type="presParOf" srcId="{52866F69-60EE-4819-8C23-A40B9DDFA297}" destId="{CBC53F08-4890-4E8C-BC6A-F167AA55DBD7}" srcOrd="0" destOrd="0" presId="urn:microsoft.com/office/officeart/2005/8/layout/hierarchy1"/>
    <dgm:cxn modelId="{AF7BEEAB-25D5-4EF8-B8A5-574EE9B8AB7A}" type="presParOf" srcId="{52866F69-60EE-4819-8C23-A40B9DDFA297}" destId="{5046E6A3-B3BB-449E-A3ED-761DD1E41035}" srcOrd="1" destOrd="0" presId="urn:microsoft.com/office/officeart/2005/8/layout/hierarchy1"/>
    <dgm:cxn modelId="{5465EA88-ECEB-4043-96B4-7AD1502226A6}" type="presParOf" srcId="{10911D90-359A-4BAA-8BCF-DA118223FD4C}" destId="{E04FFB22-55C7-4233-8603-68DF48F0DB42}" srcOrd="1" destOrd="0" presId="urn:microsoft.com/office/officeart/2005/8/layout/hierarchy1"/>
    <dgm:cxn modelId="{B03B0B65-1ED2-4F6B-9638-B9F486E43E07}" type="presParOf" srcId="{760E5DA0-68F1-42A7-8C0C-D018B08E2857}" destId="{12F3BE51-90CA-425A-B612-E5476937A1AE}" srcOrd="4" destOrd="0" presId="urn:microsoft.com/office/officeart/2005/8/layout/hierarchy1"/>
    <dgm:cxn modelId="{2B21029C-41CC-46BA-8232-06CD4D81D44F}" type="presParOf" srcId="{760E5DA0-68F1-42A7-8C0C-D018B08E2857}" destId="{D75D368C-B1D9-467C-BA61-A8A9E55DD144}" srcOrd="5" destOrd="0" presId="urn:microsoft.com/office/officeart/2005/8/layout/hierarchy1"/>
    <dgm:cxn modelId="{98061D25-2D6D-49B5-828E-75FA5C556572}" type="presParOf" srcId="{D75D368C-B1D9-467C-BA61-A8A9E55DD144}" destId="{63EA783B-C68A-4B40-9110-4553A60010E0}" srcOrd="0" destOrd="0" presId="urn:microsoft.com/office/officeart/2005/8/layout/hierarchy1"/>
    <dgm:cxn modelId="{7B927677-01E8-4BB2-8464-184FE2332E37}" type="presParOf" srcId="{63EA783B-C68A-4B40-9110-4553A60010E0}" destId="{5FAC1AF8-CD48-4C5D-A770-814EDF1A018B}" srcOrd="0" destOrd="0" presId="urn:microsoft.com/office/officeart/2005/8/layout/hierarchy1"/>
    <dgm:cxn modelId="{4B215D1C-1FFF-49DD-9915-664211EC368E}" type="presParOf" srcId="{63EA783B-C68A-4B40-9110-4553A60010E0}" destId="{FFFD8576-95CF-45C4-88C6-372F497967AA}" srcOrd="1" destOrd="0" presId="urn:microsoft.com/office/officeart/2005/8/layout/hierarchy1"/>
    <dgm:cxn modelId="{B3339A63-A93E-4274-8F63-BFB52E0ED59E}" type="presParOf" srcId="{D75D368C-B1D9-467C-BA61-A8A9E55DD144}" destId="{30F4390B-3486-45B0-935B-CA8FB9E2DBAC}" srcOrd="1" destOrd="0" presId="urn:microsoft.com/office/officeart/2005/8/layout/hierarchy1"/>
    <dgm:cxn modelId="{399BFFB5-02C0-4341-8038-F1590A0A477D}" type="presParOf" srcId="{760E5DA0-68F1-42A7-8C0C-D018B08E2857}" destId="{F3026E06-C45F-43E4-BB34-563ADB0CFC23}" srcOrd="6" destOrd="0" presId="urn:microsoft.com/office/officeart/2005/8/layout/hierarchy1"/>
    <dgm:cxn modelId="{6263E83E-A865-4EE7-ADBE-507E34AED791}" type="presParOf" srcId="{760E5DA0-68F1-42A7-8C0C-D018B08E2857}" destId="{F1F3078D-93DA-4F2E-910D-593A77525412}" srcOrd="7" destOrd="0" presId="urn:microsoft.com/office/officeart/2005/8/layout/hierarchy1"/>
    <dgm:cxn modelId="{14D1D1DA-4291-4307-8907-1B07614798F8}" type="presParOf" srcId="{F1F3078D-93DA-4F2E-910D-593A77525412}" destId="{68C3224E-C941-4145-94C6-5B0CF080BA6E}" srcOrd="0" destOrd="0" presId="urn:microsoft.com/office/officeart/2005/8/layout/hierarchy1"/>
    <dgm:cxn modelId="{F7AC1BEA-12FF-46BE-9AB8-53D87E99CD08}" type="presParOf" srcId="{68C3224E-C941-4145-94C6-5B0CF080BA6E}" destId="{6B59B4D1-0A01-4565-AA74-65EA6369F5C5}" srcOrd="0" destOrd="0" presId="urn:microsoft.com/office/officeart/2005/8/layout/hierarchy1"/>
    <dgm:cxn modelId="{CFEA0965-13DD-4231-98F8-B06F484927B2}" type="presParOf" srcId="{68C3224E-C941-4145-94C6-5B0CF080BA6E}" destId="{AF5B4112-8D09-4F99-AADF-CD9A1432167C}" srcOrd="1" destOrd="0" presId="urn:microsoft.com/office/officeart/2005/8/layout/hierarchy1"/>
    <dgm:cxn modelId="{6B9ADD89-CF30-4167-956F-B8EFD1B9E65E}" type="presParOf" srcId="{F1F3078D-93DA-4F2E-910D-593A77525412}" destId="{2EE2EA80-9AA3-427F-B9B3-EA5CC34227D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026E06-C45F-43E4-BB34-563ADB0CFC23}">
      <dsp:nvSpPr>
        <dsp:cNvPr id="0" name=""/>
        <dsp:cNvSpPr/>
      </dsp:nvSpPr>
      <dsp:spPr>
        <a:xfrm>
          <a:off x="2934299" y="1792728"/>
          <a:ext cx="2380650" cy="3574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9271"/>
              </a:lnTo>
              <a:lnTo>
                <a:pt x="2380650" y="239271"/>
              </a:lnTo>
              <a:lnTo>
                <a:pt x="2380650" y="35740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F3BE51-90CA-425A-B612-E5476937A1AE}">
      <dsp:nvSpPr>
        <dsp:cNvPr id="0" name=""/>
        <dsp:cNvSpPr/>
      </dsp:nvSpPr>
      <dsp:spPr>
        <a:xfrm>
          <a:off x="2934299" y="1792728"/>
          <a:ext cx="822122" cy="3574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9271"/>
              </a:lnTo>
              <a:lnTo>
                <a:pt x="822122" y="239271"/>
              </a:lnTo>
              <a:lnTo>
                <a:pt x="822122" y="35740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BF3B41-A333-4945-B9C8-B6505AFCA5C6}">
      <dsp:nvSpPr>
        <dsp:cNvPr id="0" name=""/>
        <dsp:cNvSpPr/>
      </dsp:nvSpPr>
      <dsp:spPr>
        <a:xfrm>
          <a:off x="2197893" y="1792728"/>
          <a:ext cx="736405" cy="357401"/>
        </a:xfrm>
        <a:custGeom>
          <a:avLst/>
          <a:gdLst/>
          <a:ahLst/>
          <a:cxnLst/>
          <a:rect l="0" t="0" r="0" b="0"/>
          <a:pathLst>
            <a:path>
              <a:moveTo>
                <a:pt x="736405" y="0"/>
              </a:moveTo>
              <a:lnTo>
                <a:pt x="736405" y="239271"/>
              </a:lnTo>
              <a:lnTo>
                <a:pt x="0" y="239271"/>
              </a:lnTo>
              <a:lnTo>
                <a:pt x="0" y="35740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1828C7-16CA-4EF6-A625-491106ED9DF9}">
      <dsp:nvSpPr>
        <dsp:cNvPr id="0" name=""/>
        <dsp:cNvSpPr/>
      </dsp:nvSpPr>
      <dsp:spPr>
        <a:xfrm>
          <a:off x="639365" y="1792728"/>
          <a:ext cx="2294934" cy="357401"/>
        </a:xfrm>
        <a:custGeom>
          <a:avLst/>
          <a:gdLst/>
          <a:ahLst/>
          <a:cxnLst/>
          <a:rect l="0" t="0" r="0" b="0"/>
          <a:pathLst>
            <a:path>
              <a:moveTo>
                <a:pt x="2294934" y="0"/>
              </a:moveTo>
              <a:lnTo>
                <a:pt x="2294934" y="239271"/>
              </a:lnTo>
              <a:lnTo>
                <a:pt x="0" y="239271"/>
              </a:lnTo>
              <a:lnTo>
                <a:pt x="0" y="35740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DD10C1-008E-47B8-820F-541556ACBC2D}">
      <dsp:nvSpPr>
        <dsp:cNvPr id="0" name=""/>
        <dsp:cNvSpPr/>
      </dsp:nvSpPr>
      <dsp:spPr>
        <a:xfrm>
          <a:off x="2296720" y="983001"/>
          <a:ext cx="1275159" cy="8097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4552C3-B0E4-4310-ABC6-110D6C9AA86D}">
      <dsp:nvSpPr>
        <dsp:cNvPr id="0" name=""/>
        <dsp:cNvSpPr/>
      </dsp:nvSpPr>
      <dsp:spPr>
        <a:xfrm>
          <a:off x="2438404" y="1117602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SHIRTS</a:t>
          </a:r>
          <a:endParaRPr lang="en-US" sz="2500" kern="1200" dirty="0"/>
        </a:p>
      </dsp:txBody>
      <dsp:txXfrm>
        <a:off x="2462120" y="1141318"/>
        <a:ext cx="1227727" cy="762294"/>
      </dsp:txXfrm>
    </dsp:sp>
    <dsp:sp modelId="{290A2E66-BF87-4C3C-8A0D-DFD0A70AB616}">
      <dsp:nvSpPr>
        <dsp:cNvPr id="0" name=""/>
        <dsp:cNvSpPr/>
      </dsp:nvSpPr>
      <dsp:spPr>
        <a:xfrm>
          <a:off x="1785" y="2150129"/>
          <a:ext cx="1275159" cy="8097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F4665E-2FC0-4438-A33F-EBE41F32B948}">
      <dsp:nvSpPr>
        <dsp:cNvPr id="0" name=""/>
        <dsp:cNvSpPr/>
      </dsp:nvSpPr>
      <dsp:spPr>
        <a:xfrm>
          <a:off x="143470" y="2284729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Dress</a:t>
          </a:r>
          <a:endParaRPr lang="en-US" sz="2500" kern="1200" dirty="0"/>
        </a:p>
      </dsp:txBody>
      <dsp:txXfrm>
        <a:off x="167186" y="2308445"/>
        <a:ext cx="1227727" cy="762294"/>
      </dsp:txXfrm>
    </dsp:sp>
    <dsp:sp modelId="{CBC53F08-4890-4E8C-BC6A-F167AA55DBD7}">
      <dsp:nvSpPr>
        <dsp:cNvPr id="0" name=""/>
        <dsp:cNvSpPr/>
      </dsp:nvSpPr>
      <dsp:spPr>
        <a:xfrm>
          <a:off x="1560314" y="2150129"/>
          <a:ext cx="1275159" cy="8097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6E6A3-B3BB-449E-A3ED-761DD1E41035}">
      <dsp:nvSpPr>
        <dsp:cNvPr id="0" name=""/>
        <dsp:cNvSpPr/>
      </dsp:nvSpPr>
      <dsp:spPr>
        <a:xfrm>
          <a:off x="1701998" y="2284729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Work</a:t>
          </a:r>
          <a:endParaRPr lang="en-US" sz="2500" kern="1200" dirty="0"/>
        </a:p>
      </dsp:txBody>
      <dsp:txXfrm>
        <a:off x="1725714" y="2308445"/>
        <a:ext cx="1227727" cy="762294"/>
      </dsp:txXfrm>
    </dsp:sp>
    <dsp:sp modelId="{5FAC1AF8-CD48-4C5D-A770-814EDF1A018B}">
      <dsp:nvSpPr>
        <dsp:cNvPr id="0" name=""/>
        <dsp:cNvSpPr/>
      </dsp:nvSpPr>
      <dsp:spPr>
        <a:xfrm>
          <a:off x="3118842" y="2150129"/>
          <a:ext cx="1275159" cy="8097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FD8576-95CF-45C4-88C6-372F497967AA}">
      <dsp:nvSpPr>
        <dsp:cNvPr id="0" name=""/>
        <dsp:cNvSpPr/>
      </dsp:nvSpPr>
      <dsp:spPr>
        <a:xfrm>
          <a:off x="3260526" y="2284729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Party</a:t>
          </a:r>
          <a:endParaRPr lang="en-US" sz="2500" kern="1200" dirty="0"/>
        </a:p>
      </dsp:txBody>
      <dsp:txXfrm>
        <a:off x="3284242" y="2308445"/>
        <a:ext cx="1227727" cy="762294"/>
      </dsp:txXfrm>
    </dsp:sp>
    <dsp:sp modelId="{6B59B4D1-0A01-4565-AA74-65EA6369F5C5}">
      <dsp:nvSpPr>
        <dsp:cNvPr id="0" name=""/>
        <dsp:cNvSpPr/>
      </dsp:nvSpPr>
      <dsp:spPr>
        <a:xfrm>
          <a:off x="4677370" y="2150129"/>
          <a:ext cx="1275159" cy="8097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5B4112-8D09-4F99-AADF-CD9A1432167C}">
      <dsp:nvSpPr>
        <dsp:cNvPr id="0" name=""/>
        <dsp:cNvSpPr/>
      </dsp:nvSpPr>
      <dsp:spPr>
        <a:xfrm>
          <a:off x="4819054" y="2284729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Athletic</a:t>
          </a:r>
          <a:endParaRPr lang="en-US" sz="2500" kern="1200" dirty="0"/>
        </a:p>
      </dsp:txBody>
      <dsp:txXfrm>
        <a:off x="4842770" y="2308445"/>
        <a:ext cx="1227727" cy="7622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904AE0-5633-4486-AB6E-5825197B3A84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47703-C761-4CE4-AC8B-3788C5236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426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B4808-2445-4A8E-B4E1-ED80AB1FCF8F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CA1B0-15C9-4F2D-85FD-131A188FA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06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A9816D-3DFD-4EC5-904C-2F861A49E925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273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00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5CA87-0D7A-4FA3-A9E2-416E16DA8E1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40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5CA87-0D7A-4FA3-A9E2-416E16DA8E1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855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5CA87-0D7A-4FA3-A9E2-416E16DA8E1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7011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0713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084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275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875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951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82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118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9346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920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310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998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4414825"/>
            <a:ext cx="5486400" cy="418338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0485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674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41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283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328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96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145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3316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6011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713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515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9855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383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7999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1135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819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413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119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30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690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0975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1531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504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442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96982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4356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96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58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10197" y="4416100"/>
            <a:ext cx="5485805" cy="418399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A2CEF5-23D1-4C80-A903-0EB23570C1B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04507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8975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8482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2052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346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89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050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088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92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B7C68-48CA-4F7E-A595-FD5BDC7FD61F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2767D-72EB-46BC-8160-C972ECC5DB3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lushko@berkeley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Relationship Id="rId14" Type="http://schemas.openxmlformats.org/officeDocument/2006/relationships/image" Target="../media/image5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449560" y="685800"/>
            <a:ext cx="8197453" cy="208954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800" b="1" dirty="0" smtClean="0">
                <a:sym typeface="UC Berkeley OS Sign"/>
              </a:rPr>
              <a:t>CogSci 190</a:t>
            </a:r>
            <a:br>
              <a:rPr lang="en-US" sz="3800" b="1" dirty="0" smtClean="0">
                <a:sym typeface="UC Berkeley OS Sign"/>
              </a:rPr>
            </a:br>
            <a:r>
              <a:rPr lang="en-US" sz="3800" b="1" dirty="0" smtClean="0">
                <a:sym typeface="UC Berkeley OS Sign"/>
              </a:rPr>
              <a:t>“Sensemaking and Organizing”</a:t>
            </a:r>
            <a:br>
              <a:rPr lang="en-US" sz="3800" b="1" dirty="0" smtClean="0">
                <a:sym typeface="UC Berkeley OS Sign"/>
              </a:rPr>
            </a:br>
            <a:r>
              <a:rPr lang="en-US" sz="3800" b="1" dirty="0" smtClean="0">
                <a:sym typeface="UC Berkeley OS Sign"/>
              </a:rPr>
              <a:t>Spring 2019</a:t>
            </a:r>
            <a:endParaRPr lang="en-US" sz="3400" dirty="0" smtClean="0">
              <a:sym typeface="UC Berkeley OS Sign"/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18306" y="2286000"/>
            <a:ext cx="8228707" cy="3589734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endParaRPr lang="en-US" sz="3000" dirty="0" smtClean="0">
              <a:sym typeface="UC Berkeley OS Sign"/>
            </a:endParaRPr>
          </a:p>
          <a:p>
            <a:pPr marL="0" indent="0" algn="ctr"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endParaRPr lang="en-US" sz="3000" dirty="0" smtClean="0">
              <a:sym typeface="UC Berkeley OS Sign"/>
            </a:endParaRPr>
          </a:p>
          <a:p>
            <a:pPr marL="0" indent="0" algn="ctr">
              <a:lnSpc>
                <a:spcPct val="92000"/>
              </a:lnSpc>
              <a:buNone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000" dirty="0" smtClean="0">
                <a:sym typeface="UC Berkeley OS Sign"/>
              </a:rPr>
              <a:t>Robert J. Glushko</a:t>
            </a:r>
            <a:br>
              <a:rPr lang="en-US" sz="3000" dirty="0" smtClean="0">
                <a:sym typeface="UC Berkeley OS Sign"/>
              </a:rPr>
            </a:br>
            <a:r>
              <a:rPr lang="en-US" sz="3000" dirty="0" smtClean="0">
                <a:sym typeface="UC Berkeley OS Sign"/>
                <a:hlinkClick r:id="rId3"/>
              </a:rPr>
              <a:t>glushko@berkeley.edu</a:t>
            </a:r>
            <a:endParaRPr lang="en-US" sz="3000" dirty="0" smtClean="0">
              <a:sym typeface="UC Berkeley OS Sign"/>
            </a:endParaRPr>
          </a:p>
          <a:p>
            <a:pPr marL="0" indent="0" algn="ctr">
              <a:lnSpc>
                <a:spcPct val="92000"/>
              </a:lnSpc>
              <a:buNone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endParaRPr lang="en-US" sz="3000" dirty="0" smtClean="0">
              <a:sym typeface="UC Berkeley OS Sign"/>
            </a:endParaRPr>
          </a:p>
          <a:p>
            <a:pPr marL="0" indent="0" algn="ctr">
              <a:lnSpc>
                <a:spcPct val="92000"/>
              </a:lnSpc>
              <a:buNone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000" dirty="0" smtClean="0">
                <a:sym typeface="UC Berkeley OS Sign"/>
              </a:rPr>
              <a:t>2 April 2019</a:t>
            </a:r>
            <a:br>
              <a:rPr lang="en-US" sz="3000" dirty="0" smtClean="0">
                <a:sym typeface="UC Berkeley OS Sign"/>
              </a:rPr>
            </a:br>
            <a:r>
              <a:rPr lang="en-US" sz="3000" dirty="0" smtClean="0">
                <a:sym typeface="UC Berkeley OS Sign"/>
              </a:rPr>
              <a:t> 19) Category Structure; Institutional Categories</a:t>
            </a:r>
            <a:endParaRPr lang="en-US" sz="3000" dirty="0" smtClean="0">
              <a:solidFill>
                <a:srgbClr val="002955"/>
              </a:solidFill>
              <a:sym typeface="UC Berkeley OS Sign"/>
            </a:endParaRPr>
          </a:p>
        </p:txBody>
      </p:sp>
    </p:spTree>
    <p:extLst>
      <p:ext uri="{BB962C8B-B14F-4D97-AF65-F5344CB8AC3E}">
        <p14:creationId xmlns:p14="http://schemas.microsoft.com/office/powerpoint/2010/main" val="28394034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10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pic>
        <p:nvPicPr>
          <p:cNvPr id="8" name="Picture 7" descr="MartialArtsCategorie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6182" y="1295400"/>
            <a:ext cx="7571636" cy="518160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"Gross Income" Tax Code Categories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096000" y="2590800"/>
            <a:ext cx="228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If dividends are taxable income, isn’t this double </a:t>
            </a:r>
            <a:r>
              <a:rPr lang="en-US" sz="2400" i="1" dirty="0" smtClean="0">
                <a:solidFill>
                  <a:srgbClr val="FF0000"/>
                </a:solidFill>
              </a:rPr>
              <a:t>taxation?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0" y="4648200"/>
            <a:ext cx="182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Why isn’t inherited money taxable?</a:t>
            </a:r>
            <a:endParaRPr lang="en-US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5731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Cultural </a:t>
            </a:r>
            <a:r>
              <a:rPr lang="en-US" sz="3600" b="1" dirty="0" smtClean="0"/>
              <a:t>/ Nonstandard </a:t>
            </a:r>
            <a:r>
              <a:rPr lang="en-US" sz="3600" b="1" dirty="0" smtClean="0"/>
              <a:t>{and,or,vs.}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 Institutional  / Standard Categories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382000" cy="5105400"/>
          </a:xfrm>
        </p:spPr>
        <p:txBody>
          <a:bodyPr>
            <a:noAutofit/>
          </a:bodyPr>
          <a:lstStyle/>
          <a:p>
            <a:r>
              <a:rPr lang="en-US" sz="2800" dirty="0" smtClean="0"/>
              <a:t>Because institutional categories are usually defined in domains with established cultural categories, their co-existence and co-evolution can be problematic</a:t>
            </a:r>
          </a:p>
          <a:p>
            <a:pPr lvl="1"/>
            <a:r>
              <a:rPr lang="en-US" dirty="0" smtClean="0"/>
              <a:t>Their definitions can be incompatible</a:t>
            </a:r>
          </a:p>
          <a:p>
            <a:pPr lvl="1"/>
            <a:r>
              <a:rPr lang="en-US" dirty="0" smtClean="0"/>
              <a:t>Miscommunication results if one party is using a cultural definition and other is using an institutional one 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2400"/>
            <a:ext cx="78645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1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 smtClean="0"/>
              <a:t>“Natural” {and,or,vs.} “Organic”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382000" cy="5105400"/>
          </a:xfrm>
        </p:spPr>
        <p:txBody>
          <a:bodyPr>
            <a:noAutofit/>
          </a:bodyPr>
          <a:lstStyle/>
          <a:p>
            <a:r>
              <a:rPr lang="en-US" sz="2800" dirty="0" smtClean="0"/>
              <a:t>Many packaged foods, beverages, and consumer products are marketed as “natural” and people often pay a lot more for them</a:t>
            </a:r>
          </a:p>
          <a:p>
            <a:r>
              <a:rPr lang="en-US" sz="2800" dirty="0" smtClean="0"/>
              <a:t>Likewise, many products are marketed as “organic”</a:t>
            </a:r>
          </a:p>
          <a:p>
            <a:r>
              <a:rPr lang="en-US" sz="2800" dirty="0" smtClean="0"/>
              <a:t>“Organic” as applied to food is an institutional category regulated by </a:t>
            </a:r>
            <a:r>
              <a:rPr lang="en-US" sz="2800" dirty="0"/>
              <a:t>governmental food safety authorities, such as the US Department of Agriculture (USDA) or European Commission (EC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“Natural” has no legal definition… and as a result there are many lawsuits arguing that products are mislabeled and misrepresenting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2790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148" y="824153"/>
            <a:ext cx="1950386" cy="32963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203" y="3721261"/>
            <a:ext cx="4228468" cy="28968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0254" y="4427362"/>
            <a:ext cx="2257425" cy="2190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203" y="824153"/>
            <a:ext cx="4228468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3600" y="39313"/>
            <a:ext cx="5231334" cy="602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  <a:spcBef>
                <a:spcPct val="0"/>
              </a:spcBef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>
                <a:latin typeface="+mj-lt"/>
                <a:ea typeface="+mj-ea"/>
                <a:cs typeface="+mj-cs"/>
              </a:rPr>
              <a:t>Defining “Natural”</a:t>
            </a:r>
          </a:p>
        </p:txBody>
      </p:sp>
    </p:spTree>
    <p:extLst>
      <p:ext uri="{BB962C8B-B14F-4D97-AF65-F5344CB8AC3E}">
        <p14:creationId xmlns:p14="http://schemas.microsoft.com/office/powerpoint/2010/main" val="75034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 smtClean="0"/>
              <a:t> </a:t>
            </a:r>
            <a:r>
              <a:rPr lang="en-US" sz="3600" b="1" dirty="0"/>
              <a:t>“Chicken” </a:t>
            </a:r>
            <a:r>
              <a:rPr lang="en-US" sz="3600" b="1" dirty="0" smtClean="0"/>
              <a:t>as a  Cultural Category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WIKIPEDIA:  “The chicken is a domesticated fowl”</a:t>
            </a:r>
          </a:p>
          <a:p>
            <a:pPr lvl="1"/>
            <a:r>
              <a:rPr lang="en-US" dirty="0" smtClean="0"/>
              <a:t>Reared for food (as meat and for eggs)</a:t>
            </a:r>
          </a:p>
          <a:p>
            <a:pPr lvl="1"/>
            <a:r>
              <a:rPr lang="en-US" dirty="0" smtClean="0"/>
              <a:t>Kept </a:t>
            </a:r>
            <a:r>
              <a:rPr lang="en-US" dirty="0"/>
              <a:t>as </a:t>
            </a:r>
            <a:r>
              <a:rPr lang="en-US" dirty="0" smtClean="0"/>
              <a:t>pets (In </a:t>
            </a:r>
            <a:r>
              <a:rPr lang="en-US" dirty="0"/>
              <a:t>Asia, chickens with striking plumage have long been kept for ornamental </a:t>
            </a:r>
            <a:r>
              <a:rPr lang="en-US" dirty="0" smtClean="0"/>
              <a:t>purposes)</a:t>
            </a:r>
          </a:p>
          <a:p>
            <a:r>
              <a:rPr lang="en-US" dirty="0" smtClean="0"/>
              <a:t>Calling someone “chicken” to suggest they are weak or afraid is a 400-year-old metaphor</a:t>
            </a:r>
          </a:p>
          <a:p>
            <a:r>
              <a:rPr lang="en-US" dirty="0" smtClean="0"/>
              <a:t>The game of “chicken” in which two drivers (or opponents in some game or negotiation) will both suffer bad outcomes unless one or both of them concedes to the other</a:t>
            </a:r>
          </a:p>
          <a:p>
            <a:r>
              <a:rPr lang="en-US" dirty="0" smtClean="0"/>
              <a:t>“Cock fighting” – a “sport” where two birds (often armed with metal claws) fight each other, with associated gambling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05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15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pic>
        <p:nvPicPr>
          <p:cNvPr id="8" name="Picture 7" descr="MartialArtsCategorie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1676400"/>
            <a:ext cx="7205641" cy="424878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96069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Institutional Categories for Chicken: </a:t>
            </a:r>
            <a:r>
              <a:rPr lang="en-US" sz="3600" b="1" dirty="0" smtClean="0"/>
              <a:t>UN Standard Products and Services Codes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4510869" y="1289822"/>
            <a:ext cx="4053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https://www.unspsc.org/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6938" y="5900796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FF0000"/>
                </a:solidFill>
              </a:rPr>
              <a:t>Who would need something like this?</a:t>
            </a:r>
            <a:endParaRPr lang="en-US" sz="3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9797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4318000" cy="2590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24" y="3048000"/>
            <a:ext cx="4354576" cy="33081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2834640"/>
            <a:ext cx="2655812" cy="3990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9200" y="243840"/>
            <a:ext cx="3581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Do</a:t>
            </a:r>
          </a:p>
          <a:p>
            <a:pPr lvl="1"/>
            <a:r>
              <a:rPr lang="en-US" sz="2400" i="1" dirty="0" smtClean="0">
                <a:solidFill>
                  <a:srgbClr val="FF0000"/>
                </a:solidFill>
              </a:rPr>
              <a:t>Chicken cordon bleu</a:t>
            </a:r>
          </a:p>
          <a:p>
            <a:pPr lvl="1"/>
            <a:r>
              <a:rPr lang="en-US" sz="2400" i="1" dirty="0" smtClean="0">
                <a:solidFill>
                  <a:srgbClr val="FF0000"/>
                </a:solidFill>
              </a:rPr>
              <a:t>Chicken nuggets</a:t>
            </a:r>
          </a:p>
          <a:p>
            <a:pPr lvl="1"/>
            <a:r>
              <a:rPr lang="en-US" sz="2400" i="1" dirty="0" smtClean="0">
                <a:solidFill>
                  <a:srgbClr val="FF0000"/>
                </a:solidFill>
              </a:rPr>
              <a:t>Chicken soup</a:t>
            </a:r>
          </a:p>
          <a:p>
            <a:r>
              <a:rPr lang="en-US" sz="2400" i="1" dirty="0" smtClean="0">
                <a:solidFill>
                  <a:srgbClr val="FF0000"/>
                </a:solidFill>
              </a:rPr>
              <a:t>Require the same quality of chicken?</a:t>
            </a:r>
            <a:endParaRPr lang="en-US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96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Recycling:  Cultural Categories</a:t>
            </a:r>
            <a:br>
              <a:rPr lang="en-US" sz="4000" b="1" dirty="0" smtClean="0"/>
            </a:br>
            <a:r>
              <a:rPr lang="en-US" sz="4000" b="1" dirty="0" smtClean="0"/>
              <a:t> Co-evolving with Institutional Ones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Recycling – for paper, important in Japanese culture starting in 9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</a:p>
          <a:p>
            <a:r>
              <a:rPr lang="en-US" dirty="0" smtClean="0"/>
              <a:t>In US - given huge boost in WWII with government mandates to conserve and reuse material needed in war</a:t>
            </a:r>
          </a:p>
          <a:p>
            <a:pPr lvl="1"/>
            <a:r>
              <a:rPr lang="en-US" dirty="0" smtClean="0"/>
              <a:t>Metal</a:t>
            </a:r>
          </a:p>
          <a:p>
            <a:pPr lvl="1"/>
            <a:r>
              <a:rPr lang="en-US" dirty="0" smtClean="0"/>
              <a:t>Paper</a:t>
            </a:r>
          </a:p>
          <a:p>
            <a:pPr lvl="1"/>
            <a:r>
              <a:rPr lang="en-US" dirty="0" smtClean="0"/>
              <a:t>Rubber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0387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78" y="1600199"/>
            <a:ext cx="4188312" cy="4905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40" y="1600200"/>
            <a:ext cx="3646880" cy="49053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152400"/>
            <a:ext cx="883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prstClr val="black"/>
                </a:solidFill>
                <a:ea typeface="+mj-ea"/>
                <a:cs typeface="+mj-cs"/>
              </a:rPr>
              <a:t>WWII:   Recycling “Propaganda Posters”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36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Recycling:  Cultural Categories</a:t>
            </a:r>
            <a:br>
              <a:rPr lang="en-US" sz="4000" b="1" dirty="0" smtClean="0"/>
            </a:br>
            <a:r>
              <a:rPr lang="en-US" sz="4000" b="1" dirty="0" smtClean="0"/>
              <a:t> Co-evolving with Institutional Ones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876800"/>
          </a:xfrm>
        </p:spPr>
        <p:txBody>
          <a:bodyPr>
            <a:no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sz="2400" dirty="0"/>
              <a:t>In 1970, </a:t>
            </a:r>
            <a:r>
              <a:rPr lang="en-US" sz="2400" dirty="0" smtClean="0"/>
              <a:t>on “Earth </a:t>
            </a:r>
            <a:r>
              <a:rPr lang="en-US" sz="2400" dirty="0" smtClean="0"/>
              <a:t>Day” </a:t>
            </a:r>
            <a:r>
              <a:rPr lang="en-US" sz="2400" dirty="0" smtClean="0"/>
              <a:t>twenty </a:t>
            </a:r>
            <a:r>
              <a:rPr lang="en-US" sz="2400" dirty="0"/>
              <a:t>million people </a:t>
            </a:r>
            <a:r>
              <a:rPr lang="en-US" sz="2400" dirty="0" smtClean="0"/>
              <a:t>demonstrated </a:t>
            </a:r>
            <a:r>
              <a:rPr lang="en-US" sz="2400" dirty="0"/>
              <a:t>for environmental protection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/>
              <a:t>Later that year Congress created the </a:t>
            </a:r>
            <a:r>
              <a:rPr lang="en-US" sz="2400" dirty="0" smtClean="0"/>
              <a:t>EPA</a:t>
            </a:r>
            <a:endParaRPr lang="en-US" sz="2400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/>
              <a:t>But mandatory recycling </a:t>
            </a:r>
            <a:r>
              <a:rPr lang="en-US" sz="2400" dirty="0" smtClean="0"/>
              <a:t>didn’t </a:t>
            </a:r>
            <a:r>
              <a:rPr lang="en-US" sz="2400" dirty="0"/>
              <a:t>begin until late </a:t>
            </a:r>
            <a:r>
              <a:rPr lang="en-US" sz="2400" dirty="0" smtClean="0"/>
              <a:t>1980, and was </a:t>
            </a:r>
            <a:r>
              <a:rPr lang="en-US" sz="2400" dirty="0"/>
              <a:t>on a state-by-state </a:t>
            </a:r>
            <a:r>
              <a:rPr lang="en-US" sz="2400" dirty="0" smtClean="0"/>
              <a:t>basis with no national standards</a:t>
            </a:r>
            <a:endParaRPr lang="en-US" sz="2400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/>
              <a:t>Today, economic benefits of recycling are falling </a:t>
            </a:r>
            <a:r>
              <a:rPr lang="en-US" sz="2400" i="1" dirty="0">
                <a:solidFill>
                  <a:srgbClr val="FF0000"/>
                </a:solidFill>
              </a:rPr>
              <a:t>(why?)</a:t>
            </a:r>
            <a:r>
              <a:rPr lang="en-US" sz="2400" dirty="0"/>
              <a:t>, which is reducing institutional mandates (cities lose money now), but recycling culture is well-established in some places</a:t>
            </a:r>
          </a:p>
          <a:p>
            <a:r>
              <a:rPr lang="en-US" sz="2400" dirty="0" smtClean="0"/>
              <a:t>Today most people would consider glass, metal, and plastic as recyclable resources (i.e., in their cultural categories)</a:t>
            </a:r>
          </a:p>
          <a:p>
            <a:r>
              <a:rPr lang="en-US" sz="2400" dirty="0" smtClean="0"/>
              <a:t>But cities vary immensely in their “recycling organizing systems” and to the extent to which they are institutionally formalized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3791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Review of Spring Break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Did you find yourself thinking about organizing systems?</a:t>
            </a:r>
          </a:p>
          <a:p>
            <a:r>
              <a:rPr lang="en-US" dirty="0" smtClean="0"/>
              <a:t>Did people say you talked funny or were noticing / obsessing about things that they didn’t understand?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05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" y="354776"/>
            <a:ext cx="6659610" cy="762000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/>
              <a:t>Categories of Plastic and Recycling</a:t>
            </a:r>
            <a:br>
              <a:rPr lang="en-US" sz="2800" b="1" dirty="0" smtClean="0"/>
            </a:br>
            <a:r>
              <a:rPr lang="en-US" sz="2800" b="1" dirty="0" smtClean="0"/>
              <a:t>(as defined by Plastics Industry Association)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" y="1278611"/>
            <a:ext cx="5196840" cy="49734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0" y="762000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Which types of plastic are recyclable?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209800"/>
            <a:ext cx="2436155" cy="4562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08155" y="4491037"/>
            <a:ext cx="205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Did you know that Styrofoam is a plastic material?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96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457200"/>
            <a:ext cx="9142002" cy="646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0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534293" y="45720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 smtClean="0"/>
              <a:t>Principles for Creating Categories</a:t>
            </a:r>
            <a:br>
              <a:rPr lang="en-US" sz="3600" b="1" dirty="0" smtClean="0"/>
            </a:br>
            <a:r>
              <a:rPr lang="en-US" sz="3600" b="1" dirty="0" smtClean="0"/>
              <a:t>(“Category Structure”)</a:t>
            </a:r>
            <a:endParaRPr lang="en-US" sz="3400" b="1" dirty="0" smtClean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22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1371600" y="2133600"/>
            <a:ext cx="8382000" cy="3956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 smtClean="0"/>
              <a:t>Enumeration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 smtClean="0"/>
              <a:t>Single Properties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 smtClean="0"/>
              <a:t>Multiple Properties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 smtClean="0"/>
              <a:t> Similarity / Family Resemblance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 smtClean="0"/>
              <a:t>Theory-Based (or Analogy-based)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 smtClean="0"/>
              <a:t>Goal-Derived (or Activity-based)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2400"/>
            <a:ext cx="786452" cy="9388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589953" y="76200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 smtClean="0"/>
              <a:t>Defining Categories by Enumeration</a:t>
            </a:r>
            <a:endParaRPr lang="en-US" sz="3400" b="1" dirty="0" smtClean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23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433835" y="1012189"/>
            <a:ext cx="8382000" cy="554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Simplest way to define a category is by enumerating (listing) its members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This principle is also called EXTENSIONAL definition; the members of the set are called the EXTENSION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This principle is easy to understand and implement; </a:t>
            </a:r>
            <a:r>
              <a:rPr lang="en-US" sz="3200" dirty="0" smtClean="0">
                <a:solidFill>
                  <a:srgbClr val="FF0000"/>
                </a:solidFill>
              </a:rPr>
              <a:t>the meaning of a category or concept is NOT a property test</a:t>
            </a:r>
            <a:r>
              <a:rPr lang="en-US" sz="3200" dirty="0" smtClean="0"/>
              <a:t>; it is simply the specific set of resources associated with it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So learning </a:t>
            </a:r>
            <a:r>
              <a:rPr lang="en-US" sz="3200" dirty="0"/>
              <a:t>an enumerative category just means “memorizing its </a:t>
            </a:r>
            <a:r>
              <a:rPr lang="en-US" sz="3200" dirty="0" smtClean="0"/>
              <a:t>members”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72" y="73324"/>
            <a:ext cx="786452" cy="9388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19200"/>
            <a:ext cx="35814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Pac-12</a:t>
            </a:r>
            <a:br>
              <a:rPr lang="en-US" b="1" dirty="0" smtClean="0"/>
            </a:br>
            <a:r>
              <a:rPr lang="en-US" b="1" dirty="0" smtClean="0"/>
              <a:t>Conference: An Institutional Enumeration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57600" y="274638"/>
            <a:ext cx="5322166" cy="624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3581400"/>
            <a:ext cx="2971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</a:rPr>
              <a:t>Why are these 12 schools the members of this conference?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15912" y="1219200"/>
            <a:ext cx="20455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Do Arizona, Utah, and Colorado have any “Pac” properties?</a:t>
            </a:r>
            <a:endParaRPr lang="en-US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43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89380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 smtClean="0"/>
              <a:t>The Limits of Enumerative Definition</a:t>
            </a:r>
            <a:endParaRPr lang="en-US" sz="3400" dirty="0" smtClean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25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9457" y="948305"/>
            <a:ext cx="5802157" cy="5909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Enumerative categories enable membership to be unambiguously </a:t>
            </a:r>
            <a:r>
              <a:rPr lang="en-US" sz="3200" dirty="0" smtClean="0"/>
              <a:t>determined, but that doesn’t mean that they are uncontroversial – there might be </a:t>
            </a:r>
            <a:r>
              <a:rPr lang="en-US" sz="3200" dirty="0" smtClean="0">
                <a:solidFill>
                  <a:srgbClr val="FF0000"/>
                </a:solidFill>
              </a:rPr>
              <a:t>competing enumerations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>
                <a:solidFill>
                  <a:srgbClr val="FF0000"/>
                </a:solidFill>
              </a:rPr>
              <a:t>EXAMPLE :  Is Gender Binary?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3200" dirty="0" smtClean="0">
              <a:solidFill>
                <a:srgbClr val="FF0000"/>
              </a:solidFill>
            </a:endParaRP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3200" dirty="0">
              <a:solidFill>
                <a:srgbClr val="FF0000"/>
              </a:solidFill>
            </a:endParaRPr>
          </a:p>
          <a:p>
            <a:pPr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3200" dirty="0">
              <a:solidFill>
                <a:srgbClr val="FF0000"/>
              </a:solidFill>
            </a:endParaRPr>
          </a:p>
          <a:p>
            <a:pPr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4404683"/>
            <a:ext cx="7839297" cy="21898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193" y="1905000"/>
            <a:ext cx="2378174" cy="237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794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376" y="630936"/>
            <a:ext cx="4038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Facebook Offers 56 Gender Categories</a:t>
            </a:r>
            <a:br>
              <a:rPr lang="en-US" b="1" dirty="0" smtClean="0"/>
            </a:b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4" y="2271485"/>
            <a:ext cx="3621024" cy="22162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400"/>
            <a:ext cx="3925824" cy="4414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376" y="4654675"/>
            <a:ext cx="8686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Why are </a:t>
            </a:r>
            <a:r>
              <a:rPr lang="en-US" sz="2400" b="1" dirty="0">
                <a:solidFill>
                  <a:srgbClr val="FF0000"/>
                </a:solidFill>
              </a:rPr>
              <a:t>b</a:t>
            </a:r>
            <a:r>
              <a:rPr lang="en-US" sz="2400" b="1" dirty="0" smtClean="0">
                <a:solidFill>
                  <a:srgbClr val="FF0000"/>
                </a:solidFill>
              </a:rPr>
              <a:t>inary gender category systems much more common than non-binary gender category systems?</a:t>
            </a:r>
          </a:p>
          <a:p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How would Facebook’s category system for gender work if applied in the “offline” world?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31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“Planet” Category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536" y="1454214"/>
            <a:ext cx="8229600" cy="5181600"/>
          </a:xfrm>
        </p:spPr>
        <p:txBody>
          <a:bodyPr>
            <a:normAutofit fontScale="62500" lnSpcReduction="20000"/>
          </a:bodyPr>
          <a:lstStyle/>
          <a:p>
            <a:pPr marL="21787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4600" dirty="0" smtClean="0"/>
              <a:t>For </a:t>
            </a:r>
            <a:r>
              <a:rPr lang="en-US" sz="4600" dirty="0"/>
              <a:t>millennia, </a:t>
            </a:r>
            <a:r>
              <a:rPr lang="en-US" sz="4600" dirty="0" smtClean="0"/>
              <a:t>“planet” </a:t>
            </a:r>
            <a:r>
              <a:rPr lang="en-US" sz="4600" dirty="0"/>
              <a:t>was a cultural category that contained the five visible planets in our solar system </a:t>
            </a:r>
            <a:r>
              <a:rPr lang="en-US" sz="4600" dirty="0" smtClean="0"/>
              <a:t>(Earth </a:t>
            </a:r>
            <a:r>
              <a:rPr lang="en-US" sz="4600" dirty="0"/>
              <a:t>was not </a:t>
            </a:r>
            <a:r>
              <a:rPr lang="en-US" sz="4600" dirty="0" smtClean="0"/>
              <a:t>considered a planet, because it was assumed that the planets orbited the Earth)</a:t>
            </a:r>
          </a:p>
          <a:p>
            <a:pPr marL="21787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4600" dirty="0" smtClean="0"/>
              <a:t>Earth joined the planet category after the Copernican revolution, as did what we now know as the large asteroids</a:t>
            </a:r>
          </a:p>
          <a:p>
            <a:pPr marL="21787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4600" dirty="0" smtClean="0"/>
              <a:t>Asteroids were later removed from the category when it was discovered that they were much smaller that all other planets</a:t>
            </a:r>
          </a:p>
          <a:p>
            <a:pPr marL="21787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4600" dirty="0" smtClean="0"/>
              <a:t>When Pluto was discovered in 1930, it was categorized as the ninth planet in our solar system</a:t>
            </a:r>
          </a:p>
        </p:txBody>
      </p:sp>
    </p:spTree>
    <p:extLst>
      <p:ext uri="{BB962C8B-B14F-4D97-AF65-F5344CB8AC3E}">
        <p14:creationId xmlns:p14="http://schemas.microsoft.com/office/powerpoint/2010/main" val="261695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517838" y="503554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 smtClean="0"/>
              <a:t>The Limits of Enumerative Definition</a:t>
            </a:r>
            <a:endParaRPr lang="en-US" sz="3400" dirty="0" smtClean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28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843" y="1524000"/>
            <a:ext cx="8153400" cy="4670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At some point an enumerative category might contain so many members that it </a:t>
            </a:r>
            <a:r>
              <a:rPr lang="en-US" sz="3200" dirty="0"/>
              <a:t>must be sub-divided or be given a definition based on principles other </a:t>
            </a:r>
            <a:r>
              <a:rPr lang="en-US" sz="3200" dirty="0" smtClean="0"/>
              <a:t>than enumeration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3200" dirty="0"/>
          </a:p>
          <a:p>
            <a:pPr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b="1" i="1" dirty="0">
                <a:solidFill>
                  <a:srgbClr val="FF0000"/>
                </a:solidFill>
              </a:rPr>
              <a:t>What happened to the </a:t>
            </a:r>
            <a:r>
              <a:rPr lang="en-US" sz="3200" b="1" i="1" dirty="0" smtClean="0">
                <a:solidFill>
                  <a:srgbClr val="FF0000"/>
                </a:solidFill>
              </a:rPr>
              <a:t>“planet” </a:t>
            </a:r>
            <a:r>
              <a:rPr lang="en-US" sz="3200" b="1" i="1" dirty="0">
                <a:solidFill>
                  <a:srgbClr val="FF0000"/>
                </a:solidFill>
              </a:rPr>
              <a:t>category when large objects were discovered orbiting around </a:t>
            </a:r>
            <a:r>
              <a:rPr lang="en-US" sz="3200" b="1" i="1" dirty="0" smtClean="0">
                <a:solidFill>
                  <a:srgbClr val="FF0000"/>
                </a:solidFill>
              </a:rPr>
              <a:t>stars other than the Sun?</a:t>
            </a:r>
            <a:endParaRPr lang="en-US" sz="3200" b="1" i="1" dirty="0">
              <a:solidFill>
                <a:srgbClr val="FF0000"/>
              </a:solidFill>
            </a:endParaRPr>
          </a:p>
          <a:p>
            <a:pPr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429833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International Astronomical Union</a:t>
            </a:r>
            <a:br>
              <a:rPr lang="en-US" b="1" dirty="0" smtClean="0"/>
            </a:br>
            <a:r>
              <a:rPr lang="en-US" b="1" dirty="0" smtClean="0"/>
              <a:t> Re-defines “Planet” (2003)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672" y="16764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“A </a:t>
            </a:r>
            <a:r>
              <a:rPr lang="en-US" dirty="0"/>
              <a:t>celestial body that is </a:t>
            </a:r>
            <a:endParaRPr lang="en-US" dirty="0" smtClean="0"/>
          </a:p>
          <a:p>
            <a:pPr marL="514350" indent="-514350">
              <a:buAutoNum type="alphaLcParenBoth"/>
            </a:pPr>
            <a:r>
              <a:rPr lang="en-US" dirty="0" smtClean="0"/>
              <a:t>in </a:t>
            </a:r>
            <a:r>
              <a:rPr lang="en-US" dirty="0"/>
              <a:t>orbit around a </a:t>
            </a:r>
            <a:r>
              <a:rPr lang="en-US" dirty="0" smtClean="0"/>
              <a:t>star</a:t>
            </a:r>
          </a:p>
          <a:p>
            <a:pPr marL="514350" indent="-514350">
              <a:buAutoNum type="alphaLcParenBoth"/>
            </a:pPr>
            <a:r>
              <a:rPr lang="en-US" dirty="0" smtClean="0"/>
              <a:t>has </a:t>
            </a:r>
            <a:r>
              <a:rPr lang="en-US" dirty="0"/>
              <a:t>sufficient mass for its self-gravity to overcome rigid body forces so that it assumes a hydrostatic equilibrium (nearly round) </a:t>
            </a:r>
            <a:r>
              <a:rPr lang="en-US" dirty="0" smtClean="0"/>
              <a:t>shape</a:t>
            </a:r>
          </a:p>
          <a:p>
            <a:pPr marL="514350" indent="-514350">
              <a:buAutoNum type="alphaLcParenBoth"/>
            </a:pPr>
            <a:r>
              <a:rPr lang="en-US" dirty="0" smtClean="0"/>
              <a:t>has </a:t>
            </a:r>
            <a:r>
              <a:rPr lang="en-US" dirty="0"/>
              <a:t>cleared the neighborhood around its orbit.”</a:t>
            </a:r>
          </a:p>
        </p:txBody>
      </p:sp>
    </p:spTree>
    <p:extLst>
      <p:ext uri="{BB962C8B-B14F-4D97-AF65-F5344CB8AC3E}">
        <p14:creationId xmlns:p14="http://schemas.microsoft.com/office/powerpoint/2010/main" val="397473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400"/>
            <a:ext cx="8229600" cy="4000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228600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j-lt"/>
              </a:rPr>
              <a:t>Rooms at Matachica Resort (Belize) are Identified by “Fruit Color”</a:t>
            </a:r>
            <a:endParaRPr lang="en-US" sz="2400" b="1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5257800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j-lt"/>
              </a:rPr>
              <a:t>Strawberry		Melon			Pineapple		</a:t>
            </a:r>
            <a:endParaRPr lang="en-US" sz="2400" b="1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62484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This was where I went on Spring Break in 2018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26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30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pic>
        <p:nvPicPr>
          <p:cNvPr id="8" name="Picture 7" descr="MartialArtsCategorie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1143000"/>
            <a:ext cx="7567258" cy="522351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Sorry, Pluto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501342" y="32951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 smtClean="0"/>
              <a:t>Specifying Enumerations</a:t>
            </a:r>
            <a:endParaRPr lang="en-US" sz="3400" b="1" dirty="0" smtClean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31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519735" y="1066800"/>
            <a:ext cx="8382000" cy="554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You should be excruciatingly careful when you define a category by enumeration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The legal principle of “implied exclusion” says that if you “expressly name” or “designate” some list anything not named is excluded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Legal disputes often reflect different interpretations of category membership and whether a list of category members is exhaustive (“the following”) or merely illustrative (“including” or “such as</a:t>
            </a:r>
            <a:r>
              <a:rPr lang="en-US" sz="3200" dirty="0" smtClean="0"/>
              <a:t>”)</a:t>
            </a:r>
          </a:p>
          <a:p>
            <a:pPr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i="1" dirty="0" smtClean="0">
                <a:solidFill>
                  <a:srgbClr val="FF0000"/>
                </a:solidFill>
              </a:rPr>
              <a:t>Why is an “Other” category usually a bad idea?</a:t>
            </a:r>
          </a:p>
        </p:txBody>
      </p:sp>
    </p:spTree>
    <p:extLst>
      <p:ext uri="{BB962C8B-B14F-4D97-AF65-F5344CB8AC3E}">
        <p14:creationId xmlns:p14="http://schemas.microsoft.com/office/powerpoint/2010/main" val="34490224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915293" y="48584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 smtClean="0"/>
              <a:t>Categories Defined by Single Properties</a:t>
            </a:r>
            <a:endParaRPr lang="en-US" sz="3400" dirty="0" smtClean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32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4966" y="1066800"/>
            <a:ext cx="8153400" cy="4050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Another way to create a simple category system is to use only the values of any single property, especially when the possible values are discrete and not very numerous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Intrinsic static properties are often the easiest ones to use (color, size, shape…)</a:t>
            </a:r>
          </a:p>
          <a:p>
            <a:pPr marL="1607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Learning the category is simple – what’s the property?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04" y="88260"/>
            <a:ext cx="786452" cy="9388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915293" y="48584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 smtClean="0"/>
              <a:t>Categories Defined by Single Properties - Limitations</a:t>
            </a:r>
            <a:endParaRPr lang="en-US" sz="3400" dirty="0" smtClean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33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4966" y="1066800"/>
            <a:ext cx="8153400" cy="5399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  Whenever </a:t>
            </a:r>
            <a:r>
              <a:rPr lang="en-US" sz="3200" dirty="0"/>
              <a:t>a single property is used to define a system of categories, the choice of property is </a:t>
            </a:r>
            <a:r>
              <a:rPr lang="en-US" sz="3200" dirty="0" smtClean="0"/>
              <a:t>critical </a:t>
            </a:r>
            <a:r>
              <a:rPr lang="en-US" sz="3200" dirty="0" smtClean="0">
                <a:solidFill>
                  <a:srgbClr val="FF0000"/>
                </a:solidFill>
              </a:rPr>
              <a:t>(WHY?)</a:t>
            </a:r>
          </a:p>
          <a:p>
            <a:pPr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3200" dirty="0" smtClean="0">
              <a:solidFill>
                <a:srgbClr val="FF0000"/>
              </a:solidFill>
            </a:endParaRPr>
          </a:p>
          <a:p>
            <a:pPr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3200" dirty="0" smtClean="0">
              <a:solidFill>
                <a:srgbClr val="FF0000"/>
              </a:solidFill>
            </a:endParaRPr>
          </a:p>
          <a:p>
            <a:pPr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3200" dirty="0">
              <a:solidFill>
                <a:srgbClr val="FF0000"/>
              </a:solidFill>
            </a:endParaRPr>
          </a:p>
          <a:p>
            <a:pPr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>
                <a:solidFill>
                  <a:srgbClr val="FF0000"/>
                </a:solidFill>
              </a:rPr>
              <a:t>How does the number of properties used to define a category affect the coherence or homogeneity of the category members?</a:t>
            </a:r>
            <a:endParaRPr lang="en-US" sz="3200" dirty="0">
              <a:solidFill>
                <a:srgbClr val="FF0000"/>
              </a:solidFill>
            </a:endParaRPr>
          </a:p>
          <a:p>
            <a:pPr lvl="1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4741095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34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-5862" y="838200"/>
            <a:ext cx="4191000" cy="11430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Single  Property</a:t>
            </a:r>
            <a:br>
              <a:rPr lang="en-US" sz="3200" b="1" dirty="0" smtClean="0"/>
            </a:br>
            <a:r>
              <a:rPr lang="en-US" sz="3200" b="1" dirty="0" smtClean="0"/>
              <a:t> Category:</a:t>
            </a:r>
            <a:br>
              <a:rPr lang="en-US" sz="3200" b="1" dirty="0" smtClean="0"/>
            </a:br>
            <a:r>
              <a:rPr lang="en-US" sz="3200" b="1" dirty="0" smtClean="0"/>
              <a:t> “Pyramid- Shaped”</a:t>
            </a:r>
            <a:endParaRPr lang="en-US" sz="3200" dirty="0"/>
          </a:p>
        </p:txBody>
      </p:sp>
      <p:pic>
        <p:nvPicPr>
          <p:cNvPr id="7" name="Picture 6" descr="https://encrypted-tbn0.gstatic.com/images?q=tbn:ANd9GcRm0_EuYsCbFmZPYK21dUjO3Qey-FZ8j8nIdnx5IiC5etQFZn0JU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894" y="381000"/>
            <a:ext cx="4137204" cy="258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glushko\Desktop\reflection_manyglaciers.jpg"/>
          <p:cNvPicPr>
            <a:picLocks noChangeAspect="1" noChangeArrowheads="1"/>
          </p:cNvPicPr>
          <p:nvPr/>
        </p:nvPicPr>
        <p:blipFill rotWithShape="1">
          <a:blip r:embed="rId4" cstate="print"/>
          <a:srcRect l="-727" t="-171" b="35231"/>
          <a:stretch/>
        </p:blipFill>
        <p:spPr bwMode="auto">
          <a:xfrm>
            <a:off x="636117" y="3581400"/>
            <a:ext cx="2951509" cy="2854324"/>
          </a:xfrm>
          <a:prstGeom prst="rect">
            <a:avLst/>
          </a:prstGeom>
          <a:noFill/>
        </p:spPr>
      </p:pic>
      <p:pic>
        <p:nvPicPr>
          <p:cNvPr id="9" name="Picture 8" descr="https://encrypted-tbn1.gstatic.com/images?q=tbn:ANd9GcQNVcthQ6c_lm4lvUmXUHD8uTBnITQEBAnxi1qtXuBnBcDBnmR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581400"/>
            <a:ext cx="4328833" cy="285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35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pic>
        <p:nvPicPr>
          <p:cNvPr id="1028" name="Picture 4" descr="C:\Users\glushko\Desktop\reflection_manyglaciers.jpg"/>
          <p:cNvPicPr>
            <a:picLocks noChangeAspect="1" noChangeArrowheads="1"/>
          </p:cNvPicPr>
          <p:nvPr/>
        </p:nvPicPr>
        <p:blipFill rotWithShape="1">
          <a:blip r:embed="rId3" cstate="print"/>
          <a:srcRect l="-727" t="-171" b="35231"/>
          <a:stretch/>
        </p:blipFill>
        <p:spPr bwMode="auto">
          <a:xfrm>
            <a:off x="975566" y="2656353"/>
            <a:ext cx="1794894" cy="1735793"/>
          </a:xfrm>
          <a:prstGeom prst="rect">
            <a:avLst/>
          </a:prstGeom>
          <a:noFill/>
        </p:spPr>
      </p:pic>
      <p:sp>
        <p:nvSpPr>
          <p:cNvPr id="4" name="AutoShape 2" descr="Image result for pyramid egypt pictures"/>
          <p:cNvSpPr>
            <a:spLocks noChangeAspect="1" noChangeArrowheads="1"/>
          </p:cNvSpPr>
          <p:nvPr/>
        </p:nvSpPr>
        <p:spPr bwMode="auto">
          <a:xfrm>
            <a:off x="4114800" y="2362200"/>
            <a:ext cx="1857375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pyramid egypt pictures"/>
          <p:cNvSpPr>
            <a:spLocks noChangeAspect="1" noChangeArrowheads="1"/>
          </p:cNvSpPr>
          <p:nvPr/>
        </p:nvSpPr>
        <p:spPr bwMode="auto">
          <a:xfrm>
            <a:off x="5001701" y="2345028"/>
            <a:ext cx="1857375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s://encrypted-tbn0.gstatic.com/images?q=tbn:ANd9GcRm0_EuYsCbFmZPYK21dUjO3Qey-FZ8j8nIdnx5IiC5etQFZn0JU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6" y="1209113"/>
            <a:ext cx="2111804" cy="131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encrypted-tbn1.gstatic.com/images?q=tbn:ANd9GcQNVcthQ6c_lm4lvUmXUHD8uTBnITQEBAnxi1qtXuBnBcDBnmR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70" y="4648200"/>
            <a:ext cx="2595373" cy="171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352800" y="255006"/>
            <a:ext cx="609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Pyramid     Man-Made?  	Location?</a:t>
            </a:r>
            <a:br>
              <a:rPr lang="en-US" sz="2800" b="1" dirty="0" smtClean="0">
                <a:latin typeface="+mj-lt"/>
              </a:rPr>
            </a:br>
            <a:r>
              <a:rPr lang="en-US" sz="2800" b="1" dirty="0" smtClean="0">
                <a:latin typeface="+mj-lt"/>
              </a:rPr>
              <a:t>Shape?</a:t>
            </a:r>
            <a:endParaRPr lang="en-US" sz="28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01487" y="1608068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Yes		Yes		Egypt</a:t>
            </a:r>
            <a:endParaRPr lang="en-US" sz="2800" b="1" dirty="0"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124200" y="1209113"/>
            <a:ext cx="5648103" cy="10087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301487" y="5486400"/>
            <a:ext cx="55578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Yes		Yes		UC					 San Diego</a:t>
            </a:r>
            <a:endParaRPr lang="en-US" sz="2800" b="1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01487" y="3338623"/>
            <a:ext cx="525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Yes		No		Glacier				 Park</a:t>
            </a:r>
            <a:endParaRPr lang="en-US" sz="28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00400" y="1600200"/>
            <a:ext cx="914400" cy="4800600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36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457200" y="609600"/>
            <a:ext cx="8228707" cy="119099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Category System</a:t>
            </a:r>
            <a:b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for Shirts Using just the “Style” Property</a:t>
            </a:r>
            <a:endParaRPr kumimoji="0" lang="en-US" sz="3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  <a:sym typeface="UC Berkeley OS Sig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5334000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Each value of the Style property becomes a sub-category</a:t>
            </a:r>
          </a:p>
          <a:p>
            <a:endParaRPr lang="en-US" sz="2400" dirty="0"/>
          </a:p>
          <a:p>
            <a:r>
              <a:rPr lang="en-US" sz="2400" dirty="0" smtClean="0"/>
              <a:t>(This property and the values it can take are “cultural”)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2124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24644" y="0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 smtClean="0"/>
              <a:t>Multiple Property Categories</a:t>
            </a:r>
            <a:endParaRPr lang="en-US" sz="3400" dirty="0" smtClean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37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990600"/>
            <a:ext cx="8153400" cy="6982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When items being categorized can be described using easily observed “separable” or “combining” properties, categories are often based on multiple properties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Each successive property differentiates the items in a category to create a hierarchy of sub-categories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Property order determines the hierarchy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How </a:t>
            </a:r>
            <a:r>
              <a:rPr lang="en-US" sz="3200" dirty="0">
                <a:solidFill>
                  <a:srgbClr val="FF0000"/>
                </a:solidFill>
              </a:rPr>
              <a:t>do we choose </a:t>
            </a:r>
            <a:r>
              <a:rPr lang="en-US" sz="3200" dirty="0" smtClean="0">
                <a:solidFill>
                  <a:srgbClr val="FF0000"/>
                </a:solidFill>
              </a:rPr>
              <a:t>the properties?</a:t>
            </a:r>
            <a:endParaRPr lang="en-US" sz="3200" dirty="0">
              <a:solidFill>
                <a:srgbClr val="FF0000"/>
              </a:solidFill>
            </a:endParaRP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>
                <a:solidFill>
                  <a:srgbClr val="FF0000"/>
                </a:solidFill>
              </a:rPr>
              <a:t> How </a:t>
            </a:r>
            <a:r>
              <a:rPr lang="en-US" sz="3200" dirty="0">
                <a:solidFill>
                  <a:srgbClr val="FF0000"/>
                </a:solidFill>
              </a:rPr>
              <a:t>do we determine the order in which we apply them?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3200" dirty="0"/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32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97" y="51735"/>
            <a:ext cx="786452" cy="9388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38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5" name="AutoShape 4" descr="Image result for pyramid egypt pictures"/>
          <p:cNvSpPr>
            <a:spLocks noChangeAspect="1" noChangeArrowheads="1"/>
          </p:cNvSpPr>
          <p:nvPr/>
        </p:nvSpPr>
        <p:spPr bwMode="auto">
          <a:xfrm>
            <a:off x="5001701" y="2345028"/>
            <a:ext cx="1857375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1"/>
          <p:cNvSpPr>
            <a:spLocks noGrp="1" noChangeArrowheads="1"/>
          </p:cNvSpPr>
          <p:nvPr>
            <p:ph type="title"/>
          </p:nvPr>
        </p:nvSpPr>
        <p:spPr>
          <a:xfrm>
            <a:off x="630660" y="685800"/>
            <a:ext cx="8228707" cy="886197"/>
          </a:xfrm>
        </p:spPr>
        <p:txBody>
          <a:bodyPr>
            <a:normAutofit fontScale="90000"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 smtClean="0"/>
              <a:t>A Collection of Shirts</a:t>
            </a:r>
            <a:br>
              <a:rPr lang="en-US" sz="3600" b="1" dirty="0" smtClean="0"/>
            </a:br>
            <a:r>
              <a:rPr lang="en-US" sz="3600" b="1" dirty="0" smtClean="0"/>
              <a:t> (Using Separable “Cultural” Properties)</a:t>
            </a:r>
            <a:endParaRPr lang="en-US" sz="3400" dirty="0" smtClean="0">
              <a:sym typeface="UC Berkeley OS Sig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905000"/>
            <a:ext cx="6966028" cy="444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1255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39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pic>
        <p:nvPicPr>
          <p:cNvPr id="8" name="Picture 7" descr="MartialArtsCategorie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1676400"/>
            <a:ext cx="7772400" cy="4807784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 smtClean="0"/>
              <a:t>Using 3 Properties: </a:t>
            </a:r>
            <a:br>
              <a:rPr lang="en-US" sz="3600" b="1" dirty="0" smtClean="0"/>
            </a:br>
            <a:r>
              <a:rPr lang="en-US" sz="3600" b="1" dirty="0" smtClean="0"/>
              <a:t>Property Order Determines the</a:t>
            </a:r>
            <a:br>
              <a:rPr lang="en-US" sz="3600" b="1" dirty="0" smtClean="0"/>
            </a:br>
            <a:r>
              <a:rPr lang="en-US" sz="3600" b="1" dirty="0" smtClean="0"/>
              <a:t> Category Hierarchy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69554" y="1002046"/>
            <a:ext cx="4899691" cy="50291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70575" y="1088608"/>
            <a:ext cx="3657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1" dirty="0" smtClean="0"/>
              <a:t>Fruits arranged by type (trees, berries…)?  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1" dirty="0" smtClean="0"/>
              <a:t>Any relationship to room type?  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1" dirty="0" smtClean="0"/>
              <a:t>Not alphabetic, so no easy way to find room given its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1" dirty="0" smtClean="0"/>
              <a:t>Inconsistent color naming rule (inside color or outside color?)</a:t>
            </a:r>
            <a:endParaRPr lang="en-US" sz="2400" b="1" i="1" dirty="0"/>
          </a:p>
        </p:txBody>
      </p:sp>
      <p:sp>
        <p:nvSpPr>
          <p:cNvPr id="2" name="TextBox 1"/>
          <p:cNvSpPr txBox="1"/>
          <p:nvPr/>
        </p:nvSpPr>
        <p:spPr>
          <a:xfrm>
            <a:off x="838200" y="152400"/>
            <a:ext cx="6858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But Without Any Organizing </a:t>
            </a:r>
            <a:r>
              <a:rPr lang="en-US" sz="2800" b="1" dirty="0" smtClean="0">
                <a:latin typeface="+mj-lt"/>
              </a:rPr>
              <a:t>Principles!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969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 smtClean="0"/>
              <a:t>Classical Categories</a:t>
            </a:r>
            <a:endParaRPr lang="en-US" sz="3400" dirty="0" smtClean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40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0654" y="990600"/>
            <a:ext cx="8153400" cy="7164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/>
              <a:t>“Classical” categories can have large numbers of category members, but they have clear boundaries defined by a small number of ESSENTIAL or necessary and sufficient properties</a:t>
            </a:r>
          </a:p>
          <a:p>
            <a:pPr marL="1607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i="1" dirty="0" smtClean="0">
                <a:solidFill>
                  <a:srgbClr val="FF0000"/>
                </a:solidFill>
              </a:rPr>
              <a:t>Necessary</a:t>
            </a:r>
            <a:r>
              <a:rPr lang="en-US" sz="2800" dirty="0" smtClean="0"/>
              <a:t> means that every instance must have the property to be in the category</a:t>
            </a:r>
          </a:p>
          <a:p>
            <a:pPr marL="1607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i="1" dirty="0" smtClean="0">
                <a:solidFill>
                  <a:srgbClr val="FF0000"/>
                </a:solidFill>
              </a:rPr>
              <a:t>Sufficient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means that any instance that has the necessary properties is in the category</a:t>
            </a:r>
          </a:p>
          <a:p>
            <a:pPr marL="1607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/>
              <a:t> Example: A Prime Number is an integer divisible only by itself and 1</a:t>
            </a:r>
          </a:p>
          <a:p>
            <a:pPr marL="617929" lvl="2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/>
              <a:t>Every prime number has these properties</a:t>
            </a:r>
          </a:p>
          <a:p>
            <a:pPr marL="617929" lvl="2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/>
              <a:t>If a number has these properties, it is prime</a:t>
            </a:r>
          </a:p>
          <a:p>
            <a:pPr marL="1607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32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28" y="22698"/>
            <a:ext cx="78645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7288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 smtClean="0">
                <a:sym typeface="UC Berkeley OS Sign"/>
              </a:rPr>
              <a:t>Implications of</a:t>
            </a:r>
            <a:br>
              <a:rPr lang="en-US" sz="3600" b="1" dirty="0" smtClean="0">
                <a:sym typeface="UC Berkeley OS Sign"/>
              </a:rPr>
            </a:br>
            <a:r>
              <a:rPr lang="en-US" sz="3600" b="1" dirty="0" smtClean="0">
                <a:sym typeface="UC Berkeley OS Sign"/>
              </a:rPr>
              <a:t> “Necessary and Sufficient” Properties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41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2435" y="1425173"/>
            <a:ext cx="8153400" cy="5387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Because category membership is defined by rules, all members of the category have equal status in the equivalence class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Classical categories are conceptually simple and have straightforward implementations in technologies like database schemas, decision trees, and classes in programming languages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Many laws and regulations define categories using these principles, but this can make them less robust </a:t>
            </a:r>
            <a:r>
              <a:rPr lang="en-US" sz="3200" dirty="0" err="1" smtClean="0"/>
              <a:t>wrt</a:t>
            </a:r>
            <a:r>
              <a:rPr lang="en-US" sz="3200" dirty="0" smtClean="0"/>
              <a:t> technology or cultural change</a:t>
            </a:r>
            <a:endParaRPr lang="en-US" sz="2800" dirty="0" smtClean="0"/>
          </a:p>
          <a:p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38" y="0"/>
            <a:ext cx="78645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88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 smtClean="0"/>
              <a:t>Wittgenstein</a:t>
            </a:r>
            <a:endParaRPr lang="en-US" sz="3400" dirty="0" smtClean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42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1752600"/>
            <a:ext cx="8458200" cy="4820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/>
              <a:t>Ludwig Wittgenstein (1889-1951) – "philosophy of ordinary language" - first to discuss problems with classical category theory</a:t>
            </a:r>
          </a:p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/>
              <a:t> Enumerative categories embody the idea that “</a:t>
            </a:r>
            <a:r>
              <a:rPr lang="en-US" sz="2800" dirty="0" smtClean="0">
                <a:solidFill>
                  <a:srgbClr val="FF0000"/>
                </a:solidFill>
              </a:rPr>
              <a:t>meaning is reference</a:t>
            </a:r>
            <a:r>
              <a:rPr lang="en-US" sz="2800" dirty="0" smtClean="0"/>
              <a:t>” – a concept means what it refers to; you understand words by following the association to their “extensions”</a:t>
            </a:r>
          </a:p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/>
              <a:t> Wittgenstein argued that most words don’t have fixed extensions because what they refer to can depend on context: “</a:t>
            </a:r>
            <a:r>
              <a:rPr lang="en-US" sz="2800" dirty="0" smtClean="0">
                <a:solidFill>
                  <a:srgbClr val="FF0000"/>
                </a:solidFill>
              </a:rPr>
              <a:t>meaning is use</a:t>
            </a:r>
            <a:r>
              <a:rPr lang="en-US" sz="2800" dirty="0" smtClean="0"/>
              <a:t>”</a:t>
            </a:r>
          </a:p>
          <a:p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11" y="190033"/>
            <a:ext cx="78645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0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646" y="152400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 smtClean="0"/>
              <a:t>If Meaning was just Reference...</a:t>
            </a:r>
            <a:endParaRPr lang="en-US" sz="3400" b="1" dirty="0" smtClean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43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457646" y="1143000"/>
            <a:ext cx="8314657" cy="2210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If "meaning</a:t>
            </a:r>
            <a:r>
              <a:rPr lang="en-US" sz="3200" dirty="0"/>
              <a:t>" was just based on reference </a:t>
            </a:r>
            <a:r>
              <a:rPr lang="en-US" sz="3200" dirty="0" smtClean="0"/>
              <a:t>would names matter?</a:t>
            </a:r>
            <a:endParaRPr lang="en-US" sz="3200" dirty="0"/>
          </a:p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Prune == Dried Plum</a:t>
            </a:r>
          </a:p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Chinese Gooseberry == Kiwi </a:t>
            </a:r>
            <a:r>
              <a:rPr lang="en-US" sz="3200" dirty="0" smtClean="0"/>
              <a:t>Fruit</a:t>
            </a:r>
            <a:endParaRPr lang="en-US" sz="32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-22698" y="4114800"/>
            <a:ext cx="4342954" cy="1451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>
                <a:solidFill>
                  <a:prstClr val="black"/>
                </a:solidFill>
              </a:rPr>
              <a:t>Patagonian Toothfish == Antarctic Cod ==  Chilean Sea Bass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376" y="3657600"/>
            <a:ext cx="4298977" cy="286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454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256803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 smtClean="0"/>
              <a:t>Implications of “Meaning is Use”</a:t>
            </a:r>
            <a:endParaRPr lang="en-US" sz="3400" dirty="0" smtClean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44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6337" y="1143000"/>
            <a:ext cx="8153400" cy="5286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/>
              <a:t>There may be defining features for typical instances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/>
              <a:t>But there are </a:t>
            </a:r>
            <a:r>
              <a:rPr lang="en-US" sz="2800" dirty="0" smtClean="0">
                <a:solidFill>
                  <a:srgbClr val="FF0000"/>
                </a:solidFill>
              </a:rPr>
              <a:t>no features that are necessary and sufficient</a:t>
            </a:r>
            <a:r>
              <a:rPr lang="en-US" sz="2800" dirty="0" smtClean="0"/>
              <a:t> for all examples of the category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/>
              <a:t>Even when features can be identified, they change in different contexts and over time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/>
              <a:t>Different instances vary substantially in how typical or representative they are of the category even though they share all the required features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/>
              <a:t>This can make the category hard to learn</a:t>
            </a:r>
            <a:endParaRPr lang="en-US" sz="2800" dirty="0"/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Wittgenstein's classic counterexample is "</a:t>
            </a:r>
            <a:r>
              <a:rPr lang="en-US" sz="2800" dirty="0" smtClean="0"/>
              <a:t>Game“ (TDO 7.3.5)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157979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 smtClean="0"/>
              <a:t>Probabilistic Categories </a:t>
            </a:r>
            <a:br>
              <a:rPr lang="en-US" sz="3600" b="1" dirty="0" smtClean="0"/>
            </a:br>
            <a:r>
              <a:rPr lang="en-US" sz="3600" b="1" dirty="0" smtClean="0"/>
              <a:t>&amp; Family Resemblance</a:t>
            </a:r>
            <a:endParaRPr lang="en-US" sz="3400" dirty="0" smtClean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45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7089" y="1351728"/>
            <a:ext cx="8153400" cy="5289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In some domains instances of a category can share many features, some instances might have properties that are not widely shared, and some important discriminating properties might be difficult to perceive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Birds:</a:t>
            </a:r>
          </a:p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All have feathers, wings, beaks, 2 legs</a:t>
            </a:r>
          </a:p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But some fly or swim and some don’t</a:t>
            </a:r>
          </a:p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 </a:t>
            </a:r>
            <a:r>
              <a:rPr lang="en-US" sz="3200" dirty="0" smtClean="0"/>
              <a:t>The shape of their beaks, wings, and feet varies a great deal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83204"/>
            <a:ext cx="78645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144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717139" y="0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 smtClean="0"/>
              <a:t>Implications of Probabilistic Properties</a:t>
            </a:r>
            <a:endParaRPr lang="en-US" sz="3400" dirty="0" smtClean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46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2203" y="627428"/>
            <a:ext cx="8051647" cy="6245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2800" dirty="0" smtClean="0"/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400" dirty="0" smtClean="0"/>
              <a:t>Correlations </a:t>
            </a:r>
            <a:r>
              <a:rPr lang="en-US" sz="2400" dirty="0"/>
              <a:t>among the properties make it necessary to determine an instance’s category membership in a </a:t>
            </a:r>
            <a:r>
              <a:rPr lang="en-US" sz="2400" dirty="0">
                <a:solidFill>
                  <a:srgbClr val="FF0000"/>
                </a:solidFill>
              </a:rPr>
              <a:t>statistical or probabilistic manner</a:t>
            </a:r>
            <a:r>
              <a:rPr lang="en-US" sz="2400" dirty="0"/>
              <a:t> based on the overall </a:t>
            </a:r>
            <a:r>
              <a:rPr lang="en-US" sz="2400" dirty="0" smtClean="0">
                <a:solidFill>
                  <a:srgbClr val="FF0000"/>
                </a:solidFill>
              </a:rPr>
              <a:t>similarity </a:t>
            </a:r>
            <a:r>
              <a:rPr lang="en-US" sz="2400" dirty="0"/>
              <a:t>between it and other items in the </a:t>
            </a:r>
            <a:r>
              <a:rPr lang="en-US" sz="2400" dirty="0" smtClean="0"/>
              <a:t>category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400" dirty="0" smtClean="0"/>
              <a:t>Some features are better predictors of category members than others, which results in: </a:t>
            </a:r>
            <a:r>
              <a:rPr lang="en-US" sz="2400" dirty="0" smtClean="0">
                <a:solidFill>
                  <a:srgbClr val="FF0000"/>
                </a:solidFill>
              </a:rPr>
              <a:t>Typicality / gradience / centrality </a:t>
            </a:r>
            <a:r>
              <a:rPr lang="en-US" sz="2400" dirty="0" smtClean="0"/>
              <a:t>effects</a:t>
            </a:r>
          </a:p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400" dirty="0" smtClean="0"/>
              <a:t>The </a:t>
            </a:r>
            <a:r>
              <a:rPr lang="en-US" sz="2400" dirty="0"/>
              <a:t>perceived centrality or typicality of category membership depends on </a:t>
            </a:r>
            <a:r>
              <a:rPr lang="en-US" sz="2400" dirty="0">
                <a:solidFill>
                  <a:srgbClr val="FF0000"/>
                </a:solidFill>
              </a:rPr>
              <a:t>the extent to which the most characteristic properties are </a:t>
            </a:r>
            <a:r>
              <a:rPr lang="en-US" sz="2400" dirty="0" smtClean="0">
                <a:solidFill>
                  <a:srgbClr val="FF0000"/>
                </a:solidFill>
              </a:rPr>
              <a:t>shared</a:t>
            </a:r>
          </a:p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400" dirty="0"/>
              <a:t>Instances with more of the characteristic properties are “better” category members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400" dirty="0" smtClean="0">
                <a:sym typeface="Wingdings" panose="05000000000000000000" pitchFamily="2" charset="2"/>
              </a:rPr>
              <a:t> </a:t>
            </a:r>
            <a:r>
              <a:rPr lang="en-US" sz="2400" dirty="0" smtClean="0"/>
              <a:t>fuzzy and flexible category boundaries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77" y="157995"/>
            <a:ext cx="78645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400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47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pic>
        <p:nvPicPr>
          <p:cNvPr id="8" name="Picture 7" descr="MartialArtsCategorie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1143000"/>
            <a:ext cx="6850411" cy="4482847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 smtClean="0"/>
              <a:t>Gradience in Category Membership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7503" y="5791200"/>
            <a:ext cx="792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Which bird is most typical of the category?</a:t>
            </a:r>
          </a:p>
          <a:p>
            <a:r>
              <a:rPr lang="en-US" sz="3200" dirty="0" smtClean="0"/>
              <a:t>Least typical?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966976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mw.com.au/content/dam/bmw/marketAU/bmw_com_au/topics/offers-and-services/bmw_accessories/m-performance-accessories/m-performance-family-02.jpg/jcr:content/renditions/cq5dam.resized.img.1185.large.time14544724084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505" y="4271664"/>
            <a:ext cx="5409285" cy="243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9"/>
          <p:cNvSpPr txBox="1">
            <a:spLocks/>
          </p:cNvSpPr>
          <p:nvPr/>
        </p:nvSpPr>
        <p:spPr>
          <a:xfrm>
            <a:off x="610742" y="143119"/>
            <a:ext cx="8185048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 smtClean="0"/>
              <a:t>Family Resemblance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4648200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+mj-lt"/>
              </a:rPr>
              <a:t>&lt;put your family photo here&gt;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67200" y="350520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The </a:t>
            </a:r>
            <a:r>
              <a:rPr lang="en-US" sz="2800" b="1" dirty="0" smtClean="0">
                <a:latin typeface="+mj-lt"/>
              </a:rPr>
              <a:t>BMW  </a:t>
            </a:r>
            <a:r>
              <a:rPr lang="en-US" sz="2800" b="1" dirty="0">
                <a:latin typeface="+mj-lt"/>
              </a:rPr>
              <a:t>M Class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5166" y="1176340"/>
            <a:ext cx="7696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Categories defined by “family resemblance” have many features with high predictive value for category membership even if they are not perfectly correlated with each other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8617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19546" y="152400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 smtClean="0"/>
              <a:t>Probabilistic Categories in Context</a:t>
            </a:r>
            <a:endParaRPr lang="en-US" sz="3400" dirty="0" smtClean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49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6912" y="1143000"/>
            <a:ext cx="8153400" cy="433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The correlations among properties that cause typicality effects also imply that the resemblances </a:t>
            </a:r>
            <a:r>
              <a:rPr lang="en-US" sz="3200" dirty="0"/>
              <a:t>among the members of a category might be based on different subsets of their properties </a:t>
            </a:r>
            <a:r>
              <a:rPr lang="en-US" sz="3200" dirty="0" smtClean="0"/>
              <a:t>when </a:t>
            </a:r>
            <a:r>
              <a:rPr lang="en-US" sz="3200" dirty="0"/>
              <a:t>different members are compared</a:t>
            </a:r>
            <a:endParaRPr lang="en-US" sz="2800" dirty="0"/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Put another way, a definition of a category that enables accurate classification of instances in one context might not work in other contexts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6" y="129702"/>
            <a:ext cx="78645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445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304800" y="381000"/>
            <a:ext cx="8610600" cy="1190997"/>
          </a:xfrm>
          <a:prstGeom prst="rect">
            <a:avLst/>
          </a:prstGeom>
        </p:spPr>
        <p:txBody>
          <a:bodyPr lIns="64291" tIns="32146" rIns="64291" bIns="32146"/>
          <a:lstStyle/>
          <a:p>
            <a:pPr algn="ctr"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4000" b="1" dirty="0" smtClean="0">
                <a:latin typeface="+mj-lt"/>
                <a:ea typeface="+mj-ea"/>
                <a:cs typeface="+mj-cs"/>
                <a:sym typeface="UC Berkeley OS Sign"/>
              </a:rPr>
              <a:t>Plan for the Course</a:t>
            </a:r>
            <a:endParaRPr lang="en-US" sz="4000" b="1" dirty="0">
              <a:latin typeface="+mj-lt"/>
              <a:ea typeface="+mj-ea"/>
              <a:cs typeface="+mj-cs"/>
              <a:sym typeface="UC Berkeley OS Sig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0242" y="976498"/>
            <a:ext cx="8001000" cy="5559950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marL="160729" indent="-160729">
              <a:lnSpc>
                <a:spcPct val="150000"/>
              </a:lnSpc>
              <a:buClr>
                <a:srgbClr val="002955"/>
              </a:buClr>
              <a:buSzPct val="44000"/>
              <a:buFont typeface="Arial" pitchFamily="34" charset="0"/>
              <a:buChar char="•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1000" dirty="0"/>
              <a:t> </a:t>
            </a:r>
            <a:endParaRPr lang="en-US" sz="2800" dirty="0"/>
          </a:p>
          <a:p>
            <a:r>
              <a:rPr lang="en-US" sz="3200" dirty="0" smtClean="0"/>
              <a:t>We </a:t>
            </a:r>
            <a:r>
              <a:rPr lang="en-US" sz="3200" dirty="0"/>
              <a:t>can analyze sensemaking and organizing from </a:t>
            </a:r>
            <a:r>
              <a:rPr lang="en-US" sz="3200" dirty="0">
                <a:solidFill>
                  <a:srgbClr val="FF0000"/>
                </a:solidFill>
              </a:rPr>
              <a:t>four interrelated perspectives</a:t>
            </a:r>
            <a:r>
              <a:rPr lang="en-US" sz="3200" dirty="0" smtClean="0"/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As </a:t>
            </a:r>
            <a:r>
              <a:rPr lang="en-US" sz="3200" dirty="0"/>
              <a:t>a member of a social, cultural, or language </a:t>
            </a:r>
            <a:r>
              <a:rPr lang="en-US" sz="3200" dirty="0" smtClean="0"/>
              <a:t>community (</a:t>
            </a:r>
            <a:r>
              <a:rPr lang="en-US" sz="3200" dirty="0" smtClean="0">
                <a:solidFill>
                  <a:srgbClr val="FF0000"/>
                </a:solidFill>
              </a:rPr>
              <a:t>linguistics,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sociology, social network analysis</a:t>
            </a:r>
            <a:r>
              <a:rPr lang="en-US" sz="3200" dirty="0" smtClean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As an individual (</a:t>
            </a:r>
            <a:r>
              <a:rPr lang="en-US" sz="3200" dirty="0" smtClean="0">
                <a:solidFill>
                  <a:srgbClr val="FF0000"/>
                </a:solidFill>
              </a:rPr>
              <a:t>psychology</a:t>
            </a:r>
            <a:r>
              <a:rPr lang="en-US" sz="3200" dirty="0" smtClean="0"/>
              <a:t> and </a:t>
            </a:r>
            <a:r>
              <a:rPr lang="en-US" sz="3200" dirty="0" smtClean="0">
                <a:solidFill>
                  <a:srgbClr val="FF0000"/>
                </a:solidFill>
              </a:rPr>
              <a:t>philosophy</a:t>
            </a:r>
            <a:r>
              <a:rPr lang="en-US" sz="3200" dirty="0" smtClean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In </a:t>
            </a:r>
            <a:r>
              <a:rPr lang="en-US" sz="3200" dirty="0"/>
              <a:t>institutional </a:t>
            </a:r>
            <a:r>
              <a:rPr lang="en-US" sz="3200" dirty="0" smtClean="0"/>
              <a:t>contexts (</a:t>
            </a:r>
            <a:r>
              <a:rPr lang="en-US" sz="3200" dirty="0" smtClean="0">
                <a:solidFill>
                  <a:srgbClr val="FF0000"/>
                </a:solidFill>
              </a:rPr>
              <a:t>law</a:t>
            </a:r>
            <a:r>
              <a:rPr lang="en-US" sz="3200" dirty="0" smtClean="0"/>
              <a:t> and </a:t>
            </a:r>
            <a:r>
              <a:rPr lang="en-US" sz="3200" dirty="0" smtClean="0">
                <a:solidFill>
                  <a:srgbClr val="FF0000"/>
                </a:solidFill>
              </a:rPr>
              <a:t>business</a:t>
            </a:r>
            <a:r>
              <a:rPr lang="en-US" sz="3200" dirty="0" smtClean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In </a:t>
            </a:r>
            <a:r>
              <a:rPr lang="en-US" sz="3200" dirty="0"/>
              <a:t>data-intensive or scientific </a:t>
            </a:r>
            <a:r>
              <a:rPr lang="en-US" sz="3200" dirty="0" smtClean="0"/>
              <a:t>contexts (</a:t>
            </a:r>
            <a:r>
              <a:rPr lang="en-US" sz="3200" dirty="0" smtClean="0">
                <a:solidFill>
                  <a:srgbClr val="FF0000"/>
                </a:solidFill>
              </a:rPr>
              <a:t>statistics</a:t>
            </a:r>
            <a:r>
              <a:rPr lang="en-US" sz="3200" dirty="0" smtClean="0"/>
              <a:t>, </a:t>
            </a:r>
            <a:r>
              <a:rPr lang="en-US" sz="3200" dirty="0" smtClean="0">
                <a:solidFill>
                  <a:srgbClr val="FF0000"/>
                </a:solidFill>
              </a:rPr>
              <a:t>computer science</a:t>
            </a:r>
            <a:r>
              <a:rPr lang="en-US" sz="3200" dirty="0" smtClean="0"/>
              <a:t>, </a:t>
            </a:r>
            <a:r>
              <a:rPr lang="en-US" sz="3200" dirty="0" smtClean="0">
                <a:solidFill>
                  <a:srgbClr val="FF0000"/>
                </a:solidFill>
              </a:rPr>
              <a:t>info visualization</a:t>
            </a:r>
            <a:r>
              <a:rPr lang="en-US" sz="3200" dirty="0" smtClean="0"/>
              <a:t>).</a:t>
            </a:r>
            <a:endParaRPr lang="en-US" sz="3200" dirty="0"/>
          </a:p>
          <a:p>
            <a:pPr marL="160729" indent="-160729">
              <a:lnSpc>
                <a:spcPct val="92000"/>
              </a:lnSpc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76200" y="4191000"/>
            <a:ext cx="89916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358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298" y="4267200"/>
            <a:ext cx="2092693" cy="23040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44" y="4267200"/>
            <a:ext cx="2701369" cy="22455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644" y="1447800"/>
            <a:ext cx="2003960" cy="25575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4276" y="1447800"/>
            <a:ext cx="2118496" cy="27367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4276" y="4375685"/>
            <a:ext cx="2454986" cy="21411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1800" y="1447800"/>
            <a:ext cx="2454986" cy="248972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18500" y="467096"/>
            <a:ext cx="8006756" cy="885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/>
              <a:t>Stripes Are A Characteristic Feature for Zebras and</a:t>
            </a:r>
            <a:br>
              <a:rPr lang="en-US" sz="2800" dirty="0" smtClean="0"/>
            </a:br>
            <a:r>
              <a:rPr lang="en-US" sz="2800" dirty="0" smtClean="0"/>
              <a:t> A Good Discriminating Feature with Other Animals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6699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643" y="1259390"/>
            <a:ext cx="2271696" cy="23038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3939218"/>
            <a:ext cx="2458982" cy="25596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7250" y="4033117"/>
            <a:ext cx="2854306" cy="23718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31726" y="4860330"/>
            <a:ext cx="2602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Bongo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5044996"/>
            <a:ext cx="266139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Okapi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1748" y="1150661"/>
            <a:ext cx="3115689" cy="24764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96200" y="2226645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Kudu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09601" y="412875"/>
            <a:ext cx="7848600" cy="488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Stripes Are No </a:t>
            </a:r>
            <a:r>
              <a:rPr lang="en-US" sz="2800" dirty="0" smtClean="0"/>
              <a:t>Longer A </a:t>
            </a:r>
            <a:r>
              <a:rPr lang="en-US" sz="2800" dirty="0"/>
              <a:t>Good Discriminating </a:t>
            </a:r>
            <a:r>
              <a:rPr lang="en-US" sz="2800" dirty="0" smtClean="0"/>
              <a:t>Feature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6060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534293" y="485403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 smtClean="0">
                <a:sym typeface="UC Berkeley OS Sign"/>
              </a:rPr>
              <a:t>Similarity as a Categorization Principle</a:t>
            </a:r>
            <a:endParaRPr lang="en-US" sz="3400" dirty="0" smtClean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52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1676400"/>
            <a:ext cx="8153400" cy="450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It is often said that we can define categories on the basis of resource similarity:</a:t>
            </a:r>
          </a:p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Something is categorized as an A and not a B if it is more similar to A’s best or </a:t>
            </a:r>
            <a:r>
              <a:rPr lang="en-US" sz="3200" dirty="0" smtClean="0">
                <a:solidFill>
                  <a:srgbClr val="FF0000"/>
                </a:solidFill>
              </a:rPr>
              <a:t>most typical member</a:t>
            </a:r>
            <a:r>
              <a:rPr lang="en-US" sz="3200" dirty="0" smtClean="0"/>
              <a:t> rather than it is to B’s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Similarity is a very intuitive notion and it underlies the idea that some kinds of categories are more natural or basic than others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952"/>
            <a:ext cx="78645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478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543596" y="291551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 smtClean="0"/>
              <a:t>Defining Similarity</a:t>
            </a:r>
            <a:endParaRPr lang="en-US" sz="3400" dirty="0" smtClean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53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022" y="1219200"/>
            <a:ext cx="8610600" cy="5742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>
                <a:solidFill>
                  <a:srgbClr val="FF0000"/>
                </a:solidFill>
              </a:rPr>
              <a:t>STOP and THINK:  We haven’t defined similarity!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Some people say that similarity is a meaningless and "mostly vacuous" concept because there must always be some unstated set of properties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So the meaning of similarity is defined by the specific properties and metrics used to compare them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>
                <a:solidFill>
                  <a:srgbClr val="FF0000"/>
                </a:solidFill>
              </a:rPr>
              <a:t>Once we identify the properties and how they are used, there is nothing for a "similarity" mechanism to do</a:t>
            </a:r>
          </a:p>
          <a:p>
            <a:pPr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(We will discuss similarity in detail in a few weeks)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03" y="76200"/>
            <a:ext cx="78645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440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5414" y="804788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 smtClean="0"/>
              <a:t>Theory-Based Categories</a:t>
            </a:r>
            <a:endParaRPr lang="en-US" sz="3400" dirty="0" smtClean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54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800" y="1905000"/>
            <a:ext cx="8153400" cy="4912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Sometimes a category is defined because of a theory of causation or capability that explains why some collection of things go together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A good theory yields an abstract or analogical similarity that can "trump" similarity or family resemblance based on surface properties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TDO’s example:  “Computer” – a category of things that are able to </a:t>
            </a:r>
            <a:r>
              <a:rPr lang="en-US" sz="3200" dirty="0" smtClean="0"/>
              <a:t>compute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785106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55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 smtClean="0"/>
              <a:t>Theory-Based Category: Computer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6096000"/>
            <a:ext cx="8001000" cy="432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400" dirty="0" smtClean="0"/>
              <a:t>Category of "computer" is based on being able to compute</a:t>
            </a:r>
          </a:p>
        </p:txBody>
      </p:sp>
      <p:pic>
        <p:nvPicPr>
          <p:cNvPr id="9218" name="Picture 2" descr="Babbage Difference Engine No.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524000"/>
            <a:ext cx="2305050" cy="1536700"/>
          </a:xfrm>
          <a:prstGeom prst="rect">
            <a:avLst/>
          </a:prstGeom>
          <a:noFill/>
        </p:spPr>
      </p:pic>
      <p:pic>
        <p:nvPicPr>
          <p:cNvPr id="9222" name="Picture 6" descr="Harvard Mark-I in use, 19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1524000"/>
            <a:ext cx="1378698" cy="1649257"/>
          </a:xfrm>
          <a:prstGeom prst="rect">
            <a:avLst/>
          </a:prstGeom>
          <a:noFill/>
        </p:spPr>
      </p:pic>
      <p:pic>
        <p:nvPicPr>
          <p:cNvPr id="9224" name="Picture 8" descr="http://www.computerhistory.org/timeline/images/1951_univa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352800"/>
            <a:ext cx="1905000" cy="1447801"/>
          </a:xfrm>
          <a:prstGeom prst="rect">
            <a:avLst/>
          </a:prstGeom>
          <a:noFill/>
        </p:spPr>
      </p:pic>
      <p:pic>
        <p:nvPicPr>
          <p:cNvPr id="9226" name="Picture 10" descr="http://www.computerhistory.org/timeline/images/1956_tx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4648200"/>
            <a:ext cx="1905000" cy="1304926"/>
          </a:xfrm>
          <a:prstGeom prst="rect">
            <a:avLst/>
          </a:prstGeom>
          <a:noFill/>
        </p:spPr>
      </p:pic>
      <p:pic>
        <p:nvPicPr>
          <p:cNvPr id="9228" name="Picture 12" descr="http://www.computerhistory.org/timeline/images/1972_hp3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1524000"/>
            <a:ext cx="1029138" cy="1790700"/>
          </a:xfrm>
          <a:prstGeom prst="rect">
            <a:avLst/>
          </a:prstGeom>
          <a:noFill/>
        </p:spPr>
      </p:pic>
      <p:pic>
        <p:nvPicPr>
          <p:cNvPr id="9230" name="Picture 14" descr="http://www.computerhistory.org/timeline/images/1974_alt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9800" y="1600200"/>
            <a:ext cx="1088756" cy="1605916"/>
          </a:xfrm>
          <a:prstGeom prst="rect">
            <a:avLst/>
          </a:prstGeom>
          <a:noFill/>
        </p:spPr>
      </p:pic>
      <p:pic>
        <p:nvPicPr>
          <p:cNvPr id="9232" name="Picture 16" descr="http://www.computerhistory.org/timeline/images/1976_cray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71800" y="3276600"/>
            <a:ext cx="1600200" cy="1200150"/>
          </a:xfrm>
          <a:prstGeom prst="rect">
            <a:avLst/>
          </a:prstGeom>
          <a:noFill/>
        </p:spPr>
      </p:pic>
      <p:pic>
        <p:nvPicPr>
          <p:cNvPr id="9234" name="Picture 18" descr="http://www.computerhistory.org/timeline/images/1977_appl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91000" y="4419600"/>
            <a:ext cx="1143000" cy="1383030"/>
          </a:xfrm>
          <a:prstGeom prst="rect">
            <a:avLst/>
          </a:prstGeom>
          <a:noFill/>
        </p:spPr>
      </p:pic>
      <p:pic>
        <p:nvPicPr>
          <p:cNvPr id="9236" name="Picture 20" descr="https://encrypted-tbn3.gstatic.com/images?q=tbn:ANd9GcRvMsHXi_zQeOwSoohnXjuhRKvxP89oLCcKEQ9zj4dgqRkcUYS9VfWoykUc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91400" y="1630554"/>
            <a:ext cx="1469721" cy="1274572"/>
          </a:xfrm>
          <a:prstGeom prst="rect">
            <a:avLst/>
          </a:prstGeom>
          <a:noFill/>
        </p:spPr>
      </p:pic>
      <p:pic>
        <p:nvPicPr>
          <p:cNvPr id="9238" name="Picture 22" descr="https://encrypted-tbn1.gstatic.com/images?q=tbn:ANd9GcSM29K4Z0711h4B4k5uFLfki9pLLuxv7QhcExCOsRVkdcdSkiIT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410200" y="3505200"/>
            <a:ext cx="1558062" cy="1457325"/>
          </a:xfrm>
          <a:prstGeom prst="rect">
            <a:avLst/>
          </a:prstGeom>
          <a:noFill/>
        </p:spPr>
      </p:pic>
      <p:pic>
        <p:nvPicPr>
          <p:cNvPr id="9240" name="Picture 24" descr="https://encrypted-tbn3.gstatic.com/images?q=tbn:ANd9GcSaEvYWLe0T4F2q49Exwe8OZjgtdXzdGITPl0oFIbTXWSzWDtfa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10400" y="3048000"/>
            <a:ext cx="1848433" cy="1409701"/>
          </a:xfrm>
          <a:prstGeom prst="rect">
            <a:avLst/>
          </a:prstGeom>
          <a:noFill/>
        </p:spPr>
      </p:pic>
      <p:pic>
        <p:nvPicPr>
          <p:cNvPr id="9242" name="Picture 26" descr="https://encrypted-tbn1.gstatic.com/images?q=tbn:ANd9GcTwwmZxilOOqKc0_Pel0-uEEXZ-VbvnpIBlfKRG0FDThMc0bQkxW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86600" y="4724400"/>
            <a:ext cx="1562100" cy="1165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97760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56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336357" y="586753"/>
            <a:ext cx="6197559" cy="567200"/>
          </a:xfrm>
        </p:spPr>
        <p:txBody>
          <a:bodyPr>
            <a:no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Theory-Based Category: H</a:t>
            </a:r>
            <a:r>
              <a:rPr lang="en-US" sz="2400" b="1" dirty="0"/>
              <a:t>2</a:t>
            </a:r>
            <a:r>
              <a:rPr lang="en-US" sz="3600" b="1" dirty="0"/>
              <a:t>O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6096000"/>
            <a:ext cx="8001000" cy="432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400" dirty="0" smtClean="0"/>
              <a:t>All the same chemical compound</a:t>
            </a:r>
          </a:p>
        </p:txBody>
      </p:sp>
      <p:pic>
        <p:nvPicPr>
          <p:cNvPr id="3074" name="Picture 2" descr="Image result for wa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05200"/>
            <a:ext cx="2817019" cy="187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water drinking gla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158" y="1549006"/>
            <a:ext cx="1438683" cy="196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i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47" y="1758945"/>
            <a:ext cx="3163372" cy="210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0" descr="Image result for iceberg"/>
          <p:cNvSpPr>
            <a:spLocks noChangeAspect="1" noChangeArrowheads="1"/>
          </p:cNvSpPr>
          <p:nvPr/>
        </p:nvSpPr>
        <p:spPr bwMode="auto">
          <a:xfrm>
            <a:off x="5868762" y="1219199"/>
            <a:ext cx="2373538" cy="157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4" name="Picture 12" descr="Image result for iceber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377" y="1758945"/>
            <a:ext cx="2373539" cy="157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Image result for stea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772" y="3753282"/>
            <a:ext cx="3121744" cy="175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1976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386544" y="0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 smtClean="0"/>
              <a:t>Goal-Derived Categories</a:t>
            </a:r>
            <a:endParaRPr lang="en-US" sz="3400" dirty="0" smtClean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57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815814"/>
            <a:ext cx="8153400" cy="5119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/>
              <a:t>You are moving to a far-off city and want to get rid of unwanted possessions. What will you sell at your “garage sale?”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/>
              <a:t>You arrive at the new city.  What are the ways you will try to make new friends?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/>
              <a:t>You want to celebrate Thanksgiving with your new friends. What will you need to cook a big dinner?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/>
              <a:t>The members of each of these categories have few or no discernable properties in common 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/>
              <a:t>These are unlikely to be lexicalized because of their ad hoc-ness and </a:t>
            </a:r>
            <a:r>
              <a:rPr lang="en-US" sz="2800" dirty="0" smtClean="0"/>
              <a:t>context-dependence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263665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58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pic>
        <p:nvPicPr>
          <p:cNvPr id="8" name="Picture 7" descr="MartialArtsCategorie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1679370"/>
            <a:ext cx="6705600" cy="4915204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 smtClean="0"/>
              <a:t>Goal-Derived Personal Category</a:t>
            </a:r>
            <a:br>
              <a:rPr lang="en-US" sz="3600" b="1" dirty="0" smtClean="0"/>
            </a:br>
            <a:r>
              <a:rPr lang="en-US" sz="3600" b="1" dirty="0" smtClean="0"/>
              <a:t> (TDO 7.3.7)</a:t>
            </a:r>
          </a:p>
        </p:txBody>
      </p:sp>
    </p:spTree>
    <p:extLst>
      <p:ext uri="{BB962C8B-B14F-4D97-AF65-F5344CB8AC3E}">
        <p14:creationId xmlns:p14="http://schemas.microsoft.com/office/powerpoint/2010/main" val="26345684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Sensemaking and Organizing in Defined/Institutional Contexts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88" y="1752600"/>
            <a:ext cx="8229600" cy="4800600"/>
          </a:xfrm>
        </p:spPr>
        <p:txBody>
          <a:bodyPr>
            <a:normAutofit/>
          </a:bodyPr>
          <a:lstStyle/>
          <a:p>
            <a:r>
              <a:rPr lang="en-US" b="1" dirty="0" smtClean="0"/>
              <a:t>[</a:t>
            </a:r>
            <a:r>
              <a:rPr lang="en-US" b="1" dirty="0"/>
              <a:t>19-April 2] </a:t>
            </a:r>
            <a:r>
              <a:rPr lang="en-US" b="1" dirty="0" smtClean="0"/>
              <a:t>Institutional Categories</a:t>
            </a:r>
            <a:endParaRPr lang="en-US" b="1" dirty="0"/>
          </a:p>
          <a:p>
            <a:r>
              <a:rPr lang="en-US" b="1" dirty="0" smtClean="0"/>
              <a:t>[</a:t>
            </a:r>
            <a:r>
              <a:rPr lang="en-US" b="1" dirty="0"/>
              <a:t>20-April 4] Classification; Standardization</a:t>
            </a:r>
          </a:p>
          <a:p>
            <a:r>
              <a:rPr lang="en-US" b="1" dirty="0" smtClean="0"/>
              <a:t>[</a:t>
            </a:r>
            <a:r>
              <a:rPr lang="en-US" b="1" dirty="0"/>
              <a:t>21-April 9] </a:t>
            </a:r>
            <a:r>
              <a:rPr lang="en-US" b="1" dirty="0" smtClean="0"/>
              <a:t>Vocabulary control, </a:t>
            </a:r>
            <a:r>
              <a:rPr lang="en-US" b="1" dirty="0"/>
              <a:t>authority, interoperability</a:t>
            </a:r>
          </a:p>
          <a:p>
            <a:r>
              <a:rPr lang="en-US" b="1" dirty="0" smtClean="0"/>
              <a:t>[22-April 11] </a:t>
            </a:r>
            <a:r>
              <a:rPr lang="en-US" b="1" dirty="0"/>
              <a:t>Organizing and Interaction </a:t>
            </a:r>
            <a:r>
              <a:rPr lang="en-US" b="1" dirty="0" smtClean="0"/>
              <a:t>Design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2044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646" y="228600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 smtClean="0"/>
              <a:t>Institutional Categorization</a:t>
            </a:r>
            <a:endParaRPr lang="en-US" sz="3400" b="1" dirty="0" smtClean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7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289113" y="1295400"/>
            <a:ext cx="7864287" cy="4879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UC Berkeley OS Sign"/>
                <a:cs typeface="Arial" pitchFamily="34" charset="0"/>
                <a:sym typeface="Arial" pitchFamily="34" charset="0"/>
              </a:rPr>
              <a:t>Explicit construction of a semantic model of a domain to enable </a:t>
            </a:r>
            <a:r>
              <a:rPr lang="en-US" sz="2400" dirty="0" smtClean="0">
                <a:solidFill>
                  <a:srgbClr val="FF0000"/>
                </a:solidFill>
                <a:latin typeface="UC Berkeley OS Sign"/>
                <a:cs typeface="Arial" pitchFamily="34" charset="0"/>
                <a:sym typeface="Arial" pitchFamily="34" charset="0"/>
              </a:rPr>
              <a:t>more control, robustness, and interoperability than is possible with just the cultural system</a:t>
            </a:r>
          </a:p>
          <a:p>
            <a:pPr marL="800100" lvl="1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i="1" dirty="0" smtClean="0">
                <a:solidFill>
                  <a:srgbClr val="FF0000"/>
                </a:solidFill>
                <a:latin typeface="UC Berkeley OS Sign"/>
                <a:cs typeface="Arial" pitchFamily="34" charset="0"/>
                <a:sym typeface="Arial" pitchFamily="34" charset="0"/>
              </a:rPr>
              <a:t>Do you see that this implies that institutional and cultural categories for the same domain can be very different, even incompatible?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UC Berkeley OS Sign"/>
                <a:cs typeface="Arial" pitchFamily="34" charset="0"/>
                <a:sym typeface="Arial" pitchFamily="34" charset="0"/>
              </a:rPr>
              <a:t>Essential in abstract, information-intensive domains where semantic precision is essential for processes and transactions </a:t>
            </a:r>
          </a:p>
          <a:p>
            <a:pPr marL="800100" lvl="1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i="1" dirty="0" smtClean="0">
                <a:solidFill>
                  <a:srgbClr val="FF0000"/>
                </a:solidFill>
                <a:latin typeface="UC Berkeley OS Sign"/>
                <a:cs typeface="Arial" pitchFamily="34" charset="0"/>
                <a:sym typeface="Arial" pitchFamily="34" charset="0"/>
              </a:rPr>
              <a:t>Why is this especially important for automated transactions?</a:t>
            </a:r>
            <a:endParaRPr lang="en-US" sz="2800" dirty="0" smtClean="0">
              <a:latin typeface="UC Berkeley OS Sign"/>
              <a:cs typeface="Arial" pitchFamily="34" charset="0"/>
              <a:sym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8600"/>
            <a:ext cx="78645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9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646" y="228600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 smtClean="0"/>
              <a:t>Creating Institutional Categories</a:t>
            </a:r>
            <a:endParaRPr lang="en-US" sz="3400" b="1" dirty="0" smtClean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8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1143000" y="1295400"/>
            <a:ext cx="7010400" cy="4593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UC Berkeley OS Sign"/>
                <a:cs typeface="Arial" pitchFamily="34" charset="0"/>
                <a:sym typeface="Arial" pitchFamily="34" charset="0"/>
              </a:rPr>
              <a:t>Institutional categories are </a:t>
            </a:r>
            <a:r>
              <a:rPr lang="en-US" sz="2400" dirty="0" smtClean="0">
                <a:latin typeface="UC Berkeley OS Sign"/>
                <a:cs typeface="Arial" pitchFamily="34" charset="0"/>
                <a:sym typeface="Arial" pitchFamily="34" charset="0"/>
              </a:rPr>
              <a:t>often </a:t>
            </a:r>
            <a:r>
              <a:rPr lang="en-US" sz="2400" dirty="0">
                <a:latin typeface="UC Berkeley OS Sign"/>
                <a:cs typeface="Arial" pitchFamily="34" charset="0"/>
                <a:sym typeface="Arial" pitchFamily="34" charset="0"/>
              </a:rPr>
              <a:t>developed via rigorous and formal processes (e.g., in standards organizations or legislative bodies) (“Parliamentary procedure</a:t>
            </a:r>
            <a:r>
              <a:rPr lang="en-US" sz="2400" dirty="0" smtClean="0">
                <a:latin typeface="UC Berkeley OS Sign"/>
                <a:cs typeface="Arial" pitchFamily="34" charset="0"/>
                <a:sym typeface="Arial" pitchFamily="34" charset="0"/>
              </a:rPr>
              <a:t>”) and require ongoing governance and maintenance</a:t>
            </a:r>
          </a:p>
          <a:p>
            <a:pPr marL="800100" lvl="1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i="1" dirty="0" smtClean="0">
                <a:solidFill>
                  <a:srgbClr val="FF0000"/>
                </a:solidFill>
                <a:latin typeface="UC Berkeley OS Sign"/>
                <a:cs typeface="Arial" pitchFamily="34" charset="0"/>
                <a:sym typeface="Arial" pitchFamily="34" charset="0"/>
              </a:rPr>
              <a:t>Why do institutional categories need to change?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UC Berkeley OS Sign"/>
                <a:cs typeface="Arial" pitchFamily="34" charset="0"/>
                <a:sym typeface="Arial" pitchFamily="34" charset="0"/>
              </a:rPr>
              <a:t>This is NOT how most individual categories are developed, and NO cultural categories are developed this way</a:t>
            </a:r>
            <a:endParaRPr lang="en-US" sz="2800" dirty="0" smtClean="0">
              <a:latin typeface="UC Berkeley OS Sign"/>
              <a:cs typeface="Arial" pitchFamily="34" charset="0"/>
              <a:sym typeface="Arial" pitchFamily="34" charset="0"/>
            </a:endParaRP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800" dirty="0" smtClean="0">
              <a:latin typeface="UC Berkeley OS Sign"/>
              <a:cs typeface="Arial" pitchFamily="34" charset="0"/>
              <a:sym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8600"/>
            <a:ext cx="78645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6833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5414" y="804788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 smtClean="0"/>
              <a:t>Institutional != Unbiased</a:t>
            </a:r>
            <a:endParaRPr lang="en-US" sz="3400" b="1" dirty="0" smtClean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9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381000" y="1905000"/>
            <a:ext cx="8382000" cy="3501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 smtClean="0">
                <a:latin typeface="UC Berkeley OS Sign"/>
                <a:cs typeface="Arial" pitchFamily="34" charset="0"/>
                <a:sym typeface="Arial" pitchFamily="34" charset="0"/>
              </a:rPr>
              <a:t>Creating institutional categories by more systematic processes than cultural or individual categories does not prevent them from being biased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 smtClean="0">
                <a:latin typeface="UC Berkeley OS Sign"/>
                <a:cs typeface="Arial" pitchFamily="34" charset="0"/>
                <a:sym typeface="Arial" pitchFamily="34" charset="0"/>
              </a:rPr>
              <a:t>Indeed, the goal of institutional categories is often to </a:t>
            </a:r>
            <a:r>
              <a:rPr lang="en-US" sz="3200" dirty="0" smtClean="0">
                <a:solidFill>
                  <a:srgbClr val="FF0000"/>
                </a:solidFill>
                <a:latin typeface="UC Berkeley OS Sign"/>
                <a:cs typeface="Arial" pitchFamily="34" charset="0"/>
                <a:sym typeface="Arial" pitchFamily="34" charset="0"/>
              </a:rPr>
              <a:t>impose or incentivize biases </a:t>
            </a:r>
            <a:r>
              <a:rPr lang="en-US" sz="3200" dirty="0" smtClean="0">
                <a:latin typeface="UC Berkeley OS Sign"/>
                <a:cs typeface="Arial" pitchFamily="34" charset="0"/>
                <a:sym typeface="Arial" pitchFamily="34" charset="0"/>
              </a:rPr>
              <a:t>in interpretation or behavior</a:t>
            </a:r>
          </a:p>
        </p:txBody>
      </p:sp>
      <p:sp>
        <p:nvSpPr>
          <p:cNvPr id="5" name="Explosion 1 4"/>
          <p:cNvSpPr/>
          <p:nvPr/>
        </p:nvSpPr>
        <p:spPr>
          <a:xfrm>
            <a:off x="334386" y="121736"/>
            <a:ext cx="762000" cy="916752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517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2721</Words>
  <Application>Microsoft Office PowerPoint</Application>
  <PresentationFormat>On-screen Show (4:3)</PresentationFormat>
  <Paragraphs>334</Paragraphs>
  <Slides>58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MS PGothic</vt:lpstr>
      <vt:lpstr>Arial</vt:lpstr>
      <vt:lpstr>Calibri</vt:lpstr>
      <vt:lpstr>UC Berkeley OS Sign</vt:lpstr>
      <vt:lpstr>Wingdings</vt:lpstr>
      <vt:lpstr>Office Theme</vt:lpstr>
      <vt:lpstr>CogSci 190 “Sensemaking and Organizing” Spring 2019</vt:lpstr>
      <vt:lpstr>Review of Spring Break</vt:lpstr>
      <vt:lpstr>PowerPoint Presentation</vt:lpstr>
      <vt:lpstr>PowerPoint Presentation</vt:lpstr>
      <vt:lpstr>PowerPoint Presentation</vt:lpstr>
      <vt:lpstr>Sensemaking and Organizing in Defined/Institutional Contexts </vt:lpstr>
      <vt:lpstr>Institutional Categorization</vt:lpstr>
      <vt:lpstr>Creating Institutional Categories</vt:lpstr>
      <vt:lpstr>Institutional != Unbiased</vt:lpstr>
      <vt:lpstr>"Gross Income" Tax Code Categories</vt:lpstr>
      <vt:lpstr>Cultural / Nonstandard {and,or,vs.}  Institutional  / Standard Categories</vt:lpstr>
      <vt:lpstr>“Natural” {and,or,vs.} “Organic”</vt:lpstr>
      <vt:lpstr>PowerPoint Presentation</vt:lpstr>
      <vt:lpstr> “Chicken” as a  Cultural Category</vt:lpstr>
      <vt:lpstr>Institutional Categories for Chicken: UN Standard Products and Services Codes</vt:lpstr>
      <vt:lpstr>PowerPoint Presentation</vt:lpstr>
      <vt:lpstr>Recycling:  Cultural Categories  Co-evolving with Institutional Ones</vt:lpstr>
      <vt:lpstr>PowerPoint Presentation</vt:lpstr>
      <vt:lpstr>Recycling:  Cultural Categories  Co-evolving with Institutional Ones</vt:lpstr>
      <vt:lpstr>Categories of Plastic and Recycling (as defined by Plastics Industry Association)</vt:lpstr>
      <vt:lpstr>PowerPoint Presentation</vt:lpstr>
      <vt:lpstr>Principles for Creating Categories (“Category Structure”)</vt:lpstr>
      <vt:lpstr>Defining Categories by Enumeration</vt:lpstr>
      <vt:lpstr>Pac-12 Conference: An Institutional Enumeration</vt:lpstr>
      <vt:lpstr>The Limits of Enumerative Definition</vt:lpstr>
      <vt:lpstr>Facebook Offers 56 Gender Categories </vt:lpstr>
      <vt:lpstr>The “Planet” Category</vt:lpstr>
      <vt:lpstr>The Limits of Enumerative Definition</vt:lpstr>
      <vt:lpstr>International Astronomical Union  Re-defines “Planet” (2003)</vt:lpstr>
      <vt:lpstr>Sorry, Pluto</vt:lpstr>
      <vt:lpstr>Specifying Enumerations</vt:lpstr>
      <vt:lpstr>Categories Defined by Single Properties</vt:lpstr>
      <vt:lpstr>Categories Defined by Single Properties - Limitations</vt:lpstr>
      <vt:lpstr>Single  Property  Category:  “Pyramid- Shaped”</vt:lpstr>
      <vt:lpstr>PowerPoint Presentation</vt:lpstr>
      <vt:lpstr>PowerPoint Presentation</vt:lpstr>
      <vt:lpstr>Multiple Property Categories</vt:lpstr>
      <vt:lpstr>A Collection of Shirts  (Using Separable “Cultural” Properties)</vt:lpstr>
      <vt:lpstr>Using 3 Properties:  Property Order Determines the  Category Hierarchy</vt:lpstr>
      <vt:lpstr>Classical Categories</vt:lpstr>
      <vt:lpstr>Implications of  “Necessary and Sufficient” Properties</vt:lpstr>
      <vt:lpstr>Wittgenstein</vt:lpstr>
      <vt:lpstr>If Meaning was just Reference...</vt:lpstr>
      <vt:lpstr>Implications of “Meaning is Use”</vt:lpstr>
      <vt:lpstr>Probabilistic Categories  &amp; Family Resemblance</vt:lpstr>
      <vt:lpstr>Implications of Probabilistic Properties</vt:lpstr>
      <vt:lpstr>Gradience in Category Membership</vt:lpstr>
      <vt:lpstr>PowerPoint Presentation</vt:lpstr>
      <vt:lpstr>Probabilistic Categories in Context</vt:lpstr>
      <vt:lpstr>PowerPoint Presentation</vt:lpstr>
      <vt:lpstr>PowerPoint Presentation</vt:lpstr>
      <vt:lpstr>Similarity as a Categorization Principle</vt:lpstr>
      <vt:lpstr>Defining Similarity</vt:lpstr>
      <vt:lpstr>Theory-Based Categories</vt:lpstr>
      <vt:lpstr>Theory-Based Category: Computer</vt:lpstr>
      <vt:lpstr>Theory-Based Category: H2O</vt:lpstr>
      <vt:lpstr>Goal-Derived Categories</vt:lpstr>
      <vt:lpstr>Goal-Derived Personal Category  (TDO 7.3.7)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2019-04-01T17:06:33Z</dcterms:created>
  <dcterms:modified xsi:type="dcterms:W3CDTF">2019-04-01T17:08:27Z</dcterms:modified>
</cp:coreProperties>
</file>