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handoutMasterIdLst>
    <p:handoutMasterId r:id="rId54"/>
  </p:handoutMasterIdLst>
  <p:sldIdLst>
    <p:sldId id="456" r:id="rId2"/>
    <p:sldId id="490" r:id="rId3"/>
    <p:sldId id="267" r:id="rId4"/>
    <p:sldId id="265" r:id="rId5"/>
    <p:sldId id="449" r:id="rId6"/>
    <p:sldId id="450" r:id="rId7"/>
    <p:sldId id="274" r:id="rId8"/>
    <p:sldId id="486" r:id="rId9"/>
    <p:sldId id="485" r:id="rId10"/>
    <p:sldId id="280" r:id="rId11"/>
    <p:sldId id="285" r:id="rId12"/>
    <p:sldId id="558" r:id="rId13"/>
    <p:sldId id="281" r:id="rId14"/>
    <p:sldId id="286" r:id="rId15"/>
    <p:sldId id="342" r:id="rId16"/>
    <p:sldId id="283" r:id="rId17"/>
    <p:sldId id="488" r:id="rId18"/>
    <p:sldId id="489" r:id="rId19"/>
    <p:sldId id="316" r:id="rId20"/>
    <p:sldId id="319" r:id="rId21"/>
    <p:sldId id="323" r:id="rId22"/>
    <p:sldId id="540" r:id="rId23"/>
    <p:sldId id="559" r:id="rId24"/>
    <p:sldId id="541" r:id="rId25"/>
    <p:sldId id="542" r:id="rId26"/>
    <p:sldId id="543" r:id="rId27"/>
    <p:sldId id="544" r:id="rId28"/>
    <p:sldId id="545" r:id="rId29"/>
    <p:sldId id="560" r:id="rId30"/>
    <p:sldId id="547" r:id="rId31"/>
    <p:sldId id="548" r:id="rId32"/>
    <p:sldId id="549" r:id="rId33"/>
    <p:sldId id="550" r:id="rId34"/>
    <p:sldId id="552" r:id="rId35"/>
    <p:sldId id="553" r:id="rId36"/>
    <p:sldId id="555" r:id="rId37"/>
    <p:sldId id="556" r:id="rId38"/>
    <p:sldId id="557" r:id="rId39"/>
    <p:sldId id="458" r:id="rId40"/>
    <p:sldId id="459" r:id="rId41"/>
    <p:sldId id="460" r:id="rId42"/>
    <p:sldId id="461" r:id="rId43"/>
    <p:sldId id="462" r:id="rId44"/>
    <p:sldId id="464" r:id="rId45"/>
    <p:sldId id="463" r:id="rId46"/>
    <p:sldId id="539" r:id="rId47"/>
    <p:sldId id="465" r:id="rId48"/>
    <p:sldId id="466" r:id="rId49"/>
    <p:sldId id="538" r:id="rId50"/>
    <p:sldId id="467" r:id="rId51"/>
    <p:sldId id="50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69325" autoAdjust="0"/>
  </p:normalViewPr>
  <p:slideViewPr>
    <p:cSldViewPr>
      <p:cViewPr varScale="1">
        <p:scale>
          <a:sx n="57" d="100"/>
          <a:sy n="57" d="100"/>
        </p:scale>
        <p:origin x="1632" y="38"/>
      </p:cViewPr>
      <p:guideLst>
        <p:guide orient="horz" pos="2160"/>
        <p:guide pos="2880"/>
      </p:guideLst>
    </p:cSldViewPr>
  </p:slideViewPr>
  <p:outlineViewPr>
    <p:cViewPr>
      <p:scale>
        <a:sx n="33" d="100"/>
        <a:sy n="33" d="100"/>
      </p:scale>
      <p:origin x="0" y="-17640"/>
    </p:cViewPr>
  </p:outlineViewPr>
  <p:notesTextViewPr>
    <p:cViewPr>
      <p:scale>
        <a:sx n="3" d="2"/>
        <a:sy n="3" d="2"/>
      </p:scale>
      <p:origin x="0" y="0"/>
    </p:cViewPr>
  </p:notesTextViewPr>
  <p:sorterViewPr>
    <p:cViewPr varScale="1">
      <p:scale>
        <a:sx n="100" d="100"/>
        <a:sy n="100" d="100"/>
      </p:scale>
      <p:origin x="0" y="-14280"/>
    </p:cViewPr>
  </p:sorterViewPr>
  <p:notesViewPr>
    <p:cSldViewPr>
      <p:cViewPr varScale="1">
        <p:scale>
          <a:sx n="47" d="100"/>
          <a:sy n="47" d="100"/>
        </p:scale>
        <p:origin x="2707"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61F9F23-CF09-4FE1-9026-F8E2AE93442E}" type="datetimeFigureOut">
              <a:rPr lang="en-US" smtClean="0"/>
              <a:pPr/>
              <a:t>4/3/2019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B35EB34-8C19-4B16-A7F8-91CF98064804}" type="slidenum">
              <a:rPr lang="en-US" smtClean="0"/>
              <a:pPr/>
              <a:t>‹#›</a:t>
            </a:fld>
            <a:endParaRPr lang="en-US"/>
          </a:p>
        </p:txBody>
      </p:sp>
    </p:spTree>
    <p:extLst>
      <p:ext uri="{BB962C8B-B14F-4D97-AF65-F5344CB8AC3E}">
        <p14:creationId xmlns:p14="http://schemas.microsoft.com/office/powerpoint/2010/main" val="415487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23B1F10-037C-4665-B757-F447893D65B6}" type="datetimeFigureOut">
              <a:rPr lang="en-US" smtClean="0"/>
              <a:pPr/>
              <a:t>4/3/2019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C5CA87-0D7A-4FA3-A9E2-416E16DA8E1F}" type="slidenum">
              <a:rPr lang="en-US" smtClean="0"/>
              <a:pPr/>
              <a:t>‹#›</a:t>
            </a:fld>
            <a:endParaRPr lang="en-US"/>
          </a:p>
        </p:txBody>
      </p:sp>
    </p:spTree>
    <p:extLst>
      <p:ext uri="{BB962C8B-B14F-4D97-AF65-F5344CB8AC3E}">
        <p14:creationId xmlns:p14="http://schemas.microsoft.com/office/powerpoint/2010/main" val="201759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16981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385085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108830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95567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367146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134780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385085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410052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5CA87-0D7A-4FA3-A9E2-416E16DA8E1F}" type="slidenum">
              <a:rPr lang="en-US" smtClean="0"/>
              <a:pPr/>
              <a:t>17</a:t>
            </a:fld>
            <a:endParaRPr lang="en-US"/>
          </a:p>
        </p:txBody>
      </p:sp>
    </p:spTree>
    <p:extLst>
      <p:ext uri="{BB962C8B-B14F-4D97-AF65-F5344CB8AC3E}">
        <p14:creationId xmlns:p14="http://schemas.microsoft.com/office/powerpoint/2010/main" val="39364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5CA87-0D7A-4FA3-A9E2-416E16DA8E1F}" type="slidenum">
              <a:rPr lang="en-US" smtClean="0"/>
              <a:pPr/>
              <a:t>18</a:t>
            </a:fld>
            <a:endParaRPr lang="en-US"/>
          </a:p>
        </p:txBody>
      </p:sp>
    </p:spTree>
    <p:extLst>
      <p:ext uri="{BB962C8B-B14F-4D97-AF65-F5344CB8AC3E}">
        <p14:creationId xmlns:p14="http://schemas.microsoft.com/office/powerpoint/2010/main" val="155993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374340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a:t>
            </a:fld>
            <a:endParaRPr lang="en-US" dirty="0"/>
          </a:p>
        </p:txBody>
      </p:sp>
    </p:spTree>
    <p:extLst>
      <p:ext uri="{BB962C8B-B14F-4D97-AF65-F5344CB8AC3E}">
        <p14:creationId xmlns:p14="http://schemas.microsoft.com/office/powerpoint/2010/main" val="259142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287722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267824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369583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23</a:t>
            </a:fld>
            <a:endParaRPr lang="en-US"/>
          </a:p>
        </p:txBody>
      </p:sp>
    </p:spTree>
    <p:extLst>
      <p:ext uri="{BB962C8B-B14F-4D97-AF65-F5344CB8AC3E}">
        <p14:creationId xmlns:p14="http://schemas.microsoft.com/office/powerpoint/2010/main" val="204631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2128882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748741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600987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1628860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83818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29</a:t>
            </a:fld>
            <a:endParaRPr lang="en-US"/>
          </a:p>
        </p:txBody>
      </p:sp>
    </p:spTree>
    <p:extLst>
      <p:ext uri="{BB962C8B-B14F-4D97-AF65-F5344CB8AC3E}">
        <p14:creationId xmlns:p14="http://schemas.microsoft.com/office/powerpoint/2010/main" val="297306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205867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718805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1538493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907670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15790"/>
            <a:ext cx="57150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1250060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34</a:t>
            </a:fld>
            <a:endParaRPr lang="en-US"/>
          </a:p>
        </p:txBody>
      </p:sp>
    </p:spTree>
    <p:extLst>
      <p:ext uri="{BB962C8B-B14F-4D97-AF65-F5344CB8AC3E}">
        <p14:creationId xmlns:p14="http://schemas.microsoft.com/office/powerpoint/2010/main" val="1671397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36</a:t>
            </a:fld>
            <a:endParaRPr lang="en-US"/>
          </a:p>
        </p:txBody>
      </p:sp>
    </p:spTree>
    <p:extLst>
      <p:ext uri="{BB962C8B-B14F-4D97-AF65-F5344CB8AC3E}">
        <p14:creationId xmlns:p14="http://schemas.microsoft.com/office/powerpoint/2010/main" val="1637748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l" defTabSz="914400" rtl="0" eaLnBrk="0" fontAlgn="base" latinLnBrk="0"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2626991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4156626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4186272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233266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671350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1198151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44</a:t>
            </a:fld>
            <a:endParaRPr lang="en-US"/>
          </a:p>
        </p:txBody>
      </p:sp>
    </p:spTree>
    <p:extLst>
      <p:ext uri="{BB962C8B-B14F-4D97-AF65-F5344CB8AC3E}">
        <p14:creationId xmlns:p14="http://schemas.microsoft.com/office/powerpoint/2010/main" val="138146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92492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3143895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4243830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2041032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49</a:t>
            </a:fld>
            <a:endParaRPr lang="en-US"/>
          </a:p>
        </p:txBody>
      </p:sp>
    </p:spTree>
    <p:extLst>
      <p:ext uri="{BB962C8B-B14F-4D97-AF65-F5344CB8AC3E}">
        <p14:creationId xmlns:p14="http://schemas.microsoft.com/office/powerpoint/2010/main" val="270596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914400" y="4426548"/>
            <a:ext cx="5486400" cy="4183380"/>
          </a:xfrm>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1845519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47345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5</a:t>
            </a:fld>
            <a:endParaRPr lang="en-US" dirty="0"/>
          </a:p>
        </p:txBody>
      </p:sp>
    </p:spTree>
    <p:extLst>
      <p:ext uri="{BB962C8B-B14F-4D97-AF65-F5344CB8AC3E}">
        <p14:creationId xmlns:p14="http://schemas.microsoft.com/office/powerpoint/2010/main" val="99455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a:t>
            </a:fld>
            <a:endParaRPr lang="en-US" dirty="0"/>
          </a:p>
        </p:txBody>
      </p:sp>
    </p:spTree>
    <p:extLst>
      <p:ext uri="{BB962C8B-B14F-4D97-AF65-F5344CB8AC3E}">
        <p14:creationId xmlns:p14="http://schemas.microsoft.com/office/powerpoint/2010/main" val="74285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dirty="0"/>
          </a:p>
        </p:txBody>
      </p:sp>
    </p:spTree>
    <p:extLst>
      <p:ext uri="{BB962C8B-B14F-4D97-AF65-F5344CB8AC3E}">
        <p14:creationId xmlns:p14="http://schemas.microsoft.com/office/powerpoint/2010/main" val="134884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extLst>
      <p:ext uri="{BB962C8B-B14F-4D97-AF65-F5344CB8AC3E}">
        <p14:creationId xmlns:p14="http://schemas.microsoft.com/office/powerpoint/2010/main" val="130088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5CA87-0D7A-4FA3-A9E2-416E16DA8E1F}" type="slidenum">
              <a:rPr lang="en-US" smtClean="0"/>
              <a:pPr/>
              <a:t>9</a:t>
            </a:fld>
            <a:endParaRPr lang="en-US"/>
          </a:p>
        </p:txBody>
      </p:sp>
    </p:spTree>
    <p:extLst>
      <p:ext uri="{BB962C8B-B14F-4D97-AF65-F5344CB8AC3E}">
        <p14:creationId xmlns:p14="http://schemas.microsoft.com/office/powerpoint/2010/main" val="334751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E2755-73AF-4CCA-916D-999A3B8F33F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E2755-73AF-4CCA-916D-999A3B8F33F4}"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E2755-73AF-4CCA-916D-999A3B8F33F4}"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E2755-73AF-4CCA-916D-999A3B8F33F4}"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2755-73AF-4CCA-916D-999A3B8F33F4}"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2755-73AF-4CCA-916D-999A3B8F33F4}" type="datetimeFigureOut">
              <a:rPr lang="en-US" smtClean="0"/>
              <a:pPr/>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9CE15-7F95-4ADA-8B50-A6D11F24FC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oc.gov/catdir/cpso/lcc.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clc.org/dewey.en.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oclc.org/en-US/dewey/features/religion/browser.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www.unspsc.org/search-code/default.aspx?CSS=&amp;Type=desc&amp;SS=chick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a:t>
            </a:r>
            <a:r>
              <a:rPr lang="en-US" sz="3800" b="1" dirty="0" smtClean="0">
                <a:sym typeface="UC Berkeley OS Sign"/>
              </a:rPr>
              <a:t>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April </a:t>
            </a:r>
            <a:r>
              <a:rPr lang="en-US" sz="3000" dirty="0" smtClean="0">
                <a:sym typeface="UC Berkeley OS Sign"/>
              </a:rPr>
              <a:t>2019</a:t>
            </a:r>
            <a:r>
              <a:rPr lang="en-US" sz="3000" dirty="0" smtClean="0">
                <a:sym typeface="UC Berkeley OS Sign"/>
              </a:rPr>
              <a:t/>
            </a:r>
            <a:br>
              <a:rPr lang="en-US" sz="3000" dirty="0" smtClean="0">
                <a:sym typeface="UC Berkeley OS Sign"/>
              </a:rPr>
            </a:br>
            <a:r>
              <a:rPr lang="en-US" sz="3000" dirty="0" smtClean="0">
                <a:sym typeface="UC Berkeley OS Sign"/>
              </a:rPr>
              <a:t> 20) Classification; Standards and Specifications</a:t>
            </a:r>
            <a:endParaRPr lang="en-US" sz="3000" dirty="0" smtClean="0">
              <a:solidFill>
                <a:srgbClr val="002955"/>
              </a:solidFill>
              <a:sym typeface="UC Berkeley OS Sign"/>
            </a:endParaRPr>
          </a:p>
        </p:txBody>
      </p:sp>
    </p:spTree>
    <p:extLst>
      <p:ext uri="{BB962C8B-B14F-4D97-AF65-F5344CB8AC3E}">
        <p14:creationId xmlns:p14="http://schemas.microsoft.com/office/powerpoint/2010/main" val="20375801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9212"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is “Principled”</a:t>
            </a:r>
            <a:br>
              <a:rPr lang="en-US" sz="3600" b="1" dirty="0" smtClean="0"/>
            </a:br>
            <a:r>
              <a:rPr lang="en-US" sz="3600" b="1" dirty="0" smtClean="0"/>
              <a:t>(apology for the polysemy)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48197"/>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solidFill>
                  <a:srgbClr val="FF0000"/>
                </a:solidFill>
                <a:latin typeface="UC Berkeley OS Sign"/>
                <a:cs typeface="Arial" pitchFamily="34" charset="0"/>
                <a:sym typeface="Arial" pitchFamily="34" charset="0"/>
              </a:rPr>
              <a:t>principles for defining categories </a:t>
            </a:r>
            <a:r>
              <a:rPr lang="en-US" sz="2800" dirty="0" smtClean="0">
                <a:latin typeface="UC Berkeley OS Sign"/>
                <a:cs typeface="Arial" pitchFamily="34" charset="0"/>
                <a:sym typeface="Arial" pitchFamily="34" charset="0"/>
              </a:rPr>
              <a:t>(enumeration, properties, similarity, family resemblance, etc.) are embodied in the classifications that use these principles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resulting classification system follows other </a:t>
            </a:r>
            <a:r>
              <a:rPr lang="en-US" sz="2800" dirty="0" smtClean="0">
                <a:solidFill>
                  <a:srgbClr val="FF0000"/>
                </a:solidFill>
                <a:latin typeface="UC Berkeley OS Sign"/>
                <a:cs typeface="Arial" pitchFamily="34" charset="0"/>
                <a:sym typeface="Arial" pitchFamily="34" charset="0"/>
              </a:rPr>
              <a:t>systematic design principles </a:t>
            </a:r>
            <a:r>
              <a:rPr lang="en-US" sz="2800" dirty="0" smtClean="0">
                <a:latin typeface="UC Berkeley OS Sign"/>
                <a:cs typeface="Arial" pitchFamily="34" charset="0"/>
                <a:sym typeface="Arial" pitchFamily="34" charset="0"/>
              </a:rPr>
              <a:t>that reflect its purposes, scope, scale, intended lifetime, extensibility, and other considerations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Being "principled" means that once these design choices are made they should be consistently followed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3704" y="104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Hierarchy and Uniqueness Principles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3704" y="1676400"/>
            <a:ext cx="77724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Hierarchy:  Each category is successively divided into smaller subdivisions according to a feature or property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Uniqueness: Every </a:t>
            </a:r>
            <a:r>
              <a:rPr lang="en-US" sz="2800" b="1" i="1" dirty="0" smtClean="0">
                <a:solidFill>
                  <a:srgbClr val="FF0000"/>
                </a:solidFill>
                <a:latin typeface="UC Berkeley OS Sign"/>
                <a:cs typeface="Arial" pitchFamily="34" charset="0"/>
                <a:sym typeface="Arial" pitchFamily="34" charset="0"/>
              </a:rPr>
              <a:t>type of </a:t>
            </a:r>
            <a:r>
              <a:rPr lang="en-US" sz="2800" dirty="0" smtClean="0">
                <a:latin typeface="UC Berkeley OS Sign"/>
                <a:cs typeface="Arial" pitchFamily="34" charset="0"/>
                <a:sym typeface="Arial" pitchFamily="34" charset="0"/>
              </a:rPr>
              <a:t>resource is classified in only one subdivision</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two principles are very common, might feel like “natural” </a:t>
            </a:r>
            <a:r>
              <a:rPr lang="en-US" sz="2800" dirty="0" smtClean="0">
                <a:latin typeface="UC Berkeley OS Sign"/>
                <a:cs typeface="Arial" pitchFamily="34" charset="0"/>
                <a:sym typeface="Arial" pitchFamily="34" charset="0"/>
              </a:rPr>
              <a:t>principles</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eaLnBrk="0" fontAlgn="base" hangingPunct="0">
              <a:lnSpc>
                <a:spcPct val="93000"/>
              </a:lnSpc>
              <a:spcBef>
                <a:spcPts val="1800"/>
              </a:spcBef>
              <a:spcAft>
                <a:spcPct val="0"/>
              </a:spcAft>
            </a:pPr>
            <a:r>
              <a:rPr lang="en-US" sz="2800" i="1" dirty="0" smtClean="0">
                <a:solidFill>
                  <a:srgbClr val="FF0000"/>
                </a:solidFill>
                <a:latin typeface="UC Berkeley OS Sign"/>
                <a:cs typeface="Arial" pitchFamily="34" charset="0"/>
                <a:sym typeface="Arial" pitchFamily="34" charset="0"/>
              </a:rPr>
              <a:t>What assumptions about the domain are implied by this kind of classification?</a:t>
            </a:r>
            <a:endParaRPr lang="en-US" sz="2800" i="1" dirty="0" smtClean="0">
              <a:solidFill>
                <a:srgbClr val="FF0000"/>
              </a:solidFill>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Factors that Influence</a:t>
            </a:r>
            <a:r>
              <a:rPr lang="en-US" sz="3600" b="1" dirty="0"/>
              <a:t/>
            </a:r>
            <a:br>
              <a:rPr lang="en-US" sz="3600" b="1" dirty="0"/>
            </a:br>
            <a:r>
              <a:rPr lang="en-US" sz="3600" b="1" dirty="0"/>
              <a:t>A Design </a:t>
            </a:r>
            <a:r>
              <a:rPr lang="en-US" sz="3600" b="1" dirty="0" smtClean="0"/>
              <a:t>Methodology</a:t>
            </a:r>
            <a:endParaRPr lang="en-US" sz="3600" b="1" dirty="0"/>
          </a:p>
        </p:txBody>
      </p:sp>
      <p:sp>
        <p:nvSpPr>
          <p:cNvPr id="3" name="Content Placeholder 2"/>
          <p:cNvSpPr>
            <a:spLocks noGrp="1"/>
          </p:cNvSpPr>
          <p:nvPr>
            <p:ph idx="1"/>
          </p:nvPr>
        </p:nvSpPr>
        <p:spPr>
          <a:xfrm>
            <a:off x="685800" y="1905000"/>
            <a:ext cx="8229600" cy="4525963"/>
          </a:xfrm>
        </p:spPr>
        <p:txBody>
          <a:bodyPr>
            <a:normAutofit/>
          </a:bodyPr>
          <a:lstStyle/>
          <a:p>
            <a:r>
              <a:rPr lang="en-US" dirty="0" smtClean="0"/>
              <a:t>Your understanding of the problem and problem domain</a:t>
            </a:r>
          </a:p>
          <a:p>
            <a:r>
              <a:rPr lang="en-US" dirty="0" smtClean="0"/>
              <a:t>How stable or predictable the domain is</a:t>
            </a:r>
          </a:p>
          <a:p>
            <a:r>
              <a:rPr lang="en-US" dirty="0" smtClean="0"/>
              <a:t>Whether your design decisions are easily changed</a:t>
            </a:r>
          </a:p>
          <a:p>
            <a:r>
              <a:rPr lang="en-US" dirty="0" smtClean="0"/>
              <a:t>Whether others must be involved in the design process</a:t>
            </a:r>
          </a:p>
        </p:txBody>
      </p:sp>
      <p:sp>
        <p:nvSpPr>
          <p:cNvPr id="4" name="TextBox 3"/>
          <p:cNvSpPr txBox="1"/>
          <p:nvPr/>
        </p:nvSpPr>
        <p:spPr>
          <a:xfrm>
            <a:off x="152400" y="274638"/>
            <a:ext cx="1905000" cy="523220"/>
          </a:xfrm>
          <a:prstGeom prst="rect">
            <a:avLst/>
          </a:prstGeom>
          <a:noFill/>
        </p:spPr>
        <p:txBody>
          <a:bodyPr wrap="square" rtlCol="0">
            <a:spAutoFit/>
          </a:bodyPr>
          <a:lstStyle/>
          <a:p>
            <a:r>
              <a:rPr lang="en-US" sz="2800" b="1" dirty="0" smtClean="0">
                <a:solidFill>
                  <a:srgbClr val="FF0000"/>
                </a:solidFill>
                <a:latin typeface="+mj-lt"/>
              </a:rPr>
              <a:t>FLASHBACK</a:t>
            </a:r>
            <a:endParaRPr lang="en-US" sz="2800" b="1" dirty="0">
              <a:solidFill>
                <a:srgbClr val="FF0000"/>
              </a:solidFill>
              <a:latin typeface="+mj-lt"/>
            </a:endParaRPr>
          </a:p>
        </p:txBody>
      </p:sp>
    </p:spTree>
    <p:extLst>
      <p:ext uri="{BB962C8B-B14F-4D97-AF65-F5344CB8AC3E}">
        <p14:creationId xmlns:p14="http://schemas.microsoft.com/office/powerpoint/2010/main" val="261141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39713"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“Principled Justification” for the</a:t>
            </a:r>
            <a:br>
              <a:rPr lang="en-US" sz="4000" b="1" dirty="0" smtClean="0"/>
            </a:br>
            <a:r>
              <a:rPr lang="en-US" sz="4000" b="1" dirty="0" smtClean="0"/>
              <a:t> Classification Scheme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676400"/>
            <a:ext cx="6999564"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Warrant</a:t>
            </a:r>
            <a:r>
              <a:rPr lang="en-US" sz="2800" dirty="0" smtClean="0">
                <a:latin typeface="UC Berkeley OS Sign"/>
                <a:cs typeface="Arial" pitchFamily="34" charset="0"/>
                <a:sym typeface="Arial" pitchFamily="34" charset="0"/>
              </a:rPr>
              <a:t>: What is the justification for the choice of categories and their names?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“Literary” Warrant:  Classify only the resources we have? </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“Scientific” Warrant: Use expert categories and names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“Use” Warrant: Use categories and names from “ordinary” people</a:t>
            </a:r>
          </a:p>
        </p:txBody>
      </p:sp>
      <p:pic>
        <p:nvPicPr>
          <p:cNvPr id="2" name="Picture 1"/>
          <p:cNvPicPr>
            <a:picLocks noChangeAspect="1"/>
          </p:cNvPicPr>
          <p:nvPr/>
        </p:nvPicPr>
        <p:blipFill>
          <a:blip r:embed="rId3"/>
          <a:stretch>
            <a:fillRect/>
          </a:stretch>
        </p:blipFill>
        <p:spPr>
          <a:xfrm>
            <a:off x="228600" y="164354"/>
            <a:ext cx="786452" cy="93886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93224"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"One and Only One Place" Rule in Library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199" y="1333482"/>
            <a:ext cx="8364731"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If each resource instance goes in one and only one category it won't always be easy to decide what description or property determines the categorization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book's title is often a clue to the subject</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What is the topic of </a:t>
            </a:r>
            <a:r>
              <a:rPr lang="en-US" sz="2800" i="1" dirty="0" smtClean="0">
                <a:latin typeface="UC Berkeley OS Sign"/>
                <a:cs typeface="Arial" pitchFamily="34" charset="0"/>
                <a:sym typeface="Arial" pitchFamily="34" charset="0"/>
              </a:rPr>
              <a:t>Who Moved My Cheese</a:t>
            </a:r>
            <a:r>
              <a:rPr lang="en-US" sz="2800" dirty="0" smtClean="0">
                <a:latin typeface="UC Berkeley OS Sign"/>
                <a:cs typeface="Arial" pitchFamily="34" charset="0"/>
                <a:sym typeface="Arial" pitchFamily="34" charset="0"/>
              </a:rPr>
              <a:t>? </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Should </a:t>
            </a:r>
            <a:r>
              <a:rPr lang="en-US" sz="2800" i="1" dirty="0" smtClean="0">
                <a:latin typeface="UC Berkeley OS Sign"/>
                <a:cs typeface="Arial" pitchFamily="34" charset="0"/>
                <a:sym typeface="Arial" pitchFamily="34" charset="0"/>
              </a:rPr>
              <a:t>Leaves of Grass </a:t>
            </a:r>
            <a:r>
              <a:rPr lang="en-US" sz="2800" dirty="0" smtClean="0">
                <a:latin typeface="UC Berkeley OS Sign"/>
                <a:cs typeface="Arial" pitchFamily="34" charset="0"/>
                <a:sym typeface="Arial" pitchFamily="34" charset="0"/>
              </a:rPr>
              <a:t>be assigned to the "Gardening" category?</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title should </a:t>
            </a:r>
            <a:r>
              <a:rPr lang="en-US" sz="2800" dirty="0">
                <a:latin typeface="UC Berkeley OS Sign"/>
                <a:cs typeface="Arial" pitchFamily="34" charset="0"/>
                <a:sym typeface="Arial" pitchFamily="34" charset="0"/>
              </a:rPr>
              <a:t>never be the only thing </a:t>
            </a:r>
            <a:r>
              <a:rPr lang="en-US" sz="2800" dirty="0" smtClean="0">
                <a:latin typeface="UC Berkeley OS Sign"/>
                <a:cs typeface="Arial" pitchFamily="34" charset="0"/>
                <a:sym typeface="Arial" pitchFamily="34" charset="0"/>
              </a:rPr>
              <a:t>analyzed</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“Principled” Does Not Imply</a:t>
            </a:r>
            <a:br>
              <a:rPr lang="en-US" sz="3600" b="1" dirty="0" smtClean="0"/>
            </a:br>
            <a:r>
              <a:rPr lang="en-US" sz="3600" b="1" dirty="0" smtClean="0"/>
              <a:t> “Good” or “the Only Way”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49752"/>
            <a:ext cx="81534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of the category design choices can be </a:t>
            </a:r>
            <a:r>
              <a:rPr lang="en-US" sz="2800" dirty="0" smtClean="0">
                <a:solidFill>
                  <a:srgbClr val="FF0000"/>
                </a:solidFill>
                <a:latin typeface="UC Berkeley OS Sign"/>
                <a:cs typeface="Arial" pitchFamily="34" charset="0"/>
                <a:sym typeface="Arial" pitchFamily="34" charset="0"/>
              </a:rPr>
              <a:t>arbitrary</a:t>
            </a:r>
            <a:r>
              <a:rPr lang="en-US" sz="2800" dirty="0" smtClean="0">
                <a:latin typeface="UC Berkeley OS Sign"/>
                <a:cs typeface="Arial" pitchFamily="34" charset="0"/>
                <a:sym typeface="Arial" pitchFamily="34" charset="0"/>
              </a:rPr>
              <a:t> and others may </a:t>
            </a:r>
            <a:r>
              <a:rPr lang="en-US" sz="2800" dirty="0" smtClean="0">
                <a:solidFill>
                  <a:srgbClr val="FF0000"/>
                </a:solidFill>
                <a:latin typeface="UC Berkeley OS Sign"/>
                <a:cs typeface="Arial" pitchFamily="34" charset="0"/>
                <a:sym typeface="Arial" pitchFamily="34" charset="0"/>
              </a:rPr>
              <a:t>involve tradeoffs </a:t>
            </a:r>
            <a:r>
              <a:rPr lang="en-US" sz="2800" dirty="0" smtClean="0">
                <a:latin typeface="UC Berkeley OS Sign"/>
                <a:cs typeface="Arial" pitchFamily="34" charset="0"/>
                <a:sym typeface="Arial" pitchFamily="34" charset="0"/>
              </a:rPr>
              <a:t>that depend 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nature of the resources and the complexity of the resource domain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purposes of the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amount of effort available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capabilities of the people doing the classification and of the people using it</a:t>
            </a:r>
          </a:p>
        </p:txBody>
      </p:sp>
      <p:pic>
        <p:nvPicPr>
          <p:cNvPr id="2" name="Picture 1"/>
          <p:cNvPicPr>
            <a:picLocks noChangeAspect="1"/>
          </p:cNvPicPr>
          <p:nvPr/>
        </p:nvPicPr>
        <p:blipFill>
          <a:blip r:embed="rId3"/>
          <a:stretch>
            <a:fillRect/>
          </a:stretch>
        </p:blipFill>
        <p:spPr>
          <a:xfrm>
            <a:off x="304800" y="113833"/>
            <a:ext cx="786452" cy="93886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5245" y="6927"/>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Principles for </a:t>
            </a:r>
            <a:br>
              <a:rPr lang="en-US" sz="4000" b="1" dirty="0" smtClean="0"/>
            </a:br>
            <a:r>
              <a:rPr lang="en-US" sz="4000" b="1" dirty="0" smtClean="0"/>
              <a:t>Maintaining the Classification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How long does the classification system need to last? </a:t>
            </a:r>
            <a:r>
              <a:rPr lang="en-US" sz="2800" dirty="0" smtClean="0">
                <a:latin typeface="UC Berkeley OS Sign"/>
                <a:cs typeface="Arial" pitchFamily="34" charset="0"/>
                <a:sym typeface="Arial" pitchFamily="34" charset="0"/>
              </a:rPr>
              <a:t>Is </a:t>
            </a:r>
            <a:r>
              <a:rPr lang="en-US" sz="2800" dirty="0">
                <a:latin typeface="UC Berkeley OS Sign"/>
                <a:cs typeface="Arial" pitchFamily="34" charset="0"/>
                <a:sym typeface="Arial" pitchFamily="34" charset="0"/>
              </a:rPr>
              <a:t>there a commitment or methods in place to maintain </a:t>
            </a:r>
            <a:r>
              <a:rPr lang="en-US" sz="2800" dirty="0" smtClean="0">
                <a:latin typeface="UC Berkeley OS Sign"/>
                <a:cs typeface="Arial" pitchFamily="34" charset="0"/>
                <a:sym typeface="Arial" pitchFamily="34" charset="0"/>
              </a:rPr>
              <a:t>the classification system?  (forever?)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 we classify resources or items just once, or can we </a:t>
            </a:r>
            <a:r>
              <a:rPr lang="en-US" sz="2800" dirty="0">
                <a:latin typeface="UC Berkeley OS Sign"/>
                <a:cs typeface="Arial" pitchFamily="34" charset="0"/>
                <a:sym typeface="Arial" pitchFamily="34" charset="0"/>
              </a:rPr>
              <a:t>change categories and assignments over </a:t>
            </a:r>
            <a:r>
              <a:rPr lang="en-US" sz="2800" dirty="0" smtClean="0">
                <a:latin typeface="UC Berkeley OS Sign"/>
                <a:cs typeface="Arial" pitchFamily="34" charset="0"/>
                <a:sym typeface="Arial" pitchFamily="34" charset="0"/>
              </a:rPr>
              <a:t>time?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What if the meaning of the category (and its descriptors) changes?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What if the resources or items that have been categorized have changed?</a:t>
            </a:r>
          </a:p>
        </p:txBody>
      </p:sp>
      <p:pic>
        <p:nvPicPr>
          <p:cNvPr id="2" name="Picture 1"/>
          <p:cNvPicPr>
            <a:picLocks noChangeAspect="1"/>
          </p:cNvPicPr>
          <p:nvPr/>
        </p:nvPicPr>
        <p:blipFill>
          <a:blip r:embed="rId3"/>
          <a:stretch>
            <a:fillRect/>
          </a:stretch>
        </p:blipFill>
        <p:spPr>
          <a:xfrm>
            <a:off x="216374" y="132992"/>
            <a:ext cx="786452" cy="93886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Meanings </a:t>
            </a:r>
            <a:r>
              <a:rPr lang="en-US" sz="4000" b="1" dirty="0"/>
              <a:t>Change!</a:t>
            </a:r>
          </a:p>
        </p:txBody>
      </p:sp>
      <p:sp>
        <p:nvSpPr>
          <p:cNvPr id="3" name="Content Placeholder 2"/>
          <p:cNvSpPr>
            <a:spLocks noGrp="1"/>
          </p:cNvSpPr>
          <p:nvPr>
            <p:ph idx="1"/>
          </p:nvPr>
        </p:nvSpPr>
        <p:spPr/>
        <p:txBody>
          <a:bodyPr>
            <a:normAutofit fontScale="92500" lnSpcReduction="10000"/>
          </a:bodyPr>
          <a:lstStyle/>
          <a:p>
            <a:pPr eaLnBrk="0" fontAlgn="base" hangingPunct="0">
              <a:lnSpc>
                <a:spcPct val="93000"/>
              </a:lnSpc>
              <a:spcBef>
                <a:spcPts val="1800"/>
              </a:spcBef>
              <a:spcAft>
                <a:spcPct val="0"/>
              </a:spcAft>
            </a:pPr>
            <a:r>
              <a:rPr lang="en-US" sz="3000" dirty="0"/>
              <a:t>L of </a:t>
            </a:r>
            <a:r>
              <a:rPr lang="en-US" sz="3000" dirty="0" smtClean="0"/>
              <a:t>C established around 1800</a:t>
            </a:r>
          </a:p>
          <a:p>
            <a:pPr lvl="1" eaLnBrk="0" fontAlgn="base" hangingPunct="0">
              <a:lnSpc>
                <a:spcPct val="93000"/>
              </a:lnSpc>
              <a:spcBef>
                <a:spcPts val="1800"/>
              </a:spcBef>
              <a:spcAft>
                <a:spcPct val="0"/>
              </a:spcAft>
            </a:pPr>
            <a:r>
              <a:rPr lang="en-US" sz="3000" dirty="0" smtClean="0"/>
              <a:t>Q Science</a:t>
            </a:r>
          </a:p>
          <a:p>
            <a:pPr lvl="1" eaLnBrk="0" fontAlgn="base" hangingPunct="0">
              <a:lnSpc>
                <a:spcPct val="93000"/>
              </a:lnSpc>
              <a:spcBef>
                <a:spcPts val="1800"/>
              </a:spcBef>
              <a:spcAft>
                <a:spcPct val="0"/>
              </a:spcAft>
            </a:pPr>
            <a:r>
              <a:rPr lang="en-US" sz="3000" dirty="0" smtClean="0"/>
              <a:t>R Medicine</a:t>
            </a:r>
          </a:p>
          <a:p>
            <a:pPr lvl="1" eaLnBrk="0" fontAlgn="base" hangingPunct="0">
              <a:lnSpc>
                <a:spcPct val="93000"/>
              </a:lnSpc>
              <a:spcBef>
                <a:spcPts val="1800"/>
              </a:spcBef>
              <a:spcAft>
                <a:spcPct val="0"/>
              </a:spcAft>
            </a:pPr>
            <a:r>
              <a:rPr lang="en-US" sz="3000" dirty="0" smtClean="0"/>
              <a:t>S Agriculture</a:t>
            </a:r>
          </a:p>
          <a:p>
            <a:pPr lvl="1" eaLnBrk="0" fontAlgn="base" hangingPunct="0">
              <a:lnSpc>
                <a:spcPct val="93000"/>
              </a:lnSpc>
              <a:spcBef>
                <a:spcPts val="1800"/>
              </a:spcBef>
              <a:spcAft>
                <a:spcPct val="0"/>
              </a:spcAft>
            </a:pPr>
            <a:r>
              <a:rPr lang="en-US" sz="3000" dirty="0" smtClean="0"/>
              <a:t>T </a:t>
            </a:r>
            <a:r>
              <a:rPr lang="en-US" sz="3000" dirty="0"/>
              <a:t>Technology</a:t>
            </a:r>
          </a:p>
          <a:p>
            <a:pPr eaLnBrk="0" fontAlgn="base" hangingPunct="0">
              <a:lnSpc>
                <a:spcPct val="93000"/>
              </a:lnSpc>
              <a:spcBef>
                <a:spcPts val="1800"/>
              </a:spcBef>
              <a:spcAft>
                <a:spcPct val="0"/>
              </a:spcAft>
            </a:pPr>
            <a:r>
              <a:rPr lang="en-US" sz="3000" dirty="0"/>
              <a:t>What </a:t>
            </a:r>
            <a:r>
              <a:rPr lang="en-US" sz="3000" dirty="0" smtClean="0"/>
              <a:t>did these terms mean in 1800? In 2018?</a:t>
            </a:r>
          </a:p>
          <a:p>
            <a:pPr eaLnBrk="0" fontAlgn="base" hangingPunct="0">
              <a:lnSpc>
                <a:spcPct val="93000"/>
              </a:lnSpc>
              <a:spcBef>
                <a:spcPts val="1800"/>
              </a:spcBef>
              <a:spcAft>
                <a:spcPct val="0"/>
              </a:spcAft>
            </a:pPr>
            <a:r>
              <a:rPr lang="en-US" sz="3000" dirty="0" smtClean="0"/>
              <a:t>What </a:t>
            </a:r>
            <a:r>
              <a:rPr lang="en-US" sz="3000" dirty="0"/>
              <a:t>did </a:t>
            </a:r>
            <a:r>
              <a:rPr lang="en-US" sz="3000" dirty="0" smtClean="0"/>
              <a:t>“Computing” </a:t>
            </a:r>
            <a:r>
              <a:rPr lang="en-US" sz="3000" dirty="0"/>
              <a:t>mean 50 years ago? 10 years ago?  1 year ago</a:t>
            </a:r>
            <a:r>
              <a:rPr lang="en-US" sz="3000" dirty="0" smtClean="0"/>
              <a:t>?  What will it mean in 2030?</a:t>
            </a:r>
            <a:endParaRPr lang="en-US" sz="3000" dirty="0"/>
          </a:p>
          <a:p>
            <a:endParaRPr lang="en-US" dirty="0"/>
          </a:p>
        </p:txBody>
      </p:sp>
    </p:spTree>
    <p:extLst>
      <p:ext uri="{BB962C8B-B14F-4D97-AF65-F5344CB8AC3E}">
        <p14:creationId xmlns:p14="http://schemas.microsoft.com/office/powerpoint/2010/main" val="52108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85"/>
            <a:ext cx="8229600" cy="1143000"/>
          </a:xfrm>
        </p:spPr>
        <p:txBody>
          <a:bodyPr/>
          <a:lstStyle/>
          <a:p>
            <a:r>
              <a:rPr lang="en-US" b="1" dirty="0" smtClean="0"/>
              <a:t>When “Computers” Were People</a:t>
            </a:r>
            <a:endParaRPr lang="en-US" b="1" dirty="0"/>
          </a:p>
        </p:txBody>
      </p:sp>
      <p:pic>
        <p:nvPicPr>
          <p:cNvPr id="4" name="Content Placeholder 3"/>
          <p:cNvPicPr>
            <a:picLocks noGrp="1" noChangeAspect="1"/>
          </p:cNvPicPr>
          <p:nvPr>
            <p:ph idx="1"/>
          </p:nvPr>
        </p:nvPicPr>
        <p:blipFill>
          <a:blip r:embed="rId3"/>
          <a:stretch>
            <a:fillRect/>
          </a:stretch>
        </p:blipFill>
        <p:spPr>
          <a:xfrm>
            <a:off x="609600" y="1290304"/>
            <a:ext cx="3288851" cy="4988259"/>
          </a:xfrm>
          <a:prstGeom prst="rect">
            <a:avLst/>
          </a:prstGeom>
        </p:spPr>
      </p:pic>
      <p:pic>
        <p:nvPicPr>
          <p:cNvPr id="3" name="Picture 2"/>
          <p:cNvPicPr>
            <a:picLocks noChangeAspect="1"/>
          </p:cNvPicPr>
          <p:nvPr/>
        </p:nvPicPr>
        <p:blipFill>
          <a:blip r:embed="rId4"/>
          <a:stretch>
            <a:fillRect/>
          </a:stretch>
        </p:blipFill>
        <p:spPr>
          <a:xfrm>
            <a:off x="4800600" y="1600200"/>
            <a:ext cx="3314700" cy="4911783"/>
          </a:xfrm>
          <a:prstGeom prst="rect">
            <a:avLst/>
          </a:prstGeom>
        </p:spPr>
      </p:pic>
    </p:spTree>
    <p:extLst>
      <p:ext uri="{BB962C8B-B14F-4D97-AF65-F5344CB8AC3E}">
        <p14:creationId xmlns:p14="http://schemas.microsoft.com/office/powerpoint/2010/main" val="1424403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Every Classification is "Biased"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7367" y="914400"/>
            <a:ext cx="8382000"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is arbitrary </a:t>
            </a:r>
            <a:r>
              <a:rPr lang="en-US" sz="2800" dirty="0" smtClean="0">
                <a:latin typeface="UC Berkeley OS Sign"/>
                <a:cs typeface="Arial" pitchFamily="34" charset="0"/>
                <a:sym typeface="Arial" pitchFamily="34" charset="0"/>
              </a:rPr>
              <a:t>because </a:t>
            </a:r>
            <a:r>
              <a:rPr lang="en-US" sz="2800" dirty="0">
                <a:latin typeface="UC Berkeley OS Sign"/>
                <a:cs typeface="Arial" pitchFamily="34" charset="0"/>
                <a:sym typeface="Arial" pitchFamily="34" charset="0"/>
              </a:rPr>
              <a:t>the criteria used to establish the categories reflect a point of view or perspective on the domain that intentionally excludes all other perspectives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system implicitly or explicitly </a:t>
            </a:r>
            <a:r>
              <a:rPr lang="en-US" sz="2800" dirty="0" smtClean="0">
                <a:latin typeface="UC Berkeley OS Sign"/>
                <a:cs typeface="Arial" pitchFamily="34" charset="0"/>
                <a:sym typeface="Arial" pitchFamily="34" charset="0"/>
              </a:rPr>
              <a:t>contrasts {"good", </a:t>
            </a:r>
            <a:r>
              <a:rPr lang="en-US" sz="2800" dirty="0">
                <a:latin typeface="UC Berkeley OS Sign"/>
                <a:cs typeface="Arial" pitchFamily="34" charset="0"/>
                <a:sym typeface="Arial" pitchFamily="34" charset="0"/>
              </a:rPr>
              <a:t>"</a:t>
            </a:r>
            <a:r>
              <a:rPr lang="en-US" sz="2800" dirty="0" smtClean="0">
                <a:latin typeface="UC Berkeley OS Sign"/>
                <a:cs typeface="Arial" pitchFamily="34" charset="0"/>
                <a:sym typeface="Arial" pitchFamily="34" charset="0"/>
              </a:rPr>
              <a:t>standard“} </a:t>
            </a:r>
            <a:r>
              <a:rPr lang="en-US" sz="2800" dirty="0">
                <a:latin typeface="UC Berkeley OS Sign"/>
                <a:cs typeface="Arial" pitchFamily="34" charset="0"/>
                <a:sym typeface="Arial" pitchFamily="34" charset="0"/>
              </a:rPr>
              <a:t>and </a:t>
            </a:r>
            <a:r>
              <a:rPr lang="en-US" sz="2800" dirty="0" smtClean="0">
                <a:latin typeface="UC Berkeley OS Sign"/>
                <a:cs typeface="Arial" pitchFamily="34" charset="0"/>
                <a:sym typeface="Arial" pitchFamily="34" charset="0"/>
              </a:rPr>
              <a:t>{"</a:t>
            </a:r>
            <a:r>
              <a:rPr lang="en-US" sz="2800" dirty="0">
                <a:latin typeface="UC Berkeley OS Sign"/>
                <a:cs typeface="Arial" pitchFamily="34" charset="0"/>
                <a:sym typeface="Arial" pitchFamily="34" charset="0"/>
              </a:rPr>
              <a:t>bad</a:t>
            </a:r>
            <a:r>
              <a:rPr lang="en-US" sz="2800" dirty="0" smtClean="0">
                <a:latin typeface="UC Berkeley OS Sign"/>
                <a:cs typeface="Arial" pitchFamily="34" charset="0"/>
                <a:sym typeface="Arial" pitchFamily="34" charset="0"/>
              </a:rPr>
              <a:t>", "nonstandard“} </a:t>
            </a:r>
            <a:r>
              <a:rPr lang="en-US" sz="2800" dirty="0">
                <a:latin typeface="UC Berkeley OS Sign"/>
                <a:cs typeface="Arial" pitchFamily="34" charset="0"/>
                <a:sym typeface="Arial" pitchFamily="34" charset="0"/>
              </a:rPr>
              <a:t>ways of understanding </a:t>
            </a:r>
            <a:r>
              <a:rPr lang="en-US" sz="2800" dirty="0" smtClean="0">
                <a:latin typeface="UC Berkeley OS Sign"/>
                <a:cs typeface="Arial" pitchFamily="34" charset="0"/>
                <a:sym typeface="Arial" pitchFamily="34" charset="0"/>
              </a:rPr>
              <a:t>things</a:t>
            </a:r>
            <a:endParaRPr lang="en-US" sz="28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Natural vs. man-made disaster?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Dietary supplement vs. beverage?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Employee vs. contractor, full vs. part time?</a:t>
            </a: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91987" y="113873"/>
            <a:ext cx="786452" cy="93886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Lecture</a:t>
            </a:r>
            <a:endParaRPr lang="en-US" b="1" dirty="0"/>
          </a:p>
        </p:txBody>
      </p:sp>
      <p:sp>
        <p:nvSpPr>
          <p:cNvPr id="3" name="Content Placeholder 2"/>
          <p:cNvSpPr>
            <a:spLocks noGrp="1"/>
          </p:cNvSpPr>
          <p:nvPr>
            <p:ph idx="1"/>
          </p:nvPr>
        </p:nvSpPr>
        <p:spPr/>
        <p:txBody>
          <a:bodyPr>
            <a:normAutofit lnSpcReduction="10000"/>
          </a:bodyPr>
          <a:lstStyle/>
          <a:p>
            <a:r>
              <a:rPr lang="en-US" dirty="0" smtClean="0"/>
              <a:t>Understanding classification</a:t>
            </a:r>
          </a:p>
          <a:p>
            <a:pPr lvl="1"/>
            <a:r>
              <a:rPr lang="en-US" sz="3200" dirty="0" smtClean="0"/>
              <a:t>Classification is purposeful</a:t>
            </a:r>
          </a:p>
          <a:p>
            <a:pPr lvl="1"/>
            <a:r>
              <a:rPr lang="en-US" sz="3200" dirty="0" smtClean="0"/>
              <a:t>Classification is principled</a:t>
            </a:r>
          </a:p>
          <a:p>
            <a:pPr lvl="1"/>
            <a:r>
              <a:rPr lang="en-US" sz="3200" dirty="0" smtClean="0"/>
              <a:t>Classification is biased</a:t>
            </a:r>
          </a:p>
          <a:p>
            <a:r>
              <a:rPr lang="en-US" dirty="0" smtClean="0"/>
              <a:t>Standards and Specifications</a:t>
            </a:r>
          </a:p>
          <a:p>
            <a:r>
              <a:rPr lang="en-US" dirty="0" smtClean="0"/>
              <a:t>Standards for Bibliographic Classification</a:t>
            </a:r>
          </a:p>
          <a:p>
            <a:pPr lvl="1"/>
            <a:r>
              <a:rPr lang="en-US" sz="3200" dirty="0" smtClean="0"/>
              <a:t>Library of Congress</a:t>
            </a:r>
          </a:p>
          <a:p>
            <a:pPr lvl="1"/>
            <a:r>
              <a:rPr lang="en-US" sz="3200" dirty="0" smtClean="0"/>
              <a:t>Dewey</a:t>
            </a:r>
            <a:endParaRPr lang="en-US" sz="3200" dirty="0"/>
          </a:p>
        </p:txBody>
      </p:sp>
    </p:spTree>
    <p:extLst>
      <p:ext uri="{BB962C8B-B14F-4D97-AF65-F5344CB8AC3E}">
        <p14:creationId xmlns:p14="http://schemas.microsoft.com/office/powerpoint/2010/main" val="2363295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508799" y="1295401"/>
            <a:ext cx="8025601" cy="5289600"/>
          </a:xfrm>
          <a:prstGeom prst="rect">
            <a:avLst/>
          </a:prstGeom>
        </p:spPr>
      </p:pic>
      <p:sp>
        <p:nvSpPr>
          <p:cNvPr id="10" name="Title 9"/>
          <p:cNvSpPr>
            <a:spLocks noGrp="1"/>
          </p:cNvSpPr>
          <p:nvPr>
            <p:ph type="title"/>
          </p:nvPr>
        </p:nvSpPr>
        <p:spPr/>
        <p:txBody>
          <a:bodyPr>
            <a:normAutofit/>
          </a:bodyPr>
          <a:lstStyle/>
          <a:p>
            <a:r>
              <a:rPr lang="en-US" b="1" dirty="0" smtClean="0"/>
              <a:t>CAFE Categories: Find the Truck(s)</a:t>
            </a:r>
            <a:endParaRPr lang="en-US" dirty="0"/>
          </a:p>
        </p:txBody>
      </p:sp>
      <p:sp>
        <p:nvSpPr>
          <p:cNvPr id="2" name="TextBox 1"/>
          <p:cNvSpPr txBox="1"/>
          <p:nvPr/>
        </p:nvSpPr>
        <p:spPr>
          <a:xfrm>
            <a:off x="5334000" y="6248400"/>
            <a:ext cx="3200400" cy="400110"/>
          </a:xfrm>
          <a:prstGeom prst="rect">
            <a:avLst/>
          </a:prstGeom>
          <a:noFill/>
        </p:spPr>
        <p:txBody>
          <a:bodyPr wrap="square" rtlCol="0">
            <a:spAutoFit/>
          </a:bodyPr>
          <a:lstStyle/>
          <a:p>
            <a:r>
              <a:rPr lang="en-US" sz="2000" b="1" dirty="0" smtClean="0"/>
              <a:t>(See sidebar near TDO 7.2.4)</a:t>
            </a:r>
            <a:endParaRPr lang="en-US" sz="2000" b="1" dirty="0"/>
          </a:p>
        </p:txBody>
      </p:sp>
      <p:pic>
        <p:nvPicPr>
          <p:cNvPr id="3" name="Picture 2"/>
          <p:cNvPicPr>
            <a:picLocks noChangeAspect="1"/>
          </p:cNvPicPr>
          <p:nvPr/>
        </p:nvPicPr>
        <p:blipFill>
          <a:blip r:embed="rId4"/>
          <a:stretch>
            <a:fillRect/>
          </a:stretch>
        </p:blipFill>
        <p:spPr>
          <a:xfrm>
            <a:off x="-17929" y="-100299"/>
            <a:ext cx="2133785" cy="749873"/>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256924" y="1295401"/>
            <a:ext cx="6529350" cy="5289600"/>
          </a:xfrm>
          <a:prstGeom prst="rect">
            <a:avLst/>
          </a:prstGeom>
        </p:spPr>
      </p:pic>
      <p:sp>
        <p:nvSpPr>
          <p:cNvPr id="10" name="Title 9"/>
          <p:cNvSpPr>
            <a:spLocks noGrp="1"/>
          </p:cNvSpPr>
          <p:nvPr>
            <p:ph type="title"/>
          </p:nvPr>
        </p:nvSpPr>
        <p:spPr/>
        <p:txBody>
          <a:bodyPr>
            <a:normAutofit fontScale="90000"/>
          </a:bodyPr>
          <a:lstStyle/>
          <a:p>
            <a:r>
              <a:rPr lang="en-US" b="1" dirty="0" smtClean="0"/>
              <a:t>Beverage Categories: Find the Beer</a:t>
            </a:r>
            <a:endParaRPr lang="en-US"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Bibliographic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6764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Scale</a:t>
            </a:r>
            <a:r>
              <a:rPr lang="en-US" sz="2800" dirty="0" smtClean="0">
                <a:latin typeface="UC Berkeley OS Sign"/>
                <a:cs typeface="Arial" pitchFamily="34" charset="0"/>
                <a:sym typeface="Arial" pitchFamily="34" charset="0"/>
              </a:rPr>
              <a:t>,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Legacy of physical arrangement</a:t>
            </a:r>
            <a:r>
              <a:rPr lang="en-US" sz="2800" dirty="0" smtClean="0">
                <a:latin typeface="UC Berkeley OS Sign"/>
                <a:cs typeface="Arial" pitchFamily="34" charset="0"/>
                <a:sym typeface="Arial" pitchFamily="34" charset="0"/>
              </a:rPr>
              <a:t>, user access, circulation</a:t>
            </a:r>
          </a:p>
        </p:txBody>
      </p:sp>
      <p:pic>
        <p:nvPicPr>
          <p:cNvPr id="2" name="Picture 1"/>
          <p:cNvPicPr>
            <a:picLocks noChangeAspect="1"/>
          </p:cNvPicPr>
          <p:nvPr/>
        </p:nvPicPr>
        <p:blipFill>
          <a:blip r:embed="rId3"/>
          <a:stretch>
            <a:fillRect/>
          </a:stretch>
        </p:blipFill>
        <p:spPr>
          <a:xfrm>
            <a:off x="292574" y="291353"/>
            <a:ext cx="786452" cy="938865"/>
          </a:xfrm>
          <a:prstGeom prst="rect">
            <a:avLst/>
          </a:prstGeom>
        </p:spPr>
      </p:pic>
    </p:spTree>
    <p:extLst>
      <p:ext uri="{BB962C8B-B14F-4D97-AF65-F5344CB8AC3E}">
        <p14:creationId xmlns:p14="http://schemas.microsoft.com/office/powerpoint/2010/main" val="16814837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Scale</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0000"/>
                </a:solidFill>
              </a:rPr>
              <a:t>How many distinct categories (SKUs) does a supermarket or “superstore” the size of Wal-Mart or Home Depot have?</a:t>
            </a:r>
          </a:p>
          <a:p>
            <a:pPr marL="0" indent="0">
              <a:buNone/>
            </a:pPr>
            <a:endParaRPr lang="en-US" dirty="0" smtClean="0">
              <a:solidFill>
                <a:srgbClr val="FF0000"/>
              </a:solidFill>
            </a:endParaRPr>
          </a:p>
          <a:p>
            <a:pPr marL="0" indent="0">
              <a:buNone/>
            </a:pPr>
            <a:r>
              <a:rPr lang="en-US" dirty="0" smtClean="0">
                <a:solidFill>
                  <a:srgbClr val="FF0000"/>
                </a:solidFill>
              </a:rPr>
              <a:t>How many distinct categories are in the Library of Congress subject headings?</a:t>
            </a:r>
          </a:p>
          <a:p>
            <a:pPr marL="0" indent="0">
              <a:buNone/>
            </a:pPr>
            <a:endParaRPr lang="en-US" dirty="0">
              <a:solidFill>
                <a:srgbClr val="FF0000"/>
              </a:solidFill>
            </a:endParaRPr>
          </a:p>
          <a:p>
            <a:pPr marL="0" indent="0">
              <a:buNone/>
            </a:pPr>
            <a:r>
              <a:rPr lang="en-US" dirty="0" smtClean="0">
                <a:solidFill>
                  <a:srgbClr val="FF0000"/>
                </a:solidFill>
              </a:rPr>
              <a:t>How many unique items are in the libraries of a large research university?</a:t>
            </a:r>
          </a:p>
          <a:p>
            <a:endParaRPr lang="en-US" dirty="0"/>
          </a:p>
        </p:txBody>
      </p:sp>
    </p:spTree>
    <p:extLst>
      <p:ext uri="{BB962C8B-B14F-4D97-AF65-F5344CB8AC3E}">
        <p14:creationId xmlns:p14="http://schemas.microsoft.com/office/powerpoint/2010/main" val="1365442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US Library of Congress was established in 1800 with a very practical focus, with no intent to devise an organizing scheme that could be used elsewhere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got off to a bad start when the British burned it down (along with the White House) during the “War of 1812” in 1814</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library was restarted with Thomas Jefferson’s personal library, which broadened its scope, influenced the subsequent LCC scheme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28511117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81000" y="228600"/>
            <a:ext cx="8229600" cy="1143000"/>
          </a:xfrm>
        </p:spPr>
        <p:txBody>
          <a:bodyPr>
            <a:normAutofit fontScale="90000"/>
          </a:bodyPr>
          <a:lstStyle/>
          <a:p>
            <a:r>
              <a:rPr lang="en-US" b="1" dirty="0" smtClean="0"/>
              <a:t>British Burn the White House (1814)</a:t>
            </a:r>
            <a:endParaRPr lang="en-US" b="1" dirty="0"/>
          </a:p>
        </p:txBody>
      </p:sp>
      <p:pic>
        <p:nvPicPr>
          <p:cNvPr id="33794" name="Picture 2" descr="File:BurningofWashington1814.jpg"/>
          <p:cNvPicPr>
            <a:picLocks noChangeAspect="1" noChangeArrowheads="1"/>
          </p:cNvPicPr>
          <p:nvPr/>
        </p:nvPicPr>
        <p:blipFill>
          <a:blip r:embed="rId3" cstate="print"/>
          <a:srcRect/>
          <a:stretch>
            <a:fillRect/>
          </a:stretch>
        </p:blipFill>
        <p:spPr bwMode="auto">
          <a:xfrm>
            <a:off x="914400" y="1152524"/>
            <a:ext cx="7486650" cy="5705476"/>
          </a:xfrm>
          <a:prstGeom prst="rect">
            <a:avLst/>
          </a:prstGeom>
          <a:noFill/>
        </p:spPr>
      </p:pic>
    </p:spTree>
    <p:extLst>
      <p:ext uri="{BB962C8B-B14F-4D97-AF65-F5344CB8AC3E}">
        <p14:creationId xmlns:p14="http://schemas.microsoft.com/office/powerpoint/2010/main" val="17834683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524000"/>
            <a:ext cx="77724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has 21 top level categories, identified by (arbitrary?) letters instead of numbers like the </a:t>
            </a:r>
            <a:r>
              <a:rPr lang="en-US" sz="2800" dirty="0" smtClean="0">
                <a:latin typeface="UC Berkeley OS Sign"/>
                <a:cs typeface="Arial" pitchFamily="34" charset="0"/>
                <a:sym typeface="Arial" pitchFamily="34" charset="0"/>
              </a:rPr>
              <a:t>Dewey system</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top level category is further divided, and then once again… a very deep system that makes it practical but not theoretically grounded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is </a:t>
            </a:r>
            <a:r>
              <a:rPr lang="en-US" sz="2800" b="1" dirty="0" smtClean="0">
                <a:solidFill>
                  <a:srgbClr val="FF0000"/>
                </a:solidFill>
                <a:latin typeface="UC Berkeley OS Sign"/>
                <a:cs typeface="Arial" pitchFamily="34" charset="0"/>
                <a:sym typeface="Arial" pitchFamily="34" charset="0"/>
              </a:rPr>
              <a:t>biased</a:t>
            </a:r>
            <a:r>
              <a:rPr lang="en-US" sz="2800" dirty="0" smtClean="0">
                <a:latin typeface="UC Berkeley OS Sign"/>
                <a:cs typeface="Arial" pitchFamily="34" charset="0"/>
                <a:sym typeface="Arial" pitchFamily="34" charset="0"/>
              </a:rPr>
              <a:t> toward the US and toward the needs of a national government, and definitely shows its age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26442155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Library of Congress Classification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6660" y="1371600"/>
            <a:ext cx="8615066" cy="4962525"/>
          </a:xfrm>
          <a:prstGeom prst="rect">
            <a:avLst/>
          </a:prstGeom>
          <a:noFill/>
          <a:ln w="9525">
            <a:noFill/>
            <a:miter lim="800000"/>
            <a:headEnd/>
            <a:tailEnd/>
          </a:ln>
        </p:spPr>
      </p:pic>
    </p:spTree>
    <p:extLst>
      <p:ext uri="{BB962C8B-B14F-4D97-AF65-F5344CB8AC3E}">
        <p14:creationId xmlns:p14="http://schemas.microsoft.com/office/powerpoint/2010/main" val="11110445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Where’s Computer Science?</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777712" y="1295400"/>
            <a:ext cx="6775515" cy="3810000"/>
          </a:xfrm>
          <a:prstGeom prst="rect">
            <a:avLst/>
          </a:prstGeom>
          <a:noFill/>
          <a:ln w="9525">
            <a:noFill/>
            <a:miter lim="800000"/>
            <a:headEnd/>
            <a:tailEnd/>
          </a:ln>
        </p:spPr>
      </p:pic>
    </p:spTree>
    <p:extLst>
      <p:ext uri="{BB962C8B-B14F-4D97-AF65-F5344CB8AC3E}">
        <p14:creationId xmlns:p14="http://schemas.microsoft.com/office/powerpoint/2010/main" val="18870754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Where’s Computer Science?</a:t>
            </a:r>
            <a:endParaRPr lang="en-US" b="1" dirty="0"/>
          </a:p>
        </p:txBody>
      </p:sp>
      <p:pic>
        <p:nvPicPr>
          <p:cNvPr id="4" name="Content Placeholder 3"/>
          <p:cNvPicPr>
            <a:picLocks noGrp="1" noChangeAspect="1"/>
          </p:cNvPicPr>
          <p:nvPr>
            <p:ph idx="1"/>
          </p:nvPr>
        </p:nvPicPr>
        <p:blipFill>
          <a:blip r:embed="rId3"/>
          <a:stretch>
            <a:fillRect/>
          </a:stretch>
        </p:blipFill>
        <p:spPr>
          <a:xfrm>
            <a:off x="0" y="1905000"/>
            <a:ext cx="9027064" cy="2883133"/>
          </a:xfrm>
          <a:prstGeom prst="rect">
            <a:avLst/>
          </a:prstGeom>
        </p:spPr>
      </p:pic>
    </p:spTree>
    <p:extLst>
      <p:ext uri="{BB962C8B-B14F-4D97-AF65-F5344CB8AC3E}">
        <p14:creationId xmlns:p14="http://schemas.microsoft.com/office/powerpoint/2010/main" val="424458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799"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Distinguishing Categorization</a:t>
            </a:r>
            <a:br>
              <a:rPr lang="en-US" sz="3600" b="1" dirty="0" smtClean="0"/>
            </a:br>
            <a:r>
              <a:rPr lang="en-US" sz="3600" b="1" dirty="0" smtClean="0"/>
              <a:t> and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22006" y="1373060"/>
            <a:ext cx="8467503" cy="53355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Classification (noun) (or Classification Scheme) is a </a:t>
            </a:r>
            <a:r>
              <a:rPr lang="en-US" sz="2800" dirty="0" smtClean="0">
                <a:solidFill>
                  <a:srgbClr val="FF0000"/>
                </a:solidFill>
                <a:latin typeface="UC Berkeley OS Sign"/>
                <a:cs typeface="Arial" pitchFamily="34" charset="0"/>
                <a:sym typeface="Arial" pitchFamily="34" charset="0"/>
              </a:rPr>
              <a:t>SYSTEM OF CATEGORIES</a:t>
            </a:r>
            <a:r>
              <a:rPr lang="en-US" sz="2800" dirty="0" smtClean="0">
                <a:latin typeface="UC Berkeley OS Sign"/>
                <a:cs typeface="Arial" pitchFamily="34" charset="0"/>
                <a:sym typeface="Arial" pitchFamily="34" charset="0"/>
              </a:rPr>
              <a:t>, ordered according to a </a:t>
            </a:r>
            <a:r>
              <a:rPr lang="en-US" sz="2800" dirty="0" smtClean="0">
                <a:solidFill>
                  <a:srgbClr val="FF0000"/>
                </a:solidFill>
                <a:latin typeface="UC Berkeley OS Sign"/>
                <a:cs typeface="Arial" pitchFamily="34" charset="0"/>
                <a:sym typeface="Arial" pitchFamily="34" charset="0"/>
              </a:rPr>
              <a:t>PRE-DETERMINED SET OF PRINCIPLES</a:t>
            </a:r>
            <a:r>
              <a:rPr lang="en-US" sz="2800" dirty="0" smtClean="0">
                <a:latin typeface="UC Berkeley OS Sign"/>
                <a:cs typeface="Arial" pitchFamily="34" charset="0"/>
                <a:sym typeface="Arial" pitchFamily="34" charset="0"/>
              </a:rPr>
              <a:t>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 (verb) is the process of systematically assigning resources to intentional (often institutional) categories in a classification system</a:t>
            </a:r>
          </a:p>
        </p:txBody>
      </p:sp>
      <p:pic>
        <p:nvPicPr>
          <p:cNvPr id="2" name="Picture 1"/>
          <p:cNvPicPr>
            <a:picLocks noChangeAspect="1"/>
          </p:cNvPicPr>
          <p:nvPr/>
        </p:nvPicPr>
        <p:blipFill>
          <a:blip r:embed="rId3"/>
          <a:stretch>
            <a:fillRect/>
          </a:stretch>
        </p:blipFill>
        <p:spPr>
          <a:xfrm>
            <a:off x="276734" y="152400"/>
            <a:ext cx="786452" cy="93886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35" y="0"/>
            <a:ext cx="8229600" cy="1143000"/>
          </a:xfrm>
        </p:spPr>
        <p:txBody>
          <a:bodyPr>
            <a:normAutofit fontScale="90000"/>
          </a:bodyPr>
          <a:lstStyle/>
          <a:p>
            <a:r>
              <a:rPr lang="en-US" b="1" dirty="0" smtClean="0"/>
              <a:t>Cognitive Science Books</a:t>
            </a:r>
            <a:br>
              <a:rPr lang="en-US" b="1" dirty="0" smtClean="0"/>
            </a:br>
            <a:endParaRPr lang="en-US" sz="2700" b="1" dirty="0"/>
          </a:p>
        </p:txBody>
      </p:sp>
      <p:sp>
        <p:nvSpPr>
          <p:cNvPr id="3" name="Content Placeholder 2"/>
          <p:cNvSpPr>
            <a:spLocks noGrp="1"/>
          </p:cNvSpPr>
          <p:nvPr>
            <p:ph idx="1"/>
          </p:nvPr>
        </p:nvSpPr>
        <p:spPr>
          <a:xfrm>
            <a:off x="228600" y="723900"/>
            <a:ext cx="7010400" cy="5679141"/>
          </a:xfrm>
        </p:spPr>
        <p:txBody>
          <a:bodyPr>
            <a:noAutofit/>
          </a:bodyPr>
          <a:lstStyle/>
          <a:p>
            <a:r>
              <a:rPr lang="en-US" sz="2800" dirty="0" smtClean="0"/>
              <a:t>The </a:t>
            </a:r>
            <a:r>
              <a:rPr lang="en-US" sz="2800" dirty="0" smtClean="0"/>
              <a:t>Design of Everyday Things (Norman</a:t>
            </a:r>
            <a:r>
              <a:rPr lang="en-US" sz="2800" dirty="0" smtClean="0"/>
              <a:t>)</a:t>
            </a:r>
          </a:p>
          <a:p>
            <a:pPr lvl="1"/>
            <a:r>
              <a:rPr lang="en-US" dirty="0"/>
              <a:t>TS171.4 .N67  </a:t>
            </a:r>
            <a:endParaRPr lang="en-US" dirty="0" smtClean="0"/>
          </a:p>
          <a:p>
            <a:r>
              <a:rPr lang="en-US" sz="2800" dirty="0" smtClean="0"/>
              <a:t>Parallel </a:t>
            </a:r>
            <a:r>
              <a:rPr lang="en-US" sz="2800" dirty="0"/>
              <a:t>Distributed Processing (Rumelhart &amp; McClelland</a:t>
            </a:r>
            <a:r>
              <a:rPr lang="en-US" sz="2800" dirty="0" smtClean="0"/>
              <a:t>)</a:t>
            </a:r>
          </a:p>
          <a:p>
            <a:pPr lvl="1"/>
            <a:r>
              <a:rPr lang="en-US" dirty="0"/>
              <a:t>BF455 .</a:t>
            </a:r>
            <a:r>
              <a:rPr lang="en-US" dirty="0" smtClean="0"/>
              <a:t>R853</a:t>
            </a:r>
            <a:endParaRPr lang="en-US" dirty="0" smtClean="0"/>
          </a:p>
          <a:p>
            <a:r>
              <a:rPr lang="en-US" sz="2800" dirty="0" smtClean="0"/>
              <a:t>Women</a:t>
            </a:r>
            <a:r>
              <a:rPr lang="en-US" sz="2800" dirty="0"/>
              <a:t>, Fire, and Dangerous Things (</a:t>
            </a:r>
            <a:r>
              <a:rPr lang="en-US" sz="2800" dirty="0" err="1"/>
              <a:t>Lakoff</a:t>
            </a:r>
            <a:r>
              <a:rPr lang="en-US" sz="2800" dirty="0" smtClean="0"/>
              <a:t>)</a:t>
            </a:r>
          </a:p>
          <a:p>
            <a:pPr lvl="1"/>
            <a:r>
              <a:rPr lang="en-US" dirty="0"/>
              <a:t>P37  .</a:t>
            </a:r>
            <a:r>
              <a:rPr lang="en-US" dirty="0" smtClean="0"/>
              <a:t>L344</a:t>
            </a:r>
            <a:endParaRPr lang="en-US" dirty="0"/>
          </a:p>
          <a:p>
            <a:r>
              <a:rPr lang="en-US" sz="2800" dirty="0" smtClean="0"/>
              <a:t>Cognition </a:t>
            </a:r>
            <a:r>
              <a:rPr lang="en-US" sz="2800" dirty="0" smtClean="0"/>
              <a:t>in the Wild (Hutchins</a:t>
            </a:r>
            <a:r>
              <a:rPr lang="en-US" sz="2800" dirty="0" smtClean="0"/>
              <a:t>)</a:t>
            </a:r>
          </a:p>
          <a:p>
            <a:pPr lvl="1"/>
            <a:r>
              <a:rPr lang="en-US" dirty="0"/>
              <a:t>BF311 .</a:t>
            </a:r>
            <a:r>
              <a:rPr lang="en-US" dirty="0" smtClean="0"/>
              <a:t>H88</a:t>
            </a:r>
          </a:p>
          <a:p>
            <a:r>
              <a:rPr lang="en-US" sz="2800" dirty="0"/>
              <a:t>The Discipline of Organizing (Glushko</a:t>
            </a:r>
            <a:r>
              <a:rPr lang="en-US" sz="2800" dirty="0" smtClean="0"/>
              <a:t>)</a:t>
            </a:r>
          </a:p>
          <a:p>
            <a:pPr lvl="1"/>
            <a:r>
              <a:rPr lang="en-US" dirty="0"/>
              <a:t>Z666.5 .</a:t>
            </a:r>
            <a:r>
              <a:rPr lang="en-US" dirty="0" smtClean="0"/>
              <a:t>D57</a:t>
            </a:r>
            <a:endParaRPr lang="en-US" dirty="0"/>
          </a:p>
        </p:txBody>
      </p:sp>
    </p:spTree>
    <p:extLst>
      <p:ext uri="{BB962C8B-B14F-4D97-AF65-F5344CB8AC3E}">
        <p14:creationId xmlns:p14="http://schemas.microsoft.com/office/powerpoint/2010/main" val="803273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Dewey Decimal Classification</a:t>
            </a:r>
            <a:r>
              <a:rPr lang="en-US" sz="3600" b="1" dirty="0"/>
              <a:t/>
            </a:r>
            <a:br>
              <a:rPr lang="en-US" sz="3600" b="1" dirty="0"/>
            </a:br>
            <a:r>
              <a:rPr lang="en-US" sz="3600" b="1" dirty="0"/>
              <a:t>http://www.oclc.org/dewey.en.html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153" y="1905000"/>
            <a:ext cx="7772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Started in 1876, the DDC is the most widely used classification system in the world, especially in public libraries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Easy to use </a:t>
            </a:r>
            <a:r>
              <a:rPr lang="en-US" sz="2800" dirty="0" smtClean="0">
                <a:latin typeface="UC Berkeley OS Sign"/>
                <a:cs typeface="Arial" pitchFamily="34" charset="0"/>
                <a:sym typeface="Arial" pitchFamily="34" charset="0"/>
              </a:rPr>
              <a:t>to locate resources in libraries because of its </a:t>
            </a:r>
            <a:r>
              <a:rPr lang="en-US" sz="2800" dirty="0" smtClean="0">
                <a:solidFill>
                  <a:srgbClr val="FF0000"/>
                </a:solidFill>
                <a:latin typeface="UC Berkeley OS Sign"/>
                <a:cs typeface="Arial" pitchFamily="34" charset="0"/>
                <a:sym typeface="Arial" pitchFamily="34" charset="0"/>
              </a:rPr>
              <a:t>numerical notation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proprietary and must be licensed from OCLC in Dublin OH</a:t>
            </a:r>
          </a:p>
        </p:txBody>
      </p:sp>
    </p:spTree>
    <p:extLst>
      <p:ext uri="{BB962C8B-B14F-4D97-AF65-F5344CB8AC3E}">
        <p14:creationId xmlns:p14="http://schemas.microsoft.com/office/powerpoint/2010/main" val="33883265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Dewey Decimal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447801"/>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divided into ten main classes, which together </a:t>
            </a:r>
            <a:r>
              <a:rPr lang="en-US" sz="2800" dirty="0" smtClean="0">
                <a:solidFill>
                  <a:srgbClr val="FF0000"/>
                </a:solidFill>
                <a:latin typeface="UC Berkeley OS Sign"/>
                <a:cs typeface="Arial" pitchFamily="34" charset="0"/>
                <a:sym typeface="Arial" pitchFamily="34" charset="0"/>
              </a:rPr>
              <a:t>cover the entire world of knowledge</a:t>
            </a:r>
            <a:r>
              <a:rPr lang="en-US" sz="2800" dirty="0" smtClean="0">
                <a:latin typeface="UC Berkeley OS Sign"/>
                <a:cs typeface="Arial" pitchFamily="34" charset="0"/>
                <a:sym typeface="Arial" pitchFamily="34" charset="0"/>
              </a:rPr>
              <a:t>. Each main class is further divided into ten divisions, and each division into ten sections</a:t>
            </a: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Melvil</a:t>
            </a:r>
            <a:r>
              <a:rPr lang="en-US" sz="2800" dirty="0" smtClean="0">
                <a:latin typeface="UC Berkeley OS Sign"/>
                <a:cs typeface="Arial" pitchFamily="34" charset="0"/>
                <a:sym typeface="Arial" pitchFamily="34" charset="0"/>
              </a:rPr>
              <a:t> Dewey wanted to develop a universal classification, but it was done in the context of the library of Amherst College, which introduced </a:t>
            </a:r>
            <a:r>
              <a:rPr lang="en-US" sz="2800" b="1" dirty="0" smtClean="0">
                <a:solidFill>
                  <a:srgbClr val="FF0000"/>
                </a:solidFill>
                <a:latin typeface="UC Berkeley OS Sign"/>
                <a:cs typeface="Arial" pitchFamily="34" charset="0"/>
                <a:sym typeface="Arial" pitchFamily="34" charset="0"/>
              </a:rPr>
              <a:t>significant bias </a:t>
            </a:r>
            <a:r>
              <a:rPr lang="en-US" sz="2800" dirty="0" smtClean="0">
                <a:latin typeface="UC Berkeley OS Sign"/>
                <a:cs typeface="Arial" pitchFamily="34" charset="0"/>
                <a:sym typeface="Arial" pitchFamily="34" charset="0"/>
              </a:rPr>
              <a:t>because of the contents of its collection and school’s religious orientation at the time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16829068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43752" y="17929"/>
            <a:ext cx="8229600" cy="1143000"/>
          </a:xfrm>
        </p:spPr>
        <p:txBody>
          <a:bodyPr>
            <a:normAutofit/>
          </a:bodyPr>
          <a:lstStyle/>
          <a:p>
            <a:r>
              <a:rPr lang="en-US" b="1" dirty="0" smtClean="0"/>
              <a:t>Dewey Decimal Classification</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434787" y="1156447"/>
            <a:ext cx="7897225" cy="4914254"/>
          </a:xfrm>
          <a:prstGeom prst="rect">
            <a:avLst/>
          </a:prstGeom>
          <a:noFill/>
          <a:ln w="9525">
            <a:noFill/>
            <a:miter lim="800000"/>
            <a:headEnd/>
            <a:tailEnd/>
          </a:ln>
        </p:spPr>
      </p:pic>
    </p:spTree>
    <p:extLst>
      <p:ext uri="{BB962C8B-B14F-4D97-AF65-F5344CB8AC3E}">
        <p14:creationId xmlns:p14="http://schemas.microsoft.com/office/powerpoint/2010/main" val="20655456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219200"/>
            <a:ext cx="8504443" cy="4343400"/>
          </a:xfrm>
          <a:prstGeom prst="rect">
            <a:avLst/>
          </a:prstGeom>
        </p:spPr>
      </p:pic>
      <p:sp>
        <p:nvSpPr>
          <p:cNvPr id="3" name="Rectangle 2"/>
          <p:cNvSpPr/>
          <p:nvPr/>
        </p:nvSpPr>
        <p:spPr>
          <a:xfrm>
            <a:off x="533400" y="228600"/>
            <a:ext cx="9067800" cy="646331"/>
          </a:xfrm>
          <a:prstGeom prst="rect">
            <a:avLst/>
          </a:prstGeom>
        </p:spPr>
        <p:txBody>
          <a:bodyPr wrap="square">
            <a:spAutoFit/>
          </a:bodyPr>
          <a:lstStyle/>
          <a:p>
            <a:r>
              <a:rPr lang="en-US" sz="3600" b="1" dirty="0">
                <a:latin typeface="+mj-lt"/>
                <a:ea typeface="+mj-ea"/>
                <a:cs typeface="+mj-cs"/>
              </a:rPr>
              <a:t>Dewey Decimal Classification for “Religion”</a:t>
            </a:r>
          </a:p>
        </p:txBody>
      </p:sp>
    </p:spTree>
    <p:extLst>
      <p:ext uri="{BB962C8B-B14F-4D97-AF65-F5344CB8AC3E}">
        <p14:creationId xmlns:p14="http://schemas.microsoft.com/office/powerpoint/2010/main" val="2126843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57400" y="1600200"/>
            <a:ext cx="5000824" cy="4648200"/>
          </a:xfrm>
          <a:prstGeom prst="rect">
            <a:avLst/>
          </a:prstGeom>
        </p:spPr>
      </p:pic>
      <p:sp>
        <p:nvSpPr>
          <p:cNvPr id="3" name="TextBox 2"/>
          <p:cNvSpPr txBox="1"/>
          <p:nvPr/>
        </p:nvSpPr>
        <p:spPr>
          <a:xfrm>
            <a:off x="228600" y="304800"/>
            <a:ext cx="8991600" cy="954107"/>
          </a:xfrm>
          <a:prstGeom prst="rect">
            <a:avLst/>
          </a:prstGeom>
          <a:noFill/>
        </p:spPr>
        <p:txBody>
          <a:bodyPr wrap="square" rtlCol="0">
            <a:spAutoFit/>
          </a:bodyPr>
          <a:lstStyle/>
          <a:p>
            <a:r>
              <a:rPr lang="en-US" sz="2800" dirty="0" smtClean="0"/>
              <a:t>How does the Dewey Decimal classification for “Religion” reflect the practice of religion or “non-religion” in the world?</a:t>
            </a:r>
            <a:endParaRPr lang="en-US" sz="2800" dirty="0"/>
          </a:p>
        </p:txBody>
      </p:sp>
    </p:spTree>
    <p:extLst>
      <p:ext uri="{BB962C8B-B14F-4D97-AF65-F5344CB8AC3E}">
        <p14:creationId xmlns:p14="http://schemas.microsoft.com/office/powerpoint/2010/main" val="604543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914400" y="1143000"/>
            <a:ext cx="7302875" cy="5257800"/>
          </a:xfrm>
          <a:prstGeom prst="rect">
            <a:avLst/>
          </a:prstGeom>
        </p:spPr>
      </p:pic>
      <p:sp>
        <p:nvSpPr>
          <p:cNvPr id="6" name="TextBox 5"/>
          <p:cNvSpPr txBox="1"/>
          <p:nvPr/>
        </p:nvSpPr>
        <p:spPr>
          <a:xfrm>
            <a:off x="304800" y="235803"/>
            <a:ext cx="8686800" cy="461665"/>
          </a:xfrm>
          <a:prstGeom prst="rect">
            <a:avLst/>
          </a:prstGeom>
          <a:noFill/>
        </p:spPr>
        <p:txBody>
          <a:bodyPr wrap="square" rtlCol="0">
            <a:spAutoFit/>
          </a:bodyPr>
          <a:lstStyle/>
          <a:p>
            <a:r>
              <a:rPr lang="en-US" sz="2400" dirty="0"/>
              <a:t>http://</a:t>
            </a:r>
            <a:r>
              <a:rPr lang="en-US" sz="2400" dirty="0">
                <a:hlinkClick r:id="rId4"/>
              </a:rPr>
              <a:t>www.oclc.org/en-US/dewey/features/religion/browser.html</a:t>
            </a:r>
            <a:endParaRPr lang="en-US" sz="2400" dirty="0"/>
          </a:p>
        </p:txBody>
      </p:sp>
    </p:spTree>
    <p:extLst>
      <p:ext uri="{BB962C8B-B14F-4D97-AF65-F5344CB8AC3E}">
        <p14:creationId xmlns:p14="http://schemas.microsoft.com/office/powerpoint/2010/main" val="924083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90600" y="838200"/>
            <a:ext cx="7353300" cy="5029200"/>
          </a:xfrm>
          <a:prstGeom prst="rect">
            <a:avLst/>
          </a:prstGeom>
        </p:spPr>
      </p:pic>
    </p:spTree>
    <p:extLst>
      <p:ext uri="{BB962C8B-B14F-4D97-AF65-F5344CB8AC3E}">
        <p14:creationId xmlns:p14="http://schemas.microsoft.com/office/powerpoint/2010/main" val="2231719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1000" y="990600"/>
            <a:ext cx="8267700" cy="5192936"/>
          </a:xfrm>
          <a:prstGeom prst="rect">
            <a:avLst/>
          </a:prstGeom>
        </p:spPr>
      </p:pic>
    </p:spTree>
    <p:extLst>
      <p:ext uri="{BB962C8B-B14F-4D97-AF65-F5344CB8AC3E}">
        <p14:creationId xmlns:p14="http://schemas.microsoft.com/office/powerpoint/2010/main" val="2113152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4034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Standardization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399" y="1182032"/>
            <a:ext cx="7772400" cy="57400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Classifications and standards both impose order on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both distinguish, explicitly or implicitly, between standard / appropriate / effective and nonstandard / inappropriate / ineffective ways of creating organizing, and using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this does not imply that a standard is a good one or that the best one will win a </a:t>
            </a:r>
            <a:r>
              <a:rPr lang="en-US" sz="2800" dirty="0" smtClean="0">
                <a:latin typeface="UC Berkeley OS Sign"/>
                <a:cs typeface="Arial" pitchFamily="34" charset="0"/>
                <a:sym typeface="Arial" pitchFamily="34" charset="0"/>
              </a:rPr>
              <a:t>“standards war”</a:t>
            </a:r>
            <a:endParaRPr lang="en-US" sz="2800" dirty="0" smtClean="0">
              <a:latin typeface="UC Berkeley OS Sign"/>
              <a:cs typeface="Arial" pitchFamily="34" charset="0"/>
              <a:sym typeface="Arial" pitchFamily="34" charset="0"/>
            </a:endParaRPr>
          </a:p>
          <a:p>
            <a:pPr eaLnBrk="0" fontAlgn="base" hangingPunct="0">
              <a:lnSpc>
                <a:spcPct val="93000"/>
              </a:lnSpc>
              <a:spcBef>
                <a:spcPts val="1800"/>
              </a:spcBef>
              <a:spcAft>
                <a:spcPct val="0"/>
              </a:spcAft>
            </a:pPr>
            <a:r>
              <a:rPr lang="en-US" sz="2800" b="1" i="1" dirty="0" smtClean="0">
                <a:solidFill>
                  <a:srgbClr val="FF0000"/>
                </a:solidFill>
                <a:latin typeface="UC Berkeley OS Sign"/>
                <a:cs typeface="Arial" pitchFamily="34" charset="0"/>
                <a:sym typeface="Arial" pitchFamily="34" charset="0"/>
              </a:rPr>
              <a:t>STOP AND THINK: Examples of standards wars?</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140173" y="0"/>
            <a:ext cx="786452" cy="938865"/>
          </a:xfrm>
          <a:prstGeom prst="rect">
            <a:avLst/>
          </a:prstGeom>
        </p:spPr>
      </p:pic>
    </p:spTree>
    <p:extLst>
      <p:ext uri="{BB962C8B-B14F-4D97-AF65-F5344CB8AC3E}">
        <p14:creationId xmlns:p14="http://schemas.microsoft.com/office/powerpoint/2010/main" val="27826835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Is Purposeful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524000"/>
            <a:ext cx="7772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Classifications arrange resources </a:t>
            </a:r>
            <a:r>
              <a:rPr lang="en-US" sz="2800" dirty="0" smtClean="0">
                <a:solidFill>
                  <a:srgbClr val="FF0000"/>
                </a:solidFill>
                <a:latin typeface="UC Berkeley OS Sign"/>
                <a:cs typeface="Arial" pitchFamily="34" charset="0"/>
                <a:sym typeface="Arial" pitchFamily="34" charset="0"/>
              </a:rPr>
              <a:t>to provide structure for</a:t>
            </a:r>
            <a:r>
              <a:rPr lang="en-US" sz="2800" dirty="0" smtClean="0">
                <a:latin typeface="UC Berkeley OS Sign"/>
                <a:cs typeface="Arial" pitchFamily="34" charset="0"/>
                <a:sym typeface="Arial" pitchFamily="34" charset="0"/>
              </a:rPr>
              <a:t> and </a:t>
            </a:r>
            <a:r>
              <a:rPr lang="en-US" sz="2800" dirty="0" smtClean="0">
                <a:solidFill>
                  <a:srgbClr val="FF0000"/>
                </a:solidFill>
                <a:latin typeface="UC Berkeley OS Sign"/>
                <a:cs typeface="Arial" pitchFamily="34" charset="0"/>
                <a:sym typeface="Arial" pitchFamily="34" charset="0"/>
              </a:rPr>
              <a:t>increase the precision of INTERACTIONS </a:t>
            </a:r>
            <a:r>
              <a:rPr lang="en-US" sz="2800" dirty="0" smtClean="0">
                <a:latin typeface="UC Berkeley OS Sign"/>
                <a:cs typeface="Arial" pitchFamily="34" charset="0"/>
                <a:sym typeface="Arial" pitchFamily="34" charset="0"/>
              </a:rPr>
              <a:t>in organizing systems by human or computational agents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Classifications are essential in useful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serve as a </a:t>
            </a:r>
            <a:r>
              <a:rPr lang="en-US" sz="2800" dirty="0" smtClean="0">
                <a:solidFill>
                  <a:srgbClr val="FF0000"/>
                </a:solidFill>
                <a:latin typeface="UC Berkeley OS Sign"/>
                <a:cs typeface="Arial" pitchFamily="34" charset="0"/>
                <a:sym typeface="Arial" pitchFamily="34" charset="0"/>
              </a:rPr>
              <a:t>reference model </a:t>
            </a:r>
            <a:r>
              <a:rPr lang="en-US" sz="2800" dirty="0" smtClean="0">
                <a:latin typeface="UC Berkeley OS Sign"/>
                <a:cs typeface="Arial" pitchFamily="34" charset="0"/>
                <a:sym typeface="Arial" pitchFamily="34" charset="0"/>
              </a:rPr>
              <a:t>to individual domains and the relationships among them to help people understand and communicate the concepts and relationships</a:t>
            </a:r>
          </a:p>
        </p:txBody>
      </p:sp>
      <p:pic>
        <p:nvPicPr>
          <p:cNvPr id="2" name="Picture 1"/>
          <p:cNvPicPr>
            <a:picLocks noChangeAspect="1"/>
          </p:cNvPicPr>
          <p:nvPr/>
        </p:nvPicPr>
        <p:blipFill>
          <a:blip r:embed="rId3"/>
          <a:stretch>
            <a:fillRect/>
          </a:stretch>
        </p:blipFill>
        <p:spPr>
          <a:xfrm>
            <a:off x="292574" y="56777"/>
            <a:ext cx="786452" cy="938865"/>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Standardization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9061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classifications become standards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Every successful standard imposes a classification system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and classification systems can have significant inertia, becoming part of the "installed base" or "infrastructure" and difficult to change</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140174" y="197540"/>
            <a:ext cx="786452" cy="938865"/>
          </a:xfrm>
          <a:prstGeom prst="rect">
            <a:avLst/>
          </a:prstGeom>
        </p:spPr>
      </p:pic>
    </p:spTree>
    <p:extLst>
      <p:ext uri="{BB962C8B-B14F-4D97-AF65-F5344CB8AC3E}">
        <p14:creationId xmlns:p14="http://schemas.microsoft.com/office/powerpoint/2010/main" val="30838270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"Specifications"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7772400" cy="46539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specification is an explicit and detailed </a:t>
            </a:r>
            <a:r>
              <a:rPr lang="en-US" sz="2400" dirty="0" smtClean="0">
                <a:solidFill>
                  <a:srgbClr val="FF0000"/>
                </a:solidFill>
                <a:latin typeface="UC Berkeley OS Sign"/>
                <a:cs typeface="Arial" pitchFamily="34" charset="0"/>
                <a:sym typeface="Arial" pitchFamily="34" charset="0"/>
              </a:rPr>
              <a:t>description about how something (a product, system, service, or practice) works</a:t>
            </a:r>
            <a:r>
              <a:rPr lang="en-US" sz="2400" dirty="0" smtClean="0">
                <a:latin typeface="UC Berkeley OS Sign"/>
                <a:cs typeface="Arial" pitchFamily="34" charset="0"/>
                <a:sym typeface="Arial" pitchFamily="34" charset="0"/>
              </a:rPr>
              <a:t> that might include:</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definitions of the key concepts or terms used in the description</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materials from which it is made</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components (tangible or intangible) that are arranged or assembled to make it work</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methods or processes by which it operates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inputs and outputs for each method or process</a:t>
            </a:r>
          </a:p>
        </p:txBody>
      </p:sp>
      <p:pic>
        <p:nvPicPr>
          <p:cNvPr id="2" name="Picture 1"/>
          <p:cNvPicPr>
            <a:picLocks noChangeAspect="1"/>
          </p:cNvPicPr>
          <p:nvPr/>
        </p:nvPicPr>
        <p:blipFill>
          <a:blip r:embed="rId3"/>
          <a:stretch>
            <a:fillRect/>
          </a:stretch>
        </p:blipFill>
        <p:spPr>
          <a:xfrm>
            <a:off x="372035" y="197224"/>
            <a:ext cx="786452" cy="938865"/>
          </a:xfrm>
          <a:prstGeom prst="rect">
            <a:avLst/>
          </a:prstGeom>
        </p:spPr>
      </p:pic>
    </p:spTree>
    <p:extLst>
      <p:ext uri="{BB962C8B-B14F-4D97-AF65-F5344CB8AC3E}">
        <p14:creationId xmlns:p14="http://schemas.microsoft.com/office/powerpoint/2010/main" val="9302762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47800"/>
            <a:ext cx="7772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standard is a </a:t>
            </a:r>
            <a:r>
              <a:rPr lang="en-US" sz="2400" dirty="0" smtClean="0">
                <a:solidFill>
                  <a:srgbClr val="FF0000"/>
                </a:solidFill>
                <a:latin typeface="UC Berkeley OS Sign"/>
                <a:cs typeface="Arial" pitchFamily="34" charset="0"/>
                <a:sym typeface="Arial" pitchFamily="34" charset="0"/>
              </a:rPr>
              <a:t>published specification that is developed and maintained by consensus </a:t>
            </a:r>
            <a:r>
              <a:rPr lang="en-US" sz="2400" dirty="0" smtClean="0">
                <a:latin typeface="UC Berkeley OS Sign"/>
                <a:cs typeface="Arial" pitchFamily="34" charset="0"/>
                <a:sym typeface="Arial" pitchFamily="34" charset="0"/>
              </a:rPr>
              <a:t>of all the relevant stakeholders in some domain</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following a defined and transparent process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usually under the auspices of a dedicated organization with the authority to create standards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rigor and transparency of the process by which a standard is created is essential to its legitimacy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governments or other large procurers or products of systems require that they be based on these "de jure" standards</a:t>
            </a:r>
            <a:endParaRPr lang="en-US" sz="2400" dirty="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228600" y="200397"/>
            <a:ext cx="786452" cy="938865"/>
          </a:xfrm>
          <a:prstGeom prst="rect">
            <a:avLst/>
          </a:prstGeom>
        </p:spPr>
      </p:pic>
    </p:spTree>
    <p:extLst>
      <p:ext uri="{BB962C8B-B14F-4D97-AF65-F5344CB8AC3E}">
        <p14:creationId xmlns:p14="http://schemas.microsoft.com/office/powerpoint/2010/main" val="16464355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3567" y="44184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Standards Exist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567" y="1659731"/>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serve as a </a:t>
            </a:r>
            <a:r>
              <a:rPr lang="en-US" sz="2800" dirty="0" smtClean="0">
                <a:solidFill>
                  <a:srgbClr val="FF0000"/>
                </a:solidFill>
                <a:latin typeface="UC Berkeley OS Sign"/>
                <a:cs typeface="Arial" pitchFamily="34" charset="0"/>
                <a:sym typeface="Arial" pitchFamily="34" charset="0"/>
              </a:rPr>
              <a:t>coordinating mechanism </a:t>
            </a:r>
            <a:r>
              <a:rPr lang="en-US" sz="2800" dirty="0" smtClean="0">
                <a:latin typeface="UC Berkeley OS Sign"/>
                <a:cs typeface="Arial" pitchFamily="34" charset="0"/>
                <a:sym typeface="Arial" pitchFamily="34" charset="0"/>
              </a:rPr>
              <a:t>whenever there are alternative ways of doing or making something that might be incompatible or that otherwise wouldn't be possible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Cost savings from economies of scale and interoperability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can also serve as a </a:t>
            </a:r>
            <a:r>
              <a:rPr lang="en-US" sz="2800" dirty="0" smtClean="0">
                <a:solidFill>
                  <a:srgbClr val="FF0000"/>
                </a:solidFill>
                <a:latin typeface="UC Berkeley OS Sign"/>
                <a:cs typeface="Arial" pitchFamily="34" charset="0"/>
                <a:sym typeface="Arial" pitchFamily="34" charset="0"/>
              </a:rPr>
              <a:t>regulating mechanism </a:t>
            </a:r>
            <a:r>
              <a:rPr lang="en-US" sz="2800" dirty="0" smtClean="0">
                <a:latin typeface="UC Berkeley OS Sign"/>
                <a:cs typeface="Arial" pitchFamily="34" charset="0"/>
                <a:sym typeface="Arial" pitchFamily="34" charset="0"/>
              </a:rPr>
              <a:t>to restrict behavior or operation that might be unsafe, unfair, or otherwise "harmful“</a:t>
            </a:r>
          </a:p>
        </p:txBody>
      </p:sp>
    </p:spTree>
    <p:extLst>
      <p:ext uri="{BB962C8B-B14F-4D97-AF65-F5344CB8AC3E}">
        <p14:creationId xmlns:p14="http://schemas.microsoft.com/office/powerpoint/2010/main" val="9058014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1054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Which Side</a:t>
            </a:r>
            <a:br>
              <a:rPr lang="en-US" sz="4000" b="1" dirty="0" smtClean="0"/>
            </a:br>
            <a:r>
              <a:rPr lang="en-US" sz="4000" b="1" dirty="0" smtClean="0"/>
              <a:t>to Drive On?</a:t>
            </a:r>
          </a:p>
        </p:txBody>
      </p:sp>
      <p:pic>
        <p:nvPicPr>
          <p:cNvPr id="154626" name="Picture 2" descr="https://encrypted-tbn0.gstatic.com/images?q=tbn:ANd9GcRFymJzqvJWpvJ17kFAfFjreUSA7kdNTRjl7qTegvypXFjmB04y8w"/>
          <p:cNvPicPr>
            <a:picLocks noChangeAspect="1" noChangeArrowheads="1"/>
          </p:cNvPicPr>
          <p:nvPr/>
        </p:nvPicPr>
        <p:blipFill>
          <a:blip r:embed="rId3" cstate="print"/>
          <a:srcRect/>
          <a:stretch>
            <a:fillRect/>
          </a:stretch>
        </p:blipFill>
        <p:spPr bwMode="auto">
          <a:xfrm>
            <a:off x="4572000" y="228600"/>
            <a:ext cx="3752850" cy="2382130"/>
          </a:xfrm>
          <a:prstGeom prst="rect">
            <a:avLst/>
          </a:prstGeom>
          <a:noFill/>
        </p:spPr>
      </p:pic>
      <p:sp>
        <p:nvSpPr>
          <p:cNvPr id="154628" name="AutoShape 4"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2" name="AutoShape 8"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23988"/>
            <a:ext cx="61912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3" name="Picture 9"/>
          <p:cNvPicPr>
            <a:picLocks noChangeAspect="1" noChangeArrowheads="1"/>
          </p:cNvPicPr>
          <p:nvPr/>
        </p:nvPicPr>
        <p:blipFill>
          <a:blip r:embed="rId4" cstate="print"/>
          <a:srcRect/>
          <a:stretch>
            <a:fillRect/>
          </a:stretch>
        </p:blipFill>
        <p:spPr bwMode="auto">
          <a:xfrm>
            <a:off x="1105528" y="2763901"/>
            <a:ext cx="6932943" cy="3231818"/>
          </a:xfrm>
          <a:prstGeom prst="rect">
            <a:avLst/>
          </a:prstGeom>
          <a:noFill/>
          <a:ln w="9525">
            <a:noFill/>
            <a:miter lim="800000"/>
            <a:headEnd/>
            <a:tailEnd/>
          </a:ln>
        </p:spPr>
      </p:pic>
      <p:sp>
        <p:nvSpPr>
          <p:cNvPr id="3" name="Rectangle 2"/>
          <p:cNvSpPr/>
          <p:nvPr/>
        </p:nvSpPr>
        <p:spPr>
          <a:xfrm>
            <a:off x="1828800" y="6096000"/>
            <a:ext cx="5723233" cy="523220"/>
          </a:xfrm>
          <a:prstGeom prst="rect">
            <a:avLst/>
          </a:prstGeom>
        </p:spPr>
        <p:txBody>
          <a:bodyPr wrap="none">
            <a:spAutoFit/>
          </a:bodyPr>
          <a:lstStyle/>
          <a:p>
            <a:r>
              <a:rPr lang="en-US" sz="2800" dirty="0"/>
              <a:t>‘Högertrafikomläggningen’ in Sweden </a:t>
            </a:r>
          </a:p>
        </p:txBody>
      </p:sp>
    </p:spTree>
    <p:extLst>
      <p:ext uri="{BB962C8B-B14F-4D97-AF65-F5344CB8AC3E}">
        <p14:creationId xmlns:p14="http://schemas.microsoft.com/office/powerpoint/2010/main" val="1732719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3583"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Standards Exist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0453" y="1363275"/>
            <a:ext cx="7772400" cy="53355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standards define technical specifications and procedures to ensure a "common design" or "</a:t>
            </a:r>
            <a:r>
              <a:rPr lang="en-US" sz="2800" dirty="0" smtClean="0">
                <a:solidFill>
                  <a:srgbClr val="FF0000"/>
                </a:solidFill>
                <a:latin typeface="UC Berkeley OS Sign"/>
                <a:cs typeface="Arial" pitchFamily="34" charset="0"/>
                <a:sym typeface="Arial" pitchFamily="34" charset="0"/>
              </a:rPr>
              <a:t>interoperability</a:t>
            </a:r>
            <a:r>
              <a:rPr lang="en-US" sz="2800" dirty="0" smtClean="0">
                <a:latin typeface="UC Berkeley OS Sign"/>
                <a:cs typeface="Arial" pitchFamily="34" charset="0"/>
                <a:sym typeface="Arial" pitchFamily="34" charset="0"/>
              </a:rPr>
              <a:t>"-- TDO calls these "institutional semantics"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define institutional categories about models, behaviors, or processes - TDO calls these "institutional taxonomies" (like the </a:t>
            </a:r>
            <a:r>
              <a:rPr lang="en-US" sz="2800" dirty="0" smtClean="0">
                <a:latin typeface="UC Berkeley OS Sign"/>
                <a:cs typeface="Arial" pitchFamily="34" charset="0"/>
                <a:sym typeface="Arial" pitchFamily="34" charset="0"/>
                <a:hlinkClick r:id="rId3"/>
              </a:rPr>
              <a:t>UNSPSC</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Interoperability is essential for infrastructure – “what other things run on” – plumbing, electricity, wires, roads, electromagnetic spectrum</a:t>
            </a:r>
          </a:p>
        </p:txBody>
      </p:sp>
    </p:spTree>
    <p:extLst>
      <p:ext uri="{BB962C8B-B14F-4D97-AF65-F5344CB8AC3E}">
        <p14:creationId xmlns:p14="http://schemas.microsoft.com/office/powerpoint/2010/main" val="385160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7262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Standards Exist (3)</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00773" y="1066800"/>
            <a:ext cx="7772400" cy="53355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third kind of standard is implicit in the content and organization of any “form” that collects the information needed to perform some task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standards make processes more efficient and enable the aggregation and analysis of information to understand events and trends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Because the requirements that are designed into the form are rarely explicit, these types of standards often last much longer than they should</a:t>
            </a:r>
          </a:p>
        </p:txBody>
      </p:sp>
    </p:spTree>
    <p:extLst>
      <p:ext uri="{BB962C8B-B14F-4D97-AF65-F5344CB8AC3E}">
        <p14:creationId xmlns:p14="http://schemas.microsoft.com/office/powerpoint/2010/main" val="27399831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44184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Who Sets Standards?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567" y="1659731"/>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technical standards are set by governments in order to protect the public interest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Other standards are set by organizations created precisely for the purpose of setting standards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Other standards are set by groups of companies who may or may not establish an ongoing organization and governance procedures to maintain and extend a standards "family" around the initial standard </a:t>
            </a:r>
          </a:p>
        </p:txBody>
      </p:sp>
      <p:pic>
        <p:nvPicPr>
          <p:cNvPr id="2" name="Picture 1"/>
          <p:cNvPicPr>
            <a:picLocks noChangeAspect="1"/>
          </p:cNvPicPr>
          <p:nvPr/>
        </p:nvPicPr>
        <p:blipFill>
          <a:blip r:embed="rId3"/>
          <a:stretch>
            <a:fillRect/>
          </a:stretch>
        </p:blipFill>
        <p:spPr>
          <a:xfrm>
            <a:off x="290341" y="102955"/>
            <a:ext cx="786452" cy="938865"/>
          </a:xfrm>
          <a:prstGeom prst="rect">
            <a:avLst/>
          </a:prstGeom>
        </p:spPr>
      </p:pic>
    </p:spTree>
    <p:extLst>
      <p:ext uri="{BB962C8B-B14F-4D97-AF65-F5344CB8AC3E}">
        <p14:creationId xmlns:p14="http://schemas.microsoft.com/office/powerpoint/2010/main" val="281793131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Who Sets Standards?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353" y="1524000"/>
            <a:ext cx="77724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Other "standards" begin as proprietary vendor specifications that will become </a:t>
            </a:r>
            <a:r>
              <a:rPr lang="en-US" sz="2800" dirty="0" smtClean="0">
                <a:solidFill>
                  <a:srgbClr val="FF0000"/>
                </a:solidFill>
                <a:latin typeface="UC Berkeley OS Sign"/>
                <a:cs typeface="Arial" pitchFamily="34" charset="0"/>
                <a:sym typeface="Arial" pitchFamily="34" charset="0"/>
              </a:rPr>
              <a:t>"de facto" </a:t>
            </a:r>
            <a:r>
              <a:rPr lang="en-US" sz="2800" dirty="0" smtClean="0">
                <a:latin typeface="UC Berkeley OS Sign"/>
                <a:cs typeface="Arial" pitchFamily="34" charset="0"/>
                <a:sym typeface="Arial" pitchFamily="34" charset="0"/>
              </a:rPr>
              <a:t>standards if they are widely adopted and achieve market dominance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"de facto" standards are submitted to a standards organization with the goal of "rubber stamping" them as </a:t>
            </a:r>
            <a:r>
              <a:rPr lang="en-US" sz="2800" dirty="0" smtClean="0">
                <a:solidFill>
                  <a:srgbClr val="FF0000"/>
                </a:solidFill>
                <a:latin typeface="UC Berkeley OS Sign"/>
                <a:cs typeface="Arial" pitchFamily="34" charset="0"/>
                <a:sym typeface="Arial" pitchFamily="34" charset="0"/>
              </a:rPr>
              <a:t>"de jure"</a:t>
            </a:r>
            <a:r>
              <a:rPr lang="en-US" sz="2800" dirty="0" smtClean="0">
                <a:latin typeface="UC Berkeley OS Sign"/>
                <a:cs typeface="Arial" pitchFamily="34" charset="0"/>
                <a:sym typeface="Arial" pitchFamily="34" charset="0"/>
              </a:rPr>
              <a:t> ones</a:t>
            </a:r>
          </a:p>
        </p:txBody>
      </p:sp>
      <p:pic>
        <p:nvPicPr>
          <p:cNvPr id="2" name="Picture 1"/>
          <p:cNvPicPr>
            <a:picLocks noChangeAspect="1"/>
          </p:cNvPicPr>
          <p:nvPr/>
        </p:nvPicPr>
        <p:blipFill>
          <a:blip r:embed="rId3"/>
          <a:stretch>
            <a:fillRect/>
          </a:stretch>
        </p:blipFill>
        <p:spPr>
          <a:xfrm>
            <a:off x="292127" y="104868"/>
            <a:ext cx="786452" cy="938865"/>
          </a:xfrm>
          <a:prstGeom prst="rect">
            <a:avLst/>
          </a:prstGeom>
        </p:spPr>
      </p:pic>
    </p:spTree>
    <p:extLst>
      <p:ext uri="{BB962C8B-B14F-4D97-AF65-F5344CB8AC3E}">
        <p14:creationId xmlns:p14="http://schemas.microsoft.com/office/powerpoint/2010/main" val="58406236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3332" y="4280567"/>
            <a:ext cx="5482724" cy="2354671"/>
          </a:xfrm>
          <a:prstGeom prst="rect">
            <a:avLst/>
          </a:prstGeom>
        </p:spPr>
      </p:pic>
      <p:pic>
        <p:nvPicPr>
          <p:cNvPr id="3" name="Picture 2"/>
          <p:cNvPicPr>
            <a:picLocks noChangeAspect="1"/>
          </p:cNvPicPr>
          <p:nvPr/>
        </p:nvPicPr>
        <p:blipFill>
          <a:blip r:embed="rId4"/>
          <a:stretch>
            <a:fillRect/>
          </a:stretch>
        </p:blipFill>
        <p:spPr>
          <a:xfrm>
            <a:off x="152400" y="1014412"/>
            <a:ext cx="2571750" cy="5438775"/>
          </a:xfrm>
          <a:prstGeom prst="rect">
            <a:avLst/>
          </a:prstGeom>
        </p:spPr>
      </p:pic>
      <p:sp>
        <p:nvSpPr>
          <p:cNvPr id="5" name="TextBox 4"/>
          <p:cNvSpPr txBox="1"/>
          <p:nvPr/>
        </p:nvSpPr>
        <p:spPr>
          <a:xfrm>
            <a:off x="3352800" y="26134"/>
            <a:ext cx="5614637" cy="1200329"/>
          </a:xfrm>
          <a:prstGeom prst="rect">
            <a:avLst/>
          </a:prstGeom>
          <a:noFill/>
        </p:spPr>
        <p:txBody>
          <a:bodyPr wrap="square" rtlCol="0">
            <a:spAutoFit/>
          </a:bodyPr>
          <a:lstStyle/>
          <a:p>
            <a:r>
              <a:rPr lang="en-US" sz="3600" b="1" dirty="0" smtClean="0">
                <a:latin typeface="+mj-lt"/>
              </a:rPr>
              <a:t>Different Color {Standards, Specifications}?</a:t>
            </a:r>
            <a:endParaRPr lang="en-US" sz="3600" b="1" dirty="0">
              <a:latin typeface="+mj-lt"/>
            </a:endParaRPr>
          </a:p>
        </p:txBody>
      </p:sp>
      <p:sp>
        <p:nvSpPr>
          <p:cNvPr id="6" name="TextBox 5"/>
          <p:cNvSpPr txBox="1"/>
          <p:nvPr/>
        </p:nvSpPr>
        <p:spPr>
          <a:xfrm>
            <a:off x="3962400" y="4280567"/>
            <a:ext cx="2895600" cy="523220"/>
          </a:xfrm>
          <a:prstGeom prst="rect">
            <a:avLst/>
          </a:prstGeom>
          <a:noFill/>
        </p:spPr>
        <p:txBody>
          <a:bodyPr wrap="square" rtlCol="0">
            <a:spAutoFit/>
          </a:bodyPr>
          <a:lstStyle/>
          <a:p>
            <a:r>
              <a:rPr lang="en-US" sz="2800" b="1" i="1" dirty="0" smtClean="0"/>
              <a:t>Pantone</a:t>
            </a:r>
            <a:endParaRPr lang="en-US" sz="2800" b="1" i="1" dirty="0"/>
          </a:p>
        </p:txBody>
      </p:sp>
      <p:sp>
        <p:nvSpPr>
          <p:cNvPr id="9" name="TextBox 8"/>
          <p:cNvSpPr txBox="1"/>
          <p:nvPr/>
        </p:nvSpPr>
        <p:spPr>
          <a:xfrm>
            <a:off x="4381389" y="1226463"/>
            <a:ext cx="2895600" cy="523220"/>
          </a:xfrm>
          <a:prstGeom prst="rect">
            <a:avLst/>
          </a:prstGeom>
          <a:noFill/>
        </p:spPr>
        <p:txBody>
          <a:bodyPr wrap="square" rtlCol="0">
            <a:spAutoFit/>
          </a:bodyPr>
          <a:lstStyle/>
          <a:p>
            <a:r>
              <a:rPr lang="en-US" sz="2800" b="1" i="1" dirty="0" smtClean="0"/>
              <a:t>Crayola Crayons</a:t>
            </a:r>
            <a:endParaRPr lang="en-US" sz="2800" b="1" i="1" dirty="0"/>
          </a:p>
        </p:txBody>
      </p:sp>
      <p:sp>
        <p:nvSpPr>
          <p:cNvPr id="12" name="TextBox 11"/>
          <p:cNvSpPr txBox="1"/>
          <p:nvPr/>
        </p:nvSpPr>
        <p:spPr>
          <a:xfrm>
            <a:off x="685800" y="349793"/>
            <a:ext cx="1905000" cy="523220"/>
          </a:xfrm>
          <a:prstGeom prst="rect">
            <a:avLst/>
          </a:prstGeom>
          <a:noFill/>
        </p:spPr>
        <p:txBody>
          <a:bodyPr wrap="square" rtlCol="0">
            <a:spAutoFit/>
          </a:bodyPr>
          <a:lstStyle/>
          <a:p>
            <a:r>
              <a:rPr lang="en-US" sz="2800" b="1" i="1" dirty="0" smtClean="0"/>
              <a:t>Web </a:t>
            </a:r>
            <a:r>
              <a:rPr lang="en-US" sz="2800" b="1" i="1" dirty="0" err="1" smtClean="0"/>
              <a:t>sRGB</a:t>
            </a:r>
            <a:endParaRPr lang="en-US" sz="2800" b="1" i="1" dirty="0"/>
          </a:p>
        </p:txBody>
      </p:sp>
      <p:pic>
        <p:nvPicPr>
          <p:cNvPr id="7" name="Picture 6"/>
          <p:cNvPicPr>
            <a:picLocks noChangeAspect="1"/>
          </p:cNvPicPr>
          <p:nvPr/>
        </p:nvPicPr>
        <p:blipFill>
          <a:blip r:embed="rId5"/>
          <a:stretch>
            <a:fillRect/>
          </a:stretch>
        </p:blipFill>
        <p:spPr>
          <a:xfrm>
            <a:off x="3183500" y="1739851"/>
            <a:ext cx="5062998" cy="2344237"/>
          </a:xfrm>
          <a:prstGeom prst="rect">
            <a:avLst/>
          </a:prstGeom>
        </p:spPr>
      </p:pic>
    </p:spTree>
    <p:extLst>
      <p:ext uri="{BB962C8B-B14F-4D97-AF65-F5344CB8AC3E}">
        <p14:creationId xmlns:p14="http://schemas.microsoft.com/office/powerpoint/2010/main" val="47383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xploringnature.org/graphics/teaching_aids/Classification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8698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72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65702" y="4525"/>
            <a:ext cx="6573201"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 and Network Effects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195522"/>
            <a:ext cx="5867400" cy="28701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are especially important in industries or domains that have significant </a:t>
            </a:r>
            <a:r>
              <a:rPr lang="en-US" sz="2800" dirty="0" smtClean="0">
                <a:solidFill>
                  <a:srgbClr val="FF0000"/>
                </a:solidFill>
                <a:latin typeface="UC Berkeley OS Sign"/>
                <a:cs typeface="Arial" pitchFamily="34" charset="0"/>
                <a:sym typeface="Arial" pitchFamily="34" charset="0"/>
              </a:rPr>
              <a:t>"network effects" </a:t>
            </a:r>
            <a:r>
              <a:rPr lang="en-US" sz="2800" dirty="0" smtClean="0">
                <a:latin typeface="UC Berkeley OS Sign"/>
                <a:cs typeface="Arial" pitchFamily="34" charset="0"/>
                <a:sym typeface="Arial" pitchFamily="34" charset="0"/>
              </a:rPr>
              <a:t>where the value of a product or service depends on the number of interoperable or compatible ones</a:t>
            </a:r>
          </a:p>
        </p:txBody>
      </p:sp>
      <p:pic>
        <p:nvPicPr>
          <p:cNvPr id="1026" name="Picture 2" descr="https://images-na.ssl-images-amazon.com/images/I/51S43IbxwNL._SX31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06928"/>
            <a:ext cx="1917700" cy="2981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48259"/>
            <a:ext cx="8010303" cy="2727670"/>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These contexts are sometimes called "winner take all" markets, which is why standards wars take place - because of the economic implications</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How do you encourage and enable others to conform to a standard?</a:t>
            </a:r>
          </a:p>
        </p:txBody>
      </p:sp>
      <p:pic>
        <p:nvPicPr>
          <p:cNvPr id="3" name="Picture 2"/>
          <p:cNvPicPr>
            <a:picLocks noChangeAspect="1"/>
          </p:cNvPicPr>
          <p:nvPr/>
        </p:nvPicPr>
        <p:blipFill>
          <a:blip r:embed="rId4"/>
          <a:stretch>
            <a:fillRect/>
          </a:stretch>
        </p:blipFill>
        <p:spPr>
          <a:xfrm>
            <a:off x="351199" y="99215"/>
            <a:ext cx="786452" cy="938865"/>
          </a:xfrm>
          <a:prstGeom prst="rect">
            <a:avLst/>
          </a:prstGeom>
        </p:spPr>
      </p:pic>
    </p:spTree>
    <p:extLst>
      <p:ext uri="{BB962C8B-B14F-4D97-AF65-F5344CB8AC3E}">
        <p14:creationId xmlns:p14="http://schemas.microsoft.com/office/powerpoint/2010/main" val="40921656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Specifications {and,or,vs.}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35193"/>
            <a:ext cx="7772400" cy="52228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"All standards are specifications, but not all specifications are standards"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Any person, firm, or ad hoc group can create a specification and then use it themselves, try to get others to use it, or prevent others from using it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contrast, standards are sometimes created by people or groups who aren't themselves planning to use them, but standards are generally made available for anyone's use at no cost or under "reasonable and non-discriminatory" terms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 widespread adoption (or "traction") of a specification is often more important than whether or not is was created by a "standards" organization</a:t>
            </a:r>
            <a:endParaRPr lang="en-US" sz="2400" dirty="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304800" y="266233"/>
            <a:ext cx="786452" cy="938865"/>
          </a:xfrm>
          <a:prstGeom prst="rect">
            <a:avLst/>
          </a:prstGeom>
        </p:spPr>
      </p:pic>
    </p:spTree>
    <p:extLst>
      <p:ext uri="{BB962C8B-B14F-4D97-AF65-F5344CB8AC3E}">
        <p14:creationId xmlns:p14="http://schemas.microsoft.com/office/powerpoint/2010/main" val="11307661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assification of b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53" y="609600"/>
            <a:ext cx="8194754"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txBox="1">
            <a:spLocks noChangeArrowheads="1"/>
          </p:cNvSpPr>
          <p:nvPr/>
        </p:nvSpPr>
        <p:spPr>
          <a:xfrm>
            <a:off x="533400" y="152400"/>
            <a:ext cx="8228707" cy="1190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Beer Kingdom</a:t>
            </a:r>
            <a:endParaRPr lang="en-US" sz="3400" b="1" dirty="0" smtClean="0">
              <a:sym typeface="UC Berkeley OS Sign"/>
            </a:endParaRPr>
          </a:p>
        </p:txBody>
      </p:sp>
    </p:spTree>
    <p:extLst>
      <p:ext uri="{BB962C8B-B14F-4D97-AF65-F5344CB8AC3E}">
        <p14:creationId xmlns:p14="http://schemas.microsoft.com/office/powerpoint/2010/main" val="186433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76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Classification Schemes (1)</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81435" y="1267197"/>
            <a:ext cx="8534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CLASSIFICATION SCHEME follows one or more organizing principles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ENUMERATIVE scheme </a:t>
            </a:r>
            <a:r>
              <a:rPr lang="en-US" sz="2800" dirty="0" smtClean="0">
                <a:solidFill>
                  <a:srgbClr val="FF0000"/>
                </a:solidFill>
                <a:latin typeface="UC Berkeley OS Sign"/>
                <a:cs typeface="Arial" pitchFamily="34" charset="0"/>
                <a:sym typeface="Arial" pitchFamily="34" charset="0"/>
              </a:rPr>
              <a:t>itemizes all possible categories</a:t>
            </a:r>
            <a:r>
              <a:rPr lang="en-US" sz="2800" dirty="0" smtClean="0">
                <a:latin typeface="UC Berkeley OS Sign"/>
                <a:cs typeface="Arial" pitchFamily="34" charset="0"/>
                <a:sym typeface="Arial" pitchFamily="34" charset="0"/>
              </a:rPr>
              <a:t> and resources can be assigned into one and only one of them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HIERARCHICAL or TAXONOMIC scheme </a:t>
            </a:r>
            <a:r>
              <a:rPr lang="en-US" sz="2800" dirty="0" smtClean="0">
                <a:latin typeface="UC Berkeley OS Sign"/>
                <a:cs typeface="Arial" pitchFamily="34" charset="0"/>
                <a:sym typeface="Arial" pitchFamily="34" charset="0"/>
              </a:rPr>
              <a:t>is created </a:t>
            </a:r>
            <a:r>
              <a:rPr lang="en-US" sz="2800" dirty="0">
                <a:latin typeface="UC Berkeley OS Sign"/>
                <a:cs typeface="Arial" pitchFamily="34" charset="0"/>
                <a:sym typeface="Arial" pitchFamily="34" charset="0"/>
              </a:rPr>
              <a:t>when multiple resource properties are used by organizing principles; </a:t>
            </a:r>
            <a:r>
              <a:rPr lang="en-US" sz="2800" dirty="0">
                <a:solidFill>
                  <a:srgbClr val="FF0000"/>
                </a:solidFill>
                <a:latin typeface="UC Berkeley OS Sign"/>
                <a:cs typeface="Arial" pitchFamily="34" charset="0"/>
                <a:sym typeface="Arial" pitchFamily="34" charset="0"/>
              </a:rPr>
              <a:t>each property creates another </a:t>
            </a:r>
            <a:r>
              <a:rPr lang="en-US" sz="2800" dirty="0" smtClean="0">
                <a:solidFill>
                  <a:srgbClr val="FF0000"/>
                </a:solidFill>
                <a:latin typeface="UC Berkeley OS Sign"/>
                <a:cs typeface="Arial" pitchFamily="34" charset="0"/>
                <a:sym typeface="Arial" pitchFamily="34" charset="0"/>
              </a:rPr>
              <a:t>level</a:t>
            </a:r>
            <a:endParaRPr lang="en-US" sz="2800" dirty="0">
              <a:solidFill>
                <a:srgbClr val="FF0000"/>
              </a:solidFill>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188319" y="202265"/>
            <a:ext cx="786452" cy="93886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762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Classification Schemes (2)</a:t>
            </a:r>
            <a:br>
              <a:rPr lang="en-US" sz="4000" b="1" dirty="0" smtClean="0"/>
            </a:br>
            <a:r>
              <a:rPr lang="en-US" sz="4000" b="1" dirty="0" smtClean="0"/>
              <a:t>Faceted Classification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18238" y="1267197"/>
            <a:ext cx="8534400" cy="614075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a:t>
            </a:r>
            <a:r>
              <a:rPr lang="en-US" sz="2800" dirty="0">
                <a:latin typeface="UC Berkeley OS Sign"/>
                <a:cs typeface="Arial" pitchFamily="34" charset="0"/>
                <a:sym typeface="Arial" pitchFamily="34" charset="0"/>
              </a:rPr>
              <a:t>FACETED classification scheme uses multiple resource properties, but does not require every resource to have a value for every property and </a:t>
            </a:r>
            <a:r>
              <a:rPr lang="en-US" sz="2800" dirty="0">
                <a:solidFill>
                  <a:srgbClr val="FF0000"/>
                </a:solidFill>
                <a:latin typeface="UC Berkeley OS Sign"/>
                <a:cs typeface="Arial" pitchFamily="34" charset="0"/>
                <a:sym typeface="Arial" pitchFamily="34" charset="0"/>
              </a:rPr>
              <a:t>allows the properties to be considered in any </a:t>
            </a:r>
            <a:r>
              <a:rPr lang="en-US" sz="2800" dirty="0" smtClean="0">
                <a:solidFill>
                  <a:srgbClr val="FF0000"/>
                </a:solidFill>
                <a:latin typeface="UC Berkeley OS Sign"/>
                <a:cs typeface="Arial" pitchFamily="34" charset="0"/>
                <a:sym typeface="Arial" pitchFamily="34" charset="0"/>
              </a:rPr>
              <a:t>order</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Enumerative and faceted logically opposites of each other. Enumerative creates every possible category in advance;  </a:t>
            </a:r>
            <a:r>
              <a:rPr lang="en-US" sz="2800" dirty="0">
                <a:solidFill>
                  <a:srgbClr val="FF0000"/>
                </a:solidFill>
                <a:latin typeface="UC Berkeley OS Sign"/>
                <a:cs typeface="Arial" pitchFamily="34" charset="0"/>
              </a:rPr>
              <a:t>a faceted classification scheme creates its categories </a:t>
            </a:r>
            <a:r>
              <a:rPr lang="en-US" sz="2800" dirty="0" smtClean="0">
                <a:solidFill>
                  <a:srgbClr val="FF0000"/>
                </a:solidFill>
                <a:latin typeface="UC Berkeley OS Sign"/>
                <a:cs typeface="Arial" pitchFamily="34" charset="0"/>
              </a:rPr>
              <a:t>“on </a:t>
            </a:r>
            <a:r>
              <a:rPr lang="en-US" sz="2800" dirty="0">
                <a:solidFill>
                  <a:srgbClr val="FF0000"/>
                </a:solidFill>
                <a:latin typeface="UC Berkeley OS Sign"/>
                <a:cs typeface="Arial" pitchFamily="34" charset="0"/>
              </a:rPr>
              <a:t>demand” </a:t>
            </a:r>
            <a:r>
              <a:rPr lang="en-US" sz="2800" dirty="0">
                <a:latin typeface="UC Berkeley OS Sign"/>
                <a:cs typeface="Arial" pitchFamily="34" charset="0"/>
              </a:rPr>
              <a:t>only when they are needed when some resource takes on descriptive values on some set of facets</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a:solidFill>
                <a:srgbClr val="FF0000"/>
              </a:solidFill>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26894" y="76200"/>
            <a:ext cx="786452" cy="938865"/>
          </a:xfrm>
          <a:prstGeom prst="rect">
            <a:avLst/>
          </a:prstGeom>
        </p:spPr>
      </p:pic>
    </p:spTree>
    <p:extLst>
      <p:ext uri="{BB962C8B-B14F-4D97-AF65-F5344CB8AC3E}">
        <p14:creationId xmlns:p14="http://schemas.microsoft.com/office/powerpoint/2010/main" val="24107905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341733"/>
            <a:ext cx="7696200" cy="1533432"/>
          </a:xfrm>
          <a:prstGeom prst="rect">
            <a:avLst/>
          </a:prstGeom>
        </p:spPr>
      </p:pic>
      <p:pic>
        <p:nvPicPr>
          <p:cNvPr id="4" name="Picture 3"/>
          <p:cNvPicPr>
            <a:picLocks noChangeAspect="1"/>
          </p:cNvPicPr>
          <p:nvPr/>
        </p:nvPicPr>
        <p:blipFill>
          <a:blip r:embed="rId4"/>
          <a:stretch>
            <a:fillRect/>
          </a:stretch>
        </p:blipFill>
        <p:spPr>
          <a:xfrm>
            <a:off x="304800" y="4902966"/>
            <a:ext cx="7391400" cy="1955034"/>
          </a:xfrm>
          <a:prstGeom prst="rect">
            <a:avLst/>
          </a:prstGeom>
        </p:spPr>
      </p:pic>
      <p:pic>
        <p:nvPicPr>
          <p:cNvPr id="5" name="Picture 4"/>
          <p:cNvPicPr>
            <a:picLocks noChangeAspect="1"/>
          </p:cNvPicPr>
          <p:nvPr/>
        </p:nvPicPr>
        <p:blipFill>
          <a:blip r:embed="rId5"/>
          <a:stretch>
            <a:fillRect/>
          </a:stretch>
        </p:blipFill>
        <p:spPr>
          <a:xfrm>
            <a:off x="304800" y="2911024"/>
            <a:ext cx="5768788" cy="1956083"/>
          </a:xfrm>
          <a:prstGeom prst="rect">
            <a:avLst/>
          </a:prstGeom>
        </p:spPr>
      </p:pic>
      <p:sp>
        <p:nvSpPr>
          <p:cNvPr id="2" name="Rectangle 1"/>
          <p:cNvSpPr/>
          <p:nvPr/>
        </p:nvSpPr>
        <p:spPr>
          <a:xfrm>
            <a:off x="457200" y="228600"/>
            <a:ext cx="7848600" cy="954107"/>
          </a:xfrm>
          <a:prstGeom prst="rect">
            <a:avLst/>
          </a:prstGeom>
        </p:spPr>
        <p:txBody>
          <a:bodyPr wrap="square">
            <a:spAutoFit/>
          </a:bodyPr>
          <a:lstStyle/>
          <a:p>
            <a:r>
              <a:rPr lang="en-US" sz="2800" b="1" dirty="0"/>
              <a:t>Faceted classification is commonly used in web sites where the resources have many properties</a:t>
            </a:r>
          </a:p>
        </p:txBody>
      </p:sp>
    </p:spTree>
    <p:extLst>
      <p:ext uri="{BB962C8B-B14F-4D97-AF65-F5344CB8AC3E}">
        <p14:creationId xmlns:p14="http://schemas.microsoft.com/office/powerpoint/2010/main" val="3600928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2281</Words>
  <Application>Microsoft Office PowerPoint</Application>
  <PresentationFormat>On-screen Show (4:3)</PresentationFormat>
  <Paragraphs>271</Paragraphs>
  <Slides>51</Slides>
  <Notes>48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MS PGothic</vt:lpstr>
      <vt:lpstr>Arial</vt:lpstr>
      <vt:lpstr>Calibri</vt:lpstr>
      <vt:lpstr>UC Berkeley OS Sign</vt:lpstr>
      <vt:lpstr>Office Theme</vt:lpstr>
      <vt:lpstr>CogSci 190 “Sensemaking and Organizing” Spring 2019</vt:lpstr>
      <vt:lpstr>Today’s Lecture</vt:lpstr>
      <vt:lpstr>Distinguishing Categorization  and Classification</vt:lpstr>
      <vt:lpstr>Classification Is Purposeful</vt:lpstr>
      <vt:lpstr>PowerPoint Presentation</vt:lpstr>
      <vt:lpstr>PowerPoint Presentation</vt:lpstr>
      <vt:lpstr>Classification Schemes (1)</vt:lpstr>
      <vt:lpstr>Classification Schemes (2) Faceted Classification</vt:lpstr>
      <vt:lpstr>PowerPoint Presentation</vt:lpstr>
      <vt:lpstr>Classification is “Principled” (apology for the polysemy)</vt:lpstr>
      <vt:lpstr>Hierarchy and Uniqueness Principles</vt:lpstr>
      <vt:lpstr>Factors that Influence A Design Methodology</vt:lpstr>
      <vt:lpstr>“Principled Justification” for the  Classification Scheme</vt:lpstr>
      <vt:lpstr>The "One and Only One Place" Rule in Library Classification</vt:lpstr>
      <vt:lpstr>“Principled” Does Not Imply  “Good” or “the Only Way”</vt:lpstr>
      <vt:lpstr>Principles for  Maintaining the Classification</vt:lpstr>
      <vt:lpstr>Meanings Change!</vt:lpstr>
      <vt:lpstr>When “Computers” Were People</vt:lpstr>
      <vt:lpstr>Every Classification is "Biased"</vt:lpstr>
      <vt:lpstr>CAFE Categories: Find the Truck(s)</vt:lpstr>
      <vt:lpstr>Beverage Categories: Find the Beer</vt:lpstr>
      <vt:lpstr>Bibliographic Classification</vt:lpstr>
      <vt:lpstr>Classification Scale</vt:lpstr>
      <vt:lpstr>Library of Congress Classification</vt:lpstr>
      <vt:lpstr>British Burn the White House (1814)</vt:lpstr>
      <vt:lpstr>Library of Congress Classification</vt:lpstr>
      <vt:lpstr>Library of Congress Classification</vt:lpstr>
      <vt:lpstr>Where’s Computer Science?</vt:lpstr>
      <vt:lpstr>Where’s Computer Science?</vt:lpstr>
      <vt:lpstr>Cognitive Science Books </vt:lpstr>
      <vt:lpstr>Dewey Decimal Classification http://www.oclc.org/dewey.en.html</vt:lpstr>
      <vt:lpstr>Dewey Decimal Classification</vt:lpstr>
      <vt:lpstr>Dewey Decimal Classification</vt:lpstr>
      <vt:lpstr>PowerPoint Presentation</vt:lpstr>
      <vt:lpstr>PowerPoint Presentation</vt:lpstr>
      <vt:lpstr>PowerPoint Presentation</vt:lpstr>
      <vt:lpstr>PowerPoint Presentation</vt:lpstr>
      <vt:lpstr>PowerPoint Presentation</vt:lpstr>
      <vt:lpstr>Classification and Standardization (1)</vt:lpstr>
      <vt:lpstr>Classification and Standardization (2)</vt:lpstr>
      <vt:lpstr>"Specifications"</vt:lpstr>
      <vt:lpstr>"Standards"</vt:lpstr>
      <vt:lpstr>Why Standards Exist (1)</vt:lpstr>
      <vt:lpstr>Which Side to Drive On?</vt:lpstr>
      <vt:lpstr>Why Standards Exist (2)</vt:lpstr>
      <vt:lpstr>Why Standards Exist (3)</vt:lpstr>
      <vt:lpstr>Who Sets Standards? (1)</vt:lpstr>
      <vt:lpstr>Who Sets Standards? (2)</vt:lpstr>
      <vt:lpstr>PowerPoint Presentation</vt:lpstr>
      <vt:lpstr>Standards and Network Effects</vt:lpstr>
      <vt:lpstr>Specifications {and,or,vs.} Standards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2019-04-03T18:13:38Z</dcterms:created>
  <dcterms:modified xsi:type="dcterms:W3CDTF">2019-04-03T18:13:47Z</dcterms:modified>
</cp:coreProperties>
</file>