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handoutMasterIdLst>
    <p:handoutMasterId r:id="rId53"/>
  </p:handoutMasterIdLst>
  <p:sldIdLst>
    <p:sldId id="266" r:id="rId2"/>
    <p:sldId id="441" r:id="rId3"/>
    <p:sldId id="349" r:id="rId4"/>
    <p:sldId id="353" r:id="rId5"/>
    <p:sldId id="352" r:id="rId6"/>
    <p:sldId id="446" r:id="rId7"/>
    <p:sldId id="450" r:id="rId8"/>
    <p:sldId id="447" r:id="rId9"/>
    <p:sldId id="448" r:id="rId10"/>
    <p:sldId id="391" r:id="rId11"/>
    <p:sldId id="392" r:id="rId12"/>
    <p:sldId id="451" r:id="rId13"/>
    <p:sldId id="454" r:id="rId14"/>
    <p:sldId id="452" r:id="rId15"/>
    <p:sldId id="302" r:id="rId16"/>
    <p:sldId id="303" r:id="rId17"/>
    <p:sldId id="491" r:id="rId18"/>
    <p:sldId id="492" r:id="rId19"/>
    <p:sldId id="498" r:id="rId20"/>
    <p:sldId id="500" r:id="rId21"/>
    <p:sldId id="501" r:id="rId22"/>
    <p:sldId id="499" r:id="rId23"/>
    <p:sldId id="421" r:id="rId24"/>
    <p:sldId id="306" r:id="rId25"/>
    <p:sldId id="423" r:id="rId26"/>
    <p:sldId id="424" r:id="rId27"/>
    <p:sldId id="425" r:id="rId28"/>
    <p:sldId id="426" r:id="rId29"/>
    <p:sldId id="304" r:id="rId30"/>
    <p:sldId id="422" r:id="rId31"/>
    <p:sldId id="477" r:id="rId32"/>
    <p:sldId id="478" r:id="rId33"/>
    <p:sldId id="484" r:id="rId34"/>
    <p:sldId id="483" r:id="rId35"/>
    <p:sldId id="462" r:id="rId36"/>
    <p:sldId id="463" r:id="rId37"/>
    <p:sldId id="464" r:id="rId38"/>
    <p:sldId id="465" r:id="rId39"/>
    <p:sldId id="466" r:id="rId40"/>
    <p:sldId id="508" r:id="rId41"/>
    <p:sldId id="509" r:id="rId42"/>
    <p:sldId id="504" r:id="rId43"/>
    <p:sldId id="505" r:id="rId44"/>
    <p:sldId id="507" r:id="rId45"/>
    <p:sldId id="469" r:id="rId46"/>
    <p:sldId id="470" r:id="rId47"/>
    <p:sldId id="471" r:id="rId48"/>
    <p:sldId id="472" r:id="rId49"/>
    <p:sldId id="473" r:id="rId50"/>
    <p:sldId id="510" r:id="rId51"/>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0670DA-97AC-43F0-B0B4-BFD5B86FC084}">
          <p14:sldIdLst>
            <p14:sldId id="266"/>
            <p14:sldId id="441"/>
            <p14:sldId id="349"/>
            <p14:sldId id="353"/>
            <p14:sldId id="352"/>
            <p14:sldId id="446"/>
            <p14:sldId id="450"/>
            <p14:sldId id="447"/>
            <p14:sldId id="448"/>
            <p14:sldId id="391"/>
            <p14:sldId id="392"/>
            <p14:sldId id="451"/>
            <p14:sldId id="454"/>
            <p14:sldId id="452"/>
            <p14:sldId id="302"/>
            <p14:sldId id="303"/>
            <p14:sldId id="491"/>
            <p14:sldId id="492"/>
            <p14:sldId id="498"/>
            <p14:sldId id="500"/>
            <p14:sldId id="501"/>
            <p14:sldId id="499"/>
            <p14:sldId id="421"/>
            <p14:sldId id="306"/>
            <p14:sldId id="423"/>
            <p14:sldId id="424"/>
            <p14:sldId id="425"/>
            <p14:sldId id="426"/>
            <p14:sldId id="304"/>
            <p14:sldId id="422"/>
            <p14:sldId id="477"/>
            <p14:sldId id="478"/>
            <p14:sldId id="484"/>
            <p14:sldId id="483"/>
            <p14:sldId id="462"/>
            <p14:sldId id="463"/>
            <p14:sldId id="464"/>
            <p14:sldId id="465"/>
            <p14:sldId id="466"/>
            <p14:sldId id="508"/>
            <p14:sldId id="509"/>
            <p14:sldId id="504"/>
            <p14:sldId id="505"/>
            <p14:sldId id="507"/>
            <p14:sldId id="469"/>
            <p14:sldId id="470"/>
            <p14:sldId id="471"/>
            <p14:sldId id="472"/>
            <p14:sldId id="473"/>
            <p14:sldId id="510"/>
          </p14:sldIdLst>
        </p14:section>
        <p14:section name="Untitled Section" id="{90471F83-0E7F-4A1D-BE43-C0A543E5C3E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27" autoAdjust="0"/>
    <p:restoredTop sz="95337" autoAdjust="0"/>
  </p:normalViewPr>
  <p:slideViewPr>
    <p:cSldViewPr>
      <p:cViewPr varScale="1">
        <p:scale>
          <a:sx n="80" d="100"/>
          <a:sy n="80" d="100"/>
        </p:scale>
        <p:origin x="1358"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920"/>
    </p:cViewPr>
  </p:sorterViewPr>
  <p:notesViewPr>
    <p:cSldViewPr>
      <p:cViewPr varScale="1">
        <p:scale>
          <a:sx n="65" d="100"/>
          <a:sy n="65" d="100"/>
        </p:scale>
        <p:origin x="3082" y="67"/>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9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31639" y="2"/>
            <a:ext cx="4002299" cy="351956"/>
          </a:xfrm>
          <a:prstGeom prst="rect">
            <a:avLst/>
          </a:prstGeom>
        </p:spPr>
        <p:txBody>
          <a:bodyPr vert="horz" lIns="91440" tIns="45720" rIns="91440" bIns="45720" rtlCol="0"/>
          <a:lstStyle>
            <a:lvl1pPr algn="r">
              <a:defRPr sz="1200"/>
            </a:lvl1pPr>
          </a:lstStyle>
          <a:p>
            <a:fld id="{AD951AD9-9E94-437B-A749-E5021D8C3948}" type="datetimeFigureOut">
              <a:rPr lang="en-US" smtClean="0"/>
              <a:t>4/9/2019</a:t>
            </a:fld>
            <a:endParaRPr lang="en-US" dirty="0"/>
          </a:p>
        </p:txBody>
      </p:sp>
      <p:sp>
        <p:nvSpPr>
          <p:cNvPr id="4" name="Footer Placeholder 3"/>
          <p:cNvSpPr>
            <a:spLocks noGrp="1"/>
          </p:cNvSpPr>
          <p:nvPr>
            <p:ph type="ftr" sz="quarter" idx="2"/>
          </p:nvPr>
        </p:nvSpPr>
        <p:spPr>
          <a:xfrm>
            <a:off x="0" y="6658444"/>
            <a:ext cx="4002299" cy="35195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39" y="6658444"/>
            <a:ext cx="4002299" cy="351956"/>
          </a:xfrm>
          <a:prstGeom prst="rect">
            <a:avLst/>
          </a:prstGeom>
        </p:spPr>
        <p:txBody>
          <a:bodyPr vert="horz" lIns="91440" tIns="45720" rIns="91440" bIns="45720" rtlCol="0" anchor="b"/>
          <a:lstStyle>
            <a:lvl1pPr algn="r">
              <a:defRPr sz="1200"/>
            </a:lvl1pPr>
          </a:lstStyle>
          <a:p>
            <a:fld id="{256DF43F-D35B-4DE6-8DD1-6DC1CF681ED3}" type="slidenum">
              <a:rPr lang="en-US" smtClean="0"/>
              <a:t>‹#›</a:t>
            </a:fld>
            <a:endParaRPr lang="en-US" dirty="0"/>
          </a:p>
        </p:txBody>
      </p:sp>
    </p:spTree>
    <p:extLst>
      <p:ext uri="{BB962C8B-B14F-4D97-AF65-F5344CB8AC3E}">
        <p14:creationId xmlns:p14="http://schemas.microsoft.com/office/powerpoint/2010/main" val="19565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1639" y="0"/>
            <a:ext cx="4002299" cy="350520"/>
          </a:xfrm>
          <a:prstGeom prst="rect">
            <a:avLst/>
          </a:prstGeom>
        </p:spPr>
        <p:txBody>
          <a:bodyPr vert="horz" lIns="91440" tIns="45720" rIns="91440" bIns="45720" rtlCol="0"/>
          <a:lstStyle>
            <a:lvl1pPr algn="r">
              <a:defRPr sz="1200"/>
            </a:lvl1pPr>
          </a:lstStyle>
          <a:p>
            <a:fld id="{490B4808-2445-4A8E-B4E1-ED80AB1FCF8F}" type="datetimeFigureOut">
              <a:rPr lang="en-US" smtClean="0"/>
              <a:pPr/>
              <a:t>4/9/2019</a:t>
            </a:fld>
            <a:endParaRPr lang="en-US" dirty="0"/>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120651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165069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421137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392488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1445562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dirty="0"/>
          </a:p>
        </p:txBody>
      </p:sp>
    </p:spTree>
    <p:extLst>
      <p:ext uri="{BB962C8B-B14F-4D97-AF65-F5344CB8AC3E}">
        <p14:creationId xmlns:p14="http://schemas.microsoft.com/office/powerpoint/2010/main" val="305375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dirty="0"/>
          </a:p>
        </p:txBody>
      </p:sp>
    </p:spTree>
    <p:extLst>
      <p:ext uri="{BB962C8B-B14F-4D97-AF65-F5344CB8AC3E}">
        <p14:creationId xmlns:p14="http://schemas.microsoft.com/office/powerpoint/2010/main" val="375945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dirty="0"/>
          </a:p>
        </p:txBody>
      </p:sp>
    </p:spTree>
    <p:extLst>
      <p:ext uri="{BB962C8B-B14F-4D97-AF65-F5344CB8AC3E}">
        <p14:creationId xmlns:p14="http://schemas.microsoft.com/office/powerpoint/2010/main" val="3477636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6080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130892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a:t>
            </a:fld>
            <a:endParaRPr lang="en-US" dirty="0"/>
          </a:p>
        </p:txBody>
      </p:sp>
    </p:spTree>
    <p:extLst>
      <p:ext uri="{BB962C8B-B14F-4D97-AF65-F5344CB8AC3E}">
        <p14:creationId xmlns:p14="http://schemas.microsoft.com/office/powerpoint/2010/main" val="1018413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dirty="0"/>
          </a:p>
        </p:txBody>
      </p:sp>
    </p:spTree>
    <p:extLst>
      <p:ext uri="{BB962C8B-B14F-4D97-AF65-F5344CB8AC3E}">
        <p14:creationId xmlns:p14="http://schemas.microsoft.com/office/powerpoint/2010/main" val="2297667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dirty="0"/>
          </a:p>
        </p:txBody>
      </p:sp>
    </p:spTree>
    <p:extLst>
      <p:ext uri="{BB962C8B-B14F-4D97-AF65-F5344CB8AC3E}">
        <p14:creationId xmlns:p14="http://schemas.microsoft.com/office/powerpoint/2010/main" val="2541930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1815127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07FF3E-20BA-4345-89E8-419DD71E1F68}" type="slidenum">
              <a:rPr lang="en-US" smtClean="0"/>
              <a:pPr/>
              <a:t>23</a:t>
            </a:fld>
            <a:endParaRPr lang="en-US" dirty="0"/>
          </a:p>
        </p:txBody>
      </p:sp>
    </p:spTree>
    <p:extLst>
      <p:ext uri="{BB962C8B-B14F-4D97-AF65-F5344CB8AC3E}">
        <p14:creationId xmlns:p14="http://schemas.microsoft.com/office/powerpoint/2010/main" val="2066855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dirty="0"/>
          </a:p>
        </p:txBody>
      </p:sp>
    </p:spTree>
    <p:extLst>
      <p:ext uri="{BB962C8B-B14F-4D97-AF65-F5344CB8AC3E}">
        <p14:creationId xmlns:p14="http://schemas.microsoft.com/office/powerpoint/2010/main" val="2977684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1948695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433534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299892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2504036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dirty="0"/>
          </a:p>
        </p:txBody>
      </p:sp>
    </p:spTree>
    <p:extLst>
      <p:ext uri="{BB962C8B-B14F-4D97-AF65-F5344CB8AC3E}">
        <p14:creationId xmlns:p14="http://schemas.microsoft.com/office/powerpoint/2010/main" val="345819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a:t>
            </a:fld>
            <a:endParaRPr lang="en-US" dirty="0"/>
          </a:p>
        </p:txBody>
      </p:sp>
    </p:spTree>
    <p:extLst>
      <p:ext uri="{BB962C8B-B14F-4D97-AF65-F5344CB8AC3E}">
        <p14:creationId xmlns:p14="http://schemas.microsoft.com/office/powerpoint/2010/main" val="2519389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dirty="0"/>
          </a:p>
        </p:txBody>
      </p:sp>
    </p:spTree>
    <p:extLst>
      <p:ext uri="{BB962C8B-B14F-4D97-AF65-F5344CB8AC3E}">
        <p14:creationId xmlns:p14="http://schemas.microsoft.com/office/powerpoint/2010/main" val="401165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31</a:t>
            </a:fld>
            <a:endParaRPr lang="en-US" dirty="0"/>
          </a:p>
        </p:txBody>
      </p:sp>
    </p:spTree>
    <p:extLst>
      <p:ext uri="{BB962C8B-B14F-4D97-AF65-F5344CB8AC3E}">
        <p14:creationId xmlns:p14="http://schemas.microsoft.com/office/powerpoint/2010/main" val="2294810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4020040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432522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847167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3008420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dirty="0"/>
          </a:p>
        </p:txBody>
      </p:sp>
    </p:spTree>
    <p:extLst>
      <p:ext uri="{BB962C8B-B14F-4D97-AF65-F5344CB8AC3E}">
        <p14:creationId xmlns:p14="http://schemas.microsoft.com/office/powerpoint/2010/main" val="2806580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2788386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2609774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123193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1503786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3166706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1599111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337498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1663004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4259662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4203933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2094977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1795058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89496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346118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4167037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8978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dirty="0"/>
          </a:p>
        </p:txBody>
      </p:sp>
    </p:spTree>
    <p:extLst>
      <p:ext uri="{BB962C8B-B14F-4D97-AF65-F5344CB8AC3E}">
        <p14:creationId xmlns:p14="http://schemas.microsoft.com/office/powerpoint/2010/main" val="265024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dirty="0"/>
          </a:p>
        </p:txBody>
      </p:sp>
    </p:spTree>
    <p:extLst>
      <p:ext uri="{BB962C8B-B14F-4D97-AF65-F5344CB8AC3E}">
        <p14:creationId xmlns:p14="http://schemas.microsoft.com/office/powerpoint/2010/main" val="57847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dirty="0"/>
          </a:p>
        </p:txBody>
      </p:sp>
    </p:spTree>
    <p:extLst>
      <p:ext uri="{BB962C8B-B14F-4D97-AF65-F5344CB8AC3E}">
        <p14:creationId xmlns:p14="http://schemas.microsoft.com/office/powerpoint/2010/main" val="400542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dirty="0"/>
          </a:p>
        </p:txBody>
      </p:sp>
    </p:spTree>
    <p:extLst>
      <p:ext uri="{BB962C8B-B14F-4D97-AF65-F5344CB8AC3E}">
        <p14:creationId xmlns:p14="http://schemas.microsoft.com/office/powerpoint/2010/main" val="160403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4/9/2019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hyperlink" Target="https://www.oasis-open.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getty.edu/research/publications/electronic_publications/cdwa/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getty.edu/research/publications/electronic_publications/cdwa/cdwalite.pdf" TargetMode="External"/><Relationship Id="rId4" Type="http://schemas.openxmlformats.org/officeDocument/2006/relationships/hyperlink" Target="http://www.getty.edu/research/tools/vocabularies/aa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77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21) 9 April 2018</a:t>
            </a:r>
            <a:br>
              <a:rPr lang="en-US" sz="3000" dirty="0" smtClean="0">
                <a:sym typeface="UC Berkeley OS Sign"/>
              </a:rPr>
            </a:br>
            <a:r>
              <a:rPr lang="en-US" sz="3000" dirty="0" smtClean="0">
                <a:sym typeface="UC Berkeley OS Sign"/>
              </a:rPr>
              <a:t>   Vocabulary Control; </a:t>
            </a:r>
            <a:br>
              <a:rPr lang="en-US" sz="3000" dirty="0" smtClean="0">
                <a:sym typeface="UC Berkeley OS Sign"/>
              </a:rPr>
            </a:br>
            <a:r>
              <a:rPr lang="en-US" sz="3000" dirty="0" smtClean="0">
                <a:sym typeface="UC Berkeley OS Sign"/>
              </a:rPr>
              <a:t>Interoperability (and achieving it);</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 Structured Web content</a:t>
            </a:r>
            <a:r>
              <a:rPr lang="en-US" sz="3000" dirty="0" smtClean="0">
                <a:sym typeface="UC Berkeley OS Sign"/>
              </a:rPr>
              <a:t>;</a:t>
            </a:r>
            <a:br>
              <a:rPr lang="en-US" sz="3000" dirty="0" smtClean="0">
                <a:sym typeface="UC Berkeley OS Sign"/>
              </a:rPr>
            </a:br>
            <a:r>
              <a:rPr lang="en-US" sz="3000" dirty="0" smtClean="0">
                <a:sym typeface="UC Berkeley OS Sign"/>
              </a:rPr>
              <a:t> The Modeling Debate</a:t>
            </a:r>
            <a:r>
              <a:rPr lang="en-US" sz="3000" dirty="0">
                <a:sym typeface="UC Berkeley OS Sign"/>
              </a:rPr>
              <a:t/>
            </a:r>
            <a:br>
              <a:rPr lang="en-US" sz="3000" dirty="0">
                <a:sym typeface="UC Berkeley OS Sign"/>
              </a:rPr>
            </a:b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Code Lists</a:t>
            </a:r>
          </a:p>
        </p:txBody>
      </p:sp>
      <p:sp>
        <p:nvSpPr>
          <p:cNvPr id="3" name="Content Placeholder 2"/>
          <p:cNvSpPr>
            <a:spLocks noGrp="1"/>
          </p:cNvSpPr>
          <p:nvPr>
            <p:ph idx="1"/>
          </p:nvPr>
        </p:nvSpPr>
        <p:spPr/>
        <p:txBody>
          <a:bodyPr/>
          <a:lstStyle/>
          <a:p>
            <a:r>
              <a:rPr lang="en-US" dirty="0"/>
              <a:t>Codes are constrained sets of values</a:t>
            </a:r>
          </a:p>
          <a:p>
            <a:r>
              <a:rPr lang="en-US" dirty="0"/>
              <a:t>Codes establish their meaning by reference to those values, often by abbreviations</a:t>
            </a:r>
          </a:p>
          <a:p>
            <a:r>
              <a:rPr lang="en-US" dirty="0"/>
              <a:t>Using codes in vocabularies and </a:t>
            </a:r>
            <a:r>
              <a:rPr lang="en-US" dirty="0" smtClean="0"/>
              <a:t>resource descriptions </a:t>
            </a:r>
            <a:r>
              <a:rPr lang="en-US" dirty="0"/>
              <a:t>promotes consistency and makes meaning unambiguous</a:t>
            </a:r>
          </a:p>
        </p:txBody>
      </p:sp>
    </p:spTree>
    <p:extLst>
      <p:ext uri="{BB962C8B-B14F-4D97-AF65-F5344CB8AC3E}">
        <p14:creationId xmlns:p14="http://schemas.microsoft.com/office/powerpoint/2010/main" val="3917003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External and Internal Codes</a:t>
            </a:r>
          </a:p>
        </p:txBody>
      </p:sp>
      <p:sp>
        <p:nvSpPr>
          <p:cNvPr id="3" name="Content Placeholder 2"/>
          <p:cNvSpPr>
            <a:spLocks noGrp="1"/>
          </p:cNvSpPr>
          <p:nvPr>
            <p:ph idx="1"/>
          </p:nvPr>
        </p:nvSpPr>
        <p:spPr>
          <a:xfrm>
            <a:off x="304800" y="1524000"/>
            <a:ext cx="8229600" cy="4525963"/>
          </a:xfrm>
        </p:spPr>
        <p:txBody>
          <a:bodyPr>
            <a:normAutofit fontScale="92500" lnSpcReduction="20000"/>
          </a:bodyPr>
          <a:lstStyle/>
          <a:p>
            <a:r>
              <a:rPr lang="en-US" dirty="0"/>
              <a:t>External codes are those maintained by some entity or organization outside of your control (ISO, ANSI, etc</a:t>
            </a:r>
            <a:r>
              <a:rPr lang="en-US" dirty="0" smtClean="0"/>
              <a:t>.)</a:t>
            </a:r>
          </a:p>
          <a:p>
            <a:pPr lvl="1"/>
            <a:r>
              <a:rPr lang="en-US" dirty="0"/>
              <a:t>ISO 639 - language </a:t>
            </a:r>
            <a:r>
              <a:rPr lang="en-US" dirty="0" smtClean="0"/>
              <a:t>codes (DE, EN, FR, …)</a:t>
            </a:r>
          </a:p>
          <a:p>
            <a:pPr lvl="1"/>
            <a:r>
              <a:rPr lang="en-US" dirty="0" smtClean="0"/>
              <a:t>ISO </a:t>
            </a:r>
            <a:r>
              <a:rPr lang="en-US" dirty="0"/>
              <a:t>3166 - country </a:t>
            </a:r>
            <a:r>
              <a:rPr lang="en-US" dirty="0" smtClean="0"/>
              <a:t>codes (CAN, FRA, MEX, USA, …)</a:t>
            </a:r>
          </a:p>
          <a:p>
            <a:pPr lvl="1"/>
            <a:r>
              <a:rPr lang="en-US" dirty="0" smtClean="0"/>
              <a:t>ISO </a:t>
            </a:r>
            <a:r>
              <a:rPr lang="en-US" dirty="0"/>
              <a:t>4217 - currency </a:t>
            </a:r>
            <a:r>
              <a:rPr lang="en-US" dirty="0" smtClean="0"/>
              <a:t>codes (CAD, EUR, GDP, USD, …)</a:t>
            </a:r>
          </a:p>
          <a:p>
            <a:pPr lvl="1"/>
            <a:r>
              <a:rPr lang="en-US" dirty="0" smtClean="0"/>
              <a:t>IATA airport codes (SFO, JFK, IAD, LHR, YYZ, YUL, ...)</a:t>
            </a:r>
          </a:p>
          <a:p>
            <a:pPr lvl="1"/>
            <a:r>
              <a:rPr lang="en-US" dirty="0" smtClean="0"/>
              <a:t>Internet </a:t>
            </a:r>
            <a:r>
              <a:rPr lang="en-US" dirty="0"/>
              <a:t>Top Level </a:t>
            </a:r>
            <a:r>
              <a:rPr lang="en-US" dirty="0" smtClean="0"/>
              <a:t>Domains (.com, .edu, .gov, …)</a:t>
            </a:r>
          </a:p>
          <a:p>
            <a:pPr lvl="1"/>
            <a:r>
              <a:rPr lang="en-US" dirty="0" smtClean="0"/>
              <a:t>Postal codes (94109, 94574, N6G 1W8, …)</a:t>
            </a:r>
          </a:p>
          <a:p>
            <a:r>
              <a:rPr lang="en-US" dirty="0" smtClean="0"/>
              <a:t>Internal </a:t>
            </a:r>
            <a:r>
              <a:rPr lang="en-US" dirty="0"/>
              <a:t>codes are code sets that you can define and </a:t>
            </a:r>
            <a:r>
              <a:rPr lang="en-US" dirty="0" smtClean="0"/>
              <a:t>control (e.g., company mail codes)</a:t>
            </a:r>
            <a:endParaRPr lang="en-US" dirty="0"/>
          </a:p>
        </p:txBody>
      </p:sp>
    </p:spTree>
    <p:extLst>
      <p:ext uri="{BB962C8B-B14F-4D97-AF65-F5344CB8AC3E}">
        <p14:creationId xmlns:p14="http://schemas.microsoft.com/office/powerpoint/2010/main" val="57886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Schemas/Domain-Specific Languages</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In addition to standardizing the content of resource descriptions </a:t>
            </a:r>
            <a:r>
              <a:rPr lang="en-US" dirty="0">
                <a:solidFill>
                  <a:srgbClr val="FF0000"/>
                </a:solidFill>
              </a:rPr>
              <a:t>a CV might also standardize the features/properties/categories </a:t>
            </a:r>
            <a:r>
              <a:rPr lang="en-US" dirty="0"/>
              <a:t>to which the standardized vocabulary is </a:t>
            </a:r>
            <a:r>
              <a:rPr lang="en-US" dirty="0" smtClean="0"/>
              <a:t>applied</a:t>
            </a:r>
          </a:p>
          <a:p>
            <a:r>
              <a:rPr lang="en-US" dirty="0" smtClean="0"/>
              <a:t>This work represents </a:t>
            </a:r>
            <a:r>
              <a:rPr lang="en-US" dirty="0"/>
              <a:t>a significant investment in defining a domain, identifying its key semantic components, and specifying the constraints and rules governing the combination and reuse of those components</a:t>
            </a:r>
          </a:p>
          <a:p>
            <a:endParaRPr lang="en-US" dirty="0"/>
          </a:p>
          <a:p>
            <a:endParaRPr lang="en-US" dirty="0"/>
          </a:p>
        </p:txBody>
      </p:sp>
      <p:pic>
        <p:nvPicPr>
          <p:cNvPr id="4" name="Picture 3"/>
          <p:cNvPicPr>
            <a:picLocks noChangeAspect="1"/>
          </p:cNvPicPr>
          <p:nvPr/>
        </p:nvPicPr>
        <p:blipFill>
          <a:blip r:embed="rId3"/>
          <a:stretch>
            <a:fillRect/>
          </a:stretch>
        </p:blipFill>
        <p:spPr>
          <a:xfrm>
            <a:off x="304800" y="210359"/>
            <a:ext cx="865707" cy="865707"/>
          </a:xfrm>
          <a:prstGeom prst="rect">
            <a:avLst/>
          </a:prstGeom>
        </p:spPr>
      </p:pic>
    </p:spTree>
    <p:extLst>
      <p:ext uri="{BB962C8B-B14F-4D97-AF65-F5344CB8AC3E}">
        <p14:creationId xmlns:p14="http://schemas.microsoft.com/office/powerpoint/2010/main" val="749662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33400" y="2931730"/>
            <a:ext cx="7239000" cy="3016250"/>
          </a:xfrm>
          <a:prstGeom prst="rect">
            <a:avLst/>
          </a:prstGeom>
        </p:spPr>
      </p:pic>
      <p:sp>
        <p:nvSpPr>
          <p:cNvPr id="3" name="Rectangle 2"/>
          <p:cNvSpPr/>
          <p:nvPr/>
        </p:nvSpPr>
        <p:spPr>
          <a:xfrm>
            <a:off x="0" y="467669"/>
            <a:ext cx="9525000" cy="885114"/>
          </a:xfrm>
          <a:prstGeom prst="rect">
            <a:avLst/>
          </a:prstGeom>
        </p:spPr>
        <p:txBody>
          <a:bodyPr wrap="square">
            <a:spAutoFit/>
          </a:bodyPr>
          <a:lstStyle/>
          <a:p>
            <a:pPr lvl="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smtClean="0">
                <a:latin typeface="+mj-lt"/>
                <a:ea typeface="+mj-ea"/>
                <a:cs typeface="+mj-cs"/>
                <a:sym typeface="Arial" pitchFamily="34" charset="0"/>
              </a:rPr>
              <a:t>In data science, resource descriptions are typically called “properties” or “features” in a dataset like this…</a:t>
            </a:r>
            <a:endParaRPr lang="en-US" sz="2800" b="1" dirty="0">
              <a:latin typeface="+mj-lt"/>
              <a:ea typeface="+mj-ea"/>
              <a:cs typeface="+mj-cs"/>
              <a:sym typeface="UC Berkeley OS Sign"/>
            </a:endParaRPr>
          </a:p>
        </p:txBody>
      </p:sp>
      <p:sp>
        <p:nvSpPr>
          <p:cNvPr id="2" name="Rectangle 1"/>
          <p:cNvSpPr/>
          <p:nvPr/>
        </p:nvSpPr>
        <p:spPr>
          <a:xfrm>
            <a:off x="0" y="50328"/>
            <a:ext cx="1916166" cy="523220"/>
          </a:xfrm>
          <a:prstGeom prst="rect">
            <a:avLst/>
          </a:prstGeom>
        </p:spPr>
        <p:txBody>
          <a:bodyPr wrap="none">
            <a:spAutoFit/>
          </a:bodyPr>
          <a:lstStyle/>
          <a:p>
            <a:pPr lvl="0"/>
            <a:r>
              <a:rPr lang="en-US" sz="2800" b="1" dirty="0">
                <a:solidFill>
                  <a:srgbClr val="FF0000"/>
                </a:solidFill>
              </a:rPr>
              <a:t>FLASHBACK</a:t>
            </a:r>
          </a:p>
        </p:txBody>
      </p:sp>
      <p:sp>
        <p:nvSpPr>
          <p:cNvPr id="5" name="TextBox 4"/>
          <p:cNvSpPr txBox="1"/>
          <p:nvPr/>
        </p:nvSpPr>
        <p:spPr>
          <a:xfrm>
            <a:off x="1380836" y="5825429"/>
            <a:ext cx="6629400" cy="954107"/>
          </a:xfrm>
          <a:prstGeom prst="rect">
            <a:avLst/>
          </a:prstGeom>
          <a:noFill/>
        </p:spPr>
        <p:txBody>
          <a:bodyPr wrap="square" rtlCol="0">
            <a:spAutoFit/>
          </a:bodyPr>
          <a:lstStyle/>
          <a:p>
            <a:r>
              <a:rPr lang="en-US" sz="2800" b="1" dirty="0" smtClean="0">
                <a:solidFill>
                  <a:srgbClr val="00B050"/>
                </a:solidFill>
              </a:rPr>
              <a:t>A CV specifies the possible values</a:t>
            </a:r>
            <a:br>
              <a:rPr lang="en-US" sz="2800" b="1" dirty="0" smtClean="0">
                <a:solidFill>
                  <a:srgbClr val="00B050"/>
                </a:solidFill>
              </a:rPr>
            </a:br>
            <a:r>
              <a:rPr lang="en-US" sz="2800" b="1" dirty="0" smtClean="0">
                <a:solidFill>
                  <a:srgbClr val="00B050"/>
                </a:solidFill>
              </a:rPr>
              <a:t> for a resource description</a:t>
            </a:r>
            <a:endParaRPr lang="en-US" sz="2800" b="1" dirty="0">
              <a:solidFill>
                <a:srgbClr val="00B050"/>
              </a:solidFill>
            </a:endParaRPr>
          </a:p>
        </p:txBody>
      </p:sp>
      <p:sp>
        <p:nvSpPr>
          <p:cNvPr id="6" name="Oval 5"/>
          <p:cNvSpPr/>
          <p:nvPr/>
        </p:nvSpPr>
        <p:spPr>
          <a:xfrm>
            <a:off x="2895600" y="3505200"/>
            <a:ext cx="762000" cy="2133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00200" y="1954532"/>
            <a:ext cx="7391400" cy="954107"/>
          </a:xfrm>
          <a:prstGeom prst="rect">
            <a:avLst/>
          </a:prstGeom>
        </p:spPr>
        <p:txBody>
          <a:bodyPr wrap="square">
            <a:spAutoFit/>
          </a:bodyPr>
          <a:lstStyle/>
          <a:p>
            <a:r>
              <a:rPr lang="en-US" sz="2800" b="1" dirty="0" smtClean="0">
                <a:solidFill>
                  <a:srgbClr val="00B050"/>
                </a:solidFill>
              </a:rPr>
              <a:t>A schema specifies </a:t>
            </a:r>
            <a:r>
              <a:rPr lang="en-US" sz="2800" b="1" dirty="0">
                <a:solidFill>
                  <a:srgbClr val="00B050"/>
                </a:solidFill>
              </a:rPr>
              <a:t>the </a:t>
            </a:r>
            <a:r>
              <a:rPr lang="en-US" sz="2800" b="1" dirty="0" smtClean="0">
                <a:solidFill>
                  <a:srgbClr val="00B050"/>
                </a:solidFill>
              </a:rPr>
              <a:t>elements or features</a:t>
            </a:r>
            <a:br>
              <a:rPr lang="en-US" sz="2800" b="1" dirty="0" smtClean="0">
                <a:solidFill>
                  <a:srgbClr val="00B050"/>
                </a:solidFill>
              </a:rPr>
            </a:br>
            <a:r>
              <a:rPr lang="en-US" sz="2800" b="1" dirty="0" smtClean="0">
                <a:solidFill>
                  <a:srgbClr val="00B050"/>
                </a:solidFill>
              </a:rPr>
              <a:t> of a resource description</a:t>
            </a:r>
            <a:endParaRPr lang="en-US" sz="2800" b="1" dirty="0">
              <a:solidFill>
                <a:srgbClr val="00B050"/>
              </a:solidFill>
            </a:endParaRPr>
          </a:p>
        </p:txBody>
      </p:sp>
      <p:sp>
        <p:nvSpPr>
          <p:cNvPr id="8" name="Oval 7"/>
          <p:cNvSpPr/>
          <p:nvPr/>
        </p:nvSpPr>
        <p:spPr>
          <a:xfrm>
            <a:off x="1371600" y="3048000"/>
            <a:ext cx="6324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244846" y="1885945"/>
            <a:ext cx="1091279" cy="1091279"/>
          </a:xfrm>
          <a:prstGeom prst="rect">
            <a:avLst/>
          </a:prstGeom>
        </p:spPr>
      </p:pic>
      <p:pic>
        <p:nvPicPr>
          <p:cNvPr id="10" name="Picture 9"/>
          <p:cNvPicPr>
            <a:picLocks noChangeAspect="1"/>
          </p:cNvPicPr>
          <p:nvPr/>
        </p:nvPicPr>
        <p:blipFill>
          <a:blip r:embed="rId4"/>
          <a:stretch>
            <a:fillRect/>
          </a:stretch>
        </p:blipFill>
        <p:spPr>
          <a:xfrm>
            <a:off x="152400" y="5607270"/>
            <a:ext cx="1091279" cy="1091279"/>
          </a:xfrm>
          <a:prstGeom prst="rect">
            <a:avLst/>
          </a:prstGeom>
        </p:spPr>
      </p:pic>
    </p:spTree>
    <p:extLst>
      <p:ext uri="{BB962C8B-B14F-4D97-AF65-F5344CB8AC3E}">
        <p14:creationId xmlns:p14="http://schemas.microsoft.com/office/powerpoint/2010/main" val="2119743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Why Schemas?</a:t>
            </a:r>
          </a:p>
        </p:txBody>
      </p:sp>
      <p:sp>
        <p:nvSpPr>
          <p:cNvPr id="3" name="Content Placeholder 2"/>
          <p:cNvSpPr>
            <a:spLocks noGrp="1"/>
          </p:cNvSpPr>
          <p:nvPr>
            <p:ph idx="1"/>
          </p:nvPr>
        </p:nvSpPr>
        <p:spPr/>
        <p:txBody>
          <a:bodyPr>
            <a:normAutofit/>
          </a:bodyPr>
          <a:lstStyle/>
          <a:p>
            <a:r>
              <a:rPr lang="en-US" dirty="0" smtClean="0"/>
              <a:t>Schemas for structured content are desirable because a </a:t>
            </a:r>
            <a:r>
              <a:rPr lang="en-US" dirty="0"/>
              <a:t>set of tags that is </a:t>
            </a:r>
            <a:r>
              <a:rPr lang="en-US" dirty="0" smtClean="0"/>
              <a:t>designed for a specific </a:t>
            </a:r>
            <a:r>
              <a:rPr lang="en-US" dirty="0"/>
              <a:t>problem or industry </a:t>
            </a:r>
            <a:r>
              <a:rPr lang="en-US" dirty="0" smtClean="0"/>
              <a:t>creates structured information that is more “computable” and interoperable</a:t>
            </a:r>
          </a:p>
        </p:txBody>
      </p:sp>
      <p:pic>
        <p:nvPicPr>
          <p:cNvPr id="4" name="Picture 3"/>
          <p:cNvPicPr>
            <a:picLocks noChangeAspect="1"/>
          </p:cNvPicPr>
          <p:nvPr/>
        </p:nvPicPr>
        <p:blipFill>
          <a:blip r:embed="rId3"/>
          <a:stretch>
            <a:fillRect/>
          </a:stretch>
        </p:blipFill>
        <p:spPr>
          <a:xfrm>
            <a:off x="381000" y="413284"/>
            <a:ext cx="865707" cy="865707"/>
          </a:xfrm>
          <a:prstGeom prst="rect">
            <a:avLst/>
          </a:prstGeom>
        </p:spPr>
      </p:pic>
    </p:spTree>
    <p:extLst>
      <p:ext uri="{BB962C8B-B14F-4D97-AF65-F5344CB8AC3E}">
        <p14:creationId xmlns:p14="http://schemas.microsoft.com/office/powerpoint/2010/main" val="2521572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48540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Inter-Enterprise Data Interoperability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534400"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Data interoperability between different companies or different units of a large firm so they can do business with each other is a huge IT challenge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Suppose you say "my ordering service requires a purchase order that conforms to this schema"</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says "send me MY purchase order" not "send me YOUR purchase order"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Will the purchase orders being used by other firms meet your interface requirement, either directly or after being transformed?</a:t>
            </a:r>
          </a:p>
        </p:txBody>
      </p:sp>
    </p:spTree>
    <p:extLst>
      <p:ext uri="{BB962C8B-B14F-4D97-AF65-F5344CB8AC3E}">
        <p14:creationId xmlns:p14="http://schemas.microsoft.com/office/powerpoint/2010/main" val="39950930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To Interoperate, or not to Interoperate?</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304800" y="1143000"/>
            <a:ext cx="8589791" cy="5562600"/>
          </a:xfrm>
          <a:prstGeom prst="rect">
            <a:avLst/>
          </a:prstGeom>
        </p:spPr>
      </p:pic>
    </p:spTree>
    <p:extLst>
      <p:ext uri="{BB962C8B-B14F-4D97-AF65-F5344CB8AC3E}">
        <p14:creationId xmlns:p14="http://schemas.microsoft.com/office/powerpoint/2010/main" val="33631490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Mapping in and out of Hub Language</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04368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all parties/applications/services use the same information model, or rely on a hub language for their external interfaces, </a:t>
            </a:r>
            <a:r>
              <a:rPr lang="en-US" sz="2400" dirty="0" smtClean="0">
                <a:solidFill>
                  <a:srgbClr val="FF0000"/>
                </a:solidFill>
                <a:latin typeface="UC Berkeley OS Sign"/>
                <a:cs typeface="Arial" pitchFamily="34" charset="0"/>
                <a:sym typeface="Arial" pitchFamily="34" charset="0"/>
              </a:rPr>
              <a:t>an exponential interoperability challenge becomes a linear one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Mapping tools for transforming instances from an internal information model to another one are ubiquitous as standalone tools and as parts of application servers</a:t>
            </a:r>
          </a:p>
        </p:txBody>
      </p:sp>
      <p:pic>
        <p:nvPicPr>
          <p:cNvPr id="2" name="Picture 1"/>
          <p:cNvPicPr>
            <a:picLocks noChangeAspect="1"/>
          </p:cNvPicPr>
          <p:nvPr/>
        </p:nvPicPr>
        <p:blipFill>
          <a:blip r:embed="rId3"/>
          <a:stretch>
            <a:fillRect/>
          </a:stretch>
        </p:blipFill>
        <p:spPr>
          <a:xfrm>
            <a:off x="228600" y="28575"/>
            <a:ext cx="865707" cy="865707"/>
          </a:xfrm>
          <a:prstGeom prst="rect">
            <a:avLst/>
          </a:prstGeom>
        </p:spPr>
      </p:pic>
    </p:spTree>
    <p:extLst>
      <p:ext uri="{BB962C8B-B14F-4D97-AF65-F5344CB8AC3E}">
        <p14:creationId xmlns:p14="http://schemas.microsoft.com/office/powerpoint/2010/main" val="15591754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228600"/>
            <a:ext cx="4638675" cy="6286500"/>
          </a:xfrm>
          <a:prstGeom prst="rect">
            <a:avLst/>
          </a:prstGeom>
        </p:spPr>
      </p:pic>
    </p:spTree>
    <p:extLst>
      <p:ext uri="{BB962C8B-B14F-4D97-AF65-F5344CB8AC3E}">
        <p14:creationId xmlns:p14="http://schemas.microsoft.com/office/powerpoint/2010/main" val="334772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1143000"/>
          </a:xfrm>
        </p:spPr>
        <p:txBody>
          <a:bodyPr>
            <a:noAutofit/>
          </a:bodyPr>
          <a:lstStyle/>
          <a:p>
            <a:r>
              <a:rPr lang="en-US" b="1" dirty="0" smtClean="0"/>
              <a:t>The “Universal Business Language”</a:t>
            </a:r>
            <a:endParaRPr lang="en-US" b="1" dirty="0"/>
          </a:p>
        </p:txBody>
      </p:sp>
      <p:sp>
        <p:nvSpPr>
          <p:cNvPr id="4" name="Content Placeholder 3"/>
          <p:cNvSpPr txBox="1">
            <a:spLocks noGrp="1"/>
          </p:cNvSpPr>
          <p:nvPr>
            <p:ph idx="1"/>
          </p:nvPr>
        </p:nvSpPr>
        <p:spPr>
          <a:xfrm>
            <a:off x="381000" y="1143000"/>
            <a:ext cx="8229600" cy="5349157"/>
          </a:xfrm>
          <a:prstGeom prst="rect">
            <a:avLst/>
          </a:prstGeom>
          <a:noFill/>
        </p:spPr>
        <p:txBody>
          <a:bodyPr wrap="square" rtlCol="0">
            <a:spAutoFit/>
          </a:bodyPr>
          <a:lstStyle/>
          <a:p>
            <a:r>
              <a:rPr lang="en-US" sz="2800" dirty="0"/>
              <a:t>UBL, the Universal Business Language, defines a royalty-free library of standard XML business documents supporting digitization of the commercial and logistical processes for domestic and international supply chains such as procurement, purchasing, transport, logistics, intermodal freight management, and other supply chain management </a:t>
            </a:r>
            <a:r>
              <a:rPr lang="en-US" sz="2800" dirty="0" smtClean="0"/>
              <a:t>functions</a:t>
            </a:r>
          </a:p>
          <a:p>
            <a:r>
              <a:rPr lang="en-US" sz="2800" dirty="0" smtClean="0"/>
              <a:t>65 document types all built from a library of semantic building blocks that include what all business documents “talk about” – parties, locations, currencies, units, etc. </a:t>
            </a:r>
            <a:endParaRPr lang="en-US" sz="2800" dirty="0"/>
          </a:p>
        </p:txBody>
      </p:sp>
    </p:spTree>
    <p:extLst>
      <p:ext uri="{BB962C8B-B14F-4D97-AF65-F5344CB8AC3E}">
        <p14:creationId xmlns:p14="http://schemas.microsoft.com/office/powerpoint/2010/main" val="2769767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Today’s Topics</a:t>
            </a:r>
            <a:endParaRPr lang="en-US" b="1" dirty="0"/>
          </a:p>
        </p:txBody>
      </p:sp>
      <p:sp>
        <p:nvSpPr>
          <p:cNvPr id="3" name="Content Placeholder 2"/>
          <p:cNvSpPr>
            <a:spLocks noGrp="1"/>
          </p:cNvSpPr>
          <p:nvPr>
            <p:ph idx="1"/>
          </p:nvPr>
        </p:nvSpPr>
        <p:spPr/>
        <p:txBody>
          <a:bodyPr/>
          <a:lstStyle/>
          <a:p>
            <a:r>
              <a:rPr lang="en-US" dirty="0"/>
              <a:t>Vocabulary </a:t>
            </a:r>
            <a:r>
              <a:rPr lang="en-US" dirty="0" smtClean="0"/>
              <a:t>Control</a:t>
            </a:r>
          </a:p>
          <a:p>
            <a:r>
              <a:rPr lang="en-US" dirty="0" smtClean="0"/>
              <a:t>Interoperability </a:t>
            </a:r>
            <a:r>
              <a:rPr lang="en-US" dirty="0"/>
              <a:t>(and achieving it</a:t>
            </a:r>
            <a:r>
              <a:rPr lang="en-US" dirty="0" smtClean="0"/>
              <a:t>)</a:t>
            </a:r>
            <a:endParaRPr lang="en-US" dirty="0"/>
          </a:p>
          <a:p>
            <a:r>
              <a:rPr lang="en-US" dirty="0"/>
              <a:t> Structured Web </a:t>
            </a:r>
            <a:r>
              <a:rPr lang="en-US" dirty="0" smtClean="0"/>
              <a:t>content</a:t>
            </a:r>
          </a:p>
          <a:p>
            <a:r>
              <a:rPr lang="en-US" dirty="0" smtClean="0"/>
              <a:t>The </a:t>
            </a:r>
            <a:r>
              <a:rPr lang="en-US" dirty="0"/>
              <a:t>Modeling Debate</a:t>
            </a:r>
            <a:br>
              <a:rPr lang="en-US" dirty="0"/>
            </a:br>
            <a:endParaRPr lang="en-US" dirty="0"/>
          </a:p>
          <a:p>
            <a:endParaRPr lang="en-US" dirty="0"/>
          </a:p>
        </p:txBody>
      </p:sp>
    </p:spTree>
    <p:extLst>
      <p:ext uri="{BB962C8B-B14F-4D97-AF65-F5344CB8AC3E}">
        <p14:creationId xmlns:p14="http://schemas.microsoft.com/office/powerpoint/2010/main" val="3750009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348594"/>
            <a:ext cx="6858000" cy="5143500"/>
          </a:xfrm>
          <a:prstGeom prst="rect">
            <a:avLst/>
          </a:prstGeom>
        </p:spPr>
      </p:pic>
      <p:pic>
        <p:nvPicPr>
          <p:cNvPr id="3" name="Picture 2"/>
          <p:cNvPicPr>
            <a:picLocks noChangeAspect="1"/>
          </p:cNvPicPr>
          <p:nvPr/>
        </p:nvPicPr>
        <p:blipFill>
          <a:blip r:embed="rId4"/>
          <a:stretch>
            <a:fillRect/>
          </a:stretch>
        </p:blipFill>
        <p:spPr>
          <a:xfrm>
            <a:off x="103707" y="0"/>
            <a:ext cx="865707" cy="865707"/>
          </a:xfrm>
          <a:prstGeom prst="rect">
            <a:avLst/>
          </a:prstGeom>
        </p:spPr>
      </p:pic>
      <p:sp>
        <p:nvSpPr>
          <p:cNvPr id="4" name="TextBox 3"/>
          <p:cNvSpPr txBox="1"/>
          <p:nvPr/>
        </p:nvSpPr>
        <p:spPr>
          <a:xfrm>
            <a:off x="432586" y="1056206"/>
            <a:ext cx="8430693" cy="584775"/>
          </a:xfrm>
          <a:prstGeom prst="rect">
            <a:avLst/>
          </a:prstGeom>
          <a:noFill/>
        </p:spPr>
        <p:txBody>
          <a:bodyPr wrap="square" rtlCol="0">
            <a:spAutoFit/>
          </a:bodyPr>
          <a:lstStyle/>
          <a:p>
            <a:r>
              <a:rPr lang="en-US" sz="3200" b="1" dirty="0" smtClean="0">
                <a:latin typeface="+mj-lt"/>
              </a:rPr>
              <a:t>“Component Architecture” for Document Types</a:t>
            </a:r>
            <a:endParaRPr lang="en-US" sz="3200" b="1" dirty="0">
              <a:latin typeface="+mj-lt"/>
            </a:endParaRPr>
          </a:p>
        </p:txBody>
      </p:sp>
      <p:pic>
        <p:nvPicPr>
          <p:cNvPr id="5" name="Picture 4"/>
          <p:cNvPicPr>
            <a:picLocks noChangeAspect="1"/>
          </p:cNvPicPr>
          <p:nvPr/>
        </p:nvPicPr>
        <p:blipFill>
          <a:blip r:embed="rId5"/>
          <a:stretch>
            <a:fillRect/>
          </a:stretch>
        </p:blipFill>
        <p:spPr>
          <a:xfrm>
            <a:off x="7981950" y="19050"/>
            <a:ext cx="871804" cy="865707"/>
          </a:xfrm>
          <a:prstGeom prst="rect">
            <a:avLst/>
          </a:prstGeom>
        </p:spPr>
      </p:pic>
    </p:spTree>
    <p:extLst>
      <p:ext uri="{BB962C8B-B14F-4D97-AF65-F5344CB8AC3E}">
        <p14:creationId xmlns:p14="http://schemas.microsoft.com/office/powerpoint/2010/main" val="170284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43918"/>
            <a:ext cx="6858000" cy="5143500"/>
          </a:xfrm>
          <a:prstGeom prst="rect">
            <a:avLst/>
          </a:prstGeom>
        </p:spPr>
      </p:pic>
      <p:pic>
        <p:nvPicPr>
          <p:cNvPr id="3" name="Picture 2"/>
          <p:cNvPicPr>
            <a:picLocks noChangeAspect="1"/>
          </p:cNvPicPr>
          <p:nvPr/>
        </p:nvPicPr>
        <p:blipFill>
          <a:blip r:embed="rId4"/>
          <a:stretch>
            <a:fillRect/>
          </a:stretch>
        </p:blipFill>
        <p:spPr>
          <a:xfrm>
            <a:off x="277293" y="228600"/>
            <a:ext cx="865707" cy="865707"/>
          </a:xfrm>
          <a:prstGeom prst="rect">
            <a:avLst/>
          </a:prstGeom>
        </p:spPr>
      </p:pic>
      <p:sp>
        <p:nvSpPr>
          <p:cNvPr id="4" name="TextBox 3"/>
          <p:cNvSpPr txBox="1"/>
          <p:nvPr/>
        </p:nvSpPr>
        <p:spPr>
          <a:xfrm>
            <a:off x="2133600" y="257175"/>
            <a:ext cx="6248400" cy="1077218"/>
          </a:xfrm>
          <a:prstGeom prst="rect">
            <a:avLst/>
          </a:prstGeom>
          <a:noFill/>
        </p:spPr>
        <p:txBody>
          <a:bodyPr wrap="square" rtlCol="0">
            <a:spAutoFit/>
          </a:bodyPr>
          <a:lstStyle/>
          <a:p>
            <a:r>
              <a:rPr lang="en-US" sz="3200" b="1" dirty="0" smtClean="0">
                <a:latin typeface="+mj-lt"/>
              </a:rPr>
              <a:t>Document Architecture </a:t>
            </a:r>
            <a:r>
              <a:rPr lang="en-US" sz="3200" b="1" dirty="0" smtClean="0">
                <a:latin typeface="+mj-lt"/>
                <a:sym typeface="Wingdings" panose="05000000000000000000" pitchFamily="2" charset="2"/>
              </a:rPr>
              <a:t> Software Architecture</a:t>
            </a:r>
            <a:endParaRPr lang="en-US" sz="3200" b="1" dirty="0">
              <a:latin typeface="+mj-lt"/>
            </a:endParaRPr>
          </a:p>
        </p:txBody>
      </p:sp>
      <p:pic>
        <p:nvPicPr>
          <p:cNvPr id="5" name="Picture 4"/>
          <p:cNvPicPr>
            <a:picLocks noChangeAspect="1"/>
          </p:cNvPicPr>
          <p:nvPr/>
        </p:nvPicPr>
        <p:blipFill>
          <a:blip r:embed="rId5"/>
          <a:stretch>
            <a:fillRect/>
          </a:stretch>
        </p:blipFill>
        <p:spPr>
          <a:xfrm>
            <a:off x="7620000" y="353405"/>
            <a:ext cx="871804" cy="865707"/>
          </a:xfrm>
          <a:prstGeom prst="rect">
            <a:avLst/>
          </a:prstGeom>
        </p:spPr>
      </p:pic>
    </p:spTree>
    <p:extLst>
      <p:ext uri="{BB962C8B-B14F-4D97-AF65-F5344CB8AC3E}">
        <p14:creationId xmlns:p14="http://schemas.microsoft.com/office/powerpoint/2010/main" val="2713623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438400"/>
            <a:ext cx="6445153" cy="4095750"/>
          </a:xfrm>
          <a:prstGeom prst="rect">
            <a:avLst/>
          </a:prstGeom>
        </p:spPr>
      </p:pic>
      <p:pic>
        <p:nvPicPr>
          <p:cNvPr id="3" name="Picture 2"/>
          <p:cNvPicPr>
            <a:picLocks noChangeAspect="1"/>
          </p:cNvPicPr>
          <p:nvPr/>
        </p:nvPicPr>
        <p:blipFill>
          <a:blip r:embed="rId4"/>
          <a:stretch>
            <a:fillRect/>
          </a:stretch>
        </p:blipFill>
        <p:spPr>
          <a:xfrm>
            <a:off x="277293" y="228600"/>
            <a:ext cx="865707" cy="865707"/>
          </a:xfrm>
          <a:prstGeom prst="rect">
            <a:avLst/>
          </a:prstGeom>
        </p:spPr>
      </p:pic>
      <p:pic>
        <p:nvPicPr>
          <p:cNvPr id="4" name="Picture 3"/>
          <p:cNvPicPr>
            <a:picLocks noChangeAspect="1"/>
          </p:cNvPicPr>
          <p:nvPr/>
        </p:nvPicPr>
        <p:blipFill>
          <a:blip r:embed="rId5"/>
          <a:stretch>
            <a:fillRect/>
          </a:stretch>
        </p:blipFill>
        <p:spPr>
          <a:xfrm>
            <a:off x="7924800" y="304800"/>
            <a:ext cx="871804" cy="865707"/>
          </a:xfrm>
          <a:prstGeom prst="rect">
            <a:avLst/>
          </a:prstGeom>
        </p:spPr>
      </p:pic>
      <p:sp>
        <p:nvSpPr>
          <p:cNvPr id="5" name="TextBox 4"/>
          <p:cNvSpPr txBox="1"/>
          <p:nvPr/>
        </p:nvSpPr>
        <p:spPr>
          <a:xfrm>
            <a:off x="2133600" y="257175"/>
            <a:ext cx="6248400" cy="1569660"/>
          </a:xfrm>
          <a:prstGeom prst="rect">
            <a:avLst/>
          </a:prstGeom>
          <a:noFill/>
        </p:spPr>
        <p:txBody>
          <a:bodyPr wrap="square" rtlCol="0">
            <a:spAutoFit/>
          </a:bodyPr>
          <a:lstStyle/>
          <a:p>
            <a:r>
              <a:rPr lang="en-US" sz="3200" b="1" dirty="0" smtClean="0">
                <a:latin typeface="+mj-lt"/>
              </a:rPr>
              <a:t>Interoperability Enabled by Reusable Components in a Common Document Architecture</a:t>
            </a:r>
            <a:endParaRPr lang="en-US" sz="3200" b="1" dirty="0">
              <a:latin typeface="+mj-lt"/>
            </a:endParaRPr>
          </a:p>
        </p:txBody>
      </p:sp>
    </p:spTree>
    <p:extLst>
      <p:ext uri="{BB962C8B-B14F-4D97-AF65-F5344CB8AC3E}">
        <p14:creationId xmlns:p14="http://schemas.microsoft.com/office/powerpoint/2010/main" val="264676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Example:  Model of a Purchase Order</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2819400" y="990600"/>
            <a:ext cx="6132853" cy="288210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81000" y="3886200"/>
            <a:ext cx="7670812" cy="2681287"/>
          </a:xfrm>
          <a:prstGeom prst="rect">
            <a:avLst/>
          </a:prstGeom>
          <a:noFill/>
          <a:ln w="9525">
            <a:noFill/>
            <a:miter lim="800000"/>
            <a:headEnd/>
            <a:tailEnd/>
          </a:ln>
        </p:spPr>
      </p:pic>
      <p:sp>
        <p:nvSpPr>
          <p:cNvPr id="6" name="TextBox 5"/>
          <p:cNvSpPr txBox="1"/>
          <p:nvPr/>
        </p:nvSpPr>
        <p:spPr>
          <a:xfrm>
            <a:off x="304800" y="3276600"/>
            <a:ext cx="3505200" cy="461665"/>
          </a:xfrm>
          <a:prstGeom prst="rect">
            <a:avLst/>
          </a:prstGeom>
          <a:noFill/>
        </p:spPr>
        <p:txBody>
          <a:bodyPr wrap="square" rtlCol="0">
            <a:spAutoFit/>
          </a:bodyPr>
          <a:lstStyle/>
          <a:p>
            <a:r>
              <a:rPr lang="en-US" sz="2400" b="1" dirty="0" smtClean="0"/>
              <a:t>EXPECTED ADDRESS</a:t>
            </a:r>
            <a:endParaRPr lang="en-US" sz="2400" b="1" dirty="0"/>
          </a:p>
        </p:txBody>
      </p:sp>
    </p:spTree>
    <p:extLst>
      <p:ext uri="{BB962C8B-B14F-4D97-AF65-F5344CB8AC3E}">
        <p14:creationId xmlns:p14="http://schemas.microsoft.com/office/powerpoint/2010/main" val="1795636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Some Ways </a:t>
            </a:r>
            <a:r>
              <a:rPr lang="en-US" sz="3600" b="1" dirty="0" smtClean="0">
                <a:sym typeface="UC Berkeley OS Sign"/>
              </a:rPr>
              <a:t>NOT to Interoperate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356946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Elements with the same meaning can have different names ("IssueDate" vs "OrderIssueDate")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Elements with the same meaning can have different names or different formats even when they have the same name (September 11, 2001, 9/11/2001 and 9-11-01; 11/09/01 in Europe)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Same meaning, but encoded differently: in XML using attributes instead of elements</a:t>
            </a:r>
          </a:p>
        </p:txBody>
      </p:sp>
      <p:pic>
        <p:nvPicPr>
          <p:cNvPr id="2" name="Picture 1"/>
          <p:cNvPicPr>
            <a:picLocks noChangeAspect="1"/>
          </p:cNvPicPr>
          <p:nvPr/>
        </p:nvPicPr>
        <p:blipFill>
          <a:blip r:embed="rId3"/>
          <a:stretch>
            <a:fillRect/>
          </a:stretch>
        </p:blipFill>
        <p:spPr>
          <a:xfrm>
            <a:off x="376535" y="152400"/>
            <a:ext cx="865707" cy="865707"/>
          </a:xfrm>
          <a:prstGeom prst="rect">
            <a:avLst/>
          </a:prstGeom>
        </p:spPr>
      </p:pic>
    </p:spTree>
    <p:extLst>
      <p:ext uri="{BB962C8B-B14F-4D97-AF65-F5344CB8AC3E}">
        <p14:creationId xmlns:p14="http://schemas.microsoft.com/office/powerpoint/2010/main" val="175816812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990600" y="1752600"/>
            <a:ext cx="7578365" cy="3889425"/>
          </a:xfrm>
          <a:prstGeom prst="rect">
            <a:avLst/>
          </a:prstGeom>
        </p:spPr>
      </p:pic>
      <p:sp>
        <p:nvSpPr>
          <p:cNvPr id="3" name="TextBox 2"/>
          <p:cNvSpPr txBox="1"/>
          <p:nvPr/>
        </p:nvSpPr>
        <p:spPr>
          <a:xfrm>
            <a:off x="685800" y="381000"/>
            <a:ext cx="7883165" cy="830997"/>
          </a:xfrm>
          <a:prstGeom prst="rect">
            <a:avLst/>
          </a:prstGeom>
          <a:noFill/>
        </p:spPr>
        <p:txBody>
          <a:bodyPr wrap="square" rtlCol="0">
            <a:spAutoFit/>
          </a:bodyPr>
          <a:lstStyle/>
          <a:p>
            <a:r>
              <a:rPr lang="en-US" sz="2400" b="1" dirty="0" smtClean="0">
                <a:latin typeface="+mj-lt"/>
              </a:rPr>
              <a:t>What Interoperability Problem Is Posed Here?</a:t>
            </a:r>
            <a:br>
              <a:rPr lang="en-US" sz="2400" b="1" dirty="0" smtClean="0">
                <a:latin typeface="+mj-lt"/>
              </a:rPr>
            </a:br>
            <a:r>
              <a:rPr lang="en-US" sz="2400" b="1" dirty="0" smtClean="0">
                <a:latin typeface="+mj-lt"/>
              </a:rPr>
              <a:t> Can It Be Resolved Reliably?</a:t>
            </a:r>
            <a:endParaRPr lang="en-US" sz="2400" b="1" dirty="0">
              <a:latin typeface="+mj-lt"/>
            </a:endParaRPr>
          </a:p>
        </p:txBody>
      </p:sp>
    </p:spTree>
    <p:extLst>
      <p:ext uri="{BB962C8B-B14F-4D97-AF65-F5344CB8AC3E}">
        <p14:creationId xmlns:p14="http://schemas.microsoft.com/office/powerpoint/2010/main" val="3710002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446951" y="1371600"/>
            <a:ext cx="8666569" cy="5181600"/>
          </a:xfrm>
          <a:prstGeom prst="rect">
            <a:avLst/>
          </a:prstGeom>
        </p:spPr>
      </p:pic>
      <p:sp>
        <p:nvSpPr>
          <p:cNvPr id="3" name="Rectangle 2"/>
          <p:cNvSpPr/>
          <p:nvPr/>
        </p:nvSpPr>
        <p:spPr>
          <a:xfrm>
            <a:off x="685800" y="219301"/>
            <a:ext cx="7239000" cy="954107"/>
          </a:xfrm>
          <a:prstGeom prst="rect">
            <a:avLst/>
          </a:prstGeom>
        </p:spPr>
        <p:txBody>
          <a:bodyPr wrap="square">
            <a:spAutoFit/>
          </a:bodyPr>
          <a:lstStyle/>
          <a:p>
            <a:r>
              <a:rPr lang="en-US" sz="2800" b="1" dirty="0"/>
              <a:t>What Interoperability Problem Is Posed Here?</a:t>
            </a:r>
            <a:br>
              <a:rPr lang="en-US" sz="2800" b="1" dirty="0"/>
            </a:br>
            <a:r>
              <a:rPr lang="en-US" sz="2800" b="1" dirty="0"/>
              <a:t> Can It Be </a:t>
            </a:r>
            <a:r>
              <a:rPr lang="en-US" sz="2800" b="1" dirty="0" smtClean="0"/>
              <a:t>Resolved </a:t>
            </a:r>
            <a:r>
              <a:rPr lang="en-US" sz="2800" b="1" dirty="0"/>
              <a:t>Reliably?</a:t>
            </a:r>
          </a:p>
        </p:txBody>
      </p:sp>
    </p:spTree>
    <p:extLst>
      <p:ext uri="{BB962C8B-B14F-4D97-AF65-F5344CB8AC3E}">
        <p14:creationId xmlns:p14="http://schemas.microsoft.com/office/powerpoint/2010/main" val="492945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94042" y="1219200"/>
            <a:ext cx="8849958" cy="4876800"/>
          </a:xfrm>
          <a:prstGeom prst="rect">
            <a:avLst/>
          </a:prstGeom>
        </p:spPr>
      </p:pic>
      <p:sp>
        <p:nvSpPr>
          <p:cNvPr id="3" name="Rectangle 2"/>
          <p:cNvSpPr/>
          <p:nvPr/>
        </p:nvSpPr>
        <p:spPr>
          <a:xfrm>
            <a:off x="762000" y="76200"/>
            <a:ext cx="7543800" cy="954107"/>
          </a:xfrm>
          <a:prstGeom prst="rect">
            <a:avLst/>
          </a:prstGeom>
        </p:spPr>
        <p:txBody>
          <a:bodyPr wrap="square">
            <a:spAutoFit/>
          </a:bodyPr>
          <a:lstStyle/>
          <a:p>
            <a:r>
              <a:rPr lang="en-US" sz="2800" b="1" dirty="0"/>
              <a:t>What Interoperability Problem Is Posed Here?</a:t>
            </a:r>
            <a:br>
              <a:rPr lang="en-US" sz="2800" b="1" dirty="0"/>
            </a:br>
            <a:r>
              <a:rPr lang="en-US" sz="2800" b="1" dirty="0"/>
              <a:t> Can It Be </a:t>
            </a:r>
            <a:r>
              <a:rPr lang="en-US" sz="2800" b="1" dirty="0" smtClean="0"/>
              <a:t>Resolved </a:t>
            </a:r>
            <a:r>
              <a:rPr lang="en-US" sz="2800" b="1" dirty="0"/>
              <a:t>Reliably?</a:t>
            </a:r>
          </a:p>
        </p:txBody>
      </p:sp>
    </p:spTree>
    <p:extLst>
      <p:ext uri="{BB962C8B-B14F-4D97-AF65-F5344CB8AC3E}">
        <p14:creationId xmlns:p14="http://schemas.microsoft.com/office/powerpoint/2010/main" val="246715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1752600"/>
            <a:ext cx="8534400" cy="3540426"/>
          </a:xfrm>
          <a:prstGeom prst="rect">
            <a:avLst/>
          </a:prstGeom>
        </p:spPr>
      </p:pic>
      <p:sp>
        <p:nvSpPr>
          <p:cNvPr id="4" name="Rectangle 3"/>
          <p:cNvSpPr/>
          <p:nvPr/>
        </p:nvSpPr>
        <p:spPr>
          <a:xfrm>
            <a:off x="762000" y="381000"/>
            <a:ext cx="7315200" cy="954107"/>
          </a:xfrm>
          <a:prstGeom prst="rect">
            <a:avLst/>
          </a:prstGeom>
        </p:spPr>
        <p:txBody>
          <a:bodyPr wrap="square">
            <a:spAutoFit/>
          </a:bodyPr>
          <a:lstStyle/>
          <a:p>
            <a:pPr lvl="0"/>
            <a:r>
              <a:rPr lang="en-US" sz="2800" b="1" dirty="0">
                <a:solidFill>
                  <a:prstClr val="black"/>
                </a:solidFill>
              </a:rPr>
              <a:t>What Interoperability Problem Is Posed Here?</a:t>
            </a:r>
            <a:br>
              <a:rPr lang="en-US" sz="2800" b="1" dirty="0">
                <a:solidFill>
                  <a:prstClr val="black"/>
                </a:solidFill>
              </a:rPr>
            </a:br>
            <a:r>
              <a:rPr lang="en-US" sz="2800" b="1" dirty="0">
                <a:solidFill>
                  <a:prstClr val="black"/>
                </a:solidFill>
              </a:rPr>
              <a:t> Can It Be Resolved Reliably?</a:t>
            </a:r>
          </a:p>
        </p:txBody>
      </p:sp>
    </p:spTree>
    <p:extLst>
      <p:ext uri="{BB962C8B-B14F-4D97-AF65-F5344CB8AC3E}">
        <p14:creationId xmlns:p14="http://schemas.microsoft.com/office/powerpoint/2010/main" val="1936669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Syntactic, Structural, &amp; Semantic Interoperability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SYNTACTIC interoperability is just the ability to exchange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STRUCTURAL interoperability means that all of the expected information components are present with the same arrangement and granularity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SEMANTIC interoperability requires that the content of the message be understood by the recipient application or process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Semantic integration is the process by which this common semantic model is created</a:t>
            </a:r>
          </a:p>
        </p:txBody>
      </p:sp>
      <p:pic>
        <p:nvPicPr>
          <p:cNvPr id="2" name="Picture 1"/>
          <p:cNvPicPr>
            <a:picLocks noChangeAspect="1"/>
          </p:cNvPicPr>
          <p:nvPr/>
        </p:nvPicPr>
        <p:blipFill>
          <a:blip r:embed="rId3"/>
          <a:stretch>
            <a:fillRect/>
          </a:stretch>
        </p:blipFill>
        <p:spPr>
          <a:xfrm>
            <a:off x="152400" y="28575"/>
            <a:ext cx="865707" cy="865707"/>
          </a:xfrm>
          <a:prstGeom prst="rect">
            <a:avLst/>
          </a:prstGeom>
        </p:spPr>
      </p:pic>
    </p:spTree>
    <p:extLst>
      <p:ext uri="{BB962C8B-B14F-4D97-AF65-F5344CB8AC3E}">
        <p14:creationId xmlns:p14="http://schemas.microsoft.com/office/powerpoint/2010/main" val="15252756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991600" cy="1143000"/>
          </a:xfrm>
        </p:spPr>
        <p:txBody>
          <a:bodyPr>
            <a:noAutofit/>
          </a:bodyPr>
          <a:lstStyle/>
          <a:p>
            <a:r>
              <a:rPr lang="en-US" b="1" dirty="0"/>
              <a:t>Why We </a:t>
            </a:r>
            <a:r>
              <a:rPr lang="en-US" b="1" dirty="0" smtClean="0"/>
              <a:t>Need</a:t>
            </a:r>
            <a:br>
              <a:rPr lang="en-US" b="1" dirty="0" smtClean="0"/>
            </a:br>
            <a:r>
              <a:rPr lang="en-US" b="1" dirty="0" smtClean="0"/>
              <a:t> </a:t>
            </a:r>
            <a:r>
              <a:rPr lang="en-US" b="1" dirty="0"/>
              <a:t>Controlled Vocabularies</a:t>
            </a:r>
          </a:p>
        </p:txBody>
      </p:sp>
      <p:sp>
        <p:nvSpPr>
          <p:cNvPr id="3" name="Content Placeholder 2"/>
          <p:cNvSpPr>
            <a:spLocks noGrp="1"/>
          </p:cNvSpPr>
          <p:nvPr>
            <p:ph idx="1"/>
          </p:nvPr>
        </p:nvSpPr>
        <p:spPr>
          <a:xfrm>
            <a:off x="304800" y="1752600"/>
            <a:ext cx="8229600" cy="4525963"/>
          </a:xfrm>
        </p:spPr>
        <p:txBody>
          <a:bodyPr>
            <a:normAutofit fontScale="92500" lnSpcReduction="10000"/>
          </a:bodyPr>
          <a:lstStyle/>
          <a:p>
            <a:r>
              <a:rPr lang="en-US" dirty="0"/>
              <a:t>The words people use to describe things or concepts are "embodied" in their context and experiences... so they are often different or even "bad" with respect to the words used by </a:t>
            </a:r>
            <a:r>
              <a:rPr lang="en-US" dirty="0" smtClean="0"/>
              <a:t>others</a:t>
            </a:r>
            <a:endParaRPr lang="en-US" dirty="0">
              <a:solidFill>
                <a:srgbClr val="FF0000"/>
              </a:solidFill>
            </a:endParaRPr>
          </a:p>
          <a:p>
            <a:r>
              <a:rPr lang="en-US" dirty="0"/>
              <a:t>These </a:t>
            </a:r>
            <a:r>
              <a:rPr lang="en-US" dirty="0">
                <a:solidFill>
                  <a:srgbClr val="FF0000"/>
                </a:solidFill>
              </a:rPr>
              <a:t>naturally-occurring words are an "uncontrolled </a:t>
            </a:r>
            <a:r>
              <a:rPr lang="en-US" dirty="0" smtClean="0">
                <a:solidFill>
                  <a:srgbClr val="FF0000"/>
                </a:solidFill>
              </a:rPr>
              <a:t>vocabulary” </a:t>
            </a:r>
            <a:r>
              <a:rPr lang="en-US" dirty="0" smtClean="0"/>
              <a:t>that people use when they describe and search for resources</a:t>
            </a:r>
            <a:endParaRPr lang="en-US" dirty="0"/>
          </a:p>
          <a:p>
            <a:r>
              <a:rPr lang="en-US" dirty="0"/>
              <a:t>Searches made using an uncontrolled vocabulary will </a:t>
            </a:r>
            <a:r>
              <a:rPr lang="en-US" dirty="0" smtClean="0"/>
              <a:t>fail </a:t>
            </a:r>
            <a:r>
              <a:rPr lang="en-US" dirty="0"/>
              <a:t>to match </a:t>
            </a:r>
            <a:r>
              <a:rPr lang="en-US" dirty="0" smtClean="0"/>
              <a:t>resources described using controlled terms</a:t>
            </a:r>
            <a:endParaRPr lang="en-US" dirty="0"/>
          </a:p>
        </p:txBody>
      </p:sp>
    </p:spTree>
    <p:extLst>
      <p:ext uri="{BB962C8B-B14F-4D97-AF65-F5344CB8AC3E}">
        <p14:creationId xmlns:p14="http://schemas.microsoft.com/office/powerpoint/2010/main" val="1181386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The Dimensions of Interoperability </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914400" y="1600200"/>
            <a:ext cx="6927516" cy="4721939"/>
          </a:xfrm>
          <a:prstGeom prst="rect">
            <a:avLst/>
          </a:prstGeom>
        </p:spPr>
      </p:pic>
      <p:pic>
        <p:nvPicPr>
          <p:cNvPr id="2" name="Picture 1"/>
          <p:cNvPicPr>
            <a:picLocks noChangeAspect="1"/>
          </p:cNvPicPr>
          <p:nvPr/>
        </p:nvPicPr>
        <p:blipFill>
          <a:blip r:embed="rId5"/>
          <a:stretch>
            <a:fillRect/>
          </a:stretch>
        </p:blipFill>
        <p:spPr>
          <a:xfrm>
            <a:off x="77268" y="28575"/>
            <a:ext cx="865707" cy="865707"/>
          </a:xfrm>
          <a:prstGeom prst="rect">
            <a:avLst/>
          </a:prstGeom>
        </p:spPr>
      </p:pic>
    </p:spTree>
    <p:extLst>
      <p:ext uri="{BB962C8B-B14F-4D97-AF65-F5344CB8AC3E}">
        <p14:creationId xmlns:p14="http://schemas.microsoft.com/office/powerpoint/2010/main" val="75750066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248766"/>
            <a:ext cx="7010400" cy="1200329"/>
          </a:xfrm>
          <a:prstGeom prst="rect">
            <a:avLst/>
          </a:prstGeom>
          <a:noFill/>
        </p:spPr>
        <p:txBody>
          <a:bodyPr wrap="square" rtlCol="0">
            <a:spAutoFit/>
          </a:bodyPr>
          <a:lstStyle/>
          <a:p>
            <a:r>
              <a:rPr lang="en-US" dirty="0" smtClean="0"/>
              <a:t>&lt;Address&gt;</a:t>
            </a:r>
          </a:p>
          <a:p>
            <a:r>
              <a:rPr lang="en-US" dirty="0" smtClean="0"/>
              <a:t>     &lt;Latitude direction=“N”&gt;37.871&lt;/Latitude&gt;</a:t>
            </a:r>
          </a:p>
          <a:p>
            <a:r>
              <a:rPr lang="en-US" dirty="0" smtClean="0"/>
              <a:t>     &lt;Longitude direction=“W”&gt;-122.271&lt;/Longitude&gt;</a:t>
            </a:r>
          </a:p>
          <a:p>
            <a:r>
              <a:rPr lang="en-US" dirty="0" smtClean="0"/>
              <a:t>&lt;/Address&gt;</a:t>
            </a:r>
            <a:endParaRPr lang="en-US" dirty="0"/>
          </a:p>
        </p:txBody>
      </p:sp>
      <p:pic>
        <p:nvPicPr>
          <p:cNvPr id="7" name="Picture 4" descr="D:\courses\F2012\202\figures\InteroperabilityDimensionsG.gif"/>
          <p:cNvPicPr>
            <a:picLocks noGrp="1" noChangeAspect="1" noChangeArrowheads="1"/>
          </p:cNvPicPr>
          <p:nvPr>
            <p:ph idx="1"/>
          </p:nvPr>
        </p:nvPicPr>
        <p:blipFill>
          <a:blip r:embed="rId3" cstate="print"/>
          <a:srcRect/>
          <a:stretch>
            <a:fillRect/>
          </a:stretch>
        </p:blipFill>
        <p:spPr bwMode="auto">
          <a:xfrm>
            <a:off x="457200" y="2895600"/>
            <a:ext cx="5867400" cy="3850481"/>
          </a:xfrm>
          <a:prstGeom prst="rect">
            <a:avLst/>
          </a:prstGeom>
          <a:noFill/>
        </p:spPr>
      </p:pic>
      <p:sp>
        <p:nvSpPr>
          <p:cNvPr id="9" name="Oval 8"/>
          <p:cNvSpPr/>
          <p:nvPr/>
        </p:nvSpPr>
        <p:spPr>
          <a:xfrm>
            <a:off x="1524000" y="5181600"/>
            <a:ext cx="1295400" cy="838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1676400" y="152400"/>
            <a:ext cx="57912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Conceptual Disagreement</a:t>
            </a:r>
          </a:p>
        </p:txBody>
      </p:sp>
      <p:sp>
        <p:nvSpPr>
          <p:cNvPr id="2" name="TextBox 1"/>
          <p:cNvSpPr txBox="1"/>
          <p:nvPr/>
        </p:nvSpPr>
        <p:spPr>
          <a:xfrm>
            <a:off x="4343400" y="2449095"/>
            <a:ext cx="3962400" cy="646331"/>
          </a:xfrm>
          <a:prstGeom prst="rect">
            <a:avLst/>
          </a:prstGeom>
          <a:noFill/>
        </p:spPr>
        <p:txBody>
          <a:bodyPr wrap="square" rtlCol="0">
            <a:spAutoFit/>
          </a:bodyPr>
          <a:lstStyle/>
          <a:p>
            <a:r>
              <a:rPr lang="en-US" b="1" i="1" dirty="0" smtClean="0">
                <a:solidFill>
                  <a:srgbClr val="FF0000"/>
                </a:solidFill>
              </a:rPr>
              <a:t>If you give this address to the postal service… will your package get there?</a:t>
            </a:r>
            <a:endParaRPr lang="en-US" b="1" i="1" dirty="0">
              <a:solidFill>
                <a:srgbClr val="FF0000"/>
              </a:solidFill>
            </a:endParaRPr>
          </a:p>
        </p:txBody>
      </p:sp>
    </p:spTree>
    <p:extLst>
      <p:ext uri="{BB962C8B-B14F-4D97-AF65-F5344CB8AC3E}">
        <p14:creationId xmlns:p14="http://schemas.microsoft.com/office/powerpoint/2010/main" val="1440571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Operation Clean Data</a:t>
            </a:r>
          </a:p>
        </p:txBody>
      </p:sp>
      <p:sp>
        <p:nvSpPr>
          <p:cNvPr id="3" name="Content Placeholder 2"/>
          <p:cNvSpPr>
            <a:spLocks noGrp="1"/>
          </p:cNvSpPr>
          <p:nvPr>
            <p:ph idx="1"/>
          </p:nvPr>
        </p:nvSpPr>
        <p:spPr/>
        <p:txBody>
          <a:bodyPr>
            <a:normAutofit lnSpcReduction="10000"/>
          </a:bodyPr>
          <a:lstStyle/>
          <a:p>
            <a:r>
              <a:rPr lang="en-US" dirty="0" smtClean="0"/>
              <a:t>In 2003 one British military </a:t>
            </a:r>
            <a:r>
              <a:rPr lang="en-US" dirty="0"/>
              <a:t>inventory system </a:t>
            </a:r>
            <a:r>
              <a:rPr lang="en-US" dirty="0" smtClean="0"/>
              <a:t>used </a:t>
            </a:r>
            <a:r>
              <a:rPr lang="en-US" dirty="0"/>
              <a:t>stock number 99 000 1111 to identify a </a:t>
            </a:r>
            <a:r>
              <a:rPr lang="en-US" dirty="0" smtClean="0"/>
              <a:t>ration </a:t>
            </a:r>
            <a:r>
              <a:rPr lang="en-US" dirty="0"/>
              <a:t>pack, while an­other inventory system </a:t>
            </a:r>
            <a:r>
              <a:rPr lang="en-US" dirty="0" smtClean="0"/>
              <a:t>used </a:t>
            </a:r>
            <a:r>
              <a:rPr lang="en-US" dirty="0"/>
              <a:t>the same number to identify an electronic ra­dio </a:t>
            </a:r>
            <a:r>
              <a:rPr lang="en-US" dirty="0" smtClean="0"/>
              <a:t>valve</a:t>
            </a:r>
          </a:p>
          <a:p>
            <a:r>
              <a:rPr lang="en-US" dirty="0" smtClean="0"/>
              <a:t>Not all of the identifiers were “NATO standard” ones</a:t>
            </a:r>
          </a:p>
          <a:p>
            <a:r>
              <a:rPr lang="en-US" dirty="0" smtClean="0"/>
              <a:t>Two inventory systems might use different identifiers for the same item</a:t>
            </a:r>
          </a:p>
        </p:txBody>
      </p:sp>
    </p:spTree>
    <p:extLst>
      <p:ext uri="{BB962C8B-B14F-4D97-AF65-F5344CB8AC3E}">
        <p14:creationId xmlns:p14="http://schemas.microsoft.com/office/powerpoint/2010/main" val="465270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lstStyle/>
          <a:p>
            <a:r>
              <a:rPr lang="en-US" b="1" dirty="0" smtClean="0"/>
              <a:t>Causes of Dirty Data</a:t>
            </a:r>
            <a:endParaRPr lang="en-US" b="1" dirty="0"/>
          </a:p>
        </p:txBody>
      </p:sp>
      <p:sp>
        <p:nvSpPr>
          <p:cNvPr id="3" name="Content Placeholder 2"/>
          <p:cNvSpPr>
            <a:spLocks noGrp="1"/>
          </p:cNvSpPr>
          <p:nvPr>
            <p:ph idx="1"/>
          </p:nvPr>
        </p:nvSpPr>
        <p:spPr>
          <a:xfrm>
            <a:off x="533400" y="1295400"/>
            <a:ext cx="8229600" cy="4525963"/>
          </a:xfrm>
        </p:spPr>
        <p:txBody>
          <a:bodyPr/>
          <a:lstStyle/>
          <a:p>
            <a:r>
              <a:rPr lang="en-US" dirty="0" smtClean="0"/>
              <a:t>Technology Causes – different or obsolete legacy systems with different data models/formats</a:t>
            </a:r>
          </a:p>
          <a:p>
            <a:r>
              <a:rPr lang="en-US" dirty="0" smtClean="0"/>
              <a:t>Process Causes – different intended uses, quality standards, legal/regulatory requirements</a:t>
            </a:r>
          </a:p>
          <a:p>
            <a:pPr lvl="1"/>
            <a:r>
              <a:rPr lang="en-US" dirty="0" smtClean="0"/>
              <a:t>Mergers, acquisitions,  other organizational changes that bring data together that wasn’t designed to be combined</a:t>
            </a:r>
            <a:endParaRPr lang="en-US" dirty="0"/>
          </a:p>
        </p:txBody>
      </p:sp>
    </p:spTree>
    <p:extLst>
      <p:ext uri="{BB962C8B-B14F-4D97-AF65-F5344CB8AC3E}">
        <p14:creationId xmlns:p14="http://schemas.microsoft.com/office/powerpoint/2010/main" val="1432980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Achieving Data Quality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Determine whether the problems are more technology </a:t>
            </a:r>
            <a:r>
              <a:rPr lang="en-US" dirty="0"/>
              <a:t>ones or process/management </a:t>
            </a:r>
            <a:r>
              <a:rPr lang="en-US" dirty="0" smtClean="0"/>
              <a:t>ones</a:t>
            </a:r>
            <a:endParaRPr lang="en-US" dirty="0"/>
          </a:p>
          <a:p>
            <a:r>
              <a:rPr lang="en-US" dirty="0" smtClean="0"/>
              <a:t>Prioritize </a:t>
            </a:r>
            <a:r>
              <a:rPr lang="en-US" dirty="0"/>
              <a:t>the data </a:t>
            </a:r>
            <a:r>
              <a:rPr lang="en-US" dirty="0" smtClean="0"/>
              <a:t>items… but how?</a:t>
            </a:r>
            <a:endParaRPr lang="en-US" dirty="0"/>
          </a:p>
          <a:p>
            <a:r>
              <a:rPr lang="en-US" dirty="0" smtClean="0"/>
              <a:t>Involve </a:t>
            </a:r>
            <a:r>
              <a:rPr lang="en-US" dirty="0"/>
              <a:t>the data </a:t>
            </a:r>
            <a:r>
              <a:rPr lang="en-US" dirty="0" smtClean="0"/>
              <a:t>owners… if you can find them (look for the “headwaters”)</a:t>
            </a:r>
          </a:p>
          <a:p>
            <a:r>
              <a:rPr lang="en-US" dirty="0" smtClean="0"/>
              <a:t>Data cleaning is like medical diagnosis</a:t>
            </a:r>
            <a:r>
              <a:rPr lang="en-US" dirty="0"/>
              <a:t>; symptoms can tell you what the diseases </a:t>
            </a:r>
            <a:r>
              <a:rPr lang="en-US" dirty="0" smtClean="0"/>
              <a:t>are; cure the disease rather than continuously treat the symptoms</a:t>
            </a:r>
            <a:endParaRPr lang="en-US" dirty="0" smtClean="0"/>
          </a:p>
          <a:p>
            <a:r>
              <a:rPr lang="en-US" dirty="0" smtClean="0"/>
              <a:t>Set </a:t>
            </a:r>
            <a:r>
              <a:rPr lang="en-US" dirty="0"/>
              <a:t>realistic goals for data </a:t>
            </a:r>
            <a:r>
              <a:rPr lang="en-US" dirty="0" smtClean="0"/>
              <a:t>quality and lifetime</a:t>
            </a:r>
            <a:endParaRPr lang="en-US" dirty="0"/>
          </a:p>
        </p:txBody>
      </p:sp>
      <p:pic>
        <p:nvPicPr>
          <p:cNvPr id="4" name="Picture 3"/>
          <p:cNvPicPr>
            <a:picLocks noChangeAspect="1"/>
          </p:cNvPicPr>
          <p:nvPr/>
        </p:nvPicPr>
        <p:blipFill>
          <a:blip r:embed="rId3"/>
          <a:stretch>
            <a:fillRect/>
          </a:stretch>
        </p:blipFill>
        <p:spPr>
          <a:xfrm>
            <a:off x="304800" y="210359"/>
            <a:ext cx="865707" cy="865707"/>
          </a:xfrm>
          <a:prstGeom prst="rect">
            <a:avLst/>
          </a:prstGeom>
        </p:spPr>
      </p:pic>
    </p:spTree>
    <p:extLst>
      <p:ext uri="{BB962C8B-B14F-4D97-AF65-F5344CB8AC3E}">
        <p14:creationId xmlns:p14="http://schemas.microsoft.com/office/powerpoint/2010/main" val="424373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Modeling Debate</a:t>
            </a:r>
            <a:endParaRPr lang="en-US" b="1" dirty="0"/>
          </a:p>
        </p:txBody>
      </p:sp>
      <p:sp>
        <p:nvSpPr>
          <p:cNvPr id="3" name="Content Placeholder 2"/>
          <p:cNvSpPr>
            <a:spLocks noGrp="1"/>
          </p:cNvSpPr>
          <p:nvPr>
            <p:ph idx="1"/>
          </p:nvPr>
        </p:nvSpPr>
        <p:spPr/>
        <p:txBody>
          <a:bodyPr>
            <a:normAutofit lnSpcReduction="10000"/>
          </a:bodyPr>
          <a:lstStyle/>
          <a:p>
            <a:r>
              <a:rPr lang="en-US" dirty="0" smtClean="0"/>
              <a:t>Information models  that are precisely structured with semantics clearly separated from presentation take a lot of effort to create and use</a:t>
            </a:r>
          </a:p>
          <a:p>
            <a:r>
              <a:rPr lang="en-US" dirty="0" smtClean="0"/>
              <a:t>How much modeling is necessary and justified?</a:t>
            </a:r>
          </a:p>
          <a:p>
            <a:r>
              <a:rPr lang="en-US" dirty="0" smtClean="0"/>
              <a:t>Who does the work and who gets the benefit?</a:t>
            </a:r>
          </a:p>
          <a:p>
            <a:r>
              <a:rPr lang="en-US" dirty="0" smtClean="0"/>
              <a:t>What is the tradeoff between expressive power /computability and ease of use?</a:t>
            </a:r>
          </a:p>
        </p:txBody>
      </p:sp>
      <p:pic>
        <p:nvPicPr>
          <p:cNvPr id="4" name="Picture 3"/>
          <p:cNvPicPr>
            <a:picLocks noChangeAspect="1"/>
          </p:cNvPicPr>
          <p:nvPr/>
        </p:nvPicPr>
        <p:blipFill>
          <a:blip r:embed="rId3"/>
          <a:stretch>
            <a:fillRect/>
          </a:stretch>
        </p:blipFill>
        <p:spPr>
          <a:xfrm>
            <a:off x="304800" y="101601"/>
            <a:ext cx="865707" cy="865707"/>
          </a:xfrm>
          <a:prstGeom prst="rect">
            <a:avLst/>
          </a:prstGeom>
        </p:spPr>
      </p:pic>
    </p:spTree>
    <p:extLst>
      <p:ext uri="{BB962C8B-B14F-4D97-AF65-F5344CB8AC3E}">
        <p14:creationId xmlns:p14="http://schemas.microsoft.com/office/powerpoint/2010/main" val="1044635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56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The Digital Format </a:t>
            </a:r>
            <a:r>
              <a:rPr lang="en-US" sz="4000" b="1" dirty="0">
                <a:sym typeface="UC Berkeley OS Sign"/>
              </a:rPr>
              <a:t>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685800" y="1219795"/>
            <a:ext cx="6748339" cy="5486400"/>
          </a:xfrm>
          <a:prstGeom prst="rect">
            <a:avLst/>
          </a:prstGeom>
        </p:spPr>
      </p:pic>
      <p:sp>
        <p:nvSpPr>
          <p:cNvPr id="2" name="Rectangle 1"/>
          <p:cNvSpPr/>
          <p:nvPr/>
        </p:nvSpPr>
        <p:spPr>
          <a:xfrm>
            <a:off x="0" y="0"/>
            <a:ext cx="1916166" cy="523220"/>
          </a:xfrm>
          <a:prstGeom prst="rect">
            <a:avLst/>
          </a:prstGeom>
        </p:spPr>
        <p:txBody>
          <a:bodyPr wrap="none">
            <a:spAutoFit/>
          </a:bodyPr>
          <a:lstStyle/>
          <a:p>
            <a:pPr lvl="0"/>
            <a:r>
              <a:rPr lang="en-US" sz="2800" b="1" dirty="0">
                <a:solidFill>
                  <a:srgbClr val="FF0000"/>
                </a:solidFill>
              </a:rPr>
              <a:t>FLASHBACK</a:t>
            </a:r>
          </a:p>
        </p:txBody>
      </p:sp>
    </p:spTree>
    <p:extLst>
      <p:ext uri="{BB962C8B-B14F-4D97-AF65-F5344CB8AC3E}">
        <p14:creationId xmlns:p14="http://schemas.microsoft.com/office/powerpoint/2010/main" val="69761940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Web and HTML</a:t>
            </a:r>
          </a:p>
        </p:txBody>
      </p:sp>
      <p:sp>
        <p:nvSpPr>
          <p:cNvPr id="3" name="Content Placeholder 2"/>
          <p:cNvSpPr>
            <a:spLocks noGrp="1"/>
          </p:cNvSpPr>
          <p:nvPr>
            <p:ph idx="1"/>
          </p:nvPr>
        </p:nvSpPr>
        <p:spPr>
          <a:xfrm>
            <a:off x="457200" y="1434698"/>
            <a:ext cx="8229600" cy="4525963"/>
          </a:xfrm>
        </p:spPr>
        <p:txBody>
          <a:bodyPr>
            <a:normAutofit fontScale="92500" lnSpcReduction="10000"/>
          </a:bodyPr>
          <a:lstStyle/>
          <a:p>
            <a:r>
              <a:rPr lang="en-US" dirty="0" smtClean="0"/>
              <a:t>30 years ago Tim Berners-Lee created HTML (“hypertext markup language”) as a simple and limited “presentation layer” vocabulary to make it easy to use</a:t>
            </a:r>
          </a:p>
          <a:p>
            <a:r>
              <a:rPr lang="en-US" dirty="0"/>
              <a:t>HTML’s idea of using tags to mark up pieces of text according to how they should appear on the page for people to read them is very easy to </a:t>
            </a:r>
            <a:r>
              <a:rPr lang="en-US" dirty="0" smtClean="0"/>
              <a:t>understand and led to the Web’s rapid adoption</a:t>
            </a:r>
            <a:endParaRPr lang="en-US" dirty="0"/>
          </a:p>
          <a:p>
            <a:r>
              <a:rPr lang="en-US" dirty="0"/>
              <a:t>The first version of HTML had only about 11 tags – paragraphs, headings, </a:t>
            </a:r>
            <a:r>
              <a:rPr lang="en-US" dirty="0" smtClean="0"/>
              <a:t>lists</a:t>
            </a:r>
            <a:endParaRPr lang="en-US" dirty="0"/>
          </a:p>
        </p:txBody>
      </p:sp>
    </p:spTree>
    <p:extLst>
      <p:ext uri="{BB962C8B-B14F-4D97-AF65-F5344CB8AC3E}">
        <p14:creationId xmlns:p14="http://schemas.microsoft.com/office/powerpoint/2010/main" val="3572852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Limits of HTML</a:t>
            </a:r>
          </a:p>
        </p:txBody>
      </p:sp>
      <p:sp>
        <p:nvSpPr>
          <p:cNvPr id="3" name="Content Placeholder 2"/>
          <p:cNvSpPr>
            <a:spLocks noGrp="1"/>
          </p:cNvSpPr>
          <p:nvPr>
            <p:ph idx="1"/>
          </p:nvPr>
        </p:nvSpPr>
        <p:spPr>
          <a:xfrm>
            <a:off x="457200" y="1434698"/>
            <a:ext cx="8229600" cy="4525963"/>
          </a:xfrm>
        </p:spPr>
        <p:txBody>
          <a:bodyPr>
            <a:normAutofit/>
          </a:bodyPr>
          <a:lstStyle/>
          <a:p>
            <a:r>
              <a:rPr lang="en-US" dirty="0" smtClean="0"/>
              <a:t>Many people criticized HTML and </a:t>
            </a:r>
            <a:r>
              <a:rPr lang="en-US" dirty="0"/>
              <a:t>argued </a:t>
            </a:r>
            <a:r>
              <a:rPr lang="en-US" dirty="0" smtClean="0"/>
              <a:t>that a fixed set of presentation-oriented tags  was </a:t>
            </a:r>
            <a:r>
              <a:rPr lang="en-US" dirty="0"/>
              <a:t>a substantial step backwards for authors, readers, and their </a:t>
            </a:r>
            <a:r>
              <a:rPr lang="en-US" dirty="0" smtClean="0"/>
              <a:t>organizations</a:t>
            </a:r>
          </a:p>
          <a:p>
            <a:r>
              <a:rPr lang="en-US" dirty="0" smtClean="0"/>
              <a:t>The limitations of HTML were most obvious in websites and applications that had to “down-transform” structured content from databases</a:t>
            </a:r>
            <a:endParaRPr lang="en-US" dirty="0"/>
          </a:p>
        </p:txBody>
      </p:sp>
      <p:pic>
        <p:nvPicPr>
          <p:cNvPr id="4" name="Picture 3"/>
          <p:cNvPicPr>
            <a:picLocks noChangeAspect="1"/>
          </p:cNvPicPr>
          <p:nvPr/>
        </p:nvPicPr>
        <p:blipFill>
          <a:blip r:embed="rId3"/>
          <a:stretch>
            <a:fillRect/>
          </a:stretch>
        </p:blipFill>
        <p:spPr>
          <a:xfrm>
            <a:off x="304800" y="219478"/>
            <a:ext cx="865707" cy="865707"/>
          </a:xfrm>
          <a:prstGeom prst="rect">
            <a:avLst/>
          </a:prstGeom>
        </p:spPr>
      </p:pic>
    </p:spTree>
    <p:extLst>
      <p:ext uri="{BB962C8B-B14F-4D97-AF65-F5344CB8AC3E}">
        <p14:creationId xmlns:p14="http://schemas.microsoft.com/office/powerpoint/2010/main" val="682331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1143000"/>
          </a:xfrm>
        </p:spPr>
        <p:txBody>
          <a:bodyPr>
            <a:noAutofit/>
          </a:bodyPr>
          <a:lstStyle/>
          <a:p>
            <a:r>
              <a:rPr lang="en-US" sz="3600" b="1" dirty="0"/>
              <a:t>XML (“extensible markup language”)</a:t>
            </a:r>
          </a:p>
        </p:txBody>
      </p:sp>
      <p:sp>
        <p:nvSpPr>
          <p:cNvPr id="3" name="Content Placeholder 2"/>
          <p:cNvSpPr>
            <a:spLocks noGrp="1"/>
          </p:cNvSpPr>
          <p:nvPr>
            <p:ph idx="1"/>
          </p:nvPr>
        </p:nvSpPr>
        <p:spPr>
          <a:xfrm>
            <a:off x="457200" y="1431634"/>
            <a:ext cx="8229600" cy="4525963"/>
          </a:xfrm>
        </p:spPr>
        <p:txBody>
          <a:bodyPr>
            <a:normAutofit fontScale="92500" lnSpcReduction="10000"/>
          </a:bodyPr>
          <a:lstStyle/>
          <a:p>
            <a:r>
              <a:rPr lang="en-US" dirty="0" smtClean="0"/>
              <a:t>XML was invented 20 years ago for structured publishing and transactions on the web</a:t>
            </a:r>
          </a:p>
          <a:p>
            <a:r>
              <a:rPr lang="en-US" dirty="0" smtClean="0"/>
              <a:t>XML enables the design of “schemas” or “vocabularies” or “tag sets” and the specification of the rules by which they are arranged (“validation”) </a:t>
            </a:r>
          </a:p>
          <a:p>
            <a:r>
              <a:rPr lang="en-US" dirty="0" smtClean="0"/>
              <a:t>So instead of a fixed tag set like HTML, XML's </a:t>
            </a:r>
            <a:r>
              <a:rPr lang="en-US" dirty="0"/>
              <a:t>purpose is radically different – it is a </a:t>
            </a:r>
            <a:r>
              <a:rPr lang="en-US" dirty="0" smtClean="0"/>
              <a:t>“metalanguage” – a general </a:t>
            </a:r>
            <a:r>
              <a:rPr lang="en-US" dirty="0"/>
              <a:t>syntax for encoding models and instances of </a:t>
            </a:r>
            <a:r>
              <a:rPr lang="en-US" dirty="0" smtClean="0"/>
              <a:t>things </a:t>
            </a:r>
            <a:r>
              <a:rPr lang="en-US" dirty="0"/>
              <a:t>and </a:t>
            </a:r>
            <a:r>
              <a:rPr lang="en-US" dirty="0" smtClean="0"/>
              <a:t>processes</a:t>
            </a:r>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304800" y="0"/>
            <a:ext cx="865707" cy="865707"/>
          </a:xfrm>
          <a:prstGeom prst="rect">
            <a:avLst/>
          </a:prstGeom>
        </p:spPr>
      </p:pic>
    </p:spTree>
    <p:extLst>
      <p:ext uri="{BB962C8B-B14F-4D97-AF65-F5344CB8AC3E}">
        <p14:creationId xmlns:p14="http://schemas.microsoft.com/office/powerpoint/2010/main" val="1651537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CV as an Artificial Language</a:t>
            </a:r>
          </a:p>
        </p:txBody>
      </p:sp>
      <p:sp>
        <p:nvSpPr>
          <p:cNvPr id="3" name="Content Placeholder 2"/>
          <p:cNvSpPr>
            <a:spLocks noGrp="1"/>
          </p:cNvSpPr>
          <p:nvPr>
            <p:ph idx="1"/>
          </p:nvPr>
        </p:nvSpPr>
        <p:spPr/>
        <p:txBody>
          <a:bodyPr>
            <a:normAutofit lnSpcReduction="10000"/>
          </a:bodyPr>
          <a:lstStyle/>
          <a:p>
            <a:r>
              <a:rPr lang="en-US" dirty="0" smtClean="0"/>
              <a:t>A CV is an </a:t>
            </a:r>
            <a:r>
              <a:rPr lang="en-US" dirty="0" smtClean="0">
                <a:solidFill>
                  <a:srgbClr val="FF0000"/>
                </a:solidFill>
              </a:rPr>
              <a:t>artificial </a:t>
            </a:r>
            <a:r>
              <a:rPr lang="en-US" dirty="0">
                <a:solidFill>
                  <a:srgbClr val="FF0000"/>
                </a:solidFill>
              </a:rPr>
              <a:t>language </a:t>
            </a:r>
            <a:r>
              <a:rPr lang="en-US" dirty="0"/>
              <a:t>to be used in place of the "natural" </a:t>
            </a:r>
            <a:r>
              <a:rPr lang="en-US" dirty="0" smtClean="0"/>
              <a:t>ones that people would otherwise use</a:t>
            </a:r>
          </a:p>
          <a:p>
            <a:r>
              <a:rPr lang="en-US" dirty="0"/>
              <a:t>A </a:t>
            </a:r>
            <a:r>
              <a:rPr lang="en-US" dirty="0" smtClean="0"/>
              <a:t>CV standardizes the terms </a:t>
            </a:r>
            <a:r>
              <a:rPr lang="en-US" dirty="0"/>
              <a:t>(such as subject headings, names, classifications, etc.) assigned by organizers / cataloguers / </a:t>
            </a:r>
            <a:r>
              <a:rPr lang="en-US" dirty="0" smtClean="0"/>
              <a:t>indexers</a:t>
            </a:r>
          </a:p>
          <a:p>
            <a:r>
              <a:rPr lang="en-US" dirty="0"/>
              <a:t>A CV can be thought of as a fixed or closed dictionary in which everything must be defined using the same set of </a:t>
            </a:r>
            <a:r>
              <a:rPr lang="en-US" dirty="0" smtClean="0"/>
              <a:t>terms</a:t>
            </a:r>
            <a:endParaRPr lang="en-US" dirty="0"/>
          </a:p>
        </p:txBody>
      </p:sp>
    </p:spTree>
    <p:extLst>
      <p:ext uri="{BB962C8B-B14F-4D97-AF65-F5344CB8AC3E}">
        <p14:creationId xmlns:p14="http://schemas.microsoft.com/office/powerpoint/2010/main" val="1228318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61682" y="381000"/>
            <a:ext cx="5514975" cy="2483844"/>
          </a:xfrm>
          <a:prstGeom prst="rect">
            <a:avLst/>
          </a:prstGeom>
        </p:spPr>
      </p:pic>
      <p:pic>
        <p:nvPicPr>
          <p:cNvPr id="3" name="Picture 2"/>
          <p:cNvPicPr>
            <a:picLocks noChangeAspect="1"/>
          </p:cNvPicPr>
          <p:nvPr/>
        </p:nvPicPr>
        <p:blipFill>
          <a:blip r:embed="rId4"/>
          <a:stretch>
            <a:fillRect/>
          </a:stretch>
        </p:blipFill>
        <p:spPr>
          <a:xfrm>
            <a:off x="3886200" y="3148429"/>
            <a:ext cx="3838575" cy="3409950"/>
          </a:xfrm>
          <a:prstGeom prst="rect">
            <a:avLst/>
          </a:prstGeom>
        </p:spPr>
      </p:pic>
      <p:sp>
        <p:nvSpPr>
          <p:cNvPr id="4" name="TextBox 3"/>
          <p:cNvSpPr txBox="1"/>
          <p:nvPr/>
        </p:nvSpPr>
        <p:spPr>
          <a:xfrm>
            <a:off x="457200" y="1371600"/>
            <a:ext cx="2819400" cy="3970318"/>
          </a:xfrm>
          <a:prstGeom prst="rect">
            <a:avLst/>
          </a:prstGeom>
          <a:noFill/>
        </p:spPr>
        <p:txBody>
          <a:bodyPr wrap="square" rtlCol="0">
            <a:spAutoFit/>
          </a:bodyPr>
          <a:lstStyle/>
          <a:p>
            <a:r>
              <a:rPr lang="en-US" sz="2800" dirty="0" smtClean="0"/>
              <a:t>If you give this HTML source file to a web browser it renders it in a human-readable way because “presentation rules” are built into the browser</a:t>
            </a:r>
            <a:endParaRPr lang="en-US" sz="2800" dirty="0"/>
          </a:p>
        </p:txBody>
      </p:sp>
    </p:spTree>
    <p:extLst>
      <p:ext uri="{BB962C8B-B14F-4D97-AF65-F5344CB8AC3E}">
        <p14:creationId xmlns:p14="http://schemas.microsoft.com/office/powerpoint/2010/main" val="2848399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98980"/>
            <a:ext cx="7543800" cy="2677656"/>
          </a:xfrm>
          <a:prstGeom prst="rect">
            <a:avLst/>
          </a:prstGeom>
          <a:noFill/>
        </p:spPr>
        <p:txBody>
          <a:bodyPr wrap="square" rtlCol="0">
            <a:spAutoFit/>
          </a:bodyPr>
          <a:lstStyle/>
          <a:p>
            <a:r>
              <a:rPr lang="en-US" sz="2800" dirty="0" smtClean="0"/>
              <a:t>If you give this XML source file to a web browser it needs an XML transform (“style sheet”) to assign formatting</a:t>
            </a:r>
          </a:p>
          <a:p>
            <a:endParaRPr lang="en-US" sz="2800" dirty="0"/>
          </a:p>
          <a:p>
            <a:r>
              <a:rPr lang="en-US" sz="2800" dirty="0" smtClean="0"/>
              <a:t>Different transforms might be needed for different devices, users, or consuming applications</a:t>
            </a:r>
            <a:endParaRPr lang="en-US" sz="2800" dirty="0"/>
          </a:p>
        </p:txBody>
      </p:sp>
      <p:pic>
        <p:nvPicPr>
          <p:cNvPr id="5" name="Picture 4"/>
          <p:cNvPicPr>
            <a:picLocks noChangeAspect="1"/>
          </p:cNvPicPr>
          <p:nvPr/>
        </p:nvPicPr>
        <p:blipFill>
          <a:blip r:embed="rId3"/>
          <a:stretch>
            <a:fillRect/>
          </a:stretch>
        </p:blipFill>
        <p:spPr>
          <a:xfrm>
            <a:off x="2291168" y="457200"/>
            <a:ext cx="5340626" cy="2971800"/>
          </a:xfrm>
          <a:prstGeom prst="rect">
            <a:avLst/>
          </a:prstGeom>
        </p:spPr>
      </p:pic>
    </p:spTree>
    <p:extLst>
      <p:ext uri="{BB962C8B-B14F-4D97-AF65-F5344CB8AC3E}">
        <p14:creationId xmlns:p14="http://schemas.microsoft.com/office/powerpoint/2010/main" val="1225088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274725"/>
            <a:ext cx="8772525" cy="6611850"/>
          </a:xfrm>
          <a:prstGeom prst="rect">
            <a:avLst/>
          </a:prstGeom>
        </p:spPr>
      </p:pic>
      <p:pic>
        <p:nvPicPr>
          <p:cNvPr id="3" name="Picture 2"/>
          <p:cNvPicPr>
            <a:picLocks noChangeAspect="1"/>
          </p:cNvPicPr>
          <p:nvPr/>
        </p:nvPicPr>
        <p:blipFill>
          <a:blip r:embed="rId4"/>
          <a:stretch>
            <a:fillRect/>
          </a:stretch>
        </p:blipFill>
        <p:spPr>
          <a:xfrm>
            <a:off x="19050" y="0"/>
            <a:ext cx="865707" cy="865707"/>
          </a:xfrm>
          <a:prstGeom prst="rect">
            <a:avLst/>
          </a:prstGeom>
        </p:spPr>
      </p:pic>
    </p:spTree>
    <p:extLst>
      <p:ext uri="{BB962C8B-B14F-4D97-AF65-F5344CB8AC3E}">
        <p14:creationId xmlns:p14="http://schemas.microsoft.com/office/powerpoint/2010/main" val="3693027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89975"/>
            <a:ext cx="8782050" cy="6668025"/>
          </a:xfrm>
          <a:prstGeom prst="rect">
            <a:avLst/>
          </a:prstGeom>
        </p:spPr>
      </p:pic>
    </p:spTree>
    <p:extLst>
      <p:ext uri="{BB962C8B-B14F-4D97-AF65-F5344CB8AC3E}">
        <p14:creationId xmlns:p14="http://schemas.microsoft.com/office/powerpoint/2010/main" val="3197815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60" y="171450"/>
            <a:ext cx="8229600" cy="1143000"/>
          </a:xfrm>
        </p:spPr>
        <p:txBody>
          <a:bodyPr/>
          <a:lstStyle/>
          <a:p>
            <a:r>
              <a:rPr lang="en-US" b="1" dirty="0" smtClean="0"/>
              <a:t>Elements vs. Attributes</a:t>
            </a:r>
            <a:endParaRPr lang="en-US" b="1" dirty="0"/>
          </a:p>
        </p:txBody>
      </p:sp>
      <p:pic>
        <p:nvPicPr>
          <p:cNvPr id="3" name="Picture 2"/>
          <p:cNvPicPr>
            <a:picLocks noChangeAspect="1"/>
          </p:cNvPicPr>
          <p:nvPr/>
        </p:nvPicPr>
        <p:blipFill>
          <a:blip r:embed="rId3"/>
          <a:stretch>
            <a:fillRect/>
          </a:stretch>
        </p:blipFill>
        <p:spPr>
          <a:xfrm>
            <a:off x="1152525" y="1295400"/>
            <a:ext cx="6852270" cy="3048000"/>
          </a:xfrm>
          <a:prstGeom prst="rect">
            <a:avLst/>
          </a:prstGeom>
        </p:spPr>
      </p:pic>
      <p:pic>
        <p:nvPicPr>
          <p:cNvPr id="4" name="Picture 3"/>
          <p:cNvPicPr>
            <a:picLocks noChangeAspect="1"/>
          </p:cNvPicPr>
          <p:nvPr/>
        </p:nvPicPr>
        <p:blipFill>
          <a:blip r:embed="rId4"/>
          <a:stretch>
            <a:fillRect/>
          </a:stretch>
        </p:blipFill>
        <p:spPr>
          <a:xfrm>
            <a:off x="1143000" y="4891001"/>
            <a:ext cx="7727497" cy="1966999"/>
          </a:xfrm>
          <a:prstGeom prst="rect">
            <a:avLst/>
          </a:prstGeom>
        </p:spPr>
      </p:pic>
      <p:sp>
        <p:nvSpPr>
          <p:cNvPr id="5" name="TextBox 4"/>
          <p:cNvSpPr txBox="1"/>
          <p:nvPr/>
        </p:nvSpPr>
        <p:spPr>
          <a:xfrm>
            <a:off x="240847" y="4314825"/>
            <a:ext cx="8610600" cy="400110"/>
          </a:xfrm>
          <a:prstGeom prst="rect">
            <a:avLst/>
          </a:prstGeom>
          <a:noFill/>
        </p:spPr>
        <p:txBody>
          <a:bodyPr wrap="square" rtlCol="0">
            <a:spAutoFit/>
          </a:bodyPr>
          <a:lstStyle/>
          <a:p>
            <a:r>
              <a:rPr lang="en-US" sz="2000" dirty="0" smtClean="0"/>
              <a:t>The attribute representation is legal and semantically equivalent but not as useful</a:t>
            </a:r>
            <a:endParaRPr lang="en-US" sz="2000" dirty="0"/>
          </a:p>
        </p:txBody>
      </p:sp>
    </p:spTree>
    <p:extLst>
      <p:ext uri="{BB962C8B-B14F-4D97-AF65-F5344CB8AC3E}">
        <p14:creationId xmlns:p14="http://schemas.microsoft.com/office/powerpoint/2010/main" val="680821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b="1" dirty="0"/>
              <a:t>XML vs. Microformats, Schema.org</a:t>
            </a:r>
          </a:p>
        </p:txBody>
      </p:sp>
      <p:sp>
        <p:nvSpPr>
          <p:cNvPr id="3" name="Content Placeholder 2"/>
          <p:cNvSpPr>
            <a:spLocks noGrp="1"/>
          </p:cNvSpPr>
          <p:nvPr>
            <p:ph idx="1"/>
          </p:nvPr>
        </p:nvSpPr>
        <p:spPr/>
        <p:txBody>
          <a:bodyPr>
            <a:normAutofit/>
          </a:bodyPr>
          <a:lstStyle/>
          <a:p>
            <a:r>
              <a:rPr lang="en-US" dirty="0" smtClean="0"/>
              <a:t>“Heavyweight” models needed for robust computation and interoperability “by machines” are most often defined as XML schemas – </a:t>
            </a:r>
            <a:r>
              <a:rPr lang="en-US" dirty="0"/>
              <a:t>see </a:t>
            </a:r>
            <a:r>
              <a:rPr lang="en-US" dirty="0">
                <a:hlinkClick r:id="rId3"/>
              </a:rPr>
              <a:t>https://www.oasis-open.org</a:t>
            </a:r>
            <a:r>
              <a:rPr lang="en-US" dirty="0" smtClean="0">
                <a:hlinkClick r:id="rId3"/>
              </a:rPr>
              <a:t>/</a:t>
            </a:r>
            <a:endParaRPr lang="en-US" dirty="0" smtClean="0"/>
          </a:p>
          <a:p>
            <a:r>
              <a:rPr lang="en-US" dirty="0" smtClean="0"/>
              <a:t>But a large number of more “lightweight” models for creating structured content “for eyes” use HTML attribute syntax to make them easier to embed in web pages </a:t>
            </a:r>
            <a:endParaRPr lang="en-US" dirty="0"/>
          </a:p>
        </p:txBody>
      </p:sp>
      <p:pic>
        <p:nvPicPr>
          <p:cNvPr id="4" name="Picture 3"/>
          <p:cNvPicPr>
            <a:picLocks noChangeAspect="1"/>
          </p:cNvPicPr>
          <p:nvPr/>
        </p:nvPicPr>
        <p:blipFill>
          <a:blip r:embed="rId4"/>
          <a:stretch>
            <a:fillRect/>
          </a:stretch>
        </p:blipFill>
        <p:spPr>
          <a:xfrm>
            <a:off x="228600" y="210359"/>
            <a:ext cx="865707" cy="865707"/>
          </a:xfrm>
          <a:prstGeom prst="rect">
            <a:avLst/>
          </a:prstGeom>
        </p:spPr>
      </p:pic>
    </p:spTree>
    <p:extLst>
      <p:ext uri="{BB962C8B-B14F-4D97-AF65-F5344CB8AC3E}">
        <p14:creationId xmlns:p14="http://schemas.microsoft.com/office/powerpoint/2010/main" val="3933124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Microformats</a:t>
            </a:r>
          </a:p>
        </p:txBody>
      </p:sp>
      <p:sp>
        <p:nvSpPr>
          <p:cNvPr id="3" name="Content Placeholder 2"/>
          <p:cNvSpPr>
            <a:spLocks noGrp="1"/>
          </p:cNvSpPr>
          <p:nvPr>
            <p:ph idx="1"/>
          </p:nvPr>
        </p:nvSpPr>
        <p:spPr/>
        <p:txBody>
          <a:bodyPr>
            <a:normAutofit fontScale="92500" lnSpcReduction="10000"/>
          </a:bodyPr>
          <a:lstStyle/>
          <a:p>
            <a:r>
              <a:rPr lang="en-US" dirty="0" smtClean="0"/>
              <a:t>Microformats represent </a:t>
            </a:r>
            <a:r>
              <a:rPr lang="en-US" dirty="0"/>
              <a:t>a very different approach to modeling and encoding "document types"</a:t>
            </a:r>
          </a:p>
          <a:p>
            <a:r>
              <a:rPr lang="en-US" dirty="0"/>
              <a:t>Instead of following rigorous (and slow) design methods to create standard reusable information models they are more of a grass-roots effort to create XHTML "chunks" embeddable in web pages</a:t>
            </a:r>
          </a:p>
          <a:p>
            <a:r>
              <a:rPr lang="en-US" dirty="0" smtClean="0"/>
              <a:t>Commonly  used microformats are those for personal </a:t>
            </a:r>
            <a:r>
              <a:rPr lang="en-US" dirty="0"/>
              <a:t>contact information, </a:t>
            </a:r>
            <a:r>
              <a:rPr lang="en-US" dirty="0" smtClean="0"/>
              <a:t>calendar events</a:t>
            </a:r>
            <a:r>
              <a:rPr lang="en-US" dirty="0"/>
              <a:t>, and a few other small chunks of structured </a:t>
            </a:r>
            <a:r>
              <a:rPr lang="en-US" dirty="0" smtClean="0"/>
              <a:t>data</a:t>
            </a:r>
          </a:p>
        </p:txBody>
      </p:sp>
    </p:spTree>
    <p:extLst>
      <p:ext uri="{BB962C8B-B14F-4D97-AF65-F5344CB8AC3E}">
        <p14:creationId xmlns:p14="http://schemas.microsoft.com/office/powerpoint/2010/main" val="2031230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Schema.org</a:t>
            </a:r>
            <a:endParaRPr lang="en-US" b="1" dirty="0"/>
          </a:p>
        </p:txBody>
      </p:sp>
      <p:sp>
        <p:nvSpPr>
          <p:cNvPr id="3" name="Content Placeholder 2"/>
          <p:cNvSpPr>
            <a:spLocks noGrp="1"/>
          </p:cNvSpPr>
          <p:nvPr>
            <p:ph idx="1"/>
          </p:nvPr>
        </p:nvSpPr>
        <p:spPr/>
        <p:txBody>
          <a:bodyPr>
            <a:normAutofit/>
          </a:bodyPr>
          <a:lstStyle/>
          <a:p>
            <a:r>
              <a:rPr lang="en-US" dirty="0"/>
              <a:t>Schema.org expanded and optimized the microformat concept </a:t>
            </a:r>
            <a:r>
              <a:rPr lang="en-US" dirty="0" smtClean="0"/>
              <a:t>for </a:t>
            </a:r>
            <a:r>
              <a:rPr lang="en-US" dirty="0"/>
              <a:t>the benefit of search </a:t>
            </a:r>
            <a:r>
              <a:rPr lang="en-US" dirty="0" smtClean="0"/>
              <a:t>engines and other applications that rely heavily on structured data</a:t>
            </a:r>
          </a:p>
          <a:p>
            <a:r>
              <a:rPr lang="en-US" dirty="0" smtClean="0"/>
              <a:t>The use of these structured “semantic fragments” in web pages enables search engines to return more precise and relevant results</a:t>
            </a:r>
            <a:endParaRPr lang="en-US" dirty="0"/>
          </a:p>
        </p:txBody>
      </p:sp>
    </p:spTree>
    <p:extLst>
      <p:ext uri="{BB962C8B-B14F-4D97-AF65-F5344CB8AC3E}">
        <p14:creationId xmlns:p14="http://schemas.microsoft.com/office/powerpoint/2010/main" val="2907449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325" y="666750"/>
            <a:ext cx="8515350" cy="5524500"/>
          </a:xfrm>
          <a:prstGeom prst="rect">
            <a:avLst/>
          </a:prstGeom>
        </p:spPr>
      </p:pic>
    </p:spTree>
    <p:extLst>
      <p:ext uri="{BB962C8B-B14F-4D97-AF65-F5344CB8AC3E}">
        <p14:creationId xmlns:p14="http://schemas.microsoft.com/office/powerpoint/2010/main" val="236756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944" y="39685"/>
            <a:ext cx="6248400" cy="3046988"/>
          </a:xfrm>
          <a:prstGeom prst="rect">
            <a:avLst/>
          </a:prstGeom>
        </p:spPr>
        <p:txBody>
          <a:bodyPr wrap="square">
            <a:spAutoFit/>
          </a:bodyPr>
          <a:lstStyle/>
          <a:p>
            <a:r>
              <a:rPr lang="en-US" sz="2400" dirty="0"/>
              <a:t>&lt;div&gt;</a:t>
            </a:r>
          </a:p>
          <a:p>
            <a:r>
              <a:rPr lang="en-US" sz="2400" dirty="0"/>
              <a:t> &lt;h1&gt;Avatar&lt;/h1&gt;</a:t>
            </a:r>
          </a:p>
          <a:p>
            <a:r>
              <a:rPr lang="en-US" sz="2400" dirty="0"/>
              <a:t> &lt;span&gt;Director: James Cameron (born August 16, 1954)&lt;/span&gt;</a:t>
            </a:r>
          </a:p>
          <a:p>
            <a:r>
              <a:rPr lang="en-US" sz="2400" dirty="0"/>
              <a:t> &lt;span&gt;Science fiction&lt;/span&gt;</a:t>
            </a:r>
          </a:p>
          <a:p>
            <a:r>
              <a:rPr lang="en-US" sz="2400" dirty="0"/>
              <a:t> &lt;a href="../movies/avatar-theatrical-trailer.html"&gt;Trailer&lt;/a&gt;</a:t>
            </a:r>
          </a:p>
          <a:p>
            <a:r>
              <a:rPr lang="en-US" sz="2400" dirty="0"/>
              <a:t>&lt;/div&gt;</a:t>
            </a:r>
          </a:p>
        </p:txBody>
      </p:sp>
      <p:sp>
        <p:nvSpPr>
          <p:cNvPr id="3" name="Rectangle 2"/>
          <p:cNvSpPr/>
          <p:nvPr/>
        </p:nvSpPr>
        <p:spPr>
          <a:xfrm>
            <a:off x="1600200" y="3657600"/>
            <a:ext cx="7467600" cy="3046988"/>
          </a:xfrm>
          <a:prstGeom prst="rect">
            <a:avLst/>
          </a:prstGeom>
        </p:spPr>
        <p:txBody>
          <a:bodyPr wrap="square">
            <a:spAutoFit/>
          </a:bodyPr>
          <a:lstStyle/>
          <a:p>
            <a:r>
              <a:rPr lang="en-US" sz="2400" dirty="0"/>
              <a:t>&lt;div itemscope itemtype="http://schema.org/Movie"&gt;</a:t>
            </a:r>
          </a:p>
          <a:p>
            <a:r>
              <a:rPr lang="en-US" sz="2400" dirty="0"/>
              <a:t>  &lt;h1&gt;Avatar&lt;/h1&gt;</a:t>
            </a:r>
          </a:p>
          <a:p>
            <a:r>
              <a:rPr lang="en-US" sz="2400" dirty="0"/>
              <a:t>  &lt;span&gt;Director: James Cameron (born August 16, 1954)&lt;/span&gt;</a:t>
            </a:r>
          </a:p>
          <a:p>
            <a:r>
              <a:rPr lang="en-US" sz="2400" dirty="0"/>
              <a:t>  &lt;span&gt;Science fiction&lt;/span&gt;</a:t>
            </a:r>
          </a:p>
          <a:p>
            <a:r>
              <a:rPr lang="en-US" sz="2400" dirty="0"/>
              <a:t>  &lt;a href="../movies/avatar-theatrical-trailer.html"&gt;Trailer&lt;/a&gt;</a:t>
            </a:r>
          </a:p>
          <a:p>
            <a:r>
              <a:rPr lang="en-US" sz="2400" dirty="0"/>
              <a:t>&lt;/div&gt;</a:t>
            </a:r>
          </a:p>
        </p:txBody>
      </p:sp>
      <p:sp>
        <p:nvSpPr>
          <p:cNvPr id="4" name="TextBox 3"/>
          <p:cNvSpPr txBox="1"/>
          <p:nvPr/>
        </p:nvSpPr>
        <p:spPr>
          <a:xfrm>
            <a:off x="304800" y="294328"/>
            <a:ext cx="1905000" cy="1077218"/>
          </a:xfrm>
          <a:prstGeom prst="rect">
            <a:avLst/>
          </a:prstGeom>
          <a:noFill/>
        </p:spPr>
        <p:txBody>
          <a:bodyPr wrap="square" rtlCol="0">
            <a:spAutoFit/>
          </a:bodyPr>
          <a:lstStyle/>
          <a:p>
            <a:r>
              <a:rPr lang="en-US" sz="3200" b="1" dirty="0" smtClean="0">
                <a:latin typeface="+mj-lt"/>
              </a:rPr>
              <a:t>SIMPLE HTML</a:t>
            </a:r>
            <a:endParaRPr lang="en-US" sz="3200" b="1" dirty="0">
              <a:latin typeface="+mj-lt"/>
            </a:endParaRPr>
          </a:p>
        </p:txBody>
      </p:sp>
      <p:sp>
        <p:nvSpPr>
          <p:cNvPr id="5" name="Rectangle 4"/>
          <p:cNvSpPr/>
          <p:nvPr/>
        </p:nvSpPr>
        <p:spPr>
          <a:xfrm>
            <a:off x="135711" y="3030997"/>
            <a:ext cx="2243178" cy="954107"/>
          </a:xfrm>
          <a:prstGeom prst="rect">
            <a:avLst/>
          </a:prstGeom>
        </p:spPr>
        <p:txBody>
          <a:bodyPr wrap="none">
            <a:spAutoFit/>
          </a:bodyPr>
          <a:lstStyle/>
          <a:p>
            <a:r>
              <a:rPr lang="en-US" sz="2800" b="1" dirty="0" smtClean="0">
                <a:latin typeface="+mj-lt"/>
              </a:rPr>
              <a:t>SCHEMA.ORG</a:t>
            </a:r>
            <a:br>
              <a:rPr lang="en-US" sz="2800" b="1" dirty="0" smtClean="0">
                <a:latin typeface="+mj-lt"/>
              </a:rPr>
            </a:br>
            <a:r>
              <a:rPr lang="en-US" sz="2800" b="1" dirty="0" smtClean="0">
                <a:latin typeface="+mj-lt"/>
              </a:rPr>
              <a:t> “Movie”</a:t>
            </a:r>
            <a:endParaRPr lang="en-US" sz="2800" b="1" dirty="0">
              <a:latin typeface="+mj-lt"/>
            </a:endParaRPr>
          </a:p>
        </p:txBody>
      </p:sp>
    </p:spTree>
    <p:extLst>
      <p:ext uri="{BB962C8B-B14F-4D97-AF65-F5344CB8AC3E}">
        <p14:creationId xmlns:p14="http://schemas.microsoft.com/office/powerpoint/2010/main" val="132289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53" y="160338"/>
            <a:ext cx="8229600" cy="1143000"/>
          </a:xfrm>
        </p:spPr>
        <p:txBody>
          <a:bodyPr>
            <a:normAutofit fontScale="90000"/>
          </a:bodyPr>
          <a:lstStyle/>
          <a:p>
            <a:r>
              <a:rPr lang="en-US" sz="4900" b="1" dirty="0"/>
              <a:t>Types of Controlled Vocabularies</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Dictionaries, thesauri, ontologies</a:t>
            </a:r>
          </a:p>
          <a:p>
            <a:r>
              <a:rPr lang="en-US" dirty="0" smtClean="0"/>
              <a:t>Authority controls for names, places, time periods</a:t>
            </a:r>
          </a:p>
          <a:p>
            <a:r>
              <a:rPr lang="en-US" dirty="0" smtClean="0"/>
              <a:t>Identifiers</a:t>
            </a:r>
          </a:p>
          <a:p>
            <a:r>
              <a:rPr lang="en-US" dirty="0" smtClean="0"/>
              <a:t>Code lists</a:t>
            </a:r>
          </a:p>
          <a:p>
            <a:r>
              <a:rPr lang="en-US" dirty="0" smtClean="0"/>
              <a:t>Subject </a:t>
            </a:r>
            <a:r>
              <a:rPr lang="en-US" dirty="0"/>
              <a:t>heading </a:t>
            </a:r>
            <a:r>
              <a:rPr lang="en-US" dirty="0" smtClean="0"/>
              <a:t>lists</a:t>
            </a:r>
          </a:p>
          <a:p>
            <a:r>
              <a:rPr lang="en-US" dirty="0" smtClean="0"/>
              <a:t>Classification schemes</a:t>
            </a:r>
          </a:p>
          <a:p>
            <a:r>
              <a:rPr lang="en-US" dirty="0" smtClean="0"/>
              <a:t>Schemas/domain-specific languages/”tag sets”</a:t>
            </a:r>
            <a:endParaRPr lang="en-US" dirty="0"/>
          </a:p>
        </p:txBody>
      </p:sp>
      <p:sp>
        <p:nvSpPr>
          <p:cNvPr id="4" name="TextBox 3"/>
          <p:cNvSpPr txBox="1"/>
          <p:nvPr/>
        </p:nvSpPr>
        <p:spPr>
          <a:xfrm>
            <a:off x="457200" y="5715000"/>
            <a:ext cx="7391400" cy="1015663"/>
          </a:xfrm>
          <a:prstGeom prst="rect">
            <a:avLst/>
          </a:prstGeom>
          <a:noFill/>
        </p:spPr>
        <p:txBody>
          <a:bodyPr wrap="square" rtlCol="0">
            <a:spAutoFit/>
          </a:bodyPr>
          <a:lstStyle/>
          <a:p>
            <a:r>
              <a:rPr lang="en-US" sz="2000" i="1" dirty="0" smtClean="0">
                <a:solidFill>
                  <a:srgbClr val="FF0000"/>
                </a:solidFill>
              </a:rPr>
              <a:t>Some of these we’ve covered before, because names and controlled vocabularies are essential in many contexts of sensemaking and organizing</a:t>
            </a:r>
            <a:endParaRPr lang="en-US" sz="2000" i="1" dirty="0">
              <a:solidFill>
                <a:srgbClr val="FF0000"/>
              </a:solidFill>
            </a:endParaRPr>
          </a:p>
        </p:txBody>
      </p:sp>
      <p:pic>
        <p:nvPicPr>
          <p:cNvPr id="5" name="Picture 4"/>
          <p:cNvPicPr>
            <a:picLocks noChangeAspect="1"/>
          </p:cNvPicPr>
          <p:nvPr/>
        </p:nvPicPr>
        <p:blipFill>
          <a:blip r:embed="rId3"/>
          <a:stretch>
            <a:fillRect/>
          </a:stretch>
        </p:blipFill>
        <p:spPr>
          <a:xfrm>
            <a:off x="164573" y="160338"/>
            <a:ext cx="865707" cy="865707"/>
          </a:xfrm>
          <a:prstGeom prst="rect">
            <a:avLst/>
          </a:prstGeom>
        </p:spPr>
      </p:pic>
    </p:spTree>
    <p:extLst>
      <p:ext uri="{BB962C8B-B14F-4D97-AF65-F5344CB8AC3E}">
        <p14:creationId xmlns:p14="http://schemas.microsoft.com/office/powerpoint/2010/main" val="2304041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Assignment 7: </a:t>
            </a:r>
            <a:br>
              <a:rPr lang="en-US" b="1" dirty="0" smtClean="0"/>
            </a:br>
            <a:r>
              <a:rPr lang="en-US" b="1" dirty="0" smtClean="0"/>
              <a:t>Modeling a “Sporting Event”</a:t>
            </a:r>
            <a:endParaRPr lang="en-US" b="1" dirty="0"/>
          </a:p>
        </p:txBody>
      </p:sp>
      <p:sp>
        <p:nvSpPr>
          <p:cNvPr id="3" name="Rectangle 2"/>
          <p:cNvSpPr/>
          <p:nvPr/>
        </p:nvSpPr>
        <p:spPr>
          <a:xfrm>
            <a:off x="838200" y="1828800"/>
            <a:ext cx="7162800" cy="1477328"/>
          </a:xfrm>
          <a:prstGeom prst="rect">
            <a:avLst/>
          </a:prstGeom>
        </p:spPr>
        <p:txBody>
          <a:bodyPr wrap="square">
            <a:spAutoFit/>
          </a:bodyPr>
          <a:lstStyle/>
          <a:p>
            <a:r>
              <a:rPr lang="en-US" dirty="0"/>
              <a:t>Your assignment is to create a vocabulary for describing a sporting event. This assignment will expose you to the processes and decisions involved in modeling and resource description: scoping the vocabulary, making decisions about trade-offs, choosing meaningful names and definitions, and being aware of the biases embedded in your vocabulary.</a:t>
            </a:r>
          </a:p>
        </p:txBody>
      </p:sp>
      <p:sp>
        <p:nvSpPr>
          <p:cNvPr id="4" name="TextBox 3"/>
          <p:cNvSpPr txBox="1"/>
          <p:nvPr/>
        </p:nvSpPr>
        <p:spPr>
          <a:xfrm>
            <a:off x="838200" y="3657600"/>
            <a:ext cx="6019800" cy="3139321"/>
          </a:xfrm>
          <a:prstGeom prst="rect">
            <a:avLst/>
          </a:prstGeom>
          <a:noFill/>
        </p:spPr>
        <p:txBody>
          <a:bodyPr wrap="square" rtlCol="0">
            <a:spAutoFit/>
          </a:bodyPr>
          <a:lstStyle/>
          <a:p>
            <a:r>
              <a:rPr lang="en-US" b="1" dirty="0"/>
              <a:t>Part 1: Scoping the </a:t>
            </a:r>
            <a:r>
              <a:rPr lang="en-US" b="1" dirty="0" smtClean="0"/>
              <a:t>Vocabulary</a:t>
            </a:r>
          </a:p>
          <a:p>
            <a:r>
              <a:rPr lang="en-US" b="1" dirty="0"/>
              <a:t>Part 2: Defining the Descriptors</a:t>
            </a:r>
            <a:endParaRPr lang="en-US" dirty="0"/>
          </a:p>
          <a:p>
            <a:r>
              <a:rPr lang="en-US" b="1" dirty="0"/>
              <a:t>Part 3: Encoding an </a:t>
            </a:r>
            <a:r>
              <a:rPr lang="en-US" b="1" dirty="0" smtClean="0"/>
              <a:t>Instance</a:t>
            </a:r>
          </a:p>
          <a:p>
            <a:endParaRPr lang="en-US" b="1" dirty="0"/>
          </a:p>
          <a:p>
            <a:r>
              <a:rPr lang="en-US" b="1" dirty="0" smtClean="0"/>
              <a:t>Part </a:t>
            </a:r>
            <a:r>
              <a:rPr lang="en-US" b="1" dirty="0"/>
              <a:t>4: Swapping </a:t>
            </a:r>
            <a:r>
              <a:rPr lang="en-US" b="1" dirty="0" smtClean="0"/>
              <a:t>Vocabularies</a:t>
            </a:r>
          </a:p>
          <a:p>
            <a:endParaRPr lang="en-US" b="1" dirty="0"/>
          </a:p>
          <a:p>
            <a:r>
              <a:rPr lang="en-US" b="1" dirty="0"/>
              <a:t>Part 5: Reflections</a:t>
            </a:r>
            <a:endParaRPr lang="en-US" dirty="0"/>
          </a:p>
          <a:p>
            <a:endParaRPr lang="en-US" dirty="0"/>
          </a:p>
          <a:p>
            <a:endParaRPr lang="en-US" dirty="0"/>
          </a:p>
          <a:p>
            <a:endParaRPr lang="en-US" dirty="0" smtClean="0"/>
          </a:p>
          <a:p>
            <a:endParaRPr lang="en-US" dirty="0"/>
          </a:p>
        </p:txBody>
      </p:sp>
      <p:sp>
        <p:nvSpPr>
          <p:cNvPr id="5" name="TextBox 4"/>
          <p:cNvSpPr txBox="1"/>
          <p:nvPr/>
        </p:nvSpPr>
        <p:spPr>
          <a:xfrm>
            <a:off x="4419600" y="3886200"/>
            <a:ext cx="2438400" cy="369332"/>
          </a:xfrm>
          <a:prstGeom prst="rect">
            <a:avLst/>
          </a:prstGeom>
          <a:noFill/>
        </p:spPr>
        <p:txBody>
          <a:bodyPr wrap="square" rtlCol="0">
            <a:spAutoFit/>
          </a:bodyPr>
          <a:lstStyle/>
          <a:p>
            <a:r>
              <a:rPr lang="en-US" dirty="0" smtClean="0"/>
              <a:t>Due Tuesday April 16</a:t>
            </a:r>
            <a:endParaRPr lang="en-US" dirty="0"/>
          </a:p>
        </p:txBody>
      </p:sp>
      <p:sp>
        <p:nvSpPr>
          <p:cNvPr id="6" name="TextBox 5"/>
          <p:cNvSpPr txBox="1"/>
          <p:nvPr/>
        </p:nvSpPr>
        <p:spPr>
          <a:xfrm>
            <a:off x="4419600" y="4800600"/>
            <a:ext cx="2514600" cy="369332"/>
          </a:xfrm>
          <a:prstGeom prst="rect">
            <a:avLst/>
          </a:prstGeom>
          <a:noFill/>
        </p:spPr>
        <p:txBody>
          <a:bodyPr wrap="square" rtlCol="0">
            <a:spAutoFit/>
          </a:bodyPr>
          <a:lstStyle/>
          <a:p>
            <a:r>
              <a:rPr lang="en-US" dirty="0" smtClean="0"/>
              <a:t>In Class on April 16</a:t>
            </a:r>
            <a:endParaRPr lang="en-US" dirty="0"/>
          </a:p>
        </p:txBody>
      </p:sp>
      <p:sp>
        <p:nvSpPr>
          <p:cNvPr id="8" name="TextBox 7"/>
          <p:cNvSpPr txBox="1"/>
          <p:nvPr/>
        </p:nvSpPr>
        <p:spPr>
          <a:xfrm>
            <a:off x="4429125" y="5326618"/>
            <a:ext cx="2514600" cy="369332"/>
          </a:xfrm>
          <a:prstGeom prst="rect">
            <a:avLst/>
          </a:prstGeom>
          <a:noFill/>
        </p:spPr>
        <p:txBody>
          <a:bodyPr wrap="square" rtlCol="0">
            <a:spAutoFit/>
          </a:bodyPr>
          <a:lstStyle/>
          <a:p>
            <a:r>
              <a:rPr lang="en-US" dirty="0" smtClean="0"/>
              <a:t>Due Thursday April 18</a:t>
            </a:r>
            <a:endParaRPr lang="en-US" dirty="0"/>
          </a:p>
        </p:txBody>
      </p:sp>
    </p:spTree>
    <p:extLst>
      <p:ext uri="{BB962C8B-B14F-4D97-AF65-F5344CB8AC3E}">
        <p14:creationId xmlns:p14="http://schemas.microsoft.com/office/powerpoint/2010/main" val="347294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Definitions of Ontology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1" y="1175757"/>
            <a:ext cx="8305800" cy="55677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“Ontology” can describe artifacts with different degrees of structure that differ:</a:t>
            </a:r>
          </a:p>
          <a:p>
            <a:pPr marL="800100" lvl="2"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 In how precisely the terms are defined</a:t>
            </a:r>
          </a:p>
          <a:p>
            <a:pPr marL="800100" lvl="2"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 In how precisely the relationships among them are expressed</a:t>
            </a:r>
          </a:p>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The simplest ontology is a dictionary; a thesaurus is a somewhat more complex one</a:t>
            </a:r>
          </a:p>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More complete ontologies are expressed using formal logic-based language</a:t>
            </a:r>
          </a:p>
        </p:txBody>
      </p:sp>
      <p:sp>
        <p:nvSpPr>
          <p:cNvPr id="5" name="TextBox 4"/>
          <p:cNvSpPr txBox="1"/>
          <p:nvPr/>
        </p:nvSpPr>
        <p:spPr>
          <a:xfrm>
            <a:off x="138546" y="11545"/>
            <a:ext cx="2286000" cy="461665"/>
          </a:xfrm>
          <a:prstGeom prst="rect">
            <a:avLst/>
          </a:prstGeom>
          <a:noFill/>
        </p:spPr>
        <p:txBody>
          <a:bodyPr wrap="square" rtlCol="0">
            <a:spAutoFit/>
          </a:bodyPr>
          <a:lstStyle/>
          <a:p>
            <a:r>
              <a:rPr lang="en-US" sz="2400" b="1" dirty="0" smtClean="0">
                <a:solidFill>
                  <a:srgbClr val="FF0000"/>
                </a:solidFill>
                <a:latin typeface="+mj-lt"/>
              </a:rPr>
              <a:t>FLASHBACK</a:t>
            </a:r>
            <a:endParaRPr lang="en-US" sz="2400" b="1" dirty="0">
              <a:solidFill>
                <a:srgbClr val="FF0000"/>
              </a:solidFill>
              <a:latin typeface="+mj-lt"/>
            </a:endParaRPr>
          </a:p>
        </p:txBody>
      </p:sp>
    </p:spTree>
    <p:extLst>
      <p:ext uri="{BB962C8B-B14F-4D97-AF65-F5344CB8AC3E}">
        <p14:creationId xmlns:p14="http://schemas.microsoft.com/office/powerpoint/2010/main" val="42542267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52425" y="533400"/>
            <a:ext cx="8763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Formula for Definitions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828800"/>
            <a:ext cx="7467600" cy="430467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pPr>
            <a:r>
              <a:rPr lang="en-US" sz="3600" dirty="0" smtClean="0">
                <a:solidFill>
                  <a:srgbClr val="FF0000"/>
                </a:solidFill>
                <a:latin typeface="UC Berkeley OS Sign"/>
                <a:cs typeface="Arial" pitchFamily="34" charset="0"/>
                <a:sym typeface="Arial" pitchFamily="34" charset="0"/>
              </a:rPr>
              <a:t>hyponym = {adjective+} hypernym {distinguishing clause+}</a:t>
            </a:r>
          </a:p>
          <a:p>
            <a:pPr marL="3429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Robin = Migratory BIRD with clear melodious song, a reddish breast, gray or black upper plumage</a:t>
            </a:r>
          </a:p>
          <a:p>
            <a:pPr marL="3429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Doesn't mention every characteristic of hyponym, only those needed to distinguish from other hyponyms</a:t>
            </a:r>
          </a:p>
        </p:txBody>
      </p:sp>
      <p:pic>
        <p:nvPicPr>
          <p:cNvPr id="2" name="Picture 1"/>
          <p:cNvPicPr>
            <a:picLocks noChangeAspect="1"/>
          </p:cNvPicPr>
          <p:nvPr/>
        </p:nvPicPr>
        <p:blipFill>
          <a:blip r:embed="rId3"/>
          <a:stretch>
            <a:fillRect/>
          </a:stretch>
        </p:blipFill>
        <p:spPr>
          <a:xfrm>
            <a:off x="329146" y="428997"/>
            <a:ext cx="865707" cy="865707"/>
          </a:xfrm>
          <a:prstGeom prst="rect">
            <a:avLst/>
          </a:prstGeom>
        </p:spPr>
      </p:pic>
      <p:pic>
        <p:nvPicPr>
          <p:cNvPr id="3" name="Picture 2"/>
          <p:cNvPicPr>
            <a:picLocks noChangeAspect="1"/>
          </p:cNvPicPr>
          <p:nvPr/>
        </p:nvPicPr>
        <p:blipFill>
          <a:blip r:embed="rId4"/>
          <a:stretch>
            <a:fillRect/>
          </a:stretch>
        </p:blipFill>
        <p:spPr>
          <a:xfrm>
            <a:off x="-76200" y="-82385"/>
            <a:ext cx="2383743" cy="646232"/>
          </a:xfrm>
          <a:prstGeom prst="rect">
            <a:avLst/>
          </a:prstGeom>
        </p:spPr>
      </p:pic>
    </p:spTree>
    <p:extLst>
      <p:ext uri="{BB962C8B-B14F-4D97-AF65-F5344CB8AC3E}">
        <p14:creationId xmlns:p14="http://schemas.microsoft.com/office/powerpoint/2010/main" val="30868001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Getty Categories for the Description of Works of Art (CDWA)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036719" cy="634869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latin typeface="UC Berkeley OS Sign"/>
                <a:cs typeface="Arial" pitchFamily="34" charset="0"/>
                <a:sym typeface="Arial" pitchFamily="34" charset="0"/>
                <a:hlinkClick r:id="rId3"/>
              </a:rPr>
              <a:t>CDWA</a:t>
            </a:r>
            <a:r>
              <a:rPr lang="en-US" sz="2800" dirty="0" smtClean="0">
                <a:latin typeface="UC Berkeley OS Sign"/>
                <a:cs typeface="Arial" pitchFamily="34" charset="0"/>
                <a:sym typeface="Arial" pitchFamily="34" charset="0"/>
              </a:rPr>
              <a:t> is a massive metadata schema with 532 elements and sub-elements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Each element typically has a controlled vocabulary </a:t>
            </a:r>
            <a:r>
              <a:rPr lang="en-US" sz="2800" dirty="0" smtClean="0">
                <a:latin typeface="UC Berkeley OS Sign"/>
                <a:cs typeface="Arial" pitchFamily="34" charset="0"/>
                <a:sym typeface="Arial" pitchFamily="34" charset="0"/>
              </a:rPr>
              <a:t>or recommends one </a:t>
            </a:r>
            <a:r>
              <a:rPr lang="en-US" sz="2800" dirty="0" smtClean="0">
                <a:latin typeface="UC Berkeley OS Sign"/>
                <a:cs typeface="Arial" pitchFamily="34" charset="0"/>
                <a:sym typeface="Arial" pitchFamily="34" charset="0"/>
              </a:rPr>
              <a:t>(e.g., </a:t>
            </a:r>
            <a:r>
              <a:rPr lang="en-US" sz="2800" dirty="0" smtClean="0">
                <a:latin typeface="UC Berkeley OS Sign"/>
                <a:cs typeface="Arial" pitchFamily="34" charset="0"/>
                <a:sym typeface="Arial" pitchFamily="34" charset="0"/>
                <a:hlinkClick r:id="rId4"/>
              </a:rPr>
              <a:t>Art and Architecture Thesaurus</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a core set of 36 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5"/>
              </a:rPr>
              <a:t>CDWA-Lite</a:t>
            </a:r>
            <a:r>
              <a:rPr lang="en-US" sz="2800" dirty="0" smtClean="0">
                <a:latin typeface="UC Berkeley OS Sign"/>
                <a:cs typeface="Arial" pitchFamily="34" charset="0"/>
                <a:sym typeface="Arial" pitchFamily="34" charset="0"/>
              </a:rPr>
              <a:t> is the XML specification for another simple subset of CDWA </a:t>
            </a:r>
          </a:p>
          <a:p>
            <a:endParaRPr lang="en-US" sz="2800" dirty="0" smtClean="0">
              <a:latin typeface="UC Berkeley OS Sign"/>
              <a:cs typeface="Arial" pitchFamily="34" charset="0"/>
              <a:sym typeface="Arial" pitchFamily="34" charset="0"/>
            </a:endParaRPr>
          </a:p>
          <a:p>
            <a:endParaRPr lang="en-US" sz="2800" dirty="0" smtClean="0"/>
          </a:p>
          <a:p>
            <a:r>
              <a:rPr lang="en-US" sz="2800" dirty="0" smtClean="0"/>
              <a:t> </a:t>
            </a:r>
            <a:endParaRPr lang="en-US" sz="2800" dirty="0"/>
          </a:p>
        </p:txBody>
      </p:sp>
      <p:sp>
        <p:nvSpPr>
          <p:cNvPr id="5" name="TextBox 4"/>
          <p:cNvSpPr txBox="1"/>
          <p:nvPr/>
        </p:nvSpPr>
        <p:spPr>
          <a:xfrm>
            <a:off x="138546" y="11545"/>
            <a:ext cx="2286000" cy="461665"/>
          </a:xfrm>
          <a:prstGeom prst="rect">
            <a:avLst/>
          </a:prstGeom>
          <a:noFill/>
        </p:spPr>
        <p:txBody>
          <a:bodyPr wrap="square" rtlCol="0">
            <a:spAutoFit/>
          </a:bodyPr>
          <a:lstStyle/>
          <a:p>
            <a:r>
              <a:rPr lang="en-US" sz="2400" b="1" dirty="0" smtClean="0">
                <a:solidFill>
                  <a:srgbClr val="FF0000"/>
                </a:solidFill>
                <a:latin typeface="+mj-lt"/>
              </a:rPr>
              <a:t>FLASHBACK</a:t>
            </a:r>
            <a:endParaRPr lang="en-US" sz="2400" b="1" dirty="0">
              <a:solidFill>
                <a:srgbClr val="FF0000"/>
              </a:solidFill>
              <a:latin typeface="+mj-lt"/>
            </a:endParaRPr>
          </a:p>
        </p:txBody>
      </p:sp>
    </p:spTree>
    <p:extLst>
      <p:ext uri="{BB962C8B-B14F-4D97-AF65-F5344CB8AC3E}">
        <p14:creationId xmlns:p14="http://schemas.microsoft.com/office/powerpoint/2010/main" val="4272760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228600" y="685800"/>
            <a:ext cx="7883473" cy="598017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Art and Architecture Thesaurus</a:t>
            </a:r>
          </a:p>
        </p:txBody>
      </p:sp>
      <p:sp>
        <p:nvSpPr>
          <p:cNvPr id="7" name="TextBox 6"/>
          <p:cNvSpPr txBox="1"/>
          <p:nvPr/>
        </p:nvSpPr>
        <p:spPr>
          <a:xfrm>
            <a:off x="138546" y="11545"/>
            <a:ext cx="2286000" cy="461665"/>
          </a:xfrm>
          <a:prstGeom prst="rect">
            <a:avLst/>
          </a:prstGeom>
          <a:noFill/>
        </p:spPr>
        <p:txBody>
          <a:bodyPr wrap="square" rtlCol="0">
            <a:spAutoFit/>
          </a:bodyPr>
          <a:lstStyle/>
          <a:p>
            <a:r>
              <a:rPr lang="en-US" sz="2400" b="1" dirty="0" smtClean="0">
                <a:solidFill>
                  <a:srgbClr val="FF0000"/>
                </a:solidFill>
                <a:latin typeface="+mj-lt"/>
              </a:rPr>
              <a:t>FLASHBACK</a:t>
            </a:r>
            <a:endParaRPr lang="en-US" sz="2400" b="1" dirty="0">
              <a:solidFill>
                <a:srgbClr val="FF0000"/>
              </a:solidFill>
              <a:latin typeface="+mj-lt"/>
            </a:endParaRPr>
          </a:p>
        </p:txBody>
      </p:sp>
    </p:spTree>
    <p:extLst>
      <p:ext uri="{BB962C8B-B14F-4D97-AF65-F5344CB8AC3E}">
        <p14:creationId xmlns:p14="http://schemas.microsoft.com/office/powerpoint/2010/main" val="30500826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2145</Words>
  <Application>Microsoft Office PowerPoint</Application>
  <PresentationFormat>On-screen Show (4:3)</PresentationFormat>
  <Paragraphs>253</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MS PGothic</vt:lpstr>
      <vt:lpstr>Arial</vt:lpstr>
      <vt:lpstr>Calibri</vt:lpstr>
      <vt:lpstr>UC Berkeley OS Sign</vt:lpstr>
      <vt:lpstr>Wingdings</vt:lpstr>
      <vt:lpstr>Office Theme</vt:lpstr>
      <vt:lpstr>CogSci 190 “Sensemaking and Organizing” Spring 2019</vt:lpstr>
      <vt:lpstr>Today’s Topics</vt:lpstr>
      <vt:lpstr>Why We Need  Controlled Vocabularies</vt:lpstr>
      <vt:lpstr>CV as an Artificial Language</vt:lpstr>
      <vt:lpstr>Types of Controlled Vocabularies </vt:lpstr>
      <vt:lpstr>Definitions of Ontology</vt:lpstr>
      <vt:lpstr>A Formula for Definitions</vt:lpstr>
      <vt:lpstr>Getty Categories for the Description of Works of Art (CDWA)</vt:lpstr>
      <vt:lpstr>PowerPoint Presentation</vt:lpstr>
      <vt:lpstr>Code Lists</vt:lpstr>
      <vt:lpstr>External and Internal Codes</vt:lpstr>
      <vt:lpstr>Schemas/Domain-Specific Languages</vt:lpstr>
      <vt:lpstr>PowerPoint Presentation</vt:lpstr>
      <vt:lpstr>Why Schemas?</vt:lpstr>
      <vt:lpstr>Inter-Enterprise Data Interoperability</vt:lpstr>
      <vt:lpstr>To Interoperate, or not to Interoperate?</vt:lpstr>
      <vt:lpstr>Mapping in and out of Hub Language</vt:lpstr>
      <vt:lpstr>PowerPoint Presentation</vt:lpstr>
      <vt:lpstr>The “Universal Business Language”</vt:lpstr>
      <vt:lpstr>PowerPoint Presentation</vt:lpstr>
      <vt:lpstr>PowerPoint Presentation</vt:lpstr>
      <vt:lpstr>PowerPoint Presentation</vt:lpstr>
      <vt:lpstr>Example:  Model of a Purchase Order</vt:lpstr>
      <vt:lpstr>Some Ways NOT to Interoperate</vt:lpstr>
      <vt:lpstr>PowerPoint Presentation</vt:lpstr>
      <vt:lpstr>PowerPoint Presentation</vt:lpstr>
      <vt:lpstr>PowerPoint Presentation</vt:lpstr>
      <vt:lpstr>PowerPoint Presentation</vt:lpstr>
      <vt:lpstr>Syntactic, Structural, &amp; Semantic Interoperability</vt:lpstr>
      <vt:lpstr>The Dimensions of Interoperability </vt:lpstr>
      <vt:lpstr>Conceptual Disagreement</vt:lpstr>
      <vt:lpstr>Operation Clean Data</vt:lpstr>
      <vt:lpstr>Causes of Dirty Data</vt:lpstr>
      <vt:lpstr>Achieving Data Quality</vt:lpstr>
      <vt:lpstr>The Modeling Debate</vt:lpstr>
      <vt:lpstr>The Digital Format Matters!</vt:lpstr>
      <vt:lpstr>The Web and HTML</vt:lpstr>
      <vt:lpstr>The Limits of HTML</vt:lpstr>
      <vt:lpstr>XML (“extensible markup language”)</vt:lpstr>
      <vt:lpstr>PowerPoint Presentation</vt:lpstr>
      <vt:lpstr>PowerPoint Presentation</vt:lpstr>
      <vt:lpstr>PowerPoint Presentation</vt:lpstr>
      <vt:lpstr>PowerPoint Presentation</vt:lpstr>
      <vt:lpstr>Elements vs. Attributes</vt:lpstr>
      <vt:lpstr>XML vs. Microformats, Schema.org</vt:lpstr>
      <vt:lpstr>Microformats</vt:lpstr>
      <vt:lpstr>Schema.org</vt:lpstr>
      <vt:lpstr>PowerPoint Presentation</vt:lpstr>
      <vt:lpstr>PowerPoint Presentation</vt:lpstr>
      <vt:lpstr>Assignment 7:  Modeling a “Sporting Event”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2017-10-26T16:02:22Z</dcterms:created>
  <dcterms:modified xsi:type="dcterms:W3CDTF">2019-04-09T17:39:51Z</dcterms:modified>
</cp:coreProperties>
</file>