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15" r:id="rId2"/>
    <p:sldId id="567" r:id="rId3"/>
    <p:sldId id="535" r:id="rId4"/>
    <p:sldId id="536" r:id="rId5"/>
    <p:sldId id="540" r:id="rId6"/>
    <p:sldId id="497" r:id="rId7"/>
    <p:sldId id="503" r:id="rId8"/>
    <p:sldId id="557" r:id="rId9"/>
    <p:sldId id="501" r:id="rId10"/>
    <p:sldId id="509" r:id="rId11"/>
    <p:sldId id="510" r:id="rId12"/>
    <p:sldId id="414" r:id="rId13"/>
    <p:sldId id="541" r:id="rId14"/>
    <p:sldId id="505" r:id="rId15"/>
    <p:sldId id="415" r:id="rId16"/>
    <p:sldId id="542" r:id="rId17"/>
    <p:sldId id="543" r:id="rId18"/>
    <p:sldId id="514" r:id="rId19"/>
    <p:sldId id="417" r:id="rId20"/>
    <p:sldId id="418" r:id="rId21"/>
    <p:sldId id="419" r:id="rId22"/>
    <p:sldId id="511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20" r:id="rId33"/>
    <p:sldId id="436" r:id="rId34"/>
    <p:sldId id="439" r:id="rId35"/>
    <p:sldId id="440" r:id="rId36"/>
    <p:sldId id="443" r:id="rId37"/>
    <p:sldId id="533" r:id="rId38"/>
    <p:sldId id="444" r:id="rId39"/>
    <p:sldId id="445" r:id="rId40"/>
    <p:sldId id="446" r:id="rId41"/>
    <p:sldId id="450" r:id="rId42"/>
    <p:sldId id="452" r:id="rId43"/>
    <p:sldId id="568" r:id="rId44"/>
    <p:sldId id="454" r:id="rId45"/>
    <p:sldId id="459" r:id="rId46"/>
    <p:sldId id="460" r:id="rId47"/>
    <p:sldId id="461" r:id="rId48"/>
    <p:sldId id="463" r:id="rId49"/>
    <p:sldId id="522" r:id="rId50"/>
    <p:sldId id="523" r:id="rId51"/>
    <p:sldId id="524" r:id="rId52"/>
    <p:sldId id="525" r:id="rId53"/>
    <p:sldId id="526" r:id="rId54"/>
    <p:sldId id="527" r:id="rId55"/>
    <p:sldId id="528" r:id="rId56"/>
    <p:sldId id="529" r:id="rId57"/>
    <p:sldId id="530" r:id="rId58"/>
    <p:sldId id="531" r:id="rId59"/>
    <p:sldId id="534" r:id="rId60"/>
    <p:sldId id="566" r:id="rId61"/>
    <p:sldId id="558" r:id="rId62"/>
    <p:sldId id="559" r:id="rId63"/>
    <p:sldId id="560" r:id="rId64"/>
    <p:sldId id="561" r:id="rId65"/>
    <p:sldId id="562" r:id="rId66"/>
    <p:sldId id="563" r:id="rId67"/>
    <p:sldId id="564" r:id="rId68"/>
    <p:sldId id="565" r:id="rId6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5" autoAdjust="0"/>
    <p:restoredTop sz="93851" autoAdjust="0"/>
  </p:normalViewPr>
  <p:slideViewPr>
    <p:cSldViewPr>
      <p:cViewPr varScale="1">
        <p:scale>
          <a:sx n="59" d="100"/>
          <a:sy n="59" d="100"/>
        </p:scale>
        <p:origin x="12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528"/>
    </p:cViewPr>
  </p:sorterViewPr>
  <p:notesViewPr>
    <p:cSldViewPr>
      <p:cViewPr varScale="1">
        <p:scale>
          <a:sx n="63" d="100"/>
          <a:sy n="63" d="100"/>
        </p:scale>
        <p:origin x="538" y="5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F57D6-CD70-4109-AFC2-74089836C92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E7F9-037D-4F64-A6DA-5A8E292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69FD-38BF-4F80-BC51-3F7DC99EC4AA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80C8D-69B1-4B16-A100-57CD73618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4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434340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33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1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0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7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7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1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AB42D-34A4-4592-955E-06D883BD05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5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97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5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7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01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852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465138"/>
            <a:fld id="{1E41394C-5BED-4932-9AF2-60C0B526DB3E}" type="slidenum">
              <a:rPr lang="en-US" sz="1200">
                <a:latin typeface="Calibri" pitchFamily="34" charset="0"/>
              </a:rPr>
              <a:pPr algn="r" defTabSz="465138"/>
              <a:t>26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39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6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7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960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7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73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8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36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4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9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Choice Overload?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609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67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30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81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5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fld id="{3CB59740-42F9-44EE-9DD4-26D9413020B2}" type="slidenum">
              <a:rPr lang="en-US" altLang="en-US" sz="1300"/>
              <a:pPr/>
              <a:t>5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048391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0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1085850" lvl="2" indent="-514350" eaLnBrk="0" fontAlgn="base" hangingPunct="0">
              <a:lnSpc>
                <a:spcPct val="92000"/>
              </a:lnSpc>
              <a:spcBef>
                <a:spcPts val="949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+mj-lt"/>
              <a:buAutoNum type="arabicPeriod"/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  <a:defRPr/>
            </a:pPr>
            <a:r>
              <a:rPr lang="en-US" altLang="ko-KR" sz="2800" dirty="0" smtClean="0">
                <a:latin typeface="UC Berkeley OS Sign"/>
                <a:sym typeface="UC Berkeley OS Sign"/>
              </a:rPr>
              <a:t>Arrange the food to make the students best off</a:t>
            </a:r>
          </a:p>
          <a:p>
            <a:pPr marL="1085850" lvl="2" indent="-514350" eaLnBrk="0" fontAlgn="base" hangingPunct="0">
              <a:lnSpc>
                <a:spcPct val="92000"/>
              </a:lnSpc>
              <a:spcBef>
                <a:spcPts val="949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+mj-lt"/>
              <a:buAutoNum type="arabicPeriod"/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  <a:defRPr/>
            </a:pPr>
            <a:r>
              <a:rPr lang="en-US" altLang="ko-KR" sz="2800" dirty="0" smtClean="0">
                <a:latin typeface="UC Berkeley OS Sign"/>
                <a:sym typeface="UC Berkeley OS Sign"/>
              </a:rPr>
              <a:t>Arrange the food at random</a:t>
            </a:r>
          </a:p>
          <a:p>
            <a:pPr marL="1085850" lvl="2" indent="-514350" eaLnBrk="0" fontAlgn="base" hangingPunct="0">
              <a:lnSpc>
                <a:spcPct val="92000"/>
              </a:lnSpc>
              <a:spcBef>
                <a:spcPts val="949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+mj-lt"/>
              <a:buAutoNum type="arabicPeriod"/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  <a:defRPr/>
            </a:pPr>
            <a:r>
              <a:rPr lang="en-US" altLang="ko-KR" sz="2800" dirty="0" smtClean="0">
                <a:latin typeface="UC Berkeley OS Sign"/>
                <a:sym typeface="UC Berkeley OS Sign"/>
              </a:rPr>
              <a:t>Arrange the food to get the kids to pick the same foods they would choose on their own</a:t>
            </a:r>
          </a:p>
          <a:p>
            <a:pPr marL="1085850" lvl="2" indent="-514350" eaLnBrk="0" fontAlgn="base" hangingPunct="0">
              <a:lnSpc>
                <a:spcPct val="92000"/>
              </a:lnSpc>
              <a:spcBef>
                <a:spcPts val="949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+mj-lt"/>
              <a:buAutoNum type="arabicPeriod"/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  <a:defRPr/>
            </a:pPr>
            <a:r>
              <a:rPr lang="en-US" altLang="ko-KR" sz="2800" dirty="0" smtClean="0">
                <a:latin typeface="UC Berkeley OS Sign"/>
                <a:sym typeface="UC Berkeley OS Sign"/>
              </a:rPr>
              <a:t>Maximize the sales of the items from the suppliers that are willing to offer the largest bribes</a:t>
            </a:r>
          </a:p>
          <a:p>
            <a:pPr marL="1085850" lvl="2" indent="-514350" eaLnBrk="0" fontAlgn="base" hangingPunct="0">
              <a:lnSpc>
                <a:spcPct val="92000"/>
              </a:lnSpc>
              <a:spcBef>
                <a:spcPts val="949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+mj-lt"/>
              <a:buAutoNum type="arabicPeriod"/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  <a:defRPr/>
            </a:pPr>
            <a:r>
              <a:rPr lang="en-US" altLang="ko-KR" sz="2800" dirty="0" smtClean="0">
                <a:latin typeface="UC Berkeley OS Sign"/>
                <a:sym typeface="UC Berkeley OS Sign"/>
              </a:rPr>
              <a:t>Maximize profits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A8B07-6A39-497E-90D3-F1E76E69698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30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96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41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261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0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3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56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449580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77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43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0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91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17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045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782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3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19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49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0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4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0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D1A1-1DF6-4B54-BCC4-54452A5DA96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sis.usda.gov/wps/portal/fsis/topics/food-safety-education/get-answers/food-safety-fact-sheets/meat-preparation/fresh-pork-from-farm-to-table/CT_Index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gpromos.com/keyless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srn.com/abstract=2466991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w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mwusa.com/standard/content/byo/default.aspx" TargetMode="External"/><Relationship Id="rId5" Type="http://schemas.openxmlformats.org/officeDocument/2006/relationships/hyperlink" Target="https://www.epicurious.com/" TargetMode="External"/><Relationship Id="rId4" Type="http://schemas.openxmlformats.org/officeDocument/2006/relationships/hyperlink" Target="https://www.yelp.com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CogSci 190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“Sensemaking and Organizing”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Spring 2019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11 April 2019</a:t>
            </a:r>
            <a:r>
              <a:rPr lang="en-US" sz="3000" dirty="0">
                <a:sym typeface="UC Berkeley OS Sign"/>
              </a:rPr>
              <a:t/>
            </a: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 </a:t>
            </a:r>
            <a:r>
              <a:rPr lang="en-US" sz="3000" dirty="0" smtClean="0">
                <a:sym typeface="UC Berkeley OS Sign"/>
              </a:rPr>
              <a:t>22) Organizing and Interaction Design</a:t>
            </a:r>
            <a:r>
              <a:rPr lang="en-US" sz="3000" dirty="0">
                <a:sym typeface="UC Berkeley OS Sign"/>
              </a:rPr>
              <a:t>;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100" dirty="0" smtClean="0">
                <a:sym typeface="UC Berkeley OS Sign"/>
              </a:rPr>
              <a:t>Choice Architecture;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100" dirty="0">
                <a:sym typeface="UC Berkeley OS Sign"/>
              </a:rPr>
              <a:t>Faceted </a:t>
            </a:r>
            <a:r>
              <a:rPr lang="en-US" sz="3100" dirty="0" smtClean="0">
                <a:sym typeface="UC Berkeley OS Sign"/>
              </a:rPr>
              <a:t>Classification </a:t>
            </a:r>
            <a:endParaRPr lang="en-US" sz="31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100" dirty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38197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40" y="962174"/>
            <a:ext cx="2247900" cy="559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410075"/>
            <a:ext cx="531495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286375"/>
            <a:ext cx="4362450" cy="99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151471"/>
            <a:ext cx="7086600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latin typeface="+mj-lt"/>
                <a:ea typeface="+mj-ea"/>
                <a:cs typeface="+mj-cs"/>
              </a:rPr>
              <a:t>Different 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Classification Granularity on </a:t>
            </a:r>
            <a:r>
              <a:rPr lang="en-US" sz="3600" b="1" dirty="0">
                <a:latin typeface="+mj-lt"/>
                <a:ea typeface="+mj-ea"/>
                <a:cs typeface="+mj-cs"/>
              </a:rPr>
              <a:t>“Find Restaurant” Websites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602" y="323925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Zagat:</a:t>
            </a:r>
            <a:br>
              <a:rPr lang="en-US" sz="2800" b="1" i="1" dirty="0" smtClean="0"/>
            </a:br>
            <a:r>
              <a:rPr lang="en-US" sz="2800" b="1" i="1" dirty="0" smtClean="0"/>
              <a:t>11 categories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97202" y="2141142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Open Table:</a:t>
            </a:r>
            <a:br>
              <a:rPr lang="en-US" sz="2800" b="1" i="1" dirty="0"/>
            </a:br>
            <a:r>
              <a:rPr lang="en-US" sz="2800" b="1" i="1" dirty="0"/>
              <a:t>&gt; 100 categories</a:t>
            </a:r>
          </a:p>
        </p:txBody>
      </p:sp>
    </p:spTree>
    <p:extLst>
      <p:ext uri="{BB962C8B-B14F-4D97-AF65-F5344CB8AC3E}">
        <p14:creationId xmlns:p14="http://schemas.microsoft.com/office/powerpoint/2010/main" val="34319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1295400"/>
            <a:ext cx="3886200" cy="5306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851958"/>
            <a:ext cx="4214812" cy="32164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43400" y="54077"/>
            <a:ext cx="0" cy="6803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62500" y="1295400"/>
            <a:ext cx="3681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Open </a:t>
            </a:r>
            <a:r>
              <a:rPr lang="en-US" sz="2800" b="1" i="1" dirty="0" smtClean="0"/>
              <a:t>Table :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smtClean="0"/>
              <a:t>3 German Restaurants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289" y="78658"/>
            <a:ext cx="3681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Zagat :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smtClean="0"/>
              <a:t>7 German Restaurants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824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47797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Classifications and Interactions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799" y="1066800"/>
            <a:ext cx="7772400" cy="206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Standard classifications for products and business services make it easier to discover suitable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resources, integrate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them into your own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processes, or to comply with rules and regulations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135474"/>
            <a:ext cx="7548563" cy="32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UI Design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 to Support Interaction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45020" y="2209800"/>
            <a:ext cx="8534400" cy="2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Many interactions with physical and digital resources are invoked and performed using controls or other “user interface elements”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controls and UI elements have affordances too, and good design makes it easy to see how to use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Does the arrangement of the controls map well to the arrangement of the resources they control?</a:t>
            </a:r>
          </a:p>
        </p:txBody>
      </p:sp>
    </p:spTree>
    <p:extLst>
      <p:ext uri="{BB962C8B-B14F-4D97-AF65-F5344CB8AC3E}">
        <p14:creationId xmlns:p14="http://schemas.microsoft.com/office/powerpoint/2010/main" val="105526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5693" y="109969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Interactions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8200" y="1371600"/>
            <a:ext cx="7696200" cy="27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Effective user interfaces to physical or digital organizing systems present and reinforce the logical classifications they embody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If the resources belong to logical groups or categories, does the arrangement of the controls reflect them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04800"/>
            <a:ext cx="5181600" cy="54864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3900" y="5423602"/>
            <a:ext cx="80010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Good user interface design creates a clear mapping between a classification scheme and  the arrangements and interactions that users see  (TDO Figure 8.1)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29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1381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133600"/>
            <a:ext cx="555401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7620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BEFORE:  Array of 6 light switches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334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AFTER: Switches arranged to match room layout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60198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Donald Norman, The Design of Everyday Things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25146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Good and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 Bad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 Mappings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4098" name="Picture 2" descr="(picture of bad ran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5832764" cy="4207239"/>
          </a:xfrm>
          <a:prstGeom prst="rect">
            <a:avLst/>
          </a:prstGeom>
          <a:noFill/>
        </p:spPr>
      </p:pic>
      <p:pic>
        <p:nvPicPr>
          <p:cNvPr id="4100" name="Picture 4" descr="(picture of good rang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724400"/>
            <a:ext cx="6610112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91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81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Beer tap handles used to distinguish identical knobs in control room of a nuclear power plant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5245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62484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Donald Norman, The Design of Everyday Things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28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892" y="3372862"/>
            <a:ext cx="2830087" cy="325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364181"/>
            <a:ext cx="4023035" cy="345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475" y="2525981"/>
            <a:ext cx="866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050" y="1386532"/>
            <a:ext cx="57860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39478" y="152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Conventional Presentation of a Classification:</a:t>
            </a:r>
            <a:br>
              <a:rPr lang="en-US" sz="2800" b="1" dirty="0"/>
            </a:br>
            <a:r>
              <a:rPr lang="en-US" sz="2800" b="1" dirty="0"/>
              <a:t>Tabular categories and subcategories</a:t>
            </a:r>
          </a:p>
        </p:txBody>
      </p:sp>
    </p:spTree>
    <p:extLst>
      <p:ext uri="{BB962C8B-B14F-4D97-AF65-F5344CB8AC3E}">
        <p14:creationId xmlns:p14="http://schemas.microsoft.com/office/powerpoint/2010/main" val="9945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Today’s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Organizing and Interaction Design</a:t>
            </a:r>
          </a:p>
          <a:p>
            <a:pPr lvl="1"/>
            <a:r>
              <a:rPr lang="en-US" dirty="0" smtClean="0"/>
              <a:t>How the organizing principles, abstraction, and granularity of categories affects interactions</a:t>
            </a:r>
          </a:p>
          <a:p>
            <a:r>
              <a:rPr lang="en-US" dirty="0" smtClean="0"/>
              <a:t>Choice architecture</a:t>
            </a:r>
          </a:p>
          <a:p>
            <a:pPr lvl="1"/>
            <a:r>
              <a:rPr lang="en-US" dirty="0" smtClean="0"/>
              <a:t>Behavioral economics from the perspective of the organizer rather than from the perspective of the user (topic of March 18 lecture)</a:t>
            </a:r>
          </a:p>
          <a:p>
            <a:r>
              <a:rPr lang="en-US" dirty="0" smtClean="0"/>
              <a:t>Faceted classification</a:t>
            </a:r>
          </a:p>
          <a:p>
            <a:endParaRPr lang="en-US" dirty="0"/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Designing a faceted classification</a:t>
            </a:r>
          </a:p>
          <a:p>
            <a:pPr lvl="1"/>
            <a:r>
              <a:rPr lang="en-US" dirty="0" smtClean="0"/>
              <a:t>Designing a hierarchical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More Intuitive Presentation of the Classification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248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 taken by Bob Glushko at Union Square Greenmarket, NYC</a:t>
            </a:r>
            <a:endParaRPr lang="en-US" sz="2000" dirty="0"/>
          </a:p>
        </p:txBody>
      </p:sp>
      <p:pic>
        <p:nvPicPr>
          <p:cNvPr id="7" name="Picture 6" descr="7.2.1.2-ClassificationInNovelUI-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68834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FLASHBACK</a:t>
            </a:r>
            <a:r>
              <a:rPr lang="en-US" sz="2800" b="1" dirty="0" smtClean="0"/>
              <a:t>: Poor Communication of a Classification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4944621" cy="51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7400" y="948690"/>
            <a:ext cx="289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Better Might Be Something Like…</a:t>
            </a:r>
          </a:p>
          <a:p>
            <a:endParaRPr lang="en-US" dirty="0" smtClean="0"/>
          </a:p>
          <a:p>
            <a:r>
              <a:rPr lang="en-US" b="1" dirty="0" smtClean="0"/>
              <a:t>San Francisco</a:t>
            </a:r>
          </a:p>
          <a:p>
            <a:r>
              <a:rPr lang="en-US" b="1" dirty="0" smtClean="0"/>
              <a:t>   Embarcadero</a:t>
            </a:r>
          </a:p>
          <a:p>
            <a:r>
              <a:rPr lang="en-US" b="1" dirty="0" smtClean="0"/>
              <a:t>   Montgomery</a:t>
            </a:r>
          </a:p>
          <a:p>
            <a:r>
              <a:rPr lang="en-US" b="1" dirty="0" smtClean="0"/>
              <a:t>   Powell</a:t>
            </a:r>
          </a:p>
          <a:p>
            <a:r>
              <a:rPr lang="en-US" b="1" dirty="0" smtClean="0"/>
              <a:t>   Civic Center</a:t>
            </a:r>
          </a:p>
          <a:p>
            <a:r>
              <a:rPr lang="en-US" b="1" dirty="0" smtClean="0"/>
              <a:t>    …</a:t>
            </a:r>
          </a:p>
          <a:p>
            <a:r>
              <a:rPr lang="en-US" b="1" dirty="0" smtClean="0"/>
              <a:t>Oakland</a:t>
            </a:r>
          </a:p>
          <a:p>
            <a:r>
              <a:rPr lang="en-US" b="1" dirty="0" smtClean="0"/>
              <a:t>   West Oakland</a:t>
            </a:r>
          </a:p>
          <a:p>
            <a:r>
              <a:rPr lang="en-US" b="1" dirty="0" smtClean="0"/>
              <a:t>    12 Street </a:t>
            </a:r>
          </a:p>
          <a:p>
            <a:r>
              <a:rPr lang="en-US" b="1" dirty="0" smtClean="0"/>
              <a:t>     19 Street</a:t>
            </a:r>
          </a:p>
          <a:p>
            <a:r>
              <a:rPr lang="en-US" b="1" dirty="0" smtClean="0"/>
              <a:t>     MacArthur</a:t>
            </a:r>
          </a:p>
          <a:p>
            <a:r>
              <a:rPr lang="en-US" b="1" dirty="0" smtClean="0"/>
              <a:t>     </a:t>
            </a:r>
            <a:r>
              <a:rPr lang="en-US" b="1" dirty="0" err="1" smtClean="0"/>
              <a:t>Rockridge</a:t>
            </a:r>
            <a:endParaRPr lang="en-US" b="1" dirty="0" smtClean="0"/>
          </a:p>
          <a:p>
            <a:r>
              <a:rPr lang="en-US" b="1" dirty="0" smtClean="0"/>
              <a:t>     …</a:t>
            </a:r>
          </a:p>
          <a:p>
            <a:r>
              <a:rPr lang="en-US" b="1" dirty="0" smtClean="0"/>
              <a:t>Berkeley</a:t>
            </a:r>
          </a:p>
          <a:p>
            <a:r>
              <a:rPr lang="en-US" b="1" dirty="0" smtClean="0"/>
              <a:t>    Ashby</a:t>
            </a:r>
          </a:p>
          <a:p>
            <a:r>
              <a:rPr lang="en-US" b="1" dirty="0" smtClean="0"/>
              <a:t>     Berkeley Downtown</a:t>
            </a:r>
          </a:p>
          <a:p>
            <a:r>
              <a:rPr lang="en-US" b="1" dirty="0" smtClean="0"/>
              <a:t>     Berkeley North</a:t>
            </a:r>
          </a:p>
          <a:p>
            <a:r>
              <a:rPr lang="en-US" dirty="0" smtClean="0"/>
              <a:t>    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47900" y="926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BART Station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5729287" cy="5110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Some Advice for BART from the Washington Metro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886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Color coded by Train Line</a:t>
            </a:r>
          </a:p>
          <a:p>
            <a:endParaRPr lang="en-US" sz="2400" b="1" i="1" dirty="0"/>
          </a:p>
          <a:p>
            <a:r>
              <a:rPr lang="en-US" sz="2400" b="1" i="1" dirty="0" smtClean="0"/>
              <a:t>Station names that follow rules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00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Business Organization, Classification, and Interactions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299152"/>
            <a:ext cx="7772400" cy="419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A fundamental tension in business organization is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whether </a:t>
            </a:r>
            <a:r>
              <a:rPr lang="en-US" sz="2400" dirty="0">
                <a:latin typeface="UC Berkeley OS Sign"/>
                <a:cs typeface="Arial" pitchFamily="34" charset="0"/>
              </a:rPr>
              <a:t>to classify functions to optimize “inside” interactions or “outside” ones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company is organized “on the inside” so its business units can work together to accomplish its objectives (“businesses as organizing systems”)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</a:t>
            </a:r>
            <a:r>
              <a:rPr lang="en-US" sz="2400" dirty="0">
                <a:latin typeface="UC Berkeley OS Sign"/>
                <a:cs typeface="Arial" pitchFamily="34" charset="0"/>
                <a:sym typeface="Arial" pitchFamily="34" charset="0"/>
              </a:rPr>
              <a:t>this “org chart” classification of business functions isn’t useful for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customers (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Why not?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And neither is useful for employees, who would prefer yet another classification? (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What and why?)</a:t>
            </a:r>
          </a:p>
        </p:txBody>
      </p:sp>
    </p:spTree>
    <p:extLst>
      <p:ext uri="{BB962C8B-B14F-4D97-AF65-F5344CB8AC3E}">
        <p14:creationId xmlns:p14="http://schemas.microsoft.com/office/powerpoint/2010/main" val="133708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081266"/>
            <a:ext cx="7381875" cy="5599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7" y="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UC Berkeley’s Internal Classification of Functions and Responsibilities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7012"/>
            <a:ext cx="6867525" cy="214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2819400"/>
            <a:ext cx="6867525" cy="3886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2743200"/>
            <a:ext cx="9067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0" y="762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Public View</a:t>
            </a:r>
          </a:p>
          <a:p>
            <a:r>
              <a:rPr lang="en-US" sz="2400" b="1" dirty="0" smtClean="0">
                <a:latin typeface="+mj-lt"/>
              </a:rPr>
              <a:t>Of UCB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7815" y="3962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Employee View</a:t>
            </a:r>
          </a:p>
          <a:p>
            <a:r>
              <a:rPr lang="en-US" sz="2400" b="1" dirty="0" smtClean="0">
                <a:latin typeface="+mj-lt"/>
              </a:rPr>
              <a:t>Of UCB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4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7568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The </a:t>
            </a:r>
            <a:r>
              <a:rPr lang="en-US" b="1" dirty="0"/>
              <a:t>“Interaction Intensity</a:t>
            </a:r>
            <a:r>
              <a:rPr lang="en-US" b="1" dirty="0" smtClean="0"/>
              <a:t>”</a:t>
            </a:r>
            <a:br>
              <a:rPr lang="en-US" b="1" dirty="0" smtClean="0"/>
            </a:br>
            <a:r>
              <a:rPr lang="en-US" b="1" dirty="0" smtClean="0"/>
              <a:t> Pattern for Business Organization</a:t>
            </a:r>
            <a:endParaRPr lang="en-US" dirty="0" smtClean="0">
              <a:solidFill>
                <a:srgbClr val="C0504D"/>
              </a:solidFill>
              <a:latin typeface="Helvetica" pitchFamily="34" charset="0"/>
            </a:endParaRPr>
          </a:p>
        </p:txBody>
      </p:sp>
      <p:sp>
        <p:nvSpPr>
          <p:cNvPr id="149508" name="Rectangle 6"/>
          <p:cNvSpPr>
            <a:spLocks noChangeArrowheads="1"/>
          </p:cNvSpPr>
          <p:nvPr/>
        </p:nvSpPr>
        <p:spPr bwMode="auto">
          <a:xfrm>
            <a:off x="569913" y="1930400"/>
            <a:ext cx="810577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Helvetica" pitchFamily="34" charset="0"/>
              </a:rPr>
              <a:t>  </a:t>
            </a:r>
            <a:r>
              <a:rPr lang="en-US" sz="2400" dirty="0" smtClean="0">
                <a:latin typeface="Helvetica" pitchFamily="34" charset="0"/>
              </a:rPr>
              <a:t>In service design, interaction intensity is often measured by the number of “touch points” </a:t>
            </a:r>
            <a:r>
              <a:rPr lang="en-US" sz="2400" dirty="0">
                <a:latin typeface="Helvetica" pitchFamily="34" charset="0"/>
              </a:rPr>
              <a:t>they require to create </a:t>
            </a:r>
            <a:r>
              <a:rPr lang="en-US" sz="2400" dirty="0" smtClean="0">
                <a:latin typeface="Helvetica" pitchFamily="34" charset="0"/>
              </a:rPr>
              <a:t>value</a:t>
            </a:r>
            <a:endParaRPr lang="en-US" sz="2400" b="1" i="1" dirty="0">
              <a:solidFill>
                <a:srgbClr val="FF3300"/>
              </a:solidFill>
              <a:latin typeface="Helvetica" pitchFamily="34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dirty="0">
                <a:latin typeface="Helvetica" pitchFamily="34" charset="0"/>
              </a:rPr>
              <a:t>This view lets us treat </a:t>
            </a:r>
            <a:r>
              <a:rPr lang="en-US" sz="2400" b="1" i="1" dirty="0">
                <a:solidFill>
                  <a:srgbClr val="FF3300"/>
                </a:solidFill>
                <a:latin typeface="Helvetica" pitchFamily="34" charset="0"/>
              </a:rPr>
              <a:t>intensity as a design parameter</a:t>
            </a:r>
            <a:r>
              <a:rPr lang="en-US" sz="2400" dirty="0">
                <a:latin typeface="Helvetica" pitchFamily="34" charset="0"/>
              </a:rPr>
              <a:t> to differentiate service offerings of the same type or industry domain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Helvetica" pitchFamily="34" charset="0"/>
              </a:rPr>
              <a:t> The “generic” service offering is a design pattern that can be </a:t>
            </a:r>
            <a:r>
              <a:rPr lang="en-US" sz="2400" b="1" i="1" dirty="0">
                <a:solidFill>
                  <a:srgbClr val="FF3300"/>
                </a:solidFill>
                <a:latin typeface="Helvetica" pitchFamily="34" charset="0"/>
              </a:rPr>
              <a:t>increased or reduced in intensity by changing the number of touch </a:t>
            </a:r>
            <a:r>
              <a:rPr lang="en-US" sz="2400" b="1" i="1" dirty="0" smtClean="0">
                <a:solidFill>
                  <a:srgbClr val="FF3300"/>
                </a:solidFill>
                <a:latin typeface="Helvetica" pitchFamily="34" charset="0"/>
              </a:rPr>
              <a:t>points</a:t>
            </a:r>
            <a:endParaRPr lang="en-US" sz="2400" b="1" i="1" dirty="0">
              <a:solidFill>
                <a:srgbClr val="FF3300"/>
              </a:solidFill>
              <a:latin typeface="Helvetica" pitchFamily="34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endParaRPr lang="en-US" sz="2400" dirty="0">
              <a:latin typeface="Helvetica" pitchFamily="34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endParaRPr lang="en-US" sz="2400" dirty="0">
              <a:latin typeface="Helvetica" pitchFamily="34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endParaRPr lang="en-US" sz="2400" dirty="0">
              <a:latin typeface="Helvetica" pitchFamily="34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endParaRPr lang="en-US" sz="2400" dirty="0">
              <a:latin typeface="Helvetica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34386" y="121736"/>
            <a:ext cx="762000" cy="9167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782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Interaction Design Pattern:</a:t>
            </a:r>
            <a:br>
              <a:rPr lang="en-US" sz="4000" b="1" dirty="0" smtClean="0"/>
            </a:br>
            <a:r>
              <a:rPr lang="en-US" sz="4000" b="1" dirty="0" smtClean="0"/>
              <a:t> “Generic” Hotel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307716"/>
            <a:ext cx="8175871" cy="516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20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A “Budget” Hotel with</a:t>
            </a:r>
            <a:br>
              <a:rPr lang="en-US" sz="4000" b="1" dirty="0" smtClean="0"/>
            </a:br>
            <a:r>
              <a:rPr lang="en-US" sz="4000" b="1" dirty="0" smtClean="0"/>
              <a:t> Fewer Interactions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219200"/>
            <a:ext cx="839866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33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417612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Interactions –The Why 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of Organizing Systems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6D504EE-3E01-4EC0-929A-3715972E26F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26756" y="2133600"/>
            <a:ext cx="8036719" cy="45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INTERACTIONS include any activity, function, or service supported by or enabled with respect to the resources in a collection or with respect the collection as a </a:t>
            </a:r>
            <a:r>
              <a:rPr lang="en-US" sz="2800" dirty="0" smtClean="0">
                <a:latin typeface="UC Berkeley OS Sign"/>
                <a:sym typeface="UC Berkeley OS Sign"/>
              </a:rPr>
              <a:t>whole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Whenever we select a resource for inclusion in an organizing system, describe it, or arrange it according to an organizing principle, we (should) have an interaction in mind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TDO calls this “organizing on the way in”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24031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A “Luxury” Hotel with</a:t>
            </a:r>
            <a:br>
              <a:rPr lang="en-US" sz="4000" b="1" dirty="0" smtClean="0"/>
            </a:br>
            <a:r>
              <a:rPr lang="en-US" sz="4000" b="1" dirty="0" smtClean="0"/>
              <a:t> More Interactions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1371600"/>
            <a:ext cx="8621233" cy="51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967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96686" y="4572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Interaction Alternatives Accommodate User Preferences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6686" y="1648197"/>
            <a:ext cx="7994407" cy="41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" y="5776621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..and </a:t>
            </a:r>
            <a:r>
              <a:rPr lang="en-US" sz="2400" dirty="0" smtClean="0">
                <a:hlinkClick r:id="rId4"/>
              </a:rPr>
              <a:t>keyless entry systems </a:t>
            </a:r>
            <a:r>
              <a:rPr lang="en-US" sz="2400" dirty="0" smtClean="0"/>
              <a:t>let you skip the lobby and go directly to your room, using your smart phone app as the 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18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Choice Architecture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53293" y="104404"/>
            <a:ext cx="8990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FLASHBACK IDEAS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F8CF095-0319-4AF9-BDC4-02554DE408AF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53641" y="1295401"/>
            <a:ext cx="8056959" cy="4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Many interactions – especially with physical resources - seem unmediated when they take place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This means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we don't always realize the role of additional descriptions or organization </a:t>
            </a:r>
            <a:r>
              <a:rPr lang="en-US" sz="2800" dirty="0" smtClean="0">
                <a:latin typeface="UC Berkeley OS Sign"/>
                <a:sym typeface="UC Berkeley OS Sign"/>
              </a:rPr>
              <a:t>in supporting or improving interactions</a:t>
            </a:r>
            <a:endParaRPr lang="en-US" sz="2800" dirty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Choices about descriptions and organizing principles involve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tradeoffs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that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determine which interactions are efficient, possible, difficult, or impossible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sym typeface="UC Berkeley OS Sign"/>
              </a:rPr>
              <a:t> </a:t>
            </a:r>
            <a:endParaRPr lang="en-US" sz="2800" dirty="0" smtClean="0">
              <a:solidFill>
                <a:srgbClr val="FF0000"/>
              </a:solidFill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692728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“The Tools of Choice Architecture”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F8CF095-0319-4AF9-BDC4-02554DE408AF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09800"/>
            <a:ext cx="7467600" cy="438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way a choice is presented influences what a decision-maker chooses. We divide these tools into two categories: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those used in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structuring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the choice task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those used in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describing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the choice options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Johnson, Eric J., et al. "Beyond nudges: Tools of a choice architecture." </a:t>
            </a:r>
            <a:r>
              <a:rPr lang="en-US" sz="2400" i="1" dirty="0" smtClean="0"/>
              <a:t>Marketing Letters</a:t>
            </a:r>
            <a:r>
              <a:rPr lang="en-US" sz="2400" dirty="0" smtClean="0"/>
              <a:t> 23.2 (2012): 487-504.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58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Choice Architecture in TDOspeak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Choice Architecture says: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There is no neutral architecture</a:t>
            </a:r>
          </a:p>
          <a:p>
            <a:r>
              <a:rPr lang="en-US" sz="2600" dirty="0" smtClean="0"/>
              <a:t>We can vary the order of choice alternatives</a:t>
            </a:r>
          </a:p>
          <a:p>
            <a:r>
              <a:rPr lang="en-US" sz="2600" dirty="0" smtClean="0"/>
              <a:t>We can change the number of categories</a:t>
            </a:r>
          </a:p>
          <a:p>
            <a:r>
              <a:rPr lang="en-US" sz="2600" dirty="0" smtClean="0"/>
              <a:t>We can change the labels of alternatives or categories</a:t>
            </a:r>
          </a:p>
          <a:p>
            <a:r>
              <a:rPr lang="en-US" sz="2600" dirty="0" smtClean="0"/>
              <a:t>People prefer choices that are easier to describe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TRADEOFFS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TDO says: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All systems of categories are biased</a:t>
            </a:r>
          </a:p>
          <a:p>
            <a:r>
              <a:rPr lang="en-US" sz="2600" dirty="0" smtClean="0"/>
              <a:t>We can use different organizing principles</a:t>
            </a:r>
          </a:p>
          <a:p>
            <a:r>
              <a:rPr lang="en-US" sz="2600" dirty="0" smtClean="0"/>
              <a:t>We can vary the abstraction and granularity of categories</a:t>
            </a:r>
          </a:p>
          <a:p>
            <a:r>
              <a:rPr lang="en-US" sz="2600" dirty="0" smtClean="0"/>
              <a:t>Naming and resource description is difficult, contentious, and makes a difference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TRADEOFFS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How Many Alternatives?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F8CF095-0319-4AF9-BDC4-02554DE408AF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197733"/>
            <a:ext cx="7467600" cy="419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Need to enable “a reasoned consideration of tradeoffs among conflicting values” but “not seem overwhelming”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Too few options may generate context-specific preference where the presence or absence of one option influences what is chosen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Too many options create “choice overload” or the “paradox of choice” because the initial attractiveness of many alternatives decreases the motivation to choose any particular one</a:t>
            </a:r>
          </a:p>
          <a:p>
            <a:endParaRPr lang="en-US" sz="2400" dirty="0" smtClean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271556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8775812" cy="3429000"/>
          </a:xfrm>
          <a:prstGeom prst="rect">
            <a:avLst/>
          </a:prstGeom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28600" y="409203"/>
            <a:ext cx="8228707" cy="11909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Choice Overload?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410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Looking for an apartment?  Over 20 potentially relevant attributes 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90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Defaults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F8CF095-0319-4AF9-BDC4-02554DE408AF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9600" y="533400"/>
            <a:ext cx="7848600" cy="49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For </a:t>
            </a:r>
            <a:r>
              <a:rPr lang="en-US" sz="2800" dirty="0">
                <a:latin typeface="UC Berkeley OS Sign"/>
                <a:sym typeface="UC Berkeley OS Sign"/>
              </a:rPr>
              <a:t>any </a:t>
            </a:r>
            <a:r>
              <a:rPr lang="en-US" sz="2800" dirty="0" smtClean="0">
                <a:latin typeface="UC Berkeley OS Sign"/>
                <a:sym typeface="UC Berkeley OS Sign"/>
              </a:rPr>
              <a:t>choice that needs to be made, there should be an associated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default</a:t>
            </a:r>
            <a:r>
              <a:rPr lang="en-US" sz="2800" dirty="0" smtClean="0">
                <a:latin typeface="UC Berkeley OS Sign"/>
                <a:sym typeface="UC Berkeley OS Sign"/>
              </a:rPr>
              <a:t> rule </a:t>
            </a:r>
            <a:r>
              <a:rPr lang="en-US" sz="2800" dirty="0">
                <a:latin typeface="UC Berkeley OS Sign"/>
                <a:sym typeface="UC Berkeley OS Sign"/>
              </a:rPr>
              <a:t>that determines what happens to the </a:t>
            </a:r>
            <a:r>
              <a:rPr lang="en-US" sz="2800" dirty="0" smtClean="0">
                <a:latin typeface="UC Berkeley OS Sign"/>
                <a:sym typeface="UC Berkeley OS Sign"/>
              </a:rPr>
              <a:t>decision maker </a:t>
            </a:r>
            <a:r>
              <a:rPr lang="en-US" sz="2800" dirty="0">
                <a:latin typeface="UC Berkeley OS Sign"/>
                <a:sym typeface="UC Berkeley OS Sign"/>
              </a:rPr>
              <a:t>if she does </a:t>
            </a:r>
            <a:r>
              <a:rPr lang="en-US" sz="2800" dirty="0" smtClean="0">
                <a:latin typeface="UC Berkeley OS Sign"/>
                <a:sym typeface="UC Berkeley OS Sign"/>
              </a:rPr>
              <a:t>nothing</a:t>
            </a:r>
            <a:endParaRPr lang="en-US" sz="2800" dirty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Usually the </a:t>
            </a:r>
            <a:r>
              <a:rPr lang="en-US" sz="2800" dirty="0">
                <a:latin typeface="UC Berkeley OS Sign"/>
                <a:sym typeface="UC Berkeley OS Sign"/>
              </a:rPr>
              <a:t>answer is that if </a:t>
            </a:r>
            <a:r>
              <a:rPr lang="en-US" sz="2800" dirty="0" smtClean="0">
                <a:latin typeface="UC Berkeley OS Sign"/>
                <a:sym typeface="UC Berkeley OS Sign"/>
              </a:rPr>
              <a:t>you </a:t>
            </a:r>
            <a:r>
              <a:rPr lang="en-US" sz="2800" dirty="0">
                <a:latin typeface="UC Berkeley OS Sign"/>
                <a:sym typeface="UC Berkeley OS Sign"/>
              </a:rPr>
              <a:t>do nothing, nothing </a:t>
            </a:r>
            <a:r>
              <a:rPr lang="en-US" sz="2800" dirty="0" smtClean="0">
                <a:latin typeface="UC Berkeley OS Sign"/>
                <a:sym typeface="UC Berkeley OS Sign"/>
              </a:rPr>
              <a:t>changes; whatever </a:t>
            </a:r>
            <a:r>
              <a:rPr lang="en-US" sz="2800" dirty="0">
                <a:latin typeface="UC Berkeley OS Sign"/>
                <a:sym typeface="UC Berkeley OS Sign"/>
              </a:rPr>
              <a:t>is happening continues to </a:t>
            </a:r>
            <a:r>
              <a:rPr lang="en-US" sz="2800" dirty="0" smtClean="0">
                <a:latin typeface="UC Berkeley OS Sign"/>
                <a:sym typeface="UC Berkeley OS Sign"/>
              </a:rPr>
              <a:t>happen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C00000"/>
                </a:solidFill>
                <a:latin typeface="UC Berkeley OS Sign"/>
                <a:sym typeface="UC Berkeley OS Sign"/>
              </a:rPr>
              <a:t>For “opt-out” defaults a majority of choosers will do nothing</a:t>
            </a:r>
            <a:r>
              <a:rPr lang="en-US" sz="2800" dirty="0" smtClean="0">
                <a:latin typeface="UC Berkeley OS Sign"/>
                <a:sym typeface="UC Berkeley OS Sign"/>
              </a:rPr>
              <a:t>, and things can happen that the chooser might not want or not know about</a:t>
            </a:r>
          </a:p>
        </p:txBody>
      </p:sp>
    </p:spTree>
    <p:extLst>
      <p:ext uri="{BB962C8B-B14F-4D97-AF65-F5344CB8AC3E}">
        <p14:creationId xmlns:p14="http://schemas.microsoft.com/office/powerpoint/2010/main" val="71870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481364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Types of Defaults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F8CF095-0319-4AF9-BDC4-02554DE408AF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1000" y="1143000"/>
            <a:ext cx="8001000" cy="52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Configuration defaults </a:t>
            </a:r>
            <a:r>
              <a:rPr lang="en-US" sz="2800" dirty="0" smtClean="0">
                <a:latin typeface="UC Berkeley OS Sign"/>
                <a:sym typeface="UC Berkeley OS Sign"/>
              </a:rPr>
              <a:t>apply at the first encounter with a choice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Could be the same for everyone, a normative or recommended alternative 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Mandated choice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Reuse defaults </a:t>
            </a:r>
            <a:r>
              <a:rPr lang="en-US" sz="2800" dirty="0" smtClean="0">
                <a:latin typeface="UC Berkeley OS Sign"/>
                <a:sym typeface="UC Berkeley OS Sign"/>
              </a:rPr>
              <a:t>apply to subsequent encounters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Persistence of original choice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Reverting to original default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Predictive defaults based on user modeling</a:t>
            </a:r>
          </a:p>
        </p:txBody>
      </p:sp>
    </p:spTree>
    <p:extLst>
      <p:ext uri="{BB962C8B-B14F-4D97-AF65-F5344CB8AC3E}">
        <p14:creationId xmlns:p14="http://schemas.microsoft.com/office/powerpoint/2010/main" val="3125359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4000" b="1" dirty="0" smtClean="0"/>
              <a:t>Requirements for Interactions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8077200" cy="41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All organizing systems have some common interactions, but we want to pay attention to the more resource-specific interactions that create the most value</a:t>
            </a: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priorities of the interactions are often determined by decisions about intended users</a:t>
            </a: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interactions must be discoverable and </a:t>
            </a:r>
            <a:r>
              <a:rPr lang="en-US" sz="2800" dirty="0" err="1" smtClean="0">
                <a:latin typeface="UC Berkeley OS Sign"/>
                <a:sym typeface="UC Berkeley OS Sign"/>
              </a:rPr>
              <a:t>invokable</a:t>
            </a:r>
            <a:r>
              <a:rPr lang="en-US" sz="2800" dirty="0" smtClean="0">
                <a:latin typeface="UC Berkeley OS Sign"/>
                <a:sym typeface="UC Berkeley OS Sign"/>
              </a:rPr>
              <a:t> by their intended users</a:t>
            </a:r>
          </a:p>
          <a:p>
            <a:pPr marL="617929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“UID” = “user {interface, interaction} design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4386" y="121736"/>
            <a:ext cx="762000" cy="9167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0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56236" y="149711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Decision Staging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F8CF095-0319-4AF9-BDC4-02554DE408AF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1371600"/>
            <a:ext cx="7548063" cy="498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sym typeface="UC Berkeley OS Sign"/>
              </a:rPr>
              <a:t>When facing a small number of </a:t>
            </a:r>
            <a:r>
              <a:rPr lang="en-US" sz="2400" dirty="0" smtClean="0">
                <a:latin typeface="UC Berkeley OS Sign"/>
                <a:sym typeface="UC Berkeley OS Sign"/>
              </a:rPr>
              <a:t>well understood alternatives</a:t>
            </a:r>
            <a:r>
              <a:rPr lang="en-US" sz="2400" dirty="0">
                <a:latin typeface="UC Berkeley OS Sign"/>
                <a:sym typeface="UC Berkeley OS Sign"/>
              </a:rPr>
              <a:t>, </a:t>
            </a:r>
            <a:r>
              <a:rPr lang="en-US" sz="2400" dirty="0" smtClean="0">
                <a:latin typeface="UC Berkeley OS Sign"/>
                <a:sym typeface="UC Berkeley OS Sign"/>
              </a:rPr>
              <a:t>“rational” people will examine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all </a:t>
            </a:r>
            <a:r>
              <a:rPr lang="en-US" sz="2400" dirty="0">
                <a:solidFill>
                  <a:srgbClr val="FF0000"/>
                </a:solidFill>
                <a:latin typeface="UC Berkeley OS Sign"/>
                <a:sym typeface="UC Berkeley OS Sign"/>
              </a:rPr>
              <a:t>the attributes of all the alternatives</a:t>
            </a:r>
            <a:r>
              <a:rPr lang="en-US" sz="2400" dirty="0">
                <a:latin typeface="UC Berkeley OS Sign"/>
                <a:sym typeface="UC Berkeley OS Sign"/>
              </a:rPr>
              <a:t> and then </a:t>
            </a:r>
            <a:r>
              <a:rPr lang="en-US" sz="2400" dirty="0" smtClean="0">
                <a:latin typeface="UC Berkeley OS Sign"/>
                <a:sym typeface="UC Berkeley OS Sign"/>
              </a:rPr>
              <a:t>make tradeoffs when necessary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If consumers are rational, “utility-maximizing agents”, their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preferences for any finished product should be independent of the order in which they considered its attributes</a:t>
            </a:r>
            <a:r>
              <a:rPr lang="en-US" sz="2400" dirty="0" smtClean="0">
                <a:latin typeface="UC Berkeley OS Sign"/>
                <a:sym typeface="UC Berkeley OS Sign"/>
              </a:rPr>
              <a:t>: any order should yield an equivalent “final” bundle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But as the choices become more numerous or vary on more dimensions,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people are more likely to adopt simplifying strategies that aren’t entirely rational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53061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Product Configuration (miniusa.com)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61866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172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Constructing the preferred product via a sequence of attribute decisions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61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How Attribute Order Affects Choice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F8CF095-0319-4AF9-BDC4-02554DE408AF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9600" y="1219200"/>
            <a:ext cx="8001000" cy="396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Changes in the order by which the attributes are considered can substantially influence the choices made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If you start with attributes with lots of options, the chooser is more likely to accept default alternatives on later attributes</a:t>
            </a:r>
            <a:r>
              <a:rPr lang="en-US" sz="2400" dirty="0" smtClean="0">
                <a:latin typeface="UC Berkeley OS Sign"/>
                <a:sym typeface="UC Berkeley OS Sign"/>
              </a:rPr>
              <a:t>, even if these decisions involve relatively few options that would ordinarily require less capacity to evaluate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STOP and THINK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What would cause this? How would a choice architect use this to his advantage?</a:t>
            </a:r>
          </a:p>
        </p:txBody>
      </p:sp>
    </p:spTree>
    <p:extLst>
      <p:ext uri="{BB962C8B-B14F-4D97-AF65-F5344CB8AC3E}">
        <p14:creationId xmlns:p14="http://schemas.microsoft.com/office/powerpoint/2010/main" val="267209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6209411" cy="413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641" y="549006"/>
            <a:ext cx="8090356" cy="128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2000"/>
              </a:lnSpc>
              <a:spcBef>
                <a:spcPts val="949"/>
              </a:spcBef>
              <a:spcAft>
                <a:spcPct val="0"/>
              </a:spcAft>
              <a:buClr>
                <a:srgbClr val="002955"/>
              </a:buClr>
              <a:buSzPct val="44000"/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  <a:defRPr/>
            </a:pPr>
            <a:r>
              <a:rPr lang="en-US" altLang="ko-KR" sz="2800" dirty="0">
                <a:latin typeface="UC Berkeley OS Sign"/>
                <a:sym typeface="UC Berkeley OS Sign"/>
              </a:rPr>
              <a:t>If school kids are more likely to eat foods at eye level at the beginning and end of the cafeteria buffet, </a:t>
            </a:r>
            <a:r>
              <a:rPr lang="en-US" altLang="ko-KR" sz="2800" dirty="0">
                <a:solidFill>
                  <a:srgbClr val="FF0000"/>
                </a:solidFill>
                <a:latin typeface="UC Berkeley OS Sign"/>
                <a:sym typeface="UC Berkeley OS Sign"/>
              </a:rPr>
              <a:t>how do you arrange the food</a:t>
            </a:r>
            <a:r>
              <a:rPr lang="en-US" altLang="ko-KR" sz="2800" dirty="0">
                <a:latin typeface="UC Berkeley OS Sign"/>
                <a:sym typeface="UC Berkeley OS Sig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447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Naïve Diversification /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Partition Dependence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is a general psychological tendency or preference towards </a:t>
            </a:r>
            <a:r>
              <a:rPr lang="en-US" dirty="0" smtClean="0">
                <a:solidFill>
                  <a:srgbClr val="FF0000"/>
                </a:solidFill>
              </a:rPr>
              <a:t>equal amounts or proportions</a:t>
            </a:r>
            <a:r>
              <a:rPr lang="en-US" dirty="0" smtClean="0"/>
              <a:t> when given a set of allocation choices</a:t>
            </a:r>
          </a:p>
          <a:p>
            <a:pPr lvl="1"/>
            <a:r>
              <a:rPr lang="en-US" dirty="0" smtClean="0"/>
              <a:t>If there are 3 categories you put 1/3 in each</a:t>
            </a:r>
          </a:p>
          <a:p>
            <a:r>
              <a:rPr lang="en-US" dirty="0" smtClean="0"/>
              <a:t>Such “naive diversification" is thought to arise from a desire for variety-seeking, to hedge against risky or uncertain prospects, and minimize potential regret</a:t>
            </a:r>
          </a:p>
          <a:p>
            <a:r>
              <a:rPr lang="en-US" dirty="0" smtClean="0"/>
              <a:t>Effects are stronger for people with weaker intrinsic preferences or knowledge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6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Stop and Think: Supermarket Shopping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categories do you use when you make a list (explicit or implicit) for supermarket shopping?</a:t>
            </a:r>
          </a:p>
          <a:p>
            <a:r>
              <a:rPr lang="en-US" dirty="0" smtClean="0"/>
              <a:t>Do these categories align with those used by the store to organize the goods, or are they different (e.g., healthy, party foods, cheap?) than the store ones?</a:t>
            </a:r>
          </a:p>
          <a:p>
            <a:r>
              <a:rPr lang="en-US" dirty="0" smtClean="0"/>
              <a:t>Are you influenced by the placement of items in the store to buy things not on your list?</a:t>
            </a:r>
          </a:p>
          <a:p>
            <a:r>
              <a:rPr lang="en-US" dirty="0" smtClean="0"/>
              <a:t>If you wanted people to eat healthier, how would you redesign the store or shopping carts to do that?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Shopping Cart Size and Partition Effects</a:t>
            </a:r>
            <a:endParaRPr lang="en-US" sz="4000" b="1" dirty="0">
              <a:sym typeface="UC Berkeley OS Sign"/>
            </a:endParaRPr>
          </a:p>
        </p:txBody>
      </p:sp>
      <p:pic>
        <p:nvPicPr>
          <p:cNvPr id="4" name="Picture 3" descr="ShoppingCartFo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057400"/>
            <a:ext cx="2032452" cy="317288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410790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83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When you go to the store, do you choose a shopping basket or shopping cart?  Even if you didn’t intend to, do you often buy more if you pick the shopping cart?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2578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Two  grocery store studies found that most  shoppers purchased fruits and  vegetables in quantities relative  to  the  size of their allocated  partition within a  shopping cart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Partitions are effective because  they suggest purchase norms</a:t>
            </a:r>
          </a:p>
        </p:txBody>
      </p:sp>
    </p:spTree>
    <p:extLst>
      <p:ext uri="{BB962C8B-B14F-4D97-AF65-F5344CB8AC3E}">
        <p14:creationId xmlns:p14="http://schemas.microsoft.com/office/powerpoint/2010/main" val="2329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Attribute Descriptions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make comparisons on the basis of resource attributes, and </a:t>
            </a:r>
            <a:r>
              <a:rPr lang="en-US" dirty="0" smtClean="0">
                <a:solidFill>
                  <a:srgbClr val="FF0000"/>
                </a:solidFill>
              </a:rPr>
              <a:t>ideal decisions would consider all attributes and weight them according to their importance </a:t>
            </a:r>
            <a:r>
              <a:rPr lang="en-US" dirty="0" smtClean="0"/>
              <a:t>to the decider</a:t>
            </a:r>
          </a:p>
          <a:p>
            <a:r>
              <a:rPr lang="en-US" dirty="0" smtClean="0"/>
              <a:t>But choice architects can manipulate the salience of attributes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Choice sets that can be described simply are preferred over other sets that seem more complicated</a:t>
            </a:r>
            <a:r>
              <a:rPr lang="en-US" dirty="0" smtClean="0"/>
              <a:t>, even when the complicated ones offer more objective value</a:t>
            </a:r>
          </a:p>
          <a:p>
            <a:r>
              <a:rPr lang="en-US" dirty="0" smtClean="0"/>
              <a:t>People like things that are orderly in arrangement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926725" cy="63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48068" y="1827119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bundles differ only on the third beer</a:t>
            </a:r>
          </a:p>
          <a:p>
            <a:endParaRPr lang="en-US" dirty="0" smtClean="0"/>
          </a:p>
          <a:p>
            <a:r>
              <a:rPr lang="en-US" dirty="0" smtClean="0"/>
              <a:t>Some bundles have beers from 4 different breweries</a:t>
            </a:r>
          </a:p>
          <a:p>
            <a:endParaRPr lang="en-US" dirty="0" smtClean="0"/>
          </a:p>
          <a:p>
            <a:r>
              <a:rPr lang="en-US" dirty="0" smtClean="0"/>
              <a:t>People have a preference for all the same or all different bundles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44958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Evers, Ellen R.K. and </a:t>
            </a:r>
            <a:r>
              <a:rPr lang="en-US" dirty="0" err="1" smtClean="0"/>
              <a:t>Inbar</a:t>
            </a:r>
            <a:r>
              <a:rPr lang="en-US" dirty="0" smtClean="0"/>
              <a:t>, </a:t>
            </a:r>
            <a:r>
              <a:rPr lang="en-US" dirty="0" err="1" smtClean="0"/>
              <a:t>Yoel</a:t>
            </a:r>
            <a:r>
              <a:rPr lang="en-US" dirty="0" smtClean="0"/>
              <a:t> and </a:t>
            </a:r>
            <a:r>
              <a:rPr lang="en-US" dirty="0" err="1" smtClean="0"/>
              <a:t>Loewenstein</a:t>
            </a:r>
            <a:r>
              <a:rPr lang="en-US" dirty="0" smtClean="0"/>
              <a:t>, George and </a:t>
            </a:r>
            <a:r>
              <a:rPr lang="en-US" dirty="0" err="1" smtClean="0"/>
              <a:t>Zeelenberg</a:t>
            </a:r>
            <a:r>
              <a:rPr lang="en-US" dirty="0" smtClean="0"/>
              <a:t>, Marcel, Order Preference (July 16, 2014). </a:t>
            </a:r>
            <a:r>
              <a:rPr lang="en-US" dirty="0" smtClean="0">
                <a:hlinkClick r:id="rId4"/>
              </a:rPr>
              <a:t>http://ssrn.com/abstract=2466991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9800" y="274638"/>
            <a:ext cx="26670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Choosing Beer Bundles</a:t>
            </a:r>
            <a:endParaRPr lang="en-US" sz="4000" b="1" dirty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2331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Faceted Classification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1410891" y="857250"/>
            <a:ext cx="6601271" cy="892969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altLang="en-US" sz="3600" b="1" dirty="0">
                <a:sym typeface="UC Berkeley OS Sign"/>
              </a:rPr>
              <a:t>Value Creation: Affordances vs. Designed Interactions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480846" cy="4267200"/>
          </a:xfrm>
        </p:spPr>
        <p:txBody>
          <a:bodyPr>
            <a:normAutofit lnSpcReduction="10000"/>
          </a:bodyPr>
          <a:lstStyle/>
          <a:p>
            <a:pPr marL="160721" indent="-160721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39" algn="l"/>
                <a:tab pos="1312550" algn="l"/>
                <a:tab pos="1973290" algn="l"/>
                <a:tab pos="2625100" algn="l"/>
                <a:tab pos="3285840" algn="l"/>
                <a:tab pos="3946580" algn="l"/>
                <a:tab pos="4598391" algn="l"/>
                <a:tab pos="5241272" algn="l"/>
                <a:tab pos="5910941" algn="l"/>
                <a:tab pos="6562751" algn="l"/>
                <a:tab pos="7232420" algn="l"/>
                <a:tab pos="7875301" algn="l"/>
              </a:tabLst>
              <a:defRPr/>
            </a:pPr>
            <a:r>
              <a:rPr lang="en-US" dirty="0">
                <a:solidFill>
                  <a:srgbClr val="000000"/>
                </a:solidFill>
                <a:sym typeface="UC Berkeley OS Sign"/>
              </a:rPr>
              <a:t>For physical resources, many potential interactions are inherent in their affordances</a:t>
            </a:r>
            <a:r>
              <a:rPr lang="en-US" dirty="0">
                <a:solidFill>
                  <a:srgbClr val="000000"/>
                </a:solidFill>
              </a:rPr>
              <a:t> – perceptible and actionable properties that determine what can be done with them</a:t>
            </a:r>
            <a:endParaRPr lang="en-US" dirty="0">
              <a:solidFill>
                <a:srgbClr val="000000"/>
              </a:solidFill>
              <a:sym typeface="UC Berkeley OS Sign"/>
            </a:endParaRPr>
          </a:p>
          <a:p>
            <a:pPr marL="160721" indent="-160721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39" algn="l"/>
                <a:tab pos="1312550" algn="l"/>
                <a:tab pos="1973290" algn="l"/>
                <a:tab pos="2625100" algn="l"/>
                <a:tab pos="3285840" algn="l"/>
                <a:tab pos="3946580" algn="l"/>
                <a:tab pos="4598391" algn="l"/>
                <a:tab pos="5241272" algn="l"/>
                <a:tab pos="5910941" algn="l"/>
                <a:tab pos="6562751" algn="l"/>
                <a:tab pos="7232420" algn="l"/>
                <a:tab pos="7875301" algn="l"/>
              </a:tabLst>
              <a:defRPr/>
            </a:pPr>
            <a:r>
              <a:rPr lang="en-US" dirty="0">
                <a:solidFill>
                  <a:srgbClr val="000000"/>
                </a:solidFill>
                <a:sym typeface="UC Berkeley OS Sign"/>
              </a:rPr>
              <a:t>Digital resources require “designed interactions” made possible by intentional acts of description, arrangement, or technological mediation</a:t>
            </a:r>
          </a:p>
          <a:p>
            <a:pPr marL="482186" indent="-482186">
              <a:lnSpc>
                <a:spcPct val="92000"/>
              </a:lnSpc>
              <a:buClr>
                <a:srgbClr val="002955"/>
              </a:buClr>
              <a:buSzPct val="44000"/>
              <a:tabLst>
                <a:tab pos="495555" algn="l"/>
                <a:tab pos="984412" algn="l"/>
                <a:tab pos="1479967" algn="l"/>
                <a:tab pos="1968826" algn="l"/>
                <a:tab pos="2464380" algn="l"/>
                <a:tab pos="2959936" algn="l"/>
                <a:tab pos="3448793" algn="l"/>
                <a:tab pos="3930954" algn="l"/>
                <a:tab pos="4433205" algn="l"/>
                <a:tab pos="4922063" algn="l"/>
                <a:tab pos="5424315" algn="l"/>
                <a:tab pos="5906476" algn="l"/>
              </a:tabLst>
              <a:defRPr/>
            </a:pPr>
            <a:endParaRPr lang="en-US" sz="3797" b="1" i="1" dirty="0">
              <a:solidFill>
                <a:srgbClr val="FF0000"/>
              </a:solidFill>
              <a:sym typeface="UC Berkeley OS Sign"/>
            </a:endParaRPr>
          </a:p>
          <a:p>
            <a:pPr marL="120541" indent="-120541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495555" algn="l"/>
                <a:tab pos="984412" algn="l"/>
                <a:tab pos="1479967" algn="l"/>
                <a:tab pos="1968826" algn="l"/>
                <a:tab pos="2464380" algn="l"/>
                <a:tab pos="2959936" algn="l"/>
                <a:tab pos="3448793" algn="l"/>
                <a:tab pos="3930954" algn="l"/>
                <a:tab pos="4433205" algn="l"/>
                <a:tab pos="4922063" algn="l"/>
                <a:tab pos="5424315" algn="l"/>
                <a:tab pos="5906476" algn="l"/>
              </a:tabLst>
              <a:defRPr/>
            </a:pPr>
            <a:endParaRPr lang="en-US" sz="2812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638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2482"/>
      </p:ext>
    </p:extLst>
  </p:cSld>
  <p:clrMapOvr>
    <a:masterClrMapping/>
  </p:clrMapOvr>
  <p:transition spd="slow" advTm="24367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Need For Multiple Classifications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lassification-MultPathway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01" y="1905000"/>
            <a:ext cx="850575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7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8294893" cy="377040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Wine Classifications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8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Faceted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1981200"/>
            <a:ext cx="83820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FACETS are an alternative to hierarchical classification that overcome many of its limitations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Instead of creating a deep category hierarchy, facets create multi-dimensional </a:t>
            </a:r>
            <a:r>
              <a:rPr lang="en-US" sz="2800" b="1" dirty="0" smtClean="0">
                <a:solidFill>
                  <a:srgbClr val="FF0000"/>
                </a:solidFill>
              </a:rPr>
              <a:t>categories that are defined (or generated) through grammatical composition (or combination) </a:t>
            </a:r>
            <a:r>
              <a:rPr lang="en-US" sz="2800" dirty="0" smtClean="0"/>
              <a:t>from the (characteristics or dimensions or relations) in the domain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Facets divide a domain or subject into "homogeneous" or "semantically cohesive" categories of manageable size </a:t>
            </a:r>
          </a:p>
        </p:txBody>
      </p:sp>
    </p:spTree>
    <p:extLst>
      <p:ext uri="{BB962C8B-B14F-4D97-AF65-F5344CB8AC3E}">
        <p14:creationId xmlns:p14="http://schemas.microsoft.com/office/powerpoint/2010/main" val="101095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Facets and User Interfaces</a:t>
            </a:r>
            <a:endParaRPr lang="en-US" sz="36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441521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75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 category selection, results only at leaf nodes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828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selection yields results, subsequent selections refine the results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89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Facets as a Controlled Vocabulary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286000"/>
            <a:ext cx="8534400" cy="316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relationships between the facets enable a small CONTROLLED VOCABULARY to generate: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Many structured descriptions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That are complex, but formally structured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That enable us to describe things we don't have words for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50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Some Live Examples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828800"/>
            <a:ext cx="8382000" cy="299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hlinkClick r:id="rId3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hlinkClick r:id="rId3"/>
              </a:rPr>
              <a:t>CDW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hlinkClick r:id="rId4"/>
              </a:rPr>
              <a:t>Yelp</a:t>
            </a: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hlinkClick r:id="rId5"/>
              </a:rPr>
              <a:t>Epicurious</a:t>
            </a:r>
            <a:endParaRPr lang="en-US" sz="2800" dirty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hlinkClick r:id="rId6"/>
              </a:rPr>
              <a:t>Build your own BMW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027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Designing a Faceted Classification</a:t>
            </a:r>
            <a:br>
              <a:rPr lang="en-US" sz="3600" b="1" dirty="0" smtClean="0"/>
            </a:br>
            <a:r>
              <a:rPr lang="en-US" sz="3600" b="1" dirty="0" smtClean="0"/>
              <a:t> (TDO 8.4.4)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81200"/>
            <a:ext cx="8534400" cy="4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Collect examples that need to be classified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Identify candidates for facets and </a:t>
            </a:r>
            <a:r>
              <a:rPr lang="en-US" sz="2400" dirty="0" err="1" smtClean="0"/>
              <a:t>subfacets</a:t>
            </a:r>
            <a:r>
              <a:rPr lang="en-US" sz="2400" dirty="0" smtClean="0"/>
              <a:t> by analyzing the examples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Order foci within facets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Determine grammar for ordering and combining facets and </a:t>
            </a:r>
            <a:r>
              <a:rPr lang="en-US" sz="2400" dirty="0" err="1" smtClean="0"/>
              <a:t>subfacets</a:t>
            </a:r>
            <a:endParaRPr lang="en-US" sz="24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Create new facets and </a:t>
            </a:r>
            <a:r>
              <a:rPr lang="en-US" sz="2400" dirty="0" err="1" smtClean="0"/>
              <a:t>subfacets</a:t>
            </a:r>
            <a:r>
              <a:rPr lang="en-US" sz="2400" dirty="0" smtClean="0"/>
              <a:t> where needed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Test classification scheme on new examples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Iterate and refine throughout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10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Types of Facets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286000"/>
            <a:ext cx="8534400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Enumerative -- a set of mutually exclusive possible values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Boolean -- yes or no on some dimension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Hierarchical or taxonomic -- organize the instances by logical containment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Spectrum -- numerical attributes on some range, with min and max</a:t>
            </a:r>
          </a:p>
        </p:txBody>
      </p:sp>
    </p:spTree>
    <p:extLst>
      <p:ext uri="{BB962C8B-B14F-4D97-AF65-F5344CB8AC3E}">
        <p14:creationId xmlns:p14="http://schemas.microsoft.com/office/powerpoint/2010/main" val="263367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Choosing Facets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371600"/>
            <a:ext cx="8534400" cy="499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ORTHOGONALITY - facets are independent dimensions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SEMANTIC BALANCE - top level facets are the most important semantic dimensions of the domain; values within facets are at equal semantic level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COVERAGE - all current instances can be classified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SCALABILITY - future instances can be classified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OBJECTIVITY - instances can be objectively classified; might also be called CONCRETENESS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NOT IDIOSYNCRATIC - facet semantics should be "mainstream" or "normative" and not rely on clever, fanciful or metaphoric  interpretation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8838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fld id="{3B9DB3E3-68DC-4616-921E-9097AE825FF2}" type="slidenum">
              <a:rPr lang="en-US" sz="1125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1229" y="865844"/>
            <a:ext cx="85344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Faceted Classification for the Animals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1" y="1714501"/>
            <a:ext cx="6622256" cy="402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8822" y="0"/>
            <a:ext cx="598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Activity 1 for 11 April 2019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0464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19647" y="34734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Classifications and Interactions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066800"/>
            <a:ext cx="7163247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Classifications arrange resources into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So every </a:t>
            </a:r>
            <a:r>
              <a:rPr lang="en-US" sz="2800" dirty="0"/>
              <a:t>classification </a:t>
            </a:r>
            <a:r>
              <a:rPr lang="en-US" sz="2800" dirty="0" smtClean="0"/>
              <a:t>increases the capability and efficiency of interactions with resources that are “co-located” or “within-category” and makes “between-category” interactions less efficient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granularity of the classification determines the specificity of the interactions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ym typeface="Arial" pitchFamily="34" charset="0"/>
              </a:rPr>
              <a:t>The structure and description of a classification influences how people use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549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828800"/>
            <a:ext cx="8229600" cy="4525963"/>
          </a:xfrm>
        </p:spPr>
        <p:txBody>
          <a:bodyPr/>
          <a:lstStyle/>
          <a:p>
            <a:r>
              <a:rPr lang="en-US" dirty="0" smtClean="0"/>
              <a:t>Complete the concept hierarchy (taxonomy) between “Vehicle” and these 16 hyponyms</a:t>
            </a:r>
          </a:p>
          <a:p>
            <a:r>
              <a:rPr lang="en-US" dirty="0" smtClean="0"/>
              <a:t>Use as many intermediate levels and sub-categories as you like</a:t>
            </a:r>
          </a:p>
          <a:p>
            <a:r>
              <a:rPr lang="en-US" dirty="0" smtClean="0"/>
              <a:t>(After the blank slide) Test your taxonomy to see if the five additional vehicles fit in one of the categories you’ve created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598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Activity 2 for 11 April 2019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89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90" y="593725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645" y="2156710"/>
            <a:ext cx="2302773" cy="1532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234" y="2787650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2167" y="2640312"/>
            <a:ext cx="1710071" cy="1702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6030" y="4901237"/>
            <a:ext cx="3468543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976" y="551466"/>
            <a:ext cx="3019425" cy="1514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234" y="38850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Passenger automobile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1941" y="352729"/>
            <a:ext cx="290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Pick-up Truck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08727" y="1649434"/>
            <a:ext cx="264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Bicycle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7466" y="2337910"/>
            <a:ext cx="31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Passenger Train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1213" y="2256909"/>
            <a:ext cx="307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Cargo Barge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1287" y="4854637"/>
            <a:ext cx="1944796" cy="19447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234" y="4648200"/>
            <a:ext cx="257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Skateboard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21868" y="44635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Cargo Aircraft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4520" y="4997907"/>
            <a:ext cx="2761727" cy="16582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87956" y="430438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704" y="714438"/>
            <a:ext cx="2301557" cy="172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267200"/>
            <a:ext cx="2469094" cy="184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1174" y="3117711"/>
            <a:ext cx="2336666" cy="155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678" y="730500"/>
            <a:ext cx="260985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Passenger Aircraft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4639" y="152400"/>
            <a:ext cx="295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Rowboat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3886200"/>
            <a:ext cx="240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Motorcycle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6582" y="27319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Cargo Truck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429000"/>
            <a:ext cx="2762250" cy="1657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895600"/>
            <a:ext cx="303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Cruise Ship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8132" y="1044656"/>
            <a:ext cx="2466975" cy="18478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34982" y="480305"/>
            <a:ext cx="216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Freight 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8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362200"/>
            <a:ext cx="5212700" cy="2935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858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Remotely Piloted</a:t>
            </a:r>
            <a:br>
              <a:rPr lang="en-US" sz="4400" dirty="0" smtClean="0"/>
            </a:br>
            <a:r>
              <a:rPr lang="en-US" sz="4400" dirty="0" smtClean="0"/>
              <a:t> Drone Aircraft</a:t>
            </a:r>
            <a:endParaRPr lang="en-US" sz="4400" dirty="0"/>
          </a:p>
        </p:txBody>
      </p:sp>
      <p:sp>
        <p:nvSpPr>
          <p:cNvPr id="1026" name="AutoShape 2" descr="Image result for space shu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14600"/>
            <a:ext cx="5038361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7620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Amphibious </a:t>
            </a:r>
            <a:br>
              <a:rPr lang="en-US" sz="4400" dirty="0" smtClean="0"/>
            </a:br>
            <a:r>
              <a:rPr lang="en-US" sz="4400" dirty="0" smtClean="0"/>
              <a:t>“Duck Boat”</a:t>
            </a:r>
            <a:endParaRPr lang="en-US" sz="4400" dirty="0"/>
          </a:p>
        </p:txBody>
      </p:sp>
      <p:sp>
        <p:nvSpPr>
          <p:cNvPr id="1026" name="AutoShape 2" descr="Image result for space shu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space shu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paceShu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09800"/>
            <a:ext cx="48768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12192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Space Shuttle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85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space shu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Submar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5204667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1295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Submarine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18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space shu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1371600"/>
            <a:ext cx="2775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Mars Rover</a:t>
            </a:r>
            <a:endParaRPr lang="en-US" sz="4400" dirty="0"/>
          </a:p>
        </p:txBody>
      </p:sp>
      <p:pic>
        <p:nvPicPr>
          <p:cNvPr id="12" name="Picture 11" descr="MarsR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4953000" cy="293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68" y="2607488"/>
            <a:ext cx="6238875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57" y="1143000"/>
            <a:ext cx="5305425" cy="120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0" y="4276072"/>
            <a:ext cx="769620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68" y="5045137"/>
            <a:ext cx="78867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30" y="3354607"/>
            <a:ext cx="6534150" cy="704850"/>
          </a:xfrm>
          <a:prstGeom prst="rect">
            <a:avLst/>
          </a:prstGeom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46314" y="214385"/>
            <a:ext cx="8228707" cy="7762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on Sports Websites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130" y="5947552"/>
            <a:ext cx="877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What questions does this organization make easy / hard to answer?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769" y="1143000"/>
            <a:ext cx="845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HOME	NFL	    NBA	MLB    NHL</a:t>
            </a:r>
          </a:p>
          <a:p>
            <a:r>
              <a:rPr lang="en-US" sz="2800" dirty="0" smtClean="0"/>
              <a:t>	</a:t>
            </a:r>
            <a:endParaRPr lang="en-US" sz="2800" dirty="0"/>
          </a:p>
          <a:p>
            <a:r>
              <a:rPr lang="en-US" sz="2400" dirty="0" smtClean="0"/>
              <a:t>SF		49ers	      Warriors     Giants	          Sharks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A’s</a:t>
            </a:r>
          </a:p>
          <a:p>
            <a:endParaRPr lang="en-US" sz="2400" dirty="0" smtClean="0"/>
          </a:p>
          <a:p>
            <a:r>
              <a:rPr lang="en-US" sz="2400" dirty="0" smtClean="0"/>
              <a:t>LA		Rams	      Lakers	Dodgers        Kings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      Clippers	Angels	</a:t>
            </a:r>
          </a:p>
          <a:p>
            <a:endParaRPr lang="en-US" sz="2400" dirty="0" smtClean="0"/>
          </a:p>
          <a:p>
            <a:r>
              <a:rPr lang="en-US" sz="2400" dirty="0" smtClean="0"/>
              <a:t>Seattle		Seahawks  Sonics         Mariners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9269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HOW ARE MY HOME TEAMS DOING?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38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6766875" cy="2634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4" y="914400"/>
            <a:ext cx="6790884" cy="27349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057400" y="1219200"/>
            <a:ext cx="838200" cy="28956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250206" y="1191491"/>
            <a:ext cx="838200" cy="28956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033742" y="1246909"/>
            <a:ext cx="838200" cy="28956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88406" y="1191491"/>
            <a:ext cx="2540994" cy="289560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256958"/>
            <a:ext cx="7620000" cy="60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latin typeface="+mj-lt"/>
                <a:ea typeface="+mj-ea"/>
                <a:cs typeface="+mj-cs"/>
              </a:rPr>
              <a:t>National and State 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“Obamacare” </a:t>
            </a:r>
            <a:r>
              <a:rPr lang="en-US" sz="3600" b="1" dirty="0">
                <a:latin typeface="+mj-lt"/>
                <a:ea typeface="+mj-ea"/>
                <a:cs typeface="+mj-cs"/>
              </a:rPr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31439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2475</Words>
  <Application>Microsoft Office PowerPoint</Application>
  <PresentationFormat>On-screen Show (4:3)</PresentationFormat>
  <Paragraphs>363</Paragraphs>
  <Slides>68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맑은 고딕</vt:lpstr>
      <vt:lpstr>MS PGothic</vt:lpstr>
      <vt:lpstr>Arial</vt:lpstr>
      <vt:lpstr>Calibri</vt:lpstr>
      <vt:lpstr>Helvetica</vt:lpstr>
      <vt:lpstr>UC Berkeley OS Sign</vt:lpstr>
      <vt:lpstr>Wingdings</vt:lpstr>
      <vt:lpstr>ヒラギノ角ゴ ProN W3</vt:lpstr>
      <vt:lpstr>Office Theme</vt:lpstr>
      <vt:lpstr>CogSci 190 “Sensemaking and Organizing” Spring 2019</vt:lpstr>
      <vt:lpstr>Today’s Topics</vt:lpstr>
      <vt:lpstr>Interactions –The Why  of Organizing Systems</vt:lpstr>
      <vt:lpstr>  Requirements for Interactions</vt:lpstr>
      <vt:lpstr>Value Creation: Affordances vs. Designed Interactions</vt:lpstr>
      <vt:lpstr>Classifications and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Classifications and Interactions</vt:lpstr>
      <vt:lpstr>UI Design  to Support Interaction</vt:lpstr>
      <vt:lpstr>Classification and Interactions</vt:lpstr>
      <vt:lpstr>Good user interface design creates a clear mapping between a classification scheme and  the arrangements and interactions that users see  (TDO Figure 8.1)</vt:lpstr>
      <vt:lpstr>PowerPoint Presentation</vt:lpstr>
      <vt:lpstr>Good and  Bad  Mappings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Organization, Classification, and Interactions</vt:lpstr>
      <vt:lpstr>PowerPoint Presentation</vt:lpstr>
      <vt:lpstr>PowerPoint Presentation</vt:lpstr>
      <vt:lpstr>The “Interaction Intensity”  Pattern for Business Organization</vt:lpstr>
      <vt:lpstr>PowerPoint Presentation</vt:lpstr>
      <vt:lpstr>Interaction Design Pattern:  “Generic” Hotel</vt:lpstr>
      <vt:lpstr>A “Budget” Hotel with  Fewer Interactions</vt:lpstr>
      <vt:lpstr>A “Luxury” Hotel with  More Interactions</vt:lpstr>
      <vt:lpstr>Interaction Alternatives Accommodate User Preferences</vt:lpstr>
      <vt:lpstr>PowerPoint Presentation</vt:lpstr>
      <vt:lpstr>FLASHBACK IDEAS</vt:lpstr>
      <vt:lpstr>“The Tools of Choice Architecture”</vt:lpstr>
      <vt:lpstr>Choice Architecture in TDOspeak</vt:lpstr>
      <vt:lpstr>How Many Alternatives?</vt:lpstr>
      <vt:lpstr>PowerPoint Presentation</vt:lpstr>
      <vt:lpstr>Defaults</vt:lpstr>
      <vt:lpstr>Types of Defaults</vt:lpstr>
      <vt:lpstr>Decision Staging</vt:lpstr>
      <vt:lpstr>Product Configuration (miniusa.com)</vt:lpstr>
      <vt:lpstr>How Attribute Order Affects Choice</vt:lpstr>
      <vt:lpstr>PowerPoint Presentation</vt:lpstr>
      <vt:lpstr>Naïve Diversification /  Partition Dependence</vt:lpstr>
      <vt:lpstr>Stop and Think: Supermarket Shopping</vt:lpstr>
      <vt:lpstr>Shopping Cart Size and Partition Effects</vt:lpstr>
      <vt:lpstr>Attribute Descriptions</vt:lpstr>
      <vt:lpstr>Choosing Beer Bundles</vt:lpstr>
      <vt:lpstr>PowerPoint Presentation</vt:lpstr>
      <vt:lpstr>The Need For Multiple Classifications</vt:lpstr>
      <vt:lpstr>Wine Classifications</vt:lpstr>
      <vt:lpstr>Faceted Classification</vt:lpstr>
      <vt:lpstr>Facets and User Interfaces</vt:lpstr>
      <vt:lpstr>Facets as a Controlled Vocabulary</vt:lpstr>
      <vt:lpstr>Some Live Examples</vt:lpstr>
      <vt:lpstr>Designing a Faceted Classification  (TDO 8.4.4)</vt:lpstr>
      <vt:lpstr>Types of Facets</vt:lpstr>
      <vt:lpstr>Choosing Facets</vt:lpstr>
      <vt:lpstr>Faceted Classification for the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2019-04-10T16:56:43Z</dcterms:created>
  <dcterms:modified xsi:type="dcterms:W3CDTF">2019-04-10T21:37:11Z</dcterms:modified>
</cp:coreProperties>
</file>