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66" r:id="rId2"/>
    <p:sldId id="616" r:id="rId3"/>
    <p:sldId id="617" r:id="rId4"/>
    <p:sldId id="654" r:id="rId5"/>
    <p:sldId id="655" r:id="rId6"/>
    <p:sldId id="669" r:id="rId7"/>
    <p:sldId id="670" r:id="rId8"/>
    <p:sldId id="671" r:id="rId9"/>
    <p:sldId id="672" r:id="rId10"/>
    <p:sldId id="686" r:id="rId11"/>
    <p:sldId id="673" r:id="rId12"/>
    <p:sldId id="674" r:id="rId13"/>
    <p:sldId id="642" r:id="rId14"/>
    <p:sldId id="643" r:id="rId15"/>
    <p:sldId id="656" r:id="rId16"/>
    <p:sldId id="646" r:id="rId17"/>
    <p:sldId id="645" r:id="rId18"/>
    <p:sldId id="657" r:id="rId19"/>
    <p:sldId id="688" r:id="rId20"/>
    <p:sldId id="689" r:id="rId21"/>
    <p:sldId id="693" r:id="rId22"/>
    <p:sldId id="690" r:id="rId23"/>
    <p:sldId id="691" r:id="rId24"/>
    <p:sldId id="661" r:id="rId25"/>
    <p:sldId id="692" r:id="rId26"/>
    <p:sldId id="675" r:id="rId27"/>
    <p:sldId id="658" r:id="rId28"/>
    <p:sldId id="659" r:id="rId29"/>
    <p:sldId id="660" r:id="rId30"/>
    <p:sldId id="666" r:id="rId31"/>
    <p:sldId id="649" r:id="rId32"/>
    <p:sldId id="647" r:id="rId33"/>
    <p:sldId id="648" r:id="rId34"/>
    <p:sldId id="653" r:id="rId35"/>
    <p:sldId id="650" r:id="rId36"/>
    <p:sldId id="652" r:id="rId37"/>
    <p:sldId id="663" r:id="rId38"/>
    <p:sldId id="667" r:id="rId39"/>
    <p:sldId id="664" r:id="rId40"/>
    <p:sldId id="665" r:id="rId41"/>
    <p:sldId id="676" r:id="rId42"/>
    <p:sldId id="678"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768" autoAdjust="0"/>
    <p:restoredTop sz="67476" autoAdjust="0"/>
  </p:normalViewPr>
  <p:slideViewPr>
    <p:cSldViewPr>
      <p:cViewPr varScale="1">
        <p:scale>
          <a:sx n="56" d="100"/>
          <a:sy n="56" d="100"/>
        </p:scale>
        <p:origin x="2054"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536"/>
    </p:cViewPr>
  </p:sorterViewPr>
  <p:notesViewPr>
    <p:cSldViewPr>
      <p:cViewPr varScale="1">
        <p:scale>
          <a:sx n="63" d="100"/>
          <a:sy n="63" d="100"/>
        </p:scale>
        <p:origin x="1824" y="6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4/16/2019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dirty="0"/>
          </a:p>
        </p:txBody>
      </p:sp>
    </p:spTree>
    <p:extLst>
      <p:ext uri="{BB962C8B-B14F-4D97-AF65-F5344CB8AC3E}">
        <p14:creationId xmlns:p14="http://schemas.microsoft.com/office/powerpoint/2010/main" val="1261538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11</a:t>
            </a:fld>
            <a:endParaRPr lang="en-US" dirty="0"/>
          </a:p>
        </p:txBody>
      </p:sp>
    </p:spTree>
    <p:extLst>
      <p:ext uri="{BB962C8B-B14F-4D97-AF65-F5344CB8AC3E}">
        <p14:creationId xmlns:p14="http://schemas.microsoft.com/office/powerpoint/2010/main" val="236769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12</a:t>
            </a:fld>
            <a:endParaRPr lang="en-US" dirty="0"/>
          </a:p>
        </p:txBody>
      </p:sp>
    </p:spTree>
    <p:extLst>
      <p:ext uri="{BB962C8B-B14F-4D97-AF65-F5344CB8AC3E}">
        <p14:creationId xmlns:p14="http://schemas.microsoft.com/office/powerpoint/2010/main" val="131813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14157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3255451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4288360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3822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endParaRPr lang="en-US" sz="2200" i="1" dirty="0" smtClean="0"/>
          </a:p>
        </p:txBody>
      </p:sp>
      <p:sp>
        <p:nvSpPr>
          <p:cNvPr id="4" name="Slide Number Placeholder 3"/>
          <p:cNvSpPr>
            <a:spLocks noGrp="1"/>
          </p:cNvSpPr>
          <p:nvPr>
            <p:ph type="sldNum" sz="quarter" idx="5"/>
          </p:nvPr>
        </p:nvSpPr>
        <p:spPr/>
        <p:txBody>
          <a:bodyPr/>
          <a:lstStyle/>
          <a:p>
            <a:pPr>
              <a:defRPr/>
            </a:pPr>
            <a:fld id="{DEBF07B4-48CA-4B52-9381-3F074C9924D9}" type="slidenum">
              <a:rPr lang="en-US" smtClean="0"/>
              <a:pPr>
                <a:defRPr/>
              </a:pPr>
              <a:t>20</a:t>
            </a:fld>
            <a:endParaRPr lang="en-US" dirty="0"/>
          </a:p>
        </p:txBody>
      </p:sp>
    </p:spTree>
    <p:extLst>
      <p:ext uri="{BB962C8B-B14F-4D97-AF65-F5344CB8AC3E}">
        <p14:creationId xmlns:p14="http://schemas.microsoft.com/office/powerpoint/2010/main" val="231931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Although we have many choices about how we can organize football players, all of them will include the concept of a single player as the smallest identifiable resource. We are never going to think of a football player as an intentional collection of separately identified leg, arm, head, and body resources because there are no other ways to “assemble” a human from body parts. Put more generally, there are some natural constraints on the organization of matter into parts or collections based on sizes, shapes, materials, and other properties that make us identify some things as indivisible resources in some domain. </a:t>
            </a: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dirty="0"/>
          </a:p>
        </p:txBody>
      </p:sp>
    </p:spTree>
    <p:extLst>
      <p:ext uri="{BB962C8B-B14F-4D97-AF65-F5344CB8AC3E}">
        <p14:creationId xmlns:p14="http://schemas.microsoft.com/office/powerpoint/2010/main" val="992059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201359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a:t>
            </a:fld>
            <a:endParaRPr lang="en-US" dirty="0"/>
          </a:p>
        </p:txBody>
      </p:sp>
    </p:spTree>
    <p:extLst>
      <p:ext uri="{BB962C8B-B14F-4D97-AF65-F5344CB8AC3E}">
        <p14:creationId xmlns:p14="http://schemas.microsoft.com/office/powerpoint/2010/main" val="90713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21157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26</a:t>
            </a:fld>
            <a:endParaRPr lang="en-US" dirty="0"/>
          </a:p>
        </p:txBody>
      </p:sp>
    </p:spTree>
    <p:extLst>
      <p:ext uri="{BB962C8B-B14F-4D97-AF65-F5344CB8AC3E}">
        <p14:creationId xmlns:p14="http://schemas.microsoft.com/office/powerpoint/2010/main" val="13578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287196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2739920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1091973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3261909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2568877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3434415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3518728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393739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a:t>
            </a:fld>
            <a:endParaRPr lang="en-US" dirty="0"/>
          </a:p>
        </p:txBody>
      </p:sp>
    </p:spTree>
    <p:extLst>
      <p:ext uri="{BB962C8B-B14F-4D97-AF65-F5344CB8AC3E}">
        <p14:creationId xmlns:p14="http://schemas.microsoft.com/office/powerpoint/2010/main" val="87148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125675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79698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a:t>
            </a:fld>
            <a:endParaRPr lang="en-US" dirty="0"/>
          </a:p>
        </p:txBody>
      </p:sp>
    </p:spTree>
    <p:extLst>
      <p:ext uri="{BB962C8B-B14F-4D97-AF65-F5344CB8AC3E}">
        <p14:creationId xmlns:p14="http://schemas.microsoft.com/office/powerpoint/2010/main" val="428222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7</a:t>
            </a:fld>
            <a:endParaRPr lang="en-US" dirty="0"/>
          </a:p>
        </p:txBody>
      </p:sp>
    </p:spTree>
    <p:extLst>
      <p:ext uri="{BB962C8B-B14F-4D97-AF65-F5344CB8AC3E}">
        <p14:creationId xmlns:p14="http://schemas.microsoft.com/office/powerpoint/2010/main" val="379373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7905EA2F-E7A0-4D68-BE25-616BE086A43E}" type="slidenum">
              <a:rPr lang="en-US" altLang="en-US" sz="1300"/>
              <a:pPr/>
              <a:t>8</a:t>
            </a:fld>
            <a:endParaRPr lang="en-US" altLang="en-US" sz="1300" dirty="0"/>
          </a:p>
        </p:txBody>
      </p:sp>
    </p:spTree>
    <p:extLst>
      <p:ext uri="{BB962C8B-B14F-4D97-AF65-F5344CB8AC3E}">
        <p14:creationId xmlns:p14="http://schemas.microsoft.com/office/powerpoint/2010/main" val="364226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a:t>
            </a:fld>
            <a:endParaRPr lang="en-US" dirty="0"/>
          </a:p>
        </p:txBody>
      </p:sp>
    </p:spTree>
    <p:extLst>
      <p:ext uri="{BB962C8B-B14F-4D97-AF65-F5344CB8AC3E}">
        <p14:creationId xmlns:p14="http://schemas.microsoft.com/office/powerpoint/2010/main" val="223617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91440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4/16/2019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16 April 2019</a:t>
            </a:r>
            <a:br>
              <a:rPr lang="en-US" sz="3000" dirty="0" smtClean="0">
                <a:sym typeface="UC Berkeley OS Sign"/>
              </a:rPr>
            </a:br>
            <a:r>
              <a:rPr lang="en-US" sz="3000" dirty="0" smtClean="0">
                <a:sym typeface="UC Berkeley OS Sign"/>
              </a:rPr>
              <a:t> 23) REVIEW:  Modeling &amp; Resource Description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sz="4000" b="1" dirty="0" smtClean="0"/>
              <a:t>Tradeoffs involving Description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19200"/>
            <a:ext cx="8077200" cy="4948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Is it easier to create structured or unstructured descriptions?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If we want to combine information from many different authors or sources, what are the implications for description and organizing decisions?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Is it easier to combine information from different authors or sources if it is structured or unstructured?  </a:t>
            </a:r>
          </a:p>
        </p:txBody>
      </p:sp>
    </p:spTree>
    <p:extLst>
      <p:ext uri="{BB962C8B-B14F-4D97-AF65-F5344CB8AC3E}">
        <p14:creationId xmlns:p14="http://schemas.microsoft.com/office/powerpoint/2010/main" val="26371394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Creating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458200" cy="4642711"/>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By professionals:  "Institutional" descriptions that follow standards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By authors: Best knowledge of purpose and intended audience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By users: Most variable, influenced by social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By automated processes:  Most reliable, primarily technical / objective properties but semantic description capability is emerging</a:t>
            </a:r>
          </a:p>
        </p:txBody>
      </p:sp>
      <p:pic>
        <p:nvPicPr>
          <p:cNvPr id="2" name="Picture 1"/>
          <p:cNvPicPr>
            <a:picLocks noChangeAspect="1"/>
          </p:cNvPicPr>
          <p:nvPr/>
        </p:nvPicPr>
        <p:blipFill>
          <a:blip r:embed="rId3"/>
          <a:stretch>
            <a:fillRect/>
          </a:stretch>
        </p:blipFill>
        <p:spPr>
          <a:xfrm>
            <a:off x="270765" y="371934"/>
            <a:ext cx="865707" cy="865707"/>
          </a:xfrm>
          <a:prstGeom prst="rect">
            <a:avLst/>
          </a:prstGeom>
        </p:spPr>
      </p:pic>
    </p:spTree>
    <p:extLst>
      <p:ext uri="{BB962C8B-B14F-4D97-AF65-F5344CB8AC3E}">
        <p14:creationId xmlns:p14="http://schemas.microsoft.com/office/powerpoint/2010/main" val="30766256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334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Descriptive Precision</a:t>
            </a:r>
          </a:p>
        </p:txBody>
      </p:sp>
      <p:sp>
        <p:nvSpPr>
          <p:cNvPr id="3" name="Content Placeholder 2"/>
          <p:cNvSpPr>
            <a:spLocks noGrp="1"/>
          </p:cNvSpPr>
          <p:nvPr>
            <p:ph idx="1"/>
          </p:nvPr>
        </p:nvSpPr>
        <p:spPr>
          <a:xfrm>
            <a:off x="472440" y="1676400"/>
            <a:ext cx="8229600" cy="4525963"/>
          </a:xfrm>
        </p:spPr>
        <p:txBody>
          <a:bodyPr>
            <a:normAutofit fontScale="85000" lnSpcReduction="20000"/>
          </a:bodyPr>
          <a:lstStyle/>
          <a:p>
            <a:r>
              <a:rPr lang="en-US" dirty="0" smtClean="0"/>
              <a:t>Writers, poets, painters, composers, sculptors, technical writers, programmers, producers, architects, designers, and devices or machines can all create resources</a:t>
            </a:r>
          </a:p>
          <a:p>
            <a:r>
              <a:rPr lang="en-US" dirty="0" smtClean="0"/>
              <a:t>The Dublin Core vocabulary for describing web pages has a single property for indicating a “creator” (TDO 5.3.1.3)</a:t>
            </a:r>
          </a:p>
          <a:p>
            <a:pPr lvl="1"/>
            <a:r>
              <a:rPr lang="en-US" sz="3500" dirty="0" smtClean="0"/>
              <a:t>“Shakespeare” and “Hubble Telescope” are both “creators”</a:t>
            </a:r>
          </a:p>
          <a:p>
            <a:r>
              <a:rPr lang="en-US" dirty="0" smtClean="0"/>
              <a:t>Easy to use, but this </a:t>
            </a:r>
            <a:r>
              <a:rPr lang="en-US" dirty="0" smtClean="0">
                <a:solidFill>
                  <a:srgbClr val="FF0000"/>
                </a:solidFill>
              </a:rPr>
              <a:t>tradeoff</a:t>
            </a:r>
            <a:r>
              <a:rPr lang="en-US" dirty="0" smtClean="0"/>
              <a:t> loses a great deal of precision compared to larger and more controlled vocabularies</a:t>
            </a:r>
            <a:endParaRPr lang="en-US" dirty="0"/>
          </a:p>
        </p:txBody>
      </p:sp>
    </p:spTree>
    <p:extLst>
      <p:ext uri="{BB962C8B-B14F-4D97-AF65-F5344CB8AC3E}">
        <p14:creationId xmlns:p14="http://schemas.microsoft.com/office/powerpoint/2010/main" val="3541434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 7</a:t>
            </a:r>
            <a:endParaRPr lang="en-US" b="1" dirty="0"/>
          </a:p>
        </p:txBody>
      </p:sp>
      <p:sp>
        <p:nvSpPr>
          <p:cNvPr id="3" name="Content Placeholder 2"/>
          <p:cNvSpPr>
            <a:spLocks noGrp="1"/>
          </p:cNvSpPr>
          <p:nvPr>
            <p:ph idx="1"/>
          </p:nvPr>
        </p:nvSpPr>
        <p:spPr>
          <a:xfrm>
            <a:off x="304800" y="1417638"/>
            <a:ext cx="8229600" cy="4525963"/>
          </a:xfrm>
        </p:spPr>
        <p:txBody>
          <a:bodyPr>
            <a:normAutofit fontScale="85000" lnSpcReduction="10000"/>
          </a:bodyPr>
          <a:lstStyle/>
          <a:p>
            <a:r>
              <a:rPr lang="en-US" dirty="0"/>
              <a:t>Your assignment is to create a vocabulary for describing a sporting event. This assignment will expose you to the processes and decisions involved in modeling and resource </a:t>
            </a:r>
            <a:r>
              <a:rPr lang="en-US" dirty="0" smtClean="0"/>
              <a:t>description</a:t>
            </a:r>
          </a:p>
          <a:p>
            <a:pPr lvl="1"/>
            <a:r>
              <a:rPr lang="en-US" dirty="0" smtClean="0"/>
              <a:t>scoping </a:t>
            </a:r>
            <a:r>
              <a:rPr lang="en-US" dirty="0"/>
              <a:t>the </a:t>
            </a:r>
            <a:r>
              <a:rPr lang="en-US" dirty="0" smtClean="0"/>
              <a:t>vocabulary</a:t>
            </a:r>
          </a:p>
          <a:p>
            <a:pPr lvl="1"/>
            <a:r>
              <a:rPr lang="en-US" dirty="0" smtClean="0"/>
              <a:t>making </a:t>
            </a:r>
            <a:r>
              <a:rPr lang="en-US" dirty="0"/>
              <a:t>decisions about </a:t>
            </a:r>
            <a:r>
              <a:rPr lang="en-US" dirty="0" smtClean="0"/>
              <a:t>trade-offs</a:t>
            </a:r>
          </a:p>
          <a:p>
            <a:pPr lvl="1"/>
            <a:r>
              <a:rPr lang="en-US" dirty="0" smtClean="0"/>
              <a:t>choosing </a:t>
            </a:r>
            <a:r>
              <a:rPr lang="en-US" dirty="0"/>
              <a:t>meaningful names and </a:t>
            </a:r>
            <a:r>
              <a:rPr lang="en-US" dirty="0" smtClean="0"/>
              <a:t>definitions</a:t>
            </a:r>
          </a:p>
          <a:p>
            <a:pPr lvl="1"/>
            <a:r>
              <a:rPr lang="en-US" dirty="0" smtClean="0"/>
              <a:t>being </a:t>
            </a:r>
            <a:r>
              <a:rPr lang="en-US" dirty="0"/>
              <a:t>aware of the biases embedded in your </a:t>
            </a:r>
            <a:r>
              <a:rPr lang="en-US" dirty="0" smtClean="0"/>
              <a:t>vocabulary</a:t>
            </a:r>
          </a:p>
          <a:p>
            <a:pPr lvl="1"/>
            <a:endParaRPr lang="en-US" dirty="0"/>
          </a:p>
          <a:p>
            <a:pPr lvl="1"/>
            <a:r>
              <a:rPr lang="en-US" sz="3500" b="1" i="1" dirty="0" smtClean="0">
                <a:solidFill>
                  <a:srgbClr val="FF0000"/>
                </a:solidFill>
              </a:rPr>
              <a:t>What biases did YOU bring to this assignment?  Did you recognize them?</a:t>
            </a:r>
          </a:p>
          <a:p>
            <a:pPr lvl="1"/>
            <a:endParaRPr lang="en-US" dirty="0"/>
          </a:p>
          <a:p>
            <a:pPr lvl="1"/>
            <a:endParaRPr lang="en-US" dirty="0"/>
          </a:p>
          <a:p>
            <a:endParaRPr lang="en-US" dirty="0"/>
          </a:p>
        </p:txBody>
      </p:sp>
    </p:spTree>
    <p:extLst>
      <p:ext uri="{BB962C8B-B14F-4D97-AF65-F5344CB8AC3E}">
        <p14:creationId xmlns:p14="http://schemas.microsoft.com/office/powerpoint/2010/main" val="3832026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b="1" dirty="0"/>
              <a:t>Assignment 7 – Modeling Decisions</a:t>
            </a:r>
          </a:p>
        </p:txBody>
      </p:sp>
      <p:sp>
        <p:nvSpPr>
          <p:cNvPr id="3" name="Content Placeholder 2"/>
          <p:cNvSpPr>
            <a:spLocks noGrp="1"/>
          </p:cNvSpPr>
          <p:nvPr>
            <p:ph idx="1"/>
          </p:nvPr>
        </p:nvSpPr>
        <p:spPr/>
        <p:txBody>
          <a:bodyPr>
            <a:normAutofit/>
          </a:bodyPr>
          <a:lstStyle/>
          <a:p>
            <a:r>
              <a:rPr lang="en-US" dirty="0" smtClean="0"/>
              <a:t>What </a:t>
            </a:r>
            <a:r>
              <a:rPr lang="en-US" dirty="0"/>
              <a:t>range of events do you want your description to apply to </a:t>
            </a:r>
            <a:r>
              <a:rPr lang="en-US" dirty="0" smtClean="0"/>
              <a:t>(a </a:t>
            </a:r>
            <a:r>
              <a:rPr lang="en-US" dirty="0"/>
              <a:t>single sport, or many different sports)? </a:t>
            </a:r>
          </a:p>
          <a:p>
            <a:pPr lvl="1"/>
            <a:r>
              <a:rPr lang="en-US" dirty="0" smtClean="0">
                <a:solidFill>
                  <a:srgbClr val="FF0000"/>
                </a:solidFill>
              </a:rPr>
              <a:t>Did you recognize this as an implied classification problem?</a:t>
            </a:r>
          </a:p>
          <a:p>
            <a:pPr lvl="1"/>
            <a:r>
              <a:rPr lang="en-US" dirty="0" smtClean="0">
                <a:solidFill>
                  <a:srgbClr val="FF0000"/>
                </a:solidFill>
              </a:rPr>
              <a:t>How did you decide where to “slice through the tree”</a:t>
            </a:r>
          </a:p>
          <a:p>
            <a:pPr lvl="1"/>
            <a:r>
              <a:rPr lang="en-US" dirty="0" smtClean="0">
                <a:solidFill>
                  <a:srgbClr val="FF0000"/>
                </a:solidFill>
              </a:rPr>
              <a:t>Did you consider the “swap the models” activity when you made these decisions?</a:t>
            </a:r>
          </a:p>
        </p:txBody>
      </p:sp>
    </p:spTree>
    <p:extLst>
      <p:ext uri="{BB962C8B-B14F-4D97-AF65-F5344CB8AC3E}">
        <p14:creationId xmlns:p14="http://schemas.microsoft.com/office/powerpoint/2010/main" val="2062156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Classification Problem(s)</a:t>
            </a:r>
            <a:endParaRPr lang="en-US" b="1" dirty="0"/>
          </a:p>
        </p:txBody>
      </p:sp>
      <p:sp>
        <p:nvSpPr>
          <p:cNvPr id="3" name="Content Placeholder 2"/>
          <p:cNvSpPr>
            <a:spLocks noGrp="1"/>
          </p:cNvSpPr>
          <p:nvPr>
            <p:ph idx="1"/>
          </p:nvPr>
        </p:nvSpPr>
        <p:spPr/>
        <p:txBody>
          <a:bodyPr/>
          <a:lstStyle/>
          <a:p>
            <a:pPr marL="457200" lvl="1" indent="0">
              <a:buNone/>
            </a:pPr>
            <a:r>
              <a:rPr lang="en-US" sz="4000" dirty="0" smtClean="0">
                <a:solidFill>
                  <a:srgbClr val="FF0000"/>
                </a:solidFill>
              </a:rPr>
              <a:t>TRICK QUESTIONS!   There are many different classifications you might have considered </a:t>
            </a:r>
            <a:endParaRPr lang="en-US" sz="4000" dirty="0">
              <a:solidFill>
                <a:srgbClr val="FF0000"/>
              </a:solidFill>
            </a:endParaRPr>
          </a:p>
          <a:p>
            <a:endParaRPr lang="en-US" dirty="0"/>
          </a:p>
        </p:txBody>
      </p:sp>
    </p:spTree>
    <p:extLst>
      <p:ext uri="{BB962C8B-B14F-4D97-AF65-F5344CB8AC3E}">
        <p14:creationId xmlns:p14="http://schemas.microsoft.com/office/powerpoint/2010/main" val="1327468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5" y="1447800"/>
            <a:ext cx="4495800" cy="4495800"/>
          </a:xfrm>
          <a:prstGeom prst="rect">
            <a:avLst/>
          </a:prstGeom>
        </p:spPr>
      </p:pic>
      <p:sp>
        <p:nvSpPr>
          <p:cNvPr id="3" name="TextBox 2"/>
          <p:cNvSpPr txBox="1"/>
          <p:nvPr/>
        </p:nvSpPr>
        <p:spPr>
          <a:xfrm>
            <a:off x="304800" y="304800"/>
            <a:ext cx="8686800" cy="707886"/>
          </a:xfrm>
          <a:prstGeom prst="rect">
            <a:avLst/>
          </a:prstGeom>
          <a:noFill/>
        </p:spPr>
        <p:txBody>
          <a:bodyPr wrap="square" rtlCol="0">
            <a:spAutoFit/>
          </a:bodyPr>
          <a:lstStyle/>
          <a:p>
            <a:r>
              <a:rPr lang="en-US" sz="4000" b="1" dirty="0" smtClean="0">
                <a:latin typeface="+mj-lt"/>
              </a:rPr>
              <a:t>Classification Using “Sports Equipment”</a:t>
            </a:r>
            <a:endParaRPr lang="en-US" sz="4000" b="1" dirty="0">
              <a:latin typeface="+mj-lt"/>
            </a:endParaRPr>
          </a:p>
        </p:txBody>
      </p:sp>
      <p:sp>
        <p:nvSpPr>
          <p:cNvPr id="4" name="Rectangle 3"/>
          <p:cNvSpPr/>
          <p:nvPr/>
        </p:nvSpPr>
        <p:spPr>
          <a:xfrm>
            <a:off x="5486400" y="1481137"/>
            <a:ext cx="3276600" cy="3970318"/>
          </a:xfrm>
          <a:prstGeom prst="rect">
            <a:avLst/>
          </a:prstGeom>
        </p:spPr>
        <p:txBody>
          <a:bodyPr wrap="square">
            <a:spAutoFit/>
          </a:bodyPr>
          <a:lstStyle/>
          <a:p>
            <a:r>
              <a:rPr lang="en-US" sz="3600" dirty="0" smtClean="0"/>
              <a:t>BALL SPORT TYPES:</a:t>
            </a:r>
            <a:endParaRPr lang="en-US" sz="3600" dirty="0"/>
          </a:p>
          <a:p>
            <a:pPr marL="571500" indent="-571500">
              <a:buFont typeface="Arial" panose="020B0604020202020204" pitchFamily="34" charset="0"/>
              <a:buChar char="•"/>
            </a:pPr>
            <a:r>
              <a:rPr lang="en-US" sz="3600" dirty="0" smtClean="0"/>
              <a:t>the </a:t>
            </a:r>
            <a:r>
              <a:rPr lang="en-US" sz="3600" dirty="0"/>
              <a:t>ball </a:t>
            </a:r>
            <a:r>
              <a:rPr lang="en-US" sz="3600" dirty="0" smtClean="0"/>
              <a:t>only</a:t>
            </a:r>
          </a:p>
          <a:p>
            <a:pPr marL="571500" indent="-571500">
              <a:buFont typeface="Arial" panose="020B0604020202020204" pitchFamily="34" charset="0"/>
              <a:buChar char="•"/>
            </a:pPr>
            <a:r>
              <a:rPr lang="en-US" sz="3600" dirty="0" smtClean="0"/>
              <a:t>ball </a:t>
            </a:r>
            <a:r>
              <a:rPr lang="en-US" sz="3600" dirty="0"/>
              <a:t>and a stick or </a:t>
            </a:r>
            <a:r>
              <a:rPr lang="en-US" sz="3600" dirty="0" smtClean="0"/>
              <a:t>bat</a:t>
            </a:r>
          </a:p>
          <a:p>
            <a:pPr marL="571500" indent="-571500">
              <a:buFont typeface="Arial" panose="020B0604020202020204" pitchFamily="34" charset="0"/>
              <a:buChar char="•"/>
            </a:pPr>
            <a:r>
              <a:rPr lang="en-US" sz="3600" dirty="0" smtClean="0"/>
              <a:t>ball </a:t>
            </a:r>
            <a:r>
              <a:rPr lang="en-US" sz="3600" dirty="0"/>
              <a:t>over the </a:t>
            </a:r>
            <a:r>
              <a:rPr lang="en-US" sz="3600" dirty="0" smtClean="0"/>
              <a:t>net</a:t>
            </a:r>
            <a:endParaRPr lang="en-US" sz="3600" dirty="0"/>
          </a:p>
        </p:txBody>
      </p:sp>
    </p:spTree>
    <p:extLst>
      <p:ext uri="{BB962C8B-B14F-4D97-AF65-F5344CB8AC3E}">
        <p14:creationId xmlns:p14="http://schemas.microsoft.com/office/powerpoint/2010/main" val="37305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447800"/>
            <a:ext cx="5629275" cy="5158768"/>
          </a:xfrm>
          <a:prstGeom prst="rect">
            <a:avLst/>
          </a:prstGeom>
        </p:spPr>
      </p:pic>
      <p:sp>
        <p:nvSpPr>
          <p:cNvPr id="3" name="TextBox 2"/>
          <p:cNvSpPr txBox="1"/>
          <p:nvPr/>
        </p:nvSpPr>
        <p:spPr>
          <a:xfrm>
            <a:off x="228600" y="228600"/>
            <a:ext cx="8686800" cy="707886"/>
          </a:xfrm>
          <a:prstGeom prst="rect">
            <a:avLst/>
          </a:prstGeom>
          <a:noFill/>
        </p:spPr>
        <p:txBody>
          <a:bodyPr wrap="square" rtlCol="0">
            <a:spAutoFit/>
          </a:bodyPr>
          <a:lstStyle/>
          <a:p>
            <a:r>
              <a:rPr lang="en-US" sz="4000" b="1" dirty="0" smtClean="0">
                <a:latin typeface="+mj-lt"/>
              </a:rPr>
              <a:t>Classification by “Core Activity” or Goal</a:t>
            </a:r>
            <a:endParaRPr lang="en-US" sz="4000" b="1" dirty="0">
              <a:latin typeface="+mj-lt"/>
            </a:endParaRPr>
          </a:p>
        </p:txBody>
      </p:sp>
    </p:spTree>
    <p:extLst>
      <p:ext uri="{BB962C8B-B14F-4D97-AF65-F5344CB8AC3E}">
        <p14:creationId xmlns:p14="http://schemas.microsoft.com/office/powerpoint/2010/main" val="3833756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09600"/>
            <a:ext cx="7620000" cy="707886"/>
          </a:xfrm>
          <a:prstGeom prst="rect">
            <a:avLst/>
          </a:prstGeom>
          <a:noFill/>
        </p:spPr>
        <p:txBody>
          <a:bodyPr wrap="square" rtlCol="0">
            <a:spAutoFit/>
          </a:bodyPr>
          <a:lstStyle/>
          <a:p>
            <a:r>
              <a:rPr lang="en-US" sz="4000" b="1" dirty="0" smtClean="0">
                <a:latin typeface="+mj-lt"/>
              </a:rPr>
              <a:t>Other Ways to Classify Sports</a:t>
            </a:r>
            <a:endParaRPr lang="en-US" sz="4000" b="1" dirty="0">
              <a:latin typeface="+mj-lt"/>
            </a:endParaRPr>
          </a:p>
        </p:txBody>
      </p:sp>
      <p:sp>
        <p:nvSpPr>
          <p:cNvPr id="4" name="TextBox 3"/>
          <p:cNvSpPr txBox="1"/>
          <p:nvPr/>
        </p:nvSpPr>
        <p:spPr>
          <a:xfrm>
            <a:off x="533400" y="1828800"/>
            <a:ext cx="7391400" cy="4585871"/>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Professional, Collegiate,  Amateur, Recreational</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Team or Individual</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Venue:  Indoor, Outdoor, Arena, Sports-specific</a:t>
            </a:r>
          </a:p>
          <a:p>
            <a:pPr marL="285750" indent="-285750">
              <a:buFont typeface="Arial" panose="020B0604020202020204" pitchFamily="34" charset="0"/>
              <a:buChar char="•"/>
            </a:pPr>
            <a:r>
              <a:rPr lang="en-US" sz="3200" dirty="0" smtClean="0"/>
              <a:t>…</a:t>
            </a:r>
          </a:p>
          <a:p>
            <a:endParaRPr lang="en-US" dirty="0"/>
          </a:p>
          <a:p>
            <a:endParaRPr lang="en-US" dirty="0"/>
          </a:p>
        </p:txBody>
      </p:sp>
    </p:spTree>
    <p:extLst>
      <p:ext uri="{BB962C8B-B14F-4D97-AF65-F5344CB8AC3E}">
        <p14:creationId xmlns:p14="http://schemas.microsoft.com/office/powerpoint/2010/main" val="3242136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b="1" dirty="0"/>
              <a:t>Assignment 7 – Modeling Decisions</a:t>
            </a:r>
          </a:p>
        </p:txBody>
      </p:sp>
      <p:sp>
        <p:nvSpPr>
          <p:cNvPr id="3" name="Content Placeholder 2"/>
          <p:cNvSpPr>
            <a:spLocks noGrp="1"/>
          </p:cNvSpPr>
          <p:nvPr>
            <p:ph idx="1"/>
          </p:nvPr>
        </p:nvSpPr>
        <p:spPr/>
        <p:txBody>
          <a:bodyPr>
            <a:normAutofit/>
          </a:bodyPr>
          <a:lstStyle/>
          <a:p>
            <a:pPr lvl="0"/>
            <a:r>
              <a:rPr lang="en-US" dirty="0" smtClean="0"/>
              <a:t>How </a:t>
            </a:r>
            <a:r>
              <a:rPr lang="en-US" dirty="0"/>
              <a:t>many “levels” of descriptors do you want or need? You can have a “flat” vocabulary where all the descriptors are at the same level, or a hierarchy where some descriptors are “containers” for </a:t>
            </a:r>
            <a:r>
              <a:rPr lang="en-US" dirty="0" smtClean="0"/>
              <a:t>others</a:t>
            </a:r>
          </a:p>
          <a:p>
            <a:pPr lvl="1"/>
            <a:r>
              <a:rPr lang="en-US" dirty="0" smtClean="0">
                <a:solidFill>
                  <a:srgbClr val="FF0000"/>
                </a:solidFill>
              </a:rPr>
              <a:t>What kinds of descriptors most naturally suggest container elements?</a:t>
            </a:r>
          </a:p>
        </p:txBody>
      </p:sp>
    </p:spTree>
    <p:extLst>
      <p:ext uri="{BB962C8B-B14F-4D97-AF65-F5344CB8AC3E}">
        <p14:creationId xmlns:p14="http://schemas.microsoft.com/office/powerpoint/2010/main" val="58709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59518"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An Introduction to Modeling - 1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570068"/>
            <a:ext cx="8197453" cy="532546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Models are </a:t>
            </a:r>
            <a:r>
              <a:rPr lang="en-US" sz="3200" i="1" dirty="0" smtClean="0">
                <a:solidFill>
                  <a:srgbClr val="FF0000"/>
                </a:solidFill>
              </a:rPr>
              <a:t>simplified descriptions </a:t>
            </a:r>
            <a:r>
              <a:rPr lang="en-US" sz="3200" dirty="0" smtClean="0"/>
              <a:t>of a domain or resource type that abstract from its complexity to emphasize some features or characteristics while intentionally de-emphasizing others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The </a:t>
            </a:r>
            <a:r>
              <a:rPr lang="en-US" sz="3200" dirty="0"/>
              <a:t>primary purpose of modeling is to better understand some existing system or environment and its resources and to describe this understanding so it can be </a:t>
            </a:r>
            <a:r>
              <a:rPr lang="en-US" sz="3200" dirty="0" smtClean="0"/>
              <a:t>communicated and applied</a:t>
            </a: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pic>
        <p:nvPicPr>
          <p:cNvPr id="2" name="Picture 1"/>
          <p:cNvPicPr>
            <a:picLocks noChangeAspect="1"/>
          </p:cNvPicPr>
          <p:nvPr/>
        </p:nvPicPr>
        <p:blipFill>
          <a:blip r:embed="rId3"/>
          <a:stretch>
            <a:fillRect/>
          </a:stretch>
        </p:blipFill>
        <p:spPr>
          <a:xfrm>
            <a:off x="129712" y="230529"/>
            <a:ext cx="859611" cy="865707"/>
          </a:xfrm>
          <a:prstGeom prst="rect">
            <a:avLst/>
          </a:prstGeom>
        </p:spPr>
      </p:pic>
    </p:spTree>
    <p:extLst>
      <p:ext uri="{BB962C8B-B14F-4D97-AF65-F5344CB8AC3E}">
        <p14:creationId xmlns:p14="http://schemas.microsoft.com/office/powerpoint/2010/main" val="7107046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61150" y="358448"/>
            <a:ext cx="8228707" cy="1190997"/>
          </a:xfrm>
        </p:spPr>
        <p:txBody>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400" dirty="0" smtClean="0">
                <a:sym typeface="UC Berkeley OS Sign"/>
              </a:rPr>
              <a:t>	</a:t>
            </a:r>
            <a:r>
              <a:rPr lang="en-US" sz="4000" b="1" dirty="0">
                <a:sym typeface="UC Berkeley OS Sign"/>
              </a:rPr>
              <a:t>What Is Being Organized?</a:t>
            </a:r>
          </a:p>
        </p:txBody>
      </p:sp>
      <p:sp>
        <p:nvSpPr>
          <p:cNvPr id="2355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5256B7F8-1A29-40FA-9764-4CF93538E487}"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3556" name="Rectangle 8"/>
          <p:cNvSpPr>
            <a:spLocks noChangeArrowheads="1"/>
          </p:cNvSpPr>
          <p:nvPr/>
        </p:nvSpPr>
        <p:spPr bwMode="auto">
          <a:xfrm>
            <a:off x="554759" y="1549445"/>
            <a:ext cx="7827242" cy="5045129"/>
          </a:xfrm>
          <a:prstGeom prst="rect">
            <a:avLst/>
          </a:prstGeom>
          <a:noFill/>
          <a:ln w="9525">
            <a:noFill/>
            <a:miter lim="800000"/>
            <a:headEnd/>
            <a:tailEnd/>
          </a:ln>
        </p:spPr>
        <p:txBody>
          <a:bodyPr wrap="square" lIns="64291" tIns="32146" rIns="64291" bIns="32146">
            <a:spAutoFit/>
          </a:bodyPr>
          <a:lstStyle/>
          <a:p>
            <a:pPr>
              <a:lnSpc>
                <a:spcPct val="93000"/>
              </a:lnSpc>
              <a:buFont typeface="Arial" pitchFamily="34" charset="0"/>
              <a:buChar char="•"/>
            </a:pPr>
            <a:r>
              <a:rPr lang="en-US" sz="3200" dirty="0">
                <a:latin typeface="UC Berkeley OS Sign"/>
              </a:rPr>
              <a:t>Identifying the unit of analysis is a central problem in every intellectual or scientific discipline </a:t>
            </a:r>
            <a:r>
              <a:rPr lang="en-US" sz="3200" dirty="0" smtClean="0">
                <a:latin typeface="UC Berkeley OS Sign"/>
              </a:rPr>
              <a:t>– “what exactly are we talking about</a:t>
            </a:r>
            <a:r>
              <a:rPr lang="en-US" sz="3200" dirty="0">
                <a:latin typeface="UC Berkeley OS Sign"/>
              </a:rPr>
              <a:t>?” – </a:t>
            </a:r>
            <a:r>
              <a:rPr lang="en-US" sz="3200" dirty="0" smtClean="0">
                <a:latin typeface="UC Berkeley OS Sign"/>
              </a:rPr>
              <a:t>and </a:t>
            </a:r>
            <a:r>
              <a:rPr lang="en-US" sz="3200" dirty="0">
                <a:latin typeface="UC Berkeley OS Sign"/>
              </a:rPr>
              <a:t>in every organizing system</a:t>
            </a:r>
            <a:br>
              <a:rPr lang="en-US" sz="3200" dirty="0">
                <a:latin typeface="UC Berkeley OS Sign"/>
              </a:rPr>
            </a:br>
            <a:r>
              <a:rPr lang="en-US" sz="3200" dirty="0">
                <a:latin typeface="UC Berkeley OS Sign"/>
              </a:rPr>
              <a:t> </a:t>
            </a:r>
          </a:p>
          <a:p>
            <a:pPr>
              <a:lnSpc>
                <a:spcPct val="93000"/>
              </a:lnSpc>
              <a:buFont typeface="Arial" pitchFamily="34" charset="0"/>
              <a:buChar char="•"/>
            </a:pPr>
            <a:r>
              <a:rPr lang="en-US" sz="3200" dirty="0">
                <a:solidFill>
                  <a:srgbClr val="FF0000"/>
                </a:solidFill>
                <a:latin typeface="UC Berkeley OS Sign"/>
              </a:rPr>
              <a:t>Resources that are aggregates or composites of other resources, or that have internal structure</a:t>
            </a:r>
            <a:r>
              <a:rPr lang="en-US" sz="3200" dirty="0">
                <a:latin typeface="UC Berkeley OS Sign"/>
              </a:rPr>
              <a:t>, or that can have many attributes, pose questions about the granularity of their "thingness</a:t>
            </a:r>
            <a:r>
              <a:rPr lang="en-US" altLang="ja-JP" sz="3200" dirty="0">
                <a:latin typeface="UC Berkeley OS Sign"/>
              </a:rPr>
              <a:t>”</a:t>
            </a:r>
          </a:p>
          <a:p>
            <a:pPr>
              <a:lnSpc>
                <a:spcPct val="93000"/>
              </a:lnSpc>
              <a:buFont typeface="Arial" pitchFamily="34" charset="0"/>
              <a:buChar char="•"/>
            </a:pPr>
            <a:endParaRPr lang="en-US" sz="2800" dirty="0">
              <a:latin typeface="UC Berkeley OS Sign"/>
            </a:endParaRPr>
          </a:p>
        </p:txBody>
      </p:sp>
    </p:spTree>
    <p:extLst>
      <p:ext uri="{BB962C8B-B14F-4D97-AF65-F5344CB8AC3E}">
        <p14:creationId xmlns:p14="http://schemas.microsoft.com/office/powerpoint/2010/main" val="39003271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4953000" cy="1143000"/>
          </a:xfrm>
        </p:spPr>
        <p:txBody>
          <a:bodyPr>
            <a:normAutofit fontScale="90000"/>
          </a:bodyPr>
          <a:lstStyle/>
          <a:p>
            <a:r>
              <a:rPr lang="en-US" b="1" dirty="0" smtClean="0"/>
              <a:t>Granularity Analysis:</a:t>
            </a:r>
            <a:br>
              <a:rPr lang="en-US" b="1" dirty="0" smtClean="0"/>
            </a:br>
            <a:r>
              <a:rPr lang="en-US" b="1" dirty="0" smtClean="0"/>
              <a:t>Sports Team</a:t>
            </a:r>
            <a:endParaRPr lang="en-US" b="1" dirty="0"/>
          </a:p>
        </p:txBody>
      </p:sp>
      <p:sp>
        <p:nvSpPr>
          <p:cNvPr id="3" name="Content Placeholder 2"/>
          <p:cNvSpPr>
            <a:spLocks noGrp="1"/>
          </p:cNvSpPr>
          <p:nvPr>
            <p:ph idx="1"/>
          </p:nvPr>
        </p:nvSpPr>
        <p:spPr>
          <a:xfrm>
            <a:off x="5334000" y="457200"/>
            <a:ext cx="2895600" cy="6096000"/>
          </a:xfrm>
        </p:spPr>
        <p:txBody>
          <a:bodyPr>
            <a:normAutofit fontScale="92500" lnSpcReduction="20000"/>
          </a:bodyPr>
          <a:lstStyle/>
          <a:p>
            <a:endParaRPr lang="en-US" dirty="0" smtClean="0"/>
          </a:p>
          <a:p>
            <a:r>
              <a:rPr lang="en-US" dirty="0" smtClean="0"/>
              <a:t>A sports team is treated as a single resource for some purposes (which ones?)</a:t>
            </a:r>
          </a:p>
          <a:p>
            <a:r>
              <a:rPr lang="en-US" dirty="0" smtClean="0"/>
              <a:t>Or as a collection of individuals, or as a number of sets of individuals for other purposes (which ones?) </a:t>
            </a:r>
          </a:p>
        </p:txBody>
      </p:sp>
      <p:sp>
        <p:nvSpPr>
          <p:cNvPr id="5122" name="AutoShape 2" descr="Image result for san francisco 49ers team pho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49ers.jpg"/>
          <p:cNvPicPr>
            <a:picLocks noChangeAspect="1"/>
          </p:cNvPicPr>
          <p:nvPr/>
        </p:nvPicPr>
        <p:blipFill>
          <a:blip r:embed="rId3" cstate="print"/>
          <a:stretch>
            <a:fillRect/>
          </a:stretch>
        </p:blipFill>
        <p:spPr>
          <a:xfrm>
            <a:off x="609600" y="2057400"/>
            <a:ext cx="4526733" cy="3657600"/>
          </a:xfrm>
          <a:prstGeom prst="rect">
            <a:avLst/>
          </a:prstGeom>
        </p:spPr>
      </p:pic>
    </p:spTree>
    <p:extLst>
      <p:ext uri="{BB962C8B-B14F-4D97-AF65-F5344CB8AC3E}">
        <p14:creationId xmlns:p14="http://schemas.microsoft.com/office/powerpoint/2010/main" val="377459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848600" cy="1077218"/>
          </a:xfrm>
          <a:prstGeom prst="rect">
            <a:avLst/>
          </a:prstGeom>
          <a:noFill/>
        </p:spPr>
        <p:txBody>
          <a:bodyPr wrap="square" rtlCol="0">
            <a:spAutoFit/>
          </a:bodyPr>
          <a:lstStyle/>
          <a:p>
            <a:pPr algn="ctr"/>
            <a:r>
              <a:rPr lang="en-US" sz="3200" b="1" dirty="0" smtClean="0">
                <a:latin typeface="+mj-lt"/>
              </a:rPr>
              <a:t>How Many Things is a Golf Tournament?   (2019 Master’s)</a:t>
            </a:r>
            <a:endParaRPr lang="en-US" sz="3200" b="1" dirty="0">
              <a:latin typeface="+mj-lt"/>
            </a:endParaRPr>
          </a:p>
        </p:txBody>
      </p:sp>
      <p:pic>
        <p:nvPicPr>
          <p:cNvPr id="3" name="Picture 2"/>
          <p:cNvPicPr>
            <a:picLocks noChangeAspect="1"/>
          </p:cNvPicPr>
          <p:nvPr/>
        </p:nvPicPr>
        <p:blipFill>
          <a:blip r:embed="rId2"/>
          <a:stretch>
            <a:fillRect/>
          </a:stretch>
        </p:blipFill>
        <p:spPr>
          <a:xfrm>
            <a:off x="119062" y="1676400"/>
            <a:ext cx="8829675" cy="5000625"/>
          </a:xfrm>
          <a:prstGeom prst="rect">
            <a:avLst/>
          </a:prstGeom>
        </p:spPr>
      </p:pic>
    </p:spTree>
    <p:extLst>
      <p:ext uri="{BB962C8B-B14F-4D97-AF65-F5344CB8AC3E}">
        <p14:creationId xmlns:p14="http://schemas.microsoft.com/office/powerpoint/2010/main" val="987142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657600"/>
            <a:ext cx="8534400" cy="2918729"/>
          </a:xfrm>
          <a:prstGeom prst="rect">
            <a:avLst/>
          </a:prstGeom>
        </p:spPr>
      </p:pic>
      <p:sp>
        <p:nvSpPr>
          <p:cNvPr id="3" name="TextBox 2"/>
          <p:cNvSpPr txBox="1"/>
          <p:nvPr/>
        </p:nvSpPr>
        <p:spPr>
          <a:xfrm>
            <a:off x="457200" y="152400"/>
            <a:ext cx="7315200" cy="3970318"/>
          </a:xfrm>
          <a:prstGeom prst="rect">
            <a:avLst/>
          </a:prstGeom>
          <a:noFill/>
        </p:spPr>
        <p:txBody>
          <a:bodyPr wrap="square" rtlCol="0">
            <a:spAutoFit/>
          </a:bodyPr>
          <a:lstStyle/>
          <a:p>
            <a:r>
              <a:rPr lang="en-US" dirty="0" smtClean="0"/>
              <a:t>&lt;TournamentResults&gt;</a:t>
            </a:r>
          </a:p>
          <a:p>
            <a:r>
              <a:rPr lang="en-US" dirty="0" smtClean="0"/>
              <a:t>&lt;Players&gt;</a:t>
            </a:r>
          </a:p>
          <a:p>
            <a:r>
              <a:rPr lang="en-US" dirty="0"/>
              <a:t>	</a:t>
            </a:r>
            <a:r>
              <a:rPr lang="en-US" dirty="0" smtClean="0"/>
              <a:t>&lt;Woods&gt;</a:t>
            </a:r>
          </a:p>
          <a:p>
            <a:r>
              <a:rPr lang="en-US" dirty="0"/>
              <a:t>	</a:t>
            </a:r>
            <a:r>
              <a:rPr lang="en-US" dirty="0" smtClean="0"/>
              <a:t>	&lt;Round1&gt;</a:t>
            </a:r>
          </a:p>
          <a:p>
            <a:r>
              <a:rPr lang="en-US" dirty="0"/>
              <a:t>	</a:t>
            </a:r>
            <a:r>
              <a:rPr lang="en-US" dirty="0" smtClean="0"/>
              <a:t>		&lt;Hole1&gt;4&lt;/Hole1&gt;</a:t>
            </a:r>
          </a:p>
          <a:p>
            <a:r>
              <a:rPr lang="en-US" dirty="0"/>
              <a:t>	</a:t>
            </a:r>
            <a:r>
              <a:rPr lang="en-US" dirty="0" smtClean="0"/>
              <a:t>		&lt;Hole2&gt;4&lt;/Hole2&gt;</a:t>
            </a:r>
          </a:p>
          <a:p>
            <a:r>
              <a:rPr lang="en-US" dirty="0"/>
              <a:t>	</a:t>
            </a:r>
            <a:r>
              <a:rPr lang="en-US" dirty="0" smtClean="0"/>
              <a:t>		…</a:t>
            </a:r>
          </a:p>
          <a:p>
            <a:r>
              <a:rPr lang="en-US" dirty="0"/>
              <a:t>	</a:t>
            </a:r>
            <a:r>
              <a:rPr lang="en-US" dirty="0" smtClean="0"/>
              <a:t>	&lt;/Round1&gt;</a:t>
            </a:r>
          </a:p>
          <a:p>
            <a:r>
              <a:rPr lang="en-US" dirty="0"/>
              <a:t>	</a:t>
            </a:r>
            <a:r>
              <a:rPr lang="en-US" dirty="0" smtClean="0"/>
              <a:t>	&lt;Round2&gt;…</a:t>
            </a:r>
          </a:p>
          <a:p>
            <a:r>
              <a:rPr lang="en-US" dirty="0"/>
              <a:t>	</a:t>
            </a:r>
            <a:r>
              <a:rPr lang="en-US" dirty="0" smtClean="0"/>
              <a:t>&lt;/Woods&gt;</a:t>
            </a:r>
          </a:p>
          <a:p>
            <a:r>
              <a:rPr lang="en-US" dirty="0"/>
              <a:t>	</a:t>
            </a:r>
            <a:r>
              <a:rPr lang="en-US" dirty="0" smtClean="0"/>
              <a:t>&lt;Johnson&gt;…</a:t>
            </a:r>
          </a:p>
          <a:p>
            <a:r>
              <a:rPr lang="en-US" dirty="0" smtClean="0"/>
              <a:t>&lt;/Players&gt;</a:t>
            </a:r>
          </a:p>
          <a:p>
            <a:r>
              <a:rPr lang="en-US" dirty="0"/>
              <a:t>	</a:t>
            </a:r>
            <a:endParaRPr lang="en-US" dirty="0" smtClean="0"/>
          </a:p>
          <a:p>
            <a:endParaRPr lang="en-US" dirty="0"/>
          </a:p>
        </p:txBody>
      </p:sp>
    </p:spTree>
    <p:extLst>
      <p:ext uri="{BB962C8B-B14F-4D97-AF65-F5344CB8AC3E}">
        <p14:creationId xmlns:p14="http://schemas.microsoft.com/office/powerpoint/2010/main" val="3198401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b="1" dirty="0"/>
              <a:t>Assignment 7 – Modeling Decisions</a:t>
            </a:r>
          </a:p>
        </p:txBody>
      </p:sp>
      <p:sp>
        <p:nvSpPr>
          <p:cNvPr id="3" name="Content Placeholder 2"/>
          <p:cNvSpPr>
            <a:spLocks noGrp="1"/>
          </p:cNvSpPr>
          <p:nvPr>
            <p:ph idx="1"/>
          </p:nvPr>
        </p:nvSpPr>
        <p:spPr/>
        <p:txBody>
          <a:bodyPr>
            <a:normAutofit lnSpcReduction="10000"/>
          </a:bodyPr>
          <a:lstStyle/>
          <a:p>
            <a:pPr lvl="0"/>
            <a:r>
              <a:rPr lang="en-US" dirty="0" smtClean="0"/>
              <a:t>How </a:t>
            </a:r>
            <a:r>
              <a:rPr lang="en-US" dirty="0"/>
              <a:t>many descriptors do you need for a full, useful description of an event</a:t>
            </a:r>
            <a:r>
              <a:rPr lang="en-US" dirty="0" smtClean="0"/>
              <a:t>?</a:t>
            </a:r>
          </a:p>
          <a:p>
            <a:pPr lvl="1"/>
            <a:r>
              <a:rPr lang="en-US" dirty="0" smtClean="0">
                <a:solidFill>
                  <a:srgbClr val="FF0000"/>
                </a:solidFill>
              </a:rPr>
              <a:t>Do you see how this depends on the scope of the vocabulary?</a:t>
            </a:r>
          </a:p>
          <a:p>
            <a:pPr lvl="1"/>
            <a:r>
              <a:rPr lang="en-US" dirty="0" smtClean="0">
                <a:solidFill>
                  <a:srgbClr val="FF0000"/>
                </a:solidFill>
              </a:rPr>
              <a:t>Do you see how it depends on what “useful” means – what will the model be used for?</a:t>
            </a:r>
          </a:p>
          <a:p>
            <a:pPr lvl="1"/>
            <a:endParaRPr lang="en-US" dirty="0">
              <a:solidFill>
                <a:srgbClr val="FF0000"/>
              </a:solidFill>
            </a:endParaRPr>
          </a:p>
          <a:p>
            <a:pPr lvl="1"/>
            <a:r>
              <a:rPr lang="en-US" dirty="0" smtClean="0">
                <a:solidFill>
                  <a:srgbClr val="FF0000"/>
                </a:solidFill>
              </a:rPr>
              <a:t>A descriptor can summarize or aggregate information to make the “raw” descriptors unnecessary </a:t>
            </a:r>
          </a:p>
          <a:p>
            <a:pPr marL="457200" lvl="1" indent="0">
              <a:buNone/>
            </a:pPr>
            <a:endParaRPr lang="en-US" dirty="0" smtClean="0">
              <a:solidFill>
                <a:srgbClr val="FF0000"/>
              </a:solidFill>
            </a:endParaRPr>
          </a:p>
          <a:p>
            <a:endParaRPr lang="en-US" dirty="0"/>
          </a:p>
        </p:txBody>
      </p:sp>
    </p:spTree>
    <p:extLst>
      <p:ext uri="{BB962C8B-B14F-4D97-AF65-F5344CB8AC3E}">
        <p14:creationId xmlns:p14="http://schemas.microsoft.com/office/powerpoint/2010/main" val="4222160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48" y="4267200"/>
            <a:ext cx="8877300" cy="2438400"/>
          </a:xfrm>
          <a:prstGeom prst="rect">
            <a:avLst/>
          </a:prstGeom>
        </p:spPr>
      </p:pic>
      <p:pic>
        <p:nvPicPr>
          <p:cNvPr id="3" name="Picture 2"/>
          <p:cNvPicPr>
            <a:picLocks noChangeAspect="1"/>
          </p:cNvPicPr>
          <p:nvPr/>
        </p:nvPicPr>
        <p:blipFill>
          <a:blip r:embed="rId4"/>
          <a:stretch>
            <a:fillRect/>
          </a:stretch>
        </p:blipFill>
        <p:spPr>
          <a:xfrm>
            <a:off x="457200" y="228600"/>
            <a:ext cx="7762875" cy="3962400"/>
          </a:xfrm>
          <a:prstGeom prst="rect">
            <a:avLst/>
          </a:prstGeom>
        </p:spPr>
      </p:pic>
      <p:cxnSp>
        <p:nvCxnSpPr>
          <p:cNvPr id="5" name="Straight Connector 4"/>
          <p:cNvCxnSpPr/>
          <p:nvPr/>
        </p:nvCxnSpPr>
        <p:spPr>
          <a:xfrm>
            <a:off x="152400" y="4267200"/>
            <a:ext cx="89916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675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13996"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Modeling Gap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1003703" y="1295400"/>
            <a:ext cx="7239000" cy="328977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The “modeling gap” is the set of potential descriptors of the event that you chose not to include in your model</a:t>
            </a:r>
            <a:endParaRPr lang="en-US" sz="36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solidFill>
                  <a:srgbClr val="FF0000"/>
                </a:solidFill>
              </a:rPr>
              <a:t>What are some of these descriptors that you didn’t use?</a:t>
            </a:r>
          </a:p>
        </p:txBody>
      </p:sp>
    </p:spTree>
    <p:extLst>
      <p:ext uri="{BB962C8B-B14F-4D97-AF65-F5344CB8AC3E}">
        <p14:creationId xmlns:p14="http://schemas.microsoft.com/office/powerpoint/2010/main" val="14928807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8382000" cy="4308560"/>
          </a:xfrm>
          <a:prstGeom prst="rect">
            <a:avLst/>
          </a:prstGeom>
        </p:spPr>
      </p:pic>
      <p:pic>
        <p:nvPicPr>
          <p:cNvPr id="4" name="Picture 3"/>
          <p:cNvPicPr>
            <a:picLocks noChangeAspect="1"/>
          </p:cNvPicPr>
          <p:nvPr/>
        </p:nvPicPr>
        <p:blipFill>
          <a:blip r:embed="rId3"/>
          <a:stretch>
            <a:fillRect/>
          </a:stretch>
        </p:blipFill>
        <p:spPr>
          <a:xfrm>
            <a:off x="152400" y="152400"/>
            <a:ext cx="8230313" cy="1243692"/>
          </a:xfrm>
          <a:prstGeom prst="rect">
            <a:avLst/>
          </a:prstGeom>
        </p:spPr>
      </p:pic>
    </p:spTree>
    <p:extLst>
      <p:ext uri="{BB962C8B-B14F-4D97-AF65-F5344CB8AC3E}">
        <p14:creationId xmlns:p14="http://schemas.microsoft.com/office/powerpoint/2010/main" val="901391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Less Granular Model</a:t>
            </a:r>
            <a:endParaRPr lang="en-US" b="1" dirty="0"/>
          </a:p>
        </p:txBody>
      </p:sp>
      <p:pic>
        <p:nvPicPr>
          <p:cNvPr id="3" name="Picture 2"/>
          <p:cNvPicPr>
            <a:picLocks noChangeAspect="1"/>
          </p:cNvPicPr>
          <p:nvPr/>
        </p:nvPicPr>
        <p:blipFill>
          <a:blip r:embed="rId3"/>
          <a:stretch>
            <a:fillRect/>
          </a:stretch>
        </p:blipFill>
        <p:spPr>
          <a:xfrm>
            <a:off x="228600" y="1981200"/>
            <a:ext cx="8307304" cy="2085975"/>
          </a:xfrm>
          <a:prstGeom prst="rect">
            <a:avLst/>
          </a:prstGeom>
        </p:spPr>
      </p:pic>
      <p:sp>
        <p:nvSpPr>
          <p:cNvPr id="4" name="TextBox 3"/>
          <p:cNvSpPr txBox="1"/>
          <p:nvPr/>
        </p:nvSpPr>
        <p:spPr>
          <a:xfrm>
            <a:off x="2895600" y="4602304"/>
            <a:ext cx="4191000" cy="1815882"/>
          </a:xfrm>
          <a:prstGeom prst="rect">
            <a:avLst/>
          </a:prstGeom>
          <a:noFill/>
        </p:spPr>
        <p:txBody>
          <a:bodyPr wrap="square" rtlCol="0">
            <a:spAutoFit/>
          </a:bodyPr>
          <a:lstStyle/>
          <a:p>
            <a:r>
              <a:rPr lang="en-US" sz="2800" b="1" i="1" dirty="0" smtClean="0">
                <a:solidFill>
                  <a:srgbClr val="FF0000"/>
                </a:solidFill>
              </a:rPr>
              <a:t>Do the differences between the two models make them suitable for different purposes?</a:t>
            </a:r>
            <a:endParaRPr lang="en-US" sz="2800" b="1" i="1" dirty="0">
              <a:solidFill>
                <a:srgbClr val="FF0000"/>
              </a:solidFill>
            </a:endParaRPr>
          </a:p>
        </p:txBody>
      </p:sp>
    </p:spTree>
    <p:extLst>
      <p:ext uri="{BB962C8B-B14F-4D97-AF65-F5344CB8AC3E}">
        <p14:creationId xmlns:p14="http://schemas.microsoft.com/office/powerpoint/2010/main" val="1666825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a:t>
            </a:r>
            <a:r>
              <a:rPr lang="en-US" b="1" dirty="0" smtClean="0"/>
              <a:t>Least Granular Model</a:t>
            </a:r>
            <a:endParaRPr lang="en-US" b="1" dirty="0"/>
          </a:p>
        </p:txBody>
      </p:sp>
      <p:pic>
        <p:nvPicPr>
          <p:cNvPr id="3" name="Picture 2"/>
          <p:cNvPicPr>
            <a:picLocks noChangeAspect="1"/>
          </p:cNvPicPr>
          <p:nvPr/>
        </p:nvPicPr>
        <p:blipFill>
          <a:blip r:embed="rId3"/>
          <a:stretch>
            <a:fillRect/>
          </a:stretch>
        </p:blipFill>
        <p:spPr>
          <a:xfrm>
            <a:off x="228600" y="1981200"/>
            <a:ext cx="8686800" cy="1683627"/>
          </a:xfrm>
          <a:prstGeom prst="rect">
            <a:avLst/>
          </a:prstGeom>
        </p:spPr>
      </p:pic>
    </p:spTree>
    <p:extLst>
      <p:ext uri="{BB962C8B-B14F-4D97-AF65-F5344CB8AC3E}">
        <p14:creationId xmlns:p14="http://schemas.microsoft.com/office/powerpoint/2010/main" val="2394299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13996"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Modeling Gap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875854" y="2209800"/>
            <a:ext cx="7239000" cy="261337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There is an essential difference or gap between the real world being modeled and any models of it, or else the models would serve no purpose</a:t>
            </a:r>
          </a:p>
        </p:txBody>
      </p:sp>
    </p:spTree>
    <p:extLst>
      <p:ext uri="{BB962C8B-B14F-4D97-AF65-F5344CB8AC3E}">
        <p14:creationId xmlns:p14="http://schemas.microsoft.com/office/powerpoint/2010/main" val="48145039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Uses for a Sporting Event Model</a:t>
            </a:r>
            <a:endParaRPr lang="en-US" b="1" dirty="0"/>
          </a:p>
        </p:txBody>
      </p:sp>
      <p:sp>
        <p:nvSpPr>
          <p:cNvPr id="3" name="Content Placeholder 2"/>
          <p:cNvSpPr>
            <a:spLocks noGrp="1"/>
          </p:cNvSpPr>
          <p:nvPr>
            <p:ph idx="1"/>
          </p:nvPr>
        </p:nvSpPr>
        <p:spPr/>
        <p:txBody>
          <a:bodyPr/>
          <a:lstStyle/>
          <a:p>
            <a:r>
              <a:rPr lang="en-US" dirty="0" smtClean="0"/>
              <a:t>Auto-generate news stories</a:t>
            </a:r>
          </a:p>
          <a:p>
            <a:r>
              <a:rPr lang="en-US" dirty="0" smtClean="0"/>
              <a:t>Share news stories between news agencies, newspapers, sports statistic databases</a:t>
            </a:r>
          </a:p>
          <a:p>
            <a:r>
              <a:rPr lang="en-US" dirty="0" smtClean="0"/>
              <a:t>Fantasy sports leagues</a:t>
            </a:r>
          </a:p>
          <a:p>
            <a:r>
              <a:rPr lang="en-US" dirty="0" smtClean="0"/>
              <a:t>Sports historians</a:t>
            </a:r>
          </a:p>
          <a:p>
            <a:r>
              <a:rPr lang="en-US" dirty="0" smtClean="0"/>
              <a:t>Other users of sports data (e.g., for data-driven selection, wagering)</a:t>
            </a:r>
            <a:endParaRPr lang="en-US" dirty="0"/>
          </a:p>
        </p:txBody>
      </p:sp>
    </p:spTree>
    <p:extLst>
      <p:ext uri="{BB962C8B-B14F-4D97-AF65-F5344CB8AC3E}">
        <p14:creationId xmlns:p14="http://schemas.microsoft.com/office/powerpoint/2010/main" val="3242109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Assignment 7 – Definitions</a:t>
            </a:r>
          </a:p>
        </p:txBody>
      </p:sp>
      <p:sp>
        <p:nvSpPr>
          <p:cNvPr id="3" name="Content Placeholder 2"/>
          <p:cNvSpPr>
            <a:spLocks noGrp="1"/>
          </p:cNvSpPr>
          <p:nvPr>
            <p:ph idx="1"/>
          </p:nvPr>
        </p:nvSpPr>
        <p:spPr/>
        <p:txBody>
          <a:bodyPr>
            <a:normAutofit fontScale="92500" lnSpcReduction="20000"/>
          </a:bodyPr>
          <a:lstStyle/>
          <a:p>
            <a:r>
              <a:rPr lang="en-US" dirty="0"/>
              <a:t>For each descriptor, write a 1-2 sentence definition.  Be concise and specific! You might find it helpful to use the “definition template” you’ve seen several times this semester:</a:t>
            </a:r>
          </a:p>
          <a:p>
            <a:pPr marL="457200" lvl="1" indent="0">
              <a:buNone/>
            </a:pPr>
            <a:r>
              <a:rPr lang="en-US" sz="3200" dirty="0">
                <a:solidFill>
                  <a:srgbClr val="FF0000"/>
                </a:solidFill>
              </a:rPr>
              <a:t>hyponym = {adjective+} hypernym {distinguishing clause</a:t>
            </a:r>
            <a:r>
              <a:rPr lang="en-US" sz="3200" dirty="0" smtClean="0">
                <a:solidFill>
                  <a:srgbClr val="FF0000"/>
                </a:solidFill>
              </a:rPr>
              <a:t>+}</a:t>
            </a:r>
          </a:p>
          <a:p>
            <a:pPr marL="457200" lvl="1" indent="0">
              <a:buNone/>
            </a:pPr>
            <a:endParaRPr lang="en-US" sz="3200" dirty="0">
              <a:solidFill>
                <a:srgbClr val="FF0000"/>
              </a:solidFill>
            </a:endParaRPr>
          </a:p>
          <a:p>
            <a:pPr marL="457200" lvl="1" indent="0">
              <a:buNone/>
            </a:pPr>
            <a:r>
              <a:rPr lang="en-US" sz="3200" dirty="0" smtClean="0">
                <a:solidFill>
                  <a:srgbClr val="FF0000"/>
                </a:solidFill>
              </a:rPr>
              <a:t>How does writing definitions using this template affect the modeling process?</a:t>
            </a:r>
          </a:p>
          <a:p>
            <a:pPr marL="457200" lvl="1" indent="0">
              <a:buNone/>
            </a:pPr>
            <a:r>
              <a:rPr lang="en-US" sz="3200" dirty="0" smtClean="0">
                <a:solidFill>
                  <a:srgbClr val="FF0000"/>
                </a:solidFill>
              </a:rPr>
              <a:t>Did you find yourself iterating on some definitions as a concept hierarchy emerged?</a:t>
            </a:r>
            <a:endParaRPr lang="en-US" sz="3200" dirty="0">
              <a:solidFill>
                <a:srgbClr val="FF0000"/>
              </a:solidFill>
            </a:endParaRPr>
          </a:p>
        </p:txBody>
      </p:sp>
    </p:spTree>
    <p:extLst>
      <p:ext uri="{BB962C8B-B14F-4D97-AF65-F5344CB8AC3E}">
        <p14:creationId xmlns:p14="http://schemas.microsoft.com/office/powerpoint/2010/main" val="4008328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Schemas/Domain-Specific Languages</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In addition to standardizing the content of resource descriptions </a:t>
            </a:r>
            <a:r>
              <a:rPr lang="en-US" dirty="0">
                <a:solidFill>
                  <a:srgbClr val="FF0000"/>
                </a:solidFill>
              </a:rPr>
              <a:t>a CV might also standardize the features/properties/categories </a:t>
            </a:r>
            <a:r>
              <a:rPr lang="en-US" dirty="0"/>
              <a:t>to which the standardized vocabulary is </a:t>
            </a:r>
            <a:r>
              <a:rPr lang="en-US" dirty="0" smtClean="0"/>
              <a:t>applied</a:t>
            </a:r>
          </a:p>
          <a:p>
            <a:r>
              <a:rPr lang="en-US" dirty="0" smtClean="0"/>
              <a:t>This work represents </a:t>
            </a:r>
            <a:r>
              <a:rPr lang="en-US" dirty="0"/>
              <a:t>a significant investment in defining a domain, identifying its key semantic components, and specifying the constraints and rules governing the combination and reuse of those components</a:t>
            </a:r>
          </a:p>
          <a:p>
            <a:endParaRPr lang="en-US" dirty="0"/>
          </a:p>
          <a:p>
            <a:endParaRPr lang="en-US" dirty="0"/>
          </a:p>
        </p:txBody>
      </p:sp>
      <p:pic>
        <p:nvPicPr>
          <p:cNvPr id="4" name="Picture 3"/>
          <p:cNvPicPr>
            <a:picLocks noChangeAspect="1"/>
          </p:cNvPicPr>
          <p:nvPr/>
        </p:nvPicPr>
        <p:blipFill>
          <a:blip r:embed="rId3"/>
          <a:stretch>
            <a:fillRect/>
          </a:stretch>
        </p:blipFill>
        <p:spPr>
          <a:xfrm>
            <a:off x="304800" y="210359"/>
            <a:ext cx="865707" cy="865707"/>
          </a:xfrm>
          <a:prstGeom prst="rect">
            <a:avLst/>
          </a:prstGeom>
        </p:spPr>
      </p:pic>
    </p:spTree>
    <p:extLst>
      <p:ext uri="{BB962C8B-B14F-4D97-AF65-F5344CB8AC3E}">
        <p14:creationId xmlns:p14="http://schemas.microsoft.com/office/powerpoint/2010/main" val="3070227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150"/>
            <a:ext cx="9296400" cy="1143000"/>
          </a:xfrm>
        </p:spPr>
        <p:txBody>
          <a:bodyPr>
            <a:noAutofit/>
          </a:bodyPr>
          <a:lstStyle/>
          <a:p>
            <a:r>
              <a:rPr lang="en-US" sz="4000" b="1" dirty="0"/>
              <a:t>A Domain-Specific Language for </a:t>
            </a:r>
            <a:r>
              <a:rPr lang="en-US" sz="4000" b="1" dirty="0" smtClean="0"/>
              <a:t>Sports?</a:t>
            </a:r>
            <a:endParaRPr lang="en-US" sz="4000" b="1" dirty="0"/>
          </a:p>
        </p:txBody>
      </p:sp>
      <p:sp>
        <p:nvSpPr>
          <p:cNvPr id="3" name="Content Placeholder 2"/>
          <p:cNvSpPr>
            <a:spLocks noGrp="1"/>
          </p:cNvSpPr>
          <p:nvPr>
            <p:ph idx="1"/>
          </p:nvPr>
        </p:nvSpPr>
        <p:spPr/>
        <p:txBody>
          <a:bodyPr>
            <a:normAutofit/>
          </a:bodyPr>
          <a:lstStyle/>
          <a:p>
            <a:r>
              <a:rPr lang="en-US" sz="3600" dirty="0" smtClean="0">
                <a:solidFill>
                  <a:srgbClr val="FF0000"/>
                </a:solidFill>
              </a:rPr>
              <a:t>Did it occur to you that the domain of “sports events” might  be one where a standard schema language might have been created?</a:t>
            </a:r>
          </a:p>
          <a:p>
            <a:endParaRPr lang="en-US" sz="3600" dirty="0">
              <a:solidFill>
                <a:srgbClr val="FF0000"/>
              </a:solidFill>
            </a:endParaRPr>
          </a:p>
          <a:p>
            <a:r>
              <a:rPr lang="en-US" sz="3600" dirty="0" smtClean="0">
                <a:solidFill>
                  <a:srgbClr val="FF0000"/>
                </a:solidFill>
              </a:rPr>
              <a:t>Who would create such a standard?</a:t>
            </a:r>
          </a:p>
          <a:p>
            <a:r>
              <a:rPr lang="en-US" sz="3600" dirty="0" smtClean="0">
                <a:solidFill>
                  <a:srgbClr val="FF0000"/>
                </a:solidFill>
              </a:rPr>
              <a:t>What might it look like?</a:t>
            </a:r>
            <a:endParaRPr lang="en-US" sz="3600" dirty="0">
              <a:solidFill>
                <a:srgbClr val="FF0000"/>
              </a:solidFill>
            </a:endParaRPr>
          </a:p>
        </p:txBody>
      </p:sp>
    </p:spTree>
    <p:extLst>
      <p:ext uri="{BB962C8B-B14F-4D97-AF65-F5344CB8AC3E}">
        <p14:creationId xmlns:p14="http://schemas.microsoft.com/office/powerpoint/2010/main" val="678075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1143000"/>
          </a:xfrm>
        </p:spPr>
        <p:txBody>
          <a:bodyPr>
            <a:noAutofit/>
          </a:bodyPr>
          <a:lstStyle/>
          <a:p>
            <a:r>
              <a:rPr lang="en-US" b="1" dirty="0" smtClean="0"/>
              <a:t>The “Universal Business Language”</a:t>
            </a:r>
            <a:endParaRPr lang="en-US" b="1" dirty="0"/>
          </a:p>
        </p:txBody>
      </p:sp>
      <p:sp>
        <p:nvSpPr>
          <p:cNvPr id="4" name="Content Placeholder 3"/>
          <p:cNvSpPr txBox="1">
            <a:spLocks noGrp="1"/>
          </p:cNvSpPr>
          <p:nvPr>
            <p:ph idx="1"/>
          </p:nvPr>
        </p:nvSpPr>
        <p:spPr>
          <a:xfrm>
            <a:off x="304800" y="1066800"/>
            <a:ext cx="8229600" cy="5521512"/>
          </a:xfrm>
          <a:prstGeom prst="rect">
            <a:avLst/>
          </a:prstGeom>
          <a:noFill/>
        </p:spPr>
        <p:txBody>
          <a:bodyPr wrap="square" rtlCol="0">
            <a:spAutoFit/>
          </a:bodyPr>
          <a:lstStyle/>
          <a:p>
            <a:r>
              <a:rPr lang="en-US" sz="2800" dirty="0"/>
              <a:t>UBL, the Universal Business Language, defines a royalty-free library of standard XML business documents </a:t>
            </a:r>
            <a:r>
              <a:rPr lang="en-US" sz="2800" dirty="0" smtClean="0"/>
              <a:t>…</a:t>
            </a:r>
          </a:p>
          <a:p>
            <a:r>
              <a:rPr lang="en-US" sz="2800" dirty="0" smtClean="0"/>
              <a:t>65 document types all built from a library of semantic building blocks that include what all business documents “talk about” – parties, locations, currencies, units, etc. </a:t>
            </a:r>
          </a:p>
          <a:p>
            <a:endParaRPr lang="en-US" sz="2800" dirty="0"/>
          </a:p>
          <a:p>
            <a:r>
              <a:rPr lang="en-US" sz="2800" dirty="0" smtClean="0">
                <a:solidFill>
                  <a:srgbClr val="FF0000"/>
                </a:solidFill>
              </a:rPr>
              <a:t>Could a “Universal Sports Language” use a similar component architecture so that the specific languages for different sports reused the most general semantic components?</a:t>
            </a:r>
            <a:endParaRPr lang="en-US" sz="2800" dirty="0">
              <a:solidFill>
                <a:srgbClr val="FF0000"/>
              </a:solidFill>
            </a:endParaRPr>
          </a:p>
        </p:txBody>
      </p:sp>
    </p:spTree>
    <p:extLst>
      <p:ext uri="{BB962C8B-B14F-4D97-AF65-F5344CB8AC3E}">
        <p14:creationId xmlns:p14="http://schemas.microsoft.com/office/powerpoint/2010/main" val="2661968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348594"/>
            <a:ext cx="6858000" cy="5143500"/>
          </a:xfrm>
          <a:prstGeom prst="rect">
            <a:avLst/>
          </a:prstGeom>
        </p:spPr>
      </p:pic>
      <p:pic>
        <p:nvPicPr>
          <p:cNvPr id="3" name="Picture 2"/>
          <p:cNvPicPr>
            <a:picLocks noChangeAspect="1"/>
          </p:cNvPicPr>
          <p:nvPr/>
        </p:nvPicPr>
        <p:blipFill>
          <a:blip r:embed="rId3"/>
          <a:stretch>
            <a:fillRect/>
          </a:stretch>
        </p:blipFill>
        <p:spPr>
          <a:xfrm>
            <a:off x="103707" y="0"/>
            <a:ext cx="865707" cy="865707"/>
          </a:xfrm>
          <a:prstGeom prst="rect">
            <a:avLst/>
          </a:prstGeom>
        </p:spPr>
      </p:pic>
      <p:sp>
        <p:nvSpPr>
          <p:cNvPr id="4" name="TextBox 3"/>
          <p:cNvSpPr txBox="1"/>
          <p:nvPr/>
        </p:nvSpPr>
        <p:spPr>
          <a:xfrm>
            <a:off x="432586" y="1056206"/>
            <a:ext cx="8430693" cy="584775"/>
          </a:xfrm>
          <a:prstGeom prst="rect">
            <a:avLst/>
          </a:prstGeom>
          <a:noFill/>
        </p:spPr>
        <p:txBody>
          <a:bodyPr wrap="square" rtlCol="0">
            <a:spAutoFit/>
          </a:bodyPr>
          <a:lstStyle/>
          <a:p>
            <a:r>
              <a:rPr lang="en-US" sz="3200" b="1" dirty="0" smtClean="0">
                <a:latin typeface="+mj-lt"/>
              </a:rPr>
              <a:t>“Component Architecture” for Document Types</a:t>
            </a:r>
            <a:endParaRPr lang="en-US" sz="3200" b="1" dirty="0">
              <a:latin typeface="+mj-lt"/>
            </a:endParaRPr>
          </a:p>
        </p:txBody>
      </p:sp>
      <p:pic>
        <p:nvPicPr>
          <p:cNvPr id="5" name="Picture 4"/>
          <p:cNvPicPr>
            <a:picLocks noChangeAspect="1"/>
          </p:cNvPicPr>
          <p:nvPr/>
        </p:nvPicPr>
        <p:blipFill>
          <a:blip r:embed="rId4"/>
          <a:stretch>
            <a:fillRect/>
          </a:stretch>
        </p:blipFill>
        <p:spPr>
          <a:xfrm>
            <a:off x="7981950" y="19050"/>
            <a:ext cx="871804" cy="865707"/>
          </a:xfrm>
          <a:prstGeom prst="rect">
            <a:avLst/>
          </a:prstGeom>
        </p:spPr>
      </p:pic>
    </p:spTree>
    <p:extLst>
      <p:ext uri="{BB962C8B-B14F-4D97-AF65-F5344CB8AC3E}">
        <p14:creationId xmlns:p14="http://schemas.microsoft.com/office/powerpoint/2010/main" val="1237158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438400"/>
            <a:ext cx="6445153" cy="4095750"/>
          </a:xfrm>
          <a:prstGeom prst="rect">
            <a:avLst/>
          </a:prstGeom>
        </p:spPr>
      </p:pic>
      <p:pic>
        <p:nvPicPr>
          <p:cNvPr id="3" name="Picture 2"/>
          <p:cNvPicPr>
            <a:picLocks noChangeAspect="1"/>
          </p:cNvPicPr>
          <p:nvPr/>
        </p:nvPicPr>
        <p:blipFill>
          <a:blip r:embed="rId4"/>
          <a:stretch>
            <a:fillRect/>
          </a:stretch>
        </p:blipFill>
        <p:spPr>
          <a:xfrm>
            <a:off x="277293" y="228600"/>
            <a:ext cx="865707" cy="865707"/>
          </a:xfrm>
          <a:prstGeom prst="rect">
            <a:avLst/>
          </a:prstGeom>
        </p:spPr>
      </p:pic>
      <p:pic>
        <p:nvPicPr>
          <p:cNvPr id="4" name="Picture 3"/>
          <p:cNvPicPr>
            <a:picLocks noChangeAspect="1"/>
          </p:cNvPicPr>
          <p:nvPr/>
        </p:nvPicPr>
        <p:blipFill>
          <a:blip r:embed="rId5"/>
          <a:stretch>
            <a:fillRect/>
          </a:stretch>
        </p:blipFill>
        <p:spPr>
          <a:xfrm>
            <a:off x="7924800" y="304800"/>
            <a:ext cx="871804" cy="865707"/>
          </a:xfrm>
          <a:prstGeom prst="rect">
            <a:avLst/>
          </a:prstGeom>
        </p:spPr>
      </p:pic>
      <p:sp>
        <p:nvSpPr>
          <p:cNvPr id="5" name="TextBox 4"/>
          <p:cNvSpPr txBox="1"/>
          <p:nvPr/>
        </p:nvSpPr>
        <p:spPr>
          <a:xfrm>
            <a:off x="2133600" y="257175"/>
            <a:ext cx="6248400" cy="1569660"/>
          </a:xfrm>
          <a:prstGeom prst="rect">
            <a:avLst/>
          </a:prstGeom>
          <a:noFill/>
        </p:spPr>
        <p:txBody>
          <a:bodyPr wrap="square" rtlCol="0">
            <a:spAutoFit/>
          </a:bodyPr>
          <a:lstStyle/>
          <a:p>
            <a:r>
              <a:rPr lang="en-US" sz="3200" b="1" dirty="0" smtClean="0">
                <a:latin typeface="+mj-lt"/>
              </a:rPr>
              <a:t>Interoperability Enabled by Reusable Components in a Common Document Architecture</a:t>
            </a:r>
            <a:endParaRPr lang="en-US" sz="3200" b="1" dirty="0">
              <a:latin typeface="+mj-lt"/>
            </a:endParaRPr>
          </a:p>
        </p:txBody>
      </p:sp>
    </p:spTree>
    <p:extLst>
      <p:ext uri="{BB962C8B-B14F-4D97-AF65-F5344CB8AC3E}">
        <p14:creationId xmlns:p14="http://schemas.microsoft.com/office/powerpoint/2010/main" val="814696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0"/>
            <a:ext cx="9007141" cy="4891087"/>
          </a:xfrm>
          <a:prstGeom prst="rect">
            <a:avLst/>
          </a:prstGeom>
        </p:spPr>
      </p:pic>
      <p:sp>
        <p:nvSpPr>
          <p:cNvPr id="3" name="TextBox 2"/>
          <p:cNvSpPr txBox="1"/>
          <p:nvPr/>
        </p:nvSpPr>
        <p:spPr>
          <a:xfrm>
            <a:off x="233363" y="228600"/>
            <a:ext cx="8778540" cy="707886"/>
          </a:xfrm>
          <a:prstGeom prst="rect">
            <a:avLst/>
          </a:prstGeom>
          <a:noFill/>
        </p:spPr>
        <p:txBody>
          <a:bodyPr wrap="square" rtlCol="0">
            <a:spAutoFit/>
          </a:bodyPr>
          <a:lstStyle/>
          <a:p>
            <a:r>
              <a:rPr lang="en-US" sz="4000" dirty="0">
                <a:latin typeface="+mj-lt"/>
              </a:rPr>
              <a:t>https://iptc.org/standards/sportsml-g2/</a:t>
            </a:r>
          </a:p>
        </p:txBody>
      </p:sp>
    </p:spTree>
    <p:extLst>
      <p:ext uri="{BB962C8B-B14F-4D97-AF65-F5344CB8AC3E}">
        <p14:creationId xmlns:p14="http://schemas.microsoft.com/office/powerpoint/2010/main" val="2345860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762000"/>
            <a:ext cx="8322750" cy="5143500"/>
          </a:xfrm>
          <a:prstGeom prst="rect">
            <a:avLst/>
          </a:prstGeom>
        </p:spPr>
      </p:pic>
    </p:spTree>
    <p:extLst>
      <p:ext uri="{BB962C8B-B14F-4D97-AF65-F5344CB8AC3E}">
        <p14:creationId xmlns:p14="http://schemas.microsoft.com/office/powerpoint/2010/main" val="2706349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371600"/>
            <a:ext cx="8219182" cy="2338387"/>
          </a:xfrm>
          <a:prstGeom prst="rect">
            <a:avLst/>
          </a:prstGeom>
        </p:spPr>
      </p:pic>
      <p:pic>
        <p:nvPicPr>
          <p:cNvPr id="3" name="Picture 2"/>
          <p:cNvPicPr>
            <a:picLocks noChangeAspect="1"/>
          </p:cNvPicPr>
          <p:nvPr/>
        </p:nvPicPr>
        <p:blipFill>
          <a:blip r:embed="rId3"/>
          <a:stretch>
            <a:fillRect/>
          </a:stretch>
        </p:blipFill>
        <p:spPr>
          <a:xfrm>
            <a:off x="495300" y="4038600"/>
            <a:ext cx="7639050" cy="1847850"/>
          </a:xfrm>
          <a:prstGeom prst="rect">
            <a:avLst/>
          </a:prstGeom>
        </p:spPr>
      </p:pic>
    </p:spTree>
    <p:extLst>
      <p:ext uri="{BB962C8B-B14F-4D97-AF65-F5344CB8AC3E}">
        <p14:creationId xmlns:p14="http://schemas.microsoft.com/office/powerpoint/2010/main" val="2344497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La trahison des images </a:t>
            </a:r>
            <a:br>
              <a:rPr lang="en-US" sz="4000" b="1" dirty="0"/>
            </a:br>
            <a:r>
              <a:rPr lang="en-US" sz="4000" b="1" dirty="0"/>
              <a:t>– Magritte (1929)</a:t>
            </a:r>
          </a:p>
        </p:txBody>
      </p:sp>
      <p:pic>
        <p:nvPicPr>
          <p:cNvPr id="3" name="Picture 2"/>
          <p:cNvPicPr>
            <a:picLocks noChangeAspect="1"/>
          </p:cNvPicPr>
          <p:nvPr/>
        </p:nvPicPr>
        <p:blipFill>
          <a:blip r:embed="rId3"/>
          <a:stretch>
            <a:fillRect/>
          </a:stretch>
        </p:blipFill>
        <p:spPr>
          <a:xfrm>
            <a:off x="1104900" y="1417638"/>
            <a:ext cx="6934200" cy="5200650"/>
          </a:xfrm>
          <a:prstGeom prst="rect">
            <a:avLst/>
          </a:prstGeom>
        </p:spPr>
      </p:pic>
    </p:spTree>
    <p:extLst>
      <p:ext uri="{BB962C8B-B14F-4D97-AF65-F5344CB8AC3E}">
        <p14:creationId xmlns:p14="http://schemas.microsoft.com/office/powerpoint/2010/main" val="2492273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304800"/>
            <a:ext cx="5948363" cy="6319473"/>
          </a:xfrm>
          <a:prstGeom prst="rect">
            <a:avLst/>
          </a:prstGeom>
        </p:spPr>
      </p:pic>
    </p:spTree>
    <p:extLst>
      <p:ext uri="{BB962C8B-B14F-4D97-AF65-F5344CB8AC3E}">
        <p14:creationId xmlns:p14="http://schemas.microsoft.com/office/powerpoint/2010/main" val="4134438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9200" y="321698"/>
            <a:ext cx="6257925" cy="6536302"/>
          </a:xfrm>
          <a:prstGeom prst="rect">
            <a:avLst/>
          </a:prstGeom>
        </p:spPr>
      </p:pic>
    </p:spTree>
    <p:extLst>
      <p:ext uri="{BB962C8B-B14F-4D97-AF65-F5344CB8AC3E}">
        <p14:creationId xmlns:p14="http://schemas.microsoft.com/office/powerpoint/2010/main" val="2575300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Code Lists</a:t>
            </a:r>
          </a:p>
        </p:txBody>
      </p:sp>
      <p:sp>
        <p:nvSpPr>
          <p:cNvPr id="3" name="Content Placeholder 2"/>
          <p:cNvSpPr>
            <a:spLocks noGrp="1"/>
          </p:cNvSpPr>
          <p:nvPr>
            <p:ph idx="1"/>
          </p:nvPr>
        </p:nvSpPr>
        <p:spPr>
          <a:xfrm>
            <a:off x="457200" y="1270518"/>
            <a:ext cx="8229600" cy="3225281"/>
          </a:xfrm>
        </p:spPr>
        <p:txBody>
          <a:bodyPr>
            <a:normAutofit/>
          </a:bodyPr>
          <a:lstStyle/>
          <a:p>
            <a:r>
              <a:rPr lang="en-US" dirty="0"/>
              <a:t>Codes are constrained sets of values</a:t>
            </a:r>
          </a:p>
          <a:p>
            <a:r>
              <a:rPr lang="en-US" dirty="0" smtClean="0"/>
              <a:t>Using </a:t>
            </a:r>
            <a:r>
              <a:rPr lang="en-US" dirty="0"/>
              <a:t>codes in vocabularies and </a:t>
            </a:r>
            <a:r>
              <a:rPr lang="en-US" dirty="0" smtClean="0"/>
              <a:t>resource descriptions </a:t>
            </a:r>
            <a:r>
              <a:rPr lang="en-US" dirty="0"/>
              <a:t>promotes consistency and makes meaning </a:t>
            </a:r>
            <a:r>
              <a:rPr lang="en-US" dirty="0" smtClean="0"/>
              <a:t>unambiguous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  </a:t>
            </a:r>
            <a:r>
              <a:rPr lang="en-US" dirty="0" smtClean="0">
                <a:solidFill>
                  <a:srgbClr val="FF0000"/>
                </a:solidFill>
              </a:rPr>
              <a:t>Are any of the descriptors in your event model definable by code lists or enumerations?</a:t>
            </a:r>
            <a:endParaRPr lang="en-US"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274767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17638"/>
            <a:ext cx="3200400" cy="1143000"/>
          </a:xfrm>
        </p:spPr>
        <p:txBody>
          <a:bodyPr>
            <a:noAutofit/>
          </a:bodyPr>
          <a:lstStyle/>
          <a:p>
            <a:r>
              <a:rPr lang="en-US" sz="4000" b="1" dirty="0" smtClean="0"/>
              <a:t>“The map is not the territory”</a:t>
            </a:r>
            <a:endParaRPr lang="en-US" sz="4000" b="1" dirty="0"/>
          </a:p>
        </p:txBody>
      </p:sp>
      <p:pic>
        <p:nvPicPr>
          <p:cNvPr id="3" name="Picture 2"/>
          <p:cNvPicPr>
            <a:picLocks noChangeAspect="1"/>
          </p:cNvPicPr>
          <p:nvPr/>
        </p:nvPicPr>
        <p:blipFill>
          <a:blip r:embed="rId3"/>
          <a:stretch>
            <a:fillRect/>
          </a:stretch>
        </p:blipFill>
        <p:spPr>
          <a:xfrm>
            <a:off x="228600" y="3581400"/>
            <a:ext cx="3853107" cy="3094044"/>
          </a:xfrm>
          <a:prstGeom prst="rect">
            <a:avLst/>
          </a:prstGeom>
        </p:spPr>
      </p:pic>
      <p:pic>
        <p:nvPicPr>
          <p:cNvPr id="4" name="Picture 3"/>
          <p:cNvPicPr>
            <a:picLocks noChangeAspect="1"/>
          </p:cNvPicPr>
          <p:nvPr/>
        </p:nvPicPr>
        <p:blipFill>
          <a:blip r:embed="rId4"/>
          <a:stretch>
            <a:fillRect/>
          </a:stretch>
        </p:blipFill>
        <p:spPr>
          <a:xfrm>
            <a:off x="3733800" y="533400"/>
            <a:ext cx="5179636" cy="3522915"/>
          </a:xfrm>
          <a:prstGeom prst="rect">
            <a:avLst/>
          </a:prstGeom>
        </p:spPr>
      </p:pic>
      <p:sp>
        <p:nvSpPr>
          <p:cNvPr id="5" name="TextBox 4"/>
          <p:cNvSpPr txBox="1"/>
          <p:nvPr/>
        </p:nvSpPr>
        <p:spPr>
          <a:xfrm>
            <a:off x="4114364" y="5161079"/>
            <a:ext cx="3048000" cy="646331"/>
          </a:xfrm>
          <a:prstGeom prst="rect">
            <a:avLst/>
          </a:prstGeom>
          <a:noFill/>
        </p:spPr>
        <p:txBody>
          <a:bodyPr wrap="square" rtlCol="0">
            <a:spAutoFit/>
          </a:bodyPr>
          <a:lstStyle/>
          <a:p>
            <a:r>
              <a:rPr lang="en-US" sz="3600" b="1" dirty="0" smtClean="0"/>
              <a:t>BART</a:t>
            </a:r>
            <a:endParaRPr lang="en-US" sz="3600" b="1" dirty="0"/>
          </a:p>
        </p:txBody>
      </p:sp>
      <p:sp>
        <p:nvSpPr>
          <p:cNvPr id="6" name="TextBox 5"/>
          <p:cNvSpPr txBox="1"/>
          <p:nvPr/>
        </p:nvSpPr>
        <p:spPr>
          <a:xfrm>
            <a:off x="5562600" y="4195902"/>
            <a:ext cx="3581400" cy="646331"/>
          </a:xfrm>
          <a:prstGeom prst="rect">
            <a:avLst/>
          </a:prstGeom>
          <a:noFill/>
        </p:spPr>
        <p:txBody>
          <a:bodyPr wrap="square" rtlCol="0">
            <a:spAutoFit/>
          </a:bodyPr>
          <a:lstStyle/>
          <a:p>
            <a:r>
              <a:rPr lang="en-US" sz="3600" b="1" dirty="0" smtClean="0"/>
              <a:t>LONDON</a:t>
            </a:r>
            <a:endParaRPr lang="en-US" sz="3600" b="1" dirty="0"/>
          </a:p>
        </p:txBody>
      </p:sp>
    </p:spTree>
    <p:extLst>
      <p:ext uri="{BB962C8B-B14F-4D97-AF65-F5344CB8AC3E}">
        <p14:creationId xmlns:p14="http://schemas.microsoft.com/office/powerpoint/2010/main" val="2119359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915293" y="381000"/>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Process of Describing </a:t>
            </a:r>
            <a:r>
              <a:rPr lang="en-US" sz="4000" b="1" dirty="0" smtClean="0">
                <a:sym typeface="UC Berkeley OS Sign"/>
              </a:rPr>
              <a:t>Resources</a:t>
            </a:r>
            <a:br>
              <a:rPr lang="en-US" sz="4000" b="1" dirty="0" smtClean="0">
                <a:sym typeface="UC Berkeley OS Sign"/>
              </a:rPr>
            </a:br>
            <a:r>
              <a:rPr lang="en-US" sz="4000" b="1" dirty="0" smtClean="0">
                <a:sym typeface="UC Berkeley OS Sign"/>
              </a:rPr>
              <a:t> </a:t>
            </a:r>
            <a:r>
              <a:rPr lang="en-US" sz="4000" b="1" dirty="0">
                <a:sym typeface="UC Berkeley OS Sign"/>
              </a:rPr>
              <a:t>(TDO 5.3)</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400" y="1571997"/>
            <a:ext cx="8458200" cy="570595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Identify / scope the resources to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Determine the uses of the descriptions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Study the resource(s) to identify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Design the description vocabulary</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Design the description form and implementation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Create the descriptions (either "by hand" or by some automated / computational process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Evaluate the descriptions</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endParaRPr lang="en-US" sz="2800" dirty="0"/>
          </a:p>
        </p:txBody>
      </p:sp>
      <p:pic>
        <p:nvPicPr>
          <p:cNvPr id="2" name="Picture 1"/>
          <p:cNvPicPr>
            <a:picLocks noChangeAspect="1"/>
          </p:cNvPicPr>
          <p:nvPr/>
        </p:nvPicPr>
        <p:blipFill>
          <a:blip r:embed="rId3"/>
          <a:stretch>
            <a:fillRect/>
          </a:stretch>
        </p:blipFill>
        <p:spPr>
          <a:xfrm>
            <a:off x="294541" y="110791"/>
            <a:ext cx="859611" cy="865707"/>
          </a:xfrm>
          <a:prstGeom prst="rect">
            <a:avLst/>
          </a:prstGeom>
        </p:spPr>
      </p:pic>
    </p:spTree>
    <p:extLst>
      <p:ext uri="{BB962C8B-B14F-4D97-AF65-F5344CB8AC3E}">
        <p14:creationId xmlns:p14="http://schemas.microsoft.com/office/powerpoint/2010/main" val="27338858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Scoping and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685728"/>
            <a:ext cx="8197453" cy="464258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How explicit and thorough these 7 steps need to be depends on what we are calling "scope“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Do we know who the users are?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 Are the describers the users?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Do we have all the resources, a representative set, or just the first set ... do we know what else is coming?</a:t>
            </a:r>
          </a:p>
        </p:txBody>
      </p:sp>
    </p:spTree>
    <p:extLst>
      <p:ext uri="{BB962C8B-B14F-4D97-AF65-F5344CB8AC3E}">
        <p14:creationId xmlns:p14="http://schemas.microsoft.com/office/powerpoint/2010/main" val="42134279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624659" y="231301"/>
            <a:ext cx="8228707"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Description is Challenging!</a:t>
            </a:r>
            <a:endParaRPr lang="en-US" altLang="en-US" sz="4000" b="1" dirty="0">
              <a:sym typeface="UC Berkeley OS Sign"/>
            </a:endParaRPr>
          </a:p>
        </p:txBody>
      </p:sp>
      <p:sp>
        <p:nvSpPr>
          <p:cNvPr id="153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eaLnBrk="1" hangingPunct="1"/>
            <a:fld id="{93ABEA9D-98B9-4F66-926C-E34C22F51608}" type="slidenum">
              <a:rPr lang="en-US" altLang="en-US" sz="1500">
                <a:solidFill>
                  <a:srgbClr val="002955"/>
                </a:solidFill>
                <a:latin typeface="UC Berkeley OS Sign"/>
                <a:ea typeface="MS PGothic" pitchFamily="34" charset="-128"/>
                <a:sym typeface="UC Berkeley OS Sign"/>
              </a:rPr>
              <a:pPr algn="ctr" eaLnBrk="1" hangingPunct="1"/>
              <a:t>8</a:t>
            </a:fld>
            <a:endParaRPr lang="en-US" alt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12999" y="1422298"/>
            <a:ext cx="8359304" cy="4985558"/>
          </a:xfrm>
          <a:prstGeom prst="rect">
            <a:avLst/>
          </a:prstGeom>
        </p:spPr>
        <p:txBody>
          <a:bodyPr lIns="64288" tIns="32144" rIns="64288" bIns="32144">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People use different words for the same things, and the same words for different </a:t>
            </a:r>
            <a:r>
              <a:rPr lang="en-US" sz="3600" dirty="0" smtClean="0"/>
              <a:t>things (TDO 4.4)</a:t>
            </a:r>
            <a:endParaRPr lang="en-US" sz="36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Describing and organizing always (explicitly or implicitly) takes place in some context</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 </a:t>
            </a:r>
            <a:r>
              <a:rPr lang="en-US" sz="3600" dirty="0">
                <a:solidFill>
                  <a:srgbClr val="FF0000"/>
                </a:solidFill>
              </a:rPr>
              <a:t>The context shapes which resource properties are important and the organizing principles that use those properties</a:t>
            </a:r>
          </a:p>
        </p:txBody>
      </p:sp>
      <p:pic>
        <p:nvPicPr>
          <p:cNvPr id="2" name="Picture 1"/>
          <p:cNvPicPr>
            <a:picLocks noChangeAspect="1"/>
          </p:cNvPicPr>
          <p:nvPr/>
        </p:nvPicPr>
        <p:blipFill>
          <a:blip r:embed="rId3"/>
          <a:stretch>
            <a:fillRect/>
          </a:stretch>
        </p:blipFill>
        <p:spPr>
          <a:xfrm>
            <a:off x="392906" y="276946"/>
            <a:ext cx="859611" cy="865707"/>
          </a:xfrm>
          <a:prstGeom prst="rect">
            <a:avLst/>
          </a:prstGeom>
        </p:spPr>
      </p:pic>
    </p:spTree>
    <p:extLst>
      <p:ext uri="{BB962C8B-B14F-4D97-AF65-F5344CB8AC3E}">
        <p14:creationId xmlns:p14="http://schemas.microsoft.com/office/powerpoint/2010/main" val="1764107315"/>
      </p:ext>
    </p:extLst>
  </p:cSld>
  <p:clrMapOvr>
    <a:masterClrMapping/>
  </p:clrMapOvr>
  <p:transition advTm="313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457200"/>
            <a:ext cx="8228707"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Designing the Description Vocabulary</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456489"/>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 </a:t>
            </a:r>
            <a:r>
              <a:rPr lang="en-US" sz="3600" dirty="0" smtClean="0"/>
              <a:t>Good descriptions use terms that their intended users might use </a:t>
            </a:r>
            <a:endParaRPr lang="en-US" sz="36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 </a:t>
            </a:r>
            <a:r>
              <a:rPr lang="en-US" sz="3600" dirty="0" smtClean="0"/>
              <a:t>Good descriptions don't contain details that aren't necessary</a:t>
            </a:r>
            <a:endParaRPr lang="en-US" sz="36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 Good descriptions are created systematically and follow standards  </a:t>
            </a:r>
            <a:endParaRPr lang="en-US" sz="3600" dirty="0"/>
          </a:p>
        </p:txBody>
      </p:sp>
      <p:sp>
        <p:nvSpPr>
          <p:cNvPr id="2" name="TextBox 1"/>
          <p:cNvSpPr txBox="1"/>
          <p:nvPr/>
        </p:nvSpPr>
        <p:spPr>
          <a:xfrm>
            <a:off x="517326" y="5486400"/>
            <a:ext cx="7924800" cy="1077218"/>
          </a:xfrm>
          <a:prstGeom prst="rect">
            <a:avLst/>
          </a:prstGeom>
          <a:noFill/>
        </p:spPr>
        <p:txBody>
          <a:bodyPr wrap="square" rtlCol="0">
            <a:spAutoFit/>
          </a:bodyPr>
          <a:lstStyle/>
          <a:p>
            <a:r>
              <a:rPr lang="en-US" sz="3200" b="1" dirty="0" smtClean="0">
                <a:solidFill>
                  <a:srgbClr val="FF0000"/>
                </a:solidFill>
              </a:rPr>
              <a:t>What if these three design principles suggest incompatible vocabularies?</a:t>
            </a:r>
            <a:endParaRPr lang="en-US" sz="3200" b="1" dirty="0">
              <a:solidFill>
                <a:srgbClr val="FF0000"/>
              </a:solidFill>
            </a:endParaRPr>
          </a:p>
        </p:txBody>
      </p:sp>
    </p:spTree>
    <p:extLst>
      <p:ext uri="{BB962C8B-B14F-4D97-AF65-F5344CB8AC3E}">
        <p14:creationId xmlns:p14="http://schemas.microsoft.com/office/powerpoint/2010/main" val="21985121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On-screen Show (4:3)</PresentationFormat>
  <Paragraphs>198</Paragraphs>
  <Slides>42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MS PGothic</vt:lpstr>
      <vt:lpstr>MS PGothic</vt:lpstr>
      <vt:lpstr>Arial</vt:lpstr>
      <vt:lpstr>Calibri</vt:lpstr>
      <vt:lpstr>UC Berkeley OS Sign</vt:lpstr>
      <vt:lpstr>Wingdings</vt:lpstr>
      <vt:lpstr>Office Theme</vt:lpstr>
      <vt:lpstr>CogSci 190 “Sensemaking and Organizing” Spring 2019</vt:lpstr>
      <vt:lpstr>An Introduction to Modeling - 1</vt:lpstr>
      <vt:lpstr>The Modeling Gap</vt:lpstr>
      <vt:lpstr>La trahison des images  – Magritte (1929)</vt:lpstr>
      <vt:lpstr>“The map is not the territory”</vt:lpstr>
      <vt:lpstr>Process of Describing Resources  (TDO 5.3)</vt:lpstr>
      <vt:lpstr>Scoping and Description</vt:lpstr>
      <vt:lpstr>Description is Challenging!</vt:lpstr>
      <vt:lpstr>Designing the Description Vocabulary</vt:lpstr>
      <vt:lpstr>  Tradeoffs involving Description</vt:lpstr>
      <vt:lpstr>Creating Resource Descriptions</vt:lpstr>
      <vt:lpstr>Descriptive Precision</vt:lpstr>
      <vt:lpstr>Assignment 7</vt:lpstr>
      <vt:lpstr>Assignment 7 – Modeling Decisions</vt:lpstr>
      <vt:lpstr>The Classification Problem(s)</vt:lpstr>
      <vt:lpstr>PowerPoint Presentation</vt:lpstr>
      <vt:lpstr>PowerPoint Presentation</vt:lpstr>
      <vt:lpstr>PowerPoint Presentation</vt:lpstr>
      <vt:lpstr>Assignment 7 – Modeling Decisions</vt:lpstr>
      <vt:lpstr> What Is Being Organized?</vt:lpstr>
      <vt:lpstr>Granularity Analysis: Sports Team</vt:lpstr>
      <vt:lpstr>PowerPoint Presentation</vt:lpstr>
      <vt:lpstr>PowerPoint Presentation</vt:lpstr>
      <vt:lpstr>Assignment 7 – Modeling Decisions</vt:lpstr>
      <vt:lpstr>PowerPoint Presentation</vt:lpstr>
      <vt:lpstr>The Modeling Gap</vt:lpstr>
      <vt:lpstr>PowerPoint Presentation</vt:lpstr>
      <vt:lpstr>A Less Granular Model</vt:lpstr>
      <vt:lpstr>The Least Granular Model</vt:lpstr>
      <vt:lpstr>Uses for a Sporting Event Model</vt:lpstr>
      <vt:lpstr>Assignment 7 – Definitions</vt:lpstr>
      <vt:lpstr>Schemas/Domain-Specific Languages</vt:lpstr>
      <vt:lpstr>A Domain-Specific Language for Sports?</vt:lpstr>
      <vt:lpstr>The “Universal Business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Lists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2017-10-26T16:02:22Z</dcterms:created>
  <dcterms:modified xsi:type="dcterms:W3CDTF">2019-04-16T18:06:30Z</dcterms:modified>
</cp:coreProperties>
</file>