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266" r:id="rId2"/>
    <p:sldId id="354" r:id="rId3"/>
    <p:sldId id="355" r:id="rId4"/>
    <p:sldId id="356" r:id="rId5"/>
    <p:sldId id="357" r:id="rId6"/>
    <p:sldId id="358" r:id="rId7"/>
    <p:sldId id="359" r:id="rId8"/>
    <p:sldId id="299" r:id="rId9"/>
    <p:sldId id="318" r:id="rId10"/>
    <p:sldId id="321" r:id="rId11"/>
    <p:sldId id="297" r:id="rId12"/>
    <p:sldId id="332" r:id="rId13"/>
    <p:sldId id="298" r:id="rId14"/>
    <p:sldId id="347" r:id="rId15"/>
    <p:sldId id="335" r:id="rId16"/>
    <p:sldId id="300" r:id="rId17"/>
    <p:sldId id="336" r:id="rId18"/>
    <p:sldId id="323" r:id="rId19"/>
    <p:sldId id="328" r:id="rId20"/>
    <p:sldId id="268" r:id="rId21"/>
    <p:sldId id="311" r:id="rId22"/>
    <p:sldId id="326" r:id="rId23"/>
    <p:sldId id="329" r:id="rId24"/>
    <p:sldId id="330" r:id="rId25"/>
    <p:sldId id="337" r:id="rId26"/>
    <p:sldId id="303" r:id="rId27"/>
    <p:sldId id="340" r:id="rId28"/>
    <p:sldId id="345" r:id="rId29"/>
    <p:sldId id="338" r:id="rId30"/>
    <p:sldId id="346" r:id="rId31"/>
    <p:sldId id="304" r:id="rId32"/>
    <p:sldId id="331" r:id="rId33"/>
    <p:sldId id="324" r:id="rId34"/>
    <p:sldId id="325" r:id="rId35"/>
    <p:sldId id="305" r:id="rId36"/>
    <p:sldId id="327" r:id="rId37"/>
    <p:sldId id="312" r:id="rId38"/>
    <p:sldId id="319" r:id="rId39"/>
    <p:sldId id="320" r:id="rId40"/>
    <p:sldId id="301" r:id="rId41"/>
    <p:sldId id="348" r:id="rId42"/>
    <p:sldId id="349" r:id="rId43"/>
    <p:sldId id="350" r:id="rId44"/>
    <p:sldId id="351" r:id="rId45"/>
    <p:sldId id="352" r:id="rId46"/>
    <p:sldId id="302" r:id="rId47"/>
    <p:sldId id="333" r:id="rId48"/>
    <p:sldId id="334" r:id="rId49"/>
    <p:sldId id="353"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768" autoAdjust="0"/>
    <p:restoredTop sz="67476" autoAdjust="0"/>
  </p:normalViewPr>
  <p:slideViewPr>
    <p:cSldViewPr>
      <p:cViewPr varScale="1">
        <p:scale>
          <a:sx n="56" d="100"/>
          <a:sy n="56" d="100"/>
        </p:scale>
        <p:origin x="2054"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63" d="100"/>
          <a:sy n="63" d="100"/>
        </p:scale>
        <p:origin x="1824" y="67"/>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4/18/2019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FD673C40-3FA2-407D-B9F2-C1F1D191F903}" type="slidenum">
              <a:rPr lang="en-US" smtClean="0"/>
              <a:pPr>
                <a:defRPr/>
              </a:pPr>
              <a:t>19</a:t>
            </a:fld>
            <a:endParaRPr lang="en-US" dirty="0"/>
          </a:p>
        </p:txBody>
      </p:sp>
    </p:spTree>
    <p:extLst>
      <p:ext uri="{BB962C8B-B14F-4D97-AF65-F5344CB8AC3E}">
        <p14:creationId xmlns:p14="http://schemas.microsoft.com/office/powerpoint/2010/main" val="419409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7C4FED9-0A33-4203-841B-CDB89D1269E8}" type="slidenum">
              <a:rPr lang="en-US" smtClean="0"/>
              <a:pPr>
                <a:defRPr/>
              </a:pPr>
              <a:t>20</a:t>
            </a:fld>
            <a:endParaRPr lang="en-US" dirty="0"/>
          </a:p>
        </p:txBody>
      </p:sp>
    </p:spTree>
    <p:extLst>
      <p:ext uri="{BB962C8B-B14F-4D97-AF65-F5344CB8AC3E}">
        <p14:creationId xmlns:p14="http://schemas.microsoft.com/office/powerpoint/2010/main" val="146714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fld id="{588111A5-18B9-48E5-BCBE-44D1D8D2266E}" type="slidenum">
              <a:rPr lang="en-US" altLang="en-US" sz="1300"/>
              <a:pPr eaLnBrk="1" hangingPunct="1"/>
              <a:t>21</a:t>
            </a:fld>
            <a:endParaRPr lang="en-US" altLang="en-US" sz="1300"/>
          </a:p>
        </p:txBody>
      </p:sp>
    </p:spTree>
    <p:extLst>
      <p:ext uri="{BB962C8B-B14F-4D97-AF65-F5344CB8AC3E}">
        <p14:creationId xmlns:p14="http://schemas.microsoft.com/office/powerpoint/2010/main" val="64957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406357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2251809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24</a:t>
            </a:fld>
            <a:endParaRPr lang="en-US"/>
          </a:p>
        </p:txBody>
      </p:sp>
    </p:spTree>
    <p:extLst>
      <p:ext uri="{BB962C8B-B14F-4D97-AF65-F5344CB8AC3E}">
        <p14:creationId xmlns:p14="http://schemas.microsoft.com/office/powerpoint/2010/main" val="143619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270136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000" dirty="0" smtClean="0"/>
          </a:p>
        </p:txBody>
      </p:sp>
      <p:sp>
        <p:nvSpPr>
          <p:cNvPr id="4" name="Slide Number Placeholder 3"/>
          <p:cNvSpPr>
            <a:spLocks noGrp="1"/>
          </p:cNvSpPr>
          <p:nvPr>
            <p:ph type="sldNum" sz="quarter" idx="5"/>
          </p:nvPr>
        </p:nvSpPr>
        <p:spPr/>
        <p:txBody>
          <a:bodyPr/>
          <a:lstStyle/>
          <a:p>
            <a:pPr>
              <a:defRPr/>
            </a:pPr>
            <a:fld id="{92FDF4AB-C725-4DA9-8AAE-CD7351969E51}" type="slidenum">
              <a:rPr lang="en-US" smtClean="0"/>
              <a:pPr>
                <a:defRPr/>
              </a:pPr>
              <a:t>26</a:t>
            </a:fld>
            <a:endParaRPr lang="en-US"/>
          </a:p>
        </p:txBody>
      </p:sp>
    </p:spTree>
    <p:extLst>
      <p:ext uri="{BB962C8B-B14F-4D97-AF65-F5344CB8AC3E}">
        <p14:creationId xmlns:p14="http://schemas.microsoft.com/office/powerpoint/2010/main" val="1091881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7C4FED9-0A33-4203-841B-CDB89D1269E8}" type="slidenum">
              <a:rPr lang="en-US" smtClean="0"/>
              <a:pPr>
                <a:defRPr/>
              </a:pPr>
              <a:t>27</a:t>
            </a:fld>
            <a:endParaRPr lang="en-US" dirty="0"/>
          </a:p>
        </p:txBody>
      </p:sp>
    </p:spTree>
    <p:extLst>
      <p:ext uri="{BB962C8B-B14F-4D97-AF65-F5344CB8AC3E}">
        <p14:creationId xmlns:p14="http://schemas.microsoft.com/office/powerpoint/2010/main" val="2783036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000" dirty="0" smtClean="0"/>
          </a:p>
        </p:txBody>
      </p:sp>
      <p:sp>
        <p:nvSpPr>
          <p:cNvPr id="4" name="Slide Number Placeholder 3"/>
          <p:cNvSpPr>
            <a:spLocks noGrp="1"/>
          </p:cNvSpPr>
          <p:nvPr>
            <p:ph type="sldNum" sz="quarter" idx="5"/>
          </p:nvPr>
        </p:nvSpPr>
        <p:spPr/>
        <p:txBody>
          <a:bodyPr/>
          <a:lstStyle/>
          <a:p>
            <a:pPr>
              <a:defRPr/>
            </a:pPr>
            <a:fld id="{92FDF4AB-C725-4DA9-8AAE-CD7351969E51}" type="slidenum">
              <a:rPr lang="en-US" smtClean="0"/>
              <a:pPr>
                <a:defRPr/>
              </a:pPr>
              <a:t>28</a:t>
            </a:fld>
            <a:endParaRPr lang="en-US"/>
          </a:p>
        </p:txBody>
      </p:sp>
    </p:spTree>
    <p:extLst>
      <p:ext uri="{BB962C8B-B14F-4D97-AF65-F5344CB8AC3E}">
        <p14:creationId xmlns:p14="http://schemas.microsoft.com/office/powerpoint/2010/main" val="363791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text</a:t>
            </a:r>
            <a:r>
              <a:rPr lang="en-US" baseline="0" dirty="0" smtClean="0"/>
              <a:t> here comes straight from the book…. And while it is extremely important, it is extremely dense and I need to explain it </a:t>
            </a:r>
          </a:p>
          <a:p>
            <a:endParaRPr lang="en-US" baseline="0" dirty="0" smtClean="0"/>
          </a:p>
          <a:p>
            <a:r>
              <a:rPr lang="en-US" dirty="0" smtClean="0"/>
              <a:t>Documents</a:t>
            </a:r>
            <a:r>
              <a:rPr lang="en-US" baseline="0" dirty="0" smtClean="0"/>
              <a:t> and data are not totally different things… they fall on a continuum, a spectrum.  Colors at the endpoints of the rainbow are easy to tell apart, but adjacent colors are not that different</a:t>
            </a:r>
          </a:p>
          <a:p>
            <a:endParaRPr lang="en-US" baseline="0" dirty="0" smtClean="0"/>
          </a:p>
          <a:p>
            <a:r>
              <a:rPr lang="en-US" dirty="0" smtClean="0"/>
              <a:t>Good</a:t>
            </a:r>
            <a:r>
              <a:rPr lang="en-US" baseline="0" dirty="0" smtClean="0"/>
              <a:t> example is </a:t>
            </a:r>
            <a:r>
              <a:rPr lang="en-US" dirty="0" smtClean="0"/>
              <a:t>medical records; doctors like to write narrative notes, other people convert them into more granular structure to drive transactional processes, doctor then has to deal with the information created as a result of those transactions, get it back into narrative form</a:t>
            </a:r>
            <a:endParaRPr lang="en-US" dirty="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a:p>
        </p:txBody>
      </p:sp>
    </p:spTree>
    <p:extLst>
      <p:ext uri="{BB962C8B-B14F-4D97-AF65-F5344CB8AC3E}">
        <p14:creationId xmlns:p14="http://schemas.microsoft.com/office/powerpoint/2010/main" val="321437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54628" name="Slide Number Placeholder 3"/>
          <p:cNvSpPr>
            <a:spLocks noGrp="1"/>
          </p:cNvSpPr>
          <p:nvPr>
            <p:ph type="sldNum" sz="quarter" idx="5"/>
          </p:nvPr>
        </p:nvSpPr>
        <p:spPr bwMode="auto">
          <a:noFill/>
          <a:ln>
            <a:miter lim="800000"/>
            <a:headEnd/>
            <a:tailEnd/>
          </a:ln>
        </p:spPr>
        <p:txBody>
          <a:bodyPr/>
          <a:lstStyle/>
          <a:p>
            <a:fld id="{7905EA2F-E7A0-4D68-BE25-616BE086A43E}" type="slidenum">
              <a:rPr lang="en-US" altLang="en-US" sz="1300"/>
              <a:pPr/>
              <a:t>29</a:t>
            </a:fld>
            <a:endParaRPr lang="en-US" altLang="en-US" sz="1300"/>
          </a:p>
        </p:txBody>
      </p:sp>
    </p:spTree>
    <p:extLst>
      <p:ext uri="{BB962C8B-B14F-4D97-AF65-F5344CB8AC3E}">
        <p14:creationId xmlns:p14="http://schemas.microsoft.com/office/powerpoint/2010/main" val="326074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1510933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dirty="0"/>
          </a:p>
        </p:txBody>
      </p:sp>
    </p:spTree>
    <p:extLst>
      <p:ext uri="{BB962C8B-B14F-4D97-AF65-F5344CB8AC3E}">
        <p14:creationId xmlns:p14="http://schemas.microsoft.com/office/powerpoint/2010/main" val="2884277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dirty="0"/>
          </a:p>
        </p:txBody>
      </p:sp>
    </p:spTree>
    <p:extLst>
      <p:ext uri="{BB962C8B-B14F-4D97-AF65-F5344CB8AC3E}">
        <p14:creationId xmlns:p14="http://schemas.microsoft.com/office/powerpoint/2010/main" val="2653931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180163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dirty="0"/>
          </a:p>
        </p:txBody>
      </p:sp>
    </p:spTree>
    <p:extLst>
      <p:ext uri="{BB962C8B-B14F-4D97-AF65-F5344CB8AC3E}">
        <p14:creationId xmlns:p14="http://schemas.microsoft.com/office/powerpoint/2010/main" val="1318946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86611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1515659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3162018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230657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3226919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09600" y="4414825"/>
            <a:ext cx="5486400" cy="4183380"/>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val="3916864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val="2495482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4293923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3835187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dirty="0"/>
          </a:p>
        </p:txBody>
      </p:sp>
    </p:spTree>
    <p:extLst>
      <p:ext uri="{BB962C8B-B14F-4D97-AF65-F5344CB8AC3E}">
        <p14:creationId xmlns:p14="http://schemas.microsoft.com/office/powerpoint/2010/main" val="473018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val="776509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dirty="0"/>
          </a:p>
        </p:txBody>
      </p:sp>
    </p:spTree>
    <p:extLst>
      <p:ext uri="{BB962C8B-B14F-4D97-AF65-F5344CB8AC3E}">
        <p14:creationId xmlns:p14="http://schemas.microsoft.com/office/powerpoint/2010/main" val="190103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dirty="0"/>
          </a:p>
        </p:txBody>
      </p:sp>
    </p:spTree>
    <p:extLst>
      <p:ext uri="{BB962C8B-B14F-4D97-AF65-F5344CB8AC3E}">
        <p14:creationId xmlns:p14="http://schemas.microsoft.com/office/powerpoint/2010/main" val="301321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extLst>
      <p:ext uri="{BB962C8B-B14F-4D97-AF65-F5344CB8AC3E}">
        <p14:creationId xmlns:p14="http://schemas.microsoft.com/office/powerpoint/2010/main" val="321564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a:p>
        </p:txBody>
      </p:sp>
    </p:spTree>
    <p:extLst>
      <p:ext uri="{BB962C8B-B14F-4D97-AF65-F5344CB8AC3E}">
        <p14:creationId xmlns:p14="http://schemas.microsoft.com/office/powerpoint/2010/main" val="682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extLst>
      <p:ext uri="{BB962C8B-B14F-4D97-AF65-F5344CB8AC3E}">
        <p14:creationId xmlns:p14="http://schemas.microsoft.com/office/powerpoint/2010/main" val="223655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extLst>
      <p:ext uri="{BB962C8B-B14F-4D97-AF65-F5344CB8AC3E}">
        <p14:creationId xmlns:p14="http://schemas.microsoft.com/office/powerpoint/2010/main" val="257988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dirty="0"/>
          </a:p>
        </p:txBody>
      </p:sp>
    </p:spTree>
    <p:extLst>
      <p:ext uri="{BB962C8B-B14F-4D97-AF65-F5344CB8AC3E}">
        <p14:creationId xmlns:p14="http://schemas.microsoft.com/office/powerpoint/2010/main" val="392636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55312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4/18/2019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4/18/2019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4/18/2019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babynamewizard.com/voyage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18 April 2019</a:t>
            </a:r>
            <a:br>
              <a:rPr lang="en-US" sz="3000" dirty="0" smtClean="0">
                <a:sym typeface="UC Berkeley OS Sign"/>
              </a:rPr>
            </a:br>
            <a:r>
              <a:rPr lang="en-US" sz="3000" dirty="0" smtClean="0">
                <a:sym typeface="UC Berkeley OS Sign"/>
              </a:rPr>
              <a:t> 24) REVIEW:  Organizing, Categorization, and Classification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838200" y="1676400"/>
            <a:ext cx="7205641" cy="4248780"/>
          </a:xfrm>
          <a:prstGeom prst="rect">
            <a:avLst/>
          </a:prstGeom>
        </p:spPr>
      </p:pic>
      <p:sp>
        <p:nvSpPr>
          <p:cNvPr id="10" name="Title 9"/>
          <p:cNvSpPr>
            <a:spLocks noGrp="1"/>
          </p:cNvSpPr>
          <p:nvPr>
            <p:ph type="title"/>
          </p:nvPr>
        </p:nvSpPr>
        <p:spPr>
          <a:xfrm>
            <a:off x="396069" y="228600"/>
            <a:ext cx="8229600" cy="1143000"/>
          </a:xfrm>
        </p:spPr>
        <p:txBody>
          <a:bodyPr>
            <a:normAutofit fontScale="90000"/>
          </a:bodyPr>
          <a:lstStyle/>
          <a:p>
            <a:r>
              <a:rPr lang="en-US" b="1" dirty="0" smtClean="0"/>
              <a:t>Institutional Categories for Chicken: </a:t>
            </a:r>
            <a:r>
              <a:rPr lang="en-US" sz="3600" b="1" dirty="0" smtClean="0"/>
              <a:t>UN Standard Products and Services Codes</a:t>
            </a:r>
            <a:endParaRPr lang="en-US" sz="3600" dirty="0"/>
          </a:p>
        </p:txBody>
      </p:sp>
      <p:sp>
        <p:nvSpPr>
          <p:cNvPr id="3" name="TextBox 2"/>
          <p:cNvSpPr txBox="1"/>
          <p:nvPr/>
        </p:nvSpPr>
        <p:spPr>
          <a:xfrm>
            <a:off x="4510869" y="1289822"/>
            <a:ext cx="4053669" cy="523220"/>
          </a:xfrm>
          <a:prstGeom prst="rect">
            <a:avLst/>
          </a:prstGeom>
          <a:noFill/>
        </p:spPr>
        <p:txBody>
          <a:bodyPr wrap="square" rtlCol="0">
            <a:spAutoFit/>
          </a:bodyPr>
          <a:lstStyle/>
          <a:p>
            <a:r>
              <a:rPr lang="en-US" sz="2800" dirty="0"/>
              <a:t>https://www.unspsc.org/</a:t>
            </a:r>
          </a:p>
        </p:txBody>
      </p:sp>
      <p:sp>
        <p:nvSpPr>
          <p:cNvPr id="4" name="TextBox 3"/>
          <p:cNvSpPr txBox="1"/>
          <p:nvPr/>
        </p:nvSpPr>
        <p:spPr>
          <a:xfrm>
            <a:off x="1096938" y="5900796"/>
            <a:ext cx="7467600" cy="584775"/>
          </a:xfrm>
          <a:prstGeom prst="rect">
            <a:avLst/>
          </a:prstGeom>
          <a:noFill/>
        </p:spPr>
        <p:txBody>
          <a:bodyPr wrap="square" rtlCol="0">
            <a:spAutoFit/>
          </a:bodyPr>
          <a:lstStyle/>
          <a:p>
            <a:r>
              <a:rPr lang="en-US" sz="3200" i="1" dirty="0" smtClean="0">
                <a:solidFill>
                  <a:srgbClr val="FF0000"/>
                </a:solidFill>
              </a:rPr>
              <a:t>Who would need something like this?</a:t>
            </a:r>
            <a:endParaRPr lang="en-US" sz="3200" i="1" dirty="0">
              <a:solidFill>
                <a:srgbClr val="FF0000"/>
              </a:solidFill>
            </a:endParaRPr>
          </a:p>
        </p:txBody>
      </p:sp>
    </p:spTree>
    <p:extLst>
      <p:ext uri="{BB962C8B-B14F-4D97-AF65-F5344CB8AC3E}">
        <p14:creationId xmlns:p14="http://schemas.microsoft.com/office/powerpoint/2010/main" val="18282245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Faceted Classification</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a:solidFill>
                  <a:srgbClr val="FF0000"/>
                </a:solidFill>
              </a:rPr>
              <a:t>You are organizing </a:t>
            </a:r>
            <a:r>
              <a:rPr lang="en-US" dirty="0" smtClean="0">
                <a:solidFill>
                  <a:srgbClr val="FF0000"/>
                </a:solidFill>
              </a:rPr>
              <a:t>these </a:t>
            </a:r>
            <a:r>
              <a:rPr lang="en-US" dirty="0">
                <a:solidFill>
                  <a:srgbClr val="FF0000"/>
                </a:solidFill>
              </a:rPr>
              <a:t>household “tools” </a:t>
            </a:r>
            <a:r>
              <a:rPr lang="en-US" dirty="0" smtClean="0">
                <a:solidFill>
                  <a:srgbClr val="FF0000"/>
                </a:solidFill>
              </a:rPr>
              <a:t>:</a:t>
            </a:r>
            <a:endParaRPr lang="en-US" dirty="0">
              <a:solidFill>
                <a:srgbClr val="FF0000"/>
              </a:solidFill>
            </a:endParaRPr>
          </a:p>
          <a:p>
            <a:pPr marL="0" indent="0">
              <a:buNone/>
            </a:pPr>
            <a:r>
              <a:rPr lang="en-US" dirty="0" smtClean="0">
                <a:solidFill>
                  <a:srgbClr val="FF0000"/>
                </a:solidFill>
              </a:rPr>
              <a:t>Blender, Screwdriver, Tape measure, Frying pan, Electric Drill, Rake, Sponge mop, Vacuum cleaner, Shovel, Bucket</a:t>
            </a:r>
            <a:r>
              <a:rPr lang="en-US" dirty="0">
                <a:solidFill>
                  <a:srgbClr val="FF0000"/>
                </a:solidFill>
              </a:rPr>
              <a:t/>
            </a:r>
            <a:br>
              <a:rPr lang="en-US" dirty="0">
                <a:solidFill>
                  <a:srgbClr val="FF0000"/>
                </a:solidFill>
              </a:rPr>
            </a:br>
            <a:endParaRPr lang="en-US" dirty="0" smtClean="0">
              <a:solidFill>
                <a:srgbClr val="FF0000"/>
              </a:solidFill>
            </a:endParaRPr>
          </a:p>
          <a:p>
            <a:pPr marL="514350" indent="-514350">
              <a:buAutoNum type="arabicParenR"/>
            </a:pPr>
            <a:r>
              <a:rPr lang="en-US" dirty="0" smtClean="0">
                <a:solidFill>
                  <a:srgbClr val="FF0000"/>
                </a:solidFill>
              </a:rPr>
              <a:t>Create a faceted classification system for household tools that uses between 3 and 5 facets, along with the values that each facet can have</a:t>
            </a:r>
          </a:p>
          <a:p>
            <a:pPr marL="514350" indent="-514350">
              <a:buAutoNum type="arabicParenR"/>
            </a:pPr>
            <a:r>
              <a:rPr lang="en-US" dirty="0" smtClean="0">
                <a:solidFill>
                  <a:srgbClr val="FF0000"/>
                </a:solidFill>
              </a:rPr>
              <a:t>What facets did you consider but choose not to use?  Why are they not as good as the ones you chose?</a:t>
            </a:r>
            <a:endParaRPr lang="en-US" dirty="0">
              <a:solidFill>
                <a:srgbClr val="FF0000"/>
              </a:solidFill>
            </a:endParaRPr>
          </a:p>
        </p:txBody>
      </p:sp>
    </p:spTree>
    <p:extLst>
      <p:ext uri="{BB962C8B-B14F-4D97-AF65-F5344CB8AC3E}">
        <p14:creationId xmlns:p14="http://schemas.microsoft.com/office/powerpoint/2010/main" val="2607684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Choosing Facets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71600"/>
            <a:ext cx="8534400" cy="49974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ORTHOGONALITY - facets are independent dimensions</a:t>
            </a:r>
          </a:p>
          <a:p>
            <a:pPr marL="342900" indent="-342900" eaLnBrk="0" fontAlgn="base" hangingPunct="0">
              <a:lnSpc>
                <a:spcPct val="93000"/>
              </a:lnSpc>
              <a:spcBef>
                <a:spcPts val="1800"/>
              </a:spcBef>
              <a:spcAft>
                <a:spcPct val="0"/>
              </a:spcAft>
              <a:buFont typeface="Arial" pitchFamily="34" charset="0"/>
              <a:buChar char="•"/>
            </a:pPr>
            <a:r>
              <a:rPr lang="en-US" sz="2400" dirty="0" smtClean="0"/>
              <a:t>SEMANTIC BALANCE - top level facets are the most important semantic dimensions of the domain; values within facets are at equal semantic level</a:t>
            </a:r>
          </a:p>
          <a:p>
            <a:pPr marL="342900" indent="-342900" eaLnBrk="0" fontAlgn="base" hangingPunct="0">
              <a:lnSpc>
                <a:spcPct val="93000"/>
              </a:lnSpc>
              <a:spcBef>
                <a:spcPts val="1800"/>
              </a:spcBef>
              <a:spcAft>
                <a:spcPct val="0"/>
              </a:spcAft>
              <a:buFont typeface="Arial" pitchFamily="34" charset="0"/>
              <a:buChar char="•"/>
            </a:pPr>
            <a:r>
              <a:rPr lang="en-US" sz="2400" dirty="0" smtClean="0"/>
              <a:t>COVERAGE - all current instances can be classified</a:t>
            </a:r>
          </a:p>
          <a:p>
            <a:pPr marL="342900" indent="-342900" eaLnBrk="0" fontAlgn="base" hangingPunct="0">
              <a:lnSpc>
                <a:spcPct val="93000"/>
              </a:lnSpc>
              <a:spcBef>
                <a:spcPts val="1800"/>
              </a:spcBef>
              <a:spcAft>
                <a:spcPct val="0"/>
              </a:spcAft>
              <a:buFont typeface="Arial" pitchFamily="34" charset="0"/>
              <a:buChar char="•"/>
            </a:pPr>
            <a:r>
              <a:rPr lang="en-US" sz="2400" dirty="0" smtClean="0"/>
              <a:t>SCALABILITY - future instances can be classified</a:t>
            </a:r>
          </a:p>
          <a:p>
            <a:pPr marL="342900" indent="-342900" eaLnBrk="0" fontAlgn="base" hangingPunct="0">
              <a:lnSpc>
                <a:spcPct val="93000"/>
              </a:lnSpc>
              <a:spcBef>
                <a:spcPts val="1800"/>
              </a:spcBef>
              <a:spcAft>
                <a:spcPct val="0"/>
              </a:spcAft>
              <a:buFont typeface="Arial" pitchFamily="34" charset="0"/>
              <a:buChar char="•"/>
            </a:pPr>
            <a:r>
              <a:rPr lang="en-US" sz="2400" dirty="0" smtClean="0"/>
              <a:t>OBJECTIVITY - instances can be objectively classified; might also be called CONCRETENESS</a:t>
            </a:r>
          </a:p>
          <a:p>
            <a:pPr marL="342900" indent="-342900" eaLnBrk="0" fontAlgn="base" hangingPunct="0">
              <a:lnSpc>
                <a:spcPct val="93000"/>
              </a:lnSpc>
              <a:spcBef>
                <a:spcPts val="1800"/>
              </a:spcBef>
              <a:spcAft>
                <a:spcPct val="0"/>
              </a:spcAft>
              <a:buFont typeface="Arial" pitchFamily="34" charset="0"/>
              <a:buChar char="•"/>
            </a:pPr>
            <a:r>
              <a:rPr lang="en-US" sz="2400" dirty="0" smtClean="0"/>
              <a:t>NOT IDIOSYNCRATIC - facet semantics should be "mainstream" or "normative" and not rely on clever, fanciful or metaphoric  interpretation</a:t>
            </a:r>
            <a:endParaRPr lang="en-US" sz="2400" dirty="0"/>
          </a:p>
        </p:txBody>
      </p:sp>
    </p:spTree>
    <p:extLst>
      <p:ext uri="{BB962C8B-B14F-4D97-AF65-F5344CB8AC3E}">
        <p14:creationId xmlns:p14="http://schemas.microsoft.com/office/powerpoint/2010/main" val="16819052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Hierarchical Classification</a:t>
            </a:r>
            <a:endParaRPr lang="en-US" dirty="0">
              <a:solidFill>
                <a:srgbClr val="FF0000"/>
              </a:solidFill>
            </a:endParaRPr>
          </a:p>
        </p:txBody>
      </p:sp>
      <p:sp>
        <p:nvSpPr>
          <p:cNvPr id="3" name="Content Placeholder 2"/>
          <p:cNvSpPr>
            <a:spLocks noGrp="1"/>
          </p:cNvSpPr>
          <p:nvPr>
            <p:ph idx="1"/>
          </p:nvPr>
        </p:nvSpPr>
        <p:spPr>
          <a:xfrm>
            <a:off x="304800" y="1417638"/>
            <a:ext cx="8229600" cy="5211762"/>
          </a:xfrm>
        </p:spPr>
        <p:txBody>
          <a:bodyPr>
            <a:normAutofit fontScale="77500" lnSpcReduction="20000"/>
          </a:bodyPr>
          <a:lstStyle/>
          <a:p>
            <a:r>
              <a:rPr lang="en-US" dirty="0">
                <a:solidFill>
                  <a:srgbClr val="FF0000"/>
                </a:solidFill>
              </a:rPr>
              <a:t>You are organizing </a:t>
            </a:r>
            <a:r>
              <a:rPr lang="en-US" dirty="0" smtClean="0">
                <a:solidFill>
                  <a:srgbClr val="FF0000"/>
                </a:solidFill>
              </a:rPr>
              <a:t>these </a:t>
            </a:r>
            <a:r>
              <a:rPr lang="en-US" dirty="0">
                <a:solidFill>
                  <a:srgbClr val="FF0000"/>
                </a:solidFill>
              </a:rPr>
              <a:t>household “tools” </a:t>
            </a:r>
            <a:r>
              <a:rPr lang="en-US" dirty="0" smtClean="0">
                <a:solidFill>
                  <a:srgbClr val="FF0000"/>
                </a:solidFill>
              </a:rPr>
              <a:t>:</a:t>
            </a:r>
            <a:endParaRPr lang="en-US" dirty="0">
              <a:solidFill>
                <a:srgbClr val="FF0000"/>
              </a:solidFill>
            </a:endParaRPr>
          </a:p>
          <a:p>
            <a:pPr marL="0" indent="0">
              <a:buNone/>
            </a:pPr>
            <a:r>
              <a:rPr lang="en-US" dirty="0" smtClean="0">
                <a:solidFill>
                  <a:srgbClr val="FF0000"/>
                </a:solidFill>
              </a:rPr>
              <a:t>Blender, Screwdriver, Tape measure, Frying pan, Electric Drill, Rake, Sponge mop, Vacuum cleaner, Shovel, Bucket</a:t>
            </a:r>
            <a:r>
              <a:rPr lang="en-US" dirty="0">
                <a:solidFill>
                  <a:srgbClr val="FF0000"/>
                </a:solidFill>
              </a:rPr>
              <a:t/>
            </a:r>
            <a:br>
              <a:rPr lang="en-US" dirty="0">
                <a:solidFill>
                  <a:srgbClr val="FF0000"/>
                </a:solidFill>
              </a:rPr>
            </a:br>
            <a:endParaRPr lang="en-US" dirty="0" smtClean="0">
              <a:solidFill>
                <a:srgbClr val="FF0000"/>
              </a:solidFill>
            </a:endParaRPr>
          </a:p>
          <a:p>
            <a:pPr marL="514350" indent="-514350">
              <a:buAutoNum type="arabicParenR"/>
            </a:pPr>
            <a:r>
              <a:rPr lang="en-US" dirty="0" smtClean="0">
                <a:solidFill>
                  <a:srgbClr val="FF0000"/>
                </a:solidFill>
              </a:rPr>
              <a:t>Create a hierarchical classification system for household tools (TOOLS is the root) with at least one level of hyponyms between the root and the leaf nodes where the specific tools are organized</a:t>
            </a:r>
          </a:p>
          <a:p>
            <a:pPr marL="514350" indent="-514350">
              <a:buAutoNum type="arabicParenR"/>
            </a:pPr>
            <a:r>
              <a:rPr lang="en-US" dirty="0" smtClean="0">
                <a:solidFill>
                  <a:srgbClr val="FF0000"/>
                </a:solidFill>
              </a:rPr>
              <a:t>What hyponyms did you consider but choose not to use?  Why are they not as good as the ones you chose?</a:t>
            </a:r>
          </a:p>
          <a:p>
            <a:pPr marL="514350" indent="-514350">
              <a:buAutoNum type="arabicParenR"/>
            </a:pPr>
            <a:r>
              <a:rPr lang="en-US" dirty="0" smtClean="0">
                <a:solidFill>
                  <a:srgbClr val="FF0000"/>
                </a:solidFill>
              </a:rPr>
              <a:t>Which classification is better, the faceted one or the hierarchical one? </a:t>
            </a:r>
          </a:p>
          <a:p>
            <a:pPr marL="514350" indent="-514350">
              <a:buAutoNum type="arabicParenR"/>
            </a:pPr>
            <a:r>
              <a:rPr lang="en-US" dirty="0" smtClean="0">
                <a:solidFill>
                  <a:srgbClr val="FF0000"/>
                </a:solidFill>
              </a:rPr>
              <a:t>Would your classifications be different if you had done the hierarchical one first?</a:t>
            </a:r>
          </a:p>
          <a:p>
            <a:pPr marL="0" indent="0">
              <a:buNone/>
            </a:pPr>
            <a:r>
              <a:rPr lang="en-US" dirty="0" smtClean="0"/>
              <a:t> </a:t>
            </a:r>
          </a:p>
          <a:p>
            <a:pPr marL="514350" indent="-514350">
              <a:buAutoNum type="arabicParenR"/>
            </a:pPr>
            <a:endParaRPr lang="en-US" dirty="0"/>
          </a:p>
        </p:txBody>
      </p:sp>
    </p:spTree>
    <p:extLst>
      <p:ext uri="{BB962C8B-B14F-4D97-AF65-F5344CB8AC3E}">
        <p14:creationId xmlns:p14="http://schemas.microsoft.com/office/powerpoint/2010/main" val="337483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13" y="533400"/>
            <a:ext cx="9124577" cy="5816918"/>
          </a:xfrm>
          <a:prstGeom prst="rect">
            <a:avLst/>
          </a:prstGeom>
        </p:spPr>
      </p:pic>
    </p:spTree>
    <p:extLst>
      <p:ext uri="{BB962C8B-B14F-4D97-AF65-F5344CB8AC3E}">
        <p14:creationId xmlns:p14="http://schemas.microsoft.com/office/powerpoint/2010/main" val="2453831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3704" y="10440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Hierarchy and Uniqueness Principles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83704" y="1676400"/>
            <a:ext cx="77724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Hierarchy:  Each category is successively divided into smaller subdivisions according to a feature or property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Uniqueness: Every </a:t>
            </a:r>
            <a:r>
              <a:rPr lang="en-US" sz="2800" b="1" i="1" dirty="0" smtClean="0">
                <a:solidFill>
                  <a:srgbClr val="FF0000"/>
                </a:solidFill>
                <a:latin typeface="UC Berkeley OS Sign"/>
                <a:cs typeface="Arial" pitchFamily="34" charset="0"/>
                <a:sym typeface="Arial" pitchFamily="34" charset="0"/>
              </a:rPr>
              <a:t>type of </a:t>
            </a:r>
            <a:r>
              <a:rPr lang="en-US" sz="2800" dirty="0" smtClean="0">
                <a:latin typeface="UC Berkeley OS Sign"/>
                <a:cs typeface="Arial" pitchFamily="34" charset="0"/>
                <a:sym typeface="Arial" pitchFamily="34" charset="0"/>
              </a:rPr>
              <a:t>resource is classified in only one subdivision</a:t>
            </a: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two principles are very common, might feel like “natural” principles</a:t>
            </a:r>
          </a:p>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a:p>
            <a:pPr eaLnBrk="0" fontAlgn="base" hangingPunct="0">
              <a:lnSpc>
                <a:spcPct val="93000"/>
              </a:lnSpc>
              <a:spcBef>
                <a:spcPts val="1800"/>
              </a:spcBef>
              <a:spcAft>
                <a:spcPct val="0"/>
              </a:spcAft>
            </a:pPr>
            <a:r>
              <a:rPr lang="en-US" sz="2800" i="1" dirty="0" smtClean="0">
                <a:solidFill>
                  <a:srgbClr val="FF0000"/>
                </a:solidFill>
                <a:latin typeface="UC Berkeley OS Sign"/>
                <a:cs typeface="Arial" pitchFamily="34" charset="0"/>
                <a:sym typeface="Arial" pitchFamily="34" charset="0"/>
              </a:rPr>
              <a:t>What assumptions about the domain are implied by this kind of classification?</a:t>
            </a:r>
          </a:p>
        </p:txBody>
      </p:sp>
    </p:spTree>
    <p:extLst>
      <p:ext uri="{BB962C8B-B14F-4D97-AF65-F5344CB8AC3E}">
        <p14:creationId xmlns:p14="http://schemas.microsoft.com/office/powerpoint/2010/main" val="32981503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Categorization and Bias</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FF0000"/>
                </a:solidFill>
              </a:rPr>
              <a:t>It has been said many times this semester that “Every system of categories is biased.”</a:t>
            </a:r>
          </a:p>
          <a:p>
            <a:endParaRPr lang="en-US" dirty="0" smtClean="0">
              <a:solidFill>
                <a:srgbClr val="FF0000"/>
              </a:solidFill>
            </a:endParaRPr>
          </a:p>
          <a:p>
            <a:r>
              <a:rPr lang="en-US" dirty="0" smtClean="0">
                <a:solidFill>
                  <a:srgbClr val="FF0000"/>
                </a:solidFill>
              </a:rPr>
              <a:t>What are the sources of this bias?</a:t>
            </a:r>
          </a:p>
          <a:p>
            <a:r>
              <a:rPr lang="en-US" dirty="0" smtClean="0">
                <a:solidFill>
                  <a:srgbClr val="FF0000"/>
                </a:solidFill>
              </a:rPr>
              <a:t>Is this typical bias a good thing or bad thing?</a:t>
            </a:r>
          </a:p>
          <a:p>
            <a:r>
              <a:rPr lang="en-US" dirty="0" smtClean="0">
                <a:solidFill>
                  <a:srgbClr val="FF0000"/>
                </a:solidFill>
              </a:rPr>
              <a:t>How is bias different in (a) categories created by an individual for personal purposes (b) cultural categories (c) institutional categories?</a:t>
            </a:r>
          </a:p>
          <a:p>
            <a:r>
              <a:rPr lang="en-US" dirty="0" smtClean="0">
                <a:solidFill>
                  <a:srgbClr val="FF0000"/>
                </a:solidFill>
              </a:rPr>
              <a:t>How can you reduce or eliminate the bias in a system of institutional categories?</a:t>
            </a:r>
          </a:p>
          <a:p>
            <a:r>
              <a:rPr lang="en-US" dirty="0">
                <a:solidFill>
                  <a:srgbClr val="FF0000"/>
                </a:solidFill>
              </a:rPr>
              <a:t>How can you reduce or eliminate the bias in a system of </a:t>
            </a:r>
            <a:r>
              <a:rPr lang="en-US" dirty="0" smtClean="0">
                <a:solidFill>
                  <a:srgbClr val="FF0000"/>
                </a:solidFill>
              </a:rPr>
              <a:t>cultural categories</a:t>
            </a:r>
            <a:r>
              <a:rPr lang="en-US" dirty="0">
                <a:solidFill>
                  <a:srgbClr val="FF0000"/>
                </a:solidFill>
              </a:rPr>
              <a:t>?</a:t>
            </a:r>
          </a:p>
          <a:p>
            <a:endParaRPr lang="en-US" dirty="0" smtClean="0"/>
          </a:p>
          <a:p>
            <a:endParaRPr lang="en-US" dirty="0" smtClean="0"/>
          </a:p>
        </p:txBody>
      </p:sp>
    </p:spTree>
    <p:extLst>
      <p:ext uri="{BB962C8B-B14F-4D97-AF65-F5344CB8AC3E}">
        <p14:creationId xmlns:p14="http://schemas.microsoft.com/office/powerpoint/2010/main" val="359023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2192"/>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Every Classification is "Biased"</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7367" y="914400"/>
            <a:ext cx="8382000" cy="56273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Every classification is arbitrary </a:t>
            </a:r>
            <a:r>
              <a:rPr lang="en-US" sz="2800" dirty="0" smtClean="0">
                <a:latin typeface="UC Berkeley OS Sign"/>
                <a:cs typeface="Arial" pitchFamily="34" charset="0"/>
                <a:sym typeface="Arial" pitchFamily="34" charset="0"/>
              </a:rPr>
              <a:t>because </a:t>
            </a:r>
            <a:r>
              <a:rPr lang="en-US" sz="2800" dirty="0">
                <a:latin typeface="UC Berkeley OS Sign"/>
                <a:cs typeface="Arial" pitchFamily="34" charset="0"/>
                <a:sym typeface="Arial" pitchFamily="34" charset="0"/>
              </a:rPr>
              <a:t>the criteria used to establish the categories reflect a point of view or perspective on the domain that intentionally excludes all other perspectives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Every classification system implicitly or explicitly </a:t>
            </a:r>
            <a:r>
              <a:rPr lang="en-US" sz="2800" dirty="0" smtClean="0">
                <a:latin typeface="UC Berkeley OS Sign"/>
                <a:cs typeface="Arial" pitchFamily="34" charset="0"/>
                <a:sym typeface="Arial" pitchFamily="34" charset="0"/>
              </a:rPr>
              <a:t>contrasts {"good", </a:t>
            </a:r>
            <a:r>
              <a:rPr lang="en-US" sz="2800" dirty="0">
                <a:latin typeface="UC Berkeley OS Sign"/>
                <a:cs typeface="Arial" pitchFamily="34" charset="0"/>
                <a:sym typeface="Arial" pitchFamily="34" charset="0"/>
              </a:rPr>
              <a:t>"</a:t>
            </a:r>
            <a:r>
              <a:rPr lang="en-US" sz="2800" dirty="0" smtClean="0">
                <a:latin typeface="UC Berkeley OS Sign"/>
                <a:cs typeface="Arial" pitchFamily="34" charset="0"/>
                <a:sym typeface="Arial" pitchFamily="34" charset="0"/>
              </a:rPr>
              <a:t>standard“} </a:t>
            </a:r>
            <a:r>
              <a:rPr lang="en-US" sz="2800" dirty="0">
                <a:latin typeface="UC Berkeley OS Sign"/>
                <a:cs typeface="Arial" pitchFamily="34" charset="0"/>
                <a:sym typeface="Arial" pitchFamily="34" charset="0"/>
              </a:rPr>
              <a:t>and </a:t>
            </a:r>
            <a:r>
              <a:rPr lang="en-US" sz="2800" dirty="0" smtClean="0">
                <a:latin typeface="UC Berkeley OS Sign"/>
                <a:cs typeface="Arial" pitchFamily="34" charset="0"/>
                <a:sym typeface="Arial" pitchFamily="34" charset="0"/>
              </a:rPr>
              <a:t>{"</a:t>
            </a:r>
            <a:r>
              <a:rPr lang="en-US" sz="2800" dirty="0">
                <a:latin typeface="UC Berkeley OS Sign"/>
                <a:cs typeface="Arial" pitchFamily="34" charset="0"/>
                <a:sym typeface="Arial" pitchFamily="34" charset="0"/>
              </a:rPr>
              <a:t>bad</a:t>
            </a:r>
            <a:r>
              <a:rPr lang="en-US" sz="2800" dirty="0" smtClean="0">
                <a:latin typeface="UC Berkeley OS Sign"/>
                <a:cs typeface="Arial" pitchFamily="34" charset="0"/>
                <a:sym typeface="Arial" pitchFamily="34" charset="0"/>
              </a:rPr>
              <a:t>", "nonstandard“} </a:t>
            </a:r>
            <a:r>
              <a:rPr lang="en-US" sz="2800" dirty="0">
                <a:latin typeface="UC Berkeley OS Sign"/>
                <a:cs typeface="Arial" pitchFamily="34" charset="0"/>
                <a:sym typeface="Arial" pitchFamily="34" charset="0"/>
              </a:rPr>
              <a:t>ways of understanding </a:t>
            </a:r>
            <a:r>
              <a:rPr lang="en-US" sz="2800" dirty="0" smtClean="0">
                <a:latin typeface="UC Berkeley OS Sign"/>
                <a:cs typeface="Arial" pitchFamily="34" charset="0"/>
                <a:sym typeface="Arial" pitchFamily="34" charset="0"/>
              </a:rPr>
              <a:t>things</a:t>
            </a:r>
            <a:endParaRPr lang="en-US" sz="2800" dirty="0">
              <a:latin typeface="UC Berkeley OS Sign"/>
              <a:cs typeface="Arial" pitchFamily="34" charset="0"/>
              <a:sym typeface="Arial" pitchFamily="34" charset="0"/>
            </a:endParaRP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Natural vs. man-made disaster?</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Dietary supplement vs. beverage?</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Employee vs. contractor, full vs. part time?</a:t>
            </a:r>
          </a:p>
          <a:p>
            <a:pPr marL="342900" indent="-342900" eaLnBrk="0" fontAlgn="base" hangingPunct="0">
              <a:lnSpc>
                <a:spcPct val="93000"/>
              </a:lnSpc>
              <a:spcBef>
                <a:spcPts val="1800"/>
              </a:spcBef>
              <a:spcAft>
                <a:spcPct val="0"/>
              </a:spcAft>
            </a:pPr>
            <a:endParaRPr lang="en-US" sz="2800" dirty="0" smtClean="0">
              <a:latin typeface="UC Berkeley OS Sign"/>
              <a:cs typeface="Arial" pitchFamily="34" charset="0"/>
              <a:sym typeface="Arial" pitchFamily="34" charset="0"/>
            </a:endParaRPr>
          </a:p>
        </p:txBody>
      </p:sp>
    </p:spTree>
    <p:extLst>
      <p:ext uri="{BB962C8B-B14F-4D97-AF65-F5344CB8AC3E}">
        <p14:creationId xmlns:p14="http://schemas.microsoft.com/office/powerpoint/2010/main" val="18237483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74936"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t>Individual Categories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33835" y="1237612"/>
            <a:ext cx="8382000" cy="436417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Created to satisfy ad hoc requirements that emerge from an individual’s unique experiences, preferences, and resource collections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Created intentionally in response to specific organizing requirements, often short-term ones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Can have an imaginative or metaphorical basis that distorts or misinterpret cultural categories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Collection hobbies often embody peculiar individual categories</a:t>
            </a:r>
            <a:endParaRPr lang="en-US" sz="2800" i="1" dirty="0" smtClean="0">
              <a:latin typeface="UC Berkeley OS Sign"/>
              <a:cs typeface="Arial" pitchFamily="34" charset="0"/>
              <a:sym typeface="Arial" pitchFamily="34" charset="0"/>
            </a:endParaRPr>
          </a:p>
        </p:txBody>
      </p:sp>
      <p:sp>
        <p:nvSpPr>
          <p:cNvPr id="5" name="TextBox 4"/>
          <p:cNvSpPr txBox="1"/>
          <p:nvPr/>
        </p:nvSpPr>
        <p:spPr>
          <a:xfrm>
            <a:off x="381000" y="152400"/>
            <a:ext cx="2133600" cy="523220"/>
          </a:xfrm>
          <a:prstGeom prst="rect">
            <a:avLst/>
          </a:prstGeom>
          <a:noFill/>
        </p:spPr>
        <p:txBody>
          <a:bodyPr wrap="square" rtlCol="0">
            <a:spAutoFit/>
          </a:bodyPr>
          <a:lstStyle/>
          <a:p>
            <a:r>
              <a:rPr lang="en-US" sz="2800" b="1" dirty="0" smtClean="0">
                <a:solidFill>
                  <a:srgbClr val="FF0000"/>
                </a:solidFill>
              </a:rPr>
              <a:t>FLASHBACK</a:t>
            </a:r>
            <a:endParaRPr lang="en-US" sz="2800" b="1" dirty="0">
              <a:solidFill>
                <a:srgbClr val="FF0000"/>
              </a:solidFill>
            </a:endParaRPr>
          </a:p>
        </p:txBody>
      </p:sp>
    </p:spTree>
    <p:extLst>
      <p:ext uri="{BB962C8B-B14F-4D97-AF65-F5344CB8AC3E}">
        <p14:creationId xmlns:p14="http://schemas.microsoft.com/office/powerpoint/2010/main" val="368852285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348545" y="533400"/>
            <a:ext cx="8228707" cy="1190997"/>
          </a:xfrm>
        </p:spPr>
        <p:txBody>
          <a:bodyPr>
            <a:normAutofit/>
          </a:bodyPr>
          <a:lstStyle/>
          <a:p>
            <a:pPr>
              <a:lnSpc>
                <a:spcPct val="92000"/>
              </a:lnSpc>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600" b="1" dirty="0" smtClean="0">
                <a:sym typeface="UC Berkeley OS Sign"/>
              </a:rPr>
              <a:t>Why =&gt; Bias in Organizing Systems</a:t>
            </a:r>
            <a:endParaRPr lang="en-US" sz="3600" b="1" dirty="0">
              <a:sym typeface="UC Berkeley OS Sign"/>
            </a:endParaRP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B3CFB77E-D811-49BB-BDAD-BF078EBBFA80}"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30724" name="Rectangle 7"/>
          <p:cNvSpPr>
            <a:spLocks noChangeArrowheads="1"/>
          </p:cNvSpPr>
          <p:nvPr/>
        </p:nvSpPr>
        <p:spPr bwMode="auto">
          <a:xfrm>
            <a:off x="476623" y="1600200"/>
            <a:ext cx="8382744" cy="3569465"/>
          </a:xfrm>
          <a:prstGeom prst="rect">
            <a:avLst/>
          </a:prstGeom>
          <a:noFill/>
          <a:ln w="9525">
            <a:noFill/>
            <a:miter lim="800000"/>
            <a:headEnd/>
            <a:tailEnd/>
          </a:ln>
        </p:spPr>
        <p:txBody>
          <a:bodyPr lIns="64288" tIns="32144" rIns="64288" bIns="32144">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Personal and cultural categories and organizing systems are highly biased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Creating institutional categories </a:t>
            </a:r>
            <a:r>
              <a:rPr lang="en-US" sz="2800" dirty="0" smtClean="0">
                <a:latin typeface="UC Berkeley OS Sign"/>
              </a:rPr>
              <a:t>using </a:t>
            </a:r>
            <a:r>
              <a:rPr lang="en-US" sz="2800" dirty="0">
                <a:latin typeface="UC Berkeley OS Sign"/>
              </a:rPr>
              <a:t>more systematic processes </a:t>
            </a:r>
            <a:r>
              <a:rPr lang="en-US" sz="2800" dirty="0" smtClean="0">
                <a:latin typeface="UC Berkeley OS Sign"/>
              </a:rPr>
              <a:t>does </a:t>
            </a:r>
            <a:r>
              <a:rPr lang="en-US" sz="2800" dirty="0">
                <a:latin typeface="UC Berkeley OS Sign"/>
              </a:rPr>
              <a:t>not prevent them from being biased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Indeed, the goal of institutional categories is often to impose or incentivize biases in interpretation or behavior</a:t>
            </a:r>
          </a:p>
        </p:txBody>
      </p:sp>
    </p:spTree>
    <p:extLst>
      <p:ext uri="{BB962C8B-B14F-4D97-AF65-F5344CB8AC3E}">
        <p14:creationId xmlns:p14="http://schemas.microsoft.com/office/powerpoint/2010/main" val="16554016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&amp; O Endgame…</a:t>
            </a:r>
            <a:endParaRPr lang="en-US" dirty="0"/>
          </a:p>
        </p:txBody>
      </p:sp>
      <p:sp>
        <p:nvSpPr>
          <p:cNvPr id="3" name="Content Placeholder 2"/>
          <p:cNvSpPr>
            <a:spLocks noGrp="1"/>
          </p:cNvSpPr>
          <p:nvPr>
            <p:ph idx="1"/>
          </p:nvPr>
        </p:nvSpPr>
        <p:spPr>
          <a:xfrm>
            <a:off x="457200" y="1421050"/>
            <a:ext cx="8229600" cy="4525963"/>
          </a:xfrm>
        </p:spPr>
        <p:txBody>
          <a:bodyPr>
            <a:normAutofit fontScale="85000" lnSpcReduction="20000"/>
          </a:bodyPr>
          <a:lstStyle/>
          <a:p>
            <a:r>
              <a:rPr lang="en-US" dirty="0" smtClean="0"/>
              <a:t>4/18: 2</a:t>
            </a:r>
            <a:r>
              <a:rPr lang="en-US" baseline="30000" dirty="0" smtClean="0"/>
              <a:t>nd</a:t>
            </a:r>
            <a:r>
              <a:rPr lang="en-US" dirty="0" smtClean="0"/>
              <a:t> Course Review</a:t>
            </a:r>
          </a:p>
          <a:p>
            <a:r>
              <a:rPr lang="en-US" dirty="0" smtClean="0"/>
              <a:t>4/23:  “Interaction Traces” ; “Diary for a Day” Assignment; </a:t>
            </a:r>
            <a:r>
              <a:rPr lang="en-US" dirty="0" smtClean="0">
                <a:solidFill>
                  <a:srgbClr val="FF0000"/>
                </a:solidFill>
              </a:rPr>
              <a:t>CASE STUDIES</a:t>
            </a:r>
          </a:p>
          <a:p>
            <a:r>
              <a:rPr lang="en-US" dirty="0" smtClean="0"/>
              <a:t>4/25: “Computational Description”</a:t>
            </a:r>
          </a:p>
          <a:p>
            <a:r>
              <a:rPr lang="en-US" dirty="0" smtClean="0"/>
              <a:t>4/30:  “Computational Classification” ; Discuss </a:t>
            </a:r>
            <a:br>
              <a:rPr lang="en-US" dirty="0" smtClean="0"/>
            </a:br>
            <a:r>
              <a:rPr lang="en-US" dirty="0" smtClean="0"/>
              <a:t>“Diary for a Day” Assignment</a:t>
            </a:r>
          </a:p>
          <a:p>
            <a:r>
              <a:rPr lang="en-US" dirty="0" smtClean="0"/>
              <a:t>5/2: PRACTICE EXAM</a:t>
            </a:r>
          </a:p>
          <a:p>
            <a:r>
              <a:rPr lang="en-US" dirty="0" smtClean="0"/>
              <a:t>5/3:  Last Day for “Free Read” of Case Study Report</a:t>
            </a:r>
          </a:p>
          <a:p>
            <a:r>
              <a:rPr lang="en-US" dirty="0" smtClean="0"/>
              <a:t>5/7:  FINAL EXAM anytime until 5/14</a:t>
            </a:r>
          </a:p>
          <a:p>
            <a:r>
              <a:rPr lang="en-US" dirty="0" smtClean="0">
                <a:solidFill>
                  <a:srgbClr val="FF0000"/>
                </a:solidFill>
              </a:rPr>
              <a:t>5/9? :  Case Study Presentations; Class Party</a:t>
            </a:r>
          </a:p>
          <a:p>
            <a:r>
              <a:rPr lang="en-US" dirty="0" smtClean="0"/>
              <a:t>5/12: Case Study Reports Due</a:t>
            </a:r>
          </a:p>
          <a:p>
            <a:endParaRPr lang="en-US" dirty="0" smtClean="0"/>
          </a:p>
          <a:p>
            <a:endParaRPr lang="en-US" dirty="0" smtClean="0"/>
          </a:p>
          <a:p>
            <a:endParaRPr lang="en-US" dirty="0"/>
          </a:p>
        </p:txBody>
      </p:sp>
    </p:spTree>
    <p:extLst>
      <p:ext uri="{BB962C8B-B14F-4D97-AF65-F5344CB8AC3E}">
        <p14:creationId xmlns:p14="http://schemas.microsoft.com/office/powerpoint/2010/main" val="930133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59696" y="228600"/>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olidFill>
                  <a:srgbClr val="FF0000"/>
                </a:solidFill>
                <a:sym typeface="UC Berkeley OS Sign"/>
              </a:rPr>
              <a:t>Organizing </a:t>
            </a:r>
            <a:r>
              <a:rPr lang="en-US" sz="3600" b="1" dirty="0" smtClean="0">
                <a:solidFill>
                  <a:srgbClr val="FF0000"/>
                </a:solidFill>
                <a:sym typeface="UC Berkeley OS Sign"/>
              </a:rPr>
              <a:t>Principles</a:t>
            </a:r>
            <a:endParaRPr lang="en-US" sz="3600" b="1" dirty="0">
              <a:solidFill>
                <a:srgbClr val="FF0000"/>
              </a:solidFill>
              <a:sym typeface="UC Berkeley OS Sign"/>
            </a:endParaRPr>
          </a:p>
        </p:txBody>
      </p:sp>
      <p:sp>
        <p:nvSpPr>
          <p:cNvPr id="225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C52B88-D441-42A2-AE7A-1D3A45852B5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2535" name="Rectangle 8"/>
          <p:cNvSpPr>
            <a:spLocks noChangeArrowheads="1"/>
          </p:cNvSpPr>
          <p:nvPr/>
        </p:nvSpPr>
        <p:spPr bwMode="auto">
          <a:xfrm>
            <a:off x="559696" y="1220508"/>
            <a:ext cx="8143875" cy="5374066"/>
          </a:xfrm>
          <a:prstGeom prst="rect">
            <a:avLst/>
          </a:prstGeom>
          <a:noFill/>
          <a:ln w="9525">
            <a:noFill/>
            <a:miter lim="800000"/>
            <a:headEnd/>
            <a:tailEnd/>
          </a:ln>
        </p:spPr>
        <p:txBody>
          <a:bodyPr lIns="64291" tIns="32146" rIns="64291" bIns="32146">
            <a:spAutoFit/>
          </a:bodyPr>
          <a:lstStyle/>
          <a:p>
            <a:pPr marL="241093" indent="-241093" eaLnBrk="0" hangingPunct="0">
              <a:lnSpc>
                <a:spcPct val="93000"/>
              </a:lnSpc>
              <a:spcBef>
                <a:spcPts val="1266"/>
              </a:spcBef>
              <a:buFont typeface="Arial" pitchFamily="34" charset="0"/>
              <a:buChar char="•"/>
            </a:pPr>
            <a:r>
              <a:rPr lang="en-US" sz="2800" dirty="0" smtClean="0">
                <a:solidFill>
                  <a:srgbClr val="FF0000"/>
                </a:solidFill>
                <a:latin typeface="UC Berkeley OS Sign"/>
                <a:sym typeface="UC Berkeley OS Sign"/>
              </a:rPr>
              <a:t>Intentional arrangements of resources arrangements follow one or more ORGANIZING PRINCIPLES. These principles use </a:t>
            </a:r>
            <a:r>
              <a:rPr lang="en-US" sz="2800" dirty="0">
                <a:solidFill>
                  <a:srgbClr val="FF0000"/>
                </a:solidFill>
                <a:latin typeface="UC Berkeley OS Sign"/>
                <a:sym typeface="UC Berkeley OS Sign"/>
              </a:rPr>
              <a:t>properties or </a:t>
            </a:r>
            <a:r>
              <a:rPr lang="en-US" sz="2800" dirty="0" smtClean="0">
                <a:solidFill>
                  <a:srgbClr val="FF0000"/>
                </a:solidFill>
                <a:latin typeface="UC Berkeley OS Sign"/>
                <a:sym typeface="UC Berkeley OS Sign"/>
              </a:rPr>
              <a:t>descriptions </a:t>
            </a:r>
            <a:r>
              <a:rPr lang="en-US" sz="2800" dirty="0">
                <a:solidFill>
                  <a:srgbClr val="FF0000"/>
                </a:solidFill>
                <a:latin typeface="UC Berkeley OS Sign"/>
                <a:sym typeface="UC Berkeley OS Sign"/>
              </a:rPr>
              <a:t>that are associated with the </a:t>
            </a:r>
            <a:r>
              <a:rPr lang="en-US" sz="2800" dirty="0" smtClean="0">
                <a:solidFill>
                  <a:srgbClr val="FF0000"/>
                </a:solidFill>
                <a:latin typeface="UC Berkeley OS Sign"/>
                <a:sym typeface="UC Berkeley OS Sign"/>
              </a:rPr>
              <a:t>resources.  </a:t>
            </a:r>
          </a:p>
          <a:p>
            <a:pPr marL="698293" lvl="1" indent="-241093" eaLnBrk="0" hangingPunct="0">
              <a:lnSpc>
                <a:spcPct val="93000"/>
              </a:lnSpc>
              <a:spcBef>
                <a:spcPts val="1266"/>
              </a:spcBef>
              <a:buFont typeface="Arial" pitchFamily="34" charset="0"/>
              <a:buChar char="•"/>
            </a:pPr>
            <a:r>
              <a:rPr lang="en-US" sz="2800" dirty="0">
                <a:solidFill>
                  <a:srgbClr val="FF0000"/>
                </a:solidFill>
                <a:latin typeface="UC Berkeley OS Sign"/>
                <a:sym typeface="UC Berkeley OS Sign"/>
              </a:rPr>
              <a:t>Why is it desirable to think of these principles in an</a:t>
            </a:r>
            <a:r>
              <a:rPr lang="en-US" sz="2800" dirty="0">
                <a:solidFill>
                  <a:srgbClr val="FF0000"/>
                </a:solidFill>
                <a:latin typeface="UC Berkeley OS Sign"/>
              </a:rPr>
              <a:t> implementation-neutral way?</a:t>
            </a:r>
          </a:p>
          <a:p>
            <a:pPr marL="698293" lvl="1" indent="-241093" eaLnBrk="0" hangingPunct="0">
              <a:lnSpc>
                <a:spcPct val="93000"/>
              </a:lnSpc>
              <a:spcBef>
                <a:spcPts val="1266"/>
              </a:spcBef>
              <a:buFont typeface="Arial" pitchFamily="34" charset="0"/>
              <a:buChar char="•"/>
            </a:pPr>
            <a:r>
              <a:rPr lang="en-US" sz="2800" dirty="0" smtClean="0">
                <a:solidFill>
                  <a:srgbClr val="FF0000"/>
                </a:solidFill>
                <a:latin typeface="UC Berkeley OS Sign"/>
                <a:sym typeface="UC Berkeley OS Sign"/>
              </a:rPr>
              <a:t>What comes first, the descriptions or the organizing principles?</a:t>
            </a:r>
          </a:p>
          <a:p>
            <a:pPr marL="698293" lvl="1" indent="-241093" eaLnBrk="0" hangingPunct="0">
              <a:lnSpc>
                <a:spcPct val="93000"/>
              </a:lnSpc>
              <a:spcBef>
                <a:spcPts val="1266"/>
              </a:spcBef>
              <a:buFont typeface="Arial" pitchFamily="34" charset="0"/>
              <a:buChar char="•"/>
            </a:pPr>
            <a:r>
              <a:rPr lang="en-US" sz="2800" dirty="0" smtClean="0">
                <a:solidFill>
                  <a:srgbClr val="FF0000"/>
                </a:solidFill>
                <a:latin typeface="UC Berkeley OS Sign"/>
                <a:sym typeface="UC Berkeley OS Sign"/>
              </a:rPr>
              <a:t>What is the relationship between resource descriptions, organizing principles, and interactions in an organizing system?</a:t>
            </a:r>
          </a:p>
        </p:txBody>
      </p:sp>
    </p:spTree>
    <p:extLst>
      <p:ext uri="{BB962C8B-B14F-4D97-AF65-F5344CB8AC3E}">
        <p14:creationId xmlns:p14="http://schemas.microsoft.com/office/powerpoint/2010/main" val="395709731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ucb-tdo-chapter1.3.2-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8234" y="267890"/>
            <a:ext cx="5857875" cy="620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txBox="1">
            <a:spLocks noChangeArrowheads="1"/>
          </p:cNvSpPr>
          <p:nvPr/>
        </p:nvSpPr>
        <p:spPr>
          <a:xfrm>
            <a:off x="250493" y="1371600"/>
            <a:ext cx="2694384" cy="1190997"/>
          </a:xfrm>
          <a:prstGeom prst="rect">
            <a:avLst/>
          </a:prstGeom>
        </p:spPr>
        <p:txBody>
          <a:bodyPr/>
          <a:lstStyle/>
          <a:p>
            <a:pPr indent="-160729"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rPr>
              <a:t>The </a:t>
            </a:r>
            <a:br>
              <a:rPr lang="en-US" sz="3600" b="1" dirty="0">
                <a:latin typeface="+mj-lt"/>
                <a:ea typeface="+mj-ea"/>
                <a:cs typeface="+mj-cs"/>
              </a:rPr>
            </a:br>
            <a:r>
              <a:rPr lang="en-US" sz="3600" b="1" dirty="0">
                <a:latin typeface="+mj-lt"/>
                <a:ea typeface="+mj-ea"/>
                <a:cs typeface="+mj-cs"/>
              </a:rPr>
              <a:t>Three-Tier Architecture</a:t>
            </a:r>
            <a:endParaRPr lang="en-US" sz="3600" b="1" dirty="0">
              <a:latin typeface="+mj-lt"/>
              <a:ea typeface="+mj-ea"/>
              <a:cs typeface="+mj-cs"/>
              <a:sym typeface="UC Berkeley OS Sign"/>
            </a:endParaRPr>
          </a:p>
        </p:txBody>
      </p:sp>
      <p:sp>
        <p:nvSpPr>
          <p:cNvPr id="18437" name="TextBox 4"/>
          <p:cNvSpPr txBox="1">
            <a:spLocks noChangeArrowheads="1"/>
          </p:cNvSpPr>
          <p:nvPr/>
        </p:nvSpPr>
        <p:spPr bwMode="auto">
          <a:xfrm>
            <a:off x="285750" y="3233047"/>
            <a:ext cx="2411016" cy="320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r>
              <a:rPr lang="en-US" altLang="en-US" sz="2531" dirty="0"/>
              <a:t>Organizing Principles</a:t>
            </a:r>
            <a:br>
              <a:rPr lang="en-US" altLang="en-US" sz="2531" dirty="0"/>
            </a:br>
            <a:r>
              <a:rPr lang="en-US" altLang="en-US" sz="2531" dirty="0"/>
              <a:t>are logically separated from Implementation and Presentation Tiers</a:t>
            </a:r>
          </a:p>
        </p:txBody>
      </p:sp>
      <p:sp>
        <p:nvSpPr>
          <p:cNvPr id="5" name="TextBox 4"/>
          <p:cNvSpPr txBox="1"/>
          <p:nvPr/>
        </p:nvSpPr>
        <p:spPr>
          <a:xfrm>
            <a:off x="250493" y="239035"/>
            <a:ext cx="2209800" cy="523220"/>
          </a:xfrm>
          <a:prstGeom prst="rect">
            <a:avLst/>
          </a:prstGeom>
          <a:noFill/>
        </p:spPr>
        <p:txBody>
          <a:bodyPr wrap="square" rtlCol="0">
            <a:spAutoFit/>
          </a:bodyPr>
          <a:lstStyle/>
          <a:p>
            <a:r>
              <a:rPr lang="en-US" sz="2800" b="1" dirty="0" smtClean="0">
                <a:solidFill>
                  <a:srgbClr val="FF0000"/>
                </a:solidFill>
              </a:rPr>
              <a:t>FLASHBACK</a:t>
            </a:r>
            <a:endParaRPr lang="en-US" sz="2800" b="1" dirty="0">
              <a:solidFill>
                <a:srgbClr val="FF0000"/>
              </a:solidFill>
            </a:endParaRPr>
          </a:p>
        </p:txBody>
      </p:sp>
    </p:spTree>
    <p:extLst>
      <p:ext uri="{BB962C8B-B14F-4D97-AF65-F5344CB8AC3E}">
        <p14:creationId xmlns:p14="http://schemas.microsoft.com/office/powerpoint/2010/main" val="244697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Expected Lifetime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295400"/>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Usually correlated with number of users and resources; small collections with single users are often ad hoc and don’t outlive the specific tasks for which they were created</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Think architecturally to enable more robustness and flexibility with respect to changes in technology or business contexts</a:t>
            </a:r>
          </a:p>
        </p:txBody>
      </p:sp>
    </p:spTree>
    <p:extLst>
      <p:ext uri="{BB962C8B-B14F-4D97-AF65-F5344CB8AC3E}">
        <p14:creationId xmlns:p14="http://schemas.microsoft.com/office/powerpoint/2010/main" val="9974116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5693" y="109969"/>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and Interactions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838200" y="1371600"/>
            <a:ext cx="7696200" cy="27002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Effective user interfaces to physical or digital organizing systems present and reinforce the logical classifications they embody</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If the resources belong to logical groups or categories, does the arrangement of the controls reflect them</a:t>
            </a:r>
            <a:r>
              <a:rPr lang="en-US" sz="2800" dirty="0" smtClean="0">
                <a:latin typeface="UC Berkeley OS Sign"/>
                <a:cs typeface="Arial" pitchFamily="34" charset="0"/>
                <a:sym typeface="Arial" pitchFamily="34" charset="0"/>
              </a:rPr>
              <a:t>?</a:t>
            </a: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216787909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Choice Architecture in TDOspeak</a:t>
            </a:r>
          </a:p>
        </p:txBody>
      </p:sp>
      <p:sp>
        <p:nvSpPr>
          <p:cNvPr id="3" name="Text Placeholder 2"/>
          <p:cNvSpPr>
            <a:spLocks noGrp="1"/>
          </p:cNvSpPr>
          <p:nvPr>
            <p:ph type="body" idx="1"/>
          </p:nvPr>
        </p:nvSpPr>
        <p:spPr/>
        <p:txBody>
          <a:bodyPr>
            <a:normAutofit/>
          </a:bodyPr>
          <a:lstStyle/>
          <a:p>
            <a:r>
              <a:rPr lang="en-US" sz="2800" dirty="0" smtClean="0"/>
              <a:t>Choice Architecture says:</a:t>
            </a:r>
            <a:endParaRPr lang="en-US" sz="2800" dirty="0"/>
          </a:p>
        </p:txBody>
      </p:sp>
      <p:sp>
        <p:nvSpPr>
          <p:cNvPr id="4" name="Content Placeholder 3"/>
          <p:cNvSpPr>
            <a:spLocks noGrp="1"/>
          </p:cNvSpPr>
          <p:nvPr>
            <p:ph sz="half" idx="2"/>
          </p:nvPr>
        </p:nvSpPr>
        <p:spPr/>
        <p:txBody>
          <a:bodyPr>
            <a:normAutofit fontScale="92500" lnSpcReduction="20000"/>
          </a:bodyPr>
          <a:lstStyle/>
          <a:p>
            <a:r>
              <a:rPr lang="en-US" sz="2600" b="1" dirty="0" smtClean="0">
                <a:solidFill>
                  <a:srgbClr val="FF0000"/>
                </a:solidFill>
              </a:rPr>
              <a:t>There is no neutral architecture</a:t>
            </a:r>
          </a:p>
          <a:p>
            <a:r>
              <a:rPr lang="en-US" sz="2600" dirty="0" smtClean="0"/>
              <a:t>We can vary the order of choice alternatives</a:t>
            </a:r>
          </a:p>
          <a:p>
            <a:r>
              <a:rPr lang="en-US" sz="2600" dirty="0" smtClean="0"/>
              <a:t>We can change the number of categories</a:t>
            </a:r>
          </a:p>
          <a:p>
            <a:r>
              <a:rPr lang="en-US" sz="2600" dirty="0" smtClean="0"/>
              <a:t>We can change the labels of alternatives or categories</a:t>
            </a:r>
          </a:p>
          <a:p>
            <a:r>
              <a:rPr lang="en-US" sz="2600" dirty="0" smtClean="0"/>
              <a:t>People prefer choices that are easier to describe</a:t>
            </a:r>
          </a:p>
          <a:p>
            <a:r>
              <a:rPr lang="en-US" sz="2600" b="1" dirty="0" smtClean="0">
                <a:solidFill>
                  <a:srgbClr val="FF0000"/>
                </a:solidFill>
              </a:rPr>
              <a:t>TRADEOFFS</a:t>
            </a:r>
          </a:p>
          <a:p>
            <a:endParaRPr lang="en-US" dirty="0"/>
          </a:p>
        </p:txBody>
      </p:sp>
      <p:sp>
        <p:nvSpPr>
          <p:cNvPr id="5" name="Text Placeholder 4"/>
          <p:cNvSpPr>
            <a:spLocks noGrp="1"/>
          </p:cNvSpPr>
          <p:nvPr>
            <p:ph type="body" sz="quarter" idx="3"/>
          </p:nvPr>
        </p:nvSpPr>
        <p:spPr/>
        <p:txBody>
          <a:bodyPr>
            <a:normAutofit/>
          </a:bodyPr>
          <a:lstStyle/>
          <a:p>
            <a:r>
              <a:rPr lang="en-US" sz="2800" dirty="0" smtClean="0"/>
              <a:t>TDO says:</a:t>
            </a:r>
            <a:endParaRPr lang="en-US" sz="2800" dirty="0"/>
          </a:p>
        </p:txBody>
      </p:sp>
      <p:sp>
        <p:nvSpPr>
          <p:cNvPr id="6" name="Content Placeholder 5"/>
          <p:cNvSpPr>
            <a:spLocks noGrp="1"/>
          </p:cNvSpPr>
          <p:nvPr>
            <p:ph sz="quarter" idx="4"/>
          </p:nvPr>
        </p:nvSpPr>
        <p:spPr/>
        <p:txBody>
          <a:bodyPr>
            <a:normAutofit fontScale="92500" lnSpcReduction="20000"/>
          </a:bodyPr>
          <a:lstStyle/>
          <a:p>
            <a:r>
              <a:rPr lang="en-US" sz="2600" b="1" dirty="0" smtClean="0">
                <a:solidFill>
                  <a:srgbClr val="FF0000"/>
                </a:solidFill>
              </a:rPr>
              <a:t>All systems of categories are biased</a:t>
            </a:r>
          </a:p>
          <a:p>
            <a:r>
              <a:rPr lang="en-US" sz="2600" dirty="0" smtClean="0"/>
              <a:t>We can use different organizing principles</a:t>
            </a:r>
          </a:p>
          <a:p>
            <a:r>
              <a:rPr lang="en-US" sz="2600" dirty="0" smtClean="0"/>
              <a:t>We can vary the abstraction and granularity of categories</a:t>
            </a:r>
          </a:p>
          <a:p>
            <a:r>
              <a:rPr lang="en-US" sz="2600" dirty="0" smtClean="0"/>
              <a:t>Naming and resource description is difficult, contentious, and makes a difference</a:t>
            </a:r>
          </a:p>
          <a:p>
            <a:r>
              <a:rPr lang="en-US" sz="2600" b="1" dirty="0" smtClean="0">
                <a:solidFill>
                  <a:srgbClr val="FF0000"/>
                </a:solidFill>
              </a:rPr>
              <a:t>TRADEOFFS</a:t>
            </a:r>
          </a:p>
          <a:p>
            <a:endParaRPr lang="en-US" dirty="0"/>
          </a:p>
        </p:txBody>
      </p:sp>
    </p:spTree>
    <p:extLst>
      <p:ext uri="{BB962C8B-B14F-4D97-AF65-F5344CB8AC3E}">
        <p14:creationId xmlns:p14="http://schemas.microsoft.com/office/powerpoint/2010/main" val="3193856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Let Me Say it Another Way</a:t>
            </a:r>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sz="3600" dirty="0" smtClean="0">
                <a:latin typeface="UC Berkeley OS Sign"/>
              </a:rPr>
              <a:t>Resource </a:t>
            </a:r>
            <a:r>
              <a:rPr lang="en-US" sz="3600" dirty="0">
                <a:latin typeface="UC Berkeley OS Sign"/>
              </a:rPr>
              <a:t>description and organizing are intrinsically </a:t>
            </a:r>
            <a:r>
              <a:rPr lang="en-US" sz="3600" dirty="0" smtClean="0">
                <a:latin typeface="UC Berkeley OS Sign"/>
              </a:rPr>
              <a:t>connected</a:t>
            </a:r>
          </a:p>
          <a:p>
            <a:r>
              <a:rPr lang="en-US" sz="3600" dirty="0" smtClean="0">
                <a:latin typeface="UC Berkeley OS Sign"/>
              </a:rPr>
              <a:t>You </a:t>
            </a:r>
            <a:r>
              <a:rPr lang="en-US" sz="3600" dirty="0">
                <a:latin typeface="UC Berkeley OS Sign"/>
              </a:rPr>
              <a:t>can’t organize what you haven’t described implicitly or </a:t>
            </a:r>
            <a:r>
              <a:rPr lang="en-US" sz="3600" dirty="0" smtClean="0">
                <a:latin typeface="UC Berkeley OS Sign"/>
              </a:rPr>
              <a:t>explicitly.. </a:t>
            </a:r>
            <a:r>
              <a:rPr lang="en-US" sz="3600" dirty="0">
                <a:latin typeface="UC Berkeley OS Sign"/>
              </a:rPr>
              <a:t>because the principles embodied in any organizing system reflect decisions about what resource descriptions to use</a:t>
            </a:r>
          </a:p>
          <a:p>
            <a:endParaRPr lang="en-US" dirty="0"/>
          </a:p>
        </p:txBody>
      </p:sp>
    </p:spTree>
    <p:extLst>
      <p:ext uri="{BB962C8B-B14F-4D97-AF65-F5344CB8AC3E}">
        <p14:creationId xmlns:p14="http://schemas.microsoft.com/office/powerpoint/2010/main" val="247158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304800"/>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olidFill>
                  <a:srgbClr val="FF0000"/>
                </a:solidFill>
                <a:sym typeface="UC Berkeley OS Sign"/>
              </a:rPr>
              <a:t>Organizing Principles </a:t>
            </a:r>
            <a:r>
              <a:rPr lang="en-US" sz="3600" b="1" dirty="0" smtClean="0">
                <a:solidFill>
                  <a:srgbClr val="FF0000"/>
                </a:solidFill>
                <a:sym typeface="UC Berkeley OS Sign"/>
              </a:rPr>
              <a:t>[2]</a:t>
            </a:r>
            <a:endParaRPr lang="en-US" sz="3600" b="1" dirty="0">
              <a:solidFill>
                <a:srgbClr val="FF0000"/>
              </a:solidFill>
              <a:sym typeface="UC Berkeley OS Sign"/>
            </a:endParaRPr>
          </a:p>
        </p:txBody>
      </p:sp>
      <p:sp>
        <p:nvSpPr>
          <p:cNvPr id="25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7A640F-B023-4423-8028-085DCF430A53}"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440140" y="1828800"/>
            <a:ext cx="8036719" cy="396586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latin typeface="UC Berkeley OS Sign"/>
                <a:sym typeface="UC Berkeley OS Sign"/>
              </a:rPr>
              <a:t>What organizing principles are “generic” in the sense that they can be used for almost any type of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latin typeface="UC Berkeley OS Sign"/>
                <a:sym typeface="UC Berkeley OS Sign"/>
              </a:rPr>
              <a:t>Why is it sometimes necessary to use organizing principles that only work in very limited resource domains?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latin typeface="UC Berkeley OS Sign"/>
                <a:sym typeface="UC Berkeley OS Sign"/>
              </a:rPr>
              <a:t>Does it matter in which order the organizing principles are applied to arrange a collection of resources? </a:t>
            </a:r>
          </a:p>
        </p:txBody>
      </p:sp>
    </p:spTree>
    <p:extLst>
      <p:ext uri="{BB962C8B-B14F-4D97-AF65-F5344CB8AC3E}">
        <p14:creationId xmlns:p14="http://schemas.microsoft.com/office/powerpoint/2010/main" val="215847653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43596" y="381000"/>
            <a:ext cx="8228707" cy="990600"/>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Organizing Principles [2]</a:t>
            </a:r>
          </a:p>
        </p:txBody>
      </p:sp>
      <p:sp>
        <p:nvSpPr>
          <p:cNvPr id="225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C52B88-D441-42A2-AE7A-1D3A45852B5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2535" name="Rectangle 8"/>
          <p:cNvSpPr>
            <a:spLocks noChangeArrowheads="1"/>
          </p:cNvSpPr>
          <p:nvPr/>
        </p:nvSpPr>
        <p:spPr bwMode="auto">
          <a:xfrm>
            <a:off x="543596" y="1311931"/>
            <a:ext cx="8143875" cy="4651817"/>
          </a:xfrm>
          <a:prstGeom prst="rect">
            <a:avLst/>
          </a:prstGeom>
          <a:noFill/>
          <a:ln w="9525">
            <a:noFill/>
            <a:miter lim="800000"/>
            <a:headEnd/>
            <a:tailEnd/>
          </a:ln>
        </p:spPr>
        <p:txBody>
          <a:bodyPr lIns="64291" tIns="32146" rIns="64291" bIns="32146">
            <a:spAutoFit/>
          </a:bodyPr>
          <a:lstStyle/>
          <a:p>
            <a:pPr marL="342900" indent="-342900" eaLnBrk="0" hangingPunct="0">
              <a:lnSpc>
                <a:spcPct val="93000"/>
              </a:lnSpc>
              <a:spcBef>
                <a:spcPts val="1800"/>
              </a:spcBef>
              <a:buFont typeface="Arial" pitchFamily="34" charset="0"/>
              <a:buChar char="•"/>
            </a:pPr>
            <a:r>
              <a:rPr lang="en-US" sz="3200" dirty="0" smtClean="0">
                <a:latin typeface="UC Berkeley OS Sign"/>
                <a:sym typeface="UC Berkeley OS Sign"/>
              </a:rPr>
              <a:t>For physical resources the properties are often:</a:t>
            </a:r>
          </a:p>
          <a:p>
            <a:pPr marL="800100" lvl="1" indent="-342900" eaLnBrk="0" hangingPunct="0">
              <a:lnSpc>
                <a:spcPct val="93000"/>
              </a:lnSpc>
              <a:spcBef>
                <a:spcPts val="1800"/>
              </a:spcBef>
              <a:buFont typeface="Arial" pitchFamily="34" charset="0"/>
              <a:buChar char="•"/>
            </a:pPr>
            <a:r>
              <a:rPr lang="en-US" sz="3200" dirty="0" smtClean="0">
                <a:latin typeface="UC Berkeley OS Sign"/>
                <a:sym typeface="UC Berkeley OS Sign"/>
              </a:rPr>
              <a:t>Perceptual – what does it look like?</a:t>
            </a:r>
          </a:p>
          <a:p>
            <a:pPr marL="800100" lvl="1" indent="-342900" eaLnBrk="0" hangingPunct="0">
              <a:lnSpc>
                <a:spcPct val="93000"/>
              </a:lnSpc>
              <a:spcBef>
                <a:spcPts val="1800"/>
              </a:spcBef>
              <a:buFont typeface="Arial" pitchFamily="34" charset="0"/>
              <a:buChar char="•"/>
            </a:pPr>
            <a:r>
              <a:rPr lang="en-US" sz="3200" dirty="0">
                <a:latin typeface="UC Berkeley OS Sign"/>
                <a:sym typeface="UC Berkeley OS Sign"/>
              </a:rPr>
              <a:t>Material –  </a:t>
            </a:r>
            <a:r>
              <a:rPr lang="en-US" sz="3200" dirty="0" smtClean="0">
                <a:latin typeface="UC Berkeley OS Sign"/>
                <a:sym typeface="UC Berkeley OS Sign"/>
              </a:rPr>
              <a:t>what is it made of?</a:t>
            </a:r>
          </a:p>
          <a:p>
            <a:pPr marL="800100" lvl="1" indent="-342900" eaLnBrk="0" hangingPunct="0">
              <a:lnSpc>
                <a:spcPct val="93000"/>
              </a:lnSpc>
              <a:spcBef>
                <a:spcPts val="1800"/>
              </a:spcBef>
              <a:buFont typeface="Arial" pitchFamily="34" charset="0"/>
              <a:buChar char="•"/>
            </a:pPr>
            <a:r>
              <a:rPr lang="en-US" sz="3200" dirty="0" smtClean="0">
                <a:latin typeface="UC Berkeley OS Sign"/>
                <a:sym typeface="UC Berkeley OS Sign"/>
              </a:rPr>
              <a:t>Task-oriented – how is it used?</a:t>
            </a:r>
          </a:p>
          <a:p>
            <a:pPr marL="342900" indent="-342900" eaLnBrk="0" hangingPunct="0">
              <a:lnSpc>
                <a:spcPct val="93000"/>
              </a:lnSpc>
              <a:spcBef>
                <a:spcPts val="1800"/>
              </a:spcBef>
              <a:buFont typeface="Arial" pitchFamily="34" charset="0"/>
              <a:buChar char="•"/>
            </a:pPr>
            <a:r>
              <a:rPr lang="en-US" sz="3200" dirty="0" smtClean="0">
                <a:latin typeface="UC Berkeley OS Sign"/>
                <a:sym typeface="UC Berkeley OS Sign"/>
              </a:rPr>
              <a:t>For information resources the properties are often semantic ones – what is it about?</a:t>
            </a:r>
          </a:p>
        </p:txBody>
      </p:sp>
    </p:spTree>
    <p:extLst>
      <p:ext uri="{BB962C8B-B14F-4D97-AF65-F5344CB8AC3E}">
        <p14:creationId xmlns:p14="http://schemas.microsoft.com/office/powerpoint/2010/main" val="7887139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304800"/>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Organizing Principles [3]</a:t>
            </a:r>
          </a:p>
        </p:txBody>
      </p:sp>
      <p:sp>
        <p:nvSpPr>
          <p:cNvPr id="25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7A640F-B023-4423-8028-085DCF430A53}"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600" y="1535102"/>
            <a:ext cx="8036719" cy="413257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Other typical arrangements are based on ownership, origin, taxonomic, or “taskonomic” </a:t>
            </a:r>
            <a:r>
              <a:rPr lang="en-US" sz="2800" dirty="0" smtClean="0">
                <a:latin typeface="UC Berkeley OS Sign"/>
                <a:sym typeface="UC Berkeley OS Sign"/>
              </a:rPr>
              <a:t>or behavioral properties </a:t>
            </a:r>
            <a:r>
              <a:rPr lang="en-US" sz="2800" dirty="0">
                <a:latin typeface="UC Berkeley OS Sign"/>
                <a:sym typeface="UC Berkeley OS Sign"/>
              </a:rPr>
              <a:t>(usage frequency, correlated usage)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Any resource with a orderable name or identifier can have alphabetic or numeric ordering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Any resource with an associated date (creation, acquisition) can have chronological ordering</a:t>
            </a:r>
          </a:p>
          <a:p>
            <a:pPr marL="482186" lvl="1"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extLst>
      <p:ext uri="{BB962C8B-B14F-4D97-AF65-F5344CB8AC3E}">
        <p14:creationId xmlns:p14="http://schemas.microsoft.com/office/powerpoint/2010/main" val="12052467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p:cNvSpPr>
            <a:spLocks noGrp="1" noChangeArrowheads="1"/>
          </p:cNvSpPr>
          <p:nvPr>
            <p:ph type="title"/>
          </p:nvPr>
        </p:nvSpPr>
        <p:spPr>
          <a:xfrm>
            <a:off x="624659" y="231301"/>
            <a:ext cx="8228707" cy="1190997"/>
          </a:xfrm>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000" b="1" dirty="0"/>
              <a:t>Description is Challenging!</a:t>
            </a:r>
            <a:endParaRPr lang="en-US" altLang="en-US" sz="4000" b="1" dirty="0">
              <a:sym typeface="UC Berkeley OS Sign"/>
            </a:endParaRPr>
          </a:p>
        </p:txBody>
      </p:sp>
      <p:sp>
        <p:nvSpPr>
          <p:cNvPr id="153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eaLnBrk="1" hangingPunct="1"/>
            <a:fld id="{93ABEA9D-98B9-4F66-926C-E34C22F51608}" type="slidenum">
              <a:rPr lang="en-US" altLang="en-US" sz="1500">
                <a:solidFill>
                  <a:srgbClr val="002955"/>
                </a:solidFill>
                <a:latin typeface="UC Berkeley OS Sign"/>
                <a:ea typeface="MS PGothic" pitchFamily="34" charset="-128"/>
                <a:sym typeface="UC Berkeley OS Sign"/>
              </a:rPr>
              <a:pPr algn="ctr" eaLnBrk="1" hangingPunct="1"/>
              <a:t>29</a:t>
            </a:fld>
            <a:endParaRPr lang="en-US" alt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12999" y="1422298"/>
            <a:ext cx="8359304" cy="4985558"/>
          </a:xfrm>
          <a:prstGeom prst="rect">
            <a:avLst/>
          </a:prstGeom>
        </p:spPr>
        <p:txBody>
          <a:bodyPr lIns="64288" tIns="32144" rIns="64288" bIns="32144">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People use different words for the same things, and the same words for different </a:t>
            </a:r>
            <a:r>
              <a:rPr lang="en-US" sz="3600" dirty="0" smtClean="0"/>
              <a:t>things (TDO 4.4)</a:t>
            </a:r>
            <a:endParaRPr lang="en-US" sz="3600" dirty="0"/>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Describing and organizing always (explicitly or implicitly) takes place in some context</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 </a:t>
            </a:r>
            <a:r>
              <a:rPr lang="en-US" sz="3600" dirty="0">
                <a:solidFill>
                  <a:srgbClr val="FF0000"/>
                </a:solidFill>
              </a:rPr>
              <a:t>The context shapes which resource properties are important and the organizing principles that use those properties</a:t>
            </a:r>
          </a:p>
        </p:txBody>
      </p:sp>
    </p:spTree>
    <p:extLst>
      <p:ext uri="{BB962C8B-B14F-4D97-AF65-F5344CB8AC3E}">
        <p14:creationId xmlns:p14="http://schemas.microsoft.com/office/powerpoint/2010/main" val="3236912358"/>
      </p:ext>
    </p:extLst>
  </p:cSld>
  <p:clrMapOvr>
    <a:masterClrMapping/>
  </p:clrMapOvr>
  <p:transition advTm="313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86200" y="457200"/>
            <a:ext cx="4705350" cy="6031403"/>
          </a:xfrm>
          <a:prstGeom prst="rect">
            <a:avLst/>
          </a:prstGeom>
        </p:spPr>
      </p:pic>
      <p:sp>
        <p:nvSpPr>
          <p:cNvPr id="4" name="TextBox 3"/>
          <p:cNvSpPr txBox="1"/>
          <p:nvPr/>
        </p:nvSpPr>
        <p:spPr>
          <a:xfrm>
            <a:off x="457200" y="1371600"/>
            <a:ext cx="3276600" cy="984885"/>
          </a:xfrm>
          <a:prstGeom prst="rect">
            <a:avLst/>
          </a:prstGeom>
          <a:noFill/>
        </p:spPr>
        <p:txBody>
          <a:bodyPr wrap="square" rtlCol="0">
            <a:spAutoFit/>
          </a:bodyPr>
          <a:lstStyle/>
          <a:p>
            <a:r>
              <a:rPr lang="en-US" sz="4000" dirty="0" smtClean="0">
                <a:latin typeface="+mj-lt"/>
              </a:rPr>
              <a:t>Buy </a:t>
            </a:r>
            <a:r>
              <a:rPr lang="en-US" sz="4000" dirty="0" smtClean="0">
                <a:latin typeface="+mj-lt"/>
              </a:rPr>
              <a:t>This Book!</a:t>
            </a:r>
          </a:p>
          <a:p>
            <a:r>
              <a:rPr lang="en-US" dirty="0"/>
              <a:t> </a:t>
            </a:r>
            <a:r>
              <a:rPr lang="en-US" dirty="0" smtClean="0"/>
              <a:t>(only $5.75 on Amazon)</a:t>
            </a:r>
            <a:endParaRPr lang="en-US" dirty="0"/>
          </a:p>
        </p:txBody>
      </p:sp>
      <p:sp>
        <p:nvSpPr>
          <p:cNvPr id="5" name="TextBox 4"/>
          <p:cNvSpPr txBox="1"/>
          <p:nvPr/>
        </p:nvSpPr>
        <p:spPr>
          <a:xfrm>
            <a:off x="685800" y="2819400"/>
            <a:ext cx="2514600" cy="2246769"/>
          </a:xfrm>
          <a:prstGeom prst="rect">
            <a:avLst/>
          </a:prstGeom>
          <a:noFill/>
        </p:spPr>
        <p:txBody>
          <a:bodyPr wrap="square" rtlCol="0">
            <a:spAutoFit/>
          </a:bodyPr>
          <a:lstStyle/>
          <a:p>
            <a:r>
              <a:rPr lang="en-US" sz="2800" i="1" dirty="0" smtClean="0"/>
              <a:t>If you don’t think it </a:t>
            </a:r>
            <a:r>
              <a:rPr lang="en-US" sz="2800" i="1" dirty="0" smtClean="0"/>
              <a:t>was </a:t>
            </a:r>
            <a:r>
              <a:rPr lang="en-US" sz="2800" i="1" dirty="0" smtClean="0"/>
              <a:t>worth it, I will buy it back from you </a:t>
            </a:r>
            <a:endParaRPr lang="en-US" sz="2800" i="1" dirty="0"/>
          </a:p>
        </p:txBody>
      </p:sp>
    </p:spTree>
    <p:extLst>
      <p:ext uri="{BB962C8B-B14F-4D97-AF65-F5344CB8AC3E}">
        <p14:creationId xmlns:p14="http://schemas.microsoft.com/office/powerpoint/2010/main" val="1111027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32233" y="23884"/>
            <a:ext cx="9011767" cy="994242"/>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t>
            </a:r>
            <a:r>
              <a:rPr lang="en-US" b="1" dirty="0" smtClean="0"/>
              <a:t>Multiple Properties in Different Order</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pic>
        <p:nvPicPr>
          <p:cNvPr id="8" name="Picture 7" descr="MultiplePropertyOrder.gif"/>
          <p:cNvPicPr>
            <a:picLocks noChangeAspect="1"/>
          </p:cNvPicPr>
          <p:nvPr/>
        </p:nvPicPr>
        <p:blipFill>
          <a:blip r:embed="rId3" cstate="print"/>
          <a:stretch>
            <a:fillRect/>
          </a:stretch>
        </p:blipFill>
        <p:spPr>
          <a:xfrm>
            <a:off x="381000" y="1779091"/>
            <a:ext cx="8145745" cy="5038725"/>
          </a:xfrm>
          <a:prstGeom prst="rect">
            <a:avLst/>
          </a:prstGeom>
        </p:spPr>
      </p:pic>
      <p:sp>
        <p:nvSpPr>
          <p:cNvPr id="2" name="TextBox 1"/>
          <p:cNvSpPr txBox="1"/>
          <p:nvPr/>
        </p:nvSpPr>
        <p:spPr>
          <a:xfrm>
            <a:off x="942416" y="1087117"/>
            <a:ext cx="7391400" cy="584775"/>
          </a:xfrm>
          <a:prstGeom prst="rect">
            <a:avLst/>
          </a:prstGeom>
          <a:noFill/>
        </p:spPr>
        <p:txBody>
          <a:bodyPr wrap="square" rtlCol="0">
            <a:spAutoFit/>
          </a:bodyPr>
          <a:lstStyle/>
          <a:p>
            <a:r>
              <a:rPr lang="en-US" sz="3200" i="1" dirty="0" smtClean="0"/>
              <a:t>Organizing the Shirts in a Department Store</a:t>
            </a:r>
            <a:endParaRPr lang="en-US" sz="3200" i="1" dirty="0"/>
          </a:p>
        </p:txBody>
      </p:sp>
    </p:spTree>
    <p:extLst>
      <p:ext uri="{BB962C8B-B14F-4D97-AF65-F5344CB8AC3E}">
        <p14:creationId xmlns:p14="http://schemas.microsoft.com/office/powerpoint/2010/main" val="21770032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Taxonomy and Taskonomy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Define each of these organizing approaches</a:t>
            </a:r>
          </a:p>
          <a:p>
            <a:r>
              <a:rPr lang="en-US" dirty="0" smtClean="0">
                <a:solidFill>
                  <a:srgbClr val="FF0000"/>
                </a:solidFill>
              </a:rPr>
              <a:t>Think of some examples where they can co-exist in an organizing system</a:t>
            </a:r>
          </a:p>
          <a:p>
            <a:r>
              <a:rPr lang="en-US" dirty="0" smtClean="0">
                <a:solidFill>
                  <a:srgbClr val="FF0000"/>
                </a:solidFill>
              </a:rPr>
              <a:t>How do these approaches relate to the concepts of distributed cognition?</a:t>
            </a:r>
            <a:endParaRPr lang="en-US" dirty="0">
              <a:solidFill>
                <a:srgbClr val="FF0000"/>
              </a:solidFill>
            </a:endParaRPr>
          </a:p>
        </p:txBody>
      </p:sp>
    </p:spTree>
    <p:extLst>
      <p:ext uri="{BB962C8B-B14F-4D97-AF65-F5344CB8AC3E}">
        <p14:creationId xmlns:p14="http://schemas.microsoft.com/office/powerpoint/2010/main" val="3323446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Semantics of "Inclusion"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6540" y="1648197"/>
            <a:ext cx="8304907" cy="46480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One class or type of resources </a:t>
            </a:r>
            <a:r>
              <a:rPr lang="en-US" sz="3200" dirty="0" smtClean="0">
                <a:solidFill>
                  <a:srgbClr val="FF0000"/>
                </a:solidFill>
                <a:latin typeface="UC Berkeley OS Sign"/>
                <a:cs typeface="Arial" pitchFamily="34" charset="0"/>
                <a:sym typeface="Arial" pitchFamily="34" charset="0"/>
              </a:rPr>
              <a:t>logically contains another</a:t>
            </a:r>
            <a:r>
              <a:rPr lang="en-US" sz="3200" dirty="0" smtClean="0">
                <a:latin typeface="UC Berkeley OS Sign"/>
                <a:cs typeface="Arial" pitchFamily="34" charset="0"/>
                <a:sym typeface="Arial" pitchFamily="34" charset="0"/>
              </a:rPr>
              <a:t>; predicate is usually “</a:t>
            </a:r>
            <a:r>
              <a:rPr lang="en-US" sz="3200" i="1" dirty="0" smtClean="0">
                <a:latin typeface="UC Berkeley OS Sign"/>
                <a:cs typeface="Arial" pitchFamily="34" charset="0"/>
                <a:sym typeface="Arial" pitchFamily="34" charset="0"/>
              </a:rPr>
              <a:t>is-a” </a:t>
            </a:r>
            <a:r>
              <a:rPr lang="en-US" sz="3200" dirty="0" smtClean="0">
                <a:latin typeface="UC Berkeley OS Sign"/>
                <a:cs typeface="Arial" pitchFamily="34" charset="0"/>
                <a:sym typeface="Arial" pitchFamily="34" charset="0"/>
              </a:rPr>
              <a:t>or "</a:t>
            </a:r>
            <a:r>
              <a:rPr lang="en-US" sz="3200" i="1" dirty="0" smtClean="0">
                <a:latin typeface="UC Berkeley OS Sign"/>
                <a:cs typeface="Arial" pitchFamily="34" charset="0"/>
                <a:sym typeface="Arial" pitchFamily="34" charset="0"/>
              </a:rPr>
              <a:t>is-a-type-of</a:t>
            </a:r>
            <a:r>
              <a:rPr lang="en-US" sz="3200" dirty="0" smtClean="0">
                <a:latin typeface="UC Berkeley OS Sign"/>
                <a:cs typeface="Arial" pitchFamily="34" charset="0"/>
                <a:sym typeface="Arial" pitchFamily="34" charset="0"/>
              </a:rPr>
              <a:t>" </a:t>
            </a:r>
          </a:p>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A set of interconnected class inclusion relationships defines a HIERARCHY or TAXONOMY</a:t>
            </a:r>
          </a:p>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An inclusion relationship between an instance and a class -- assigning an instance to a class - is CLASSIFICATION</a:t>
            </a:r>
          </a:p>
        </p:txBody>
      </p:sp>
    </p:spTree>
    <p:extLst>
      <p:ext uri="{BB962C8B-B14F-4D97-AF65-F5344CB8AC3E}">
        <p14:creationId xmlns:p14="http://schemas.microsoft.com/office/powerpoint/2010/main" val="22091449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Taskonomy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143000"/>
            <a:ext cx="8534400" cy="166971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In contrast to "taxonomy" - an approach to organization based on similarity of content or characteristics - a "taskonomy" organizes on the basis of purpose or "activity structure“</a:t>
            </a:r>
          </a:p>
          <a:p>
            <a:pPr marL="342900" indent="-342900" eaLnBrk="0" fontAlgn="base" hangingPunct="0">
              <a:lnSpc>
                <a:spcPct val="93000"/>
              </a:lnSpc>
              <a:spcBef>
                <a:spcPts val="1800"/>
              </a:spcBef>
              <a:spcAft>
                <a:spcPct val="0"/>
              </a:spcAft>
              <a:buFont typeface="Arial" pitchFamily="34" charset="0"/>
              <a:buChar char="•"/>
            </a:pPr>
            <a:r>
              <a:rPr lang="en-US" sz="2400" dirty="0" smtClean="0"/>
              <a:t>A COOK’S TASKONOMY (Figure </a:t>
            </a:r>
            <a:r>
              <a:rPr lang="en-US" sz="2400" dirty="0"/>
              <a:t>8</a:t>
            </a:r>
            <a:r>
              <a:rPr lang="en-US" sz="2400" dirty="0" smtClean="0"/>
              <a:t>.1 in TDO)</a:t>
            </a:r>
          </a:p>
        </p:txBody>
      </p:sp>
      <p:pic>
        <p:nvPicPr>
          <p:cNvPr id="3074" name="Picture 2"/>
          <p:cNvPicPr>
            <a:picLocks noChangeAspect="1" noChangeArrowheads="1"/>
          </p:cNvPicPr>
          <p:nvPr/>
        </p:nvPicPr>
        <p:blipFill>
          <a:blip r:embed="rId3" cstate="print"/>
          <a:srcRect/>
          <a:stretch>
            <a:fillRect/>
          </a:stretch>
        </p:blipFill>
        <p:spPr bwMode="auto">
          <a:xfrm>
            <a:off x="1828800" y="2895600"/>
            <a:ext cx="5334000" cy="2138198"/>
          </a:xfrm>
          <a:prstGeom prst="rect">
            <a:avLst/>
          </a:prstGeom>
          <a:noFill/>
          <a:ln w="9525">
            <a:noFill/>
            <a:miter lim="800000"/>
            <a:headEnd/>
            <a:tailEnd/>
          </a:ln>
        </p:spPr>
      </p:pic>
    </p:spTree>
    <p:extLst>
      <p:ext uri="{BB962C8B-B14F-4D97-AF65-F5344CB8AC3E}">
        <p14:creationId xmlns:p14="http://schemas.microsoft.com/office/powerpoint/2010/main" val="205250374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391400" cy="1143000"/>
          </a:xfrm>
        </p:spPr>
        <p:txBody>
          <a:bodyPr>
            <a:noAutofit/>
          </a:bodyPr>
          <a:lstStyle/>
          <a:p>
            <a:r>
              <a:rPr lang="en-US" b="1" dirty="0" smtClean="0"/>
              <a:t>Using Space to Simplify Choice</a:t>
            </a:r>
            <a:endParaRPr lang="en-US" b="1" dirty="0"/>
          </a:p>
        </p:txBody>
      </p:sp>
      <p:sp>
        <p:nvSpPr>
          <p:cNvPr id="3" name="Content Placeholder 2"/>
          <p:cNvSpPr>
            <a:spLocks noGrp="1"/>
          </p:cNvSpPr>
          <p:nvPr>
            <p:ph idx="1"/>
          </p:nvPr>
        </p:nvSpPr>
        <p:spPr>
          <a:xfrm>
            <a:off x="304800" y="1143000"/>
            <a:ext cx="4114800" cy="4648200"/>
          </a:xfrm>
        </p:spPr>
        <p:txBody>
          <a:bodyPr>
            <a:noAutofit/>
          </a:bodyPr>
          <a:lstStyle/>
          <a:p>
            <a:r>
              <a:rPr lang="en-US" sz="2400" dirty="0" smtClean="0"/>
              <a:t>A production line </a:t>
            </a:r>
            <a:r>
              <a:rPr lang="en-US" sz="2400" dirty="0" smtClean="0">
                <a:solidFill>
                  <a:srgbClr val="FF0000"/>
                </a:solidFill>
              </a:rPr>
              <a:t>serially decomposes </a:t>
            </a:r>
            <a:r>
              <a:rPr lang="en-US" sz="2400" dirty="0" smtClean="0"/>
              <a:t>a complex task by </a:t>
            </a:r>
            <a:r>
              <a:rPr lang="en-US" sz="2400" dirty="0" smtClean="0">
                <a:solidFill>
                  <a:srgbClr val="FF0000"/>
                </a:solidFill>
              </a:rPr>
              <a:t>dividing the space </a:t>
            </a:r>
            <a:r>
              <a:rPr lang="en-US" sz="2400" dirty="0" smtClean="0"/>
              <a:t>in which it is performed into </a:t>
            </a:r>
            <a:r>
              <a:rPr lang="en-US" sz="2400" dirty="0" smtClean="0">
                <a:solidFill>
                  <a:srgbClr val="FF0000"/>
                </a:solidFill>
              </a:rPr>
              <a:t>functional stations </a:t>
            </a:r>
            <a:r>
              <a:rPr lang="en-US" sz="2400" dirty="0" smtClean="0"/>
              <a:t>where sub-tasks are performed</a:t>
            </a:r>
          </a:p>
          <a:p>
            <a:r>
              <a:rPr lang="en-US" sz="2400" dirty="0" smtClean="0"/>
              <a:t>Each spatial region creates a task context in which only certain skills, tools, and rules are appropriate</a:t>
            </a:r>
          </a:p>
          <a:p>
            <a:r>
              <a:rPr lang="en-US" sz="2400" dirty="0" smtClean="0"/>
              <a:t>Once a context has been selected, the local affordance make clear what can and must be done</a:t>
            </a:r>
            <a:endParaRPr lang="en-US" sz="2400" dirty="0"/>
          </a:p>
        </p:txBody>
      </p:sp>
      <p:pic>
        <p:nvPicPr>
          <p:cNvPr id="4099" name="Picture 3"/>
          <p:cNvPicPr>
            <a:picLocks noChangeAspect="1" noChangeArrowheads="1"/>
          </p:cNvPicPr>
          <p:nvPr/>
        </p:nvPicPr>
        <p:blipFill>
          <a:blip r:embed="rId3" cstate="print"/>
          <a:srcRect/>
          <a:stretch>
            <a:fillRect/>
          </a:stretch>
        </p:blipFill>
        <p:spPr bwMode="auto">
          <a:xfrm>
            <a:off x="4953000" y="1371600"/>
            <a:ext cx="3390900" cy="470535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7239000" y="6324600"/>
            <a:ext cx="1352550" cy="276225"/>
          </a:xfrm>
          <a:prstGeom prst="rect">
            <a:avLst/>
          </a:prstGeom>
          <a:noFill/>
          <a:ln w="9525">
            <a:noFill/>
            <a:miter lim="800000"/>
            <a:headEnd/>
            <a:tailEnd/>
          </a:ln>
        </p:spPr>
      </p:pic>
      <p:sp>
        <p:nvSpPr>
          <p:cNvPr id="8" name="TextBox 7"/>
          <p:cNvSpPr txBox="1"/>
          <p:nvPr/>
        </p:nvSpPr>
        <p:spPr>
          <a:xfrm>
            <a:off x="4419600" y="6324600"/>
            <a:ext cx="2819400" cy="369332"/>
          </a:xfrm>
          <a:prstGeom prst="rect">
            <a:avLst/>
          </a:prstGeom>
          <a:noFill/>
        </p:spPr>
        <p:txBody>
          <a:bodyPr wrap="square" rtlCol="0">
            <a:spAutoFit/>
          </a:bodyPr>
          <a:lstStyle/>
          <a:p>
            <a:r>
              <a:rPr lang="en-US" dirty="0" smtClean="0"/>
              <a:t>The New McDonalds Layout</a:t>
            </a:r>
            <a:endParaRPr lang="en-US" dirty="0"/>
          </a:p>
        </p:txBody>
      </p:sp>
    </p:spTree>
    <p:extLst>
      <p:ext uri="{BB962C8B-B14F-4D97-AF65-F5344CB8AC3E}">
        <p14:creationId xmlns:p14="http://schemas.microsoft.com/office/powerpoint/2010/main" val="2194018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Natural and Basic Categories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Why do we consider some types of categories to be more natural than others?</a:t>
            </a:r>
          </a:p>
          <a:p>
            <a:r>
              <a:rPr lang="en-US" dirty="0" smtClean="0">
                <a:solidFill>
                  <a:srgbClr val="FF0000"/>
                </a:solidFill>
              </a:rPr>
              <a:t>Why do we consider some levels of abstraction in categories to be more basic than others?</a:t>
            </a:r>
          </a:p>
          <a:p>
            <a:r>
              <a:rPr lang="en-US" dirty="0" smtClean="0">
                <a:solidFill>
                  <a:srgbClr val="FF0000"/>
                </a:solidFill>
              </a:rPr>
              <a:t>Are natural and basic categories the same in all cultures?  Why or why not?</a:t>
            </a:r>
            <a:endParaRPr lang="en-US" dirty="0">
              <a:solidFill>
                <a:srgbClr val="FF0000"/>
              </a:solidFill>
            </a:endParaRPr>
          </a:p>
        </p:txBody>
      </p:sp>
    </p:spTree>
    <p:extLst>
      <p:ext uri="{BB962C8B-B14F-4D97-AF65-F5344CB8AC3E}">
        <p14:creationId xmlns:p14="http://schemas.microsoft.com/office/powerpoint/2010/main" val="3654326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“Carving </a:t>
            </a:r>
            <a:r>
              <a:rPr lang="en-US" sz="4000" b="1" dirty="0">
                <a:solidFill>
                  <a:srgbClr val="FF0000"/>
                </a:solidFill>
                <a:sym typeface="UC Berkeley OS Sign"/>
              </a:rPr>
              <a:t>Nature</a:t>
            </a:r>
            <a:r>
              <a:rPr lang="en-US" sz="4000" b="1" dirty="0">
                <a:sym typeface="UC Berkeley OS Sign"/>
              </a:rPr>
              <a:t> at its Joints”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524000"/>
            <a:ext cx="8036719" cy="436225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Over 2000 years ago Plato </a:t>
            </a:r>
            <a:r>
              <a:rPr lang="en-US" sz="2800" dirty="0" smtClean="0"/>
              <a:t>argues </a:t>
            </a:r>
            <a:r>
              <a:rPr lang="en-US" sz="2800" dirty="0"/>
              <a:t>that species are distinguished by "carving nature at its joints" - where the natural differences between things are the largest or most salient or where there are few </a:t>
            </a:r>
            <a:r>
              <a:rPr lang="en-US" sz="2800" dirty="0" smtClean="0"/>
              <a:t>connections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I.e., there are “</a:t>
            </a:r>
            <a:r>
              <a:rPr lang="en-US" sz="2800" dirty="0" smtClean="0">
                <a:solidFill>
                  <a:srgbClr val="FF0000"/>
                </a:solidFill>
              </a:rPr>
              <a:t>natural kinds</a:t>
            </a:r>
            <a:r>
              <a:rPr lang="en-US" sz="2800" dirty="0" smtClean="0"/>
              <a:t>” – categories are discovered, not invented</a:t>
            </a: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"Joints" and the boundaries they create between things exist to some extent with physical resources and are manifested in their surface or perceptible properties</a:t>
            </a:r>
          </a:p>
        </p:txBody>
      </p:sp>
      <p:sp>
        <p:nvSpPr>
          <p:cNvPr id="2" name="TextBox 1"/>
          <p:cNvSpPr txBox="1"/>
          <p:nvPr/>
        </p:nvSpPr>
        <p:spPr>
          <a:xfrm>
            <a:off x="0" y="76200"/>
            <a:ext cx="2209800" cy="523220"/>
          </a:xfrm>
          <a:prstGeom prst="rect">
            <a:avLst/>
          </a:prstGeom>
          <a:noFill/>
        </p:spPr>
        <p:txBody>
          <a:bodyPr wrap="square" rtlCol="0">
            <a:spAutoFit/>
          </a:bodyPr>
          <a:lstStyle/>
          <a:p>
            <a:r>
              <a:rPr lang="en-US" sz="2800" b="1" dirty="0" smtClean="0">
                <a:solidFill>
                  <a:srgbClr val="FF0000"/>
                </a:solidFill>
              </a:rPr>
              <a:t>FLASHBACK</a:t>
            </a:r>
            <a:endParaRPr lang="en-US" sz="2800" b="1" dirty="0">
              <a:solidFill>
                <a:srgbClr val="FF0000"/>
              </a:solidFill>
            </a:endParaRPr>
          </a:p>
        </p:txBody>
      </p:sp>
    </p:spTree>
    <p:extLst>
      <p:ext uri="{BB962C8B-B14F-4D97-AF65-F5344CB8AC3E}">
        <p14:creationId xmlns:p14="http://schemas.microsoft.com/office/powerpoint/2010/main" val="394233288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osch categories"/>
          <p:cNvPicPr>
            <a:picLocks noChangeAspect="1" noChangeArrowheads="1"/>
          </p:cNvPicPr>
          <p:nvPr/>
        </p:nvPicPr>
        <p:blipFill>
          <a:blip r:embed="rId3" cstate="print"/>
          <a:srcRect/>
          <a:stretch>
            <a:fillRect/>
          </a:stretch>
        </p:blipFill>
        <p:spPr bwMode="auto">
          <a:xfrm>
            <a:off x="228600" y="1752600"/>
            <a:ext cx="8765602" cy="3482458"/>
          </a:xfrm>
          <a:prstGeom prst="rect">
            <a:avLst/>
          </a:prstGeom>
          <a:noFill/>
        </p:spPr>
      </p:pic>
      <p:sp>
        <p:nvSpPr>
          <p:cNvPr id="3" name="Rectangle 2"/>
          <p:cNvSpPr/>
          <p:nvPr/>
        </p:nvSpPr>
        <p:spPr>
          <a:xfrm>
            <a:off x="1447800" y="685800"/>
            <a:ext cx="6150017" cy="602024"/>
          </a:xfrm>
          <a:prstGeom prst="rect">
            <a:avLst/>
          </a:prstGeom>
        </p:spPr>
        <p:txBody>
          <a:bodyPr wrap="non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latin typeface="+mj-lt"/>
                <a:ea typeface="+mj-ea"/>
                <a:cs typeface="+mj-cs"/>
              </a:rPr>
              <a:t>Three-Level Category Hierarchy</a:t>
            </a:r>
            <a:endParaRPr lang="en-US" sz="3600" b="1" dirty="0">
              <a:latin typeface="+mj-lt"/>
              <a:ea typeface="+mj-ea"/>
              <a:cs typeface="+mj-cs"/>
            </a:endParaRPr>
          </a:p>
        </p:txBody>
      </p:sp>
    </p:spTree>
    <p:extLst>
      <p:ext uri="{BB962C8B-B14F-4D97-AF65-F5344CB8AC3E}">
        <p14:creationId xmlns:p14="http://schemas.microsoft.com/office/powerpoint/2010/main" val="37291508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0878"/>
            <a:ext cx="8458200" cy="5791200"/>
          </a:xfrm>
        </p:spPr>
        <p:txBody>
          <a:bodyPr>
            <a:normAutofit fontScale="92500" lnSpcReduction="10000"/>
          </a:bodyPr>
          <a:lstStyle/>
          <a:p>
            <a:pPr marL="0" indent="0">
              <a:buNone/>
            </a:pPr>
            <a:r>
              <a:rPr lang="en-US" dirty="0" smtClean="0"/>
              <a:t>“</a:t>
            </a:r>
            <a:r>
              <a:rPr lang="en-US" sz="3500" dirty="0" smtClean="0"/>
              <a:t>The world is structured because real-world attributes do not occur independently of each other”</a:t>
            </a:r>
          </a:p>
          <a:p>
            <a:pPr marL="0" lvl="1" indent="0">
              <a:buNone/>
            </a:pPr>
            <a:r>
              <a:rPr lang="en-US" sz="3200" dirty="0" smtClean="0"/>
              <a:t>“</a:t>
            </a:r>
            <a:r>
              <a:rPr lang="en-US" sz="3200" dirty="0" smtClean="0">
                <a:solidFill>
                  <a:srgbClr val="FF0000"/>
                </a:solidFill>
              </a:rPr>
              <a:t>Combinations of attributes of real objects do not occur uniformly</a:t>
            </a:r>
            <a:r>
              <a:rPr lang="en-US" sz="3200" dirty="0" smtClean="0"/>
              <a:t>. Some pairs, triples, or n-tuples are quite probable, appearing in combination sometimes with one, sometimes another attribute; others are rare; others logically cannot or empirically do not occur.”</a:t>
            </a:r>
          </a:p>
          <a:p>
            <a:pPr marL="0" lvl="1" indent="0">
              <a:buNone/>
            </a:pPr>
            <a:r>
              <a:rPr lang="en-US" sz="3200" dirty="0">
                <a:solidFill>
                  <a:srgbClr val="FF0000"/>
                </a:solidFill>
              </a:rPr>
              <a:t>Basic objects (e.g., bird, chair) are at the level at which there are attributes common to all or most members of the category</a:t>
            </a:r>
          </a:p>
          <a:p>
            <a:pPr lvl="1"/>
            <a:endParaRPr lang="en-US" dirty="0" smtClean="0"/>
          </a:p>
        </p:txBody>
      </p:sp>
      <p:sp>
        <p:nvSpPr>
          <p:cNvPr id="2" name="Rectangle 1"/>
          <p:cNvSpPr/>
          <p:nvPr/>
        </p:nvSpPr>
        <p:spPr>
          <a:xfrm>
            <a:off x="1752600" y="32657"/>
            <a:ext cx="6248400" cy="646331"/>
          </a:xfrm>
          <a:prstGeom prst="rect">
            <a:avLst/>
          </a:prstGeom>
        </p:spPr>
        <p:txBody>
          <a:bodyPr wrap="square">
            <a:spAutoFit/>
          </a:bodyPr>
          <a:lstStyle/>
          <a:p>
            <a:r>
              <a:rPr lang="en-US" sz="3600" b="1" dirty="0">
                <a:solidFill>
                  <a:prstClr val="black"/>
                </a:solidFill>
                <a:ea typeface="+mj-ea"/>
                <a:cs typeface="+mj-cs"/>
              </a:rPr>
              <a:t>Basic-Level Categories: </a:t>
            </a:r>
            <a:r>
              <a:rPr lang="en-US" sz="3600" b="1" dirty="0" smtClean="0">
                <a:solidFill>
                  <a:prstClr val="black"/>
                </a:solidFill>
                <a:ea typeface="+mj-ea"/>
                <a:cs typeface="+mj-cs"/>
              </a:rPr>
              <a:t>Why</a:t>
            </a:r>
            <a:endParaRPr lang="en-US" dirty="0"/>
          </a:p>
        </p:txBody>
      </p:sp>
    </p:spTree>
    <p:extLst>
      <p:ext uri="{BB962C8B-B14F-4D97-AF65-F5344CB8AC3E}">
        <p14:creationId xmlns:p14="http://schemas.microsoft.com/office/powerpoint/2010/main" val="442076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4470399"/>
            <a:ext cx="2658480" cy="2047875"/>
          </a:xfrm>
          <a:prstGeom prst="rect">
            <a:avLst/>
          </a:prstGeom>
        </p:spPr>
      </p:pic>
      <p:pic>
        <p:nvPicPr>
          <p:cNvPr id="3" name="Picture 2"/>
          <p:cNvPicPr>
            <a:picLocks noChangeAspect="1"/>
          </p:cNvPicPr>
          <p:nvPr/>
        </p:nvPicPr>
        <p:blipFill>
          <a:blip r:embed="rId4" cstate="print"/>
          <a:stretch>
            <a:fillRect/>
          </a:stretch>
        </p:blipFill>
        <p:spPr>
          <a:xfrm>
            <a:off x="6249176" y="4494211"/>
            <a:ext cx="2503839" cy="2024062"/>
          </a:xfrm>
          <a:prstGeom prst="rect">
            <a:avLst/>
          </a:prstGeom>
        </p:spPr>
      </p:pic>
      <p:pic>
        <p:nvPicPr>
          <p:cNvPr id="4" name="Picture 3"/>
          <p:cNvPicPr>
            <a:picLocks noChangeAspect="1"/>
          </p:cNvPicPr>
          <p:nvPr/>
        </p:nvPicPr>
        <p:blipFill>
          <a:blip r:embed="rId5" cstate="print"/>
          <a:stretch>
            <a:fillRect/>
          </a:stretch>
        </p:blipFill>
        <p:spPr>
          <a:xfrm>
            <a:off x="3380782" y="4494211"/>
            <a:ext cx="2602515" cy="2000250"/>
          </a:xfrm>
          <a:prstGeom prst="rect">
            <a:avLst/>
          </a:prstGeom>
        </p:spPr>
      </p:pic>
      <p:pic>
        <p:nvPicPr>
          <p:cNvPr id="5" name="Picture 4"/>
          <p:cNvPicPr>
            <a:picLocks noChangeAspect="1"/>
          </p:cNvPicPr>
          <p:nvPr/>
        </p:nvPicPr>
        <p:blipFill>
          <a:blip r:embed="rId6" cstate="print"/>
          <a:stretch>
            <a:fillRect/>
          </a:stretch>
        </p:blipFill>
        <p:spPr>
          <a:xfrm>
            <a:off x="461380" y="1968806"/>
            <a:ext cx="2999782" cy="2252279"/>
          </a:xfrm>
          <a:prstGeom prst="rect">
            <a:avLst/>
          </a:prstGeom>
        </p:spPr>
      </p:pic>
      <p:pic>
        <p:nvPicPr>
          <p:cNvPr id="6" name="Picture 5"/>
          <p:cNvPicPr>
            <a:picLocks noChangeAspect="1"/>
          </p:cNvPicPr>
          <p:nvPr/>
        </p:nvPicPr>
        <p:blipFill>
          <a:blip r:embed="rId7" cstate="print"/>
          <a:stretch>
            <a:fillRect/>
          </a:stretch>
        </p:blipFill>
        <p:spPr>
          <a:xfrm>
            <a:off x="6784514" y="1990421"/>
            <a:ext cx="1610185" cy="2014520"/>
          </a:xfrm>
          <a:prstGeom prst="rect">
            <a:avLst/>
          </a:prstGeom>
        </p:spPr>
      </p:pic>
      <p:pic>
        <p:nvPicPr>
          <p:cNvPr id="7" name="Picture 6"/>
          <p:cNvPicPr>
            <a:picLocks noChangeAspect="1"/>
          </p:cNvPicPr>
          <p:nvPr/>
        </p:nvPicPr>
        <p:blipFill>
          <a:blip r:embed="rId8" cstate="print"/>
          <a:stretch>
            <a:fillRect/>
          </a:stretch>
        </p:blipFill>
        <p:spPr>
          <a:xfrm>
            <a:off x="4267200" y="1993487"/>
            <a:ext cx="2225214" cy="2011454"/>
          </a:xfrm>
          <a:prstGeom prst="rect">
            <a:avLst/>
          </a:prstGeom>
        </p:spPr>
      </p:pic>
      <p:pic>
        <p:nvPicPr>
          <p:cNvPr id="8" name="Picture 7"/>
          <p:cNvPicPr>
            <a:picLocks noChangeAspect="1"/>
          </p:cNvPicPr>
          <p:nvPr/>
        </p:nvPicPr>
        <p:blipFill>
          <a:blip r:embed="rId9" cstate="print"/>
          <a:stretch>
            <a:fillRect/>
          </a:stretch>
        </p:blipFill>
        <p:spPr>
          <a:xfrm>
            <a:off x="6358459" y="149254"/>
            <a:ext cx="2394556" cy="1639160"/>
          </a:xfrm>
          <a:prstGeom prst="rect">
            <a:avLst/>
          </a:prstGeom>
        </p:spPr>
      </p:pic>
      <p:cxnSp>
        <p:nvCxnSpPr>
          <p:cNvPr id="12" name="Elbow Connector 11"/>
          <p:cNvCxnSpPr/>
          <p:nvPr/>
        </p:nvCxnSpPr>
        <p:spPr>
          <a:xfrm>
            <a:off x="381000" y="1788414"/>
            <a:ext cx="8305800" cy="2432671"/>
          </a:xfrm>
          <a:prstGeom prst="bentConnector3">
            <a:avLst>
              <a:gd name="adj1" fmla="val 41437"/>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 y="685800"/>
            <a:ext cx="5787796" cy="954107"/>
          </a:xfrm>
          <a:prstGeom prst="rect">
            <a:avLst/>
          </a:prstGeom>
          <a:noFill/>
        </p:spPr>
        <p:txBody>
          <a:bodyPr wrap="square" rtlCol="0">
            <a:spAutoFit/>
          </a:bodyPr>
          <a:lstStyle/>
          <a:p>
            <a:r>
              <a:rPr lang="en-US" sz="2800" b="1" dirty="0" smtClean="0">
                <a:latin typeface="+mj-lt"/>
              </a:rPr>
              <a:t>Shared Visible Features Carve These Animals into Two Categories</a:t>
            </a:r>
            <a:endParaRPr lang="en-US" sz="2800" b="1" dirty="0">
              <a:latin typeface="+mj-lt"/>
            </a:endParaRPr>
          </a:p>
        </p:txBody>
      </p:sp>
      <p:sp>
        <p:nvSpPr>
          <p:cNvPr id="11" name="TextBox 10"/>
          <p:cNvSpPr txBox="1"/>
          <p:nvPr/>
        </p:nvSpPr>
        <p:spPr>
          <a:xfrm>
            <a:off x="304800" y="152400"/>
            <a:ext cx="2362200" cy="523220"/>
          </a:xfrm>
          <a:prstGeom prst="rect">
            <a:avLst/>
          </a:prstGeom>
          <a:noFill/>
        </p:spPr>
        <p:txBody>
          <a:bodyPr wrap="square" rtlCol="0">
            <a:spAutoFit/>
          </a:bodyPr>
          <a:lstStyle/>
          <a:p>
            <a:r>
              <a:rPr lang="en-US" sz="2800" b="1" dirty="0" smtClean="0">
                <a:solidFill>
                  <a:srgbClr val="FF0000"/>
                </a:solidFill>
              </a:rPr>
              <a:t>FLASHBACK</a:t>
            </a:r>
            <a:endParaRPr lang="en-US" sz="2800" b="1" dirty="0">
              <a:solidFill>
                <a:srgbClr val="FF0000"/>
              </a:solidFill>
            </a:endParaRPr>
          </a:p>
        </p:txBody>
      </p:sp>
    </p:spTree>
    <p:extLst>
      <p:ext uri="{BB962C8B-B14F-4D97-AF65-F5344CB8AC3E}">
        <p14:creationId xmlns:p14="http://schemas.microsoft.com/office/powerpoint/2010/main" val="1098096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a:bodyPr>
          <a:lstStyle/>
          <a:p>
            <a:r>
              <a:rPr lang="en-US" b="1" dirty="0" smtClean="0"/>
              <a:t> The Document Type Spectrum</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rcRect/>
          <a:stretch>
            <a:fillRect/>
          </a:stretch>
        </p:blipFill>
        <p:spPr bwMode="auto">
          <a:xfrm>
            <a:off x="351544" y="1143000"/>
            <a:ext cx="8898112" cy="2743200"/>
          </a:xfrm>
          <a:prstGeom prst="rect">
            <a:avLst/>
          </a:prstGeom>
          <a:noFill/>
        </p:spPr>
      </p:pic>
      <p:sp>
        <p:nvSpPr>
          <p:cNvPr id="3" name="Rectangle 2"/>
          <p:cNvSpPr/>
          <p:nvPr/>
        </p:nvSpPr>
        <p:spPr>
          <a:xfrm>
            <a:off x="351544" y="3907436"/>
            <a:ext cx="8640056" cy="2496837"/>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Different domains or types of documents can be distinguished according to the extent to which their content is semantically prescribed, by the amount of internal structure, and by the correlations of their presentation and for­matting to their content and </a:t>
            </a:r>
            <a:r>
              <a:rPr lang="en-US" sz="2800" dirty="0" smtClean="0">
                <a:latin typeface="UC Berkeley OS Sign"/>
                <a:cs typeface="Arial" pitchFamily="34" charset="0"/>
                <a:sym typeface="Arial" pitchFamily="34" charset="0"/>
              </a:rPr>
              <a:t>structure</a:t>
            </a:r>
          </a:p>
        </p:txBody>
      </p:sp>
    </p:spTree>
    <p:extLst>
      <p:ext uri="{BB962C8B-B14F-4D97-AF65-F5344CB8AC3E}">
        <p14:creationId xmlns:p14="http://schemas.microsoft.com/office/powerpoint/2010/main" val="1683238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Category Structure</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What principles determine membership in a category defined by enumeration?</a:t>
            </a:r>
          </a:p>
          <a:p>
            <a:r>
              <a:rPr lang="en-US" dirty="0" smtClean="0">
                <a:solidFill>
                  <a:srgbClr val="FF0000"/>
                </a:solidFill>
              </a:rPr>
              <a:t>What kinds of problems can arise in the implementation and use of enumerated categories?</a:t>
            </a:r>
          </a:p>
          <a:p>
            <a:r>
              <a:rPr lang="en-US" dirty="0" smtClean="0">
                <a:solidFill>
                  <a:srgbClr val="FF0000"/>
                </a:solidFill>
              </a:rPr>
              <a:t>What kinds of categories are defined using “necessary and sufficient” properties?  Why are these categories preferred by designers of information systems?</a:t>
            </a:r>
            <a:endParaRPr lang="en-US" dirty="0">
              <a:solidFill>
                <a:srgbClr val="FF0000"/>
              </a:solidFill>
            </a:endParaRPr>
          </a:p>
        </p:txBody>
      </p:sp>
    </p:spTree>
    <p:extLst>
      <p:ext uri="{BB962C8B-B14F-4D97-AF65-F5344CB8AC3E}">
        <p14:creationId xmlns:p14="http://schemas.microsoft.com/office/powerpoint/2010/main" val="3398129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89953" y="76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Defining Categories by Enumeration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33835" y="1012189"/>
            <a:ext cx="8382000" cy="5548857"/>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Simplest way to define a category is by enumerating (listing) its members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This principle is also called EXTENSIONAL definition; the members of the set are called the EXTENSION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This principle is easy to understand and implement; </a:t>
            </a:r>
            <a:r>
              <a:rPr lang="en-US" sz="3200" dirty="0" smtClean="0">
                <a:solidFill>
                  <a:srgbClr val="FF0000"/>
                </a:solidFill>
              </a:rPr>
              <a:t>the meaning of a category or concept is NOT a property test</a:t>
            </a:r>
            <a:r>
              <a:rPr lang="en-US" sz="3200" dirty="0" smtClean="0"/>
              <a:t>; it is simply the specific set of resources associated with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So learning </a:t>
            </a:r>
            <a:r>
              <a:rPr lang="en-US" sz="3200" dirty="0"/>
              <a:t>an enumerative category just means “memorizing its </a:t>
            </a:r>
            <a:r>
              <a:rPr lang="en-US" sz="3200" dirty="0" smtClean="0"/>
              <a:t>members”</a:t>
            </a:r>
          </a:p>
        </p:txBody>
      </p:sp>
    </p:spTree>
    <p:extLst>
      <p:ext uri="{BB962C8B-B14F-4D97-AF65-F5344CB8AC3E}">
        <p14:creationId xmlns:p14="http://schemas.microsoft.com/office/powerpoint/2010/main" val="150755834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17838" y="503554"/>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Limits of Enumerative Definition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674843" y="1524000"/>
            <a:ext cx="8153400" cy="4670125"/>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At some point an enumerative category might contain so many members that it </a:t>
            </a:r>
            <a:r>
              <a:rPr lang="en-US" sz="3200" dirty="0"/>
              <a:t>must be sub-divided or be given a definition based on principles other </a:t>
            </a:r>
            <a:r>
              <a:rPr lang="en-US" sz="3200" dirty="0" smtClean="0"/>
              <a:t>than enumeration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a:p>
            <a:pPr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i="1" dirty="0">
                <a:solidFill>
                  <a:srgbClr val="FF0000"/>
                </a:solidFill>
              </a:rPr>
              <a:t>What happened to the </a:t>
            </a:r>
            <a:r>
              <a:rPr lang="en-US" sz="3200" b="1" i="1" dirty="0" smtClean="0">
                <a:solidFill>
                  <a:srgbClr val="FF0000"/>
                </a:solidFill>
              </a:rPr>
              <a:t>“planet” </a:t>
            </a:r>
            <a:r>
              <a:rPr lang="en-US" sz="3200" b="1" i="1" dirty="0">
                <a:solidFill>
                  <a:srgbClr val="FF0000"/>
                </a:solidFill>
              </a:rPr>
              <a:t>category when large objects were discovered orbiting around </a:t>
            </a:r>
            <a:r>
              <a:rPr lang="en-US" sz="3200" b="1" i="1" dirty="0" smtClean="0">
                <a:solidFill>
                  <a:srgbClr val="FF0000"/>
                </a:solidFill>
              </a:rPr>
              <a:t>stars other than the Sun?</a:t>
            </a:r>
            <a:endParaRPr lang="en-US" sz="3200" b="1" i="1" dirty="0">
              <a:solidFill>
                <a:srgbClr val="FF0000"/>
              </a:solidFill>
            </a:endParaRPr>
          </a:p>
          <a:p>
            <a:pPr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p:txBody>
      </p:sp>
    </p:spTree>
    <p:extLst>
      <p:ext uri="{BB962C8B-B14F-4D97-AF65-F5344CB8AC3E}">
        <p14:creationId xmlns:p14="http://schemas.microsoft.com/office/powerpoint/2010/main" val="327007191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01342" y="3295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Specifying Enumerations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19735" y="1066800"/>
            <a:ext cx="8382000" cy="5548857"/>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You should be excruciatingly careful when you define a category by enumeration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legal principle of “implied exclusion” says that if you “expressly name” or “designate” some list anything not named is excluded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Legal disputes often reflect different interpretations of category membership and whether a list of category members is exhaustive (“the following”) or merely illustrative (“including” or “such as</a:t>
            </a:r>
            <a:r>
              <a:rPr lang="en-US" sz="3200" dirty="0" smtClean="0"/>
              <a:t>”)</a:t>
            </a:r>
          </a:p>
          <a:p>
            <a:pPr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i="1" dirty="0" smtClean="0">
                <a:solidFill>
                  <a:srgbClr val="FF0000"/>
                </a:solidFill>
              </a:rPr>
              <a:t>Why is an “Other” category usually a bad idea?</a:t>
            </a:r>
          </a:p>
        </p:txBody>
      </p:sp>
    </p:spTree>
    <p:extLst>
      <p:ext uri="{BB962C8B-B14F-4D97-AF65-F5344CB8AC3E}">
        <p14:creationId xmlns:p14="http://schemas.microsoft.com/office/powerpoint/2010/main" val="343049414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Classical Categories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90654" y="990600"/>
            <a:ext cx="8153400" cy="7164141"/>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“Classical” categories can have large numbers of category members, but they have clear boundaries defined by a small number of ESSENTIAL or necessary and sufficient properties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i="1" dirty="0" smtClean="0">
                <a:solidFill>
                  <a:srgbClr val="FF0000"/>
                </a:solidFill>
              </a:rPr>
              <a:t>Necessary</a:t>
            </a:r>
            <a:r>
              <a:rPr lang="en-US" sz="2800" dirty="0" smtClean="0"/>
              <a:t> means that every instance must have the property to be in the category</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i="1" dirty="0" smtClean="0">
                <a:solidFill>
                  <a:srgbClr val="FF0000"/>
                </a:solidFill>
              </a:rPr>
              <a:t>Sufficient</a:t>
            </a:r>
            <a:r>
              <a:rPr lang="en-US" sz="2800" dirty="0" smtClean="0">
                <a:solidFill>
                  <a:srgbClr val="FF0000"/>
                </a:solidFill>
              </a:rPr>
              <a:t> </a:t>
            </a:r>
            <a:r>
              <a:rPr lang="en-US" sz="2800" dirty="0" smtClean="0"/>
              <a:t>means that any instance that has the necessary properties is in the category</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Example: A Prime Number is an integer divisible only by itself and 1</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Every prime number has these properties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If a number has these properties, it is prime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a:p>
            <a:endParaRPr lang="en-US" sz="2800" dirty="0" smtClean="0"/>
          </a:p>
          <a:p>
            <a:endParaRPr lang="en-US" sz="2800" dirty="0"/>
          </a:p>
        </p:txBody>
      </p:sp>
    </p:spTree>
    <p:extLst>
      <p:ext uri="{BB962C8B-B14F-4D97-AF65-F5344CB8AC3E}">
        <p14:creationId xmlns:p14="http://schemas.microsoft.com/office/powerpoint/2010/main" val="106447107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Classical Categories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90654" y="990600"/>
            <a:ext cx="8153400" cy="7164141"/>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“Classical” categories can have large numbers of category members, but they have clear boundaries defined by a small number of ESSENTIAL or necessary and sufficient properties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i="1" dirty="0" smtClean="0">
                <a:solidFill>
                  <a:srgbClr val="FF0000"/>
                </a:solidFill>
              </a:rPr>
              <a:t>Necessary</a:t>
            </a:r>
            <a:r>
              <a:rPr lang="en-US" sz="2800" dirty="0" smtClean="0"/>
              <a:t> means that every instance must have the property to be in the category</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i="1" dirty="0" smtClean="0">
                <a:solidFill>
                  <a:srgbClr val="FF0000"/>
                </a:solidFill>
              </a:rPr>
              <a:t>Sufficient</a:t>
            </a:r>
            <a:r>
              <a:rPr lang="en-US" sz="2800" dirty="0" smtClean="0">
                <a:solidFill>
                  <a:srgbClr val="FF0000"/>
                </a:solidFill>
              </a:rPr>
              <a:t> </a:t>
            </a:r>
            <a:r>
              <a:rPr lang="en-US" sz="2800" dirty="0" smtClean="0"/>
              <a:t>means that any instance that has the necessary properties is in the category</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Example: A Prime Number is an integer divisible only by itself and 1</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Every prime number has these properties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If a number has these properties, it is prime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a:p>
            <a:endParaRPr lang="en-US" sz="2800" dirty="0" smtClean="0"/>
          </a:p>
          <a:p>
            <a:endParaRPr lang="en-US" sz="2800" dirty="0"/>
          </a:p>
        </p:txBody>
      </p:sp>
    </p:spTree>
    <p:extLst>
      <p:ext uri="{BB962C8B-B14F-4D97-AF65-F5344CB8AC3E}">
        <p14:creationId xmlns:p14="http://schemas.microsoft.com/office/powerpoint/2010/main" val="11217102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Naming is Hard!</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What kinds of problems can arise with “naturally-occurring” names? </a:t>
            </a:r>
          </a:p>
          <a:p>
            <a:r>
              <a:rPr lang="en-US" dirty="0" smtClean="0">
                <a:solidFill>
                  <a:srgbClr val="FF0000"/>
                </a:solidFill>
              </a:rPr>
              <a:t>How can these problems be prevented, eliminated, or made less serious?</a:t>
            </a:r>
          </a:p>
          <a:p>
            <a:r>
              <a:rPr lang="en-US" dirty="0" smtClean="0">
                <a:solidFill>
                  <a:srgbClr val="FF0000"/>
                </a:solidFill>
              </a:rPr>
              <a:t>If you are creating an organizing system in some domain and discover a controlled vocabulary in that domain, what should you do?</a:t>
            </a:r>
            <a:endParaRPr lang="en-US" dirty="0">
              <a:solidFill>
                <a:srgbClr val="FF0000"/>
              </a:solidFill>
            </a:endParaRPr>
          </a:p>
        </p:txBody>
      </p:sp>
    </p:spTree>
    <p:extLst>
      <p:ext uri="{BB962C8B-B14F-4D97-AF65-F5344CB8AC3E}">
        <p14:creationId xmlns:p14="http://schemas.microsoft.com/office/powerpoint/2010/main" val="2762238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Issues with Names and Naming – 1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28800"/>
            <a:ext cx="8036719" cy="418963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specific resource or type or resource can often have multiple names; these are SYNONYMS or ALIASES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Different things can sometimes have the same names --  these are HOMOGRAPHS or POLYSEMES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i="1" dirty="0" smtClean="0">
                <a:solidFill>
                  <a:srgbClr val="FF0000"/>
                </a:solidFill>
              </a:rPr>
              <a:t>Which is the more important problem?</a:t>
            </a:r>
          </a:p>
        </p:txBody>
      </p:sp>
    </p:spTree>
    <p:extLst>
      <p:ext uri="{BB962C8B-B14F-4D97-AF65-F5344CB8AC3E}">
        <p14:creationId xmlns:p14="http://schemas.microsoft.com/office/powerpoint/2010/main" val="34434514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58632"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Issues with Names and Naming – 2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58632" y="1599691"/>
            <a:ext cx="8036719" cy="583791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False cognates (GIFT, PAIN)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name can have undesirable associations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 name can have assume impermanent attributes or associations or be “faddish”</a:t>
            </a:r>
            <a:br>
              <a:rPr lang="en-US" sz="3200" dirty="0" smtClean="0"/>
            </a:br>
            <a:r>
              <a:rPr lang="en-US" sz="3200" dirty="0" smtClean="0"/>
              <a:t>  (</a:t>
            </a:r>
            <a:r>
              <a:rPr lang="en-US" sz="3200" dirty="0" smtClean="0">
                <a:hlinkClick r:id="rId3"/>
              </a:rPr>
              <a:t>baby names over time</a:t>
            </a:r>
            <a:r>
              <a:rPr lang="en-US" sz="3200" dirty="0" smtClean="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Alphabetic ordering bias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Autogenerated names don’t convey any meaning  (SCAN0098.JPG)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Problems caused by careless programmers</a:t>
            </a:r>
          </a:p>
          <a:p>
            <a:endParaRPr lang="en-US" sz="2800" dirty="0" smtClean="0"/>
          </a:p>
          <a:p>
            <a:endParaRPr lang="en-US" sz="2800" dirty="0" smtClean="0"/>
          </a:p>
        </p:txBody>
      </p:sp>
    </p:spTree>
    <p:extLst>
      <p:ext uri="{BB962C8B-B14F-4D97-AF65-F5344CB8AC3E}">
        <p14:creationId xmlns:p14="http://schemas.microsoft.com/office/powerpoint/2010/main" val="182611313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Schemas/Domain-Specific Languages</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In addition to standardizing the content of resource descriptions </a:t>
            </a:r>
            <a:r>
              <a:rPr lang="en-US" dirty="0">
                <a:solidFill>
                  <a:srgbClr val="FF0000"/>
                </a:solidFill>
              </a:rPr>
              <a:t>a CV might also standardize the features/properties/categories </a:t>
            </a:r>
            <a:r>
              <a:rPr lang="en-US" dirty="0"/>
              <a:t>to which the standardized vocabulary is </a:t>
            </a:r>
            <a:r>
              <a:rPr lang="en-US" dirty="0" smtClean="0"/>
              <a:t>applied</a:t>
            </a:r>
          </a:p>
          <a:p>
            <a:r>
              <a:rPr lang="en-US" dirty="0" smtClean="0"/>
              <a:t>This work represents </a:t>
            </a:r>
            <a:r>
              <a:rPr lang="en-US" dirty="0"/>
              <a:t>a significant investment in defining a domain, identifying its key semantic components, and specifying the constraints and rules governing the combination and reuse of those components</a:t>
            </a:r>
          </a:p>
          <a:p>
            <a:endParaRPr lang="en-US" dirty="0"/>
          </a:p>
          <a:p>
            <a:endParaRPr lang="en-US" dirty="0"/>
          </a:p>
        </p:txBody>
      </p:sp>
    </p:spTree>
    <p:extLst>
      <p:ext uri="{BB962C8B-B14F-4D97-AF65-F5344CB8AC3E}">
        <p14:creationId xmlns:p14="http://schemas.microsoft.com/office/powerpoint/2010/main" val="852890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45" y="18197"/>
            <a:ext cx="8229600" cy="1143000"/>
          </a:xfrm>
        </p:spPr>
        <p:txBody>
          <a:bodyPr>
            <a:normAutofit fontScale="90000"/>
          </a:bodyPr>
          <a:lstStyle/>
          <a:p>
            <a:r>
              <a:rPr lang="en-US" dirty="0" smtClean="0"/>
              <a:t>The Document Engineering Approach</a:t>
            </a:r>
            <a:endParaRPr lang="en-US" dirty="0"/>
          </a:p>
        </p:txBody>
      </p:sp>
      <p:pic>
        <p:nvPicPr>
          <p:cNvPr id="4" name="Content Placeholder 3"/>
          <p:cNvPicPr>
            <a:picLocks noGrp="1" noChangeAspect="1"/>
          </p:cNvPicPr>
          <p:nvPr>
            <p:ph idx="1"/>
          </p:nvPr>
        </p:nvPicPr>
        <p:blipFill>
          <a:blip r:embed="rId2"/>
          <a:stretch>
            <a:fillRect/>
          </a:stretch>
        </p:blipFill>
        <p:spPr>
          <a:xfrm>
            <a:off x="148394" y="1161197"/>
            <a:ext cx="8778702" cy="5504266"/>
          </a:xfrm>
          <a:prstGeom prst="rect">
            <a:avLst/>
          </a:prstGeom>
        </p:spPr>
      </p:pic>
    </p:spTree>
    <p:extLst>
      <p:ext uri="{BB962C8B-B14F-4D97-AF65-F5344CB8AC3E}">
        <p14:creationId xmlns:p14="http://schemas.microsoft.com/office/powerpoint/2010/main" val="141950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08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9"/>
            <a:ext cx="8229600" cy="1143000"/>
          </a:xfrm>
        </p:spPr>
        <p:txBody>
          <a:bodyPr/>
          <a:lstStyle/>
          <a:p>
            <a:r>
              <a:rPr lang="en-US" dirty="0" smtClean="0"/>
              <a:t>Course Review / Practice Exam</a:t>
            </a:r>
            <a:endParaRPr lang="en-US" dirty="0"/>
          </a:p>
        </p:txBody>
      </p:sp>
      <p:sp>
        <p:nvSpPr>
          <p:cNvPr id="3" name="Content Placeholder 2"/>
          <p:cNvSpPr>
            <a:spLocks noGrp="1"/>
          </p:cNvSpPr>
          <p:nvPr>
            <p:ph idx="1"/>
          </p:nvPr>
        </p:nvSpPr>
        <p:spPr>
          <a:xfrm>
            <a:off x="228600" y="1143000"/>
            <a:ext cx="8229600" cy="4525963"/>
          </a:xfrm>
        </p:spPr>
        <p:txBody>
          <a:bodyPr>
            <a:noAutofit/>
          </a:bodyPr>
          <a:lstStyle/>
          <a:p>
            <a:r>
              <a:rPr lang="en-US" sz="2800" dirty="0" smtClean="0"/>
              <a:t>The remainder of the slides serve as a course review on organizing principles, categorization, and classification</a:t>
            </a:r>
          </a:p>
          <a:p>
            <a:r>
              <a:rPr lang="en-US" sz="2800" dirty="0" smtClean="0">
                <a:solidFill>
                  <a:srgbClr val="FF0000"/>
                </a:solidFill>
              </a:rPr>
              <a:t>SLIDES IN RED are questions for you to answer (either in your group or by yourself if you’re not in class today)</a:t>
            </a:r>
          </a:p>
          <a:p>
            <a:r>
              <a:rPr lang="en-US" sz="2800" dirty="0" smtClean="0">
                <a:solidFill>
                  <a:srgbClr val="FF0000"/>
                </a:solidFill>
              </a:rPr>
              <a:t>Questions like these will be on your practice exam (May 2) and on your take-home final exam</a:t>
            </a:r>
          </a:p>
          <a:p>
            <a:r>
              <a:rPr lang="en-US" sz="2800" dirty="0" smtClean="0">
                <a:solidFill>
                  <a:srgbClr val="FF0000"/>
                </a:solidFill>
              </a:rPr>
              <a:t>The slides that follow each RED slide review the relevant concepts and guidance for answering the question, so don’t look at them before you’ve tried to answer it </a:t>
            </a:r>
            <a:endParaRPr lang="en-US" sz="2800" dirty="0">
              <a:solidFill>
                <a:srgbClr val="FF0000"/>
              </a:solidFill>
            </a:endParaRPr>
          </a:p>
        </p:txBody>
      </p:sp>
    </p:spTree>
    <p:extLst>
      <p:ext uri="{BB962C8B-B14F-4D97-AF65-F5344CB8AC3E}">
        <p14:creationId xmlns:p14="http://schemas.microsoft.com/office/powerpoint/2010/main" val="68748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“Milk” Category</a:t>
            </a:r>
            <a:endParaRPr lang="en-US" dirty="0">
              <a:solidFill>
                <a:srgbClr val="FF0000"/>
              </a:solidFill>
            </a:endParaRPr>
          </a:p>
        </p:txBody>
      </p:sp>
      <p:sp>
        <p:nvSpPr>
          <p:cNvPr id="3" name="Content Placeholder 2"/>
          <p:cNvSpPr>
            <a:spLocks noGrp="1"/>
          </p:cNvSpPr>
          <p:nvPr>
            <p:ph idx="1"/>
          </p:nvPr>
        </p:nvSpPr>
        <p:spPr>
          <a:xfrm>
            <a:off x="440140" y="1434698"/>
            <a:ext cx="8229600" cy="5029200"/>
          </a:xfrm>
        </p:spPr>
        <p:txBody>
          <a:bodyPr>
            <a:normAutofit/>
          </a:bodyPr>
          <a:lstStyle/>
          <a:p>
            <a:r>
              <a:rPr lang="en-US" dirty="0" smtClean="0">
                <a:solidFill>
                  <a:srgbClr val="FF0000"/>
                </a:solidFill>
              </a:rPr>
              <a:t>Define “milk”</a:t>
            </a:r>
          </a:p>
          <a:p>
            <a:r>
              <a:rPr lang="en-US" dirty="0" smtClean="0">
                <a:solidFill>
                  <a:srgbClr val="FF0000"/>
                </a:solidFill>
              </a:rPr>
              <a:t>Do “soy milk” or “almond milk” or other plant-based drinks (that vegans or lactose-intolerant people drink) fit into the milk category?</a:t>
            </a:r>
          </a:p>
          <a:p>
            <a:pPr lvl="1"/>
            <a:r>
              <a:rPr lang="en-US" dirty="0" smtClean="0">
                <a:solidFill>
                  <a:srgbClr val="FF0000"/>
                </a:solidFill>
              </a:rPr>
              <a:t>What is the best argument for including these drinks in the milk category?</a:t>
            </a:r>
          </a:p>
          <a:p>
            <a:pPr lvl="1"/>
            <a:r>
              <a:rPr lang="en-US" dirty="0" smtClean="0">
                <a:solidFill>
                  <a:srgbClr val="FF0000"/>
                </a:solidFill>
              </a:rPr>
              <a:t>What is the best argument for not including these drinks in the milk category?</a:t>
            </a:r>
          </a:p>
          <a:p>
            <a:pPr marL="457200" lvl="1" indent="0">
              <a:buNone/>
            </a:pPr>
            <a:r>
              <a:rPr lang="en-US" dirty="0" smtClean="0"/>
              <a:t> </a:t>
            </a:r>
          </a:p>
        </p:txBody>
      </p:sp>
    </p:spTree>
    <p:extLst>
      <p:ext uri="{BB962C8B-B14F-4D97-AF65-F5344CB8AC3E}">
        <p14:creationId xmlns:p14="http://schemas.microsoft.com/office/powerpoint/2010/main" val="244321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Cultural Categories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990600"/>
            <a:ext cx="87630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 use tens of thousands of categories that are embodied in our culture and language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They </a:t>
            </a:r>
            <a:r>
              <a:rPr lang="en-US" sz="2800" dirty="0" smtClean="0">
                <a:solidFill>
                  <a:srgbClr val="FF0000"/>
                </a:solidFill>
                <a:latin typeface="UC Berkeley OS Sign"/>
                <a:cs typeface="Arial" pitchFamily="34" charset="0"/>
                <a:sym typeface="Arial" pitchFamily="34" charset="0"/>
              </a:rPr>
              <a:t>develop slowly and typically change slowly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Many have a perceptual or sensorimotor origin based on natural boundaries or discontinuities in perception and experience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Learned </a:t>
            </a:r>
            <a:r>
              <a:rPr lang="en-US" sz="2800" dirty="0" smtClean="0">
                <a:solidFill>
                  <a:srgbClr val="FF0000"/>
                </a:solidFill>
                <a:latin typeface="UC Berkeley OS Sign"/>
                <a:cs typeface="Arial" pitchFamily="34" charset="0"/>
                <a:sym typeface="Arial" pitchFamily="34" charset="0"/>
              </a:rPr>
              <a:t>implicitly</a:t>
            </a:r>
            <a:r>
              <a:rPr lang="en-US" sz="2800" dirty="0" smtClean="0">
                <a:latin typeface="UC Berkeley OS Sign"/>
                <a:cs typeface="Arial" pitchFamily="34" charset="0"/>
                <a:sym typeface="Arial" pitchFamily="34" charset="0"/>
              </a:rPr>
              <a:t> through development via parent-child interactions, language, and experience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Informal and contextual acquisition makes cultural categories </a:t>
            </a:r>
            <a:r>
              <a:rPr lang="en-US" sz="2800" dirty="0" smtClean="0">
                <a:solidFill>
                  <a:srgbClr val="FF0000"/>
                </a:solidFill>
                <a:latin typeface="UC Berkeley OS Sign"/>
                <a:cs typeface="Arial" pitchFamily="34" charset="0"/>
                <a:sym typeface="Arial" pitchFamily="34" charset="0"/>
              </a:rPr>
              <a:t>flexible, creative, generative</a:t>
            </a:r>
          </a:p>
        </p:txBody>
      </p:sp>
    </p:spTree>
    <p:extLst>
      <p:ext uri="{BB962C8B-B14F-4D97-AF65-F5344CB8AC3E}">
        <p14:creationId xmlns:p14="http://schemas.microsoft.com/office/powerpoint/2010/main" val="32418947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2645</Words>
  <Application>Microsoft Office PowerPoint</Application>
  <PresentationFormat>On-screen Show (4:3)</PresentationFormat>
  <Paragraphs>299</Paragraphs>
  <Slides>49</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MS PGothic</vt:lpstr>
      <vt:lpstr>Arial</vt:lpstr>
      <vt:lpstr>Calibri</vt:lpstr>
      <vt:lpstr>UC Berkeley OS Sign</vt:lpstr>
      <vt:lpstr>Wingdings</vt:lpstr>
      <vt:lpstr>ヒラギノ角ゴ ProN W3</vt:lpstr>
      <vt:lpstr>Office Theme</vt:lpstr>
      <vt:lpstr>CogSci 190 “Sensemaking and Organizing” Spring 2019</vt:lpstr>
      <vt:lpstr>S &amp; O Endgame…</vt:lpstr>
      <vt:lpstr>PowerPoint Presentation</vt:lpstr>
      <vt:lpstr> The Document Type Spectrum</vt:lpstr>
      <vt:lpstr>The Document Engineering Approach</vt:lpstr>
      <vt:lpstr>PowerPoint Presentation</vt:lpstr>
      <vt:lpstr>Course Review / Practice Exam</vt:lpstr>
      <vt:lpstr>The “Milk” Category</vt:lpstr>
      <vt:lpstr>Cultural Categories</vt:lpstr>
      <vt:lpstr>Institutional Categories for Chicken: UN Standard Products and Services Codes</vt:lpstr>
      <vt:lpstr>Faceted Classification</vt:lpstr>
      <vt:lpstr>Choosing Facets</vt:lpstr>
      <vt:lpstr>Hierarchical Classification</vt:lpstr>
      <vt:lpstr>PowerPoint Presentation</vt:lpstr>
      <vt:lpstr>Hierarchy and Uniqueness Principles</vt:lpstr>
      <vt:lpstr>Categorization and Bias</vt:lpstr>
      <vt:lpstr>Every Classification is "Biased"</vt:lpstr>
      <vt:lpstr>Individual Categories</vt:lpstr>
      <vt:lpstr>Why =&gt; Bias in Organizing Systems</vt:lpstr>
      <vt:lpstr>Organizing Principles</vt:lpstr>
      <vt:lpstr>PowerPoint Presentation</vt:lpstr>
      <vt:lpstr> Expected Lifetime</vt:lpstr>
      <vt:lpstr>Classification and Interactions</vt:lpstr>
      <vt:lpstr>Choice Architecture in TDOspeak</vt:lpstr>
      <vt:lpstr>Let Me Say it Another Way</vt:lpstr>
      <vt:lpstr>Organizing Principles [2]</vt:lpstr>
      <vt:lpstr>Organizing Principles [2]</vt:lpstr>
      <vt:lpstr>Organizing Principles [3]</vt:lpstr>
      <vt:lpstr>Description is Challenging!</vt:lpstr>
      <vt:lpstr> Multiple Properties in Different Order</vt:lpstr>
      <vt:lpstr>Taxonomy and Taskonomy</vt:lpstr>
      <vt:lpstr>The Semantics of "Inclusion"</vt:lpstr>
      <vt:lpstr>Taskonomy</vt:lpstr>
      <vt:lpstr>Using Space to Simplify Choice</vt:lpstr>
      <vt:lpstr>Natural and Basic Categories</vt:lpstr>
      <vt:lpstr>“Carving Nature at its Joints”</vt:lpstr>
      <vt:lpstr>PowerPoint Presentation</vt:lpstr>
      <vt:lpstr>PowerPoint Presentation</vt:lpstr>
      <vt:lpstr>PowerPoint Presentation</vt:lpstr>
      <vt:lpstr>Category Structure</vt:lpstr>
      <vt:lpstr>Defining Categories by Enumeration</vt:lpstr>
      <vt:lpstr>The Limits of Enumerative Definition</vt:lpstr>
      <vt:lpstr>Specifying Enumerations</vt:lpstr>
      <vt:lpstr>Classical Categories</vt:lpstr>
      <vt:lpstr>Classical Categories</vt:lpstr>
      <vt:lpstr>Naming is Hard!</vt:lpstr>
      <vt:lpstr>Issues with Names and Naming – 1 </vt:lpstr>
      <vt:lpstr>Issues with Names and Naming – 2 </vt:lpstr>
      <vt:lpstr>Schemas/Domain-Specific Languages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2017-10-26T16:02:22Z</dcterms:created>
  <dcterms:modified xsi:type="dcterms:W3CDTF">2019-04-18T17:06:02Z</dcterms:modified>
</cp:coreProperties>
</file>