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7"/>
  </p:notesMasterIdLst>
  <p:sldIdLst>
    <p:sldId id="266" r:id="rId2"/>
    <p:sldId id="478" r:id="rId3"/>
    <p:sldId id="466" r:id="rId4"/>
    <p:sldId id="456" r:id="rId5"/>
    <p:sldId id="389" r:id="rId6"/>
    <p:sldId id="381" r:id="rId7"/>
    <p:sldId id="387" r:id="rId8"/>
    <p:sldId id="390" r:id="rId9"/>
    <p:sldId id="388" r:id="rId10"/>
    <p:sldId id="391" r:id="rId11"/>
    <p:sldId id="411" r:id="rId12"/>
    <p:sldId id="409" r:id="rId13"/>
    <p:sldId id="405" r:id="rId14"/>
    <p:sldId id="406" r:id="rId15"/>
    <p:sldId id="471" r:id="rId16"/>
    <p:sldId id="470" r:id="rId17"/>
    <p:sldId id="412" r:id="rId18"/>
    <p:sldId id="477" r:id="rId19"/>
    <p:sldId id="441" r:id="rId20"/>
    <p:sldId id="463" r:id="rId21"/>
    <p:sldId id="440" r:id="rId22"/>
    <p:sldId id="467" r:id="rId23"/>
    <p:sldId id="462" r:id="rId24"/>
    <p:sldId id="465" r:id="rId25"/>
    <p:sldId id="436" r:id="rId26"/>
    <p:sldId id="437" r:id="rId27"/>
    <p:sldId id="438" r:id="rId28"/>
    <p:sldId id="410" r:id="rId29"/>
    <p:sldId id="417" r:id="rId30"/>
    <p:sldId id="418" r:id="rId31"/>
    <p:sldId id="469" r:id="rId32"/>
    <p:sldId id="445" r:id="rId33"/>
    <p:sldId id="476" r:id="rId34"/>
    <p:sldId id="472" r:id="rId35"/>
    <p:sldId id="473" r:id="rId36"/>
    <p:sldId id="474" r:id="rId37"/>
    <p:sldId id="420" r:id="rId38"/>
    <p:sldId id="421" r:id="rId39"/>
    <p:sldId id="444" r:id="rId40"/>
    <p:sldId id="422" r:id="rId41"/>
    <p:sldId id="423" r:id="rId42"/>
    <p:sldId id="424" r:id="rId43"/>
    <p:sldId id="453" r:id="rId44"/>
    <p:sldId id="425" r:id="rId45"/>
    <p:sldId id="426" r:id="rId46"/>
    <p:sldId id="427" r:id="rId47"/>
    <p:sldId id="428" r:id="rId48"/>
    <p:sldId id="429" r:id="rId49"/>
    <p:sldId id="430" r:id="rId50"/>
    <p:sldId id="431" r:id="rId51"/>
    <p:sldId id="459" r:id="rId52"/>
    <p:sldId id="475" r:id="rId53"/>
    <p:sldId id="385" r:id="rId54"/>
    <p:sldId id="451" r:id="rId55"/>
    <p:sldId id="452" r:id="rId56"/>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92" autoAdjust="0"/>
    <p:restoredTop sz="93865" autoAdjust="0"/>
  </p:normalViewPr>
  <p:slideViewPr>
    <p:cSldViewPr>
      <p:cViewPr varScale="1">
        <p:scale>
          <a:sx n="79" d="100"/>
          <a:sy n="79" d="100"/>
        </p:scale>
        <p:origin x="835" y="72"/>
      </p:cViewPr>
      <p:guideLst>
        <p:guide orient="horz" pos="2160"/>
        <p:guide pos="2880"/>
      </p:guideLst>
    </p:cSldViewPr>
  </p:slideViewPr>
  <p:outlineViewPr>
    <p:cViewPr>
      <p:scale>
        <a:sx n="33" d="100"/>
        <a:sy n="33" d="100"/>
      </p:scale>
      <p:origin x="0" y="-22181"/>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63" d="100"/>
          <a:sy n="63" d="100"/>
        </p:scale>
        <p:origin x="1987" y="67"/>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490B4808-2445-4A8E-B4E1-ED80AB1FCF8F}" type="datetimeFigureOut">
              <a:rPr lang="en-US" smtClean="0"/>
              <a:pPr/>
              <a:t>4/22/2019</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433CA1B0-15C9-4F2D-85FD-131A188FAB7D}" type="slidenum">
              <a:rPr lang="en-US" smtClean="0"/>
              <a:pPr/>
              <a:t>‹#›</a:t>
            </a:fld>
            <a:endParaRPr lang="en-US" dirty="0"/>
          </a:p>
        </p:txBody>
      </p:sp>
    </p:spTree>
    <p:extLst>
      <p:ext uri="{BB962C8B-B14F-4D97-AF65-F5344CB8AC3E}">
        <p14:creationId xmlns:p14="http://schemas.microsoft.com/office/powerpoint/2010/main" val="1594051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1A9816D-3DFD-4EC5-904C-2F861A49E925}" type="slidenum">
              <a:rPr lang="en-US" smtClean="0"/>
              <a:pPr>
                <a:defRPr/>
              </a:pPr>
              <a:t>1</a:t>
            </a:fld>
            <a:endParaRPr lang="en-US" dirty="0"/>
          </a:p>
        </p:txBody>
      </p:sp>
    </p:spTree>
    <p:extLst>
      <p:ext uri="{BB962C8B-B14F-4D97-AF65-F5344CB8AC3E}">
        <p14:creationId xmlns:p14="http://schemas.microsoft.com/office/powerpoint/2010/main" val="238328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1AAA97-46B5-0B45-A228-CC52721BBDF5}" type="slidenum">
              <a:rPr lang="en-US" smtClean="0"/>
              <a:pPr/>
              <a:t>39</a:t>
            </a:fld>
            <a:endParaRPr lang="en-US" dirty="0"/>
          </a:p>
        </p:txBody>
      </p:sp>
    </p:spTree>
    <p:extLst>
      <p:ext uri="{BB962C8B-B14F-4D97-AF65-F5344CB8AC3E}">
        <p14:creationId xmlns:p14="http://schemas.microsoft.com/office/powerpoint/2010/main" val="63849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85000"/>
              </a:lnSpc>
            </a:pPr>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42</a:t>
            </a:fld>
            <a:endParaRPr lang="en-US" dirty="0"/>
          </a:p>
        </p:txBody>
      </p:sp>
    </p:spTree>
    <p:extLst>
      <p:ext uri="{BB962C8B-B14F-4D97-AF65-F5344CB8AC3E}">
        <p14:creationId xmlns:p14="http://schemas.microsoft.com/office/powerpoint/2010/main" val="503454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48</a:t>
            </a:fld>
            <a:endParaRPr lang="en-US" dirty="0"/>
          </a:p>
        </p:txBody>
      </p:sp>
    </p:spTree>
    <p:extLst>
      <p:ext uri="{BB962C8B-B14F-4D97-AF65-F5344CB8AC3E}">
        <p14:creationId xmlns:p14="http://schemas.microsoft.com/office/powerpoint/2010/main" val="1255246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51</a:t>
            </a:fld>
            <a:endParaRPr lang="en-US" dirty="0"/>
          </a:p>
        </p:txBody>
      </p:sp>
    </p:spTree>
    <p:extLst>
      <p:ext uri="{BB962C8B-B14F-4D97-AF65-F5344CB8AC3E}">
        <p14:creationId xmlns:p14="http://schemas.microsoft.com/office/powerpoint/2010/main" val="3199882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7</a:t>
            </a:fld>
            <a:endParaRPr lang="en-US" dirty="0"/>
          </a:p>
        </p:txBody>
      </p:sp>
    </p:spTree>
    <p:extLst>
      <p:ext uri="{BB962C8B-B14F-4D97-AF65-F5344CB8AC3E}">
        <p14:creationId xmlns:p14="http://schemas.microsoft.com/office/powerpoint/2010/main" val="3746289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14</a:t>
            </a:fld>
            <a:endParaRPr lang="en-US" dirty="0"/>
          </a:p>
        </p:txBody>
      </p:sp>
    </p:spTree>
    <p:extLst>
      <p:ext uri="{BB962C8B-B14F-4D97-AF65-F5344CB8AC3E}">
        <p14:creationId xmlns:p14="http://schemas.microsoft.com/office/powerpoint/2010/main" val="3897781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280C8D-69B1-4B16-A100-57CD73618785}" type="slidenum">
              <a:rPr lang="en-US" smtClean="0"/>
              <a:pPr/>
              <a:t>17</a:t>
            </a:fld>
            <a:endParaRPr lang="en-US"/>
          </a:p>
        </p:txBody>
      </p:sp>
    </p:spTree>
    <p:extLst>
      <p:ext uri="{BB962C8B-B14F-4D97-AF65-F5344CB8AC3E}">
        <p14:creationId xmlns:p14="http://schemas.microsoft.com/office/powerpoint/2010/main" val="2964016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smtClean="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25</a:t>
            </a:fld>
            <a:endParaRPr lang="en-US" dirty="0"/>
          </a:p>
        </p:txBody>
      </p:sp>
    </p:spTree>
    <p:extLst>
      <p:ext uri="{BB962C8B-B14F-4D97-AF65-F5344CB8AC3E}">
        <p14:creationId xmlns:p14="http://schemas.microsoft.com/office/powerpoint/2010/main" val="1378567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sz="2400" dirty="0" smtClean="0">
              <a:latin typeface="UC Berkeley OS Sign"/>
            </a:endParaRPr>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26</a:t>
            </a:fld>
            <a:endParaRPr lang="en-US"/>
          </a:p>
        </p:txBody>
      </p:sp>
    </p:spTree>
    <p:extLst>
      <p:ext uri="{BB962C8B-B14F-4D97-AF65-F5344CB8AC3E}">
        <p14:creationId xmlns:p14="http://schemas.microsoft.com/office/powerpoint/2010/main" val="3020248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27</a:t>
            </a:fld>
            <a:endParaRPr lang="en-US" dirty="0"/>
          </a:p>
        </p:txBody>
      </p:sp>
    </p:spTree>
    <p:extLst>
      <p:ext uri="{BB962C8B-B14F-4D97-AF65-F5344CB8AC3E}">
        <p14:creationId xmlns:p14="http://schemas.microsoft.com/office/powerpoint/2010/main" val="1558077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32</a:t>
            </a:fld>
            <a:endParaRPr lang="en-US" dirty="0"/>
          </a:p>
        </p:txBody>
      </p:sp>
    </p:spTree>
    <p:extLst>
      <p:ext uri="{BB962C8B-B14F-4D97-AF65-F5344CB8AC3E}">
        <p14:creationId xmlns:p14="http://schemas.microsoft.com/office/powerpoint/2010/main" val="3631600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37</a:t>
            </a:fld>
            <a:endParaRPr lang="en-US" dirty="0"/>
          </a:p>
        </p:txBody>
      </p:sp>
    </p:spTree>
    <p:extLst>
      <p:ext uri="{BB962C8B-B14F-4D97-AF65-F5344CB8AC3E}">
        <p14:creationId xmlns:p14="http://schemas.microsoft.com/office/powerpoint/2010/main" val="279452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9B7C68-48CA-4F7E-A595-FD5BDC7FD61F}" type="datetimeFigureOut">
              <a:rPr lang="en-US" smtClean="0"/>
              <a:pPr/>
              <a:t>4/22/2019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9B7C68-48CA-4F7E-A595-FD5BDC7FD61F}" type="datetimeFigureOut">
              <a:rPr lang="en-US" smtClean="0"/>
              <a:pPr/>
              <a:t>4/22/2019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9B7C68-48CA-4F7E-A595-FD5BDC7FD61F}" type="datetimeFigureOut">
              <a:rPr lang="en-US" smtClean="0"/>
              <a:pPr/>
              <a:t>4/22/2019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9B7C68-48CA-4F7E-A595-FD5BDC7FD61F}" type="datetimeFigureOut">
              <a:rPr lang="en-US" smtClean="0"/>
              <a:pPr/>
              <a:t>4/22/2019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9B7C68-48CA-4F7E-A595-FD5BDC7FD61F}" type="datetimeFigureOut">
              <a:rPr lang="en-US" smtClean="0"/>
              <a:pPr/>
              <a:t>4/22/2019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9B7C68-48CA-4F7E-A595-FD5BDC7FD61F}" type="datetimeFigureOut">
              <a:rPr lang="en-US" smtClean="0"/>
              <a:pPr/>
              <a:t>4/22/2019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9B7C68-48CA-4F7E-A595-FD5BDC7FD61F}" type="datetimeFigureOut">
              <a:rPr lang="en-US" smtClean="0"/>
              <a:pPr/>
              <a:t>4/22/2019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9B7C68-48CA-4F7E-A595-FD5BDC7FD61F}" type="datetimeFigureOut">
              <a:rPr lang="en-US" smtClean="0"/>
              <a:pPr/>
              <a:t>4/22/2019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B7C68-48CA-4F7E-A595-FD5BDC7FD61F}" type="datetimeFigureOut">
              <a:rPr lang="en-US" smtClean="0"/>
              <a:pPr/>
              <a:t>4/22/2019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4/22/2019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4/22/2019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B7C68-48CA-4F7E-A595-FD5BDC7FD61F}" type="datetimeFigureOut">
              <a:rPr lang="en-US" smtClean="0"/>
              <a:pPr/>
              <a:t>4/22/2019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2767D-72EB-46BC-8160-C972ECC5DB3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lushko@berkeley.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www.flickr.com/photos/24431382@N03/sets/72157624209158632/"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49560" y="685800"/>
            <a:ext cx="8197453" cy="208954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800" b="1" dirty="0" smtClean="0">
                <a:sym typeface="UC Berkeley OS Sign"/>
              </a:rPr>
              <a:t>CogSci 190</a:t>
            </a:r>
            <a:br>
              <a:rPr lang="en-US" sz="3800" b="1" dirty="0" smtClean="0">
                <a:sym typeface="UC Berkeley OS Sign"/>
              </a:rPr>
            </a:br>
            <a:r>
              <a:rPr lang="en-US" sz="3800" b="1" dirty="0" smtClean="0">
                <a:sym typeface="UC Berkeley OS Sign"/>
              </a:rPr>
              <a:t>“Sensemaking and Organizing”</a:t>
            </a:r>
            <a:br>
              <a:rPr lang="en-US" sz="3800" b="1" dirty="0" smtClean="0">
                <a:sym typeface="UC Berkeley OS Sign"/>
              </a:rPr>
            </a:br>
            <a:r>
              <a:rPr lang="en-US" sz="3800" b="1" dirty="0" smtClean="0">
                <a:sym typeface="UC Berkeley OS Sign"/>
              </a:rPr>
              <a:t>Spring 2019</a:t>
            </a:r>
            <a:endParaRPr lang="en-US" sz="3400" dirty="0" smtClean="0">
              <a:sym typeface="UC Berkeley OS Sign"/>
            </a:endParaRPr>
          </a:p>
        </p:txBody>
      </p:sp>
      <p:sp>
        <p:nvSpPr>
          <p:cNvPr id="2051" name="Rectangle 2"/>
          <p:cNvSpPr>
            <a:spLocks noGrp="1" noChangeArrowheads="1"/>
          </p:cNvSpPr>
          <p:nvPr>
            <p:ph type="body" idx="1"/>
          </p:nvPr>
        </p:nvSpPr>
        <p:spPr>
          <a:xfrm>
            <a:off x="418306" y="2286000"/>
            <a:ext cx="8228707" cy="3589734"/>
          </a:xfrm>
        </p:spPr>
        <p:txBody>
          <a:bodyPr anchor="ctr">
            <a:normAutofit/>
          </a:bodyPr>
          <a:lstStyle/>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smtClean="0">
              <a:sym typeface="UC Berkeley OS Sign"/>
            </a:endParaRP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smtClean="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smtClean="0">
                <a:sym typeface="UC Berkeley OS Sign"/>
              </a:rPr>
              <a:t>Robert J. Glushko</a:t>
            </a:r>
            <a:br>
              <a:rPr lang="en-US" sz="3000" dirty="0" smtClean="0">
                <a:sym typeface="UC Berkeley OS Sign"/>
              </a:rPr>
            </a:br>
            <a:r>
              <a:rPr lang="en-US" sz="3000" dirty="0" smtClean="0">
                <a:sym typeface="UC Berkeley OS Sign"/>
                <a:hlinkClick r:id="rId3"/>
              </a:rPr>
              <a:t>glushko@berkeley.edu</a:t>
            </a:r>
            <a:endParaRPr lang="en-US" sz="3000" dirty="0" smtClean="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smtClean="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smtClean="0">
                <a:sym typeface="UC Berkeley OS Sign"/>
              </a:rPr>
              <a:t>23 April 2019</a:t>
            </a:r>
            <a:br>
              <a:rPr lang="en-US" sz="3000" dirty="0" smtClean="0">
                <a:sym typeface="UC Berkeley OS Sign"/>
              </a:rPr>
            </a:br>
            <a:r>
              <a:rPr lang="en-US" sz="3000" dirty="0" smtClean="0">
                <a:sym typeface="UC Berkeley OS Sign"/>
              </a:rPr>
              <a:t> 25) Organizing with “Interaction Resources”</a:t>
            </a:r>
            <a:endParaRPr lang="en-US" sz="3000" dirty="0" smtClean="0">
              <a:solidFill>
                <a:srgbClr val="002955"/>
              </a:solidFill>
              <a:sym typeface="UC Berkeley OS Sign"/>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Interaction Traces with Digital </a:t>
            </a:r>
            <a:r>
              <a:rPr lang="en-US" b="1" dirty="0" smtClean="0"/>
              <a:t>or </a:t>
            </a:r>
            <a:r>
              <a:rPr lang="en-US" b="1" dirty="0"/>
              <a:t>Sensor-Augmented Resources</a:t>
            </a:r>
          </a:p>
        </p:txBody>
      </p:sp>
      <p:sp>
        <p:nvSpPr>
          <p:cNvPr id="3" name="Content Placeholder 2"/>
          <p:cNvSpPr>
            <a:spLocks noGrp="1"/>
          </p:cNvSpPr>
          <p:nvPr>
            <p:ph idx="1"/>
          </p:nvPr>
        </p:nvSpPr>
        <p:spPr>
          <a:xfrm>
            <a:off x="440094" y="1752600"/>
            <a:ext cx="8229600" cy="4525963"/>
          </a:xfrm>
        </p:spPr>
        <p:txBody>
          <a:bodyPr>
            <a:normAutofit/>
          </a:bodyPr>
          <a:lstStyle/>
          <a:p>
            <a:r>
              <a:rPr lang="en-US" dirty="0" smtClean="0"/>
              <a:t>Traces become predictable, persistent, and consistent</a:t>
            </a:r>
          </a:p>
          <a:p>
            <a:r>
              <a:rPr lang="en-US" dirty="0" smtClean="0"/>
              <a:t>Traces can  be analyzed, aggregated, and become the basis of new, enhanced, or personalized interactions</a:t>
            </a:r>
          </a:p>
          <a:p>
            <a:r>
              <a:rPr lang="en-US" dirty="0" smtClean="0"/>
              <a:t>However, when these traces are made by people, their uses raise numerous issues of privacy and exploitation</a:t>
            </a:r>
          </a:p>
        </p:txBody>
      </p:sp>
    </p:spTree>
    <p:extLst>
      <p:ext uri="{BB962C8B-B14F-4D97-AF65-F5344CB8AC3E}">
        <p14:creationId xmlns:p14="http://schemas.microsoft.com/office/powerpoint/2010/main" val="4188114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smtClean="0"/>
              <a:t>Credit card, debit card, mobile phone, APIs (e.g., Stripe) … one-time or recurrent payments</a:t>
            </a:r>
          </a:p>
          <a:p>
            <a:pPr lvl="1"/>
            <a:r>
              <a:rPr lang="en-US" dirty="0" smtClean="0"/>
              <a:t>Arguably voluntary… because sometimes you could have paid with cash… although many merchants are now refusing cash</a:t>
            </a:r>
          </a:p>
          <a:p>
            <a:pPr lvl="1"/>
            <a:r>
              <a:rPr lang="en-US" dirty="0" smtClean="0"/>
              <a:t>Both sides get accurate and complete transaction records</a:t>
            </a:r>
          </a:p>
          <a:p>
            <a:r>
              <a:rPr lang="en-US" dirty="0" smtClean="0"/>
              <a:t>Pre-paid cards and “crypto” cards enable anonymous transactions</a:t>
            </a:r>
          </a:p>
          <a:p>
            <a:r>
              <a:rPr lang="en-US" dirty="0" smtClean="0"/>
              <a:t>You can also hide behind a “limited liability company” and have payments made by it</a:t>
            </a:r>
          </a:p>
        </p:txBody>
      </p:sp>
      <p:sp>
        <p:nvSpPr>
          <p:cNvPr id="4" name="Title 1"/>
          <p:cNvSpPr>
            <a:spLocks noGrp="1"/>
          </p:cNvSpPr>
          <p:nvPr>
            <p:ph type="title"/>
          </p:nvPr>
        </p:nvSpPr>
        <p:spPr/>
        <p:txBody>
          <a:bodyPr>
            <a:normAutofit fontScale="90000"/>
          </a:bodyPr>
          <a:lstStyle/>
          <a:p>
            <a:r>
              <a:rPr lang="en-US" b="1" dirty="0" smtClean="0"/>
              <a:t>Interaction Traces from Digital Transactions</a:t>
            </a:r>
            <a:endParaRPr lang="en-US" b="1" dirty="0"/>
          </a:p>
        </p:txBody>
      </p:sp>
    </p:spTree>
    <p:extLst>
      <p:ext uri="{BB962C8B-B14F-4D97-AF65-F5344CB8AC3E}">
        <p14:creationId xmlns:p14="http://schemas.microsoft.com/office/powerpoint/2010/main" val="36195729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8" y="539515"/>
            <a:ext cx="8915400" cy="1143000"/>
          </a:xfrm>
        </p:spPr>
        <p:txBody>
          <a:bodyPr>
            <a:normAutofit fontScale="90000"/>
          </a:bodyPr>
          <a:lstStyle/>
          <a:p>
            <a:r>
              <a:rPr lang="en-US" b="1" dirty="0" smtClean="0"/>
              <a:t>Credit Card Transactions - Spring Break Trip to Canada and Ohio</a:t>
            </a:r>
            <a:endParaRPr lang="en-US" b="1" dirty="0"/>
          </a:p>
        </p:txBody>
      </p:sp>
      <p:pic>
        <p:nvPicPr>
          <p:cNvPr id="3" name="Picture 2"/>
          <p:cNvPicPr>
            <a:picLocks noChangeAspect="1"/>
          </p:cNvPicPr>
          <p:nvPr/>
        </p:nvPicPr>
        <p:blipFill>
          <a:blip r:embed="rId2"/>
          <a:stretch>
            <a:fillRect/>
          </a:stretch>
        </p:blipFill>
        <p:spPr>
          <a:xfrm>
            <a:off x="752475" y="2362200"/>
            <a:ext cx="7639050" cy="3294865"/>
          </a:xfrm>
          <a:prstGeom prst="rect">
            <a:avLst/>
          </a:prstGeom>
        </p:spPr>
      </p:pic>
      <p:sp>
        <p:nvSpPr>
          <p:cNvPr id="4" name="TextBox 3"/>
          <p:cNvSpPr txBox="1"/>
          <p:nvPr/>
        </p:nvSpPr>
        <p:spPr>
          <a:xfrm>
            <a:off x="5638800" y="5105400"/>
            <a:ext cx="2362200" cy="369332"/>
          </a:xfrm>
          <a:prstGeom prst="rect">
            <a:avLst/>
          </a:prstGeom>
          <a:noFill/>
        </p:spPr>
        <p:txBody>
          <a:bodyPr wrap="square" rtlCol="0">
            <a:spAutoFit/>
          </a:bodyPr>
          <a:lstStyle/>
          <a:p>
            <a:r>
              <a:rPr lang="en-US" b="1" dirty="0" smtClean="0">
                <a:solidFill>
                  <a:srgbClr val="FF0000"/>
                </a:solidFill>
              </a:rPr>
              <a:t>From home to SFO</a:t>
            </a:r>
            <a:endParaRPr lang="en-US" b="1" dirty="0">
              <a:solidFill>
                <a:srgbClr val="FF0000"/>
              </a:solidFill>
            </a:endParaRPr>
          </a:p>
        </p:txBody>
      </p:sp>
      <p:sp>
        <p:nvSpPr>
          <p:cNvPr id="5" name="TextBox 4"/>
          <p:cNvSpPr txBox="1"/>
          <p:nvPr/>
        </p:nvSpPr>
        <p:spPr>
          <a:xfrm>
            <a:off x="5867400" y="4322802"/>
            <a:ext cx="2286000" cy="369332"/>
          </a:xfrm>
          <a:prstGeom prst="rect">
            <a:avLst/>
          </a:prstGeom>
          <a:noFill/>
        </p:spPr>
        <p:txBody>
          <a:bodyPr wrap="square" rtlCol="0">
            <a:spAutoFit/>
          </a:bodyPr>
          <a:lstStyle/>
          <a:p>
            <a:r>
              <a:rPr lang="en-US" b="1" dirty="0" smtClean="0">
                <a:solidFill>
                  <a:srgbClr val="FF0000"/>
                </a:solidFill>
              </a:rPr>
              <a:t>Hotel, London ON</a:t>
            </a:r>
            <a:endParaRPr lang="en-US" b="1" dirty="0">
              <a:solidFill>
                <a:srgbClr val="FF0000"/>
              </a:solidFill>
            </a:endParaRPr>
          </a:p>
        </p:txBody>
      </p:sp>
      <p:sp>
        <p:nvSpPr>
          <p:cNvPr id="6" name="TextBox 5"/>
          <p:cNvSpPr txBox="1"/>
          <p:nvPr/>
        </p:nvSpPr>
        <p:spPr>
          <a:xfrm>
            <a:off x="5638800" y="2318266"/>
            <a:ext cx="2362200" cy="369332"/>
          </a:xfrm>
          <a:prstGeom prst="rect">
            <a:avLst/>
          </a:prstGeom>
          <a:noFill/>
        </p:spPr>
        <p:txBody>
          <a:bodyPr wrap="square" rtlCol="0">
            <a:spAutoFit/>
          </a:bodyPr>
          <a:lstStyle/>
          <a:p>
            <a:r>
              <a:rPr lang="en-US" b="1" dirty="0" smtClean="0">
                <a:solidFill>
                  <a:srgbClr val="FF0000"/>
                </a:solidFill>
              </a:rPr>
              <a:t>From SFO to home</a:t>
            </a:r>
            <a:endParaRPr lang="en-US" b="1" dirty="0">
              <a:solidFill>
                <a:srgbClr val="FF0000"/>
              </a:solidFill>
            </a:endParaRPr>
          </a:p>
        </p:txBody>
      </p:sp>
      <p:sp>
        <p:nvSpPr>
          <p:cNvPr id="7" name="TextBox 6"/>
          <p:cNvSpPr txBox="1"/>
          <p:nvPr/>
        </p:nvSpPr>
        <p:spPr>
          <a:xfrm>
            <a:off x="5867400" y="2594099"/>
            <a:ext cx="2286000" cy="369332"/>
          </a:xfrm>
          <a:prstGeom prst="rect">
            <a:avLst/>
          </a:prstGeom>
          <a:noFill/>
        </p:spPr>
        <p:txBody>
          <a:bodyPr wrap="square" rtlCol="0">
            <a:spAutoFit/>
          </a:bodyPr>
          <a:lstStyle/>
          <a:p>
            <a:r>
              <a:rPr lang="en-US" b="1" dirty="0" smtClean="0">
                <a:solidFill>
                  <a:srgbClr val="FF0000"/>
                </a:solidFill>
              </a:rPr>
              <a:t>Hotel, Dayton OH</a:t>
            </a:r>
            <a:endParaRPr lang="en-US" b="1" dirty="0">
              <a:solidFill>
                <a:srgbClr val="FF0000"/>
              </a:solidFill>
            </a:endParaRPr>
          </a:p>
        </p:txBody>
      </p:sp>
      <p:sp>
        <p:nvSpPr>
          <p:cNvPr id="8" name="TextBox 7"/>
          <p:cNvSpPr txBox="1"/>
          <p:nvPr/>
        </p:nvSpPr>
        <p:spPr>
          <a:xfrm>
            <a:off x="5800725" y="4829567"/>
            <a:ext cx="2590800" cy="369332"/>
          </a:xfrm>
          <a:prstGeom prst="rect">
            <a:avLst/>
          </a:prstGeom>
          <a:noFill/>
        </p:spPr>
        <p:txBody>
          <a:bodyPr wrap="square" rtlCol="0">
            <a:spAutoFit/>
          </a:bodyPr>
          <a:lstStyle/>
          <a:p>
            <a:r>
              <a:rPr lang="en-US" b="1" dirty="0" smtClean="0">
                <a:solidFill>
                  <a:srgbClr val="FF0000"/>
                </a:solidFill>
              </a:rPr>
              <a:t>Toys for child</a:t>
            </a:r>
            <a:endParaRPr lang="en-US" b="1" dirty="0">
              <a:solidFill>
                <a:srgbClr val="FF0000"/>
              </a:solidFill>
            </a:endParaRPr>
          </a:p>
        </p:txBody>
      </p:sp>
    </p:spTree>
    <p:extLst>
      <p:ext uri="{BB962C8B-B14F-4D97-AF65-F5344CB8AC3E}">
        <p14:creationId xmlns:p14="http://schemas.microsoft.com/office/powerpoint/2010/main" val="35896117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2438400"/>
            <a:ext cx="8295826" cy="2539072"/>
          </a:xfrm>
          <a:prstGeom prst="rect">
            <a:avLst/>
          </a:prstGeom>
        </p:spPr>
      </p:pic>
      <p:sp>
        <p:nvSpPr>
          <p:cNvPr id="3" name="TextBox 2"/>
          <p:cNvSpPr txBox="1"/>
          <p:nvPr/>
        </p:nvSpPr>
        <p:spPr>
          <a:xfrm>
            <a:off x="1600200" y="457200"/>
            <a:ext cx="6705600" cy="1446550"/>
          </a:xfrm>
          <a:prstGeom prst="rect">
            <a:avLst/>
          </a:prstGeom>
          <a:noFill/>
        </p:spPr>
        <p:txBody>
          <a:bodyPr wrap="square" rtlCol="0">
            <a:spAutoFit/>
          </a:bodyPr>
          <a:lstStyle/>
          <a:p>
            <a:r>
              <a:rPr lang="en-US" sz="4400" b="1" dirty="0" smtClean="0">
                <a:latin typeface="+mj-lt"/>
              </a:rPr>
              <a:t>Some Fastrak Data –</a:t>
            </a:r>
            <a:br>
              <a:rPr lang="en-US" sz="4400" b="1" dirty="0" smtClean="0">
                <a:latin typeface="+mj-lt"/>
              </a:rPr>
            </a:br>
            <a:r>
              <a:rPr lang="en-US" sz="4400" b="1" dirty="0" smtClean="0">
                <a:latin typeface="+mj-lt"/>
              </a:rPr>
              <a:t>Bridge Toll Transactions</a:t>
            </a:r>
            <a:endParaRPr lang="en-US" sz="4400" b="1" dirty="0">
              <a:latin typeface="+mj-lt"/>
            </a:endParaRPr>
          </a:p>
        </p:txBody>
      </p:sp>
    </p:spTree>
    <p:extLst>
      <p:ext uri="{BB962C8B-B14F-4D97-AF65-F5344CB8AC3E}">
        <p14:creationId xmlns:p14="http://schemas.microsoft.com/office/powerpoint/2010/main" val="4751976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856" y="1066800"/>
            <a:ext cx="7541720" cy="5638800"/>
          </a:xfrm>
          <a:prstGeom prst="rect">
            <a:avLst/>
          </a:prstGeom>
        </p:spPr>
      </p:pic>
      <p:sp>
        <p:nvSpPr>
          <p:cNvPr id="3" name="Right Arrow 2"/>
          <p:cNvSpPr/>
          <p:nvPr/>
        </p:nvSpPr>
        <p:spPr>
          <a:xfrm rot="9254388">
            <a:off x="3956860" y="5167785"/>
            <a:ext cx="777710" cy="3015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8981768">
            <a:off x="3887063" y="4724779"/>
            <a:ext cx="713235" cy="3299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4273554">
            <a:off x="2700936" y="4555519"/>
            <a:ext cx="713235" cy="3299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4493847">
            <a:off x="6183502" y="1758829"/>
            <a:ext cx="713235" cy="3299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394692" y="4305768"/>
            <a:ext cx="271907" cy="523220"/>
          </a:xfrm>
          <a:prstGeom prst="rect">
            <a:avLst/>
          </a:prstGeom>
          <a:noFill/>
        </p:spPr>
        <p:txBody>
          <a:bodyPr wrap="square" rtlCol="0">
            <a:spAutoFit/>
          </a:bodyPr>
          <a:lstStyle/>
          <a:p>
            <a:r>
              <a:rPr lang="en-US" sz="2800" b="1" dirty="0" smtClean="0">
                <a:latin typeface="Adobe Gothic Std B" panose="020B0800000000000000" pitchFamily="34" charset="-128"/>
                <a:ea typeface="Adobe Gothic Std B" panose="020B0800000000000000" pitchFamily="34" charset="-128"/>
              </a:rPr>
              <a:t>2</a:t>
            </a:r>
            <a:endParaRPr lang="en-US" sz="2800" b="1" dirty="0">
              <a:latin typeface="Adobe Gothic Std B" panose="020B0800000000000000" pitchFamily="34" charset="-128"/>
              <a:ea typeface="Adobe Gothic Std B" panose="020B0800000000000000" pitchFamily="34" charset="-128"/>
            </a:endParaRPr>
          </a:p>
        </p:txBody>
      </p:sp>
      <p:sp>
        <p:nvSpPr>
          <p:cNvPr id="14" name="TextBox 13"/>
          <p:cNvSpPr txBox="1"/>
          <p:nvPr/>
        </p:nvSpPr>
        <p:spPr>
          <a:xfrm>
            <a:off x="4745479" y="4583795"/>
            <a:ext cx="271907" cy="523220"/>
          </a:xfrm>
          <a:prstGeom prst="rect">
            <a:avLst/>
          </a:prstGeom>
          <a:noFill/>
        </p:spPr>
        <p:txBody>
          <a:bodyPr wrap="square" rtlCol="0">
            <a:spAutoFit/>
          </a:bodyPr>
          <a:lstStyle/>
          <a:p>
            <a:r>
              <a:rPr lang="en-US" sz="2800" b="1" dirty="0" smtClean="0">
                <a:latin typeface="Adobe Gothic Std B" panose="020B0800000000000000" pitchFamily="34" charset="-128"/>
                <a:ea typeface="Adobe Gothic Std B" panose="020B0800000000000000" pitchFamily="34" charset="-128"/>
              </a:rPr>
              <a:t>1</a:t>
            </a:r>
            <a:endParaRPr lang="en-US" sz="2800" b="1" dirty="0">
              <a:latin typeface="Adobe Gothic Std B" panose="020B0800000000000000" pitchFamily="34" charset="-128"/>
              <a:ea typeface="Adobe Gothic Std B" panose="020B0800000000000000" pitchFamily="34" charset="-128"/>
            </a:endParaRPr>
          </a:p>
        </p:txBody>
      </p:sp>
      <p:sp>
        <p:nvSpPr>
          <p:cNvPr id="15" name="TextBox 14"/>
          <p:cNvSpPr txBox="1"/>
          <p:nvPr/>
        </p:nvSpPr>
        <p:spPr>
          <a:xfrm>
            <a:off x="4606489" y="4044158"/>
            <a:ext cx="271907" cy="523220"/>
          </a:xfrm>
          <a:prstGeom prst="rect">
            <a:avLst/>
          </a:prstGeom>
          <a:noFill/>
        </p:spPr>
        <p:txBody>
          <a:bodyPr wrap="square" rtlCol="0">
            <a:spAutoFit/>
          </a:bodyPr>
          <a:lstStyle/>
          <a:p>
            <a:r>
              <a:rPr lang="en-US" sz="2800" b="1" dirty="0" smtClean="0">
                <a:latin typeface="Adobe Gothic Std B" panose="020B0800000000000000" pitchFamily="34" charset="-128"/>
                <a:ea typeface="Adobe Gothic Std B" panose="020B0800000000000000" pitchFamily="34" charset="-128"/>
              </a:rPr>
              <a:t>4</a:t>
            </a:r>
            <a:endParaRPr lang="en-US" sz="2800" b="1" dirty="0">
              <a:latin typeface="Adobe Gothic Std B" panose="020B0800000000000000" pitchFamily="34" charset="-128"/>
              <a:ea typeface="Adobe Gothic Std B" panose="020B0800000000000000" pitchFamily="34" charset="-128"/>
            </a:endParaRPr>
          </a:p>
        </p:txBody>
      </p:sp>
      <p:sp>
        <p:nvSpPr>
          <p:cNvPr id="16" name="TextBox 15"/>
          <p:cNvSpPr txBox="1"/>
          <p:nvPr/>
        </p:nvSpPr>
        <p:spPr>
          <a:xfrm>
            <a:off x="6847123" y="1429775"/>
            <a:ext cx="271907" cy="523220"/>
          </a:xfrm>
          <a:prstGeom prst="rect">
            <a:avLst/>
          </a:prstGeom>
          <a:noFill/>
        </p:spPr>
        <p:txBody>
          <a:bodyPr wrap="square" rtlCol="0">
            <a:spAutoFit/>
          </a:bodyPr>
          <a:lstStyle/>
          <a:p>
            <a:r>
              <a:rPr lang="en-US" sz="2800" b="1" dirty="0" smtClean="0">
                <a:latin typeface="Adobe Gothic Std B" panose="020B0800000000000000" pitchFamily="34" charset="-128"/>
                <a:ea typeface="Adobe Gothic Std B" panose="020B0800000000000000" pitchFamily="34" charset="-128"/>
              </a:rPr>
              <a:t>3</a:t>
            </a:r>
            <a:endParaRPr lang="en-US" sz="2800" b="1" dirty="0">
              <a:latin typeface="Adobe Gothic Std B" panose="020B0800000000000000" pitchFamily="34" charset="-128"/>
              <a:ea typeface="Adobe Gothic Std B" panose="020B0800000000000000" pitchFamily="34" charset="-128"/>
            </a:endParaRPr>
          </a:p>
        </p:txBody>
      </p:sp>
      <p:sp>
        <p:nvSpPr>
          <p:cNvPr id="17" name="TextBox 16"/>
          <p:cNvSpPr txBox="1"/>
          <p:nvPr/>
        </p:nvSpPr>
        <p:spPr>
          <a:xfrm>
            <a:off x="151559" y="155556"/>
            <a:ext cx="9219799" cy="602024"/>
          </a:xfrm>
          <a:prstGeom prst="rect">
            <a:avLst/>
          </a:prstGeom>
          <a:noFill/>
        </p:spPr>
        <p:txBody>
          <a:bodyPr wrap="square" rtlCol="0">
            <a:spAutoFit/>
          </a:bodyPr>
          <a:lstStyle/>
          <a:p>
            <a:pPr indent="-160729"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latin typeface="+mj-lt"/>
                <a:ea typeface="+mj-ea"/>
                <a:cs typeface="+mj-cs"/>
              </a:rPr>
              <a:t>Where’s Bob and Where Has He Been?</a:t>
            </a:r>
          </a:p>
        </p:txBody>
      </p:sp>
    </p:spTree>
    <p:extLst>
      <p:ext uri="{BB962C8B-B14F-4D97-AF65-F5344CB8AC3E}">
        <p14:creationId xmlns:p14="http://schemas.microsoft.com/office/powerpoint/2010/main" val="36433982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Tourists and Locals Photos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Do tourists take photos in different locations than locals?</a:t>
            </a:r>
          </a:p>
          <a:p>
            <a:r>
              <a:rPr lang="en-US" dirty="0" smtClean="0"/>
              <a:t>Use geotagged photos on Flickr website and assume:</a:t>
            </a:r>
          </a:p>
          <a:p>
            <a:pPr lvl="1"/>
            <a:r>
              <a:rPr lang="en-US" dirty="0" smtClean="0"/>
              <a:t>A person who has posted photos whose dates span more than one month is a local</a:t>
            </a:r>
          </a:p>
          <a:p>
            <a:pPr lvl="1"/>
            <a:r>
              <a:rPr lang="en-US" dirty="0" smtClean="0"/>
              <a:t>A person whose posted photos are all dated within one week of each other</a:t>
            </a:r>
          </a:p>
          <a:p>
            <a:pPr lvl="1"/>
            <a:endParaRPr lang="en-US" dirty="0"/>
          </a:p>
          <a:p>
            <a:pPr lvl="1"/>
            <a:r>
              <a:rPr lang="en-US" dirty="0">
                <a:hlinkClick r:id="rId2"/>
              </a:rPr>
              <a:t>https://www.flickr.com/photos/24431382@N03/sets/72157624209158632</a:t>
            </a:r>
            <a:r>
              <a:rPr lang="en-US" dirty="0" smtClean="0">
                <a:hlinkClick r:id="rId2"/>
              </a:rPr>
              <a:t>/</a:t>
            </a:r>
            <a:r>
              <a:rPr lang="en-US" dirty="0" smtClean="0"/>
              <a:t>  HAS MAPS OF 136 CITIES</a:t>
            </a:r>
          </a:p>
          <a:p>
            <a:endParaRPr lang="en-US" dirty="0"/>
          </a:p>
        </p:txBody>
      </p:sp>
    </p:spTree>
    <p:extLst>
      <p:ext uri="{BB962C8B-B14F-4D97-AF65-F5344CB8AC3E}">
        <p14:creationId xmlns:p14="http://schemas.microsoft.com/office/powerpoint/2010/main" val="33051936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Tourist and Local Photos</a:t>
            </a:r>
            <a:br>
              <a:rPr lang="en-US" b="1" dirty="0" smtClean="0"/>
            </a:br>
            <a:r>
              <a:rPr lang="en-US" sz="3100" dirty="0" smtClean="0"/>
              <a:t>(red = tourist, blue = local, yellow = can’t classify)</a:t>
            </a:r>
            <a:endParaRPr lang="en-US" sz="3100" dirty="0"/>
          </a:p>
        </p:txBody>
      </p:sp>
      <p:pic>
        <p:nvPicPr>
          <p:cNvPr id="4" name="Content Placeholder 3"/>
          <p:cNvPicPr>
            <a:picLocks noGrp="1" noChangeAspect="1"/>
          </p:cNvPicPr>
          <p:nvPr>
            <p:ph idx="1"/>
          </p:nvPr>
        </p:nvPicPr>
        <p:blipFill>
          <a:blip r:embed="rId2"/>
          <a:stretch>
            <a:fillRect/>
          </a:stretch>
        </p:blipFill>
        <p:spPr>
          <a:xfrm>
            <a:off x="685271" y="1752600"/>
            <a:ext cx="7773458" cy="4525963"/>
          </a:xfrm>
          <a:prstGeom prst="rect">
            <a:avLst/>
          </a:prstGeom>
        </p:spPr>
      </p:pic>
    </p:spTree>
    <p:extLst>
      <p:ext uri="{BB962C8B-B14F-4D97-AF65-F5344CB8AC3E}">
        <p14:creationId xmlns:p14="http://schemas.microsoft.com/office/powerpoint/2010/main" val="14445903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440787"/>
            <a:ext cx="7477125" cy="4124325"/>
          </a:xfrm>
          <a:prstGeom prst="rect">
            <a:avLst/>
          </a:prstGeom>
        </p:spPr>
      </p:pic>
      <p:sp>
        <p:nvSpPr>
          <p:cNvPr id="5" name="Content Placeholder 2"/>
          <p:cNvSpPr>
            <a:spLocks noGrp="1"/>
          </p:cNvSpPr>
          <p:nvPr>
            <p:ph type="title"/>
          </p:nvPr>
        </p:nvSpPr>
        <p:spPr/>
        <p:txBody>
          <a:bodyPr>
            <a:normAutofit fontScale="90000"/>
          </a:bodyPr>
          <a:lstStyle/>
          <a:p>
            <a:r>
              <a:rPr lang="en-US" b="1" dirty="0"/>
              <a:t>Building a Customer Profile </a:t>
            </a:r>
            <a:r>
              <a:rPr lang="en-US" b="1" dirty="0" smtClean="0"/>
              <a:t>with</a:t>
            </a:r>
            <a:br>
              <a:rPr lang="en-US" b="1" dirty="0" smtClean="0"/>
            </a:br>
            <a:r>
              <a:rPr lang="en-US" b="1" dirty="0" smtClean="0"/>
              <a:t> </a:t>
            </a:r>
            <a:r>
              <a:rPr lang="en-US" b="1" dirty="0"/>
              <a:t>Data Mining</a:t>
            </a:r>
          </a:p>
        </p:txBody>
      </p:sp>
      <p:sp>
        <p:nvSpPr>
          <p:cNvPr id="2" name="Rectangle 1"/>
          <p:cNvSpPr/>
          <p:nvPr/>
        </p:nvSpPr>
        <p:spPr>
          <a:xfrm>
            <a:off x="838200" y="5715000"/>
            <a:ext cx="7467600" cy="830997"/>
          </a:xfrm>
          <a:prstGeom prst="rect">
            <a:avLst/>
          </a:prstGeom>
        </p:spPr>
        <p:txBody>
          <a:bodyPr wrap="square">
            <a:spAutoFit/>
          </a:bodyPr>
          <a:lstStyle/>
          <a:p>
            <a:r>
              <a:rPr lang="en-US" sz="2400" i="1" dirty="0" smtClean="0">
                <a:solidFill>
                  <a:srgbClr val="FF0000"/>
                </a:solidFill>
              </a:rPr>
              <a:t>How would this profile be used to benefit the customer?</a:t>
            </a:r>
          </a:p>
          <a:p>
            <a:r>
              <a:rPr lang="en-US" sz="2400" i="1" dirty="0" smtClean="0">
                <a:solidFill>
                  <a:srgbClr val="FF0000"/>
                </a:solidFill>
              </a:rPr>
              <a:t>Could it be used in ways that don’t benefit the customer?</a:t>
            </a:r>
            <a:endParaRPr lang="en-US" sz="2400" i="1" dirty="0">
              <a:solidFill>
                <a:srgbClr val="FF0000"/>
              </a:solidFill>
            </a:endParaRPr>
          </a:p>
        </p:txBody>
      </p:sp>
    </p:spTree>
    <p:extLst>
      <p:ext uri="{BB962C8B-B14F-4D97-AF65-F5344CB8AC3E}">
        <p14:creationId xmlns:p14="http://schemas.microsoft.com/office/powerpoint/2010/main" val="21122564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Inferring Customer Profile </a:t>
            </a:r>
            <a:br>
              <a:rPr lang="en-US" b="1" dirty="0" smtClean="0"/>
            </a:br>
            <a:r>
              <a:rPr lang="en-US" b="1" dirty="0" smtClean="0"/>
              <a:t>from Transaction Data</a:t>
            </a:r>
            <a:endParaRPr lang="en-US" b="1"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88199" y="1676400"/>
            <a:ext cx="3509963" cy="2632472"/>
          </a:xfrm>
        </p:spPr>
      </p:pic>
      <p:pic>
        <p:nvPicPr>
          <p:cNvPr id="7" name="Picture 6"/>
          <p:cNvPicPr>
            <a:picLocks noChangeAspect="1"/>
          </p:cNvPicPr>
          <p:nvPr/>
        </p:nvPicPr>
        <p:blipFill>
          <a:blip r:embed="rId3"/>
          <a:stretch>
            <a:fillRect/>
          </a:stretch>
        </p:blipFill>
        <p:spPr>
          <a:xfrm>
            <a:off x="2563238" y="4581251"/>
            <a:ext cx="6123562" cy="1304651"/>
          </a:xfrm>
          <a:prstGeom prst="rect">
            <a:avLst/>
          </a:prstGeom>
        </p:spPr>
      </p:pic>
      <p:sp>
        <p:nvSpPr>
          <p:cNvPr id="9" name="Smiley Face 8"/>
          <p:cNvSpPr/>
          <p:nvPr/>
        </p:nvSpPr>
        <p:spPr>
          <a:xfrm>
            <a:off x="1447800" y="1985566"/>
            <a:ext cx="1905000" cy="18288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y 9"/>
          <p:cNvSpPr/>
          <p:nvPr/>
        </p:nvSpPr>
        <p:spPr>
          <a:xfrm>
            <a:off x="533400" y="4442615"/>
            <a:ext cx="1828800" cy="16002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3929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858286"/>
            <a:ext cx="2590800" cy="6001643"/>
          </a:xfrm>
          <a:prstGeom prst="rect">
            <a:avLst/>
          </a:prstGeom>
          <a:noFill/>
        </p:spPr>
        <p:txBody>
          <a:bodyPr wrap="square" rtlCol="0">
            <a:spAutoFit/>
          </a:bodyPr>
          <a:lstStyle/>
          <a:p>
            <a:r>
              <a:rPr lang="en-US" sz="2400" i="1" dirty="0" smtClean="0"/>
              <a:t>Uber bragged in a (since deleted) blog post that it discovered a ride pattern – a person who </a:t>
            </a:r>
            <a:r>
              <a:rPr lang="en-US" sz="2400" i="1" dirty="0"/>
              <a:t>took a ride between 10pm and 4am on a Friday or Saturday night, and then took a second ride from within 1/10th of a mile of the previous nights’ drop-off point 4-6 hours </a:t>
            </a:r>
            <a:r>
              <a:rPr lang="en-US" sz="2400" i="1" dirty="0" smtClean="0"/>
              <a:t>later</a:t>
            </a:r>
            <a:endParaRPr lang="en-US" sz="2400" dirty="0"/>
          </a:p>
        </p:txBody>
      </p:sp>
      <p:sp>
        <p:nvSpPr>
          <p:cNvPr id="3" name="Rectangle 2"/>
          <p:cNvSpPr/>
          <p:nvPr/>
        </p:nvSpPr>
        <p:spPr>
          <a:xfrm>
            <a:off x="3405971" y="5475197"/>
            <a:ext cx="5562600" cy="1323439"/>
          </a:xfrm>
          <a:prstGeom prst="rect">
            <a:avLst/>
          </a:prstGeom>
        </p:spPr>
        <p:txBody>
          <a:bodyPr wrap="square">
            <a:spAutoFit/>
          </a:bodyPr>
          <a:lstStyle/>
          <a:p>
            <a:r>
              <a:rPr lang="en-US" sz="2000" i="1" dirty="0"/>
              <a:t>In San Francisco, the most one-night stands originated in Chinatown, the Mission, Downtown, Bernal Heights, Russian Hill, the Marina, and the Castro-Upper Market area.</a:t>
            </a:r>
          </a:p>
        </p:txBody>
      </p:sp>
      <p:pic>
        <p:nvPicPr>
          <p:cNvPr id="4" name="Picture 3"/>
          <p:cNvPicPr>
            <a:picLocks noChangeAspect="1"/>
          </p:cNvPicPr>
          <p:nvPr/>
        </p:nvPicPr>
        <p:blipFill>
          <a:blip r:embed="rId2"/>
          <a:stretch>
            <a:fillRect/>
          </a:stretch>
        </p:blipFill>
        <p:spPr>
          <a:xfrm>
            <a:off x="3246699" y="858286"/>
            <a:ext cx="5705475" cy="4495800"/>
          </a:xfrm>
          <a:prstGeom prst="rect">
            <a:avLst/>
          </a:prstGeom>
        </p:spPr>
      </p:pic>
      <p:sp>
        <p:nvSpPr>
          <p:cNvPr id="5" name="TextBox 4"/>
          <p:cNvSpPr txBox="1"/>
          <p:nvPr/>
        </p:nvSpPr>
        <p:spPr>
          <a:xfrm>
            <a:off x="762000" y="152400"/>
            <a:ext cx="7620000" cy="584775"/>
          </a:xfrm>
          <a:prstGeom prst="rect">
            <a:avLst/>
          </a:prstGeom>
          <a:noFill/>
        </p:spPr>
        <p:txBody>
          <a:bodyPr wrap="square" rtlCol="0">
            <a:spAutoFit/>
          </a:bodyPr>
          <a:lstStyle/>
          <a:p>
            <a:r>
              <a:rPr lang="en-US" sz="3200" b="1" dirty="0" smtClean="0">
                <a:latin typeface="+mj-lt"/>
              </a:rPr>
              <a:t>What Uber Knows About Your “Love Life”</a:t>
            </a:r>
            <a:endParaRPr lang="en-US" sz="3200" b="1" dirty="0">
              <a:latin typeface="+mj-lt"/>
            </a:endParaRPr>
          </a:p>
        </p:txBody>
      </p:sp>
    </p:spTree>
    <p:extLst>
      <p:ext uri="{BB962C8B-B14F-4D97-AF65-F5344CB8AC3E}">
        <p14:creationId xmlns:p14="http://schemas.microsoft.com/office/powerpoint/2010/main" val="13631587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 &amp; O Endgame…</a:t>
            </a:r>
            <a:endParaRPr lang="en-US" dirty="0"/>
          </a:p>
        </p:txBody>
      </p:sp>
      <p:sp>
        <p:nvSpPr>
          <p:cNvPr id="3" name="Content Placeholder 2"/>
          <p:cNvSpPr>
            <a:spLocks noGrp="1"/>
          </p:cNvSpPr>
          <p:nvPr>
            <p:ph idx="1"/>
          </p:nvPr>
        </p:nvSpPr>
        <p:spPr>
          <a:xfrm>
            <a:off x="457200" y="1421050"/>
            <a:ext cx="8229600" cy="4525963"/>
          </a:xfrm>
        </p:spPr>
        <p:txBody>
          <a:bodyPr>
            <a:normAutofit fontScale="85000" lnSpcReduction="20000"/>
          </a:bodyPr>
          <a:lstStyle/>
          <a:p>
            <a:r>
              <a:rPr lang="en-US" dirty="0" smtClean="0"/>
              <a:t>4/23:  “Interaction Traces” ; “Diary for a Day” Assignment; CASE STUDIES</a:t>
            </a:r>
          </a:p>
          <a:p>
            <a:r>
              <a:rPr lang="en-US" dirty="0" smtClean="0"/>
              <a:t>4/25: “Computational Description”</a:t>
            </a:r>
          </a:p>
          <a:p>
            <a:r>
              <a:rPr lang="en-US" dirty="0" smtClean="0"/>
              <a:t>4/30:  “Computational Classification” ; Discuss </a:t>
            </a:r>
            <a:br>
              <a:rPr lang="en-US" dirty="0" smtClean="0"/>
            </a:br>
            <a:r>
              <a:rPr lang="en-US" dirty="0" smtClean="0"/>
              <a:t>“Diary for a Day” Assignment</a:t>
            </a:r>
          </a:p>
          <a:p>
            <a:r>
              <a:rPr lang="en-US" dirty="0" smtClean="0"/>
              <a:t>5/2: PRACTICE EXAM</a:t>
            </a:r>
          </a:p>
          <a:p>
            <a:r>
              <a:rPr lang="en-US" dirty="0" smtClean="0"/>
              <a:t>5/3:  Last Day for “Free Read” of Case Study Report</a:t>
            </a:r>
          </a:p>
          <a:p>
            <a:r>
              <a:rPr lang="en-US" dirty="0" smtClean="0"/>
              <a:t>5/7:  FINAL EXAM anytime until 5/14</a:t>
            </a:r>
          </a:p>
          <a:p>
            <a:r>
              <a:rPr lang="en-US" dirty="0" smtClean="0"/>
              <a:t>5/9:  Case Study Presentations &amp; Class Party at Hearst Annex (data science)</a:t>
            </a:r>
          </a:p>
          <a:p>
            <a:r>
              <a:rPr lang="en-US" dirty="0" smtClean="0"/>
              <a:t>5/12: Case Study Reports Due</a:t>
            </a:r>
          </a:p>
          <a:p>
            <a:endParaRPr lang="en-US" dirty="0" smtClean="0"/>
          </a:p>
          <a:p>
            <a:endParaRPr lang="en-US" dirty="0" smtClean="0"/>
          </a:p>
          <a:p>
            <a:endParaRPr lang="en-US" dirty="0"/>
          </a:p>
        </p:txBody>
      </p:sp>
    </p:spTree>
    <p:extLst>
      <p:ext uri="{BB962C8B-B14F-4D97-AF65-F5344CB8AC3E}">
        <p14:creationId xmlns:p14="http://schemas.microsoft.com/office/powerpoint/2010/main" val="40631064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00200"/>
            <a:ext cx="8763000" cy="5410200"/>
          </a:xfrm>
        </p:spPr>
        <p:txBody>
          <a:bodyPr>
            <a:normAutofit fontScale="32500" lnSpcReduction="20000"/>
          </a:bodyPr>
          <a:lstStyle/>
          <a:p>
            <a:r>
              <a:rPr lang="en-US" sz="8600" dirty="0"/>
              <a:t>Platforms and popular apps use these traces to personalize your experiences and shape your behavior</a:t>
            </a:r>
          </a:p>
          <a:p>
            <a:r>
              <a:rPr lang="en-US" sz="8600" dirty="0"/>
              <a:t>Possible to hide or anonymize some of your web transactions, but not all of them and not easily</a:t>
            </a:r>
          </a:p>
          <a:p>
            <a:pPr lvl="1"/>
            <a:r>
              <a:rPr lang="en-US" sz="7400" dirty="0"/>
              <a:t>Use “private browsing” modes and do not allow sites to leave </a:t>
            </a:r>
            <a:r>
              <a:rPr lang="en-US" sz="7400" dirty="0" smtClean="0"/>
              <a:t>cookies</a:t>
            </a:r>
            <a:endParaRPr lang="en-US" sz="7400" dirty="0"/>
          </a:p>
          <a:p>
            <a:pPr lvl="1"/>
            <a:r>
              <a:rPr lang="en-US" sz="7400" dirty="0"/>
              <a:t>Use disposable phone numbers whenever you are asked to provide </a:t>
            </a:r>
            <a:r>
              <a:rPr lang="en-US" sz="7400" dirty="0" smtClean="0"/>
              <a:t>one</a:t>
            </a:r>
            <a:endParaRPr lang="en-US" sz="7400" dirty="0"/>
          </a:p>
          <a:p>
            <a:pPr lvl="1"/>
            <a:r>
              <a:rPr lang="en-US" sz="7400" dirty="0"/>
              <a:t>Set up a VPN (virtual private network) to hide your real IP </a:t>
            </a:r>
            <a:r>
              <a:rPr lang="en-US" sz="7400" dirty="0" smtClean="0"/>
              <a:t>address</a:t>
            </a:r>
            <a:endParaRPr lang="en-US" sz="7400" dirty="0"/>
          </a:p>
          <a:p>
            <a:pPr lvl="1"/>
            <a:r>
              <a:rPr lang="en-US" sz="7400" dirty="0"/>
              <a:t>Use a mailbox address for any deliveries from online </a:t>
            </a:r>
            <a:r>
              <a:rPr lang="en-US" sz="7400" dirty="0" smtClean="0"/>
              <a:t>purchases</a:t>
            </a:r>
          </a:p>
          <a:p>
            <a:pPr lvl="1"/>
            <a:r>
              <a:rPr lang="en-US" sz="7400" dirty="0" smtClean="0"/>
              <a:t>Don’t use your phone’s location service</a:t>
            </a:r>
          </a:p>
          <a:p>
            <a:pPr lvl="1"/>
            <a:r>
              <a:rPr lang="en-US" sz="7400" dirty="0" smtClean="0"/>
              <a:t>Stop using Facebook</a:t>
            </a:r>
            <a:endParaRPr lang="en-US" sz="7400" dirty="0"/>
          </a:p>
          <a:p>
            <a:endParaRPr lang="en-US" dirty="0"/>
          </a:p>
          <a:p>
            <a:endParaRPr lang="en-US" dirty="0" smtClean="0"/>
          </a:p>
        </p:txBody>
      </p:sp>
      <p:sp>
        <p:nvSpPr>
          <p:cNvPr id="4" name="Title 1"/>
          <p:cNvSpPr>
            <a:spLocks noGrp="1"/>
          </p:cNvSpPr>
          <p:nvPr>
            <p:ph type="title"/>
          </p:nvPr>
        </p:nvSpPr>
        <p:spPr/>
        <p:txBody>
          <a:bodyPr>
            <a:normAutofit fontScale="90000"/>
          </a:bodyPr>
          <a:lstStyle/>
          <a:p>
            <a:r>
              <a:rPr lang="en-US" b="1" dirty="0" smtClean="0"/>
              <a:t>Interaction Traces from Web Search and Navigation Behavior</a:t>
            </a:r>
            <a:endParaRPr lang="en-US" b="1" dirty="0"/>
          </a:p>
        </p:txBody>
      </p:sp>
    </p:spTree>
    <p:extLst>
      <p:ext uri="{BB962C8B-B14F-4D97-AF65-F5344CB8AC3E}">
        <p14:creationId xmlns:p14="http://schemas.microsoft.com/office/powerpoint/2010/main" val="22902865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Firefox Browser Cookies</a:t>
            </a:r>
            <a:endParaRPr lang="en-US" b="1" dirty="0"/>
          </a:p>
        </p:txBody>
      </p:sp>
      <p:pic>
        <p:nvPicPr>
          <p:cNvPr id="4" name="Content Placeholder 3"/>
          <p:cNvPicPr>
            <a:picLocks noGrp="1" noChangeAspect="1"/>
          </p:cNvPicPr>
          <p:nvPr>
            <p:ph idx="1"/>
          </p:nvPr>
        </p:nvPicPr>
        <p:blipFill>
          <a:blip r:embed="rId2"/>
          <a:stretch>
            <a:fillRect/>
          </a:stretch>
        </p:blipFill>
        <p:spPr>
          <a:xfrm>
            <a:off x="649412" y="1417638"/>
            <a:ext cx="7845175" cy="5029200"/>
          </a:xfrm>
          <a:prstGeom prst="rect">
            <a:avLst/>
          </a:prstGeom>
        </p:spPr>
      </p:pic>
    </p:spTree>
    <p:extLst>
      <p:ext uri="{BB962C8B-B14F-4D97-AF65-F5344CB8AC3E}">
        <p14:creationId xmlns:p14="http://schemas.microsoft.com/office/powerpoint/2010/main" val="16553440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1143000"/>
            <a:ext cx="8229600" cy="4924425"/>
          </a:xfrm>
          <a:prstGeom prst="rect">
            <a:avLst/>
          </a:prstGeom>
        </p:spPr>
      </p:pic>
      <p:sp>
        <p:nvSpPr>
          <p:cNvPr id="3" name="TextBox 2"/>
          <p:cNvSpPr txBox="1"/>
          <p:nvPr/>
        </p:nvSpPr>
        <p:spPr>
          <a:xfrm>
            <a:off x="1676400" y="228600"/>
            <a:ext cx="5638800" cy="707886"/>
          </a:xfrm>
          <a:prstGeom prst="rect">
            <a:avLst/>
          </a:prstGeom>
          <a:noFill/>
        </p:spPr>
        <p:txBody>
          <a:bodyPr wrap="square" rtlCol="0">
            <a:spAutoFit/>
          </a:bodyPr>
          <a:lstStyle/>
          <a:p>
            <a:r>
              <a:rPr lang="en-US" sz="4000" b="1" dirty="0" smtClean="0">
                <a:latin typeface="+mj-lt"/>
              </a:rPr>
              <a:t>Block the Bad Cookies</a:t>
            </a:r>
            <a:endParaRPr lang="en-US" sz="4000" b="1" dirty="0">
              <a:latin typeface="+mj-lt"/>
            </a:endParaRPr>
          </a:p>
        </p:txBody>
      </p:sp>
    </p:spTree>
    <p:extLst>
      <p:ext uri="{BB962C8B-B14F-4D97-AF65-F5344CB8AC3E}">
        <p14:creationId xmlns:p14="http://schemas.microsoft.com/office/powerpoint/2010/main" val="37968322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4525963"/>
          </a:xfrm>
        </p:spPr>
        <p:txBody>
          <a:bodyPr>
            <a:normAutofit/>
          </a:bodyPr>
          <a:lstStyle/>
          <a:p>
            <a:r>
              <a:rPr lang="en-US" dirty="0" smtClean="0"/>
              <a:t>Any interaction with a digital assistant like Siri or Alexa or Google Home</a:t>
            </a:r>
          </a:p>
          <a:p>
            <a:pPr lvl="1"/>
            <a:r>
              <a:rPr lang="en-US" dirty="0" smtClean="0"/>
              <a:t>Starts with speech recognition, but a transaction nonetheless</a:t>
            </a:r>
          </a:p>
          <a:p>
            <a:pPr lvl="1"/>
            <a:r>
              <a:rPr lang="en-US" dirty="0" smtClean="0"/>
              <a:t>And you can buy stuff or search the web with them</a:t>
            </a:r>
          </a:p>
          <a:p>
            <a:pPr lvl="1"/>
            <a:r>
              <a:rPr lang="en-US" dirty="0" smtClean="0">
                <a:solidFill>
                  <a:srgbClr val="FF0000"/>
                </a:solidFill>
              </a:rPr>
              <a:t>But don’t they have to be “always on” to be useful?</a:t>
            </a:r>
          </a:p>
        </p:txBody>
      </p:sp>
      <p:sp>
        <p:nvSpPr>
          <p:cNvPr id="4" name="Title 1"/>
          <p:cNvSpPr>
            <a:spLocks noGrp="1"/>
          </p:cNvSpPr>
          <p:nvPr>
            <p:ph type="title"/>
          </p:nvPr>
        </p:nvSpPr>
        <p:spPr/>
        <p:txBody>
          <a:bodyPr>
            <a:normAutofit fontScale="90000"/>
          </a:bodyPr>
          <a:lstStyle/>
          <a:p>
            <a:r>
              <a:rPr lang="en-US" b="1" dirty="0" smtClean="0"/>
              <a:t>Interaction Traces with “Digital Assistants”</a:t>
            </a:r>
            <a:endParaRPr lang="en-US" b="1" dirty="0"/>
          </a:p>
        </p:txBody>
      </p:sp>
    </p:spTree>
    <p:extLst>
      <p:ext uri="{BB962C8B-B14F-4D97-AF65-F5344CB8AC3E}">
        <p14:creationId xmlns:p14="http://schemas.microsoft.com/office/powerpoint/2010/main" val="7907497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96000" y="304800"/>
            <a:ext cx="3248025" cy="3248025"/>
          </a:xfrm>
          <a:prstGeom prst="rect">
            <a:avLst/>
          </a:prstGeom>
        </p:spPr>
      </p:pic>
      <p:pic>
        <p:nvPicPr>
          <p:cNvPr id="4" name="Picture 3"/>
          <p:cNvPicPr>
            <a:picLocks noChangeAspect="1"/>
          </p:cNvPicPr>
          <p:nvPr/>
        </p:nvPicPr>
        <p:blipFill>
          <a:blip r:embed="rId3"/>
          <a:stretch>
            <a:fillRect/>
          </a:stretch>
        </p:blipFill>
        <p:spPr>
          <a:xfrm>
            <a:off x="392575" y="4494933"/>
            <a:ext cx="2409825" cy="2409825"/>
          </a:xfrm>
          <a:prstGeom prst="rect">
            <a:avLst/>
          </a:prstGeom>
        </p:spPr>
      </p:pic>
      <p:sp>
        <p:nvSpPr>
          <p:cNvPr id="6" name="Rectangle 5"/>
          <p:cNvSpPr/>
          <p:nvPr/>
        </p:nvSpPr>
        <p:spPr>
          <a:xfrm>
            <a:off x="392575" y="838200"/>
            <a:ext cx="5791200" cy="3539430"/>
          </a:xfrm>
          <a:prstGeom prst="rect">
            <a:avLst/>
          </a:prstGeom>
        </p:spPr>
        <p:txBody>
          <a:bodyPr wrap="square">
            <a:spAutoFit/>
          </a:bodyPr>
          <a:lstStyle/>
          <a:p>
            <a:r>
              <a:rPr lang="en-US" sz="2800" dirty="0"/>
              <a:t>Amazon's voice-controlled Alexa products are considered "always-on" devices — but that doesn't mean they record customers' conversations. The devices constantly listen for a user to say a "wake word," which triggers Alexa to begin recording voice data and respond to commands</a:t>
            </a:r>
          </a:p>
        </p:txBody>
      </p:sp>
      <p:sp>
        <p:nvSpPr>
          <p:cNvPr id="7" name="Rectangle 6"/>
          <p:cNvSpPr/>
          <p:nvPr/>
        </p:nvSpPr>
        <p:spPr>
          <a:xfrm>
            <a:off x="2811081" y="4377630"/>
            <a:ext cx="6096000" cy="2246769"/>
          </a:xfrm>
          <a:prstGeom prst="rect">
            <a:avLst/>
          </a:prstGeom>
        </p:spPr>
        <p:txBody>
          <a:bodyPr wrap="square">
            <a:spAutoFit/>
          </a:bodyPr>
          <a:lstStyle/>
          <a:p>
            <a:r>
              <a:rPr lang="en-US" sz="2800" i="1" dirty="0" smtClean="0">
                <a:solidFill>
                  <a:srgbClr val="FF0000"/>
                </a:solidFill>
              </a:rPr>
              <a:t>On many occasions, however, Alexa has mistakenly detected its “wake word”, recorded </a:t>
            </a:r>
            <a:r>
              <a:rPr lang="en-US" sz="2800" i="1" dirty="0">
                <a:solidFill>
                  <a:srgbClr val="FF0000"/>
                </a:solidFill>
              </a:rPr>
              <a:t>a private </a:t>
            </a:r>
            <a:r>
              <a:rPr lang="en-US" sz="2800" i="1" dirty="0" smtClean="0">
                <a:solidFill>
                  <a:srgbClr val="FF0000"/>
                </a:solidFill>
              </a:rPr>
              <a:t>conversation, </a:t>
            </a:r>
            <a:r>
              <a:rPr lang="en-US" sz="2800" i="1" dirty="0">
                <a:solidFill>
                  <a:srgbClr val="FF0000"/>
                </a:solidFill>
              </a:rPr>
              <a:t>and forwarded it to </a:t>
            </a:r>
            <a:r>
              <a:rPr lang="en-US" sz="2800" i="1" dirty="0" smtClean="0">
                <a:solidFill>
                  <a:srgbClr val="FF0000"/>
                </a:solidFill>
              </a:rPr>
              <a:t>someone in the speaker’s </a:t>
            </a:r>
            <a:r>
              <a:rPr lang="en-US" sz="2800" i="1" dirty="0">
                <a:solidFill>
                  <a:srgbClr val="FF0000"/>
                </a:solidFill>
              </a:rPr>
              <a:t>insurance </a:t>
            </a:r>
            <a:r>
              <a:rPr lang="en-US" sz="2800" i="1" dirty="0" smtClean="0">
                <a:solidFill>
                  <a:srgbClr val="FF0000"/>
                </a:solidFill>
              </a:rPr>
              <a:t>list of phone contacts</a:t>
            </a:r>
            <a:endParaRPr lang="en-US" sz="2800" i="1" dirty="0">
              <a:solidFill>
                <a:srgbClr val="FF0000"/>
              </a:solidFill>
            </a:endParaRPr>
          </a:p>
        </p:txBody>
      </p:sp>
      <p:sp>
        <p:nvSpPr>
          <p:cNvPr id="2" name="TextBox 1"/>
          <p:cNvSpPr txBox="1"/>
          <p:nvPr/>
        </p:nvSpPr>
        <p:spPr>
          <a:xfrm>
            <a:off x="1595558" y="187497"/>
            <a:ext cx="4953000" cy="707886"/>
          </a:xfrm>
          <a:prstGeom prst="rect">
            <a:avLst/>
          </a:prstGeom>
          <a:noFill/>
        </p:spPr>
        <p:txBody>
          <a:bodyPr wrap="square" rtlCol="0">
            <a:spAutoFit/>
          </a:bodyPr>
          <a:lstStyle/>
          <a:p>
            <a:r>
              <a:rPr lang="en-US" sz="4000" b="1" dirty="0" smtClean="0">
                <a:latin typeface="+mj-lt"/>
              </a:rPr>
              <a:t>2019, or 1984?</a:t>
            </a:r>
            <a:endParaRPr lang="en-US" sz="4000" b="1" dirty="0">
              <a:latin typeface="+mj-lt"/>
            </a:endParaRPr>
          </a:p>
        </p:txBody>
      </p:sp>
    </p:spTree>
    <p:extLst>
      <p:ext uri="{BB962C8B-B14F-4D97-AF65-F5344CB8AC3E}">
        <p14:creationId xmlns:p14="http://schemas.microsoft.com/office/powerpoint/2010/main" val="34770132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Resource Agency</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25</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09600" y="1447800"/>
            <a:ext cx="8036719" cy="6051559"/>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Traditional </a:t>
            </a:r>
            <a:r>
              <a:rPr lang="en-US" sz="2800" dirty="0"/>
              <a:t>organizing systems contain tangible and static resources that must be acted upon or interacted with to produce an effect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Active resource create </a:t>
            </a:r>
            <a:r>
              <a:rPr lang="en-US" sz="2800" dirty="0"/>
              <a:t>effects or value on their own, sometimes when then initiate interactions with </a:t>
            </a:r>
            <a:r>
              <a:rPr lang="en-US" sz="2800" dirty="0" smtClean="0"/>
              <a:t>static or passive </a:t>
            </a:r>
            <a:r>
              <a:rPr lang="en-US" sz="2800" dirty="0"/>
              <a:t>resources.</a:t>
            </a:r>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Sensors, web-based services, information feeds are </a:t>
            </a:r>
            <a:r>
              <a:rPr lang="en-US" sz="2800" dirty="0" smtClean="0"/>
              <a:t>active </a:t>
            </a:r>
            <a:r>
              <a:rPr lang="en-US" sz="2800" dirty="0"/>
              <a:t>resources that often are combined to implement business processes or business </a:t>
            </a:r>
            <a:r>
              <a:rPr lang="en-US" sz="2800" dirty="0" smtClean="0"/>
              <a:t>models</a:t>
            </a:r>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People </a:t>
            </a:r>
            <a:r>
              <a:rPr lang="en-US" sz="2800" dirty="0"/>
              <a:t>are almost always active resources that initiate interactions, especially with each other </a:t>
            </a:r>
            <a:endParaRPr lang="en-US" sz="2800" dirty="0" smtClean="0"/>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smtClean="0"/>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p>
        </p:txBody>
      </p:sp>
    </p:spTree>
    <p:extLst>
      <p:ext uri="{BB962C8B-B14F-4D97-AF65-F5344CB8AC3E}">
        <p14:creationId xmlns:p14="http://schemas.microsoft.com/office/powerpoint/2010/main" val="103829992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37405" y="3810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smtClean="0">
                <a:sym typeface="UC Berkeley OS Sign"/>
              </a:rPr>
              <a:t>Active / Operant / Smart Resources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26</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33400" y="1905000"/>
            <a:ext cx="8036719" cy="3961499"/>
          </a:xfrm>
          <a:prstGeom prst="rect">
            <a:avLst/>
          </a:prstGeom>
          <a:noFill/>
          <a:ln w="9525">
            <a:noFill/>
            <a:miter lim="800000"/>
            <a:headEnd/>
            <a:tailEnd/>
          </a:ln>
        </p:spPr>
        <p:txBody>
          <a:bodyPr lIns="64291" tIns="32146" rIns="64291" bIns="32146">
            <a:spAutoFit/>
          </a:bodyPr>
          <a:lstStyle/>
          <a:p>
            <a:pPr marL="342900" indent="-342900" eaLnBrk="0" fontAlgn="base" hangingPunct="0">
              <a:lnSpc>
                <a:spcPct val="93000"/>
              </a:lnSpc>
              <a:spcBef>
                <a:spcPts val="1800"/>
              </a:spcBef>
              <a:spcAft>
                <a:spcPct val="0"/>
              </a:spcAft>
              <a:buFontTx/>
              <a:buChar char="•"/>
            </a:pPr>
            <a:r>
              <a:rPr lang="en-US" sz="2400" dirty="0" smtClean="0">
                <a:latin typeface="UC Berkeley OS Sign"/>
                <a:cs typeface="Arial" pitchFamily="34" charset="0"/>
                <a:sym typeface="Arial" pitchFamily="34" charset="0"/>
              </a:rPr>
              <a:t>“Smart” is a commonly used description of resources that can exploit sensing,  computing, and communication capabilities</a:t>
            </a:r>
          </a:p>
          <a:p>
            <a:pPr marL="342900" indent="-342900" eaLnBrk="0" fontAlgn="base" hangingPunct="0">
              <a:lnSpc>
                <a:spcPct val="93000"/>
              </a:lnSpc>
              <a:spcBef>
                <a:spcPts val="1800"/>
              </a:spcBef>
              <a:spcAft>
                <a:spcPct val="0"/>
              </a:spcAft>
              <a:buFontTx/>
              <a:buChar char="•"/>
            </a:pPr>
            <a:r>
              <a:rPr lang="en-US" sz="2400" dirty="0" smtClean="0">
                <a:latin typeface="UC Berkeley OS Sign"/>
                <a:cs typeface="Arial" pitchFamily="34" charset="0"/>
                <a:sym typeface="Arial" pitchFamily="34" charset="0"/>
              </a:rPr>
              <a:t>Virtually any product that uses electricity  - toys, coffeemakers, cars, medical diagnostic machines - possesses inherent data processing capabilities. Each has a wealth of information about its current status, usage history, and performance</a:t>
            </a:r>
          </a:p>
          <a:p>
            <a:pPr marL="342900" indent="-342900" eaLnBrk="0" fontAlgn="base" hangingPunct="0">
              <a:lnSpc>
                <a:spcPct val="93000"/>
              </a:lnSpc>
              <a:spcBef>
                <a:spcPts val="1800"/>
              </a:spcBef>
              <a:spcAft>
                <a:spcPct val="0"/>
              </a:spcAft>
              <a:buFontTx/>
              <a:buChar char="•"/>
            </a:pPr>
            <a:r>
              <a:rPr lang="en-US" sz="2400" dirty="0" smtClean="0">
                <a:latin typeface="UC Berkeley OS Sign"/>
                <a:cs typeface="Arial" pitchFamily="34" charset="0"/>
                <a:sym typeface="Arial" pitchFamily="34" charset="0"/>
              </a:rPr>
              <a:t>A “smart” resource with an IP address is said to be part of the “Internet of Things”</a:t>
            </a:r>
            <a:endParaRPr lang="en-US" sz="2400" dirty="0">
              <a:latin typeface="UC Berkeley OS Sign"/>
              <a:cs typeface="Arial" pitchFamily="34" charset="0"/>
              <a:sym typeface="Arial" pitchFamily="34" charset="0"/>
            </a:endParaRPr>
          </a:p>
        </p:txBody>
      </p:sp>
    </p:spTree>
    <p:extLst>
      <p:ext uri="{BB962C8B-B14F-4D97-AF65-F5344CB8AC3E}">
        <p14:creationId xmlns:p14="http://schemas.microsoft.com/office/powerpoint/2010/main" val="368773658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The “Smartness” Continuum</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27</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57200" y="1447800"/>
            <a:ext cx="8036719" cy="3902894"/>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Sensing or Awareness – measuring some aspect of the environment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Actuation – initiate some action or message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Connectivity – connected to other resources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Computation or Programmability – so they can analyze and adapt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Composability and Cooperation – can function as modules or services in more complex systems</a:t>
            </a:r>
          </a:p>
        </p:txBody>
      </p:sp>
    </p:spTree>
    <p:extLst>
      <p:ext uri="{BB962C8B-B14F-4D97-AF65-F5344CB8AC3E}">
        <p14:creationId xmlns:p14="http://schemas.microsoft.com/office/powerpoint/2010/main" val="402391752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smtClean="0"/>
              <a:t>Sensors enable the continuous collection of </a:t>
            </a:r>
            <a:r>
              <a:rPr lang="en-US" dirty="0"/>
              <a:t>streams of low-level data about people and their environments</a:t>
            </a:r>
            <a:r>
              <a:rPr lang="en-US" dirty="0" smtClean="0"/>
              <a:t>.</a:t>
            </a:r>
          </a:p>
          <a:p>
            <a:r>
              <a:rPr lang="en-US" dirty="0" smtClean="0"/>
              <a:t>Locations, </a:t>
            </a:r>
            <a:r>
              <a:rPr lang="en-US" dirty="0"/>
              <a:t>physiological states, contact with other people, situated uses of devices, and other digital traces can potentially be recorded and </a:t>
            </a:r>
            <a:r>
              <a:rPr lang="en-US" dirty="0" smtClean="0"/>
              <a:t>analyzed</a:t>
            </a:r>
          </a:p>
          <a:p>
            <a:r>
              <a:rPr lang="en-US" dirty="0" smtClean="0"/>
              <a:t>Each </a:t>
            </a:r>
            <a:r>
              <a:rPr lang="en-US" dirty="0"/>
              <a:t>of these kinds of data can be collected at virtually any frequency, with or without participant knowledge or intervention, and for extended periods of </a:t>
            </a:r>
            <a:r>
              <a:rPr lang="en-US" dirty="0" smtClean="0"/>
              <a:t>time</a:t>
            </a:r>
          </a:p>
          <a:p>
            <a:endParaRPr lang="en-US" dirty="0"/>
          </a:p>
        </p:txBody>
      </p:sp>
      <p:sp>
        <p:nvSpPr>
          <p:cNvPr id="4" name="Title 1"/>
          <p:cNvSpPr>
            <a:spLocks noGrp="1"/>
          </p:cNvSpPr>
          <p:nvPr>
            <p:ph type="title"/>
          </p:nvPr>
        </p:nvSpPr>
        <p:spPr/>
        <p:txBody>
          <a:bodyPr>
            <a:normAutofit/>
          </a:bodyPr>
          <a:lstStyle/>
          <a:p>
            <a:r>
              <a:rPr lang="en-US" b="1" dirty="0" smtClean="0"/>
              <a:t>Interaction Traces from Sensors</a:t>
            </a:r>
            <a:endParaRPr lang="en-US" b="1" dirty="0"/>
          </a:p>
        </p:txBody>
      </p:sp>
    </p:spTree>
    <p:extLst>
      <p:ext uri="{BB962C8B-B14F-4D97-AF65-F5344CB8AC3E}">
        <p14:creationId xmlns:p14="http://schemas.microsoft.com/office/powerpoint/2010/main" val="5092705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Egocentric Sensor Data:  A Single Person’s Data</a:t>
            </a:r>
            <a:endParaRPr lang="en-US" b="1" dirty="0"/>
          </a:p>
        </p:txBody>
      </p:sp>
      <p:sp>
        <p:nvSpPr>
          <p:cNvPr id="3" name="Content Placeholder 2"/>
          <p:cNvSpPr>
            <a:spLocks noGrp="1"/>
          </p:cNvSpPr>
          <p:nvPr>
            <p:ph idx="1"/>
          </p:nvPr>
        </p:nvSpPr>
        <p:spPr/>
        <p:txBody>
          <a:bodyPr>
            <a:normAutofit/>
          </a:bodyPr>
          <a:lstStyle/>
          <a:p>
            <a:r>
              <a:rPr lang="en-US" dirty="0" smtClean="0"/>
              <a:t>Data </a:t>
            </a:r>
            <a:r>
              <a:rPr lang="en-US" dirty="0"/>
              <a:t>from an </a:t>
            </a:r>
            <a:r>
              <a:rPr lang="en-US" dirty="0" smtClean="0"/>
              <a:t>single individual’s </a:t>
            </a:r>
            <a:r>
              <a:rPr lang="en-US" dirty="0"/>
              <a:t>use of a computer, a smartphone, or a different piece of </a:t>
            </a:r>
            <a:r>
              <a:rPr lang="en-US" dirty="0" smtClean="0"/>
              <a:t>technology</a:t>
            </a:r>
          </a:p>
          <a:p>
            <a:pPr lvl="1"/>
            <a:r>
              <a:rPr lang="en-US" dirty="0" smtClean="0"/>
              <a:t>measure </a:t>
            </a:r>
            <a:r>
              <a:rPr lang="en-US" dirty="0"/>
              <a:t>a person’s physiological </a:t>
            </a:r>
            <a:r>
              <a:rPr lang="en-US" dirty="0" smtClean="0"/>
              <a:t>state</a:t>
            </a:r>
          </a:p>
          <a:p>
            <a:pPr lvl="1"/>
            <a:r>
              <a:rPr lang="en-US" dirty="0" smtClean="0"/>
              <a:t>monitor </a:t>
            </a:r>
            <a:r>
              <a:rPr lang="en-US" dirty="0"/>
              <a:t>their </a:t>
            </a:r>
            <a:r>
              <a:rPr lang="en-US" dirty="0" smtClean="0"/>
              <a:t>movements</a:t>
            </a:r>
            <a:r>
              <a:rPr lang="en-US" dirty="0"/>
              <a:t>, location, or interactions using the sensors on a mobile </a:t>
            </a:r>
            <a:r>
              <a:rPr lang="en-US" dirty="0" smtClean="0"/>
              <a:t>phone</a:t>
            </a:r>
          </a:p>
          <a:p>
            <a:pPr lvl="1"/>
            <a:r>
              <a:rPr lang="en-US" dirty="0" smtClean="0"/>
              <a:t>or </a:t>
            </a:r>
            <a:r>
              <a:rPr lang="en-US" dirty="0"/>
              <a:t>collect information about activity within a private or semiprivate </a:t>
            </a:r>
            <a:r>
              <a:rPr lang="en-US" dirty="0" smtClean="0"/>
              <a:t>space</a:t>
            </a:r>
          </a:p>
        </p:txBody>
      </p:sp>
    </p:spTree>
    <p:extLst>
      <p:ext uri="{BB962C8B-B14F-4D97-AF65-F5344CB8AC3E}">
        <p14:creationId xmlns:p14="http://schemas.microsoft.com/office/powerpoint/2010/main" val="20481853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5257800" cy="1143000"/>
          </a:xfrm>
        </p:spPr>
        <p:txBody>
          <a:bodyPr>
            <a:normAutofit fontScale="90000"/>
          </a:bodyPr>
          <a:lstStyle/>
          <a:p>
            <a:r>
              <a:rPr lang="en-US" b="1" i="1" dirty="0" smtClean="0"/>
              <a:t>1984… </a:t>
            </a:r>
            <a:r>
              <a:rPr lang="en-US" b="1" dirty="0" smtClean="0"/>
              <a:t>written in 1949</a:t>
            </a:r>
            <a:endParaRPr lang="en-US" b="1" dirty="0"/>
          </a:p>
        </p:txBody>
      </p:sp>
      <p:sp>
        <p:nvSpPr>
          <p:cNvPr id="3" name="Content Placeholder 2"/>
          <p:cNvSpPr>
            <a:spLocks noGrp="1"/>
          </p:cNvSpPr>
          <p:nvPr>
            <p:ph idx="1"/>
          </p:nvPr>
        </p:nvSpPr>
        <p:spPr>
          <a:xfrm>
            <a:off x="295154" y="1066800"/>
            <a:ext cx="8515109" cy="5715000"/>
          </a:xfrm>
        </p:spPr>
        <p:txBody>
          <a:bodyPr>
            <a:normAutofit fontScale="55000" lnSpcReduction="20000"/>
          </a:bodyPr>
          <a:lstStyle/>
          <a:p>
            <a:pPr marL="0" indent="0">
              <a:buNone/>
            </a:pPr>
            <a:r>
              <a:rPr lang="en-US" sz="5100" dirty="0"/>
              <a:t>The telescreen received and transmitted simultaneously. Any sound that Winston made, above the level of a very low whisper, would be picked up by it, moreover, so long as he remained within the field of vision which the metal plaque commanded, he could be seen as well as </a:t>
            </a:r>
            <a:r>
              <a:rPr lang="en-US" sz="5100" dirty="0" smtClean="0"/>
              <a:t>heard</a:t>
            </a:r>
          </a:p>
          <a:p>
            <a:pPr marL="0" indent="0">
              <a:buNone/>
            </a:pPr>
            <a:r>
              <a:rPr lang="en-US" sz="5100" dirty="0" smtClean="0"/>
              <a:t>There </a:t>
            </a:r>
            <a:r>
              <a:rPr lang="en-US" sz="5100" dirty="0"/>
              <a:t>was of course no way of knowing whether you were being watched at any given moment. How often, or on what system, the Thought Police plugged in on any individual wire was guesswork. It was even conceivable that they watched everybody all the time. But at any rate they could plug in your wire whenever they wanted to. </a:t>
            </a:r>
            <a:endParaRPr lang="en-US" sz="5100" dirty="0" smtClean="0"/>
          </a:p>
          <a:p>
            <a:pPr marL="0" indent="0">
              <a:buNone/>
            </a:pPr>
            <a:r>
              <a:rPr lang="en-US" sz="5100" dirty="0" smtClean="0"/>
              <a:t>You </a:t>
            </a:r>
            <a:r>
              <a:rPr lang="en-US" sz="5100" dirty="0"/>
              <a:t>had to live -- did live, from habit that became instinct -- in the assumption that every sound you made was overheard, and, except in darkness, every movement </a:t>
            </a:r>
            <a:r>
              <a:rPr lang="en-US" sz="5100" dirty="0" smtClean="0"/>
              <a:t>scrutinized.</a:t>
            </a:r>
            <a:endParaRPr lang="en-US" dirty="0"/>
          </a:p>
          <a:p>
            <a:pPr marL="0" indent="0">
              <a:buNone/>
            </a:pPr>
            <a:r>
              <a:rPr lang="en-US" dirty="0" smtClean="0"/>
              <a:t>				- George Orwell, </a:t>
            </a:r>
            <a:r>
              <a:rPr lang="en-US" i="1" dirty="0" smtClean="0"/>
              <a:t>1984</a:t>
            </a:r>
            <a:r>
              <a:rPr lang="en-US" dirty="0" smtClean="0"/>
              <a:t>  (page 1)</a:t>
            </a:r>
            <a:endParaRPr lang="en-US" dirty="0"/>
          </a:p>
        </p:txBody>
      </p:sp>
    </p:spTree>
    <p:extLst>
      <p:ext uri="{BB962C8B-B14F-4D97-AF65-F5344CB8AC3E}">
        <p14:creationId xmlns:p14="http://schemas.microsoft.com/office/powerpoint/2010/main" val="22923264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29400" y="1062036"/>
            <a:ext cx="2143125" cy="2143125"/>
          </a:xfrm>
          <a:prstGeom prst="rect">
            <a:avLst/>
          </a:prstGeom>
        </p:spPr>
      </p:pic>
      <p:pic>
        <p:nvPicPr>
          <p:cNvPr id="3" name="Picture 2"/>
          <p:cNvPicPr>
            <a:picLocks noChangeAspect="1"/>
          </p:cNvPicPr>
          <p:nvPr/>
        </p:nvPicPr>
        <p:blipFill>
          <a:blip r:embed="rId3"/>
          <a:stretch>
            <a:fillRect/>
          </a:stretch>
        </p:blipFill>
        <p:spPr>
          <a:xfrm>
            <a:off x="1084401" y="685800"/>
            <a:ext cx="2296833" cy="3555204"/>
          </a:xfrm>
          <a:prstGeom prst="rect">
            <a:avLst/>
          </a:prstGeom>
        </p:spPr>
      </p:pic>
      <p:pic>
        <p:nvPicPr>
          <p:cNvPr id="4" name="Picture 3"/>
          <p:cNvPicPr>
            <a:picLocks noChangeAspect="1"/>
          </p:cNvPicPr>
          <p:nvPr/>
        </p:nvPicPr>
        <p:blipFill>
          <a:blip r:embed="rId4"/>
          <a:stretch>
            <a:fillRect/>
          </a:stretch>
        </p:blipFill>
        <p:spPr>
          <a:xfrm>
            <a:off x="3521236" y="1271587"/>
            <a:ext cx="2647950" cy="1724025"/>
          </a:xfrm>
          <a:prstGeom prst="rect">
            <a:avLst/>
          </a:prstGeom>
        </p:spPr>
      </p:pic>
      <p:pic>
        <p:nvPicPr>
          <p:cNvPr id="6" name="Picture 5"/>
          <p:cNvPicPr>
            <a:picLocks noChangeAspect="1"/>
          </p:cNvPicPr>
          <p:nvPr/>
        </p:nvPicPr>
        <p:blipFill>
          <a:blip r:embed="rId5"/>
          <a:stretch>
            <a:fillRect/>
          </a:stretch>
        </p:blipFill>
        <p:spPr>
          <a:xfrm>
            <a:off x="6235590" y="4073933"/>
            <a:ext cx="2628900" cy="1743075"/>
          </a:xfrm>
          <a:prstGeom prst="rect">
            <a:avLst/>
          </a:prstGeom>
        </p:spPr>
      </p:pic>
      <p:pic>
        <p:nvPicPr>
          <p:cNvPr id="7" name="Picture 6"/>
          <p:cNvPicPr>
            <a:picLocks noChangeAspect="1"/>
          </p:cNvPicPr>
          <p:nvPr/>
        </p:nvPicPr>
        <p:blipFill>
          <a:blip r:embed="rId6"/>
          <a:stretch>
            <a:fillRect/>
          </a:stretch>
        </p:blipFill>
        <p:spPr>
          <a:xfrm>
            <a:off x="680062" y="4595459"/>
            <a:ext cx="2886075" cy="1581150"/>
          </a:xfrm>
          <a:prstGeom prst="rect">
            <a:avLst/>
          </a:prstGeom>
        </p:spPr>
      </p:pic>
      <p:pic>
        <p:nvPicPr>
          <p:cNvPr id="8" name="Picture 7"/>
          <p:cNvPicPr>
            <a:picLocks noChangeAspect="1"/>
          </p:cNvPicPr>
          <p:nvPr/>
        </p:nvPicPr>
        <p:blipFill>
          <a:blip r:embed="rId7"/>
          <a:stretch>
            <a:fillRect/>
          </a:stretch>
        </p:blipFill>
        <p:spPr>
          <a:xfrm>
            <a:off x="3487628" y="3571490"/>
            <a:ext cx="2747962" cy="2747962"/>
          </a:xfrm>
          <a:prstGeom prst="rect">
            <a:avLst/>
          </a:prstGeom>
        </p:spPr>
      </p:pic>
    </p:spTree>
    <p:extLst>
      <p:ext uri="{BB962C8B-B14F-4D97-AF65-F5344CB8AC3E}">
        <p14:creationId xmlns:p14="http://schemas.microsoft.com/office/powerpoint/2010/main" val="24839203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Biometric Identity</a:t>
            </a:r>
            <a:endParaRPr lang="en-US" b="1" dirty="0"/>
          </a:p>
        </p:txBody>
      </p:sp>
      <p:sp>
        <p:nvSpPr>
          <p:cNvPr id="3" name="Content Placeholder 2"/>
          <p:cNvSpPr>
            <a:spLocks noGrp="1"/>
          </p:cNvSpPr>
          <p:nvPr>
            <p:ph idx="1"/>
          </p:nvPr>
        </p:nvSpPr>
        <p:spPr>
          <a:xfrm>
            <a:off x="266700" y="1143000"/>
            <a:ext cx="8610600" cy="5105400"/>
          </a:xfrm>
        </p:spPr>
        <p:txBody>
          <a:bodyPr>
            <a:normAutofit/>
          </a:bodyPr>
          <a:lstStyle/>
          <a:p>
            <a:r>
              <a:rPr lang="en-US" dirty="0" smtClean="0"/>
              <a:t>Biometric </a:t>
            </a:r>
            <a:r>
              <a:rPr lang="en-US" dirty="0"/>
              <a:t>data can create a very precise profile of an individual… and it is hard to change your biometric identity once it is </a:t>
            </a:r>
            <a:r>
              <a:rPr lang="en-US" dirty="0" smtClean="0"/>
              <a:t>created</a:t>
            </a:r>
            <a:endParaRPr lang="en-US" dirty="0"/>
          </a:p>
          <a:p>
            <a:r>
              <a:rPr lang="en-US" dirty="0" smtClean="0"/>
              <a:t>"</a:t>
            </a:r>
            <a:r>
              <a:rPr lang="en-US" dirty="0"/>
              <a:t>You can delete cookies. You can change browsers. And you can leave your smartphone at </a:t>
            </a:r>
            <a:r>
              <a:rPr lang="en-US" dirty="0" smtClean="0"/>
              <a:t>home. But </a:t>
            </a:r>
            <a:r>
              <a:rPr lang="en-US" dirty="0"/>
              <a:t>you can't delete your face, and you can’t leave it at home</a:t>
            </a:r>
            <a:r>
              <a:rPr lang="en-US" dirty="0" smtClean="0"/>
              <a:t>.“</a:t>
            </a:r>
            <a:endParaRPr lang="en-US" dirty="0"/>
          </a:p>
          <a:p>
            <a:pPr lvl="1"/>
            <a:r>
              <a:rPr lang="en-US" dirty="0" smtClean="0"/>
              <a:t>facial </a:t>
            </a:r>
            <a:r>
              <a:rPr lang="en-US" dirty="0"/>
              <a:t>recognition expert Alvaro Bedoya, executive director of Georgetown Law's Center on Privacy &amp; Technology.</a:t>
            </a:r>
          </a:p>
        </p:txBody>
      </p:sp>
      <p:sp>
        <p:nvSpPr>
          <p:cNvPr id="4" name="TextBox 3"/>
          <p:cNvSpPr txBox="1"/>
          <p:nvPr/>
        </p:nvSpPr>
        <p:spPr>
          <a:xfrm>
            <a:off x="2590800" y="6379051"/>
            <a:ext cx="7924800" cy="461665"/>
          </a:xfrm>
          <a:prstGeom prst="rect">
            <a:avLst/>
          </a:prstGeom>
          <a:noFill/>
        </p:spPr>
        <p:txBody>
          <a:bodyPr wrap="square" rtlCol="0">
            <a:spAutoFit/>
          </a:bodyPr>
          <a:lstStyle/>
          <a:p>
            <a:r>
              <a:rPr lang="en-US" sz="2400" i="1" dirty="0" smtClean="0">
                <a:solidFill>
                  <a:srgbClr val="FF0000"/>
                </a:solidFill>
              </a:rPr>
              <a:t>Is this a good thing, or a bad thing?</a:t>
            </a:r>
            <a:endParaRPr lang="en-US" sz="2400" i="1" dirty="0">
              <a:solidFill>
                <a:srgbClr val="FF0000"/>
              </a:solidFill>
            </a:endParaRPr>
          </a:p>
        </p:txBody>
      </p:sp>
    </p:spTree>
    <p:extLst>
      <p:ext uri="{BB962C8B-B14F-4D97-AF65-F5344CB8AC3E}">
        <p14:creationId xmlns:p14="http://schemas.microsoft.com/office/powerpoint/2010/main" val="21770801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5414" y="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smtClean="0">
                <a:sym typeface="UC Berkeley OS Sign"/>
              </a:rPr>
              <a:t>Remote Patient Monitoring</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32</a:t>
            </a:fld>
            <a:endParaRPr lang="en-US" sz="1500" dirty="0">
              <a:solidFill>
                <a:srgbClr val="002955"/>
              </a:solidFill>
              <a:latin typeface="UC Berkeley OS Sign"/>
              <a:ea typeface="MS PGothic" pitchFamily="34" charset="-128"/>
              <a:sym typeface="UC Berkeley OS Sign"/>
            </a:endParaRPr>
          </a:p>
        </p:txBody>
      </p:sp>
      <p:pic>
        <p:nvPicPr>
          <p:cNvPr id="8" name="Picture 7" descr="ShippingContainers.gif"/>
          <p:cNvPicPr>
            <a:picLocks noChangeAspect="1"/>
          </p:cNvPicPr>
          <p:nvPr/>
        </p:nvPicPr>
        <p:blipFill>
          <a:blip r:embed="rId3" cstate="print"/>
          <a:stretch>
            <a:fillRect/>
          </a:stretch>
        </p:blipFill>
        <p:spPr>
          <a:xfrm>
            <a:off x="874067" y="914400"/>
            <a:ext cx="7391400" cy="3752024"/>
          </a:xfrm>
          <a:prstGeom prst="rect">
            <a:avLst/>
          </a:prstGeom>
        </p:spPr>
      </p:pic>
      <p:sp>
        <p:nvSpPr>
          <p:cNvPr id="9" name="TextBox 8"/>
          <p:cNvSpPr txBox="1"/>
          <p:nvPr/>
        </p:nvSpPr>
        <p:spPr>
          <a:xfrm>
            <a:off x="314103" y="4572000"/>
            <a:ext cx="8458200" cy="1775871"/>
          </a:xfrm>
          <a:prstGeom prst="rect">
            <a:avLst/>
          </a:prstGeom>
          <a:noFill/>
        </p:spPr>
        <p:txBody>
          <a:bodyPr wrap="square" rtlCol="0">
            <a:spAutoFit/>
          </a:bodyPr>
          <a:lstStyle/>
          <a:p>
            <a:pPr marL="342900" indent="-342900" eaLnBrk="0" fontAlgn="base" hangingPunct="0">
              <a:lnSpc>
                <a:spcPct val="93000"/>
              </a:lnSpc>
              <a:spcBef>
                <a:spcPts val="1800"/>
              </a:spcBef>
              <a:spcAft>
                <a:spcPct val="0"/>
              </a:spcAft>
              <a:buFontTx/>
              <a:buChar char="•"/>
            </a:pPr>
            <a:r>
              <a:rPr lang="en-US" sz="2000" dirty="0" smtClean="0">
                <a:latin typeface="UC Berkeley OS Sign"/>
                <a:cs typeface="Arial" pitchFamily="34" charset="0"/>
                <a:sym typeface="Arial" pitchFamily="34" charset="0"/>
              </a:rPr>
              <a:t>Wearable devices or home appliances can capture vital signs and activity data and inform medical personnel as needed</a:t>
            </a:r>
          </a:p>
          <a:p>
            <a:pPr marL="342900" indent="-342900" eaLnBrk="0" fontAlgn="base" hangingPunct="0">
              <a:lnSpc>
                <a:spcPct val="93000"/>
              </a:lnSpc>
              <a:spcBef>
                <a:spcPts val="1800"/>
              </a:spcBef>
              <a:spcAft>
                <a:spcPct val="0"/>
              </a:spcAft>
              <a:buFontTx/>
              <a:buChar char="•"/>
            </a:pPr>
            <a:r>
              <a:rPr lang="en-US" sz="2000" dirty="0" smtClean="0">
                <a:latin typeface="UC Berkeley OS Sign"/>
                <a:cs typeface="Arial" pitchFamily="34" charset="0"/>
                <a:sym typeface="Arial" pitchFamily="34" charset="0"/>
              </a:rPr>
              <a:t>Enabling "aging in place" with "assistive technology" can vastly improve the quality of life for old folks</a:t>
            </a:r>
          </a:p>
          <a:p>
            <a:endParaRPr lang="en-US" sz="2000" dirty="0"/>
          </a:p>
        </p:txBody>
      </p:sp>
    </p:spTree>
    <p:extLst>
      <p:ext uri="{BB962C8B-B14F-4D97-AF65-F5344CB8AC3E}">
        <p14:creationId xmlns:p14="http://schemas.microsoft.com/office/powerpoint/2010/main" val="109066555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582" y="304800"/>
            <a:ext cx="8229600" cy="1143000"/>
          </a:xfrm>
        </p:spPr>
        <p:txBody>
          <a:bodyPr>
            <a:normAutofit fontScale="90000"/>
          </a:bodyPr>
          <a:lstStyle/>
          <a:p>
            <a:r>
              <a:rPr lang="en-US" b="1" dirty="0" smtClean="0"/>
              <a:t>Good and Bad Uses of Health Sensors and Tracking</a:t>
            </a:r>
            <a:endParaRPr lang="en-US" b="1" dirty="0"/>
          </a:p>
        </p:txBody>
      </p:sp>
      <p:sp>
        <p:nvSpPr>
          <p:cNvPr id="3" name="Content Placeholder 2"/>
          <p:cNvSpPr>
            <a:spLocks noGrp="1"/>
          </p:cNvSpPr>
          <p:nvPr>
            <p:ph idx="1"/>
          </p:nvPr>
        </p:nvSpPr>
        <p:spPr>
          <a:xfrm>
            <a:off x="609600" y="1981200"/>
            <a:ext cx="8229600" cy="4525963"/>
          </a:xfrm>
        </p:spPr>
        <p:txBody>
          <a:bodyPr/>
          <a:lstStyle/>
          <a:p>
            <a:r>
              <a:rPr lang="en-US" dirty="0" smtClean="0">
                <a:latin typeface="UC Berkeley OS Sign"/>
                <a:cs typeface="Arial" pitchFamily="34" charset="0"/>
                <a:sym typeface="Arial" pitchFamily="34" charset="0"/>
              </a:rPr>
              <a:t>Ingestible </a:t>
            </a:r>
            <a:r>
              <a:rPr lang="en-US" dirty="0">
                <a:latin typeface="UC Berkeley OS Sign"/>
                <a:cs typeface="Arial" pitchFamily="34" charset="0"/>
                <a:sym typeface="Arial" pitchFamily="34" charset="0"/>
              </a:rPr>
              <a:t>“Smart pills” that detect when patient takes them</a:t>
            </a:r>
          </a:p>
          <a:p>
            <a:r>
              <a:rPr lang="en-US" dirty="0" smtClean="0">
                <a:latin typeface="UC Berkeley OS Sign"/>
                <a:cs typeface="Arial" pitchFamily="34" charset="0"/>
              </a:rPr>
              <a:t>Ovia, a </a:t>
            </a:r>
            <a:r>
              <a:rPr lang="en-US" dirty="0">
                <a:latin typeface="UC Berkeley OS Sign"/>
                <a:cs typeface="Arial" pitchFamily="34" charset="0"/>
              </a:rPr>
              <a:t>pregnancy-tracking </a:t>
            </a:r>
            <a:r>
              <a:rPr lang="en-US" dirty="0" smtClean="0">
                <a:latin typeface="UC Berkeley OS Sign"/>
                <a:cs typeface="Arial" pitchFamily="34" charset="0"/>
              </a:rPr>
              <a:t>app, sends data </a:t>
            </a:r>
            <a:r>
              <a:rPr lang="en-US" dirty="0">
                <a:latin typeface="UC Berkeley OS Sign"/>
                <a:cs typeface="Arial" pitchFamily="34" charset="0"/>
              </a:rPr>
              <a:t>to a woman’s employer, which wanted to ensure that her pregnancy had no complications (to save medical insurance money)</a:t>
            </a:r>
          </a:p>
          <a:p>
            <a:endParaRPr lang="en-US" dirty="0">
              <a:latin typeface="UC Berkeley OS Sign"/>
              <a:cs typeface="Arial" pitchFamily="34" charset="0"/>
            </a:endParaRPr>
          </a:p>
        </p:txBody>
      </p:sp>
    </p:spTree>
    <p:extLst>
      <p:ext uri="{BB962C8B-B14F-4D97-AF65-F5344CB8AC3E}">
        <p14:creationId xmlns:p14="http://schemas.microsoft.com/office/powerpoint/2010/main" val="37876354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76400"/>
            <a:ext cx="8833413" cy="4525963"/>
          </a:xfrm>
        </p:spPr>
        <p:txBody>
          <a:bodyPr/>
          <a:lstStyle/>
          <a:p>
            <a:r>
              <a:rPr lang="en-US" dirty="0" smtClean="0"/>
              <a:t>John Hancock insurance will reduce your life insurance premiums if your Fitbit or Apple Watch proves you are living a healthy life: getting exercise, enough sleep, not eating too much</a:t>
            </a:r>
          </a:p>
          <a:p>
            <a:r>
              <a:rPr lang="en-US" dirty="0" smtClean="0"/>
              <a:t>State Farm has filed patents for “aggregating and correlating information for life management purposes” (“smart home” data, vehicle data, personal health data)</a:t>
            </a:r>
            <a:endParaRPr lang="en-US" dirty="0"/>
          </a:p>
        </p:txBody>
      </p:sp>
      <p:sp>
        <p:nvSpPr>
          <p:cNvPr id="4" name="Title 1"/>
          <p:cNvSpPr>
            <a:spLocks noGrp="1"/>
          </p:cNvSpPr>
          <p:nvPr>
            <p:ph type="title"/>
          </p:nvPr>
        </p:nvSpPr>
        <p:spPr/>
        <p:txBody>
          <a:bodyPr>
            <a:normAutofit fontScale="90000"/>
          </a:bodyPr>
          <a:lstStyle/>
          <a:p>
            <a:r>
              <a:rPr lang="en-US" b="1" dirty="0" smtClean="0"/>
              <a:t>“AI Is Changing Insurance”</a:t>
            </a:r>
            <a:br>
              <a:rPr lang="en-US" b="1" dirty="0" smtClean="0"/>
            </a:br>
            <a:r>
              <a:rPr lang="en-US" b="1" dirty="0" smtClean="0"/>
              <a:t>(NY Times, 4/10/2019)</a:t>
            </a:r>
            <a:endParaRPr lang="en-US" b="1" dirty="0"/>
          </a:p>
        </p:txBody>
      </p:sp>
    </p:spTree>
    <p:extLst>
      <p:ext uri="{BB962C8B-B14F-4D97-AF65-F5344CB8AC3E}">
        <p14:creationId xmlns:p14="http://schemas.microsoft.com/office/powerpoint/2010/main" val="42271593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4337" y="90487"/>
            <a:ext cx="8315325" cy="6677025"/>
          </a:xfrm>
          <a:prstGeom prst="rect">
            <a:avLst/>
          </a:prstGeom>
        </p:spPr>
      </p:pic>
    </p:spTree>
    <p:extLst>
      <p:ext uri="{BB962C8B-B14F-4D97-AF65-F5344CB8AC3E}">
        <p14:creationId xmlns:p14="http://schemas.microsoft.com/office/powerpoint/2010/main" val="40897310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“Connected Car”</a:t>
            </a:r>
            <a:endParaRPr lang="en-US" b="1" dirty="0"/>
          </a:p>
        </p:txBody>
      </p:sp>
      <p:pic>
        <p:nvPicPr>
          <p:cNvPr id="4" name="Content Placeholder 3"/>
          <p:cNvPicPr>
            <a:picLocks noGrp="1" noChangeAspect="1"/>
          </p:cNvPicPr>
          <p:nvPr>
            <p:ph idx="1"/>
          </p:nvPr>
        </p:nvPicPr>
        <p:blipFill>
          <a:blip r:embed="rId2"/>
          <a:stretch>
            <a:fillRect/>
          </a:stretch>
        </p:blipFill>
        <p:spPr>
          <a:xfrm>
            <a:off x="609600" y="1295400"/>
            <a:ext cx="8252993" cy="5421422"/>
          </a:xfrm>
          <a:prstGeom prst="rect">
            <a:avLst/>
          </a:prstGeom>
        </p:spPr>
      </p:pic>
    </p:spTree>
    <p:extLst>
      <p:ext uri="{BB962C8B-B14F-4D97-AF65-F5344CB8AC3E}">
        <p14:creationId xmlns:p14="http://schemas.microsoft.com/office/powerpoint/2010/main" val="16607321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8784" y="3453722"/>
            <a:ext cx="8458200" cy="2677656"/>
          </a:xfrm>
          <a:prstGeom prst="rect">
            <a:avLst/>
          </a:prstGeom>
          <a:noFill/>
        </p:spPr>
        <p:txBody>
          <a:bodyPr wrap="square" rtlCol="0">
            <a:spAutoFit/>
          </a:bodyPr>
          <a:lstStyle/>
          <a:p>
            <a:r>
              <a:rPr lang="en-US" sz="2400" dirty="0"/>
              <a:t>Sensors can also be used to instrument—and answer research questions about—groups of people at the same time. This  group - centric  approach can involve simply capturing the same signals as for a single person, but across a group over the same window of time, or it might involve deploying a broader set of environmental or infrastructural sensors in a shared/community space or collecting data about more interpersonal types of </a:t>
            </a:r>
            <a:r>
              <a:rPr lang="en-US" sz="2400" dirty="0" smtClean="0"/>
              <a:t>interactions</a:t>
            </a:r>
            <a:endParaRPr lang="en-US" sz="2400" dirty="0"/>
          </a:p>
        </p:txBody>
      </p:sp>
      <p:pic>
        <p:nvPicPr>
          <p:cNvPr id="4" name="Picture 3"/>
          <p:cNvPicPr>
            <a:picLocks noChangeAspect="1"/>
          </p:cNvPicPr>
          <p:nvPr/>
        </p:nvPicPr>
        <p:blipFill>
          <a:blip r:embed="rId3"/>
          <a:stretch>
            <a:fillRect/>
          </a:stretch>
        </p:blipFill>
        <p:spPr>
          <a:xfrm>
            <a:off x="2571750" y="840406"/>
            <a:ext cx="3143250" cy="2371725"/>
          </a:xfrm>
          <a:prstGeom prst="rect">
            <a:avLst/>
          </a:prstGeom>
        </p:spPr>
      </p:pic>
      <p:sp>
        <p:nvSpPr>
          <p:cNvPr id="5" name="TextBox 4"/>
          <p:cNvSpPr txBox="1"/>
          <p:nvPr/>
        </p:nvSpPr>
        <p:spPr>
          <a:xfrm>
            <a:off x="228600" y="226206"/>
            <a:ext cx="2819400" cy="2554545"/>
          </a:xfrm>
          <a:prstGeom prst="rect">
            <a:avLst/>
          </a:prstGeom>
          <a:noFill/>
        </p:spPr>
        <p:txBody>
          <a:bodyPr wrap="square" rtlCol="0">
            <a:spAutoFit/>
          </a:bodyPr>
          <a:lstStyle/>
          <a:p>
            <a:r>
              <a:rPr lang="en-US" sz="4000" b="1" dirty="0" smtClean="0">
                <a:latin typeface="+mj-lt"/>
              </a:rPr>
              <a:t>Instrument a Group – “Social” Sensing</a:t>
            </a:r>
            <a:endParaRPr lang="en-US" sz="4000" b="1" dirty="0">
              <a:latin typeface="+mj-lt"/>
            </a:endParaRPr>
          </a:p>
        </p:txBody>
      </p:sp>
      <p:pic>
        <p:nvPicPr>
          <p:cNvPr id="2" name="Picture 1"/>
          <p:cNvPicPr>
            <a:picLocks noChangeAspect="1"/>
          </p:cNvPicPr>
          <p:nvPr/>
        </p:nvPicPr>
        <p:blipFill>
          <a:blip r:embed="rId4"/>
          <a:stretch>
            <a:fillRect/>
          </a:stretch>
        </p:blipFill>
        <p:spPr>
          <a:xfrm>
            <a:off x="5715000" y="229100"/>
            <a:ext cx="3041984" cy="3124200"/>
          </a:xfrm>
          <a:prstGeom prst="rect">
            <a:avLst/>
          </a:prstGeom>
        </p:spPr>
      </p:pic>
      <p:sp>
        <p:nvSpPr>
          <p:cNvPr id="6" name="TextBox 5"/>
          <p:cNvSpPr txBox="1"/>
          <p:nvPr/>
        </p:nvSpPr>
        <p:spPr>
          <a:xfrm>
            <a:off x="228600" y="6241446"/>
            <a:ext cx="8458200" cy="400110"/>
          </a:xfrm>
          <a:prstGeom prst="rect">
            <a:avLst/>
          </a:prstGeom>
          <a:noFill/>
        </p:spPr>
        <p:txBody>
          <a:bodyPr wrap="square" rtlCol="0">
            <a:spAutoFit/>
          </a:bodyPr>
          <a:lstStyle/>
          <a:p>
            <a:r>
              <a:rPr lang="en-US" sz="2000" i="1" dirty="0" smtClean="0">
                <a:solidFill>
                  <a:srgbClr val="FF0000"/>
                </a:solidFill>
              </a:rPr>
              <a:t>Would you want to work in a place that made you wear sensors like these?</a:t>
            </a:r>
            <a:endParaRPr lang="en-US" sz="2000" i="1" dirty="0">
              <a:solidFill>
                <a:srgbClr val="FF0000"/>
              </a:solidFill>
            </a:endParaRPr>
          </a:p>
        </p:txBody>
      </p:sp>
    </p:spTree>
    <p:extLst>
      <p:ext uri="{BB962C8B-B14F-4D97-AF65-F5344CB8AC3E}">
        <p14:creationId xmlns:p14="http://schemas.microsoft.com/office/powerpoint/2010/main" val="2522084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Instrument a Particular Location: Smart Homes</a:t>
            </a:r>
            <a:endParaRPr lang="en-US" b="1" dirty="0"/>
          </a:p>
        </p:txBody>
      </p:sp>
      <p:pic>
        <p:nvPicPr>
          <p:cNvPr id="4" name="Picture 3"/>
          <p:cNvPicPr>
            <a:picLocks noChangeAspect="1"/>
          </p:cNvPicPr>
          <p:nvPr/>
        </p:nvPicPr>
        <p:blipFill>
          <a:blip r:embed="rId2"/>
          <a:stretch>
            <a:fillRect/>
          </a:stretch>
        </p:blipFill>
        <p:spPr>
          <a:xfrm>
            <a:off x="152400" y="1676400"/>
            <a:ext cx="7777163" cy="3722476"/>
          </a:xfrm>
          <a:prstGeom prst="rect">
            <a:avLst/>
          </a:prstGeom>
        </p:spPr>
      </p:pic>
    </p:spTree>
    <p:extLst>
      <p:ext uri="{BB962C8B-B14F-4D97-AF65-F5344CB8AC3E}">
        <p14:creationId xmlns:p14="http://schemas.microsoft.com/office/powerpoint/2010/main" val="42001679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554421"/>
            <a:ext cx="3331029" cy="1143000"/>
          </a:xfrm>
        </p:spPr>
        <p:txBody>
          <a:bodyPr>
            <a:normAutofit fontScale="90000"/>
          </a:bodyPr>
          <a:lstStyle/>
          <a:p>
            <a:r>
              <a:rPr lang="en-US" b="1" dirty="0" smtClean="0"/>
              <a:t>The Nest Learning Thermostat</a:t>
            </a:r>
            <a:endParaRPr lang="en-US" b="1" dirty="0"/>
          </a:p>
        </p:txBody>
      </p:sp>
      <p:pic>
        <p:nvPicPr>
          <p:cNvPr id="2050" name="Picture 2" descr="C:\Users\glushko\Dropbox\TDO-Restart (1)\DocBook5\Pictures\3.2.3.2-nest.jpg"/>
          <p:cNvPicPr>
            <a:picLocks noChangeAspect="1" noChangeArrowheads="1"/>
          </p:cNvPicPr>
          <p:nvPr/>
        </p:nvPicPr>
        <p:blipFill>
          <a:blip r:embed="rId3" cstate="print"/>
          <a:srcRect/>
          <a:stretch>
            <a:fillRect/>
          </a:stretch>
        </p:blipFill>
        <p:spPr bwMode="auto">
          <a:xfrm>
            <a:off x="762000" y="1125921"/>
            <a:ext cx="3651250" cy="5213350"/>
          </a:xfrm>
          <a:prstGeom prst="rect">
            <a:avLst/>
          </a:prstGeom>
          <a:noFill/>
        </p:spPr>
      </p:pic>
      <p:sp>
        <p:nvSpPr>
          <p:cNvPr id="5" name="Rectangle 4"/>
          <p:cNvSpPr/>
          <p:nvPr/>
        </p:nvSpPr>
        <p:spPr>
          <a:xfrm>
            <a:off x="4838699" y="2286000"/>
            <a:ext cx="3864429" cy="4770537"/>
          </a:xfrm>
          <a:prstGeom prst="rect">
            <a:avLst/>
          </a:prstGeom>
        </p:spPr>
        <p:txBody>
          <a:bodyPr wrap="square">
            <a:spAutoFit/>
          </a:bodyPr>
          <a:lstStyle/>
          <a:p>
            <a:r>
              <a:rPr lang="en-US" sz="2800" dirty="0" smtClean="0"/>
              <a:t>The thermostat control panel and an energy history report </a:t>
            </a:r>
          </a:p>
          <a:p>
            <a:endParaRPr lang="en-US" sz="2800" dirty="0"/>
          </a:p>
          <a:p>
            <a:r>
              <a:rPr lang="en-US" sz="2800" dirty="0" smtClean="0"/>
              <a:t>Can serve </a:t>
            </a:r>
            <a:r>
              <a:rPr lang="en-US" sz="2800" dirty="0"/>
              <a:t>as a hub device, communicating with lights, appliances, </a:t>
            </a:r>
            <a:r>
              <a:rPr lang="en-US" sz="2800" dirty="0" smtClean="0"/>
              <a:t>alarms</a:t>
            </a:r>
            <a:r>
              <a:rPr lang="en-US" sz="2800" dirty="0"/>
              <a:t>, your car, your </a:t>
            </a:r>
            <a:r>
              <a:rPr lang="en-US" sz="2800" dirty="0" smtClean="0"/>
              <a:t>fitness </a:t>
            </a:r>
            <a:r>
              <a:rPr lang="en-US" sz="2800" dirty="0"/>
              <a:t>sensor, and other active resources</a:t>
            </a:r>
          </a:p>
          <a:p>
            <a:endParaRPr lang="en-US" sz="2400" dirty="0"/>
          </a:p>
        </p:txBody>
      </p:sp>
    </p:spTree>
    <p:extLst>
      <p:ext uri="{BB962C8B-B14F-4D97-AF65-F5344CB8AC3E}">
        <p14:creationId xmlns:p14="http://schemas.microsoft.com/office/powerpoint/2010/main" val="6967067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Taking Attendance with</a:t>
            </a:r>
            <a:br>
              <a:rPr lang="en-US" b="1" dirty="0" smtClean="0"/>
            </a:br>
            <a:r>
              <a:rPr lang="en-US" b="1" dirty="0" smtClean="0"/>
              <a:t> Face Recognition</a:t>
            </a:r>
            <a:endParaRPr lang="en-US" b="1" dirty="0"/>
          </a:p>
        </p:txBody>
      </p:sp>
      <p:sp>
        <p:nvSpPr>
          <p:cNvPr id="3" name="Content Placeholder 2"/>
          <p:cNvSpPr>
            <a:spLocks noGrp="1"/>
          </p:cNvSpPr>
          <p:nvPr>
            <p:ph idx="1"/>
          </p:nvPr>
        </p:nvSpPr>
        <p:spPr>
          <a:xfrm>
            <a:off x="457200" y="1676400"/>
            <a:ext cx="8229600" cy="4525963"/>
          </a:xfrm>
        </p:spPr>
        <p:txBody>
          <a:bodyPr>
            <a:normAutofit lnSpcReduction="10000"/>
          </a:bodyPr>
          <a:lstStyle/>
          <a:p>
            <a:pPr marL="0" indent="0">
              <a:buNone/>
            </a:pPr>
            <a:r>
              <a:rPr lang="en-US" dirty="0" smtClean="0"/>
              <a:t>1) </a:t>
            </a:r>
            <a:r>
              <a:rPr lang="en-US" dirty="0"/>
              <a:t> </a:t>
            </a:r>
            <a:r>
              <a:rPr lang="en-US" dirty="0" smtClean="0"/>
              <a:t>I have uploaded your CAL ID photos (from bCourses) to a face recognition system (https</a:t>
            </a:r>
            <a:r>
              <a:rPr lang="en-US" dirty="0"/>
              <a:t>://aws.amazon.com/rekognition/)</a:t>
            </a:r>
            <a:endParaRPr lang="en-US" dirty="0" smtClean="0"/>
          </a:p>
          <a:p>
            <a:pPr marL="0" indent="0">
              <a:buNone/>
            </a:pPr>
            <a:r>
              <a:rPr lang="en-US" dirty="0" smtClean="0"/>
              <a:t>2) I pointed my live video USB or IP camera at the classroom door, and then connected to the face recognition system</a:t>
            </a:r>
          </a:p>
          <a:p>
            <a:pPr marL="0" indent="0">
              <a:buNone/>
            </a:pPr>
            <a:r>
              <a:rPr lang="en-US" dirty="0" smtClean="0"/>
              <a:t>3) The face recognition system identifies you as you come to class</a:t>
            </a:r>
          </a:p>
          <a:p>
            <a:pPr marL="0" indent="0">
              <a:buNone/>
            </a:pPr>
            <a:r>
              <a:rPr lang="en-US" dirty="0" smtClean="0"/>
              <a:t>4) Less work for Lauren.  Any objections?</a:t>
            </a:r>
          </a:p>
          <a:p>
            <a:endParaRPr lang="en-US" b="1" dirty="0" smtClean="0"/>
          </a:p>
          <a:p>
            <a:endParaRPr lang="en-US" dirty="0"/>
          </a:p>
        </p:txBody>
      </p:sp>
    </p:spTree>
    <p:extLst>
      <p:ext uri="{BB962C8B-B14F-4D97-AF65-F5344CB8AC3E}">
        <p14:creationId xmlns:p14="http://schemas.microsoft.com/office/powerpoint/2010/main" val="38746266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Retail: “Customer Experience Management” Using Sensors</a:t>
            </a:r>
            <a:endParaRPr lang="en-US" b="1" dirty="0"/>
          </a:p>
        </p:txBody>
      </p:sp>
      <p:sp>
        <p:nvSpPr>
          <p:cNvPr id="3" name="Content Placeholder 2"/>
          <p:cNvSpPr>
            <a:spLocks noGrp="1"/>
          </p:cNvSpPr>
          <p:nvPr>
            <p:ph idx="1"/>
          </p:nvPr>
        </p:nvSpPr>
        <p:spPr>
          <a:xfrm>
            <a:off x="422476" y="1828800"/>
            <a:ext cx="8229600" cy="4525963"/>
          </a:xfrm>
        </p:spPr>
        <p:txBody>
          <a:bodyPr>
            <a:normAutofit lnSpcReduction="10000"/>
          </a:bodyPr>
          <a:lstStyle/>
          <a:p>
            <a:r>
              <a:rPr lang="en-US" dirty="0" smtClean="0"/>
              <a:t>The </a:t>
            </a:r>
            <a:r>
              <a:rPr lang="en-US" dirty="0"/>
              <a:t>retail environment is the medium through which customers and products come </a:t>
            </a:r>
            <a:r>
              <a:rPr lang="en-US" dirty="0" smtClean="0"/>
              <a:t>together</a:t>
            </a:r>
          </a:p>
          <a:p>
            <a:r>
              <a:rPr lang="en-US" dirty="0" smtClean="0"/>
              <a:t>Real-time customer </a:t>
            </a:r>
            <a:r>
              <a:rPr lang="en-US" dirty="0"/>
              <a:t>tracking (RFID, GPS, video, clickstream) </a:t>
            </a:r>
            <a:r>
              <a:rPr lang="en-US" dirty="0" smtClean="0"/>
              <a:t>allows retailers:</a:t>
            </a:r>
          </a:p>
          <a:p>
            <a:pPr lvl="1"/>
            <a:r>
              <a:rPr lang="en-US" dirty="0" smtClean="0"/>
              <a:t> </a:t>
            </a:r>
            <a:r>
              <a:rPr lang="en-US" dirty="0"/>
              <a:t>to manage the in-store communication </a:t>
            </a:r>
            <a:r>
              <a:rPr lang="en-US" dirty="0" smtClean="0"/>
              <a:t> and staffing processes</a:t>
            </a:r>
          </a:p>
          <a:p>
            <a:pPr lvl="1"/>
            <a:r>
              <a:rPr lang="en-US" dirty="0" smtClean="0"/>
              <a:t>to </a:t>
            </a:r>
            <a:r>
              <a:rPr lang="en-US" dirty="0"/>
              <a:t>connect consumers’ needs and goals with the available products and </a:t>
            </a:r>
            <a:r>
              <a:rPr lang="en-US" dirty="0" smtClean="0"/>
              <a:t>services (perhaps by organizing them on the basis of analyzed shopping behavior) </a:t>
            </a:r>
            <a:endParaRPr lang="en-US" dirty="0"/>
          </a:p>
        </p:txBody>
      </p:sp>
    </p:spTree>
    <p:extLst>
      <p:ext uri="{BB962C8B-B14F-4D97-AF65-F5344CB8AC3E}">
        <p14:creationId xmlns:p14="http://schemas.microsoft.com/office/powerpoint/2010/main" val="14996945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Important Customer “Touch Points” </a:t>
            </a:r>
            <a:endParaRPr lang="en-US" b="1" dirty="0"/>
          </a:p>
        </p:txBody>
      </p:sp>
      <p:sp>
        <p:nvSpPr>
          <p:cNvPr id="3" name="Content Placeholder 2"/>
          <p:cNvSpPr>
            <a:spLocks noGrp="1"/>
          </p:cNvSpPr>
          <p:nvPr>
            <p:ph idx="1"/>
          </p:nvPr>
        </p:nvSpPr>
        <p:spPr>
          <a:xfrm>
            <a:off x="471196" y="1417638"/>
            <a:ext cx="8229600" cy="4525963"/>
          </a:xfrm>
        </p:spPr>
        <p:txBody>
          <a:bodyPr/>
          <a:lstStyle/>
          <a:p>
            <a:r>
              <a:rPr lang="en-US" dirty="0"/>
              <a:t>Store Entrance and Window Displays</a:t>
            </a:r>
          </a:p>
          <a:p>
            <a:r>
              <a:rPr lang="en-US" dirty="0"/>
              <a:t>Lead Fixtures and Merchandising</a:t>
            </a:r>
          </a:p>
          <a:p>
            <a:r>
              <a:rPr lang="en-US" dirty="0"/>
              <a:t>End-of-Aisle Displays</a:t>
            </a:r>
          </a:p>
          <a:p>
            <a:r>
              <a:rPr lang="en-US" dirty="0"/>
              <a:t>High Volume / Margin Departments</a:t>
            </a:r>
          </a:p>
          <a:p>
            <a:r>
              <a:rPr lang="en-US" dirty="0"/>
              <a:t>Customer Service Desk</a:t>
            </a:r>
          </a:p>
          <a:p>
            <a:r>
              <a:rPr lang="en-US" dirty="0"/>
              <a:t>Checkout</a:t>
            </a:r>
          </a:p>
          <a:p>
            <a:endParaRPr lang="en-US" dirty="0"/>
          </a:p>
        </p:txBody>
      </p:sp>
    </p:spTree>
    <p:extLst>
      <p:ext uri="{BB962C8B-B14F-4D97-AF65-F5344CB8AC3E}">
        <p14:creationId xmlns:p14="http://schemas.microsoft.com/office/powerpoint/2010/main" val="24529174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t>Shopping Carts with Sensors</a:t>
            </a:r>
            <a:br>
              <a:rPr lang="en-US" b="1" dirty="0" smtClean="0"/>
            </a:br>
            <a:r>
              <a:rPr lang="en-US" b="1" dirty="0" smtClean="0"/>
              <a:t> (10 years ago)</a:t>
            </a:r>
            <a:endParaRPr lang="en-US" b="1" dirty="0"/>
          </a:p>
        </p:txBody>
      </p:sp>
      <p:pic>
        <p:nvPicPr>
          <p:cNvPr id="4" name="Content Placeholder 3"/>
          <p:cNvPicPr>
            <a:picLocks noGrp="1" noChangeAspect="1"/>
          </p:cNvPicPr>
          <p:nvPr>
            <p:ph idx="1"/>
          </p:nvPr>
        </p:nvPicPr>
        <p:blipFill>
          <a:blip r:embed="rId3"/>
          <a:stretch>
            <a:fillRect/>
          </a:stretch>
        </p:blipFill>
        <p:spPr>
          <a:xfrm>
            <a:off x="457200" y="1676400"/>
            <a:ext cx="8490857" cy="4953000"/>
          </a:xfrm>
          <a:prstGeom prst="rect">
            <a:avLst/>
          </a:prstGeom>
        </p:spPr>
      </p:pic>
    </p:spTree>
    <p:extLst>
      <p:ext uri="{BB962C8B-B14F-4D97-AF65-F5344CB8AC3E}">
        <p14:creationId xmlns:p14="http://schemas.microsoft.com/office/powerpoint/2010/main" val="29061285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Amazon Go Store (2019)</a:t>
            </a:r>
            <a:endParaRPr lang="en-US" b="1"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6964" y="1340529"/>
            <a:ext cx="2335427" cy="48006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7127" y="1299760"/>
            <a:ext cx="2375094" cy="4882139"/>
          </a:xfrm>
          <a:prstGeom prst="rect">
            <a:avLst/>
          </a:prstGeom>
        </p:spPr>
      </p:pic>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37291" y="1287221"/>
            <a:ext cx="1979397" cy="4068763"/>
          </a:xfr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1870" y="1313012"/>
            <a:ext cx="2362200" cy="4855634"/>
          </a:xfrm>
          <a:prstGeom prst="rect">
            <a:avLst/>
          </a:prstGeom>
        </p:spPr>
      </p:pic>
      <p:sp>
        <p:nvSpPr>
          <p:cNvPr id="3" name="TextBox 2"/>
          <p:cNvSpPr txBox="1"/>
          <p:nvPr/>
        </p:nvSpPr>
        <p:spPr>
          <a:xfrm>
            <a:off x="2209800" y="6019800"/>
            <a:ext cx="5867400" cy="923330"/>
          </a:xfrm>
          <a:prstGeom prst="rect">
            <a:avLst/>
          </a:prstGeom>
          <a:noFill/>
        </p:spPr>
        <p:txBody>
          <a:bodyPr wrap="square" rtlCol="0">
            <a:spAutoFit/>
          </a:bodyPr>
          <a:lstStyle/>
          <a:p>
            <a:r>
              <a:rPr lang="en-US" b="1" i="1" dirty="0" smtClean="0">
                <a:solidFill>
                  <a:srgbClr val="FF0000"/>
                </a:solidFill>
              </a:rPr>
              <a:t>AMAZON KNOWS WHO IS IN THE STORE, </a:t>
            </a:r>
            <a:br>
              <a:rPr lang="en-US" b="1" i="1" dirty="0" smtClean="0">
                <a:solidFill>
                  <a:srgbClr val="FF0000"/>
                </a:solidFill>
              </a:rPr>
            </a:br>
            <a:r>
              <a:rPr lang="en-US" b="1" i="1" dirty="0" smtClean="0">
                <a:solidFill>
                  <a:srgbClr val="FF0000"/>
                </a:solidFill>
              </a:rPr>
              <a:t>BUT HOW DOES IT CONNECT PURCHASES TO THAT PERSON IF  YOU DON’T HAVE TO USE A “PHYSICAL” CART… </a:t>
            </a:r>
            <a:endParaRPr lang="en-US" b="1" i="1" dirty="0">
              <a:solidFill>
                <a:srgbClr val="FF0000"/>
              </a:solidFill>
            </a:endParaRPr>
          </a:p>
        </p:txBody>
      </p:sp>
      <p:sp>
        <p:nvSpPr>
          <p:cNvPr id="4" name="Oval 3"/>
          <p:cNvSpPr/>
          <p:nvPr/>
        </p:nvSpPr>
        <p:spPr>
          <a:xfrm>
            <a:off x="5544227" y="5387009"/>
            <a:ext cx="924030" cy="2272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67936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10" y="1371600"/>
            <a:ext cx="8610097" cy="4867275"/>
          </a:xfrm>
          <a:prstGeom prst="rect">
            <a:avLst/>
          </a:prstGeom>
        </p:spPr>
      </p:pic>
      <p:sp>
        <p:nvSpPr>
          <p:cNvPr id="3" name="TextBox 2"/>
          <p:cNvSpPr txBox="1"/>
          <p:nvPr/>
        </p:nvSpPr>
        <p:spPr>
          <a:xfrm>
            <a:off x="1295400" y="228600"/>
            <a:ext cx="7010400" cy="769441"/>
          </a:xfrm>
          <a:prstGeom prst="rect">
            <a:avLst/>
          </a:prstGeom>
          <a:noFill/>
        </p:spPr>
        <p:txBody>
          <a:bodyPr wrap="square" rtlCol="0">
            <a:spAutoFit/>
          </a:bodyPr>
          <a:lstStyle/>
          <a:p>
            <a:r>
              <a:rPr lang="en-US" sz="4400" b="1" dirty="0" smtClean="0">
                <a:latin typeface="+mj-lt"/>
              </a:rPr>
              <a:t>Video Tracking of Shoppers</a:t>
            </a:r>
            <a:endParaRPr lang="en-US" sz="4400" b="1" dirty="0">
              <a:latin typeface="+mj-lt"/>
            </a:endParaRPr>
          </a:p>
        </p:txBody>
      </p:sp>
    </p:spTree>
    <p:extLst>
      <p:ext uri="{BB962C8B-B14F-4D97-AF65-F5344CB8AC3E}">
        <p14:creationId xmlns:p14="http://schemas.microsoft.com/office/powerpoint/2010/main" val="2661123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1905000"/>
            <a:ext cx="6392410" cy="4678655"/>
          </a:xfrm>
          <a:prstGeom prst="rect">
            <a:avLst/>
          </a:prstGeom>
        </p:spPr>
      </p:pic>
      <p:sp>
        <p:nvSpPr>
          <p:cNvPr id="3" name="TextBox 2"/>
          <p:cNvSpPr txBox="1"/>
          <p:nvPr/>
        </p:nvSpPr>
        <p:spPr>
          <a:xfrm>
            <a:off x="304800" y="152400"/>
            <a:ext cx="8839200" cy="1323439"/>
          </a:xfrm>
          <a:prstGeom prst="rect">
            <a:avLst/>
          </a:prstGeom>
          <a:noFill/>
        </p:spPr>
        <p:txBody>
          <a:bodyPr wrap="square" rtlCol="0">
            <a:spAutoFit/>
          </a:bodyPr>
          <a:lstStyle/>
          <a:p>
            <a:pPr algn="ctr"/>
            <a:r>
              <a:rPr lang="en-US" sz="4000" b="1" dirty="0" smtClean="0">
                <a:latin typeface="+mj-lt"/>
              </a:rPr>
              <a:t>Real-time Behavior Analysis</a:t>
            </a:r>
            <a:br>
              <a:rPr lang="en-US" sz="4000" b="1" dirty="0" smtClean="0">
                <a:latin typeface="+mj-lt"/>
              </a:rPr>
            </a:br>
            <a:r>
              <a:rPr lang="en-US" sz="4000" b="1" dirty="0" smtClean="0">
                <a:latin typeface="+mj-lt"/>
              </a:rPr>
              <a:t> with Live Video</a:t>
            </a:r>
            <a:endParaRPr lang="en-US" sz="4000" b="1" dirty="0">
              <a:latin typeface="+mj-lt"/>
            </a:endParaRPr>
          </a:p>
        </p:txBody>
      </p:sp>
      <p:sp>
        <p:nvSpPr>
          <p:cNvPr id="4" name="TextBox 3"/>
          <p:cNvSpPr txBox="1"/>
          <p:nvPr/>
        </p:nvSpPr>
        <p:spPr>
          <a:xfrm>
            <a:off x="6858000" y="2121931"/>
            <a:ext cx="1981200" cy="3046988"/>
          </a:xfrm>
          <a:prstGeom prst="rect">
            <a:avLst/>
          </a:prstGeom>
          <a:noFill/>
        </p:spPr>
        <p:txBody>
          <a:bodyPr wrap="square" rtlCol="0">
            <a:spAutoFit/>
          </a:bodyPr>
          <a:lstStyle/>
          <a:p>
            <a:pPr marL="342900" indent="-342900">
              <a:buAutoNum type="arabicParenR"/>
            </a:pPr>
            <a:r>
              <a:rPr lang="en-US" sz="2400" b="1" dirty="0" smtClean="0"/>
              <a:t>Detect Customer</a:t>
            </a:r>
          </a:p>
          <a:p>
            <a:pPr marL="342900" indent="-342900">
              <a:buAutoNum type="arabicParenR"/>
            </a:pPr>
            <a:r>
              <a:rPr lang="en-US" sz="2400" b="1" dirty="0" smtClean="0"/>
              <a:t>Track Customer Movement</a:t>
            </a:r>
          </a:p>
          <a:p>
            <a:pPr marL="342900" indent="-342900">
              <a:buAutoNum type="arabicParenR"/>
            </a:pPr>
            <a:r>
              <a:rPr lang="en-US" sz="2400" b="1" dirty="0" smtClean="0"/>
              <a:t>Recognize the Activity Pattern</a:t>
            </a:r>
            <a:endParaRPr lang="en-US" sz="2400" b="1" dirty="0"/>
          </a:p>
        </p:txBody>
      </p:sp>
    </p:spTree>
    <p:extLst>
      <p:ext uri="{BB962C8B-B14F-4D97-AF65-F5344CB8AC3E}">
        <p14:creationId xmlns:p14="http://schemas.microsoft.com/office/powerpoint/2010/main" val="13880701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59535" y="34212"/>
            <a:ext cx="4732176" cy="3430444"/>
          </a:xfrm>
          <a:prstGeom prst="rect">
            <a:avLst/>
          </a:prstGeom>
        </p:spPr>
      </p:pic>
      <p:pic>
        <p:nvPicPr>
          <p:cNvPr id="3" name="Picture 2"/>
          <p:cNvPicPr>
            <a:picLocks noChangeAspect="1"/>
          </p:cNvPicPr>
          <p:nvPr/>
        </p:nvPicPr>
        <p:blipFill>
          <a:blip r:embed="rId3"/>
          <a:stretch>
            <a:fillRect/>
          </a:stretch>
        </p:blipFill>
        <p:spPr>
          <a:xfrm>
            <a:off x="4705740" y="3429000"/>
            <a:ext cx="4350204" cy="3286125"/>
          </a:xfrm>
          <a:prstGeom prst="rect">
            <a:avLst/>
          </a:prstGeom>
        </p:spPr>
      </p:pic>
      <p:sp>
        <p:nvSpPr>
          <p:cNvPr id="4" name="TextBox 3"/>
          <p:cNvSpPr txBox="1"/>
          <p:nvPr/>
        </p:nvSpPr>
        <p:spPr>
          <a:xfrm>
            <a:off x="533400" y="762000"/>
            <a:ext cx="4038600" cy="1200329"/>
          </a:xfrm>
          <a:prstGeom prst="rect">
            <a:avLst/>
          </a:prstGeom>
          <a:noFill/>
        </p:spPr>
        <p:txBody>
          <a:bodyPr wrap="square" rtlCol="0">
            <a:spAutoFit/>
          </a:bodyPr>
          <a:lstStyle/>
          <a:p>
            <a:r>
              <a:rPr lang="en-US" sz="3600" b="1" dirty="0" smtClean="0">
                <a:latin typeface="+mj-lt"/>
              </a:rPr>
              <a:t>Aggregated Movement Tracking </a:t>
            </a:r>
            <a:endParaRPr lang="en-US" sz="3600" b="1" dirty="0">
              <a:latin typeface="+mj-lt"/>
            </a:endParaRPr>
          </a:p>
        </p:txBody>
      </p:sp>
      <p:sp>
        <p:nvSpPr>
          <p:cNvPr id="6" name="TextBox 5"/>
          <p:cNvSpPr txBox="1"/>
          <p:nvPr/>
        </p:nvSpPr>
        <p:spPr>
          <a:xfrm>
            <a:off x="667140" y="4156788"/>
            <a:ext cx="4038600" cy="1200329"/>
          </a:xfrm>
          <a:prstGeom prst="rect">
            <a:avLst/>
          </a:prstGeom>
          <a:noFill/>
        </p:spPr>
        <p:txBody>
          <a:bodyPr wrap="square" rtlCol="0">
            <a:spAutoFit/>
          </a:bodyPr>
          <a:lstStyle/>
          <a:p>
            <a:r>
              <a:rPr lang="en-US" sz="3600" b="1" dirty="0" smtClean="0">
                <a:latin typeface="+mj-lt"/>
              </a:rPr>
              <a:t>Movement</a:t>
            </a:r>
            <a:br>
              <a:rPr lang="en-US" sz="3600" b="1" dirty="0" smtClean="0">
                <a:latin typeface="+mj-lt"/>
              </a:rPr>
            </a:br>
            <a:r>
              <a:rPr lang="en-US" sz="3600" b="1" dirty="0" smtClean="0">
                <a:latin typeface="+mj-lt"/>
              </a:rPr>
              <a:t> Patterns</a:t>
            </a:r>
            <a:endParaRPr lang="en-US" sz="3600" b="1" dirty="0">
              <a:latin typeface="+mj-lt"/>
            </a:endParaRPr>
          </a:p>
        </p:txBody>
      </p:sp>
    </p:spTree>
    <p:extLst>
      <p:ext uri="{BB962C8B-B14F-4D97-AF65-F5344CB8AC3E}">
        <p14:creationId xmlns:p14="http://schemas.microsoft.com/office/powerpoint/2010/main" val="40915145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1150442"/>
            <a:ext cx="7478424" cy="5421276"/>
          </a:xfrm>
          <a:prstGeom prst="rect">
            <a:avLst/>
          </a:prstGeom>
        </p:spPr>
      </p:pic>
      <p:sp>
        <p:nvSpPr>
          <p:cNvPr id="3" name="TextBox 2"/>
          <p:cNvSpPr txBox="1"/>
          <p:nvPr/>
        </p:nvSpPr>
        <p:spPr>
          <a:xfrm>
            <a:off x="1752600" y="381001"/>
            <a:ext cx="7239000" cy="769441"/>
          </a:xfrm>
          <a:prstGeom prst="rect">
            <a:avLst/>
          </a:prstGeom>
          <a:noFill/>
        </p:spPr>
        <p:txBody>
          <a:bodyPr wrap="square" rtlCol="0">
            <a:spAutoFit/>
          </a:bodyPr>
          <a:lstStyle/>
          <a:p>
            <a:r>
              <a:rPr lang="en-US" sz="4400" b="1" dirty="0" smtClean="0">
                <a:latin typeface="+mj-lt"/>
              </a:rPr>
              <a:t>Patterns of “Dwell Time”</a:t>
            </a:r>
            <a:endParaRPr lang="en-US" sz="4400" b="1" dirty="0">
              <a:latin typeface="+mj-lt"/>
            </a:endParaRPr>
          </a:p>
        </p:txBody>
      </p:sp>
    </p:spTree>
    <p:extLst>
      <p:ext uri="{BB962C8B-B14F-4D97-AF65-F5344CB8AC3E}">
        <p14:creationId xmlns:p14="http://schemas.microsoft.com/office/powerpoint/2010/main" val="24516429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Stop and Think</a:t>
            </a:r>
            <a:endParaRPr lang="en-US" b="1" dirty="0">
              <a:solidFill>
                <a:srgbClr val="FF0000"/>
              </a:solidFill>
            </a:endParaRPr>
          </a:p>
        </p:txBody>
      </p:sp>
      <p:sp>
        <p:nvSpPr>
          <p:cNvPr id="3" name="Content Placeholder 2"/>
          <p:cNvSpPr>
            <a:spLocks noGrp="1"/>
          </p:cNvSpPr>
          <p:nvPr>
            <p:ph idx="1"/>
          </p:nvPr>
        </p:nvSpPr>
        <p:spPr>
          <a:xfrm>
            <a:off x="685800" y="1676400"/>
            <a:ext cx="8229600" cy="4525963"/>
          </a:xfrm>
        </p:spPr>
        <p:txBody>
          <a:bodyPr>
            <a:normAutofit/>
          </a:bodyPr>
          <a:lstStyle/>
          <a:p>
            <a:r>
              <a:rPr lang="en-US" sz="3600" dirty="0" smtClean="0">
                <a:solidFill>
                  <a:srgbClr val="FF0000"/>
                </a:solidFill>
              </a:rPr>
              <a:t>Why do store employees wear uniforms?</a:t>
            </a:r>
          </a:p>
          <a:p>
            <a:pPr lvl="1"/>
            <a:r>
              <a:rPr lang="en-US" sz="3600" dirty="0" smtClean="0"/>
              <a:t>To make it easy for customers to identify employees so they can ask for help…</a:t>
            </a:r>
          </a:p>
          <a:p>
            <a:pPr lvl="1"/>
            <a:r>
              <a:rPr lang="en-US" sz="3600" dirty="0" smtClean="0"/>
              <a:t>To make it easy for …</a:t>
            </a:r>
            <a:endParaRPr lang="en-US" sz="3600" dirty="0">
              <a:solidFill>
                <a:srgbClr val="FF0000"/>
              </a:solidFill>
            </a:endParaRPr>
          </a:p>
          <a:p>
            <a:pPr marL="342900" lvl="1" indent="-342900">
              <a:buFont typeface="Arial" pitchFamily="34" charset="0"/>
              <a:buChar char="•"/>
            </a:pPr>
            <a:r>
              <a:rPr lang="en-US" sz="3600" dirty="0">
                <a:solidFill>
                  <a:srgbClr val="FF0000"/>
                </a:solidFill>
              </a:rPr>
              <a:t>Do the activity patterns for customers and employees differ?</a:t>
            </a:r>
          </a:p>
          <a:p>
            <a:pPr marL="342900" lvl="1" indent="-342900">
              <a:buFont typeface="Arial" pitchFamily="34" charset="0"/>
              <a:buChar char="•"/>
            </a:pPr>
            <a:endParaRPr lang="en-US" sz="3600" dirty="0">
              <a:solidFill>
                <a:srgbClr val="FF0000"/>
              </a:solidFill>
            </a:endParaRPr>
          </a:p>
        </p:txBody>
      </p:sp>
    </p:spTree>
    <p:extLst>
      <p:ext uri="{BB962C8B-B14F-4D97-AF65-F5344CB8AC3E}">
        <p14:creationId xmlns:p14="http://schemas.microsoft.com/office/powerpoint/2010/main" val="19913050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67200" y="0"/>
            <a:ext cx="4468755" cy="6578154"/>
          </a:xfrm>
          <a:prstGeom prst="rect">
            <a:avLst/>
          </a:prstGeom>
        </p:spPr>
      </p:pic>
      <p:sp>
        <p:nvSpPr>
          <p:cNvPr id="3" name="TextBox 2"/>
          <p:cNvSpPr txBox="1"/>
          <p:nvPr/>
        </p:nvSpPr>
        <p:spPr>
          <a:xfrm>
            <a:off x="381000" y="780698"/>
            <a:ext cx="3733800" cy="5016758"/>
          </a:xfrm>
          <a:prstGeom prst="rect">
            <a:avLst/>
          </a:prstGeom>
          <a:noFill/>
        </p:spPr>
        <p:txBody>
          <a:bodyPr wrap="square" rtlCol="0">
            <a:spAutoFit/>
          </a:bodyPr>
          <a:lstStyle/>
          <a:p>
            <a:r>
              <a:rPr lang="en-US" sz="3200" dirty="0" smtClean="0"/>
              <a:t>Where do customers go in the store?</a:t>
            </a:r>
          </a:p>
          <a:p>
            <a:endParaRPr lang="en-US" sz="3200" dirty="0"/>
          </a:p>
          <a:p>
            <a:r>
              <a:rPr lang="en-US" sz="3200" dirty="0" smtClean="0"/>
              <a:t>How much time do they spend there?</a:t>
            </a:r>
          </a:p>
          <a:p>
            <a:endParaRPr lang="en-US" sz="3200" dirty="0"/>
          </a:p>
          <a:p>
            <a:r>
              <a:rPr lang="en-US" sz="3200" dirty="0" smtClean="0"/>
              <a:t>Does this correlate with how much money they spend?</a:t>
            </a:r>
          </a:p>
          <a:p>
            <a:endParaRPr lang="en-US" sz="3200" dirty="0"/>
          </a:p>
        </p:txBody>
      </p:sp>
    </p:spTree>
    <p:extLst>
      <p:ext uri="{BB962C8B-B14F-4D97-AF65-F5344CB8AC3E}">
        <p14:creationId xmlns:p14="http://schemas.microsoft.com/office/powerpoint/2010/main" val="34736197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405" y="114782"/>
            <a:ext cx="8229600" cy="1143000"/>
          </a:xfrm>
        </p:spPr>
        <p:txBody>
          <a:bodyPr/>
          <a:lstStyle/>
          <a:p>
            <a:r>
              <a:rPr lang="en-US" b="1" dirty="0" smtClean="0"/>
              <a:t>Today’s Topics</a:t>
            </a:r>
            <a:endParaRPr lang="en-US" b="1" dirty="0"/>
          </a:p>
        </p:txBody>
      </p:sp>
      <p:sp>
        <p:nvSpPr>
          <p:cNvPr id="3" name="Content Placeholder 2"/>
          <p:cNvSpPr>
            <a:spLocks noGrp="1"/>
          </p:cNvSpPr>
          <p:nvPr>
            <p:ph idx="1"/>
          </p:nvPr>
        </p:nvSpPr>
        <p:spPr>
          <a:xfrm>
            <a:off x="401256" y="1066800"/>
            <a:ext cx="8229600" cy="5440362"/>
          </a:xfrm>
        </p:spPr>
        <p:txBody>
          <a:bodyPr>
            <a:normAutofit fontScale="77500" lnSpcReduction="20000"/>
          </a:bodyPr>
          <a:lstStyle/>
          <a:p>
            <a:r>
              <a:rPr lang="en-US" dirty="0" smtClean="0"/>
              <a:t>Interaction traces</a:t>
            </a:r>
          </a:p>
          <a:p>
            <a:r>
              <a:rPr lang="en-US" dirty="0" smtClean="0"/>
              <a:t>Transaction traces</a:t>
            </a:r>
          </a:p>
          <a:p>
            <a:r>
              <a:rPr lang="en-US" dirty="0" smtClean="0"/>
              <a:t>Sensor traces</a:t>
            </a:r>
          </a:p>
          <a:p>
            <a:pPr lvl="1"/>
            <a:r>
              <a:rPr lang="en-US" dirty="0" smtClean="0"/>
              <a:t>Egocentric</a:t>
            </a:r>
          </a:p>
          <a:p>
            <a:pPr lvl="1"/>
            <a:r>
              <a:rPr lang="en-US" dirty="0" smtClean="0"/>
              <a:t>Group</a:t>
            </a:r>
          </a:p>
          <a:p>
            <a:pPr lvl="1"/>
            <a:r>
              <a:rPr lang="en-US" dirty="0" smtClean="0"/>
              <a:t>Location-based</a:t>
            </a:r>
          </a:p>
          <a:p>
            <a:r>
              <a:rPr lang="en-US" dirty="0" smtClean="0"/>
              <a:t>How are these traces used?</a:t>
            </a:r>
          </a:p>
          <a:p>
            <a:pPr lvl="1"/>
            <a:r>
              <a:rPr lang="en-US" dirty="0" smtClean="0"/>
              <a:t>They </a:t>
            </a:r>
            <a:r>
              <a:rPr lang="en-US" dirty="0"/>
              <a:t>aren’t because it is too </a:t>
            </a:r>
            <a:r>
              <a:rPr lang="en-US" dirty="0" smtClean="0"/>
              <a:t>difficult or because there </a:t>
            </a:r>
            <a:r>
              <a:rPr lang="en-US" dirty="0"/>
              <a:t>is no value </a:t>
            </a:r>
            <a:r>
              <a:rPr lang="en-US" dirty="0" smtClean="0"/>
              <a:t>proposition</a:t>
            </a:r>
            <a:endParaRPr lang="en-US" dirty="0"/>
          </a:p>
          <a:p>
            <a:pPr lvl="1"/>
            <a:r>
              <a:rPr lang="en-US" dirty="0" smtClean="0"/>
              <a:t>They </a:t>
            </a:r>
            <a:r>
              <a:rPr lang="en-US" dirty="0"/>
              <a:t>are used to help us</a:t>
            </a:r>
          </a:p>
          <a:p>
            <a:pPr lvl="2"/>
            <a:r>
              <a:rPr lang="en-US" dirty="0"/>
              <a:t>Personalization when we want it</a:t>
            </a:r>
          </a:p>
          <a:p>
            <a:pPr lvl="2"/>
            <a:r>
              <a:rPr lang="en-US" dirty="0" smtClean="0"/>
              <a:t>Profiling:  fraud </a:t>
            </a:r>
            <a:r>
              <a:rPr lang="en-US" dirty="0"/>
              <a:t>detection with credit cards</a:t>
            </a:r>
          </a:p>
          <a:p>
            <a:pPr lvl="1"/>
            <a:r>
              <a:rPr lang="en-US" dirty="0"/>
              <a:t>They are used against us</a:t>
            </a:r>
          </a:p>
          <a:p>
            <a:pPr lvl="2"/>
            <a:r>
              <a:rPr lang="en-US" dirty="0"/>
              <a:t>Personalization when we don’t want it</a:t>
            </a:r>
          </a:p>
          <a:p>
            <a:pPr lvl="2"/>
            <a:r>
              <a:rPr lang="en-US" dirty="0"/>
              <a:t>Surveillance</a:t>
            </a:r>
          </a:p>
          <a:p>
            <a:r>
              <a:rPr lang="en-US" dirty="0" smtClean="0"/>
              <a:t>Data mine, or data factory?</a:t>
            </a:r>
          </a:p>
          <a:p>
            <a:endParaRPr lang="en-US" dirty="0" smtClean="0"/>
          </a:p>
          <a:p>
            <a:endParaRPr lang="en-US" dirty="0"/>
          </a:p>
        </p:txBody>
      </p:sp>
    </p:spTree>
    <p:extLst>
      <p:ext uri="{BB962C8B-B14F-4D97-AF65-F5344CB8AC3E}">
        <p14:creationId xmlns:p14="http://schemas.microsoft.com/office/powerpoint/2010/main" val="14194176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Penetration and Purchasing Analysis</a:t>
            </a:r>
            <a:endParaRPr lang="en-US" b="1" dirty="0"/>
          </a:p>
        </p:txBody>
      </p:sp>
      <p:sp>
        <p:nvSpPr>
          <p:cNvPr id="3" name="Content Placeholder 2"/>
          <p:cNvSpPr>
            <a:spLocks noGrp="1"/>
          </p:cNvSpPr>
          <p:nvPr>
            <p:ph idx="1"/>
          </p:nvPr>
        </p:nvSpPr>
        <p:spPr/>
        <p:txBody>
          <a:bodyPr/>
          <a:lstStyle/>
          <a:p>
            <a:r>
              <a:rPr lang="en-US" dirty="0"/>
              <a:t>Low penetration categories may require additional navigational aids, new product displays, merchandising, and/or changes in store layout to improve traffic flow</a:t>
            </a:r>
          </a:p>
          <a:p>
            <a:r>
              <a:rPr lang="en-US" dirty="0"/>
              <a:t>Categories with low purchase conversion rates may indicate weaknesses in product assortment, pricing, or </a:t>
            </a:r>
            <a:r>
              <a:rPr lang="en-US" dirty="0" smtClean="0"/>
              <a:t>presentation</a:t>
            </a:r>
            <a:endParaRPr lang="en-US" dirty="0"/>
          </a:p>
        </p:txBody>
      </p:sp>
    </p:spTree>
    <p:extLst>
      <p:ext uri="{BB962C8B-B14F-4D97-AF65-F5344CB8AC3E}">
        <p14:creationId xmlns:p14="http://schemas.microsoft.com/office/powerpoint/2010/main" val="19520744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48214"/>
            <a:ext cx="8229600" cy="1143000"/>
          </a:xfrm>
        </p:spPr>
        <p:txBody>
          <a:bodyPr/>
          <a:lstStyle/>
          <a:p>
            <a:r>
              <a:rPr lang="en-US" b="1" dirty="0" smtClean="0"/>
              <a:t>Amazon Go Store (2019)</a:t>
            </a:r>
            <a:endParaRPr lang="en-US" b="1"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643" y="1416673"/>
            <a:ext cx="2362200" cy="4855634"/>
          </a:xfrm>
          <a:prstGeom prst="rect">
            <a:avLst/>
          </a:prstGeom>
        </p:spPr>
      </p:pic>
      <p:sp>
        <p:nvSpPr>
          <p:cNvPr id="3" name="TextBox 2"/>
          <p:cNvSpPr txBox="1"/>
          <p:nvPr/>
        </p:nvSpPr>
        <p:spPr>
          <a:xfrm>
            <a:off x="3886200" y="1628498"/>
            <a:ext cx="3505200" cy="3108543"/>
          </a:xfrm>
          <a:prstGeom prst="rect">
            <a:avLst/>
          </a:prstGeom>
          <a:noFill/>
        </p:spPr>
        <p:txBody>
          <a:bodyPr wrap="square" rtlCol="0">
            <a:spAutoFit/>
          </a:bodyPr>
          <a:lstStyle/>
          <a:p>
            <a:r>
              <a:rPr lang="en-US" sz="2800" b="1" i="1" dirty="0" smtClean="0">
                <a:solidFill>
                  <a:srgbClr val="FF0000"/>
                </a:solidFill>
              </a:rPr>
              <a:t>HOW MIGHT REAL TIME VIDEO ANALYSIS ENABLE AMAZON TO CONNECT PURCHASES TO A PERSON WITHOUT NEEDING A“PHYSICAL” CART?</a:t>
            </a:r>
            <a:endParaRPr lang="en-US" sz="2800" b="1" i="1" dirty="0">
              <a:solidFill>
                <a:srgbClr val="FF0000"/>
              </a:solidFill>
            </a:endParaRPr>
          </a:p>
        </p:txBody>
      </p:sp>
      <p:sp>
        <p:nvSpPr>
          <p:cNvPr id="4" name="Oval 3"/>
          <p:cNvSpPr/>
          <p:nvPr/>
        </p:nvSpPr>
        <p:spPr>
          <a:xfrm>
            <a:off x="1816743" y="5486400"/>
            <a:ext cx="924030" cy="2272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733800" y="5334000"/>
            <a:ext cx="4800600" cy="1200329"/>
          </a:xfrm>
          <a:prstGeom prst="rect">
            <a:avLst/>
          </a:prstGeom>
          <a:noFill/>
        </p:spPr>
        <p:txBody>
          <a:bodyPr wrap="square" rtlCol="0">
            <a:spAutoFit/>
          </a:bodyPr>
          <a:lstStyle/>
          <a:p>
            <a:r>
              <a:rPr lang="en-US" sz="2400" b="1" dirty="0" smtClean="0">
                <a:solidFill>
                  <a:srgbClr val="FF0000"/>
                </a:solidFill>
              </a:rPr>
              <a:t>How do less technically-advanced stores associate purchases with a person or account?</a:t>
            </a:r>
            <a:endParaRPr lang="en-US" sz="2400" b="1" dirty="0">
              <a:solidFill>
                <a:srgbClr val="FF0000"/>
              </a:solidFill>
            </a:endParaRPr>
          </a:p>
        </p:txBody>
      </p:sp>
    </p:spTree>
    <p:extLst>
      <p:ext uri="{BB962C8B-B14F-4D97-AF65-F5344CB8AC3E}">
        <p14:creationId xmlns:p14="http://schemas.microsoft.com/office/powerpoint/2010/main" val="42240292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Stop and Think</a:t>
            </a:r>
            <a:endParaRPr lang="en-US" b="1" dirty="0">
              <a:solidFill>
                <a:srgbClr val="FF0000"/>
              </a:solidFill>
            </a:endParaRPr>
          </a:p>
        </p:txBody>
      </p:sp>
      <p:sp>
        <p:nvSpPr>
          <p:cNvPr id="3" name="Content Placeholder 2"/>
          <p:cNvSpPr>
            <a:spLocks noGrp="1"/>
          </p:cNvSpPr>
          <p:nvPr>
            <p:ph idx="1"/>
          </p:nvPr>
        </p:nvSpPr>
        <p:spPr/>
        <p:txBody>
          <a:bodyPr/>
          <a:lstStyle/>
          <a:p>
            <a:r>
              <a:rPr lang="en-US" dirty="0" smtClean="0"/>
              <a:t>You have an elderly grandparent who wants to remain in her home (alone) rather than in a group assisted living facility</a:t>
            </a:r>
          </a:p>
          <a:p>
            <a:r>
              <a:rPr lang="en-US" dirty="0" smtClean="0"/>
              <a:t>How could you use:</a:t>
            </a:r>
          </a:p>
          <a:p>
            <a:pPr lvl="1"/>
            <a:r>
              <a:rPr lang="en-US" dirty="0" smtClean="0"/>
              <a:t>Individual sensors</a:t>
            </a:r>
          </a:p>
          <a:p>
            <a:pPr lvl="1"/>
            <a:r>
              <a:rPr lang="en-US" dirty="0" smtClean="0"/>
              <a:t>Group sensors</a:t>
            </a:r>
          </a:p>
          <a:p>
            <a:pPr lvl="1"/>
            <a:r>
              <a:rPr lang="en-US" dirty="0" smtClean="0"/>
              <a:t>Space sensors</a:t>
            </a:r>
            <a:endParaRPr lang="en-US" dirty="0"/>
          </a:p>
        </p:txBody>
      </p:sp>
    </p:spTree>
    <p:extLst>
      <p:ext uri="{BB962C8B-B14F-4D97-AF65-F5344CB8AC3E}">
        <p14:creationId xmlns:p14="http://schemas.microsoft.com/office/powerpoint/2010/main" val="33105982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Stop and Think</a:t>
            </a:r>
            <a:endParaRPr lang="en-US" b="1" dirty="0">
              <a:solidFill>
                <a:srgbClr val="FF0000"/>
              </a:solidFill>
            </a:endParaRPr>
          </a:p>
        </p:txBody>
      </p:sp>
      <p:sp>
        <p:nvSpPr>
          <p:cNvPr id="3" name="Content Placeholder 2"/>
          <p:cNvSpPr>
            <a:spLocks noGrp="1"/>
          </p:cNvSpPr>
          <p:nvPr>
            <p:ph idx="1"/>
          </p:nvPr>
        </p:nvSpPr>
        <p:spPr/>
        <p:txBody>
          <a:bodyPr>
            <a:normAutofit fontScale="85000" lnSpcReduction="20000"/>
          </a:bodyPr>
          <a:lstStyle/>
          <a:p>
            <a:r>
              <a:rPr lang="en-US" dirty="0" smtClean="0"/>
              <a:t>Recent past:  traffic congestion, speeding tickets issued by police</a:t>
            </a:r>
          </a:p>
          <a:p>
            <a:r>
              <a:rPr lang="en-US" dirty="0" smtClean="0"/>
              <a:t>Present:  Sensors inform us about congestion so we can try to avoid it,  tickets issued automatically by surveillance system</a:t>
            </a:r>
          </a:p>
          <a:p>
            <a:r>
              <a:rPr lang="en-US" dirty="0" smtClean="0"/>
              <a:t>Future 1: Sensor data used to increase insurance rates for speedy and aggressive drivers, impose penalties and fines automatically, track vehicles on “probation”</a:t>
            </a:r>
          </a:p>
          <a:p>
            <a:r>
              <a:rPr lang="en-US" dirty="0"/>
              <a:t>Future </a:t>
            </a:r>
            <a:r>
              <a:rPr lang="en-US" dirty="0" smtClean="0"/>
              <a:t>2:  Interconnection of smart vehicles and smart roads enables congestion prediction, dynamic pricing of toll roads, </a:t>
            </a:r>
            <a:r>
              <a:rPr lang="en-US" dirty="0"/>
              <a:t>adjustment of traffic </a:t>
            </a:r>
            <a:r>
              <a:rPr lang="en-US" dirty="0" smtClean="0"/>
              <a:t>lights and </a:t>
            </a:r>
            <a:r>
              <a:rPr lang="en-US" dirty="0"/>
              <a:t>speed limits </a:t>
            </a:r>
            <a:r>
              <a:rPr lang="en-US" dirty="0" smtClean="0"/>
              <a:t>=&gt; much lower congestion and greater safety</a:t>
            </a:r>
            <a:endParaRPr lang="en-US" dirty="0"/>
          </a:p>
          <a:p>
            <a:endParaRPr lang="en-US" dirty="0"/>
          </a:p>
        </p:txBody>
      </p:sp>
    </p:spTree>
    <p:extLst>
      <p:ext uri="{BB962C8B-B14F-4D97-AF65-F5344CB8AC3E}">
        <p14:creationId xmlns:p14="http://schemas.microsoft.com/office/powerpoint/2010/main" val="4648925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FF0000"/>
                </a:solidFill>
              </a:rPr>
              <a:t>Stop and Think</a:t>
            </a:r>
            <a:endParaRPr lang="en-US" b="1" dirty="0">
              <a:solidFill>
                <a:srgbClr val="FF0000"/>
              </a:solidFill>
            </a:endParaRPr>
          </a:p>
        </p:txBody>
      </p:sp>
      <p:sp>
        <p:nvSpPr>
          <p:cNvPr id="3" name="Content Placeholder 2"/>
          <p:cNvSpPr>
            <a:spLocks noGrp="1"/>
          </p:cNvSpPr>
          <p:nvPr>
            <p:ph idx="1"/>
          </p:nvPr>
        </p:nvSpPr>
        <p:spPr/>
        <p:txBody>
          <a:bodyPr/>
          <a:lstStyle/>
          <a:p>
            <a:r>
              <a:rPr lang="en-US" dirty="0"/>
              <a:t>Data Factory vs Data </a:t>
            </a:r>
            <a:r>
              <a:rPr lang="en-US" dirty="0" smtClean="0"/>
              <a:t>Mine (</a:t>
            </a:r>
            <a:r>
              <a:rPr lang="en-US" dirty="0"/>
              <a:t>Nicholas Carr</a:t>
            </a:r>
            <a:r>
              <a:rPr lang="en-US" dirty="0" smtClean="0"/>
              <a:t>)</a:t>
            </a:r>
          </a:p>
          <a:p>
            <a:r>
              <a:rPr lang="en-US" dirty="0" smtClean="0"/>
              <a:t>Is data produced by me, or extracted from me?</a:t>
            </a:r>
          </a:p>
          <a:p>
            <a:r>
              <a:rPr lang="en-US" dirty="0" smtClean="0"/>
              <a:t>What does it matter what metaphor we use?</a:t>
            </a:r>
            <a:endParaRPr lang="en-US" dirty="0"/>
          </a:p>
        </p:txBody>
      </p:sp>
    </p:spTree>
    <p:extLst>
      <p:ext uri="{BB962C8B-B14F-4D97-AF65-F5344CB8AC3E}">
        <p14:creationId xmlns:p14="http://schemas.microsoft.com/office/powerpoint/2010/main" val="18399206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Assignment 8 – Diary for a Day</a:t>
            </a:r>
            <a:endParaRPr lang="en-US" b="1" dirty="0"/>
          </a:p>
        </p:txBody>
      </p:sp>
      <p:sp>
        <p:nvSpPr>
          <p:cNvPr id="3" name="Content Placeholder 2"/>
          <p:cNvSpPr>
            <a:spLocks noGrp="1"/>
          </p:cNvSpPr>
          <p:nvPr>
            <p:ph idx="1"/>
          </p:nvPr>
        </p:nvSpPr>
        <p:spPr/>
        <p:txBody>
          <a:bodyPr>
            <a:normAutofit fontScale="85000" lnSpcReduction="10000"/>
          </a:bodyPr>
          <a:lstStyle/>
          <a:p>
            <a:r>
              <a:rPr lang="en-US" dirty="0"/>
              <a:t>On one single day between April 24 and April 29, keep a "diary" of the interaction traces created by and about you, and the document types that you create or </a:t>
            </a:r>
            <a:r>
              <a:rPr lang="en-US" dirty="0" smtClean="0"/>
              <a:t>encounter (stop when you get 15 </a:t>
            </a:r>
            <a:r>
              <a:rPr lang="en-US" smtClean="0"/>
              <a:t>of each)</a:t>
            </a:r>
            <a:endParaRPr lang="en-US" dirty="0" smtClean="0"/>
          </a:p>
          <a:p>
            <a:r>
              <a:rPr lang="en-US" dirty="0" smtClean="0"/>
              <a:t>Organize your </a:t>
            </a:r>
            <a:r>
              <a:rPr lang="en-US" dirty="0"/>
              <a:t>diary information in two concept </a:t>
            </a:r>
            <a:r>
              <a:rPr lang="en-US" dirty="0" smtClean="0"/>
              <a:t>hierarchies, one with “Document” at the top </a:t>
            </a:r>
            <a:r>
              <a:rPr lang="en-US" dirty="0"/>
              <a:t>of the </a:t>
            </a:r>
            <a:r>
              <a:rPr lang="en-US" dirty="0" smtClean="0"/>
              <a:t>hierarchy, </a:t>
            </a:r>
            <a:r>
              <a:rPr lang="en-US" dirty="0"/>
              <a:t>and the other </a:t>
            </a:r>
            <a:r>
              <a:rPr lang="en-US" dirty="0" smtClean="0"/>
              <a:t>with “</a:t>
            </a:r>
            <a:r>
              <a:rPr lang="en-US" dirty="0"/>
              <a:t>Interaction </a:t>
            </a:r>
            <a:r>
              <a:rPr lang="en-US" dirty="0" smtClean="0"/>
              <a:t>Trace” at the top</a:t>
            </a:r>
            <a:endParaRPr lang="en-US" dirty="0"/>
          </a:p>
          <a:p>
            <a:r>
              <a:rPr lang="en-US" dirty="0" smtClean="0"/>
              <a:t>Define 5 of the intermediate categories in each hierarchy using the  </a:t>
            </a:r>
            <a:r>
              <a:rPr lang="en-US" b="1" dirty="0"/>
              <a:t>hyponym = {adjective+} hypernym {distinguishing clause</a:t>
            </a:r>
            <a:r>
              <a:rPr lang="en-US" b="1" dirty="0" smtClean="0"/>
              <a:t>+} </a:t>
            </a:r>
            <a:r>
              <a:rPr lang="en-US" dirty="0" smtClean="0"/>
              <a:t>template</a:t>
            </a:r>
            <a:endParaRPr lang="en-US" dirty="0"/>
          </a:p>
          <a:p>
            <a:endParaRPr lang="en-US" dirty="0"/>
          </a:p>
        </p:txBody>
      </p:sp>
    </p:spTree>
    <p:extLst>
      <p:ext uri="{BB962C8B-B14F-4D97-AF65-F5344CB8AC3E}">
        <p14:creationId xmlns:p14="http://schemas.microsoft.com/office/powerpoint/2010/main" val="10074849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Interaction Traces </a:t>
            </a:r>
            <a:br>
              <a:rPr lang="en-US" b="1" dirty="0" smtClean="0"/>
            </a:br>
            <a:r>
              <a:rPr lang="en-US" b="1" dirty="0" smtClean="0"/>
              <a:t>with Physical Resources</a:t>
            </a:r>
            <a:endParaRPr lang="en-US" b="1" dirty="0"/>
          </a:p>
        </p:txBody>
      </p:sp>
      <p:sp>
        <p:nvSpPr>
          <p:cNvPr id="3" name="Content Placeholder 2"/>
          <p:cNvSpPr>
            <a:spLocks noGrp="1"/>
          </p:cNvSpPr>
          <p:nvPr>
            <p:ph idx="1"/>
          </p:nvPr>
        </p:nvSpPr>
        <p:spPr>
          <a:xfrm>
            <a:off x="440094" y="1752600"/>
            <a:ext cx="8229600" cy="4525963"/>
          </a:xfrm>
        </p:spPr>
        <p:txBody>
          <a:bodyPr>
            <a:normAutofit/>
          </a:bodyPr>
          <a:lstStyle/>
          <a:p>
            <a:r>
              <a:rPr lang="en-US" dirty="0" smtClean="0"/>
              <a:t>Interactions involving physical agents and resources often leave traces or other evidence</a:t>
            </a:r>
          </a:p>
          <a:p>
            <a:r>
              <a:rPr lang="en-US" dirty="0" smtClean="0"/>
              <a:t>These traces can be unintentional or intentional</a:t>
            </a:r>
          </a:p>
          <a:p>
            <a:r>
              <a:rPr lang="en-US" dirty="0" smtClean="0"/>
              <a:t>These traces tend to fade over time, and different traces with the same resource lack consistency</a:t>
            </a:r>
          </a:p>
        </p:txBody>
      </p:sp>
    </p:spTree>
    <p:extLst>
      <p:ext uri="{BB962C8B-B14F-4D97-AF65-F5344CB8AC3E}">
        <p14:creationId xmlns:p14="http://schemas.microsoft.com/office/powerpoint/2010/main" val="27829011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9131" y="4279459"/>
            <a:ext cx="2219325" cy="2057400"/>
          </a:xfrm>
          <a:prstGeom prst="rect">
            <a:avLst/>
          </a:prstGeom>
        </p:spPr>
      </p:pic>
      <p:pic>
        <p:nvPicPr>
          <p:cNvPr id="5" name="Picture 4"/>
          <p:cNvPicPr>
            <a:picLocks noChangeAspect="1"/>
          </p:cNvPicPr>
          <p:nvPr/>
        </p:nvPicPr>
        <p:blipFill>
          <a:blip r:embed="rId4"/>
          <a:stretch>
            <a:fillRect/>
          </a:stretch>
        </p:blipFill>
        <p:spPr>
          <a:xfrm>
            <a:off x="5627544" y="443101"/>
            <a:ext cx="3121423" cy="1469263"/>
          </a:xfrm>
          <a:prstGeom prst="rect">
            <a:avLst/>
          </a:prstGeom>
        </p:spPr>
      </p:pic>
      <p:pic>
        <p:nvPicPr>
          <p:cNvPr id="6" name="Picture 5"/>
          <p:cNvPicPr>
            <a:picLocks noChangeAspect="1"/>
          </p:cNvPicPr>
          <p:nvPr/>
        </p:nvPicPr>
        <p:blipFill>
          <a:blip r:embed="rId5"/>
          <a:stretch>
            <a:fillRect/>
          </a:stretch>
        </p:blipFill>
        <p:spPr>
          <a:xfrm>
            <a:off x="217184" y="355708"/>
            <a:ext cx="2603218" cy="1761897"/>
          </a:xfrm>
          <a:prstGeom prst="rect">
            <a:avLst/>
          </a:prstGeom>
        </p:spPr>
      </p:pic>
      <p:pic>
        <p:nvPicPr>
          <p:cNvPr id="7" name="Picture 6"/>
          <p:cNvPicPr>
            <a:picLocks noChangeAspect="1"/>
          </p:cNvPicPr>
          <p:nvPr/>
        </p:nvPicPr>
        <p:blipFill>
          <a:blip r:embed="rId6"/>
          <a:stretch>
            <a:fillRect/>
          </a:stretch>
        </p:blipFill>
        <p:spPr>
          <a:xfrm>
            <a:off x="5613548" y="4385461"/>
            <a:ext cx="2895600" cy="2293315"/>
          </a:xfrm>
          <a:prstGeom prst="rect">
            <a:avLst/>
          </a:prstGeom>
        </p:spPr>
      </p:pic>
      <p:pic>
        <p:nvPicPr>
          <p:cNvPr id="8" name="Picture 7"/>
          <p:cNvPicPr>
            <a:picLocks noChangeAspect="1"/>
          </p:cNvPicPr>
          <p:nvPr/>
        </p:nvPicPr>
        <p:blipFill>
          <a:blip r:embed="rId7"/>
          <a:stretch>
            <a:fillRect/>
          </a:stretch>
        </p:blipFill>
        <p:spPr>
          <a:xfrm>
            <a:off x="2895600" y="4727376"/>
            <a:ext cx="2450804" cy="1609483"/>
          </a:xfrm>
          <a:prstGeom prst="rect">
            <a:avLst/>
          </a:prstGeom>
        </p:spPr>
      </p:pic>
      <p:pic>
        <p:nvPicPr>
          <p:cNvPr id="9" name="Picture 8"/>
          <p:cNvPicPr>
            <a:picLocks noChangeAspect="1"/>
          </p:cNvPicPr>
          <p:nvPr/>
        </p:nvPicPr>
        <p:blipFill>
          <a:blip r:embed="rId8"/>
          <a:stretch>
            <a:fillRect/>
          </a:stretch>
        </p:blipFill>
        <p:spPr>
          <a:xfrm>
            <a:off x="6042173" y="2117605"/>
            <a:ext cx="2466975" cy="1857375"/>
          </a:xfrm>
          <a:prstGeom prst="rect">
            <a:avLst/>
          </a:prstGeom>
        </p:spPr>
      </p:pic>
      <p:pic>
        <p:nvPicPr>
          <p:cNvPr id="3" name="Picture 2"/>
          <p:cNvPicPr>
            <a:picLocks noChangeAspect="1"/>
          </p:cNvPicPr>
          <p:nvPr/>
        </p:nvPicPr>
        <p:blipFill>
          <a:blip r:embed="rId9"/>
          <a:stretch>
            <a:fillRect/>
          </a:stretch>
        </p:blipFill>
        <p:spPr>
          <a:xfrm>
            <a:off x="285190" y="2375514"/>
            <a:ext cx="5181273" cy="1646036"/>
          </a:xfrm>
          <a:prstGeom prst="rect">
            <a:avLst/>
          </a:prstGeom>
        </p:spPr>
      </p:pic>
      <p:sp>
        <p:nvSpPr>
          <p:cNvPr id="4" name="TextBox 3"/>
          <p:cNvSpPr txBox="1"/>
          <p:nvPr/>
        </p:nvSpPr>
        <p:spPr>
          <a:xfrm>
            <a:off x="3111462" y="178613"/>
            <a:ext cx="1993604" cy="1938992"/>
          </a:xfrm>
          <a:prstGeom prst="rect">
            <a:avLst/>
          </a:prstGeom>
          <a:noFill/>
        </p:spPr>
        <p:txBody>
          <a:bodyPr wrap="square" rtlCol="0">
            <a:spAutoFit/>
          </a:bodyPr>
          <a:lstStyle/>
          <a:p>
            <a:r>
              <a:rPr lang="en-US" sz="4000" b="1" dirty="0" smtClean="0">
                <a:latin typeface="+mj-lt"/>
              </a:rPr>
              <a:t>TRACES LEFT BY PEOPLE</a:t>
            </a:r>
            <a:endParaRPr lang="en-US" sz="4000" b="1" dirty="0">
              <a:latin typeface="+mj-lt"/>
            </a:endParaRPr>
          </a:p>
        </p:txBody>
      </p:sp>
    </p:spTree>
    <p:extLst>
      <p:ext uri="{BB962C8B-B14F-4D97-AF65-F5344CB8AC3E}">
        <p14:creationId xmlns:p14="http://schemas.microsoft.com/office/powerpoint/2010/main" val="42022407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9660" y="832702"/>
            <a:ext cx="2466975" cy="1847850"/>
          </a:xfrm>
          <a:prstGeom prst="rect">
            <a:avLst/>
          </a:prstGeom>
        </p:spPr>
      </p:pic>
      <p:pic>
        <p:nvPicPr>
          <p:cNvPr id="6" name="Picture 5"/>
          <p:cNvPicPr>
            <a:picLocks noChangeAspect="1"/>
          </p:cNvPicPr>
          <p:nvPr/>
        </p:nvPicPr>
        <p:blipFill>
          <a:blip r:embed="rId3"/>
          <a:stretch>
            <a:fillRect/>
          </a:stretch>
        </p:blipFill>
        <p:spPr>
          <a:xfrm>
            <a:off x="609600" y="5084515"/>
            <a:ext cx="2438400" cy="1695450"/>
          </a:xfrm>
          <a:prstGeom prst="rect">
            <a:avLst/>
          </a:prstGeom>
        </p:spPr>
      </p:pic>
      <p:pic>
        <p:nvPicPr>
          <p:cNvPr id="8" name="Picture 7"/>
          <p:cNvPicPr>
            <a:picLocks noChangeAspect="1"/>
          </p:cNvPicPr>
          <p:nvPr/>
        </p:nvPicPr>
        <p:blipFill>
          <a:blip r:embed="rId4"/>
          <a:stretch>
            <a:fillRect/>
          </a:stretch>
        </p:blipFill>
        <p:spPr>
          <a:xfrm>
            <a:off x="609600" y="2997548"/>
            <a:ext cx="2619375" cy="1743075"/>
          </a:xfrm>
          <a:prstGeom prst="rect">
            <a:avLst/>
          </a:prstGeom>
        </p:spPr>
      </p:pic>
      <p:pic>
        <p:nvPicPr>
          <p:cNvPr id="9" name="Picture 8"/>
          <p:cNvPicPr>
            <a:picLocks noChangeAspect="1"/>
          </p:cNvPicPr>
          <p:nvPr/>
        </p:nvPicPr>
        <p:blipFill>
          <a:blip r:embed="rId5"/>
          <a:stretch>
            <a:fillRect/>
          </a:stretch>
        </p:blipFill>
        <p:spPr>
          <a:xfrm>
            <a:off x="5720265" y="316356"/>
            <a:ext cx="3216897" cy="2400300"/>
          </a:xfrm>
          <a:prstGeom prst="rect">
            <a:avLst/>
          </a:prstGeom>
        </p:spPr>
      </p:pic>
      <p:pic>
        <p:nvPicPr>
          <p:cNvPr id="12" name="Picture 11"/>
          <p:cNvPicPr>
            <a:picLocks noChangeAspect="1"/>
          </p:cNvPicPr>
          <p:nvPr/>
        </p:nvPicPr>
        <p:blipFill>
          <a:blip r:embed="rId6"/>
          <a:stretch>
            <a:fillRect/>
          </a:stretch>
        </p:blipFill>
        <p:spPr>
          <a:xfrm>
            <a:off x="3962400" y="3076610"/>
            <a:ext cx="4096444" cy="1761471"/>
          </a:xfrm>
          <a:prstGeom prst="rect">
            <a:avLst/>
          </a:prstGeom>
        </p:spPr>
      </p:pic>
      <p:pic>
        <p:nvPicPr>
          <p:cNvPr id="2" name="Picture 1"/>
          <p:cNvPicPr>
            <a:picLocks noChangeAspect="1"/>
          </p:cNvPicPr>
          <p:nvPr/>
        </p:nvPicPr>
        <p:blipFill>
          <a:blip r:embed="rId7"/>
          <a:stretch>
            <a:fillRect/>
          </a:stretch>
        </p:blipFill>
        <p:spPr>
          <a:xfrm>
            <a:off x="304961" y="896779"/>
            <a:ext cx="2523963" cy="1810669"/>
          </a:xfrm>
          <a:prstGeom prst="rect">
            <a:avLst/>
          </a:prstGeom>
        </p:spPr>
      </p:pic>
      <p:sp>
        <p:nvSpPr>
          <p:cNvPr id="3" name="TextBox 2"/>
          <p:cNvSpPr txBox="1"/>
          <p:nvPr/>
        </p:nvSpPr>
        <p:spPr>
          <a:xfrm>
            <a:off x="868955" y="99747"/>
            <a:ext cx="4419600" cy="707886"/>
          </a:xfrm>
          <a:prstGeom prst="rect">
            <a:avLst/>
          </a:prstGeom>
          <a:noFill/>
        </p:spPr>
        <p:txBody>
          <a:bodyPr wrap="square" rtlCol="0">
            <a:spAutoFit/>
          </a:bodyPr>
          <a:lstStyle/>
          <a:p>
            <a:r>
              <a:rPr lang="en-US" sz="4000" b="1" dirty="0" smtClean="0">
                <a:latin typeface="+mj-lt"/>
              </a:rPr>
              <a:t>MORE TRACES</a:t>
            </a:r>
            <a:endParaRPr lang="en-US" sz="4000" b="1" dirty="0">
              <a:latin typeface="+mj-lt"/>
            </a:endParaRPr>
          </a:p>
        </p:txBody>
      </p:sp>
      <p:sp>
        <p:nvSpPr>
          <p:cNvPr id="5" name="TextBox 4"/>
          <p:cNvSpPr txBox="1"/>
          <p:nvPr/>
        </p:nvSpPr>
        <p:spPr>
          <a:xfrm>
            <a:off x="3609979" y="5234140"/>
            <a:ext cx="5076821" cy="1200329"/>
          </a:xfrm>
          <a:prstGeom prst="rect">
            <a:avLst/>
          </a:prstGeom>
          <a:noFill/>
        </p:spPr>
        <p:txBody>
          <a:bodyPr wrap="square" rtlCol="0">
            <a:spAutoFit/>
          </a:bodyPr>
          <a:lstStyle/>
          <a:p>
            <a:r>
              <a:rPr lang="en-US" sz="2400" b="1" i="1" dirty="0" smtClean="0">
                <a:solidFill>
                  <a:srgbClr val="FF0000"/>
                </a:solidFill>
              </a:rPr>
              <a:t>Can you identify specific resources, or only the types of resources that left these traces?</a:t>
            </a:r>
            <a:endParaRPr lang="en-US" sz="2400" b="1" i="1" dirty="0">
              <a:solidFill>
                <a:srgbClr val="FF0000"/>
              </a:solidFill>
            </a:endParaRPr>
          </a:p>
        </p:txBody>
      </p:sp>
    </p:spTree>
    <p:extLst>
      <p:ext uri="{BB962C8B-B14F-4D97-AF65-F5344CB8AC3E}">
        <p14:creationId xmlns:p14="http://schemas.microsoft.com/office/powerpoint/2010/main" val="18314376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1143000"/>
          </a:xfrm>
        </p:spPr>
        <p:txBody>
          <a:bodyPr>
            <a:normAutofit fontScale="90000"/>
          </a:bodyPr>
          <a:lstStyle/>
          <a:p>
            <a:r>
              <a:rPr lang="en-US" b="1" dirty="0" smtClean="0"/>
              <a:t>Traces </a:t>
            </a:r>
            <a:r>
              <a:rPr lang="en-US" b="1" dirty="0"/>
              <a:t>can </a:t>
            </a:r>
            <a:r>
              <a:rPr lang="en-US" b="1" dirty="0" smtClean="0"/>
              <a:t>sometimes </a:t>
            </a:r>
            <a:r>
              <a:rPr lang="en-US" b="1" dirty="0"/>
              <a:t>be used “forensically” to identify their sources</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6970452" y="3086565"/>
            <a:ext cx="2095500" cy="2181225"/>
          </a:xfrm>
          <a:prstGeom prst="rect">
            <a:avLst/>
          </a:prstGeom>
        </p:spPr>
      </p:pic>
      <p:pic>
        <p:nvPicPr>
          <p:cNvPr id="4" name="Picture 3"/>
          <p:cNvPicPr>
            <a:picLocks noChangeAspect="1"/>
          </p:cNvPicPr>
          <p:nvPr/>
        </p:nvPicPr>
        <p:blipFill>
          <a:blip r:embed="rId3"/>
          <a:stretch>
            <a:fillRect/>
          </a:stretch>
        </p:blipFill>
        <p:spPr>
          <a:xfrm>
            <a:off x="387220" y="1981200"/>
            <a:ext cx="6583232" cy="4391956"/>
          </a:xfrm>
          <a:prstGeom prst="rect">
            <a:avLst/>
          </a:prstGeom>
        </p:spPr>
      </p:pic>
    </p:spTree>
    <p:extLst>
      <p:ext uri="{BB962C8B-B14F-4D97-AF65-F5344CB8AC3E}">
        <p14:creationId xmlns:p14="http://schemas.microsoft.com/office/powerpoint/2010/main" val="41971618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2362</Words>
  <Application>Microsoft Office PowerPoint</Application>
  <PresentationFormat>On-screen Show (4:3)</PresentationFormat>
  <Paragraphs>228</Paragraphs>
  <Slides>55</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Adobe Gothic Std B</vt:lpstr>
      <vt:lpstr>MS PGothic</vt:lpstr>
      <vt:lpstr>Arial</vt:lpstr>
      <vt:lpstr>Calibri</vt:lpstr>
      <vt:lpstr>UC Berkeley OS Sign</vt:lpstr>
      <vt:lpstr>Wingdings</vt:lpstr>
      <vt:lpstr>Office Theme</vt:lpstr>
      <vt:lpstr>CogSci 190 “Sensemaking and Organizing” Spring 2019</vt:lpstr>
      <vt:lpstr>S &amp; O Endgame…</vt:lpstr>
      <vt:lpstr>1984… written in 1949</vt:lpstr>
      <vt:lpstr>Taking Attendance with  Face Recognition</vt:lpstr>
      <vt:lpstr>Today’s Topics</vt:lpstr>
      <vt:lpstr>Interaction Traces  with Physical Resources</vt:lpstr>
      <vt:lpstr>PowerPoint Presentation</vt:lpstr>
      <vt:lpstr>PowerPoint Presentation</vt:lpstr>
      <vt:lpstr>Traces can sometimes be used “forensically” to identify their sources </vt:lpstr>
      <vt:lpstr>Interaction Traces with Digital or Sensor-Augmented Resources</vt:lpstr>
      <vt:lpstr>Interaction Traces from Digital Transactions</vt:lpstr>
      <vt:lpstr>Credit Card Transactions - Spring Break Trip to Canada and Ohio</vt:lpstr>
      <vt:lpstr>PowerPoint Presentation</vt:lpstr>
      <vt:lpstr>PowerPoint Presentation</vt:lpstr>
      <vt:lpstr>Tourists and Locals Photos</vt:lpstr>
      <vt:lpstr>Tourist and Local Photos (red = tourist, blue = local, yellow = can’t classify)</vt:lpstr>
      <vt:lpstr>Building a Customer Profile with  Data Mining</vt:lpstr>
      <vt:lpstr>Inferring Customer Profile  from Transaction Data</vt:lpstr>
      <vt:lpstr>PowerPoint Presentation</vt:lpstr>
      <vt:lpstr>Interaction Traces from Web Search and Navigation Behavior</vt:lpstr>
      <vt:lpstr>Firefox Browser Cookies</vt:lpstr>
      <vt:lpstr>PowerPoint Presentation</vt:lpstr>
      <vt:lpstr>Interaction Traces with “Digital Assistants”</vt:lpstr>
      <vt:lpstr>PowerPoint Presentation</vt:lpstr>
      <vt:lpstr>Resource Agency</vt:lpstr>
      <vt:lpstr>Active / Operant / Smart Resources</vt:lpstr>
      <vt:lpstr>The “Smartness” Continuum</vt:lpstr>
      <vt:lpstr>Interaction Traces from Sensors</vt:lpstr>
      <vt:lpstr>Egocentric Sensor Data:  A Single Person’s Data</vt:lpstr>
      <vt:lpstr>PowerPoint Presentation</vt:lpstr>
      <vt:lpstr>Biometric Identity</vt:lpstr>
      <vt:lpstr>Remote Patient Monitoring</vt:lpstr>
      <vt:lpstr>Good and Bad Uses of Health Sensors and Tracking</vt:lpstr>
      <vt:lpstr>“AI Is Changing Insurance” (NY Times, 4/10/2019)</vt:lpstr>
      <vt:lpstr>PowerPoint Presentation</vt:lpstr>
      <vt:lpstr>The “Connected Car”</vt:lpstr>
      <vt:lpstr>PowerPoint Presentation</vt:lpstr>
      <vt:lpstr>Instrument a Particular Location: Smart Homes</vt:lpstr>
      <vt:lpstr>The Nest Learning Thermostat</vt:lpstr>
      <vt:lpstr>Retail: “Customer Experience Management” Using Sensors</vt:lpstr>
      <vt:lpstr>Important Customer “Touch Points” </vt:lpstr>
      <vt:lpstr>Shopping Carts with Sensors  (10 years ago)</vt:lpstr>
      <vt:lpstr>Amazon Go Store (2019)</vt:lpstr>
      <vt:lpstr>PowerPoint Presentation</vt:lpstr>
      <vt:lpstr>PowerPoint Presentation</vt:lpstr>
      <vt:lpstr>PowerPoint Presentation</vt:lpstr>
      <vt:lpstr>PowerPoint Presentation</vt:lpstr>
      <vt:lpstr>Stop and Think</vt:lpstr>
      <vt:lpstr>PowerPoint Presentation</vt:lpstr>
      <vt:lpstr>Penetration and Purchasing Analysis</vt:lpstr>
      <vt:lpstr>Amazon Go Store (2019)</vt:lpstr>
      <vt:lpstr>Stop and Think</vt:lpstr>
      <vt:lpstr>Stop and Think</vt:lpstr>
      <vt:lpstr>Stop and Think</vt:lpstr>
      <vt:lpstr>Assignment 8 – Diary for a Day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2017-10-26T16:02:22Z</dcterms:created>
  <dcterms:modified xsi:type="dcterms:W3CDTF">2019-04-22T22:58:18Z</dcterms:modified>
</cp:coreProperties>
</file>