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9"/>
  </p:notesMasterIdLst>
  <p:sldIdLst>
    <p:sldId id="491" r:id="rId2"/>
    <p:sldId id="669" r:id="rId3"/>
    <p:sldId id="647" r:id="rId4"/>
    <p:sldId id="528" r:id="rId5"/>
    <p:sldId id="598" r:id="rId6"/>
    <p:sldId id="648" r:id="rId7"/>
    <p:sldId id="649" r:id="rId8"/>
    <p:sldId id="497" r:id="rId9"/>
    <p:sldId id="632" r:id="rId10"/>
    <p:sldId id="661" r:id="rId11"/>
    <p:sldId id="682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9" r:id="rId21"/>
    <p:sldId id="709" r:id="rId22"/>
    <p:sldId id="680" r:id="rId23"/>
    <p:sldId id="681" r:id="rId24"/>
    <p:sldId id="662" r:id="rId25"/>
    <p:sldId id="663" r:id="rId26"/>
    <p:sldId id="664" r:id="rId27"/>
    <p:sldId id="665" r:id="rId28"/>
    <p:sldId id="686" r:id="rId29"/>
    <p:sldId id="597" r:id="rId30"/>
    <p:sldId id="530" r:id="rId31"/>
    <p:sldId id="603" r:id="rId32"/>
    <p:sldId id="618" r:id="rId33"/>
    <p:sldId id="690" r:id="rId34"/>
    <p:sldId id="702" r:id="rId35"/>
    <p:sldId id="692" r:id="rId36"/>
    <p:sldId id="691" r:id="rId37"/>
    <p:sldId id="704" r:id="rId38"/>
    <p:sldId id="708" r:id="rId39"/>
    <p:sldId id="705" r:id="rId40"/>
    <p:sldId id="707" r:id="rId41"/>
    <p:sldId id="697" r:id="rId42"/>
    <p:sldId id="698" r:id="rId43"/>
    <p:sldId id="699" r:id="rId44"/>
    <p:sldId id="701" r:id="rId45"/>
    <p:sldId id="615" r:id="rId46"/>
    <p:sldId id="562" r:id="rId47"/>
    <p:sldId id="563" r:id="rId48"/>
    <p:sldId id="564" r:id="rId49"/>
    <p:sldId id="565" r:id="rId50"/>
    <p:sldId id="566" r:id="rId51"/>
    <p:sldId id="567" r:id="rId52"/>
    <p:sldId id="496" r:id="rId53"/>
    <p:sldId id="515" r:id="rId54"/>
    <p:sldId id="569" r:id="rId55"/>
    <p:sldId id="520" r:id="rId56"/>
    <p:sldId id="570" r:id="rId57"/>
    <p:sldId id="526" r:id="rId58"/>
    <p:sldId id="521" r:id="rId59"/>
    <p:sldId id="555" r:id="rId60"/>
    <p:sldId id="551" r:id="rId61"/>
    <p:sldId id="610" r:id="rId62"/>
    <p:sldId id="611" r:id="rId63"/>
    <p:sldId id="612" r:id="rId64"/>
    <p:sldId id="560" r:id="rId65"/>
    <p:sldId id="572" r:id="rId66"/>
    <p:sldId id="573" r:id="rId67"/>
    <p:sldId id="527" r:id="rId68"/>
    <p:sldId id="583" r:id="rId69"/>
    <p:sldId id="711" r:id="rId70"/>
    <p:sldId id="712" r:id="rId71"/>
    <p:sldId id="713" r:id="rId72"/>
    <p:sldId id="714" r:id="rId73"/>
    <p:sldId id="715" r:id="rId74"/>
    <p:sldId id="716" r:id="rId75"/>
    <p:sldId id="717" r:id="rId76"/>
    <p:sldId id="718" r:id="rId77"/>
    <p:sldId id="719" r:id="rId7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80" autoAdjust="0"/>
  </p:normalViewPr>
  <p:slideViewPr>
    <p:cSldViewPr>
      <p:cViewPr varScale="1">
        <p:scale>
          <a:sx n="72" d="100"/>
          <a:sy n="72" d="100"/>
        </p:scale>
        <p:origin x="55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3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4024"/>
    </p:cViewPr>
  </p:sorterViewPr>
  <p:notesViewPr>
    <p:cSldViewPr>
      <p:cViewPr>
        <p:scale>
          <a:sx n="66" d="100"/>
          <a:sy n="66" d="100"/>
        </p:scale>
        <p:origin x="2486" y="293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24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41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4648200"/>
            <a:ext cx="4876800" cy="163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latin typeface="UC Berkeley OS Sign"/>
                <a:cs typeface="Arial" pitchFamily="34" charset="0"/>
              </a:rPr>
              <a:t>that's because most people don't realize that every application might have its own optimized file format and so they're not aware of this problem (this is why XML as a human-readable text format is so important)</a:t>
            </a:r>
          </a:p>
        </p:txBody>
      </p:sp>
    </p:spTree>
    <p:extLst>
      <p:ext uri="{BB962C8B-B14F-4D97-AF65-F5344CB8AC3E}">
        <p14:creationId xmlns:p14="http://schemas.microsoft.com/office/powerpoint/2010/main" val="2694058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37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1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77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54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23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94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97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6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5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94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0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3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47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368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3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9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2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1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3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9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>
              <a:sym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66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7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2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952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737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39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10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87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795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2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58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65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61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22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48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715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008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6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89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411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565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36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3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39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603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61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613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98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62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29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38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79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37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2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39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43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6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7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5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file_forma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monstrations.wolfram.com/ZipfsLawAppliedToWordAndLetterFrequencies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60" y="685800"/>
            <a:ext cx="8197453" cy="208954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CogSci 190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“Sensemaking and Organizing”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Spring 2019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8306" y="2286000"/>
            <a:ext cx="8228707" cy="3589734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23 April 2018</a:t>
            </a:r>
            <a:r>
              <a:rPr lang="en-US" sz="3000" dirty="0">
                <a:sym typeface="UC Berkeley OS Sign"/>
              </a:rPr>
              <a:t/>
            </a:r>
            <a:br>
              <a:rPr lang="en-US" sz="3000" dirty="0">
                <a:sym typeface="UC Berkeley OS Sign"/>
              </a:rPr>
            </a:br>
            <a:r>
              <a:rPr lang="en-US" sz="3000" dirty="0">
                <a:sym typeface="UC Berkeley OS Sign"/>
              </a:rPr>
              <a:t> </a:t>
            </a:r>
            <a:r>
              <a:rPr lang="en-US" sz="3000" dirty="0" smtClean="0">
                <a:sym typeface="UC Berkeley OS Sign"/>
              </a:rPr>
              <a:t>25) Computational Resource Description; 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Similarity</a:t>
            </a:r>
          </a:p>
        </p:txBody>
      </p:sp>
    </p:spTree>
    <p:extLst>
      <p:ext uri="{BB962C8B-B14F-4D97-AF65-F5344CB8AC3E}">
        <p14:creationId xmlns:p14="http://schemas.microsoft.com/office/powerpoint/2010/main" val="316854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What Words </a:t>
            </a:r>
            <a:r>
              <a:rPr lang="en-US" sz="4000" b="1" dirty="0" smtClean="0">
                <a:sym typeface="UC Berkeley OS Sign"/>
              </a:rPr>
              <a:t>Best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</a:t>
            </a:r>
            <a:r>
              <a:rPr lang="en-US" sz="4000" b="1" dirty="0">
                <a:sym typeface="UC Berkeley OS Sign"/>
              </a:rPr>
              <a:t>Describe a Document?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470250"/>
            <a:ext cx="8382000" cy="545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Not all words are equally useful indicators of what a document is about; many are irrelevant or redundant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Nouns and noun groups carry more "aboutness" than adjectives, adverbs, and verbs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Very frequent words that occur in all or most documents add NOISE because they cannot discriminate between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 it is worthwhile to pre-process the text of documents to select / create  a smaller set of terms that better represent them; in IR these are called the INDEX terms 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Can we think of this selection and processing as creating a controlled vocabulary for describing the contents of a document collection?</a:t>
            </a:r>
            <a:endParaRPr lang="en-US" sz="2400" dirty="0" smtClean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1813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8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Stop and Think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What </a:t>
            </a:r>
            <a:r>
              <a:rPr lang="en-US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is a </a:t>
            </a:r>
            <a:r>
              <a:rPr lang="en-US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“word” in a document?</a:t>
            </a:r>
          </a:p>
          <a:p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A </a:t>
            </a:r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digital resource is a sequence of bits</a:t>
            </a:r>
          </a:p>
          <a:p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How does this sequence of bits become </a:t>
            </a:r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words</a:t>
            </a:r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?</a:t>
            </a:r>
          </a:p>
          <a:p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How </a:t>
            </a:r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does this set of all the words in a document become the much smaller set that usefully describes the document?</a:t>
            </a:r>
          </a:p>
          <a:p>
            <a:endParaRPr lang="en-US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THE ANSWER:  “Text Processing”</a:t>
            </a:r>
          </a:p>
          <a:p>
            <a:pPr marL="0" indent="0">
              <a:buNone/>
            </a:pPr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(But what do we mean by that?)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7" y="228600"/>
            <a:ext cx="8686353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Text Processing: Operational Overview</a:t>
            </a:r>
            <a:endParaRPr lang="en-US" sz="36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37903" y="1419597"/>
            <a:ext cx="85344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DECODING -- extracting the text to be processed from its stored representation, turning the bits and bytes into characters in some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FILTERING -- creating a stream of characters by removing formatting or non-semantic markup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TOKENIZATION -- segmenting the character stream into linguistic units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NORMALIZATION -- creating “terms” - equivalence classes from tokens with superficially different character sequences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" y="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2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17938" y="381000"/>
            <a:ext cx="8541429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Text Processing: Operational Overview</a:t>
            </a:r>
            <a:endParaRPr lang="en-US" sz="36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05000"/>
            <a:ext cx="8534400" cy="33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STEMMING -- removing affixes and suffixes to allow the retrieval of syntactic and morphological variations of query terms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STOPWORD ELIMINATION -- remove words that poorly discriminate between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SELECTING INDEX TERMS -- choosing terms (or groups of them) as indexing elements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42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646" y="128051"/>
            <a:ext cx="8228707" cy="1571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Decoding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1435" y="1295400"/>
            <a:ext cx="8534400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The sequence of characters in a stored document might be represented in any number of single- or multi-byte encoding schemes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Determining this encoding can be easy (file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extensions, internal or external metadata, MIME types) </a:t>
            </a:r>
            <a:r>
              <a:rPr lang="en-US" sz="2800" dirty="0">
                <a:latin typeface="UC Berkeley OS Sign"/>
                <a:cs typeface="Arial" pitchFamily="34" charset="0"/>
              </a:rPr>
              <a:t>-- but not always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Text encoding specs are </a:t>
            </a:r>
            <a:r>
              <a:rPr lang="en-US" sz="2800" dirty="0">
                <a:latin typeface="UC Berkeley OS Sign"/>
                <a:cs typeface="Arial" pitchFamily="34" charset="0"/>
                <a:hlinkClick r:id="rId3"/>
              </a:rPr>
              <a:t>well-documented</a:t>
            </a:r>
            <a:r>
              <a:rPr lang="en-US" sz="2800" dirty="0">
                <a:latin typeface="UC Berkeley OS Sign"/>
                <a:cs typeface="Arial" pitchFamily="34" charset="0"/>
              </a:rPr>
              <a:t>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but </a:t>
            </a:r>
            <a:r>
              <a:rPr lang="en-US" sz="2800" dirty="0">
                <a:latin typeface="UC Berkeley OS Sign"/>
                <a:cs typeface="Arial" pitchFamily="34" charset="0"/>
              </a:rPr>
              <a:t>"commercial products can easily live or die by the range of encodings they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support“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Some formats are hard to decode; XML in UTF-8 is easy</a:t>
            </a:r>
            <a:endParaRPr lang="en-US" sz="2800" dirty="0"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1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109874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Sentence Segmentation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2339" y="1264085"/>
            <a:ext cx="8534400" cy="61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Many IR and text processing applications (translation, summarization) require that the documents be broken into their constituent sentences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STOP AND THINK:  Define “sentence” so that a computer program can identify them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Punctuation marks like -- . , ! ? " -- can make this easy; but not always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abbreviations like “Dr.” break the obvious rule, and even more complex rules like "period-space-capital letter" signals a sentence break still makes a lot of mistakes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20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Tokenization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564" y="1495797"/>
            <a:ext cx="7887035" cy="382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Another problem that seems trivial -- just use white space, right?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what about: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abbreviations (Dr. is a word)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hyphens (sometimes part of a word, but sometimes a result of formatting)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case (do we distinguish Bank from bank?)</a:t>
            </a:r>
          </a:p>
        </p:txBody>
      </p:sp>
    </p:spTree>
    <p:extLst>
      <p:ext uri="{BB962C8B-B14F-4D97-AF65-F5344CB8AC3E}">
        <p14:creationId xmlns:p14="http://schemas.microsoft.com/office/powerpoint/2010/main" val="391278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1" y="180603"/>
            <a:ext cx="6949324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Tokenization Challenges [1]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Character sequences where the tokens include complex alphanumeric structure or punctuation syntax: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glushko@ischool.berkeley.edu</a:t>
            </a:r>
          </a:p>
          <a:p>
            <a:pPr lvl="1"/>
            <a:r>
              <a:rPr lang="en-US" sz="2800" dirty="0" smtClean="0"/>
              <a:t>10/26/53</a:t>
            </a:r>
          </a:p>
          <a:p>
            <a:pPr lvl="1"/>
            <a:r>
              <a:rPr lang="en-US" sz="2800" dirty="0" smtClean="0"/>
              <a:t>October 26, 1953</a:t>
            </a:r>
          </a:p>
          <a:p>
            <a:pPr lvl="1"/>
            <a:r>
              <a:rPr lang="en-US" sz="2800" dirty="0" smtClean="0"/>
              <a:t>55 B.C</a:t>
            </a:r>
          </a:p>
          <a:p>
            <a:pPr lvl="1"/>
            <a:r>
              <a:rPr lang="en-US" sz="2800" dirty="0" smtClean="0"/>
              <a:t>B-52</a:t>
            </a:r>
          </a:p>
          <a:p>
            <a:pPr lvl="1"/>
            <a:r>
              <a:rPr lang="en-US" sz="2800" dirty="0" smtClean="0"/>
              <a:t>501(c)(3)</a:t>
            </a:r>
          </a:p>
          <a:p>
            <a:pPr lvl="1"/>
            <a:r>
              <a:rPr lang="en-US" sz="2800" dirty="0" smtClean="0"/>
              <a:t>128.32.226.140</a:t>
            </a:r>
          </a:p>
          <a:p>
            <a:pPr lvl="1"/>
            <a:r>
              <a:rPr lang="en-US" sz="2800" dirty="0" smtClean="0"/>
              <a:t>My PGP key is 324a3df234ch23e</a:t>
            </a:r>
          </a:p>
          <a:p>
            <a:pPr lvl="1"/>
            <a:r>
              <a:rPr lang="en-US" sz="2800" dirty="0" smtClean="0"/>
              <a:t>http://people.ischool.berkeley.edu/~glushko/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378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104403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Tokenization Challenges [2]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765" y="1295400"/>
            <a:ext cx="7924800" cy="462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We've seen that treating numbers and number-like-things as </a:t>
            </a:r>
            <a:r>
              <a:rPr lang="en-US" sz="2800" dirty="0" err="1">
                <a:latin typeface="UC Berkeley OS Sign"/>
                <a:cs typeface="Arial" pitchFamily="34" charset="0"/>
              </a:rPr>
              <a:t>indexable</a:t>
            </a:r>
            <a:r>
              <a:rPr lang="en-US" sz="2800" dirty="0">
                <a:latin typeface="UC Berkeley OS Sign"/>
                <a:cs typeface="Arial" pitchFamily="34" charset="0"/>
              </a:rPr>
              <a:t> tokens is important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Is 1998 </a:t>
            </a:r>
            <a:r>
              <a:rPr lang="en-US" sz="2800" dirty="0">
                <a:latin typeface="UC Berkeley OS Sign"/>
                <a:cs typeface="Arial" pitchFamily="34" charset="0"/>
              </a:rPr>
              <a:t>the same as 1,998?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Is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103 </a:t>
            </a:r>
            <a:r>
              <a:rPr lang="en-US" sz="2800" dirty="0">
                <a:latin typeface="UC Berkeley OS Sign"/>
                <a:cs typeface="Arial" pitchFamily="34" charset="0"/>
              </a:rPr>
              <a:t>the same as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.103</a:t>
            </a:r>
            <a:r>
              <a:rPr lang="en-US" sz="2800" dirty="0">
                <a:latin typeface="UC Berkeley OS Sign"/>
                <a:cs typeface="Arial" pitchFamily="34" charset="0"/>
              </a:rPr>
              <a:t>?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How many different numbers might appear in texts? More than the number of word tokens?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Maybe we should only index numbers when they are combined with letters or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punctuation</a:t>
            </a:r>
            <a:endParaRPr lang="en-US" sz="2800" dirty="0"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6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Tokenization Challenges [3]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2050" name="Picture 2" descr="F:\courses\F2011\202\figures\Arabic-TokenOrd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1" y="3799899"/>
            <a:ext cx="8991600" cy="1396423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8764" y="1070739"/>
            <a:ext cx="8191835" cy="27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marR="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language that the characters represent needs to be identified during decoding because it influences the order and nature of tokenization</a:t>
            </a:r>
          </a:p>
          <a:p>
            <a:pPr marL="342900" marR="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 languages that are written right-to-left like Arabic and Hebrew, left-to-right text can be interspersed, like numbers and dollar amounts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764" y="5448531"/>
            <a:ext cx="708660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In German compound nouns don't have spaces between the tokens</a:t>
            </a:r>
          </a:p>
        </p:txBody>
      </p:sp>
    </p:spTree>
    <p:extLst>
      <p:ext uri="{BB962C8B-B14F-4D97-AF65-F5344CB8AC3E}">
        <p14:creationId xmlns:p14="http://schemas.microsoft.com/office/powerpoint/2010/main" val="389258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&amp; O Endgame…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105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4/25: “Computational Description”</a:t>
            </a:r>
          </a:p>
          <a:p>
            <a:r>
              <a:rPr lang="en-US" dirty="0" smtClean="0"/>
              <a:t>4/30:  “Computational Classification” ; Discuss </a:t>
            </a:r>
            <a:br>
              <a:rPr lang="en-US" dirty="0" smtClean="0"/>
            </a:br>
            <a:r>
              <a:rPr lang="en-US" dirty="0" smtClean="0"/>
              <a:t>“Diary for a Day” Assignment</a:t>
            </a:r>
          </a:p>
          <a:p>
            <a:r>
              <a:rPr lang="en-US" dirty="0" smtClean="0"/>
              <a:t>5/2: PRACTICE EXAM on 5/2 or 5/3</a:t>
            </a:r>
          </a:p>
          <a:p>
            <a:r>
              <a:rPr lang="en-US" dirty="0" smtClean="0"/>
              <a:t>5/3:  Last Day for “Free Read” of Case Study Report</a:t>
            </a:r>
          </a:p>
          <a:p>
            <a:r>
              <a:rPr lang="en-US" dirty="0" smtClean="0"/>
              <a:t>5/7:  FINAL EXAM anytime until 5/14</a:t>
            </a:r>
          </a:p>
          <a:p>
            <a:r>
              <a:rPr lang="en-US" dirty="0" smtClean="0"/>
              <a:t>5/9:  Case Study Presentations &amp; Class Party at Hearst Annex (data science)  </a:t>
            </a:r>
          </a:p>
          <a:p>
            <a:r>
              <a:rPr lang="en-US" dirty="0" smtClean="0"/>
              <a:t>5/12: Case Study Reports Due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21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Tokenization in "Non-Segmented" Languages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143000"/>
            <a:ext cx="8229600" cy="350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And these problems in "segmented languages" that use white space and punctuation to delimit words seem trivial compared to problems tokenizing Oriental languages that are "non-segmented"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These languages have ideographic characters that can appear as one-character words but they also can combine to create new words.</a:t>
            </a:r>
          </a:p>
        </p:txBody>
      </p:sp>
      <p:pic>
        <p:nvPicPr>
          <p:cNvPr id="5" name="Picture 4" descr="Tokens-Chine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876800"/>
            <a:ext cx="75438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34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Stemming and Lemmatization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languages have some inﬂectional and derivational morphology, where similar words have similar forms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organizes, organized, </a:t>
            </a:r>
            <a:r>
              <a:rPr lang="en-US" dirty="0" smtClean="0"/>
              <a:t>organizing</a:t>
            </a:r>
          </a:p>
          <a:p>
            <a:r>
              <a:rPr lang="en-US" dirty="0"/>
              <a:t>Stemming and lemmatization reduce this variety to a single common base </a:t>
            </a:r>
            <a:r>
              <a:rPr lang="en-US" dirty="0" smtClean="0"/>
              <a:t>form by “chopping” off the inflections </a:t>
            </a:r>
          </a:p>
          <a:p>
            <a:pPr lvl="1"/>
            <a:r>
              <a:rPr lang="en-US" dirty="0"/>
              <a:t>organizes, organized, organizing → </a:t>
            </a:r>
            <a:r>
              <a:rPr lang="en-US" dirty="0" smtClean="0"/>
              <a:t>organize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86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Normalization [1]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0201" y="1036731"/>
            <a:ext cx="8162703" cy="41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Often two </a:t>
            </a:r>
            <a:r>
              <a:rPr lang="en-US" sz="2800" dirty="0">
                <a:latin typeface="UC Berkeley OS Sign"/>
                <a:cs typeface="Arial" pitchFamily="34" charset="0"/>
              </a:rPr>
              <a:t>character sequences are not exactly the same but you want to treat them as equivalent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Capital </a:t>
            </a:r>
            <a:r>
              <a:rPr lang="en-US" sz="2800" dirty="0">
                <a:latin typeface="UC Berkeley OS Sign"/>
                <a:cs typeface="Arial" pitchFamily="34" charset="0"/>
              </a:rPr>
              <a:t>and lower-case characters are typically "case-folded" or “downcased” to lower-case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Lets you find matches at beginning of sentences, but watch out for proper names like General Electric,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Bush which should not be case-folded</a:t>
            </a:r>
            <a:endParaRPr lang="en-US" sz="2800" dirty="0"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Normalization  [2]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353" y="1222528"/>
            <a:ext cx="7772400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Apostrophes</a:t>
            </a:r>
            <a:r>
              <a:rPr lang="en-US" sz="2800" dirty="0">
                <a:latin typeface="UC Berkeley OS Sign"/>
                <a:cs typeface="Arial" pitchFamily="34" charset="0"/>
              </a:rPr>
              <a:t>, hyphens, accents, and diacritics are often removed </a:t>
            </a:r>
            <a:endParaRPr lang="en-US" sz="2800" dirty="0" smtClean="0">
              <a:latin typeface="UC Berkeley OS Sign"/>
              <a:cs typeface="Arial" pitchFamily="34" charset="0"/>
            </a:endParaRP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anti-discriminatory </a:t>
            </a:r>
            <a:r>
              <a:rPr lang="en-US" sz="2800" dirty="0">
                <a:latin typeface="UC Berkeley OS Sign"/>
                <a:cs typeface="Arial" pitchFamily="34" charset="0"/>
              </a:rPr>
              <a:t>and antidiscrimatory, cliché and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cliche</a:t>
            </a:r>
            <a:endParaRPr lang="en-US" sz="2800" dirty="0">
              <a:latin typeface="UC Berkeley OS Sign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But in some languages diacritics distinguish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words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pena </a:t>
            </a:r>
            <a:r>
              <a:rPr lang="en-US" sz="2800" dirty="0">
                <a:latin typeface="UC Berkeley OS Sign"/>
                <a:cs typeface="Arial" pitchFamily="34" charset="0"/>
              </a:rPr>
              <a:t>and peña mean different things in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Spanish</a:t>
            </a:r>
            <a:endParaRPr lang="en-US" sz="2800" dirty="0"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1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935" y="180603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Selecting Index Terms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7848600" cy="4160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At this stage in text processing the text collection is represented as a set of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stems or phrases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But </a:t>
            </a:r>
            <a:r>
              <a:rPr lang="en-US" sz="2800" dirty="0">
                <a:latin typeface="UC Berkeley OS Sign"/>
                <a:cs typeface="Arial" pitchFamily="34" charset="0"/>
              </a:rPr>
              <a:t>not all of them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should be kept; some will retrieve </a:t>
            </a:r>
            <a:r>
              <a:rPr lang="en-US" sz="2800" dirty="0">
                <a:latin typeface="UC Berkeley OS Sign"/>
                <a:cs typeface="Arial" pitchFamily="34" charset="0"/>
              </a:rPr>
              <a:t>too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many, and some too </a:t>
            </a:r>
            <a:r>
              <a:rPr lang="en-US" sz="2800" dirty="0">
                <a:latin typeface="UC Berkeley OS Sign"/>
                <a:cs typeface="Arial" pitchFamily="34" charset="0"/>
              </a:rPr>
              <a:t>few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We can select better index terms if we analyze the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frequency distribution </a:t>
            </a:r>
            <a:r>
              <a:rPr lang="en-US" sz="2800" dirty="0">
                <a:latin typeface="UC Berkeley OS Sign"/>
                <a:cs typeface="Arial" pitchFamily="34" charset="0"/>
              </a:rPr>
              <a:t>of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the words in </a:t>
            </a:r>
            <a:r>
              <a:rPr lang="en-US" sz="2800" dirty="0">
                <a:latin typeface="UC Berkeley OS Sign"/>
                <a:cs typeface="Arial" pitchFamily="34" charset="0"/>
              </a:rPr>
              <a:t>the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collection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698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8154" y="76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Stop or Noise </a:t>
            </a:r>
            <a:r>
              <a:rPr lang="en-US" sz="4000" b="1" dirty="0" smtClean="0"/>
              <a:t>Words [1]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054913"/>
            <a:ext cx="8229600" cy="585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Any word that doesn't convey meaning by itself can't help us "find out about" anything and would never help in a query so it can be discarded </a:t>
            </a:r>
            <a:endParaRPr lang="en-US" sz="2800" dirty="0" smtClean="0">
              <a:latin typeface="UC Berkeley OS Sign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In </a:t>
            </a:r>
            <a:r>
              <a:rPr lang="en-US" sz="2800" dirty="0">
                <a:latin typeface="UC Berkeley OS Sign"/>
                <a:cs typeface="Arial" pitchFamily="34" charset="0"/>
              </a:rPr>
              <a:t>English these STOP or NOISE words include: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determiners, such as "the" and "a(n)"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auxiliaries, such as "might," "have," and "be"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conjunctions, such as "and," "that," and "whether"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degree adverbs, such as "very" and "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too“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How frequent are these words in a typical document?  </a:t>
            </a:r>
            <a:endParaRPr lang="en-US" sz="2800" dirty="0">
              <a:solidFill>
                <a:srgbClr val="FF0000"/>
              </a:solidFill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98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Stop or Noise </a:t>
            </a:r>
            <a:r>
              <a:rPr lang="en-US" sz="4000" b="1" dirty="0" smtClean="0"/>
              <a:t>Words [2]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799" y="1125592"/>
            <a:ext cx="8467503" cy="5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The </a:t>
            </a:r>
            <a:r>
              <a:rPr lang="en-US" sz="2800" dirty="0">
                <a:latin typeface="UC Berkeley OS Sign"/>
                <a:cs typeface="Arial" pitchFamily="34" charset="0"/>
              </a:rPr>
              <a:t>10 most frequent words in English can account for 20% of the words in a document; you've never noticed that because they are everywhere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These words are always among the most frequent in a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collection</a:t>
            </a:r>
            <a:endParaRPr lang="en-US" sz="2800" dirty="0">
              <a:latin typeface="UC Berkeley OS Sign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So stop or noise words are usually not determined by frequency analysis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– they are used as </a:t>
            </a:r>
            <a:r>
              <a:rPr lang="en-US" sz="2800" dirty="0">
                <a:latin typeface="UC Berkeley OS Sign"/>
                <a:cs typeface="Arial" pitchFamily="34" charset="0"/>
              </a:rPr>
              <a:t>a kind of negative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dictionary; it a word in in this dictionary it gets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discarded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But we can’t completely ignore these words. Why not?</a:t>
            </a:r>
            <a:endParaRPr lang="en-US" sz="2800" dirty="0">
              <a:solidFill>
                <a:srgbClr val="FF0000"/>
              </a:solidFill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64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171530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But Stop Words are Needed </a:t>
            </a:r>
            <a:br>
              <a:rPr lang="en-US" sz="3600" b="1" dirty="0" smtClean="0">
                <a:sym typeface="UC Berkeley OS Sign"/>
              </a:rPr>
            </a:br>
            <a:r>
              <a:rPr lang="en-US" sz="3600" b="1" dirty="0" smtClean="0">
                <a:sym typeface="UC Berkeley OS Sign"/>
              </a:rPr>
              <a:t>for </a:t>
            </a:r>
            <a:r>
              <a:rPr lang="en-US" sz="3600" b="1" dirty="0" smtClean="0">
                <a:sym typeface="UC Berkeley OS Sign"/>
              </a:rPr>
              <a:t>Phrases… “To Be Or Not To Be”</a:t>
            </a:r>
            <a:endParaRPr lang="en-US" sz="36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964" y="1828800"/>
            <a:ext cx="8191835" cy="445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phrase is a group of words that needs to be treated as a unit because the meaning of its constituent words can't be combined into the meaning of the phrase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"birth control" is not "birth" + "control"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"venetian blinds" are not disabled Italians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"united states" ...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Phrases can be identified "by hand," using grammatical analysis, and by a "try everything" or “collocation extraction” automated approach that finds phrases that occur with non-negligible frequency </a:t>
            </a:r>
          </a:p>
        </p:txBody>
      </p:sp>
    </p:spTree>
    <p:extLst>
      <p:ext uri="{BB962C8B-B14F-4D97-AF65-F5344CB8AC3E}">
        <p14:creationId xmlns:p14="http://schemas.microsoft.com/office/powerpoint/2010/main" val="1752133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Boolean Model of Document Description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Boolean Model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4921" y="1202704"/>
            <a:ext cx="7772400" cy="531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The Boolean model represents documents and queries as sets of index terms that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  <a:cs typeface="Arial" pitchFamily="34" charset="0"/>
              </a:rPr>
              <a:t>This is a “bag of words” – no sentence structure or languageness remains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Term frequency is not represented in any way; terms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This enables comparisons between queries and document collections using set theory operations with Boolean algebra, making relevance a binary decision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THIS IS THE CLASSICAL MODEL OF CATEGORIES DEFINED BY NECESSARY AND SUFFIEICENT PROPERTIES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1462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1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Describing Documents - </a:t>
            </a:r>
            <a:r>
              <a:rPr lang="en-US" sz="4000" b="1" dirty="0"/>
              <a:t>Motivation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838200"/>
            <a:ext cx="8610600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Extracting a set of terms for describing the documents in a collection is the foundation for information retrieval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Small collections might be adequately described by traditional bibliographic descriptors based on intrinsic properties (author, title) or with assigned keywords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these aren’t precise enough to distinguish documents in large collections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words in the documents can be used as additional descriptions</a:t>
            </a:r>
          </a:p>
        </p:txBody>
      </p:sp>
    </p:spTree>
    <p:extLst>
      <p:ext uri="{BB962C8B-B14F-4D97-AF65-F5344CB8AC3E}">
        <p14:creationId xmlns:p14="http://schemas.microsoft.com/office/powerpoint/2010/main" val="136573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8272751" cy="453410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Boolean Document Representation:</a:t>
            </a:r>
            <a:br>
              <a:rPr lang="en-US" b="1" dirty="0" smtClean="0"/>
            </a:br>
            <a:r>
              <a:rPr lang="en-US" b="1" dirty="0" smtClean="0"/>
              <a:t>Terms Present or Absent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Relevance in the Boolean Model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981200"/>
            <a:ext cx="8534400" cy="43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Because terms are either present or absent, a document is either relevant or not relevant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But this is clearly flawed -- if a query is "a and b" the Boolean model retrieves only those documents that contain both of them, and treats documents that contain only a or only b as equally irrelevant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THIS IS EQUIVALENT TO SAYING THAT THE BOOLEAN MODEL HAS NO WAY TO REPRESENT TYPICALITY OR GRADED MEMBERSHIP IN A CATEGORY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0" y="22860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6850411" cy="448284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Gradience in Category Membership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503" y="5791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bird is most typical of the category?</a:t>
            </a:r>
          </a:p>
          <a:p>
            <a:r>
              <a:rPr lang="en-US" sz="3200" dirty="0" smtClean="0"/>
              <a:t>Least typical?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9720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4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Motivating Term Weighting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838200" y="1981200"/>
            <a:ext cx="7696200" cy="35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Boolean model represents documents as a set of index terms that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This binary notion doesn't fit our intuition that terms differ in how much they suggest what the document is about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We will capture this notion by assigning weights to each term in the index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6" y="22860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6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Vector Model of Document Description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Vectors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143000" y="2514600"/>
            <a:ext cx="7391400" cy="260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Vectors are an abstract way to think about a list of numbers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Any point in a vector space can be represented as a list of numbers called "coordinates" which represent values on the "axes" or "basis vectors" of the space</a:t>
            </a:r>
          </a:p>
        </p:txBody>
      </p:sp>
    </p:spTree>
    <p:extLst>
      <p:ext uri="{BB962C8B-B14F-4D97-AF65-F5344CB8AC3E}">
        <p14:creationId xmlns:p14="http://schemas.microsoft.com/office/powerpoint/2010/main" val="90791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129155"/>
            <a:ext cx="7620000" cy="555584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85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72241" y="304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Document Representation</a:t>
            </a:r>
            <a:br>
              <a:rPr lang="en-US" sz="4000" b="1" dirty="0" smtClean="0"/>
            </a:br>
            <a:r>
              <a:rPr lang="en-US" sz="4000" b="1" dirty="0" smtClean="0"/>
              <a:t> in the Vector Model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76148" y="2133600"/>
            <a:ext cx="7924800" cy="35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sym typeface="UC Berkeley OS Sign"/>
              </a:rPr>
              <a:t>Documents and queries are represented in the same way as word or term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sym typeface="UC Berkeley OS Sign"/>
              </a:rPr>
              <a:t>Each dimension is the count of occurrences for a term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sym typeface="UC Berkeley OS Sign"/>
              </a:rPr>
              <a:t>There is no representation of word order (sentence structure) in the vector - it is still just a BAG OF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41" y="15240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62715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Document Similarity</a:t>
            </a:r>
            <a:br>
              <a:rPr lang="en-US" sz="3600" b="1" dirty="0" smtClean="0"/>
            </a:br>
            <a:r>
              <a:rPr lang="en-US" sz="3600" b="1" dirty="0" smtClean="0"/>
              <a:t>in the Vector Model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4669" y="2133600"/>
            <a:ext cx="7924800" cy="402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sym typeface="UC Berkeley OS Sign"/>
              </a:rPr>
              <a:t>Vector algebra provides a model for computing similarity between queries and documents and between documents because of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assumption that "closeness in space" means "closeness in meaning”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How does this change the relevance measure?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>
              <a:solidFill>
                <a:srgbClr val="FF0000"/>
              </a:solidFill>
              <a:latin typeface="UC Berkeley OS Sign"/>
              <a:sym typeface="UC Berkeley OS Sig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69" y="110791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Calculating Similarity in Vector Models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371600"/>
            <a:ext cx="8229600" cy="46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similarity between a query and a document, or between two documents, is defined as the "inner product" of their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The inner product of two vectors is the sum of the products of their overlapping terms (so similarity increases when they have more terms in common)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 v1 = (3, 8, 4)   v2 = (2, 3, 1)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 (3, 8, 4) x (2, 3, 1) = (3 x 2) + (8 x 3) + (4 x 1) = 34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94" y="162993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3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5933"/>
            <a:ext cx="8228707" cy="1190997"/>
          </a:xfrm>
        </p:spPr>
        <p:txBody>
          <a:bodyPr>
            <a:normAutofit/>
          </a:bodyPr>
          <a:lstStyle/>
          <a:p>
            <a:pPr fontAlgn="base">
              <a:lnSpc>
                <a:spcPct val="92000"/>
              </a:lnSpc>
              <a:spcAft>
                <a:spcPct val="0"/>
              </a:spcAft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000" b="1" dirty="0">
                <a:sym typeface="UC Berkeley OS Sign"/>
              </a:rPr>
              <a:t>Creating Resource Descriptions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381000" y="1752194"/>
            <a:ext cx="8458200" cy="33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By authors/creators: Best knowledge of purpose and intended audience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By professionals:  "Institutional" descriptions that follow standards are likely to be more accurate, precise, consistent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By users: Most variable, influenced by social purposes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By automated processes (TDO 5.4, 7.5.3…)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353" y="17124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FLASHBACK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7" y="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35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3400"/>
            <a:ext cx="6276975" cy="5819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1219200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document vectors are normalized to length 1, the cosine between them is a similarity measure that ranges from 0 to 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61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Document x Term Matrix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609600"/>
            <a:ext cx="8458200" cy="17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We can represent for each document the frequency of the words (or terms created by stemming morphologically related words) that it contains</a:t>
            </a:r>
            <a:endParaRPr lang="en-US" sz="2800" dirty="0" smtClean="0">
              <a:latin typeface="UC Berkeley OS Sign"/>
              <a:sym typeface="UC Berkeley OS Sign"/>
            </a:endParaRPr>
          </a:p>
        </p:txBody>
      </p:sp>
      <p:pic>
        <p:nvPicPr>
          <p:cNvPr id="8" name="Picture 7" descr="DocumentVectorMatri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438400"/>
            <a:ext cx="75438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03822"/>
            <a:ext cx="7620000" cy="440651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Document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0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62572"/>
            <a:ext cx="7620000" cy="408901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Document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18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1371600"/>
            <a:ext cx="8063519" cy="48768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Documents in Term Space –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94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0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Term Distributions as Document Descriptions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smtClean="0"/>
              <a:t>The Zipf Distribution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1752600"/>
            <a:ext cx="7315200" cy="384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 any natural language, we can observe that: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 few items occur very frequently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 medium number of items have medium frequency 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Very many items occur very infrequently (the “long tail”)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315393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1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The Zipf Distribution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752600"/>
            <a:ext cx="7239000" cy="464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An approximate model of this distribution is the Zipf Distribution, which says that the frequency of the </a:t>
            </a:r>
            <a:r>
              <a:rPr lang="en-US" sz="2800" dirty="0" err="1" smtClean="0">
                <a:latin typeface="UC Berkeley OS Sign"/>
                <a:sym typeface="UC Berkeley OS Sign"/>
              </a:rPr>
              <a:t>i-th</a:t>
            </a:r>
            <a:r>
              <a:rPr lang="en-US" sz="2800" dirty="0" smtClean="0">
                <a:latin typeface="UC Berkeley OS Sign"/>
                <a:sym typeface="UC Berkeley OS Sign"/>
              </a:rPr>
              <a:t> most frequent word is 1/(</a:t>
            </a:r>
            <a:r>
              <a:rPr lang="en-US" sz="2800" dirty="0" err="1" smtClean="0">
                <a:latin typeface="UC Berkeley OS Sign"/>
                <a:sym typeface="UC Berkeley OS Sign"/>
              </a:rPr>
              <a:t>i^a</a:t>
            </a:r>
            <a:r>
              <a:rPr lang="en-US" sz="2800" dirty="0" smtClean="0">
                <a:latin typeface="UC Berkeley OS Sign"/>
                <a:sym typeface="UC Berkeley OS Sign"/>
              </a:rPr>
              <a:t>) times that of the most frequent word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Because of the huge range in frequency and the long tail, the distribution is often drawn on a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log-log</a:t>
            </a:r>
            <a:r>
              <a:rPr lang="en-US" sz="2800" dirty="0" smtClean="0">
                <a:latin typeface="UC Berkeley OS Sign"/>
                <a:sym typeface="UC Berkeley OS Sign"/>
              </a:rPr>
              <a:t> scale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latin typeface="UC Berkeley OS Sign"/>
              <a:sym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4279754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Zipf Distribution – Linear</a:t>
            </a:r>
            <a:br>
              <a:rPr lang="en-US" b="1" dirty="0" smtClean="0"/>
            </a:br>
            <a:r>
              <a:rPr lang="en-US" b="1" dirty="0" smtClean="0"/>
              <a:t> vs. Log Plotting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1676400"/>
            <a:ext cx="85999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966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Zipf Distribution – US Constitution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5" y="1447800"/>
            <a:ext cx="914051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609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68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291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Comparing Resource Descriptions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</a:t>
            </a:r>
            <a:r>
              <a:rPr lang="en-US" dirty="0"/>
              <a:t>information retrieval systems </a:t>
            </a:r>
            <a:r>
              <a:rPr lang="en-US" dirty="0">
                <a:solidFill>
                  <a:srgbClr val="FF0000"/>
                </a:solidFill>
              </a:rPr>
              <a:t>compare</a:t>
            </a:r>
            <a:r>
              <a:rPr lang="en-US" dirty="0"/>
              <a:t> a description of a user’s needs with descriptions of the resources that might satisfy </a:t>
            </a:r>
            <a:r>
              <a:rPr lang="en-US" dirty="0" smtClean="0"/>
              <a:t>them</a:t>
            </a:r>
          </a:p>
          <a:p>
            <a:r>
              <a:rPr lang="en-US" dirty="0"/>
              <a:t>Identifying relevant documents is equivalent to defining a category to which the query and retrieved information (document) both belong</a:t>
            </a:r>
          </a:p>
          <a:p>
            <a:r>
              <a:rPr lang="en-US" dirty="0" smtClean="0"/>
              <a:t>Likewise, any “classifier” whose purpose is to determine the category to which a resource belongs must </a:t>
            </a:r>
            <a:r>
              <a:rPr lang="en-US" dirty="0" smtClean="0">
                <a:solidFill>
                  <a:srgbClr val="FF0000"/>
                </a:solidFill>
              </a:rPr>
              <a:t>compare</a:t>
            </a:r>
            <a:r>
              <a:rPr lang="en-US" dirty="0" smtClean="0"/>
              <a:t> a resource description with some description or representation of the category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" y="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Zipf Distribution – Alice in Wonderland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" y="1447800"/>
            <a:ext cx="9012555" cy="417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hlinkClick r:id="rId4"/>
          </p:cNvPr>
          <p:cNvSpPr txBox="1"/>
          <p:nvPr/>
        </p:nvSpPr>
        <p:spPr>
          <a:xfrm>
            <a:off x="943303" y="5838229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891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89" y="1019278"/>
            <a:ext cx="6248400" cy="50681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32348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ea typeface="+mj-ea"/>
                <a:cs typeface="+mj-cs"/>
              </a:rPr>
              <a:t>Zipf</a:t>
            </a: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– Bible in 3 Languages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164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Mehri, A., &amp; Jamaati, M. (2017). Variation of Zipf's exponent in one hundred live languages: A study of the Holy Bible translations. </a:t>
            </a:r>
            <a:r>
              <a:rPr lang="en-US" i="1" dirty="0"/>
              <a:t>Physics Letters A</a:t>
            </a:r>
            <a:r>
              <a:rPr lang="en-US" dirty="0"/>
              <a:t>, </a:t>
            </a:r>
            <a:r>
              <a:rPr lang="en-US" i="1" dirty="0"/>
              <a:t>381</a:t>
            </a:r>
            <a:r>
              <a:rPr lang="en-US" dirty="0"/>
              <a:t>(31), 2470-2477.</a:t>
            </a:r>
          </a:p>
        </p:txBody>
      </p:sp>
    </p:spTree>
    <p:extLst>
      <p:ext uri="{BB962C8B-B14F-4D97-AF65-F5344CB8AC3E}">
        <p14:creationId xmlns:p14="http://schemas.microsoft.com/office/powerpoint/2010/main" val="30711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098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Similarity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Similarity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47738"/>
            <a:ext cx="883919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/>
              <a:t>Some people say that similarity is a meaningless and "mostly vacuous" concept because </a:t>
            </a:r>
            <a:r>
              <a:rPr lang="en-US" sz="3000" dirty="0">
                <a:solidFill>
                  <a:srgbClr val="FF0000"/>
                </a:solidFill>
              </a:rPr>
              <a:t>there must always be some unstated description properties when two things are compared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/>
              <a:t>Once similarity is defined in terms of specific properties and some metric for comparing them,  there is nothing for a "similarity" mechanism to </a:t>
            </a:r>
            <a:r>
              <a:rPr lang="en-US" sz="3000" dirty="0" smtClean="0"/>
              <a:t>do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23825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57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602287" cy="63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olidFill>
                  <a:srgbClr val="FF0000"/>
                </a:solidFill>
                <a:sym typeface="UC Berkeley OS Sign"/>
              </a:rPr>
              <a:t>STOP AND THINK: Is Similarity a Symmetric Relationship?</a:t>
            </a:r>
            <a:endParaRPr lang="en-US" sz="3400" dirty="0" smtClean="0">
              <a:solidFill>
                <a:srgbClr val="FF0000"/>
              </a:solidFill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501" y="3733800"/>
            <a:ext cx="7839500" cy="1451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 Does </a:t>
            </a:r>
            <a:r>
              <a:rPr lang="en-US" sz="3200" dirty="0"/>
              <a:t>“A is similar to B”  (or “A is like B</a:t>
            </a:r>
            <a:r>
              <a:rPr lang="en-US" sz="3200" dirty="0" smtClean="0"/>
              <a:t>”) mean </a:t>
            </a:r>
            <a:r>
              <a:rPr lang="en-US" sz="3200" dirty="0"/>
              <a:t>the same thing as “B is similar to A</a:t>
            </a:r>
            <a:r>
              <a:rPr lang="en-US" sz="3200" dirty="0" smtClean="0"/>
              <a:t>”  (</a:t>
            </a:r>
            <a:r>
              <a:rPr lang="en-US" sz="3200" dirty="0"/>
              <a:t>or “B is like A”)?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507" y="1890368"/>
            <a:ext cx="8001000" cy="172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The Jaccard measure assumes a very simple concept of similarity that is a  symmetric relationship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65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b="1" dirty="0" smtClean="0">
                <a:sym typeface="UC Berkeley OS Sign"/>
              </a:rPr>
              <a:t>Properties of Semantic Relationships: Symmetry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2286000"/>
            <a:ext cx="8534400" cy="29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SYMMETRY: the order in which the arguments of a binary relationship doesn't matter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Homer Simpson =&gt; is-married-to =&gt; Marge Simpson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Marge Simpson =&gt; is-married-to =&gt; Homer Simpson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5289"/>
            <a:ext cx="187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FLASHBACK</a:t>
            </a:r>
          </a:p>
        </p:txBody>
      </p:sp>
    </p:spTree>
    <p:extLst>
      <p:ext uri="{BB962C8B-B14F-4D97-AF65-F5344CB8AC3E}">
        <p14:creationId xmlns:p14="http://schemas.microsoft.com/office/powerpoint/2010/main" val="381380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930528" y="3438618"/>
            <a:ext cx="1856166" cy="2599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44302" y="2173223"/>
            <a:ext cx="4218366" cy="3787766"/>
            <a:chOff x="1600200" y="1958378"/>
            <a:chExt cx="4218366" cy="3787766"/>
          </a:xfrm>
        </p:grpSpPr>
        <p:sp>
          <p:nvSpPr>
            <p:cNvPr id="2" name="Oval 1"/>
            <p:cNvSpPr/>
            <p:nvPr/>
          </p:nvSpPr>
          <p:spPr>
            <a:xfrm>
              <a:off x="1600200" y="1958378"/>
              <a:ext cx="3924300" cy="33756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2219" y="3128014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12813" y="274668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64724" y="3787537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69544" y="368677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3741" y="2996625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P5</a:t>
              </a:r>
              <a:endParaRPr lang="en-US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7317" y="195837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P2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4818" y="2056536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</a:t>
              </a:r>
              <a:endParaRPr lang="en-US" sz="3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97250" y="385504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P11</a:t>
              </a:r>
              <a:endParaRPr lang="en-US" sz="3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63160" y="4438236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P10</a:t>
              </a:r>
              <a:endParaRPr lang="en-US" sz="3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4436" y="256420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9894" y="447047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P8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0366" y="458258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P12</a:t>
              </a:r>
              <a:endParaRPr lang="en-US" sz="3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4427" y="516136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P13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5509" y="2913095"/>
            <a:ext cx="2914853" cy="2609300"/>
            <a:chOff x="3443487" y="3372399"/>
            <a:chExt cx="2914853" cy="2609300"/>
          </a:xfrm>
        </p:grpSpPr>
        <p:sp>
          <p:nvSpPr>
            <p:cNvPr id="25" name="Oval 24"/>
            <p:cNvSpPr/>
            <p:nvPr/>
          </p:nvSpPr>
          <p:spPr>
            <a:xfrm>
              <a:off x="3443487" y="3372399"/>
              <a:ext cx="2243607" cy="22766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62400" y="3603946"/>
              <a:ext cx="2112000" cy="23777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25131" y="4250662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0" y="4321399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20140" y="4613786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36200" y="5306284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73730" y="4700971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P5</a:t>
              </a:r>
              <a:endParaRPr lang="en-US" sz="32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97745" y="3791970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P2</a:t>
              </a:r>
              <a:endParaRPr lang="en-US" sz="3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5552" y="4166175"/>
              <a:ext cx="83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P1</a:t>
              </a:r>
              <a:endParaRPr lang="en-US" sz="32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53351" y="2193186"/>
            <a:ext cx="2647950" cy="71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A</a:t>
            </a:r>
            <a:endParaRPr lang="en-US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917215" y="1432052"/>
            <a:ext cx="2647950" cy="71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A</a:t>
            </a:r>
            <a:endParaRPr lang="en-US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845582" y="5870554"/>
            <a:ext cx="223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B</a:t>
            </a:r>
            <a:endParaRPr lang="en-US" sz="4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19386" y="5671805"/>
            <a:ext cx="223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 B</a:t>
            </a:r>
            <a:endParaRPr lang="en-US" sz="4000" b="1" dirty="0"/>
          </a:p>
        </p:txBody>
      </p:sp>
      <p:sp>
        <p:nvSpPr>
          <p:cNvPr id="38" name="Rectangle 37"/>
          <p:cNvSpPr/>
          <p:nvPr/>
        </p:nvSpPr>
        <p:spPr>
          <a:xfrm>
            <a:off x="2151047" y="76557"/>
            <a:ext cx="5841400" cy="111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olidFill>
                  <a:srgbClr val="FF0000"/>
                </a:solidFill>
                <a:sym typeface="UC Berkeley OS Sign"/>
              </a:rPr>
              <a:t>STOP AND THINK:  HOW SIMILAR ARE A AND B?</a:t>
            </a:r>
            <a:endParaRPr lang="en-US" sz="3600" dirty="0">
              <a:solidFill>
                <a:srgbClr val="FF0000"/>
              </a:solidFill>
              <a:sym typeface="UC Berkeley OS Sig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515" y="1440620"/>
            <a:ext cx="136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CASE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65165" y="1618968"/>
            <a:ext cx="136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CASE 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Similarity Can be Asymmetric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571997"/>
            <a:ext cx="8153400" cy="415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When we compare an A with a B with a statement about similarity, we often order A and B to make the more salient or “feature complex” one as the referent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“the portrait resembles the </a:t>
            </a:r>
            <a:r>
              <a:rPr lang="en-US" sz="2800" dirty="0" smtClean="0"/>
              <a:t>father” </a:t>
            </a:r>
            <a:br>
              <a:rPr lang="en-US" sz="2800" dirty="0" smtClean="0"/>
            </a:br>
            <a:r>
              <a:rPr lang="en-US" sz="2800" dirty="0" smtClean="0"/>
              <a:t>NOT </a:t>
            </a:r>
            <a:r>
              <a:rPr lang="en-US" sz="2800" dirty="0"/>
              <a:t>“The father resembles the portrait</a:t>
            </a:r>
            <a:r>
              <a:rPr lang="en-US" sz="2800" dirty="0" smtClean="0"/>
              <a:t>”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 </a:t>
            </a:r>
            <a:r>
              <a:rPr lang="en-US" sz="2800" dirty="0" smtClean="0"/>
              <a:t>The more salient resource is judged less similar to the less salient one than vice versa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 </a:t>
            </a:r>
            <a:r>
              <a:rPr lang="en-US" sz="2800" dirty="0" smtClean="0"/>
              <a:t>North Korea is judged more similar to China than China is judged similar to North Korea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1266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Tversky’s Contrast Model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19200"/>
            <a:ext cx="8153400" cy="1281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Tversky proposed to measure similarity using a more general formula that considers both shared and distinctive features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4953000"/>
            <a:ext cx="8153400" cy="144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Each of these three sets can be weighted differently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This model can explain why similarity judgments are not always symmetric</a:t>
            </a:r>
          </a:p>
        </p:txBody>
      </p:sp>
      <p:pic>
        <p:nvPicPr>
          <p:cNvPr id="15" name="Picture 14" descr="ContrastModelOfSimila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14600"/>
            <a:ext cx="71723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1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Glossary:  Information Retrieval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600200"/>
            <a:ext cx="7924800" cy="43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The “IR model” </a:t>
            </a:r>
            <a:r>
              <a:rPr lang="en-US" sz="2800" dirty="0">
                <a:latin typeface="UC Berkeley OS Sign"/>
                <a:cs typeface="Arial" pitchFamily="34" charset="0"/>
              </a:rPr>
              <a:t>specifies the representations of queries and documents in the collection being searched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</a:rPr>
              <a:t>“Text processing” extracts and merges multiple word forms into a single form or “index term”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</a:rPr>
              <a:t>The set of terms in a search query or document to be matched is compared against the term representation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for each document in </a:t>
            </a:r>
            <a:r>
              <a:rPr lang="en-US" sz="2800" dirty="0">
                <a:latin typeface="UC Berkeley OS Sign"/>
                <a:cs typeface="Arial" pitchFamily="34" charset="0"/>
              </a:rPr>
              <a:t>the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collection </a:t>
            </a:r>
            <a:endParaRPr lang="en-US" sz="2800" dirty="0"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75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Geometric or Distance Models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76501"/>
            <a:ext cx="8686800" cy="4217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If the property values are metric, each resource is represented as a point in N-dimensional space, with property values as the coordinates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We </a:t>
            </a:r>
            <a:r>
              <a:rPr lang="en-US" sz="3200" dirty="0"/>
              <a:t>can </a:t>
            </a:r>
            <a:r>
              <a:rPr lang="en-US" sz="3200" dirty="0">
                <a:solidFill>
                  <a:srgbClr val="FF0000"/>
                </a:solidFill>
              </a:rPr>
              <a:t>measure the differences between the values on each shared property separately</a:t>
            </a:r>
            <a:endParaRPr lang="en-US" sz="32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Similarity is inversely related to distance </a:t>
            </a:r>
            <a:r>
              <a:rPr lang="en-US" sz="3200" dirty="0" smtClean="0"/>
              <a:t>computed as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50" y="4419600"/>
            <a:ext cx="730860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809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4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"/>
            <a:ext cx="5738812" cy="61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829550" cy="5391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44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“City Block” Distance Measurement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39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3419475" cy="2951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037" y="1476954"/>
            <a:ext cx="2819400" cy="2588302"/>
          </a:xfrm>
          <a:prstGeom prst="rect">
            <a:avLst/>
          </a:prstGeom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81000" y="533400"/>
            <a:ext cx="8228707" cy="1190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Fused vs. Separable Properties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" y="424681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Properties of color and saturation are fused, and Euclidean metrics better fit similarity judgments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88037" y="4255396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Circle size and radius angle are separable properties, and  City </a:t>
            </a:r>
            <a:r>
              <a:rPr lang="en-US" sz="2800" dirty="0" smtClean="0"/>
              <a:t>Block metric </a:t>
            </a:r>
            <a:r>
              <a:rPr lang="en-US" sz="2800" dirty="0"/>
              <a:t>better </a:t>
            </a:r>
            <a:r>
              <a:rPr lang="en-US" sz="2800" dirty="0" smtClean="0"/>
              <a:t>fits </a:t>
            </a:r>
            <a:r>
              <a:rPr lang="en-US" sz="2800" dirty="0"/>
              <a:t>similarity judgments</a:t>
            </a:r>
          </a:p>
        </p:txBody>
      </p:sp>
    </p:spTree>
    <p:extLst>
      <p:ext uri="{BB962C8B-B14F-4D97-AF65-F5344CB8AC3E}">
        <p14:creationId xmlns:p14="http://schemas.microsoft.com/office/powerpoint/2010/main" val="30962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Infinite Exponents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>
                <a:latin typeface="UC Berkeley OS Sign"/>
                <a:cs typeface="Arial" pitchFamily="34" charset="0"/>
              </a:rPr>
              <a:t>The Chebyshev function defines the distance between two items as the difference of their values on the single property with the greatest difference (this treats the exponent as infinite)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>
                <a:latin typeface="UC Berkeley OS Sign"/>
                <a:cs typeface="Arial" pitchFamily="34" charset="0"/>
              </a:rPr>
              <a:t>Two items could have similar or even identical values on most properties, but </a:t>
            </a:r>
            <a:r>
              <a:rPr lang="en-US" sz="2800" dirty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if they differ much on just one property, they will be treated as very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dissimilar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800" dirty="0">
              <a:solidFill>
                <a:srgbClr val="FF0000"/>
              </a:solidFill>
              <a:latin typeface="UC Berkeley OS Sign"/>
              <a:cs typeface="Arial" pitchFamily="34" charset="0"/>
            </a:endParaRP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</a:rPr>
              <a:t>People often use this function… or something like it… in their social behavior</a:t>
            </a:r>
            <a:endParaRPr lang="en-US" sz="2800" dirty="0">
              <a:solidFill>
                <a:srgbClr val="FF0000"/>
              </a:solidFill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Zero Exponents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</a:rPr>
              <a:t>At the other extreme, if the exponent is reduced to zero, this treats each proper­ty as binary, either present or absent, and the distance function becomes a count of the number of times that the value of the property for one item is dif­ferent from the value for the other one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</a:rPr>
              <a:t>This is called the “Hamming distance”</a:t>
            </a:r>
          </a:p>
        </p:txBody>
      </p:sp>
    </p:spTree>
    <p:extLst>
      <p:ext uri="{BB962C8B-B14F-4D97-AF65-F5344CB8AC3E}">
        <p14:creationId xmlns:p14="http://schemas.microsoft.com/office/powerpoint/2010/main" val="40316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Transformational Models of Similarity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567" y="1072969"/>
            <a:ext cx="8686800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</a:rPr>
              <a:t>Transformational models assume that the similarity between two things is inver­sely proportional to the complexity of the transformation required to turn one into the other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</a:rPr>
              <a:t>The simplest transformational model of similarity counts the number of properties that would need to change their values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>
                <a:latin typeface="UC Berkeley OS Sign"/>
                <a:cs typeface="Arial" pitchFamily="34" charset="0"/>
              </a:rPr>
              <a:t>The “edit distance” between two strings is the number of insertion, deletion, and sub­stitution operations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needed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Book -&gt; Bob : delete “o”, substitute “b” for “k”</a:t>
            </a:r>
            <a:br>
              <a:rPr lang="en-US" sz="2800" dirty="0" smtClean="0">
                <a:latin typeface="UC Berkeley OS Sign"/>
                <a:cs typeface="Arial" pitchFamily="34" charset="0"/>
              </a:rPr>
            </a:br>
            <a:r>
              <a:rPr lang="en-US" sz="2800" dirty="0" smtClean="0">
                <a:latin typeface="UC Berkeley OS Sign"/>
                <a:cs typeface="Arial" pitchFamily="34" charset="0"/>
              </a:rPr>
              <a:t>(distance = 2)</a:t>
            </a:r>
            <a:endParaRPr lang="en-US" sz="2800" dirty="0">
              <a:latin typeface="UC Berkeley OS Sig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Structure Models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219200"/>
            <a:ext cx="8153400" cy="641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Geometric and Feature models don’t work well when comparing things that have lots of internal hierarchical or relational structure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In these cases, comparing matching features is insufficient; you need to compare features with similar roles in structures or relationships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Similarity is like analogy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 analogies, relationships are shared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 similarity, both relationships and features are shared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2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47" y="1280095"/>
            <a:ext cx="4507345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380" y="4191000"/>
            <a:ext cx="4533900" cy="24141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317309"/>
            <a:ext cx="304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These two things share the feature “green” but </a:t>
            </a:r>
            <a:r>
              <a:rPr lang="en-US" sz="2800" dirty="0">
                <a:solidFill>
                  <a:prstClr val="black"/>
                </a:solidFill>
              </a:rPr>
              <a:t>this matching feature </a:t>
            </a:r>
            <a:r>
              <a:rPr lang="en-US" sz="2800" dirty="0" smtClean="0">
                <a:solidFill>
                  <a:prstClr val="black"/>
                </a:solidFill>
              </a:rPr>
              <a:t>does </a:t>
            </a:r>
            <a:r>
              <a:rPr lang="en-US" sz="2800" dirty="0">
                <a:solidFill>
                  <a:prstClr val="black"/>
                </a:solidFill>
              </a:rPr>
              <a:t>not increase their similarity much because the </a:t>
            </a:r>
            <a:r>
              <a:rPr lang="en-US" sz="2800" dirty="0" smtClean="0">
                <a:solidFill>
                  <a:prstClr val="black"/>
                </a:solidFill>
              </a:rPr>
              <a:t>motorcycle’s wheels do </a:t>
            </a:r>
            <a:r>
              <a:rPr lang="en-US" sz="2800" dirty="0">
                <a:solidFill>
                  <a:prstClr val="black"/>
                </a:solidFill>
              </a:rPr>
              <a:t>not correspond to the </a:t>
            </a:r>
            <a:r>
              <a:rPr lang="en-US" sz="2800" dirty="0" smtClean="0">
                <a:solidFill>
                  <a:prstClr val="black"/>
                </a:solidFill>
              </a:rPr>
              <a:t>car body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Common Feature But Low Similarity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53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098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Today’s Most Important Slides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Glossary: Data Science &amp;</a:t>
            </a:r>
            <a:br>
              <a:rPr lang="en-US" sz="4000" b="1" dirty="0">
                <a:sym typeface="UC Berkeley OS Sign"/>
              </a:rPr>
            </a:br>
            <a:r>
              <a:rPr lang="en-US" sz="4000" b="1" dirty="0">
                <a:sym typeface="UC Berkeley OS Sign"/>
              </a:rPr>
              <a:t> Machine Learning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752600"/>
            <a:ext cx="8001000" cy="43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process of choosing a set of properties or attributes of resources is called “Feature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Selection”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When multiple candidate properties or attributes are combined into a new feature this is “Feature Engineering” or “Feature Extraction”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Determining how these features are used to classify or predict something is called “Model Construction”</a:t>
            </a:r>
          </a:p>
        </p:txBody>
      </p:sp>
    </p:spTree>
    <p:extLst>
      <p:ext uri="{BB962C8B-B14F-4D97-AF65-F5344CB8AC3E}">
        <p14:creationId xmlns:p14="http://schemas.microsoft.com/office/powerpoint/2010/main" val="162514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291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Comparing Resource Descriptions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</a:t>
            </a:r>
            <a:r>
              <a:rPr lang="en-US" dirty="0"/>
              <a:t>information retrieval systems </a:t>
            </a:r>
            <a:r>
              <a:rPr lang="en-US" dirty="0">
                <a:solidFill>
                  <a:srgbClr val="FF0000"/>
                </a:solidFill>
              </a:rPr>
              <a:t>compare</a:t>
            </a:r>
            <a:r>
              <a:rPr lang="en-US" dirty="0"/>
              <a:t> a description of a user’s needs with descriptions of the resources that might satisfy </a:t>
            </a:r>
            <a:r>
              <a:rPr lang="en-US" dirty="0" smtClean="0"/>
              <a:t>them</a:t>
            </a:r>
          </a:p>
          <a:p>
            <a:r>
              <a:rPr lang="en-US" dirty="0"/>
              <a:t>Identifying relevant documents is equivalent to defining a category to which the query and retrieved information (document) both belong</a:t>
            </a:r>
          </a:p>
          <a:p>
            <a:r>
              <a:rPr lang="en-US" dirty="0" smtClean="0"/>
              <a:t>Likewise, any “classifier” whose purpose is to determine the category to which a resource belongs must </a:t>
            </a:r>
            <a:r>
              <a:rPr lang="en-US" dirty="0" smtClean="0">
                <a:solidFill>
                  <a:srgbClr val="FF0000"/>
                </a:solidFill>
              </a:rPr>
              <a:t>compare</a:t>
            </a:r>
            <a:r>
              <a:rPr lang="en-US" dirty="0" smtClean="0"/>
              <a:t> a resource description with some description or representation of the category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" y="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What Words </a:t>
            </a:r>
            <a:r>
              <a:rPr lang="en-US" sz="4000" b="1" dirty="0" smtClean="0">
                <a:sym typeface="UC Berkeley OS Sign"/>
              </a:rPr>
              <a:t>Best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</a:t>
            </a:r>
            <a:r>
              <a:rPr lang="en-US" sz="4000" b="1" dirty="0">
                <a:sym typeface="UC Berkeley OS Sign"/>
              </a:rPr>
              <a:t>Describe a Document?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470250"/>
            <a:ext cx="8382000" cy="545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Not all words are equally useful indicators of what a document is about; many are irrelevant or redundant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Nouns and noun groups carry more "aboutness" than adjectives, adverbs, and verbs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Very frequent words that occur in all or most documents add NOISE because they cannot discriminate between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So it is worthwhile to pre-process the text of documents to select / create  a smaller set of terms that better represent them; in IR these are called the INDEX terms 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Can we think of this selection and processing as creating a controlled vocabulary for describing the contents of a document collection?</a:t>
            </a:r>
            <a:endParaRPr lang="en-US" sz="2400" dirty="0" smtClean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1813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5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71935" y="180603"/>
            <a:ext cx="617153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Selecting Index Terms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7848600" cy="4160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At this stage in text processing the text collection is represented as a set of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stems or phrases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</a:rPr>
              <a:t>But </a:t>
            </a:r>
            <a:r>
              <a:rPr lang="en-US" sz="2800" dirty="0">
                <a:latin typeface="UC Berkeley OS Sign"/>
                <a:cs typeface="Arial" pitchFamily="34" charset="0"/>
              </a:rPr>
              <a:t>not all of them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should be kept; some will retrieve </a:t>
            </a:r>
            <a:r>
              <a:rPr lang="en-US" sz="2800" dirty="0">
                <a:latin typeface="UC Berkeley OS Sign"/>
                <a:cs typeface="Arial" pitchFamily="34" charset="0"/>
              </a:rPr>
              <a:t>too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many, and some too </a:t>
            </a:r>
            <a:r>
              <a:rPr lang="en-US" sz="2800" dirty="0">
                <a:latin typeface="UC Berkeley OS Sign"/>
                <a:cs typeface="Arial" pitchFamily="34" charset="0"/>
              </a:rPr>
              <a:t>few documents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</a:rPr>
              <a:t>We can select better index terms if we analyze the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frequency distribution </a:t>
            </a:r>
            <a:r>
              <a:rPr lang="en-US" sz="2800" dirty="0">
                <a:latin typeface="UC Berkeley OS Sign"/>
                <a:cs typeface="Arial" pitchFamily="34" charset="0"/>
              </a:rPr>
              <a:t>of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the words in </a:t>
            </a:r>
            <a:r>
              <a:rPr lang="en-US" sz="2800" dirty="0">
                <a:latin typeface="UC Berkeley OS Sign"/>
                <a:cs typeface="Arial" pitchFamily="34" charset="0"/>
              </a:rPr>
              <a:t>the </a:t>
            </a:r>
            <a:r>
              <a:rPr lang="en-US" sz="2800" dirty="0" smtClean="0">
                <a:latin typeface="UC Berkeley OS Sign"/>
                <a:cs typeface="Arial" pitchFamily="34" charset="0"/>
              </a:rPr>
              <a:t>collection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698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23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Boolean Model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74921" y="1202704"/>
            <a:ext cx="7772400" cy="531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The Boolean model represents documents and queries as sets of index terms that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>
                <a:latin typeface="UC Berkeley OS Sign"/>
                <a:cs typeface="Arial" pitchFamily="34" charset="0"/>
              </a:rPr>
              <a:t>This is a “bag of words” – no sentence structure or languageness remains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Term frequency is not represented in any way; terms are either present or absent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>
                <a:latin typeface="UC Berkeley OS Sign"/>
                <a:sym typeface="UC Berkeley OS Sign"/>
              </a:rPr>
              <a:t>This enables comparisons between queries and document collections using set theory operations with Boolean algebra, making relevance a binary decision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>
              <a:latin typeface="UC Berkeley OS Sign"/>
              <a:sym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THIS IS THE CLASSICAL MODEL OF CATEGORIES DEFINED BY NECESSARY AND SUFFIEICENT PROPERTIES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1462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6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72241" y="3048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Document Representation</a:t>
            </a:r>
            <a:br>
              <a:rPr lang="en-US" sz="4000" b="1" dirty="0" smtClean="0"/>
            </a:br>
            <a:r>
              <a:rPr lang="en-US" sz="4000" b="1" dirty="0" smtClean="0"/>
              <a:t> in the Vector Model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76148" y="2133600"/>
            <a:ext cx="7924800" cy="35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sym typeface="UC Berkeley OS Sign"/>
              </a:rPr>
              <a:t>Documents and queries are represented in the same way as word or term vectors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sym typeface="UC Berkeley OS Sign"/>
              </a:rPr>
              <a:t>Each dimension is the count of occurrences for a term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sym typeface="UC Berkeley OS Sign"/>
              </a:rPr>
              <a:t>There is no representation of word order (sentence structure) in the vector - it is still just a BAG OF WORDS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41" y="15240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5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62715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Document Similarity</a:t>
            </a:r>
            <a:br>
              <a:rPr lang="en-US" sz="3600" b="1" dirty="0" smtClean="0"/>
            </a:br>
            <a:r>
              <a:rPr lang="en-US" sz="3600" b="1" dirty="0" smtClean="0"/>
              <a:t>in the Vector Model</a:t>
            </a:r>
            <a:endParaRPr lang="en-US" sz="36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14669" y="2133600"/>
            <a:ext cx="7924800" cy="402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sym typeface="UC Berkeley OS Sign"/>
              </a:rPr>
              <a:t>Vector algebra provides a model for computing similarity between queries and documents and between documents because of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assumption that "closeness in space" means "closeness in meaning”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solidFill>
                  <a:srgbClr val="FF0000"/>
                </a:solidFill>
                <a:latin typeface="UC Berkeley OS Sign"/>
                <a:sym typeface="UC Berkeley OS Sign"/>
              </a:rPr>
              <a:t>How does this change the relevance measure?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>
              <a:solidFill>
                <a:srgbClr val="FF0000"/>
              </a:solidFill>
              <a:latin typeface="UC Berkeley OS Sign"/>
              <a:sym typeface="UC Berkeley OS Sig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69" y="110791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smtClean="0"/>
              <a:t>The Zipf Distribution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14400" y="1752600"/>
            <a:ext cx="7315200" cy="384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In any natural language, we can observe that: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 few items occur very frequently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A medium number of items have medium frequency 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latin typeface="UC Berkeley OS Sign"/>
                <a:sym typeface="UC Berkeley OS Sign"/>
              </a:rPr>
              <a:t>Very many items occur very infrequently (the “long tail”)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315393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60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43596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Similarity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47738"/>
            <a:ext cx="883919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/>
              <a:t>Some people say that similarity is a meaningless and "mostly vacuous" concept because </a:t>
            </a:r>
            <a:r>
              <a:rPr lang="en-US" sz="3000" dirty="0">
                <a:solidFill>
                  <a:srgbClr val="FF0000"/>
                </a:solidFill>
              </a:rPr>
              <a:t>there must always be some unstated description properties when two things are compared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000" dirty="0"/>
              <a:t>Once similarity is defined in terms of specific properties and some metric for comparing them,  there is nothing for a "similarity" mechanism to </a:t>
            </a:r>
            <a:r>
              <a:rPr lang="en-US" sz="3000" dirty="0" smtClean="0"/>
              <a:t>do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23825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6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098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Computational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Resource Description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we need more than</a:t>
            </a:r>
            <a:br>
              <a:rPr lang="en-US" b="1" dirty="0" smtClean="0"/>
            </a:br>
            <a:r>
              <a:rPr lang="en-US" b="1" dirty="0" smtClean="0"/>
              <a:t> “just the words”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we want to know what a document is about, we could look at all the words to see if any of them are the topics we are interested in</a:t>
            </a:r>
          </a:p>
          <a:p>
            <a:r>
              <a:rPr lang="en-US" dirty="0" smtClean="0"/>
              <a:t>But linear search through a document takes O(n) time, where n is the length of the document or document collection</a:t>
            </a:r>
          </a:p>
          <a:p>
            <a:r>
              <a:rPr lang="en-US" dirty="0" smtClean="0"/>
              <a:t>That takes too long, so we need descriptions of documents that are much smaller than the documents!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words best describe a document?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3755</Words>
  <Application>Microsoft Office PowerPoint</Application>
  <PresentationFormat>On-screen Show (4:3)</PresentationFormat>
  <Paragraphs>448</Paragraphs>
  <Slides>77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MS PGothic</vt:lpstr>
      <vt:lpstr>Arial</vt:lpstr>
      <vt:lpstr>Calibri</vt:lpstr>
      <vt:lpstr>UC Berkeley OS Sign</vt:lpstr>
      <vt:lpstr>Wingdings</vt:lpstr>
      <vt:lpstr>Office Theme</vt:lpstr>
      <vt:lpstr>CogSci 190 “Sensemaking and Organizing” Spring 2019</vt:lpstr>
      <vt:lpstr>S &amp; O Endgame…</vt:lpstr>
      <vt:lpstr>Describing Documents - Motivation</vt:lpstr>
      <vt:lpstr>Creating Resource Descriptions</vt:lpstr>
      <vt:lpstr>Comparing Resource Descriptions</vt:lpstr>
      <vt:lpstr>Glossary:  Information Retrieval</vt:lpstr>
      <vt:lpstr>Glossary: Data Science &amp;  Machine Learning</vt:lpstr>
      <vt:lpstr>PowerPoint Presentation</vt:lpstr>
      <vt:lpstr>Why we need more than  “just the words”</vt:lpstr>
      <vt:lpstr>What Words Best  Describe a Document?</vt:lpstr>
      <vt:lpstr>Stop and Think</vt:lpstr>
      <vt:lpstr>Text Processing: Operational Overview</vt:lpstr>
      <vt:lpstr>Text Processing: Operational Overview</vt:lpstr>
      <vt:lpstr>Decoding</vt:lpstr>
      <vt:lpstr>Sentence Segmentation</vt:lpstr>
      <vt:lpstr>Tokenization</vt:lpstr>
      <vt:lpstr>Tokenization Challenges [1]</vt:lpstr>
      <vt:lpstr>Tokenization Challenges [2]</vt:lpstr>
      <vt:lpstr>Tokenization Challenges [3]</vt:lpstr>
      <vt:lpstr>Tokenization in "Non-Segmented" Languages</vt:lpstr>
      <vt:lpstr>Stemming and Lemmatization</vt:lpstr>
      <vt:lpstr>Normalization [1]</vt:lpstr>
      <vt:lpstr>Normalization  [2]</vt:lpstr>
      <vt:lpstr>Selecting Index Terms</vt:lpstr>
      <vt:lpstr>Stop or Noise Words [1]</vt:lpstr>
      <vt:lpstr>Stop or Noise Words [2]</vt:lpstr>
      <vt:lpstr>But Stop Words are Needed  for Phrases… “To Be Or Not To Be”</vt:lpstr>
      <vt:lpstr>PowerPoint Presentation</vt:lpstr>
      <vt:lpstr>The Boolean Model</vt:lpstr>
      <vt:lpstr>Boolean Document Representation: Terms Present or Absent</vt:lpstr>
      <vt:lpstr>Relevance in the Boolean Model</vt:lpstr>
      <vt:lpstr>Gradience in Category Membership</vt:lpstr>
      <vt:lpstr>Motivating Term Weighting</vt:lpstr>
      <vt:lpstr>PowerPoint Presentation</vt:lpstr>
      <vt:lpstr>Vectors</vt:lpstr>
      <vt:lpstr>Vectors</vt:lpstr>
      <vt:lpstr>Document Representation  in the Vector Model</vt:lpstr>
      <vt:lpstr>Document Similarity in the Vector Model</vt:lpstr>
      <vt:lpstr>Calculating Similarity in Vector Models</vt:lpstr>
      <vt:lpstr>PowerPoint Presentation</vt:lpstr>
      <vt:lpstr>Document x Term Matrix</vt:lpstr>
      <vt:lpstr>Document Vector</vt:lpstr>
      <vt:lpstr>Document Vector</vt:lpstr>
      <vt:lpstr>Documents in Term Space – 2D</vt:lpstr>
      <vt:lpstr>PowerPoint Presentation</vt:lpstr>
      <vt:lpstr>The Zipf Distribution</vt:lpstr>
      <vt:lpstr>The Zipf Distribution</vt:lpstr>
      <vt:lpstr>Zipf Distribution – Linear  vs. Log Plotting</vt:lpstr>
      <vt:lpstr>Zipf Distribution – US Constitution</vt:lpstr>
      <vt:lpstr>Zipf Distribution – Alice in Wonderland</vt:lpstr>
      <vt:lpstr>PowerPoint Presentation</vt:lpstr>
      <vt:lpstr>PowerPoint Presentation</vt:lpstr>
      <vt:lpstr>Defining Similarity</vt:lpstr>
      <vt:lpstr>PowerPoint Presentation</vt:lpstr>
      <vt:lpstr>STOP AND THINK: Is Similarity a Symmetric Relationship?</vt:lpstr>
      <vt:lpstr>Properties of Semantic Relationships: Symmetry</vt:lpstr>
      <vt:lpstr>PowerPoint Presentation</vt:lpstr>
      <vt:lpstr>Similarity Can be Asymmetric</vt:lpstr>
      <vt:lpstr>Tversky’s Contrast Model</vt:lpstr>
      <vt:lpstr>Geometric or Distance Models</vt:lpstr>
      <vt:lpstr>PowerPoint Presentation</vt:lpstr>
      <vt:lpstr>PowerPoint Presentation</vt:lpstr>
      <vt:lpstr>PowerPoint Presentation</vt:lpstr>
      <vt:lpstr>Infinite Exponents</vt:lpstr>
      <vt:lpstr>Zero Exponents</vt:lpstr>
      <vt:lpstr>Transformational Models of Similarity</vt:lpstr>
      <vt:lpstr>Structure Models</vt:lpstr>
      <vt:lpstr>PowerPoint Presentation</vt:lpstr>
      <vt:lpstr>PowerPoint Presentation</vt:lpstr>
      <vt:lpstr>Comparing Resource Descriptions</vt:lpstr>
      <vt:lpstr>What Words Best  Describe a Document?</vt:lpstr>
      <vt:lpstr>Selecting Index Terms</vt:lpstr>
      <vt:lpstr>The Boolean Model</vt:lpstr>
      <vt:lpstr>Document Representation  in the Vector Model</vt:lpstr>
      <vt:lpstr>Document Similarity in the Vector Model</vt:lpstr>
      <vt:lpstr>The Zipf Distribution</vt:lpstr>
      <vt:lpstr>Defining Similarity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2019-04-25T17:02:01Z</dcterms:created>
  <dcterms:modified xsi:type="dcterms:W3CDTF">2019-04-25T17:02:21Z</dcterms:modified>
</cp:coreProperties>
</file>