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58"/>
  </p:notesMasterIdLst>
  <p:sldIdLst>
    <p:sldId id="266" r:id="rId2"/>
    <p:sldId id="713" r:id="rId3"/>
    <p:sldId id="697" r:id="rId4"/>
    <p:sldId id="530" r:id="rId5"/>
    <p:sldId id="607" r:id="rId6"/>
    <p:sldId id="715" r:id="rId7"/>
    <p:sldId id="714" r:id="rId8"/>
    <p:sldId id="686" r:id="rId9"/>
    <p:sldId id="702" r:id="rId10"/>
    <p:sldId id="533" r:id="rId11"/>
    <p:sldId id="687" r:id="rId12"/>
    <p:sldId id="692" r:id="rId13"/>
    <p:sldId id="703" r:id="rId14"/>
    <p:sldId id="693" r:id="rId15"/>
    <p:sldId id="706" r:id="rId16"/>
    <p:sldId id="690" r:id="rId17"/>
    <p:sldId id="538" r:id="rId18"/>
    <p:sldId id="589" r:id="rId19"/>
    <p:sldId id="588" r:id="rId20"/>
    <p:sldId id="542" r:id="rId21"/>
    <p:sldId id="543" r:id="rId22"/>
    <p:sldId id="711" r:id="rId23"/>
    <p:sldId id="694" r:id="rId24"/>
    <p:sldId id="534" r:id="rId25"/>
    <p:sldId id="698" r:id="rId26"/>
    <p:sldId id="536" r:id="rId27"/>
    <p:sldId id="537" r:id="rId28"/>
    <p:sldId id="678" r:id="rId29"/>
    <p:sldId id="594" r:id="rId30"/>
    <p:sldId id="613" r:id="rId31"/>
    <p:sldId id="614" r:id="rId32"/>
    <p:sldId id="582" r:id="rId33"/>
    <p:sldId id="716" r:id="rId34"/>
    <p:sldId id="550" r:id="rId35"/>
    <p:sldId id="555" r:id="rId36"/>
    <p:sldId id="707" r:id="rId37"/>
    <p:sldId id="556" r:id="rId38"/>
    <p:sldId id="616" r:id="rId39"/>
    <p:sldId id="685" r:id="rId40"/>
    <p:sldId id="672" r:id="rId41"/>
    <p:sldId id="699" r:id="rId42"/>
    <p:sldId id="684" r:id="rId43"/>
    <p:sldId id="559" r:id="rId44"/>
    <p:sldId id="676" r:id="rId45"/>
    <p:sldId id="564" r:id="rId46"/>
    <p:sldId id="565" r:id="rId47"/>
    <p:sldId id="566" r:id="rId48"/>
    <p:sldId id="700" r:id="rId49"/>
    <p:sldId id="583" r:id="rId50"/>
    <p:sldId id="585" r:id="rId51"/>
    <p:sldId id="712" r:id="rId52"/>
    <p:sldId id="648" r:id="rId53"/>
    <p:sldId id="708" r:id="rId54"/>
    <p:sldId id="662" r:id="rId55"/>
    <p:sldId id="717" r:id="rId56"/>
    <p:sldId id="696" r:id="rId57"/>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0" autoAdjust="0"/>
    <p:restoredTop sz="88192" autoAdjust="0"/>
  </p:normalViewPr>
  <p:slideViewPr>
    <p:cSldViewPr>
      <p:cViewPr varScale="1">
        <p:scale>
          <a:sx n="65" d="100"/>
          <a:sy n="65" d="100"/>
        </p:scale>
        <p:origin x="1215" y="45"/>
      </p:cViewPr>
      <p:guideLst>
        <p:guide orient="horz" pos="2160"/>
        <p:guide pos="2880"/>
      </p:guideLst>
    </p:cSldViewPr>
  </p:slideViewPr>
  <p:outlineViewPr>
    <p:cViewPr>
      <p:scale>
        <a:sx n="33" d="100"/>
        <a:sy n="33" d="100"/>
      </p:scale>
      <p:origin x="0" y="-1704"/>
    </p:cViewPr>
  </p:outlineViewPr>
  <p:notesTextViewPr>
    <p:cViewPr>
      <p:scale>
        <a:sx n="3" d="2"/>
        <a:sy n="3" d="2"/>
      </p:scale>
      <p:origin x="0" y="0"/>
    </p:cViewPr>
  </p:notesTextViewPr>
  <p:sorterViewPr>
    <p:cViewPr varScale="1">
      <p:scale>
        <a:sx n="1" d="1"/>
        <a:sy n="1" d="1"/>
      </p:scale>
      <p:origin x="0" y="-12045"/>
    </p:cViewPr>
  </p:sorterViewPr>
  <p:notesViewPr>
    <p:cSldViewPr>
      <p:cViewPr varScale="1">
        <p:scale>
          <a:sx n="63" d="100"/>
          <a:sy n="63" d="100"/>
        </p:scale>
        <p:origin x="2539" y="58"/>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490B4808-2445-4A8E-B4E1-ED80AB1FCF8F}" type="datetimeFigureOut">
              <a:rPr lang="en-US" smtClean="0"/>
              <a:pPr/>
              <a:t>1/19/2021</a:t>
            </a:fld>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15791"/>
            <a:ext cx="5486400" cy="418338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433CA1B0-15C9-4F2D-85FD-131A188FAB7D}" type="slidenum">
              <a:rPr lang="en-US" smtClean="0"/>
              <a:pPr/>
              <a:t>‹#›</a:t>
            </a:fld>
            <a:endParaRPr lang="en-US" dirty="0"/>
          </a:p>
        </p:txBody>
      </p:sp>
    </p:spTree>
    <p:extLst>
      <p:ext uri="{BB962C8B-B14F-4D97-AF65-F5344CB8AC3E}">
        <p14:creationId xmlns:p14="http://schemas.microsoft.com/office/powerpoint/2010/main" val="15940511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a:defRPr/>
            </a:pPr>
            <a:fld id="{C1A9816D-3DFD-4EC5-904C-2F861A49E925}" type="slidenum">
              <a:rPr lang="en-US" smtClean="0"/>
              <a:pPr>
                <a:defRPr/>
              </a:pPr>
              <a:t>1</a:t>
            </a:fld>
            <a:endParaRPr lang="en-US" dirty="0"/>
          </a:p>
        </p:txBody>
      </p:sp>
    </p:spTree>
    <p:extLst>
      <p:ext uri="{BB962C8B-B14F-4D97-AF65-F5344CB8AC3E}">
        <p14:creationId xmlns:p14="http://schemas.microsoft.com/office/powerpoint/2010/main" val="23832803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1pPr>
            <a:lvl2pPr marL="742950" indent="-28575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2pPr>
            <a:lvl3pPr marL="1143000" indent="-22860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3pPr>
            <a:lvl4pPr marL="1600200" indent="-22860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4pPr>
            <a:lvl5pPr marL="2057400" indent="-22860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9pPr>
          </a:lstStyle>
          <a:p>
            <a:fld id="{30DEA6E7-18A8-4D66-8220-611D52DEF261}" type="slidenum">
              <a:rPr lang="en-US" altLang="en-US" sz="1300" smtClean="0"/>
              <a:pPr/>
              <a:t>10</a:t>
            </a:fld>
            <a:endParaRPr lang="en-US" altLang="en-US" sz="1300"/>
          </a:p>
        </p:txBody>
      </p:sp>
    </p:spTree>
    <p:extLst>
      <p:ext uri="{BB962C8B-B14F-4D97-AF65-F5344CB8AC3E}">
        <p14:creationId xmlns:p14="http://schemas.microsoft.com/office/powerpoint/2010/main" val="24547549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3CA1B0-15C9-4F2D-85FD-131A188FAB7D}" type="slidenum">
              <a:rPr lang="en-US" smtClean="0"/>
              <a:pPr/>
              <a:t>11</a:t>
            </a:fld>
            <a:endParaRPr lang="en-US" dirty="0"/>
          </a:p>
        </p:txBody>
      </p:sp>
    </p:spTree>
    <p:extLst>
      <p:ext uri="{BB962C8B-B14F-4D97-AF65-F5344CB8AC3E}">
        <p14:creationId xmlns:p14="http://schemas.microsoft.com/office/powerpoint/2010/main" val="41277335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3CA1B0-15C9-4F2D-85FD-131A188FAB7D}" type="slidenum">
              <a:rPr lang="en-US" smtClean="0"/>
              <a:pPr/>
              <a:t>12</a:t>
            </a:fld>
            <a:endParaRPr lang="en-US" dirty="0"/>
          </a:p>
        </p:txBody>
      </p:sp>
    </p:spTree>
    <p:extLst>
      <p:ext uri="{BB962C8B-B14F-4D97-AF65-F5344CB8AC3E}">
        <p14:creationId xmlns:p14="http://schemas.microsoft.com/office/powerpoint/2010/main" val="20343884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3CA1B0-15C9-4F2D-85FD-131A188FAB7D}" type="slidenum">
              <a:rPr lang="en-US" smtClean="0"/>
              <a:pPr/>
              <a:t>13</a:t>
            </a:fld>
            <a:endParaRPr lang="en-US" dirty="0"/>
          </a:p>
        </p:txBody>
      </p:sp>
    </p:spTree>
    <p:extLst>
      <p:ext uri="{BB962C8B-B14F-4D97-AF65-F5344CB8AC3E}">
        <p14:creationId xmlns:p14="http://schemas.microsoft.com/office/powerpoint/2010/main" val="32123705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3CA1B0-15C9-4F2D-85FD-131A188FAB7D}" type="slidenum">
              <a:rPr lang="en-US" smtClean="0"/>
              <a:pPr/>
              <a:t>14</a:t>
            </a:fld>
            <a:endParaRPr lang="en-US" dirty="0"/>
          </a:p>
        </p:txBody>
      </p:sp>
    </p:spTree>
    <p:extLst>
      <p:ext uri="{BB962C8B-B14F-4D97-AF65-F5344CB8AC3E}">
        <p14:creationId xmlns:p14="http://schemas.microsoft.com/office/powerpoint/2010/main" val="2125990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3CA1B0-15C9-4F2D-85FD-131A188FAB7D}" type="slidenum">
              <a:rPr lang="en-US" smtClean="0"/>
              <a:pPr/>
              <a:t>15</a:t>
            </a:fld>
            <a:endParaRPr lang="en-US" dirty="0"/>
          </a:p>
        </p:txBody>
      </p:sp>
    </p:spTree>
    <p:extLst>
      <p:ext uri="{BB962C8B-B14F-4D97-AF65-F5344CB8AC3E}">
        <p14:creationId xmlns:p14="http://schemas.microsoft.com/office/powerpoint/2010/main" val="20427439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433CA1B0-15C9-4F2D-85FD-131A188FAB7D}" type="slidenum">
              <a:rPr lang="en-US" smtClean="0"/>
              <a:pPr/>
              <a:t>16</a:t>
            </a:fld>
            <a:endParaRPr lang="en-US" dirty="0"/>
          </a:p>
        </p:txBody>
      </p:sp>
    </p:spTree>
    <p:extLst>
      <p:ext uri="{BB962C8B-B14F-4D97-AF65-F5344CB8AC3E}">
        <p14:creationId xmlns:p14="http://schemas.microsoft.com/office/powerpoint/2010/main" val="32322039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1pPr>
            <a:lvl2pPr marL="742950" indent="-28575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2pPr>
            <a:lvl3pPr marL="1143000" indent="-22860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3pPr>
            <a:lvl4pPr marL="1600200" indent="-22860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4pPr>
            <a:lvl5pPr marL="2057400" indent="-22860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9pPr>
          </a:lstStyle>
          <a:p>
            <a:fld id="{B9720D99-ED3E-4775-8D66-29ED80ACA7E5}" type="slidenum">
              <a:rPr lang="en-US" altLang="en-US" sz="1300" smtClean="0"/>
              <a:pPr/>
              <a:t>17</a:t>
            </a:fld>
            <a:endParaRPr lang="en-US" altLang="en-US" sz="1300"/>
          </a:p>
        </p:txBody>
      </p:sp>
    </p:spTree>
    <p:extLst>
      <p:ext uri="{BB962C8B-B14F-4D97-AF65-F5344CB8AC3E}">
        <p14:creationId xmlns:p14="http://schemas.microsoft.com/office/powerpoint/2010/main" val="23792594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18</a:t>
            </a:fld>
            <a:endParaRPr lang="en-US" dirty="0"/>
          </a:p>
        </p:txBody>
      </p:sp>
    </p:spTree>
    <p:extLst>
      <p:ext uri="{BB962C8B-B14F-4D97-AF65-F5344CB8AC3E}">
        <p14:creationId xmlns:p14="http://schemas.microsoft.com/office/powerpoint/2010/main" val="39374808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19</a:t>
            </a:fld>
            <a:endParaRPr lang="en-US" dirty="0"/>
          </a:p>
        </p:txBody>
      </p:sp>
    </p:spTree>
    <p:extLst>
      <p:ext uri="{BB962C8B-B14F-4D97-AF65-F5344CB8AC3E}">
        <p14:creationId xmlns:p14="http://schemas.microsoft.com/office/powerpoint/2010/main" val="19949588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xfrm>
            <a:off x="610197" y="4416101"/>
            <a:ext cx="5485805" cy="4183995"/>
          </a:xfrm>
          <a:noFill/>
        </p:spPr>
        <p:txBody>
          <a:bodyPr wrap="square" numCol="1" anchor="t" anchorCtr="0" compatLnSpc="1">
            <a:prstTxWarp prst="textNoShape">
              <a:avLst/>
            </a:prstTxWarp>
            <a:normAutofit/>
          </a:bodyPr>
          <a:lstStyle/>
          <a:p>
            <a:endParaRPr lang="en-US" baseline="0" dirty="0"/>
          </a:p>
        </p:txBody>
      </p:sp>
      <p:sp>
        <p:nvSpPr>
          <p:cNvPr id="4" name="Slide Number Placeholder 3"/>
          <p:cNvSpPr>
            <a:spLocks noGrp="1"/>
          </p:cNvSpPr>
          <p:nvPr>
            <p:ph type="sldNum" sz="quarter" idx="5"/>
          </p:nvPr>
        </p:nvSpPr>
        <p:spPr/>
        <p:txBody>
          <a:bodyPr/>
          <a:lstStyle/>
          <a:p>
            <a:pPr>
              <a:defRPr/>
            </a:pPr>
            <a:fld id="{30A2CEF5-23D1-4C80-A903-0EB23570C1BD}" type="slidenum">
              <a:rPr lang="en-US" smtClean="0"/>
              <a:pPr>
                <a:defRPr/>
              </a:pPr>
              <a:t>2</a:t>
            </a:fld>
            <a:endParaRPr lang="en-US" dirty="0"/>
          </a:p>
        </p:txBody>
      </p:sp>
    </p:spTree>
    <p:extLst>
      <p:ext uri="{BB962C8B-B14F-4D97-AF65-F5344CB8AC3E}">
        <p14:creationId xmlns:p14="http://schemas.microsoft.com/office/powerpoint/2010/main" val="31919025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1pPr>
            <a:lvl2pPr marL="742950" indent="-28575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2pPr>
            <a:lvl3pPr marL="1143000" indent="-22860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3pPr>
            <a:lvl4pPr marL="1600200" indent="-22860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4pPr>
            <a:lvl5pPr marL="2057400" indent="-22860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9pPr>
          </a:lstStyle>
          <a:p>
            <a:fld id="{F49901AF-991A-4D03-9148-9B1B43E8A9E2}" type="slidenum">
              <a:rPr lang="en-US" altLang="en-US" sz="1300" smtClean="0"/>
              <a:pPr/>
              <a:t>20</a:t>
            </a:fld>
            <a:endParaRPr lang="en-US" altLang="en-US" sz="1300"/>
          </a:p>
        </p:txBody>
      </p:sp>
    </p:spTree>
    <p:extLst>
      <p:ext uri="{BB962C8B-B14F-4D97-AF65-F5344CB8AC3E}">
        <p14:creationId xmlns:p14="http://schemas.microsoft.com/office/powerpoint/2010/main" val="38740504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xfrm>
            <a:off x="1484313" y="630238"/>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xfrm>
            <a:off x="799306" y="3962400"/>
            <a:ext cx="5486400" cy="418338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1pPr>
            <a:lvl2pPr marL="742950" indent="-28575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2pPr>
            <a:lvl3pPr marL="1143000" indent="-22860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3pPr>
            <a:lvl4pPr marL="1600200" indent="-22860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4pPr>
            <a:lvl5pPr marL="2057400" indent="-22860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9pPr>
          </a:lstStyle>
          <a:p>
            <a:fld id="{E4F55BB4-9FCE-4460-A3B4-5D371655D8E2}" type="slidenum">
              <a:rPr lang="en-US" altLang="en-US" sz="1200" smtClean="0"/>
              <a:pPr/>
              <a:t>21</a:t>
            </a:fld>
            <a:endParaRPr lang="en-US" altLang="en-US" sz="1200"/>
          </a:p>
        </p:txBody>
      </p:sp>
    </p:spTree>
    <p:extLst>
      <p:ext uri="{BB962C8B-B14F-4D97-AF65-F5344CB8AC3E}">
        <p14:creationId xmlns:p14="http://schemas.microsoft.com/office/powerpoint/2010/main" val="24244761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433CA1B0-15C9-4F2D-85FD-131A188FAB7D}" type="slidenum">
              <a:rPr lang="en-US" smtClean="0"/>
              <a:pPr/>
              <a:t>22</a:t>
            </a:fld>
            <a:endParaRPr lang="en-US" dirty="0"/>
          </a:p>
        </p:txBody>
      </p:sp>
    </p:spTree>
    <p:extLst>
      <p:ext uri="{BB962C8B-B14F-4D97-AF65-F5344CB8AC3E}">
        <p14:creationId xmlns:p14="http://schemas.microsoft.com/office/powerpoint/2010/main" val="11096841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p:spPr>
      </p:sp>
      <p:sp>
        <p:nvSpPr>
          <p:cNvPr id="106499"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F124EDFE-55AD-4799-B2B9-4BBFD4F9CB6D}" type="slidenum">
              <a:rPr lang="en-US" smtClean="0"/>
              <a:pPr>
                <a:defRPr/>
              </a:pPr>
              <a:t>24</a:t>
            </a:fld>
            <a:endParaRPr lang="en-US"/>
          </a:p>
        </p:txBody>
      </p:sp>
    </p:spTree>
    <p:extLst>
      <p:ext uri="{BB962C8B-B14F-4D97-AF65-F5344CB8AC3E}">
        <p14:creationId xmlns:p14="http://schemas.microsoft.com/office/powerpoint/2010/main" val="18730101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bwMode="auto">
          <a:noFill/>
          <a:ln>
            <a:solidFill>
              <a:srgbClr val="000000"/>
            </a:solidFill>
            <a:miter lim="800000"/>
            <a:headEnd/>
            <a:tailEnd/>
          </a:ln>
        </p:spPr>
      </p:sp>
      <p:sp>
        <p:nvSpPr>
          <p:cNvPr id="134147" name="Notes Placeholder 2"/>
          <p:cNvSpPr>
            <a:spLocks noGrp="1"/>
          </p:cNvSpPr>
          <p:nvPr>
            <p:ph type="body" idx="1"/>
          </p:nvPr>
        </p:nvSpPr>
        <p:spPr bwMode="auto"/>
        <p:txBody>
          <a:bodyPr wrap="square" numCol="1" anchor="t" anchorCtr="0" compatLnSpc="1">
            <a:prstTxWarp prst="textNoShape">
              <a:avLst/>
            </a:prstTxWarp>
          </a:bodyPr>
          <a:lstStyle/>
          <a:p>
            <a:pPr marL="228600" indent="-228600" eaLnBrk="1" hangingPunct="1">
              <a:buClr>
                <a:srgbClr val="002955"/>
              </a:buClr>
              <a:buSzPct val="44000"/>
              <a:buFont typeface="Wingdings" pitchFamily="2" charset="2"/>
              <a:buChar char="l"/>
              <a:tabLst>
                <a:tab pos="939800" algn="l"/>
                <a:tab pos="1866900" algn="l"/>
                <a:tab pos="2806700" algn="l"/>
                <a:tab pos="3733800" algn="l"/>
                <a:tab pos="4673600" algn="l"/>
                <a:tab pos="5613400" algn="l"/>
                <a:tab pos="6540500" algn="l"/>
                <a:tab pos="7454900" algn="l"/>
                <a:tab pos="8407400" algn="l"/>
                <a:tab pos="9334500" algn="l"/>
                <a:tab pos="10287000" algn="l"/>
                <a:tab pos="11201400" algn="l"/>
              </a:tabLst>
              <a:defRPr/>
            </a:pPr>
            <a:endParaRPr lang="en-US" dirty="0">
              <a:cs typeface="Arial" pitchFamily="34" charset="0"/>
            </a:endParaRPr>
          </a:p>
        </p:txBody>
      </p:sp>
      <p:sp>
        <p:nvSpPr>
          <p:cNvPr id="4" name="Slide Number Placeholder 3"/>
          <p:cNvSpPr>
            <a:spLocks noGrp="1"/>
          </p:cNvSpPr>
          <p:nvPr>
            <p:ph type="sldNum" sz="quarter" idx="5"/>
          </p:nvPr>
        </p:nvSpPr>
        <p:spPr/>
        <p:txBody>
          <a:bodyPr/>
          <a:lstStyle/>
          <a:p>
            <a:pPr>
              <a:defRPr/>
            </a:pPr>
            <a:fld id="{20EB579C-E16F-4CA0-92F9-E6EE59F4226E}" type="slidenum">
              <a:rPr lang="en-US" smtClean="0"/>
              <a:pPr>
                <a:defRPr/>
              </a:pPr>
              <a:t>25</a:t>
            </a:fld>
            <a:endParaRPr lang="en-US" dirty="0"/>
          </a:p>
        </p:txBody>
      </p:sp>
    </p:spTree>
    <p:extLst>
      <p:ext uri="{BB962C8B-B14F-4D97-AF65-F5344CB8AC3E}">
        <p14:creationId xmlns:p14="http://schemas.microsoft.com/office/powerpoint/2010/main" val="4216285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1pPr>
            <a:lvl2pPr marL="742950" indent="-28575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2pPr>
            <a:lvl3pPr marL="1143000" indent="-22860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3pPr>
            <a:lvl4pPr marL="1600200" indent="-22860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4pPr>
            <a:lvl5pPr marL="2057400" indent="-22860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9pPr>
          </a:lstStyle>
          <a:p>
            <a:fld id="{AE03BA81-373A-4E4D-9C42-14627D5FE35B}" type="slidenum">
              <a:rPr lang="en-US" altLang="en-US" sz="1300" smtClean="0"/>
              <a:pPr/>
              <a:t>26</a:t>
            </a:fld>
            <a:endParaRPr lang="en-US" altLang="en-US" sz="1300"/>
          </a:p>
        </p:txBody>
      </p:sp>
    </p:spTree>
    <p:extLst>
      <p:ext uri="{BB962C8B-B14F-4D97-AF65-F5344CB8AC3E}">
        <p14:creationId xmlns:p14="http://schemas.microsoft.com/office/powerpoint/2010/main" val="11685091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headEnd/>
            <a:tailEnd/>
          </a:ln>
        </p:spPr>
      </p:sp>
      <p:sp>
        <p:nvSpPr>
          <p:cNvPr id="13517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a:defRPr/>
            </a:pPr>
            <a:fld id="{6DBA372D-5F3B-470A-9BC8-09F79B519B7D}" type="slidenum">
              <a:rPr lang="en-US" smtClean="0"/>
              <a:pPr>
                <a:defRPr/>
              </a:pPr>
              <a:t>27</a:t>
            </a:fld>
            <a:endParaRPr lang="en-US" dirty="0"/>
          </a:p>
        </p:txBody>
      </p:sp>
    </p:spTree>
    <p:extLst>
      <p:ext uri="{BB962C8B-B14F-4D97-AF65-F5344CB8AC3E}">
        <p14:creationId xmlns:p14="http://schemas.microsoft.com/office/powerpoint/2010/main" val="16531587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bwMode="auto">
          <a:xfrm>
            <a:off x="1106488" y="852488"/>
            <a:ext cx="4646612"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673100" lvl="1" indent="-220663">
              <a:lnSpc>
                <a:spcPct val="92000"/>
              </a:lnSpc>
              <a:spcBef>
                <a:spcPts val="1788"/>
              </a:spcBef>
              <a:buClr>
                <a:srgbClr val="002955"/>
              </a:buClr>
              <a:buSzPct val="44000"/>
              <a:buFont typeface="Wingdings" panose="05000000000000000000" pitchFamily="2" charset="2"/>
              <a:buChar char="l"/>
              <a:tabLst>
                <a:tab pos="925513" algn="l"/>
                <a:tab pos="1844675" algn="l"/>
                <a:tab pos="2774950" algn="l"/>
                <a:tab pos="3690938" algn="l"/>
                <a:tab pos="4621213" algn="l"/>
                <a:tab pos="5553075" algn="l"/>
                <a:tab pos="6472238" algn="l"/>
                <a:tab pos="7377113" algn="l"/>
                <a:tab pos="8318500" algn="l"/>
                <a:tab pos="9236075" algn="l"/>
                <a:tab pos="10180638" algn="l"/>
                <a:tab pos="11085513" algn="l"/>
              </a:tabLst>
            </a:pPr>
            <a:endParaRPr lang="en-US" altLang="en-US" dirty="0"/>
          </a:p>
        </p:txBody>
      </p:sp>
      <p:sp>
        <p:nvSpPr>
          <p:cNvPr id="1269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1pPr>
            <a:lvl2pPr marL="742950" indent="-28575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2pPr>
            <a:lvl3pPr marL="1143000" indent="-22860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3pPr>
            <a:lvl4pPr marL="1600200" indent="-22860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4pPr>
            <a:lvl5pPr marL="2057400" indent="-22860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9pPr>
          </a:lstStyle>
          <a:p>
            <a:fld id="{F707537D-01E3-4513-BBA2-B7D905D013E8}" type="slidenum">
              <a:rPr lang="en-US" altLang="en-US" sz="1300" smtClean="0"/>
              <a:pPr/>
              <a:t>28</a:t>
            </a:fld>
            <a:endParaRPr lang="en-US" altLang="en-US" sz="1300"/>
          </a:p>
        </p:txBody>
      </p:sp>
    </p:spTree>
    <p:extLst>
      <p:ext uri="{BB962C8B-B14F-4D97-AF65-F5344CB8AC3E}">
        <p14:creationId xmlns:p14="http://schemas.microsoft.com/office/powerpoint/2010/main" val="23564837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xfrm>
            <a:off x="610197" y="4416101"/>
            <a:ext cx="5485805" cy="4183995"/>
          </a:xfrm>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30A2CEF5-23D1-4C80-A903-0EB23570C1BD}" type="slidenum">
              <a:rPr lang="en-US" smtClean="0"/>
              <a:pPr>
                <a:defRPr/>
              </a:pPr>
              <a:t>29</a:t>
            </a:fld>
            <a:endParaRPr lang="en-US" dirty="0"/>
          </a:p>
        </p:txBody>
      </p:sp>
    </p:spTree>
    <p:extLst>
      <p:ext uri="{BB962C8B-B14F-4D97-AF65-F5344CB8AC3E}">
        <p14:creationId xmlns:p14="http://schemas.microsoft.com/office/powerpoint/2010/main" val="15933380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931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1pPr>
            <a:lvl2pPr marL="742950" indent="-28575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2pPr>
            <a:lvl3pPr marL="1143000" indent="-22860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3pPr>
            <a:lvl4pPr marL="1600200" indent="-22860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4pPr>
            <a:lvl5pPr marL="2057400" indent="-22860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9pPr>
          </a:lstStyle>
          <a:p>
            <a:fld id="{A0464F7F-13F8-402F-86F4-705CC95CB114}" type="slidenum">
              <a:rPr lang="en-US" altLang="en-US" sz="1300"/>
              <a:pPr/>
              <a:t>30</a:t>
            </a:fld>
            <a:endParaRPr lang="en-US" altLang="en-US" sz="1300"/>
          </a:p>
        </p:txBody>
      </p:sp>
    </p:spTree>
    <p:extLst>
      <p:ext uri="{BB962C8B-B14F-4D97-AF65-F5344CB8AC3E}">
        <p14:creationId xmlns:p14="http://schemas.microsoft.com/office/powerpoint/2010/main" val="39794696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xfrm>
            <a:off x="610197" y="4416101"/>
            <a:ext cx="5485805" cy="4183995"/>
          </a:xfrm>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30A2CEF5-23D1-4C80-A903-0EB23570C1BD}" type="slidenum">
              <a:rPr lang="en-US" smtClean="0"/>
              <a:pPr>
                <a:defRPr/>
              </a:pPr>
              <a:t>3</a:t>
            </a:fld>
            <a:endParaRPr lang="en-US" dirty="0"/>
          </a:p>
        </p:txBody>
      </p:sp>
    </p:spTree>
    <p:extLst>
      <p:ext uri="{BB962C8B-B14F-4D97-AF65-F5344CB8AC3E}">
        <p14:creationId xmlns:p14="http://schemas.microsoft.com/office/powerpoint/2010/main" val="14052926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D76050-6F71-4E0A-8C35-EDFAB84E5542}" type="slidenum">
              <a:rPr lang="en-US" smtClean="0"/>
              <a:pPr/>
              <a:t>31</a:t>
            </a:fld>
            <a:endParaRPr lang="en-US"/>
          </a:p>
        </p:txBody>
      </p:sp>
    </p:spTree>
    <p:extLst>
      <p:ext uri="{BB962C8B-B14F-4D97-AF65-F5344CB8AC3E}">
        <p14:creationId xmlns:p14="http://schemas.microsoft.com/office/powerpoint/2010/main" val="11605588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D76050-6F71-4E0A-8C35-EDFAB84E5542}" type="slidenum">
              <a:rPr lang="en-US" smtClean="0"/>
              <a:pPr/>
              <a:t>32</a:t>
            </a:fld>
            <a:endParaRPr lang="en-US"/>
          </a:p>
        </p:txBody>
      </p:sp>
    </p:spTree>
    <p:extLst>
      <p:ext uri="{BB962C8B-B14F-4D97-AF65-F5344CB8AC3E}">
        <p14:creationId xmlns:p14="http://schemas.microsoft.com/office/powerpoint/2010/main" val="31191778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xfrm>
            <a:off x="1104900" y="852488"/>
            <a:ext cx="4648200" cy="3486150"/>
          </a:xfrm>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675727" lvl="1" indent="-222239">
              <a:lnSpc>
                <a:spcPct val="92000"/>
              </a:lnSpc>
              <a:spcBef>
                <a:spcPts val="1786"/>
              </a:spcBef>
              <a:buClr>
                <a:srgbClr val="002955"/>
              </a:buClr>
              <a:buSzPct val="44000"/>
              <a:buFont typeface="Wingdings" pitchFamily="2" charset="2"/>
              <a:buChar char="l"/>
              <a:tabLst>
                <a:tab pos="926498" algn="l"/>
                <a:tab pos="1845487" algn="l"/>
                <a:tab pos="2776489" algn="l"/>
                <a:tab pos="3692475" algn="l"/>
                <a:tab pos="4623477" algn="l"/>
                <a:tab pos="5555980" algn="l"/>
                <a:tab pos="6474969" algn="l"/>
                <a:tab pos="7378942" algn="l"/>
                <a:tab pos="8320456" algn="l"/>
                <a:tab pos="9237943" algn="l"/>
                <a:tab pos="10182460" algn="l"/>
                <a:tab pos="11087934" algn="l"/>
              </a:tabLst>
            </a:pPr>
            <a:endParaRPr lang="en-US" dirty="0">
              <a:latin typeface="UC Berkeley OS Sign"/>
            </a:endParaRPr>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33</a:t>
            </a:fld>
            <a:endParaRPr lang="en-US" dirty="0"/>
          </a:p>
        </p:txBody>
      </p:sp>
    </p:spTree>
    <p:extLst>
      <p:ext uri="{BB962C8B-B14F-4D97-AF65-F5344CB8AC3E}">
        <p14:creationId xmlns:p14="http://schemas.microsoft.com/office/powerpoint/2010/main" val="43334344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983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1pPr>
            <a:lvl2pPr marL="742950" indent="-28575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2pPr>
            <a:lvl3pPr marL="1143000" indent="-22860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3pPr>
            <a:lvl4pPr marL="1600200" indent="-22860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4pPr>
            <a:lvl5pPr marL="2057400" indent="-22860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9pPr>
          </a:lstStyle>
          <a:p>
            <a:fld id="{120E8028-F284-4566-91A3-7B2BE5D4DCD0}" type="slidenum">
              <a:rPr lang="en-US" altLang="en-US" sz="1300"/>
              <a:pPr/>
              <a:t>34</a:t>
            </a:fld>
            <a:endParaRPr lang="en-US" altLang="en-US" sz="1300"/>
          </a:p>
        </p:txBody>
      </p:sp>
    </p:spTree>
    <p:extLst>
      <p:ext uri="{BB962C8B-B14F-4D97-AF65-F5344CB8AC3E}">
        <p14:creationId xmlns:p14="http://schemas.microsoft.com/office/powerpoint/2010/main" val="16247472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p:spPr>
      </p:sp>
      <p:sp>
        <p:nvSpPr>
          <p:cNvPr id="121859"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37C4FED9-0A33-4203-841B-CDB89D1269E8}" type="slidenum">
              <a:rPr lang="en-US" smtClean="0"/>
              <a:pPr>
                <a:defRPr/>
              </a:pPr>
              <a:t>35</a:t>
            </a:fld>
            <a:endParaRPr lang="en-US" dirty="0"/>
          </a:p>
        </p:txBody>
      </p:sp>
    </p:spTree>
    <p:extLst>
      <p:ext uri="{BB962C8B-B14F-4D97-AF65-F5344CB8AC3E}">
        <p14:creationId xmlns:p14="http://schemas.microsoft.com/office/powerpoint/2010/main" val="271368272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983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1pPr>
            <a:lvl2pPr marL="742950" indent="-28575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2pPr>
            <a:lvl3pPr marL="1143000" indent="-22860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3pPr>
            <a:lvl4pPr marL="1600200" indent="-22860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4pPr>
            <a:lvl5pPr marL="2057400" indent="-22860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9pPr>
          </a:lstStyle>
          <a:p>
            <a:fld id="{120E8028-F284-4566-91A3-7B2BE5D4DCD0}" type="slidenum">
              <a:rPr lang="en-US" altLang="en-US" sz="1300"/>
              <a:pPr/>
              <a:t>36</a:t>
            </a:fld>
            <a:endParaRPr lang="en-US" altLang="en-US" sz="1300"/>
          </a:p>
        </p:txBody>
      </p:sp>
    </p:spTree>
    <p:extLst>
      <p:ext uri="{BB962C8B-B14F-4D97-AF65-F5344CB8AC3E}">
        <p14:creationId xmlns:p14="http://schemas.microsoft.com/office/powerpoint/2010/main" val="128102031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p:spPr>
      </p:sp>
      <p:sp>
        <p:nvSpPr>
          <p:cNvPr id="1218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a:defRPr/>
            </a:pPr>
            <a:fld id="{37C4FED9-0A33-4203-841B-CDB89D1269E8}" type="slidenum">
              <a:rPr lang="en-US" smtClean="0"/>
              <a:pPr>
                <a:defRPr/>
              </a:pPr>
              <a:t>37</a:t>
            </a:fld>
            <a:endParaRPr lang="en-US" dirty="0"/>
          </a:p>
        </p:txBody>
      </p:sp>
    </p:spTree>
    <p:extLst>
      <p:ext uri="{BB962C8B-B14F-4D97-AF65-F5344CB8AC3E}">
        <p14:creationId xmlns:p14="http://schemas.microsoft.com/office/powerpoint/2010/main" val="212166930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921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1pPr>
            <a:lvl2pPr marL="742950" indent="-28575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2pPr>
            <a:lvl3pPr marL="1143000" indent="-22860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3pPr>
            <a:lvl4pPr marL="1600200" indent="-22860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4pPr>
            <a:lvl5pPr marL="2057400" indent="-22860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9pPr>
          </a:lstStyle>
          <a:p>
            <a:fld id="{B39F13A4-AD6C-4BDE-8D3B-7A3BA8261462}" type="slidenum">
              <a:rPr lang="en-US" altLang="en-US" sz="1300" smtClean="0"/>
              <a:pPr/>
              <a:t>38</a:t>
            </a:fld>
            <a:endParaRPr lang="en-US" altLang="en-US" sz="1300"/>
          </a:p>
        </p:txBody>
      </p:sp>
    </p:spTree>
    <p:extLst>
      <p:ext uri="{BB962C8B-B14F-4D97-AF65-F5344CB8AC3E}">
        <p14:creationId xmlns:p14="http://schemas.microsoft.com/office/powerpoint/2010/main" val="3902796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39</a:t>
            </a:fld>
            <a:endParaRPr lang="en-US" dirty="0"/>
          </a:p>
        </p:txBody>
      </p:sp>
    </p:spTree>
    <p:extLst>
      <p:ext uri="{BB962C8B-B14F-4D97-AF65-F5344CB8AC3E}">
        <p14:creationId xmlns:p14="http://schemas.microsoft.com/office/powerpoint/2010/main" val="278053435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40</a:t>
            </a:fld>
            <a:endParaRPr lang="en-US" dirty="0"/>
          </a:p>
        </p:txBody>
      </p:sp>
    </p:spTree>
    <p:extLst>
      <p:ext uri="{BB962C8B-B14F-4D97-AF65-F5344CB8AC3E}">
        <p14:creationId xmlns:p14="http://schemas.microsoft.com/office/powerpoint/2010/main" val="9954300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xfrm>
            <a:off x="610197" y="4416101"/>
            <a:ext cx="5485805" cy="4183995"/>
          </a:xfrm>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30A2CEF5-23D1-4C80-A903-0EB23570C1BD}" type="slidenum">
              <a:rPr lang="en-US" smtClean="0"/>
              <a:pPr>
                <a:defRPr/>
              </a:pPr>
              <a:t>4</a:t>
            </a:fld>
            <a:endParaRPr lang="en-US" dirty="0"/>
          </a:p>
        </p:txBody>
      </p:sp>
    </p:spTree>
    <p:extLst>
      <p:ext uri="{BB962C8B-B14F-4D97-AF65-F5344CB8AC3E}">
        <p14:creationId xmlns:p14="http://schemas.microsoft.com/office/powerpoint/2010/main" val="319190250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433CA1B0-15C9-4F2D-85FD-131A188FAB7D}" type="slidenum">
              <a:rPr lang="en-US" smtClean="0"/>
              <a:pPr/>
              <a:t>41</a:t>
            </a:fld>
            <a:endParaRPr lang="en-US" dirty="0"/>
          </a:p>
        </p:txBody>
      </p:sp>
    </p:spTree>
    <p:extLst>
      <p:ext uri="{BB962C8B-B14F-4D97-AF65-F5344CB8AC3E}">
        <p14:creationId xmlns:p14="http://schemas.microsoft.com/office/powerpoint/2010/main" val="104629207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42</a:t>
            </a:fld>
            <a:endParaRPr lang="en-US" dirty="0"/>
          </a:p>
        </p:txBody>
      </p:sp>
    </p:spTree>
    <p:extLst>
      <p:ext uri="{BB962C8B-B14F-4D97-AF65-F5344CB8AC3E}">
        <p14:creationId xmlns:p14="http://schemas.microsoft.com/office/powerpoint/2010/main" val="55279070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p:spPr>
      </p:sp>
      <p:sp>
        <p:nvSpPr>
          <p:cNvPr id="1249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z="2000" dirty="0"/>
          </a:p>
        </p:txBody>
      </p:sp>
      <p:sp>
        <p:nvSpPr>
          <p:cNvPr id="4" name="Slide Number Placeholder 3"/>
          <p:cNvSpPr>
            <a:spLocks noGrp="1"/>
          </p:cNvSpPr>
          <p:nvPr>
            <p:ph type="sldNum" sz="quarter" idx="5"/>
          </p:nvPr>
        </p:nvSpPr>
        <p:spPr/>
        <p:txBody>
          <a:bodyPr/>
          <a:lstStyle/>
          <a:p>
            <a:pPr>
              <a:defRPr/>
            </a:pPr>
            <a:fld id="{92FDF4AB-C725-4DA9-8AAE-CD7351969E51}" type="slidenum">
              <a:rPr lang="en-US" smtClean="0"/>
              <a:pPr>
                <a:defRPr/>
              </a:pPr>
              <a:t>43</a:t>
            </a:fld>
            <a:endParaRPr lang="en-US"/>
          </a:p>
        </p:txBody>
      </p:sp>
    </p:spTree>
    <p:extLst>
      <p:ext uri="{BB962C8B-B14F-4D97-AF65-F5344CB8AC3E}">
        <p14:creationId xmlns:p14="http://schemas.microsoft.com/office/powerpoint/2010/main" val="425674745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xfrm>
            <a:off x="457200" y="4560888"/>
            <a:ext cx="5486400" cy="41830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1pPr>
            <a:lvl2pPr marL="742950" indent="-28575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2pPr>
            <a:lvl3pPr marL="1143000" indent="-22860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3pPr>
            <a:lvl4pPr marL="1600200" indent="-22860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4pPr>
            <a:lvl5pPr marL="2057400" indent="-22860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9pPr>
          </a:lstStyle>
          <a:p>
            <a:fld id="{9686E74F-B9C1-4564-A6F1-F27931A5568E}" type="slidenum">
              <a:rPr lang="en-US" altLang="en-US" sz="1200" smtClean="0"/>
              <a:pPr/>
              <a:t>44</a:t>
            </a:fld>
            <a:endParaRPr lang="en-US" altLang="en-US" sz="1200"/>
          </a:p>
        </p:txBody>
      </p:sp>
    </p:spTree>
    <p:extLst>
      <p:ext uri="{BB962C8B-B14F-4D97-AF65-F5344CB8AC3E}">
        <p14:creationId xmlns:p14="http://schemas.microsoft.com/office/powerpoint/2010/main" val="382760605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noFill/>
          <a:ln>
            <a:solidFill>
              <a:srgbClr val="000000"/>
            </a:solidFill>
            <a:miter lim="800000"/>
            <a:headEnd/>
            <a:tailEnd/>
          </a:ln>
        </p:spPr>
      </p:sp>
      <p:sp>
        <p:nvSpPr>
          <p:cNvPr id="1259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a:defRPr/>
            </a:pPr>
            <a:fld id="{28933199-9705-489D-8A9D-677DB749F77B}" type="slidenum">
              <a:rPr lang="en-US" smtClean="0"/>
              <a:pPr>
                <a:defRPr/>
              </a:pPr>
              <a:t>45</a:t>
            </a:fld>
            <a:endParaRPr lang="en-US"/>
          </a:p>
        </p:txBody>
      </p:sp>
    </p:spTree>
    <p:extLst>
      <p:ext uri="{BB962C8B-B14F-4D97-AF65-F5344CB8AC3E}">
        <p14:creationId xmlns:p14="http://schemas.microsoft.com/office/powerpoint/2010/main" val="354273179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lvl1pPr eaLnBrk="0" hangingPunct="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1pPr>
            <a:lvl2pPr marL="742950" indent="-285750" eaLnBrk="0" hangingPunct="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2pPr>
            <a:lvl3pPr marL="1143000" indent="-228600" eaLnBrk="0" hangingPunct="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3pPr>
            <a:lvl4pPr marL="1600200" indent="-228600" eaLnBrk="0" hangingPunct="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4pPr>
            <a:lvl5pPr marL="2057400" indent="-228600" eaLnBrk="0" hangingPunct="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9pPr>
          </a:lstStyle>
          <a:p>
            <a:pPr eaLnBrk="1" hangingPunct="1"/>
            <a:fld id="{588111A5-18B9-48E5-BCBE-44D1D8D2266E}" type="slidenum">
              <a:rPr lang="en-US" altLang="en-US" sz="1300"/>
              <a:pPr eaLnBrk="1" hangingPunct="1"/>
              <a:t>46</a:t>
            </a:fld>
            <a:endParaRPr lang="en-US" altLang="en-US" sz="1300"/>
          </a:p>
        </p:txBody>
      </p:sp>
    </p:spTree>
    <p:extLst>
      <p:ext uri="{BB962C8B-B14F-4D97-AF65-F5344CB8AC3E}">
        <p14:creationId xmlns:p14="http://schemas.microsoft.com/office/powerpoint/2010/main" val="89030795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065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1pPr>
            <a:lvl2pPr marL="742950" indent="-28575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2pPr>
            <a:lvl3pPr marL="1143000" indent="-22860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3pPr>
            <a:lvl4pPr marL="1600200" indent="-22860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4pPr>
            <a:lvl5pPr marL="2057400" indent="-22860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9pPr>
          </a:lstStyle>
          <a:p>
            <a:fld id="{04056E7E-4139-4511-830A-9FBE621D1093}" type="slidenum">
              <a:rPr lang="en-US" altLang="en-US" sz="1200" smtClean="0"/>
              <a:pPr/>
              <a:t>47</a:t>
            </a:fld>
            <a:endParaRPr lang="en-US" altLang="en-US" sz="1200"/>
          </a:p>
        </p:txBody>
      </p:sp>
    </p:spTree>
    <p:extLst>
      <p:ext uri="{BB962C8B-B14F-4D97-AF65-F5344CB8AC3E}">
        <p14:creationId xmlns:p14="http://schemas.microsoft.com/office/powerpoint/2010/main" val="406787068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3CA1B0-15C9-4F2D-85FD-131A188FAB7D}" type="slidenum">
              <a:rPr lang="en-US" smtClean="0"/>
              <a:pPr/>
              <a:t>48</a:t>
            </a:fld>
            <a:endParaRPr lang="en-US" dirty="0"/>
          </a:p>
        </p:txBody>
      </p:sp>
    </p:spTree>
    <p:extLst>
      <p:ext uri="{BB962C8B-B14F-4D97-AF65-F5344CB8AC3E}">
        <p14:creationId xmlns:p14="http://schemas.microsoft.com/office/powerpoint/2010/main" val="321543692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p:spPr>
      </p:sp>
      <p:sp>
        <p:nvSpPr>
          <p:cNvPr id="798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4" name="Slide Number Placeholder 3"/>
          <p:cNvSpPr>
            <a:spLocks noGrp="1"/>
          </p:cNvSpPr>
          <p:nvPr>
            <p:ph type="sldNum" sz="quarter" idx="5"/>
          </p:nvPr>
        </p:nvSpPr>
        <p:spPr/>
        <p:txBody>
          <a:bodyPr/>
          <a:lstStyle/>
          <a:p>
            <a:pPr>
              <a:defRPr/>
            </a:pPr>
            <a:fld id="{BB9B8BFC-ABA9-4A13-8AEF-6FB2E7B25551}" type="slidenum">
              <a:rPr lang="en-US" smtClean="0"/>
              <a:pPr>
                <a:defRPr/>
              </a:pPr>
              <a:t>49</a:t>
            </a:fld>
            <a:endParaRPr lang="en-US" dirty="0"/>
          </a:p>
        </p:txBody>
      </p:sp>
    </p:spTree>
    <p:extLst>
      <p:ext uri="{BB962C8B-B14F-4D97-AF65-F5344CB8AC3E}">
        <p14:creationId xmlns:p14="http://schemas.microsoft.com/office/powerpoint/2010/main" val="66850832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a:defRPr/>
            </a:pPr>
            <a:fld id="{D6D12A4F-4F91-46A1-8F9B-04A02C5BBB22}" type="slidenum">
              <a:rPr lang="en-US" smtClean="0"/>
              <a:pPr>
                <a:defRPr/>
              </a:pPr>
              <a:t>50</a:t>
            </a:fld>
            <a:endParaRPr lang="en-US" dirty="0"/>
          </a:p>
        </p:txBody>
      </p:sp>
    </p:spTree>
    <p:extLst>
      <p:ext uri="{BB962C8B-B14F-4D97-AF65-F5344CB8AC3E}">
        <p14:creationId xmlns:p14="http://schemas.microsoft.com/office/powerpoint/2010/main" val="41122841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xfrm>
            <a:off x="610197" y="4416101"/>
            <a:ext cx="5485805" cy="4183995"/>
          </a:xfrm>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30A2CEF5-23D1-4C80-A903-0EB23570C1BD}" type="slidenum">
              <a:rPr lang="en-US" smtClean="0"/>
              <a:pPr>
                <a:defRPr/>
              </a:pPr>
              <a:t>5</a:t>
            </a:fld>
            <a:endParaRPr lang="en-US" dirty="0"/>
          </a:p>
        </p:txBody>
      </p:sp>
    </p:spTree>
    <p:extLst>
      <p:ext uri="{BB962C8B-B14F-4D97-AF65-F5344CB8AC3E}">
        <p14:creationId xmlns:p14="http://schemas.microsoft.com/office/powerpoint/2010/main" val="153678504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3CA1B0-15C9-4F2D-85FD-131A188FAB7D}" type="slidenum">
              <a:rPr lang="en-US" smtClean="0"/>
              <a:pPr/>
              <a:t>51</a:t>
            </a:fld>
            <a:endParaRPr lang="en-US" dirty="0"/>
          </a:p>
        </p:txBody>
      </p:sp>
    </p:spTree>
    <p:extLst>
      <p:ext uri="{BB962C8B-B14F-4D97-AF65-F5344CB8AC3E}">
        <p14:creationId xmlns:p14="http://schemas.microsoft.com/office/powerpoint/2010/main" val="125043094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a:defRPr/>
            </a:pPr>
            <a:fld id="{D6D12A4F-4F91-46A1-8F9B-04A02C5BBB22}" type="slidenum">
              <a:rPr lang="en-US" smtClean="0"/>
              <a:pPr>
                <a:defRPr/>
              </a:pPr>
              <a:t>52</a:t>
            </a:fld>
            <a:endParaRPr lang="en-US" dirty="0"/>
          </a:p>
        </p:txBody>
      </p:sp>
    </p:spTree>
    <p:extLst>
      <p:ext uri="{BB962C8B-B14F-4D97-AF65-F5344CB8AC3E}">
        <p14:creationId xmlns:p14="http://schemas.microsoft.com/office/powerpoint/2010/main" val="163927447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983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1pPr>
            <a:lvl2pPr marL="742950" indent="-28575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2pPr>
            <a:lvl3pPr marL="1143000" indent="-22860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3pPr>
            <a:lvl4pPr marL="1600200" indent="-22860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4pPr>
            <a:lvl5pPr marL="2057400" indent="-22860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9pPr>
          </a:lstStyle>
          <a:p>
            <a:fld id="{120E8028-F284-4566-91A3-7B2BE5D4DCD0}" type="slidenum">
              <a:rPr lang="en-US" altLang="en-US" sz="1300"/>
              <a:pPr/>
              <a:t>53</a:t>
            </a:fld>
            <a:endParaRPr lang="en-US" altLang="en-US" sz="1300"/>
          </a:p>
        </p:txBody>
      </p:sp>
    </p:spTree>
    <p:extLst>
      <p:ext uri="{BB962C8B-B14F-4D97-AF65-F5344CB8AC3E}">
        <p14:creationId xmlns:p14="http://schemas.microsoft.com/office/powerpoint/2010/main" val="311732091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p:spPr>
      </p:sp>
      <p:sp>
        <p:nvSpPr>
          <p:cNvPr id="106499"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51C97810-9C4B-4D7C-8CD6-35D8C20DC3AE}" type="slidenum">
              <a:rPr lang="en-US" smtClean="0"/>
              <a:pPr>
                <a:defRPr/>
              </a:pPr>
              <a:t>54</a:t>
            </a:fld>
            <a:endParaRPr lang="en-US"/>
          </a:p>
        </p:txBody>
      </p:sp>
    </p:spTree>
    <p:extLst>
      <p:ext uri="{BB962C8B-B14F-4D97-AF65-F5344CB8AC3E}">
        <p14:creationId xmlns:p14="http://schemas.microsoft.com/office/powerpoint/2010/main" val="243892060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p:spPr>
      </p:sp>
      <p:sp>
        <p:nvSpPr>
          <p:cNvPr id="106499"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51C97810-9C4B-4D7C-8CD6-35D8C20DC3AE}" type="slidenum">
              <a:rPr lang="en-US" smtClean="0"/>
              <a:pPr>
                <a:defRPr/>
              </a:pPr>
              <a:t>55</a:t>
            </a:fld>
            <a:endParaRPr lang="en-US"/>
          </a:p>
        </p:txBody>
      </p:sp>
    </p:spTree>
    <p:extLst>
      <p:ext uri="{BB962C8B-B14F-4D97-AF65-F5344CB8AC3E}">
        <p14:creationId xmlns:p14="http://schemas.microsoft.com/office/powerpoint/2010/main" val="76343645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3CA1B0-15C9-4F2D-85FD-131A188FAB7D}" type="slidenum">
              <a:rPr lang="en-US" smtClean="0"/>
              <a:pPr/>
              <a:t>56</a:t>
            </a:fld>
            <a:endParaRPr lang="en-US" dirty="0"/>
          </a:p>
        </p:txBody>
      </p:sp>
    </p:spTree>
    <p:extLst>
      <p:ext uri="{BB962C8B-B14F-4D97-AF65-F5344CB8AC3E}">
        <p14:creationId xmlns:p14="http://schemas.microsoft.com/office/powerpoint/2010/main" val="41601999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xfrm>
            <a:off x="610197" y="4416101"/>
            <a:ext cx="5485805" cy="4183995"/>
          </a:xfrm>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30A2CEF5-23D1-4C80-A903-0EB23570C1BD}" type="slidenum">
              <a:rPr lang="en-US" smtClean="0"/>
              <a:pPr>
                <a:defRPr/>
              </a:pPr>
              <a:t>6</a:t>
            </a:fld>
            <a:endParaRPr lang="en-US" dirty="0"/>
          </a:p>
        </p:txBody>
      </p:sp>
    </p:spTree>
    <p:extLst>
      <p:ext uri="{BB962C8B-B14F-4D97-AF65-F5344CB8AC3E}">
        <p14:creationId xmlns:p14="http://schemas.microsoft.com/office/powerpoint/2010/main" val="23407621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3CA1B0-15C9-4F2D-85FD-131A188FAB7D}" type="slidenum">
              <a:rPr lang="en-US" smtClean="0"/>
              <a:pPr/>
              <a:t>7</a:t>
            </a:fld>
            <a:endParaRPr lang="en-US" dirty="0"/>
          </a:p>
        </p:txBody>
      </p:sp>
    </p:spTree>
    <p:extLst>
      <p:ext uri="{BB962C8B-B14F-4D97-AF65-F5344CB8AC3E}">
        <p14:creationId xmlns:p14="http://schemas.microsoft.com/office/powerpoint/2010/main" val="15956414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160729" algn="l" defTabSz="914400" rtl="0" eaLnBrk="1" fontAlgn="auto" latinLnBrk="0" hangingPunct="1">
              <a:lnSpc>
                <a:spcPct val="102000"/>
              </a:lnSpc>
              <a:spcBef>
                <a:spcPts val="0"/>
              </a:spcBef>
              <a:spcAft>
                <a:spcPts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dirty="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1pPr>
            <a:lvl2pPr marL="742950" indent="-28575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2pPr>
            <a:lvl3pPr marL="1143000" indent="-22860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3pPr>
            <a:lvl4pPr marL="1600200" indent="-22860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4pPr>
            <a:lvl5pPr marL="2057400" indent="-22860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9pPr>
          </a:lstStyle>
          <a:p>
            <a:fld id="{30DEA6E7-18A8-4D66-8220-611D52DEF261}" type="slidenum">
              <a:rPr lang="en-US" altLang="en-US" sz="1300" smtClean="0"/>
              <a:pPr/>
              <a:t>8</a:t>
            </a:fld>
            <a:endParaRPr lang="en-US" altLang="en-US" sz="1300"/>
          </a:p>
        </p:txBody>
      </p:sp>
    </p:spTree>
    <p:extLst>
      <p:ext uri="{BB962C8B-B14F-4D97-AF65-F5344CB8AC3E}">
        <p14:creationId xmlns:p14="http://schemas.microsoft.com/office/powerpoint/2010/main" val="13103369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160729" algn="l" defTabSz="914400" rtl="0" eaLnBrk="1" fontAlgn="auto" latinLnBrk="0" hangingPunct="1">
              <a:lnSpc>
                <a:spcPct val="102000"/>
              </a:lnSpc>
              <a:spcBef>
                <a:spcPts val="0"/>
              </a:spcBef>
              <a:spcAft>
                <a:spcPts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dirty="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1pPr>
            <a:lvl2pPr marL="742950" indent="-28575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2pPr>
            <a:lvl3pPr marL="1143000" indent="-22860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3pPr>
            <a:lvl4pPr marL="1600200" indent="-22860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4pPr>
            <a:lvl5pPr marL="2057400" indent="-22860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9pPr>
          </a:lstStyle>
          <a:p>
            <a:fld id="{30DEA6E7-18A8-4D66-8220-611D52DEF261}" type="slidenum">
              <a:rPr lang="en-US" altLang="en-US" sz="1300" smtClean="0"/>
              <a:pPr/>
              <a:t>9</a:t>
            </a:fld>
            <a:endParaRPr lang="en-US" altLang="en-US" sz="1300"/>
          </a:p>
        </p:txBody>
      </p:sp>
    </p:spTree>
    <p:extLst>
      <p:ext uri="{BB962C8B-B14F-4D97-AF65-F5344CB8AC3E}">
        <p14:creationId xmlns:p14="http://schemas.microsoft.com/office/powerpoint/2010/main" val="3916884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39B7C68-48CA-4F7E-A595-FD5BDC7FD61F}" type="datetimeFigureOut">
              <a:rPr lang="en-US" smtClean="0"/>
              <a:pPr/>
              <a:t>1/19/2021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42767D-72EB-46BC-8160-C972ECC5DB3E}"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39B7C68-48CA-4F7E-A595-FD5BDC7FD61F}" type="datetimeFigureOut">
              <a:rPr lang="en-US" smtClean="0"/>
              <a:pPr/>
              <a:t>1/19/2021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42767D-72EB-46BC-8160-C972ECC5DB3E}"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39B7C68-48CA-4F7E-A595-FD5BDC7FD61F}" type="datetimeFigureOut">
              <a:rPr lang="en-US" smtClean="0"/>
              <a:pPr/>
              <a:t>1/19/2021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42767D-72EB-46BC-8160-C972ECC5DB3E}"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6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91918704"/>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7676218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6294409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39B7C68-48CA-4F7E-A595-FD5BDC7FD61F}" type="datetimeFigureOut">
              <a:rPr lang="en-US" smtClean="0"/>
              <a:pPr/>
              <a:t>1/19/2021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42767D-72EB-46BC-8160-C972ECC5DB3E}"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39B7C68-48CA-4F7E-A595-FD5BDC7FD61F}" type="datetimeFigureOut">
              <a:rPr lang="en-US" smtClean="0"/>
              <a:pPr/>
              <a:t>1/19/2021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42767D-72EB-46BC-8160-C972ECC5DB3E}"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39B7C68-48CA-4F7E-A595-FD5BDC7FD61F}" type="datetimeFigureOut">
              <a:rPr lang="en-US" smtClean="0"/>
              <a:pPr/>
              <a:t>1/19/2021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42767D-72EB-46BC-8160-C972ECC5DB3E}"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39B7C68-48CA-4F7E-A595-FD5BDC7FD61F}" type="datetimeFigureOut">
              <a:rPr lang="en-US" smtClean="0"/>
              <a:pPr/>
              <a:t>1/19/2021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842767D-72EB-46BC-8160-C972ECC5DB3E}"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39B7C68-48CA-4F7E-A595-FD5BDC7FD61F}" type="datetimeFigureOut">
              <a:rPr lang="en-US" smtClean="0"/>
              <a:pPr/>
              <a:t>1/19/2021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842767D-72EB-46BC-8160-C972ECC5DB3E}"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9B7C68-48CA-4F7E-A595-FD5BDC7FD61F}" type="datetimeFigureOut">
              <a:rPr lang="en-US" smtClean="0"/>
              <a:pPr/>
              <a:t>1/19/2021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842767D-72EB-46BC-8160-C972ECC5DB3E}"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39B7C68-48CA-4F7E-A595-FD5BDC7FD61F}" type="datetimeFigureOut">
              <a:rPr lang="en-US" smtClean="0"/>
              <a:pPr/>
              <a:t>1/19/2021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42767D-72EB-46BC-8160-C972ECC5DB3E}"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39B7C68-48CA-4F7E-A595-FD5BDC7FD61F}" type="datetimeFigureOut">
              <a:rPr lang="en-US" smtClean="0"/>
              <a:pPr/>
              <a:t>1/19/2021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42767D-72EB-46BC-8160-C972ECC5DB3E}"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9B7C68-48CA-4F7E-A595-FD5BDC7FD61F}" type="datetimeFigureOut">
              <a:rPr lang="en-US" smtClean="0"/>
              <a:pPr/>
              <a:t>1/19/2021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42767D-72EB-46BC-8160-C972ECC5DB3E}"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3" r:id="rId12"/>
    <p:sldLayoutId id="2147483664" r:id="rId13"/>
    <p:sldLayoutId id="2147483667"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glushko@berkeley.edu"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hyperlink" Target="http://news.bbc.co.uk/2/hi/science/nature/871930.stm" TargetMode="External"/><Relationship Id="rId4" Type="http://schemas.openxmlformats.org/officeDocument/2006/relationships/image" Target="../media/image13.jpe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jpeg"/><Relationship Id="rId7" Type="http://schemas.openxmlformats.org/officeDocument/2006/relationships/image" Target="../media/image23.png"/><Relationship Id="rId12" Type="http://schemas.openxmlformats.org/officeDocument/2006/relationships/image" Target="../media/image28.jpe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22.jpeg"/><Relationship Id="rId11" Type="http://schemas.openxmlformats.org/officeDocument/2006/relationships/image" Target="../media/image27.jpe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jpeg"/><Relationship Id="rId9" Type="http://schemas.openxmlformats.org/officeDocument/2006/relationships/image" Target="../media/image25.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7.xml"/><Relationship Id="rId1" Type="http://schemas.openxmlformats.org/officeDocument/2006/relationships/slideLayout" Target="../slideLayouts/slideLayout12.xml"/><Relationship Id="rId4" Type="http://schemas.openxmlformats.org/officeDocument/2006/relationships/hyperlink" Target="http://www.flickr.com/photos/quintanaroo/2741672230/" TargetMode="Externa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45.xml.rels><?xml version="1.0" encoding="UTF-8" standalone="yes"?>
<Relationships xmlns="http://schemas.openxmlformats.org/package/2006/relationships"><Relationship Id="rId3" Type="http://schemas.openxmlformats.org/officeDocument/2006/relationships/image" Target="../media/image34.jpeg"/><Relationship Id="rId7" Type="http://schemas.openxmlformats.org/officeDocument/2006/relationships/image" Target="../media/image38.pn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jpeg"/></Relationships>
</file>

<file path=ppt/slides/_rels/slide4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0.xml"/><Relationship Id="rId1" Type="http://schemas.openxmlformats.org/officeDocument/2006/relationships/slideLayout" Target="../slideLayouts/slideLayout12.xml"/><Relationship Id="rId4" Type="http://schemas.openxmlformats.org/officeDocument/2006/relationships/image" Target="../media/image43.jpe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a:xfrm>
            <a:off x="449560" y="685800"/>
            <a:ext cx="8197453" cy="208954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800" b="1" dirty="0">
                <a:sym typeface="UC Berkeley OS Sign"/>
              </a:rPr>
              <a:t>CogSci 150</a:t>
            </a:r>
            <a:br>
              <a:rPr lang="en-US" sz="3800" b="1" dirty="0">
                <a:sym typeface="UC Berkeley OS Sign"/>
              </a:rPr>
            </a:br>
            <a:r>
              <a:rPr lang="en-US" sz="3800" b="1" dirty="0">
                <a:sym typeface="UC Berkeley OS Sign"/>
              </a:rPr>
              <a:t>“Sensemaking and Organizing”</a:t>
            </a:r>
            <a:br>
              <a:rPr lang="en-US" sz="3800" b="1" dirty="0">
                <a:sym typeface="UC Berkeley OS Sign"/>
              </a:rPr>
            </a:br>
            <a:r>
              <a:rPr lang="en-US" sz="3800" b="1" dirty="0">
                <a:sym typeface="UC Berkeley OS Sign"/>
              </a:rPr>
              <a:t>Spring 2021</a:t>
            </a:r>
            <a:endParaRPr lang="en-US" sz="3400" dirty="0">
              <a:sym typeface="UC Berkeley OS Sign"/>
            </a:endParaRPr>
          </a:p>
        </p:txBody>
      </p:sp>
      <p:sp>
        <p:nvSpPr>
          <p:cNvPr id="2051" name="Rectangle 2"/>
          <p:cNvSpPr>
            <a:spLocks noGrp="1" noChangeArrowheads="1"/>
          </p:cNvSpPr>
          <p:nvPr>
            <p:ph type="body" idx="1"/>
          </p:nvPr>
        </p:nvSpPr>
        <p:spPr>
          <a:xfrm>
            <a:off x="418306" y="2286000"/>
            <a:ext cx="8228707" cy="3589734"/>
          </a:xfrm>
        </p:spPr>
        <p:txBody>
          <a:bodyPr anchor="ctr">
            <a:normAutofit fontScale="92500" lnSpcReduction="20000"/>
          </a:bodyPr>
          <a:lstStyle/>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a:sym typeface="UC Berkeley OS Sign"/>
            </a:endParaRPr>
          </a:p>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a:sym typeface="UC Berkeley OS Sign"/>
              </a:rPr>
              <a:t>Robert J. Glushko</a:t>
            </a:r>
            <a:br>
              <a:rPr lang="en-US" sz="3000" dirty="0">
                <a:sym typeface="UC Berkeley OS Sign"/>
              </a:rPr>
            </a:br>
            <a:r>
              <a:rPr lang="en-US" sz="3000" dirty="0">
                <a:sym typeface="UC Berkeley OS Sign"/>
                <a:hlinkClick r:id="rId3"/>
              </a:rPr>
              <a:t>glushko@berkeley.edu</a:t>
            </a:r>
            <a:endParaRPr lang="en-US" sz="3000" dirty="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a:sym typeface="UC Berkeley OS Sign"/>
              </a:rPr>
              <a:t>19 January 2021</a:t>
            </a: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br>
              <a:rPr lang="en-US" sz="3000" dirty="0">
                <a:sym typeface="UC Berkeley OS Sign"/>
              </a:rPr>
            </a:br>
            <a:r>
              <a:rPr lang="en-US" sz="3000" dirty="0">
                <a:sym typeface="UC Berkeley OS Sign"/>
              </a:rPr>
              <a:t> </a:t>
            </a:r>
            <a:r>
              <a:rPr lang="en-US" sz="3900" dirty="0">
                <a:sym typeface="UC Berkeley OS Sign"/>
              </a:rPr>
              <a:t>1) Course Introduction; </a:t>
            </a: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900" dirty="0">
                <a:sym typeface="UC Berkeley OS Sign"/>
              </a:rPr>
              <a:t>the Concept of the “Organizing System”</a:t>
            </a:r>
          </a:p>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a:solidFill>
                <a:srgbClr val="002955"/>
              </a:solidFill>
              <a:sym typeface="UC Berkeley OS Sign"/>
            </a:endParaRPr>
          </a:p>
        </p:txBody>
      </p:sp>
    </p:spTree>
  </p:cSld>
  <p:clrMapOvr>
    <a:masterClrMapping/>
  </p:clrMapOvr>
  <p:transition advTm="15515"/>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1"/>
          <p:cNvSpPr>
            <a:spLocks noGrp="1" noChangeArrowheads="1"/>
          </p:cNvSpPr>
          <p:nvPr>
            <p:ph type="title"/>
          </p:nvPr>
        </p:nvSpPr>
        <p:spPr>
          <a:xfrm>
            <a:off x="838200" y="457200"/>
            <a:ext cx="3581400" cy="892969"/>
          </a:xfrm>
        </p:spPr>
        <p:txBody>
          <a:bodyPr>
            <a:noAutofit/>
          </a:bodyPr>
          <a:lstStyle/>
          <a:p>
            <a:pPr>
              <a:lnSpc>
                <a:spcPct val="92000"/>
              </a:lnSpc>
              <a:spcBef>
                <a:spcPts val="949"/>
              </a:spcBef>
              <a:buClr>
                <a:srgbClr val="002955"/>
              </a:buClr>
              <a:buSzPct val="44000"/>
              <a:tabLst>
                <a:tab pos="495555" algn="l"/>
                <a:tab pos="984412" algn="l"/>
                <a:tab pos="1479967" algn="l"/>
                <a:tab pos="1968826" algn="l"/>
                <a:tab pos="2464380" algn="l"/>
                <a:tab pos="2959936" algn="l"/>
                <a:tab pos="3448793" algn="l"/>
                <a:tab pos="3930954" algn="l"/>
                <a:tab pos="4433205" algn="l"/>
                <a:tab pos="4922063" algn="l"/>
                <a:tab pos="5424315" algn="l"/>
                <a:tab pos="5906476" algn="l"/>
              </a:tabLst>
              <a:defRPr/>
            </a:pPr>
            <a:r>
              <a:rPr lang="en-US" altLang="en-US" sz="6000" dirty="0">
                <a:ea typeface="+mn-ea"/>
                <a:cs typeface="+mn-cs"/>
                <a:sym typeface="UC Berkeley OS Sign"/>
              </a:rPr>
              <a:t>Organizing</a:t>
            </a:r>
          </a:p>
        </p:txBody>
      </p:sp>
      <p:sp>
        <p:nvSpPr>
          <p:cNvPr id="4098" name="Rectangle 2"/>
          <p:cNvSpPr>
            <a:spLocks noGrp="1" noChangeArrowheads="1"/>
          </p:cNvSpPr>
          <p:nvPr>
            <p:ph idx="1"/>
          </p:nvPr>
        </p:nvSpPr>
        <p:spPr>
          <a:xfrm>
            <a:off x="609600" y="1811312"/>
            <a:ext cx="3886200" cy="3368725"/>
          </a:xfrm>
        </p:spPr>
        <p:txBody>
          <a:bodyPr>
            <a:normAutofit fontScale="92500"/>
          </a:bodyPr>
          <a:lstStyle/>
          <a:p>
            <a:pPr marL="0" indent="0" algn="ctr">
              <a:lnSpc>
                <a:spcPct val="92000"/>
              </a:lnSpc>
              <a:buClr>
                <a:srgbClr val="002955"/>
              </a:buClr>
              <a:buSzPct val="44000"/>
              <a:buNone/>
              <a:tabLst>
                <a:tab pos="495555" algn="l"/>
                <a:tab pos="984412" algn="l"/>
                <a:tab pos="1479967" algn="l"/>
                <a:tab pos="1968826" algn="l"/>
                <a:tab pos="2464380" algn="l"/>
                <a:tab pos="2959936" algn="l"/>
                <a:tab pos="3448793" algn="l"/>
                <a:tab pos="3930954" algn="l"/>
                <a:tab pos="4433205" algn="l"/>
                <a:tab pos="4922063" algn="l"/>
                <a:tab pos="5424315" algn="l"/>
                <a:tab pos="5906476" algn="l"/>
              </a:tabLst>
              <a:defRPr/>
            </a:pPr>
            <a:r>
              <a:rPr lang="en-US" sz="4800" b="1" i="1" dirty="0">
                <a:solidFill>
                  <a:srgbClr val="FF0000"/>
                </a:solidFill>
              </a:rPr>
              <a:t>Creating capabilities by </a:t>
            </a:r>
            <a:r>
              <a:rPr lang="en-US" sz="4800" b="1" i="1" u="sng" dirty="0">
                <a:solidFill>
                  <a:srgbClr val="FF0000"/>
                </a:solidFill>
              </a:rPr>
              <a:t>intentionally</a:t>
            </a:r>
            <a:r>
              <a:rPr lang="en-US" sz="4800" b="1" i="1" dirty="0">
                <a:solidFill>
                  <a:srgbClr val="FF0000"/>
                </a:solidFill>
              </a:rPr>
              <a:t> imposing order and structure</a:t>
            </a:r>
            <a:r>
              <a:rPr lang="en-US" sz="4800" dirty="0"/>
              <a:t> </a:t>
            </a:r>
          </a:p>
          <a:p>
            <a:pPr marL="120541" indent="-120541">
              <a:lnSpc>
                <a:spcPct val="92000"/>
              </a:lnSpc>
              <a:buClr>
                <a:srgbClr val="002955"/>
              </a:buClr>
              <a:buSzPct val="44000"/>
              <a:buFont typeface="Wingdings" pitchFamily="2" charset="2"/>
              <a:buChar char="l"/>
              <a:tabLst>
                <a:tab pos="495555" algn="l"/>
                <a:tab pos="984412" algn="l"/>
                <a:tab pos="1479967" algn="l"/>
                <a:tab pos="1968826" algn="l"/>
                <a:tab pos="2464380" algn="l"/>
                <a:tab pos="2959936" algn="l"/>
                <a:tab pos="3448793" algn="l"/>
                <a:tab pos="3930954" algn="l"/>
                <a:tab pos="4433205" algn="l"/>
                <a:tab pos="4922063" algn="l"/>
                <a:tab pos="5424315" algn="l"/>
                <a:tab pos="5906476" algn="l"/>
              </a:tabLst>
              <a:defRPr/>
            </a:pPr>
            <a:endParaRPr lang="en-US" sz="2109"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3000" y="762000"/>
            <a:ext cx="3752850" cy="5003800"/>
          </a:xfrm>
          <a:prstGeom prst="rect">
            <a:avLst/>
          </a:prstGeom>
        </p:spPr>
      </p:pic>
      <p:sp>
        <p:nvSpPr>
          <p:cNvPr id="3" name="TextBox 2">
            <a:extLst>
              <a:ext uri="{FF2B5EF4-FFF2-40B4-BE49-F238E27FC236}">
                <a16:creationId xmlns:a16="http://schemas.microsoft.com/office/drawing/2014/main" id="{6A8E812D-5173-4844-90C9-B1FA4B945D19}"/>
              </a:ext>
            </a:extLst>
          </p:cNvPr>
          <p:cNvSpPr txBox="1"/>
          <p:nvPr/>
        </p:nvSpPr>
        <p:spPr>
          <a:xfrm>
            <a:off x="5105400" y="5943600"/>
            <a:ext cx="3752850" cy="523220"/>
          </a:xfrm>
          <a:prstGeom prst="rect">
            <a:avLst/>
          </a:prstGeom>
          <a:noFill/>
        </p:spPr>
        <p:txBody>
          <a:bodyPr wrap="square" rtlCol="0">
            <a:spAutoFit/>
          </a:bodyPr>
          <a:lstStyle/>
          <a:p>
            <a:r>
              <a:rPr lang="en-US" sz="2800" dirty="0"/>
              <a:t>“</a:t>
            </a:r>
            <a:r>
              <a:rPr lang="en-US" sz="2800" b="1" i="1" dirty="0"/>
              <a:t>TDO</a:t>
            </a:r>
            <a:r>
              <a:rPr lang="en-US" sz="2800" dirty="0"/>
              <a:t>” from now on</a:t>
            </a:r>
          </a:p>
        </p:txBody>
      </p:sp>
    </p:spTree>
    <p:extLst>
      <p:ext uri="{BB962C8B-B14F-4D97-AF65-F5344CB8AC3E}">
        <p14:creationId xmlns:p14="http://schemas.microsoft.com/office/powerpoint/2010/main" val="2743306168"/>
      </p:ext>
    </p:extLst>
  </p:cSld>
  <p:clrMapOvr>
    <a:masterClrMapping/>
  </p:clrMapOvr>
  <p:transition spd="slow" advTm="56052"/>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9BDFA-ECA3-4BCD-A308-5C660D0A0098}"/>
              </a:ext>
            </a:extLst>
          </p:cNvPr>
          <p:cNvSpPr>
            <a:spLocks noGrp="1"/>
          </p:cNvSpPr>
          <p:nvPr>
            <p:ph type="title"/>
          </p:nvPr>
        </p:nvSpPr>
        <p:spPr>
          <a:xfrm>
            <a:off x="438150" y="228600"/>
            <a:ext cx="8229600" cy="1143000"/>
          </a:xfrm>
        </p:spPr>
        <p:txBody>
          <a:bodyPr>
            <a:normAutofit fontScale="90000"/>
          </a:bodyPr>
          <a:lstStyle/>
          <a:p>
            <a:r>
              <a:rPr lang="en-US" b="1" dirty="0">
                <a:ea typeface="+mn-ea"/>
                <a:cs typeface="+mn-cs"/>
              </a:rPr>
              <a:t>Sensemaking {and, or, vs.} Organizing</a:t>
            </a:r>
          </a:p>
        </p:txBody>
      </p:sp>
      <p:sp>
        <p:nvSpPr>
          <p:cNvPr id="5" name="Content Placeholder 4">
            <a:extLst>
              <a:ext uri="{FF2B5EF4-FFF2-40B4-BE49-F238E27FC236}">
                <a16:creationId xmlns:a16="http://schemas.microsoft.com/office/drawing/2014/main" id="{1ABC1A3C-12E6-4E47-9B03-04240C1A1960}"/>
              </a:ext>
            </a:extLst>
          </p:cNvPr>
          <p:cNvSpPr>
            <a:spLocks noGrp="1"/>
          </p:cNvSpPr>
          <p:nvPr>
            <p:ph idx="1"/>
          </p:nvPr>
        </p:nvSpPr>
        <p:spPr>
          <a:xfrm>
            <a:off x="609600" y="1395919"/>
            <a:ext cx="7696200" cy="4800600"/>
          </a:xfrm>
        </p:spPr>
        <p:txBody>
          <a:bodyPr>
            <a:normAutofit fontScale="92500"/>
          </a:bodyPr>
          <a:lstStyle/>
          <a:p>
            <a:r>
              <a:rPr lang="en-US" dirty="0"/>
              <a:t>Sensemaking can be considered a superset of, or a more generic perspective, on organizing</a:t>
            </a:r>
          </a:p>
          <a:p>
            <a:pPr lvl="1"/>
            <a:r>
              <a:rPr lang="en-US" altLang="en-US" b="1" i="1" dirty="0"/>
              <a:t>“People </a:t>
            </a:r>
            <a:r>
              <a:rPr lang="en-US" altLang="en-US" b="1" i="1" dirty="0">
                <a:solidFill>
                  <a:srgbClr val="FF0000"/>
                </a:solidFill>
              </a:rPr>
              <a:t>organize to make sense </a:t>
            </a:r>
            <a:r>
              <a:rPr lang="en-US" altLang="en-US" b="1" i="1" dirty="0"/>
              <a:t>of equivocal inputs and </a:t>
            </a:r>
            <a:r>
              <a:rPr lang="en-US" altLang="en-US" b="1" i="1" dirty="0">
                <a:solidFill>
                  <a:srgbClr val="FF0000"/>
                </a:solidFill>
              </a:rPr>
              <a:t>enact this sense back into the world</a:t>
            </a:r>
            <a:r>
              <a:rPr lang="en-US" altLang="en-US" b="1" i="1" dirty="0"/>
              <a:t> to make it more orderly” - (Weick 2005)</a:t>
            </a:r>
          </a:p>
          <a:p>
            <a:endParaRPr lang="en-US" dirty="0"/>
          </a:p>
          <a:p>
            <a:r>
              <a:rPr lang="en-US" dirty="0"/>
              <a:t>But I think it is better to see it as one end of an </a:t>
            </a:r>
            <a:r>
              <a:rPr lang="en-US" b="1" dirty="0">
                <a:solidFill>
                  <a:srgbClr val="FF0000"/>
                </a:solidFill>
              </a:rPr>
              <a:t>automatic &lt;-&gt; intentional </a:t>
            </a:r>
            <a:r>
              <a:rPr lang="en-US" dirty="0"/>
              <a:t>continuum defined by the extent to which organizing is intentional</a:t>
            </a:r>
          </a:p>
          <a:p>
            <a:endParaRPr lang="en-US" dirty="0"/>
          </a:p>
        </p:txBody>
      </p:sp>
    </p:spTree>
    <p:extLst>
      <p:ext uri="{BB962C8B-B14F-4D97-AF65-F5344CB8AC3E}">
        <p14:creationId xmlns:p14="http://schemas.microsoft.com/office/powerpoint/2010/main" val="38823343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4D403-6911-4373-8155-AE6AB04EF7F0}"/>
              </a:ext>
            </a:extLst>
          </p:cNvPr>
          <p:cNvSpPr>
            <a:spLocks noGrp="1"/>
          </p:cNvSpPr>
          <p:nvPr>
            <p:ph type="title"/>
          </p:nvPr>
        </p:nvSpPr>
        <p:spPr>
          <a:xfrm>
            <a:off x="457200" y="0"/>
            <a:ext cx="8229600" cy="1143000"/>
          </a:xfrm>
        </p:spPr>
        <p:txBody>
          <a:bodyPr/>
          <a:lstStyle/>
          <a:p>
            <a:r>
              <a:rPr lang="en-US" sz="4000" b="1" dirty="0">
                <a:ea typeface="+mn-ea"/>
                <a:cs typeface="+mn-cs"/>
              </a:rPr>
              <a:t>Sensemaking at the Supermarket</a:t>
            </a:r>
          </a:p>
        </p:txBody>
      </p:sp>
      <p:pic>
        <p:nvPicPr>
          <p:cNvPr id="5" name="Content Placeholder 4">
            <a:extLst>
              <a:ext uri="{FF2B5EF4-FFF2-40B4-BE49-F238E27FC236}">
                <a16:creationId xmlns:a16="http://schemas.microsoft.com/office/drawing/2014/main" id="{B8861239-1D27-4640-B71F-3A0C19CF808B}"/>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624123" y="1155032"/>
            <a:ext cx="5320743" cy="3815055"/>
          </a:xfrm>
        </p:spPr>
      </p:pic>
      <p:sp>
        <p:nvSpPr>
          <p:cNvPr id="3" name="Rectangle 2">
            <a:extLst>
              <a:ext uri="{FF2B5EF4-FFF2-40B4-BE49-F238E27FC236}">
                <a16:creationId xmlns:a16="http://schemas.microsoft.com/office/drawing/2014/main" id="{9EFE9F0A-B3EE-480C-9F6E-903121AF60C8}"/>
              </a:ext>
            </a:extLst>
          </p:cNvPr>
          <p:cNvSpPr/>
          <p:nvPr/>
        </p:nvSpPr>
        <p:spPr>
          <a:xfrm>
            <a:off x="195123" y="1046622"/>
            <a:ext cx="3429000" cy="4031873"/>
          </a:xfrm>
          <a:prstGeom prst="rect">
            <a:avLst/>
          </a:prstGeom>
        </p:spPr>
        <p:txBody>
          <a:bodyPr wrap="square">
            <a:spAutoFit/>
          </a:bodyPr>
          <a:lstStyle/>
          <a:p>
            <a:pPr marL="342900" lvl="0" indent="-342900">
              <a:spcBef>
                <a:spcPct val="20000"/>
              </a:spcBef>
              <a:buFont typeface="Arial" pitchFamily="34" charset="0"/>
              <a:buChar char="•"/>
            </a:pPr>
            <a:r>
              <a:rPr lang="en-US" sz="3200" dirty="0">
                <a:solidFill>
                  <a:prstClr val="black"/>
                </a:solidFill>
              </a:rPr>
              <a:t>Physical resources are often organized according to intrinsic physical properties like their size, color, or shape</a:t>
            </a:r>
          </a:p>
        </p:txBody>
      </p:sp>
      <p:sp>
        <p:nvSpPr>
          <p:cNvPr id="4" name="TextBox 3">
            <a:extLst>
              <a:ext uri="{FF2B5EF4-FFF2-40B4-BE49-F238E27FC236}">
                <a16:creationId xmlns:a16="http://schemas.microsoft.com/office/drawing/2014/main" id="{C5C4F1D3-7D0A-4812-AEA2-79D4A3C3F1FD}"/>
              </a:ext>
            </a:extLst>
          </p:cNvPr>
          <p:cNvSpPr txBox="1"/>
          <p:nvPr/>
        </p:nvSpPr>
        <p:spPr>
          <a:xfrm>
            <a:off x="195122" y="5118601"/>
            <a:ext cx="8749743" cy="1569660"/>
          </a:xfrm>
          <a:prstGeom prst="rect">
            <a:avLst/>
          </a:prstGeom>
          <a:noFill/>
        </p:spPr>
        <p:txBody>
          <a:bodyPr wrap="square" rtlCol="0">
            <a:spAutoFit/>
          </a:bodyPr>
          <a:lstStyle/>
          <a:p>
            <a:pPr marL="342900" indent="-342900">
              <a:spcBef>
                <a:spcPct val="20000"/>
              </a:spcBef>
              <a:buFont typeface="Arial" pitchFamily="34" charset="0"/>
              <a:buChar char="•"/>
            </a:pPr>
            <a:r>
              <a:rPr lang="en-US" sz="3200" dirty="0">
                <a:solidFill>
                  <a:prstClr val="black"/>
                </a:solidFill>
              </a:rPr>
              <a:t>This organization is most effective when these properties are selection criteria because the human visual system quickly attends to them</a:t>
            </a:r>
          </a:p>
        </p:txBody>
      </p:sp>
    </p:spTree>
    <p:extLst>
      <p:ext uri="{BB962C8B-B14F-4D97-AF65-F5344CB8AC3E}">
        <p14:creationId xmlns:p14="http://schemas.microsoft.com/office/powerpoint/2010/main" val="30565160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9BDFA-ECA3-4BCD-A308-5C660D0A0098}"/>
              </a:ext>
            </a:extLst>
          </p:cNvPr>
          <p:cNvSpPr>
            <a:spLocks noGrp="1"/>
          </p:cNvSpPr>
          <p:nvPr>
            <p:ph type="title"/>
          </p:nvPr>
        </p:nvSpPr>
        <p:spPr>
          <a:xfrm>
            <a:off x="438150" y="182563"/>
            <a:ext cx="8229600" cy="1143000"/>
          </a:xfrm>
        </p:spPr>
        <p:txBody>
          <a:bodyPr>
            <a:normAutofit/>
          </a:bodyPr>
          <a:lstStyle/>
          <a:p>
            <a:r>
              <a:rPr lang="en-US" sz="4000" b="1" dirty="0">
                <a:ea typeface="+mn-ea"/>
                <a:cs typeface="+mn-cs"/>
              </a:rPr>
              <a:t>Sensemaking {and, or, vs.} Organizing</a:t>
            </a:r>
          </a:p>
        </p:txBody>
      </p:sp>
      <p:sp>
        <p:nvSpPr>
          <p:cNvPr id="5" name="Content Placeholder 4">
            <a:extLst>
              <a:ext uri="{FF2B5EF4-FFF2-40B4-BE49-F238E27FC236}">
                <a16:creationId xmlns:a16="http://schemas.microsoft.com/office/drawing/2014/main" id="{1ABC1A3C-12E6-4E47-9B03-04240C1A1960}"/>
              </a:ext>
            </a:extLst>
          </p:cNvPr>
          <p:cNvSpPr>
            <a:spLocks noGrp="1"/>
          </p:cNvSpPr>
          <p:nvPr>
            <p:ph idx="1"/>
          </p:nvPr>
        </p:nvSpPr>
        <p:spPr>
          <a:xfrm>
            <a:off x="685800" y="1367758"/>
            <a:ext cx="7734300" cy="4800600"/>
          </a:xfrm>
        </p:spPr>
        <p:txBody>
          <a:bodyPr>
            <a:normAutofit fontScale="92500" lnSpcReduction="10000"/>
          </a:bodyPr>
          <a:lstStyle/>
          <a:p>
            <a:r>
              <a:rPr lang="en-US" dirty="0"/>
              <a:t>For most domains/resource types, selection criteria and other requirements for interaction mandate intentional organization that exploits semantic or functional properties instead of perceptual/physical ones</a:t>
            </a:r>
          </a:p>
          <a:p>
            <a:endParaRPr lang="en-US" dirty="0"/>
          </a:p>
          <a:p>
            <a:r>
              <a:rPr lang="en-US" dirty="0"/>
              <a:t>Put more simply… color or shape are not useful organizing principles for many types of resource collections even though they are perceived quickly</a:t>
            </a:r>
          </a:p>
          <a:p>
            <a:endParaRPr lang="en-US" dirty="0"/>
          </a:p>
          <a:p>
            <a:endParaRPr lang="en-US" dirty="0"/>
          </a:p>
        </p:txBody>
      </p:sp>
    </p:spTree>
    <p:extLst>
      <p:ext uri="{BB962C8B-B14F-4D97-AF65-F5344CB8AC3E}">
        <p14:creationId xmlns:p14="http://schemas.microsoft.com/office/powerpoint/2010/main" val="40910711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32E3E-2BF8-4F85-9811-5C5819BDB5BA}"/>
              </a:ext>
            </a:extLst>
          </p:cNvPr>
          <p:cNvSpPr>
            <a:spLocks noGrp="1"/>
          </p:cNvSpPr>
          <p:nvPr>
            <p:ph type="title"/>
          </p:nvPr>
        </p:nvSpPr>
        <p:spPr>
          <a:xfrm>
            <a:off x="457200" y="381000"/>
            <a:ext cx="8229600" cy="1143000"/>
          </a:xfrm>
        </p:spPr>
        <p:txBody>
          <a:bodyPr>
            <a:normAutofit fontScale="90000"/>
          </a:bodyPr>
          <a:lstStyle/>
          <a:p>
            <a:r>
              <a:rPr lang="en-US" b="1" dirty="0">
                <a:ea typeface="+mn-ea"/>
                <a:cs typeface="+mn-cs"/>
              </a:rPr>
              <a:t>Organizing Books by Color</a:t>
            </a:r>
            <a:br>
              <a:rPr lang="en-US" dirty="0"/>
            </a:br>
            <a:endParaRPr lang="en-US" dirty="0"/>
          </a:p>
        </p:txBody>
      </p:sp>
      <p:pic>
        <p:nvPicPr>
          <p:cNvPr id="4" name="Content Placeholder 3">
            <a:extLst>
              <a:ext uri="{FF2B5EF4-FFF2-40B4-BE49-F238E27FC236}">
                <a16:creationId xmlns:a16="http://schemas.microsoft.com/office/drawing/2014/main" id="{4A022840-A574-471D-80DF-97C808DBD904}"/>
              </a:ext>
            </a:extLst>
          </p:cNvPr>
          <p:cNvPicPr>
            <a:picLocks noGrp="1" noChangeAspect="1"/>
          </p:cNvPicPr>
          <p:nvPr>
            <p:ph idx="1"/>
          </p:nvPr>
        </p:nvPicPr>
        <p:blipFill>
          <a:blip r:embed="rId3"/>
          <a:stretch>
            <a:fillRect/>
          </a:stretch>
        </p:blipFill>
        <p:spPr>
          <a:xfrm>
            <a:off x="3886200" y="1356493"/>
            <a:ext cx="5024642" cy="5024642"/>
          </a:xfrm>
          <a:prstGeom prst="rect">
            <a:avLst/>
          </a:prstGeom>
        </p:spPr>
      </p:pic>
      <p:sp>
        <p:nvSpPr>
          <p:cNvPr id="5" name="TextBox 4">
            <a:extLst>
              <a:ext uri="{FF2B5EF4-FFF2-40B4-BE49-F238E27FC236}">
                <a16:creationId xmlns:a16="http://schemas.microsoft.com/office/drawing/2014/main" id="{F087BDE4-6058-44DA-B6B5-BA420CF6C832}"/>
              </a:ext>
            </a:extLst>
          </p:cNvPr>
          <p:cNvSpPr txBox="1"/>
          <p:nvPr/>
        </p:nvSpPr>
        <p:spPr>
          <a:xfrm>
            <a:off x="233158" y="1524000"/>
            <a:ext cx="3448050" cy="5016758"/>
          </a:xfrm>
          <a:prstGeom prst="rect">
            <a:avLst/>
          </a:prstGeom>
          <a:noFill/>
        </p:spPr>
        <p:txBody>
          <a:bodyPr wrap="square" rtlCol="0">
            <a:spAutoFit/>
          </a:bodyPr>
          <a:lstStyle/>
          <a:p>
            <a:r>
              <a:rPr lang="en-US" sz="3200" dirty="0"/>
              <a:t>Might be aesthetic for your personal book collection (or as a Zoom background decoration), but not an effective organizing principle for a library</a:t>
            </a:r>
            <a:br>
              <a:rPr lang="en-US" sz="3200" dirty="0"/>
            </a:br>
            <a:r>
              <a:rPr lang="en-US" sz="3200" dirty="0"/>
              <a:t>  </a:t>
            </a:r>
            <a:r>
              <a:rPr lang="en-US" sz="3200" b="1" i="1" dirty="0">
                <a:solidFill>
                  <a:srgbClr val="FF0000"/>
                </a:solidFill>
              </a:rPr>
              <a:t>(WHY NOT?</a:t>
            </a:r>
          </a:p>
        </p:txBody>
      </p:sp>
    </p:spTree>
    <p:extLst>
      <p:ext uri="{BB962C8B-B14F-4D97-AF65-F5344CB8AC3E}">
        <p14:creationId xmlns:p14="http://schemas.microsoft.com/office/powerpoint/2010/main" val="4231016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32E3E-2BF8-4F85-9811-5C5819BDB5BA}"/>
              </a:ext>
            </a:extLst>
          </p:cNvPr>
          <p:cNvSpPr>
            <a:spLocks noGrp="1"/>
          </p:cNvSpPr>
          <p:nvPr>
            <p:ph type="title"/>
          </p:nvPr>
        </p:nvSpPr>
        <p:spPr>
          <a:xfrm>
            <a:off x="457200" y="381000"/>
            <a:ext cx="8229600" cy="1143000"/>
          </a:xfrm>
        </p:spPr>
        <p:txBody>
          <a:bodyPr>
            <a:normAutofit fontScale="90000"/>
          </a:bodyPr>
          <a:lstStyle/>
          <a:p>
            <a:r>
              <a:rPr lang="en-US" b="1" dirty="0">
                <a:ea typeface="+mn-ea"/>
                <a:cs typeface="+mn-cs"/>
              </a:rPr>
              <a:t>Organizing Books by Content</a:t>
            </a:r>
            <a:br>
              <a:rPr lang="en-US" dirty="0"/>
            </a:br>
            <a:endParaRPr lang="en-US" dirty="0"/>
          </a:p>
        </p:txBody>
      </p:sp>
      <p:sp>
        <p:nvSpPr>
          <p:cNvPr id="5" name="TextBox 4">
            <a:extLst>
              <a:ext uri="{FF2B5EF4-FFF2-40B4-BE49-F238E27FC236}">
                <a16:creationId xmlns:a16="http://schemas.microsoft.com/office/drawing/2014/main" id="{F087BDE4-6058-44DA-B6B5-BA420CF6C832}"/>
              </a:ext>
            </a:extLst>
          </p:cNvPr>
          <p:cNvSpPr txBox="1"/>
          <p:nvPr/>
        </p:nvSpPr>
        <p:spPr>
          <a:xfrm>
            <a:off x="335971" y="2057400"/>
            <a:ext cx="3448050" cy="3046988"/>
          </a:xfrm>
          <a:prstGeom prst="rect">
            <a:avLst/>
          </a:prstGeom>
          <a:noFill/>
        </p:spPr>
        <p:txBody>
          <a:bodyPr wrap="square" rtlCol="0">
            <a:spAutoFit/>
          </a:bodyPr>
          <a:lstStyle/>
          <a:p>
            <a:r>
              <a:rPr lang="en-US" sz="3200" dirty="0"/>
              <a:t>Organizing books according to their content is the only scalable approach when the collection gets larger</a:t>
            </a:r>
            <a:endParaRPr lang="en-US" sz="3200" b="1" i="1" dirty="0">
              <a:solidFill>
                <a:srgbClr val="FF0000"/>
              </a:solidFill>
            </a:endParaRPr>
          </a:p>
        </p:txBody>
      </p:sp>
      <p:pic>
        <p:nvPicPr>
          <p:cNvPr id="3" name="Picture 2">
            <a:extLst>
              <a:ext uri="{FF2B5EF4-FFF2-40B4-BE49-F238E27FC236}">
                <a16:creationId xmlns:a16="http://schemas.microsoft.com/office/drawing/2014/main" id="{B29E8EC7-CE50-498B-B0EB-302B5D024AE2}"/>
              </a:ext>
            </a:extLst>
          </p:cNvPr>
          <p:cNvPicPr>
            <a:picLocks noChangeAspect="1"/>
          </p:cNvPicPr>
          <p:nvPr/>
        </p:nvPicPr>
        <p:blipFill>
          <a:blip r:embed="rId3"/>
          <a:stretch>
            <a:fillRect/>
          </a:stretch>
        </p:blipFill>
        <p:spPr>
          <a:xfrm>
            <a:off x="3662791" y="1252327"/>
            <a:ext cx="5024009" cy="5288431"/>
          </a:xfrm>
          <a:prstGeom prst="rect">
            <a:avLst/>
          </a:prstGeom>
        </p:spPr>
      </p:pic>
    </p:spTree>
    <p:extLst>
      <p:ext uri="{BB962C8B-B14F-4D97-AF65-F5344CB8AC3E}">
        <p14:creationId xmlns:p14="http://schemas.microsoft.com/office/powerpoint/2010/main" val="9366185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53E89-6DA8-437C-A873-E6FB77C224A6}"/>
              </a:ext>
            </a:extLst>
          </p:cNvPr>
          <p:cNvSpPr>
            <a:spLocks noGrp="1"/>
          </p:cNvSpPr>
          <p:nvPr>
            <p:ph type="title"/>
          </p:nvPr>
        </p:nvSpPr>
        <p:spPr/>
        <p:txBody>
          <a:bodyPr/>
          <a:lstStyle/>
          <a:p>
            <a:r>
              <a:rPr lang="en-US" b="1" dirty="0">
                <a:solidFill>
                  <a:srgbClr val="FF0000"/>
                </a:solidFill>
              </a:rPr>
              <a:t>Stop and Think</a:t>
            </a:r>
          </a:p>
        </p:txBody>
      </p:sp>
      <p:sp>
        <p:nvSpPr>
          <p:cNvPr id="3" name="Content Placeholder 2">
            <a:extLst>
              <a:ext uri="{FF2B5EF4-FFF2-40B4-BE49-F238E27FC236}">
                <a16:creationId xmlns:a16="http://schemas.microsoft.com/office/drawing/2014/main" id="{4044EA56-03EE-4845-B62A-3713CEA91E4B}"/>
              </a:ext>
            </a:extLst>
          </p:cNvPr>
          <p:cNvSpPr>
            <a:spLocks noGrp="1"/>
          </p:cNvSpPr>
          <p:nvPr>
            <p:ph idx="1"/>
          </p:nvPr>
        </p:nvSpPr>
        <p:spPr/>
        <p:txBody>
          <a:bodyPr/>
          <a:lstStyle/>
          <a:p>
            <a:r>
              <a:rPr lang="en-US" dirty="0"/>
              <a:t>If you were living 10,000 years ago, what astronomical and terrestrial events would be most salient to you?</a:t>
            </a:r>
          </a:p>
          <a:p>
            <a:r>
              <a:rPr lang="en-US" dirty="0"/>
              <a:t>How would making sense of these events enable you to organize your life?</a:t>
            </a:r>
          </a:p>
          <a:p>
            <a:r>
              <a:rPr lang="en-US" dirty="0"/>
              <a:t>What evidence do we have today of these ancient efforts at sensemaking and organizing?</a:t>
            </a:r>
          </a:p>
          <a:p>
            <a:pPr marL="457200" lvl="1" indent="0">
              <a:buNone/>
            </a:pPr>
            <a:endParaRPr lang="en-US" dirty="0"/>
          </a:p>
          <a:p>
            <a:pPr marL="0" indent="0">
              <a:buNone/>
            </a:pPr>
            <a:endParaRPr lang="en-US" dirty="0"/>
          </a:p>
          <a:p>
            <a:endParaRPr lang="en-US" dirty="0"/>
          </a:p>
        </p:txBody>
      </p:sp>
    </p:spTree>
    <p:extLst>
      <p:ext uri="{BB962C8B-B14F-4D97-AF65-F5344CB8AC3E}">
        <p14:creationId xmlns:p14="http://schemas.microsoft.com/office/powerpoint/2010/main" val="17501074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6"/>
          <p:cNvSpPr txBox="1">
            <a:spLocks noChangeArrowheads="1"/>
          </p:cNvSpPr>
          <p:nvPr/>
        </p:nvSpPr>
        <p:spPr bwMode="auto">
          <a:xfrm>
            <a:off x="8772303" y="6594574"/>
            <a:ext cx="87064" cy="223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lstStyle>
            <a:lvl1pPr>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1pPr>
            <a:lvl2pPr marL="742950" indent="-28575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2pPr>
            <a:lvl3pPr marL="1143000" indent="-22860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3pPr>
            <a:lvl4pPr marL="1600200" indent="-22860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4pPr>
            <a:lvl5pPr marL="2057400" indent="-22860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9pPr>
          </a:lstStyle>
          <a:p>
            <a:pPr algn="ctr" eaLnBrk="1" hangingPunct="1"/>
            <a:fld id="{9AF5CE86-5DAE-4CE9-9520-685AAA19DE8B}" type="slidenum">
              <a:rPr lang="en-US" altLang="en-US" sz="1477">
                <a:solidFill>
                  <a:srgbClr val="002955"/>
                </a:solidFill>
                <a:latin typeface="UC Berkeley OS Sign"/>
                <a:ea typeface="MS PGothic" panose="020B0600070205080204" pitchFamily="34" charset="-128"/>
                <a:sym typeface="UC Berkeley OS Sign"/>
              </a:rPr>
              <a:pPr algn="ctr" eaLnBrk="1" hangingPunct="1"/>
              <a:t>17</a:t>
            </a:fld>
            <a:endParaRPr lang="en-US" altLang="en-US" sz="1477">
              <a:solidFill>
                <a:srgbClr val="002955"/>
              </a:solidFill>
              <a:latin typeface="UC Berkeley OS Sign"/>
              <a:ea typeface="MS PGothic" panose="020B0600070205080204" pitchFamily="34" charset="-128"/>
              <a:sym typeface="UC Berkeley OS Sign"/>
            </a:endParaRPr>
          </a:p>
        </p:txBody>
      </p:sp>
      <p:sp>
        <p:nvSpPr>
          <p:cNvPr id="62467" name="Rectangle 7"/>
          <p:cNvSpPr>
            <a:spLocks noChangeArrowheads="1"/>
          </p:cNvSpPr>
          <p:nvPr/>
        </p:nvSpPr>
        <p:spPr bwMode="auto">
          <a:xfrm>
            <a:off x="70879" y="1301035"/>
            <a:ext cx="8466460" cy="1224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tabLst>
                <a:tab pos="939800" algn="l"/>
                <a:tab pos="1866900" algn="l"/>
                <a:tab pos="2806700" algn="l"/>
                <a:tab pos="3733800" algn="l"/>
                <a:tab pos="4673600" algn="l"/>
                <a:tab pos="5613400" algn="l"/>
                <a:tab pos="6540500" algn="l"/>
                <a:tab pos="7454900" algn="l"/>
                <a:tab pos="8407400" algn="l"/>
                <a:tab pos="9334500" algn="l"/>
                <a:tab pos="10287000" algn="l"/>
                <a:tab pos="11201400" algn="l"/>
              </a:tabLs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1pPr>
            <a:lvl2pPr>
              <a:tabLst>
                <a:tab pos="939800" algn="l"/>
                <a:tab pos="1866900" algn="l"/>
                <a:tab pos="2806700" algn="l"/>
                <a:tab pos="3733800" algn="l"/>
                <a:tab pos="4673600" algn="l"/>
                <a:tab pos="5613400" algn="l"/>
                <a:tab pos="6540500" algn="l"/>
                <a:tab pos="7454900" algn="l"/>
                <a:tab pos="8407400" algn="l"/>
                <a:tab pos="9334500" algn="l"/>
                <a:tab pos="10287000" algn="l"/>
                <a:tab pos="11201400" algn="l"/>
              </a:tabLs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2pPr>
            <a:lvl3pPr marL="1143000" indent="-228600">
              <a:tabLst>
                <a:tab pos="939800" algn="l"/>
                <a:tab pos="1866900" algn="l"/>
                <a:tab pos="2806700" algn="l"/>
                <a:tab pos="3733800" algn="l"/>
                <a:tab pos="4673600" algn="l"/>
                <a:tab pos="5613400" algn="l"/>
                <a:tab pos="6540500" algn="l"/>
                <a:tab pos="7454900" algn="l"/>
                <a:tab pos="8407400" algn="l"/>
                <a:tab pos="9334500" algn="l"/>
                <a:tab pos="10287000" algn="l"/>
                <a:tab pos="11201400" algn="l"/>
              </a:tabLs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3pPr>
            <a:lvl4pPr marL="1600200" indent="-228600">
              <a:tabLst>
                <a:tab pos="939800" algn="l"/>
                <a:tab pos="1866900" algn="l"/>
                <a:tab pos="2806700" algn="l"/>
                <a:tab pos="3733800" algn="l"/>
                <a:tab pos="4673600" algn="l"/>
                <a:tab pos="5613400" algn="l"/>
                <a:tab pos="6540500" algn="l"/>
                <a:tab pos="7454900" algn="l"/>
                <a:tab pos="8407400" algn="l"/>
                <a:tab pos="9334500" algn="l"/>
                <a:tab pos="10287000" algn="l"/>
                <a:tab pos="11201400" algn="l"/>
              </a:tabLs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4pPr>
            <a:lvl5pPr marL="2057400" indent="-228600">
              <a:tabLst>
                <a:tab pos="939800" algn="l"/>
                <a:tab pos="1866900" algn="l"/>
                <a:tab pos="2806700" algn="l"/>
                <a:tab pos="3733800" algn="l"/>
                <a:tab pos="4673600" algn="l"/>
                <a:tab pos="5613400" algn="l"/>
                <a:tab pos="6540500" algn="l"/>
                <a:tab pos="7454900" algn="l"/>
                <a:tab pos="8407400" algn="l"/>
                <a:tab pos="9334500" algn="l"/>
                <a:tab pos="10287000" algn="l"/>
                <a:tab pos="11201400" algn="l"/>
              </a:tabLs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5pPr>
            <a:lvl6pPr marL="2514600" indent="-228600" eaLnBrk="0" fontAlgn="base" hangingPunct="0">
              <a:spcBef>
                <a:spcPct val="0"/>
              </a:spcBef>
              <a:spcAft>
                <a:spcPct val="0"/>
              </a:spcAft>
              <a:tabLst>
                <a:tab pos="939800" algn="l"/>
                <a:tab pos="1866900" algn="l"/>
                <a:tab pos="2806700" algn="l"/>
                <a:tab pos="3733800" algn="l"/>
                <a:tab pos="4673600" algn="l"/>
                <a:tab pos="5613400" algn="l"/>
                <a:tab pos="6540500" algn="l"/>
                <a:tab pos="7454900" algn="l"/>
                <a:tab pos="8407400" algn="l"/>
                <a:tab pos="9334500" algn="l"/>
                <a:tab pos="10287000" algn="l"/>
                <a:tab pos="11201400" algn="l"/>
              </a:tabLs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6pPr>
            <a:lvl7pPr marL="2971800" indent="-228600" eaLnBrk="0" fontAlgn="base" hangingPunct="0">
              <a:spcBef>
                <a:spcPct val="0"/>
              </a:spcBef>
              <a:spcAft>
                <a:spcPct val="0"/>
              </a:spcAft>
              <a:tabLst>
                <a:tab pos="939800" algn="l"/>
                <a:tab pos="1866900" algn="l"/>
                <a:tab pos="2806700" algn="l"/>
                <a:tab pos="3733800" algn="l"/>
                <a:tab pos="4673600" algn="l"/>
                <a:tab pos="5613400" algn="l"/>
                <a:tab pos="6540500" algn="l"/>
                <a:tab pos="7454900" algn="l"/>
                <a:tab pos="8407400" algn="l"/>
                <a:tab pos="9334500" algn="l"/>
                <a:tab pos="10287000" algn="l"/>
                <a:tab pos="11201400" algn="l"/>
              </a:tabLs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7pPr>
            <a:lvl8pPr marL="3429000" indent="-228600" eaLnBrk="0" fontAlgn="base" hangingPunct="0">
              <a:spcBef>
                <a:spcPct val="0"/>
              </a:spcBef>
              <a:spcAft>
                <a:spcPct val="0"/>
              </a:spcAft>
              <a:tabLst>
                <a:tab pos="939800" algn="l"/>
                <a:tab pos="1866900" algn="l"/>
                <a:tab pos="2806700" algn="l"/>
                <a:tab pos="3733800" algn="l"/>
                <a:tab pos="4673600" algn="l"/>
                <a:tab pos="5613400" algn="l"/>
                <a:tab pos="6540500" algn="l"/>
                <a:tab pos="7454900" algn="l"/>
                <a:tab pos="8407400" algn="l"/>
                <a:tab pos="9334500" algn="l"/>
                <a:tab pos="10287000" algn="l"/>
                <a:tab pos="11201400" algn="l"/>
              </a:tabLs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8pPr>
            <a:lvl9pPr marL="3886200" indent="-228600" eaLnBrk="0" fontAlgn="base" hangingPunct="0">
              <a:spcBef>
                <a:spcPct val="0"/>
              </a:spcBef>
              <a:spcAft>
                <a:spcPct val="0"/>
              </a:spcAft>
              <a:tabLst>
                <a:tab pos="939800" algn="l"/>
                <a:tab pos="1866900" algn="l"/>
                <a:tab pos="2806700" algn="l"/>
                <a:tab pos="3733800" algn="l"/>
                <a:tab pos="4673600" algn="l"/>
                <a:tab pos="5613400" algn="l"/>
                <a:tab pos="6540500" algn="l"/>
                <a:tab pos="7454900" algn="l"/>
                <a:tab pos="8407400" algn="l"/>
                <a:tab pos="9334500" algn="l"/>
                <a:tab pos="10287000" algn="l"/>
                <a:tab pos="11201400" algn="l"/>
              </a:tabLs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9pPr>
          </a:lstStyle>
          <a:p>
            <a:pPr lvl="1">
              <a:lnSpc>
                <a:spcPct val="92000"/>
              </a:lnSpc>
              <a:spcBef>
                <a:spcPts val="1266"/>
              </a:spcBef>
              <a:buClr>
                <a:srgbClr val="002955"/>
              </a:buClr>
              <a:buSzPct val="44000"/>
            </a:pPr>
            <a:r>
              <a:rPr lang="en-US" altLang="en-US" sz="2000" b="1" i="1" dirty="0">
                <a:solidFill>
                  <a:schemeClr val="tx1"/>
                </a:solidFill>
              </a:rPr>
              <a:t>For thousands of years, even before the invention of written language, people have systematically collected things, information about those things, and observations of all kinds to understand how their world works</a:t>
            </a:r>
            <a:endParaRPr lang="en-US" altLang="en-US" sz="2000" dirty="0">
              <a:solidFill>
                <a:schemeClr val="tx1"/>
              </a:solidFill>
            </a:endParaRPr>
          </a:p>
        </p:txBody>
      </p:sp>
      <p:pic>
        <p:nvPicPr>
          <p:cNvPr id="62468" name="Picture 4" descr="Click for a larger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2172" y="2571750"/>
            <a:ext cx="3529459" cy="357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9" name="Picture 4" descr="nilometer-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41341" y="2748112"/>
            <a:ext cx="4830961" cy="3219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70" name="TextBox 1"/>
          <p:cNvSpPr txBox="1">
            <a:spLocks noChangeArrowheads="1"/>
          </p:cNvSpPr>
          <p:nvPr/>
        </p:nvSpPr>
        <p:spPr bwMode="auto">
          <a:xfrm>
            <a:off x="928688" y="6059909"/>
            <a:ext cx="1768078"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1pPr>
            <a:lvl2pPr marL="742950" indent="-28575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2pPr>
            <a:lvl3pPr marL="1143000" indent="-22860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3pPr>
            <a:lvl4pPr marL="1600200" indent="-22860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4pPr>
            <a:lvl5pPr marL="2057400" indent="-22860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9pPr>
          </a:lstStyle>
          <a:p>
            <a:r>
              <a:rPr lang="en-US" altLang="en-US" sz="2250"/>
              <a:t>Babylonian</a:t>
            </a:r>
            <a:br>
              <a:rPr lang="en-US" altLang="en-US" sz="2250"/>
            </a:br>
            <a:r>
              <a:rPr lang="en-US" altLang="en-US" sz="2250"/>
              <a:t>Astronomy</a:t>
            </a:r>
          </a:p>
        </p:txBody>
      </p:sp>
      <p:sp>
        <p:nvSpPr>
          <p:cNvPr id="62471" name="TextBox 6"/>
          <p:cNvSpPr txBox="1">
            <a:spLocks noChangeArrowheads="1"/>
          </p:cNvSpPr>
          <p:nvPr/>
        </p:nvSpPr>
        <p:spPr bwMode="auto">
          <a:xfrm>
            <a:off x="4304109" y="6013028"/>
            <a:ext cx="4071938"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1pPr>
            <a:lvl2pPr marL="742950" indent="-28575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2pPr>
            <a:lvl3pPr marL="1143000" indent="-22860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3pPr>
            <a:lvl4pPr marL="1600200" indent="-22860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4pPr>
            <a:lvl5pPr marL="2057400" indent="-22860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9pPr>
          </a:lstStyle>
          <a:p>
            <a:pPr algn="ctr"/>
            <a:r>
              <a:rPr lang="en-US" altLang="en-US" sz="2250"/>
              <a:t>Ancient Egyptian Hydrology – Nile Flood Records</a:t>
            </a:r>
          </a:p>
        </p:txBody>
      </p:sp>
      <p:sp>
        <p:nvSpPr>
          <p:cNvPr id="2" name="Rectangle 1"/>
          <p:cNvSpPr/>
          <p:nvPr/>
        </p:nvSpPr>
        <p:spPr>
          <a:xfrm>
            <a:off x="609600" y="211272"/>
            <a:ext cx="6890387" cy="1111715"/>
          </a:xfrm>
          <a:prstGeom prst="rect">
            <a:avLst/>
          </a:prstGeom>
        </p:spPr>
        <p:txBody>
          <a:bodyPr wrap="square">
            <a:spAutoFit/>
          </a:bodyPr>
          <a:lstStyle/>
          <a:p>
            <a:pPr algn="ctr">
              <a:lnSpc>
                <a:spcPct val="92000"/>
              </a:lnSpc>
              <a:spcBef>
                <a:spcPct val="0"/>
              </a:spcBef>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a:latin typeface="+mj-lt"/>
                <a:ea typeface="+mj-ea"/>
                <a:cs typeface="+mj-cs"/>
                <a:sym typeface="UC Berkeley OS Sign"/>
              </a:rPr>
              <a:t>We Have Always Organized/</a:t>
            </a:r>
          </a:p>
          <a:p>
            <a:pPr algn="ctr">
              <a:lnSpc>
                <a:spcPct val="92000"/>
              </a:lnSpc>
              <a:spcBef>
                <a:spcPct val="0"/>
              </a:spcBef>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a:latin typeface="+mj-lt"/>
                <a:ea typeface="+mj-ea"/>
                <a:cs typeface="+mj-cs"/>
                <a:sym typeface="UC Berkeley OS Sign"/>
              </a:rPr>
              <a:t> Tried to Make Sense</a:t>
            </a:r>
            <a:endParaRPr lang="en-US" sz="3600" b="1" dirty="0">
              <a:latin typeface="+mj-lt"/>
              <a:ea typeface="+mj-ea"/>
              <a:cs typeface="+mj-cs"/>
            </a:endParaRPr>
          </a:p>
        </p:txBody>
      </p:sp>
    </p:spTree>
    <p:extLst>
      <p:ext uri="{BB962C8B-B14F-4D97-AF65-F5344CB8AC3E}">
        <p14:creationId xmlns:p14="http://schemas.microsoft.com/office/powerpoint/2010/main" val="767288150"/>
      </p:ext>
    </p:extLst>
  </p:cSld>
  <p:clrMapOvr>
    <a:masterClrMapping/>
  </p:clrMapOvr>
  <mc:AlternateContent xmlns:mc="http://schemas.openxmlformats.org/markup-compatibility/2006" xmlns:p14="http://schemas.microsoft.com/office/powerpoint/2010/main">
    <mc:Choice Requires="p14">
      <p:transition spd="slow" p14:dur="2000" advTm="46012"/>
    </mc:Choice>
    <mc:Fallback xmlns="">
      <p:transition spd="slow" advTm="46012"/>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68651" y="1214301"/>
            <a:ext cx="3718560" cy="2602992"/>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6789" y="1192286"/>
            <a:ext cx="4158813" cy="2999345"/>
          </a:xfrm>
          <a:prstGeom prst="rect">
            <a:avLst/>
          </a:prstGeom>
        </p:spPr>
      </p:pic>
      <p:sp>
        <p:nvSpPr>
          <p:cNvPr id="4" name="Rectangle 3"/>
          <p:cNvSpPr/>
          <p:nvPr/>
        </p:nvSpPr>
        <p:spPr>
          <a:xfrm>
            <a:off x="0" y="178166"/>
            <a:ext cx="9144000" cy="771878"/>
          </a:xfrm>
          <a:prstGeom prst="rect">
            <a:avLst/>
          </a:prstGeom>
        </p:spPr>
        <p:txBody>
          <a:bodyPr wrap="square">
            <a:spAutoFit/>
          </a:bodyPr>
          <a:lstStyle/>
          <a:p>
            <a:pPr lvl="1">
              <a:lnSpc>
                <a:spcPct val="92000"/>
              </a:lnSpc>
              <a:spcBef>
                <a:spcPts val="1266"/>
              </a:spcBef>
              <a:buClr>
                <a:srgbClr val="002955"/>
              </a:buClr>
              <a:buSzPct val="44000"/>
            </a:pPr>
            <a:r>
              <a:rPr lang="en-US" altLang="en-US" sz="2400" b="1" i="1" dirty="0"/>
              <a:t>Ancient humans imposed “constellations” on observations of stars so they could represent and communicate about them</a:t>
            </a:r>
          </a:p>
        </p:txBody>
      </p:sp>
      <p:sp>
        <p:nvSpPr>
          <p:cNvPr id="5" name="TextBox 4"/>
          <p:cNvSpPr txBox="1"/>
          <p:nvPr/>
        </p:nvSpPr>
        <p:spPr>
          <a:xfrm>
            <a:off x="719847" y="4342765"/>
            <a:ext cx="3962400" cy="369332"/>
          </a:xfrm>
          <a:prstGeom prst="rect">
            <a:avLst/>
          </a:prstGeom>
          <a:noFill/>
        </p:spPr>
        <p:txBody>
          <a:bodyPr wrap="square" rtlCol="0">
            <a:spAutoFit/>
          </a:bodyPr>
          <a:lstStyle/>
          <a:p>
            <a:r>
              <a:rPr lang="en-US" dirty="0"/>
              <a:t>WINTER SKY, NORTHERN HEMISPHERE</a:t>
            </a:r>
          </a:p>
        </p:txBody>
      </p:sp>
      <p:sp>
        <p:nvSpPr>
          <p:cNvPr id="6" name="TextBox 5"/>
          <p:cNvSpPr txBox="1"/>
          <p:nvPr/>
        </p:nvSpPr>
        <p:spPr>
          <a:xfrm>
            <a:off x="4985426" y="4039931"/>
            <a:ext cx="3352800" cy="369332"/>
          </a:xfrm>
          <a:prstGeom prst="rect">
            <a:avLst/>
          </a:prstGeom>
          <a:noFill/>
        </p:spPr>
        <p:txBody>
          <a:bodyPr wrap="square" rtlCol="0">
            <a:spAutoFit/>
          </a:bodyPr>
          <a:lstStyle/>
          <a:p>
            <a:r>
              <a:rPr lang="en-US" dirty="0">
                <a:hlinkClick r:id="rId5"/>
              </a:rPr>
              <a:t>LASCAUX CAVE PAINTINGS</a:t>
            </a:r>
            <a:endParaRPr lang="en-US" dirty="0"/>
          </a:p>
        </p:txBody>
      </p:sp>
      <p:sp>
        <p:nvSpPr>
          <p:cNvPr id="7" name="Rectangle 6">
            <a:extLst>
              <a:ext uri="{FF2B5EF4-FFF2-40B4-BE49-F238E27FC236}">
                <a16:creationId xmlns:a16="http://schemas.microsoft.com/office/drawing/2014/main" id="{1110C1A1-F34C-4BE5-BB74-2EF4C33C79E2}"/>
              </a:ext>
            </a:extLst>
          </p:cNvPr>
          <p:cNvSpPr/>
          <p:nvPr/>
        </p:nvSpPr>
        <p:spPr>
          <a:xfrm>
            <a:off x="415047" y="4882686"/>
            <a:ext cx="8534400" cy="1451423"/>
          </a:xfrm>
          <a:prstGeom prst="rect">
            <a:avLst/>
          </a:prstGeom>
        </p:spPr>
        <p:txBody>
          <a:bodyPr wrap="square">
            <a:spAutoFit/>
          </a:bodyPr>
          <a:lstStyle/>
          <a:p>
            <a:pPr lvl="1">
              <a:lnSpc>
                <a:spcPct val="92000"/>
              </a:lnSpc>
              <a:spcBef>
                <a:spcPts val="1266"/>
              </a:spcBef>
              <a:buClr>
                <a:srgbClr val="002955"/>
              </a:buClr>
              <a:buSzPct val="44000"/>
            </a:pPr>
            <a:r>
              <a:rPr lang="en-US" altLang="en-US" sz="2400" b="1" i="1" dirty="0"/>
              <a:t>2500 years ago, Babylonian astronomers recorded observations for the sun and moon so precisely that their estimates for “year” and “lunar month” were almost exactly the values we use today</a:t>
            </a:r>
          </a:p>
        </p:txBody>
      </p:sp>
    </p:spTree>
    <p:extLst>
      <p:ext uri="{BB962C8B-B14F-4D97-AF65-F5344CB8AC3E}">
        <p14:creationId xmlns:p14="http://schemas.microsoft.com/office/powerpoint/2010/main" val="32629429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stretch>
            <a:fillRect/>
          </a:stretch>
        </p:blipFill>
        <p:spPr>
          <a:xfrm>
            <a:off x="5096446" y="4962400"/>
            <a:ext cx="3724275" cy="1916677"/>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4405" y="1270153"/>
            <a:ext cx="3155415" cy="2250827"/>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1369" y="3654060"/>
            <a:ext cx="3155415" cy="1954356"/>
          </a:xfrm>
          <a:prstGeom prst="rect">
            <a:avLst/>
          </a:prstGeom>
        </p:spPr>
      </p:pic>
      <p:sp>
        <p:nvSpPr>
          <p:cNvPr id="4" name="Rectangle 3"/>
          <p:cNvSpPr/>
          <p:nvPr/>
        </p:nvSpPr>
        <p:spPr>
          <a:xfrm>
            <a:off x="609600" y="158438"/>
            <a:ext cx="7620000" cy="1111715"/>
          </a:xfrm>
          <a:prstGeom prst="rect">
            <a:avLst/>
          </a:prstGeom>
        </p:spPr>
        <p:txBody>
          <a:bodyPr wrap="square">
            <a:spAutoFit/>
          </a:bodyPr>
          <a:lstStyle/>
          <a:p>
            <a:pPr algn="ctr">
              <a:lnSpc>
                <a:spcPct val="92000"/>
              </a:lnSpc>
              <a:spcBef>
                <a:spcPct val="0"/>
              </a:spcBef>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a:latin typeface="+mj-lt"/>
                <a:ea typeface="+mj-ea"/>
                <a:cs typeface="+mj-cs"/>
                <a:sym typeface="UC Berkeley OS Sign"/>
              </a:rPr>
              <a:t>Sensemaking in Ancient Egypt:</a:t>
            </a:r>
            <a:br>
              <a:rPr lang="en-US" sz="3600" b="1" dirty="0">
                <a:latin typeface="+mj-lt"/>
                <a:ea typeface="+mj-ea"/>
                <a:cs typeface="+mj-cs"/>
                <a:sym typeface="UC Berkeley OS Sign"/>
              </a:rPr>
            </a:br>
            <a:r>
              <a:rPr lang="en-US" sz="3600" b="1" dirty="0">
                <a:latin typeface="+mj-lt"/>
                <a:ea typeface="+mj-ea"/>
                <a:cs typeface="+mj-cs"/>
                <a:sym typeface="UC Berkeley OS Sign"/>
              </a:rPr>
              <a:t> Archeo-astronomy</a:t>
            </a:r>
            <a:endParaRPr lang="en-US" sz="3600" b="1" dirty="0">
              <a:latin typeface="+mj-lt"/>
              <a:ea typeface="+mj-ea"/>
              <a:cs typeface="+mj-cs"/>
            </a:endParaRPr>
          </a:p>
        </p:txBody>
      </p:sp>
      <p:sp>
        <p:nvSpPr>
          <p:cNvPr id="5" name="Rectangle 2"/>
          <p:cNvSpPr txBox="1">
            <a:spLocks noChangeArrowheads="1"/>
          </p:cNvSpPr>
          <p:nvPr/>
        </p:nvSpPr>
        <p:spPr>
          <a:xfrm>
            <a:off x="3200400" y="1403233"/>
            <a:ext cx="5791200" cy="4453940"/>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indent="-160729">
              <a:lnSpc>
                <a:spcPct val="112000"/>
              </a:lnSpc>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700" dirty="0"/>
              <a:t>The pyramids of Giza in Egypt, the Great Sphinx that stands between them, and an observation terrace are aligned according to two events of critical religious and economic importance:</a:t>
            </a:r>
          </a:p>
          <a:p>
            <a:pPr lvl="1" indent="-160729">
              <a:lnSpc>
                <a:spcPct val="112000"/>
              </a:lnSpc>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4200" dirty="0"/>
              <a:t>Sunset on the summer solstice</a:t>
            </a:r>
          </a:p>
          <a:p>
            <a:pPr lvl="1" indent="-160729">
              <a:lnSpc>
                <a:spcPct val="112000"/>
              </a:lnSpc>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4200" dirty="0"/>
              <a:t>The onset of the Nile floods</a:t>
            </a:r>
          </a:p>
        </p:txBody>
      </p:sp>
      <p:sp>
        <p:nvSpPr>
          <p:cNvPr id="6" name="TextBox 5"/>
          <p:cNvSpPr txBox="1"/>
          <p:nvPr/>
        </p:nvSpPr>
        <p:spPr>
          <a:xfrm>
            <a:off x="152400" y="5741496"/>
            <a:ext cx="5181600" cy="830997"/>
          </a:xfrm>
          <a:prstGeom prst="rect">
            <a:avLst/>
          </a:prstGeom>
          <a:noFill/>
        </p:spPr>
        <p:txBody>
          <a:bodyPr wrap="square" rtlCol="0">
            <a:spAutoFit/>
          </a:bodyPr>
          <a:lstStyle/>
          <a:p>
            <a:r>
              <a:rPr lang="en-US" sz="2400" b="1" dirty="0"/>
              <a:t>The hieroglyph symbol AKHET means both “horizon” and “flood season”</a:t>
            </a:r>
          </a:p>
        </p:txBody>
      </p:sp>
    </p:spTree>
    <p:extLst>
      <p:ext uri="{BB962C8B-B14F-4D97-AF65-F5344CB8AC3E}">
        <p14:creationId xmlns:p14="http://schemas.microsoft.com/office/powerpoint/2010/main" val="3752061378"/>
      </p:ext>
    </p:extLst>
  </p:cSld>
  <p:clrMapOvr>
    <a:masterClrMapping/>
  </p:clrMapOvr>
  <mc:AlternateContent xmlns:mc="http://schemas.openxmlformats.org/markup-compatibility/2006" xmlns:p14="http://schemas.microsoft.com/office/powerpoint/2010/main">
    <mc:Choice Requires="p14">
      <p:transition spd="slow" p14:dur="2000" advTm="45251"/>
    </mc:Choice>
    <mc:Fallback xmlns="">
      <p:transition spd="slow" advTm="45251"/>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txBox="1">
            <a:spLocks noChangeArrowheads="1"/>
          </p:cNvSpPr>
          <p:nvPr/>
        </p:nvSpPr>
        <p:spPr>
          <a:xfrm>
            <a:off x="1219200" y="304800"/>
            <a:ext cx="5715000" cy="1190997"/>
          </a:xfrm>
          <a:prstGeom prst="rect">
            <a:avLst/>
          </a:prstGeom>
        </p:spPr>
        <p:txBody>
          <a:bodyPr lIns="64291" tIns="32146" rIns="64291" bIns="32146"/>
          <a:lstStyle/>
          <a:p>
            <a:pPr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4400" b="1" dirty="0">
                <a:latin typeface="+mj-lt"/>
                <a:ea typeface="+mj-ea"/>
                <a:cs typeface="+mj-cs"/>
                <a:sym typeface="UC Berkeley OS Sign"/>
              </a:rPr>
              <a:t>Lecture 0</a:t>
            </a:r>
          </a:p>
        </p:txBody>
      </p:sp>
      <p:sp>
        <p:nvSpPr>
          <p:cNvPr id="6" name="Rectangle 5"/>
          <p:cNvSpPr/>
          <p:nvPr/>
        </p:nvSpPr>
        <p:spPr>
          <a:xfrm>
            <a:off x="457200" y="786851"/>
            <a:ext cx="8229600" cy="5912675"/>
          </a:xfrm>
          <a:prstGeom prst="rect">
            <a:avLst/>
          </a:prstGeom>
        </p:spPr>
        <p:txBody>
          <a:bodyPr wrap="square" lIns="64291" tIns="32146" rIns="64291" bIns="32146">
            <a:spAutoFit/>
          </a:bodyPr>
          <a:lstStyle/>
          <a:p>
            <a:pPr marL="160729" indent="-160729">
              <a:lnSpc>
                <a:spcPct val="150000"/>
              </a:lnSpc>
              <a:buClr>
                <a:srgbClr val="002955"/>
              </a:buClr>
              <a:buSzPct val="44000"/>
              <a:buFont typeface="Arial" pitchFamily="34" charset="0"/>
              <a:buChar char="•"/>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1000" dirty="0"/>
              <a:t> </a:t>
            </a:r>
            <a:endParaRPr lang="en-US" sz="2800" dirty="0"/>
          </a:p>
          <a:p>
            <a:pPr marL="257166" indent="-160729">
              <a:spcAft>
                <a:spcPts val="1266"/>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000" dirty="0"/>
              <a:t>Yesterday (day 0 of the semester) I recorded a short zoom lecture that:</a:t>
            </a:r>
          </a:p>
          <a:p>
            <a:pPr marL="714366" lvl="1" indent="-160729">
              <a:spcAft>
                <a:spcPts val="1266"/>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000" dirty="0"/>
              <a:t>Introduced the teaching team, Bob and Nicole</a:t>
            </a:r>
          </a:p>
          <a:p>
            <a:pPr marL="714366" lvl="1" indent="-160729">
              <a:spcAft>
                <a:spcPts val="1266"/>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000" dirty="0"/>
              <a:t>Reviewed the student survey</a:t>
            </a:r>
          </a:p>
          <a:p>
            <a:pPr marL="714366" lvl="1" indent="-160729">
              <a:spcAft>
                <a:spcPts val="1266"/>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000" dirty="0"/>
              <a:t>Gave an overview of the course plan and how we will use Zoom and other methods</a:t>
            </a:r>
          </a:p>
          <a:p>
            <a:pPr marL="714366" lvl="1" indent="-160729">
              <a:spcAft>
                <a:spcPts val="1266"/>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000" dirty="0"/>
              <a:t>Covered course administrivia</a:t>
            </a:r>
          </a:p>
          <a:p>
            <a:pPr marL="257166" indent="-160729">
              <a:spcAft>
                <a:spcPts val="1266"/>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000" dirty="0"/>
              <a:t> If you haven’t watched this lecture, do it ASAP – you can find it in the Media Gallery</a:t>
            </a:r>
          </a:p>
          <a:p>
            <a:pPr marL="96437">
              <a:spcAft>
                <a:spcPts val="1266"/>
              </a:spcAft>
              <a:buClr>
                <a:srgbClr val="002955"/>
              </a:buClr>
              <a:buSzPct val="44000"/>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000" b="1" i="1" dirty="0">
                <a:solidFill>
                  <a:srgbClr val="FF0000"/>
                </a:solidFill>
              </a:rPr>
              <a:t>     (but I will repeat some very important slides)</a:t>
            </a:r>
          </a:p>
        </p:txBody>
      </p:sp>
    </p:spTree>
    <p:extLst>
      <p:ext uri="{BB962C8B-B14F-4D97-AF65-F5344CB8AC3E}">
        <p14:creationId xmlns:p14="http://schemas.microsoft.com/office/powerpoint/2010/main" val="1060727723"/>
      </p:ext>
    </p:extLst>
  </p:cSld>
  <p:clrMapOvr>
    <a:masterClrMapping/>
  </p:clrMapOvr>
  <p:transition advTm="18963"/>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6"/>
          <p:cNvSpPr txBox="1">
            <a:spLocks noChangeArrowheads="1"/>
          </p:cNvSpPr>
          <p:nvPr/>
        </p:nvSpPr>
        <p:spPr bwMode="auto">
          <a:xfrm>
            <a:off x="8772303" y="6594574"/>
            <a:ext cx="87064" cy="223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lstStyle>
            <a:lvl1pPr>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1pPr>
            <a:lvl2pPr marL="742950" indent="-28575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2pPr>
            <a:lvl3pPr marL="1143000" indent="-22860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3pPr>
            <a:lvl4pPr marL="1600200" indent="-22860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4pPr>
            <a:lvl5pPr marL="2057400" indent="-22860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9pPr>
          </a:lstStyle>
          <a:p>
            <a:pPr algn="ctr" eaLnBrk="1" hangingPunct="1"/>
            <a:fld id="{7385A43F-BC6C-4977-A9EC-58B8A35A0873}" type="slidenum">
              <a:rPr lang="en-US" altLang="en-US" sz="1477">
                <a:solidFill>
                  <a:srgbClr val="002955"/>
                </a:solidFill>
                <a:latin typeface="UC Berkeley OS Sign"/>
                <a:ea typeface="MS PGothic" panose="020B0600070205080204" pitchFamily="34" charset="-128"/>
                <a:sym typeface="UC Berkeley OS Sign"/>
              </a:rPr>
              <a:pPr algn="ctr" eaLnBrk="1" hangingPunct="1"/>
              <a:t>20</a:t>
            </a:fld>
            <a:endParaRPr lang="en-US" altLang="en-US" sz="1477">
              <a:solidFill>
                <a:srgbClr val="002955"/>
              </a:solidFill>
              <a:latin typeface="UC Berkeley OS Sign"/>
              <a:ea typeface="MS PGothic" panose="020B0600070205080204" pitchFamily="34" charset="-128"/>
              <a:sym typeface="UC Berkeley OS Sign"/>
            </a:endParaRPr>
          </a:p>
        </p:txBody>
      </p:sp>
      <p:sp>
        <p:nvSpPr>
          <p:cNvPr id="64515" name="Rectangle 7"/>
          <p:cNvSpPr>
            <a:spLocks noChangeArrowheads="1"/>
          </p:cNvSpPr>
          <p:nvPr/>
        </p:nvSpPr>
        <p:spPr bwMode="auto">
          <a:xfrm>
            <a:off x="289719" y="685800"/>
            <a:ext cx="8320881" cy="5299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tabLst>
                <a:tab pos="939800" algn="l"/>
                <a:tab pos="1866900" algn="l"/>
                <a:tab pos="2806700" algn="l"/>
                <a:tab pos="3733800" algn="l"/>
                <a:tab pos="4673600" algn="l"/>
                <a:tab pos="5613400" algn="l"/>
                <a:tab pos="6540500" algn="l"/>
                <a:tab pos="7454900" algn="l"/>
                <a:tab pos="8407400" algn="l"/>
                <a:tab pos="9334500" algn="l"/>
                <a:tab pos="10287000" algn="l"/>
                <a:tab pos="11201400" algn="l"/>
              </a:tabLs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1pPr>
            <a:lvl2pPr marL="685800" indent="-228600">
              <a:tabLst>
                <a:tab pos="939800" algn="l"/>
                <a:tab pos="1866900" algn="l"/>
                <a:tab pos="2806700" algn="l"/>
                <a:tab pos="3733800" algn="l"/>
                <a:tab pos="4673600" algn="l"/>
                <a:tab pos="5613400" algn="l"/>
                <a:tab pos="6540500" algn="l"/>
                <a:tab pos="7454900" algn="l"/>
                <a:tab pos="8407400" algn="l"/>
                <a:tab pos="9334500" algn="l"/>
                <a:tab pos="10287000" algn="l"/>
                <a:tab pos="11201400" algn="l"/>
              </a:tabLs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2pPr>
            <a:lvl3pPr marL="1143000" indent="-228600">
              <a:tabLst>
                <a:tab pos="939800" algn="l"/>
                <a:tab pos="1866900" algn="l"/>
                <a:tab pos="2806700" algn="l"/>
                <a:tab pos="3733800" algn="l"/>
                <a:tab pos="4673600" algn="l"/>
                <a:tab pos="5613400" algn="l"/>
                <a:tab pos="6540500" algn="l"/>
                <a:tab pos="7454900" algn="l"/>
                <a:tab pos="8407400" algn="l"/>
                <a:tab pos="9334500" algn="l"/>
                <a:tab pos="10287000" algn="l"/>
                <a:tab pos="11201400" algn="l"/>
              </a:tabLs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3pPr>
            <a:lvl4pPr marL="1600200" indent="-228600">
              <a:tabLst>
                <a:tab pos="939800" algn="l"/>
                <a:tab pos="1866900" algn="l"/>
                <a:tab pos="2806700" algn="l"/>
                <a:tab pos="3733800" algn="l"/>
                <a:tab pos="4673600" algn="l"/>
                <a:tab pos="5613400" algn="l"/>
                <a:tab pos="6540500" algn="l"/>
                <a:tab pos="7454900" algn="l"/>
                <a:tab pos="8407400" algn="l"/>
                <a:tab pos="9334500" algn="l"/>
                <a:tab pos="10287000" algn="l"/>
                <a:tab pos="11201400" algn="l"/>
              </a:tabLs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4pPr>
            <a:lvl5pPr marL="2057400" indent="-228600">
              <a:tabLst>
                <a:tab pos="939800" algn="l"/>
                <a:tab pos="1866900" algn="l"/>
                <a:tab pos="2806700" algn="l"/>
                <a:tab pos="3733800" algn="l"/>
                <a:tab pos="4673600" algn="l"/>
                <a:tab pos="5613400" algn="l"/>
                <a:tab pos="6540500" algn="l"/>
                <a:tab pos="7454900" algn="l"/>
                <a:tab pos="8407400" algn="l"/>
                <a:tab pos="9334500" algn="l"/>
                <a:tab pos="10287000" algn="l"/>
                <a:tab pos="11201400" algn="l"/>
              </a:tabLs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5pPr>
            <a:lvl6pPr marL="2514600" indent="-228600" eaLnBrk="0" fontAlgn="base" hangingPunct="0">
              <a:spcBef>
                <a:spcPct val="0"/>
              </a:spcBef>
              <a:spcAft>
                <a:spcPct val="0"/>
              </a:spcAft>
              <a:tabLst>
                <a:tab pos="939800" algn="l"/>
                <a:tab pos="1866900" algn="l"/>
                <a:tab pos="2806700" algn="l"/>
                <a:tab pos="3733800" algn="l"/>
                <a:tab pos="4673600" algn="l"/>
                <a:tab pos="5613400" algn="l"/>
                <a:tab pos="6540500" algn="l"/>
                <a:tab pos="7454900" algn="l"/>
                <a:tab pos="8407400" algn="l"/>
                <a:tab pos="9334500" algn="l"/>
                <a:tab pos="10287000" algn="l"/>
                <a:tab pos="11201400" algn="l"/>
              </a:tabLs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6pPr>
            <a:lvl7pPr marL="2971800" indent="-228600" eaLnBrk="0" fontAlgn="base" hangingPunct="0">
              <a:spcBef>
                <a:spcPct val="0"/>
              </a:spcBef>
              <a:spcAft>
                <a:spcPct val="0"/>
              </a:spcAft>
              <a:tabLst>
                <a:tab pos="939800" algn="l"/>
                <a:tab pos="1866900" algn="l"/>
                <a:tab pos="2806700" algn="l"/>
                <a:tab pos="3733800" algn="l"/>
                <a:tab pos="4673600" algn="l"/>
                <a:tab pos="5613400" algn="l"/>
                <a:tab pos="6540500" algn="l"/>
                <a:tab pos="7454900" algn="l"/>
                <a:tab pos="8407400" algn="l"/>
                <a:tab pos="9334500" algn="l"/>
                <a:tab pos="10287000" algn="l"/>
                <a:tab pos="11201400" algn="l"/>
              </a:tabLs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7pPr>
            <a:lvl8pPr marL="3429000" indent="-228600" eaLnBrk="0" fontAlgn="base" hangingPunct="0">
              <a:spcBef>
                <a:spcPct val="0"/>
              </a:spcBef>
              <a:spcAft>
                <a:spcPct val="0"/>
              </a:spcAft>
              <a:tabLst>
                <a:tab pos="939800" algn="l"/>
                <a:tab pos="1866900" algn="l"/>
                <a:tab pos="2806700" algn="l"/>
                <a:tab pos="3733800" algn="l"/>
                <a:tab pos="4673600" algn="l"/>
                <a:tab pos="5613400" algn="l"/>
                <a:tab pos="6540500" algn="l"/>
                <a:tab pos="7454900" algn="l"/>
                <a:tab pos="8407400" algn="l"/>
                <a:tab pos="9334500" algn="l"/>
                <a:tab pos="10287000" algn="l"/>
                <a:tab pos="11201400" algn="l"/>
              </a:tabLs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8pPr>
            <a:lvl9pPr marL="3886200" indent="-228600" eaLnBrk="0" fontAlgn="base" hangingPunct="0">
              <a:spcBef>
                <a:spcPct val="0"/>
              </a:spcBef>
              <a:spcAft>
                <a:spcPct val="0"/>
              </a:spcAft>
              <a:tabLst>
                <a:tab pos="939800" algn="l"/>
                <a:tab pos="1866900" algn="l"/>
                <a:tab pos="2806700" algn="l"/>
                <a:tab pos="3733800" algn="l"/>
                <a:tab pos="4673600" algn="l"/>
                <a:tab pos="5613400" algn="l"/>
                <a:tab pos="6540500" algn="l"/>
                <a:tab pos="7454900" algn="l"/>
                <a:tab pos="8407400" algn="l"/>
                <a:tab pos="9334500" algn="l"/>
                <a:tab pos="10287000" algn="l"/>
                <a:tab pos="11201400" algn="l"/>
              </a:tabLs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9pPr>
          </a:lstStyle>
          <a:p>
            <a:pPr lvl="1">
              <a:lnSpc>
                <a:spcPct val="92000"/>
              </a:lnSpc>
              <a:spcBef>
                <a:spcPts val="1266"/>
              </a:spcBef>
              <a:buClr>
                <a:srgbClr val="002955"/>
              </a:buClr>
              <a:buSzPct val="44000"/>
              <a:buFont typeface="Wingdings" panose="05000000000000000000" pitchFamily="2" charset="2"/>
              <a:buChar char="l"/>
            </a:pPr>
            <a:endParaRPr lang="en-US" altLang="en-US" sz="2812" dirty="0"/>
          </a:p>
          <a:p>
            <a:pPr marL="342900" lvl="1" indent="-160729">
              <a:lnSpc>
                <a:spcPct val="92000"/>
              </a:lnSpc>
              <a:spcBef>
                <a:spcPct val="200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600" dirty="0">
                <a:solidFill>
                  <a:schemeClr val="tx1"/>
                </a:solidFill>
                <a:latin typeface="+mn-lt"/>
                <a:ea typeface="+mn-ea"/>
                <a:cs typeface="+mn-cs"/>
              </a:rPr>
              <a:t>A fundamental challenge in sensemaking is balancing the competing goals of understanding a particular collection of things or data and applying that understanding to new instances</a:t>
            </a:r>
          </a:p>
          <a:p>
            <a:pPr marL="342900" lvl="1" indent="-160729">
              <a:lnSpc>
                <a:spcPct val="92000"/>
              </a:lnSpc>
              <a:spcBef>
                <a:spcPct val="200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altLang="en-US" sz="3600" dirty="0">
                <a:solidFill>
                  <a:schemeClr val="tx1"/>
                </a:solidFill>
                <a:latin typeface="+mn-lt"/>
                <a:ea typeface="+mn-ea"/>
                <a:cs typeface="+mn-cs"/>
              </a:rPr>
              <a:t>The highest level of sensemaking is the creation of scientific theories, with a preference for “more organized” or simpler explanations for the observations</a:t>
            </a:r>
          </a:p>
        </p:txBody>
      </p:sp>
      <p:sp>
        <p:nvSpPr>
          <p:cNvPr id="4" name="Rectangle 3"/>
          <p:cNvSpPr/>
          <p:nvPr/>
        </p:nvSpPr>
        <p:spPr>
          <a:xfrm>
            <a:off x="609600" y="211272"/>
            <a:ext cx="7620000" cy="602024"/>
          </a:xfrm>
          <a:prstGeom prst="rect">
            <a:avLst/>
          </a:prstGeom>
        </p:spPr>
        <p:txBody>
          <a:bodyPr wrap="square">
            <a:spAutoFit/>
          </a:bodyPr>
          <a:lstStyle/>
          <a:p>
            <a:pPr algn="ctr">
              <a:lnSpc>
                <a:spcPct val="92000"/>
              </a:lnSpc>
              <a:spcBef>
                <a:spcPct val="0"/>
              </a:spcBef>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a:latin typeface="+mj-lt"/>
                <a:ea typeface="+mj-ea"/>
                <a:cs typeface="+mj-cs"/>
                <a:sym typeface="UC Berkeley OS Sign"/>
              </a:rPr>
              <a:t>Sensemaking and Science</a:t>
            </a:r>
            <a:endParaRPr lang="en-US" sz="3600" b="1" dirty="0">
              <a:latin typeface="+mj-lt"/>
              <a:ea typeface="+mj-ea"/>
              <a:cs typeface="+mj-cs"/>
            </a:endParaRPr>
          </a:p>
        </p:txBody>
      </p:sp>
    </p:spTree>
    <p:extLst>
      <p:ext uri="{BB962C8B-B14F-4D97-AF65-F5344CB8AC3E}">
        <p14:creationId xmlns:p14="http://schemas.microsoft.com/office/powerpoint/2010/main" val="2965951745"/>
      </p:ext>
    </p:extLst>
  </p:cSld>
  <p:clrMapOvr>
    <a:masterClrMapping/>
  </p:clrMapOvr>
  <mc:AlternateContent xmlns:mc="http://schemas.openxmlformats.org/markup-compatibility/2006" xmlns:p14="http://schemas.microsoft.com/office/powerpoint/2010/main">
    <mc:Choice Requires="p14">
      <p:transition spd="slow" p14:dur="2000" advTm="40373"/>
    </mc:Choice>
    <mc:Fallback xmlns="">
      <p:transition spd="slow" advTm="40373"/>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Image result for tycho brahe"/>
          <p:cNvSpPr>
            <a:spLocks noChangeAspect="1" noChangeArrowheads="1"/>
          </p:cNvSpPr>
          <p:nvPr/>
        </p:nvSpPr>
        <p:spPr bwMode="auto">
          <a:xfrm>
            <a:off x="117203" y="748978"/>
            <a:ext cx="227707" cy="228823"/>
          </a:xfrm>
          <a:prstGeom prst="rect">
            <a:avLst/>
          </a:prstGeom>
          <a:noFill/>
          <a:extLst>
            <a:ext uri="{909E8E84-426E-40DD-AFC4-6F175D3DCCD1}">
              <a14:hiddenFill xmlns:a14="http://schemas.microsoft.com/office/drawing/2010/main">
                <a:solidFill>
                  <a:srgbClr val="FFFFFF"/>
                </a:solidFill>
              </a14:hiddenFill>
            </a:ext>
          </a:extLst>
        </p:spPr>
        <p:txBody>
          <a:bodyPr lIns="68580" tIns="34290" rIns="68580" bIns="34290"/>
          <a:lstStyle/>
          <a:p>
            <a:pPr>
              <a:defRPr/>
            </a:pPr>
            <a:endParaRPr lang="en-US" sz="1200" dirty="0"/>
          </a:p>
        </p:txBody>
      </p:sp>
      <p:sp>
        <p:nvSpPr>
          <p:cNvPr id="5" name="Title 1"/>
          <p:cNvSpPr txBox="1">
            <a:spLocks/>
          </p:cNvSpPr>
          <p:nvPr/>
        </p:nvSpPr>
        <p:spPr>
          <a:xfrm>
            <a:off x="529084" y="337096"/>
            <a:ext cx="8227591" cy="663029"/>
          </a:xfrm>
          <a:prstGeom prst="rect">
            <a:avLst/>
          </a:prstGeom>
        </p:spPr>
        <p:txBody>
          <a:bodyPr/>
          <a:lstStyle>
            <a:lvl1pPr algn="ctr" rtl="0" eaLnBrk="0" fontAlgn="base" hangingPunct="0">
              <a:lnSpc>
                <a:spcPct val="93000"/>
              </a:lnSpc>
              <a:spcBef>
                <a:spcPct val="0"/>
              </a:spcBef>
              <a:spcAft>
                <a:spcPct val="0"/>
              </a:spcAft>
              <a:defRPr sz="5200">
                <a:solidFill>
                  <a:schemeClr val="tx1"/>
                </a:solidFill>
                <a:latin typeface="UC Berkeley OS Sign"/>
                <a:ea typeface="+mj-ea"/>
                <a:cs typeface="+mj-cs"/>
                <a:sym typeface="Arial" panose="020B0604020202020204" pitchFamily="34" charset="0"/>
              </a:defRPr>
            </a:lvl1pPr>
            <a:lvl2pPr algn="ctr" rtl="0" eaLnBrk="0" fontAlgn="base" hangingPunct="0">
              <a:lnSpc>
                <a:spcPct val="93000"/>
              </a:lnSpc>
              <a:spcBef>
                <a:spcPct val="0"/>
              </a:spcBef>
              <a:spcAft>
                <a:spcPct val="0"/>
              </a:spcAft>
              <a:defRPr sz="5200">
                <a:solidFill>
                  <a:schemeClr val="tx1"/>
                </a:solidFill>
                <a:latin typeface="UC Berkeley OS Sign" charset="0"/>
                <a:ea typeface="ヒラギノ角ゴ ProN W3" charset="0"/>
                <a:cs typeface="ヒラギノ角ゴ ProN W3" charset="0"/>
                <a:sym typeface="Arial" panose="020B0604020202020204" pitchFamily="34" charset="0"/>
              </a:defRPr>
            </a:lvl2pPr>
            <a:lvl3pPr algn="ctr" rtl="0" eaLnBrk="0" fontAlgn="base" hangingPunct="0">
              <a:lnSpc>
                <a:spcPct val="93000"/>
              </a:lnSpc>
              <a:spcBef>
                <a:spcPct val="0"/>
              </a:spcBef>
              <a:spcAft>
                <a:spcPct val="0"/>
              </a:spcAft>
              <a:defRPr sz="5200">
                <a:solidFill>
                  <a:schemeClr val="tx1"/>
                </a:solidFill>
                <a:latin typeface="UC Berkeley OS Sign" charset="0"/>
                <a:ea typeface="ヒラギノ角ゴ ProN W3" charset="0"/>
                <a:cs typeface="ヒラギノ角ゴ ProN W3" charset="0"/>
                <a:sym typeface="Arial" panose="020B0604020202020204" pitchFamily="34" charset="0"/>
              </a:defRPr>
            </a:lvl3pPr>
            <a:lvl4pPr algn="ctr" rtl="0" eaLnBrk="0" fontAlgn="base" hangingPunct="0">
              <a:lnSpc>
                <a:spcPct val="93000"/>
              </a:lnSpc>
              <a:spcBef>
                <a:spcPct val="0"/>
              </a:spcBef>
              <a:spcAft>
                <a:spcPct val="0"/>
              </a:spcAft>
              <a:defRPr sz="5200">
                <a:solidFill>
                  <a:schemeClr val="tx1"/>
                </a:solidFill>
                <a:latin typeface="UC Berkeley OS Sign" charset="0"/>
                <a:ea typeface="ヒラギノ角ゴ ProN W3" charset="0"/>
                <a:cs typeface="ヒラギノ角ゴ ProN W3" charset="0"/>
                <a:sym typeface="Arial" panose="020B0604020202020204" pitchFamily="34" charset="0"/>
              </a:defRPr>
            </a:lvl4pPr>
            <a:lvl5pPr algn="ctr" rtl="0" eaLnBrk="0" fontAlgn="base" hangingPunct="0">
              <a:lnSpc>
                <a:spcPct val="93000"/>
              </a:lnSpc>
              <a:spcBef>
                <a:spcPct val="0"/>
              </a:spcBef>
              <a:spcAft>
                <a:spcPct val="0"/>
              </a:spcAft>
              <a:defRPr sz="5200">
                <a:solidFill>
                  <a:schemeClr val="tx1"/>
                </a:solidFill>
                <a:latin typeface="UC Berkeley OS Sign" charset="0"/>
                <a:ea typeface="ヒラギノ角ゴ ProN W3" charset="0"/>
                <a:cs typeface="ヒラギノ角ゴ ProN W3" charset="0"/>
                <a:sym typeface="Arial" panose="020B0604020202020204" pitchFamily="34" charset="0"/>
              </a:defRPr>
            </a:lvl5pPr>
            <a:lvl6pPr marL="457200" algn="ctr" rtl="0" fontAlgn="base">
              <a:lnSpc>
                <a:spcPct val="93000"/>
              </a:lnSpc>
              <a:spcBef>
                <a:spcPct val="0"/>
              </a:spcBef>
              <a:spcAft>
                <a:spcPct val="0"/>
              </a:spcAft>
              <a:defRPr sz="5200">
                <a:solidFill>
                  <a:schemeClr val="tx1"/>
                </a:solidFill>
                <a:latin typeface="Arial" charset="0"/>
                <a:ea typeface="ヒラギノ角ゴ ProN W3" charset="0"/>
                <a:cs typeface="ヒラギノ角ゴ ProN W3" charset="0"/>
                <a:sym typeface="Arial" charset="0"/>
              </a:defRPr>
            </a:lvl6pPr>
            <a:lvl7pPr marL="914400" algn="ctr" rtl="0" fontAlgn="base">
              <a:lnSpc>
                <a:spcPct val="93000"/>
              </a:lnSpc>
              <a:spcBef>
                <a:spcPct val="0"/>
              </a:spcBef>
              <a:spcAft>
                <a:spcPct val="0"/>
              </a:spcAft>
              <a:defRPr sz="5200">
                <a:solidFill>
                  <a:schemeClr val="tx1"/>
                </a:solidFill>
                <a:latin typeface="Arial" charset="0"/>
                <a:ea typeface="ヒラギノ角ゴ ProN W3" charset="0"/>
                <a:cs typeface="ヒラギノ角ゴ ProN W3" charset="0"/>
                <a:sym typeface="Arial" charset="0"/>
              </a:defRPr>
            </a:lvl7pPr>
            <a:lvl8pPr marL="1371600" algn="ctr" rtl="0" fontAlgn="base">
              <a:lnSpc>
                <a:spcPct val="93000"/>
              </a:lnSpc>
              <a:spcBef>
                <a:spcPct val="0"/>
              </a:spcBef>
              <a:spcAft>
                <a:spcPct val="0"/>
              </a:spcAft>
              <a:defRPr sz="5200">
                <a:solidFill>
                  <a:schemeClr val="tx1"/>
                </a:solidFill>
                <a:latin typeface="Arial" charset="0"/>
                <a:ea typeface="ヒラギノ角ゴ ProN W3" charset="0"/>
                <a:cs typeface="ヒラギノ角ゴ ProN W3" charset="0"/>
                <a:sym typeface="Arial" charset="0"/>
              </a:defRPr>
            </a:lvl8pPr>
            <a:lvl9pPr marL="1828800" algn="ctr" rtl="0" fontAlgn="base">
              <a:lnSpc>
                <a:spcPct val="93000"/>
              </a:lnSpc>
              <a:spcBef>
                <a:spcPct val="0"/>
              </a:spcBef>
              <a:spcAft>
                <a:spcPct val="0"/>
              </a:spcAft>
              <a:defRPr sz="5200">
                <a:solidFill>
                  <a:schemeClr val="tx1"/>
                </a:solidFill>
                <a:latin typeface="Arial" charset="0"/>
                <a:ea typeface="ヒラギノ角ゴ ProN W3" charset="0"/>
                <a:cs typeface="ヒラギノ角ゴ ProN W3" charset="0"/>
                <a:sym typeface="Arial" charset="0"/>
              </a:defRPr>
            </a:lvl9pPr>
          </a:lstStyle>
          <a:p>
            <a:pPr eaLnBrk="1" hangingPunct="1">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600" b="1" dirty="0">
                <a:latin typeface="+mj-lt"/>
              </a:rPr>
              <a:t>Tycho Brahe vs. Johannes Kepler</a:t>
            </a:r>
            <a:br>
              <a:rPr lang="en-US" sz="3600" b="1" dirty="0">
                <a:latin typeface="+mj-lt"/>
              </a:rPr>
            </a:br>
            <a:r>
              <a:rPr lang="en-US" sz="3600" b="1" i="1" dirty="0">
                <a:latin typeface="+mj-lt"/>
              </a:rPr>
              <a:t>same data, different theories</a:t>
            </a:r>
          </a:p>
          <a:p>
            <a:pPr>
              <a:defRPr/>
            </a:pPr>
            <a:endParaRPr lang="en-US" sz="3656" kern="0" dirty="0"/>
          </a:p>
        </p:txBody>
      </p:sp>
      <p:pic>
        <p:nvPicPr>
          <p:cNvPr id="66564" name="Picture 4" descr="https://upload.wikimedia.org/wikipedia/commons/thumb/9/98/Kepler_laws_diagram.svg/300px-Kepler_laws_diagram.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93469" y="1797100"/>
            <a:ext cx="3619872" cy="3100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5" name="Picture 2" descr="Image result for tycho brahe theor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5109" y="1441029"/>
            <a:ext cx="3205758" cy="4002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6" name="TextBox 2"/>
          <p:cNvSpPr txBox="1">
            <a:spLocks noChangeArrowheads="1"/>
          </p:cNvSpPr>
          <p:nvPr/>
        </p:nvSpPr>
        <p:spPr bwMode="auto">
          <a:xfrm>
            <a:off x="231056" y="5447302"/>
            <a:ext cx="4753942"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1pPr>
            <a:lvl2pPr marL="742950" indent="-28575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2pPr>
            <a:lvl3pPr marL="1143000" indent="-22860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3pPr>
            <a:lvl4pPr marL="1600200" indent="-22860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4pPr>
            <a:lvl5pPr marL="2057400" indent="-22860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9pPr>
          </a:lstStyle>
          <a:p>
            <a:pPr algn="ctr"/>
            <a:r>
              <a:rPr lang="en-US" altLang="en-US" sz="2000" dirty="0"/>
              <a:t>Reconciling data with a geocentric organizing principle (dictated by Plato) makes Tycho’s system overly complex and mechanically impossible</a:t>
            </a:r>
          </a:p>
        </p:txBody>
      </p:sp>
      <p:sp>
        <p:nvSpPr>
          <p:cNvPr id="66567" name="TextBox 9"/>
          <p:cNvSpPr txBox="1">
            <a:spLocks noChangeArrowheads="1"/>
          </p:cNvSpPr>
          <p:nvPr/>
        </p:nvSpPr>
        <p:spPr bwMode="auto">
          <a:xfrm>
            <a:off x="5499019" y="5181600"/>
            <a:ext cx="3030513"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1pPr>
            <a:lvl2pPr marL="742950" indent="-28575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2pPr>
            <a:lvl3pPr marL="1143000" indent="-22860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3pPr>
            <a:lvl4pPr marL="1600200" indent="-22860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4pPr>
            <a:lvl5pPr marL="2057400" indent="-22860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9pPr>
          </a:lstStyle>
          <a:p>
            <a:pPr algn="ctr"/>
            <a:r>
              <a:rPr lang="en-US" altLang="en-US" sz="2250" dirty="0"/>
              <a:t>Heliocentric elliptical orbits follow “Kepler’s Laws” – simple and elegant theory</a:t>
            </a:r>
          </a:p>
        </p:txBody>
      </p:sp>
    </p:spTree>
    <p:extLst>
      <p:ext uri="{BB962C8B-B14F-4D97-AF65-F5344CB8AC3E}">
        <p14:creationId xmlns:p14="http://schemas.microsoft.com/office/powerpoint/2010/main" val="41239515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53E89-6DA8-437C-A873-E6FB77C224A6}"/>
              </a:ext>
            </a:extLst>
          </p:cNvPr>
          <p:cNvSpPr>
            <a:spLocks noGrp="1"/>
          </p:cNvSpPr>
          <p:nvPr>
            <p:ph type="title"/>
          </p:nvPr>
        </p:nvSpPr>
        <p:spPr/>
        <p:txBody>
          <a:bodyPr/>
          <a:lstStyle/>
          <a:p>
            <a:r>
              <a:rPr lang="en-US" b="1" dirty="0">
                <a:solidFill>
                  <a:srgbClr val="FF0000"/>
                </a:solidFill>
              </a:rPr>
              <a:t>Stop and Talk</a:t>
            </a:r>
          </a:p>
        </p:txBody>
      </p:sp>
      <p:sp>
        <p:nvSpPr>
          <p:cNvPr id="3" name="Content Placeholder 2">
            <a:extLst>
              <a:ext uri="{FF2B5EF4-FFF2-40B4-BE49-F238E27FC236}">
                <a16:creationId xmlns:a16="http://schemas.microsoft.com/office/drawing/2014/main" id="{4044EA56-03EE-4845-B62A-3713CEA91E4B}"/>
              </a:ext>
            </a:extLst>
          </p:cNvPr>
          <p:cNvSpPr>
            <a:spLocks noGrp="1"/>
          </p:cNvSpPr>
          <p:nvPr>
            <p:ph idx="1"/>
          </p:nvPr>
        </p:nvSpPr>
        <p:spPr>
          <a:xfrm>
            <a:off x="457200" y="1676400"/>
            <a:ext cx="8229600" cy="4525963"/>
          </a:xfrm>
        </p:spPr>
        <p:txBody>
          <a:bodyPr>
            <a:normAutofit/>
          </a:bodyPr>
          <a:lstStyle/>
          <a:p>
            <a:r>
              <a:rPr lang="en-US" dirty="0"/>
              <a:t>This is a very ambitious course – it will be broad in topical coverage, and deep in the most important topics</a:t>
            </a:r>
          </a:p>
          <a:p>
            <a:r>
              <a:rPr lang="en-US" dirty="0"/>
              <a:t>You will learn more questions  than answers</a:t>
            </a:r>
          </a:p>
          <a:p>
            <a:r>
              <a:rPr lang="en-US" dirty="0">
                <a:latin typeface="UC Berkeley OS Sign"/>
                <a:cs typeface="Arial" pitchFamily="34" charset="0"/>
              </a:rPr>
              <a:t>YOU WON’T LIKE OR UNDERSTAND EVERTHING TO THE SAME DEGREE. THAT’S EXPECTED AND IS OK!</a:t>
            </a:r>
          </a:p>
          <a:p>
            <a:pPr marL="457200" lvl="1" indent="0">
              <a:buNone/>
            </a:pPr>
            <a:endParaRPr lang="en-US" dirty="0"/>
          </a:p>
          <a:p>
            <a:pPr marL="0" indent="0">
              <a:buNone/>
            </a:pPr>
            <a:endParaRPr lang="en-US" dirty="0"/>
          </a:p>
          <a:p>
            <a:endParaRPr lang="en-US" dirty="0"/>
          </a:p>
        </p:txBody>
      </p:sp>
    </p:spTree>
    <p:extLst>
      <p:ext uri="{BB962C8B-B14F-4D97-AF65-F5344CB8AC3E}">
        <p14:creationId xmlns:p14="http://schemas.microsoft.com/office/powerpoint/2010/main" val="5484128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CC927-6098-4095-BC30-498FBA88FEC5}"/>
              </a:ext>
            </a:extLst>
          </p:cNvPr>
          <p:cNvSpPr>
            <a:spLocks noGrp="1"/>
          </p:cNvSpPr>
          <p:nvPr>
            <p:ph type="title"/>
          </p:nvPr>
        </p:nvSpPr>
        <p:spPr>
          <a:xfrm>
            <a:off x="457200" y="274638"/>
            <a:ext cx="8229600" cy="5897562"/>
          </a:xfrm>
        </p:spPr>
        <p:txBody>
          <a:bodyPr>
            <a:normAutofit/>
          </a:bodyPr>
          <a:lstStyle/>
          <a:p>
            <a:r>
              <a:rPr lang="en-US" sz="6000" b="1" dirty="0"/>
              <a:t>Motivating the</a:t>
            </a:r>
            <a:br>
              <a:rPr lang="en-US" sz="6000" b="1" dirty="0"/>
            </a:br>
            <a:r>
              <a:rPr lang="en-US" sz="6000" b="1" dirty="0"/>
              <a:t> Discipline of Organizing</a:t>
            </a:r>
          </a:p>
        </p:txBody>
      </p:sp>
    </p:spTree>
    <p:extLst>
      <p:ext uri="{BB962C8B-B14F-4D97-AF65-F5344CB8AC3E}">
        <p14:creationId xmlns:p14="http://schemas.microsoft.com/office/powerpoint/2010/main" val="9585167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body" idx="1"/>
          </p:nvPr>
        </p:nvSpPr>
        <p:spPr>
          <a:xfrm>
            <a:off x="636239" y="1295400"/>
            <a:ext cx="8047882" cy="4491633"/>
          </a:xfrm>
        </p:spPr>
        <p:txBody>
          <a:bodyPr>
            <a:normAutofit lnSpcReduction="10000"/>
          </a:bodyPr>
          <a:lstStyle/>
          <a:p>
            <a:pPr indent="-160729">
              <a:lnSpc>
                <a:spcPct val="92000"/>
              </a:lnSpc>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600" dirty="0"/>
              <a:t>In our daily lives organizing is a fundamental cognitive activity that we often do without thinking much about it</a:t>
            </a:r>
          </a:p>
          <a:p>
            <a:pPr indent="-160729">
              <a:lnSpc>
                <a:spcPct val="92000"/>
              </a:lnSpc>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600" dirty="0"/>
              <a:t>It is also an important part of most business and professional activities</a:t>
            </a:r>
          </a:p>
          <a:p>
            <a:pPr indent="-160729">
              <a:lnSpc>
                <a:spcPct val="92000"/>
              </a:lnSpc>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600" dirty="0"/>
              <a:t>Organizing in any context can be more effective and satisfying if we are more self-aware and systematic about how we organize</a:t>
            </a:r>
            <a:endParaRPr lang="en-US" sz="3600" dirty="0">
              <a:cs typeface="Arial" pitchFamily="34" charset="0"/>
            </a:endParaRPr>
          </a:p>
          <a:p>
            <a:pPr marL="160729" indent="-160729">
              <a:lnSpc>
                <a:spcPct val="92000"/>
              </a:lnSpc>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800" dirty="0">
              <a:cs typeface="Arial" pitchFamily="34" charset="0"/>
            </a:endParaRPr>
          </a:p>
          <a:p>
            <a:pPr marL="160729" indent="-160729">
              <a:lnSpc>
                <a:spcPct val="92000"/>
              </a:lnSpc>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800" dirty="0"/>
          </a:p>
          <a:p>
            <a:pPr marL="160729" indent="-160729">
              <a:lnSpc>
                <a:spcPct val="92000"/>
              </a:lnSpc>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800" dirty="0"/>
          </a:p>
        </p:txBody>
      </p:sp>
      <p:sp>
        <p:nvSpPr>
          <p:cNvPr id="7171" name="Rectangle 1"/>
          <p:cNvSpPr>
            <a:spLocks noGrp="1" noChangeArrowheads="1"/>
          </p:cNvSpPr>
          <p:nvPr>
            <p:ph type="title"/>
          </p:nvPr>
        </p:nvSpPr>
        <p:spPr>
          <a:xfrm>
            <a:off x="455414" y="22860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a:sym typeface="UC Berkeley OS Sign"/>
              </a:rPr>
              <a:t>Everything is Organized</a:t>
            </a:r>
          </a:p>
        </p:txBody>
      </p:sp>
      <p:sp>
        <p:nvSpPr>
          <p:cNvPr id="7172"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529F709A-FFF1-460C-925B-3DF5BA843B20}" type="slidenum">
              <a:rPr lang="en-US" sz="1500">
                <a:solidFill>
                  <a:srgbClr val="002955"/>
                </a:solidFill>
                <a:latin typeface="UC Berkeley OS Sign"/>
                <a:ea typeface="MS PGothic" pitchFamily="34" charset="-128"/>
                <a:sym typeface="UC Berkeley OS Sign"/>
              </a:rPr>
              <a:pPr algn="ctr"/>
              <a:t>24</a:t>
            </a:fld>
            <a:endParaRPr lang="en-US" sz="1500" dirty="0">
              <a:solidFill>
                <a:srgbClr val="002955"/>
              </a:solidFill>
              <a:latin typeface="UC Berkeley OS Sign"/>
              <a:ea typeface="MS PGothic" pitchFamily="34" charset="-128"/>
              <a:sym typeface="UC Berkeley OS Sign"/>
            </a:endParaRPr>
          </a:p>
        </p:txBody>
      </p:sp>
    </p:spTree>
    <p:extLst>
      <p:ext uri="{BB962C8B-B14F-4D97-AF65-F5344CB8AC3E}">
        <p14:creationId xmlns:p14="http://schemas.microsoft.com/office/powerpoint/2010/main" val="1397638421"/>
      </p:ext>
    </p:extLst>
  </p:cSld>
  <p:clrMapOvr>
    <a:masterClrMapping/>
  </p:clrMapOvr>
  <p:transition advTm="50351"/>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A5935E8C-6AB9-4D83-9904-6BC35E41E39F}" type="slidenum">
              <a:rPr lang="en-US" sz="1500">
                <a:solidFill>
                  <a:srgbClr val="002955"/>
                </a:solidFill>
                <a:latin typeface="UC Berkeley OS Sign"/>
                <a:ea typeface="MS PGothic" pitchFamily="34" charset="-128"/>
                <a:sym typeface="UC Berkeley OS Sign"/>
              </a:rPr>
              <a:pPr algn="ctr"/>
              <a:t>25</a:t>
            </a:fld>
            <a:endParaRPr lang="en-US" sz="1500" dirty="0">
              <a:solidFill>
                <a:srgbClr val="002955"/>
              </a:solidFill>
              <a:latin typeface="UC Berkeley OS Sign"/>
              <a:ea typeface="MS PGothic" pitchFamily="34" charset="-128"/>
              <a:sym typeface="UC Berkeley OS Sign"/>
            </a:endParaRPr>
          </a:p>
        </p:txBody>
      </p:sp>
      <p:pic>
        <p:nvPicPr>
          <p:cNvPr id="35844" name="Content Placeholder 9" descr="LibraryStacks.jpg"/>
          <p:cNvPicPr>
            <a:picLocks noChangeAspect="1"/>
          </p:cNvPicPr>
          <p:nvPr/>
        </p:nvPicPr>
        <p:blipFill>
          <a:blip r:embed="rId3" cstate="print"/>
          <a:srcRect/>
          <a:stretch>
            <a:fillRect/>
          </a:stretch>
        </p:blipFill>
        <p:spPr bwMode="auto">
          <a:xfrm>
            <a:off x="762000" y="304800"/>
            <a:ext cx="2228850" cy="1671638"/>
          </a:xfrm>
          <a:prstGeom prst="rect">
            <a:avLst/>
          </a:prstGeom>
          <a:noFill/>
          <a:ln w="9525">
            <a:noFill/>
            <a:miter lim="800000"/>
            <a:headEnd/>
            <a:tailEnd/>
          </a:ln>
        </p:spPr>
      </p:pic>
      <p:pic>
        <p:nvPicPr>
          <p:cNvPr id="35845" name="Content Placeholder 8" descr="Zoo.jpg"/>
          <p:cNvPicPr>
            <a:picLocks noChangeAspect="1"/>
          </p:cNvPicPr>
          <p:nvPr/>
        </p:nvPicPr>
        <p:blipFill>
          <a:blip r:embed="rId4" cstate="print"/>
          <a:srcRect/>
          <a:stretch>
            <a:fillRect/>
          </a:stretch>
        </p:blipFill>
        <p:spPr bwMode="auto">
          <a:xfrm>
            <a:off x="3657600" y="381000"/>
            <a:ext cx="2057177" cy="1540371"/>
          </a:xfrm>
          <a:prstGeom prst="rect">
            <a:avLst/>
          </a:prstGeom>
          <a:noFill/>
          <a:ln w="9525">
            <a:noFill/>
            <a:miter lim="800000"/>
            <a:headEnd/>
            <a:tailEnd/>
          </a:ln>
        </p:spPr>
      </p:pic>
      <p:pic>
        <p:nvPicPr>
          <p:cNvPr id="35846" name="Content Placeholder 8" descr="Wikipedia.gif"/>
          <p:cNvPicPr>
            <a:picLocks noChangeAspect="1"/>
          </p:cNvPicPr>
          <p:nvPr/>
        </p:nvPicPr>
        <p:blipFill>
          <a:blip r:embed="rId5" cstate="print"/>
          <a:srcRect/>
          <a:stretch>
            <a:fillRect/>
          </a:stretch>
        </p:blipFill>
        <p:spPr bwMode="auto">
          <a:xfrm>
            <a:off x="6477000" y="1981200"/>
            <a:ext cx="2286000" cy="1500188"/>
          </a:xfrm>
          <a:prstGeom prst="rect">
            <a:avLst/>
          </a:prstGeom>
          <a:noFill/>
          <a:ln w="9525">
            <a:noFill/>
            <a:miter lim="800000"/>
            <a:headEnd/>
            <a:tailEnd/>
          </a:ln>
        </p:spPr>
      </p:pic>
      <p:pic>
        <p:nvPicPr>
          <p:cNvPr id="35847" name="Picture 7" descr="SupermarketCollection.jpg"/>
          <p:cNvPicPr>
            <a:picLocks noChangeAspect="1"/>
          </p:cNvPicPr>
          <p:nvPr/>
        </p:nvPicPr>
        <p:blipFill>
          <a:blip r:embed="rId6" cstate="print"/>
          <a:srcRect/>
          <a:stretch>
            <a:fillRect/>
          </a:stretch>
        </p:blipFill>
        <p:spPr bwMode="auto">
          <a:xfrm>
            <a:off x="6705600" y="457200"/>
            <a:ext cx="1886396" cy="1409775"/>
          </a:xfrm>
          <a:prstGeom prst="rect">
            <a:avLst/>
          </a:prstGeom>
          <a:noFill/>
          <a:ln w="9525">
            <a:noFill/>
            <a:miter lim="800000"/>
            <a:headEnd/>
            <a:tailEnd/>
          </a:ln>
        </p:spPr>
      </p:pic>
      <p:pic>
        <p:nvPicPr>
          <p:cNvPr id="35848" name="Picture 3" descr="IndivFileSystem.gif"/>
          <p:cNvPicPr>
            <a:picLocks noChangeAspect="1"/>
          </p:cNvPicPr>
          <p:nvPr/>
        </p:nvPicPr>
        <p:blipFill>
          <a:blip r:embed="rId7" cstate="print"/>
          <a:srcRect/>
          <a:stretch>
            <a:fillRect/>
          </a:stretch>
        </p:blipFill>
        <p:spPr bwMode="auto">
          <a:xfrm>
            <a:off x="3473983" y="2503714"/>
            <a:ext cx="2424410" cy="1316013"/>
          </a:xfrm>
          <a:prstGeom prst="rect">
            <a:avLst/>
          </a:prstGeom>
          <a:noFill/>
          <a:ln w="9525">
            <a:noFill/>
            <a:miter lim="800000"/>
            <a:headEnd/>
            <a:tailEnd/>
          </a:ln>
        </p:spPr>
      </p:pic>
      <p:pic>
        <p:nvPicPr>
          <p:cNvPr id="35849" name="Content Placeholder 8" descr="Itunes.gif"/>
          <p:cNvPicPr>
            <a:picLocks noChangeAspect="1"/>
          </p:cNvPicPr>
          <p:nvPr/>
        </p:nvPicPr>
        <p:blipFill>
          <a:blip r:embed="rId8" cstate="print"/>
          <a:srcRect/>
          <a:stretch>
            <a:fillRect/>
          </a:stretch>
        </p:blipFill>
        <p:spPr bwMode="auto">
          <a:xfrm>
            <a:off x="6447235" y="5250656"/>
            <a:ext cx="2088431" cy="1339453"/>
          </a:xfrm>
          <a:prstGeom prst="rect">
            <a:avLst/>
          </a:prstGeom>
          <a:noFill/>
          <a:ln w="9525">
            <a:noFill/>
            <a:miter lim="800000"/>
            <a:headEnd/>
            <a:tailEnd/>
          </a:ln>
        </p:spPr>
      </p:pic>
      <p:pic>
        <p:nvPicPr>
          <p:cNvPr id="35851" name="Content Placeholder 16" descr="OrgChart.jpg"/>
          <p:cNvPicPr>
            <a:picLocks noChangeAspect="1"/>
          </p:cNvPicPr>
          <p:nvPr/>
        </p:nvPicPr>
        <p:blipFill>
          <a:blip r:embed="rId9" cstate="print"/>
          <a:srcRect/>
          <a:stretch>
            <a:fillRect/>
          </a:stretch>
        </p:blipFill>
        <p:spPr bwMode="auto">
          <a:xfrm>
            <a:off x="533400" y="4419600"/>
            <a:ext cx="2587377" cy="2021458"/>
          </a:xfrm>
          <a:prstGeom prst="rect">
            <a:avLst/>
          </a:prstGeom>
          <a:noFill/>
          <a:ln w="9525">
            <a:noFill/>
            <a:miter lim="800000"/>
            <a:headEnd/>
            <a:tailEnd/>
          </a:ln>
        </p:spPr>
      </p:pic>
      <p:pic>
        <p:nvPicPr>
          <p:cNvPr id="35853" name="Content Placeholder 8" descr="AmazonCatalog.gif"/>
          <p:cNvPicPr>
            <a:picLocks noChangeAspect="1"/>
          </p:cNvPicPr>
          <p:nvPr/>
        </p:nvPicPr>
        <p:blipFill>
          <a:blip r:embed="rId10" cstate="print"/>
          <a:srcRect/>
          <a:stretch>
            <a:fillRect/>
          </a:stretch>
        </p:blipFill>
        <p:spPr bwMode="auto">
          <a:xfrm>
            <a:off x="304800" y="2514600"/>
            <a:ext cx="2806154" cy="1591717"/>
          </a:xfrm>
          <a:prstGeom prst="rect">
            <a:avLst/>
          </a:prstGeom>
          <a:noFill/>
          <a:ln w="9525">
            <a:noFill/>
            <a:miter lim="800000"/>
            <a:headEnd/>
            <a:tailEnd/>
          </a:ln>
        </p:spPr>
      </p:pic>
      <p:pic>
        <p:nvPicPr>
          <p:cNvPr id="35854" name="Content Placeholder 8" descr="CollectionStamps.jpg"/>
          <p:cNvPicPr>
            <a:picLocks noChangeAspect="1"/>
          </p:cNvPicPr>
          <p:nvPr/>
        </p:nvPicPr>
        <p:blipFill>
          <a:blip r:embed="rId11" cstate="print"/>
          <a:srcRect/>
          <a:stretch>
            <a:fillRect/>
          </a:stretch>
        </p:blipFill>
        <p:spPr bwMode="auto">
          <a:xfrm>
            <a:off x="6628061" y="3750469"/>
            <a:ext cx="2056061" cy="1407542"/>
          </a:xfrm>
          <a:prstGeom prst="rect">
            <a:avLst/>
          </a:prstGeom>
          <a:noFill/>
          <a:ln w="9525">
            <a:noFill/>
            <a:miter lim="800000"/>
            <a:headEnd/>
            <a:tailEnd/>
          </a:ln>
        </p:spPr>
      </p:pic>
      <p:pic>
        <p:nvPicPr>
          <p:cNvPr id="3" name="Picture 2">
            <a:extLst>
              <a:ext uri="{FF2B5EF4-FFF2-40B4-BE49-F238E27FC236}">
                <a16:creationId xmlns:a16="http://schemas.microsoft.com/office/drawing/2014/main" id="{D2350CC2-1B99-4E75-BCC5-5FAC99DA8E46}"/>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293852" y="4455542"/>
            <a:ext cx="3032187" cy="2021458"/>
          </a:xfrm>
          <a:prstGeom prst="rect">
            <a:avLst/>
          </a:prstGeom>
        </p:spPr>
      </p:pic>
    </p:spTree>
    <p:extLst>
      <p:ext uri="{BB962C8B-B14F-4D97-AF65-F5344CB8AC3E}">
        <p14:creationId xmlns:p14="http://schemas.microsoft.com/office/powerpoint/2010/main" val="1601363433"/>
      </p:ext>
    </p:extLst>
  </p:cSld>
  <p:clrMapOvr>
    <a:masterClrMapping/>
  </p:clrMapOvr>
  <p:transition advTm="34995"/>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1"/>
          <p:cNvSpPr>
            <a:spLocks noGrp="1" noChangeArrowheads="1"/>
          </p:cNvSpPr>
          <p:nvPr>
            <p:ph type="title"/>
          </p:nvPr>
        </p:nvSpPr>
        <p:spPr>
          <a:xfrm>
            <a:off x="553641" y="214313"/>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altLang="en-US" sz="3600" b="1" dirty="0">
                <a:sym typeface="UC Berkeley OS Sign"/>
              </a:rPr>
              <a:t>What We Organize…</a:t>
            </a:r>
          </a:p>
        </p:txBody>
      </p:sp>
      <p:sp>
        <p:nvSpPr>
          <p:cNvPr id="7170" name="Rectangle 2"/>
          <p:cNvSpPr>
            <a:spLocks noGrp="1" noChangeArrowheads="1"/>
          </p:cNvSpPr>
          <p:nvPr>
            <p:ph type="body" idx="4294967295"/>
          </p:nvPr>
        </p:nvSpPr>
        <p:spPr>
          <a:xfrm>
            <a:off x="553641" y="1183184"/>
            <a:ext cx="8305725" cy="5522416"/>
          </a:xfrm>
        </p:spPr>
        <p:txBody>
          <a:bodyPr>
            <a:normAutofit fontScale="77500" lnSpcReduction="20000"/>
          </a:bodyPr>
          <a:lstStyle/>
          <a:p>
            <a:pPr indent="-160729">
              <a:lnSpc>
                <a:spcPct val="112000"/>
              </a:lnSpc>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4600" dirty="0"/>
              <a:t>Libraries, museums, business information systems, scientific data… and other institutional resource collections</a:t>
            </a:r>
          </a:p>
          <a:p>
            <a:pPr indent="-160729">
              <a:lnSpc>
                <a:spcPct val="112000"/>
              </a:lnSpc>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4600" dirty="0"/>
              <a:t>Different types of documents </a:t>
            </a:r>
          </a:p>
          <a:p>
            <a:pPr indent="-160729">
              <a:lnSpc>
                <a:spcPct val="112000"/>
              </a:lnSpc>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4600" dirty="0"/>
              <a:t>Personal information and artifacts of all kinds in our kitchens, closets, personal computers, smartphones…</a:t>
            </a:r>
          </a:p>
          <a:p>
            <a:pPr indent="-160729">
              <a:lnSpc>
                <a:spcPct val="112000"/>
              </a:lnSpc>
              <a:spcAft>
                <a:spcPts val="422"/>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4600" dirty="0"/>
              <a:t>People</a:t>
            </a:r>
          </a:p>
          <a:p>
            <a:pPr>
              <a:spcAft>
                <a:spcPts val="422"/>
              </a:spcAft>
              <a:defRPr/>
            </a:pPr>
            <a:endParaRPr lang="en-US" sz="3094" dirty="0">
              <a:cs typeface="Arial" pitchFamily="34" charset="0"/>
            </a:endParaRPr>
          </a:p>
          <a:p>
            <a:pPr marL="0" indent="0">
              <a:spcAft>
                <a:spcPts val="422"/>
              </a:spcAft>
              <a:buNone/>
              <a:defRPr/>
            </a:pPr>
            <a:r>
              <a:rPr lang="en-US" sz="4200" i="1" dirty="0">
                <a:solidFill>
                  <a:srgbClr val="FF0000"/>
                </a:solidFill>
                <a:cs typeface="Arial" pitchFamily="34" charset="0"/>
              </a:rPr>
              <a:t>Focus on commonalities, not differences !</a:t>
            </a:r>
            <a:endParaRPr lang="en-US" sz="2812" dirty="0"/>
          </a:p>
        </p:txBody>
      </p:sp>
      <p:sp>
        <p:nvSpPr>
          <p:cNvPr id="76804" name="Text Box 6"/>
          <p:cNvSpPr txBox="1">
            <a:spLocks noChangeArrowheads="1"/>
          </p:cNvSpPr>
          <p:nvPr/>
        </p:nvSpPr>
        <p:spPr bwMode="auto">
          <a:xfrm>
            <a:off x="8772303" y="6594574"/>
            <a:ext cx="87064" cy="223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lstStyle>
            <a:lvl1pPr>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1pPr>
            <a:lvl2pPr marL="742950" indent="-28575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2pPr>
            <a:lvl3pPr marL="1143000" indent="-22860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3pPr>
            <a:lvl4pPr marL="1600200" indent="-22860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4pPr>
            <a:lvl5pPr marL="2057400" indent="-22860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9pPr>
          </a:lstStyle>
          <a:p>
            <a:pPr algn="ctr" eaLnBrk="1" hangingPunct="1"/>
            <a:fld id="{7742210D-289C-4C2A-B9F9-0B33B33FB1F1}" type="slidenum">
              <a:rPr lang="en-US" altLang="en-US" sz="1477">
                <a:solidFill>
                  <a:srgbClr val="002955"/>
                </a:solidFill>
                <a:latin typeface="UC Berkeley OS Sign"/>
                <a:ea typeface="MS PGothic" panose="020B0600070205080204" pitchFamily="34" charset="-128"/>
                <a:sym typeface="UC Berkeley OS Sign"/>
              </a:rPr>
              <a:pPr algn="ctr" eaLnBrk="1" hangingPunct="1"/>
              <a:t>26</a:t>
            </a:fld>
            <a:endParaRPr lang="en-US" altLang="en-US" sz="1477">
              <a:solidFill>
                <a:srgbClr val="002955"/>
              </a:solidFill>
              <a:latin typeface="UC Berkeley OS Sign"/>
              <a:ea typeface="MS PGothic" panose="020B0600070205080204" pitchFamily="34" charset="-128"/>
              <a:sym typeface="UC Berkeley OS Sign"/>
            </a:endParaRPr>
          </a:p>
        </p:txBody>
      </p:sp>
    </p:spTree>
    <p:extLst>
      <p:ext uri="{BB962C8B-B14F-4D97-AF65-F5344CB8AC3E}">
        <p14:creationId xmlns:p14="http://schemas.microsoft.com/office/powerpoint/2010/main" val="334946129"/>
      </p:ext>
    </p:extLst>
  </p:cSld>
  <p:clrMapOvr>
    <a:masterClrMapping/>
  </p:clrMapOvr>
  <p:transition advTm="14783"/>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body" idx="1"/>
          </p:nvPr>
        </p:nvSpPr>
        <p:spPr>
          <a:xfrm>
            <a:off x="457201" y="5334001"/>
            <a:ext cx="8077200" cy="1219200"/>
          </a:xfrm>
        </p:spPr>
        <p:txBody>
          <a:bodyPr/>
          <a:lstStyle/>
          <a:p>
            <a:pPr marL="750067" lvl="2" indent="-160729">
              <a:lnSpc>
                <a:spcPct val="92000"/>
              </a:lnSpc>
              <a:buClr>
                <a:srgbClr val="002955"/>
              </a:buClr>
              <a:buSzPct val="44000"/>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100" dirty="0"/>
              <a:t> </a:t>
            </a:r>
            <a:r>
              <a:rPr lang="en-US" sz="3100" b="1" i="1" dirty="0">
                <a:solidFill>
                  <a:srgbClr val="FF0000"/>
                </a:solidFill>
              </a:rPr>
              <a:t>A collection of resources intentionally arranged to enable some set of interactions</a:t>
            </a:r>
            <a:endParaRPr lang="en-US" sz="2800" dirty="0"/>
          </a:p>
          <a:p>
            <a:pPr marL="160729" indent="-160729">
              <a:lnSpc>
                <a:spcPct val="92000"/>
              </a:lnSpc>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2800" dirty="0"/>
          </a:p>
        </p:txBody>
      </p:sp>
      <p:sp>
        <p:nvSpPr>
          <p:cNvPr id="36867" name="Rectangle 1"/>
          <p:cNvSpPr>
            <a:spLocks noGrp="1" noChangeArrowheads="1"/>
          </p:cNvSpPr>
          <p:nvPr>
            <p:ph type="title"/>
          </p:nvPr>
        </p:nvSpPr>
        <p:spPr>
          <a:xfrm>
            <a:off x="228600" y="228600"/>
            <a:ext cx="8686800"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600" b="1" dirty="0"/>
              <a:t>They are all “Organizing Systems”</a:t>
            </a:r>
            <a:endParaRPr lang="en-US" sz="3600" b="1" dirty="0">
              <a:sym typeface="UC Berkeley OS Sign"/>
            </a:endParaRPr>
          </a:p>
        </p:txBody>
      </p:sp>
      <p:sp>
        <p:nvSpPr>
          <p:cNvPr id="36868"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050493B6-C336-4D2C-8EB0-8B524C525CC3}" type="slidenum">
              <a:rPr lang="en-US" sz="1500">
                <a:solidFill>
                  <a:srgbClr val="002955"/>
                </a:solidFill>
                <a:latin typeface="UC Berkeley OS Sign"/>
                <a:ea typeface="MS PGothic" pitchFamily="34" charset="-128"/>
                <a:sym typeface="UC Berkeley OS Sign"/>
              </a:rPr>
              <a:pPr algn="ctr"/>
              <a:t>27</a:t>
            </a:fld>
            <a:endParaRPr lang="en-US" sz="1500" dirty="0">
              <a:solidFill>
                <a:srgbClr val="002955"/>
              </a:solidFill>
              <a:latin typeface="UC Berkeley OS Sign"/>
              <a:ea typeface="MS PGothic" pitchFamily="34" charset="-128"/>
              <a:sym typeface="UC Berkeley OS Sign"/>
            </a:endParaRPr>
          </a:p>
        </p:txBody>
      </p:sp>
      <p:pic>
        <p:nvPicPr>
          <p:cNvPr id="5" name="Content Placeholder 8" descr="arranged-resources-sideways.png"/>
          <p:cNvPicPr>
            <a:picLocks noChangeAspect="1"/>
          </p:cNvPicPr>
          <p:nvPr/>
        </p:nvPicPr>
        <p:blipFill>
          <a:blip r:embed="rId3" cstate="print"/>
          <a:srcRect/>
          <a:stretch>
            <a:fillRect/>
          </a:stretch>
        </p:blipFill>
        <p:spPr>
          <a:xfrm>
            <a:off x="457200" y="1600200"/>
            <a:ext cx="7391400" cy="3311470"/>
          </a:xfrm>
          <a:prstGeom prst="rect">
            <a:avLst/>
          </a:prstGeom>
        </p:spPr>
      </p:pic>
    </p:spTree>
    <p:extLst>
      <p:ext uri="{BB962C8B-B14F-4D97-AF65-F5344CB8AC3E}">
        <p14:creationId xmlns:p14="http://schemas.microsoft.com/office/powerpoint/2010/main" val="3402926350"/>
      </p:ext>
    </p:extLst>
  </p:cSld>
  <p:clrMapOvr>
    <a:masterClrMapping/>
  </p:clrMapOvr>
  <p:transition advTm="20674"/>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381000" y="533400"/>
            <a:ext cx="8228707" cy="1190997"/>
          </a:xfrm>
        </p:spPr>
        <p:txBody>
          <a:bodyPr rtlCol="0">
            <a:noAutofit/>
          </a:bodyPr>
          <a:lstStyle/>
          <a:p>
            <a:pPr defTabSz="914306">
              <a:lnSpc>
                <a:spcPct val="92000"/>
              </a:lnSpc>
              <a:tabLst>
                <a:tab pos="660671" algn="l"/>
                <a:tab pos="1312416" algn="l"/>
                <a:tab pos="1973088" algn="l"/>
                <a:tab pos="2624830" algn="l"/>
                <a:tab pos="3285504" algn="l"/>
                <a:tab pos="3946176" algn="l"/>
                <a:tab pos="4597920" algn="l"/>
                <a:tab pos="5240736" algn="l"/>
                <a:tab pos="5910335" algn="l"/>
                <a:tab pos="6562079" algn="l"/>
                <a:tab pos="7231680" algn="l"/>
                <a:tab pos="7874495" algn="l"/>
              </a:tabLst>
              <a:defRPr/>
            </a:pPr>
            <a:r>
              <a:rPr lang="en-US" sz="4000" b="1" dirty="0">
                <a:solidFill>
                  <a:srgbClr val="000000"/>
                </a:solidFill>
                <a:sym typeface="UC Berkeley OS Sign"/>
              </a:rPr>
              <a:t>The 6 Dimensions of </a:t>
            </a:r>
            <a:br>
              <a:rPr lang="en-US" sz="4000" b="1" dirty="0">
                <a:solidFill>
                  <a:srgbClr val="000000"/>
                </a:solidFill>
                <a:sym typeface="UC Berkeley OS Sign"/>
              </a:rPr>
            </a:br>
            <a:r>
              <a:rPr lang="en-US" sz="4000" b="1" dirty="0">
                <a:solidFill>
                  <a:srgbClr val="000000"/>
                </a:solidFill>
                <a:sym typeface="UC Berkeley OS Sign"/>
              </a:rPr>
              <a:t>an Organizing System – </a:t>
            </a:r>
            <a:br>
              <a:rPr lang="en-US" sz="4000" b="1" dirty="0">
                <a:solidFill>
                  <a:srgbClr val="000000"/>
                </a:solidFill>
                <a:sym typeface="UC Berkeley OS Sign"/>
              </a:rPr>
            </a:br>
            <a:r>
              <a:rPr lang="en-US" sz="4000" b="1" i="1" dirty="0">
                <a:solidFill>
                  <a:srgbClr val="000000"/>
                </a:solidFill>
                <a:sym typeface="UC Berkeley OS Sign"/>
              </a:rPr>
              <a:t>Organizing as a Design Problem</a:t>
            </a:r>
            <a:endParaRPr lang="en-US" sz="4000" b="1" i="1" dirty="0">
              <a:sym typeface="UC Berkeley OS Sign"/>
            </a:endParaRPr>
          </a:p>
        </p:txBody>
      </p:sp>
      <p:sp>
        <p:nvSpPr>
          <p:cNvPr id="125955" name="Text Box 6"/>
          <p:cNvSpPr txBox="1">
            <a:spLocks noChangeArrowheads="1"/>
          </p:cNvSpPr>
          <p:nvPr/>
        </p:nvSpPr>
        <p:spPr bwMode="auto">
          <a:xfrm>
            <a:off x="8772303" y="6594574"/>
            <a:ext cx="87064" cy="223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4284" tIns="32142" rIns="64284" bIns="32142"/>
          <a:lstStyle>
            <a:lvl1pPr defTabSz="1300163">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1pPr>
            <a:lvl2pPr marL="742950" indent="-285750" defTabSz="1300163">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2pPr>
            <a:lvl3pPr marL="1143000" indent="-228600" defTabSz="1300163">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3pPr>
            <a:lvl4pPr marL="1600200" indent="-228600" defTabSz="1300163">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4pPr>
            <a:lvl5pPr marL="2057400" indent="-228600" defTabSz="1300163">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5pPr>
            <a:lvl6pPr marL="2514600" indent="-228600" defTabSz="1300163"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6pPr>
            <a:lvl7pPr marL="2971800" indent="-228600" defTabSz="1300163"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7pPr>
            <a:lvl8pPr marL="3429000" indent="-228600" defTabSz="1300163"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8pPr>
            <a:lvl9pPr marL="3886200" indent="-228600" defTabSz="1300163"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9pPr>
          </a:lstStyle>
          <a:p>
            <a:pPr algn="ctr" eaLnBrk="1" hangingPunct="1"/>
            <a:fld id="{4A454714-E17C-4DDC-95B7-3A10CA83BABF}" type="slidenum">
              <a:rPr lang="en-US" altLang="en-US" sz="1477">
                <a:solidFill>
                  <a:srgbClr val="002955"/>
                </a:solidFill>
                <a:latin typeface="UC Berkeley OS Sign"/>
                <a:ea typeface="MS PGothic" panose="020B0600070205080204" pitchFamily="34" charset="-128"/>
                <a:sym typeface="UC Berkeley OS Sign"/>
              </a:rPr>
              <a:pPr algn="ctr" eaLnBrk="1" hangingPunct="1"/>
              <a:t>28</a:t>
            </a:fld>
            <a:endParaRPr lang="en-US" altLang="en-US" sz="1477">
              <a:solidFill>
                <a:srgbClr val="002955"/>
              </a:solidFill>
              <a:latin typeface="UC Berkeley OS Sign"/>
              <a:ea typeface="MS PGothic" panose="020B0600070205080204" pitchFamily="34" charset="-128"/>
              <a:sym typeface="UC Berkeley OS Sign"/>
            </a:endParaRPr>
          </a:p>
        </p:txBody>
      </p:sp>
      <p:sp>
        <p:nvSpPr>
          <p:cNvPr id="29703" name="Rectangle 7"/>
          <p:cNvSpPr>
            <a:spLocks noChangeArrowheads="1"/>
          </p:cNvSpPr>
          <p:nvPr/>
        </p:nvSpPr>
        <p:spPr bwMode="auto">
          <a:xfrm>
            <a:off x="685353" y="2361903"/>
            <a:ext cx="8036719" cy="4671622"/>
          </a:xfrm>
          <a:prstGeom prst="rect">
            <a:avLst/>
          </a:prstGeom>
          <a:noFill/>
          <a:ln w="9525">
            <a:noFill/>
            <a:miter lim="800000"/>
            <a:headEnd/>
            <a:tailEnd/>
          </a:ln>
        </p:spPr>
        <p:txBody>
          <a:bodyPr lIns="64284" tIns="32142" rIns="64284" bIns="32142">
            <a:spAutoFit/>
          </a:bodyPr>
          <a:lstStyle/>
          <a:p>
            <a:pPr marL="522341" indent="-522341">
              <a:lnSpc>
                <a:spcPct val="93000"/>
              </a:lnSpc>
              <a:spcBef>
                <a:spcPts val="1266"/>
              </a:spcBef>
              <a:buFont typeface="+mj-lt"/>
              <a:buAutoNum type="arabicPeriod"/>
              <a:defRPr/>
            </a:pPr>
            <a:r>
              <a:rPr lang="en-US" sz="3600" kern="0" dirty="0">
                <a:latin typeface="UC Berkeley OS Sign"/>
              </a:rPr>
              <a:t>What Is Being Organized?</a:t>
            </a:r>
          </a:p>
          <a:p>
            <a:pPr marL="522341" indent="-522341">
              <a:lnSpc>
                <a:spcPct val="93000"/>
              </a:lnSpc>
              <a:spcBef>
                <a:spcPts val="1266"/>
              </a:spcBef>
              <a:buFont typeface="+mj-lt"/>
              <a:buAutoNum type="arabicPeriod"/>
              <a:defRPr/>
            </a:pPr>
            <a:r>
              <a:rPr lang="en-US" sz="3600" kern="0" dirty="0">
                <a:latin typeface="UC Berkeley OS Sign"/>
              </a:rPr>
              <a:t>Why Is It Being Organized?</a:t>
            </a:r>
          </a:p>
          <a:p>
            <a:pPr marL="522341" indent="-522341">
              <a:lnSpc>
                <a:spcPct val="93000"/>
              </a:lnSpc>
              <a:spcBef>
                <a:spcPts val="1266"/>
              </a:spcBef>
              <a:buFont typeface="+mj-lt"/>
              <a:buAutoNum type="arabicPeriod"/>
              <a:defRPr/>
            </a:pPr>
            <a:r>
              <a:rPr lang="en-US" sz="3600" kern="0" dirty="0">
                <a:latin typeface="UC Berkeley OS Sign"/>
              </a:rPr>
              <a:t>How Is It Being Organized?</a:t>
            </a:r>
          </a:p>
          <a:p>
            <a:pPr marL="522341" indent="-522341">
              <a:lnSpc>
                <a:spcPct val="93000"/>
              </a:lnSpc>
              <a:spcBef>
                <a:spcPts val="1266"/>
              </a:spcBef>
              <a:buFont typeface="+mj-lt"/>
              <a:buAutoNum type="arabicPeriod"/>
              <a:defRPr/>
            </a:pPr>
            <a:r>
              <a:rPr lang="en-US" sz="3600" kern="0" dirty="0">
                <a:latin typeface="UC Berkeley OS Sign"/>
              </a:rPr>
              <a:t>When Is It Being Organized?</a:t>
            </a:r>
          </a:p>
          <a:p>
            <a:pPr marL="522341" indent="-522341">
              <a:lnSpc>
                <a:spcPct val="93000"/>
              </a:lnSpc>
              <a:spcBef>
                <a:spcPts val="1266"/>
              </a:spcBef>
              <a:buFont typeface="+mj-lt"/>
              <a:buAutoNum type="arabicPeriod"/>
              <a:defRPr/>
            </a:pPr>
            <a:r>
              <a:rPr lang="en-US" sz="3600" kern="0" dirty="0">
                <a:latin typeface="UC Berkeley OS Sign"/>
              </a:rPr>
              <a:t>Who (or What) is Organizing It?</a:t>
            </a:r>
          </a:p>
          <a:p>
            <a:pPr marL="522341" indent="-522341">
              <a:lnSpc>
                <a:spcPct val="93000"/>
              </a:lnSpc>
              <a:spcBef>
                <a:spcPts val="1266"/>
              </a:spcBef>
              <a:buFont typeface="+mj-lt"/>
              <a:buAutoNum type="arabicPeriod"/>
              <a:defRPr/>
            </a:pPr>
            <a:r>
              <a:rPr lang="en-US" sz="3600" kern="0" dirty="0">
                <a:latin typeface="UC Berkeley OS Sign"/>
              </a:rPr>
              <a:t>Where is it Organized?</a:t>
            </a:r>
          </a:p>
          <a:p>
            <a:pPr marL="522341" indent="-522341">
              <a:lnSpc>
                <a:spcPct val="93000"/>
              </a:lnSpc>
              <a:spcBef>
                <a:spcPts val="1266"/>
              </a:spcBef>
              <a:defRPr/>
            </a:pPr>
            <a:endParaRPr lang="en-US" sz="3600" kern="0" dirty="0">
              <a:latin typeface="UC Berkeley OS Sign"/>
            </a:endParaRPr>
          </a:p>
        </p:txBody>
      </p:sp>
    </p:spTree>
    <p:extLst>
      <p:ext uri="{BB962C8B-B14F-4D97-AF65-F5344CB8AC3E}">
        <p14:creationId xmlns:p14="http://schemas.microsoft.com/office/powerpoint/2010/main" val="2547578621"/>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txBox="1">
            <a:spLocks noChangeArrowheads="1"/>
          </p:cNvSpPr>
          <p:nvPr/>
        </p:nvSpPr>
        <p:spPr>
          <a:xfrm>
            <a:off x="1828800" y="533400"/>
            <a:ext cx="4594324" cy="1190997"/>
          </a:xfrm>
          <a:prstGeom prst="rect">
            <a:avLst/>
          </a:prstGeom>
        </p:spPr>
        <p:txBody>
          <a:bodyPr lIns="64291" tIns="32146" rIns="64291" bIns="32146"/>
          <a:lstStyle/>
          <a:p>
            <a:pPr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600" b="1" dirty="0">
                <a:latin typeface="+mj-lt"/>
                <a:ea typeface="+mj-ea"/>
                <a:cs typeface="+mj-cs"/>
                <a:sym typeface="UC Berkeley OS Sign"/>
              </a:rPr>
              <a:t>Foundational Concepts</a:t>
            </a:r>
          </a:p>
        </p:txBody>
      </p:sp>
      <p:sp>
        <p:nvSpPr>
          <p:cNvPr id="6" name="Rectangle 5"/>
          <p:cNvSpPr/>
          <p:nvPr/>
        </p:nvSpPr>
        <p:spPr>
          <a:xfrm>
            <a:off x="1066800" y="1219200"/>
            <a:ext cx="7848600" cy="4872774"/>
          </a:xfrm>
          <a:prstGeom prst="rect">
            <a:avLst/>
          </a:prstGeom>
        </p:spPr>
        <p:txBody>
          <a:bodyPr wrap="square" lIns="64291" tIns="32146" rIns="64291" bIns="32146">
            <a:spAutoFit/>
          </a:bodyPr>
          <a:lstStyle/>
          <a:p>
            <a:pPr marL="160729" indent="-160729">
              <a:lnSpc>
                <a:spcPct val="150000"/>
              </a:lnSpc>
              <a:buClr>
                <a:srgbClr val="002955"/>
              </a:buClr>
              <a:buSzPct val="44000"/>
              <a:buFont typeface="Arial" pitchFamily="34" charset="0"/>
              <a:buChar char="•"/>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1000" dirty="0"/>
              <a:t> </a:t>
            </a:r>
            <a:endParaRPr lang="en-US" sz="2800" dirty="0"/>
          </a:p>
          <a:p>
            <a:pPr marL="257166" indent="-160729">
              <a:spcAft>
                <a:spcPts val="1266"/>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4000" dirty="0"/>
              <a:t> Resources</a:t>
            </a:r>
          </a:p>
          <a:p>
            <a:pPr marL="257166" indent="-160729">
              <a:spcAft>
                <a:spcPts val="1266"/>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4000" dirty="0"/>
              <a:t> Intentional Arrangement</a:t>
            </a:r>
          </a:p>
          <a:p>
            <a:pPr marL="257166" indent="-160729">
              <a:spcAft>
                <a:spcPts val="60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4000" dirty="0"/>
              <a:t> Organizing Principles used to “Intentionally Arrange” Resources </a:t>
            </a:r>
          </a:p>
          <a:p>
            <a:pPr marL="257166" indent="-160729">
              <a:spcAft>
                <a:spcPts val="60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4000" dirty="0"/>
              <a:t> Interactions that are enabled by the organizing principles</a:t>
            </a:r>
          </a:p>
          <a:p>
            <a:pPr marL="160729" indent="-160729">
              <a:lnSpc>
                <a:spcPct val="92000"/>
              </a:lnSpc>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800" dirty="0"/>
          </a:p>
        </p:txBody>
      </p:sp>
    </p:spTree>
    <p:extLst>
      <p:ext uri="{BB962C8B-B14F-4D97-AF65-F5344CB8AC3E}">
        <p14:creationId xmlns:p14="http://schemas.microsoft.com/office/powerpoint/2010/main" val="4176357860"/>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txBox="1">
            <a:spLocks noChangeArrowheads="1"/>
          </p:cNvSpPr>
          <p:nvPr/>
        </p:nvSpPr>
        <p:spPr>
          <a:xfrm>
            <a:off x="76200" y="242701"/>
            <a:ext cx="8915400" cy="1190997"/>
          </a:xfrm>
          <a:prstGeom prst="rect">
            <a:avLst/>
          </a:prstGeom>
        </p:spPr>
        <p:txBody>
          <a:bodyPr lIns="64291" tIns="32146" rIns="64291" bIns="32146"/>
          <a:lstStyle/>
          <a:p>
            <a:pPr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600" b="1" dirty="0">
                <a:latin typeface="+mj-lt"/>
                <a:ea typeface="+mj-ea"/>
                <a:cs typeface="+mj-cs"/>
                <a:sym typeface="UC Berkeley OS Sign"/>
              </a:rPr>
              <a:t>How We’ll Zoom (thanks for the suggestions)</a:t>
            </a:r>
          </a:p>
        </p:txBody>
      </p:sp>
      <p:sp>
        <p:nvSpPr>
          <p:cNvPr id="6" name="Rectangle 5"/>
          <p:cNvSpPr/>
          <p:nvPr/>
        </p:nvSpPr>
        <p:spPr>
          <a:xfrm>
            <a:off x="304800" y="838200"/>
            <a:ext cx="8305800" cy="5960893"/>
          </a:xfrm>
          <a:prstGeom prst="rect">
            <a:avLst/>
          </a:prstGeom>
        </p:spPr>
        <p:txBody>
          <a:bodyPr wrap="square" lIns="64291" tIns="32146" rIns="64291" bIns="32146">
            <a:spAutoFit/>
          </a:bodyPr>
          <a:lstStyle/>
          <a:p>
            <a:pPr marL="160729" indent="-160729">
              <a:lnSpc>
                <a:spcPct val="150000"/>
              </a:lnSpc>
              <a:buClr>
                <a:srgbClr val="002955"/>
              </a:buClr>
              <a:buSzPct val="44000"/>
              <a:buFont typeface="Arial" pitchFamily="34" charset="0"/>
              <a:buChar char="•"/>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1000" dirty="0"/>
              <a:t> </a:t>
            </a:r>
            <a:endParaRPr lang="en-US" sz="2800" dirty="0"/>
          </a:p>
          <a:p>
            <a:pPr marL="342900" indent="-342900">
              <a:lnSpc>
                <a:spcPct val="80000"/>
              </a:lnSpc>
              <a:spcBef>
                <a:spcPct val="20000"/>
              </a:spcBef>
              <a:spcAft>
                <a:spcPts val="1266"/>
              </a:spcAft>
              <a:buClr>
                <a:srgbClr val="002955"/>
              </a:buClr>
              <a:buSzPct val="44000"/>
              <a:buFont typeface="Arial" pitchFamily="34" charset="0"/>
              <a:buChar char="•"/>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solidFill>
                  <a:srgbClr val="FF0000"/>
                </a:solidFill>
              </a:rPr>
              <a:t>STOP AND THINK:  </a:t>
            </a:r>
            <a:r>
              <a:rPr lang="en-US" sz="2800" dirty="0"/>
              <a:t>I’m going to ask a lot of questions and give you time to answer them for yourselves and each other  </a:t>
            </a:r>
          </a:p>
          <a:p>
            <a:pPr marL="257166" indent="-160729">
              <a:spcAft>
                <a:spcPts val="1266"/>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solidFill>
                  <a:srgbClr val="FF0000"/>
                </a:solidFill>
              </a:rPr>
              <a:t> STOP AND TALK:  </a:t>
            </a:r>
            <a:r>
              <a:rPr lang="en-US" sz="2800" dirty="0"/>
              <a:t>I will stop talking and ask if you have any questions </a:t>
            </a:r>
          </a:p>
          <a:p>
            <a:pPr marL="257166" indent="-160729">
              <a:spcAft>
                <a:spcPts val="1266"/>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solidFill>
                  <a:srgbClr val="FF0000"/>
                </a:solidFill>
              </a:rPr>
              <a:t> BREAKOUT ROOMS:  </a:t>
            </a:r>
            <a:r>
              <a:rPr lang="en-US" sz="2800" dirty="0"/>
              <a:t>We will have breakout rooms for small group discussions </a:t>
            </a:r>
          </a:p>
          <a:p>
            <a:pPr marL="257166" indent="-160729">
              <a:spcAft>
                <a:spcPts val="1266"/>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solidFill>
                  <a:srgbClr val="FF0000"/>
                </a:solidFill>
              </a:rPr>
              <a:t> CHAT CHANNEL:  </a:t>
            </a:r>
            <a:r>
              <a:rPr lang="en-US" sz="2800" dirty="0"/>
              <a:t>Nicole will monitor the chat channel so you can ask questions there… either she’ll answer them or ask me to answer them during our</a:t>
            </a:r>
            <a:r>
              <a:rPr lang="en-US" sz="2800" dirty="0">
                <a:solidFill>
                  <a:srgbClr val="FF0000"/>
                </a:solidFill>
              </a:rPr>
              <a:t> STOP AND TALK breaks</a:t>
            </a:r>
          </a:p>
          <a:p>
            <a:pPr marL="257166" indent="-160729">
              <a:spcAft>
                <a:spcPts val="1266"/>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i="1" dirty="0">
                <a:solidFill>
                  <a:srgbClr val="FF0000"/>
                </a:solidFill>
              </a:rPr>
              <a:t>And the lectures will be recorded</a:t>
            </a:r>
          </a:p>
        </p:txBody>
      </p:sp>
    </p:spTree>
    <p:extLst>
      <p:ext uri="{BB962C8B-B14F-4D97-AF65-F5344CB8AC3E}">
        <p14:creationId xmlns:p14="http://schemas.microsoft.com/office/powerpoint/2010/main" val="4135719735"/>
      </p:ext>
    </p:extLst>
  </p:cSld>
  <p:clrMapOvr>
    <a:masterClrMapping/>
  </p:clrMapOvr>
  <p:transition advTm="45900"/>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1"/>
          <p:cNvSpPr>
            <a:spLocks noGrp="1" noChangeArrowheads="1"/>
          </p:cNvSpPr>
          <p:nvPr>
            <p:ph type="title"/>
          </p:nvPr>
        </p:nvSpPr>
        <p:spPr>
          <a:xfrm>
            <a:off x="1238994" y="897433"/>
            <a:ext cx="6171531" cy="892969"/>
          </a:xfrm>
        </p:spPr>
        <p:txBody>
          <a:bodyPr>
            <a:noAutofit/>
          </a:bodyPr>
          <a:lstStyle/>
          <a:p>
            <a:pPr>
              <a:lnSpc>
                <a:spcPct val="92000"/>
              </a:lnSpc>
              <a:spcBef>
                <a:spcPts val="949"/>
              </a:spcBef>
              <a:buClr>
                <a:srgbClr val="002955"/>
              </a:buClr>
              <a:buSzPct val="44000"/>
              <a:tabLst>
                <a:tab pos="495555" algn="l"/>
                <a:tab pos="984412" algn="l"/>
                <a:tab pos="1479967" algn="l"/>
                <a:tab pos="1968826" algn="l"/>
                <a:tab pos="2464380" algn="l"/>
                <a:tab pos="2959936" algn="l"/>
                <a:tab pos="3448793" algn="l"/>
                <a:tab pos="3930954" algn="l"/>
                <a:tab pos="4433205" algn="l"/>
                <a:tab pos="4922063" algn="l"/>
                <a:tab pos="5424315" algn="l"/>
                <a:tab pos="5906476" algn="l"/>
              </a:tabLst>
              <a:defRPr/>
            </a:pPr>
            <a:r>
              <a:rPr lang="en-US" altLang="en-US" sz="6000" dirty="0">
                <a:ea typeface="+mn-ea"/>
                <a:cs typeface="+mn-cs"/>
                <a:sym typeface="UC Berkeley OS Sign"/>
              </a:rPr>
              <a:t>Resources:</a:t>
            </a:r>
          </a:p>
        </p:txBody>
      </p:sp>
      <p:sp>
        <p:nvSpPr>
          <p:cNvPr id="4098" name="Rectangle 2"/>
          <p:cNvSpPr>
            <a:spLocks noGrp="1" noChangeArrowheads="1"/>
          </p:cNvSpPr>
          <p:nvPr>
            <p:ph idx="1"/>
          </p:nvPr>
        </p:nvSpPr>
        <p:spPr>
          <a:xfrm>
            <a:off x="1484560" y="2354089"/>
            <a:ext cx="6148090" cy="3368725"/>
          </a:xfrm>
        </p:spPr>
        <p:txBody>
          <a:bodyPr/>
          <a:lstStyle/>
          <a:p>
            <a:pPr marL="0" indent="0" algn="ctr">
              <a:lnSpc>
                <a:spcPct val="92000"/>
              </a:lnSpc>
              <a:buClr>
                <a:srgbClr val="002955"/>
              </a:buClr>
              <a:buSzPct val="44000"/>
              <a:buNone/>
              <a:tabLst>
                <a:tab pos="495555" algn="l"/>
                <a:tab pos="984412" algn="l"/>
                <a:tab pos="1479967" algn="l"/>
                <a:tab pos="1968826" algn="l"/>
                <a:tab pos="2464380" algn="l"/>
                <a:tab pos="2959936" algn="l"/>
                <a:tab pos="3448793" algn="l"/>
                <a:tab pos="3930954" algn="l"/>
                <a:tab pos="4433205" algn="l"/>
                <a:tab pos="4922063" algn="l"/>
                <a:tab pos="5424315" algn="l"/>
                <a:tab pos="5906476" algn="l"/>
              </a:tabLst>
              <a:defRPr/>
            </a:pPr>
            <a:r>
              <a:rPr lang="en-US" sz="4800" b="1" i="1" dirty="0">
                <a:solidFill>
                  <a:srgbClr val="FF0000"/>
                </a:solidFill>
                <a:sym typeface="UC Berkeley OS Sign"/>
              </a:rPr>
              <a:t>Anything of value that can support goal-oriented activity</a:t>
            </a:r>
            <a:endParaRPr lang="en-US" sz="4800" b="1" i="1" dirty="0">
              <a:solidFill>
                <a:srgbClr val="FF0000"/>
              </a:solidFill>
            </a:endParaRPr>
          </a:p>
          <a:p>
            <a:pPr marL="120541" indent="-120541">
              <a:lnSpc>
                <a:spcPct val="92000"/>
              </a:lnSpc>
              <a:buClr>
                <a:srgbClr val="002955"/>
              </a:buClr>
              <a:buSzPct val="44000"/>
              <a:buFont typeface="Wingdings" pitchFamily="2" charset="2"/>
              <a:buChar char="l"/>
              <a:tabLst>
                <a:tab pos="495555" algn="l"/>
                <a:tab pos="984412" algn="l"/>
                <a:tab pos="1479967" algn="l"/>
                <a:tab pos="1968826" algn="l"/>
                <a:tab pos="2464380" algn="l"/>
                <a:tab pos="2959936" algn="l"/>
                <a:tab pos="3448793" algn="l"/>
                <a:tab pos="3930954" algn="l"/>
                <a:tab pos="4433205" algn="l"/>
                <a:tab pos="4922063" algn="l"/>
                <a:tab pos="5424315" algn="l"/>
                <a:tab pos="5906476" algn="l"/>
              </a:tabLst>
              <a:defRPr/>
            </a:pPr>
            <a:endParaRPr lang="en-US" sz="2109" dirty="0"/>
          </a:p>
        </p:txBody>
      </p:sp>
    </p:spTree>
    <p:extLst>
      <p:ext uri="{BB962C8B-B14F-4D97-AF65-F5344CB8AC3E}">
        <p14:creationId xmlns:p14="http://schemas.microsoft.com/office/powerpoint/2010/main" val="3213265330"/>
      </p:ext>
    </p:extLst>
  </p:cSld>
  <p:clrMapOvr>
    <a:masterClrMapping/>
  </p:clrMapOvr>
  <p:transition spd="slow" advTm="24367"/>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421" y="224540"/>
            <a:ext cx="8229600" cy="1143000"/>
          </a:xfrm>
        </p:spPr>
        <p:txBody>
          <a:bodyPr>
            <a:normAutofit fontScale="90000"/>
          </a:bodyPr>
          <a:lstStyle/>
          <a:p>
            <a:r>
              <a:rPr lang="en-US" dirty="0"/>
              <a:t>ANYTHING!  TDO Chapter 12 </a:t>
            </a:r>
            <a:br>
              <a:rPr lang="en-US" dirty="0"/>
            </a:br>
            <a:r>
              <a:rPr lang="en-US" dirty="0"/>
              <a:t>Case Studies</a:t>
            </a:r>
          </a:p>
        </p:txBody>
      </p:sp>
      <p:sp>
        <p:nvSpPr>
          <p:cNvPr id="3" name="Content Placeholder 2"/>
          <p:cNvSpPr>
            <a:spLocks noGrp="1"/>
          </p:cNvSpPr>
          <p:nvPr>
            <p:ph sz="half" idx="1"/>
          </p:nvPr>
        </p:nvSpPr>
        <p:spPr>
          <a:xfrm>
            <a:off x="563399" y="1740802"/>
            <a:ext cx="7620000" cy="4525963"/>
          </a:xfrm>
        </p:spPr>
        <p:txBody>
          <a:bodyPr>
            <a:noAutofit/>
          </a:bodyPr>
          <a:lstStyle/>
          <a:p>
            <a:r>
              <a:rPr lang="en-US" sz="3200" dirty="0">
                <a:solidFill>
                  <a:srgbClr val="00B0F0"/>
                </a:solidFill>
              </a:rPr>
              <a:t>§12.4, “Single-Source Textbook Publishing”</a:t>
            </a:r>
          </a:p>
          <a:p>
            <a:pPr marL="0" indent="0">
              <a:buNone/>
            </a:pPr>
            <a:endParaRPr lang="en-US" sz="3200" dirty="0">
              <a:solidFill>
                <a:srgbClr val="00B0F0"/>
              </a:solidFill>
            </a:endParaRPr>
          </a:p>
          <a:p>
            <a:r>
              <a:rPr lang="en-US" sz="3200" b="1" dirty="0">
                <a:solidFill>
                  <a:srgbClr val="00B050"/>
                </a:solidFill>
              </a:rPr>
              <a:t>§12.5, “Organizing a Kitchen”</a:t>
            </a:r>
          </a:p>
          <a:p>
            <a:pPr marL="0" indent="0">
              <a:buNone/>
            </a:pPr>
            <a:endParaRPr lang="en-US" sz="3200" b="1" dirty="0">
              <a:solidFill>
                <a:srgbClr val="00B050"/>
              </a:solidFill>
            </a:endParaRPr>
          </a:p>
          <a:p>
            <a:r>
              <a:rPr lang="en-US" sz="3200" dirty="0">
                <a:solidFill>
                  <a:srgbClr val="00B0F0"/>
                </a:solidFill>
              </a:rPr>
              <a:t>§12.18, “Neuroscience Lab”</a:t>
            </a:r>
          </a:p>
          <a:p>
            <a:pPr marL="0" indent="0">
              <a:buNone/>
            </a:pPr>
            <a:endParaRPr lang="en-US" sz="3200" dirty="0">
              <a:solidFill>
                <a:srgbClr val="00B0F0"/>
              </a:solidFill>
            </a:endParaRPr>
          </a:p>
          <a:p>
            <a:r>
              <a:rPr lang="en-US" sz="3200" dirty="0"/>
              <a:t>§12.16, “The </a:t>
            </a:r>
            <a:r>
              <a:rPr lang="en-US" sz="3200" dirty="0" err="1"/>
              <a:t>Dabbawalas</a:t>
            </a:r>
            <a:r>
              <a:rPr lang="en-US" sz="3200" dirty="0"/>
              <a:t> of Mumbai”</a:t>
            </a:r>
          </a:p>
          <a:p>
            <a:endParaRPr lang="en-US" sz="3200" dirty="0">
              <a:solidFill>
                <a:srgbClr val="00B0F0"/>
              </a:solidFill>
            </a:endParaRPr>
          </a:p>
          <a:p>
            <a:endParaRPr lang="en-US" b="1" dirty="0">
              <a:solidFill>
                <a:srgbClr val="00B050"/>
              </a:solidFill>
            </a:endParaRPr>
          </a:p>
        </p:txBody>
      </p:sp>
      <p:sp>
        <p:nvSpPr>
          <p:cNvPr id="5" name="TextBox 4"/>
          <p:cNvSpPr txBox="1"/>
          <p:nvPr/>
        </p:nvSpPr>
        <p:spPr>
          <a:xfrm>
            <a:off x="1600200" y="5943600"/>
            <a:ext cx="6172200" cy="646331"/>
          </a:xfrm>
          <a:prstGeom prst="rect">
            <a:avLst/>
          </a:prstGeom>
          <a:noFill/>
        </p:spPr>
        <p:txBody>
          <a:bodyPr wrap="square" rtlCol="0">
            <a:spAutoFit/>
          </a:bodyPr>
          <a:lstStyle/>
          <a:p>
            <a:r>
              <a:rPr lang="en-US" i="1" dirty="0">
                <a:solidFill>
                  <a:srgbClr val="00B050"/>
                </a:solidFill>
              </a:rPr>
              <a:t>Cases in green are assigned for today</a:t>
            </a:r>
            <a:r>
              <a:rPr lang="en-US" i="1" dirty="0">
                <a:solidFill>
                  <a:srgbClr val="92D050"/>
                </a:solidFill>
              </a:rPr>
              <a:t>;</a:t>
            </a:r>
            <a:r>
              <a:rPr lang="en-US" i="1" dirty="0">
                <a:solidFill>
                  <a:srgbClr val="FF0000"/>
                </a:solidFill>
              </a:rPr>
              <a:t> </a:t>
            </a:r>
            <a:r>
              <a:rPr lang="en-US" i="1" dirty="0">
                <a:solidFill>
                  <a:srgbClr val="00B0F0"/>
                </a:solidFill>
              </a:rPr>
              <a:t>blue next time; </a:t>
            </a:r>
            <a:r>
              <a:rPr lang="en-US" i="1" dirty="0">
                <a:solidFill>
                  <a:srgbClr val="FF0000"/>
                </a:solidFill>
              </a:rPr>
              <a:t>red ones for 3</a:t>
            </a:r>
            <a:r>
              <a:rPr lang="en-US" i="1" baseline="30000" dirty="0">
                <a:solidFill>
                  <a:srgbClr val="FF0000"/>
                </a:solidFill>
              </a:rPr>
              <a:t>rd</a:t>
            </a:r>
            <a:r>
              <a:rPr lang="en-US" i="1" dirty="0">
                <a:solidFill>
                  <a:srgbClr val="FF0000"/>
                </a:solidFill>
              </a:rPr>
              <a:t> lecture</a:t>
            </a:r>
            <a:r>
              <a:rPr lang="en-US" i="1" dirty="0">
                <a:solidFill>
                  <a:srgbClr val="00B0F0"/>
                </a:solidFill>
              </a:rPr>
              <a:t>; </a:t>
            </a:r>
            <a:r>
              <a:rPr lang="en-US" i="1" dirty="0"/>
              <a:t>black ones later in semester</a:t>
            </a:r>
          </a:p>
        </p:txBody>
      </p:sp>
      <p:sp>
        <p:nvSpPr>
          <p:cNvPr id="6" name="Oval 5"/>
          <p:cNvSpPr/>
          <p:nvPr/>
        </p:nvSpPr>
        <p:spPr>
          <a:xfrm>
            <a:off x="563399" y="2590800"/>
            <a:ext cx="5761201" cy="1100247"/>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397668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304" y="30480"/>
            <a:ext cx="8229600" cy="1143000"/>
          </a:xfrm>
        </p:spPr>
        <p:txBody>
          <a:bodyPr>
            <a:normAutofit/>
          </a:bodyPr>
          <a:lstStyle/>
          <a:p>
            <a:r>
              <a:rPr lang="en-US" dirty="0"/>
              <a:t>ANYTHING!  Other Case Studies</a:t>
            </a:r>
          </a:p>
        </p:txBody>
      </p:sp>
      <p:sp>
        <p:nvSpPr>
          <p:cNvPr id="3" name="Content Placeholder 2"/>
          <p:cNvSpPr>
            <a:spLocks noGrp="1"/>
          </p:cNvSpPr>
          <p:nvPr>
            <p:ph sz="half" idx="1"/>
          </p:nvPr>
        </p:nvSpPr>
        <p:spPr>
          <a:xfrm>
            <a:off x="235069" y="1415236"/>
            <a:ext cx="4584192" cy="4525963"/>
          </a:xfrm>
        </p:spPr>
        <p:txBody>
          <a:bodyPr>
            <a:noAutofit/>
          </a:bodyPr>
          <a:lstStyle/>
          <a:p>
            <a:r>
              <a:rPr lang="en-US" sz="3200" dirty="0">
                <a:solidFill>
                  <a:srgbClr val="00B050"/>
                </a:solidFill>
              </a:rPr>
              <a:t>Time Zones</a:t>
            </a:r>
          </a:p>
          <a:p>
            <a:r>
              <a:rPr lang="en-US" sz="3200" dirty="0">
                <a:solidFill>
                  <a:srgbClr val="00B050"/>
                </a:solidFill>
              </a:rPr>
              <a:t>Orchestra Seating</a:t>
            </a:r>
          </a:p>
          <a:p>
            <a:endParaRPr lang="en-US" sz="3200" dirty="0"/>
          </a:p>
          <a:p>
            <a:pPr>
              <a:spcBef>
                <a:spcPts val="600"/>
              </a:spcBef>
            </a:pPr>
            <a:r>
              <a:rPr lang="en-US" dirty="0">
                <a:solidFill>
                  <a:srgbClr val="00B0F0"/>
                </a:solidFill>
              </a:rPr>
              <a:t>Medical Emergencies</a:t>
            </a:r>
          </a:p>
          <a:p>
            <a:pPr>
              <a:spcBef>
                <a:spcPts val="600"/>
              </a:spcBef>
            </a:pPr>
            <a:r>
              <a:rPr lang="en-US" dirty="0">
                <a:solidFill>
                  <a:srgbClr val="FF0000"/>
                </a:solidFill>
              </a:rPr>
              <a:t>Organized Crime</a:t>
            </a:r>
          </a:p>
          <a:p>
            <a:pPr>
              <a:spcBef>
                <a:spcPts val="600"/>
              </a:spcBef>
            </a:pPr>
            <a:r>
              <a:rPr lang="en-US" dirty="0">
                <a:solidFill>
                  <a:srgbClr val="FF0000"/>
                </a:solidFill>
              </a:rPr>
              <a:t>NBA Player Tracking</a:t>
            </a:r>
          </a:p>
          <a:p>
            <a:pPr>
              <a:spcBef>
                <a:spcPts val="600"/>
              </a:spcBef>
            </a:pPr>
            <a:r>
              <a:rPr lang="en-US" dirty="0">
                <a:solidFill>
                  <a:srgbClr val="FF0000"/>
                </a:solidFill>
              </a:rPr>
              <a:t>Intentional Communities</a:t>
            </a:r>
          </a:p>
          <a:p>
            <a:pPr>
              <a:spcBef>
                <a:spcPts val="600"/>
              </a:spcBef>
            </a:pPr>
            <a:r>
              <a:rPr lang="en-US" dirty="0">
                <a:solidFill>
                  <a:srgbClr val="FF0000"/>
                </a:solidFill>
              </a:rPr>
              <a:t>Guide Dogs for the Blind</a:t>
            </a:r>
          </a:p>
          <a:p>
            <a:endParaRPr lang="en-US" sz="3200" dirty="0">
              <a:solidFill>
                <a:srgbClr val="FF0000"/>
              </a:solidFill>
            </a:endParaRPr>
          </a:p>
          <a:p>
            <a:endParaRPr lang="en-US" sz="3200" dirty="0"/>
          </a:p>
        </p:txBody>
      </p:sp>
      <p:sp>
        <p:nvSpPr>
          <p:cNvPr id="4" name="Content Placeholder 3"/>
          <p:cNvSpPr>
            <a:spLocks noGrp="1"/>
          </p:cNvSpPr>
          <p:nvPr>
            <p:ph sz="half" idx="2"/>
          </p:nvPr>
        </p:nvSpPr>
        <p:spPr>
          <a:xfrm>
            <a:off x="4546948" y="601980"/>
            <a:ext cx="4425696" cy="5334000"/>
          </a:xfrm>
        </p:spPr>
        <p:txBody>
          <a:bodyPr>
            <a:normAutofit fontScale="92500" lnSpcReduction="10000"/>
          </a:bodyPr>
          <a:lstStyle/>
          <a:p>
            <a:endParaRPr lang="en-US" sz="3200" dirty="0"/>
          </a:p>
          <a:p>
            <a:r>
              <a:rPr lang="en-US" sz="3000" dirty="0"/>
              <a:t>Ebola Contact Tracing</a:t>
            </a:r>
          </a:p>
          <a:p>
            <a:r>
              <a:rPr lang="en-US" sz="3000" dirty="0"/>
              <a:t>Spotify’s Recommendations</a:t>
            </a:r>
          </a:p>
          <a:p>
            <a:r>
              <a:rPr lang="en-US" sz="3000" dirty="0"/>
              <a:t>What3Words</a:t>
            </a:r>
          </a:p>
          <a:p>
            <a:r>
              <a:rPr lang="en-US" sz="3000" dirty="0"/>
              <a:t>Soccer</a:t>
            </a:r>
          </a:p>
          <a:p>
            <a:r>
              <a:rPr lang="en-US" sz="3000" dirty="0"/>
              <a:t>The Diagnostic and Statistical Manual of Mental Disorders</a:t>
            </a:r>
          </a:p>
          <a:p>
            <a:r>
              <a:rPr lang="en-US" sz="3000" dirty="0"/>
              <a:t>Pantone Color System</a:t>
            </a:r>
          </a:p>
          <a:p>
            <a:r>
              <a:rPr lang="en-US" sz="3000" dirty="0"/>
              <a:t>Cognitive Neuroscience</a:t>
            </a:r>
          </a:p>
          <a:p>
            <a:endParaRPr lang="en-US" sz="3200" dirty="0"/>
          </a:p>
          <a:p>
            <a:endParaRPr lang="en-US" dirty="0"/>
          </a:p>
        </p:txBody>
      </p:sp>
      <p:sp>
        <p:nvSpPr>
          <p:cNvPr id="5" name="Oval 4"/>
          <p:cNvSpPr/>
          <p:nvPr/>
        </p:nvSpPr>
        <p:spPr>
          <a:xfrm>
            <a:off x="29737" y="1295400"/>
            <a:ext cx="3581400" cy="805558"/>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DE788F98-3B88-41A5-8D87-3D1C681C9B87}"/>
              </a:ext>
            </a:extLst>
          </p:cNvPr>
          <p:cNvSpPr/>
          <p:nvPr/>
        </p:nvSpPr>
        <p:spPr>
          <a:xfrm>
            <a:off x="235069" y="2003768"/>
            <a:ext cx="3581400" cy="805558"/>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74B1DA9-269E-458F-8032-E6513DAB8D2A}"/>
              </a:ext>
            </a:extLst>
          </p:cNvPr>
          <p:cNvSpPr txBox="1"/>
          <p:nvPr/>
        </p:nvSpPr>
        <p:spPr>
          <a:xfrm>
            <a:off x="644652" y="6080868"/>
            <a:ext cx="7994904" cy="646331"/>
          </a:xfrm>
          <a:prstGeom prst="rect">
            <a:avLst/>
          </a:prstGeom>
          <a:noFill/>
        </p:spPr>
        <p:txBody>
          <a:bodyPr wrap="square" rtlCol="0">
            <a:spAutoFit/>
          </a:bodyPr>
          <a:lstStyle/>
          <a:p>
            <a:r>
              <a:rPr lang="en-US" dirty="0"/>
              <a:t>About 100 case studies can be found at https://ischools.org/Discipline-of-Organizing-Case-Studies-Overview/</a:t>
            </a:r>
          </a:p>
        </p:txBody>
      </p:sp>
    </p:spTree>
    <p:extLst>
      <p:ext uri="{BB962C8B-B14F-4D97-AF65-F5344CB8AC3E}">
        <p14:creationId xmlns:p14="http://schemas.microsoft.com/office/powerpoint/2010/main" val="35592884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88555" y="152400"/>
            <a:ext cx="8228707" cy="1190997"/>
          </a:xfrm>
        </p:spPr>
        <p:txBody>
          <a:bodyPr>
            <a:normAutofit/>
          </a:bodyPr>
          <a:lstStyle/>
          <a:p>
            <a:pPr>
              <a:lnSpc>
                <a:spcPct val="92000"/>
              </a:lnSpc>
              <a:tabLst>
                <a:tab pos="660739" algn="l"/>
                <a:tab pos="1312550" algn="l"/>
                <a:tab pos="1973290" algn="l"/>
                <a:tab pos="2625100" algn="l"/>
                <a:tab pos="3285840" algn="l"/>
                <a:tab pos="3946580" algn="l"/>
                <a:tab pos="4598391" algn="l"/>
                <a:tab pos="5241272" algn="l"/>
                <a:tab pos="5910941" algn="l"/>
                <a:tab pos="6562751" algn="l"/>
                <a:tab pos="7232420" algn="l"/>
                <a:tab pos="7875301" algn="l"/>
              </a:tabLst>
              <a:defRPr/>
            </a:pPr>
            <a:r>
              <a:rPr lang="en-US" sz="3600" b="1" dirty="0">
                <a:sym typeface="UC Berkeley OS Sign"/>
              </a:rPr>
              <a:t>Your Case Study</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33</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990600" y="1447800"/>
            <a:ext cx="6818586" cy="4595006"/>
          </a:xfrm>
          <a:prstGeom prst="rect">
            <a:avLst/>
          </a:prstGeom>
          <a:noFill/>
          <a:ln w="9525">
            <a:noFill/>
            <a:miter lim="800000"/>
            <a:headEnd/>
            <a:tailEnd/>
          </a:ln>
        </p:spPr>
        <p:txBody>
          <a:bodyPr wrap="square" lIns="64291" tIns="32146" rIns="64291" bIns="32146">
            <a:spAutoFit/>
          </a:bodyPr>
          <a:lstStyle/>
          <a:p>
            <a:pPr marL="342900" lvl="0"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sym typeface="Arial" pitchFamily="34" charset="0"/>
              </a:rPr>
              <a:t>You will write a case study like those you read</a:t>
            </a:r>
          </a:p>
          <a:p>
            <a:pPr marL="342900"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sym typeface="Arial" pitchFamily="34" charset="0"/>
              </a:rPr>
              <a:t>Aspire to have your case study in next year’s CogSci 150 syllabus; tell an interesting story well</a:t>
            </a:r>
          </a:p>
          <a:p>
            <a:pPr marL="342900" lvl="0"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sym typeface="Arial" pitchFamily="34" charset="0"/>
              </a:rPr>
              <a:t>Propose a topic by March 13</a:t>
            </a:r>
          </a:p>
          <a:p>
            <a:pPr marL="342900" lvl="0"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sym typeface="Arial" pitchFamily="34" charset="0"/>
              </a:rPr>
              <a:t>Present your case study during RRR week (on May 4 or May 6)</a:t>
            </a:r>
          </a:p>
          <a:p>
            <a:pPr marL="342900" lvl="0"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sym typeface="Arial" pitchFamily="34" charset="0"/>
              </a:rPr>
              <a:t>Final case study report due May 10</a:t>
            </a:r>
            <a:endParaRPr lang="en-US" sz="2400" dirty="0">
              <a:latin typeface="UC Berkeley OS Sign"/>
              <a:cs typeface="Arial" pitchFamily="34" charset="0"/>
              <a:sym typeface="Arial" pitchFamily="34" charset="0"/>
            </a:endParaRPr>
          </a:p>
        </p:txBody>
      </p:sp>
    </p:spTree>
    <p:extLst>
      <p:ext uri="{BB962C8B-B14F-4D97-AF65-F5344CB8AC3E}">
        <p14:creationId xmlns:p14="http://schemas.microsoft.com/office/powerpoint/2010/main" val="1028980967"/>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1"/>
          <p:cNvSpPr>
            <a:spLocks noGrp="1" noChangeArrowheads="1"/>
          </p:cNvSpPr>
          <p:nvPr>
            <p:ph type="title"/>
          </p:nvPr>
        </p:nvSpPr>
        <p:spPr>
          <a:xfrm>
            <a:off x="1238994" y="897433"/>
            <a:ext cx="6171531" cy="892969"/>
          </a:xfrm>
        </p:spPr>
        <p:txBody>
          <a:bodyPr>
            <a:noAutofit/>
          </a:bodyPr>
          <a:lstStyle/>
          <a:p>
            <a:pPr>
              <a:lnSpc>
                <a:spcPct val="92000"/>
              </a:lnSpc>
              <a:spcBef>
                <a:spcPts val="949"/>
              </a:spcBef>
              <a:buClr>
                <a:srgbClr val="002955"/>
              </a:buClr>
              <a:buSzPct val="44000"/>
              <a:tabLst>
                <a:tab pos="495555" algn="l"/>
                <a:tab pos="984412" algn="l"/>
                <a:tab pos="1479967" algn="l"/>
                <a:tab pos="1968826" algn="l"/>
                <a:tab pos="2464380" algn="l"/>
                <a:tab pos="2959936" algn="l"/>
                <a:tab pos="3448793" algn="l"/>
                <a:tab pos="3930954" algn="l"/>
                <a:tab pos="4433205" algn="l"/>
                <a:tab pos="4922063" algn="l"/>
                <a:tab pos="5424315" algn="l"/>
                <a:tab pos="5906476" algn="l"/>
              </a:tabLst>
              <a:defRPr/>
            </a:pPr>
            <a:r>
              <a:rPr lang="en-US" altLang="en-US" sz="6000" dirty="0">
                <a:ea typeface="+mn-ea"/>
                <a:cs typeface="+mn-cs"/>
                <a:sym typeface="UC Berkeley OS Sign"/>
              </a:rPr>
              <a:t>Intentional Arrangement:</a:t>
            </a:r>
          </a:p>
        </p:txBody>
      </p:sp>
      <p:sp>
        <p:nvSpPr>
          <p:cNvPr id="4098" name="Rectangle 2"/>
          <p:cNvSpPr>
            <a:spLocks noGrp="1" noChangeArrowheads="1"/>
          </p:cNvSpPr>
          <p:nvPr>
            <p:ph idx="1"/>
          </p:nvPr>
        </p:nvSpPr>
        <p:spPr>
          <a:xfrm>
            <a:off x="1497955" y="2678906"/>
            <a:ext cx="6148090" cy="3368725"/>
          </a:xfrm>
        </p:spPr>
        <p:txBody>
          <a:bodyPr/>
          <a:lstStyle/>
          <a:p>
            <a:pPr marL="0" indent="0" algn="ctr">
              <a:lnSpc>
                <a:spcPct val="92000"/>
              </a:lnSpc>
              <a:buClr>
                <a:srgbClr val="002955"/>
              </a:buClr>
              <a:buSzPct val="44000"/>
              <a:buNone/>
              <a:tabLst>
                <a:tab pos="495555" algn="l"/>
                <a:tab pos="984412" algn="l"/>
                <a:tab pos="1479967" algn="l"/>
                <a:tab pos="1968826" algn="l"/>
                <a:tab pos="2464380" algn="l"/>
                <a:tab pos="2959936" algn="l"/>
                <a:tab pos="3448793" algn="l"/>
                <a:tab pos="3930954" algn="l"/>
                <a:tab pos="4433205" algn="l"/>
                <a:tab pos="4922063" algn="l"/>
                <a:tab pos="5424315" algn="l"/>
                <a:tab pos="5906476" algn="l"/>
              </a:tabLst>
              <a:defRPr/>
            </a:pPr>
            <a:r>
              <a:rPr lang="en-US" sz="4800" b="1" i="1" dirty="0">
                <a:solidFill>
                  <a:srgbClr val="FF0000"/>
                </a:solidFill>
                <a:sym typeface="UC Berkeley OS Sign"/>
              </a:rPr>
              <a:t>Explicit or implicit acts of organization by human or computational agents</a:t>
            </a:r>
          </a:p>
          <a:p>
            <a:pPr marL="120541" indent="-120541">
              <a:lnSpc>
                <a:spcPct val="92000"/>
              </a:lnSpc>
              <a:buClr>
                <a:srgbClr val="002955"/>
              </a:buClr>
              <a:buSzPct val="44000"/>
              <a:buFont typeface="Wingdings" pitchFamily="2" charset="2"/>
              <a:buChar char="l"/>
              <a:tabLst>
                <a:tab pos="495555" algn="l"/>
                <a:tab pos="984412" algn="l"/>
                <a:tab pos="1479967" algn="l"/>
                <a:tab pos="1968826" algn="l"/>
                <a:tab pos="2464380" algn="l"/>
                <a:tab pos="2959936" algn="l"/>
                <a:tab pos="3448793" algn="l"/>
                <a:tab pos="3930954" algn="l"/>
                <a:tab pos="4433205" algn="l"/>
                <a:tab pos="4922063" algn="l"/>
                <a:tab pos="5424315" algn="l"/>
                <a:tab pos="5906476" algn="l"/>
              </a:tabLst>
              <a:defRPr/>
            </a:pPr>
            <a:endParaRPr lang="en-US" sz="2109" dirty="0"/>
          </a:p>
        </p:txBody>
      </p:sp>
    </p:spTree>
    <p:extLst>
      <p:ext uri="{BB962C8B-B14F-4D97-AF65-F5344CB8AC3E}">
        <p14:creationId xmlns:p14="http://schemas.microsoft.com/office/powerpoint/2010/main" val="534133229"/>
      </p:ext>
    </p:extLst>
  </p:cSld>
  <p:clrMapOvr>
    <a:masterClrMapping/>
  </p:clrMapOvr>
  <p:transition spd="slow" advTm="24367"/>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
          <p:cNvSpPr>
            <a:spLocks noGrp="1" noChangeArrowheads="1"/>
          </p:cNvSpPr>
          <p:nvPr>
            <p:ph type="title"/>
          </p:nvPr>
        </p:nvSpPr>
        <p:spPr>
          <a:xfrm>
            <a:off x="559696" y="228600"/>
            <a:ext cx="8228707" cy="1190997"/>
          </a:xfrm>
        </p:spPr>
        <p:txBody>
          <a:bodyPr>
            <a:normAutofit/>
          </a:bodyPr>
          <a:lstStyle/>
          <a:p>
            <a:pPr indent="-160729">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600" b="1" dirty="0">
                <a:sym typeface="UC Berkeley OS Sign"/>
              </a:rPr>
              <a:t>Organizing Principles [1]</a:t>
            </a:r>
          </a:p>
        </p:txBody>
      </p:sp>
      <p:sp>
        <p:nvSpPr>
          <p:cNvPr id="22531"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F7C52B88-D441-42A2-AE7A-1D3A45852B52}" type="slidenum">
              <a:rPr lang="en-US" sz="1500">
                <a:solidFill>
                  <a:srgbClr val="002955"/>
                </a:solidFill>
                <a:latin typeface="UC Berkeley OS Sign"/>
                <a:ea typeface="MS PGothic" pitchFamily="34" charset="-128"/>
                <a:sym typeface="UC Berkeley OS Sign"/>
              </a:rPr>
              <a:pPr algn="ctr"/>
              <a:t>35</a:t>
            </a:fld>
            <a:endParaRPr lang="en-US" sz="1500" dirty="0">
              <a:solidFill>
                <a:srgbClr val="002955"/>
              </a:solidFill>
              <a:latin typeface="UC Berkeley OS Sign"/>
              <a:ea typeface="MS PGothic" pitchFamily="34" charset="-128"/>
              <a:sym typeface="UC Berkeley OS Sign"/>
            </a:endParaRPr>
          </a:p>
        </p:txBody>
      </p:sp>
      <p:sp>
        <p:nvSpPr>
          <p:cNvPr id="22535" name="Rectangle 8"/>
          <p:cNvSpPr>
            <a:spLocks noChangeArrowheads="1"/>
          </p:cNvSpPr>
          <p:nvPr/>
        </p:nvSpPr>
        <p:spPr bwMode="auto">
          <a:xfrm>
            <a:off x="559696" y="1419597"/>
            <a:ext cx="8143875" cy="5144900"/>
          </a:xfrm>
          <a:prstGeom prst="rect">
            <a:avLst/>
          </a:prstGeom>
          <a:noFill/>
          <a:ln w="9525">
            <a:noFill/>
            <a:miter lim="800000"/>
            <a:headEnd/>
            <a:tailEnd/>
          </a:ln>
        </p:spPr>
        <p:txBody>
          <a:bodyPr lIns="64291" tIns="32146" rIns="64291" bIns="32146">
            <a:spAutoFit/>
          </a:bodyPr>
          <a:lstStyle/>
          <a:p>
            <a:pPr marL="241093" indent="-241093" eaLnBrk="0" hangingPunct="0">
              <a:lnSpc>
                <a:spcPct val="93000"/>
              </a:lnSpc>
              <a:spcBef>
                <a:spcPts val="1266"/>
              </a:spcBef>
              <a:buFont typeface="Arial" pitchFamily="34" charset="0"/>
              <a:buChar char="•"/>
            </a:pPr>
            <a:r>
              <a:rPr lang="en-US" sz="2800" dirty="0">
                <a:latin typeface="UC Berkeley OS Sign"/>
                <a:sym typeface="UC Berkeley OS Sign"/>
              </a:rPr>
              <a:t>The resource arrangements follow one or more intentionally selected ORGANIZING PRINCIPLES, ideally expressed </a:t>
            </a:r>
            <a:r>
              <a:rPr lang="en-US" sz="2800" dirty="0">
                <a:latin typeface="UC Berkeley OS Sign"/>
              </a:rPr>
              <a:t>in an implementation-neutral way if they are not directly perceivable</a:t>
            </a:r>
          </a:p>
          <a:p>
            <a:pPr marL="241093" indent="-241093" eaLnBrk="0" hangingPunct="0">
              <a:lnSpc>
                <a:spcPct val="93000"/>
              </a:lnSpc>
              <a:spcBef>
                <a:spcPts val="1266"/>
              </a:spcBef>
              <a:buFont typeface="Arial" pitchFamily="34" charset="0"/>
              <a:buChar char="•"/>
            </a:pPr>
            <a:r>
              <a:rPr lang="en-US" sz="2800" dirty="0">
                <a:latin typeface="UC Berkeley OS Sign"/>
                <a:sym typeface="UC Berkeley OS Sign"/>
              </a:rPr>
              <a:t>ORGANIZING PRINCIPLES use properties or DESCRIPTIONS that are associated with the resources</a:t>
            </a:r>
            <a:endParaRPr lang="en-US" sz="2800" b="1" i="1" dirty="0">
              <a:solidFill>
                <a:srgbClr val="FF0000"/>
              </a:solidFill>
              <a:latin typeface="UC Berkeley OS Sign"/>
              <a:sym typeface="UC Berkeley OS Sign"/>
            </a:endParaRPr>
          </a:p>
          <a:p>
            <a:pPr marL="241093" indent="-241093" eaLnBrk="0" hangingPunct="0">
              <a:lnSpc>
                <a:spcPct val="93000"/>
              </a:lnSpc>
              <a:spcBef>
                <a:spcPts val="1266"/>
              </a:spcBef>
              <a:buFont typeface="Arial" pitchFamily="34" charset="0"/>
              <a:buChar char="•"/>
            </a:pPr>
            <a:r>
              <a:rPr lang="en-US" sz="2800" dirty="0">
                <a:latin typeface="UC Berkeley OS Sign"/>
                <a:sym typeface="UC Berkeley OS Sign"/>
              </a:rPr>
              <a:t>Similarly, interactions with resources are determined by their organizing principles and descriptions</a:t>
            </a:r>
          </a:p>
          <a:p>
            <a:pPr eaLnBrk="0" hangingPunct="0">
              <a:lnSpc>
                <a:spcPct val="93000"/>
              </a:lnSpc>
              <a:spcBef>
                <a:spcPts val="1266"/>
              </a:spcBef>
            </a:pPr>
            <a:r>
              <a:rPr lang="en-US" sz="3200" b="1" i="1" dirty="0">
                <a:solidFill>
                  <a:srgbClr val="FF0000"/>
                </a:solidFill>
                <a:latin typeface="UC Berkeley OS Sign"/>
                <a:sym typeface="Wingdings" panose="05000000000000000000" pitchFamily="2" charset="2"/>
              </a:rPr>
              <a:t> </a:t>
            </a:r>
            <a:r>
              <a:rPr lang="en-US" sz="3200" b="1" i="1" dirty="0">
                <a:solidFill>
                  <a:srgbClr val="FF0000"/>
                </a:solidFill>
                <a:latin typeface="UC Berkeley OS Sign"/>
                <a:sym typeface="UC Berkeley OS Sign"/>
              </a:rPr>
              <a:t>Organizing, resource description, and interaction design are inherently interconnected activities</a:t>
            </a:r>
          </a:p>
        </p:txBody>
      </p:sp>
    </p:spTree>
    <p:extLst>
      <p:ext uri="{BB962C8B-B14F-4D97-AF65-F5344CB8AC3E}">
        <p14:creationId xmlns:p14="http://schemas.microsoft.com/office/powerpoint/2010/main" val="3434886106"/>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1"/>
          <p:cNvSpPr>
            <a:spLocks noGrp="1" noChangeArrowheads="1"/>
          </p:cNvSpPr>
          <p:nvPr>
            <p:ph type="title"/>
          </p:nvPr>
        </p:nvSpPr>
        <p:spPr>
          <a:xfrm>
            <a:off x="1295400" y="838200"/>
            <a:ext cx="6171531" cy="892969"/>
          </a:xfrm>
        </p:spPr>
        <p:txBody>
          <a:bodyPr>
            <a:noAutofit/>
          </a:bodyPr>
          <a:lstStyle/>
          <a:p>
            <a:pPr>
              <a:lnSpc>
                <a:spcPct val="92000"/>
              </a:lnSpc>
              <a:spcBef>
                <a:spcPts val="949"/>
              </a:spcBef>
              <a:buClr>
                <a:srgbClr val="002955"/>
              </a:buClr>
              <a:buSzPct val="44000"/>
              <a:tabLst>
                <a:tab pos="495555" algn="l"/>
                <a:tab pos="984412" algn="l"/>
                <a:tab pos="1479967" algn="l"/>
                <a:tab pos="1968826" algn="l"/>
                <a:tab pos="2464380" algn="l"/>
                <a:tab pos="2959936" algn="l"/>
                <a:tab pos="3448793" algn="l"/>
                <a:tab pos="3930954" algn="l"/>
                <a:tab pos="4433205" algn="l"/>
                <a:tab pos="4922063" algn="l"/>
                <a:tab pos="5424315" algn="l"/>
                <a:tab pos="5906476" algn="l"/>
              </a:tabLst>
              <a:defRPr/>
            </a:pPr>
            <a:r>
              <a:rPr lang="en-US" altLang="en-US" sz="6000" dirty="0">
                <a:ea typeface="+mn-ea"/>
                <a:cs typeface="+mn-cs"/>
                <a:sym typeface="UC Berkeley OS Sign"/>
              </a:rPr>
              <a:t>Say it Again:</a:t>
            </a:r>
            <a:br>
              <a:rPr lang="en-US" altLang="en-US" sz="6000" dirty="0">
                <a:ea typeface="+mn-ea"/>
                <a:cs typeface="+mn-cs"/>
                <a:sym typeface="UC Berkeley OS Sign"/>
              </a:rPr>
            </a:br>
            <a:r>
              <a:rPr lang="en-US" altLang="en-US" sz="6000" dirty="0">
                <a:ea typeface="+mn-ea"/>
                <a:cs typeface="+mn-cs"/>
                <a:sym typeface="UC Berkeley OS Sign"/>
              </a:rPr>
              <a:t>TDO’s Mantra</a:t>
            </a:r>
          </a:p>
        </p:txBody>
      </p:sp>
      <p:sp>
        <p:nvSpPr>
          <p:cNvPr id="4098" name="Rectangle 2"/>
          <p:cNvSpPr>
            <a:spLocks noGrp="1" noChangeArrowheads="1"/>
          </p:cNvSpPr>
          <p:nvPr>
            <p:ph idx="1"/>
          </p:nvPr>
        </p:nvSpPr>
        <p:spPr>
          <a:xfrm>
            <a:off x="1295400" y="2651075"/>
            <a:ext cx="6579245" cy="3368725"/>
          </a:xfrm>
        </p:spPr>
        <p:txBody>
          <a:bodyPr>
            <a:normAutofit lnSpcReduction="10000"/>
          </a:bodyPr>
          <a:lstStyle/>
          <a:p>
            <a:pPr marL="0" indent="0" eaLnBrk="0" hangingPunct="0">
              <a:lnSpc>
                <a:spcPct val="93000"/>
              </a:lnSpc>
              <a:spcBef>
                <a:spcPts val="1266"/>
              </a:spcBef>
              <a:buNone/>
            </a:pPr>
            <a:r>
              <a:rPr lang="en-US" sz="4800" b="1" i="1" dirty="0">
                <a:solidFill>
                  <a:srgbClr val="FF0000"/>
                </a:solidFill>
                <a:latin typeface="UC Berkeley OS Sign"/>
                <a:sym typeface="UC Berkeley OS Sign"/>
              </a:rPr>
              <a:t>Organizing,</a:t>
            </a:r>
            <a:br>
              <a:rPr lang="en-US" sz="4800" b="1" i="1" dirty="0">
                <a:solidFill>
                  <a:srgbClr val="FF0000"/>
                </a:solidFill>
                <a:latin typeface="UC Berkeley OS Sign"/>
                <a:sym typeface="UC Berkeley OS Sign"/>
              </a:rPr>
            </a:br>
            <a:r>
              <a:rPr lang="en-US" sz="4800" b="1" i="1" dirty="0">
                <a:solidFill>
                  <a:srgbClr val="FF0000"/>
                </a:solidFill>
                <a:latin typeface="UC Berkeley OS Sign"/>
                <a:sym typeface="UC Berkeley OS Sign"/>
              </a:rPr>
              <a:t>resource description,</a:t>
            </a:r>
            <a:br>
              <a:rPr lang="en-US" sz="4800" b="1" i="1" dirty="0">
                <a:solidFill>
                  <a:srgbClr val="FF0000"/>
                </a:solidFill>
                <a:latin typeface="UC Berkeley OS Sign"/>
                <a:sym typeface="UC Berkeley OS Sign"/>
              </a:rPr>
            </a:br>
            <a:r>
              <a:rPr lang="en-US" sz="4800" b="1" i="1" dirty="0">
                <a:solidFill>
                  <a:srgbClr val="FF0000"/>
                </a:solidFill>
                <a:latin typeface="UC Berkeley OS Sign"/>
                <a:sym typeface="UC Berkeley OS Sign"/>
              </a:rPr>
              <a:t>and interaction design are inherently interconnected activities</a:t>
            </a:r>
          </a:p>
          <a:p>
            <a:pPr marL="120541" indent="-120541">
              <a:lnSpc>
                <a:spcPct val="92000"/>
              </a:lnSpc>
              <a:buClr>
                <a:srgbClr val="002955"/>
              </a:buClr>
              <a:buSzPct val="44000"/>
              <a:buFont typeface="Wingdings" pitchFamily="2" charset="2"/>
              <a:buChar char="l"/>
              <a:tabLst>
                <a:tab pos="495555" algn="l"/>
                <a:tab pos="984412" algn="l"/>
                <a:tab pos="1479967" algn="l"/>
                <a:tab pos="1968826" algn="l"/>
                <a:tab pos="2464380" algn="l"/>
                <a:tab pos="2959936" algn="l"/>
                <a:tab pos="3448793" algn="l"/>
                <a:tab pos="3930954" algn="l"/>
                <a:tab pos="4433205" algn="l"/>
                <a:tab pos="4922063" algn="l"/>
                <a:tab pos="5424315" algn="l"/>
                <a:tab pos="5906476" algn="l"/>
              </a:tabLst>
              <a:defRPr/>
            </a:pPr>
            <a:endParaRPr lang="en-US" sz="2109" dirty="0"/>
          </a:p>
        </p:txBody>
      </p:sp>
    </p:spTree>
    <p:extLst>
      <p:ext uri="{BB962C8B-B14F-4D97-AF65-F5344CB8AC3E}">
        <p14:creationId xmlns:p14="http://schemas.microsoft.com/office/powerpoint/2010/main" val="126926935"/>
      </p:ext>
    </p:extLst>
  </p:cSld>
  <p:clrMapOvr>
    <a:masterClrMapping/>
  </p:clrMapOvr>
  <p:transition spd="slow" advTm="24367"/>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
          <p:cNvSpPr>
            <a:spLocks noGrp="1" noChangeArrowheads="1"/>
          </p:cNvSpPr>
          <p:nvPr>
            <p:ph type="title"/>
          </p:nvPr>
        </p:nvSpPr>
        <p:spPr>
          <a:xfrm>
            <a:off x="543596" y="381000"/>
            <a:ext cx="8228707" cy="990600"/>
          </a:xfrm>
        </p:spPr>
        <p:txBody>
          <a:bodyPr>
            <a:normAutofit/>
          </a:bodyPr>
          <a:lstStyle/>
          <a:p>
            <a:pPr indent="-160729">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600" b="1" dirty="0">
                <a:sym typeface="UC Berkeley OS Sign"/>
              </a:rPr>
              <a:t>Organizing Principles [2]</a:t>
            </a:r>
          </a:p>
        </p:txBody>
      </p:sp>
      <p:sp>
        <p:nvSpPr>
          <p:cNvPr id="22531"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F7C52B88-D441-42A2-AE7A-1D3A45852B52}" type="slidenum">
              <a:rPr lang="en-US" sz="1500">
                <a:solidFill>
                  <a:srgbClr val="002955"/>
                </a:solidFill>
                <a:latin typeface="UC Berkeley OS Sign"/>
                <a:ea typeface="MS PGothic" pitchFamily="34" charset="-128"/>
                <a:sym typeface="UC Berkeley OS Sign"/>
              </a:rPr>
              <a:pPr algn="ctr"/>
              <a:t>37</a:t>
            </a:fld>
            <a:endParaRPr lang="en-US" sz="1500" dirty="0">
              <a:solidFill>
                <a:srgbClr val="002955"/>
              </a:solidFill>
              <a:latin typeface="UC Berkeley OS Sign"/>
              <a:ea typeface="MS PGothic" pitchFamily="34" charset="-128"/>
              <a:sym typeface="UC Berkeley OS Sign"/>
            </a:endParaRPr>
          </a:p>
        </p:txBody>
      </p:sp>
      <p:sp>
        <p:nvSpPr>
          <p:cNvPr id="22535" name="Rectangle 8"/>
          <p:cNvSpPr>
            <a:spLocks noChangeArrowheads="1"/>
          </p:cNvSpPr>
          <p:nvPr/>
        </p:nvSpPr>
        <p:spPr bwMode="auto">
          <a:xfrm>
            <a:off x="543596" y="1311931"/>
            <a:ext cx="8143875" cy="4651817"/>
          </a:xfrm>
          <a:prstGeom prst="rect">
            <a:avLst/>
          </a:prstGeom>
          <a:noFill/>
          <a:ln w="9525">
            <a:noFill/>
            <a:miter lim="800000"/>
            <a:headEnd/>
            <a:tailEnd/>
          </a:ln>
        </p:spPr>
        <p:txBody>
          <a:bodyPr lIns="64291" tIns="32146" rIns="64291" bIns="32146">
            <a:spAutoFit/>
          </a:bodyPr>
          <a:lstStyle/>
          <a:p>
            <a:pPr marL="342900" indent="-342900" eaLnBrk="0" hangingPunct="0">
              <a:lnSpc>
                <a:spcPct val="93000"/>
              </a:lnSpc>
              <a:spcBef>
                <a:spcPts val="1800"/>
              </a:spcBef>
              <a:buFont typeface="Arial" pitchFamily="34" charset="0"/>
              <a:buChar char="•"/>
            </a:pPr>
            <a:r>
              <a:rPr lang="en-US" sz="3200" dirty="0">
                <a:latin typeface="UC Berkeley OS Sign"/>
                <a:sym typeface="UC Berkeley OS Sign"/>
              </a:rPr>
              <a:t>For physical resources the properties are often:</a:t>
            </a:r>
          </a:p>
          <a:p>
            <a:pPr marL="800100" lvl="1" indent="-342900" eaLnBrk="0" hangingPunct="0">
              <a:lnSpc>
                <a:spcPct val="93000"/>
              </a:lnSpc>
              <a:spcBef>
                <a:spcPts val="1800"/>
              </a:spcBef>
              <a:buFont typeface="Arial" pitchFamily="34" charset="0"/>
              <a:buChar char="•"/>
            </a:pPr>
            <a:r>
              <a:rPr lang="en-US" sz="3200" dirty="0">
                <a:latin typeface="UC Berkeley OS Sign"/>
                <a:sym typeface="UC Berkeley OS Sign"/>
              </a:rPr>
              <a:t>Perceptual – what does it look like?</a:t>
            </a:r>
          </a:p>
          <a:p>
            <a:pPr marL="800100" lvl="1" indent="-342900" eaLnBrk="0" hangingPunct="0">
              <a:lnSpc>
                <a:spcPct val="93000"/>
              </a:lnSpc>
              <a:spcBef>
                <a:spcPts val="1800"/>
              </a:spcBef>
              <a:buFont typeface="Arial" pitchFamily="34" charset="0"/>
              <a:buChar char="•"/>
            </a:pPr>
            <a:r>
              <a:rPr lang="en-US" sz="3200" dirty="0">
                <a:latin typeface="UC Berkeley OS Sign"/>
                <a:sym typeface="UC Berkeley OS Sign"/>
              </a:rPr>
              <a:t>Material –  what is it made of?</a:t>
            </a:r>
          </a:p>
          <a:p>
            <a:pPr marL="800100" lvl="1" indent="-342900" eaLnBrk="0" hangingPunct="0">
              <a:lnSpc>
                <a:spcPct val="93000"/>
              </a:lnSpc>
              <a:spcBef>
                <a:spcPts val="1800"/>
              </a:spcBef>
              <a:buFont typeface="Arial" pitchFamily="34" charset="0"/>
              <a:buChar char="•"/>
            </a:pPr>
            <a:r>
              <a:rPr lang="en-US" sz="3200" dirty="0">
                <a:latin typeface="UC Berkeley OS Sign"/>
                <a:sym typeface="UC Berkeley OS Sign"/>
              </a:rPr>
              <a:t>Task-oriented – how is it used?</a:t>
            </a:r>
          </a:p>
          <a:p>
            <a:pPr marL="342900" indent="-342900" eaLnBrk="0" hangingPunct="0">
              <a:lnSpc>
                <a:spcPct val="93000"/>
              </a:lnSpc>
              <a:spcBef>
                <a:spcPts val="1800"/>
              </a:spcBef>
              <a:buFont typeface="Arial" pitchFamily="34" charset="0"/>
              <a:buChar char="•"/>
            </a:pPr>
            <a:r>
              <a:rPr lang="en-US" sz="3200" dirty="0">
                <a:latin typeface="UC Berkeley OS Sign"/>
                <a:sym typeface="UC Berkeley OS Sign"/>
              </a:rPr>
              <a:t>For information resources the properties are often semantic ones – what is it about?</a:t>
            </a:r>
          </a:p>
        </p:txBody>
      </p:sp>
    </p:spTree>
    <p:extLst>
      <p:ext uri="{BB962C8B-B14F-4D97-AF65-F5344CB8AC3E}">
        <p14:creationId xmlns:p14="http://schemas.microsoft.com/office/powerpoint/2010/main" val="441291641"/>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1"/>
          <p:cNvSpPr>
            <a:spLocks noGrp="1" noChangeArrowheads="1"/>
          </p:cNvSpPr>
          <p:nvPr>
            <p:ph type="title"/>
          </p:nvPr>
        </p:nvSpPr>
        <p:spPr>
          <a:xfrm>
            <a:off x="607219" y="1"/>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altLang="en-US" b="1" dirty="0"/>
              <a:t>Organizing System: Home Kitchen</a:t>
            </a:r>
            <a:endParaRPr lang="en-US" altLang="en-US" b="1" dirty="0">
              <a:sym typeface="UC Berkeley OS Sign"/>
            </a:endParaRPr>
          </a:p>
        </p:txBody>
      </p:sp>
      <p:pic>
        <p:nvPicPr>
          <p:cNvPr id="91139" name="Picture 3" descr="KitchenOrgPrinciples.jpg"/>
          <p:cNvPicPr>
            <a:picLocks noGrp="1" noChangeAspect="1"/>
          </p:cNvPicPr>
          <p:nvPr>
            <p:ph idx="4294967295"/>
          </p:nvPr>
        </p:nvPicPr>
        <p:blipFill>
          <a:blip r:embed="rId3" cstate="print">
            <a:extLst>
              <a:ext uri="{28A0092B-C50C-407E-A947-70E740481C1C}">
                <a14:useLocalDpi xmlns:a14="http://schemas.microsoft.com/office/drawing/2010/main" val="0"/>
              </a:ext>
            </a:extLst>
          </a:blip>
          <a:srcRect/>
          <a:stretch>
            <a:fillRect/>
          </a:stretch>
        </p:blipFill>
        <p:spPr>
          <a:xfrm>
            <a:off x="1035844" y="964407"/>
            <a:ext cx="7206258" cy="5404693"/>
          </a:xfrm>
        </p:spPr>
      </p:pic>
      <p:sp>
        <p:nvSpPr>
          <p:cNvPr id="91140" name="Text Box 6"/>
          <p:cNvSpPr txBox="1">
            <a:spLocks noChangeArrowheads="1"/>
          </p:cNvSpPr>
          <p:nvPr/>
        </p:nvSpPr>
        <p:spPr bwMode="auto">
          <a:xfrm>
            <a:off x="8772303" y="6594574"/>
            <a:ext cx="87064" cy="223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lstStyle>
            <a:lvl1pPr>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1pPr>
            <a:lvl2pPr marL="742950" indent="-28575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2pPr>
            <a:lvl3pPr marL="1143000" indent="-22860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3pPr>
            <a:lvl4pPr marL="1600200" indent="-22860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4pPr>
            <a:lvl5pPr marL="2057400" indent="-22860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9pPr>
          </a:lstStyle>
          <a:p>
            <a:pPr algn="ctr" eaLnBrk="1" hangingPunct="1"/>
            <a:fld id="{FBF3FEB3-ACFF-4C43-8ED5-C02386B7A3B2}" type="slidenum">
              <a:rPr lang="en-US" altLang="en-US" sz="1477">
                <a:solidFill>
                  <a:srgbClr val="002955"/>
                </a:solidFill>
                <a:latin typeface="UC Berkeley OS Sign"/>
                <a:ea typeface="MS PGothic" panose="020B0600070205080204" pitchFamily="34" charset="-128"/>
                <a:sym typeface="UC Berkeley OS Sign"/>
              </a:rPr>
              <a:pPr algn="ctr" eaLnBrk="1" hangingPunct="1"/>
              <a:t>38</a:t>
            </a:fld>
            <a:endParaRPr lang="en-US" altLang="en-US" sz="1477">
              <a:solidFill>
                <a:srgbClr val="002955"/>
              </a:solidFill>
              <a:latin typeface="UC Berkeley OS Sign"/>
              <a:ea typeface="MS PGothic" panose="020B0600070205080204" pitchFamily="34" charset="-128"/>
              <a:sym typeface="UC Berkeley OS Sign"/>
            </a:endParaRPr>
          </a:p>
        </p:txBody>
      </p:sp>
      <p:sp>
        <p:nvSpPr>
          <p:cNvPr id="91141" name="TextBox 7"/>
          <p:cNvSpPr txBox="1">
            <a:spLocks noChangeArrowheads="1"/>
          </p:cNvSpPr>
          <p:nvPr/>
        </p:nvSpPr>
        <p:spPr bwMode="auto">
          <a:xfrm>
            <a:off x="285750" y="6620248"/>
            <a:ext cx="8090297" cy="265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1pPr>
            <a:lvl2pPr marL="742950" indent="-28575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2pPr>
            <a:lvl3pPr marL="1143000" indent="-22860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3pPr>
            <a:lvl4pPr marL="1600200" indent="-22860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4pPr>
            <a:lvl5pPr marL="2057400" indent="-22860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9pPr>
          </a:lstStyle>
          <a:p>
            <a:pPr eaLnBrk="1" hangingPunct="1"/>
            <a:r>
              <a:rPr lang="en-US" altLang="en-US" sz="1125"/>
              <a:t>Photo by Emilie Hardman (</a:t>
            </a:r>
            <a:r>
              <a:rPr lang="en-US" altLang="en-US" sz="1125">
                <a:hlinkClick r:id="rId4"/>
              </a:rPr>
              <a:t>http://www.flickr.com/photos/quintanaroo/2741672230/</a:t>
            </a:r>
            <a:r>
              <a:rPr lang="en-US" altLang="en-US" sz="1125"/>
              <a:t>/)  Used by permission</a:t>
            </a:r>
          </a:p>
        </p:txBody>
      </p:sp>
    </p:spTree>
    <p:extLst>
      <p:ext uri="{BB962C8B-B14F-4D97-AF65-F5344CB8AC3E}">
        <p14:creationId xmlns:p14="http://schemas.microsoft.com/office/powerpoint/2010/main" val="3105065407"/>
      </p:ext>
    </p:extLst>
  </p:cSld>
  <p:clrMapOvr>
    <a:masterClrMapping/>
  </p:clrMapOvr>
  <p:transition advTm="982"/>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988" y="558055"/>
            <a:ext cx="8229600" cy="722017"/>
          </a:xfrm>
        </p:spPr>
        <p:txBody>
          <a:bodyPr>
            <a:normAutofit fontScale="90000"/>
          </a:bodyPr>
          <a:lstStyle/>
          <a:p>
            <a:r>
              <a:rPr lang="en-US" dirty="0"/>
              <a:t>Kitchen Organizing Principles</a:t>
            </a:r>
            <a:br>
              <a:rPr lang="en-US" dirty="0"/>
            </a:br>
            <a:r>
              <a:rPr lang="en-US" dirty="0"/>
              <a:t> </a:t>
            </a:r>
          </a:p>
        </p:txBody>
      </p:sp>
      <p:sp>
        <p:nvSpPr>
          <p:cNvPr id="3" name="Content Placeholder 2"/>
          <p:cNvSpPr>
            <a:spLocks noGrp="1"/>
          </p:cNvSpPr>
          <p:nvPr>
            <p:ph idx="1"/>
          </p:nvPr>
        </p:nvSpPr>
        <p:spPr>
          <a:xfrm>
            <a:off x="416768" y="1106882"/>
            <a:ext cx="8229600" cy="4525963"/>
          </a:xfrm>
        </p:spPr>
        <p:txBody>
          <a:bodyPr>
            <a:normAutofit fontScale="92500"/>
          </a:bodyPr>
          <a:lstStyle/>
          <a:p>
            <a:r>
              <a:rPr lang="en-US" dirty="0"/>
              <a:t>Exploit the constraints of the physical environment</a:t>
            </a:r>
          </a:p>
          <a:p>
            <a:r>
              <a:rPr lang="en-US" dirty="0"/>
              <a:t>Exploit the physical properties (especially shape and size) of the resources being organized</a:t>
            </a:r>
          </a:p>
          <a:p>
            <a:r>
              <a:rPr lang="en-US" dirty="0"/>
              <a:t>Organize by task</a:t>
            </a:r>
          </a:p>
          <a:p>
            <a:r>
              <a:rPr lang="en-US" dirty="0"/>
              <a:t>Organize by frequency of use</a:t>
            </a:r>
          </a:p>
          <a:p>
            <a:r>
              <a:rPr lang="en-US" dirty="0"/>
              <a:t>Organize by the “social dimensions” of interaction</a:t>
            </a:r>
          </a:p>
          <a:p>
            <a:r>
              <a:rPr lang="en-US" dirty="0"/>
              <a:t>Organize alphabetically</a:t>
            </a:r>
          </a:p>
        </p:txBody>
      </p:sp>
      <p:sp>
        <p:nvSpPr>
          <p:cNvPr id="4" name="TextBox 3">
            <a:extLst>
              <a:ext uri="{FF2B5EF4-FFF2-40B4-BE49-F238E27FC236}">
                <a16:creationId xmlns:a16="http://schemas.microsoft.com/office/drawing/2014/main" id="{24DFFCE3-2A83-425B-9915-934DAC4A4783}"/>
              </a:ext>
            </a:extLst>
          </p:cNvPr>
          <p:cNvSpPr txBox="1"/>
          <p:nvPr/>
        </p:nvSpPr>
        <p:spPr>
          <a:xfrm>
            <a:off x="410548" y="5334000"/>
            <a:ext cx="8229600" cy="1384995"/>
          </a:xfrm>
          <a:prstGeom prst="rect">
            <a:avLst/>
          </a:prstGeom>
          <a:noFill/>
        </p:spPr>
        <p:txBody>
          <a:bodyPr wrap="square" rtlCol="0">
            <a:spAutoFit/>
          </a:bodyPr>
          <a:lstStyle/>
          <a:p>
            <a:r>
              <a:rPr lang="en-US" sz="2800" dirty="0">
                <a:solidFill>
                  <a:srgbClr val="FF0000"/>
                </a:solidFill>
              </a:rPr>
              <a:t>Some of these are phrased more abstractly to show that none of them are kitchen-specific and could be used elsewhere</a:t>
            </a:r>
          </a:p>
        </p:txBody>
      </p:sp>
    </p:spTree>
    <p:extLst>
      <p:ext uri="{BB962C8B-B14F-4D97-AF65-F5344CB8AC3E}">
        <p14:creationId xmlns:p14="http://schemas.microsoft.com/office/powerpoint/2010/main" val="5018226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txBox="1">
            <a:spLocks noChangeArrowheads="1"/>
          </p:cNvSpPr>
          <p:nvPr/>
        </p:nvSpPr>
        <p:spPr>
          <a:xfrm>
            <a:off x="1828800" y="533400"/>
            <a:ext cx="4594324" cy="1190997"/>
          </a:xfrm>
          <a:prstGeom prst="rect">
            <a:avLst/>
          </a:prstGeom>
        </p:spPr>
        <p:txBody>
          <a:bodyPr lIns="64291" tIns="32146" rIns="64291" bIns="32146"/>
          <a:lstStyle/>
          <a:p>
            <a:pPr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4400" b="1" dirty="0">
                <a:latin typeface="+mj-lt"/>
                <a:ea typeface="+mj-ea"/>
                <a:cs typeface="+mj-cs"/>
                <a:sym typeface="UC Berkeley OS Sign"/>
              </a:rPr>
              <a:t>Today’s Outline</a:t>
            </a:r>
          </a:p>
        </p:txBody>
      </p:sp>
      <p:sp>
        <p:nvSpPr>
          <p:cNvPr id="6" name="Rectangle 5"/>
          <p:cNvSpPr/>
          <p:nvPr/>
        </p:nvSpPr>
        <p:spPr>
          <a:xfrm>
            <a:off x="762000" y="1401013"/>
            <a:ext cx="7848600" cy="3011880"/>
          </a:xfrm>
          <a:prstGeom prst="rect">
            <a:avLst/>
          </a:prstGeom>
        </p:spPr>
        <p:txBody>
          <a:bodyPr wrap="square" lIns="64291" tIns="32146" rIns="64291" bIns="32146">
            <a:spAutoFit/>
          </a:bodyPr>
          <a:lstStyle/>
          <a:p>
            <a:pPr marL="160729" indent="-160729">
              <a:lnSpc>
                <a:spcPct val="150000"/>
              </a:lnSpc>
              <a:buClr>
                <a:srgbClr val="002955"/>
              </a:buClr>
              <a:buSzPct val="44000"/>
              <a:buFont typeface="Arial" pitchFamily="34" charset="0"/>
              <a:buChar char="•"/>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1000" dirty="0"/>
              <a:t> </a:t>
            </a:r>
            <a:endParaRPr lang="en-US" sz="2800" dirty="0"/>
          </a:p>
          <a:p>
            <a:pPr marL="257166" indent="-160729">
              <a:spcAft>
                <a:spcPts val="1266"/>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600" dirty="0"/>
              <a:t>Sensemaking {and, or, vs.} Organizing</a:t>
            </a:r>
          </a:p>
          <a:p>
            <a:pPr marL="257166" indent="-160729">
              <a:spcAft>
                <a:spcPts val="1266"/>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600" dirty="0"/>
              <a:t>Motivating the Discipline of Organizing</a:t>
            </a:r>
          </a:p>
          <a:p>
            <a:pPr marL="257166" indent="-160729">
              <a:spcAft>
                <a:spcPts val="1266"/>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600" dirty="0"/>
              <a:t>Concepts for Organizing Systems</a:t>
            </a:r>
          </a:p>
          <a:p>
            <a:pPr marL="257166" indent="-160729">
              <a:spcAft>
                <a:spcPts val="1266"/>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600" dirty="0"/>
              <a:t>Breakout Session </a:t>
            </a:r>
          </a:p>
        </p:txBody>
      </p:sp>
    </p:spTree>
    <p:extLst>
      <p:ext uri="{BB962C8B-B14F-4D97-AF65-F5344CB8AC3E}">
        <p14:creationId xmlns:p14="http://schemas.microsoft.com/office/powerpoint/2010/main" val="156425878"/>
      </p:ext>
    </p:extLst>
  </p:cSld>
  <p:clrMapOvr>
    <a:masterClrMapping/>
  </p:clrMapOvr>
  <p:transition advTm="18963"/>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stretch>
            <a:fillRect/>
          </a:stretch>
        </p:blipFill>
        <p:spPr>
          <a:xfrm>
            <a:off x="209729" y="1342902"/>
            <a:ext cx="8724542" cy="4710112"/>
          </a:xfrm>
          <a:prstGeom prst="rect">
            <a:avLst/>
          </a:prstGeom>
        </p:spPr>
      </p:pic>
      <p:sp>
        <p:nvSpPr>
          <p:cNvPr id="3" name="Rectangle 1"/>
          <p:cNvSpPr txBox="1">
            <a:spLocks noChangeArrowheads="1"/>
          </p:cNvSpPr>
          <p:nvPr/>
        </p:nvSpPr>
        <p:spPr>
          <a:xfrm>
            <a:off x="381000" y="201868"/>
            <a:ext cx="8228707" cy="1190997"/>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altLang="en-US" b="1" dirty="0"/>
              <a:t>Organizing System: Time Zones</a:t>
            </a:r>
            <a:endParaRPr lang="en-US" altLang="en-US" b="1" dirty="0">
              <a:sym typeface="UC Berkeley OS Sign"/>
            </a:endParaRPr>
          </a:p>
        </p:txBody>
      </p:sp>
    </p:spTree>
    <p:extLst>
      <p:ext uri="{BB962C8B-B14F-4D97-AF65-F5344CB8AC3E}">
        <p14:creationId xmlns:p14="http://schemas.microsoft.com/office/powerpoint/2010/main" val="549412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53E89-6DA8-437C-A873-E6FB77C224A6}"/>
              </a:ext>
            </a:extLst>
          </p:cNvPr>
          <p:cNvSpPr>
            <a:spLocks noGrp="1"/>
          </p:cNvSpPr>
          <p:nvPr>
            <p:ph type="title"/>
          </p:nvPr>
        </p:nvSpPr>
        <p:spPr/>
        <p:txBody>
          <a:bodyPr/>
          <a:lstStyle/>
          <a:p>
            <a:r>
              <a:rPr lang="en-US" b="1" dirty="0">
                <a:solidFill>
                  <a:srgbClr val="FF0000"/>
                </a:solidFill>
              </a:rPr>
              <a:t>Stop and Think</a:t>
            </a:r>
          </a:p>
        </p:txBody>
      </p:sp>
      <p:sp>
        <p:nvSpPr>
          <p:cNvPr id="3" name="Content Placeholder 2">
            <a:extLst>
              <a:ext uri="{FF2B5EF4-FFF2-40B4-BE49-F238E27FC236}">
                <a16:creationId xmlns:a16="http://schemas.microsoft.com/office/drawing/2014/main" id="{4044EA56-03EE-4845-B62A-3713CEA91E4B}"/>
              </a:ext>
            </a:extLst>
          </p:cNvPr>
          <p:cNvSpPr>
            <a:spLocks noGrp="1"/>
          </p:cNvSpPr>
          <p:nvPr>
            <p:ph idx="1"/>
          </p:nvPr>
        </p:nvSpPr>
        <p:spPr/>
        <p:txBody>
          <a:bodyPr/>
          <a:lstStyle/>
          <a:p>
            <a:r>
              <a:rPr lang="en-US" dirty="0"/>
              <a:t>What are the organizing principles embodied in time zones?</a:t>
            </a:r>
          </a:p>
          <a:p>
            <a:r>
              <a:rPr lang="en-US" dirty="0"/>
              <a:t>Were any of these principles used to organize the kitchen?  (think abstractly…)</a:t>
            </a:r>
          </a:p>
          <a:p>
            <a:pPr marL="457200" lvl="1" indent="0">
              <a:buNone/>
            </a:pPr>
            <a:endParaRPr lang="en-US" dirty="0"/>
          </a:p>
          <a:p>
            <a:pPr marL="0" indent="0">
              <a:buNone/>
            </a:pPr>
            <a:endParaRPr lang="en-US" dirty="0"/>
          </a:p>
          <a:p>
            <a:endParaRPr lang="en-US" dirty="0"/>
          </a:p>
        </p:txBody>
      </p:sp>
    </p:spTree>
    <p:extLst>
      <p:ext uri="{BB962C8B-B14F-4D97-AF65-F5344CB8AC3E}">
        <p14:creationId xmlns:p14="http://schemas.microsoft.com/office/powerpoint/2010/main" val="30342892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233487" y="519112"/>
            <a:ext cx="6677025" cy="5819775"/>
          </a:xfrm>
          <a:prstGeom prst="rect">
            <a:avLst/>
          </a:prstGeom>
        </p:spPr>
      </p:pic>
    </p:spTree>
    <p:extLst>
      <p:ext uri="{BB962C8B-B14F-4D97-AF65-F5344CB8AC3E}">
        <p14:creationId xmlns:p14="http://schemas.microsoft.com/office/powerpoint/2010/main" val="15304217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
          <p:cNvSpPr>
            <a:spLocks noGrp="1" noChangeArrowheads="1"/>
          </p:cNvSpPr>
          <p:nvPr>
            <p:ph type="title"/>
          </p:nvPr>
        </p:nvSpPr>
        <p:spPr>
          <a:xfrm>
            <a:off x="457200" y="304800"/>
            <a:ext cx="8228707" cy="1190997"/>
          </a:xfrm>
        </p:spPr>
        <p:txBody>
          <a:bodyPr>
            <a:normAutofit/>
          </a:bodyPr>
          <a:lstStyle/>
          <a:p>
            <a:pPr indent="-160729">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600" b="1" dirty="0">
                <a:sym typeface="UC Berkeley OS Sign"/>
              </a:rPr>
              <a:t>Organizing Principles [3]</a:t>
            </a:r>
          </a:p>
        </p:txBody>
      </p:sp>
      <p:sp>
        <p:nvSpPr>
          <p:cNvPr id="25603"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4D7A640F-B023-4423-8028-085DCF430A53}" type="slidenum">
              <a:rPr lang="en-US" sz="1500">
                <a:solidFill>
                  <a:srgbClr val="002955"/>
                </a:solidFill>
                <a:latin typeface="UC Berkeley OS Sign"/>
                <a:ea typeface="MS PGothic" pitchFamily="34" charset="-128"/>
                <a:sym typeface="UC Berkeley OS Sign"/>
              </a:rPr>
              <a:pPr algn="ctr"/>
              <a:t>43</a:t>
            </a:fld>
            <a:endParaRPr lang="en-US" sz="1500" dirty="0">
              <a:solidFill>
                <a:srgbClr val="002955"/>
              </a:solidFill>
              <a:latin typeface="UC Berkeley OS Sign"/>
              <a:ea typeface="MS PGothic" pitchFamily="34" charset="-128"/>
              <a:sym typeface="UC Berkeley OS Sign"/>
            </a:endParaRPr>
          </a:p>
        </p:txBody>
      </p:sp>
      <p:sp>
        <p:nvSpPr>
          <p:cNvPr id="21511" name="Rectangle 7"/>
          <p:cNvSpPr>
            <a:spLocks noChangeArrowheads="1"/>
          </p:cNvSpPr>
          <p:nvPr/>
        </p:nvSpPr>
        <p:spPr bwMode="auto">
          <a:xfrm>
            <a:off x="477367" y="1555472"/>
            <a:ext cx="8382000" cy="4586029"/>
          </a:xfrm>
          <a:prstGeom prst="rect">
            <a:avLst/>
          </a:prstGeom>
          <a:noFill/>
          <a:ln w="9525">
            <a:noFill/>
            <a:miter lim="800000"/>
            <a:headEnd/>
            <a:tailEnd/>
          </a:ln>
        </p:spPr>
        <p:txBody>
          <a:bodyPr wrap="square"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latin typeface="UC Berkeley OS Sign"/>
                <a:sym typeface="UC Berkeley OS Sign"/>
              </a:rPr>
              <a:t> </a:t>
            </a:r>
            <a:r>
              <a:rPr lang="en-US" sz="3200" dirty="0">
                <a:latin typeface="UC Berkeley OS Sign"/>
                <a:sym typeface="UC Berkeley OS Sign"/>
              </a:rPr>
              <a:t>Other typical arrangements are based on ownership, origin, taxonomic, or “taskonomic” or behavioral properties (usage frequency, correlated usage) </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latin typeface="UC Berkeley OS Sign"/>
                <a:sym typeface="UC Berkeley OS Sign"/>
              </a:rPr>
              <a:t> Resources with a sortable name or identifier can have alphabetic or numeric ordering</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latin typeface="UC Berkeley OS Sign"/>
                <a:sym typeface="UC Berkeley OS Sign"/>
              </a:rPr>
              <a:t> Resources with an associated date (creation, acquisition) can have chronological ordering</a:t>
            </a:r>
          </a:p>
          <a:p>
            <a:pPr marL="482186" lvl="1" indent="-160729" eaLnBrk="0" hangingPunct="0">
              <a:lnSpc>
                <a:spcPct val="92000"/>
              </a:lnSpc>
              <a:spcBef>
                <a:spcPts val="1266"/>
              </a:spcBef>
              <a:buClr>
                <a:srgbClr val="002955"/>
              </a:buClr>
              <a:buSzPct val="44000"/>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800" dirty="0">
              <a:latin typeface="UC Berkeley OS Sign"/>
              <a:sym typeface="UC Berkeley OS Sign"/>
            </a:endParaRPr>
          </a:p>
        </p:txBody>
      </p:sp>
    </p:spTree>
    <p:extLst>
      <p:ext uri="{BB962C8B-B14F-4D97-AF65-F5344CB8AC3E}">
        <p14:creationId xmlns:p14="http://schemas.microsoft.com/office/powerpoint/2010/main" val="1206644716"/>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
          <p:cNvSpPr>
            <a:spLocks noGrp="1" noChangeArrowheads="1"/>
          </p:cNvSpPr>
          <p:nvPr>
            <p:ph type="title"/>
          </p:nvPr>
        </p:nvSpPr>
        <p:spPr>
          <a:xfrm>
            <a:off x="500063" y="321469"/>
            <a:ext cx="8228707" cy="1190997"/>
          </a:xfrm>
        </p:spPr>
        <p:txBody>
          <a:bodyPr/>
          <a:lstStyle/>
          <a:p>
            <a:pPr>
              <a:lnSpc>
                <a:spcPct val="92000"/>
              </a:lnSpc>
              <a:tabLst>
                <a:tab pos="659658" algn="l"/>
                <a:tab pos="1311502" algn="l"/>
                <a:tab pos="1972275" algn="l"/>
                <a:tab pos="2624119" algn="l"/>
                <a:tab pos="3284892" algn="l"/>
                <a:tab pos="3945666" algn="l"/>
                <a:tab pos="4597510" algn="l"/>
                <a:tab pos="5240424" algn="l"/>
                <a:tab pos="5910127" algn="l"/>
                <a:tab pos="6561971" algn="l"/>
                <a:tab pos="7231674" algn="l"/>
                <a:tab pos="7874589" algn="l"/>
              </a:tabLst>
            </a:pPr>
            <a:r>
              <a:rPr lang="en-US" altLang="en-US" sz="3375"/>
              <a:t>Organizing People by Work Role</a:t>
            </a:r>
            <a:endParaRPr lang="en-US" altLang="en-US" sz="3375">
              <a:sym typeface="UC Berkeley OS Sign"/>
            </a:endParaRPr>
          </a:p>
        </p:txBody>
      </p:sp>
      <p:sp>
        <p:nvSpPr>
          <p:cNvPr id="78851" name="Text Box 6"/>
          <p:cNvSpPr txBox="1">
            <a:spLocks noChangeArrowheads="1"/>
          </p:cNvSpPr>
          <p:nvPr/>
        </p:nvSpPr>
        <p:spPr bwMode="auto">
          <a:xfrm>
            <a:off x="8772303" y="6594574"/>
            <a:ext cx="87064" cy="223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4290" tIns="32145" rIns="64290" bIns="32145"/>
          <a:lstStyle>
            <a:lvl1pPr>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1pPr>
            <a:lvl2pPr marL="742950" indent="-28575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2pPr>
            <a:lvl3pPr marL="1143000" indent="-22860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3pPr>
            <a:lvl4pPr marL="1600200" indent="-22860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4pPr>
            <a:lvl5pPr marL="2057400" indent="-22860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9pPr>
          </a:lstStyle>
          <a:p>
            <a:pPr algn="ctr" eaLnBrk="1" hangingPunct="1"/>
            <a:fld id="{753B041E-4854-4620-9F94-196A0E69CE82}" type="slidenum">
              <a:rPr lang="en-US" altLang="en-US" sz="1477">
                <a:solidFill>
                  <a:srgbClr val="002955"/>
                </a:solidFill>
                <a:latin typeface="UC Berkeley OS Sign"/>
                <a:ea typeface="MS PGothic" panose="020B0600070205080204" pitchFamily="34" charset="-128"/>
                <a:sym typeface="UC Berkeley OS Sign"/>
              </a:rPr>
              <a:pPr algn="ctr" eaLnBrk="1" hangingPunct="1"/>
              <a:t>44</a:t>
            </a:fld>
            <a:endParaRPr lang="en-US" altLang="en-US" sz="1477">
              <a:solidFill>
                <a:srgbClr val="002955"/>
              </a:solidFill>
              <a:latin typeface="UC Berkeley OS Sign"/>
              <a:ea typeface="MS PGothic" panose="020B0600070205080204" pitchFamily="34" charset="-128"/>
              <a:sym typeface="UC Berkeley OS Sign"/>
            </a:endParaRPr>
          </a:p>
        </p:txBody>
      </p:sp>
      <p:pic>
        <p:nvPicPr>
          <p:cNvPr id="78852" name="Content Placeholder 10" descr="ServicescapeCubicle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42719" y="2365040"/>
            <a:ext cx="4086243" cy="269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3" name="Content Placeholder 16" descr="OrgChart.jpg"/>
          <p:cNvPicPr>
            <a:picLocks noGrp="1" noChangeAspect="1"/>
          </p:cNvPicPr>
          <p:nvPr>
            <p:ph idx="1"/>
          </p:nvPr>
        </p:nvPicPr>
        <p:blipFill>
          <a:blip r:embed="rId4">
            <a:extLst>
              <a:ext uri="{28A0092B-C50C-407E-A947-70E740481C1C}">
                <a14:useLocalDpi xmlns:a14="http://schemas.microsoft.com/office/drawing/2010/main" val="0"/>
              </a:ext>
            </a:extLst>
          </a:blip>
          <a:srcRect/>
          <a:stretch>
            <a:fillRect/>
          </a:stretch>
        </p:blipFill>
        <p:spPr>
          <a:xfrm>
            <a:off x="178595" y="1905000"/>
            <a:ext cx="4557090" cy="3559969"/>
          </a:xfrm>
        </p:spPr>
      </p:pic>
      <p:sp>
        <p:nvSpPr>
          <p:cNvPr id="78854" name="TextBox 1"/>
          <p:cNvSpPr txBox="1">
            <a:spLocks noChangeArrowheads="1"/>
          </p:cNvSpPr>
          <p:nvPr/>
        </p:nvSpPr>
        <p:spPr bwMode="auto">
          <a:xfrm>
            <a:off x="1946672" y="5559847"/>
            <a:ext cx="3589734"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1pPr>
            <a:lvl2pPr marL="742950" indent="-28575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2pPr>
            <a:lvl3pPr marL="1143000" indent="-22860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3pPr>
            <a:lvl4pPr marL="1600200" indent="-22860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4pPr>
            <a:lvl5pPr marL="2057400" indent="-22860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9pPr>
          </a:lstStyle>
          <a:p>
            <a:r>
              <a:rPr lang="en-US" altLang="en-US" sz="2250" b="1" dirty="0"/>
              <a:t>Logical View</a:t>
            </a:r>
          </a:p>
          <a:p>
            <a:r>
              <a:rPr lang="en-US" altLang="en-US" sz="2250" b="1" dirty="0"/>
              <a:t>(org chart)</a:t>
            </a:r>
          </a:p>
        </p:txBody>
      </p:sp>
      <p:sp>
        <p:nvSpPr>
          <p:cNvPr id="78855" name="TextBox 6"/>
          <p:cNvSpPr txBox="1">
            <a:spLocks noChangeArrowheads="1"/>
          </p:cNvSpPr>
          <p:nvPr/>
        </p:nvSpPr>
        <p:spPr bwMode="auto">
          <a:xfrm>
            <a:off x="5245979" y="5559847"/>
            <a:ext cx="3589734"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1pPr>
            <a:lvl2pPr marL="742950" indent="-28575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2pPr>
            <a:lvl3pPr marL="1143000" indent="-22860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3pPr>
            <a:lvl4pPr marL="1600200" indent="-22860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4pPr>
            <a:lvl5pPr marL="2057400" indent="-22860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9pPr>
          </a:lstStyle>
          <a:p>
            <a:r>
              <a:rPr lang="en-US" altLang="en-US" sz="2250" b="1" dirty="0"/>
              <a:t>Implementation View</a:t>
            </a:r>
          </a:p>
          <a:p>
            <a:r>
              <a:rPr lang="en-US" altLang="en-US" sz="2250" b="1" dirty="0"/>
              <a:t>(floor plan)</a:t>
            </a:r>
          </a:p>
        </p:txBody>
      </p:sp>
    </p:spTree>
    <p:extLst>
      <p:ext uri="{BB962C8B-B14F-4D97-AF65-F5344CB8AC3E}">
        <p14:creationId xmlns:p14="http://schemas.microsoft.com/office/powerpoint/2010/main" val="3914100495"/>
      </p:ext>
    </p:extLst>
  </p:cSld>
  <p:clrMapOvr>
    <a:masterClrMapping/>
  </p:clrMapOvr>
  <mc:AlternateContent xmlns:mc="http://schemas.openxmlformats.org/markup-compatibility/2006" xmlns:p14="http://schemas.microsoft.com/office/powerpoint/2010/main">
    <mc:Choice Requires="p14">
      <p:transition spd="slow" p14:dur="2000" advTm="4773"/>
    </mc:Choice>
    <mc:Fallback xmlns="">
      <p:transition spd="slow" advTm="4773"/>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19" descr="SpiceRack7.jpg"/>
          <p:cNvPicPr>
            <a:picLocks noChangeAspect="1"/>
          </p:cNvPicPr>
          <p:nvPr/>
        </p:nvPicPr>
        <p:blipFill>
          <a:blip r:embed="rId3" cstate="print"/>
          <a:srcRect/>
          <a:stretch>
            <a:fillRect/>
          </a:stretch>
        </p:blipFill>
        <p:spPr bwMode="auto">
          <a:xfrm>
            <a:off x="838200" y="1295400"/>
            <a:ext cx="2032620" cy="2632025"/>
          </a:xfrm>
          <a:prstGeom prst="rect">
            <a:avLst/>
          </a:prstGeom>
          <a:noFill/>
          <a:ln w="9525">
            <a:noFill/>
            <a:miter lim="800000"/>
            <a:headEnd/>
            <a:tailEnd/>
          </a:ln>
        </p:spPr>
      </p:pic>
      <p:sp>
        <p:nvSpPr>
          <p:cNvPr id="26627" name="Rectangle 1"/>
          <p:cNvSpPr>
            <a:spLocks noGrp="1" noChangeArrowheads="1"/>
          </p:cNvSpPr>
          <p:nvPr>
            <p:ph type="title"/>
          </p:nvPr>
        </p:nvSpPr>
        <p:spPr>
          <a:xfrm>
            <a:off x="685800" y="304800"/>
            <a:ext cx="8228707" cy="1190997"/>
          </a:xfrm>
        </p:spPr>
        <p:txBody>
          <a:bodyPr>
            <a:normAutofit fontScale="90000"/>
          </a:bodyPr>
          <a:lstStyle/>
          <a:p>
            <a:pPr indent="-160729">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600" b="1" dirty="0">
                <a:sym typeface="UC Berkeley OS Sign"/>
              </a:rPr>
              <a:t>Many Principles don’t Specify Implementation: </a:t>
            </a:r>
            <a:br>
              <a:rPr lang="en-US" sz="3600" b="1" dirty="0">
                <a:sym typeface="UC Berkeley OS Sign"/>
              </a:rPr>
            </a:br>
            <a:r>
              <a:rPr lang="en-US" sz="3600" b="1" dirty="0">
                <a:sym typeface="UC Berkeley OS Sign"/>
              </a:rPr>
              <a:t>“Organize Spices Alphabetically”</a:t>
            </a:r>
          </a:p>
        </p:txBody>
      </p:sp>
      <p:sp>
        <p:nvSpPr>
          <p:cNvPr id="26628"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B44BB692-D1FD-4229-B89F-79C543D2655F}" type="slidenum">
              <a:rPr lang="en-US" sz="1500">
                <a:solidFill>
                  <a:srgbClr val="002955"/>
                </a:solidFill>
                <a:latin typeface="UC Berkeley OS Sign"/>
                <a:ea typeface="MS PGothic" pitchFamily="34" charset="-128"/>
                <a:sym typeface="UC Berkeley OS Sign"/>
              </a:rPr>
              <a:pPr algn="ctr"/>
              <a:t>45</a:t>
            </a:fld>
            <a:endParaRPr lang="en-US" sz="1500" dirty="0">
              <a:solidFill>
                <a:srgbClr val="002955"/>
              </a:solidFill>
              <a:latin typeface="UC Berkeley OS Sign"/>
              <a:ea typeface="MS PGothic" pitchFamily="34" charset="-128"/>
              <a:sym typeface="UC Berkeley OS Sign"/>
            </a:endParaRPr>
          </a:p>
        </p:txBody>
      </p:sp>
      <p:pic>
        <p:nvPicPr>
          <p:cNvPr id="26632" name="Picture 16" descr="SpiceRack4.jpg"/>
          <p:cNvPicPr>
            <a:picLocks noChangeAspect="1"/>
          </p:cNvPicPr>
          <p:nvPr/>
        </p:nvPicPr>
        <p:blipFill>
          <a:blip r:embed="rId4" cstate="print"/>
          <a:srcRect/>
          <a:stretch>
            <a:fillRect/>
          </a:stretch>
        </p:blipFill>
        <p:spPr bwMode="auto">
          <a:xfrm>
            <a:off x="6248400" y="1447800"/>
            <a:ext cx="2029271" cy="2627561"/>
          </a:xfrm>
          <a:prstGeom prst="rect">
            <a:avLst/>
          </a:prstGeom>
          <a:noFill/>
          <a:ln w="9525">
            <a:noFill/>
            <a:miter lim="800000"/>
            <a:headEnd/>
            <a:tailEnd/>
          </a:ln>
        </p:spPr>
      </p:pic>
      <p:pic>
        <p:nvPicPr>
          <p:cNvPr id="26633" name="Picture 17" descr="SpiceRack1.gif"/>
          <p:cNvPicPr>
            <a:picLocks noChangeAspect="1"/>
          </p:cNvPicPr>
          <p:nvPr/>
        </p:nvPicPr>
        <p:blipFill>
          <a:blip r:embed="rId5" cstate="print"/>
          <a:srcRect/>
          <a:stretch>
            <a:fillRect/>
          </a:stretch>
        </p:blipFill>
        <p:spPr bwMode="auto">
          <a:xfrm>
            <a:off x="3505200" y="1524000"/>
            <a:ext cx="1891978" cy="2437805"/>
          </a:xfrm>
          <a:prstGeom prst="rect">
            <a:avLst/>
          </a:prstGeom>
          <a:noFill/>
          <a:ln w="9525">
            <a:noFill/>
            <a:miter lim="800000"/>
            <a:headEnd/>
            <a:tailEnd/>
          </a:ln>
        </p:spPr>
      </p:pic>
      <p:pic>
        <p:nvPicPr>
          <p:cNvPr id="26634" name="Picture 20" descr="SpiceRack5.gif"/>
          <p:cNvPicPr>
            <a:picLocks noChangeAspect="1"/>
          </p:cNvPicPr>
          <p:nvPr/>
        </p:nvPicPr>
        <p:blipFill>
          <a:blip r:embed="rId6" cstate="print"/>
          <a:srcRect/>
          <a:stretch>
            <a:fillRect/>
          </a:stretch>
        </p:blipFill>
        <p:spPr bwMode="auto">
          <a:xfrm>
            <a:off x="6019800" y="3886200"/>
            <a:ext cx="2591842" cy="1939975"/>
          </a:xfrm>
          <a:prstGeom prst="rect">
            <a:avLst/>
          </a:prstGeom>
          <a:noFill/>
          <a:ln w="9525">
            <a:noFill/>
            <a:miter lim="800000"/>
            <a:headEnd/>
            <a:tailEnd/>
          </a:ln>
        </p:spPr>
      </p:pic>
      <p:pic>
        <p:nvPicPr>
          <p:cNvPr id="26635" name="Picture 21" descr="SpiceRack8.gif"/>
          <p:cNvPicPr>
            <a:picLocks noChangeAspect="1"/>
          </p:cNvPicPr>
          <p:nvPr/>
        </p:nvPicPr>
        <p:blipFill>
          <a:blip r:embed="rId7" cstate="print"/>
          <a:srcRect/>
          <a:stretch>
            <a:fillRect/>
          </a:stretch>
        </p:blipFill>
        <p:spPr bwMode="auto">
          <a:xfrm>
            <a:off x="1066800" y="4038600"/>
            <a:ext cx="4771802" cy="1409775"/>
          </a:xfrm>
          <a:prstGeom prst="rect">
            <a:avLst/>
          </a:prstGeom>
          <a:noFill/>
          <a:ln w="9525">
            <a:noFill/>
            <a:miter lim="800000"/>
            <a:headEnd/>
            <a:tailEnd/>
          </a:ln>
        </p:spPr>
      </p:pic>
      <p:sp>
        <p:nvSpPr>
          <p:cNvPr id="14" name="TextBox 13"/>
          <p:cNvSpPr txBox="1"/>
          <p:nvPr/>
        </p:nvSpPr>
        <p:spPr>
          <a:xfrm>
            <a:off x="838200" y="5943600"/>
            <a:ext cx="5410200" cy="584775"/>
          </a:xfrm>
          <a:prstGeom prst="rect">
            <a:avLst/>
          </a:prstGeom>
          <a:noFill/>
        </p:spPr>
        <p:txBody>
          <a:bodyPr wrap="square" rtlCol="0">
            <a:spAutoFit/>
          </a:bodyPr>
          <a:lstStyle/>
          <a:p>
            <a:r>
              <a:rPr lang="en-US" sz="3200" b="1" i="1" dirty="0">
                <a:solidFill>
                  <a:srgbClr val="FF0000"/>
                </a:solidFill>
              </a:rPr>
              <a:t>THINK ARCHITECTURALLY!</a:t>
            </a:r>
          </a:p>
        </p:txBody>
      </p:sp>
    </p:spTree>
    <p:extLst>
      <p:ext uri="{BB962C8B-B14F-4D97-AF65-F5344CB8AC3E}">
        <p14:creationId xmlns:p14="http://schemas.microsoft.com/office/powerpoint/2010/main" val="3366369534"/>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Picture 2" descr="ucb-tdo-chapter1.3.2-color.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18234" y="267890"/>
            <a:ext cx="5857875" cy="6202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1"/>
          <p:cNvSpPr txBox="1">
            <a:spLocks noChangeArrowheads="1"/>
          </p:cNvSpPr>
          <p:nvPr/>
        </p:nvSpPr>
        <p:spPr>
          <a:xfrm>
            <a:off x="144066" y="577352"/>
            <a:ext cx="2694384" cy="1190997"/>
          </a:xfrm>
          <a:prstGeom prst="rect">
            <a:avLst/>
          </a:prstGeom>
        </p:spPr>
        <p:txBody>
          <a:bodyPr/>
          <a:lstStyle/>
          <a:p>
            <a:pPr indent="-160729" algn="ctr">
              <a:lnSpc>
                <a:spcPct val="92000"/>
              </a:lnSpc>
              <a:spcBef>
                <a:spcPct val="0"/>
              </a:spcBef>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600" b="1" dirty="0">
                <a:latin typeface="+mj-lt"/>
                <a:ea typeface="+mj-ea"/>
                <a:cs typeface="+mj-cs"/>
              </a:rPr>
              <a:t>The </a:t>
            </a:r>
            <a:br>
              <a:rPr lang="en-US" sz="3600" b="1" dirty="0">
                <a:latin typeface="+mj-lt"/>
                <a:ea typeface="+mj-ea"/>
                <a:cs typeface="+mj-cs"/>
              </a:rPr>
            </a:br>
            <a:r>
              <a:rPr lang="en-US" sz="3600" b="1" dirty="0">
                <a:latin typeface="+mj-lt"/>
                <a:ea typeface="+mj-ea"/>
                <a:cs typeface="+mj-cs"/>
              </a:rPr>
              <a:t>Three-Tier Architecture</a:t>
            </a:r>
            <a:endParaRPr lang="en-US" sz="3600" b="1" dirty="0">
              <a:latin typeface="+mj-lt"/>
              <a:ea typeface="+mj-ea"/>
              <a:cs typeface="+mj-cs"/>
              <a:sym typeface="UC Berkeley OS Sign"/>
            </a:endParaRPr>
          </a:p>
        </p:txBody>
      </p:sp>
      <p:sp>
        <p:nvSpPr>
          <p:cNvPr id="18437" name="TextBox 4"/>
          <p:cNvSpPr txBox="1">
            <a:spLocks noChangeArrowheads="1"/>
          </p:cNvSpPr>
          <p:nvPr/>
        </p:nvSpPr>
        <p:spPr bwMode="auto">
          <a:xfrm>
            <a:off x="285750" y="2625329"/>
            <a:ext cx="2411016" cy="3208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1pPr>
            <a:lvl2pPr marL="742950" indent="-285750" eaLnBrk="0" hangingPunct="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2pPr>
            <a:lvl3pPr marL="1143000" indent="-228600" eaLnBrk="0" hangingPunct="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3pPr>
            <a:lvl4pPr marL="1600200" indent="-228600" eaLnBrk="0" hangingPunct="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4pPr>
            <a:lvl5pPr marL="2057400" indent="-228600" eaLnBrk="0" hangingPunct="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9pPr>
          </a:lstStyle>
          <a:p>
            <a:pPr eaLnBrk="1" hangingPunct="1"/>
            <a:r>
              <a:rPr lang="en-US" altLang="en-US" sz="2531"/>
              <a:t>Organizing Principles</a:t>
            </a:r>
            <a:br>
              <a:rPr lang="en-US" altLang="en-US" sz="2531"/>
            </a:br>
            <a:r>
              <a:rPr lang="en-US" altLang="en-US" sz="2531"/>
              <a:t>are logically separated from Implementation and Presentation Tiers</a:t>
            </a:r>
          </a:p>
        </p:txBody>
      </p:sp>
    </p:spTree>
    <p:extLst>
      <p:ext uri="{BB962C8B-B14F-4D97-AF65-F5344CB8AC3E}">
        <p14:creationId xmlns:p14="http://schemas.microsoft.com/office/powerpoint/2010/main" val="26810224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1"/>
          <p:cNvSpPr>
            <a:spLocks noGrp="1" noChangeArrowheads="1"/>
          </p:cNvSpPr>
          <p:nvPr>
            <p:ph type="title"/>
          </p:nvPr>
        </p:nvSpPr>
        <p:spPr>
          <a:xfrm>
            <a:off x="0" y="321469"/>
            <a:ext cx="8621613" cy="1190997"/>
          </a:xfrm>
        </p:spPr>
        <p:txBody>
          <a:bodyPr>
            <a:normAutofit/>
          </a:bodyPr>
          <a:lstStyle/>
          <a:p>
            <a:pPr indent="-160729">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altLang="en-US" sz="3600" b="1" dirty="0"/>
              <a:t>A “Library Robot” </a:t>
            </a:r>
            <a:br>
              <a:rPr lang="en-US" altLang="en-US" sz="3600" b="1" dirty="0"/>
            </a:br>
            <a:r>
              <a:rPr lang="en-US" altLang="en-US" sz="3600" b="1" dirty="0"/>
              <a:t>Changes Only the Storage Tier</a:t>
            </a:r>
            <a:endParaRPr lang="en-US" altLang="en-US" sz="3600" b="1" dirty="0">
              <a:sym typeface="UC Berkeley OS Sign"/>
            </a:endParaRPr>
          </a:p>
        </p:txBody>
      </p:sp>
      <p:sp>
        <p:nvSpPr>
          <p:cNvPr id="105475" name="Text Box 6"/>
          <p:cNvSpPr txBox="1">
            <a:spLocks noChangeArrowheads="1"/>
          </p:cNvSpPr>
          <p:nvPr/>
        </p:nvSpPr>
        <p:spPr bwMode="auto">
          <a:xfrm>
            <a:off x="8772303" y="6594574"/>
            <a:ext cx="87064" cy="223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lstStyle>
            <a:lvl1pPr>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1pPr>
            <a:lvl2pPr marL="742950" indent="-28575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2pPr>
            <a:lvl3pPr marL="1143000" indent="-22860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3pPr>
            <a:lvl4pPr marL="1600200" indent="-22860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4pPr>
            <a:lvl5pPr marL="2057400" indent="-22860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9pPr>
          </a:lstStyle>
          <a:p>
            <a:pPr algn="ctr" eaLnBrk="1" hangingPunct="1"/>
            <a:fld id="{FF8916CA-DAA5-44DB-B2B9-FEF6DE092C6F}" type="slidenum">
              <a:rPr lang="en-US" altLang="en-US" sz="1477">
                <a:solidFill>
                  <a:srgbClr val="002955"/>
                </a:solidFill>
                <a:latin typeface="UC Berkeley OS Sign"/>
                <a:ea typeface="MS PGothic" panose="020B0600070205080204" pitchFamily="34" charset="-128"/>
                <a:sym typeface="UC Berkeley OS Sign"/>
              </a:rPr>
              <a:pPr algn="ctr" eaLnBrk="1" hangingPunct="1"/>
              <a:t>47</a:t>
            </a:fld>
            <a:endParaRPr lang="en-US" altLang="en-US" sz="1477">
              <a:solidFill>
                <a:srgbClr val="002955"/>
              </a:solidFill>
              <a:latin typeface="UC Berkeley OS Sign"/>
              <a:ea typeface="MS PGothic" panose="020B0600070205080204" pitchFamily="34" charset="-128"/>
              <a:sym typeface="UC Berkeley OS Sign"/>
            </a:endParaRPr>
          </a:p>
        </p:txBody>
      </p:sp>
      <p:pic>
        <p:nvPicPr>
          <p:cNvPr id="105476" name="Content Placeholder 9"/>
          <p:cNvPicPr>
            <a:picLocks noGrp="1" noChangeAspect="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1169789" y="1500188"/>
            <a:ext cx="6750844" cy="5041925"/>
          </a:xfrm>
        </p:spPr>
      </p:pic>
    </p:spTree>
    <p:extLst>
      <p:ext uri="{BB962C8B-B14F-4D97-AF65-F5344CB8AC3E}">
        <p14:creationId xmlns:p14="http://schemas.microsoft.com/office/powerpoint/2010/main" val="48384497"/>
      </p:ext>
    </p:extLst>
  </p:cSld>
  <p:clrMapOvr>
    <a:masterClrMapping/>
  </p:clrMapOvr>
  <mc:AlternateContent xmlns:mc="http://schemas.openxmlformats.org/markup-compatibility/2006" xmlns:p14="http://schemas.microsoft.com/office/powerpoint/2010/main">
    <mc:Choice Requires="p14">
      <p:transition spd="slow" p14:dur="2000" advTm="11201"/>
    </mc:Choice>
    <mc:Fallback xmlns="">
      <p:transition spd="slow" advTm="11201"/>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AD43AB3-3CAF-4150-A0E8-A19DAF33C24D}"/>
              </a:ext>
            </a:extLst>
          </p:cNvPr>
          <p:cNvPicPr>
            <a:picLocks noChangeAspect="1"/>
          </p:cNvPicPr>
          <p:nvPr/>
        </p:nvPicPr>
        <p:blipFill>
          <a:blip r:embed="rId3"/>
          <a:stretch>
            <a:fillRect/>
          </a:stretch>
        </p:blipFill>
        <p:spPr>
          <a:xfrm>
            <a:off x="76200" y="1703980"/>
            <a:ext cx="8809065" cy="5124450"/>
          </a:xfrm>
          <a:prstGeom prst="rect">
            <a:avLst/>
          </a:prstGeom>
        </p:spPr>
      </p:pic>
      <p:sp>
        <p:nvSpPr>
          <p:cNvPr id="3" name="TextBox 2">
            <a:extLst>
              <a:ext uri="{FF2B5EF4-FFF2-40B4-BE49-F238E27FC236}">
                <a16:creationId xmlns:a16="http://schemas.microsoft.com/office/drawing/2014/main" id="{50F6791F-74B4-4186-A49C-05652901BAF9}"/>
              </a:ext>
            </a:extLst>
          </p:cNvPr>
          <p:cNvSpPr txBox="1"/>
          <p:nvPr/>
        </p:nvSpPr>
        <p:spPr>
          <a:xfrm>
            <a:off x="685800" y="228600"/>
            <a:ext cx="8351865" cy="1292662"/>
          </a:xfrm>
          <a:prstGeom prst="rect">
            <a:avLst/>
          </a:prstGeom>
          <a:noFill/>
        </p:spPr>
        <p:txBody>
          <a:bodyPr wrap="square" rtlCol="0">
            <a:spAutoFit/>
          </a:bodyPr>
          <a:lstStyle/>
          <a:p>
            <a:r>
              <a:rPr lang="en-US" sz="2600" b="1" dirty="0">
                <a:latin typeface="+mj-lt"/>
              </a:rPr>
              <a:t>“Getting Organized” by Applying Organizing Principles is ARCHITECTURAL THINKING;  “Getting Organized” by Arranging Stuff with “Organizing Furniture” IS NOT!</a:t>
            </a:r>
          </a:p>
        </p:txBody>
      </p:sp>
    </p:spTree>
    <p:extLst>
      <p:ext uri="{BB962C8B-B14F-4D97-AF65-F5344CB8AC3E}">
        <p14:creationId xmlns:p14="http://schemas.microsoft.com/office/powerpoint/2010/main" val="13551269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
          <p:cNvSpPr>
            <a:spLocks noGrp="1" noChangeArrowheads="1"/>
          </p:cNvSpPr>
          <p:nvPr>
            <p:ph type="title"/>
          </p:nvPr>
        </p:nvSpPr>
        <p:spPr>
          <a:xfrm>
            <a:off x="389085" y="609600"/>
            <a:ext cx="8228707" cy="1190997"/>
          </a:xfrm>
        </p:spPr>
        <p:txBody>
          <a:bodyPr>
            <a:normAutofit/>
          </a:bodyPr>
          <a:lstStyle/>
          <a:p>
            <a:pPr indent="-160729">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600" b="1" dirty="0">
                <a:sym typeface="UC Berkeley OS Sign"/>
              </a:rPr>
              <a:t>Interactions –The Why </a:t>
            </a:r>
            <a:br>
              <a:rPr lang="en-US" sz="3600" b="1" dirty="0">
                <a:sym typeface="UC Berkeley OS Sign"/>
              </a:rPr>
            </a:br>
            <a:r>
              <a:rPr lang="en-US" sz="3600" b="1" dirty="0">
                <a:sym typeface="UC Berkeley OS Sign"/>
              </a:rPr>
              <a:t>of Organizing Systems</a:t>
            </a:r>
          </a:p>
        </p:txBody>
      </p:sp>
      <p:sp>
        <p:nvSpPr>
          <p:cNvPr id="3993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571DAF9D-7E99-439A-B844-A365EC84BBDB}" type="slidenum">
              <a:rPr lang="en-US" sz="1500">
                <a:solidFill>
                  <a:srgbClr val="002955"/>
                </a:solidFill>
                <a:latin typeface="UC Berkeley OS Sign"/>
                <a:ea typeface="MS PGothic" pitchFamily="34" charset="-128"/>
                <a:sym typeface="UC Berkeley OS Sign"/>
              </a:rPr>
              <a:pPr algn="ctr"/>
              <a:t>49</a:t>
            </a:fld>
            <a:endParaRPr lang="en-US" sz="1500" dirty="0">
              <a:solidFill>
                <a:srgbClr val="002955"/>
              </a:solidFill>
              <a:latin typeface="UC Berkeley OS Sign"/>
              <a:ea typeface="MS PGothic" pitchFamily="34" charset="-128"/>
              <a:sym typeface="UC Berkeley OS Sign"/>
            </a:endParaRPr>
          </a:p>
        </p:txBody>
      </p:sp>
      <p:sp>
        <p:nvSpPr>
          <p:cNvPr id="21511" name="Rectangle 7"/>
          <p:cNvSpPr>
            <a:spLocks noChangeArrowheads="1"/>
          </p:cNvSpPr>
          <p:nvPr/>
        </p:nvSpPr>
        <p:spPr bwMode="auto">
          <a:xfrm>
            <a:off x="553641" y="2035969"/>
            <a:ext cx="8036719" cy="3955344"/>
          </a:xfrm>
          <a:prstGeom prst="rect">
            <a:avLst/>
          </a:prstGeom>
          <a:noFill/>
          <a:ln w="9525">
            <a:noFill/>
            <a:miter lim="800000"/>
            <a:headEnd/>
            <a:tailEnd/>
          </a:ln>
        </p:spPr>
        <p:txBody>
          <a:bodyPr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latin typeface="UC Berkeley OS Sign"/>
                <a:sym typeface="UC Berkeley OS Sign"/>
              </a:rPr>
              <a:t>INTERACTIONS include any activity, function, or service supported by or enabled with respect to the resources in a collection or with respect the collection as a whole</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latin typeface="UC Berkeley OS Sign"/>
                <a:sym typeface="UC Berkeley OS Sign"/>
              </a:rPr>
              <a:t>Interactions can include access, reuse, copying, transforming, translating, comparing, combining, visualizing, recommending… anything that a person or process can do with the resources…</a:t>
            </a:r>
          </a:p>
          <a:p>
            <a:pPr marL="241093" indent="-241093" eaLnBrk="0" hangingPunct="0">
              <a:lnSpc>
                <a:spcPct val="93000"/>
              </a:lnSpc>
              <a:spcBef>
                <a:spcPts val="1266"/>
              </a:spcBef>
              <a:buFont typeface="Arial" pitchFamily="34" charset="0"/>
              <a:buChar char="•"/>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dirty="0">
              <a:latin typeface="UC Berkeley OS Sign"/>
            </a:endParaRPr>
          </a:p>
        </p:txBody>
      </p:sp>
    </p:spTree>
    <p:extLst>
      <p:ext uri="{BB962C8B-B14F-4D97-AF65-F5344CB8AC3E}">
        <p14:creationId xmlns:p14="http://schemas.microsoft.com/office/powerpoint/2010/main" val="2228769779"/>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txBox="1">
            <a:spLocks noChangeArrowheads="1"/>
          </p:cNvSpPr>
          <p:nvPr/>
        </p:nvSpPr>
        <p:spPr>
          <a:xfrm>
            <a:off x="304800" y="381000"/>
            <a:ext cx="8610600" cy="1190997"/>
          </a:xfrm>
          <a:prstGeom prst="rect">
            <a:avLst/>
          </a:prstGeom>
        </p:spPr>
        <p:txBody>
          <a:bodyPr lIns="64291" tIns="32146" rIns="64291" bIns="32146"/>
          <a:lstStyle/>
          <a:p>
            <a:pPr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4400" b="1" dirty="0">
                <a:latin typeface="+mj-lt"/>
                <a:ea typeface="+mj-ea"/>
                <a:cs typeface="+mj-cs"/>
                <a:sym typeface="UC Berkeley OS Sign"/>
              </a:rPr>
              <a:t>The Course in One Slide</a:t>
            </a:r>
          </a:p>
        </p:txBody>
      </p:sp>
      <p:sp>
        <p:nvSpPr>
          <p:cNvPr id="6" name="Rectangle 5"/>
          <p:cNvSpPr/>
          <p:nvPr/>
        </p:nvSpPr>
        <p:spPr>
          <a:xfrm>
            <a:off x="304800" y="976498"/>
            <a:ext cx="8610600" cy="6658135"/>
          </a:xfrm>
          <a:prstGeom prst="rect">
            <a:avLst/>
          </a:prstGeom>
        </p:spPr>
        <p:txBody>
          <a:bodyPr wrap="square" lIns="64291" tIns="32146" rIns="64291" bIns="32146">
            <a:spAutoFit/>
          </a:bodyPr>
          <a:lstStyle/>
          <a:p>
            <a:pPr marL="160729" indent="-160729">
              <a:lnSpc>
                <a:spcPct val="150000"/>
              </a:lnSpc>
              <a:buClr>
                <a:srgbClr val="002955"/>
              </a:buClr>
              <a:buSzPct val="44000"/>
              <a:buFont typeface="Arial" pitchFamily="34" charset="0"/>
              <a:buChar char="•"/>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1000" dirty="0"/>
              <a:t> </a:t>
            </a:r>
            <a:endParaRPr lang="en-US" sz="2800" dirty="0"/>
          </a:p>
          <a:p>
            <a:r>
              <a:rPr lang="en-US" sz="3200" dirty="0"/>
              <a:t>When something “makes sense” or “is organized” we are </a:t>
            </a:r>
            <a:r>
              <a:rPr lang="en-US" sz="3200" dirty="0">
                <a:solidFill>
                  <a:srgbClr val="FF0000"/>
                </a:solidFill>
              </a:rPr>
              <a:t>imposing or discovering order </a:t>
            </a:r>
            <a:r>
              <a:rPr lang="en-US" sz="3200" dirty="0"/>
              <a:t>in the arrangement of concepts, events, or resources of some kind   </a:t>
            </a:r>
          </a:p>
          <a:p>
            <a:endParaRPr lang="en-US" sz="3200" dirty="0"/>
          </a:p>
          <a:p>
            <a:r>
              <a:rPr lang="en-US" sz="3200" dirty="0"/>
              <a:t>Sensemaking and organizing are </a:t>
            </a:r>
            <a:r>
              <a:rPr lang="en-US" sz="3200" dirty="0">
                <a:solidFill>
                  <a:srgbClr val="FF0000"/>
                </a:solidFill>
              </a:rPr>
              <a:t>fundamental human activities </a:t>
            </a:r>
            <a:r>
              <a:rPr lang="en-US" sz="3200" dirty="0"/>
              <a:t>that raise many multi- or trans-disciplinary questions about </a:t>
            </a:r>
            <a:r>
              <a:rPr lang="en-US" sz="3200" dirty="0">
                <a:solidFill>
                  <a:srgbClr val="FF0000"/>
                </a:solidFill>
              </a:rPr>
              <a:t>perception</a:t>
            </a:r>
            <a:r>
              <a:rPr lang="en-US" sz="3200" dirty="0"/>
              <a:t>, </a:t>
            </a:r>
            <a:r>
              <a:rPr lang="en-US" sz="3200" dirty="0">
                <a:solidFill>
                  <a:srgbClr val="FF0000"/>
                </a:solidFill>
              </a:rPr>
              <a:t>knowledge</a:t>
            </a:r>
            <a:r>
              <a:rPr lang="en-US" sz="3200" dirty="0"/>
              <a:t>, </a:t>
            </a:r>
            <a:r>
              <a:rPr lang="en-US" sz="3200" dirty="0">
                <a:solidFill>
                  <a:srgbClr val="FF0000"/>
                </a:solidFill>
              </a:rPr>
              <a:t>decision making</a:t>
            </a:r>
            <a:r>
              <a:rPr lang="en-US" sz="3200" dirty="0"/>
              <a:t>, </a:t>
            </a:r>
            <a:r>
              <a:rPr lang="en-US" sz="3200" dirty="0">
                <a:solidFill>
                  <a:srgbClr val="FF0000"/>
                </a:solidFill>
              </a:rPr>
              <a:t>interaction</a:t>
            </a:r>
            <a:r>
              <a:rPr lang="en-US" sz="3200" dirty="0"/>
              <a:t> with things and with other people, </a:t>
            </a:r>
            <a:r>
              <a:rPr lang="en-US" sz="3200" dirty="0">
                <a:solidFill>
                  <a:srgbClr val="FF0000"/>
                </a:solidFill>
              </a:rPr>
              <a:t>values</a:t>
            </a:r>
            <a:r>
              <a:rPr lang="en-US" sz="3200" dirty="0"/>
              <a:t> and </a:t>
            </a:r>
            <a:r>
              <a:rPr lang="en-US" sz="3200" dirty="0">
                <a:solidFill>
                  <a:srgbClr val="FF0000"/>
                </a:solidFill>
              </a:rPr>
              <a:t>value creation</a:t>
            </a:r>
          </a:p>
          <a:p>
            <a:r>
              <a:rPr lang="en-US" sz="3200" dirty="0"/>
              <a:t> </a:t>
            </a:r>
          </a:p>
          <a:p>
            <a:pPr marL="160729" indent="-160729">
              <a:lnSpc>
                <a:spcPct val="92000"/>
              </a:lnSpc>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3200" dirty="0"/>
          </a:p>
        </p:txBody>
      </p:sp>
    </p:spTree>
    <p:extLst>
      <p:ext uri="{BB962C8B-B14F-4D97-AF65-F5344CB8AC3E}">
        <p14:creationId xmlns:p14="http://schemas.microsoft.com/office/powerpoint/2010/main" val="3222139357"/>
      </p:ext>
    </p:extLst>
  </p:cSld>
  <p:clrMapOvr>
    <a:masterClrMapping/>
  </p:clrMapOvr>
  <p:transition advTm="12331"/>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
          <p:cNvSpPr>
            <a:spLocks noGrp="1" noChangeArrowheads="1"/>
          </p:cNvSpPr>
          <p:nvPr>
            <p:ph type="title"/>
          </p:nvPr>
        </p:nvSpPr>
        <p:spPr>
          <a:xfrm>
            <a:off x="579455" y="429222"/>
            <a:ext cx="8228707" cy="1190997"/>
          </a:xfrm>
        </p:spPr>
        <p:txBody>
          <a:bodyPr>
            <a:normAutofit/>
          </a:bodyPr>
          <a:lstStyle/>
          <a:p>
            <a:pPr indent="-160729">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600" b="1" dirty="0">
                <a:sym typeface="UC Berkeley OS Sign"/>
              </a:rPr>
              <a:t>Interactions</a:t>
            </a:r>
          </a:p>
        </p:txBody>
      </p:sp>
      <p:sp>
        <p:nvSpPr>
          <p:cNvPr id="40963"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B448A50E-7F6D-428A-88F8-8870F174DB61}" type="slidenum">
              <a:rPr lang="en-US" sz="1500">
                <a:solidFill>
                  <a:srgbClr val="002955"/>
                </a:solidFill>
                <a:latin typeface="UC Berkeley OS Sign"/>
                <a:ea typeface="MS PGothic" pitchFamily="34" charset="-128"/>
                <a:sym typeface="UC Berkeley OS Sign"/>
              </a:rPr>
              <a:pPr algn="ctr"/>
              <a:t>50</a:t>
            </a:fld>
            <a:endParaRPr lang="en-US" sz="1500" dirty="0">
              <a:solidFill>
                <a:srgbClr val="002955"/>
              </a:solidFill>
              <a:latin typeface="UC Berkeley OS Sign"/>
              <a:ea typeface="MS PGothic" pitchFamily="34" charset="-128"/>
              <a:sym typeface="UC Berkeley OS Sign"/>
            </a:endParaRPr>
          </a:p>
        </p:txBody>
      </p:sp>
      <p:sp>
        <p:nvSpPr>
          <p:cNvPr id="21511" name="Rectangle 7"/>
          <p:cNvSpPr>
            <a:spLocks noChangeArrowheads="1"/>
          </p:cNvSpPr>
          <p:nvPr/>
        </p:nvSpPr>
        <p:spPr bwMode="auto">
          <a:xfrm>
            <a:off x="733194" y="1752600"/>
            <a:ext cx="7921228" cy="3711303"/>
          </a:xfrm>
          <a:prstGeom prst="rect">
            <a:avLst/>
          </a:prstGeom>
          <a:noFill/>
          <a:ln w="9525">
            <a:noFill/>
            <a:miter lim="800000"/>
            <a:headEnd/>
            <a:tailEnd/>
          </a:ln>
        </p:spPr>
        <p:txBody>
          <a:bodyPr wrap="square" lIns="64291" tIns="32146" rIns="64291" bIns="32146">
            <a:spAutoFit/>
          </a:bodyPr>
          <a:lstStyle/>
          <a:p>
            <a:pPr marL="160729" indent="-160729">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600" dirty="0"/>
              <a:t>Some interactions can be enabled with any type of resource, while others are tied to resource types</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600" dirty="0"/>
              <a:t>The interactions that are supported depend on the nature and extent of the resource descriptions and arrangement</a:t>
            </a:r>
          </a:p>
          <a:p>
            <a:pPr marL="160729" indent="-160729">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dirty="0">
              <a:latin typeface="UC Berkeley OS Sign"/>
            </a:endParaRPr>
          </a:p>
        </p:txBody>
      </p:sp>
    </p:spTree>
    <p:extLst>
      <p:ext uri="{BB962C8B-B14F-4D97-AF65-F5344CB8AC3E}">
        <p14:creationId xmlns:p14="http://schemas.microsoft.com/office/powerpoint/2010/main" val="2689051150"/>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559A499-8165-4294-872D-51B92C040561}"/>
              </a:ext>
            </a:extLst>
          </p:cNvPr>
          <p:cNvPicPr>
            <a:picLocks noChangeAspect="1"/>
          </p:cNvPicPr>
          <p:nvPr/>
        </p:nvPicPr>
        <p:blipFill>
          <a:blip r:embed="rId3"/>
          <a:stretch>
            <a:fillRect/>
          </a:stretch>
        </p:blipFill>
        <p:spPr>
          <a:xfrm>
            <a:off x="229985" y="299576"/>
            <a:ext cx="4191000" cy="3244367"/>
          </a:xfrm>
          <a:prstGeom prst="rect">
            <a:avLst/>
          </a:prstGeom>
        </p:spPr>
      </p:pic>
      <p:pic>
        <p:nvPicPr>
          <p:cNvPr id="4" name="Picture 3">
            <a:extLst>
              <a:ext uri="{FF2B5EF4-FFF2-40B4-BE49-F238E27FC236}">
                <a16:creationId xmlns:a16="http://schemas.microsoft.com/office/drawing/2014/main" id="{F663AEF2-86AD-4F98-B48B-297A739154B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9985" y="3657600"/>
            <a:ext cx="4114800" cy="3086100"/>
          </a:xfrm>
          <a:prstGeom prst="rect">
            <a:avLst/>
          </a:prstGeom>
        </p:spPr>
      </p:pic>
      <p:sp>
        <p:nvSpPr>
          <p:cNvPr id="6" name="Title 1">
            <a:extLst>
              <a:ext uri="{FF2B5EF4-FFF2-40B4-BE49-F238E27FC236}">
                <a16:creationId xmlns:a16="http://schemas.microsoft.com/office/drawing/2014/main" id="{AC681FC5-5EBA-48C0-894B-24A0527F33E2}"/>
              </a:ext>
            </a:extLst>
          </p:cNvPr>
          <p:cNvSpPr txBox="1">
            <a:spLocks/>
          </p:cNvSpPr>
          <p:nvPr/>
        </p:nvSpPr>
        <p:spPr>
          <a:xfrm>
            <a:off x="4419600" y="274638"/>
            <a:ext cx="4800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2000"/>
              </a:lnSpc>
              <a:tabLst>
                <a:tab pos="660739" algn="l"/>
                <a:tab pos="1312550" algn="l"/>
                <a:tab pos="1973290" algn="l"/>
                <a:tab pos="2625100" algn="l"/>
                <a:tab pos="3285840" algn="l"/>
                <a:tab pos="3946580" algn="l"/>
                <a:tab pos="4598391" algn="l"/>
                <a:tab pos="5241272" algn="l"/>
                <a:tab pos="5910941" algn="l"/>
                <a:tab pos="6562751" algn="l"/>
                <a:tab pos="7232420" algn="l"/>
                <a:tab pos="7875301" algn="l"/>
              </a:tabLst>
              <a:defRPr/>
            </a:pPr>
            <a:r>
              <a:rPr lang="en-US" sz="4000" b="1" dirty="0"/>
              <a:t>Organizing and </a:t>
            </a:r>
            <a:br>
              <a:rPr lang="en-US" sz="4000" b="1" dirty="0"/>
            </a:br>
            <a:r>
              <a:rPr lang="en-US" sz="4000" b="1" dirty="0"/>
              <a:t>Interaction Tradeoffs</a:t>
            </a:r>
          </a:p>
        </p:txBody>
      </p:sp>
      <p:sp>
        <p:nvSpPr>
          <p:cNvPr id="7" name="TextBox 6">
            <a:extLst>
              <a:ext uri="{FF2B5EF4-FFF2-40B4-BE49-F238E27FC236}">
                <a16:creationId xmlns:a16="http://schemas.microsoft.com/office/drawing/2014/main" id="{DC2FF2EC-2D5D-42C0-A70B-43FB9706C524}"/>
              </a:ext>
            </a:extLst>
          </p:cNvPr>
          <p:cNvSpPr txBox="1"/>
          <p:nvPr/>
        </p:nvSpPr>
        <p:spPr>
          <a:xfrm>
            <a:off x="4598324" y="1558784"/>
            <a:ext cx="4303222" cy="5078313"/>
          </a:xfrm>
          <a:prstGeom prst="rect">
            <a:avLst/>
          </a:prstGeom>
          <a:noFill/>
        </p:spPr>
        <p:txBody>
          <a:bodyPr wrap="square" rtlCol="0">
            <a:spAutoFit/>
          </a:bodyPr>
          <a:lstStyle/>
          <a:p>
            <a:r>
              <a:rPr lang="en-US" sz="2400" dirty="0"/>
              <a:t>How does recycling in Hong Kong (top photo) compare with recycling at SF Fort Mason park (bottom photo)? </a:t>
            </a:r>
          </a:p>
          <a:p>
            <a:endParaRPr lang="en-US" sz="2400" dirty="0"/>
          </a:p>
          <a:p>
            <a:r>
              <a:rPr lang="en-US" sz="2400" dirty="0"/>
              <a:t>What does this imply about the interactions with resources throughout the entire recycling system?</a:t>
            </a:r>
          </a:p>
          <a:p>
            <a:endParaRPr lang="en-US" sz="2400" dirty="0"/>
          </a:p>
          <a:p>
            <a:r>
              <a:rPr lang="en-US" sz="2400" dirty="0"/>
              <a:t>Who does the work? Who gets the benefits?</a:t>
            </a:r>
          </a:p>
          <a:p>
            <a:endParaRPr lang="en-US" dirty="0"/>
          </a:p>
          <a:p>
            <a:endParaRPr lang="en-US" dirty="0"/>
          </a:p>
        </p:txBody>
      </p:sp>
    </p:spTree>
    <p:extLst>
      <p:ext uri="{BB962C8B-B14F-4D97-AF65-F5344CB8AC3E}">
        <p14:creationId xmlns:p14="http://schemas.microsoft.com/office/powerpoint/2010/main" val="2451327187"/>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
          <p:cNvSpPr>
            <a:spLocks noGrp="1" noChangeArrowheads="1"/>
          </p:cNvSpPr>
          <p:nvPr>
            <p:ph type="title"/>
          </p:nvPr>
        </p:nvSpPr>
        <p:spPr>
          <a:xfrm>
            <a:off x="579455" y="429222"/>
            <a:ext cx="8228707" cy="1190997"/>
          </a:xfrm>
        </p:spPr>
        <p:txBody>
          <a:bodyPr>
            <a:normAutofit/>
          </a:bodyPr>
          <a:lstStyle/>
          <a:p>
            <a:pPr indent="-160729">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600" b="1" dirty="0">
                <a:sym typeface="UC Berkeley OS Sign"/>
              </a:rPr>
              <a:t>ORGANIZING SYSTEMS</a:t>
            </a:r>
            <a:br>
              <a:rPr lang="en-US" sz="3600" b="1" dirty="0">
                <a:sym typeface="UC Berkeley OS Sign"/>
              </a:rPr>
            </a:br>
            <a:r>
              <a:rPr lang="en-US" sz="3600" b="1" dirty="0">
                <a:solidFill>
                  <a:srgbClr val="FF0000"/>
                </a:solidFill>
                <a:sym typeface="UC Berkeley OS Sign"/>
              </a:rPr>
              <a:t>BIG IDEAS</a:t>
            </a:r>
          </a:p>
        </p:txBody>
      </p:sp>
      <p:sp>
        <p:nvSpPr>
          <p:cNvPr id="40963"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B448A50E-7F6D-428A-88F8-8870F174DB61}" type="slidenum">
              <a:rPr lang="en-US" sz="1500">
                <a:solidFill>
                  <a:srgbClr val="002955"/>
                </a:solidFill>
                <a:latin typeface="UC Berkeley OS Sign"/>
                <a:ea typeface="MS PGothic" pitchFamily="34" charset="-128"/>
                <a:sym typeface="UC Berkeley OS Sign"/>
              </a:rPr>
              <a:pPr algn="ctr"/>
              <a:t>52</a:t>
            </a:fld>
            <a:endParaRPr lang="en-US" sz="1500" dirty="0">
              <a:solidFill>
                <a:srgbClr val="002955"/>
              </a:solidFill>
              <a:latin typeface="UC Berkeley OS Sign"/>
              <a:ea typeface="MS PGothic" pitchFamily="34" charset="-128"/>
              <a:sym typeface="UC Berkeley OS Sign"/>
            </a:endParaRPr>
          </a:p>
        </p:txBody>
      </p:sp>
      <p:sp>
        <p:nvSpPr>
          <p:cNvPr id="21511" name="Rectangle 7"/>
          <p:cNvSpPr>
            <a:spLocks noChangeArrowheads="1"/>
          </p:cNvSpPr>
          <p:nvPr/>
        </p:nvSpPr>
        <p:spPr bwMode="auto">
          <a:xfrm>
            <a:off x="181944" y="1869461"/>
            <a:ext cx="8590359" cy="4475871"/>
          </a:xfrm>
          <a:prstGeom prst="rect">
            <a:avLst/>
          </a:prstGeom>
          <a:noFill/>
          <a:ln w="9525">
            <a:noFill/>
            <a:miter lim="800000"/>
            <a:headEnd/>
            <a:tailEnd/>
          </a:ln>
        </p:spPr>
        <p:txBody>
          <a:bodyPr lIns="64291" tIns="32146" rIns="64291" bIns="32146">
            <a:spAutoFit/>
          </a:bodyPr>
          <a:lstStyle/>
          <a:p>
            <a:pPr marL="160729" indent="-160729">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600" dirty="0"/>
              <a:t>Every organizing system must enable users to interact with its collection of resources</a:t>
            </a:r>
          </a:p>
          <a:p>
            <a:pPr marL="160729" indent="-160729">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600" dirty="0"/>
              <a:t>The possible interactions depend primarily on the nature and extent of the descriptions associated with the resources</a:t>
            </a:r>
          </a:p>
          <a:p>
            <a:pPr marL="160729" indent="-160729">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600" dirty="0"/>
              <a:t>Intentional arrangement emerges when one or more resource descriptions are used by organizing principles</a:t>
            </a:r>
          </a:p>
        </p:txBody>
      </p:sp>
    </p:spTree>
    <p:extLst>
      <p:ext uri="{BB962C8B-B14F-4D97-AF65-F5344CB8AC3E}">
        <p14:creationId xmlns:p14="http://schemas.microsoft.com/office/powerpoint/2010/main" val="966253901"/>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1"/>
          <p:cNvSpPr>
            <a:spLocks noGrp="1" noChangeArrowheads="1"/>
          </p:cNvSpPr>
          <p:nvPr>
            <p:ph type="title"/>
          </p:nvPr>
        </p:nvSpPr>
        <p:spPr>
          <a:xfrm>
            <a:off x="1295400" y="838200"/>
            <a:ext cx="6171531" cy="892969"/>
          </a:xfrm>
        </p:spPr>
        <p:txBody>
          <a:bodyPr>
            <a:noAutofit/>
          </a:bodyPr>
          <a:lstStyle/>
          <a:p>
            <a:pPr>
              <a:lnSpc>
                <a:spcPct val="92000"/>
              </a:lnSpc>
              <a:spcBef>
                <a:spcPts val="949"/>
              </a:spcBef>
              <a:buClr>
                <a:srgbClr val="002955"/>
              </a:buClr>
              <a:buSzPct val="44000"/>
              <a:tabLst>
                <a:tab pos="495555" algn="l"/>
                <a:tab pos="984412" algn="l"/>
                <a:tab pos="1479967" algn="l"/>
                <a:tab pos="1968826" algn="l"/>
                <a:tab pos="2464380" algn="l"/>
                <a:tab pos="2959936" algn="l"/>
                <a:tab pos="3448793" algn="l"/>
                <a:tab pos="3930954" algn="l"/>
                <a:tab pos="4433205" algn="l"/>
                <a:tab pos="4922063" algn="l"/>
                <a:tab pos="5424315" algn="l"/>
                <a:tab pos="5906476" algn="l"/>
              </a:tabLst>
              <a:defRPr/>
            </a:pPr>
            <a:r>
              <a:rPr lang="en-US" altLang="en-US" sz="6000" dirty="0">
                <a:ea typeface="+mn-ea"/>
                <a:cs typeface="+mn-cs"/>
                <a:sym typeface="UC Berkeley OS Sign"/>
              </a:rPr>
              <a:t>Say it Again:</a:t>
            </a:r>
            <a:br>
              <a:rPr lang="en-US" altLang="en-US" sz="6000" dirty="0">
                <a:ea typeface="+mn-ea"/>
                <a:cs typeface="+mn-cs"/>
                <a:sym typeface="UC Berkeley OS Sign"/>
              </a:rPr>
            </a:br>
            <a:r>
              <a:rPr lang="en-US" altLang="en-US" sz="6000" dirty="0">
                <a:ea typeface="+mn-ea"/>
                <a:cs typeface="+mn-cs"/>
                <a:sym typeface="UC Berkeley OS Sign"/>
              </a:rPr>
              <a:t>TDO’s Mantra</a:t>
            </a:r>
          </a:p>
        </p:txBody>
      </p:sp>
      <p:sp>
        <p:nvSpPr>
          <p:cNvPr id="4098" name="Rectangle 2"/>
          <p:cNvSpPr>
            <a:spLocks noGrp="1" noChangeArrowheads="1"/>
          </p:cNvSpPr>
          <p:nvPr>
            <p:ph idx="1"/>
          </p:nvPr>
        </p:nvSpPr>
        <p:spPr>
          <a:xfrm>
            <a:off x="1295400" y="2651075"/>
            <a:ext cx="6579245" cy="3368725"/>
          </a:xfrm>
        </p:spPr>
        <p:txBody>
          <a:bodyPr>
            <a:normAutofit lnSpcReduction="10000"/>
          </a:bodyPr>
          <a:lstStyle/>
          <a:p>
            <a:pPr marL="0" indent="0" eaLnBrk="0" hangingPunct="0">
              <a:lnSpc>
                <a:spcPct val="93000"/>
              </a:lnSpc>
              <a:spcBef>
                <a:spcPts val="1266"/>
              </a:spcBef>
              <a:buNone/>
            </a:pPr>
            <a:r>
              <a:rPr lang="en-US" sz="4800" b="1" i="1" dirty="0">
                <a:solidFill>
                  <a:srgbClr val="FF0000"/>
                </a:solidFill>
                <a:latin typeface="UC Berkeley OS Sign"/>
                <a:sym typeface="UC Berkeley OS Sign"/>
              </a:rPr>
              <a:t>Organizing,</a:t>
            </a:r>
            <a:br>
              <a:rPr lang="en-US" sz="4800" b="1" i="1" dirty="0">
                <a:solidFill>
                  <a:srgbClr val="FF0000"/>
                </a:solidFill>
                <a:latin typeface="UC Berkeley OS Sign"/>
                <a:sym typeface="UC Berkeley OS Sign"/>
              </a:rPr>
            </a:br>
            <a:r>
              <a:rPr lang="en-US" sz="4800" b="1" i="1" dirty="0">
                <a:solidFill>
                  <a:srgbClr val="FF0000"/>
                </a:solidFill>
                <a:latin typeface="UC Berkeley OS Sign"/>
                <a:sym typeface="UC Berkeley OS Sign"/>
              </a:rPr>
              <a:t>resource description,</a:t>
            </a:r>
            <a:br>
              <a:rPr lang="en-US" sz="4800" b="1" i="1" dirty="0">
                <a:solidFill>
                  <a:srgbClr val="FF0000"/>
                </a:solidFill>
                <a:latin typeface="UC Berkeley OS Sign"/>
                <a:sym typeface="UC Berkeley OS Sign"/>
              </a:rPr>
            </a:br>
            <a:r>
              <a:rPr lang="en-US" sz="4800" b="1" i="1" dirty="0">
                <a:solidFill>
                  <a:srgbClr val="FF0000"/>
                </a:solidFill>
                <a:latin typeface="UC Berkeley OS Sign"/>
                <a:sym typeface="UC Berkeley OS Sign"/>
              </a:rPr>
              <a:t>and interaction design are inherently interconnected activities</a:t>
            </a:r>
          </a:p>
          <a:p>
            <a:pPr marL="120541" indent="-120541">
              <a:lnSpc>
                <a:spcPct val="92000"/>
              </a:lnSpc>
              <a:buClr>
                <a:srgbClr val="002955"/>
              </a:buClr>
              <a:buSzPct val="44000"/>
              <a:buFont typeface="Wingdings" pitchFamily="2" charset="2"/>
              <a:buChar char="l"/>
              <a:tabLst>
                <a:tab pos="495555" algn="l"/>
                <a:tab pos="984412" algn="l"/>
                <a:tab pos="1479967" algn="l"/>
                <a:tab pos="1968826" algn="l"/>
                <a:tab pos="2464380" algn="l"/>
                <a:tab pos="2959936" algn="l"/>
                <a:tab pos="3448793" algn="l"/>
                <a:tab pos="3930954" algn="l"/>
                <a:tab pos="4433205" algn="l"/>
                <a:tab pos="4922063" algn="l"/>
                <a:tab pos="5424315" algn="l"/>
                <a:tab pos="5906476" algn="l"/>
              </a:tabLst>
              <a:defRPr/>
            </a:pPr>
            <a:endParaRPr lang="en-US" sz="2109" dirty="0"/>
          </a:p>
        </p:txBody>
      </p:sp>
    </p:spTree>
    <p:extLst>
      <p:ext uri="{BB962C8B-B14F-4D97-AF65-F5344CB8AC3E}">
        <p14:creationId xmlns:p14="http://schemas.microsoft.com/office/powerpoint/2010/main" val="3305104714"/>
      </p:ext>
    </p:extLst>
  </p:cSld>
  <p:clrMapOvr>
    <a:masterClrMapping/>
  </p:clrMapOvr>
  <p:transition spd="slow" advTm="24367"/>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body" idx="1"/>
          </p:nvPr>
        </p:nvSpPr>
        <p:spPr>
          <a:xfrm>
            <a:off x="638472" y="762000"/>
            <a:ext cx="7867055" cy="5527774"/>
          </a:xfrm>
        </p:spPr>
        <p:txBody>
          <a:bodyPr>
            <a:normAutofit fontScale="62500" lnSpcReduction="20000"/>
          </a:bodyPr>
          <a:lstStyle/>
          <a:p>
            <a:pPr lvl="1"/>
            <a:endParaRPr lang="en-US" sz="2400" dirty="0"/>
          </a:p>
          <a:p>
            <a:r>
              <a:rPr lang="en-US" sz="5800" dirty="0"/>
              <a:t>For 24 January (Design Decisions)</a:t>
            </a:r>
          </a:p>
          <a:p>
            <a:pPr lvl="1"/>
            <a:r>
              <a:rPr lang="en-US" sz="4400" dirty="0"/>
              <a:t>TDO Chapter 2</a:t>
            </a:r>
          </a:p>
          <a:p>
            <a:pPr lvl="1" fontAlgn="base">
              <a:spcAft>
                <a:spcPct val="0"/>
              </a:spcAft>
            </a:pPr>
            <a:r>
              <a:rPr lang="en-US" sz="4400" dirty="0"/>
              <a:t>12.4 Single-source textbook publishing</a:t>
            </a:r>
          </a:p>
          <a:p>
            <a:pPr lvl="1" fontAlgn="base">
              <a:spcAft>
                <a:spcPct val="0"/>
              </a:spcAft>
            </a:pPr>
            <a:r>
              <a:rPr lang="en-US" sz="4400" dirty="0"/>
              <a:t>12.18 Neuroscience lab (Gerber 2013)</a:t>
            </a:r>
          </a:p>
          <a:p>
            <a:pPr lvl="1" fontAlgn="base">
              <a:spcAft>
                <a:spcPct val="0"/>
              </a:spcAft>
            </a:pPr>
            <a:r>
              <a:rPr lang="en-US" altLang="en-US" sz="4400" dirty="0"/>
              <a:t>Medical Emergencies (</a:t>
            </a:r>
            <a:r>
              <a:rPr lang="en-US" altLang="en-US" sz="4400" dirty="0" err="1"/>
              <a:t>Delzompo</a:t>
            </a:r>
            <a:r>
              <a:rPr lang="en-US" altLang="en-US" sz="4400" dirty="0"/>
              <a:t> 2018) </a:t>
            </a:r>
          </a:p>
          <a:p>
            <a:pPr lvl="1">
              <a:tabLst>
                <a:tab pos="1776413" algn="l"/>
              </a:tabLst>
            </a:pPr>
            <a:endParaRPr lang="en-US" sz="4400" dirty="0"/>
          </a:p>
          <a:p>
            <a:pPr lvl="1"/>
            <a:endParaRPr lang="en-US" sz="2400" dirty="0"/>
          </a:p>
          <a:p>
            <a:r>
              <a:rPr lang="en-US" sz="5800" dirty="0"/>
              <a:t>For 29 January  (Case Studies)</a:t>
            </a:r>
          </a:p>
          <a:p>
            <a:pPr lvl="1"/>
            <a:r>
              <a:rPr lang="en-US" sz="4400" dirty="0"/>
              <a:t>Organized Crime (</a:t>
            </a:r>
            <a:r>
              <a:rPr lang="en-US" sz="4400" dirty="0" err="1"/>
              <a:t>Sondhi</a:t>
            </a:r>
            <a:r>
              <a:rPr lang="en-US" sz="4400" dirty="0"/>
              <a:t> 2015)</a:t>
            </a:r>
          </a:p>
          <a:p>
            <a:pPr lvl="1"/>
            <a:r>
              <a:rPr lang="en-US" sz="4400" dirty="0"/>
              <a:t>Player Tracking in the NBA (Mon 2016)</a:t>
            </a:r>
          </a:p>
          <a:p>
            <a:pPr lvl="1"/>
            <a:r>
              <a:rPr lang="en-US" sz="4400" dirty="0"/>
              <a:t>Intentional Communities (Sauter 2016)</a:t>
            </a:r>
          </a:p>
          <a:p>
            <a:pPr lvl="1"/>
            <a:r>
              <a:rPr lang="en-US" sz="4400" dirty="0"/>
              <a:t>Guide Dogs for the Blind (Cho 2016)</a:t>
            </a:r>
          </a:p>
          <a:p>
            <a:pPr lvl="1"/>
            <a:endParaRPr lang="en-US" sz="4400" dirty="0"/>
          </a:p>
          <a:p>
            <a:pPr marL="160729" indent="-160729">
              <a:lnSpc>
                <a:spcPct val="92000"/>
              </a:lnSpc>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800" dirty="0"/>
          </a:p>
          <a:p>
            <a:pPr marL="160729" indent="-160729">
              <a:lnSpc>
                <a:spcPct val="92000"/>
              </a:lnSpc>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800" dirty="0"/>
          </a:p>
        </p:txBody>
      </p:sp>
      <p:sp>
        <p:nvSpPr>
          <p:cNvPr id="7171" name="Rectangle 1"/>
          <p:cNvSpPr>
            <a:spLocks noGrp="1" noChangeArrowheads="1"/>
          </p:cNvSpPr>
          <p:nvPr>
            <p:ph type="title"/>
          </p:nvPr>
        </p:nvSpPr>
        <p:spPr>
          <a:xfrm>
            <a:off x="509183" y="0"/>
            <a:ext cx="8228707" cy="1190997"/>
          </a:xfrm>
        </p:spPr>
        <p:txBody>
          <a:bodyPr>
            <a:normAutofit/>
          </a:bodyPr>
          <a:lstStyle/>
          <a:p>
            <a:pPr>
              <a:lnSpc>
                <a:spcPct val="92000"/>
              </a:lnSpc>
              <a:tabLst>
                <a:tab pos="660739" algn="l"/>
                <a:tab pos="1312550" algn="l"/>
                <a:tab pos="1973290" algn="l"/>
                <a:tab pos="2625100" algn="l"/>
                <a:tab pos="3285840" algn="l"/>
                <a:tab pos="3946580" algn="l"/>
                <a:tab pos="4598391" algn="l"/>
                <a:tab pos="5241272" algn="l"/>
                <a:tab pos="5910941" algn="l"/>
                <a:tab pos="6562751" algn="l"/>
                <a:tab pos="7232420" algn="l"/>
                <a:tab pos="7875301" algn="l"/>
              </a:tabLst>
              <a:defRPr/>
            </a:pPr>
            <a:r>
              <a:rPr lang="en-US" sz="4000" b="1" dirty="0">
                <a:sym typeface="UC Berkeley OS Sign"/>
              </a:rPr>
              <a:t>Upcoming Syllabus</a:t>
            </a:r>
          </a:p>
        </p:txBody>
      </p:sp>
      <p:sp>
        <p:nvSpPr>
          <p:cNvPr id="7172"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25E6FFFD-38D9-4C0C-960C-8E08C295169A}" type="slidenum">
              <a:rPr lang="en-US" sz="1500">
                <a:solidFill>
                  <a:srgbClr val="002955"/>
                </a:solidFill>
                <a:latin typeface="UC Berkeley OS Sign"/>
                <a:ea typeface="MS PGothic" pitchFamily="34" charset="-128"/>
                <a:sym typeface="UC Berkeley OS Sign"/>
              </a:rPr>
              <a:pPr algn="ctr"/>
              <a:t>54</a:t>
            </a:fld>
            <a:endParaRPr lang="en-US" sz="1500" dirty="0">
              <a:solidFill>
                <a:srgbClr val="002955"/>
              </a:solidFill>
              <a:latin typeface="UC Berkeley OS Sign"/>
              <a:ea typeface="MS PGothic" pitchFamily="34" charset="-128"/>
              <a:sym typeface="UC Berkeley OS Sign"/>
            </a:endParaRPr>
          </a:p>
        </p:txBody>
      </p:sp>
    </p:spTree>
    <p:extLst>
      <p:ext uri="{BB962C8B-B14F-4D97-AF65-F5344CB8AC3E}">
        <p14:creationId xmlns:p14="http://schemas.microsoft.com/office/powerpoint/2010/main" val="2265464169"/>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body" idx="1"/>
          </p:nvPr>
        </p:nvSpPr>
        <p:spPr>
          <a:xfrm>
            <a:off x="638472" y="762000"/>
            <a:ext cx="7867055" cy="5527774"/>
          </a:xfrm>
        </p:spPr>
        <p:txBody>
          <a:bodyPr>
            <a:normAutofit/>
          </a:bodyPr>
          <a:lstStyle/>
          <a:p>
            <a:pPr lvl="1"/>
            <a:endParaRPr lang="en-US" sz="2400" dirty="0"/>
          </a:p>
          <a:p>
            <a:r>
              <a:rPr lang="en-US" sz="3900" dirty="0"/>
              <a:t>4 short answer questions to guide your reading for next time</a:t>
            </a:r>
          </a:p>
          <a:p>
            <a:r>
              <a:rPr lang="en-US" sz="3900" dirty="0"/>
              <a:t>Should take 10-20 minutes at most</a:t>
            </a:r>
          </a:p>
          <a:p>
            <a:r>
              <a:rPr lang="en-US" sz="3900" dirty="0"/>
              <a:t>Will “turn on” in </a:t>
            </a:r>
            <a:r>
              <a:rPr lang="en-US" sz="3900" dirty="0" err="1"/>
              <a:t>bcourses</a:t>
            </a:r>
            <a:r>
              <a:rPr lang="en-US" sz="3900" dirty="0"/>
              <a:t> after today’s class</a:t>
            </a:r>
          </a:p>
          <a:p>
            <a:r>
              <a:rPr lang="en-US" sz="3900" dirty="0"/>
              <a:t>Turn in before class on 1/21</a:t>
            </a:r>
          </a:p>
          <a:p>
            <a:pPr lvl="1"/>
            <a:endParaRPr lang="en-US" sz="4400" dirty="0"/>
          </a:p>
          <a:p>
            <a:pPr marL="160729" indent="-160729">
              <a:lnSpc>
                <a:spcPct val="92000"/>
              </a:lnSpc>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800" dirty="0"/>
          </a:p>
          <a:p>
            <a:pPr marL="160729" indent="-160729">
              <a:lnSpc>
                <a:spcPct val="92000"/>
              </a:lnSpc>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800" dirty="0"/>
          </a:p>
        </p:txBody>
      </p:sp>
      <p:sp>
        <p:nvSpPr>
          <p:cNvPr id="7171" name="Rectangle 1"/>
          <p:cNvSpPr>
            <a:spLocks noGrp="1" noChangeArrowheads="1"/>
          </p:cNvSpPr>
          <p:nvPr>
            <p:ph type="title"/>
          </p:nvPr>
        </p:nvSpPr>
        <p:spPr>
          <a:xfrm>
            <a:off x="509183" y="0"/>
            <a:ext cx="8228707" cy="1190997"/>
          </a:xfrm>
        </p:spPr>
        <p:txBody>
          <a:bodyPr>
            <a:normAutofit/>
          </a:bodyPr>
          <a:lstStyle/>
          <a:p>
            <a:pPr>
              <a:lnSpc>
                <a:spcPct val="92000"/>
              </a:lnSpc>
              <a:tabLst>
                <a:tab pos="660739" algn="l"/>
                <a:tab pos="1312550" algn="l"/>
                <a:tab pos="1973290" algn="l"/>
                <a:tab pos="2625100" algn="l"/>
                <a:tab pos="3285840" algn="l"/>
                <a:tab pos="3946580" algn="l"/>
                <a:tab pos="4598391" algn="l"/>
                <a:tab pos="5241272" algn="l"/>
                <a:tab pos="5910941" algn="l"/>
                <a:tab pos="6562751" algn="l"/>
                <a:tab pos="7232420" algn="l"/>
                <a:tab pos="7875301" algn="l"/>
              </a:tabLst>
              <a:defRPr/>
            </a:pPr>
            <a:r>
              <a:rPr lang="en-US" sz="4000" b="1" dirty="0">
                <a:sym typeface="UC Berkeley OS Sign"/>
              </a:rPr>
              <a:t>Micro-Assignment 1</a:t>
            </a:r>
          </a:p>
        </p:txBody>
      </p:sp>
      <p:sp>
        <p:nvSpPr>
          <p:cNvPr id="7172"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25E6FFFD-38D9-4C0C-960C-8E08C295169A}" type="slidenum">
              <a:rPr lang="en-US" sz="1500">
                <a:solidFill>
                  <a:srgbClr val="002955"/>
                </a:solidFill>
                <a:latin typeface="UC Berkeley OS Sign"/>
                <a:ea typeface="MS PGothic" pitchFamily="34" charset="-128"/>
                <a:sym typeface="UC Berkeley OS Sign"/>
              </a:rPr>
              <a:pPr algn="ctr"/>
              <a:t>55</a:t>
            </a:fld>
            <a:endParaRPr lang="en-US" sz="1500" dirty="0">
              <a:solidFill>
                <a:srgbClr val="002955"/>
              </a:solidFill>
              <a:latin typeface="UC Berkeley OS Sign"/>
              <a:ea typeface="MS PGothic" pitchFamily="34" charset="-128"/>
              <a:sym typeface="UC Berkeley OS Sign"/>
            </a:endParaRPr>
          </a:p>
        </p:txBody>
      </p:sp>
    </p:spTree>
    <p:extLst>
      <p:ext uri="{BB962C8B-B14F-4D97-AF65-F5344CB8AC3E}">
        <p14:creationId xmlns:p14="http://schemas.microsoft.com/office/powerpoint/2010/main" val="205531079"/>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606FD-92C3-4D00-B8FE-8C18D4305766}"/>
              </a:ext>
            </a:extLst>
          </p:cNvPr>
          <p:cNvSpPr>
            <a:spLocks noGrp="1"/>
          </p:cNvSpPr>
          <p:nvPr>
            <p:ph type="title"/>
          </p:nvPr>
        </p:nvSpPr>
        <p:spPr>
          <a:xfrm>
            <a:off x="457200" y="160337"/>
            <a:ext cx="8229600" cy="1143000"/>
          </a:xfrm>
        </p:spPr>
        <p:txBody>
          <a:bodyPr>
            <a:normAutofit fontScale="90000"/>
          </a:bodyPr>
          <a:lstStyle/>
          <a:p>
            <a:r>
              <a:rPr lang="en-US" b="1" dirty="0"/>
              <a:t>Breakout Session – Grandpa’s Records </a:t>
            </a:r>
          </a:p>
        </p:txBody>
      </p:sp>
      <p:sp>
        <p:nvSpPr>
          <p:cNvPr id="3" name="Content Placeholder 2">
            <a:extLst>
              <a:ext uri="{FF2B5EF4-FFF2-40B4-BE49-F238E27FC236}">
                <a16:creationId xmlns:a16="http://schemas.microsoft.com/office/drawing/2014/main" id="{E2DEA15B-E110-4FD3-B5F0-AAA1EFF4103B}"/>
              </a:ext>
            </a:extLst>
          </p:cNvPr>
          <p:cNvSpPr>
            <a:spLocks noGrp="1"/>
          </p:cNvSpPr>
          <p:nvPr>
            <p:ph idx="1"/>
          </p:nvPr>
        </p:nvSpPr>
        <p:spPr>
          <a:xfrm>
            <a:off x="228600" y="1143000"/>
            <a:ext cx="8610600" cy="5394326"/>
          </a:xfrm>
        </p:spPr>
        <p:txBody>
          <a:bodyPr>
            <a:noAutofit/>
          </a:bodyPr>
          <a:lstStyle/>
          <a:p>
            <a:r>
              <a:rPr lang="en-US" sz="2200" dirty="0"/>
              <a:t>Your grandfather left you his collection of a few hundred record albums but when they were packed in boxes his organizing system was scrambled so you need to organize them. </a:t>
            </a:r>
          </a:p>
          <a:p>
            <a:r>
              <a:rPr lang="en-US" sz="2200" dirty="0"/>
              <a:t>The collection contains rock music, folk music, country music, classical music, movie soundtracks, and all sorts of other genres you don’t immediately recognize. </a:t>
            </a:r>
          </a:p>
          <a:p>
            <a:r>
              <a:rPr lang="en-US" sz="2200" dirty="0"/>
              <a:t>There seems to be a complete collection of all the albums by “The Beatles” and also many albums separately recorded by band members John Lennon, Paul McCartney, and George Harrison after “The Beatles” broke up. There are also some curious albums in which country music artists have recorded “cover versions” of songs by The Beatles.</a:t>
            </a:r>
          </a:p>
          <a:p>
            <a:r>
              <a:rPr lang="en-US" sz="2200" b="1" i="1" dirty="0">
                <a:solidFill>
                  <a:srgbClr val="FF0000"/>
                </a:solidFill>
              </a:rPr>
              <a:t>What resources are being organized? </a:t>
            </a:r>
          </a:p>
          <a:p>
            <a:r>
              <a:rPr lang="en-US" sz="2200" b="1" i="1" dirty="0">
                <a:solidFill>
                  <a:srgbClr val="FF0000"/>
                </a:solidFill>
              </a:rPr>
              <a:t>Why? What specific interactions are you enabling?</a:t>
            </a:r>
          </a:p>
          <a:p>
            <a:r>
              <a:rPr lang="en-US" sz="2200" b="1" i="1" dirty="0">
                <a:solidFill>
                  <a:srgbClr val="FF0000"/>
                </a:solidFill>
              </a:rPr>
              <a:t>How is the collection being organized? (what resource properties are used in organizing principles for the resources?) </a:t>
            </a:r>
          </a:p>
        </p:txBody>
      </p:sp>
    </p:spTree>
    <p:extLst>
      <p:ext uri="{BB962C8B-B14F-4D97-AF65-F5344CB8AC3E}">
        <p14:creationId xmlns:p14="http://schemas.microsoft.com/office/powerpoint/2010/main" val="14941854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txBox="1">
            <a:spLocks noChangeArrowheads="1"/>
          </p:cNvSpPr>
          <p:nvPr/>
        </p:nvSpPr>
        <p:spPr>
          <a:xfrm>
            <a:off x="304800" y="381000"/>
            <a:ext cx="8610600" cy="1190997"/>
          </a:xfrm>
          <a:prstGeom prst="rect">
            <a:avLst/>
          </a:prstGeom>
        </p:spPr>
        <p:txBody>
          <a:bodyPr lIns="64291" tIns="32146" rIns="64291" bIns="32146"/>
          <a:lstStyle/>
          <a:p>
            <a:pPr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600" b="1" dirty="0">
                <a:latin typeface="+mj-lt"/>
                <a:ea typeface="+mj-ea"/>
                <a:cs typeface="+mj-cs"/>
                <a:sym typeface="UC Berkeley OS Sign"/>
              </a:rPr>
              <a:t>Plan for the Course</a:t>
            </a:r>
          </a:p>
        </p:txBody>
      </p:sp>
      <p:sp>
        <p:nvSpPr>
          <p:cNvPr id="6" name="Rectangle 5"/>
          <p:cNvSpPr/>
          <p:nvPr/>
        </p:nvSpPr>
        <p:spPr>
          <a:xfrm>
            <a:off x="340242" y="976498"/>
            <a:ext cx="8001000" cy="5559950"/>
          </a:xfrm>
          <a:prstGeom prst="rect">
            <a:avLst/>
          </a:prstGeom>
        </p:spPr>
        <p:txBody>
          <a:bodyPr wrap="square" lIns="64291" tIns="32146" rIns="64291" bIns="32146">
            <a:spAutoFit/>
          </a:bodyPr>
          <a:lstStyle/>
          <a:p>
            <a:pPr marL="160729" indent="-160729">
              <a:lnSpc>
                <a:spcPct val="150000"/>
              </a:lnSpc>
              <a:buClr>
                <a:srgbClr val="002955"/>
              </a:buClr>
              <a:buSzPct val="44000"/>
              <a:buFont typeface="Arial" pitchFamily="34" charset="0"/>
              <a:buChar char="•"/>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1000" dirty="0"/>
              <a:t> </a:t>
            </a:r>
            <a:endParaRPr lang="en-US" sz="2800" dirty="0"/>
          </a:p>
          <a:p>
            <a:r>
              <a:rPr lang="en-US" sz="3200" dirty="0"/>
              <a:t>We can analyze sensemaking and organizing from </a:t>
            </a:r>
            <a:r>
              <a:rPr lang="en-US" sz="3200" dirty="0">
                <a:solidFill>
                  <a:srgbClr val="FF0000"/>
                </a:solidFill>
              </a:rPr>
              <a:t>four interrelated perspectives</a:t>
            </a:r>
            <a:r>
              <a:rPr lang="en-US" sz="3200" dirty="0"/>
              <a:t>:</a:t>
            </a:r>
          </a:p>
          <a:p>
            <a:pPr marL="457200" indent="-457200">
              <a:buFont typeface="Arial" panose="020B0604020202020204" pitchFamily="34" charset="0"/>
              <a:buChar char="•"/>
            </a:pPr>
            <a:r>
              <a:rPr lang="en-US" sz="3200" dirty="0"/>
              <a:t>As a member of a social, cultural, or language community (</a:t>
            </a:r>
            <a:r>
              <a:rPr lang="en-US" sz="3200" dirty="0">
                <a:solidFill>
                  <a:srgbClr val="FF0000"/>
                </a:solidFill>
              </a:rPr>
              <a:t>linguistics,</a:t>
            </a:r>
            <a:r>
              <a:rPr lang="en-US" sz="3200" dirty="0"/>
              <a:t> </a:t>
            </a:r>
            <a:r>
              <a:rPr lang="en-US" sz="3200" dirty="0">
                <a:solidFill>
                  <a:srgbClr val="FF0000"/>
                </a:solidFill>
              </a:rPr>
              <a:t>sociology, social network analysis</a:t>
            </a:r>
            <a:r>
              <a:rPr lang="en-US" sz="3200" dirty="0"/>
              <a:t>)</a:t>
            </a:r>
          </a:p>
          <a:p>
            <a:pPr marL="457200" indent="-457200">
              <a:buFont typeface="Arial" panose="020B0604020202020204" pitchFamily="34" charset="0"/>
              <a:buChar char="•"/>
            </a:pPr>
            <a:r>
              <a:rPr lang="en-US" sz="3200" dirty="0"/>
              <a:t>As an individual (</a:t>
            </a:r>
            <a:r>
              <a:rPr lang="en-US" sz="3200" dirty="0">
                <a:solidFill>
                  <a:srgbClr val="FF0000"/>
                </a:solidFill>
              </a:rPr>
              <a:t>psychology</a:t>
            </a:r>
            <a:r>
              <a:rPr lang="en-US" sz="3200" dirty="0"/>
              <a:t> and </a:t>
            </a:r>
            <a:r>
              <a:rPr lang="en-US" sz="3200" dirty="0">
                <a:solidFill>
                  <a:srgbClr val="FF0000"/>
                </a:solidFill>
              </a:rPr>
              <a:t>philosophy</a:t>
            </a:r>
            <a:r>
              <a:rPr lang="en-US" sz="3200" dirty="0"/>
              <a:t>)</a:t>
            </a:r>
          </a:p>
          <a:p>
            <a:pPr marL="457200" indent="-457200">
              <a:buFont typeface="Arial" panose="020B0604020202020204" pitchFamily="34" charset="0"/>
              <a:buChar char="•"/>
            </a:pPr>
            <a:r>
              <a:rPr lang="en-US" sz="3200" dirty="0"/>
              <a:t>In institutional contexts (</a:t>
            </a:r>
            <a:r>
              <a:rPr lang="en-US" sz="3200" dirty="0">
                <a:solidFill>
                  <a:srgbClr val="FF0000"/>
                </a:solidFill>
              </a:rPr>
              <a:t>law</a:t>
            </a:r>
            <a:r>
              <a:rPr lang="en-US" sz="3200" dirty="0"/>
              <a:t> and </a:t>
            </a:r>
            <a:r>
              <a:rPr lang="en-US" sz="3200" dirty="0">
                <a:solidFill>
                  <a:srgbClr val="FF0000"/>
                </a:solidFill>
              </a:rPr>
              <a:t>business</a:t>
            </a:r>
            <a:r>
              <a:rPr lang="en-US" sz="3200" dirty="0"/>
              <a:t>)</a:t>
            </a:r>
          </a:p>
          <a:p>
            <a:pPr marL="457200" indent="-457200">
              <a:buFont typeface="Arial" panose="020B0604020202020204" pitchFamily="34" charset="0"/>
              <a:buChar char="•"/>
            </a:pPr>
            <a:r>
              <a:rPr lang="en-US" sz="3200" dirty="0"/>
              <a:t>In data-intensive or scientific contexts (</a:t>
            </a:r>
            <a:r>
              <a:rPr lang="en-US" sz="3200" dirty="0">
                <a:solidFill>
                  <a:srgbClr val="FF0000"/>
                </a:solidFill>
              </a:rPr>
              <a:t>statistics, data science, computer science</a:t>
            </a:r>
            <a:r>
              <a:rPr lang="en-US" sz="3200" dirty="0"/>
              <a:t>, </a:t>
            </a:r>
            <a:r>
              <a:rPr lang="en-US" sz="3200" dirty="0">
                <a:solidFill>
                  <a:srgbClr val="FF0000"/>
                </a:solidFill>
              </a:rPr>
              <a:t>info visualization</a:t>
            </a:r>
            <a:r>
              <a:rPr lang="en-US" sz="3200" dirty="0"/>
              <a:t>)</a:t>
            </a:r>
          </a:p>
          <a:p>
            <a:pPr marL="160729" indent="-160729">
              <a:lnSpc>
                <a:spcPct val="92000"/>
              </a:lnSpc>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400" dirty="0"/>
          </a:p>
        </p:txBody>
      </p:sp>
    </p:spTree>
    <p:extLst>
      <p:ext uri="{BB962C8B-B14F-4D97-AF65-F5344CB8AC3E}">
        <p14:creationId xmlns:p14="http://schemas.microsoft.com/office/powerpoint/2010/main" val="3679828046"/>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CC927-6098-4095-BC30-498FBA88FEC5}"/>
              </a:ext>
            </a:extLst>
          </p:cNvPr>
          <p:cNvSpPr>
            <a:spLocks noGrp="1"/>
          </p:cNvSpPr>
          <p:nvPr>
            <p:ph type="title"/>
          </p:nvPr>
        </p:nvSpPr>
        <p:spPr>
          <a:xfrm>
            <a:off x="457200" y="274638"/>
            <a:ext cx="8229600" cy="5897562"/>
          </a:xfrm>
        </p:spPr>
        <p:txBody>
          <a:bodyPr>
            <a:normAutofit/>
          </a:bodyPr>
          <a:lstStyle/>
          <a:p>
            <a:pPr marL="96437">
              <a:spcAft>
                <a:spcPts val="1266"/>
              </a:spcAft>
              <a:buClr>
                <a:srgbClr val="002955"/>
              </a:buClr>
              <a:buSzPct val="44000"/>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6000" b="1" dirty="0"/>
              <a:t>Sensemaking </a:t>
            </a:r>
            <a:br>
              <a:rPr lang="en-US" sz="6000" b="1" dirty="0"/>
            </a:br>
            <a:r>
              <a:rPr lang="en-US" sz="6000" b="1" dirty="0"/>
              <a:t>{and, or, vs.}</a:t>
            </a:r>
            <a:br>
              <a:rPr lang="en-US" sz="6000" b="1" dirty="0"/>
            </a:br>
            <a:r>
              <a:rPr lang="en-US" sz="6000" b="1" dirty="0"/>
              <a:t> Organizing</a:t>
            </a:r>
          </a:p>
        </p:txBody>
      </p:sp>
    </p:spTree>
    <p:extLst>
      <p:ext uri="{BB962C8B-B14F-4D97-AF65-F5344CB8AC3E}">
        <p14:creationId xmlns:p14="http://schemas.microsoft.com/office/powerpoint/2010/main" val="15098691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1"/>
          <p:cNvSpPr>
            <a:spLocks noGrp="1" noChangeArrowheads="1"/>
          </p:cNvSpPr>
          <p:nvPr>
            <p:ph type="title"/>
          </p:nvPr>
        </p:nvSpPr>
        <p:spPr>
          <a:xfrm>
            <a:off x="2363857" y="236955"/>
            <a:ext cx="4343400" cy="892969"/>
          </a:xfrm>
        </p:spPr>
        <p:txBody>
          <a:bodyPr>
            <a:noAutofit/>
          </a:bodyPr>
          <a:lstStyle/>
          <a:p>
            <a:pPr>
              <a:lnSpc>
                <a:spcPct val="92000"/>
              </a:lnSpc>
              <a:spcBef>
                <a:spcPts val="949"/>
              </a:spcBef>
              <a:buClr>
                <a:srgbClr val="002955"/>
              </a:buClr>
              <a:buSzPct val="44000"/>
              <a:tabLst>
                <a:tab pos="495555" algn="l"/>
                <a:tab pos="984412" algn="l"/>
                <a:tab pos="1479967" algn="l"/>
                <a:tab pos="1968826" algn="l"/>
                <a:tab pos="2464380" algn="l"/>
                <a:tab pos="2959936" algn="l"/>
                <a:tab pos="3448793" algn="l"/>
                <a:tab pos="3930954" algn="l"/>
                <a:tab pos="4433205" algn="l"/>
                <a:tab pos="4922063" algn="l"/>
                <a:tab pos="5424315" algn="l"/>
                <a:tab pos="5906476" algn="l"/>
              </a:tabLst>
              <a:defRPr/>
            </a:pPr>
            <a:r>
              <a:rPr lang="en-US" altLang="en-US" b="1" dirty="0">
                <a:ea typeface="+mn-ea"/>
                <a:cs typeface="+mn-cs"/>
                <a:sym typeface="UC Berkeley OS Sign"/>
              </a:rPr>
              <a:t>Sensemaking</a:t>
            </a:r>
          </a:p>
        </p:txBody>
      </p:sp>
      <p:sp>
        <p:nvSpPr>
          <p:cNvPr id="4098" name="Rectangle 2"/>
          <p:cNvSpPr>
            <a:spLocks noGrp="1" noChangeArrowheads="1"/>
          </p:cNvSpPr>
          <p:nvPr>
            <p:ph idx="1"/>
          </p:nvPr>
        </p:nvSpPr>
        <p:spPr>
          <a:xfrm>
            <a:off x="209831" y="1193841"/>
            <a:ext cx="9033164" cy="1378640"/>
          </a:xfrm>
        </p:spPr>
        <p:txBody>
          <a:bodyPr>
            <a:normAutofit fontScale="40000" lnSpcReduction="20000"/>
          </a:bodyPr>
          <a:lstStyle/>
          <a:p>
            <a:pPr marL="0" indent="0">
              <a:lnSpc>
                <a:spcPct val="92000"/>
              </a:lnSpc>
              <a:buClr>
                <a:srgbClr val="002955"/>
              </a:buClr>
              <a:buSzPct val="44000"/>
              <a:buNone/>
              <a:tabLst>
                <a:tab pos="495555" algn="l"/>
                <a:tab pos="984412" algn="l"/>
                <a:tab pos="1479967" algn="l"/>
                <a:tab pos="1968826" algn="l"/>
                <a:tab pos="2464380" algn="l"/>
                <a:tab pos="2959936" algn="l"/>
                <a:tab pos="3448793" algn="l"/>
                <a:tab pos="3930954" algn="l"/>
                <a:tab pos="4433205" algn="l"/>
                <a:tab pos="4922063" algn="l"/>
                <a:tab pos="5424315" algn="l"/>
                <a:tab pos="5906476" algn="l"/>
              </a:tabLst>
              <a:defRPr/>
            </a:pPr>
            <a:r>
              <a:rPr lang="en-US" sz="8500" i="1" dirty="0">
                <a:cs typeface="Arial" pitchFamily="34" charset="0"/>
              </a:rPr>
              <a:t>Making sense of, or giving meaning to something, especially observations or experiences</a:t>
            </a:r>
            <a:endParaRPr lang="en-US" sz="8500" i="1" dirty="0"/>
          </a:p>
          <a:p>
            <a:pPr marL="120541" indent="-120541">
              <a:lnSpc>
                <a:spcPct val="92000"/>
              </a:lnSpc>
              <a:buClr>
                <a:srgbClr val="002955"/>
              </a:buClr>
              <a:buSzPct val="44000"/>
              <a:buFont typeface="Wingdings" pitchFamily="2" charset="2"/>
              <a:buChar char="l"/>
              <a:tabLst>
                <a:tab pos="495555" algn="l"/>
                <a:tab pos="984412" algn="l"/>
                <a:tab pos="1479967" algn="l"/>
                <a:tab pos="1968826" algn="l"/>
                <a:tab pos="2464380" algn="l"/>
                <a:tab pos="2959936" algn="l"/>
                <a:tab pos="3448793" algn="l"/>
                <a:tab pos="3930954" algn="l"/>
                <a:tab pos="4433205" algn="l"/>
                <a:tab pos="4922063" algn="l"/>
                <a:tab pos="5424315" algn="l"/>
                <a:tab pos="5906476" algn="l"/>
              </a:tabLst>
              <a:defRPr/>
            </a:pPr>
            <a:endParaRPr lang="en-US" sz="2109"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97902" y="4216533"/>
            <a:ext cx="2023510" cy="1792639"/>
          </a:xfrm>
          <a:prstGeom prst="rect">
            <a:avLst/>
          </a:prstGeom>
        </p:spPr>
      </p:pic>
      <p:sp>
        <p:nvSpPr>
          <p:cNvPr id="2" name="TextBox 1">
            <a:extLst>
              <a:ext uri="{FF2B5EF4-FFF2-40B4-BE49-F238E27FC236}">
                <a16:creationId xmlns:a16="http://schemas.microsoft.com/office/drawing/2014/main" id="{D3D22939-146A-4789-8C97-0260564AAD26}"/>
              </a:ext>
            </a:extLst>
          </p:cNvPr>
          <p:cNvSpPr txBox="1"/>
          <p:nvPr/>
        </p:nvSpPr>
        <p:spPr>
          <a:xfrm>
            <a:off x="212289" y="2107331"/>
            <a:ext cx="6036111" cy="2259016"/>
          </a:xfrm>
          <a:prstGeom prst="rect">
            <a:avLst/>
          </a:prstGeom>
          <a:noFill/>
        </p:spPr>
        <p:txBody>
          <a:bodyPr wrap="square" rtlCol="0">
            <a:spAutoFit/>
          </a:bodyPr>
          <a:lstStyle/>
          <a:p>
            <a:pPr>
              <a:lnSpc>
                <a:spcPct val="72000"/>
              </a:lnSpc>
              <a:spcBef>
                <a:spcPct val="20000"/>
              </a:spcBef>
              <a:buClr>
                <a:srgbClr val="002955"/>
              </a:buClr>
              <a:buSzPct val="44000"/>
              <a:tabLst>
                <a:tab pos="495555" algn="l"/>
                <a:tab pos="984412" algn="l"/>
                <a:tab pos="1479967" algn="l"/>
                <a:tab pos="1968826" algn="l"/>
                <a:tab pos="2464380" algn="l"/>
                <a:tab pos="2959936" algn="l"/>
                <a:tab pos="3448793" algn="l"/>
                <a:tab pos="3930954" algn="l"/>
                <a:tab pos="4433205" algn="l"/>
                <a:tab pos="4922063" algn="l"/>
                <a:tab pos="5424315" algn="l"/>
                <a:tab pos="5906476" algn="l"/>
              </a:tabLst>
              <a:defRPr/>
            </a:pPr>
            <a:r>
              <a:rPr lang="en-US" sz="3400" dirty="0">
                <a:cs typeface="Arial" pitchFamily="34" charset="0"/>
              </a:rPr>
              <a:t>Some sensemaking is automatic, done by hard-wired brain mechanisms that simplify and organize sensory and perceptual input </a:t>
            </a:r>
          </a:p>
          <a:p>
            <a:pPr>
              <a:lnSpc>
                <a:spcPct val="92000"/>
              </a:lnSpc>
              <a:buClr>
                <a:srgbClr val="002955"/>
              </a:buClr>
              <a:buSzPct val="44000"/>
              <a:tabLst>
                <a:tab pos="495555" algn="l"/>
                <a:tab pos="984412" algn="l"/>
                <a:tab pos="1479967" algn="l"/>
                <a:tab pos="1968826" algn="l"/>
                <a:tab pos="2464380" algn="l"/>
                <a:tab pos="2959936" algn="l"/>
                <a:tab pos="3448793" algn="l"/>
                <a:tab pos="3930954" algn="l"/>
                <a:tab pos="4433205" algn="l"/>
                <a:tab pos="4922063" algn="l"/>
                <a:tab pos="5424315" algn="l"/>
                <a:tab pos="5906476" algn="l"/>
              </a:tabLst>
              <a:defRPr/>
            </a:pPr>
            <a:endParaRPr lang="en-US" sz="1000" dirty="0">
              <a:cs typeface="Arial" pitchFamily="34" charset="0"/>
            </a:endParaRPr>
          </a:p>
          <a:p>
            <a:pPr algn="ctr">
              <a:lnSpc>
                <a:spcPct val="92000"/>
              </a:lnSpc>
              <a:buClr>
                <a:srgbClr val="002955"/>
              </a:buClr>
              <a:buSzPct val="44000"/>
              <a:tabLst>
                <a:tab pos="495555" algn="l"/>
                <a:tab pos="984412" algn="l"/>
                <a:tab pos="1479967" algn="l"/>
                <a:tab pos="1968826" algn="l"/>
                <a:tab pos="2464380" algn="l"/>
                <a:tab pos="2959936" algn="l"/>
                <a:tab pos="3448793" algn="l"/>
                <a:tab pos="3930954" algn="l"/>
                <a:tab pos="4433205" algn="l"/>
                <a:tab pos="4922063" algn="l"/>
                <a:tab pos="5424315" algn="l"/>
                <a:tab pos="5906476" algn="l"/>
              </a:tabLst>
              <a:defRPr/>
            </a:pPr>
            <a:endParaRPr lang="en-US" sz="1000" dirty="0"/>
          </a:p>
        </p:txBody>
      </p:sp>
      <p:pic>
        <p:nvPicPr>
          <p:cNvPr id="4" name="Picture 3">
            <a:extLst>
              <a:ext uri="{FF2B5EF4-FFF2-40B4-BE49-F238E27FC236}">
                <a16:creationId xmlns:a16="http://schemas.microsoft.com/office/drawing/2014/main" id="{98DD556F-51B4-4B87-AE1E-A61F65A12580}"/>
              </a:ext>
            </a:extLst>
          </p:cNvPr>
          <p:cNvPicPr>
            <a:picLocks noChangeAspect="1"/>
          </p:cNvPicPr>
          <p:nvPr/>
        </p:nvPicPr>
        <p:blipFill>
          <a:blip r:embed="rId4"/>
          <a:stretch>
            <a:fillRect/>
          </a:stretch>
        </p:blipFill>
        <p:spPr>
          <a:xfrm>
            <a:off x="838200" y="4052556"/>
            <a:ext cx="2226425" cy="2226425"/>
          </a:xfrm>
          <a:prstGeom prst="rect">
            <a:avLst/>
          </a:prstGeom>
        </p:spPr>
      </p:pic>
      <p:pic>
        <p:nvPicPr>
          <p:cNvPr id="3" name="Picture 2">
            <a:extLst>
              <a:ext uri="{FF2B5EF4-FFF2-40B4-BE49-F238E27FC236}">
                <a16:creationId xmlns:a16="http://schemas.microsoft.com/office/drawing/2014/main" id="{DCD006EE-9C50-4409-BAC8-8C9209D7C6C4}"/>
              </a:ext>
            </a:extLst>
          </p:cNvPr>
          <p:cNvPicPr>
            <a:picLocks noChangeAspect="1"/>
          </p:cNvPicPr>
          <p:nvPr/>
        </p:nvPicPr>
        <p:blipFill>
          <a:blip r:embed="rId5"/>
          <a:stretch>
            <a:fillRect/>
          </a:stretch>
        </p:blipFill>
        <p:spPr>
          <a:xfrm>
            <a:off x="6349853" y="2377278"/>
            <a:ext cx="2254154" cy="1719121"/>
          </a:xfrm>
          <a:prstGeom prst="rect">
            <a:avLst/>
          </a:prstGeom>
        </p:spPr>
      </p:pic>
      <p:pic>
        <p:nvPicPr>
          <p:cNvPr id="6" name="Picture 5">
            <a:extLst>
              <a:ext uri="{FF2B5EF4-FFF2-40B4-BE49-F238E27FC236}">
                <a16:creationId xmlns:a16="http://schemas.microsoft.com/office/drawing/2014/main" id="{57B981B8-9AB3-43D8-8E7E-73CA71AD6DDB}"/>
              </a:ext>
            </a:extLst>
          </p:cNvPr>
          <p:cNvPicPr>
            <a:picLocks noChangeAspect="1"/>
          </p:cNvPicPr>
          <p:nvPr/>
        </p:nvPicPr>
        <p:blipFill>
          <a:blip r:embed="rId6"/>
          <a:stretch>
            <a:fillRect/>
          </a:stretch>
        </p:blipFill>
        <p:spPr>
          <a:xfrm>
            <a:off x="6415137" y="4331934"/>
            <a:ext cx="2226425" cy="1667670"/>
          </a:xfrm>
          <a:prstGeom prst="rect">
            <a:avLst/>
          </a:prstGeom>
        </p:spPr>
      </p:pic>
      <p:sp>
        <p:nvSpPr>
          <p:cNvPr id="9" name="Rectangle 8">
            <a:extLst>
              <a:ext uri="{FF2B5EF4-FFF2-40B4-BE49-F238E27FC236}">
                <a16:creationId xmlns:a16="http://schemas.microsoft.com/office/drawing/2014/main" id="{8630F5DF-4234-4F39-9AEF-76E8292FF930}"/>
              </a:ext>
            </a:extLst>
          </p:cNvPr>
          <p:cNvSpPr/>
          <p:nvPr/>
        </p:nvSpPr>
        <p:spPr>
          <a:xfrm>
            <a:off x="6802354" y="6096000"/>
            <a:ext cx="1678858" cy="523220"/>
          </a:xfrm>
          <a:prstGeom prst="rect">
            <a:avLst/>
          </a:prstGeom>
        </p:spPr>
        <p:txBody>
          <a:bodyPr wrap="none">
            <a:spAutoFit/>
          </a:bodyPr>
          <a:lstStyle/>
          <a:p>
            <a:r>
              <a:rPr lang="en-US" sz="2800" b="1" dirty="0"/>
              <a:t>Pareidolia</a:t>
            </a:r>
          </a:p>
        </p:txBody>
      </p:sp>
      <p:sp>
        <p:nvSpPr>
          <p:cNvPr id="11" name="Rectangle 10">
            <a:extLst>
              <a:ext uri="{FF2B5EF4-FFF2-40B4-BE49-F238E27FC236}">
                <a16:creationId xmlns:a16="http://schemas.microsoft.com/office/drawing/2014/main" id="{B4C4C095-AFA5-4705-B815-15AFB451CD90}"/>
              </a:ext>
            </a:extLst>
          </p:cNvPr>
          <p:cNvSpPr/>
          <p:nvPr/>
        </p:nvSpPr>
        <p:spPr>
          <a:xfrm>
            <a:off x="2341647" y="6096000"/>
            <a:ext cx="2770759" cy="523220"/>
          </a:xfrm>
          <a:prstGeom prst="rect">
            <a:avLst/>
          </a:prstGeom>
        </p:spPr>
        <p:txBody>
          <a:bodyPr wrap="none">
            <a:spAutoFit/>
          </a:bodyPr>
          <a:lstStyle/>
          <a:p>
            <a:r>
              <a:rPr lang="en-US" sz="2800" b="1" dirty="0"/>
              <a:t>Gestalt Principles</a:t>
            </a:r>
          </a:p>
        </p:txBody>
      </p:sp>
    </p:spTree>
    <p:extLst>
      <p:ext uri="{BB962C8B-B14F-4D97-AF65-F5344CB8AC3E}">
        <p14:creationId xmlns:p14="http://schemas.microsoft.com/office/powerpoint/2010/main" val="3350398663"/>
      </p:ext>
    </p:extLst>
  </p:cSld>
  <p:clrMapOvr>
    <a:masterClrMapping/>
  </p:clrMapOvr>
  <p:transition spd="slow" advTm="56052"/>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3D22939-146A-4789-8C97-0260564AAD26}"/>
              </a:ext>
            </a:extLst>
          </p:cNvPr>
          <p:cNvSpPr txBox="1"/>
          <p:nvPr/>
        </p:nvSpPr>
        <p:spPr>
          <a:xfrm>
            <a:off x="449972" y="228600"/>
            <a:ext cx="8077200" cy="1996829"/>
          </a:xfrm>
          <a:prstGeom prst="rect">
            <a:avLst/>
          </a:prstGeom>
          <a:noFill/>
        </p:spPr>
        <p:txBody>
          <a:bodyPr wrap="square" rtlCol="0">
            <a:spAutoFit/>
          </a:bodyPr>
          <a:lstStyle/>
          <a:p>
            <a:pPr>
              <a:lnSpc>
                <a:spcPct val="72000"/>
              </a:lnSpc>
              <a:spcBef>
                <a:spcPct val="20000"/>
              </a:spcBef>
              <a:buClr>
                <a:srgbClr val="002955"/>
              </a:buClr>
              <a:buSzPct val="44000"/>
              <a:tabLst>
                <a:tab pos="495555" algn="l"/>
                <a:tab pos="984412" algn="l"/>
                <a:tab pos="1479967" algn="l"/>
                <a:tab pos="1968826" algn="l"/>
                <a:tab pos="2464380" algn="l"/>
                <a:tab pos="2959936" algn="l"/>
                <a:tab pos="3448793" algn="l"/>
                <a:tab pos="3930954" algn="l"/>
                <a:tab pos="4433205" algn="l"/>
                <a:tab pos="4922063" algn="l"/>
                <a:tab pos="5424315" algn="l"/>
                <a:tab pos="5906476" algn="l"/>
              </a:tabLst>
              <a:defRPr/>
            </a:pPr>
            <a:r>
              <a:rPr lang="en-US" sz="3400" dirty="0">
                <a:cs typeface="Arial" pitchFamily="34" charset="0"/>
              </a:rPr>
              <a:t>Sensemaking in infants is driven by “statistical learning” to identify which acoustic differences matter in their native language, using frequency and transitional probability to learn words from speech</a:t>
            </a:r>
          </a:p>
        </p:txBody>
      </p:sp>
      <p:pic>
        <p:nvPicPr>
          <p:cNvPr id="4" name="Picture 3">
            <a:extLst>
              <a:ext uri="{FF2B5EF4-FFF2-40B4-BE49-F238E27FC236}">
                <a16:creationId xmlns:a16="http://schemas.microsoft.com/office/drawing/2014/main" id="{791F48F7-501D-447B-99D1-A59A35A964D5}"/>
              </a:ext>
            </a:extLst>
          </p:cNvPr>
          <p:cNvPicPr>
            <a:picLocks noChangeAspect="1"/>
          </p:cNvPicPr>
          <p:nvPr/>
        </p:nvPicPr>
        <p:blipFill>
          <a:blip r:embed="rId3"/>
          <a:stretch>
            <a:fillRect/>
          </a:stretch>
        </p:blipFill>
        <p:spPr>
          <a:xfrm>
            <a:off x="449971" y="2227806"/>
            <a:ext cx="8077200" cy="4401594"/>
          </a:xfrm>
          <a:prstGeom prst="rect">
            <a:avLst/>
          </a:prstGeom>
        </p:spPr>
      </p:pic>
    </p:spTree>
    <p:extLst>
      <p:ext uri="{BB962C8B-B14F-4D97-AF65-F5344CB8AC3E}">
        <p14:creationId xmlns:p14="http://schemas.microsoft.com/office/powerpoint/2010/main" val="1249281404"/>
      </p:ext>
    </p:extLst>
  </p:cSld>
  <p:clrMapOvr>
    <a:masterClrMapping/>
  </p:clrMapOvr>
  <p:transition spd="slow" advTm="56052"/>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2499</Words>
  <Application>Microsoft Office PowerPoint</Application>
  <PresentationFormat>On-screen Show (4:3)</PresentationFormat>
  <Paragraphs>330</Paragraphs>
  <Slides>56</Slides>
  <Notes>55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56</vt:i4>
      </vt:variant>
    </vt:vector>
  </HeadingPairs>
  <TitlesOfParts>
    <vt:vector size="61" baseType="lpstr">
      <vt:lpstr>Arial</vt:lpstr>
      <vt:lpstr>Calibri</vt:lpstr>
      <vt:lpstr>UC Berkeley OS Sign</vt:lpstr>
      <vt:lpstr>Wingdings</vt:lpstr>
      <vt:lpstr>Office Theme</vt:lpstr>
      <vt:lpstr>CogSci 150 “Sensemaking and Organizing” Spring 2021</vt:lpstr>
      <vt:lpstr>PowerPoint Presentation</vt:lpstr>
      <vt:lpstr>PowerPoint Presentation</vt:lpstr>
      <vt:lpstr>PowerPoint Presentation</vt:lpstr>
      <vt:lpstr>PowerPoint Presentation</vt:lpstr>
      <vt:lpstr>PowerPoint Presentation</vt:lpstr>
      <vt:lpstr>Sensemaking  {and, or, vs.}  Organizing</vt:lpstr>
      <vt:lpstr>Sensemaking</vt:lpstr>
      <vt:lpstr>PowerPoint Presentation</vt:lpstr>
      <vt:lpstr>Organizing</vt:lpstr>
      <vt:lpstr>Sensemaking {and, or, vs.} Organizing</vt:lpstr>
      <vt:lpstr>Sensemaking at the Supermarket</vt:lpstr>
      <vt:lpstr>Sensemaking {and, or, vs.} Organizing</vt:lpstr>
      <vt:lpstr>Organizing Books by Color </vt:lpstr>
      <vt:lpstr>Organizing Books by Content </vt:lpstr>
      <vt:lpstr>Stop and Think</vt:lpstr>
      <vt:lpstr>PowerPoint Presentation</vt:lpstr>
      <vt:lpstr>PowerPoint Presentation</vt:lpstr>
      <vt:lpstr>PowerPoint Presentation</vt:lpstr>
      <vt:lpstr>PowerPoint Presentation</vt:lpstr>
      <vt:lpstr>PowerPoint Presentation</vt:lpstr>
      <vt:lpstr>Stop and Talk</vt:lpstr>
      <vt:lpstr>Motivating the  Discipline of Organizing</vt:lpstr>
      <vt:lpstr>Everything is Organized</vt:lpstr>
      <vt:lpstr>PowerPoint Presentation</vt:lpstr>
      <vt:lpstr>What We Organize…</vt:lpstr>
      <vt:lpstr>They are all “Organizing Systems”</vt:lpstr>
      <vt:lpstr>The 6 Dimensions of  an Organizing System –  Organizing as a Design Problem</vt:lpstr>
      <vt:lpstr>PowerPoint Presentation</vt:lpstr>
      <vt:lpstr>Resources:</vt:lpstr>
      <vt:lpstr>ANYTHING!  TDO Chapter 12  Case Studies</vt:lpstr>
      <vt:lpstr>ANYTHING!  Other Case Studies</vt:lpstr>
      <vt:lpstr>Your Case Study</vt:lpstr>
      <vt:lpstr>Intentional Arrangement:</vt:lpstr>
      <vt:lpstr>Organizing Principles [1]</vt:lpstr>
      <vt:lpstr>Say it Again: TDO’s Mantra</vt:lpstr>
      <vt:lpstr>Organizing Principles [2]</vt:lpstr>
      <vt:lpstr>Organizing System: Home Kitchen</vt:lpstr>
      <vt:lpstr>Kitchen Organizing Principles  </vt:lpstr>
      <vt:lpstr>PowerPoint Presentation</vt:lpstr>
      <vt:lpstr>Stop and Think</vt:lpstr>
      <vt:lpstr>PowerPoint Presentation</vt:lpstr>
      <vt:lpstr>Organizing Principles [3]</vt:lpstr>
      <vt:lpstr>Organizing People by Work Role</vt:lpstr>
      <vt:lpstr>Many Principles don’t Specify Implementation:  “Organize Spices Alphabetically”</vt:lpstr>
      <vt:lpstr>PowerPoint Presentation</vt:lpstr>
      <vt:lpstr>A “Library Robot”  Changes Only the Storage Tier</vt:lpstr>
      <vt:lpstr>PowerPoint Presentation</vt:lpstr>
      <vt:lpstr>Interactions –The Why  of Organizing Systems</vt:lpstr>
      <vt:lpstr>Interactions</vt:lpstr>
      <vt:lpstr>PowerPoint Presentation</vt:lpstr>
      <vt:lpstr>ORGANIZING SYSTEMS BIG IDEAS</vt:lpstr>
      <vt:lpstr>Say it Again: TDO’s Mantra</vt:lpstr>
      <vt:lpstr>Upcoming Syllabus</vt:lpstr>
      <vt:lpstr>Micro-Assignment 1</vt:lpstr>
      <vt:lpstr>Breakout Session – Grandpa’s Records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2020-11-20T21:24:59Z</dcterms:created>
  <dcterms:modified xsi:type="dcterms:W3CDTF">2021-01-19T17:20:40Z</dcterms:modified>
</cp:coreProperties>
</file>