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sldIdLst>
    <p:sldId id="697" r:id="rId2"/>
    <p:sldId id="540" r:id="rId3"/>
    <p:sldId id="550" r:id="rId4"/>
    <p:sldId id="546" r:id="rId5"/>
    <p:sldId id="531" r:id="rId6"/>
    <p:sldId id="529" r:id="rId7"/>
    <p:sldId id="582" r:id="rId8"/>
    <p:sldId id="707" r:id="rId9"/>
    <p:sldId id="717" r:id="rId10"/>
    <p:sldId id="746" r:id="rId11"/>
    <p:sldId id="456" r:id="rId12"/>
    <p:sldId id="459" r:id="rId13"/>
    <p:sldId id="747" r:id="rId14"/>
    <p:sldId id="718" r:id="rId15"/>
    <p:sldId id="733" r:id="rId16"/>
    <p:sldId id="699" r:id="rId17"/>
    <p:sldId id="535" r:id="rId18"/>
    <p:sldId id="712" r:id="rId19"/>
    <p:sldId id="713" r:id="rId20"/>
    <p:sldId id="748" r:id="rId21"/>
    <p:sldId id="720" r:id="rId22"/>
    <p:sldId id="579" r:id="rId23"/>
    <p:sldId id="700" r:id="rId24"/>
    <p:sldId id="726" r:id="rId25"/>
    <p:sldId id="722" r:id="rId26"/>
    <p:sldId id="536" r:id="rId27"/>
    <p:sldId id="578" r:id="rId28"/>
    <p:sldId id="701" r:id="rId29"/>
    <p:sldId id="749" r:id="rId30"/>
    <p:sldId id="750" r:id="rId31"/>
    <p:sldId id="728" r:id="rId32"/>
    <p:sldId id="729" r:id="rId33"/>
    <p:sldId id="737" r:id="rId34"/>
    <p:sldId id="721" r:id="rId35"/>
    <p:sldId id="724" r:id="rId36"/>
    <p:sldId id="723" r:id="rId37"/>
    <p:sldId id="725" r:id="rId38"/>
    <p:sldId id="719" r:id="rId39"/>
    <p:sldId id="580" r:id="rId40"/>
    <p:sldId id="576" r:id="rId41"/>
    <p:sldId id="751" r:id="rId42"/>
    <p:sldId id="731" r:id="rId43"/>
    <p:sldId id="727" r:id="rId44"/>
    <p:sldId id="715" r:id="rId45"/>
    <p:sldId id="577" r:id="rId46"/>
    <p:sldId id="716" r:id="rId47"/>
    <p:sldId id="734" r:id="rId48"/>
    <p:sldId id="523" r:id="rId49"/>
    <p:sldId id="557" r:id="rId50"/>
    <p:sldId id="558" r:id="rId51"/>
    <p:sldId id="735" r:id="rId52"/>
    <p:sldId id="739" r:id="rId53"/>
    <p:sldId id="584" r:id="rId54"/>
    <p:sldId id="564"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71" autoAdjust="0"/>
    <p:restoredTop sz="64801" autoAdjust="0"/>
  </p:normalViewPr>
  <p:slideViewPr>
    <p:cSldViewPr>
      <p:cViewPr varScale="1">
        <p:scale>
          <a:sx n="56" d="100"/>
          <a:sy n="56" d="100"/>
        </p:scale>
        <p:origin x="3768" y="60"/>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 d="1"/>
        <a:sy n="1" d="1"/>
      </p:scale>
      <p:origin x="0" y="-8550"/>
    </p:cViewPr>
  </p:sorterViewPr>
  <p:notesViewPr>
    <p:cSldViewPr>
      <p:cViewPr>
        <p:scale>
          <a:sx n="78" d="100"/>
          <a:sy n="78" d="100"/>
        </p:scale>
        <p:origin x="396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val="396326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90468" name="Slide Number Placeholder 3"/>
          <p:cNvSpPr>
            <a:spLocks noGrp="1"/>
          </p:cNvSpPr>
          <p:nvPr>
            <p:ph type="sldNum" sz="quarter" idx="5"/>
          </p:nvPr>
        </p:nvSpPr>
        <p:spPr bwMode="auto">
          <a:noFill/>
          <a:ln>
            <a:miter lim="800000"/>
            <a:headEnd/>
            <a:tailEnd/>
          </a:ln>
        </p:spPr>
        <p:txBody>
          <a:bodyPr/>
          <a:lstStyle/>
          <a:p>
            <a:fld id="{5EB8061D-F739-4935-99E2-66A2DFE3626C}" type="slidenum">
              <a:rPr lang="en-US" altLang="en-US" sz="1300"/>
              <a:pPr/>
              <a:t>11</a:t>
            </a:fld>
            <a:endParaRPr lang="en-US" altLang="en-US" sz="1300"/>
          </a:p>
        </p:txBody>
      </p:sp>
    </p:spTree>
    <p:extLst>
      <p:ext uri="{BB962C8B-B14F-4D97-AF65-F5344CB8AC3E}">
        <p14:creationId xmlns:p14="http://schemas.microsoft.com/office/powerpoint/2010/main" val="250805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96612" name="Slide Number Placeholder 3"/>
          <p:cNvSpPr>
            <a:spLocks noGrp="1"/>
          </p:cNvSpPr>
          <p:nvPr>
            <p:ph type="sldNum" sz="quarter" idx="5"/>
          </p:nvPr>
        </p:nvSpPr>
        <p:spPr bwMode="auto">
          <a:noFill/>
          <a:ln>
            <a:miter lim="800000"/>
            <a:headEnd/>
            <a:tailEnd/>
          </a:ln>
        </p:spPr>
        <p:txBody>
          <a:bodyPr/>
          <a:lstStyle/>
          <a:p>
            <a:fld id="{15924D56-FCC9-498C-8971-6FB16BFC2D55}" type="slidenum">
              <a:rPr lang="en-US" altLang="en-US" sz="1300"/>
              <a:pPr/>
              <a:t>12</a:t>
            </a:fld>
            <a:endParaRPr lang="en-US" altLang="en-US" sz="1300"/>
          </a:p>
        </p:txBody>
      </p:sp>
    </p:spTree>
    <p:extLst>
      <p:ext uri="{BB962C8B-B14F-4D97-AF65-F5344CB8AC3E}">
        <p14:creationId xmlns:p14="http://schemas.microsoft.com/office/powerpoint/2010/main" val="239478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405523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3286930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165321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16</a:t>
            </a:fld>
            <a:endParaRPr lang="en-US" dirty="0"/>
          </a:p>
        </p:txBody>
      </p:sp>
    </p:spTree>
    <p:extLst>
      <p:ext uri="{BB962C8B-B14F-4D97-AF65-F5344CB8AC3E}">
        <p14:creationId xmlns:p14="http://schemas.microsoft.com/office/powerpoint/2010/main" val="110308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B39F13A4-AD6C-4BDE-8D3B-7A3BA8261462}" type="slidenum">
              <a:rPr lang="en-US" altLang="en-US" sz="1300" smtClean="0"/>
              <a:pPr/>
              <a:t>17</a:t>
            </a:fld>
            <a:endParaRPr lang="en-US" altLang="en-US" sz="1300" dirty="0"/>
          </a:p>
        </p:txBody>
      </p:sp>
    </p:spTree>
    <p:extLst>
      <p:ext uri="{BB962C8B-B14F-4D97-AF65-F5344CB8AC3E}">
        <p14:creationId xmlns:p14="http://schemas.microsoft.com/office/powerpoint/2010/main" val="70924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6549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256614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2</a:t>
            </a:fld>
            <a:endParaRPr lang="en-US" dirty="0"/>
          </a:p>
        </p:txBody>
      </p:sp>
    </p:spTree>
    <p:extLst>
      <p:ext uri="{BB962C8B-B14F-4D97-AF65-F5344CB8AC3E}">
        <p14:creationId xmlns:p14="http://schemas.microsoft.com/office/powerpoint/2010/main" val="210712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352682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21</a:t>
            </a:fld>
            <a:endParaRPr lang="en-US" dirty="0"/>
          </a:p>
        </p:txBody>
      </p:sp>
    </p:spTree>
    <p:extLst>
      <p:ext uri="{BB962C8B-B14F-4D97-AF65-F5344CB8AC3E}">
        <p14:creationId xmlns:p14="http://schemas.microsoft.com/office/powerpoint/2010/main" val="3587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654957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387304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364525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4956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133603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3930677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75237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345960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a:t>
            </a:fld>
            <a:endParaRPr lang="en-US" dirty="0"/>
          </a:p>
        </p:txBody>
      </p:sp>
    </p:spTree>
    <p:extLst>
      <p:ext uri="{BB962C8B-B14F-4D97-AF65-F5344CB8AC3E}">
        <p14:creationId xmlns:p14="http://schemas.microsoft.com/office/powerpoint/2010/main" val="13968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197605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31</a:t>
            </a:fld>
            <a:endParaRPr lang="en-US" dirty="0"/>
          </a:p>
        </p:txBody>
      </p:sp>
    </p:spTree>
    <p:extLst>
      <p:ext uri="{BB962C8B-B14F-4D97-AF65-F5344CB8AC3E}">
        <p14:creationId xmlns:p14="http://schemas.microsoft.com/office/powerpoint/2010/main" val="3170965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1245404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4136528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34</a:t>
            </a:fld>
            <a:endParaRPr lang="en-US" dirty="0"/>
          </a:p>
        </p:txBody>
      </p:sp>
    </p:spTree>
    <p:extLst>
      <p:ext uri="{BB962C8B-B14F-4D97-AF65-F5344CB8AC3E}">
        <p14:creationId xmlns:p14="http://schemas.microsoft.com/office/powerpoint/2010/main" val="4175541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461117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1674176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a:p>
        </p:txBody>
      </p:sp>
    </p:spTree>
    <p:extLst>
      <p:ext uri="{BB962C8B-B14F-4D97-AF65-F5344CB8AC3E}">
        <p14:creationId xmlns:p14="http://schemas.microsoft.com/office/powerpoint/2010/main" val="3614984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38</a:t>
            </a:fld>
            <a:endParaRPr lang="en-US" dirty="0"/>
          </a:p>
        </p:txBody>
      </p:sp>
    </p:spTree>
    <p:extLst>
      <p:ext uri="{BB962C8B-B14F-4D97-AF65-F5344CB8AC3E}">
        <p14:creationId xmlns:p14="http://schemas.microsoft.com/office/powerpoint/2010/main" val="1534842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370873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4</a:t>
            </a:fld>
            <a:endParaRPr lang="en-US" dirty="0"/>
          </a:p>
        </p:txBody>
      </p:sp>
    </p:spTree>
    <p:extLst>
      <p:ext uri="{BB962C8B-B14F-4D97-AF65-F5344CB8AC3E}">
        <p14:creationId xmlns:p14="http://schemas.microsoft.com/office/powerpoint/2010/main" val="70822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1942744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346005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2732692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2328022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44</a:t>
            </a:fld>
            <a:endParaRPr lang="en-US" dirty="0"/>
          </a:p>
        </p:txBody>
      </p:sp>
    </p:spTree>
    <p:extLst>
      <p:ext uri="{BB962C8B-B14F-4D97-AF65-F5344CB8AC3E}">
        <p14:creationId xmlns:p14="http://schemas.microsoft.com/office/powerpoint/2010/main" val="655693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4148979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1544723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1326030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2536884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219381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2059586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216750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54</a:t>
            </a:fld>
            <a:endParaRPr lang="en-US" dirty="0"/>
          </a:p>
        </p:txBody>
      </p:sp>
    </p:spTree>
    <p:extLst>
      <p:ext uri="{BB962C8B-B14F-4D97-AF65-F5344CB8AC3E}">
        <p14:creationId xmlns:p14="http://schemas.microsoft.com/office/powerpoint/2010/main" val="290617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547235"/>
            <a:ext cx="5486400" cy="1131570"/>
          </a:xfrm>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62421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122525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8</a:t>
            </a:fld>
            <a:endParaRPr lang="en-US" altLang="en-US" sz="1300"/>
          </a:p>
        </p:txBody>
      </p:sp>
    </p:spTree>
    <p:extLst>
      <p:ext uri="{BB962C8B-B14F-4D97-AF65-F5344CB8AC3E}">
        <p14:creationId xmlns:p14="http://schemas.microsoft.com/office/powerpoint/2010/main" val="12810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6562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1550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bob\AppData\Local\Temp\7zO8B78979A\Chapter2%20copy.x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www.flickr.com/photos/quintanaroo/27416722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tiki-toki.com/timeline/entry/749012/An-Overview-of-the-DSM/"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26 January 2021</a:t>
            </a:r>
          </a:p>
          <a:p>
            <a:pPr marL="0" indent="0" algn="ctr">
              <a:lnSpc>
                <a:spcPct val="8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3) Case Studies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72B2A-A9F4-45D0-B4A8-389C303E3691}"/>
              </a:ext>
            </a:extLst>
          </p:cNvPr>
          <p:cNvSpPr/>
          <p:nvPr/>
        </p:nvSpPr>
        <p:spPr>
          <a:xfrm>
            <a:off x="533400" y="76200"/>
            <a:ext cx="7772400" cy="6001643"/>
          </a:xfrm>
          <a:prstGeom prst="rect">
            <a:avLst/>
          </a:prstGeom>
        </p:spPr>
        <p:txBody>
          <a:bodyPr wrap="square">
            <a:spAutoFit/>
          </a:bodyPr>
          <a:lstStyle/>
          <a:p>
            <a:r>
              <a:rPr lang="en-US" sz="2400" dirty="0">
                <a:solidFill>
                  <a:srgbClr val="0000FF"/>
                </a:solidFill>
              </a:rPr>
              <a:t>&lt;</a:t>
            </a:r>
            <a:r>
              <a:rPr lang="en-US" sz="2400" dirty="0">
                <a:solidFill>
                  <a:srgbClr val="990000"/>
                </a:solidFill>
              </a:rPr>
              <a:t>phrase</a:t>
            </a:r>
            <a:r>
              <a:rPr lang="en-US" sz="2400" dirty="0">
                <a:solidFill>
                  <a:srgbClr val="0000FF"/>
                </a:solidFill>
              </a:rPr>
              <a:t> audience=“MUS”&gt;</a:t>
            </a:r>
            <a:r>
              <a:rPr lang="en-US" sz="2400" dirty="0"/>
              <a:t>Adding a resource</a:t>
            </a:r>
            <a:r>
              <a:rPr lang="en-US" sz="2400" dirty="0">
                <a:solidFill>
                  <a:srgbClr val="0000FF"/>
                </a:solidFill>
              </a:rPr>
              <a:t>&lt;/</a:t>
            </a:r>
            <a:r>
              <a:rPr lang="en-US" sz="2400" dirty="0">
                <a:solidFill>
                  <a:srgbClr val="990000"/>
                </a:solidFill>
              </a:rPr>
              <a:t>phrase</a:t>
            </a:r>
            <a:r>
              <a:rPr lang="en-US" sz="2400" dirty="0">
                <a:solidFill>
                  <a:srgbClr val="0000FF"/>
                </a:solidFill>
              </a:rPr>
              <a:t>&gt;</a:t>
            </a:r>
            <a:r>
              <a:rPr lang="en-US" sz="2400" dirty="0"/>
              <a:t> to a museum implies an obligation to preserve it forever, so many museums follow rigorous </a:t>
            </a:r>
            <a:r>
              <a:rPr lang="en-US" sz="2400" dirty="0">
                <a:solidFill>
                  <a:srgbClr val="0000FF"/>
                </a:solidFill>
              </a:rPr>
              <a:t>&lt;</a:t>
            </a:r>
            <a:r>
              <a:rPr lang="en-US" sz="2400" dirty="0" err="1">
                <a:solidFill>
                  <a:srgbClr val="990000"/>
                </a:solidFill>
              </a:rPr>
              <a:t>glossterm</a:t>
            </a:r>
            <a:r>
              <a:rPr lang="en-US" sz="2400" dirty="0">
                <a:solidFill>
                  <a:srgbClr val="0000FF"/>
                </a:solidFill>
              </a:rPr>
              <a:t> </a:t>
            </a:r>
            <a:r>
              <a:rPr lang="en-US" sz="2400" dirty="0" err="1">
                <a:solidFill>
                  <a:srgbClr val="990000"/>
                </a:solidFill>
              </a:rPr>
              <a:t>linkend</a:t>
            </a:r>
            <a:r>
              <a:rPr lang="en-US" sz="2400" dirty="0">
                <a:solidFill>
                  <a:srgbClr val="0000FF"/>
                </a:solidFill>
              </a:rPr>
              <a:t>="</a:t>
            </a:r>
            <a:r>
              <a:rPr lang="en-US" sz="2400" b="1" dirty="0" err="1">
                <a:solidFill>
                  <a:srgbClr val="000000"/>
                </a:solidFill>
              </a:rPr>
              <a:t>gloss_accessioning</a:t>
            </a:r>
            <a:r>
              <a:rPr lang="en-US" sz="2400" dirty="0">
                <a:solidFill>
                  <a:srgbClr val="0000FF"/>
                </a:solidFill>
              </a:rPr>
              <a:t>"&gt;</a:t>
            </a:r>
            <a:r>
              <a:rPr lang="en-US" sz="2400" dirty="0"/>
              <a:t>accessioning</a:t>
            </a:r>
            <a:r>
              <a:rPr lang="en-US" sz="2400" dirty="0">
                <a:solidFill>
                  <a:srgbClr val="0000FF"/>
                </a:solidFill>
              </a:rPr>
              <a:t>&lt;/</a:t>
            </a:r>
            <a:r>
              <a:rPr lang="en-US" sz="2400" dirty="0" err="1">
                <a:solidFill>
                  <a:srgbClr val="990000"/>
                </a:solidFill>
              </a:rPr>
              <a:t>glossterm</a:t>
            </a:r>
            <a:r>
              <a:rPr lang="en-US" sz="2400" dirty="0">
                <a:solidFill>
                  <a:srgbClr val="0000FF"/>
                </a:solidFill>
              </a:rPr>
              <a:t>&gt;</a:t>
            </a:r>
            <a:r>
              <a:rPr lang="en-US" sz="2400" dirty="0"/>
              <a:t> procedures before accepting it. Likewise, archives usually perform an additional </a:t>
            </a:r>
            <a:r>
              <a:rPr lang="en-US" sz="2400" dirty="0">
                <a:solidFill>
                  <a:srgbClr val="0000FF"/>
                </a:solidFill>
              </a:rPr>
              <a:t>&lt;</a:t>
            </a:r>
            <a:r>
              <a:rPr lang="en-US" sz="2400" dirty="0">
                <a:solidFill>
                  <a:srgbClr val="990000"/>
                </a:solidFill>
              </a:rPr>
              <a:t>phrase</a:t>
            </a:r>
            <a:r>
              <a:rPr lang="en-US" sz="2400" dirty="0">
                <a:solidFill>
                  <a:srgbClr val="0000FF"/>
                </a:solidFill>
              </a:rPr>
              <a:t> </a:t>
            </a:r>
            <a:r>
              <a:rPr lang="en-US" sz="2400" dirty="0"/>
              <a:t>appraisal step</a:t>
            </a:r>
            <a:r>
              <a:rPr lang="en-US" sz="2400" dirty="0">
                <a:solidFill>
                  <a:srgbClr val="0000FF"/>
                </a:solidFill>
              </a:rPr>
              <a:t>&lt;/</a:t>
            </a:r>
            <a:r>
              <a:rPr lang="en-US" sz="2400" dirty="0">
                <a:solidFill>
                  <a:srgbClr val="990000"/>
                </a:solidFill>
              </a:rPr>
              <a:t>phrase</a:t>
            </a:r>
            <a:r>
              <a:rPr lang="en-US" sz="2400" dirty="0">
                <a:solidFill>
                  <a:srgbClr val="0000FF"/>
                </a:solidFill>
              </a:rPr>
              <a:t>&gt;</a:t>
            </a:r>
            <a:r>
              <a:rPr lang="en-US" sz="2400" dirty="0"/>
              <a:t> to determine the quality and value of materials offered to them. </a:t>
            </a:r>
            <a:r>
              <a:rPr lang="en-US" sz="2400" dirty="0">
                <a:solidFill>
                  <a:srgbClr val="0000FF"/>
                </a:solidFill>
              </a:rPr>
              <a:t>&lt;/</a:t>
            </a:r>
            <a:r>
              <a:rPr lang="en-US" sz="2400" dirty="0">
                <a:solidFill>
                  <a:srgbClr val="990000"/>
                </a:solidFill>
              </a:rPr>
              <a:t>para</a:t>
            </a:r>
            <a:r>
              <a:rPr lang="en-US" sz="2400" dirty="0">
                <a:solidFill>
                  <a:srgbClr val="0000FF"/>
                </a:solidFill>
              </a:rPr>
              <a:t>&gt;</a:t>
            </a:r>
            <a:r>
              <a:rPr lang="en-US" sz="2400" dirty="0">
                <a:solidFill>
                  <a:srgbClr val="0000FF"/>
                </a:solidFill>
                <a:hlinkClick r:id="rId3"/>
              </a:rPr>
              <a:t>&lt;</a:t>
            </a:r>
            <a:r>
              <a:rPr lang="en-US" sz="2400" dirty="0">
                <a:solidFill>
                  <a:srgbClr val="990000"/>
                </a:solidFill>
                <a:hlinkClick r:id="rId3"/>
              </a:rPr>
              <a:t>para</a:t>
            </a:r>
            <a:r>
              <a:rPr lang="en-US" sz="2400" dirty="0">
                <a:solidFill>
                  <a:srgbClr val="0000FF"/>
                </a:solidFill>
                <a:hlinkClick r:id="rId3"/>
              </a:rPr>
              <a:t> </a:t>
            </a:r>
            <a:r>
              <a:rPr lang="en-US" sz="2400" dirty="0" err="1">
                <a:solidFill>
                  <a:srgbClr val="FF0000"/>
                </a:solidFill>
                <a:hlinkClick r:id="rId3"/>
              </a:rPr>
              <a:t>xml:id</a:t>
            </a:r>
            <a:r>
              <a:rPr lang="en-US" sz="2400" dirty="0">
                <a:solidFill>
                  <a:srgbClr val="0000FF"/>
                </a:solidFill>
                <a:hlinkClick r:id="rId3"/>
              </a:rPr>
              <a:t>="</a:t>
            </a:r>
            <a:r>
              <a:rPr lang="en-US" sz="2400" b="1" dirty="0">
                <a:solidFill>
                  <a:srgbClr val="FF0000"/>
                </a:solidFill>
                <a:hlinkClick r:id="rId3"/>
              </a:rPr>
              <a:t>para-mnx_4yw_w5</a:t>
            </a:r>
            <a:r>
              <a:rPr lang="en-US" sz="2400" dirty="0">
                <a:solidFill>
                  <a:srgbClr val="0000FF"/>
                </a:solidFill>
                <a:hlinkClick r:id="rId3"/>
              </a:rPr>
              <a:t>" </a:t>
            </a:r>
            <a:r>
              <a:rPr lang="en-US" sz="2400" dirty="0">
                <a:solidFill>
                  <a:srgbClr val="990000"/>
                </a:solidFill>
                <a:hlinkClick r:id="rId3"/>
              </a:rPr>
              <a:t>audience</a:t>
            </a:r>
            <a:r>
              <a:rPr lang="en-US" sz="2400" dirty="0">
                <a:solidFill>
                  <a:srgbClr val="0000FF"/>
                </a:solidFill>
                <a:hlinkClick r:id="rId3"/>
              </a:rPr>
              <a:t>="</a:t>
            </a:r>
            <a:r>
              <a:rPr lang="en-US" sz="2400" b="1" dirty="0">
                <a:solidFill>
                  <a:srgbClr val="000000"/>
                </a:solidFill>
                <a:hlinkClick r:id="rId3"/>
              </a:rPr>
              <a:t>CORE Archives</a:t>
            </a:r>
            <a:r>
              <a:rPr lang="en-US" sz="2400" dirty="0">
                <a:solidFill>
                  <a:srgbClr val="0000FF"/>
                </a:solidFill>
                <a:hlinkClick r:id="rId3"/>
              </a:rPr>
              <a:t>"&gt;</a:t>
            </a:r>
            <a:r>
              <a:rPr lang="en-US" sz="2400" dirty="0">
                <a:solidFill>
                  <a:srgbClr val="0000FF"/>
                </a:solidFill>
              </a:rPr>
              <a:t>&lt;</a:t>
            </a:r>
            <a:r>
              <a:rPr lang="en-US" sz="2400" dirty="0">
                <a:solidFill>
                  <a:srgbClr val="990000"/>
                </a:solidFill>
              </a:rPr>
              <a:t>phrase</a:t>
            </a:r>
            <a:r>
              <a:rPr lang="en-US" sz="2400" dirty="0">
                <a:solidFill>
                  <a:srgbClr val="0000FF"/>
                </a:solidFill>
              </a:rPr>
              <a:t> </a:t>
            </a:r>
            <a:r>
              <a:rPr lang="en-US" sz="2400" dirty="0">
                <a:solidFill>
                  <a:srgbClr val="990000"/>
                </a:solidFill>
              </a:rPr>
              <a:t>role</a:t>
            </a:r>
            <a:r>
              <a:rPr lang="en-US" sz="2400" dirty="0">
                <a:solidFill>
                  <a:srgbClr val="0000FF"/>
                </a:solidFill>
              </a:rPr>
              <a:t>="</a:t>
            </a:r>
            <a:r>
              <a:rPr lang="en-US" sz="2400" b="1" dirty="0">
                <a:solidFill>
                  <a:srgbClr val="000000"/>
                </a:solidFill>
              </a:rPr>
              <a:t>statement</a:t>
            </a:r>
            <a:r>
              <a:rPr lang="en-US" sz="2400" dirty="0">
                <a:solidFill>
                  <a:srgbClr val="0000FF"/>
                </a:solidFill>
              </a:rPr>
              <a:t>"&gt;</a:t>
            </a:r>
            <a:r>
              <a:rPr lang="en-US" sz="2400" dirty="0"/>
              <a:t>In archives, common appraisal criteria include uniqueness, the credibility of the source, the extent of documentation, and the rights and potential for reuse.</a:t>
            </a:r>
            <a:r>
              <a:rPr lang="en-US" sz="2400" dirty="0">
                <a:solidFill>
                  <a:srgbClr val="0000FF"/>
                </a:solidFill>
              </a:rPr>
              <a:t>&lt;/</a:t>
            </a:r>
            <a:r>
              <a:rPr lang="en-US" sz="2400" dirty="0">
                <a:solidFill>
                  <a:srgbClr val="990000"/>
                </a:solidFill>
              </a:rPr>
              <a:t>phrase</a:t>
            </a:r>
            <a:r>
              <a:rPr lang="en-US" sz="2400" dirty="0">
                <a:solidFill>
                  <a:srgbClr val="0000FF"/>
                </a:solidFill>
              </a:rPr>
              <a:t>&gt;&lt;</a:t>
            </a:r>
            <a:r>
              <a:rPr lang="en-US" sz="2400" dirty="0">
                <a:solidFill>
                  <a:srgbClr val="990000"/>
                </a:solidFill>
              </a:rPr>
              <a:t>phrase</a:t>
            </a:r>
            <a:r>
              <a:rPr lang="en-US" sz="2400" dirty="0">
                <a:solidFill>
                  <a:srgbClr val="0000FF"/>
                </a:solidFill>
              </a:rPr>
              <a:t> </a:t>
            </a:r>
            <a:r>
              <a:rPr lang="en-US" sz="2400" dirty="0">
                <a:solidFill>
                  <a:srgbClr val="990000"/>
                </a:solidFill>
              </a:rPr>
              <a:t>role</a:t>
            </a:r>
            <a:r>
              <a:rPr lang="en-US" sz="2400" dirty="0">
                <a:solidFill>
                  <a:srgbClr val="0000FF"/>
                </a:solidFill>
              </a:rPr>
              <a:t>="</a:t>
            </a:r>
            <a:r>
              <a:rPr lang="en-US" sz="2400" b="1" dirty="0">
                <a:solidFill>
                  <a:srgbClr val="000000"/>
                </a:solidFill>
              </a:rPr>
              <a:t>statement</a:t>
            </a:r>
            <a:r>
              <a:rPr lang="en-US" sz="2400" dirty="0">
                <a:solidFill>
                  <a:srgbClr val="0000FF"/>
                </a:solidFill>
              </a:rPr>
              <a:t>"&gt;</a:t>
            </a:r>
            <a:r>
              <a:rPr lang="en-US" sz="2400" dirty="0"/>
              <a:t>To oversimplify: libraries decide what to keep, museums decide what to accept, and archives decide what to throw away.</a:t>
            </a:r>
            <a:r>
              <a:rPr lang="en-US" sz="2400" dirty="0">
                <a:solidFill>
                  <a:srgbClr val="0000FF"/>
                </a:solidFill>
              </a:rPr>
              <a:t>&lt;/</a:t>
            </a:r>
            <a:r>
              <a:rPr lang="en-US" sz="2400" dirty="0">
                <a:solidFill>
                  <a:srgbClr val="990000"/>
                </a:solidFill>
              </a:rPr>
              <a:t>phrase</a:t>
            </a:r>
            <a:r>
              <a:rPr lang="en-US" sz="2400" dirty="0">
                <a:solidFill>
                  <a:srgbClr val="0000FF"/>
                </a:solidFill>
              </a:rPr>
              <a:t>&gt;</a:t>
            </a:r>
            <a:r>
              <a:rPr lang="en-US" sz="2400" dirty="0">
                <a:solidFill>
                  <a:srgbClr val="0000FF"/>
                </a:solidFill>
                <a:hlinkClick r:id="rId3"/>
              </a:rPr>
              <a:t>&lt;</a:t>
            </a:r>
            <a:r>
              <a:rPr lang="en-US" sz="2400" dirty="0">
                <a:solidFill>
                  <a:srgbClr val="990000"/>
                </a:solidFill>
                <a:hlinkClick r:id="rId3"/>
              </a:rPr>
              <a:t>footnote</a:t>
            </a:r>
            <a:r>
              <a:rPr lang="en-US" sz="2400" dirty="0">
                <a:solidFill>
                  <a:srgbClr val="0000FF"/>
                </a:solidFill>
                <a:hlinkClick r:id="rId3"/>
              </a:rPr>
              <a:t> </a:t>
            </a:r>
            <a:r>
              <a:rPr lang="en-US" sz="2400" dirty="0">
                <a:solidFill>
                  <a:srgbClr val="990000"/>
                </a:solidFill>
                <a:hlinkClick r:id="rId3"/>
              </a:rPr>
              <a:t>label</a:t>
            </a:r>
            <a:r>
              <a:rPr lang="en-US" sz="2400" dirty="0">
                <a:solidFill>
                  <a:srgbClr val="0000FF"/>
                </a:solidFill>
                <a:hlinkClick r:id="rId3"/>
              </a:rPr>
              <a:t>="</a:t>
            </a:r>
            <a:r>
              <a:rPr lang="en-US" sz="2400" b="1" dirty="0">
                <a:solidFill>
                  <a:srgbClr val="000000"/>
                </a:solidFill>
                <a:hlinkClick r:id="rId3"/>
              </a:rPr>
              <a:t>37</a:t>
            </a:r>
            <a:r>
              <a:rPr lang="en-US" sz="2400" dirty="0">
                <a:solidFill>
                  <a:srgbClr val="0000FF"/>
                </a:solidFill>
                <a:hlinkClick r:id="rId3"/>
              </a:rPr>
              <a:t>" </a:t>
            </a:r>
            <a:r>
              <a:rPr lang="en-US" sz="2400" dirty="0" err="1">
                <a:solidFill>
                  <a:srgbClr val="FF0000"/>
                </a:solidFill>
                <a:hlinkClick r:id="rId3"/>
              </a:rPr>
              <a:t>xml:id</a:t>
            </a:r>
            <a:r>
              <a:rPr lang="en-US" sz="2400" dirty="0">
                <a:solidFill>
                  <a:srgbClr val="0000FF"/>
                </a:solidFill>
                <a:hlinkClick r:id="rId3"/>
              </a:rPr>
              <a:t>="</a:t>
            </a:r>
            <a:r>
              <a:rPr lang="en-US" sz="2400" b="1" dirty="0">
                <a:solidFill>
                  <a:srgbClr val="FF0000"/>
                </a:solidFill>
                <a:hlinkClick r:id="rId3"/>
              </a:rPr>
              <a:t>endnote-037</a:t>
            </a:r>
            <a:r>
              <a:rPr lang="en-US" sz="2400" dirty="0">
                <a:solidFill>
                  <a:srgbClr val="0000FF"/>
                </a:solidFill>
                <a:hlinkClick r:id="rId3"/>
              </a:rPr>
              <a:t>" </a:t>
            </a:r>
            <a:r>
              <a:rPr lang="en-US" sz="2400" dirty="0">
                <a:solidFill>
                  <a:srgbClr val="990000"/>
                </a:solidFill>
                <a:hlinkClick r:id="rId3"/>
              </a:rPr>
              <a:t>audience</a:t>
            </a:r>
            <a:r>
              <a:rPr lang="en-US" sz="2400" dirty="0">
                <a:solidFill>
                  <a:srgbClr val="0000FF"/>
                </a:solidFill>
                <a:hlinkClick r:id="rId3"/>
              </a:rPr>
              <a:t>="</a:t>
            </a:r>
            <a:r>
              <a:rPr lang="en-US" sz="2400" b="1" dirty="0">
                <a:solidFill>
                  <a:srgbClr val="000000"/>
                </a:solidFill>
                <a:hlinkClick r:id="rId3"/>
              </a:rPr>
              <a:t>LIS</a:t>
            </a:r>
            <a:r>
              <a:rPr lang="en-US" sz="2400" dirty="0">
                <a:solidFill>
                  <a:srgbClr val="0000FF"/>
                </a:solidFill>
                <a:hlinkClick r:id="rId3"/>
              </a:rPr>
              <a:t>"&gt;</a:t>
            </a:r>
            <a:endParaRPr lang="en-US" sz="2400" dirty="0"/>
          </a:p>
        </p:txBody>
      </p:sp>
    </p:spTree>
    <p:extLst>
      <p:ext uri="{BB962C8B-B14F-4D97-AF65-F5344CB8AC3E}">
        <p14:creationId xmlns:p14="http://schemas.microsoft.com/office/powerpoint/2010/main" val="420594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2000250" y="1218903"/>
            <a:ext cx="5264051" cy="4781848"/>
          </a:xfrm>
          <a:prstGeom prst="ellipse">
            <a:avLst/>
          </a:prstGeom>
          <a:solidFill>
            <a:schemeClr val="accent1">
              <a:lumMod val="60000"/>
              <a:lumOff val="40000"/>
              <a:alpha val="30000"/>
            </a:schemeClr>
          </a:solidFill>
          <a:ln w="9525" cap="flat" cmpd="sng" algn="ctr">
            <a:solidFill>
              <a:srgbClr val="000000"/>
            </a:solidFill>
            <a:prstDash val="solid"/>
            <a:round/>
            <a:headEnd type="none" w="med" len="med"/>
            <a:tailEnd type="none" w="med" len="med"/>
          </a:ln>
          <a:effectLst/>
          <a:extLst>
            <a:ext uri="{AF507438-7753-43e0-B8FC-AC1667EBCBE1}"/>
          </a:extLst>
        </p:spPr>
        <p:txBody>
          <a:bodyPr lIns="48218" tIns="24110" rIns="48218" bIns="24110"/>
          <a:lstStyle/>
          <a:p>
            <a:pPr>
              <a:lnSpc>
                <a:spcPct val="93000"/>
              </a:lnSpc>
              <a:defRPr/>
            </a:pPr>
            <a:endParaRPr lang="en-US" sz="1350" dirty="0">
              <a:latin typeface="Arial" charset="0"/>
              <a:ea typeface="ヒラギノ角ゴ ProN W3" charset="0"/>
              <a:cs typeface="ヒラギノ角ゴ ProN W3" charset="0"/>
              <a:sym typeface="Arial" charset="0"/>
            </a:endParaRPr>
          </a:p>
        </p:txBody>
      </p:sp>
      <p:sp>
        <p:nvSpPr>
          <p:cNvPr id="189443" name="Oval 8"/>
          <p:cNvSpPr>
            <a:spLocks noChangeArrowheads="1"/>
          </p:cNvSpPr>
          <p:nvPr/>
        </p:nvSpPr>
        <p:spPr bwMode="auto">
          <a:xfrm>
            <a:off x="2554450" y="1800728"/>
            <a:ext cx="4155653" cy="3682659"/>
          </a:xfrm>
          <a:prstGeom prst="ellipse">
            <a:avLst/>
          </a:prstGeom>
          <a:solidFill>
            <a:srgbClr val="FFFF00">
              <a:alpha val="79999"/>
            </a:srgbClr>
          </a:solidFill>
          <a:ln w="9525" algn="ctr">
            <a:solidFill>
              <a:srgbClr val="000000"/>
            </a:solidFill>
            <a:round/>
            <a:headEnd/>
            <a:tailEnd/>
          </a:ln>
        </p:spPr>
        <p:txBody>
          <a:bodyPr lIns="48218" tIns="24110" rIns="48218" bIns="24110"/>
          <a:lstStyle/>
          <a:p>
            <a:pPr eaLnBrk="1" hangingPunct="1">
              <a:lnSpc>
                <a:spcPct val="93000"/>
              </a:lnSpc>
            </a:pPr>
            <a:endParaRPr lang="en-US" altLang="en-US" sz="1350"/>
          </a:p>
        </p:txBody>
      </p:sp>
      <p:sp>
        <p:nvSpPr>
          <p:cNvPr id="189444" name="Slide Number Placeholder 1"/>
          <p:cNvSpPr>
            <a:spLocks noGrp="1"/>
          </p:cNvSpPr>
          <p:nvPr>
            <p:ph type="sldNum" sz="quarter" idx="10"/>
          </p:nvPr>
        </p:nvSpPr>
        <p:spPr>
          <a:noFill/>
          <a:ln>
            <a:miter lim="800000"/>
            <a:headEnd/>
            <a:tailEnd/>
          </a:ln>
        </p:spPr>
        <p:txBody>
          <a:bodyPr/>
          <a:lstStyle/>
          <a:p>
            <a:fld id="{29E2BF38-804E-4CFE-90B5-0F996E285CA4}" type="slidenum">
              <a:rPr lang="en-US" altLang="en-US"/>
              <a:pPr/>
              <a:t>11</a:t>
            </a:fld>
            <a:endParaRPr lang="en-US" altLang="en-US"/>
          </a:p>
        </p:txBody>
      </p:sp>
      <p:sp>
        <p:nvSpPr>
          <p:cNvPr id="189445" name="Oval 9"/>
          <p:cNvSpPr>
            <a:spLocks noChangeArrowheads="1"/>
          </p:cNvSpPr>
          <p:nvPr/>
        </p:nvSpPr>
        <p:spPr bwMode="auto">
          <a:xfrm>
            <a:off x="3039164" y="2252793"/>
            <a:ext cx="3255708" cy="2778528"/>
          </a:xfrm>
          <a:prstGeom prst="ellipse">
            <a:avLst/>
          </a:prstGeom>
          <a:solidFill>
            <a:srgbClr val="FF0000"/>
          </a:solidFill>
          <a:ln w="9525" algn="ctr">
            <a:solidFill>
              <a:srgbClr val="000000"/>
            </a:solidFill>
            <a:round/>
            <a:headEnd/>
            <a:tailEnd/>
          </a:ln>
        </p:spPr>
        <p:txBody>
          <a:bodyPr lIns="48218" tIns="24110" rIns="48218" bIns="24110"/>
          <a:lstStyle/>
          <a:p>
            <a:pPr eaLnBrk="1" hangingPunct="1">
              <a:lnSpc>
                <a:spcPct val="93000"/>
              </a:lnSpc>
            </a:pPr>
            <a:endParaRPr lang="en-US" altLang="en-US" sz="1350"/>
          </a:p>
        </p:txBody>
      </p:sp>
      <p:cxnSp>
        <p:nvCxnSpPr>
          <p:cNvPr id="189446" name="Straight Connector 20"/>
          <p:cNvCxnSpPr>
            <a:cxnSpLocks noChangeShapeType="1"/>
          </p:cNvCxnSpPr>
          <p:nvPr/>
        </p:nvCxnSpPr>
        <p:spPr bwMode="auto">
          <a:xfrm>
            <a:off x="2643188" y="1982391"/>
            <a:ext cx="763488" cy="763488"/>
          </a:xfrm>
          <a:prstGeom prst="line">
            <a:avLst/>
          </a:prstGeom>
          <a:noFill/>
          <a:ln w="50800" algn="ctr">
            <a:solidFill>
              <a:srgbClr val="000000"/>
            </a:solidFill>
            <a:round/>
            <a:headEnd/>
            <a:tailEnd/>
          </a:ln>
        </p:spPr>
      </p:cxnSp>
      <p:cxnSp>
        <p:nvCxnSpPr>
          <p:cNvPr id="189447" name="Straight Connector 24"/>
          <p:cNvCxnSpPr>
            <a:cxnSpLocks noChangeShapeType="1"/>
          </p:cNvCxnSpPr>
          <p:nvPr/>
        </p:nvCxnSpPr>
        <p:spPr bwMode="auto">
          <a:xfrm>
            <a:off x="2000251" y="3429000"/>
            <a:ext cx="1084957" cy="0"/>
          </a:xfrm>
          <a:prstGeom prst="line">
            <a:avLst/>
          </a:prstGeom>
          <a:noFill/>
          <a:ln w="50800" algn="ctr">
            <a:solidFill>
              <a:srgbClr val="000000"/>
            </a:solidFill>
            <a:round/>
            <a:headEnd/>
            <a:tailEnd/>
          </a:ln>
        </p:spPr>
      </p:cxnSp>
      <p:cxnSp>
        <p:nvCxnSpPr>
          <p:cNvPr id="189448" name="Straight Connector 26"/>
          <p:cNvCxnSpPr>
            <a:cxnSpLocks noChangeShapeType="1"/>
          </p:cNvCxnSpPr>
          <p:nvPr/>
        </p:nvCxnSpPr>
        <p:spPr bwMode="auto">
          <a:xfrm>
            <a:off x="3969247" y="1299271"/>
            <a:ext cx="241102" cy="964406"/>
          </a:xfrm>
          <a:prstGeom prst="line">
            <a:avLst/>
          </a:prstGeom>
          <a:noFill/>
          <a:ln w="50800" algn="ctr">
            <a:solidFill>
              <a:srgbClr val="000000"/>
            </a:solidFill>
            <a:round/>
            <a:headEnd/>
            <a:tailEnd/>
          </a:ln>
        </p:spPr>
      </p:cxnSp>
      <p:cxnSp>
        <p:nvCxnSpPr>
          <p:cNvPr id="189449" name="Straight Connector 30"/>
          <p:cNvCxnSpPr>
            <a:cxnSpLocks noChangeShapeType="1"/>
          </p:cNvCxnSpPr>
          <p:nvPr/>
        </p:nvCxnSpPr>
        <p:spPr bwMode="auto">
          <a:xfrm flipH="1">
            <a:off x="5817692" y="2022574"/>
            <a:ext cx="763488" cy="642938"/>
          </a:xfrm>
          <a:prstGeom prst="line">
            <a:avLst/>
          </a:prstGeom>
          <a:noFill/>
          <a:ln w="50800" algn="ctr">
            <a:solidFill>
              <a:srgbClr val="000000"/>
            </a:solidFill>
            <a:round/>
            <a:headEnd/>
            <a:tailEnd/>
          </a:ln>
        </p:spPr>
      </p:cxnSp>
      <p:cxnSp>
        <p:nvCxnSpPr>
          <p:cNvPr id="189450" name="Straight Connector 32"/>
          <p:cNvCxnSpPr>
            <a:cxnSpLocks noChangeShapeType="1"/>
          </p:cNvCxnSpPr>
          <p:nvPr/>
        </p:nvCxnSpPr>
        <p:spPr bwMode="auto">
          <a:xfrm flipH="1">
            <a:off x="6299895" y="3429000"/>
            <a:ext cx="1004590" cy="0"/>
          </a:xfrm>
          <a:prstGeom prst="line">
            <a:avLst/>
          </a:prstGeom>
          <a:noFill/>
          <a:ln w="50800" algn="ctr">
            <a:solidFill>
              <a:srgbClr val="000000"/>
            </a:solidFill>
            <a:round/>
            <a:headEnd/>
            <a:tailEnd/>
          </a:ln>
        </p:spPr>
      </p:cxnSp>
      <p:cxnSp>
        <p:nvCxnSpPr>
          <p:cNvPr id="189451" name="Straight Connector 36"/>
          <p:cNvCxnSpPr>
            <a:cxnSpLocks noChangeShapeType="1"/>
          </p:cNvCxnSpPr>
          <p:nvPr/>
        </p:nvCxnSpPr>
        <p:spPr bwMode="auto">
          <a:xfrm flipH="1">
            <a:off x="2402087" y="4313039"/>
            <a:ext cx="843856" cy="522387"/>
          </a:xfrm>
          <a:prstGeom prst="line">
            <a:avLst/>
          </a:prstGeom>
          <a:noFill/>
          <a:ln w="50800" algn="ctr">
            <a:solidFill>
              <a:srgbClr val="000000"/>
            </a:solidFill>
            <a:round/>
            <a:headEnd/>
            <a:tailEnd/>
          </a:ln>
        </p:spPr>
      </p:cxnSp>
      <p:cxnSp>
        <p:nvCxnSpPr>
          <p:cNvPr id="189452" name="Straight Connector 38"/>
          <p:cNvCxnSpPr>
            <a:cxnSpLocks noChangeShapeType="1"/>
          </p:cNvCxnSpPr>
          <p:nvPr/>
        </p:nvCxnSpPr>
        <p:spPr bwMode="auto">
          <a:xfrm flipH="1">
            <a:off x="3647777" y="4955978"/>
            <a:ext cx="522387" cy="884039"/>
          </a:xfrm>
          <a:prstGeom prst="line">
            <a:avLst/>
          </a:prstGeom>
          <a:noFill/>
          <a:ln w="50800" algn="ctr">
            <a:solidFill>
              <a:srgbClr val="000000"/>
            </a:solidFill>
            <a:round/>
            <a:headEnd/>
            <a:tailEnd/>
          </a:ln>
        </p:spPr>
      </p:cxnSp>
      <p:cxnSp>
        <p:nvCxnSpPr>
          <p:cNvPr id="189453" name="Straight Connector 40"/>
          <p:cNvCxnSpPr>
            <a:cxnSpLocks noChangeShapeType="1"/>
          </p:cNvCxnSpPr>
          <p:nvPr/>
        </p:nvCxnSpPr>
        <p:spPr bwMode="auto">
          <a:xfrm>
            <a:off x="5335488" y="4915794"/>
            <a:ext cx="522387" cy="803672"/>
          </a:xfrm>
          <a:prstGeom prst="line">
            <a:avLst/>
          </a:prstGeom>
          <a:noFill/>
          <a:ln w="50800" algn="ctr">
            <a:solidFill>
              <a:srgbClr val="000000"/>
            </a:solidFill>
            <a:round/>
            <a:headEnd/>
            <a:tailEnd/>
          </a:ln>
        </p:spPr>
      </p:cxnSp>
      <p:cxnSp>
        <p:nvCxnSpPr>
          <p:cNvPr id="189454" name="Straight Connector 42"/>
          <p:cNvCxnSpPr>
            <a:cxnSpLocks noChangeShapeType="1"/>
          </p:cNvCxnSpPr>
          <p:nvPr/>
        </p:nvCxnSpPr>
        <p:spPr bwMode="auto">
          <a:xfrm>
            <a:off x="6139161" y="4232674"/>
            <a:ext cx="843856" cy="442019"/>
          </a:xfrm>
          <a:prstGeom prst="line">
            <a:avLst/>
          </a:prstGeom>
          <a:noFill/>
          <a:ln w="50800" algn="ctr">
            <a:solidFill>
              <a:srgbClr val="000000"/>
            </a:solidFill>
            <a:round/>
            <a:headEnd/>
            <a:tailEnd/>
          </a:ln>
        </p:spPr>
      </p:cxnSp>
      <p:cxnSp>
        <p:nvCxnSpPr>
          <p:cNvPr id="189455" name="Straight Connector 44"/>
          <p:cNvCxnSpPr>
            <a:cxnSpLocks noChangeShapeType="1"/>
          </p:cNvCxnSpPr>
          <p:nvPr/>
        </p:nvCxnSpPr>
        <p:spPr bwMode="auto">
          <a:xfrm flipH="1">
            <a:off x="5014020" y="1299271"/>
            <a:ext cx="321469" cy="964406"/>
          </a:xfrm>
          <a:prstGeom prst="line">
            <a:avLst/>
          </a:prstGeom>
          <a:noFill/>
          <a:ln w="50800" algn="ctr">
            <a:solidFill>
              <a:srgbClr val="000000"/>
            </a:solidFill>
            <a:round/>
            <a:headEnd/>
            <a:tailEnd/>
          </a:ln>
        </p:spPr>
      </p:cxnSp>
      <p:sp>
        <p:nvSpPr>
          <p:cNvPr id="189456" name="TextBox 47"/>
          <p:cNvSpPr txBox="1">
            <a:spLocks noChangeArrowheads="1"/>
          </p:cNvSpPr>
          <p:nvPr/>
        </p:nvSpPr>
        <p:spPr bwMode="auto">
          <a:xfrm>
            <a:off x="2964656" y="1701107"/>
            <a:ext cx="1125141" cy="625772"/>
          </a:xfrm>
          <a:prstGeom prst="rect">
            <a:avLst/>
          </a:prstGeom>
          <a:noFill/>
          <a:ln w="9525">
            <a:noFill/>
            <a:miter lim="800000"/>
            <a:headEnd/>
            <a:tailEnd/>
          </a:ln>
        </p:spPr>
        <p:txBody>
          <a:bodyPr lIns="48218" tIns="24110" rIns="48218" bIns="24110">
            <a:spAutoFit/>
          </a:bodyPr>
          <a:lstStyle/>
          <a:p>
            <a:pPr eaLnBrk="1" hangingPunct="1"/>
            <a:r>
              <a:rPr lang="en-US" altLang="en-US" sz="1875" b="1" dirty="0"/>
              <a:t>Library Science</a:t>
            </a:r>
          </a:p>
        </p:txBody>
      </p:sp>
      <p:sp>
        <p:nvSpPr>
          <p:cNvPr id="189457" name="TextBox 48"/>
          <p:cNvSpPr txBox="1">
            <a:spLocks noChangeArrowheads="1"/>
          </p:cNvSpPr>
          <p:nvPr/>
        </p:nvSpPr>
        <p:spPr bwMode="auto">
          <a:xfrm>
            <a:off x="1799332" y="3871020"/>
            <a:ext cx="1406426"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Business</a:t>
            </a:r>
          </a:p>
        </p:txBody>
      </p:sp>
      <p:sp>
        <p:nvSpPr>
          <p:cNvPr id="189458" name="TextBox 49"/>
          <p:cNvSpPr txBox="1">
            <a:spLocks noChangeArrowheads="1"/>
          </p:cNvSpPr>
          <p:nvPr/>
        </p:nvSpPr>
        <p:spPr bwMode="auto">
          <a:xfrm>
            <a:off x="2361903" y="4875611"/>
            <a:ext cx="1446610" cy="625772"/>
          </a:xfrm>
          <a:prstGeom prst="rect">
            <a:avLst/>
          </a:prstGeom>
          <a:noFill/>
          <a:ln w="9525">
            <a:noFill/>
            <a:miter lim="800000"/>
            <a:headEnd/>
            <a:tailEnd/>
          </a:ln>
        </p:spPr>
        <p:txBody>
          <a:bodyPr lIns="48218" tIns="24110" rIns="48218" bIns="24110">
            <a:spAutoFit/>
          </a:bodyPr>
          <a:lstStyle/>
          <a:p>
            <a:pPr algn="ctr" eaLnBrk="1" hangingPunct="1"/>
            <a:r>
              <a:rPr lang="en-US" altLang="en-US" sz="1875" b="1" dirty="0"/>
              <a:t>Computer</a:t>
            </a:r>
            <a:br>
              <a:rPr lang="en-US" altLang="en-US" sz="1875" b="1" dirty="0"/>
            </a:br>
            <a:r>
              <a:rPr lang="en-US" altLang="en-US" sz="1875" b="1" dirty="0"/>
              <a:t>Science</a:t>
            </a:r>
          </a:p>
        </p:txBody>
      </p:sp>
      <p:sp>
        <p:nvSpPr>
          <p:cNvPr id="189459" name="TextBox 50"/>
          <p:cNvSpPr txBox="1">
            <a:spLocks noChangeArrowheads="1"/>
          </p:cNvSpPr>
          <p:nvPr/>
        </p:nvSpPr>
        <p:spPr bwMode="auto">
          <a:xfrm>
            <a:off x="3808513" y="5156896"/>
            <a:ext cx="1647527" cy="625772"/>
          </a:xfrm>
          <a:prstGeom prst="rect">
            <a:avLst/>
          </a:prstGeom>
          <a:noFill/>
          <a:ln w="9525">
            <a:noFill/>
            <a:miter lim="800000"/>
            <a:headEnd/>
            <a:tailEnd/>
          </a:ln>
        </p:spPr>
        <p:txBody>
          <a:bodyPr lIns="48218" tIns="24110" rIns="48218" bIns="24110">
            <a:spAutoFit/>
          </a:bodyPr>
          <a:lstStyle/>
          <a:p>
            <a:pPr algn="ctr" eaLnBrk="1" hangingPunct="1"/>
            <a:r>
              <a:rPr lang="en-US" altLang="en-US" sz="1875" b="1" dirty="0"/>
              <a:t>Web</a:t>
            </a:r>
            <a:br>
              <a:rPr lang="en-US" altLang="en-US" sz="1875" b="1" dirty="0"/>
            </a:br>
            <a:r>
              <a:rPr lang="en-US" altLang="en-US" sz="1875" b="1" dirty="0"/>
              <a:t>Architecture</a:t>
            </a:r>
          </a:p>
        </p:txBody>
      </p:sp>
      <p:sp>
        <p:nvSpPr>
          <p:cNvPr id="189460" name="TextBox 51"/>
          <p:cNvSpPr txBox="1">
            <a:spLocks noChangeArrowheads="1"/>
          </p:cNvSpPr>
          <p:nvPr/>
        </p:nvSpPr>
        <p:spPr bwMode="auto">
          <a:xfrm>
            <a:off x="5576591" y="4795243"/>
            <a:ext cx="1446610"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Philosophy</a:t>
            </a:r>
          </a:p>
        </p:txBody>
      </p:sp>
      <p:sp>
        <p:nvSpPr>
          <p:cNvPr id="189461" name="TextBox 52"/>
          <p:cNvSpPr txBox="1">
            <a:spLocks noChangeArrowheads="1"/>
          </p:cNvSpPr>
          <p:nvPr/>
        </p:nvSpPr>
        <p:spPr bwMode="auto">
          <a:xfrm>
            <a:off x="6299895" y="3750469"/>
            <a:ext cx="1526977"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Linguistics</a:t>
            </a:r>
          </a:p>
        </p:txBody>
      </p:sp>
      <p:sp>
        <p:nvSpPr>
          <p:cNvPr id="189462" name="TextBox 53"/>
          <p:cNvSpPr txBox="1">
            <a:spLocks noChangeArrowheads="1"/>
          </p:cNvSpPr>
          <p:nvPr/>
        </p:nvSpPr>
        <p:spPr bwMode="auto">
          <a:xfrm>
            <a:off x="6219527" y="2504778"/>
            <a:ext cx="1366242" cy="625772"/>
          </a:xfrm>
          <a:prstGeom prst="rect">
            <a:avLst/>
          </a:prstGeom>
          <a:noFill/>
          <a:ln w="9525">
            <a:noFill/>
            <a:miter lim="800000"/>
            <a:headEnd/>
            <a:tailEnd/>
          </a:ln>
        </p:spPr>
        <p:txBody>
          <a:bodyPr lIns="48218" tIns="24110" rIns="48218" bIns="24110">
            <a:spAutoFit/>
          </a:bodyPr>
          <a:lstStyle/>
          <a:p>
            <a:pPr eaLnBrk="1" hangingPunct="1"/>
            <a:r>
              <a:rPr lang="en-US" altLang="en-US" sz="1875" b="1" dirty="0"/>
              <a:t>Cognitive</a:t>
            </a:r>
            <a:br>
              <a:rPr lang="en-US" altLang="en-US" sz="1875" b="1" dirty="0"/>
            </a:br>
            <a:r>
              <a:rPr lang="en-US" altLang="en-US" sz="1875" b="1" dirty="0"/>
              <a:t>Science</a:t>
            </a:r>
          </a:p>
        </p:txBody>
      </p:sp>
      <p:sp>
        <p:nvSpPr>
          <p:cNvPr id="189463" name="TextBox 54"/>
          <p:cNvSpPr txBox="1">
            <a:spLocks noChangeArrowheads="1"/>
          </p:cNvSpPr>
          <p:nvPr/>
        </p:nvSpPr>
        <p:spPr bwMode="auto">
          <a:xfrm>
            <a:off x="5295305" y="1821656"/>
            <a:ext cx="1125141"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Archives</a:t>
            </a:r>
          </a:p>
        </p:txBody>
      </p:sp>
      <p:sp>
        <p:nvSpPr>
          <p:cNvPr id="189464" name="TextBox 55"/>
          <p:cNvSpPr txBox="1">
            <a:spLocks noChangeArrowheads="1"/>
          </p:cNvSpPr>
          <p:nvPr/>
        </p:nvSpPr>
        <p:spPr bwMode="auto">
          <a:xfrm>
            <a:off x="4049613" y="1379637"/>
            <a:ext cx="1285875"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Museums</a:t>
            </a:r>
          </a:p>
        </p:txBody>
      </p:sp>
      <p:sp>
        <p:nvSpPr>
          <p:cNvPr id="189465" name="TextBox 56"/>
          <p:cNvSpPr txBox="1">
            <a:spLocks noChangeArrowheads="1"/>
          </p:cNvSpPr>
          <p:nvPr/>
        </p:nvSpPr>
        <p:spPr bwMode="auto">
          <a:xfrm>
            <a:off x="2281535" y="2705696"/>
            <a:ext cx="1125141" cy="337231"/>
          </a:xfrm>
          <a:prstGeom prst="rect">
            <a:avLst/>
          </a:prstGeom>
          <a:noFill/>
          <a:ln w="9525">
            <a:noFill/>
            <a:miter lim="800000"/>
            <a:headEnd/>
            <a:tailEnd/>
          </a:ln>
        </p:spPr>
        <p:txBody>
          <a:bodyPr lIns="48218" tIns="24110" rIns="48218" bIns="24110">
            <a:spAutoFit/>
          </a:bodyPr>
          <a:lstStyle/>
          <a:p>
            <a:pPr eaLnBrk="1" hangingPunct="1"/>
            <a:r>
              <a:rPr lang="en-US" altLang="en-US" sz="1875" b="1" dirty="0"/>
              <a:t>Law</a:t>
            </a:r>
          </a:p>
        </p:txBody>
      </p:sp>
      <p:sp>
        <p:nvSpPr>
          <p:cNvPr id="189466" name="TextBox 25"/>
          <p:cNvSpPr txBox="1">
            <a:spLocks noChangeArrowheads="1"/>
          </p:cNvSpPr>
          <p:nvPr/>
        </p:nvSpPr>
        <p:spPr bwMode="auto">
          <a:xfrm>
            <a:off x="1477864" y="1017985"/>
            <a:ext cx="1647527" cy="695022"/>
          </a:xfrm>
          <a:prstGeom prst="rect">
            <a:avLst/>
          </a:prstGeom>
          <a:noFill/>
          <a:ln w="9525">
            <a:noFill/>
            <a:miter lim="800000"/>
            <a:headEnd/>
            <a:tailEnd/>
          </a:ln>
        </p:spPr>
        <p:txBody>
          <a:bodyPr lIns="48218" tIns="24110" rIns="48218" bIns="24110">
            <a:spAutoFit/>
          </a:bodyPr>
          <a:lstStyle/>
          <a:p>
            <a:pPr eaLnBrk="1" hangingPunct="1"/>
            <a:r>
              <a:rPr lang="en-US" altLang="en-US" sz="2100" b="1" dirty="0"/>
              <a:t>TDO – May 2014</a:t>
            </a:r>
          </a:p>
        </p:txBody>
      </p:sp>
      <p:sp>
        <p:nvSpPr>
          <p:cNvPr id="189467" name="TextBox 26"/>
          <p:cNvSpPr txBox="1">
            <a:spLocks noChangeArrowheads="1"/>
          </p:cNvSpPr>
          <p:nvPr/>
        </p:nvSpPr>
        <p:spPr bwMode="auto">
          <a:xfrm>
            <a:off x="3366492" y="2986982"/>
            <a:ext cx="2571750" cy="764271"/>
          </a:xfrm>
          <a:prstGeom prst="rect">
            <a:avLst/>
          </a:prstGeom>
          <a:noFill/>
          <a:ln w="9525">
            <a:noFill/>
            <a:miter lim="800000"/>
            <a:headEnd/>
            <a:tailEnd/>
          </a:ln>
        </p:spPr>
        <p:txBody>
          <a:bodyPr lIns="48218" tIns="24110" rIns="48218" bIns="24110">
            <a:spAutoFit/>
          </a:bodyPr>
          <a:lstStyle/>
          <a:p>
            <a:pPr algn="ctr" eaLnBrk="1" hangingPunct="1"/>
            <a:r>
              <a:rPr lang="en-US" altLang="en-US" sz="2325" b="1" dirty="0"/>
              <a:t>The “Discipline of Organizing” Core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351326"/>
            <a:ext cx="8229600" cy="1143000"/>
          </a:xfrm>
        </p:spPr>
        <p:txBody>
          <a:bodyPr>
            <a:normAutofit fontScale="90000"/>
          </a:bodyPr>
          <a:lstStyle/>
          <a:p>
            <a:r>
              <a:rPr lang="en-US" altLang="en-US" dirty="0"/>
              <a:t>TDO 4</a:t>
            </a:r>
            <a:r>
              <a:rPr lang="en-US" altLang="en-US" baseline="30000" dirty="0"/>
              <a:t>nd</a:t>
            </a:r>
            <a:r>
              <a:rPr lang="en-US" altLang="en-US" dirty="0"/>
              <a:t> Edition O’Reilly </a:t>
            </a:r>
            <a:r>
              <a:rPr lang="en-US" altLang="en-US" dirty="0" err="1"/>
              <a:t>ebooks</a:t>
            </a:r>
            <a:r>
              <a:rPr lang="en-US" altLang="en-US" dirty="0"/>
              <a:t> (2016)</a:t>
            </a:r>
          </a:p>
        </p:txBody>
      </p:sp>
      <p:sp>
        <p:nvSpPr>
          <p:cNvPr id="195587" name="Slide Number Placeholder 4"/>
          <p:cNvSpPr>
            <a:spLocks noGrp="1"/>
          </p:cNvSpPr>
          <p:nvPr>
            <p:ph type="sldNum" sz="quarter" idx="10"/>
          </p:nvPr>
        </p:nvSpPr>
        <p:spPr>
          <a:noFill/>
          <a:ln>
            <a:miter lim="800000"/>
            <a:headEnd/>
            <a:tailEnd/>
          </a:ln>
        </p:spPr>
        <p:txBody>
          <a:bodyPr/>
          <a:lstStyle/>
          <a:p>
            <a:fld id="{679F9E49-B92E-4F34-949A-754B49395EDA}" type="slidenum">
              <a:rPr lang="en-US" altLang="en-US"/>
              <a:pPr/>
              <a:t>12</a:t>
            </a:fld>
            <a:endParaRPr lang="en-US" altLang="en-US"/>
          </a:p>
        </p:txBody>
      </p:sp>
      <p:pic>
        <p:nvPicPr>
          <p:cNvPr id="195588" name="Picture 3"/>
          <p:cNvPicPr>
            <a:picLocks noChangeAspect="1"/>
          </p:cNvPicPr>
          <p:nvPr/>
        </p:nvPicPr>
        <p:blipFill>
          <a:blip r:embed="rId3" cstate="print"/>
          <a:srcRect/>
          <a:stretch>
            <a:fillRect/>
          </a:stretch>
        </p:blipFill>
        <p:spPr bwMode="auto">
          <a:xfrm>
            <a:off x="1066800" y="1752600"/>
            <a:ext cx="6751682" cy="3096649"/>
          </a:xfrm>
          <a:prstGeom prst="rect">
            <a:avLst/>
          </a:prstGeom>
          <a:noFill/>
          <a:ln w="9525">
            <a:noFill/>
            <a:miter lim="800000"/>
            <a:headEnd/>
            <a:tailEnd/>
          </a:ln>
        </p:spPr>
      </p:pic>
      <p:sp>
        <p:nvSpPr>
          <p:cNvPr id="2" name="TextBox 1">
            <a:extLst>
              <a:ext uri="{FF2B5EF4-FFF2-40B4-BE49-F238E27FC236}">
                <a16:creationId xmlns:a16="http://schemas.microsoft.com/office/drawing/2014/main" id="{4A17AB59-B2FB-4566-A7B7-9B1673D5098A}"/>
              </a:ext>
            </a:extLst>
          </p:cNvPr>
          <p:cNvSpPr txBox="1"/>
          <p:nvPr/>
        </p:nvSpPr>
        <p:spPr>
          <a:xfrm>
            <a:off x="1531620" y="5141134"/>
            <a:ext cx="1143000" cy="1015663"/>
          </a:xfrm>
          <a:prstGeom prst="rect">
            <a:avLst/>
          </a:prstGeom>
          <a:noFill/>
        </p:spPr>
        <p:txBody>
          <a:bodyPr wrap="square" rtlCol="0">
            <a:spAutoFit/>
          </a:bodyPr>
          <a:lstStyle/>
          <a:p>
            <a:r>
              <a:rPr lang="en-US" sz="2000" b="1" i="1" dirty="0"/>
              <a:t>Contains All Content</a:t>
            </a:r>
          </a:p>
        </p:txBody>
      </p:sp>
      <p:sp>
        <p:nvSpPr>
          <p:cNvPr id="6" name="TextBox 5">
            <a:extLst>
              <a:ext uri="{FF2B5EF4-FFF2-40B4-BE49-F238E27FC236}">
                <a16:creationId xmlns:a16="http://schemas.microsoft.com/office/drawing/2014/main" id="{BD357B89-2363-45F7-AA8A-D4EA4408C231}"/>
              </a:ext>
            </a:extLst>
          </p:cNvPr>
          <p:cNvSpPr txBox="1"/>
          <p:nvPr/>
        </p:nvSpPr>
        <p:spPr>
          <a:xfrm>
            <a:off x="6400800" y="5116587"/>
            <a:ext cx="1684020" cy="1323439"/>
          </a:xfrm>
          <a:prstGeom prst="rect">
            <a:avLst/>
          </a:prstGeom>
          <a:noFill/>
        </p:spPr>
        <p:txBody>
          <a:bodyPr wrap="square" rtlCol="0">
            <a:spAutoFit/>
          </a:bodyPr>
          <a:lstStyle/>
          <a:p>
            <a:r>
              <a:rPr lang="en-US" sz="2000" b="1" i="1" dirty="0"/>
              <a:t>Excludes All Discipline-Tagged Content</a:t>
            </a:r>
          </a:p>
        </p:txBody>
      </p:sp>
      <p:sp>
        <p:nvSpPr>
          <p:cNvPr id="7" name="TextBox 6">
            <a:extLst>
              <a:ext uri="{FF2B5EF4-FFF2-40B4-BE49-F238E27FC236}">
                <a16:creationId xmlns:a16="http://schemas.microsoft.com/office/drawing/2014/main" id="{6697D3C9-400A-4DE8-9853-A4469DA7F955}"/>
              </a:ext>
            </a:extLst>
          </p:cNvPr>
          <p:cNvSpPr txBox="1"/>
          <p:nvPr/>
        </p:nvSpPr>
        <p:spPr>
          <a:xfrm>
            <a:off x="3657600" y="5248856"/>
            <a:ext cx="2385060" cy="707886"/>
          </a:xfrm>
          <a:prstGeom prst="rect">
            <a:avLst/>
          </a:prstGeom>
          <a:noFill/>
        </p:spPr>
        <p:txBody>
          <a:bodyPr wrap="square" rtlCol="0">
            <a:spAutoFit/>
          </a:bodyPr>
          <a:lstStyle/>
          <a:p>
            <a:r>
              <a:rPr lang="en-US" sz="2000" b="1" i="1" dirty="0"/>
              <a:t>Excludes “Memory Institution” Content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6EF71A-73AA-4240-BDF0-5D5CDFE78147}"/>
              </a:ext>
            </a:extLst>
          </p:cNvPr>
          <p:cNvSpPr/>
          <p:nvPr/>
        </p:nvSpPr>
        <p:spPr>
          <a:xfrm>
            <a:off x="1295400" y="1447800"/>
            <a:ext cx="6991145" cy="3139321"/>
          </a:xfrm>
          <a:prstGeom prst="rect">
            <a:avLst/>
          </a:prstGeom>
        </p:spPr>
        <p:txBody>
          <a:bodyPr wrap="none">
            <a:spAutoFit/>
          </a:bodyPr>
          <a:lstStyle/>
          <a:p>
            <a:pPr algn="ctr"/>
            <a:r>
              <a:rPr lang="en-US" sz="6600" i="1" dirty="0"/>
              <a:t>Models </a:t>
            </a:r>
            <a:br>
              <a:rPr lang="en-US" sz="6600" i="1" dirty="0"/>
            </a:br>
            <a:r>
              <a:rPr lang="en-US" sz="6600" i="1" dirty="0"/>
              <a:t>for</a:t>
            </a:r>
            <a:br>
              <a:rPr lang="en-US" sz="6600" i="1" dirty="0"/>
            </a:br>
            <a:r>
              <a:rPr lang="en-US" sz="6600" i="1" dirty="0"/>
              <a:t> Organizing Systems</a:t>
            </a:r>
          </a:p>
        </p:txBody>
      </p:sp>
    </p:spTree>
    <p:extLst>
      <p:ext uri="{BB962C8B-B14F-4D97-AF65-F5344CB8AC3E}">
        <p14:creationId xmlns:p14="http://schemas.microsoft.com/office/powerpoint/2010/main" val="325621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5EE3-C8B9-40F7-B4D6-179718E7E190}"/>
              </a:ext>
            </a:extLst>
          </p:cNvPr>
          <p:cNvSpPr>
            <a:spLocks noGrp="1"/>
          </p:cNvSpPr>
          <p:nvPr>
            <p:ph type="title"/>
          </p:nvPr>
        </p:nvSpPr>
        <p:spPr>
          <a:xfrm>
            <a:off x="455271" y="219397"/>
            <a:ext cx="8229600" cy="1143000"/>
          </a:xfrm>
        </p:spPr>
        <p:txBody>
          <a:bodyPr/>
          <a:lstStyle/>
          <a:p>
            <a:r>
              <a:rPr lang="en-US" dirty="0"/>
              <a:t>Models for Organizing Systems</a:t>
            </a:r>
          </a:p>
        </p:txBody>
      </p:sp>
      <p:sp>
        <p:nvSpPr>
          <p:cNvPr id="3" name="Content Placeholder 2">
            <a:extLst>
              <a:ext uri="{FF2B5EF4-FFF2-40B4-BE49-F238E27FC236}">
                <a16:creationId xmlns:a16="http://schemas.microsoft.com/office/drawing/2014/main" id="{901FEA2C-2720-41E6-9E0E-A8057B947CE7}"/>
              </a:ext>
            </a:extLst>
          </p:cNvPr>
          <p:cNvSpPr>
            <a:spLocks noGrp="1"/>
          </p:cNvSpPr>
          <p:nvPr>
            <p:ph idx="1"/>
          </p:nvPr>
        </p:nvSpPr>
        <p:spPr>
          <a:xfrm>
            <a:off x="381000" y="1752600"/>
            <a:ext cx="8229600" cy="4525963"/>
          </a:xfrm>
        </p:spPr>
        <p:txBody>
          <a:bodyPr>
            <a:normAutofit fontScale="77500" lnSpcReduction="20000"/>
          </a:bodyPr>
          <a:lstStyle/>
          <a:p>
            <a:r>
              <a:rPr lang="en-US" dirty="0"/>
              <a:t>Many academic fields – management, operations research, informatics, etc. – provide models for describing organizing systems</a:t>
            </a:r>
          </a:p>
          <a:p>
            <a:r>
              <a:rPr lang="en-US" dirty="0"/>
              <a:t>These models distinguish and highlight different aspects of the organizing system</a:t>
            </a:r>
          </a:p>
          <a:p>
            <a:r>
              <a:rPr lang="en-US" dirty="0"/>
              <a:t>They can be thought of as different perspectives or points of view whose effectiveness depends on the nature of the resources and organizing principles in the organizing system</a:t>
            </a:r>
          </a:p>
          <a:p>
            <a:r>
              <a:rPr lang="en-US" dirty="0"/>
              <a:t>These normative models can be combined, adapted, or otherwise changed to create innovative hybrids that might be better suited for some novel organizing system</a:t>
            </a:r>
          </a:p>
          <a:p>
            <a:endParaRPr lang="en-US" dirty="0"/>
          </a:p>
        </p:txBody>
      </p:sp>
    </p:spTree>
    <p:extLst>
      <p:ext uri="{BB962C8B-B14F-4D97-AF65-F5344CB8AC3E}">
        <p14:creationId xmlns:p14="http://schemas.microsoft.com/office/powerpoint/2010/main" val="384736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7A3D-137A-4B7D-B11C-5D6207F7E003}"/>
              </a:ext>
            </a:extLst>
          </p:cNvPr>
          <p:cNvSpPr>
            <a:spLocks noGrp="1"/>
          </p:cNvSpPr>
          <p:nvPr>
            <p:ph type="title"/>
          </p:nvPr>
        </p:nvSpPr>
        <p:spPr/>
        <p:txBody>
          <a:bodyPr/>
          <a:lstStyle/>
          <a:p>
            <a:r>
              <a:rPr lang="en-US" dirty="0"/>
              <a:t>Models</a:t>
            </a:r>
          </a:p>
        </p:txBody>
      </p:sp>
      <p:sp>
        <p:nvSpPr>
          <p:cNvPr id="3" name="Content Placeholder 2">
            <a:extLst>
              <a:ext uri="{FF2B5EF4-FFF2-40B4-BE49-F238E27FC236}">
                <a16:creationId xmlns:a16="http://schemas.microsoft.com/office/drawing/2014/main" id="{0156B9CB-62C8-421B-ACA6-0AD65BD0C04F}"/>
              </a:ext>
            </a:extLst>
          </p:cNvPr>
          <p:cNvSpPr>
            <a:spLocks noGrp="1"/>
          </p:cNvSpPr>
          <p:nvPr>
            <p:ph idx="1"/>
          </p:nvPr>
        </p:nvSpPr>
        <p:spPr/>
        <p:txBody>
          <a:bodyPr/>
          <a:lstStyle/>
          <a:p>
            <a:r>
              <a:rPr lang="en-US" dirty="0"/>
              <a:t>Pictorial /Physical / Literal </a:t>
            </a:r>
          </a:p>
          <a:p>
            <a:r>
              <a:rPr lang="en-US" dirty="0"/>
              <a:t>Schematic / Topological</a:t>
            </a:r>
          </a:p>
          <a:p>
            <a:r>
              <a:rPr lang="en-US" dirty="0"/>
              <a:t>Functional</a:t>
            </a:r>
          </a:p>
          <a:p>
            <a:r>
              <a:rPr lang="en-US" dirty="0"/>
              <a:t>Structural</a:t>
            </a:r>
          </a:p>
          <a:p>
            <a:r>
              <a:rPr lang="en-US" dirty="0"/>
              <a:t>Process</a:t>
            </a:r>
          </a:p>
          <a:p>
            <a:r>
              <a:rPr lang="en-US" dirty="0"/>
              <a:t>Semantic / Conceptual</a:t>
            </a:r>
          </a:p>
          <a:p>
            <a:endParaRPr lang="en-US" b="1" dirty="0">
              <a:sym typeface="UC Berkeley OS Sign"/>
            </a:endParaRPr>
          </a:p>
          <a:p>
            <a:endParaRPr lang="en-US" dirty="0"/>
          </a:p>
        </p:txBody>
      </p:sp>
    </p:spTree>
    <p:extLst>
      <p:ext uri="{BB962C8B-B14F-4D97-AF65-F5344CB8AC3E}">
        <p14:creationId xmlns:p14="http://schemas.microsoft.com/office/powerpoint/2010/main" val="300596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Pictorial /Physical / Literal Models</a:t>
            </a:r>
            <a:endParaRPr lang="en-US" sz="3600" b="1" dirty="0">
              <a:latin typeface="+mj-lt"/>
              <a:ea typeface="+mj-ea"/>
              <a:cs typeface="+mj-cs"/>
              <a:sym typeface="UC Berkeley OS Sign"/>
            </a:endParaRPr>
          </a:p>
        </p:txBody>
      </p:sp>
      <p:sp>
        <p:nvSpPr>
          <p:cNvPr id="6" name="Rectangle 5"/>
          <p:cNvSpPr/>
          <p:nvPr/>
        </p:nvSpPr>
        <p:spPr>
          <a:xfrm>
            <a:off x="354062" y="1563418"/>
            <a:ext cx="7543800" cy="5553602"/>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The essence of some organizing systems is the physical arrangement of resources, especially when the physical context controls or constrains interactions with them</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 photo conveys a literal description of these types of organizing systems, enabling easy understanding of its layout and scale</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4614777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607219" y="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Home Kitchen</a:t>
            </a:r>
            <a:endParaRPr lang="en-US" altLang="en-US" b="1" dirty="0">
              <a:sym typeface="UC Berkeley OS Sign"/>
            </a:endParaRPr>
          </a:p>
        </p:txBody>
      </p:sp>
      <p:pic>
        <p:nvPicPr>
          <p:cNvPr id="91139" name="Picture 3" descr="KitchenOrgPrinciples.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035844" y="964407"/>
            <a:ext cx="7206258" cy="5404693"/>
          </a:xfrm>
        </p:spPr>
      </p:pic>
      <p:sp>
        <p:nvSpPr>
          <p:cNvPr id="91140"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FBF3FEB3-ACFF-4C43-8ED5-C02386B7A3B2}" type="slidenum">
              <a:rPr lang="en-US" altLang="en-US" sz="1477">
                <a:solidFill>
                  <a:srgbClr val="002955"/>
                </a:solidFill>
                <a:latin typeface="UC Berkeley OS Sign"/>
                <a:ea typeface="MS PGothic" panose="020B0600070205080204" pitchFamily="34" charset="-128"/>
                <a:sym typeface="UC Berkeley OS Sign"/>
              </a:rPr>
              <a:pPr algn="ctr" eaLnBrk="1" hangingPunct="1"/>
              <a:t>17</a:t>
            </a:fld>
            <a:endParaRPr lang="en-US" altLang="en-US" sz="1477" dirty="0">
              <a:solidFill>
                <a:srgbClr val="002955"/>
              </a:solidFill>
              <a:latin typeface="UC Berkeley OS Sign"/>
              <a:ea typeface="MS PGothic" panose="020B0600070205080204" pitchFamily="34" charset="-128"/>
              <a:sym typeface="UC Berkeley OS Sign"/>
            </a:endParaRPr>
          </a:p>
        </p:txBody>
      </p:sp>
      <p:sp>
        <p:nvSpPr>
          <p:cNvPr id="91141" name="TextBox 7"/>
          <p:cNvSpPr txBox="1">
            <a:spLocks noChangeArrowheads="1"/>
          </p:cNvSpPr>
          <p:nvPr/>
        </p:nvSpPr>
        <p:spPr bwMode="auto">
          <a:xfrm>
            <a:off x="285750" y="6620248"/>
            <a:ext cx="809029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1125" dirty="0"/>
              <a:t>Photo by Emilie Hardman (</a:t>
            </a:r>
            <a:r>
              <a:rPr lang="en-US" altLang="en-US" sz="1125" dirty="0">
                <a:hlinkClick r:id="rId4"/>
              </a:rPr>
              <a:t>http://www.flickr.com/photos/quintanaroo/2741672230/</a:t>
            </a:r>
            <a:r>
              <a:rPr lang="en-US" altLang="en-US" sz="1125" dirty="0"/>
              <a:t>/)  Used by permission</a:t>
            </a:r>
          </a:p>
        </p:txBody>
      </p:sp>
    </p:spTree>
    <p:extLst>
      <p:ext uri="{BB962C8B-B14F-4D97-AF65-F5344CB8AC3E}">
        <p14:creationId xmlns:p14="http://schemas.microsoft.com/office/powerpoint/2010/main" val="3897405335"/>
      </p:ext>
    </p:extLst>
  </p:cSld>
  <p:clrMapOvr>
    <a:masterClrMapping/>
  </p:clrMapOvr>
  <p:transition advTm="98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8AA8-2F09-4B2B-BBE0-C628FE15F40A}"/>
              </a:ext>
            </a:extLst>
          </p:cNvPr>
          <p:cNvSpPr>
            <a:spLocks noGrp="1"/>
          </p:cNvSpPr>
          <p:nvPr>
            <p:ph type="title"/>
          </p:nvPr>
        </p:nvSpPr>
        <p:spPr>
          <a:xfrm>
            <a:off x="381000" y="209550"/>
            <a:ext cx="8229600" cy="1143000"/>
          </a:xfrm>
        </p:spPr>
        <p:txBody>
          <a:bodyPr>
            <a:normAutofit fontScale="90000"/>
          </a:bodyPr>
          <a:lstStyle/>
          <a:p>
            <a:r>
              <a:rPr lang="en-US" dirty="0"/>
              <a:t>In a Neuroscience Lab, </a:t>
            </a:r>
            <a:br>
              <a:rPr lang="en-US" dirty="0"/>
            </a:br>
            <a:r>
              <a:rPr lang="en-US" dirty="0"/>
              <a:t>Rats Are Organized</a:t>
            </a:r>
          </a:p>
        </p:txBody>
      </p:sp>
      <p:pic>
        <p:nvPicPr>
          <p:cNvPr id="3" name="Picture 2">
            <a:extLst>
              <a:ext uri="{FF2B5EF4-FFF2-40B4-BE49-F238E27FC236}">
                <a16:creationId xmlns:a16="http://schemas.microsoft.com/office/drawing/2014/main" id="{7896C96B-4100-4DC0-B261-07346C527802}"/>
              </a:ext>
            </a:extLst>
          </p:cNvPr>
          <p:cNvPicPr>
            <a:picLocks noChangeAspect="1"/>
          </p:cNvPicPr>
          <p:nvPr/>
        </p:nvPicPr>
        <p:blipFill>
          <a:blip r:embed="rId3"/>
          <a:stretch>
            <a:fillRect/>
          </a:stretch>
        </p:blipFill>
        <p:spPr>
          <a:xfrm>
            <a:off x="660400" y="1522881"/>
            <a:ext cx="7823200" cy="4400550"/>
          </a:xfrm>
          <a:prstGeom prst="rect">
            <a:avLst/>
          </a:prstGeom>
        </p:spPr>
      </p:pic>
      <p:sp>
        <p:nvSpPr>
          <p:cNvPr id="4" name="TextBox 3">
            <a:extLst>
              <a:ext uri="{FF2B5EF4-FFF2-40B4-BE49-F238E27FC236}">
                <a16:creationId xmlns:a16="http://schemas.microsoft.com/office/drawing/2014/main" id="{6D91AC56-5043-45F8-8A5E-EE36EEAB431D}"/>
              </a:ext>
            </a:extLst>
          </p:cNvPr>
          <p:cNvSpPr txBox="1"/>
          <p:nvPr/>
        </p:nvSpPr>
        <p:spPr>
          <a:xfrm>
            <a:off x="1143000" y="5923431"/>
            <a:ext cx="7620000" cy="830997"/>
          </a:xfrm>
          <a:prstGeom prst="rect">
            <a:avLst/>
          </a:prstGeom>
          <a:noFill/>
        </p:spPr>
        <p:txBody>
          <a:bodyPr wrap="square" rtlCol="0">
            <a:spAutoFit/>
          </a:bodyPr>
          <a:lstStyle/>
          <a:p>
            <a:r>
              <a:rPr lang="en-US" sz="2400" dirty="0"/>
              <a:t>A photo conveys a literal description of the organizing system, emphasizing its layout and scale</a:t>
            </a:r>
          </a:p>
        </p:txBody>
      </p:sp>
    </p:spTree>
    <p:extLst>
      <p:ext uri="{BB962C8B-B14F-4D97-AF65-F5344CB8AC3E}">
        <p14:creationId xmlns:p14="http://schemas.microsoft.com/office/powerpoint/2010/main" val="27806863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8B6B-E5FD-4435-90E9-9DF1342636DD}"/>
              </a:ext>
            </a:extLst>
          </p:cNvPr>
          <p:cNvSpPr>
            <a:spLocks noGrp="1"/>
          </p:cNvSpPr>
          <p:nvPr>
            <p:ph type="title"/>
          </p:nvPr>
        </p:nvSpPr>
        <p:spPr>
          <a:xfrm>
            <a:off x="1333500" y="152400"/>
            <a:ext cx="6477000" cy="1143000"/>
          </a:xfrm>
        </p:spPr>
        <p:txBody>
          <a:bodyPr>
            <a:normAutofit/>
          </a:bodyPr>
          <a:lstStyle/>
          <a:p>
            <a:r>
              <a:rPr lang="en-US" dirty="0"/>
              <a:t>Taskonomic Organization</a:t>
            </a:r>
          </a:p>
        </p:txBody>
      </p:sp>
      <p:sp>
        <p:nvSpPr>
          <p:cNvPr id="3" name="Rectangle 2">
            <a:extLst>
              <a:ext uri="{FF2B5EF4-FFF2-40B4-BE49-F238E27FC236}">
                <a16:creationId xmlns:a16="http://schemas.microsoft.com/office/drawing/2014/main" id="{5FE5A080-6A02-486B-9F16-6FB1B0549088}"/>
              </a:ext>
            </a:extLst>
          </p:cNvPr>
          <p:cNvSpPr/>
          <p:nvPr/>
        </p:nvSpPr>
        <p:spPr>
          <a:xfrm>
            <a:off x="115929" y="1853148"/>
            <a:ext cx="2823214" cy="3785652"/>
          </a:xfrm>
          <a:prstGeom prst="rect">
            <a:avLst/>
          </a:prstGeom>
        </p:spPr>
        <p:txBody>
          <a:bodyPr wrap="square">
            <a:spAutoFit/>
          </a:bodyPr>
          <a:lstStyle/>
          <a:p>
            <a:r>
              <a:rPr lang="en-US" sz="2400" dirty="0"/>
              <a:t>An array of amplifiers and filters for pro­cessing and recording rats' brain­wave signals (left) is installed in a vertical rack that can be located close to the equipment used to perform surgeries</a:t>
            </a:r>
          </a:p>
        </p:txBody>
      </p:sp>
      <p:pic>
        <p:nvPicPr>
          <p:cNvPr id="6" name="Picture 5">
            <a:extLst>
              <a:ext uri="{FF2B5EF4-FFF2-40B4-BE49-F238E27FC236}">
                <a16:creationId xmlns:a16="http://schemas.microsoft.com/office/drawing/2014/main" id="{30E64BF2-3711-4541-8334-01904F4DF08A}"/>
              </a:ext>
            </a:extLst>
          </p:cNvPr>
          <p:cNvPicPr>
            <a:picLocks noChangeAspect="1"/>
          </p:cNvPicPr>
          <p:nvPr/>
        </p:nvPicPr>
        <p:blipFill>
          <a:blip r:embed="rId3"/>
          <a:stretch>
            <a:fillRect/>
          </a:stretch>
        </p:blipFill>
        <p:spPr>
          <a:xfrm>
            <a:off x="2928257" y="1219200"/>
            <a:ext cx="5948118" cy="5143466"/>
          </a:xfrm>
          <a:prstGeom prst="rect">
            <a:avLst/>
          </a:prstGeom>
        </p:spPr>
      </p:pic>
    </p:spTree>
    <p:extLst>
      <p:ext uri="{BB962C8B-B14F-4D97-AF65-F5344CB8AC3E}">
        <p14:creationId xmlns:p14="http://schemas.microsoft.com/office/powerpoint/2010/main" val="2413302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Case Studies</a:t>
            </a:r>
            <a:br>
              <a:rPr lang="en-US" sz="3600" b="1" dirty="0">
                <a:sym typeface="UC Berkeley OS Sign"/>
              </a:rPr>
            </a:b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1219200" y="976498"/>
            <a:ext cx="8458199" cy="4866234"/>
          </a:xfrm>
          <a:prstGeom prst="rect">
            <a:avLst/>
          </a:prstGeom>
          <a:noFill/>
          <a:ln w="9525">
            <a:noFill/>
            <a:miter lim="800000"/>
            <a:headEnd/>
            <a:tailEnd/>
          </a:ln>
        </p:spPr>
        <p:txBody>
          <a:bodyPr wrap="square" lIns="64291" tIns="32146" rIns="64291" bIns="32146">
            <a:spAutoFit/>
          </a:bodyPr>
          <a:lstStyle/>
          <a:p>
            <a:r>
              <a:rPr lang="en-US" sz="2400" dirty="0"/>
              <a:t>1/19</a:t>
            </a:r>
          </a:p>
          <a:p>
            <a:pPr lvl="1"/>
            <a:r>
              <a:rPr lang="en-US" sz="2400" dirty="0"/>
              <a:t>TDO 12.5 Organizing a kitchen </a:t>
            </a:r>
          </a:p>
          <a:p>
            <a:pPr lvl="1"/>
            <a:r>
              <a:rPr lang="en-US" sz="2400" dirty="0"/>
              <a:t>Time Zones</a:t>
            </a:r>
          </a:p>
          <a:p>
            <a:pPr lvl="1"/>
            <a:r>
              <a:rPr lang="en-US" sz="2400" dirty="0"/>
              <a:t>Orchestra Seating Arrangements</a:t>
            </a:r>
          </a:p>
          <a:p>
            <a:pPr marL="0" lvl="1"/>
            <a:r>
              <a:rPr lang="en-US" sz="2400" dirty="0"/>
              <a:t>1/21</a:t>
            </a:r>
          </a:p>
          <a:p>
            <a:pPr lvl="1"/>
            <a:r>
              <a:rPr lang="en-US" sz="2400" dirty="0"/>
              <a:t>TDO 12.4 Single-source textbook publishing</a:t>
            </a:r>
          </a:p>
          <a:p>
            <a:pPr lvl="1"/>
            <a:r>
              <a:rPr lang="en-US" sz="2400" dirty="0"/>
              <a:t>TDO 12.18 Neuroscience lab</a:t>
            </a:r>
          </a:p>
          <a:p>
            <a:pPr lvl="1"/>
            <a:r>
              <a:rPr lang="en-US" sz="2400" dirty="0"/>
              <a:t>Medical Emergencies</a:t>
            </a:r>
          </a:p>
          <a:p>
            <a:r>
              <a:rPr lang="en-US" sz="2400" dirty="0"/>
              <a:t>1/26</a:t>
            </a:r>
          </a:p>
          <a:p>
            <a:pPr lvl="1"/>
            <a:r>
              <a:rPr lang="en-US" sz="2400" dirty="0"/>
              <a:t>Organized Crime</a:t>
            </a:r>
          </a:p>
          <a:p>
            <a:pPr lvl="1"/>
            <a:r>
              <a:rPr lang="en-US" sz="2400" dirty="0"/>
              <a:t>NBA Player Tracking</a:t>
            </a:r>
          </a:p>
          <a:p>
            <a:pPr lvl="1"/>
            <a:r>
              <a:rPr lang="en-US" sz="2400" dirty="0"/>
              <a:t>Intentional Communities</a:t>
            </a:r>
          </a:p>
          <a:p>
            <a:pPr lvl="1"/>
            <a:r>
              <a:rPr lang="en-US" sz="2400" dirty="0"/>
              <a:t>Guide Dogs for the Blind</a:t>
            </a:r>
          </a:p>
        </p:txBody>
      </p:sp>
    </p:spTree>
    <p:extLst>
      <p:ext uri="{BB962C8B-B14F-4D97-AF65-F5344CB8AC3E}">
        <p14:creationId xmlns:p14="http://schemas.microsoft.com/office/powerpoint/2010/main" val="25206263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495300" y="1752600"/>
            <a:ext cx="8229600" cy="4144962"/>
          </a:xfrm>
        </p:spPr>
        <p:txBody>
          <a:bodyPr>
            <a:normAutofit/>
          </a:bodyPr>
          <a:lstStyle/>
          <a:p>
            <a:pPr>
              <a:defRPr/>
            </a:pPr>
            <a:r>
              <a:rPr lang="en-US" altLang="ja-JP" sz="4000" dirty="0"/>
              <a:t>Rat resources are initially interchangeable in most respects, but later must be treated as unique resources. Why? </a:t>
            </a:r>
            <a:endParaRPr lang="en-US" sz="4000" dirty="0"/>
          </a:p>
          <a:p>
            <a:pPr marL="0" indent="0">
              <a:buNone/>
            </a:pPr>
            <a:endParaRPr lang="en-US" dirty="0"/>
          </a:p>
          <a:p>
            <a:endParaRPr lang="en-US" dirty="0"/>
          </a:p>
        </p:txBody>
      </p:sp>
    </p:spTree>
    <p:extLst>
      <p:ext uri="{BB962C8B-B14F-4D97-AF65-F5344CB8AC3E}">
        <p14:creationId xmlns:p14="http://schemas.microsoft.com/office/powerpoint/2010/main" val="304988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333500" y="228600"/>
            <a:ext cx="60198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Schematic / Topological</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 Models</a:t>
            </a:r>
          </a:p>
        </p:txBody>
      </p:sp>
      <p:sp>
        <p:nvSpPr>
          <p:cNvPr id="6" name="Rectangle 5"/>
          <p:cNvSpPr/>
          <p:nvPr/>
        </p:nvSpPr>
        <p:spPr>
          <a:xfrm>
            <a:off x="152400" y="1143000"/>
            <a:ext cx="8382000" cy="5061159"/>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Distinguish the important locations or regions where the resources are arranged</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Preserve the important physical characteristics and relationships, but not in a literal/exact way</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Often improve comprehensibility by emphasizing interaction or decision points while eliminating irrelevant or distracting detail</a:t>
            </a:r>
          </a:p>
        </p:txBody>
      </p:sp>
    </p:spTree>
    <p:extLst>
      <p:ext uri="{BB962C8B-B14F-4D97-AF65-F5344CB8AC3E}">
        <p14:creationId xmlns:p14="http://schemas.microsoft.com/office/powerpoint/2010/main" val="30081961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89" y="314324"/>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Schematic Representation</a:t>
            </a:r>
            <a:br>
              <a:rPr lang="en-US" altLang="en-US" b="1" dirty="0"/>
            </a:br>
            <a:r>
              <a:rPr lang="en-US" altLang="en-US" b="1" dirty="0"/>
              <a:t> of a Kitchen</a:t>
            </a:r>
          </a:p>
        </p:txBody>
      </p:sp>
      <p:sp>
        <p:nvSpPr>
          <p:cNvPr id="88066" name="AutoShape 2"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8" name="AutoShape 4"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72" name="Picture 8" descr="Image result for kitchen designs drawings"/>
          <p:cNvPicPr>
            <a:picLocks noChangeAspect="1" noChangeArrowheads="1"/>
          </p:cNvPicPr>
          <p:nvPr/>
        </p:nvPicPr>
        <p:blipFill>
          <a:blip r:embed="rId3" cstate="print"/>
          <a:srcRect/>
          <a:stretch>
            <a:fillRect/>
          </a:stretch>
        </p:blipFill>
        <p:spPr bwMode="auto">
          <a:xfrm>
            <a:off x="1219200" y="1566429"/>
            <a:ext cx="6629400" cy="4977247"/>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B71B-2D1D-488F-A914-1DA4D647C21D}"/>
              </a:ext>
            </a:extLst>
          </p:cNvPr>
          <p:cNvSpPr>
            <a:spLocks noGrp="1"/>
          </p:cNvSpPr>
          <p:nvPr>
            <p:ph type="title"/>
          </p:nvPr>
        </p:nvSpPr>
        <p:spPr>
          <a:xfrm>
            <a:off x="520283" y="1859459"/>
            <a:ext cx="2514600" cy="1143000"/>
          </a:xfrm>
        </p:spPr>
        <p:txBody>
          <a:bodyPr>
            <a:normAutofit/>
          </a:bodyPr>
          <a:lstStyle/>
          <a:p>
            <a:r>
              <a:rPr lang="en-US" dirty="0"/>
              <a:t>Pictorial</a:t>
            </a:r>
          </a:p>
        </p:txBody>
      </p:sp>
      <p:pic>
        <p:nvPicPr>
          <p:cNvPr id="3" name="Picture 2">
            <a:extLst>
              <a:ext uri="{FF2B5EF4-FFF2-40B4-BE49-F238E27FC236}">
                <a16:creationId xmlns:a16="http://schemas.microsoft.com/office/drawing/2014/main" id="{7A8D7DA2-6F0E-4E97-93F2-D2FFA000C84C}"/>
              </a:ext>
            </a:extLst>
          </p:cNvPr>
          <p:cNvPicPr>
            <a:picLocks noChangeAspect="1"/>
          </p:cNvPicPr>
          <p:nvPr/>
        </p:nvPicPr>
        <p:blipFill>
          <a:blip r:embed="rId3"/>
          <a:stretch>
            <a:fillRect/>
          </a:stretch>
        </p:blipFill>
        <p:spPr>
          <a:xfrm>
            <a:off x="4016829" y="3429000"/>
            <a:ext cx="4585117" cy="3252234"/>
          </a:xfrm>
          <a:prstGeom prst="rect">
            <a:avLst/>
          </a:prstGeom>
        </p:spPr>
      </p:pic>
      <p:pic>
        <p:nvPicPr>
          <p:cNvPr id="4" name="Picture 3">
            <a:extLst>
              <a:ext uri="{FF2B5EF4-FFF2-40B4-BE49-F238E27FC236}">
                <a16:creationId xmlns:a16="http://schemas.microsoft.com/office/drawing/2014/main" id="{1A10BC8F-937C-44D1-9650-00F0F07BE865}"/>
              </a:ext>
            </a:extLst>
          </p:cNvPr>
          <p:cNvPicPr>
            <a:picLocks noChangeAspect="1"/>
          </p:cNvPicPr>
          <p:nvPr/>
        </p:nvPicPr>
        <p:blipFill>
          <a:blip r:embed="rId4"/>
          <a:stretch>
            <a:fillRect/>
          </a:stretch>
        </p:blipFill>
        <p:spPr>
          <a:xfrm>
            <a:off x="4038600" y="651979"/>
            <a:ext cx="4585117" cy="2567666"/>
          </a:xfrm>
          <a:prstGeom prst="rect">
            <a:avLst/>
          </a:prstGeom>
        </p:spPr>
      </p:pic>
      <p:sp>
        <p:nvSpPr>
          <p:cNvPr id="6" name="Rectangle 5">
            <a:extLst>
              <a:ext uri="{FF2B5EF4-FFF2-40B4-BE49-F238E27FC236}">
                <a16:creationId xmlns:a16="http://schemas.microsoft.com/office/drawing/2014/main" id="{273D655A-5759-4167-92E7-C5D40BF50DE2}"/>
              </a:ext>
            </a:extLst>
          </p:cNvPr>
          <p:cNvSpPr/>
          <p:nvPr/>
        </p:nvSpPr>
        <p:spPr>
          <a:xfrm>
            <a:off x="762000" y="3855542"/>
            <a:ext cx="2534220" cy="769441"/>
          </a:xfrm>
          <a:prstGeom prst="rect">
            <a:avLst/>
          </a:prstGeom>
        </p:spPr>
        <p:txBody>
          <a:bodyPr wrap="none">
            <a:spAutoFit/>
          </a:bodyPr>
          <a:lstStyle/>
          <a:p>
            <a:r>
              <a:rPr lang="en-US" sz="4400" dirty="0">
                <a:solidFill>
                  <a:prstClr val="black"/>
                </a:solidFill>
                <a:ea typeface="+mj-ea"/>
                <a:cs typeface="+mj-cs"/>
              </a:rPr>
              <a:t>Schematic</a:t>
            </a:r>
            <a:endParaRPr lang="en-US" dirty="0"/>
          </a:p>
        </p:txBody>
      </p:sp>
      <p:sp>
        <p:nvSpPr>
          <p:cNvPr id="5" name="TextBox 4">
            <a:extLst>
              <a:ext uri="{FF2B5EF4-FFF2-40B4-BE49-F238E27FC236}">
                <a16:creationId xmlns:a16="http://schemas.microsoft.com/office/drawing/2014/main" id="{66C4368C-3564-468B-84D2-8B4A8FF8623A}"/>
              </a:ext>
            </a:extLst>
          </p:cNvPr>
          <p:cNvSpPr txBox="1"/>
          <p:nvPr/>
        </p:nvSpPr>
        <p:spPr>
          <a:xfrm>
            <a:off x="304800" y="607272"/>
            <a:ext cx="3496547" cy="646331"/>
          </a:xfrm>
          <a:prstGeom prst="rect">
            <a:avLst/>
          </a:prstGeom>
          <a:noFill/>
        </p:spPr>
        <p:txBody>
          <a:bodyPr wrap="square" rtlCol="0">
            <a:spAutoFit/>
          </a:bodyPr>
          <a:lstStyle/>
          <a:p>
            <a:r>
              <a:rPr lang="en-US" sz="3600" b="1" dirty="0"/>
              <a:t>THE ORCHESTRA</a:t>
            </a:r>
          </a:p>
        </p:txBody>
      </p:sp>
    </p:spTree>
    <p:extLst>
      <p:ext uri="{BB962C8B-B14F-4D97-AF65-F5344CB8AC3E}">
        <p14:creationId xmlns:p14="http://schemas.microsoft.com/office/powerpoint/2010/main" val="32982697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B71B-2D1D-488F-A914-1DA4D647C21D}"/>
              </a:ext>
            </a:extLst>
          </p:cNvPr>
          <p:cNvSpPr>
            <a:spLocks noGrp="1"/>
          </p:cNvSpPr>
          <p:nvPr>
            <p:ph type="title"/>
          </p:nvPr>
        </p:nvSpPr>
        <p:spPr>
          <a:xfrm>
            <a:off x="-371475" y="149993"/>
            <a:ext cx="9448800" cy="1143000"/>
          </a:xfrm>
        </p:spPr>
        <p:txBody>
          <a:bodyPr>
            <a:normAutofit fontScale="90000"/>
          </a:bodyPr>
          <a:lstStyle/>
          <a:p>
            <a:r>
              <a:rPr lang="en-US" dirty="0"/>
              <a:t>QUEUE LAYOUT</a:t>
            </a:r>
            <a:br>
              <a:rPr lang="en-US" dirty="0"/>
            </a:br>
            <a:r>
              <a:rPr lang="en-US" dirty="0"/>
              <a:t>            Pictorial</a:t>
            </a:r>
          </a:p>
        </p:txBody>
      </p:sp>
      <p:sp>
        <p:nvSpPr>
          <p:cNvPr id="6" name="Rectangle 5">
            <a:extLst>
              <a:ext uri="{FF2B5EF4-FFF2-40B4-BE49-F238E27FC236}">
                <a16:creationId xmlns:a16="http://schemas.microsoft.com/office/drawing/2014/main" id="{273D655A-5759-4167-92E7-C5D40BF50DE2}"/>
              </a:ext>
            </a:extLst>
          </p:cNvPr>
          <p:cNvSpPr/>
          <p:nvPr/>
        </p:nvSpPr>
        <p:spPr>
          <a:xfrm>
            <a:off x="685800" y="5178841"/>
            <a:ext cx="2534220" cy="769441"/>
          </a:xfrm>
          <a:prstGeom prst="rect">
            <a:avLst/>
          </a:prstGeom>
        </p:spPr>
        <p:txBody>
          <a:bodyPr wrap="none">
            <a:spAutoFit/>
          </a:bodyPr>
          <a:lstStyle/>
          <a:p>
            <a:r>
              <a:rPr lang="en-US" sz="4400" dirty="0">
                <a:solidFill>
                  <a:prstClr val="black"/>
                </a:solidFill>
                <a:ea typeface="+mj-ea"/>
                <a:cs typeface="+mj-cs"/>
              </a:rPr>
              <a:t>Schematic</a:t>
            </a:r>
            <a:endParaRPr lang="en-US" dirty="0"/>
          </a:p>
        </p:txBody>
      </p:sp>
      <p:pic>
        <p:nvPicPr>
          <p:cNvPr id="5" name="Picture 4">
            <a:extLst>
              <a:ext uri="{FF2B5EF4-FFF2-40B4-BE49-F238E27FC236}">
                <a16:creationId xmlns:a16="http://schemas.microsoft.com/office/drawing/2014/main" id="{8153DF0E-1FDE-4AC4-91FB-B4D5262D04F0}"/>
              </a:ext>
            </a:extLst>
          </p:cNvPr>
          <p:cNvPicPr>
            <a:picLocks noChangeAspect="1"/>
          </p:cNvPicPr>
          <p:nvPr/>
        </p:nvPicPr>
        <p:blipFill>
          <a:blip r:embed="rId3"/>
          <a:stretch>
            <a:fillRect/>
          </a:stretch>
        </p:blipFill>
        <p:spPr>
          <a:xfrm>
            <a:off x="3301488" y="4079086"/>
            <a:ext cx="5121465" cy="2631517"/>
          </a:xfrm>
          <a:prstGeom prst="rect">
            <a:avLst/>
          </a:prstGeom>
        </p:spPr>
      </p:pic>
      <p:pic>
        <p:nvPicPr>
          <p:cNvPr id="8" name="Picture 7">
            <a:extLst>
              <a:ext uri="{FF2B5EF4-FFF2-40B4-BE49-F238E27FC236}">
                <a16:creationId xmlns:a16="http://schemas.microsoft.com/office/drawing/2014/main" id="{400DDDD3-94FE-45A4-B3E7-79663D416B93}"/>
              </a:ext>
            </a:extLst>
          </p:cNvPr>
          <p:cNvPicPr>
            <a:picLocks noChangeAspect="1"/>
          </p:cNvPicPr>
          <p:nvPr/>
        </p:nvPicPr>
        <p:blipFill>
          <a:blip r:embed="rId4"/>
          <a:stretch>
            <a:fillRect/>
          </a:stretch>
        </p:blipFill>
        <p:spPr>
          <a:xfrm>
            <a:off x="4918567" y="1463155"/>
            <a:ext cx="3332729" cy="2442305"/>
          </a:xfrm>
          <a:prstGeom prst="rect">
            <a:avLst/>
          </a:prstGeom>
        </p:spPr>
      </p:pic>
      <p:pic>
        <p:nvPicPr>
          <p:cNvPr id="9" name="Picture 8">
            <a:extLst>
              <a:ext uri="{FF2B5EF4-FFF2-40B4-BE49-F238E27FC236}">
                <a16:creationId xmlns:a16="http://schemas.microsoft.com/office/drawing/2014/main" id="{7205D1B9-31D5-4731-886F-B50A6C454326}"/>
              </a:ext>
            </a:extLst>
          </p:cNvPr>
          <p:cNvPicPr>
            <a:picLocks noChangeAspect="1"/>
          </p:cNvPicPr>
          <p:nvPr/>
        </p:nvPicPr>
        <p:blipFill>
          <a:blip r:embed="rId5"/>
          <a:stretch>
            <a:fillRect/>
          </a:stretch>
        </p:blipFill>
        <p:spPr>
          <a:xfrm>
            <a:off x="564358" y="1474041"/>
            <a:ext cx="3628420" cy="2414549"/>
          </a:xfrm>
          <a:prstGeom prst="rect">
            <a:avLst/>
          </a:prstGeom>
        </p:spPr>
      </p:pic>
    </p:spTree>
    <p:extLst>
      <p:ext uri="{BB962C8B-B14F-4D97-AF65-F5344CB8AC3E}">
        <p14:creationId xmlns:p14="http://schemas.microsoft.com/office/powerpoint/2010/main" val="18663324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FAF1-DAB2-4193-914E-98BAC6A85F08}"/>
              </a:ext>
            </a:extLst>
          </p:cNvPr>
          <p:cNvSpPr>
            <a:spLocks noGrp="1"/>
          </p:cNvSpPr>
          <p:nvPr>
            <p:ph type="title"/>
          </p:nvPr>
        </p:nvSpPr>
        <p:spPr>
          <a:xfrm>
            <a:off x="304800" y="76200"/>
            <a:ext cx="8229600" cy="1143000"/>
          </a:xfrm>
        </p:spPr>
        <p:txBody>
          <a:bodyPr/>
          <a:lstStyle/>
          <a:p>
            <a:r>
              <a:rPr lang="en-US" dirty="0"/>
              <a:t>The BART System Map </a:t>
            </a:r>
          </a:p>
        </p:txBody>
      </p:sp>
      <p:pic>
        <p:nvPicPr>
          <p:cNvPr id="4" name="Content Placeholder 3">
            <a:extLst>
              <a:ext uri="{FF2B5EF4-FFF2-40B4-BE49-F238E27FC236}">
                <a16:creationId xmlns:a16="http://schemas.microsoft.com/office/drawing/2014/main" id="{D8BFD81D-F4B9-428A-BE1C-2EBE71DD8D74}"/>
              </a:ext>
            </a:extLst>
          </p:cNvPr>
          <p:cNvPicPr>
            <a:picLocks noGrp="1" noChangeAspect="1"/>
          </p:cNvPicPr>
          <p:nvPr>
            <p:ph idx="1"/>
          </p:nvPr>
        </p:nvPicPr>
        <p:blipFill>
          <a:blip r:embed="rId3"/>
          <a:stretch>
            <a:fillRect/>
          </a:stretch>
        </p:blipFill>
        <p:spPr>
          <a:xfrm>
            <a:off x="1981200" y="1219200"/>
            <a:ext cx="6761666" cy="5486400"/>
          </a:xfrm>
          <a:prstGeom prst="rect">
            <a:avLst/>
          </a:prstGeom>
        </p:spPr>
      </p:pic>
      <p:sp>
        <p:nvSpPr>
          <p:cNvPr id="5" name="TextBox 4">
            <a:extLst>
              <a:ext uri="{FF2B5EF4-FFF2-40B4-BE49-F238E27FC236}">
                <a16:creationId xmlns:a16="http://schemas.microsoft.com/office/drawing/2014/main" id="{F04532B4-ED5D-4417-9136-9467E4061701}"/>
              </a:ext>
            </a:extLst>
          </p:cNvPr>
          <p:cNvSpPr txBox="1"/>
          <p:nvPr/>
        </p:nvSpPr>
        <p:spPr>
          <a:xfrm>
            <a:off x="324934" y="990600"/>
            <a:ext cx="1447800" cy="5262979"/>
          </a:xfrm>
          <a:prstGeom prst="rect">
            <a:avLst/>
          </a:prstGeom>
          <a:noFill/>
        </p:spPr>
        <p:txBody>
          <a:bodyPr wrap="square" rtlCol="0">
            <a:spAutoFit/>
          </a:bodyPr>
          <a:lstStyle/>
          <a:p>
            <a:r>
              <a:rPr lang="en-US" sz="2400" dirty="0">
                <a:solidFill>
                  <a:srgbClr val="FF0000"/>
                </a:solidFill>
              </a:rPr>
              <a:t>In what ways is this map schematic rather than physical or literal?</a:t>
            </a:r>
          </a:p>
          <a:p>
            <a:endParaRPr lang="en-US" sz="2400" dirty="0">
              <a:solidFill>
                <a:srgbClr val="FF0000"/>
              </a:solidFill>
            </a:endParaRPr>
          </a:p>
          <a:p>
            <a:r>
              <a:rPr lang="en-US" sz="2400" dirty="0">
                <a:solidFill>
                  <a:srgbClr val="FF0000"/>
                </a:solidFill>
              </a:rPr>
              <a:t>What are the pros and cons of this design?</a:t>
            </a:r>
          </a:p>
        </p:txBody>
      </p:sp>
    </p:spTree>
    <p:extLst>
      <p:ext uri="{BB962C8B-B14F-4D97-AF65-F5344CB8AC3E}">
        <p14:creationId xmlns:p14="http://schemas.microsoft.com/office/powerpoint/2010/main" val="231888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360208"/>
            <a:ext cx="8724542" cy="4710112"/>
          </a:xfrm>
          <a:prstGeom prst="rect">
            <a:avLst/>
          </a:prstGeom>
        </p:spPr>
      </p:pic>
      <p:sp>
        <p:nvSpPr>
          <p:cNvPr id="3" name="Rectangle 1"/>
          <p:cNvSpPr txBox="1">
            <a:spLocks noChangeArrowheads="1"/>
          </p:cNvSpPr>
          <p:nvPr/>
        </p:nvSpPr>
        <p:spPr>
          <a:xfrm>
            <a:off x="381000" y="201868"/>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Time Zones</a:t>
            </a:r>
            <a:endParaRPr lang="en-US" altLang="en-US" b="1" dirty="0">
              <a:sym typeface="UC Berkeley OS Sign"/>
            </a:endParaRPr>
          </a:p>
        </p:txBody>
      </p:sp>
      <p:sp>
        <p:nvSpPr>
          <p:cNvPr id="4" name="TextBox 3">
            <a:extLst>
              <a:ext uri="{FF2B5EF4-FFF2-40B4-BE49-F238E27FC236}">
                <a16:creationId xmlns:a16="http://schemas.microsoft.com/office/drawing/2014/main" id="{587B49EA-FE97-44B3-AF1A-C473597205DD}"/>
              </a:ext>
            </a:extLst>
          </p:cNvPr>
          <p:cNvSpPr txBox="1"/>
          <p:nvPr/>
        </p:nvSpPr>
        <p:spPr>
          <a:xfrm>
            <a:off x="475536" y="6055526"/>
            <a:ext cx="8134171" cy="646331"/>
          </a:xfrm>
          <a:prstGeom prst="rect">
            <a:avLst/>
          </a:prstGeom>
          <a:noFill/>
        </p:spPr>
        <p:txBody>
          <a:bodyPr wrap="square" rtlCol="0">
            <a:spAutoFit/>
          </a:bodyPr>
          <a:lstStyle/>
          <a:p>
            <a:r>
              <a:rPr lang="en-US" dirty="0"/>
              <a:t>This familiar Mercator cylindrical projection enables “straight line” navigation because N and S are preserved but distorts shapes and sizes toward the N and S poles</a:t>
            </a:r>
          </a:p>
        </p:txBody>
      </p:sp>
    </p:spTree>
    <p:extLst>
      <p:ext uri="{BB962C8B-B14F-4D97-AF65-F5344CB8AC3E}">
        <p14:creationId xmlns:p14="http://schemas.microsoft.com/office/powerpoint/2010/main" val="176685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projections"/>
          <p:cNvPicPr>
            <a:picLocks noChangeAspect="1" noChangeArrowheads="1"/>
          </p:cNvPicPr>
          <p:nvPr/>
        </p:nvPicPr>
        <p:blipFill>
          <a:blip r:embed="rId3" cstate="print"/>
          <a:srcRect/>
          <a:stretch>
            <a:fillRect/>
          </a:stretch>
        </p:blipFill>
        <p:spPr bwMode="auto">
          <a:xfrm>
            <a:off x="1103908" y="1143000"/>
            <a:ext cx="6936184" cy="4842718"/>
          </a:xfrm>
          <a:prstGeom prst="rect">
            <a:avLst/>
          </a:prstGeom>
          <a:noFill/>
        </p:spPr>
      </p:pic>
      <p:sp>
        <p:nvSpPr>
          <p:cNvPr id="3" name="Rectangle 2"/>
          <p:cNvSpPr/>
          <p:nvPr/>
        </p:nvSpPr>
        <p:spPr>
          <a:xfrm>
            <a:off x="914400" y="152400"/>
            <a:ext cx="7315200" cy="715260"/>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400" b="1" dirty="0">
                <a:latin typeface="+mj-lt"/>
                <a:ea typeface="+mj-ea"/>
                <a:cs typeface="+mj-cs"/>
              </a:rPr>
              <a:t>Alternative Map “Projections”</a:t>
            </a:r>
          </a:p>
        </p:txBody>
      </p:sp>
      <p:sp>
        <p:nvSpPr>
          <p:cNvPr id="2" name="TextBox 1">
            <a:extLst>
              <a:ext uri="{FF2B5EF4-FFF2-40B4-BE49-F238E27FC236}">
                <a16:creationId xmlns:a16="http://schemas.microsoft.com/office/drawing/2014/main" id="{907F2D2F-C0B0-4D00-9947-F3DA7EF10F9C}"/>
              </a:ext>
            </a:extLst>
          </p:cNvPr>
          <p:cNvSpPr txBox="1"/>
          <p:nvPr/>
        </p:nvSpPr>
        <p:spPr>
          <a:xfrm>
            <a:off x="762000" y="6172200"/>
            <a:ext cx="8001000" cy="369332"/>
          </a:xfrm>
          <a:prstGeom prst="rect">
            <a:avLst/>
          </a:prstGeom>
          <a:noFill/>
        </p:spPr>
        <p:txBody>
          <a:bodyPr wrap="square" rtlCol="0">
            <a:spAutoFit/>
          </a:bodyPr>
          <a:lstStyle/>
          <a:p>
            <a:r>
              <a:rPr lang="en-US" b="1" dirty="0">
                <a:solidFill>
                  <a:srgbClr val="FF0000"/>
                </a:solidFill>
              </a:rPr>
              <a:t>Why is the cylindrical projection the most appropriate for showing time zones?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BB14-9EF0-4444-81CC-F6F44E6CAA81}"/>
              </a:ext>
            </a:extLst>
          </p:cNvPr>
          <p:cNvSpPr>
            <a:spLocks noGrp="1"/>
          </p:cNvSpPr>
          <p:nvPr>
            <p:ph type="title"/>
          </p:nvPr>
        </p:nvSpPr>
        <p:spPr/>
        <p:txBody>
          <a:bodyPr/>
          <a:lstStyle/>
          <a:p>
            <a:r>
              <a:rPr lang="en-US" dirty="0"/>
              <a:t>NBA Player Tracking</a:t>
            </a:r>
          </a:p>
        </p:txBody>
      </p:sp>
      <p:pic>
        <p:nvPicPr>
          <p:cNvPr id="4" name="Content Placeholder 3">
            <a:extLst>
              <a:ext uri="{FF2B5EF4-FFF2-40B4-BE49-F238E27FC236}">
                <a16:creationId xmlns:a16="http://schemas.microsoft.com/office/drawing/2014/main" id="{B89E9DC8-9F39-4AD7-9DE7-1D8FDD488E3C}"/>
              </a:ext>
            </a:extLst>
          </p:cNvPr>
          <p:cNvPicPr>
            <a:picLocks noGrp="1" noChangeAspect="1"/>
          </p:cNvPicPr>
          <p:nvPr>
            <p:ph idx="1"/>
          </p:nvPr>
        </p:nvPicPr>
        <p:blipFill>
          <a:blip r:embed="rId3"/>
          <a:stretch>
            <a:fillRect/>
          </a:stretch>
        </p:blipFill>
        <p:spPr>
          <a:xfrm>
            <a:off x="670560" y="1143000"/>
            <a:ext cx="7300444" cy="4144963"/>
          </a:xfrm>
          <a:prstGeom prst="rect">
            <a:avLst/>
          </a:prstGeom>
        </p:spPr>
      </p:pic>
      <p:sp>
        <p:nvSpPr>
          <p:cNvPr id="3" name="TextBox 2">
            <a:extLst>
              <a:ext uri="{FF2B5EF4-FFF2-40B4-BE49-F238E27FC236}">
                <a16:creationId xmlns:a16="http://schemas.microsoft.com/office/drawing/2014/main" id="{41C10FF1-DABD-4347-9B86-4531F764F2D2}"/>
              </a:ext>
            </a:extLst>
          </p:cNvPr>
          <p:cNvSpPr txBox="1"/>
          <p:nvPr/>
        </p:nvSpPr>
        <p:spPr>
          <a:xfrm>
            <a:off x="457200" y="5486400"/>
            <a:ext cx="8229600" cy="954107"/>
          </a:xfrm>
          <a:prstGeom prst="rect">
            <a:avLst/>
          </a:prstGeom>
          <a:noFill/>
        </p:spPr>
        <p:txBody>
          <a:bodyPr wrap="square" rtlCol="0">
            <a:spAutoFit/>
          </a:bodyPr>
          <a:lstStyle/>
          <a:p>
            <a:r>
              <a:rPr lang="en-US" sz="2800" dirty="0">
                <a:solidFill>
                  <a:srgbClr val="FF0000"/>
                </a:solidFill>
              </a:rPr>
              <a:t>Why did sports change from “simple stats” to complex analytics in the last decade? Who uses them?</a:t>
            </a:r>
          </a:p>
        </p:txBody>
      </p:sp>
    </p:spTree>
    <p:extLst>
      <p:ext uri="{BB962C8B-B14F-4D97-AF65-F5344CB8AC3E}">
        <p14:creationId xmlns:p14="http://schemas.microsoft.com/office/powerpoint/2010/main" val="123646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BCBEC6-FD6D-4AD9-A38C-D84D60C18A8E}"/>
              </a:ext>
            </a:extLst>
          </p:cNvPr>
          <p:cNvPicPr>
            <a:picLocks noChangeAspect="1"/>
          </p:cNvPicPr>
          <p:nvPr/>
        </p:nvPicPr>
        <p:blipFill>
          <a:blip r:embed="rId3"/>
          <a:stretch>
            <a:fillRect/>
          </a:stretch>
        </p:blipFill>
        <p:spPr>
          <a:xfrm>
            <a:off x="3946465" y="4416641"/>
            <a:ext cx="4878442" cy="1745342"/>
          </a:xfrm>
          <a:prstGeom prst="rect">
            <a:avLst/>
          </a:prstGeom>
        </p:spPr>
      </p:pic>
      <p:pic>
        <p:nvPicPr>
          <p:cNvPr id="3" name="Picture 2">
            <a:extLst>
              <a:ext uri="{FF2B5EF4-FFF2-40B4-BE49-F238E27FC236}">
                <a16:creationId xmlns:a16="http://schemas.microsoft.com/office/drawing/2014/main" id="{A5C35DC6-BCAA-4695-A7EA-FB6EBE3728E6}"/>
              </a:ext>
            </a:extLst>
          </p:cNvPr>
          <p:cNvPicPr>
            <a:picLocks noChangeAspect="1"/>
          </p:cNvPicPr>
          <p:nvPr/>
        </p:nvPicPr>
        <p:blipFill>
          <a:blip r:embed="rId4"/>
          <a:stretch>
            <a:fillRect/>
          </a:stretch>
        </p:blipFill>
        <p:spPr>
          <a:xfrm>
            <a:off x="547485" y="4416641"/>
            <a:ext cx="4138518" cy="1745342"/>
          </a:xfrm>
          <a:prstGeom prst="rect">
            <a:avLst/>
          </a:prstGeom>
        </p:spPr>
      </p:pic>
      <p:pic>
        <p:nvPicPr>
          <p:cNvPr id="4" name="Picture 3">
            <a:extLst>
              <a:ext uri="{FF2B5EF4-FFF2-40B4-BE49-F238E27FC236}">
                <a16:creationId xmlns:a16="http://schemas.microsoft.com/office/drawing/2014/main" id="{2291FD70-56E1-4881-B46B-7EAF02DE2EE6}"/>
              </a:ext>
            </a:extLst>
          </p:cNvPr>
          <p:cNvPicPr>
            <a:picLocks noChangeAspect="1"/>
          </p:cNvPicPr>
          <p:nvPr/>
        </p:nvPicPr>
        <p:blipFill>
          <a:blip r:embed="rId5"/>
          <a:stretch>
            <a:fillRect/>
          </a:stretch>
        </p:blipFill>
        <p:spPr>
          <a:xfrm>
            <a:off x="1828800" y="220811"/>
            <a:ext cx="6190103" cy="1473834"/>
          </a:xfrm>
          <a:prstGeom prst="rect">
            <a:avLst/>
          </a:prstGeom>
        </p:spPr>
      </p:pic>
      <p:sp>
        <p:nvSpPr>
          <p:cNvPr id="5" name="Rectangle 4">
            <a:extLst>
              <a:ext uri="{FF2B5EF4-FFF2-40B4-BE49-F238E27FC236}">
                <a16:creationId xmlns:a16="http://schemas.microsoft.com/office/drawing/2014/main" id="{09D1B505-CD99-46D5-91DE-44722CFE96C6}"/>
              </a:ext>
            </a:extLst>
          </p:cNvPr>
          <p:cNvSpPr/>
          <p:nvPr/>
        </p:nvSpPr>
        <p:spPr>
          <a:xfrm>
            <a:off x="3048000" y="1721090"/>
            <a:ext cx="3215047" cy="523220"/>
          </a:xfrm>
          <a:prstGeom prst="rect">
            <a:avLst/>
          </a:prstGeom>
        </p:spPr>
        <p:txBody>
          <a:bodyPr wrap="none">
            <a:spAutoFit/>
          </a:bodyPr>
          <a:lstStyle/>
          <a:p>
            <a:r>
              <a:rPr lang="en-US" sz="2800" dirty="0"/>
              <a:t>aws.amazon.com/nfl</a:t>
            </a:r>
          </a:p>
        </p:txBody>
      </p:sp>
      <p:sp>
        <p:nvSpPr>
          <p:cNvPr id="6" name="Rectangle 5">
            <a:extLst>
              <a:ext uri="{FF2B5EF4-FFF2-40B4-BE49-F238E27FC236}">
                <a16:creationId xmlns:a16="http://schemas.microsoft.com/office/drawing/2014/main" id="{4BF8EC28-5645-452F-983C-559D0C1ED41B}"/>
              </a:ext>
            </a:extLst>
          </p:cNvPr>
          <p:cNvSpPr/>
          <p:nvPr/>
        </p:nvSpPr>
        <p:spPr>
          <a:xfrm>
            <a:off x="585882" y="2244310"/>
            <a:ext cx="8239025" cy="1938992"/>
          </a:xfrm>
          <a:prstGeom prst="rect">
            <a:avLst/>
          </a:prstGeom>
        </p:spPr>
        <p:txBody>
          <a:bodyPr wrap="square">
            <a:spAutoFit/>
          </a:bodyPr>
          <a:lstStyle/>
          <a:p>
            <a:r>
              <a:rPr lang="en-US" sz="2400" dirty="0"/>
              <a:t>NFL player tracking, also known as Next Gen Stats, is the capture of real time location data, speed, and acceleration for every player, every play, on every inch of the field. Sensors throughout the stadium track tags placed on players' shoulder pads, charting individual movements within inches.</a:t>
            </a:r>
          </a:p>
        </p:txBody>
      </p:sp>
    </p:spTree>
    <p:extLst>
      <p:ext uri="{BB962C8B-B14F-4D97-AF65-F5344CB8AC3E}">
        <p14:creationId xmlns:p14="http://schemas.microsoft.com/office/powerpoint/2010/main" val="156459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Outline</a:t>
            </a:r>
          </a:p>
        </p:txBody>
      </p:sp>
      <p:sp>
        <p:nvSpPr>
          <p:cNvPr id="6" name="Rectangle 5"/>
          <p:cNvSpPr/>
          <p:nvPr/>
        </p:nvSpPr>
        <p:spPr>
          <a:xfrm>
            <a:off x="762000" y="1752600"/>
            <a:ext cx="8001000" cy="4242987"/>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“Single Source Publishing” and TDO</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Models for organizing systems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What models, artifacts, or representations best facilitate understanding and interaction?</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Small group breakouts to discuss the cases and Assignment 1</a:t>
            </a:r>
          </a:p>
        </p:txBody>
      </p:sp>
    </p:spTree>
    <p:extLst>
      <p:ext uri="{BB962C8B-B14F-4D97-AF65-F5344CB8AC3E}">
        <p14:creationId xmlns:p14="http://schemas.microsoft.com/office/powerpoint/2010/main" val="1064569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457200" y="1905000"/>
            <a:ext cx="8229600" cy="4144962"/>
          </a:xfrm>
        </p:spPr>
        <p:txBody>
          <a:bodyPr>
            <a:normAutofit/>
          </a:bodyPr>
          <a:lstStyle/>
          <a:p>
            <a:pPr>
              <a:defRPr/>
            </a:pPr>
            <a:r>
              <a:rPr lang="en-US" altLang="ja-JP" sz="4000" dirty="0"/>
              <a:t>What kind of real-time stats about what teachers and student do during a lecture could “Next Gen Zoom” use to improve online instruction?</a:t>
            </a:r>
            <a:endParaRPr lang="en-US" sz="4000" dirty="0"/>
          </a:p>
          <a:p>
            <a:pPr marL="0" indent="0">
              <a:buNone/>
            </a:pPr>
            <a:endParaRPr lang="en-US" dirty="0"/>
          </a:p>
          <a:p>
            <a:endParaRPr lang="en-US" dirty="0"/>
          </a:p>
        </p:txBody>
      </p:sp>
    </p:spTree>
    <p:extLst>
      <p:ext uri="{BB962C8B-B14F-4D97-AF65-F5344CB8AC3E}">
        <p14:creationId xmlns:p14="http://schemas.microsoft.com/office/powerpoint/2010/main" val="176931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398384"/>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Functional Models</a:t>
            </a:r>
          </a:p>
        </p:txBody>
      </p:sp>
      <p:sp>
        <p:nvSpPr>
          <p:cNvPr id="6" name="Rectangle 5"/>
          <p:cNvSpPr/>
          <p:nvPr/>
        </p:nvSpPr>
        <p:spPr>
          <a:xfrm>
            <a:off x="152400" y="1295400"/>
            <a:ext cx="8382000" cy="4568717"/>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System described in terms of its functions or component services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Can map directly to the structure of the institution or business that operates the system, or can be more abstract</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 information-intensive systems, the functions are expressed as APIs or as information exchanges</a:t>
            </a:r>
          </a:p>
        </p:txBody>
      </p:sp>
    </p:spTree>
    <p:extLst>
      <p:ext uri="{BB962C8B-B14F-4D97-AF65-F5344CB8AC3E}">
        <p14:creationId xmlns:p14="http://schemas.microsoft.com/office/powerpoint/2010/main" val="39128684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91F4-8DC3-4999-A30E-73978BCCC095}"/>
              </a:ext>
            </a:extLst>
          </p:cNvPr>
          <p:cNvSpPr>
            <a:spLocks noGrp="1"/>
          </p:cNvSpPr>
          <p:nvPr>
            <p:ph type="title"/>
          </p:nvPr>
        </p:nvSpPr>
        <p:spPr/>
        <p:txBody>
          <a:bodyPr/>
          <a:lstStyle/>
          <a:p>
            <a:r>
              <a:rPr lang="en-US" dirty="0"/>
              <a:t>Functional Model of a Bank</a:t>
            </a:r>
          </a:p>
        </p:txBody>
      </p:sp>
      <p:pic>
        <p:nvPicPr>
          <p:cNvPr id="4" name="Content Placeholder 3">
            <a:extLst>
              <a:ext uri="{FF2B5EF4-FFF2-40B4-BE49-F238E27FC236}">
                <a16:creationId xmlns:a16="http://schemas.microsoft.com/office/drawing/2014/main" id="{68ECA051-7EB9-4B68-9038-66C968456D66}"/>
              </a:ext>
            </a:extLst>
          </p:cNvPr>
          <p:cNvPicPr>
            <a:picLocks noGrp="1" noChangeAspect="1"/>
          </p:cNvPicPr>
          <p:nvPr>
            <p:ph idx="1"/>
          </p:nvPr>
        </p:nvPicPr>
        <p:blipFill>
          <a:blip r:embed="rId3"/>
          <a:stretch>
            <a:fillRect/>
          </a:stretch>
        </p:blipFill>
        <p:spPr>
          <a:xfrm>
            <a:off x="1539605" y="1600200"/>
            <a:ext cx="6064790" cy="4525963"/>
          </a:xfrm>
          <a:prstGeom prst="rect">
            <a:avLst/>
          </a:prstGeom>
        </p:spPr>
      </p:pic>
    </p:spTree>
    <p:extLst>
      <p:ext uri="{BB962C8B-B14F-4D97-AF65-F5344CB8AC3E}">
        <p14:creationId xmlns:p14="http://schemas.microsoft.com/office/powerpoint/2010/main" val="268012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A3EF-7A87-4D99-81E2-5823BBAC9600}"/>
              </a:ext>
            </a:extLst>
          </p:cNvPr>
          <p:cNvSpPr>
            <a:spLocks noGrp="1"/>
          </p:cNvSpPr>
          <p:nvPr>
            <p:ph type="title"/>
          </p:nvPr>
        </p:nvSpPr>
        <p:spPr>
          <a:xfrm>
            <a:off x="457200" y="274638"/>
            <a:ext cx="8229600" cy="334962"/>
          </a:xfrm>
        </p:spPr>
        <p:txBody>
          <a:bodyPr>
            <a:normAutofit fontScale="90000"/>
          </a:bodyPr>
          <a:lstStyle/>
          <a:p>
            <a:r>
              <a:rPr lang="en-US" dirty="0"/>
              <a:t>Spotify API</a:t>
            </a:r>
          </a:p>
        </p:txBody>
      </p:sp>
      <p:pic>
        <p:nvPicPr>
          <p:cNvPr id="4" name="Content Placeholder 3">
            <a:extLst>
              <a:ext uri="{FF2B5EF4-FFF2-40B4-BE49-F238E27FC236}">
                <a16:creationId xmlns:a16="http://schemas.microsoft.com/office/drawing/2014/main" id="{D00B7189-C7D4-4CF1-A814-0BCF1654F5F9}"/>
              </a:ext>
            </a:extLst>
          </p:cNvPr>
          <p:cNvPicPr>
            <a:picLocks noGrp="1" noChangeAspect="1"/>
          </p:cNvPicPr>
          <p:nvPr>
            <p:ph idx="1"/>
          </p:nvPr>
        </p:nvPicPr>
        <p:blipFill>
          <a:blip r:embed="rId3"/>
          <a:stretch>
            <a:fillRect/>
          </a:stretch>
        </p:blipFill>
        <p:spPr>
          <a:xfrm>
            <a:off x="914401" y="785030"/>
            <a:ext cx="7467600" cy="6033177"/>
          </a:xfrm>
          <a:prstGeom prst="rect">
            <a:avLst/>
          </a:prstGeom>
        </p:spPr>
      </p:pic>
    </p:spTree>
    <p:extLst>
      <p:ext uri="{BB962C8B-B14F-4D97-AF65-F5344CB8AC3E}">
        <p14:creationId xmlns:p14="http://schemas.microsoft.com/office/powerpoint/2010/main" val="21112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699901"/>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Structural Models</a:t>
            </a:r>
          </a:p>
        </p:txBody>
      </p:sp>
      <p:sp>
        <p:nvSpPr>
          <p:cNvPr id="6" name="Rectangle 5"/>
          <p:cNvSpPr/>
          <p:nvPr/>
        </p:nvSpPr>
        <p:spPr>
          <a:xfrm>
            <a:off x="381000" y="1945326"/>
            <a:ext cx="8382000" cy="243223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Emphasize connection relationships within and between resources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Can vary a lot in how abstractly the resources and relationships are represented</a:t>
            </a:r>
          </a:p>
        </p:txBody>
      </p:sp>
    </p:spTree>
    <p:extLst>
      <p:ext uri="{BB962C8B-B14F-4D97-AF65-F5344CB8AC3E}">
        <p14:creationId xmlns:p14="http://schemas.microsoft.com/office/powerpoint/2010/main" val="31223502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14" y="1524000"/>
            <a:ext cx="8556913" cy="3486150"/>
          </a:xfrm>
          <a:prstGeom prst="rect">
            <a:avLst/>
          </a:prstGeom>
        </p:spPr>
      </p:pic>
    </p:spTree>
    <p:extLst>
      <p:ext uri="{BB962C8B-B14F-4D97-AF65-F5344CB8AC3E}">
        <p14:creationId xmlns:p14="http://schemas.microsoft.com/office/powerpoint/2010/main" val="351464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AF8763-23B5-4D53-966D-057616782B38}"/>
              </a:ext>
            </a:extLst>
          </p:cNvPr>
          <p:cNvPicPr>
            <a:picLocks noGrp="1" noChangeAspect="1"/>
          </p:cNvPicPr>
          <p:nvPr>
            <p:ph idx="1"/>
          </p:nvPr>
        </p:nvPicPr>
        <p:blipFill>
          <a:blip r:embed="rId3"/>
          <a:stretch>
            <a:fillRect/>
          </a:stretch>
        </p:blipFill>
        <p:spPr>
          <a:xfrm>
            <a:off x="162453" y="350441"/>
            <a:ext cx="8371947" cy="6278960"/>
          </a:xfrm>
          <a:prstGeom prst="rect">
            <a:avLst/>
          </a:prstGeom>
        </p:spPr>
      </p:pic>
    </p:spTree>
    <p:extLst>
      <p:ext uri="{BB962C8B-B14F-4D97-AF65-F5344CB8AC3E}">
        <p14:creationId xmlns:p14="http://schemas.microsoft.com/office/powerpoint/2010/main" val="344283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419597"/>
            <a:ext cx="6477785" cy="4887686"/>
          </a:xfrm>
          <a:prstGeom prst="rect">
            <a:avLst/>
          </a:prstGeom>
        </p:spPr>
      </p:pic>
      <p:sp>
        <p:nvSpPr>
          <p:cNvPr id="4" name="Rectangle 1">
            <a:extLst>
              <a:ext uri="{FF2B5EF4-FFF2-40B4-BE49-F238E27FC236}">
                <a16:creationId xmlns:a16="http://schemas.microsoft.com/office/drawing/2014/main" id="{1F848CAD-8F17-46B8-A897-B13E4E5761F4}"/>
              </a:ext>
            </a:extLst>
          </p:cNvPr>
          <p:cNvSpPr txBox="1">
            <a:spLocks noChangeArrowheads="1"/>
          </p:cNvSpPr>
          <p:nvPr/>
        </p:nvSpPr>
        <p:spPr>
          <a:xfrm>
            <a:off x="685800" y="228600"/>
            <a:ext cx="75438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Structural Representations</a:t>
            </a:r>
            <a:br>
              <a:rPr lang="en-US" sz="3600" b="1" dirty="0">
                <a:latin typeface="+mj-lt"/>
                <a:ea typeface="+mj-ea"/>
                <a:cs typeface="+mj-cs"/>
                <a:sym typeface="UC Berkeley OS Sign"/>
              </a:rPr>
            </a:br>
            <a:r>
              <a:rPr lang="en-US" sz="3600" b="1" dirty="0">
                <a:latin typeface="+mj-lt"/>
                <a:ea typeface="+mj-ea"/>
                <a:cs typeface="+mj-cs"/>
                <a:sym typeface="UC Berkeley OS Sign"/>
              </a:rPr>
              <a:t> in Graph Theory</a:t>
            </a:r>
          </a:p>
        </p:txBody>
      </p:sp>
    </p:spTree>
    <p:extLst>
      <p:ext uri="{BB962C8B-B14F-4D97-AF65-F5344CB8AC3E}">
        <p14:creationId xmlns:p14="http://schemas.microsoft.com/office/powerpoint/2010/main" val="563817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Process</a:t>
            </a:r>
          </a:p>
        </p:txBody>
      </p:sp>
      <p:sp>
        <p:nvSpPr>
          <p:cNvPr id="6" name="Rectangle 5"/>
          <p:cNvSpPr/>
          <p:nvPr/>
        </p:nvSpPr>
        <p:spPr>
          <a:xfrm>
            <a:off x="0" y="645243"/>
            <a:ext cx="8621486" cy="5553602"/>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Highlight the steps or decision points of value creation, often in temporal sequence</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“Service blueprints” are a common framework that combine temporal and architectural perspectives; emphasize the “touch points” where users or customers engage with operators or service providers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Information process models highlight where information flow or computation dictates the change of state </a:t>
            </a:r>
          </a:p>
        </p:txBody>
      </p:sp>
    </p:spTree>
    <p:extLst>
      <p:ext uri="{BB962C8B-B14F-4D97-AF65-F5344CB8AC3E}">
        <p14:creationId xmlns:p14="http://schemas.microsoft.com/office/powerpoint/2010/main" val="7878222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3581400" cy="1143000"/>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Medical Emergencies</a:t>
            </a:r>
          </a:p>
        </p:txBody>
      </p:sp>
      <p:pic>
        <p:nvPicPr>
          <p:cNvPr id="90114" name="Picture 2" descr="Image result for EMT 911"/>
          <p:cNvPicPr>
            <a:picLocks noChangeAspect="1" noChangeArrowheads="1"/>
          </p:cNvPicPr>
          <p:nvPr/>
        </p:nvPicPr>
        <p:blipFill>
          <a:blip r:embed="rId3" cstate="print"/>
          <a:srcRect/>
          <a:stretch>
            <a:fillRect/>
          </a:stretch>
        </p:blipFill>
        <p:spPr bwMode="auto">
          <a:xfrm>
            <a:off x="3962401" y="228600"/>
            <a:ext cx="4555758" cy="3020668"/>
          </a:xfrm>
          <a:prstGeom prst="rect">
            <a:avLst/>
          </a:prstGeom>
          <a:noFill/>
        </p:spPr>
      </p:pic>
      <p:sp>
        <p:nvSpPr>
          <p:cNvPr id="90116" name="AutoShape 4" descr="Image result for EMT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0118" name="AutoShape 6" descr="Image result for EMT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20" name="Picture 8" descr="Image result for EMT 911"/>
          <p:cNvPicPr>
            <a:picLocks noChangeAspect="1" noChangeArrowheads="1"/>
          </p:cNvPicPr>
          <p:nvPr/>
        </p:nvPicPr>
        <p:blipFill>
          <a:blip r:embed="rId4" cstate="print"/>
          <a:srcRect/>
          <a:stretch>
            <a:fillRect/>
          </a:stretch>
        </p:blipFill>
        <p:spPr bwMode="auto">
          <a:xfrm>
            <a:off x="4038600" y="3352800"/>
            <a:ext cx="4495798" cy="3211286"/>
          </a:xfrm>
          <a:prstGeom prst="rect">
            <a:avLst/>
          </a:prstGeom>
          <a:noFill/>
        </p:spPr>
      </p:pic>
      <p:sp>
        <p:nvSpPr>
          <p:cNvPr id="90122" name="AutoShape 10" descr="Image result for medical emergencies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24" name="Picture 12" descr="Image result for medical emergencies 911"/>
          <p:cNvPicPr>
            <a:picLocks noChangeAspect="1" noChangeArrowheads="1"/>
          </p:cNvPicPr>
          <p:nvPr/>
        </p:nvPicPr>
        <p:blipFill>
          <a:blip r:embed="rId5" cstate="print"/>
          <a:srcRect/>
          <a:stretch>
            <a:fillRect/>
          </a:stretch>
        </p:blipFill>
        <p:spPr bwMode="auto">
          <a:xfrm>
            <a:off x="609600" y="2362200"/>
            <a:ext cx="2956949" cy="2124075"/>
          </a:xfrm>
          <a:prstGeom prst="rect">
            <a:avLst/>
          </a:prstGeom>
          <a:noFill/>
        </p:spPr>
      </p:pic>
    </p:spTree>
    <p:extLst>
      <p:ext uri="{BB962C8B-B14F-4D97-AF65-F5344CB8AC3E}">
        <p14:creationId xmlns:p14="http://schemas.microsoft.com/office/powerpoint/2010/main" val="3468114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11268" y="32657"/>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Single-Source Textbook Publishing</a:t>
            </a: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990600" y="1828800"/>
            <a:ext cx="6934200"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“Single-source” is a popular slogan in content management. </a:t>
            </a:r>
            <a:r>
              <a:rPr lang="en-US" sz="2800" dirty="0">
                <a:solidFill>
                  <a:srgbClr val="FF0000"/>
                </a:solidFill>
              </a:rPr>
              <a:t>What does it mean?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How is single-source publishing like an automobile assembly line?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is single-source publishing most necessary and useful?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How does the format and granularity of the source files influence  the value of single-sourcing?</a:t>
            </a:r>
          </a:p>
        </p:txBody>
      </p:sp>
    </p:spTree>
    <p:extLst>
      <p:ext uri="{BB962C8B-B14F-4D97-AF65-F5344CB8AC3E}">
        <p14:creationId xmlns:p14="http://schemas.microsoft.com/office/powerpoint/2010/main" val="281004662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52400" y="1295400"/>
            <a:ext cx="8382000" cy="4773261"/>
          </a:xfrm>
          <a:prstGeom prst="rect">
            <a:avLst/>
          </a:prstGeom>
        </p:spPr>
      </p:pic>
      <p:sp>
        <p:nvSpPr>
          <p:cNvPr id="3" name="Rectangle 2"/>
          <p:cNvSpPr/>
          <p:nvPr/>
        </p:nvSpPr>
        <p:spPr>
          <a:xfrm>
            <a:off x="1371600" y="183685"/>
            <a:ext cx="5691815" cy="1111715"/>
          </a:xfrm>
          <a:prstGeom prst="rect">
            <a:avLst/>
          </a:prstGeom>
        </p:spPr>
        <p:txBody>
          <a:bodyPr wrap="none">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sym typeface="UC Berkeley OS Sign"/>
              </a:rPr>
              <a:t>“Service Blueprint” </a:t>
            </a:r>
            <a:br>
              <a:rPr lang="en-US" sz="3600" b="1" dirty="0">
                <a:latin typeface="+mj-lt"/>
                <a:ea typeface="+mj-ea"/>
                <a:cs typeface="+mj-cs"/>
                <a:sym typeface="UC Berkeley OS Sign"/>
              </a:rPr>
            </a:br>
            <a:r>
              <a:rPr lang="en-US" sz="3600" b="1" dirty="0">
                <a:latin typeface="+mj-lt"/>
                <a:ea typeface="+mj-ea"/>
                <a:cs typeface="+mj-cs"/>
                <a:sym typeface="UC Berkeley OS Sign"/>
              </a:rPr>
              <a:t>for 911 Medical Emergencies</a:t>
            </a:r>
          </a:p>
        </p:txBody>
      </p:sp>
    </p:spTree>
    <p:extLst>
      <p:ext uri="{BB962C8B-B14F-4D97-AF65-F5344CB8AC3E}">
        <p14:creationId xmlns:p14="http://schemas.microsoft.com/office/powerpoint/2010/main" val="2823427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457200" y="1600200"/>
            <a:ext cx="8229600" cy="4144962"/>
          </a:xfrm>
        </p:spPr>
        <p:txBody>
          <a:bodyPr>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How are emergencies classified and how does this determine the use of the EMS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dirty="0"/>
              <a:t>How do standards for resources and processes improve the effectiveness of EMS responses?</a:t>
            </a:r>
          </a:p>
          <a:p>
            <a:pPr marL="0" indent="0">
              <a:buNone/>
            </a:pPr>
            <a:endParaRPr lang="en-US" dirty="0"/>
          </a:p>
          <a:p>
            <a:endParaRPr lang="en-US" dirty="0"/>
          </a:p>
        </p:txBody>
      </p:sp>
    </p:spTree>
    <p:extLst>
      <p:ext uri="{BB962C8B-B14F-4D97-AF65-F5344CB8AC3E}">
        <p14:creationId xmlns:p14="http://schemas.microsoft.com/office/powerpoint/2010/main" val="3301935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C2CF-D7D1-42FB-B161-6C15387BDDC6}"/>
              </a:ext>
            </a:extLst>
          </p:cNvPr>
          <p:cNvSpPr>
            <a:spLocks noGrp="1"/>
          </p:cNvSpPr>
          <p:nvPr>
            <p:ph type="title"/>
          </p:nvPr>
        </p:nvSpPr>
        <p:spPr/>
        <p:txBody>
          <a:bodyPr/>
          <a:lstStyle/>
          <a:p>
            <a:r>
              <a:rPr lang="en-US" dirty="0"/>
              <a:t>Generic Service Blueprint</a:t>
            </a:r>
          </a:p>
        </p:txBody>
      </p:sp>
      <p:pic>
        <p:nvPicPr>
          <p:cNvPr id="5" name="Content Placeholder 4" descr="Diagram&#10;&#10;Description automatically generated">
            <a:extLst>
              <a:ext uri="{FF2B5EF4-FFF2-40B4-BE49-F238E27FC236}">
                <a16:creationId xmlns:a16="http://schemas.microsoft.com/office/drawing/2014/main" id="{F3E53598-30B9-4DF7-BDF4-EC554E56007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3588" y="1600200"/>
            <a:ext cx="7336824" cy="4525963"/>
          </a:xfrm>
        </p:spPr>
      </p:pic>
    </p:spTree>
    <p:extLst>
      <p:ext uri="{BB962C8B-B14F-4D97-AF65-F5344CB8AC3E}">
        <p14:creationId xmlns:p14="http://schemas.microsoft.com/office/powerpoint/2010/main" val="1370624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BB37-8009-4ED1-BDAC-E6C66C0C0A19}"/>
              </a:ext>
            </a:extLst>
          </p:cNvPr>
          <p:cNvSpPr>
            <a:spLocks noGrp="1"/>
          </p:cNvSpPr>
          <p:nvPr>
            <p:ph type="title"/>
          </p:nvPr>
        </p:nvSpPr>
        <p:spPr/>
        <p:txBody>
          <a:bodyPr/>
          <a:lstStyle/>
          <a:p>
            <a:r>
              <a:rPr lang="en-US" dirty="0"/>
              <a:t>Service Blueprint for Hotel Stay</a:t>
            </a:r>
          </a:p>
        </p:txBody>
      </p:sp>
      <p:pic>
        <p:nvPicPr>
          <p:cNvPr id="4" name="Content Placeholder 3">
            <a:extLst>
              <a:ext uri="{FF2B5EF4-FFF2-40B4-BE49-F238E27FC236}">
                <a16:creationId xmlns:a16="http://schemas.microsoft.com/office/drawing/2014/main" id="{76716C6B-4D16-4BC7-AE18-442CDD720223}"/>
              </a:ext>
            </a:extLst>
          </p:cNvPr>
          <p:cNvPicPr>
            <a:picLocks noGrp="1" noChangeAspect="1"/>
          </p:cNvPicPr>
          <p:nvPr>
            <p:ph idx="1"/>
          </p:nvPr>
        </p:nvPicPr>
        <p:blipFill>
          <a:blip r:embed="rId3"/>
          <a:stretch>
            <a:fillRect/>
          </a:stretch>
        </p:blipFill>
        <p:spPr>
          <a:xfrm>
            <a:off x="695036" y="1600200"/>
            <a:ext cx="7753928" cy="4525963"/>
          </a:xfrm>
          <a:prstGeom prst="rect">
            <a:avLst/>
          </a:prstGeom>
        </p:spPr>
      </p:pic>
    </p:spTree>
    <p:extLst>
      <p:ext uri="{BB962C8B-B14F-4D97-AF65-F5344CB8AC3E}">
        <p14:creationId xmlns:p14="http://schemas.microsoft.com/office/powerpoint/2010/main" val="1425391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Semantic / conceptual</a:t>
            </a:r>
          </a:p>
        </p:txBody>
      </p:sp>
      <p:sp>
        <p:nvSpPr>
          <p:cNvPr id="6" name="Rectangle 5"/>
          <p:cNvSpPr/>
          <p:nvPr/>
        </p:nvSpPr>
        <p:spPr>
          <a:xfrm>
            <a:off x="457200" y="742706"/>
            <a:ext cx="8382000" cy="4902141"/>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Concept map – emphasizes semantic relationships, often hierarchical</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org charts for “human resources”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Compare/contrast 2 or more organizing systems or a system as it changes over time</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Decision trees for categorization</a:t>
            </a:r>
          </a:p>
          <a:p>
            <a:pPr marL="1171566" lvl="2"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Implementation of organizing systems with principles expressed as rules</a:t>
            </a:r>
          </a:p>
        </p:txBody>
      </p:sp>
    </p:spTree>
    <p:extLst>
      <p:ext uri="{BB962C8B-B14F-4D97-AF65-F5344CB8AC3E}">
        <p14:creationId xmlns:p14="http://schemas.microsoft.com/office/powerpoint/2010/main" val="14586109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1219200"/>
            <a:ext cx="8523779" cy="4647293"/>
          </a:xfrm>
          <a:prstGeom prst="rect">
            <a:avLst/>
          </a:prstGeom>
        </p:spPr>
      </p:pic>
    </p:spTree>
    <p:extLst>
      <p:ext uri="{BB962C8B-B14F-4D97-AF65-F5344CB8AC3E}">
        <p14:creationId xmlns:p14="http://schemas.microsoft.com/office/powerpoint/2010/main" val="1938007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3B9AEA-7562-4491-9F21-DFAF24F3B838}"/>
              </a:ext>
            </a:extLst>
          </p:cNvPr>
          <p:cNvPicPr>
            <a:picLocks noChangeAspect="1"/>
          </p:cNvPicPr>
          <p:nvPr/>
        </p:nvPicPr>
        <p:blipFill>
          <a:blip r:embed="rId3"/>
          <a:stretch>
            <a:fillRect/>
          </a:stretch>
        </p:blipFill>
        <p:spPr>
          <a:xfrm>
            <a:off x="762000" y="266700"/>
            <a:ext cx="7867650" cy="6294120"/>
          </a:xfrm>
          <a:prstGeom prst="rect">
            <a:avLst/>
          </a:prstGeom>
        </p:spPr>
      </p:pic>
      <p:pic>
        <p:nvPicPr>
          <p:cNvPr id="3" name="Picture 2">
            <a:extLst>
              <a:ext uri="{FF2B5EF4-FFF2-40B4-BE49-F238E27FC236}">
                <a16:creationId xmlns:a16="http://schemas.microsoft.com/office/drawing/2014/main" id="{2790E61F-9B06-4618-BE42-A5EEFC5FADC6}"/>
              </a:ext>
            </a:extLst>
          </p:cNvPr>
          <p:cNvPicPr>
            <a:picLocks noChangeAspect="1"/>
          </p:cNvPicPr>
          <p:nvPr/>
        </p:nvPicPr>
        <p:blipFill>
          <a:blip r:embed="rId4"/>
          <a:stretch>
            <a:fillRect/>
          </a:stretch>
        </p:blipFill>
        <p:spPr>
          <a:xfrm>
            <a:off x="152400" y="297180"/>
            <a:ext cx="1353429" cy="2164267"/>
          </a:xfrm>
          <a:prstGeom prst="rect">
            <a:avLst/>
          </a:prstGeom>
        </p:spPr>
      </p:pic>
    </p:spTree>
    <p:extLst>
      <p:ext uri="{BB962C8B-B14F-4D97-AF65-F5344CB8AC3E}">
        <p14:creationId xmlns:p14="http://schemas.microsoft.com/office/powerpoint/2010/main" val="3239584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6F2D08-D229-43D5-88E6-92D92A705067}"/>
              </a:ext>
            </a:extLst>
          </p:cNvPr>
          <p:cNvPicPr>
            <a:picLocks noGrp="1" noChangeAspect="1"/>
          </p:cNvPicPr>
          <p:nvPr>
            <p:ph idx="1"/>
          </p:nvPr>
        </p:nvPicPr>
        <p:blipFill>
          <a:blip r:embed="rId2"/>
          <a:stretch>
            <a:fillRect/>
          </a:stretch>
        </p:blipFill>
        <p:spPr>
          <a:xfrm>
            <a:off x="838200" y="533400"/>
            <a:ext cx="7174777" cy="6033006"/>
          </a:xfrm>
          <a:prstGeom prst="rect">
            <a:avLst/>
          </a:prstGeom>
        </p:spPr>
      </p:pic>
    </p:spTree>
    <p:extLst>
      <p:ext uri="{BB962C8B-B14F-4D97-AF65-F5344CB8AC3E}">
        <p14:creationId xmlns:p14="http://schemas.microsoft.com/office/powerpoint/2010/main" val="1528256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019800"/>
            <a:ext cx="5943600" cy="369332"/>
          </a:xfrm>
          <a:prstGeom prst="rect">
            <a:avLst/>
          </a:prstGeom>
        </p:spPr>
        <p:txBody>
          <a:bodyPr wrap="square">
            <a:spAutoFit/>
          </a:bodyPr>
          <a:lstStyle/>
          <a:p>
            <a:r>
              <a:rPr lang="en-US" dirty="0"/>
              <a:t>http://godfather.wikia.com/wiki/Corleone_crime_family</a:t>
            </a:r>
          </a:p>
        </p:txBody>
      </p:sp>
      <p:pic>
        <p:nvPicPr>
          <p:cNvPr id="4" name="Picture 3"/>
          <p:cNvPicPr>
            <a:picLocks noChangeAspect="1"/>
          </p:cNvPicPr>
          <p:nvPr/>
        </p:nvPicPr>
        <p:blipFill>
          <a:blip r:embed="rId3" cstate="print"/>
          <a:stretch>
            <a:fillRect/>
          </a:stretch>
        </p:blipFill>
        <p:spPr>
          <a:xfrm>
            <a:off x="3490415" y="1423549"/>
            <a:ext cx="5302168" cy="44148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976191"/>
            <a:ext cx="3200400" cy="4821936"/>
          </a:xfrm>
          <a:prstGeom prst="rect">
            <a:avLst/>
          </a:prstGeom>
        </p:spPr>
      </p:pic>
      <p:sp>
        <p:nvSpPr>
          <p:cNvPr id="6" name="TextBox 5"/>
          <p:cNvSpPr txBox="1"/>
          <p:nvPr/>
        </p:nvSpPr>
        <p:spPr>
          <a:xfrm>
            <a:off x="3490415" y="198659"/>
            <a:ext cx="6248400" cy="1111715"/>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CRIME FAMILY</a:t>
            </a:r>
            <a:br>
              <a:rPr lang="en-US" sz="3600" b="1" dirty="0">
                <a:latin typeface="+mj-lt"/>
                <a:ea typeface="+mj-ea"/>
                <a:cs typeface="+mj-cs"/>
              </a:rPr>
            </a:br>
            <a:r>
              <a:rPr lang="en-US" sz="3600" b="1" dirty="0">
                <a:latin typeface="+mj-lt"/>
                <a:ea typeface="+mj-ea"/>
                <a:cs typeface="+mj-cs"/>
              </a:rPr>
              <a:t> (strong fixed hierarchy)</a:t>
            </a:r>
          </a:p>
        </p:txBody>
      </p:sp>
    </p:spTree>
    <p:extLst>
      <p:ext uri="{BB962C8B-B14F-4D97-AF65-F5344CB8AC3E}">
        <p14:creationId xmlns:p14="http://schemas.microsoft.com/office/powerpoint/2010/main" val="154797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582640" y="3490506"/>
            <a:ext cx="2286000" cy="3191150"/>
          </a:xfrm>
          <a:prstGeom prst="rect">
            <a:avLst/>
          </a:prstGeom>
        </p:spPr>
      </p:pic>
      <p:pic>
        <p:nvPicPr>
          <p:cNvPr id="5" name="Picture 4"/>
          <p:cNvPicPr>
            <a:picLocks noChangeAspect="1"/>
          </p:cNvPicPr>
          <p:nvPr/>
        </p:nvPicPr>
        <p:blipFill>
          <a:blip r:embed="rId4" cstate="print"/>
          <a:stretch>
            <a:fillRect/>
          </a:stretch>
        </p:blipFill>
        <p:spPr>
          <a:xfrm>
            <a:off x="1265960" y="0"/>
            <a:ext cx="3962400" cy="3705225"/>
          </a:xfrm>
          <a:prstGeom prst="rect">
            <a:avLst/>
          </a:prstGeom>
        </p:spPr>
      </p:pic>
      <p:pic>
        <p:nvPicPr>
          <p:cNvPr id="2" name="Picture 1"/>
          <p:cNvPicPr>
            <a:picLocks noChangeAspect="1"/>
          </p:cNvPicPr>
          <p:nvPr/>
        </p:nvPicPr>
        <p:blipFill>
          <a:blip r:embed="rId5" cstate="print"/>
          <a:stretch>
            <a:fillRect/>
          </a:stretch>
        </p:blipFill>
        <p:spPr>
          <a:xfrm>
            <a:off x="3483082" y="3482545"/>
            <a:ext cx="2561360" cy="3238501"/>
          </a:xfrm>
          <a:prstGeom prst="rect">
            <a:avLst/>
          </a:prstGeom>
        </p:spPr>
      </p:pic>
      <p:sp>
        <p:nvSpPr>
          <p:cNvPr id="6" name="TextBox 5"/>
          <p:cNvSpPr txBox="1"/>
          <p:nvPr/>
        </p:nvSpPr>
        <p:spPr>
          <a:xfrm>
            <a:off x="5486400" y="304800"/>
            <a:ext cx="3200400" cy="2640788"/>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CRIMINAL NETWORK</a:t>
            </a:r>
          </a:p>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(ad hoc team selection for each crime)</a:t>
            </a:r>
          </a:p>
        </p:txBody>
      </p:sp>
      <p:pic>
        <p:nvPicPr>
          <p:cNvPr id="4" name="Picture 3"/>
          <p:cNvPicPr>
            <a:picLocks noChangeAspect="1"/>
          </p:cNvPicPr>
          <p:nvPr/>
        </p:nvPicPr>
        <p:blipFill>
          <a:blip r:embed="rId6" cstate="print"/>
          <a:stretch>
            <a:fillRect/>
          </a:stretch>
        </p:blipFill>
        <p:spPr>
          <a:xfrm>
            <a:off x="608083" y="3450386"/>
            <a:ext cx="2195513" cy="3231270"/>
          </a:xfrm>
          <a:prstGeom prst="rect">
            <a:avLst/>
          </a:prstGeom>
        </p:spPr>
      </p:pic>
    </p:spTree>
    <p:extLst>
      <p:ext uri="{BB962C8B-B14F-4D97-AF65-F5344CB8AC3E}">
        <p14:creationId xmlns:p14="http://schemas.microsoft.com/office/powerpoint/2010/main" val="292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608" y="1048916"/>
            <a:ext cx="5921184" cy="4760167"/>
          </a:xfrm>
          <a:prstGeom prst="rect">
            <a:avLst/>
          </a:prstGeom>
        </p:spPr>
      </p:pic>
      <p:sp>
        <p:nvSpPr>
          <p:cNvPr id="3" name="Rectangle 2"/>
          <p:cNvSpPr/>
          <p:nvPr/>
        </p:nvSpPr>
        <p:spPr>
          <a:xfrm>
            <a:off x="838200" y="304800"/>
            <a:ext cx="6858000" cy="602024"/>
          </a:xfrm>
          <a:prstGeom prst="rect">
            <a:avLst/>
          </a:prstGeom>
        </p:spPr>
        <p:txBody>
          <a:bodyPr wrap="square">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sym typeface="UC Berkeley OS Sign"/>
              </a:rPr>
              <a:t>Single-Source Textbook Publishing</a:t>
            </a:r>
            <a:endParaRPr lang="en-US" sz="3600" b="1" dirty="0">
              <a:latin typeface="+mj-lt"/>
              <a:ea typeface="+mj-ea"/>
              <a:cs typeface="+mj-cs"/>
            </a:endParaRPr>
          </a:p>
        </p:txBody>
      </p:sp>
    </p:spTree>
    <p:extLst>
      <p:ext uri="{BB962C8B-B14F-4D97-AF65-F5344CB8AC3E}">
        <p14:creationId xmlns:p14="http://schemas.microsoft.com/office/powerpoint/2010/main" val="2461409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990600"/>
            <a:ext cx="7553325" cy="2209800"/>
          </a:xfrm>
          <a:prstGeom prst="rect">
            <a:avLst/>
          </a:prstGeom>
        </p:spPr>
      </p:pic>
      <p:sp>
        <p:nvSpPr>
          <p:cNvPr id="4" name="TextBox 3"/>
          <p:cNvSpPr txBox="1"/>
          <p:nvPr/>
        </p:nvSpPr>
        <p:spPr>
          <a:xfrm>
            <a:off x="1600200" y="210234"/>
            <a:ext cx="6477000" cy="646331"/>
          </a:xfrm>
          <a:prstGeom prst="rect">
            <a:avLst/>
          </a:prstGeom>
          <a:noFill/>
        </p:spPr>
        <p:txBody>
          <a:bodyPr wrap="square" rtlCol="0">
            <a:spAutoFit/>
          </a:bodyPr>
          <a:lstStyle/>
          <a:p>
            <a:r>
              <a:rPr lang="en-US" sz="3600" b="1" dirty="0">
                <a:latin typeface="+mj-lt"/>
                <a:ea typeface="+mj-ea"/>
                <a:cs typeface="+mj-cs"/>
              </a:rPr>
              <a:t>Document Type Spectrum</a:t>
            </a:r>
          </a:p>
        </p:txBody>
      </p:sp>
      <p:sp>
        <p:nvSpPr>
          <p:cNvPr id="5" name="TextBox 4"/>
          <p:cNvSpPr txBox="1"/>
          <p:nvPr/>
        </p:nvSpPr>
        <p:spPr>
          <a:xfrm>
            <a:off x="1485899" y="3519100"/>
            <a:ext cx="6019800" cy="646331"/>
          </a:xfrm>
          <a:prstGeom prst="rect">
            <a:avLst/>
          </a:prstGeom>
          <a:noFill/>
        </p:spPr>
        <p:txBody>
          <a:bodyPr wrap="square" rtlCol="0">
            <a:spAutoFit/>
          </a:bodyPr>
          <a:lstStyle/>
          <a:p>
            <a:r>
              <a:rPr lang="en-US" sz="3600" b="1" dirty="0">
                <a:latin typeface="+mj-lt"/>
                <a:ea typeface="+mj-ea"/>
                <a:cs typeface="+mj-cs"/>
              </a:rPr>
              <a:t>Crime Type Spectrum</a:t>
            </a:r>
          </a:p>
        </p:txBody>
      </p:sp>
      <p:pic>
        <p:nvPicPr>
          <p:cNvPr id="6" name="Picture 5"/>
          <p:cNvPicPr>
            <a:picLocks noChangeAspect="1"/>
          </p:cNvPicPr>
          <p:nvPr/>
        </p:nvPicPr>
        <p:blipFill>
          <a:blip r:embed="rId4" cstate="print"/>
          <a:stretch>
            <a:fillRect/>
          </a:stretch>
        </p:blipFill>
        <p:spPr>
          <a:xfrm>
            <a:off x="330993" y="4484132"/>
            <a:ext cx="8329613" cy="1987661"/>
          </a:xfrm>
          <a:prstGeom prst="rect">
            <a:avLst/>
          </a:prstGeom>
        </p:spPr>
      </p:pic>
    </p:spTree>
    <p:extLst>
      <p:ext uri="{BB962C8B-B14F-4D97-AF65-F5344CB8AC3E}">
        <p14:creationId xmlns:p14="http://schemas.microsoft.com/office/powerpoint/2010/main" val="3936702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967-2A2A-4B12-B004-A90119F3FBFA}"/>
              </a:ext>
            </a:extLst>
          </p:cNvPr>
          <p:cNvSpPr>
            <a:spLocks noGrp="1"/>
          </p:cNvSpPr>
          <p:nvPr>
            <p:ph type="title"/>
          </p:nvPr>
        </p:nvSpPr>
        <p:spPr>
          <a:xfrm>
            <a:off x="457200" y="457200"/>
            <a:ext cx="8229600" cy="1143000"/>
          </a:xfrm>
        </p:spPr>
        <p:txBody>
          <a:bodyPr>
            <a:normAutofit fontScale="90000"/>
          </a:bodyPr>
          <a:lstStyle/>
          <a:p>
            <a:r>
              <a:rPr lang="en-US" b="1" dirty="0"/>
              <a:t>Which Intentional Community</a:t>
            </a:r>
            <a:br>
              <a:rPr lang="en-US" b="1" dirty="0"/>
            </a:br>
            <a:r>
              <a:rPr lang="en-US" b="1" dirty="0"/>
              <a:t> Should You Live In?</a:t>
            </a:r>
            <a:br>
              <a:rPr lang="en-US" b="1" dirty="0"/>
            </a:br>
            <a:endParaRPr lang="en-US" dirty="0"/>
          </a:p>
        </p:txBody>
      </p:sp>
      <p:sp>
        <p:nvSpPr>
          <p:cNvPr id="3" name="Content Placeholder 2">
            <a:extLst>
              <a:ext uri="{FF2B5EF4-FFF2-40B4-BE49-F238E27FC236}">
                <a16:creationId xmlns:a16="http://schemas.microsoft.com/office/drawing/2014/main" id="{3D5BE94B-A418-471B-86C7-8AC1EC852303}"/>
              </a:ext>
            </a:extLst>
          </p:cNvPr>
          <p:cNvSpPr>
            <a:spLocks noGrp="1"/>
          </p:cNvSpPr>
          <p:nvPr>
            <p:ph idx="1"/>
          </p:nvPr>
        </p:nvSpPr>
        <p:spPr/>
        <p:txBody>
          <a:bodyPr>
            <a:normAutofit fontScale="92500"/>
          </a:bodyPr>
          <a:lstStyle/>
          <a:p>
            <a:r>
              <a:rPr lang="en-US" dirty="0"/>
              <a:t>Use this decision tree:</a:t>
            </a:r>
          </a:p>
          <a:p>
            <a:pPr marL="0" indent="0">
              <a:buNone/>
            </a:pPr>
            <a:r>
              <a:rPr lang="en-US" dirty="0"/>
              <a:t>https://www.buzzfeed.com/carinasauter/which-intentional-community-should-you-live-in-2q1m9</a:t>
            </a:r>
          </a:p>
          <a:p>
            <a:endParaRPr lang="en-US" dirty="0"/>
          </a:p>
          <a:p>
            <a:r>
              <a:rPr lang="en-US" dirty="0"/>
              <a:t>What is important to you in life?</a:t>
            </a:r>
          </a:p>
          <a:p>
            <a:r>
              <a:rPr lang="en-US" dirty="0"/>
              <a:t>Where do you want to live?</a:t>
            </a:r>
          </a:p>
          <a:p>
            <a:r>
              <a:rPr lang="en-US" dirty="0"/>
              <a:t>Which people do you want to live with?</a:t>
            </a:r>
          </a:p>
          <a:p>
            <a:r>
              <a:rPr lang="en-US" dirty="0"/>
              <a:t>What describes you?</a:t>
            </a:r>
          </a:p>
        </p:txBody>
      </p:sp>
    </p:spTree>
    <p:extLst>
      <p:ext uri="{BB962C8B-B14F-4D97-AF65-F5344CB8AC3E}">
        <p14:creationId xmlns:p14="http://schemas.microsoft.com/office/powerpoint/2010/main" val="2521443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E67-AE7E-44B2-B418-E660B6D28AE9}"/>
              </a:ext>
            </a:extLst>
          </p:cNvPr>
          <p:cNvSpPr>
            <a:spLocks noGrp="1"/>
          </p:cNvSpPr>
          <p:nvPr>
            <p:ph type="title"/>
          </p:nvPr>
        </p:nvSpPr>
        <p:spPr/>
        <p:txBody>
          <a:bodyPr>
            <a:normAutofit fontScale="90000"/>
          </a:bodyPr>
          <a:lstStyle/>
          <a:p>
            <a:r>
              <a:rPr lang="en-US" dirty="0"/>
              <a:t>The Evolution of the Diagnostic and Statistical Manual of Mental Disorders </a:t>
            </a:r>
          </a:p>
        </p:txBody>
      </p:sp>
      <p:pic>
        <p:nvPicPr>
          <p:cNvPr id="4" name="Content Placeholder 3">
            <a:extLst>
              <a:ext uri="{FF2B5EF4-FFF2-40B4-BE49-F238E27FC236}">
                <a16:creationId xmlns:a16="http://schemas.microsoft.com/office/drawing/2014/main" id="{567C387D-F543-4D38-8D0E-93DE63A826D8}"/>
              </a:ext>
            </a:extLst>
          </p:cNvPr>
          <p:cNvPicPr>
            <a:picLocks noGrp="1" noChangeAspect="1"/>
          </p:cNvPicPr>
          <p:nvPr>
            <p:ph idx="1"/>
          </p:nvPr>
        </p:nvPicPr>
        <p:blipFill>
          <a:blip r:embed="rId2"/>
          <a:stretch>
            <a:fillRect/>
          </a:stretch>
        </p:blipFill>
        <p:spPr>
          <a:xfrm>
            <a:off x="71924" y="1676400"/>
            <a:ext cx="9000152" cy="4520958"/>
          </a:xfrm>
          <a:prstGeom prst="rect">
            <a:avLst/>
          </a:prstGeom>
        </p:spPr>
      </p:pic>
      <p:sp>
        <p:nvSpPr>
          <p:cNvPr id="5" name="Rectangle 4">
            <a:extLst>
              <a:ext uri="{FF2B5EF4-FFF2-40B4-BE49-F238E27FC236}">
                <a16:creationId xmlns:a16="http://schemas.microsoft.com/office/drawing/2014/main" id="{4BA8C20C-B13B-4EC7-AB6A-F51FE1E4F516}"/>
              </a:ext>
            </a:extLst>
          </p:cNvPr>
          <p:cNvSpPr/>
          <p:nvPr/>
        </p:nvSpPr>
        <p:spPr>
          <a:xfrm>
            <a:off x="838200" y="6271454"/>
            <a:ext cx="7467600" cy="369332"/>
          </a:xfrm>
          <a:prstGeom prst="rect">
            <a:avLst/>
          </a:prstGeom>
        </p:spPr>
        <p:txBody>
          <a:bodyPr wrap="square">
            <a:spAutoFit/>
          </a:bodyPr>
          <a:lstStyle/>
          <a:p>
            <a:r>
              <a:rPr lang="en-US" dirty="0">
                <a:hlinkClick r:id="rId3"/>
              </a:rPr>
              <a:t>http://www.tiki-toki.com/timeline/entry/749012/An-Overview-of-the-DSM/ </a:t>
            </a:r>
            <a:endParaRPr lang="en-US" dirty="0"/>
          </a:p>
        </p:txBody>
      </p:sp>
    </p:spTree>
    <p:extLst>
      <p:ext uri="{BB962C8B-B14F-4D97-AF65-F5344CB8AC3E}">
        <p14:creationId xmlns:p14="http://schemas.microsoft.com/office/powerpoint/2010/main" val="2646005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 Discussion</a:t>
            </a:r>
          </a:p>
        </p:txBody>
      </p:sp>
      <p:sp>
        <p:nvSpPr>
          <p:cNvPr id="3" name="Content Placeholder 2"/>
          <p:cNvSpPr>
            <a:spLocks noGrp="1"/>
          </p:cNvSpPr>
          <p:nvPr>
            <p:ph idx="1"/>
          </p:nvPr>
        </p:nvSpPr>
        <p:spPr/>
        <p:txBody>
          <a:bodyPr>
            <a:normAutofit fontScale="85000" lnSpcReduction="10000"/>
          </a:bodyPr>
          <a:lstStyle/>
          <a:p>
            <a:pPr lvl="0"/>
            <a:r>
              <a:rPr lang="en-US" dirty="0"/>
              <a:t>Sort the 10 types of resources into resource categories</a:t>
            </a:r>
          </a:p>
          <a:p>
            <a:pPr lvl="0"/>
            <a:r>
              <a:rPr lang="en-US" dirty="0"/>
              <a:t>Find at least three sets of case studies where the same or very similar principles are being applied</a:t>
            </a:r>
          </a:p>
          <a:p>
            <a:pPr lvl="0"/>
            <a:r>
              <a:rPr lang="en-US" dirty="0"/>
              <a:t>In some of the case studies, the type of resource and the context in which they are being organized meant that there were many choices about the organizing principles.   In other case studies, the type of resource and the context provided many constraints about the organizing principles.   Find at least two case studies of these “choice” and “constraint” situations</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50150" y="-24113"/>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sym typeface="UC Berkeley OS Sign"/>
              </a:rPr>
              <a:t>Analyzing Organizing Systems</a:t>
            </a: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777872" y="1447800"/>
            <a:ext cx="7588256" cy="449328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Organizing systems for physical resources often have a lot in common because of the constraints like size, shape, etc that all physical things embody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The scope of an organizing system is always an issue, but sometimes the choice of the “boundaries” of the system are obvious and sometimes there are a great many choices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Sometimes setting the scope can be difficult because there are many other organizing systems in the same or related environment/domain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Some organizing systems can be started small and then incrementally grow in scope and scale. Others must be completely designed before they can be deployed.  What is the expected lifetime of the organizing system?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Some organizing systems have very clearly defined users or user types.  Others might have much greater variety or much less well-defined user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Sometimes users share most of their goals and priorities for interactions, but sometimes they can be in conflict</a:t>
            </a:r>
          </a:p>
        </p:txBody>
      </p:sp>
    </p:spTree>
    <p:extLst>
      <p:ext uri="{BB962C8B-B14F-4D97-AF65-F5344CB8AC3E}">
        <p14:creationId xmlns:p14="http://schemas.microsoft.com/office/powerpoint/2010/main" val="17704677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43" y="1905000"/>
            <a:ext cx="8556913" cy="3486150"/>
          </a:xfrm>
          <a:prstGeom prst="rect">
            <a:avLst/>
          </a:prstGeom>
        </p:spPr>
      </p:pic>
      <p:sp>
        <p:nvSpPr>
          <p:cNvPr id="3" name="TextBox 2">
            <a:extLst>
              <a:ext uri="{FF2B5EF4-FFF2-40B4-BE49-F238E27FC236}">
                <a16:creationId xmlns:a16="http://schemas.microsoft.com/office/drawing/2014/main" id="{92E0B4E7-37E1-4FB4-9E54-776E6CD2BB1F}"/>
              </a:ext>
            </a:extLst>
          </p:cNvPr>
          <p:cNvSpPr txBox="1"/>
          <p:nvPr/>
        </p:nvSpPr>
        <p:spPr>
          <a:xfrm>
            <a:off x="838200" y="457200"/>
            <a:ext cx="7620000" cy="1111715"/>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Book Model that Enables</a:t>
            </a:r>
            <a:br>
              <a:rPr lang="en-US" sz="3600" b="1" dirty="0">
                <a:latin typeface="+mj-lt"/>
                <a:ea typeface="+mj-ea"/>
                <a:cs typeface="+mj-cs"/>
              </a:rPr>
            </a:br>
            <a:r>
              <a:rPr lang="en-US" sz="3600" b="1" dirty="0">
                <a:latin typeface="+mj-lt"/>
                <a:ea typeface="+mj-ea"/>
                <a:cs typeface="+mj-cs"/>
              </a:rPr>
              <a:t> Multiple Assemblies</a:t>
            </a:r>
          </a:p>
        </p:txBody>
      </p:sp>
    </p:spTree>
    <p:extLst>
      <p:ext uri="{BB962C8B-B14F-4D97-AF65-F5344CB8AC3E}">
        <p14:creationId xmlns:p14="http://schemas.microsoft.com/office/powerpoint/2010/main" val="283790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signPatternsResourceProperties.gif"/>
          <p:cNvPicPr>
            <a:picLocks noChangeAspect="1"/>
          </p:cNvPicPr>
          <p:nvPr/>
        </p:nvPicPr>
        <p:blipFill>
          <a:blip r:embed="rId3" cstate="print"/>
          <a:stretch>
            <a:fillRect/>
          </a:stretch>
        </p:blipFill>
        <p:spPr bwMode="auto">
          <a:xfrm>
            <a:off x="2971800" y="1214444"/>
            <a:ext cx="6105303" cy="4963613"/>
          </a:xfrm>
          <a:prstGeom prst="rect">
            <a:avLst/>
          </a:prstGeom>
          <a:noFill/>
          <a:ln w="9525">
            <a:noFill/>
            <a:miter lim="800000"/>
            <a:headEnd/>
            <a:tailEnd/>
          </a:ln>
        </p:spPr>
      </p:pic>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Value Creation with </a:t>
            </a:r>
            <a:br>
              <a:rPr lang="en-US" sz="3600" b="1" dirty="0">
                <a:sym typeface="UC Berkeley OS Sign"/>
              </a:rPr>
            </a:br>
            <a:r>
              <a:rPr lang="en-US" sz="3600" b="1" dirty="0">
                <a:sym typeface="UC Berkeley OS Sign"/>
              </a:rPr>
              <a:t>Information Resources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47800"/>
            <a:ext cx="3429000" cy="4496902"/>
          </a:xfrm>
          <a:prstGeom prst="rect">
            <a:avLst/>
          </a:prstGeom>
          <a:noFill/>
          <a:ln w="9525">
            <a:noFill/>
            <a:miter lim="800000"/>
            <a:headEnd/>
            <a:tailEnd/>
          </a:ln>
        </p:spPr>
        <p:txBody>
          <a:bodyPr wrap="square" lIns="64291" tIns="32146" rIns="64291" bIns="32146">
            <a:spAutoFit/>
          </a:bodyPr>
          <a:lstStyle/>
          <a:p>
            <a:r>
              <a:rPr lang="en-US" sz="2400" dirty="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a:t>computational processes applied to them</a:t>
            </a:r>
            <a:endParaRPr lang="en-US" sz="2400" dirty="0">
              <a:latin typeface="UC Berkeley OS Sign"/>
              <a:cs typeface="Arial" pitchFamily="34" charset="0"/>
              <a:sym typeface="UC Berkeley OS Sign"/>
            </a:endParaRPr>
          </a:p>
        </p:txBody>
      </p:sp>
    </p:spTree>
    <p:extLst>
      <p:ext uri="{BB962C8B-B14F-4D97-AF65-F5344CB8AC3E}">
        <p14:creationId xmlns:p14="http://schemas.microsoft.com/office/powerpoint/2010/main" val="15168292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26926935"/>
      </p:ext>
    </p:extLst>
  </p:cSld>
  <p:clrMapOvr>
    <a:masterClrMapping/>
  </p:clrMapOvr>
  <p:transition spd="slow" advTm="2436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DBE3-6675-40CC-AB5C-C4D29CF558E8}"/>
              </a:ext>
            </a:extLst>
          </p:cNvPr>
          <p:cNvSpPr>
            <a:spLocks noGrp="1"/>
          </p:cNvSpPr>
          <p:nvPr>
            <p:ph type="title"/>
          </p:nvPr>
        </p:nvSpPr>
        <p:spPr>
          <a:xfrm>
            <a:off x="457200" y="46932"/>
            <a:ext cx="8229600" cy="1143000"/>
          </a:xfrm>
        </p:spPr>
        <p:txBody>
          <a:bodyPr>
            <a:normAutofit fontScale="90000"/>
          </a:bodyPr>
          <a:lstStyle/>
          <a:p>
            <a:r>
              <a:rPr lang="en-US" altLang="en-US" sz="4000" dirty="0">
                <a:solidFill>
                  <a:prstClr val="black"/>
                </a:solidFill>
              </a:rPr>
              <a:t>Core and Supplemental Content</a:t>
            </a:r>
            <a:br>
              <a:rPr lang="en-US" altLang="en-US" sz="4000" dirty="0">
                <a:solidFill>
                  <a:prstClr val="black"/>
                </a:solidFill>
              </a:rPr>
            </a:br>
            <a:r>
              <a:rPr lang="en-US" altLang="en-US" sz="4000" dirty="0">
                <a:solidFill>
                  <a:prstClr val="black"/>
                </a:solidFill>
              </a:rPr>
              <a:t> in TDO eBooks</a:t>
            </a:r>
            <a:endParaRPr lang="en-US" dirty="0"/>
          </a:p>
        </p:txBody>
      </p:sp>
      <p:pic>
        <p:nvPicPr>
          <p:cNvPr id="3" name="Picture 2">
            <a:extLst>
              <a:ext uri="{FF2B5EF4-FFF2-40B4-BE49-F238E27FC236}">
                <a16:creationId xmlns:a16="http://schemas.microsoft.com/office/drawing/2014/main" id="{76167FD8-1272-4820-9094-2AFA0D69808D}"/>
              </a:ext>
            </a:extLst>
          </p:cNvPr>
          <p:cNvPicPr>
            <a:picLocks noChangeAspect="1"/>
          </p:cNvPicPr>
          <p:nvPr/>
        </p:nvPicPr>
        <p:blipFill>
          <a:blip r:embed="rId3"/>
          <a:stretch>
            <a:fillRect/>
          </a:stretch>
        </p:blipFill>
        <p:spPr>
          <a:xfrm>
            <a:off x="457200" y="1189932"/>
            <a:ext cx="7962900" cy="5028594"/>
          </a:xfrm>
          <a:prstGeom prst="rect">
            <a:avLst/>
          </a:prstGeom>
        </p:spPr>
      </p:pic>
    </p:spTree>
    <p:extLst>
      <p:ext uri="{BB962C8B-B14F-4D97-AF65-F5344CB8AC3E}">
        <p14:creationId xmlns:p14="http://schemas.microsoft.com/office/powerpoint/2010/main" val="273141454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On-screen Show (4:3)</PresentationFormat>
  <Paragraphs>224</Paragraphs>
  <Slides>54</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UC Berkeley OS Sign</vt:lpstr>
      <vt:lpstr>Wingdings</vt:lpstr>
      <vt:lpstr>Office Theme</vt:lpstr>
      <vt:lpstr>CogSci 150 “Sensemaking and Organizing” Spring 2021</vt:lpstr>
      <vt:lpstr>Case Studies </vt:lpstr>
      <vt:lpstr>PowerPoint Presentation</vt:lpstr>
      <vt:lpstr>Single-Source Textbook Publishing</vt:lpstr>
      <vt:lpstr>PowerPoint Presentation</vt:lpstr>
      <vt:lpstr>PowerPoint Presentation</vt:lpstr>
      <vt:lpstr>Value Creation with  Information Resources</vt:lpstr>
      <vt:lpstr>Say it Again: TDO’s Mantra</vt:lpstr>
      <vt:lpstr>Core and Supplemental Content  in TDO eBooks</vt:lpstr>
      <vt:lpstr>PowerPoint Presentation</vt:lpstr>
      <vt:lpstr>PowerPoint Presentation</vt:lpstr>
      <vt:lpstr>TDO 4nd Edition O’Reilly ebooks (2016)</vt:lpstr>
      <vt:lpstr>PowerPoint Presentation</vt:lpstr>
      <vt:lpstr>Models for Organizing Systems</vt:lpstr>
      <vt:lpstr>Models</vt:lpstr>
      <vt:lpstr>PowerPoint Presentation</vt:lpstr>
      <vt:lpstr>Organizing System: Home Kitchen</vt:lpstr>
      <vt:lpstr>In a Neuroscience Lab,  Rats Are Organized</vt:lpstr>
      <vt:lpstr>Taskonomic Organization</vt:lpstr>
      <vt:lpstr>Stop and Think</vt:lpstr>
      <vt:lpstr>PowerPoint Presentation</vt:lpstr>
      <vt:lpstr>Schematic Representation  of a Kitchen</vt:lpstr>
      <vt:lpstr>Pictorial</vt:lpstr>
      <vt:lpstr>QUEUE LAYOUT             Pictorial</vt:lpstr>
      <vt:lpstr>The BART System Map </vt:lpstr>
      <vt:lpstr>PowerPoint Presentation</vt:lpstr>
      <vt:lpstr>PowerPoint Presentation</vt:lpstr>
      <vt:lpstr>NBA Player Tracking</vt:lpstr>
      <vt:lpstr>PowerPoint Presentation</vt:lpstr>
      <vt:lpstr>Stop and Think</vt:lpstr>
      <vt:lpstr>PowerPoint Presentation</vt:lpstr>
      <vt:lpstr>Functional Model of a Bank</vt:lpstr>
      <vt:lpstr>Spotify API</vt:lpstr>
      <vt:lpstr>PowerPoint Presentation</vt:lpstr>
      <vt:lpstr>PowerPoint Presentation</vt:lpstr>
      <vt:lpstr>PowerPoint Presentation</vt:lpstr>
      <vt:lpstr>PowerPoint Presentation</vt:lpstr>
      <vt:lpstr>PowerPoint Presentation</vt:lpstr>
      <vt:lpstr>Medical Emergencies</vt:lpstr>
      <vt:lpstr>PowerPoint Presentation</vt:lpstr>
      <vt:lpstr>Stop and Think</vt:lpstr>
      <vt:lpstr>Generic Service Blueprint</vt:lpstr>
      <vt:lpstr>Service Blueprint for Hotel Stay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Intentional Community  Should You Live In? </vt:lpstr>
      <vt:lpstr>The Evolution of the Diagnostic and Statistical Manual of Mental Disorders </vt:lpstr>
      <vt:lpstr>Assignment 1 Discussion</vt:lpstr>
      <vt:lpstr>Analyzing Organizing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2021-01-26T16:51:47Z</dcterms:modified>
</cp:coreProperties>
</file>