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63"/>
  </p:notesMasterIdLst>
  <p:sldIdLst>
    <p:sldId id="697" r:id="rId3"/>
    <p:sldId id="719" r:id="rId4"/>
    <p:sldId id="662" r:id="rId5"/>
    <p:sldId id="640" r:id="rId6"/>
    <p:sldId id="585" r:id="rId7"/>
    <p:sldId id="586" r:id="rId8"/>
    <p:sldId id="649" r:id="rId9"/>
    <p:sldId id="725" r:id="rId10"/>
    <p:sldId id="726" r:id="rId11"/>
    <p:sldId id="727" r:id="rId12"/>
    <p:sldId id="641" r:id="rId13"/>
    <p:sldId id="746" r:id="rId14"/>
    <p:sldId id="728" r:id="rId15"/>
    <p:sldId id="671" r:id="rId16"/>
    <p:sldId id="750" r:id="rId17"/>
    <p:sldId id="650" r:id="rId18"/>
    <p:sldId id="729" r:id="rId19"/>
    <p:sldId id="581" r:id="rId20"/>
    <p:sldId id="743" r:id="rId21"/>
    <p:sldId id="747" r:id="rId22"/>
    <p:sldId id="707" r:id="rId23"/>
    <p:sldId id="703" r:id="rId24"/>
    <p:sldId id="730" r:id="rId25"/>
    <p:sldId id="599" r:id="rId26"/>
    <p:sldId id="642" r:id="rId27"/>
    <p:sldId id="748" r:id="rId28"/>
    <p:sldId id="595" r:id="rId29"/>
    <p:sldId id="744" r:id="rId30"/>
    <p:sldId id="749" r:id="rId31"/>
    <p:sldId id="596" r:id="rId32"/>
    <p:sldId id="731" r:id="rId33"/>
    <p:sldId id="587" r:id="rId34"/>
    <p:sldId id="698" r:id="rId35"/>
    <p:sldId id="651" r:id="rId36"/>
    <p:sldId id="732" r:id="rId37"/>
    <p:sldId id="733" r:id="rId38"/>
    <p:sldId id="734" r:id="rId39"/>
    <p:sldId id="735" r:id="rId40"/>
    <p:sldId id="736" r:id="rId41"/>
    <p:sldId id="261" r:id="rId42"/>
    <p:sldId id="737" r:id="rId43"/>
    <p:sldId id="717" r:id="rId44"/>
    <p:sldId id="652" r:id="rId45"/>
    <p:sldId id="667" r:id="rId46"/>
    <p:sldId id="600" r:id="rId47"/>
    <p:sldId id="602" r:id="rId48"/>
    <p:sldId id="601" r:id="rId49"/>
    <p:sldId id="603" r:id="rId50"/>
    <p:sldId id="606" r:id="rId51"/>
    <p:sldId id="718" r:id="rId52"/>
    <p:sldId id="739" r:id="rId53"/>
    <p:sldId id="740" r:id="rId54"/>
    <p:sldId id="741" r:id="rId55"/>
    <p:sldId id="699" r:id="rId56"/>
    <p:sldId id="742" r:id="rId57"/>
    <p:sldId id="702" r:id="rId58"/>
    <p:sldId id="712" r:id="rId59"/>
    <p:sldId id="713" r:id="rId60"/>
    <p:sldId id="714" r:id="rId61"/>
    <p:sldId id="715" r:id="rId6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971" autoAdjust="0"/>
    <p:restoredTop sz="67497" autoAdjust="0"/>
  </p:normalViewPr>
  <p:slideViewPr>
    <p:cSldViewPr>
      <p:cViewPr varScale="1">
        <p:scale>
          <a:sx n="49" d="100"/>
          <a:sy n="49" d="100"/>
        </p:scale>
        <p:origin x="2709" y="30"/>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p:scale>
        <a:sx n="133" d="100"/>
        <a:sy n="133" d="100"/>
      </p:scale>
      <p:origin x="0" y="0"/>
    </p:cViewPr>
  </p:sorterViewPr>
  <p:notesViewPr>
    <p:cSldViewPr>
      <p:cViewPr>
        <p:scale>
          <a:sx n="68" d="100"/>
          <a:sy n="68" d="100"/>
        </p:scale>
        <p:origin x="2922" y="2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F2A59-D9F2-4101-A053-3981B319E4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55047AC-B3EE-4FA4-8491-2DE61CC4B39A}">
      <dgm:prSet phldrT="[Text]"/>
      <dgm:spPr/>
      <dgm:t>
        <a:bodyPr/>
        <a:lstStyle/>
        <a:p>
          <a:r>
            <a:rPr lang="en-US" dirty="0"/>
            <a:t>Organizing Systems</a:t>
          </a:r>
        </a:p>
      </dgm:t>
    </dgm:pt>
    <dgm:pt modelId="{85210715-8D49-4151-ADF7-FBEC4E28BC7C}" type="parTrans" cxnId="{8B23F23E-8D72-4608-9E51-97EA279CB268}">
      <dgm:prSet/>
      <dgm:spPr/>
      <dgm:t>
        <a:bodyPr/>
        <a:lstStyle/>
        <a:p>
          <a:endParaRPr lang="en-US"/>
        </a:p>
      </dgm:t>
    </dgm:pt>
    <dgm:pt modelId="{912FB1E7-1DEA-45D9-95B5-C623E0CE11E1}" type="sibTrans" cxnId="{8B23F23E-8D72-4608-9E51-97EA279CB268}">
      <dgm:prSet/>
      <dgm:spPr/>
      <dgm:t>
        <a:bodyPr/>
        <a:lstStyle/>
        <a:p>
          <a:endParaRPr lang="en-US"/>
        </a:p>
      </dgm:t>
    </dgm:pt>
    <dgm:pt modelId="{D3F87627-4B41-4757-8826-8518916F16E9}">
      <dgm:prSet phldrT="[Text]"/>
      <dgm:spPr/>
      <dgm:t>
        <a:bodyPr/>
        <a:lstStyle/>
        <a:p>
          <a:r>
            <a:rPr lang="en-US" dirty="0"/>
            <a:t>Memory Institutions</a:t>
          </a:r>
        </a:p>
      </dgm:t>
    </dgm:pt>
    <dgm:pt modelId="{253AEE28-8C37-4293-893D-08564E71D2F4}" type="parTrans" cxnId="{D771F99C-0131-48DF-9031-C57CEA455DBF}">
      <dgm:prSet/>
      <dgm:spPr/>
      <dgm:t>
        <a:bodyPr/>
        <a:lstStyle/>
        <a:p>
          <a:endParaRPr lang="en-US" dirty="0"/>
        </a:p>
      </dgm:t>
    </dgm:pt>
    <dgm:pt modelId="{EF659705-8020-4E40-84C3-C578B63CFDDA}" type="sibTrans" cxnId="{D771F99C-0131-48DF-9031-C57CEA455DBF}">
      <dgm:prSet/>
      <dgm:spPr/>
      <dgm:t>
        <a:bodyPr/>
        <a:lstStyle/>
        <a:p>
          <a:endParaRPr lang="en-US"/>
        </a:p>
      </dgm:t>
    </dgm:pt>
    <dgm:pt modelId="{8CC9CD8A-C75A-4EAD-B1F2-C4F4B2721D7F}">
      <dgm:prSet phldrT="[Text]"/>
      <dgm:spPr/>
      <dgm:t>
        <a:bodyPr/>
        <a:lstStyle/>
        <a:p>
          <a:r>
            <a:rPr lang="en-US" dirty="0"/>
            <a:t>Libraries</a:t>
          </a:r>
        </a:p>
      </dgm:t>
    </dgm:pt>
    <dgm:pt modelId="{9FCC7179-A5DF-444E-9834-5C53E32A13BF}" type="parTrans" cxnId="{9EC2D0CC-6186-4859-BB26-A3BC755CC8CD}">
      <dgm:prSet/>
      <dgm:spPr/>
      <dgm:t>
        <a:bodyPr/>
        <a:lstStyle/>
        <a:p>
          <a:endParaRPr lang="en-US" dirty="0"/>
        </a:p>
      </dgm:t>
    </dgm:pt>
    <dgm:pt modelId="{5057A30F-E9DD-482A-8EAA-10F71136F4F0}" type="sibTrans" cxnId="{9EC2D0CC-6186-4859-BB26-A3BC755CC8CD}">
      <dgm:prSet/>
      <dgm:spPr/>
      <dgm:t>
        <a:bodyPr/>
        <a:lstStyle/>
        <a:p>
          <a:endParaRPr lang="en-US"/>
        </a:p>
      </dgm:t>
    </dgm:pt>
    <dgm:pt modelId="{7A0C334E-B966-4E4C-B27A-32ED0F91CF0E}">
      <dgm:prSet phldrT="[Text]"/>
      <dgm:spPr/>
      <dgm:t>
        <a:bodyPr/>
        <a:lstStyle/>
        <a:p>
          <a:r>
            <a:rPr lang="en-US" dirty="0"/>
            <a:t>Museums</a:t>
          </a:r>
        </a:p>
      </dgm:t>
    </dgm:pt>
    <dgm:pt modelId="{FE0DC8DE-82A6-4042-89AD-101CF3A93D80}" type="parTrans" cxnId="{C78BE6BA-6979-4ACA-ABAB-F750F8CE0BC7}">
      <dgm:prSet/>
      <dgm:spPr/>
      <dgm:t>
        <a:bodyPr/>
        <a:lstStyle/>
        <a:p>
          <a:endParaRPr lang="en-US" dirty="0"/>
        </a:p>
      </dgm:t>
    </dgm:pt>
    <dgm:pt modelId="{53BAC0F2-69C9-4609-BE4D-C12B029C7576}" type="sibTrans" cxnId="{C78BE6BA-6979-4ACA-ABAB-F750F8CE0BC7}">
      <dgm:prSet/>
      <dgm:spPr/>
      <dgm:t>
        <a:bodyPr/>
        <a:lstStyle/>
        <a:p>
          <a:endParaRPr lang="en-US"/>
        </a:p>
      </dgm:t>
    </dgm:pt>
    <dgm:pt modelId="{95EDBDB9-3AF3-45A0-A3F2-FE8339241CE4}">
      <dgm:prSet phldrT="[Text]"/>
      <dgm:spPr/>
      <dgm:t>
        <a:bodyPr/>
        <a:lstStyle/>
        <a:p>
          <a:r>
            <a:rPr lang="en-US" dirty="0"/>
            <a:t>Business Info Systems</a:t>
          </a:r>
        </a:p>
      </dgm:t>
    </dgm:pt>
    <dgm:pt modelId="{B45B047F-9272-4AAB-B161-908DA724B46A}" type="parTrans" cxnId="{39BDBFA3-4705-4CBA-8EDF-F0951E535CE3}">
      <dgm:prSet/>
      <dgm:spPr/>
      <dgm:t>
        <a:bodyPr/>
        <a:lstStyle/>
        <a:p>
          <a:endParaRPr lang="en-US" dirty="0"/>
        </a:p>
      </dgm:t>
    </dgm:pt>
    <dgm:pt modelId="{89F61434-8505-437E-8948-A4C9C1CD66A3}" type="sibTrans" cxnId="{39BDBFA3-4705-4CBA-8EDF-F0951E535CE3}">
      <dgm:prSet/>
      <dgm:spPr/>
      <dgm:t>
        <a:bodyPr/>
        <a:lstStyle/>
        <a:p>
          <a:endParaRPr lang="en-US"/>
        </a:p>
      </dgm:t>
    </dgm:pt>
    <dgm:pt modelId="{0866C68F-322E-4F85-8E57-E2F69DBB2D69}">
      <dgm:prSet phldrT="[Text]"/>
      <dgm:spPr/>
      <dgm:t>
        <a:bodyPr/>
        <a:lstStyle/>
        <a:p>
          <a:r>
            <a:rPr lang="en-US" dirty="0"/>
            <a:t>Content Management</a:t>
          </a:r>
        </a:p>
      </dgm:t>
    </dgm:pt>
    <dgm:pt modelId="{9D137D18-FAAA-48C0-8C15-D84B65841038}" type="parTrans" cxnId="{FE20E2FC-45F4-4D6F-BBB0-FFA7A3294A45}">
      <dgm:prSet/>
      <dgm:spPr/>
      <dgm:t>
        <a:bodyPr/>
        <a:lstStyle/>
        <a:p>
          <a:endParaRPr lang="en-US" dirty="0"/>
        </a:p>
      </dgm:t>
    </dgm:pt>
    <dgm:pt modelId="{861DE24D-7321-4F9B-BE5F-087B5B4B26C3}" type="sibTrans" cxnId="{FE20E2FC-45F4-4D6F-BBB0-FFA7A3294A45}">
      <dgm:prSet/>
      <dgm:spPr/>
      <dgm:t>
        <a:bodyPr/>
        <a:lstStyle/>
        <a:p>
          <a:endParaRPr lang="en-US"/>
        </a:p>
      </dgm:t>
    </dgm:pt>
    <dgm:pt modelId="{7DFEA52D-E10A-4A28-AFB5-9278B93F30A0}">
      <dgm:prSet phldrT="[Text]"/>
      <dgm:spPr/>
      <dgm:t>
        <a:bodyPr/>
        <a:lstStyle/>
        <a:p>
          <a:r>
            <a:rPr lang="en-US" dirty="0"/>
            <a:t>Archives</a:t>
          </a:r>
        </a:p>
      </dgm:t>
    </dgm:pt>
    <dgm:pt modelId="{83357B92-02B5-4A8B-905A-D2FB323DD693}" type="parTrans" cxnId="{E612813D-2A22-4A42-A70D-EEC4885CD85B}">
      <dgm:prSet/>
      <dgm:spPr/>
      <dgm:t>
        <a:bodyPr/>
        <a:lstStyle/>
        <a:p>
          <a:endParaRPr lang="en-US" dirty="0"/>
        </a:p>
      </dgm:t>
    </dgm:pt>
    <dgm:pt modelId="{CBE87CC8-488B-4550-93F0-A20C513608FF}" type="sibTrans" cxnId="{E612813D-2A22-4A42-A70D-EEC4885CD85B}">
      <dgm:prSet/>
      <dgm:spPr/>
      <dgm:t>
        <a:bodyPr/>
        <a:lstStyle/>
        <a:p>
          <a:endParaRPr lang="en-US"/>
        </a:p>
      </dgm:t>
    </dgm:pt>
    <dgm:pt modelId="{AB314020-CF81-4BFA-B6B9-4A27B6FD94D6}">
      <dgm:prSet phldrT="[Text]"/>
      <dgm:spPr/>
      <dgm:t>
        <a:bodyPr/>
        <a:lstStyle/>
        <a:p>
          <a:r>
            <a:rPr lang="en-US" dirty="0"/>
            <a:t>CRM</a:t>
          </a:r>
        </a:p>
      </dgm:t>
    </dgm:pt>
    <dgm:pt modelId="{4B8C5053-03E0-490C-A92C-140D4C641E9C}" type="parTrans" cxnId="{E110FE0F-47ED-4541-8299-EB9AB58B3F18}">
      <dgm:prSet/>
      <dgm:spPr/>
      <dgm:t>
        <a:bodyPr/>
        <a:lstStyle/>
        <a:p>
          <a:endParaRPr lang="en-US" dirty="0"/>
        </a:p>
      </dgm:t>
    </dgm:pt>
    <dgm:pt modelId="{0D9AE7FA-23CE-40B8-B7B9-A6DBDD057EC2}" type="sibTrans" cxnId="{E110FE0F-47ED-4541-8299-EB9AB58B3F18}">
      <dgm:prSet/>
      <dgm:spPr/>
      <dgm:t>
        <a:bodyPr/>
        <a:lstStyle/>
        <a:p>
          <a:endParaRPr lang="en-US"/>
        </a:p>
      </dgm:t>
    </dgm:pt>
    <dgm:pt modelId="{D388BF8A-396D-4930-8B23-D4E834E39CA5}">
      <dgm:prSet phldrT="[Text]"/>
      <dgm:spPr/>
      <dgm:t>
        <a:bodyPr/>
        <a:lstStyle/>
        <a:p>
          <a:r>
            <a:rPr lang="en-US" dirty="0"/>
            <a:t>ERP</a:t>
          </a:r>
        </a:p>
      </dgm:t>
    </dgm:pt>
    <dgm:pt modelId="{8C2D51FD-7CF7-4A20-AFF8-E97B5DA3655C}" type="parTrans" cxnId="{84639663-3573-44D8-91AD-A2226F50BA90}">
      <dgm:prSet/>
      <dgm:spPr/>
      <dgm:t>
        <a:bodyPr/>
        <a:lstStyle/>
        <a:p>
          <a:endParaRPr lang="en-US" dirty="0"/>
        </a:p>
      </dgm:t>
    </dgm:pt>
    <dgm:pt modelId="{2E11EC04-8843-4E53-AD0F-61ACB3A4A193}" type="sibTrans" cxnId="{84639663-3573-44D8-91AD-A2226F50BA90}">
      <dgm:prSet/>
      <dgm:spPr/>
      <dgm:t>
        <a:bodyPr/>
        <a:lstStyle/>
        <a:p>
          <a:endParaRPr lang="en-US"/>
        </a:p>
      </dgm:t>
    </dgm:pt>
    <dgm:pt modelId="{2E430396-5ED6-4C48-BA53-A7770C1CB0F7}" type="pres">
      <dgm:prSet presAssocID="{D30F2A59-D9F2-4101-A053-3981B319E4FB}" presName="hierChild1" presStyleCnt="0">
        <dgm:presLayoutVars>
          <dgm:chPref val="1"/>
          <dgm:dir/>
          <dgm:animOne val="branch"/>
          <dgm:animLvl val="lvl"/>
          <dgm:resizeHandles/>
        </dgm:presLayoutVars>
      </dgm:prSet>
      <dgm:spPr/>
    </dgm:pt>
    <dgm:pt modelId="{DDE9F7D1-DA0A-4C94-98A0-E847145FFEBB}" type="pres">
      <dgm:prSet presAssocID="{D55047AC-B3EE-4FA4-8491-2DE61CC4B39A}" presName="hierRoot1" presStyleCnt="0"/>
      <dgm:spPr/>
    </dgm:pt>
    <dgm:pt modelId="{00782484-70D9-40B8-9A7C-CD6867BBDA06}" type="pres">
      <dgm:prSet presAssocID="{D55047AC-B3EE-4FA4-8491-2DE61CC4B39A}" presName="composite" presStyleCnt="0"/>
      <dgm:spPr/>
    </dgm:pt>
    <dgm:pt modelId="{03D1F761-3D96-48EE-B6E0-BACBEF26689B}" type="pres">
      <dgm:prSet presAssocID="{D55047AC-B3EE-4FA4-8491-2DE61CC4B39A}" presName="background" presStyleLbl="node0" presStyleIdx="0" presStyleCnt="1"/>
      <dgm:spPr/>
    </dgm:pt>
    <dgm:pt modelId="{DF3644E2-63FF-4142-9434-22D232B0E019}" type="pres">
      <dgm:prSet presAssocID="{D55047AC-B3EE-4FA4-8491-2DE61CC4B39A}" presName="text" presStyleLbl="fgAcc0" presStyleIdx="0" presStyleCnt="1">
        <dgm:presLayoutVars>
          <dgm:chPref val="3"/>
        </dgm:presLayoutVars>
      </dgm:prSet>
      <dgm:spPr/>
    </dgm:pt>
    <dgm:pt modelId="{A4A6A0E1-75AA-49C5-94EC-CCF97F74B188}" type="pres">
      <dgm:prSet presAssocID="{D55047AC-B3EE-4FA4-8491-2DE61CC4B39A}" presName="hierChild2" presStyleCnt="0"/>
      <dgm:spPr/>
    </dgm:pt>
    <dgm:pt modelId="{12F93120-88CB-496E-861F-02AA475C190A}" type="pres">
      <dgm:prSet presAssocID="{253AEE28-8C37-4293-893D-08564E71D2F4}" presName="Name10" presStyleLbl="parChTrans1D2" presStyleIdx="0" presStyleCnt="2"/>
      <dgm:spPr/>
    </dgm:pt>
    <dgm:pt modelId="{2B21E1DF-5520-4765-963B-285357E36BD1}" type="pres">
      <dgm:prSet presAssocID="{D3F87627-4B41-4757-8826-8518916F16E9}" presName="hierRoot2" presStyleCnt="0"/>
      <dgm:spPr/>
    </dgm:pt>
    <dgm:pt modelId="{44702380-D4D1-405B-BC46-85487D5E1D50}" type="pres">
      <dgm:prSet presAssocID="{D3F87627-4B41-4757-8826-8518916F16E9}" presName="composite2" presStyleCnt="0"/>
      <dgm:spPr/>
    </dgm:pt>
    <dgm:pt modelId="{98265041-A1E8-4012-8B52-43B1A43D5BFB}" type="pres">
      <dgm:prSet presAssocID="{D3F87627-4B41-4757-8826-8518916F16E9}" presName="background2" presStyleLbl="node2" presStyleIdx="0" presStyleCnt="2"/>
      <dgm:spPr/>
    </dgm:pt>
    <dgm:pt modelId="{A4399CD1-4840-4051-934F-21027338B133}" type="pres">
      <dgm:prSet presAssocID="{D3F87627-4B41-4757-8826-8518916F16E9}" presName="text2" presStyleLbl="fgAcc2" presStyleIdx="0" presStyleCnt="2">
        <dgm:presLayoutVars>
          <dgm:chPref val="3"/>
        </dgm:presLayoutVars>
      </dgm:prSet>
      <dgm:spPr/>
    </dgm:pt>
    <dgm:pt modelId="{209B0A93-B1DC-4510-AF2E-1E7A1B523BC2}" type="pres">
      <dgm:prSet presAssocID="{D3F87627-4B41-4757-8826-8518916F16E9}" presName="hierChild3" presStyleCnt="0"/>
      <dgm:spPr/>
    </dgm:pt>
    <dgm:pt modelId="{7676352F-5375-46F5-9BB0-2AA54F23E12E}" type="pres">
      <dgm:prSet presAssocID="{9FCC7179-A5DF-444E-9834-5C53E32A13BF}" presName="Name17" presStyleLbl="parChTrans1D3" presStyleIdx="0" presStyleCnt="6"/>
      <dgm:spPr/>
    </dgm:pt>
    <dgm:pt modelId="{2EBED753-9781-4682-BF85-7F28FF620F0B}" type="pres">
      <dgm:prSet presAssocID="{8CC9CD8A-C75A-4EAD-B1F2-C4F4B2721D7F}" presName="hierRoot3" presStyleCnt="0"/>
      <dgm:spPr/>
    </dgm:pt>
    <dgm:pt modelId="{7927E835-AF33-4220-BE64-03492D751BF3}" type="pres">
      <dgm:prSet presAssocID="{8CC9CD8A-C75A-4EAD-B1F2-C4F4B2721D7F}" presName="composite3" presStyleCnt="0"/>
      <dgm:spPr/>
    </dgm:pt>
    <dgm:pt modelId="{15D47152-6D48-44D4-93EA-AAA8E5521711}" type="pres">
      <dgm:prSet presAssocID="{8CC9CD8A-C75A-4EAD-B1F2-C4F4B2721D7F}" presName="background3" presStyleLbl="node3" presStyleIdx="0" presStyleCnt="6"/>
      <dgm:spPr/>
    </dgm:pt>
    <dgm:pt modelId="{1977CC10-FFBF-41E0-B3CF-FBAFE834CAD6}" type="pres">
      <dgm:prSet presAssocID="{8CC9CD8A-C75A-4EAD-B1F2-C4F4B2721D7F}" presName="text3" presStyleLbl="fgAcc3" presStyleIdx="0" presStyleCnt="6">
        <dgm:presLayoutVars>
          <dgm:chPref val="3"/>
        </dgm:presLayoutVars>
      </dgm:prSet>
      <dgm:spPr/>
    </dgm:pt>
    <dgm:pt modelId="{14F72B3C-FAE6-4820-8309-E82266BA6C5B}" type="pres">
      <dgm:prSet presAssocID="{8CC9CD8A-C75A-4EAD-B1F2-C4F4B2721D7F}" presName="hierChild4" presStyleCnt="0"/>
      <dgm:spPr/>
    </dgm:pt>
    <dgm:pt modelId="{9DE3E5CE-B208-48F6-95BA-26F0CE97B1F7}" type="pres">
      <dgm:prSet presAssocID="{FE0DC8DE-82A6-4042-89AD-101CF3A93D80}" presName="Name17" presStyleLbl="parChTrans1D3" presStyleIdx="1" presStyleCnt="6"/>
      <dgm:spPr/>
    </dgm:pt>
    <dgm:pt modelId="{C1ADDFC4-800F-422E-BBA6-7749C2C92ACA}" type="pres">
      <dgm:prSet presAssocID="{7A0C334E-B966-4E4C-B27A-32ED0F91CF0E}" presName="hierRoot3" presStyleCnt="0"/>
      <dgm:spPr/>
    </dgm:pt>
    <dgm:pt modelId="{C3E89C5A-DBC9-47F2-A934-9F80BC847463}" type="pres">
      <dgm:prSet presAssocID="{7A0C334E-B966-4E4C-B27A-32ED0F91CF0E}" presName="composite3" presStyleCnt="0"/>
      <dgm:spPr/>
    </dgm:pt>
    <dgm:pt modelId="{3C9ADF64-D68A-486F-BB18-DDE6258B5FC4}" type="pres">
      <dgm:prSet presAssocID="{7A0C334E-B966-4E4C-B27A-32ED0F91CF0E}" presName="background3" presStyleLbl="node3" presStyleIdx="1" presStyleCnt="6"/>
      <dgm:spPr/>
    </dgm:pt>
    <dgm:pt modelId="{D3032D73-B5DA-4FF7-B8E7-08BFA5E268D7}" type="pres">
      <dgm:prSet presAssocID="{7A0C334E-B966-4E4C-B27A-32ED0F91CF0E}" presName="text3" presStyleLbl="fgAcc3" presStyleIdx="1" presStyleCnt="6">
        <dgm:presLayoutVars>
          <dgm:chPref val="3"/>
        </dgm:presLayoutVars>
      </dgm:prSet>
      <dgm:spPr/>
    </dgm:pt>
    <dgm:pt modelId="{3DBDDD69-80AC-450A-9754-70C94A8FE19C}" type="pres">
      <dgm:prSet presAssocID="{7A0C334E-B966-4E4C-B27A-32ED0F91CF0E}" presName="hierChild4" presStyleCnt="0"/>
      <dgm:spPr/>
    </dgm:pt>
    <dgm:pt modelId="{E9D43A35-4CE9-4EFF-967B-D2E4E6B7F5FB}" type="pres">
      <dgm:prSet presAssocID="{83357B92-02B5-4A8B-905A-D2FB323DD693}" presName="Name17" presStyleLbl="parChTrans1D3" presStyleIdx="2" presStyleCnt="6"/>
      <dgm:spPr/>
    </dgm:pt>
    <dgm:pt modelId="{07FBA70D-FAAB-4A07-A61A-7DC647D61787}" type="pres">
      <dgm:prSet presAssocID="{7DFEA52D-E10A-4A28-AFB5-9278B93F30A0}" presName="hierRoot3" presStyleCnt="0"/>
      <dgm:spPr/>
    </dgm:pt>
    <dgm:pt modelId="{E11B7E2C-BC4B-42A6-8BFD-72C9BD4B3E22}" type="pres">
      <dgm:prSet presAssocID="{7DFEA52D-E10A-4A28-AFB5-9278B93F30A0}" presName="composite3" presStyleCnt="0"/>
      <dgm:spPr/>
    </dgm:pt>
    <dgm:pt modelId="{5A9A6F30-9AD4-4E4B-A6CE-6DCAA6F74CC9}" type="pres">
      <dgm:prSet presAssocID="{7DFEA52D-E10A-4A28-AFB5-9278B93F30A0}" presName="background3" presStyleLbl="node3" presStyleIdx="2" presStyleCnt="6"/>
      <dgm:spPr/>
    </dgm:pt>
    <dgm:pt modelId="{6596FCD4-980B-43CD-B1C2-D3F718EA8A7D}" type="pres">
      <dgm:prSet presAssocID="{7DFEA52D-E10A-4A28-AFB5-9278B93F30A0}" presName="text3" presStyleLbl="fgAcc3" presStyleIdx="2" presStyleCnt="6">
        <dgm:presLayoutVars>
          <dgm:chPref val="3"/>
        </dgm:presLayoutVars>
      </dgm:prSet>
      <dgm:spPr/>
    </dgm:pt>
    <dgm:pt modelId="{71311A2D-3703-40AD-BEB5-4EC3DFB46F03}" type="pres">
      <dgm:prSet presAssocID="{7DFEA52D-E10A-4A28-AFB5-9278B93F30A0}" presName="hierChild4" presStyleCnt="0"/>
      <dgm:spPr/>
    </dgm:pt>
    <dgm:pt modelId="{26AD6345-3F32-4E1C-B654-1B69749311FA}" type="pres">
      <dgm:prSet presAssocID="{B45B047F-9272-4AAB-B161-908DA724B46A}" presName="Name10" presStyleLbl="parChTrans1D2" presStyleIdx="1" presStyleCnt="2"/>
      <dgm:spPr/>
    </dgm:pt>
    <dgm:pt modelId="{AAF3DD90-FC44-4FBD-95A4-05C268596467}" type="pres">
      <dgm:prSet presAssocID="{95EDBDB9-3AF3-45A0-A3F2-FE8339241CE4}" presName="hierRoot2" presStyleCnt="0"/>
      <dgm:spPr/>
    </dgm:pt>
    <dgm:pt modelId="{2A3BEE42-14AF-4668-9179-15216D75AA41}" type="pres">
      <dgm:prSet presAssocID="{95EDBDB9-3AF3-45A0-A3F2-FE8339241CE4}" presName="composite2" presStyleCnt="0"/>
      <dgm:spPr/>
    </dgm:pt>
    <dgm:pt modelId="{A0F55AC4-428C-469D-8E5E-D1298566B08C}" type="pres">
      <dgm:prSet presAssocID="{95EDBDB9-3AF3-45A0-A3F2-FE8339241CE4}" presName="background2" presStyleLbl="node2" presStyleIdx="1" presStyleCnt="2"/>
      <dgm:spPr/>
    </dgm:pt>
    <dgm:pt modelId="{B5DFE366-3981-4BF8-A5C0-1C59C42AA5E1}" type="pres">
      <dgm:prSet presAssocID="{95EDBDB9-3AF3-45A0-A3F2-FE8339241CE4}" presName="text2" presStyleLbl="fgAcc2" presStyleIdx="1" presStyleCnt="2">
        <dgm:presLayoutVars>
          <dgm:chPref val="3"/>
        </dgm:presLayoutVars>
      </dgm:prSet>
      <dgm:spPr/>
    </dgm:pt>
    <dgm:pt modelId="{C81EBB80-3654-4B7F-95D9-6349CFD60F1C}" type="pres">
      <dgm:prSet presAssocID="{95EDBDB9-3AF3-45A0-A3F2-FE8339241CE4}" presName="hierChild3" presStyleCnt="0"/>
      <dgm:spPr/>
    </dgm:pt>
    <dgm:pt modelId="{36451E97-B08F-4B26-9650-1A77E01B1022}" type="pres">
      <dgm:prSet presAssocID="{9D137D18-FAAA-48C0-8C15-D84B65841038}" presName="Name17" presStyleLbl="parChTrans1D3" presStyleIdx="3" presStyleCnt="6"/>
      <dgm:spPr/>
    </dgm:pt>
    <dgm:pt modelId="{7645B913-E101-41F2-B7EE-AF0378522649}" type="pres">
      <dgm:prSet presAssocID="{0866C68F-322E-4F85-8E57-E2F69DBB2D69}" presName="hierRoot3" presStyleCnt="0"/>
      <dgm:spPr/>
    </dgm:pt>
    <dgm:pt modelId="{E52FB488-6E5D-440F-80AB-066458C60D00}" type="pres">
      <dgm:prSet presAssocID="{0866C68F-322E-4F85-8E57-E2F69DBB2D69}" presName="composite3" presStyleCnt="0"/>
      <dgm:spPr/>
    </dgm:pt>
    <dgm:pt modelId="{0331B087-23ED-48DE-A1BE-2A7D33DFC99E}" type="pres">
      <dgm:prSet presAssocID="{0866C68F-322E-4F85-8E57-E2F69DBB2D69}" presName="background3" presStyleLbl="node3" presStyleIdx="3" presStyleCnt="6"/>
      <dgm:spPr/>
    </dgm:pt>
    <dgm:pt modelId="{94BD0EFC-D015-455F-822D-9BBEFA4206F9}" type="pres">
      <dgm:prSet presAssocID="{0866C68F-322E-4F85-8E57-E2F69DBB2D69}" presName="text3" presStyleLbl="fgAcc3" presStyleIdx="3" presStyleCnt="6">
        <dgm:presLayoutVars>
          <dgm:chPref val="3"/>
        </dgm:presLayoutVars>
      </dgm:prSet>
      <dgm:spPr/>
    </dgm:pt>
    <dgm:pt modelId="{B23E3BBF-B789-483B-BC50-D52DD03DC839}" type="pres">
      <dgm:prSet presAssocID="{0866C68F-322E-4F85-8E57-E2F69DBB2D69}" presName="hierChild4" presStyleCnt="0"/>
      <dgm:spPr/>
    </dgm:pt>
    <dgm:pt modelId="{5A194DBD-388A-406E-ADA9-58B0640A0BD2}" type="pres">
      <dgm:prSet presAssocID="{4B8C5053-03E0-490C-A92C-140D4C641E9C}" presName="Name17" presStyleLbl="parChTrans1D3" presStyleIdx="4" presStyleCnt="6"/>
      <dgm:spPr/>
    </dgm:pt>
    <dgm:pt modelId="{59AB3DC7-5C5F-409F-86B6-F45F1196751C}" type="pres">
      <dgm:prSet presAssocID="{AB314020-CF81-4BFA-B6B9-4A27B6FD94D6}" presName="hierRoot3" presStyleCnt="0"/>
      <dgm:spPr/>
    </dgm:pt>
    <dgm:pt modelId="{0393EA98-9198-4476-8A4C-FB42FCA7409E}" type="pres">
      <dgm:prSet presAssocID="{AB314020-CF81-4BFA-B6B9-4A27B6FD94D6}" presName="composite3" presStyleCnt="0"/>
      <dgm:spPr/>
    </dgm:pt>
    <dgm:pt modelId="{151ADA8B-38FD-470B-AF58-7ADCB26D6FCB}" type="pres">
      <dgm:prSet presAssocID="{AB314020-CF81-4BFA-B6B9-4A27B6FD94D6}" presName="background3" presStyleLbl="node3" presStyleIdx="4" presStyleCnt="6"/>
      <dgm:spPr/>
    </dgm:pt>
    <dgm:pt modelId="{9A590F87-35A5-43AC-A713-D611F0CBE67A}" type="pres">
      <dgm:prSet presAssocID="{AB314020-CF81-4BFA-B6B9-4A27B6FD94D6}" presName="text3" presStyleLbl="fgAcc3" presStyleIdx="4" presStyleCnt="6">
        <dgm:presLayoutVars>
          <dgm:chPref val="3"/>
        </dgm:presLayoutVars>
      </dgm:prSet>
      <dgm:spPr/>
    </dgm:pt>
    <dgm:pt modelId="{202274E6-06AE-4F2F-9388-BCB2A90E03B2}" type="pres">
      <dgm:prSet presAssocID="{AB314020-CF81-4BFA-B6B9-4A27B6FD94D6}" presName="hierChild4" presStyleCnt="0"/>
      <dgm:spPr/>
    </dgm:pt>
    <dgm:pt modelId="{9DDA73DD-F5C3-4DD9-B69D-B5EA3C55C631}" type="pres">
      <dgm:prSet presAssocID="{8C2D51FD-7CF7-4A20-AFF8-E97B5DA3655C}" presName="Name17" presStyleLbl="parChTrans1D3" presStyleIdx="5" presStyleCnt="6"/>
      <dgm:spPr/>
    </dgm:pt>
    <dgm:pt modelId="{0A462F0B-CC9A-4317-83E2-7C87CD7A9F84}" type="pres">
      <dgm:prSet presAssocID="{D388BF8A-396D-4930-8B23-D4E834E39CA5}" presName="hierRoot3" presStyleCnt="0"/>
      <dgm:spPr/>
    </dgm:pt>
    <dgm:pt modelId="{57402679-6171-4210-850C-800BC6DEB079}" type="pres">
      <dgm:prSet presAssocID="{D388BF8A-396D-4930-8B23-D4E834E39CA5}" presName="composite3" presStyleCnt="0"/>
      <dgm:spPr/>
    </dgm:pt>
    <dgm:pt modelId="{8C6E6117-A39D-4884-9051-1E465B2382EA}" type="pres">
      <dgm:prSet presAssocID="{D388BF8A-396D-4930-8B23-D4E834E39CA5}" presName="background3" presStyleLbl="node3" presStyleIdx="5" presStyleCnt="6"/>
      <dgm:spPr/>
    </dgm:pt>
    <dgm:pt modelId="{CA878120-80BF-49A0-913C-735DEC8F543A}" type="pres">
      <dgm:prSet presAssocID="{D388BF8A-396D-4930-8B23-D4E834E39CA5}" presName="text3" presStyleLbl="fgAcc3" presStyleIdx="5" presStyleCnt="6">
        <dgm:presLayoutVars>
          <dgm:chPref val="3"/>
        </dgm:presLayoutVars>
      </dgm:prSet>
      <dgm:spPr/>
    </dgm:pt>
    <dgm:pt modelId="{BEA78F99-9E7D-4128-995A-2FF7BFECC3A7}" type="pres">
      <dgm:prSet presAssocID="{D388BF8A-396D-4930-8B23-D4E834E39CA5}" presName="hierChild4" presStyleCnt="0"/>
      <dgm:spPr/>
    </dgm:pt>
  </dgm:ptLst>
  <dgm:cxnLst>
    <dgm:cxn modelId="{E4602807-4438-436C-ADD5-BE04C57E7117}" type="presOf" srcId="{9D137D18-FAAA-48C0-8C15-D84B65841038}" destId="{36451E97-B08F-4B26-9650-1A77E01B1022}" srcOrd="0" destOrd="0" presId="urn:microsoft.com/office/officeart/2005/8/layout/hierarchy1"/>
    <dgm:cxn modelId="{E110FE0F-47ED-4541-8299-EB9AB58B3F18}" srcId="{95EDBDB9-3AF3-45A0-A3F2-FE8339241CE4}" destId="{AB314020-CF81-4BFA-B6B9-4A27B6FD94D6}" srcOrd="1" destOrd="0" parTransId="{4B8C5053-03E0-490C-A92C-140D4C641E9C}" sibTransId="{0D9AE7FA-23CE-40B8-B7B9-A6DBDD057EC2}"/>
    <dgm:cxn modelId="{CDB74A11-F352-468E-A738-12C1DB0E65EC}" type="presOf" srcId="{D55047AC-B3EE-4FA4-8491-2DE61CC4B39A}" destId="{DF3644E2-63FF-4142-9434-22D232B0E019}" srcOrd="0" destOrd="0" presId="urn:microsoft.com/office/officeart/2005/8/layout/hierarchy1"/>
    <dgm:cxn modelId="{67680915-A229-414A-BAF9-57A6BD3755FC}" type="presOf" srcId="{4B8C5053-03E0-490C-A92C-140D4C641E9C}" destId="{5A194DBD-388A-406E-ADA9-58B0640A0BD2}" srcOrd="0" destOrd="0" presId="urn:microsoft.com/office/officeart/2005/8/layout/hierarchy1"/>
    <dgm:cxn modelId="{6A61D115-0439-4FF1-A3E8-C5335E4D752B}" type="presOf" srcId="{8CC9CD8A-C75A-4EAD-B1F2-C4F4B2721D7F}" destId="{1977CC10-FFBF-41E0-B3CF-FBAFE834CAD6}" srcOrd="0" destOrd="0" presId="urn:microsoft.com/office/officeart/2005/8/layout/hierarchy1"/>
    <dgm:cxn modelId="{CC8E8619-5D09-4B1F-8805-070677DB8BE5}" type="presOf" srcId="{D3F87627-4B41-4757-8826-8518916F16E9}" destId="{A4399CD1-4840-4051-934F-21027338B133}" srcOrd="0" destOrd="0" presId="urn:microsoft.com/office/officeart/2005/8/layout/hierarchy1"/>
    <dgm:cxn modelId="{B9F39E1F-FF2F-4A03-BC64-773BFD12A909}" type="presOf" srcId="{83357B92-02B5-4A8B-905A-D2FB323DD693}" destId="{E9D43A35-4CE9-4EFF-967B-D2E4E6B7F5FB}" srcOrd="0" destOrd="0" presId="urn:microsoft.com/office/officeart/2005/8/layout/hierarchy1"/>
    <dgm:cxn modelId="{7004DD24-031A-4A76-B017-4FB390CA2B6C}" type="presOf" srcId="{8C2D51FD-7CF7-4A20-AFF8-E97B5DA3655C}" destId="{9DDA73DD-F5C3-4DD9-B69D-B5EA3C55C631}" srcOrd="0" destOrd="0" presId="urn:microsoft.com/office/officeart/2005/8/layout/hierarchy1"/>
    <dgm:cxn modelId="{A92E432C-B8C0-4B64-B4BB-2B6337E4F6D6}" type="presOf" srcId="{0866C68F-322E-4F85-8E57-E2F69DBB2D69}" destId="{94BD0EFC-D015-455F-822D-9BBEFA4206F9}" srcOrd="0" destOrd="0" presId="urn:microsoft.com/office/officeart/2005/8/layout/hierarchy1"/>
    <dgm:cxn modelId="{CC26EE3B-8E5F-4111-9F4C-1F9EB72B634F}" type="presOf" srcId="{FE0DC8DE-82A6-4042-89AD-101CF3A93D80}" destId="{9DE3E5CE-B208-48F6-95BA-26F0CE97B1F7}" srcOrd="0" destOrd="0" presId="urn:microsoft.com/office/officeart/2005/8/layout/hierarchy1"/>
    <dgm:cxn modelId="{E612813D-2A22-4A42-A70D-EEC4885CD85B}" srcId="{D3F87627-4B41-4757-8826-8518916F16E9}" destId="{7DFEA52D-E10A-4A28-AFB5-9278B93F30A0}" srcOrd="2" destOrd="0" parTransId="{83357B92-02B5-4A8B-905A-D2FB323DD693}" sibTransId="{CBE87CC8-488B-4550-93F0-A20C513608FF}"/>
    <dgm:cxn modelId="{8B23F23E-8D72-4608-9E51-97EA279CB268}" srcId="{D30F2A59-D9F2-4101-A053-3981B319E4FB}" destId="{D55047AC-B3EE-4FA4-8491-2DE61CC4B39A}" srcOrd="0" destOrd="0" parTransId="{85210715-8D49-4151-ADF7-FBEC4E28BC7C}" sibTransId="{912FB1E7-1DEA-45D9-95B5-C623E0CE11E1}"/>
    <dgm:cxn modelId="{84639663-3573-44D8-91AD-A2226F50BA90}" srcId="{95EDBDB9-3AF3-45A0-A3F2-FE8339241CE4}" destId="{D388BF8A-396D-4930-8B23-D4E834E39CA5}" srcOrd="2" destOrd="0" parTransId="{8C2D51FD-7CF7-4A20-AFF8-E97B5DA3655C}" sibTransId="{2E11EC04-8843-4E53-AD0F-61ACB3A4A193}"/>
    <dgm:cxn modelId="{5AA06B4C-51AE-42B4-B876-B9C9887F5BFA}" type="presOf" srcId="{AB314020-CF81-4BFA-B6B9-4A27B6FD94D6}" destId="{9A590F87-35A5-43AC-A713-D611F0CBE67A}" srcOrd="0" destOrd="0" presId="urn:microsoft.com/office/officeart/2005/8/layout/hierarchy1"/>
    <dgm:cxn modelId="{82F1A551-3125-486B-95D2-65E613573BEA}" type="presOf" srcId="{95EDBDB9-3AF3-45A0-A3F2-FE8339241CE4}" destId="{B5DFE366-3981-4BF8-A5C0-1C59C42AA5E1}" srcOrd="0" destOrd="0" presId="urn:microsoft.com/office/officeart/2005/8/layout/hierarchy1"/>
    <dgm:cxn modelId="{04603953-AC33-43FE-A71C-3203C8F66E03}" type="presOf" srcId="{7A0C334E-B966-4E4C-B27A-32ED0F91CF0E}" destId="{D3032D73-B5DA-4FF7-B8E7-08BFA5E268D7}" srcOrd="0" destOrd="0" presId="urn:microsoft.com/office/officeart/2005/8/layout/hierarchy1"/>
    <dgm:cxn modelId="{58E59F97-EFC8-48F8-B2CF-E46161C0F7F5}" type="presOf" srcId="{9FCC7179-A5DF-444E-9834-5C53E32A13BF}" destId="{7676352F-5375-46F5-9BB0-2AA54F23E12E}" srcOrd="0" destOrd="0" presId="urn:microsoft.com/office/officeart/2005/8/layout/hierarchy1"/>
    <dgm:cxn modelId="{D771F99C-0131-48DF-9031-C57CEA455DBF}" srcId="{D55047AC-B3EE-4FA4-8491-2DE61CC4B39A}" destId="{D3F87627-4B41-4757-8826-8518916F16E9}" srcOrd="0" destOrd="0" parTransId="{253AEE28-8C37-4293-893D-08564E71D2F4}" sibTransId="{EF659705-8020-4E40-84C3-C578B63CFDDA}"/>
    <dgm:cxn modelId="{1E28419E-C8FC-41A9-8D6B-01D6B8083526}" type="presOf" srcId="{B45B047F-9272-4AAB-B161-908DA724B46A}" destId="{26AD6345-3F32-4E1C-B654-1B69749311FA}" srcOrd="0" destOrd="0" presId="urn:microsoft.com/office/officeart/2005/8/layout/hierarchy1"/>
    <dgm:cxn modelId="{39BDBFA3-4705-4CBA-8EDF-F0951E535CE3}" srcId="{D55047AC-B3EE-4FA4-8491-2DE61CC4B39A}" destId="{95EDBDB9-3AF3-45A0-A3F2-FE8339241CE4}" srcOrd="1" destOrd="0" parTransId="{B45B047F-9272-4AAB-B161-908DA724B46A}" sibTransId="{89F61434-8505-437E-8948-A4C9C1CD66A3}"/>
    <dgm:cxn modelId="{C78BE6BA-6979-4ACA-ABAB-F750F8CE0BC7}" srcId="{D3F87627-4B41-4757-8826-8518916F16E9}" destId="{7A0C334E-B966-4E4C-B27A-32ED0F91CF0E}" srcOrd="1" destOrd="0" parTransId="{FE0DC8DE-82A6-4042-89AD-101CF3A93D80}" sibTransId="{53BAC0F2-69C9-4609-BE4D-C12B029C7576}"/>
    <dgm:cxn modelId="{9EC2D0CC-6186-4859-BB26-A3BC755CC8CD}" srcId="{D3F87627-4B41-4757-8826-8518916F16E9}" destId="{8CC9CD8A-C75A-4EAD-B1F2-C4F4B2721D7F}" srcOrd="0" destOrd="0" parTransId="{9FCC7179-A5DF-444E-9834-5C53E32A13BF}" sibTransId="{5057A30F-E9DD-482A-8EAA-10F71136F4F0}"/>
    <dgm:cxn modelId="{2ED3D0CC-4AC2-4D80-91B5-44548C47CDC4}" type="presOf" srcId="{D30F2A59-D9F2-4101-A053-3981B319E4FB}" destId="{2E430396-5ED6-4C48-BA53-A7770C1CB0F7}" srcOrd="0" destOrd="0" presId="urn:microsoft.com/office/officeart/2005/8/layout/hierarchy1"/>
    <dgm:cxn modelId="{938BC2E4-B111-4E01-8488-6673F56FC01D}" type="presOf" srcId="{253AEE28-8C37-4293-893D-08564E71D2F4}" destId="{12F93120-88CB-496E-861F-02AA475C190A}" srcOrd="0" destOrd="0" presId="urn:microsoft.com/office/officeart/2005/8/layout/hierarchy1"/>
    <dgm:cxn modelId="{65D632E6-9B8D-4038-91A9-13B38F0B2CE5}" type="presOf" srcId="{7DFEA52D-E10A-4A28-AFB5-9278B93F30A0}" destId="{6596FCD4-980B-43CD-B1C2-D3F718EA8A7D}" srcOrd="0" destOrd="0" presId="urn:microsoft.com/office/officeart/2005/8/layout/hierarchy1"/>
    <dgm:cxn modelId="{FEC96EEB-83F8-4650-A00F-7DE9329E3687}" type="presOf" srcId="{D388BF8A-396D-4930-8B23-D4E834E39CA5}" destId="{CA878120-80BF-49A0-913C-735DEC8F543A}" srcOrd="0" destOrd="0" presId="urn:microsoft.com/office/officeart/2005/8/layout/hierarchy1"/>
    <dgm:cxn modelId="{FE20E2FC-45F4-4D6F-BBB0-FFA7A3294A45}" srcId="{95EDBDB9-3AF3-45A0-A3F2-FE8339241CE4}" destId="{0866C68F-322E-4F85-8E57-E2F69DBB2D69}" srcOrd="0" destOrd="0" parTransId="{9D137D18-FAAA-48C0-8C15-D84B65841038}" sibTransId="{861DE24D-7321-4F9B-BE5F-087B5B4B26C3}"/>
    <dgm:cxn modelId="{3CD6F2A8-8486-485B-B2B0-644333EC0114}" type="presParOf" srcId="{2E430396-5ED6-4C48-BA53-A7770C1CB0F7}" destId="{DDE9F7D1-DA0A-4C94-98A0-E847145FFEBB}" srcOrd="0" destOrd="0" presId="urn:microsoft.com/office/officeart/2005/8/layout/hierarchy1"/>
    <dgm:cxn modelId="{067C82CE-0F04-45E2-85B0-48387838F266}" type="presParOf" srcId="{DDE9F7D1-DA0A-4C94-98A0-E847145FFEBB}" destId="{00782484-70D9-40B8-9A7C-CD6867BBDA06}" srcOrd="0" destOrd="0" presId="urn:microsoft.com/office/officeart/2005/8/layout/hierarchy1"/>
    <dgm:cxn modelId="{81F509D6-CD34-4385-A207-6DE7F7BF9373}" type="presParOf" srcId="{00782484-70D9-40B8-9A7C-CD6867BBDA06}" destId="{03D1F761-3D96-48EE-B6E0-BACBEF26689B}" srcOrd="0" destOrd="0" presId="urn:microsoft.com/office/officeart/2005/8/layout/hierarchy1"/>
    <dgm:cxn modelId="{79E1D673-C365-4931-B735-9CA203C791D0}" type="presParOf" srcId="{00782484-70D9-40B8-9A7C-CD6867BBDA06}" destId="{DF3644E2-63FF-4142-9434-22D232B0E019}" srcOrd="1" destOrd="0" presId="urn:microsoft.com/office/officeart/2005/8/layout/hierarchy1"/>
    <dgm:cxn modelId="{70E47897-DA04-4D02-A011-127165E4DB34}" type="presParOf" srcId="{DDE9F7D1-DA0A-4C94-98A0-E847145FFEBB}" destId="{A4A6A0E1-75AA-49C5-94EC-CCF97F74B188}" srcOrd="1" destOrd="0" presId="urn:microsoft.com/office/officeart/2005/8/layout/hierarchy1"/>
    <dgm:cxn modelId="{2E4A3C79-92C2-4FD8-86F8-62FD87598EBC}" type="presParOf" srcId="{A4A6A0E1-75AA-49C5-94EC-CCF97F74B188}" destId="{12F93120-88CB-496E-861F-02AA475C190A}" srcOrd="0" destOrd="0" presId="urn:microsoft.com/office/officeart/2005/8/layout/hierarchy1"/>
    <dgm:cxn modelId="{887BE109-9022-4A95-835B-771F83448144}" type="presParOf" srcId="{A4A6A0E1-75AA-49C5-94EC-CCF97F74B188}" destId="{2B21E1DF-5520-4765-963B-285357E36BD1}" srcOrd="1" destOrd="0" presId="urn:microsoft.com/office/officeart/2005/8/layout/hierarchy1"/>
    <dgm:cxn modelId="{DDE32A2C-5242-4548-AB4B-A23E2FF96187}" type="presParOf" srcId="{2B21E1DF-5520-4765-963B-285357E36BD1}" destId="{44702380-D4D1-405B-BC46-85487D5E1D50}" srcOrd="0" destOrd="0" presId="urn:microsoft.com/office/officeart/2005/8/layout/hierarchy1"/>
    <dgm:cxn modelId="{3844C6AA-216A-4BFE-A4F6-3E74C992D500}" type="presParOf" srcId="{44702380-D4D1-405B-BC46-85487D5E1D50}" destId="{98265041-A1E8-4012-8B52-43B1A43D5BFB}" srcOrd="0" destOrd="0" presId="urn:microsoft.com/office/officeart/2005/8/layout/hierarchy1"/>
    <dgm:cxn modelId="{0AAB757F-7F04-4E3E-89CD-038F34269B3A}" type="presParOf" srcId="{44702380-D4D1-405B-BC46-85487D5E1D50}" destId="{A4399CD1-4840-4051-934F-21027338B133}" srcOrd="1" destOrd="0" presId="urn:microsoft.com/office/officeart/2005/8/layout/hierarchy1"/>
    <dgm:cxn modelId="{E3883801-1EB8-4DA9-9D69-9E1027E09754}" type="presParOf" srcId="{2B21E1DF-5520-4765-963B-285357E36BD1}" destId="{209B0A93-B1DC-4510-AF2E-1E7A1B523BC2}" srcOrd="1" destOrd="0" presId="urn:microsoft.com/office/officeart/2005/8/layout/hierarchy1"/>
    <dgm:cxn modelId="{B87C9ABF-3F2C-4632-A6AA-63B72A8C28E8}" type="presParOf" srcId="{209B0A93-B1DC-4510-AF2E-1E7A1B523BC2}" destId="{7676352F-5375-46F5-9BB0-2AA54F23E12E}" srcOrd="0" destOrd="0" presId="urn:microsoft.com/office/officeart/2005/8/layout/hierarchy1"/>
    <dgm:cxn modelId="{435FC1E8-711D-4101-9F43-02A5E6FDC5CD}" type="presParOf" srcId="{209B0A93-B1DC-4510-AF2E-1E7A1B523BC2}" destId="{2EBED753-9781-4682-BF85-7F28FF620F0B}" srcOrd="1" destOrd="0" presId="urn:microsoft.com/office/officeart/2005/8/layout/hierarchy1"/>
    <dgm:cxn modelId="{FAC457B6-850E-42DC-B5FE-8651A46D4FE9}" type="presParOf" srcId="{2EBED753-9781-4682-BF85-7F28FF620F0B}" destId="{7927E835-AF33-4220-BE64-03492D751BF3}" srcOrd="0" destOrd="0" presId="urn:microsoft.com/office/officeart/2005/8/layout/hierarchy1"/>
    <dgm:cxn modelId="{CF622E66-D0C0-4FA1-8B9F-D61433C9EB37}" type="presParOf" srcId="{7927E835-AF33-4220-BE64-03492D751BF3}" destId="{15D47152-6D48-44D4-93EA-AAA8E5521711}" srcOrd="0" destOrd="0" presId="urn:microsoft.com/office/officeart/2005/8/layout/hierarchy1"/>
    <dgm:cxn modelId="{85AD330A-3172-423C-AA4E-BF7C34961C6F}" type="presParOf" srcId="{7927E835-AF33-4220-BE64-03492D751BF3}" destId="{1977CC10-FFBF-41E0-B3CF-FBAFE834CAD6}" srcOrd="1" destOrd="0" presId="urn:microsoft.com/office/officeart/2005/8/layout/hierarchy1"/>
    <dgm:cxn modelId="{D687AA1E-E8FC-478E-B37C-65518E151A08}" type="presParOf" srcId="{2EBED753-9781-4682-BF85-7F28FF620F0B}" destId="{14F72B3C-FAE6-4820-8309-E82266BA6C5B}" srcOrd="1" destOrd="0" presId="urn:microsoft.com/office/officeart/2005/8/layout/hierarchy1"/>
    <dgm:cxn modelId="{9A3DEF4D-216E-4B00-8EB8-E6DDB6780B00}" type="presParOf" srcId="{209B0A93-B1DC-4510-AF2E-1E7A1B523BC2}" destId="{9DE3E5CE-B208-48F6-95BA-26F0CE97B1F7}" srcOrd="2" destOrd="0" presId="urn:microsoft.com/office/officeart/2005/8/layout/hierarchy1"/>
    <dgm:cxn modelId="{21C9CCA4-ED86-4916-99AA-86B7D500D87F}" type="presParOf" srcId="{209B0A93-B1DC-4510-AF2E-1E7A1B523BC2}" destId="{C1ADDFC4-800F-422E-BBA6-7749C2C92ACA}" srcOrd="3" destOrd="0" presId="urn:microsoft.com/office/officeart/2005/8/layout/hierarchy1"/>
    <dgm:cxn modelId="{D6281073-7B2B-4B3A-B1E8-B3D70CB0174B}" type="presParOf" srcId="{C1ADDFC4-800F-422E-BBA6-7749C2C92ACA}" destId="{C3E89C5A-DBC9-47F2-A934-9F80BC847463}" srcOrd="0" destOrd="0" presId="urn:microsoft.com/office/officeart/2005/8/layout/hierarchy1"/>
    <dgm:cxn modelId="{E2D67015-7263-4A1F-8EA5-53BCE6C2E700}" type="presParOf" srcId="{C3E89C5A-DBC9-47F2-A934-9F80BC847463}" destId="{3C9ADF64-D68A-486F-BB18-DDE6258B5FC4}" srcOrd="0" destOrd="0" presId="urn:microsoft.com/office/officeart/2005/8/layout/hierarchy1"/>
    <dgm:cxn modelId="{48AC5017-A174-4E25-A832-BA0513CCD7B5}" type="presParOf" srcId="{C3E89C5A-DBC9-47F2-A934-9F80BC847463}" destId="{D3032D73-B5DA-4FF7-B8E7-08BFA5E268D7}" srcOrd="1" destOrd="0" presId="urn:microsoft.com/office/officeart/2005/8/layout/hierarchy1"/>
    <dgm:cxn modelId="{4120491A-038A-4B10-92EC-1F5C5641E8A1}" type="presParOf" srcId="{C1ADDFC4-800F-422E-BBA6-7749C2C92ACA}" destId="{3DBDDD69-80AC-450A-9754-70C94A8FE19C}" srcOrd="1" destOrd="0" presId="urn:microsoft.com/office/officeart/2005/8/layout/hierarchy1"/>
    <dgm:cxn modelId="{87B6DE6B-8E17-4140-860C-56961768A81E}" type="presParOf" srcId="{209B0A93-B1DC-4510-AF2E-1E7A1B523BC2}" destId="{E9D43A35-4CE9-4EFF-967B-D2E4E6B7F5FB}" srcOrd="4" destOrd="0" presId="urn:microsoft.com/office/officeart/2005/8/layout/hierarchy1"/>
    <dgm:cxn modelId="{61D38543-DD13-461A-BD82-CAE9808DCDFB}" type="presParOf" srcId="{209B0A93-B1DC-4510-AF2E-1E7A1B523BC2}" destId="{07FBA70D-FAAB-4A07-A61A-7DC647D61787}" srcOrd="5" destOrd="0" presId="urn:microsoft.com/office/officeart/2005/8/layout/hierarchy1"/>
    <dgm:cxn modelId="{DA245B6E-E97F-4709-B3E4-5CCCD0494C63}" type="presParOf" srcId="{07FBA70D-FAAB-4A07-A61A-7DC647D61787}" destId="{E11B7E2C-BC4B-42A6-8BFD-72C9BD4B3E22}" srcOrd="0" destOrd="0" presId="urn:microsoft.com/office/officeart/2005/8/layout/hierarchy1"/>
    <dgm:cxn modelId="{74F20A17-061D-4768-834F-DC1291A710E9}" type="presParOf" srcId="{E11B7E2C-BC4B-42A6-8BFD-72C9BD4B3E22}" destId="{5A9A6F30-9AD4-4E4B-A6CE-6DCAA6F74CC9}" srcOrd="0" destOrd="0" presId="urn:microsoft.com/office/officeart/2005/8/layout/hierarchy1"/>
    <dgm:cxn modelId="{6A62A850-8B6D-4E89-9310-08F8DDF2ED18}" type="presParOf" srcId="{E11B7E2C-BC4B-42A6-8BFD-72C9BD4B3E22}" destId="{6596FCD4-980B-43CD-B1C2-D3F718EA8A7D}" srcOrd="1" destOrd="0" presId="urn:microsoft.com/office/officeart/2005/8/layout/hierarchy1"/>
    <dgm:cxn modelId="{44917483-7F33-444E-8221-E031B00CFC05}" type="presParOf" srcId="{07FBA70D-FAAB-4A07-A61A-7DC647D61787}" destId="{71311A2D-3703-40AD-BEB5-4EC3DFB46F03}" srcOrd="1" destOrd="0" presId="urn:microsoft.com/office/officeart/2005/8/layout/hierarchy1"/>
    <dgm:cxn modelId="{7ED00747-2435-43FC-8A41-8309308886A8}" type="presParOf" srcId="{A4A6A0E1-75AA-49C5-94EC-CCF97F74B188}" destId="{26AD6345-3F32-4E1C-B654-1B69749311FA}" srcOrd="2" destOrd="0" presId="urn:microsoft.com/office/officeart/2005/8/layout/hierarchy1"/>
    <dgm:cxn modelId="{8DF854FE-B745-4FB2-943B-7A365647A104}" type="presParOf" srcId="{A4A6A0E1-75AA-49C5-94EC-CCF97F74B188}" destId="{AAF3DD90-FC44-4FBD-95A4-05C268596467}" srcOrd="3" destOrd="0" presId="urn:microsoft.com/office/officeart/2005/8/layout/hierarchy1"/>
    <dgm:cxn modelId="{12507ECE-221C-4C5C-BBD1-A02EBD2B72EC}" type="presParOf" srcId="{AAF3DD90-FC44-4FBD-95A4-05C268596467}" destId="{2A3BEE42-14AF-4668-9179-15216D75AA41}" srcOrd="0" destOrd="0" presId="urn:microsoft.com/office/officeart/2005/8/layout/hierarchy1"/>
    <dgm:cxn modelId="{C0938AA3-F592-4EB3-AE51-0FBD1D29FCC0}" type="presParOf" srcId="{2A3BEE42-14AF-4668-9179-15216D75AA41}" destId="{A0F55AC4-428C-469D-8E5E-D1298566B08C}" srcOrd="0" destOrd="0" presId="urn:microsoft.com/office/officeart/2005/8/layout/hierarchy1"/>
    <dgm:cxn modelId="{DBFFE9CF-1471-4EAF-9DBD-7F69E70043B9}" type="presParOf" srcId="{2A3BEE42-14AF-4668-9179-15216D75AA41}" destId="{B5DFE366-3981-4BF8-A5C0-1C59C42AA5E1}" srcOrd="1" destOrd="0" presId="urn:microsoft.com/office/officeart/2005/8/layout/hierarchy1"/>
    <dgm:cxn modelId="{A161CE38-3635-4DCE-9244-67FDCA2E28BB}" type="presParOf" srcId="{AAF3DD90-FC44-4FBD-95A4-05C268596467}" destId="{C81EBB80-3654-4B7F-95D9-6349CFD60F1C}" srcOrd="1" destOrd="0" presId="urn:microsoft.com/office/officeart/2005/8/layout/hierarchy1"/>
    <dgm:cxn modelId="{DC560B11-233A-4189-BFB6-B887C4A0A8E3}" type="presParOf" srcId="{C81EBB80-3654-4B7F-95D9-6349CFD60F1C}" destId="{36451E97-B08F-4B26-9650-1A77E01B1022}" srcOrd="0" destOrd="0" presId="urn:microsoft.com/office/officeart/2005/8/layout/hierarchy1"/>
    <dgm:cxn modelId="{FF538BAB-FC43-4F8A-8D37-072186621BDF}" type="presParOf" srcId="{C81EBB80-3654-4B7F-95D9-6349CFD60F1C}" destId="{7645B913-E101-41F2-B7EE-AF0378522649}" srcOrd="1" destOrd="0" presId="urn:microsoft.com/office/officeart/2005/8/layout/hierarchy1"/>
    <dgm:cxn modelId="{3FABB3BF-B685-4F22-8F04-06663B2CB5D8}" type="presParOf" srcId="{7645B913-E101-41F2-B7EE-AF0378522649}" destId="{E52FB488-6E5D-440F-80AB-066458C60D00}" srcOrd="0" destOrd="0" presId="urn:microsoft.com/office/officeart/2005/8/layout/hierarchy1"/>
    <dgm:cxn modelId="{A3A83689-F2D1-4688-BC15-64E5C8A717F7}" type="presParOf" srcId="{E52FB488-6E5D-440F-80AB-066458C60D00}" destId="{0331B087-23ED-48DE-A1BE-2A7D33DFC99E}" srcOrd="0" destOrd="0" presId="urn:microsoft.com/office/officeart/2005/8/layout/hierarchy1"/>
    <dgm:cxn modelId="{EB55AD89-C919-47D1-84F6-8DC1AE02E2E8}" type="presParOf" srcId="{E52FB488-6E5D-440F-80AB-066458C60D00}" destId="{94BD0EFC-D015-455F-822D-9BBEFA4206F9}" srcOrd="1" destOrd="0" presId="urn:microsoft.com/office/officeart/2005/8/layout/hierarchy1"/>
    <dgm:cxn modelId="{676FD729-561B-4180-A391-A13308069566}" type="presParOf" srcId="{7645B913-E101-41F2-B7EE-AF0378522649}" destId="{B23E3BBF-B789-483B-BC50-D52DD03DC839}" srcOrd="1" destOrd="0" presId="urn:microsoft.com/office/officeart/2005/8/layout/hierarchy1"/>
    <dgm:cxn modelId="{0F01A691-14D0-4C1F-8C7E-310635C50437}" type="presParOf" srcId="{C81EBB80-3654-4B7F-95D9-6349CFD60F1C}" destId="{5A194DBD-388A-406E-ADA9-58B0640A0BD2}" srcOrd="2" destOrd="0" presId="urn:microsoft.com/office/officeart/2005/8/layout/hierarchy1"/>
    <dgm:cxn modelId="{0778896C-1351-4513-A58E-9293CD58A195}" type="presParOf" srcId="{C81EBB80-3654-4B7F-95D9-6349CFD60F1C}" destId="{59AB3DC7-5C5F-409F-86B6-F45F1196751C}" srcOrd="3" destOrd="0" presId="urn:microsoft.com/office/officeart/2005/8/layout/hierarchy1"/>
    <dgm:cxn modelId="{6DFB4C79-6629-4B5E-8BA2-28E749998ED8}" type="presParOf" srcId="{59AB3DC7-5C5F-409F-86B6-F45F1196751C}" destId="{0393EA98-9198-4476-8A4C-FB42FCA7409E}" srcOrd="0" destOrd="0" presId="urn:microsoft.com/office/officeart/2005/8/layout/hierarchy1"/>
    <dgm:cxn modelId="{A96DF183-9062-41A5-8091-E1C53F50DE53}" type="presParOf" srcId="{0393EA98-9198-4476-8A4C-FB42FCA7409E}" destId="{151ADA8B-38FD-470B-AF58-7ADCB26D6FCB}" srcOrd="0" destOrd="0" presId="urn:microsoft.com/office/officeart/2005/8/layout/hierarchy1"/>
    <dgm:cxn modelId="{A974BAC9-4A37-49F4-9194-1ECDB51EF652}" type="presParOf" srcId="{0393EA98-9198-4476-8A4C-FB42FCA7409E}" destId="{9A590F87-35A5-43AC-A713-D611F0CBE67A}" srcOrd="1" destOrd="0" presId="urn:microsoft.com/office/officeart/2005/8/layout/hierarchy1"/>
    <dgm:cxn modelId="{77ABCE03-27D7-48B8-84D4-9A1C6695A618}" type="presParOf" srcId="{59AB3DC7-5C5F-409F-86B6-F45F1196751C}" destId="{202274E6-06AE-4F2F-9388-BCB2A90E03B2}" srcOrd="1" destOrd="0" presId="urn:microsoft.com/office/officeart/2005/8/layout/hierarchy1"/>
    <dgm:cxn modelId="{D646A4E5-79FD-4244-A845-B1038E9B4757}" type="presParOf" srcId="{C81EBB80-3654-4B7F-95D9-6349CFD60F1C}" destId="{9DDA73DD-F5C3-4DD9-B69D-B5EA3C55C631}" srcOrd="4" destOrd="0" presId="urn:microsoft.com/office/officeart/2005/8/layout/hierarchy1"/>
    <dgm:cxn modelId="{6EC53A6B-B7E1-4866-BE7D-1CD84655C1EF}" type="presParOf" srcId="{C81EBB80-3654-4B7F-95D9-6349CFD60F1C}" destId="{0A462F0B-CC9A-4317-83E2-7C87CD7A9F84}" srcOrd="5" destOrd="0" presId="urn:microsoft.com/office/officeart/2005/8/layout/hierarchy1"/>
    <dgm:cxn modelId="{424F96A0-C612-4C37-9139-64D29DA77866}" type="presParOf" srcId="{0A462F0B-CC9A-4317-83E2-7C87CD7A9F84}" destId="{57402679-6171-4210-850C-800BC6DEB079}" srcOrd="0" destOrd="0" presId="urn:microsoft.com/office/officeart/2005/8/layout/hierarchy1"/>
    <dgm:cxn modelId="{593DB549-883A-4782-9719-84BA986F2382}" type="presParOf" srcId="{57402679-6171-4210-850C-800BC6DEB079}" destId="{8C6E6117-A39D-4884-9051-1E465B2382EA}" srcOrd="0" destOrd="0" presId="urn:microsoft.com/office/officeart/2005/8/layout/hierarchy1"/>
    <dgm:cxn modelId="{0952D188-FB01-4DD7-99C5-BFD735E6630A}" type="presParOf" srcId="{57402679-6171-4210-850C-800BC6DEB079}" destId="{CA878120-80BF-49A0-913C-735DEC8F543A}" srcOrd="1" destOrd="0" presId="urn:microsoft.com/office/officeart/2005/8/layout/hierarchy1"/>
    <dgm:cxn modelId="{8E155B2B-C11B-4653-AF28-3160010C366B}" type="presParOf" srcId="{0A462F0B-CC9A-4317-83E2-7C87CD7A9F84}" destId="{BEA78F99-9E7D-4128-995A-2FF7BFECC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A73DD-F5C3-4DD9-B69D-B5EA3C55C631}">
      <dsp:nvSpPr>
        <dsp:cNvPr id="0" name=""/>
        <dsp:cNvSpPr/>
      </dsp:nvSpPr>
      <dsp:spPr>
        <a:xfrm>
          <a:off x="6409213" y="3368745"/>
          <a:ext cx="1453398" cy="345842"/>
        </a:xfrm>
        <a:custGeom>
          <a:avLst/>
          <a:gdLst/>
          <a:ahLst/>
          <a:cxnLst/>
          <a:rect l="0" t="0" r="0" b="0"/>
          <a:pathLst>
            <a:path>
              <a:moveTo>
                <a:pt x="0" y="0"/>
              </a:moveTo>
              <a:lnTo>
                <a:pt x="0" y="235681"/>
              </a:lnTo>
              <a:lnTo>
                <a:pt x="1453398" y="235681"/>
              </a:lnTo>
              <a:lnTo>
                <a:pt x="1453398"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94DBD-388A-406E-ADA9-58B0640A0BD2}">
      <dsp:nvSpPr>
        <dsp:cNvPr id="0" name=""/>
        <dsp:cNvSpPr/>
      </dsp:nvSpPr>
      <dsp:spPr>
        <a:xfrm>
          <a:off x="6363493" y="3368745"/>
          <a:ext cx="91440" cy="345842"/>
        </a:xfrm>
        <a:custGeom>
          <a:avLst/>
          <a:gdLst/>
          <a:ahLst/>
          <a:cxnLst/>
          <a:rect l="0" t="0" r="0" b="0"/>
          <a:pathLst>
            <a:path>
              <a:moveTo>
                <a:pt x="45720" y="0"/>
              </a:moveTo>
              <a:lnTo>
                <a:pt x="4572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51E97-B08F-4B26-9650-1A77E01B1022}">
      <dsp:nvSpPr>
        <dsp:cNvPr id="0" name=""/>
        <dsp:cNvSpPr/>
      </dsp:nvSpPr>
      <dsp:spPr>
        <a:xfrm>
          <a:off x="4955815" y="3368745"/>
          <a:ext cx="1453398" cy="345842"/>
        </a:xfrm>
        <a:custGeom>
          <a:avLst/>
          <a:gdLst/>
          <a:ahLst/>
          <a:cxnLst/>
          <a:rect l="0" t="0" r="0" b="0"/>
          <a:pathLst>
            <a:path>
              <a:moveTo>
                <a:pt x="1453398" y="0"/>
              </a:moveTo>
              <a:lnTo>
                <a:pt x="1453398" y="235681"/>
              </a:lnTo>
              <a:lnTo>
                <a:pt x="0" y="235681"/>
              </a:lnTo>
              <a:lnTo>
                <a:pt x="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D6345-3F32-4E1C-B654-1B69749311FA}">
      <dsp:nvSpPr>
        <dsp:cNvPr id="0" name=""/>
        <dsp:cNvSpPr/>
      </dsp:nvSpPr>
      <dsp:spPr>
        <a:xfrm>
          <a:off x="4229115" y="2267796"/>
          <a:ext cx="2180097" cy="345842"/>
        </a:xfrm>
        <a:custGeom>
          <a:avLst/>
          <a:gdLst/>
          <a:ahLst/>
          <a:cxnLst/>
          <a:rect l="0" t="0" r="0" b="0"/>
          <a:pathLst>
            <a:path>
              <a:moveTo>
                <a:pt x="0" y="0"/>
              </a:moveTo>
              <a:lnTo>
                <a:pt x="0" y="235681"/>
              </a:lnTo>
              <a:lnTo>
                <a:pt x="2180097" y="235681"/>
              </a:lnTo>
              <a:lnTo>
                <a:pt x="2180097" y="345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43A35-4CE9-4EFF-967B-D2E4E6B7F5FB}">
      <dsp:nvSpPr>
        <dsp:cNvPr id="0" name=""/>
        <dsp:cNvSpPr/>
      </dsp:nvSpPr>
      <dsp:spPr>
        <a:xfrm>
          <a:off x="2049018" y="3368745"/>
          <a:ext cx="1453398" cy="345842"/>
        </a:xfrm>
        <a:custGeom>
          <a:avLst/>
          <a:gdLst/>
          <a:ahLst/>
          <a:cxnLst/>
          <a:rect l="0" t="0" r="0" b="0"/>
          <a:pathLst>
            <a:path>
              <a:moveTo>
                <a:pt x="0" y="0"/>
              </a:moveTo>
              <a:lnTo>
                <a:pt x="0" y="235681"/>
              </a:lnTo>
              <a:lnTo>
                <a:pt x="1453398" y="235681"/>
              </a:lnTo>
              <a:lnTo>
                <a:pt x="1453398"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3E5CE-B208-48F6-95BA-26F0CE97B1F7}">
      <dsp:nvSpPr>
        <dsp:cNvPr id="0" name=""/>
        <dsp:cNvSpPr/>
      </dsp:nvSpPr>
      <dsp:spPr>
        <a:xfrm>
          <a:off x="2003298" y="3368745"/>
          <a:ext cx="91440" cy="345842"/>
        </a:xfrm>
        <a:custGeom>
          <a:avLst/>
          <a:gdLst/>
          <a:ahLst/>
          <a:cxnLst/>
          <a:rect l="0" t="0" r="0" b="0"/>
          <a:pathLst>
            <a:path>
              <a:moveTo>
                <a:pt x="45720" y="0"/>
              </a:moveTo>
              <a:lnTo>
                <a:pt x="4572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6352F-5375-46F5-9BB0-2AA54F23E12E}">
      <dsp:nvSpPr>
        <dsp:cNvPr id="0" name=""/>
        <dsp:cNvSpPr/>
      </dsp:nvSpPr>
      <dsp:spPr>
        <a:xfrm>
          <a:off x="595620" y="3368745"/>
          <a:ext cx="1453398" cy="345842"/>
        </a:xfrm>
        <a:custGeom>
          <a:avLst/>
          <a:gdLst/>
          <a:ahLst/>
          <a:cxnLst/>
          <a:rect l="0" t="0" r="0" b="0"/>
          <a:pathLst>
            <a:path>
              <a:moveTo>
                <a:pt x="1453398" y="0"/>
              </a:moveTo>
              <a:lnTo>
                <a:pt x="1453398" y="235681"/>
              </a:lnTo>
              <a:lnTo>
                <a:pt x="0" y="235681"/>
              </a:lnTo>
              <a:lnTo>
                <a:pt x="0" y="345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93120-88CB-496E-861F-02AA475C190A}">
      <dsp:nvSpPr>
        <dsp:cNvPr id="0" name=""/>
        <dsp:cNvSpPr/>
      </dsp:nvSpPr>
      <dsp:spPr>
        <a:xfrm>
          <a:off x="2049018" y="2267796"/>
          <a:ext cx="2180097" cy="345842"/>
        </a:xfrm>
        <a:custGeom>
          <a:avLst/>
          <a:gdLst/>
          <a:ahLst/>
          <a:cxnLst/>
          <a:rect l="0" t="0" r="0" b="0"/>
          <a:pathLst>
            <a:path>
              <a:moveTo>
                <a:pt x="2180097" y="0"/>
              </a:moveTo>
              <a:lnTo>
                <a:pt x="2180097" y="235681"/>
              </a:lnTo>
              <a:lnTo>
                <a:pt x="0" y="235681"/>
              </a:lnTo>
              <a:lnTo>
                <a:pt x="0" y="345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1F761-3D96-48EE-B6E0-BACBEF26689B}">
      <dsp:nvSpPr>
        <dsp:cNvPr id="0" name=""/>
        <dsp:cNvSpPr/>
      </dsp:nvSpPr>
      <dsp:spPr>
        <a:xfrm>
          <a:off x="3634543" y="1512690"/>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644E2-63FF-4142-9434-22D232B0E019}">
      <dsp:nvSpPr>
        <dsp:cNvPr id="0" name=""/>
        <dsp:cNvSpPr/>
      </dsp:nvSpPr>
      <dsp:spPr>
        <a:xfrm>
          <a:off x="3766671" y="1638211"/>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Organizing Systems</a:t>
          </a:r>
        </a:p>
      </dsp:txBody>
      <dsp:txXfrm>
        <a:off x="3788787" y="1660327"/>
        <a:ext cx="1144911" cy="710874"/>
      </dsp:txXfrm>
    </dsp:sp>
    <dsp:sp modelId="{98265041-A1E8-4012-8B52-43B1A43D5BFB}">
      <dsp:nvSpPr>
        <dsp:cNvPr id="0" name=""/>
        <dsp:cNvSpPr/>
      </dsp:nvSpPr>
      <dsp:spPr>
        <a:xfrm>
          <a:off x="1454446" y="2613639"/>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99CD1-4840-4051-934F-21027338B133}">
      <dsp:nvSpPr>
        <dsp:cNvPr id="0" name=""/>
        <dsp:cNvSpPr/>
      </dsp:nvSpPr>
      <dsp:spPr>
        <a:xfrm>
          <a:off x="1586573" y="2739160"/>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Memory Institutions</a:t>
          </a:r>
        </a:p>
      </dsp:txBody>
      <dsp:txXfrm>
        <a:off x="1608689" y="2761276"/>
        <a:ext cx="1144911" cy="710874"/>
      </dsp:txXfrm>
    </dsp:sp>
    <dsp:sp modelId="{15D47152-6D48-44D4-93EA-AAA8E5521711}">
      <dsp:nvSpPr>
        <dsp:cNvPr id="0" name=""/>
        <dsp:cNvSpPr/>
      </dsp:nvSpPr>
      <dsp:spPr>
        <a:xfrm>
          <a:off x="1048"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7CC10-FFBF-41E0-B3CF-FBAFE834CAD6}">
      <dsp:nvSpPr>
        <dsp:cNvPr id="0" name=""/>
        <dsp:cNvSpPr/>
      </dsp:nvSpPr>
      <dsp:spPr>
        <a:xfrm>
          <a:off x="133175"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Libraries</a:t>
          </a:r>
        </a:p>
      </dsp:txBody>
      <dsp:txXfrm>
        <a:off x="155291" y="3862225"/>
        <a:ext cx="1144911" cy="710874"/>
      </dsp:txXfrm>
    </dsp:sp>
    <dsp:sp modelId="{3C9ADF64-D68A-486F-BB18-DDE6258B5FC4}">
      <dsp:nvSpPr>
        <dsp:cNvPr id="0" name=""/>
        <dsp:cNvSpPr/>
      </dsp:nvSpPr>
      <dsp:spPr>
        <a:xfrm>
          <a:off x="1454446"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32D73-B5DA-4FF7-B8E7-08BFA5E268D7}">
      <dsp:nvSpPr>
        <dsp:cNvPr id="0" name=""/>
        <dsp:cNvSpPr/>
      </dsp:nvSpPr>
      <dsp:spPr>
        <a:xfrm>
          <a:off x="1586573"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Museums</a:t>
          </a:r>
        </a:p>
      </dsp:txBody>
      <dsp:txXfrm>
        <a:off x="1608689" y="3862225"/>
        <a:ext cx="1144911" cy="710874"/>
      </dsp:txXfrm>
    </dsp:sp>
    <dsp:sp modelId="{5A9A6F30-9AD4-4E4B-A6CE-6DCAA6F74CC9}">
      <dsp:nvSpPr>
        <dsp:cNvPr id="0" name=""/>
        <dsp:cNvSpPr/>
      </dsp:nvSpPr>
      <dsp:spPr>
        <a:xfrm>
          <a:off x="2907844"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6FCD4-980B-43CD-B1C2-D3F718EA8A7D}">
      <dsp:nvSpPr>
        <dsp:cNvPr id="0" name=""/>
        <dsp:cNvSpPr/>
      </dsp:nvSpPr>
      <dsp:spPr>
        <a:xfrm>
          <a:off x="3039972"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Archives</a:t>
          </a:r>
        </a:p>
      </dsp:txBody>
      <dsp:txXfrm>
        <a:off x="3062088" y="3862225"/>
        <a:ext cx="1144911" cy="710874"/>
      </dsp:txXfrm>
    </dsp:sp>
    <dsp:sp modelId="{A0F55AC4-428C-469D-8E5E-D1298566B08C}">
      <dsp:nvSpPr>
        <dsp:cNvPr id="0" name=""/>
        <dsp:cNvSpPr/>
      </dsp:nvSpPr>
      <dsp:spPr>
        <a:xfrm>
          <a:off x="5814641" y="2613639"/>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FE366-3981-4BF8-A5C0-1C59C42AA5E1}">
      <dsp:nvSpPr>
        <dsp:cNvPr id="0" name=""/>
        <dsp:cNvSpPr/>
      </dsp:nvSpPr>
      <dsp:spPr>
        <a:xfrm>
          <a:off x="5946768" y="2739160"/>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Business Info Systems</a:t>
          </a:r>
        </a:p>
      </dsp:txBody>
      <dsp:txXfrm>
        <a:off x="5968884" y="2761276"/>
        <a:ext cx="1144911" cy="710874"/>
      </dsp:txXfrm>
    </dsp:sp>
    <dsp:sp modelId="{0331B087-23ED-48DE-A1BE-2A7D33DFC99E}">
      <dsp:nvSpPr>
        <dsp:cNvPr id="0" name=""/>
        <dsp:cNvSpPr/>
      </dsp:nvSpPr>
      <dsp:spPr>
        <a:xfrm>
          <a:off x="4361243"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D0EFC-D015-455F-822D-9BBEFA4206F9}">
      <dsp:nvSpPr>
        <dsp:cNvPr id="0" name=""/>
        <dsp:cNvSpPr/>
      </dsp:nvSpPr>
      <dsp:spPr>
        <a:xfrm>
          <a:off x="4493370"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Content Management</a:t>
          </a:r>
        </a:p>
      </dsp:txBody>
      <dsp:txXfrm>
        <a:off x="4515486" y="3862225"/>
        <a:ext cx="1144911" cy="710874"/>
      </dsp:txXfrm>
    </dsp:sp>
    <dsp:sp modelId="{151ADA8B-38FD-470B-AF58-7ADCB26D6FCB}">
      <dsp:nvSpPr>
        <dsp:cNvPr id="0" name=""/>
        <dsp:cNvSpPr/>
      </dsp:nvSpPr>
      <dsp:spPr>
        <a:xfrm>
          <a:off x="5814641"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90F87-35A5-43AC-A713-D611F0CBE67A}">
      <dsp:nvSpPr>
        <dsp:cNvPr id="0" name=""/>
        <dsp:cNvSpPr/>
      </dsp:nvSpPr>
      <dsp:spPr>
        <a:xfrm>
          <a:off x="5946768"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CRM</a:t>
          </a:r>
        </a:p>
      </dsp:txBody>
      <dsp:txXfrm>
        <a:off x="5968884" y="3862225"/>
        <a:ext cx="1144911" cy="710874"/>
      </dsp:txXfrm>
    </dsp:sp>
    <dsp:sp modelId="{8C6E6117-A39D-4884-9051-1E465B2382EA}">
      <dsp:nvSpPr>
        <dsp:cNvPr id="0" name=""/>
        <dsp:cNvSpPr/>
      </dsp:nvSpPr>
      <dsp:spPr>
        <a:xfrm>
          <a:off x="7268039" y="3714588"/>
          <a:ext cx="1189143" cy="7551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78120-80BF-49A0-913C-735DEC8F543A}">
      <dsp:nvSpPr>
        <dsp:cNvPr id="0" name=""/>
        <dsp:cNvSpPr/>
      </dsp:nvSpPr>
      <dsp:spPr>
        <a:xfrm>
          <a:off x="7400166" y="3840109"/>
          <a:ext cx="1189143" cy="7551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ERP</a:t>
          </a:r>
        </a:p>
      </dsp:txBody>
      <dsp:txXfrm>
        <a:off x="7422282" y="3862225"/>
        <a:ext cx="1144911" cy="7108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1/27/2021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1725" y="619125"/>
            <a:ext cx="4649788" cy="3486150"/>
          </a:xfrm>
          <a:noFill/>
          <a:ln>
            <a:solidFill>
              <a:srgbClr val="000000"/>
            </a:solidFill>
            <a:miter lim="800000"/>
            <a:headEnd/>
            <a:tailEnd/>
          </a:ln>
        </p:spPr>
      </p:sp>
      <p:sp>
        <p:nvSpPr>
          <p:cNvPr id="129027" name="Notes Placeholder 2"/>
          <p:cNvSpPr>
            <a:spLocks noGrp="1"/>
          </p:cNvSpPr>
          <p:nvPr>
            <p:ph type="body" idx="1"/>
          </p:nvPr>
        </p:nvSpPr>
        <p:spPr bwMode="auto">
          <a:xfrm>
            <a:off x="623147" y="4415790"/>
            <a:ext cx="5608320" cy="4183380"/>
          </a:xfrm>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314645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08963"/>
            <a:ext cx="54864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11</a:t>
            </a:fld>
            <a:endParaRPr lang="en-US"/>
          </a:p>
        </p:txBody>
      </p:sp>
    </p:spTree>
    <p:extLst>
      <p:ext uri="{BB962C8B-B14F-4D97-AF65-F5344CB8AC3E}">
        <p14:creationId xmlns:p14="http://schemas.microsoft.com/office/powerpoint/2010/main" val="2742689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351692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1725" y="619125"/>
            <a:ext cx="4649788"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135515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28700" y="619125"/>
            <a:ext cx="4648200" cy="3486150"/>
          </a:xfrm>
          <a:noFill/>
          <a:ln>
            <a:solidFill>
              <a:srgbClr val="000000"/>
            </a:solidFill>
            <a:miter lim="800000"/>
            <a:headEnd/>
            <a:tailEnd/>
          </a:ln>
        </p:spPr>
      </p:sp>
      <p:sp>
        <p:nvSpPr>
          <p:cNvPr id="129027" name="Notes Placeholder 2"/>
          <p:cNvSpPr>
            <a:spLocks noGrp="1"/>
          </p:cNvSpPr>
          <p:nvPr>
            <p:ph type="body" idx="1"/>
          </p:nvPr>
        </p:nvSpPr>
        <p:spPr bwMode="auto">
          <a:xfrm>
            <a:off x="609600" y="4415790"/>
            <a:ext cx="5486400" cy="4183380"/>
          </a:xfrm>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197522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163294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425094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17</a:t>
            </a:fld>
            <a:endParaRPr lang="en-US"/>
          </a:p>
        </p:txBody>
      </p:sp>
    </p:spTree>
    <p:extLst>
      <p:ext uri="{BB962C8B-B14F-4D97-AF65-F5344CB8AC3E}">
        <p14:creationId xmlns:p14="http://schemas.microsoft.com/office/powerpoint/2010/main" val="2697895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399943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116905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1038" lvl="1" indent="-223838">
              <a:lnSpc>
                <a:spcPct val="92000"/>
              </a:lnSpc>
              <a:spcBef>
                <a:spcPts val="1800"/>
              </a:spcBef>
              <a:buClr>
                <a:srgbClr val="002955"/>
              </a:buClr>
              <a:buSzPct val="44000"/>
              <a:buFont typeface="Wingdings" panose="05000000000000000000" pitchFamily="2" charset="2"/>
              <a:buChar char="l"/>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5D9148A2-6F68-4550-B5AC-DBFC4C5F2B3E}" type="slidenum">
              <a:rPr lang="en-US" altLang="en-US" sz="1200" smtClean="0"/>
              <a:pPr/>
              <a:t>2</a:t>
            </a:fld>
            <a:endParaRPr lang="en-US" altLang="en-US" sz="1200"/>
          </a:p>
        </p:txBody>
      </p:sp>
    </p:spTree>
    <p:extLst>
      <p:ext uri="{BB962C8B-B14F-4D97-AF65-F5344CB8AC3E}">
        <p14:creationId xmlns:p14="http://schemas.microsoft.com/office/powerpoint/2010/main" val="246144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136606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21</a:t>
            </a:fld>
            <a:endParaRPr lang="en-US" altLang="en-US" sz="1300"/>
          </a:p>
        </p:txBody>
      </p:sp>
    </p:spTree>
    <p:extLst>
      <p:ext uri="{BB962C8B-B14F-4D97-AF65-F5344CB8AC3E}">
        <p14:creationId xmlns:p14="http://schemas.microsoft.com/office/powerpoint/2010/main" val="128102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dirty="0"/>
          </a:p>
        </p:txBody>
      </p:sp>
    </p:spTree>
    <p:extLst>
      <p:ext uri="{BB962C8B-B14F-4D97-AF65-F5344CB8AC3E}">
        <p14:creationId xmlns:p14="http://schemas.microsoft.com/office/powerpoint/2010/main" val="1017256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1413" y="685800"/>
            <a:ext cx="4649787" cy="348615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23</a:t>
            </a:fld>
            <a:endParaRPr lang="en-US"/>
          </a:p>
        </p:txBody>
      </p:sp>
    </p:spTree>
    <p:extLst>
      <p:ext uri="{BB962C8B-B14F-4D97-AF65-F5344CB8AC3E}">
        <p14:creationId xmlns:p14="http://schemas.microsoft.com/office/powerpoint/2010/main" val="249996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lvl="0">
              <a:defRPr/>
            </a:pPr>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24</a:t>
            </a:fld>
            <a:endParaRPr lang="en-US"/>
          </a:p>
        </p:txBody>
      </p:sp>
    </p:spTree>
    <p:extLst>
      <p:ext uri="{BB962C8B-B14F-4D97-AF65-F5344CB8AC3E}">
        <p14:creationId xmlns:p14="http://schemas.microsoft.com/office/powerpoint/2010/main" val="277984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25</a:t>
            </a:fld>
            <a:endParaRPr lang="en-US"/>
          </a:p>
        </p:txBody>
      </p:sp>
    </p:spTree>
    <p:extLst>
      <p:ext uri="{BB962C8B-B14F-4D97-AF65-F5344CB8AC3E}">
        <p14:creationId xmlns:p14="http://schemas.microsoft.com/office/powerpoint/2010/main" val="404147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2638552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1446833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2301143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153219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46C242F-3D5E-451A-B2D5-8A84D2023D4D}" type="slidenum">
              <a:rPr lang="en-US" altLang="en-US" sz="1200" smtClean="0"/>
              <a:pPr/>
              <a:t>3</a:t>
            </a:fld>
            <a:endParaRPr lang="en-US" altLang="en-US" sz="1200"/>
          </a:p>
        </p:txBody>
      </p:sp>
    </p:spTree>
    <p:extLst>
      <p:ext uri="{BB962C8B-B14F-4D97-AF65-F5344CB8AC3E}">
        <p14:creationId xmlns:p14="http://schemas.microsoft.com/office/powerpoint/2010/main" val="256972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89964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44948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F50F97E-F98D-4E0F-85A6-DE543FEFA7BA}" type="slidenum">
              <a:rPr lang="en-US" smtClean="0"/>
              <a:pPr>
                <a:defRPr/>
              </a:pPr>
              <a:t>32</a:t>
            </a:fld>
            <a:endParaRPr lang="en-US" dirty="0"/>
          </a:p>
        </p:txBody>
      </p:sp>
    </p:spTree>
    <p:extLst>
      <p:ext uri="{BB962C8B-B14F-4D97-AF65-F5344CB8AC3E}">
        <p14:creationId xmlns:p14="http://schemas.microsoft.com/office/powerpoint/2010/main" val="410744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66800" y="685800"/>
            <a:ext cx="4648200" cy="348615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33</a:t>
            </a:fld>
            <a:endParaRPr lang="en-US"/>
          </a:p>
        </p:txBody>
      </p:sp>
    </p:spTree>
    <p:extLst>
      <p:ext uri="{BB962C8B-B14F-4D97-AF65-F5344CB8AC3E}">
        <p14:creationId xmlns:p14="http://schemas.microsoft.com/office/powerpoint/2010/main" val="3155312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4034483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3942125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1144767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43197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1098070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122525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lnSpc>
                <a:spcPct val="92000"/>
              </a:lnSpc>
              <a:spcBef>
                <a:spcPts val="1800"/>
              </a:spcBef>
              <a:buClr>
                <a:srgbClr val="002955"/>
              </a:buClr>
              <a:buSzPct val="44000"/>
              <a:buFont typeface="Wingdings" panose="05000000000000000000" pitchFamily="2" charset="2"/>
              <a:buNone/>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FB4083D-16A5-4DD0-99B7-DBFF3C65A853}" type="slidenum">
              <a:rPr lang="en-US" altLang="en-US" sz="1200" smtClean="0"/>
              <a:pPr/>
              <a:t>4</a:t>
            </a:fld>
            <a:endParaRPr lang="en-US" altLang="en-US" sz="1200"/>
          </a:p>
        </p:txBody>
      </p:sp>
    </p:spTree>
    <p:extLst>
      <p:ext uri="{BB962C8B-B14F-4D97-AF65-F5344CB8AC3E}">
        <p14:creationId xmlns:p14="http://schemas.microsoft.com/office/powerpoint/2010/main" val="890555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280469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311726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4030401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2264807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322888" indent="-322888">
              <a:lnSpc>
                <a:spcPct val="93000"/>
              </a:lnSpc>
              <a:spcBef>
                <a:spcPts val="1719"/>
              </a:spcBef>
              <a:buFontTx/>
              <a:buChar char="•"/>
            </a:pPr>
            <a:endParaRPr lang="en-US" dirty="0"/>
          </a:p>
        </p:txBody>
      </p:sp>
      <p:sp>
        <p:nvSpPr>
          <p:cNvPr id="4" name="Slide Number Placeholder 3"/>
          <p:cNvSpPr>
            <a:spLocks noGrp="1"/>
          </p:cNvSpPr>
          <p:nvPr>
            <p:ph type="sldNum" sz="quarter" idx="5"/>
          </p:nvPr>
        </p:nvSpPr>
        <p:spPr/>
        <p:txBody>
          <a:bodyPr/>
          <a:lstStyle/>
          <a:p>
            <a:pPr>
              <a:defRPr/>
            </a:pPr>
            <a:fld id="{4AF1B49F-86EC-4443-9207-28C8BC3B9F25}" type="slidenum">
              <a:rPr lang="en-US" smtClean="0"/>
              <a:pPr>
                <a:defRPr/>
              </a:pPr>
              <a:t>44</a:t>
            </a:fld>
            <a:endParaRPr lang="en-US" dirty="0"/>
          </a:p>
        </p:txBody>
      </p:sp>
    </p:spTree>
    <p:extLst>
      <p:ext uri="{BB962C8B-B14F-4D97-AF65-F5344CB8AC3E}">
        <p14:creationId xmlns:p14="http://schemas.microsoft.com/office/powerpoint/2010/main" val="252595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406086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2279109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2952318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2492493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18979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924BFFEF-90CF-467A-969D-540AEB25C52B}" type="slidenum">
              <a:rPr lang="en-US" altLang="en-US" sz="1200" smtClean="0"/>
              <a:pPr/>
              <a:t>5</a:t>
            </a:fld>
            <a:endParaRPr lang="en-US" altLang="en-US" sz="1200"/>
          </a:p>
        </p:txBody>
      </p:sp>
    </p:spTree>
    <p:extLst>
      <p:ext uri="{BB962C8B-B14F-4D97-AF65-F5344CB8AC3E}">
        <p14:creationId xmlns:p14="http://schemas.microsoft.com/office/powerpoint/2010/main" val="1320987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3178739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3511811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3727281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3868094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2650321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3697605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marR="0" lvl="1" indent="-222239" algn="l" defTabSz="914400" rtl="0" eaLnBrk="1" fontAlgn="auto" latinLnBrk="0" hangingPunct="1">
              <a:lnSpc>
                <a:spcPct val="92000"/>
              </a:lnSpc>
              <a:spcBef>
                <a:spcPts val="1786"/>
              </a:spcBef>
              <a:spcAft>
                <a:spcPts val="0"/>
              </a:spcAft>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142682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57</a:t>
            </a:fld>
            <a:endParaRPr lang="en-US" dirty="0"/>
          </a:p>
        </p:txBody>
      </p:sp>
    </p:spTree>
    <p:extLst>
      <p:ext uri="{BB962C8B-B14F-4D97-AF65-F5344CB8AC3E}">
        <p14:creationId xmlns:p14="http://schemas.microsoft.com/office/powerpoint/2010/main" val="1723370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58</a:t>
            </a:fld>
            <a:endParaRPr lang="en-US" dirty="0"/>
          </a:p>
        </p:txBody>
      </p:sp>
    </p:spTree>
    <p:extLst>
      <p:ext uri="{BB962C8B-B14F-4D97-AF65-F5344CB8AC3E}">
        <p14:creationId xmlns:p14="http://schemas.microsoft.com/office/powerpoint/2010/main" val="3034776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59</a:t>
            </a:fld>
            <a:endParaRPr lang="en-US" dirty="0"/>
          </a:p>
        </p:txBody>
      </p:sp>
    </p:spTree>
    <p:extLst>
      <p:ext uri="{BB962C8B-B14F-4D97-AF65-F5344CB8AC3E}">
        <p14:creationId xmlns:p14="http://schemas.microsoft.com/office/powerpoint/2010/main" val="353332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79450" lvl="1" indent="-222250">
              <a:lnSpc>
                <a:spcPct val="92000"/>
              </a:lnSpc>
              <a:spcBef>
                <a:spcPts val="1800"/>
              </a:spcBef>
              <a:buClr>
                <a:srgbClr val="002955"/>
              </a:buClr>
              <a:buSzPct val="44000"/>
              <a:buFont typeface="Wingdings" panose="05000000000000000000" pitchFamily="2" charset="2"/>
              <a:buChar char="l"/>
              <a:tabLst>
                <a:tab pos="933450" algn="l"/>
                <a:tab pos="1860550" algn="l"/>
                <a:tab pos="2800350" algn="l"/>
                <a:tab pos="3725863" algn="l"/>
                <a:tab pos="4665663" algn="l"/>
                <a:tab pos="5607050" algn="l"/>
                <a:tab pos="6532563" algn="l"/>
                <a:tab pos="7445375" algn="l"/>
                <a:tab pos="8397875" algn="l"/>
                <a:tab pos="9321800" algn="l"/>
                <a:tab pos="10275888" algn="l"/>
                <a:tab pos="11190288" algn="l"/>
              </a:tabLst>
            </a:pPr>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F1B06E2A-CA33-42B7-83CC-2B4A26AAF4B7}" type="slidenum">
              <a:rPr lang="en-US" altLang="en-US" sz="1200" smtClean="0"/>
              <a:pPr/>
              <a:t>6</a:t>
            </a:fld>
            <a:endParaRPr lang="en-US" altLang="en-US" sz="1200"/>
          </a:p>
        </p:txBody>
      </p:sp>
    </p:spTree>
    <p:extLst>
      <p:ext uri="{BB962C8B-B14F-4D97-AF65-F5344CB8AC3E}">
        <p14:creationId xmlns:p14="http://schemas.microsoft.com/office/powerpoint/2010/main" val="24513388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184899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27378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348853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1725" y="619125"/>
            <a:ext cx="4649788"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77110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6EF3C472-F86D-4BB3-88DF-E9BBD78A45A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212781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CCCCB54-9D49-48E1-AE17-02C289EFA14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016542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056A264-3C00-4F72-95EF-7B3BAF1C4A4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194036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603995"/>
            <a:ext cx="4059660" cy="524172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230" y="1603995"/>
            <a:ext cx="4060775" cy="5241727"/>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3ACBA89-39A2-4F04-9DA1-413E513A6A8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144454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269573F-2BEA-4961-B273-F5AA875D923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180899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B2C6F1EF-3BDA-44D4-BAF0-7F861C516A6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491056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9970F64-AA9E-4BD2-A3AF-C49D216CA4A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067429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8492F-AE8E-42DE-9365-89413584DE0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400140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dirty="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6F6A198-174D-4D37-827A-3FE1B54F7EC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41171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24A7797D-E69D-43F4-AA27-D79E149FCE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156440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945" y="85949"/>
            <a:ext cx="2056061" cy="67597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85949"/>
            <a:ext cx="6064374" cy="6759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F908AD2-538E-406F-9437-DE92B06CB18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540543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9355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34562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9109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92252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47265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89832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34844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9032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74696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49547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75427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045443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33104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5314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06879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53161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29896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01877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3482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5415" y="85949"/>
            <a:ext cx="8227591" cy="15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p:cNvSpPr>
            <a:spLocks noGrp="1" noChangeArrowheads="1"/>
          </p:cNvSpPr>
          <p:nvPr>
            <p:ph type="body" idx="1"/>
          </p:nvPr>
        </p:nvSpPr>
        <p:spPr bwMode="auto">
          <a:xfrm>
            <a:off x="455415" y="1603995"/>
            <a:ext cx="8227591" cy="524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 name="Text Box 3"/>
          <p:cNvSpPr txBox="1">
            <a:spLocks noGrp="1" noChangeArrowheads="1"/>
          </p:cNvSpPr>
          <p:nvPr>
            <p:ph type="sldNum" sz="quarter" idx="4"/>
          </p:nvPr>
        </p:nvSpPr>
        <p:spPr bwMode="auto">
          <a:xfrm>
            <a:off x="7552283" y="6246317"/>
            <a:ext cx="133945" cy="133945"/>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984">
                <a:solidFill>
                  <a:schemeClr val="tx1"/>
                </a:solidFill>
                <a:latin typeface="Times New Roman" panose="02020603050405020304" pitchFamily="18" charset="0"/>
                <a:ea typeface="MS PGothic" panose="020B0600070205080204" pitchFamily="34" charset="-128"/>
                <a:sym typeface="Times New Roman" panose="02020603050405020304" pitchFamily="18" charset="0"/>
              </a:defRPr>
            </a:lvl1pPr>
          </a:lstStyle>
          <a:p>
            <a:pPr fontAlgn="base">
              <a:spcBef>
                <a:spcPct val="0"/>
              </a:spcBef>
              <a:spcAft>
                <a:spcPct val="0"/>
              </a:spcAft>
              <a:defRPr/>
            </a:pPr>
            <a:fld id="{7800669D-37C1-4535-AEB8-F7A5AE9E2A7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4231789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ransition/>
  <p:hf hdr="0" ftr="0" dt="0"/>
  <p:txStyles>
    <p:titleStyle>
      <a:lvl1pPr algn="ctr" rtl="0" eaLnBrk="0" fontAlgn="base" hangingPunct="0">
        <a:lnSpc>
          <a:spcPct val="93000"/>
        </a:lnSpc>
        <a:spcBef>
          <a:spcPct val="0"/>
        </a:spcBef>
        <a:spcAft>
          <a:spcPct val="0"/>
        </a:spcAft>
        <a:defRPr sz="3656">
          <a:solidFill>
            <a:schemeClr val="tx1"/>
          </a:solidFill>
          <a:latin typeface="UC Berkeley OS Sign"/>
          <a:ea typeface="+mj-ea"/>
          <a:cs typeface="+mj-cs"/>
          <a:sym typeface="Arial" panose="020B0604020202020204" pitchFamily="34" charset="0"/>
        </a:defRPr>
      </a:lvl1pPr>
      <a:lvl2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2pPr>
      <a:lvl3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3pPr>
      <a:lvl4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4pPr>
      <a:lvl5pPr algn="ctr" rtl="0" eaLnBrk="0" fontAlgn="base" hangingPunct="0">
        <a:lnSpc>
          <a:spcPct val="93000"/>
        </a:lnSpc>
        <a:spcBef>
          <a:spcPct val="0"/>
        </a:spcBef>
        <a:spcAft>
          <a:spcPct val="0"/>
        </a:spcAft>
        <a:defRPr sz="3656">
          <a:solidFill>
            <a:schemeClr val="tx1"/>
          </a:solidFill>
          <a:latin typeface="UC Berkeley OS Sign" charset="0"/>
          <a:ea typeface="ヒラギノ角ゴ ProN W3" charset="0"/>
          <a:cs typeface="ヒラギノ角ゴ ProN W3" charset="0"/>
          <a:sym typeface="Arial" panose="020B0604020202020204" pitchFamily="34" charset="0"/>
        </a:defRPr>
      </a:lvl5pPr>
      <a:lvl6pPr marL="321457"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6pPr>
      <a:lvl7pPr marL="642915"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7pPr>
      <a:lvl8pPr marL="964372"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8pPr>
      <a:lvl9pPr marL="1285829" algn="ctr" rtl="0" fontAlgn="base">
        <a:lnSpc>
          <a:spcPct val="93000"/>
        </a:lnSpc>
        <a:spcBef>
          <a:spcPct val="0"/>
        </a:spcBef>
        <a:spcAft>
          <a:spcPct val="0"/>
        </a:spcAft>
        <a:defRPr sz="3656">
          <a:solidFill>
            <a:schemeClr val="tx1"/>
          </a:solidFill>
          <a:latin typeface="Arial" charset="0"/>
          <a:ea typeface="ヒラギノ角ゴ ProN W3" charset="0"/>
          <a:cs typeface="ヒラギノ角ゴ ProN W3" charset="0"/>
          <a:sym typeface="Arial" charset="0"/>
        </a:defRPr>
      </a:lvl9pPr>
    </p:titleStyle>
    <p:bodyStyle>
      <a:lvl1pPr marL="241093" indent="-241093" algn="l" rtl="0" eaLnBrk="0" fontAlgn="base" hangingPunct="0">
        <a:lnSpc>
          <a:spcPct val="93000"/>
        </a:lnSpc>
        <a:spcBef>
          <a:spcPts val="1266"/>
        </a:spcBef>
        <a:spcAft>
          <a:spcPct val="0"/>
        </a:spcAft>
        <a:defRPr sz="2672">
          <a:solidFill>
            <a:schemeClr val="tx1"/>
          </a:solidFill>
          <a:latin typeface="UC Berkeley OS Sign"/>
          <a:ea typeface="+mn-ea"/>
          <a:cs typeface="+mn-cs"/>
          <a:sym typeface="Arial" panose="020B0604020202020204" pitchFamily="34" charset="0"/>
        </a:defRPr>
      </a:lvl1pPr>
      <a:lvl2pPr marL="410751" indent="-89294" algn="l" rtl="0" eaLnBrk="0" fontAlgn="base" hangingPunct="0">
        <a:lnSpc>
          <a:spcPct val="93000"/>
        </a:lnSpc>
        <a:spcBef>
          <a:spcPts val="1055"/>
        </a:spcBef>
        <a:spcAft>
          <a:spcPct val="0"/>
        </a:spcAft>
        <a:defRPr sz="2250">
          <a:solidFill>
            <a:schemeClr val="tx1"/>
          </a:solidFill>
          <a:latin typeface="UC Berkeley OS Sign"/>
          <a:ea typeface="+mn-ea"/>
          <a:cs typeface="+mn-cs"/>
          <a:sym typeface="Arial" panose="020B0604020202020204" pitchFamily="34" charset="0"/>
        </a:defRPr>
      </a:lvl2pPr>
      <a:lvl3pPr marL="830431" indent="-187517" algn="l" rtl="0" eaLnBrk="0" fontAlgn="base" hangingPunct="0">
        <a:lnSpc>
          <a:spcPct val="93000"/>
        </a:lnSpc>
        <a:spcBef>
          <a:spcPts val="773"/>
        </a:spcBef>
        <a:spcAft>
          <a:spcPct val="0"/>
        </a:spcAft>
        <a:defRPr sz="1687">
          <a:solidFill>
            <a:schemeClr val="tx1"/>
          </a:solidFill>
          <a:latin typeface="UC Berkeley OS Sign"/>
          <a:ea typeface="+mn-ea"/>
          <a:cs typeface="+mn-cs"/>
          <a:sym typeface="Arial" panose="020B0604020202020204" pitchFamily="34" charset="0"/>
        </a:defRPr>
      </a:lvl3pPr>
      <a:lvl4pPr marL="1241182" indent="-276810" algn="l" rtl="0" eaLnBrk="0" fontAlgn="base" hangingPunct="0">
        <a:lnSpc>
          <a:spcPct val="93000"/>
        </a:lnSpc>
        <a:spcBef>
          <a:spcPts val="492"/>
        </a:spcBef>
        <a:spcAft>
          <a:spcPct val="0"/>
        </a:spcAft>
        <a:defRPr sz="1547">
          <a:solidFill>
            <a:schemeClr val="tx1"/>
          </a:solidFill>
          <a:latin typeface="UC Berkeley OS Sign"/>
          <a:ea typeface="+mn-ea"/>
          <a:cs typeface="+mn-cs"/>
          <a:sym typeface="Arial" panose="020B0604020202020204" pitchFamily="34" charset="0"/>
        </a:defRPr>
      </a:lvl4pPr>
      <a:lvl5pPr marL="1660863" indent="-375034" algn="l" rtl="0" eaLnBrk="0" fontAlgn="base" hangingPunct="0">
        <a:lnSpc>
          <a:spcPct val="93000"/>
        </a:lnSpc>
        <a:spcBef>
          <a:spcPts val="281"/>
        </a:spcBef>
        <a:spcAft>
          <a:spcPct val="0"/>
        </a:spcAft>
        <a:defRPr sz="1547">
          <a:solidFill>
            <a:schemeClr val="tx1"/>
          </a:solidFill>
          <a:latin typeface="UC Berkeley OS Sign"/>
          <a:ea typeface="+mn-ea"/>
          <a:cs typeface="+mn-cs"/>
          <a:sym typeface="Arial" panose="020B0604020202020204" pitchFamily="34" charset="0"/>
        </a:defRPr>
      </a:lvl5pPr>
      <a:lvl6pPr marL="1982320" algn="l" rtl="0" fontAlgn="base">
        <a:lnSpc>
          <a:spcPct val="93000"/>
        </a:lnSpc>
        <a:spcBef>
          <a:spcPts val="281"/>
        </a:spcBef>
        <a:spcAft>
          <a:spcPct val="0"/>
        </a:spcAft>
        <a:defRPr sz="1547">
          <a:solidFill>
            <a:schemeClr val="tx1"/>
          </a:solidFill>
          <a:latin typeface="+mn-lt"/>
          <a:ea typeface="+mn-ea"/>
          <a:cs typeface="+mn-cs"/>
          <a:sym typeface="Arial" charset="0"/>
        </a:defRPr>
      </a:lvl6pPr>
      <a:lvl7pPr marL="2303777" algn="l" rtl="0" fontAlgn="base">
        <a:lnSpc>
          <a:spcPct val="93000"/>
        </a:lnSpc>
        <a:spcBef>
          <a:spcPts val="281"/>
        </a:spcBef>
        <a:spcAft>
          <a:spcPct val="0"/>
        </a:spcAft>
        <a:defRPr sz="1547">
          <a:solidFill>
            <a:schemeClr val="tx1"/>
          </a:solidFill>
          <a:latin typeface="+mn-lt"/>
          <a:ea typeface="+mn-ea"/>
          <a:cs typeface="+mn-cs"/>
          <a:sym typeface="Arial" charset="0"/>
        </a:defRPr>
      </a:lvl7pPr>
      <a:lvl8pPr marL="2625235" algn="l" rtl="0" fontAlgn="base">
        <a:lnSpc>
          <a:spcPct val="93000"/>
        </a:lnSpc>
        <a:spcBef>
          <a:spcPts val="281"/>
        </a:spcBef>
        <a:spcAft>
          <a:spcPct val="0"/>
        </a:spcAft>
        <a:defRPr sz="1547">
          <a:solidFill>
            <a:schemeClr val="tx1"/>
          </a:solidFill>
          <a:latin typeface="+mn-lt"/>
          <a:ea typeface="+mn-ea"/>
          <a:cs typeface="+mn-cs"/>
          <a:sym typeface="Arial" charset="0"/>
        </a:defRPr>
      </a:lvl8pPr>
      <a:lvl9pPr marL="2946692" algn="l" rtl="0" fontAlgn="base">
        <a:lnSpc>
          <a:spcPct val="93000"/>
        </a:lnSpc>
        <a:spcBef>
          <a:spcPts val="281"/>
        </a:spcBef>
        <a:spcAft>
          <a:spcPct val="0"/>
        </a:spcAft>
        <a:defRPr sz="1547">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nytimes.com/video/movies/100000001341145/clip-moneyball.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jf-WjW9RzQ0" TargetMode="Externa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9.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19.gif"/><Relationship Id="rId4" Type="http://schemas.openxmlformats.org/officeDocument/2006/relationships/tags" Target="../tags/tag8.xml"/><Relationship Id="rId9"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850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28 January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4) The Activities of Sensemaking and Organizing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Selection in Different Domains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95400"/>
            <a:ext cx="8036719" cy="475864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Libraries select, collect, organize, conserve, preserve and provide access to information on behalf of a </a:t>
            </a:r>
            <a:r>
              <a:rPr lang="en-US" sz="2800" dirty="0">
                <a:solidFill>
                  <a:srgbClr val="FF0000"/>
                </a:solidFill>
              </a:rPr>
              <a:t>community of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Museum collections, especially of special or rare items, bring status or prestige </a:t>
            </a:r>
            <a:r>
              <a:rPr lang="en-US" sz="2800" dirty="0">
                <a:solidFill>
                  <a:srgbClr val="FF0000"/>
                </a:solidFill>
              </a:rPr>
              <a:t>whether or not the items have any contemporary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Hiring decisions are rapidly moving from informal or intuitive criteria to more formal approaches using “</a:t>
            </a:r>
            <a:r>
              <a:rPr lang="en-US" sz="2800" dirty="0">
                <a:solidFill>
                  <a:srgbClr val="FF0000"/>
                </a:solidFill>
              </a:rPr>
              <a:t>predictive analytics</a:t>
            </a:r>
            <a:r>
              <a:rPr lang="en-US" sz="2800" dirty="0"/>
              <a:t>” techniques that use information about successful hires to define selection criteria</a:t>
            </a:r>
          </a:p>
        </p:txBody>
      </p:sp>
    </p:spTree>
    <p:extLst>
      <p:ext uri="{BB962C8B-B14F-4D97-AF65-F5344CB8AC3E}">
        <p14:creationId xmlns:p14="http://schemas.microsoft.com/office/powerpoint/2010/main" val="35713494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rdballtimes.com/images/uploads/williamsgraphic.png"/>
          <p:cNvPicPr>
            <a:picLocks noChangeAspect="1" noChangeArrowheads="1"/>
          </p:cNvPicPr>
          <p:nvPr/>
        </p:nvPicPr>
        <p:blipFill>
          <a:blip r:embed="rId3" cstate="print"/>
          <a:srcRect/>
          <a:stretch>
            <a:fillRect/>
          </a:stretch>
        </p:blipFill>
        <p:spPr bwMode="auto">
          <a:xfrm>
            <a:off x="685800" y="228601"/>
            <a:ext cx="3780916" cy="4953000"/>
          </a:xfrm>
          <a:prstGeom prst="rect">
            <a:avLst/>
          </a:prstGeom>
          <a:noFill/>
        </p:spPr>
      </p:pic>
      <p:sp>
        <p:nvSpPr>
          <p:cNvPr id="4" name="Rectangle 3"/>
          <p:cNvSpPr/>
          <p:nvPr/>
        </p:nvSpPr>
        <p:spPr>
          <a:xfrm>
            <a:off x="581167" y="5334000"/>
            <a:ext cx="4572000" cy="646331"/>
          </a:xfrm>
          <a:prstGeom prst="rect">
            <a:avLst/>
          </a:prstGeom>
        </p:spPr>
        <p:txBody>
          <a:bodyPr>
            <a:spAutoFit/>
          </a:bodyPr>
          <a:lstStyle/>
          <a:p>
            <a:r>
              <a:rPr lang="en-US" dirty="0"/>
              <a:t>http://www.hardballtimes.com/wp-content/images/tht/williamsgraphic.png</a:t>
            </a:r>
          </a:p>
        </p:txBody>
      </p:sp>
      <p:sp>
        <p:nvSpPr>
          <p:cNvPr id="7" name="Rectangle 1"/>
          <p:cNvSpPr txBox="1">
            <a:spLocks noChangeArrowheads="1"/>
          </p:cNvSpPr>
          <p:nvPr/>
        </p:nvSpPr>
        <p:spPr>
          <a:xfrm>
            <a:off x="4163136" y="341869"/>
            <a:ext cx="5334000"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400" b="0" i="0" u="none" strike="noStrike" kern="1200" cap="none" spc="0" normalizeH="0" baseline="0" noProof="0" dirty="0">
                <a:ln>
                  <a:noFill/>
                </a:ln>
                <a:solidFill>
                  <a:schemeClr val="tx1"/>
                </a:solidFill>
                <a:effectLst/>
                <a:uLnTx/>
                <a:uFillTx/>
                <a:latin typeface="+mj-lt"/>
                <a:ea typeface="+mj-ea"/>
                <a:cs typeface="+mj-cs"/>
                <a:sym typeface="UC Berkeley OS Sign"/>
              </a:rPr>
              <a:t>The MoneyBall Effect</a:t>
            </a:r>
          </a:p>
        </p:txBody>
      </p:sp>
      <p:sp>
        <p:nvSpPr>
          <p:cNvPr id="8" name="Rectangle 7"/>
          <p:cNvSpPr/>
          <p:nvPr/>
        </p:nvSpPr>
        <p:spPr>
          <a:xfrm>
            <a:off x="4677286" y="964120"/>
            <a:ext cx="4114800" cy="190462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t>Personnel selection is very task dependent and </a:t>
            </a:r>
            <a:r>
              <a:rPr lang="en-US" sz="3200" dirty="0">
                <a:hlinkClick r:id="rId4"/>
              </a:rPr>
              <a:t>becoming highly data-intensive</a:t>
            </a:r>
            <a:endParaRPr lang="en-US" sz="3200" dirty="0"/>
          </a:p>
        </p:txBody>
      </p:sp>
      <p:sp>
        <p:nvSpPr>
          <p:cNvPr id="2" name="TextBox 1">
            <a:extLst>
              <a:ext uri="{FF2B5EF4-FFF2-40B4-BE49-F238E27FC236}">
                <a16:creationId xmlns:a16="http://schemas.microsoft.com/office/drawing/2014/main" id="{76C47836-7A41-45FD-AF9A-3B3DF09C15BF}"/>
              </a:ext>
            </a:extLst>
          </p:cNvPr>
          <p:cNvSpPr txBox="1"/>
          <p:nvPr/>
        </p:nvSpPr>
        <p:spPr>
          <a:xfrm>
            <a:off x="4644504" y="3482682"/>
            <a:ext cx="4347096" cy="2554545"/>
          </a:xfrm>
          <a:prstGeom prst="rect">
            <a:avLst/>
          </a:prstGeom>
          <a:noFill/>
        </p:spPr>
        <p:txBody>
          <a:bodyPr wrap="square" rtlCol="0">
            <a:spAutoFit/>
          </a:bodyPr>
          <a:lstStyle/>
          <a:p>
            <a:r>
              <a:rPr lang="en-US" sz="3200" b="1" dirty="0">
                <a:solidFill>
                  <a:srgbClr val="FF0000"/>
                </a:solidFill>
              </a:rPr>
              <a:t>STOP AND THINK: </a:t>
            </a:r>
            <a:endParaRPr lang="en-US" sz="3200" dirty="0"/>
          </a:p>
          <a:p>
            <a:r>
              <a:rPr lang="en-US" sz="3200" dirty="0"/>
              <a:t> What is the</a:t>
            </a:r>
          </a:p>
          <a:p>
            <a:r>
              <a:rPr lang="en-US" sz="3200" dirty="0"/>
              <a:t> Moneyball Effect on</a:t>
            </a:r>
          </a:p>
          <a:p>
            <a:r>
              <a:rPr lang="en-US" sz="3200" dirty="0"/>
              <a:t> {insert some profession or activity here}?</a:t>
            </a:r>
          </a:p>
        </p:txBody>
      </p:sp>
    </p:spTree>
    <p:extLst>
      <p:ext uri="{BB962C8B-B14F-4D97-AF65-F5344CB8AC3E}">
        <p14:creationId xmlns:p14="http://schemas.microsoft.com/office/powerpoint/2010/main" val="61878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1662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Selection Bias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0" y="914400"/>
            <a:ext cx="8036719" cy="67851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Organizing systems that we create for our personal use will manifest our individual goals and preferences in how we select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Organizing systems used by more than one person will use the selection criteria of the preferred or priority users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Selection can be biased to include or reject (Stanford, Harvard, …  vs.  SF Academy of Art)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Nepotism, affirmative action, Varsity Blues…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rPr>
              <a:t>Selection can be “path dependent” and depend on previous selection activities</a:t>
            </a:r>
          </a:p>
          <a:p>
            <a:pPr marL="0" lvl="1"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b="1" dirty="0">
              <a:solidFill>
                <a:srgbClr val="FF0000"/>
              </a:solidFill>
            </a:endParaRPr>
          </a:p>
        </p:txBody>
      </p:sp>
    </p:spTree>
    <p:extLst>
      <p:ext uri="{BB962C8B-B14F-4D97-AF65-F5344CB8AC3E}">
        <p14:creationId xmlns:p14="http://schemas.microsoft.com/office/powerpoint/2010/main" val="7207657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63575" y="72049"/>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“Path Dependence”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63575" y="1081162"/>
            <a:ext cx="8036719" cy="46956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Does the selection principle apply to each candidate resource in isolation?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or does the selection decision consider the items already in the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 or does the selection decision consider possible future selections?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or does the selection decision consider selections being made by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in what situations does a particular selection preclude another one?</a:t>
            </a:r>
          </a:p>
        </p:txBody>
      </p:sp>
      <p:sp>
        <p:nvSpPr>
          <p:cNvPr id="2" name="TextBox 1">
            <a:extLst>
              <a:ext uri="{FF2B5EF4-FFF2-40B4-BE49-F238E27FC236}">
                <a16:creationId xmlns:a16="http://schemas.microsoft.com/office/drawing/2014/main" id="{FB11689B-6DB0-47D8-B4B8-360D25A8BD05}"/>
              </a:ext>
            </a:extLst>
          </p:cNvPr>
          <p:cNvSpPr txBox="1"/>
          <p:nvPr/>
        </p:nvSpPr>
        <p:spPr>
          <a:xfrm>
            <a:off x="564960" y="5943600"/>
            <a:ext cx="8036719" cy="461665"/>
          </a:xfrm>
          <a:prstGeom prst="rect">
            <a:avLst/>
          </a:prstGeom>
          <a:noFill/>
        </p:spPr>
        <p:txBody>
          <a:bodyPr wrap="square" rtlCol="0">
            <a:spAutoFit/>
          </a:bodyPr>
          <a:lstStyle/>
          <a:p>
            <a:r>
              <a:rPr lang="en-US" sz="2400" dirty="0">
                <a:solidFill>
                  <a:srgbClr val="FF0000"/>
                </a:solidFill>
              </a:rPr>
              <a:t>The draft of college athletes by pro teams is a familiar example</a:t>
            </a:r>
          </a:p>
        </p:txBody>
      </p:sp>
    </p:spTree>
    <p:extLst>
      <p:ext uri="{BB962C8B-B14F-4D97-AF65-F5344CB8AC3E}">
        <p14:creationId xmlns:p14="http://schemas.microsoft.com/office/powerpoint/2010/main" val="36895791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4048" y="43479"/>
            <a:ext cx="8228707" cy="1190997"/>
          </a:xfrm>
        </p:spPr>
        <p:txBody>
          <a:bodyPr>
            <a:normAutofit fontScale="90000"/>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Upstream and </a:t>
            </a:r>
            <a:br>
              <a:rPr lang="en-US" sz="4000" b="1" dirty="0">
                <a:sym typeface="UC Berkeley OS Sign"/>
              </a:rPr>
            </a:br>
            <a:r>
              <a:rPr lang="en-US" sz="4000" b="1" dirty="0">
                <a:sym typeface="UC Berkeley OS Sign"/>
              </a:rPr>
              <a:t>Downstream Selection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4048" y="1234476"/>
            <a:ext cx="8132712"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Selection based on predictions of future capability or suitability can be thought of as “downstream” selection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But it is also useful to select resources by looking “upstream” and evaluating the people, processes, or systems that create them (the “headwaters”)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Because the quality of these upstream factors determines the quality of the resource </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You can’t “test in” quality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It is more effective and efficient to improve quality at the source … this is the basis of the “quality movement”</a:t>
            </a:r>
          </a:p>
        </p:txBody>
      </p:sp>
    </p:spTree>
    <p:extLst>
      <p:ext uri="{BB962C8B-B14F-4D97-AF65-F5344CB8AC3E}">
        <p14:creationId xmlns:p14="http://schemas.microsoft.com/office/powerpoint/2010/main" val="9397245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752600" y="1905000"/>
            <a:ext cx="6019800" cy="4525963"/>
          </a:xfrm>
        </p:spPr>
        <p:txBody>
          <a:bodyPr>
            <a:normAutofit lnSpcReduction="10000"/>
          </a:bodyPr>
          <a:lstStyle/>
          <a:p>
            <a:pPr marL="0" indent="0">
              <a:buNone/>
            </a:pPr>
            <a:r>
              <a:rPr lang="en-US" sz="3600" b="1" i="1" dirty="0">
                <a:solidFill>
                  <a:srgbClr val="FF0000"/>
                </a:solidFill>
              </a:rPr>
              <a:t>When universities make admission decisions…</a:t>
            </a:r>
          </a:p>
          <a:p>
            <a:pPr marL="0" indent="0">
              <a:buNone/>
            </a:pPr>
            <a:endParaRPr lang="en-US" sz="3600" b="1" i="1" dirty="0">
              <a:solidFill>
                <a:srgbClr val="FF0000"/>
              </a:solidFill>
            </a:endParaRPr>
          </a:p>
          <a:p>
            <a:pPr lvl="1"/>
            <a:r>
              <a:rPr lang="en-US" sz="3200" b="1" i="1" dirty="0">
                <a:solidFill>
                  <a:srgbClr val="FF0000"/>
                </a:solidFill>
              </a:rPr>
              <a:t>What “downstream” measures do they use?</a:t>
            </a:r>
          </a:p>
          <a:p>
            <a:pPr lvl="1"/>
            <a:endParaRPr lang="en-US" sz="3200" b="1" i="1" dirty="0">
              <a:solidFill>
                <a:srgbClr val="FF0000"/>
              </a:solidFill>
            </a:endParaRPr>
          </a:p>
          <a:p>
            <a:pPr lvl="1"/>
            <a:r>
              <a:rPr lang="en-US" sz="3200" b="1" i="1" dirty="0">
                <a:solidFill>
                  <a:srgbClr val="FF0000"/>
                </a:solidFill>
              </a:rPr>
              <a:t>What “upstream” measures do they use?</a:t>
            </a:r>
            <a:endParaRPr lang="en-US" b="1" dirty="0"/>
          </a:p>
          <a:p>
            <a:endParaRPr lang="en-US" b="1" dirty="0"/>
          </a:p>
          <a:p>
            <a:endParaRPr lang="en-US" dirty="0"/>
          </a:p>
        </p:txBody>
      </p:sp>
    </p:spTree>
    <p:extLst>
      <p:ext uri="{BB962C8B-B14F-4D97-AF65-F5344CB8AC3E}">
        <p14:creationId xmlns:p14="http://schemas.microsoft.com/office/powerpoint/2010/main" val="28131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a:t>Organizing Resources</a:t>
            </a:r>
          </a:p>
        </p:txBody>
      </p:sp>
    </p:spTree>
    <p:extLst>
      <p:ext uri="{BB962C8B-B14F-4D97-AF65-F5344CB8AC3E}">
        <p14:creationId xmlns:p14="http://schemas.microsoft.com/office/powerpoint/2010/main" val="324671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1218212"/>
            <a:ext cx="8228707" cy="5181600"/>
          </a:xfrm>
        </p:spPr>
        <p:txBody>
          <a:bodyPr>
            <a:noAutofit/>
          </a:bodyPr>
          <a:lstStyle/>
          <a:p>
            <a:r>
              <a:rPr lang="en-US" dirty="0"/>
              <a:t>Almost any property of resources can be used to organize them, but the most appropriate or effective properties differ across resource types and tasks</a:t>
            </a:r>
          </a:p>
          <a:p>
            <a:r>
              <a:rPr lang="en-US" dirty="0"/>
              <a:t>The </a:t>
            </a:r>
            <a:r>
              <a:rPr lang="en-US" b="1" dirty="0">
                <a:solidFill>
                  <a:srgbClr val="FF0000"/>
                </a:solidFill>
              </a:rPr>
              <a:t>scope and scale </a:t>
            </a:r>
            <a:r>
              <a:rPr lang="en-US" dirty="0"/>
              <a:t>of an organizing system influence/constrain organizing principles and interactions</a:t>
            </a:r>
          </a:p>
          <a:p>
            <a:r>
              <a:rPr lang="en-US" dirty="0"/>
              <a:t>Decisions about which resource properties will be used in organizing must often precede the creation or selection of the resources</a:t>
            </a:r>
            <a:endParaRPr lang="en-US" sz="3200" b="1" dirty="0">
              <a:solidFill>
                <a:srgbClr val="FF0000"/>
              </a:solidFill>
            </a:endParaRPr>
          </a:p>
        </p:txBody>
      </p:sp>
      <p:sp>
        <p:nvSpPr>
          <p:cNvPr id="7171"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7007019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Scope and Scale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7367" y="1828800"/>
            <a:ext cx="8382000" cy="467111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SCOPE: the breadth and variety</a:t>
            </a:r>
            <a:br>
              <a:rPr lang="en-US" sz="3600" dirty="0">
                <a:latin typeface="UC Berkeley OS Sign"/>
                <a:sym typeface="UC Berkeley OS Sign"/>
              </a:rPr>
            </a:br>
            <a:r>
              <a:rPr lang="en-US" sz="3600" dirty="0">
                <a:latin typeface="UC Berkeley OS Sign"/>
                <a:sym typeface="UC Berkeley OS Sign"/>
              </a:rPr>
              <a:t> of resource types</a:t>
            </a:r>
            <a:br>
              <a:rPr lang="en-US" sz="3600" dirty="0">
                <a:latin typeface="UC Berkeley OS Sign"/>
                <a:sym typeface="UC Berkeley OS Sign"/>
              </a:rPr>
            </a:br>
            <a:endParaRPr lang="en-US" sz="3600" dirty="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SCALE: the number of resource instances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a:latin typeface="UC Berkeley OS Sign"/>
              <a:sym typeface="UC Berkeley OS Sign"/>
            </a:endParaRPr>
          </a:p>
          <a:p>
            <a:pPr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solidFill>
                  <a:srgbClr val="FF0000"/>
                </a:solidFill>
                <a:latin typeface="UC Berkeley OS Sign"/>
                <a:sym typeface="UC Berkeley OS Sign"/>
              </a:rPr>
              <a:t>Which of these is more important, and why?</a:t>
            </a:r>
          </a:p>
        </p:txBody>
      </p:sp>
    </p:spTree>
    <p:extLst>
      <p:ext uri="{BB962C8B-B14F-4D97-AF65-F5344CB8AC3E}">
        <p14:creationId xmlns:p14="http://schemas.microsoft.com/office/powerpoint/2010/main" val="42122800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4576" y="1265023"/>
            <a:ext cx="4397749" cy="3294067"/>
          </a:xfrm>
          <a:prstGeom prst="rect">
            <a:avLst/>
          </a:prstGeom>
        </p:spPr>
      </p:pic>
      <p:sp>
        <p:nvSpPr>
          <p:cNvPr id="5" name="TextBox 4"/>
          <p:cNvSpPr txBox="1"/>
          <p:nvPr/>
        </p:nvSpPr>
        <p:spPr>
          <a:xfrm>
            <a:off x="5487242" y="1636826"/>
            <a:ext cx="2743200" cy="1569660"/>
          </a:xfrm>
          <a:prstGeom prst="rect">
            <a:avLst/>
          </a:prstGeom>
          <a:noFill/>
        </p:spPr>
        <p:txBody>
          <a:bodyPr wrap="square" rtlCol="0">
            <a:spAutoFit/>
          </a:bodyPr>
          <a:lstStyle/>
          <a:p>
            <a:r>
              <a:rPr lang="en-US" sz="2400" dirty="0"/>
              <a:t>Harris Cattle Ranch</a:t>
            </a:r>
            <a:br>
              <a:rPr lang="en-US" sz="2400" dirty="0"/>
            </a:br>
            <a:r>
              <a:rPr lang="en-US" sz="2400" dirty="0"/>
              <a:t>Coalinga CA</a:t>
            </a:r>
          </a:p>
          <a:p>
            <a:r>
              <a:rPr lang="en-US" sz="2400" dirty="0"/>
              <a:t>250,000 cows</a:t>
            </a:r>
          </a:p>
          <a:p>
            <a:r>
              <a:rPr lang="en-US" sz="2400" dirty="0"/>
              <a:t>400 employees</a:t>
            </a:r>
          </a:p>
        </p:txBody>
      </p:sp>
      <p:sp>
        <p:nvSpPr>
          <p:cNvPr id="6" name="TextBox 5"/>
          <p:cNvSpPr txBox="1"/>
          <p:nvPr/>
        </p:nvSpPr>
        <p:spPr>
          <a:xfrm>
            <a:off x="883935" y="4972930"/>
            <a:ext cx="3459465" cy="1200329"/>
          </a:xfrm>
          <a:prstGeom prst="rect">
            <a:avLst/>
          </a:prstGeom>
          <a:noFill/>
        </p:spPr>
        <p:txBody>
          <a:bodyPr wrap="square" rtlCol="0">
            <a:spAutoFit/>
          </a:bodyPr>
          <a:lstStyle/>
          <a:p>
            <a:r>
              <a:rPr lang="en-US" sz="2400" dirty="0"/>
              <a:t>San Francisco Zoo</a:t>
            </a:r>
          </a:p>
          <a:p>
            <a:r>
              <a:rPr lang="en-US" sz="2400" dirty="0"/>
              <a:t>2000 animals, 200 species</a:t>
            </a:r>
          </a:p>
          <a:p>
            <a:r>
              <a:rPr lang="en-US" sz="2400" dirty="0"/>
              <a:t>200 employees</a:t>
            </a:r>
          </a:p>
        </p:txBody>
      </p:sp>
      <p:pic>
        <p:nvPicPr>
          <p:cNvPr id="7" name="Picture 6"/>
          <p:cNvPicPr>
            <a:picLocks noChangeAspect="1"/>
          </p:cNvPicPr>
          <p:nvPr/>
        </p:nvPicPr>
        <p:blipFill>
          <a:blip r:embed="rId4"/>
          <a:stretch>
            <a:fillRect/>
          </a:stretch>
        </p:blipFill>
        <p:spPr>
          <a:xfrm>
            <a:off x="4800600" y="3675067"/>
            <a:ext cx="4027049" cy="3112965"/>
          </a:xfrm>
          <a:prstGeom prst="rect">
            <a:avLst/>
          </a:prstGeom>
        </p:spPr>
      </p:pic>
      <p:sp>
        <p:nvSpPr>
          <p:cNvPr id="9" name="Rectangle 8"/>
          <p:cNvSpPr/>
          <p:nvPr/>
        </p:nvSpPr>
        <p:spPr>
          <a:xfrm>
            <a:off x="883936" y="254206"/>
            <a:ext cx="8112862" cy="707886"/>
          </a:xfrm>
          <a:prstGeom prst="rect">
            <a:avLst/>
          </a:prstGeom>
        </p:spPr>
        <p:txBody>
          <a:bodyPr wrap="none">
            <a:spAutoFit/>
          </a:bodyPr>
          <a:lstStyle/>
          <a:p>
            <a:r>
              <a:rPr lang="en-US" sz="4000" b="1" dirty="0">
                <a:latin typeface="+mj-lt"/>
              </a:rPr>
              <a:t>Scope and Scale: Cattle Ranch vs. Zoo</a:t>
            </a:r>
          </a:p>
        </p:txBody>
      </p:sp>
    </p:spTree>
    <p:extLst>
      <p:ext uri="{BB962C8B-B14F-4D97-AF65-F5344CB8AC3E}">
        <p14:creationId xmlns:p14="http://schemas.microsoft.com/office/powerpoint/2010/main" val="105231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457646" y="152400"/>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The Activities in Organizing Systems</a:t>
            </a:r>
          </a:p>
        </p:txBody>
      </p:sp>
      <p:sp>
        <p:nvSpPr>
          <p:cNvPr id="97283"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293E031E-841D-437C-86C3-E7E22269A03B}" type="slidenum">
              <a:rPr lang="en-US" altLang="en-US" sz="1477">
                <a:solidFill>
                  <a:srgbClr val="002955"/>
                </a:solidFill>
                <a:latin typeface="UC Berkeley OS Sign"/>
                <a:ea typeface="MS PGothic" panose="020B0600070205080204" pitchFamily="34" charset="-128"/>
                <a:sym typeface="UC Berkeley OS Sign"/>
              </a:rPr>
              <a:pPr algn="ctr" eaLnBrk="1" hangingPunct="1"/>
              <a:t>2</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7284" name="Rectangle 7"/>
          <p:cNvSpPr>
            <a:spLocks noChangeArrowheads="1"/>
          </p:cNvSpPr>
          <p:nvPr/>
        </p:nvSpPr>
        <p:spPr bwMode="auto">
          <a:xfrm>
            <a:off x="457646" y="1161227"/>
            <a:ext cx="8036719" cy="60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6858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2800" dirty="0"/>
              <a:t>We can identify four activities in the lifecycle of every organizing system:</a:t>
            </a:r>
          </a:p>
          <a:p>
            <a:pPr lvl="1">
              <a:lnSpc>
                <a:spcPct val="92000"/>
              </a:lnSpc>
              <a:spcBef>
                <a:spcPts val="1266"/>
              </a:spcBef>
              <a:buClr>
                <a:srgbClr val="002955"/>
              </a:buClr>
              <a:buSzPct val="44000"/>
              <a:buFont typeface="Wingdings" panose="05000000000000000000" pitchFamily="2" charset="2"/>
              <a:buChar char="l"/>
            </a:pPr>
            <a:r>
              <a:rPr lang="en-US" altLang="en-US" sz="2800" dirty="0">
                <a:solidFill>
                  <a:srgbClr val="FF0000"/>
                </a:solidFill>
              </a:rPr>
              <a:t>Selecting</a:t>
            </a:r>
            <a:r>
              <a:rPr lang="en-US" altLang="en-US" sz="2800"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2800" dirty="0">
                <a:solidFill>
                  <a:srgbClr val="FF0000"/>
                </a:solidFill>
              </a:rPr>
              <a:t>Organizing</a:t>
            </a:r>
            <a:r>
              <a:rPr lang="en-US" altLang="en-US" sz="2800"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2800" dirty="0">
                <a:solidFill>
                  <a:srgbClr val="FF0000"/>
                </a:solidFill>
              </a:rPr>
              <a:t>Designing</a:t>
            </a:r>
            <a:r>
              <a:rPr lang="en-US" altLang="en-US" sz="2800" dirty="0"/>
              <a:t> </a:t>
            </a:r>
            <a:r>
              <a:rPr lang="en-US" altLang="en-US" sz="2800" dirty="0">
                <a:solidFill>
                  <a:srgbClr val="FF0000"/>
                </a:solidFill>
              </a:rPr>
              <a:t>resource-based interactions</a:t>
            </a:r>
            <a:r>
              <a:rPr lang="en-US" altLang="en-US" sz="2800" dirty="0"/>
              <a:t> and services</a:t>
            </a:r>
          </a:p>
          <a:p>
            <a:pPr lvl="1">
              <a:lnSpc>
                <a:spcPct val="92000"/>
              </a:lnSpc>
              <a:spcBef>
                <a:spcPts val="1266"/>
              </a:spcBef>
              <a:buClr>
                <a:srgbClr val="002955"/>
              </a:buClr>
              <a:buSzPct val="44000"/>
              <a:buFont typeface="Wingdings" panose="05000000000000000000" pitchFamily="2" charset="2"/>
              <a:buChar char="l"/>
            </a:pPr>
            <a:r>
              <a:rPr lang="en-US" altLang="en-US" sz="2800" dirty="0">
                <a:solidFill>
                  <a:srgbClr val="FF0000"/>
                </a:solidFill>
              </a:rPr>
              <a:t>Maintaining </a:t>
            </a:r>
            <a:r>
              <a:rPr lang="en-US" altLang="en-US" sz="2800" dirty="0"/>
              <a:t>resources</a:t>
            </a:r>
          </a:p>
          <a:p>
            <a:pPr>
              <a:lnSpc>
                <a:spcPct val="92000"/>
              </a:lnSpc>
              <a:spcBef>
                <a:spcPts val="1266"/>
              </a:spcBef>
              <a:buClr>
                <a:srgbClr val="002955"/>
              </a:buClr>
              <a:buSzPct val="44000"/>
              <a:buFont typeface="Wingdings" panose="05000000000000000000" pitchFamily="2" charset="2"/>
              <a:buChar char="l"/>
            </a:pPr>
            <a:r>
              <a:rPr lang="en-US" altLang="en-US" sz="2800" dirty="0"/>
              <a:t>These are interdependent (remember the mantra?) but we’ll discuss them separately</a:t>
            </a:r>
          </a:p>
          <a:p>
            <a:pPr>
              <a:lnSpc>
                <a:spcPct val="92000"/>
              </a:lnSpc>
              <a:spcBef>
                <a:spcPts val="1266"/>
              </a:spcBef>
              <a:buClr>
                <a:srgbClr val="002955"/>
              </a:buClr>
              <a:buSzPct val="44000"/>
              <a:buFont typeface="Wingdings" panose="05000000000000000000" pitchFamily="2" charset="2"/>
              <a:buChar char="l"/>
            </a:pPr>
            <a:r>
              <a:rPr lang="en-US" altLang="en-US" sz="2800" dirty="0"/>
              <a:t>We often use domain-specific words for these activities</a:t>
            </a:r>
          </a:p>
          <a:p>
            <a:pPr lvl="1">
              <a:lnSpc>
                <a:spcPct val="92000"/>
              </a:lnSpc>
              <a:spcBef>
                <a:spcPts val="1266"/>
              </a:spcBef>
              <a:buClr>
                <a:srgbClr val="002955"/>
              </a:buClr>
              <a:buSzPct val="44000"/>
              <a:buFont typeface="Wingdings" panose="05000000000000000000" pitchFamily="2" charset="2"/>
              <a:buChar char="l"/>
            </a:pPr>
            <a:endParaRPr lang="en-US" altLang="en-US" sz="2812" dirty="0">
              <a:latin typeface="UC Berkeley OS Sign"/>
            </a:endParaRPr>
          </a:p>
        </p:txBody>
      </p:sp>
    </p:spTree>
    <p:extLst>
      <p:ext uri="{BB962C8B-B14F-4D97-AF65-F5344CB8AC3E}">
        <p14:creationId xmlns:p14="http://schemas.microsoft.com/office/powerpoint/2010/main" val="1624454530"/>
      </p:ext>
    </p:extLst>
  </p:cSld>
  <p:clrMapOvr>
    <a:masterClrMapping/>
  </p:clrMapOvr>
  <mc:AlternateContent xmlns:mc="http://schemas.openxmlformats.org/markup-compatibility/2006" xmlns:p14="http://schemas.microsoft.com/office/powerpoint/2010/main">
    <mc:Choice Requires="p14">
      <p:transition spd="slow" p14:dur="2000" advTm="16442"/>
    </mc:Choice>
    <mc:Fallback xmlns="">
      <p:transition spd="slow" advTm="164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752600" y="1905000"/>
            <a:ext cx="6019800" cy="4525963"/>
          </a:xfrm>
        </p:spPr>
        <p:txBody>
          <a:bodyPr>
            <a:normAutofit/>
          </a:bodyPr>
          <a:lstStyle/>
          <a:p>
            <a:pPr marL="0" indent="0">
              <a:buNone/>
            </a:pPr>
            <a:r>
              <a:rPr lang="en-US" sz="3600" b="1" i="1" dirty="0">
                <a:solidFill>
                  <a:srgbClr val="FF0000"/>
                </a:solidFill>
              </a:rPr>
              <a:t>Why do these organizing systems differ so much in the ratio of employees to animals? </a:t>
            </a:r>
            <a:endParaRPr lang="en-US" b="1" dirty="0"/>
          </a:p>
          <a:p>
            <a:endParaRPr lang="en-US" b="1" dirty="0"/>
          </a:p>
          <a:p>
            <a:endParaRPr lang="en-US" dirty="0"/>
          </a:p>
        </p:txBody>
      </p:sp>
    </p:spTree>
    <p:extLst>
      <p:ext uri="{BB962C8B-B14F-4D97-AF65-F5344CB8AC3E}">
        <p14:creationId xmlns:p14="http://schemas.microsoft.com/office/powerpoint/2010/main" val="40209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26926935"/>
      </p:ext>
    </p:extLst>
  </p:cSld>
  <p:clrMapOvr>
    <a:masterClrMapping/>
  </p:clrMapOvr>
  <p:transition spd="slow" advTm="2436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97619" y="609600"/>
            <a:ext cx="5187189" cy="1323439"/>
          </a:xfrm>
          <a:prstGeom prst="rect">
            <a:avLst/>
          </a:prstGeom>
        </p:spPr>
        <p:txBody>
          <a:bodyPr wrap="none">
            <a:spAutoFit/>
          </a:bodyPr>
          <a:lstStyle/>
          <a:p>
            <a:pPr algn="ctr"/>
            <a:r>
              <a:rPr lang="en-US" sz="4000" b="1" dirty="0">
                <a:latin typeface="+mj-lt"/>
              </a:rPr>
              <a:t>Scope and Scale:</a:t>
            </a:r>
            <a:br>
              <a:rPr lang="en-US" sz="4000" b="1" dirty="0">
                <a:latin typeface="+mj-lt"/>
              </a:rPr>
            </a:br>
            <a:r>
              <a:rPr lang="en-US" sz="4000" b="1" dirty="0">
                <a:latin typeface="+mj-lt"/>
              </a:rPr>
              <a:t> Tall Data vs. Wide Data</a:t>
            </a:r>
          </a:p>
        </p:txBody>
      </p:sp>
      <p:pic>
        <p:nvPicPr>
          <p:cNvPr id="8" name="Picture 7"/>
          <p:cNvPicPr>
            <a:picLocks noChangeAspect="1"/>
          </p:cNvPicPr>
          <p:nvPr/>
        </p:nvPicPr>
        <p:blipFill>
          <a:blip r:embed="rId3"/>
          <a:stretch>
            <a:fillRect/>
          </a:stretch>
        </p:blipFill>
        <p:spPr>
          <a:xfrm>
            <a:off x="1926922" y="222597"/>
            <a:ext cx="990600" cy="5505450"/>
          </a:xfrm>
          <a:prstGeom prst="rect">
            <a:avLst/>
          </a:prstGeom>
        </p:spPr>
      </p:pic>
      <p:sp>
        <p:nvSpPr>
          <p:cNvPr id="10" name="Rectangle 9"/>
          <p:cNvSpPr/>
          <p:nvPr/>
        </p:nvSpPr>
        <p:spPr>
          <a:xfrm>
            <a:off x="248151" y="884316"/>
            <a:ext cx="1678771" cy="5940088"/>
          </a:xfrm>
          <a:prstGeom prst="rect">
            <a:avLst/>
          </a:prstGeom>
        </p:spPr>
        <p:txBody>
          <a:bodyPr wrap="square">
            <a:spAutoFit/>
          </a:bodyPr>
          <a:lstStyle/>
          <a:p>
            <a:r>
              <a:rPr lang="en-US" sz="2400" dirty="0"/>
              <a:t>A “tall” dataset might contain many millions or even billions of records, but each has a relatively small number of variables.</a:t>
            </a:r>
          </a:p>
          <a:p>
            <a:endParaRPr lang="en-US" sz="2400" dirty="0"/>
          </a:p>
          <a:p>
            <a:endParaRPr lang="en-US" sz="2000" dirty="0"/>
          </a:p>
        </p:txBody>
      </p:sp>
      <p:sp>
        <p:nvSpPr>
          <p:cNvPr id="16" name="Down Arrow 15"/>
          <p:cNvSpPr/>
          <p:nvPr/>
        </p:nvSpPr>
        <p:spPr>
          <a:xfrm>
            <a:off x="2117422" y="5486400"/>
            <a:ext cx="304800" cy="857250"/>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rot="16200000">
            <a:off x="5121657" y="787345"/>
            <a:ext cx="1352550" cy="5000625"/>
          </a:xfrm>
          <a:prstGeom prst="rect">
            <a:avLst/>
          </a:prstGeom>
        </p:spPr>
      </p:pic>
      <p:sp>
        <p:nvSpPr>
          <p:cNvPr id="18" name="Down Arrow 17"/>
          <p:cNvSpPr/>
          <p:nvPr/>
        </p:nvSpPr>
        <p:spPr>
          <a:xfrm rot="-5400000">
            <a:off x="8239127" y="2871035"/>
            <a:ext cx="304801" cy="833242"/>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11932" y="4191000"/>
            <a:ext cx="4572000" cy="1569660"/>
          </a:xfrm>
          <a:prstGeom prst="rect">
            <a:avLst/>
          </a:prstGeom>
        </p:spPr>
        <p:txBody>
          <a:bodyPr wrap="square">
            <a:spAutoFit/>
          </a:bodyPr>
          <a:lstStyle/>
          <a:p>
            <a:r>
              <a:rPr lang="en-US" sz="2400" dirty="0"/>
              <a:t>A “wide” dataset might have many records, but each record has a large number – hundreds or even thousands - of variables.  </a:t>
            </a:r>
          </a:p>
        </p:txBody>
      </p:sp>
    </p:spTree>
    <p:extLst>
      <p:ext uri="{BB962C8B-B14F-4D97-AF65-F5344CB8AC3E}">
        <p14:creationId xmlns:p14="http://schemas.microsoft.com/office/powerpoint/2010/main" val="194569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14103" y="1600200"/>
            <a:ext cx="8458200" cy="4800600"/>
          </a:xfrm>
        </p:spPr>
        <p:txBody>
          <a:bodyPr>
            <a:normAutofit/>
          </a:bodyPr>
          <a:lstStyle/>
          <a:p>
            <a:r>
              <a:rPr lang="en-US" sz="3600" dirty="0"/>
              <a:t>A physical resource can only be in one place at a time</a:t>
            </a:r>
          </a:p>
          <a:p>
            <a:pPr lvl="1"/>
            <a:r>
              <a:rPr lang="en-US" dirty="0">
                <a:solidFill>
                  <a:srgbClr val="FF0000"/>
                </a:solidFill>
              </a:rPr>
              <a:t>If its use is predictable, its location can be optimized for that use (“intelligent use of space”)</a:t>
            </a:r>
          </a:p>
          <a:p>
            <a:pPr lvl="1"/>
            <a:r>
              <a:rPr lang="en-US" dirty="0">
                <a:solidFill>
                  <a:srgbClr val="FF0000"/>
                </a:solidFill>
              </a:rPr>
              <a:t>But what if it is used in more than one place?</a:t>
            </a:r>
          </a:p>
          <a:p>
            <a:pPr marL="342900" lvl="1" indent="-342900">
              <a:buFont typeface="Arial" pitchFamily="34" charset="0"/>
              <a:buChar char="•"/>
            </a:pPr>
            <a:r>
              <a:rPr lang="en-US" sz="3600" dirty="0"/>
              <a:t>Are you are organizing the resources you have, or resources you might have in the future?</a:t>
            </a:r>
          </a:p>
          <a:p>
            <a:pPr marL="400050" lvl="2" indent="0">
              <a:buNone/>
            </a:pPr>
            <a:endParaRPr lang="en-US" sz="3200" dirty="0"/>
          </a:p>
        </p:txBody>
      </p:sp>
      <p:sp>
        <p:nvSpPr>
          <p:cNvPr id="7171" name="Rectangle 1"/>
          <p:cNvSpPr>
            <a:spLocks noGrp="1" noChangeArrowheads="1"/>
          </p:cNvSpPr>
          <p:nvPr>
            <p:ph type="title"/>
          </p:nvPr>
        </p:nvSpPr>
        <p:spPr>
          <a:xfrm>
            <a:off x="4572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a:t>
            </a:r>
            <a:br>
              <a:rPr lang="en-US" sz="4000" b="1" dirty="0">
                <a:sym typeface="UC Berkeley OS Sign"/>
              </a:rPr>
            </a:br>
            <a:r>
              <a:rPr lang="en-US" sz="4000" b="1" dirty="0">
                <a:sym typeface="UC Berkeley OS Sign"/>
              </a:rPr>
              <a:t> Physical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9912740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56056" y="838200"/>
            <a:ext cx="8534400" cy="5105400"/>
          </a:xfrm>
        </p:spPr>
        <p:txBody>
          <a:bodyPr>
            <a:normAutofit/>
          </a:bodyPr>
          <a:lstStyle/>
          <a:p>
            <a:r>
              <a:rPr lang="en-US" sz="3000" dirty="0"/>
              <a:t>The kitchen organizing system:  "put in place” </a:t>
            </a:r>
          </a:p>
          <a:p>
            <a:pPr lvl="1"/>
            <a:r>
              <a:rPr lang="en-US" sz="2600" dirty="0"/>
              <a:t>Advance organization is essential to enable the rapid pace of a restaurant</a:t>
            </a:r>
          </a:p>
          <a:p>
            <a:pPr lvl="1"/>
            <a:r>
              <a:rPr lang="en-US" sz="2600" dirty="0"/>
              <a:t>Ingredients and tools for particular recipes are pre-arranged for efficient cooking and plating</a:t>
            </a:r>
          </a:p>
        </p:txBody>
      </p:sp>
      <p:sp>
        <p:nvSpPr>
          <p:cNvPr id="7171" name="Rectangle 1"/>
          <p:cNvSpPr>
            <a:spLocks noGrp="1" noChangeArrowheads="1"/>
          </p:cNvSpPr>
          <p:nvPr>
            <p:ph type="title"/>
          </p:nvPr>
        </p:nvSpPr>
        <p:spPr>
          <a:xfrm>
            <a:off x="476534" y="728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Mise-en-place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pic>
        <p:nvPicPr>
          <p:cNvPr id="2" name="jf-WjW9RzQ0"/>
          <p:cNvPicPr>
            <a:picLocks noRot="1" noChangeAspect="1"/>
          </p:cNvPicPr>
          <p:nvPr>
            <a:videoFile r:link="rId1"/>
          </p:nvPr>
        </p:nvPicPr>
        <p:blipFill>
          <a:blip r:embed="rId4"/>
          <a:stretch>
            <a:fillRect/>
          </a:stretch>
        </p:blipFill>
        <p:spPr>
          <a:xfrm>
            <a:off x="1851729" y="3362467"/>
            <a:ext cx="5478316" cy="3081553"/>
          </a:xfrm>
          <a:prstGeom prst="rect">
            <a:avLst/>
          </a:prstGeom>
        </p:spPr>
      </p:pic>
    </p:spTree>
    <p:extLst>
      <p:ext uri="{BB962C8B-B14F-4D97-AF65-F5344CB8AC3E}">
        <p14:creationId xmlns:p14="http://schemas.microsoft.com/office/powerpoint/2010/main" val="31183524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44733" y="16013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Mise-</a:t>
            </a:r>
            <a:r>
              <a:rPr lang="en-US" sz="3600" b="1" dirty="0" err="1">
                <a:sym typeface="UC Berkeley OS Sign"/>
              </a:rPr>
              <a:t>en</a:t>
            </a:r>
            <a:r>
              <a:rPr lang="en-US" sz="3600" b="1" dirty="0">
                <a:sym typeface="UC Berkeley OS Sign"/>
              </a:rPr>
              <a:t>-place</a:t>
            </a:r>
            <a:endParaRPr lang="en-US" sz="3400" dirty="0">
              <a:sym typeface="UC Berkeley OS Sign"/>
            </a:endParaRP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3" name="Content Placeholder 2"/>
          <p:cNvPicPr>
            <a:picLocks noGrp="1" noChangeAspect="1"/>
          </p:cNvPicPr>
          <p:nvPr>
            <p:ph idx="1"/>
          </p:nvPr>
        </p:nvPicPr>
        <p:blipFill>
          <a:blip r:embed="rId3"/>
          <a:stretch>
            <a:fillRect/>
          </a:stretch>
        </p:blipFill>
        <p:spPr>
          <a:xfrm>
            <a:off x="990600" y="1320420"/>
            <a:ext cx="7519941" cy="5004179"/>
          </a:xfrm>
          <a:prstGeom prst="rect">
            <a:avLst/>
          </a:prstGeom>
        </p:spPr>
      </p:pic>
    </p:spTree>
    <p:extLst>
      <p:ext uri="{BB962C8B-B14F-4D97-AF65-F5344CB8AC3E}">
        <p14:creationId xmlns:p14="http://schemas.microsoft.com/office/powerpoint/2010/main" val="41225464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a:xfrm>
            <a:off x="252152" y="233074"/>
            <a:ext cx="8229600" cy="1143000"/>
          </a:xfrm>
        </p:spPr>
        <p:txBody>
          <a:bodyPr>
            <a:noAutofit/>
          </a:bodyPr>
          <a:lstStyle/>
          <a:p>
            <a:r>
              <a:rPr lang="en-US" sz="3600" b="1" dirty="0">
                <a:solidFill>
                  <a:srgbClr val="FF0000"/>
                </a:solidFill>
              </a:rPr>
              <a:t>Stop and Talk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252152" y="1752600"/>
            <a:ext cx="8664633" cy="4144962"/>
          </a:xfrm>
        </p:spPr>
        <p:txBody>
          <a:bodyPr>
            <a:normAutofit/>
          </a:bodyPr>
          <a:lstStyle/>
          <a:p>
            <a:pPr>
              <a:defRPr/>
            </a:pPr>
            <a:r>
              <a:rPr lang="en-US" b="1" i="1" dirty="0">
                <a:cs typeface="Arial" pitchFamily="34" charset="0"/>
              </a:rPr>
              <a:t>What would it mean to “mise en place” your life?  How do you decide whether / how much to do it?</a:t>
            </a:r>
          </a:p>
          <a:p>
            <a:pPr>
              <a:defRPr/>
            </a:pPr>
            <a:r>
              <a:rPr lang="en-US" b="1" i="1" dirty="0">
                <a:cs typeface="Arial" pitchFamily="34" charset="0"/>
              </a:rPr>
              <a:t>Do you judge yourself by the amount of organization in your life?  Do you judge others?</a:t>
            </a:r>
          </a:p>
        </p:txBody>
      </p:sp>
    </p:spTree>
    <p:extLst>
      <p:ext uri="{BB962C8B-B14F-4D97-AF65-F5344CB8AC3E}">
        <p14:creationId xmlns:p14="http://schemas.microsoft.com/office/powerpoint/2010/main" val="292448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4000" b="1" dirty="0"/>
              <a:t>Organizing in Physical or</a:t>
            </a:r>
            <a:br>
              <a:rPr lang="en-US" sz="4000" b="1" dirty="0"/>
            </a:br>
            <a:r>
              <a:rPr lang="en-US" sz="4000" b="1" dirty="0"/>
              <a:t> Technological Environments </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40923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Physical environments create possibilities for organizing and interaction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But there might be constraints that limit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“Installed base” or “legacy” concerns</a:t>
            </a:r>
          </a:p>
        </p:txBody>
      </p:sp>
    </p:spTree>
    <p:extLst>
      <p:ext uri="{BB962C8B-B14F-4D97-AF65-F5344CB8AC3E}">
        <p14:creationId xmlns:p14="http://schemas.microsoft.com/office/powerpoint/2010/main" val="19552249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2" name="Picture 1"/>
          <p:cNvPicPr>
            <a:picLocks noChangeAspect="1"/>
          </p:cNvPicPr>
          <p:nvPr/>
        </p:nvPicPr>
        <p:blipFill>
          <a:blip r:embed="rId3"/>
          <a:stretch>
            <a:fillRect/>
          </a:stretch>
        </p:blipFill>
        <p:spPr>
          <a:xfrm>
            <a:off x="228600" y="544673"/>
            <a:ext cx="4122761" cy="2742393"/>
          </a:xfrm>
          <a:prstGeom prst="rect">
            <a:avLst/>
          </a:prstGeom>
        </p:spPr>
      </p:pic>
      <p:pic>
        <p:nvPicPr>
          <p:cNvPr id="3" name="Picture 2"/>
          <p:cNvPicPr>
            <a:picLocks noChangeAspect="1"/>
          </p:cNvPicPr>
          <p:nvPr/>
        </p:nvPicPr>
        <p:blipFill>
          <a:blip r:embed="rId4"/>
          <a:stretch>
            <a:fillRect/>
          </a:stretch>
        </p:blipFill>
        <p:spPr>
          <a:xfrm>
            <a:off x="4795412" y="3799013"/>
            <a:ext cx="3940486" cy="2622215"/>
          </a:xfrm>
          <a:prstGeom prst="rect">
            <a:avLst/>
          </a:prstGeom>
        </p:spPr>
      </p:pic>
      <p:sp>
        <p:nvSpPr>
          <p:cNvPr id="7" name="Rectangle 6"/>
          <p:cNvSpPr/>
          <p:nvPr/>
        </p:nvSpPr>
        <p:spPr>
          <a:xfrm>
            <a:off x="4702203" y="243767"/>
            <a:ext cx="4055904" cy="3046988"/>
          </a:xfrm>
          <a:prstGeom prst="rect">
            <a:avLst/>
          </a:prstGeom>
        </p:spPr>
        <p:txBody>
          <a:bodyPr wrap="square">
            <a:spAutoFit/>
          </a:bodyPr>
          <a:lstStyle/>
          <a:p>
            <a:pPr lvl="0"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latin typeface="UC Berkeley OS Sign"/>
                <a:sym typeface="UC Berkeley OS Sign"/>
              </a:rPr>
              <a:t>The environment influences the expectations, behavior, and experience of the people who interact with it</a:t>
            </a:r>
          </a:p>
        </p:txBody>
      </p:sp>
      <p:pic>
        <p:nvPicPr>
          <p:cNvPr id="6" name="Picture 5">
            <a:extLst>
              <a:ext uri="{FF2B5EF4-FFF2-40B4-BE49-F238E27FC236}">
                <a16:creationId xmlns:a16="http://schemas.microsoft.com/office/drawing/2014/main" id="{6C5FE42B-7828-496C-B9D2-2227487D129B}"/>
              </a:ext>
            </a:extLst>
          </p:cNvPr>
          <p:cNvPicPr>
            <a:picLocks noChangeAspect="1"/>
          </p:cNvPicPr>
          <p:nvPr/>
        </p:nvPicPr>
        <p:blipFill>
          <a:blip r:embed="rId5"/>
          <a:stretch>
            <a:fillRect/>
          </a:stretch>
        </p:blipFill>
        <p:spPr>
          <a:xfrm>
            <a:off x="228600" y="3570935"/>
            <a:ext cx="4419600" cy="2934891"/>
          </a:xfrm>
          <a:prstGeom prst="rect">
            <a:avLst/>
          </a:prstGeom>
        </p:spPr>
      </p:pic>
    </p:spTree>
    <p:extLst>
      <p:ext uri="{BB962C8B-B14F-4D97-AF65-F5344CB8AC3E}">
        <p14:creationId xmlns:p14="http://schemas.microsoft.com/office/powerpoint/2010/main" val="27664835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4000" b="1" dirty="0"/>
              <a:t>Be Careful When Selecting Technology</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3322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Be careful if you are designing or selecting technology for an organizing system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Avoid </a:t>
            </a:r>
            <a:r>
              <a:rPr lang="en-US" sz="3600" dirty="0">
                <a:solidFill>
                  <a:srgbClr val="FF0000"/>
                </a:solidFill>
                <a:latin typeface="UC Berkeley OS Sign"/>
                <a:sym typeface="UC Berkeley OS Sign"/>
              </a:rPr>
              <a:t>resource-specific investments </a:t>
            </a:r>
            <a:r>
              <a:rPr lang="en-US" sz="3600" dirty="0">
                <a:latin typeface="UC Berkeley OS Sign"/>
                <a:sym typeface="UC Berkeley OS Sign"/>
              </a:rPr>
              <a:t>unless absolutely justified</a:t>
            </a:r>
          </a:p>
        </p:txBody>
      </p:sp>
    </p:spTree>
    <p:extLst>
      <p:ext uri="{BB962C8B-B14F-4D97-AF65-F5344CB8AC3E}">
        <p14:creationId xmlns:p14="http://schemas.microsoft.com/office/powerpoint/2010/main" val="37355006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a:xfrm>
            <a:off x="914400" y="228600"/>
            <a:ext cx="3505200" cy="1190997"/>
          </a:xfrm>
        </p:spPr>
        <p:txBody>
          <a:bodyPr/>
          <a:lstStyle/>
          <a:p>
            <a:pPr eaLnBrk="1" hangingPunct="1">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kern="1200" dirty="0">
                <a:latin typeface="+mj-lt"/>
                <a:sym typeface="UC Berkeley OS Sign"/>
              </a:rPr>
              <a:t>An Organized Closet</a:t>
            </a:r>
          </a:p>
        </p:txBody>
      </p:sp>
      <p:sp>
        <p:nvSpPr>
          <p:cNvPr id="99331"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fontAlgn="base">
              <a:spcBef>
                <a:spcPct val="0"/>
              </a:spcBef>
              <a:spcAft>
                <a:spcPct val="0"/>
              </a:spcAft>
            </a:pPr>
            <a:fld id="{90F5471A-488A-4F27-BCB6-A9C573AB2D13}" type="slidenum">
              <a:rPr lang="en-US" altLang="en-US" sz="1477">
                <a:solidFill>
                  <a:srgbClr val="002955"/>
                </a:solidFill>
                <a:latin typeface="UC Berkeley OS Sign"/>
                <a:ea typeface="MS PGothic" panose="020B0600070205080204" pitchFamily="34" charset="-128"/>
                <a:sym typeface="UC Berkeley OS Sign"/>
              </a:rPr>
              <a:pPr algn="ctr" fontAlgn="base">
                <a:spcBef>
                  <a:spcPct val="0"/>
                </a:spcBef>
                <a:spcAft>
                  <a:spcPct val="0"/>
                </a:spcAft>
              </a:pPr>
              <a:t>3</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99332" name="Content Placeholder 8" descr="3766541080_2763a33f3a_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600199"/>
            <a:ext cx="5268792" cy="4981187"/>
          </a:xfrm>
        </p:spPr>
      </p:pic>
      <p:pic>
        <p:nvPicPr>
          <p:cNvPr id="2" name="Picture 1"/>
          <p:cNvPicPr>
            <a:picLocks noChangeAspect="1"/>
          </p:cNvPicPr>
          <p:nvPr/>
        </p:nvPicPr>
        <p:blipFill>
          <a:blip r:embed="rId4"/>
          <a:stretch>
            <a:fillRect/>
          </a:stretch>
        </p:blipFill>
        <p:spPr>
          <a:xfrm>
            <a:off x="5642828" y="76200"/>
            <a:ext cx="3141353" cy="3991537"/>
          </a:xfrm>
          <a:prstGeom prst="rect">
            <a:avLst/>
          </a:prstGeom>
        </p:spPr>
      </p:pic>
      <p:pic>
        <p:nvPicPr>
          <p:cNvPr id="3" name="Picture 2"/>
          <p:cNvPicPr>
            <a:picLocks noChangeAspect="1"/>
          </p:cNvPicPr>
          <p:nvPr/>
        </p:nvPicPr>
        <p:blipFill>
          <a:blip r:embed="rId5"/>
          <a:stretch>
            <a:fillRect/>
          </a:stretch>
        </p:blipFill>
        <p:spPr>
          <a:xfrm>
            <a:off x="5642828" y="3819099"/>
            <a:ext cx="2989141" cy="2762287"/>
          </a:xfrm>
          <a:prstGeom prst="rect">
            <a:avLst/>
          </a:prstGeom>
        </p:spPr>
      </p:pic>
    </p:spTree>
    <p:extLst>
      <p:ext uri="{BB962C8B-B14F-4D97-AF65-F5344CB8AC3E}">
        <p14:creationId xmlns:p14="http://schemas.microsoft.com/office/powerpoint/2010/main" val="3955971662"/>
      </p:ext>
    </p:extLst>
  </p:cSld>
  <p:clrMapOvr>
    <a:masterClrMapping/>
  </p:clrMapOvr>
  <p:transition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4000" b="1" dirty="0"/>
              <a:t>How To Be Careful</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3941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Estimating the ultimate size of a collection at the beginning of an organizing system’s lifecycle can reduce scaling issues related to storage or interaction space</a:t>
            </a: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latin typeface="UC Berkeley OS Sign"/>
                <a:sym typeface="UC Berkeley OS Sign"/>
              </a:rPr>
              <a:t>Invest in flexibility and extensibility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10112485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FB62FD-3B0D-486E-A9BF-77E4F6CBB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5690"/>
            <a:ext cx="3685816" cy="2899120"/>
          </a:xfrm>
          <a:prstGeom prst="rect">
            <a:avLst/>
          </a:prstGeom>
        </p:spPr>
      </p:pic>
      <p:sp>
        <p:nvSpPr>
          <p:cNvPr id="2" name="Title 1">
            <a:extLst>
              <a:ext uri="{FF2B5EF4-FFF2-40B4-BE49-F238E27FC236}">
                <a16:creationId xmlns:a16="http://schemas.microsoft.com/office/drawing/2014/main" id="{739EE17D-6A2E-4DCD-8570-96F3199042E1}"/>
              </a:ext>
            </a:extLst>
          </p:cNvPr>
          <p:cNvSpPr>
            <a:spLocks noGrp="1"/>
          </p:cNvSpPr>
          <p:nvPr>
            <p:ph type="title"/>
          </p:nvPr>
        </p:nvSpPr>
        <p:spPr>
          <a:xfrm>
            <a:off x="4577035" y="838200"/>
            <a:ext cx="4191000" cy="71705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How Big A Bookcase Should You Buy?</a:t>
            </a:r>
          </a:p>
        </p:txBody>
      </p:sp>
      <p:pic>
        <p:nvPicPr>
          <p:cNvPr id="6" name="Picture 5">
            <a:extLst>
              <a:ext uri="{FF2B5EF4-FFF2-40B4-BE49-F238E27FC236}">
                <a16:creationId xmlns:a16="http://schemas.microsoft.com/office/drawing/2014/main" id="{656EA2BA-C974-4D14-AB1E-4BAD0075B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219" y="3276600"/>
            <a:ext cx="5105400" cy="2330950"/>
          </a:xfrm>
          <a:prstGeom prst="rect">
            <a:avLst/>
          </a:prstGeom>
        </p:spPr>
      </p:pic>
      <p:sp>
        <p:nvSpPr>
          <p:cNvPr id="8" name="Title 1">
            <a:extLst>
              <a:ext uri="{FF2B5EF4-FFF2-40B4-BE49-F238E27FC236}">
                <a16:creationId xmlns:a16="http://schemas.microsoft.com/office/drawing/2014/main" id="{C63AF542-A418-4822-BF7A-331788837953}"/>
              </a:ext>
            </a:extLst>
          </p:cNvPr>
          <p:cNvSpPr txBox="1">
            <a:spLocks/>
          </p:cNvSpPr>
          <p:nvPr/>
        </p:nvSpPr>
        <p:spPr>
          <a:xfrm>
            <a:off x="341952" y="3429000"/>
            <a:ext cx="34334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How Much</a:t>
            </a:r>
            <a:br>
              <a:rPr lang="en-US" sz="4000" b="1" dirty="0"/>
            </a:br>
            <a:r>
              <a:rPr lang="en-US" sz="4000" b="1" dirty="0"/>
              <a:t> Office Space?</a:t>
            </a:r>
          </a:p>
        </p:txBody>
      </p:sp>
      <p:sp>
        <p:nvSpPr>
          <p:cNvPr id="3" name="TextBox 2">
            <a:extLst>
              <a:ext uri="{FF2B5EF4-FFF2-40B4-BE49-F238E27FC236}">
                <a16:creationId xmlns:a16="http://schemas.microsoft.com/office/drawing/2014/main" id="{7F9EA7E1-1C86-4F22-8678-1C43BE1F37FB}"/>
              </a:ext>
            </a:extLst>
          </p:cNvPr>
          <p:cNvSpPr txBox="1"/>
          <p:nvPr/>
        </p:nvSpPr>
        <p:spPr>
          <a:xfrm>
            <a:off x="1579419" y="5880725"/>
            <a:ext cx="7315200" cy="523220"/>
          </a:xfrm>
          <a:prstGeom prst="rect">
            <a:avLst/>
          </a:prstGeom>
          <a:noFill/>
        </p:spPr>
        <p:txBody>
          <a:bodyPr wrap="square" rtlCol="0">
            <a:spAutoFit/>
          </a:bodyPr>
          <a:lstStyle/>
          <a:p>
            <a:r>
              <a:rPr lang="en-US" sz="2800" b="1" i="1" dirty="0">
                <a:solidFill>
                  <a:srgbClr val="FF0000"/>
                </a:solidFill>
              </a:rPr>
              <a:t>Why buy if you can rent or borrow?</a:t>
            </a:r>
          </a:p>
        </p:txBody>
      </p:sp>
    </p:spTree>
    <p:extLst>
      <p:ext uri="{BB962C8B-B14F-4D97-AF65-F5344CB8AC3E}">
        <p14:creationId xmlns:p14="http://schemas.microsoft.com/office/powerpoint/2010/main" val="93467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646" y="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Borrow, Don’t Buy</a:t>
            </a:r>
            <a:endParaRPr lang="en-US" sz="4000" b="1" dirty="0">
              <a:sym typeface="UC Berkeley OS Sign"/>
            </a:endParaRPr>
          </a:p>
        </p:txBody>
      </p:sp>
      <p:sp>
        <p:nvSpPr>
          <p:cNvPr id="2048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C496C94-B1CC-43CC-8849-65B4CF064A88}"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pic>
        <p:nvPicPr>
          <p:cNvPr id="20484" name="Picture 2"/>
          <p:cNvPicPr>
            <a:picLocks noGrp="1" noChangeAspect="1" noChangeArrowheads="1"/>
          </p:cNvPicPr>
          <p:nvPr>
            <p:ph idx="1"/>
          </p:nvPr>
        </p:nvPicPr>
        <p:blipFill>
          <a:blip r:embed="rId3" cstate="print"/>
          <a:srcRect/>
          <a:stretch>
            <a:fillRect/>
          </a:stretch>
        </p:blipFill>
        <p:spPr>
          <a:xfrm>
            <a:off x="7395" y="990600"/>
            <a:ext cx="8760444" cy="5492353"/>
          </a:xfrm>
          <a:noFill/>
        </p:spPr>
      </p:pic>
      <p:pic>
        <p:nvPicPr>
          <p:cNvPr id="20485" name="Picture 4" descr="ToolLibrary.JPG"/>
          <p:cNvPicPr>
            <a:picLocks noChangeAspect="1"/>
          </p:cNvPicPr>
          <p:nvPr/>
        </p:nvPicPr>
        <p:blipFill>
          <a:blip r:embed="rId4" cstate="print"/>
          <a:srcRect/>
          <a:stretch>
            <a:fillRect/>
          </a:stretch>
        </p:blipFill>
        <p:spPr bwMode="auto">
          <a:xfrm>
            <a:off x="3777258" y="2250281"/>
            <a:ext cx="5021833" cy="3964781"/>
          </a:xfrm>
          <a:prstGeom prst="rect">
            <a:avLst/>
          </a:prstGeom>
          <a:noFill/>
          <a:ln w="9525">
            <a:noFill/>
            <a:miter lim="800000"/>
            <a:headEnd/>
            <a:tailEnd/>
          </a:ln>
        </p:spPr>
      </p:pic>
    </p:spTree>
    <p:extLst>
      <p:ext uri="{BB962C8B-B14F-4D97-AF65-F5344CB8AC3E}">
        <p14:creationId xmlns:p14="http://schemas.microsoft.com/office/powerpoint/2010/main" val="23848459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702230"/>
            <a:ext cx="8228707" cy="4800600"/>
          </a:xfrm>
        </p:spPr>
        <p:txBody>
          <a:bodyPr>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Digital resources can be easily duplicated (with perfect copies at almost zero marginal cost) so the “same resource” can be in many places at once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Digital resources that are descriptions of physical resources can be organized more flexibly and efficiently than the resources they describe </a:t>
            </a:r>
            <a:endParaRPr lang="en-US" sz="3200" dirty="0"/>
          </a:p>
        </p:txBody>
      </p:sp>
      <p:sp>
        <p:nvSpPr>
          <p:cNvPr id="7171" name="Rectangle 1"/>
          <p:cNvSpPr>
            <a:spLocks noGrp="1" noChangeArrowheads="1"/>
          </p:cNvSpPr>
          <p:nvPr>
            <p:ph type="title"/>
          </p:nvPr>
        </p:nvSpPr>
        <p:spPr>
          <a:xfrm>
            <a:off x="4572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a:t>
            </a:r>
            <a:br>
              <a:rPr lang="en-US" sz="4000" b="1" dirty="0">
                <a:sym typeface="UC Berkeley OS Sign"/>
              </a:rPr>
            </a:br>
            <a:r>
              <a:rPr lang="en-US" sz="4000" b="1" dirty="0">
                <a:sym typeface="UC Berkeley OS Sign"/>
              </a:rPr>
              <a:t> Digital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8875662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Designing Interactions</a:t>
            </a:r>
            <a:br>
              <a:rPr lang="en-US" sz="5400" dirty="0"/>
            </a:br>
            <a:r>
              <a:rPr lang="en-US" sz="5400" dirty="0"/>
              <a:t> with Resources</a:t>
            </a:r>
          </a:p>
        </p:txBody>
      </p:sp>
    </p:spTree>
    <p:extLst>
      <p:ext uri="{BB962C8B-B14F-4D97-AF65-F5344CB8AC3E}">
        <p14:creationId xmlns:p14="http://schemas.microsoft.com/office/powerpoint/2010/main" val="1265721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600" b="1" dirty="0"/>
            </a:br>
            <a:r>
              <a:rPr lang="en-US" sz="3600" b="1" dirty="0"/>
              <a:t> </a:t>
            </a:r>
            <a:r>
              <a:rPr lang="en-US" sz="4000" b="1" dirty="0"/>
              <a:t>Requirements for Interactions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27680"/>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All organizing systems have some common interactions, but most of the time we want to pay attention to the more resource-specific interactions that create the most value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priorities of different interactions are often determined by decisions about intended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 essential requirement is ensuring that the supported interactions can be discovered and invoked by their intended users (</a:t>
            </a:r>
            <a:r>
              <a:rPr lang="en-US" sz="2800" dirty="0" err="1">
                <a:latin typeface="UC Berkeley OS Sign"/>
                <a:sym typeface="UC Berkeley OS Sign"/>
              </a:rPr>
              <a:t>i.e</a:t>
            </a:r>
            <a:r>
              <a:rPr lang="en-US" sz="2800" dirty="0">
                <a:latin typeface="UC Berkeley OS Sign"/>
                <a:sym typeface="UC Berkeley OS Sign"/>
              </a:rPr>
              <a:t>, we need good user interfaces)</a:t>
            </a:r>
          </a:p>
        </p:txBody>
      </p:sp>
    </p:spTree>
    <p:extLst>
      <p:ext uri="{BB962C8B-B14F-4D97-AF65-F5344CB8AC3E}">
        <p14:creationId xmlns:p14="http://schemas.microsoft.com/office/powerpoint/2010/main" val="5585157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1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a:solidFill>
                    <a:schemeClr val="accent4"/>
                  </a:solidFill>
                </a:rPr>
                <a:t>Interpersonal Interaction</a:t>
              </a:r>
            </a:p>
          </p:txBody>
        </p:sp>
      </p:grpSp>
      <p:sp>
        <p:nvSpPr>
          <p:cNvPr id="17" name="TextBox 16"/>
          <p:cNvSpPr txBox="1"/>
          <p:nvPr/>
        </p:nvSpPr>
        <p:spPr>
          <a:xfrm>
            <a:off x="1447800" y="6019800"/>
            <a:ext cx="6553200" cy="590931"/>
          </a:xfrm>
          <a:prstGeom prst="rect">
            <a:avLst/>
          </a:prstGeom>
          <a:noFill/>
        </p:spPr>
        <p:txBody>
          <a:bodyPr wrap="square" rtlCol="0">
            <a:spAutoFit/>
          </a:bodyPr>
          <a:lstStyle/>
          <a:p>
            <a:pPr>
              <a:lnSpc>
                <a:spcPct val="80000"/>
              </a:lnSpc>
            </a:pPr>
            <a:r>
              <a:rPr lang="en-US" altLang="ko-KR" sz="2000" b="1" dirty="0" err="1"/>
              <a:t>Apte</a:t>
            </a:r>
            <a:r>
              <a:rPr lang="en-US" altLang="ko-KR" sz="2000" b="1" dirty="0"/>
              <a:t>, U. and Mason, R.   Global Disaggregation of</a:t>
            </a:r>
            <a:br>
              <a:rPr lang="en-US" altLang="ko-KR" sz="2000" b="1" dirty="0"/>
            </a:br>
            <a:r>
              <a:rPr lang="en-US" altLang="ko-KR" sz="2000" b="1" dirty="0"/>
              <a:t>Information-Intensive Services. </a:t>
            </a:r>
            <a:r>
              <a:rPr lang="en-US" altLang="ko-KR" sz="2000" b="1" i="1" dirty="0"/>
              <a:t>Management Science</a:t>
            </a:r>
            <a:r>
              <a:rPr lang="en-US" altLang="ko-KR" sz="2000" b="1" dirty="0"/>
              <a:t> (1995).</a:t>
            </a:r>
            <a:endParaRPr lang="en-US" sz="2000"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a:t>Interactions differ in the absolute and relative amounts of physical manipulation, interpersonal or empathetic contact, and symbolic manipulation or information exchange involved in the interaction</a:t>
            </a:r>
          </a:p>
        </p:txBody>
      </p:sp>
    </p:spTree>
    <p:extLst>
      <p:ext uri="{BB962C8B-B14F-4D97-AF65-F5344CB8AC3E}">
        <p14:creationId xmlns:p14="http://schemas.microsoft.com/office/powerpoint/2010/main" val="41961620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Value Creation with Physical Resources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524000"/>
            <a:ext cx="8305800" cy="4528962"/>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Arial" pitchFamily="34" charset="0"/>
              </a:rPr>
              <a:t>Physical manipulation is often the intrinsic type of interaction with physical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Arial" pitchFamily="34" charset="0"/>
              </a:rPr>
              <a:t>The resource might have to be handled or directly perceived in order to interact with it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Arial" pitchFamily="34" charset="0"/>
              </a:rPr>
              <a:t>Physical manipulation and interpersonal contact might be required to interact with information resources in physical form like printed books in libraries or music in CDs or albums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solidFill>
                  <a:srgbClr val="FF0000"/>
                </a:solidFill>
                <a:latin typeface="UC Berkeley OS Sign"/>
                <a:sym typeface="Arial" pitchFamily="34" charset="0"/>
              </a:rPr>
              <a:t>What kinds of jobs create value almost entirely through physical interactions with resources?</a:t>
            </a:r>
          </a:p>
        </p:txBody>
      </p:sp>
    </p:spTree>
    <p:extLst>
      <p:ext uri="{BB962C8B-B14F-4D97-AF65-F5344CB8AC3E}">
        <p14:creationId xmlns:p14="http://schemas.microsoft.com/office/powerpoint/2010/main" val="29240374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86735"/>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Value Creation with Digital Resources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567" y="1066800"/>
            <a:ext cx="8305800" cy="5488584"/>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Arial" pitchFamily="34" charset="0"/>
              </a:rPr>
              <a:t>With digital resources, neither physical manipulation nor interpersonal contact is required for interactions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Arial" pitchFamily="34" charset="0"/>
              </a:rPr>
              <a:t>The essence of the interaction is information exchange or symbolic manipulation of the information contained in the resource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Arial" pitchFamily="34" charset="0"/>
              </a:rPr>
              <a:t>By replacing interactions that involve people and physical resources with symbolic ones, organizing systems can lower their costs without reducing user satisfaction (automation, self-service, outsourcing…)</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Digital resource descriptions for information resources can facilitate finding, identifying, selecting, and other “value-creating” interactions even if the resources themselves are not digitized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sym typeface="UC Berkeley OS Sign"/>
            </a:endParaRPr>
          </a:p>
        </p:txBody>
      </p:sp>
    </p:spTree>
    <p:extLst>
      <p:ext uri="{BB962C8B-B14F-4D97-AF65-F5344CB8AC3E}">
        <p14:creationId xmlns:p14="http://schemas.microsoft.com/office/powerpoint/2010/main" val="6866695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signPatternsResourceProperties.gif"/>
          <p:cNvPicPr>
            <a:picLocks noChangeAspect="1"/>
          </p:cNvPicPr>
          <p:nvPr/>
        </p:nvPicPr>
        <p:blipFill>
          <a:blip r:embed="rId3" cstate="print"/>
          <a:stretch>
            <a:fillRect/>
          </a:stretch>
        </p:blipFill>
        <p:spPr bwMode="auto">
          <a:xfrm>
            <a:off x="2624939" y="1401913"/>
            <a:ext cx="6105303" cy="4963613"/>
          </a:xfrm>
          <a:prstGeom prst="rect">
            <a:avLst/>
          </a:prstGeom>
          <a:noFill/>
          <a:ln w="9525">
            <a:noFill/>
            <a:miter lim="800000"/>
            <a:headEnd/>
            <a:tailEnd/>
          </a:ln>
        </p:spPr>
      </p:pic>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Value Creation with “Smart” Resources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47800"/>
            <a:ext cx="3429000" cy="4496902"/>
          </a:xfrm>
          <a:prstGeom prst="rect">
            <a:avLst/>
          </a:prstGeom>
          <a:noFill/>
          <a:ln w="9525">
            <a:noFill/>
            <a:miter lim="800000"/>
            <a:headEnd/>
            <a:tailEnd/>
          </a:ln>
        </p:spPr>
        <p:txBody>
          <a:bodyPr wrap="square" lIns="64291" tIns="32146" rIns="64291" bIns="32146">
            <a:spAutoFit/>
          </a:bodyPr>
          <a:lstStyle/>
          <a:p>
            <a:r>
              <a:rPr lang="en-US" sz="2400" dirty="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a:t>computational processes applied to them</a:t>
            </a:r>
            <a:endParaRPr lang="en-US" sz="2400" dirty="0">
              <a:latin typeface="UC Berkeley OS Sign"/>
              <a:cs typeface="Arial" pitchFamily="34" charset="0"/>
              <a:sym typeface="UC Berkeley OS Sign"/>
            </a:endParaRPr>
          </a:p>
        </p:txBody>
      </p:sp>
      <p:sp>
        <p:nvSpPr>
          <p:cNvPr id="2" name="TextBox 1">
            <a:extLst>
              <a:ext uri="{FF2B5EF4-FFF2-40B4-BE49-F238E27FC236}">
                <a16:creationId xmlns:a16="http://schemas.microsoft.com/office/drawing/2014/main" id="{3F76D2EB-DEC2-4C7D-9EA2-D9BA8B0BF94B}"/>
              </a:ext>
            </a:extLst>
          </p:cNvPr>
          <p:cNvSpPr txBox="1"/>
          <p:nvPr/>
        </p:nvSpPr>
        <p:spPr>
          <a:xfrm>
            <a:off x="152400" y="152400"/>
            <a:ext cx="2514600" cy="400110"/>
          </a:xfrm>
          <a:prstGeom prst="rect">
            <a:avLst/>
          </a:prstGeom>
          <a:noFill/>
        </p:spPr>
        <p:txBody>
          <a:bodyPr wrap="square" rtlCol="0">
            <a:spAutoFit/>
          </a:bodyPr>
          <a:lstStyle/>
          <a:p>
            <a:r>
              <a:rPr lang="en-US" sz="2000" b="1" dirty="0">
                <a:solidFill>
                  <a:srgbClr val="FF0000"/>
                </a:solidFill>
              </a:rPr>
              <a:t>FLASHBACK</a:t>
            </a:r>
          </a:p>
        </p:txBody>
      </p:sp>
      <p:sp>
        <p:nvSpPr>
          <p:cNvPr id="3" name="Arrow: Up 2">
            <a:extLst>
              <a:ext uri="{FF2B5EF4-FFF2-40B4-BE49-F238E27FC236}">
                <a16:creationId xmlns:a16="http://schemas.microsoft.com/office/drawing/2014/main" id="{BA51D80A-3F09-4CFD-8B9D-760B86372FC3}"/>
              </a:ext>
            </a:extLst>
          </p:cNvPr>
          <p:cNvSpPr/>
          <p:nvPr/>
        </p:nvSpPr>
        <p:spPr>
          <a:xfrm rot="2714619">
            <a:off x="6046144" y="1525548"/>
            <a:ext cx="533400" cy="43741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27A7F-FFF8-4B84-8AB1-D4EEC38D38E8}"/>
              </a:ext>
            </a:extLst>
          </p:cNvPr>
          <p:cNvSpPr txBox="1"/>
          <p:nvPr/>
        </p:nvSpPr>
        <p:spPr>
          <a:xfrm>
            <a:off x="7086600" y="3557548"/>
            <a:ext cx="1808789" cy="1569660"/>
          </a:xfrm>
          <a:prstGeom prst="rect">
            <a:avLst/>
          </a:prstGeom>
          <a:noFill/>
        </p:spPr>
        <p:txBody>
          <a:bodyPr wrap="square" rtlCol="0">
            <a:spAutoFit/>
          </a:bodyPr>
          <a:lstStyle/>
          <a:p>
            <a:r>
              <a:rPr lang="en-US" sz="2400" b="1" i="1" dirty="0">
                <a:solidFill>
                  <a:srgbClr val="00B050"/>
                </a:solidFill>
              </a:rPr>
              <a:t>My first start-up’s value proposition</a:t>
            </a:r>
          </a:p>
        </p:txBody>
      </p:sp>
      <p:sp>
        <p:nvSpPr>
          <p:cNvPr id="5" name="Oval 4">
            <a:extLst>
              <a:ext uri="{FF2B5EF4-FFF2-40B4-BE49-F238E27FC236}">
                <a16:creationId xmlns:a16="http://schemas.microsoft.com/office/drawing/2014/main" id="{40319EBA-D07A-4857-9578-076A352B8D64}"/>
              </a:ext>
            </a:extLst>
          </p:cNvPr>
          <p:cNvSpPr/>
          <p:nvPr/>
        </p:nvSpPr>
        <p:spPr>
          <a:xfrm>
            <a:off x="6705600" y="3429000"/>
            <a:ext cx="2189789"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333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1" y="375047"/>
            <a:ext cx="8782348"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Activities in a</a:t>
            </a:r>
            <a:br>
              <a:rPr lang="en-US" altLang="en-US" sz="4000" b="1" dirty="0">
                <a:sym typeface="UC Berkeley OS Sign"/>
              </a:rPr>
            </a:br>
            <a:r>
              <a:rPr lang="en-US" altLang="en-US" sz="4000" b="1" dirty="0">
                <a:sym typeface="UC Berkeley OS Sign"/>
              </a:rPr>
              <a:t> Closet Organizing System…</a:t>
            </a:r>
          </a:p>
        </p:txBody>
      </p:sp>
      <p:sp>
        <p:nvSpPr>
          <p:cNvPr id="101379"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B8A7F3DB-34FC-4F64-B2A8-FB395C19ACA5}" type="slidenum">
              <a:rPr lang="en-US" altLang="en-US" sz="1477">
                <a:solidFill>
                  <a:srgbClr val="002955"/>
                </a:solidFill>
                <a:latin typeface="UC Berkeley OS Sign"/>
                <a:ea typeface="MS PGothic" panose="020B0600070205080204" pitchFamily="34" charset="-128"/>
                <a:sym typeface="UC Berkeley OS Sign"/>
              </a:rPr>
              <a:pPr algn="ctr" eaLnBrk="1" hangingPunct="1"/>
              <a:t>4</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101380" name="Rectangle 7"/>
          <p:cNvSpPr>
            <a:spLocks noChangeArrowheads="1"/>
          </p:cNvSpPr>
          <p:nvPr/>
        </p:nvSpPr>
        <p:spPr bwMode="auto">
          <a:xfrm>
            <a:off x="553641" y="2035969"/>
            <a:ext cx="8036719" cy="33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2812" b="1"/>
              <a:t>Selecting</a:t>
            </a:r>
            <a:r>
              <a:rPr lang="en-US" altLang="en-US" sz="2812"/>
              <a:t>: </a:t>
            </a:r>
            <a:r>
              <a:rPr lang="en-US" altLang="en-US" sz="2812" i="1"/>
              <a:t>Should I hang up my sweaters in the closet or put them in a drawer?</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Organizing</a:t>
            </a:r>
            <a:r>
              <a:rPr lang="en-US" altLang="en-US" sz="2812"/>
              <a:t>: </a:t>
            </a:r>
            <a:r>
              <a:rPr lang="en-US" altLang="en-US" sz="2812" i="1"/>
              <a:t>Should I sort my shirts by color, sleeve type, or season?</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Supporting Interactions</a:t>
            </a:r>
            <a:r>
              <a:rPr lang="en-US" altLang="en-US" sz="2812"/>
              <a:t>:</a:t>
            </a:r>
            <a:r>
              <a:rPr lang="en-US" altLang="en-US" sz="2812" i="1"/>
              <a:t> Do I need separate places for laundry or dry cleaning?</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Maintaining: </a:t>
            </a:r>
            <a:r>
              <a:rPr lang="en-US" altLang="en-US" sz="2812" i="1"/>
              <a:t>When do I get rid of something?</a:t>
            </a:r>
            <a:endParaRPr lang="en-US" altLang="en-US" sz="2812">
              <a:latin typeface="UC Berkeley OS Sign"/>
            </a:endParaRPr>
          </a:p>
        </p:txBody>
      </p:sp>
    </p:spTree>
    <p:extLst>
      <p:ext uri="{BB962C8B-B14F-4D97-AF65-F5344CB8AC3E}">
        <p14:creationId xmlns:p14="http://schemas.microsoft.com/office/powerpoint/2010/main" val="1297368963"/>
      </p:ext>
    </p:extLst>
  </p:cSld>
  <p:clrMapOvr>
    <a:masterClrMapping/>
  </p:clrMapOvr>
  <mc:AlternateContent xmlns:mc="http://schemas.openxmlformats.org/markup-compatibility/2006" xmlns:p14="http://schemas.microsoft.com/office/powerpoint/2010/main">
    <mc:Choice Requires="p14">
      <p:transition spd="slow" p14:dur="2000" advTm="1716"/>
    </mc:Choice>
    <mc:Fallback xmlns="">
      <p:transition spd="slow" advTm="171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0EC69B-2EC5-4E3B-9666-BE254AFBEFC2}"/>
              </a:ext>
            </a:extLst>
          </p:cNvPr>
          <p:cNvPicPr>
            <a:picLocks noChangeAspect="1"/>
          </p:cNvPicPr>
          <p:nvPr/>
        </p:nvPicPr>
        <p:blipFill>
          <a:blip r:embed="rId3"/>
          <a:stretch>
            <a:fillRect/>
          </a:stretch>
        </p:blipFill>
        <p:spPr>
          <a:xfrm>
            <a:off x="1371600" y="1005378"/>
            <a:ext cx="5930839" cy="1663581"/>
          </a:xfrm>
          <a:prstGeom prst="rect">
            <a:avLst/>
          </a:prstGeom>
        </p:spPr>
      </p:pic>
      <p:pic>
        <p:nvPicPr>
          <p:cNvPr id="3" name="Picture 2">
            <a:extLst>
              <a:ext uri="{FF2B5EF4-FFF2-40B4-BE49-F238E27FC236}">
                <a16:creationId xmlns:a16="http://schemas.microsoft.com/office/drawing/2014/main" id="{6BAE8AE3-35CF-4A8F-BEC3-FC6F5360DC6C}"/>
              </a:ext>
            </a:extLst>
          </p:cNvPr>
          <p:cNvPicPr>
            <a:picLocks noChangeAspect="1"/>
          </p:cNvPicPr>
          <p:nvPr/>
        </p:nvPicPr>
        <p:blipFill>
          <a:blip r:embed="rId4"/>
          <a:stretch>
            <a:fillRect/>
          </a:stretch>
        </p:blipFill>
        <p:spPr>
          <a:xfrm>
            <a:off x="2845080" y="2618947"/>
            <a:ext cx="2793720" cy="1865701"/>
          </a:xfrm>
          <a:prstGeom prst="rect">
            <a:avLst/>
          </a:prstGeom>
        </p:spPr>
      </p:pic>
      <p:pic>
        <p:nvPicPr>
          <p:cNvPr id="4" name="Picture 3">
            <a:extLst>
              <a:ext uri="{FF2B5EF4-FFF2-40B4-BE49-F238E27FC236}">
                <a16:creationId xmlns:a16="http://schemas.microsoft.com/office/drawing/2014/main" id="{9399FFD3-032D-4182-8EF4-73CBAB7DFB3B}"/>
              </a:ext>
            </a:extLst>
          </p:cNvPr>
          <p:cNvPicPr>
            <a:picLocks noChangeAspect="1"/>
          </p:cNvPicPr>
          <p:nvPr/>
        </p:nvPicPr>
        <p:blipFill>
          <a:blip r:embed="rId5"/>
          <a:stretch>
            <a:fillRect/>
          </a:stretch>
        </p:blipFill>
        <p:spPr>
          <a:xfrm>
            <a:off x="838200" y="4698469"/>
            <a:ext cx="7037363" cy="1663581"/>
          </a:xfrm>
          <a:prstGeom prst="rect">
            <a:avLst/>
          </a:prstGeom>
        </p:spPr>
      </p:pic>
      <p:pic>
        <p:nvPicPr>
          <p:cNvPr id="5" name="Picture 4">
            <a:extLst>
              <a:ext uri="{FF2B5EF4-FFF2-40B4-BE49-F238E27FC236}">
                <a16:creationId xmlns:a16="http://schemas.microsoft.com/office/drawing/2014/main" id="{7454D7D1-A144-434E-8C9C-AE1BEA908DBB}"/>
              </a:ext>
            </a:extLst>
          </p:cNvPr>
          <p:cNvPicPr>
            <a:picLocks noChangeAspect="1"/>
          </p:cNvPicPr>
          <p:nvPr/>
        </p:nvPicPr>
        <p:blipFill>
          <a:blip r:embed="rId6"/>
          <a:stretch>
            <a:fillRect/>
          </a:stretch>
        </p:blipFill>
        <p:spPr>
          <a:xfrm>
            <a:off x="232885" y="185916"/>
            <a:ext cx="5224389" cy="399086"/>
          </a:xfrm>
          <a:prstGeom prst="rect">
            <a:avLst/>
          </a:prstGeom>
        </p:spPr>
      </p:pic>
    </p:spTree>
    <p:extLst>
      <p:ext uri="{BB962C8B-B14F-4D97-AF65-F5344CB8AC3E}">
        <p14:creationId xmlns:p14="http://schemas.microsoft.com/office/powerpoint/2010/main" val="342132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Disaggregation of </a:t>
            </a:r>
            <a:br>
              <a:rPr lang="en-US" sz="4000" b="1" dirty="0"/>
            </a:br>
            <a:r>
              <a:rPr lang="en-US" sz="4000" b="1" dirty="0"/>
              <a:t>Symbolic Interaction</a:t>
            </a:r>
            <a:br>
              <a:rPr lang="en-US" sz="4000" b="1" dirty="0"/>
            </a:br>
            <a:r>
              <a:rPr lang="en-US" sz="4000" b="1" dirty="0"/>
              <a:t> and Other Impacts of Technology</a:t>
            </a:r>
          </a:p>
        </p:txBody>
      </p:sp>
      <p:pic>
        <p:nvPicPr>
          <p:cNvPr id="2056" name="Picture 8"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10"/>
          <a:srcRect/>
          <a:stretch>
            <a:fillRect/>
          </a:stretch>
        </p:blipFill>
        <p:spPr bwMode="auto">
          <a:xfrm>
            <a:off x="155575" y="-136525"/>
            <a:ext cx="9525" cy="9525"/>
          </a:xfrm>
          <a:prstGeom prst="rect">
            <a:avLst/>
          </a:prstGeom>
          <a:noFill/>
        </p:spPr>
      </p:pic>
      <p:grpSp>
        <p:nvGrpSpPr>
          <p:cNvPr id="18" name="Group 17"/>
          <p:cNvGrpSpPr/>
          <p:nvPr/>
        </p:nvGrpSpPr>
        <p:grpSpPr>
          <a:xfrm>
            <a:off x="457200" y="2057400"/>
            <a:ext cx="5334000" cy="4419600"/>
            <a:chOff x="1676400" y="2286000"/>
            <a:chExt cx="4343400" cy="3276600"/>
          </a:xfrm>
        </p:grpSpPr>
        <p:sp>
          <p:nvSpPr>
            <p:cNvPr id="11" name="Rounded Rectangle 10"/>
            <p:cNvSpPr/>
            <p:nvPr>
              <p:custDataLst>
                <p:tags r:id="rId1"/>
              </p:custDataLst>
            </p:nvPr>
          </p:nvSpPr>
          <p:spPr bwMode="auto">
            <a:xfrm>
              <a:off x="1676400" y="2286000"/>
              <a:ext cx="4343400" cy="32766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custDataLst>
                <p:tags r:id="rId2"/>
              </p:custDataLst>
            </p:nvPr>
          </p:nvSpPr>
          <p:spPr bwMode="auto">
            <a:xfrm>
              <a:off x="3019894" y="3100388"/>
              <a:ext cx="1539405" cy="1229990"/>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200" b="1" dirty="0">
                  <a:solidFill>
                    <a:schemeClr val="tx2"/>
                  </a:solidFill>
                </a:rPr>
                <a:t>Symbolic</a:t>
              </a:r>
              <a:r>
                <a:rPr lang="en-US" sz="1400" b="1" dirty="0">
                  <a:solidFill>
                    <a:schemeClr val="tx2"/>
                  </a:solidFill>
                </a:rPr>
                <a:t> </a:t>
              </a: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1)</a:t>
              </a:r>
              <a:endParaRPr lang="en-US" sz="1400" b="1" dirty="0">
                <a:solidFill>
                  <a:schemeClr val="tx2"/>
                </a:solidFill>
              </a:endParaRPr>
            </a:p>
          </p:txBody>
        </p:sp>
        <p:sp>
          <p:nvSpPr>
            <p:cNvPr id="13" name="Oval 12"/>
            <p:cNvSpPr/>
            <p:nvPr>
              <p:custDataLst>
                <p:tags r:id="rId3"/>
              </p:custDataLst>
            </p:nvPr>
          </p:nvSpPr>
          <p:spPr bwMode="auto">
            <a:xfrm>
              <a:off x="4061646" y="2628900"/>
              <a:ext cx="1373954" cy="1229990"/>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b="1" dirty="0">
                <a:solidFill>
                  <a:schemeClr val="accent3">
                    <a:lumMod val="50000"/>
                  </a:schemeClr>
                </a:solidFill>
              </a:endParaRPr>
            </a:p>
          </p:txBody>
        </p:sp>
        <p:sp>
          <p:nvSpPr>
            <p:cNvPr id="14" name="Oval 13"/>
            <p:cNvSpPr/>
            <p:nvPr>
              <p:custDataLst>
                <p:tags r:id="rId4"/>
              </p:custDataLst>
            </p:nvPr>
          </p:nvSpPr>
          <p:spPr bwMode="auto">
            <a:xfrm>
              <a:off x="4128109" y="3640138"/>
              <a:ext cx="1375753" cy="1229990"/>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b="1" dirty="0">
                <a:solidFill>
                  <a:schemeClr val="accent4"/>
                </a:solidFill>
              </a:endParaRPr>
            </a:p>
          </p:txBody>
        </p:sp>
        <p:sp>
          <p:nvSpPr>
            <p:cNvPr id="15" name="Moon 14"/>
            <p:cNvSpPr/>
            <p:nvPr>
              <p:custDataLst>
                <p:tags r:id="rId5"/>
              </p:custDataLst>
            </p:nvPr>
          </p:nvSpPr>
          <p:spPr bwMode="auto">
            <a:xfrm>
              <a:off x="2125357" y="3100388"/>
              <a:ext cx="1221094" cy="1299217"/>
            </a:xfrm>
            <a:prstGeom prst="moon">
              <a:avLst>
                <a:gd name="adj" fmla="val 68923"/>
              </a:avLst>
            </a:prstGeom>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tx2"/>
                  </a:solidFill>
                </a:rPr>
                <a:t>Symbolic </a:t>
              </a:r>
            </a:p>
            <a:p>
              <a:pPr algn="ctr" fontAlgn="auto">
                <a:spcBef>
                  <a:spcPts val="0"/>
                </a:spcBef>
                <a:spcAft>
                  <a:spcPts val="0"/>
                </a:spcAft>
                <a:defRPr/>
              </a:pP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2)</a:t>
              </a:r>
            </a:p>
            <a:p>
              <a:pPr algn="ctr" fontAlgn="auto">
                <a:spcBef>
                  <a:spcPts val="0"/>
                </a:spcBef>
                <a:spcAft>
                  <a:spcPts val="0"/>
                </a:spcAft>
                <a:defRPr/>
              </a:pPr>
              <a:endParaRPr lang="en-US" sz="1050" dirty="0"/>
            </a:p>
          </p:txBody>
        </p:sp>
        <p:sp>
          <p:nvSpPr>
            <p:cNvPr id="16" name="Oval 15"/>
            <p:cNvSpPr/>
            <p:nvPr>
              <p:custDataLst>
                <p:tags r:id="rId6"/>
              </p:custDataLst>
            </p:nvPr>
          </p:nvSpPr>
          <p:spPr bwMode="auto">
            <a:xfrm>
              <a:off x="4298895" y="2695575"/>
              <a:ext cx="1070031" cy="888684"/>
            </a:xfrm>
            <a:prstGeom prst="ellipse">
              <a:avLst/>
            </a:prstGeom>
            <a:gradFill flip="none" rotWithShape="1">
              <a:gsLst>
                <a:gs pos="0">
                  <a:schemeClr val="accent3">
                    <a:lumMod val="75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3">
                      <a:lumMod val="50000"/>
                    </a:schemeClr>
                  </a:solidFill>
                </a:rPr>
                <a:t>Robotics, </a:t>
              </a:r>
            </a:p>
            <a:p>
              <a:pPr algn="ctr" fontAlgn="auto">
                <a:spcBef>
                  <a:spcPts val="0"/>
                </a:spcBef>
                <a:spcAft>
                  <a:spcPts val="0"/>
                </a:spcAft>
                <a:defRPr/>
              </a:pPr>
              <a:r>
                <a:rPr lang="en-US" sz="1200" b="1" dirty="0">
                  <a:solidFill>
                    <a:schemeClr val="accent3">
                      <a:lumMod val="50000"/>
                    </a:schemeClr>
                  </a:solidFill>
                </a:rPr>
                <a:t>Remote </a:t>
              </a:r>
            </a:p>
            <a:p>
              <a:pPr algn="ctr" fontAlgn="auto">
                <a:spcBef>
                  <a:spcPts val="0"/>
                </a:spcBef>
                <a:spcAft>
                  <a:spcPts val="0"/>
                </a:spcAft>
                <a:defRPr/>
              </a:pPr>
              <a:r>
                <a:rPr lang="en-US" sz="1200" b="1" dirty="0">
                  <a:solidFill>
                    <a:schemeClr val="accent3">
                      <a:lumMod val="50000"/>
                    </a:schemeClr>
                  </a:solidFill>
                </a:rPr>
                <a:t>manipulation?</a:t>
              </a:r>
            </a:p>
          </p:txBody>
        </p:sp>
        <p:sp>
          <p:nvSpPr>
            <p:cNvPr id="17" name="Oval 16"/>
            <p:cNvSpPr/>
            <p:nvPr>
              <p:custDataLst>
                <p:tags r:id="rId7"/>
              </p:custDataLst>
            </p:nvPr>
          </p:nvSpPr>
          <p:spPr bwMode="auto">
            <a:xfrm>
              <a:off x="4367369" y="3910013"/>
              <a:ext cx="1068232" cy="888684"/>
            </a:xfrm>
            <a:prstGeom prst="ellipse">
              <a:avLst/>
            </a:prstGeom>
            <a:gradFill>
              <a:gsLst>
                <a:gs pos="0">
                  <a:schemeClr val="accent4">
                    <a:lumMod val="75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4">
                      <a:lumMod val="50000"/>
                    </a:schemeClr>
                  </a:solidFill>
                </a:rPr>
                <a:t>Telepresence?</a:t>
              </a:r>
            </a:p>
          </p:txBody>
        </p:sp>
      </p:grpSp>
      <p:sp>
        <p:nvSpPr>
          <p:cNvPr id="22" name="TextBox 21"/>
          <p:cNvSpPr txBox="1"/>
          <p:nvPr/>
        </p:nvSpPr>
        <p:spPr>
          <a:xfrm>
            <a:off x="6019800" y="2209800"/>
            <a:ext cx="2743200" cy="3539430"/>
          </a:xfrm>
          <a:prstGeom prst="rect">
            <a:avLst/>
          </a:prstGeom>
          <a:noFill/>
        </p:spPr>
        <p:txBody>
          <a:bodyPr wrap="square" rtlCol="0">
            <a:spAutoFit/>
          </a:bodyPr>
          <a:lstStyle/>
          <a:p>
            <a:pPr lvl="1" fontAlgn="auto">
              <a:spcBef>
                <a:spcPts val="0"/>
              </a:spcBef>
              <a:spcAft>
                <a:spcPts val="0"/>
              </a:spcAft>
              <a:defRPr/>
            </a:pPr>
            <a:r>
              <a:rPr lang="en-US" sz="2800" b="1" dirty="0"/>
              <a:t>Information can augment</a:t>
            </a:r>
            <a:br>
              <a:rPr lang="en-US" sz="2800" b="1" dirty="0"/>
            </a:br>
            <a:r>
              <a:rPr lang="en-US" sz="2800" b="1" dirty="0"/>
              <a:t>interpersonal and physical interactions</a:t>
            </a:r>
          </a:p>
          <a:p>
            <a:pPr lvl="1" fontAlgn="auto">
              <a:spcBef>
                <a:spcPts val="0"/>
              </a:spcBef>
              <a:spcAft>
                <a:spcPts val="0"/>
              </a:spcAft>
              <a:defRPr/>
            </a:pPr>
            <a:br>
              <a:rPr lang="en-US" sz="2800" b="1" dirty="0"/>
            </a:br>
            <a:r>
              <a:rPr lang="en-US" sz="2800" b="1" dirty="0"/>
              <a:t>And can also replace them</a:t>
            </a:r>
          </a:p>
        </p:txBody>
      </p:sp>
    </p:spTree>
    <p:extLst>
      <p:ext uri="{BB962C8B-B14F-4D97-AF65-F5344CB8AC3E}">
        <p14:creationId xmlns:p14="http://schemas.microsoft.com/office/powerpoint/2010/main" val="14202785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7DD9-358B-433B-849C-45BE1F27A622}"/>
              </a:ext>
            </a:extLst>
          </p:cNvPr>
          <p:cNvSpPr>
            <a:spLocks noGrp="1"/>
          </p:cNvSpPr>
          <p:nvPr>
            <p:ph type="title"/>
          </p:nvPr>
        </p:nvSpPr>
        <p:spPr>
          <a:xfrm>
            <a:off x="35329" y="914400"/>
            <a:ext cx="4080856" cy="1143000"/>
          </a:xfrm>
        </p:spPr>
        <p:txBody>
          <a:bodyPr>
            <a:normAutofit fontScale="90000"/>
          </a:bodyPr>
          <a:lstStyle/>
          <a:p>
            <a:r>
              <a:rPr lang="en-US" dirty="0"/>
              <a:t>Before</a:t>
            </a:r>
            <a:br>
              <a:rPr lang="en-US" dirty="0"/>
            </a:br>
            <a:r>
              <a:rPr lang="en-US" dirty="0"/>
              <a:t> “Disaggregation”</a:t>
            </a:r>
          </a:p>
        </p:txBody>
      </p:sp>
      <p:pic>
        <p:nvPicPr>
          <p:cNvPr id="4" name="Content Placeholder 3">
            <a:extLst>
              <a:ext uri="{FF2B5EF4-FFF2-40B4-BE49-F238E27FC236}">
                <a16:creationId xmlns:a16="http://schemas.microsoft.com/office/drawing/2014/main" id="{E6301CDE-C0DC-499D-82F7-81E46207D0EC}"/>
              </a:ext>
            </a:extLst>
          </p:cNvPr>
          <p:cNvPicPr>
            <a:picLocks noGrp="1" noChangeAspect="1"/>
          </p:cNvPicPr>
          <p:nvPr>
            <p:ph idx="1"/>
          </p:nvPr>
        </p:nvPicPr>
        <p:blipFill>
          <a:blip r:embed="rId3"/>
          <a:stretch>
            <a:fillRect/>
          </a:stretch>
        </p:blipFill>
        <p:spPr>
          <a:xfrm>
            <a:off x="4191000" y="380498"/>
            <a:ext cx="4495800" cy="2809875"/>
          </a:xfrm>
          <a:prstGeom prst="rect">
            <a:avLst/>
          </a:prstGeom>
        </p:spPr>
      </p:pic>
      <p:pic>
        <p:nvPicPr>
          <p:cNvPr id="5" name="Picture 4">
            <a:extLst>
              <a:ext uri="{FF2B5EF4-FFF2-40B4-BE49-F238E27FC236}">
                <a16:creationId xmlns:a16="http://schemas.microsoft.com/office/drawing/2014/main" id="{BAC0E392-304E-4AA7-8928-2232F3CAD970}"/>
              </a:ext>
            </a:extLst>
          </p:cNvPr>
          <p:cNvPicPr>
            <a:picLocks noChangeAspect="1"/>
          </p:cNvPicPr>
          <p:nvPr/>
        </p:nvPicPr>
        <p:blipFill>
          <a:blip r:embed="rId4"/>
          <a:stretch>
            <a:fillRect/>
          </a:stretch>
        </p:blipFill>
        <p:spPr>
          <a:xfrm>
            <a:off x="4167447" y="3667628"/>
            <a:ext cx="4724400" cy="2842514"/>
          </a:xfrm>
          <a:prstGeom prst="rect">
            <a:avLst/>
          </a:prstGeom>
        </p:spPr>
      </p:pic>
      <p:sp>
        <p:nvSpPr>
          <p:cNvPr id="6" name="Title 1">
            <a:extLst>
              <a:ext uri="{FF2B5EF4-FFF2-40B4-BE49-F238E27FC236}">
                <a16:creationId xmlns:a16="http://schemas.microsoft.com/office/drawing/2014/main" id="{8D68AC78-CB3C-4CA0-8256-D1B4C5639F45}"/>
              </a:ext>
            </a:extLst>
          </p:cNvPr>
          <p:cNvSpPr txBox="1">
            <a:spLocks/>
          </p:cNvSpPr>
          <p:nvPr/>
        </p:nvSpPr>
        <p:spPr>
          <a:xfrm>
            <a:off x="0" y="3810000"/>
            <a:ext cx="4080856" cy="228104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After</a:t>
            </a:r>
            <a:br>
              <a:rPr lang="en-US" sz="4000" dirty="0"/>
            </a:br>
            <a:r>
              <a:rPr lang="en-US" sz="4000" dirty="0"/>
              <a:t> “Disaggregation”</a:t>
            </a:r>
          </a:p>
          <a:p>
            <a:r>
              <a:rPr lang="en-US" sz="4000" dirty="0"/>
              <a:t>Using Zoom</a:t>
            </a:r>
          </a:p>
        </p:txBody>
      </p:sp>
    </p:spTree>
    <p:extLst>
      <p:ext uri="{BB962C8B-B14F-4D97-AF65-F5344CB8AC3E}">
        <p14:creationId xmlns:p14="http://schemas.microsoft.com/office/powerpoint/2010/main" val="1416663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a:t>Maintaining Resources</a:t>
            </a:r>
          </a:p>
        </p:txBody>
      </p:sp>
    </p:spTree>
    <p:extLst>
      <p:ext uri="{BB962C8B-B14F-4D97-AF65-F5344CB8AC3E}">
        <p14:creationId xmlns:p14="http://schemas.microsoft.com/office/powerpoint/2010/main" val="965880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32172" y="750094"/>
          <a:ext cx="8590359" cy="610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Rectangle 1"/>
          <p:cNvSpPr>
            <a:spLocks noGrp="1" noChangeArrowheads="1"/>
          </p:cNvSpPr>
          <p:nvPr>
            <p:ph type="title"/>
          </p:nvPr>
        </p:nvSpPr>
        <p:spPr>
          <a:xfrm>
            <a:off x="285750" y="58936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Resource Preservation as</a:t>
            </a:r>
            <a:br>
              <a:rPr lang="en-US" sz="4000" b="1" dirty="0"/>
            </a:br>
            <a:r>
              <a:rPr lang="en-US" sz="4000" b="1" dirty="0"/>
              <a:t> Means vs. End</a:t>
            </a:r>
            <a:endParaRPr lang="en-US" sz="4000" b="1" dirty="0">
              <a:sym typeface="UC Berkeley OS Sign"/>
            </a:endParaRPr>
          </a:p>
        </p:txBody>
      </p:sp>
      <p:sp>
        <p:nvSpPr>
          <p:cNvPr id="1638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99F6D396-EE4C-4EEA-A695-BF250B35A6BF}"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40931282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Maintaining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36719" cy="49290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Maintaining includes any activity whose purpose is to ensure that a resource will be available at some future time for use or reuse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For many kinds of resources, you need to preserve more than the "primary resource" for it to have future use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b="1" dirty="0"/>
              <a:t>Especially true for scientific data, resources collected “by technological means” ; also true of many "cultural heritage" or "natural history" resources</a:t>
            </a:r>
          </a:p>
        </p:txBody>
      </p:sp>
    </p:spTree>
    <p:extLst>
      <p:ext uri="{BB962C8B-B14F-4D97-AF65-F5344CB8AC3E}">
        <p14:creationId xmlns:p14="http://schemas.microsoft.com/office/powerpoint/2010/main" val="41137675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371600"/>
            <a:ext cx="8036719" cy="396618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SELECTION is based on some set of implicit or explicit criteria applied to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MAINTENANCE activities should be consistent with the selection criteria</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More carefully selected resources should be maintained more carefully</a:t>
            </a:r>
          </a:p>
        </p:txBody>
      </p:sp>
    </p:spTree>
    <p:extLst>
      <p:ext uri="{BB962C8B-B14F-4D97-AF65-F5344CB8AC3E}">
        <p14:creationId xmlns:p14="http://schemas.microsoft.com/office/powerpoint/2010/main" val="21020866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036719" cy="464271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How we organize a collection of resources can determine what kinds of maintenance we can do and how hard it is to do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 How well can we anticipate future changes to the collection or the desired interactions?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 Designing / organizing for maintainability and extensibility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Resource properties or the intended interactions might change over time</a:t>
            </a:r>
          </a:p>
        </p:txBody>
      </p:sp>
    </p:spTree>
    <p:extLst>
      <p:ext uri="{BB962C8B-B14F-4D97-AF65-F5344CB8AC3E}">
        <p14:creationId xmlns:p14="http://schemas.microsoft.com/office/powerpoint/2010/main" val="12688456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998" y="524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Preservation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74820" y="990600"/>
            <a:ext cx="7930980" cy="159072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latin typeface="UC Berkeley OS Sign"/>
              </a:rPr>
              <a:t>Preservation of physical resources requires that they be kept in conditions that prevent their deterioration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latin typeface="UC Berkeley OS Sign"/>
              </a:rPr>
              <a:t>It might also include actions to improve access or to restore the resource</a:t>
            </a:r>
          </a:p>
        </p:txBody>
      </p:sp>
      <p:pic>
        <p:nvPicPr>
          <p:cNvPr id="5" name="Content Placeholder 8" descr="3766541080_2763a33f3a_o.jpg"/>
          <p:cNvPicPr>
            <a:picLocks noGrp="1" noChangeAspect="1"/>
          </p:cNvPicPr>
          <p:nvPr>
            <p:ph idx="1"/>
          </p:nvPr>
        </p:nvPicPr>
        <p:blipFill>
          <a:blip r:embed="rId3" cstate="print"/>
          <a:stretch>
            <a:fillRect/>
          </a:stretch>
        </p:blipFill>
        <p:spPr>
          <a:xfrm>
            <a:off x="228600" y="3249896"/>
            <a:ext cx="3505884" cy="2535024"/>
          </a:xfrm>
        </p:spPr>
      </p:pic>
      <p:sp>
        <p:nvSpPr>
          <p:cNvPr id="2" name="TextBox 1"/>
          <p:cNvSpPr txBox="1"/>
          <p:nvPr/>
        </p:nvSpPr>
        <p:spPr>
          <a:xfrm>
            <a:off x="381747" y="6035027"/>
            <a:ext cx="3733800" cy="369332"/>
          </a:xfrm>
          <a:prstGeom prst="rect">
            <a:avLst/>
          </a:prstGeom>
          <a:noFill/>
        </p:spPr>
        <p:txBody>
          <a:bodyPr wrap="square" rtlCol="0">
            <a:spAutoFit/>
          </a:bodyPr>
          <a:lstStyle/>
          <a:p>
            <a:r>
              <a:rPr lang="en-US" dirty="0"/>
              <a:t>B-52 “Boneyard” in Arizona desert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997" y="2916108"/>
            <a:ext cx="4678379" cy="3118919"/>
          </a:xfrm>
          <a:prstGeom prst="rect">
            <a:avLst/>
          </a:prstGeom>
        </p:spPr>
      </p:pic>
      <p:sp>
        <p:nvSpPr>
          <p:cNvPr id="6" name="Rectangle 5"/>
          <p:cNvSpPr/>
          <p:nvPr/>
        </p:nvSpPr>
        <p:spPr>
          <a:xfrm>
            <a:off x="4572000" y="6185147"/>
            <a:ext cx="3805722" cy="369332"/>
          </a:xfrm>
          <a:prstGeom prst="rect">
            <a:avLst/>
          </a:prstGeom>
        </p:spPr>
        <p:txBody>
          <a:bodyPr wrap="none">
            <a:spAutoFit/>
          </a:bodyPr>
          <a:lstStyle/>
          <a:p>
            <a:r>
              <a:rPr lang="en-US" dirty="0"/>
              <a:t>Final scene in ”Raiders of the Lost Ark”</a:t>
            </a:r>
          </a:p>
        </p:txBody>
      </p:sp>
    </p:spTree>
    <p:extLst>
      <p:ext uri="{BB962C8B-B14F-4D97-AF65-F5344CB8AC3E}">
        <p14:creationId xmlns:p14="http://schemas.microsoft.com/office/powerpoint/2010/main" val="20157708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Digital Preservation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26281" y="1419597"/>
            <a:ext cx="8036719"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Preservation of digital copies might seem easier, but other issues arise: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How many copies do we need to ensure preservation?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Do we care about which copy is the original?</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How do we prevent or at least detect tampering?</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Technological obsolescence of storage media and software requires that preserved digital resources might become inaccessible (compare books on library shelves with files on some storage medium)</a:t>
            </a:r>
          </a:p>
        </p:txBody>
      </p:sp>
    </p:spTree>
    <p:extLst>
      <p:ext uri="{BB962C8B-B14F-4D97-AF65-F5344CB8AC3E}">
        <p14:creationId xmlns:p14="http://schemas.microsoft.com/office/powerpoint/2010/main" val="40974380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553641" y="375047"/>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An Organized Data Warehouse</a:t>
            </a:r>
          </a:p>
        </p:txBody>
      </p:sp>
      <p:sp>
        <p:nvSpPr>
          <p:cNvPr id="113667"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9074B121-E644-411E-AE23-CB5960831B8B}" type="slidenum">
              <a:rPr lang="en-US" altLang="en-US" sz="1477">
                <a:solidFill>
                  <a:srgbClr val="002955"/>
                </a:solidFill>
                <a:latin typeface="UC Berkeley OS Sign"/>
                <a:ea typeface="MS PGothic" panose="020B0600070205080204" pitchFamily="34" charset="-128"/>
                <a:sym typeface="UC Berkeley OS Sign"/>
              </a:rPr>
              <a:pPr algn="ctr" eaLnBrk="1" hangingPunct="1"/>
              <a:t>5</a:t>
            </a:fld>
            <a:endParaRPr lang="en-US" altLang="en-US" sz="1477">
              <a:solidFill>
                <a:srgbClr val="002955"/>
              </a:solidFill>
              <a:latin typeface="UC Berkeley OS Sign"/>
              <a:ea typeface="MS PGothic" panose="020B0600070205080204" pitchFamily="34" charset="-128"/>
              <a:sym typeface="UC Berkeley OS Sign"/>
            </a:endParaRPr>
          </a:p>
        </p:txBody>
      </p:sp>
      <p:pic>
        <p:nvPicPr>
          <p:cNvPr id="113668"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4469" y="1339454"/>
            <a:ext cx="6242968" cy="4682505"/>
          </a:xfrm>
        </p:spPr>
      </p:pic>
      <p:sp>
        <p:nvSpPr>
          <p:cNvPr id="113669" name="TextBox 1"/>
          <p:cNvSpPr txBox="1">
            <a:spLocks noChangeArrowheads="1"/>
          </p:cNvSpPr>
          <p:nvPr/>
        </p:nvSpPr>
        <p:spPr bwMode="auto">
          <a:xfrm>
            <a:off x="944315" y="6268641"/>
            <a:ext cx="744735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r>
              <a:rPr lang="en-US" altLang="en-US" sz="1125"/>
              <a:t>By Hhultgren - Own work, Public Domain, https://commons.wikimedia.org/w/index.php?curid=3552549</a:t>
            </a:r>
          </a:p>
        </p:txBody>
      </p:sp>
    </p:spTree>
    <p:extLst>
      <p:ext uri="{BB962C8B-B14F-4D97-AF65-F5344CB8AC3E}">
        <p14:creationId xmlns:p14="http://schemas.microsoft.com/office/powerpoint/2010/main" val="4684828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a:xfrm>
            <a:off x="252152" y="233074"/>
            <a:ext cx="8229600" cy="1143000"/>
          </a:xfrm>
        </p:spPr>
        <p:txBody>
          <a:bodyPr>
            <a:noAutofit/>
          </a:bodyPr>
          <a:lstStyle/>
          <a:p>
            <a:r>
              <a:rPr lang="en-US" sz="3600" b="1" dirty="0">
                <a:solidFill>
                  <a:srgbClr val="FF0000"/>
                </a:solidFill>
              </a:rPr>
              <a:t>Stop and Think</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252152" y="1752600"/>
            <a:ext cx="8664633" cy="4144962"/>
          </a:xfrm>
        </p:spPr>
        <p:txBody>
          <a:bodyPr>
            <a:normAutofit lnSpcReduction="10000"/>
          </a:bodyPr>
          <a:lstStyle/>
          <a:p>
            <a:r>
              <a:rPr lang="en-US" dirty="0"/>
              <a:t>Do you have any computers, phones, or storage media on which you can no longer access your information?</a:t>
            </a:r>
          </a:p>
          <a:p>
            <a:r>
              <a:rPr lang="en-US" dirty="0"/>
              <a:t>Can we always predict the future value or uses of resources?</a:t>
            </a:r>
          </a:p>
          <a:p>
            <a:r>
              <a:rPr lang="en-US" dirty="0"/>
              <a:t>Why not just preserve anything that MIGHT be valuable or useful in the future if it can’t be replaced?</a:t>
            </a:r>
          </a:p>
        </p:txBody>
      </p:sp>
    </p:spTree>
    <p:extLst>
      <p:ext uri="{BB962C8B-B14F-4D97-AF65-F5344CB8AC3E}">
        <p14:creationId xmlns:p14="http://schemas.microsoft.com/office/powerpoint/2010/main" val="3879272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Preservation (or not) and the Law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93160" y="1096685"/>
            <a:ext cx="8036719" cy="559220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Laws requiring it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Sarbanes-Oxley Act – must keep transactional and accounting records to enable traceability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Civil procedure rules for document discovery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Government accountability FOIAs</a:t>
            </a: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Laws prohibiting keeping personally identifiable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HIPPA, FERPA, European “right to be forgotten” </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Laws dealing with “failed” preservation</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latin typeface="UC Berkeley OS Sign"/>
              </a:rPr>
              <a:t>SB 1386 and similar state statues mandating disclosure of data breaches</a:t>
            </a:r>
          </a:p>
        </p:txBody>
      </p:sp>
    </p:spTree>
    <p:extLst>
      <p:ext uri="{BB962C8B-B14F-4D97-AF65-F5344CB8AC3E}">
        <p14:creationId xmlns:p14="http://schemas.microsoft.com/office/powerpoint/2010/main" val="16590262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Two (In-)famous Incidents of Not Following the Rules for Information Management and Record-keeping</a:t>
            </a:r>
          </a:p>
        </p:txBody>
      </p:sp>
      <p:sp>
        <p:nvSpPr>
          <p:cNvPr id="4" name="AutoShape 2" descr="Image result for hillary clinton em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598697"/>
            <a:ext cx="3421613" cy="2824386"/>
          </a:xfrm>
          <a:prstGeom prst="rect">
            <a:avLst/>
          </a:prstGeom>
        </p:spPr>
      </p:pic>
      <p:sp>
        <p:nvSpPr>
          <p:cNvPr id="6" name="TextBox 5"/>
          <p:cNvSpPr txBox="1"/>
          <p:nvPr/>
        </p:nvSpPr>
        <p:spPr>
          <a:xfrm>
            <a:off x="798126" y="5715000"/>
            <a:ext cx="3425825" cy="923330"/>
          </a:xfrm>
          <a:prstGeom prst="rect">
            <a:avLst/>
          </a:prstGeom>
          <a:noFill/>
        </p:spPr>
        <p:txBody>
          <a:bodyPr wrap="square" rtlCol="0">
            <a:spAutoFit/>
          </a:bodyPr>
          <a:lstStyle/>
          <a:p>
            <a:r>
              <a:rPr lang="en-US" dirty="0"/>
              <a:t>Oliver North – shredded documents but didn’t realize that his email was backed up</a:t>
            </a:r>
          </a:p>
        </p:txBody>
      </p:sp>
      <p:sp>
        <p:nvSpPr>
          <p:cNvPr id="7" name="Rectangle 6"/>
          <p:cNvSpPr/>
          <p:nvPr/>
        </p:nvSpPr>
        <p:spPr>
          <a:xfrm>
            <a:off x="5222704" y="5711757"/>
            <a:ext cx="3837709" cy="923330"/>
          </a:xfrm>
          <a:prstGeom prst="rect">
            <a:avLst/>
          </a:prstGeom>
        </p:spPr>
        <p:txBody>
          <a:bodyPr wrap="square">
            <a:spAutoFit/>
          </a:bodyPr>
          <a:lstStyle/>
          <a:p>
            <a:r>
              <a:rPr lang="en-US" dirty="0"/>
              <a:t>Hillary Clinton – sent messages about classified information on a personal email account</a:t>
            </a:r>
          </a:p>
        </p:txBody>
      </p:sp>
      <p:pic>
        <p:nvPicPr>
          <p:cNvPr id="10" name="Picture 9"/>
          <p:cNvPicPr>
            <a:picLocks noChangeAspect="1"/>
          </p:cNvPicPr>
          <p:nvPr/>
        </p:nvPicPr>
        <p:blipFill>
          <a:blip r:embed="rId4" cstate="print"/>
          <a:stretch>
            <a:fillRect/>
          </a:stretch>
        </p:blipFill>
        <p:spPr>
          <a:xfrm>
            <a:off x="307975" y="2358597"/>
            <a:ext cx="5011352" cy="3304587"/>
          </a:xfrm>
          <a:prstGeom prst="rect">
            <a:avLst/>
          </a:prstGeom>
        </p:spPr>
      </p:pic>
    </p:spTree>
    <p:extLst>
      <p:ext uri="{BB962C8B-B14F-4D97-AF65-F5344CB8AC3E}">
        <p14:creationId xmlns:p14="http://schemas.microsoft.com/office/powerpoint/2010/main" val="3147022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70034" y="47802"/>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 A Fish a Document?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pic>
        <p:nvPicPr>
          <p:cNvPr id="1028" name="Picture 4" descr="XXX 131936 FISH CASE 0009.JPG USA F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13" y="990600"/>
            <a:ext cx="4355151" cy="327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766" y="4224875"/>
            <a:ext cx="6152633"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When he allegedly dumped them overboard instead, he was charged with violating the Sarbanes-Oxley Act, which imposes harsh penalties for destroying “</a:t>
            </a:r>
            <a:r>
              <a:rPr lang="en-US" sz="2400" dirty="0">
                <a:solidFill>
                  <a:srgbClr val="FF0000"/>
                </a:solidFill>
              </a:rPr>
              <a:t>any record, document, or tangible object</a:t>
            </a:r>
            <a:r>
              <a:rPr lang="en-US" sz="2400" dirty="0"/>
              <a:t>” to impede a federal investigation</a:t>
            </a:r>
          </a:p>
        </p:txBody>
      </p:sp>
      <p:pic>
        <p:nvPicPr>
          <p:cNvPr id="3074" name="Picture 2" descr="Epinephelus mor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612" y="5075336"/>
            <a:ext cx="2095500" cy="1323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19581" y="1340463"/>
            <a:ext cx="408014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John Yates, a commercial fisherman in Florida, was found with red groupers in his catch below the legal size limit.  An inspector ordered him to return to port and hand the fish over to the authorities</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5" cstate="print"/>
          <a:stretch>
            <a:fillRect/>
          </a:stretch>
        </p:blipFill>
        <p:spPr>
          <a:xfrm>
            <a:off x="6211936" y="6019800"/>
            <a:ext cx="2620852" cy="450459"/>
          </a:xfrm>
          <a:prstGeom prst="rect">
            <a:avLst/>
          </a:prstGeom>
        </p:spPr>
      </p:pic>
    </p:spTree>
    <p:extLst>
      <p:ext uri="{BB962C8B-B14F-4D97-AF65-F5344CB8AC3E}">
        <p14:creationId xmlns:p14="http://schemas.microsoft.com/office/powerpoint/2010/main" val="367777925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0301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 A Fish a Document?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44159" y="4375218"/>
            <a:ext cx="8305800" cy="2219356"/>
          </a:xfrm>
          <a:prstGeom prst="rect">
            <a:avLst/>
          </a:prstGeom>
          <a:noFill/>
          <a:ln w="9525">
            <a:noFill/>
            <a:miter lim="800000"/>
            <a:headEnd/>
            <a:tailEnd/>
          </a:ln>
        </p:spPr>
        <p:txBody>
          <a:bodyPr wrap="square" lIns="64291" tIns="32146" rIns="64291" bIns="32146">
            <a:spAutoFit/>
          </a:bodyPr>
          <a:lstStyle/>
          <a:p>
            <a:pPr marL="285750" indent="-285750">
              <a:buFont typeface="Arial" panose="020B0604020202020204" pitchFamily="34" charset="0"/>
              <a:buChar char="•"/>
            </a:pPr>
            <a:r>
              <a:rPr lang="en-US" sz="2800" dirty="0"/>
              <a:t>The US Supreme Court reversed, ruling in favor of the fisherman (Yates v. United States 2015), finding that “tangible object” must be interpreted in the context of “record” and “document” and, as such, only applies to an object “used to record or preserve information”</a:t>
            </a:r>
          </a:p>
        </p:txBody>
      </p:sp>
      <p:pic>
        <p:nvPicPr>
          <p:cNvPr id="1028" name="Picture 4" descr="XXX 131936 FISH CASE 0009.JPG USA F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915" y="1394011"/>
            <a:ext cx="3826144" cy="2873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2C79FD-5A3D-4B88-834E-94FACE5ADD7B}"/>
              </a:ext>
            </a:extLst>
          </p:cNvPr>
          <p:cNvSpPr txBox="1"/>
          <p:nvPr/>
        </p:nvSpPr>
        <p:spPr>
          <a:xfrm>
            <a:off x="4800600" y="1832058"/>
            <a:ext cx="3429000" cy="2092881"/>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District court and Court of Appeals said Yates violated Sarbanes-Oxley</a:t>
            </a:r>
          </a:p>
          <a:p>
            <a:pPr marL="285750" lvl="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149421477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Curation &amp; Governance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828800"/>
            <a:ext cx="8036719" cy="402292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a:latin typeface="UC Berkeley OS Sign"/>
              </a:rPr>
              <a:t> </a:t>
            </a:r>
            <a:r>
              <a:rPr lang="en-US" sz="3200" dirty="0">
                <a:latin typeface="UC Berkeley OS Sign"/>
              </a:rPr>
              <a:t>CURATION a common term for maintenance activities in "memory institutions“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 It includes work to improve access (through better organization or description) or to restore / transform the resource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 Curation decisions are often on an item-by-item basis, or for a set of closely related ones</a:t>
            </a:r>
          </a:p>
        </p:txBody>
      </p:sp>
    </p:spTree>
    <p:extLst>
      <p:ext uri="{BB962C8B-B14F-4D97-AF65-F5344CB8AC3E}">
        <p14:creationId xmlns:p14="http://schemas.microsoft.com/office/powerpoint/2010/main" val="11948200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Curation &amp; Governance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35585" y="1676400"/>
            <a:ext cx="7722616" cy="345655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GOVERNANCE and Curation overlap, but the former term is more associated with corporate or enterprise data management and focuses more on policy than on process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rPr>
              <a:t>Governance often has an economic basis or metaphor at its foundation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400" dirty="0">
              <a:latin typeface="UC Berkeley OS Sign"/>
            </a:endParaRPr>
          </a:p>
        </p:txBody>
      </p:sp>
    </p:spTree>
    <p:extLst>
      <p:ext uri="{BB962C8B-B14F-4D97-AF65-F5344CB8AC3E}">
        <p14:creationId xmlns:p14="http://schemas.microsoft.com/office/powerpoint/2010/main" val="368715032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a:xfrm>
            <a:off x="433647" y="381000"/>
            <a:ext cx="8229600" cy="1143000"/>
          </a:xfrm>
        </p:spPr>
        <p:txBody>
          <a:bodyPr>
            <a:normAutofit fontScale="90000"/>
          </a:bodyPr>
          <a:lstStyle/>
          <a:p>
            <a:r>
              <a:rPr lang="en-US" sz="4800" b="1" dirty="0">
                <a:solidFill>
                  <a:srgbClr val="FF0000"/>
                </a:solidFill>
              </a:rPr>
              <a:t>Breakout Discussion about Activities wrt University Courses</a:t>
            </a:r>
          </a:p>
        </p:txBody>
      </p:sp>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457200" y="1981200"/>
            <a:ext cx="8229600" cy="4144962"/>
          </a:xfrm>
        </p:spPr>
        <p:txBody>
          <a:bodyPr>
            <a:normAutofit fontScale="92500"/>
          </a:bodyPr>
          <a:lstStyle/>
          <a:p>
            <a:pPr>
              <a:defRPr/>
            </a:pPr>
            <a:r>
              <a:rPr lang="en-US" sz="4800" b="1" i="1" dirty="0">
                <a:cs typeface="Arial" pitchFamily="34" charset="0"/>
              </a:rPr>
              <a:t>How do university students select and organize the courses they take?</a:t>
            </a:r>
          </a:p>
          <a:p>
            <a:pPr>
              <a:defRPr/>
            </a:pPr>
            <a:r>
              <a:rPr lang="en-US" sz="4800" b="1" i="1" dirty="0">
                <a:cs typeface="Arial" pitchFamily="34" charset="0"/>
              </a:rPr>
              <a:t>What does maintenance mean for the collection of courses?</a:t>
            </a:r>
          </a:p>
        </p:txBody>
      </p:sp>
    </p:spTree>
    <p:extLst>
      <p:ext uri="{BB962C8B-B14F-4D97-AF65-F5344CB8AC3E}">
        <p14:creationId xmlns:p14="http://schemas.microsoft.com/office/powerpoint/2010/main" val="219678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610-B2D6-4C26-8441-BCEEC676875C}"/>
              </a:ext>
            </a:extLst>
          </p:cNvPr>
          <p:cNvSpPr>
            <a:spLocks noGrp="1"/>
          </p:cNvSpPr>
          <p:nvPr>
            <p:ph type="title"/>
          </p:nvPr>
        </p:nvSpPr>
        <p:spPr/>
        <p:txBody>
          <a:bodyPr>
            <a:normAutofit fontScale="90000"/>
          </a:bodyPr>
          <a:lstStyle/>
          <a:p>
            <a:r>
              <a:rPr lang="en-US" b="1" dirty="0"/>
              <a:t>Course-Related Activities</a:t>
            </a:r>
            <a:br>
              <a:rPr lang="en-US" b="1" dirty="0"/>
            </a:br>
            <a:r>
              <a:rPr lang="en-US" b="1" dirty="0"/>
              <a:t> – Student Perspective</a:t>
            </a:r>
          </a:p>
        </p:txBody>
      </p:sp>
      <p:sp>
        <p:nvSpPr>
          <p:cNvPr id="3" name="Content Placeholder 2">
            <a:extLst>
              <a:ext uri="{FF2B5EF4-FFF2-40B4-BE49-F238E27FC236}">
                <a16:creationId xmlns:a16="http://schemas.microsoft.com/office/drawing/2014/main" id="{802B3DE4-B72F-45BC-9F45-3C00A3366BE5}"/>
              </a:ext>
            </a:extLst>
          </p:cNvPr>
          <p:cNvSpPr>
            <a:spLocks noGrp="1"/>
          </p:cNvSpPr>
          <p:nvPr>
            <p:ph idx="1"/>
          </p:nvPr>
        </p:nvSpPr>
        <p:spPr/>
        <p:txBody>
          <a:bodyPr>
            <a:normAutofit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sz="3200" dirty="0"/>
              <a:t>What are your most important criteria, in priority order, for choosing which courses to take (in a normal not-zoom semester)?</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sz="3200" dirty="0"/>
              <a:t>Are some of these criteria incompatible with each other?</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sz="3200" dirty="0"/>
              <a:t>Do all students use the same selection criteria with the same priority?</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sz="3200" dirty="0"/>
              <a:t>Is there “path dependence” in your course selection and maintenance?</a:t>
            </a:r>
          </a:p>
          <a:p>
            <a:endParaRPr lang="en-US" dirty="0"/>
          </a:p>
        </p:txBody>
      </p:sp>
    </p:spTree>
    <p:extLst>
      <p:ext uri="{BB962C8B-B14F-4D97-AF65-F5344CB8AC3E}">
        <p14:creationId xmlns:p14="http://schemas.microsoft.com/office/powerpoint/2010/main" val="2283520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44EA56-03EE-4845-B62A-3713CEA91E4B}"/>
              </a:ext>
            </a:extLst>
          </p:cNvPr>
          <p:cNvSpPr>
            <a:spLocks noGrp="1"/>
          </p:cNvSpPr>
          <p:nvPr>
            <p:ph idx="1"/>
          </p:nvPr>
        </p:nvSpPr>
        <p:spPr>
          <a:xfrm>
            <a:off x="990600" y="1600200"/>
            <a:ext cx="7848600" cy="4144962"/>
          </a:xfrm>
        </p:spPr>
        <p:txBody>
          <a:bodyPr>
            <a:normAutofit/>
          </a:bodyPr>
          <a:lstStyle/>
          <a:p>
            <a:pPr>
              <a:defRPr/>
            </a:pPr>
            <a:r>
              <a:rPr lang="en-US" sz="4800" b="1" i="1" dirty="0">
                <a:cs typeface="Arial" pitchFamily="34" charset="0"/>
              </a:rPr>
              <a:t>How does your university select, organize, and maintain the collection of courses it offers?</a:t>
            </a:r>
          </a:p>
        </p:txBody>
      </p:sp>
    </p:spTree>
    <p:extLst>
      <p:ext uri="{BB962C8B-B14F-4D97-AF65-F5344CB8AC3E}">
        <p14:creationId xmlns:p14="http://schemas.microsoft.com/office/powerpoint/2010/main" val="300793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500063" y="535782"/>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Activities in a Data Warehouse</a:t>
            </a:r>
            <a:br>
              <a:rPr lang="en-US" altLang="en-US" sz="4000" b="1" dirty="0">
                <a:sym typeface="UC Berkeley OS Sign"/>
              </a:rPr>
            </a:br>
            <a:r>
              <a:rPr lang="en-US" altLang="en-US" sz="4000" b="1" dirty="0">
                <a:sym typeface="UC Berkeley OS Sign"/>
              </a:rPr>
              <a:t> Organizing System…</a:t>
            </a:r>
          </a:p>
        </p:txBody>
      </p:sp>
      <p:sp>
        <p:nvSpPr>
          <p:cNvPr id="115715"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5856ECE9-820F-4F6D-94EC-70A6E6EEE673}" type="slidenum">
              <a:rPr lang="en-US" altLang="en-US" sz="1477">
                <a:solidFill>
                  <a:srgbClr val="002955"/>
                </a:solidFill>
                <a:latin typeface="UC Berkeley OS Sign"/>
                <a:ea typeface="MS PGothic" panose="020B0600070205080204" pitchFamily="34" charset="-128"/>
                <a:sym typeface="UC Berkeley OS Sign"/>
              </a:rPr>
              <a:pPr algn="ctr" eaLnBrk="1" hangingPunct="1"/>
              <a:t>6</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115716" name="Rectangle 7"/>
          <p:cNvSpPr>
            <a:spLocks noChangeArrowheads="1"/>
          </p:cNvSpPr>
          <p:nvPr/>
        </p:nvSpPr>
        <p:spPr bwMode="auto">
          <a:xfrm>
            <a:off x="553640" y="2035969"/>
            <a:ext cx="8358188" cy="45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2812" b="1"/>
              <a:t>Selecting</a:t>
            </a:r>
            <a:r>
              <a:rPr lang="en-US" altLang="en-US" sz="2812"/>
              <a:t>: </a:t>
            </a:r>
            <a:r>
              <a:rPr lang="en-US" altLang="en-US" sz="2812" i="1"/>
              <a:t>which data sources should be included?  How is their quality assessed?</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Organizing</a:t>
            </a:r>
            <a:r>
              <a:rPr lang="en-US" altLang="en-US" sz="2812"/>
              <a:t>: </a:t>
            </a:r>
            <a:r>
              <a:rPr lang="en-US" altLang="en-US" sz="2812" i="1"/>
              <a:t>which data formats and schemas will enable effective processing?  Are needed transformations made at load time or query time?</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Supporting Interactions</a:t>
            </a:r>
            <a:r>
              <a:rPr lang="en-US" altLang="en-US" sz="2812"/>
              <a:t>:</a:t>
            </a:r>
            <a:r>
              <a:rPr lang="en-US" altLang="en-US" sz="2812" i="1"/>
              <a:t> what are the most important and frequent queries that need to be pre-configured?  </a:t>
            </a:r>
          </a:p>
          <a:p>
            <a:pPr>
              <a:lnSpc>
                <a:spcPct val="92000"/>
              </a:lnSpc>
              <a:spcBef>
                <a:spcPts val="1266"/>
              </a:spcBef>
              <a:buClr>
                <a:srgbClr val="002955"/>
              </a:buClr>
              <a:buSzPct val="44000"/>
              <a:buFont typeface="Wingdings" panose="05000000000000000000" pitchFamily="2" charset="2"/>
              <a:buChar char="l"/>
            </a:pPr>
            <a:r>
              <a:rPr lang="en-US" altLang="en-US" sz="2812" i="1"/>
              <a:t> </a:t>
            </a:r>
            <a:r>
              <a:rPr lang="en-US" altLang="en-US" sz="2812" b="1"/>
              <a:t>Maintaining: </a:t>
            </a:r>
            <a:r>
              <a:rPr lang="en-US" altLang="en-US" sz="2812" i="1"/>
              <a:t>data governance… retention, compliance, privacy issues</a:t>
            </a:r>
            <a:endParaRPr lang="en-US" altLang="en-US" sz="2812">
              <a:latin typeface="UC Berkeley OS Sign"/>
            </a:endParaRPr>
          </a:p>
        </p:txBody>
      </p:sp>
    </p:spTree>
    <p:extLst>
      <p:ext uri="{BB962C8B-B14F-4D97-AF65-F5344CB8AC3E}">
        <p14:creationId xmlns:p14="http://schemas.microsoft.com/office/powerpoint/2010/main" val="1740443829"/>
      </p:ext>
    </p:extLst>
  </p:cSld>
  <p:clrMapOvr>
    <a:masterClrMapping/>
  </p:clrMapOvr>
  <mc:AlternateContent xmlns:mc="http://schemas.openxmlformats.org/markup-compatibility/2006" xmlns:p14="http://schemas.microsoft.com/office/powerpoint/2010/main">
    <mc:Choice Requires="p14">
      <p:transition spd="slow" p14:dur="2000" advTm="8907"/>
    </mc:Choice>
    <mc:Fallback xmlns="">
      <p:transition spd="slow" advTm="8907"/>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610-B2D6-4C26-8441-BCEEC676875C}"/>
              </a:ext>
            </a:extLst>
          </p:cNvPr>
          <p:cNvSpPr>
            <a:spLocks noGrp="1"/>
          </p:cNvSpPr>
          <p:nvPr>
            <p:ph type="title"/>
          </p:nvPr>
        </p:nvSpPr>
        <p:spPr/>
        <p:txBody>
          <a:bodyPr>
            <a:normAutofit fontScale="90000"/>
          </a:bodyPr>
          <a:lstStyle/>
          <a:p>
            <a:r>
              <a:rPr lang="en-US" dirty="0"/>
              <a:t>Course-Related Activities</a:t>
            </a:r>
            <a:br>
              <a:rPr lang="en-US" dirty="0"/>
            </a:br>
            <a:r>
              <a:rPr lang="en-US" dirty="0"/>
              <a:t> – University Perspective</a:t>
            </a:r>
          </a:p>
        </p:txBody>
      </p:sp>
      <p:sp>
        <p:nvSpPr>
          <p:cNvPr id="3" name="Content Placeholder 2">
            <a:extLst>
              <a:ext uri="{FF2B5EF4-FFF2-40B4-BE49-F238E27FC236}">
                <a16:creationId xmlns:a16="http://schemas.microsoft.com/office/drawing/2014/main" id="{802B3DE4-B72F-45BC-9F45-3C00A3366BE5}"/>
              </a:ext>
            </a:extLst>
          </p:cNvPr>
          <p:cNvSpPr>
            <a:spLocks noGrp="1"/>
          </p:cNvSpPr>
          <p:nvPr>
            <p:ph idx="1"/>
          </p:nvPr>
        </p:nvSpPr>
        <p:spPr>
          <a:xfrm>
            <a:off x="228600" y="1752600"/>
            <a:ext cx="8229600" cy="4525963"/>
          </a:xfrm>
        </p:spPr>
        <p:txBody>
          <a:bodyPr>
            <a:normAutofit fontScale="92500"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b="1" dirty="0"/>
              <a:t>What criteria do the university or academic departments/programs use to decide which courses to offer in each semester?</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b="1" dirty="0"/>
              <a:t>What criteria do the university or academic departments/programs use to decide WHEN and WHERE to schedule these courses?</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b="1" dirty="0"/>
              <a:t>Do any of these criteria conflict with the student criteria?</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defRPr/>
            </a:pPr>
            <a:r>
              <a:rPr lang="en-US" b="1" dirty="0"/>
              <a:t>What kinds of maintenance activities does the university perform wrt offered courses, and why are they necessary?</a:t>
            </a:r>
          </a:p>
          <a:p>
            <a:endParaRPr lang="en-US" dirty="0"/>
          </a:p>
        </p:txBody>
      </p:sp>
    </p:spTree>
    <p:extLst>
      <p:ext uri="{BB962C8B-B14F-4D97-AF65-F5344CB8AC3E}">
        <p14:creationId xmlns:p14="http://schemas.microsoft.com/office/powerpoint/2010/main" val="50069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a:t>Selecting Resources</a:t>
            </a:r>
          </a:p>
        </p:txBody>
      </p:sp>
    </p:spTree>
    <p:extLst>
      <p:ext uri="{BB962C8B-B14F-4D97-AF65-F5344CB8AC3E}">
        <p14:creationId xmlns:p14="http://schemas.microsoft.com/office/powerpoint/2010/main" val="172635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Selecting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036719" cy="46956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SELECTION is the process by which resources are identified, evaluated, and added to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Selection is by definition an intentional process … but this does not mean it is always objective or unbiased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Selection methods and criteria vary across domains (as do the words that describe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Some selection methods apply to instances (one-at-a-time), others to resource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b="1" dirty="0">
                <a:solidFill>
                  <a:srgbClr val="FF0000"/>
                </a:solidFill>
              </a:rPr>
              <a:t>It is essential to have interactions with resources in mind before you choose </a:t>
            </a:r>
            <a:r>
              <a:rPr lang="en-US" sz="2800" b="1" dirty="0" err="1">
                <a:solidFill>
                  <a:srgbClr val="FF0000"/>
                </a:solidFill>
              </a:rPr>
              <a:t>selectron</a:t>
            </a:r>
            <a:r>
              <a:rPr lang="en-US" sz="2800" b="1" dirty="0">
                <a:solidFill>
                  <a:srgbClr val="FF0000"/>
                </a:solidFill>
              </a:rPr>
              <a:t> criteria</a:t>
            </a:r>
          </a:p>
        </p:txBody>
      </p:sp>
    </p:spTree>
    <p:extLst>
      <p:ext uri="{BB962C8B-B14F-4D97-AF65-F5344CB8AC3E}">
        <p14:creationId xmlns:p14="http://schemas.microsoft.com/office/powerpoint/2010/main" val="39734949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74271" y="1806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Typical Selection Criteria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66259" y="1371600"/>
            <a:ext cx="8036719" cy="570582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Utility for some specific purpose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Intrinsic value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Scarcity or uniqueness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Newest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To establish a brand or reputation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a:t>Conformance to technical specifications</a:t>
            </a: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i="1" dirty="0">
                <a:solidFill>
                  <a:srgbClr val="FF0000"/>
                </a:solidFill>
              </a:rPr>
              <a:t>Selection criteria can conflict; you need to prioritize them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spTree>
    <p:extLst>
      <p:ext uri="{BB962C8B-B14F-4D97-AF65-F5344CB8AC3E}">
        <p14:creationId xmlns:p14="http://schemas.microsoft.com/office/powerpoint/2010/main" val="42615420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ofghoPuJ0SLJRjOP1s_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_eiVqtePE.r8kXFJgqv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yI6GJLuakqOB6tToJyR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UPAuiAHC063P.tKjXQJ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T9naBAs8EeIgzUN7zS6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52.OiUmiEC1sBX9scub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jCnBCddGkSeEW4JYLMRu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1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2842</Words>
  <Application>Microsoft Office PowerPoint</Application>
  <PresentationFormat>On-screen Show (4:3)</PresentationFormat>
  <Paragraphs>358</Paragraphs>
  <Slides>60</Slides>
  <Notes>60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Times New Roman</vt:lpstr>
      <vt:lpstr>UC Berkeley OS Sign</vt:lpstr>
      <vt:lpstr>Wingdings</vt:lpstr>
      <vt:lpstr>Office Theme</vt:lpstr>
      <vt:lpstr>Title &amp; Bullets</vt:lpstr>
      <vt:lpstr>CogSci 150 “Sensemaking and Organizing” Spring 2021</vt:lpstr>
      <vt:lpstr>The Activities in Organizing Systems</vt:lpstr>
      <vt:lpstr>An Organized Closet</vt:lpstr>
      <vt:lpstr>Activities in a  Closet Organizing System…</vt:lpstr>
      <vt:lpstr>An Organized Data Warehouse</vt:lpstr>
      <vt:lpstr>Activities in a Data Warehouse  Organizing System…</vt:lpstr>
      <vt:lpstr>Selecting Resources</vt:lpstr>
      <vt:lpstr>Selecting Resources</vt:lpstr>
      <vt:lpstr>Typical Selection Criteria</vt:lpstr>
      <vt:lpstr>Selection in Different Domains</vt:lpstr>
      <vt:lpstr>PowerPoint Presentation</vt:lpstr>
      <vt:lpstr>Selection Bias</vt:lpstr>
      <vt:lpstr>“Path Dependence”</vt:lpstr>
      <vt:lpstr>Upstream and  Downstream Selection</vt:lpstr>
      <vt:lpstr>Stop and Think</vt:lpstr>
      <vt:lpstr>Organizing Resources</vt:lpstr>
      <vt:lpstr>Organizing Resources</vt:lpstr>
      <vt:lpstr>Scope and Scale</vt:lpstr>
      <vt:lpstr>PowerPoint Presentation</vt:lpstr>
      <vt:lpstr>Stop and Think</vt:lpstr>
      <vt:lpstr>Say it Again: TDO’s Mantra</vt:lpstr>
      <vt:lpstr>PowerPoint Presentation</vt:lpstr>
      <vt:lpstr>Organizing  Physical Resources</vt:lpstr>
      <vt:lpstr>Mise-en-place</vt:lpstr>
      <vt:lpstr>Mise-en-place</vt:lpstr>
      <vt:lpstr>Stop and Talk</vt:lpstr>
      <vt:lpstr> Organizing in Physical or  Technological Environments </vt:lpstr>
      <vt:lpstr>PowerPoint Presentation</vt:lpstr>
      <vt:lpstr> Be Careful When Selecting Technology</vt:lpstr>
      <vt:lpstr> How To Be Careful</vt:lpstr>
      <vt:lpstr>How Big A Bookcase Should You Buy?</vt:lpstr>
      <vt:lpstr>Borrow, Don’t Buy</vt:lpstr>
      <vt:lpstr>Organizing  Digital Resources</vt:lpstr>
      <vt:lpstr>Designing Interactions  with Resources</vt:lpstr>
      <vt:lpstr>  Requirements for Interactions</vt:lpstr>
      <vt:lpstr>Interaction and Value Creation</vt:lpstr>
      <vt:lpstr>Value Creation with Physical Resources</vt:lpstr>
      <vt:lpstr>Value Creation with Digital Resources</vt:lpstr>
      <vt:lpstr>Value Creation with “Smart” Resources</vt:lpstr>
      <vt:lpstr>PowerPoint Presentation</vt:lpstr>
      <vt:lpstr>Disaggregation of  Symbolic Interaction  and Other Impacts of Technology</vt:lpstr>
      <vt:lpstr>Before  “Disaggregation”</vt:lpstr>
      <vt:lpstr>Maintaining Resources</vt:lpstr>
      <vt:lpstr>Resource Preservation as  Means vs. End</vt:lpstr>
      <vt:lpstr>Maintaining Resources</vt:lpstr>
      <vt:lpstr>Selecting {and,or,vs.} Maintaining</vt:lpstr>
      <vt:lpstr>Organizing {and,or,vs.} Maintaining</vt:lpstr>
      <vt:lpstr>Preservation</vt:lpstr>
      <vt:lpstr>Digital Preservation</vt:lpstr>
      <vt:lpstr>Stop and Think</vt:lpstr>
      <vt:lpstr>Preservation (or not) and the Law</vt:lpstr>
      <vt:lpstr>Two (In-)famous Incidents of Not Following the Rules for Information Management and Record-keeping</vt:lpstr>
      <vt:lpstr>Is A Fish a Document? (1)</vt:lpstr>
      <vt:lpstr>Is A Fish a Document?  (2)</vt:lpstr>
      <vt:lpstr>Curation &amp; Governance (1)</vt:lpstr>
      <vt:lpstr>Curation &amp; Governance (2)</vt:lpstr>
      <vt:lpstr>Breakout Discussion about Activities wrt University Courses</vt:lpstr>
      <vt:lpstr>Course-Related Activities  – Student Perspective</vt:lpstr>
      <vt:lpstr>PowerPoint Presentation</vt:lpstr>
      <vt:lpstr>Course-Related Activities  – University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2021-01-28T17:46:49Z</dcterms:modified>
</cp:coreProperties>
</file>