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6"/>
  </p:notesMasterIdLst>
  <p:sldIdLst>
    <p:sldId id="697" r:id="rId2"/>
    <p:sldId id="273" r:id="rId3"/>
    <p:sldId id="419" r:id="rId4"/>
    <p:sldId id="372" r:id="rId5"/>
    <p:sldId id="749" r:id="rId6"/>
    <p:sldId id="444" r:id="rId7"/>
    <p:sldId id="739" r:id="rId8"/>
    <p:sldId id="375" r:id="rId9"/>
    <p:sldId id="750" r:id="rId10"/>
    <p:sldId id="377" r:id="rId11"/>
    <p:sldId id="748" r:id="rId12"/>
    <p:sldId id="378" r:id="rId13"/>
    <p:sldId id="436" r:id="rId14"/>
    <p:sldId id="439" r:id="rId15"/>
    <p:sldId id="420" r:id="rId16"/>
    <p:sldId id="438" r:id="rId17"/>
    <p:sldId id="437" r:id="rId18"/>
    <p:sldId id="379" r:id="rId19"/>
    <p:sldId id="398" r:id="rId20"/>
    <p:sldId id="399" r:id="rId21"/>
    <p:sldId id="400" r:id="rId22"/>
    <p:sldId id="401" r:id="rId23"/>
    <p:sldId id="402" r:id="rId24"/>
    <p:sldId id="752" r:id="rId25"/>
    <p:sldId id="404" r:id="rId26"/>
    <p:sldId id="403" r:id="rId27"/>
    <p:sldId id="406" r:id="rId28"/>
    <p:sldId id="440" r:id="rId29"/>
    <p:sldId id="407" r:id="rId30"/>
    <p:sldId id="409" r:id="rId31"/>
    <p:sldId id="747" r:id="rId32"/>
    <p:sldId id="753" r:id="rId33"/>
    <p:sldId id="429" r:id="rId34"/>
    <p:sldId id="485" r:id="rId35"/>
    <p:sldId id="430" r:id="rId36"/>
    <p:sldId id="431" r:id="rId37"/>
    <p:sldId id="435" r:id="rId38"/>
    <p:sldId id="432" r:id="rId39"/>
    <p:sldId id="447" r:id="rId40"/>
    <p:sldId id="390" r:id="rId41"/>
    <p:sldId id="738" r:id="rId42"/>
    <p:sldId id="751" r:id="rId43"/>
    <p:sldId id="391" r:id="rId44"/>
    <p:sldId id="392" r:id="rId45"/>
    <p:sldId id="393" r:id="rId46"/>
    <p:sldId id="394" r:id="rId47"/>
    <p:sldId id="395" r:id="rId48"/>
    <p:sldId id="433" r:id="rId49"/>
    <p:sldId id="714" r:id="rId50"/>
    <p:sldId id="741" r:id="rId51"/>
    <p:sldId id="740" r:id="rId52"/>
    <p:sldId id="742" r:id="rId53"/>
    <p:sldId id="418" r:id="rId54"/>
    <p:sldId id="446" r:id="rId5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31" autoAdjust="0"/>
    <p:restoredTop sz="67575" autoAdjust="0"/>
  </p:normalViewPr>
  <p:slideViewPr>
    <p:cSldViewPr>
      <p:cViewPr varScale="1">
        <p:scale>
          <a:sx n="49" d="100"/>
          <a:sy n="49" d="100"/>
        </p:scale>
        <p:origin x="1857" y="33"/>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5517"/>
    </p:cViewPr>
  </p:sorterViewPr>
  <p:notesViewPr>
    <p:cSldViewPr>
      <p:cViewPr>
        <p:scale>
          <a:sx n="71" d="100"/>
          <a:sy n="71" d="100"/>
        </p:scale>
        <p:origin x="2856" y="-117"/>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2/3/2021</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309015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10</a:t>
            </a:fld>
            <a:endParaRPr lang="en-US"/>
          </a:p>
        </p:txBody>
      </p:sp>
    </p:spTree>
    <p:extLst>
      <p:ext uri="{BB962C8B-B14F-4D97-AF65-F5344CB8AC3E}">
        <p14:creationId xmlns:p14="http://schemas.microsoft.com/office/powerpoint/2010/main" val="2363777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11</a:t>
            </a:fld>
            <a:endParaRPr lang="en-US" dirty="0"/>
          </a:p>
        </p:txBody>
      </p:sp>
    </p:spTree>
    <p:extLst>
      <p:ext uri="{BB962C8B-B14F-4D97-AF65-F5344CB8AC3E}">
        <p14:creationId xmlns:p14="http://schemas.microsoft.com/office/powerpoint/2010/main" val="136606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12</a:t>
            </a:fld>
            <a:endParaRPr lang="en-US"/>
          </a:p>
        </p:txBody>
      </p:sp>
    </p:spTree>
    <p:extLst>
      <p:ext uri="{BB962C8B-B14F-4D97-AF65-F5344CB8AC3E}">
        <p14:creationId xmlns:p14="http://schemas.microsoft.com/office/powerpoint/2010/main" val="1255759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13</a:t>
            </a:fld>
            <a:endParaRPr lang="en-US" dirty="0"/>
          </a:p>
        </p:txBody>
      </p:sp>
    </p:spTree>
    <p:extLst>
      <p:ext uri="{BB962C8B-B14F-4D97-AF65-F5344CB8AC3E}">
        <p14:creationId xmlns:p14="http://schemas.microsoft.com/office/powerpoint/2010/main" val="2191685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2905172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1293758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1642608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3792712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18</a:t>
            </a:fld>
            <a:endParaRPr lang="en-US"/>
          </a:p>
        </p:txBody>
      </p:sp>
    </p:spTree>
    <p:extLst>
      <p:ext uri="{BB962C8B-B14F-4D97-AF65-F5344CB8AC3E}">
        <p14:creationId xmlns:p14="http://schemas.microsoft.com/office/powerpoint/2010/main" val="3729998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19</a:t>
            </a:fld>
            <a:endParaRPr lang="en-US"/>
          </a:p>
        </p:txBody>
      </p:sp>
    </p:spTree>
    <p:extLst>
      <p:ext uri="{BB962C8B-B14F-4D97-AF65-F5344CB8AC3E}">
        <p14:creationId xmlns:p14="http://schemas.microsoft.com/office/powerpoint/2010/main" val="177845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a:t>
            </a:fld>
            <a:endParaRPr lang="en-US" dirty="0"/>
          </a:p>
        </p:txBody>
      </p:sp>
    </p:spTree>
    <p:extLst>
      <p:ext uri="{BB962C8B-B14F-4D97-AF65-F5344CB8AC3E}">
        <p14:creationId xmlns:p14="http://schemas.microsoft.com/office/powerpoint/2010/main" val="224338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20</a:t>
            </a:fld>
            <a:endParaRPr lang="en-US"/>
          </a:p>
        </p:txBody>
      </p:sp>
    </p:spTree>
    <p:extLst>
      <p:ext uri="{BB962C8B-B14F-4D97-AF65-F5344CB8AC3E}">
        <p14:creationId xmlns:p14="http://schemas.microsoft.com/office/powerpoint/2010/main" val="99916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21</a:t>
            </a:fld>
            <a:endParaRPr lang="en-US"/>
          </a:p>
        </p:txBody>
      </p:sp>
    </p:spTree>
    <p:extLst>
      <p:ext uri="{BB962C8B-B14F-4D97-AF65-F5344CB8AC3E}">
        <p14:creationId xmlns:p14="http://schemas.microsoft.com/office/powerpoint/2010/main" val="3417724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22</a:t>
            </a:fld>
            <a:endParaRPr lang="en-US"/>
          </a:p>
        </p:txBody>
      </p:sp>
    </p:spTree>
    <p:extLst>
      <p:ext uri="{BB962C8B-B14F-4D97-AF65-F5344CB8AC3E}">
        <p14:creationId xmlns:p14="http://schemas.microsoft.com/office/powerpoint/2010/main" val="1146340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23</a:t>
            </a:fld>
            <a:endParaRPr lang="en-US"/>
          </a:p>
        </p:txBody>
      </p:sp>
    </p:spTree>
    <p:extLst>
      <p:ext uri="{BB962C8B-B14F-4D97-AF65-F5344CB8AC3E}">
        <p14:creationId xmlns:p14="http://schemas.microsoft.com/office/powerpoint/2010/main" val="3223316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1565405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25</a:t>
            </a:fld>
            <a:endParaRPr lang="en-US"/>
          </a:p>
        </p:txBody>
      </p:sp>
    </p:spTree>
    <p:extLst>
      <p:ext uri="{BB962C8B-B14F-4D97-AF65-F5344CB8AC3E}">
        <p14:creationId xmlns:p14="http://schemas.microsoft.com/office/powerpoint/2010/main" val="2958454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26</a:t>
            </a:fld>
            <a:endParaRPr lang="en-US"/>
          </a:p>
        </p:txBody>
      </p:sp>
    </p:spTree>
    <p:extLst>
      <p:ext uri="{BB962C8B-B14F-4D97-AF65-F5344CB8AC3E}">
        <p14:creationId xmlns:p14="http://schemas.microsoft.com/office/powerpoint/2010/main" val="479121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xfrm>
            <a:off x="457200" y="4414825"/>
            <a:ext cx="5486400" cy="4183380"/>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27</a:t>
            </a:fld>
            <a:endParaRPr lang="en-US"/>
          </a:p>
        </p:txBody>
      </p:sp>
    </p:spTree>
    <p:extLst>
      <p:ext uri="{BB962C8B-B14F-4D97-AF65-F5344CB8AC3E}">
        <p14:creationId xmlns:p14="http://schemas.microsoft.com/office/powerpoint/2010/main" val="237734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746879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8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29</a:t>
            </a:fld>
            <a:endParaRPr lang="en-US"/>
          </a:p>
        </p:txBody>
      </p:sp>
    </p:spTree>
    <p:extLst>
      <p:ext uri="{BB962C8B-B14F-4D97-AF65-F5344CB8AC3E}">
        <p14:creationId xmlns:p14="http://schemas.microsoft.com/office/powerpoint/2010/main" val="4124162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a:t>
            </a:fld>
            <a:endParaRPr lang="en-US" dirty="0"/>
          </a:p>
        </p:txBody>
      </p:sp>
    </p:spTree>
    <p:extLst>
      <p:ext uri="{BB962C8B-B14F-4D97-AF65-F5344CB8AC3E}">
        <p14:creationId xmlns:p14="http://schemas.microsoft.com/office/powerpoint/2010/main" val="1716840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30</a:t>
            </a:fld>
            <a:endParaRPr lang="en-US"/>
          </a:p>
        </p:txBody>
      </p:sp>
    </p:spTree>
    <p:extLst>
      <p:ext uri="{BB962C8B-B14F-4D97-AF65-F5344CB8AC3E}">
        <p14:creationId xmlns:p14="http://schemas.microsoft.com/office/powerpoint/2010/main" val="2623072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1366063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xfrm>
            <a:off x="685800" y="4493260"/>
            <a:ext cx="5486400" cy="4183380"/>
          </a:xfrm>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33</a:t>
            </a:fld>
            <a:endParaRPr lang="en-US"/>
          </a:p>
        </p:txBody>
      </p:sp>
    </p:spTree>
    <p:extLst>
      <p:ext uri="{BB962C8B-B14F-4D97-AF65-F5344CB8AC3E}">
        <p14:creationId xmlns:p14="http://schemas.microsoft.com/office/powerpoint/2010/main" val="1241982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4159620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xfrm>
            <a:off x="685800" y="4493260"/>
            <a:ext cx="5486400" cy="4183380"/>
          </a:xfrm>
          <a:noFill/>
        </p:spPr>
        <p:txBody>
          <a:bodyPr wrap="square" numCol="1" anchor="t" anchorCtr="0" compatLnSpc="1">
            <a:prstTxWarp prst="textNoShape">
              <a:avLst/>
            </a:prstTxWarp>
            <a:noAutofit/>
          </a:bodyPr>
          <a:lstStyle/>
          <a:p>
            <a:endParaRPr lang="en-US" sz="16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35</a:t>
            </a:fld>
            <a:endParaRPr lang="en-US"/>
          </a:p>
        </p:txBody>
      </p:sp>
    </p:spTree>
    <p:extLst>
      <p:ext uri="{BB962C8B-B14F-4D97-AF65-F5344CB8AC3E}">
        <p14:creationId xmlns:p14="http://schemas.microsoft.com/office/powerpoint/2010/main" val="2779067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36</a:t>
            </a:fld>
            <a:endParaRPr lang="en-US"/>
          </a:p>
        </p:txBody>
      </p:sp>
    </p:spTree>
    <p:extLst>
      <p:ext uri="{BB962C8B-B14F-4D97-AF65-F5344CB8AC3E}">
        <p14:creationId xmlns:p14="http://schemas.microsoft.com/office/powerpoint/2010/main" val="1957475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xfrm>
            <a:off x="685800" y="4493260"/>
            <a:ext cx="5486400" cy="4183380"/>
          </a:xfrm>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37</a:t>
            </a:fld>
            <a:endParaRPr lang="en-US"/>
          </a:p>
        </p:txBody>
      </p:sp>
    </p:spTree>
    <p:extLst>
      <p:ext uri="{BB962C8B-B14F-4D97-AF65-F5344CB8AC3E}">
        <p14:creationId xmlns:p14="http://schemas.microsoft.com/office/powerpoint/2010/main" val="3861849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38</a:t>
            </a:fld>
            <a:endParaRPr lang="en-US"/>
          </a:p>
        </p:txBody>
      </p:sp>
    </p:spTree>
    <p:extLst>
      <p:ext uri="{BB962C8B-B14F-4D97-AF65-F5344CB8AC3E}">
        <p14:creationId xmlns:p14="http://schemas.microsoft.com/office/powerpoint/2010/main" val="2911046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39</a:t>
            </a:fld>
            <a:endParaRPr lang="en-US"/>
          </a:p>
        </p:txBody>
      </p:sp>
    </p:spTree>
    <p:extLst>
      <p:ext uri="{BB962C8B-B14F-4D97-AF65-F5344CB8AC3E}">
        <p14:creationId xmlns:p14="http://schemas.microsoft.com/office/powerpoint/2010/main" val="4092137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40</a:t>
            </a:fld>
            <a:endParaRPr lang="en-US"/>
          </a:p>
        </p:txBody>
      </p:sp>
    </p:spTree>
    <p:extLst>
      <p:ext uri="{BB962C8B-B14F-4D97-AF65-F5344CB8AC3E}">
        <p14:creationId xmlns:p14="http://schemas.microsoft.com/office/powerpoint/2010/main" val="1597107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a:t>
            </a:fld>
            <a:endParaRPr lang="en-US" dirty="0"/>
          </a:p>
        </p:txBody>
      </p:sp>
    </p:spTree>
    <p:extLst>
      <p:ext uri="{BB962C8B-B14F-4D97-AF65-F5344CB8AC3E}">
        <p14:creationId xmlns:p14="http://schemas.microsoft.com/office/powerpoint/2010/main" val="244908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41</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2153247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43</a:t>
            </a:fld>
            <a:endParaRPr lang="en-US"/>
          </a:p>
        </p:txBody>
      </p:sp>
    </p:spTree>
    <p:extLst>
      <p:ext uri="{BB962C8B-B14F-4D97-AF65-F5344CB8AC3E}">
        <p14:creationId xmlns:p14="http://schemas.microsoft.com/office/powerpoint/2010/main" val="2850104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44</a:t>
            </a:fld>
            <a:endParaRPr lang="en-US"/>
          </a:p>
        </p:txBody>
      </p:sp>
    </p:spTree>
    <p:extLst>
      <p:ext uri="{BB962C8B-B14F-4D97-AF65-F5344CB8AC3E}">
        <p14:creationId xmlns:p14="http://schemas.microsoft.com/office/powerpoint/2010/main" val="2566844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800" b="1" baseline="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45</a:t>
            </a:fld>
            <a:endParaRPr lang="en-US"/>
          </a:p>
        </p:txBody>
      </p:sp>
    </p:spTree>
    <p:extLst>
      <p:ext uri="{BB962C8B-B14F-4D97-AF65-F5344CB8AC3E}">
        <p14:creationId xmlns:p14="http://schemas.microsoft.com/office/powerpoint/2010/main" val="3549930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46</a:t>
            </a:fld>
            <a:endParaRPr lang="en-US"/>
          </a:p>
        </p:txBody>
      </p:sp>
    </p:spTree>
    <p:extLst>
      <p:ext uri="{BB962C8B-B14F-4D97-AF65-F5344CB8AC3E}">
        <p14:creationId xmlns:p14="http://schemas.microsoft.com/office/powerpoint/2010/main" val="4198930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47</a:t>
            </a:fld>
            <a:endParaRPr lang="en-US"/>
          </a:p>
        </p:txBody>
      </p:sp>
    </p:spTree>
    <p:extLst>
      <p:ext uri="{BB962C8B-B14F-4D97-AF65-F5344CB8AC3E}">
        <p14:creationId xmlns:p14="http://schemas.microsoft.com/office/powerpoint/2010/main" val="3474575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48</a:t>
            </a:fld>
            <a:endParaRPr lang="en-US"/>
          </a:p>
        </p:txBody>
      </p:sp>
    </p:spTree>
    <p:extLst>
      <p:ext uri="{BB962C8B-B14F-4D97-AF65-F5344CB8AC3E}">
        <p14:creationId xmlns:p14="http://schemas.microsoft.com/office/powerpoint/2010/main" val="9376220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1723370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108553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a:t>
            </a:fld>
            <a:endParaRPr lang="en-US" dirty="0"/>
          </a:p>
        </p:txBody>
      </p:sp>
    </p:spTree>
    <p:extLst>
      <p:ext uri="{BB962C8B-B14F-4D97-AF65-F5344CB8AC3E}">
        <p14:creationId xmlns:p14="http://schemas.microsoft.com/office/powerpoint/2010/main" val="1763025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a:t>
            </a:fld>
            <a:endParaRPr lang="en-US" dirty="0"/>
          </a:p>
        </p:txBody>
      </p:sp>
    </p:spTree>
    <p:extLst>
      <p:ext uri="{BB962C8B-B14F-4D97-AF65-F5344CB8AC3E}">
        <p14:creationId xmlns:p14="http://schemas.microsoft.com/office/powerpoint/2010/main" val="175739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200"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90721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8</a:t>
            </a:fld>
            <a:endParaRPr lang="en-US"/>
          </a:p>
        </p:txBody>
      </p:sp>
    </p:spTree>
    <p:extLst>
      <p:ext uri="{BB962C8B-B14F-4D97-AF65-F5344CB8AC3E}">
        <p14:creationId xmlns:p14="http://schemas.microsoft.com/office/powerpoint/2010/main" val="3492935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6394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2/3/2021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babynamewizard.com/voyage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jornada.com.mx/2014/02/11/estados/026n1es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loc.gov/marc/uma/"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authorities.loc.gov/"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fineartstitle.co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www.pbs.org/wgbh/nova/vinland/fakes.html" TargetMode="External"/><Relationship Id="rId5" Type="http://schemas.openxmlformats.org/officeDocument/2006/relationships/hyperlink" Target="http://ustar.net/" TargetMode="External"/><Relationship Id="rId4" Type="http://schemas.openxmlformats.org/officeDocument/2006/relationships/hyperlink" Target="http://www.amazon.com/s?me=A2C88R4ZEQ5UHM"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2021</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925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4 February 2021</a:t>
            </a:r>
          </a:p>
          <a:p>
            <a:pPr marL="0" indent="0" algn="ctr">
              <a:lnSpc>
                <a:spcPct val="120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600" dirty="0">
                <a:sym typeface="UC Berkeley OS Sign"/>
              </a:rPr>
              <a:t>6) Names and Identifiers</a:t>
            </a:r>
            <a:endParaRPr lang="en-US" sz="3000" dirty="0">
              <a:solidFill>
                <a:srgbClr val="002955"/>
              </a:solidFill>
              <a:sym typeface="UC Berkeley OS Sign"/>
            </a:endParaRPr>
          </a:p>
        </p:txBody>
      </p:sp>
    </p:spTree>
  </p:cSld>
  <p:clrMapOvr>
    <a:masterClrMapping/>
  </p:clrMapOvr>
  <p:transition advTm="155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85800" y="43776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“Vocabulary Problem”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52400" y="1482378"/>
            <a:ext cx="8839200" cy="402292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People use a large variety of words for the same thing or concept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Most people - especially system designers - are surprised by this because they think their own word choices are “intuitive” or "natural“</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extreme variability of word selection is an inescapable fact that has its roots in the nature of language and categorization</a:t>
            </a:r>
          </a:p>
        </p:txBody>
      </p:sp>
    </p:spTree>
    <p:extLst>
      <p:ext uri="{BB962C8B-B14F-4D97-AF65-F5344CB8AC3E}">
        <p14:creationId xmlns:p14="http://schemas.microsoft.com/office/powerpoint/2010/main" val="95435034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Stop and Think</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1752600" y="1905000"/>
            <a:ext cx="6705600" cy="4525963"/>
          </a:xfrm>
        </p:spPr>
        <p:txBody>
          <a:bodyPr>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olidFill>
                  <a:srgbClr val="FF0000"/>
                </a:solidFill>
              </a:rPr>
              <a:t>What are the implications of the vocabulary problem for UI design?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olidFill>
                  <a:srgbClr val="FF0000"/>
                </a:solidFill>
              </a:rPr>
              <a:t>How </a:t>
            </a:r>
            <a:r>
              <a:rPr lang="en-US" sz="3600" b="1" i="1" u="sng" dirty="0">
                <a:solidFill>
                  <a:srgbClr val="FF0000"/>
                </a:solidFill>
              </a:rPr>
              <a:t>do you </a:t>
            </a:r>
            <a:r>
              <a:rPr lang="en-US" sz="3600" b="1" dirty="0">
                <a:solidFill>
                  <a:srgbClr val="FF0000"/>
                </a:solidFill>
              </a:rPr>
              <a:t>choose names for resources and interactions?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olidFill>
                  <a:srgbClr val="FF0000"/>
                </a:solidFill>
              </a:rPr>
              <a:t>How </a:t>
            </a:r>
            <a:r>
              <a:rPr lang="en-US" sz="3600" b="1" i="1" u="sng" dirty="0">
                <a:solidFill>
                  <a:srgbClr val="FF0000"/>
                </a:solidFill>
              </a:rPr>
              <a:t>should you </a:t>
            </a:r>
            <a:r>
              <a:rPr lang="en-US" sz="3600" b="1" dirty="0">
                <a:solidFill>
                  <a:srgbClr val="FF0000"/>
                </a:solidFill>
              </a:rPr>
              <a:t>do it?</a:t>
            </a:r>
            <a:endParaRPr lang="en-US" sz="3600" dirty="0">
              <a:solidFill>
                <a:srgbClr val="FF0000"/>
              </a:solidFill>
            </a:endParaRPr>
          </a:p>
          <a:p>
            <a:endParaRPr lang="en-US" b="1" dirty="0"/>
          </a:p>
          <a:p>
            <a:endParaRPr lang="en-US" dirty="0"/>
          </a:p>
        </p:txBody>
      </p:sp>
    </p:spTree>
    <p:extLst>
      <p:ext uri="{BB962C8B-B14F-4D97-AF65-F5344CB8AC3E}">
        <p14:creationId xmlns:p14="http://schemas.microsoft.com/office/powerpoint/2010/main" val="559714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58632"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Issues with Names and Naming – 2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58632" y="1599691"/>
            <a:ext cx="8036719" cy="5671198"/>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False cognates (GIFT, PAIN)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name can have undesirable associations</a:t>
            </a:r>
            <a:br>
              <a:rPr lang="en-US" sz="3200" dirty="0"/>
            </a:br>
            <a:endParaRPr lang="en-US" sz="32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name can have impermanent attributes or associations or be “faddish”</a:t>
            </a:r>
            <a:br>
              <a:rPr lang="en-US" sz="3200" dirty="0"/>
            </a:br>
            <a:r>
              <a:rPr lang="en-US" sz="3200" dirty="0"/>
              <a:t>  (</a:t>
            </a:r>
            <a:r>
              <a:rPr lang="en-US" sz="3200" dirty="0">
                <a:hlinkClick r:id="rId3"/>
              </a:rPr>
              <a:t>baby names over time</a:t>
            </a:r>
            <a:r>
              <a:rPr lang="en-US" sz="3200" dirty="0"/>
              <a: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Alphabetic ordering bias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Autogenerated names don’t convey any meaning  (SCAN0098.JPG)</a:t>
            </a:r>
          </a:p>
          <a:p>
            <a:endParaRPr lang="en-US" sz="2800" dirty="0"/>
          </a:p>
          <a:p>
            <a:endParaRPr lang="en-US" sz="2800" dirty="0"/>
          </a:p>
        </p:txBody>
      </p:sp>
    </p:spTree>
    <p:extLst>
      <p:ext uri="{BB962C8B-B14F-4D97-AF65-F5344CB8AC3E}">
        <p14:creationId xmlns:p14="http://schemas.microsoft.com/office/powerpoint/2010/main" val="38984566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6851" y="4114800"/>
            <a:ext cx="7848600" cy="2246769"/>
          </a:xfrm>
          <a:prstGeom prst="rect">
            <a:avLst/>
          </a:prstGeom>
          <a:noFill/>
        </p:spPr>
        <p:txBody>
          <a:bodyPr wrap="square" rtlCol="0">
            <a:spAutoFit/>
          </a:bodyPr>
          <a:lstStyle/>
          <a:p>
            <a:r>
              <a:rPr lang="en-US" sz="2800" dirty="0"/>
              <a:t>OSHA, the </a:t>
            </a:r>
            <a:r>
              <a:rPr lang="en-US" sz="2800" i="1" dirty="0"/>
              <a:t>Occupational Safety and Health Act of 1970,</a:t>
            </a:r>
            <a:r>
              <a:rPr lang="en-US" sz="2800" dirty="0"/>
              <a:t> gives employees and their representatives the right to file a complaint and request an OSHA inspection of their workplace if they believe there is a serious hazard </a:t>
            </a:r>
          </a:p>
        </p:txBody>
      </p:sp>
      <p:pic>
        <p:nvPicPr>
          <p:cNvPr id="2" name="Picture 1">
            <a:extLst>
              <a:ext uri="{FF2B5EF4-FFF2-40B4-BE49-F238E27FC236}">
                <a16:creationId xmlns:a16="http://schemas.microsoft.com/office/drawing/2014/main" id="{4CC2DD8D-2DB1-4F08-860E-DED64247DA09}"/>
              </a:ext>
            </a:extLst>
          </p:cNvPr>
          <p:cNvPicPr>
            <a:picLocks noChangeAspect="1"/>
          </p:cNvPicPr>
          <p:nvPr/>
        </p:nvPicPr>
        <p:blipFill>
          <a:blip r:embed="rId3"/>
          <a:stretch>
            <a:fillRect/>
          </a:stretch>
        </p:blipFill>
        <p:spPr>
          <a:xfrm>
            <a:off x="3581400" y="377368"/>
            <a:ext cx="5105400" cy="3376391"/>
          </a:xfrm>
          <a:prstGeom prst="rect">
            <a:avLst/>
          </a:prstGeom>
        </p:spPr>
      </p:pic>
      <p:sp>
        <p:nvSpPr>
          <p:cNvPr id="5" name="TextBox 4">
            <a:extLst>
              <a:ext uri="{FF2B5EF4-FFF2-40B4-BE49-F238E27FC236}">
                <a16:creationId xmlns:a16="http://schemas.microsoft.com/office/drawing/2014/main" id="{D1EE69A4-2856-4EC0-87BA-36A720222D9F}"/>
              </a:ext>
            </a:extLst>
          </p:cNvPr>
          <p:cNvSpPr txBox="1"/>
          <p:nvPr/>
        </p:nvSpPr>
        <p:spPr>
          <a:xfrm>
            <a:off x="533400" y="938428"/>
            <a:ext cx="2743200" cy="3385542"/>
          </a:xfrm>
          <a:prstGeom prst="rect">
            <a:avLst/>
          </a:prstGeom>
          <a:noFill/>
        </p:spPr>
        <p:txBody>
          <a:bodyPr wrap="square" rtlCol="0">
            <a:spAutoFit/>
          </a:bodyPr>
          <a:lstStyle/>
          <a:p>
            <a:r>
              <a:rPr lang="en-US" sz="3600" dirty="0"/>
              <a:t>OSHA – In Thai, means “delicious” food “fit for a king”</a:t>
            </a:r>
          </a:p>
          <a:p>
            <a:endParaRPr lang="en-US" sz="1600" dirty="0"/>
          </a:p>
          <a:p>
            <a:endParaRPr lang="en-US" dirty="0"/>
          </a:p>
        </p:txBody>
      </p:sp>
    </p:spTree>
    <p:extLst>
      <p:ext uri="{BB962C8B-B14F-4D97-AF65-F5344CB8AC3E}">
        <p14:creationId xmlns:p14="http://schemas.microsoft.com/office/powerpoint/2010/main" val="3726201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The Most Popular</a:t>
            </a:r>
            <a:br>
              <a:rPr lang="en-US" sz="4000" b="1" dirty="0"/>
            </a:br>
            <a:r>
              <a:rPr lang="en-US" sz="4000" b="1" dirty="0"/>
              <a:t> Fast Food Chain in China </a:t>
            </a:r>
          </a:p>
        </p:txBody>
      </p:sp>
      <p:pic>
        <p:nvPicPr>
          <p:cNvPr id="5" name="Picture 4"/>
          <p:cNvPicPr>
            <a:picLocks noChangeAspect="1"/>
          </p:cNvPicPr>
          <p:nvPr/>
        </p:nvPicPr>
        <p:blipFill>
          <a:blip r:embed="rId3"/>
          <a:stretch>
            <a:fillRect/>
          </a:stretch>
        </p:blipFill>
        <p:spPr>
          <a:xfrm>
            <a:off x="281651" y="1600200"/>
            <a:ext cx="5496393" cy="3657600"/>
          </a:xfrm>
          <a:prstGeom prst="rect">
            <a:avLst/>
          </a:prstGeom>
        </p:spPr>
      </p:pic>
      <p:pic>
        <p:nvPicPr>
          <p:cNvPr id="7" name="Content Placeholder 6"/>
          <p:cNvPicPr>
            <a:picLocks noGrp="1" noChangeAspect="1"/>
          </p:cNvPicPr>
          <p:nvPr>
            <p:ph idx="1"/>
          </p:nvPr>
        </p:nvPicPr>
        <p:blipFill>
          <a:blip r:embed="rId4"/>
          <a:stretch>
            <a:fillRect/>
          </a:stretch>
        </p:blipFill>
        <p:spPr>
          <a:xfrm>
            <a:off x="6019800" y="1939724"/>
            <a:ext cx="2765063" cy="3318076"/>
          </a:xfrm>
          <a:prstGeom prst="rect">
            <a:avLst/>
          </a:prstGeom>
        </p:spPr>
      </p:pic>
      <p:sp>
        <p:nvSpPr>
          <p:cNvPr id="8" name="TextBox 7"/>
          <p:cNvSpPr txBox="1"/>
          <p:nvPr/>
        </p:nvSpPr>
        <p:spPr>
          <a:xfrm>
            <a:off x="152400" y="5334000"/>
            <a:ext cx="8229600" cy="1200329"/>
          </a:xfrm>
          <a:prstGeom prst="rect">
            <a:avLst/>
          </a:prstGeom>
          <a:noFill/>
        </p:spPr>
        <p:txBody>
          <a:bodyPr wrap="square" rtlCol="0">
            <a:spAutoFit/>
          </a:bodyPr>
          <a:lstStyle/>
          <a:p>
            <a:pPr algn="ctr"/>
            <a:r>
              <a:rPr lang="en-US" sz="3600" dirty="0"/>
              <a:t>A long way from Kentucky, so a name change made sense</a:t>
            </a:r>
          </a:p>
        </p:txBody>
      </p:sp>
    </p:spTree>
    <p:extLst>
      <p:ext uri="{BB962C8B-B14F-4D97-AF65-F5344CB8AC3E}">
        <p14:creationId xmlns:p14="http://schemas.microsoft.com/office/powerpoint/2010/main" val="2852294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73AA30-8805-479B-8F38-EDCA86586AFC}"/>
              </a:ext>
            </a:extLst>
          </p:cNvPr>
          <p:cNvPicPr>
            <a:picLocks noChangeAspect="1"/>
          </p:cNvPicPr>
          <p:nvPr/>
        </p:nvPicPr>
        <p:blipFill>
          <a:blip r:embed="rId3"/>
          <a:stretch>
            <a:fillRect/>
          </a:stretch>
        </p:blipFill>
        <p:spPr>
          <a:xfrm>
            <a:off x="471376" y="2114172"/>
            <a:ext cx="3844955" cy="2166937"/>
          </a:xfrm>
          <a:prstGeom prst="rect">
            <a:avLst/>
          </a:prstGeom>
        </p:spPr>
      </p:pic>
      <p:pic>
        <p:nvPicPr>
          <p:cNvPr id="12" name="Picture 11">
            <a:extLst>
              <a:ext uri="{FF2B5EF4-FFF2-40B4-BE49-F238E27FC236}">
                <a16:creationId xmlns:a16="http://schemas.microsoft.com/office/drawing/2014/main" id="{6ADD2459-D627-461C-A685-ED94694C8A36}"/>
              </a:ext>
            </a:extLst>
          </p:cNvPr>
          <p:cNvPicPr>
            <a:picLocks noChangeAspect="1"/>
          </p:cNvPicPr>
          <p:nvPr/>
        </p:nvPicPr>
        <p:blipFill>
          <a:blip r:embed="rId4"/>
          <a:stretch>
            <a:fillRect/>
          </a:stretch>
        </p:blipFill>
        <p:spPr>
          <a:xfrm>
            <a:off x="5007866" y="2306472"/>
            <a:ext cx="3664758" cy="2026328"/>
          </a:xfrm>
          <a:prstGeom prst="rect">
            <a:avLst/>
          </a:prstGeom>
        </p:spPr>
      </p:pic>
      <p:pic>
        <p:nvPicPr>
          <p:cNvPr id="13" name="Picture 12">
            <a:extLst>
              <a:ext uri="{FF2B5EF4-FFF2-40B4-BE49-F238E27FC236}">
                <a16:creationId xmlns:a16="http://schemas.microsoft.com/office/drawing/2014/main" id="{E76CF0D5-4853-4C02-8B0F-E21639D811D3}"/>
              </a:ext>
            </a:extLst>
          </p:cNvPr>
          <p:cNvPicPr>
            <a:picLocks noChangeAspect="1"/>
          </p:cNvPicPr>
          <p:nvPr/>
        </p:nvPicPr>
        <p:blipFill>
          <a:blip r:embed="rId5"/>
          <a:stretch>
            <a:fillRect/>
          </a:stretch>
        </p:blipFill>
        <p:spPr>
          <a:xfrm>
            <a:off x="567571" y="4446065"/>
            <a:ext cx="4009786" cy="2166937"/>
          </a:xfrm>
          <a:prstGeom prst="rect">
            <a:avLst/>
          </a:prstGeom>
        </p:spPr>
      </p:pic>
      <p:sp>
        <p:nvSpPr>
          <p:cNvPr id="8" name="Rectangle 7"/>
          <p:cNvSpPr/>
          <p:nvPr/>
        </p:nvSpPr>
        <p:spPr>
          <a:xfrm>
            <a:off x="5867400" y="2874476"/>
            <a:ext cx="1313052" cy="646331"/>
          </a:xfrm>
          <a:prstGeom prst="rect">
            <a:avLst/>
          </a:prstGeom>
        </p:spPr>
        <p:txBody>
          <a:bodyPr wrap="none">
            <a:spAutoFit/>
          </a:bodyPr>
          <a:lstStyle/>
          <a:p>
            <a:r>
              <a:rPr lang="en-US" sz="3600" b="1" dirty="0"/>
              <a:t>MAYA</a:t>
            </a:r>
          </a:p>
        </p:txBody>
      </p:sp>
      <p:sp>
        <p:nvSpPr>
          <p:cNvPr id="10" name="Rectangle 9"/>
          <p:cNvSpPr/>
          <p:nvPr/>
        </p:nvSpPr>
        <p:spPr>
          <a:xfrm>
            <a:off x="798536" y="5199965"/>
            <a:ext cx="2231701" cy="646331"/>
          </a:xfrm>
          <a:prstGeom prst="rect">
            <a:avLst/>
          </a:prstGeom>
        </p:spPr>
        <p:txBody>
          <a:bodyPr wrap="none">
            <a:spAutoFit/>
          </a:bodyPr>
          <a:lstStyle/>
          <a:p>
            <a:r>
              <a:rPr lang="en-US" sz="3600" b="1" dirty="0"/>
              <a:t>MATTHEW</a:t>
            </a:r>
          </a:p>
        </p:txBody>
      </p:sp>
      <p:pic>
        <p:nvPicPr>
          <p:cNvPr id="14" name="Picture 13">
            <a:extLst>
              <a:ext uri="{FF2B5EF4-FFF2-40B4-BE49-F238E27FC236}">
                <a16:creationId xmlns:a16="http://schemas.microsoft.com/office/drawing/2014/main" id="{2B493E7C-2846-482F-9AD6-D5CA743AB8C0}"/>
              </a:ext>
            </a:extLst>
          </p:cNvPr>
          <p:cNvPicPr>
            <a:picLocks noChangeAspect="1"/>
          </p:cNvPicPr>
          <p:nvPr/>
        </p:nvPicPr>
        <p:blipFill>
          <a:blip r:embed="rId6"/>
          <a:stretch>
            <a:fillRect/>
          </a:stretch>
        </p:blipFill>
        <p:spPr>
          <a:xfrm>
            <a:off x="4909996" y="4580837"/>
            <a:ext cx="3762628" cy="2079192"/>
          </a:xfrm>
          <a:prstGeom prst="rect">
            <a:avLst/>
          </a:prstGeom>
        </p:spPr>
      </p:pic>
      <p:sp>
        <p:nvSpPr>
          <p:cNvPr id="9" name="Rectangle 8"/>
          <p:cNvSpPr/>
          <p:nvPr/>
        </p:nvSpPr>
        <p:spPr>
          <a:xfrm>
            <a:off x="5490190" y="4876800"/>
            <a:ext cx="1367810" cy="646331"/>
          </a:xfrm>
          <a:prstGeom prst="rect">
            <a:avLst/>
          </a:prstGeom>
        </p:spPr>
        <p:txBody>
          <a:bodyPr wrap="none">
            <a:spAutoFit/>
          </a:bodyPr>
          <a:lstStyle/>
          <a:p>
            <a:r>
              <a:rPr lang="en-US" sz="3600" b="1" dirty="0"/>
              <a:t>NOAH</a:t>
            </a:r>
          </a:p>
        </p:txBody>
      </p:sp>
      <p:pic>
        <p:nvPicPr>
          <p:cNvPr id="15" name="Picture 14">
            <a:extLst>
              <a:ext uri="{FF2B5EF4-FFF2-40B4-BE49-F238E27FC236}">
                <a16:creationId xmlns:a16="http://schemas.microsoft.com/office/drawing/2014/main" id="{614EA915-EE2B-45CB-A797-F6890B75647C}"/>
              </a:ext>
            </a:extLst>
          </p:cNvPr>
          <p:cNvPicPr>
            <a:picLocks noChangeAspect="1"/>
          </p:cNvPicPr>
          <p:nvPr/>
        </p:nvPicPr>
        <p:blipFill>
          <a:blip r:embed="rId7"/>
          <a:stretch>
            <a:fillRect/>
          </a:stretch>
        </p:blipFill>
        <p:spPr>
          <a:xfrm>
            <a:off x="4909995" y="188872"/>
            <a:ext cx="3762629" cy="2117600"/>
          </a:xfrm>
          <a:prstGeom prst="rect">
            <a:avLst/>
          </a:prstGeom>
        </p:spPr>
      </p:pic>
      <p:sp>
        <p:nvSpPr>
          <p:cNvPr id="16" name="TextBox 15">
            <a:extLst>
              <a:ext uri="{FF2B5EF4-FFF2-40B4-BE49-F238E27FC236}">
                <a16:creationId xmlns:a16="http://schemas.microsoft.com/office/drawing/2014/main" id="{A9E850F0-CAE5-449B-8949-F5FC99248C45}"/>
              </a:ext>
            </a:extLst>
          </p:cNvPr>
          <p:cNvSpPr txBox="1"/>
          <p:nvPr/>
        </p:nvSpPr>
        <p:spPr>
          <a:xfrm>
            <a:off x="5715000" y="767797"/>
            <a:ext cx="1683224" cy="646331"/>
          </a:xfrm>
          <a:prstGeom prst="rect">
            <a:avLst/>
          </a:prstGeom>
          <a:noFill/>
        </p:spPr>
        <p:txBody>
          <a:bodyPr wrap="square" rtlCol="0">
            <a:spAutoFit/>
          </a:bodyPr>
          <a:lstStyle/>
          <a:p>
            <a:r>
              <a:rPr lang="en-US" sz="3600" b="1" dirty="0"/>
              <a:t>EMILY</a:t>
            </a:r>
          </a:p>
        </p:txBody>
      </p:sp>
      <p:sp>
        <p:nvSpPr>
          <p:cNvPr id="17" name="TextBox 16">
            <a:extLst>
              <a:ext uri="{FF2B5EF4-FFF2-40B4-BE49-F238E27FC236}">
                <a16:creationId xmlns:a16="http://schemas.microsoft.com/office/drawing/2014/main" id="{D7FC9B79-FF83-4E07-9395-237FCDFE7761}"/>
              </a:ext>
            </a:extLst>
          </p:cNvPr>
          <p:cNvSpPr txBox="1"/>
          <p:nvPr/>
        </p:nvSpPr>
        <p:spPr>
          <a:xfrm>
            <a:off x="1676400" y="2745129"/>
            <a:ext cx="1683224" cy="646331"/>
          </a:xfrm>
          <a:prstGeom prst="rect">
            <a:avLst/>
          </a:prstGeom>
          <a:noFill/>
        </p:spPr>
        <p:txBody>
          <a:bodyPr wrap="square" rtlCol="0">
            <a:spAutoFit/>
          </a:bodyPr>
          <a:lstStyle/>
          <a:p>
            <a:r>
              <a:rPr lang="en-US" sz="3600" b="1" dirty="0"/>
              <a:t>ELLY</a:t>
            </a:r>
          </a:p>
        </p:txBody>
      </p:sp>
      <p:sp>
        <p:nvSpPr>
          <p:cNvPr id="18" name="TextBox 17">
            <a:extLst>
              <a:ext uri="{FF2B5EF4-FFF2-40B4-BE49-F238E27FC236}">
                <a16:creationId xmlns:a16="http://schemas.microsoft.com/office/drawing/2014/main" id="{A89BEB59-0595-4F6C-AABF-2E9BBE8C42E2}"/>
              </a:ext>
            </a:extLst>
          </p:cNvPr>
          <p:cNvSpPr txBox="1"/>
          <p:nvPr/>
        </p:nvSpPr>
        <p:spPr>
          <a:xfrm>
            <a:off x="304800" y="381000"/>
            <a:ext cx="3762629" cy="1200329"/>
          </a:xfrm>
          <a:prstGeom prst="rect">
            <a:avLst/>
          </a:prstGeom>
          <a:noFill/>
        </p:spPr>
        <p:txBody>
          <a:bodyPr wrap="square" rtlCol="0">
            <a:spAutoFit/>
          </a:bodyPr>
          <a:lstStyle/>
          <a:p>
            <a:r>
              <a:rPr lang="en-US" sz="3600" b="1" dirty="0"/>
              <a:t>Name Popularity</a:t>
            </a:r>
            <a:br>
              <a:rPr lang="en-US" sz="3600" b="1" dirty="0"/>
            </a:br>
            <a:r>
              <a:rPr lang="en-US" sz="3600" b="1" dirty="0"/>
              <a:t> Waxes and Wanes</a:t>
            </a:r>
          </a:p>
        </p:txBody>
      </p:sp>
    </p:spTree>
    <p:extLst>
      <p:ext uri="{BB962C8B-B14F-4D97-AF65-F5344CB8AC3E}">
        <p14:creationId xmlns:p14="http://schemas.microsoft.com/office/powerpoint/2010/main" val="3732509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Jordan (Taylor, Ryan…)</a:t>
            </a:r>
          </a:p>
        </p:txBody>
      </p:sp>
      <p:pic>
        <p:nvPicPr>
          <p:cNvPr id="4" name="Content Placeholder 3"/>
          <p:cNvPicPr>
            <a:picLocks noGrp="1" noChangeAspect="1"/>
          </p:cNvPicPr>
          <p:nvPr>
            <p:ph idx="1"/>
          </p:nvPr>
        </p:nvPicPr>
        <p:blipFill>
          <a:blip r:embed="rId3"/>
          <a:stretch>
            <a:fillRect/>
          </a:stretch>
        </p:blipFill>
        <p:spPr>
          <a:xfrm>
            <a:off x="1179516" y="1600200"/>
            <a:ext cx="6784967" cy="4525963"/>
          </a:xfrm>
          <a:prstGeom prst="rect">
            <a:avLst/>
          </a:prstGeom>
        </p:spPr>
      </p:pic>
    </p:spTree>
    <p:extLst>
      <p:ext uri="{BB962C8B-B14F-4D97-AF65-F5344CB8AC3E}">
        <p14:creationId xmlns:p14="http://schemas.microsoft.com/office/powerpoint/2010/main" val="179020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826"/>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Naming Laws</a:t>
            </a:r>
          </a:p>
        </p:txBody>
      </p:sp>
      <p:sp>
        <p:nvSpPr>
          <p:cNvPr id="3" name="Content Placeholder 2"/>
          <p:cNvSpPr>
            <a:spLocks noGrp="1"/>
          </p:cNvSpPr>
          <p:nvPr>
            <p:ph idx="1"/>
          </p:nvPr>
        </p:nvSpPr>
        <p:spPr>
          <a:xfrm>
            <a:off x="457200" y="1295400"/>
            <a:ext cx="8229600" cy="4953000"/>
          </a:xfrm>
        </p:spPr>
        <p:txBody>
          <a:bodyPr>
            <a:normAutofit fontScale="92500" lnSpcReduction="20000"/>
          </a:bodyPr>
          <a:lstStyle/>
          <a:p>
            <a:r>
              <a:rPr lang="en-US" dirty="0"/>
              <a:t>Many countries (and US states) have laws that restrict the names that can be given to children</a:t>
            </a:r>
          </a:p>
          <a:p>
            <a:pPr marL="0" indent="0">
              <a:buNone/>
            </a:pPr>
            <a:r>
              <a:rPr lang="en-US" i="1" dirty="0"/>
              <a:t>	José </a:t>
            </a:r>
            <a:r>
              <a:rPr lang="en-US" dirty="0"/>
              <a:t>is not recognized as legal in California</a:t>
            </a:r>
          </a:p>
          <a:p>
            <a:r>
              <a:rPr lang="en-US" dirty="0"/>
              <a:t>Many countries require that names “indicate gender”</a:t>
            </a:r>
          </a:p>
          <a:p>
            <a:r>
              <a:rPr lang="en-US" dirty="0"/>
              <a:t>Many countries prohibit names that “might offend a reasonable person” or cause trouble for the child (</a:t>
            </a:r>
            <a:r>
              <a:rPr lang="en-US" dirty="0">
                <a:hlinkClick r:id="rId3"/>
              </a:rPr>
              <a:t>See Sonoran list</a:t>
            </a:r>
            <a:r>
              <a:rPr lang="en-US" dirty="0"/>
              <a:t>)</a:t>
            </a:r>
          </a:p>
          <a:p>
            <a:r>
              <a:rPr lang="en-US" dirty="0"/>
              <a:t>See:  Larson, C. F. (2011). Naming Baby: The Constitutional Dimensions of Parental Naming Rights. </a:t>
            </a:r>
            <a:r>
              <a:rPr lang="en-US" i="1" dirty="0"/>
              <a:t>Geo. Wash. L. Rev.</a:t>
            </a:r>
            <a:r>
              <a:rPr lang="en-US" dirty="0"/>
              <a:t>, </a:t>
            </a:r>
            <a:r>
              <a:rPr lang="en-US" i="1" dirty="0"/>
              <a:t>80</a:t>
            </a:r>
            <a:r>
              <a:rPr lang="en-US" dirty="0"/>
              <a:t>, 159.</a:t>
            </a:r>
          </a:p>
        </p:txBody>
      </p:sp>
    </p:spTree>
    <p:extLst>
      <p:ext uri="{BB962C8B-B14F-4D97-AF65-F5344CB8AC3E}">
        <p14:creationId xmlns:p14="http://schemas.microsoft.com/office/powerpoint/2010/main" val="926434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810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“China Lucky Numbers” for Air Travel (Wikipedia)</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600200"/>
            <a:ext cx="8305800" cy="5459987"/>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Air Canada route, Shanghai to Toronto: Flight AC</a:t>
            </a:r>
            <a:r>
              <a:rPr lang="en-US" sz="2800" dirty="0">
                <a:solidFill>
                  <a:srgbClr val="FF0000"/>
                </a:solidFill>
              </a:rPr>
              <a:t>88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KLM route, Hong Kong to Amsterdam: Flight KL</a:t>
            </a:r>
            <a:r>
              <a:rPr lang="en-US" sz="2800" dirty="0">
                <a:solidFill>
                  <a:srgbClr val="FF0000"/>
                </a:solidFill>
              </a:rPr>
              <a:t>888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err="1"/>
              <a:t>Etihad</a:t>
            </a:r>
            <a:r>
              <a:rPr lang="en-US" sz="2800" dirty="0"/>
              <a:t> Airways route, Abu Dhabi to Beijing then onwards to Nagoya:  Flight EY</a:t>
            </a:r>
            <a:r>
              <a:rPr lang="en-US" sz="2800" dirty="0">
                <a:solidFill>
                  <a:srgbClr val="FF0000"/>
                </a:solidFill>
              </a:rPr>
              <a:t>888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United Airlines, Beijing to San Francisco: Flight UA</a:t>
            </a:r>
            <a:r>
              <a:rPr lang="en-US" sz="2800" dirty="0">
                <a:solidFill>
                  <a:srgbClr val="FF0000"/>
                </a:solidFill>
              </a:rPr>
              <a:t>888</a:t>
            </a:r>
            <a:r>
              <a:rPr lang="en-US" sz="2800" dirty="0"/>
              <a:t>, and the route from Beijing to Newark is Flight UA</a:t>
            </a:r>
            <a:r>
              <a:rPr lang="en-US" sz="2800" dirty="0">
                <a:solidFill>
                  <a:srgbClr val="FF0000"/>
                </a:solidFill>
              </a:rPr>
              <a:t>88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Air Astana, Beijing to </a:t>
            </a:r>
            <a:r>
              <a:rPr lang="en-US" sz="2800" dirty="0" err="1"/>
              <a:t>Almaty</a:t>
            </a:r>
            <a:r>
              <a:rPr lang="en-US" sz="2800" dirty="0"/>
              <a:t>:  Flight KC</a:t>
            </a:r>
            <a:r>
              <a:rPr lang="en-US" sz="2800" dirty="0">
                <a:solidFill>
                  <a:srgbClr val="FF0000"/>
                </a:solidFill>
              </a:rPr>
              <a:t>888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British Airways, Chengdu to London: Flight BA</a:t>
            </a:r>
            <a:r>
              <a:rPr lang="en-US" sz="2800" dirty="0">
                <a:solidFill>
                  <a:srgbClr val="FF0000"/>
                </a:solidFill>
              </a:rPr>
              <a:t>88</a:t>
            </a:r>
            <a:endParaRPr lang="en-US" sz="28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Cathay Pacific's from Hong Kong to Vancouver and New York is CX</a:t>
            </a:r>
            <a:r>
              <a:rPr lang="en-US" sz="2800" dirty="0">
                <a:solidFill>
                  <a:srgbClr val="FF0000"/>
                </a:solidFill>
              </a:rPr>
              <a:t>888</a:t>
            </a:r>
          </a:p>
          <a:p>
            <a:endParaRPr lang="en-US" sz="2800" dirty="0"/>
          </a:p>
        </p:txBody>
      </p:sp>
    </p:spTree>
    <p:extLst>
      <p:ext uri="{BB962C8B-B14F-4D97-AF65-F5344CB8AC3E}">
        <p14:creationId xmlns:p14="http://schemas.microsoft.com/office/powerpoint/2010/main" val="237475952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3400" y="152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Variant Forms of Names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25040" y="1175835"/>
            <a:ext cx="8036719" cy="3963038"/>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A generic problem in resource description is dealing with variant name forms</a:t>
            </a:r>
          </a:p>
          <a:p>
            <a:pPr marL="800100" lvl="1"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Same person (or resource) uses or is given different names </a:t>
            </a:r>
          </a:p>
          <a:p>
            <a:pPr marL="1257300" lvl="2"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Many of you use nicknames, or used to</a:t>
            </a:r>
          </a:p>
          <a:p>
            <a:pPr marL="800100" lvl="1"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Different people (or resources) use the same name</a:t>
            </a:r>
          </a:p>
        </p:txBody>
      </p:sp>
      <p:pic>
        <p:nvPicPr>
          <p:cNvPr id="2" name="Picture 1">
            <a:extLst>
              <a:ext uri="{FF2B5EF4-FFF2-40B4-BE49-F238E27FC236}">
                <a16:creationId xmlns:a16="http://schemas.microsoft.com/office/drawing/2014/main" id="{3BDDD060-A7EB-4F19-A26F-3C176BCBCA3B}"/>
              </a:ext>
            </a:extLst>
          </p:cNvPr>
          <p:cNvPicPr>
            <a:picLocks noChangeAspect="1"/>
          </p:cNvPicPr>
          <p:nvPr/>
        </p:nvPicPr>
        <p:blipFill>
          <a:blip r:embed="rId3"/>
          <a:stretch>
            <a:fillRect/>
          </a:stretch>
        </p:blipFill>
        <p:spPr>
          <a:xfrm>
            <a:off x="1790253" y="5587962"/>
            <a:ext cx="5838825" cy="447675"/>
          </a:xfrm>
          <a:prstGeom prst="rect">
            <a:avLst/>
          </a:prstGeom>
        </p:spPr>
      </p:pic>
      <p:pic>
        <p:nvPicPr>
          <p:cNvPr id="3" name="Picture 2">
            <a:extLst>
              <a:ext uri="{FF2B5EF4-FFF2-40B4-BE49-F238E27FC236}">
                <a16:creationId xmlns:a16="http://schemas.microsoft.com/office/drawing/2014/main" id="{C84613AD-58BA-48A7-A17C-42425C3399AB}"/>
              </a:ext>
            </a:extLst>
          </p:cNvPr>
          <p:cNvPicPr>
            <a:picLocks noChangeAspect="1"/>
          </p:cNvPicPr>
          <p:nvPr/>
        </p:nvPicPr>
        <p:blipFill>
          <a:blip r:embed="rId4"/>
          <a:stretch>
            <a:fillRect/>
          </a:stretch>
        </p:blipFill>
        <p:spPr>
          <a:xfrm>
            <a:off x="1905000" y="5138873"/>
            <a:ext cx="5181600" cy="438150"/>
          </a:xfrm>
          <a:prstGeom prst="rect">
            <a:avLst/>
          </a:prstGeom>
        </p:spPr>
      </p:pic>
      <p:pic>
        <p:nvPicPr>
          <p:cNvPr id="4" name="Picture 3">
            <a:extLst>
              <a:ext uri="{FF2B5EF4-FFF2-40B4-BE49-F238E27FC236}">
                <a16:creationId xmlns:a16="http://schemas.microsoft.com/office/drawing/2014/main" id="{7CB34EDF-4B54-4991-B0B1-AC1F7CDD9730}"/>
              </a:ext>
            </a:extLst>
          </p:cNvPr>
          <p:cNvPicPr>
            <a:picLocks noChangeAspect="1"/>
          </p:cNvPicPr>
          <p:nvPr/>
        </p:nvPicPr>
        <p:blipFill>
          <a:blip r:embed="rId5"/>
          <a:stretch>
            <a:fillRect/>
          </a:stretch>
        </p:blipFill>
        <p:spPr>
          <a:xfrm>
            <a:off x="1879060" y="6026112"/>
            <a:ext cx="5962650" cy="457200"/>
          </a:xfrm>
          <a:prstGeom prst="rect">
            <a:avLst/>
          </a:prstGeom>
        </p:spPr>
      </p:pic>
    </p:spTree>
    <p:extLst>
      <p:ext uri="{BB962C8B-B14F-4D97-AF65-F5344CB8AC3E}">
        <p14:creationId xmlns:p14="http://schemas.microsoft.com/office/powerpoint/2010/main" val="34871145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87128" y="14591"/>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Plan for Today’s Lecture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0" y="490681"/>
            <a:ext cx="8036719" cy="5485699"/>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 Names – bad ones, good ones, 	authoritative ones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i="1" dirty="0">
                <a:solidFill>
                  <a:srgbClr val="00B050"/>
                </a:solidFill>
              </a:rPr>
              <a:t>Special treat for some of you – your first or last names will be examples!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 Identifiers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 Resources and Identity over time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 Breakout Session – Analyzing and Fixing		      Bad Names and Identifiers</a:t>
            </a:r>
            <a:endParaRPr lang="en-US" sz="2800" dirty="0">
              <a:latin typeface="UC Berkeley OS Sign"/>
            </a:endParaRPr>
          </a:p>
        </p:txBody>
      </p:sp>
    </p:spTree>
    <p:extLst>
      <p:ext uri="{BB962C8B-B14F-4D97-AF65-F5344CB8AC3E}">
        <p14:creationId xmlns:p14="http://schemas.microsoft.com/office/powerpoint/2010/main" val="1429065181"/>
      </p:ext>
    </p:extLst>
  </p:cSld>
  <p:clrMapOvr>
    <a:masterClrMapping/>
  </p:clrMapOvr>
  <p:transition advTm="1218"/>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799503" y="228600"/>
            <a:ext cx="6019800"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Naming the Same Song via “Crowdsourcing”</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20</a:t>
            </a:fld>
            <a:endParaRPr lang="en-US" sz="1500" dirty="0">
              <a:solidFill>
                <a:srgbClr val="002955"/>
              </a:solidFill>
              <a:latin typeface="UC Berkeley OS Sign"/>
              <a:ea typeface="MS PGothic" pitchFamily="34" charset="-128"/>
              <a:sym typeface="UC Berkeley OS Sign"/>
            </a:endParaRPr>
          </a:p>
        </p:txBody>
      </p:sp>
      <p:pic>
        <p:nvPicPr>
          <p:cNvPr id="30727" name="Content Placeholder 8" descr="3766541080_2763a33f3a_o.jpg"/>
          <p:cNvPicPr>
            <a:picLocks noGrp="1" noChangeAspect="1"/>
          </p:cNvPicPr>
          <p:nvPr>
            <p:ph idx="1"/>
          </p:nvPr>
        </p:nvPicPr>
        <p:blipFill>
          <a:blip r:embed="rId3" cstate="print"/>
          <a:stretch>
            <a:fillRect/>
          </a:stretch>
        </p:blipFill>
        <p:spPr>
          <a:xfrm>
            <a:off x="812473" y="1524000"/>
            <a:ext cx="5614056" cy="4615638"/>
          </a:xfrm>
        </p:spPr>
      </p:pic>
      <p:sp>
        <p:nvSpPr>
          <p:cNvPr id="5" name="TextBox 4"/>
          <p:cNvSpPr txBox="1"/>
          <p:nvPr/>
        </p:nvSpPr>
        <p:spPr>
          <a:xfrm>
            <a:off x="1676400" y="6096000"/>
            <a:ext cx="5943600" cy="369332"/>
          </a:xfrm>
          <a:prstGeom prst="rect">
            <a:avLst/>
          </a:prstGeom>
          <a:noFill/>
        </p:spPr>
        <p:txBody>
          <a:bodyPr wrap="square" rtlCol="0">
            <a:spAutoFit/>
          </a:bodyPr>
          <a:lstStyle/>
          <a:p>
            <a:r>
              <a:rPr lang="en-US" dirty="0" err="1"/>
              <a:t>Hemerly</a:t>
            </a:r>
            <a:r>
              <a:rPr lang="en-US" dirty="0"/>
              <a:t> 2011</a:t>
            </a:r>
          </a:p>
        </p:txBody>
      </p:sp>
    </p:spTree>
    <p:extLst>
      <p:ext uri="{BB962C8B-B14F-4D97-AF65-F5344CB8AC3E}">
        <p14:creationId xmlns:p14="http://schemas.microsoft.com/office/powerpoint/2010/main" val="25819383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609600" y="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Different Forms of “Same” </a:t>
            </a:r>
            <a:br>
              <a:rPr lang="en-US" sz="4000" b="1" dirty="0">
                <a:sym typeface="UC Berkeley OS Sign"/>
              </a:rPr>
            </a:br>
            <a:r>
              <a:rPr lang="en-US" sz="4000" b="1" dirty="0">
                <a:sym typeface="UC Berkeley OS Sign"/>
              </a:rPr>
              <a:t>Author Name</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21</a:t>
            </a:fld>
            <a:endParaRPr lang="en-US" sz="1500" dirty="0">
              <a:solidFill>
                <a:srgbClr val="002955"/>
              </a:solidFill>
              <a:latin typeface="UC Berkeley OS Sign"/>
              <a:ea typeface="MS PGothic" pitchFamily="34" charset="-128"/>
              <a:sym typeface="UC Berkeley OS Sign"/>
            </a:endParaRPr>
          </a:p>
        </p:txBody>
      </p:sp>
      <p:pic>
        <p:nvPicPr>
          <p:cNvPr id="30727" name="Content Placeholder 8" descr="3766541080_2763a33f3a_o.jpg"/>
          <p:cNvPicPr>
            <a:picLocks noGrp="1" noChangeAspect="1"/>
          </p:cNvPicPr>
          <p:nvPr>
            <p:ph idx="1"/>
          </p:nvPr>
        </p:nvPicPr>
        <p:blipFill>
          <a:blip r:embed="rId3" cstate="print"/>
          <a:stretch>
            <a:fillRect/>
          </a:stretch>
        </p:blipFill>
        <p:spPr>
          <a:xfrm>
            <a:off x="304799" y="1219200"/>
            <a:ext cx="8659549" cy="4953000"/>
          </a:xfrm>
        </p:spPr>
      </p:pic>
      <p:sp>
        <p:nvSpPr>
          <p:cNvPr id="5" name="TextBox 4"/>
          <p:cNvSpPr txBox="1"/>
          <p:nvPr/>
        </p:nvSpPr>
        <p:spPr>
          <a:xfrm>
            <a:off x="1600200" y="6324600"/>
            <a:ext cx="5943600" cy="369332"/>
          </a:xfrm>
          <a:prstGeom prst="rect">
            <a:avLst/>
          </a:prstGeom>
          <a:noFill/>
        </p:spPr>
        <p:txBody>
          <a:bodyPr wrap="square" rtlCol="0">
            <a:spAutoFit/>
          </a:bodyPr>
          <a:lstStyle/>
          <a:p>
            <a:r>
              <a:rPr lang="en-US" dirty="0"/>
              <a:t>From an old version of </a:t>
            </a:r>
            <a:r>
              <a:rPr lang="en-US" dirty="0" err="1"/>
              <a:t>Bowker’s</a:t>
            </a:r>
            <a:r>
              <a:rPr lang="en-US" dirty="0"/>
              <a:t> Books in Print</a:t>
            </a:r>
          </a:p>
        </p:txBody>
      </p:sp>
    </p:spTree>
    <p:extLst>
      <p:ext uri="{BB962C8B-B14F-4D97-AF65-F5344CB8AC3E}">
        <p14:creationId xmlns:p14="http://schemas.microsoft.com/office/powerpoint/2010/main" val="282949472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609600" y="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Same Name for Different Authors</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22</a:t>
            </a:fld>
            <a:endParaRPr lang="en-US" sz="1500" dirty="0">
              <a:solidFill>
                <a:srgbClr val="002955"/>
              </a:solidFill>
              <a:latin typeface="UC Berkeley OS Sign"/>
              <a:ea typeface="MS PGothic" pitchFamily="34" charset="-128"/>
              <a:sym typeface="UC Berkeley OS Sign"/>
            </a:endParaRPr>
          </a:p>
        </p:txBody>
      </p:sp>
      <p:pic>
        <p:nvPicPr>
          <p:cNvPr id="30727" name="Content Placeholder 8" descr="3766541080_2763a33f3a_o.jpg"/>
          <p:cNvPicPr>
            <a:picLocks noGrp="1" noChangeAspect="1"/>
          </p:cNvPicPr>
          <p:nvPr>
            <p:ph idx="1"/>
          </p:nvPr>
        </p:nvPicPr>
        <p:blipFill>
          <a:blip r:embed="rId3" cstate="print"/>
          <a:stretch>
            <a:fillRect/>
          </a:stretch>
        </p:blipFill>
        <p:spPr>
          <a:xfrm>
            <a:off x="1219200" y="990600"/>
            <a:ext cx="6942384" cy="5399632"/>
          </a:xfrm>
        </p:spPr>
      </p:pic>
    </p:spTree>
    <p:extLst>
      <p:ext uri="{BB962C8B-B14F-4D97-AF65-F5344CB8AC3E}">
        <p14:creationId xmlns:p14="http://schemas.microsoft.com/office/powerpoint/2010/main" val="11102043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17187"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Questions about Names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17187" y="1389225"/>
            <a:ext cx="8036719" cy="5510513"/>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How many names should be associated with an information object or resource?</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Should one be designated as the preferred or authoritative form? </a:t>
            </a:r>
            <a:r>
              <a:rPr lang="en-US" sz="3200" dirty="0">
                <a:solidFill>
                  <a:srgbClr val="FF0000"/>
                </a:solidFill>
                <a:latin typeface="UC Berkeley OS Sign"/>
                <a:cs typeface="Arial" pitchFamily="34" charset="0"/>
                <a:sym typeface="Arial" pitchFamily="34" charset="0"/>
              </a:rPr>
              <a:t>Who decides?</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What references should be made from other possible forms of names that haven't been used?  Should you autocorrect/coerce?</a:t>
            </a:r>
          </a:p>
          <a:p>
            <a:pPr marL="342900" indent="-342900" eaLnBrk="0" fontAlgn="base" hangingPunct="0">
              <a:lnSpc>
                <a:spcPct val="93000"/>
              </a:lnSpc>
              <a:spcBef>
                <a:spcPts val="1800"/>
              </a:spcBef>
              <a:spcAft>
                <a:spcPct val="0"/>
              </a:spcAft>
              <a:buFont typeface="Arial" pitchFamily="34" charset="0"/>
              <a:buChar char="•"/>
            </a:pPr>
            <a:r>
              <a:rPr lang="en-US" sz="3200" dirty="0"/>
              <a:t>if you have a common last name, should you give your kids a rare first name?</a:t>
            </a:r>
            <a:endParaRPr lang="en-US" sz="32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15059296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BD21C4-508C-4A7B-BD85-BB9892750FC7}"/>
              </a:ext>
            </a:extLst>
          </p:cNvPr>
          <p:cNvPicPr>
            <a:picLocks noChangeAspect="1"/>
          </p:cNvPicPr>
          <p:nvPr/>
        </p:nvPicPr>
        <p:blipFill>
          <a:blip r:embed="rId3"/>
          <a:stretch>
            <a:fillRect/>
          </a:stretch>
        </p:blipFill>
        <p:spPr>
          <a:xfrm>
            <a:off x="1143000" y="152400"/>
            <a:ext cx="6553200" cy="2677033"/>
          </a:xfrm>
          <a:prstGeom prst="rect">
            <a:avLst/>
          </a:prstGeom>
        </p:spPr>
      </p:pic>
      <p:sp>
        <p:nvSpPr>
          <p:cNvPr id="3" name="Rectangle 2">
            <a:extLst>
              <a:ext uri="{FF2B5EF4-FFF2-40B4-BE49-F238E27FC236}">
                <a16:creationId xmlns:a16="http://schemas.microsoft.com/office/drawing/2014/main" id="{7B3DC946-7997-4729-99C4-01161674307A}"/>
              </a:ext>
            </a:extLst>
          </p:cNvPr>
          <p:cNvSpPr/>
          <p:nvPr/>
        </p:nvSpPr>
        <p:spPr>
          <a:xfrm>
            <a:off x="342900" y="2829433"/>
            <a:ext cx="8458200" cy="5023170"/>
          </a:xfrm>
          <a:prstGeom prst="rect">
            <a:avLst/>
          </a:prstGeom>
        </p:spPr>
        <p:txBody>
          <a:bodyPr wrap="square">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This is a Patagonian Toothfish; they happily swam in Antarctic waters because they are ugly even though they are tasty</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An enterprising seafood wholesaler started marketing it as “Chilean Sea Bass” even thought it not found near Chile and is not a bass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This alias led to overfishing; fortunately, most “Chilean Sea Bass” is now farmed; it wasn’t easy</a:t>
            </a:r>
          </a:p>
          <a:p>
            <a:pPr marL="342900"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endParaRPr lang="en-US" sz="2800" dirty="0">
              <a:solidFill>
                <a:srgbClr val="FF0000"/>
              </a:solidFill>
              <a:latin typeface="UC Berkeley OS Sign"/>
              <a:cs typeface="Arial" pitchFamily="34" charset="0"/>
              <a:sym typeface="Arial" pitchFamily="34" charset="0"/>
            </a:endParaRPr>
          </a:p>
        </p:txBody>
      </p:sp>
    </p:spTree>
    <p:extLst>
      <p:ext uri="{BB962C8B-B14F-4D97-AF65-F5344CB8AC3E}">
        <p14:creationId xmlns:p14="http://schemas.microsoft.com/office/powerpoint/2010/main" val="2885016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Normative Forms of Names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371600"/>
            <a:ext cx="8036719" cy="5056671"/>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When names appear in multiple forms, one form needs to be chosen; criteria include:</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Fullness (e.g., full names vs. initials only) </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Language of the name</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Spelling (choose predominant form)</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Entry element</a:t>
            </a:r>
          </a:p>
          <a:p>
            <a:pPr marL="1257300" lvl="2"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"Smith, John" not "John Smith"</a:t>
            </a:r>
          </a:p>
          <a:p>
            <a:pPr marL="1257300" lvl="2"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"Mao Zedong" or "Zedong, Mao" or "Mao </a:t>
            </a:r>
            <a:r>
              <a:rPr lang="en-US" sz="2800" dirty="0" err="1">
                <a:latin typeface="UC Berkeley OS Sign"/>
                <a:cs typeface="Arial" pitchFamily="34" charset="0"/>
                <a:sym typeface="Arial" pitchFamily="34" charset="0"/>
              </a:rPr>
              <a:t>Tse</a:t>
            </a:r>
            <a:r>
              <a:rPr lang="en-US" sz="2800" dirty="0">
                <a:latin typeface="UC Berkeley OS Sign"/>
                <a:cs typeface="Arial" pitchFamily="34" charset="0"/>
                <a:sym typeface="Arial" pitchFamily="34" charset="0"/>
              </a:rPr>
              <a:t> Tung" or ?</a:t>
            </a:r>
          </a:p>
        </p:txBody>
      </p:sp>
    </p:spTree>
    <p:extLst>
      <p:ext uri="{BB962C8B-B14F-4D97-AF65-F5344CB8AC3E}">
        <p14:creationId xmlns:p14="http://schemas.microsoft.com/office/powerpoint/2010/main" val="34688499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804788"/>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Authority Control</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828800"/>
            <a:ext cx="8036719" cy="5395866"/>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Authority control is concerned with creation and maintenance of a set of terms that have been chosen as the standard representatives for some resource based on some set of rules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The Library of Congress maintains an "authority file" for the names of persons, corporate entities, geographic names of political entities, and titles of works </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See </a:t>
            </a:r>
            <a:r>
              <a:rPr lang="en-US" sz="2800" dirty="0">
                <a:latin typeface="UC Berkeley OS Sign"/>
                <a:cs typeface="Arial" pitchFamily="34" charset="0"/>
                <a:sym typeface="Arial" pitchFamily="34" charset="0"/>
                <a:hlinkClick r:id="rId3"/>
              </a:rPr>
              <a:t>http://www.loc.gov/marc/uma/</a:t>
            </a:r>
            <a:r>
              <a:rPr lang="en-US" sz="2800" dirty="0">
                <a:latin typeface="UC Berkeley OS Sign"/>
                <a:cs typeface="Arial" pitchFamily="34" charset="0"/>
                <a:sym typeface="Arial" pitchFamily="34" charset="0"/>
              </a:rPr>
              <a:t>  and </a:t>
            </a:r>
            <a:r>
              <a:rPr lang="en-US" sz="2800" dirty="0">
                <a:latin typeface="UC Berkeley OS Sign"/>
                <a:cs typeface="Arial" pitchFamily="34" charset="0"/>
                <a:sym typeface="Arial" pitchFamily="34" charset="0"/>
                <a:hlinkClick r:id="rId4"/>
              </a:rPr>
              <a:t>http://authorities.loc.gov/</a:t>
            </a:r>
            <a:endParaRPr lang="en-US" sz="2800" dirty="0">
              <a:latin typeface="UC Berkeley OS Sign"/>
              <a:cs typeface="Arial" pitchFamily="34" charset="0"/>
              <a:sym typeface="Arial" pitchFamily="34" charset="0"/>
            </a:endParaRPr>
          </a:p>
          <a:p>
            <a:endParaRPr lang="en-US" sz="2800" dirty="0"/>
          </a:p>
          <a:p>
            <a:endParaRPr lang="en-US" sz="2800" dirty="0"/>
          </a:p>
        </p:txBody>
      </p:sp>
    </p:spTree>
    <p:extLst>
      <p:ext uri="{BB962C8B-B14F-4D97-AF65-F5344CB8AC3E}">
        <p14:creationId xmlns:p14="http://schemas.microsoft.com/office/powerpoint/2010/main" val="362973641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Naming Problems for Places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04800" y="990600"/>
            <a:ext cx="8590359" cy="5315716"/>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Variant forms: St. Petersburg, </a:t>
            </a:r>
            <a:r>
              <a:rPr lang="az-Cyrl-AZ" sz="2400" dirty="0">
                <a:latin typeface="UC Berkeley OS Sign"/>
                <a:cs typeface="Arial" pitchFamily="34" charset="0"/>
                <a:sym typeface="Arial" pitchFamily="34" charset="0"/>
              </a:rPr>
              <a:t>Санкт Пербургскйй, </a:t>
            </a:r>
            <a:r>
              <a:rPr lang="en-US" sz="2400" dirty="0">
                <a:latin typeface="UC Berkeley OS Sign"/>
                <a:cs typeface="Arial" pitchFamily="34" charset="0"/>
                <a:sym typeface="Arial" pitchFamily="34" charset="0"/>
              </a:rPr>
              <a:t>Saint-</a:t>
            </a:r>
            <a:r>
              <a:rPr lang="en-US" sz="2400" dirty="0" err="1">
                <a:latin typeface="UC Berkeley OS Sign"/>
                <a:cs typeface="Arial" pitchFamily="34" charset="0"/>
                <a:sym typeface="Arial" pitchFamily="34" charset="0"/>
              </a:rPr>
              <a:t>Pétersbourg</a:t>
            </a: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Multiple names: </a:t>
            </a:r>
            <a:r>
              <a:rPr lang="en-US" sz="2400" dirty="0" err="1">
                <a:latin typeface="UC Berkeley OS Sign"/>
                <a:cs typeface="Arial" pitchFamily="34" charset="0"/>
                <a:sym typeface="Arial" pitchFamily="34" charset="0"/>
              </a:rPr>
              <a:t>Cluj</a:t>
            </a:r>
            <a:r>
              <a:rPr lang="en-US" sz="2400" dirty="0">
                <a:latin typeface="UC Berkeley OS Sign"/>
                <a:cs typeface="Arial" pitchFamily="34" charset="0"/>
                <a:sym typeface="Arial" pitchFamily="34" charset="0"/>
              </a:rPr>
              <a:t>, in Romania / </a:t>
            </a:r>
            <a:r>
              <a:rPr lang="en-US" sz="2400" dirty="0" err="1">
                <a:latin typeface="UC Berkeley OS Sign"/>
                <a:cs typeface="Arial" pitchFamily="34" charset="0"/>
                <a:sym typeface="Arial" pitchFamily="34" charset="0"/>
              </a:rPr>
              <a:t>Roumania</a:t>
            </a:r>
            <a:r>
              <a:rPr lang="en-US" sz="2400" dirty="0">
                <a:latin typeface="UC Berkeley OS Sign"/>
                <a:cs typeface="Arial" pitchFamily="34" charset="0"/>
                <a:sym typeface="Arial" pitchFamily="34" charset="0"/>
              </a:rPr>
              <a:t> / Rumania, is also called </a:t>
            </a:r>
            <a:r>
              <a:rPr lang="en-US" sz="2400" dirty="0" err="1">
                <a:latin typeface="UC Berkeley OS Sign"/>
                <a:cs typeface="Arial" pitchFamily="34" charset="0"/>
                <a:sym typeface="Arial" pitchFamily="34" charset="0"/>
              </a:rPr>
              <a:t>Klausenburg</a:t>
            </a:r>
            <a:r>
              <a:rPr lang="en-US" sz="2400" dirty="0">
                <a:latin typeface="UC Berkeley OS Sign"/>
                <a:cs typeface="Arial" pitchFamily="34" charset="0"/>
                <a:sym typeface="Arial" pitchFamily="34" charset="0"/>
              </a:rPr>
              <a:t> and </a:t>
            </a:r>
            <a:r>
              <a:rPr lang="en-US" sz="2400" dirty="0" err="1">
                <a:latin typeface="UC Berkeley OS Sign"/>
                <a:cs typeface="Arial" pitchFamily="34" charset="0"/>
                <a:sym typeface="Arial" pitchFamily="34" charset="0"/>
              </a:rPr>
              <a:t>Kolozsvar</a:t>
            </a: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Name changes: Bombay -&gt; Mumbai.</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Homographs: Alexandria, Vienna, Washington are common </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Anachronisms: No Germany before 1870</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Vague, e.g. Midwest, Silicon Valley</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Unstable boundaries: 19th century Poland; Balkans; USSR, Ukraine</a:t>
            </a:r>
          </a:p>
          <a:p>
            <a:endParaRPr lang="en-US" sz="2800" dirty="0"/>
          </a:p>
        </p:txBody>
      </p:sp>
    </p:spTree>
    <p:extLst>
      <p:ext uri="{BB962C8B-B14F-4D97-AF65-F5344CB8AC3E}">
        <p14:creationId xmlns:p14="http://schemas.microsoft.com/office/powerpoint/2010/main" val="278570427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2044" y="3276600"/>
            <a:ext cx="5724644" cy="2862322"/>
          </a:xfrm>
          <a:prstGeom prst="rect">
            <a:avLst/>
          </a:prstGeom>
        </p:spPr>
      </p:pic>
      <p:sp>
        <p:nvSpPr>
          <p:cNvPr id="3" name="TextBox 2"/>
          <p:cNvSpPr txBox="1"/>
          <p:nvPr/>
        </p:nvSpPr>
        <p:spPr>
          <a:xfrm>
            <a:off x="457200" y="304800"/>
            <a:ext cx="5257800" cy="2862322"/>
          </a:xfrm>
          <a:prstGeom prst="rect">
            <a:avLst/>
          </a:prstGeom>
          <a:noFill/>
        </p:spPr>
        <p:txBody>
          <a:bodyPr wrap="square" rtlCol="0">
            <a:spAutoFit/>
          </a:bodyPr>
          <a:lstStyle/>
          <a:p>
            <a:r>
              <a:rPr lang="en-US" sz="3600" dirty="0"/>
              <a:t>There are over 100 places called “Springfield” in the US, Canada, Australia, the UK, and elsewhere, but this one is more famous</a:t>
            </a:r>
          </a:p>
        </p:txBody>
      </p:sp>
      <p:pic>
        <p:nvPicPr>
          <p:cNvPr id="4" name="Picture 3">
            <a:extLst>
              <a:ext uri="{FF2B5EF4-FFF2-40B4-BE49-F238E27FC236}">
                <a16:creationId xmlns:a16="http://schemas.microsoft.com/office/drawing/2014/main" id="{AFBEAA75-1AC4-476A-BD3A-F72B603448FC}"/>
              </a:ext>
            </a:extLst>
          </p:cNvPr>
          <p:cNvPicPr>
            <a:picLocks noChangeAspect="1"/>
          </p:cNvPicPr>
          <p:nvPr/>
        </p:nvPicPr>
        <p:blipFill>
          <a:blip r:embed="rId4"/>
          <a:stretch>
            <a:fillRect/>
          </a:stretch>
        </p:blipFill>
        <p:spPr>
          <a:xfrm>
            <a:off x="6629400" y="3146045"/>
            <a:ext cx="2152650" cy="3476625"/>
          </a:xfrm>
          <a:prstGeom prst="rect">
            <a:avLst/>
          </a:prstGeom>
        </p:spPr>
      </p:pic>
      <p:sp>
        <p:nvSpPr>
          <p:cNvPr id="5" name="TextBox 4">
            <a:extLst>
              <a:ext uri="{FF2B5EF4-FFF2-40B4-BE49-F238E27FC236}">
                <a16:creationId xmlns:a16="http://schemas.microsoft.com/office/drawing/2014/main" id="{119203E3-A551-45D4-A918-274B7DE42779}"/>
              </a:ext>
            </a:extLst>
          </p:cNvPr>
          <p:cNvSpPr txBox="1"/>
          <p:nvPr/>
        </p:nvSpPr>
        <p:spPr>
          <a:xfrm>
            <a:off x="6867525" y="1447800"/>
            <a:ext cx="1676400" cy="1384995"/>
          </a:xfrm>
          <a:prstGeom prst="rect">
            <a:avLst/>
          </a:prstGeom>
          <a:noFill/>
        </p:spPr>
        <p:txBody>
          <a:bodyPr wrap="square" rtlCol="0">
            <a:spAutoFit/>
          </a:bodyPr>
          <a:lstStyle/>
          <a:p>
            <a:r>
              <a:rPr lang="en-US" sz="2800" b="1" dirty="0"/>
              <a:t>CITY NAMES</a:t>
            </a:r>
            <a:br>
              <a:rPr lang="en-US" sz="2800" b="1" dirty="0"/>
            </a:br>
            <a:r>
              <a:rPr lang="en-US" sz="2800" b="1" dirty="0"/>
              <a:t>IN US</a:t>
            </a:r>
          </a:p>
        </p:txBody>
      </p:sp>
    </p:spTree>
    <p:extLst>
      <p:ext uri="{BB962C8B-B14F-4D97-AF65-F5344CB8AC3E}">
        <p14:creationId xmlns:p14="http://schemas.microsoft.com/office/powerpoint/2010/main" val="1107418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3066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Authoritative Place Names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914400"/>
            <a:ext cx="8036719" cy="6866525"/>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Places have latitude and longitude coordinates, so we can link places and spaces with a GAZETTEER</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A gazetteer is a place name authority file that:</a:t>
            </a:r>
          </a:p>
          <a:p>
            <a:pPr marL="800100" lvl="2" indent="-342900" eaLnBrk="0" fontAlgn="base" hangingPunct="0">
              <a:lnSpc>
                <a:spcPct val="93000"/>
              </a:lnSpc>
              <a:spcBef>
                <a:spcPts val="600"/>
              </a:spcBef>
              <a:spcAft>
                <a:spcPct val="0"/>
              </a:spcAft>
              <a:buFont typeface="Arial" pitchFamily="34" charset="0"/>
              <a:buChar char="•"/>
            </a:pPr>
            <a:r>
              <a:rPr lang="en-US" sz="3200" dirty="0">
                <a:latin typeface="UC Berkeley OS Sign"/>
                <a:cs typeface="Arial" pitchFamily="34" charset="0"/>
                <a:sym typeface="Arial" pitchFamily="34" charset="0"/>
              </a:rPr>
              <a:t>Indicates what kind of place it is</a:t>
            </a:r>
          </a:p>
          <a:p>
            <a:pPr marL="800100" lvl="2" indent="-342900" eaLnBrk="0" fontAlgn="base" hangingPunct="0">
              <a:lnSpc>
                <a:spcPct val="93000"/>
              </a:lnSpc>
              <a:spcBef>
                <a:spcPts val="600"/>
              </a:spcBef>
              <a:spcAft>
                <a:spcPct val="0"/>
              </a:spcAft>
              <a:buFont typeface="Arial" pitchFamily="34" charset="0"/>
              <a:buChar char="•"/>
            </a:pPr>
            <a:r>
              <a:rPr lang="en-US" sz="3200" dirty="0">
                <a:latin typeface="UC Berkeley OS Sign"/>
                <a:cs typeface="Arial" pitchFamily="34" charset="0"/>
                <a:sym typeface="Arial" pitchFamily="34" charset="0"/>
              </a:rPr>
              <a:t>Objectively specifies latitude and longitude </a:t>
            </a:r>
          </a:p>
          <a:p>
            <a:pPr marL="800100" lvl="2" indent="-342900" eaLnBrk="0" fontAlgn="base" hangingPunct="0">
              <a:lnSpc>
                <a:spcPct val="93000"/>
              </a:lnSpc>
              <a:spcBef>
                <a:spcPts val="600"/>
              </a:spcBef>
              <a:spcAft>
                <a:spcPct val="0"/>
              </a:spcAft>
              <a:buFont typeface="Arial" pitchFamily="34" charset="0"/>
              <a:buChar char="•"/>
            </a:pPr>
            <a:r>
              <a:rPr lang="en-US" sz="3200" dirty="0">
                <a:latin typeface="UC Berkeley OS Sign"/>
                <a:cs typeface="Arial" pitchFamily="34" charset="0"/>
                <a:sym typeface="Arial" pitchFamily="34" charset="0"/>
              </a:rPr>
              <a:t>Disambiguates similar place names </a:t>
            </a:r>
          </a:p>
          <a:p>
            <a:pPr marL="800100" lvl="2" indent="-342900" eaLnBrk="0" fontAlgn="base" hangingPunct="0">
              <a:lnSpc>
                <a:spcPct val="93000"/>
              </a:lnSpc>
              <a:spcBef>
                <a:spcPts val="600"/>
              </a:spcBef>
              <a:spcAft>
                <a:spcPct val="0"/>
              </a:spcAft>
              <a:buFont typeface="Arial" pitchFamily="34" charset="0"/>
              <a:buChar char="•"/>
            </a:pPr>
            <a:r>
              <a:rPr lang="en-US" sz="3200" dirty="0">
                <a:latin typeface="UC Berkeley OS Sign"/>
                <a:cs typeface="Arial" pitchFamily="34" charset="0"/>
                <a:sym typeface="Arial" pitchFamily="34" charset="0"/>
              </a:rPr>
              <a:t>Brings variant names together</a:t>
            </a:r>
          </a:p>
          <a:p>
            <a:pPr marL="800100" lvl="2" indent="-342900" eaLnBrk="0" fontAlgn="base" hangingPunct="0">
              <a:lnSpc>
                <a:spcPct val="93000"/>
              </a:lnSpc>
              <a:spcBef>
                <a:spcPts val="600"/>
              </a:spcBef>
              <a:spcAft>
                <a:spcPct val="0"/>
              </a:spcAft>
              <a:buFont typeface="Arial" pitchFamily="34" charset="0"/>
              <a:buChar char="•"/>
            </a:pPr>
            <a:r>
              <a:rPr lang="en-US" sz="3200" dirty="0">
                <a:latin typeface="UC Berkeley OS Sign"/>
                <a:cs typeface="Arial" pitchFamily="34" charset="0"/>
                <a:sym typeface="Arial" pitchFamily="34" charset="0"/>
              </a:rPr>
              <a:t>Allows places to be displayed on maps</a:t>
            </a:r>
          </a:p>
          <a:p>
            <a:pPr marL="342900" lvl="1" indent="-342900" eaLnBrk="0" fontAlgn="base" hangingPunct="0">
              <a:lnSpc>
                <a:spcPct val="93000"/>
              </a:lnSpc>
              <a:spcBef>
                <a:spcPts val="1800"/>
              </a:spcBef>
              <a:spcAft>
                <a:spcPct val="0"/>
              </a:spcAft>
              <a:buFont typeface="Arial" pitchFamily="34" charset="0"/>
              <a:buChar char="•"/>
            </a:pP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endParaRPr lang="en-US" sz="24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33230593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447800" y="1447800"/>
            <a:ext cx="5867400" cy="5296711"/>
          </a:xfrm>
          <a:prstGeom prst="rect">
            <a:avLst/>
          </a:prstGeom>
        </p:spPr>
      </p:pic>
      <p:sp>
        <p:nvSpPr>
          <p:cNvPr id="5" name="Title 1"/>
          <p:cNvSpPr>
            <a:spLocks noGrp="1"/>
          </p:cNvSpPr>
          <p:nvPr>
            <p:ph type="title"/>
          </p:nvPr>
        </p:nvSpPr>
        <p:spPr>
          <a:xfrm>
            <a:off x="457200" y="152400"/>
            <a:ext cx="8229600" cy="1143000"/>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sym typeface="UC Berkeley OS Sign"/>
              </a:rPr>
              <a:t>STOP AND THINK: Give Me A Name</a:t>
            </a:r>
          </a:p>
        </p:txBody>
      </p:sp>
    </p:spTree>
    <p:extLst>
      <p:ext uri="{BB962C8B-B14F-4D97-AF65-F5344CB8AC3E}">
        <p14:creationId xmlns:p14="http://schemas.microsoft.com/office/powerpoint/2010/main" val="1377986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646" y="286196"/>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Name Matching Problem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49286" y="1301535"/>
            <a:ext cx="8510081" cy="2127536"/>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Name matching" is the task of determining when two different strings denote the same person, object, or other named entity</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This problem has many other names:</a:t>
            </a:r>
          </a:p>
        </p:txBody>
      </p:sp>
      <p:sp>
        <p:nvSpPr>
          <p:cNvPr id="11" name="TextBox 10"/>
          <p:cNvSpPr txBox="1"/>
          <p:nvPr/>
        </p:nvSpPr>
        <p:spPr>
          <a:xfrm>
            <a:off x="617706" y="3730557"/>
            <a:ext cx="3733800" cy="2788584"/>
          </a:xfrm>
          <a:prstGeom prst="rect">
            <a:avLst/>
          </a:prstGeom>
          <a:noFill/>
        </p:spPr>
        <p:txBody>
          <a:bodyPr wrap="square" rtlCol="0">
            <a:spAutoFit/>
          </a:bodyPr>
          <a:lstStyle/>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Co-reference resolution</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Duplicate detection</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De-duplication</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Record linkage</a:t>
            </a:r>
          </a:p>
        </p:txBody>
      </p:sp>
      <p:sp>
        <p:nvSpPr>
          <p:cNvPr id="14" name="Rectangle 13"/>
          <p:cNvSpPr/>
          <p:nvPr/>
        </p:nvSpPr>
        <p:spPr>
          <a:xfrm>
            <a:off x="4351506" y="3733800"/>
            <a:ext cx="4572000" cy="3851054"/>
          </a:xfrm>
          <a:prstGeom prst="rect">
            <a:avLst/>
          </a:prstGeom>
        </p:spPr>
        <p:txBody>
          <a:bodyPr>
            <a:spAutoFit/>
          </a:bodyPr>
          <a:lstStyle/>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Object consolidation</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Merge-purge</a:t>
            </a:r>
          </a:p>
          <a:p>
            <a:pPr marL="342900" lvl="1" indent="-342900" eaLnBrk="0" fontAlgn="base" hangingPunct="0">
              <a:lnSpc>
                <a:spcPct val="93000"/>
              </a:lnSpc>
              <a:spcBef>
                <a:spcPts val="1800"/>
              </a:spcBef>
              <a:spcAft>
                <a:spcPct val="0"/>
              </a:spcAft>
              <a:buFont typeface="Arial" pitchFamily="34" charset="0"/>
              <a:buChar char="•"/>
            </a:pPr>
            <a:r>
              <a:rPr lang="en-US" sz="2800" dirty="0" err="1">
                <a:latin typeface="UC Berkeley OS Sign"/>
                <a:cs typeface="Arial" pitchFamily="34" charset="0"/>
                <a:sym typeface="Arial" pitchFamily="34" charset="0"/>
              </a:rPr>
              <a:t>Householding</a:t>
            </a:r>
            <a:endParaRPr lang="en-US" sz="2800" dirty="0">
              <a:latin typeface="UC Berkeley OS Sign"/>
              <a:cs typeface="Arial" pitchFamily="34" charset="0"/>
              <a:sym typeface="Arial" pitchFamily="34" charset="0"/>
            </a:endParaRP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Fuzzy/approximate matching</a:t>
            </a:r>
          </a:p>
          <a:p>
            <a:pPr marL="342900" lvl="1"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a:p>
            <a:pPr lvl="1"/>
            <a:endParaRPr lang="en-US" sz="2800" dirty="0"/>
          </a:p>
        </p:txBody>
      </p:sp>
    </p:spTree>
    <p:extLst>
      <p:ext uri="{BB962C8B-B14F-4D97-AF65-F5344CB8AC3E}">
        <p14:creationId xmlns:p14="http://schemas.microsoft.com/office/powerpoint/2010/main" val="283639150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Stop and Think</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1752600" y="1905000"/>
            <a:ext cx="6019800" cy="4525963"/>
          </a:xfrm>
        </p:spPr>
        <p:txBody>
          <a:bodyPr>
            <a:normAutofit/>
          </a:bodyPr>
          <a:lstStyle/>
          <a:p>
            <a:pPr marL="0" indent="0">
              <a:buNone/>
            </a:pPr>
            <a:r>
              <a:rPr lang="en-US" sz="3600" b="1" i="1" dirty="0">
                <a:solidFill>
                  <a:srgbClr val="FF0000"/>
                </a:solidFill>
              </a:rPr>
              <a:t>List all the identifiers that have been assigned to you</a:t>
            </a:r>
            <a:endParaRPr lang="en-US" b="1" dirty="0"/>
          </a:p>
          <a:p>
            <a:endParaRPr lang="en-US" dirty="0"/>
          </a:p>
          <a:p>
            <a:r>
              <a:rPr lang="en-US" dirty="0"/>
              <a:t>If you can’t think of at least 5,</a:t>
            </a:r>
            <a:br>
              <a:rPr lang="en-US" dirty="0"/>
            </a:br>
            <a:r>
              <a:rPr lang="en-US" dirty="0"/>
              <a:t> try harder</a:t>
            </a:r>
          </a:p>
        </p:txBody>
      </p:sp>
    </p:spTree>
    <p:extLst>
      <p:ext uri="{BB962C8B-B14F-4D97-AF65-F5344CB8AC3E}">
        <p14:creationId xmlns:p14="http://schemas.microsoft.com/office/powerpoint/2010/main" val="4020902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2C3537-CDE4-4EA5-8FAC-E6ADFC63E5A3}"/>
              </a:ext>
            </a:extLst>
          </p:cNvPr>
          <p:cNvPicPr>
            <a:picLocks noChangeAspect="1"/>
          </p:cNvPicPr>
          <p:nvPr/>
        </p:nvPicPr>
        <p:blipFill>
          <a:blip r:embed="rId2"/>
          <a:stretch>
            <a:fillRect/>
          </a:stretch>
        </p:blipFill>
        <p:spPr>
          <a:xfrm>
            <a:off x="3048000" y="228600"/>
            <a:ext cx="5882322" cy="6248400"/>
          </a:xfrm>
          <a:prstGeom prst="rect">
            <a:avLst/>
          </a:prstGeom>
        </p:spPr>
      </p:pic>
      <p:sp>
        <p:nvSpPr>
          <p:cNvPr id="3" name="TextBox 2">
            <a:extLst>
              <a:ext uri="{FF2B5EF4-FFF2-40B4-BE49-F238E27FC236}">
                <a16:creationId xmlns:a16="http://schemas.microsoft.com/office/drawing/2014/main" id="{F4DCC01E-738A-4A78-AA5C-35C6818E7189}"/>
              </a:ext>
            </a:extLst>
          </p:cNvPr>
          <p:cNvSpPr txBox="1"/>
          <p:nvPr/>
        </p:nvSpPr>
        <p:spPr>
          <a:xfrm>
            <a:off x="381000" y="301002"/>
            <a:ext cx="2743200" cy="3108543"/>
          </a:xfrm>
          <a:prstGeom prst="rect">
            <a:avLst/>
          </a:prstGeom>
          <a:noFill/>
        </p:spPr>
        <p:txBody>
          <a:bodyPr wrap="square" rtlCol="0">
            <a:spAutoFit/>
          </a:bodyPr>
          <a:lstStyle/>
          <a:p>
            <a:r>
              <a:rPr lang="en-US" sz="2800" dirty="0"/>
              <a:t>The Identity of Information  Resources is an important issue in Library and Information Science</a:t>
            </a:r>
          </a:p>
        </p:txBody>
      </p:sp>
      <p:sp>
        <p:nvSpPr>
          <p:cNvPr id="4" name="TextBox 3">
            <a:extLst>
              <a:ext uri="{FF2B5EF4-FFF2-40B4-BE49-F238E27FC236}">
                <a16:creationId xmlns:a16="http://schemas.microsoft.com/office/drawing/2014/main" id="{322E6C59-4A69-46CD-85B4-5F379A1EA470}"/>
              </a:ext>
            </a:extLst>
          </p:cNvPr>
          <p:cNvSpPr txBox="1"/>
          <p:nvPr/>
        </p:nvSpPr>
        <p:spPr>
          <a:xfrm>
            <a:off x="304800" y="3749457"/>
            <a:ext cx="2481364" cy="3108543"/>
          </a:xfrm>
          <a:prstGeom prst="rect">
            <a:avLst/>
          </a:prstGeom>
          <a:noFill/>
        </p:spPr>
        <p:txBody>
          <a:bodyPr wrap="square" rtlCol="0">
            <a:spAutoFit/>
          </a:bodyPr>
          <a:lstStyle/>
          <a:p>
            <a:r>
              <a:rPr lang="en-US" sz="2800" dirty="0"/>
              <a:t>There are three kinds of “Joints” that distinguish the members of an “intellectual category”</a:t>
            </a:r>
          </a:p>
        </p:txBody>
      </p:sp>
    </p:spTree>
    <p:extLst>
      <p:ext uri="{BB962C8B-B14F-4D97-AF65-F5344CB8AC3E}">
        <p14:creationId xmlns:p14="http://schemas.microsoft.com/office/powerpoint/2010/main" val="2094779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511262"/>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Identifiers - 2</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752600"/>
            <a:ext cx="8285559" cy="3403141"/>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Identifiers are UNIQUE if they refer to one and only one resource within some defined context or scope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Identifiers are PERSISTENT if they resolve to the same referent indefinitely, or as long as needed; but persistence is a function of organizations, not technology </a:t>
            </a:r>
          </a:p>
        </p:txBody>
      </p:sp>
    </p:spTree>
    <p:extLst>
      <p:ext uri="{BB962C8B-B14F-4D97-AF65-F5344CB8AC3E}">
        <p14:creationId xmlns:p14="http://schemas.microsoft.com/office/powerpoint/2010/main" val="227311333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25AEA-AE25-41DF-99A3-FF8CC05C53BD}"/>
              </a:ext>
            </a:extLst>
          </p:cNvPr>
          <p:cNvPicPr>
            <a:picLocks noChangeAspect="1"/>
          </p:cNvPicPr>
          <p:nvPr/>
        </p:nvPicPr>
        <p:blipFill>
          <a:blip r:embed="rId3"/>
          <a:stretch>
            <a:fillRect/>
          </a:stretch>
        </p:blipFill>
        <p:spPr>
          <a:xfrm>
            <a:off x="1485900" y="921844"/>
            <a:ext cx="6172200" cy="3913512"/>
          </a:xfrm>
          <a:prstGeom prst="rect">
            <a:avLst/>
          </a:prstGeom>
        </p:spPr>
      </p:pic>
      <p:sp>
        <p:nvSpPr>
          <p:cNvPr id="4" name="Rectangle 3">
            <a:extLst>
              <a:ext uri="{FF2B5EF4-FFF2-40B4-BE49-F238E27FC236}">
                <a16:creationId xmlns:a16="http://schemas.microsoft.com/office/drawing/2014/main" id="{AF886338-3DE8-4D4A-BE54-BDEEC98009BA}"/>
              </a:ext>
            </a:extLst>
          </p:cNvPr>
          <p:cNvSpPr/>
          <p:nvPr/>
        </p:nvSpPr>
        <p:spPr>
          <a:xfrm>
            <a:off x="381000" y="4835356"/>
            <a:ext cx="8458200" cy="2062103"/>
          </a:xfrm>
          <a:prstGeom prst="rect">
            <a:avLst/>
          </a:prstGeom>
        </p:spPr>
        <p:txBody>
          <a:bodyPr wrap="square">
            <a:spAutoFit/>
          </a:bodyPr>
          <a:lstStyle/>
          <a:p>
            <a:r>
              <a:rPr lang="en-US" sz="3200" dirty="0"/>
              <a:t>McDonald’s has been trialing the use of license plates of customers in the drive-thru to identify repeat customers.  The driver’s buying history is used to create a personalized menu</a:t>
            </a:r>
          </a:p>
        </p:txBody>
      </p:sp>
      <p:sp>
        <p:nvSpPr>
          <p:cNvPr id="5" name="Rectangle 1">
            <a:extLst>
              <a:ext uri="{FF2B5EF4-FFF2-40B4-BE49-F238E27FC236}">
                <a16:creationId xmlns:a16="http://schemas.microsoft.com/office/drawing/2014/main" id="{4E0486A5-69A2-4ADE-BDBC-1C92CD58F574}"/>
              </a:ext>
            </a:extLst>
          </p:cNvPr>
          <p:cNvSpPr txBox="1">
            <a:spLocks noChangeArrowheads="1"/>
          </p:cNvSpPr>
          <p:nvPr/>
        </p:nvSpPr>
        <p:spPr>
          <a:xfrm>
            <a:off x="430192" y="29704"/>
            <a:ext cx="8228707" cy="119099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License Plate as Customer Identifier</a:t>
            </a:r>
          </a:p>
        </p:txBody>
      </p:sp>
    </p:spTree>
    <p:extLst>
      <p:ext uri="{BB962C8B-B14F-4D97-AF65-F5344CB8AC3E}">
        <p14:creationId xmlns:p14="http://schemas.microsoft.com/office/powerpoint/2010/main" val="4205083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Identifiers - 3</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752600"/>
            <a:ext cx="8285559" cy="3403141"/>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Identifiers are UNSTRUCTURED or DUMB (as opposed to STRUCTURED or INTELLIGENT ) if they have no inherent meaning based on their values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Identifier schemes are designed to be STRUCTURED or INTELLIGENT but over time they often become less so</a:t>
            </a:r>
          </a:p>
        </p:txBody>
      </p:sp>
    </p:spTree>
    <p:extLst>
      <p:ext uri="{BB962C8B-B14F-4D97-AF65-F5344CB8AC3E}">
        <p14:creationId xmlns:p14="http://schemas.microsoft.com/office/powerpoint/2010/main" val="173094582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62166" y="-14597"/>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ISBN on Bar Code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36</a:t>
            </a:fld>
            <a:endParaRPr lang="en-US" sz="1500" dirty="0">
              <a:solidFill>
                <a:srgbClr val="002955"/>
              </a:solidFill>
              <a:latin typeface="UC Berkeley OS Sign"/>
              <a:ea typeface="MS PGothic" pitchFamily="34" charset="-128"/>
              <a:sym typeface="UC Berkeley OS Sign"/>
            </a:endParaRPr>
          </a:p>
        </p:txBody>
      </p:sp>
      <p:pic>
        <p:nvPicPr>
          <p:cNvPr id="8" name="Picture 7" descr="ShippingContainers.gif"/>
          <p:cNvPicPr>
            <a:picLocks noChangeAspect="1"/>
          </p:cNvPicPr>
          <p:nvPr/>
        </p:nvPicPr>
        <p:blipFill>
          <a:blip r:embed="rId3" cstate="print"/>
          <a:stretch>
            <a:fillRect/>
          </a:stretch>
        </p:blipFill>
        <p:spPr>
          <a:xfrm>
            <a:off x="462166" y="2462584"/>
            <a:ext cx="8235053" cy="4620780"/>
          </a:xfrm>
          <a:prstGeom prst="rect">
            <a:avLst/>
          </a:prstGeom>
        </p:spPr>
      </p:pic>
      <p:sp>
        <p:nvSpPr>
          <p:cNvPr id="3" name="TextBox 2"/>
          <p:cNvSpPr txBox="1"/>
          <p:nvPr/>
        </p:nvSpPr>
        <p:spPr>
          <a:xfrm>
            <a:off x="2474017" y="1652549"/>
            <a:ext cx="2057400" cy="523220"/>
          </a:xfrm>
          <a:prstGeom prst="rect">
            <a:avLst/>
          </a:prstGeom>
          <a:noFill/>
        </p:spPr>
        <p:txBody>
          <a:bodyPr wrap="square" rtlCol="0">
            <a:spAutoFit/>
          </a:bodyPr>
          <a:lstStyle/>
          <a:p>
            <a:r>
              <a:rPr lang="en-US" sz="2800" i="1" dirty="0"/>
              <a:t>Publisher</a:t>
            </a:r>
          </a:p>
        </p:txBody>
      </p:sp>
      <p:sp>
        <p:nvSpPr>
          <p:cNvPr id="4" name="TextBox 3"/>
          <p:cNvSpPr txBox="1"/>
          <p:nvPr/>
        </p:nvSpPr>
        <p:spPr>
          <a:xfrm>
            <a:off x="4036117" y="1652549"/>
            <a:ext cx="1600200" cy="523220"/>
          </a:xfrm>
          <a:prstGeom prst="rect">
            <a:avLst/>
          </a:prstGeom>
          <a:noFill/>
        </p:spPr>
        <p:txBody>
          <a:bodyPr wrap="square" rtlCol="0">
            <a:spAutoFit/>
          </a:bodyPr>
          <a:lstStyle/>
          <a:p>
            <a:r>
              <a:rPr lang="en-US" sz="2800" i="1" dirty="0"/>
              <a:t>Title</a:t>
            </a:r>
          </a:p>
        </p:txBody>
      </p:sp>
      <p:sp>
        <p:nvSpPr>
          <p:cNvPr id="5" name="TextBox 4"/>
          <p:cNvSpPr txBox="1"/>
          <p:nvPr/>
        </p:nvSpPr>
        <p:spPr>
          <a:xfrm>
            <a:off x="5410200" y="1703624"/>
            <a:ext cx="2133600" cy="1231106"/>
          </a:xfrm>
          <a:prstGeom prst="rect">
            <a:avLst/>
          </a:prstGeom>
          <a:noFill/>
        </p:spPr>
        <p:txBody>
          <a:bodyPr wrap="square" rtlCol="0">
            <a:spAutoFit/>
          </a:bodyPr>
          <a:lstStyle/>
          <a:p>
            <a:r>
              <a:rPr lang="en-US" sz="2800" i="1" dirty="0"/>
              <a:t>Check</a:t>
            </a:r>
            <a:br>
              <a:rPr lang="en-US" sz="2800" i="1" dirty="0"/>
            </a:br>
            <a:r>
              <a:rPr lang="en-US" sz="2800" i="1" dirty="0"/>
              <a:t> Digit</a:t>
            </a:r>
          </a:p>
          <a:p>
            <a:endParaRPr lang="en-US" dirty="0"/>
          </a:p>
        </p:txBody>
      </p:sp>
      <p:cxnSp>
        <p:nvCxnSpPr>
          <p:cNvPr id="7" name="Straight Arrow Connector 6"/>
          <p:cNvCxnSpPr/>
          <p:nvPr/>
        </p:nvCxnSpPr>
        <p:spPr>
          <a:xfrm>
            <a:off x="3352800" y="2175769"/>
            <a:ext cx="262976" cy="4912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31417" y="2175769"/>
            <a:ext cx="0" cy="4912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1"/>
          </p:cNvCxnSpPr>
          <p:nvPr/>
        </p:nvCxnSpPr>
        <p:spPr>
          <a:xfrm flipH="1">
            <a:off x="5257800" y="2319177"/>
            <a:ext cx="152400" cy="3478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71208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30192" y="29704"/>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Location Identifiers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30192" y="620720"/>
            <a:ext cx="8285559" cy="5539239"/>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“Geocoding” identifiers that highly-structured can be used to specify a location </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37.871432,-122.258499</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What3words case study </a:t>
            </a:r>
          </a:p>
          <a:p>
            <a:pPr lvl="1"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My office: (</a:t>
            </a:r>
            <a:r>
              <a:rPr lang="en-US" sz="3200" dirty="0" err="1"/>
              <a:t>flash.overworked.processes</a:t>
            </a:r>
            <a:r>
              <a:rPr lang="en-US" sz="3200" dirty="0"/>
              <a: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Metric distance from town center in France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Addresses in Japan identify buildings by subdividing land into smaller units as needed based on population density</a:t>
            </a:r>
          </a:p>
        </p:txBody>
      </p:sp>
    </p:spTree>
    <p:extLst>
      <p:ext uri="{BB962C8B-B14F-4D97-AF65-F5344CB8AC3E}">
        <p14:creationId xmlns:p14="http://schemas.microsoft.com/office/powerpoint/2010/main" val="297658036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Bad Identifiers for Hotel Rooms: </a:t>
            </a:r>
            <a:r>
              <a:rPr lang="en-US" sz="4000" b="1" dirty="0">
                <a:solidFill>
                  <a:srgbClr val="FF0000"/>
                </a:solidFill>
              </a:rPr>
              <a:t>WHY?</a:t>
            </a:r>
          </a:p>
        </p:txBody>
      </p:sp>
      <p:pic>
        <p:nvPicPr>
          <p:cNvPr id="1026" name="Picture 2"/>
          <p:cNvPicPr>
            <a:picLocks noChangeAspect="1" noChangeArrowheads="1"/>
          </p:cNvPicPr>
          <p:nvPr/>
        </p:nvPicPr>
        <p:blipFill>
          <a:blip r:embed="rId3" cstate="print"/>
          <a:stretch>
            <a:fillRect/>
          </a:stretch>
        </p:blipFill>
        <p:spPr bwMode="auto">
          <a:xfrm>
            <a:off x="304800" y="1143000"/>
            <a:ext cx="2972119" cy="5529263"/>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505200" y="1447800"/>
            <a:ext cx="5112008" cy="5202237"/>
          </a:xfrm>
          <a:prstGeom prst="rect">
            <a:avLst/>
          </a:prstGeom>
          <a:noFill/>
          <a:ln w="9525">
            <a:noFill/>
            <a:miter lim="800000"/>
            <a:headEnd/>
            <a:tailEnd/>
          </a:ln>
        </p:spPr>
      </p:pic>
    </p:spTree>
    <p:extLst>
      <p:ext uri="{BB962C8B-B14F-4D97-AF65-F5344CB8AC3E}">
        <p14:creationId xmlns:p14="http://schemas.microsoft.com/office/powerpoint/2010/main" val="2254575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34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Resources and </a:t>
            </a:r>
            <a:r>
              <a:rPr lang="en-US" sz="4000" b="1">
                <a:sym typeface="UC Berkeley OS Sign"/>
              </a:rPr>
              <a:t>Identity Over </a:t>
            </a:r>
            <a:r>
              <a:rPr lang="en-US" sz="4000" b="1" dirty="0">
                <a:sym typeface="UC Berkeley OS Sign"/>
              </a:rPr>
              <a:t>Time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371600"/>
            <a:ext cx="8036719" cy="509578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Organizing systems continually need to adapt and evolve in response to changes in content and context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New resources are created or added, and other ones are destroyed or culled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Resources might change in controlled ways or in uncontrolled ways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organizing system might need automated or formal mechanisms for ensuring persistence and authenticity</a:t>
            </a:r>
          </a:p>
        </p:txBody>
      </p:sp>
    </p:spTree>
    <p:extLst>
      <p:ext uri="{BB962C8B-B14F-4D97-AF65-F5344CB8AC3E}">
        <p14:creationId xmlns:p14="http://schemas.microsoft.com/office/powerpoint/2010/main" val="425845177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198" y="117227"/>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What is a Name?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191" y="1066800"/>
            <a:ext cx="8036719" cy="5429209"/>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NAME is a label for some thing or some category that is used to distinguish one from another</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Many English (sur)names are literally resource descriptions (</a:t>
            </a:r>
            <a:r>
              <a:rPr lang="en-US" sz="3200" b="1" dirty="0">
                <a:solidFill>
                  <a:srgbClr val="FF0000"/>
                </a:solidFill>
              </a:rPr>
              <a:t>other languages</a:t>
            </a:r>
            <a:r>
              <a:rPr lang="en-US" sz="3200" dirty="0"/>
              <a: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Occupations:  Smith, Miller, Taylor, </a:t>
            </a:r>
            <a:r>
              <a:rPr lang="en-US" sz="3200" b="1" dirty="0">
                <a:solidFill>
                  <a:srgbClr val="00B050"/>
                </a:solidFill>
              </a:rPr>
              <a:t>Wright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Kinship:  Johnson, Wilson, Anderson</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Appearance:  White, Brown, Black</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Locations:  Bush, Ford, Woods, Hill, </a:t>
            </a:r>
            <a:r>
              <a:rPr lang="en-US" sz="3200" b="1" dirty="0">
                <a:solidFill>
                  <a:srgbClr val="00B050"/>
                </a:solidFill>
              </a:rPr>
              <a:t>Blackburn, Bonnifield, Thames</a:t>
            </a:r>
          </a:p>
        </p:txBody>
      </p:sp>
    </p:spTree>
    <p:extLst>
      <p:ext uri="{BB962C8B-B14F-4D97-AF65-F5344CB8AC3E}">
        <p14:creationId xmlns:p14="http://schemas.microsoft.com/office/powerpoint/2010/main" val="314926405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381000" y="838200"/>
            <a:ext cx="39624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Persistence</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40</a:t>
            </a:fld>
            <a:endParaRPr lang="en-US" sz="1500" dirty="0">
              <a:solidFill>
                <a:srgbClr val="002955"/>
              </a:solidFill>
              <a:latin typeface="UC Berkeley OS Sign"/>
              <a:ea typeface="MS PGothic" pitchFamily="34" charset="-128"/>
              <a:sym typeface="UC Berkeley OS Sign"/>
            </a:endParaRPr>
          </a:p>
        </p:txBody>
      </p:sp>
      <p:pic>
        <p:nvPicPr>
          <p:cNvPr id="1026" name="Picture 2" descr="C:\Users\glushko\Dropbox\TDO-Restart (1)\DocBook5\Pictures\3.5-sphinxwithpyramid.jpg"/>
          <p:cNvPicPr>
            <a:picLocks noChangeAspect="1" noChangeArrowheads="1"/>
          </p:cNvPicPr>
          <p:nvPr/>
        </p:nvPicPr>
        <p:blipFill>
          <a:blip r:embed="rId3" cstate="print"/>
          <a:srcRect/>
          <a:stretch>
            <a:fillRect/>
          </a:stretch>
        </p:blipFill>
        <p:spPr bwMode="auto">
          <a:xfrm>
            <a:off x="4876800" y="228600"/>
            <a:ext cx="3733800" cy="2490445"/>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a:off x="280302" y="3200400"/>
            <a:ext cx="8657565" cy="3200400"/>
          </a:xfrm>
          <a:prstGeom prst="rect">
            <a:avLst/>
          </a:prstGeom>
          <a:noFill/>
          <a:ln w="9525">
            <a:noFill/>
            <a:miter lim="800000"/>
            <a:headEnd/>
            <a:tailEnd/>
          </a:ln>
        </p:spPr>
      </p:pic>
    </p:spTree>
    <p:extLst>
      <p:ext uri="{BB962C8B-B14F-4D97-AF65-F5344CB8AC3E}">
        <p14:creationId xmlns:p14="http://schemas.microsoft.com/office/powerpoint/2010/main" val="290732867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Paradox of Theseus  (1900 years old) </a:t>
            </a:r>
          </a:p>
        </p:txBody>
      </p:sp>
      <p:sp>
        <p:nvSpPr>
          <p:cNvPr id="3" name="Content Placeholder 2"/>
          <p:cNvSpPr>
            <a:spLocks noGrp="1"/>
          </p:cNvSpPr>
          <p:nvPr>
            <p:ph idx="1"/>
          </p:nvPr>
        </p:nvSpPr>
        <p:spPr>
          <a:xfrm>
            <a:off x="205902" y="3869480"/>
            <a:ext cx="8534400" cy="2690813"/>
          </a:xfrm>
        </p:spPr>
        <p:txBody>
          <a:bodyPr>
            <a:normAutofit fontScale="47500" lnSpcReduction="20000"/>
          </a:bodyPr>
          <a:lstStyle/>
          <a:p>
            <a:pPr>
              <a:buNone/>
            </a:pPr>
            <a:r>
              <a:rPr lang="en-US" sz="5100" dirty="0"/>
              <a:t>“The ship wherein Theseus and the youth of Athens returned had thirty oars, and was preserved by the Athenians… they took away the old planks as they decayed, putting in new and stronger timber in their place.</a:t>
            </a:r>
          </a:p>
          <a:p>
            <a:pPr>
              <a:buNone/>
            </a:pPr>
            <a:r>
              <a:rPr lang="en-US" sz="5100" dirty="0"/>
              <a:t>This ship became a standing example among the philosophers, for the logical question of things that grow; one side holding that the ship remained the same, and the other contending that it was not the same”</a:t>
            </a:r>
          </a:p>
          <a:p>
            <a:pPr>
              <a:buNone/>
            </a:pPr>
            <a:endParaRPr lang="en-US" sz="5100" dirty="0"/>
          </a:p>
        </p:txBody>
      </p:sp>
      <p:pic>
        <p:nvPicPr>
          <p:cNvPr id="23553" name="Picture 1"/>
          <p:cNvPicPr>
            <a:picLocks noChangeAspect="1" noChangeArrowheads="1"/>
          </p:cNvPicPr>
          <p:nvPr/>
        </p:nvPicPr>
        <p:blipFill>
          <a:blip r:embed="rId3" cstate="print"/>
          <a:srcRect/>
          <a:stretch>
            <a:fillRect/>
          </a:stretch>
        </p:blipFill>
        <p:spPr bwMode="auto">
          <a:xfrm>
            <a:off x="533400" y="990600"/>
            <a:ext cx="5043584" cy="2690813"/>
          </a:xfrm>
          <a:prstGeom prst="rect">
            <a:avLst/>
          </a:prstGeom>
          <a:noFill/>
          <a:ln w="9525">
            <a:noFill/>
            <a:miter lim="800000"/>
            <a:headEnd/>
            <a:tailEnd/>
          </a:ln>
        </p:spPr>
      </p:pic>
      <p:sp>
        <p:nvSpPr>
          <p:cNvPr id="5" name="TextBox 4"/>
          <p:cNvSpPr txBox="1"/>
          <p:nvPr/>
        </p:nvSpPr>
        <p:spPr>
          <a:xfrm>
            <a:off x="5791200" y="1295400"/>
            <a:ext cx="2971800" cy="2523768"/>
          </a:xfrm>
          <a:prstGeom prst="rect">
            <a:avLst/>
          </a:prstGeom>
          <a:noFill/>
        </p:spPr>
        <p:txBody>
          <a:bodyPr wrap="square" rtlCol="0">
            <a:spAutoFit/>
          </a:bodyPr>
          <a:lstStyle/>
          <a:p>
            <a:r>
              <a:rPr lang="en-US" sz="2800" dirty="0"/>
              <a:t>How or whether identity persists over time is a very deep and old question</a:t>
            </a:r>
          </a:p>
          <a:p>
            <a:endParaRPr lang="en-US" dirty="0"/>
          </a:p>
        </p:txBody>
      </p:sp>
    </p:spTree>
    <p:extLst>
      <p:ext uri="{BB962C8B-B14F-4D97-AF65-F5344CB8AC3E}">
        <p14:creationId xmlns:p14="http://schemas.microsoft.com/office/powerpoint/2010/main" val="922230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olidFill>
                  <a:srgbClr val="FF0000"/>
                </a:solidFill>
              </a:rPr>
              <a:t>STOP AND THINK: Who Am I?</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838200" y="1413345"/>
            <a:ext cx="7696200" cy="4525963"/>
          </a:xfrm>
        </p:spPr>
        <p:txBody>
          <a:bodyPr>
            <a:normAutofit lnSpcReduction="10000"/>
          </a:bodyPr>
          <a:lstStyle/>
          <a:p>
            <a:r>
              <a:rPr lang="en-US" sz="3600" dirty="0"/>
              <a:t>Which you is “who”? The person you are today? Five years ago? Who you’ll be in fifty years? </a:t>
            </a:r>
          </a:p>
          <a:p>
            <a:r>
              <a:rPr lang="en-US" sz="3600" dirty="0"/>
              <a:t>And when is “am”? This week? Today? This hour? This second?</a:t>
            </a:r>
          </a:p>
          <a:p>
            <a:r>
              <a:rPr lang="en-US" sz="3600" dirty="0"/>
              <a:t>And which aspect of you is “I”? Are you your physical body? Your thoughts and feelings? Your actions?</a:t>
            </a:r>
          </a:p>
        </p:txBody>
      </p:sp>
    </p:spTree>
    <p:extLst>
      <p:ext uri="{BB962C8B-B14F-4D97-AF65-F5344CB8AC3E}">
        <p14:creationId xmlns:p14="http://schemas.microsoft.com/office/powerpoint/2010/main" val="3244405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2362200" y="0"/>
            <a:ext cx="4190999"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Authenticity</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43</a:t>
            </a:fld>
            <a:endParaRPr lang="en-US" sz="1500" dirty="0">
              <a:solidFill>
                <a:srgbClr val="002955"/>
              </a:solidFill>
              <a:latin typeface="UC Berkeley OS Sign"/>
              <a:ea typeface="MS PGothic" pitchFamily="34" charset="-128"/>
              <a:sym typeface="UC Berkeley OS Sign"/>
            </a:endParaRPr>
          </a:p>
        </p:txBody>
      </p:sp>
      <p:pic>
        <p:nvPicPr>
          <p:cNvPr id="30727" name="Content Placeholder 8" descr="3766541080_2763a33f3a_o.jpg"/>
          <p:cNvPicPr>
            <a:picLocks noGrp="1" noChangeAspect="1"/>
          </p:cNvPicPr>
          <p:nvPr>
            <p:ph idx="1"/>
          </p:nvPr>
        </p:nvPicPr>
        <p:blipFill>
          <a:blip r:embed="rId3" cstate="print"/>
          <a:stretch>
            <a:fillRect/>
          </a:stretch>
        </p:blipFill>
        <p:spPr>
          <a:xfrm>
            <a:off x="1447800" y="1371600"/>
            <a:ext cx="6172200" cy="4921301"/>
          </a:xfrm>
        </p:spPr>
      </p:pic>
      <p:sp>
        <p:nvSpPr>
          <p:cNvPr id="8" name="TextBox 7"/>
          <p:cNvSpPr txBox="1"/>
          <p:nvPr/>
        </p:nvSpPr>
        <p:spPr>
          <a:xfrm>
            <a:off x="457200" y="990600"/>
            <a:ext cx="7848600" cy="369332"/>
          </a:xfrm>
          <a:prstGeom prst="rect">
            <a:avLst/>
          </a:prstGeom>
          <a:noFill/>
        </p:spPr>
        <p:txBody>
          <a:bodyPr wrap="square" rtlCol="0">
            <a:spAutoFit/>
          </a:bodyPr>
          <a:lstStyle/>
          <a:p>
            <a:r>
              <a:rPr lang="en-US" dirty="0"/>
              <a:t>Buy an autographed photo from </a:t>
            </a:r>
            <a:r>
              <a:rPr lang="en-US" dirty="0">
                <a:hlinkClick r:id="rId4"/>
              </a:rPr>
              <a:t>Ustar.ne</a:t>
            </a:r>
            <a:r>
              <a:rPr lang="en-US" dirty="0">
                <a:hlinkClick r:id="rId5"/>
              </a:rPr>
              <a:t>t</a:t>
            </a:r>
            <a:r>
              <a:rPr lang="en-US" dirty="0"/>
              <a:t> and get a Certificate of Authenticity</a:t>
            </a:r>
          </a:p>
        </p:txBody>
      </p:sp>
      <p:sp>
        <p:nvSpPr>
          <p:cNvPr id="9" name="TextBox 8"/>
          <p:cNvSpPr txBox="1"/>
          <p:nvPr/>
        </p:nvSpPr>
        <p:spPr>
          <a:xfrm>
            <a:off x="457200" y="6324600"/>
            <a:ext cx="3276600" cy="369332"/>
          </a:xfrm>
          <a:prstGeom prst="rect">
            <a:avLst/>
          </a:prstGeom>
          <a:noFill/>
        </p:spPr>
        <p:txBody>
          <a:bodyPr wrap="square" rtlCol="0">
            <a:spAutoFit/>
          </a:bodyPr>
          <a:lstStyle/>
          <a:p>
            <a:r>
              <a:rPr lang="en-US" dirty="0">
                <a:hlinkClick r:id="rId6"/>
              </a:rPr>
              <a:t>Famous Forged Documents</a:t>
            </a:r>
            <a:endParaRPr lang="en-US" dirty="0"/>
          </a:p>
        </p:txBody>
      </p:sp>
      <p:sp>
        <p:nvSpPr>
          <p:cNvPr id="11" name="TextBox 10"/>
          <p:cNvSpPr txBox="1"/>
          <p:nvPr/>
        </p:nvSpPr>
        <p:spPr>
          <a:xfrm>
            <a:off x="3505200" y="6324600"/>
            <a:ext cx="5638800" cy="369332"/>
          </a:xfrm>
          <a:prstGeom prst="rect">
            <a:avLst/>
          </a:prstGeom>
          <a:noFill/>
        </p:spPr>
        <p:txBody>
          <a:bodyPr wrap="square" rtlCol="0">
            <a:spAutoFit/>
          </a:bodyPr>
          <a:lstStyle/>
          <a:p>
            <a:r>
              <a:rPr lang="en-US" dirty="0"/>
              <a:t>Famous Forged {paintings, sculptures, signatures,…}</a:t>
            </a:r>
          </a:p>
        </p:txBody>
      </p:sp>
      <p:sp>
        <p:nvSpPr>
          <p:cNvPr id="10" name="TextBox 9"/>
          <p:cNvSpPr txBox="1"/>
          <p:nvPr/>
        </p:nvSpPr>
        <p:spPr>
          <a:xfrm>
            <a:off x="7924800" y="2819400"/>
            <a:ext cx="914400" cy="1477328"/>
          </a:xfrm>
          <a:prstGeom prst="rect">
            <a:avLst/>
          </a:prstGeom>
          <a:noFill/>
        </p:spPr>
        <p:txBody>
          <a:bodyPr wrap="square" rtlCol="0">
            <a:spAutoFit/>
          </a:bodyPr>
          <a:lstStyle/>
          <a:p>
            <a:r>
              <a:rPr lang="en-US" dirty="0">
                <a:hlinkClick r:id="rId7"/>
              </a:rPr>
              <a:t>Or make your own cert?</a:t>
            </a:r>
            <a:endParaRPr lang="en-US" dirty="0"/>
          </a:p>
        </p:txBody>
      </p:sp>
    </p:spTree>
    <p:extLst>
      <p:ext uri="{BB962C8B-B14F-4D97-AF65-F5344CB8AC3E}">
        <p14:creationId xmlns:p14="http://schemas.microsoft.com/office/powerpoint/2010/main" val="279313755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228600" y="457200"/>
            <a:ext cx="8684121"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Authenticity in a</a:t>
            </a:r>
            <a:br>
              <a:rPr lang="en-US" sz="4000" b="1" dirty="0">
                <a:sym typeface="UC Berkeley OS Sign"/>
              </a:rPr>
            </a:br>
            <a:r>
              <a:rPr lang="en-US" sz="4000" b="1" dirty="0">
                <a:sym typeface="UC Berkeley OS Sign"/>
              </a:rPr>
              <a:t> Digital Environment – 1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1" y="2035969"/>
            <a:ext cx="8036719" cy="3959319"/>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We often use judgments about the physical integrity of recorded information to stand in for a judgment about the integrity of the text</a:t>
            </a:r>
          </a:p>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Digital resources have no independent physical manifestations or indications of usage that can provide evidence "about their fate in the world”</a:t>
            </a:r>
          </a:p>
        </p:txBody>
      </p:sp>
    </p:spTree>
    <p:extLst>
      <p:ext uri="{BB962C8B-B14F-4D97-AF65-F5344CB8AC3E}">
        <p14:creationId xmlns:p14="http://schemas.microsoft.com/office/powerpoint/2010/main" val="320919342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304800"/>
            <a:ext cx="8531721"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Authenticity in a </a:t>
            </a:r>
            <a:br>
              <a:rPr lang="en-US" sz="4000" b="1" dirty="0">
                <a:sym typeface="UC Berkeley OS Sign"/>
              </a:rPr>
            </a:br>
            <a:r>
              <a:rPr lang="en-US" sz="4000" b="1" dirty="0">
                <a:sym typeface="UC Berkeley OS Sign"/>
              </a:rPr>
              <a:t>Digital Environment – 2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99197" y="1531284"/>
            <a:ext cx="8036719" cy="5680368"/>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The "permeability" of digital environments makes it harder to ensure that resources have not been altered</a:t>
            </a:r>
          </a:p>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Scholars trust technological solutions like time stamps. encryption, watermarks, and digital signatures; technologists are skeptical of them</a:t>
            </a:r>
          </a:p>
          <a:p>
            <a:pPr marL="342900" indent="-342900" eaLnBrk="0" fontAlgn="base" hangingPunct="0">
              <a:lnSpc>
                <a:spcPct val="93000"/>
              </a:lnSpc>
              <a:spcBef>
                <a:spcPts val="1800"/>
              </a:spcBef>
              <a:spcAft>
                <a:spcPct val="0"/>
              </a:spcAft>
              <a:buFontTx/>
              <a:buChar char="•"/>
              <a:defRPr/>
            </a:pPr>
            <a:r>
              <a:rPr lang="en-US" sz="3200" dirty="0">
                <a:latin typeface="UC Berkeley OS Sign"/>
                <a:cs typeface="Arial" pitchFamily="34" charset="0"/>
                <a:sym typeface="Arial" pitchFamily="34" charset="0"/>
              </a:rPr>
              <a:t>In the digital world selecting for preservation has become a process of constant re-selection</a:t>
            </a:r>
          </a:p>
          <a:p>
            <a:pPr marL="342900" indent="-342900" eaLnBrk="0" fontAlgn="base" hangingPunct="0">
              <a:lnSpc>
                <a:spcPct val="93000"/>
              </a:lnSpc>
              <a:spcBef>
                <a:spcPts val="1800"/>
              </a:spcBef>
              <a:spcAft>
                <a:spcPct val="0"/>
              </a:spcAft>
              <a:buFontTx/>
              <a:buChar char="•"/>
            </a:pPr>
            <a:endParaRPr lang="en-US" sz="24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5300959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533400" y="152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Provenance</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46</a:t>
            </a:fld>
            <a:endParaRPr lang="en-US" sz="1500" dirty="0">
              <a:solidFill>
                <a:srgbClr val="002955"/>
              </a:solidFill>
              <a:latin typeface="UC Berkeley OS Sign"/>
              <a:ea typeface="MS PGothic" pitchFamily="34" charset="-128"/>
              <a:sym typeface="UC Berkeley OS Sign"/>
            </a:endParaRPr>
          </a:p>
        </p:txBody>
      </p:sp>
      <p:pic>
        <p:nvPicPr>
          <p:cNvPr id="30727" name="Content Placeholder 8" descr="3766541080_2763a33f3a_o.jpg"/>
          <p:cNvPicPr>
            <a:picLocks noGrp="1" noChangeAspect="1"/>
          </p:cNvPicPr>
          <p:nvPr>
            <p:ph idx="1"/>
          </p:nvPr>
        </p:nvPicPr>
        <p:blipFill>
          <a:blip r:embed="rId3" cstate="print"/>
          <a:stretch>
            <a:fillRect/>
          </a:stretch>
        </p:blipFill>
        <p:spPr>
          <a:xfrm>
            <a:off x="609600" y="1295400"/>
            <a:ext cx="7651187" cy="4343400"/>
          </a:xfrm>
        </p:spPr>
      </p:pic>
    </p:spTree>
    <p:extLst>
      <p:ext uri="{BB962C8B-B14F-4D97-AF65-F5344CB8AC3E}">
        <p14:creationId xmlns:p14="http://schemas.microsoft.com/office/powerpoint/2010/main" val="151587441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2362200" y="0"/>
            <a:ext cx="39624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Effectivity</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47</a:t>
            </a:fld>
            <a:endParaRPr lang="en-US" sz="1500" dirty="0">
              <a:solidFill>
                <a:srgbClr val="002955"/>
              </a:solidFill>
              <a:latin typeface="UC Berkeley OS Sign"/>
              <a:ea typeface="MS PGothic" pitchFamily="34" charset="-128"/>
              <a:sym typeface="UC Berkeley OS Sign"/>
            </a:endParaRPr>
          </a:p>
        </p:txBody>
      </p:sp>
      <p:pic>
        <p:nvPicPr>
          <p:cNvPr id="1026" name="Picture 2" descr="C:\Users\glushko\Dropbox\TDO-Restart (1)\DocBook5\Pictures\3.5-sphinxwithpyramid.jpg"/>
          <p:cNvPicPr>
            <a:picLocks noChangeAspect="1" noChangeArrowheads="1"/>
          </p:cNvPicPr>
          <p:nvPr/>
        </p:nvPicPr>
        <p:blipFill>
          <a:blip r:embed="rId3" cstate="print"/>
          <a:stretch>
            <a:fillRect/>
          </a:stretch>
        </p:blipFill>
        <p:spPr bwMode="auto">
          <a:xfrm>
            <a:off x="4572000" y="1066800"/>
            <a:ext cx="3587809" cy="2188821"/>
          </a:xfrm>
          <a:prstGeom prst="rect">
            <a:avLst/>
          </a:prstGeom>
          <a:noFill/>
        </p:spPr>
      </p:pic>
      <p:sp>
        <p:nvSpPr>
          <p:cNvPr id="7" name="Rectangle 7"/>
          <p:cNvSpPr>
            <a:spLocks noChangeArrowheads="1"/>
          </p:cNvSpPr>
          <p:nvPr/>
        </p:nvSpPr>
        <p:spPr bwMode="auto">
          <a:xfrm>
            <a:off x="457200" y="3581400"/>
            <a:ext cx="8229600" cy="300636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SEC. 108. This title </a:t>
            </a:r>
            <a:r>
              <a:rPr lang="en-US" sz="2800" dirty="0">
                <a:solidFill>
                  <a:srgbClr val="FF0000"/>
                </a:solidFill>
              </a:rPr>
              <a:t>shall take effect </a:t>
            </a:r>
            <a:r>
              <a:rPr lang="en-US" sz="2800" dirty="0"/>
              <a:t>on the first day of the sixth month which begins after the date of the enactment of this title, except that the amendments regarding sections 19(b)(7) and 19(b)(8)(D) of the Federal Reserve Act </a:t>
            </a:r>
            <a:r>
              <a:rPr lang="en-US" sz="2800" dirty="0">
                <a:solidFill>
                  <a:srgbClr val="FF0000"/>
                </a:solidFill>
              </a:rPr>
              <a:t>shall take effect </a:t>
            </a:r>
            <a:r>
              <a:rPr lang="en-US" sz="2800" dirty="0"/>
              <a:t>on the date of enactment of this title. </a:t>
            </a:r>
          </a:p>
          <a:p>
            <a:pPr marL="160729" indent="-160729"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(From US Code of Federal Regulations)</a:t>
            </a:r>
          </a:p>
        </p:txBody>
      </p:sp>
      <p:pic>
        <p:nvPicPr>
          <p:cNvPr id="8" name="Picture 7" descr="TimeInFuture.jpg"/>
          <p:cNvPicPr>
            <a:picLocks noChangeAspect="1"/>
          </p:cNvPicPr>
          <p:nvPr/>
        </p:nvPicPr>
        <p:blipFill>
          <a:blip r:embed="rId4" cstate="print"/>
          <a:stretch>
            <a:fillRect/>
          </a:stretch>
        </p:blipFill>
        <p:spPr>
          <a:xfrm>
            <a:off x="914400" y="1143000"/>
            <a:ext cx="3153508" cy="1981200"/>
          </a:xfrm>
          <a:prstGeom prst="rect">
            <a:avLst/>
          </a:prstGeom>
        </p:spPr>
      </p:pic>
    </p:spTree>
    <p:extLst>
      <p:ext uri="{BB962C8B-B14F-4D97-AF65-F5344CB8AC3E}">
        <p14:creationId xmlns:p14="http://schemas.microsoft.com/office/powerpoint/2010/main" val="129256989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533400"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dirty="0">
                <a:sym typeface="UC Berkeley OS Sign"/>
              </a:rPr>
              <a:t>Putting them all Together</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48</a:t>
            </a:fld>
            <a:endParaRPr lang="en-US" sz="1500" dirty="0">
              <a:solidFill>
                <a:srgbClr val="002955"/>
              </a:solidFill>
              <a:latin typeface="UC Berkeley OS Sign"/>
              <a:ea typeface="MS PGothic" pitchFamily="34" charset="-128"/>
              <a:sym typeface="UC Berkeley OS Sign"/>
            </a:endParaRPr>
          </a:p>
        </p:txBody>
      </p:sp>
      <p:pic>
        <p:nvPicPr>
          <p:cNvPr id="30727" name="Content Placeholder 8" descr="3766541080_2763a33f3a_o.jpg"/>
          <p:cNvPicPr>
            <a:picLocks noGrp="1" noChangeAspect="1"/>
          </p:cNvPicPr>
          <p:nvPr>
            <p:ph idx="1"/>
          </p:nvPr>
        </p:nvPicPr>
        <p:blipFill>
          <a:blip r:embed="rId3" cstate="print"/>
          <a:stretch>
            <a:fillRect/>
          </a:stretch>
        </p:blipFill>
        <p:spPr>
          <a:xfrm>
            <a:off x="761999" y="1524000"/>
            <a:ext cx="8158091" cy="3581400"/>
          </a:xfrm>
        </p:spPr>
      </p:pic>
      <p:sp>
        <p:nvSpPr>
          <p:cNvPr id="9" name="TextBox 8"/>
          <p:cNvSpPr txBox="1"/>
          <p:nvPr/>
        </p:nvSpPr>
        <p:spPr>
          <a:xfrm>
            <a:off x="3200400" y="5791200"/>
            <a:ext cx="1905000" cy="369332"/>
          </a:xfrm>
          <a:prstGeom prst="rect">
            <a:avLst/>
          </a:prstGeom>
          <a:noFill/>
        </p:spPr>
        <p:txBody>
          <a:bodyPr wrap="square" rtlCol="0">
            <a:spAutoFit/>
          </a:bodyPr>
          <a:lstStyle/>
          <a:p>
            <a:r>
              <a:rPr lang="en-US" dirty="0"/>
              <a:t>TDO Figure 3.6</a:t>
            </a:r>
          </a:p>
        </p:txBody>
      </p:sp>
    </p:spTree>
    <p:extLst>
      <p:ext uri="{BB962C8B-B14F-4D97-AF65-F5344CB8AC3E}">
        <p14:creationId xmlns:p14="http://schemas.microsoft.com/office/powerpoint/2010/main" val="304061627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a:xfrm>
            <a:off x="433647" y="381000"/>
            <a:ext cx="8229600" cy="1143000"/>
          </a:xfrm>
        </p:spPr>
        <p:txBody>
          <a:bodyPr>
            <a:normAutofit fontScale="90000"/>
          </a:bodyPr>
          <a:lstStyle/>
          <a:p>
            <a:r>
              <a:rPr lang="en-US" sz="4800" b="1" dirty="0">
                <a:solidFill>
                  <a:srgbClr val="FF0000"/>
                </a:solidFill>
              </a:rPr>
              <a:t>Breakout Discussions about</a:t>
            </a:r>
            <a:br>
              <a:rPr lang="en-US" sz="4800" b="1" dirty="0">
                <a:solidFill>
                  <a:srgbClr val="FF0000"/>
                </a:solidFill>
              </a:rPr>
            </a:br>
            <a:r>
              <a:rPr lang="en-US" sz="4800" b="1" dirty="0">
                <a:solidFill>
                  <a:srgbClr val="FF0000"/>
                </a:solidFill>
              </a:rPr>
              <a:t> Names and Identifiers</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57200" y="1981200"/>
            <a:ext cx="8229600" cy="4144962"/>
          </a:xfrm>
        </p:spPr>
        <p:txBody>
          <a:bodyPr>
            <a:normAutofit/>
          </a:bodyPr>
          <a:lstStyle/>
          <a:p>
            <a:pPr>
              <a:defRPr/>
            </a:pPr>
            <a:r>
              <a:rPr lang="en-US" sz="4800" b="1" i="1" dirty="0">
                <a:cs typeface="Arial" pitchFamily="34" charset="0"/>
              </a:rPr>
              <a:t>BART station names</a:t>
            </a:r>
          </a:p>
          <a:p>
            <a:pPr>
              <a:defRPr/>
            </a:pPr>
            <a:r>
              <a:rPr lang="en-US" sz="4800" b="1" i="1" dirty="0">
                <a:cs typeface="Arial" pitchFamily="34" charset="0"/>
              </a:rPr>
              <a:t>Dwinelle Hall</a:t>
            </a:r>
          </a:p>
        </p:txBody>
      </p:sp>
    </p:spTree>
    <p:extLst>
      <p:ext uri="{BB962C8B-B14F-4D97-AF65-F5344CB8AC3E}">
        <p14:creationId xmlns:p14="http://schemas.microsoft.com/office/powerpoint/2010/main" val="219678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533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What is a Name?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1" y="2035969"/>
            <a:ext cx="8036719" cy="2043923"/>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But most resource names do not convey properties of the resource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If a name is used to refer to some thing and is unique in some context it is an IDENTIFIER</a:t>
            </a:r>
          </a:p>
        </p:txBody>
      </p:sp>
    </p:spTree>
    <p:extLst>
      <p:ext uri="{BB962C8B-B14F-4D97-AF65-F5344CB8AC3E}">
        <p14:creationId xmlns:p14="http://schemas.microsoft.com/office/powerpoint/2010/main" val="6513609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3DDC-791F-4BCC-878B-338665BD0087}"/>
              </a:ext>
            </a:extLst>
          </p:cNvPr>
          <p:cNvSpPr>
            <a:spLocks noGrp="1"/>
          </p:cNvSpPr>
          <p:nvPr>
            <p:ph type="title"/>
          </p:nvPr>
        </p:nvSpPr>
        <p:spPr/>
        <p:txBody>
          <a:bodyPr/>
          <a:lstStyle/>
          <a:p>
            <a:r>
              <a:rPr lang="en-US" dirty="0"/>
              <a:t>BART System Map</a:t>
            </a:r>
          </a:p>
        </p:txBody>
      </p:sp>
      <p:pic>
        <p:nvPicPr>
          <p:cNvPr id="4" name="Content Placeholder 3">
            <a:extLst>
              <a:ext uri="{FF2B5EF4-FFF2-40B4-BE49-F238E27FC236}">
                <a16:creationId xmlns:a16="http://schemas.microsoft.com/office/drawing/2014/main" id="{3674EB8D-206C-40FC-B10E-8AF915B2B544}"/>
              </a:ext>
            </a:extLst>
          </p:cNvPr>
          <p:cNvPicPr>
            <a:picLocks noGrp="1" noChangeAspect="1"/>
          </p:cNvPicPr>
          <p:nvPr>
            <p:ph idx="1"/>
          </p:nvPr>
        </p:nvPicPr>
        <p:blipFill>
          <a:blip r:embed="rId2"/>
          <a:stretch>
            <a:fillRect/>
          </a:stretch>
        </p:blipFill>
        <p:spPr>
          <a:xfrm>
            <a:off x="1621135" y="1600200"/>
            <a:ext cx="5901730" cy="4525963"/>
          </a:xfrm>
          <a:prstGeom prst="rect">
            <a:avLst/>
          </a:prstGeom>
        </p:spPr>
      </p:pic>
    </p:spTree>
    <p:extLst>
      <p:ext uri="{BB962C8B-B14F-4D97-AF65-F5344CB8AC3E}">
        <p14:creationId xmlns:p14="http://schemas.microsoft.com/office/powerpoint/2010/main" val="3136885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D738-FAE0-4049-A5CB-664DD87EEE53}"/>
              </a:ext>
            </a:extLst>
          </p:cNvPr>
          <p:cNvSpPr>
            <a:spLocks noGrp="1"/>
          </p:cNvSpPr>
          <p:nvPr>
            <p:ph type="title"/>
          </p:nvPr>
        </p:nvSpPr>
        <p:spPr/>
        <p:txBody>
          <a:bodyPr/>
          <a:lstStyle/>
          <a:p>
            <a:r>
              <a:rPr lang="en-US" dirty="0"/>
              <a:t>Bad BART</a:t>
            </a:r>
          </a:p>
        </p:txBody>
      </p:sp>
      <p:sp>
        <p:nvSpPr>
          <p:cNvPr id="3" name="Content Placeholder 2">
            <a:extLst>
              <a:ext uri="{FF2B5EF4-FFF2-40B4-BE49-F238E27FC236}">
                <a16:creationId xmlns:a16="http://schemas.microsoft.com/office/drawing/2014/main" id="{0CBBAB94-5D1A-4E49-9A3F-68E45B12BF23}"/>
              </a:ext>
            </a:extLst>
          </p:cNvPr>
          <p:cNvSpPr>
            <a:spLocks noGrp="1"/>
          </p:cNvSpPr>
          <p:nvPr>
            <p:ph idx="1"/>
          </p:nvPr>
        </p:nvSpPr>
        <p:spPr/>
        <p:txBody>
          <a:bodyPr>
            <a:normAutofit fontScale="85000" lnSpcReduction="20000"/>
          </a:bodyPr>
          <a:lstStyle/>
          <a:p>
            <a:pPr lvl="0"/>
            <a:r>
              <a:rPr lang="en-US" dirty="0"/>
              <a:t>The station list is organized according to the single principle of alphabetical order of the station names.  This principle is not very effective in helping people who are not very familiar with the Bay Area (tourists or newcomers) to find the appropriate origin and destination station.  What specific problems with the station naming scheme that undermine the usability of the station list?  </a:t>
            </a:r>
          </a:p>
          <a:p>
            <a:r>
              <a:rPr lang="en-US" dirty="0"/>
              <a:t> How could you change the rules for naming stations to make alphabetical ordering a more effective organizing principle in the station list? Devise some examples of “before” and “after” names that follow your revised naming rules</a:t>
            </a:r>
          </a:p>
          <a:p>
            <a:endParaRPr lang="en-US" dirty="0"/>
          </a:p>
        </p:txBody>
      </p:sp>
    </p:spTree>
    <p:extLst>
      <p:ext uri="{BB962C8B-B14F-4D97-AF65-F5344CB8AC3E}">
        <p14:creationId xmlns:p14="http://schemas.microsoft.com/office/powerpoint/2010/main" val="2703973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D2A8-3949-4BC7-BCCA-8194F4CDDCED}"/>
              </a:ext>
            </a:extLst>
          </p:cNvPr>
          <p:cNvSpPr>
            <a:spLocks noGrp="1"/>
          </p:cNvSpPr>
          <p:nvPr>
            <p:ph type="title"/>
          </p:nvPr>
        </p:nvSpPr>
        <p:spPr>
          <a:xfrm>
            <a:off x="552495" y="2286000"/>
            <a:ext cx="1752600" cy="1143000"/>
          </a:xfrm>
        </p:spPr>
        <p:txBody>
          <a:bodyPr>
            <a:normAutofit fontScale="90000"/>
          </a:bodyPr>
          <a:lstStyle/>
          <a:p>
            <a:r>
              <a:rPr lang="en-US" dirty="0"/>
              <a:t>BART Station List</a:t>
            </a:r>
          </a:p>
        </p:txBody>
      </p:sp>
      <p:pic>
        <p:nvPicPr>
          <p:cNvPr id="4" name="Content Placeholder 3">
            <a:extLst>
              <a:ext uri="{FF2B5EF4-FFF2-40B4-BE49-F238E27FC236}">
                <a16:creationId xmlns:a16="http://schemas.microsoft.com/office/drawing/2014/main" id="{55AB5962-14FC-4F29-A88F-0B121B5EADBE}"/>
              </a:ext>
            </a:extLst>
          </p:cNvPr>
          <p:cNvPicPr>
            <a:picLocks noGrp="1" noChangeAspect="1"/>
          </p:cNvPicPr>
          <p:nvPr>
            <p:ph idx="1"/>
          </p:nvPr>
        </p:nvPicPr>
        <p:blipFill>
          <a:blip r:embed="rId2"/>
          <a:stretch>
            <a:fillRect/>
          </a:stretch>
        </p:blipFill>
        <p:spPr>
          <a:xfrm>
            <a:off x="2514600" y="274638"/>
            <a:ext cx="6046425" cy="6202362"/>
          </a:xfrm>
          <a:prstGeom prst="rect">
            <a:avLst/>
          </a:prstGeom>
        </p:spPr>
      </p:pic>
    </p:spTree>
    <p:extLst>
      <p:ext uri="{BB962C8B-B14F-4D97-AF65-F5344CB8AC3E}">
        <p14:creationId xmlns:p14="http://schemas.microsoft.com/office/powerpoint/2010/main" val="2500243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06971-263A-4EE5-9D81-144F9D8CB711}"/>
              </a:ext>
            </a:extLst>
          </p:cNvPr>
          <p:cNvSpPr/>
          <p:nvPr/>
        </p:nvSpPr>
        <p:spPr>
          <a:xfrm>
            <a:off x="457200" y="1752600"/>
            <a:ext cx="8915400" cy="4539512"/>
          </a:xfrm>
          <a:prstGeom prst="rect">
            <a:avLst/>
          </a:prstGeom>
        </p:spPr>
        <p:txBody>
          <a:bodyPr wrap="square">
            <a:spAutoFit/>
          </a:bodyPr>
          <a:lstStyle/>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There are some stories about why the floors and rooms in Dwinelle Hall have their identifiers, but that’s not the question here. </a:t>
            </a:r>
          </a:p>
          <a:p>
            <a:pPr marL="514350" indent="-514350">
              <a:lnSpc>
                <a:spcPct val="107000"/>
              </a:lnSpc>
              <a:spcAft>
                <a:spcPts val="800"/>
              </a:spcAft>
              <a:buAutoNum type="alphaLcParenR"/>
            </a:pPr>
            <a:r>
              <a:rPr lang="en-US" sz="2400" dirty="0">
                <a:latin typeface="Calibri" panose="020F0502020204030204" pitchFamily="34" charset="0"/>
                <a:ea typeface="Calibri" panose="020F0502020204030204" pitchFamily="34" charset="0"/>
                <a:cs typeface="Times New Roman" panose="02020603050405020304" pitchFamily="18" charset="0"/>
              </a:rPr>
              <a:t>What are the principles for assigning identifiers to rooms and floors? </a:t>
            </a:r>
          </a:p>
          <a:p>
            <a:pPr marL="514350" indent="-514350">
              <a:lnSpc>
                <a:spcPct val="107000"/>
              </a:lnSpc>
              <a:spcAft>
                <a:spcPts val="800"/>
              </a:spcAft>
              <a:buAutoNum type="alphaLcParenR"/>
            </a:pPr>
            <a:r>
              <a:rPr lang="en-US" sz="2400" dirty="0">
                <a:latin typeface="Calibri" panose="020F0502020204030204" pitchFamily="34" charset="0"/>
                <a:ea typeface="Calibri" panose="020F0502020204030204" pitchFamily="34" charset="0"/>
                <a:cs typeface="Times New Roman" panose="02020603050405020304" pitchFamily="18" charset="0"/>
              </a:rPr>
              <a:t>What problems do these principles create? </a:t>
            </a:r>
          </a:p>
          <a:p>
            <a:pPr marL="514350" indent="-514350">
              <a:lnSpc>
                <a:spcPct val="107000"/>
              </a:lnSpc>
              <a:spcAft>
                <a:spcPts val="800"/>
              </a:spcAft>
              <a:buAutoNum type="alphaLcParenR"/>
            </a:pPr>
            <a:r>
              <a:rPr lang="en-US" sz="2400" dirty="0">
                <a:latin typeface="Calibri" panose="020F0502020204030204" pitchFamily="34" charset="0"/>
                <a:ea typeface="Calibri" panose="020F0502020204030204" pitchFamily="34" charset="0"/>
                <a:cs typeface="Times New Roman" panose="02020603050405020304" pitchFamily="18" charset="0"/>
              </a:rPr>
              <a:t>What arguments would you make for fixing the problems with a new organizing system? </a:t>
            </a:r>
          </a:p>
          <a:p>
            <a:pPr marL="514350" indent="-514350">
              <a:lnSpc>
                <a:spcPct val="107000"/>
              </a:lnSpc>
              <a:spcAft>
                <a:spcPts val="800"/>
              </a:spcAft>
              <a:buAutoNum type="alphaLcParenR"/>
            </a:pPr>
            <a:r>
              <a:rPr lang="en-US" sz="2400" dirty="0">
                <a:latin typeface="Calibri" panose="020F0502020204030204" pitchFamily="34" charset="0"/>
                <a:ea typeface="Calibri" panose="020F0502020204030204" pitchFamily="34" charset="0"/>
                <a:cs typeface="Times New Roman" panose="02020603050405020304" pitchFamily="18" charset="0"/>
              </a:rPr>
              <a:t>What arguments would you make for leaving things as they are?</a:t>
            </a: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e) If you were designing a new organizing system for Dwinelle, what principles would you use to identify floors and rooms?</a:t>
            </a:r>
          </a:p>
        </p:txBody>
      </p:sp>
      <p:sp>
        <p:nvSpPr>
          <p:cNvPr id="3" name="Title 1">
            <a:extLst>
              <a:ext uri="{FF2B5EF4-FFF2-40B4-BE49-F238E27FC236}">
                <a16:creationId xmlns:a16="http://schemas.microsoft.com/office/drawing/2014/main" id="{719F6B06-7289-430F-A414-D5FDEB6A3026}"/>
              </a:ext>
            </a:extLst>
          </p:cNvPr>
          <p:cNvSpPr txBox="1">
            <a:spLocks/>
          </p:cNvSpPr>
          <p:nvPr/>
        </p:nvSpPr>
        <p:spPr>
          <a:xfrm>
            <a:off x="304800" y="228600"/>
            <a:ext cx="8229600" cy="11430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Bad Identifiers:</a:t>
            </a:r>
            <a:br>
              <a:rPr lang="en-US" sz="4000" b="1" dirty="0"/>
            </a:br>
            <a:r>
              <a:rPr lang="en-US" sz="4000" b="1" dirty="0"/>
              <a:t> Dwinelle Hall, UC Berkeley</a:t>
            </a:r>
          </a:p>
        </p:txBody>
      </p:sp>
    </p:spTree>
    <p:extLst>
      <p:ext uri="{BB962C8B-B14F-4D97-AF65-F5344CB8AC3E}">
        <p14:creationId xmlns:p14="http://schemas.microsoft.com/office/powerpoint/2010/main" val="1328399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7A966C-C05F-41A3-9397-68288D49E02E}"/>
              </a:ext>
            </a:extLst>
          </p:cNvPr>
          <p:cNvPicPr>
            <a:picLocks noChangeAspect="1"/>
          </p:cNvPicPr>
          <p:nvPr/>
        </p:nvPicPr>
        <p:blipFill>
          <a:blip r:embed="rId3"/>
          <a:stretch>
            <a:fillRect/>
          </a:stretch>
        </p:blipFill>
        <p:spPr>
          <a:xfrm>
            <a:off x="495300" y="1447800"/>
            <a:ext cx="8153400" cy="4673814"/>
          </a:xfrm>
          <a:prstGeom prst="rect">
            <a:avLst/>
          </a:prstGeom>
        </p:spPr>
      </p:pic>
      <p:sp>
        <p:nvSpPr>
          <p:cNvPr id="3" name="Title 1">
            <a:extLst>
              <a:ext uri="{FF2B5EF4-FFF2-40B4-BE49-F238E27FC236}">
                <a16:creationId xmlns:a16="http://schemas.microsoft.com/office/drawing/2014/main" id="{702DAD6A-26A0-4580-A05A-D313DCF6D3FF}"/>
              </a:ext>
            </a:extLst>
          </p:cNvPr>
          <p:cNvSpPr txBox="1">
            <a:spLocks/>
          </p:cNvSpPr>
          <p:nvPr/>
        </p:nvSpPr>
        <p:spPr>
          <a:xfrm>
            <a:off x="304800" y="228600"/>
            <a:ext cx="8229600" cy="11430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Bad Identifiers:</a:t>
            </a:r>
            <a:br>
              <a:rPr lang="en-US" sz="4000" b="1" dirty="0"/>
            </a:br>
            <a:r>
              <a:rPr lang="en-US" sz="4000" b="1" dirty="0"/>
              <a:t> Dwinelle Hall, UC Berkeley</a:t>
            </a:r>
          </a:p>
        </p:txBody>
      </p:sp>
    </p:spTree>
    <p:extLst>
      <p:ext uri="{BB962C8B-B14F-4D97-AF65-F5344CB8AC3E}">
        <p14:creationId xmlns:p14="http://schemas.microsoft.com/office/powerpoint/2010/main" val="2835668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829782" y="40184"/>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Issues with Names and Naming – 1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46658" y="1066800"/>
            <a:ext cx="8036719" cy="4862772"/>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specific resource or type or resource can often have multiple SYNONYMS or ALIASES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a:t>
            </a:r>
            <a:r>
              <a:rPr lang="en-US" sz="2800" dirty="0"/>
              <a:t>box, carton</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Bob Glushko, Robert J. Glushko, Dr. Bob</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Different things can sometimes have the same names --  these are HOMOGRAPHS or POLYSEMES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Bank (money sense), bank (river sense)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John Smith, </a:t>
            </a:r>
            <a:r>
              <a:rPr lang="ja-JP" altLang="en-US" sz="3200" dirty="0"/>
              <a:t>张伟</a:t>
            </a:r>
            <a:r>
              <a:rPr lang="en-US" altLang="ja-JP" sz="3200" dirty="0"/>
              <a:t>(</a:t>
            </a:r>
            <a:r>
              <a:rPr lang="en-US" sz="3200" dirty="0"/>
              <a:t>Zhang Wei) </a:t>
            </a:r>
          </a:p>
        </p:txBody>
      </p:sp>
    </p:spTree>
    <p:extLst>
      <p:ext uri="{BB962C8B-B14F-4D97-AF65-F5344CB8AC3E}">
        <p14:creationId xmlns:p14="http://schemas.microsoft.com/office/powerpoint/2010/main" val="35954466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4770120" y="1981200"/>
            <a:ext cx="3931920" cy="3549484"/>
          </a:xfrm>
          <a:prstGeom prst="rect">
            <a:avLst/>
          </a:prstGeom>
        </p:spPr>
      </p:pic>
      <p:sp>
        <p:nvSpPr>
          <p:cNvPr id="5" name="Title 1"/>
          <p:cNvSpPr>
            <a:spLocks noGrp="1"/>
          </p:cNvSpPr>
          <p:nvPr>
            <p:ph type="title"/>
          </p:nvPr>
        </p:nvSpPr>
        <p:spPr>
          <a:xfrm>
            <a:off x="457200" y="152400"/>
            <a:ext cx="8229600" cy="1143000"/>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Synonyms: What Name</a:t>
            </a:r>
            <a:br>
              <a:rPr lang="en-US" b="1" dirty="0">
                <a:sym typeface="UC Berkeley OS Sign"/>
              </a:rPr>
            </a:br>
            <a:r>
              <a:rPr lang="en-US" b="1" dirty="0">
                <a:sym typeface="UC Berkeley OS Sign"/>
              </a:rPr>
              <a:t> Did You Give Me?</a:t>
            </a:r>
          </a:p>
        </p:txBody>
      </p:sp>
      <p:sp>
        <p:nvSpPr>
          <p:cNvPr id="3" name="Rectangle 1">
            <a:extLst>
              <a:ext uri="{FF2B5EF4-FFF2-40B4-BE49-F238E27FC236}">
                <a16:creationId xmlns:a16="http://schemas.microsoft.com/office/drawing/2014/main" id="{606A4554-DBEB-4D0B-A289-EE9704D972C5}"/>
              </a:ext>
            </a:extLst>
          </p:cNvPr>
          <p:cNvSpPr>
            <a:spLocks noChangeArrowheads="1"/>
          </p:cNvSpPr>
          <p:nvPr/>
        </p:nvSpPr>
        <p:spPr bwMode="auto">
          <a:xfrm>
            <a:off x="1066800" y="5030822"/>
            <a:ext cx="29149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0" i="0" u="none" strike="noStrike" cap="none" normalizeH="0" baseline="0" dirty="0">
                <a:ln>
                  <a:noFill/>
                </a:ln>
                <a:solidFill>
                  <a:schemeClr val="tx1"/>
                </a:solidFill>
                <a:effectLst/>
                <a:latin typeface="Arial Unicode MS"/>
              </a:rPr>
              <a:t>杯子</a:t>
            </a:r>
            <a:endParaRPr kumimoji="0" lang="zh-CN" altLang="en-US" sz="32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B51BC263-D91E-4129-ABB5-486FC045EE79}"/>
              </a:ext>
            </a:extLst>
          </p:cNvPr>
          <p:cNvSpPr txBox="1"/>
          <p:nvPr/>
        </p:nvSpPr>
        <p:spPr>
          <a:xfrm>
            <a:off x="1068084" y="1371600"/>
            <a:ext cx="3503916" cy="4832092"/>
          </a:xfrm>
          <a:prstGeom prst="rect">
            <a:avLst/>
          </a:prstGeom>
          <a:noFill/>
        </p:spPr>
        <p:txBody>
          <a:bodyPr wrap="square" rtlCol="0">
            <a:spAutoFit/>
          </a:bodyPr>
          <a:lstStyle/>
          <a:p>
            <a:r>
              <a:rPr lang="en-US" sz="2800" dirty="0"/>
              <a:t>Coffee</a:t>
            </a:r>
          </a:p>
          <a:p>
            <a:br>
              <a:rPr lang="en-US" sz="2800" dirty="0"/>
            </a:br>
            <a:r>
              <a:rPr lang="en-US" sz="2800" dirty="0"/>
              <a:t>Cup</a:t>
            </a:r>
          </a:p>
          <a:p>
            <a:endParaRPr lang="en-US" sz="2800" dirty="0"/>
          </a:p>
          <a:p>
            <a:r>
              <a:rPr lang="en-US" sz="2800" dirty="0"/>
              <a:t>Mug</a:t>
            </a:r>
          </a:p>
          <a:p>
            <a:endParaRPr lang="en-US" sz="2800" dirty="0"/>
          </a:p>
          <a:p>
            <a:r>
              <a:rPr lang="en-US" sz="2800" dirty="0"/>
              <a:t>Tasse (if you’re French)</a:t>
            </a:r>
          </a:p>
          <a:p>
            <a:endParaRPr lang="en-US" sz="2800" dirty="0"/>
          </a:p>
          <a:p>
            <a:endParaRPr lang="en-US" sz="2800" dirty="0"/>
          </a:p>
          <a:p>
            <a:endParaRPr lang="en-US" sz="2800" dirty="0"/>
          </a:p>
          <a:p>
            <a:r>
              <a:rPr lang="en-US" sz="2800" dirty="0"/>
              <a:t>       (if you’re Chinese)</a:t>
            </a:r>
          </a:p>
        </p:txBody>
      </p:sp>
    </p:spTree>
    <p:extLst>
      <p:ext uri="{BB962C8B-B14F-4D97-AF65-F5344CB8AC3E}">
        <p14:creationId xmlns:p14="http://schemas.microsoft.com/office/powerpoint/2010/main" val="129216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3" y="367605"/>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POLYSEMES: </a:t>
            </a:r>
            <a:br>
              <a:rPr lang="en-US" sz="4000" b="1" dirty="0">
                <a:sym typeface="UC Berkeley OS Sign"/>
              </a:rPr>
            </a:br>
            <a:r>
              <a:rPr lang="en-US" sz="4000" b="1" dirty="0">
                <a:sym typeface="UC Berkeley OS Sign"/>
              </a:rPr>
              <a:t>Both are “Shipping Containers”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8</a:t>
            </a:fld>
            <a:endParaRPr lang="en-US" sz="1500" dirty="0">
              <a:solidFill>
                <a:srgbClr val="002955"/>
              </a:solidFill>
              <a:latin typeface="UC Berkeley OS Sign"/>
              <a:ea typeface="MS PGothic" pitchFamily="34" charset="-128"/>
              <a:sym typeface="UC Berkeley OS Sign"/>
            </a:endParaRPr>
          </a:p>
        </p:txBody>
      </p:sp>
      <p:pic>
        <p:nvPicPr>
          <p:cNvPr id="8" name="Picture 7" descr="ShippingContainers.gif"/>
          <p:cNvPicPr>
            <a:picLocks noChangeAspect="1"/>
          </p:cNvPicPr>
          <p:nvPr/>
        </p:nvPicPr>
        <p:blipFill>
          <a:blip r:embed="rId3" cstate="print"/>
          <a:stretch>
            <a:fillRect/>
          </a:stretch>
        </p:blipFill>
        <p:spPr>
          <a:xfrm>
            <a:off x="797867" y="1995785"/>
            <a:ext cx="7543800" cy="2790825"/>
          </a:xfrm>
          <a:prstGeom prst="rect">
            <a:avLst/>
          </a:prstGeom>
        </p:spPr>
      </p:pic>
      <p:sp>
        <p:nvSpPr>
          <p:cNvPr id="2" name="TextBox 1"/>
          <p:cNvSpPr txBox="1"/>
          <p:nvPr/>
        </p:nvSpPr>
        <p:spPr>
          <a:xfrm>
            <a:off x="504698" y="5105400"/>
            <a:ext cx="8316889" cy="1384995"/>
          </a:xfrm>
          <a:prstGeom prst="rect">
            <a:avLst/>
          </a:prstGeom>
          <a:noFill/>
        </p:spPr>
        <p:txBody>
          <a:bodyPr wrap="square" rtlCol="0">
            <a:spAutoFit/>
          </a:bodyPr>
          <a:lstStyle/>
          <a:p>
            <a:r>
              <a:rPr lang="en-US" sz="2800" b="1" dirty="0">
                <a:solidFill>
                  <a:srgbClr val="FF0000"/>
                </a:solidFill>
              </a:rPr>
              <a:t>STOP AND THINK: How can you (or some computational process) determine which meaning is intended with polysemous words or phrases?</a:t>
            </a:r>
          </a:p>
        </p:txBody>
      </p:sp>
    </p:spTree>
    <p:extLst>
      <p:ext uri="{BB962C8B-B14F-4D97-AF65-F5344CB8AC3E}">
        <p14:creationId xmlns:p14="http://schemas.microsoft.com/office/powerpoint/2010/main" val="4006227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Stop and Think</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1752600" y="1905000"/>
            <a:ext cx="6019800" cy="4525963"/>
          </a:xfrm>
        </p:spPr>
        <p:txBody>
          <a:bodyPr>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olidFill>
                  <a:srgbClr val="FF0000"/>
                </a:solidFill>
              </a:rPr>
              <a:t>Why is homonymy a more important concern in naming than synonymy?</a:t>
            </a:r>
            <a:endParaRPr lang="en-US" sz="3600" dirty="0">
              <a:solidFill>
                <a:srgbClr val="FF0000"/>
              </a:solidFill>
            </a:endParaRPr>
          </a:p>
          <a:p>
            <a:endParaRPr lang="en-US" sz="3600" b="1" dirty="0"/>
          </a:p>
          <a:p>
            <a:endParaRPr lang="en-US" dirty="0"/>
          </a:p>
        </p:txBody>
      </p:sp>
    </p:spTree>
    <p:extLst>
      <p:ext uri="{BB962C8B-B14F-4D97-AF65-F5344CB8AC3E}">
        <p14:creationId xmlns:p14="http://schemas.microsoft.com/office/powerpoint/2010/main" val="3320268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2433</Words>
  <Application>Microsoft Office PowerPoint</Application>
  <PresentationFormat>On-screen Show (4:3)</PresentationFormat>
  <Paragraphs>300</Paragraphs>
  <Slides>54</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Arial Unicode MS</vt:lpstr>
      <vt:lpstr>Calibri</vt:lpstr>
      <vt:lpstr>UC Berkeley OS Sign</vt:lpstr>
      <vt:lpstr>Wingdings</vt:lpstr>
      <vt:lpstr>Office Theme</vt:lpstr>
      <vt:lpstr>CogSci 150 “Sensemaking and Organizing” Spring 2021</vt:lpstr>
      <vt:lpstr>Plan for Today’s Lecture</vt:lpstr>
      <vt:lpstr>STOP AND THINK: Give Me A Name</vt:lpstr>
      <vt:lpstr>What is a Name?</vt:lpstr>
      <vt:lpstr>What is a Name?</vt:lpstr>
      <vt:lpstr>Issues with Names and Naming – 1 </vt:lpstr>
      <vt:lpstr>Synonyms: What Name  Did You Give Me?</vt:lpstr>
      <vt:lpstr>POLYSEMES:  Both are “Shipping Containers”</vt:lpstr>
      <vt:lpstr>Stop and Think</vt:lpstr>
      <vt:lpstr>The “Vocabulary Problem”</vt:lpstr>
      <vt:lpstr>Stop and Think</vt:lpstr>
      <vt:lpstr>Issues with Names and Naming – 2 </vt:lpstr>
      <vt:lpstr>PowerPoint Presentation</vt:lpstr>
      <vt:lpstr>The Most Popular  Fast Food Chain in China </vt:lpstr>
      <vt:lpstr>PowerPoint Presentation</vt:lpstr>
      <vt:lpstr>Jordan (Taylor, Ryan…)</vt:lpstr>
      <vt:lpstr>Naming Laws</vt:lpstr>
      <vt:lpstr>“China Lucky Numbers” for Air Travel (Wikipedia)</vt:lpstr>
      <vt:lpstr>Variant Forms of Names</vt:lpstr>
      <vt:lpstr>Naming the Same Song via “Crowdsourcing”</vt:lpstr>
      <vt:lpstr>Different Forms of “Same”  Author Name</vt:lpstr>
      <vt:lpstr>Same Name for Different Authors</vt:lpstr>
      <vt:lpstr>Questions about Names</vt:lpstr>
      <vt:lpstr>PowerPoint Presentation</vt:lpstr>
      <vt:lpstr>Normative Forms of Names</vt:lpstr>
      <vt:lpstr>Authority Control</vt:lpstr>
      <vt:lpstr>Naming Problems for Places</vt:lpstr>
      <vt:lpstr>PowerPoint Presentation</vt:lpstr>
      <vt:lpstr>Authoritative Place Names </vt:lpstr>
      <vt:lpstr>The Name Matching Problem</vt:lpstr>
      <vt:lpstr>Stop and Think</vt:lpstr>
      <vt:lpstr>PowerPoint Presentation</vt:lpstr>
      <vt:lpstr>Identifiers - 2</vt:lpstr>
      <vt:lpstr>PowerPoint Presentation</vt:lpstr>
      <vt:lpstr>Identifiers - 3</vt:lpstr>
      <vt:lpstr>ISBN on Bar Code</vt:lpstr>
      <vt:lpstr>Location Identifiers</vt:lpstr>
      <vt:lpstr>Bad Identifiers for Hotel Rooms: WHY?</vt:lpstr>
      <vt:lpstr>Resources and Identity Over Time</vt:lpstr>
      <vt:lpstr>Persistence</vt:lpstr>
      <vt:lpstr>The Paradox of Theseus  (1900 years old) </vt:lpstr>
      <vt:lpstr>STOP AND THINK: Who Am I?</vt:lpstr>
      <vt:lpstr>Authenticity</vt:lpstr>
      <vt:lpstr>Authenticity in a  Digital Environment – 1 </vt:lpstr>
      <vt:lpstr>Authenticity in a  Digital Environment – 2 </vt:lpstr>
      <vt:lpstr>Provenance</vt:lpstr>
      <vt:lpstr>Effectivity</vt:lpstr>
      <vt:lpstr>Putting them all Together</vt:lpstr>
      <vt:lpstr>Breakout Discussions about  Names and Identifiers</vt:lpstr>
      <vt:lpstr>BART System Map</vt:lpstr>
      <vt:lpstr>Bad BART</vt:lpstr>
      <vt:lpstr>BART Station List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2014-09-21T17:50:21Z</dcterms:created>
  <dcterms:modified xsi:type="dcterms:W3CDTF">2021-02-03T19:31:27Z</dcterms:modified>
</cp:coreProperties>
</file>