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5"/>
  </p:notesMasterIdLst>
  <p:sldIdLst>
    <p:sldId id="697" r:id="rId2"/>
    <p:sldId id="530" r:id="rId3"/>
    <p:sldId id="531" r:id="rId4"/>
    <p:sldId id="538" r:id="rId5"/>
    <p:sldId id="605" r:id="rId6"/>
    <p:sldId id="672" r:id="rId7"/>
    <p:sldId id="614" r:id="rId8"/>
    <p:sldId id="536" r:id="rId9"/>
    <p:sldId id="707" r:id="rId10"/>
    <p:sldId id="457" r:id="rId11"/>
    <p:sldId id="539" r:id="rId12"/>
    <p:sldId id="292" r:id="rId13"/>
    <p:sldId id="534" r:id="rId14"/>
    <p:sldId id="685" r:id="rId15"/>
    <p:sldId id="732" r:id="rId16"/>
    <p:sldId id="671" r:id="rId17"/>
    <p:sldId id="757" r:id="rId18"/>
    <p:sldId id="532" r:id="rId19"/>
    <p:sldId id="533" r:id="rId20"/>
    <p:sldId id="721" r:id="rId21"/>
    <p:sldId id="537" r:id="rId22"/>
    <p:sldId id="743" r:id="rId23"/>
    <p:sldId id="744" r:id="rId24"/>
    <p:sldId id="684" r:id="rId25"/>
    <p:sldId id="542" r:id="rId26"/>
    <p:sldId id="756" r:id="rId27"/>
    <p:sldId id="755" r:id="rId28"/>
    <p:sldId id="683" r:id="rId29"/>
    <p:sldId id="710" r:id="rId30"/>
    <p:sldId id="547" r:id="rId31"/>
    <p:sldId id="395" r:id="rId32"/>
    <p:sldId id="417" r:id="rId33"/>
    <p:sldId id="427" r:id="rId34"/>
    <p:sldId id="609" r:id="rId35"/>
    <p:sldId id="401" r:id="rId36"/>
    <p:sldId id="528" r:id="rId37"/>
    <p:sldId id="610" r:id="rId38"/>
    <p:sldId id="418" r:id="rId39"/>
    <p:sldId id="408" r:id="rId40"/>
    <p:sldId id="686" r:id="rId41"/>
    <p:sldId id="430" r:id="rId42"/>
    <p:sldId id="611" r:id="rId43"/>
    <p:sldId id="431" r:id="rId44"/>
    <p:sldId id="436" r:id="rId45"/>
    <p:sldId id="437" r:id="rId46"/>
    <p:sldId id="438" r:id="rId47"/>
    <p:sldId id="529" r:id="rId48"/>
    <p:sldId id="423" r:id="rId49"/>
    <p:sldId id="548" r:id="rId50"/>
    <p:sldId id="549" r:id="rId51"/>
    <p:sldId id="552" r:id="rId52"/>
    <p:sldId id="550" r:id="rId53"/>
    <p:sldId id="551" r:id="rId54"/>
    <p:sldId id="737" r:id="rId55"/>
    <p:sldId id="709" r:id="rId56"/>
    <p:sldId id="649" r:id="rId57"/>
    <p:sldId id="682" r:id="rId58"/>
    <p:sldId id="606" r:id="rId59"/>
    <p:sldId id="712" r:id="rId60"/>
    <p:sldId id="713" r:id="rId61"/>
    <p:sldId id="751" r:id="rId62"/>
    <p:sldId id="703" r:id="rId63"/>
    <p:sldId id="734" r:id="rId64"/>
    <p:sldId id="714" r:id="rId65"/>
    <p:sldId id="715" r:id="rId66"/>
    <p:sldId id="545" r:id="rId67"/>
    <p:sldId id="540" r:id="rId68"/>
    <p:sldId id="541" r:id="rId69"/>
    <p:sldId id="738" r:id="rId70"/>
    <p:sldId id="454" r:id="rId71"/>
    <p:sldId id="730" r:id="rId72"/>
    <p:sldId id="473" r:id="rId73"/>
    <p:sldId id="558" r:id="rId74"/>
    <p:sldId id="648" r:id="rId75"/>
    <p:sldId id="556" r:id="rId76"/>
    <p:sldId id="557" r:id="rId77"/>
    <p:sldId id="576" r:id="rId78"/>
    <p:sldId id="553" r:id="rId79"/>
    <p:sldId id="749" r:id="rId80"/>
    <p:sldId id="750" r:id="rId81"/>
    <p:sldId id="752" r:id="rId82"/>
    <p:sldId id="680" r:id="rId83"/>
    <p:sldId id="735" r:id="rId84"/>
    <p:sldId id="745" r:id="rId85"/>
    <p:sldId id="717" r:id="rId86"/>
    <p:sldId id="718" r:id="rId87"/>
    <p:sldId id="719" r:id="rId88"/>
    <p:sldId id="720" r:id="rId89"/>
    <p:sldId id="723" r:id="rId90"/>
    <p:sldId id="725" r:id="rId91"/>
    <p:sldId id="724" r:id="rId92"/>
    <p:sldId id="728" r:id="rId93"/>
    <p:sldId id="729" r:id="rId9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140" autoAdjust="0"/>
  </p:normalViewPr>
  <p:slideViewPr>
    <p:cSldViewPr>
      <p:cViewPr varScale="1">
        <p:scale>
          <a:sx n="69" d="100"/>
          <a:sy n="69" d="100"/>
        </p:scale>
        <p:origin x="2712"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64" d="100"/>
        <a:sy n="164" d="100"/>
      </p:scale>
      <p:origin x="0" y="-2262"/>
    </p:cViewPr>
  </p:sorterViewPr>
  <p:notesViewPr>
    <p:cSldViewPr>
      <p:cViewPr varScale="1">
        <p:scale>
          <a:sx n="66" d="100"/>
          <a:sy n="66" d="100"/>
        </p:scale>
        <p:origin x="332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2/6/2021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159405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11</a:t>
            </a:fld>
            <a:endParaRPr lang="en-US" dirty="0"/>
          </a:p>
        </p:txBody>
      </p:sp>
    </p:spTree>
    <p:extLst>
      <p:ext uri="{BB962C8B-B14F-4D97-AF65-F5344CB8AC3E}">
        <p14:creationId xmlns:p14="http://schemas.microsoft.com/office/powerpoint/2010/main" val="90551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dirty="0"/>
          </a:p>
        </p:txBody>
      </p:sp>
    </p:spTree>
    <p:extLst>
      <p:ext uri="{BB962C8B-B14F-4D97-AF65-F5344CB8AC3E}">
        <p14:creationId xmlns:p14="http://schemas.microsoft.com/office/powerpoint/2010/main" val="1929551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8484" name="Slide Number Placeholder 3"/>
          <p:cNvSpPr>
            <a:spLocks noGrp="1"/>
          </p:cNvSpPr>
          <p:nvPr>
            <p:ph type="sldNum" sz="quarter" idx="5"/>
          </p:nvPr>
        </p:nvSpPr>
        <p:spPr bwMode="auto">
          <a:noFill/>
          <a:ln>
            <a:miter lim="800000"/>
            <a:headEnd/>
            <a:tailEnd/>
          </a:ln>
        </p:spPr>
        <p:txBody>
          <a:bodyPr/>
          <a:lstStyle/>
          <a:p>
            <a:fld id="{DE462BEF-4CA9-4CCF-BAB2-BB6B5F6F84DC}" type="slidenum">
              <a:rPr lang="en-US" altLang="en-US" sz="1300"/>
              <a:pPr/>
              <a:t>13</a:t>
            </a:fld>
            <a:endParaRPr lang="en-US" altLang="en-US" sz="1300"/>
          </a:p>
        </p:txBody>
      </p:sp>
    </p:spTree>
    <p:extLst>
      <p:ext uri="{BB962C8B-B14F-4D97-AF65-F5344CB8AC3E}">
        <p14:creationId xmlns:p14="http://schemas.microsoft.com/office/powerpoint/2010/main" val="624728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811003C-3FAB-4F59-8201-EF2062FCECB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9474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15</a:t>
            </a:fld>
            <a:endParaRPr lang="en-US" dirty="0"/>
          </a:p>
        </p:txBody>
      </p:sp>
    </p:spTree>
    <p:extLst>
      <p:ext uri="{BB962C8B-B14F-4D97-AF65-F5344CB8AC3E}">
        <p14:creationId xmlns:p14="http://schemas.microsoft.com/office/powerpoint/2010/main" val="4182887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16</a:t>
            </a:fld>
            <a:endParaRPr lang="en-US" dirty="0"/>
          </a:p>
        </p:txBody>
      </p:sp>
    </p:spTree>
    <p:extLst>
      <p:ext uri="{BB962C8B-B14F-4D97-AF65-F5344CB8AC3E}">
        <p14:creationId xmlns:p14="http://schemas.microsoft.com/office/powerpoint/2010/main" val="166178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18</a:t>
            </a:fld>
            <a:endParaRPr lang="en-US" dirty="0"/>
          </a:p>
        </p:txBody>
      </p:sp>
    </p:spTree>
    <p:extLst>
      <p:ext uri="{BB962C8B-B14F-4D97-AF65-F5344CB8AC3E}">
        <p14:creationId xmlns:p14="http://schemas.microsoft.com/office/powerpoint/2010/main" val="1859992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19</a:t>
            </a:fld>
            <a:endParaRPr lang="en-US" dirty="0"/>
          </a:p>
        </p:txBody>
      </p:sp>
    </p:spTree>
    <p:extLst>
      <p:ext uri="{BB962C8B-B14F-4D97-AF65-F5344CB8AC3E}">
        <p14:creationId xmlns:p14="http://schemas.microsoft.com/office/powerpoint/2010/main" val="3708986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20</a:t>
            </a:fld>
            <a:endParaRPr lang="en-US"/>
          </a:p>
        </p:txBody>
      </p:sp>
    </p:spTree>
    <p:extLst>
      <p:ext uri="{BB962C8B-B14F-4D97-AF65-F5344CB8AC3E}">
        <p14:creationId xmlns:p14="http://schemas.microsoft.com/office/powerpoint/2010/main" val="196392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a:t>
            </a:fld>
            <a:endParaRPr lang="en-US" dirty="0"/>
          </a:p>
        </p:txBody>
      </p:sp>
    </p:spTree>
    <p:extLst>
      <p:ext uri="{BB962C8B-B14F-4D97-AF65-F5344CB8AC3E}">
        <p14:creationId xmlns:p14="http://schemas.microsoft.com/office/powerpoint/2010/main" val="689090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21</a:t>
            </a:fld>
            <a:endParaRPr lang="en-US" dirty="0"/>
          </a:p>
        </p:txBody>
      </p:sp>
    </p:spTree>
    <p:extLst>
      <p:ext uri="{BB962C8B-B14F-4D97-AF65-F5344CB8AC3E}">
        <p14:creationId xmlns:p14="http://schemas.microsoft.com/office/powerpoint/2010/main" val="3215105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22</a:t>
            </a:fld>
            <a:endParaRPr lang="en-US" dirty="0"/>
          </a:p>
        </p:txBody>
      </p:sp>
    </p:spTree>
    <p:extLst>
      <p:ext uri="{BB962C8B-B14F-4D97-AF65-F5344CB8AC3E}">
        <p14:creationId xmlns:p14="http://schemas.microsoft.com/office/powerpoint/2010/main" val="1815352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23</a:t>
            </a:fld>
            <a:endParaRPr lang="en-US" dirty="0"/>
          </a:p>
        </p:txBody>
      </p:sp>
    </p:spTree>
    <p:extLst>
      <p:ext uri="{BB962C8B-B14F-4D97-AF65-F5344CB8AC3E}">
        <p14:creationId xmlns:p14="http://schemas.microsoft.com/office/powerpoint/2010/main" val="3707638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24</a:t>
            </a:fld>
            <a:endParaRPr lang="en-US" dirty="0"/>
          </a:p>
        </p:txBody>
      </p:sp>
    </p:spTree>
    <p:extLst>
      <p:ext uri="{BB962C8B-B14F-4D97-AF65-F5344CB8AC3E}">
        <p14:creationId xmlns:p14="http://schemas.microsoft.com/office/powerpoint/2010/main" val="769170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25</a:t>
            </a:fld>
            <a:endParaRPr lang="en-US" dirty="0"/>
          </a:p>
        </p:txBody>
      </p:sp>
    </p:spTree>
    <p:extLst>
      <p:ext uri="{BB962C8B-B14F-4D97-AF65-F5344CB8AC3E}">
        <p14:creationId xmlns:p14="http://schemas.microsoft.com/office/powerpoint/2010/main" val="60324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26</a:t>
            </a:fld>
            <a:endParaRPr lang="en-US" dirty="0"/>
          </a:p>
        </p:txBody>
      </p:sp>
    </p:spTree>
    <p:extLst>
      <p:ext uri="{BB962C8B-B14F-4D97-AF65-F5344CB8AC3E}">
        <p14:creationId xmlns:p14="http://schemas.microsoft.com/office/powerpoint/2010/main" val="865513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27</a:t>
            </a:fld>
            <a:endParaRPr lang="en-US" dirty="0"/>
          </a:p>
        </p:txBody>
      </p:sp>
    </p:spTree>
    <p:extLst>
      <p:ext uri="{BB962C8B-B14F-4D97-AF65-F5344CB8AC3E}">
        <p14:creationId xmlns:p14="http://schemas.microsoft.com/office/powerpoint/2010/main" val="904065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baseline="0"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28</a:t>
            </a:fld>
            <a:endParaRPr lang="en-US"/>
          </a:p>
        </p:txBody>
      </p:sp>
    </p:spTree>
    <p:extLst>
      <p:ext uri="{BB962C8B-B14F-4D97-AF65-F5344CB8AC3E}">
        <p14:creationId xmlns:p14="http://schemas.microsoft.com/office/powerpoint/2010/main" val="264511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29</a:t>
            </a:fld>
            <a:endParaRPr lang="en-US" dirty="0"/>
          </a:p>
        </p:txBody>
      </p:sp>
    </p:spTree>
    <p:extLst>
      <p:ext uri="{BB962C8B-B14F-4D97-AF65-F5344CB8AC3E}">
        <p14:creationId xmlns:p14="http://schemas.microsoft.com/office/powerpoint/2010/main" val="464926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30</a:t>
            </a:fld>
            <a:endParaRPr lang="en-US" dirty="0"/>
          </a:p>
        </p:txBody>
      </p:sp>
    </p:spTree>
    <p:extLst>
      <p:ext uri="{BB962C8B-B14F-4D97-AF65-F5344CB8AC3E}">
        <p14:creationId xmlns:p14="http://schemas.microsoft.com/office/powerpoint/2010/main" val="66014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a:t>
            </a:fld>
            <a:endParaRPr lang="en-US" dirty="0"/>
          </a:p>
        </p:txBody>
      </p:sp>
    </p:spTree>
    <p:extLst>
      <p:ext uri="{BB962C8B-B14F-4D97-AF65-F5344CB8AC3E}">
        <p14:creationId xmlns:p14="http://schemas.microsoft.com/office/powerpoint/2010/main" val="2072405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31</a:t>
            </a:fld>
            <a:endParaRPr lang="en-US" dirty="0"/>
          </a:p>
        </p:txBody>
      </p:sp>
    </p:spTree>
    <p:extLst>
      <p:ext uri="{BB962C8B-B14F-4D97-AF65-F5344CB8AC3E}">
        <p14:creationId xmlns:p14="http://schemas.microsoft.com/office/powerpoint/2010/main" val="2796528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32</a:t>
            </a:fld>
            <a:endParaRPr lang="en-US" dirty="0"/>
          </a:p>
        </p:txBody>
      </p:sp>
    </p:spTree>
    <p:extLst>
      <p:ext uri="{BB962C8B-B14F-4D97-AF65-F5344CB8AC3E}">
        <p14:creationId xmlns:p14="http://schemas.microsoft.com/office/powerpoint/2010/main" val="3254301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33</a:t>
            </a:fld>
            <a:endParaRPr lang="en-US" dirty="0"/>
          </a:p>
        </p:txBody>
      </p:sp>
    </p:spTree>
    <p:extLst>
      <p:ext uri="{BB962C8B-B14F-4D97-AF65-F5344CB8AC3E}">
        <p14:creationId xmlns:p14="http://schemas.microsoft.com/office/powerpoint/2010/main" val="558531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34</a:t>
            </a:fld>
            <a:endParaRPr lang="en-US" dirty="0"/>
          </a:p>
        </p:txBody>
      </p:sp>
    </p:spTree>
    <p:extLst>
      <p:ext uri="{BB962C8B-B14F-4D97-AF65-F5344CB8AC3E}">
        <p14:creationId xmlns:p14="http://schemas.microsoft.com/office/powerpoint/2010/main" val="3805195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35</a:t>
            </a:fld>
            <a:endParaRPr lang="en-US" dirty="0"/>
          </a:p>
        </p:txBody>
      </p:sp>
    </p:spTree>
    <p:extLst>
      <p:ext uri="{BB962C8B-B14F-4D97-AF65-F5344CB8AC3E}">
        <p14:creationId xmlns:p14="http://schemas.microsoft.com/office/powerpoint/2010/main" val="743770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36</a:t>
            </a:fld>
            <a:endParaRPr lang="en-US" dirty="0"/>
          </a:p>
        </p:txBody>
      </p:sp>
    </p:spTree>
    <p:extLst>
      <p:ext uri="{BB962C8B-B14F-4D97-AF65-F5344CB8AC3E}">
        <p14:creationId xmlns:p14="http://schemas.microsoft.com/office/powerpoint/2010/main" val="4138844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37</a:t>
            </a:fld>
            <a:endParaRPr lang="en-US" dirty="0"/>
          </a:p>
        </p:txBody>
      </p:sp>
    </p:spTree>
    <p:extLst>
      <p:ext uri="{BB962C8B-B14F-4D97-AF65-F5344CB8AC3E}">
        <p14:creationId xmlns:p14="http://schemas.microsoft.com/office/powerpoint/2010/main" val="231660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38</a:t>
            </a:fld>
            <a:endParaRPr lang="en-US" dirty="0"/>
          </a:p>
        </p:txBody>
      </p:sp>
    </p:spTree>
    <p:extLst>
      <p:ext uri="{BB962C8B-B14F-4D97-AF65-F5344CB8AC3E}">
        <p14:creationId xmlns:p14="http://schemas.microsoft.com/office/powerpoint/2010/main" val="1373259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39</a:t>
            </a:fld>
            <a:endParaRPr lang="en-US" dirty="0"/>
          </a:p>
        </p:txBody>
      </p:sp>
    </p:spTree>
    <p:extLst>
      <p:ext uri="{BB962C8B-B14F-4D97-AF65-F5344CB8AC3E}">
        <p14:creationId xmlns:p14="http://schemas.microsoft.com/office/powerpoint/2010/main" val="3432444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a:t>
            </a:fld>
            <a:endParaRPr lang="en-US" dirty="0"/>
          </a:p>
        </p:txBody>
      </p:sp>
    </p:spTree>
    <p:extLst>
      <p:ext uri="{BB962C8B-B14F-4D97-AF65-F5344CB8AC3E}">
        <p14:creationId xmlns:p14="http://schemas.microsoft.com/office/powerpoint/2010/main" val="12067664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41</a:t>
            </a:fld>
            <a:endParaRPr lang="en-US" dirty="0"/>
          </a:p>
        </p:txBody>
      </p:sp>
    </p:spTree>
    <p:extLst>
      <p:ext uri="{BB962C8B-B14F-4D97-AF65-F5344CB8AC3E}">
        <p14:creationId xmlns:p14="http://schemas.microsoft.com/office/powerpoint/2010/main" val="3361778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42</a:t>
            </a:fld>
            <a:endParaRPr lang="en-US" dirty="0"/>
          </a:p>
        </p:txBody>
      </p:sp>
    </p:spTree>
    <p:extLst>
      <p:ext uri="{BB962C8B-B14F-4D97-AF65-F5344CB8AC3E}">
        <p14:creationId xmlns:p14="http://schemas.microsoft.com/office/powerpoint/2010/main" val="3972433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43</a:t>
            </a:fld>
            <a:endParaRPr lang="en-US" dirty="0"/>
          </a:p>
        </p:txBody>
      </p:sp>
    </p:spTree>
    <p:extLst>
      <p:ext uri="{BB962C8B-B14F-4D97-AF65-F5344CB8AC3E}">
        <p14:creationId xmlns:p14="http://schemas.microsoft.com/office/powerpoint/2010/main" val="28636339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44</a:t>
            </a:fld>
            <a:endParaRPr lang="en-US" dirty="0"/>
          </a:p>
        </p:txBody>
      </p:sp>
    </p:spTree>
    <p:extLst>
      <p:ext uri="{BB962C8B-B14F-4D97-AF65-F5344CB8AC3E}">
        <p14:creationId xmlns:p14="http://schemas.microsoft.com/office/powerpoint/2010/main" val="4072144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45</a:t>
            </a:fld>
            <a:endParaRPr lang="en-US" dirty="0"/>
          </a:p>
        </p:txBody>
      </p:sp>
    </p:spTree>
    <p:extLst>
      <p:ext uri="{BB962C8B-B14F-4D97-AF65-F5344CB8AC3E}">
        <p14:creationId xmlns:p14="http://schemas.microsoft.com/office/powerpoint/2010/main" val="40721448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46</a:t>
            </a:fld>
            <a:endParaRPr lang="en-US" dirty="0"/>
          </a:p>
        </p:txBody>
      </p:sp>
    </p:spTree>
    <p:extLst>
      <p:ext uri="{BB962C8B-B14F-4D97-AF65-F5344CB8AC3E}">
        <p14:creationId xmlns:p14="http://schemas.microsoft.com/office/powerpoint/2010/main" val="4072144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47</a:t>
            </a:fld>
            <a:endParaRPr lang="en-US" dirty="0"/>
          </a:p>
        </p:txBody>
      </p:sp>
    </p:spTree>
    <p:extLst>
      <p:ext uri="{BB962C8B-B14F-4D97-AF65-F5344CB8AC3E}">
        <p14:creationId xmlns:p14="http://schemas.microsoft.com/office/powerpoint/2010/main" val="1782734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48</a:t>
            </a:fld>
            <a:endParaRPr lang="en-US" dirty="0"/>
          </a:p>
        </p:txBody>
      </p:sp>
    </p:spTree>
    <p:extLst>
      <p:ext uri="{BB962C8B-B14F-4D97-AF65-F5344CB8AC3E}">
        <p14:creationId xmlns:p14="http://schemas.microsoft.com/office/powerpoint/2010/main" val="1373259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49</a:t>
            </a:fld>
            <a:endParaRPr lang="en-US" dirty="0"/>
          </a:p>
        </p:txBody>
      </p:sp>
    </p:spTree>
    <p:extLst>
      <p:ext uri="{BB962C8B-B14F-4D97-AF65-F5344CB8AC3E}">
        <p14:creationId xmlns:p14="http://schemas.microsoft.com/office/powerpoint/2010/main" val="4007467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50</a:t>
            </a:fld>
            <a:endParaRPr lang="en-US" dirty="0"/>
          </a:p>
        </p:txBody>
      </p:sp>
    </p:spTree>
    <p:extLst>
      <p:ext uri="{BB962C8B-B14F-4D97-AF65-F5344CB8AC3E}">
        <p14:creationId xmlns:p14="http://schemas.microsoft.com/office/powerpoint/2010/main" val="34263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a:t>
            </a:fld>
            <a:endParaRPr lang="en-US" dirty="0"/>
          </a:p>
        </p:txBody>
      </p:sp>
    </p:spTree>
    <p:extLst>
      <p:ext uri="{BB962C8B-B14F-4D97-AF65-F5344CB8AC3E}">
        <p14:creationId xmlns:p14="http://schemas.microsoft.com/office/powerpoint/2010/main" val="6181523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51</a:t>
            </a:fld>
            <a:endParaRPr lang="en-US" dirty="0"/>
          </a:p>
        </p:txBody>
      </p:sp>
    </p:spTree>
    <p:extLst>
      <p:ext uri="{BB962C8B-B14F-4D97-AF65-F5344CB8AC3E}">
        <p14:creationId xmlns:p14="http://schemas.microsoft.com/office/powerpoint/2010/main" val="19875026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52</a:t>
            </a:fld>
            <a:endParaRPr lang="en-US" dirty="0"/>
          </a:p>
        </p:txBody>
      </p:sp>
    </p:spTree>
    <p:extLst>
      <p:ext uri="{BB962C8B-B14F-4D97-AF65-F5344CB8AC3E}">
        <p14:creationId xmlns:p14="http://schemas.microsoft.com/office/powerpoint/2010/main" val="6021721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53</a:t>
            </a:fld>
            <a:endParaRPr lang="en-US" dirty="0"/>
          </a:p>
        </p:txBody>
      </p:sp>
    </p:spTree>
    <p:extLst>
      <p:ext uri="{BB962C8B-B14F-4D97-AF65-F5344CB8AC3E}">
        <p14:creationId xmlns:p14="http://schemas.microsoft.com/office/powerpoint/2010/main" val="22374643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54</a:t>
            </a:fld>
            <a:endParaRPr lang="en-US"/>
          </a:p>
        </p:txBody>
      </p:sp>
    </p:spTree>
    <p:extLst>
      <p:ext uri="{BB962C8B-B14F-4D97-AF65-F5344CB8AC3E}">
        <p14:creationId xmlns:p14="http://schemas.microsoft.com/office/powerpoint/2010/main" val="29592660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55</a:t>
            </a:fld>
            <a:endParaRPr lang="en-US" dirty="0"/>
          </a:p>
        </p:txBody>
      </p:sp>
    </p:spTree>
    <p:extLst>
      <p:ext uri="{BB962C8B-B14F-4D97-AF65-F5344CB8AC3E}">
        <p14:creationId xmlns:p14="http://schemas.microsoft.com/office/powerpoint/2010/main" val="10460310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56</a:t>
            </a:fld>
            <a:endParaRPr lang="en-US" dirty="0"/>
          </a:p>
        </p:txBody>
      </p:sp>
    </p:spTree>
    <p:extLst>
      <p:ext uri="{BB962C8B-B14F-4D97-AF65-F5344CB8AC3E}">
        <p14:creationId xmlns:p14="http://schemas.microsoft.com/office/powerpoint/2010/main" val="2737870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57</a:t>
            </a:fld>
            <a:endParaRPr lang="en-US"/>
          </a:p>
        </p:txBody>
      </p:sp>
    </p:spTree>
    <p:extLst>
      <p:ext uri="{BB962C8B-B14F-4D97-AF65-F5344CB8AC3E}">
        <p14:creationId xmlns:p14="http://schemas.microsoft.com/office/powerpoint/2010/main" val="24358679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58</a:t>
            </a:fld>
            <a:endParaRPr lang="en-US"/>
          </a:p>
        </p:txBody>
      </p:sp>
    </p:spTree>
    <p:extLst>
      <p:ext uri="{BB962C8B-B14F-4D97-AF65-F5344CB8AC3E}">
        <p14:creationId xmlns:p14="http://schemas.microsoft.com/office/powerpoint/2010/main" val="21482305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59</a:t>
            </a:fld>
            <a:endParaRPr lang="en-US" dirty="0"/>
          </a:p>
        </p:txBody>
      </p:sp>
    </p:spTree>
    <p:extLst>
      <p:ext uri="{BB962C8B-B14F-4D97-AF65-F5344CB8AC3E}">
        <p14:creationId xmlns:p14="http://schemas.microsoft.com/office/powerpoint/2010/main" val="8077208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61</a:t>
            </a:fld>
            <a:endParaRPr lang="en-US" dirty="0"/>
          </a:p>
        </p:txBody>
      </p:sp>
    </p:spTree>
    <p:extLst>
      <p:ext uri="{BB962C8B-B14F-4D97-AF65-F5344CB8AC3E}">
        <p14:creationId xmlns:p14="http://schemas.microsoft.com/office/powerpoint/2010/main" val="1169051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a:t>
            </a:fld>
            <a:endParaRPr lang="en-US" dirty="0"/>
          </a:p>
        </p:txBody>
      </p:sp>
    </p:spTree>
    <p:extLst>
      <p:ext uri="{BB962C8B-B14F-4D97-AF65-F5344CB8AC3E}">
        <p14:creationId xmlns:p14="http://schemas.microsoft.com/office/powerpoint/2010/main" val="30811051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C67B072-12BA-4248-9667-02C6D8BDE675}"/>
              </a:ext>
            </a:extLst>
          </p:cNvPr>
          <p:cNvSpPr>
            <a:spLocks noGrp="1"/>
          </p:cNvSpPr>
          <p:nvPr>
            <p:ph type="body" idx="1"/>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baseline="0"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63</a:t>
            </a:fld>
            <a:endParaRPr lang="en-US"/>
          </a:p>
        </p:txBody>
      </p:sp>
    </p:spTree>
    <p:extLst>
      <p:ext uri="{BB962C8B-B14F-4D97-AF65-F5344CB8AC3E}">
        <p14:creationId xmlns:p14="http://schemas.microsoft.com/office/powerpoint/2010/main" val="27040824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64</a:t>
            </a:fld>
            <a:endParaRPr lang="en-US"/>
          </a:p>
        </p:txBody>
      </p:sp>
    </p:spTree>
    <p:extLst>
      <p:ext uri="{BB962C8B-B14F-4D97-AF65-F5344CB8AC3E}">
        <p14:creationId xmlns:p14="http://schemas.microsoft.com/office/powerpoint/2010/main" val="36196456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65</a:t>
            </a:fld>
            <a:endParaRPr lang="en-US"/>
          </a:p>
        </p:txBody>
      </p:sp>
    </p:spTree>
    <p:extLst>
      <p:ext uri="{BB962C8B-B14F-4D97-AF65-F5344CB8AC3E}">
        <p14:creationId xmlns:p14="http://schemas.microsoft.com/office/powerpoint/2010/main" val="5682953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54628" name="Slide Number Placeholder 3"/>
          <p:cNvSpPr>
            <a:spLocks noGrp="1"/>
          </p:cNvSpPr>
          <p:nvPr>
            <p:ph type="sldNum" sz="quarter" idx="5"/>
          </p:nvPr>
        </p:nvSpPr>
        <p:spPr bwMode="auto">
          <a:noFill/>
          <a:ln>
            <a:miter lim="800000"/>
            <a:headEnd/>
            <a:tailEnd/>
          </a:ln>
        </p:spPr>
        <p:txBody>
          <a:bodyPr/>
          <a:lstStyle/>
          <a:p>
            <a:fld id="{7905EA2F-E7A0-4D68-BE25-616BE086A43E}" type="slidenum">
              <a:rPr lang="en-US" altLang="en-US" sz="1300"/>
              <a:pPr/>
              <a:t>66</a:t>
            </a:fld>
            <a:endParaRPr lang="en-US" altLang="en-US" sz="1300"/>
          </a:p>
        </p:txBody>
      </p:sp>
    </p:spTree>
    <p:extLst>
      <p:ext uri="{BB962C8B-B14F-4D97-AF65-F5344CB8AC3E}">
        <p14:creationId xmlns:p14="http://schemas.microsoft.com/office/powerpoint/2010/main" val="1714378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xfrm>
            <a:off x="701040" y="4419601"/>
            <a:ext cx="5608320" cy="4183063"/>
          </a:xfrm>
          <a:noFill/>
        </p:spPr>
        <p:txBody>
          <a:bodyPr wrap="square" numCol="1" anchor="t" anchorCtr="0" compatLnSpc="1">
            <a:prstTxWarp prst="textNoShape">
              <a:avLst/>
            </a:prstTxWarp>
          </a:bodyPr>
          <a:lstStyle/>
          <a:p>
            <a:pPr defTabSz="914400" eaLnBrk="1" hangingPunct="1">
              <a:spcBef>
                <a:spcPct val="0"/>
              </a:spcBef>
            </a:pPr>
            <a:endParaRPr lang="en-US" altLang="en-US" dirty="0"/>
          </a:p>
        </p:txBody>
      </p:sp>
      <p:sp>
        <p:nvSpPr>
          <p:cNvPr id="158724" name="Slide Number Placeholder 3"/>
          <p:cNvSpPr>
            <a:spLocks noGrp="1"/>
          </p:cNvSpPr>
          <p:nvPr>
            <p:ph type="sldNum" sz="quarter" idx="5"/>
          </p:nvPr>
        </p:nvSpPr>
        <p:spPr bwMode="auto">
          <a:noFill/>
          <a:ln>
            <a:miter lim="800000"/>
            <a:headEnd/>
            <a:tailEnd/>
          </a:ln>
        </p:spPr>
        <p:txBody>
          <a:bodyPr/>
          <a:lstStyle/>
          <a:p>
            <a:fld id="{01244830-0CFC-47EE-9760-2BCDD4FE978F}" type="slidenum">
              <a:rPr lang="en-US" altLang="en-US"/>
              <a:pPr/>
              <a:t>67</a:t>
            </a:fld>
            <a:endParaRPr lang="en-US" altLang="en-US"/>
          </a:p>
        </p:txBody>
      </p:sp>
    </p:spTree>
    <p:extLst>
      <p:ext uri="{BB962C8B-B14F-4D97-AF65-F5344CB8AC3E}">
        <p14:creationId xmlns:p14="http://schemas.microsoft.com/office/powerpoint/2010/main" val="17184364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endParaRPr lang="en-US" altLang="en-US" dirty="0"/>
          </a:p>
        </p:txBody>
      </p:sp>
      <p:sp>
        <p:nvSpPr>
          <p:cNvPr id="160772" name="Slide Number Placeholder 3"/>
          <p:cNvSpPr>
            <a:spLocks noGrp="1"/>
          </p:cNvSpPr>
          <p:nvPr>
            <p:ph type="sldNum" sz="quarter" idx="5"/>
          </p:nvPr>
        </p:nvSpPr>
        <p:spPr bwMode="auto">
          <a:noFill/>
          <a:ln>
            <a:miter lim="800000"/>
            <a:headEnd/>
            <a:tailEnd/>
          </a:ln>
        </p:spPr>
        <p:txBody>
          <a:bodyPr/>
          <a:lstStyle/>
          <a:p>
            <a:fld id="{997402F8-78D4-426B-B347-7A0823562FE7}" type="slidenum">
              <a:rPr lang="en-US" altLang="en-US"/>
              <a:pPr/>
              <a:t>68</a:t>
            </a:fld>
            <a:endParaRPr lang="en-US" altLang="en-US"/>
          </a:p>
        </p:txBody>
      </p:sp>
    </p:spTree>
    <p:extLst>
      <p:ext uri="{BB962C8B-B14F-4D97-AF65-F5344CB8AC3E}">
        <p14:creationId xmlns:p14="http://schemas.microsoft.com/office/powerpoint/2010/main" val="286047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54628" name="Slide Number Placeholder 3"/>
          <p:cNvSpPr>
            <a:spLocks noGrp="1"/>
          </p:cNvSpPr>
          <p:nvPr>
            <p:ph type="sldNum" sz="quarter" idx="5"/>
          </p:nvPr>
        </p:nvSpPr>
        <p:spPr bwMode="auto">
          <a:noFill/>
          <a:ln>
            <a:miter lim="800000"/>
            <a:headEnd/>
            <a:tailEnd/>
          </a:ln>
        </p:spPr>
        <p:txBody>
          <a:bodyPr/>
          <a:lstStyle/>
          <a:p>
            <a:fld id="{7905EA2F-E7A0-4D68-BE25-616BE086A43E}" type="slidenum">
              <a:rPr lang="en-US" altLang="en-US" sz="1300"/>
              <a:pPr/>
              <a:t>69</a:t>
            </a:fld>
            <a:endParaRPr lang="en-US" altLang="en-US" sz="1300"/>
          </a:p>
        </p:txBody>
      </p:sp>
    </p:spTree>
    <p:extLst>
      <p:ext uri="{BB962C8B-B14F-4D97-AF65-F5344CB8AC3E}">
        <p14:creationId xmlns:p14="http://schemas.microsoft.com/office/powerpoint/2010/main" val="19306876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70</a:t>
            </a:fld>
            <a:endParaRPr lang="en-US" dirty="0"/>
          </a:p>
        </p:txBody>
      </p:sp>
    </p:spTree>
    <p:extLst>
      <p:ext uri="{BB962C8B-B14F-4D97-AF65-F5344CB8AC3E}">
        <p14:creationId xmlns:p14="http://schemas.microsoft.com/office/powerpoint/2010/main" val="6990373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71</a:t>
            </a:fld>
            <a:endParaRPr lang="en-US" dirty="0"/>
          </a:p>
        </p:txBody>
      </p:sp>
    </p:spTree>
    <p:extLst>
      <p:ext uri="{BB962C8B-B14F-4D97-AF65-F5344CB8AC3E}">
        <p14:creationId xmlns:p14="http://schemas.microsoft.com/office/powerpoint/2010/main" val="2286509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7</a:t>
            </a:fld>
            <a:endParaRPr lang="en-US" dirty="0"/>
          </a:p>
        </p:txBody>
      </p:sp>
    </p:spTree>
    <p:extLst>
      <p:ext uri="{BB962C8B-B14F-4D97-AF65-F5344CB8AC3E}">
        <p14:creationId xmlns:p14="http://schemas.microsoft.com/office/powerpoint/2010/main" val="3749647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72</a:t>
            </a:fld>
            <a:endParaRPr lang="en-US"/>
          </a:p>
        </p:txBody>
      </p:sp>
    </p:spTree>
    <p:extLst>
      <p:ext uri="{BB962C8B-B14F-4D97-AF65-F5344CB8AC3E}">
        <p14:creationId xmlns:p14="http://schemas.microsoft.com/office/powerpoint/2010/main" val="22216962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73</a:t>
            </a:fld>
            <a:endParaRPr lang="en-US"/>
          </a:p>
        </p:txBody>
      </p:sp>
    </p:spTree>
    <p:extLst>
      <p:ext uri="{BB962C8B-B14F-4D97-AF65-F5344CB8AC3E}">
        <p14:creationId xmlns:p14="http://schemas.microsoft.com/office/powerpoint/2010/main" val="17097702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74</a:t>
            </a:fld>
            <a:endParaRPr lang="en-US"/>
          </a:p>
        </p:txBody>
      </p:sp>
    </p:spTree>
    <p:extLst>
      <p:ext uri="{BB962C8B-B14F-4D97-AF65-F5344CB8AC3E}">
        <p14:creationId xmlns:p14="http://schemas.microsoft.com/office/powerpoint/2010/main" val="16111345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75</a:t>
            </a:fld>
            <a:endParaRPr lang="en-US" dirty="0"/>
          </a:p>
        </p:txBody>
      </p:sp>
    </p:spTree>
    <p:extLst>
      <p:ext uri="{BB962C8B-B14F-4D97-AF65-F5344CB8AC3E}">
        <p14:creationId xmlns:p14="http://schemas.microsoft.com/office/powerpoint/2010/main" val="11631546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76</a:t>
            </a:fld>
            <a:endParaRPr lang="en-US"/>
          </a:p>
        </p:txBody>
      </p:sp>
    </p:spTree>
    <p:extLst>
      <p:ext uri="{BB962C8B-B14F-4D97-AF65-F5344CB8AC3E}">
        <p14:creationId xmlns:p14="http://schemas.microsoft.com/office/powerpoint/2010/main" val="14908773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77</a:t>
            </a:fld>
            <a:endParaRPr lang="en-US"/>
          </a:p>
        </p:txBody>
      </p:sp>
    </p:spTree>
    <p:extLst>
      <p:ext uri="{BB962C8B-B14F-4D97-AF65-F5344CB8AC3E}">
        <p14:creationId xmlns:p14="http://schemas.microsoft.com/office/powerpoint/2010/main" val="5977502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78</a:t>
            </a:fld>
            <a:endParaRPr lang="en-US" dirty="0"/>
          </a:p>
        </p:txBody>
      </p:sp>
    </p:spTree>
    <p:extLst>
      <p:ext uri="{BB962C8B-B14F-4D97-AF65-F5344CB8AC3E}">
        <p14:creationId xmlns:p14="http://schemas.microsoft.com/office/powerpoint/2010/main" val="24443110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79</a:t>
            </a:fld>
            <a:endParaRPr lang="en-US" dirty="0"/>
          </a:p>
        </p:txBody>
      </p:sp>
    </p:spTree>
    <p:extLst>
      <p:ext uri="{BB962C8B-B14F-4D97-AF65-F5344CB8AC3E}">
        <p14:creationId xmlns:p14="http://schemas.microsoft.com/office/powerpoint/2010/main" val="28943499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80</a:t>
            </a:fld>
            <a:endParaRPr lang="en-US"/>
          </a:p>
        </p:txBody>
      </p:sp>
    </p:spTree>
    <p:extLst>
      <p:ext uri="{BB962C8B-B14F-4D97-AF65-F5344CB8AC3E}">
        <p14:creationId xmlns:p14="http://schemas.microsoft.com/office/powerpoint/2010/main" val="16147982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120E8028-F284-4566-91A3-7B2BE5D4DCD0}" type="slidenum">
              <a:rPr lang="en-US" altLang="en-US" sz="1300"/>
              <a:pPr/>
              <a:t>81</a:t>
            </a:fld>
            <a:endParaRPr lang="en-US" altLang="en-US" sz="1300"/>
          </a:p>
        </p:txBody>
      </p:sp>
    </p:spTree>
    <p:extLst>
      <p:ext uri="{BB962C8B-B14F-4D97-AF65-F5344CB8AC3E}">
        <p14:creationId xmlns:p14="http://schemas.microsoft.com/office/powerpoint/2010/main" val="177920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8</a:t>
            </a:fld>
            <a:endParaRPr lang="en-US" dirty="0"/>
          </a:p>
        </p:txBody>
      </p:sp>
    </p:spTree>
    <p:extLst>
      <p:ext uri="{BB962C8B-B14F-4D97-AF65-F5344CB8AC3E}">
        <p14:creationId xmlns:p14="http://schemas.microsoft.com/office/powerpoint/2010/main" val="571345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82</a:t>
            </a:fld>
            <a:endParaRPr lang="en-US"/>
          </a:p>
        </p:txBody>
      </p:sp>
    </p:spTree>
    <p:extLst>
      <p:ext uri="{BB962C8B-B14F-4D97-AF65-F5344CB8AC3E}">
        <p14:creationId xmlns:p14="http://schemas.microsoft.com/office/powerpoint/2010/main" val="37103752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baseline="0"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83</a:t>
            </a:fld>
            <a:endParaRPr lang="en-US"/>
          </a:p>
        </p:txBody>
      </p:sp>
    </p:spTree>
    <p:extLst>
      <p:ext uri="{BB962C8B-B14F-4D97-AF65-F5344CB8AC3E}">
        <p14:creationId xmlns:p14="http://schemas.microsoft.com/office/powerpoint/2010/main" val="2049146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84</a:t>
            </a:fld>
            <a:endParaRPr lang="en-US" dirty="0"/>
          </a:p>
        </p:txBody>
      </p:sp>
    </p:spTree>
    <p:extLst>
      <p:ext uri="{BB962C8B-B14F-4D97-AF65-F5344CB8AC3E}">
        <p14:creationId xmlns:p14="http://schemas.microsoft.com/office/powerpoint/2010/main" val="34602777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85</a:t>
            </a:fld>
            <a:endParaRPr lang="en-US"/>
          </a:p>
        </p:txBody>
      </p:sp>
    </p:spTree>
    <p:extLst>
      <p:ext uri="{BB962C8B-B14F-4D97-AF65-F5344CB8AC3E}">
        <p14:creationId xmlns:p14="http://schemas.microsoft.com/office/powerpoint/2010/main" val="41117415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86</a:t>
            </a:fld>
            <a:endParaRPr lang="en-US" dirty="0"/>
          </a:p>
        </p:txBody>
      </p:sp>
    </p:spTree>
    <p:extLst>
      <p:ext uri="{BB962C8B-B14F-4D97-AF65-F5344CB8AC3E}">
        <p14:creationId xmlns:p14="http://schemas.microsoft.com/office/powerpoint/2010/main" val="38171723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87</a:t>
            </a:fld>
            <a:endParaRPr lang="en-US"/>
          </a:p>
        </p:txBody>
      </p:sp>
    </p:spTree>
    <p:extLst>
      <p:ext uri="{BB962C8B-B14F-4D97-AF65-F5344CB8AC3E}">
        <p14:creationId xmlns:p14="http://schemas.microsoft.com/office/powerpoint/2010/main" val="27230935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9ECC07D0-6148-4A09-ACDD-CFB21A5EDB09}" type="slidenum">
              <a:rPr lang="en-US" smtClean="0"/>
              <a:pPr>
                <a:defRPr/>
              </a:pPr>
              <a:t>88</a:t>
            </a:fld>
            <a:endParaRPr lang="en-US" dirty="0"/>
          </a:p>
        </p:txBody>
      </p:sp>
    </p:spTree>
    <p:extLst>
      <p:ext uri="{BB962C8B-B14F-4D97-AF65-F5344CB8AC3E}">
        <p14:creationId xmlns:p14="http://schemas.microsoft.com/office/powerpoint/2010/main" val="39012690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89</a:t>
            </a:fld>
            <a:endParaRPr lang="en-US"/>
          </a:p>
        </p:txBody>
      </p:sp>
    </p:spTree>
    <p:extLst>
      <p:ext uri="{BB962C8B-B14F-4D97-AF65-F5344CB8AC3E}">
        <p14:creationId xmlns:p14="http://schemas.microsoft.com/office/powerpoint/2010/main" val="39629441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90</a:t>
            </a:fld>
            <a:endParaRPr lang="en-US"/>
          </a:p>
        </p:txBody>
      </p:sp>
    </p:spTree>
    <p:extLst>
      <p:ext uri="{BB962C8B-B14F-4D97-AF65-F5344CB8AC3E}">
        <p14:creationId xmlns:p14="http://schemas.microsoft.com/office/powerpoint/2010/main" val="384162600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791200" cy="4183380"/>
          </a:xfrm>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91</a:t>
            </a:fld>
            <a:endParaRPr lang="en-US" dirty="0"/>
          </a:p>
        </p:txBody>
      </p:sp>
    </p:spTree>
    <p:extLst>
      <p:ext uri="{BB962C8B-B14F-4D97-AF65-F5344CB8AC3E}">
        <p14:creationId xmlns:p14="http://schemas.microsoft.com/office/powerpoint/2010/main" val="2008769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9</a:t>
            </a:fld>
            <a:endParaRPr lang="en-US" dirty="0"/>
          </a:p>
        </p:txBody>
      </p:sp>
    </p:spTree>
    <p:extLst>
      <p:ext uri="{BB962C8B-B14F-4D97-AF65-F5344CB8AC3E}">
        <p14:creationId xmlns:p14="http://schemas.microsoft.com/office/powerpoint/2010/main" val="4507909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92</a:t>
            </a:fld>
            <a:endParaRPr lang="en-US"/>
          </a:p>
        </p:txBody>
      </p:sp>
    </p:spTree>
    <p:extLst>
      <p:ext uri="{BB962C8B-B14F-4D97-AF65-F5344CB8AC3E}">
        <p14:creationId xmlns:p14="http://schemas.microsoft.com/office/powerpoint/2010/main" val="72982504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93</a:t>
            </a:fld>
            <a:endParaRPr lang="en-US" dirty="0"/>
          </a:p>
        </p:txBody>
      </p:sp>
    </p:spTree>
    <p:extLst>
      <p:ext uri="{BB962C8B-B14F-4D97-AF65-F5344CB8AC3E}">
        <p14:creationId xmlns:p14="http://schemas.microsoft.com/office/powerpoint/2010/main" val="183397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9B7C68-48CA-4F7E-A595-FD5BDC7FD61F}" type="datetimeFigureOut">
              <a:rPr lang="en-US" smtClean="0"/>
              <a:pPr/>
              <a:t>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308740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9B7C68-48CA-4F7E-A595-FD5BDC7FD61F}" type="datetimeFigureOut">
              <a:rPr lang="en-US" smtClean="0"/>
              <a:pPr/>
              <a:t>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9B7C68-48CA-4F7E-A595-FD5BDC7FD61F}" type="datetimeFigureOut">
              <a:rPr lang="en-US" smtClean="0"/>
              <a:pPr/>
              <a:t>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9B7C68-48CA-4F7E-A595-FD5BDC7FD61F}" type="datetimeFigureOut">
              <a:rPr lang="en-US" smtClean="0"/>
              <a:pPr/>
              <a:t>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theguardian.com/commentisfree/2018/mar/28/all-the-data-facebook-google-has-on-you-privac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2021</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br>
              <a:rPr lang="en-US" sz="3000" dirty="0">
                <a:sym typeface="UC Berkeley OS Sign"/>
              </a:rPr>
            </a:br>
            <a:r>
              <a:rPr lang="en-US" sz="3000" dirty="0">
                <a:sym typeface="UC Berkeley OS Sign"/>
                <a:hlinkClick r:id="rId3"/>
              </a:rPr>
              <a:t>glushko@berkeley.edu</a:t>
            </a: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9 February 2021</a:t>
            </a:r>
          </a:p>
          <a:p>
            <a:pPr marL="0" indent="0" algn="ctr">
              <a:lnSpc>
                <a:spcPct val="120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600" dirty="0">
                <a:sym typeface="UC Berkeley OS Sign"/>
              </a:rPr>
              <a:t>7)  Resource Description</a:t>
            </a:r>
            <a:endParaRPr lang="en-US" sz="3000" dirty="0">
              <a:solidFill>
                <a:srgbClr val="002955"/>
              </a:solidFill>
              <a:sym typeface="UC Berkeley OS Sign"/>
            </a:endParaRPr>
          </a:p>
        </p:txBody>
      </p:sp>
    </p:spTree>
  </p:cSld>
  <p:clrMapOvr>
    <a:masterClrMapping/>
  </p:clrMapOvr>
  <p:transition advTm="15515"/>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53992"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Preview: Document Analysis</a:t>
            </a:r>
            <a:br>
              <a:rPr lang="en-US" sz="3600" b="1" dirty="0">
                <a:sym typeface="UC Berkeley OS Sign"/>
              </a:rPr>
            </a:br>
            <a:r>
              <a:rPr lang="en-US" sz="3600" b="1" dirty="0">
                <a:sym typeface="UC Berkeley OS Sign"/>
              </a:rPr>
              <a:t> &amp; Document Engineering</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76899" y="1259776"/>
            <a:ext cx="8305800" cy="556642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 document schema is a specification of the category of resources/events/processes that some set of documents describes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DOCUMENT ANALYSIS is the process of extracting the content components from the structural and presentational components in a document</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DOCUMENT ENGINEERING is the process of  analyzing the sets of content components taken from a collection of documents, consolidating and organizing them, and then creating a document schema that can be used to enable interactions as required</a:t>
            </a:r>
          </a:p>
          <a:p>
            <a:pPr eaLnBrk="0" fontAlgn="base" hangingPunct="0">
              <a:lnSpc>
                <a:spcPct val="93000"/>
              </a:lnSpc>
              <a:spcBef>
                <a:spcPts val="1800"/>
              </a:spcBef>
              <a:spcAft>
                <a:spcPct val="0"/>
              </a:spcAft>
            </a:pPr>
            <a:r>
              <a:rPr lang="en-US" sz="2800" b="1" i="1" dirty="0">
                <a:solidFill>
                  <a:srgbClr val="FF0000"/>
                </a:solidFill>
                <a:latin typeface="UC Berkeley OS Sign"/>
                <a:cs typeface="Arial" pitchFamily="34" charset="0"/>
                <a:sym typeface="Arial" pitchFamily="34" charset="0"/>
              </a:rPr>
              <a:t>On 2/11 you’ll learn how to do this (for Assignment 3)</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330528" y="254338"/>
            <a:ext cx="861060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sym typeface="UC Berkeley OS Sign"/>
              </a:rPr>
              <a:t>Describing the Same Resource</a:t>
            </a:r>
            <a:br>
              <a:rPr lang="en-US" sz="3600" b="1" dirty="0">
                <a:sym typeface="UC Berkeley OS Sign"/>
              </a:rPr>
            </a:br>
            <a:r>
              <a:rPr lang="en-US" sz="3600" b="1" dirty="0">
                <a:sym typeface="UC Berkeley OS Sign"/>
              </a:rPr>
              <a:t> for Different Purposes =&gt; Different Schemas</a:t>
            </a:r>
          </a:p>
        </p:txBody>
      </p:sp>
      <p:sp>
        <p:nvSpPr>
          <p:cNvPr id="78851"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fld id="{26B7A6CC-FD96-4C1E-9D6C-FC1C580EEE1E}" type="slidenum">
              <a:rPr lang="en-US" sz="1125">
                <a:solidFill>
                  <a:srgbClr val="002955"/>
                </a:solidFill>
                <a:latin typeface="UC Berkeley OS Sign"/>
                <a:ea typeface="MS PGothic" pitchFamily="34" charset="-128"/>
                <a:sym typeface="UC Berkeley OS Sign"/>
              </a:rPr>
              <a:pPr algn="ctr"/>
              <a:t>11</a:t>
            </a:fld>
            <a:endParaRPr lang="en-US" sz="1125" dirty="0">
              <a:solidFill>
                <a:srgbClr val="002955"/>
              </a:solidFill>
              <a:latin typeface="UC Berkeley OS Sign"/>
              <a:ea typeface="MS PGothic" pitchFamily="34" charset="-128"/>
              <a:sym typeface="UC Berkeley OS Sign"/>
            </a:endParaRPr>
          </a:p>
        </p:txBody>
      </p:sp>
      <p:sp>
        <p:nvSpPr>
          <p:cNvPr id="9" name="TextBox 8"/>
          <p:cNvSpPr txBox="1"/>
          <p:nvPr/>
        </p:nvSpPr>
        <p:spPr>
          <a:xfrm>
            <a:off x="295892" y="1355257"/>
            <a:ext cx="4617398" cy="2585323"/>
          </a:xfrm>
          <a:prstGeom prst="rect">
            <a:avLst/>
          </a:prstGeom>
          <a:noFill/>
        </p:spPr>
        <p:txBody>
          <a:bodyPr wrap="square" rtlCol="0">
            <a:spAutoFit/>
          </a:bodyPr>
          <a:lstStyle/>
          <a:p>
            <a:r>
              <a:rPr lang="en-US" b="1" dirty="0"/>
              <a:t>&lt;Book&gt;</a:t>
            </a:r>
          </a:p>
          <a:p>
            <a:r>
              <a:rPr lang="en-US" b="1" dirty="0"/>
              <a:t>  </a:t>
            </a:r>
            <a:r>
              <a:rPr lang="en-US" b="1" dirty="0">
                <a:solidFill>
                  <a:srgbClr val="00B050"/>
                </a:solidFill>
              </a:rPr>
              <a:t>&lt;Title&gt;The Discipline of Organizing&lt;/Title&gt;</a:t>
            </a:r>
          </a:p>
          <a:p>
            <a:r>
              <a:rPr lang="en-US" b="1" dirty="0"/>
              <a:t>  &lt;Editor&gt;Robert J. Glushko&lt;/Editor&gt;</a:t>
            </a:r>
          </a:p>
          <a:p>
            <a:r>
              <a:rPr lang="en-US" b="1" dirty="0"/>
              <a:t>  &lt;Publisher&gt;MIT Press&lt;/Publisher&gt;</a:t>
            </a:r>
          </a:p>
          <a:p>
            <a:r>
              <a:rPr lang="en-US" b="1" dirty="0"/>
              <a:t>  &lt;PublicationDate&gt;2013&lt;/PublicationDate&gt;</a:t>
            </a:r>
          </a:p>
          <a:p>
            <a:r>
              <a:rPr lang="en-US" b="1" dirty="0"/>
              <a:t>  &lt;ISBN&gt;978-0-262-51850&lt;/ISBN&gt;</a:t>
            </a:r>
          </a:p>
          <a:p>
            <a:r>
              <a:rPr lang="en-US" b="1" dirty="0"/>
              <a:t>  &lt;Keyword&gt;Classification&lt;/Keyword&gt;</a:t>
            </a:r>
          </a:p>
          <a:p>
            <a:r>
              <a:rPr lang="en-US" b="1" dirty="0"/>
              <a:t>  &lt;Keyword&gt;Resource Description&lt;/Keyword&gt;</a:t>
            </a:r>
          </a:p>
          <a:p>
            <a:r>
              <a:rPr lang="en-US" b="1" dirty="0"/>
              <a:t>&lt;/Book&gt;</a:t>
            </a:r>
          </a:p>
        </p:txBody>
      </p:sp>
      <p:pic>
        <p:nvPicPr>
          <p:cNvPr id="1026" name="Picture 2"/>
          <p:cNvPicPr>
            <a:picLocks noChangeAspect="1" noChangeArrowheads="1"/>
          </p:cNvPicPr>
          <p:nvPr/>
        </p:nvPicPr>
        <p:blipFill>
          <a:blip r:embed="rId3" cstate="print"/>
          <a:srcRect/>
          <a:stretch>
            <a:fillRect/>
          </a:stretch>
        </p:blipFill>
        <p:spPr bwMode="auto">
          <a:xfrm>
            <a:off x="4902558" y="1676400"/>
            <a:ext cx="3605274" cy="3962400"/>
          </a:xfrm>
          <a:prstGeom prst="rect">
            <a:avLst/>
          </a:prstGeom>
          <a:noFill/>
          <a:ln w="9525">
            <a:noFill/>
            <a:miter lim="800000"/>
            <a:headEnd/>
            <a:tailEnd/>
          </a:ln>
        </p:spPr>
      </p:pic>
      <p:sp>
        <p:nvSpPr>
          <p:cNvPr id="11" name="TextBox 10"/>
          <p:cNvSpPr txBox="1"/>
          <p:nvPr/>
        </p:nvSpPr>
        <p:spPr>
          <a:xfrm>
            <a:off x="295892" y="4098794"/>
            <a:ext cx="4430031" cy="2308324"/>
          </a:xfrm>
          <a:prstGeom prst="rect">
            <a:avLst/>
          </a:prstGeom>
          <a:noFill/>
        </p:spPr>
        <p:txBody>
          <a:bodyPr wrap="square" rtlCol="0">
            <a:spAutoFit/>
          </a:bodyPr>
          <a:lstStyle/>
          <a:p>
            <a:r>
              <a:rPr lang="en-US" b="1" dirty="0"/>
              <a:t>&lt;Book&gt;</a:t>
            </a:r>
          </a:p>
          <a:p>
            <a:r>
              <a:rPr lang="en-US" b="1" dirty="0"/>
              <a:t> </a:t>
            </a:r>
            <a:r>
              <a:rPr lang="en-US" b="1" dirty="0">
                <a:solidFill>
                  <a:srgbClr val="00B050"/>
                </a:solidFill>
              </a:rPr>
              <a:t>&lt;Title&gt;The Discipline of Organizing&lt;/Title&gt;</a:t>
            </a:r>
          </a:p>
          <a:p>
            <a:r>
              <a:rPr lang="en-US" b="1" dirty="0"/>
              <a:t>  &lt;Weight unit=“pound”&gt;2.58&lt;/Weight&gt;</a:t>
            </a:r>
          </a:p>
          <a:p>
            <a:r>
              <a:rPr lang="en-US" b="1" dirty="0"/>
              <a:t>  &lt;Height unit=“inch”&gt;9.25&lt;/Height&gt;</a:t>
            </a:r>
          </a:p>
          <a:p>
            <a:r>
              <a:rPr lang="en-US" b="1" dirty="0"/>
              <a:t>  &lt;Width unit=“inch”&gt;8.25&lt;/Width&gt;</a:t>
            </a:r>
          </a:p>
          <a:p>
            <a:r>
              <a:rPr lang="en-US" b="1" dirty="0"/>
              <a:t>  &lt;Pages&gt;540&lt;/Pages&gt;</a:t>
            </a:r>
          </a:p>
          <a:p>
            <a:r>
              <a:rPr lang="en-US" b="1" dirty="0"/>
              <a:t>  &lt;SpineColor&gt;White&lt;/SpineColor&gt;</a:t>
            </a:r>
          </a:p>
          <a:p>
            <a:r>
              <a:rPr lang="en-US" b="1" dirty="0"/>
              <a:t>&lt;/Book&gt;</a:t>
            </a:r>
          </a:p>
        </p:txBody>
      </p:sp>
      <p:sp>
        <p:nvSpPr>
          <p:cNvPr id="2" name="TextBox 1">
            <a:extLst>
              <a:ext uri="{FF2B5EF4-FFF2-40B4-BE49-F238E27FC236}">
                <a16:creationId xmlns:a16="http://schemas.microsoft.com/office/drawing/2014/main" id="{4C81A3B0-E7FE-4FD3-B4CB-B3B1E5316B82}"/>
              </a:ext>
            </a:extLst>
          </p:cNvPr>
          <p:cNvSpPr txBox="1"/>
          <p:nvPr/>
        </p:nvSpPr>
        <p:spPr>
          <a:xfrm>
            <a:off x="5334000" y="5970612"/>
            <a:ext cx="2220702" cy="646331"/>
          </a:xfrm>
          <a:prstGeom prst="rect">
            <a:avLst/>
          </a:prstGeom>
          <a:noFill/>
        </p:spPr>
        <p:txBody>
          <a:bodyPr wrap="square" rtlCol="0">
            <a:spAutoFit/>
          </a:bodyPr>
          <a:lstStyle/>
          <a:p>
            <a:r>
              <a:rPr lang="en-US" dirty="0"/>
              <a:t>(TDO 1</a:t>
            </a:r>
            <a:r>
              <a:rPr lang="en-US" baseline="30000" dirty="0"/>
              <a:t>st</a:t>
            </a:r>
            <a:r>
              <a:rPr lang="en-US" dirty="0"/>
              <a:t> edition was available in print)</a:t>
            </a:r>
          </a:p>
        </p:txBody>
      </p:sp>
    </p:spTree>
    <p:extLst>
      <p:ext uri="{BB962C8B-B14F-4D97-AF65-F5344CB8AC3E}">
        <p14:creationId xmlns:p14="http://schemas.microsoft.com/office/powerpoint/2010/main" val="962777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52509"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Resource Focus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44497" y="1600200"/>
            <a:ext cx="8036719" cy="4475999"/>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In the bibliographic domain the resource vs. description distinction is deeply embedded:</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The books on the library shelves vs. the catalog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In other domains it can be quite arbitrary, and "focus" is an important decision; the same resource can be the primary focus, or a description resource associated with another one that is the primary focus</a:t>
            </a:r>
          </a:p>
        </p:txBody>
      </p:sp>
    </p:spTree>
    <p:extLst>
      <p:ext uri="{BB962C8B-B14F-4D97-AF65-F5344CB8AC3E}">
        <p14:creationId xmlns:p14="http://schemas.microsoft.com/office/powerpoint/2010/main" val="16186456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1"/>
          <p:cNvSpPr>
            <a:spLocks noGrp="1" noChangeArrowheads="1"/>
          </p:cNvSpPr>
          <p:nvPr>
            <p:ph type="title"/>
          </p:nvPr>
        </p:nvSpPr>
        <p:spPr>
          <a:xfrm>
            <a:off x="5134711" y="1295400"/>
            <a:ext cx="3733800"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4000" b="1" dirty="0"/>
              <a:t>Concert Ticket:</a:t>
            </a:r>
            <a:br>
              <a:rPr lang="en-US" altLang="en-US" sz="4000" b="1" dirty="0"/>
            </a:br>
            <a:r>
              <a:rPr lang="en-US" altLang="en-US" sz="4000" b="1" dirty="0"/>
              <a:t> A Resource Composed of Resource Descriptions</a:t>
            </a:r>
            <a:endParaRPr lang="en-US" altLang="en-US" sz="4000" b="1" dirty="0">
              <a:sym typeface="UC Berkeley OS Sign"/>
            </a:endParaRPr>
          </a:p>
        </p:txBody>
      </p:sp>
      <p:sp>
        <p:nvSpPr>
          <p:cNvPr id="14745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eaLnBrk="1" hangingPunct="1"/>
            <a:fld id="{892F1B34-09F7-4850-A172-533DF20AC023}" type="slidenum">
              <a:rPr lang="en-US" altLang="en-US" sz="1500">
                <a:solidFill>
                  <a:srgbClr val="002955"/>
                </a:solidFill>
                <a:latin typeface="UC Berkeley OS Sign"/>
                <a:ea typeface="MS PGothic" pitchFamily="34" charset="-128"/>
                <a:sym typeface="UC Berkeley OS Sign"/>
              </a:rPr>
              <a:pPr algn="ctr" eaLnBrk="1" hangingPunct="1"/>
              <a:t>13</a:t>
            </a:fld>
            <a:endParaRPr lang="en-US" altLang="en-US" sz="1500" dirty="0">
              <a:solidFill>
                <a:srgbClr val="002955"/>
              </a:solidFill>
              <a:latin typeface="UC Berkeley OS Sign"/>
              <a:ea typeface="MS PGothic" pitchFamily="34" charset="-128"/>
              <a:sym typeface="UC Berkeley OS Sign"/>
            </a:endParaRPr>
          </a:p>
        </p:txBody>
      </p:sp>
      <p:pic>
        <p:nvPicPr>
          <p:cNvPr id="147460"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838200"/>
            <a:ext cx="4179669" cy="5520906"/>
          </a:xfrm>
          <a:prstGeom prst="rect">
            <a:avLst/>
          </a:prstGeom>
          <a:noFill/>
          <a:ln w="9525">
            <a:noFill/>
            <a:miter lim="800000"/>
            <a:headEnd/>
            <a:tailEnd/>
          </a:ln>
        </p:spPr>
      </p:pic>
      <p:sp>
        <p:nvSpPr>
          <p:cNvPr id="3" name="TextBox 2"/>
          <p:cNvSpPr txBox="1"/>
          <p:nvPr/>
        </p:nvSpPr>
        <p:spPr>
          <a:xfrm>
            <a:off x="5125408" y="3681450"/>
            <a:ext cx="3743103" cy="3046988"/>
          </a:xfrm>
          <a:prstGeom prst="rect">
            <a:avLst/>
          </a:prstGeom>
          <a:noFill/>
        </p:spPr>
        <p:txBody>
          <a:bodyPr wrap="square" rtlCol="0">
            <a:spAutoFit/>
          </a:bodyPr>
          <a:lstStyle/>
          <a:p>
            <a:pPr marL="457200" indent="-457200">
              <a:buFont typeface="Arial" panose="020B0604020202020204" pitchFamily="34" charset="0"/>
              <a:buChar char="•"/>
            </a:pPr>
            <a:r>
              <a:rPr lang="en-US" altLang="en-US" sz="3200" dirty="0"/>
              <a:t>The distinction between resource and resource description is sometimes subtle and arbitrary</a:t>
            </a:r>
            <a:endParaRPr lang="en-US" sz="3200" dirty="0"/>
          </a:p>
        </p:txBody>
      </p:sp>
    </p:spTree>
    <p:extLst>
      <p:ext uri="{BB962C8B-B14F-4D97-AF65-F5344CB8AC3E}">
        <p14:creationId xmlns:p14="http://schemas.microsoft.com/office/powerpoint/2010/main" val="3489975017"/>
      </p:ext>
    </p:extLst>
  </p:cSld>
  <p:clrMapOvr>
    <a:masterClrMapping/>
  </p:clrMapOvr>
  <p:transition advTm="1217"/>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706" y="22860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STOP AND THINK: Resource Focus</a:t>
            </a:r>
          </a:p>
        </p:txBody>
      </p:sp>
      <p:sp>
        <p:nvSpPr>
          <p:cNvPr id="3" name="Content Placeholder 2"/>
          <p:cNvSpPr>
            <a:spLocks noGrp="1"/>
          </p:cNvSpPr>
          <p:nvPr>
            <p:ph idx="1"/>
          </p:nvPr>
        </p:nvSpPr>
        <p:spPr>
          <a:xfrm>
            <a:off x="609600" y="1447800"/>
            <a:ext cx="7471012" cy="4419600"/>
          </a:xfrm>
        </p:spPr>
        <p:txBody>
          <a:bodyPr>
            <a:normAutofit fontScale="77500" lnSpcReduction="20000"/>
          </a:bodyPr>
          <a:lstStyle/>
          <a:p>
            <a:r>
              <a:rPr lang="en-US" altLang="en-US" sz="3600" dirty="0"/>
              <a:t>Other domains where what might look like resource descriptions are treated as primary resources:</a:t>
            </a:r>
          </a:p>
          <a:p>
            <a:pPr lvl="1"/>
            <a:r>
              <a:rPr lang="en-US" altLang="en-US" sz="3600" dirty="0"/>
              <a:t>Fantasy sports</a:t>
            </a:r>
          </a:p>
          <a:p>
            <a:pPr lvl="1"/>
            <a:r>
              <a:rPr lang="en-US" sz="3600" dirty="0"/>
              <a:t>Hashtags, likes, followers, retweets, etc. on social media</a:t>
            </a:r>
          </a:p>
          <a:p>
            <a:r>
              <a:rPr lang="en-US" sz="4000" dirty="0"/>
              <a:t>In long documents resource descriptions are often </a:t>
            </a:r>
            <a:r>
              <a:rPr lang="en-US" sz="4000" dirty="0">
                <a:solidFill>
                  <a:srgbClr val="FF0000"/>
                </a:solidFill>
              </a:rPr>
              <a:t>aggregated as “finding aids”</a:t>
            </a:r>
          </a:p>
          <a:p>
            <a:pPr lvl="1"/>
            <a:r>
              <a:rPr lang="en-US" sz="3600" dirty="0"/>
              <a:t>Headings -&gt; table of contents</a:t>
            </a:r>
          </a:p>
          <a:p>
            <a:pPr lvl="1"/>
            <a:r>
              <a:rPr lang="en-US" sz="3600" dirty="0"/>
              <a:t>Sorted descriptive keywords -&gt; index</a:t>
            </a:r>
          </a:p>
          <a:p>
            <a:pPr marL="457200" lvl="1" indent="0">
              <a:buNone/>
            </a:pPr>
            <a:endParaRPr lang="en-US" sz="3600" dirty="0"/>
          </a:p>
          <a:p>
            <a:endParaRPr lang="en-US" sz="4000" dirty="0"/>
          </a:p>
          <a:p>
            <a:endParaRPr lang="en-US" sz="5100" dirty="0">
              <a:solidFill>
                <a:srgbClr val="FF0000"/>
              </a:solidFill>
            </a:endParaRPr>
          </a:p>
          <a:p>
            <a:endParaRPr lang="en-US" sz="5100" dirty="0">
              <a:solidFill>
                <a:srgbClr val="FF0000"/>
              </a:solidFill>
            </a:endParaRPr>
          </a:p>
        </p:txBody>
      </p:sp>
    </p:spTree>
    <p:extLst>
      <p:ext uri="{BB962C8B-B14F-4D97-AF65-F5344CB8AC3E}">
        <p14:creationId xmlns:p14="http://schemas.microsoft.com/office/powerpoint/2010/main" val="338911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666F76-36FF-4257-A4BC-BFF8B2EF0BCD}"/>
              </a:ext>
            </a:extLst>
          </p:cNvPr>
          <p:cNvPicPr>
            <a:picLocks noChangeAspect="1"/>
          </p:cNvPicPr>
          <p:nvPr/>
        </p:nvPicPr>
        <p:blipFill>
          <a:blip r:embed="rId3"/>
          <a:stretch>
            <a:fillRect/>
          </a:stretch>
        </p:blipFill>
        <p:spPr>
          <a:xfrm>
            <a:off x="1488965" y="609600"/>
            <a:ext cx="6539769" cy="5333999"/>
          </a:xfrm>
          <a:prstGeom prst="rect">
            <a:avLst/>
          </a:prstGeom>
        </p:spPr>
      </p:pic>
    </p:spTree>
    <p:extLst>
      <p:ext uri="{BB962C8B-B14F-4D97-AF65-F5344CB8AC3E}">
        <p14:creationId xmlns:p14="http://schemas.microsoft.com/office/powerpoint/2010/main" val="4023226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smtClean="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48287" y="1878127"/>
            <a:ext cx="8511080" cy="4642711"/>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But unless the resource being described is a collection of data, </a:t>
            </a:r>
            <a:r>
              <a:rPr lang="en-US" sz="3200" dirty="0"/>
              <a:t>it is factually wrong</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Any resource can have associated descriptions, not just i</a:t>
            </a:r>
            <a:r>
              <a:rPr lang="en-US" sz="3200" i="1" dirty="0"/>
              <a:t>nformation</a:t>
            </a:r>
            <a:r>
              <a:rPr lang="en-US" sz="3200" dirty="0"/>
              <a:t> resources, and the descriptions don’t need to be “data”</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The most valuable descriptions are about </a:t>
            </a:r>
            <a:r>
              <a:rPr lang="en-US" sz="3200" i="1" dirty="0"/>
              <a:t>human resources </a:t>
            </a:r>
            <a:r>
              <a:rPr lang="en-US" sz="3200" dirty="0"/>
              <a:t>(i.e., people)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And what’s “metadata” for you might be “data” for me, or vice versa  (“Resource Focus”)</a:t>
            </a:r>
            <a:endParaRPr lang="en-US" sz="3600" dirty="0">
              <a:sym typeface="Wingdings" panose="05000000000000000000" pitchFamily="2" charset="2"/>
            </a:endParaRPr>
          </a:p>
        </p:txBody>
      </p:sp>
      <p:sp>
        <p:nvSpPr>
          <p:cNvPr id="5" name="TextBox 4">
            <a:extLst>
              <a:ext uri="{FF2B5EF4-FFF2-40B4-BE49-F238E27FC236}">
                <a16:creationId xmlns:a16="http://schemas.microsoft.com/office/drawing/2014/main" id="{C9C0AA17-2410-4BFB-ADA3-BA77AF42D8B3}"/>
              </a:ext>
            </a:extLst>
          </p:cNvPr>
          <p:cNvSpPr txBox="1"/>
          <p:nvPr/>
        </p:nvSpPr>
        <p:spPr>
          <a:xfrm>
            <a:off x="1295400" y="337162"/>
            <a:ext cx="7415892" cy="1451551"/>
          </a:xfrm>
          <a:prstGeom prst="rect">
            <a:avLst/>
          </a:prstGeom>
          <a:noFill/>
        </p:spPr>
        <p:txBody>
          <a:bodyPr wrap="square" rtlCol="0">
            <a:spAutoFit/>
          </a:bodyPr>
          <a:lstStyle/>
          <a:p>
            <a:pPr marL="160729" lvl="0"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Structured descriptions of (information) resources are often called “metadata” (“data about data”)</a:t>
            </a:r>
          </a:p>
        </p:txBody>
      </p:sp>
    </p:spTree>
    <p:extLst>
      <p:ext uri="{BB962C8B-B14F-4D97-AF65-F5344CB8AC3E}">
        <p14:creationId xmlns:p14="http://schemas.microsoft.com/office/powerpoint/2010/main" val="15760722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3E81-96C8-4D4E-A3B9-987A28546ACC}"/>
              </a:ext>
            </a:extLst>
          </p:cNvPr>
          <p:cNvSpPr>
            <a:spLocks noGrp="1"/>
          </p:cNvSpPr>
          <p:nvPr>
            <p:ph type="title"/>
          </p:nvPr>
        </p:nvSpPr>
        <p:spPr>
          <a:xfrm>
            <a:off x="34636" y="251871"/>
            <a:ext cx="4232564" cy="1143000"/>
          </a:xfrm>
        </p:spPr>
        <p:txBody>
          <a:bodyPr>
            <a:noAutofit/>
          </a:bodyPr>
          <a:lstStyle/>
          <a:p>
            <a:r>
              <a:rPr lang="en-US" sz="3200" dirty="0"/>
              <a:t>It is OK to say “Metadata” when describing data</a:t>
            </a:r>
          </a:p>
        </p:txBody>
      </p:sp>
      <p:pic>
        <p:nvPicPr>
          <p:cNvPr id="4" name="Content Placeholder 3">
            <a:extLst>
              <a:ext uri="{FF2B5EF4-FFF2-40B4-BE49-F238E27FC236}">
                <a16:creationId xmlns:a16="http://schemas.microsoft.com/office/drawing/2014/main" id="{CB359497-D485-435B-A31F-4B5C1087A939}"/>
              </a:ext>
            </a:extLst>
          </p:cNvPr>
          <p:cNvPicPr>
            <a:picLocks noGrp="1" noChangeAspect="1"/>
          </p:cNvPicPr>
          <p:nvPr>
            <p:ph idx="1"/>
          </p:nvPr>
        </p:nvPicPr>
        <p:blipFill>
          <a:blip r:embed="rId2"/>
          <a:stretch>
            <a:fillRect/>
          </a:stretch>
        </p:blipFill>
        <p:spPr>
          <a:xfrm>
            <a:off x="4267200" y="48275"/>
            <a:ext cx="4562681" cy="1550193"/>
          </a:xfrm>
          <a:prstGeom prst="rect">
            <a:avLst/>
          </a:prstGeom>
        </p:spPr>
      </p:pic>
      <p:pic>
        <p:nvPicPr>
          <p:cNvPr id="5" name="Picture 4">
            <a:extLst>
              <a:ext uri="{FF2B5EF4-FFF2-40B4-BE49-F238E27FC236}">
                <a16:creationId xmlns:a16="http://schemas.microsoft.com/office/drawing/2014/main" id="{B6BFA8D1-0332-4C70-9DAB-5A43A16EFC82}"/>
              </a:ext>
            </a:extLst>
          </p:cNvPr>
          <p:cNvPicPr>
            <a:picLocks noChangeAspect="1"/>
          </p:cNvPicPr>
          <p:nvPr/>
        </p:nvPicPr>
        <p:blipFill>
          <a:blip r:embed="rId3"/>
          <a:stretch>
            <a:fillRect/>
          </a:stretch>
        </p:blipFill>
        <p:spPr>
          <a:xfrm>
            <a:off x="762000" y="1644530"/>
            <a:ext cx="7743825" cy="4918195"/>
          </a:xfrm>
          <a:prstGeom prst="rect">
            <a:avLst/>
          </a:prstGeom>
        </p:spPr>
      </p:pic>
    </p:spTree>
    <p:extLst>
      <p:ext uri="{BB962C8B-B14F-4D97-AF65-F5344CB8AC3E}">
        <p14:creationId xmlns:p14="http://schemas.microsoft.com/office/powerpoint/2010/main" val="788678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txBox="1">
            <a:spLocks noChangeArrowheads="1"/>
          </p:cNvSpPr>
          <p:nvPr/>
        </p:nvSpPr>
        <p:spPr>
          <a:xfrm>
            <a:off x="0" y="228600"/>
            <a:ext cx="8991600" cy="1190997"/>
          </a:xfrm>
          <a:prstGeom prst="rect">
            <a:avLst/>
          </a:prstGeom>
        </p:spPr>
        <p:txBody>
          <a:bodyPr/>
          <a:lstStyle/>
          <a:p>
            <a:pPr marL="0" marR="0" lvl="0" indent="0" algn="ctr" fontAlgn="auto">
              <a:lnSpc>
                <a:spcPct val="92000"/>
              </a:lnSpc>
              <a:spcBef>
                <a:spcPct val="0"/>
              </a:spcBef>
              <a:spcAft>
                <a:spcPts val="0"/>
              </a:spcAft>
              <a:buClrTx/>
              <a:buSzTx/>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latin typeface="+mj-lt"/>
                <a:ea typeface="+mj-ea"/>
                <a:cs typeface="+mj-cs"/>
                <a:sym typeface="UC Berkeley OS Sign"/>
              </a:rPr>
              <a:t>But Not When Describing this Resource</a:t>
            </a:r>
          </a:p>
        </p:txBody>
      </p:sp>
      <p:pic>
        <p:nvPicPr>
          <p:cNvPr id="5123" name="Picture 3" descr="C:\Users\glushko\Documents\Courses\F2014\202\0929-ResourceDescription1\doberman-pinscher.jpg"/>
          <p:cNvPicPr>
            <a:picLocks noChangeAspect="1" noChangeArrowheads="1"/>
          </p:cNvPicPr>
          <p:nvPr/>
        </p:nvPicPr>
        <p:blipFill>
          <a:blip r:embed="rId3" cstate="print"/>
          <a:srcRect/>
          <a:stretch>
            <a:fillRect/>
          </a:stretch>
        </p:blipFill>
        <p:spPr bwMode="auto">
          <a:xfrm>
            <a:off x="875869" y="824098"/>
            <a:ext cx="7416326" cy="5029200"/>
          </a:xfrm>
          <a:prstGeom prst="rect">
            <a:avLst/>
          </a:prstGeom>
          <a:noFill/>
        </p:spPr>
      </p:pic>
      <p:sp>
        <p:nvSpPr>
          <p:cNvPr id="2" name="TextBox 1">
            <a:extLst>
              <a:ext uri="{FF2B5EF4-FFF2-40B4-BE49-F238E27FC236}">
                <a16:creationId xmlns:a16="http://schemas.microsoft.com/office/drawing/2014/main" id="{E49F3310-5C99-4258-ABE1-F9B43350AED8}"/>
              </a:ext>
            </a:extLst>
          </p:cNvPr>
          <p:cNvSpPr txBox="1"/>
          <p:nvPr/>
        </p:nvSpPr>
        <p:spPr>
          <a:xfrm>
            <a:off x="1536463" y="5943600"/>
            <a:ext cx="6743700" cy="830997"/>
          </a:xfrm>
          <a:prstGeom prst="rect">
            <a:avLst/>
          </a:prstGeom>
          <a:noFill/>
        </p:spPr>
        <p:txBody>
          <a:bodyPr wrap="square" rtlCol="0">
            <a:spAutoFit/>
          </a:bodyPr>
          <a:lstStyle/>
          <a:p>
            <a:r>
              <a:rPr lang="en-US" sz="2400" dirty="0"/>
              <a:t>Something of value that can be identified and that supports goal-directed activity (TDO 1.3)</a:t>
            </a:r>
          </a:p>
        </p:txBody>
      </p:sp>
    </p:spTree>
    <p:extLst>
      <p:ext uri="{BB962C8B-B14F-4D97-AF65-F5344CB8AC3E}">
        <p14:creationId xmlns:p14="http://schemas.microsoft.com/office/powerpoint/2010/main" val="1533659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135965" y="1559347"/>
            <a:ext cx="7172517" cy="4636464"/>
          </a:xfrm>
          <a:prstGeom prst="rect">
            <a:avLst/>
          </a:prstGeom>
          <a:noFill/>
          <a:ln w="9525">
            <a:noFill/>
            <a:miter lim="800000"/>
            <a:headEnd/>
            <a:tailEnd/>
          </a:ln>
        </p:spPr>
      </p:pic>
      <p:sp>
        <p:nvSpPr>
          <p:cNvPr id="3" name="Rectangle 1"/>
          <p:cNvSpPr txBox="1">
            <a:spLocks noChangeArrowheads="1"/>
          </p:cNvSpPr>
          <p:nvPr/>
        </p:nvSpPr>
        <p:spPr>
          <a:xfrm>
            <a:off x="1295400" y="152400"/>
            <a:ext cx="6553200" cy="1190997"/>
          </a:xfrm>
          <a:prstGeom prst="rect">
            <a:avLst/>
          </a:prstGeom>
        </p:spPr>
        <p:txBody>
          <a:bodyPr/>
          <a:lstStyle/>
          <a:p>
            <a:pPr algn="ctr">
              <a:lnSpc>
                <a:spcPct val="92000"/>
              </a:lnSpc>
              <a:spcBef>
                <a:spcPct val="0"/>
              </a:spcBef>
              <a:buFontTx/>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latin typeface="+mj-lt"/>
                <a:ea typeface="+mj-ea"/>
                <a:cs typeface="+mj-cs"/>
                <a:sym typeface="UC Berkeley OS Sign"/>
              </a:rPr>
              <a:t>Two Resource Descriptions:</a:t>
            </a:r>
            <a:br>
              <a:rPr lang="en-US" sz="4000" b="1" dirty="0">
                <a:latin typeface="+mj-lt"/>
                <a:ea typeface="+mj-ea"/>
                <a:cs typeface="+mj-cs"/>
                <a:sym typeface="UC Berkeley OS Sign"/>
              </a:rPr>
            </a:br>
            <a:r>
              <a:rPr lang="en-US" sz="4000" b="1" dirty="0">
                <a:latin typeface="+mj-lt"/>
                <a:ea typeface="+mj-ea"/>
                <a:cs typeface="+mj-cs"/>
                <a:sym typeface="UC Berkeley OS Sign"/>
              </a:rPr>
              <a:t>Metadog, not Metadata</a:t>
            </a:r>
          </a:p>
        </p:txBody>
      </p:sp>
      <p:sp>
        <p:nvSpPr>
          <p:cNvPr id="2" name="Rectangle 1"/>
          <p:cNvSpPr/>
          <p:nvPr/>
        </p:nvSpPr>
        <p:spPr>
          <a:xfrm>
            <a:off x="2514600" y="6172200"/>
            <a:ext cx="4415248" cy="400110"/>
          </a:xfrm>
          <a:prstGeom prst="rect">
            <a:avLst/>
          </a:prstGeom>
        </p:spPr>
        <p:txBody>
          <a:bodyPr wrap="none">
            <a:spAutoFit/>
          </a:bodyPr>
          <a:lstStyle/>
          <a:p>
            <a:r>
              <a:rPr lang="en-US" sz="2000" dirty="0"/>
              <a:t>dans Les Baux-de-Provence, </a:t>
            </a:r>
            <a:r>
              <a:rPr lang="fr-FR" sz="2000" dirty="0"/>
              <a:t>8 Août 2013</a:t>
            </a:r>
            <a:endParaRPr lang="en-US" sz="2000" dirty="0"/>
          </a:p>
        </p:txBody>
      </p:sp>
    </p:spTree>
    <p:extLst>
      <p:ext uri="{BB962C8B-B14F-4D97-AF65-F5344CB8AC3E}">
        <p14:creationId xmlns:p14="http://schemas.microsoft.com/office/powerpoint/2010/main" val="43599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EAB227-4DF7-4401-97EF-5588BD236B06}"/>
              </a:ext>
            </a:extLst>
          </p:cNvPr>
          <p:cNvPicPr>
            <a:picLocks noChangeAspect="1"/>
          </p:cNvPicPr>
          <p:nvPr/>
        </p:nvPicPr>
        <p:blipFill>
          <a:blip r:embed="rId3"/>
          <a:stretch>
            <a:fillRect/>
          </a:stretch>
        </p:blipFill>
        <p:spPr>
          <a:xfrm>
            <a:off x="3604849" y="2362200"/>
            <a:ext cx="1934302" cy="1614487"/>
          </a:xfrm>
          <a:prstGeom prst="rect">
            <a:avLst/>
          </a:prstGeom>
        </p:spPr>
      </p:pic>
      <p:sp>
        <p:nvSpPr>
          <p:cNvPr id="78850" name="Rectangle 1"/>
          <p:cNvSpPr>
            <a:spLocks noGrp="1" noChangeArrowheads="1"/>
          </p:cNvSpPr>
          <p:nvPr>
            <p:ph type="title"/>
          </p:nvPr>
        </p:nvSpPr>
        <p:spPr>
          <a:xfrm>
            <a:off x="1602867" y="152400"/>
            <a:ext cx="5715000" cy="8482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Agenda</a:t>
            </a:r>
          </a:p>
        </p:txBody>
      </p:sp>
      <p:sp>
        <p:nvSpPr>
          <p:cNvPr id="78855" name="Rectangle 8"/>
          <p:cNvSpPr>
            <a:spLocks noChangeArrowheads="1"/>
          </p:cNvSpPr>
          <p:nvPr/>
        </p:nvSpPr>
        <p:spPr bwMode="auto">
          <a:xfrm>
            <a:off x="304800" y="813816"/>
            <a:ext cx="8311135" cy="5230368"/>
          </a:xfrm>
          <a:prstGeom prst="rect">
            <a:avLst/>
          </a:prstGeom>
        </p:spPr>
        <p:txBody>
          <a:bodyPr vert="horz" lIns="91440" tIns="45720" rIns="91440" bIns="45720" rtlCol="0" anchor="ctr">
            <a:normAutofit lnSpcReduction="10000"/>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What is a resource description?</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Why do we describe resources?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Why I despise and banish the term “Metadata”</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ym typeface="Arial" pitchFamily="34" charset="0"/>
            </a:endParaRP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ym typeface="Arial" pitchFamily="34" charset="0"/>
            </a:endParaRP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ym typeface="Arial" pitchFamily="34" charset="0"/>
            </a:endParaRP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 Exercise To “Identify Descriptive Properties” </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TDO 5.3 “The Process of Describing Resources”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A framework for generating resource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spcAft>
                <a:spcPts val="600"/>
              </a:spcAft>
            </a:pPr>
            <a:fld id="{26B7A6CC-FD96-4C1E-9D6C-FC1C580EEE1E}" type="slidenum">
              <a:rPr lang="en-US" sz="1500">
                <a:solidFill>
                  <a:srgbClr val="002955"/>
                </a:solidFill>
                <a:latin typeface="UC Berkeley OS Sign"/>
                <a:ea typeface="MS PGothic" pitchFamily="34" charset="-128"/>
                <a:sym typeface="UC Berkeley OS Sign"/>
              </a:rPr>
              <a:pPr algn="ctr">
                <a:spcAft>
                  <a:spcPts val="600"/>
                </a:spcAft>
              </a:pPr>
              <a:t>2</a:t>
            </a:fld>
            <a:endParaRPr lang="en-US" sz="150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100158975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984578"/>
            <a:ext cx="4038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t>Icons and Signs as Descriptions of Businesses</a:t>
            </a:r>
          </a:p>
        </p:txBody>
      </p:sp>
      <p:pic>
        <p:nvPicPr>
          <p:cNvPr id="2050" name="Picture 2" descr="C:\Users\glushko\Documents\Courses\F2014\202\0929-ResourceDescription1\IMG_6738.JPG"/>
          <p:cNvPicPr>
            <a:picLocks noChangeAspect="1" noChangeArrowheads="1"/>
          </p:cNvPicPr>
          <p:nvPr/>
        </p:nvPicPr>
        <p:blipFill>
          <a:blip r:embed="rId3" cstate="print"/>
          <a:srcRect/>
          <a:stretch>
            <a:fillRect/>
          </a:stretch>
        </p:blipFill>
        <p:spPr bwMode="auto">
          <a:xfrm>
            <a:off x="4800600" y="2860828"/>
            <a:ext cx="3708400" cy="2781300"/>
          </a:xfrm>
          <a:prstGeom prst="rect">
            <a:avLst/>
          </a:prstGeom>
          <a:noFill/>
        </p:spPr>
      </p:pic>
      <p:pic>
        <p:nvPicPr>
          <p:cNvPr id="2051" name="Picture 3" descr="C:\Users\glushko\Documents\Courses\F2014\202\0929-ResourceDescription1\DSC_0302.JPG"/>
          <p:cNvPicPr>
            <a:picLocks noChangeAspect="1" noChangeArrowheads="1"/>
          </p:cNvPicPr>
          <p:nvPr/>
        </p:nvPicPr>
        <p:blipFill>
          <a:blip r:embed="rId4" cstate="print"/>
          <a:srcRect/>
          <a:stretch>
            <a:fillRect/>
          </a:stretch>
        </p:blipFill>
        <p:spPr bwMode="auto">
          <a:xfrm>
            <a:off x="4800600" y="316165"/>
            <a:ext cx="3733800" cy="2479827"/>
          </a:xfrm>
          <a:prstGeom prst="rect">
            <a:avLst/>
          </a:prstGeom>
          <a:noFill/>
        </p:spPr>
      </p:pic>
      <p:pic>
        <p:nvPicPr>
          <p:cNvPr id="2052" name="Picture 4" descr="C:\Users\glushko\Documents\Courses\F2014\202\0929-ResourceDescription1\DSC_3113.JPG"/>
          <p:cNvPicPr>
            <a:picLocks noChangeAspect="1" noChangeArrowheads="1"/>
          </p:cNvPicPr>
          <p:nvPr/>
        </p:nvPicPr>
        <p:blipFill>
          <a:blip r:embed="rId5" cstate="print"/>
          <a:srcRect/>
          <a:stretch>
            <a:fillRect/>
          </a:stretch>
        </p:blipFill>
        <p:spPr bwMode="auto">
          <a:xfrm>
            <a:off x="303882" y="2835697"/>
            <a:ext cx="4191000" cy="2783479"/>
          </a:xfrm>
          <a:prstGeom prst="rect">
            <a:avLst/>
          </a:prstGeom>
          <a:noFill/>
        </p:spPr>
      </p:pic>
      <p:sp>
        <p:nvSpPr>
          <p:cNvPr id="3" name="TextBox 2">
            <a:extLst>
              <a:ext uri="{FF2B5EF4-FFF2-40B4-BE49-F238E27FC236}">
                <a16:creationId xmlns:a16="http://schemas.microsoft.com/office/drawing/2014/main" id="{B0FF34D7-86A1-45A3-BA21-61DA956BB49B}"/>
              </a:ext>
            </a:extLst>
          </p:cNvPr>
          <p:cNvSpPr txBox="1"/>
          <p:nvPr/>
        </p:nvSpPr>
        <p:spPr>
          <a:xfrm>
            <a:off x="1066800" y="5765494"/>
            <a:ext cx="8915400" cy="954107"/>
          </a:xfrm>
          <a:prstGeom prst="rect">
            <a:avLst/>
          </a:prstGeom>
          <a:noFill/>
        </p:spPr>
        <p:txBody>
          <a:bodyPr wrap="square" rtlCol="0">
            <a:spAutoFit/>
          </a:bodyPr>
          <a:lstStyle/>
          <a:p>
            <a:r>
              <a:rPr lang="en-US" sz="2800" dirty="0"/>
              <a:t>These are resource descriptions, but they aren’t</a:t>
            </a:r>
            <a:br>
              <a:rPr lang="en-US" sz="2800" dirty="0"/>
            </a:br>
            <a:r>
              <a:rPr lang="en-US" sz="2800" dirty="0"/>
              <a:t> “data about data” in any sense of “data”</a:t>
            </a:r>
          </a:p>
        </p:txBody>
      </p:sp>
    </p:spTree>
    <p:extLst>
      <p:ext uri="{BB962C8B-B14F-4D97-AF65-F5344CB8AC3E}">
        <p14:creationId xmlns:p14="http://schemas.microsoft.com/office/powerpoint/2010/main" val="4151468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228600" y="20198"/>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Descriptions of “Human Resources” (People)</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211195"/>
            <a:ext cx="8076307" cy="5155031"/>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great deal of data is collected about people anytime they use the Internet, a cell phone, a credit card, or otherwise interact with systems, sensors, or devices that can collect information about them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These resource descriptions are used computationally to make predictions about beliefs and behavior, and to actively try to change them</a:t>
            </a:r>
          </a:p>
          <a:p>
            <a:pPr marL="6179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They determine whether to give you credit, to hire / fire / promote you, to arrest / sentence you, to change your diet or exercise routine, or which resources to show you on Google, Facebook, Twitter, Amazon, dating sites, etc.</a:t>
            </a:r>
          </a:p>
        </p:txBody>
      </p:sp>
    </p:spTree>
    <p:extLst>
      <p:ext uri="{BB962C8B-B14F-4D97-AF65-F5344CB8AC3E}">
        <p14:creationId xmlns:p14="http://schemas.microsoft.com/office/powerpoint/2010/main" val="125683883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5F9A-EDFE-4DF7-945E-8C57A8F76BF6}"/>
              </a:ext>
            </a:extLst>
          </p:cNvPr>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t>NSA &amp; Govt Tell You “It’s Only the Metadata …. Don’t Worry”</a:t>
            </a:r>
          </a:p>
        </p:txBody>
      </p:sp>
      <p:sp>
        <p:nvSpPr>
          <p:cNvPr id="3" name="Content Placeholder 2">
            <a:extLst>
              <a:ext uri="{FF2B5EF4-FFF2-40B4-BE49-F238E27FC236}">
                <a16:creationId xmlns:a16="http://schemas.microsoft.com/office/drawing/2014/main" id="{F6BD92A2-6313-4036-B352-0F9682698794}"/>
              </a:ext>
            </a:extLst>
          </p:cNvPr>
          <p:cNvSpPr>
            <a:spLocks noGrp="1"/>
          </p:cNvSpPr>
          <p:nvPr>
            <p:ph idx="1"/>
          </p:nvPr>
        </p:nvSpPr>
        <p:spPr>
          <a:xfrm>
            <a:off x="2590800" y="1684338"/>
            <a:ext cx="5867400" cy="1325562"/>
          </a:xfrm>
        </p:spPr>
        <p:txBody>
          <a:bodyPr>
            <a:noAutofit/>
          </a:bodyPr>
          <a:lstStyle/>
          <a:p>
            <a:pPr marL="0" indent="0">
              <a:buNone/>
            </a:pPr>
            <a:r>
              <a:rPr lang="en-US" sz="2400" dirty="0"/>
              <a:t>After Edward Snowden in 2013 leaked NSA documents about the NSA’s collection of everyone’s phone call “metadata” we were told it wasn’t surveillance:</a:t>
            </a:r>
          </a:p>
        </p:txBody>
      </p:sp>
      <p:sp>
        <p:nvSpPr>
          <p:cNvPr id="4" name="TextBox 3">
            <a:extLst>
              <a:ext uri="{FF2B5EF4-FFF2-40B4-BE49-F238E27FC236}">
                <a16:creationId xmlns:a16="http://schemas.microsoft.com/office/drawing/2014/main" id="{02E1616C-D8E5-4271-B628-052A92E90186}"/>
              </a:ext>
            </a:extLst>
          </p:cNvPr>
          <p:cNvSpPr txBox="1"/>
          <p:nvPr/>
        </p:nvSpPr>
        <p:spPr>
          <a:xfrm>
            <a:off x="2625436" y="3327002"/>
            <a:ext cx="5638800" cy="3693319"/>
          </a:xfrm>
          <a:prstGeom prst="rect">
            <a:avLst/>
          </a:prstGeom>
          <a:noFill/>
        </p:spPr>
        <p:txBody>
          <a:bodyPr wrap="square" rtlCol="0">
            <a:spAutoFit/>
          </a:bodyPr>
          <a:lstStyle/>
          <a:p>
            <a:r>
              <a:rPr lang="en-US" sz="2400" dirty="0"/>
              <a:t>Senator Dianne Feinstein, the chair of the Senate intelligence committee: "The call-records program is not surveillance. </a:t>
            </a:r>
            <a:r>
              <a:rPr lang="en-US" sz="2400" dirty="0">
                <a:solidFill>
                  <a:srgbClr val="FF0000"/>
                </a:solidFill>
              </a:rPr>
              <a:t>It does not collect the CONTENT</a:t>
            </a:r>
            <a:r>
              <a:rPr lang="en-US" sz="2400" dirty="0"/>
              <a:t> of any communication names or locations. </a:t>
            </a:r>
            <a:r>
              <a:rPr lang="en-US" sz="2400" dirty="0">
                <a:solidFill>
                  <a:srgbClr val="FF0000"/>
                </a:solidFill>
              </a:rPr>
              <a:t>The NSA only collects the type of information found on a telephone bill</a:t>
            </a:r>
            <a:r>
              <a:rPr lang="en-US" sz="2400" dirty="0"/>
              <a:t>: phone numbers of calls placed and received, the time of the calls and duration."</a:t>
            </a:r>
          </a:p>
          <a:p>
            <a:endParaRPr lang="en-US" dirty="0"/>
          </a:p>
        </p:txBody>
      </p:sp>
      <p:pic>
        <p:nvPicPr>
          <p:cNvPr id="7" name="Picture 6" descr="A picture containing person, person, glasses, indoor&#10;&#10;Description automatically generated">
            <a:extLst>
              <a:ext uri="{FF2B5EF4-FFF2-40B4-BE49-F238E27FC236}">
                <a16:creationId xmlns:a16="http://schemas.microsoft.com/office/drawing/2014/main" id="{D0E00D89-EFB2-4255-83DA-75472D0A6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00200"/>
            <a:ext cx="1867433" cy="2251904"/>
          </a:xfrm>
          <a:prstGeom prst="rect">
            <a:avLst/>
          </a:prstGeom>
        </p:spPr>
      </p:pic>
      <p:pic>
        <p:nvPicPr>
          <p:cNvPr id="8" name="Picture 7">
            <a:extLst>
              <a:ext uri="{FF2B5EF4-FFF2-40B4-BE49-F238E27FC236}">
                <a16:creationId xmlns:a16="http://schemas.microsoft.com/office/drawing/2014/main" id="{3B772974-A7F6-47D5-9304-290335086684}"/>
              </a:ext>
            </a:extLst>
          </p:cNvPr>
          <p:cNvPicPr>
            <a:picLocks noChangeAspect="1"/>
          </p:cNvPicPr>
          <p:nvPr/>
        </p:nvPicPr>
        <p:blipFill>
          <a:blip r:embed="rId4"/>
          <a:stretch>
            <a:fillRect/>
          </a:stretch>
        </p:blipFill>
        <p:spPr>
          <a:xfrm>
            <a:off x="326864" y="4174331"/>
            <a:ext cx="2128103" cy="2166937"/>
          </a:xfrm>
          <a:prstGeom prst="rect">
            <a:avLst/>
          </a:prstGeom>
        </p:spPr>
      </p:pic>
    </p:spTree>
    <p:extLst>
      <p:ext uri="{BB962C8B-B14F-4D97-AF65-F5344CB8AC3E}">
        <p14:creationId xmlns:p14="http://schemas.microsoft.com/office/powerpoint/2010/main" val="4225582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606EF7-6153-4855-A07C-8423D770C79E}"/>
              </a:ext>
            </a:extLst>
          </p:cNvPr>
          <p:cNvSpPr/>
          <p:nvPr/>
        </p:nvSpPr>
        <p:spPr>
          <a:xfrm>
            <a:off x="453571" y="1463620"/>
            <a:ext cx="7696200" cy="954107"/>
          </a:xfrm>
          <a:prstGeom prst="rect">
            <a:avLst/>
          </a:prstGeom>
        </p:spPr>
        <p:txBody>
          <a:bodyPr wrap="square">
            <a:spAutoFit/>
          </a:bodyPr>
          <a:lstStyle/>
          <a:p>
            <a:r>
              <a:rPr lang="en-US" sz="2800" b="1" dirty="0"/>
              <a:t>Leaked NSA document says metadata collection is one of agency's 'most useful tools'</a:t>
            </a:r>
          </a:p>
        </p:txBody>
      </p:sp>
      <p:sp>
        <p:nvSpPr>
          <p:cNvPr id="3" name="Rectangle 2">
            <a:extLst>
              <a:ext uri="{FF2B5EF4-FFF2-40B4-BE49-F238E27FC236}">
                <a16:creationId xmlns:a16="http://schemas.microsoft.com/office/drawing/2014/main" id="{04815445-AC3B-47D8-B261-2A909BA4EEAD}"/>
              </a:ext>
            </a:extLst>
          </p:cNvPr>
          <p:cNvSpPr/>
          <p:nvPr/>
        </p:nvSpPr>
        <p:spPr>
          <a:xfrm>
            <a:off x="453570" y="2534338"/>
            <a:ext cx="8229599" cy="2308324"/>
          </a:xfrm>
          <a:prstGeom prst="rect">
            <a:avLst/>
          </a:prstGeom>
        </p:spPr>
        <p:txBody>
          <a:bodyPr wrap="square">
            <a:spAutoFit/>
          </a:bodyPr>
          <a:lstStyle/>
          <a:p>
            <a:r>
              <a:rPr lang="en-US" sz="2400" dirty="0"/>
              <a:t>A leaked NSA newsletter published Wednesday highlights the collection of phone metadata as one of the agency's "most useful tools</a:t>
            </a:r>
            <a:r>
              <a:rPr lang="en-US" sz="2400"/>
              <a:t>. The </a:t>
            </a:r>
            <a:r>
              <a:rPr lang="en-US" sz="2400" dirty="0"/>
              <a:t>document says that the NSA has used metadata such as numbers called, IP addresses, and call duration to yield "concrete results," such as the capture of terror suspects Khalid Sheikh Mohammed and Abu Zubaida.</a:t>
            </a:r>
          </a:p>
        </p:txBody>
      </p:sp>
      <p:sp>
        <p:nvSpPr>
          <p:cNvPr id="4" name="Rectangle 3">
            <a:extLst>
              <a:ext uri="{FF2B5EF4-FFF2-40B4-BE49-F238E27FC236}">
                <a16:creationId xmlns:a16="http://schemas.microsoft.com/office/drawing/2014/main" id="{DC7953C6-43D6-438F-8149-6C6DAC2D02B5}"/>
              </a:ext>
            </a:extLst>
          </p:cNvPr>
          <p:cNvSpPr/>
          <p:nvPr/>
        </p:nvSpPr>
        <p:spPr>
          <a:xfrm>
            <a:off x="609600" y="5054395"/>
            <a:ext cx="7010400" cy="369332"/>
          </a:xfrm>
          <a:prstGeom prst="rect">
            <a:avLst/>
          </a:prstGeom>
        </p:spPr>
        <p:txBody>
          <a:bodyPr wrap="square">
            <a:spAutoFit/>
          </a:bodyPr>
          <a:lstStyle/>
          <a:p>
            <a:r>
              <a:rPr lang="en-US" dirty="0"/>
              <a:t>https://www.businessinsider.com/nsa-document-metadata-2016-12</a:t>
            </a:r>
          </a:p>
        </p:txBody>
      </p:sp>
      <p:sp>
        <p:nvSpPr>
          <p:cNvPr id="5" name="Title 1">
            <a:extLst>
              <a:ext uri="{FF2B5EF4-FFF2-40B4-BE49-F238E27FC236}">
                <a16:creationId xmlns:a16="http://schemas.microsoft.com/office/drawing/2014/main" id="{BD551BDF-76BD-49AD-B910-1819F8D5D0DA}"/>
              </a:ext>
            </a:extLst>
          </p:cNvPr>
          <p:cNvSpPr txBox="1">
            <a:spLocks/>
          </p:cNvSpPr>
          <p:nvPr/>
        </p:nvSpPr>
        <p:spPr>
          <a:xfrm>
            <a:off x="121513" y="356506"/>
            <a:ext cx="7387771"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t>Thanks, Dianne for Reassuring Us</a:t>
            </a:r>
          </a:p>
        </p:txBody>
      </p:sp>
      <p:sp>
        <p:nvSpPr>
          <p:cNvPr id="6" name="TextBox 5">
            <a:extLst>
              <a:ext uri="{FF2B5EF4-FFF2-40B4-BE49-F238E27FC236}">
                <a16:creationId xmlns:a16="http://schemas.microsoft.com/office/drawing/2014/main" id="{CA1731E4-D634-4672-B031-2D9D9002FE8D}"/>
              </a:ext>
            </a:extLst>
          </p:cNvPr>
          <p:cNvSpPr txBox="1"/>
          <p:nvPr/>
        </p:nvSpPr>
        <p:spPr>
          <a:xfrm>
            <a:off x="753835" y="5577403"/>
            <a:ext cx="7315200" cy="830997"/>
          </a:xfrm>
          <a:prstGeom prst="rect">
            <a:avLst/>
          </a:prstGeom>
          <a:noFill/>
        </p:spPr>
        <p:txBody>
          <a:bodyPr wrap="square" rtlCol="0">
            <a:spAutoFit/>
          </a:bodyPr>
          <a:lstStyle/>
          <a:p>
            <a:r>
              <a:rPr lang="en-US" sz="2400" b="1" dirty="0">
                <a:solidFill>
                  <a:srgbClr val="FF0000"/>
                </a:solidFill>
              </a:rPr>
              <a:t>FLASHBACK TO “RESOURCE FOCUS” – phone company metadata is NSA data</a:t>
            </a:r>
          </a:p>
        </p:txBody>
      </p:sp>
      <p:pic>
        <p:nvPicPr>
          <p:cNvPr id="7" name="Picture 6">
            <a:extLst>
              <a:ext uri="{FF2B5EF4-FFF2-40B4-BE49-F238E27FC236}">
                <a16:creationId xmlns:a16="http://schemas.microsoft.com/office/drawing/2014/main" id="{D2370273-1FFF-4B05-9D4E-ACDB31D0A681}"/>
              </a:ext>
            </a:extLst>
          </p:cNvPr>
          <p:cNvPicPr>
            <a:picLocks noChangeAspect="1"/>
          </p:cNvPicPr>
          <p:nvPr/>
        </p:nvPicPr>
        <p:blipFill>
          <a:blip r:embed="rId3"/>
          <a:stretch>
            <a:fillRect/>
          </a:stretch>
        </p:blipFill>
        <p:spPr>
          <a:xfrm>
            <a:off x="7115582" y="79125"/>
            <a:ext cx="1906905" cy="1362075"/>
          </a:xfrm>
          <a:prstGeom prst="rect">
            <a:avLst/>
          </a:prstGeom>
        </p:spPr>
      </p:pic>
    </p:spTree>
    <p:extLst>
      <p:ext uri="{BB962C8B-B14F-4D97-AF65-F5344CB8AC3E}">
        <p14:creationId xmlns:p14="http://schemas.microsoft.com/office/powerpoint/2010/main" val="822884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3788" y="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STOP AND </a:t>
            </a:r>
            <a:r>
              <a:rPr lang="en-US" sz="4000" b="1"/>
              <a:t>THINK: Describing </a:t>
            </a:r>
            <a:r>
              <a:rPr lang="en-US" sz="4000" b="1" dirty="0"/>
              <a:t>Yourself</a:t>
            </a:r>
          </a:p>
        </p:txBody>
      </p:sp>
      <p:sp>
        <p:nvSpPr>
          <p:cNvPr id="3" name="Content Placeholder 2"/>
          <p:cNvSpPr>
            <a:spLocks noGrp="1"/>
          </p:cNvSpPr>
          <p:nvPr>
            <p:ph idx="1"/>
          </p:nvPr>
        </p:nvSpPr>
        <p:spPr>
          <a:xfrm>
            <a:off x="460612" y="990600"/>
            <a:ext cx="8080612" cy="5715000"/>
          </a:xfrm>
        </p:spPr>
        <p:txBody>
          <a:bodyPr>
            <a:noAutofit/>
          </a:bodyPr>
          <a:lstStyle/>
          <a:p>
            <a:r>
              <a:rPr lang="en-US" sz="2400" dirty="0">
                <a:solidFill>
                  <a:srgbClr val="FF0000"/>
                </a:solidFill>
              </a:rPr>
              <a:t>What are the 2 or 3 most important resource descriptions in each context?</a:t>
            </a:r>
          </a:p>
          <a:p>
            <a:pPr lvl="1"/>
            <a:r>
              <a:rPr lang="en-US" sz="2400" dirty="0"/>
              <a:t>Applying to college</a:t>
            </a:r>
          </a:p>
          <a:p>
            <a:pPr lvl="1"/>
            <a:r>
              <a:rPr lang="en-US" sz="2400" dirty="0"/>
              <a:t>Applying for a job</a:t>
            </a:r>
          </a:p>
          <a:p>
            <a:pPr lvl="1"/>
            <a:r>
              <a:rPr lang="en-US" sz="2400" dirty="0"/>
              <a:t>Looking for someone to date</a:t>
            </a:r>
          </a:p>
          <a:p>
            <a:pPr lvl="1"/>
            <a:r>
              <a:rPr lang="en-US" sz="2400" dirty="0"/>
              <a:t>Looking for a roommate</a:t>
            </a:r>
          </a:p>
          <a:p>
            <a:pPr lvl="1"/>
            <a:r>
              <a:rPr lang="en-US" sz="2400" dirty="0"/>
              <a:t>Applying for a loan or financial aid</a:t>
            </a:r>
          </a:p>
          <a:p>
            <a:r>
              <a:rPr lang="en-US" sz="2400" dirty="0">
                <a:solidFill>
                  <a:srgbClr val="FF0000"/>
                </a:solidFill>
              </a:rPr>
              <a:t>Who / what determines the importance?</a:t>
            </a:r>
          </a:p>
          <a:p>
            <a:r>
              <a:rPr lang="en-US" sz="2400" dirty="0">
                <a:solidFill>
                  <a:srgbClr val="FF0000"/>
                </a:solidFill>
              </a:rPr>
              <a:t>What other “contexts of description” have you been in?</a:t>
            </a:r>
          </a:p>
          <a:p>
            <a:r>
              <a:rPr lang="en-US" sz="2400" dirty="0">
                <a:solidFill>
                  <a:srgbClr val="FF0000"/>
                </a:solidFill>
              </a:rPr>
              <a:t>How many different descriptions have been assigned to you?</a:t>
            </a:r>
          </a:p>
          <a:p>
            <a:endParaRPr lang="en-US" sz="2400" dirty="0">
              <a:solidFill>
                <a:srgbClr val="FF0000"/>
              </a:solidFill>
            </a:endParaRPr>
          </a:p>
          <a:p>
            <a:pPr marL="0" indent="0">
              <a:buNone/>
            </a:pPr>
            <a:r>
              <a:rPr lang="en-US" sz="2400" i="1" dirty="0">
                <a:hlinkClick r:id="rId3"/>
              </a:rPr>
              <a:t>https://www.theguardian.com/commentisfree/2018/mar/28/all-the-data-facebook-google-has-on-you-privacy</a:t>
            </a:r>
            <a:endParaRPr lang="en-US" sz="2400" dirty="0">
              <a:solidFill>
                <a:srgbClr val="FF0000"/>
              </a:solidFill>
            </a:endParaRPr>
          </a:p>
        </p:txBody>
      </p:sp>
    </p:spTree>
    <p:extLst>
      <p:ext uri="{BB962C8B-B14F-4D97-AF65-F5344CB8AC3E}">
        <p14:creationId xmlns:p14="http://schemas.microsoft.com/office/powerpoint/2010/main" val="1829782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381000" y="2019860"/>
            <a:ext cx="8534400" cy="3556000"/>
          </a:xfrm>
          <a:prstGeom prst="rect">
            <a:avLst/>
          </a:prstGeom>
        </p:spPr>
      </p:pic>
      <p:sp>
        <p:nvSpPr>
          <p:cNvPr id="3" name="Rectangle 2"/>
          <p:cNvSpPr/>
          <p:nvPr/>
        </p:nvSpPr>
        <p:spPr>
          <a:xfrm>
            <a:off x="381000" y="228600"/>
            <a:ext cx="8077200" cy="1791260"/>
          </a:xfrm>
          <a:prstGeom prst="rect">
            <a:avLst/>
          </a:prstGeom>
        </p:spPr>
        <p:txBody>
          <a:bodyPr wrap="square">
            <a:spAutoFit/>
          </a:bodyPr>
          <a:lstStyle/>
          <a:p>
            <a:pPr lvl="0" algn="ctr" fontAlgn="base">
              <a:lnSpc>
                <a:spcPct val="92000"/>
              </a:lnSpc>
              <a:spcBef>
                <a:spcPct val="0"/>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latin typeface="+mj-lt"/>
                <a:ea typeface="+mj-ea"/>
                <a:cs typeface="+mj-cs"/>
                <a:sym typeface="Arial" pitchFamily="34" charset="0"/>
              </a:rPr>
              <a:t>In data science, resource descriptions are typically called “properties” or “features” in a dataset like this…</a:t>
            </a:r>
            <a:endParaRPr lang="en-US" sz="4000" b="1" dirty="0">
              <a:latin typeface="+mj-lt"/>
              <a:ea typeface="+mj-ea"/>
              <a:cs typeface="+mj-cs"/>
              <a:sym typeface="UC Berkeley OS Sign"/>
            </a:endParaRPr>
          </a:p>
        </p:txBody>
      </p:sp>
      <p:sp>
        <p:nvSpPr>
          <p:cNvPr id="2" name="TextBox 1">
            <a:extLst>
              <a:ext uri="{FF2B5EF4-FFF2-40B4-BE49-F238E27FC236}">
                <a16:creationId xmlns:a16="http://schemas.microsoft.com/office/drawing/2014/main" id="{B89C9EFA-86DE-4515-89C5-29779FD2B949}"/>
              </a:ext>
            </a:extLst>
          </p:cNvPr>
          <p:cNvSpPr txBox="1"/>
          <p:nvPr/>
        </p:nvSpPr>
        <p:spPr>
          <a:xfrm>
            <a:off x="457200" y="5700359"/>
            <a:ext cx="8229600" cy="954107"/>
          </a:xfrm>
          <a:prstGeom prst="rect">
            <a:avLst/>
          </a:prstGeom>
          <a:noFill/>
        </p:spPr>
        <p:txBody>
          <a:bodyPr wrap="square" rtlCol="0">
            <a:spAutoFit/>
          </a:bodyPr>
          <a:lstStyle/>
          <a:p>
            <a:r>
              <a:rPr lang="en-US" sz="2800" i="1" dirty="0">
                <a:solidFill>
                  <a:srgbClr val="FF0000"/>
                </a:solidFill>
              </a:rPr>
              <a:t>If you’re given this data set and told to analyze it,</a:t>
            </a:r>
            <a:br>
              <a:rPr lang="en-US" sz="2800" i="1" dirty="0">
                <a:solidFill>
                  <a:srgbClr val="FF0000"/>
                </a:solidFill>
              </a:rPr>
            </a:br>
            <a:r>
              <a:rPr lang="en-US" sz="2800" i="1" dirty="0">
                <a:solidFill>
                  <a:srgbClr val="FF0000"/>
                </a:solidFill>
              </a:rPr>
              <a:t> what questions should you ask?</a:t>
            </a:r>
          </a:p>
        </p:txBody>
      </p:sp>
    </p:spTree>
    <p:extLst>
      <p:ext uri="{BB962C8B-B14F-4D97-AF65-F5344CB8AC3E}">
        <p14:creationId xmlns:p14="http://schemas.microsoft.com/office/powerpoint/2010/main" val="1642715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470B-9E2E-4067-A924-523A9B69FD14}"/>
              </a:ext>
            </a:extLst>
          </p:cNvPr>
          <p:cNvSpPr>
            <a:spLocks noGrp="1"/>
          </p:cNvSpPr>
          <p:nvPr>
            <p:ph type="title"/>
          </p:nvPr>
        </p:nvSpPr>
        <p:spPr>
          <a:xfrm>
            <a:off x="457200" y="21975"/>
            <a:ext cx="8229600" cy="1143000"/>
          </a:xfrm>
        </p:spPr>
        <p:txBody>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The Wrong Questions To Ask</a:t>
            </a:r>
          </a:p>
        </p:txBody>
      </p:sp>
      <p:sp>
        <p:nvSpPr>
          <p:cNvPr id="3" name="Content Placeholder 2">
            <a:extLst>
              <a:ext uri="{FF2B5EF4-FFF2-40B4-BE49-F238E27FC236}">
                <a16:creationId xmlns:a16="http://schemas.microsoft.com/office/drawing/2014/main" id="{A0024F57-0788-4EB8-9FE6-2784F5F7C8AC}"/>
              </a:ext>
            </a:extLst>
          </p:cNvPr>
          <p:cNvSpPr>
            <a:spLocks noGrp="1"/>
          </p:cNvSpPr>
          <p:nvPr>
            <p:ph idx="1"/>
          </p:nvPr>
        </p:nvSpPr>
        <p:spPr>
          <a:xfrm>
            <a:off x="449855" y="937419"/>
            <a:ext cx="8229600" cy="4983162"/>
          </a:xfrm>
        </p:spPr>
        <p:txBody>
          <a:bodyPr>
            <a:normAutofit fontScale="25000" lnSpcReduction="20000"/>
          </a:bodyPr>
          <a:lstStyle/>
          <a:p>
            <a:r>
              <a:rPr lang="en-US" sz="9600" dirty="0"/>
              <a:t>Will my model be used to predict feature values for new instances, or will it be used to classify them?</a:t>
            </a:r>
            <a:br>
              <a:rPr lang="en-US" sz="9600" dirty="0"/>
            </a:br>
            <a:endParaRPr lang="en-US" sz="9600" dirty="0"/>
          </a:p>
          <a:p>
            <a:r>
              <a:rPr lang="en-US" sz="9600" dirty="0"/>
              <a:t>What Python library seems like the best fit for the structure of the dataset and the type of model?</a:t>
            </a:r>
          </a:p>
          <a:p>
            <a:endParaRPr lang="en-US" sz="9600" dirty="0"/>
          </a:p>
          <a:p>
            <a:pPr>
              <a:spcBef>
                <a:spcPts val="0"/>
              </a:spcBef>
            </a:pPr>
            <a:r>
              <a:rPr lang="en-US" sz="9600" i="1" dirty="0">
                <a:solidFill>
                  <a:srgbClr val="FF0000"/>
                </a:solidFill>
              </a:rPr>
              <a:t>Unfortunately, this slide is not a joke; I’ve heard both answers many times</a:t>
            </a:r>
          </a:p>
          <a:p>
            <a:pPr>
              <a:spcBef>
                <a:spcPts val="0"/>
              </a:spcBef>
            </a:pPr>
            <a:endParaRPr lang="en-US" sz="9600" i="1" dirty="0">
              <a:solidFill>
                <a:srgbClr val="FF0000"/>
              </a:solidFill>
            </a:endParaRPr>
          </a:p>
          <a:p>
            <a:pPr>
              <a:spcBef>
                <a:spcPts val="0"/>
              </a:spcBef>
            </a:pPr>
            <a:r>
              <a:rPr lang="en-US" sz="9600" i="1" dirty="0">
                <a:solidFill>
                  <a:srgbClr val="FF0000"/>
                </a:solidFill>
              </a:rPr>
              <a:t>Prediction and classification are important cognitive activities, but when WE do them, we make use of detailed knowledge about resource instances and categories;  software doesn’t!</a:t>
            </a:r>
          </a:p>
          <a:p>
            <a:pPr>
              <a:spcBef>
                <a:spcPts val="0"/>
              </a:spcBef>
            </a:pPr>
            <a:endParaRPr lang="en-US" sz="9600" i="1" dirty="0">
              <a:solidFill>
                <a:srgbClr val="FF0000"/>
              </a:solidFill>
            </a:endParaRPr>
          </a:p>
          <a:p>
            <a:pPr>
              <a:spcBef>
                <a:spcPts val="0"/>
              </a:spcBef>
            </a:pPr>
            <a:r>
              <a:rPr lang="en-US" sz="9600" i="1" dirty="0">
                <a:solidFill>
                  <a:srgbClr val="FF0000"/>
                </a:solidFill>
              </a:rPr>
              <a:t>We understand our cognitive “dataset” – we aren’t just feeding some unknown data to some data-hungry software to see what patterns it discovers. </a:t>
            </a:r>
          </a:p>
          <a:p>
            <a:pPr>
              <a:spcBef>
                <a:spcPts val="0"/>
              </a:spcBef>
            </a:pPr>
            <a:endParaRPr lang="en-US" sz="9600" i="1" dirty="0">
              <a:solidFill>
                <a:srgbClr val="FF0000"/>
              </a:solidFill>
            </a:endParaRPr>
          </a:p>
          <a:p>
            <a:pPr>
              <a:spcBef>
                <a:spcPts val="0"/>
              </a:spcBef>
            </a:pPr>
            <a:r>
              <a:rPr lang="en-US" sz="9600" i="1" dirty="0">
                <a:solidFill>
                  <a:srgbClr val="FF0000"/>
                </a:solidFill>
              </a:rPr>
              <a:t>Don’t just “Feed Python”</a:t>
            </a:r>
          </a:p>
          <a:p>
            <a:endParaRPr lang="en-US" sz="9600" dirty="0"/>
          </a:p>
          <a:p>
            <a:endParaRPr lang="en-US" sz="9600" dirty="0"/>
          </a:p>
          <a:p>
            <a:endParaRPr lang="en-US" sz="5900" dirty="0"/>
          </a:p>
          <a:p>
            <a:endParaRPr lang="en-US" dirty="0"/>
          </a:p>
          <a:p>
            <a:endParaRPr lang="en-US" dirty="0"/>
          </a:p>
        </p:txBody>
      </p:sp>
    </p:spTree>
    <p:extLst>
      <p:ext uri="{BB962C8B-B14F-4D97-AF65-F5344CB8AC3E}">
        <p14:creationId xmlns:p14="http://schemas.microsoft.com/office/powerpoint/2010/main" val="3345525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98E9-2F4E-4B82-BD71-54EA33ED6E22}"/>
              </a:ext>
            </a:extLst>
          </p:cNvPr>
          <p:cNvSpPr>
            <a:spLocks noGrp="1"/>
          </p:cNvSpPr>
          <p:nvPr>
            <p:ph type="title"/>
          </p:nvPr>
        </p:nvSpPr>
        <p:spPr/>
        <p:txBody>
          <a:bodyPr/>
          <a:lstStyle/>
          <a:p>
            <a:r>
              <a:rPr lang="en-US" b="1" dirty="0"/>
              <a:t>Don’t Just Feed Python!</a:t>
            </a:r>
          </a:p>
        </p:txBody>
      </p:sp>
      <p:pic>
        <p:nvPicPr>
          <p:cNvPr id="4" name="Content Placeholder 3">
            <a:extLst>
              <a:ext uri="{FF2B5EF4-FFF2-40B4-BE49-F238E27FC236}">
                <a16:creationId xmlns:a16="http://schemas.microsoft.com/office/drawing/2014/main" id="{5BD00060-8CEF-4A98-9BC3-F2F47584787A}"/>
              </a:ext>
            </a:extLst>
          </p:cNvPr>
          <p:cNvPicPr>
            <a:picLocks noGrp="1" noChangeAspect="1"/>
          </p:cNvPicPr>
          <p:nvPr>
            <p:ph idx="1"/>
          </p:nvPr>
        </p:nvPicPr>
        <p:blipFill>
          <a:blip r:embed="rId3"/>
          <a:stretch>
            <a:fillRect/>
          </a:stretch>
        </p:blipFill>
        <p:spPr>
          <a:xfrm>
            <a:off x="388375" y="1457261"/>
            <a:ext cx="5832593" cy="3048000"/>
          </a:xfrm>
          <a:prstGeom prst="rect">
            <a:avLst/>
          </a:prstGeom>
        </p:spPr>
      </p:pic>
      <p:pic>
        <p:nvPicPr>
          <p:cNvPr id="5" name="Picture 4">
            <a:extLst>
              <a:ext uri="{FF2B5EF4-FFF2-40B4-BE49-F238E27FC236}">
                <a16:creationId xmlns:a16="http://schemas.microsoft.com/office/drawing/2014/main" id="{6955D4E4-50A3-45BD-83C3-315D0D4D7C85}"/>
              </a:ext>
            </a:extLst>
          </p:cNvPr>
          <p:cNvPicPr>
            <a:picLocks noChangeAspect="1"/>
          </p:cNvPicPr>
          <p:nvPr/>
        </p:nvPicPr>
        <p:blipFill>
          <a:blip r:embed="rId4"/>
          <a:stretch>
            <a:fillRect/>
          </a:stretch>
        </p:blipFill>
        <p:spPr>
          <a:xfrm>
            <a:off x="6248400" y="1623948"/>
            <a:ext cx="2438400" cy="2714625"/>
          </a:xfrm>
          <a:prstGeom prst="rect">
            <a:avLst/>
          </a:prstGeom>
        </p:spPr>
      </p:pic>
      <p:sp>
        <p:nvSpPr>
          <p:cNvPr id="6" name="TextBox 5">
            <a:extLst>
              <a:ext uri="{FF2B5EF4-FFF2-40B4-BE49-F238E27FC236}">
                <a16:creationId xmlns:a16="http://schemas.microsoft.com/office/drawing/2014/main" id="{DAA966F3-26D5-4788-A138-D0D2509BBFA1}"/>
              </a:ext>
            </a:extLst>
          </p:cNvPr>
          <p:cNvSpPr txBox="1"/>
          <p:nvPr/>
        </p:nvSpPr>
        <p:spPr>
          <a:xfrm>
            <a:off x="914400" y="4486973"/>
            <a:ext cx="7772400" cy="2523768"/>
          </a:xfrm>
          <a:prstGeom prst="rect">
            <a:avLst/>
          </a:prstGeom>
          <a:noFill/>
        </p:spPr>
        <p:txBody>
          <a:bodyPr wrap="square" rtlCol="0">
            <a:spAutoFit/>
          </a:bodyPr>
          <a:lstStyle/>
          <a:p>
            <a:r>
              <a:rPr lang="en-US" sz="2800" dirty="0"/>
              <a:t>Sorry I couldn’t resist.  You can buy frozen mice to feed your pet python (thaw them first)</a:t>
            </a:r>
          </a:p>
          <a:p>
            <a:endParaRPr lang="en-US" sz="2800" dirty="0"/>
          </a:p>
          <a:p>
            <a:r>
              <a:rPr lang="en-US" sz="2800" dirty="0"/>
              <a:t>But I want you to remember this idea that there is more to data science than feeding data to Python</a:t>
            </a:r>
          </a:p>
          <a:p>
            <a:endParaRPr lang="en-US" dirty="0"/>
          </a:p>
        </p:txBody>
      </p:sp>
    </p:spTree>
    <p:extLst>
      <p:ext uri="{BB962C8B-B14F-4D97-AF65-F5344CB8AC3E}">
        <p14:creationId xmlns:p14="http://schemas.microsoft.com/office/powerpoint/2010/main" val="3562105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86792"/>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Big Ideas (1)</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51891" y="1277789"/>
            <a:ext cx="8004981" cy="5994941"/>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Resource description and organizing are intrinsically connected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Any resource can have associated descriptions, and the descriptions don’t need to be “data” </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Different activities with resources imply different descriptions and different methods of using them</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same resource can be a primary one, or a description resource associated with another one that is the primary focus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scale and diversity of datasets makes resource description the fundamental challenge in data science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p>
        </p:txBody>
      </p:sp>
    </p:spTree>
    <p:extLst>
      <p:ext uri="{BB962C8B-B14F-4D97-AF65-F5344CB8AC3E}">
        <p14:creationId xmlns:p14="http://schemas.microsoft.com/office/powerpoint/2010/main" val="272501052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7ABD-00EC-409C-A735-DAF336130E21}"/>
              </a:ext>
            </a:extLst>
          </p:cNvPr>
          <p:cNvSpPr>
            <a:spLocks noGrp="1"/>
          </p:cNvSpPr>
          <p:nvPr>
            <p:ph type="title"/>
          </p:nvPr>
        </p:nvSpPr>
        <p:spPr>
          <a:xfrm>
            <a:off x="529392" y="1104900"/>
            <a:ext cx="8229600" cy="1143000"/>
          </a:xfrm>
        </p:spPr>
        <p:txBody>
          <a:bodyPr>
            <a:noAutofit/>
          </a:bodyPr>
          <a:lstStyle/>
          <a:p>
            <a:r>
              <a:rPr lang="en-US" b="1" dirty="0">
                <a:sym typeface="Arial" pitchFamily="34" charset="0"/>
              </a:rPr>
              <a:t>Class Exercise To </a:t>
            </a:r>
            <a:br>
              <a:rPr lang="en-US" b="1" dirty="0">
                <a:sym typeface="Arial" pitchFamily="34" charset="0"/>
              </a:rPr>
            </a:br>
            <a:r>
              <a:rPr lang="en-US" b="1" dirty="0">
                <a:sym typeface="Arial" pitchFamily="34" charset="0"/>
              </a:rPr>
              <a:t>“Identify Descriptive Properties” </a:t>
            </a:r>
            <a:endParaRPr lang="en-US" dirty="0"/>
          </a:p>
        </p:txBody>
      </p:sp>
      <p:sp>
        <p:nvSpPr>
          <p:cNvPr id="3" name="Content Placeholder 2">
            <a:extLst>
              <a:ext uri="{FF2B5EF4-FFF2-40B4-BE49-F238E27FC236}">
                <a16:creationId xmlns:a16="http://schemas.microsoft.com/office/drawing/2014/main" id="{51FA10DA-6F4D-4AD0-93F8-0F04BE20915A}"/>
              </a:ext>
            </a:extLst>
          </p:cNvPr>
          <p:cNvSpPr>
            <a:spLocks noGrp="1"/>
          </p:cNvSpPr>
          <p:nvPr>
            <p:ph sz="half" idx="1"/>
          </p:nvPr>
        </p:nvSpPr>
        <p:spPr>
          <a:xfrm>
            <a:off x="453187" y="3079082"/>
            <a:ext cx="4227556" cy="1752600"/>
          </a:xfrm>
        </p:spPr>
        <p:txBody>
          <a:bodyPr>
            <a:normAutofit fontScale="92500"/>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“Data modeling”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“Content modeling”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“Document engineering”</a:t>
            </a:r>
          </a:p>
          <a:p>
            <a:endParaRPr lang="en-US" dirty="0"/>
          </a:p>
        </p:txBody>
      </p:sp>
      <p:sp>
        <p:nvSpPr>
          <p:cNvPr id="4" name="Content Placeholder 3">
            <a:extLst>
              <a:ext uri="{FF2B5EF4-FFF2-40B4-BE49-F238E27FC236}">
                <a16:creationId xmlns:a16="http://schemas.microsoft.com/office/drawing/2014/main" id="{4078130E-97F0-4D04-A8DA-CA54B7272FAB}"/>
              </a:ext>
            </a:extLst>
          </p:cNvPr>
          <p:cNvSpPr>
            <a:spLocks noGrp="1"/>
          </p:cNvSpPr>
          <p:nvPr>
            <p:ph sz="half" idx="2"/>
          </p:nvPr>
        </p:nvSpPr>
        <p:spPr>
          <a:xfrm>
            <a:off x="4720392" y="3395915"/>
            <a:ext cx="4038600" cy="1295400"/>
          </a:xfrm>
        </p:spPr>
        <p:txBody>
          <a:bodyPr>
            <a:normAutofit fontScale="92500"/>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“Feature selection”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“Feature engineering”</a:t>
            </a:r>
          </a:p>
        </p:txBody>
      </p:sp>
      <p:sp>
        <p:nvSpPr>
          <p:cNvPr id="5" name="TextBox 4">
            <a:extLst>
              <a:ext uri="{FF2B5EF4-FFF2-40B4-BE49-F238E27FC236}">
                <a16:creationId xmlns:a16="http://schemas.microsoft.com/office/drawing/2014/main" id="{104FF4DF-CC3D-4814-81DF-758A2864D5C4}"/>
              </a:ext>
            </a:extLst>
          </p:cNvPr>
          <p:cNvSpPr txBox="1"/>
          <p:nvPr/>
        </p:nvSpPr>
        <p:spPr>
          <a:xfrm>
            <a:off x="453187" y="5638800"/>
            <a:ext cx="4010072" cy="830997"/>
          </a:xfrm>
          <a:prstGeom prst="rect">
            <a:avLst/>
          </a:prstGeom>
          <a:noFill/>
        </p:spPr>
        <p:txBody>
          <a:bodyPr wrap="none" rtlCol="0">
            <a:spAutoFit/>
          </a:bodyPr>
          <a:lstStyle/>
          <a:p>
            <a:r>
              <a:rPr lang="en-US" sz="2400" i="1" dirty="0"/>
              <a:t>(Terms used in systems design,</a:t>
            </a:r>
            <a:br>
              <a:rPr lang="en-US" sz="2400" i="1" dirty="0"/>
            </a:br>
            <a:r>
              <a:rPr lang="en-US" sz="2400" i="1" dirty="0"/>
              <a:t> information architecture)</a:t>
            </a:r>
          </a:p>
        </p:txBody>
      </p:sp>
      <p:sp>
        <p:nvSpPr>
          <p:cNvPr id="7" name="TextBox 6">
            <a:extLst>
              <a:ext uri="{FF2B5EF4-FFF2-40B4-BE49-F238E27FC236}">
                <a16:creationId xmlns:a16="http://schemas.microsoft.com/office/drawing/2014/main" id="{5ED80489-C731-4C00-859E-03E141FA9B29}"/>
              </a:ext>
            </a:extLst>
          </p:cNvPr>
          <p:cNvSpPr txBox="1"/>
          <p:nvPr/>
        </p:nvSpPr>
        <p:spPr>
          <a:xfrm>
            <a:off x="4680743" y="5823465"/>
            <a:ext cx="3675943" cy="461665"/>
          </a:xfrm>
          <a:prstGeom prst="rect">
            <a:avLst/>
          </a:prstGeom>
          <a:noFill/>
        </p:spPr>
        <p:txBody>
          <a:bodyPr wrap="none" rtlCol="0">
            <a:spAutoFit/>
          </a:bodyPr>
          <a:lstStyle/>
          <a:p>
            <a:r>
              <a:rPr lang="en-US" sz="2400" i="1" dirty="0"/>
              <a:t>(Terms used in data science)</a:t>
            </a:r>
          </a:p>
        </p:txBody>
      </p:sp>
    </p:spTree>
    <p:extLst>
      <p:ext uri="{BB962C8B-B14F-4D97-AF65-F5344CB8AC3E}">
        <p14:creationId xmlns:p14="http://schemas.microsoft.com/office/powerpoint/2010/main" val="4142895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334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What is a Resource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800100" y="1727429"/>
            <a:ext cx="7543800" cy="3403141"/>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Information that is </a:t>
            </a:r>
            <a:r>
              <a:rPr lang="en-US" sz="3200" dirty="0">
                <a:solidFill>
                  <a:srgbClr val="FF0000"/>
                </a:solidFill>
                <a:sym typeface="Arial" pitchFamily="34" charset="0"/>
              </a:rPr>
              <a:t>created intentionally </a:t>
            </a:r>
            <a:r>
              <a:rPr lang="en-US" sz="3200" dirty="0">
                <a:sym typeface="Arial" pitchFamily="34" charset="0"/>
              </a:rPr>
              <a:t>and </a:t>
            </a:r>
            <a:r>
              <a:rPr lang="en-US" sz="3200" dirty="0">
                <a:solidFill>
                  <a:srgbClr val="FF0000"/>
                </a:solidFill>
                <a:sym typeface="Arial" pitchFamily="34" charset="0"/>
              </a:rPr>
              <a:t>associated with a resource </a:t>
            </a:r>
            <a:r>
              <a:rPr lang="en-US" sz="3200" dirty="0">
                <a:sym typeface="Arial" pitchFamily="34" charset="0"/>
              </a:rPr>
              <a:t>to enable it to be </a:t>
            </a:r>
            <a:r>
              <a:rPr lang="en-US" sz="3200" dirty="0">
                <a:solidFill>
                  <a:srgbClr val="FF0000"/>
                </a:solidFill>
                <a:sym typeface="Arial" pitchFamily="34" charset="0"/>
              </a:rPr>
              <a:t>organized and interacted with </a:t>
            </a:r>
            <a:r>
              <a:rPr lang="en-US" sz="3200" dirty="0">
                <a:sym typeface="Arial" pitchFamily="34" charset="0"/>
              </a:rPr>
              <a:t>(TDO)</a:t>
            </a:r>
          </a:p>
          <a:p>
            <a:pPr marL="6179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b="1" dirty="0">
                <a:solidFill>
                  <a:srgbClr val="FF0000"/>
                </a:solidFill>
                <a:sym typeface="Arial" pitchFamily="34" charset="0"/>
              </a:rPr>
              <a:t>Flashback: </a:t>
            </a:r>
            <a:r>
              <a:rPr lang="en-US" sz="3200" dirty="0">
                <a:sym typeface="Arial" pitchFamily="34" charset="0"/>
              </a:rPr>
              <a:t>An</a:t>
            </a:r>
            <a:r>
              <a:rPr lang="en-US" sz="3200" b="1" dirty="0">
                <a:solidFill>
                  <a:srgbClr val="FF0000"/>
                </a:solidFill>
                <a:sym typeface="Arial" pitchFamily="34" charset="0"/>
              </a:rPr>
              <a:t> </a:t>
            </a:r>
            <a:r>
              <a:rPr lang="en-US" sz="3200" b="1" i="1" dirty="0">
                <a:sym typeface="Arial" pitchFamily="34" charset="0"/>
              </a:rPr>
              <a:t>ORGANIZING SYSTEM </a:t>
            </a:r>
            <a:r>
              <a:rPr lang="en-US" sz="3200" dirty="0">
                <a:sym typeface="Arial" pitchFamily="34" charset="0"/>
              </a:rPr>
              <a:t>is  </a:t>
            </a:r>
            <a:r>
              <a:rPr lang="en-US" sz="3200" dirty="0"/>
              <a:t>an </a:t>
            </a:r>
            <a:r>
              <a:rPr lang="en-US" sz="3200" dirty="0">
                <a:solidFill>
                  <a:srgbClr val="FF0000"/>
                </a:solidFill>
              </a:rPr>
              <a:t>intentionally</a:t>
            </a:r>
            <a:r>
              <a:rPr lang="en-US" sz="3200" dirty="0"/>
              <a:t> arranged collection of </a:t>
            </a:r>
            <a:r>
              <a:rPr lang="en-US" sz="3200" dirty="0">
                <a:solidFill>
                  <a:srgbClr val="FF0000"/>
                </a:solidFill>
              </a:rPr>
              <a:t>resources</a:t>
            </a:r>
            <a:r>
              <a:rPr lang="en-US" sz="3200" dirty="0"/>
              <a:t> and the </a:t>
            </a:r>
            <a:r>
              <a:rPr lang="en-US" sz="3200" dirty="0">
                <a:solidFill>
                  <a:srgbClr val="FF0000"/>
                </a:solidFill>
              </a:rPr>
              <a:t>interactions</a:t>
            </a:r>
            <a:r>
              <a:rPr lang="en-US" sz="3200" dirty="0"/>
              <a:t> they support</a:t>
            </a:r>
          </a:p>
        </p:txBody>
      </p:sp>
    </p:spTree>
    <p:extLst>
      <p:ext uri="{BB962C8B-B14F-4D97-AF65-F5344CB8AC3E}">
        <p14:creationId xmlns:p14="http://schemas.microsoft.com/office/powerpoint/2010/main" val="330881116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52400" y="1282521"/>
            <a:ext cx="4938889" cy="4458511"/>
          </a:xfrm>
          <a:prstGeom prst="rect">
            <a:avLst/>
          </a:prstGeom>
        </p:spPr>
      </p:pic>
      <p:sp>
        <p:nvSpPr>
          <p:cNvPr id="5" name="Title 1"/>
          <p:cNvSpPr>
            <a:spLocks noGrp="1"/>
          </p:cNvSpPr>
          <p:nvPr>
            <p:ph type="title"/>
          </p:nvPr>
        </p:nvSpPr>
        <p:spPr>
          <a:xfrm>
            <a:off x="457200" y="152400"/>
            <a:ext cx="3886200" cy="1143000"/>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t>Describe Me</a:t>
            </a:r>
          </a:p>
        </p:txBody>
      </p:sp>
      <p:sp>
        <p:nvSpPr>
          <p:cNvPr id="2" name="TextBox 1">
            <a:extLst>
              <a:ext uri="{FF2B5EF4-FFF2-40B4-BE49-F238E27FC236}">
                <a16:creationId xmlns:a16="http://schemas.microsoft.com/office/drawing/2014/main" id="{FA776E3D-8D7E-481D-A8DC-95D8BE813CC8}"/>
              </a:ext>
            </a:extLst>
          </p:cNvPr>
          <p:cNvSpPr txBox="1"/>
          <p:nvPr/>
        </p:nvSpPr>
        <p:spPr>
          <a:xfrm>
            <a:off x="5257800" y="691816"/>
            <a:ext cx="3595511" cy="4524315"/>
          </a:xfrm>
          <a:prstGeom prst="rect">
            <a:avLst/>
          </a:prstGeom>
          <a:noFill/>
        </p:spPr>
        <p:txBody>
          <a:bodyPr wrap="square" rtlCol="0">
            <a:spAutoFit/>
          </a:bodyPr>
          <a:lstStyle/>
          <a:p>
            <a:r>
              <a:rPr lang="en-US" sz="2400" dirty="0"/>
              <a:t>What’s the one best word that describes this resource, or the category of resources to which it belongs?</a:t>
            </a:r>
          </a:p>
          <a:p>
            <a:endParaRPr lang="en-US" sz="2400" dirty="0"/>
          </a:p>
          <a:p>
            <a:r>
              <a:rPr lang="en-US" sz="2400" dirty="0"/>
              <a:t>What properties or characteristics of this resource will enable you to determine whether other resources are in the same category as this one?</a:t>
            </a:r>
          </a:p>
        </p:txBody>
      </p:sp>
      <p:sp>
        <p:nvSpPr>
          <p:cNvPr id="3" name="TextBox 2">
            <a:extLst>
              <a:ext uri="{FF2B5EF4-FFF2-40B4-BE49-F238E27FC236}">
                <a16:creationId xmlns:a16="http://schemas.microsoft.com/office/drawing/2014/main" id="{27D2E585-55E4-444E-B8F6-FE71159CA5C0}"/>
              </a:ext>
            </a:extLst>
          </p:cNvPr>
          <p:cNvSpPr txBox="1"/>
          <p:nvPr/>
        </p:nvSpPr>
        <p:spPr>
          <a:xfrm>
            <a:off x="304800" y="5326302"/>
            <a:ext cx="304800" cy="369332"/>
          </a:xfrm>
          <a:prstGeom prst="rect">
            <a:avLst/>
          </a:prstGeom>
          <a:noFill/>
        </p:spPr>
        <p:txBody>
          <a:bodyPr wrap="square" rtlCol="0">
            <a:spAutoFit/>
          </a:bodyPr>
          <a:lstStyle/>
          <a:p>
            <a:r>
              <a:rPr lang="en-US" dirty="0"/>
              <a:t>1</a:t>
            </a:r>
          </a:p>
        </p:txBody>
      </p:sp>
      <p:sp>
        <p:nvSpPr>
          <p:cNvPr id="6" name="TextBox 5">
            <a:extLst>
              <a:ext uri="{FF2B5EF4-FFF2-40B4-BE49-F238E27FC236}">
                <a16:creationId xmlns:a16="http://schemas.microsoft.com/office/drawing/2014/main" id="{BFE1178C-1148-453C-8688-3F0B2C3687A1}"/>
              </a:ext>
            </a:extLst>
          </p:cNvPr>
          <p:cNvSpPr txBox="1"/>
          <p:nvPr/>
        </p:nvSpPr>
        <p:spPr>
          <a:xfrm>
            <a:off x="431058" y="5867400"/>
            <a:ext cx="8153400" cy="1107996"/>
          </a:xfrm>
          <a:prstGeom prst="rect">
            <a:avLst/>
          </a:prstGeom>
          <a:noFill/>
        </p:spPr>
        <p:txBody>
          <a:bodyPr wrap="square" rtlCol="0">
            <a:spAutoFit/>
          </a:bodyPr>
          <a:lstStyle/>
          <a:p>
            <a:r>
              <a:rPr lang="en-US" sz="2400" i="1" dirty="0">
                <a:solidFill>
                  <a:srgbClr val="FF0000"/>
                </a:solidFill>
              </a:rPr>
              <a:t>With this picture we will replicate the “Vocabulary Problem”</a:t>
            </a:r>
            <a:br>
              <a:rPr lang="en-US" sz="2400" i="1" dirty="0">
                <a:solidFill>
                  <a:srgbClr val="FF0000"/>
                </a:solidFill>
              </a:rPr>
            </a:br>
            <a:r>
              <a:rPr lang="en-US" sz="2400" i="1" dirty="0">
                <a:solidFill>
                  <a:srgbClr val="FF0000"/>
                </a:solidFill>
              </a:rPr>
              <a:t> you learned about last week, but this is just the beginning! </a:t>
            </a:r>
            <a:r>
              <a:rPr lang="en-US" sz="2400" i="1" dirty="0"/>
              <a:t>  </a:t>
            </a:r>
            <a:r>
              <a:rPr lang="en-US" sz="2400" dirty="0">
                <a:sym typeface="Wingdings" panose="05000000000000000000" pitchFamily="2" charset="2"/>
              </a:rPr>
              <a:t></a:t>
            </a:r>
          </a:p>
          <a:p>
            <a:endParaRPr lang="en-US" dirty="0"/>
          </a:p>
        </p:txBody>
      </p:sp>
    </p:spTree>
    <p:extLst>
      <p:ext uri="{BB962C8B-B14F-4D97-AF65-F5344CB8AC3E}">
        <p14:creationId xmlns:p14="http://schemas.microsoft.com/office/powerpoint/2010/main" val="104411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33400"/>
            <a:ext cx="5600700" cy="5996467"/>
          </a:xfrm>
          <a:prstGeom prst="rect">
            <a:avLst/>
          </a:prstGeom>
        </p:spPr>
      </p:pic>
      <p:sp>
        <p:nvSpPr>
          <p:cNvPr id="2" name="TextBox 1">
            <a:extLst>
              <a:ext uri="{FF2B5EF4-FFF2-40B4-BE49-F238E27FC236}">
                <a16:creationId xmlns:a16="http://schemas.microsoft.com/office/drawing/2014/main" id="{A381FAC8-6F0F-4FAD-8613-8305AA26E043}"/>
              </a:ext>
            </a:extLst>
          </p:cNvPr>
          <p:cNvSpPr txBox="1"/>
          <p:nvPr/>
        </p:nvSpPr>
        <p:spPr>
          <a:xfrm>
            <a:off x="6233375" y="1184856"/>
            <a:ext cx="2682025" cy="4013859"/>
          </a:xfrm>
          <a:prstGeom prst="rect">
            <a:avLst/>
          </a:prstGeom>
          <a:noFill/>
        </p:spPr>
        <p:txBody>
          <a:bodyPr wrap="square" rtlCol="0">
            <a:spAutoFit/>
          </a:bodyPr>
          <a:lstStyle/>
          <a:p>
            <a:r>
              <a:rPr lang="en-US" sz="2800" dirty="0"/>
              <a:t>Is there another description term or property that you would assign to this resource so that it can be distinguished from the previous one?</a:t>
            </a:r>
          </a:p>
        </p:txBody>
      </p:sp>
      <p:sp>
        <p:nvSpPr>
          <p:cNvPr id="5" name="TextBox 4">
            <a:extLst>
              <a:ext uri="{FF2B5EF4-FFF2-40B4-BE49-F238E27FC236}">
                <a16:creationId xmlns:a16="http://schemas.microsoft.com/office/drawing/2014/main" id="{3A92BF2B-9F22-4820-A288-507ED098CF94}"/>
              </a:ext>
            </a:extLst>
          </p:cNvPr>
          <p:cNvSpPr txBox="1"/>
          <p:nvPr/>
        </p:nvSpPr>
        <p:spPr>
          <a:xfrm>
            <a:off x="6019533" y="6019800"/>
            <a:ext cx="304800"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612307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349876" y="1066800"/>
            <a:ext cx="4946628" cy="5030754"/>
          </a:xfrm>
          <a:prstGeom prst="rect">
            <a:avLst/>
          </a:prstGeom>
        </p:spPr>
      </p:pic>
      <p:sp>
        <p:nvSpPr>
          <p:cNvPr id="2" name="Rectangle 1">
            <a:extLst>
              <a:ext uri="{FF2B5EF4-FFF2-40B4-BE49-F238E27FC236}">
                <a16:creationId xmlns:a16="http://schemas.microsoft.com/office/drawing/2014/main" id="{8F1B45EF-1797-4F01-9A99-B22A48CCF7F1}"/>
              </a:ext>
            </a:extLst>
          </p:cNvPr>
          <p:cNvSpPr/>
          <p:nvPr/>
        </p:nvSpPr>
        <p:spPr>
          <a:xfrm>
            <a:off x="5486400" y="1905000"/>
            <a:ext cx="3276600" cy="3539430"/>
          </a:xfrm>
          <a:prstGeom prst="rect">
            <a:avLst/>
          </a:prstGeom>
        </p:spPr>
        <p:txBody>
          <a:bodyPr wrap="square">
            <a:spAutoFit/>
          </a:bodyPr>
          <a:lstStyle/>
          <a:p>
            <a:pPr lvl="0"/>
            <a:r>
              <a:rPr lang="en-US" sz="2800" dirty="0"/>
              <a:t>Is there another description term or property that you would assign to this resource so that it can be distinguished from the previous one(s)?</a:t>
            </a:r>
          </a:p>
        </p:txBody>
      </p:sp>
      <p:sp>
        <p:nvSpPr>
          <p:cNvPr id="4" name="TextBox 3">
            <a:extLst>
              <a:ext uri="{FF2B5EF4-FFF2-40B4-BE49-F238E27FC236}">
                <a16:creationId xmlns:a16="http://schemas.microsoft.com/office/drawing/2014/main" id="{94F15306-A714-4B04-9AFE-34D174EE16C5}"/>
              </a:ext>
            </a:extLst>
          </p:cNvPr>
          <p:cNvSpPr txBox="1"/>
          <p:nvPr/>
        </p:nvSpPr>
        <p:spPr>
          <a:xfrm>
            <a:off x="4724400" y="5606534"/>
            <a:ext cx="304800"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655138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371601" y="315472"/>
            <a:ext cx="6642338" cy="6237728"/>
          </a:xfrm>
          <a:prstGeom prst="rect">
            <a:avLst/>
          </a:prstGeom>
        </p:spPr>
      </p:pic>
      <p:sp>
        <p:nvSpPr>
          <p:cNvPr id="3" name="TextBox 2">
            <a:extLst>
              <a:ext uri="{FF2B5EF4-FFF2-40B4-BE49-F238E27FC236}">
                <a16:creationId xmlns:a16="http://schemas.microsoft.com/office/drawing/2014/main" id="{62E9E15C-0400-4810-880D-1FCDF36E1955}"/>
              </a:ext>
            </a:extLst>
          </p:cNvPr>
          <p:cNvSpPr txBox="1"/>
          <p:nvPr/>
        </p:nvSpPr>
        <p:spPr>
          <a:xfrm>
            <a:off x="6705600" y="6173196"/>
            <a:ext cx="304800"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2522890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304800" y="1066800"/>
            <a:ext cx="7796867" cy="5105641"/>
          </a:xfrm>
          <a:prstGeom prst="rect">
            <a:avLst/>
          </a:prstGeom>
        </p:spPr>
      </p:pic>
      <p:sp>
        <p:nvSpPr>
          <p:cNvPr id="3" name="TextBox 2">
            <a:extLst>
              <a:ext uri="{FF2B5EF4-FFF2-40B4-BE49-F238E27FC236}">
                <a16:creationId xmlns:a16="http://schemas.microsoft.com/office/drawing/2014/main" id="{69C1352B-CE15-4F9A-90F8-7914398D1E83}"/>
              </a:ext>
            </a:extLst>
          </p:cNvPr>
          <p:cNvSpPr txBox="1"/>
          <p:nvPr/>
        </p:nvSpPr>
        <p:spPr>
          <a:xfrm>
            <a:off x="8229600" y="6172441"/>
            <a:ext cx="304800"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4162998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04800"/>
            <a:ext cx="6248400" cy="6248400"/>
          </a:xfrm>
          <a:prstGeom prst="rect">
            <a:avLst/>
          </a:prstGeom>
        </p:spPr>
      </p:pic>
      <p:sp>
        <p:nvSpPr>
          <p:cNvPr id="3" name="TextBox 2">
            <a:extLst>
              <a:ext uri="{FF2B5EF4-FFF2-40B4-BE49-F238E27FC236}">
                <a16:creationId xmlns:a16="http://schemas.microsoft.com/office/drawing/2014/main" id="{C07B5FE1-3070-4D96-B67A-3946249127FD}"/>
              </a:ext>
            </a:extLst>
          </p:cNvPr>
          <p:cNvSpPr txBox="1"/>
          <p:nvPr/>
        </p:nvSpPr>
        <p:spPr>
          <a:xfrm>
            <a:off x="7162800" y="6096000"/>
            <a:ext cx="304800"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2620738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587" y="304800"/>
            <a:ext cx="4158026" cy="6248400"/>
          </a:xfrm>
          <a:prstGeom prst="rect">
            <a:avLst/>
          </a:prstGeom>
        </p:spPr>
      </p:pic>
      <p:sp>
        <p:nvSpPr>
          <p:cNvPr id="3" name="TextBox 2">
            <a:extLst>
              <a:ext uri="{FF2B5EF4-FFF2-40B4-BE49-F238E27FC236}">
                <a16:creationId xmlns:a16="http://schemas.microsoft.com/office/drawing/2014/main" id="{C0B80CAA-0717-4964-91D2-BC7D7FDEC826}"/>
              </a:ext>
            </a:extLst>
          </p:cNvPr>
          <p:cNvSpPr txBox="1"/>
          <p:nvPr/>
        </p:nvSpPr>
        <p:spPr>
          <a:xfrm>
            <a:off x="6727213" y="6019800"/>
            <a:ext cx="304800"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226470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295401" y="304800"/>
            <a:ext cx="7053504" cy="6204471"/>
          </a:xfrm>
          <a:prstGeom prst="rect">
            <a:avLst/>
          </a:prstGeom>
        </p:spPr>
      </p:pic>
      <p:sp>
        <p:nvSpPr>
          <p:cNvPr id="3" name="TextBox 2">
            <a:extLst>
              <a:ext uri="{FF2B5EF4-FFF2-40B4-BE49-F238E27FC236}">
                <a16:creationId xmlns:a16="http://schemas.microsoft.com/office/drawing/2014/main" id="{C7EFAE7D-08C7-4742-8F24-A19702401D26}"/>
              </a:ext>
            </a:extLst>
          </p:cNvPr>
          <p:cNvSpPr txBox="1"/>
          <p:nvPr/>
        </p:nvSpPr>
        <p:spPr>
          <a:xfrm>
            <a:off x="7010400" y="6139939"/>
            <a:ext cx="304800"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1061270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stretch>
            <a:fillRect/>
          </a:stretch>
        </p:blipFill>
        <p:spPr>
          <a:xfrm>
            <a:off x="600119" y="381000"/>
            <a:ext cx="8037998" cy="6019799"/>
          </a:xfrm>
          <a:prstGeom prst="rect">
            <a:avLst/>
          </a:prstGeom>
        </p:spPr>
      </p:pic>
      <p:sp>
        <p:nvSpPr>
          <p:cNvPr id="3" name="TextBox 2">
            <a:extLst>
              <a:ext uri="{FF2B5EF4-FFF2-40B4-BE49-F238E27FC236}">
                <a16:creationId xmlns:a16="http://schemas.microsoft.com/office/drawing/2014/main" id="{176E9306-C15E-4541-A1A2-BD0368EA607E}"/>
              </a:ext>
            </a:extLst>
          </p:cNvPr>
          <p:cNvSpPr txBox="1"/>
          <p:nvPr/>
        </p:nvSpPr>
        <p:spPr>
          <a:xfrm>
            <a:off x="7620000" y="5867400"/>
            <a:ext cx="304800"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1196402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533400" y="533400"/>
            <a:ext cx="8265317" cy="5898161"/>
          </a:xfrm>
          <a:prstGeom prst="rect">
            <a:avLst/>
          </a:prstGeom>
        </p:spPr>
      </p:pic>
      <p:sp>
        <p:nvSpPr>
          <p:cNvPr id="3" name="TextBox 2">
            <a:extLst>
              <a:ext uri="{FF2B5EF4-FFF2-40B4-BE49-F238E27FC236}">
                <a16:creationId xmlns:a16="http://schemas.microsoft.com/office/drawing/2014/main" id="{3C2E0185-8E6F-494A-A175-5C33BAAC21B7}"/>
              </a:ext>
            </a:extLst>
          </p:cNvPr>
          <p:cNvSpPr txBox="1"/>
          <p:nvPr/>
        </p:nvSpPr>
        <p:spPr>
          <a:xfrm>
            <a:off x="6934200" y="5715000"/>
            <a:ext cx="457200"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55713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16299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Why We Describe Resources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43831" y="1177219"/>
            <a:ext cx="8472004" cy="5092065"/>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We describe resources so we can refer to them, </a:t>
            </a:r>
            <a:r>
              <a:rPr lang="en-US" sz="2800" dirty="0">
                <a:solidFill>
                  <a:srgbClr val="FF0000"/>
                </a:solidFill>
                <a:sym typeface="Arial" pitchFamily="34" charset="0"/>
              </a:rPr>
              <a:t>select</a:t>
            </a:r>
            <a:r>
              <a:rPr lang="en-US" sz="2800" dirty="0">
                <a:sym typeface="Arial" pitchFamily="34" charset="0"/>
              </a:rPr>
              <a:t> them, </a:t>
            </a:r>
            <a:r>
              <a:rPr lang="en-US" sz="2800" dirty="0">
                <a:solidFill>
                  <a:srgbClr val="FF0000"/>
                </a:solidFill>
                <a:sym typeface="Arial" pitchFamily="34" charset="0"/>
              </a:rPr>
              <a:t>organize</a:t>
            </a:r>
            <a:r>
              <a:rPr lang="en-US" sz="2800" dirty="0">
                <a:sym typeface="Arial" pitchFamily="34" charset="0"/>
              </a:rPr>
              <a:t> them, </a:t>
            </a:r>
            <a:r>
              <a:rPr lang="en-US" sz="2800" dirty="0">
                <a:solidFill>
                  <a:srgbClr val="FF0000"/>
                </a:solidFill>
                <a:sym typeface="Arial" pitchFamily="34" charset="0"/>
              </a:rPr>
              <a:t>interact</a:t>
            </a:r>
            <a:r>
              <a:rPr lang="en-US" sz="2800" dirty="0">
                <a:sym typeface="Arial" pitchFamily="34" charset="0"/>
              </a:rPr>
              <a:t> with them (sometimes to </a:t>
            </a:r>
            <a:r>
              <a:rPr lang="en-US" sz="2800" dirty="0">
                <a:solidFill>
                  <a:srgbClr val="FF0000"/>
                </a:solidFill>
                <a:sym typeface="Arial" pitchFamily="34" charset="0"/>
              </a:rPr>
              <a:t>compare</a:t>
            </a:r>
            <a:r>
              <a:rPr lang="en-US" sz="2800" dirty="0">
                <a:sym typeface="Arial" pitchFamily="34" charset="0"/>
              </a:rPr>
              <a:t> them), and </a:t>
            </a:r>
            <a:r>
              <a:rPr lang="en-US" sz="2800" dirty="0">
                <a:solidFill>
                  <a:srgbClr val="FF0000"/>
                </a:solidFill>
                <a:sym typeface="Arial" pitchFamily="34" charset="0"/>
              </a:rPr>
              <a:t>maintain</a:t>
            </a:r>
            <a:r>
              <a:rPr lang="en-US" sz="2800" dirty="0">
                <a:sym typeface="Arial" pitchFamily="34" charset="0"/>
              </a:rPr>
              <a:t> them</a:t>
            </a:r>
          </a:p>
          <a:p>
            <a:pPr marL="6179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(TDO Ch 3 “Activities in Organizing Systems” – 1/28)</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Different activities with resources imply different descriptions and different methods of using them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Resource domains can have characteristic or </a:t>
            </a:r>
            <a:r>
              <a:rPr lang="en-US" sz="2800" dirty="0">
                <a:solidFill>
                  <a:srgbClr val="FF0000"/>
                </a:solidFill>
                <a:sym typeface="Arial" pitchFamily="34" charset="0"/>
              </a:rPr>
              <a:t>standard resource descriptions that are applied to every resource instance </a:t>
            </a:r>
            <a:r>
              <a:rPr lang="en-US" sz="2800" dirty="0">
                <a:sym typeface="Arial" pitchFamily="34" charset="0"/>
              </a:rPr>
              <a:t>(often called “schemas” or “domain-specific languages”) and in doing so </a:t>
            </a:r>
            <a:r>
              <a:rPr lang="en-US" sz="2800" dirty="0">
                <a:solidFill>
                  <a:srgbClr val="FF0000"/>
                </a:solidFill>
                <a:sym typeface="Arial" pitchFamily="34" charset="0"/>
              </a:rPr>
              <a:t>define resource categories</a:t>
            </a:r>
          </a:p>
          <a:p>
            <a:pPr marL="6179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(TDO Ch 7 “Categorization” – 2/23)</a:t>
            </a:r>
            <a:endParaRPr lang="en-US" sz="3200" dirty="0">
              <a:sym typeface="Arial" pitchFamily="34" charset="0"/>
            </a:endParaRPr>
          </a:p>
        </p:txBody>
      </p:sp>
    </p:spTree>
    <p:extLst>
      <p:ext uri="{BB962C8B-B14F-4D97-AF65-F5344CB8AC3E}">
        <p14:creationId xmlns:p14="http://schemas.microsoft.com/office/powerpoint/2010/main" val="24697711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2E0185-8E6F-494A-A175-5C33BAAC21B7}"/>
              </a:ext>
            </a:extLst>
          </p:cNvPr>
          <p:cNvSpPr txBox="1"/>
          <p:nvPr/>
        </p:nvSpPr>
        <p:spPr>
          <a:xfrm>
            <a:off x="6934200" y="5715000"/>
            <a:ext cx="457200" cy="369332"/>
          </a:xfrm>
          <a:prstGeom prst="rect">
            <a:avLst/>
          </a:prstGeom>
          <a:noFill/>
        </p:spPr>
        <p:txBody>
          <a:bodyPr wrap="square" rtlCol="0">
            <a:spAutoFit/>
          </a:bodyPr>
          <a:lstStyle/>
          <a:p>
            <a:r>
              <a:rPr lang="en-US" dirty="0"/>
              <a:t>10</a:t>
            </a:r>
          </a:p>
        </p:txBody>
      </p:sp>
      <p:pic>
        <p:nvPicPr>
          <p:cNvPr id="2" name="Picture 1">
            <a:extLst>
              <a:ext uri="{FF2B5EF4-FFF2-40B4-BE49-F238E27FC236}">
                <a16:creationId xmlns:a16="http://schemas.microsoft.com/office/drawing/2014/main" id="{5F73DDA0-490E-4BBC-B8BC-CEDF0AF8697F}"/>
              </a:ext>
            </a:extLst>
          </p:cNvPr>
          <p:cNvPicPr>
            <a:picLocks noChangeAspect="1"/>
          </p:cNvPicPr>
          <p:nvPr/>
        </p:nvPicPr>
        <p:blipFill>
          <a:blip r:embed="rId3"/>
          <a:stretch>
            <a:fillRect/>
          </a:stretch>
        </p:blipFill>
        <p:spPr>
          <a:xfrm>
            <a:off x="1714500" y="571500"/>
            <a:ext cx="5715000" cy="5715000"/>
          </a:xfrm>
          <a:prstGeom prst="rect">
            <a:avLst/>
          </a:prstGeom>
        </p:spPr>
      </p:pic>
      <p:sp>
        <p:nvSpPr>
          <p:cNvPr id="5" name="TextBox 4">
            <a:extLst>
              <a:ext uri="{FF2B5EF4-FFF2-40B4-BE49-F238E27FC236}">
                <a16:creationId xmlns:a16="http://schemas.microsoft.com/office/drawing/2014/main" id="{6FF55952-375B-47A5-9A52-0EDE5B3E9AF7}"/>
              </a:ext>
            </a:extLst>
          </p:cNvPr>
          <p:cNvSpPr txBox="1"/>
          <p:nvPr/>
        </p:nvSpPr>
        <p:spPr>
          <a:xfrm>
            <a:off x="6172200" y="5410200"/>
            <a:ext cx="457200"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2335816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28600" y="685800"/>
            <a:ext cx="8450988" cy="5334000"/>
          </a:xfrm>
          <a:prstGeom prst="rect">
            <a:avLst/>
          </a:prstGeom>
          <a:noFill/>
          <a:ln w="9525">
            <a:noFill/>
            <a:miter lim="800000"/>
            <a:headEnd/>
            <a:tailEnd/>
          </a:ln>
        </p:spPr>
      </p:pic>
      <p:sp>
        <p:nvSpPr>
          <p:cNvPr id="3" name="TextBox 2">
            <a:extLst>
              <a:ext uri="{FF2B5EF4-FFF2-40B4-BE49-F238E27FC236}">
                <a16:creationId xmlns:a16="http://schemas.microsoft.com/office/drawing/2014/main" id="{557DC0DF-679E-44C5-B24B-5BCE2CD06328}"/>
              </a:ext>
            </a:extLst>
          </p:cNvPr>
          <p:cNvSpPr txBox="1"/>
          <p:nvPr/>
        </p:nvSpPr>
        <p:spPr>
          <a:xfrm>
            <a:off x="6172200" y="5410200"/>
            <a:ext cx="457200" cy="369332"/>
          </a:xfrm>
          <a:prstGeom prst="rect">
            <a:avLst/>
          </a:prstGeom>
          <a:noFill/>
        </p:spPr>
        <p:txBody>
          <a:bodyPr wrap="square" rtlCol="0">
            <a:spAutoFit/>
          </a:bodyPr>
          <a:lstStyle/>
          <a:p>
            <a:r>
              <a:rPr lang="en-US" dirty="0"/>
              <a:t>12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28776"/>
            <a:ext cx="6400800" cy="6315833"/>
          </a:xfrm>
          <a:prstGeom prst="rect">
            <a:avLst/>
          </a:prstGeom>
        </p:spPr>
      </p:pic>
      <p:sp>
        <p:nvSpPr>
          <p:cNvPr id="3" name="TextBox 2">
            <a:extLst>
              <a:ext uri="{FF2B5EF4-FFF2-40B4-BE49-F238E27FC236}">
                <a16:creationId xmlns:a16="http://schemas.microsoft.com/office/drawing/2014/main" id="{B144A8CA-2F6A-4548-B12C-58320AC79AC7}"/>
              </a:ext>
            </a:extLst>
          </p:cNvPr>
          <p:cNvSpPr txBox="1"/>
          <p:nvPr/>
        </p:nvSpPr>
        <p:spPr>
          <a:xfrm>
            <a:off x="7010400" y="5943600"/>
            <a:ext cx="457200"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173030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tretch>
            <a:fillRect/>
          </a:stretch>
        </p:blipFill>
        <p:spPr bwMode="auto">
          <a:xfrm>
            <a:off x="2362201" y="370573"/>
            <a:ext cx="4572000" cy="5919540"/>
          </a:xfrm>
          <a:prstGeom prst="rect">
            <a:avLst/>
          </a:prstGeom>
          <a:noFill/>
          <a:ln w="9525">
            <a:noFill/>
            <a:miter lim="800000"/>
            <a:headEnd/>
            <a:tailEnd/>
          </a:ln>
        </p:spPr>
      </p:pic>
      <p:sp>
        <p:nvSpPr>
          <p:cNvPr id="3" name="TextBox 2">
            <a:extLst>
              <a:ext uri="{FF2B5EF4-FFF2-40B4-BE49-F238E27FC236}">
                <a16:creationId xmlns:a16="http://schemas.microsoft.com/office/drawing/2014/main" id="{F253F06B-36F0-4529-AD82-66B592ECB4F9}"/>
              </a:ext>
            </a:extLst>
          </p:cNvPr>
          <p:cNvSpPr txBox="1"/>
          <p:nvPr/>
        </p:nvSpPr>
        <p:spPr>
          <a:xfrm>
            <a:off x="7315200" y="5920781"/>
            <a:ext cx="762000" cy="369332"/>
          </a:xfrm>
          <a:prstGeom prst="rect">
            <a:avLst/>
          </a:prstGeom>
          <a:noFill/>
        </p:spPr>
        <p:txBody>
          <a:bodyPr wrap="square" rtlCol="0">
            <a:spAutoFit/>
          </a:bodyPr>
          <a:lstStyle/>
          <a:p>
            <a:r>
              <a:rPr lang="en-US" dirty="0"/>
              <a:t>14</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47296"/>
            <a:ext cx="5934808" cy="5934808"/>
          </a:xfrm>
          <a:prstGeom prst="rect">
            <a:avLst/>
          </a:prstGeom>
        </p:spPr>
      </p:pic>
      <p:sp>
        <p:nvSpPr>
          <p:cNvPr id="3" name="TextBox 2">
            <a:extLst>
              <a:ext uri="{FF2B5EF4-FFF2-40B4-BE49-F238E27FC236}">
                <a16:creationId xmlns:a16="http://schemas.microsoft.com/office/drawing/2014/main" id="{C33F463E-41E5-401C-A950-408539882875}"/>
              </a:ext>
            </a:extLst>
          </p:cNvPr>
          <p:cNvSpPr txBox="1"/>
          <p:nvPr/>
        </p:nvSpPr>
        <p:spPr>
          <a:xfrm>
            <a:off x="6553200" y="5791200"/>
            <a:ext cx="533400" cy="369332"/>
          </a:xfrm>
          <a:prstGeom prst="rect">
            <a:avLst/>
          </a:prstGeom>
          <a:noFill/>
        </p:spPr>
        <p:txBody>
          <a:bodyPr wrap="square" rtlCol="0">
            <a:spAutoFit/>
          </a:bodyPr>
          <a:lstStyle/>
          <a:p>
            <a:r>
              <a:rPr lang="en-US" dirty="0"/>
              <a:t> 15</a:t>
            </a:r>
          </a:p>
        </p:txBody>
      </p:sp>
    </p:spTree>
    <p:extLst>
      <p:ext uri="{BB962C8B-B14F-4D97-AF65-F5344CB8AC3E}">
        <p14:creationId xmlns:p14="http://schemas.microsoft.com/office/powerpoint/2010/main" val="3375468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219200" y="533400"/>
            <a:ext cx="6553200" cy="5897880"/>
          </a:xfrm>
          <a:prstGeom prst="rect">
            <a:avLst/>
          </a:prstGeom>
        </p:spPr>
      </p:pic>
      <p:sp>
        <p:nvSpPr>
          <p:cNvPr id="3" name="TextBox 2">
            <a:extLst>
              <a:ext uri="{FF2B5EF4-FFF2-40B4-BE49-F238E27FC236}">
                <a16:creationId xmlns:a16="http://schemas.microsoft.com/office/drawing/2014/main" id="{1C2E51A7-5B55-4C64-9043-56C3891A8618}"/>
              </a:ext>
            </a:extLst>
          </p:cNvPr>
          <p:cNvSpPr txBox="1"/>
          <p:nvPr/>
        </p:nvSpPr>
        <p:spPr>
          <a:xfrm>
            <a:off x="6934200" y="5486400"/>
            <a:ext cx="609600" cy="369332"/>
          </a:xfrm>
          <a:prstGeom prst="rect">
            <a:avLst/>
          </a:prstGeom>
          <a:noFill/>
        </p:spPr>
        <p:txBody>
          <a:bodyPr wrap="square" rtlCol="0">
            <a:spAutoFit/>
          </a:bodyPr>
          <a:lstStyle/>
          <a:p>
            <a:r>
              <a:rPr lang="en-US" dirty="0"/>
              <a:t>16</a:t>
            </a:r>
          </a:p>
        </p:txBody>
      </p:sp>
    </p:spTree>
    <p:extLst>
      <p:ext uri="{BB962C8B-B14F-4D97-AF65-F5344CB8AC3E}">
        <p14:creationId xmlns:p14="http://schemas.microsoft.com/office/powerpoint/2010/main" val="1937287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617353" y="533400"/>
            <a:ext cx="5756894" cy="5897880"/>
          </a:xfrm>
          <a:prstGeom prst="rect">
            <a:avLst/>
          </a:prstGeom>
        </p:spPr>
      </p:pic>
      <p:sp>
        <p:nvSpPr>
          <p:cNvPr id="3" name="TextBox 2">
            <a:extLst>
              <a:ext uri="{FF2B5EF4-FFF2-40B4-BE49-F238E27FC236}">
                <a16:creationId xmlns:a16="http://schemas.microsoft.com/office/drawing/2014/main" id="{7CA7C7A1-6CAA-4947-88B6-DB6D113D32E2}"/>
              </a:ext>
            </a:extLst>
          </p:cNvPr>
          <p:cNvSpPr txBox="1"/>
          <p:nvPr/>
        </p:nvSpPr>
        <p:spPr>
          <a:xfrm>
            <a:off x="6324600" y="5638800"/>
            <a:ext cx="533400"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255357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533400"/>
            <a:ext cx="6231247" cy="5776607"/>
          </a:xfrm>
          <a:prstGeom prst="rect">
            <a:avLst/>
          </a:prstGeom>
        </p:spPr>
      </p:pic>
      <p:sp>
        <p:nvSpPr>
          <p:cNvPr id="3" name="TextBox 2">
            <a:extLst>
              <a:ext uri="{FF2B5EF4-FFF2-40B4-BE49-F238E27FC236}">
                <a16:creationId xmlns:a16="http://schemas.microsoft.com/office/drawing/2014/main" id="{84D1F343-3939-4A16-BDBA-70B48AC73A1A}"/>
              </a:ext>
            </a:extLst>
          </p:cNvPr>
          <p:cNvSpPr txBox="1"/>
          <p:nvPr/>
        </p:nvSpPr>
        <p:spPr>
          <a:xfrm>
            <a:off x="7069447" y="5715000"/>
            <a:ext cx="609600" cy="369332"/>
          </a:xfrm>
          <a:prstGeom prst="rect">
            <a:avLst/>
          </a:prstGeom>
          <a:noFill/>
        </p:spPr>
        <p:txBody>
          <a:bodyPr wrap="square" rtlCol="0">
            <a:spAutoFit/>
          </a:bodyPr>
          <a:lstStyle/>
          <a:p>
            <a:r>
              <a:rPr lang="en-US" dirty="0"/>
              <a:t>18</a:t>
            </a:r>
          </a:p>
        </p:txBody>
      </p:sp>
    </p:spTree>
    <p:extLst>
      <p:ext uri="{BB962C8B-B14F-4D97-AF65-F5344CB8AC3E}">
        <p14:creationId xmlns:p14="http://schemas.microsoft.com/office/powerpoint/2010/main" val="2303953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stretch>
            <a:fillRect/>
          </a:stretch>
        </p:blipFill>
        <p:spPr>
          <a:xfrm>
            <a:off x="2468578" y="49716"/>
            <a:ext cx="3703621" cy="6539727"/>
          </a:xfrm>
          <a:prstGeom prst="rect">
            <a:avLst/>
          </a:prstGeom>
        </p:spPr>
      </p:pic>
      <p:sp>
        <p:nvSpPr>
          <p:cNvPr id="3" name="TextBox 2">
            <a:extLst>
              <a:ext uri="{FF2B5EF4-FFF2-40B4-BE49-F238E27FC236}">
                <a16:creationId xmlns:a16="http://schemas.microsoft.com/office/drawing/2014/main" id="{778E2AB7-11B0-4497-A526-5C7B11935B1B}"/>
              </a:ext>
            </a:extLst>
          </p:cNvPr>
          <p:cNvSpPr txBox="1"/>
          <p:nvPr/>
        </p:nvSpPr>
        <p:spPr>
          <a:xfrm>
            <a:off x="6477000" y="5715000"/>
            <a:ext cx="533400" cy="369332"/>
          </a:xfrm>
          <a:prstGeom prst="rect">
            <a:avLst/>
          </a:prstGeom>
          <a:noFill/>
        </p:spPr>
        <p:txBody>
          <a:bodyPr wrap="square" rtlCol="0">
            <a:spAutoFit/>
          </a:bodyPr>
          <a:lstStyle/>
          <a:p>
            <a:r>
              <a:rPr lang="en-US" dirty="0"/>
              <a:t>19</a:t>
            </a:r>
          </a:p>
        </p:txBody>
      </p:sp>
    </p:spTree>
    <p:extLst>
      <p:ext uri="{BB962C8B-B14F-4D97-AF65-F5344CB8AC3E}">
        <p14:creationId xmlns:p14="http://schemas.microsoft.com/office/powerpoint/2010/main" val="1271483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Possible Features that are</a:t>
            </a:r>
            <a:br>
              <a:rPr lang="en-US" sz="4000" b="1" dirty="0"/>
            </a:br>
            <a:r>
              <a:rPr lang="en-US" sz="4000" b="1" dirty="0"/>
              <a:t> Directly Observable</a:t>
            </a:r>
          </a:p>
        </p:txBody>
      </p:sp>
      <p:sp>
        <p:nvSpPr>
          <p:cNvPr id="3" name="Content Placeholder 2"/>
          <p:cNvSpPr>
            <a:spLocks noGrp="1"/>
          </p:cNvSpPr>
          <p:nvPr>
            <p:ph sz="half" idx="1"/>
          </p:nvPr>
        </p:nvSpPr>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Capacity</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Weight</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Material of manufacture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Size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Shape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Contents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olidFill>
                <a:prstClr val="black"/>
              </a:solidFill>
              <a:sym typeface="Arial" pitchFamily="34" charset="0"/>
            </a:endParaRPr>
          </a:p>
          <a:p>
            <a:pPr marL="160729" indent="-160729" eaLnBrk="0" fontAlgn="base" hangingPunct="0">
              <a:lnSpc>
                <a:spcPct val="92000"/>
              </a:lnSpc>
              <a:spcBef>
                <a:spcPts val="1266"/>
              </a:spcBef>
              <a:spcAft>
                <a:spcPct val="0"/>
              </a:spcAft>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olidFill>
                <a:prstClr val="black"/>
              </a:solidFill>
              <a:sym typeface="Arial" pitchFamily="34" charset="0"/>
            </a:endParaRPr>
          </a:p>
        </p:txBody>
      </p:sp>
      <p:sp>
        <p:nvSpPr>
          <p:cNvPr id="4" name="Content Placeholder 3"/>
          <p:cNvSpPr>
            <a:spLocks noGrp="1"/>
          </p:cNvSpPr>
          <p:nvPr>
            <p:ph sz="half" idx="2"/>
          </p:nvPr>
        </p:nvSpPr>
        <p:spPr>
          <a:xfrm>
            <a:off x="4724400" y="1371600"/>
            <a:ext cx="4038600" cy="4525963"/>
          </a:xfrm>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Exterior color</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Interior color</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Exterior finish</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Interior finish</a:t>
            </a:r>
            <a:endParaRPr lang="en-US" sz="3200" dirty="0"/>
          </a:p>
        </p:txBody>
      </p:sp>
    </p:spTree>
    <p:extLst>
      <p:ext uri="{BB962C8B-B14F-4D97-AF65-F5344CB8AC3E}">
        <p14:creationId xmlns:p14="http://schemas.microsoft.com/office/powerpoint/2010/main" val="739697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931"/>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Describing Resources &lt;</a:t>
            </a:r>
            <a:r>
              <a:rPr lang="en-US" sz="4000" b="1" dirty="0">
                <a:sym typeface="Wingdings" panose="05000000000000000000" pitchFamily="2" charset="2"/>
              </a:rPr>
              <a:t>=&gt;</a:t>
            </a:r>
            <a:r>
              <a:rPr lang="en-US" sz="4000" b="1" dirty="0"/>
              <a:t> Organizing</a:t>
            </a:r>
          </a:p>
        </p:txBody>
      </p:sp>
      <p:sp>
        <p:nvSpPr>
          <p:cNvPr id="3" name="Content Placeholder 2"/>
          <p:cNvSpPr>
            <a:spLocks noGrp="1"/>
          </p:cNvSpPr>
          <p:nvPr>
            <p:ph idx="1"/>
          </p:nvPr>
        </p:nvSpPr>
        <p:spPr>
          <a:xfrm>
            <a:off x="304800" y="1377854"/>
            <a:ext cx="8229600" cy="4525963"/>
          </a:xfrm>
        </p:spPr>
        <p:txBody>
          <a:bodyPr>
            <a:normAutofit fontScale="92500"/>
          </a:bodyPr>
          <a:lstStyle/>
          <a:p>
            <a:r>
              <a:rPr lang="en-US" sz="3600" dirty="0">
                <a:latin typeface="UC Berkeley OS Sign"/>
              </a:rPr>
              <a:t>Resource description and organizing are intrinsically connected</a:t>
            </a:r>
          </a:p>
          <a:p>
            <a:r>
              <a:rPr lang="en-US" sz="3600" dirty="0">
                <a:latin typeface="UC Berkeley OS Sign"/>
              </a:rPr>
              <a:t>You can’t organize what you haven’t described implicitly or explicitly... because the principles embodied in any organizing system reflect decisions about:</a:t>
            </a:r>
          </a:p>
          <a:p>
            <a:pPr lvl="1"/>
            <a:r>
              <a:rPr lang="en-US" sz="3200" dirty="0">
                <a:solidFill>
                  <a:srgbClr val="FF0000"/>
                </a:solidFill>
                <a:latin typeface="UC Berkeley OS Sign"/>
              </a:rPr>
              <a:t>resource granularity (</a:t>
            </a:r>
            <a:r>
              <a:rPr lang="en-US" sz="3200" i="1" dirty="0">
                <a:solidFill>
                  <a:srgbClr val="FF0000"/>
                </a:solidFill>
                <a:latin typeface="UC Berkeley OS Sign"/>
              </a:rPr>
              <a:t>WHAT</a:t>
            </a:r>
            <a:r>
              <a:rPr lang="en-US" sz="3200" dirty="0">
                <a:solidFill>
                  <a:srgbClr val="FF0000"/>
                </a:solidFill>
                <a:latin typeface="UC Berkeley OS Sign"/>
              </a:rPr>
              <a:t> to organize)</a:t>
            </a:r>
          </a:p>
          <a:p>
            <a:pPr lvl="1"/>
            <a:r>
              <a:rPr lang="en-US" sz="3200" dirty="0">
                <a:solidFill>
                  <a:srgbClr val="FF0000"/>
                </a:solidFill>
                <a:latin typeface="UC Berkeley OS Sign"/>
              </a:rPr>
              <a:t>resource descriptions (</a:t>
            </a:r>
            <a:r>
              <a:rPr lang="en-US" sz="3200" i="1" dirty="0">
                <a:solidFill>
                  <a:srgbClr val="FF0000"/>
                </a:solidFill>
                <a:latin typeface="UC Berkeley OS Sign"/>
              </a:rPr>
              <a:t>HOW</a:t>
            </a:r>
            <a:r>
              <a:rPr lang="en-US" sz="3200" dirty="0">
                <a:solidFill>
                  <a:srgbClr val="FF0000"/>
                </a:solidFill>
                <a:latin typeface="UC Berkeley OS Sign"/>
              </a:rPr>
              <a:t> to organize)</a:t>
            </a:r>
          </a:p>
          <a:p>
            <a:endParaRPr lang="en-US" sz="3600" dirty="0">
              <a:latin typeface="UC Berkeley OS Sign"/>
            </a:endParaRPr>
          </a:p>
          <a:p>
            <a:endParaRPr lang="en-US" dirty="0"/>
          </a:p>
        </p:txBody>
      </p:sp>
    </p:spTree>
    <p:extLst>
      <p:ext uri="{BB962C8B-B14F-4D97-AF65-F5344CB8AC3E}">
        <p14:creationId xmlns:p14="http://schemas.microsoft.com/office/powerpoint/2010/main" val="2262531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More Directly Observable Features</a:t>
            </a:r>
          </a:p>
        </p:txBody>
      </p:sp>
      <p:sp>
        <p:nvSpPr>
          <p:cNvPr id="3" name="Content Placeholder 2"/>
          <p:cNvSpPr>
            <a:spLocks noGrp="1"/>
          </p:cNvSpPr>
          <p:nvPr>
            <p:ph sz="half" idx="1"/>
          </p:nvPr>
        </p:nvSpPr>
        <p:spPr>
          <a:xfrm>
            <a:off x="685800" y="1600199"/>
            <a:ext cx="4038600" cy="4525963"/>
          </a:xfrm>
        </p:spPr>
        <p:txBody>
          <a:bodyPr>
            <a:normAutofit lnSpcReduction="10000"/>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Current contents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Reusable?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Stackable?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Nestable?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Handmade?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Transparent?</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Insulated?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Decorated?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p:txBody>
      </p:sp>
      <p:sp>
        <p:nvSpPr>
          <p:cNvPr id="4" name="Content Placeholder 3"/>
          <p:cNvSpPr>
            <a:spLocks noGrp="1"/>
          </p:cNvSpPr>
          <p:nvPr>
            <p:ph sz="half" idx="2"/>
          </p:nvPr>
        </p:nvSpPr>
        <p:spPr/>
        <p:txBody>
          <a:bodyPr>
            <a:normAutofit lnSpcReduction="10000"/>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Branded?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Starbucks?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Coffee shop name?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Stem?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Lid?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Measurement marks?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a:p>
            <a:endParaRPr lang="en-US" dirty="0"/>
          </a:p>
        </p:txBody>
      </p:sp>
    </p:spTree>
    <p:extLst>
      <p:ext uri="{BB962C8B-B14F-4D97-AF65-F5344CB8AC3E}">
        <p14:creationId xmlns:p14="http://schemas.microsoft.com/office/powerpoint/2010/main" val="335962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Still More Directly Observable Features</a:t>
            </a:r>
          </a:p>
        </p:txBody>
      </p:sp>
      <p:sp>
        <p:nvSpPr>
          <p:cNvPr id="3" name="Content Placeholder 2"/>
          <p:cNvSpPr>
            <a:spLocks noGrp="1"/>
          </p:cNvSpPr>
          <p:nvPr>
            <p:ph sz="half" idx="1"/>
          </p:nvPr>
        </p:nvSpPr>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Spout?</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Handle?  </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#of Handles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Handle material</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Integrated handle?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Separate handle?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Decorative handle?</a:t>
            </a:r>
          </a:p>
        </p:txBody>
      </p:sp>
      <p:sp>
        <p:nvSpPr>
          <p:cNvPr id="4" name="Content Placeholder 3"/>
          <p:cNvSpPr>
            <a:spLocks noGrp="1"/>
          </p:cNvSpPr>
          <p:nvPr>
            <p:ph sz="half" idx="2"/>
          </p:nvPr>
        </p:nvSpPr>
        <p:spPr/>
        <p:txBody>
          <a:bodyPr>
            <a:normAutofit/>
          </a:bodyPr>
          <a:lstStyle/>
          <a:p>
            <a:r>
              <a:rPr lang="en-US" dirty="0"/>
              <a:t>Animal handle?</a:t>
            </a:r>
          </a:p>
          <a:p>
            <a:r>
              <a:rPr lang="en-US" dirty="0"/>
              <a:t>Bird handle?</a:t>
            </a:r>
          </a:p>
          <a:p>
            <a:r>
              <a:rPr lang="en-US" dirty="0"/>
              <a:t>Toucan handle?</a:t>
            </a:r>
          </a:p>
          <a:p>
            <a:r>
              <a:rPr lang="en-US" dirty="0"/>
              <a:t>Fish handle?</a:t>
            </a:r>
          </a:p>
          <a:p>
            <a:r>
              <a:rPr lang="en-US" dirty="0"/>
              <a:t>Lizard handle?</a:t>
            </a:r>
          </a:p>
        </p:txBody>
      </p:sp>
    </p:spTree>
    <p:extLst>
      <p:ext uri="{BB962C8B-B14F-4D97-AF65-F5344CB8AC3E}">
        <p14:creationId xmlns:p14="http://schemas.microsoft.com/office/powerpoint/2010/main" val="3375484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Not Directly Observable Features</a:t>
            </a:r>
            <a:br>
              <a:rPr lang="en-US" sz="4000" b="1" dirty="0"/>
            </a:br>
            <a:r>
              <a:rPr lang="en-US" sz="4000" b="1" dirty="0"/>
              <a:t> Useful in Descriptions</a:t>
            </a:r>
          </a:p>
        </p:txBody>
      </p:sp>
      <p:sp>
        <p:nvSpPr>
          <p:cNvPr id="3" name="Content Placeholder 2"/>
          <p:cNvSpPr>
            <a:spLocks noGrp="1"/>
          </p:cNvSpPr>
          <p:nvPr>
            <p:ph sz="half" idx="1"/>
          </p:nvPr>
        </p:nvSpPr>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Manufacturer name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Process of manufacture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Place of manufacture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Date of manufacture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olidFill>
                <a:prstClr val="black"/>
              </a:solidFill>
              <a:sym typeface="Arial" pitchFamily="34" charset="0"/>
            </a:endParaRPr>
          </a:p>
          <a:p>
            <a:pPr marL="160729" indent="-160729" eaLnBrk="0" fontAlgn="base" hangingPunct="0">
              <a:lnSpc>
                <a:spcPct val="92000"/>
              </a:lnSpc>
              <a:spcBef>
                <a:spcPts val="1266"/>
              </a:spcBef>
              <a:spcAft>
                <a:spcPct val="0"/>
              </a:spcAft>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olidFill>
                <a:prstClr val="black"/>
              </a:solidFill>
              <a:sym typeface="Arial" pitchFamily="34" charset="0"/>
            </a:endParaRPr>
          </a:p>
        </p:txBody>
      </p:sp>
      <p:sp>
        <p:nvSpPr>
          <p:cNvPr id="4" name="Content Placeholder 3"/>
          <p:cNvSpPr>
            <a:spLocks noGrp="1"/>
          </p:cNvSpPr>
          <p:nvPr>
            <p:ph sz="half" idx="2"/>
          </p:nvPr>
        </p:nvSpPr>
        <p:spPr>
          <a:xfrm>
            <a:off x="4495800" y="1676400"/>
            <a:ext cx="4038600" cy="4525963"/>
          </a:xfrm>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Vendor name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Vendor location</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Unit price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Bulk price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Previous unit price(s)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Previous bulk price(s)</a:t>
            </a:r>
            <a:endParaRPr lang="en-US" sz="3200" dirty="0">
              <a:solidFill>
                <a:prstClr val="black"/>
              </a:solidFill>
              <a:sym typeface="Arial" pitchFamily="34" charset="0"/>
            </a:endParaRPr>
          </a:p>
        </p:txBody>
      </p:sp>
    </p:spTree>
    <p:extLst>
      <p:ext uri="{BB962C8B-B14F-4D97-AF65-F5344CB8AC3E}">
        <p14:creationId xmlns:p14="http://schemas.microsoft.com/office/powerpoint/2010/main" val="1823707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Still More Possible Features</a:t>
            </a:r>
          </a:p>
        </p:txBody>
      </p:sp>
      <p:sp>
        <p:nvSpPr>
          <p:cNvPr id="3" name="Content Placeholder 2"/>
          <p:cNvSpPr>
            <a:spLocks noGrp="1"/>
          </p:cNvSpPr>
          <p:nvPr>
            <p:ph sz="half" idx="1"/>
          </p:nvPr>
        </p:nvSpPr>
        <p:spPr>
          <a:xfrm>
            <a:off x="685800" y="1464460"/>
            <a:ext cx="4038600" cy="4525963"/>
          </a:xfrm>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Current location</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Previous location(s)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Primary use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Other use(s)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Current contents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Previous contents</a:t>
            </a:r>
          </a:p>
        </p:txBody>
      </p:sp>
      <p:sp>
        <p:nvSpPr>
          <p:cNvPr id="4" name="Content Placeholder 3"/>
          <p:cNvSpPr>
            <a:spLocks noGrp="1"/>
          </p:cNvSpPr>
          <p:nvPr>
            <p:ph sz="half" idx="2"/>
          </p:nvPr>
        </p:nvSpPr>
        <p:spPr>
          <a:xfrm>
            <a:off x="4419600" y="1525053"/>
            <a:ext cx="4724400" cy="4525963"/>
          </a:xfrm>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Current user/owner</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Previous user(s)/owner(s)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Date of first use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Date of most recent use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a:p>
            <a:endParaRPr lang="en-US" dirty="0"/>
          </a:p>
        </p:txBody>
      </p:sp>
    </p:spTree>
    <p:extLst>
      <p:ext uri="{BB962C8B-B14F-4D97-AF65-F5344CB8AC3E}">
        <p14:creationId xmlns:p14="http://schemas.microsoft.com/office/powerpoint/2010/main" val="1847686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40184"/>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Identifying Descriptive Properties</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51891" y="876440"/>
            <a:ext cx="8004981" cy="6051559"/>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What process did you follow to identify candidate descriptive properties?  </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It probably seemed easy to come up with description terms, but the vocabulary problem is unavoidable, because there are many words for essentially the same property</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Did you consider descriptive properties that were not directly observable in the instances?</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Did you organize / re-organize the properties as you saw more instances? </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Did you recognize at any point that some features were logically overlapping, correlated, or redundant?</a:t>
            </a:r>
          </a:p>
          <a:p>
            <a:pPr marL="0" lvl="1"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extLst>
      <p:ext uri="{BB962C8B-B14F-4D97-AF65-F5344CB8AC3E}">
        <p14:creationId xmlns:p14="http://schemas.microsoft.com/office/powerpoint/2010/main" val="373527940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D3214-BE88-4CC9-9E41-01B37577DA0E}"/>
              </a:ext>
            </a:extLst>
          </p:cNvPr>
          <p:cNvSpPr>
            <a:spLocks noGrp="1"/>
          </p:cNvSpPr>
          <p:nvPr>
            <p:ph type="title"/>
          </p:nvPr>
        </p:nvSpPr>
        <p:spPr>
          <a:xfrm>
            <a:off x="152400" y="7937"/>
            <a:ext cx="8839200" cy="1143000"/>
          </a:xfrm>
        </p:spPr>
        <p:txBody>
          <a:bodyPr>
            <a:normAutofit/>
          </a:bodyPr>
          <a:lstStyle/>
          <a:p>
            <a:r>
              <a:rPr lang="en-US" b="1" dirty="0"/>
              <a:t>Which Descriptions To Use?</a:t>
            </a:r>
          </a:p>
        </p:txBody>
      </p:sp>
      <p:sp>
        <p:nvSpPr>
          <p:cNvPr id="3" name="Content Placeholder 2">
            <a:extLst>
              <a:ext uri="{FF2B5EF4-FFF2-40B4-BE49-F238E27FC236}">
                <a16:creationId xmlns:a16="http://schemas.microsoft.com/office/drawing/2014/main" id="{5088C444-A33F-4B70-BEF3-0FDF034D9B56}"/>
              </a:ext>
            </a:extLst>
          </p:cNvPr>
          <p:cNvSpPr>
            <a:spLocks noGrp="1"/>
          </p:cNvSpPr>
          <p:nvPr>
            <p:ph idx="1"/>
          </p:nvPr>
        </p:nvSpPr>
        <p:spPr>
          <a:xfrm>
            <a:off x="152400" y="990600"/>
            <a:ext cx="8493087" cy="4525963"/>
          </a:xfrm>
        </p:spPr>
        <p:txBody>
          <a:bodyPr>
            <a:noAutofit/>
          </a:bodyPr>
          <a:lstStyle/>
          <a:p>
            <a:r>
              <a:rPr lang="en-US" sz="2800" dirty="0"/>
              <a:t>It is essential to know the planned uses and interactions with the resources; this is easier to do if a team rather than an individual is describing them</a:t>
            </a:r>
          </a:p>
          <a:p>
            <a:r>
              <a:rPr lang="en-US" sz="2800" dirty="0"/>
              <a:t>It helps a great deal to know what a collection contains when starting to describe its members… but why?</a:t>
            </a:r>
          </a:p>
          <a:p>
            <a:r>
              <a:rPr lang="en-US" sz="2800" dirty="0"/>
              <a:t>How many features do we need? </a:t>
            </a:r>
          </a:p>
          <a:p>
            <a:pPr lvl="1"/>
            <a:r>
              <a:rPr lang="en-US" dirty="0"/>
              <a:t>Specific features are easy to apply to instances, but many instances won’t have those features (=&gt; sparse dataset)</a:t>
            </a:r>
          </a:p>
          <a:p>
            <a:pPr lvl="1"/>
            <a:r>
              <a:rPr lang="en-US" dirty="0"/>
              <a:t>More abstract features are helpful at bounding the domain / set of possible instances </a:t>
            </a:r>
          </a:p>
        </p:txBody>
      </p:sp>
    </p:spTree>
    <p:extLst>
      <p:ext uri="{BB962C8B-B14F-4D97-AF65-F5344CB8AC3E}">
        <p14:creationId xmlns:p14="http://schemas.microsoft.com/office/powerpoint/2010/main" val="2464507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7772400" cy="1470025"/>
          </a:xfrm>
        </p:spPr>
        <p:txBody>
          <a:bodyPr>
            <a:normAutofit fontScale="90000"/>
          </a:bodyPr>
          <a:lstStyle/>
          <a:p>
            <a:r>
              <a:rPr lang="en-US" sz="5400" dirty="0"/>
              <a:t>A Systematic Process for Describing Resources</a:t>
            </a:r>
          </a:p>
        </p:txBody>
      </p:sp>
    </p:spTree>
    <p:extLst>
      <p:ext uri="{BB962C8B-B14F-4D97-AF65-F5344CB8AC3E}">
        <p14:creationId xmlns:p14="http://schemas.microsoft.com/office/powerpoint/2010/main" val="17263572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738830" y="385011"/>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TDO 5.3 Proposes this Process for Describing Resources</a:t>
            </a:r>
            <a:br>
              <a:rPr lang="en-US" sz="4000" b="1" dirty="0">
                <a:sym typeface="UC Berkeley OS Sign"/>
              </a:rPr>
            </a:br>
            <a:r>
              <a:rPr lang="en-US" sz="4000" b="1" dirty="0">
                <a:sym typeface="UC Berkeley OS Sign"/>
              </a:rPr>
              <a:t> </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42900" y="1151240"/>
            <a:ext cx="8458200" cy="5595921"/>
          </a:xfrm>
          <a:prstGeom prst="rect">
            <a:avLst/>
          </a:prstGeom>
          <a:noFill/>
          <a:ln w="9525">
            <a:noFill/>
            <a:miter lim="800000"/>
            <a:headEnd/>
            <a:tailEnd/>
          </a:ln>
        </p:spPr>
        <p:txBody>
          <a:bodyPr wrap="square" lIns="64291" tIns="32146" rIns="64291" bIns="32146">
            <a:spAutoFit/>
          </a:bodyPr>
          <a:lstStyle/>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1. Identify / scope the resources to be described</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2. Determine the uses of the descriptions</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3. Study the resource(s) to identify descriptive properties </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4. Design the description vocabulary</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5. Design the description form and implementation</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6. Create the descriptions (either "by hand" or by some automated / computational process</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7. Evaluate the descriptions</a:t>
            </a:r>
            <a:r>
              <a:rPr lang="en-US" sz="3200" dirty="0"/>
              <a:t>						</a:t>
            </a:r>
          </a:p>
        </p:txBody>
      </p:sp>
    </p:spTree>
    <p:extLst>
      <p:ext uri="{BB962C8B-B14F-4D97-AF65-F5344CB8AC3E}">
        <p14:creationId xmlns:p14="http://schemas.microsoft.com/office/powerpoint/2010/main" val="417795935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258745" y="66345"/>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1. Scoping and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48989" y="1000525"/>
            <a:ext cx="8482304" cy="3377045"/>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How explicit and thorough the 7 steps need to be depends on the collection “scope”</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SCOPE: the breadth and variety of resource types in a collection</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SCALE: the number of resource instances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broad scope makes it harder to define and bound the resource domain</a:t>
            </a:r>
            <a:endParaRPr lang="en-US" sz="3600" dirty="0"/>
          </a:p>
        </p:txBody>
      </p:sp>
    </p:spTree>
    <p:extLst>
      <p:ext uri="{BB962C8B-B14F-4D97-AF65-F5344CB8AC3E}">
        <p14:creationId xmlns:p14="http://schemas.microsoft.com/office/powerpoint/2010/main" val="379111884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E07A35-2ABD-41C3-8731-7D028CE80947}"/>
              </a:ext>
            </a:extLst>
          </p:cNvPr>
          <p:cNvPicPr>
            <a:picLocks noChangeAspect="1"/>
          </p:cNvPicPr>
          <p:nvPr/>
        </p:nvPicPr>
        <p:blipFill>
          <a:blip r:embed="rId3"/>
          <a:stretch>
            <a:fillRect/>
          </a:stretch>
        </p:blipFill>
        <p:spPr>
          <a:xfrm>
            <a:off x="762000" y="1822300"/>
            <a:ext cx="7461250" cy="4476750"/>
          </a:xfrm>
          <a:prstGeom prst="rect">
            <a:avLst/>
          </a:prstGeom>
        </p:spPr>
      </p:pic>
      <p:sp>
        <p:nvSpPr>
          <p:cNvPr id="3" name="Rectangle 1">
            <a:extLst>
              <a:ext uri="{FF2B5EF4-FFF2-40B4-BE49-F238E27FC236}">
                <a16:creationId xmlns:a16="http://schemas.microsoft.com/office/drawing/2014/main" id="{D1A66D59-21C5-47F4-8AA8-DA4B5284A5EF}"/>
              </a:ext>
            </a:extLst>
          </p:cNvPr>
          <p:cNvSpPr txBox="1">
            <a:spLocks noChangeArrowheads="1"/>
          </p:cNvSpPr>
          <p:nvPr/>
        </p:nvSpPr>
        <p:spPr>
          <a:xfrm>
            <a:off x="495801" y="228600"/>
            <a:ext cx="8228707" cy="119099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The Complete Set of Instances</a:t>
            </a:r>
            <a:endParaRPr lang="en-US" sz="4000" b="1" dirty="0">
              <a:sym typeface="UC Berkeley OS Sign"/>
            </a:endParaRPr>
          </a:p>
        </p:txBody>
      </p:sp>
      <p:sp>
        <p:nvSpPr>
          <p:cNvPr id="4" name="TextBox 3">
            <a:extLst>
              <a:ext uri="{FF2B5EF4-FFF2-40B4-BE49-F238E27FC236}">
                <a16:creationId xmlns:a16="http://schemas.microsoft.com/office/drawing/2014/main" id="{FE0F36B5-32FA-421D-972F-DEAAEABFF7BA}"/>
              </a:ext>
            </a:extLst>
          </p:cNvPr>
          <p:cNvSpPr txBox="1"/>
          <p:nvPr/>
        </p:nvSpPr>
        <p:spPr>
          <a:xfrm>
            <a:off x="990600" y="5994353"/>
            <a:ext cx="7391400" cy="830997"/>
          </a:xfrm>
          <a:prstGeom prst="rect">
            <a:avLst/>
          </a:prstGeom>
          <a:noFill/>
        </p:spPr>
        <p:txBody>
          <a:bodyPr wrap="square" rtlCol="0">
            <a:spAutoFit/>
          </a:bodyPr>
          <a:lstStyle/>
          <a:p>
            <a:r>
              <a:rPr lang="en-US" sz="2400" i="1" dirty="0">
                <a:solidFill>
                  <a:srgbClr val="FF0000"/>
                </a:solidFill>
              </a:rPr>
              <a:t>How would the process of selecting descriptions have differed if you’d been given all of these at the same time?</a:t>
            </a:r>
          </a:p>
        </p:txBody>
      </p:sp>
      <p:sp>
        <p:nvSpPr>
          <p:cNvPr id="5" name="Rectangle 4">
            <a:extLst>
              <a:ext uri="{FF2B5EF4-FFF2-40B4-BE49-F238E27FC236}">
                <a16:creationId xmlns:a16="http://schemas.microsoft.com/office/drawing/2014/main" id="{646A9E6B-8DF0-4356-8412-3F2BA49F7FC6}"/>
              </a:ext>
            </a:extLst>
          </p:cNvPr>
          <p:cNvSpPr/>
          <p:nvPr/>
        </p:nvSpPr>
        <p:spPr>
          <a:xfrm>
            <a:off x="364287" y="842202"/>
            <a:ext cx="8491734" cy="1200329"/>
          </a:xfrm>
          <a:prstGeom prst="rect">
            <a:avLst/>
          </a:prstGeom>
        </p:spPr>
        <p:txBody>
          <a:bodyPr wrap="square">
            <a:spAutoFit/>
          </a:bodyPr>
          <a:lstStyle/>
          <a:p>
            <a:r>
              <a:rPr lang="en-US" sz="2400" dirty="0"/>
              <a:t>This collection has broad SCOPE – it contains a very heterogeneous set of instances, and it is difficult to define and bound the collection domain </a:t>
            </a:r>
          </a:p>
        </p:txBody>
      </p:sp>
      <p:sp>
        <p:nvSpPr>
          <p:cNvPr id="6" name="Multiplication Sign 5">
            <a:extLst>
              <a:ext uri="{FF2B5EF4-FFF2-40B4-BE49-F238E27FC236}">
                <a16:creationId xmlns:a16="http://schemas.microsoft.com/office/drawing/2014/main" id="{B9B81626-F032-4EFE-8410-F2E996A01120}"/>
              </a:ext>
            </a:extLst>
          </p:cNvPr>
          <p:cNvSpPr/>
          <p:nvPr/>
        </p:nvSpPr>
        <p:spPr>
          <a:xfrm>
            <a:off x="6744092" y="3481958"/>
            <a:ext cx="1637908" cy="120032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59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Organizing Principles &lt;</a:t>
            </a:r>
            <a:r>
              <a:rPr lang="en-US" sz="4000" b="1" dirty="0">
                <a:sym typeface="Wingdings" panose="05000000000000000000" pitchFamily="2" charset="2"/>
              </a:rPr>
              <a:t>=&gt;</a:t>
            </a:r>
            <a:br>
              <a:rPr lang="en-US" sz="4000" b="1" dirty="0">
                <a:sym typeface="Wingdings" panose="05000000000000000000" pitchFamily="2" charset="2"/>
              </a:rPr>
            </a:br>
            <a:r>
              <a:rPr lang="en-US" sz="4000" b="1" dirty="0">
                <a:sym typeface="Wingdings" panose="05000000000000000000" pitchFamily="2" charset="2"/>
              </a:rPr>
              <a:t> Resource Descriptions</a:t>
            </a:r>
            <a:endParaRPr lang="en-US" sz="4000" b="1" dirty="0"/>
          </a:p>
        </p:txBody>
      </p:sp>
      <p:sp>
        <p:nvSpPr>
          <p:cNvPr id="3" name="Content Placeholder 2"/>
          <p:cNvSpPr>
            <a:spLocks noGrp="1"/>
          </p:cNvSpPr>
          <p:nvPr>
            <p:ph idx="1"/>
          </p:nvPr>
        </p:nvSpPr>
        <p:spPr>
          <a:xfrm>
            <a:off x="228600" y="1828800"/>
            <a:ext cx="8915400" cy="4525963"/>
          </a:xfrm>
        </p:spPr>
        <p:txBody>
          <a:bodyPr>
            <a:normAutofit/>
          </a:bodyPr>
          <a:lstStyle/>
          <a:p>
            <a:r>
              <a:rPr lang="en-US" sz="3600" dirty="0">
                <a:latin typeface="UC Berkeley OS Sign"/>
              </a:rPr>
              <a:t>Frequency of Use &lt;=&gt; Usage information</a:t>
            </a:r>
          </a:p>
          <a:p>
            <a:r>
              <a:rPr lang="en-US" sz="3600" dirty="0">
                <a:latin typeface="UC Berkeley OS Sign"/>
              </a:rPr>
              <a:t>Color, shape, size… &lt;=&gt; Physical properties</a:t>
            </a:r>
          </a:p>
          <a:p>
            <a:r>
              <a:rPr lang="en-US" sz="3600" dirty="0">
                <a:latin typeface="UC Berkeley OS Sign"/>
              </a:rPr>
              <a:t>Alphabetical order &lt;=&gt; Sortable resource name or identifier</a:t>
            </a:r>
          </a:p>
          <a:p>
            <a:r>
              <a:rPr lang="en-US" sz="3600" dirty="0">
                <a:latin typeface="UC Berkeley OS Sign"/>
              </a:rPr>
              <a:t>Chronological order &lt;=&gt; Sortable date/time of important event</a:t>
            </a:r>
          </a:p>
          <a:p>
            <a:r>
              <a:rPr lang="en-US" sz="3600" dirty="0"/>
              <a:t>Semantic &lt;=&gt; Content description</a:t>
            </a:r>
          </a:p>
        </p:txBody>
      </p:sp>
    </p:spTree>
    <p:extLst>
      <p:ext uri="{BB962C8B-B14F-4D97-AF65-F5344CB8AC3E}">
        <p14:creationId xmlns:p14="http://schemas.microsoft.com/office/powerpoint/2010/main" val="31862945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79BF-B755-428B-8A1E-C36AA25877CD}"/>
              </a:ext>
            </a:extLst>
          </p:cNvPr>
          <p:cNvSpPr>
            <a:spLocks noGrp="1"/>
          </p:cNvSpPr>
          <p:nvPr>
            <p:ph type="title"/>
          </p:nvPr>
        </p:nvSpPr>
        <p:spPr>
          <a:xfrm>
            <a:off x="381000" y="457200"/>
            <a:ext cx="8229600" cy="1143000"/>
          </a:xfrm>
        </p:spPr>
        <p:txBody>
          <a:bodyPr>
            <a:normAutofit fontScale="90000"/>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This Collection Has the Same Scale, but Vastly Smaller Scope</a:t>
            </a:r>
          </a:p>
        </p:txBody>
      </p:sp>
      <p:pic>
        <p:nvPicPr>
          <p:cNvPr id="3" name="Picture 2">
            <a:extLst>
              <a:ext uri="{FF2B5EF4-FFF2-40B4-BE49-F238E27FC236}">
                <a16:creationId xmlns:a16="http://schemas.microsoft.com/office/drawing/2014/main" id="{3E1B5533-DF62-4343-BF4A-3B17D17BDA20}"/>
              </a:ext>
            </a:extLst>
          </p:cNvPr>
          <p:cNvPicPr>
            <a:picLocks noChangeAspect="1"/>
          </p:cNvPicPr>
          <p:nvPr/>
        </p:nvPicPr>
        <p:blipFill>
          <a:blip r:embed="rId2"/>
          <a:stretch>
            <a:fillRect/>
          </a:stretch>
        </p:blipFill>
        <p:spPr>
          <a:xfrm>
            <a:off x="489284" y="2034924"/>
            <a:ext cx="6362700" cy="4524375"/>
          </a:xfrm>
          <a:prstGeom prst="rect">
            <a:avLst/>
          </a:prstGeom>
        </p:spPr>
      </p:pic>
      <p:sp>
        <p:nvSpPr>
          <p:cNvPr id="5" name="TextBox 4">
            <a:extLst>
              <a:ext uri="{FF2B5EF4-FFF2-40B4-BE49-F238E27FC236}">
                <a16:creationId xmlns:a16="http://schemas.microsoft.com/office/drawing/2014/main" id="{A234AE81-0182-4968-9303-34466943B7EF}"/>
              </a:ext>
            </a:extLst>
          </p:cNvPr>
          <p:cNvSpPr txBox="1"/>
          <p:nvPr/>
        </p:nvSpPr>
        <p:spPr>
          <a:xfrm>
            <a:off x="6521116" y="2274838"/>
            <a:ext cx="2133600" cy="2308324"/>
          </a:xfrm>
          <a:prstGeom prst="rect">
            <a:avLst/>
          </a:prstGeom>
          <a:noFill/>
        </p:spPr>
        <p:txBody>
          <a:bodyPr wrap="square" rtlCol="0">
            <a:spAutoFit/>
          </a:bodyPr>
          <a:lstStyle/>
          <a:p>
            <a:r>
              <a:rPr lang="en-US" sz="2400" dirty="0"/>
              <a:t>Instances in collections with small scope are much easier to describe and organize </a:t>
            </a:r>
          </a:p>
        </p:txBody>
      </p:sp>
    </p:spTree>
    <p:extLst>
      <p:ext uri="{BB962C8B-B14F-4D97-AF65-F5344CB8AC3E}">
        <p14:creationId xmlns:p14="http://schemas.microsoft.com/office/powerpoint/2010/main" val="222599375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64576" y="1265023"/>
            <a:ext cx="4397749" cy="3294067"/>
          </a:xfrm>
          <a:prstGeom prst="rect">
            <a:avLst/>
          </a:prstGeom>
        </p:spPr>
      </p:pic>
      <p:sp>
        <p:nvSpPr>
          <p:cNvPr id="5" name="TextBox 4"/>
          <p:cNvSpPr txBox="1"/>
          <p:nvPr/>
        </p:nvSpPr>
        <p:spPr>
          <a:xfrm>
            <a:off x="5487242" y="1636826"/>
            <a:ext cx="2743200" cy="1569660"/>
          </a:xfrm>
          <a:prstGeom prst="rect">
            <a:avLst/>
          </a:prstGeom>
          <a:noFill/>
        </p:spPr>
        <p:txBody>
          <a:bodyPr wrap="square" rtlCol="0">
            <a:spAutoFit/>
          </a:bodyPr>
          <a:lstStyle/>
          <a:p>
            <a:r>
              <a:rPr lang="en-US" sz="2400" dirty="0"/>
              <a:t>Harris Cattle Ranch</a:t>
            </a:r>
            <a:br>
              <a:rPr lang="en-US" sz="2400" dirty="0"/>
            </a:br>
            <a:r>
              <a:rPr lang="en-US" sz="2400" dirty="0"/>
              <a:t>Coalinga CA</a:t>
            </a:r>
          </a:p>
          <a:p>
            <a:r>
              <a:rPr lang="en-US" sz="2400" dirty="0"/>
              <a:t>250,000 cows</a:t>
            </a:r>
          </a:p>
          <a:p>
            <a:r>
              <a:rPr lang="en-US" sz="2400" dirty="0"/>
              <a:t>400 employees</a:t>
            </a:r>
          </a:p>
        </p:txBody>
      </p:sp>
      <p:sp>
        <p:nvSpPr>
          <p:cNvPr id="6" name="TextBox 5"/>
          <p:cNvSpPr txBox="1"/>
          <p:nvPr/>
        </p:nvSpPr>
        <p:spPr>
          <a:xfrm>
            <a:off x="883935" y="4972930"/>
            <a:ext cx="3459465" cy="1200329"/>
          </a:xfrm>
          <a:prstGeom prst="rect">
            <a:avLst/>
          </a:prstGeom>
          <a:noFill/>
        </p:spPr>
        <p:txBody>
          <a:bodyPr wrap="square" rtlCol="0">
            <a:spAutoFit/>
          </a:bodyPr>
          <a:lstStyle/>
          <a:p>
            <a:r>
              <a:rPr lang="en-US" sz="2400" dirty="0"/>
              <a:t>San Francisco Zoo</a:t>
            </a:r>
          </a:p>
          <a:p>
            <a:r>
              <a:rPr lang="en-US" sz="2400" dirty="0"/>
              <a:t>2000 animals, 200 species</a:t>
            </a:r>
          </a:p>
          <a:p>
            <a:r>
              <a:rPr lang="en-US" sz="2400" dirty="0"/>
              <a:t>200 employees</a:t>
            </a:r>
          </a:p>
        </p:txBody>
      </p:sp>
      <p:pic>
        <p:nvPicPr>
          <p:cNvPr id="7" name="Picture 6"/>
          <p:cNvPicPr>
            <a:picLocks noChangeAspect="1"/>
          </p:cNvPicPr>
          <p:nvPr/>
        </p:nvPicPr>
        <p:blipFill>
          <a:blip r:embed="rId4"/>
          <a:stretch>
            <a:fillRect/>
          </a:stretch>
        </p:blipFill>
        <p:spPr>
          <a:xfrm>
            <a:off x="4800600" y="3675067"/>
            <a:ext cx="4027049" cy="3112965"/>
          </a:xfrm>
          <a:prstGeom prst="rect">
            <a:avLst/>
          </a:prstGeom>
        </p:spPr>
      </p:pic>
      <p:sp>
        <p:nvSpPr>
          <p:cNvPr id="9" name="Rectangle 8"/>
          <p:cNvSpPr/>
          <p:nvPr/>
        </p:nvSpPr>
        <p:spPr>
          <a:xfrm>
            <a:off x="883936" y="254206"/>
            <a:ext cx="8112862" cy="707886"/>
          </a:xfrm>
          <a:prstGeom prst="rect">
            <a:avLst/>
          </a:prstGeom>
        </p:spPr>
        <p:txBody>
          <a:bodyPr wrap="none">
            <a:spAutoFit/>
          </a:bodyPr>
          <a:lstStyle/>
          <a:p>
            <a:r>
              <a:rPr lang="en-US" sz="4000" b="1" dirty="0">
                <a:latin typeface="+mj-lt"/>
              </a:rPr>
              <a:t>Scope and Scale: Cattle Ranch vs. Zoo</a:t>
            </a:r>
          </a:p>
        </p:txBody>
      </p:sp>
    </p:spTree>
    <p:extLst>
      <p:ext uri="{BB962C8B-B14F-4D97-AF65-F5344CB8AC3E}">
        <p14:creationId xmlns:p14="http://schemas.microsoft.com/office/powerpoint/2010/main" val="10523192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49759" y="257358"/>
            <a:ext cx="5187189" cy="1323439"/>
          </a:xfrm>
          <a:prstGeom prst="rect">
            <a:avLst/>
          </a:prstGeom>
        </p:spPr>
        <p:txBody>
          <a:bodyPr wrap="none">
            <a:spAutoFit/>
          </a:bodyPr>
          <a:lstStyle/>
          <a:p>
            <a:pPr algn="ctr"/>
            <a:r>
              <a:rPr lang="en-US" sz="4000" b="1" dirty="0">
                <a:latin typeface="+mj-lt"/>
              </a:rPr>
              <a:t>Scope and Scale:</a:t>
            </a:r>
            <a:br>
              <a:rPr lang="en-US" sz="4000" b="1" dirty="0">
                <a:latin typeface="+mj-lt"/>
              </a:rPr>
            </a:br>
            <a:r>
              <a:rPr lang="en-US" sz="4000" b="1" dirty="0">
                <a:latin typeface="+mj-lt"/>
              </a:rPr>
              <a:t> Tall Data vs. Wide Data</a:t>
            </a:r>
          </a:p>
        </p:txBody>
      </p:sp>
      <p:pic>
        <p:nvPicPr>
          <p:cNvPr id="8" name="Picture 7"/>
          <p:cNvPicPr>
            <a:picLocks noChangeAspect="1"/>
          </p:cNvPicPr>
          <p:nvPr/>
        </p:nvPicPr>
        <p:blipFill>
          <a:blip r:embed="rId3"/>
          <a:stretch>
            <a:fillRect/>
          </a:stretch>
        </p:blipFill>
        <p:spPr>
          <a:xfrm>
            <a:off x="2092772" y="255210"/>
            <a:ext cx="990600" cy="5505450"/>
          </a:xfrm>
          <a:prstGeom prst="rect">
            <a:avLst/>
          </a:prstGeom>
        </p:spPr>
      </p:pic>
      <p:sp>
        <p:nvSpPr>
          <p:cNvPr id="10" name="Rectangle 9"/>
          <p:cNvSpPr/>
          <p:nvPr/>
        </p:nvSpPr>
        <p:spPr>
          <a:xfrm>
            <a:off x="126686" y="179249"/>
            <a:ext cx="1866764" cy="6678751"/>
          </a:xfrm>
          <a:prstGeom prst="rect">
            <a:avLst/>
          </a:prstGeom>
        </p:spPr>
        <p:txBody>
          <a:bodyPr wrap="square">
            <a:spAutoFit/>
          </a:bodyPr>
          <a:lstStyle/>
          <a:p>
            <a:r>
              <a:rPr lang="en-US" sz="2400" dirty="0"/>
              <a:t>A “tall” dataset might contain many millions or even billions of records, but each has a relatively small number of variables</a:t>
            </a:r>
          </a:p>
          <a:p>
            <a:r>
              <a:rPr lang="en-US" sz="2400" dirty="0"/>
              <a:t>(e.g., a bank’s credit card accounts)</a:t>
            </a:r>
          </a:p>
          <a:p>
            <a:endParaRPr lang="en-US" sz="2400" dirty="0"/>
          </a:p>
          <a:p>
            <a:endParaRPr lang="en-US" sz="2000" dirty="0"/>
          </a:p>
        </p:txBody>
      </p:sp>
      <p:sp>
        <p:nvSpPr>
          <p:cNvPr id="16" name="Down Arrow 15"/>
          <p:cNvSpPr/>
          <p:nvPr/>
        </p:nvSpPr>
        <p:spPr>
          <a:xfrm>
            <a:off x="2394977" y="5498432"/>
            <a:ext cx="304800" cy="857250"/>
          </a:xfrm>
          <a:prstGeom prst="downArrow">
            <a:avLst>
              <a:gd name="adj1" fmla="val 4178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stretch>
            <a:fillRect/>
          </a:stretch>
        </p:blipFill>
        <p:spPr>
          <a:xfrm rot="16200000">
            <a:off x="5322658" y="1615071"/>
            <a:ext cx="1352550" cy="5000625"/>
          </a:xfrm>
          <a:prstGeom prst="rect">
            <a:avLst/>
          </a:prstGeom>
        </p:spPr>
      </p:pic>
      <p:sp>
        <p:nvSpPr>
          <p:cNvPr id="18" name="Down Arrow 17"/>
          <p:cNvSpPr/>
          <p:nvPr/>
        </p:nvSpPr>
        <p:spPr>
          <a:xfrm rot="-5400000">
            <a:off x="8384548" y="3693544"/>
            <a:ext cx="304801" cy="833242"/>
          </a:xfrm>
          <a:prstGeom prst="downArrow">
            <a:avLst>
              <a:gd name="adj1" fmla="val 4178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99743" y="1579632"/>
            <a:ext cx="5303591" cy="1938992"/>
          </a:xfrm>
          <a:prstGeom prst="rect">
            <a:avLst/>
          </a:prstGeom>
        </p:spPr>
        <p:txBody>
          <a:bodyPr wrap="square">
            <a:spAutoFit/>
          </a:bodyPr>
          <a:lstStyle/>
          <a:p>
            <a:r>
              <a:rPr lang="en-US" sz="2400" dirty="0"/>
              <a:t>A “wide” dataset might also have many records, but each record has a large number – hundreds or even thousands - of variables (e.g., predictive analytics, Facebook).  </a:t>
            </a:r>
          </a:p>
        </p:txBody>
      </p:sp>
      <p:sp>
        <p:nvSpPr>
          <p:cNvPr id="2" name="TextBox 1">
            <a:extLst>
              <a:ext uri="{FF2B5EF4-FFF2-40B4-BE49-F238E27FC236}">
                <a16:creationId xmlns:a16="http://schemas.microsoft.com/office/drawing/2014/main" id="{C175C3BC-BC3B-4BD3-BE67-B3C93A9B15BA}"/>
              </a:ext>
            </a:extLst>
          </p:cNvPr>
          <p:cNvSpPr txBox="1"/>
          <p:nvPr/>
        </p:nvSpPr>
        <p:spPr>
          <a:xfrm>
            <a:off x="3484899" y="5029200"/>
            <a:ext cx="5453576" cy="1200329"/>
          </a:xfrm>
          <a:prstGeom prst="rect">
            <a:avLst/>
          </a:prstGeom>
          <a:noFill/>
        </p:spPr>
        <p:txBody>
          <a:bodyPr wrap="square" rtlCol="0">
            <a:spAutoFit/>
          </a:bodyPr>
          <a:lstStyle/>
          <a:p>
            <a:r>
              <a:rPr lang="en-US" sz="2400" i="1" dirty="0">
                <a:solidFill>
                  <a:srgbClr val="FF0000"/>
                </a:solidFill>
              </a:rPr>
              <a:t>“Tall Data” is traditional computer science and software engineering. “Wide Data” is the cutting edge in data science/ML</a:t>
            </a:r>
          </a:p>
        </p:txBody>
      </p:sp>
    </p:spTree>
    <p:extLst>
      <p:ext uri="{BB962C8B-B14F-4D97-AF65-F5344CB8AC3E}">
        <p14:creationId xmlns:p14="http://schemas.microsoft.com/office/powerpoint/2010/main" val="19456944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86792"/>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Big Ideas (2)</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63</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92636" y="1440435"/>
            <a:ext cx="8004981" cy="5431838"/>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It probably seemed easy to come up with description terms, but the vocabulary problem is real.  </a:t>
            </a:r>
            <a:r>
              <a:rPr lang="en-US" sz="2800" b="1" i="1" dirty="0">
                <a:solidFill>
                  <a:srgbClr val="FF0000"/>
                </a:solidFill>
              </a:rPr>
              <a:t>Friends don’t let friends model alone</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process and result of identifying descriptions from a series of instances is likely to be very different than from a collection of instances</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The scope of a resource collection – the breadth and heterogeneity of instances – is far more important than scale</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Scope makes resource description and computation with descriptions more challenging</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p>
        </p:txBody>
      </p:sp>
    </p:spTree>
    <p:extLst>
      <p:ext uri="{BB962C8B-B14F-4D97-AF65-F5344CB8AC3E}">
        <p14:creationId xmlns:p14="http://schemas.microsoft.com/office/powerpoint/2010/main" val="270790632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258745" y="66345"/>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2. Users and Uses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64</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919766" y="1447800"/>
            <a:ext cx="7852537" cy="4979150"/>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Scope also increases the diversity of users and uses for the collection</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Do we know who the users are?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Are the describers the users?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600" dirty="0"/>
          </a:p>
          <a:p>
            <a:pPr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solidFill>
                  <a:srgbClr val="FF0000"/>
                </a:solidFill>
              </a:rPr>
              <a:t>FLASHBACK</a:t>
            </a:r>
            <a:r>
              <a:rPr lang="en-US" sz="3600" dirty="0"/>
              <a:t>:</a:t>
            </a:r>
            <a:br>
              <a:rPr lang="en-US" sz="3600" dirty="0"/>
            </a:br>
            <a:r>
              <a:rPr lang="en-US" sz="3600" dirty="0"/>
              <a:t> </a:t>
            </a:r>
            <a:r>
              <a:rPr lang="en-US" sz="3600" b="1" dirty="0"/>
              <a:t>Organizing Principles &lt;</a:t>
            </a:r>
            <a:r>
              <a:rPr lang="en-US" sz="3600" b="1" dirty="0">
                <a:sym typeface="Wingdings" panose="05000000000000000000" pitchFamily="2" charset="2"/>
              </a:rPr>
              <a:t>=&gt;</a:t>
            </a:r>
            <a:br>
              <a:rPr lang="en-US" sz="3600" b="1" dirty="0">
                <a:sym typeface="Wingdings" panose="05000000000000000000" pitchFamily="2" charset="2"/>
              </a:rPr>
            </a:br>
            <a:r>
              <a:rPr lang="en-US" sz="3600" b="1" dirty="0">
                <a:sym typeface="Wingdings" panose="05000000000000000000" pitchFamily="2" charset="2"/>
              </a:rPr>
              <a:t> Resource Descriptions</a:t>
            </a:r>
            <a:endParaRPr lang="en-US" sz="3600" dirty="0"/>
          </a:p>
        </p:txBody>
      </p:sp>
    </p:spTree>
    <p:extLst>
      <p:ext uri="{BB962C8B-B14F-4D97-AF65-F5344CB8AC3E}">
        <p14:creationId xmlns:p14="http://schemas.microsoft.com/office/powerpoint/2010/main" val="183862474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258745" y="66345"/>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3. </a:t>
            </a:r>
            <a:r>
              <a:rPr lang="en-US" b="1" dirty="0">
                <a:sym typeface="Arial" pitchFamily="34" charset="0"/>
              </a:rPr>
              <a:t>Study the resource(s) to identify descriptive properties </a:t>
            </a:r>
            <a:endParaRPr lang="en-US"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65</a:t>
            </a:fld>
            <a:endParaRPr lang="en-US" sz="1500" dirty="0">
              <a:solidFill>
                <a:srgbClr val="002955"/>
              </a:solidFill>
              <a:latin typeface="UC Berkeley OS Sign"/>
              <a:ea typeface="MS PGothic" pitchFamily="34" charset="-128"/>
              <a:sym typeface="UC Berkeley OS Sign"/>
            </a:endParaRPr>
          </a:p>
        </p:txBody>
      </p:sp>
      <p:pic>
        <p:nvPicPr>
          <p:cNvPr id="5" name="Picture 4">
            <a:extLst>
              <a:ext uri="{FF2B5EF4-FFF2-40B4-BE49-F238E27FC236}">
                <a16:creationId xmlns:a16="http://schemas.microsoft.com/office/drawing/2014/main" id="{FB73F5F6-04BF-4831-84CA-2CADB050D9DC}"/>
              </a:ext>
            </a:extLst>
          </p:cNvPr>
          <p:cNvPicPr>
            <a:picLocks noChangeAspect="1"/>
          </p:cNvPicPr>
          <p:nvPr/>
        </p:nvPicPr>
        <p:blipFill>
          <a:blip r:embed="rId3"/>
          <a:stretch>
            <a:fillRect/>
          </a:stretch>
        </p:blipFill>
        <p:spPr>
          <a:xfrm>
            <a:off x="990600" y="1511908"/>
            <a:ext cx="5802623" cy="3481574"/>
          </a:xfrm>
          <a:prstGeom prst="rect">
            <a:avLst/>
          </a:prstGeom>
        </p:spPr>
      </p:pic>
      <p:pic>
        <p:nvPicPr>
          <p:cNvPr id="4" name="Picture 3">
            <a:extLst>
              <a:ext uri="{FF2B5EF4-FFF2-40B4-BE49-F238E27FC236}">
                <a16:creationId xmlns:a16="http://schemas.microsoft.com/office/drawing/2014/main" id="{EE5445DC-B902-4A68-9B80-2B20758C4BC9}"/>
              </a:ext>
            </a:extLst>
          </p:cNvPr>
          <p:cNvPicPr>
            <a:picLocks noChangeAspect="1"/>
          </p:cNvPicPr>
          <p:nvPr/>
        </p:nvPicPr>
        <p:blipFill>
          <a:blip r:embed="rId4"/>
          <a:stretch>
            <a:fillRect/>
          </a:stretch>
        </p:blipFill>
        <p:spPr>
          <a:xfrm>
            <a:off x="6821298" y="4876800"/>
            <a:ext cx="1809342" cy="1809342"/>
          </a:xfrm>
          <a:prstGeom prst="rect">
            <a:avLst/>
          </a:prstGeom>
        </p:spPr>
      </p:pic>
      <p:pic>
        <p:nvPicPr>
          <p:cNvPr id="2" name="Picture 1">
            <a:extLst>
              <a:ext uri="{FF2B5EF4-FFF2-40B4-BE49-F238E27FC236}">
                <a16:creationId xmlns:a16="http://schemas.microsoft.com/office/drawing/2014/main" id="{A598B544-C20F-44C7-B8D5-006FBBE02CBB}"/>
              </a:ext>
            </a:extLst>
          </p:cNvPr>
          <p:cNvPicPr>
            <a:picLocks noChangeAspect="1"/>
          </p:cNvPicPr>
          <p:nvPr/>
        </p:nvPicPr>
        <p:blipFill>
          <a:blip r:embed="rId5"/>
          <a:stretch>
            <a:fillRect/>
          </a:stretch>
        </p:blipFill>
        <p:spPr>
          <a:xfrm flipH="1">
            <a:off x="5791200" y="2937910"/>
            <a:ext cx="740921" cy="629569"/>
          </a:xfrm>
          <a:prstGeom prst="rect">
            <a:avLst/>
          </a:prstGeom>
        </p:spPr>
      </p:pic>
    </p:spTree>
    <p:extLst>
      <p:ext uri="{BB962C8B-B14F-4D97-AF65-F5344CB8AC3E}">
        <p14:creationId xmlns:p14="http://schemas.microsoft.com/office/powerpoint/2010/main" val="215748686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1"/>
          <p:cNvSpPr>
            <a:spLocks noGrp="1" noChangeArrowheads="1"/>
          </p:cNvSpPr>
          <p:nvPr>
            <p:ph type="title"/>
          </p:nvPr>
        </p:nvSpPr>
        <p:spPr>
          <a:xfrm>
            <a:off x="152401" y="137942"/>
            <a:ext cx="8534399" cy="1190997"/>
          </a:xfrm>
        </p:spPr>
        <p:txBody>
          <a:bodyPr>
            <a:normAutofit fontScale="90000"/>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4000" b="1" dirty="0"/>
              <a:t>4. Designing the</a:t>
            </a:r>
            <a:br>
              <a:rPr lang="en-US" altLang="en-US" sz="4000" b="1" dirty="0"/>
            </a:br>
            <a:r>
              <a:rPr lang="en-US" altLang="en-US" sz="4000" b="1" dirty="0"/>
              <a:t> Description Vocabulary is Hard</a:t>
            </a:r>
            <a:endParaRPr lang="en-US" altLang="en-US" sz="4000" b="1" dirty="0">
              <a:sym typeface="UC Berkeley OS Sign"/>
            </a:endParaRPr>
          </a:p>
        </p:txBody>
      </p:sp>
      <p:sp>
        <p:nvSpPr>
          <p:cNvPr id="1536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eaLnBrk="1" hangingPunct="1"/>
            <a:fld id="{93ABEA9D-98B9-4F66-926C-E34C22F51608}" type="slidenum">
              <a:rPr lang="en-US" altLang="en-US" sz="1500">
                <a:solidFill>
                  <a:srgbClr val="002955"/>
                </a:solidFill>
                <a:latin typeface="UC Berkeley OS Sign"/>
                <a:ea typeface="MS PGothic" pitchFamily="34" charset="-128"/>
                <a:sym typeface="UC Berkeley OS Sign"/>
              </a:rPr>
              <a:pPr algn="ctr" eaLnBrk="1" hangingPunct="1"/>
              <a:t>66</a:t>
            </a:fld>
            <a:endParaRPr lang="en-US" alt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327496" y="2057400"/>
            <a:ext cx="8359304" cy="3569465"/>
          </a:xfrm>
          <a:prstGeom prst="rect">
            <a:avLst/>
          </a:prstGeom>
        </p:spPr>
        <p:txBody>
          <a:bodyPr lIns="64288" tIns="32144" rIns="64288" bIns="32144">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People use different words for the same things, and the same words for different things (TDO 4.4 &amp; the Vocabulary Problem)</a:t>
            </a: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Describing and organizing always (explicitly or implicitly) takes place in some context</a:t>
            </a: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The context shapes which resource properties are important and the organizing principles that use those properties</a:t>
            </a:r>
          </a:p>
        </p:txBody>
      </p:sp>
    </p:spTree>
    <p:extLst>
      <p:ext uri="{BB962C8B-B14F-4D97-AF65-F5344CB8AC3E}">
        <p14:creationId xmlns:p14="http://schemas.microsoft.com/office/powerpoint/2010/main" val="462975002"/>
      </p:ext>
    </p:extLst>
  </p:cSld>
  <p:clrMapOvr>
    <a:masterClrMapping/>
  </p:clrMapOvr>
  <p:transition advTm="3136"/>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8737" y="-50733"/>
            <a:ext cx="8228707" cy="1190997"/>
          </a:xfrm>
        </p:spPr>
        <p:txBody>
          <a:bodyPr>
            <a:normAutofit/>
          </a:bodyPr>
          <a:lstStyle/>
          <a:p>
            <a:pPr>
              <a:lnSpc>
                <a:spcPct val="92000"/>
              </a:lnSpc>
              <a:tabLst>
                <a:tab pos="660400" algn="l"/>
                <a:tab pos="1311275" algn="l"/>
                <a:tab pos="1973263" algn="l"/>
                <a:tab pos="2624138" algn="l"/>
                <a:tab pos="3284538" algn="l"/>
                <a:tab pos="3946525" algn="l"/>
                <a:tab pos="4597400" algn="l"/>
                <a:tab pos="5240338" algn="l"/>
                <a:tab pos="5910263" algn="l"/>
                <a:tab pos="6562725" algn="l"/>
                <a:tab pos="7231063" algn="l"/>
                <a:tab pos="7874000" algn="l"/>
              </a:tabLst>
              <a:defRPr/>
            </a:pPr>
            <a:r>
              <a:rPr lang="en-US" sz="4000" b="1" dirty="0"/>
              <a:t>Describing Birds for Scientists</a:t>
            </a:r>
            <a:endParaRPr lang="en-US" sz="4000" b="1" dirty="0">
              <a:sym typeface="UC Berkeley OS Sign"/>
            </a:endParaRPr>
          </a:p>
        </p:txBody>
      </p:sp>
      <p:sp>
        <p:nvSpPr>
          <p:cNvPr id="157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9" tIns="32145" rIns="64289" bIns="32145"/>
          <a:lstStyle/>
          <a:p>
            <a:pPr algn="ctr"/>
            <a:fld id="{51305010-CD5F-4426-B618-7E0E3888B268}" type="slidenum">
              <a:rPr lang="en-US" altLang="en-US" sz="1500">
                <a:solidFill>
                  <a:srgbClr val="002955"/>
                </a:solidFill>
                <a:latin typeface="UC Berkeley OS Sign"/>
                <a:ea typeface="MS PGothic" pitchFamily="34" charset="-128"/>
                <a:sym typeface="UC Berkeley OS Sign"/>
              </a:rPr>
              <a:pPr algn="ctr"/>
              <a:t>67</a:t>
            </a:fld>
            <a:endParaRPr lang="en-US" altLang="en-US" sz="1500" dirty="0">
              <a:solidFill>
                <a:srgbClr val="002955"/>
              </a:solidFill>
              <a:latin typeface="UC Berkeley OS Sign"/>
              <a:ea typeface="MS PGothic" pitchFamily="34" charset="-128"/>
              <a:sym typeface="UC Berkeley OS Sign"/>
            </a:endParaRPr>
          </a:p>
        </p:txBody>
      </p:sp>
      <p:pic>
        <p:nvPicPr>
          <p:cNvPr id="157700" name="Picture 1"/>
          <p:cNvPicPr>
            <a:picLocks noChangeAspect="1" noChangeArrowheads="1"/>
          </p:cNvPicPr>
          <p:nvPr/>
        </p:nvPicPr>
        <p:blipFill>
          <a:blip r:embed="rId3" cstate="print"/>
          <a:srcRect/>
          <a:stretch>
            <a:fillRect/>
          </a:stretch>
        </p:blipFill>
        <p:spPr bwMode="auto">
          <a:xfrm>
            <a:off x="1383728" y="1827780"/>
            <a:ext cx="6101209" cy="4851053"/>
          </a:xfrm>
          <a:prstGeom prst="rect">
            <a:avLst/>
          </a:prstGeom>
          <a:noFill/>
          <a:ln w="9525">
            <a:noFill/>
            <a:miter lim="800000"/>
            <a:headEnd/>
            <a:tailEnd/>
          </a:ln>
        </p:spPr>
      </p:pic>
      <p:pic>
        <p:nvPicPr>
          <p:cNvPr id="157701" name="Picture 2"/>
          <p:cNvPicPr>
            <a:picLocks noChangeAspect="1" noChangeArrowheads="1"/>
          </p:cNvPicPr>
          <p:nvPr/>
        </p:nvPicPr>
        <p:blipFill>
          <a:blip r:embed="rId4" cstate="print"/>
          <a:srcRect/>
          <a:stretch>
            <a:fillRect/>
          </a:stretch>
        </p:blipFill>
        <p:spPr bwMode="auto">
          <a:xfrm>
            <a:off x="1375767" y="923202"/>
            <a:ext cx="6020842" cy="743396"/>
          </a:xfrm>
          <a:prstGeom prst="rect">
            <a:avLst/>
          </a:prstGeom>
          <a:noFill/>
          <a:ln w="9525">
            <a:noFill/>
            <a:miter lim="800000"/>
            <a:headEnd/>
            <a:tailEnd/>
          </a:ln>
        </p:spPr>
      </p:pic>
    </p:spTree>
    <p:extLst>
      <p:ext uri="{BB962C8B-B14F-4D97-AF65-F5344CB8AC3E}">
        <p14:creationId xmlns:p14="http://schemas.microsoft.com/office/powerpoint/2010/main" val="331063333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8013" y="309470"/>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t>Describing Birds for Birdwatchers</a:t>
            </a:r>
            <a:endParaRPr lang="en-US" sz="4000" b="1" dirty="0">
              <a:sym typeface="UC Berkeley OS Sign"/>
            </a:endParaRPr>
          </a:p>
        </p:txBody>
      </p:sp>
      <p:sp>
        <p:nvSpPr>
          <p:cNvPr id="15974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9" tIns="32145" rIns="64289" bIns="32145"/>
          <a:lstStyle/>
          <a:p>
            <a:pPr algn="ctr"/>
            <a:fld id="{63662C1D-7F74-49D0-8869-DDE60AE72AC9}" type="slidenum">
              <a:rPr lang="en-US" altLang="en-US" sz="1500">
                <a:solidFill>
                  <a:srgbClr val="002955"/>
                </a:solidFill>
                <a:latin typeface="UC Berkeley OS Sign"/>
                <a:ea typeface="MS PGothic" pitchFamily="34" charset="-128"/>
                <a:sym typeface="UC Berkeley OS Sign"/>
              </a:rPr>
              <a:pPr algn="ctr"/>
              <a:t>68</a:t>
            </a:fld>
            <a:endParaRPr lang="en-US" altLang="en-US" sz="1500" dirty="0">
              <a:solidFill>
                <a:srgbClr val="002955"/>
              </a:solidFill>
              <a:latin typeface="UC Berkeley OS Sign"/>
              <a:ea typeface="MS PGothic" pitchFamily="34" charset="-128"/>
              <a:sym typeface="UC Berkeley OS Sign"/>
            </a:endParaRPr>
          </a:p>
        </p:txBody>
      </p:sp>
      <p:pic>
        <p:nvPicPr>
          <p:cNvPr id="159748" name="Picture 7" descr="DCA-Burgers.gif"/>
          <p:cNvPicPr>
            <a:picLocks noChangeAspect="1"/>
          </p:cNvPicPr>
          <p:nvPr/>
        </p:nvPicPr>
        <p:blipFill>
          <a:blip r:embed="rId3" cstate="print"/>
          <a:srcRect/>
          <a:stretch>
            <a:fillRect/>
          </a:stretch>
        </p:blipFill>
        <p:spPr bwMode="auto">
          <a:xfrm>
            <a:off x="1571625" y="1206624"/>
            <a:ext cx="6161484" cy="5405809"/>
          </a:xfrm>
          <a:prstGeom prst="rect">
            <a:avLst/>
          </a:prstGeom>
          <a:noFill/>
          <a:ln w="9525">
            <a:noFill/>
            <a:miter lim="800000"/>
            <a:headEnd/>
            <a:tailEnd/>
          </a:ln>
        </p:spPr>
      </p:pic>
    </p:spTree>
    <p:extLst>
      <p:ext uri="{BB962C8B-B14F-4D97-AF65-F5344CB8AC3E}">
        <p14:creationId xmlns:p14="http://schemas.microsoft.com/office/powerpoint/2010/main" val="99231148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1"/>
          <p:cNvSpPr>
            <a:spLocks noGrp="1" noChangeArrowheads="1"/>
          </p:cNvSpPr>
          <p:nvPr>
            <p:ph type="title"/>
          </p:nvPr>
        </p:nvSpPr>
        <p:spPr>
          <a:xfrm>
            <a:off x="152401" y="137942"/>
            <a:ext cx="8534399" cy="1190997"/>
          </a:xfrm>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4000" b="1" dirty="0"/>
              <a:t>Controlled Vocabularies</a:t>
            </a:r>
            <a:endParaRPr lang="en-US" altLang="en-US" sz="4000" b="1" dirty="0">
              <a:sym typeface="UC Berkeley OS Sign"/>
            </a:endParaRPr>
          </a:p>
        </p:txBody>
      </p:sp>
      <p:sp>
        <p:nvSpPr>
          <p:cNvPr id="1536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eaLnBrk="1" hangingPunct="1"/>
            <a:fld id="{93ABEA9D-98B9-4F66-926C-E34C22F51608}" type="slidenum">
              <a:rPr lang="en-US" altLang="en-US" sz="1500">
                <a:solidFill>
                  <a:srgbClr val="002955"/>
                </a:solidFill>
                <a:latin typeface="UC Berkeley OS Sign"/>
                <a:ea typeface="MS PGothic" pitchFamily="34" charset="-128"/>
                <a:sym typeface="UC Berkeley OS Sign"/>
              </a:rPr>
              <a:pPr algn="ctr" eaLnBrk="1" hangingPunct="1"/>
              <a:t>69</a:t>
            </a:fld>
            <a:endParaRPr lang="en-US" alt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327496" y="1231606"/>
            <a:ext cx="8359304" cy="7275223"/>
          </a:xfrm>
          <a:prstGeom prst="rect">
            <a:avLst/>
          </a:prstGeom>
        </p:spPr>
        <p:txBody>
          <a:bodyPr lIns="64288" tIns="32144" rIns="64288" bIns="32144">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Controlled Vocabulary is an </a:t>
            </a:r>
            <a:r>
              <a:rPr lang="en-US" sz="2800" dirty="0">
                <a:solidFill>
                  <a:srgbClr val="FF0000"/>
                </a:solidFill>
              </a:rPr>
              <a:t>artificial language </a:t>
            </a:r>
            <a:r>
              <a:rPr lang="en-US" sz="2800" dirty="0"/>
              <a:t>designed to be used in place of the "natural" ones that people would otherwise use, but only “trained describers” can use them</a:t>
            </a: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collection of resource descriptions is vastly more useful when every resource is described using the same  features/properties/categories to which the controlled vocabulary is applied, making it a “schema” or “domain-specific language”</a:t>
            </a:r>
          </a:p>
          <a:p>
            <a:endParaRPr lang="en-US" sz="2800" dirty="0"/>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solidFill>
                <a:srgbClr val="FF0000"/>
              </a:solidFill>
            </a:endParaRP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i="1" dirty="0">
                <a:solidFill>
                  <a:srgbClr val="FF0000"/>
                </a:solidFill>
              </a:rPr>
              <a:t>Put more simply:  Uses, users, and the process by which the description vocabulary is created always create bias in the vocabulary</a:t>
            </a:r>
          </a:p>
        </p:txBody>
      </p:sp>
    </p:spTree>
    <p:extLst>
      <p:ext uri="{BB962C8B-B14F-4D97-AF65-F5344CB8AC3E}">
        <p14:creationId xmlns:p14="http://schemas.microsoft.com/office/powerpoint/2010/main" val="70027078"/>
      </p:ext>
    </p:extLst>
  </p:cSld>
  <p:clrMapOvr>
    <a:masterClrMapping/>
  </p:clrMapOvr>
  <p:transition advTm="3136"/>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A350-F93D-403F-8D2E-DBCEE7862AF3}"/>
              </a:ext>
            </a:extLst>
          </p:cNvPr>
          <p:cNvSpPr>
            <a:spLocks noGrp="1"/>
          </p:cNvSpPr>
          <p:nvPr>
            <p:ph type="title"/>
          </p:nvPr>
        </p:nvSpPr>
        <p:spPr>
          <a:xfrm>
            <a:off x="457200" y="84137"/>
            <a:ext cx="8229600" cy="1143000"/>
          </a:xfrm>
        </p:spPr>
        <p:txBody>
          <a:bodyPr/>
          <a:lstStyle/>
          <a:p>
            <a:r>
              <a:rPr lang="en-US" b="1" dirty="0"/>
              <a:t>The First Resource Descriptions</a:t>
            </a:r>
          </a:p>
        </p:txBody>
      </p:sp>
      <p:pic>
        <p:nvPicPr>
          <p:cNvPr id="4" name="Content Placeholder 3">
            <a:extLst>
              <a:ext uri="{FF2B5EF4-FFF2-40B4-BE49-F238E27FC236}">
                <a16:creationId xmlns:a16="http://schemas.microsoft.com/office/drawing/2014/main" id="{F334D782-5A8B-474D-A1A6-E181D729D2FC}"/>
              </a:ext>
            </a:extLst>
          </p:cNvPr>
          <p:cNvPicPr>
            <a:picLocks noGrp="1" noChangeAspect="1"/>
          </p:cNvPicPr>
          <p:nvPr>
            <p:ph idx="1"/>
          </p:nvPr>
        </p:nvPicPr>
        <p:blipFill>
          <a:blip r:embed="rId3"/>
          <a:stretch>
            <a:fillRect/>
          </a:stretch>
        </p:blipFill>
        <p:spPr>
          <a:xfrm>
            <a:off x="4581939" y="1524000"/>
            <a:ext cx="4451222" cy="4525963"/>
          </a:xfrm>
          <a:prstGeom prst="rect">
            <a:avLst/>
          </a:prstGeom>
        </p:spPr>
      </p:pic>
      <p:sp>
        <p:nvSpPr>
          <p:cNvPr id="5" name="Rectangle 4">
            <a:extLst>
              <a:ext uri="{FF2B5EF4-FFF2-40B4-BE49-F238E27FC236}">
                <a16:creationId xmlns:a16="http://schemas.microsoft.com/office/drawing/2014/main" id="{30CED3EE-8A27-4CBF-89F6-AA28B46EC9CF}"/>
              </a:ext>
            </a:extLst>
          </p:cNvPr>
          <p:cNvSpPr/>
          <p:nvPr/>
        </p:nvSpPr>
        <p:spPr>
          <a:xfrm>
            <a:off x="138717" y="1524000"/>
            <a:ext cx="4191000" cy="4154984"/>
          </a:xfrm>
          <a:prstGeom prst="rect">
            <a:avLst/>
          </a:prstGeom>
        </p:spPr>
        <p:txBody>
          <a:bodyPr wrap="square">
            <a:spAutoFit/>
          </a:bodyPr>
          <a:lstStyle/>
          <a:p>
            <a:pPr marL="457200" lvl="0" indent="-457200">
              <a:buFont typeface="Arial" panose="020B0604020202020204" pitchFamily="34" charset="0"/>
              <a:buChar char="•"/>
              <a:defRPr/>
            </a:pPr>
            <a:r>
              <a:rPr lang="en-US" sz="2400" dirty="0">
                <a:solidFill>
                  <a:prstClr val="black"/>
                </a:solidFill>
              </a:rPr>
              <a:t>The Library of Alexandria had 500,000 papyrus scrolls stored on shelves according to their topic</a:t>
            </a:r>
          </a:p>
          <a:p>
            <a:pPr marL="457200" lvl="0" indent="-457200">
              <a:buFont typeface="Arial" panose="020B0604020202020204" pitchFamily="34" charset="0"/>
              <a:buChar char="•"/>
              <a:defRPr/>
            </a:pPr>
            <a:r>
              <a:rPr lang="en-US" sz="2400" dirty="0">
                <a:solidFill>
                  <a:prstClr val="black"/>
                </a:solidFill>
              </a:rPr>
              <a:t>Starting in 3</a:t>
            </a:r>
            <a:r>
              <a:rPr lang="en-US" sz="2400" baseline="30000" dirty="0">
                <a:solidFill>
                  <a:prstClr val="black"/>
                </a:solidFill>
              </a:rPr>
              <a:t>rd</a:t>
            </a:r>
            <a:r>
              <a:rPr lang="en-US" sz="2400" dirty="0">
                <a:solidFill>
                  <a:prstClr val="black"/>
                </a:solidFill>
              </a:rPr>
              <a:t> century BCE, each shelf had an associated painted tablet with </a:t>
            </a:r>
            <a:r>
              <a:rPr lang="en-US" sz="2400" dirty="0">
                <a:solidFill>
                  <a:srgbClr val="FF0000"/>
                </a:solidFill>
              </a:rPr>
              <a:t>a list of the titles and authors of the scrolls </a:t>
            </a:r>
            <a:r>
              <a:rPr lang="en-US" sz="2400" dirty="0"/>
              <a:t>it contained </a:t>
            </a:r>
            <a:r>
              <a:rPr lang="en-US" sz="2400" dirty="0">
                <a:solidFill>
                  <a:prstClr val="black"/>
                </a:solidFill>
              </a:rPr>
              <a:t>(these were called pinakes - (pee-na-kays)</a:t>
            </a:r>
          </a:p>
        </p:txBody>
      </p:sp>
    </p:spTree>
    <p:extLst>
      <p:ext uri="{BB962C8B-B14F-4D97-AF65-F5344CB8AC3E}">
        <p14:creationId xmlns:p14="http://schemas.microsoft.com/office/powerpoint/2010/main" val="2558980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771236" y="2337441"/>
            <a:ext cx="7239000" cy="3016250"/>
          </a:xfrm>
          <a:prstGeom prst="rect">
            <a:avLst/>
          </a:prstGeom>
        </p:spPr>
      </p:pic>
      <p:sp>
        <p:nvSpPr>
          <p:cNvPr id="5" name="TextBox 4"/>
          <p:cNvSpPr txBox="1"/>
          <p:nvPr/>
        </p:nvSpPr>
        <p:spPr>
          <a:xfrm>
            <a:off x="1302745" y="5470926"/>
            <a:ext cx="6629400" cy="954107"/>
          </a:xfrm>
          <a:prstGeom prst="rect">
            <a:avLst/>
          </a:prstGeom>
          <a:noFill/>
        </p:spPr>
        <p:txBody>
          <a:bodyPr wrap="square" rtlCol="0">
            <a:spAutoFit/>
          </a:bodyPr>
          <a:lstStyle/>
          <a:p>
            <a:r>
              <a:rPr lang="en-US" sz="2800" b="1" dirty="0">
                <a:solidFill>
                  <a:srgbClr val="00B050"/>
                </a:solidFill>
              </a:rPr>
              <a:t>A CV specifies the possible values</a:t>
            </a:r>
            <a:br>
              <a:rPr lang="en-US" sz="2800" b="1" dirty="0">
                <a:solidFill>
                  <a:srgbClr val="00B050"/>
                </a:solidFill>
              </a:rPr>
            </a:br>
            <a:r>
              <a:rPr lang="en-US" sz="2800" b="1" dirty="0">
                <a:solidFill>
                  <a:srgbClr val="00B050"/>
                </a:solidFill>
              </a:rPr>
              <a:t> for a resource description</a:t>
            </a:r>
          </a:p>
        </p:txBody>
      </p:sp>
      <p:sp>
        <p:nvSpPr>
          <p:cNvPr id="6" name="Oval 5"/>
          <p:cNvSpPr/>
          <p:nvPr/>
        </p:nvSpPr>
        <p:spPr>
          <a:xfrm>
            <a:off x="3048000" y="3039498"/>
            <a:ext cx="762000" cy="2133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295400" y="910020"/>
            <a:ext cx="7391400" cy="954107"/>
          </a:xfrm>
          <a:prstGeom prst="rect">
            <a:avLst/>
          </a:prstGeom>
        </p:spPr>
        <p:txBody>
          <a:bodyPr wrap="square">
            <a:spAutoFit/>
          </a:bodyPr>
          <a:lstStyle/>
          <a:p>
            <a:r>
              <a:rPr lang="en-US" sz="2800" b="1" dirty="0">
                <a:solidFill>
                  <a:srgbClr val="FF0000"/>
                </a:solidFill>
              </a:rPr>
              <a:t>A schema specifies the elements or features</a:t>
            </a:r>
            <a:br>
              <a:rPr lang="en-US" sz="2800" b="1" dirty="0">
                <a:solidFill>
                  <a:srgbClr val="FF0000"/>
                </a:solidFill>
              </a:rPr>
            </a:br>
            <a:r>
              <a:rPr lang="en-US" sz="2800" b="1" dirty="0">
                <a:solidFill>
                  <a:srgbClr val="FF0000"/>
                </a:solidFill>
              </a:rPr>
              <a:t> of a resource description</a:t>
            </a:r>
          </a:p>
        </p:txBody>
      </p:sp>
      <p:sp>
        <p:nvSpPr>
          <p:cNvPr id="8" name="Oval 7"/>
          <p:cNvSpPr/>
          <p:nvPr/>
        </p:nvSpPr>
        <p:spPr>
          <a:xfrm>
            <a:off x="1533236" y="2401706"/>
            <a:ext cx="6324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27943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1"/>
          <p:cNvSpPr>
            <a:spLocks noGrp="1" noChangeArrowheads="1"/>
          </p:cNvSpPr>
          <p:nvPr>
            <p:ph type="title"/>
          </p:nvPr>
        </p:nvSpPr>
        <p:spPr>
          <a:xfrm>
            <a:off x="371696" y="2286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5. Description Form and Implementation</a:t>
            </a:r>
          </a:p>
        </p:txBody>
      </p:sp>
      <p:sp>
        <p:nvSpPr>
          <p:cNvPr id="798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254F673-3231-445E-9604-7B264E0D377F}" type="slidenum">
              <a:rPr lang="en-US" sz="1500">
                <a:solidFill>
                  <a:srgbClr val="002955"/>
                </a:solidFill>
                <a:latin typeface="UC Berkeley OS Sign"/>
                <a:ea typeface="MS PGothic" pitchFamily="34" charset="-128"/>
                <a:sym typeface="UC Berkeley OS Sign"/>
              </a:rPr>
              <a:pPr algn="ctr"/>
              <a:t>71</a:t>
            </a:fld>
            <a:endParaRPr lang="en-US" sz="1500" dirty="0">
              <a:solidFill>
                <a:srgbClr val="002955"/>
              </a:solidFill>
              <a:latin typeface="UC Berkeley OS Sign"/>
              <a:ea typeface="MS PGothic" pitchFamily="34" charset="-128"/>
              <a:sym typeface="UC Berkeley OS Sign"/>
            </a:endParaRPr>
          </a:p>
        </p:txBody>
      </p:sp>
      <p:sp>
        <p:nvSpPr>
          <p:cNvPr id="79879" name="Rectangle 8"/>
          <p:cNvSpPr>
            <a:spLocks noChangeArrowheads="1"/>
          </p:cNvSpPr>
          <p:nvPr/>
        </p:nvSpPr>
        <p:spPr bwMode="auto">
          <a:xfrm>
            <a:off x="163265" y="1419597"/>
            <a:ext cx="8507461" cy="5425490"/>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There are many choices for the notation, syntax, and structure of resource descriptions that differ widely in:</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Human interpretability</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Computability</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Compatibility / degree of standardization</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Descriptions created by people are almost always human-readable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Descriptions created by sensors, software, or other mechanisms are often optimized for computation</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choices are often contentious and result in “format wars” -  XML vs. RDF vs. JSON vs…. </a:t>
            </a:r>
            <a:endParaRPr lang="en-US" sz="2800" b="1" dirty="0"/>
          </a:p>
        </p:txBody>
      </p:sp>
    </p:spTree>
    <p:extLst>
      <p:ext uri="{BB962C8B-B14F-4D97-AF65-F5344CB8AC3E}">
        <p14:creationId xmlns:p14="http://schemas.microsoft.com/office/powerpoint/2010/main" val="414635591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 y="1295400"/>
            <a:ext cx="9220200" cy="1788469"/>
          </a:xfrm>
          <a:prstGeom prst="rect">
            <a:avLst/>
          </a:prstGeom>
          <a:noFill/>
          <a:ln w="9525">
            <a:noFill/>
            <a:miter lim="800000"/>
            <a:headEnd/>
            <a:tailEnd/>
          </a:ln>
        </p:spPr>
        <p:txBody>
          <a:bodyPr wrap="square" lIns="64291" tIns="32146" rIns="64291" bIns="32146">
            <a:spAutoFit/>
          </a:bodyPr>
          <a:lstStyle/>
          <a:p>
            <a:endParaRPr lang="en-US" sz="2800" dirty="0"/>
          </a:p>
          <a:p>
            <a:endParaRPr lang="en-US" sz="2800" dirty="0"/>
          </a:p>
          <a:p>
            <a:endParaRPr lang="en-US" sz="2800" dirty="0"/>
          </a:p>
          <a:p>
            <a:endParaRPr lang="en-US" sz="2800" dirty="0"/>
          </a:p>
        </p:txBody>
      </p:sp>
      <p:pic>
        <p:nvPicPr>
          <p:cNvPr id="5" name="Picture 4" descr="AdorationMagi.gif"/>
          <p:cNvPicPr>
            <a:picLocks noChangeAspect="1"/>
          </p:cNvPicPr>
          <p:nvPr/>
        </p:nvPicPr>
        <p:blipFill>
          <a:blip r:embed="rId3" cstate="print"/>
          <a:stretch>
            <a:fillRect/>
          </a:stretch>
        </p:blipFill>
        <p:spPr>
          <a:xfrm>
            <a:off x="990600" y="1828800"/>
            <a:ext cx="7499855" cy="4876800"/>
          </a:xfrm>
          <a:prstGeom prst="rect">
            <a:avLst/>
          </a:prstGeom>
        </p:spPr>
      </p:pic>
      <p:sp>
        <p:nvSpPr>
          <p:cNvPr id="6" name="Rectangle 5"/>
          <p:cNvSpPr/>
          <p:nvPr/>
        </p:nvSpPr>
        <p:spPr>
          <a:xfrm>
            <a:off x="141536" y="337149"/>
            <a:ext cx="8630767" cy="1224951"/>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it-IT" sz="4000" b="1" dirty="0">
                <a:latin typeface="+mj-lt"/>
                <a:ea typeface="+mj-ea"/>
                <a:cs typeface="+mj-cs"/>
              </a:rPr>
              <a:t>Human-Interpretable Automated Description by Digital Camera </a:t>
            </a:r>
            <a:r>
              <a:rPr lang="it-IT" sz="4000" b="1" dirty="0">
                <a:latin typeface="+mj-lt"/>
                <a:ea typeface="+mj-ea"/>
                <a:cs typeface="+mj-cs"/>
                <a:sym typeface="UC Berkeley OS Sign"/>
              </a:rPr>
              <a:t>(EXIF)</a:t>
            </a:r>
            <a:endParaRPr lang="en-US" sz="4000" b="1" dirty="0">
              <a:latin typeface="+mj-lt"/>
              <a:ea typeface="+mj-ea"/>
              <a:cs typeface="+mj-cs"/>
              <a:sym typeface="UC Berkeley OS Sign"/>
            </a:endParaRPr>
          </a:p>
        </p:txBody>
      </p:sp>
    </p:spTree>
    <p:extLst>
      <p:ext uri="{BB962C8B-B14F-4D97-AF65-F5344CB8AC3E}">
        <p14:creationId xmlns:p14="http://schemas.microsoft.com/office/powerpoint/2010/main" val="8060147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a:t>The Semantic Gap in Descriptions Optimized for Computation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 y="2413165"/>
            <a:ext cx="3442743" cy="3098469"/>
          </a:xfrm>
          <a:prstGeom prst="rect">
            <a:avLst/>
          </a:prstGeom>
        </p:spPr>
      </p:pic>
      <p:sp>
        <p:nvSpPr>
          <p:cNvPr id="5" name="TextBox 4"/>
          <p:cNvSpPr txBox="1"/>
          <p:nvPr/>
        </p:nvSpPr>
        <p:spPr>
          <a:xfrm>
            <a:off x="4419600" y="1828800"/>
            <a:ext cx="4572000" cy="4267200"/>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1703587"/>
            <a:ext cx="4998720" cy="3953745"/>
          </a:xfrm>
          <a:prstGeom prst="rect">
            <a:avLst/>
          </a:prstGeom>
        </p:spPr>
      </p:pic>
    </p:spTree>
    <p:extLst>
      <p:ext uri="{BB962C8B-B14F-4D97-AF65-F5344CB8AC3E}">
        <p14:creationId xmlns:p14="http://schemas.microsoft.com/office/powerpoint/2010/main" val="37438623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63065" y="209288"/>
            <a:ext cx="8228707" cy="1190997"/>
          </a:xfrm>
        </p:spPr>
        <p:txBody>
          <a:bodyPr>
            <a:normAutofit fontScale="90000"/>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6. Different Ways to</a:t>
            </a:r>
            <a:br>
              <a:rPr lang="en-US" sz="4000" b="1" dirty="0">
                <a:sym typeface="UC Berkeley OS Sign"/>
              </a:rPr>
            </a:br>
            <a:r>
              <a:rPr lang="en-US" sz="4000" b="1" dirty="0">
                <a:sym typeface="UC Berkeley OS Sign"/>
              </a:rPr>
              <a:t> Create Resource Descriptions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74</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298307" y="1575784"/>
            <a:ext cx="8458200" cy="5095784"/>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By professionals:  "Institutional" descriptions that follow standards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By authors: Best knowledge of purpose and intended audience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By users: Most variable, influenced by social purposes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By automated processes:  Can reliably assign technical / physical properties but semantic description capability is enabled via supervised learning</a:t>
            </a:r>
          </a:p>
        </p:txBody>
      </p:sp>
    </p:spTree>
    <p:extLst>
      <p:ext uri="{BB962C8B-B14F-4D97-AF65-F5344CB8AC3E}">
        <p14:creationId xmlns:p14="http://schemas.microsoft.com/office/powerpoint/2010/main" val="182517675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WhistlersMom.JPG"/>
          <p:cNvPicPr>
            <a:picLocks noChangeAspect="1"/>
          </p:cNvPicPr>
          <p:nvPr/>
        </p:nvPicPr>
        <p:blipFill>
          <a:blip r:embed="rId3" cstate="print"/>
          <a:stretch>
            <a:fillRect/>
          </a:stretch>
        </p:blipFill>
        <p:spPr>
          <a:xfrm>
            <a:off x="1983134" y="1219200"/>
            <a:ext cx="5176837" cy="5128152"/>
          </a:xfrm>
          <a:prstGeom prst="rect">
            <a:avLst/>
          </a:prstGeom>
        </p:spPr>
      </p:pic>
      <p:sp>
        <p:nvSpPr>
          <p:cNvPr id="4" name="Rectangle 1"/>
          <p:cNvSpPr txBox="1">
            <a:spLocks noChangeArrowheads="1"/>
          </p:cNvSpPr>
          <p:nvPr/>
        </p:nvSpPr>
        <p:spPr>
          <a:xfrm>
            <a:off x="457200" y="381000"/>
            <a:ext cx="8228707" cy="1190997"/>
          </a:xfrm>
          <a:prstGeom prst="rect">
            <a:avLst/>
          </a:prstGeom>
        </p:spPr>
        <p:txBody>
          <a:bodyPr/>
          <a:lstStyle/>
          <a:p>
            <a:pPr marL="0" marR="0" lvl="0" indent="0" algn="ctr" fontAlgn="base">
              <a:lnSpc>
                <a:spcPct val="92000"/>
              </a:lnSpc>
              <a:spcBef>
                <a:spcPct val="0"/>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latin typeface="+mj-lt"/>
                <a:ea typeface="+mj-ea"/>
                <a:cs typeface="+mj-cs"/>
                <a:sym typeface="UC Berkeley OS Sign"/>
              </a:rPr>
              <a:t>A Painting Described by the Painter</a:t>
            </a:r>
          </a:p>
        </p:txBody>
      </p:sp>
    </p:spTree>
    <p:extLst>
      <p:ext uri="{BB962C8B-B14F-4D97-AF65-F5344CB8AC3E}">
        <p14:creationId xmlns:p14="http://schemas.microsoft.com/office/powerpoint/2010/main" val="27949889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537"/>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Descriptive Precision</a:t>
            </a:r>
          </a:p>
        </p:txBody>
      </p:sp>
      <p:sp>
        <p:nvSpPr>
          <p:cNvPr id="3" name="Content Placeholder 2"/>
          <p:cNvSpPr>
            <a:spLocks noGrp="1"/>
          </p:cNvSpPr>
          <p:nvPr>
            <p:ph idx="1"/>
          </p:nvPr>
        </p:nvSpPr>
        <p:spPr>
          <a:xfrm>
            <a:off x="381000" y="1166018"/>
            <a:ext cx="8229600" cy="4525963"/>
          </a:xfrm>
        </p:spPr>
        <p:txBody>
          <a:bodyPr>
            <a:noAutofit/>
          </a:bodyPr>
          <a:lstStyle/>
          <a:p>
            <a:r>
              <a:rPr lang="en-US" sz="2800" dirty="0"/>
              <a:t>Writers, poets, painters, composers, sculptors, technical writers, programmers, producers, architects, designers, and devices or machines can all “create” resources</a:t>
            </a:r>
          </a:p>
          <a:p>
            <a:r>
              <a:rPr lang="en-US" sz="2800" dirty="0"/>
              <a:t>The </a:t>
            </a:r>
            <a:r>
              <a:rPr lang="en-US" sz="2800" dirty="0">
                <a:solidFill>
                  <a:srgbClr val="FF0000"/>
                </a:solidFill>
              </a:rPr>
              <a:t>Dublin Core </a:t>
            </a:r>
            <a:r>
              <a:rPr lang="en-US" sz="2800" dirty="0"/>
              <a:t>vocabulary for describing web pages has a single property for indicating a “creator” (TDO 5.3.1.3)</a:t>
            </a:r>
          </a:p>
          <a:p>
            <a:pPr lvl="1"/>
            <a:r>
              <a:rPr lang="en-US" dirty="0"/>
              <a:t>“Shakespeare” and “Hubble Telescope” are both “creators”</a:t>
            </a:r>
          </a:p>
          <a:p>
            <a:r>
              <a:rPr lang="en-US" sz="2800" dirty="0"/>
              <a:t>A small description vocabulary is easy to use, but this </a:t>
            </a:r>
            <a:r>
              <a:rPr lang="en-US" sz="2800" dirty="0">
                <a:solidFill>
                  <a:srgbClr val="FF0000"/>
                </a:solidFill>
              </a:rPr>
              <a:t>tradeoff</a:t>
            </a:r>
            <a:r>
              <a:rPr lang="en-US" sz="2800" dirty="0"/>
              <a:t> loses a great deal of precision compared to larger and more controlled vocabularies</a:t>
            </a:r>
          </a:p>
        </p:txBody>
      </p:sp>
    </p:spTree>
    <p:extLst>
      <p:ext uri="{BB962C8B-B14F-4D97-AF65-F5344CB8AC3E}">
        <p14:creationId xmlns:p14="http://schemas.microsoft.com/office/powerpoint/2010/main" val="36418681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1790700" y="0"/>
            <a:ext cx="5562600"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7. Evaluating</a:t>
            </a:r>
            <a:br>
              <a:rPr lang="en-US" b="1" dirty="0">
                <a:sym typeface="UC Berkeley OS Sign"/>
              </a:rPr>
            </a:br>
            <a:r>
              <a:rPr lang="en-US" b="1" dirty="0">
                <a:sym typeface="UC Berkeley OS Sign"/>
              </a:rPr>
              <a:t> Resource Descriptions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77</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01167" y="1676400"/>
            <a:ext cx="8458200" cy="4022926"/>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Quality should be evaluated with respect to intended purposes... but what if different stakeholders have different purposes?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Creating resource descriptions can be costly;  is it worth it? How and when measure the costs?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Computational description can be less expensive, but is it good enough?  What is the cost of less or little transparency in the features?</a:t>
            </a:r>
          </a:p>
        </p:txBody>
      </p:sp>
    </p:spTree>
    <p:extLst>
      <p:ext uri="{BB962C8B-B14F-4D97-AF65-F5344CB8AC3E}">
        <p14:creationId xmlns:p14="http://schemas.microsoft.com/office/powerpoint/2010/main" val="274225969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67640" y="1319463"/>
            <a:ext cx="8961120" cy="3733800"/>
          </a:xfrm>
          <a:prstGeom prst="rect">
            <a:avLst/>
          </a:prstGeom>
        </p:spPr>
      </p:pic>
      <p:sp>
        <p:nvSpPr>
          <p:cNvPr id="3" name="Rectangle 1"/>
          <p:cNvSpPr>
            <a:spLocks noGrp="1" noChangeArrowheads="1"/>
          </p:cNvSpPr>
          <p:nvPr>
            <p:ph type="title"/>
          </p:nvPr>
        </p:nvSpPr>
        <p:spPr>
          <a:xfrm>
            <a:off x="399734" y="104403"/>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if this is all you’re given,</a:t>
            </a:r>
            <a:br>
              <a:rPr lang="en-US" sz="4000" b="1" dirty="0">
                <a:sym typeface="UC Berkeley OS Sign"/>
              </a:rPr>
            </a:br>
            <a:r>
              <a:rPr lang="en-US" sz="4000" b="1" dirty="0">
                <a:sym typeface="UC Berkeley OS Sign"/>
              </a:rPr>
              <a:t> say NO and give up!</a:t>
            </a:r>
          </a:p>
        </p:txBody>
      </p:sp>
      <p:sp>
        <p:nvSpPr>
          <p:cNvPr id="2" name="TextBox 1">
            <a:extLst>
              <a:ext uri="{FF2B5EF4-FFF2-40B4-BE49-F238E27FC236}">
                <a16:creationId xmlns:a16="http://schemas.microsoft.com/office/drawing/2014/main" id="{0C39D488-0BAB-4223-83C9-721E2DCE701C}"/>
              </a:ext>
            </a:extLst>
          </p:cNvPr>
          <p:cNvSpPr txBox="1"/>
          <p:nvPr/>
        </p:nvSpPr>
        <p:spPr>
          <a:xfrm>
            <a:off x="856487" y="5077326"/>
            <a:ext cx="7315200" cy="1569660"/>
          </a:xfrm>
          <a:prstGeom prst="rect">
            <a:avLst/>
          </a:prstGeom>
          <a:noFill/>
        </p:spPr>
        <p:txBody>
          <a:bodyPr wrap="square" rtlCol="0">
            <a:spAutoFit/>
          </a:bodyPr>
          <a:lstStyle/>
          <a:p>
            <a:r>
              <a:rPr lang="en-US" sz="2400" i="1" dirty="0">
                <a:solidFill>
                  <a:srgbClr val="FF0000"/>
                </a:solidFill>
              </a:rPr>
              <a:t>If you don’t know about the process by which these descriptions were selected and made “computable” you can’t be confident about the results you’ll get by feeding this dataset to Python</a:t>
            </a:r>
          </a:p>
        </p:txBody>
      </p:sp>
    </p:spTree>
    <p:extLst>
      <p:ext uri="{BB962C8B-B14F-4D97-AF65-F5344CB8AC3E}">
        <p14:creationId xmlns:p14="http://schemas.microsoft.com/office/powerpoint/2010/main" val="42490937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4AEF-FF14-4CFE-BB5A-81281D8B19FF}"/>
              </a:ext>
            </a:extLst>
          </p:cNvPr>
          <p:cNvSpPr>
            <a:spLocks noGrp="1"/>
          </p:cNvSpPr>
          <p:nvPr>
            <p:ph type="title"/>
          </p:nvPr>
        </p:nvSpPr>
        <p:spPr>
          <a:xfrm>
            <a:off x="381000" y="152400"/>
            <a:ext cx="8229600" cy="1143000"/>
          </a:xfrm>
        </p:spPr>
        <p:txBody>
          <a:bodyPr/>
          <a:lstStyle/>
          <a:p>
            <a:r>
              <a:rPr lang="en-US" b="1" dirty="0"/>
              <a:t>A Typical Data Science Process</a:t>
            </a:r>
          </a:p>
        </p:txBody>
      </p:sp>
      <p:sp>
        <p:nvSpPr>
          <p:cNvPr id="3" name="Content Placeholder 2">
            <a:extLst>
              <a:ext uri="{FF2B5EF4-FFF2-40B4-BE49-F238E27FC236}">
                <a16:creationId xmlns:a16="http://schemas.microsoft.com/office/drawing/2014/main" id="{25B4E043-0C47-42EB-91B6-62A9794B3BE1}"/>
              </a:ext>
            </a:extLst>
          </p:cNvPr>
          <p:cNvSpPr>
            <a:spLocks noGrp="1"/>
          </p:cNvSpPr>
          <p:nvPr>
            <p:ph idx="1"/>
          </p:nvPr>
        </p:nvSpPr>
        <p:spPr>
          <a:xfrm>
            <a:off x="609600" y="1295400"/>
            <a:ext cx="8229600" cy="4525963"/>
          </a:xfrm>
        </p:spPr>
        <p:txBody>
          <a:bodyPr>
            <a:normAutofit fontScale="92500" lnSpcReduction="20000"/>
          </a:bodyPr>
          <a:lstStyle/>
          <a:p>
            <a:pPr marL="514350" indent="-514350">
              <a:buFont typeface="+mj-lt"/>
              <a:buAutoNum type="arabicPeriod"/>
            </a:pPr>
            <a:r>
              <a:rPr lang="en-US" dirty="0"/>
              <a:t>Identify a business problem that you can transform into a data science problem</a:t>
            </a:r>
          </a:p>
          <a:p>
            <a:pPr marL="514350" indent="-514350">
              <a:buFont typeface="+mj-lt"/>
              <a:buAutoNum type="arabicPeriod"/>
            </a:pPr>
            <a:r>
              <a:rPr lang="en-US" dirty="0"/>
              <a:t>Gather as much relevant data as you can</a:t>
            </a:r>
          </a:p>
          <a:p>
            <a:pPr marL="514350" indent="-514350">
              <a:buFont typeface="+mj-lt"/>
              <a:buAutoNum type="arabicPeriod"/>
            </a:pPr>
            <a:r>
              <a:rPr lang="en-US" dirty="0"/>
              <a:t>Clean up the data, using exploratory visualization as an aid</a:t>
            </a:r>
          </a:p>
          <a:p>
            <a:pPr marL="514350" indent="-514350">
              <a:buFont typeface="+mj-lt"/>
              <a:buAutoNum type="arabicPeriod"/>
            </a:pPr>
            <a:r>
              <a:rPr lang="en-US" dirty="0"/>
              <a:t>Build an initial model</a:t>
            </a:r>
          </a:p>
          <a:p>
            <a:pPr marL="514350" indent="-514350">
              <a:buFont typeface="+mj-lt"/>
              <a:buAutoNum type="arabicPeriod"/>
            </a:pPr>
            <a:r>
              <a:rPr lang="en-US" dirty="0"/>
              <a:t>Evaluate the model – does it label or classify well enough to address the business problem?</a:t>
            </a:r>
          </a:p>
          <a:p>
            <a:pPr marL="514350" indent="-514350">
              <a:buFont typeface="+mj-lt"/>
              <a:buAutoNum type="arabicPeriod"/>
            </a:pPr>
            <a:r>
              <a:rPr lang="en-US" dirty="0"/>
              <a:t>Iterate steps 2-5</a:t>
            </a:r>
          </a:p>
          <a:p>
            <a:pPr marL="514350" indent="-514350">
              <a:buFont typeface="+mj-lt"/>
              <a:buAutoNum type="arabicPeriod"/>
            </a:pPr>
            <a:r>
              <a:rPr lang="en-US" dirty="0"/>
              <a:t>Deploy model, congratulate yourself</a:t>
            </a:r>
          </a:p>
          <a:p>
            <a:pPr marL="514350" indent="-51435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132802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394766" y="-138489"/>
            <a:ext cx="7598589"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Resource Descriptions as Substitutes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33399" y="932499"/>
            <a:ext cx="7924801" cy="744465"/>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A resource description (e.g., in a library catalog or search engine) is a functional substitute for the resource it describes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241" y="2636331"/>
            <a:ext cx="6925116" cy="3958243"/>
          </a:xfrm>
          <a:prstGeom prst="rect">
            <a:avLst/>
          </a:prstGeom>
        </p:spPr>
      </p:pic>
      <p:sp>
        <p:nvSpPr>
          <p:cNvPr id="3" name="TextBox 2"/>
          <p:cNvSpPr txBox="1"/>
          <p:nvPr/>
        </p:nvSpPr>
        <p:spPr>
          <a:xfrm>
            <a:off x="505325" y="1760254"/>
            <a:ext cx="8401450" cy="771878"/>
          </a:xfrm>
          <a:prstGeom prst="rect">
            <a:avLst/>
          </a:prstGeom>
          <a:noFill/>
        </p:spPr>
        <p:txBody>
          <a:bodyPr wrap="square" rtlCol="0">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Digital descriptions of physical resources enable interactions that are otherwise inefficient or impossible</a:t>
            </a:r>
          </a:p>
        </p:txBody>
      </p:sp>
    </p:spTree>
    <p:extLst>
      <p:ext uri="{BB962C8B-B14F-4D97-AF65-F5344CB8AC3E}">
        <p14:creationId xmlns:p14="http://schemas.microsoft.com/office/powerpoint/2010/main" val="4057000637"/>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609600" y="381000"/>
            <a:ext cx="4198969"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TDO 5.3 Process</a:t>
            </a:r>
            <a:br>
              <a:rPr lang="en-US" sz="4000" b="1" dirty="0">
                <a:sym typeface="UC Berkeley OS Sign"/>
              </a:rPr>
            </a:br>
            <a:r>
              <a:rPr lang="en-US" sz="4000" b="1" dirty="0">
                <a:sym typeface="UC Berkeley OS Sign"/>
              </a:rPr>
              <a:t> </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80</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57200" y="1110659"/>
            <a:ext cx="4942136" cy="5935309"/>
          </a:xfrm>
          <a:prstGeom prst="rect">
            <a:avLst/>
          </a:prstGeom>
          <a:noFill/>
          <a:ln w="9525">
            <a:noFill/>
            <a:miter lim="800000"/>
            <a:headEnd/>
            <a:tailEnd/>
          </a:ln>
        </p:spPr>
        <p:txBody>
          <a:bodyPr wrap="square" lIns="64291" tIns="32146" rIns="64291" bIns="32146">
            <a:spAutoFit/>
          </a:bodyPr>
          <a:lstStyle/>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1. Identify / scope the resources to be described</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2. Determine the uses of the descriptions</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3. Study the resource(s) to identify descriptive properties </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4. Design the description vocabulary</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5. Design the description form and implementation</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6. Create the descriptions (either "by hand" or by some automated / computational process</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7. Evaluate the descriptions   </a:t>
            </a:r>
            <a:r>
              <a:rPr lang="en-US" sz="2400" dirty="0"/>
              <a:t>	</a:t>
            </a:r>
            <a:r>
              <a:rPr lang="en-US" sz="3200" dirty="0"/>
              <a:t>				</a:t>
            </a:r>
          </a:p>
        </p:txBody>
      </p:sp>
      <p:sp>
        <p:nvSpPr>
          <p:cNvPr id="5" name="Rectangle 1">
            <a:extLst>
              <a:ext uri="{FF2B5EF4-FFF2-40B4-BE49-F238E27FC236}">
                <a16:creationId xmlns:a16="http://schemas.microsoft.com/office/drawing/2014/main" id="{7A81D73B-CBFA-4A8B-9D7B-E74056CBFEF5}"/>
              </a:ext>
            </a:extLst>
          </p:cNvPr>
          <p:cNvSpPr txBox="1">
            <a:spLocks noChangeArrowheads="1"/>
          </p:cNvSpPr>
          <p:nvPr/>
        </p:nvSpPr>
        <p:spPr>
          <a:xfrm>
            <a:off x="5277967" y="380999"/>
            <a:ext cx="3581400" cy="11909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DS Process</a:t>
            </a:r>
            <a:br>
              <a:rPr lang="en-US" sz="4000" b="1" dirty="0">
                <a:sym typeface="UC Berkeley OS Sign"/>
              </a:rPr>
            </a:br>
            <a:r>
              <a:rPr lang="en-US" sz="4000" b="1" dirty="0">
                <a:sym typeface="UC Berkeley OS Sign"/>
              </a:rPr>
              <a:t> </a:t>
            </a:r>
          </a:p>
        </p:txBody>
      </p:sp>
      <p:pic>
        <p:nvPicPr>
          <p:cNvPr id="2" name="Picture 1">
            <a:extLst>
              <a:ext uri="{FF2B5EF4-FFF2-40B4-BE49-F238E27FC236}">
                <a16:creationId xmlns:a16="http://schemas.microsoft.com/office/drawing/2014/main" id="{5188C5A6-CDAB-41F4-99AF-8CE510806419}"/>
              </a:ext>
            </a:extLst>
          </p:cNvPr>
          <p:cNvPicPr>
            <a:picLocks noChangeAspect="1"/>
          </p:cNvPicPr>
          <p:nvPr/>
        </p:nvPicPr>
        <p:blipFill>
          <a:blip r:embed="rId3"/>
          <a:stretch>
            <a:fillRect/>
          </a:stretch>
        </p:blipFill>
        <p:spPr>
          <a:xfrm>
            <a:off x="7076320" y="2057400"/>
            <a:ext cx="434031" cy="434031"/>
          </a:xfrm>
          <a:prstGeom prst="rect">
            <a:avLst/>
          </a:prstGeom>
        </p:spPr>
      </p:pic>
      <p:pic>
        <p:nvPicPr>
          <p:cNvPr id="3" name="Picture 2">
            <a:extLst>
              <a:ext uri="{FF2B5EF4-FFF2-40B4-BE49-F238E27FC236}">
                <a16:creationId xmlns:a16="http://schemas.microsoft.com/office/drawing/2014/main" id="{4D838AE5-E20E-4409-89AA-116FDDB08DD5}"/>
              </a:ext>
            </a:extLst>
          </p:cNvPr>
          <p:cNvPicPr>
            <a:picLocks noChangeAspect="1"/>
          </p:cNvPicPr>
          <p:nvPr/>
        </p:nvPicPr>
        <p:blipFill>
          <a:blip r:embed="rId4"/>
          <a:stretch>
            <a:fillRect/>
          </a:stretch>
        </p:blipFill>
        <p:spPr>
          <a:xfrm>
            <a:off x="6934200" y="5498560"/>
            <a:ext cx="737680" cy="737680"/>
          </a:xfrm>
          <a:prstGeom prst="rect">
            <a:avLst/>
          </a:prstGeom>
        </p:spPr>
      </p:pic>
      <p:sp>
        <p:nvSpPr>
          <p:cNvPr id="4" name="TextBox 3">
            <a:extLst>
              <a:ext uri="{FF2B5EF4-FFF2-40B4-BE49-F238E27FC236}">
                <a16:creationId xmlns:a16="http://schemas.microsoft.com/office/drawing/2014/main" id="{98C2E6CC-443F-448F-8CD6-4442F3619A17}"/>
              </a:ext>
            </a:extLst>
          </p:cNvPr>
          <p:cNvSpPr txBox="1"/>
          <p:nvPr/>
        </p:nvSpPr>
        <p:spPr>
          <a:xfrm>
            <a:off x="5969540" y="2969908"/>
            <a:ext cx="2667000" cy="2308324"/>
          </a:xfrm>
          <a:prstGeom prst="rect">
            <a:avLst/>
          </a:prstGeom>
          <a:noFill/>
        </p:spPr>
        <p:txBody>
          <a:bodyPr wrap="square" rtlCol="0">
            <a:spAutoFit/>
          </a:bodyPr>
          <a:lstStyle/>
          <a:p>
            <a:r>
              <a:rPr lang="en-US" sz="2400" i="1" dirty="0">
                <a:solidFill>
                  <a:srgbClr val="FF0000"/>
                </a:solidFill>
              </a:rPr>
              <a:t>Too often, it takes the data as given; should be “cleaned up” but not fundamentally questioned</a:t>
            </a:r>
          </a:p>
        </p:txBody>
      </p:sp>
    </p:spTree>
    <p:extLst>
      <p:ext uri="{BB962C8B-B14F-4D97-AF65-F5344CB8AC3E}">
        <p14:creationId xmlns:p14="http://schemas.microsoft.com/office/powerpoint/2010/main" val="1925577626"/>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1270000" y="990600"/>
            <a:ext cx="6171531"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6000" dirty="0">
                <a:ea typeface="+mn-ea"/>
                <a:cs typeface="+mn-cs"/>
                <a:sym typeface="UC Berkeley OS Sign"/>
              </a:rPr>
              <a:t>Let’s Say it Together:</a:t>
            </a:r>
            <a:br>
              <a:rPr lang="en-US" altLang="en-US" sz="6000" dirty="0">
                <a:ea typeface="+mn-ea"/>
                <a:cs typeface="+mn-cs"/>
                <a:sym typeface="UC Berkeley OS Sign"/>
              </a:rPr>
            </a:br>
            <a:r>
              <a:rPr lang="en-US" altLang="en-US" sz="6000" dirty="0">
                <a:ea typeface="+mn-ea"/>
                <a:cs typeface="+mn-cs"/>
                <a:sym typeface="UC Berkeley OS Sign"/>
              </a:rPr>
              <a:t>TDO’s Mantra</a:t>
            </a:r>
          </a:p>
        </p:txBody>
      </p:sp>
      <p:sp>
        <p:nvSpPr>
          <p:cNvPr id="4098" name="Rectangle 2"/>
          <p:cNvSpPr>
            <a:spLocks noGrp="1" noChangeArrowheads="1"/>
          </p:cNvSpPr>
          <p:nvPr>
            <p:ph idx="1"/>
          </p:nvPr>
        </p:nvSpPr>
        <p:spPr>
          <a:xfrm>
            <a:off x="1270000" y="2895600"/>
            <a:ext cx="6579245" cy="3368725"/>
          </a:xfrm>
        </p:spPr>
        <p:txBody>
          <a:bodyPr>
            <a:normAutofit lnSpcReduction="10000"/>
          </a:bodyPr>
          <a:lstStyle/>
          <a:p>
            <a:pPr marL="0" indent="0" eaLnBrk="0" hangingPunct="0">
              <a:lnSpc>
                <a:spcPct val="93000"/>
              </a:lnSpc>
              <a:spcBef>
                <a:spcPts val="1266"/>
              </a:spcBef>
              <a:buNone/>
            </a:pPr>
            <a:r>
              <a:rPr lang="en-US" sz="4800" b="1" i="1" dirty="0">
                <a:solidFill>
                  <a:srgbClr val="FF0000"/>
                </a:solidFill>
                <a:latin typeface="UC Berkeley OS Sign"/>
                <a:sym typeface="UC Berkeley OS Sign"/>
              </a:rPr>
              <a:t>Organizing,</a:t>
            </a:r>
            <a:br>
              <a:rPr lang="en-US" sz="4800" b="1" i="1" dirty="0">
                <a:solidFill>
                  <a:srgbClr val="FF0000"/>
                </a:solidFill>
                <a:latin typeface="UC Berkeley OS Sign"/>
                <a:sym typeface="UC Berkeley OS Sign"/>
              </a:rPr>
            </a:br>
            <a:r>
              <a:rPr lang="en-US" sz="4800" b="1" i="1" dirty="0">
                <a:solidFill>
                  <a:srgbClr val="FF0000"/>
                </a:solidFill>
                <a:latin typeface="UC Berkeley OS Sign"/>
                <a:sym typeface="UC Berkeley OS Sign"/>
              </a:rPr>
              <a:t>resource description,</a:t>
            </a:r>
            <a:br>
              <a:rPr lang="en-US" sz="4800" b="1" i="1" dirty="0">
                <a:solidFill>
                  <a:srgbClr val="FF0000"/>
                </a:solidFill>
                <a:latin typeface="UC Berkeley OS Sign"/>
                <a:sym typeface="UC Berkeley OS Sign"/>
              </a:rPr>
            </a:br>
            <a:r>
              <a:rPr lang="en-US" sz="4800" b="1" i="1" dirty="0">
                <a:solidFill>
                  <a:srgbClr val="FF0000"/>
                </a:solidFill>
                <a:latin typeface="UC Berkeley OS Sign"/>
                <a:sym typeface="UC Berkeley OS Sign"/>
              </a:rPr>
              <a:t>and interaction design are inherently interconnected activities</a:t>
            </a: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spTree>
    <p:extLst>
      <p:ext uri="{BB962C8B-B14F-4D97-AF65-F5344CB8AC3E}">
        <p14:creationId xmlns:p14="http://schemas.microsoft.com/office/powerpoint/2010/main" val="1729917087"/>
      </p:ext>
    </p:extLst>
  </p:cSld>
  <p:clrMapOvr>
    <a:masterClrMapping/>
  </p:clrMapOvr>
  <p:transition spd="slow" advTm="24367"/>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86792"/>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Resource Description Checklist</a:t>
            </a:r>
            <a:br>
              <a:rPr lang="en-US" sz="4000" b="1" dirty="0"/>
            </a:br>
            <a:r>
              <a:rPr lang="en-US" sz="4000" b="1" dirty="0"/>
              <a:t> for Data Scientists</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82</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273474" y="1263434"/>
            <a:ext cx="8542361" cy="548845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size and diversity of datasets makes resource description the fundamental challenge in data science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Where did the data come from (provenance)?  Is the source credible?  Is the dataset relevant to the questions you’re asking?</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Why were these descriptions selected? What are the possible values?  Units and levels of measurement? Precision? Vocabulary control?</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Are the values accurate? Stable?  Current? Correlated? Human-interpretable?</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Did the people who designed and collected this dataset think about it in the same way that you do?</a:t>
            </a:r>
            <a:endParaRPr lang="en-US" sz="2400" dirty="0"/>
          </a:p>
        </p:txBody>
      </p:sp>
    </p:spTree>
    <p:extLst>
      <p:ext uri="{BB962C8B-B14F-4D97-AF65-F5344CB8AC3E}">
        <p14:creationId xmlns:p14="http://schemas.microsoft.com/office/powerpoint/2010/main" val="3494981864"/>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86792"/>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Big Ideas (3)</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83</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87128" y="1283118"/>
            <a:ext cx="8504145" cy="5661517"/>
          </a:xfrm>
          <a:prstGeom prst="rect">
            <a:avLst/>
          </a:prstGeom>
          <a:noFill/>
          <a:ln w="9525">
            <a:noFill/>
            <a:miter lim="800000"/>
            <a:headEnd/>
            <a:tailEnd/>
          </a:ln>
        </p:spPr>
        <p:txBody>
          <a:bodyPr wrap="square" lIns="64291" tIns="32146" rIns="64291" bIns="32146">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Describing and organizing always (explicitly or implicitly) takes place in some context, which shapes which resource properties are important and the organizing principles that use them</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collection of resource descriptions is vastly more useful when every resource is described using the same  features/properties/categories to which the controlled vocabulary is applied, making it a “schema” or “domain-specific language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Different ways of creating resource descriptions have costs and benefits; who pays the costs and who benefits?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p>
        </p:txBody>
      </p:sp>
    </p:spTree>
    <p:extLst>
      <p:ext uri="{BB962C8B-B14F-4D97-AF65-F5344CB8AC3E}">
        <p14:creationId xmlns:p14="http://schemas.microsoft.com/office/powerpoint/2010/main" val="77936542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7772400" cy="1470025"/>
          </a:xfrm>
        </p:spPr>
        <p:txBody>
          <a:bodyPr>
            <a:normAutofit fontScale="90000"/>
          </a:bodyPr>
          <a:lstStyle/>
          <a:p>
            <a:r>
              <a:rPr lang="en-US" sz="5400" dirty="0"/>
              <a:t>A Framework for Generating Resource Properties</a:t>
            </a:r>
          </a:p>
        </p:txBody>
      </p:sp>
    </p:spTree>
    <p:extLst>
      <p:ext uri="{BB962C8B-B14F-4D97-AF65-F5344CB8AC3E}">
        <p14:creationId xmlns:p14="http://schemas.microsoft.com/office/powerpoint/2010/main" val="37522506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25977" y="3048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A Framework for Generating Description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85</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57231" y="1502509"/>
            <a:ext cx="8197453" cy="509206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LIS folks like to create categories of resource descriptions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Gilliland:   content, value, context, structure, format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Taylor: administrative, descriptive, preservation, technical, use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Many others…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But my </a:t>
            </a:r>
            <a:r>
              <a:rPr lang="en-US" sz="2800" dirty="0" err="1"/>
              <a:t>Ischool</a:t>
            </a:r>
            <a:r>
              <a:rPr lang="en-US" sz="2800" dirty="0"/>
              <a:t> students couldn’t sort properties reliably into the categories… so I devised a new framework that has turned out to be useful for generating candidate properties in a systematic way</a:t>
            </a:r>
          </a:p>
        </p:txBody>
      </p:sp>
    </p:spTree>
    <p:extLst>
      <p:ext uri="{BB962C8B-B14F-4D97-AF65-F5344CB8AC3E}">
        <p14:creationId xmlns:p14="http://schemas.microsoft.com/office/powerpoint/2010/main" val="62107482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962520B-92AB-4422-8BEB-DF16B54B3586}" type="slidenum">
              <a:rPr lang="en-US" smtClean="0"/>
              <a:pPr>
                <a:defRPr/>
              </a:pPr>
              <a:t>86</a:t>
            </a:fld>
            <a:endParaRPr lang="en-US" dirty="0"/>
          </a:p>
        </p:txBody>
      </p:sp>
      <p:sp>
        <p:nvSpPr>
          <p:cNvPr id="3" name="Rectangle 1"/>
          <p:cNvSpPr txBox="1">
            <a:spLocks noChangeArrowheads="1"/>
          </p:cNvSpPr>
          <p:nvPr/>
        </p:nvSpPr>
        <p:spPr>
          <a:xfrm>
            <a:off x="951869" y="92653"/>
            <a:ext cx="8228707" cy="1190997"/>
          </a:xfrm>
          <a:prstGeom prst="rect">
            <a:avLst/>
          </a:prstGeom>
        </p:spPr>
        <p:txBody>
          <a:bodyPr lIns="64291" tIns="32146" rIns="64291" bIns="32146"/>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b="1" dirty="0">
                <a:latin typeface="+mj-lt"/>
                <a:ea typeface="+mj-ea"/>
                <a:cs typeface="+mj-cs"/>
                <a:sym typeface="UC Berkeley OS Sign"/>
              </a:rPr>
              <a:t>Classifying Resource Properties</a:t>
            </a:r>
          </a:p>
        </p:txBody>
      </p:sp>
      <p:pic>
        <p:nvPicPr>
          <p:cNvPr id="76804" name="Picture 7" descr="DesignPatternsResourceProperties.gif"/>
          <p:cNvPicPr>
            <a:picLocks noChangeAspect="1"/>
          </p:cNvPicPr>
          <p:nvPr/>
        </p:nvPicPr>
        <p:blipFill>
          <a:blip r:embed="rId3" cstate="print"/>
          <a:srcRect/>
          <a:stretch>
            <a:fillRect/>
          </a:stretch>
        </p:blipFill>
        <p:spPr bwMode="auto">
          <a:xfrm>
            <a:off x="767953" y="783580"/>
            <a:ext cx="6911578" cy="5528593"/>
          </a:xfrm>
          <a:prstGeom prst="rect">
            <a:avLst/>
          </a:prstGeom>
          <a:noFill/>
          <a:ln w="9525">
            <a:noFill/>
            <a:miter lim="800000"/>
            <a:headEnd/>
            <a:tailEnd/>
          </a:ln>
        </p:spPr>
      </p:pic>
    </p:spTree>
    <p:extLst>
      <p:ext uri="{BB962C8B-B14F-4D97-AF65-F5344CB8AC3E}">
        <p14:creationId xmlns:p14="http://schemas.microsoft.com/office/powerpoint/2010/main" val="34365529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46484"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Intrinsic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87</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1495797"/>
            <a:ext cx="8197453" cy="509578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Intrinsic properties are </a:t>
            </a:r>
            <a:r>
              <a:rPr lang="en-US" sz="3200" dirty="0">
                <a:solidFill>
                  <a:srgbClr val="FF0000"/>
                </a:solidFill>
              </a:rPr>
              <a:t>inherent</a:t>
            </a:r>
            <a:r>
              <a:rPr lang="en-US" sz="3200" dirty="0"/>
              <a:t> in a resource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Some are static, never changing their values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Others are dynamic, but they change “from the inside of the resource” not “from the outside” by actions or efforts of outside agents (like “developmental” properties – age, skill, experience)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Intrinsic properties can sometimes be used as an identifier - like a computed "signature" for a document or media object</a:t>
            </a:r>
          </a:p>
        </p:txBody>
      </p:sp>
    </p:spTree>
    <p:extLst>
      <p:ext uri="{BB962C8B-B14F-4D97-AF65-F5344CB8AC3E}">
        <p14:creationId xmlns:p14="http://schemas.microsoft.com/office/powerpoint/2010/main" val="3711629838"/>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915293"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t>Distinctive Physical Properties </a:t>
            </a:r>
            <a:endParaRPr lang="en-US" b="1" dirty="0">
              <a:sym typeface="UC Berkeley OS Sign"/>
            </a:endParaRPr>
          </a:p>
        </p:txBody>
      </p:sp>
      <p:sp>
        <p:nvSpPr>
          <p:cNvPr id="7782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4D8EB706-9A1E-4850-8084-EE9F6B53032D}" type="slidenum">
              <a:rPr lang="en-US" sz="1500">
                <a:solidFill>
                  <a:srgbClr val="002955"/>
                </a:solidFill>
                <a:latin typeface="UC Berkeley OS Sign"/>
                <a:ea typeface="MS PGothic" pitchFamily="34" charset="-128"/>
                <a:sym typeface="UC Berkeley OS Sign"/>
              </a:rPr>
              <a:pPr algn="ctr"/>
              <a:t>88</a:t>
            </a:fld>
            <a:endParaRPr lang="en-US" sz="1500" dirty="0">
              <a:solidFill>
                <a:srgbClr val="002955"/>
              </a:solidFill>
              <a:latin typeface="UC Berkeley OS Sign"/>
              <a:ea typeface="MS PGothic" pitchFamily="34" charset="-128"/>
              <a:sym typeface="UC Berkeley OS Sign"/>
            </a:endParaRPr>
          </a:p>
        </p:txBody>
      </p:sp>
      <p:pic>
        <p:nvPicPr>
          <p:cNvPr id="77831" name="Picture 3" descr="KitchenOrgPrinciples.jpg"/>
          <p:cNvPicPr>
            <a:picLocks noGrp="1" noChangeAspect="1"/>
          </p:cNvPicPr>
          <p:nvPr>
            <p:ph idx="1"/>
          </p:nvPr>
        </p:nvPicPr>
        <p:blipFill>
          <a:blip r:embed="rId3" cstate="print"/>
          <a:stretch>
            <a:fillRect/>
          </a:stretch>
        </p:blipFill>
        <p:spPr>
          <a:xfrm>
            <a:off x="344503" y="1066800"/>
            <a:ext cx="8115371" cy="5604933"/>
          </a:xfrm>
        </p:spPr>
      </p:pic>
    </p:spTree>
    <p:extLst>
      <p:ext uri="{BB962C8B-B14F-4D97-AF65-F5344CB8AC3E}">
        <p14:creationId xmlns:p14="http://schemas.microsoft.com/office/powerpoint/2010/main" val="3094883193"/>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2286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Extrinsic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89</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288287" y="1166315"/>
            <a:ext cx="8197453" cy="4642711"/>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Extrinsic properties are </a:t>
            </a:r>
            <a:r>
              <a:rPr lang="en-US" sz="3200" dirty="0">
                <a:solidFill>
                  <a:srgbClr val="FF0000"/>
                </a:solidFill>
              </a:rPr>
              <a:t>assigned to </a:t>
            </a:r>
            <a:r>
              <a:rPr lang="en-US" sz="3200" dirty="0"/>
              <a:t>a resource rather than being inherent in it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Some extrinsic properties are static:  assigned names or identifiers don’t usually change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Other extrinsic properties change often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Extrinsic properties differ in their "decay" functions, rate of change…  a lot of data science is figuring out the function that relates the value of some resource property over time</a:t>
            </a:r>
            <a:endParaRPr lang="en-US" sz="3200" dirty="0">
              <a:solidFill>
                <a:srgbClr val="FF0000"/>
              </a:solidFill>
            </a:endParaRPr>
          </a:p>
        </p:txBody>
      </p:sp>
    </p:spTree>
    <p:extLst>
      <p:ext uri="{BB962C8B-B14F-4D97-AF65-F5344CB8AC3E}">
        <p14:creationId xmlns:p14="http://schemas.microsoft.com/office/powerpoint/2010/main" val="35028484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9DBB51-CA3D-4F51-8B7F-C6AACDB9D9E5}"/>
              </a:ext>
            </a:extLst>
          </p:cNvPr>
          <p:cNvPicPr>
            <a:picLocks noChangeAspect="1"/>
          </p:cNvPicPr>
          <p:nvPr/>
        </p:nvPicPr>
        <p:blipFill>
          <a:blip r:embed="rId3"/>
          <a:stretch>
            <a:fillRect/>
          </a:stretch>
        </p:blipFill>
        <p:spPr>
          <a:xfrm>
            <a:off x="288329" y="4654168"/>
            <a:ext cx="4283671" cy="1956157"/>
          </a:xfrm>
          <a:prstGeom prst="rect">
            <a:avLst/>
          </a:prstGeom>
        </p:spPr>
      </p:pic>
      <p:sp>
        <p:nvSpPr>
          <p:cNvPr id="78850" name="Rectangle 1"/>
          <p:cNvSpPr>
            <a:spLocks noGrp="1" noChangeArrowheads="1"/>
          </p:cNvSpPr>
          <p:nvPr>
            <p:ph type="title"/>
          </p:nvPr>
        </p:nvSpPr>
        <p:spPr>
          <a:xfrm>
            <a:off x="386451" y="0"/>
            <a:ext cx="8371098"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t>Substitution Requires a “Reasonably Standard”</a:t>
            </a:r>
            <a:br>
              <a:rPr lang="en-US" sz="3600" b="1" dirty="0"/>
            </a:br>
            <a:r>
              <a:rPr lang="en-US" sz="3600" b="1" dirty="0"/>
              <a:t>Description of Instances (a “Schema”) </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pic>
        <p:nvPicPr>
          <p:cNvPr id="4" name="Picture 3">
            <a:extLst>
              <a:ext uri="{FF2B5EF4-FFF2-40B4-BE49-F238E27FC236}">
                <a16:creationId xmlns:a16="http://schemas.microsoft.com/office/drawing/2014/main" id="{5E996410-64C1-490F-9023-E0612C1F7BDE}"/>
              </a:ext>
            </a:extLst>
          </p:cNvPr>
          <p:cNvPicPr>
            <a:picLocks noChangeAspect="1"/>
          </p:cNvPicPr>
          <p:nvPr/>
        </p:nvPicPr>
        <p:blipFill>
          <a:blip r:embed="rId4"/>
          <a:stretch>
            <a:fillRect/>
          </a:stretch>
        </p:blipFill>
        <p:spPr>
          <a:xfrm>
            <a:off x="7010400" y="2133600"/>
            <a:ext cx="1589298" cy="4267200"/>
          </a:xfrm>
          <a:prstGeom prst="rect">
            <a:avLst/>
          </a:prstGeom>
        </p:spPr>
      </p:pic>
      <p:sp>
        <p:nvSpPr>
          <p:cNvPr id="6" name="TextBox 5">
            <a:extLst>
              <a:ext uri="{FF2B5EF4-FFF2-40B4-BE49-F238E27FC236}">
                <a16:creationId xmlns:a16="http://schemas.microsoft.com/office/drawing/2014/main" id="{229AB3C0-3A18-42E7-B334-D5421E8C1FA5}"/>
              </a:ext>
            </a:extLst>
          </p:cNvPr>
          <p:cNvSpPr txBox="1"/>
          <p:nvPr/>
        </p:nvSpPr>
        <p:spPr>
          <a:xfrm>
            <a:off x="6994358" y="1343397"/>
            <a:ext cx="2066703" cy="461665"/>
          </a:xfrm>
          <a:prstGeom prst="rect">
            <a:avLst/>
          </a:prstGeom>
          <a:noFill/>
        </p:spPr>
        <p:txBody>
          <a:bodyPr wrap="square" rtlCol="0">
            <a:spAutoFit/>
          </a:bodyPr>
          <a:lstStyle/>
          <a:p>
            <a:r>
              <a:rPr lang="en-US" sz="2400" b="1" dirty="0"/>
              <a:t>CRAIGSLIST</a:t>
            </a:r>
          </a:p>
        </p:txBody>
      </p:sp>
      <p:pic>
        <p:nvPicPr>
          <p:cNvPr id="7" name="Picture 6">
            <a:extLst>
              <a:ext uri="{FF2B5EF4-FFF2-40B4-BE49-F238E27FC236}">
                <a16:creationId xmlns:a16="http://schemas.microsoft.com/office/drawing/2014/main" id="{D0D09E06-5297-474E-A94E-39EE6933A80A}"/>
              </a:ext>
            </a:extLst>
          </p:cNvPr>
          <p:cNvPicPr>
            <a:picLocks noChangeAspect="1"/>
          </p:cNvPicPr>
          <p:nvPr/>
        </p:nvPicPr>
        <p:blipFill>
          <a:blip r:embed="rId5"/>
          <a:stretch>
            <a:fillRect/>
          </a:stretch>
        </p:blipFill>
        <p:spPr>
          <a:xfrm>
            <a:off x="3376528" y="2096841"/>
            <a:ext cx="3326714" cy="2300718"/>
          </a:xfrm>
          <a:prstGeom prst="rect">
            <a:avLst/>
          </a:prstGeom>
        </p:spPr>
      </p:pic>
      <p:sp>
        <p:nvSpPr>
          <p:cNvPr id="11" name="TextBox 10">
            <a:extLst>
              <a:ext uri="{FF2B5EF4-FFF2-40B4-BE49-F238E27FC236}">
                <a16:creationId xmlns:a16="http://schemas.microsoft.com/office/drawing/2014/main" id="{BA68E492-DDA8-4895-A999-145D712501F1}"/>
              </a:ext>
            </a:extLst>
          </p:cNvPr>
          <p:cNvSpPr txBox="1"/>
          <p:nvPr/>
        </p:nvSpPr>
        <p:spPr>
          <a:xfrm>
            <a:off x="3312450" y="6164702"/>
            <a:ext cx="2667000" cy="461665"/>
          </a:xfrm>
          <a:prstGeom prst="rect">
            <a:avLst/>
          </a:prstGeom>
          <a:noFill/>
        </p:spPr>
        <p:txBody>
          <a:bodyPr wrap="square" rtlCol="0">
            <a:spAutoFit/>
          </a:bodyPr>
          <a:lstStyle/>
          <a:p>
            <a:r>
              <a:rPr lang="en-US" sz="2400" b="1" dirty="0"/>
              <a:t>AIRBNB</a:t>
            </a:r>
          </a:p>
        </p:txBody>
      </p:sp>
      <p:pic>
        <p:nvPicPr>
          <p:cNvPr id="8" name="Picture 7">
            <a:extLst>
              <a:ext uri="{FF2B5EF4-FFF2-40B4-BE49-F238E27FC236}">
                <a16:creationId xmlns:a16="http://schemas.microsoft.com/office/drawing/2014/main" id="{B811E0B7-8F4A-4EFF-9E3F-D2DDBD4E58D2}"/>
              </a:ext>
            </a:extLst>
          </p:cNvPr>
          <p:cNvPicPr>
            <a:picLocks noChangeAspect="1"/>
          </p:cNvPicPr>
          <p:nvPr/>
        </p:nvPicPr>
        <p:blipFill>
          <a:blip r:embed="rId6"/>
          <a:stretch>
            <a:fillRect/>
          </a:stretch>
        </p:blipFill>
        <p:spPr>
          <a:xfrm>
            <a:off x="152450" y="2856428"/>
            <a:ext cx="2984861" cy="1340713"/>
          </a:xfrm>
          <a:prstGeom prst="rect">
            <a:avLst/>
          </a:prstGeom>
        </p:spPr>
      </p:pic>
      <p:sp>
        <p:nvSpPr>
          <p:cNvPr id="9" name="Rectangle 8">
            <a:extLst>
              <a:ext uri="{FF2B5EF4-FFF2-40B4-BE49-F238E27FC236}">
                <a16:creationId xmlns:a16="http://schemas.microsoft.com/office/drawing/2014/main" id="{D44D6024-841E-4BD7-A9BF-361736E72D08}"/>
              </a:ext>
            </a:extLst>
          </p:cNvPr>
          <p:cNvSpPr/>
          <p:nvPr/>
        </p:nvSpPr>
        <p:spPr>
          <a:xfrm>
            <a:off x="3408750" y="1343397"/>
            <a:ext cx="3262270" cy="3147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B07F122-686A-4BDB-9F7E-F897ED47DC0F}"/>
              </a:ext>
            </a:extLst>
          </p:cNvPr>
          <p:cNvSpPr/>
          <p:nvPr/>
        </p:nvSpPr>
        <p:spPr>
          <a:xfrm>
            <a:off x="6805628" y="1343397"/>
            <a:ext cx="2212681" cy="52848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3B6B85-AF51-4C03-BB80-FF99B87F6B82}"/>
              </a:ext>
            </a:extLst>
          </p:cNvPr>
          <p:cNvSpPr/>
          <p:nvPr/>
        </p:nvSpPr>
        <p:spPr>
          <a:xfrm>
            <a:off x="124741" y="2626312"/>
            <a:ext cx="3193661" cy="18009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834A1FF-2CDB-4E9B-B443-3C7631B11B88}"/>
              </a:ext>
            </a:extLst>
          </p:cNvPr>
          <p:cNvSpPr txBox="1"/>
          <p:nvPr/>
        </p:nvSpPr>
        <p:spPr>
          <a:xfrm>
            <a:off x="3733800" y="1495797"/>
            <a:ext cx="2667000" cy="461665"/>
          </a:xfrm>
          <a:prstGeom prst="rect">
            <a:avLst/>
          </a:prstGeom>
          <a:noFill/>
        </p:spPr>
        <p:txBody>
          <a:bodyPr wrap="square" rtlCol="0">
            <a:spAutoFit/>
          </a:bodyPr>
          <a:lstStyle/>
          <a:p>
            <a:r>
              <a:rPr lang="en-US" sz="2400" b="1" dirty="0"/>
              <a:t>APARTMENTS.COM</a:t>
            </a:r>
          </a:p>
        </p:txBody>
      </p:sp>
      <p:sp>
        <p:nvSpPr>
          <p:cNvPr id="16" name="Rectangle 15">
            <a:extLst>
              <a:ext uri="{FF2B5EF4-FFF2-40B4-BE49-F238E27FC236}">
                <a16:creationId xmlns:a16="http://schemas.microsoft.com/office/drawing/2014/main" id="{C968C41A-F032-4FE1-8FE2-C4EF9C7A825C}"/>
              </a:ext>
            </a:extLst>
          </p:cNvPr>
          <p:cNvSpPr/>
          <p:nvPr/>
        </p:nvSpPr>
        <p:spPr>
          <a:xfrm>
            <a:off x="82939" y="4618824"/>
            <a:ext cx="4955270" cy="2163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713936"/>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159225"/>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Cultural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90</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97935" y="1234231"/>
            <a:ext cx="8655546" cy="402292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Cultural properties are extrinsic and assigned to resources; they come from conventional language use or culture and often involve analogy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Because they derive from knowledge of culture or language, they might be unintelligible to people who don't have the same perspective and experience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and they might lose their cultural salience </a:t>
            </a:r>
          </a:p>
        </p:txBody>
      </p:sp>
      <p:sp>
        <p:nvSpPr>
          <p:cNvPr id="2" name="TextBox 1"/>
          <p:cNvSpPr txBox="1"/>
          <p:nvPr/>
        </p:nvSpPr>
        <p:spPr>
          <a:xfrm>
            <a:off x="1905000" y="5141166"/>
            <a:ext cx="5943600" cy="1661993"/>
          </a:xfrm>
          <a:prstGeom prst="rect">
            <a:avLst/>
          </a:prstGeom>
          <a:noFill/>
        </p:spPr>
        <p:txBody>
          <a:bodyPr wrap="square" rtlCol="0">
            <a:spAutoFit/>
          </a:bodyPr>
          <a:lstStyle/>
          <a:p>
            <a:r>
              <a:rPr lang="en-US" sz="2800" b="1" dirty="0">
                <a:solidFill>
                  <a:srgbClr val="FF0000"/>
                </a:solidFill>
              </a:rPr>
              <a:t>Flapper, Greaser, Groovy, Bollywood, Grunge</a:t>
            </a:r>
          </a:p>
          <a:p>
            <a:r>
              <a:rPr lang="en-US" sz="2800" b="1" dirty="0">
                <a:solidFill>
                  <a:srgbClr val="FF0000"/>
                </a:solidFill>
              </a:rPr>
              <a:t>Tech bro, One percenter</a:t>
            </a:r>
          </a:p>
          <a:p>
            <a:endParaRPr lang="en-US" dirty="0"/>
          </a:p>
        </p:txBody>
      </p:sp>
    </p:spTree>
    <p:extLst>
      <p:ext uri="{BB962C8B-B14F-4D97-AF65-F5344CB8AC3E}">
        <p14:creationId xmlns:p14="http://schemas.microsoft.com/office/powerpoint/2010/main" val="275653513"/>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t>“Holbein” Carpets</a:t>
            </a:r>
          </a:p>
        </p:txBody>
      </p:sp>
      <p:sp>
        <p:nvSpPr>
          <p:cNvPr id="5" name="TextBox 4"/>
          <p:cNvSpPr txBox="1"/>
          <p:nvPr/>
        </p:nvSpPr>
        <p:spPr>
          <a:xfrm>
            <a:off x="1433448" y="5638800"/>
            <a:ext cx="2819400" cy="707886"/>
          </a:xfrm>
          <a:prstGeom prst="rect">
            <a:avLst/>
          </a:prstGeom>
          <a:noFill/>
        </p:spPr>
        <p:txBody>
          <a:bodyPr wrap="square" rtlCol="0">
            <a:spAutoFit/>
          </a:bodyPr>
          <a:lstStyle/>
          <a:p>
            <a:r>
              <a:rPr lang="en-US" sz="2000" b="1" dirty="0"/>
              <a:t>Anatolian Carpet,</a:t>
            </a:r>
            <a:br>
              <a:rPr lang="en-US" sz="2000" b="1" dirty="0"/>
            </a:br>
            <a:r>
              <a:rPr lang="en-US" sz="2000" b="1" dirty="0"/>
              <a:t> 16th Century </a:t>
            </a:r>
          </a:p>
        </p:txBody>
      </p:sp>
      <p:sp>
        <p:nvSpPr>
          <p:cNvPr id="8" name="Rectangle 7"/>
          <p:cNvSpPr/>
          <p:nvPr/>
        </p:nvSpPr>
        <p:spPr>
          <a:xfrm>
            <a:off x="1262506" y="5754986"/>
            <a:ext cx="2743200" cy="516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0" name="Rectangle 9"/>
          <p:cNvSpPr/>
          <p:nvPr/>
        </p:nvSpPr>
        <p:spPr>
          <a:xfrm>
            <a:off x="5181600" y="5257800"/>
            <a:ext cx="289979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935967"/>
            <a:ext cx="7924800" cy="4575887"/>
          </a:xfrm>
          <a:prstGeom prst="rect">
            <a:avLst/>
          </a:prstGeom>
        </p:spPr>
      </p:pic>
      <p:sp>
        <p:nvSpPr>
          <p:cNvPr id="13" name="TextBox 12"/>
          <p:cNvSpPr txBox="1"/>
          <p:nvPr/>
        </p:nvSpPr>
        <p:spPr>
          <a:xfrm>
            <a:off x="5204983" y="6146631"/>
            <a:ext cx="2876407" cy="400110"/>
          </a:xfrm>
          <a:prstGeom prst="rect">
            <a:avLst/>
          </a:prstGeom>
          <a:noFill/>
        </p:spPr>
        <p:txBody>
          <a:bodyPr wrap="square" rtlCol="0">
            <a:spAutoFit/>
          </a:bodyPr>
          <a:lstStyle/>
          <a:p>
            <a:r>
              <a:rPr lang="en-US" sz="2000" b="1" dirty="0"/>
              <a:t>The Ambassadors, 1553</a:t>
            </a:r>
          </a:p>
        </p:txBody>
      </p:sp>
      <p:sp>
        <p:nvSpPr>
          <p:cNvPr id="3" name="TextBox 2">
            <a:extLst>
              <a:ext uri="{FF2B5EF4-FFF2-40B4-BE49-F238E27FC236}">
                <a16:creationId xmlns:a16="http://schemas.microsoft.com/office/drawing/2014/main" id="{B6A10521-616B-4E5A-85F0-46B24FD95BDF}"/>
              </a:ext>
            </a:extLst>
          </p:cNvPr>
          <p:cNvSpPr txBox="1"/>
          <p:nvPr/>
        </p:nvSpPr>
        <p:spPr>
          <a:xfrm>
            <a:off x="457200" y="976955"/>
            <a:ext cx="8229600" cy="830997"/>
          </a:xfrm>
          <a:prstGeom prst="rect">
            <a:avLst/>
          </a:prstGeom>
          <a:noFill/>
        </p:spPr>
        <p:txBody>
          <a:bodyPr wrap="square" rtlCol="0">
            <a:spAutoFit/>
          </a:bodyPr>
          <a:lstStyle/>
          <a:p>
            <a:r>
              <a:rPr lang="en-US" sz="2400" dirty="0"/>
              <a:t>Why are these carpets from Central Turkey (dating from 16</a:t>
            </a:r>
            <a:r>
              <a:rPr lang="en-US" sz="2400" baseline="30000" dirty="0"/>
              <a:t>th</a:t>
            </a:r>
            <a:r>
              <a:rPr lang="en-US" sz="2400" dirty="0"/>
              <a:t> century) described with a German painter’s name?</a:t>
            </a:r>
          </a:p>
        </p:txBody>
      </p:sp>
    </p:spTree>
    <p:extLst>
      <p:ext uri="{BB962C8B-B14F-4D97-AF65-F5344CB8AC3E}">
        <p14:creationId xmlns:p14="http://schemas.microsoft.com/office/powerpoint/2010/main" val="7239209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27965" y="2286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Applying the Framework for</a:t>
            </a:r>
            <a:br>
              <a:rPr lang="en-US" b="1" dirty="0">
                <a:sym typeface="UC Berkeley OS Sign"/>
              </a:rPr>
            </a:br>
            <a:r>
              <a:rPr lang="en-US" b="1" dirty="0">
                <a:sym typeface="UC Berkeley OS Sign"/>
              </a:rPr>
              <a:t> Organizing System of a Kitchen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92</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74850" y="1694240"/>
            <a:ext cx="8197453" cy="5240183"/>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Intrinsic static properties</a:t>
            </a:r>
            <a:r>
              <a:rPr lang="en-US" sz="2800" dirty="0"/>
              <a:t>: If you store your pots, frying pans, and baking pans and nest each set by size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b="1" dirty="0"/>
              <a:t>Extrinsic static properties</a:t>
            </a:r>
            <a:r>
              <a:rPr lang="en-US" sz="2800" dirty="0"/>
              <a:t>:  A spice rack with the spices arranged in alphabetical order</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b="1" dirty="0"/>
              <a:t>Intrinsic dynamic properties </a:t>
            </a:r>
            <a:r>
              <a:rPr lang="en-US" sz="2800" dirty="0"/>
              <a:t>if you arrange your milk and other perishable goods by expiration date, a </a:t>
            </a:r>
            <a:r>
              <a:rPr lang="ja-JP" altLang="en-US" sz="2800" dirty="0"/>
              <a:t>“</a:t>
            </a:r>
            <a:r>
              <a:rPr lang="en-US" altLang="ja-JP" sz="2800" dirty="0"/>
              <a:t>useful life remaining</a:t>
            </a:r>
            <a:r>
              <a:rPr lang="ja-JP" altLang="en-US" sz="2800" dirty="0"/>
              <a:t>”</a:t>
            </a:r>
            <a:r>
              <a:rPr lang="en-US" altLang="ja-JP" sz="2800" dirty="0"/>
              <a:t> property that decreases to zero as the expiration date approaches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b="1" dirty="0"/>
              <a:t>Extrinsic dynamic properties </a:t>
            </a:r>
            <a:r>
              <a:rPr lang="en-US" sz="2800" dirty="0"/>
              <a:t>if you put the most frequently used condiments or spices in the front of a refrigerator or pantry shelf</a:t>
            </a:r>
          </a:p>
          <a:p>
            <a:pPr>
              <a:lnSpc>
                <a:spcPct val="93000"/>
              </a:lnSpc>
              <a:buFont typeface="Arial" pitchFamily="34" charset="0"/>
              <a:buChar char="•"/>
            </a:pPr>
            <a:endParaRPr lang="en-US" sz="2200" dirty="0">
              <a:latin typeface="UC Berkeley OS Sign"/>
            </a:endParaRPr>
          </a:p>
        </p:txBody>
      </p:sp>
    </p:spTree>
    <p:extLst>
      <p:ext uri="{BB962C8B-B14F-4D97-AF65-F5344CB8AC3E}">
        <p14:creationId xmlns:p14="http://schemas.microsoft.com/office/powerpoint/2010/main" val="1966450715"/>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1"/>
          <p:cNvSpPr>
            <a:spLocks noGrp="1" noChangeArrowheads="1"/>
          </p:cNvSpPr>
          <p:nvPr>
            <p:ph type="title"/>
          </p:nvPr>
        </p:nvSpPr>
        <p:spPr>
          <a:xfrm>
            <a:off x="457200" y="5334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Applying the Framework for a</a:t>
            </a:r>
            <a:br>
              <a:rPr lang="en-US" b="1" dirty="0">
                <a:sym typeface="UC Berkeley OS Sign"/>
              </a:rPr>
            </a:br>
            <a:r>
              <a:rPr lang="en-US" b="1" dirty="0">
                <a:sym typeface="UC Berkeley OS Sign"/>
              </a:rPr>
              <a:t> Document Organizing System</a:t>
            </a:r>
          </a:p>
        </p:txBody>
      </p:sp>
      <p:sp>
        <p:nvSpPr>
          <p:cNvPr id="798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254F673-3231-445E-9604-7B264E0D377F}" type="slidenum">
              <a:rPr lang="en-US" sz="1500">
                <a:solidFill>
                  <a:srgbClr val="002955"/>
                </a:solidFill>
                <a:latin typeface="UC Berkeley OS Sign"/>
                <a:ea typeface="MS PGothic" pitchFamily="34" charset="-128"/>
                <a:sym typeface="UC Berkeley OS Sign"/>
              </a:rPr>
              <a:pPr algn="ctr"/>
              <a:t>93</a:t>
            </a:fld>
            <a:endParaRPr lang="en-US" sz="1500" dirty="0">
              <a:solidFill>
                <a:srgbClr val="002955"/>
              </a:solidFill>
              <a:latin typeface="UC Berkeley OS Sign"/>
              <a:ea typeface="MS PGothic" pitchFamily="34" charset="-128"/>
              <a:sym typeface="UC Berkeley OS Sign"/>
            </a:endParaRPr>
          </a:p>
        </p:txBody>
      </p:sp>
      <p:sp>
        <p:nvSpPr>
          <p:cNvPr id="79879" name="Rectangle 8"/>
          <p:cNvSpPr>
            <a:spLocks noChangeArrowheads="1"/>
          </p:cNvSpPr>
          <p:nvPr/>
        </p:nvSpPr>
        <p:spPr bwMode="auto">
          <a:xfrm>
            <a:off x="446484" y="2040434"/>
            <a:ext cx="8197453" cy="3902894"/>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Intrinsic static properties: </a:t>
            </a:r>
            <a:r>
              <a:rPr lang="en-US" sz="2800" dirty="0"/>
              <a:t>Author, date published, words in the text</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Extrinsic static properties</a:t>
            </a:r>
            <a:r>
              <a:rPr lang="en-US" sz="2800" dirty="0"/>
              <a:t>:  ISBN, LOC Classifications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Intrinsic </a:t>
            </a:r>
            <a:r>
              <a:rPr lang="en-US" sz="2800" b="1"/>
              <a:t>dynamic properties: </a:t>
            </a:r>
            <a:r>
              <a:rPr lang="en-US" sz="2800" dirty="0"/>
              <a:t>Effectivity (e.g., laws and regulations)</a:t>
            </a:r>
            <a:endParaRPr lang="en-US" altLang="ja-JP"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Extrinsic dynamic properties: </a:t>
            </a:r>
            <a:r>
              <a:rPr lang="en-US" sz="2800" dirty="0"/>
              <a:t>Links/citations to and from other documents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b="1" dirty="0"/>
          </a:p>
        </p:txBody>
      </p:sp>
    </p:spTree>
    <p:extLst>
      <p:ext uri="{BB962C8B-B14F-4D97-AF65-F5344CB8AC3E}">
        <p14:creationId xmlns:p14="http://schemas.microsoft.com/office/powerpoint/2010/main" val="373109799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4354</Words>
  <Application>Microsoft Office PowerPoint</Application>
  <PresentationFormat>On-screen Show (4:3)</PresentationFormat>
  <Paragraphs>541</Paragraphs>
  <Slides>93</Slides>
  <Notes>91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93</vt:i4>
      </vt:variant>
    </vt:vector>
  </HeadingPairs>
  <TitlesOfParts>
    <vt:vector size="98" baseType="lpstr">
      <vt:lpstr>Arial</vt:lpstr>
      <vt:lpstr>Calibri</vt:lpstr>
      <vt:lpstr>UC Berkeley OS Sign</vt:lpstr>
      <vt:lpstr>Wingdings</vt:lpstr>
      <vt:lpstr>Office Theme</vt:lpstr>
      <vt:lpstr>CogSci 150 “Sensemaking and Organizing” Spring 2021</vt:lpstr>
      <vt:lpstr>Agenda</vt:lpstr>
      <vt:lpstr>What is a Resource Description?</vt:lpstr>
      <vt:lpstr>Why We Describe Resources</vt:lpstr>
      <vt:lpstr>Describing Resources &lt;=&gt; Organizing</vt:lpstr>
      <vt:lpstr>Organizing Principles &lt;=&gt;  Resource Descriptions</vt:lpstr>
      <vt:lpstr>The First Resource Descriptions</vt:lpstr>
      <vt:lpstr>Resource Descriptions as Substitutes</vt:lpstr>
      <vt:lpstr>Substitution Requires a “Reasonably Standard” Description of Instances (a “Schema”) </vt:lpstr>
      <vt:lpstr>Preview: Document Analysis  &amp; Document Engineering</vt:lpstr>
      <vt:lpstr>Describing the Same Resource  for Different Purposes =&gt; Different Schemas</vt:lpstr>
      <vt:lpstr>Resource Focus</vt:lpstr>
      <vt:lpstr>Concert Ticket:  A Resource Composed of Resource Descriptions</vt:lpstr>
      <vt:lpstr>STOP AND THINK: Resource Focus</vt:lpstr>
      <vt:lpstr>PowerPoint Presentation</vt:lpstr>
      <vt:lpstr>PowerPoint Presentation</vt:lpstr>
      <vt:lpstr>It is OK to say “Metadata” when describing data</vt:lpstr>
      <vt:lpstr>PowerPoint Presentation</vt:lpstr>
      <vt:lpstr>PowerPoint Presentation</vt:lpstr>
      <vt:lpstr>Icons and Signs as Descriptions of Businesses</vt:lpstr>
      <vt:lpstr>Descriptions of “Human Resources” (People)</vt:lpstr>
      <vt:lpstr>NSA &amp; Govt Tell You “It’s Only the Metadata …. Don’t Worry”</vt:lpstr>
      <vt:lpstr>PowerPoint Presentation</vt:lpstr>
      <vt:lpstr>STOP AND THINK: Describing Yourself</vt:lpstr>
      <vt:lpstr>PowerPoint Presentation</vt:lpstr>
      <vt:lpstr>The Wrong Questions To Ask</vt:lpstr>
      <vt:lpstr>Don’t Just Feed Python!</vt:lpstr>
      <vt:lpstr>Big Ideas (1)</vt:lpstr>
      <vt:lpstr>Class Exercise To  “Identify Descriptive Properties” </vt:lpstr>
      <vt:lpstr>Describe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Possible Features that are  Directly Observable</vt:lpstr>
      <vt:lpstr>More Directly Observable Features</vt:lpstr>
      <vt:lpstr>Still More Directly Observable Features</vt:lpstr>
      <vt:lpstr>Not Directly Observable Features  Useful in Descriptions</vt:lpstr>
      <vt:lpstr>Still More Possible Features</vt:lpstr>
      <vt:lpstr>Identifying Descriptive Properties</vt:lpstr>
      <vt:lpstr>Which Descriptions To Use?</vt:lpstr>
      <vt:lpstr>A Systematic Process for Describing Resources</vt:lpstr>
      <vt:lpstr>TDO 5.3 Proposes this Process for Describing Resources  </vt:lpstr>
      <vt:lpstr>1. Scoping and Description</vt:lpstr>
      <vt:lpstr>PowerPoint Presentation</vt:lpstr>
      <vt:lpstr>This Collection Has the Same Scale, but Vastly Smaller Scope</vt:lpstr>
      <vt:lpstr>PowerPoint Presentation</vt:lpstr>
      <vt:lpstr>PowerPoint Presentation</vt:lpstr>
      <vt:lpstr>Big Ideas (2)</vt:lpstr>
      <vt:lpstr>2. Users and Uses</vt:lpstr>
      <vt:lpstr>3. Study the resource(s) to identify descriptive properties </vt:lpstr>
      <vt:lpstr>4. Designing the  Description Vocabulary is Hard</vt:lpstr>
      <vt:lpstr>Describing Birds for Scientists</vt:lpstr>
      <vt:lpstr>Describing Birds for Birdwatchers</vt:lpstr>
      <vt:lpstr>Controlled Vocabularies</vt:lpstr>
      <vt:lpstr>PowerPoint Presentation</vt:lpstr>
      <vt:lpstr>5. Description Form and Implementation</vt:lpstr>
      <vt:lpstr>PowerPoint Presentation</vt:lpstr>
      <vt:lpstr>The Semantic Gap in Descriptions Optimized for Computation</vt:lpstr>
      <vt:lpstr>6. Different Ways to  Create Resource Descriptions</vt:lpstr>
      <vt:lpstr>PowerPoint Presentation</vt:lpstr>
      <vt:lpstr>Descriptive Precision</vt:lpstr>
      <vt:lpstr>7. Evaluating  Resource Descriptions</vt:lpstr>
      <vt:lpstr>if this is all you’re given,  say NO and give up!</vt:lpstr>
      <vt:lpstr>A Typical Data Science Process</vt:lpstr>
      <vt:lpstr>TDO 5.3 Process  </vt:lpstr>
      <vt:lpstr>Let’s Say it Together: TDO’s Mantra</vt:lpstr>
      <vt:lpstr>Resource Description Checklist  for Data Scientists</vt:lpstr>
      <vt:lpstr>Big Ideas (3)</vt:lpstr>
      <vt:lpstr>A Framework for Generating Resource Properties</vt:lpstr>
      <vt:lpstr>A Framework for Generating Description Properties</vt:lpstr>
      <vt:lpstr>PowerPoint Presentation</vt:lpstr>
      <vt:lpstr>Intrinsic Properties</vt:lpstr>
      <vt:lpstr>Distinctive Physical Properties </vt:lpstr>
      <vt:lpstr>Extrinsic Properties</vt:lpstr>
      <vt:lpstr>Cultural Properties</vt:lpstr>
      <vt:lpstr>“Holbein” Carpets</vt:lpstr>
      <vt:lpstr>Applying the Framework for  Organizing System of a Kitchen</vt:lpstr>
      <vt:lpstr>Applying the Framework for a  Document Organizing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2020-09-07T00:27:50Z</dcterms:created>
  <dcterms:modified xsi:type="dcterms:W3CDTF">2021-02-06T18:50:27Z</dcterms:modified>
</cp:coreProperties>
</file>