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1"/>
  </p:notesMasterIdLst>
  <p:sldIdLst>
    <p:sldId id="697" r:id="rId2"/>
    <p:sldId id="256" r:id="rId3"/>
    <p:sldId id="458" r:id="rId4"/>
    <p:sldId id="459" r:id="rId5"/>
    <p:sldId id="461" r:id="rId6"/>
    <p:sldId id="468" r:id="rId7"/>
    <p:sldId id="711" r:id="rId8"/>
    <p:sldId id="785" r:id="rId9"/>
    <p:sldId id="758" r:id="rId10"/>
    <p:sldId id="759" r:id="rId11"/>
    <p:sldId id="760" r:id="rId12"/>
    <p:sldId id="761" r:id="rId13"/>
    <p:sldId id="474" r:id="rId14"/>
    <p:sldId id="479" r:id="rId15"/>
    <p:sldId id="478" r:id="rId16"/>
    <p:sldId id="786" r:id="rId17"/>
    <p:sldId id="482" r:id="rId18"/>
    <p:sldId id="477" r:id="rId19"/>
    <p:sldId id="484" r:id="rId20"/>
    <p:sldId id="487" r:id="rId21"/>
    <p:sldId id="476" r:id="rId22"/>
    <p:sldId id="491" r:id="rId23"/>
    <p:sldId id="762" r:id="rId24"/>
    <p:sldId id="493" r:id="rId25"/>
    <p:sldId id="489" r:id="rId26"/>
    <p:sldId id="490" r:id="rId27"/>
    <p:sldId id="497" r:id="rId28"/>
    <p:sldId id="496" r:id="rId29"/>
    <p:sldId id="495" r:id="rId30"/>
    <p:sldId id="787" r:id="rId31"/>
    <p:sldId id="768" r:id="rId32"/>
    <p:sldId id="773" r:id="rId33"/>
    <p:sldId id="769" r:id="rId34"/>
    <p:sldId id="770" r:id="rId35"/>
    <p:sldId id="772" r:id="rId36"/>
    <p:sldId id="774" r:id="rId37"/>
    <p:sldId id="775" r:id="rId38"/>
    <p:sldId id="776" r:id="rId39"/>
    <p:sldId id="777" r:id="rId40"/>
    <p:sldId id="792" r:id="rId41"/>
    <p:sldId id="488" r:id="rId42"/>
    <p:sldId id="763" r:id="rId43"/>
    <p:sldId id="784" r:id="rId44"/>
    <p:sldId id="649" r:id="rId45"/>
    <p:sldId id="463" r:id="rId46"/>
    <p:sldId id="755" r:id="rId47"/>
    <p:sldId id="782" r:id="rId48"/>
    <p:sldId id="780" r:id="rId49"/>
    <p:sldId id="781" r:id="rId50"/>
    <p:sldId id="778" r:id="rId51"/>
    <p:sldId id="779" r:id="rId52"/>
    <p:sldId id="464" r:id="rId53"/>
    <p:sldId id="508" r:id="rId54"/>
    <p:sldId id="465" r:id="rId55"/>
    <p:sldId id="466" r:id="rId56"/>
    <p:sldId id="509" r:id="rId57"/>
    <p:sldId id="746" r:id="rId58"/>
    <p:sldId id="462" r:id="rId59"/>
    <p:sldId id="500" r:id="rId60"/>
    <p:sldId id="492" r:id="rId61"/>
    <p:sldId id="470" r:id="rId62"/>
    <p:sldId id="471" r:id="rId63"/>
    <p:sldId id="472" r:id="rId64"/>
    <p:sldId id="473" r:id="rId65"/>
    <p:sldId id="501" r:id="rId66"/>
    <p:sldId id="783" r:id="rId67"/>
    <p:sldId id="788" r:id="rId68"/>
    <p:sldId id="790" r:id="rId69"/>
    <p:sldId id="791" r:id="rId7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95488" autoAdjust="0"/>
  </p:normalViewPr>
  <p:slideViewPr>
    <p:cSldViewPr>
      <p:cViewPr>
        <p:scale>
          <a:sx n="41" d="100"/>
          <a:sy n="41" d="100"/>
        </p:scale>
        <p:origin x="1229" y="422"/>
      </p:cViewPr>
      <p:guideLst>
        <p:guide orient="horz" pos="2160"/>
        <p:guide pos="2880"/>
      </p:guideLst>
    </p:cSldViewPr>
  </p:slideViewPr>
  <p:notesTextViewPr>
    <p:cViewPr>
      <p:scale>
        <a:sx n="3" d="2"/>
        <a:sy n="3" d="2"/>
      </p:scale>
      <p:origin x="0" y="0"/>
    </p:cViewPr>
  </p:notesTextViewPr>
  <p:sorterViewPr>
    <p:cViewPr>
      <p:scale>
        <a:sx n="148" d="100"/>
        <a:sy n="148" d="100"/>
      </p:scale>
      <p:origin x="0" y="0"/>
    </p:cViewPr>
  </p:sorterViewPr>
  <p:notesViewPr>
    <p:cSldViewPr>
      <p:cViewPr>
        <p:scale>
          <a:sx n="54" d="100"/>
          <a:sy n="54" d="100"/>
        </p:scale>
        <p:origin x="2563" y="-115"/>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2/10/2021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a:p>
        </p:txBody>
      </p:sp>
    </p:spTree>
    <p:extLst>
      <p:ext uri="{BB962C8B-B14F-4D97-AF65-F5344CB8AC3E}">
        <p14:creationId xmlns:p14="http://schemas.microsoft.com/office/powerpoint/2010/main" val="317623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16</a:t>
            </a:fld>
            <a:endParaRPr lang="en-US"/>
          </a:p>
        </p:txBody>
      </p:sp>
    </p:spTree>
    <p:extLst>
      <p:ext uri="{BB962C8B-B14F-4D97-AF65-F5344CB8AC3E}">
        <p14:creationId xmlns:p14="http://schemas.microsoft.com/office/powerpoint/2010/main" val="322029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a:t>
            </a:fld>
            <a:endParaRPr lang="en-US"/>
          </a:p>
        </p:txBody>
      </p:sp>
    </p:spTree>
    <p:extLst>
      <p:ext uri="{BB962C8B-B14F-4D97-AF65-F5344CB8AC3E}">
        <p14:creationId xmlns:p14="http://schemas.microsoft.com/office/powerpoint/2010/main" val="1916855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sz="1200" dirty="0">
              <a:latin typeface="UC Berkeley OS Sign"/>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dirty="0"/>
          </a:p>
        </p:txBody>
      </p:sp>
    </p:spTree>
    <p:extLst>
      <p:ext uri="{BB962C8B-B14F-4D97-AF65-F5344CB8AC3E}">
        <p14:creationId xmlns:p14="http://schemas.microsoft.com/office/powerpoint/2010/main" val="219588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26</a:t>
            </a:fld>
            <a:endParaRPr lang="en-US" dirty="0"/>
          </a:p>
        </p:txBody>
      </p:sp>
    </p:spTree>
    <p:extLst>
      <p:ext uri="{BB962C8B-B14F-4D97-AF65-F5344CB8AC3E}">
        <p14:creationId xmlns:p14="http://schemas.microsoft.com/office/powerpoint/2010/main" val="213322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30</a:t>
            </a:fld>
            <a:endParaRPr lang="en-US" dirty="0"/>
          </a:p>
        </p:txBody>
      </p:sp>
    </p:spTree>
    <p:extLst>
      <p:ext uri="{BB962C8B-B14F-4D97-AF65-F5344CB8AC3E}">
        <p14:creationId xmlns:p14="http://schemas.microsoft.com/office/powerpoint/2010/main" val="3700195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31</a:t>
            </a:fld>
            <a:endParaRPr lang="en-US"/>
          </a:p>
        </p:txBody>
      </p:sp>
    </p:spTree>
    <p:extLst>
      <p:ext uri="{BB962C8B-B14F-4D97-AF65-F5344CB8AC3E}">
        <p14:creationId xmlns:p14="http://schemas.microsoft.com/office/powerpoint/2010/main" val="313701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32</a:t>
            </a:fld>
            <a:endParaRPr lang="en-US"/>
          </a:p>
        </p:txBody>
      </p:sp>
    </p:spTree>
    <p:extLst>
      <p:ext uri="{BB962C8B-B14F-4D97-AF65-F5344CB8AC3E}">
        <p14:creationId xmlns:p14="http://schemas.microsoft.com/office/powerpoint/2010/main" val="3560058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33</a:t>
            </a:fld>
            <a:endParaRPr lang="en-US"/>
          </a:p>
        </p:txBody>
      </p:sp>
    </p:spTree>
    <p:extLst>
      <p:ext uri="{BB962C8B-B14F-4D97-AF65-F5344CB8AC3E}">
        <p14:creationId xmlns:p14="http://schemas.microsoft.com/office/powerpoint/2010/main" val="3585728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34</a:t>
            </a:fld>
            <a:endParaRPr lang="en-US"/>
          </a:p>
        </p:txBody>
      </p:sp>
    </p:spTree>
    <p:extLst>
      <p:ext uri="{BB962C8B-B14F-4D97-AF65-F5344CB8AC3E}">
        <p14:creationId xmlns:p14="http://schemas.microsoft.com/office/powerpoint/2010/main" val="1987172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35</a:t>
            </a:fld>
            <a:endParaRPr lang="en-US"/>
          </a:p>
        </p:txBody>
      </p:sp>
    </p:spTree>
    <p:extLst>
      <p:ext uri="{BB962C8B-B14F-4D97-AF65-F5344CB8AC3E}">
        <p14:creationId xmlns:p14="http://schemas.microsoft.com/office/powerpoint/2010/main" val="3891035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36</a:t>
            </a:fld>
            <a:endParaRPr lang="en-US"/>
          </a:p>
        </p:txBody>
      </p:sp>
    </p:spTree>
    <p:extLst>
      <p:ext uri="{BB962C8B-B14F-4D97-AF65-F5344CB8AC3E}">
        <p14:creationId xmlns:p14="http://schemas.microsoft.com/office/powerpoint/2010/main" val="80578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37</a:t>
            </a:fld>
            <a:endParaRPr lang="en-US"/>
          </a:p>
        </p:txBody>
      </p:sp>
    </p:spTree>
    <p:extLst>
      <p:ext uri="{BB962C8B-B14F-4D97-AF65-F5344CB8AC3E}">
        <p14:creationId xmlns:p14="http://schemas.microsoft.com/office/powerpoint/2010/main" val="1920252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38</a:t>
            </a:fld>
            <a:endParaRPr lang="en-US"/>
          </a:p>
        </p:txBody>
      </p:sp>
    </p:spTree>
    <p:extLst>
      <p:ext uri="{BB962C8B-B14F-4D97-AF65-F5344CB8AC3E}">
        <p14:creationId xmlns:p14="http://schemas.microsoft.com/office/powerpoint/2010/main" val="16801046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39</a:t>
            </a:fld>
            <a:endParaRPr lang="en-US"/>
          </a:p>
        </p:txBody>
      </p:sp>
    </p:spTree>
    <p:extLst>
      <p:ext uri="{BB962C8B-B14F-4D97-AF65-F5344CB8AC3E}">
        <p14:creationId xmlns:p14="http://schemas.microsoft.com/office/powerpoint/2010/main" val="3223631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40</a:t>
            </a:fld>
            <a:endParaRPr lang="en-US"/>
          </a:p>
        </p:txBody>
      </p:sp>
    </p:spTree>
    <p:extLst>
      <p:ext uri="{BB962C8B-B14F-4D97-AF65-F5344CB8AC3E}">
        <p14:creationId xmlns:p14="http://schemas.microsoft.com/office/powerpoint/2010/main" val="1955129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41</a:t>
            </a:fld>
            <a:endParaRPr lang="en-US" dirty="0"/>
          </a:p>
        </p:txBody>
      </p:sp>
    </p:spTree>
    <p:extLst>
      <p:ext uri="{BB962C8B-B14F-4D97-AF65-F5344CB8AC3E}">
        <p14:creationId xmlns:p14="http://schemas.microsoft.com/office/powerpoint/2010/main" val="11137690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42</a:t>
            </a:fld>
            <a:endParaRPr lang="en-US" dirty="0"/>
          </a:p>
        </p:txBody>
      </p:sp>
    </p:spTree>
    <p:extLst>
      <p:ext uri="{BB962C8B-B14F-4D97-AF65-F5344CB8AC3E}">
        <p14:creationId xmlns:p14="http://schemas.microsoft.com/office/powerpoint/2010/main" val="3030638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43</a:t>
            </a:fld>
            <a:endParaRPr lang="en-US"/>
          </a:p>
        </p:txBody>
      </p:sp>
    </p:spTree>
    <p:extLst>
      <p:ext uri="{BB962C8B-B14F-4D97-AF65-F5344CB8AC3E}">
        <p14:creationId xmlns:p14="http://schemas.microsoft.com/office/powerpoint/2010/main" val="1313354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44</a:t>
            </a:fld>
            <a:endParaRPr lang="en-US" dirty="0"/>
          </a:p>
        </p:txBody>
      </p:sp>
    </p:spTree>
    <p:extLst>
      <p:ext uri="{BB962C8B-B14F-4D97-AF65-F5344CB8AC3E}">
        <p14:creationId xmlns:p14="http://schemas.microsoft.com/office/powerpoint/2010/main" val="27378703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dirty="0"/>
          </a:p>
        </p:txBody>
      </p:sp>
    </p:spTree>
    <p:extLst>
      <p:ext uri="{BB962C8B-B14F-4D97-AF65-F5344CB8AC3E}">
        <p14:creationId xmlns:p14="http://schemas.microsoft.com/office/powerpoint/2010/main" val="28065804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46</a:t>
            </a:fld>
            <a:endParaRPr lang="en-US" dirty="0"/>
          </a:p>
        </p:txBody>
      </p:sp>
    </p:spTree>
    <p:extLst>
      <p:ext uri="{BB962C8B-B14F-4D97-AF65-F5344CB8AC3E}">
        <p14:creationId xmlns:p14="http://schemas.microsoft.com/office/powerpoint/2010/main" val="32115414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47</a:t>
            </a:fld>
            <a:endParaRPr lang="en-US" dirty="0"/>
          </a:p>
        </p:txBody>
      </p:sp>
    </p:spTree>
    <p:extLst>
      <p:ext uri="{BB962C8B-B14F-4D97-AF65-F5344CB8AC3E}">
        <p14:creationId xmlns:p14="http://schemas.microsoft.com/office/powerpoint/2010/main" val="37044415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48</a:t>
            </a:fld>
            <a:endParaRPr lang="en-US"/>
          </a:p>
        </p:txBody>
      </p:sp>
    </p:spTree>
    <p:extLst>
      <p:ext uri="{BB962C8B-B14F-4D97-AF65-F5344CB8AC3E}">
        <p14:creationId xmlns:p14="http://schemas.microsoft.com/office/powerpoint/2010/main" val="2233879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49</a:t>
            </a:fld>
            <a:endParaRPr lang="en-US"/>
          </a:p>
        </p:txBody>
      </p:sp>
    </p:spTree>
    <p:extLst>
      <p:ext uri="{BB962C8B-B14F-4D97-AF65-F5344CB8AC3E}">
        <p14:creationId xmlns:p14="http://schemas.microsoft.com/office/powerpoint/2010/main" val="995924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50</a:t>
            </a:fld>
            <a:endParaRPr lang="en-US"/>
          </a:p>
        </p:txBody>
      </p:sp>
    </p:spTree>
    <p:extLst>
      <p:ext uri="{BB962C8B-B14F-4D97-AF65-F5344CB8AC3E}">
        <p14:creationId xmlns:p14="http://schemas.microsoft.com/office/powerpoint/2010/main" val="36416691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51</a:t>
            </a:fld>
            <a:endParaRPr lang="en-US"/>
          </a:p>
        </p:txBody>
      </p:sp>
    </p:spTree>
    <p:extLst>
      <p:ext uri="{BB962C8B-B14F-4D97-AF65-F5344CB8AC3E}">
        <p14:creationId xmlns:p14="http://schemas.microsoft.com/office/powerpoint/2010/main" val="11910123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52</a:t>
            </a:fld>
            <a:endParaRPr lang="en-US" dirty="0"/>
          </a:p>
        </p:txBody>
      </p:sp>
    </p:spTree>
    <p:extLst>
      <p:ext uri="{BB962C8B-B14F-4D97-AF65-F5344CB8AC3E}">
        <p14:creationId xmlns:p14="http://schemas.microsoft.com/office/powerpoint/2010/main" val="27883860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53</a:t>
            </a:fld>
            <a:endParaRPr lang="en-US"/>
          </a:p>
        </p:txBody>
      </p:sp>
    </p:spTree>
    <p:extLst>
      <p:ext uri="{BB962C8B-B14F-4D97-AF65-F5344CB8AC3E}">
        <p14:creationId xmlns:p14="http://schemas.microsoft.com/office/powerpoint/2010/main" val="40693453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54</a:t>
            </a:fld>
            <a:endParaRPr lang="en-US" dirty="0"/>
          </a:p>
        </p:txBody>
      </p:sp>
    </p:spTree>
    <p:extLst>
      <p:ext uri="{BB962C8B-B14F-4D97-AF65-F5344CB8AC3E}">
        <p14:creationId xmlns:p14="http://schemas.microsoft.com/office/powerpoint/2010/main" val="26097740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55</a:t>
            </a:fld>
            <a:endParaRPr lang="en-US" dirty="0"/>
          </a:p>
        </p:txBody>
      </p:sp>
    </p:spTree>
    <p:extLst>
      <p:ext uri="{BB962C8B-B14F-4D97-AF65-F5344CB8AC3E}">
        <p14:creationId xmlns:p14="http://schemas.microsoft.com/office/powerpoint/2010/main" val="12319357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56</a:t>
            </a:fld>
            <a:endParaRPr lang="en-US" dirty="0"/>
          </a:p>
        </p:txBody>
      </p:sp>
    </p:spTree>
    <p:extLst>
      <p:ext uri="{BB962C8B-B14F-4D97-AF65-F5344CB8AC3E}">
        <p14:creationId xmlns:p14="http://schemas.microsoft.com/office/powerpoint/2010/main" val="15991115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57</a:t>
            </a:fld>
            <a:endParaRPr lang="en-US" dirty="0"/>
          </a:p>
        </p:txBody>
      </p:sp>
    </p:spTree>
    <p:extLst>
      <p:ext uri="{BB962C8B-B14F-4D97-AF65-F5344CB8AC3E}">
        <p14:creationId xmlns:p14="http://schemas.microsoft.com/office/powerpoint/2010/main" val="23049513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58</a:t>
            </a:fld>
            <a:endParaRPr lang="en-US"/>
          </a:p>
        </p:txBody>
      </p:sp>
    </p:spTree>
    <p:extLst>
      <p:ext uri="{BB962C8B-B14F-4D97-AF65-F5344CB8AC3E}">
        <p14:creationId xmlns:p14="http://schemas.microsoft.com/office/powerpoint/2010/main" val="33629790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60</a:t>
            </a:fld>
            <a:endParaRPr lang="en-US" dirty="0"/>
          </a:p>
        </p:txBody>
      </p:sp>
    </p:spTree>
    <p:extLst>
      <p:ext uri="{BB962C8B-B14F-4D97-AF65-F5344CB8AC3E}">
        <p14:creationId xmlns:p14="http://schemas.microsoft.com/office/powerpoint/2010/main" val="11543247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61</a:t>
            </a:fld>
            <a:endParaRPr lang="en-US"/>
          </a:p>
        </p:txBody>
      </p:sp>
    </p:spTree>
    <p:extLst>
      <p:ext uri="{BB962C8B-B14F-4D97-AF65-F5344CB8AC3E}">
        <p14:creationId xmlns:p14="http://schemas.microsoft.com/office/powerpoint/2010/main" val="36712699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62</a:t>
            </a:fld>
            <a:endParaRPr lang="en-US"/>
          </a:p>
        </p:txBody>
      </p:sp>
    </p:spTree>
    <p:extLst>
      <p:ext uri="{BB962C8B-B14F-4D97-AF65-F5344CB8AC3E}">
        <p14:creationId xmlns:p14="http://schemas.microsoft.com/office/powerpoint/2010/main" val="10712256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63</a:t>
            </a:fld>
            <a:endParaRPr lang="en-US"/>
          </a:p>
        </p:txBody>
      </p:sp>
    </p:spTree>
    <p:extLst>
      <p:ext uri="{BB962C8B-B14F-4D97-AF65-F5344CB8AC3E}">
        <p14:creationId xmlns:p14="http://schemas.microsoft.com/office/powerpoint/2010/main" val="22188759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64</a:t>
            </a:fld>
            <a:endParaRPr lang="en-US"/>
          </a:p>
        </p:txBody>
      </p:sp>
    </p:spTree>
    <p:extLst>
      <p:ext uri="{BB962C8B-B14F-4D97-AF65-F5344CB8AC3E}">
        <p14:creationId xmlns:p14="http://schemas.microsoft.com/office/powerpoint/2010/main" val="6896424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66</a:t>
            </a:fld>
            <a:endParaRPr lang="en-US" dirty="0"/>
          </a:p>
        </p:txBody>
      </p:sp>
    </p:spTree>
    <p:extLst>
      <p:ext uri="{BB962C8B-B14F-4D97-AF65-F5344CB8AC3E}">
        <p14:creationId xmlns:p14="http://schemas.microsoft.com/office/powerpoint/2010/main" val="24834496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67</a:t>
            </a:fld>
            <a:endParaRPr lang="en-US" dirty="0"/>
          </a:p>
        </p:txBody>
      </p:sp>
    </p:spTree>
    <p:extLst>
      <p:ext uri="{BB962C8B-B14F-4D97-AF65-F5344CB8AC3E}">
        <p14:creationId xmlns:p14="http://schemas.microsoft.com/office/powerpoint/2010/main" val="1951015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a:t>
            </a:fld>
            <a:endParaRPr lang="en-US"/>
          </a:p>
        </p:txBody>
      </p:sp>
    </p:spTree>
    <p:extLst>
      <p:ext uri="{BB962C8B-B14F-4D97-AF65-F5344CB8AC3E}">
        <p14:creationId xmlns:p14="http://schemas.microsoft.com/office/powerpoint/2010/main" val="737066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a:t>
            </a:fld>
            <a:endParaRPr lang="en-US" dirty="0"/>
          </a:p>
        </p:txBody>
      </p:sp>
    </p:spTree>
    <p:extLst>
      <p:ext uri="{BB962C8B-B14F-4D97-AF65-F5344CB8AC3E}">
        <p14:creationId xmlns:p14="http://schemas.microsoft.com/office/powerpoint/2010/main" val="361289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9B7C68-48CA-4F7E-A595-FD5BDC7FD61F}"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9B7C68-48CA-4F7E-A595-FD5BDC7FD61F}"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9B7C68-48CA-4F7E-A595-FD5BDC7FD61F}" type="datetimeFigureOut">
              <a:rPr lang="en-US" smtClean="0"/>
              <a:pPr/>
              <a:t>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9B7C68-48CA-4F7E-A595-FD5BDC7FD61F}" type="datetimeFigureOut">
              <a:rPr lang="en-US" smtClean="0"/>
              <a:pPr/>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2/10/2021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oasis-open.org/"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www.w3.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hyperlink" Target="https://www.oasis-open.org/"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a:sym typeface="UC Berkeley OS Sign"/>
              </a:rPr>
              <a:t>CogSci 150</a:t>
            </a:r>
            <a:br>
              <a:rPr lang="en-US" sz="3800" b="1" dirty="0">
                <a:sym typeface="UC Berkeley OS Sign"/>
              </a:rPr>
            </a:br>
            <a:r>
              <a:rPr lang="en-US" sz="3800" b="1" dirty="0">
                <a:sym typeface="UC Berkeley OS Sign"/>
              </a:rPr>
              <a:t>“Sensemaking and Organizing”</a:t>
            </a:r>
            <a:br>
              <a:rPr lang="en-US" sz="3800" b="1" dirty="0">
                <a:sym typeface="UC Berkeley OS Sign"/>
              </a:rPr>
            </a:br>
            <a:r>
              <a:rPr lang="en-US" sz="3800" b="1" dirty="0">
                <a:sym typeface="UC Berkeley OS Sign"/>
              </a:rPr>
              <a:t>Spring 2021</a:t>
            </a:r>
            <a:endParaRPr lang="en-US" sz="3400" dirty="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fontScale="850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Robert J. Glushko</a:t>
            </a:r>
            <a:br>
              <a:rPr lang="en-US" sz="3000" dirty="0">
                <a:sym typeface="UC Berkeley OS Sign"/>
              </a:rPr>
            </a:br>
            <a:r>
              <a:rPr lang="en-US" sz="3000" dirty="0">
                <a:sym typeface="UC Berkeley OS Sign"/>
                <a:hlinkClick r:id="rId3"/>
              </a:rPr>
              <a:t>glushko@berkeley.edu</a:t>
            </a: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11 February 2021</a:t>
            </a:r>
          </a:p>
          <a:p>
            <a:pPr marL="0" indent="0" algn="ctr">
              <a:lnSpc>
                <a:spcPct val="120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000" dirty="0">
                <a:sym typeface="UC Berkeley OS Sign"/>
              </a:rPr>
            </a:br>
            <a:r>
              <a:rPr lang="en-US" sz="3600" dirty="0">
                <a:sym typeface="UC Berkeley OS Sign"/>
              </a:rPr>
              <a:t>8)  Document Engineering; The Modeling Debate</a:t>
            </a:r>
            <a:endParaRPr lang="en-US" sz="3000" dirty="0">
              <a:solidFill>
                <a:srgbClr val="002955"/>
              </a:solidFill>
              <a:sym typeface="UC Berkeley OS Sign"/>
            </a:endParaRPr>
          </a:p>
        </p:txBody>
      </p:sp>
    </p:spTree>
  </p:cSld>
  <p:clrMapOvr>
    <a:masterClrMapping/>
  </p:clrMapOvr>
  <p:transition advTm="1551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a:t>The Document Engineering Approach</a:t>
            </a:r>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758785" y="1143000"/>
            <a:ext cx="7321629" cy="548544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9738"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From Physical Implementations to Conceptual Models (1)</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19100" y="1600200"/>
            <a:ext cx="8305800" cy="430499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When we analyze information sources -- interviews, documents, data entry form, sets of data whatever - our goal is to identify and describe the "significant things" or the "information components" and their attributes</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If you conduct an interview about the information or documents needed to do something your source will naturally talk about information components as abstract pieces of information</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But when you analyze documents the information components aren't as immediately apparent because they are contained in structures and rendered in some presentation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From Physical Implementations to Conceptual Models (2)</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78685"/>
            <a:ext cx="8305800" cy="310100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We must remove the presentational information and dis-assemble the structural information to find the content information that is our highest priority</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As we take away presentation and structure, we are abstracting away or generalizing from a physical implementation and creating our first conceptual or logical model of the information components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688586"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Finding the Right Documents to Analyze</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78685"/>
            <a:ext cx="8305800"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Identifying all the potentially relevant documents or information sources is inherently an iterative task</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We locate documents, which may refer or link to other documents, and we locate people who work with the documents, who may refer or link to other documents or people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If there are lots of documents of a particular type, we have to be concerned about representiveness and selection biases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Extracting Presentation Rules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78685"/>
            <a:ext cx="8305800" cy="373259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Presentation affects structure and content by applying transformation rules to them</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To understand the structure and content we must identify and record what the rules of the transformation were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Explicit transform rules can be encoded in templates, stylesheets or source code; if you can find these, use them!</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19546" y="533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Using Correlations or Conventions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73562" y="1524000"/>
            <a:ext cx="8305800" cy="45950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Color, pitch, other perceptual dimensions can be correlated with semantic distinctions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Type size is correlated with structural hierarchy</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Content types can have characteristic layouts or text attributes </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Adjacency can suggest a semantic relationship, like that between figure and caption</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Presentation order is sometimes semantically significant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56303-CC2D-40EA-844A-0A54B568EE7C}"/>
              </a:ext>
            </a:extLst>
          </p:cNvPr>
          <p:cNvSpPr>
            <a:spLocks noGrp="1"/>
          </p:cNvSpPr>
          <p:nvPr>
            <p:ph type="title"/>
          </p:nvPr>
        </p:nvSpPr>
        <p:spPr>
          <a:xfrm>
            <a:off x="762000" y="285248"/>
            <a:ext cx="6781800" cy="1143000"/>
          </a:xfrm>
        </p:spPr>
        <p:txBody>
          <a:bodyPr>
            <a:noAutofit/>
          </a:bodyPr>
          <a:lstStyle/>
          <a:p>
            <a:r>
              <a:rPr lang="en-US" sz="3200" b="1" dirty="0"/>
              <a:t>Presentation Information Can Explicitly Label the Content</a:t>
            </a:r>
          </a:p>
        </p:txBody>
      </p:sp>
      <p:pic>
        <p:nvPicPr>
          <p:cNvPr id="4" name="Content Placeholder 3">
            <a:extLst>
              <a:ext uri="{FF2B5EF4-FFF2-40B4-BE49-F238E27FC236}">
                <a16:creationId xmlns:a16="http://schemas.microsoft.com/office/drawing/2014/main" id="{47CAAF96-FF7B-493C-8597-43C931EE11CF}"/>
              </a:ext>
            </a:extLst>
          </p:cNvPr>
          <p:cNvPicPr>
            <a:picLocks noGrp="1" noChangeAspect="1"/>
          </p:cNvPicPr>
          <p:nvPr>
            <p:ph idx="1"/>
          </p:nvPr>
        </p:nvPicPr>
        <p:blipFill>
          <a:blip r:embed="rId3"/>
          <a:stretch>
            <a:fillRect/>
          </a:stretch>
        </p:blipFill>
        <p:spPr>
          <a:xfrm>
            <a:off x="5181600" y="1600200"/>
            <a:ext cx="3078117" cy="4752976"/>
          </a:xfrm>
          <a:prstGeom prst="rect">
            <a:avLst/>
          </a:prstGeom>
        </p:spPr>
      </p:pic>
      <p:pic>
        <p:nvPicPr>
          <p:cNvPr id="6" name="Picture 5">
            <a:extLst>
              <a:ext uri="{FF2B5EF4-FFF2-40B4-BE49-F238E27FC236}">
                <a16:creationId xmlns:a16="http://schemas.microsoft.com/office/drawing/2014/main" id="{9AE1ABBD-7333-4D07-8ADE-FF3005D1C68E}"/>
              </a:ext>
            </a:extLst>
          </p:cNvPr>
          <p:cNvPicPr>
            <a:picLocks noChangeAspect="1"/>
          </p:cNvPicPr>
          <p:nvPr/>
        </p:nvPicPr>
        <p:blipFill>
          <a:blip r:embed="rId4"/>
          <a:stretch>
            <a:fillRect/>
          </a:stretch>
        </p:blipFill>
        <p:spPr>
          <a:xfrm>
            <a:off x="678418" y="1857376"/>
            <a:ext cx="3474482" cy="4495800"/>
          </a:xfrm>
          <a:prstGeom prst="rect">
            <a:avLst/>
          </a:prstGeom>
        </p:spPr>
      </p:pic>
    </p:spTree>
    <p:extLst>
      <p:ext uri="{BB962C8B-B14F-4D97-AF65-F5344CB8AC3E}">
        <p14:creationId xmlns:p14="http://schemas.microsoft.com/office/powerpoint/2010/main" val="1327525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a:t>Presentation Conveys </a:t>
            </a:r>
            <a:br>
              <a:rPr lang="en-US" b="1" dirty="0"/>
            </a:br>
            <a:r>
              <a:rPr lang="en-US" b="1" dirty="0"/>
              <a:t>Content Distinctions</a:t>
            </a:r>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1730236" y="1143000"/>
            <a:ext cx="5378727" cy="548544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646" y="269213"/>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Presentation that Hides </a:t>
            </a:r>
            <a:br>
              <a:rPr lang="en-US" sz="3600" b="1" dirty="0">
                <a:sym typeface="UC Berkeley OS Sign"/>
              </a:rPr>
            </a:br>
            <a:r>
              <a:rPr lang="en-US" sz="3600" b="1" dirty="0">
                <a:sym typeface="UC Berkeley OS Sign"/>
              </a:rPr>
              <a:t>Content Distinctions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66699" y="1219200"/>
            <a:ext cx="8610600" cy="4684774"/>
          </a:xfrm>
          <a:prstGeom prst="rect">
            <a:avLst/>
          </a:prstGeom>
          <a:noFill/>
          <a:ln w="9525">
            <a:noFill/>
            <a:miter lim="800000"/>
            <a:headEnd/>
            <a:tailEnd/>
          </a:ln>
        </p:spPr>
        <p:txBody>
          <a:bodyPr wrap="square" lIns="64291" tIns="32146" rIns="64291" bIns="32146">
            <a:spAutoFit/>
          </a:bodyPr>
          <a:lstStyle/>
          <a:p>
            <a:r>
              <a:rPr lang="en-US" sz="2800" dirty="0"/>
              <a:t>Address: </a:t>
            </a:r>
            <a:br>
              <a:rPr lang="en-US" sz="2800" dirty="0"/>
            </a:br>
            <a:r>
              <a:rPr lang="en-US" sz="2800" b="1" dirty="0">
                <a:solidFill>
                  <a:srgbClr val="FF0000"/>
                </a:solidFill>
              </a:rPr>
              <a:t>Line 1: ________________</a:t>
            </a:r>
            <a:br>
              <a:rPr lang="en-US" sz="2800" b="1" dirty="0">
                <a:solidFill>
                  <a:srgbClr val="FF0000"/>
                </a:solidFill>
              </a:rPr>
            </a:br>
            <a:r>
              <a:rPr lang="en-US" sz="2800" b="1" dirty="0">
                <a:solidFill>
                  <a:srgbClr val="FF0000"/>
                </a:solidFill>
              </a:rPr>
              <a:t>Line 2: _________________</a:t>
            </a:r>
            <a:br>
              <a:rPr lang="en-US" sz="2800" dirty="0"/>
            </a:br>
            <a:r>
              <a:rPr lang="en-US" sz="2800" dirty="0"/>
              <a:t>City: ____________ State: ________ ZipCode: _________ </a:t>
            </a:r>
          </a:p>
          <a:p>
            <a:endParaRPr lang="en-US" sz="2800" dirty="0"/>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“Line 1" and “Line 2" are presentation labels that are not useful for any purpose other than printing out an address label</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They are not content components; they are hiding content components like "number" and "street”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43596" y="345223"/>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Structural Information</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600200"/>
            <a:ext cx="8305800"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Removing the presentation components allows us to focus on the two remaining types, Structure and Content</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Structure is the physical or logical arrangement of components. Paragraphs, titles, sections, footnotes, tables, "parts" in a form, are all structural components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structural components provide the </a:t>
            </a:r>
            <a:r>
              <a:rPr lang="en-US" sz="2800" dirty="0">
                <a:solidFill>
                  <a:srgbClr val="FF0000"/>
                </a:solidFill>
                <a:latin typeface="UC Berkeley OS Sign"/>
                <a:cs typeface="Arial" pitchFamily="34" charset="0"/>
                <a:sym typeface="Arial" pitchFamily="34" charset="0"/>
              </a:rPr>
              <a:t>hierarchical "skeleton" or "scaffold"</a:t>
            </a:r>
            <a:r>
              <a:rPr lang="en-US" sz="2800" dirty="0">
                <a:latin typeface="UC Berkeley OS Sign"/>
                <a:cs typeface="Arial" pitchFamily="34" charset="0"/>
                <a:sym typeface="Arial" pitchFamily="34" charset="0"/>
              </a:rPr>
              <a:t> into which the content components are arranged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17612"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Plan for Today’s Lecture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606885"/>
            <a:ext cx="8036719" cy="3564276"/>
          </a:xfrm>
          <a:prstGeom prst="rect">
            <a:avLst/>
          </a:prstGeom>
          <a:noFill/>
          <a:ln w="9525">
            <a:noFill/>
            <a:miter lim="800000"/>
            <a:headEnd/>
            <a:tailEnd/>
          </a:ln>
        </p:spPr>
        <p:txBody>
          <a:bodyPr lIns="64291" tIns="32146" rIns="64291" bIns="32146">
            <a:spAutoFit/>
          </a:bodyPr>
          <a:lstStyle/>
          <a:p>
            <a:pPr marL="342900" lvl="0" indent="-342900" eaLnBrk="0" fontAlgn="base" hangingPunct="0">
              <a:lnSpc>
                <a:spcPct val="93000"/>
              </a:lnSpc>
              <a:spcBef>
                <a:spcPts val="1800"/>
              </a:spcBef>
              <a:spcAft>
                <a:spcPct val="0"/>
              </a:spcAft>
              <a:buFont typeface="Arial" pitchFamily="34" charset="0"/>
              <a:buChar char="•"/>
            </a:pPr>
            <a:r>
              <a:rPr lang="en-US" sz="3600" dirty="0">
                <a:latin typeface="UC Berkeley OS Sign"/>
                <a:cs typeface="Arial" pitchFamily="34" charset="0"/>
                <a:sym typeface="Arial" pitchFamily="34" charset="0"/>
              </a:rPr>
              <a:t>Document Engineering Methodology</a:t>
            </a:r>
          </a:p>
          <a:p>
            <a:pPr marL="342900" lvl="0" indent="-342900" eaLnBrk="0" fontAlgn="base" hangingPunct="0">
              <a:lnSpc>
                <a:spcPct val="93000"/>
              </a:lnSpc>
              <a:spcBef>
                <a:spcPts val="1800"/>
              </a:spcBef>
              <a:spcAft>
                <a:spcPct val="0"/>
              </a:spcAft>
              <a:buFont typeface="Arial" pitchFamily="34" charset="0"/>
              <a:buChar char="•"/>
            </a:pPr>
            <a:r>
              <a:rPr lang="en-US" sz="3600" dirty="0">
                <a:latin typeface="UC Berkeley OS Sign"/>
                <a:cs typeface="Arial" pitchFamily="34" charset="0"/>
                <a:sym typeface="Arial" pitchFamily="34" charset="0"/>
              </a:rPr>
              <a:t>Document Engineering Examples</a:t>
            </a:r>
          </a:p>
          <a:p>
            <a:pPr marL="342900" lvl="0" indent="-342900" eaLnBrk="0" fontAlgn="base" hangingPunct="0">
              <a:lnSpc>
                <a:spcPct val="93000"/>
              </a:lnSpc>
              <a:spcBef>
                <a:spcPts val="1800"/>
              </a:spcBef>
              <a:spcAft>
                <a:spcPct val="0"/>
              </a:spcAft>
              <a:buFont typeface="Arial" pitchFamily="34" charset="0"/>
              <a:buChar char="•"/>
            </a:pPr>
            <a:r>
              <a:rPr lang="en-US" sz="3600" dirty="0">
                <a:latin typeface="UC Berkeley OS Sign"/>
                <a:cs typeface="Arial" pitchFamily="34" charset="0"/>
                <a:sym typeface="Arial" pitchFamily="34" charset="0"/>
              </a:rPr>
              <a:t>History Lesson:  SGML -&gt; HTML -&gt; XML</a:t>
            </a:r>
          </a:p>
          <a:p>
            <a:pPr marL="342900" lvl="0" indent="-342900" eaLnBrk="0" fontAlgn="base" hangingPunct="0">
              <a:lnSpc>
                <a:spcPct val="93000"/>
              </a:lnSpc>
              <a:spcBef>
                <a:spcPts val="1800"/>
              </a:spcBef>
              <a:spcAft>
                <a:spcPct val="0"/>
              </a:spcAft>
              <a:buFont typeface="Arial" pitchFamily="34" charset="0"/>
              <a:buChar char="•"/>
            </a:pPr>
            <a:r>
              <a:rPr lang="en-US" sz="3600" dirty="0">
                <a:latin typeface="UC Berkeley OS Sign"/>
                <a:cs typeface="Arial" pitchFamily="34" charset="0"/>
                <a:sym typeface="Arial" pitchFamily="34" charset="0"/>
              </a:rPr>
              <a:t>The Modeling Debate</a:t>
            </a:r>
          </a:p>
          <a:p>
            <a:pPr marL="342900" lvl="0" indent="-342900" eaLnBrk="0" fontAlgn="base" hangingPunct="0">
              <a:lnSpc>
                <a:spcPct val="93000"/>
              </a:lnSpc>
              <a:spcBef>
                <a:spcPts val="1800"/>
              </a:spcBef>
              <a:spcAft>
                <a:spcPct val="0"/>
              </a:spcAft>
              <a:buFont typeface="Arial" pitchFamily="34" charset="0"/>
              <a:buChar char="•"/>
            </a:pPr>
            <a:r>
              <a:rPr lang="en-US" sz="3600" dirty="0">
                <a:latin typeface="UC Berkeley OS Sign"/>
                <a:cs typeface="Arial" pitchFamily="34" charset="0"/>
                <a:sym typeface="Arial" pitchFamily="34" charset="0"/>
              </a:rPr>
              <a:t>Your Modeling Assignment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Content Components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78685"/>
            <a:ext cx="8305800" cy="22995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search for “meaning” in our document analysis ends up with the content.</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Content components are the "nouns" in our documents or sets of data – things like "topic," "summary," "name," "address," "price"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62831"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Generated or Derived Components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19100" y="1600200"/>
            <a:ext cx="8305800" cy="390250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"Table of Contents," "Permuted Index," and list of figures, tables, or other types of “aggregation” components can usually be generated or derived from other components and are not components in their own right</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Similarly, if “TotalPrice" is "Quantity" x "UnitPrice" we might only want the latter two components in our model since collecting that first one separately could lead to data integrity problems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19546" y="400751"/>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The Simplest</a:t>
            </a:r>
            <a:br>
              <a:rPr lang="en-US" sz="3600" b="1" dirty="0"/>
            </a:br>
            <a:r>
              <a:rPr lang="en-US" sz="3600" b="1" dirty="0"/>
              <a:t>Information Component Model</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23157"/>
            <a:ext cx="8305800" cy="41333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simplest or minimal information component model is a </a:t>
            </a:r>
            <a:r>
              <a:rPr lang="en-US" sz="2800" b="1" dirty="0">
                <a:solidFill>
                  <a:srgbClr val="FF0000"/>
                </a:solidFill>
                <a:latin typeface="UC Berkeley OS Sign"/>
                <a:cs typeface="Arial" pitchFamily="34" charset="0"/>
                <a:sym typeface="Arial" pitchFamily="34" charset="0"/>
              </a:rPr>
              <a:t>glossary</a:t>
            </a:r>
            <a:r>
              <a:rPr lang="en-US" sz="2800" dirty="0">
                <a:latin typeface="UC Berkeley OS Sign"/>
                <a:cs typeface="Arial" pitchFamily="34" charset="0"/>
                <a:sym typeface="Arial" pitchFamily="34" charset="0"/>
              </a:rPr>
              <a:t> – a list of the words used to describe or name the "things of significance" and what they mean</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This simple data model is augmented by attributes or characteristics of the significant things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model is further developed as relationships or associations or links between the "significant things" are identified and recorded</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14300" y="381000"/>
            <a:ext cx="89154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Information About Candidate Components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1447800"/>
            <a:ext cx="8305800" cy="488482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What attributes about each type of content might we record in our analysis? </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Names/synonyms/homonyms (what it is called) and Identifiers</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Definition (what it "means")</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Optionality, Cardinality (occurrence rules)</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Data Type (text, numbers, date, video) and possible values, code sets, defaults</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Relationships/Associations</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ANYTHING THAT WOULD ENSURE CORRECT USE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09575" y="304800"/>
            <a:ext cx="89154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Analyzing "Possible Values"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19100" y="1295400"/>
            <a:ext cx="8305800" cy="476665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It is critical to capture any rules governing the possible values for a component</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Sometimes possible values are conventional, fixed, and span the entire semantic range for some domain (days of week, AM/PM)</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Determine who can control the value sets (internal [Manufacturer part #s] vs external [Bar codes, ISO])</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Patterns like regular expressions are often useful but not sufficient for validation</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And if the set of possible values isn't well motivated, fix it in your component design</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Harvesting and Consolidation</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23157"/>
            <a:ext cx="8305800" cy="390250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Harvesting – Create a set of candidate content components by extracting them from the information sources while removing presentation and structure </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Consolidation– Identify synonyms and homonyms among the candidate content components, assigning a unique name to each unique meaning as part of a controlled vocabulary </a:t>
            </a:r>
          </a:p>
        </p:txBody>
      </p:sp>
    </p:spTree>
    <p:extLst>
      <p:ext uri="{BB962C8B-B14F-4D97-AF65-F5344CB8AC3E}">
        <p14:creationId xmlns:p14="http://schemas.microsoft.com/office/powerpoint/2010/main" val="63082556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a:t>Harvesting Components from</a:t>
            </a:r>
            <a:br>
              <a:rPr lang="en-US" b="1" dirty="0"/>
            </a:br>
            <a:r>
              <a:rPr lang="en-US" b="1" dirty="0"/>
              <a:t> Multiple Sources</a:t>
            </a:r>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838200" y="1314450"/>
            <a:ext cx="7391400" cy="5543550"/>
          </a:xfrm>
          <a:prstGeom prst="rect">
            <a:avLst/>
          </a:prstGeom>
          <a:noFill/>
        </p:spPr>
      </p:pic>
    </p:spTree>
    <p:extLst>
      <p:ext uri="{BB962C8B-B14F-4D97-AF65-F5344CB8AC3E}">
        <p14:creationId xmlns:p14="http://schemas.microsoft.com/office/powerpoint/2010/main" val="2266447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2657" y="449117"/>
            <a:ext cx="89154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Consolidating the Harvest</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676400"/>
            <a:ext cx="8305800" cy="41333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Start with the candidate components from the information source that you believe is the most authoritative or that yielded the most components </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Use information about possible values to combine components that are synonyms (different names for the same meaning) and distinguish any homonyms (same names for different meanings)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It is desirable for a set of components to enable one and only one way to describe something</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a:t>Merging Candidate Components</a:t>
            </a:r>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425063" y="1161143"/>
            <a:ext cx="8243594" cy="3815606"/>
          </a:xfrm>
          <a:prstGeom prst="rect">
            <a:avLst/>
          </a:prstGeom>
          <a:noFill/>
        </p:spPr>
      </p:pic>
      <p:sp>
        <p:nvSpPr>
          <p:cNvPr id="4" name="TextBox 3">
            <a:extLst>
              <a:ext uri="{FF2B5EF4-FFF2-40B4-BE49-F238E27FC236}">
                <a16:creationId xmlns:a16="http://schemas.microsoft.com/office/drawing/2014/main" id="{00D9B8DD-9F0C-47F3-9090-183711978D9B}"/>
              </a:ext>
            </a:extLst>
          </p:cNvPr>
          <p:cNvSpPr txBox="1"/>
          <p:nvPr/>
        </p:nvSpPr>
        <p:spPr>
          <a:xfrm>
            <a:off x="417806" y="4958193"/>
            <a:ext cx="7239000" cy="1631216"/>
          </a:xfrm>
          <a:prstGeom prst="rect">
            <a:avLst/>
          </a:prstGeom>
          <a:noFill/>
        </p:spPr>
        <p:txBody>
          <a:bodyPr wrap="square" rtlCol="0">
            <a:spAutoFit/>
          </a:bodyPr>
          <a:lstStyle/>
          <a:p>
            <a:r>
              <a:rPr lang="en-US" sz="2000" dirty="0"/>
              <a:t>EXAMPLES ARE FROM DIFFERENT “EVENT CALENDARS”</a:t>
            </a:r>
          </a:p>
          <a:p>
            <a:endParaRPr lang="en-US" sz="2000" dirty="0"/>
          </a:p>
          <a:p>
            <a:r>
              <a:rPr lang="en-US" sz="2000" dirty="0"/>
              <a:t>C is “LOCATION”,  E Is “VENUE” -   SYNONYMS</a:t>
            </a:r>
          </a:p>
          <a:p>
            <a:r>
              <a:rPr lang="en-US" sz="2000" dirty="0"/>
              <a:t>B in SOURCE 1 is “TITLE” (of the event). </a:t>
            </a:r>
          </a:p>
          <a:p>
            <a:r>
              <a:rPr lang="en-US" sz="2000" dirty="0"/>
              <a:t>   B in SOURCE 3 is “TITLE” (of the speaker)  -- HOMONYMS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a:t>Consolidating Candidate Components</a:t>
            </a:r>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1066800" y="1066800"/>
            <a:ext cx="6872638" cy="55435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71697" y="-34879"/>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Documents vs. Data</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94604" y="914400"/>
            <a:ext cx="8305800" cy="556642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Many people contrast "documents" and "data" and conclude that documents and data cannot be understood and handled with the same terminology, techniques, and tools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document vs. data distinction is embedded and reinforced in textbooks, technology, and marketing (e.g., “document analysis” vs. “data modeling”, “information science” vs. “data science”)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But documents and data are often found together or interconnected in information processes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Document Type Spectrum shows that there is no clear boundary</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fontScale="90000"/>
          </a:bodyPr>
          <a:lstStyle/>
          <a:p>
            <a:r>
              <a:rPr lang="en-US" sz="5400" dirty="0"/>
              <a:t>An Extremely Simple Example</a:t>
            </a:r>
          </a:p>
        </p:txBody>
      </p:sp>
      <p:sp>
        <p:nvSpPr>
          <p:cNvPr id="3" name="TextBox 2">
            <a:extLst>
              <a:ext uri="{FF2B5EF4-FFF2-40B4-BE49-F238E27FC236}">
                <a16:creationId xmlns:a16="http://schemas.microsoft.com/office/drawing/2014/main" id="{9D4F9118-DBC8-4888-BA0F-5AAD9124ED81}"/>
              </a:ext>
            </a:extLst>
          </p:cNvPr>
          <p:cNvSpPr txBox="1"/>
          <p:nvPr/>
        </p:nvSpPr>
        <p:spPr>
          <a:xfrm>
            <a:off x="652220" y="1447800"/>
            <a:ext cx="8077200" cy="4832092"/>
          </a:xfrm>
          <a:prstGeom prst="rect">
            <a:avLst/>
          </a:prstGeom>
          <a:noFill/>
        </p:spPr>
        <p:txBody>
          <a:bodyPr wrap="square" rtlCol="0">
            <a:spAutoFit/>
          </a:bodyPr>
          <a:lstStyle/>
          <a:p>
            <a:r>
              <a:rPr lang="en-US" sz="2800" dirty="0"/>
              <a:t>5 document instances that contain Name and Address</a:t>
            </a:r>
          </a:p>
          <a:p>
            <a:endParaRPr lang="en-US" sz="2800" dirty="0"/>
          </a:p>
          <a:p>
            <a:r>
              <a:rPr lang="en-US" sz="2800" dirty="0"/>
              <a:t>1) Extract the content components from each</a:t>
            </a:r>
          </a:p>
          <a:p>
            <a:endParaRPr lang="en-US" sz="2800" dirty="0"/>
          </a:p>
          <a:p>
            <a:r>
              <a:rPr lang="en-US" sz="2800" dirty="0"/>
              <a:t>2) Create a Harvest Table to enable Consolidation</a:t>
            </a:r>
          </a:p>
          <a:p>
            <a:endParaRPr lang="en-US" sz="2800" dirty="0"/>
          </a:p>
          <a:p>
            <a:r>
              <a:rPr lang="en-US" sz="2800" dirty="0"/>
              <a:t>3) Create  a Model for “Name and Address” that can be used for each of the analyzed instances</a:t>
            </a:r>
          </a:p>
          <a:p>
            <a:endParaRPr lang="en-US" sz="2800" dirty="0"/>
          </a:p>
          <a:p>
            <a:r>
              <a:rPr lang="en-US" sz="2800" dirty="0"/>
              <a:t>4) Create a Component-Value Table to demonstrate the use of the model for one of the instances</a:t>
            </a:r>
            <a:endParaRPr lang="en-US" dirty="0"/>
          </a:p>
        </p:txBody>
      </p:sp>
    </p:spTree>
    <p:extLst>
      <p:ext uri="{BB962C8B-B14F-4D97-AF65-F5344CB8AC3E}">
        <p14:creationId xmlns:p14="http://schemas.microsoft.com/office/powerpoint/2010/main" val="3105066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B7E1-CE70-4800-AA4E-744C27604F39}"/>
              </a:ext>
            </a:extLst>
          </p:cNvPr>
          <p:cNvSpPr>
            <a:spLocks noGrp="1"/>
          </p:cNvSpPr>
          <p:nvPr>
            <p:ph type="title"/>
          </p:nvPr>
        </p:nvSpPr>
        <p:spPr/>
        <p:txBody>
          <a:bodyPr/>
          <a:lstStyle/>
          <a:p>
            <a:r>
              <a:rPr lang="en-US" dirty="0"/>
              <a:t>Name &amp; Address 1</a:t>
            </a:r>
          </a:p>
        </p:txBody>
      </p:sp>
      <p:sp>
        <p:nvSpPr>
          <p:cNvPr id="3" name="Content Placeholder 2">
            <a:extLst>
              <a:ext uri="{FF2B5EF4-FFF2-40B4-BE49-F238E27FC236}">
                <a16:creationId xmlns:a16="http://schemas.microsoft.com/office/drawing/2014/main" id="{91D1F7E4-95B6-455A-8442-A0B06EC31A71}"/>
              </a:ext>
            </a:extLst>
          </p:cNvPr>
          <p:cNvSpPr>
            <a:spLocks noGrp="1"/>
          </p:cNvSpPr>
          <p:nvPr>
            <p:ph idx="1"/>
          </p:nvPr>
        </p:nvSpPr>
        <p:spPr/>
        <p:txBody>
          <a:bodyPr/>
          <a:lstStyle/>
          <a:p>
            <a:pPr marL="0" indent="0">
              <a:buNone/>
            </a:pPr>
            <a:r>
              <a:rPr lang="en-US" dirty="0"/>
              <a:t>NAME	Bob Glushko</a:t>
            </a:r>
          </a:p>
          <a:p>
            <a:pPr marL="0" indent="0">
              <a:buNone/>
            </a:pPr>
            <a:endParaRPr lang="en-US" dirty="0"/>
          </a:p>
          <a:p>
            <a:pPr marL="0" indent="0">
              <a:buNone/>
            </a:pPr>
            <a:r>
              <a:rPr lang="en-US" dirty="0"/>
              <a:t>ADDRESS LINE 1		1960 Broadway St. #8</a:t>
            </a:r>
          </a:p>
          <a:p>
            <a:pPr marL="0" indent="0">
              <a:buNone/>
            </a:pPr>
            <a:r>
              <a:rPr lang="en-US" dirty="0"/>
              <a:t>ADDRESS LINE 2		San Francisco CA 94109</a:t>
            </a:r>
          </a:p>
        </p:txBody>
      </p:sp>
    </p:spTree>
    <p:extLst>
      <p:ext uri="{BB962C8B-B14F-4D97-AF65-F5344CB8AC3E}">
        <p14:creationId xmlns:p14="http://schemas.microsoft.com/office/powerpoint/2010/main" val="1446922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B7E1-CE70-4800-AA4E-744C27604F39}"/>
              </a:ext>
            </a:extLst>
          </p:cNvPr>
          <p:cNvSpPr>
            <a:spLocks noGrp="1"/>
          </p:cNvSpPr>
          <p:nvPr>
            <p:ph type="title"/>
          </p:nvPr>
        </p:nvSpPr>
        <p:spPr/>
        <p:txBody>
          <a:bodyPr/>
          <a:lstStyle/>
          <a:p>
            <a:r>
              <a:rPr lang="en-US" dirty="0"/>
              <a:t>Name &amp; Address 2</a:t>
            </a:r>
          </a:p>
        </p:txBody>
      </p:sp>
      <p:sp>
        <p:nvSpPr>
          <p:cNvPr id="3" name="Content Placeholder 2">
            <a:extLst>
              <a:ext uri="{FF2B5EF4-FFF2-40B4-BE49-F238E27FC236}">
                <a16:creationId xmlns:a16="http://schemas.microsoft.com/office/drawing/2014/main" id="{91D1F7E4-95B6-455A-8442-A0B06EC31A71}"/>
              </a:ext>
            </a:extLst>
          </p:cNvPr>
          <p:cNvSpPr>
            <a:spLocks noGrp="1"/>
          </p:cNvSpPr>
          <p:nvPr>
            <p:ph idx="1"/>
          </p:nvPr>
        </p:nvSpPr>
        <p:spPr/>
        <p:txBody>
          <a:bodyPr>
            <a:normAutofit/>
          </a:bodyPr>
          <a:lstStyle/>
          <a:p>
            <a:pPr marL="0" indent="0">
              <a:buNone/>
            </a:pPr>
            <a:r>
              <a:rPr lang="en-US" dirty="0"/>
              <a:t>NAME 	Bob Glushko</a:t>
            </a:r>
          </a:p>
          <a:p>
            <a:pPr marL="0" indent="0">
              <a:buNone/>
            </a:pPr>
            <a:endParaRPr lang="en-US" dirty="0"/>
          </a:p>
          <a:p>
            <a:pPr marL="0" indent="0">
              <a:buNone/>
            </a:pPr>
            <a:r>
              <a:rPr lang="en-US" dirty="0"/>
              <a:t>NUMBER &amp; STREET	1960 #8 Broadway St.</a:t>
            </a:r>
          </a:p>
          <a:p>
            <a:pPr marL="0" indent="0">
              <a:buNone/>
            </a:pPr>
            <a:r>
              <a:rPr lang="en-US" dirty="0"/>
              <a:t>CITY		San Francisco</a:t>
            </a:r>
          </a:p>
          <a:p>
            <a:pPr marL="0" indent="0">
              <a:buNone/>
            </a:pPr>
            <a:r>
              <a:rPr lang="en-US" dirty="0"/>
              <a:t>STATE 	CA</a:t>
            </a:r>
          </a:p>
          <a:p>
            <a:pPr marL="0" indent="0">
              <a:buNone/>
            </a:pPr>
            <a:r>
              <a:rPr lang="en-US" dirty="0"/>
              <a:t>ZIP CODE	94109</a:t>
            </a:r>
          </a:p>
        </p:txBody>
      </p:sp>
    </p:spTree>
    <p:extLst>
      <p:ext uri="{BB962C8B-B14F-4D97-AF65-F5344CB8AC3E}">
        <p14:creationId xmlns:p14="http://schemas.microsoft.com/office/powerpoint/2010/main" val="2981034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B7E1-CE70-4800-AA4E-744C27604F39}"/>
              </a:ext>
            </a:extLst>
          </p:cNvPr>
          <p:cNvSpPr>
            <a:spLocks noGrp="1"/>
          </p:cNvSpPr>
          <p:nvPr>
            <p:ph type="title"/>
          </p:nvPr>
        </p:nvSpPr>
        <p:spPr/>
        <p:txBody>
          <a:bodyPr/>
          <a:lstStyle/>
          <a:p>
            <a:r>
              <a:rPr lang="en-US" dirty="0"/>
              <a:t>Name &amp; Address 3</a:t>
            </a:r>
          </a:p>
        </p:txBody>
      </p:sp>
      <p:sp>
        <p:nvSpPr>
          <p:cNvPr id="3" name="Content Placeholder 2">
            <a:extLst>
              <a:ext uri="{FF2B5EF4-FFF2-40B4-BE49-F238E27FC236}">
                <a16:creationId xmlns:a16="http://schemas.microsoft.com/office/drawing/2014/main" id="{91D1F7E4-95B6-455A-8442-A0B06EC31A71}"/>
              </a:ext>
            </a:extLst>
          </p:cNvPr>
          <p:cNvSpPr>
            <a:spLocks noGrp="1"/>
          </p:cNvSpPr>
          <p:nvPr>
            <p:ph idx="1"/>
          </p:nvPr>
        </p:nvSpPr>
        <p:spPr/>
        <p:txBody>
          <a:bodyPr>
            <a:normAutofit lnSpcReduction="10000"/>
          </a:bodyPr>
          <a:lstStyle/>
          <a:p>
            <a:pPr marL="0" indent="0">
              <a:buNone/>
            </a:pPr>
            <a:r>
              <a:rPr lang="en-US" dirty="0"/>
              <a:t>FIRSTNAME 	Bob </a:t>
            </a:r>
          </a:p>
          <a:p>
            <a:pPr marL="0" indent="0">
              <a:buNone/>
            </a:pPr>
            <a:r>
              <a:rPr lang="en-US" dirty="0"/>
              <a:t>LASTNAME 	Glushko  </a:t>
            </a:r>
          </a:p>
          <a:p>
            <a:pPr marL="0" indent="0">
              <a:buNone/>
            </a:pPr>
            <a:endParaRPr lang="en-US" dirty="0"/>
          </a:p>
          <a:p>
            <a:pPr marL="0" indent="0">
              <a:buNone/>
            </a:pPr>
            <a:r>
              <a:rPr lang="en-US" dirty="0"/>
              <a:t>NUMBER &amp; STREET	1960 Broadway</a:t>
            </a:r>
          </a:p>
          <a:p>
            <a:pPr marL="0" indent="0">
              <a:buNone/>
            </a:pPr>
            <a:r>
              <a:rPr lang="en-US" dirty="0"/>
              <a:t>UNIT ID	8</a:t>
            </a:r>
          </a:p>
          <a:p>
            <a:pPr marL="0" indent="0">
              <a:buNone/>
            </a:pPr>
            <a:r>
              <a:rPr lang="en-US" dirty="0"/>
              <a:t>CITY		San Francisco</a:t>
            </a:r>
          </a:p>
          <a:p>
            <a:pPr marL="0" indent="0">
              <a:buNone/>
            </a:pPr>
            <a:r>
              <a:rPr lang="en-US" dirty="0"/>
              <a:t>STATE 	CA</a:t>
            </a:r>
          </a:p>
          <a:p>
            <a:pPr marL="0" indent="0">
              <a:buNone/>
            </a:pPr>
            <a:r>
              <a:rPr lang="en-US" dirty="0"/>
              <a:t>ZIP CODE	94109</a:t>
            </a:r>
          </a:p>
        </p:txBody>
      </p:sp>
    </p:spTree>
    <p:extLst>
      <p:ext uri="{BB962C8B-B14F-4D97-AF65-F5344CB8AC3E}">
        <p14:creationId xmlns:p14="http://schemas.microsoft.com/office/powerpoint/2010/main" val="199594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B7E1-CE70-4800-AA4E-744C27604F39}"/>
              </a:ext>
            </a:extLst>
          </p:cNvPr>
          <p:cNvSpPr>
            <a:spLocks noGrp="1"/>
          </p:cNvSpPr>
          <p:nvPr>
            <p:ph type="title"/>
          </p:nvPr>
        </p:nvSpPr>
        <p:spPr/>
        <p:txBody>
          <a:bodyPr/>
          <a:lstStyle/>
          <a:p>
            <a:r>
              <a:rPr lang="en-US" dirty="0"/>
              <a:t>Name &amp; Address 4</a:t>
            </a:r>
          </a:p>
        </p:txBody>
      </p:sp>
      <p:sp>
        <p:nvSpPr>
          <p:cNvPr id="3" name="Content Placeholder 2">
            <a:extLst>
              <a:ext uri="{FF2B5EF4-FFF2-40B4-BE49-F238E27FC236}">
                <a16:creationId xmlns:a16="http://schemas.microsoft.com/office/drawing/2014/main" id="{91D1F7E4-95B6-455A-8442-A0B06EC31A71}"/>
              </a:ext>
            </a:extLst>
          </p:cNvPr>
          <p:cNvSpPr>
            <a:spLocks noGrp="1"/>
          </p:cNvSpPr>
          <p:nvPr>
            <p:ph idx="1"/>
          </p:nvPr>
        </p:nvSpPr>
        <p:spPr/>
        <p:txBody>
          <a:bodyPr>
            <a:normAutofit fontScale="85000" lnSpcReduction="20000"/>
          </a:bodyPr>
          <a:lstStyle/>
          <a:p>
            <a:pPr marL="0" indent="0">
              <a:buNone/>
            </a:pPr>
            <a:r>
              <a:rPr lang="en-US" dirty="0"/>
              <a:t>LASTNAME  	Glushko</a:t>
            </a:r>
          </a:p>
          <a:p>
            <a:pPr marL="0" indent="0">
              <a:buNone/>
            </a:pPr>
            <a:r>
              <a:rPr lang="en-US" dirty="0"/>
              <a:t>FIRSTNAME	Bob   </a:t>
            </a:r>
          </a:p>
          <a:p>
            <a:pPr marL="0" indent="0">
              <a:buNone/>
            </a:pPr>
            <a:endParaRPr lang="en-US" dirty="0"/>
          </a:p>
          <a:p>
            <a:pPr marL="0" indent="0">
              <a:buNone/>
            </a:pPr>
            <a:r>
              <a:rPr lang="en-US" dirty="0"/>
              <a:t>BUILDING NUMBER		1960</a:t>
            </a:r>
          </a:p>
          <a:p>
            <a:pPr marL="0" indent="0">
              <a:buNone/>
            </a:pPr>
            <a:r>
              <a:rPr lang="en-US" dirty="0"/>
              <a:t>BUILDING UNIT ID		8</a:t>
            </a:r>
          </a:p>
          <a:p>
            <a:pPr marL="0" indent="0">
              <a:buNone/>
            </a:pPr>
            <a:r>
              <a:rPr lang="en-US" dirty="0"/>
              <a:t>STREET			Broadway</a:t>
            </a:r>
          </a:p>
          <a:p>
            <a:pPr marL="0" indent="0">
              <a:buNone/>
            </a:pPr>
            <a:r>
              <a:rPr lang="en-US" dirty="0"/>
              <a:t>CITY				San Francisco</a:t>
            </a:r>
          </a:p>
          <a:p>
            <a:pPr marL="0" indent="0">
              <a:buNone/>
            </a:pPr>
            <a:r>
              <a:rPr lang="en-US" dirty="0"/>
              <a:t>STATE  OR PROVINCE	CA</a:t>
            </a:r>
          </a:p>
          <a:p>
            <a:pPr marL="0" indent="0">
              <a:buNone/>
            </a:pPr>
            <a:r>
              <a:rPr lang="en-US" dirty="0"/>
              <a:t>COUNTRY			USA</a:t>
            </a:r>
          </a:p>
          <a:p>
            <a:pPr marL="0" indent="0">
              <a:buNone/>
            </a:pPr>
            <a:r>
              <a:rPr lang="en-US" dirty="0"/>
              <a:t>POSTAL CODE		94109</a:t>
            </a:r>
          </a:p>
        </p:txBody>
      </p:sp>
    </p:spTree>
    <p:extLst>
      <p:ext uri="{BB962C8B-B14F-4D97-AF65-F5344CB8AC3E}">
        <p14:creationId xmlns:p14="http://schemas.microsoft.com/office/powerpoint/2010/main" val="3883583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B7E1-CE70-4800-AA4E-744C27604F39}"/>
              </a:ext>
            </a:extLst>
          </p:cNvPr>
          <p:cNvSpPr>
            <a:spLocks noGrp="1"/>
          </p:cNvSpPr>
          <p:nvPr>
            <p:ph type="title"/>
          </p:nvPr>
        </p:nvSpPr>
        <p:spPr/>
        <p:txBody>
          <a:bodyPr/>
          <a:lstStyle/>
          <a:p>
            <a:r>
              <a:rPr lang="en-US" dirty="0"/>
              <a:t>Name &amp; Address 5</a:t>
            </a:r>
          </a:p>
        </p:txBody>
      </p:sp>
      <p:sp>
        <p:nvSpPr>
          <p:cNvPr id="3" name="Content Placeholder 2">
            <a:extLst>
              <a:ext uri="{FF2B5EF4-FFF2-40B4-BE49-F238E27FC236}">
                <a16:creationId xmlns:a16="http://schemas.microsoft.com/office/drawing/2014/main" id="{91D1F7E4-95B6-455A-8442-A0B06EC31A71}"/>
              </a:ext>
            </a:extLst>
          </p:cNvPr>
          <p:cNvSpPr>
            <a:spLocks noGrp="1"/>
          </p:cNvSpPr>
          <p:nvPr>
            <p:ph idx="1"/>
          </p:nvPr>
        </p:nvSpPr>
        <p:spPr/>
        <p:txBody>
          <a:bodyPr>
            <a:normAutofit lnSpcReduction="10000"/>
          </a:bodyPr>
          <a:lstStyle/>
          <a:p>
            <a:pPr marL="0" indent="0">
              <a:buNone/>
            </a:pPr>
            <a:r>
              <a:rPr lang="en-US" dirty="0"/>
              <a:t>NOM 	Bob </a:t>
            </a:r>
          </a:p>
          <a:p>
            <a:pPr marL="0" indent="0">
              <a:buNone/>
            </a:pPr>
            <a:r>
              <a:rPr lang="en-US" dirty="0"/>
              <a:t>NOM DE FAMILLE 	Glushko  </a:t>
            </a:r>
          </a:p>
          <a:p>
            <a:pPr marL="0" indent="0">
              <a:buNone/>
            </a:pPr>
            <a:endParaRPr lang="en-US" dirty="0"/>
          </a:p>
          <a:p>
            <a:pPr marL="0" indent="0">
              <a:buNone/>
            </a:pPr>
            <a:r>
              <a:rPr lang="fr-FR" dirty="0"/>
              <a:t>NUMÉRO DU BÂTIMENT	270</a:t>
            </a:r>
          </a:p>
          <a:p>
            <a:pPr marL="0" indent="0">
              <a:buNone/>
            </a:pPr>
            <a:r>
              <a:rPr lang="fr-FR" dirty="0"/>
              <a:t>RUE		Saint-Antoine Ouest</a:t>
            </a:r>
          </a:p>
          <a:p>
            <a:pPr marL="0" indent="0">
              <a:buNone/>
            </a:pPr>
            <a:r>
              <a:rPr lang="en-US" dirty="0"/>
              <a:t>VILLE		Montreal</a:t>
            </a:r>
          </a:p>
          <a:p>
            <a:pPr marL="0" indent="0">
              <a:buNone/>
            </a:pPr>
            <a:r>
              <a:rPr lang="en-US" dirty="0"/>
              <a:t>PROVINCE	    QC</a:t>
            </a:r>
          </a:p>
          <a:p>
            <a:pPr marL="0" indent="0">
              <a:buNone/>
            </a:pPr>
            <a:r>
              <a:rPr lang="fr-FR" dirty="0"/>
              <a:t>CODE POSTAL	H2Y OA3</a:t>
            </a:r>
            <a:endParaRPr lang="en-US" dirty="0"/>
          </a:p>
        </p:txBody>
      </p:sp>
    </p:spTree>
    <p:extLst>
      <p:ext uri="{BB962C8B-B14F-4D97-AF65-F5344CB8AC3E}">
        <p14:creationId xmlns:p14="http://schemas.microsoft.com/office/powerpoint/2010/main" val="4114354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D90E-5B21-4F39-9F34-91DC1EE4EABA}"/>
              </a:ext>
            </a:extLst>
          </p:cNvPr>
          <p:cNvSpPr>
            <a:spLocks noGrp="1"/>
          </p:cNvSpPr>
          <p:nvPr>
            <p:ph type="title"/>
          </p:nvPr>
        </p:nvSpPr>
        <p:spPr/>
        <p:txBody>
          <a:bodyPr>
            <a:normAutofit fontScale="90000"/>
          </a:bodyPr>
          <a:lstStyle/>
          <a:p>
            <a:r>
              <a:rPr lang="en-US" dirty="0"/>
              <a:t>Harvest Table for Name Components</a:t>
            </a:r>
          </a:p>
        </p:txBody>
      </p:sp>
      <p:pic>
        <p:nvPicPr>
          <p:cNvPr id="4" name="Picture 3">
            <a:extLst>
              <a:ext uri="{FF2B5EF4-FFF2-40B4-BE49-F238E27FC236}">
                <a16:creationId xmlns:a16="http://schemas.microsoft.com/office/drawing/2014/main" id="{6F0D9744-C6B0-41C3-8F43-9225D6B436B1}"/>
              </a:ext>
            </a:extLst>
          </p:cNvPr>
          <p:cNvPicPr>
            <a:picLocks noChangeAspect="1"/>
          </p:cNvPicPr>
          <p:nvPr/>
        </p:nvPicPr>
        <p:blipFill>
          <a:blip r:embed="rId3"/>
          <a:stretch>
            <a:fillRect/>
          </a:stretch>
        </p:blipFill>
        <p:spPr>
          <a:xfrm>
            <a:off x="457200" y="1600200"/>
            <a:ext cx="7848600" cy="4009347"/>
          </a:xfrm>
          <a:prstGeom prst="rect">
            <a:avLst/>
          </a:prstGeom>
        </p:spPr>
      </p:pic>
    </p:spTree>
    <p:extLst>
      <p:ext uri="{BB962C8B-B14F-4D97-AF65-F5344CB8AC3E}">
        <p14:creationId xmlns:p14="http://schemas.microsoft.com/office/powerpoint/2010/main" val="3667482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D90E-5B21-4F39-9F34-91DC1EE4EABA}"/>
              </a:ext>
            </a:extLst>
          </p:cNvPr>
          <p:cNvSpPr>
            <a:spLocks noGrp="1"/>
          </p:cNvSpPr>
          <p:nvPr>
            <p:ph type="title"/>
          </p:nvPr>
        </p:nvSpPr>
        <p:spPr/>
        <p:txBody>
          <a:bodyPr>
            <a:normAutofit fontScale="90000"/>
          </a:bodyPr>
          <a:lstStyle/>
          <a:p>
            <a:r>
              <a:rPr lang="en-US"/>
              <a:t>Harvest Table for Address Components</a:t>
            </a:r>
            <a:endParaRPr lang="en-US" dirty="0"/>
          </a:p>
        </p:txBody>
      </p:sp>
      <p:pic>
        <p:nvPicPr>
          <p:cNvPr id="4" name="Picture 3">
            <a:extLst>
              <a:ext uri="{FF2B5EF4-FFF2-40B4-BE49-F238E27FC236}">
                <a16:creationId xmlns:a16="http://schemas.microsoft.com/office/drawing/2014/main" id="{CA9FF77C-4E3C-4061-BE56-5DEAD4C5A9CD}"/>
              </a:ext>
            </a:extLst>
          </p:cNvPr>
          <p:cNvPicPr>
            <a:picLocks noChangeAspect="1"/>
          </p:cNvPicPr>
          <p:nvPr/>
        </p:nvPicPr>
        <p:blipFill>
          <a:blip r:embed="rId3"/>
          <a:stretch>
            <a:fillRect/>
          </a:stretch>
        </p:blipFill>
        <p:spPr>
          <a:xfrm>
            <a:off x="1828800" y="1295400"/>
            <a:ext cx="5178683" cy="5105400"/>
          </a:xfrm>
          <a:prstGeom prst="rect">
            <a:avLst/>
          </a:prstGeom>
        </p:spPr>
      </p:pic>
    </p:spTree>
    <p:extLst>
      <p:ext uri="{BB962C8B-B14F-4D97-AF65-F5344CB8AC3E}">
        <p14:creationId xmlns:p14="http://schemas.microsoft.com/office/powerpoint/2010/main" val="1310012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D56A-FDE4-43A6-874C-F2D64E453B7D}"/>
              </a:ext>
            </a:extLst>
          </p:cNvPr>
          <p:cNvSpPr>
            <a:spLocks noGrp="1"/>
          </p:cNvSpPr>
          <p:nvPr>
            <p:ph type="title"/>
          </p:nvPr>
        </p:nvSpPr>
        <p:spPr>
          <a:xfrm>
            <a:off x="381000" y="0"/>
            <a:ext cx="7924800" cy="1143000"/>
          </a:xfrm>
        </p:spPr>
        <p:txBody>
          <a:bodyPr>
            <a:noAutofit/>
          </a:bodyPr>
          <a:lstStyle/>
          <a:p>
            <a:r>
              <a:rPr lang="en-US" sz="3600" dirty="0"/>
              <a:t>Consolidated Components</a:t>
            </a:r>
          </a:p>
        </p:txBody>
      </p:sp>
      <p:pic>
        <p:nvPicPr>
          <p:cNvPr id="3" name="Picture 2">
            <a:extLst>
              <a:ext uri="{FF2B5EF4-FFF2-40B4-BE49-F238E27FC236}">
                <a16:creationId xmlns:a16="http://schemas.microsoft.com/office/drawing/2014/main" id="{1229F630-B201-4CB6-B7FE-6DD64FA6927D}"/>
              </a:ext>
            </a:extLst>
          </p:cNvPr>
          <p:cNvPicPr>
            <a:picLocks noChangeAspect="1"/>
          </p:cNvPicPr>
          <p:nvPr/>
        </p:nvPicPr>
        <p:blipFill>
          <a:blip r:embed="rId3"/>
          <a:stretch>
            <a:fillRect/>
          </a:stretch>
        </p:blipFill>
        <p:spPr>
          <a:xfrm>
            <a:off x="1219200" y="838200"/>
            <a:ext cx="6531409" cy="4830469"/>
          </a:xfrm>
          <a:prstGeom prst="rect">
            <a:avLst/>
          </a:prstGeom>
        </p:spPr>
      </p:pic>
      <p:sp>
        <p:nvSpPr>
          <p:cNvPr id="7" name="TextBox 6">
            <a:extLst>
              <a:ext uri="{FF2B5EF4-FFF2-40B4-BE49-F238E27FC236}">
                <a16:creationId xmlns:a16="http://schemas.microsoft.com/office/drawing/2014/main" id="{C6B1F6A9-3AF9-4884-A7EF-E858824DDA77}"/>
              </a:ext>
            </a:extLst>
          </p:cNvPr>
          <p:cNvSpPr txBox="1"/>
          <p:nvPr/>
        </p:nvSpPr>
        <p:spPr>
          <a:xfrm>
            <a:off x="495300" y="5819745"/>
            <a:ext cx="8153400" cy="400110"/>
          </a:xfrm>
          <a:prstGeom prst="rect">
            <a:avLst/>
          </a:prstGeom>
          <a:noFill/>
        </p:spPr>
        <p:txBody>
          <a:bodyPr wrap="square" rtlCol="0">
            <a:spAutoFit/>
          </a:bodyPr>
          <a:lstStyle/>
          <a:p>
            <a:r>
              <a:rPr lang="en-US" sz="2000" b="1" i="1" dirty="0">
                <a:solidFill>
                  <a:srgbClr val="FF0000"/>
                </a:solidFill>
              </a:rPr>
              <a:t>Choose one of the harvested names, or devise a more general new one</a:t>
            </a:r>
          </a:p>
        </p:txBody>
      </p:sp>
    </p:spTree>
    <p:extLst>
      <p:ext uri="{BB962C8B-B14F-4D97-AF65-F5344CB8AC3E}">
        <p14:creationId xmlns:p14="http://schemas.microsoft.com/office/powerpoint/2010/main" val="1941665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99762-9A03-4052-97C2-E8F90C670217}"/>
              </a:ext>
            </a:extLst>
          </p:cNvPr>
          <p:cNvSpPr>
            <a:spLocks noGrp="1"/>
          </p:cNvSpPr>
          <p:nvPr>
            <p:ph type="title"/>
          </p:nvPr>
        </p:nvSpPr>
        <p:spPr/>
        <p:txBody>
          <a:bodyPr/>
          <a:lstStyle/>
          <a:p>
            <a:r>
              <a:rPr lang="en-US" dirty="0"/>
              <a:t>Name And Address Model</a:t>
            </a:r>
          </a:p>
        </p:txBody>
      </p:sp>
      <p:sp>
        <p:nvSpPr>
          <p:cNvPr id="3" name="Content Placeholder 2">
            <a:extLst>
              <a:ext uri="{FF2B5EF4-FFF2-40B4-BE49-F238E27FC236}">
                <a16:creationId xmlns:a16="http://schemas.microsoft.com/office/drawing/2014/main" id="{B803E979-2561-46C9-B1A8-E96154C177B6}"/>
              </a:ext>
            </a:extLst>
          </p:cNvPr>
          <p:cNvSpPr>
            <a:spLocks noGrp="1"/>
          </p:cNvSpPr>
          <p:nvPr>
            <p:ph idx="1"/>
          </p:nvPr>
        </p:nvSpPr>
        <p:spPr/>
        <p:txBody>
          <a:bodyPr>
            <a:normAutofit fontScale="92500" lnSpcReduction="20000"/>
          </a:bodyPr>
          <a:lstStyle/>
          <a:p>
            <a:r>
              <a:rPr lang="en-US" dirty="0"/>
              <a:t>Name</a:t>
            </a:r>
          </a:p>
          <a:p>
            <a:pPr lvl="1"/>
            <a:r>
              <a:rPr lang="en-US" dirty="0"/>
              <a:t>First Name</a:t>
            </a:r>
          </a:p>
          <a:p>
            <a:pPr lvl="1"/>
            <a:r>
              <a:rPr lang="en-US" dirty="0"/>
              <a:t>Last Name</a:t>
            </a:r>
          </a:p>
          <a:p>
            <a:r>
              <a:rPr lang="en-US" dirty="0"/>
              <a:t>Address</a:t>
            </a:r>
          </a:p>
          <a:p>
            <a:pPr lvl="1"/>
            <a:r>
              <a:rPr lang="en-US" dirty="0"/>
              <a:t>Building Number</a:t>
            </a:r>
          </a:p>
          <a:p>
            <a:pPr lvl="1"/>
            <a:r>
              <a:rPr lang="en-US" dirty="0"/>
              <a:t>Unit ID (optional)</a:t>
            </a:r>
          </a:p>
          <a:p>
            <a:pPr lvl="1"/>
            <a:r>
              <a:rPr lang="en-US" dirty="0"/>
              <a:t>Street Name</a:t>
            </a:r>
          </a:p>
          <a:p>
            <a:pPr lvl="1"/>
            <a:r>
              <a:rPr lang="en-US" dirty="0"/>
              <a:t>City</a:t>
            </a:r>
          </a:p>
          <a:p>
            <a:pPr lvl="1"/>
            <a:r>
              <a:rPr lang="en-US" dirty="0"/>
              <a:t>Country Sub-entity</a:t>
            </a:r>
          </a:p>
          <a:p>
            <a:pPr lvl="1"/>
            <a:r>
              <a:rPr lang="en-US" dirty="0"/>
              <a:t>Postal Code  (code list for validation)</a:t>
            </a:r>
          </a:p>
          <a:p>
            <a:pPr lvl="1"/>
            <a:r>
              <a:rPr lang="en-US" dirty="0"/>
              <a:t>Country (optional) (code list for validation, ISO 3166)</a:t>
            </a:r>
          </a:p>
        </p:txBody>
      </p:sp>
    </p:spTree>
    <p:extLst>
      <p:ext uri="{BB962C8B-B14F-4D97-AF65-F5344CB8AC3E}">
        <p14:creationId xmlns:p14="http://schemas.microsoft.com/office/powerpoint/2010/main" val="399212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a:t>Data and Documents Together</a:t>
            </a:r>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838200" y="1447800"/>
            <a:ext cx="7332170" cy="4629742"/>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B7E1-CE70-4800-AA4E-744C27604F39}"/>
              </a:ext>
            </a:extLst>
          </p:cNvPr>
          <p:cNvSpPr>
            <a:spLocks noGrp="1"/>
          </p:cNvSpPr>
          <p:nvPr>
            <p:ph type="title"/>
          </p:nvPr>
        </p:nvSpPr>
        <p:spPr/>
        <p:txBody>
          <a:bodyPr>
            <a:normAutofit fontScale="90000"/>
          </a:bodyPr>
          <a:lstStyle/>
          <a:p>
            <a:r>
              <a:rPr lang="en-US" b="1" dirty="0"/>
              <a:t>Component-Value Table</a:t>
            </a:r>
            <a:br>
              <a:rPr lang="en-US" b="1" dirty="0"/>
            </a:br>
            <a:r>
              <a:rPr lang="en-US" b="1" dirty="0"/>
              <a:t> for Document 4</a:t>
            </a:r>
          </a:p>
        </p:txBody>
      </p:sp>
      <p:sp>
        <p:nvSpPr>
          <p:cNvPr id="3" name="Content Placeholder 2">
            <a:extLst>
              <a:ext uri="{FF2B5EF4-FFF2-40B4-BE49-F238E27FC236}">
                <a16:creationId xmlns:a16="http://schemas.microsoft.com/office/drawing/2014/main" id="{91D1F7E4-95B6-455A-8442-A0B06EC31A71}"/>
              </a:ext>
            </a:extLst>
          </p:cNvPr>
          <p:cNvSpPr>
            <a:spLocks noGrp="1"/>
          </p:cNvSpPr>
          <p:nvPr>
            <p:ph idx="1"/>
          </p:nvPr>
        </p:nvSpPr>
        <p:spPr/>
        <p:txBody>
          <a:bodyPr>
            <a:normAutofit fontScale="77500" lnSpcReduction="20000"/>
          </a:bodyPr>
          <a:lstStyle/>
          <a:p>
            <a:pPr marL="0" indent="0">
              <a:buNone/>
            </a:pPr>
            <a:r>
              <a:rPr lang="en-US" dirty="0"/>
              <a:t>NAME</a:t>
            </a:r>
          </a:p>
          <a:p>
            <a:pPr marL="0" indent="0">
              <a:buNone/>
            </a:pPr>
            <a:r>
              <a:rPr lang="en-US" dirty="0"/>
              <a:t>	LASTNAME  			Glushko</a:t>
            </a:r>
          </a:p>
          <a:p>
            <a:pPr marL="0" indent="0">
              <a:buNone/>
            </a:pPr>
            <a:r>
              <a:rPr lang="en-US" dirty="0"/>
              <a:t>	FIRSTNAME			Bob   </a:t>
            </a:r>
          </a:p>
          <a:p>
            <a:pPr marL="0" indent="0">
              <a:buNone/>
            </a:pPr>
            <a:r>
              <a:rPr lang="en-US" dirty="0"/>
              <a:t>ADDRESS</a:t>
            </a:r>
          </a:p>
          <a:p>
            <a:pPr marL="0" indent="0">
              <a:buNone/>
            </a:pPr>
            <a:r>
              <a:rPr lang="en-US" dirty="0"/>
              <a:t>	BUILDING NUMBER		1960</a:t>
            </a:r>
          </a:p>
          <a:p>
            <a:pPr marL="0" indent="0">
              <a:buNone/>
            </a:pPr>
            <a:r>
              <a:rPr lang="en-US" dirty="0"/>
              <a:t>	BUILDING UNIT ID		8</a:t>
            </a:r>
          </a:p>
          <a:p>
            <a:pPr marL="0" indent="0">
              <a:buNone/>
            </a:pPr>
            <a:r>
              <a:rPr lang="en-US" dirty="0"/>
              <a:t>	STREET NAME			Broadway</a:t>
            </a:r>
          </a:p>
          <a:p>
            <a:pPr marL="0" indent="0">
              <a:buNone/>
            </a:pPr>
            <a:r>
              <a:rPr lang="en-US" dirty="0"/>
              <a:t>	CITY				San Francisco</a:t>
            </a:r>
          </a:p>
          <a:p>
            <a:pPr marL="0" indent="0">
              <a:buNone/>
            </a:pPr>
            <a:r>
              <a:rPr lang="en-US" dirty="0"/>
              <a:t>	COUNTRY SUB-ENTITY	CA</a:t>
            </a:r>
          </a:p>
          <a:p>
            <a:pPr marL="0" indent="0">
              <a:buNone/>
            </a:pPr>
            <a:r>
              <a:rPr lang="en-US" dirty="0"/>
              <a:t>	COUNTRY			USA</a:t>
            </a:r>
          </a:p>
          <a:p>
            <a:pPr marL="0" indent="0">
              <a:buNone/>
            </a:pPr>
            <a:r>
              <a:rPr lang="en-US" dirty="0"/>
              <a:t>	POSTAL CODE			94109</a:t>
            </a:r>
          </a:p>
        </p:txBody>
      </p:sp>
    </p:spTree>
    <p:extLst>
      <p:ext uri="{BB962C8B-B14F-4D97-AF65-F5344CB8AC3E}">
        <p14:creationId xmlns:p14="http://schemas.microsoft.com/office/powerpoint/2010/main" val="2054210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a:t>A More Complex Document Type</a:t>
            </a:r>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1676400" y="1423956"/>
            <a:ext cx="6007088" cy="5434044"/>
          </a:xfrm>
          <a:prstGeom prst="rect">
            <a:avLst/>
          </a:prstGeom>
          <a:noFill/>
        </p:spPr>
      </p:pic>
    </p:spTree>
    <p:extLst>
      <p:ext uri="{BB962C8B-B14F-4D97-AF65-F5344CB8AC3E}">
        <p14:creationId xmlns:p14="http://schemas.microsoft.com/office/powerpoint/2010/main" val="3459255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91200" cy="1143000"/>
          </a:xfrm>
        </p:spPr>
        <p:txBody>
          <a:bodyPr>
            <a:normAutofit/>
          </a:bodyPr>
          <a:lstStyle/>
          <a:p>
            <a:r>
              <a:rPr lang="en-US" sz="3200" b="1" dirty="0"/>
              <a:t>Deconstruct into Presentation, Structure, and Content</a:t>
            </a:r>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56255" y="1233714"/>
            <a:ext cx="6007088" cy="5434044"/>
          </a:xfrm>
          <a:prstGeom prst="rect">
            <a:avLst/>
          </a:prstGeom>
          <a:noFill/>
          <a:ln>
            <a:noFill/>
          </a:ln>
        </p:spPr>
      </p:pic>
      <p:sp>
        <p:nvSpPr>
          <p:cNvPr id="3" name="Rectangle 2">
            <a:extLst>
              <a:ext uri="{FF2B5EF4-FFF2-40B4-BE49-F238E27FC236}">
                <a16:creationId xmlns:a16="http://schemas.microsoft.com/office/drawing/2014/main" id="{6269B40A-7B8B-4C86-BCBB-5DE63DEAD605}"/>
              </a:ext>
            </a:extLst>
          </p:cNvPr>
          <p:cNvSpPr/>
          <p:nvPr/>
        </p:nvSpPr>
        <p:spPr>
          <a:xfrm>
            <a:off x="192314" y="1219200"/>
            <a:ext cx="5867400" cy="12954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09EF15-7FED-4550-867B-2F7642CC0179}"/>
              </a:ext>
            </a:extLst>
          </p:cNvPr>
          <p:cNvSpPr/>
          <p:nvPr/>
        </p:nvSpPr>
        <p:spPr>
          <a:xfrm>
            <a:off x="192314" y="2602722"/>
            <a:ext cx="5867400" cy="12954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E8D16AC-473A-4F2E-80AE-2C080BC88BCF}"/>
              </a:ext>
            </a:extLst>
          </p:cNvPr>
          <p:cNvSpPr/>
          <p:nvPr/>
        </p:nvSpPr>
        <p:spPr>
          <a:xfrm>
            <a:off x="192314" y="3982355"/>
            <a:ext cx="5867400" cy="241326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E8A3AE-28D9-4FF4-823B-BEA3F7FE2122}"/>
              </a:ext>
            </a:extLst>
          </p:cNvPr>
          <p:cNvSpPr txBox="1"/>
          <p:nvPr/>
        </p:nvSpPr>
        <p:spPr>
          <a:xfrm>
            <a:off x="6216993" y="571500"/>
            <a:ext cx="2795827" cy="5909310"/>
          </a:xfrm>
          <a:prstGeom prst="rect">
            <a:avLst/>
          </a:prstGeom>
          <a:noFill/>
        </p:spPr>
        <p:txBody>
          <a:bodyPr wrap="square" rtlCol="0">
            <a:spAutoFit/>
          </a:bodyPr>
          <a:lstStyle/>
          <a:p>
            <a:r>
              <a:rPr lang="en-US" dirty="0"/>
              <a:t>HEADER</a:t>
            </a:r>
          </a:p>
          <a:p>
            <a:r>
              <a:rPr lang="en-US" dirty="0"/>
              <a:t>    Recipe Title</a:t>
            </a:r>
          </a:p>
          <a:p>
            <a:r>
              <a:rPr lang="en-US" dirty="0"/>
              <a:t>    Description</a:t>
            </a:r>
          </a:p>
          <a:p>
            <a:r>
              <a:rPr lang="en-US" dirty="0"/>
              <a:t>          Servings</a:t>
            </a:r>
          </a:p>
          <a:p>
            <a:endParaRPr lang="en-US" dirty="0"/>
          </a:p>
          <a:p>
            <a:r>
              <a:rPr lang="en-US" dirty="0"/>
              <a:t>BODY</a:t>
            </a:r>
          </a:p>
          <a:p>
            <a:r>
              <a:rPr lang="en-US" dirty="0"/>
              <a:t>    Ingredient List</a:t>
            </a:r>
          </a:p>
          <a:p>
            <a:r>
              <a:rPr lang="en-US" dirty="0"/>
              <a:t>      Ingredient</a:t>
            </a:r>
          </a:p>
          <a:p>
            <a:r>
              <a:rPr lang="en-US" dirty="0"/>
              <a:t>        Quantity </a:t>
            </a:r>
          </a:p>
          <a:p>
            <a:r>
              <a:rPr lang="en-US" dirty="0"/>
              <a:t>        Measurement Unit </a:t>
            </a:r>
          </a:p>
          <a:p>
            <a:r>
              <a:rPr lang="en-US" dirty="0"/>
              <a:t>        Ingredient</a:t>
            </a:r>
          </a:p>
          <a:p>
            <a:endParaRPr lang="en-US" dirty="0"/>
          </a:p>
          <a:p>
            <a:r>
              <a:rPr lang="en-US" dirty="0"/>
              <a:t> Directions</a:t>
            </a:r>
          </a:p>
          <a:p>
            <a:r>
              <a:rPr lang="en-US" dirty="0"/>
              <a:t>        Step</a:t>
            </a:r>
          </a:p>
          <a:p>
            <a:r>
              <a:rPr lang="en-US" dirty="0"/>
              <a:t>            Ingredient</a:t>
            </a:r>
          </a:p>
          <a:p>
            <a:r>
              <a:rPr lang="en-US" dirty="0"/>
              <a:t>            Process</a:t>
            </a:r>
          </a:p>
          <a:p>
            <a:r>
              <a:rPr lang="en-US" dirty="0"/>
              <a:t>            Equipment</a:t>
            </a:r>
          </a:p>
          <a:p>
            <a:r>
              <a:rPr lang="en-US" dirty="0"/>
              <a:t>            Cooking Time</a:t>
            </a:r>
          </a:p>
          <a:p>
            <a:r>
              <a:rPr lang="en-US" dirty="0"/>
              <a:t>            Completion Criteria</a:t>
            </a:r>
          </a:p>
          <a:p>
            <a:r>
              <a:rPr lang="en-US" dirty="0"/>
              <a:t>            Serving Instructions</a:t>
            </a:r>
          </a:p>
          <a:p>
            <a:r>
              <a:rPr lang="en-US" dirty="0"/>
              <a:t>             </a:t>
            </a:r>
          </a:p>
        </p:txBody>
      </p:sp>
    </p:spTree>
    <p:extLst>
      <p:ext uri="{BB962C8B-B14F-4D97-AF65-F5344CB8AC3E}">
        <p14:creationId xmlns:p14="http://schemas.microsoft.com/office/powerpoint/2010/main" val="2013630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532E-8248-4486-818D-FBB30039E20C}"/>
              </a:ext>
            </a:extLst>
          </p:cNvPr>
          <p:cNvSpPr>
            <a:spLocks noGrp="1"/>
          </p:cNvSpPr>
          <p:nvPr>
            <p:ph type="title"/>
          </p:nvPr>
        </p:nvSpPr>
        <p:spPr/>
        <p:txBody>
          <a:bodyPr>
            <a:normAutofit/>
          </a:bodyPr>
          <a:lstStyle/>
          <a:p>
            <a:r>
              <a:rPr lang="en-US" sz="3200" b="1" dirty="0"/>
              <a:t>Components Harvested</a:t>
            </a:r>
            <a:br>
              <a:rPr lang="en-US" sz="3200" b="1" dirty="0"/>
            </a:br>
            <a:r>
              <a:rPr lang="en-US" sz="3200" b="1" dirty="0"/>
              <a:t> from Other Recipes</a:t>
            </a:r>
          </a:p>
        </p:txBody>
      </p:sp>
      <p:sp>
        <p:nvSpPr>
          <p:cNvPr id="3" name="Content Placeholder 2">
            <a:extLst>
              <a:ext uri="{FF2B5EF4-FFF2-40B4-BE49-F238E27FC236}">
                <a16:creationId xmlns:a16="http://schemas.microsoft.com/office/drawing/2014/main" id="{E19B650C-643B-4244-B466-ED10AF112864}"/>
              </a:ext>
            </a:extLst>
          </p:cNvPr>
          <p:cNvSpPr>
            <a:spLocks noGrp="1"/>
          </p:cNvSpPr>
          <p:nvPr>
            <p:ph idx="1"/>
          </p:nvPr>
        </p:nvSpPr>
        <p:spPr/>
        <p:txBody>
          <a:bodyPr/>
          <a:lstStyle/>
          <a:p>
            <a:r>
              <a:rPr lang="en-US" dirty="0"/>
              <a:t>Food category / cuisine</a:t>
            </a:r>
          </a:p>
          <a:p>
            <a:r>
              <a:rPr lang="en-US" dirty="0"/>
              <a:t>Course (breakfast, lunch, dinner, dessert)</a:t>
            </a:r>
          </a:p>
          <a:p>
            <a:r>
              <a:rPr lang="en-US" dirty="0"/>
              <a:t>Preparation time</a:t>
            </a:r>
          </a:p>
          <a:p>
            <a:r>
              <a:rPr lang="en-US" dirty="0"/>
              <a:t>Level of difficulty</a:t>
            </a:r>
          </a:p>
          <a:p>
            <a:r>
              <a:rPr lang="en-US" dirty="0"/>
              <a:t>Nutrition information</a:t>
            </a:r>
          </a:p>
          <a:p>
            <a:r>
              <a:rPr lang="en-US" dirty="0"/>
              <a:t>Part of a traditional menu? (Thanksgiving, Christmas, birthday, …)</a:t>
            </a:r>
          </a:p>
        </p:txBody>
      </p:sp>
    </p:spTree>
    <p:extLst>
      <p:ext uri="{BB962C8B-B14F-4D97-AF65-F5344CB8AC3E}">
        <p14:creationId xmlns:p14="http://schemas.microsoft.com/office/powerpoint/2010/main" val="1771174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0"/>
            <a:ext cx="7772400" cy="1470025"/>
          </a:xfrm>
        </p:spPr>
        <p:txBody>
          <a:bodyPr>
            <a:normAutofit fontScale="90000"/>
          </a:bodyPr>
          <a:lstStyle/>
          <a:p>
            <a:r>
              <a:rPr lang="en-US" sz="5400" dirty="0"/>
              <a:t>History Lesson</a:t>
            </a:r>
            <a:br>
              <a:rPr lang="en-US" sz="5400" dirty="0"/>
            </a:br>
            <a:r>
              <a:rPr lang="en-US" sz="5400" dirty="0"/>
              <a:t>SGML -&gt; HTML -&gt; XML</a:t>
            </a:r>
          </a:p>
        </p:txBody>
      </p:sp>
    </p:spTree>
    <p:extLst>
      <p:ext uri="{BB962C8B-B14F-4D97-AF65-F5344CB8AC3E}">
        <p14:creationId xmlns:p14="http://schemas.microsoft.com/office/powerpoint/2010/main" val="1726357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305674"/>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The Digital Format Matters!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pic>
        <p:nvPicPr>
          <p:cNvPr id="8" name="Picture 7" descr="ch3.1-350dpi.png"/>
          <p:cNvPicPr>
            <a:picLocks noChangeAspect="1"/>
          </p:cNvPicPr>
          <p:nvPr/>
        </p:nvPicPr>
        <p:blipFill>
          <a:blip r:embed="rId3" cstate="print"/>
          <a:stretch>
            <a:fillRect/>
          </a:stretch>
        </p:blipFill>
        <p:spPr>
          <a:xfrm>
            <a:off x="685800" y="1219795"/>
            <a:ext cx="6748339" cy="5486400"/>
          </a:xfrm>
          <a:prstGeom prst="rect">
            <a:avLst/>
          </a:prstGeom>
        </p:spPr>
      </p:pic>
      <p:sp>
        <p:nvSpPr>
          <p:cNvPr id="2" name="Rectangle 1"/>
          <p:cNvSpPr/>
          <p:nvPr/>
        </p:nvSpPr>
        <p:spPr>
          <a:xfrm>
            <a:off x="0" y="0"/>
            <a:ext cx="1916166" cy="523220"/>
          </a:xfrm>
          <a:prstGeom prst="rect">
            <a:avLst/>
          </a:prstGeom>
        </p:spPr>
        <p:txBody>
          <a:bodyPr wrap="none">
            <a:spAutoFit/>
          </a:bodyPr>
          <a:lstStyle/>
          <a:p>
            <a:pPr lvl="0"/>
            <a:r>
              <a:rPr lang="en-US" sz="2800" b="1" dirty="0">
                <a:solidFill>
                  <a:srgbClr val="FF0000"/>
                </a:solidFill>
              </a:rPr>
              <a:t>FLASHBACK</a:t>
            </a:r>
          </a:p>
        </p:txBody>
      </p:sp>
    </p:spTree>
    <p:extLst>
      <p:ext uri="{BB962C8B-B14F-4D97-AF65-F5344CB8AC3E}">
        <p14:creationId xmlns:p14="http://schemas.microsoft.com/office/powerpoint/2010/main" val="69761940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b="1" dirty="0"/>
              <a:t>SGML (1)</a:t>
            </a:r>
          </a:p>
        </p:txBody>
      </p:sp>
      <p:sp>
        <p:nvSpPr>
          <p:cNvPr id="3" name="Content Placeholder 2"/>
          <p:cNvSpPr>
            <a:spLocks noGrp="1"/>
          </p:cNvSpPr>
          <p:nvPr>
            <p:ph idx="1"/>
          </p:nvPr>
        </p:nvSpPr>
        <p:spPr>
          <a:xfrm>
            <a:off x="457200" y="1166018"/>
            <a:ext cx="8229600" cy="4525963"/>
          </a:xfrm>
        </p:spPr>
        <p:txBody>
          <a:bodyPr>
            <a:normAutofit fontScale="92500" lnSpcReduction="20000"/>
          </a:bodyPr>
          <a:lstStyle/>
          <a:p>
            <a:r>
              <a:rPr lang="en-US" dirty="0"/>
              <a:t>The “Standard Generalized Markup Language” was invented in the 1960s as digital publishing was taking hold</a:t>
            </a:r>
          </a:p>
          <a:p>
            <a:r>
              <a:rPr lang="en-US" dirty="0"/>
              <a:t>It is a “</a:t>
            </a:r>
            <a:r>
              <a:rPr lang="en-US" b="1" dirty="0">
                <a:solidFill>
                  <a:srgbClr val="FF0000"/>
                </a:solidFill>
              </a:rPr>
              <a:t>metalanguage</a:t>
            </a:r>
            <a:r>
              <a:rPr lang="en-US" dirty="0"/>
              <a:t>” - a general syntax for encoding models and instances of things and processes</a:t>
            </a:r>
          </a:p>
          <a:p>
            <a:r>
              <a:rPr lang="en-US" dirty="0"/>
              <a:t>Its goal was to replace proprietary and opaque text formats with standard and human-readable “marked-up” text that conformed to a </a:t>
            </a:r>
            <a:r>
              <a:rPr lang="en-US" dirty="0">
                <a:solidFill>
                  <a:srgbClr val="FF0000"/>
                </a:solidFill>
              </a:rPr>
              <a:t>data model</a:t>
            </a:r>
            <a:r>
              <a:rPr lang="en-US" dirty="0"/>
              <a:t> / or “</a:t>
            </a:r>
            <a:r>
              <a:rPr lang="en-US" dirty="0">
                <a:solidFill>
                  <a:srgbClr val="FF0000"/>
                </a:solidFill>
              </a:rPr>
              <a:t>schema</a:t>
            </a:r>
            <a:r>
              <a:rPr lang="en-US" dirty="0"/>
              <a:t>” / or “</a:t>
            </a:r>
            <a:r>
              <a:rPr lang="en-US" dirty="0">
                <a:solidFill>
                  <a:srgbClr val="FF0000"/>
                </a:solidFill>
              </a:rPr>
              <a:t>Document Type Definition” (DTD)</a:t>
            </a:r>
          </a:p>
        </p:txBody>
      </p:sp>
    </p:spTree>
    <p:extLst>
      <p:ext uri="{BB962C8B-B14F-4D97-AF65-F5344CB8AC3E}">
        <p14:creationId xmlns:p14="http://schemas.microsoft.com/office/powerpoint/2010/main" val="1326539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b="1" dirty="0"/>
              <a:t>SGML (2)</a:t>
            </a:r>
          </a:p>
        </p:txBody>
      </p:sp>
      <p:sp>
        <p:nvSpPr>
          <p:cNvPr id="3" name="Content Placeholder 2"/>
          <p:cNvSpPr>
            <a:spLocks noGrp="1"/>
          </p:cNvSpPr>
          <p:nvPr>
            <p:ph idx="1"/>
          </p:nvPr>
        </p:nvSpPr>
        <p:spPr>
          <a:xfrm>
            <a:off x="487101" y="1166018"/>
            <a:ext cx="8229600" cy="4525963"/>
          </a:xfrm>
        </p:spPr>
        <p:txBody>
          <a:bodyPr>
            <a:normAutofit fontScale="85000" lnSpcReduction="10000"/>
          </a:bodyPr>
          <a:lstStyle/>
          <a:p>
            <a:r>
              <a:rPr lang="en-US" dirty="0"/>
              <a:t>This schema defined the </a:t>
            </a:r>
            <a:r>
              <a:rPr lang="en-US" dirty="0">
                <a:solidFill>
                  <a:srgbClr val="FF0000"/>
                </a:solidFill>
              </a:rPr>
              <a:t>vocabulary</a:t>
            </a:r>
            <a:r>
              <a:rPr lang="en-US" dirty="0"/>
              <a:t> and </a:t>
            </a:r>
            <a:r>
              <a:rPr lang="en-US" dirty="0">
                <a:solidFill>
                  <a:srgbClr val="FF0000"/>
                </a:solidFill>
              </a:rPr>
              <a:t>grammar</a:t>
            </a:r>
            <a:r>
              <a:rPr lang="en-US" dirty="0"/>
              <a:t> of the “markup language” – I.e., the tags that labeled the content elements of the document and the rules for combining them</a:t>
            </a:r>
          </a:p>
          <a:p>
            <a:pPr lvl="1"/>
            <a:r>
              <a:rPr lang="en-US" sz="3200" dirty="0"/>
              <a:t>required vs optional elements</a:t>
            </a:r>
          </a:p>
          <a:p>
            <a:pPr lvl="1"/>
            <a:r>
              <a:rPr lang="en-US" sz="3200" dirty="0"/>
              <a:t>Legal values for elements</a:t>
            </a:r>
          </a:p>
          <a:p>
            <a:pPr lvl="1"/>
            <a:r>
              <a:rPr lang="en-US" sz="3200" dirty="0"/>
              <a:t>Identifiers for referring to and linking to elements</a:t>
            </a:r>
          </a:p>
          <a:p>
            <a:r>
              <a:rPr lang="en-US" dirty="0"/>
              <a:t>SGML’s syntax was complex, making it hard to use, but it was a powerful idea and was adopted by big firms that could justify the investment (e.g., IBM, AT&amp;T, other computer manufacturers)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802750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9E4C-58AB-4BCB-9E79-9ECAA70234E6}"/>
              </a:ext>
            </a:extLst>
          </p:cNvPr>
          <p:cNvSpPr>
            <a:spLocks noGrp="1"/>
          </p:cNvSpPr>
          <p:nvPr>
            <p:ph type="title"/>
          </p:nvPr>
        </p:nvSpPr>
        <p:spPr>
          <a:xfrm>
            <a:off x="434270" y="0"/>
            <a:ext cx="8229600" cy="1143000"/>
          </a:xfrm>
        </p:spPr>
        <p:txBody>
          <a:bodyPr/>
          <a:lstStyle/>
          <a:p>
            <a:r>
              <a:rPr lang="en-US" dirty="0"/>
              <a:t>An Event Calendar (Doc </a:t>
            </a:r>
            <a:r>
              <a:rPr lang="en-US" dirty="0" err="1"/>
              <a:t>Eng</a:t>
            </a:r>
            <a:r>
              <a:rPr lang="en-US" dirty="0"/>
              <a:t> Ch 2)</a:t>
            </a:r>
          </a:p>
        </p:txBody>
      </p:sp>
      <p:pic>
        <p:nvPicPr>
          <p:cNvPr id="4" name="Content Placeholder 3">
            <a:extLst>
              <a:ext uri="{FF2B5EF4-FFF2-40B4-BE49-F238E27FC236}">
                <a16:creationId xmlns:a16="http://schemas.microsoft.com/office/drawing/2014/main" id="{F759CE5C-E328-4CA6-810E-31F60A5CDEDC}"/>
              </a:ext>
            </a:extLst>
          </p:cNvPr>
          <p:cNvPicPr>
            <a:picLocks noGrp="1" noChangeAspect="1"/>
          </p:cNvPicPr>
          <p:nvPr>
            <p:ph idx="1"/>
          </p:nvPr>
        </p:nvPicPr>
        <p:blipFill>
          <a:blip r:embed="rId3"/>
          <a:stretch>
            <a:fillRect/>
          </a:stretch>
        </p:blipFill>
        <p:spPr>
          <a:xfrm>
            <a:off x="445735" y="1143740"/>
            <a:ext cx="8206669" cy="5455608"/>
          </a:xfrm>
          <a:prstGeom prst="rect">
            <a:avLst/>
          </a:prstGeom>
        </p:spPr>
      </p:pic>
      <p:cxnSp>
        <p:nvCxnSpPr>
          <p:cNvPr id="5" name="Straight Connector 4">
            <a:extLst>
              <a:ext uri="{FF2B5EF4-FFF2-40B4-BE49-F238E27FC236}">
                <a16:creationId xmlns:a16="http://schemas.microsoft.com/office/drawing/2014/main" id="{444F8D41-C31D-4E9E-B258-463A08721B1C}"/>
              </a:ext>
            </a:extLst>
          </p:cNvPr>
          <p:cNvCxnSpPr/>
          <p:nvPr/>
        </p:nvCxnSpPr>
        <p:spPr>
          <a:xfrm flipV="1">
            <a:off x="32551" y="986901"/>
            <a:ext cx="8763000" cy="76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402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B6C4C-5F94-41F1-AFB3-86804451194E}"/>
              </a:ext>
            </a:extLst>
          </p:cNvPr>
          <p:cNvSpPr>
            <a:spLocks noGrp="1"/>
          </p:cNvSpPr>
          <p:nvPr>
            <p:ph type="title"/>
          </p:nvPr>
        </p:nvSpPr>
        <p:spPr>
          <a:xfrm>
            <a:off x="457199" y="160337"/>
            <a:ext cx="8229600" cy="1143000"/>
          </a:xfrm>
        </p:spPr>
        <p:txBody>
          <a:bodyPr/>
          <a:lstStyle/>
          <a:p>
            <a:r>
              <a:rPr lang="en-US" dirty="0"/>
              <a:t>XML Instance (partial)</a:t>
            </a:r>
          </a:p>
        </p:txBody>
      </p:sp>
      <p:pic>
        <p:nvPicPr>
          <p:cNvPr id="4" name="Content Placeholder 3">
            <a:extLst>
              <a:ext uri="{FF2B5EF4-FFF2-40B4-BE49-F238E27FC236}">
                <a16:creationId xmlns:a16="http://schemas.microsoft.com/office/drawing/2014/main" id="{FA8B32D1-0164-41DA-BBDE-4AFD48228F23}"/>
              </a:ext>
            </a:extLst>
          </p:cNvPr>
          <p:cNvPicPr>
            <a:picLocks noGrp="1" noChangeAspect="1"/>
          </p:cNvPicPr>
          <p:nvPr>
            <p:ph idx="1"/>
          </p:nvPr>
        </p:nvPicPr>
        <p:blipFill>
          <a:blip r:embed="rId3"/>
          <a:stretch>
            <a:fillRect/>
          </a:stretch>
        </p:blipFill>
        <p:spPr>
          <a:xfrm>
            <a:off x="609600" y="1143000"/>
            <a:ext cx="7013130" cy="5475769"/>
          </a:xfrm>
          <a:prstGeom prst="rect">
            <a:avLst/>
          </a:prstGeom>
        </p:spPr>
      </p:pic>
    </p:spTree>
    <p:extLst>
      <p:ext uri="{BB962C8B-B14F-4D97-AF65-F5344CB8AC3E}">
        <p14:creationId xmlns:p14="http://schemas.microsoft.com/office/powerpoint/2010/main" val="696695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a:t>Catalog: </a:t>
            </a:r>
            <a:br>
              <a:rPr lang="en-US" b="1" dirty="0"/>
            </a:br>
            <a:r>
              <a:rPr lang="en-US" b="1" dirty="0"/>
              <a:t> Database That Contains Documents</a:t>
            </a:r>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381000" y="1600200"/>
            <a:ext cx="8382000" cy="41910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A06F1-72D4-4CAA-B26E-27C3482DCBC7}"/>
              </a:ext>
            </a:extLst>
          </p:cNvPr>
          <p:cNvSpPr>
            <a:spLocks noGrp="1"/>
          </p:cNvSpPr>
          <p:nvPr>
            <p:ph type="title"/>
          </p:nvPr>
        </p:nvSpPr>
        <p:spPr>
          <a:xfrm>
            <a:off x="18657" y="152400"/>
            <a:ext cx="8686800" cy="1143000"/>
          </a:xfrm>
        </p:spPr>
        <p:txBody>
          <a:bodyPr>
            <a:normAutofit fontScale="90000"/>
          </a:bodyPr>
          <a:lstStyle/>
          <a:p>
            <a:r>
              <a:rPr lang="en-US" dirty="0"/>
              <a:t>Schema for “Event” Document Type (1)</a:t>
            </a:r>
          </a:p>
        </p:txBody>
      </p:sp>
      <p:pic>
        <p:nvPicPr>
          <p:cNvPr id="4" name="Content Placeholder 3">
            <a:extLst>
              <a:ext uri="{FF2B5EF4-FFF2-40B4-BE49-F238E27FC236}">
                <a16:creationId xmlns:a16="http://schemas.microsoft.com/office/drawing/2014/main" id="{93434B12-C7FB-450F-87A1-776BFB87D9C0}"/>
              </a:ext>
            </a:extLst>
          </p:cNvPr>
          <p:cNvPicPr>
            <a:picLocks noGrp="1" noChangeAspect="1"/>
          </p:cNvPicPr>
          <p:nvPr>
            <p:ph idx="1"/>
          </p:nvPr>
        </p:nvPicPr>
        <p:blipFill>
          <a:blip r:embed="rId3"/>
          <a:stretch>
            <a:fillRect/>
          </a:stretch>
        </p:blipFill>
        <p:spPr>
          <a:xfrm>
            <a:off x="672558" y="1295400"/>
            <a:ext cx="7213358" cy="5323184"/>
          </a:xfrm>
          <a:prstGeom prst="rect">
            <a:avLst/>
          </a:prstGeom>
        </p:spPr>
      </p:pic>
    </p:spTree>
    <p:extLst>
      <p:ext uri="{BB962C8B-B14F-4D97-AF65-F5344CB8AC3E}">
        <p14:creationId xmlns:p14="http://schemas.microsoft.com/office/powerpoint/2010/main" val="19861974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A50A8F-C508-4027-9FA1-98670F15D3BE}"/>
              </a:ext>
            </a:extLst>
          </p:cNvPr>
          <p:cNvPicPr>
            <a:picLocks noChangeAspect="1"/>
          </p:cNvPicPr>
          <p:nvPr/>
        </p:nvPicPr>
        <p:blipFill>
          <a:blip r:embed="rId3"/>
          <a:stretch>
            <a:fillRect/>
          </a:stretch>
        </p:blipFill>
        <p:spPr>
          <a:xfrm>
            <a:off x="381000" y="381000"/>
            <a:ext cx="8559748" cy="4800600"/>
          </a:xfrm>
          <a:prstGeom prst="rect">
            <a:avLst/>
          </a:prstGeom>
        </p:spPr>
      </p:pic>
    </p:spTree>
    <p:extLst>
      <p:ext uri="{BB962C8B-B14F-4D97-AF65-F5344CB8AC3E}">
        <p14:creationId xmlns:p14="http://schemas.microsoft.com/office/powerpoint/2010/main" val="1956635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754"/>
            <a:ext cx="6295181" cy="1143000"/>
          </a:xfrm>
        </p:spPr>
        <p:txBody>
          <a:bodyPr>
            <a:normAutofit/>
          </a:bodyPr>
          <a:lstStyle/>
          <a:p>
            <a:r>
              <a:rPr lang="en-US" b="1" dirty="0"/>
              <a:t>The Web and HTML</a:t>
            </a:r>
          </a:p>
        </p:txBody>
      </p:sp>
      <p:sp>
        <p:nvSpPr>
          <p:cNvPr id="3" name="Content Placeholder 2"/>
          <p:cNvSpPr>
            <a:spLocks noGrp="1"/>
          </p:cNvSpPr>
          <p:nvPr>
            <p:ph idx="1"/>
          </p:nvPr>
        </p:nvSpPr>
        <p:spPr>
          <a:xfrm>
            <a:off x="190500" y="1125378"/>
            <a:ext cx="5219700" cy="5407567"/>
          </a:xfrm>
        </p:spPr>
        <p:txBody>
          <a:bodyPr>
            <a:noAutofit/>
          </a:bodyPr>
          <a:lstStyle/>
          <a:p>
            <a:r>
              <a:rPr lang="en-US" sz="2400" dirty="0"/>
              <a:t>30 years ago, (Sir) Tim Berners-Lee invented the Web and created HTML (“hypertext markup language”) as a simple and limited “presentation layer” vocabulary</a:t>
            </a:r>
          </a:p>
          <a:p>
            <a:r>
              <a:rPr lang="en-US" sz="2400" dirty="0"/>
              <a:t>He explicitly rejected SGML’s “metalanguage” and content tagging</a:t>
            </a:r>
          </a:p>
          <a:p>
            <a:r>
              <a:rPr lang="en-US" sz="2400" dirty="0"/>
              <a:t>HTML’s idea of using tags to mark up pieces of text according to how they look is very easy to understand and led to the Web’s rapid adoption</a:t>
            </a:r>
          </a:p>
          <a:p>
            <a:r>
              <a:rPr lang="en-US" sz="2400" dirty="0"/>
              <a:t>The first version of HTML had only about 11 tags – paragraphs, headings, lists</a:t>
            </a:r>
          </a:p>
        </p:txBody>
      </p:sp>
      <p:pic>
        <p:nvPicPr>
          <p:cNvPr id="5" name="Picture 4" descr="A picture containing person, person&#10;&#10;Description automatically generated">
            <a:extLst>
              <a:ext uri="{FF2B5EF4-FFF2-40B4-BE49-F238E27FC236}">
                <a16:creationId xmlns:a16="http://schemas.microsoft.com/office/drawing/2014/main" id="{D39856AA-51BA-44C3-A5D6-932A81D3C3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17489" y="2045311"/>
            <a:ext cx="4170483" cy="3127862"/>
          </a:xfrm>
          <a:prstGeom prst="rect">
            <a:avLst/>
          </a:prstGeom>
        </p:spPr>
      </p:pic>
    </p:spTree>
    <p:extLst>
      <p:ext uri="{BB962C8B-B14F-4D97-AF65-F5344CB8AC3E}">
        <p14:creationId xmlns:p14="http://schemas.microsoft.com/office/powerpoint/2010/main" val="3572852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76600" y="533400"/>
            <a:ext cx="5514975" cy="2483844"/>
          </a:xfrm>
          <a:prstGeom prst="rect">
            <a:avLst/>
          </a:prstGeom>
        </p:spPr>
      </p:pic>
      <p:pic>
        <p:nvPicPr>
          <p:cNvPr id="3" name="Picture 2"/>
          <p:cNvPicPr>
            <a:picLocks noChangeAspect="1"/>
          </p:cNvPicPr>
          <p:nvPr/>
        </p:nvPicPr>
        <p:blipFill>
          <a:blip r:embed="rId4"/>
          <a:stretch>
            <a:fillRect/>
          </a:stretch>
        </p:blipFill>
        <p:spPr>
          <a:xfrm>
            <a:off x="3886200" y="3148429"/>
            <a:ext cx="3838575" cy="3409950"/>
          </a:xfrm>
          <a:prstGeom prst="rect">
            <a:avLst/>
          </a:prstGeom>
        </p:spPr>
      </p:pic>
      <p:sp>
        <p:nvSpPr>
          <p:cNvPr id="4" name="TextBox 3"/>
          <p:cNvSpPr txBox="1"/>
          <p:nvPr/>
        </p:nvSpPr>
        <p:spPr>
          <a:xfrm>
            <a:off x="457200" y="1371600"/>
            <a:ext cx="2819400" cy="3970318"/>
          </a:xfrm>
          <a:prstGeom prst="rect">
            <a:avLst/>
          </a:prstGeom>
          <a:noFill/>
        </p:spPr>
        <p:txBody>
          <a:bodyPr wrap="square" rtlCol="0">
            <a:spAutoFit/>
          </a:bodyPr>
          <a:lstStyle/>
          <a:p>
            <a:r>
              <a:rPr lang="en-US" sz="2800" dirty="0"/>
              <a:t>If you give this HTML source file to a web browser it renders it in a human-readable way because “presentation rules” are built into the browser</a:t>
            </a:r>
          </a:p>
        </p:txBody>
      </p:sp>
    </p:spTree>
    <p:extLst>
      <p:ext uri="{BB962C8B-B14F-4D97-AF65-F5344CB8AC3E}">
        <p14:creationId xmlns:p14="http://schemas.microsoft.com/office/powerpoint/2010/main" val="28483991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Limits of HTML</a:t>
            </a:r>
          </a:p>
        </p:txBody>
      </p:sp>
      <p:sp>
        <p:nvSpPr>
          <p:cNvPr id="3" name="Content Placeholder 2"/>
          <p:cNvSpPr>
            <a:spLocks noGrp="1"/>
          </p:cNvSpPr>
          <p:nvPr>
            <p:ph idx="1"/>
          </p:nvPr>
        </p:nvSpPr>
        <p:spPr>
          <a:xfrm>
            <a:off x="457200" y="1434698"/>
            <a:ext cx="8229600" cy="4525963"/>
          </a:xfrm>
        </p:spPr>
        <p:txBody>
          <a:bodyPr>
            <a:normAutofit/>
          </a:bodyPr>
          <a:lstStyle/>
          <a:p>
            <a:r>
              <a:rPr lang="en-US" dirty="0"/>
              <a:t>Many people criticized HTML and argued that a fixed set of presentation-oriented tags  was a substantial step backwards for authors, readers, and their organizations who had been using SGML-based document type models</a:t>
            </a:r>
          </a:p>
          <a:p>
            <a:r>
              <a:rPr lang="en-US" dirty="0"/>
              <a:t>The limitations of HTML were most obvious in websites and applications that had to “down-transform” structured content from databases</a:t>
            </a:r>
          </a:p>
        </p:txBody>
      </p:sp>
    </p:spTree>
    <p:extLst>
      <p:ext uri="{BB962C8B-B14F-4D97-AF65-F5344CB8AC3E}">
        <p14:creationId xmlns:p14="http://schemas.microsoft.com/office/powerpoint/2010/main" val="6823312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772400" cy="1143000"/>
          </a:xfrm>
        </p:spPr>
        <p:txBody>
          <a:bodyPr>
            <a:noAutofit/>
          </a:bodyPr>
          <a:lstStyle/>
          <a:p>
            <a:r>
              <a:rPr lang="en-US" sz="3600" b="1" dirty="0"/>
              <a:t>XML (“extensible markup language”)</a:t>
            </a:r>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dirty="0"/>
              <a:t>XML was invented 25 years ago as a streamlined SGML for structured publishing and transactions on the web</a:t>
            </a:r>
          </a:p>
          <a:p>
            <a:r>
              <a:rPr lang="en-US" dirty="0"/>
              <a:t>Like SGML, XML enables the design of “schemas” or “vocabularies” or “tag sets” and the specification of the rules by which they are arranged (“validation”) </a:t>
            </a:r>
          </a:p>
          <a:p>
            <a:r>
              <a:rPr lang="en-US" dirty="0"/>
              <a:t>Giving HTML a schema (XHTML) made it qualitatively better</a:t>
            </a:r>
          </a:p>
          <a:p>
            <a:endParaRPr lang="en-US" dirty="0"/>
          </a:p>
          <a:p>
            <a:endParaRPr lang="en-US" dirty="0"/>
          </a:p>
        </p:txBody>
      </p:sp>
    </p:spTree>
    <p:extLst>
      <p:ext uri="{BB962C8B-B14F-4D97-AF65-F5344CB8AC3E}">
        <p14:creationId xmlns:p14="http://schemas.microsoft.com/office/powerpoint/2010/main" val="16515375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498980"/>
            <a:ext cx="7543800" cy="2677656"/>
          </a:xfrm>
          <a:prstGeom prst="rect">
            <a:avLst/>
          </a:prstGeom>
          <a:noFill/>
        </p:spPr>
        <p:txBody>
          <a:bodyPr wrap="square" rtlCol="0">
            <a:spAutoFit/>
          </a:bodyPr>
          <a:lstStyle/>
          <a:p>
            <a:r>
              <a:rPr lang="en-US" sz="2800" dirty="0"/>
              <a:t>If you give this XML source file to a web browser it needs an XML transform (“style sheet”) to assign formatting</a:t>
            </a:r>
          </a:p>
          <a:p>
            <a:endParaRPr lang="en-US" sz="2800" dirty="0"/>
          </a:p>
          <a:p>
            <a:r>
              <a:rPr lang="en-US" sz="2800" dirty="0"/>
              <a:t>Different transforms might be needed for different devices, users, or consuming applications</a:t>
            </a:r>
          </a:p>
        </p:txBody>
      </p:sp>
      <p:pic>
        <p:nvPicPr>
          <p:cNvPr id="5" name="Picture 4"/>
          <p:cNvPicPr>
            <a:picLocks noChangeAspect="1"/>
          </p:cNvPicPr>
          <p:nvPr/>
        </p:nvPicPr>
        <p:blipFill>
          <a:blip r:embed="rId3"/>
          <a:stretch>
            <a:fillRect/>
          </a:stretch>
        </p:blipFill>
        <p:spPr>
          <a:xfrm>
            <a:off x="2291168" y="457200"/>
            <a:ext cx="5340626" cy="2971800"/>
          </a:xfrm>
          <a:prstGeom prst="rect">
            <a:avLst/>
          </a:prstGeom>
        </p:spPr>
      </p:pic>
    </p:spTree>
    <p:extLst>
      <p:ext uri="{BB962C8B-B14F-4D97-AF65-F5344CB8AC3E}">
        <p14:creationId xmlns:p14="http://schemas.microsoft.com/office/powerpoint/2010/main" val="12250889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0"/>
            <a:ext cx="7772400" cy="1470025"/>
          </a:xfrm>
        </p:spPr>
        <p:txBody>
          <a:bodyPr>
            <a:normAutofit fontScale="90000"/>
          </a:bodyPr>
          <a:lstStyle/>
          <a:p>
            <a:r>
              <a:rPr lang="en-US" sz="5400" dirty="0"/>
              <a:t>The Modeling Debate – “Schemas” vs. “Tag Sets”</a:t>
            </a:r>
            <a:br>
              <a:rPr lang="en-US" sz="5400" dirty="0"/>
            </a:br>
            <a:endParaRPr lang="en-US" sz="5400" dirty="0"/>
          </a:p>
        </p:txBody>
      </p:sp>
    </p:spTree>
    <p:extLst>
      <p:ext uri="{BB962C8B-B14F-4D97-AF65-F5344CB8AC3E}">
        <p14:creationId xmlns:p14="http://schemas.microsoft.com/office/powerpoint/2010/main" val="35265166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Modeling Debate</a:t>
            </a:r>
          </a:p>
        </p:txBody>
      </p:sp>
      <p:sp>
        <p:nvSpPr>
          <p:cNvPr id="3" name="Content Placeholder 2"/>
          <p:cNvSpPr>
            <a:spLocks noGrp="1"/>
          </p:cNvSpPr>
          <p:nvPr>
            <p:ph idx="1"/>
          </p:nvPr>
        </p:nvSpPr>
        <p:spPr/>
        <p:txBody>
          <a:bodyPr>
            <a:normAutofit lnSpcReduction="10000"/>
          </a:bodyPr>
          <a:lstStyle/>
          <a:p>
            <a:r>
              <a:rPr lang="en-US" dirty="0"/>
              <a:t>Information models  that are precisely structured with semantics clearly separated from presentation take a lot of effort to create and use</a:t>
            </a:r>
          </a:p>
          <a:p>
            <a:r>
              <a:rPr lang="en-US" dirty="0"/>
              <a:t>How much modeling is necessary and justified?</a:t>
            </a:r>
          </a:p>
          <a:p>
            <a:r>
              <a:rPr lang="en-US" dirty="0"/>
              <a:t>Who does the work and who gets the benefit?</a:t>
            </a:r>
          </a:p>
          <a:p>
            <a:r>
              <a:rPr lang="en-US" dirty="0"/>
              <a:t>What is the tradeoff between expressive power /computability and ease of use?</a:t>
            </a:r>
          </a:p>
        </p:txBody>
      </p:sp>
    </p:spTree>
    <p:extLst>
      <p:ext uri="{BB962C8B-B14F-4D97-AF65-F5344CB8AC3E}">
        <p14:creationId xmlns:p14="http://schemas.microsoft.com/office/powerpoint/2010/main" val="38757285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8093"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Heavyweight vs. Lightweight Modeling (1)</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752600"/>
            <a:ext cx="8305800" cy="51656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At one end of the modeling continuum, “heavyweight” methods are based on consensus requirements that are identified and then satisfied in the most robust way possible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These "heavyweight" approaches are expensive to follow but the models are credible and prescriptive and enable “traceability” of analysis and design decisions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Examples of standards organizations that follow heavyweight methods:  </a:t>
            </a:r>
            <a:r>
              <a:rPr lang="en-US" sz="2800" dirty="0">
                <a:latin typeface="UC Berkeley OS Sign"/>
                <a:cs typeface="Arial" pitchFamily="34" charset="0"/>
                <a:sym typeface="Arial" pitchFamily="34" charset="0"/>
                <a:hlinkClick r:id="rId3"/>
              </a:rPr>
              <a:t>OASIS</a:t>
            </a:r>
            <a:r>
              <a:rPr lang="en-US" sz="2800" dirty="0">
                <a:latin typeface="UC Berkeley OS Sign"/>
                <a:cs typeface="Arial" pitchFamily="34" charset="0"/>
                <a:sym typeface="Arial" pitchFamily="34" charset="0"/>
              </a:rPr>
              <a:t>, </a:t>
            </a:r>
            <a:r>
              <a:rPr lang="en-US" sz="2800" dirty="0">
                <a:latin typeface="UC Berkeley OS Sign"/>
                <a:cs typeface="Arial" pitchFamily="34" charset="0"/>
                <a:sym typeface="Arial" pitchFamily="34" charset="0"/>
                <a:hlinkClick r:id="rId4"/>
              </a:rPr>
              <a:t>W3C</a:t>
            </a:r>
            <a:endParaRPr lang="en-US" sz="28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pPr>
            <a:endParaRPr lang="en-US" sz="2800" dirty="0">
              <a:latin typeface="UC Berkeley OS Sign"/>
              <a:cs typeface="Arial" pitchFamily="34" charset="0"/>
              <a:sym typeface="Arial"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a:t>Encyclopedia:</a:t>
            </a:r>
            <a:br>
              <a:rPr lang="en-US" b="1" dirty="0"/>
            </a:br>
            <a:r>
              <a:rPr lang="en-US" b="1" dirty="0"/>
              <a:t>Document that Contains Databases</a:t>
            </a:r>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533400" y="1447800"/>
            <a:ext cx="8385441" cy="49530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0" y="228600"/>
            <a:ext cx="4638675" cy="6286500"/>
          </a:xfrm>
          <a:prstGeom prst="rect">
            <a:avLst/>
          </a:prstGeom>
        </p:spPr>
      </p:pic>
      <p:sp>
        <p:nvSpPr>
          <p:cNvPr id="3" name="Rectangle 2">
            <a:extLst>
              <a:ext uri="{FF2B5EF4-FFF2-40B4-BE49-F238E27FC236}">
                <a16:creationId xmlns:a16="http://schemas.microsoft.com/office/drawing/2014/main" id="{AB1C36E5-0126-4893-9722-665999E31903}"/>
              </a:ext>
            </a:extLst>
          </p:cNvPr>
          <p:cNvSpPr/>
          <p:nvPr/>
        </p:nvSpPr>
        <p:spPr>
          <a:xfrm>
            <a:off x="3810000" y="2743200"/>
            <a:ext cx="4572000" cy="2677656"/>
          </a:xfrm>
          <a:prstGeom prst="rect">
            <a:avLst/>
          </a:prstGeom>
        </p:spPr>
        <p:txBody>
          <a:bodyPr>
            <a:spAutoFit/>
          </a:bodyPr>
          <a:lstStyle/>
          <a:p>
            <a:r>
              <a:rPr lang="en-US" sz="2400" dirty="0"/>
              <a:t>“Heavyweight” models needed for robust computation and interoperability “by machines” are most often defined as XML schemas that are developed very systematically – see </a:t>
            </a:r>
            <a:r>
              <a:rPr lang="en-US" sz="2400" dirty="0">
                <a:hlinkClick r:id="rId4"/>
              </a:rPr>
              <a:t>https://www.oasis-open.org/</a:t>
            </a:r>
            <a:endParaRPr lang="en-US" sz="2400" dirty="0"/>
          </a:p>
        </p:txBody>
      </p:sp>
    </p:spTree>
    <p:extLst>
      <p:ext uri="{BB962C8B-B14F-4D97-AF65-F5344CB8AC3E}">
        <p14:creationId xmlns:p14="http://schemas.microsoft.com/office/powerpoint/2010/main" val="24248718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Microformats</a:t>
            </a:r>
          </a:p>
        </p:txBody>
      </p:sp>
      <p:sp>
        <p:nvSpPr>
          <p:cNvPr id="3" name="Content Placeholder 2"/>
          <p:cNvSpPr>
            <a:spLocks noGrp="1"/>
          </p:cNvSpPr>
          <p:nvPr>
            <p:ph idx="1"/>
          </p:nvPr>
        </p:nvSpPr>
        <p:spPr/>
        <p:txBody>
          <a:bodyPr>
            <a:normAutofit fontScale="92500" lnSpcReduction="10000"/>
          </a:bodyPr>
          <a:lstStyle/>
          <a:p>
            <a:r>
              <a:rPr lang="en-US" dirty="0"/>
              <a:t>Microformats represent a very different approach to modeling and encoding "document types"</a:t>
            </a:r>
          </a:p>
          <a:p>
            <a:r>
              <a:rPr lang="en-US" dirty="0"/>
              <a:t>Instead of following rigorous (and slow) design methods to create standard reusable information models they are more of a grass-roots effort to create XHTML "chunks" embeddable in web pages using attribute syntax</a:t>
            </a:r>
          </a:p>
          <a:p>
            <a:r>
              <a:rPr lang="en-US" dirty="0"/>
              <a:t>Commonly  used microformats are those for personal contact information, calendar events, and a few other small chunks of structured data</a:t>
            </a:r>
          </a:p>
        </p:txBody>
      </p:sp>
    </p:spTree>
    <p:extLst>
      <p:ext uri="{BB962C8B-B14F-4D97-AF65-F5344CB8AC3E}">
        <p14:creationId xmlns:p14="http://schemas.microsoft.com/office/powerpoint/2010/main" val="2031230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Schema.org</a:t>
            </a:r>
          </a:p>
        </p:txBody>
      </p:sp>
      <p:sp>
        <p:nvSpPr>
          <p:cNvPr id="3" name="Content Placeholder 2"/>
          <p:cNvSpPr>
            <a:spLocks noGrp="1"/>
          </p:cNvSpPr>
          <p:nvPr>
            <p:ph idx="1"/>
          </p:nvPr>
        </p:nvSpPr>
        <p:spPr/>
        <p:txBody>
          <a:bodyPr>
            <a:normAutofit/>
          </a:bodyPr>
          <a:lstStyle/>
          <a:p>
            <a:r>
              <a:rPr lang="en-US" dirty="0"/>
              <a:t>Schema.org expanded and optimized the microformat concept for the benefit of search engines and other applications that rely heavily on structured data</a:t>
            </a:r>
          </a:p>
          <a:p>
            <a:r>
              <a:rPr lang="en-US" dirty="0"/>
              <a:t>The use of these structured “semantic fragments” in web pages enables search engines to return more precise and relevant results</a:t>
            </a:r>
          </a:p>
        </p:txBody>
      </p:sp>
    </p:spTree>
    <p:extLst>
      <p:ext uri="{BB962C8B-B14F-4D97-AF65-F5344CB8AC3E}">
        <p14:creationId xmlns:p14="http://schemas.microsoft.com/office/powerpoint/2010/main" val="29074490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4325" y="666750"/>
            <a:ext cx="8515350" cy="5524500"/>
          </a:xfrm>
          <a:prstGeom prst="rect">
            <a:avLst/>
          </a:prstGeom>
        </p:spPr>
      </p:pic>
    </p:spTree>
    <p:extLst>
      <p:ext uri="{BB962C8B-B14F-4D97-AF65-F5344CB8AC3E}">
        <p14:creationId xmlns:p14="http://schemas.microsoft.com/office/powerpoint/2010/main" val="2367562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2944" y="39685"/>
            <a:ext cx="6248400" cy="3046988"/>
          </a:xfrm>
          <a:prstGeom prst="rect">
            <a:avLst/>
          </a:prstGeom>
        </p:spPr>
        <p:txBody>
          <a:bodyPr wrap="square">
            <a:spAutoFit/>
          </a:bodyPr>
          <a:lstStyle/>
          <a:p>
            <a:r>
              <a:rPr lang="en-US" sz="2400" dirty="0"/>
              <a:t>&lt;div&gt;</a:t>
            </a:r>
          </a:p>
          <a:p>
            <a:r>
              <a:rPr lang="en-US" sz="2400" dirty="0"/>
              <a:t> &lt;h1&gt;Avatar&lt;/h1&gt;</a:t>
            </a:r>
          </a:p>
          <a:p>
            <a:r>
              <a:rPr lang="en-US" sz="2400" dirty="0"/>
              <a:t> &lt;span&gt;Director: James Cameron (born August 16, 1954)&lt;/span&gt;</a:t>
            </a:r>
          </a:p>
          <a:p>
            <a:r>
              <a:rPr lang="en-US" sz="2400" dirty="0"/>
              <a:t> &lt;span&gt;Science fiction&lt;/span&gt;</a:t>
            </a:r>
          </a:p>
          <a:p>
            <a:r>
              <a:rPr lang="en-US" sz="2400" dirty="0"/>
              <a:t> &lt;a href="../movies/avatar-theatrical-trailer.html"&gt;Trailer&lt;/a&gt;</a:t>
            </a:r>
          </a:p>
          <a:p>
            <a:r>
              <a:rPr lang="en-US" sz="2400" dirty="0"/>
              <a:t>&lt;/div&gt;</a:t>
            </a:r>
          </a:p>
        </p:txBody>
      </p:sp>
      <p:sp>
        <p:nvSpPr>
          <p:cNvPr id="3" name="Rectangle 2"/>
          <p:cNvSpPr/>
          <p:nvPr/>
        </p:nvSpPr>
        <p:spPr>
          <a:xfrm>
            <a:off x="1600200" y="3657600"/>
            <a:ext cx="7467600" cy="3046988"/>
          </a:xfrm>
          <a:prstGeom prst="rect">
            <a:avLst/>
          </a:prstGeom>
        </p:spPr>
        <p:txBody>
          <a:bodyPr wrap="square">
            <a:spAutoFit/>
          </a:bodyPr>
          <a:lstStyle/>
          <a:p>
            <a:r>
              <a:rPr lang="en-US" sz="2400" dirty="0"/>
              <a:t>&lt;div itemscope itemtype="http://schema.org/Movie"&gt;</a:t>
            </a:r>
          </a:p>
          <a:p>
            <a:r>
              <a:rPr lang="en-US" sz="2400" dirty="0"/>
              <a:t>  &lt;h1&gt;Avatar&lt;/h1&gt;</a:t>
            </a:r>
          </a:p>
          <a:p>
            <a:r>
              <a:rPr lang="en-US" sz="2400" dirty="0"/>
              <a:t>  &lt;span&gt;Director: James Cameron (born August 16, 1954)&lt;/span&gt;</a:t>
            </a:r>
          </a:p>
          <a:p>
            <a:r>
              <a:rPr lang="en-US" sz="2400" dirty="0"/>
              <a:t>  &lt;span&gt;Science fiction&lt;/span&gt;</a:t>
            </a:r>
          </a:p>
          <a:p>
            <a:r>
              <a:rPr lang="en-US" sz="2400" dirty="0"/>
              <a:t>  &lt;a href="../movies/avatar-theatrical-trailer.html"&gt;Trailer&lt;/a&gt;</a:t>
            </a:r>
          </a:p>
          <a:p>
            <a:r>
              <a:rPr lang="en-US" sz="2400" dirty="0"/>
              <a:t>&lt;/div&gt;</a:t>
            </a:r>
          </a:p>
        </p:txBody>
      </p:sp>
      <p:sp>
        <p:nvSpPr>
          <p:cNvPr id="4" name="TextBox 3"/>
          <p:cNvSpPr txBox="1"/>
          <p:nvPr/>
        </p:nvSpPr>
        <p:spPr>
          <a:xfrm>
            <a:off x="304800" y="294328"/>
            <a:ext cx="1905000" cy="1077218"/>
          </a:xfrm>
          <a:prstGeom prst="rect">
            <a:avLst/>
          </a:prstGeom>
          <a:noFill/>
        </p:spPr>
        <p:txBody>
          <a:bodyPr wrap="square" rtlCol="0">
            <a:spAutoFit/>
          </a:bodyPr>
          <a:lstStyle/>
          <a:p>
            <a:r>
              <a:rPr lang="en-US" sz="3200" b="1" dirty="0">
                <a:latin typeface="+mj-lt"/>
              </a:rPr>
              <a:t>SIMPLE HTML</a:t>
            </a:r>
          </a:p>
        </p:txBody>
      </p:sp>
      <p:sp>
        <p:nvSpPr>
          <p:cNvPr id="5" name="Rectangle 4"/>
          <p:cNvSpPr/>
          <p:nvPr/>
        </p:nvSpPr>
        <p:spPr>
          <a:xfrm>
            <a:off x="135711" y="3030997"/>
            <a:ext cx="2243178" cy="954107"/>
          </a:xfrm>
          <a:prstGeom prst="rect">
            <a:avLst/>
          </a:prstGeom>
        </p:spPr>
        <p:txBody>
          <a:bodyPr wrap="none">
            <a:spAutoFit/>
          </a:bodyPr>
          <a:lstStyle/>
          <a:p>
            <a:r>
              <a:rPr lang="en-US" sz="2800" b="1" dirty="0">
                <a:latin typeface="+mj-lt"/>
              </a:rPr>
              <a:t>SCHEMA.ORG</a:t>
            </a:r>
            <a:br>
              <a:rPr lang="en-US" sz="2800" b="1" dirty="0">
                <a:latin typeface="+mj-lt"/>
              </a:rPr>
            </a:br>
            <a:r>
              <a:rPr lang="en-US" sz="2800" b="1" dirty="0">
                <a:latin typeface="+mj-lt"/>
              </a:rPr>
              <a:t> “Movie”</a:t>
            </a:r>
          </a:p>
        </p:txBody>
      </p:sp>
    </p:spTree>
    <p:extLst>
      <p:ext uri="{BB962C8B-B14F-4D97-AF65-F5344CB8AC3E}">
        <p14:creationId xmlns:p14="http://schemas.microsoft.com/office/powerpoint/2010/main" val="13228907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43596"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There Are No Modeling Shortcuts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81017" y="1447800"/>
            <a:ext cx="8305800" cy="487931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You might think that "modeling" means "writing a schema given a set of instances" or "inferring a schema from a single instance" (like you can with the "autogenerate" function in many XML editors)</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But schemas developed without a stage of conceptual design (other than very simple ones) are rarely very useful because they are too closely tied to the particular instances used, which may not be representative </a:t>
            </a:r>
          </a:p>
          <a:p>
            <a:pPr marL="342900" indent="-342900" eaLnBrk="0" fontAlgn="base" hangingPunct="0">
              <a:lnSpc>
                <a:spcPct val="93000"/>
              </a:lnSpc>
              <a:spcBef>
                <a:spcPts val="1800"/>
              </a:spcBef>
              <a:spcAft>
                <a:spcPct val="0"/>
              </a:spcAft>
              <a:buFont typeface="Arial" pitchFamily="34" charset="0"/>
              <a:buChar char="•"/>
            </a:pPr>
            <a:r>
              <a:rPr lang="en-US" sz="2400" dirty="0"/>
              <a:t>There is an inescapable tradeoff in description vocabularies between expressive power /computability (exemplified by XML) and ease of use (HTML)? </a:t>
            </a:r>
            <a:endParaRPr lang="en-US" sz="24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You get what you pay for</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0"/>
            <a:ext cx="7772400" cy="1470025"/>
          </a:xfrm>
        </p:spPr>
        <p:txBody>
          <a:bodyPr>
            <a:normAutofit/>
          </a:bodyPr>
          <a:lstStyle/>
          <a:p>
            <a:r>
              <a:rPr lang="en-US" sz="5400" dirty="0"/>
              <a:t>Your Modeling Assignment</a:t>
            </a:r>
          </a:p>
        </p:txBody>
      </p:sp>
    </p:spTree>
    <p:extLst>
      <p:ext uri="{BB962C8B-B14F-4D97-AF65-F5344CB8AC3E}">
        <p14:creationId xmlns:p14="http://schemas.microsoft.com/office/powerpoint/2010/main" val="18532246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0825"/>
            <a:ext cx="7772400" cy="1470025"/>
          </a:xfrm>
        </p:spPr>
        <p:txBody>
          <a:bodyPr>
            <a:normAutofit/>
          </a:bodyPr>
          <a:lstStyle/>
          <a:p>
            <a:r>
              <a:rPr lang="en-US" sz="5400" dirty="0"/>
              <a:t>Assignment 3</a:t>
            </a:r>
          </a:p>
        </p:txBody>
      </p:sp>
      <p:sp>
        <p:nvSpPr>
          <p:cNvPr id="3" name="TextBox 2">
            <a:extLst>
              <a:ext uri="{FF2B5EF4-FFF2-40B4-BE49-F238E27FC236}">
                <a16:creationId xmlns:a16="http://schemas.microsoft.com/office/drawing/2014/main" id="{9D4F9118-DBC8-4888-BA0F-5AAD9124ED81}"/>
              </a:ext>
            </a:extLst>
          </p:cNvPr>
          <p:cNvSpPr txBox="1"/>
          <p:nvPr/>
        </p:nvSpPr>
        <p:spPr>
          <a:xfrm>
            <a:off x="578498" y="914400"/>
            <a:ext cx="8534400" cy="5755422"/>
          </a:xfrm>
          <a:prstGeom prst="rect">
            <a:avLst/>
          </a:prstGeom>
          <a:noFill/>
        </p:spPr>
        <p:txBody>
          <a:bodyPr wrap="square" rtlCol="0">
            <a:spAutoFit/>
          </a:bodyPr>
          <a:lstStyle/>
          <a:p>
            <a:r>
              <a:rPr lang="en-US" sz="2600" dirty="0"/>
              <a:t>Given 4 documents that describe sporting events, or 4 documents that describe apartments for rent</a:t>
            </a:r>
          </a:p>
          <a:p>
            <a:endParaRPr lang="en-US" sz="2600" dirty="0"/>
          </a:p>
          <a:p>
            <a:pPr>
              <a:spcAft>
                <a:spcPts val="600"/>
              </a:spcAft>
            </a:pPr>
            <a:r>
              <a:rPr lang="en-US" sz="2600" dirty="0"/>
              <a:t>1) You and an assigned partner each select one set of documents</a:t>
            </a:r>
          </a:p>
          <a:p>
            <a:pPr>
              <a:spcAft>
                <a:spcPts val="600"/>
              </a:spcAft>
            </a:pPr>
            <a:r>
              <a:rPr lang="en-US" sz="2600" dirty="0"/>
              <a:t>2) Separately</a:t>
            </a:r>
          </a:p>
          <a:p>
            <a:pPr>
              <a:spcAft>
                <a:spcPts val="600"/>
              </a:spcAft>
            </a:pPr>
            <a:r>
              <a:rPr lang="en-US" sz="2600" dirty="0"/>
              <a:t>	Extract the content components from each</a:t>
            </a:r>
          </a:p>
          <a:p>
            <a:pPr>
              <a:spcAft>
                <a:spcPts val="600"/>
              </a:spcAft>
            </a:pPr>
            <a:r>
              <a:rPr lang="en-US" sz="2600" dirty="0"/>
              <a:t>	 Create a Harvest Table to enable consolidation</a:t>
            </a:r>
          </a:p>
          <a:p>
            <a:pPr>
              <a:spcAft>
                <a:spcPts val="600"/>
              </a:spcAft>
            </a:pPr>
            <a:r>
              <a:rPr lang="en-US" sz="2600" dirty="0"/>
              <a:t>	Create a Model that can be used for all the 	  	  	   analyzed instances  (use any syntax you like)</a:t>
            </a:r>
          </a:p>
          <a:p>
            <a:pPr>
              <a:spcAft>
                <a:spcPts val="600"/>
              </a:spcAft>
            </a:pPr>
            <a:r>
              <a:rPr lang="en-US" sz="2600" dirty="0"/>
              <a:t>	Document the Model so your partner can use it 	   	  to encode another instance </a:t>
            </a:r>
          </a:p>
          <a:p>
            <a:pPr>
              <a:spcAft>
                <a:spcPts val="600"/>
              </a:spcAft>
            </a:pPr>
            <a:r>
              <a:rPr lang="en-US" sz="2600" dirty="0"/>
              <a:t>3) Jointly reflect on the process and models </a:t>
            </a:r>
            <a:endParaRPr lang="en-US" dirty="0"/>
          </a:p>
        </p:txBody>
      </p:sp>
    </p:spTree>
    <p:extLst>
      <p:ext uri="{BB962C8B-B14F-4D97-AF65-F5344CB8AC3E}">
        <p14:creationId xmlns:p14="http://schemas.microsoft.com/office/powerpoint/2010/main" val="24463407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2D0FDD-4BE3-45FC-8603-8165AE6B8335}"/>
              </a:ext>
            </a:extLst>
          </p:cNvPr>
          <p:cNvSpPr/>
          <p:nvPr/>
        </p:nvSpPr>
        <p:spPr>
          <a:xfrm>
            <a:off x="571500" y="685800"/>
            <a:ext cx="8001000" cy="5314660"/>
          </a:xfrm>
          <a:prstGeom prst="rect">
            <a:avLst/>
          </a:prstGeom>
        </p:spPr>
        <p:txBody>
          <a:bodyPr wrap="square">
            <a:spAutoFit/>
          </a:bodyPr>
          <a:lstStyle/>
          <a:p>
            <a:pPr marR="0" lvl="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Championship Sporting Event Story</a:t>
            </a:r>
          </a:p>
          <a:p>
            <a:pPr marR="0" lvl="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On February 2, 2020, </a:t>
            </a:r>
            <a:r>
              <a:rPr lang="en-US" sz="2400" dirty="0" err="1">
                <a:latin typeface="Calibri" panose="020F0502020204030204" pitchFamily="34" charset="0"/>
                <a:ea typeface="Calibri" panose="020F0502020204030204" pitchFamily="34" charset="0"/>
                <a:cs typeface="Times New Roman" panose="02020603050405020304" pitchFamily="18" charset="0"/>
              </a:rPr>
              <a:t>SuperBowl</a:t>
            </a:r>
            <a:r>
              <a:rPr lang="en-US" sz="2400" dirty="0">
                <a:latin typeface="Calibri" panose="020F0502020204030204" pitchFamily="34" charset="0"/>
                <a:ea typeface="Calibri" panose="020F0502020204030204" pitchFamily="34" charset="0"/>
                <a:cs typeface="Times New Roman" panose="02020603050405020304" pitchFamily="18" charset="0"/>
              </a:rPr>
              <a:t> 54 took place at Miami’s Hard Rock Stadium.  In this annual football game to determine the NFL champion, the American conference champs Kansas City Chiefs and the National conference champs San Francisco 49ers were tied 10-10 after two periods.  The 49ers led 21-10 lead after the third period, but the Chiefs staged an epic comeback with 21 fourth period points to win. Chiefs quarterback Patrick </a:t>
            </a:r>
            <a:r>
              <a:rPr lang="en-US" sz="2400" dirty="0" err="1">
                <a:latin typeface="Calibri" panose="020F0502020204030204" pitchFamily="34" charset="0"/>
                <a:ea typeface="Calibri" panose="020F0502020204030204" pitchFamily="34" charset="0"/>
                <a:cs typeface="Times New Roman" panose="02020603050405020304" pitchFamily="18" charset="0"/>
              </a:rPr>
              <a:t>Mahomes</a:t>
            </a:r>
            <a:r>
              <a:rPr lang="en-US" sz="2400" dirty="0">
                <a:latin typeface="Calibri" panose="020F0502020204030204" pitchFamily="34" charset="0"/>
                <a:ea typeface="Calibri" panose="020F0502020204030204" pitchFamily="34" charset="0"/>
                <a:cs typeface="Times New Roman" panose="02020603050405020304" pitchFamily="18" charset="0"/>
              </a:rPr>
              <a:t> was named the game’s MVP, passing for two touchdowns and finishing the game with 286 passing yards.  62417 fans were in attendance, the second lowest number in </a:t>
            </a:r>
            <a:r>
              <a:rPr lang="en-US" sz="2400" dirty="0" err="1">
                <a:latin typeface="Calibri" panose="020F0502020204030204" pitchFamily="34" charset="0"/>
                <a:ea typeface="Calibri" panose="020F0502020204030204" pitchFamily="34" charset="0"/>
                <a:cs typeface="Times New Roman" panose="02020603050405020304" pitchFamily="18" charset="0"/>
              </a:rPr>
              <a:t>SuperBowl</a:t>
            </a:r>
            <a:r>
              <a:rPr lang="en-US" sz="2400" dirty="0">
                <a:latin typeface="Calibri" panose="020F0502020204030204" pitchFamily="34" charset="0"/>
                <a:ea typeface="Calibri" panose="020F0502020204030204" pitchFamily="34" charset="0"/>
                <a:cs typeface="Times New Roman" panose="02020603050405020304" pitchFamily="18" charset="0"/>
              </a:rPr>
              <a:t> history, beating only that of the first </a:t>
            </a:r>
            <a:r>
              <a:rPr lang="en-US" sz="2400" dirty="0" err="1">
                <a:latin typeface="Calibri" panose="020F0502020204030204" pitchFamily="34" charset="0"/>
                <a:ea typeface="Calibri" panose="020F0502020204030204" pitchFamily="34" charset="0"/>
                <a:cs typeface="Times New Roman" panose="02020603050405020304" pitchFamily="18" charset="0"/>
              </a:rPr>
              <a:t>SuperBowl</a:t>
            </a:r>
            <a:r>
              <a:rPr lang="en-US" sz="2400" dirty="0">
                <a:latin typeface="Calibri" panose="020F0502020204030204" pitchFamily="34" charset="0"/>
                <a:ea typeface="Calibri" panose="020F0502020204030204" pitchFamily="34" charset="0"/>
                <a:cs typeface="Times New Roman" panose="02020603050405020304" pitchFamily="18" charset="0"/>
              </a:rPr>
              <a:t> played in 1967.</a:t>
            </a:r>
          </a:p>
        </p:txBody>
      </p:sp>
    </p:spTree>
    <p:extLst>
      <p:ext uri="{BB962C8B-B14F-4D97-AF65-F5344CB8AC3E}">
        <p14:creationId xmlns:p14="http://schemas.microsoft.com/office/powerpoint/2010/main" val="41773297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7EBE7D-71B4-4295-B297-660716C591AB}"/>
              </a:ext>
            </a:extLst>
          </p:cNvPr>
          <p:cNvSpPr/>
          <p:nvPr/>
        </p:nvSpPr>
        <p:spPr>
          <a:xfrm>
            <a:off x="762000" y="1218138"/>
            <a:ext cx="8077200" cy="4919488"/>
          </a:xfrm>
          <a:prstGeom prst="rect">
            <a:avLst/>
          </a:prstGeom>
        </p:spPr>
        <p:txBody>
          <a:bodyPr wrap="square">
            <a:spAutoFit/>
          </a:bodyPr>
          <a:lstStyle/>
          <a:p>
            <a:pPr marR="0" lvl="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Apartment for Rent Story</a:t>
            </a:r>
          </a:p>
          <a:p>
            <a:pPr marR="0" lvl="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recently opened six-story Macarthur Commons apartment complex in Oakland with 385 units towers over the BART station, making it ideal for anyone who commutes by BART around the Bay Area. Be the first to live in this top-floor 2BR,2 bath unit (1300 sq feet) with floor-to-ceiling windows that take full advantage of the stunning San Francisco view.  It comes with a balcony, a gourmet kitchen, full-size stacked washer and dryer, reserved parking, and super high-speed fiber internet service.   The building has a sky deck with pool, a fitness center, a coffee lounge, an outdoor dog run, and an entertainment room with massive HDTVs.  It’s a bargain at $5100 a month.</a:t>
            </a:r>
          </a:p>
        </p:txBody>
      </p:sp>
    </p:spTree>
    <p:extLst>
      <p:ext uri="{BB962C8B-B14F-4D97-AF65-F5344CB8AC3E}">
        <p14:creationId xmlns:p14="http://schemas.microsoft.com/office/powerpoint/2010/main" val="622458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1143000"/>
          </a:xfrm>
        </p:spPr>
        <p:txBody>
          <a:bodyPr>
            <a:normAutofit fontScale="90000"/>
          </a:bodyPr>
          <a:lstStyle/>
          <a:p>
            <a:r>
              <a:rPr lang="en-US" b="1" dirty="0"/>
              <a:t> </a:t>
            </a:r>
            <a:r>
              <a:rPr lang="en-US" sz="4000" b="1" i="1" dirty="0">
                <a:solidFill>
                  <a:srgbClr val="FF0000"/>
                </a:solidFill>
                <a:latin typeface="UC Berkeley OS Sign"/>
                <a:cs typeface="Arial" pitchFamily="34" charset="0"/>
                <a:sym typeface="Arial" pitchFamily="34" charset="0"/>
              </a:rPr>
              <a:t>Documents and data are on a continuum</a:t>
            </a:r>
            <a:br>
              <a:rPr lang="en-US" b="1" i="1" dirty="0">
                <a:solidFill>
                  <a:srgbClr val="FF0000"/>
                </a:solidFill>
                <a:latin typeface="UC Berkeley OS Sign"/>
                <a:cs typeface="Arial" pitchFamily="34" charset="0"/>
                <a:sym typeface="Arial" pitchFamily="34" charset="0"/>
              </a:rPr>
            </a:br>
            <a:r>
              <a:rPr lang="en-US" b="1" dirty="0"/>
              <a:t>The Document Type Spectrum</a:t>
            </a:r>
          </a:p>
        </p:txBody>
      </p:sp>
      <p:pic>
        <p:nvPicPr>
          <p:cNvPr id="2050" name="Picture 2" descr="C:\Users\glushko\Dropbox\TDO-Restart (1)\DocBook\figs\print\Figure3-2-Replacement.png"/>
          <p:cNvPicPr>
            <a:picLocks noChangeAspect="1" noChangeArrowheads="1"/>
          </p:cNvPicPr>
          <p:nvPr/>
        </p:nvPicPr>
        <p:blipFill>
          <a:blip r:embed="rId3" cstate="print"/>
          <a:srcRect/>
          <a:stretch>
            <a:fillRect/>
          </a:stretch>
        </p:blipFill>
        <p:spPr bwMode="auto">
          <a:xfrm>
            <a:off x="490959" y="1636752"/>
            <a:ext cx="8118824" cy="2502953"/>
          </a:xfrm>
          <a:prstGeom prst="rect">
            <a:avLst/>
          </a:prstGeom>
          <a:noFill/>
        </p:spPr>
      </p:pic>
      <p:sp>
        <p:nvSpPr>
          <p:cNvPr id="3" name="Rectangle 2"/>
          <p:cNvSpPr/>
          <p:nvPr/>
        </p:nvSpPr>
        <p:spPr>
          <a:xfrm>
            <a:off x="161044" y="4139705"/>
            <a:ext cx="8821912" cy="2727606"/>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There is systematic and continuous variation in document instances and types; there is no clear boundary between “documents” and “data” </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Document types can be distinguished according to the extent to which their content is semantically prescribed, by the amount of internal structure, and by the correlations of their presentation and for­matting to their content and structure</a:t>
            </a:r>
          </a:p>
        </p:txBody>
      </p:sp>
    </p:spTree>
    <p:extLst>
      <p:ext uri="{BB962C8B-B14F-4D97-AF65-F5344CB8AC3E}">
        <p14:creationId xmlns:p14="http://schemas.microsoft.com/office/powerpoint/2010/main" val="1218396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53992"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Document Analysis</a:t>
            </a:r>
            <a:br>
              <a:rPr lang="en-US" sz="3600" b="1" dirty="0">
                <a:sym typeface="UC Berkeley OS Sign"/>
              </a:rPr>
            </a:br>
            <a:r>
              <a:rPr lang="en-US" sz="3600" b="1" dirty="0">
                <a:sym typeface="UC Berkeley OS Sign"/>
              </a:rPr>
              <a:t> &amp; Document Engineering</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76899" y="1259776"/>
            <a:ext cx="8305800" cy="493484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 document schema is a specification of the category of resources/events/processes that some set of documents describes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DOCUMENT ANALYSIS is the process of extracting the content components from the structural and presentational components in a document</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DOCUMENT ENGINEERING is the process of  analyzing the sets of content components taken from a collection of documents, consolidating and organizing them, and then creating a document schema that can be used to enable interactions as required</a:t>
            </a:r>
          </a:p>
        </p:txBody>
      </p:sp>
    </p:spTree>
    <p:extLst>
      <p:ext uri="{BB962C8B-B14F-4D97-AF65-F5344CB8AC3E}">
        <p14:creationId xmlns:p14="http://schemas.microsoft.com/office/powerpoint/2010/main" val="279061852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646"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Document Engineering’s Key Ideas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51953" y="1060742"/>
            <a:ext cx="8620350" cy="539650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Document Engineering harmonizes the terminology  of document analysis and data modeling and emphasizes what they have in common: </a:t>
            </a:r>
          </a:p>
          <a:p>
            <a:pPr marL="800100" lvl="2"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Identifying the presentational, content, and structural components </a:t>
            </a:r>
          </a:p>
          <a:p>
            <a:pPr marL="800100" lvl="2"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Eliminating synonymy and homonymy </a:t>
            </a:r>
          </a:p>
          <a:p>
            <a:pPr marL="800100" lvl="2"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Identifying and organizing the "good" content components and their relationships to each other </a:t>
            </a:r>
          </a:p>
          <a:p>
            <a:pPr marL="800100" lvl="2"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Assembling hierarchical document models to organize components to meet requirements for a specific context</a:t>
            </a: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3435</Words>
  <Application>Microsoft Office PowerPoint</Application>
  <PresentationFormat>On-screen Show (4:3)</PresentationFormat>
  <Paragraphs>388</Paragraphs>
  <Slides>69</Slides>
  <Notes>67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UC Berkeley OS Sign</vt:lpstr>
      <vt:lpstr>Wingdings</vt:lpstr>
      <vt:lpstr>Office Theme</vt:lpstr>
      <vt:lpstr>CogSci 150 “Sensemaking and Organizing” Spring 2021</vt:lpstr>
      <vt:lpstr>Plan for Today’s Lecture</vt:lpstr>
      <vt:lpstr>Documents vs. Data</vt:lpstr>
      <vt:lpstr>Data and Documents Together</vt:lpstr>
      <vt:lpstr>Catalog:   Database That Contains Documents</vt:lpstr>
      <vt:lpstr>Encyclopedia: Document that Contains Databases</vt:lpstr>
      <vt:lpstr> Documents and data are on a continuum The Document Type Spectrum</vt:lpstr>
      <vt:lpstr>Document Analysis  &amp; Document Engineering</vt:lpstr>
      <vt:lpstr>Document Engineering’s Key Ideas</vt:lpstr>
      <vt:lpstr>The Document Engineering Approach</vt:lpstr>
      <vt:lpstr>From Physical Implementations to Conceptual Models (1)</vt:lpstr>
      <vt:lpstr>From Physical Implementations to Conceptual Models (2)</vt:lpstr>
      <vt:lpstr>Finding the Right Documents to Analyze</vt:lpstr>
      <vt:lpstr>Extracting Presentation Rules</vt:lpstr>
      <vt:lpstr>Using Correlations or Conventions</vt:lpstr>
      <vt:lpstr>Presentation Information Can Explicitly Label the Content</vt:lpstr>
      <vt:lpstr>Presentation Conveys  Content Distinctions</vt:lpstr>
      <vt:lpstr>Presentation that Hides  Content Distinctions</vt:lpstr>
      <vt:lpstr>Structural Information</vt:lpstr>
      <vt:lpstr>Content Components</vt:lpstr>
      <vt:lpstr>Generated or Derived Components</vt:lpstr>
      <vt:lpstr>The Simplest Information Component Model</vt:lpstr>
      <vt:lpstr>Information About Candidate Components</vt:lpstr>
      <vt:lpstr>Analyzing "Possible Values"</vt:lpstr>
      <vt:lpstr>Harvesting and Consolidation</vt:lpstr>
      <vt:lpstr>Harvesting Components from  Multiple Sources</vt:lpstr>
      <vt:lpstr>Consolidating the Harvest</vt:lpstr>
      <vt:lpstr>Merging Candidate Components</vt:lpstr>
      <vt:lpstr>Consolidating Candidate Components</vt:lpstr>
      <vt:lpstr>An Extremely Simple Example</vt:lpstr>
      <vt:lpstr>Name &amp; Address 1</vt:lpstr>
      <vt:lpstr>Name &amp; Address 2</vt:lpstr>
      <vt:lpstr>Name &amp; Address 3</vt:lpstr>
      <vt:lpstr>Name &amp; Address 4</vt:lpstr>
      <vt:lpstr>Name &amp; Address 5</vt:lpstr>
      <vt:lpstr>Harvest Table for Name Components</vt:lpstr>
      <vt:lpstr>Harvest Table for Address Components</vt:lpstr>
      <vt:lpstr>Consolidated Components</vt:lpstr>
      <vt:lpstr>Name And Address Model</vt:lpstr>
      <vt:lpstr>Component-Value Table  for Document 4</vt:lpstr>
      <vt:lpstr>A More Complex Document Type</vt:lpstr>
      <vt:lpstr>Deconstruct into Presentation, Structure, and Content</vt:lpstr>
      <vt:lpstr>Components Harvested  from Other Recipes</vt:lpstr>
      <vt:lpstr>History Lesson SGML -&gt; HTML -&gt; XML</vt:lpstr>
      <vt:lpstr>The Digital Format Matters!</vt:lpstr>
      <vt:lpstr>SGML (1)</vt:lpstr>
      <vt:lpstr>SGML (2)</vt:lpstr>
      <vt:lpstr>An Event Calendar (Doc Eng Ch 2)</vt:lpstr>
      <vt:lpstr>XML Instance (partial)</vt:lpstr>
      <vt:lpstr>Schema for “Event” Document Type (1)</vt:lpstr>
      <vt:lpstr>PowerPoint Presentation</vt:lpstr>
      <vt:lpstr>The Web and HTML</vt:lpstr>
      <vt:lpstr>PowerPoint Presentation</vt:lpstr>
      <vt:lpstr>The Limits of HTML</vt:lpstr>
      <vt:lpstr>XML (“extensible markup language”)</vt:lpstr>
      <vt:lpstr>PowerPoint Presentation</vt:lpstr>
      <vt:lpstr>The Modeling Debate – “Schemas” vs. “Tag Sets” </vt:lpstr>
      <vt:lpstr>The Modeling Debate</vt:lpstr>
      <vt:lpstr>Heavyweight vs. Lightweight Modeling (1)</vt:lpstr>
      <vt:lpstr>PowerPoint Presentation</vt:lpstr>
      <vt:lpstr>Microformats</vt:lpstr>
      <vt:lpstr>Schema.org</vt:lpstr>
      <vt:lpstr>PowerPoint Presentation</vt:lpstr>
      <vt:lpstr>PowerPoint Presentation</vt:lpstr>
      <vt:lpstr>There Are No Modeling Shortcuts</vt:lpstr>
      <vt:lpstr>Your Modeling Assignment</vt:lpstr>
      <vt:lpstr>Assignment 3</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2021-02-11T00:20:33Z</dcterms:created>
  <dcterms:modified xsi:type="dcterms:W3CDTF">2021-02-11T00:20:42Z</dcterms:modified>
</cp:coreProperties>
</file>