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ink/ink1.xml" ContentType="application/inkml+xml"/>
  <Override PartName="/ppt/ink/ink2.xml" ContentType="application/inkml+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9"/>
  </p:notesMasterIdLst>
  <p:sldIdLst>
    <p:sldId id="697" r:id="rId2"/>
    <p:sldId id="256" r:id="rId3"/>
    <p:sldId id="336" r:id="rId4"/>
    <p:sldId id="396" r:id="rId5"/>
    <p:sldId id="698" r:id="rId6"/>
    <p:sldId id="493" r:id="rId7"/>
    <p:sldId id="487" r:id="rId8"/>
    <p:sldId id="510" r:id="rId9"/>
    <p:sldId id="397" r:id="rId10"/>
    <p:sldId id="339" r:id="rId11"/>
    <p:sldId id="494" r:id="rId12"/>
    <p:sldId id="342" r:id="rId13"/>
    <p:sldId id="495" r:id="rId14"/>
    <p:sldId id="496" r:id="rId15"/>
    <p:sldId id="497" r:id="rId16"/>
    <p:sldId id="398" r:id="rId17"/>
    <p:sldId id="399" r:id="rId18"/>
    <p:sldId id="500" r:id="rId19"/>
    <p:sldId id="345" r:id="rId20"/>
    <p:sldId id="447" r:id="rId21"/>
    <p:sldId id="448" r:id="rId22"/>
    <p:sldId id="402" r:id="rId23"/>
    <p:sldId id="502" r:id="rId24"/>
    <p:sldId id="476" r:id="rId25"/>
    <p:sldId id="483" r:id="rId26"/>
    <p:sldId id="472" r:id="rId27"/>
    <p:sldId id="485" r:id="rId28"/>
    <p:sldId id="486" r:id="rId29"/>
    <p:sldId id="489" r:id="rId30"/>
    <p:sldId id="469" r:id="rId31"/>
    <p:sldId id="743" r:id="rId32"/>
    <p:sldId id="479" r:id="rId33"/>
    <p:sldId id="481" r:id="rId34"/>
    <p:sldId id="492" r:id="rId35"/>
    <p:sldId id="404" r:id="rId36"/>
    <p:sldId id="499" r:id="rId37"/>
    <p:sldId id="408" r:id="rId38"/>
    <p:sldId id="407" r:id="rId39"/>
    <p:sldId id="406" r:id="rId40"/>
    <p:sldId id="405" r:id="rId41"/>
    <p:sldId id="441" r:id="rId42"/>
    <p:sldId id="511" r:id="rId43"/>
    <p:sldId id="434" r:id="rId44"/>
    <p:sldId id="437" r:id="rId45"/>
    <p:sldId id="442" r:id="rId46"/>
    <p:sldId id="453" r:id="rId47"/>
    <p:sldId id="699" r:id="rId48"/>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69723" autoAdjust="0"/>
  </p:normalViewPr>
  <p:slideViewPr>
    <p:cSldViewPr>
      <p:cViewPr varScale="1">
        <p:scale>
          <a:sx n="51" d="100"/>
          <a:sy n="51" d="100"/>
        </p:scale>
        <p:origin x="1620" y="33"/>
      </p:cViewPr>
      <p:guideLst>
        <p:guide orient="horz" pos="2160"/>
        <p:guide pos="2880"/>
      </p:guideLst>
    </p:cSldViewPr>
  </p:slideViewPr>
  <p:notesTextViewPr>
    <p:cViewPr>
      <p:scale>
        <a:sx n="3" d="2"/>
        <a:sy n="3" d="2"/>
      </p:scale>
      <p:origin x="0" y="0"/>
    </p:cViewPr>
  </p:notesTextViewPr>
  <p:sorterViewPr>
    <p:cViewPr>
      <p:scale>
        <a:sx n="86" d="100"/>
        <a:sy n="86" d="100"/>
      </p:scale>
      <p:origin x="0" y="-6654"/>
    </p:cViewPr>
  </p:sorterViewPr>
  <p:notesViewPr>
    <p:cSldViewPr>
      <p:cViewPr varScale="1">
        <p:scale>
          <a:sx n="83" d="100"/>
          <a:sy n="83" d="100"/>
        </p:scale>
        <p:origin x="3840" y="102"/>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1T17:55:01.57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2-11T17:55:03.113"/>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1,'1108'0,"-1068"0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4820"/>
          </a:xfrm>
          <a:prstGeom prst="rect">
            <a:avLst/>
          </a:prstGeom>
        </p:spPr>
        <p:txBody>
          <a:bodyPr vert="horz" lIns="91440" tIns="45720" rIns="91440" bIns="45720" rtlCol="0"/>
          <a:lstStyle>
            <a:lvl1pPr algn="r">
              <a:defRPr sz="1200"/>
            </a:lvl1pPr>
          </a:lstStyle>
          <a:p>
            <a:fld id="{490B4808-2445-4A8E-B4E1-ED80AB1FCF8F}" type="datetimeFigureOut">
              <a:rPr lang="en-US" smtClean="0"/>
              <a:pPr/>
              <a:t>2/12/2021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0"/>
            <a:ext cx="548640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1440" tIns="45720" rIns="91440" bIns="45720" rtlCol="0" anchor="b"/>
          <a:lstStyle>
            <a:lvl1pPr algn="r">
              <a:defRPr sz="1200"/>
            </a:lvl1pPr>
          </a:lstStyle>
          <a:p>
            <a:fld id="{433CA1B0-15C9-4F2D-85FD-131A188FAB7D}" type="slidenum">
              <a:rPr lang="en-US" smtClean="0"/>
              <a:pPr/>
              <a:t>‹#›</a:t>
            </a:fld>
            <a:endParaRPr lang="en-US"/>
          </a:p>
        </p:txBody>
      </p:sp>
    </p:spTree>
    <p:extLst>
      <p:ext uri="{BB962C8B-B14F-4D97-AF65-F5344CB8AC3E}">
        <p14:creationId xmlns:p14="http://schemas.microsoft.com/office/powerpoint/2010/main" val="3176238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p:spPr>
      </p:sp>
      <p:sp>
        <p:nvSpPr>
          <p:cNvPr id="1013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C1A9816D-3DFD-4EC5-904C-2F861A49E925}" type="slidenum">
              <a:rPr lang="en-US" smtClean="0"/>
              <a:pPr>
                <a:defRPr/>
              </a:pPr>
              <a:t>1</a:t>
            </a:fld>
            <a:endParaRPr lang="en-US" dirty="0"/>
          </a:p>
        </p:txBody>
      </p:sp>
    </p:spTree>
    <p:extLst>
      <p:ext uri="{BB962C8B-B14F-4D97-AF65-F5344CB8AC3E}">
        <p14:creationId xmlns:p14="http://schemas.microsoft.com/office/powerpoint/2010/main" val="23832803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10</a:t>
            </a:fld>
            <a:endParaRPr lang="en-US"/>
          </a:p>
        </p:txBody>
      </p:sp>
    </p:spTree>
    <p:extLst>
      <p:ext uri="{BB962C8B-B14F-4D97-AF65-F5344CB8AC3E}">
        <p14:creationId xmlns:p14="http://schemas.microsoft.com/office/powerpoint/2010/main" val="34447147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11</a:t>
            </a:fld>
            <a:endParaRPr lang="en-US"/>
          </a:p>
        </p:txBody>
      </p:sp>
    </p:spTree>
    <p:extLst>
      <p:ext uri="{BB962C8B-B14F-4D97-AF65-F5344CB8AC3E}">
        <p14:creationId xmlns:p14="http://schemas.microsoft.com/office/powerpoint/2010/main" val="1618330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12</a:t>
            </a:fld>
            <a:endParaRPr lang="en-US"/>
          </a:p>
        </p:txBody>
      </p:sp>
    </p:spTree>
    <p:extLst>
      <p:ext uri="{BB962C8B-B14F-4D97-AF65-F5344CB8AC3E}">
        <p14:creationId xmlns:p14="http://schemas.microsoft.com/office/powerpoint/2010/main" val="352779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13</a:t>
            </a:fld>
            <a:endParaRPr lang="en-US"/>
          </a:p>
        </p:txBody>
      </p:sp>
    </p:spTree>
    <p:extLst>
      <p:ext uri="{BB962C8B-B14F-4D97-AF65-F5344CB8AC3E}">
        <p14:creationId xmlns:p14="http://schemas.microsoft.com/office/powerpoint/2010/main" val="41134186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14</a:t>
            </a:fld>
            <a:endParaRPr lang="en-US"/>
          </a:p>
        </p:txBody>
      </p:sp>
    </p:spTree>
    <p:extLst>
      <p:ext uri="{BB962C8B-B14F-4D97-AF65-F5344CB8AC3E}">
        <p14:creationId xmlns:p14="http://schemas.microsoft.com/office/powerpoint/2010/main" val="32198349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15</a:t>
            </a:fld>
            <a:endParaRPr lang="en-US"/>
          </a:p>
        </p:txBody>
      </p:sp>
    </p:spTree>
    <p:extLst>
      <p:ext uri="{BB962C8B-B14F-4D97-AF65-F5344CB8AC3E}">
        <p14:creationId xmlns:p14="http://schemas.microsoft.com/office/powerpoint/2010/main" val="986629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16</a:t>
            </a:fld>
            <a:endParaRPr lang="en-US"/>
          </a:p>
        </p:txBody>
      </p:sp>
    </p:spTree>
    <p:extLst>
      <p:ext uri="{BB962C8B-B14F-4D97-AF65-F5344CB8AC3E}">
        <p14:creationId xmlns:p14="http://schemas.microsoft.com/office/powerpoint/2010/main" val="12313166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17</a:t>
            </a:fld>
            <a:endParaRPr lang="en-US"/>
          </a:p>
        </p:txBody>
      </p:sp>
    </p:spTree>
    <p:extLst>
      <p:ext uri="{BB962C8B-B14F-4D97-AF65-F5344CB8AC3E}">
        <p14:creationId xmlns:p14="http://schemas.microsoft.com/office/powerpoint/2010/main" val="23863489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lvl="1"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18</a:t>
            </a:fld>
            <a:endParaRPr lang="en-US"/>
          </a:p>
        </p:txBody>
      </p:sp>
    </p:spTree>
    <p:extLst>
      <p:ext uri="{BB962C8B-B14F-4D97-AF65-F5344CB8AC3E}">
        <p14:creationId xmlns:p14="http://schemas.microsoft.com/office/powerpoint/2010/main" val="1111939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19</a:t>
            </a:fld>
            <a:endParaRPr lang="en-US"/>
          </a:p>
        </p:txBody>
      </p:sp>
    </p:spTree>
    <p:extLst>
      <p:ext uri="{BB962C8B-B14F-4D97-AF65-F5344CB8AC3E}">
        <p14:creationId xmlns:p14="http://schemas.microsoft.com/office/powerpoint/2010/main" val="2519475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a:t>
            </a:fld>
            <a:endParaRPr lang="en-US"/>
          </a:p>
        </p:txBody>
      </p:sp>
    </p:spTree>
    <p:extLst>
      <p:ext uri="{BB962C8B-B14F-4D97-AF65-F5344CB8AC3E}">
        <p14:creationId xmlns:p14="http://schemas.microsoft.com/office/powerpoint/2010/main" val="19168558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20</a:t>
            </a:fld>
            <a:endParaRPr lang="en-US"/>
          </a:p>
        </p:txBody>
      </p:sp>
    </p:spTree>
    <p:extLst>
      <p:ext uri="{BB962C8B-B14F-4D97-AF65-F5344CB8AC3E}">
        <p14:creationId xmlns:p14="http://schemas.microsoft.com/office/powerpoint/2010/main" val="30199919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21</a:t>
            </a:fld>
            <a:endParaRPr lang="en-US"/>
          </a:p>
        </p:txBody>
      </p:sp>
    </p:spTree>
    <p:extLst>
      <p:ext uri="{BB962C8B-B14F-4D97-AF65-F5344CB8AC3E}">
        <p14:creationId xmlns:p14="http://schemas.microsoft.com/office/powerpoint/2010/main" val="26049895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22</a:t>
            </a:fld>
            <a:endParaRPr lang="en-US"/>
          </a:p>
        </p:txBody>
      </p:sp>
    </p:spTree>
    <p:extLst>
      <p:ext uri="{BB962C8B-B14F-4D97-AF65-F5344CB8AC3E}">
        <p14:creationId xmlns:p14="http://schemas.microsoft.com/office/powerpoint/2010/main" val="2261511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23</a:t>
            </a:fld>
            <a:endParaRPr lang="en-US"/>
          </a:p>
        </p:txBody>
      </p:sp>
    </p:spTree>
    <p:extLst>
      <p:ext uri="{BB962C8B-B14F-4D97-AF65-F5344CB8AC3E}">
        <p14:creationId xmlns:p14="http://schemas.microsoft.com/office/powerpoint/2010/main" val="29235759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24</a:t>
            </a:fld>
            <a:endParaRPr lang="en-US"/>
          </a:p>
        </p:txBody>
      </p:sp>
    </p:spTree>
    <p:extLst>
      <p:ext uri="{BB962C8B-B14F-4D97-AF65-F5344CB8AC3E}">
        <p14:creationId xmlns:p14="http://schemas.microsoft.com/office/powerpoint/2010/main" val="5602154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25</a:t>
            </a:fld>
            <a:endParaRPr lang="en-US"/>
          </a:p>
        </p:txBody>
      </p:sp>
    </p:spTree>
    <p:extLst>
      <p:ext uri="{BB962C8B-B14F-4D97-AF65-F5344CB8AC3E}">
        <p14:creationId xmlns:p14="http://schemas.microsoft.com/office/powerpoint/2010/main" val="10167808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26</a:t>
            </a:fld>
            <a:endParaRPr lang="en-US"/>
          </a:p>
        </p:txBody>
      </p:sp>
    </p:spTree>
    <p:extLst>
      <p:ext uri="{BB962C8B-B14F-4D97-AF65-F5344CB8AC3E}">
        <p14:creationId xmlns:p14="http://schemas.microsoft.com/office/powerpoint/2010/main" val="13385163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1257300" lvl="2"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27</a:t>
            </a:fld>
            <a:endParaRPr lang="en-US"/>
          </a:p>
        </p:txBody>
      </p:sp>
    </p:spTree>
    <p:extLst>
      <p:ext uri="{BB962C8B-B14F-4D97-AF65-F5344CB8AC3E}">
        <p14:creationId xmlns:p14="http://schemas.microsoft.com/office/powerpoint/2010/main" val="394624273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sz="240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28</a:t>
            </a:fld>
            <a:endParaRPr lang="en-US"/>
          </a:p>
        </p:txBody>
      </p:sp>
    </p:spTree>
    <p:extLst>
      <p:ext uri="{BB962C8B-B14F-4D97-AF65-F5344CB8AC3E}">
        <p14:creationId xmlns:p14="http://schemas.microsoft.com/office/powerpoint/2010/main" val="386903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29</a:t>
            </a:fld>
            <a:endParaRPr lang="en-US"/>
          </a:p>
        </p:txBody>
      </p:sp>
    </p:spTree>
    <p:extLst>
      <p:ext uri="{BB962C8B-B14F-4D97-AF65-F5344CB8AC3E}">
        <p14:creationId xmlns:p14="http://schemas.microsoft.com/office/powerpoint/2010/main" val="32030962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latin typeface="UC Berkeley OS Sign"/>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a:t>
            </a:fld>
            <a:endParaRPr lang="en-US"/>
          </a:p>
        </p:txBody>
      </p:sp>
    </p:spTree>
    <p:extLst>
      <p:ext uri="{BB962C8B-B14F-4D97-AF65-F5344CB8AC3E}">
        <p14:creationId xmlns:p14="http://schemas.microsoft.com/office/powerpoint/2010/main" val="9298302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30</a:t>
            </a:fld>
            <a:endParaRPr lang="en-US"/>
          </a:p>
        </p:txBody>
      </p:sp>
    </p:spTree>
    <p:extLst>
      <p:ext uri="{BB962C8B-B14F-4D97-AF65-F5344CB8AC3E}">
        <p14:creationId xmlns:p14="http://schemas.microsoft.com/office/powerpoint/2010/main" val="13868576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31</a:t>
            </a:fld>
            <a:endParaRPr lang="en-US"/>
          </a:p>
        </p:txBody>
      </p:sp>
    </p:spTree>
    <p:extLst>
      <p:ext uri="{BB962C8B-B14F-4D97-AF65-F5344CB8AC3E}">
        <p14:creationId xmlns:p14="http://schemas.microsoft.com/office/powerpoint/2010/main" val="26342088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32</a:t>
            </a:fld>
            <a:endParaRPr lang="en-US"/>
          </a:p>
        </p:txBody>
      </p:sp>
    </p:spTree>
    <p:extLst>
      <p:ext uri="{BB962C8B-B14F-4D97-AF65-F5344CB8AC3E}">
        <p14:creationId xmlns:p14="http://schemas.microsoft.com/office/powerpoint/2010/main" val="22265349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33</a:t>
            </a:fld>
            <a:endParaRPr lang="en-US"/>
          </a:p>
        </p:txBody>
      </p:sp>
    </p:spTree>
    <p:extLst>
      <p:ext uri="{BB962C8B-B14F-4D97-AF65-F5344CB8AC3E}">
        <p14:creationId xmlns:p14="http://schemas.microsoft.com/office/powerpoint/2010/main" val="28685545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34</a:t>
            </a:fld>
            <a:endParaRPr lang="en-US"/>
          </a:p>
        </p:txBody>
      </p:sp>
    </p:spTree>
    <p:extLst>
      <p:ext uri="{BB962C8B-B14F-4D97-AF65-F5344CB8AC3E}">
        <p14:creationId xmlns:p14="http://schemas.microsoft.com/office/powerpoint/2010/main" val="11212216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35</a:t>
            </a:fld>
            <a:endParaRPr lang="en-US"/>
          </a:p>
        </p:txBody>
      </p:sp>
    </p:spTree>
    <p:extLst>
      <p:ext uri="{BB962C8B-B14F-4D97-AF65-F5344CB8AC3E}">
        <p14:creationId xmlns:p14="http://schemas.microsoft.com/office/powerpoint/2010/main" val="10675355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37</a:t>
            </a:fld>
            <a:endParaRPr lang="en-US"/>
          </a:p>
        </p:txBody>
      </p:sp>
    </p:spTree>
    <p:extLst>
      <p:ext uri="{BB962C8B-B14F-4D97-AF65-F5344CB8AC3E}">
        <p14:creationId xmlns:p14="http://schemas.microsoft.com/office/powerpoint/2010/main" val="10599042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38</a:t>
            </a:fld>
            <a:endParaRPr lang="en-US"/>
          </a:p>
        </p:txBody>
      </p:sp>
    </p:spTree>
    <p:extLst>
      <p:ext uri="{BB962C8B-B14F-4D97-AF65-F5344CB8AC3E}">
        <p14:creationId xmlns:p14="http://schemas.microsoft.com/office/powerpoint/2010/main" val="635775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39</a:t>
            </a:fld>
            <a:endParaRPr lang="en-US"/>
          </a:p>
        </p:txBody>
      </p:sp>
    </p:spTree>
    <p:extLst>
      <p:ext uri="{BB962C8B-B14F-4D97-AF65-F5344CB8AC3E}">
        <p14:creationId xmlns:p14="http://schemas.microsoft.com/office/powerpoint/2010/main" val="395446500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40</a:t>
            </a:fld>
            <a:endParaRPr lang="en-US"/>
          </a:p>
        </p:txBody>
      </p:sp>
    </p:spTree>
    <p:extLst>
      <p:ext uri="{BB962C8B-B14F-4D97-AF65-F5344CB8AC3E}">
        <p14:creationId xmlns:p14="http://schemas.microsoft.com/office/powerpoint/2010/main" val="3798594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a:t>
            </a:fld>
            <a:endParaRPr lang="en-US"/>
          </a:p>
        </p:txBody>
      </p:sp>
    </p:spTree>
    <p:extLst>
      <p:ext uri="{BB962C8B-B14F-4D97-AF65-F5344CB8AC3E}">
        <p14:creationId xmlns:p14="http://schemas.microsoft.com/office/powerpoint/2010/main" val="30014110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sz="2000" baseline="0"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41</a:t>
            </a:fld>
            <a:endParaRPr lang="en-US"/>
          </a:p>
        </p:txBody>
      </p:sp>
    </p:spTree>
    <p:extLst>
      <p:ext uri="{BB962C8B-B14F-4D97-AF65-F5344CB8AC3E}">
        <p14:creationId xmlns:p14="http://schemas.microsoft.com/office/powerpoint/2010/main" val="4252454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42</a:t>
            </a:fld>
            <a:endParaRPr lang="en-US"/>
          </a:p>
        </p:txBody>
      </p:sp>
    </p:spTree>
    <p:extLst>
      <p:ext uri="{BB962C8B-B14F-4D97-AF65-F5344CB8AC3E}">
        <p14:creationId xmlns:p14="http://schemas.microsoft.com/office/powerpoint/2010/main" val="4106520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43</a:t>
            </a:fld>
            <a:endParaRPr lang="en-US"/>
          </a:p>
        </p:txBody>
      </p:sp>
    </p:spTree>
    <p:extLst>
      <p:ext uri="{BB962C8B-B14F-4D97-AF65-F5344CB8AC3E}">
        <p14:creationId xmlns:p14="http://schemas.microsoft.com/office/powerpoint/2010/main" val="17072444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44</a:t>
            </a:fld>
            <a:endParaRPr lang="en-US"/>
          </a:p>
        </p:txBody>
      </p:sp>
    </p:spTree>
    <p:extLst>
      <p:ext uri="{BB962C8B-B14F-4D97-AF65-F5344CB8AC3E}">
        <p14:creationId xmlns:p14="http://schemas.microsoft.com/office/powerpoint/2010/main" val="372594447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45</a:t>
            </a:fld>
            <a:endParaRPr lang="en-US"/>
          </a:p>
        </p:txBody>
      </p:sp>
    </p:spTree>
    <p:extLst>
      <p:ext uri="{BB962C8B-B14F-4D97-AF65-F5344CB8AC3E}">
        <p14:creationId xmlns:p14="http://schemas.microsoft.com/office/powerpoint/2010/main" val="15322952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46</a:t>
            </a:fld>
            <a:endParaRPr lang="en-US"/>
          </a:p>
        </p:txBody>
      </p:sp>
    </p:spTree>
    <p:extLst>
      <p:ext uri="{BB962C8B-B14F-4D97-AF65-F5344CB8AC3E}">
        <p14:creationId xmlns:p14="http://schemas.microsoft.com/office/powerpoint/2010/main" val="80770938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33CA1B0-15C9-4F2D-85FD-131A188FAB7D}" type="slidenum">
              <a:rPr lang="en-US" smtClean="0"/>
              <a:pPr/>
              <a:t>47</a:t>
            </a:fld>
            <a:endParaRPr lang="en-US"/>
          </a:p>
        </p:txBody>
      </p:sp>
    </p:spTree>
    <p:extLst>
      <p:ext uri="{BB962C8B-B14F-4D97-AF65-F5344CB8AC3E}">
        <p14:creationId xmlns:p14="http://schemas.microsoft.com/office/powerpoint/2010/main" val="42676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33CA1B0-15C9-4F2D-85FD-131A188FAB7D}" type="slidenum">
              <a:rPr lang="en-US" smtClean="0"/>
              <a:pPr/>
              <a:t>5</a:t>
            </a:fld>
            <a:endParaRPr lang="en-US"/>
          </a:p>
        </p:txBody>
      </p:sp>
    </p:spTree>
    <p:extLst>
      <p:ext uri="{BB962C8B-B14F-4D97-AF65-F5344CB8AC3E}">
        <p14:creationId xmlns:p14="http://schemas.microsoft.com/office/powerpoint/2010/main" val="967831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6</a:t>
            </a:fld>
            <a:endParaRPr lang="en-US"/>
          </a:p>
        </p:txBody>
      </p:sp>
    </p:spTree>
    <p:extLst>
      <p:ext uri="{BB962C8B-B14F-4D97-AF65-F5344CB8AC3E}">
        <p14:creationId xmlns:p14="http://schemas.microsoft.com/office/powerpoint/2010/main" val="5698863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342900" indent="-342900" eaLnBrk="0" fontAlgn="base" hangingPunct="0">
              <a:lnSpc>
                <a:spcPct val="93000"/>
              </a:lnSpc>
              <a:spcBef>
                <a:spcPts val="1800"/>
              </a:spcBef>
              <a:spcAft>
                <a:spcPct val="0"/>
              </a:spcAft>
              <a:buFont typeface="Arial" pitchFamily="34" charset="0"/>
              <a:buChar char="•"/>
            </a:pPr>
            <a:endParaRPr lang="en-US" dirty="0">
              <a:sym typeface="Arial" pitchFamily="34" charset="0"/>
            </a:endParaRPr>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7</a:t>
            </a:fld>
            <a:endParaRPr lang="en-US"/>
          </a:p>
        </p:txBody>
      </p:sp>
    </p:spTree>
    <p:extLst>
      <p:ext uri="{BB962C8B-B14F-4D97-AF65-F5344CB8AC3E}">
        <p14:creationId xmlns:p14="http://schemas.microsoft.com/office/powerpoint/2010/main" val="3484959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33CA1B0-15C9-4F2D-85FD-131A188FAB7D}" type="slidenum">
              <a:rPr lang="en-US" smtClean="0"/>
              <a:pPr/>
              <a:t>8</a:t>
            </a:fld>
            <a:endParaRPr lang="en-US"/>
          </a:p>
        </p:txBody>
      </p:sp>
    </p:spTree>
    <p:extLst>
      <p:ext uri="{BB962C8B-B14F-4D97-AF65-F5344CB8AC3E}">
        <p14:creationId xmlns:p14="http://schemas.microsoft.com/office/powerpoint/2010/main" val="1420593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p:spPr>
      </p:sp>
      <p:sp>
        <p:nvSpPr>
          <p:cNvPr id="129027"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675727" lvl="1" indent="-222239">
              <a:lnSpc>
                <a:spcPct val="92000"/>
              </a:lnSpc>
              <a:spcBef>
                <a:spcPts val="1786"/>
              </a:spcBef>
              <a:buClr>
                <a:srgbClr val="002955"/>
              </a:buClr>
              <a:buSzPct val="44000"/>
              <a:buFont typeface="Wingdings" pitchFamily="2" charset="2"/>
              <a:buChar char="l"/>
              <a:tabLst>
                <a:tab pos="926498" algn="l"/>
                <a:tab pos="1845487" algn="l"/>
                <a:tab pos="2776489" algn="l"/>
                <a:tab pos="3692475" algn="l"/>
                <a:tab pos="4623477" algn="l"/>
                <a:tab pos="5555980" algn="l"/>
                <a:tab pos="6474969" algn="l"/>
                <a:tab pos="7378942" algn="l"/>
                <a:tab pos="8320456" algn="l"/>
                <a:tab pos="9237943" algn="l"/>
                <a:tab pos="10182460" algn="l"/>
                <a:tab pos="11087934" algn="l"/>
              </a:tabLst>
            </a:pPr>
            <a:endParaRPr lang="en-US" dirty="0"/>
          </a:p>
        </p:txBody>
      </p:sp>
      <p:sp>
        <p:nvSpPr>
          <p:cNvPr id="4" name="Slide Number Placeholder 3"/>
          <p:cNvSpPr>
            <a:spLocks noGrp="1"/>
          </p:cNvSpPr>
          <p:nvPr>
            <p:ph type="sldNum" sz="quarter" idx="5"/>
          </p:nvPr>
        </p:nvSpPr>
        <p:spPr/>
        <p:txBody>
          <a:bodyPr/>
          <a:lstStyle/>
          <a:p>
            <a:pPr>
              <a:defRPr/>
            </a:pPr>
            <a:fld id="{D08291FB-B15A-420F-9283-903DB9074EC0}" type="slidenum">
              <a:rPr lang="en-US" smtClean="0"/>
              <a:pPr>
                <a:defRPr/>
              </a:pPr>
              <a:t>9</a:t>
            </a:fld>
            <a:endParaRPr lang="en-US"/>
          </a:p>
        </p:txBody>
      </p:sp>
    </p:spTree>
    <p:extLst>
      <p:ext uri="{BB962C8B-B14F-4D97-AF65-F5344CB8AC3E}">
        <p14:creationId xmlns:p14="http://schemas.microsoft.com/office/powerpoint/2010/main" val="33969938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39B7C68-48CA-4F7E-A595-FD5BDC7FD61F}"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39B7C68-48CA-4F7E-A595-FD5BDC7FD61F}"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39B7C68-48CA-4F7E-A595-FD5BDC7FD61F}" type="datetimeFigureOut">
              <a:rPr lang="en-US" smtClean="0"/>
              <a:pPr/>
              <a:t>2/12/2021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39B7C68-48CA-4F7E-A595-FD5BDC7FD61F}"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39B7C68-48CA-4F7E-A595-FD5BDC7FD61F}" type="datetimeFigureOut">
              <a:rPr lang="en-US" smtClean="0"/>
              <a:pPr/>
              <a:t>2/12/2021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39B7C68-48CA-4F7E-A595-FD5BDC7FD61F}" type="datetimeFigureOut">
              <a:rPr lang="en-US" smtClean="0"/>
              <a:pPr/>
              <a:t>2/12/2021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9B7C68-48CA-4F7E-A595-FD5BDC7FD61F}" type="datetimeFigureOut">
              <a:rPr lang="en-US" smtClean="0"/>
              <a:pPr/>
              <a:t>2/12/2021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39B7C68-48CA-4F7E-A595-FD5BDC7FD61F}" type="datetimeFigureOut">
              <a:rPr lang="en-US" smtClean="0"/>
              <a:pPr/>
              <a:t>2/12/2021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42767D-72EB-46BC-8160-C972ECC5DB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9B7C68-48CA-4F7E-A595-FD5BDC7FD61F}" type="datetimeFigureOut">
              <a:rPr lang="en-US" smtClean="0"/>
              <a:pPr/>
              <a:t>2/12/2021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42767D-72EB-46BC-8160-C972ECC5DB3E}"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lushko@berkeley.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academo.org/demos/spectrum-analyzer/"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6.xml"/><Relationship Id="rId4" Type="http://schemas.openxmlformats.org/officeDocument/2006/relationships/hyperlink" Target="https://www.arts-et-metiers.net/musee/visitor-information"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musicbrainz.org/statistics/relationship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rchive.org/details/gd73-02-09.sbd.bertha-fink.14939.sbeok.shnf"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4.png"/><Relationship Id="rId7" Type="http://schemas.openxmlformats.org/officeDocument/2006/relationships/image" Target="../media/image16.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hyperlink" Target="http://www.theatlantic.com/technology/archive/2015/07/the-tragedy-of-itunes-and-classical-music/399788/" TargetMode="External"/><Relationship Id="rId4" Type="http://schemas.openxmlformats.org/officeDocument/2006/relationships/hyperlink" Target="https://www.youtube.com/watch?v=zUwEIt9ez7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yzUJS4kjzcs"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9.png"/><Relationship Id="rId7" Type="http://schemas.openxmlformats.org/officeDocument/2006/relationships/customXml" Target="../ink/ink2.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customXml" Target="../ink/ink1.xml"/><Relationship Id="rId4" Type="http://schemas.openxmlformats.org/officeDocument/2006/relationships/hyperlink" Target="http://www.music-map.com/adele.html"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index.html"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hyperlink" Target="http://www.getty.edu/research/publications/electronic_publications/cdwa/cdwalite.pdf" TargetMode="External"/><Relationship Id="rId4" Type="http://schemas.openxmlformats.org/officeDocument/2006/relationships/hyperlink" Target="http://www.getty.edu/research/tools/vocabularies/aat/"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1object.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45.xml"/><Relationship Id="rId1" Type="http://schemas.openxmlformats.org/officeDocument/2006/relationships/slideLayout" Target="../slideLayouts/slideLayout7.xml"/><Relationship Id="rId5" Type="http://schemas.openxmlformats.org/officeDocument/2006/relationships/hyperlink" Target="https://www.google.com/search?q=adoration+of+the+magi&amp;tbm=isch&amp;tbo=u&amp;source=univ&amp;sa=X&amp;ved=0CDEQsARqFQoTCPXv8_ukncgCFYlBiAodliUGTw&amp;biw=1680&amp;bih=931" TargetMode="External"/><Relationship Id="rId4" Type="http://schemas.openxmlformats.org/officeDocument/2006/relationships/hyperlink" Target="http://www.getty.edu/vow/ULANFullDisplay?find=mantegna&amp;role=&amp;nation=&amp;prev_page=1&amp;subjectid=500004218"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image" Target="../media/image2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www.youtube.com/watch?v=_TN04duw-ac"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www.shazam.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www.soundhound.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qmGFFJtkDX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youtube.com/watch?v=bT7Hj-ea0V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a:xfrm>
            <a:off x="449560" y="685800"/>
            <a:ext cx="8197453" cy="208954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800" b="1" dirty="0">
                <a:sym typeface="UC Berkeley OS Sign"/>
              </a:rPr>
              <a:t>CogSci 150</a:t>
            </a:r>
            <a:br>
              <a:rPr lang="en-US" sz="3800" b="1" dirty="0">
                <a:sym typeface="UC Berkeley OS Sign"/>
              </a:rPr>
            </a:br>
            <a:r>
              <a:rPr lang="en-US" sz="3800" b="1" dirty="0">
                <a:sym typeface="UC Berkeley OS Sign"/>
              </a:rPr>
              <a:t>“Sensemaking and Organizing”</a:t>
            </a:r>
            <a:br>
              <a:rPr lang="en-US" sz="3800" b="1" dirty="0">
                <a:sym typeface="UC Berkeley OS Sign"/>
              </a:rPr>
            </a:br>
            <a:r>
              <a:rPr lang="en-US" sz="3800" b="1" dirty="0">
                <a:sym typeface="UC Berkeley OS Sign"/>
              </a:rPr>
              <a:t>Spring 2021</a:t>
            </a:r>
            <a:endParaRPr lang="en-US" sz="3400" dirty="0">
              <a:sym typeface="UC Berkeley OS Sign"/>
            </a:endParaRPr>
          </a:p>
        </p:txBody>
      </p:sp>
      <p:sp>
        <p:nvSpPr>
          <p:cNvPr id="2051" name="Rectangle 2"/>
          <p:cNvSpPr>
            <a:spLocks noGrp="1" noChangeArrowheads="1"/>
          </p:cNvSpPr>
          <p:nvPr>
            <p:ph type="body" idx="1"/>
          </p:nvPr>
        </p:nvSpPr>
        <p:spPr>
          <a:xfrm>
            <a:off x="418306" y="2286000"/>
            <a:ext cx="8228707" cy="3589734"/>
          </a:xfrm>
        </p:spPr>
        <p:txBody>
          <a:bodyPr anchor="ctr">
            <a:normAutofit fontScale="85000" lnSpcReduction="20000"/>
          </a:bodyPr>
          <a:lstStyle/>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dirty="0">
                <a:sym typeface="UC Berkeley OS Sign"/>
              </a:rPr>
              <a:t>Robert J. Glushko</a:t>
            </a:r>
            <a:br>
              <a:rPr lang="en-US" sz="3000" dirty="0">
                <a:sym typeface="UC Berkeley OS Sign"/>
              </a:rPr>
            </a:br>
            <a:r>
              <a:rPr lang="en-US" sz="3000" dirty="0">
                <a:sym typeface="UC Berkeley OS Sign"/>
                <a:hlinkClick r:id="rId3"/>
              </a:rPr>
              <a:t>glushko@berkeley.edu</a:t>
            </a: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endParaRPr lang="en-US" sz="3000" dirty="0">
              <a:sym typeface="UC Berkeley OS Sign"/>
            </a:endParaRPr>
          </a:p>
          <a:p>
            <a:pPr marL="0" indent="0" algn="ctr">
              <a:lnSpc>
                <a:spcPct val="92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000">
                <a:sym typeface="UC Berkeley OS Sign"/>
              </a:rPr>
              <a:t>16 </a:t>
            </a:r>
            <a:r>
              <a:rPr lang="en-US" sz="3000" dirty="0">
                <a:sym typeface="UC Berkeley OS Sign"/>
              </a:rPr>
              <a:t>February 2021</a:t>
            </a:r>
          </a:p>
          <a:p>
            <a:pPr marL="0" indent="0" algn="ctr">
              <a:lnSpc>
                <a:spcPct val="120000"/>
              </a:lnSpc>
              <a:buNone/>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br>
              <a:rPr lang="en-US" sz="3000" dirty="0">
                <a:sym typeface="UC Berkeley OS Sign"/>
              </a:rPr>
            </a:br>
            <a:r>
              <a:rPr lang="en-US" sz="3600" dirty="0">
                <a:sym typeface="UC Berkeley OS Sign"/>
              </a:rPr>
              <a:t>9)  Describing Non-Text Resources: </a:t>
            </a:r>
            <a:br>
              <a:rPr lang="en-US" sz="3600" dirty="0">
                <a:sym typeface="UC Berkeley OS Sign"/>
              </a:rPr>
            </a:br>
            <a:r>
              <a:rPr lang="en-US" sz="3600" dirty="0">
                <a:sym typeface="UC Berkeley OS Sign"/>
              </a:rPr>
              <a:t>Art, Artifacts, Music, …</a:t>
            </a:r>
            <a:endParaRPr lang="en-US" sz="3000" dirty="0">
              <a:solidFill>
                <a:srgbClr val="002955"/>
              </a:solidFill>
              <a:sym typeface="UC Berkeley OS Sign"/>
            </a:endParaRPr>
          </a:p>
        </p:txBody>
      </p:sp>
    </p:spTree>
  </p:cSld>
  <p:clrMapOvr>
    <a:masterClrMapping/>
  </p:clrMapOvr>
  <p:transition advTm="15515"/>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a:t>The Sensory Gap (1)</a:t>
            </a:r>
          </a:p>
        </p:txBody>
      </p:sp>
      <p:pic>
        <p:nvPicPr>
          <p:cNvPr id="3" name="Picture 2" descr="DublinCore.JPG"/>
          <p:cNvPicPr>
            <a:picLocks noChangeAspect="1"/>
          </p:cNvPicPr>
          <p:nvPr/>
        </p:nvPicPr>
        <p:blipFill>
          <a:blip r:embed="rId3" cstate="print"/>
          <a:stretch>
            <a:fillRect/>
          </a:stretch>
        </p:blipFill>
        <p:spPr>
          <a:xfrm>
            <a:off x="228600" y="1624811"/>
            <a:ext cx="8686800" cy="406919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399" y="104403"/>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The Sensory Gap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2452" y="1175434"/>
            <a:ext cx="8610600" cy="539650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 infinite number of different sensory  "signals“ can be produced by the same object </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…And different objects can produce similar signals</a:t>
            </a:r>
          </a:p>
          <a:p>
            <a:pPr marL="342900" indent="-342900" eaLnBrk="0" fontAlgn="base" hangingPunct="0">
              <a:lnSpc>
                <a:spcPct val="93000"/>
              </a:lnSpc>
              <a:spcBef>
                <a:spcPts val="1800"/>
              </a:spcBef>
              <a:spcAft>
                <a:spcPct val="0"/>
              </a:spcAft>
              <a:buFont typeface="Arial" pitchFamily="34" charset="0"/>
              <a:buChar char="•"/>
            </a:pPr>
            <a:r>
              <a:rPr lang="en-US" sz="2800" dirty="0">
                <a:solidFill>
                  <a:srgbClr val="FF0000"/>
                </a:solidFill>
                <a:latin typeface="UC Berkeley OS Sign"/>
                <a:cs typeface="Arial" pitchFamily="34" charset="0"/>
                <a:sym typeface="Arial" pitchFamily="34" charset="0"/>
              </a:rPr>
              <a:t>Our human perceptual machinery can usually determine when different "signal patterns" are the same object or when similar patterns are different ones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But this object recognition or “computer vision” capability eluded computers for decades, and only recently have deep learning and convolutional neural networks closed this “sensory gap”</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21649428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8093" y="4572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The Semantic Gap</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28600" y="1295400"/>
            <a:ext cx="8458200" cy="413334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Instruments, devices, and sensors encode data in formats that are optimized for efficient capture, storage, decoding, or other processing</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representation of the object can't be (easily) processed to understand what the object "means"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There is a semantic gap between the descriptions that people assign and those that can be assigned by automated mechanisms or that are otherwise built into the storage format</a:t>
            </a:r>
          </a:p>
        </p:txBody>
      </p:sp>
      <p:sp>
        <p:nvSpPr>
          <p:cNvPr id="2" name="TextBox 1">
            <a:extLst>
              <a:ext uri="{FF2B5EF4-FFF2-40B4-BE49-F238E27FC236}">
                <a16:creationId xmlns:a16="http://schemas.microsoft.com/office/drawing/2014/main" id="{CE14BE93-0174-475A-BBA5-5CECA6187FAB}"/>
              </a:ext>
            </a:extLst>
          </p:cNvPr>
          <p:cNvSpPr txBox="1"/>
          <p:nvPr/>
        </p:nvSpPr>
        <p:spPr>
          <a:xfrm>
            <a:off x="381000" y="5508749"/>
            <a:ext cx="8001000" cy="954107"/>
          </a:xfrm>
          <a:prstGeom prst="rect">
            <a:avLst/>
          </a:prstGeom>
          <a:noFill/>
        </p:spPr>
        <p:txBody>
          <a:bodyPr wrap="square" rtlCol="0">
            <a:spAutoFit/>
          </a:bodyPr>
          <a:lstStyle/>
          <a:p>
            <a:r>
              <a:rPr lang="en-US" sz="2800" b="1" i="1" dirty="0">
                <a:solidFill>
                  <a:srgbClr val="FF0000"/>
                </a:solidFill>
              </a:rPr>
              <a:t>STOP AND THINK: What are some examples of resource descriptions assigned by technologies? </a:t>
            </a: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158"/>
            <a:ext cx="8229600" cy="1143000"/>
          </a:xfrm>
        </p:spPr>
        <p:txBody>
          <a:bodyPr/>
          <a:lstStyle/>
          <a:p>
            <a:r>
              <a:rPr lang="en-US" dirty="0"/>
              <a:t>Luminosity Histogram</a:t>
            </a:r>
          </a:p>
        </p:txBody>
      </p:sp>
      <p:pic>
        <p:nvPicPr>
          <p:cNvPr id="4" name="Content Placeholder 3"/>
          <p:cNvPicPr>
            <a:picLocks noGrp="1" noChangeAspect="1"/>
          </p:cNvPicPr>
          <p:nvPr>
            <p:ph idx="1"/>
          </p:nvPr>
        </p:nvPicPr>
        <p:blipFill>
          <a:blip r:embed="rId3"/>
          <a:stretch>
            <a:fillRect/>
          </a:stretch>
        </p:blipFill>
        <p:spPr>
          <a:xfrm>
            <a:off x="1104900" y="1295401"/>
            <a:ext cx="7097872" cy="5246858"/>
          </a:xfrm>
          <a:prstGeom prst="rect">
            <a:avLst/>
          </a:prstGeom>
        </p:spPr>
      </p:pic>
    </p:spTree>
    <p:extLst>
      <p:ext uri="{BB962C8B-B14F-4D97-AF65-F5344CB8AC3E}">
        <p14:creationId xmlns:p14="http://schemas.microsoft.com/office/powerpoint/2010/main" val="46765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41158"/>
            <a:ext cx="8229600" cy="1143000"/>
          </a:xfrm>
        </p:spPr>
        <p:txBody>
          <a:bodyPr/>
          <a:lstStyle/>
          <a:p>
            <a:r>
              <a:rPr lang="en-US" dirty="0"/>
              <a:t>Color Histogram</a:t>
            </a:r>
          </a:p>
        </p:txBody>
      </p:sp>
      <p:pic>
        <p:nvPicPr>
          <p:cNvPr id="3" name="Picture 2"/>
          <p:cNvPicPr>
            <a:picLocks noChangeAspect="1"/>
          </p:cNvPicPr>
          <p:nvPr/>
        </p:nvPicPr>
        <p:blipFill>
          <a:blip r:embed="rId3"/>
          <a:stretch>
            <a:fillRect/>
          </a:stretch>
        </p:blipFill>
        <p:spPr>
          <a:xfrm>
            <a:off x="685800" y="1143000"/>
            <a:ext cx="7393647" cy="5598047"/>
          </a:xfrm>
          <a:prstGeom prst="rect">
            <a:avLst/>
          </a:prstGeom>
        </p:spPr>
      </p:pic>
    </p:spTree>
    <p:extLst>
      <p:ext uri="{BB962C8B-B14F-4D97-AF65-F5344CB8AC3E}">
        <p14:creationId xmlns:p14="http://schemas.microsoft.com/office/powerpoint/2010/main" val="255957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3003" y="-44970"/>
            <a:ext cx="5026819" cy="1143000"/>
          </a:xfrm>
        </p:spPr>
        <p:txBody>
          <a:bodyPr>
            <a:normAutofit/>
          </a:bodyPr>
          <a:lstStyle/>
          <a:p>
            <a:r>
              <a:rPr lang="en-US" dirty="0" err="1"/>
              <a:t>Spectogram</a:t>
            </a:r>
            <a:r>
              <a:rPr lang="en-US" dirty="0"/>
              <a:t> </a:t>
            </a:r>
          </a:p>
        </p:txBody>
      </p:sp>
      <p:sp>
        <p:nvSpPr>
          <p:cNvPr id="3" name="Rectangle 2"/>
          <p:cNvSpPr/>
          <p:nvPr/>
        </p:nvSpPr>
        <p:spPr>
          <a:xfrm>
            <a:off x="304800" y="1676400"/>
            <a:ext cx="2362200" cy="3970318"/>
          </a:xfrm>
          <a:prstGeom prst="rect">
            <a:avLst/>
          </a:prstGeom>
        </p:spPr>
        <p:txBody>
          <a:bodyPr wrap="square">
            <a:spAutoFit/>
          </a:bodyPr>
          <a:lstStyle/>
          <a:p>
            <a:r>
              <a:rPr lang="en-US" sz="2800" dirty="0"/>
              <a:t>A visual representation</a:t>
            </a:r>
            <a:br>
              <a:rPr lang="en-US" sz="2800" dirty="0"/>
            </a:br>
            <a:r>
              <a:rPr lang="en-US" sz="2800" dirty="0"/>
              <a:t> of the frequency spectrum of an auditory signal as it varies  with time</a:t>
            </a:r>
          </a:p>
        </p:txBody>
      </p:sp>
      <p:sp>
        <p:nvSpPr>
          <p:cNvPr id="7" name="TextBox 6"/>
          <p:cNvSpPr txBox="1"/>
          <p:nvPr/>
        </p:nvSpPr>
        <p:spPr>
          <a:xfrm>
            <a:off x="3657600" y="6353331"/>
            <a:ext cx="8384381" cy="369332"/>
          </a:xfrm>
          <a:prstGeom prst="rect">
            <a:avLst/>
          </a:prstGeom>
          <a:noFill/>
        </p:spPr>
        <p:txBody>
          <a:bodyPr wrap="square" rtlCol="0">
            <a:spAutoFit/>
          </a:bodyPr>
          <a:lstStyle/>
          <a:p>
            <a:r>
              <a:rPr lang="en-US" dirty="0">
                <a:hlinkClick r:id="rId3"/>
              </a:rPr>
              <a:t>https://academo.org/demos/spectrum-analyzer/</a:t>
            </a:r>
            <a:endParaRPr lang="en-US" dirty="0"/>
          </a:p>
        </p:txBody>
      </p:sp>
      <p:pic>
        <p:nvPicPr>
          <p:cNvPr id="8" name="Picture 7"/>
          <p:cNvPicPr>
            <a:picLocks noChangeAspect="1"/>
          </p:cNvPicPr>
          <p:nvPr/>
        </p:nvPicPr>
        <p:blipFill>
          <a:blip r:embed="rId4"/>
          <a:stretch>
            <a:fillRect/>
          </a:stretch>
        </p:blipFill>
        <p:spPr>
          <a:xfrm>
            <a:off x="2877434" y="943259"/>
            <a:ext cx="6073135" cy="5376075"/>
          </a:xfrm>
          <a:prstGeom prst="rect">
            <a:avLst/>
          </a:prstGeom>
        </p:spPr>
      </p:pic>
    </p:spTree>
    <p:extLst>
      <p:ext uri="{BB962C8B-B14F-4D97-AF65-F5344CB8AC3E}">
        <p14:creationId xmlns:p14="http://schemas.microsoft.com/office/powerpoint/2010/main" val="24787675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a:t>What’s this Picture About?</a:t>
            </a:r>
          </a:p>
        </p:txBody>
      </p:sp>
      <p:pic>
        <p:nvPicPr>
          <p:cNvPr id="3" name="Picture 2" descr="DublinCore.JPG"/>
          <p:cNvPicPr>
            <a:picLocks noChangeAspect="1"/>
          </p:cNvPicPr>
          <p:nvPr/>
        </p:nvPicPr>
        <p:blipFill>
          <a:blip r:embed="rId3" cstate="print"/>
          <a:stretch>
            <a:fillRect/>
          </a:stretch>
        </p:blipFill>
        <p:spPr>
          <a:xfrm>
            <a:off x="469947" y="1066800"/>
            <a:ext cx="8064453" cy="547812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a:t>Name That Tune</a:t>
            </a:r>
          </a:p>
        </p:txBody>
      </p:sp>
      <p:pic>
        <p:nvPicPr>
          <p:cNvPr id="3" name="Picture 2" descr="DublinCore.JPG"/>
          <p:cNvPicPr>
            <a:picLocks noChangeAspect="1"/>
          </p:cNvPicPr>
          <p:nvPr/>
        </p:nvPicPr>
        <p:blipFill>
          <a:blip r:embed="rId3" cstate="print"/>
          <a:stretch>
            <a:fillRect/>
          </a:stretch>
        </p:blipFill>
        <p:spPr>
          <a:xfrm>
            <a:off x="469947" y="1570828"/>
            <a:ext cx="8064453" cy="447006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49978" y="2568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Bridging the Semantic Gap, or Not?  </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93022" y="1265738"/>
            <a:ext cx="8001000" cy="551089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Bridging the semantic gap means extracting features from non-text content to infer semantic-level descriptions from them, even if those features are not interpretable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An </a:t>
            </a:r>
            <a:r>
              <a:rPr lang="en-US" sz="2400" dirty="0">
                <a:solidFill>
                  <a:srgbClr val="FF0000"/>
                </a:solidFill>
                <a:latin typeface="UC Berkeley OS Sign"/>
                <a:cs typeface="Arial" pitchFamily="34" charset="0"/>
                <a:sym typeface="Arial" pitchFamily="34" charset="0"/>
              </a:rPr>
              <a:t>image signature  </a:t>
            </a:r>
            <a:r>
              <a:rPr lang="en-US" sz="2400" dirty="0">
                <a:latin typeface="UC Berkeley OS Sign"/>
                <a:cs typeface="Arial" pitchFamily="34" charset="0"/>
                <a:sym typeface="Arial" pitchFamily="34" charset="0"/>
              </a:rPr>
              <a:t>can be extracted from low-level features like color, shape, texture, and luminosity, and images are classified by computing the similarity between signatures</a:t>
            </a:r>
          </a:p>
          <a:p>
            <a:pPr marL="342900" indent="-342900" eaLnBrk="0" fontAlgn="base" hangingPunct="0">
              <a:lnSpc>
                <a:spcPct val="93000"/>
              </a:lnSpc>
              <a:spcBef>
                <a:spcPts val="1800"/>
              </a:spcBef>
              <a:spcAft>
                <a:spcPct val="0"/>
              </a:spcAft>
              <a:buFont typeface="Arial" pitchFamily="34" charset="0"/>
              <a:buChar char="•"/>
            </a:pPr>
            <a:r>
              <a:rPr lang="en-US" sz="2400" dirty="0">
                <a:solidFill>
                  <a:srgbClr val="FF0000"/>
                </a:solidFill>
                <a:latin typeface="UC Berkeley OS Sign"/>
                <a:cs typeface="Arial" pitchFamily="34" charset="0"/>
                <a:sym typeface="Arial" pitchFamily="34" charset="0"/>
              </a:rPr>
              <a:t>Deep learning </a:t>
            </a:r>
            <a:r>
              <a:rPr lang="en-US" sz="2400" dirty="0">
                <a:latin typeface="UC Berkeley OS Sign"/>
                <a:cs typeface="Arial" pitchFamily="34" charset="0"/>
                <a:sym typeface="Arial" pitchFamily="34" charset="0"/>
              </a:rPr>
              <a:t>approaches combine many layers of feature extractors to significantly improve object recognition</a:t>
            </a:r>
          </a:p>
          <a:p>
            <a:pPr marL="800100" lvl="1"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Is this visual scene indoors or outdoors? Nature, cityscape, or crowd scene? What are the objects? Who are those people? Are they happy or about to attack the Capitol? </a:t>
            </a:r>
          </a:p>
          <a:p>
            <a:pPr marL="342900" indent="-342900" eaLnBrk="0" fontAlgn="base" hangingPunct="0">
              <a:lnSpc>
                <a:spcPct val="93000"/>
              </a:lnSpc>
              <a:spcBef>
                <a:spcPts val="1800"/>
              </a:spcBef>
              <a:spcAft>
                <a:spcPct val="0"/>
              </a:spcAft>
              <a:buFont typeface="Arial" pitchFamily="34" charset="0"/>
              <a:buChar char="•"/>
            </a:pPr>
            <a:endParaRPr lang="en-US" sz="28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84846010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066800" y="30555"/>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Are these New Problems?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19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50543" y="171812"/>
            <a:ext cx="7696200" cy="5767763"/>
          </a:xfrm>
          <a:prstGeom prst="rect">
            <a:avLst/>
          </a:prstGeom>
          <a:noFill/>
          <a:ln w="9525">
            <a:noFill/>
            <a:miter lim="800000"/>
            <a:headEnd/>
            <a:tailEnd/>
          </a:ln>
        </p:spPr>
        <p:txBody>
          <a:bodyPr wrap="square" lIns="64291" tIns="32146" rIns="64291" bIns="32146">
            <a:spAutoFit/>
          </a:bodyPr>
          <a:lstStyle/>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Museums face some of the same or similar problems in describing art works and artifacts:</a:t>
            </a:r>
          </a:p>
          <a:p>
            <a:pPr marL="800100" lvl="2"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There may be many artifacts that represent the same "work" - this is like the "sensory" gap</a:t>
            </a:r>
          </a:p>
          <a:p>
            <a:pPr marL="800100" lvl="2"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 materials or medium in which the artifact is embodied don't convey semantics "on their surface" - this is the semantic gap</a:t>
            </a:r>
          </a:p>
        </p:txBody>
      </p:sp>
      <p:sp>
        <p:nvSpPr>
          <p:cNvPr id="2" name="TextBox 1">
            <a:extLst>
              <a:ext uri="{FF2B5EF4-FFF2-40B4-BE49-F238E27FC236}">
                <a16:creationId xmlns:a16="http://schemas.microsoft.com/office/drawing/2014/main" id="{FA58D0B1-745C-44CF-9B82-1B7244A831E9}"/>
              </a:ext>
            </a:extLst>
          </p:cNvPr>
          <p:cNvSpPr txBox="1"/>
          <p:nvPr/>
        </p:nvSpPr>
        <p:spPr>
          <a:xfrm>
            <a:off x="284633" y="5875198"/>
            <a:ext cx="8644964" cy="830997"/>
          </a:xfrm>
          <a:prstGeom prst="rect">
            <a:avLst/>
          </a:prstGeom>
          <a:noFill/>
        </p:spPr>
        <p:txBody>
          <a:bodyPr wrap="square" rtlCol="0">
            <a:spAutoFit/>
          </a:bodyPr>
          <a:lstStyle/>
          <a:p>
            <a:r>
              <a:rPr lang="en-US" sz="2400" b="1" i="1" dirty="0">
                <a:solidFill>
                  <a:srgbClr val="FF0000"/>
                </a:solidFill>
                <a:latin typeface="UC Berkeley OS Sign"/>
                <a:cs typeface="Arial" pitchFamily="34" charset="0"/>
                <a:sym typeface="Arial" pitchFamily="34" charset="0"/>
              </a:rPr>
              <a:t>Museums have been around a LONG time… some have been continuously operating for hundreds of years</a:t>
            </a:r>
            <a:endParaRPr lang="en-US" sz="2400" b="1" i="1" dirty="0">
              <a:solidFill>
                <a:srgbClr val="FF0000"/>
              </a:solidFill>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17612"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sym typeface="UC Berkeley OS Sign"/>
              </a:rPr>
              <a:t>Plan for Today’s Lecture</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606885"/>
            <a:ext cx="8036719" cy="3333443"/>
          </a:xfrm>
          <a:prstGeom prst="rect">
            <a:avLst/>
          </a:prstGeom>
          <a:noFill/>
          <a:ln w="9525">
            <a:noFill/>
            <a:miter lim="800000"/>
            <a:headEnd/>
            <a:tailEnd/>
          </a:ln>
        </p:spPr>
        <p:txBody>
          <a:bodyPr lIns="64291" tIns="32146" rIns="64291" bIns="32146">
            <a:spAutoFit/>
          </a:bodyPr>
          <a:lstStyle/>
          <a:p>
            <a:pPr marL="342900" lvl="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Granularity and Abstraction in Describing Art, Artifacts, Music, … </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UC Berkeley OS Sign"/>
              </a:rPr>
              <a:t>The Sensory and Semantic Gaps</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UC Berkeley OS Sign"/>
              </a:rPr>
              <a:t>Describing Music </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UC Berkeley OS Sign"/>
              </a:rPr>
              <a:t>“Professional” Descriptions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lstStyle/>
          <a:p>
            <a:r>
              <a:rPr lang="en-US" b="1" dirty="0"/>
              <a:t>Name That Tune</a:t>
            </a:r>
          </a:p>
        </p:txBody>
      </p:sp>
      <p:pic>
        <p:nvPicPr>
          <p:cNvPr id="3" name="Picture 2" descr="DublinCore.JPG"/>
          <p:cNvPicPr>
            <a:picLocks noChangeAspect="1"/>
          </p:cNvPicPr>
          <p:nvPr/>
        </p:nvPicPr>
        <p:blipFill>
          <a:blip r:embed="rId3" cstate="print"/>
          <a:stretch>
            <a:fillRect/>
          </a:stretch>
        </p:blipFill>
        <p:spPr>
          <a:xfrm>
            <a:off x="838200" y="990600"/>
            <a:ext cx="7489090" cy="497409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620000" cy="1143000"/>
          </a:xfrm>
        </p:spPr>
        <p:txBody>
          <a:bodyPr>
            <a:normAutofit fontScale="90000"/>
          </a:bodyPr>
          <a:lstStyle/>
          <a:p>
            <a:r>
              <a:rPr lang="en-US" b="1" dirty="0"/>
              <a:t>Music Box Controlled by </a:t>
            </a:r>
            <a:br>
              <a:rPr lang="en-US" b="1" dirty="0"/>
            </a:br>
            <a:r>
              <a:rPr lang="en-US" b="1" dirty="0"/>
              <a:t>Spoked Cylinder</a:t>
            </a:r>
          </a:p>
        </p:txBody>
      </p:sp>
      <p:pic>
        <p:nvPicPr>
          <p:cNvPr id="3" name="Picture 2" descr="DublinCore.JPG"/>
          <p:cNvPicPr>
            <a:picLocks noChangeAspect="1"/>
          </p:cNvPicPr>
          <p:nvPr/>
        </p:nvPicPr>
        <p:blipFill>
          <a:blip r:embed="rId3" cstate="print"/>
          <a:stretch>
            <a:fillRect/>
          </a:stretch>
        </p:blipFill>
        <p:spPr>
          <a:xfrm>
            <a:off x="732462" y="1447800"/>
            <a:ext cx="6917075" cy="4594177"/>
          </a:xfrm>
          <a:prstGeom prst="rect">
            <a:avLst/>
          </a:prstGeom>
        </p:spPr>
      </p:pic>
      <p:sp>
        <p:nvSpPr>
          <p:cNvPr id="4" name="TextBox 3">
            <a:extLst>
              <a:ext uri="{FF2B5EF4-FFF2-40B4-BE49-F238E27FC236}">
                <a16:creationId xmlns:a16="http://schemas.microsoft.com/office/drawing/2014/main" id="{9664871A-AD96-4739-826C-0887E1EA151D}"/>
              </a:ext>
            </a:extLst>
          </p:cNvPr>
          <p:cNvSpPr txBox="1"/>
          <p:nvPr/>
        </p:nvSpPr>
        <p:spPr>
          <a:xfrm>
            <a:off x="732462" y="6216134"/>
            <a:ext cx="7620000" cy="369332"/>
          </a:xfrm>
          <a:prstGeom prst="rect">
            <a:avLst/>
          </a:prstGeom>
          <a:noFill/>
        </p:spPr>
        <p:txBody>
          <a:bodyPr wrap="square" rtlCol="0">
            <a:spAutoFit/>
          </a:bodyPr>
          <a:lstStyle/>
          <a:p>
            <a:r>
              <a:rPr lang="en-US" dirty="0"/>
              <a:t>In Paris the </a:t>
            </a:r>
            <a:r>
              <a:rPr lang="fr-FR" dirty="0">
                <a:hlinkClick r:id="rId4"/>
              </a:rPr>
              <a:t>Musée des arts et métiers</a:t>
            </a:r>
            <a:r>
              <a:rPr lang="en-US" dirty="0">
                <a:hlinkClick r:id="rId4"/>
              </a:rPr>
              <a:t>  </a:t>
            </a:r>
            <a:r>
              <a:rPr lang="en-US" dirty="0"/>
              <a:t>is never crowded… great place to visit</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25464" y="-46494"/>
            <a:ext cx="8284243" cy="1237492"/>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Some Problems May Be New</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4011" y="990600"/>
            <a:ext cx="8515355" cy="5598486"/>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 temporal structure of music and video mandates new descriptive vocabulary and new ways to identify meaningful components </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Music and video meet emotional/psychological needs that are more complex than those for “text documents" - so the descriptions of the latter have to be able to address these needs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People don't usually access or retrieve music "to satisfy information requirements”... Video sometimes is, but not the most frequent reason</a:t>
            </a:r>
          </a:p>
          <a:p>
            <a:r>
              <a:rPr lang="en-US" sz="3200" dirty="0"/>
              <a:t> </a:t>
            </a: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819400"/>
            <a:ext cx="8229600" cy="1143000"/>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800" dirty="0">
                <a:sym typeface="UC Berkeley OS Sign"/>
              </a:rPr>
              <a:t>Describing Music</a:t>
            </a:r>
          </a:p>
        </p:txBody>
      </p:sp>
    </p:spTree>
    <p:extLst>
      <p:ext uri="{BB962C8B-B14F-4D97-AF65-F5344CB8AC3E}">
        <p14:creationId xmlns:p14="http://schemas.microsoft.com/office/powerpoint/2010/main" val="18951455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87128" y="241678"/>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Describing Music: Why</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35584" y="1432675"/>
            <a:ext cx="8036719" cy="4190152"/>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Generic reasons for description:  Finding, Identifying, Selecting, Obtaining, Exploring</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Recommending tracks or artists we might like (e.g., Pandora, Spotify)</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Finding copyrighted music where it isn’t supposed to be…so music publishers and distributors can collect data that gets money to the people who deserve it</a:t>
            </a:r>
          </a:p>
        </p:txBody>
      </p:sp>
    </p:spTree>
    <p:extLst>
      <p:ext uri="{BB962C8B-B14F-4D97-AF65-F5344CB8AC3E}">
        <p14:creationId xmlns:p14="http://schemas.microsoft.com/office/powerpoint/2010/main" val="421380782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5746"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Types of Music Descriptions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10035" y="1190997"/>
            <a:ext cx="8305800" cy="5115661"/>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rPr>
              <a:t>The track – size, duration, bitrate, key, energy level, BPM</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The medium– </a:t>
            </a:r>
            <a:r>
              <a:rPr lang="en-US" sz="2400" dirty="0">
                <a:latin typeface="UC Berkeley OS Sign"/>
                <a:cs typeface="Arial" pitchFamily="34" charset="0"/>
              </a:rPr>
              <a:t>CD, cassette, vinyl, streaming</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rPr>
              <a:t>The format – lossless:  WAV, AIFF, ...; lossy: MP3, WMA, ...</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Who made it, and how it was made - </a:t>
            </a:r>
            <a:r>
              <a:rPr lang="en-US" sz="2400" dirty="0">
                <a:latin typeface="UC Berkeley OS Sign"/>
                <a:cs typeface="Arial" pitchFamily="34" charset="0"/>
              </a:rPr>
              <a:t>who composed it, who performed on it, what instruments were used, who recorded it</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How it relates to other music</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What it sounds like, how it makes you feel</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rPr>
              <a:t>What is the musical structure (repetition, contrast, transformation, other compositional patterns)?</a:t>
            </a:r>
            <a:endParaRPr lang="en-US" sz="24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endParaRPr lang="en-US" sz="2400" dirty="0">
              <a:latin typeface="UC Berkeley OS Sign"/>
              <a:cs typeface="Arial" pitchFamily="34" charset="0"/>
              <a:sym typeface="Arial" pitchFamily="34" charset="0"/>
            </a:endParaRPr>
          </a:p>
        </p:txBody>
      </p:sp>
    </p:spTree>
    <p:extLst>
      <p:ext uri="{BB962C8B-B14F-4D97-AF65-F5344CB8AC3E}">
        <p14:creationId xmlns:p14="http://schemas.microsoft.com/office/powerpoint/2010/main" val="9443352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26</a:t>
            </a:fld>
            <a:endParaRPr lang="en-US" sz="1500" dirty="0">
              <a:solidFill>
                <a:srgbClr val="002955"/>
              </a:solidFill>
              <a:latin typeface="UC Berkeley OS Sign"/>
              <a:ea typeface="MS PGothic" pitchFamily="34" charset="-128"/>
              <a:sym typeface="UC Berkeley OS Sign"/>
            </a:endParaRPr>
          </a:p>
        </p:txBody>
      </p:sp>
      <p:pic>
        <p:nvPicPr>
          <p:cNvPr id="2" name="Picture 1"/>
          <p:cNvPicPr>
            <a:picLocks noChangeAspect="1"/>
          </p:cNvPicPr>
          <p:nvPr/>
        </p:nvPicPr>
        <p:blipFill>
          <a:blip r:embed="rId3"/>
          <a:stretch>
            <a:fillRect/>
          </a:stretch>
        </p:blipFill>
        <p:spPr>
          <a:xfrm>
            <a:off x="762000" y="1268065"/>
            <a:ext cx="7162800" cy="5614987"/>
          </a:xfrm>
          <a:prstGeom prst="rect">
            <a:avLst/>
          </a:prstGeom>
        </p:spPr>
      </p:pic>
      <p:sp>
        <p:nvSpPr>
          <p:cNvPr id="3" name="Title 2"/>
          <p:cNvSpPr>
            <a:spLocks noGrp="1"/>
          </p:cNvSpPr>
          <p:nvPr>
            <p:ph type="title"/>
          </p:nvPr>
        </p:nvSpPr>
        <p:spPr>
          <a:xfrm>
            <a:off x="533308" y="154292"/>
            <a:ext cx="8229600" cy="1143000"/>
          </a:xfrm>
        </p:spPr>
        <p:txBody>
          <a:bodyPr>
            <a:normAutofit fontScale="90000"/>
          </a:bodyPr>
          <a:lstStyle/>
          <a:p>
            <a:r>
              <a:rPr lang="en-US" dirty="0">
                <a:hlinkClick r:id="rId4"/>
              </a:rPr>
              <a:t>Relationships in </a:t>
            </a:r>
            <a:r>
              <a:rPr lang="en-US" dirty="0" err="1">
                <a:hlinkClick r:id="rId4"/>
              </a:rPr>
              <a:t>Musicbrainz</a:t>
            </a:r>
            <a:r>
              <a:rPr lang="en-US" dirty="0">
                <a:hlinkClick r:id="rId4"/>
              </a:rPr>
              <a:t> </a:t>
            </a:r>
            <a:r>
              <a:rPr lang="en-US" dirty="0"/>
              <a:t>Database</a:t>
            </a:r>
          </a:p>
        </p:txBody>
      </p:sp>
    </p:spTree>
    <p:extLst>
      <p:ext uri="{BB962C8B-B14F-4D97-AF65-F5344CB8AC3E}">
        <p14:creationId xmlns:p14="http://schemas.microsoft.com/office/powerpoint/2010/main" val="359062097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5746" y="333003"/>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Describing a Music Recording: </a:t>
            </a:r>
            <a:br>
              <a:rPr lang="en-US" sz="3600" b="1" dirty="0"/>
            </a:br>
            <a:r>
              <a:rPr lang="en-US" sz="3600" b="1" dirty="0"/>
              <a:t>Where &amp; How Much</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0040" y="1513807"/>
            <a:ext cx="7733854" cy="4995757"/>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Oldest method: encode descriptions in filenames </a:t>
            </a:r>
          </a:p>
          <a:p>
            <a:pPr marL="800100" lvl="1" indent="-342900" eaLnBrk="0" fontAlgn="base" hangingPunct="0">
              <a:lnSpc>
                <a:spcPct val="93000"/>
              </a:lnSpc>
              <a:spcBef>
                <a:spcPts val="1800"/>
              </a:spcBef>
              <a:spcAft>
                <a:spcPct val="0"/>
              </a:spcAft>
              <a:buFont typeface="Arial" pitchFamily="34" charset="0"/>
              <a:buChar char="•"/>
            </a:pPr>
            <a:r>
              <a:rPr lang="en-US" sz="2800" dirty="0"/>
              <a:t>Example: </a:t>
            </a:r>
            <a:r>
              <a:rPr lang="en-US" sz="2800" dirty="0">
                <a:hlinkClick r:id="rId3"/>
              </a:rPr>
              <a:t>https://archive.org/details/gd73-02-09.sbd.bertha-fink.14939.sbeok.shnf</a:t>
            </a:r>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dirty="0">
                <a:sym typeface="Arial" pitchFamily="34" charset="0"/>
              </a:rPr>
              <a:t>“Improvement” – encode description</a:t>
            </a:r>
            <a:br>
              <a:rPr lang="en-US" sz="2800" dirty="0">
                <a:sym typeface="Arial" pitchFamily="34" charset="0"/>
              </a:rPr>
            </a:br>
            <a:r>
              <a:rPr lang="en-US" sz="2800" dirty="0">
                <a:sym typeface="Arial" pitchFamily="34" charset="0"/>
              </a:rPr>
              <a:t> into the music files</a:t>
            </a:r>
          </a:p>
          <a:p>
            <a:pPr marL="800100" lvl="2" indent="-342900" eaLnBrk="0" fontAlgn="base" hangingPunct="0">
              <a:lnSpc>
                <a:spcPct val="93000"/>
              </a:lnSpc>
              <a:spcBef>
                <a:spcPts val="1800"/>
              </a:spcBef>
              <a:spcAft>
                <a:spcPct val="0"/>
              </a:spcAft>
              <a:buFont typeface="Arial" pitchFamily="34" charset="0"/>
              <a:buChar char="•"/>
            </a:pPr>
            <a:r>
              <a:rPr lang="en-US" sz="2800" dirty="0">
                <a:sym typeface="Arial" pitchFamily="34" charset="0"/>
              </a:rPr>
              <a:t>ID3 format (1996) initially added as a hack to MP3 music files, which had no place for descriptions</a:t>
            </a:r>
          </a:p>
          <a:p>
            <a:pPr marL="342900" lvl="1" indent="-342900" eaLnBrk="0" fontAlgn="base" hangingPunct="0">
              <a:lnSpc>
                <a:spcPct val="93000"/>
              </a:lnSpc>
              <a:spcBef>
                <a:spcPts val="1800"/>
              </a:spcBef>
              <a:spcAft>
                <a:spcPct val="0"/>
              </a:spcAft>
              <a:buFont typeface="Arial" pitchFamily="34" charset="0"/>
              <a:buChar char="•"/>
            </a:pPr>
            <a:r>
              <a:rPr lang="en-US" sz="2800" dirty="0">
                <a:sym typeface="Arial" pitchFamily="34" charset="0"/>
              </a:rPr>
              <a:t>Today – rich music descriptions that are managed by applications apart from the recordings</a:t>
            </a:r>
          </a:p>
        </p:txBody>
      </p:sp>
      <p:pic>
        <p:nvPicPr>
          <p:cNvPr id="3" name="Picture 2">
            <a:extLst>
              <a:ext uri="{FF2B5EF4-FFF2-40B4-BE49-F238E27FC236}">
                <a16:creationId xmlns:a16="http://schemas.microsoft.com/office/drawing/2014/main" id="{C3EE6724-1A9F-46C7-BC6B-84639788CFB0}"/>
              </a:ext>
            </a:extLst>
          </p:cNvPr>
          <p:cNvPicPr>
            <a:picLocks noChangeAspect="1"/>
          </p:cNvPicPr>
          <p:nvPr/>
        </p:nvPicPr>
        <p:blipFill>
          <a:blip r:embed="rId4"/>
          <a:stretch>
            <a:fillRect/>
          </a:stretch>
        </p:blipFill>
        <p:spPr>
          <a:xfrm>
            <a:off x="6781800" y="2704804"/>
            <a:ext cx="838200" cy="838200"/>
          </a:xfrm>
          <a:prstGeom prst="rect">
            <a:avLst/>
          </a:prstGeom>
        </p:spPr>
      </p:pic>
    </p:spTree>
    <p:extLst>
      <p:ext uri="{BB962C8B-B14F-4D97-AF65-F5344CB8AC3E}">
        <p14:creationId xmlns:p14="http://schemas.microsoft.com/office/powerpoint/2010/main" val="251871912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95746" y="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ID3</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28</a:t>
            </a:fld>
            <a:endParaRPr lang="en-US" sz="1500" dirty="0">
              <a:solidFill>
                <a:srgbClr val="002955"/>
              </a:solidFill>
              <a:latin typeface="UC Berkeley OS Sign"/>
              <a:ea typeface="MS PGothic" pitchFamily="34" charset="-128"/>
              <a:sym typeface="UC Berkeley OS Sign"/>
            </a:endParaRPr>
          </a:p>
        </p:txBody>
      </p:sp>
      <p:pic>
        <p:nvPicPr>
          <p:cNvPr id="2" name="Picture 1"/>
          <p:cNvPicPr>
            <a:picLocks noChangeAspect="1"/>
          </p:cNvPicPr>
          <p:nvPr/>
        </p:nvPicPr>
        <p:blipFill>
          <a:blip r:embed="rId3"/>
          <a:stretch>
            <a:fillRect/>
          </a:stretch>
        </p:blipFill>
        <p:spPr>
          <a:xfrm>
            <a:off x="575675" y="762000"/>
            <a:ext cx="6587125" cy="2849863"/>
          </a:xfrm>
          <a:prstGeom prst="rect">
            <a:avLst/>
          </a:prstGeom>
        </p:spPr>
      </p:pic>
      <p:sp>
        <p:nvSpPr>
          <p:cNvPr id="3" name="TextBox 2"/>
          <p:cNvSpPr txBox="1"/>
          <p:nvPr/>
        </p:nvSpPr>
        <p:spPr>
          <a:xfrm>
            <a:off x="575675" y="3636243"/>
            <a:ext cx="6248400" cy="3046988"/>
          </a:xfrm>
          <a:prstGeom prst="rect">
            <a:avLst/>
          </a:prstGeom>
          <a:noFill/>
        </p:spPr>
        <p:txBody>
          <a:bodyPr wrap="square" rtlCol="0">
            <a:spAutoFit/>
          </a:bodyPr>
          <a:lstStyle/>
          <a:p>
            <a:r>
              <a:rPr lang="en-US" sz="2400" dirty="0"/>
              <a:t>Barely adequate for ordinary “rock” or “pop” songs:  </a:t>
            </a:r>
            <a:r>
              <a:rPr lang="en-US" sz="2400" dirty="0">
                <a:hlinkClick r:id="rId4"/>
              </a:rPr>
              <a:t>Smoke on the Water </a:t>
            </a:r>
            <a:r>
              <a:rPr lang="en-US" sz="2400" dirty="0"/>
              <a:t>/  Deep Purple / Machine Head /  1972</a:t>
            </a:r>
          </a:p>
          <a:p>
            <a:endParaRPr lang="en-US" sz="2400" dirty="0"/>
          </a:p>
          <a:p>
            <a:r>
              <a:rPr lang="en-US" sz="2400" dirty="0">
                <a:hlinkClick r:id="rId5"/>
              </a:rPr>
              <a:t>It fails miserably for classical music</a:t>
            </a:r>
            <a:r>
              <a:rPr lang="en-US" sz="2400" dirty="0"/>
              <a:t>; no way to encode part-whole relationships, composer, conductor, other stuff that matters to serious music people</a:t>
            </a:r>
          </a:p>
        </p:txBody>
      </p:sp>
      <p:pic>
        <p:nvPicPr>
          <p:cNvPr id="1028" name="Picture 4" descr="Product Detail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24075" y="3352800"/>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Product Detai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66479" y="5018015"/>
            <a:ext cx="1524000" cy="152400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7B5AC131-ED7C-44C2-9751-D59DAC2D9EF1}"/>
              </a:ext>
            </a:extLst>
          </p:cNvPr>
          <p:cNvPicPr>
            <a:picLocks noChangeAspect="1"/>
          </p:cNvPicPr>
          <p:nvPr/>
        </p:nvPicPr>
        <p:blipFill>
          <a:blip r:embed="rId8"/>
          <a:stretch>
            <a:fillRect/>
          </a:stretch>
        </p:blipFill>
        <p:spPr>
          <a:xfrm>
            <a:off x="5865230" y="211748"/>
            <a:ext cx="2667000" cy="2667000"/>
          </a:xfrm>
          <a:prstGeom prst="rect">
            <a:avLst/>
          </a:prstGeom>
        </p:spPr>
      </p:pic>
    </p:spTree>
    <p:extLst>
      <p:ext uri="{BB962C8B-B14F-4D97-AF65-F5344CB8AC3E}">
        <p14:creationId xmlns:p14="http://schemas.microsoft.com/office/powerpoint/2010/main" val="2604503460"/>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28600" y="990600"/>
            <a:ext cx="8153400" cy="5496516"/>
          </a:xfrm>
          <a:prstGeom prst="rect">
            <a:avLst/>
          </a:prstGeom>
        </p:spPr>
      </p:pic>
      <p:sp>
        <p:nvSpPr>
          <p:cNvPr id="3" name="Rectangle 2"/>
          <p:cNvSpPr/>
          <p:nvPr/>
        </p:nvSpPr>
        <p:spPr>
          <a:xfrm>
            <a:off x="450300" y="228600"/>
            <a:ext cx="7840994" cy="573683"/>
          </a:xfrm>
          <a:prstGeom prst="rect">
            <a:avLst/>
          </a:prstGeom>
        </p:spPr>
        <p:txBody>
          <a:bodyPr wrap="non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latin typeface="+mj-lt"/>
                <a:ea typeface="+mj-ea"/>
                <a:cs typeface="+mj-cs"/>
                <a:sym typeface="UC Berkeley OS Sign"/>
              </a:rPr>
              <a:t>Music Genres  (defined by human experts)</a:t>
            </a:r>
            <a:endParaRPr lang="en-US" sz="3400" b="1" dirty="0">
              <a:latin typeface="+mj-lt"/>
              <a:ea typeface="+mj-ea"/>
              <a:cs typeface="+mj-cs"/>
            </a:endParaRPr>
          </a:p>
        </p:txBody>
      </p:sp>
    </p:spTree>
    <p:extLst>
      <p:ext uri="{BB962C8B-B14F-4D97-AF65-F5344CB8AC3E}">
        <p14:creationId xmlns:p14="http://schemas.microsoft.com/office/powerpoint/2010/main" val="34138584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83121" y="104403"/>
            <a:ext cx="8228707"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sym typeface="UC Berkeley OS Sign"/>
              </a:rPr>
              <a:t>Non-text Resources </a:t>
            </a:r>
            <a:br>
              <a:rPr lang="en-US" b="1" dirty="0">
                <a:sym typeface="UC Berkeley OS Sign"/>
              </a:rPr>
            </a:br>
            <a:r>
              <a:rPr lang="en-US" b="1" dirty="0">
                <a:sym typeface="UC Berkeley OS Sign"/>
              </a:rPr>
              <a:t>(some overlapping categories)</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121" y="1617027"/>
            <a:ext cx="8036719" cy="4655920"/>
          </a:xfrm>
          <a:prstGeom prst="rect">
            <a:avLst/>
          </a:prstGeom>
          <a:noFill/>
          <a:ln w="9525">
            <a:noFill/>
            <a:miter lim="800000"/>
            <a:headEnd/>
            <a:tailEnd/>
          </a:ln>
        </p:spPr>
        <p:txBody>
          <a:bodyPr lIns="64291" tIns="32146" rIns="64291" bIns="32146">
            <a:spAutoFit/>
          </a:bodyPr>
          <a:lstStyle/>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Tangible Medium</a:t>
            </a:r>
          </a:p>
          <a:p>
            <a:pPr marL="800100" lvl="2"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Art, sculpture, physical designs</a:t>
            </a:r>
          </a:p>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Audio (speech, music, sound)</a:t>
            </a:r>
          </a:p>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Graphics and Images</a:t>
            </a:r>
          </a:p>
          <a:p>
            <a:pPr marL="3429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“Moving” Images (video)</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Multimedia -- Composed of more than one form of media</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Time-based media -- Audio and video</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39383" y="381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The Music Genome (1)</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740803" y="1066800"/>
            <a:ext cx="8036719" cy="5335593"/>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About 20 years ago Pandora's founder Tim Westergren hired Stanford musicology grad students (led by Nolan Gasser) to implement his vision that there were “music species” that could be defined by sets of “music genes”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An old idea – Hungarian composer Bartok classified thousands of folk songs into melodic families over a hundred years ago (Note 305 in TDO 4</a:t>
            </a:r>
            <a:r>
              <a:rPr lang="en-US" sz="2800" baseline="30000" dirty="0">
                <a:latin typeface="UC Berkeley OS Sign"/>
                <a:cs typeface="Arial" pitchFamily="34" charset="0"/>
                <a:sym typeface="Arial" pitchFamily="34" charset="0"/>
              </a:rPr>
              <a:t>th</a:t>
            </a:r>
            <a:r>
              <a:rPr lang="en-US" sz="2800" dirty="0">
                <a:latin typeface="UC Berkeley OS Sign"/>
                <a:cs typeface="Arial" pitchFamily="34" charset="0"/>
                <a:sym typeface="Arial" pitchFamily="34" charset="0"/>
              </a:rPr>
              <a:t> Professional edition)</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“Groups of genes” for musical analysis include melody, harmony, rhythm, form, instrumentation, lyrics</a:t>
            </a:r>
            <a:endParaRPr lang="en-US" sz="2000" dirty="0">
              <a:latin typeface="UC Berkeley OS Sign"/>
              <a:cs typeface="Arial" pitchFamily="34" charset="0"/>
            </a:endParaRPr>
          </a:p>
        </p:txBody>
      </p:sp>
    </p:spTree>
    <p:extLst>
      <p:ext uri="{BB962C8B-B14F-4D97-AF65-F5344CB8AC3E}">
        <p14:creationId xmlns:p14="http://schemas.microsoft.com/office/powerpoint/2010/main" val="6295357"/>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44808" y="-2286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sym typeface="UC Berkeley OS Sign"/>
              </a:rPr>
              <a:t>The Music Genome (2)</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53640" y="838200"/>
            <a:ext cx="8036719" cy="5566426"/>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A song can have as many as 450 genes; rock and pop songs have 150 genes, rap songs have 350, jazz songs have approximately 400, classical music often more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 specific gene might be “wah-wah and fuzz guitar distortion”, “gender of lead vocalist”, very granular features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If you don’t know what “wah-wah and fuzz” are:  </a:t>
            </a:r>
            <a:r>
              <a:rPr lang="en-US" sz="2800" dirty="0">
                <a:latin typeface="UC Berkeley OS Sign"/>
                <a:cs typeface="Arial" pitchFamily="34" charset="0"/>
                <a:sym typeface="Arial" pitchFamily="34" charset="0"/>
                <a:hlinkClick r:id="rId3"/>
              </a:rPr>
              <a:t>https://www.youtube.com/watch?v=yzUJS4kjzcs</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rPr>
              <a:t>2 million songs analyzed manually (20-30 minutes each, 25 people doing it); this collection used to train computational classifier</a:t>
            </a:r>
            <a:endParaRPr lang="en-US" sz="2000" dirty="0">
              <a:latin typeface="UC Berkeley OS Sign"/>
              <a:cs typeface="Arial" pitchFamily="34" charset="0"/>
            </a:endParaRPr>
          </a:p>
        </p:txBody>
      </p:sp>
    </p:spTree>
    <p:extLst>
      <p:ext uri="{BB962C8B-B14F-4D97-AF65-F5344CB8AC3E}">
        <p14:creationId xmlns:p14="http://schemas.microsoft.com/office/powerpoint/2010/main" val="3741768359"/>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915293" y="178875"/>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Data-driven Organization of Music and Music Artists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32</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66503" y="1482223"/>
            <a:ext cx="8305800" cy="4534092"/>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t>Every interaction with music that CAN be captured is probably being captured;  this includes music playing in any connected app, music streaming, </a:t>
            </a:r>
            <a:r>
              <a:rPr lang="en-US" sz="2800" dirty="0">
                <a:solidFill>
                  <a:srgbClr val="FF0000"/>
                </a:solidFill>
              </a:rPr>
              <a:t>and what else?</a:t>
            </a:r>
            <a:r>
              <a:rPr lang="en-US" sz="2800" dirty="0"/>
              <a:t> </a:t>
            </a:r>
          </a:p>
          <a:p>
            <a:pPr marL="342900" indent="-342900" eaLnBrk="0" fontAlgn="base" hangingPunct="0">
              <a:lnSpc>
                <a:spcPct val="93000"/>
              </a:lnSpc>
              <a:spcBef>
                <a:spcPts val="1800"/>
              </a:spcBef>
              <a:spcAft>
                <a:spcPct val="0"/>
              </a:spcAft>
              <a:buFont typeface="Arial" pitchFamily="34" charset="0"/>
              <a:buChar char="•"/>
            </a:pPr>
            <a:r>
              <a:rPr lang="en-US" sz="2800" dirty="0"/>
              <a:t>These rich data sets can be analyzed to organize music and to organize music artists </a:t>
            </a:r>
          </a:p>
          <a:p>
            <a:pPr marL="342900" indent="-342900" eaLnBrk="0" fontAlgn="base" hangingPunct="0">
              <a:lnSpc>
                <a:spcPct val="93000"/>
              </a:lnSpc>
              <a:spcBef>
                <a:spcPts val="1800"/>
              </a:spcBef>
              <a:spcAft>
                <a:spcPct val="0"/>
              </a:spcAft>
              <a:buFont typeface="Arial" pitchFamily="34" charset="0"/>
              <a:buChar char="•"/>
            </a:pPr>
            <a:r>
              <a:rPr lang="en-US" sz="2800" dirty="0"/>
              <a:t>Example:  “Music Map” organizes artists by their musical similarity and into five popularity categories:  Undiscovered, promising, established, mainstream, epic</a:t>
            </a:r>
          </a:p>
        </p:txBody>
      </p:sp>
    </p:spTree>
    <p:extLst>
      <p:ext uri="{BB962C8B-B14F-4D97-AF65-F5344CB8AC3E}">
        <p14:creationId xmlns:p14="http://schemas.microsoft.com/office/powerpoint/2010/main" val="527729059"/>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E1039E2-6121-4760-A2AB-410B1E393503}"/>
              </a:ext>
            </a:extLst>
          </p:cNvPr>
          <p:cNvSpPr/>
          <p:nvPr/>
        </p:nvSpPr>
        <p:spPr>
          <a:xfrm>
            <a:off x="4953000" y="4267200"/>
            <a:ext cx="533400" cy="152400"/>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stretch>
            <a:fillRect/>
          </a:stretch>
        </p:blipFill>
        <p:spPr>
          <a:xfrm>
            <a:off x="152400" y="990600"/>
            <a:ext cx="8501062" cy="5245486"/>
          </a:xfrm>
          <a:prstGeom prst="rect">
            <a:avLst/>
          </a:prstGeom>
        </p:spPr>
      </p:pic>
      <p:sp>
        <p:nvSpPr>
          <p:cNvPr id="3" name="TextBox 2"/>
          <p:cNvSpPr txBox="1"/>
          <p:nvPr/>
        </p:nvSpPr>
        <p:spPr>
          <a:xfrm>
            <a:off x="1490662" y="381000"/>
            <a:ext cx="7162800" cy="923330"/>
          </a:xfrm>
          <a:prstGeom prst="rect">
            <a:avLst/>
          </a:prstGeom>
          <a:noFill/>
        </p:spPr>
        <p:txBody>
          <a:bodyPr wrap="square" rtlCol="0">
            <a:spAutoFit/>
          </a:bodyPr>
          <a:lstStyle/>
          <a:p>
            <a:r>
              <a:rPr lang="en-US" sz="3600" b="1" dirty="0">
                <a:latin typeface="+mj-lt"/>
                <a:ea typeface="+mj-ea"/>
                <a:cs typeface="+mj-cs"/>
              </a:rPr>
              <a:t>Musical Similarity to Adele  </a:t>
            </a:r>
            <a:r>
              <a:rPr lang="en-US" dirty="0">
                <a:hlinkClick r:id="rId4"/>
              </a:rPr>
              <a:t>http://www.music-map.com/adele.html</a:t>
            </a:r>
            <a:endParaRPr lang="en-US" dirty="0"/>
          </a:p>
        </p:txBody>
      </p:sp>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B831A000-4E5A-44C0-87CF-3CF82DA5BA46}"/>
                  </a:ext>
                </a:extLst>
              </p14:cNvPr>
              <p14:cNvContentPartPr/>
              <p14:nvPr/>
            </p14:nvContentPartPr>
            <p14:xfrm>
              <a:off x="5127043" y="4293980"/>
              <a:ext cx="360" cy="360"/>
            </p14:xfrm>
          </p:contentPart>
        </mc:Choice>
        <mc:Fallback xmlns="">
          <p:pic>
            <p:nvPicPr>
              <p:cNvPr id="7" name="Ink 6">
                <a:extLst>
                  <a:ext uri="{FF2B5EF4-FFF2-40B4-BE49-F238E27FC236}">
                    <a16:creationId xmlns:a16="http://schemas.microsoft.com/office/drawing/2014/main" id="{B831A000-4E5A-44C0-87CF-3CF82DA5BA46}"/>
                  </a:ext>
                </a:extLst>
              </p:cNvPr>
              <p:cNvPicPr/>
              <p:nvPr/>
            </p:nvPicPr>
            <p:blipFill>
              <a:blip r:embed="rId6"/>
              <a:stretch>
                <a:fillRect/>
              </a:stretch>
            </p:blipFill>
            <p:spPr>
              <a:xfrm>
                <a:off x="5073403" y="4185980"/>
                <a:ext cx="1080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 name="Ink 7">
                <a:extLst>
                  <a:ext uri="{FF2B5EF4-FFF2-40B4-BE49-F238E27FC236}">
                    <a16:creationId xmlns:a16="http://schemas.microsoft.com/office/drawing/2014/main" id="{D0D1CF35-F8C2-495E-BB65-19FB9A65416C}"/>
                  </a:ext>
                </a:extLst>
              </p14:cNvPr>
              <p14:cNvContentPartPr/>
              <p14:nvPr/>
            </p14:nvContentPartPr>
            <p14:xfrm>
              <a:off x="5011483" y="4305140"/>
              <a:ext cx="413640" cy="360"/>
            </p14:xfrm>
          </p:contentPart>
        </mc:Choice>
        <mc:Fallback xmlns="">
          <p:pic>
            <p:nvPicPr>
              <p:cNvPr id="8" name="Ink 7">
                <a:extLst>
                  <a:ext uri="{FF2B5EF4-FFF2-40B4-BE49-F238E27FC236}">
                    <a16:creationId xmlns:a16="http://schemas.microsoft.com/office/drawing/2014/main" id="{D0D1CF35-F8C2-495E-BB65-19FB9A65416C}"/>
                  </a:ext>
                </a:extLst>
              </p:cNvPr>
              <p:cNvPicPr/>
              <p:nvPr/>
            </p:nvPicPr>
            <p:blipFill>
              <a:blip r:embed="rId8"/>
              <a:stretch>
                <a:fillRect/>
              </a:stretch>
            </p:blipFill>
            <p:spPr>
              <a:xfrm>
                <a:off x="4957843" y="4197500"/>
                <a:ext cx="521280" cy="216000"/>
              </a:xfrm>
              <a:prstGeom prst="rect">
                <a:avLst/>
              </a:prstGeom>
            </p:spPr>
          </p:pic>
        </mc:Fallback>
      </mc:AlternateContent>
    </p:spTree>
    <p:extLst>
      <p:ext uri="{BB962C8B-B14F-4D97-AF65-F5344CB8AC3E}">
        <p14:creationId xmlns:p14="http://schemas.microsoft.com/office/powerpoint/2010/main" val="42701368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057400"/>
            <a:ext cx="8229600" cy="1143000"/>
          </a:xfrm>
        </p:spPr>
        <p:txBody>
          <a:bodyPr>
            <a:noAutofit/>
          </a:bodyPr>
          <a:lstStyle/>
          <a:p>
            <a:r>
              <a:rPr lang="en-US" sz="4800" b="1" dirty="0"/>
              <a:t>Professional Descriptions </a:t>
            </a:r>
            <a:br>
              <a:rPr lang="en-US" sz="4800" b="1" dirty="0"/>
            </a:br>
            <a:r>
              <a:rPr lang="en-US" sz="4800" b="1" dirty="0"/>
              <a:t>for Non-text Resources</a:t>
            </a:r>
          </a:p>
        </p:txBody>
      </p:sp>
    </p:spTree>
    <p:extLst>
      <p:ext uri="{BB962C8B-B14F-4D97-AF65-F5344CB8AC3E}">
        <p14:creationId xmlns:p14="http://schemas.microsoft.com/office/powerpoint/2010/main" val="6330861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1066800" y="359936"/>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"Professional" Descriptions for Multimedia and Non-textual Works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83302" y="1756117"/>
            <a:ext cx="8036719" cy="4821094"/>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Museum works and other non-text artifacts have long been described by professionals using structured resource descriptions according to classification rules</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rPr>
              <a:t>The descriptions are often "layered" beginning with accessible properties with more analytic descriptions added for those objects that warrant them </a:t>
            </a:r>
          </a:p>
          <a:p>
            <a:endParaRPr lang="en-US" sz="2800" dirty="0"/>
          </a:p>
          <a:p>
            <a:r>
              <a:rPr lang="en-US" sz="2800" dirty="0"/>
              <a:t> </a:t>
            </a: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Layered Descriptions</a:t>
            </a:r>
          </a:p>
        </p:txBody>
      </p:sp>
      <p:sp>
        <p:nvSpPr>
          <p:cNvPr id="3" name="Content Placeholder 2"/>
          <p:cNvSpPr>
            <a:spLocks noGrp="1"/>
          </p:cNvSpPr>
          <p:nvPr>
            <p:ph idx="1"/>
          </p:nvPr>
        </p:nvSpPr>
        <p:spPr/>
        <p:txBody>
          <a:bodyPr/>
          <a:lstStyle/>
          <a:p>
            <a:r>
              <a:rPr lang="en-US" b="1" dirty="0">
                <a:solidFill>
                  <a:srgbClr val="FF0000"/>
                </a:solidFill>
              </a:rPr>
              <a:t>Why do we need different levels of description? </a:t>
            </a:r>
          </a:p>
          <a:p>
            <a:r>
              <a:rPr lang="en-US" b="1" dirty="0">
                <a:solidFill>
                  <a:srgbClr val="FF0000"/>
                </a:solidFill>
              </a:rPr>
              <a:t>Does every resource need them? For what kinds of works is it worth making this investment?</a:t>
            </a:r>
          </a:p>
          <a:p>
            <a:r>
              <a:rPr lang="en-US" b="1" dirty="0">
                <a:solidFill>
                  <a:srgbClr val="FF0000"/>
                </a:solidFill>
              </a:rPr>
              <a:t>What kinds of people/skills are required to be work at each of these levels" -- and at what cost? </a:t>
            </a:r>
            <a:endParaRPr lang="en-US" dirty="0"/>
          </a:p>
        </p:txBody>
      </p:sp>
    </p:spTree>
    <p:extLst>
      <p:ext uri="{BB962C8B-B14F-4D97-AF65-F5344CB8AC3E}">
        <p14:creationId xmlns:p14="http://schemas.microsoft.com/office/powerpoint/2010/main" val="4641155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13605" y="3048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Panofsky's Three Levels of Meaning</a:t>
            </a:r>
            <a:endParaRPr lang="en-US" sz="40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42141" y="990600"/>
            <a:ext cx="8036719" cy="5303213"/>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Description ("Preiconographic“ or “Primary”)</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Identification ("Iconographic“ or “Secondary”)</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Interpretation ("Iconologic“)</a:t>
            </a:r>
          </a:p>
          <a:p>
            <a:endParaRPr lang="en-US" sz="3600" dirty="0"/>
          </a:p>
          <a:p>
            <a:r>
              <a:rPr lang="en-US" sz="3600" dirty="0"/>
              <a:t> </a:t>
            </a: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228600" y="609600"/>
            <a:ext cx="8495853" cy="1190997"/>
          </a:xfrm>
        </p:spPr>
        <p:txBody>
          <a:bodyPr>
            <a:normAutofit fontScale="90000"/>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  </a:t>
            </a:r>
            <a:r>
              <a:rPr lang="en-US" sz="4900" b="1" dirty="0"/>
              <a:t>Description / “Preiconographic” /</a:t>
            </a:r>
            <a:br>
              <a:rPr lang="en-US" sz="4900" b="1" dirty="0"/>
            </a:br>
            <a:r>
              <a:rPr lang="en-US" sz="4900" b="1" dirty="0"/>
              <a:t> Primary Level</a:t>
            </a:r>
            <a:endParaRPr lang="en-US" sz="49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38</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278745" y="914400"/>
            <a:ext cx="8458200" cy="6087402"/>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The "primary" or "natural" subject matter of a work</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“The kind of thing” -  the generic elements or things depicted in, on, or by an object / image / artwork</a:t>
            </a:r>
          </a:p>
          <a:p>
            <a:pPr marL="342900" indent="-342900" eaLnBrk="0" fontAlgn="base" hangingPunct="0">
              <a:lnSpc>
                <a:spcPct val="93000"/>
              </a:lnSpc>
              <a:spcBef>
                <a:spcPts val="1800"/>
              </a:spcBef>
              <a:spcAft>
                <a:spcPct val="0"/>
              </a:spcAft>
              <a:buFont typeface="Arial" pitchFamily="34" charset="0"/>
              <a:buChar char="•"/>
            </a:pPr>
            <a:r>
              <a:rPr lang="en-US" sz="3600" dirty="0">
                <a:latin typeface="UC Berkeley OS Sign"/>
                <a:cs typeface="Arial" pitchFamily="34" charset="0"/>
                <a:sym typeface="Arial" pitchFamily="34" charset="0"/>
              </a:rPr>
              <a:t>These would be recognizable by anyone, regardless of their expertise or training</a:t>
            </a:r>
          </a:p>
          <a:p>
            <a:endParaRPr lang="en-US" sz="2800" dirty="0"/>
          </a:p>
          <a:p>
            <a:r>
              <a:rPr lang="en-US" sz="2800" dirty="0"/>
              <a:t> </a:t>
            </a: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457646" y="6858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Identification / “Iconographic” /</a:t>
            </a:r>
            <a:br>
              <a:rPr lang="en-US" b="1" dirty="0"/>
            </a:br>
            <a:r>
              <a:rPr lang="en-US" b="1" dirty="0"/>
              <a:t> Secondary Level</a:t>
            </a:r>
            <a:endParaRPr lang="en-US"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39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457646" y="1447800"/>
            <a:ext cx="7772400" cy="5684920"/>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The (authoritative) name of the subject or thing depicted in the work</a:t>
            </a:r>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Can require research or fact assembly from sources of social and cultural knowledge</a:t>
            </a:r>
          </a:p>
          <a:p>
            <a:endParaRPr lang="en-US" sz="2800" dirty="0"/>
          </a:p>
          <a:p>
            <a:r>
              <a:rPr lang="en-US" sz="2800" dirty="0"/>
              <a:t> </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1070" y="228600"/>
            <a:ext cx="8228707" cy="1190997"/>
          </a:xfrm>
        </p:spPr>
        <p:txBody>
          <a:bodyPr>
            <a:no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4000" b="1" dirty="0"/>
              <a:t>The “Things” for Non-text Resources? </a:t>
            </a:r>
            <a:br>
              <a:rPr lang="en-US" sz="4000" b="1" dirty="0"/>
            </a:br>
            <a:r>
              <a:rPr lang="en-US" sz="4000" b="1" dirty="0"/>
              <a:t>(Granularity  and Abstraction)</a:t>
            </a:r>
            <a:endParaRPr lang="en-US" sz="40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578619" y="1600200"/>
            <a:ext cx="8305800" cy="4886753"/>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Songs and sound recordings</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album, playlist, queue </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cover, remake</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mix, remix</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sample, soundbite</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Video</a:t>
            </a:r>
          </a:p>
          <a:p>
            <a:pPr marL="800100" lvl="1"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clip, snippet, still</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broad-/narrow-/simul-/tele-/web-/pod- cast</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74754" y="381000"/>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b="1" dirty="0"/>
              <a:t>Interpretation / “Iconologic” Level</a:t>
            </a:r>
            <a:endParaRPr lang="en-US"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40</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99869" y="533400"/>
            <a:ext cx="8915400" cy="7060681"/>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The meaning or theme represented by the subject matter or iconography of the work</a:t>
            </a:r>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This meaning is often symbolic, and deeply grounded in the culture in which the work was created</a:t>
            </a:r>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Done by domain and methodology experts</a:t>
            </a:r>
          </a:p>
          <a:p>
            <a:endParaRPr lang="en-US" sz="2800" dirty="0"/>
          </a:p>
          <a:p>
            <a:r>
              <a:rPr lang="en-US" sz="2800" dirty="0"/>
              <a:t> </a:t>
            </a:r>
          </a:p>
        </p:txBody>
      </p:sp>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41</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152400" y="0"/>
            <a:ext cx="5334000" cy="6084581"/>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PRIMARY: Marble statue of nude woman standing on a seashell</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SECONDARY: Statue made in 2005 by Lucio Carusi of Carrara, Italy, titled “Venus”, made of local marble</a:t>
            </a:r>
          </a:p>
          <a:p>
            <a:pPr marL="342900" indent="-342900" eaLnBrk="0" fontAlgn="base" hangingPunct="0">
              <a:lnSpc>
                <a:spcPct val="93000"/>
              </a:lnSpc>
              <a:spcBef>
                <a:spcPts val="1800"/>
              </a:spcBef>
              <a:spcAft>
                <a:spcPct val="0"/>
              </a:spcAft>
              <a:buFont typeface="Arial" pitchFamily="34" charset="0"/>
              <a:buChar char="•"/>
            </a:pPr>
            <a:r>
              <a:rPr lang="en-US" sz="2400" dirty="0">
                <a:latin typeface="UC Berkeley OS Sign"/>
                <a:cs typeface="Arial" pitchFamily="34" charset="0"/>
                <a:sym typeface="Arial" pitchFamily="34" charset="0"/>
              </a:rPr>
              <a:t>INTERPRETIVE: 3D transformation of 1486 painting by Italian painter Sandro Botticelli, titled “Birth of Venus.” Carusi’s Venus is substantially slimmer in proportions because of changing  notions of female beauty</a:t>
            </a:r>
          </a:p>
        </p:txBody>
      </p:sp>
      <p:pic>
        <p:nvPicPr>
          <p:cNvPr id="8" name="Picture 7" descr="Venus2.JPG"/>
          <p:cNvPicPr>
            <a:picLocks noChangeAspect="1"/>
          </p:cNvPicPr>
          <p:nvPr/>
        </p:nvPicPr>
        <p:blipFill>
          <a:blip r:embed="rId3" cstate="print"/>
          <a:stretch>
            <a:fillRect/>
          </a:stretch>
        </p:blipFill>
        <p:spPr>
          <a:xfrm>
            <a:off x="5638800" y="533400"/>
            <a:ext cx="2971800" cy="6019800"/>
          </a:xfrm>
          <a:prstGeom prst="rect">
            <a:avLst/>
          </a:prstGeom>
        </p:spPr>
      </p:pic>
      <p:sp>
        <p:nvSpPr>
          <p:cNvPr id="9" name="TextBox 8"/>
          <p:cNvSpPr txBox="1"/>
          <p:nvPr/>
        </p:nvSpPr>
        <p:spPr>
          <a:xfrm>
            <a:off x="304800" y="228600"/>
            <a:ext cx="5181600" cy="584775"/>
          </a:xfrm>
          <a:prstGeom prst="rect">
            <a:avLst/>
          </a:prstGeom>
          <a:noFill/>
        </p:spPr>
        <p:txBody>
          <a:bodyPr wrap="square" rtlCol="0">
            <a:spAutoFit/>
          </a:bodyPr>
          <a:lstStyle/>
          <a:p>
            <a:r>
              <a:rPr lang="en-US" sz="3200" b="1" dirty="0"/>
              <a:t>Panovsky’s 3-Level Scheme</a:t>
            </a:r>
          </a:p>
        </p:txBody>
      </p:sp>
      <p:sp>
        <p:nvSpPr>
          <p:cNvPr id="10" name="TextBox 9"/>
          <p:cNvSpPr txBox="1"/>
          <p:nvPr/>
        </p:nvSpPr>
        <p:spPr>
          <a:xfrm>
            <a:off x="6172200" y="28545"/>
            <a:ext cx="2286000" cy="400110"/>
          </a:xfrm>
          <a:prstGeom prst="rect">
            <a:avLst/>
          </a:prstGeom>
          <a:noFill/>
        </p:spPr>
        <p:txBody>
          <a:bodyPr wrap="square" rtlCol="0">
            <a:spAutoFit/>
          </a:bodyPr>
          <a:lstStyle/>
          <a:p>
            <a:r>
              <a:rPr lang="en-US" sz="2000" dirty="0"/>
              <a:t>(TDO Figure 5.6)</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440783"/>
            <a:ext cx="3048000" cy="1143000"/>
          </a:xfrm>
        </p:spPr>
        <p:txBody>
          <a:bodyPr>
            <a:normAutofit fontScale="90000"/>
          </a:bodyPr>
          <a:lstStyle/>
          <a:p>
            <a:r>
              <a:rPr lang="en-US" b="1" dirty="0"/>
              <a:t>“Birth of Venus”</a:t>
            </a:r>
            <a:br>
              <a:rPr lang="en-US" b="1" dirty="0"/>
            </a:br>
            <a:br>
              <a:rPr lang="en-US" b="1" dirty="0"/>
            </a:br>
            <a:r>
              <a:rPr lang="en-US" b="1" dirty="0"/>
              <a:t>Uffizi Gallery, Florence Italy</a:t>
            </a: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2990254" y="972146"/>
            <a:ext cx="6557963" cy="4918472"/>
          </a:xfrm>
        </p:spPr>
      </p:pic>
    </p:spTree>
    <p:extLst>
      <p:ext uri="{BB962C8B-B14F-4D97-AF65-F5344CB8AC3E}">
        <p14:creationId xmlns:p14="http://schemas.microsoft.com/office/powerpoint/2010/main" val="96814687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43596" y="3810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Getty Categories for the Description of Works of Art (CDWA)</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43</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39589" y="1219200"/>
            <a:ext cx="8036719" cy="6348691"/>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 </a:t>
            </a:r>
            <a:r>
              <a:rPr lang="en-US" sz="2800" dirty="0">
                <a:latin typeface="UC Berkeley OS Sign"/>
                <a:cs typeface="Arial" pitchFamily="34" charset="0"/>
                <a:sym typeface="Arial" pitchFamily="34" charset="0"/>
                <a:hlinkClick r:id="rId3"/>
              </a:rPr>
              <a:t>CDWA</a:t>
            </a:r>
            <a:r>
              <a:rPr lang="en-US" sz="2800" dirty="0">
                <a:latin typeface="UC Berkeley OS Sign"/>
                <a:cs typeface="Arial" pitchFamily="34" charset="0"/>
                <a:sym typeface="Arial" pitchFamily="34" charset="0"/>
              </a:rPr>
              <a:t> is a large vocabulary with 532 elements and sub-elements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Each element typically has a controlled vocabulary or recommends one (</a:t>
            </a:r>
            <a:r>
              <a:rPr lang="en-US" sz="2800" dirty="0" err="1">
                <a:latin typeface="UC Berkeley OS Sign"/>
                <a:cs typeface="Arial" pitchFamily="34" charset="0"/>
                <a:sym typeface="Arial" pitchFamily="34" charset="0"/>
              </a:rPr>
              <a:t>e.g</a:t>
            </a:r>
            <a:r>
              <a:rPr lang="en-US" sz="2800" dirty="0">
                <a:latin typeface="UC Berkeley OS Sign"/>
                <a:cs typeface="Arial" pitchFamily="34" charset="0"/>
                <a:sym typeface="Arial" pitchFamily="34" charset="0"/>
              </a:rPr>
              <a:t>, </a:t>
            </a:r>
            <a:r>
              <a:rPr lang="en-US" sz="2800" dirty="0">
                <a:latin typeface="UC Berkeley OS Sign"/>
                <a:cs typeface="Arial" pitchFamily="34" charset="0"/>
                <a:sym typeface="Arial" pitchFamily="34" charset="0"/>
                <a:hlinkClick r:id="rId4"/>
              </a:rPr>
              <a:t>Art and Architecture Thesaurus</a:t>
            </a:r>
            <a:r>
              <a:rPr lang="en-US" sz="2800" dirty="0">
                <a:latin typeface="UC Berkeley OS Sign"/>
                <a:cs typeface="Arial" pitchFamily="34" charset="0"/>
                <a:sym typeface="Arial" pitchFamily="34" charset="0"/>
              </a:rPr>
              <a:t>)</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There is a core set of 36 elements</a:t>
            </a: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hlinkClick r:id="rId5"/>
              </a:rPr>
              <a:t>CDWA-</a:t>
            </a:r>
            <a:r>
              <a:rPr lang="en-US" sz="2800" dirty="0" err="1">
                <a:latin typeface="UC Berkeley OS Sign"/>
                <a:cs typeface="Arial" pitchFamily="34" charset="0"/>
                <a:sym typeface="Arial" pitchFamily="34" charset="0"/>
                <a:hlinkClick r:id="rId5"/>
              </a:rPr>
              <a:t>Lite</a:t>
            </a:r>
            <a:r>
              <a:rPr lang="en-US" sz="2800" dirty="0">
                <a:latin typeface="UC Berkeley OS Sign"/>
                <a:cs typeface="Arial" pitchFamily="34" charset="0"/>
                <a:sym typeface="Arial" pitchFamily="34" charset="0"/>
              </a:rPr>
              <a:t> is the XML specification for another simple subset of CDWA </a:t>
            </a:r>
          </a:p>
          <a:p>
            <a:endParaRPr lang="en-US" sz="2800" dirty="0">
              <a:latin typeface="UC Berkeley OS Sign"/>
              <a:cs typeface="Arial" pitchFamily="34" charset="0"/>
              <a:sym typeface="Arial" pitchFamily="34" charset="0"/>
            </a:endParaRPr>
          </a:p>
          <a:p>
            <a:endParaRPr lang="en-US" sz="2800" dirty="0"/>
          </a:p>
          <a:p>
            <a:r>
              <a:rPr lang="en-US" sz="2800" dirty="0"/>
              <a:t> </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630660" y="6742"/>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CDWA’s First Question</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44</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838200" y="26981"/>
            <a:ext cx="7198519" cy="7690725"/>
          </a:xfrm>
          <a:prstGeom prst="rect">
            <a:avLst/>
          </a:prstGeom>
          <a:noFill/>
          <a:ln w="9525">
            <a:noFill/>
            <a:miter lim="800000"/>
            <a:headEnd/>
            <a:tailEnd/>
          </a:ln>
        </p:spPr>
        <p:txBody>
          <a:bodyPr wrap="square" lIns="64291" tIns="32146" rIns="64291" bIns="32146">
            <a:spAutoFit/>
          </a:bodyPr>
          <a:lstStyle/>
          <a:p>
            <a:endParaRPr lang="en-US" sz="2800" dirty="0"/>
          </a:p>
          <a:p>
            <a:endParaRPr lang="en-US" sz="2800" dirty="0"/>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You should have been able to guess </a:t>
            </a:r>
            <a:r>
              <a:rPr lang="en-US" sz="2800" dirty="0">
                <a:latin typeface="UC Berkeley OS Sign"/>
                <a:cs typeface="Arial" pitchFamily="34" charset="0"/>
                <a:sym typeface="Arial" pitchFamily="34" charset="0"/>
                <a:hlinkClick r:id="rId3"/>
              </a:rPr>
              <a:t>the first question raised in the CDWA documentation</a:t>
            </a:r>
            <a:endParaRPr lang="en-US" sz="2800" dirty="0">
              <a:latin typeface="UC Berkeley OS Sign"/>
              <a:cs typeface="Arial" pitchFamily="34" charset="0"/>
              <a:sym typeface="Arial" pitchFamily="34" charset="0"/>
            </a:endParaRPr>
          </a:p>
          <a:p>
            <a:pPr marL="342900" indent="-342900" eaLnBrk="0" fontAlgn="base" hangingPunct="0">
              <a:lnSpc>
                <a:spcPct val="93000"/>
              </a:lnSpc>
              <a:spcBef>
                <a:spcPts val="1800"/>
              </a:spcBef>
              <a:spcAft>
                <a:spcPct val="0"/>
              </a:spcAft>
              <a:buFont typeface="Arial" pitchFamily="34" charset="0"/>
              <a:buChar char="•"/>
            </a:pPr>
            <a:r>
              <a:rPr lang="en-US" sz="2800" dirty="0">
                <a:latin typeface="UC Berkeley OS Sign"/>
                <a:cs typeface="Arial" pitchFamily="34" charset="0"/>
                <a:sym typeface="Arial" pitchFamily="34" charset="0"/>
              </a:rPr>
              <a:t>Section 1.1 of the CDWA (the top-level element) is “Object/Work”</a:t>
            </a:r>
          </a:p>
          <a:p>
            <a:pPr marL="800100" lvl="1" indent="-342900" eaLnBrk="0" fontAlgn="base" hangingPunct="0">
              <a:lnSpc>
                <a:spcPct val="93000"/>
              </a:lnSpc>
              <a:spcBef>
                <a:spcPts val="1800"/>
              </a:spcBef>
              <a:spcAft>
                <a:spcPct val="0"/>
              </a:spcAft>
            </a:pPr>
            <a:r>
              <a:rPr lang="en-US" sz="2800" i="1" dirty="0"/>
              <a:t>    Works of art or architecture may be considered a single item, or they may be made up of many physical parts or arranged in separate physical groupings. It is necessary to define the particular work of art, architecture, or group of objects in question, whether it be a single painted canvas, or an altarpiece made up of many panels…</a:t>
            </a:r>
            <a:endParaRPr lang="en-US" sz="2800" i="1" dirty="0">
              <a:latin typeface="UC Berkeley OS Sign"/>
              <a:cs typeface="Arial" pitchFamily="34" charset="0"/>
              <a:sym typeface="Arial" pitchFamily="34" charset="0"/>
            </a:endParaRPr>
          </a:p>
          <a:p>
            <a:endParaRPr lang="en-US" sz="2800" dirty="0"/>
          </a:p>
          <a:p>
            <a:r>
              <a:rPr lang="en-US" sz="2800" dirty="0"/>
              <a:t> </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45</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1295400"/>
            <a:ext cx="8036719" cy="1788469"/>
          </a:xfrm>
          <a:prstGeom prst="rect">
            <a:avLst/>
          </a:prstGeom>
          <a:noFill/>
          <a:ln w="9525">
            <a:noFill/>
            <a:miter lim="800000"/>
            <a:headEnd/>
            <a:tailEnd/>
          </a:ln>
        </p:spPr>
        <p:txBody>
          <a:bodyPr lIns="64291" tIns="32146" rIns="64291" bIns="32146">
            <a:spAutoFit/>
          </a:bodyPr>
          <a:lstStyle/>
          <a:p>
            <a:endParaRPr lang="en-US" sz="2800" dirty="0"/>
          </a:p>
          <a:p>
            <a:endParaRPr lang="en-US" sz="2800" dirty="0"/>
          </a:p>
          <a:p>
            <a:endParaRPr lang="en-US" sz="2800" dirty="0"/>
          </a:p>
          <a:p>
            <a:endParaRPr lang="en-US" sz="2800" dirty="0"/>
          </a:p>
        </p:txBody>
      </p:sp>
      <p:pic>
        <p:nvPicPr>
          <p:cNvPr id="5" name="Picture 4" descr="AdorationMagi.gif"/>
          <p:cNvPicPr>
            <a:picLocks noChangeAspect="1"/>
          </p:cNvPicPr>
          <p:nvPr/>
        </p:nvPicPr>
        <p:blipFill>
          <a:blip r:embed="rId3" cstate="print"/>
          <a:stretch>
            <a:fillRect/>
          </a:stretch>
        </p:blipFill>
        <p:spPr>
          <a:xfrm>
            <a:off x="228600" y="685800"/>
            <a:ext cx="7883473" cy="5980174"/>
          </a:xfrm>
          <a:prstGeom prst="rect">
            <a:avLst/>
          </a:prstGeom>
        </p:spPr>
      </p:pic>
      <p:sp>
        <p:nvSpPr>
          <p:cNvPr id="6" name="Rectangle 5"/>
          <p:cNvSpPr/>
          <p:nvPr/>
        </p:nvSpPr>
        <p:spPr>
          <a:xfrm>
            <a:off x="1143000" y="152400"/>
            <a:ext cx="6781800" cy="573683"/>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latin typeface="+mj-lt"/>
                <a:ea typeface="+mj-ea"/>
                <a:cs typeface="+mj-cs"/>
                <a:sym typeface="UC Berkeley OS Sign"/>
              </a:rPr>
              <a:t>Art and Architecture Thesaurus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courses\F2011\202\figures\AdorationMagi.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304800"/>
            <a:ext cx="6716149" cy="51170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 y="914400"/>
            <a:ext cx="1752600" cy="3539430"/>
          </a:xfrm>
          <a:prstGeom prst="rect">
            <a:avLst/>
          </a:prstGeom>
        </p:spPr>
        <p:txBody>
          <a:bodyPr wrap="square">
            <a:spAutoFit/>
          </a:bodyPr>
          <a:lstStyle/>
          <a:p>
            <a:r>
              <a:rPr lang="en-US" sz="3200" b="1" dirty="0"/>
              <a:t>Can You Describe this Painting?</a:t>
            </a:r>
            <a:br>
              <a:rPr lang="en-US" sz="3200" b="1" dirty="0"/>
            </a:br>
            <a:br>
              <a:rPr lang="en-US" sz="3200" b="1" dirty="0"/>
            </a:br>
            <a:r>
              <a:rPr lang="en-US" sz="3200" b="1" dirty="0"/>
              <a:t>At What Level(s)?</a:t>
            </a:r>
          </a:p>
        </p:txBody>
      </p:sp>
      <p:sp>
        <p:nvSpPr>
          <p:cNvPr id="3" name="TextBox 2"/>
          <p:cNvSpPr txBox="1"/>
          <p:nvPr/>
        </p:nvSpPr>
        <p:spPr>
          <a:xfrm>
            <a:off x="609600" y="5943600"/>
            <a:ext cx="4267200" cy="461665"/>
          </a:xfrm>
          <a:prstGeom prst="rect">
            <a:avLst/>
          </a:prstGeom>
          <a:noFill/>
        </p:spPr>
        <p:txBody>
          <a:bodyPr wrap="square" rtlCol="0">
            <a:spAutoFit/>
          </a:bodyPr>
          <a:lstStyle/>
          <a:p>
            <a:r>
              <a:rPr lang="en-US" sz="2400" dirty="0">
                <a:hlinkClick r:id="rId4"/>
              </a:rPr>
              <a:t>The painter </a:t>
            </a:r>
            <a:endParaRPr lang="en-US" sz="2400" dirty="0"/>
          </a:p>
        </p:txBody>
      </p:sp>
      <p:sp>
        <p:nvSpPr>
          <p:cNvPr id="4" name="TextBox 3"/>
          <p:cNvSpPr txBox="1"/>
          <p:nvPr/>
        </p:nvSpPr>
        <p:spPr>
          <a:xfrm>
            <a:off x="2720662" y="5943600"/>
            <a:ext cx="6248400" cy="461665"/>
          </a:xfrm>
          <a:prstGeom prst="rect">
            <a:avLst/>
          </a:prstGeom>
          <a:noFill/>
        </p:spPr>
        <p:txBody>
          <a:bodyPr wrap="square" rtlCol="0">
            <a:spAutoFit/>
          </a:bodyPr>
          <a:lstStyle/>
          <a:p>
            <a:r>
              <a:rPr lang="en-US" sz="2400" dirty="0">
                <a:hlinkClick r:id="rId5"/>
              </a:rPr>
              <a:t>Not the only time this subject has been painted</a:t>
            </a:r>
            <a:endParaRPr lang="en-US" sz="2400" dirty="0"/>
          </a:p>
        </p:txBody>
      </p:sp>
    </p:spTree>
    <p:extLst>
      <p:ext uri="{BB962C8B-B14F-4D97-AF65-F5344CB8AC3E}">
        <p14:creationId xmlns:p14="http://schemas.microsoft.com/office/powerpoint/2010/main" val="6249114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AAD453-9A7D-47D1-95EB-BC5E9B325C3C}"/>
              </a:ext>
            </a:extLst>
          </p:cNvPr>
          <p:cNvPicPr>
            <a:picLocks noChangeAspect="1"/>
          </p:cNvPicPr>
          <p:nvPr/>
        </p:nvPicPr>
        <p:blipFill>
          <a:blip r:embed="rId3"/>
          <a:stretch>
            <a:fillRect/>
          </a:stretch>
        </p:blipFill>
        <p:spPr>
          <a:xfrm>
            <a:off x="476250" y="972026"/>
            <a:ext cx="7924800" cy="2353325"/>
          </a:xfrm>
          <a:prstGeom prst="rect">
            <a:avLst/>
          </a:prstGeom>
        </p:spPr>
      </p:pic>
      <p:pic>
        <p:nvPicPr>
          <p:cNvPr id="4" name="Picture 3">
            <a:extLst>
              <a:ext uri="{FF2B5EF4-FFF2-40B4-BE49-F238E27FC236}">
                <a16:creationId xmlns:a16="http://schemas.microsoft.com/office/drawing/2014/main" id="{7560EEB1-5CAA-44DC-AC36-B86E94EF04F7}"/>
              </a:ext>
            </a:extLst>
          </p:cNvPr>
          <p:cNvPicPr>
            <a:picLocks noChangeAspect="1"/>
          </p:cNvPicPr>
          <p:nvPr/>
        </p:nvPicPr>
        <p:blipFill>
          <a:blip r:embed="rId4"/>
          <a:stretch>
            <a:fillRect/>
          </a:stretch>
        </p:blipFill>
        <p:spPr>
          <a:xfrm>
            <a:off x="373924" y="3306301"/>
            <a:ext cx="8027126" cy="2126845"/>
          </a:xfrm>
          <a:prstGeom prst="rect">
            <a:avLst/>
          </a:prstGeom>
        </p:spPr>
      </p:pic>
      <p:sp>
        <p:nvSpPr>
          <p:cNvPr id="9" name="Title 8">
            <a:extLst>
              <a:ext uri="{FF2B5EF4-FFF2-40B4-BE49-F238E27FC236}">
                <a16:creationId xmlns:a16="http://schemas.microsoft.com/office/drawing/2014/main" id="{9F2444B1-4BBC-4FA5-AA83-547340834A6C}"/>
              </a:ext>
            </a:extLst>
          </p:cNvPr>
          <p:cNvSpPr>
            <a:spLocks noGrp="1"/>
          </p:cNvSpPr>
          <p:nvPr>
            <p:ph type="title"/>
          </p:nvPr>
        </p:nvSpPr>
        <p:spPr>
          <a:xfrm>
            <a:off x="457200" y="318622"/>
            <a:ext cx="8229600" cy="1055032"/>
          </a:xfrm>
          <a:prstGeom prst="rect">
            <a:avLst/>
          </a:prstGeom>
        </p:spPr>
        <p:txBody>
          <a:bodyPr wrap="square">
            <a:spAutoFit/>
          </a:bodyPr>
          <a:lstStyle/>
          <a:p>
            <a:pPr algn="ctr">
              <a:lnSpc>
                <a:spcPct val="92000"/>
              </a:lnSpc>
              <a:spcBef>
                <a:spcPct val="0"/>
              </a:spcBef>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400" b="1" dirty="0">
                <a:latin typeface="+mj-lt"/>
                <a:ea typeface="+mj-ea"/>
                <a:cs typeface="+mj-cs"/>
                <a:sym typeface="UC Berkeley OS Sign"/>
              </a:rPr>
              <a:t>The Shamu Question for Paintings</a:t>
            </a:r>
            <a:br>
              <a:rPr lang="en-US" sz="3400" b="1" dirty="0">
                <a:latin typeface="+mj-lt"/>
                <a:ea typeface="+mj-ea"/>
                <a:cs typeface="+mj-cs"/>
                <a:sym typeface="UC Berkeley OS Sign"/>
              </a:rPr>
            </a:br>
            <a:endParaRPr lang="en-US" sz="3400" b="1" dirty="0">
              <a:latin typeface="+mj-lt"/>
              <a:ea typeface="+mj-ea"/>
              <a:cs typeface="+mj-cs"/>
              <a:sym typeface="UC Berkeley OS Sign"/>
            </a:endParaRPr>
          </a:p>
        </p:txBody>
      </p:sp>
      <p:sp>
        <p:nvSpPr>
          <p:cNvPr id="5" name="TextBox 4">
            <a:extLst>
              <a:ext uri="{FF2B5EF4-FFF2-40B4-BE49-F238E27FC236}">
                <a16:creationId xmlns:a16="http://schemas.microsoft.com/office/drawing/2014/main" id="{9578721E-578A-4326-9A75-AE25A0B07232}"/>
              </a:ext>
            </a:extLst>
          </p:cNvPr>
          <p:cNvSpPr txBox="1"/>
          <p:nvPr/>
        </p:nvSpPr>
        <p:spPr>
          <a:xfrm>
            <a:off x="495300" y="5866924"/>
            <a:ext cx="8027126" cy="646331"/>
          </a:xfrm>
          <a:prstGeom prst="rect">
            <a:avLst/>
          </a:prstGeom>
          <a:noFill/>
        </p:spPr>
        <p:txBody>
          <a:bodyPr wrap="square" rtlCol="0">
            <a:spAutoFit/>
          </a:bodyPr>
          <a:lstStyle/>
          <a:p>
            <a:r>
              <a:rPr lang="en-US" dirty="0"/>
              <a:t>“Adoration of the Magi” is the most popular theme in Christian painting; it is the name of a category of paintings as well as the name of each of them</a:t>
            </a:r>
          </a:p>
        </p:txBody>
      </p:sp>
    </p:spTree>
    <p:extLst>
      <p:ext uri="{BB962C8B-B14F-4D97-AF65-F5344CB8AC3E}">
        <p14:creationId xmlns:p14="http://schemas.microsoft.com/office/powerpoint/2010/main" val="6730673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073E877-0B3A-4CFA-A438-9F3845ED796F}"/>
              </a:ext>
            </a:extLst>
          </p:cNvPr>
          <p:cNvPicPr>
            <a:picLocks noChangeAspect="1"/>
          </p:cNvPicPr>
          <p:nvPr/>
        </p:nvPicPr>
        <p:blipFill>
          <a:blip r:embed="rId3"/>
          <a:stretch>
            <a:fillRect/>
          </a:stretch>
        </p:blipFill>
        <p:spPr>
          <a:xfrm>
            <a:off x="3276600" y="733172"/>
            <a:ext cx="5587003" cy="5850264"/>
          </a:xfrm>
          <a:prstGeom prst="rect">
            <a:avLst/>
          </a:prstGeom>
        </p:spPr>
      </p:pic>
      <p:sp>
        <p:nvSpPr>
          <p:cNvPr id="4" name="Rectangle 3">
            <a:extLst>
              <a:ext uri="{FF2B5EF4-FFF2-40B4-BE49-F238E27FC236}">
                <a16:creationId xmlns:a16="http://schemas.microsoft.com/office/drawing/2014/main" id="{BFE4C0CD-505A-42B6-A127-9773F35150A6}"/>
              </a:ext>
            </a:extLst>
          </p:cNvPr>
          <p:cNvSpPr/>
          <p:nvPr/>
        </p:nvSpPr>
        <p:spPr>
          <a:xfrm>
            <a:off x="457200" y="1219200"/>
            <a:ext cx="2590800" cy="5016758"/>
          </a:xfrm>
          <a:prstGeom prst="rect">
            <a:avLst/>
          </a:prstGeom>
        </p:spPr>
        <p:txBody>
          <a:bodyPr wrap="square">
            <a:spAutoFit/>
          </a:bodyPr>
          <a:lstStyle/>
          <a:p>
            <a:r>
              <a:rPr lang="fr-FR" sz="3200" b="1" dirty="0">
                <a:hlinkClick r:id="rId4"/>
              </a:rPr>
              <a:t>Symphonie Fantastique, Op. 14: V</a:t>
            </a:r>
            <a:br>
              <a:rPr lang="fr-FR" sz="3200" b="1" dirty="0"/>
            </a:br>
            <a:endParaRPr lang="fr-FR" sz="3200" b="1" dirty="0"/>
          </a:p>
          <a:p>
            <a:r>
              <a:rPr lang="fr-FR" sz="3200" b="1" dirty="0"/>
              <a:t>Songe d'une Nuit du Sabbat</a:t>
            </a:r>
          </a:p>
          <a:p>
            <a:endParaRPr lang="fr-FR" sz="3200" b="1" dirty="0"/>
          </a:p>
          <a:p>
            <a:r>
              <a:rPr lang="fr-FR" sz="3200" i="1" dirty="0"/>
              <a:t>Hector Berlioz</a:t>
            </a:r>
          </a:p>
          <a:p>
            <a:r>
              <a:rPr lang="fr-FR" sz="3200" i="1" dirty="0"/>
              <a:t>(1830) </a:t>
            </a:r>
          </a:p>
        </p:txBody>
      </p:sp>
      <p:sp>
        <p:nvSpPr>
          <p:cNvPr id="5" name="TextBox 4">
            <a:extLst>
              <a:ext uri="{FF2B5EF4-FFF2-40B4-BE49-F238E27FC236}">
                <a16:creationId xmlns:a16="http://schemas.microsoft.com/office/drawing/2014/main" id="{174FC0B9-4FA3-4E85-93DE-0568F36067C1}"/>
              </a:ext>
            </a:extLst>
          </p:cNvPr>
          <p:cNvSpPr txBox="1"/>
          <p:nvPr/>
        </p:nvSpPr>
        <p:spPr>
          <a:xfrm>
            <a:off x="718584" y="25285"/>
            <a:ext cx="8100237" cy="707886"/>
          </a:xfrm>
          <a:prstGeom prst="rect">
            <a:avLst/>
          </a:prstGeom>
          <a:noFill/>
        </p:spPr>
        <p:txBody>
          <a:bodyPr wrap="square" rtlCol="0">
            <a:spAutoFit/>
          </a:bodyPr>
          <a:lstStyle/>
          <a:p>
            <a:r>
              <a:rPr lang="en-US" sz="4000" b="1" dirty="0">
                <a:latin typeface="+mj-lt"/>
              </a:rPr>
              <a:t>How Many Things is a Symphony?</a:t>
            </a:r>
          </a:p>
        </p:txBody>
      </p:sp>
    </p:spTree>
    <p:extLst>
      <p:ext uri="{BB962C8B-B14F-4D97-AF65-F5344CB8AC3E}">
        <p14:creationId xmlns:p14="http://schemas.microsoft.com/office/powerpoint/2010/main" val="350609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Audio Mixing – </a:t>
            </a:r>
            <a:br>
              <a:rPr lang="en-US" b="1" dirty="0"/>
            </a:br>
            <a:r>
              <a:rPr lang="en-US" b="1" dirty="0"/>
              <a:t>Making One Thing From Many</a:t>
            </a:r>
          </a:p>
        </p:txBody>
      </p:sp>
      <p:pic>
        <p:nvPicPr>
          <p:cNvPr id="3" name="Picture 2"/>
          <p:cNvPicPr>
            <a:picLocks noChangeAspect="1"/>
          </p:cNvPicPr>
          <p:nvPr/>
        </p:nvPicPr>
        <p:blipFill>
          <a:blip r:embed="rId3"/>
          <a:stretch>
            <a:fillRect/>
          </a:stretch>
        </p:blipFill>
        <p:spPr>
          <a:xfrm>
            <a:off x="489857" y="1905000"/>
            <a:ext cx="8164286" cy="4572000"/>
          </a:xfrm>
          <a:prstGeom prst="rect">
            <a:avLst/>
          </a:prstGeom>
        </p:spPr>
      </p:pic>
    </p:spTree>
    <p:extLst>
      <p:ext uri="{BB962C8B-B14F-4D97-AF65-F5344CB8AC3E}">
        <p14:creationId xmlns:p14="http://schemas.microsoft.com/office/powerpoint/2010/main" val="31900389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342453" y="55751"/>
            <a:ext cx="8228707" cy="1190997"/>
          </a:xfrm>
        </p:spPr>
        <p:txBody>
          <a:bodyPr>
            <a:normAutofit/>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sym typeface="UC Berkeley OS Sign"/>
              </a:rPr>
              <a:t>Shazam and Soundhound (and Shamu?)</a:t>
            </a: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7</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342453" y="1345504"/>
            <a:ext cx="5347641" cy="3043428"/>
          </a:xfrm>
          <a:prstGeom prst="rect">
            <a:avLst/>
          </a:prstGeom>
          <a:noFill/>
          <a:ln w="9525">
            <a:noFill/>
            <a:miter lim="800000"/>
            <a:headEnd/>
            <a:tailEnd/>
          </a:ln>
        </p:spPr>
        <p:txBody>
          <a:bodyPr wrap="square"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hlinkClick r:id="rId3"/>
              </a:rPr>
              <a:t>Shazam</a:t>
            </a:r>
            <a:r>
              <a:rPr lang="en-US" sz="3200" dirty="0">
                <a:latin typeface="UC Berkeley OS Sign"/>
                <a:cs typeface="Arial" pitchFamily="34" charset="0"/>
                <a:sym typeface="Arial" pitchFamily="34" charset="0"/>
              </a:rPr>
              <a:t> – recognizes a specific piece of music using its unique “audio fingerprint”</a:t>
            </a:r>
          </a:p>
          <a:p>
            <a:pPr marL="342900" indent="-342900" eaLnBrk="0" fontAlgn="base" hangingPunct="0">
              <a:lnSpc>
                <a:spcPct val="93000"/>
              </a:lnSpc>
              <a:spcBef>
                <a:spcPts val="1800"/>
              </a:spcBef>
              <a:spcAft>
                <a:spcPct val="0"/>
              </a:spcAft>
              <a:buFont typeface="Arial" pitchFamily="34" charset="0"/>
              <a:buChar char="•"/>
            </a:pPr>
            <a:r>
              <a:rPr lang="en-US" sz="3200" dirty="0">
                <a:latin typeface="UC Berkeley OS Sign"/>
                <a:cs typeface="Arial" pitchFamily="34" charset="0"/>
                <a:sym typeface="Arial" pitchFamily="34" charset="0"/>
                <a:hlinkClick r:id="rId4"/>
              </a:rPr>
              <a:t>Soundhound</a:t>
            </a:r>
            <a:r>
              <a:rPr lang="en-US" sz="3200" dirty="0">
                <a:latin typeface="UC Berkeley OS Sign"/>
                <a:cs typeface="Arial" pitchFamily="34" charset="0"/>
                <a:sym typeface="Arial" pitchFamily="34" charset="0"/>
              </a:rPr>
              <a:t> – identifies songs, but can do it from humming or whistling</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60766" y="1705305"/>
            <a:ext cx="3055069" cy="3239715"/>
          </a:xfrm>
          <a:prstGeom prst="rect">
            <a:avLst/>
          </a:prstGeom>
        </p:spPr>
      </p:pic>
      <p:sp>
        <p:nvSpPr>
          <p:cNvPr id="3" name="TextBox 2"/>
          <p:cNvSpPr txBox="1"/>
          <p:nvPr/>
        </p:nvSpPr>
        <p:spPr>
          <a:xfrm>
            <a:off x="952053" y="5207775"/>
            <a:ext cx="6324600" cy="1077218"/>
          </a:xfrm>
          <a:prstGeom prst="rect">
            <a:avLst/>
          </a:prstGeom>
          <a:noFill/>
        </p:spPr>
        <p:txBody>
          <a:bodyPr wrap="square" rtlCol="0">
            <a:spAutoFit/>
          </a:bodyPr>
          <a:lstStyle/>
          <a:p>
            <a:r>
              <a:rPr lang="en-US" sz="3200" i="1" dirty="0">
                <a:solidFill>
                  <a:srgbClr val="FF0000"/>
                </a:solidFill>
              </a:rPr>
              <a:t>STOP AND THINK: </a:t>
            </a:r>
            <a:br>
              <a:rPr lang="en-US" sz="3200" i="1" dirty="0">
                <a:solidFill>
                  <a:srgbClr val="FF0000"/>
                </a:solidFill>
              </a:rPr>
            </a:br>
            <a:r>
              <a:rPr lang="en-US" sz="3200" i="1" dirty="0">
                <a:solidFill>
                  <a:srgbClr val="FF0000"/>
                </a:solidFill>
              </a:rPr>
              <a:t>Why is Shamu on this slide?</a:t>
            </a:r>
          </a:p>
        </p:txBody>
      </p:sp>
    </p:spTree>
    <p:extLst>
      <p:ext uri="{BB962C8B-B14F-4D97-AF65-F5344CB8AC3E}">
        <p14:creationId xmlns:p14="http://schemas.microsoft.com/office/powerpoint/2010/main" val="53284224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Shamu for Songs</a:t>
            </a:r>
          </a:p>
        </p:txBody>
      </p:sp>
      <p:sp>
        <p:nvSpPr>
          <p:cNvPr id="3" name="Content Placeholder 2"/>
          <p:cNvSpPr>
            <a:spLocks noGrp="1"/>
          </p:cNvSpPr>
          <p:nvPr>
            <p:ph idx="1"/>
          </p:nvPr>
        </p:nvSpPr>
        <p:spPr>
          <a:xfrm>
            <a:off x="457200" y="1295400"/>
            <a:ext cx="8229600" cy="4525963"/>
          </a:xfrm>
        </p:spPr>
        <p:txBody>
          <a:bodyPr>
            <a:normAutofit fontScale="92500"/>
          </a:bodyPr>
          <a:lstStyle/>
          <a:p>
            <a:r>
              <a:rPr lang="en-US" dirty="0">
                <a:solidFill>
                  <a:srgbClr val="FF0000"/>
                </a:solidFill>
                <a:latin typeface="UC Berkeley OS Sign"/>
                <a:cs typeface="Arial" pitchFamily="34" charset="0"/>
                <a:sym typeface="Arial" pitchFamily="34" charset="0"/>
              </a:rPr>
              <a:t>If there are many different performances of “the same song” at what point does a variation become a different song?</a:t>
            </a:r>
          </a:p>
          <a:p>
            <a:r>
              <a:rPr lang="en-US" dirty="0">
                <a:solidFill>
                  <a:srgbClr val="FF0000"/>
                </a:solidFill>
                <a:latin typeface="UC Berkeley OS Sign"/>
                <a:cs typeface="Arial" pitchFamily="34" charset="0"/>
                <a:sym typeface="Arial" pitchFamily="34" charset="0"/>
              </a:rPr>
              <a:t>Is one of these performances the exemplar or prototype of the song?  </a:t>
            </a:r>
            <a:r>
              <a:rPr lang="en-US" dirty="0">
                <a:latin typeface="UC Berkeley OS Sign"/>
                <a:cs typeface="Arial" pitchFamily="34" charset="0"/>
                <a:sym typeface="Arial" pitchFamily="34" charset="0"/>
              </a:rPr>
              <a:t>(Sometimes the “</a:t>
            </a:r>
            <a:r>
              <a:rPr lang="en-US" dirty="0">
                <a:latin typeface="UC Berkeley OS Sign"/>
                <a:cs typeface="Arial" pitchFamily="34" charset="0"/>
                <a:sym typeface="Arial" pitchFamily="34" charset="0"/>
                <a:hlinkClick r:id="rId3"/>
              </a:rPr>
              <a:t>cover</a:t>
            </a:r>
            <a:r>
              <a:rPr lang="en-US" dirty="0">
                <a:latin typeface="UC Berkeley OS Sign"/>
                <a:cs typeface="Arial" pitchFamily="34" charset="0"/>
                <a:sym typeface="Arial" pitchFamily="34" charset="0"/>
              </a:rPr>
              <a:t>” is vastly more popular than the </a:t>
            </a:r>
            <a:r>
              <a:rPr lang="en-US" dirty="0">
                <a:latin typeface="UC Berkeley OS Sign"/>
                <a:cs typeface="Arial" pitchFamily="34" charset="0"/>
                <a:sym typeface="Arial" pitchFamily="34" charset="0"/>
                <a:hlinkClick r:id="rId4"/>
              </a:rPr>
              <a:t>original</a:t>
            </a:r>
            <a:r>
              <a:rPr lang="en-US" dirty="0">
                <a:latin typeface="UC Berkeley OS Sign"/>
                <a:cs typeface="Arial" pitchFamily="34" charset="0"/>
                <a:sym typeface="Arial" pitchFamily="34" charset="0"/>
              </a:rPr>
              <a:t>)</a:t>
            </a:r>
          </a:p>
          <a:p>
            <a:r>
              <a:rPr lang="en-US" dirty="0">
                <a:solidFill>
                  <a:srgbClr val="FF0000"/>
                </a:solidFill>
                <a:latin typeface="UC Berkeley OS Sign"/>
                <a:cs typeface="Arial" pitchFamily="34" charset="0"/>
                <a:sym typeface="Arial" pitchFamily="34" charset="0"/>
              </a:rPr>
              <a:t>Or should we reject the idea that some specific performance is the exemplar and treat any “song” as a large category with many members</a:t>
            </a:r>
          </a:p>
          <a:p>
            <a:endParaRPr lang="en-US" dirty="0"/>
          </a:p>
        </p:txBody>
      </p:sp>
    </p:spTree>
    <p:extLst>
      <p:ext uri="{BB962C8B-B14F-4D97-AF65-F5344CB8AC3E}">
        <p14:creationId xmlns:p14="http://schemas.microsoft.com/office/powerpoint/2010/main" val="32971553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
          <p:cNvSpPr>
            <a:spLocks noGrp="1" noChangeArrowheads="1"/>
          </p:cNvSpPr>
          <p:nvPr>
            <p:ph type="title"/>
          </p:nvPr>
        </p:nvSpPr>
        <p:spPr>
          <a:xfrm>
            <a:off x="533400" y="1066800"/>
            <a:ext cx="8228707" cy="1190997"/>
          </a:xfrm>
        </p:spPr>
        <p:txBody>
          <a:bodyPr/>
          <a:lstStyle/>
          <a:p>
            <a:pPr>
              <a:lnSpc>
                <a:spcPct val="92000"/>
              </a:lnSpc>
              <a:tabLst>
                <a:tab pos="660773" algn="l"/>
                <a:tab pos="1312617" algn="l"/>
                <a:tab pos="1973391" algn="l"/>
                <a:tab pos="2625235" algn="l"/>
                <a:tab pos="3286008" algn="l"/>
                <a:tab pos="3946782" algn="l"/>
                <a:tab pos="4598626" algn="l"/>
                <a:tab pos="5241540" algn="l"/>
                <a:tab pos="5911243" algn="l"/>
                <a:tab pos="6563087" algn="l"/>
                <a:tab pos="7232790" algn="l"/>
                <a:tab pos="7875704" algn="l"/>
              </a:tabLst>
            </a:pPr>
            <a:r>
              <a:rPr lang="en-US" sz="3600" b="1" dirty="0"/>
              <a:t>What's Different About Describing</a:t>
            </a:r>
            <a:br>
              <a:rPr lang="en-US" sz="3600" b="1" dirty="0"/>
            </a:br>
            <a:r>
              <a:rPr lang="en-US" sz="3600" b="1" dirty="0"/>
              <a:t> Non-text Resources?</a:t>
            </a:r>
            <a:endParaRPr lang="en-US" sz="3400" dirty="0">
              <a:sym typeface="UC Berkeley OS Sign"/>
            </a:endParaRPr>
          </a:p>
        </p:txBody>
      </p:sp>
      <p:sp>
        <p:nvSpPr>
          <p:cNvPr id="29699" name="Text Box 6"/>
          <p:cNvSpPr txBox="1">
            <a:spLocks noChangeArrowheads="1"/>
          </p:cNvSpPr>
          <p:nvPr/>
        </p:nvSpPr>
        <p:spPr bwMode="auto">
          <a:xfrm>
            <a:off x="8772303" y="6594574"/>
            <a:ext cx="87064" cy="223242"/>
          </a:xfrm>
          <a:prstGeom prst="rect">
            <a:avLst/>
          </a:prstGeom>
          <a:noFill/>
          <a:ln w="12700">
            <a:noFill/>
            <a:miter lim="800000"/>
            <a:headEnd/>
            <a:tailEnd/>
          </a:ln>
        </p:spPr>
        <p:txBody>
          <a:bodyPr wrap="none" lIns="64291" tIns="32146" rIns="64291" bIns="32146"/>
          <a:lstStyle/>
          <a:p>
            <a:pPr algn="ctr"/>
            <a:fld id="{3B9DB3E3-68DC-4616-921E-9097AE825FF2}" type="slidenum">
              <a:rPr lang="en-US" sz="1500">
                <a:solidFill>
                  <a:srgbClr val="002955"/>
                </a:solidFill>
                <a:latin typeface="UC Berkeley OS Sign"/>
                <a:ea typeface="MS PGothic" pitchFamily="34" charset="-128"/>
                <a:sym typeface="UC Berkeley OS Sign"/>
              </a:rPr>
              <a:pPr algn="ctr"/>
              <a:t>9</a:t>
            </a:fld>
            <a:endParaRPr lang="en-US" sz="1500" dirty="0">
              <a:solidFill>
                <a:srgbClr val="002955"/>
              </a:solidFill>
              <a:latin typeface="UC Berkeley OS Sign"/>
              <a:ea typeface="MS PGothic" pitchFamily="34" charset="-128"/>
              <a:sym typeface="UC Berkeley OS Sign"/>
            </a:endParaRPr>
          </a:p>
        </p:txBody>
      </p:sp>
      <p:sp>
        <p:nvSpPr>
          <p:cNvPr id="29703" name="Rectangle 7"/>
          <p:cNvSpPr>
            <a:spLocks noChangeArrowheads="1"/>
          </p:cNvSpPr>
          <p:nvPr/>
        </p:nvSpPr>
        <p:spPr bwMode="auto">
          <a:xfrm>
            <a:off x="609600" y="2971800"/>
            <a:ext cx="8036719" cy="1440681"/>
          </a:xfrm>
          <a:prstGeom prst="rect">
            <a:avLst/>
          </a:prstGeom>
          <a:noFill/>
          <a:ln w="9525">
            <a:noFill/>
            <a:miter lim="800000"/>
            <a:headEnd/>
            <a:tailEnd/>
          </a:ln>
        </p:spPr>
        <p:txBody>
          <a:bodyPr lIns="64291" tIns="32146" rIns="64291" bIns="32146">
            <a:spAutoFit/>
          </a:bodyPr>
          <a:lstStyle/>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Sensory Gap</a:t>
            </a:r>
          </a:p>
          <a:p>
            <a:pPr marL="342900" indent="-342900" eaLnBrk="0" fontAlgn="base" hangingPunct="0">
              <a:lnSpc>
                <a:spcPct val="93000"/>
              </a:lnSpc>
              <a:spcBef>
                <a:spcPts val="1800"/>
              </a:spcBef>
              <a:spcAft>
                <a:spcPct val="0"/>
              </a:spcAft>
              <a:buFont typeface="Arial" pitchFamily="34" charset="0"/>
              <a:buChar char="•"/>
            </a:pPr>
            <a:r>
              <a:rPr lang="en-US" sz="4000" dirty="0">
                <a:latin typeface="UC Berkeley OS Sign"/>
                <a:cs typeface="Arial" pitchFamily="34" charset="0"/>
                <a:sym typeface="Arial" pitchFamily="34" charset="0"/>
              </a:rPr>
              <a:t>Semantic Gap</a:t>
            </a:r>
          </a:p>
        </p:txBody>
      </p:sp>
    </p:spTree>
  </p:cSld>
  <p:clrMapOvr>
    <a:masterClrMapping/>
  </p:clrMapOv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2150</Words>
  <Application>Microsoft Office PowerPoint</Application>
  <PresentationFormat>On-screen Show (4:3)</PresentationFormat>
  <Paragraphs>271</Paragraphs>
  <Slides>47</Slides>
  <Notes>46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47</vt:i4>
      </vt:variant>
    </vt:vector>
  </HeadingPairs>
  <TitlesOfParts>
    <vt:vector size="52" baseType="lpstr">
      <vt:lpstr>Arial</vt:lpstr>
      <vt:lpstr>Calibri</vt:lpstr>
      <vt:lpstr>UC Berkeley OS Sign</vt:lpstr>
      <vt:lpstr>Wingdings</vt:lpstr>
      <vt:lpstr>Office Theme</vt:lpstr>
      <vt:lpstr>CogSci 150 “Sensemaking and Organizing” Spring 2021</vt:lpstr>
      <vt:lpstr>Plan for Today’s Lecture</vt:lpstr>
      <vt:lpstr>Non-text Resources  (some overlapping categories)</vt:lpstr>
      <vt:lpstr>The “Things” for Non-text Resources?  (Granularity  and Abstraction)</vt:lpstr>
      <vt:lpstr>PowerPoint Presentation</vt:lpstr>
      <vt:lpstr>Audio Mixing –  Making One Thing From Many</vt:lpstr>
      <vt:lpstr>Shazam and Soundhound (and Shamu?)</vt:lpstr>
      <vt:lpstr>Shamu for Songs</vt:lpstr>
      <vt:lpstr>What's Different About Describing  Non-text Resources?</vt:lpstr>
      <vt:lpstr>The Sensory Gap (1)</vt:lpstr>
      <vt:lpstr>The Sensory Gap (2)</vt:lpstr>
      <vt:lpstr>The Semantic Gap</vt:lpstr>
      <vt:lpstr>Luminosity Histogram</vt:lpstr>
      <vt:lpstr>Color Histogram</vt:lpstr>
      <vt:lpstr>Spectogram </vt:lpstr>
      <vt:lpstr>What’s this Picture About?</vt:lpstr>
      <vt:lpstr>Name That Tune</vt:lpstr>
      <vt:lpstr>Bridging the Semantic Gap, or Not?  </vt:lpstr>
      <vt:lpstr>Are these New Problems?</vt:lpstr>
      <vt:lpstr>Name That Tune</vt:lpstr>
      <vt:lpstr>Music Box Controlled by  Spoked Cylinder</vt:lpstr>
      <vt:lpstr>Some Problems May Be New</vt:lpstr>
      <vt:lpstr>Describing Music</vt:lpstr>
      <vt:lpstr>Describing Music: Why</vt:lpstr>
      <vt:lpstr>Types of Music Descriptions</vt:lpstr>
      <vt:lpstr>Relationships in Musicbrainz Database</vt:lpstr>
      <vt:lpstr>Describing a Music Recording:  Where &amp; How Much</vt:lpstr>
      <vt:lpstr>ID3</vt:lpstr>
      <vt:lpstr>PowerPoint Presentation</vt:lpstr>
      <vt:lpstr>The Music Genome (1)</vt:lpstr>
      <vt:lpstr>The Music Genome (2)</vt:lpstr>
      <vt:lpstr>Data-driven Organization of Music and Music Artists</vt:lpstr>
      <vt:lpstr>PowerPoint Presentation</vt:lpstr>
      <vt:lpstr>Professional Descriptions  for Non-text Resources</vt:lpstr>
      <vt:lpstr>"Professional" Descriptions for Multimedia and Non-textual Works</vt:lpstr>
      <vt:lpstr>Layered Descriptions</vt:lpstr>
      <vt:lpstr>Panofsky's Three Levels of Meaning</vt:lpstr>
      <vt:lpstr>  Description / “Preiconographic” /  Primary Level</vt:lpstr>
      <vt:lpstr>Identification / “Iconographic” /  Secondary Level</vt:lpstr>
      <vt:lpstr>Interpretation / “Iconologic” Level</vt:lpstr>
      <vt:lpstr>PowerPoint Presentation</vt:lpstr>
      <vt:lpstr>“Birth of Venus”  Uffizi Gallery, Florence Italy</vt:lpstr>
      <vt:lpstr>Getty Categories for the Description of Works of Art (CDWA)</vt:lpstr>
      <vt:lpstr>CDWA’s First Question</vt:lpstr>
      <vt:lpstr>PowerPoint Presentation</vt:lpstr>
      <vt:lpstr>PowerPoint Presentation</vt:lpstr>
      <vt:lpstr>The Shamu Question for Paintings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2021-02-12T21:37:33Z</dcterms:created>
  <dcterms:modified xsi:type="dcterms:W3CDTF">2021-02-12T21:37:44Z</dcterms:modified>
</cp:coreProperties>
</file>