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sldIdLst>
    <p:sldId id="697" r:id="rId2"/>
    <p:sldId id="742" r:id="rId3"/>
    <p:sldId id="607" r:id="rId4"/>
    <p:sldId id="744" r:id="rId5"/>
    <p:sldId id="701" r:id="rId6"/>
    <p:sldId id="533" r:id="rId7"/>
    <p:sldId id="537" r:id="rId8"/>
    <p:sldId id="648" r:id="rId9"/>
    <p:sldId id="707" r:id="rId10"/>
    <p:sldId id="590" r:id="rId11"/>
    <p:sldId id="591" r:id="rId12"/>
    <p:sldId id="686" r:id="rId13"/>
    <p:sldId id="592" r:id="rId14"/>
    <p:sldId id="638" r:id="rId15"/>
    <p:sldId id="671" r:id="rId16"/>
    <p:sldId id="613" r:id="rId17"/>
    <p:sldId id="274" r:id="rId18"/>
    <p:sldId id="275" r:id="rId19"/>
    <p:sldId id="277" r:id="rId20"/>
    <p:sldId id="713" r:id="rId21"/>
    <p:sldId id="355" r:id="rId22"/>
    <p:sldId id="687" r:id="rId23"/>
    <p:sldId id="650" r:id="rId24"/>
    <p:sldId id="600" r:id="rId25"/>
    <p:sldId id="550" r:id="rId26"/>
    <p:sldId id="729" r:id="rId27"/>
    <p:sldId id="703" r:id="rId28"/>
    <p:sldId id="672" r:id="rId29"/>
    <p:sldId id="564" r:id="rId30"/>
    <p:sldId id="749" r:id="rId31"/>
    <p:sldId id="750" r:id="rId32"/>
    <p:sldId id="752" r:id="rId33"/>
    <p:sldId id="378" r:id="rId34"/>
    <p:sldId id="753" r:id="rId35"/>
    <p:sldId id="754" r:id="rId36"/>
    <p:sldId id="433" r:id="rId37"/>
    <p:sldId id="538" r:id="rId38"/>
    <p:sldId id="536" r:id="rId39"/>
    <p:sldId id="755" r:id="rId40"/>
    <p:sldId id="738" r:id="rId41"/>
    <p:sldId id="756" r:id="rId42"/>
    <p:sldId id="683" r:id="rId43"/>
    <p:sldId id="682" r:id="rId44"/>
    <p:sldId id="709" r:id="rId45"/>
    <p:sldId id="734" r:id="rId46"/>
    <p:sldId id="735" r:id="rId47"/>
    <p:sldId id="757" r:id="rId48"/>
    <p:sldId id="680" r:id="rId49"/>
    <p:sldId id="730" r:id="rId5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9723" autoAdjust="0"/>
  </p:normalViewPr>
  <p:slideViewPr>
    <p:cSldViewPr>
      <p:cViewPr varScale="1">
        <p:scale>
          <a:sx n="56" d="100"/>
          <a:sy n="56" d="100"/>
        </p:scale>
        <p:origin x="808" y="60"/>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3" d="100"/>
          <a:sy n="83" d="100"/>
        </p:scale>
        <p:origin x="3840"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2/16/2021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1762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marL="674578" lvl="1" indent="-221322">
              <a:lnSpc>
                <a:spcPct val="92000"/>
              </a:lnSpc>
              <a:spcBef>
                <a:spcPts val="1790"/>
              </a:spcBef>
              <a:buClr>
                <a:srgbClr val="002955"/>
              </a:buClr>
              <a:buSzPct val="44000"/>
              <a:buFont typeface="Wingdings" pitchFamily="2" charset="2"/>
              <a:buChar char="l"/>
              <a:tabLst>
                <a:tab pos="926218" algn="l"/>
                <a:tab pos="1844855" algn="l"/>
                <a:tab pos="2775620" algn="l"/>
                <a:tab pos="3691226" algn="l"/>
                <a:tab pos="4621991" algn="l"/>
                <a:tab pos="5554271" algn="l"/>
                <a:tab pos="6472909" algn="l"/>
                <a:tab pos="7377904" algn="l"/>
                <a:tab pos="8319280" algn="l"/>
                <a:tab pos="9236402" algn="l"/>
                <a:tab pos="10180810" algn="l"/>
                <a:tab pos="11085805" algn="l"/>
              </a:tabLst>
            </a:pPr>
            <a:endParaRPr lang="en-US" dirty="0"/>
          </a:p>
        </p:txBody>
      </p:sp>
      <p:sp>
        <p:nvSpPr>
          <p:cNvPr id="4" name="Slide Number Placeholder 3"/>
          <p:cNvSpPr>
            <a:spLocks noGrp="1"/>
          </p:cNvSpPr>
          <p:nvPr>
            <p:ph type="sldNum" sz="quarter" idx="5"/>
          </p:nvPr>
        </p:nvSpPr>
        <p:spPr/>
        <p:txBody>
          <a:bodyPr/>
          <a:lstStyle/>
          <a:p>
            <a:pPr>
              <a:defRPr/>
            </a:pPr>
            <a:fld id="{BB6A065B-F66A-41F9-BCEE-B35D03D60B10}"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68257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674578" lvl="1" indent="-221322">
              <a:lnSpc>
                <a:spcPct val="92000"/>
              </a:lnSpc>
              <a:spcBef>
                <a:spcPts val="1790"/>
              </a:spcBef>
              <a:buClr>
                <a:srgbClr val="002955"/>
              </a:buClr>
              <a:buSzPct val="44000"/>
              <a:buFont typeface="Wingdings" pitchFamily="2" charset="2"/>
              <a:buChar char="l"/>
              <a:tabLst>
                <a:tab pos="926218" algn="l"/>
                <a:tab pos="1844855" algn="l"/>
                <a:tab pos="2775620" algn="l"/>
                <a:tab pos="3691226" algn="l"/>
                <a:tab pos="4621991" algn="l"/>
                <a:tab pos="5554271" algn="l"/>
                <a:tab pos="6472909" algn="l"/>
                <a:tab pos="7377904" algn="l"/>
                <a:tab pos="8319280" algn="l"/>
                <a:tab pos="9236402" algn="l"/>
                <a:tab pos="10180810" algn="l"/>
                <a:tab pos="11085805" algn="l"/>
              </a:tabLst>
            </a:pPr>
            <a:endParaRPr lang="en-US" dirty="0"/>
          </a:p>
        </p:txBody>
      </p:sp>
      <p:sp>
        <p:nvSpPr>
          <p:cNvPr id="4" name="Slide Number Placeholder 3"/>
          <p:cNvSpPr>
            <a:spLocks noGrp="1"/>
          </p:cNvSpPr>
          <p:nvPr>
            <p:ph type="sldNum" sz="quarter" idx="5"/>
          </p:nvPr>
        </p:nvSpPr>
        <p:spPr/>
        <p:txBody>
          <a:bodyPr/>
          <a:lstStyle/>
          <a:p>
            <a:pPr>
              <a:defRPr/>
            </a:pPr>
            <a:fld id="{8E95D847-014F-47AD-B019-EE089319AD63}"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05033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marL="674578" lvl="1" indent="-221322">
              <a:lnSpc>
                <a:spcPct val="92000"/>
              </a:lnSpc>
              <a:spcBef>
                <a:spcPts val="1790"/>
              </a:spcBef>
              <a:buClr>
                <a:srgbClr val="002955"/>
              </a:buClr>
              <a:buSzPct val="44000"/>
              <a:buFont typeface="Wingdings" pitchFamily="2" charset="2"/>
              <a:buChar char="l"/>
              <a:tabLst>
                <a:tab pos="926218" algn="l"/>
                <a:tab pos="1844855" algn="l"/>
                <a:tab pos="2775620" algn="l"/>
                <a:tab pos="3691226" algn="l"/>
                <a:tab pos="4621991" algn="l"/>
                <a:tab pos="5554271" algn="l"/>
                <a:tab pos="6472909" algn="l"/>
                <a:tab pos="7377904" algn="l"/>
                <a:tab pos="8319280" algn="l"/>
                <a:tab pos="9236402" algn="l"/>
                <a:tab pos="10180810" algn="l"/>
                <a:tab pos="11085805" algn="l"/>
              </a:tabLst>
            </a:pPr>
            <a:endParaRPr lang="en-US" dirty="0"/>
          </a:p>
        </p:txBody>
      </p:sp>
      <p:sp>
        <p:nvSpPr>
          <p:cNvPr id="4" name="Slide Number Placeholder 3"/>
          <p:cNvSpPr>
            <a:spLocks noGrp="1"/>
          </p:cNvSpPr>
          <p:nvPr>
            <p:ph type="sldNum" sz="quarter" idx="5"/>
          </p:nvPr>
        </p:nvSpPr>
        <p:spPr/>
        <p:txBody>
          <a:bodyPr/>
          <a:lstStyle/>
          <a:p>
            <a:pPr>
              <a:defRPr/>
            </a:pPr>
            <a:fld id="{521A639B-26F9-4218-BE99-F4541460963B}"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347149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06488" y="852488"/>
            <a:ext cx="4646612" cy="3486150"/>
          </a:xfrm>
          <a:noFill/>
          <a:ln>
            <a:solidFill>
              <a:srgbClr val="000000"/>
            </a:solidFill>
            <a:miter lim="800000"/>
            <a:headEnd/>
            <a:tailEnd/>
          </a:ln>
        </p:spPr>
      </p:sp>
      <p:sp>
        <p:nvSpPr>
          <p:cNvPr id="40963" name="Notes Placeholder 2"/>
          <p:cNvSpPr>
            <a:spLocks noGrp="1"/>
          </p:cNvSpPr>
          <p:nvPr>
            <p:ph type="body" idx="1"/>
          </p:nvPr>
        </p:nvSpPr>
        <p:spPr bwMode="auto">
          <a:xfrm>
            <a:off x="762000" y="4338638"/>
            <a:ext cx="5486400" cy="4183380"/>
          </a:xfrm>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8B60CD6-253E-4761-92B8-8E9186BE7020}"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127105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681038" lvl="1" indent="-223838">
              <a:lnSpc>
                <a:spcPct val="92000"/>
              </a:lnSpc>
              <a:spcBef>
                <a:spcPts val="1800"/>
              </a:spcBef>
              <a:buClr>
                <a:srgbClr val="002955"/>
              </a:buClr>
              <a:buSzPct val="44000"/>
              <a:buFont typeface="Wingdings" panose="05000000000000000000" pitchFamily="2" charset="2"/>
              <a:buChar char="l"/>
              <a:tabLst>
                <a:tab pos="935038" algn="l"/>
                <a:tab pos="1862138" algn="l"/>
                <a:tab pos="2801938" algn="l"/>
                <a:tab pos="3727450" algn="l"/>
                <a:tab pos="4667250" algn="l"/>
                <a:tab pos="5608638" algn="l"/>
                <a:tab pos="6535738" algn="l"/>
                <a:tab pos="7448550" algn="l"/>
                <a:tab pos="8399463" algn="l"/>
                <a:tab pos="9324975" algn="l"/>
                <a:tab pos="10279063" algn="l"/>
                <a:tab pos="11191875" algn="l"/>
              </a:tabLst>
            </a:pPr>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5D9148A2-6F68-4550-B5AC-DBFC4C5F2B3E}" type="slidenum">
              <a:rPr lang="en-US" altLang="en-US" sz="1200" smtClean="0"/>
              <a:pPr/>
              <a:t>14</a:t>
            </a:fld>
            <a:endParaRPr lang="en-US" altLang="en-US" sz="1200"/>
          </a:p>
        </p:txBody>
      </p:sp>
    </p:spTree>
    <p:extLst>
      <p:ext uri="{BB962C8B-B14F-4D97-AF65-F5344CB8AC3E}">
        <p14:creationId xmlns:p14="http://schemas.microsoft.com/office/powerpoint/2010/main" val="2461444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A0464F7F-13F8-402F-86F4-705CC95CB114}" type="slidenum">
              <a:rPr lang="en-US" altLang="en-US" sz="1300"/>
              <a:pPr/>
              <a:t>16</a:t>
            </a:fld>
            <a:endParaRPr lang="en-US" altLang="en-US" sz="1300"/>
          </a:p>
        </p:txBody>
      </p:sp>
    </p:spTree>
    <p:extLst>
      <p:ext uri="{BB962C8B-B14F-4D97-AF65-F5344CB8AC3E}">
        <p14:creationId xmlns:p14="http://schemas.microsoft.com/office/powerpoint/2010/main" val="3979469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17</a:t>
            </a:fld>
            <a:endParaRPr lang="en-US" dirty="0"/>
          </a:p>
        </p:txBody>
      </p:sp>
    </p:spTree>
    <p:extLst>
      <p:ext uri="{BB962C8B-B14F-4D97-AF65-F5344CB8AC3E}">
        <p14:creationId xmlns:p14="http://schemas.microsoft.com/office/powerpoint/2010/main" val="300522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dirty="0"/>
          </a:p>
        </p:txBody>
      </p:sp>
    </p:spTree>
    <p:extLst>
      <p:ext uri="{BB962C8B-B14F-4D97-AF65-F5344CB8AC3E}">
        <p14:creationId xmlns:p14="http://schemas.microsoft.com/office/powerpoint/2010/main" val="1019182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dirty="0"/>
          </a:p>
        </p:txBody>
      </p:sp>
    </p:spTree>
    <p:extLst>
      <p:ext uri="{BB962C8B-B14F-4D97-AF65-F5344CB8AC3E}">
        <p14:creationId xmlns:p14="http://schemas.microsoft.com/office/powerpoint/2010/main" val="278664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2</a:t>
            </a:fld>
            <a:endParaRPr lang="en-US"/>
          </a:p>
        </p:txBody>
      </p:sp>
    </p:spTree>
    <p:extLst>
      <p:ext uri="{BB962C8B-B14F-4D97-AF65-F5344CB8AC3E}">
        <p14:creationId xmlns:p14="http://schemas.microsoft.com/office/powerpoint/2010/main" val="2926060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20</a:t>
            </a:fld>
            <a:endParaRPr lang="en-US" dirty="0"/>
          </a:p>
        </p:txBody>
      </p:sp>
    </p:spTree>
    <p:extLst>
      <p:ext uri="{BB962C8B-B14F-4D97-AF65-F5344CB8AC3E}">
        <p14:creationId xmlns:p14="http://schemas.microsoft.com/office/powerpoint/2010/main" val="2794117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21</a:t>
            </a:fld>
            <a:endParaRPr lang="en-US" dirty="0"/>
          </a:p>
        </p:txBody>
      </p:sp>
    </p:spTree>
    <p:extLst>
      <p:ext uri="{BB962C8B-B14F-4D97-AF65-F5344CB8AC3E}">
        <p14:creationId xmlns:p14="http://schemas.microsoft.com/office/powerpoint/2010/main" val="902500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22</a:t>
            </a:fld>
            <a:endParaRPr lang="en-US"/>
          </a:p>
        </p:txBody>
      </p:sp>
    </p:spTree>
    <p:extLst>
      <p:ext uri="{BB962C8B-B14F-4D97-AF65-F5344CB8AC3E}">
        <p14:creationId xmlns:p14="http://schemas.microsoft.com/office/powerpoint/2010/main" val="3130395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87F6087A-E979-458D-91B9-CF49E61896B3}" type="slidenum">
              <a:rPr lang="en-US" smtClean="0"/>
              <a:pPr>
                <a:defRPr/>
              </a:pPr>
              <a:t>23</a:t>
            </a:fld>
            <a:endParaRPr lang="en-US" dirty="0"/>
          </a:p>
        </p:txBody>
      </p:sp>
    </p:spTree>
    <p:extLst>
      <p:ext uri="{BB962C8B-B14F-4D97-AF65-F5344CB8AC3E}">
        <p14:creationId xmlns:p14="http://schemas.microsoft.com/office/powerpoint/2010/main" val="1254316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01188671-F426-4F04-A17D-B79EFE69FDC4}" type="slidenum">
              <a:rPr lang="en-US" smtClean="0"/>
              <a:pPr>
                <a:defRPr/>
              </a:pPr>
              <a:t>24</a:t>
            </a:fld>
            <a:endParaRPr lang="en-US" dirty="0"/>
          </a:p>
        </p:txBody>
      </p:sp>
    </p:spTree>
    <p:extLst>
      <p:ext uri="{BB962C8B-B14F-4D97-AF65-F5344CB8AC3E}">
        <p14:creationId xmlns:p14="http://schemas.microsoft.com/office/powerpoint/2010/main" val="1687195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25</a:t>
            </a:fld>
            <a:endParaRPr lang="en-US" altLang="en-US" sz="1300"/>
          </a:p>
        </p:txBody>
      </p:sp>
    </p:spTree>
    <p:extLst>
      <p:ext uri="{BB962C8B-B14F-4D97-AF65-F5344CB8AC3E}">
        <p14:creationId xmlns:p14="http://schemas.microsoft.com/office/powerpoint/2010/main" val="3243593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51C97810-9C4B-4D7C-8CD6-35D8C20DC3AE}" type="slidenum">
              <a:rPr lang="en-US" smtClean="0"/>
              <a:pPr>
                <a:defRPr/>
              </a:pPr>
              <a:t>26</a:t>
            </a:fld>
            <a:endParaRPr lang="en-US"/>
          </a:p>
        </p:txBody>
      </p:sp>
    </p:spTree>
    <p:extLst>
      <p:ext uri="{BB962C8B-B14F-4D97-AF65-F5344CB8AC3E}">
        <p14:creationId xmlns:p14="http://schemas.microsoft.com/office/powerpoint/2010/main" val="2697895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C67B072-12BA-4248-9667-02C6D8BDE67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7662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28</a:t>
            </a:fld>
            <a:endParaRPr lang="en-US" dirty="0"/>
          </a:p>
        </p:txBody>
      </p:sp>
    </p:spTree>
    <p:extLst>
      <p:ext uri="{BB962C8B-B14F-4D97-AF65-F5344CB8AC3E}">
        <p14:creationId xmlns:p14="http://schemas.microsoft.com/office/powerpoint/2010/main" val="3081105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28933199-9705-489D-8A9D-677DB749F77B}" type="slidenum">
              <a:rPr lang="en-US" smtClean="0"/>
              <a:pPr>
                <a:defRPr/>
              </a:pPr>
              <a:t>29</a:t>
            </a:fld>
            <a:endParaRPr lang="en-US"/>
          </a:p>
        </p:txBody>
      </p:sp>
    </p:spTree>
    <p:extLst>
      <p:ext uri="{BB962C8B-B14F-4D97-AF65-F5344CB8AC3E}">
        <p14:creationId xmlns:p14="http://schemas.microsoft.com/office/powerpoint/2010/main" val="390444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xfrm>
            <a:off x="610197" y="4416101"/>
            <a:ext cx="5485805" cy="4183995"/>
          </a:xfrm>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30A2CEF5-23D1-4C80-A903-0EB23570C1BD}" type="slidenum">
              <a:rPr lang="en-US" smtClean="0"/>
              <a:pPr>
                <a:defRPr/>
              </a:pPr>
              <a:t>3</a:t>
            </a:fld>
            <a:endParaRPr lang="en-US" dirty="0"/>
          </a:p>
        </p:txBody>
      </p:sp>
    </p:spTree>
    <p:extLst>
      <p:ext uri="{BB962C8B-B14F-4D97-AF65-F5344CB8AC3E}">
        <p14:creationId xmlns:p14="http://schemas.microsoft.com/office/powerpoint/2010/main" val="1536785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dirty="0"/>
          </a:p>
        </p:txBody>
      </p:sp>
    </p:spTree>
    <p:extLst>
      <p:ext uri="{BB962C8B-B14F-4D97-AF65-F5344CB8AC3E}">
        <p14:creationId xmlns:p14="http://schemas.microsoft.com/office/powerpoint/2010/main" val="1763025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dirty="0"/>
          </a:p>
        </p:txBody>
      </p:sp>
    </p:spTree>
    <p:extLst>
      <p:ext uri="{BB962C8B-B14F-4D97-AF65-F5344CB8AC3E}">
        <p14:creationId xmlns:p14="http://schemas.microsoft.com/office/powerpoint/2010/main" val="175739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2363777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33</a:t>
            </a:fld>
            <a:endParaRPr lang="en-US"/>
          </a:p>
        </p:txBody>
      </p:sp>
    </p:spTree>
    <p:extLst>
      <p:ext uri="{BB962C8B-B14F-4D97-AF65-F5344CB8AC3E}">
        <p14:creationId xmlns:p14="http://schemas.microsoft.com/office/powerpoint/2010/main" val="1255759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34</a:t>
            </a:fld>
            <a:endParaRPr lang="en-US"/>
          </a:p>
        </p:txBody>
      </p:sp>
    </p:spTree>
    <p:extLst>
      <p:ext uri="{BB962C8B-B14F-4D97-AF65-F5344CB8AC3E}">
        <p14:creationId xmlns:p14="http://schemas.microsoft.com/office/powerpoint/2010/main" val="3223316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p14="http://schemas.microsoft.com/office/powerpoint/2010/main" val="4092137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480B0FC-BED5-4411-B828-5532959A5EC9}" type="slidenum">
              <a:rPr lang="en-US" smtClean="0"/>
              <a:pPr>
                <a:defRPr/>
              </a:pPr>
              <a:t>36</a:t>
            </a:fld>
            <a:endParaRPr lang="en-US"/>
          </a:p>
        </p:txBody>
      </p:sp>
    </p:spTree>
    <p:extLst>
      <p:ext uri="{BB962C8B-B14F-4D97-AF65-F5344CB8AC3E}">
        <p14:creationId xmlns:p14="http://schemas.microsoft.com/office/powerpoint/2010/main" val="937622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37</a:t>
            </a:fld>
            <a:endParaRPr lang="en-US" dirty="0"/>
          </a:p>
        </p:txBody>
      </p:sp>
    </p:spTree>
    <p:extLst>
      <p:ext uri="{BB962C8B-B14F-4D97-AF65-F5344CB8AC3E}">
        <p14:creationId xmlns:p14="http://schemas.microsoft.com/office/powerpoint/2010/main" val="1206766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38</a:t>
            </a:fld>
            <a:endParaRPr lang="en-US" dirty="0"/>
          </a:p>
        </p:txBody>
      </p:sp>
    </p:spTree>
    <p:extLst>
      <p:ext uri="{BB962C8B-B14F-4D97-AF65-F5344CB8AC3E}">
        <p14:creationId xmlns:p14="http://schemas.microsoft.com/office/powerpoint/2010/main" val="57134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39</a:t>
            </a:fld>
            <a:endParaRPr lang="en-US" dirty="0"/>
          </a:p>
        </p:txBody>
      </p:sp>
    </p:spTree>
    <p:extLst>
      <p:ext uri="{BB962C8B-B14F-4D97-AF65-F5344CB8AC3E}">
        <p14:creationId xmlns:p14="http://schemas.microsoft.com/office/powerpoint/2010/main" val="45079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160729" algn="l" defTabSz="914400" rtl="0" eaLnBrk="1" fontAlgn="auto" latinLnBrk="0" hangingPunct="1">
              <a:lnSpc>
                <a:spcPct val="102000"/>
              </a:lnSpc>
              <a:spcBef>
                <a:spcPts val="0"/>
              </a:spcBef>
              <a:spcAft>
                <a:spcPts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30DEA6E7-18A8-4D66-8220-611D52DEF261}" type="slidenum">
              <a:rPr lang="en-US" altLang="en-US" sz="1300" smtClean="0"/>
              <a:pPr/>
              <a:t>4</a:t>
            </a:fld>
            <a:endParaRPr lang="en-US" altLang="en-US" sz="1300"/>
          </a:p>
        </p:txBody>
      </p:sp>
    </p:spTree>
    <p:extLst>
      <p:ext uri="{BB962C8B-B14F-4D97-AF65-F5344CB8AC3E}">
        <p14:creationId xmlns:p14="http://schemas.microsoft.com/office/powerpoint/2010/main" val="1310336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41</a:t>
            </a:fld>
            <a:endParaRPr lang="en-US" dirty="0"/>
          </a:p>
        </p:txBody>
      </p:sp>
    </p:spTree>
    <p:extLst>
      <p:ext uri="{BB962C8B-B14F-4D97-AF65-F5344CB8AC3E}">
        <p14:creationId xmlns:p14="http://schemas.microsoft.com/office/powerpoint/2010/main" val="166178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baseline="0"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42</a:t>
            </a:fld>
            <a:endParaRPr lang="en-US"/>
          </a:p>
        </p:txBody>
      </p:sp>
    </p:spTree>
    <p:extLst>
      <p:ext uri="{BB962C8B-B14F-4D97-AF65-F5344CB8AC3E}">
        <p14:creationId xmlns:p14="http://schemas.microsoft.com/office/powerpoint/2010/main" val="2645115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43</a:t>
            </a:fld>
            <a:endParaRPr lang="en-US"/>
          </a:p>
        </p:txBody>
      </p:sp>
    </p:spTree>
    <p:extLst>
      <p:ext uri="{BB962C8B-B14F-4D97-AF65-F5344CB8AC3E}">
        <p14:creationId xmlns:p14="http://schemas.microsoft.com/office/powerpoint/2010/main" val="24358679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44</a:t>
            </a:fld>
            <a:endParaRPr lang="en-US" dirty="0"/>
          </a:p>
        </p:txBody>
      </p:sp>
    </p:spTree>
    <p:extLst>
      <p:ext uri="{BB962C8B-B14F-4D97-AF65-F5344CB8AC3E}">
        <p14:creationId xmlns:p14="http://schemas.microsoft.com/office/powerpoint/2010/main" val="10460310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baseline="0"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45</a:t>
            </a:fld>
            <a:endParaRPr lang="en-US"/>
          </a:p>
        </p:txBody>
      </p:sp>
    </p:spTree>
    <p:extLst>
      <p:ext uri="{BB962C8B-B14F-4D97-AF65-F5344CB8AC3E}">
        <p14:creationId xmlns:p14="http://schemas.microsoft.com/office/powerpoint/2010/main" val="2704082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baseline="0"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46</a:t>
            </a:fld>
            <a:endParaRPr lang="en-US"/>
          </a:p>
        </p:txBody>
      </p:sp>
    </p:spTree>
    <p:extLst>
      <p:ext uri="{BB962C8B-B14F-4D97-AF65-F5344CB8AC3E}">
        <p14:creationId xmlns:p14="http://schemas.microsoft.com/office/powerpoint/2010/main" val="2049146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154628" name="Slide Number Placeholder 3"/>
          <p:cNvSpPr>
            <a:spLocks noGrp="1"/>
          </p:cNvSpPr>
          <p:nvPr>
            <p:ph type="sldNum" sz="quarter" idx="5"/>
          </p:nvPr>
        </p:nvSpPr>
        <p:spPr bwMode="auto">
          <a:noFill/>
          <a:ln>
            <a:miter lim="800000"/>
            <a:headEnd/>
            <a:tailEnd/>
          </a:ln>
        </p:spPr>
        <p:txBody>
          <a:bodyPr/>
          <a:lstStyle/>
          <a:p>
            <a:fld id="{7905EA2F-E7A0-4D68-BE25-616BE086A43E}" type="slidenum">
              <a:rPr lang="en-US" altLang="en-US" sz="1300"/>
              <a:pPr/>
              <a:t>47</a:t>
            </a:fld>
            <a:endParaRPr lang="en-US" altLang="en-US" sz="1300"/>
          </a:p>
        </p:txBody>
      </p:sp>
    </p:spTree>
    <p:extLst>
      <p:ext uri="{BB962C8B-B14F-4D97-AF65-F5344CB8AC3E}">
        <p14:creationId xmlns:p14="http://schemas.microsoft.com/office/powerpoint/2010/main" val="19306876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dirty="0"/>
          </a:p>
        </p:txBody>
      </p:sp>
      <p:sp>
        <p:nvSpPr>
          <p:cNvPr id="4" name="Slide Number Placeholder 3"/>
          <p:cNvSpPr>
            <a:spLocks noGrp="1"/>
          </p:cNvSpPr>
          <p:nvPr>
            <p:ph type="sldNum" sz="quarter" idx="10"/>
          </p:nvPr>
        </p:nvSpPr>
        <p:spPr/>
        <p:txBody>
          <a:bodyPr/>
          <a:lstStyle/>
          <a:p>
            <a:fld id="{5FD76050-6F71-4E0A-8C35-EDFAB84E5542}" type="slidenum">
              <a:rPr lang="en-US" smtClean="0"/>
              <a:pPr/>
              <a:t>48</a:t>
            </a:fld>
            <a:endParaRPr lang="en-US"/>
          </a:p>
        </p:txBody>
      </p:sp>
    </p:spTree>
    <p:extLst>
      <p:ext uri="{BB962C8B-B14F-4D97-AF65-F5344CB8AC3E}">
        <p14:creationId xmlns:p14="http://schemas.microsoft.com/office/powerpoint/2010/main" val="3710375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49</a:t>
            </a:fld>
            <a:endParaRPr lang="en-US" altLang="en-US" sz="1300"/>
          </a:p>
        </p:txBody>
      </p:sp>
    </p:spTree>
    <p:extLst>
      <p:ext uri="{BB962C8B-B14F-4D97-AF65-F5344CB8AC3E}">
        <p14:creationId xmlns:p14="http://schemas.microsoft.com/office/powerpoint/2010/main" val="228507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a:t>
            </a:fld>
            <a:endParaRPr lang="en-US" dirty="0"/>
          </a:p>
        </p:txBody>
      </p:sp>
    </p:spTree>
    <p:extLst>
      <p:ext uri="{BB962C8B-B14F-4D97-AF65-F5344CB8AC3E}">
        <p14:creationId xmlns:p14="http://schemas.microsoft.com/office/powerpoint/2010/main" val="4127733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30DEA6E7-18A8-4D66-8220-611D52DEF261}" type="slidenum">
              <a:rPr lang="en-US" altLang="en-US" sz="1300" smtClean="0"/>
              <a:pPr/>
              <a:t>6</a:t>
            </a:fld>
            <a:endParaRPr lang="en-US" altLang="en-US" sz="1300"/>
          </a:p>
        </p:txBody>
      </p:sp>
    </p:spTree>
    <p:extLst>
      <p:ext uri="{BB962C8B-B14F-4D97-AF65-F5344CB8AC3E}">
        <p14:creationId xmlns:p14="http://schemas.microsoft.com/office/powerpoint/2010/main" val="245475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DBA372D-5F3B-470A-9BC8-09F79B519B7D}" type="slidenum">
              <a:rPr lang="en-US" smtClean="0"/>
              <a:pPr>
                <a:defRPr/>
              </a:pPr>
              <a:t>7</a:t>
            </a:fld>
            <a:endParaRPr lang="en-US" dirty="0"/>
          </a:p>
        </p:txBody>
      </p:sp>
    </p:spTree>
    <p:extLst>
      <p:ext uri="{BB962C8B-B14F-4D97-AF65-F5344CB8AC3E}">
        <p14:creationId xmlns:p14="http://schemas.microsoft.com/office/powerpoint/2010/main" val="165315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D6D12A4F-4F91-46A1-8F9B-04A02C5BBB22}" type="slidenum">
              <a:rPr lang="en-US" smtClean="0"/>
              <a:pPr>
                <a:defRPr/>
              </a:pPr>
              <a:t>8</a:t>
            </a:fld>
            <a:endParaRPr lang="en-US" dirty="0"/>
          </a:p>
        </p:txBody>
      </p:sp>
    </p:spTree>
    <p:extLst>
      <p:ext uri="{BB962C8B-B14F-4D97-AF65-F5344CB8AC3E}">
        <p14:creationId xmlns:p14="http://schemas.microsoft.com/office/powerpoint/2010/main" val="1639274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fld id="{120E8028-F284-4566-91A3-7B2BE5D4DCD0}" type="slidenum">
              <a:rPr lang="en-US" altLang="en-US" sz="1300"/>
              <a:pPr/>
              <a:t>9</a:t>
            </a:fld>
            <a:endParaRPr lang="en-US" altLang="en-US" sz="1300"/>
          </a:p>
        </p:txBody>
      </p:sp>
    </p:spTree>
    <p:extLst>
      <p:ext uri="{BB962C8B-B14F-4D97-AF65-F5344CB8AC3E}">
        <p14:creationId xmlns:p14="http://schemas.microsoft.com/office/powerpoint/2010/main" val="128102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01550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babynamewizard.com/voyage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a:sym typeface="UC Berkeley OS Sign"/>
              </a:rPr>
              <a:t>16 </a:t>
            </a:r>
            <a:r>
              <a:rPr lang="en-US" sz="3000" dirty="0">
                <a:sym typeface="UC Berkeley OS Sign"/>
              </a:rPr>
              <a:t>February 2021</a:t>
            </a:r>
          </a:p>
          <a:p>
            <a:pPr marL="0" indent="0" algn="ctr">
              <a:lnSpc>
                <a:spcPct val="120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600" dirty="0">
                <a:sym typeface="UC Berkeley OS Sign"/>
              </a:rPr>
              <a:t>9)  Describing Non-Text Resources: </a:t>
            </a:r>
            <a:br>
              <a:rPr lang="en-US" sz="3600" dirty="0">
                <a:sym typeface="UC Berkeley OS Sign"/>
              </a:rPr>
            </a:br>
            <a:r>
              <a:rPr lang="en-US" sz="3600" dirty="0">
                <a:sym typeface="UC Berkeley OS Sign"/>
              </a:rPr>
              <a:t>Art, Artifacts, Music, …</a:t>
            </a:r>
            <a:endParaRPr lang="en-US" sz="3000" dirty="0">
              <a:solidFill>
                <a:srgbClr val="002955"/>
              </a:solidFill>
              <a:sym typeface="UC Berkeley OS Sign"/>
            </a:endParaRPr>
          </a:p>
        </p:txBody>
      </p:sp>
    </p:spTree>
  </p:cSld>
  <p:clrMapOvr>
    <a:masterClrMapping/>
  </p:clrMapOvr>
  <p:transition advTm="1551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609449" y="304800"/>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Consequences of Category Thinking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592F9BA6-29B8-44F8-95CC-83C2E6D102D5}" type="slidenum">
              <a:rPr lang="en-US" sz="1500">
                <a:solidFill>
                  <a:srgbClr val="002955"/>
                </a:solidFill>
                <a:latin typeface="UC Berkeley OS Sign"/>
                <a:ea typeface="MS PGothic" pitchFamily="34" charset="-128"/>
                <a:sym typeface="UC Berkeley OS Sign"/>
              </a:rPr>
              <a:pPr algn="ctr" defTabSz="914306">
                <a:defRPr/>
              </a:pPr>
              <a:t>10</a:t>
            </a:fld>
            <a:endParaRPr lang="en-US" sz="1500" dirty="0">
              <a:solidFill>
                <a:srgbClr val="002955"/>
              </a:solidFill>
              <a:latin typeface="UC Berkeley OS Sign"/>
              <a:ea typeface="MS PGothic" pitchFamily="34" charset="-128"/>
              <a:sym typeface="UC Berkeley OS Sign"/>
            </a:endParaRPr>
          </a:p>
        </p:txBody>
      </p:sp>
      <p:sp>
        <p:nvSpPr>
          <p:cNvPr id="23556" name="Rectangle 7"/>
          <p:cNvSpPr>
            <a:spLocks noChangeArrowheads="1"/>
          </p:cNvSpPr>
          <p:nvPr/>
        </p:nvSpPr>
        <p:spPr bwMode="auto">
          <a:xfrm>
            <a:off x="705444" y="1648197"/>
            <a:ext cx="8036719" cy="2496988"/>
          </a:xfrm>
          <a:prstGeom prst="rect">
            <a:avLst/>
          </a:prstGeom>
          <a:noFill/>
          <a:ln w="9525">
            <a:noFill/>
            <a:miter lim="800000"/>
            <a:headEnd/>
            <a:tailEnd/>
          </a:ln>
        </p:spPr>
        <p:txBody>
          <a:bodyPr lIns="64284" tIns="32142" rIns="64284" bIns="32142">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Using an established category to describe an organizing system reinforces its conventional characteristics, even if we add qualifiers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 … and marginalizes any atypical characteristics of the organizing system being categorized</a:t>
            </a:r>
            <a:endParaRPr lang="en-US" sz="3200" dirty="0"/>
          </a:p>
        </p:txBody>
      </p:sp>
    </p:spTree>
    <p:extLst>
      <p:ext uri="{BB962C8B-B14F-4D97-AF65-F5344CB8AC3E}">
        <p14:creationId xmlns:p14="http://schemas.microsoft.com/office/powerpoint/2010/main" val="4428402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07219" y="533400"/>
            <a:ext cx="8228707" cy="1190997"/>
          </a:xfrm>
        </p:spPr>
        <p:txBody>
          <a:bodyPr rtlCol="0">
            <a:no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A “Design Space” or </a:t>
            </a:r>
            <a:br>
              <a:rPr lang="en-US" sz="4000" b="1" dirty="0">
                <a:sym typeface="UC Berkeley OS Sign"/>
              </a:rPr>
            </a:br>
            <a:r>
              <a:rPr lang="en-US" sz="4000" b="1" dirty="0">
                <a:sym typeface="UC Berkeley OS Sign"/>
              </a:rPr>
              <a:t>“Dimensional” Perspective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57E68CEA-94F7-4E73-AE5F-BB689206E7B1}" type="slidenum">
              <a:rPr lang="en-US" sz="1500">
                <a:solidFill>
                  <a:srgbClr val="002955"/>
                </a:solidFill>
                <a:latin typeface="UC Berkeley OS Sign"/>
                <a:ea typeface="MS PGothic" pitchFamily="34" charset="-128"/>
                <a:sym typeface="UC Berkeley OS Sign"/>
              </a:rPr>
              <a:pPr algn="ctr" defTabSz="914306">
                <a:defRPr/>
              </a:pPr>
              <a:t>11</a:t>
            </a:fld>
            <a:endParaRPr lang="en-US" sz="1500" dirty="0">
              <a:solidFill>
                <a:srgbClr val="002955"/>
              </a:solidFill>
              <a:latin typeface="UC Berkeley OS Sign"/>
              <a:ea typeface="MS PGothic" pitchFamily="34" charset="-128"/>
              <a:sym typeface="UC Berkeley OS Sign"/>
            </a:endParaRPr>
          </a:p>
        </p:txBody>
      </p:sp>
      <p:sp>
        <p:nvSpPr>
          <p:cNvPr id="24580" name="Rectangle 7"/>
          <p:cNvSpPr>
            <a:spLocks noChangeArrowheads="1"/>
          </p:cNvSpPr>
          <p:nvPr/>
        </p:nvSpPr>
        <p:spPr bwMode="auto">
          <a:xfrm>
            <a:off x="779116" y="2133600"/>
            <a:ext cx="8036719" cy="3856206"/>
          </a:xfrm>
          <a:prstGeom prst="rect">
            <a:avLst/>
          </a:prstGeom>
          <a:noFill/>
          <a:ln w="9525">
            <a:noFill/>
            <a:miter lim="800000"/>
            <a:headEnd/>
            <a:tailEnd/>
          </a:ln>
        </p:spPr>
        <p:txBody>
          <a:bodyPr lIns="64284" tIns="32142" rIns="64284" bIns="32142">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In </a:t>
            </a:r>
            <a:r>
              <a:rPr lang="en-US" sz="3200" dirty="0">
                <a:solidFill>
                  <a:srgbClr val="FF0000"/>
                </a:solidFill>
                <a:latin typeface="UC Berkeley OS Sign"/>
                <a:sym typeface="UC Berkeley OS Sign"/>
              </a:rPr>
              <a:t>addition to </a:t>
            </a:r>
            <a:r>
              <a:rPr lang="en-US" sz="3200" dirty="0">
                <a:latin typeface="UC Berkeley OS Sign"/>
                <a:sym typeface="UC Berkeley OS Sign"/>
              </a:rPr>
              <a:t>using categories like Library or Museum or Business Information System, consider a specific organizing system as a point in a multidimensional design space and these categories as regions in that space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 This treats the familiar categories as </a:t>
            </a:r>
            <a:r>
              <a:rPr lang="en-US" sz="3200" dirty="0">
                <a:solidFill>
                  <a:srgbClr val="FF0000"/>
                </a:solidFill>
                <a:latin typeface="UC Berkeley OS Sign"/>
                <a:sym typeface="UC Berkeley OS Sign"/>
              </a:rPr>
              <a:t>“design patterns” </a:t>
            </a:r>
            <a:r>
              <a:rPr lang="en-US" sz="3200" dirty="0">
                <a:latin typeface="UC Berkeley OS Sign"/>
                <a:sym typeface="UC Berkeley OS Sign"/>
              </a:rPr>
              <a:t>that embody typical configurations of design choices</a:t>
            </a:r>
          </a:p>
        </p:txBody>
      </p:sp>
    </p:spTree>
    <p:extLst>
      <p:ext uri="{BB962C8B-B14F-4D97-AF65-F5344CB8AC3E}">
        <p14:creationId xmlns:p14="http://schemas.microsoft.com/office/powerpoint/2010/main" val="3710246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93812" y="685800"/>
            <a:ext cx="8228707" cy="1190997"/>
          </a:xfrm>
        </p:spPr>
        <p:txBody>
          <a:bodyPr rtlCol="0">
            <a:no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The 6 Dimensions of </a:t>
            </a:r>
            <a:br>
              <a:rPr lang="en-US" sz="4000" b="1" dirty="0">
                <a:sym typeface="UC Berkeley OS Sign"/>
              </a:rPr>
            </a:br>
            <a:r>
              <a:rPr lang="en-US" sz="4000" b="1" dirty="0">
                <a:sym typeface="UC Berkeley OS Sign"/>
              </a:rPr>
              <a:t>an Organizing System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C12320F5-D511-4A0A-BD3A-14D56C638F71}" type="slidenum">
              <a:rPr lang="en-US" sz="1500">
                <a:solidFill>
                  <a:srgbClr val="002955"/>
                </a:solidFill>
                <a:latin typeface="UC Berkeley OS Sign"/>
                <a:ea typeface="MS PGothic" pitchFamily="34" charset="-128"/>
                <a:sym typeface="UC Berkeley OS Sign"/>
              </a:rPr>
              <a:pPr algn="ctr" defTabSz="914306">
                <a:defRPr/>
              </a:pP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5800" y="2362200"/>
            <a:ext cx="8036719" cy="4671622"/>
          </a:xfrm>
          <a:prstGeom prst="rect">
            <a:avLst/>
          </a:prstGeom>
          <a:noFill/>
          <a:ln w="9525">
            <a:noFill/>
            <a:miter lim="800000"/>
            <a:headEnd/>
            <a:tailEnd/>
          </a:ln>
        </p:spPr>
        <p:txBody>
          <a:bodyPr lIns="64284" tIns="32142" rIns="64284" bIns="32142">
            <a:spAutoFit/>
          </a:bodyPr>
          <a:lstStyle/>
          <a:p>
            <a:pPr marL="522368" indent="-522368" eaLnBrk="0" hangingPunct="0">
              <a:lnSpc>
                <a:spcPct val="93000"/>
              </a:lnSpc>
              <a:spcBef>
                <a:spcPts val="1266"/>
              </a:spcBef>
              <a:buFont typeface="+mj-lt"/>
              <a:buAutoNum type="arabicPeriod"/>
              <a:defRPr/>
            </a:pPr>
            <a:r>
              <a:rPr lang="en-US" sz="3600" kern="0" dirty="0">
                <a:latin typeface="UC Berkeley OS Sign"/>
              </a:rPr>
              <a:t>What Is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Why Is It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How Much Is It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When Is It Being Organized?</a:t>
            </a:r>
          </a:p>
          <a:p>
            <a:pPr marL="522368" indent="-522368" eaLnBrk="0" hangingPunct="0">
              <a:lnSpc>
                <a:spcPct val="93000"/>
              </a:lnSpc>
              <a:spcBef>
                <a:spcPts val="1266"/>
              </a:spcBef>
              <a:buFont typeface="+mj-lt"/>
              <a:buAutoNum type="arabicPeriod"/>
              <a:defRPr/>
            </a:pPr>
            <a:r>
              <a:rPr lang="en-US" sz="3600" kern="0" dirty="0">
                <a:latin typeface="UC Berkeley OS Sign"/>
              </a:rPr>
              <a:t>Who (or What) is Organizing It?</a:t>
            </a:r>
          </a:p>
          <a:p>
            <a:pPr marL="522368" indent="-522368" eaLnBrk="0" hangingPunct="0">
              <a:lnSpc>
                <a:spcPct val="93000"/>
              </a:lnSpc>
              <a:spcBef>
                <a:spcPts val="1266"/>
              </a:spcBef>
              <a:buFont typeface="+mj-lt"/>
              <a:buAutoNum type="arabicPeriod"/>
              <a:defRPr/>
            </a:pPr>
            <a:r>
              <a:rPr lang="en-US" sz="3600" kern="0" dirty="0">
                <a:latin typeface="UC Berkeley OS Sign"/>
              </a:rPr>
              <a:t>Where is it Organized?</a:t>
            </a:r>
          </a:p>
          <a:p>
            <a:pPr marL="522368" indent="-522368" eaLnBrk="0" hangingPunct="0">
              <a:lnSpc>
                <a:spcPct val="93000"/>
              </a:lnSpc>
              <a:spcBef>
                <a:spcPts val="1266"/>
              </a:spcBef>
              <a:defRPr/>
            </a:pPr>
            <a:endParaRPr lang="en-US" sz="3600" kern="0" dirty="0">
              <a:latin typeface="UC Berkeley OS Sign"/>
            </a:endParaRPr>
          </a:p>
        </p:txBody>
      </p:sp>
    </p:spTree>
    <p:extLst>
      <p:ext uri="{BB962C8B-B14F-4D97-AF65-F5344CB8AC3E}">
        <p14:creationId xmlns:p14="http://schemas.microsoft.com/office/powerpoint/2010/main" val="1586588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84804" y="152400"/>
            <a:ext cx="8228707" cy="1190997"/>
          </a:xfrm>
        </p:spPr>
        <p:txBody>
          <a:bodyPr>
            <a:no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sym typeface="UC Berkeley OS Sign"/>
              </a:rPr>
              <a:t>Consequences of </a:t>
            </a:r>
            <a:br>
              <a:rPr lang="en-US" sz="4000" b="1" dirty="0">
                <a:sym typeface="UC Berkeley OS Sign"/>
              </a:rPr>
            </a:br>
            <a:r>
              <a:rPr lang="en-US" sz="4000" b="1" dirty="0">
                <a:sym typeface="UC Berkeley OS Sign"/>
              </a:rPr>
              <a:t>Dimensional Thinking</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4" tIns="32142" rIns="64284" bIns="32142"/>
          <a:lstStyle/>
          <a:p>
            <a:pPr algn="ctr" defTabSz="914306">
              <a:defRPr/>
            </a:pPr>
            <a:fld id="{454AF8C3-DC46-4858-A30B-614C6705C12D}" type="slidenum">
              <a:rPr lang="en-US" sz="1500">
                <a:solidFill>
                  <a:srgbClr val="002955"/>
                </a:solidFill>
                <a:latin typeface="UC Berkeley OS Sign"/>
                <a:ea typeface="MS PGothic" pitchFamily="34" charset="-128"/>
                <a:sym typeface="UC Berkeley OS Sign"/>
              </a:rPr>
              <a:pPr algn="ctr" defTabSz="914306">
                <a:defRPr/>
              </a:pPr>
              <a:t>13</a:t>
            </a:fld>
            <a:endParaRPr lang="en-US" sz="1500" dirty="0">
              <a:solidFill>
                <a:srgbClr val="002955"/>
              </a:solidFill>
              <a:latin typeface="UC Berkeley OS Sign"/>
              <a:ea typeface="MS PGothic" pitchFamily="34" charset="-128"/>
              <a:sym typeface="UC Berkeley OS Sign"/>
            </a:endParaRPr>
          </a:p>
        </p:txBody>
      </p:sp>
      <p:sp>
        <p:nvSpPr>
          <p:cNvPr id="25604" name="Rectangle 7"/>
          <p:cNvSpPr>
            <a:spLocks noChangeArrowheads="1"/>
          </p:cNvSpPr>
          <p:nvPr/>
        </p:nvSpPr>
        <p:spPr bwMode="auto">
          <a:xfrm>
            <a:off x="735584" y="1524000"/>
            <a:ext cx="8036719" cy="4929064"/>
          </a:xfrm>
          <a:prstGeom prst="rect">
            <a:avLst/>
          </a:prstGeom>
          <a:noFill/>
          <a:ln w="9525">
            <a:noFill/>
            <a:miter lim="800000"/>
            <a:headEnd/>
            <a:tailEnd/>
          </a:ln>
        </p:spPr>
        <p:txBody>
          <a:bodyPr lIns="64284" tIns="32142" rIns="64284" bIns="32142">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Overcomes the bias and conservatism inherent in familiar categories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Design patterns support multi-disciplinary work that cuts across familiar categories and applies knowledge about them to new domains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200" dirty="0">
                <a:latin typeface="UC Berkeley OS Sign"/>
                <a:sym typeface="UC Berkeley OS Sign"/>
              </a:rPr>
              <a:t>Creates a design vocabulary for translating concepts and concerns from category and discipline-specific vocabularies  </a:t>
            </a:r>
            <a:r>
              <a:rPr lang="en-US" sz="3200" b="1" i="1" dirty="0">
                <a:solidFill>
                  <a:srgbClr val="FF0000"/>
                </a:solidFill>
                <a:latin typeface="UC Berkeley OS Sign"/>
                <a:sym typeface="UC Berkeley OS Sign"/>
              </a:rPr>
              <a:t>(the secret of being a successful consultant)</a:t>
            </a:r>
          </a:p>
        </p:txBody>
      </p:sp>
    </p:spTree>
    <p:extLst>
      <p:ext uri="{BB962C8B-B14F-4D97-AF65-F5344CB8AC3E}">
        <p14:creationId xmlns:p14="http://schemas.microsoft.com/office/powerpoint/2010/main" val="31095797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ChangeArrowheads="1"/>
          </p:cNvSpPr>
          <p:nvPr>
            <p:ph type="title"/>
          </p:nvPr>
        </p:nvSpPr>
        <p:spPr>
          <a:xfrm>
            <a:off x="304800" y="762000"/>
            <a:ext cx="8228707" cy="1190997"/>
          </a:xfrm>
        </p:spPr>
        <p:txBody>
          <a:bodyPr>
            <a:normAutofit/>
          </a:bodyPr>
          <a:lstStyle/>
          <a:p>
            <a:pPr fontAlgn="base">
              <a:lnSpc>
                <a:spcPct val="92000"/>
              </a:lnSpc>
              <a:spcAft>
                <a:spcPct val="0"/>
              </a:spcAft>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The Activities in Organizing Systems</a:t>
            </a:r>
          </a:p>
        </p:txBody>
      </p:sp>
      <p:sp>
        <p:nvSpPr>
          <p:cNvPr id="97283" name="Text Box 6"/>
          <p:cNvSpPr txBox="1">
            <a:spLocks noChangeArrowheads="1"/>
          </p:cNvSpPr>
          <p:nvPr/>
        </p:nvSpPr>
        <p:spPr bwMode="auto">
          <a:xfrm>
            <a:off x="8772303" y="6594574"/>
            <a:ext cx="87064" cy="223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742950" indent="-28575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gn="ctr" eaLnBrk="1" hangingPunct="1"/>
            <a:fld id="{293E031E-841D-437C-86C3-E7E22269A03B}" type="slidenum">
              <a:rPr lang="en-US" altLang="en-US" sz="1477">
                <a:solidFill>
                  <a:srgbClr val="002955"/>
                </a:solidFill>
                <a:latin typeface="UC Berkeley OS Sign"/>
                <a:ea typeface="MS PGothic" panose="020B0600070205080204" pitchFamily="34" charset="-128"/>
                <a:sym typeface="UC Berkeley OS Sign"/>
              </a:rPr>
              <a:pPr algn="ctr" eaLnBrk="1" hangingPunct="1"/>
              <a:t>14</a:t>
            </a:fld>
            <a:endParaRPr lang="en-US" altLang="en-US" sz="1477">
              <a:solidFill>
                <a:srgbClr val="002955"/>
              </a:solidFill>
              <a:latin typeface="UC Berkeley OS Sign"/>
              <a:ea typeface="MS PGothic" panose="020B0600070205080204" pitchFamily="34" charset="-128"/>
              <a:sym typeface="UC Berkeley OS Sign"/>
            </a:endParaRPr>
          </a:p>
        </p:txBody>
      </p:sp>
      <p:sp>
        <p:nvSpPr>
          <p:cNvPr id="97284" name="Rectangle 7"/>
          <p:cNvSpPr>
            <a:spLocks noChangeArrowheads="1"/>
          </p:cNvSpPr>
          <p:nvPr/>
        </p:nvSpPr>
        <p:spPr bwMode="auto">
          <a:xfrm>
            <a:off x="553641" y="2035969"/>
            <a:ext cx="8036719" cy="439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6858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11430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6002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2057400" indent="-228600">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5146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9718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4290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886200" indent="-228600" eaLnBrk="0" fontAlgn="base" hangingPunct="0">
              <a:spcBef>
                <a:spcPct val="0"/>
              </a:spcBef>
              <a:spcAft>
                <a:spcPct val="0"/>
              </a:spcAft>
              <a:tabLst>
                <a:tab pos="939800" algn="l"/>
                <a:tab pos="1866900" algn="l"/>
                <a:tab pos="2806700" algn="l"/>
                <a:tab pos="3733800" algn="l"/>
                <a:tab pos="4673600" algn="l"/>
                <a:tab pos="5613400" algn="l"/>
                <a:tab pos="6540500" algn="l"/>
                <a:tab pos="7454900" algn="l"/>
                <a:tab pos="8407400" algn="l"/>
                <a:tab pos="9334500" algn="l"/>
                <a:tab pos="10287000" algn="l"/>
                <a:tab pos="11201400" algn="l"/>
              </a:tabLst>
              <a:defRPr sz="1600">
                <a:solidFill>
                  <a:srgbClr val="000000"/>
                </a:solidFill>
                <a:latin typeface="Arial" panose="020B0604020202020204" pitchFamily="34" charset="0"/>
                <a:ea typeface="ヒラギノ角ゴ ProN W3"/>
                <a:cs typeface="ヒラギノ角ゴ ProN W3"/>
                <a:sym typeface="Arial" panose="020B0604020202020204" pitchFamily="34" charset="0"/>
              </a:defRPr>
            </a:lvl9pPr>
          </a:lstStyle>
          <a:p>
            <a:pPr>
              <a:lnSpc>
                <a:spcPct val="92000"/>
              </a:lnSpc>
              <a:spcBef>
                <a:spcPts val="1266"/>
              </a:spcBef>
              <a:buClr>
                <a:srgbClr val="002955"/>
              </a:buClr>
              <a:buSzPct val="44000"/>
              <a:buFont typeface="Wingdings" panose="05000000000000000000" pitchFamily="2" charset="2"/>
              <a:buChar char="l"/>
            </a:pPr>
            <a:r>
              <a:rPr lang="en-US" altLang="en-US" sz="3094" dirty="0"/>
              <a:t>We can identify four activities in the lifecycle of every organizing system:</a:t>
            </a:r>
          </a:p>
          <a:p>
            <a:pPr lvl="1">
              <a:lnSpc>
                <a:spcPct val="92000"/>
              </a:lnSpc>
              <a:spcBef>
                <a:spcPts val="1266"/>
              </a:spcBef>
              <a:buClr>
                <a:srgbClr val="002955"/>
              </a:buClr>
              <a:buSzPct val="44000"/>
              <a:buFont typeface="Wingdings" panose="05000000000000000000" pitchFamily="2" charset="2"/>
              <a:buChar char="l"/>
            </a:pPr>
            <a:r>
              <a:rPr lang="en-US" altLang="en-US" sz="3094" dirty="0">
                <a:solidFill>
                  <a:srgbClr val="FF0000"/>
                </a:solidFill>
              </a:rPr>
              <a:t>Selecting</a:t>
            </a:r>
            <a:r>
              <a:rPr lang="en-US" altLang="en-US" sz="3094" dirty="0"/>
              <a:t> resources</a:t>
            </a:r>
          </a:p>
          <a:p>
            <a:pPr lvl="1">
              <a:lnSpc>
                <a:spcPct val="92000"/>
              </a:lnSpc>
              <a:spcBef>
                <a:spcPts val="1266"/>
              </a:spcBef>
              <a:buClr>
                <a:srgbClr val="002955"/>
              </a:buClr>
              <a:buSzPct val="44000"/>
              <a:buFont typeface="Wingdings" panose="05000000000000000000" pitchFamily="2" charset="2"/>
              <a:buChar char="l"/>
            </a:pPr>
            <a:r>
              <a:rPr lang="en-US" altLang="en-US" sz="3094" dirty="0">
                <a:solidFill>
                  <a:srgbClr val="FF0000"/>
                </a:solidFill>
              </a:rPr>
              <a:t>Organizing</a:t>
            </a:r>
            <a:r>
              <a:rPr lang="en-US" altLang="en-US" sz="3094" dirty="0"/>
              <a:t> resources</a:t>
            </a:r>
          </a:p>
          <a:p>
            <a:pPr lvl="1">
              <a:lnSpc>
                <a:spcPct val="92000"/>
              </a:lnSpc>
              <a:spcBef>
                <a:spcPts val="1266"/>
              </a:spcBef>
              <a:buClr>
                <a:srgbClr val="002955"/>
              </a:buClr>
              <a:buSzPct val="44000"/>
              <a:buFont typeface="Wingdings" panose="05000000000000000000" pitchFamily="2" charset="2"/>
              <a:buChar char="l"/>
            </a:pPr>
            <a:r>
              <a:rPr lang="en-US" altLang="en-US" sz="3094" dirty="0">
                <a:solidFill>
                  <a:srgbClr val="FF0000"/>
                </a:solidFill>
              </a:rPr>
              <a:t>Designing</a:t>
            </a:r>
            <a:r>
              <a:rPr lang="en-US" altLang="en-US" sz="3094" dirty="0"/>
              <a:t> </a:t>
            </a:r>
            <a:r>
              <a:rPr lang="en-US" altLang="en-US" sz="3094" dirty="0">
                <a:solidFill>
                  <a:srgbClr val="FF0000"/>
                </a:solidFill>
              </a:rPr>
              <a:t>resource-based interactions</a:t>
            </a:r>
            <a:r>
              <a:rPr lang="en-US" altLang="en-US" sz="3094" dirty="0"/>
              <a:t> and services</a:t>
            </a:r>
          </a:p>
          <a:p>
            <a:pPr lvl="1">
              <a:lnSpc>
                <a:spcPct val="92000"/>
              </a:lnSpc>
              <a:spcBef>
                <a:spcPts val="1266"/>
              </a:spcBef>
              <a:buClr>
                <a:srgbClr val="002955"/>
              </a:buClr>
              <a:buSzPct val="44000"/>
              <a:buFont typeface="Wingdings" panose="05000000000000000000" pitchFamily="2" charset="2"/>
              <a:buChar char="l"/>
            </a:pPr>
            <a:r>
              <a:rPr lang="en-US" altLang="en-US" sz="3094" dirty="0">
                <a:solidFill>
                  <a:srgbClr val="FF0000"/>
                </a:solidFill>
              </a:rPr>
              <a:t>Maintaining </a:t>
            </a:r>
            <a:r>
              <a:rPr lang="en-US" altLang="en-US" sz="3094" dirty="0"/>
              <a:t>resources</a:t>
            </a:r>
          </a:p>
          <a:p>
            <a:pPr lvl="1">
              <a:lnSpc>
                <a:spcPct val="92000"/>
              </a:lnSpc>
              <a:spcBef>
                <a:spcPts val="1266"/>
              </a:spcBef>
              <a:buClr>
                <a:srgbClr val="002955"/>
              </a:buClr>
              <a:buSzPct val="44000"/>
              <a:buFont typeface="Wingdings" panose="05000000000000000000" pitchFamily="2" charset="2"/>
              <a:buChar char="l"/>
            </a:pPr>
            <a:endParaRPr lang="en-US" altLang="en-US" sz="2812" dirty="0">
              <a:latin typeface="UC Berkeley OS Sign"/>
            </a:endParaRPr>
          </a:p>
        </p:txBody>
      </p:sp>
    </p:spTree>
    <p:extLst>
      <p:ext uri="{BB962C8B-B14F-4D97-AF65-F5344CB8AC3E}">
        <p14:creationId xmlns:p14="http://schemas.microsoft.com/office/powerpoint/2010/main" val="921001616"/>
      </p:ext>
    </p:extLst>
  </p:cSld>
  <p:clrMapOvr>
    <a:masterClrMapping/>
  </p:clrMapOvr>
  <mc:AlternateContent xmlns:mc="http://schemas.openxmlformats.org/markup-compatibility/2006" xmlns:p14="http://schemas.microsoft.com/office/powerpoint/2010/main">
    <mc:Choice Requires="p14">
      <p:transition spd="slow" p14:dur="2000" advTm="16442"/>
    </mc:Choice>
    <mc:Fallback xmlns="">
      <p:transition spd="slow" advTm="1644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altLang="en-US" sz="4000" b="1" dirty="0">
                <a:sym typeface="UC Berkeley OS Sign"/>
              </a:rPr>
              <a:t>Domain-Specific Terms</a:t>
            </a:r>
          </a:p>
        </p:txBody>
      </p:sp>
      <p:sp>
        <p:nvSpPr>
          <p:cNvPr id="3" name="Content Placeholder 2"/>
          <p:cNvSpPr>
            <a:spLocks noGrp="1"/>
          </p:cNvSpPr>
          <p:nvPr>
            <p:ph idx="1"/>
          </p:nvPr>
        </p:nvSpPr>
        <p:spPr>
          <a:xfrm>
            <a:off x="990600" y="1295400"/>
            <a:ext cx="6781800" cy="4525963"/>
          </a:xfrm>
        </p:spPr>
        <p:txBody>
          <a:bodyPr>
            <a:normAutofit lnSpcReduction="10000"/>
          </a:bodyPr>
          <a:lstStyle/>
          <a:p>
            <a:r>
              <a:rPr lang="en-US" dirty="0"/>
              <a:t>Selecting – acquisition, accessioning, ingesting, </a:t>
            </a:r>
            <a:r>
              <a:rPr lang="en-US" b="1" dirty="0">
                <a:solidFill>
                  <a:srgbClr val="FF0000"/>
                </a:solidFill>
              </a:rPr>
              <a:t>?</a:t>
            </a:r>
          </a:p>
          <a:p>
            <a:r>
              <a:rPr lang="en-US" dirty="0"/>
              <a:t>Organizing – grouping, exhibiting, positioning, integrating, alphabetizing, </a:t>
            </a:r>
            <a:r>
              <a:rPr lang="en-US" b="1" dirty="0">
                <a:solidFill>
                  <a:srgbClr val="FF0000"/>
                </a:solidFill>
              </a:rPr>
              <a:t>?</a:t>
            </a:r>
          </a:p>
          <a:p>
            <a:r>
              <a:rPr lang="en-US" dirty="0"/>
              <a:t>Interactions – searching, finding, identifying, </a:t>
            </a:r>
            <a:r>
              <a:rPr lang="en-US" b="1" dirty="0">
                <a:solidFill>
                  <a:srgbClr val="FF0000"/>
                </a:solidFill>
              </a:rPr>
              <a:t>?</a:t>
            </a:r>
          </a:p>
          <a:p>
            <a:r>
              <a:rPr lang="en-US" dirty="0"/>
              <a:t>Maintenance – removing, discarding, deleting, </a:t>
            </a:r>
            <a:r>
              <a:rPr lang="en-US" b="1" dirty="0">
                <a:solidFill>
                  <a:srgbClr val="FF0000"/>
                </a:solidFill>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38994" y="897433"/>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Resources:</a:t>
            </a:r>
          </a:p>
        </p:txBody>
      </p:sp>
      <p:sp>
        <p:nvSpPr>
          <p:cNvPr id="4098" name="Rectangle 2"/>
          <p:cNvSpPr>
            <a:spLocks noGrp="1" noChangeArrowheads="1"/>
          </p:cNvSpPr>
          <p:nvPr>
            <p:ph idx="1"/>
          </p:nvPr>
        </p:nvSpPr>
        <p:spPr>
          <a:xfrm>
            <a:off x="1484560" y="2354089"/>
            <a:ext cx="6148090" cy="3368725"/>
          </a:xfrm>
        </p:spPr>
        <p:txBody>
          <a:bodyPr/>
          <a:lstStyle/>
          <a:p>
            <a:pPr marL="0" indent="0" algn="ctr">
              <a:lnSpc>
                <a:spcPct val="92000"/>
              </a:lnSpc>
              <a:buClr>
                <a:srgbClr val="002955"/>
              </a:buClr>
              <a:buSzPct val="44000"/>
              <a:buNone/>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4800" b="1" i="1" dirty="0">
                <a:solidFill>
                  <a:srgbClr val="FF0000"/>
                </a:solidFill>
                <a:sym typeface="UC Berkeley OS Sign"/>
              </a:rPr>
              <a:t>Anything of value that can support goal-oriented activity</a:t>
            </a:r>
            <a:endParaRPr lang="en-US" sz="4800" b="1" i="1" dirty="0">
              <a:solidFill>
                <a:srgbClr val="FF0000"/>
              </a:solidFill>
            </a:endParaRP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3213265330"/>
      </p:ext>
    </p:extLst>
  </p:cSld>
  <p:clrMapOvr>
    <a:masterClrMapping/>
  </p:clrMapOvr>
  <p:transition spd="slow" advTm="24367"/>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What is a Resource?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371600"/>
            <a:ext cx="8036719" cy="542151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When you look at, refer to, or pick up a natural physical object, it usually seems that it is "one thing"</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But many things have highly visible parts or internal structures, and we must decide whether to treat them as assemblies or aggregations of these separate things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For digital and computational resources, it is much harder to know how many parts we can or should identify</a:t>
            </a:r>
          </a:p>
          <a:p>
            <a:endParaRPr lang="en-US" sz="3200" dirty="0"/>
          </a:p>
        </p:txBody>
      </p:sp>
    </p:spTree>
    <p:extLst>
      <p:ext uri="{BB962C8B-B14F-4D97-AF65-F5344CB8AC3E}">
        <p14:creationId xmlns:p14="http://schemas.microsoft.com/office/powerpoint/2010/main" val="336832693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615995" y="381000"/>
            <a:ext cx="6171530" cy="893248"/>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Two Aspects of “Thingness”</a:t>
            </a:r>
          </a:p>
        </p:txBody>
      </p:sp>
      <p:sp>
        <p:nvSpPr>
          <p:cNvPr id="29699" name="Text Box 6"/>
          <p:cNvSpPr txBox="1">
            <a:spLocks noChangeArrowheads="1"/>
          </p:cNvSpPr>
          <p:nvPr/>
        </p:nvSpPr>
        <p:spPr bwMode="auto">
          <a:xfrm>
            <a:off x="7722227" y="5803180"/>
            <a:ext cx="65298" cy="167432"/>
          </a:xfrm>
          <a:prstGeom prst="rect">
            <a:avLst/>
          </a:prstGeom>
          <a:noFill/>
          <a:ln w="12700">
            <a:noFill/>
            <a:miter lim="800000"/>
            <a:headEnd/>
            <a:tailEnd/>
          </a:ln>
        </p:spPr>
        <p:txBody>
          <a:bodyPr wrap="none" lIns="48218" tIns="24110" rIns="48218" bIns="24110"/>
          <a:lstStyle/>
          <a:p>
            <a:pPr algn="ctr"/>
            <a:fld id="{3B9DB3E3-68DC-4616-921E-9097AE825FF2}" type="slidenum">
              <a:rPr lang="en-US" sz="1125">
                <a:solidFill>
                  <a:srgbClr val="002955"/>
                </a:solidFill>
                <a:latin typeface="UC Berkeley OS Sign"/>
                <a:ea typeface="MS PGothic" pitchFamily="34" charset="-128"/>
                <a:sym typeface="UC Berkeley OS Sign"/>
              </a:rPr>
              <a:pPr algn="ctr"/>
              <a:t>18</a:t>
            </a:fld>
            <a:endParaRPr lang="en-US" sz="1125"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990600" y="1749394"/>
            <a:ext cx="6934200" cy="4459770"/>
          </a:xfrm>
          <a:prstGeom prst="rect">
            <a:avLst/>
          </a:prstGeom>
          <a:noFill/>
          <a:ln w="9525">
            <a:noFill/>
            <a:miter lim="800000"/>
            <a:headEnd/>
            <a:tailEnd/>
          </a:ln>
        </p:spPr>
        <p:txBody>
          <a:bodyPr wrap="square" lIns="48218" tIns="24110" rIns="48218" bIns="24110">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Two separate aspects cut across the "thingness" distinctions: </a:t>
            </a:r>
          </a:p>
          <a:p>
            <a:pPr marL="617929" lvl="3"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Granularity – do we think of the resource as unitary, or as consisting of parts?</a:t>
            </a:r>
          </a:p>
          <a:p>
            <a:pPr marL="617929" lvl="3"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Abstraction – “thing” or “type of thing” – are we thinking of the resource as a single instance or as a member of a bigger category?</a:t>
            </a:r>
          </a:p>
        </p:txBody>
      </p:sp>
    </p:spTree>
    <p:extLst>
      <p:ext uri="{BB962C8B-B14F-4D97-AF65-F5344CB8AC3E}">
        <p14:creationId xmlns:p14="http://schemas.microsoft.com/office/powerpoint/2010/main" val="27397439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5034" y="326136"/>
            <a:ext cx="3810739"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“Carving Nature at its Joints”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01506" y="1517133"/>
            <a:ext cx="4070494" cy="4591928"/>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Over 2000 years ago Plato argued that species are distinguished by "carving nature at its joints" - where the natural differences between things are the largest or most salient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I.e., there are “</a:t>
            </a:r>
            <a:r>
              <a:rPr lang="en-US" sz="2800" dirty="0">
                <a:solidFill>
                  <a:srgbClr val="FF0000"/>
                </a:solidFill>
              </a:rPr>
              <a:t>natural kinds</a:t>
            </a:r>
            <a:r>
              <a:rPr lang="en-US" sz="2800" dirty="0"/>
              <a:t>” – categories are discovered, not invented</a:t>
            </a:r>
          </a:p>
        </p:txBody>
      </p:sp>
      <p:pic>
        <p:nvPicPr>
          <p:cNvPr id="4" name="Picture 3">
            <a:extLst>
              <a:ext uri="{FF2B5EF4-FFF2-40B4-BE49-F238E27FC236}">
                <a16:creationId xmlns:a16="http://schemas.microsoft.com/office/drawing/2014/main" id="{2E79099D-5784-477A-A086-0CDD0348D3EB}"/>
              </a:ext>
            </a:extLst>
          </p:cNvPr>
          <p:cNvPicPr>
            <a:picLocks noChangeAspect="1"/>
          </p:cNvPicPr>
          <p:nvPr/>
        </p:nvPicPr>
        <p:blipFill>
          <a:blip r:embed="rId3"/>
          <a:stretch>
            <a:fillRect/>
          </a:stretch>
        </p:blipFill>
        <p:spPr>
          <a:xfrm>
            <a:off x="4822613" y="419100"/>
            <a:ext cx="4061139" cy="6019800"/>
          </a:xfrm>
          <a:prstGeom prst="rect">
            <a:avLst/>
          </a:prstGeom>
        </p:spPr>
      </p:pic>
    </p:spTree>
    <p:extLst>
      <p:ext uri="{BB962C8B-B14F-4D97-AF65-F5344CB8AC3E}">
        <p14:creationId xmlns:p14="http://schemas.microsoft.com/office/powerpoint/2010/main" val="29643412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484B-F677-4FBD-A885-FCE364625321}"/>
              </a:ext>
            </a:extLst>
          </p:cNvPr>
          <p:cNvSpPr>
            <a:spLocks noGrp="1"/>
          </p:cNvSpPr>
          <p:nvPr>
            <p:ph type="title"/>
          </p:nvPr>
        </p:nvSpPr>
        <p:spPr>
          <a:xfrm>
            <a:off x="457200" y="2057400"/>
            <a:ext cx="8229600" cy="1143000"/>
          </a:xfrm>
        </p:spPr>
        <p:txBody>
          <a:bodyPr>
            <a:normAutofit/>
          </a:bodyPr>
          <a:lstStyle/>
          <a:p>
            <a:r>
              <a:rPr lang="en-US" sz="6000" dirty="0"/>
              <a:t>Course Review</a:t>
            </a:r>
          </a:p>
        </p:txBody>
      </p:sp>
    </p:spTree>
    <p:extLst>
      <p:ext uri="{BB962C8B-B14F-4D97-AF65-F5344CB8AC3E}">
        <p14:creationId xmlns:p14="http://schemas.microsoft.com/office/powerpoint/2010/main" val="122965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61205"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Finding the Joints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0" y="1198066"/>
            <a:ext cx="8036719" cy="5827395"/>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Today we call Plato’s method “unsupervised learning”  - you don’t know what the category labels are, but you can determine the category boundaries if you:</a:t>
            </a:r>
          </a:p>
          <a:p>
            <a:pPr eaLnBrk="0" hangingPunct="0">
              <a:lnSpc>
                <a:spcPct val="92000"/>
              </a:lnSpc>
              <a:spcBef>
                <a:spcPts val="1266"/>
              </a:spcBef>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r>
              <a:rPr lang="en-US" sz="2800" i="1" dirty="0">
                <a:solidFill>
                  <a:srgbClr val="FF0000"/>
                </a:solidFill>
              </a:rPr>
              <a:t>Make the similarity of things in the same category as high as possible while making the similarity between categories as low as possible</a:t>
            </a:r>
          </a:p>
          <a:p>
            <a:endParaRPr lang="en-US" sz="2800" i="1" dirty="0">
              <a:solidFill>
                <a:srgbClr val="FF0000"/>
              </a:solidFill>
            </a:endParaRPr>
          </a:p>
          <a:p>
            <a:r>
              <a:rPr lang="en-US" sz="2800" i="1" dirty="0">
                <a:solidFill>
                  <a:srgbClr val="FF0000"/>
                </a:solidFill>
              </a:rPr>
              <a:t>Do this by finding “clusters” or correlations of  feature values</a:t>
            </a:r>
          </a:p>
          <a:p>
            <a:endParaRPr lang="en-US" sz="2800" i="1" dirty="0">
              <a:solidFill>
                <a:srgbClr val="FF0000"/>
              </a:solidFill>
            </a:endParaRPr>
          </a:p>
          <a:p>
            <a:r>
              <a:rPr lang="en-US" sz="2800" dirty="0"/>
              <a:t>This is easy to say but can be computationally complex</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p:txBody>
      </p:sp>
    </p:spTree>
    <p:extLst>
      <p:ext uri="{BB962C8B-B14F-4D97-AF65-F5344CB8AC3E}">
        <p14:creationId xmlns:p14="http://schemas.microsoft.com/office/powerpoint/2010/main" val="319312808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61651" y="0"/>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Carving </a:t>
            </a:r>
            <a:r>
              <a:rPr lang="en-US" sz="4000" b="1" dirty="0">
                <a:solidFill>
                  <a:srgbClr val="FF0000"/>
                </a:solidFill>
                <a:sym typeface="UC Berkeley OS Sign"/>
              </a:rPr>
              <a:t>Information</a:t>
            </a:r>
            <a:r>
              <a:rPr lang="en-US" sz="4000" b="1" dirty="0">
                <a:sym typeface="UC Berkeley OS Sign"/>
              </a:rPr>
              <a:t> at its Joints?</a:t>
            </a:r>
            <a:br>
              <a:rPr lang="en-US" sz="4000" b="1" dirty="0">
                <a:sym typeface="UC Berkeley OS Sign"/>
              </a:rPr>
            </a:br>
            <a:r>
              <a:rPr lang="en-US" sz="4000" b="1" dirty="0">
                <a:sym typeface="UC Berkeley OS Sign"/>
              </a:rPr>
              <a:t>(“Information Architecture”)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646" y="1391122"/>
            <a:ext cx="8036719" cy="521543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 granularity of physical resources is more easily determined than for information resources, because information "joints" are much more </a:t>
            </a:r>
            <a:r>
              <a:rPr lang="en-US" sz="3200" b="1" dirty="0">
                <a:solidFill>
                  <a:srgbClr val="FF0000"/>
                </a:solidFill>
              </a:rPr>
              <a:t>arbitrary</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There might be indications "on the surface" that suggest the "joints" between information resources, but these represent design decisions, might be more structure or presentation oriented than content- oriented distinctions, and are subject to cognitive interpretation</a:t>
            </a:r>
          </a:p>
        </p:txBody>
      </p:sp>
    </p:spTree>
    <p:extLst>
      <p:ext uri="{BB962C8B-B14F-4D97-AF65-F5344CB8AC3E}">
        <p14:creationId xmlns:p14="http://schemas.microsoft.com/office/powerpoint/2010/main" val="26118555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1143000"/>
          </a:xfrm>
        </p:spPr>
        <p:txBody>
          <a:bodyPr>
            <a:normAutofit/>
          </a:bodyPr>
          <a:lstStyle/>
          <a:p>
            <a:r>
              <a:rPr lang="en-US" b="1" dirty="0"/>
              <a:t> The Document Type Spectrum</a:t>
            </a:r>
          </a:p>
        </p:txBody>
      </p:sp>
      <p:pic>
        <p:nvPicPr>
          <p:cNvPr id="2050" name="Picture 2" descr="C:\Users\glushko\Dropbox\TDO-Restart (1)\DocBook\figs\print\Figure3-2-Replacement.png"/>
          <p:cNvPicPr>
            <a:picLocks noChangeAspect="1" noChangeArrowheads="1"/>
          </p:cNvPicPr>
          <p:nvPr/>
        </p:nvPicPr>
        <p:blipFill>
          <a:blip r:embed="rId3" cstate="print"/>
          <a:srcRect/>
          <a:stretch>
            <a:fillRect/>
          </a:stretch>
        </p:blipFill>
        <p:spPr bwMode="auto">
          <a:xfrm>
            <a:off x="17288" y="942602"/>
            <a:ext cx="8898112" cy="2743200"/>
          </a:xfrm>
          <a:prstGeom prst="rect">
            <a:avLst/>
          </a:prstGeom>
          <a:noFill/>
        </p:spPr>
      </p:pic>
      <p:sp>
        <p:nvSpPr>
          <p:cNvPr id="3" name="Rectangle 2"/>
          <p:cNvSpPr/>
          <p:nvPr/>
        </p:nvSpPr>
        <p:spPr>
          <a:xfrm>
            <a:off x="152400" y="3685802"/>
            <a:ext cx="9067800" cy="2784865"/>
          </a:xfrm>
          <a:prstGeom prst="rect">
            <a:avLst/>
          </a:prstGeom>
        </p:spPr>
        <p:txBody>
          <a:bodyPr wrap="square">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Different domains or types of documents can be distinguished according to the extent to which their content is semantically prescribed, by the amount of internal structure, and by the correlations of their presentation and for­matting to their content and structure</a:t>
            </a:r>
          </a:p>
          <a:p>
            <a:pPr marL="342900" indent="-342900" eaLnBrk="0" fontAlgn="base" hangingPunct="0">
              <a:lnSpc>
                <a:spcPct val="93000"/>
              </a:lnSpc>
              <a:spcBef>
                <a:spcPts val="1800"/>
              </a:spcBef>
              <a:spcAft>
                <a:spcPct val="0"/>
              </a:spcAft>
              <a:buFont typeface="Arial" pitchFamily="34" charset="0"/>
              <a:buChar char="•"/>
            </a:pPr>
            <a:r>
              <a:rPr lang="en-US" sz="3200" b="1" i="1" dirty="0">
                <a:solidFill>
                  <a:srgbClr val="FF0000"/>
                </a:solidFill>
                <a:latin typeface="UC Berkeley OS Sign"/>
                <a:cs typeface="Arial" pitchFamily="34" charset="0"/>
                <a:sym typeface="Arial" pitchFamily="34" charset="0"/>
              </a:rPr>
              <a:t>Documents and data fall on a continuum</a:t>
            </a:r>
          </a:p>
        </p:txBody>
      </p:sp>
    </p:spTree>
    <p:extLst>
      <p:ext uri="{BB962C8B-B14F-4D97-AF65-F5344CB8AC3E}">
        <p14:creationId xmlns:p14="http://schemas.microsoft.com/office/powerpoint/2010/main" val="1864122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366134" y="599284"/>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Resource Abstraction:</a:t>
            </a:r>
            <a:br>
              <a:rPr lang="en-US" sz="3600" b="1" dirty="0">
                <a:sym typeface="UC Berkeley OS Sign"/>
              </a:rPr>
            </a:br>
            <a:r>
              <a:rPr lang="en-US" sz="3600" b="1" dirty="0">
                <a:sym typeface="UC Berkeley OS Sign"/>
              </a:rPr>
              <a:t>“Thing” vs. “Type of Thing”</a:t>
            </a:r>
          </a:p>
        </p:txBody>
      </p:sp>
      <p:sp>
        <p:nvSpPr>
          <p:cNvPr id="25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a:fld id="{82E6BAA3-37D1-426B-8B49-319123C7DA08}" type="slidenum">
              <a:rPr lang="en-US" sz="1500">
                <a:solidFill>
                  <a:srgbClr val="002955"/>
                </a:solidFill>
                <a:latin typeface="UC Berkeley OS Sign"/>
                <a:ea typeface="MS PGothic" pitchFamily="34" charset="-128"/>
                <a:sym typeface="UC Berkeley OS Sign"/>
              </a:rPr>
              <a:pPr algn="ctr"/>
              <a:t>23</a:t>
            </a:fld>
            <a:endParaRPr lang="en-US" sz="1500" dirty="0">
              <a:solidFill>
                <a:srgbClr val="002955"/>
              </a:solidFill>
              <a:latin typeface="UC Berkeley OS Sign"/>
              <a:ea typeface="MS PGothic" pitchFamily="34" charset="-128"/>
              <a:sym typeface="UC Berkeley OS Sign"/>
            </a:endParaRPr>
          </a:p>
        </p:txBody>
      </p:sp>
      <p:sp>
        <p:nvSpPr>
          <p:cNvPr id="25604" name="Rectangle 7"/>
          <p:cNvSpPr>
            <a:spLocks noChangeArrowheads="1"/>
          </p:cNvSpPr>
          <p:nvPr/>
        </p:nvSpPr>
        <p:spPr bwMode="auto">
          <a:xfrm>
            <a:off x="339328" y="1821657"/>
            <a:ext cx="8251031" cy="4189635"/>
          </a:xfrm>
          <a:prstGeom prst="rect">
            <a:avLst/>
          </a:prstGeom>
          <a:noFill/>
          <a:ln w="9525">
            <a:noFill/>
            <a:miter lim="800000"/>
            <a:headEnd/>
            <a:tailEnd/>
          </a:ln>
        </p:spPr>
        <p:txBody>
          <a:bodyPr lIns="64288" tIns="32144" rIns="64288" bIns="32144">
            <a:spAutoFit/>
          </a:bodyPr>
          <a:lstStyle/>
          <a:p>
            <a:pPr marL="159613" indent="-159613" eaLnBrk="0" hangingPunct="0">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200" dirty="0"/>
              <a:t>We often blur the distinction between individual things (or instances of things) and classes of things</a:t>
            </a:r>
          </a:p>
          <a:p>
            <a:pPr marL="616813" lvl="1" indent="-159613" eaLnBrk="0" hangingPunct="0">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200" i="1" dirty="0"/>
              <a:t>You can buy </a:t>
            </a:r>
            <a:r>
              <a:rPr lang="en-US" sz="3200" b="1" i="1" dirty="0">
                <a:solidFill>
                  <a:srgbClr val="FF0000"/>
                </a:solidFill>
              </a:rPr>
              <a:t>that</a:t>
            </a:r>
            <a:r>
              <a:rPr lang="en-US" sz="3200" i="1" dirty="0"/>
              <a:t> at Home Depot</a:t>
            </a:r>
          </a:p>
          <a:p>
            <a:pPr marL="616813" lvl="1" indent="-159613" eaLnBrk="0" hangingPunct="0">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200" i="1" dirty="0"/>
              <a:t>You can see </a:t>
            </a:r>
            <a:r>
              <a:rPr lang="en-US" sz="3200" b="1" i="1" dirty="0">
                <a:solidFill>
                  <a:srgbClr val="FF0000"/>
                </a:solidFill>
              </a:rPr>
              <a:t>that</a:t>
            </a:r>
            <a:r>
              <a:rPr lang="en-US" sz="3200" i="1" dirty="0"/>
              <a:t> in the Louvre</a:t>
            </a:r>
          </a:p>
          <a:p>
            <a:pPr marL="159613" indent="-159613" eaLnBrk="0" hangingPunct="0">
              <a:lnSpc>
                <a:spcPct val="92000"/>
              </a:lnSpc>
              <a:spcBef>
                <a:spcPts val="1266"/>
              </a:spcBef>
              <a:buClr>
                <a:srgbClr val="002955"/>
              </a:buClr>
              <a:buSzPct val="44000"/>
              <a:buFont typeface="Wingdings" pitchFamily="2" charset="2"/>
              <a:buChar char="l"/>
              <a:tabLst>
                <a:tab pos="659658" algn="l"/>
                <a:tab pos="1311502" algn="l"/>
                <a:tab pos="1972275" algn="l"/>
                <a:tab pos="2624119" algn="l"/>
                <a:tab pos="3284892" algn="l"/>
                <a:tab pos="3945666" algn="l"/>
                <a:tab pos="4597510" algn="l"/>
                <a:tab pos="5240424" algn="l"/>
                <a:tab pos="5910127" algn="l"/>
                <a:tab pos="6561971" algn="l"/>
                <a:tab pos="7231674" algn="l"/>
                <a:tab pos="7874589" algn="l"/>
              </a:tabLst>
            </a:pPr>
            <a:r>
              <a:rPr lang="en-US" sz="3200" dirty="0"/>
              <a:t>Identifying a resource as an instance is not the same as identifying the category or "equivalence class" to which it belongs</a:t>
            </a:r>
          </a:p>
        </p:txBody>
      </p:sp>
    </p:spTree>
    <p:extLst>
      <p:ext uri="{BB962C8B-B14F-4D97-AF65-F5344CB8AC3E}">
        <p14:creationId xmlns:p14="http://schemas.microsoft.com/office/powerpoint/2010/main" val="64843511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92906" y="214313"/>
            <a:ext cx="8228707" cy="1190997"/>
          </a:xfrm>
        </p:spPr>
        <p:txBody>
          <a:bodyPr>
            <a:normAutofit/>
          </a:bodyPr>
          <a:lstStyle/>
          <a:p>
            <a:pPr>
              <a:lnSpc>
                <a:spcPct val="92000"/>
              </a:lnSpc>
              <a:tabLst>
                <a:tab pos="660739" algn="l"/>
                <a:tab pos="1312550" algn="l"/>
                <a:tab pos="1973290" algn="l"/>
                <a:tab pos="2625100" algn="l"/>
                <a:tab pos="3285840" algn="l"/>
                <a:tab pos="3946580" algn="l"/>
                <a:tab pos="4598391" algn="l"/>
                <a:tab pos="5241272" algn="l"/>
                <a:tab pos="5910941" algn="l"/>
                <a:tab pos="6562751" algn="l"/>
                <a:tab pos="7232420" algn="l"/>
                <a:tab pos="7875301" algn="l"/>
              </a:tabLst>
              <a:defRPr/>
            </a:pPr>
            <a:r>
              <a:rPr lang="en-US" sz="4000" b="1" dirty="0"/>
              <a:t>“Shamu” --  Instance or Type?</a:t>
            </a:r>
            <a:endParaRPr lang="en-US" sz="4000" b="1" dirty="0">
              <a:sym typeface="UC Berkeley OS Sign"/>
            </a:endParaRPr>
          </a:p>
        </p:txBody>
      </p:sp>
      <p:pic>
        <p:nvPicPr>
          <p:cNvPr id="26627" name="Content Placeholder 8" descr="ShamuSeaWorld.jpg"/>
          <p:cNvPicPr>
            <a:picLocks noGrp="1" noChangeAspect="1"/>
          </p:cNvPicPr>
          <p:nvPr>
            <p:ph idx="1"/>
          </p:nvPr>
        </p:nvPicPr>
        <p:blipFill>
          <a:blip r:embed="rId3" cstate="print"/>
          <a:srcRect/>
          <a:stretch>
            <a:fillRect/>
          </a:stretch>
        </p:blipFill>
        <p:spPr>
          <a:xfrm>
            <a:off x="763488" y="1232297"/>
            <a:ext cx="7536656" cy="5322094"/>
          </a:xfrm>
        </p:spPr>
      </p:pic>
      <p:sp>
        <p:nvSpPr>
          <p:cNvPr id="2662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8F2B9C18-EB3A-412A-AE24-F7162F76CABD}"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24343641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38994" y="897433"/>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Intentional Arrangement:</a:t>
            </a:r>
          </a:p>
        </p:txBody>
      </p:sp>
      <p:sp>
        <p:nvSpPr>
          <p:cNvPr id="4098" name="Rectangle 2"/>
          <p:cNvSpPr>
            <a:spLocks noGrp="1" noChangeArrowheads="1"/>
          </p:cNvSpPr>
          <p:nvPr>
            <p:ph idx="1"/>
          </p:nvPr>
        </p:nvSpPr>
        <p:spPr>
          <a:xfrm>
            <a:off x="1497955" y="2678906"/>
            <a:ext cx="6148090" cy="3368725"/>
          </a:xfrm>
        </p:spPr>
        <p:txBody>
          <a:bodyPr/>
          <a:lstStyle/>
          <a:p>
            <a:pPr marL="0" indent="0" algn="ctr">
              <a:lnSpc>
                <a:spcPct val="92000"/>
              </a:lnSpc>
              <a:buClr>
                <a:srgbClr val="002955"/>
              </a:buClr>
              <a:buSzPct val="44000"/>
              <a:buNone/>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4800" b="1" i="1" dirty="0">
                <a:solidFill>
                  <a:srgbClr val="FF0000"/>
                </a:solidFill>
                <a:sym typeface="UC Berkeley OS Sign"/>
              </a:rPr>
              <a:t>Explicit or implicit acts of organization by human or computational agents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1356600211"/>
      </p:ext>
    </p:extLst>
  </p:cSld>
  <p:clrMapOvr>
    <a:masterClrMapping/>
  </p:clrMapOvr>
  <p:transition spd="slow" advTm="24367"/>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28600" y="1218212"/>
            <a:ext cx="8228707" cy="5181600"/>
          </a:xfrm>
        </p:spPr>
        <p:txBody>
          <a:bodyPr>
            <a:noAutofit/>
          </a:bodyPr>
          <a:lstStyle/>
          <a:p>
            <a:r>
              <a:rPr lang="en-US" dirty="0"/>
              <a:t>Almost any property of resources can be used to organize them, but the most appropriate or effective properties differ across resource types and tasks</a:t>
            </a:r>
          </a:p>
          <a:p>
            <a:r>
              <a:rPr lang="en-US" dirty="0"/>
              <a:t>The </a:t>
            </a:r>
            <a:r>
              <a:rPr lang="en-US" b="1" dirty="0">
                <a:solidFill>
                  <a:srgbClr val="FF0000"/>
                </a:solidFill>
              </a:rPr>
              <a:t>scope and scale </a:t>
            </a:r>
            <a:r>
              <a:rPr lang="en-US" dirty="0"/>
              <a:t>of an organizing system influence/constrain organizing principles and interactions</a:t>
            </a:r>
          </a:p>
          <a:p>
            <a:r>
              <a:rPr lang="en-US" dirty="0"/>
              <a:t>Decisions about which resource properties will be used in organizing must often precede the creation or selection of the resources</a:t>
            </a:r>
            <a:endParaRPr lang="en-US" sz="3200" b="1" dirty="0">
              <a:solidFill>
                <a:srgbClr val="FF0000"/>
              </a:solidFill>
            </a:endParaRPr>
          </a:p>
        </p:txBody>
      </p:sp>
      <p:sp>
        <p:nvSpPr>
          <p:cNvPr id="7171" name="Rectangle 1"/>
          <p:cNvSpPr>
            <a:spLocks noGrp="1" noChangeArrowheads="1"/>
          </p:cNvSpPr>
          <p:nvPr>
            <p:ph type="title"/>
          </p:nvPr>
        </p:nvSpPr>
        <p:spPr>
          <a:xfrm>
            <a:off x="457200"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Organizing Resources</a:t>
            </a:r>
          </a:p>
        </p:txBody>
      </p:sp>
      <p:sp>
        <p:nvSpPr>
          <p:cNvPr id="7172"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5E6FFFD-38D9-4C0C-960C-8E08C295169A}"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spTree>
    <p:extLst>
      <p:ext uri="{BB962C8B-B14F-4D97-AF65-F5344CB8AC3E}">
        <p14:creationId xmlns:p14="http://schemas.microsoft.com/office/powerpoint/2010/main" val="170070192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49759" y="257358"/>
            <a:ext cx="5187189" cy="1323439"/>
          </a:xfrm>
          <a:prstGeom prst="rect">
            <a:avLst/>
          </a:prstGeom>
        </p:spPr>
        <p:txBody>
          <a:bodyPr wrap="none">
            <a:spAutoFit/>
          </a:bodyPr>
          <a:lstStyle/>
          <a:p>
            <a:pPr algn="ctr"/>
            <a:r>
              <a:rPr lang="en-US" sz="4000" b="1" dirty="0">
                <a:latin typeface="+mj-lt"/>
              </a:rPr>
              <a:t>Scope and Scale:</a:t>
            </a:r>
            <a:br>
              <a:rPr lang="en-US" sz="4000" b="1" dirty="0">
                <a:latin typeface="+mj-lt"/>
              </a:rPr>
            </a:br>
            <a:r>
              <a:rPr lang="en-US" sz="4000" b="1" dirty="0">
                <a:latin typeface="+mj-lt"/>
              </a:rPr>
              <a:t> Tall Data vs. Wide Data</a:t>
            </a:r>
          </a:p>
        </p:txBody>
      </p:sp>
      <p:pic>
        <p:nvPicPr>
          <p:cNvPr id="8" name="Picture 7"/>
          <p:cNvPicPr>
            <a:picLocks noChangeAspect="1"/>
          </p:cNvPicPr>
          <p:nvPr/>
        </p:nvPicPr>
        <p:blipFill>
          <a:blip r:embed="rId3"/>
          <a:stretch>
            <a:fillRect/>
          </a:stretch>
        </p:blipFill>
        <p:spPr>
          <a:xfrm>
            <a:off x="2092772" y="255210"/>
            <a:ext cx="990600" cy="5505450"/>
          </a:xfrm>
          <a:prstGeom prst="rect">
            <a:avLst/>
          </a:prstGeom>
        </p:spPr>
      </p:pic>
      <p:sp>
        <p:nvSpPr>
          <p:cNvPr id="10" name="Rectangle 9"/>
          <p:cNvSpPr/>
          <p:nvPr/>
        </p:nvSpPr>
        <p:spPr>
          <a:xfrm>
            <a:off x="126686" y="179249"/>
            <a:ext cx="1866764" cy="6678751"/>
          </a:xfrm>
          <a:prstGeom prst="rect">
            <a:avLst/>
          </a:prstGeom>
        </p:spPr>
        <p:txBody>
          <a:bodyPr wrap="square">
            <a:spAutoFit/>
          </a:bodyPr>
          <a:lstStyle/>
          <a:p>
            <a:r>
              <a:rPr lang="en-US" sz="2400" dirty="0"/>
              <a:t>A “tall” dataset might contain many millions or even billions of records, but each has a relatively small number of variables</a:t>
            </a:r>
          </a:p>
          <a:p>
            <a:r>
              <a:rPr lang="en-US" sz="2400" dirty="0"/>
              <a:t>(e.g., a bank’s credit card accounts)</a:t>
            </a:r>
          </a:p>
          <a:p>
            <a:endParaRPr lang="en-US" sz="2400" dirty="0"/>
          </a:p>
          <a:p>
            <a:endParaRPr lang="en-US" sz="2000" dirty="0"/>
          </a:p>
        </p:txBody>
      </p:sp>
      <p:sp>
        <p:nvSpPr>
          <p:cNvPr id="16" name="Down Arrow 15"/>
          <p:cNvSpPr/>
          <p:nvPr/>
        </p:nvSpPr>
        <p:spPr>
          <a:xfrm>
            <a:off x="2394977" y="5498432"/>
            <a:ext cx="304800" cy="857250"/>
          </a:xfrm>
          <a:prstGeom prst="downArrow">
            <a:avLst>
              <a:gd name="adj1" fmla="val 4178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a:stretch>
            <a:fillRect/>
          </a:stretch>
        </p:blipFill>
        <p:spPr>
          <a:xfrm rot="16200000">
            <a:off x="5322658" y="1615071"/>
            <a:ext cx="1352550" cy="5000625"/>
          </a:xfrm>
          <a:prstGeom prst="rect">
            <a:avLst/>
          </a:prstGeom>
        </p:spPr>
      </p:pic>
      <p:sp>
        <p:nvSpPr>
          <p:cNvPr id="18" name="Down Arrow 17"/>
          <p:cNvSpPr/>
          <p:nvPr/>
        </p:nvSpPr>
        <p:spPr>
          <a:xfrm rot="-5400000">
            <a:off x="8384548" y="3693544"/>
            <a:ext cx="304801" cy="833242"/>
          </a:xfrm>
          <a:prstGeom prst="downArrow">
            <a:avLst>
              <a:gd name="adj1" fmla="val 4178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499743" y="1579632"/>
            <a:ext cx="5303591" cy="1938992"/>
          </a:xfrm>
          <a:prstGeom prst="rect">
            <a:avLst/>
          </a:prstGeom>
        </p:spPr>
        <p:txBody>
          <a:bodyPr wrap="square">
            <a:spAutoFit/>
          </a:bodyPr>
          <a:lstStyle/>
          <a:p>
            <a:r>
              <a:rPr lang="en-US" sz="2400" dirty="0"/>
              <a:t>A “wide” dataset might also have many records, but each record has a large number – hundreds or even thousands - of variables (e.g., predictive analytics, Facebook).  </a:t>
            </a:r>
          </a:p>
        </p:txBody>
      </p:sp>
      <p:sp>
        <p:nvSpPr>
          <p:cNvPr id="2" name="TextBox 1">
            <a:extLst>
              <a:ext uri="{FF2B5EF4-FFF2-40B4-BE49-F238E27FC236}">
                <a16:creationId xmlns:a16="http://schemas.microsoft.com/office/drawing/2014/main" id="{C175C3BC-BC3B-4BD3-BE67-B3C93A9B15BA}"/>
              </a:ext>
            </a:extLst>
          </p:cNvPr>
          <p:cNvSpPr txBox="1"/>
          <p:nvPr/>
        </p:nvSpPr>
        <p:spPr>
          <a:xfrm>
            <a:off x="3484899" y="5029200"/>
            <a:ext cx="5453576" cy="1200329"/>
          </a:xfrm>
          <a:prstGeom prst="rect">
            <a:avLst/>
          </a:prstGeom>
          <a:noFill/>
        </p:spPr>
        <p:txBody>
          <a:bodyPr wrap="square" rtlCol="0">
            <a:spAutoFit/>
          </a:bodyPr>
          <a:lstStyle/>
          <a:p>
            <a:r>
              <a:rPr lang="en-US" sz="2400" i="1" dirty="0">
                <a:solidFill>
                  <a:srgbClr val="FF0000"/>
                </a:solidFill>
              </a:rPr>
              <a:t>“Tall Data” is traditional computer science and software engineering. “Wide Data” is the cutting edge in data science/ML</a:t>
            </a:r>
          </a:p>
        </p:txBody>
      </p:sp>
    </p:spTree>
    <p:extLst>
      <p:ext uri="{BB962C8B-B14F-4D97-AF65-F5344CB8AC3E}">
        <p14:creationId xmlns:p14="http://schemas.microsoft.com/office/powerpoint/2010/main" val="176563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Organizing Principles &lt;</a:t>
            </a:r>
            <a:r>
              <a:rPr lang="en-US" sz="4000" b="1" dirty="0">
                <a:sym typeface="Wingdings" panose="05000000000000000000" pitchFamily="2" charset="2"/>
              </a:rPr>
              <a:t>=&gt;</a:t>
            </a:r>
            <a:br>
              <a:rPr lang="en-US" sz="4000" b="1" dirty="0">
                <a:sym typeface="Wingdings" panose="05000000000000000000" pitchFamily="2" charset="2"/>
              </a:rPr>
            </a:br>
            <a:r>
              <a:rPr lang="en-US" sz="4000" b="1" dirty="0">
                <a:sym typeface="Wingdings" panose="05000000000000000000" pitchFamily="2" charset="2"/>
              </a:rPr>
              <a:t> Resource Descriptions</a:t>
            </a:r>
            <a:endParaRPr lang="en-US" sz="4000" b="1" dirty="0"/>
          </a:p>
        </p:txBody>
      </p:sp>
      <p:sp>
        <p:nvSpPr>
          <p:cNvPr id="3" name="Content Placeholder 2"/>
          <p:cNvSpPr>
            <a:spLocks noGrp="1"/>
          </p:cNvSpPr>
          <p:nvPr>
            <p:ph idx="1"/>
          </p:nvPr>
        </p:nvSpPr>
        <p:spPr>
          <a:xfrm>
            <a:off x="228600" y="1828800"/>
            <a:ext cx="8915400" cy="4525963"/>
          </a:xfrm>
        </p:spPr>
        <p:txBody>
          <a:bodyPr>
            <a:normAutofit/>
          </a:bodyPr>
          <a:lstStyle/>
          <a:p>
            <a:r>
              <a:rPr lang="en-US" sz="3600" dirty="0">
                <a:latin typeface="UC Berkeley OS Sign"/>
              </a:rPr>
              <a:t>Frequency of Use &lt;=&gt; Usage information</a:t>
            </a:r>
          </a:p>
          <a:p>
            <a:r>
              <a:rPr lang="en-US" sz="3600" dirty="0">
                <a:latin typeface="UC Berkeley OS Sign"/>
              </a:rPr>
              <a:t>Color, shape, size… &lt;=&gt; Physical properties</a:t>
            </a:r>
          </a:p>
          <a:p>
            <a:r>
              <a:rPr lang="en-US" sz="3600" dirty="0">
                <a:latin typeface="UC Berkeley OS Sign"/>
              </a:rPr>
              <a:t>Alphabetical order &lt;=&gt; Sortable resource name or identifier</a:t>
            </a:r>
          </a:p>
          <a:p>
            <a:r>
              <a:rPr lang="en-US" sz="3600" dirty="0">
                <a:latin typeface="UC Berkeley OS Sign"/>
              </a:rPr>
              <a:t>Chronological order &lt;=&gt; Sortable date/time of important event</a:t>
            </a:r>
          </a:p>
          <a:p>
            <a:r>
              <a:rPr lang="en-US" sz="3600" dirty="0"/>
              <a:t>Semantic &lt;=&gt; Content description</a:t>
            </a:r>
          </a:p>
        </p:txBody>
      </p:sp>
    </p:spTree>
    <p:extLst>
      <p:ext uri="{BB962C8B-B14F-4D97-AF65-F5344CB8AC3E}">
        <p14:creationId xmlns:p14="http://schemas.microsoft.com/office/powerpoint/2010/main" val="3186294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9" descr="SpiceRack7.jpg"/>
          <p:cNvPicPr>
            <a:picLocks noChangeAspect="1"/>
          </p:cNvPicPr>
          <p:nvPr/>
        </p:nvPicPr>
        <p:blipFill>
          <a:blip r:embed="rId3" cstate="print"/>
          <a:srcRect/>
          <a:stretch>
            <a:fillRect/>
          </a:stretch>
        </p:blipFill>
        <p:spPr bwMode="auto">
          <a:xfrm>
            <a:off x="838200" y="1295400"/>
            <a:ext cx="2032620" cy="2632025"/>
          </a:xfrm>
          <a:prstGeom prst="rect">
            <a:avLst/>
          </a:prstGeom>
          <a:noFill/>
          <a:ln w="9525">
            <a:noFill/>
            <a:miter lim="800000"/>
            <a:headEnd/>
            <a:tailEnd/>
          </a:ln>
        </p:spPr>
      </p:pic>
      <p:sp>
        <p:nvSpPr>
          <p:cNvPr id="26627" name="Rectangle 1"/>
          <p:cNvSpPr>
            <a:spLocks noGrp="1" noChangeArrowheads="1"/>
          </p:cNvSpPr>
          <p:nvPr>
            <p:ph type="title"/>
          </p:nvPr>
        </p:nvSpPr>
        <p:spPr>
          <a:xfrm>
            <a:off x="685800" y="304800"/>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Principles don’t Specify Implementation: </a:t>
            </a:r>
            <a:br>
              <a:rPr lang="en-US" sz="3600" b="1" dirty="0">
                <a:sym typeface="UC Berkeley OS Sign"/>
              </a:rPr>
            </a:br>
            <a:r>
              <a:rPr lang="en-US" sz="3600" b="1" dirty="0">
                <a:sym typeface="UC Berkeley OS Sign"/>
              </a:rPr>
              <a:t>“Organize Spices Alphabetically”</a:t>
            </a:r>
          </a:p>
        </p:txBody>
      </p:sp>
      <p:sp>
        <p:nvSpPr>
          <p:cNvPr id="2662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B44BB692-D1FD-4229-B89F-79C543D2655F}" type="slidenum">
              <a:rPr lang="en-US" sz="1500">
                <a:solidFill>
                  <a:srgbClr val="002955"/>
                </a:solidFill>
                <a:latin typeface="UC Berkeley OS Sign"/>
                <a:ea typeface="MS PGothic" pitchFamily="34" charset="-128"/>
                <a:sym typeface="UC Berkeley OS Sign"/>
              </a:rPr>
              <a:pPr algn="ctr"/>
              <a:t>29</a:t>
            </a:fld>
            <a:endParaRPr lang="en-US" sz="1500" dirty="0">
              <a:solidFill>
                <a:srgbClr val="002955"/>
              </a:solidFill>
              <a:latin typeface="UC Berkeley OS Sign"/>
              <a:ea typeface="MS PGothic" pitchFamily="34" charset="-128"/>
              <a:sym typeface="UC Berkeley OS Sign"/>
            </a:endParaRPr>
          </a:p>
        </p:txBody>
      </p:sp>
      <p:pic>
        <p:nvPicPr>
          <p:cNvPr id="26632" name="Picture 16" descr="SpiceRack4.jpg"/>
          <p:cNvPicPr>
            <a:picLocks noChangeAspect="1"/>
          </p:cNvPicPr>
          <p:nvPr/>
        </p:nvPicPr>
        <p:blipFill>
          <a:blip r:embed="rId4" cstate="print"/>
          <a:srcRect/>
          <a:stretch>
            <a:fillRect/>
          </a:stretch>
        </p:blipFill>
        <p:spPr bwMode="auto">
          <a:xfrm>
            <a:off x="6248400" y="1447800"/>
            <a:ext cx="2029271" cy="2627561"/>
          </a:xfrm>
          <a:prstGeom prst="rect">
            <a:avLst/>
          </a:prstGeom>
          <a:noFill/>
          <a:ln w="9525">
            <a:noFill/>
            <a:miter lim="800000"/>
            <a:headEnd/>
            <a:tailEnd/>
          </a:ln>
        </p:spPr>
      </p:pic>
      <p:pic>
        <p:nvPicPr>
          <p:cNvPr id="26633" name="Picture 17" descr="SpiceRack1.gif"/>
          <p:cNvPicPr>
            <a:picLocks noChangeAspect="1"/>
          </p:cNvPicPr>
          <p:nvPr/>
        </p:nvPicPr>
        <p:blipFill>
          <a:blip r:embed="rId5" cstate="print"/>
          <a:srcRect/>
          <a:stretch>
            <a:fillRect/>
          </a:stretch>
        </p:blipFill>
        <p:spPr bwMode="auto">
          <a:xfrm>
            <a:off x="3505200" y="1524000"/>
            <a:ext cx="1891978" cy="2437805"/>
          </a:xfrm>
          <a:prstGeom prst="rect">
            <a:avLst/>
          </a:prstGeom>
          <a:noFill/>
          <a:ln w="9525">
            <a:noFill/>
            <a:miter lim="800000"/>
            <a:headEnd/>
            <a:tailEnd/>
          </a:ln>
        </p:spPr>
      </p:pic>
      <p:pic>
        <p:nvPicPr>
          <p:cNvPr id="26634" name="Picture 20" descr="SpiceRack5.gif"/>
          <p:cNvPicPr>
            <a:picLocks noChangeAspect="1"/>
          </p:cNvPicPr>
          <p:nvPr/>
        </p:nvPicPr>
        <p:blipFill>
          <a:blip r:embed="rId6" cstate="print"/>
          <a:srcRect/>
          <a:stretch>
            <a:fillRect/>
          </a:stretch>
        </p:blipFill>
        <p:spPr bwMode="auto">
          <a:xfrm>
            <a:off x="6019800" y="3886200"/>
            <a:ext cx="2591842" cy="1939975"/>
          </a:xfrm>
          <a:prstGeom prst="rect">
            <a:avLst/>
          </a:prstGeom>
          <a:noFill/>
          <a:ln w="9525">
            <a:noFill/>
            <a:miter lim="800000"/>
            <a:headEnd/>
            <a:tailEnd/>
          </a:ln>
        </p:spPr>
      </p:pic>
      <p:pic>
        <p:nvPicPr>
          <p:cNvPr id="26635" name="Picture 21" descr="SpiceRack8.gif"/>
          <p:cNvPicPr>
            <a:picLocks noChangeAspect="1"/>
          </p:cNvPicPr>
          <p:nvPr/>
        </p:nvPicPr>
        <p:blipFill>
          <a:blip r:embed="rId7" cstate="print"/>
          <a:srcRect/>
          <a:stretch>
            <a:fillRect/>
          </a:stretch>
        </p:blipFill>
        <p:spPr bwMode="auto">
          <a:xfrm>
            <a:off x="1066800" y="4038600"/>
            <a:ext cx="4771802" cy="1409775"/>
          </a:xfrm>
          <a:prstGeom prst="rect">
            <a:avLst/>
          </a:prstGeom>
          <a:noFill/>
          <a:ln w="9525">
            <a:noFill/>
            <a:miter lim="800000"/>
            <a:headEnd/>
            <a:tailEnd/>
          </a:ln>
        </p:spPr>
      </p:pic>
      <p:sp>
        <p:nvSpPr>
          <p:cNvPr id="14" name="TextBox 13"/>
          <p:cNvSpPr txBox="1"/>
          <p:nvPr/>
        </p:nvSpPr>
        <p:spPr>
          <a:xfrm>
            <a:off x="838200" y="5943600"/>
            <a:ext cx="5410200" cy="584775"/>
          </a:xfrm>
          <a:prstGeom prst="rect">
            <a:avLst/>
          </a:prstGeom>
          <a:noFill/>
        </p:spPr>
        <p:txBody>
          <a:bodyPr wrap="square" rtlCol="0">
            <a:spAutoFit/>
          </a:bodyPr>
          <a:lstStyle/>
          <a:p>
            <a:r>
              <a:rPr lang="en-US" sz="3200" b="1" i="1" dirty="0">
                <a:solidFill>
                  <a:srgbClr val="FF0000"/>
                </a:solidFill>
              </a:rPr>
              <a:t>THINK ARCHITECTURALLY!</a:t>
            </a:r>
          </a:p>
        </p:txBody>
      </p:sp>
    </p:spTree>
    <p:extLst>
      <p:ext uri="{BB962C8B-B14F-4D97-AF65-F5344CB8AC3E}">
        <p14:creationId xmlns:p14="http://schemas.microsoft.com/office/powerpoint/2010/main" val="23548844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a:xfrm>
            <a:off x="304800" y="381000"/>
            <a:ext cx="8610600" cy="1190997"/>
          </a:xfrm>
          <a:prstGeom prst="rect">
            <a:avLst/>
          </a:prstGeom>
        </p:spPr>
        <p:txBody>
          <a:bodyPr lIns="64291" tIns="32146" rIns="64291" bIns="32146"/>
          <a:lstStyle/>
          <a:p>
            <a:pPr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latin typeface="+mj-lt"/>
                <a:ea typeface="+mj-ea"/>
                <a:cs typeface="+mj-cs"/>
                <a:sym typeface="UC Berkeley OS Sign"/>
              </a:rPr>
              <a:t>The Course in One Slide</a:t>
            </a:r>
          </a:p>
        </p:txBody>
      </p:sp>
      <p:sp>
        <p:nvSpPr>
          <p:cNvPr id="6" name="Rectangle 5"/>
          <p:cNvSpPr/>
          <p:nvPr/>
        </p:nvSpPr>
        <p:spPr>
          <a:xfrm>
            <a:off x="304800" y="838200"/>
            <a:ext cx="8610600" cy="6658135"/>
          </a:xfrm>
          <a:prstGeom prst="rect">
            <a:avLst/>
          </a:prstGeom>
        </p:spPr>
        <p:txBody>
          <a:bodyPr wrap="square" lIns="64291" tIns="32146" rIns="64291" bIns="32146">
            <a:spAutoFit/>
          </a:bodyPr>
          <a:lstStyle/>
          <a:p>
            <a:pPr marL="160729" indent="-160729">
              <a:lnSpc>
                <a:spcPct val="150000"/>
              </a:lnSpc>
              <a:buClr>
                <a:srgbClr val="002955"/>
              </a:buClr>
              <a:buSzPct val="44000"/>
              <a:buFont typeface="Arial" pitchFamily="34" charset="0"/>
              <a:buChar char="•"/>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1000" dirty="0"/>
              <a:t> </a:t>
            </a:r>
            <a:endParaRPr lang="en-US" sz="2800" dirty="0"/>
          </a:p>
          <a:p>
            <a:r>
              <a:rPr lang="en-US" sz="3200" dirty="0"/>
              <a:t>When something "makes sense” or " is organized” we are </a:t>
            </a:r>
            <a:r>
              <a:rPr lang="en-US" sz="3200" dirty="0">
                <a:solidFill>
                  <a:srgbClr val="FF0000"/>
                </a:solidFill>
              </a:rPr>
              <a:t>imposing or discovering order </a:t>
            </a:r>
            <a:r>
              <a:rPr lang="en-US" sz="3200" dirty="0"/>
              <a:t>in the arrangement of concepts, events, or resources of some kind.   </a:t>
            </a:r>
          </a:p>
          <a:p>
            <a:endParaRPr lang="en-US" sz="3200" dirty="0"/>
          </a:p>
          <a:p>
            <a:r>
              <a:rPr lang="en-US" sz="3200" dirty="0"/>
              <a:t>Sensemaking and organizing are </a:t>
            </a:r>
            <a:r>
              <a:rPr lang="en-US" sz="3200" dirty="0">
                <a:solidFill>
                  <a:srgbClr val="FF0000"/>
                </a:solidFill>
              </a:rPr>
              <a:t>fundamental human activities </a:t>
            </a:r>
            <a:r>
              <a:rPr lang="en-US" sz="3200" dirty="0"/>
              <a:t>that raise many multi- or trans-disciplinary questions about </a:t>
            </a:r>
            <a:r>
              <a:rPr lang="en-US" sz="3200" dirty="0">
                <a:solidFill>
                  <a:srgbClr val="FF0000"/>
                </a:solidFill>
              </a:rPr>
              <a:t>perception</a:t>
            </a:r>
            <a:r>
              <a:rPr lang="en-US" sz="3200" dirty="0"/>
              <a:t>, </a:t>
            </a:r>
            <a:r>
              <a:rPr lang="en-US" sz="3200" dirty="0">
                <a:solidFill>
                  <a:srgbClr val="FF0000"/>
                </a:solidFill>
              </a:rPr>
              <a:t>knowledge</a:t>
            </a:r>
            <a:r>
              <a:rPr lang="en-US" sz="3200" dirty="0"/>
              <a:t>, </a:t>
            </a:r>
            <a:r>
              <a:rPr lang="en-US" sz="3200" dirty="0">
                <a:solidFill>
                  <a:srgbClr val="FF0000"/>
                </a:solidFill>
              </a:rPr>
              <a:t>decision making</a:t>
            </a:r>
            <a:r>
              <a:rPr lang="en-US" sz="3200" dirty="0"/>
              <a:t>, </a:t>
            </a:r>
            <a:r>
              <a:rPr lang="en-US" sz="3200" dirty="0">
                <a:solidFill>
                  <a:srgbClr val="FF0000"/>
                </a:solidFill>
              </a:rPr>
              <a:t>interaction</a:t>
            </a:r>
            <a:r>
              <a:rPr lang="en-US" sz="3200" dirty="0"/>
              <a:t> with things and with other people, </a:t>
            </a:r>
            <a:r>
              <a:rPr lang="en-US" sz="3200" dirty="0">
                <a:solidFill>
                  <a:srgbClr val="FF0000"/>
                </a:solidFill>
              </a:rPr>
              <a:t>values</a:t>
            </a:r>
            <a:r>
              <a:rPr lang="en-US" sz="3200" dirty="0"/>
              <a:t> and </a:t>
            </a:r>
            <a:r>
              <a:rPr lang="en-US" sz="3200" dirty="0">
                <a:solidFill>
                  <a:srgbClr val="FF0000"/>
                </a:solidFill>
              </a:rPr>
              <a:t>value creation.</a:t>
            </a:r>
          </a:p>
          <a:p>
            <a:r>
              <a:rPr lang="en-US" sz="3200" dirty="0"/>
              <a:t> </a:t>
            </a:r>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3200" dirty="0"/>
          </a:p>
        </p:txBody>
      </p:sp>
    </p:spTree>
    <p:extLst>
      <p:ext uri="{BB962C8B-B14F-4D97-AF65-F5344CB8AC3E}">
        <p14:creationId xmlns:p14="http://schemas.microsoft.com/office/powerpoint/2010/main" val="3222139357"/>
      </p:ext>
    </p:extLst>
  </p:cSld>
  <p:clrMapOvr>
    <a:masterClrMapping/>
  </p:clrMapOvr>
  <p:transition advTm="1233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200" y="5334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What is a Name?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1" y="2035969"/>
            <a:ext cx="8036719" cy="2043923"/>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But most resource names do not convey properties of the resource</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If a name is used to refer to some thing and is unique in some context it is an IDENTIFIER</a:t>
            </a:r>
          </a:p>
        </p:txBody>
      </p:sp>
    </p:spTree>
    <p:extLst>
      <p:ext uri="{BB962C8B-B14F-4D97-AF65-F5344CB8AC3E}">
        <p14:creationId xmlns:p14="http://schemas.microsoft.com/office/powerpoint/2010/main" val="65136097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829782" y="40184"/>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Issues with Names and Naming – 1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46658" y="1066800"/>
            <a:ext cx="8036719" cy="4862772"/>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 specific resource or type or resource can often have multiple SYNONYMS or ALIASES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t>
            </a:r>
            <a:r>
              <a:rPr lang="en-US" sz="2800" dirty="0"/>
              <a:t>box, carton</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Bob Glushko, Robert J. Glushko, Dr. Bob</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Different things can sometimes have the same names --  these are HOMOGRAPHS or POLYSEMES</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Bank (money sense), bank (river sense)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John Smith, </a:t>
            </a:r>
            <a:r>
              <a:rPr lang="ja-JP" altLang="en-US" sz="3200" dirty="0"/>
              <a:t>张伟</a:t>
            </a:r>
            <a:r>
              <a:rPr lang="en-US" altLang="ja-JP" sz="3200" dirty="0"/>
              <a:t>(</a:t>
            </a:r>
            <a:r>
              <a:rPr lang="en-US" sz="3200" dirty="0"/>
              <a:t>Zhang Wei) </a:t>
            </a:r>
          </a:p>
        </p:txBody>
      </p:sp>
    </p:spTree>
    <p:extLst>
      <p:ext uri="{BB962C8B-B14F-4D97-AF65-F5344CB8AC3E}">
        <p14:creationId xmlns:p14="http://schemas.microsoft.com/office/powerpoint/2010/main" val="359544664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43776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The “Vocabulary Problem”</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1482378"/>
            <a:ext cx="8839200" cy="402292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People use a large variety of words for the same thing or concept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Most people - especially system designers - are surprised by this because they think their own word choices are “intuitive” or "natural“</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 extreme variability of word selection is an inescapable fact that has its roots in the nature of language and categorization</a:t>
            </a:r>
          </a:p>
        </p:txBody>
      </p:sp>
    </p:spTree>
    <p:extLst>
      <p:ext uri="{BB962C8B-B14F-4D97-AF65-F5344CB8AC3E}">
        <p14:creationId xmlns:p14="http://schemas.microsoft.com/office/powerpoint/2010/main" val="1389525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58632"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Issues with Names and Naming – 2 </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58632" y="1599691"/>
            <a:ext cx="8036719" cy="5671198"/>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False cognates (GIFT, PAIN)</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 name can have undesirable associations</a:t>
            </a:r>
            <a:br>
              <a:rPr lang="en-US" sz="3200" dirty="0"/>
            </a:br>
            <a:endParaRPr lang="en-US" sz="3200" dirty="0"/>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 name can have impermanent attributes or associations or be “faddish”</a:t>
            </a:r>
            <a:br>
              <a:rPr lang="en-US" sz="3200" dirty="0"/>
            </a:br>
            <a:r>
              <a:rPr lang="en-US" sz="3200" dirty="0"/>
              <a:t>  (</a:t>
            </a:r>
            <a:r>
              <a:rPr lang="en-US" sz="3200" dirty="0">
                <a:hlinkClick r:id="rId3"/>
              </a:rPr>
              <a:t>baby names over time</a:t>
            </a:r>
            <a:r>
              <a:rPr lang="en-US" sz="3200" dirty="0"/>
              <a: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Alphabetic ordering bias </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Autogenerated names don’t convey any meaning  (SCAN0098.JPG)</a:t>
            </a:r>
          </a:p>
          <a:p>
            <a:endParaRPr lang="en-US" sz="2800" dirty="0"/>
          </a:p>
          <a:p>
            <a:endParaRPr lang="en-US" sz="2800" dirty="0"/>
          </a:p>
        </p:txBody>
      </p:sp>
    </p:spTree>
    <p:extLst>
      <p:ext uri="{BB962C8B-B14F-4D97-AF65-F5344CB8AC3E}">
        <p14:creationId xmlns:p14="http://schemas.microsoft.com/office/powerpoint/2010/main" val="389845669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17187"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Questions about Names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17187" y="1389225"/>
            <a:ext cx="8036719" cy="5510513"/>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How many names should be associated with an information object or resource?</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Should one be designated as the preferred or authoritative form? </a:t>
            </a:r>
            <a:r>
              <a:rPr lang="en-US" sz="3200" dirty="0">
                <a:solidFill>
                  <a:srgbClr val="FF0000"/>
                </a:solidFill>
                <a:latin typeface="UC Berkeley OS Sign"/>
                <a:cs typeface="Arial" pitchFamily="34" charset="0"/>
                <a:sym typeface="Arial" pitchFamily="34" charset="0"/>
              </a:rPr>
              <a:t>Who decides?</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What references should be made from other possible forms of names that haven't been used?  Should you autocorrect/coerce?</a:t>
            </a:r>
          </a:p>
          <a:p>
            <a:pPr marL="342900" indent="-342900" eaLnBrk="0" fontAlgn="base" hangingPunct="0">
              <a:lnSpc>
                <a:spcPct val="93000"/>
              </a:lnSpc>
              <a:spcBef>
                <a:spcPts val="1800"/>
              </a:spcBef>
              <a:spcAft>
                <a:spcPct val="0"/>
              </a:spcAft>
              <a:buFont typeface="Arial" pitchFamily="34" charset="0"/>
              <a:buChar char="•"/>
            </a:pPr>
            <a:r>
              <a:rPr lang="en-US" sz="3200" dirty="0"/>
              <a:t>if you have a common last name, should you give your kids a rare first name?</a:t>
            </a:r>
            <a:endParaRPr lang="en-US" sz="32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150592961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Resources and </a:t>
            </a:r>
            <a:r>
              <a:rPr lang="en-US" sz="4000" b="1">
                <a:sym typeface="UC Berkeley OS Sign"/>
              </a:rPr>
              <a:t>Identity Over </a:t>
            </a:r>
            <a:r>
              <a:rPr lang="en-US" sz="4000" b="1" dirty="0">
                <a:sym typeface="UC Berkeley OS Sign"/>
              </a:rPr>
              <a:t>Time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33400" y="1371600"/>
            <a:ext cx="8036719" cy="5095784"/>
          </a:xfrm>
          <a:prstGeom prst="rect">
            <a:avLst/>
          </a:prstGeom>
          <a:noFill/>
          <a:ln w="9525">
            <a:noFill/>
            <a:miter lim="800000"/>
            <a:headEnd/>
            <a:tailEnd/>
          </a:ln>
        </p:spPr>
        <p:txBody>
          <a:bodyPr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Organizing systems continually need to adapt and evolve in response to changes in content and context</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New resources are created or added, and other ones are destroyed or culled</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Resources might change in controlled ways or in uncontrolled ways</a:t>
            </a:r>
          </a:p>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The organizing system might need automated or formal mechanisms for ensuring persistence and authenticity</a:t>
            </a:r>
          </a:p>
        </p:txBody>
      </p:sp>
    </p:spTree>
    <p:extLst>
      <p:ext uri="{BB962C8B-B14F-4D97-AF65-F5344CB8AC3E}">
        <p14:creationId xmlns:p14="http://schemas.microsoft.com/office/powerpoint/2010/main" val="262821158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33400" y="2286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dirty="0">
                <a:sym typeface="UC Berkeley OS Sign"/>
              </a:rPr>
              <a:t>Putting them all Together</a:t>
            </a:r>
          </a:p>
        </p:txBody>
      </p:sp>
      <p:sp>
        <p:nvSpPr>
          <p:cNvPr id="3072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17E3FE-7F1A-45FE-8ADC-A11D6EF3917C}" type="slidenum">
              <a:rPr lang="en-US" sz="1500">
                <a:solidFill>
                  <a:srgbClr val="002955"/>
                </a:solidFill>
                <a:latin typeface="UC Berkeley OS Sign"/>
                <a:ea typeface="MS PGothic" pitchFamily="34" charset="-128"/>
                <a:sym typeface="UC Berkeley OS Sign"/>
              </a:rPr>
              <a:pPr algn="ctr"/>
              <a:t>36</a:t>
            </a:fld>
            <a:endParaRPr lang="en-US" sz="1500" dirty="0">
              <a:solidFill>
                <a:srgbClr val="002955"/>
              </a:solidFill>
              <a:latin typeface="UC Berkeley OS Sign"/>
              <a:ea typeface="MS PGothic" pitchFamily="34" charset="-128"/>
              <a:sym typeface="UC Berkeley OS Sign"/>
            </a:endParaRPr>
          </a:p>
        </p:txBody>
      </p:sp>
      <p:pic>
        <p:nvPicPr>
          <p:cNvPr id="30727" name="Content Placeholder 8" descr="3766541080_2763a33f3a_o.jpg"/>
          <p:cNvPicPr>
            <a:picLocks noGrp="1" noChangeAspect="1"/>
          </p:cNvPicPr>
          <p:nvPr>
            <p:ph idx="1"/>
          </p:nvPr>
        </p:nvPicPr>
        <p:blipFill>
          <a:blip r:embed="rId3" cstate="print"/>
          <a:stretch>
            <a:fillRect/>
          </a:stretch>
        </p:blipFill>
        <p:spPr>
          <a:xfrm>
            <a:off x="761999" y="1524000"/>
            <a:ext cx="8158091" cy="3581400"/>
          </a:xfrm>
        </p:spPr>
      </p:pic>
      <p:sp>
        <p:nvSpPr>
          <p:cNvPr id="9" name="TextBox 8"/>
          <p:cNvSpPr txBox="1"/>
          <p:nvPr/>
        </p:nvSpPr>
        <p:spPr>
          <a:xfrm>
            <a:off x="3200400" y="5791200"/>
            <a:ext cx="1905000" cy="369332"/>
          </a:xfrm>
          <a:prstGeom prst="rect">
            <a:avLst/>
          </a:prstGeom>
          <a:noFill/>
        </p:spPr>
        <p:txBody>
          <a:bodyPr wrap="square" rtlCol="0">
            <a:spAutoFit/>
          </a:bodyPr>
          <a:lstStyle/>
          <a:p>
            <a:r>
              <a:rPr lang="en-US" dirty="0"/>
              <a:t>TDO Figure 3.6</a:t>
            </a:r>
          </a:p>
        </p:txBody>
      </p:sp>
    </p:spTree>
    <p:extLst>
      <p:ext uri="{BB962C8B-B14F-4D97-AF65-F5344CB8AC3E}">
        <p14:creationId xmlns:p14="http://schemas.microsoft.com/office/powerpoint/2010/main" val="304061627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16299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Why We Describe Resources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43831" y="1177219"/>
            <a:ext cx="8472004" cy="5092065"/>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We describe resources so we can refer to them, </a:t>
            </a:r>
            <a:r>
              <a:rPr lang="en-US" sz="2800" dirty="0">
                <a:solidFill>
                  <a:srgbClr val="FF0000"/>
                </a:solidFill>
                <a:sym typeface="Arial" pitchFamily="34" charset="0"/>
              </a:rPr>
              <a:t>select</a:t>
            </a:r>
            <a:r>
              <a:rPr lang="en-US" sz="2800" dirty="0">
                <a:sym typeface="Arial" pitchFamily="34" charset="0"/>
              </a:rPr>
              <a:t> them, </a:t>
            </a:r>
            <a:r>
              <a:rPr lang="en-US" sz="2800" dirty="0">
                <a:solidFill>
                  <a:srgbClr val="FF0000"/>
                </a:solidFill>
                <a:sym typeface="Arial" pitchFamily="34" charset="0"/>
              </a:rPr>
              <a:t>organize</a:t>
            </a:r>
            <a:r>
              <a:rPr lang="en-US" sz="2800" dirty="0">
                <a:sym typeface="Arial" pitchFamily="34" charset="0"/>
              </a:rPr>
              <a:t> them, </a:t>
            </a:r>
            <a:r>
              <a:rPr lang="en-US" sz="2800" dirty="0">
                <a:solidFill>
                  <a:srgbClr val="FF0000"/>
                </a:solidFill>
                <a:sym typeface="Arial" pitchFamily="34" charset="0"/>
              </a:rPr>
              <a:t>interact</a:t>
            </a:r>
            <a:r>
              <a:rPr lang="en-US" sz="2800" dirty="0">
                <a:sym typeface="Arial" pitchFamily="34" charset="0"/>
              </a:rPr>
              <a:t> with them (sometimes to </a:t>
            </a:r>
            <a:r>
              <a:rPr lang="en-US" sz="2800" dirty="0">
                <a:solidFill>
                  <a:srgbClr val="FF0000"/>
                </a:solidFill>
                <a:sym typeface="Arial" pitchFamily="34" charset="0"/>
              </a:rPr>
              <a:t>compare</a:t>
            </a:r>
            <a:r>
              <a:rPr lang="en-US" sz="2800" dirty="0">
                <a:sym typeface="Arial" pitchFamily="34" charset="0"/>
              </a:rPr>
              <a:t> them), and </a:t>
            </a:r>
            <a:r>
              <a:rPr lang="en-US" sz="2800" dirty="0">
                <a:solidFill>
                  <a:srgbClr val="FF0000"/>
                </a:solidFill>
                <a:sym typeface="Arial" pitchFamily="34" charset="0"/>
              </a:rPr>
              <a:t>maintain</a:t>
            </a:r>
            <a:r>
              <a:rPr lang="en-US" sz="2800" dirty="0">
                <a:sym typeface="Arial" pitchFamily="34" charset="0"/>
              </a:rPr>
              <a:t> them</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(TDO Ch 3 “Activities in Organizing Systems” – 1/28)</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Different activities with resources imply different descriptions and different methods of using them</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Resource domains can have characteristic or </a:t>
            </a:r>
            <a:r>
              <a:rPr lang="en-US" sz="2800" dirty="0">
                <a:solidFill>
                  <a:srgbClr val="FF0000"/>
                </a:solidFill>
                <a:sym typeface="Arial" pitchFamily="34" charset="0"/>
              </a:rPr>
              <a:t>standard resource descriptions that are applied to every resource instance </a:t>
            </a:r>
            <a:r>
              <a:rPr lang="en-US" sz="2800" dirty="0">
                <a:sym typeface="Arial" pitchFamily="34" charset="0"/>
              </a:rPr>
              <a:t>(often called “schemas” or “domain-specific languages”) and in doing so </a:t>
            </a:r>
            <a:r>
              <a:rPr lang="en-US" sz="2800" dirty="0">
                <a:solidFill>
                  <a:srgbClr val="FF0000"/>
                </a:solidFill>
                <a:sym typeface="Arial" pitchFamily="34" charset="0"/>
              </a:rPr>
              <a:t>define resource categories</a:t>
            </a:r>
          </a:p>
          <a:p>
            <a:pPr marL="6179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(TDO Ch 7 “Categorization” – 2/23)</a:t>
            </a:r>
            <a:endParaRPr lang="en-US" sz="3200" dirty="0">
              <a:sym typeface="Arial" pitchFamily="34" charset="0"/>
            </a:endParaRPr>
          </a:p>
        </p:txBody>
      </p:sp>
    </p:spTree>
    <p:extLst>
      <p:ext uri="{BB962C8B-B14F-4D97-AF65-F5344CB8AC3E}">
        <p14:creationId xmlns:p14="http://schemas.microsoft.com/office/powerpoint/2010/main" val="24697711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394766" y="-138489"/>
            <a:ext cx="7598589"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Resource Descriptions as Substitutes</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33399" y="932499"/>
            <a:ext cx="7924801" cy="744465"/>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A resource description (e.g., in a library catalog or search engine) is a functional substitute for the resource it describes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241" y="2636331"/>
            <a:ext cx="6925116" cy="3958243"/>
          </a:xfrm>
          <a:prstGeom prst="rect">
            <a:avLst/>
          </a:prstGeom>
        </p:spPr>
      </p:pic>
      <p:sp>
        <p:nvSpPr>
          <p:cNvPr id="3" name="TextBox 2"/>
          <p:cNvSpPr txBox="1"/>
          <p:nvPr/>
        </p:nvSpPr>
        <p:spPr>
          <a:xfrm>
            <a:off x="505325" y="1760254"/>
            <a:ext cx="8401450" cy="771878"/>
          </a:xfrm>
          <a:prstGeom prst="rect">
            <a:avLst/>
          </a:prstGeom>
          <a:noFill/>
        </p:spPr>
        <p:txBody>
          <a:bodyPr wrap="square" rtlCol="0">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400" dirty="0">
                <a:sym typeface="Arial" pitchFamily="34" charset="0"/>
              </a:rPr>
              <a:t>Digital descriptions of physical resources enable interactions that are otherwise inefficient or impossible</a:t>
            </a:r>
          </a:p>
        </p:txBody>
      </p:sp>
    </p:spTree>
    <p:extLst>
      <p:ext uri="{BB962C8B-B14F-4D97-AF65-F5344CB8AC3E}">
        <p14:creationId xmlns:p14="http://schemas.microsoft.com/office/powerpoint/2010/main" val="405700063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89DBB51-CA3D-4F51-8B7F-C6AACDB9D9E5}"/>
              </a:ext>
            </a:extLst>
          </p:cNvPr>
          <p:cNvPicPr>
            <a:picLocks noChangeAspect="1"/>
          </p:cNvPicPr>
          <p:nvPr/>
        </p:nvPicPr>
        <p:blipFill>
          <a:blip r:embed="rId3"/>
          <a:stretch>
            <a:fillRect/>
          </a:stretch>
        </p:blipFill>
        <p:spPr>
          <a:xfrm>
            <a:off x="288329" y="4654168"/>
            <a:ext cx="4283671" cy="1956157"/>
          </a:xfrm>
          <a:prstGeom prst="rect">
            <a:avLst/>
          </a:prstGeom>
        </p:spPr>
      </p:pic>
      <p:sp>
        <p:nvSpPr>
          <p:cNvPr id="78850" name="Rectangle 1"/>
          <p:cNvSpPr>
            <a:spLocks noGrp="1" noChangeArrowheads="1"/>
          </p:cNvSpPr>
          <p:nvPr>
            <p:ph type="title"/>
          </p:nvPr>
        </p:nvSpPr>
        <p:spPr>
          <a:xfrm>
            <a:off x="386451" y="0"/>
            <a:ext cx="8371098"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Substitution Requires a “Reasonably Standard”</a:t>
            </a:r>
            <a:br>
              <a:rPr lang="en-US" sz="3600" b="1" dirty="0"/>
            </a:br>
            <a:r>
              <a:rPr lang="en-US" sz="3600" b="1" dirty="0"/>
              <a:t>Description of Instances (a “Schema”)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pic>
        <p:nvPicPr>
          <p:cNvPr id="4" name="Picture 3">
            <a:extLst>
              <a:ext uri="{FF2B5EF4-FFF2-40B4-BE49-F238E27FC236}">
                <a16:creationId xmlns:a16="http://schemas.microsoft.com/office/drawing/2014/main" id="{5E996410-64C1-490F-9023-E0612C1F7BDE}"/>
              </a:ext>
            </a:extLst>
          </p:cNvPr>
          <p:cNvPicPr>
            <a:picLocks noChangeAspect="1"/>
          </p:cNvPicPr>
          <p:nvPr/>
        </p:nvPicPr>
        <p:blipFill>
          <a:blip r:embed="rId4"/>
          <a:stretch>
            <a:fillRect/>
          </a:stretch>
        </p:blipFill>
        <p:spPr>
          <a:xfrm>
            <a:off x="7010400" y="2133600"/>
            <a:ext cx="1589298" cy="4267200"/>
          </a:xfrm>
          <a:prstGeom prst="rect">
            <a:avLst/>
          </a:prstGeom>
        </p:spPr>
      </p:pic>
      <p:sp>
        <p:nvSpPr>
          <p:cNvPr id="6" name="TextBox 5">
            <a:extLst>
              <a:ext uri="{FF2B5EF4-FFF2-40B4-BE49-F238E27FC236}">
                <a16:creationId xmlns:a16="http://schemas.microsoft.com/office/drawing/2014/main" id="{229AB3C0-3A18-42E7-B334-D5421E8C1FA5}"/>
              </a:ext>
            </a:extLst>
          </p:cNvPr>
          <p:cNvSpPr txBox="1"/>
          <p:nvPr/>
        </p:nvSpPr>
        <p:spPr>
          <a:xfrm>
            <a:off x="6994358" y="1343397"/>
            <a:ext cx="2066703" cy="461665"/>
          </a:xfrm>
          <a:prstGeom prst="rect">
            <a:avLst/>
          </a:prstGeom>
          <a:noFill/>
        </p:spPr>
        <p:txBody>
          <a:bodyPr wrap="square" rtlCol="0">
            <a:spAutoFit/>
          </a:bodyPr>
          <a:lstStyle/>
          <a:p>
            <a:r>
              <a:rPr lang="en-US" sz="2400" b="1" dirty="0"/>
              <a:t>CRAIGSLIST</a:t>
            </a:r>
          </a:p>
        </p:txBody>
      </p:sp>
      <p:pic>
        <p:nvPicPr>
          <p:cNvPr id="7" name="Picture 6">
            <a:extLst>
              <a:ext uri="{FF2B5EF4-FFF2-40B4-BE49-F238E27FC236}">
                <a16:creationId xmlns:a16="http://schemas.microsoft.com/office/drawing/2014/main" id="{D0D09E06-5297-474E-A94E-39EE6933A80A}"/>
              </a:ext>
            </a:extLst>
          </p:cNvPr>
          <p:cNvPicPr>
            <a:picLocks noChangeAspect="1"/>
          </p:cNvPicPr>
          <p:nvPr/>
        </p:nvPicPr>
        <p:blipFill>
          <a:blip r:embed="rId5"/>
          <a:stretch>
            <a:fillRect/>
          </a:stretch>
        </p:blipFill>
        <p:spPr>
          <a:xfrm>
            <a:off x="3376528" y="2096841"/>
            <a:ext cx="3326714" cy="2300718"/>
          </a:xfrm>
          <a:prstGeom prst="rect">
            <a:avLst/>
          </a:prstGeom>
        </p:spPr>
      </p:pic>
      <p:sp>
        <p:nvSpPr>
          <p:cNvPr id="11" name="TextBox 10">
            <a:extLst>
              <a:ext uri="{FF2B5EF4-FFF2-40B4-BE49-F238E27FC236}">
                <a16:creationId xmlns:a16="http://schemas.microsoft.com/office/drawing/2014/main" id="{BA68E492-DDA8-4895-A999-145D712501F1}"/>
              </a:ext>
            </a:extLst>
          </p:cNvPr>
          <p:cNvSpPr txBox="1"/>
          <p:nvPr/>
        </p:nvSpPr>
        <p:spPr>
          <a:xfrm>
            <a:off x="3312450" y="6164702"/>
            <a:ext cx="2667000" cy="461665"/>
          </a:xfrm>
          <a:prstGeom prst="rect">
            <a:avLst/>
          </a:prstGeom>
          <a:noFill/>
        </p:spPr>
        <p:txBody>
          <a:bodyPr wrap="square" rtlCol="0">
            <a:spAutoFit/>
          </a:bodyPr>
          <a:lstStyle/>
          <a:p>
            <a:r>
              <a:rPr lang="en-US" sz="2400" b="1" dirty="0"/>
              <a:t>AIRBNB</a:t>
            </a:r>
          </a:p>
        </p:txBody>
      </p:sp>
      <p:pic>
        <p:nvPicPr>
          <p:cNvPr id="8" name="Picture 7">
            <a:extLst>
              <a:ext uri="{FF2B5EF4-FFF2-40B4-BE49-F238E27FC236}">
                <a16:creationId xmlns:a16="http://schemas.microsoft.com/office/drawing/2014/main" id="{B811E0B7-8F4A-4EFF-9E3F-D2DDBD4E58D2}"/>
              </a:ext>
            </a:extLst>
          </p:cNvPr>
          <p:cNvPicPr>
            <a:picLocks noChangeAspect="1"/>
          </p:cNvPicPr>
          <p:nvPr/>
        </p:nvPicPr>
        <p:blipFill>
          <a:blip r:embed="rId6"/>
          <a:stretch>
            <a:fillRect/>
          </a:stretch>
        </p:blipFill>
        <p:spPr>
          <a:xfrm>
            <a:off x="152450" y="2856428"/>
            <a:ext cx="2984861" cy="1340713"/>
          </a:xfrm>
          <a:prstGeom prst="rect">
            <a:avLst/>
          </a:prstGeom>
        </p:spPr>
      </p:pic>
      <p:sp>
        <p:nvSpPr>
          <p:cNvPr id="9" name="Rectangle 8">
            <a:extLst>
              <a:ext uri="{FF2B5EF4-FFF2-40B4-BE49-F238E27FC236}">
                <a16:creationId xmlns:a16="http://schemas.microsoft.com/office/drawing/2014/main" id="{D44D6024-841E-4BD7-A9BF-361736E72D08}"/>
              </a:ext>
            </a:extLst>
          </p:cNvPr>
          <p:cNvSpPr/>
          <p:nvPr/>
        </p:nvSpPr>
        <p:spPr>
          <a:xfrm>
            <a:off x="3408750" y="1343397"/>
            <a:ext cx="3262270" cy="31473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B07F122-686A-4BDB-9F7E-F897ED47DC0F}"/>
              </a:ext>
            </a:extLst>
          </p:cNvPr>
          <p:cNvSpPr/>
          <p:nvPr/>
        </p:nvSpPr>
        <p:spPr>
          <a:xfrm>
            <a:off x="6805628" y="1343397"/>
            <a:ext cx="2212681" cy="52848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33B6B85-AF51-4C03-BB80-FF99B87F6B82}"/>
              </a:ext>
            </a:extLst>
          </p:cNvPr>
          <p:cNvSpPr/>
          <p:nvPr/>
        </p:nvSpPr>
        <p:spPr>
          <a:xfrm>
            <a:off x="124741" y="2626312"/>
            <a:ext cx="3193661" cy="1800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834A1FF-2CDB-4E9B-B443-3C7631B11B88}"/>
              </a:ext>
            </a:extLst>
          </p:cNvPr>
          <p:cNvSpPr txBox="1"/>
          <p:nvPr/>
        </p:nvSpPr>
        <p:spPr>
          <a:xfrm>
            <a:off x="3733800" y="1495797"/>
            <a:ext cx="2667000" cy="461665"/>
          </a:xfrm>
          <a:prstGeom prst="rect">
            <a:avLst/>
          </a:prstGeom>
          <a:noFill/>
        </p:spPr>
        <p:txBody>
          <a:bodyPr wrap="square" rtlCol="0">
            <a:spAutoFit/>
          </a:bodyPr>
          <a:lstStyle/>
          <a:p>
            <a:r>
              <a:rPr lang="en-US" sz="2400" b="1" dirty="0"/>
              <a:t>APARTMENTS.COM</a:t>
            </a:r>
          </a:p>
        </p:txBody>
      </p:sp>
      <p:sp>
        <p:nvSpPr>
          <p:cNvPr id="16" name="Rectangle 15">
            <a:extLst>
              <a:ext uri="{FF2B5EF4-FFF2-40B4-BE49-F238E27FC236}">
                <a16:creationId xmlns:a16="http://schemas.microsoft.com/office/drawing/2014/main" id="{C968C41A-F032-4FE1-8FE2-C4EF9C7A825C}"/>
              </a:ext>
            </a:extLst>
          </p:cNvPr>
          <p:cNvSpPr/>
          <p:nvPr/>
        </p:nvSpPr>
        <p:spPr>
          <a:xfrm>
            <a:off x="82939" y="4618824"/>
            <a:ext cx="4955270" cy="2163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87139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2363857" y="236955"/>
            <a:ext cx="4343400"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b="1" dirty="0">
                <a:ea typeface="+mn-ea"/>
                <a:cs typeface="+mn-cs"/>
                <a:sym typeface="UC Berkeley OS Sign"/>
              </a:rPr>
              <a:t>Sensemaking</a:t>
            </a:r>
          </a:p>
        </p:txBody>
      </p:sp>
      <p:sp>
        <p:nvSpPr>
          <p:cNvPr id="4098" name="Rectangle 2"/>
          <p:cNvSpPr>
            <a:spLocks noGrp="1" noChangeArrowheads="1"/>
          </p:cNvSpPr>
          <p:nvPr>
            <p:ph idx="1"/>
          </p:nvPr>
        </p:nvSpPr>
        <p:spPr>
          <a:xfrm>
            <a:off x="209831" y="1193841"/>
            <a:ext cx="9033164" cy="1378640"/>
          </a:xfrm>
        </p:spPr>
        <p:txBody>
          <a:bodyPr>
            <a:normAutofit fontScale="40000" lnSpcReduction="20000"/>
          </a:bodyPr>
          <a:lstStyle/>
          <a:p>
            <a:pPr marL="0" indent="0">
              <a:lnSpc>
                <a:spcPct val="92000"/>
              </a:lnSpc>
              <a:buClr>
                <a:srgbClr val="002955"/>
              </a:buClr>
              <a:buSzPct val="44000"/>
              <a:buNone/>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8500" i="1" dirty="0">
                <a:cs typeface="Arial" pitchFamily="34" charset="0"/>
              </a:rPr>
              <a:t>Making sense of, or giving meaning to something, especially observations or experiences</a:t>
            </a:r>
            <a:endParaRPr lang="en-US" sz="8500" i="1" dirty="0"/>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902" y="4216533"/>
            <a:ext cx="2023510" cy="1792639"/>
          </a:xfrm>
          <a:prstGeom prst="rect">
            <a:avLst/>
          </a:prstGeom>
        </p:spPr>
      </p:pic>
      <p:sp>
        <p:nvSpPr>
          <p:cNvPr id="2" name="TextBox 1">
            <a:extLst>
              <a:ext uri="{FF2B5EF4-FFF2-40B4-BE49-F238E27FC236}">
                <a16:creationId xmlns:a16="http://schemas.microsoft.com/office/drawing/2014/main" id="{D3D22939-146A-4789-8C97-0260564AAD26}"/>
              </a:ext>
            </a:extLst>
          </p:cNvPr>
          <p:cNvSpPr txBox="1"/>
          <p:nvPr/>
        </p:nvSpPr>
        <p:spPr>
          <a:xfrm>
            <a:off x="212289" y="2107331"/>
            <a:ext cx="6036111" cy="2259016"/>
          </a:xfrm>
          <a:prstGeom prst="rect">
            <a:avLst/>
          </a:prstGeom>
          <a:noFill/>
        </p:spPr>
        <p:txBody>
          <a:bodyPr wrap="square" rtlCol="0">
            <a:spAutoFit/>
          </a:bodyPr>
          <a:lstStyle/>
          <a:p>
            <a:pPr>
              <a:lnSpc>
                <a:spcPct val="72000"/>
              </a:lnSpc>
              <a:spcBef>
                <a:spcPct val="20000"/>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3400" dirty="0">
                <a:cs typeface="Arial" pitchFamily="34" charset="0"/>
              </a:rPr>
              <a:t>Some sensemaking is automatic, done by hard-wired brain mechanisms that simplify and organize sensory and perceptual input </a:t>
            </a:r>
          </a:p>
          <a:p>
            <a:pPr>
              <a:lnSpc>
                <a:spcPct val="92000"/>
              </a:lnSpc>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1000" dirty="0">
              <a:cs typeface="Arial" pitchFamily="34" charset="0"/>
            </a:endParaRPr>
          </a:p>
          <a:p>
            <a:pPr algn="ctr">
              <a:lnSpc>
                <a:spcPct val="92000"/>
              </a:lnSpc>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1000" dirty="0"/>
          </a:p>
        </p:txBody>
      </p:sp>
      <p:pic>
        <p:nvPicPr>
          <p:cNvPr id="4" name="Picture 3">
            <a:extLst>
              <a:ext uri="{FF2B5EF4-FFF2-40B4-BE49-F238E27FC236}">
                <a16:creationId xmlns:a16="http://schemas.microsoft.com/office/drawing/2014/main" id="{98DD556F-51B4-4B87-AE1E-A61F65A12580}"/>
              </a:ext>
            </a:extLst>
          </p:cNvPr>
          <p:cNvPicPr>
            <a:picLocks noChangeAspect="1"/>
          </p:cNvPicPr>
          <p:nvPr/>
        </p:nvPicPr>
        <p:blipFill>
          <a:blip r:embed="rId4"/>
          <a:stretch>
            <a:fillRect/>
          </a:stretch>
        </p:blipFill>
        <p:spPr>
          <a:xfrm>
            <a:off x="838200" y="4052556"/>
            <a:ext cx="2226425" cy="2226425"/>
          </a:xfrm>
          <a:prstGeom prst="rect">
            <a:avLst/>
          </a:prstGeom>
        </p:spPr>
      </p:pic>
      <p:pic>
        <p:nvPicPr>
          <p:cNvPr id="3" name="Picture 2">
            <a:extLst>
              <a:ext uri="{FF2B5EF4-FFF2-40B4-BE49-F238E27FC236}">
                <a16:creationId xmlns:a16="http://schemas.microsoft.com/office/drawing/2014/main" id="{DCD006EE-9C50-4409-BAC8-8C9209D7C6C4}"/>
              </a:ext>
            </a:extLst>
          </p:cNvPr>
          <p:cNvPicPr>
            <a:picLocks noChangeAspect="1"/>
          </p:cNvPicPr>
          <p:nvPr/>
        </p:nvPicPr>
        <p:blipFill>
          <a:blip r:embed="rId5"/>
          <a:stretch>
            <a:fillRect/>
          </a:stretch>
        </p:blipFill>
        <p:spPr>
          <a:xfrm>
            <a:off x="6349853" y="2377278"/>
            <a:ext cx="2254154" cy="1719121"/>
          </a:xfrm>
          <a:prstGeom prst="rect">
            <a:avLst/>
          </a:prstGeom>
        </p:spPr>
      </p:pic>
      <p:pic>
        <p:nvPicPr>
          <p:cNvPr id="6" name="Picture 5">
            <a:extLst>
              <a:ext uri="{FF2B5EF4-FFF2-40B4-BE49-F238E27FC236}">
                <a16:creationId xmlns:a16="http://schemas.microsoft.com/office/drawing/2014/main" id="{57B981B8-9AB3-43D8-8E7E-73CA71AD6DDB}"/>
              </a:ext>
            </a:extLst>
          </p:cNvPr>
          <p:cNvPicPr>
            <a:picLocks noChangeAspect="1"/>
          </p:cNvPicPr>
          <p:nvPr/>
        </p:nvPicPr>
        <p:blipFill>
          <a:blip r:embed="rId6"/>
          <a:stretch>
            <a:fillRect/>
          </a:stretch>
        </p:blipFill>
        <p:spPr>
          <a:xfrm>
            <a:off x="6415137" y="4331934"/>
            <a:ext cx="2226425" cy="1667670"/>
          </a:xfrm>
          <a:prstGeom prst="rect">
            <a:avLst/>
          </a:prstGeom>
        </p:spPr>
      </p:pic>
      <p:sp>
        <p:nvSpPr>
          <p:cNvPr id="9" name="Rectangle 8">
            <a:extLst>
              <a:ext uri="{FF2B5EF4-FFF2-40B4-BE49-F238E27FC236}">
                <a16:creationId xmlns:a16="http://schemas.microsoft.com/office/drawing/2014/main" id="{8630F5DF-4234-4F39-9AEF-76E8292FF930}"/>
              </a:ext>
            </a:extLst>
          </p:cNvPr>
          <p:cNvSpPr/>
          <p:nvPr/>
        </p:nvSpPr>
        <p:spPr>
          <a:xfrm>
            <a:off x="6802354" y="6096000"/>
            <a:ext cx="1678858" cy="523220"/>
          </a:xfrm>
          <a:prstGeom prst="rect">
            <a:avLst/>
          </a:prstGeom>
        </p:spPr>
        <p:txBody>
          <a:bodyPr wrap="none">
            <a:spAutoFit/>
          </a:bodyPr>
          <a:lstStyle/>
          <a:p>
            <a:r>
              <a:rPr lang="en-US" sz="2800" b="1" dirty="0"/>
              <a:t>Pareidolia</a:t>
            </a:r>
          </a:p>
        </p:txBody>
      </p:sp>
      <p:sp>
        <p:nvSpPr>
          <p:cNvPr id="11" name="Rectangle 10">
            <a:extLst>
              <a:ext uri="{FF2B5EF4-FFF2-40B4-BE49-F238E27FC236}">
                <a16:creationId xmlns:a16="http://schemas.microsoft.com/office/drawing/2014/main" id="{B4C4C095-AFA5-4705-B815-15AFB451CD90}"/>
              </a:ext>
            </a:extLst>
          </p:cNvPr>
          <p:cNvSpPr/>
          <p:nvPr/>
        </p:nvSpPr>
        <p:spPr>
          <a:xfrm>
            <a:off x="2341647" y="6096000"/>
            <a:ext cx="2770759" cy="523220"/>
          </a:xfrm>
          <a:prstGeom prst="rect">
            <a:avLst/>
          </a:prstGeom>
        </p:spPr>
        <p:txBody>
          <a:bodyPr wrap="none">
            <a:spAutoFit/>
          </a:bodyPr>
          <a:lstStyle/>
          <a:p>
            <a:r>
              <a:rPr lang="en-US" sz="2800" b="1" dirty="0"/>
              <a:t>Gestalt Principles</a:t>
            </a:r>
          </a:p>
        </p:txBody>
      </p:sp>
    </p:spTree>
    <p:extLst>
      <p:ext uri="{BB962C8B-B14F-4D97-AF65-F5344CB8AC3E}">
        <p14:creationId xmlns:p14="http://schemas.microsoft.com/office/powerpoint/2010/main" val="1842249428"/>
      </p:ext>
    </p:extLst>
  </p:cSld>
  <p:clrMapOvr>
    <a:masterClrMapping/>
  </p:clrMapOvr>
  <p:transition spd="slow" advTm="56052"/>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666F76-36FF-4257-A4BC-BFF8B2EF0BCD}"/>
              </a:ext>
            </a:extLst>
          </p:cNvPr>
          <p:cNvPicPr>
            <a:picLocks noChangeAspect="1"/>
          </p:cNvPicPr>
          <p:nvPr/>
        </p:nvPicPr>
        <p:blipFill>
          <a:blip r:embed="rId2"/>
          <a:stretch>
            <a:fillRect/>
          </a:stretch>
        </p:blipFill>
        <p:spPr>
          <a:xfrm>
            <a:off x="1488965" y="609600"/>
            <a:ext cx="6539769" cy="5333999"/>
          </a:xfrm>
          <a:prstGeom prst="rect">
            <a:avLst/>
          </a:prstGeom>
        </p:spPr>
      </p:pic>
    </p:spTree>
    <p:extLst>
      <p:ext uri="{BB962C8B-B14F-4D97-AF65-F5344CB8AC3E}">
        <p14:creationId xmlns:p14="http://schemas.microsoft.com/office/powerpoint/2010/main" val="4023226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smtClean="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48287" y="1878127"/>
            <a:ext cx="8511080" cy="4642711"/>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But unless the resource being described is a collection of data, </a:t>
            </a:r>
            <a:r>
              <a:rPr lang="en-US" sz="3200" dirty="0"/>
              <a:t>it is factually wrong</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Any resource can have associated descriptions, not just i</a:t>
            </a:r>
            <a:r>
              <a:rPr lang="en-US" sz="3200" i="1" dirty="0"/>
              <a:t>nformation</a:t>
            </a:r>
            <a:r>
              <a:rPr lang="en-US" sz="3200" dirty="0"/>
              <a:t> resources, and the descriptions don’t need to be “data”</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 The most valuable descriptions are about </a:t>
            </a:r>
            <a:r>
              <a:rPr lang="en-US" sz="3200" i="1" dirty="0"/>
              <a:t>human resources </a:t>
            </a:r>
            <a:r>
              <a:rPr lang="en-US" sz="3200" dirty="0"/>
              <a:t>(i.e., people)</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t>And what’s “metadata” for you might be “data” for me, or vice versa  (“Resource Focus”)</a:t>
            </a:r>
            <a:endParaRPr lang="en-US" sz="3600" dirty="0">
              <a:sym typeface="Wingdings" panose="05000000000000000000" pitchFamily="2" charset="2"/>
            </a:endParaRPr>
          </a:p>
        </p:txBody>
      </p:sp>
      <p:sp>
        <p:nvSpPr>
          <p:cNvPr id="5" name="TextBox 4">
            <a:extLst>
              <a:ext uri="{FF2B5EF4-FFF2-40B4-BE49-F238E27FC236}">
                <a16:creationId xmlns:a16="http://schemas.microsoft.com/office/drawing/2014/main" id="{C9C0AA17-2410-4BFB-ADA3-BA77AF42D8B3}"/>
              </a:ext>
            </a:extLst>
          </p:cNvPr>
          <p:cNvSpPr txBox="1"/>
          <p:nvPr/>
        </p:nvSpPr>
        <p:spPr>
          <a:xfrm>
            <a:off x="1295400" y="337162"/>
            <a:ext cx="7415892" cy="1451551"/>
          </a:xfrm>
          <a:prstGeom prst="rect">
            <a:avLst/>
          </a:prstGeom>
          <a:noFill/>
        </p:spPr>
        <p:txBody>
          <a:bodyPr wrap="square" rtlCol="0">
            <a:spAutoFit/>
          </a:bodyPr>
          <a:lstStyle/>
          <a:p>
            <a:pPr marL="160729" lvl="0"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olidFill>
                  <a:prstClr val="black"/>
                </a:solidFill>
                <a:sym typeface="Arial" pitchFamily="34" charset="0"/>
              </a:rPr>
              <a:t>Structured descriptions of (information) resources are often called “metadata” (“data about data”)</a:t>
            </a:r>
          </a:p>
        </p:txBody>
      </p:sp>
    </p:spTree>
    <p:extLst>
      <p:ext uri="{BB962C8B-B14F-4D97-AF65-F5344CB8AC3E}">
        <p14:creationId xmlns:p14="http://schemas.microsoft.com/office/powerpoint/2010/main" val="256503726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Big Ideas (1)</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42</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51891" y="1277789"/>
            <a:ext cx="8004981" cy="5994941"/>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Resource description and organizing are intrinsically connected</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Any resource can have associated descriptions, and the descriptions don’t need to be “data” </a:t>
            </a:r>
          </a:p>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sym typeface="Arial" pitchFamily="34" charset="0"/>
              </a:rPr>
              <a:t>Different activities with resources imply different descriptions and different methods of using them</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same resource can be a primary one, or a description resource associated with another one that is the primary focus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scale and diversity of datasets makes resource description the fundamental challenge in data science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272501052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738830" y="385011"/>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sym typeface="UC Berkeley OS Sign"/>
              </a:rPr>
              <a:t>TDO 5.3 Proposes this Process for Describing Resources</a:t>
            </a:r>
            <a:br>
              <a:rPr lang="en-US" sz="4000" b="1" dirty="0">
                <a:sym typeface="UC Berkeley OS Sign"/>
              </a:rPr>
            </a:br>
            <a:r>
              <a:rPr lang="en-US" sz="4000" b="1" dirty="0">
                <a:sym typeface="UC Berkeley OS Sign"/>
              </a:rPr>
              <a:t> </a:t>
            </a: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342900" y="1151240"/>
            <a:ext cx="8458200" cy="5595921"/>
          </a:xfrm>
          <a:prstGeom prst="rect">
            <a:avLst/>
          </a:prstGeom>
          <a:noFill/>
          <a:ln w="9525">
            <a:noFill/>
            <a:miter lim="800000"/>
            <a:headEnd/>
            <a:tailEnd/>
          </a:ln>
        </p:spPr>
        <p:txBody>
          <a:bodyPr wrap="square" lIns="64291" tIns="32146" rIns="64291" bIns="32146">
            <a:spAutoFit/>
          </a:bodyPr>
          <a:lstStyle/>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1. Identify / scope the resources to be described</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2. Determine the uses of the descriptions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3. Study the resource(s) to identify descriptive properties </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4. Design the description vocabulary</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5. Design the description form and implementation</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6. Create the descriptions (either "by hand" or by some automated / computational process</a:t>
            </a:r>
          </a:p>
          <a:p>
            <a:pPr eaLnBrk="0" fontAlgn="base" hangingPunct="0">
              <a:lnSpc>
                <a:spcPct val="92000"/>
              </a:lnSpc>
              <a:spcBef>
                <a:spcPts val="1266"/>
              </a:spcBef>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200" dirty="0">
                <a:sym typeface="Arial" pitchFamily="34" charset="0"/>
              </a:rPr>
              <a:t>7. Evaluate the descriptions</a:t>
            </a:r>
            <a:r>
              <a:rPr lang="en-US" sz="3200" dirty="0"/>
              <a:t>						</a:t>
            </a:r>
          </a:p>
        </p:txBody>
      </p:sp>
    </p:spTree>
    <p:extLst>
      <p:ext uri="{BB962C8B-B14F-4D97-AF65-F5344CB8AC3E}">
        <p14:creationId xmlns:p14="http://schemas.microsoft.com/office/powerpoint/2010/main" val="417795935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3214-BE88-4CC9-9E41-01B37577DA0E}"/>
              </a:ext>
            </a:extLst>
          </p:cNvPr>
          <p:cNvSpPr>
            <a:spLocks noGrp="1"/>
          </p:cNvSpPr>
          <p:nvPr>
            <p:ph type="title"/>
          </p:nvPr>
        </p:nvSpPr>
        <p:spPr>
          <a:xfrm>
            <a:off x="152400" y="7937"/>
            <a:ext cx="8839200" cy="1143000"/>
          </a:xfrm>
        </p:spPr>
        <p:txBody>
          <a:bodyPr>
            <a:normAutofit/>
          </a:bodyPr>
          <a:lstStyle/>
          <a:p>
            <a:r>
              <a:rPr lang="en-US" b="1" dirty="0"/>
              <a:t>Which Descriptions To Use?</a:t>
            </a:r>
          </a:p>
        </p:txBody>
      </p:sp>
      <p:sp>
        <p:nvSpPr>
          <p:cNvPr id="3" name="Content Placeholder 2">
            <a:extLst>
              <a:ext uri="{FF2B5EF4-FFF2-40B4-BE49-F238E27FC236}">
                <a16:creationId xmlns:a16="http://schemas.microsoft.com/office/drawing/2014/main" id="{5088C444-A33F-4B70-BEF3-0FDF034D9B56}"/>
              </a:ext>
            </a:extLst>
          </p:cNvPr>
          <p:cNvSpPr>
            <a:spLocks noGrp="1"/>
          </p:cNvSpPr>
          <p:nvPr>
            <p:ph idx="1"/>
          </p:nvPr>
        </p:nvSpPr>
        <p:spPr>
          <a:xfrm>
            <a:off x="152400" y="990600"/>
            <a:ext cx="8493087" cy="4525963"/>
          </a:xfrm>
        </p:spPr>
        <p:txBody>
          <a:bodyPr>
            <a:noAutofit/>
          </a:bodyPr>
          <a:lstStyle/>
          <a:p>
            <a:r>
              <a:rPr lang="en-US" sz="2800" dirty="0"/>
              <a:t>It is essential to know the planned uses and interactions with the resources; this is easier to do if a team rather than an individual is describing them</a:t>
            </a:r>
          </a:p>
          <a:p>
            <a:r>
              <a:rPr lang="en-US" sz="2800" dirty="0"/>
              <a:t>It helps a great deal to know what a collection contains when starting to describe its members… but why?</a:t>
            </a:r>
          </a:p>
          <a:p>
            <a:r>
              <a:rPr lang="en-US" sz="2800" dirty="0"/>
              <a:t>How many features do we need? </a:t>
            </a:r>
          </a:p>
          <a:p>
            <a:pPr lvl="1"/>
            <a:r>
              <a:rPr lang="en-US" dirty="0"/>
              <a:t>Specific features are easy to apply to instances, but many instances won’t have those features (=&gt; sparse dataset)</a:t>
            </a:r>
          </a:p>
          <a:p>
            <a:pPr lvl="1"/>
            <a:r>
              <a:rPr lang="en-US" dirty="0"/>
              <a:t>More abstract features are helpful at bounding the domain / set of possible instances </a:t>
            </a:r>
          </a:p>
        </p:txBody>
      </p:sp>
    </p:spTree>
    <p:extLst>
      <p:ext uri="{BB962C8B-B14F-4D97-AF65-F5344CB8AC3E}">
        <p14:creationId xmlns:p14="http://schemas.microsoft.com/office/powerpoint/2010/main" val="2464507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Big Ideas (2)</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92636" y="1440435"/>
            <a:ext cx="8004981" cy="5431838"/>
          </a:xfrm>
          <a:prstGeom prst="rect">
            <a:avLst/>
          </a:prstGeom>
          <a:noFill/>
          <a:ln w="9525">
            <a:noFill/>
            <a:miter lim="800000"/>
            <a:headEnd/>
            <a:tailEnd/>
          </a:ln>
        </p:spPr>
        <p:txBody>
          <a:bodyPr wrap="square" lIns="64291" tIns="32146" rIns="64291" bIns="32146">
            <a:spAutoFit/>
          </a:bodyPr>
          <a:lstStyle/>
          <a:p>
            <a:pPr marL="160729"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It probably seemed easy to come up with description terms, but the vocabulary problem is real.  </a:t>
            </a:r>
            <a:r>
              <a:rPr lang="en-US" sz="2800" b="1" i="1" dirty="0">
                <a:solidFill>
                  <a:srgbClr val="FF0000"/>
                </a:solidFill>
              </a:rPr>
              <a:t>Friends don’t let friends model alone</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process and result of identifying descriptions from a series of instances is likely to be very different than from a collection of instances</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The scope of a resource collection – the breadth and heterogeneity of instances – is far more important than scale</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 Scope makes resource description and computation with descriptions more challenging</a:t>
            </a:r>
          </a:p>
          <a:p>
            <a:pPr marL="160729" lvl="1" indent="-160729" eaLnBrk="0" fontAlgn="base" hangingPunct="0">
              <a:lnSpc>
                <a:spcPct val="92000"/>
              </a:lnSpc>
              <a:spcBef>
                <a:spcPts val="1266"/>
              </a:spcBef>
              <a:spcAft>
                <a:spcPct val="0"/>
              </a:spcAft>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270790632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Big Ideas (3)</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46</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587128" y="1283118"/>
            <a:ext cx="8504145" cy="5661517"/>
          </a:xfrm>
          <a:prstGeom prst="rect">
            <a:avLst/>
          </a:prstGeom>
          <a:noFill/>
          <a:ln w="9525">
            <a:noFill/>
            <a:miter lim="800000"/>
            <a:headEnd/>
            <a:tailEnd/>
          </a:ln>
        </p:spPr>
        <p:txBody>
          <a:bodyPr wrap="square" lIns="64291" tIns="32146" rIns="64291" bIns="32146">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Describing and organizing always (explicitly or implicitly) takes place in some context, which shapes which resource properties are important and the organizing principles that use them</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collection of resource descriptions is vastly more useful when every resource is described using the same  features/properties/categories to which the controlled vocabulary is applied, making it a “schema” or “domain-specific language</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Different ways of creating resource descriptions have costs and benefits; who pays the costs and who benefits?</a:t>
            </a:r>
          </a:p>
          <a:p>
            <a:pPr marL="1607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400" dirty="0"/>
          </a:p>
        </p:txBody>
      </p:sp>
    </p:spTree>
    <p:extLst>
      <p:ext uri="{BB962C8B-B14F-4D97-AF65-F5344CB8AC3E}">
        <p14:creationId xmlns:p14="http://schemas.microsoft.com/office/powerpoint/2010/main" val="77936542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1"/>
          <p:cNvSpPr>
            <a:spLocks noGrp="1" noChangeArrowheads="1"/>
          </p:cNvSpPr>
          <p:nvPr>
            <p:ph type="title"/>
          </p:nvPr>
        </p:nvSpPr>
        <p:spPr>
          <a:xfrm>
            <a:off x="152401" y="137942"/>
            <a:ext cx="8534399" cy="1190997"/>
          </a:xfrm>
        </p:spPr>
        <p:txBody>
          <a:bodyPr>
            <a:norm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altLang="en-US" sz="4000" b="1" dirty="0"/>
              <a:t>Controlled Vocabularies</a:t>
            </a:r>
            <a:endParaRPr lang="en-US" altLang="en-US" sz="4000" b="1" dirty="0">
              <a:sym typeface="UC Berkeley OS Sign"/>
            </a:endParaRPr>
          </a:p>
        </p:txBody>
      </p:sp>
      <p:sp>
        <p:nvSpPr>
          <p:cNvPr id="15360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88" tIns="32144" rIns="64288" bIns="32144"/>
          <a:lstStyle/>
          <a:p>
            <a:pPr algn="ctr" eaLnBrk="1" hangingPunct="1"/>
            <a:fld id="{93ABEA9D-98B9-4F66-926C-E34C22F51608}" type="slidenum">
              <a:rPr lang="en-US" altLang="en-US" sz="1500">
                <a:solidFill>
                  <a:srgbClr val="002955"/>
                </a:solidFill>
                <a:latin typeface="UC Berkeley OS Sign"/>
                <a:ea typeface="MS PGothic" pitchFamily="34" charset="-128"/>
                <a:sym typeface="UC Berkeley OS Sign"/>
              </a:rPr>
              <a:pPr algn="ctr" eaLnBrk="1" hangingPunct="1"/>
              <a:t>47</a:t>
            </a:fld>
            <a:endParaRPr lang="en-US" altLang="en-US" sz="1500" dirty="0">
              <a:solidFill>
                <a:srgbClr val="002955"/>
              </a:solidFill>
              <a:latin typeface="UC Berkeley OS Sign"/>
              <a:ea typeface="MS PGothic" pitchFamily="34" charset="-128"/>
              <a:sym typeface="UC Berkeley OS Sign"/>
            </a:endParaRPr>
          </a:p>
        </p:txBody>
      </p:sp>
      <p:sp>
        <p:nvSpPr>
          <p:cNvPr id="8" name="Rectangle 7"/>
          <p:cNvSpPr/>
          <p:nvPr/>
        </p:nvSpPr>
        <p:spPr>
          <a:xfrm>
            <a:off x="327496" y="1231606"/>
            <a:ext cx="8359304" cy="7275223"/>
          </a:xfrm>
          <a:prstGeom prst="rect">
            <a:avLst/>
          </a:prstGeom>
        </p:spPr>
        <p:txBody>
          <a:bodyPr lIns="64288" tIns="32144" rIns="64288" bIns="32144">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Controlled Vocabulary is an </a:t>
            </a:r>
            <a:r>
              <a:rPr lang="en-US" sz="2800" dirty="0">
                <a:solidFill>
                  <a:srgbClr val="FF0000"/>
                </a:solidFill>
              </a:rPr>
              <a:t>artificial language </a:t>
            </a:r>
            <a:r>
              <a:rPr lang="en-US" sz="2800" dirty="0"/>
              <a:t>designed to be used in place of the "natural" ones that people would otherwise use, but only “trained describers” can use them</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 collection of resource descriptions is vastly more useful when every resource is described using the same  features/properties/categories to which the controlled vocabulary is applied, making it a “schema” or “domain-specific language”</a:t>
            </a:r>
          </a:p>
          <a:p>
            <a:endParaRPr lang="en-US" sz="2800" dirty="0"/>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endParaRPr lang="en-US" sz="2800" dirty="0">
              <a:solidFill>
                <a:srgbClr val="FF0000"/>
              </a:solidFill>
            </a:endParaRP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b="1" i="1" dirty="0">
                <a:solidFill>
                  <a:srgbClr val="FF0000"/>
                </a:solidFill>
              </a:rPr>
              <a:t>Put more simply:  Uses, users, and the process by which the description vocabulary is created always create bias in the vocabulary</a:t>
            </a:r>
          </a:p>
        </p:txBody>
      </p:sp>
    </p:spTree>
    <p:extLst>
      <p:ext uri="{BB962C8B-B14F-4D97-AF65-F5344CB8AC3E}">
        <p14:creationId xmlns:p14="http://schemas.microsoft.com/office/powerpoint/2010/main" val="70027078"/>
      </p:ext>
    </p:extLst>
  </p:cSld>
  <p:clrMapOvr>
    <a:masterClrMapping/>
  </p:clrMapOvr>
  <p:transition advTm="3136"/>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587128" y="86792"/>
            <a:ext cx="8228707" cy="1190997"/>
          </a:xfrm>
        </p:spPr>
        <p:txBody>
          <a:bodyPr>
            <a:noAutofit/>
          </a:bodyPr>
          <a:lstStyle/>
          <a:p>
            <a:pPr fontAlgn="base">
              <a:lnSpc>
                <a:spcPct val="92000"/>
              </a:lnSpc>
              <a:spcAft>
                <a:spcPct val="0"/>
              </a:spcAft>
              <a:buClr>
                <a:srgbClr val="002955"/>
              </a:buClr>
              <a:buSzPct val="44000"/>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4000" b="1" dirty="0"/>
              <a:t>Resource Description Checklist</a:t>
            </a:r>
            <a:br>
              <a:rPr lang="en-US" sz="4000" b="1" dirty="0"/>
            </a:br>
            <a:r>
              <a:rPr lang="en-US" sz="4000" b="1" dirty="0"/>
              <a:t> for Data Scientists</a:t>
            </a:r>
            <a:endParaRPr lang="en-US" sz="4000" b="1" dirty="0">
              <a:sym typeface="UC Berkeley OS Sign"/>
            </a:endParaRPr>
          </a:p>
        </p:txBody>
      </p:sp>
      <p:sp>
        <p:nvSpPr>
          <p:cNvPr id="78851"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26B7A6CC-FD96-4C1E-9D6C-FC1C580EEE1E}" type="slidenum">
              <a:rPr lang="en-US" sz="1500">
                <a:solidFill>
                  <a:srgbClr val="002955"/>
                </a:solidFill>
                <a:latin typeface="UC Berkeley OS Sign"/>
                <a:ea typeface="MS PGothic" pitchFamily="34" charset="-128"/>
                <a:sym typeface="UC Berkeley OS Sign"/>
              </a:rPr>
              <a:pPr algn="ctr"/>
              <a:t>48</a:t>
            </a:fld>
            <a:endParaRPr lang="en-US" sz="1500" dirty="0">
              <a:solidFill>
                <a:srgbClr val="002955"/>
              </a:solidFill>
              <a:latin typeface="UC Berkeley OS Sign"/>
              <a:ea typeface="MS PGothic" pitchFamily="34" charset="-128"/>
              <a:sym typeface="UC Berkeley OS Sign"/>
            </a:endParaRPr>
          </a:p>
        </p:txBody>
      </p:sp>
      <p:sp>
        <p:nvSpPr>
          <p:cNvPr id="78855" name="Rectangle 8"/>
          <p:cNvSpPr>
            <a:spLocks noChangeArrowheads="1"/>
          </p:cNvSpPr>
          <p:nvPr/>
        </p:nvSpPr>
        <p:spPr bwMode="auto">
          <a:xfrm>
            <a:off x="273474" y="1263434"/>
            <a:ext cx="8542361" cy="5488456"/>
          </a:xfrm>
          <a:prstGeom prst="rect">
            <a:avLst/>
          </a:prstGeom>
          <a:noFill/>
          <a:ln w="9525">
            <a:noFill/>
            <a:miter lim="800000"/>
            <a:headEnd/>
            <a:tailEnd/>
          </a:ln>
        </p:spPr>
        <p:txBody>
          <a:bodyPr wrap="square" lIns="64291" tIns="32146" rIns="64291" bIns="32146">
            <a:spAutoFit/>
          </a:bodyPr>
          <a:lstStyle/>
          <a:p>
            <a:pPr marL="160729"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The size and diversity of datasets makes resource description the fundamental challenge in data science</a:t>
            </a:r>
          </a:p>
          <a:p>
            <a:pPr marL="617929" lvl="1"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Where did the data come from (provenance)?  Is the source credible?  Is the dataset relevant to the questions you’re asking?</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Why were these descriptions selected? What are the possible values?  Units and levels of measurement? Precision? Vocabulary control?</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Are the values accurate? Stable?  Current? Correlated? Human-interpretable?</a:t>
            </a:r>
          </a:p>
          <a:p>
            <a:pPr marL="617929" lvl="2" indent="-160729" eaLnBrk="0" hangingPunct="0">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2800" dirty="0"/>
              <a:t>Did the people who designed and collected this dataset think about it in the same way that you do?</a:t>
            </a:r>
            <a:endParaRPr lang="en-US" sz="2400" dirty="0"/>
          </a:p>
        </p:txBody>
      </p:sp>
    </p:spTree>
    <p:extLst>
      <p:ext uri="{BB962C8B-B14F-4D97-AF65-F5344CB8AC3E}">
        <p14:creationId xmlns:p14="http://schemas.microsoft.com/office/powerpoint/2010/main" val="349498186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95400" y="838200"/>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Say it Again:</a:t>
            </a:r>
            <a:br>
              <a:rPr lang="en-US" altLang="en-US" sz="6000" dirty="0">
                <a:ea typeface="+mn-ea"/>
                <a:cs typeface="+mn-cs"/>
                <a:sym typeface="UC Berkeley OS Sign"/>
              </a:rPr>
            </a:br>
            <a:r>
              <a:rPr lang="en-US" altLang="en-US" sz="6000" dirty="0">
                <a:ea typeface="+mn-ea"/>
                <a:cs typeface="+mn-cs"/>
                <a:sym typeface="UC Berkeley OS Sign"/>
              </a:rPr>
              <a:t>TDO’s Mantra</a:t>
            </a:r>
          </a:p>
        </p:txBody>
      </p:sp>
      <p:sp>
        <p:nvSpPr>
          <p:cNvPr id="4098" name="Rectangle 2"/>
          <p:cNvSpPr>
            <a:spLocks noGrp="1" noChangeArrowheads="1"/>
          </p:cNvSpPr>
          <p:nvPr>
            <p:ph idx="1"/>
          </p:nvPr>
        </p:nvSpPr>
        <p:spPr>
          <a:xfrm>
            <a:off x="1295400" y="2651075"/>
            <a:ext cx="6579245" cy="3368725"/>
          </a:xfrm>
        </p:spPr>
        <p:txBody>
          <a:bodyPr>
            <a:normAutofit lnSpcReduction="10000"/>
          </a:bodyPr>
          <a:lstStyle/>
          <a:p>
            <a:pPr marL="0" indent="0" eaLnBrk="0" hangingPunct="0">
              <a:lnSpc>
                <a:spcPct val="93000"/>
              </a:lnSpc>
              <a:spcBef>
                <a:spcPts val="1266"/>
              </a:spcBef>
              <a:buNone/>
            </a:pPr>
            <a:r>
              <a:rPr lang="en-US" sz="4800" b="1" i="1" dirty="0">
                <a:solidFill>
                  <a:srgbClr val="FF0000"/>
                </a:solidFill>
                <a:latin typeface="UC Berkeley OS Sign"/>
                <a:sym typeface="UC Berkeley OS Sign"/>
              </a:rPr>
              <a:t>Organizing,</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resource description,</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and interaction design are inherently interconnected activities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3377548222"/>
      </p:ext>
    </p:extLst>
  </p:cSld>
  <p:clrMapOvr>
    <a:masterClrMapping/>
  </p:clrMapOvr>
  <p:transition spd="slow" advTm="2436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BDFA-ECA3-4BCD-A308-5C660D0A0098}"/>
              </a:ext>
            </a:extLst>
          </p:cNvPr>
          <p:cNvSpPr>
            <a:spLocks noGrp="1"/>
          </p:cNvSpPr>
          <p:nvPr>
            <p:ph type="title"/>
          </p:nvPr>
        </p:nvSpPr>
        <p:spPr>
          <a:xfrm>
            <a:off x="438150" y="228600"/>
            <a:ext cx="8229600" cy="1143000"/>
          </a:xfrm>
        </p:spPr>
        <p:txBody>
          <a:bodyPr>
            <a:normAutofit fontScale="90000"/>
          </a:bodyPr>
          <a:lstStyle/>
          <a:p>
            <a:r>
              <a:rPr lang="en-US" b="1" dirty="0">
                <a:ea typeface="+mn-ea"/>
                <a:cs typeface="+mn-cs"/>
              </a:rPr>
              <a:t>Sensemaking {and, or, vs.} Organizing</a:t>
            </a:r>
          </a:p>
        </p:txBody>
      </p:sp>
      <p:sp>
        <p:nvSpPr>
          <p:cNvPr id="5" name="Content Placeholder 4">
            <a:extLst>
              <a:ext uri="{FF2B5EF4-FFF2-40B4-BE49-F238E27FC236}">
                <a16:creationId xmlns:a16="http://schemas.microsoft.com/office/drawing/2014/main" id="{1ABC1A3C-12E6-4E47-9B03-04240C1A1960}"/>
              </a:ext>
            </a:extLst>
          </p:cNvPr>
          <p:cNvSpPr>
            <a:spLocks noGrp="1"/>
          </p:cNvSpPr>
          <p:nvPr>
            <p:ph idx="1"/>
          </p:nvPr>
        </p:nvSpPr>
        <p:spPr>
          <a:xfrm>
            <a:off x="704850" y="1600200"/>
            <a:ext cx="7696200" cy="4800600"/>
          </a:xfrm>
        </p:spPr>
        <p:txBody>
          <a:bodyPr>
            <a:normAutofit/>
          </a:bodyPr>
          <a:lstStyle/>
          <a:p>
            <a:r>
              <a:rPr lang="en-US" dirty="0"/>
              <a:t>Sensemaking can be considered a superset of, or a more generic perspective, on organizing</a:t>
            </a:r>
          </a:p>
          <a:p>
            <a:r>
              <a:rPr lang="en-US" dirty="0"/>
              <a:t>But I think it is better to see it as one end of an </a:t>
            </a:r>
            <a:r>
              <a:rPr lang="en-US" b="1" dirty="0">
                <a:solidFill>
                  <a:srgbClr val="FF0000"/>
                </a:solidFill>
              </a:rPr>
              <a:t>automatic &lt;-&gt; intentional </a:t>
            </a:r>
            <a:r>
              <a:rPr lang="en-US" dirty="0"/>
              <a:t>continuum defined by the extent to which organizing is intentional</a:t>
            </a:r>
          </a:p>
          <a:p>
            <a:endParaRPr lang="en-US" dirty="0"/>
          </a:p>
        </p:txBody>
      </p:sp>
    </p:spTree>
    <p:extLst>
      <p:ext uri="{BB962C8B-B14F-4D97-AF65-F5344CB8AC3E}">
        <p14:creationId xmlns:p14="http://schemas.microsoft.com/office/powerpoint/2010/main" val="388233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838200" y="457200"/>
            <a:ext cx="3581400"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Organizing</a:t>
            </a:r>
          </a:p>
        </p:txBody>
      </p:sp>
      <p:sp>
        <p:nvSpPr>
          <p:cNvPr id="4098" name="Rectangle 2"/>
          <p:cNvSpPr>
            <a:spLocks noGrp="1" noChangeArrowheads="1"/>
          </p:cNvSpPr>
          <p:nvPr>
            <p:ph idx="1"/>
          </p:nvPr>
        </p:nvSpPr>
        <p:spPr>
          <a:xfrm>
            <a:off x="609600" y="1811312"/>
            <a:ext cx="3886200" cy="3368725"/>
          </a:xfrm>
        </p:spPr>
        <p:txBody>
          <a:bodyPr>
            <a:normAutofit fontScale="92500"/>
          </a:bodyPr>
          <a:lstStyle/>
          <a:p>
            <a:pPr marL="0" indent="0" algn="ctr">
              <a:lnSpc>
                <a:spcPct val="92000"/>
              </a:lnSpc>
              <a:buClr>
                <a:srgbClr val="002955"/>
              </a:buClr>
              <a:buSzPct val="44000"/>
              <a:buNone/>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sz="4800" b="1" i="1" dirty="0">
                <a:solidFill>
                  <a:srgbClr val="FF0000"/>
                </a:solidFill>
              </a:rPr>
              <a:t>Creating capabilities by </a:t>
            </a:r>
            <a:r>
              <a:rPr lang="en-US" sz="4800" b="1" i="1" u="sng" dirty="0">
                <a:solidFill>
                  <a:srgbClr val="FF0000"/>
                </a:solidFill>
              </a:rPr>
              <a:t>intentionally</a:t>
            </a:r>
            <a:r>
              <a:rPr lang="en-US" sz="4800" b="1" i="1" dirty="0">
                <a:solidFill>
                  <a:srgbClr val="FF0000"/>
                </a:solidFill>
              </a:rPr>
              <a:t> imposing order and structure</a:t>
            </a:r>
            <a:r>
              <a:rPr lang="en-US" sz="4800" dirty="0"/>
              <a:t> </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762000"/>
            <a:ext cx="3752850" cy="5003800"/>
          </a:xfrm>
          <a:prstGeom prst="rect">
            <a:avLst/>
          </a:prstGeom>
        </p:spPr>
      </p:pic>
    </p:spTree>
    <p:extLst>
      <p:ext uri="{BB962C8B-B14F-4D97-AF65-F5344CB8AC3E}">
        <p14:creationId xmlns:p14="http://schemas.microsoft.com/office/powerpoint/2010/main" val="2743306168"/>
      </p:ext>
    </p:extLst>
  </p:cSld>
  <p:clrMapOvr>
    <a:masterClrMapping/>
  </p:clrMapOvr>
  <p:transition spd="slow" advTm="5605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1" y="5334001"/>
            <a:ext cx="8077200" cy="1219200"/>
          </a:xfrm>
        </p:spPr>
        <p:txBody>
          <a:bodyPr/>
          <a:lstStyle/>
          <a:p>
            <a:pPr marL="750067" lvl="2" indent="-160729">
              <a:lnSpc>
                <a:spcPct val="92000"/>
              </a:lnSpc>
              <a:buClr>
                <a:srgbClr val="002955"/>
              </a:buClr>
              <a:buSzPct val="44000"/>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100" dirty="0"/>
              <a:t> </a:t>
            </a:r>
            <a:r>
              <a:rPr lang="en-US" sz="3100" b="1" i="1" dirty="0">
                <a:solidFill>
                  <a:srgbClr val="FF0000"/>
                </a:solidFill>
              </a:rPr>
              <a:t>A collection of resources intentionally arranged to enable some set of interactions</a:t>
            </a:r>
            <a:endParaRPr lang="en-US" sz="2800" dirty="0"/>
          </a:p>
          <a:p>
            <a:pPr marL="160729" indent="-160729">
              <a:lnSpc>
                <a:spcPct val="92000"/>
              </a:lnSpc>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2800" dirty="0"/>
          </a:p>
        </p:txBody>
      </p:sp>
      <p:sp>
        <p:nvSpPr>
          <p:cNvPr id="36867" name="Rectangle 1"/>
          <p:cNvSpPr>
            <a:spLocks noGrp="1" noChangeArrowheads="1"/>
          </p:cNvSpPr>
          <p:nvPr>
            <p:ph type="title"/>
          </p:nvPr>
        </p:nvSpPr>
        <p:spPr>
          <a:xfrm>
            <a:off x="228600" y="228600"/>
            <a:ext cx="8686800"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t>They are all “Organizing Systems”</a:t>
            </a:r>
            <a:endParaRPr lang="en-US" sz="3600" b="1" dirty="0">
              <a:sym typeface="UC Berkeley OS Sign"/>
            </a:endParaRPr>
          </a:p>
        </p:txBody>
      </p:sp>
      <p:sp>
        <p:nvSpPr>
          <p:cNvPr id="36868"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050493B6-C336-4D2C-8EB0-8B524C525CC3}"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pic>
        <p:nvPicPr>
          <p:cNvPr id="5" name="Content Placeholder 8" descr="arranged-resources-sideways.png"/>
          <p:cNvPicPr>
            <a:picLocks noChangeAspect="1"/>
          </p:cNvPicPr>
          <p:nvPr/>
        </p:nvPicPr>
        <p:blipFill>
          <a:blip r:embed="rId3" cstate="print"/>
          <a:srcRect/>
          <a:stretch>
            <a:fillRect/>
          </a:stretch>
        </p:blipFill>
        <p:spPr>
          <a:xfrm>
            <a:off x="457200" y="1600200"/>
            <a:ext cx="7391400" cy="3311470"/>
          </a:xfrm>
          <a:prstGeom prst="rect">
            <a:avLst/>
          </a:prstGeom>
        </p:spPr>
      </p:pic>
    </p:spTree>
    <p:extLst>
      <p:ext uri="{BB962C8B-B14F-4D97-AF65-F5344CB8AC3E}">
        <p14:creationId xmlns:p14="http://schemas.microsoft.com/office/powerpoint/2010/main" val="3402926350"/>
      </p:ext>
    </p:extLst>
  </p:cSld>
  <p:clrMapOvr>
    <a:masterClrMapping/>
  </p:clrMapOvr>
  <p:transition advTm="20674"/>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579455" y="429222"/>
            <a:ext cx="8228707" cy="1190997"/>
          </a:xfrm>
        </p:spPr>
        <p:txBody>
          <a:bodyPr>
            <a:normAutofit/>
          </a:bodyPr>
          <a:lstStyle/>
          <a:p>
            <a:pPr indent="-160729">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b="1" dirty="0">
                <a:sym typeface="UC Berkeley OS Sign"/>
              </a:rPr>
              <a:t>ORGANIZING SYSTEMS</a:t>
            </a:r>
            <a:br>
              <a:rPr lang="en-US" sz="3600" b="1" dirty="0">
                <a:sym typeface="UC Berkeley OS Sign"/>
              </a:rPr>
            </a:br>
            <a:r>
              <a:rPr lang="en-US" sz="3600" b="1" dirty="0">
                <a:solidFill>
                  <a:srgbClr val="FF0000"/>
                </a:solidFill>
                <a:sym typeface="UC Berkeley OS Sign"/>
              </a:rPr>
              <a:t>BIG IDEAS</a:t>
            </a:r>
          </a:p>
        </p:txBody>
      </p:sp>
      <p:sp>
        <p:nvSpPr>
          <p:cNvPr id="40963"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B448A50E-7F6D-428A-88F8-8870F174DB61}" type="slidenum">
              <a:rPr lang="en-US" sz="1500">
                <a:solidFill>
                  <a:srgbClr val="002955"/>
                </a:solidFill>
                <a:latin typeface="UC Berkeley OS Sign"/>
                <a:ea typeface="MS PGothic" pitchFamily="34" charset="-128"/>
                <a:sym typeface="UC Berkeley OS Sign"/>
              </a:rPr>
              <a:pPr algn="ctr"/>
              <a:t>8</a:t>
            </a:fld>
            <a:endParaRPr lang="en-US" sz="1500" dirty="0">
              <a:solidFill>
                <a:srgbClr val="002955"/>
              </a:solidFill>
              <a:latin typeface="UC Berkeley OS Sign"/>
              <a:ea typeface="MS PGothic" pitchFamily="34" charset="-128"/>
              <a:sym typeface="UC Berkeley OS Sign"/>
            </a:endParaRPr>
          </a:p>
        </p:txBody>
      </p:sp>
      <p:sp>
        <p:nvSpPr>
          <p:cNvPr id="21511" name="Rectangle 7"/>
          <p:cNvSpPr>
            <a:spLocks noChangeArrowheads="1"/>
          </p:cNvSpPr>
          <p:nvPr/>
        </p:nvSpPr>
        <p:spPr bwMode="auto">
          <a:xfrm>
            <a:off x="181944" y="1869461"/>
            <a:ext cx="8590359" cy="4475871"/>
          </a:xfrm>
          <a:prstGeom prst="rect">
            <a:avLst/>
          </a:prstGeom>
          <a:noFill/>
          <a:ln w="9525">
            <a:noFill/>
            <a:miter lim="800000"/>
            <a:headEnd/>
            <a:tailEnd/>
          </a:ln>
        </p:spPr>
        <p:txBody>
          <a:bodyPr lIns="64291" tIns="32146" rIns="64291" bIns="32146">
            <a:spAutoFit/>
          </a:bodyPr>
          <a:lstStyle/>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Every organizing system must enable users to interact with its collection of resources</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The possible interactions depend primarily on the nature and extent of the descriptions associated with the resources</a:t>
            </a:r>
          </a:p>
          <a:p>
            <a:pPr marL="160729" indent="-160729">
              <a:lnSpc>
                <a:spcPct val="92000"/>
              </a:lnSpc>
              <a:spcBef>
                <a:spcPts val="1266"/>
              </a:spcBef>
              <a:buClr>
                <a:srgbClr val="002955"/>
              </a:buClr>
              <a:buSzPct val="44000"/>
              <a:buFont typeface="Wingdings" pitchFamily="2" charset="2"/>
              <a:buChar char="l"/>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defRPr/>
            </a:pPr>
            <a:r>
              <a:rPr lang="en-US" sz="3600" dirty="0"/>
              <a:t>Intentional arrangement emerges when one or more resource descriptions are used by organizing principles</a:t>
            </a:r>
          </a:p>
        </p:txBody>
      </p:sp>
    </p:spTree>
    <p:extLst>
      <p:ext uri="{BB962C8B-B14F-4D97-AF65-F5344CB8AC3E}">
        <p14:creationId xmlns:p14="http://schemas.microsoft.com/office/powerpoint/2010/main" val="9662539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Grp="1" noChangeArrowheads="1"/>
          </p:cNvSpPr>
          <p:nvPr>
            <p:ph type="title"/>
          </p:nvPr>
        </p:nvSpPr>
        <p:spPr>
          <a:xfrm>
            <a:off x="1295400" y="838200"/>
            <a:ext cx="6171531" cy="892969"/>
          </a:xfrm>
        </p:spPr>
        <p:txBody>
          <a:bodyPr>
            <a:noAutofit/>
          </a:bodyPr>
          <a:lstStyle/>
          <a:p>
            <a:pPr>
              <a:lnSpc>
                <a:spcPct val="92000"/>
              </a:lnSpc>
              <a:spcBef>
                <a:spcPts val="949"/>
              </a:spcBef>
              <a:buClr>
                <a:srgbClr val="002955"/>
              </a:buClr>
              <a:buSzPct val="44000"/>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r>
              <a:rPr lang="en-US" altLang="en-US" sz="6000" dirty="0">
                <a:ea typeface="+mn-ea"/>
                <a:cs typeface="+mn-cs"/>
                <a:sym typeface="UC Berkeley OS Sign"/>
              </a:rPr>
              <a:t>Say it Again:</a:t>
            </a:r>
            <a:br>
              <a:rPr lang="en-US" altLang="en-US" sz="6000" dirty="0">
                <a:ea typeface="+mn-ea"/>
                <a:cs typeface="+mn-cs"/>
                <a:sym typeface="UC Berkeley OS Sign"/>
              </a:rPr>
            </a:br>
            <a:r>
              <a:rPr lang="en-US" altLang="en-US" sz="6000" dirty="0">
                <a:ea typeface="+mn-ea"/>
                <a:cs typeface="+mn-cs"/>
                <a:sym typeface="UC Berkeley OS Sign"/>
              </a:rPr>
              <a:t>TDO’s Mantra</a:t>
            </a:r>
          </a:p>
        </p:txBody>
      </p:sp>
      <p:sp>
        <p:nvSpPr>
          <p:cNvPr id="4098" name="Rectangle 2"/>
          <p:cNvSpPr>
            <a:spLocks noGrp="1" noChangeArrowheads="1"/>
          </p:cNvSpPr>
          <p:nvPr>
            <p:ph idx="1"/>
          </p:nvPr>
        </p:nvSpPr>
        <p:spPr>
          <a:xfrm>
            <a:off x="1295400" y="2651075"/>
            <a:ext cx="6579245" cy="3368725"/>
          </a:xfrm>
        </p:spPr>
        <p:txBody>
          <a:bodyPr>
            <a:normAutofit lnSpcReduction="10000"/>
          </a:bodyPr>
          <a:lstStyle/>
          <a:p>
            <a:pPr marL="0" indent="0" eaLnBrk="0" hangingPunct="0">
              <a:lnSpc>
                <a:spcPct val="93000"/>
              </a:lnSpc>
              <a:spcBef>
                <a:spcPts val="1266"/>
              </a:spcBef>
              <a:buNone/>
            </a:pPr>
            <a:r>
              <a:rPr lang="en-US" sz="4800" b="1" i="1" dirty="0">
                <a:solidFill>
                  <a:srgbClr val="FF0000"/>
                </a:solidFill>
                <a:latin typeface="UC Berkeley OS Sign"/>
                <a:sym typeface="UC Berkeley OS Sign"/>
              </a:rPr>
              <a:t>Organizing,</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resource description,</a:t>
            </a:r>
            <a:br>
              <a:rPr lang="en-US" sz="4800" b="1" i="1" dirty="0">
                <a:solidFill>
                  <a:srgbClr val="FF0000"/>
                </a:solidFill>
                <a:latin typeface="UC Berkeley OS Sign"/>
                <a:sym typeface="UC Berkeley OS Sign"/>
              </a:rPr>
            </a:br>
            <a:r>
              <a:rPr lang="en-US" sz="4800" b="1" i="1" dirty="0">
                <a:solidFill>
                  <a:srgbClr val="FF0000"/>
                </a:solidFill>
                <a:latin typeface="UC Berkeley OS Sign"/>
                <a:sym typeface="UC Berkeley OS Sign"/>
              </a:rPr>
              <a:t>and interaction design are inherently interconnected activities</a:t>
            </a:r>
          </a:p>
          <a:p>
            <a:pPr marL="120541" indent="-120541">
              <a:lnSpc>
                <a:spcPct val="92000"/>
              </a:lnSpc>
              <a:buClr>
                <a:srgbClr val="002955"/>
              </a:buClr>
              <a:buSzPct val="44000"/>
              <a:buFont typeface="Wingdings" pitchFamily="2" charset="2"/>
              <a:buChar char="l"/>
              <a:tabLst>
                <a:tab pos="495555" algn="l"/>
                <a:tab pos="984412" algn="l"/>
                <a:tab pos="1479967" algn="l"/>
                <a:tab pos="1968826" algn="l"/>
                <a:tab pos="2464380" algn="l"/>
                <a:tab pos="2959936" algn="l"/>
                <a:tab pos="3448793" algn="l"/>
                <a:tab pos="3930954" algn="l"/>
                <a:tab pos="4433205" algn="l"/>
                <a:tab pos="4922063" algn="l"/>
                <a:tab pos="5424315" algn="l"/>
                <a:tab pos="5906476" algn="l"/>
              </a:tabLst>
              <a:defRPr/>
            </a:pPr>
            <a:endParaRPr lang="en-US" sz="2109" dirty="0"/>
          </a:p>
        </p:txBody>
      </p:sp>
    </p:spTree>
    <p:extLst>
      <p:ext uri="{BB962C8B-B14F-4D97-AF65-F5344CB8AC3E}">
        <p14:creationId xmlns:p14="http://schemas.microsoft.com/office/powerpoint/2010/main" val="126926935"/>
      </p:ext>
    </p:extLst>
  </p:cSld>
  <p:clrMapOvr>
    <a:masterClrMapping/>
  </p:clrMapOvr>
  <p:transition spd="slow" advTm="24367"/>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2673</Words>
  <Application>Microsoft Office PowerPoint</Application>
  <PresentationFormat>On-screen Show (4:3)</PresentationFormat>
  <Paragraphs>287</Paragraphs>
  <Slides>49</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UC Berkeley OS Sign</vt:lpstr>
      <vt:lpstr>Wingdings</vt:lpstr>
      <vt:lpstr>Office Theme</vt:lpstr>
      <vt:lpstr>CogSci 150 “Sensemaking and Organizing” Spring 2021</vt:lpstr>
      <vt:lpstr>Course Review</vt:lpstr>
      <vt:lpstr>PowerPoint Presentation</vt:lpstr>
      <vt:lpstr>Sensemaking</vt:lpstr>
      <vt:lpstr>Sensemaking {and, or, vs.} Organizing</vt:lpstr>
      <vt:lpstr>Organizing</vt:lpstr>
      <vt:lpstr>They are all “Organizing Systems”</vt:lpstr>
      <vt:lpstr>ORGANIZING SYSTEMS BIG IDEAS</vt:lpstr>
      <vt:lpstr>Say it Again: TDO’s Mantra</vt:lpstr>
      <vt:lpstr>Consequences of Category Thinking</vt:lpstr>
      <vt:lpstr>A “Design Space” or  “Dimensional” Perspective</vt:lpstr>
      <vt:lpstr>The 6 Dimensions of  an Organizing System</vt:lpstr>
      <vt:lpstr>Consequences of  Dimensional Thinking</vt:lpstr>
      <vt:lpstr>The Activities in Organizing Systems</vt:lpstr>
      <vt:lpstr>Domain-Specific Terms</vt:lpstr>
      <vt:lpstr>Resources:</vt:lpstr>
      <vt:lpstr>What is a Resource?</vt:lpstr>
      <vt:lpstr>Two Aspects of “Thingness”</vt:lpstr>
      <vt:lpstr>“Carving Nature at its Joints”</vt:lpstr>
      <vt:lpstr>Finding the Joints</vt:lpstr>
      <vt:lpstr>Carving Information at its Joints? (“Information Architecture”)</vt:lpstr>
      <vt:lpstr> The Document Type Spectrum</vt:lpstr>
      <vt:lpstr>Resource Abstraction: “Thing” vs. “Type of Thing”</vt:lpstr>
      <vt:lpstr>“Shamu” --  Instance or Type?</vt:lpstr>
      <vt:lpstr>Intentional Arrangement:</vt:lpstr>
      <vt:lpstr>Organizing Resources</vt:lpstr>
      <vt:lpstr>PowerPoint Presentation</vt:lpstr>
      <vt:lpstr>Organizing Principles &lt;=&gt;  Resource Descriptions</vt:lpstr>
      <vt:lpstr>Principles don’t Specify Implementation:  “Organize Spices Alphabetically”</vt:lpstr>
      <vt:lpstr>What is a Name?</vt:lpstr>
      <vt:lpstr>Issues with Names and Naming – 1 </vt:lpstr>
      <vt:lpstr>The “Vocabulary Problem”</vt:lpstr>
      <vt:lpstr>Issues with Names and Naming – 2 </vt:lpstr>
      <vt:lpstr>Questions about Names</vt:lpstr>
      <vt:lpstr>Resources and Identity Over Time</vt:lpstr>
      <vt:lpstr>Putting them all Together</vt:lpstr>
      <vt:lpstr>Why We Describe Resources</vt:lpstr>
      <vt:lpstr>Resource Descriptions as Substitutes</vt:lpstr>
      <vt:lpstr>Substitution Requires a “Reasonably Standard” Description of Instances (a “Schema”) </vt:lpstr>
      <vt:lpstr>PowerPoint Presentation</vt:lpstr>
      <vt:lpstr>PowerPoint Presentation</vt:lpstr>
      <vt:lpstr>Big Ideas (1)</vt:lpstr>
      <vt:lpstr>TDO 5.3 Proposes this Process for Describing Resources  </vt:lpstr>
      <vt:lpstr>Which Descriptions To Use?</vt:lpstr>
      <vt:lpstr>Big Ideas (2)</vt:lpstr>
      <vt:lpstr>Big Ideas (3)</vt:lpstr>
      <vt:lpstr>Controlled Vocabularies</vt:lpstr>
      <vt:lpstr>Resource Description Checklist  for Data Scientists</vt:lpstr>
      <vt:lpstr>Say it Again: TDO’s Mantra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2021-02-16T20:49:41Z</dcterms:created>
  <dcterms:modified xsi:type="dcterms:W3CDTF">2021-02-16T20:49:58Z</dcterms:modified>
</cp:coreProperties>
</file>