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0"/>
  </p:notesMasterIdLst>
  <p:sldIdLst>
    <p:sldId id="697" r:id="rId2"/>
    <p:sldId id="382" r:id="rId3"/>
    <p:sldId id="707" r:id="rId4"/>
    <p:sldId id="395" r:id="rId5"/>
    <p:sldId id="601" r:id="rId6"/>
    <p:sldId id="662" r:id="rId7"/>
    <p:sldId id="732" r:id="rId8"/>
    <p:sldId id="737" r:id="rId9"/>
    <p:sldId id="734" r:id="rId10"/>
    <p:sldId id="735" r:id="rId11"/>
    <p:sldId id="738" r:id="rId12"/>
    <p:sldId id="690" r:id="rId13"/>
    <p:sldId id="733" r:id="rId14"/>
    <p:sldId id="730" r:id="rId15"/>
    <p:sldId id="728" r:id="rId16"/>
    <p:sldId id="283" r:id="rId17"/>
    <p:sldId id="331" r:id="rId18"/>
    <p:sldId id="723" r:id="rId19"/>
    <p:sldId id="393" r:id="rId20"/>
    <p:sldId id="332" r:id="rId21"/>
    <p:sldId id="724" r:id="rId22"/>
    <p:sldId id="284" r:id="rId23"/>
    <p:sldId id="725" r:id="rId24"/>
    <p:sldId id="714" r:id="rId25"/>
    <p:sldId id="361" r:id="rId26"/>
    <p:sldId id="364" r:id="rId27"/>
    <p:sldId id="362" r:id="rId28"/>
    <p:sldId id="277" r:id="rId29"/>
    <p:sldId id="726" r:id="rId30"/>
    <p:sldId id="368" r:id="rId31"/>
    <p:sldId id="365" r:id="rId32"/>
    <p:sldId id="366" r:id="rId33"/>
    <p:sldId id="367" r:id="rId34"/>
    <p:sldId id="380" r:id="rId35"/>
    <p:sldId id="381" r:id="rId36"/>
    <p:sldId id="376" r:id="rId37"/>
    <p:sldId id="727" r:id="rId38"/>
    <p:sldId id="377" r:id="rId39"/>
    <p:sldId id="557" r:id="rId40"/>
    <p:sldId id="696" r:id="rId41"/>
    <p:sldId id="308" r:id="rId42"/>
    <p:sldId id="329" r:id="rId43"/>
    <p:sldId id="286" r:id="rId44"/>
    <p:sldId id="309" r:id="rId45"/>
    <p:sldId id="310" r:id="rId46"/>
    <p:sldId id="287" r:id="rId47"/>
    <p:sldId id="731" r:id="rId48"/>
    <p:sldId id="717" r:id="rId49"/>
    <p:sldId id="693" r:id="rId50"/>
    <p:sldId id="288" r:id="rId51"/>
    <p:sldId id="716" r:id="rId52"/>
    <p:sldId id="436" r:id="rId53"/>
    <p:sldId id="497" r:id="rId54"/>
    <p:sldId id="499" r:id="rId55"/>
    <p:sldId id="440" r:id="rId56"/>
    <p:sldId id="498" r:id="rId57"/>
    <p:sldId id="437" r:id="rId58"/>
    <p:sldId id="715" r:id="rId5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71" autoAdjust="0"/>
    <p:restoredTop sz="67359" autoAdjust="0"/>
  </p:normalViewPr>
  <p:slideViewPr>
    <p:cSldViewPr>
      <p:cViewPr varScale="1">
        <p:scale>
          <a:sx n="54" d="100"/>
          <a:sy n="54" d="100"/>
        </p:scale>
        <p:origin x="19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4" d="100"/>
        <a:sy n="44" d="100"/>
      </p:scale>
      <p:origin x="0" y="-792"/>
    </p:cViewPr>
  </p:sorterViewPr>
  <p:notesViewPr>
    <p:cSldViewPr>
      <p:cViewPr varScale="1">
        <p:scale>
          <a:sx n="88" d="100"/>
          <a:sy n="88" d="100"/>
        </p:scale>
        <p:origin x="-3552" y="-9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B4808-2445-4A8E-B4E1-ED80AB1FCF8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CA1B0-15C9-4F2D-85FD-131A188FAB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9816D-3DFD-4EC5-904C-2F861A49E9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80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34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sz="2300" dirty="0">
              <a:solidFill>
                <a:srgbClr val="000000"/>
              </a:solidFill>
              <a:latin typeface="UC Berkeley OS Sign"/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10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4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sz="2300" dirty="0">
              <a:solidFill>
                <a:srgbClr val="000000"/>
              </a:solidFill>
              <a:latin typeface="UC Berkeley OS Sign"/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32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42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661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43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69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42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034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10197" y="4416100"/>
            <a:ext cx="5485805" cy="418399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2CEF5-23D1-4C80-A903-0EB23570C1B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065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None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baseline="0" dirty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27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None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25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70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81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978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93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49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12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28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2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185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506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63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02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93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623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319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383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9B35-8416-43AE-9DDE-49790E796373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773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0935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05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10197" y="4416100"/>
            <a:ext cx="5485805" cy="418399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2CEF5-23D1-4C80-A903-0EB23570C1B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4984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591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413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995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248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131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3595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560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2907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2203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57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595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810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647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7287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68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346C242F-3D5E-451A-B2D5-8A84D2023D4D}" type="slidenum">
              <a:rPr lang="en-US" altLang="en-US" sz="1200" smtClean="0"/>
              <a:pPr/>
              <a:t>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69724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44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05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38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B7C68-48CA-4F7E-A595-FD5BDC7FD61F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lushko@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knifecenter.com/shop/kitchen-knive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hyperlink" Target="https://www.allianceonline.co.uk/blog/2018/04/types-of-knives-a-guide-to-kitchen-knives-and-their-uses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tsandculture.google.com/usergallery/color-how-it-changes-the-mood-in-art/XgKSfPrv2f5sIQ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49560" y="685800"/>
            <a:ext cx="8197453" cy="208954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800" b="1" dirty="0">
                <a:sym typeface="UC Berkeley OS Sign"/>
              </a:rPr>
              <a:t>CogSci 150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“Sensemaking and Organizing”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Spring 2021</a:t>
            </a:r>
            <a:endParaRPr lang="en-US" sz="3400" dirty="0">
              <a:sym typeface="UC Berkeley OS Sign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8306" y="2286000"/>
            <a:ext cx="8228707" cy="3589734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Robert J. Glushko</a:t>
            </a:r>
            <a:br>
              <a:rPr lang="en-US" sz="3000" dirty="0">
                <a:sym typeface="UC Berkeley OS Sign"/>
              </a:rPr>
            </a:br>
            <a:r>
              <a:rPr lang="en-US" sz="3000" dirty="0">
                <a:sym typeface="UC Berkeley OS Sign"/>
                <a:hlinkClick r:id="rId3"/>
              </a:rPr>
              <a:t>glushko@berkeley.edu</a:t>
            </a: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18 February 2021</a:t>
            </a:r>
            <a:br>
              <a:rPr lang="en-US" sz="3000" dirty="0">
                <a:sym typeface="UC Berkeley OS Sign"/>
              </a:rPr>
            </a:br>
            <a:r>
              <a:rPr lang="en-US" sz="3000" dirty="0">
                <a:sym typeface="UC Berkeley OS Sign"/>
              </a:rPr>
              <a:t> 10)</a:t>
            </a:r>
            <a:r>
              <a:rPr lang="en-US" sz="2800" b="1" dirty="0"/>
              <a:t> </a:t>
            </a:r>
            <a:r>
              <a:rPr lang="en-US" sz="3000" dirty="0"/>
              <a:t>Introduction to Categorization;</a:t>
            </a:r>
            <a:br>
              <a:rPr lang="en-US" sz="3000" dirty="0"/>
            </a:br>
            <a:r>
              <a:rPr lang="en-US" sz="3000" dirty="0"/>
              <a:t> Cultural Categories;</a:t>
            </a:r>
            <a:br>
              <a:rPr lang="en-US" sz="3000" dirty="0"/>
            </a:br>
            <a:r>
              <a:rPr lang="en-US" sz="3000" dirty="0"/>
              <a:t>Linguistic Relativity;</a:t>
            </a:r>
            <a:br>
              <a:rPr lang="en-US" sz="3000" dirty="0"/>
            </a:br>
            <a:r>
              <a:rPr lang="en-US" sz="3000" dirty="0"/>
              <a:t> Bi-lingualism and Bi-culturalism</a:t>
            </a:r>
          </a:p>
        </p:txBody>
      </p:sp>
    </p:spTree>
  </p:cSld>
  <p:clrMapOvr>
    <a:masterClrMapping/>
  </p:clrMapOvr>
  <p:transition advTm="1551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33F8B-4452-4FFF-B0CD-7C7DBDD9D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914400"/>
            <a:ext cx="35052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Not Calm, Distressing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5CA91-0E34-42FA-83F9-25A683AF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47675"/>
            <a:ext cx="4805066" cy="5962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2999B-A9D9-400E-85BF-3CD6B8DE2880}"/>
              </a:ext>
            </a:extLst>
          </p:cNvPr>
          <p:cNvSpPr txBox="1"/>
          <p:nvPr/>
        </p:nvSpPr>
        <p:spPr>
          <a:xfrm>
            <a:off x="6477000" y="3962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“The Scream”</a:t>
            </a:r>
          </a:p>
          <a:p>
            <a:r>
              <a:rPr lang="en-US" sz="2400" dirty="0"/>
              <a:t>Edvard Munch, 1893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5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33F8B-4452-4FFF-B0CD-7C7DBDD9D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8367"/>
            <a:ext cx="5715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Not Calm. Not Distressing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2999B-A9D9-400E-85BF-3CD6B8DE2880}"/>
              </a:ext>
            </a:extLst>
          </p:cNvPr>
          <p:cNvSpPr txBox="1"/>
          <p:nvPr/>
        </p:nvSpPr>
        <p:spPr>
          <a:xfrm>
            <a:off x="6400800" y="190398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“Color Study”</a:t>
            </a:r>
          </a:p>
          <a:p>
            <a:r>
              <a:rPr lang="en-US" sz="2000" dirty="0"/>
              <a:t>Wassily Kandinsky, 1913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C181E-B9CC-42D8-8193-39E64A447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92" y="1301367"/>
            <a:ext cx="7612015" cy="51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03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38113" y="3810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Describing and Organizing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Classes of Things (3)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284633" y="1600156"/>
            <a:ext cx="8686800" cy="464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Institutional</a:t>
            </a:r>
            <a:r>
              <a:rPr lang="en-US" sz="3200" dirty="0">
                <a:latin typeface="UC Berkeley OS Sign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categories</a:t>
            </a:r>
            <a:r>
              <a:rPr lang="en-US" sz="3200" dirty="0">
                <a:latin typeface="UC Berkeley OS Sign"/>
                <a:cs typeface="Arial" pitchFamily="34" charset="0"/>
              </a:rPr>
              <a:t> are explicitly constructed to create a precise semantic model (of what might otherwise be treated as cultural categories)</a:t>
            </a:r>
          </a:p>
          <a:p>
            <a:pPr marL="799865" lvl="1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And often co-exist with them (e.g., “Color”)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Institutional categories are essential in abstract, information-intensive domains where semantic precision is essential for processes, transactions, and analyses (especially automated ones)</a:t>
            </a:r>
            <a:endParaRPr lang="en-US" sz="3200" dirty="0">
              <a:latin typeface="UC Berkeley OS Sig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8049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DF7C-16F5-479C-B289-74D24727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7162799" cy="1143000"/>
          </a:xfrm>
        </p:spPr>
        <p:txBody>
          <a:bodyPr>
            <a:normAutofit/>
          </a:bodyPr>
          <a:lstStyle/>
          <a:p>
            <a:r>
              <a:rPr lang="en-US" dirty="0"/>
              <a:t>Color Defined by Wavelength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6E22B3-D017-4264-B631-E92C54B0C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0" y="3429000"/>
            <a:ext cx="4486221" cy="3193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8DE4E0-1805-44F2-8D90-07365E328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914400"/>
            <a:ext cx="6325108" cy="23483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51AF49-C81E-4ACF-BA79-96BC763C354A}"/>
              </a:ext>
            </a:extLst>
          </p:cNvPr>
          <p:cNvSpPr txBox="1">
            <a:spLocks/>
          </p:cNvSpPr>
          <p:nvPr/>
        </p:nvSpPr>
        <p:spPr>
          <a:xfrm>
            <a:off x="609600" y="4454236"/>
            <a:ext cx="3276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Pantone Color System</a:t>
            </a:r>
          </a:p>
        </p:txBody>
      </p:sp>
    </p:spTree>
    <p:extLst>
      <p:ext uri="{BB962C8B-B14F-4D97-AF65-F5344CB8AC3E}">
        <p14:creationId xmlns:p14="http://schemas.microsoft.com/office/powerpoint/2010/main" val="487288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182" y="1295400"/>
            <a:ext cx="7571636" cy="51816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"Gross Income" Tax Code Categories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1815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38113" y="3810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Describing and Organizing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Classes of Things (4)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497347" y="1361130"/>
            <a:ext cx="8362020" cy="46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Computational categories </a:t>
            </a:r>
            <a:r>
              <a:rPr lang="en-US" sz="2800" dirty="0">
                <a:latin typeface="UC Berkeley OS Sign"/>
                <a:cs typeface="Arial" pitchFamily="34" charset="0"/>
              </a:rPr>
              <a:t>are created by computers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A850A2-0CCA-4982-8FFC-E7A77C8C4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13" y="1927048"/>
            <a:ext cx="5450296" cy="3353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8D5E53-5A6A-4532-848E-87E8AF5C8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076" y="1891492"/>
            <a:ext cx="2969009" cy="31397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2CD2E7-310E-48D5-95F3-438077105F49}"/>
              </a:ext>
            </a:extLst>
          </p:cNvPr>
          <p:cNvSpPr/>
          <p:nvPr/>
        </p:nvSpPr>
        <p:spPr>
          <a:xfrm>
            <a:off x="544848" y="5394245"/>
            <a:ext cx="8248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Hierarchical clustering: Start with each item in its own cluster, merge the two most similar clusters, recalculate similarity between clusters, do it again.  Builds a tree from the bottom up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640393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Cultural Categories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875853" y="1524000"/>
            <a:ext cx="7391400" cy="487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>
                <a:latin typeface="+mj-lt"/>
                <a:cs typeface="Arial" pitchFamily="34" charset="0"/>
                <a:sym typeface="Arial" pitchFamily="34" charset="0"/>
              </a:rPr>
              <a:t>We use tens of thousands of categories that are embodied in our culture and language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>
                <a:latin typeface="+mj-lt"/>
                <a:cs typeface="Arial" pitchFamily="34" charset="0"/>
                <a:sym typeface="Arial" pitchFamily="34" charset="0"/>
              </a:rPr>
              <a:t>… oops, </a:t>
            </a:r>
            <a:r>
              <a:rPr lang="en-US" sz="3600" b="1" dirty="0">
                <a:latin typeface="+mj-lt"/>
                <a:ea typeface="+mj-ea"/>
                <a:cs typeface="+mj-cs"/>
                <a:sym typeface="Arial" pitchFamily="34" charset="0"/>
              </a:rPr>
              <a:t>we</a:t>
            </a:r>
            <a:r>
              <a:rPr lang="en-US" sz="3600" dirty="0">
                <a:latin typeface="+mj-lt"/>
                <a:cs typeface="Arial" pitchFamily="34" charset="0"/>
                <a:sym typeface="Arial" pitchFamily="34" charset="0"/>
              </a:rPr>
              <a:t> haven’t defined 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itchFamily="34" charset="0"/>
                <a:sym typeface="Arial" pitchFamily="34" charset="0"/>
              </a:rPr>
              <a:t>“culture”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+mj-lt"/>
                <a:cs typeface="Arial" pitchFamily="34" charset="0"/>
                <a:sym typeface="Arial" pitchFamily="34" charset="0"/>
              </a:rPr>
              <a:t>And defining it is a bit tricky  </a:t>
            </a:r>
            <a:br>
              <a:rPr lang="en-US" sz="3600" b="1" dirty="0">
                <a:solidFill>
                  <a:srgbClr val="FF0000"/>
                </a:solidFill>
                <a:latin typeface="+mj-lt"/>
                <a:cs typeface="Arial" pitchFamily="34" charset="0"/>
                <a:sym typeface="Arial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+mj-lt"/>
                <a:cs typeface="Arial" pitchFamily="34" charset="0"/>
                <a:sym typeface="Arial" pitchFamily="34" charset="0"/>
              </a:rPr>
              <a:t>(STOP AND THINK)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endParaRPr lang="en-US" sz="3600" b="1" dirty="0">
              <a:solidFill>
                <a:srgbClr val="FF0000"/>
              </a:solidFill>
              <a:latin typeface="+mj-lt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3982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73257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Some Definitions of “Culture”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73257" y="914400"/>
            <a:ext cx="8486110" cy="60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the customary beliefs, social forms, and material traits shared by a group of people in a place or time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(culture in the world?)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whatever someone has to know or believe in order to operate in a manner acceptable to other members of a group they belong to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(culture in the mind?)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whatever knowledge or beliefs other groups have that prevents them from seeing the world objectively and “correctly” – the way we do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(is culture defined relatively?)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22139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1BD85-D9F8-48A0-9B65-DF20AEB6C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Comparing Cultures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17BF1E-841D-4069-9BC9-CFE51BD38314}"/>
              </a:ext>
            </a:extLst>
          </p:cNvPr>
          <p:cNvSpPr/>
          <p:nvPr/>
        </p:nvSpPr>
        <p:spPr>
          <a:xfrm>
            <a:off x="647700" y="1828800"/>
            <a:ext cx="7848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How can we compare cultures?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Are there </a:t>
            </a:r>
            <a:r>
              <a:rPr lang="en-US" sz="4000" i="1" dirty="0">
                <a:solidFill>
                  <a:srgbClr val="FF0000"/>
                </a:solidFill>
              </a:rPr>
              <a:t>primitive,</a:t>
            </a:r>
            <a:r>
              <a:rPr lang="en-US" sz="4000" dirty="0"/>
              <a:t> </a:t>
            </a:r>
            <a:r>
              <a:rPr lang="en-US" sz="4000" i="1" dirty="0">
                <a:solidFill>
                  <a:srgbClr val="FF0000"/>
                </a:solidFill>
              </a:rPr>
              <a:t>native</a:t>
            </a:r>
            <a:r>
              <a:rPr lang="en-US" sz="4000" dirty="0"/>
              <a:t>, </a:t>
            </a:r>
            <a:r>
              <a:rPr lang="en-US" sz="4000" i="1" dirty="0">
                <a:solidFill>
                  <a:srgbClr val="FF0000"/>
                </a:solidFill>
              </a:rPr>
              <a:t>intuitive</a:t>
            </a:r>
            <a:r>
              <a:rPr lang="en-US" sz="4000" dirty="0"/>
              <a:t> or </a:t>
            </a:r>
            <a:r>
              <a:rPr lang="en-US" sz="4000" i="1" dirty="0">
                <a:solidFill>
                  <a:srgbClr val="FF0000"/>
                </a:solidFill>
              </a:rPr>
              <a:t>scientific</a:t>
            </a:r>
            <a:r>
              <a:rPr lang="en-US" sz="4000" dirty="0"/>
              <a:t> cultures that can be arranged on some continuum of maturity or capability? </a:t>
            </a:r>
          </a:p>
        </p:txBody>
      </p:sp>
    </p:spTree>
    <p:extLst>
      <p:ext uri="{BB962C8B-B14F-4D97-AF65-F5344CB8AC3E}">
        <p14:creationId xmlns:p14="http://schemas.microsoft.com/office/powerpoint/2010/main" val="439200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43596" y="180603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Culture as a “System of Meaning”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36137" y="1143000"/>
            <a:ext cx="8400606" cy="550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400" dirty="0"/>
              <a:t>Culture is not chaotic or random … it is a SYSTEM  (an organizing system) (of systems…)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400" dirty="0"/>
              <a:t>This system determines what sorts of </a:t>
            </a:r>
            <a:r>
              <a:rPr lang="en-US" sz="3400" dirty="0">
                <a:solidFill>
                  <a:srgbClr val="FF0000"/>
                </a:solidFill>
              </a:rPr>
              <a:t>things or events </a:t>
            </a:r>
            <a:r>
              <a:rPr lang="en-US" sz="3400" dirty="0"/>
              <a:t>need to be attended to and explained (these are the “</a:t>
            </a:r>
            <a:r>
              <a:rPr lang="en-US" sz="3400" dirty="0">
                <a:solidFill>
                  <a:srgbClr val="FF0000"/>
                </a:solidFill>
              </a:rPr>
              <a:t>resources</a:t>
            </a:r>
            <a:r>
              <a:rPr lang="en-US" sz="3400" dirty="0"/>
              <a:t>” in a culture)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400" dirty="0"/>
              <a:t>It establishes complex interrelated beliefs and behaviors to create a “system of meaning” about those things and events</a:t>
            </a:r>
          </a:p>
        </p:txBody>
      </p:sp>
    </p:spTree>
    <p:extLst>
      <p:ext uri="{BB962C8B-B14F-4D97-AF65-F5344CB8AC3E}">
        <p14:creationId xmlns:p14="http://schemas.microsoft.com/office/powerpoint/2010/main" val="256919628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8800" y="533400"/>
            <a:ext cx="4594324" cy="1190997"/>
          </a:xfrm>
          <a:prstGeom prst="rect">
            <a:avLst/>
          </a:prstGeom>
        </p:spPr>
        <p:txBody>
          <a:bodyPr lIns="64291" tIns="32146" rIns="64291" bIns="32146"/>
          <a:lstStyle/>
          <a:p>
            <a:pPr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000" b="1" dirty="0">
                <a:latin typeface="+mj-lt"/>
                <a:ea typeface="+mj-ea"/>
                <a:cs typeface="+mj-cs"/>
                <a:sym typeface="UC Berkeley OS Sign"/>
              </a:rPr>
              <a:t>Outline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1096241"/>
            <a:ext cx="7848600" cy="4453301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160729" indent="-160729">
              <a:lnSpc>
                <a:spcPct val="150000"/>
              </a:lnSpc>
              <a:buClr>
                <a:srgbClr val="002955"/>
              </a:buClr>
              <a:buSzPct val="44000"/>
              <a:buFont typeface="Arial" pitchFamily="34" charset="0"/>
              <a:buChar char="•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1000" dirty="0"/>
              <a:t> </a:t>
            </a:r>
            <a:endParaRPr lang="en-US" sz="2800" dirty="0"/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Categories of Categories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Cultural categories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Natural categories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Linguistic relativity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Bilingualism and Biculturalism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3308595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Cultural Categories (1)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28356" y="1447800"/>
            <a:ext cx="8228707" cy="465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400" dirty="0">
                <a:latin typeface="UC Berkeley OS Sign"/>
                <a:cs typeface="Arial" pitchFamily="34" charset="0"/>
                <a:sym typeface="Arial" pitchFamily="34" charset="0"/>
              </a:rPr>
              <a:t>We use tens of thousands of categories that are embodied in our culture and language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400" dirty="0">
                <a:latin typeface="UC Berkeley OS Sign"/>
                <a:cs typeface="Arial" pitchFamily="34" charset="0"/>
                <a:sym typeface="Arial" pitchFamily="34" charset="0"/>
              </a:rPr>
              <a:t>They </a:t>
            </a:r>
            <a:r>
              <a:rPr lang="en-US" sz="34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develop slowly and typically change slowly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400" dirty="0">
                <a:latin typeface="UC Berkeley OS Sign"/>
                <a:cs typeface="Arial" pitchFamily="34" charset="0"/>
                <a:sym typeface="Arial" pitchFamily="34" charset="0"/>
              </a:rPr>
              <a:t>Many have a perceptual or sensorimotor origin based on natural boundaries or discontinuities in perception and experience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3400" i="1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	….such as</a:t>
            </a:r>
          </a:p>
        </p:txBody>
      </p:sp>
    </p:spTree>
    <p:extLst>
      <p:ext uri="{BB962C8B-B14F-4D97-AF65-F5344CB8AC3E}">
        <p14:creationId xmlns:p14="http://schemas.microsoft.com/office/powerpoint/2010/main" val="109136086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Cultural Categories (2)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61727" y="1447800"/>
            <a:ext cx="8228708" cy="590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  <a:sym typeface="Arial" pitchFamily="34" charset="0"/>
              </a:rPr>
              <a:t>Learned </a:t>
            </a:r>
            <a:r>
              <a:rPr lang="en-US" sz="36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implicitly</a:t>
            </a:r>
            <a:r>
              <a:rPr lang="en-US" sz="3600" dirty="0">
                <a:latin typeface="UC Berkeley OS Sign"/>
                <a:cs typeface="Arial" pitchFamily="34" charset="0"/>
                <a:sym typeface="Arial" pitchFamily="34" charset="0"/>
              </a:rPr>
              <a:t> through development via parent-child interactions, language, and experience (food, family, fate…)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  <a:sym typeface="Arial" pitchFamily="34" charset="0"/>
              </a:rPr>
              <a:t>Informal and contextual acquisition makes cultural categories </a:t>
            </a:r>
            <a:r>
              <a:rPr lang="en-US" sz="36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flexible, creative, generative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>
                <a:latin typeface="UC Berkeley OS Sign"/>
              </a:rPr>
              <a:t>… which is why there are often contrasts between cultures in how they view very familiar categories</a:t>
            </a:r>
            <a:endParaRPr lang="en-US" sz="3600" dirty="0">
              <a:solidFill>
                <a:srgbClr val="FF0000"/>
              </a:solidFill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3600" dirty="0">
              <a:solidFill>
                <a:srgbClr val="FF0000"/>
              </a:solidFill>
              <a:latin typeface="UC Berkeley OS Sign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0747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Cultural Categories (3)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71500" y="1752600"/>
            <a:ext cx="8001000" cy="453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  <a:sym typeface="Arial" pitchFamily="34" charset="0"/>
              </a:rPr>
              <a:t>Formal education can teach cultural categories, but the non-formal mechanisms often dominate or interfere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  <a:sym typeface="Arial" pitchFamily="34" charset="0"/>
              </a:rPr>
              <a:t>Cultures in which formal education is absent or uncommon are laboratories for the study of “intuitive” or “folk” cognition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38151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30353" y="1524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Cultural Categories (4)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94793" y="1219200"/>
            <a:ext cx="8001000" cy="625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When properties or behaviors co-occur in predictable ways, it is useful to have category words that name them </a:t>
            </a: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=&gt; emergence of language, lexicalization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</a:rPr>
              <a:t>Frequency justifies the effort to learn the word;  you can always describe something, but easier to use its name as a shorthand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</a:rPr>
              <a:t>Linguists argue that the categories of “noun” and “verb” are universal – things that are “time –stable” and things that are actions or events 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3200" dirty="0">
              <a:latin typeface="UC Berkeley OS Sign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181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47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STOP AND THINK</a:t>
            </a:r>
            <a:br>
              <a:rPr lang="en-US" sz="4800" b="1" i="1" dirty="0">
                <a:solidFill>
                  <a:srgbClr val="FF0000"/>
                </a:solidFill>
              </a:rPr>
            </a:br>
            <a:r>
              <a:rPr lang="en-US" sz="4800" b="1" i="1" dirty="0">
                <a:solidFill>
                  <a:srgbClr val="FF0000"/>
                </a:solidFill>
              </a:rPr>
              <a:t>“Systems of Meaning”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What are some examples of the </a:t>
            </a:r>
            <a:r>
              <a:rPr lang="en-US" sz="3600" dirty="0">
                <a:solidFill>
                  <a:srgbClr val="FF0000"/>
                </a:solidFill>
              </a:rPr>
              <a:t>systems of meaning </a:t>
            </a:r>
            <a:r>
              <a:rPr lang="en-US" sz="3600" dirty="0"/>
              <a:t>that create human culture?</a:t>
            </a:r>
          </a:p>
          <a:p>
            <a:r>
              <a:rPr lang="en-US" sz="3600" dirty="0"/>
              <a:t>How can we discover, identify, and understand the organizing principles and categories for these </a:t>
            </a:r>
            <a:r>
              <a:rPr lang="en-US" sz="3600" dirty="0">
                <a:solidFill>
                  <a:srgbClr val="FF0000"/>
                </a:solidFill>
              </a:rPr>
              <a:t>systems of meaning</a:t>
            </a:r>
            <a:r>
              <a:rPr lang="en-US" sz="3600" dirty="0"/>
              <a:t>? </a:t>
            </a:r>
          </a:p>
          <a:p>
            <a:pPr lvl="0"/>
            <a:r>
              <a:rPr lang="en-US" sz="3600" dirty="0">
                <a:solidFill>
                  <a:prstClr val="black"/>
                </a:solidFill>
              </a:rPr>
              <a:t>What additional things/events are organized to create structure for “university student” culture?</a:t>
            </a:r>
          </a:p>
          <a:p>
            <a:endParaRPr lang="en-US" sz="48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8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Natural / Basic-Level</a:t>
            </a:r>
            <a:br>
              <a:rPr lang="en-US" b="1" dirty="0"/>
            </a:br>
            <a:r>
              <a:rPr lang="en-US" b="1" dirty="0"/>
              <a:t>Categories</a:t>
            </a:r>
          </a:p>
        </p:txBody>
      </p:sp>
    </p:spTree>
    <p:extLst>
      <p:ext uri="{BB962C8B-B14F-4D97-AF65-F5344CB8AC3E}">
        <p14:creationId xmlns:p14="http://schemas.microsoft.com/office/powerpoint/2010/main" val="1133159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1314451" y="2"/>
            <a:ext cx="6171530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Category Hierarchies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7722227" y="6594574"/>
            <a:ext cx="65298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9280" y="885028"/>
            <a:ext cx="7620000" cy="557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Categories can be organized into a hierarchy from the most general to the most specific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My cat can be described as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An animal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A mammal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A cat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An American Shorthair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Boris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3074" name="Picture 2" descr="E:\Pictures\Before 2000\cats\boris on b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590800"/>
            <a:ext cx="2800350" cy="287165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FC39B-F081-43BD-B068-BE2639F738E3}"/>
              </a:ext>
            </a:extLst>
          </p:cNvPr>
          <p:cNvSpPr txBox="1"/>
          <p:nvPr/>
        </p:nvSpPr>
        <p:spPr>
          <a:xfrm>
            <a:off x="228600" y="553241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Which of these descriptions are used most often</a:t>
            </a:r>
            <a:br>
              <a:rPr lang="en-US" sz="3200" b="1" i="1" dirty="0">
                <a:solidFill>
                  <a:srgbClr val="FF0000"/>
                </a:solidFill>
              </a:rPr>
            </a:br>
            <a:r>
              <a:rPr lang="en-US" sz="3200" b="1" i="1" dirty="0">
                <a:solidFill>
                  <a:srgbClr val="FF0000"/>
                </a:solidFill>
              </a:rPr>
              <a:t> or seem the most natural?</a:t>
            </a:r>
          </a:p>
        </p:txBody>
      </p:sp>
    </p:spTree>
    <p:extLst>
      <p:ext uri="{BB962C8B-B14F-4D97-AF65-F5344CB8AC3E}">
        <p14:creationId xmlns:p14="http://schemas.microsoft.com/office/powerpoint/2010/main" val="362108947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7162800" cy="579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sz="3600" dirty="0"/>
              <a:t>One of the most basic functions of all organisms is the </a:t>
            </a:r>
            <a:r>
              <a:rPr lang="en-US" sz="3600" b="1" i="1" dirty="0">
                <a:solidFill>
                  <a:srgbClr val="FF0000"/>
                </a:solidFill>
              </a:rPr>
              <a:t>cutting up </a:t>
            </a:r>
            <a:r>
              <a:rPr lang="en-US" sz="3600" dirty="0"/>
              <a:t>of the environment into classifications by which nonidentical stimuli can be treated as equivalent.</a:t>
            </a:r>
            <a:r>
              <a:rPr lang="en-US" dirty="0"/>
              <a:t>”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Rosch, E., et al. (1976). Basic Objects</a:t>
            </a:r>
            <a:br>
              <a:rPr lang="en-US" dirty="0"/>
            </a:br>
            <a:r>
              <a:rPr lang="en-US" dirty="0"/>
              <a:t> in Natural Categories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None/>
            </a:pPr>
            <a:r>
              <a:rPr lang="en-US" b="1" i="1" dirty="0">
                <a:solidFill>
                  <a:srgbClr val="FF0000"/>
                </a:solidFill>
              </a:rPr>
              <a:t>I think you should have said </a:t>
            </a:r>
          </a:p>
          <a:p>
            <a:pPr lvl="1">
              <a:buNone/>
            </a:pPr>
            <a:r>
              <a:rPr lang="en-US" b="1" i="1" dirty="0">
                <a:solidFill>
                  <a:srgbClr val="00B050"/>
                </a:solidFill>
              </a:rPr>
              <a:t>“carved up” </a:t>
            </a:r>
            <a:r>
              <a:rPr lang="en-US" b="1" i="1" dirty="0">
                <a:solidFill>
                  <a:srgbClr val="FF0000"/>
                </a:solidFill>
              </a:rPr>
              <a:t>and given me</a:t>
            </a:r>
          </a:p>
          <a:p>
            <a:pPr lvl="1">
              <a:buNone/>
            </a:pPr>
            <a:r>
              <a:rPr lang="en-US" b="1" i="1" dirty="0">
                <a:solidFill>
                  <a:srgbClr val="FF0000"/>
                </a:solidFill>
              </a:rPr>
              <a:t> some credit   - </a:t>
            </a:r>
            <a:r>
              <a:rPr lang="en-US" b="1" i="1" dirty="0"/>
              <a:t>Plato</a:t>
            </a:r>
          </a:p>
          <a:p>
            <a:pPr lvl="1">
              <a:buNone/>
            </a:pPr>
            <a:endParaRPr lang="en-US" dirty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8061" y="2667000"/>
            <a:ext cx="2108939" cy="316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9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631383" y="748939"/>
            <a:ext cx="3810739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“Carving Nature at its Joints”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01506" y="1939936"/>
            <a:ext cx="4070494" cy="459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Over 2000 years ago Plato argued that species are distinguished by "carving nature at its joints" - where the natural differences between things are the largest or most salient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I.e., there are “</a:t>
            </a:r>
            <a:r>
              <a:rPr lang="en-US" sz="2800" dirty="0">
                <a:solidFill>
                  <a:srgbClr val="FF0000"/>
                </a:solidFill>
              </a:rPr>
              <a:t>natural kinds</a:t>
            </a:r>
            <a:r>
              <a:rPr lang="en-US" sz="2800" dirty="0"/>
              <a:t>” – categories are discovered, not invented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9099D-5784-477A-A086-0CDD0348D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613" y="419100"/>
            <a:ext cx="4061139" cy="601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1AA400-1CC5-4730-9FD3-005B963111DC}"/>
              </a:ext>
            </a:extLst>
          </p:cNvPr>
          <p:cNvSpPr txBox="1"/>
          <p:nvPr/>
        </p:nvSpPr>
        <p:spPr>
          <a:xfrm>
            <a:off x="304800" y="1524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FLASHBACK</a:t>
            </a:r>
          </a:p>
        </p:txBody>
      </p:sp>
    </p:spTree>
    <p:extLst>
      <p:ext uri="{BB962C8B-B14F-4D97-AF65-F5344CB8AC3E}">
        <p14:creationId xmlns:p14="http://schemas.microsoft.com/office/powerpoint/2010/main" val="29643412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0878"/>
            <a:ext cx="8458200" cy="5791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sz="3500" dirty="0"/>
              <a:t>The world is structured because real-world attributes do not occur independently of each other”</a:t>
            </a:r>
          </a:p>
          <a:p>
            <a:pPr marL="0" lvl="1" indent="0">
              <a:buNone/>
            </a:pPr>
            <a:r>
              <a:rPr lang="en-US" sz="3200" dirty="0"/>
              <a:t>“</a:t>
            </a:r>
            <a:r>
              <a:rPr lang="en-US" sz="3200" dirty="0">
                <a:solidFill>
                  <a:srgbClr val="FF0000"/>
                </a:solidFill>
              </a:rPr>
              <a:t>Combinations of attributes of real objects do not occur uniformly</a:t>
            </a:r>
            <a:r>
              <a:rPr lang="en-US" sz="3200" dirty="0"/>
              <a:t>. Some pairs, triples, or n-tuples are quite probable, appearing in combination sometimes with one, sometimes another attribute; others are rare; others logically cannot or empirically do not occur.”</a:t>
            </a:r>
          </a:p>
          <a:p>
            <a:pPr marL="0" lvl="1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Basic objects (e.g., bird, chair) are at the level at which there are attributes common to all or most members of the category</a:t>
            </a:r>
          </a:p>
          <a:p>
            <a:pPr lvl="1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52600" y="32657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a typeface="+mj-ea"/>
                <a:cs typeface="+mj-cs"/>
              </a:rPr>
              <a:t>Basic-Level Categories: Why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8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AD69D-07C8-44E6-A2AC-4C7738C64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49" y="23018"/>
            <a:ext cx="8229600" cy="1143000"/>
          </a:xfrm>
        </p:spPr>
        <p:txBody>
          <a:bodyPr/>
          <a:lstStyle/>
          <a:p>
            <a:r>
              <a:rPr lang="en-US" b="1" dirty="0"/>
              <a:t>Categories of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8811D-72A4-455F-97DA-1821369A7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49" y="15240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UC Berkeley OS Sign"/>
                <a:cs typeface="Arial" pitchFamily="34" charset="0"/>
              </a:rPr>
              <a:t>Categories are sets or groups of resources, “classes of things” or abstract entities, that are treated the same</a:t>
            </a:r>
          </a:p>
          <a:p>
            <a:r>
              <a:rPr lang="en-US" sz="2800" dirty="0"/>
              <a:t>In TDO there are two ways to contrast categories</a:t>
            </a:r>
          </a:p>
          <a:p>
            <a:pPr lvl="1"/>
            <a:r>
              <a:rPr lang="en-US" dirty="0"/>
              <a:t>CATEGORY </a:t>
            </a:r>
            <a:r>
              <a:rPr lang="en-US" dirty="0">
                <a:solidFill>
                  <a:srgbClr val="FF0000"/>
                </a:solidFill>
              </a:rPr>
              <a:t>CONTEXT</a:t>
            </a:r>
            <a:r>
              <a:rPr lang="en-US" dirty="0"/>
              <a:t>: How they are created (individual, cultural, institutional, computational)</a:t>
            </a:r>
          </a:p>
          <a:p>
            <a:pPr lvl="1"/>
            <a:r>
              <a:rPr lang="en-US" dirty="0"/>
              <a:t>CATEGORY </a:t>
            </a:r>
            <a:r>
              <a:rPr lang="en-US" dirty="0">
                <a:solidFill>
                  <a:srgbClr val="FF0000"/>
                </a:solidFill>
              </a:rPr>
              <a:t>STRUCTURE</a:t>
            </a:r>
            <a:r>
              <a:rPr lang="en-US" dirty="0"/>
              <a:t>: How they are defined or structured (enumerated, property-based, similarity based…)</a:t>
            </a:r>
          </a:p>
        </p:txBody>
      </p:sp>
    </p:spTree>
    <p:extLst>
      <p:ext uri="{BB962C8B-B14F-4D97-AF65-F5344CB8AC3E}">
        <p14:creationId xmlns:p14="http://schemas.microsoft.com/office/powerpoint/2010/main" val="2994361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470399"/>
            <a:ext cx="2658480" cy="2047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9176" y="4494211"/>
            <a:ext cx="2503839" cy="2024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0782" y="4494211"/>
            <a:ext cx="2602515" cy="2000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1380" y="1968806"/>
            <a:ext cx="2999782" cy="2252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4514" y="1990421"/>
            <a:ext cx="1610185" cy="2014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7200" y="1993487"/>
            <a:ext cx="2225214" cy="2011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58459" y="149254"/>
            <a:ext cx="2394556" cy="1639160"/>
          </a:xfrm>
          <a:prstGeom prst="rect">
            <a:avLst/>
          </a:prstGeom>
        </p:spPr>
      </p:pic>
      <p:cxnSp>
        <p:nvCxnSpPr>
          <p:cNvPr id="12" name="Elbow Connector 11"/>
          <p:cNvCxnSpPr/>
          <p:nvPr/>
        </p:nvCxnSpPr>
        <p:spPr>
          <a:xfrm>
            <a:off x="381000" y="1788414"/>
            <a:ext cx="8305800" cy="2432671"/>
          </a:xfrm>
          <a:prstGeom prst="bentConnector3">
            <a:avLst>
              <a:gd name="adj1" fmla="val 41437"/>
            </a:avLst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685800"/>
            <a:ext cx="5787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Shared Visible Features Carve These Animals into Two Categories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24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FLASHBACK</a:t>
            </a:r>
          </a:p>
        </p:txBody>
      </p:sp>
    </p:spTree>
    <p:extLst>
      <p:ext uri="{BB962C8B-B14F-4D97-AF65-F5344CB8AC3E}">
        <p14:creationId xmlns:p14="http://schemas.microsoft.com/office/powerpoint/2010/main" val="392267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rosch categor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8765602" cy="348245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447800" y="685800"/>
            <a:ext cx="6150017" cy="602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Three-Level Category Hierarchy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75D94F-E6A0-4E40-886D-817BC8455C0B}"/>
              </a:ext>
            </a:extLst>
          </p:cNvPr>
          <p:cNvSpPr txBox="1"/>
          <p:nvPr/>
        </p:nvSpPr>
        <p:spPr>
          <a:xfrm>
            <a:off x="381000" y="5699834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STOP AND THINK: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What are the lower two levels for VEHICLE, RESIDENCE?</a:t>
            </a:r>
          </a:p>
        </p:txBody>
      </p:sp>
    </p:spTree>
    <p:extLst>
      <p:ext uri="{BB962C8B-B14F-4D97-AF65-F5344CB8AC3E}">
        <p14:creationId xmlns:p14="http://schemas.microsoft.com/office/powerpoint/2010/main" val="788811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1600201" y="304802"/>
            <a:ext cx="6171530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Basic-Level Categories: What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7722227" y="6594574"/>
            <a:ext cx="65298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1295403"/>
            <a:ext cx="7391400" cy="223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Members tend to have the same shape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They tend to "share parts"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The same motor movements are involved in interacting with them</a:t>
            </a:r>
          </a:p>
        </p:txBody>
      </p:sp>
      <p:pic>
        <p:nvPicPr>
          <p:cNvPr id="37889" name="Picture 1" descr="C:\Users\glushko\Pictures\Birds\H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50" y="3733800"/>
            <a:ext cx="1295400" cy="1295400"/>
          </a:xfrm>
          <a:prstGeom prst="rect">
            <a:avLst/>
          </a:prstGeom>
          <a:noFill/>
        </p:spPr>
      </p:pic>
      <p:pic>
        <p:nvPicPr>
          <p:cNvPr id="37890" name="Picture 2" descr="C:\Users\glushko\Pictures\Birds\pige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5334000"/>
            <a:ext cx="1377203" cy="1219200"/>
          </a:xfrm>
          <a:prstGeom prst="rect">
            <a:avLst/>
          </a:prstGeom>
          <a:noFill/>
        </p:spPr>
      </p:pic>
      <p:pic>
        <p:nvPicPr>
          <p:cNvPr id="37892" name="Picture 4" descr="C:\Users\glushko\Pictures\Birds\DSC0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6165" y="3733800"/>
            <a:ext cx="1521000" cy="1352150"/>
          </a:xfrm>
          <a:prstGeom prst="rect">
            <a:avLst/>
          </a:prstGeom>
          <a:noFill/>
        </p:spPr>
      </p:pic>
      <p:pic>
        <p:nvPicPr>
          <p:cNvPr id="37893" name="Picture 5" descr="C:\Users\glushko\Pictures\Birds\IMG_76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0" y="3733800"/>
            <a:ext cx="1295400" cy="1295400"/>
          </a:xfrm>
          <a:prstGeom prst="rect">
            <a:avLst/>
          </a:prstGeom>
          <a:noFill/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1" y="5257800"/>
            <a:ext cx="12873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71701" y="5257800"/>
            <a:ext cx="1109795" cy="130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770786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360" y="1509985"/>
            <a:ext cx="8041640" cy="4890815"/>
          </a:xfrm>
        </p:spPr>
        <p:txBody>
          <a:bodyPr>
            <a:noAutofit/>
          </a:bodyPr>
          <a:lstStyle/>
          <a:p>
            <a:r>
              <a:rPr lang="en-US" dirty="0"/>
              <a:t>Basic level categories are usually thought of as referring to things, but this idea also applies to activities and events</a:t>
            </a:r>
          </a:p>
          <a:p>
            <a:pPr lvl="1"/>
            <a:r>
              <a:rPr lang="en-US" dirty="0"/>
              <a:t>Purchasing something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Shopping at the supermarket</a:t>
            </a:r>
          </a:p>
          <a:p>
            <a:pPr lvl="1"/>
            <a:r>
              <a:rPr lang="en-US" sz="3200" dirty="0"/>
              <a:t>Picking out tomatoes in the vegetable aisle</a:t>
            </a:r>
          </a:p>
          <a:p>
            <a:r>
              <a:rPr lang="en-US" dirty="0"/>
              <a:t>The essential idea:  At the basic level:  within-category similarity is maximized, between category similarity is minimized</a:t>
            </a:r>
          </a:p>
          <a:p>
            <a:endParaRPr lang="en-US" dirty="0"/>
          </a:p>
          <a:p>
            <a:pPr lvl="1"/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752600" y="32657"/>
            <a:ext cx="6248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a typeface="+mj-ea"/>
                <a:cs typeface="+mj-cs"/>
              </a:rPr>
              <a:t>Basic-Level Categories for Activities and Events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40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837070" y="359932"/>
            <a:ext cx="7333915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Basic Categories and Language Use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7722227" y="6594574"/>
            <a:ext cx="65298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4708" y="1752600"/>
            <a:ext cx="4495800" cy="4437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Let the animal out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Let the mammal out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Let the cat out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Let the American Shorthair out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Let Boris out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/>
          </a:p>
        </p:txBody>
      </p:sp>
      <p:pic>
        <p:nvPicPr>
          <p:cNvPr id="3074" name="Picture 2" descr="E:\Pictures\Before 2000\cats\boris on b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164214"/>
            <a:ext cx="3333750" cy="3418637"/>
          </a:xfrm>
          <a:prstGeom prst="rect">
            <a:avLst/>
          </a:prstGeom>
          <a:noFill/>
        </p:spPr>
      </p:pic>
      <p:sp>
        <p:nvSpPr>
          <p:cNvPr id="3" name="Multiply 2"/>
          <p:cNvSpPr/>
          <p:nvPr/>
        </p:nvSpPr>
        <p:spPr>
          <a:xfrm>
            <a:off x="381000" y="1752600"/>
            <a:ext cx="685800" cy="609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Multiply 8"/>
          <p:cNvSpPr/>
          <p:nvPr/>
        </p:nvSpPr>
        <p:spPr>
          <a:xfrm>
            <a:off x="404446" y="2435175"/>
            <a:ext cx="685800" cy="609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404446" y="4002842"/>
            <a:ext cx="685800" cy="609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miley Face 16"/>
          <p:cNvSpPr/>
          <p:nvPr/>
        </p:nvSpPr>
        <p:spPr>
          <a:xfrm>
            <a:off x="381000" y="4814665"/>
            <a:ext cx="838201" cy="685800"/>
          </a:xfrm>
          <a:prstGeom prst="smileyFac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Smiley Face 21"/>
          <p:cNvSpPr/>
          <p:nvPr/>
        </p:nvSpPr>
        <p:spPr>
          <a:xfrm>
            <a:off x="357553" y="3117750"/>
            <a:ext cx="838201" cy="685800"/>
          </a:xfrm>
          <a:prstGeom prst="smileyFac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72029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990600"/>
            <a:ext cx="7543800" cy="54497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9800" y="152400"/>
            <a:ext cx="4538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+mj-lt"/>
                <a:ea typeface="+mj-ea"/>
                <a:cs typeface="+mj-cs"/>
              </a:rPr>
              <a:t>But Not in this Context</a:t>
            </a:r>
          </a:p>
        </p:txBody>
      </p:sp>
    </p:spTree>
    <p:extLst>
      <p:ext uri="{BB962C8B-B14F-4D97-AF65-F5344CB8AC3E}">
        <p14:creationId xmlns:p14="http://schemas.microsoft.com/office/powerpoint/2010/main" val="1664308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10160" y="-31187"/>
            <a:ext cx="8839200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Tradeoffs in Abstraction and Granularity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7722227" y="6594574"/>
            <a:ext cx="65298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6250" y="1136984"/>
            <a:ext cx="7886700" cy="5576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The abstraction level we choose determines how precisely we identify resources. When we want to make a general claim, or communicate that the scope of our interest is broad, we use superordinate categories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As we go down in the category hierarchy, the categories have fewer members, so we can refer more precisely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b="1" dirty="0">
                <a:solidFill>
                  <a:srgbClr val="00B050"/>
                </a:solidFill>
              </a:rPr>
              <a:t>I’m thinking of a building on campus…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b="1" dirty="0">
                <a:solidFill>
                  <a:srgbClr val="00B050"/>
                </a:solidFill>
              </a:rPr>
              <a:t>I’m thinking of a tall building with a pyramid-shaped top…</a:t>
            </a:r>
          </a:p>
        </p:txBody>
      </p:sp>
    </p:spTree>
    <p:extLst>
      <p:ext uri="{BB962C8B-B14F-4D97-AF65-F5344CB8AC3E}">
        <p14:creationId xmlns:p14="http://schemas.microsoft.com/office/powerpoint/2010/main" val="351114610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573E-0225-432E-96BB-A0EAD352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STOP AND THINK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7A9E3-4C04-4F43-9F31-09B9B457FDC8}"/>
              </a:ext>
            </a:extLst>
          </p:cNvPr>
          <p:cNvSpPr txBox="1"/>
          <p:nvPr/>
        </p:nvSpPr>
        <p:spPr>
          <a:xfrm>
            <a:off x="914400" y="1997839"/>
            <a:ext cx="670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Compare “washing your clothes” with “getting dressed” and “putting clean clothes away”</a:t>
            </a:r>
          </a:p>
          <a:p>
            <a:endParaRPr lang="en-US" sz="3600" dirty="0"/>
          </a:p>
          <a:p>
            <a:r>
              <a:rPr lang="en-US" sz="3600" dirty="0"/>
              <a:t>How do “clothing categories” differ in these contexts?</a:t>
            </a:r>
          </a:p>
        </p:txBody>
      </p:sp>
    </p:spTree>
    <p:extLst>
      <p:ext uri="{BB962C8B-B14F-4D97-AF65-F5344CB8AC3E}">
        <p14:creationId xmlns:p14="http://schemas.microsoft.com/office/powerpoint/2010/main" val="3636785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-13855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The Precision-Simplicity Tradeoff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493" y="990600"/>
            <a:ext cx="8153400" cy="540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Precise (very granular) categories enable efficient communication – if every distinguishable color had its own name, “color talk” would be very concise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 But this large set of color categories would not be as simple and easy to learn, remember, and use as one with a small set of color terms 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 The semantic systems in natural languages tend to achieve a near-optimal tradeoff between these two constraints to </a:t>
            </a:r>
            <a:r>
              <a:rPr lang="en-US" sz="2800" dirty="0">
                <a:solidFill>
                  <a:srgbClr val="FF0000"/>
                </a:solidFill>
              </a:rPr>
              <a:t>balance category abstraction and granularity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000" dirty="0"/>
              <a:t>Regier, T., Kemp, C., &amp; Kay, P. (2015). 11 Word Meanings across Languages Support Efficient Communication. </a:t>
            </a:r>
            <a:r>
              <a:rPr lang="en-US" sz="2000" i="1" dirty="0"/>
              <a:t>The handbook of language emergence</a:t>
            </a:r>
            <a:r>
              <a:rPr lang="en-US" sz="2000" dirty="0"/>
              <a:t>, </a:t>
            </a:r>
            <a:r>
              <a:rPr lang="en-US" sz="2000" i="1" dirty="0"/>
              <a:t>87</a:t>
            </a:r>
            <a:r>
              <a:rPr lang="en-US" sz="2000" dirty="0"/>
              <a:t>, 237.</a:t>
            </a:r>
          </a:p>
        </p:txBody>
      </p:sp>
    </p:spTree>
    <p:extLst>
      <p:ext uri="{BB962C8B-B14F-4D97-AF65-F5344CB8AC3E}">
        <p14:creationId xmlns:p14="http://schemas.microsoft.com/office/powerpoint/2010/main" val="395910658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537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Descriptive Precision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66018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/>
              <a:t>Writers, poets, painters, composers, sculptors, technical writers, programmers, producers, architects, designers, and devices or machines can all “create” resources</a:t>
            </a:r>
          </a:p>
          <a:p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Dublin Core </a:t>
            </a:r>
            <a:r>
              <a:rPr lang="en-US" sz="2800" dirty="0"/>
              <a:t>vocabulary for describing web pages has a single property for indicating a “creator” (TDO 5.3.1.3)</a:t>
            </a:r>
          </a:p>
          <a:p>
            <a:pPr lvl="1"/>
            <a:r>
              <a:rPr lang="en-US" dirty="0"/>
              <a:t>“Shakespeare” and “Hubble Telescope” are both “creators”</a:t>
            </a:r>
          </a:p>
          <a:p>
            <a:r>
              <a:rPr lang="en-US" sz="2800" dirty="0"/>
              <a:t>A small description vocabulary is easy to use, but this </a:t>
            </a:r>
            <a:r>
              <a:rPr lang="en-US" sz="2800" dirty="0">
                <a:solidFill>
                  <a:srgbClr val="FF0000"/>
                </a:solidFill>
              </a:rPr>
              <a:t>tradeoff</a:t>
            </a:r>
            <a:r>
              <a:rPr lang="en-US" sz="2800" dirty="0"/>
              <a:t> loses a great deal of precision compared to larger and more controlled vocabularies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6BE72-09EC-4608-8F43-AD7CB797F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248738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6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4800" y="381000"/>
            <a:ext cx="8610600" cy="1190997"/>
          </a:xfrm>
          <a:prstGeom prst="rect">
            <a:avLst/>
          </a:prstGeom>
        </p:spPr>
        <p:txBody>
          <a:bodyPr lIns="64291" tIns="32146" rIns="64291" bIns="32146"/>
          <a:lstStyle/>
          <a:p>
            <a:pPr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000" b="1" dirty="0">
                <a:latin typeface="+mj-lt"/>
                <a:ea typeface="+mj-ea"/>
                <a:cs typeface="+mj-cs"/>
                <a:sym typeface="UC Berkeley OS Sign"/>
              </a:rPr>
              <a:t>Plan for the Course</a:t>
            </a:r>
          </a:p>
        </p:txBody>
      </p:sp>
      <p:sp>
        <p:nvSpPr>
          <p:cNvPr id="6" name="Rectangle 5"/>
          <p:cNvSpPr/>
          <p:nvPr/>
        </p:nvSpPr>
        <p:spPr>
          <a:xfrm>
            <a:off x="340242" y="976498"/>
            <a:ext cx="8001000" cy="5559950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160729" indent="-160729">
              <a:lnSpc>
                <a:spcPct val="150000"/>
              </a:lnSpc>
              <a:buClr>
                <a:srgbClr val="002955"/>
              </a:buClr>
              <a:buSzPct val="44000"/>
              <a:buFont typeface="Arial" pitchFamily="34" charset="0"/>
              <a:buChar char="•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1000" dirty="0"/>
              <a:t> </a:t>
            </a:r>
            <a:endParaRPr lang="en-US" sz="2800" dirty="0"/>
          </a:p>
          <a:p>
            <a:r>
              <a:rPr lang="en-US" sz="3200" dirty="0"/>
              <a:t>We can analyze sensemaking and organizing from </a:t>
            </a:r>
            <a:r>
              <a:rPr lang="en-US" sz="3200" dirty="0">
                <a:solidFill>
                  <a:srgbClr val="FF0000"/>
                </a:solidFill>
              </a:rPr>
              <a:t>four interrelated perspectives</a:t>
            </a:r>
            <a:r>
              <a:rPr lang="en-US" sz="32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 a member of a social, cultural, or language community (</a:t>
            </a:r>
            <a:r>
              <a:rPr lang="en-US" sz="3200" dirty="0">
                <a:solidFill>
                  <a:srgbClr val="FF0000"/>
                </a:solidFill>
              </a:rPr>
              <a:t>linguistics,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sociology, social network analysis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 an individual (</a:t>
            </a:r>
            <a:r>
              <a:rPr lang="en-US" sz="3200" dirty="0">
                <a:solidFill>
                  <a:srgbClr val="FF0000"/>
                </a:solidFill>
              </a:rPr>
              <a:t>psychology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philosophy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 institutional contexts (</a:t>
            </a:r>
            <a:r>
              <a:rPr lang="en-US" sz="3200" dirty="0">
                <a:solidFill>
                  <a:srgbClr val="FF0000"/>
                </a:solidFill>
              </a:rPr>
              <a:t>law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business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 data-intensive or scientific contexts (</a:t>
            </a:r>
            <a:r>
              <a:rPr lang="en-US" sz="3200" dirty="0">
                <a:solidFill>
                  <a:srgbClr val="FF0000"/>
                </a:solidFill>
              </a:rPr>
              <a:t>statistics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computer science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info visualization</a:t>
            </a:r>
            <a:r>
              <a:rPr lang="en-US" sz="3200" dirty="0"/>
              <a:t>).</a:t>
            </a:r>
          </a:p>
          <a:p>
            <a:pPr marL="160729" indent="-160729">
              <a:lnSpc>
                <a:spcPct val="92000"/>
              </a:lnSpc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304800" y="2209800"/>
            <a:ext cx="8153400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9502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87965-C471-42A7-B49D-531DBB0E4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Linguistic Relativity</a:t>
            </a:r>
          </a:p>
        </p:txBody>
      </p:sp>
    </p:spTree>
    <p:extLst>
      <p:ext uri="{BB962C8B-B14F-4D97-AF65-F5344CB8AC3E}">
        <p14:creationId xmlns:p14="http://schemas.microsoft.com/office/powerpoint/2010/main" val="3935390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Language {and,or,vs.} Thought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28600" y="1066800"/>
            <a:ext cx="8382000" cy="60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dirty="0">
                <a:latin typeface="UC Berkeley OS Sign"/>
                <a:cs typeface="Arial" pitchFamily="34" charset="0"/>
                <a:sym typeface="Arial" pitchFamily="34" charset="0"/>
              </a:rPr>
              <a:t>What is the relationship between language and thought?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Universalist</a:t>
            </a:r>
            <a:r>
              <a:rPr lang="en-US" sz="2600" dirty="0">
                <a:latin typeface="UC Berkeley OS Sign"/>
                <a:cs typeface="Arial" pitchFamily="34" charset="0"/>
                <a:sym typeface="Arial" pitchFamily="34" charset="0"/>
              </a:rPr>
              <a:t> view:  Languages are built on a universal cognitive and conceptual foundation that they use differently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Relativist</a:t>
            </a:r>
            <a:r>
              <a:rPr lang="en-US" sz="2600" dirty="0">
                <a:latin typeface="UC Berkeley OS Sign"/>
                <a:cs typeface="Arial" pitchFamily="34" charset="0"/>
                <a:sym typeface="Arial" pitchFamily="34" charset="0"/>
              </a:rPr>
              <a:t> view:  Languages create categories that shape perception, causing speakers of different languages to conceptualize the world in fundamentally different ways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Reconciliation?</a:t>
            </a:r>
            <a:r>
              <a:rPr lang="en-US" sz="2600" dirty="0">
                <a:latin typeface="UC Berkeley OS Sign"/>
                <a:cs typeface="Arial" pitchFamily="34" charset="0"/>
                <a:sym typeface="Arial" pitchFamily="34" charset="0"/>
              </a:rPr>
              <a:t>  Universal conceptual basis for the categorical distinctions that languages make, but that this conceptual foundation may be altered by language and culture</a:t>
            </a:r>
          </a:p>
          <a:p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7622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Linguistic Relativity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Languages differ a great deal in the words they contain (which concepts are lexicalized)</a:t>
            </a:r>
          </a:p>
          <a:p>
            <a:pPr marL="3429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They also differ in more fundamental ways by requiring speakers or writers to attend to details about the world or aspects of experience that another language allows them to ignore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>
                <a:latin typeface="UC Berkeley OS Sign"/>
                <a:cs typeface="Arial" pitchFamily="34" charset="0"/>
                <a:sym typeface="Arial" pitchFamily="34" charset="0"/>
              </a:rPr>
              <a:t>Does this mean that people can't understand concepts that are not lexicalized?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55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1085" y="304800"/>
            <a:ext cx="6829425" cy="60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Japanese Kitchen Knives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397" y="52578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Does your language have different words for each of these kinds of knives?   If it doesn’t, can you still </a:t>
            </a:r>
            <a:r>
              <a:rPr lang="en-US" sz="2800" dirty="0">
                <a:hlinkClick r:id="rId3"/>
              </a:rPr>
              <a:t>distinguish them</a:t>
            </a:r>
            <a:r>
              <a:rPr lang="en-US" sz="2800" dirty="0"/>
              <a:t>?  </a:t>
            </a:r>
            <a:r>
              <a:rPr lang="en-US" sz="2800" dirty="0">
                <a:hlinkClick r:id="rId4"/>
              </a:rPr>
              <a:t>TUTORIAL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852965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79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Alternative:  Linguistic Relativity &amp;</a:t>
            </a:r>
            <a:br>
              <a:rPr lang="en-US" sz="3600" b="1" dirty="0"/>
            </a:br>
            <a:r>
              <a:rPr lang="en-US" sz="3600" b="1" dirty="0"/>
              <a:t> the Whorfian Hypothesis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81000" y="1676400"/>
            <a:ext cx="8382000" cy="493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Benjamin Whorf (mid 20th century) is widely credited and miscredited with the strong form of the hypothesis that "language shapes thought" - that the categories embodied in languages shape or even constrain how people perceive and understand the world 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Popular argument:  Eskimos have lots of words for different kinds of snow, so they think about snow differently than native speakers of other languages</a:t>
            </a:r>
            <a:endParaRPr lang="en-US" sz="24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85B01-6F18-483A-A928-E1EDA01D6563}"/>
              </a:ext>
            </a:extLst>
          </p:cNvPr>
          <p:cNvSpPr txBox="1"/>
          <p:nvPr/>
        </p:nvSpPr>
        <p:spPr>
          <a:xfrm>
            <a:off x="1600201" y="5765188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What’s the flaw in this argument?</a:t>
            </a:r>
          </a:p>
        </p:txBody>
      </p:sp>
    </p:spTree>
    <p:extLst>
      <p:ext uri="{BB962C8B-B14F-4D97-AF65-F5344CB8AC3E}">
        <p14:creationId xmlns:p14="http://schemas.microsoft.com/office/powerpoint/2010/main" val="257531019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Hinting at Linguistic Relativity in</a:t>
            </a:r>
            <a:br>
              <a:rPr lang="en-US" b="1" dirty="0"/>
            </a:br>
            <a:r>
              <a:rPr lang="en-US" b="1" dirty="0"/>
              <a:t>Iceland Advertisement</a:t>
            </a:r>
          </a:p>
        </p:txBody>
      </p:sp>
      <p:pic>
        <p:nvPicPr>
          <p:cNvPr id="3" name="Picture 2" descr="DublinCo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140" y="1752600"/>
            <a:ext cx="7924068" cy="47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60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8115300" cy="2726400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381000" y="176438"/>
            <a:ext cx="8610600" cy="11909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“Weak” Linguistic Relativity is Real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600" y="849622"/>
            <a:ext cx="8382000" cy="5775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In languages in which nouns have gender, people associate gender-specific characteristics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English marks verb tense, Russian marks both tense and gender; Turkish marks verbs according to whether the speaker has first-hand knowledge of the act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204062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French:  Sun is M, Moon is 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0" y="3289786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German:  Sun is F, Moon is M</a:t>
            </a:r>
          </a:p>
        </p:txBody>
      </p:sp>
    </p:spTree>
    <p:extLst>
      <p:ext uri="{BB962C8B-B14F-4D97-AF65-F5344CB8AC3E}">
        <p14:creationId xmlns:p14="http://schemas.microsoft.com/office/powerpoint/2010/main" val="308702393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DF7C-16F5-479C-B289-74D24727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20782"/>
            <a:ext cx="8229600" cy="1143000"/>
          </a:xfrm>
        </p:spPr>
        <p:txBody>
          <a:bodyPr/>
          <a:lstStyle/>
          <a:p>
            <a:r>
              <a:rPr lang="en-US" b="1" dirty="0"/>
              <a:t>Color in Language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0F33A-8B5E-48B0-8667-4BEEE8F60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9035" y="2089183"/>
            <a:ext cx="73533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AC44D-19B1-45C8-9022-9FD55A491DE1}"/>
              </a:ext>
            </a:extLst>
          </p:cNvPr>
          <p:cNvSpPr txBox="1"/>
          <p:nvPr/>
        </p:nvSpPr>
        <p:spPr>
          <a:xfrm>
            <a:off x="985652" y="1081137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 Speakers – “Blue” is one category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5BBDF-1615-452B-ABB1-B845C7C56DF6}"/>
              </a:ext>
            </a:extLst>
          </p:cNvPr>
          <p:cNvSpPr txBox="1"/>
          <p:nvPr/>
        </p:nvSpPr>
        <p:spPr>
          <a:xfrm>
            <a:off x="995548" y="1482183"/>
            <a:ext cx="680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Russian Speakers – “Blue” is two categories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5D6B04-5F86-4295-AD3E-8886DE3A55BC}"/>
              </a:ext>
            </a:extLst>
          </p:cNvPr>
          <p:cNvSpPr/>
          <p:nvPr/>
        </p:nvSpPr>
        <p:spPr>
          <a:xfrm>
            <a:off x="907472" y="5602899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Winawer, J., Witthoft, N., Frank, M. C., Wu, L., Wade, A. R., &amp; Boroditsky, L. (2007). Russian blues reveal effects of language on color discrimination. </a:t>
            </a:r>
            <a:r>
              <a:rPr lang="en-US" i="1" dirty="0"/>
              <a:t>Proceedings of the national academy of sciences</a:t>
            </a:r>
            <a:r>
              <a:rPr lang="en-US" dirty="0"/>
              <a:t>, </a:t>
            </a:r>
            <a:r>
              <a:rPr lang="en-US" i="1" dirty="0"/>
              <a:t>104</a:t>
            </a:r>
            <a:r>
              <a:rPr lang="en-US" dirty="0"/>
              <a:t>(19), 7780-7785.</a:t>
            </a:r>
          </a:p>
        </p:txBody>
      </p:sp>
    </p:spTree>
    <p:extLst>
      <p:ext uri="{BB962C8B-B14F-4D97-AF65-F5344CB8AC3E}">
        <p14:creationId xmlns:p14="http://schemas.microsoft.com/office/powerpoint/2010/main" val="605944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B32D3F-7595-4F94-A6D7-106CB719263C}"/>
              </a:ext>
            </a:extLst>
          </p:cNvPr>
          <p:cNvSpPr/>
          <p:nvPr/>
        </p:nvSpPr>
        <p:spPr>
          <a:xfrm>
            <a:off x="1600200" y="1600200"/>
            <a:ext cx="624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“Languages differ essentially in what they </a:t>
            </a:r>
            <a:r>
              <a:rPr lang="en-US" sz="4000" b="1" i="1" dirty="0"/>
              <a:t>must</a:t>
            </a:r>
            <a:r>
              <a:rPr lang="en-US" sz="4000" dirty="0">
                <a:solidFill>
                  <a:srgbClr val="FF0000"/>
                </a:solidFill>
              </a:rPr>
              <a:t> convey and not in what they </a:t>
            </a:r>
            <a:r>
              <a:rPr lang="en-US" sz="4000" b="1" i="1" dirty="0"/>
              <a:t>may</a:t>
            </a:r>
            <a:r>
              <a:rPr lang="en-US" sz="4000" dirty="0">
                <a:solidFill>
                  <a:srgbClr val="FF0000"/>
                </a:solidFill>
              </a:rPr>
              <a:t> convey.”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72F03-626C-4C81-B4D8-38B1C2DD3ED4}"/>
              </a:ext>
            </a:extLst>
          </p:cNvPr>
          <p:cNvSpPr txBox="1"/>
          <p:nvPr/>
        </p:nvSpPr>
        <p:spPr>
          <a:xfrm>
            <a:off x="3657600" y="447297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Jakobson, Roman (1959) 'On linguistic aspects of translation'</a:t>
            </a:r>
          </a:p>
        </p:txBody>
      </p:sp>
    </p:spTree>
    <p:extLst>
      <p:ext uri="{BB962C8B-B14F-4D97-AF65-F5344CB8AC3E}">
        <p14:creationId xmlns:p14="http://schemas.microsoft.com/office/powerpoint/2010/main" val="23665349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F395D-E93D-4D15-853B-7BACD6D7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9873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No Shamu Problem in German:</a:t>
            </a:r>
            <a:br>
              <a:rPr lang="en-US" sz="4000" b="1" dirty="0"/>
            </a:br>
            <a:r>
              <a:rPr lang="en-US" sz="4000" b="1" dirty="0"/>
              <a:t> “the same thing” must be disambiguated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0067E-C2CF-4E46-AB83-27CE9B07F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369973"/>
            <a:ext cx="71628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i="1" dirty="0"/>
              <a:t>Zwei Jungs können nicht zur </a:t>
            </a:r>
            <a:r>
              <a:rPr lang="de-DE" sz="3600" b="1" i="1" dirty="0">
                <a:solidFill>
                  <a:srgbClr val="FF0000"/>
                </a:solidFill>
              </a:rPr>
              <a:t>gleichen</a:t>
            </a:r>
            <a:r>
              <a:rPr lang="de-DE" sz="3600" b="1" i="1" dirty="0"/>
              <a:t> Zeit dasselbe Hemd anziehen, wohl aber das </a:t>
            </a:r>
            <a:r>
              <a:rPr lang="de-DE" sz="3600" b="1" i="1" dirty="0">
                <a:solidFill>
                  <a:srgbClr val="FF0000"/>
                </a:solidFill>
              </a:rPr>
              <a:t>gleiche</a:t>
            </a:r>
            <a:r>
              <a:rPr lang="de-DE" sz="3600" b="1" i="1" dirty="0"/>
              <a:t>.</a:t>
            </a:r>
          </a:p>
          <a:p>
            <a:pPr marL="0" indent="0">
              <a:buNone/>
            </a:pPr>
            <a:r>
              <a:rPr lang="en-US" sz="3600" i="1" dirty="0"/>
              <a:t>Two guys can’t wear the </a:t>
            </a:r>
            <a:r>
              <a:rPr lang="en-US" sz="3600" b="1" i="1" dirty="0">
                <a:solidFill>
                  <a:srgbClr val="FF0000"/>
                </a:solidFill>
              </a:rPr>
              <a:t>same shirt </a:t>
            </a:r>
            <a:r>
              <a:rPr lang="en-US" sz="3600" i="1" dirty="0"/>
              <a:t>at the same time, but they can wear the </a:t>
            </a:r>
            <a:r>
              <a:rPr lang="en-US" sz="3600" b="1" i="1" dirty="0">
                <a:solidFill>
                  <a:srgbClr val="FF0000"/>
                </a:solidFill>
              </a:rPr>
              <a:t>same shirt</a:t>
            </a:r>
          </a:p>
          <a:p>
            <a:pPr marL="0" indent="0">
              <a:buNone/>
            </a:pP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F8FF0-6C73-4803-A212-A8B9D263F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248738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94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38113" y="3810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Describing and Organizing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Classes of Things (1)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438113" y="1752600"/>
            <a:ext cx="8605771" cy="441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We all create </a:t>
            </a:r>
            <a:r>
              <a:rPr lang="en-US" sz="36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individual categories </a:t>
            </a:r>
            <a:r>
              <a:rPr lang="en-US" sz="3600" dirty="0">
                <a:latin typeface="UC Berkeley OS Sign"/>
                <a:cs typeface="Arial" pitchFamily="34" charset="0"/>
              </a:rPr>
              <a:t>to organize our possessions, activities, and interactions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Our organizing systems are often ad hoc and idiosyncratic to satisfy </a:t>
            </a:r>
            <a:r>
              <a:rPr lang="en-US" sz="3600" dirty="0">
                <a:latin typeface="UC Berkeley OS Sign"/>
                <a:cs typeface="Arial" pitchFamily="34" charset="0"/>
                <a:sym typeface="Arial" pitchFamily="34" charset="0"/>
              </a:rPr>
              <a:t>the requirements that emerge from our unique experiences, preferences, and resource collections</a:t>
            </a:r>
          </a:p>
        </p:txBody>
      </p:sp>
    </p:spTree>
    <p:extLst>
      <p:ext uri="{BB962C8B-B14F-4D97-AF65-F5344CB8AC3E}">
        <p14:creationId xmlns:p14="http://schemas.microsoft.com/office/powerpoint/2010/main" val="382903297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“Culture” Shapes Meaning and Language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1000" y="1524000"/>
            <a:ext cx="8382000" cy="459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English-speaking Americans “on the left” and “on the right” use the same words but with very different meanings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Marriage, freedom, liberty, responsibility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They use different words to frame the same issues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“Pro-life” vs. “Pro-choice”, “Spending” vs. </a:t>
            </a:r>
            <a:b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</a:b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Stimulus”, “Estate tax” vs. “Death tax”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i="1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STOP AND THINK – What other words do the left and right define differently?</a:t>
            </a:r>
          </a:p>
        </p:txBody>
      </p:sp>
    </p:spTree>
    <p:extLst>
      <p:ext uri="{BB962C8B-B14F-4D97-AF65-F5344CB8AC3E}">
        <p14:creationId xmlns:p14="http://schemas.microsoft.com/office/powerpoint/2010/main" val="276472754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87965-C471-42A7-B49D-531DBB0E4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>
                <a:solidFill>
                  <a:prstClr val="black"/>
                </a:solidFill>
              </a:rPr>
              <a:t>Bilinguals &amp; Biculturals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89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Bilinguals &amp; Biculturals: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782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Simultaneous bilinguals - Both languages learned concurrently from birth</a:t>
            </a:r>
          </a:p>
          <a:p>
            <a:r>
              <a:rPr lang="en-US" dirty="0"/>
              <a:t>Second language learners – 2nd language learned after first language is established</a:t>
            </a:r>
          </a:p>
          <a:p>
            <a:r>
              <a:rPr lang="en-US" dirty="0"/>
              <a:t>Bicultural  bilinguals – Speak two languages and identify as belonging to both cultures</a:t>
            </a:r>
          </a:p>
          <a:p>
            <a:r>
              <a:rPr lang="en-US" dirty="0"/>
              <a:t>Monocultural bilinguals – Speak two languages  but identify with one culture</a:t>
            </a:r>
          </a:p>
        </p:txBody>
      </p:sp>
    </p:spTree>
    <p:extLst>
      <p:ext uri="{BB962C8B-B14F-4D97-AF65-F5344CB8AC3E}">
        <p14:creationId xmlns:p14="http://schemas.microsoft.com/office/powerpoint/2010/main" val="3564959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68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2nd Language Competence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Autofit/>
          </a:bodyPr>
          <a:lstStyle/>
          <a:p>
            <a:r>
              <a:rPr lang="en-US" dirty="0"/>
              <a:t>Many bilinguals are fluent speakers of both languages but have only minimal writing competence in one of them</a:t>
            </a:r>
          </a:p>
          <a:p>
            <a:r>
              <a:rPr lang="en-US" dirty="0"/>
              <a:t>Degree of competence in 2nd language reflects perception of the degree to which one’s identity in 2nd language is “compatible and integrated” </a:t>
            </a:r>
          </a:p>
          <a:p>
            <a:r>
              <a:rPr lang="en-US" dirty="0"/>
              <a:t>Relative social status of the two languages influences the extent of “compatibility and integration”</a:t>
            </a:r>
          </a:p>
        </p:txBody>
      </p:sp>
    </p:spTree>
    <p:extLst>
      <p:ext uri="{BB962C8B-B14F-4D97-AF65-F5344CB8AC3E}">
        <p14:creationId xmlns:p14="http://schemas.microsoft.com/office/powerpoint/2010/main" val="210063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Vocabulary Learning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200" y="1371600"/>
            <a:ext cx="7807067" cy="565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Learning any language requires “tuning” of the mechanisms of speech perception, which in turn reduces the ability to discriminate speech features used in other languages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But vocabulary learning in a first language is faster as a result of this “tuning” 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Infants raised in bilingual environments have slower “neural commitment” because they are learning vocabulary in two languages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(more on this statistical learning topic on 3/11)</a:t>
            </a:r>
          </a:p>
          <a:p>
            <a:pPr lvl="1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307358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Cognitive Performance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3400" y="1219200"/>
            <a:ext cx="7391400" cy="594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Many cognitive performances of bicultural bilinguals may vary with the language used in testing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Many multilinguals report different personalities, or even different worldviews, when they speak their different languages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These personality/culture shifts can be primed by speaking the language or by more subtle signals and symbols that “prime” one culture</a:t>
            </a:r>
          </a:p>
          <a:p>
            <a:pPr lvl="1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231288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Code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Bilingual children are constantly alternating between different words that describe the same things</a:t>
            </a:r>
          </a:p>
          <a:p>
            <a:r>
              <a:rPr lang="en-US" dirty="0"/>
              <a:t>This “code switching” might underlie findings that bilingual adults demonstrate more cognitive flexibility and better “executive control”</a:t>
            </a:r>
          </a:p>
        </p:txBody>
      </p:sp>
    </p:spTree>
    <p:extLst>
      <p:ext uri="{BB962C8B-B14F-4D97-AF65-F5344CB8AC3E}">
        <p14:creationId xmlns:p14="http://schemas.microsoft.com/office/powerpoint/2010/main" val="2821570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Expanding scope –</a:t>
            </a:r>
            <a:br>
              <a:rPr lang="en-US" sz="4000" b="1" dirty="0"/>
            </a:br>
            <a:r>
              <a:rPr lang="en-US" sz="4000" b="1" dirty="0"/>
              <a:t> culture {and, or, vs.} thought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399"/>
            <a:ext cx="8229600" cy="4525963"/>
          </a:xfrm>
        </p:spPr>
        <p:txBody>
          <a:bodyPr>
            <a:normAutofit/>
          </a:bodyPr>
          <a:lstStyle/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dirty="0"/>
              <a:t>Some places with many bilinguals (Montreal, Los Angeles) bring together people who differ in language but share much common culture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dirty="0"/>
              <a:t>Are there cultural and language differences that are so large that they result in qualitative cognitive contrasts?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553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47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Breakout Discussions about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 “Code Switching”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Do any of you identify yourselves as bilingual or bicultural?  Which category? What aspects of your life history were deterministic here?</a:t>
            </a:r>
          </a:p>
          <a:p>
            <a:r>
              <a:rPr lang="en-US" sz="3600" dirty="0"/>
              <a:t>In what situations do you “switch codes” for your language and culture?</a:t>
            </a:r>
          </a:p>
          <a:p>
            <a:r>
              <a:rPr lang="en-US" sz="3600" dirty="0"/>
              <a:t>Does the character or extent of your code switching differ according to context or location?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94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3505200" cy="1190997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altLang="en-US" sz="4000" b="1" kern="1200" dirty="0">
                <a:latin typeface="+mj-lt"/>
                <a:sym typeface="UC Berkeley OS Sign"/>
              </a:rPr>
              <a:t>An Organized Closet</a:t>
            </a:r>
          </a:p>
        </p:txBody>
      </p:sp>
      <p:sp>
        <p:nvSpPr>
          <p:cNvPr id="9933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0F5471A-488A-4F27-BCB6-A9C573AB2D13}" type="slidenum">
              <a:rPr lang="en-US" altLang="en-US" sz="1477">
                <a:solidFill>
                  <a:srgbClr val="002955"/>
                </a:solidFill>
                <a:latin typeface="UC Berkeley OS Sign"/>
                <a:ea typeface="MS PGothic" panose="020B0600070205080204" pitchFamily="34" charset="-128"/>
                <a:sym typeface="UC Berkeley OS Sign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z="1477" dirty="0">
              <a:solidFill>
                <a:srgbClr val="002955"/>
              </a:solidFill>
              <a:latin typeface="UC Berkeley OS Sign"/>
              <a:ea typeface="MS PGothic" panose="020B0600070205080204" pitchFamily="34" charset="-128"/>
              <a:sym typeface="UC Berkeley OS Sign"/>
            </a:endParaRPr>
          </a:p>
        </p:txBody>
      </p:sp>
      <p:pic>
        <p:nvPicPr>
          <p:cNvPr id="99332" name="Content Placeholder 8" descr="3766541080_2763a33f3a_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00199"/>
            <a:ext cx="5268792" cy="498118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828" y="76200"/>
            <a:ext cx="3141353" cy="3991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828" y="3819099"/>
            <a:ext cx="2989141" cy="276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38113" y="3810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Describing and Organizing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Classes of Things (2)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813010" y="1752600"/>
            <a:ext cx="8046357" cy="424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Cultural categories </a:t>
            </a:r>
            <a:r>
              <a:rPr lang="en-US" sz="3600" dirty="0">
                <a:latin typeface="UC Berkeley OS Sign"/>
                <a:cs typeface="Arial" pitchFamily="34" charset="0"/>
              </a:rPr>
              <a:t>are embodied in culture and language and have imprecise / flexible boundaries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  <a:sym typeface="Arial" pitchFamily="34" charset="0"/>
              </a:rPr>
              <a:t>Individual categories often make use of or are derived from cultural categories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endParaRPr lang="en-US" sz="3200" dirty="0">
              <a:latin typeface="UC Berkeley OS Sign"/>
              <a:cs typeface="Arial" pitchFamily="34" charset="0"/>
            </a:endParaRP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endParaRPr lang="en-US" sz="3200" dirty="0">
              <a:latin typeface="UC Berkeley OS Sig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09805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FF4D61-7444-4F7F-93E6-AB916B85B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4056" y="0"/>
            <a:ext cx="8066617" cy="6049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1DF7C-16F5-479C-B289-74D24727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20782"/>
            <a:ext cx="8229600" cy="1143000"/>
          </a:xfrm>
        </p:spPr>
        <p:txBody>
          <a:bodyPr/>
          <a:lstStyle/>
          <a:p>
            <a:r>
              <a:rPr lang="en-US" b="1" dirty="0"/>
              <a:t>Color in Culture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3A717-7B59-41A7-8573-733E7A952483}"/>
              </a:ext>
            </a:extLst>
          </p:cNvPr>
          <p:cNvSpPr txBox="1"/>
          <p:nvPr/>
        </p:nvSpPr>
        <p:spPr>
          <a:xfrm>
            <a:off x="1219200" y="5715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4"/>
              </a:rPr>
              <a:t>How Color Changes the Mood in Art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3238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33F8B-4452-4FFF-B0CD-7C7DBDD9D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1524000"/>
            <a:ext cx="298867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Calming Color Scheme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CBD55-32A2-4939-B793-CFF051552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39" y="838200"/>
            <a:ext cx="5542461" cy="5335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69334D-5E98-4C63-B725-C81D1A85A6B0}"/>
              </a:ext>
            </a:extLst>
          </p:cNvPr>
          <p:cNvSpPr txBox="1"/>
          <p:nvPr/>
        </p:nvSpPr>
        <p:spPr>
          <a:xfrm>
            <a:off x="6477000" y="3962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“Water Lilies”</a:t>
            </a:r>
          </a:p>
          <a:p>
            <a:r>
              <a:rPr lang="en-US" sz="2400" dirty="0"/>
              <a:t>Claude Monet, 1916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918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2794</Words>
  <Application>Microsoft Office PowerPoint</Application>
  <PresentationFormat>On-screen Show (4:3)</PresentationFormat>
  <Paragraphs>301</Paragraphs>
  <Slides>58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UC Berkeley OS Sign</vt:lpstr>
      <vt:lpstr>Wingdings</vt:lpstr>
      <vt:lpstr>Office Theme</vt:lpstr>
      <vt:lpstr>CogSci 150 “Sensemaking and Organizing” Spring 2021</vt:lpstr>
      <vt:lpstr>PowerPoint Presentation</vt:lpstr>
      <vt:lpstr>Categories of Categories</vt:lpstr>
      <vt:lpstr>PowerPoint Presentation</vt:lpstr>
      <vt:lpstr>Describing and Organizing  Classes of Things (1) </vt:lpstr>
      <vt:lpstr>An Organized Closet</vt:lpstr>
      <vt:lpstr>Describing and Organizing  Classes of Things (2) </vt:lpstr>
      <vt:lpstr>Color in Culture</vt:lpstr>
      <vt:lpstr>A Calming Color Scheme</vt:lpstr>
      <vt:lpstr>Not Calm, Distressing</vt:lpstr>
      <vt:lpstr>Not Calm. Not Distressing</vt:lpstr>
      <vt:lpstr>Describing and Organizing  Classes of Things (3) </vt:lpstr>
      <vt:lpstr>Color Defined by Wavelength</vt:lpstr>
      <vt:lpstr>"Gross Income" Tax Code Categories</vt:lpstr>
      <vt:lpstr>Describing and Organizing  Classes of Things (4) </vt:lpstr>
      <vt:lpstr>Cultural Categories</vt:lpstr>
      <vt:lpstr>Some Definitions of “Culture”</vt:lpstr>
      <vt:lpstr>Comparing Cultures</vt:lpstr>
      <vt:lpstr>Culture as a “System of Meaning”</vt:lpstr>
      <vt:lpstr>Cultural Categories (1)</vt:lpstr>
      <vt:lpstr>Cultural Categories (2)</vt:lpstr>
      <vt:lpstr>Cultural Categories (3)</vt:lpstr>
      <vt:lpstr>Cultural Categories (4)</vt:lpstr>
      <vt:lpstr>STOP AND THINK “Systems of Meaning”</vt:lpstr>
      <vt:lpstr>Natural / Basic-Level Categories</vt:lpstr>
      <vt:lpstr>Category Hierarchies</vt:lpstr>
      <vt:lpstr>PowerPoint Presentation</vt:lpstr>
      <vt:lpstr>“Carving Nature at its Joints”</vt:lpstr>
      <vt:lpstr>PowerPoint Presentation</vt:lpstr>
      <vt:lpstr>PowerPoint Presentation</vt:lpstr>
      <vt:lpstr>PowerPoint Presentation</vt:lpstr>
      <vt:lpstr>Basic-Level Categories: What</vt:lpstr>
      <vt:lpstr>PowerPoint Presentation</vt:lpstr>
      <vt:lpstr>Basic Categories and Language Use</vt:lpstr>
      <vt:lpstr>PowerPoint Presentation</vt:lpstr>
      <vt:lpstr>Tradeoffs in Abstraction and Granularity</vt:lpstr>
      <vt:lpstr>STOP AND THINK</vt:lpstr>
      <vt:lpstr>The Precision-Simplicity Tradeoff</vt:lpstr>
      <vt:lpstr>Descriptive Precision</vt:lpstr>
      <vt:lpstr>Linguistic Relativity</vt:lpstr>
      <vt:lpstr>Language {and,or,vs.} Thought</vt:lpstr>
      <vt:lpstr>Linguistic Relativity</vt:lpstr>
      <vt:lpstr>PowerPoint Presentation</vt:lpstr>
      <vt:lpstr>Alternative:  Linguistic Relativity &amp;  the Whorfian Hypothesis</vt:lpstr>
      <vt:lpstr>Hinting at Linguistic Relativity in Iceland Advertisement</vt:lpstr>
      <vt:lpstr>PowerPoint Presentation</vt:lpstr>
      <vt:lpstr>Color in Language</vt:lpstr>
      <vt:lpstr>PowerPoint Presentation</vt:lpstr>
      <vt:lpstr>No Shamu Problem in German:  “the same thing” must be disambiguated</vt:lpstr>
      <vt:lpstr>“Culture” Shapes Meaning and Language</vt:lpstr>
      <vt:lpstr>Bilinguals &amp; Biculturals</vt:lpstr>
      <vt:lpstr>Bilinguals &amp; Biculturals: Definitions</vt:lpstr>
      <vt:lpstr>2nd Language Competence</vt:lpstr>
      <vt:lpstr>Vocabulary Learning</vt:lpstr>
      <vt:lpstr>Cognitive Performance</vt:lpstr>
      <vt:lpstr>Code Switching</vt:lpstr>
      <vt:lpstr>Expanding scope –  culture {and, or, vs.} thought</vt:lpstr>
      <vt:lpstr>Breakout Discussions about  “Code Switching”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2019-10-08T00:00:58Z</dcterms:created>
  <dcterms:modified xsi:type="dcterms:W3CDTF">2021-02-18T17:41:28Z</dcterms:modified>
</cp:coreProperties>
</file>