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0"/>
  </p:notesMasterIdLst>
  <p:sldIdLst>
    <p:sldId id="266" r:id="rId2"/>
    <p:sldId id="700" r:id="rId3"/>
    <p:sldId id="305" r:id="rId4"/>
    <p:sldId id="447" r:id="rId5"/>
    <p:sldId id="448" r:id="rId6"/>
    <p:sldId id="453" r:id="rId7"/>
    <p:sldId id="451" r:id="rId8"/>
    <p:sldId id="450" r:id="rId9"/>
    <p:sldId id="455" r:id="rId10"/>
    <p:sldId id="449" r:id="rId11"/>
    <p:sldId id="454" r:id="rId12"/>
    <p:sldId id="452" r:id="rId13"/>
    <p:sldId id="457" r:id="rId14"/>
    <p:sldId id="445" r:id="rId15"/>
    <p:sldId id="699" r:id="rId16"/>
    <p:sldId id="458" r:id="rId17"/>
    <p:sldId id="476" r:id="rId18"/>
    <p:sldId id="470" r:id="rId19"/>
    <p:sldId id="694" r:id="rId20"/>
    <p:sldId id="387" r:id="rId21"/>
    <p:sldId id="371" r:id="rId22"/>
    <p:sldId id="460" r:id="rId23"/>
    <p:sldId id="441" r:id="rId24"/>
    <p:sldId id="442" r:id="rId25"/>
    <p:sldId id="268" r:id="rId26"/>
    <p:sldId id="393" r:id="rId27"/>
    <p:sldId id="432" r:id="rId28"/>
    <p:sldId id="698" r:id="rId29"/>
    <p:sldId id="372" r:id="rId30"/>
    <p:sldId id="342" r:id="rId31"/>
    <p:sldId id="338" r:id="rId32"/>
    <p:sldId id="340" r:id="rId33"/>
    <p:sldId id="468" r:id="rId34"/>
    <p:sldId id="471" r:id="rId35"/>
    <p:sldId id="475" r:id="rId36"/>
    <p:sldId id="381" r:id="rId37"/>
    <p:sldId id="704" r:id="rId38"/>
    <p:sldId id="480" r:id="rId39"/>
    <p:sldId id="384" r:id="rId40"/>
    <p:sldId id="705" r:id="rId41"/>
    <p:sldId id="489" r:id="rId42"/>
    <p:sldId id="490" r:id="rId43"/>
    <p:sldId id="491" r:id="rId44"/>
    <p:sldId id="706" r:id="rId45"/>
    <p:sldId id="707" r:id="rId46"/>
    <p:sldId id="329" r:id="rId47"/>
    <p:sldId id="389" r:id="rId48"/>
    <p:sldId id="344" r:id="rId49"/>
    <p:sldId id="486" r:id="rId50"/>
    <p:sldId id="487" r:id="rId51"/>
    <p:sldId id="503" r:id="rId52"/>
    <p:sldId id="464" r:id="rId53"/>
    <p:sldId id="467" r:id="rId54"/>
    <p:sldId id="462" r:id="rId55"/>
    <p:sldId id="477" r:id="rId56"/>
    <p:sldId id="690" r:id="rId57"/>
    <p:sldId id="703" r:id="rId58"/>
    <p:sldId id="702" r:id="rId59"/>
    <p:sldId id="701" r:id="rId60"/>
    <p:sldId id="708" r:id="rId61"/>
    <p:sldId id="711" r:id="rId62"/>
    <p:sldId id="712" r:id="rId63"/>
    <p:sldId id="709" r:id="rId64"/>
    <p:sldId id="713" r:id="rId65"/>
    <p:sldId id="714" r:id="rId66"/>
    <p:sldId id="723" r:id="rId67"/>
    <p:sldId id="722" r:id="rId68"/>
    <p:sldId id="716" r:id="rId69"/>
    <p:sldId id="719" r:id="rId70"/>
    <p:sldId id="724" r:id="rId71"/>
    <p:sldId id="725" r:id="rId72"/>
    <p:sldId id="726" r:id="rId73"/>
    <p:sldId id="727" r:id="rId74"/>
    <p:sldId id="728" r:id="rId75"/>
    <p:sldId id="729" r:id="rId76"/>
    <p:sldId id="732" r:id="rId77"/>
    <p:sldId id="733" r:id="rId78"/>
    <p:sldId id="734" r:id="rId7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4" autoAdjust="0"/>
    <p:restoredTop sz="80662" autoAdjust="0"/>
  </p:normalViewPr>
  <p:slideViewPr>
    <p:cSldViewPr>
      <p:cViewPr varScale="1">
        <p:scale>
          <a:sx n="79" d="100"/>
          <a:sy n="79" d="100"/>
        </p:scale>
        <p:origin x="1437" y="36"/>
      </p:cViewPr>
      <p:guideLst>
        <p:guide orient="horz" pos="2160"/>
        <p:guide pos="2880"/>
      </p:guideLst>
    </p:cSldViewPr>
  </p:slideViewPr>
  <p:outlineViewPr>
    <p:cViewPr>
      <p:scale>
        <a:sx n="33" d="100"/>
        <a:sy n="33" d="100"/>
      </p:scale>
      <p:origin x="0" y="-16728"/>
    </p:cViewPr>
  </p:outlineViewPr>
  <p:notesTextViewPr>
    <p:cViewPr>
      <p:scale>
        <a:sx n="3" d="2"/>
        <a:sy n="3" d="2"/>
      </p:scale>
      <p:origin x="0" y="0"/>
    </p:cViewPr>
  </p:notesTextViewPr>
  <p:sorterViewPr>
    <p:cViewPr>
      <p:scale>
        <a:sx n="135" d="100"/>
        <a:sy n="135" d="100"/>
      </p:scale>
      <p:origin x="0" y="-31104"/>
    </p:cViewPr>
  </p:sorterViewPr>
  <p:notesViewPr>
    <p:cSldViewPr>
      <p:cViewPr varScale="1">
        <p:scale>
          <a:sx n="44" d="100"/>
          <a:sy n="44" d="100"/>
        </p:scale>
        <p:origin x="2779" y="4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2/23/2021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2240667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62643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4171825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dirty="0"/>
          </a:p>
        </p:txBody>
      </p:sp>
    </p:spTree>
    <p:extLst>
      <p:ext uri="{BB962C8B-B14F-4D97-AF65-F5344CB8AC3E}">
        <p14:creationId xmlns:p14="http://schemas.microsoft.com/office/powerpoint/2010/main" val="416440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349580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197671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1344077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3021547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051596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162016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2004250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206936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139698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2395998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23</a:t>
            </a:fld>
            <a:endParaRPr lang="en-US"/>
          </a:p>
        </p:txBody>
      </p:sp>
    </p:spTree>
    <p:extLst>
      <p:ext uri="{BB962C8B-B14F-4D97-AF65-F5344CB8AC3E}">
        <p14:creationId xmlns:p14="http://schemas.microsoft.com/office/powerpoint/2010/main" val="2958980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24</a:t>
            </a:fld>
            <a:endParaRPr lang="en-US"/>
          </a:p>
        </p:txBody>
      </p:sp>
    </p:spTree>
    <p:extLst>
      <p:ext uri="{BB962C8B-B14F-4D97-AF65-F5344CB8AC3E}">
        <p14:creationId xmlns:p14="http://schemas.microsoft.com/office/powerpoint/2010/main" val="1154718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25</a:t>
            </a:fld>
            <a:endParaRPr lang="en-US"/>
          </a:p>
        </p:txBody>
      </p:sp>
    </p:spTree>
    <p:extLst>
      <p:ext uri="{BB962C8B-B14F-4D97-AF65-F5344CB8AC3E}">
        <p14:creationId xmlns:p14="http://schemas.microsoft.com/office/powerpoint/2010/main" val="1049169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26</a:t>
            </a:fld>
            <a:endParaRPr lang="en-US"/>
          </a:p>
        </p:txBody>
      </p:sp>
    </p:spTree>
    <p:extLst>
      <p:ext uri="{BB962C8B-B14F-4D97-AF65-F5344CB8AC3E}">
        <p14:creationId xmlns:p14="http://schemas.microsoft.com/office/powerpoint/2010/main" val="388670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1733392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631943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352847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a:t>
            </a:fld>
            <a:endParaRPr lang="en-US" dirty="0"/>
          </a:p>
        </p:txBody>
      </p:sp>
    </p:spTree>
    <p:extLst>
      <p:ext uri="{BB962C8B-B14F-4D97-AF65-F5344CB8AC3E}">
        <p14:creationId xmlns:p14="http://schemas.microsoft.com/office/powerpoint/2010/main" val="3232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1223936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969555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4091816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2647122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1895365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2659574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36</a:t>
            </a:fld>
            <a:endParaRPr lang="en-US"/>
          </a:p>
        </p:txBody>
      </p:sp>
    </p:spTree>
    <p:extLst>
      <p:ext uri="{BB962C8B-B14F-4D97-AF65-F5344CB8AC3E}">
        <p14:creationId xmlns:p14="http://schemas.microsoft.com/office/powerpoint/2010/main" val="304521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3596437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4057985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39</a:t>
            </a:fld>
            <a:endParaRPr lang="en-US"/>
          </a:p>
        </p:txBody>
      </p:sp>
    </p:spTree>
    <p:extLst>
      <p:ext uri="{BB962C8B-B14F-4D97-AF65-F5344CB8AC3E}">
        <p14:creationId xmlns:p14="http://schemas.microsoft.com/office/powerpoint/2010/main" val="42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2874934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2765875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3907513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1208742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3396772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593044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3288550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46</a:t>
            </a:fld>
            <a:endParaRPr lang="en-US"/>
          </a:p>
        </p:txBody>
      </p:sp>
    </p:spTree>
    <p:extLst>
      <p:ext uri="{BB962C8B-B14F-4D97-AF65-F5344CB8AC3E}">
        <p14:creationId xmlns:p14="http://schemas.microsoft.com/office/powerpoint/2010/main" val="1928405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4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47</a:t>
            </a:fld>
            <a:endParaRPr lang="en-US"/>
          </a:p>
        </p:txBody>
      </p:sp>
    </p:spTree>
    <p:extLst>
      <p:ext uri="{BB962C8B-B14F-4D97-AF65-F5344CB8AC3E}">
        <p14:creationId xmlns:p14="http://schemas.microsoft.com/office/powerpoint/2010/main" val="1095143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447008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262078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40945793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2578216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420731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28596674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1428502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5784332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4218937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32322039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4051687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4100835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2056920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29045426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2756044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38020967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10404418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3869629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264467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65</a:t>
            </a:fld>
            <a:endParaRPr lang="en-US" dirty="0"/>
          </a:p>
        </p:txBody>
      </p:sp>
    </p:spTree>
    <p:extLst>
      <p:ext uri="{BB962C8B-B14F-4D97-AF65-F5344CB8AC3E}">
        <p14:creationId xmlns:p14="http://schemas.microsoft.com/office/powerpoint/2010/main" val="36351667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260239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410453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11381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2/23/2021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s://nypost.com/2018/05/19/our-digital-addictions-are-killing-our-kids/"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iptc.org/std/SportsML/1.0/documentation/documentation-navigation.html" TargetMode="Externa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2021</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23 February 2021</a:t>
            </a:r>
            <a:br>
              <a:rPr lang="en-US" sz="3000" dirty="0">
                <a:sym typeface="UC Berkeley OS Sign"/>
              </a:rPr>
            </a:br>
            <a:r>
              <a:rPr lang="en-US" sz="3000" dirty="0">
                <a:sym typeface="UC Berkeley OS Sign"/>
              </a:rPr>
              <a:t> 11) </a:t>
            </a:r>
            <a:r>
              <a:rPr lang="en-US" sz="3000" dirty="0"/>
              <a:t>Cognitive Universals? Folk biology; Myths</a:t>
            </a:r>
            <a:endParaRPr lang="en-US" sz="3000" dirty="0">
              <a:sym typeface="UC Berkeley OS Sig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00" y="381000"/>
            <a:ext cx="4551531" cy="6077712"/>
          </a:xfrm>
          <a:prstGeom prst="rect">
            <a:avLst/>
          </a:prstGeom>
        </p:spPr>
      </p:pic>
    </p:spTree>
    <p:extLst>
      <p:ext uri="{BB962C8B-B14F-4D97-AF65-F5344CB8AC3E}">
        <p14:creationId xmlns:p14="http://schemas.microsoft.com/office/powerpoint/2010/main" val="83139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366712"/>
            <a:ext cx="7620000" cy="6124575"/>
          </a:xfrm>
          <a:prstGeom prst="rect">
            <a:avLst/>
          </a:prstGeom>
        </p:spPr>
      </p:pic>
    </p:spTree>
    <p:extLst>
      <p:ext uri="{BB962C8B-B14F-4D97-AF65-F5344CB8AC3E}">
        <p14:creationId xmlns:p14="http://schemas.microsoft.com/office/powerpoint/2010/main" val="237317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6652" y="609600"/>
            <a:ext cx="7713688" cy="5791200"/>
          </a:xfrm>
          <a:prstGeom prst="rect">
            <a:avLst/>
          </a:prstGeom>
        </p:spPr>
      </p:pic>
    </p:spTree>
    <p:extLst>
      <p:ext uri="{BB962C8B-B14F-4D97-AF65-F5344CB8AC3E}">
        <p14:creationId xmlns:p14="http://schemas.microsoft.com/office/powerpoint/2010/main" val="3242175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Your Knowledge of Trees</a:t>
            </a:r>
          </a:p>
        </p:txBody>
      </p:sp>
      <p:sp>
        <p:nvSpPr>
          <p:cNvPr id="3" name="Content Placeholder 2"/>
          <p:cNvSpPr>
            <a:spLocks noGrp="1"/>
          </p:cNvSpPr>
          <p:nvPr>
            <p:ph idx="1"/>
          </p:nvPr>
        </p:nvSpPr>
        <p:spPr>
          <a:xfrm>
            <a:off x="457200" y="1417638"/>
            <a:ext cx="8229600" cy="4525963"/>
          </a:xfrm>
        </p:spPr>
        <p:txBody>
          <a:bodyPr>
            <a:normAutofit/>
          </a:bodyPr>
          <a:lstStyle/>
          <a:p>
            <a:r>
              <a:rPr lang="en-US" dirty="0"/>
              <a:t>Of the 20 tree names… every tree is on the Berkeley campus, and 7 of the listed trees are within a few hundred yards from the Campanile</a:t>
            </a:r>
          </a:p>
          <a:p>
            <a:r>
              <a:rPr lang="en-US" dirty="0"/>
              <a:t>…Including 6 of the 8 trees you just saw pictures of</a:t>
            </a:r>
          </a:p>
          <a:p>
            <a:r>
              <a:rPr lang="en-US" dirty="0">
                <a:solidFill>
                  <a:srgbClr val="FF0000"/>
                </a:solidFill>
              </a:rPr>
              <a:t>How many different tree species do you think there are on the Berkeley campus?</a:t>
            </a:r>
          </a:p>
        </p:txBody>
      </p:sp>
    </p:spTree>
    <p:extLst>
      <p:ext uri="{BB962C8B-B14F-4D97-AF65-F5344CB8AC3E}">
        <p14:creationId xmlns:p14="http://schemas.microsoft.com/office/powerpoint/2010/main" val="1630809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Shamu for Berkeley Campus Trees</a:t>
            </a:r>
            <a:br>
              <a:rPr lang="en-US" b="1" dirty="0"/>
            </a:br>
            <a:r>
              <a:rPr lang="en-US" sz="2700" b="1" dirty="0"/>
              <a:t>(Many of the tree names identify categories with many species)</a:t>
            </a:r>
          </a:p>
        </p:txBody>
      </p:sp>
      <p:sp>
        <p:nvSpPr>
          <p:cNvPr id="3" name="Content Placeholder 2"/>
          <p:cNvSpPr>
            <a:spLocks noGrp="1"/>
          </p:cNvSpPr>
          <p:nvPr>
            <p:ph idx="1"/>
          </p:nvPr>
        </p:nvSpPr>
        <p:spPr>
          <a:xfrm>
            <a:off x="996696" y="1417638"/>
            <a:ext cx="3276600" cy="4525963"/>
          </a:xfrm>
        </p:spPr>
        <p:txBody>
          <a:bodyPr>
            <a:normAutofit/>
          </a:bodyPr>
          <a:lstStyle/>
          <a:p>
            <a:r>
              <a:rPr lang="en-US" sz="4000" dirty="0"/>
              <a:t>Acacia (5)</a:t>
            </a:r>
          </a:p>
          <a:p>
            <a:r>
              <a:rPr lang="en-US" sz="4000" dirty="0"/>
              <a:t>Birch (5)</a:t>
            </a:r>
          </a:p>
          <a:p>
            <a:r>
              <a:rPr lang="en-US" sz="4000" dirty="0"/>
              <a:t>Cherry (6)</a:t>
            </a:r>
          </a:p>
          <a:p>
            <a:r>
              <a:rPr lang="en-US" sz="4000" dirty="0">
                <a:solidFill>
                  <a:prstClr val="black"/>
                </a:solidFill>
              </a:rPr>
              <a:t>Dogwood (5)</a:t>
            </a:r>
            <a:endParaRPr lang="en-US" sz="4000" dirty="0"/>
          </a:p>
          <a:p>
            <a:r>
              <a:rPr lang="en-US" sz="4000" dirty="0"/>
              <a:t>Elm (5)</a:t>
            </a:r>
          </a:p>
        </p:txBody>
      </p:sp>
      <p:sp>
        <p:nvSpPr>
          <p:cNvPr id="4" name="Rectangle 3"/>
          <p:cNvSpPr/>
          <p:nvPr/>
        </p:nvSpPr>
        <p:spPr>
          <a:xfrm>
            <a:off x="4273296" y="1506466"/>
            <a:ext cx="4572000" cy="3662541"/>
          </a:xfrm>
          <a:prstGeom prst="rect">
            <a:avLst/>
          </a:prstGeom>
        </p:spPr>
        <p:txBody>
          <a:bodyPr>
            <a:spAutoFit/>
          </a:bodyPr>
          <a:lstStyle/>
          <a:p>
            <a:pPr marL="342900" indent="-342900">
              <a:spcBef>
                <a:spcPct val="20000"/>
              </a:spcBef>
              <a:buFont typeface="Arial" pitchFamily="34" charset="0"/>
              <a:buChar char="•"/>
            </a:pPr>
            <a:r>
              <a:rPr lang="en-US" sz="4000" dirty="0"/>
              <a:t>Eucalyptus (8)</a:t>
            </a:r>
          </a:p>
          <a:p>
            <a:pPr marL="342900" lvl="0" indent="-342900">
              <a:spcBef>
                <a:spcPct val="20000"/>
              </a:spcBef>
              <a:buFont typeface="Arial" pitchFamily="34" charset="0"/>
              <a:buChar char="•"/>
            </a:pPr>
            <a:r>
              <a:rPr lang="en-US" sz="4000" dirty="0"/>
              <a:t>Magnolia (5)</a:t>
            </a:r>
          </a:p>
          <a:p>
            <a:pPr marL="342900" lvl="0" indent="-342900">
              <a:spcBef>
                <a:spcPct val="20000"/>
              </a:spcBef>
              <a:buFont typeface="Arial" pitchFamily="34" charset="0"/>
              <a:buChar char="•"/>
            </a:pPr>
            <a:r>
              <a:rPr lang="en-US" sz="4000" dirty="0"/>
              <a:t>Maple (9)</a:t>
            </a:r>
          </a:p>
          <a:p>
            <a:pPr marL="342900" lvl="0" indent="-342900">
              <a:spcBef>
                <a:spcPct val="20000"/>
              </a:spcBef>
              <a:buFont typeface="Arial" pitchFamily="34" charset="0"/>
              <a:buChar char="•"/>
            </a:pPr>
            <a:r>
              <a:rPr lang="en-US" sz="4000" dirty="0"/>
              <a:t>Oak (22)</a:t>
            </a:r>
          </a:p>
          <a:p>
            <a:pPr marL="342900" lvl="0" indent="-342900">
              <a:spcBef>
                <a:spcPct val="20000"/>
              </a:spcBef>
              <a:buFont typeface="Arial" pitchFamily="34" charset="0"/>
              <a:buChar char="•"/>
            </a:pPr>
            <a:r>
              <a:rPr lang="en-US" sz="4000" dirty="0"/>
              <a:t>Pine (22)</a:t>
            </a:r>
          </a:p>
        </p:txBody>
      </p:sp>
      <p:sp>
        <p:nvSpPr>
          <p:cNvPr id="5" name="TextBox 4"/>
          <p:cNvSpPr txBox="1"/>
          <p:nvPr/>
        </p:nvSpPr>
        <p:spPr>
          <a:xfrm>
            <a:off x="762000" y="5348522"/>
            <a:ext cx="7467600" cy="1077218"/>
          </a:xfrm>
          <a:prstGeom prst="rect">
            <a:avLst/>
          </a:prstGeom>
          <a:noFill/>
        </p:spPr>
        <p:txBody>
          <a:bodyPr wrap="square" rtlCol="0">
            <a:spAutoFit/>
          </a:bodyPr>
          <a:lstStyle/>
          <a:p>
            <a:r>
              <a:rPr lang="en-US" sz="3200" dirty="0"/>
              <a:t>As of 2016, there were </a:t>
            </a:r>
            <a:r>
              <a:rPr lang="en-US" sz="3200" b="1" dirty="0">
                <a:solidFill>
                  <a:srgbClr val="FF0000"/>
                </a:solidFill>
              </a:rPr>
              <a:t>276</a:t>
            </a:r>
            <a:r>
              <a:rPr lang="en-US" sz="3200" dirty="0"/>
              <a:t> different species of trees on the campus</a:t>
            </a:r>
          </a:p>
        </p:txBody>
      </p:sp>
    </p:spTree>
    <p:extLst>
      <p:ext uri="{BB962C8B-B14F-4D97-AF65-F5344CB8AC3E}">
        <p14:creationId xmlns:p14="http://schemas.microsoft.com/office/powerpoint/2010/main" val="3889858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83EF62-95DF-4738-B374-8166DAF56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13891" y="1641929"/>
            <a:ext cx="5167086" cy="3875314"/>
          </a:xfrm>
          <a:prstGeom prst="rect">
            <a:avLst/>
          </a:prstGeom>
        </p:spPr>
      </p:pic>
      <p:pic>
        <p:nvPicPr>
          <p:cNvPr id="9" name="Picture 8" descr="A picture containing engineering drawing&#10;&#10;Description automatically generated">
            <a:extLst>
              <a:ext uri="{FF2B5EF4-FFF2-40B4-BE49-F238E27FC236}">
                <a16:creationId xmlns:a16="http://schemas.microsoft.com/office/drawing/2014/main" id="{28AFC19A-141A-4A38-86CC-544FEB971F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2575" y="1539875"/>
            <a:ext cx="5308600" cy="3981450"/>
          </a:xfrm>
          <a:prstGeom prst="rect">
            <a:avLst/>
          </a:prstGeom>
        </p:spPr>
      </p:pic>
      <p:sp>
        <p:nvSpPr>
          <p:cNvPr id="10" name="TextBox 9">
            <a:extLst>
              <a:ext uri="{FF2B5EF4-FFF2-40B4-BE49-F238E27FC236}">
                <a16:creationId xmlns:a16="http://schemas.microsoft.com/office/drawing/2014/main" id="{BE1E52DD-C78E-474B-8E2C-309FB620216A}"/>
              </a:ext>
            </a:extLst>
          </p:cNvPr>
          <p:cNvSpPr txBox="1"/>
          <p:nvPr/>
        </p:nvSpPr>
        <p:spPr>
          <a:xfrm>
            <a:off x="5562600" y="313871"/>
            <a:ext cx="3200400" cy="523220"/>
          </a:xfrm>
          <a:prstGeom prst="rect">
            <a:avLst/>
          </a:prstGeom>
          <a:noFill/>
        </p:spPr>
        <p:txBody>
          <a:bodyPr wrap="square" rtlCol="0">
            <a:spAutoFit/>
          </a:bodyPr>
          <a:lstStyle/>
          <a:p>
            <a:r>
              <a:rPr lang="en-US" sz="2800" dirty="0"/>
              <a:t>London Plane trees</a:t>
            </a:r>
          </a:p>
        </p:txBody>
      </p:sp>
    </p:spTree>
    <p:extLst>
      <p:ext uri="{BB962C8B-B14F-4D97-AF65-F5344CB8AC3E}">
        <p14:creationId xmlns:p14="http://schemas.microsoft.com/office/powerpoint/2010/main" val="3822913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Your Knowledge of Trees</a:t>
            </a: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a:t>How would you rate your knowledge of trees?</a:t>
            </a:r>
          </a:p>
          <a:p>
            <a:pPr lvl="1"/>
            <a:r>
              <a:rPr lang="en-US" dirty="0"/>
              <a:t>Compared to a “typical” Berkeley student</a:t>
            </a:r>
          </a:p>
          <a:p>
            <a:pPr lvl="1"/>
            <a:r>
              <a:rPr lang="en-US" dirty="0"/>
              <a:t>Compared to someone who works with trees (landscape designer, arborist)</a:t>
            </a:r>
          </a:p>
          <a:p>
            <a:pPr lvl="1"/>
            <a:r>
              <a:rPr lang="en-US" dirty="0"/>
              <a:t>Compared to a botanist or “plant scientist”</a:t>
            </a:r>
          </a:p>
          <a:p>
            <a:pPr lvl="1"/>
            <a:r>
              <a:rPr lang="en-US" dirty="0"/>
              <a:t>Compared to someone who lives in a Northern California forest area</a:t>
            </a:r>
          </a:p>
          <a:p>
            <a:pPr lvl="1"/>
            <a:r>
              <a:rPr lang="en-US" dirty="0"/>
              <a:t>Compared to someone who lives in the Amazon rain forest</a:t>
            </a:r>
          </a:p>
          <a:p>
            <a:r>
              <a:rPr lang="en-US" b="1" dirty="0">
                <a:solidFill>
                  <a:srgbClr val="FF0000"/>
                </a:solidFill>
              </a:rPr>
              <a:t>What determines someone’s level of knowledge about trees?</a:t>
            </a:r>
          </a:p>
        </p:txBody>
      </p:sp>
    </p:spTree>
    <p:extLst>
      <p:ext uri="{BB962C8B-B14F-4D97-AF65-F5344CB8AC3E}">
        <p14:creationId xmlns:p14="http://schemas.microsoft.com/office/powerpoint/2010/main" val="3094812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Comparative Knowledge About Trees</a:t>
            </a:r>
          </a:p>
        </p:txBody>
      </p:sp>
      <p:sp>
        <p:nvSpPr>
          <p:cNvPr id="3" name="Content Placeholder 2"/>
          <p:cNvSpPr>
            <a:spLocks noGrp="1"/>
          </p:cNvSpPr>
          <p:nvPr>
            <p:ph idx="1"/>
          </p:nvPr>
        </p:nvSpPr>
        <p:spPr>
          <a:xfrm>
            <a:off x="457200" y="1524000"/>
            <a:ext cx="8229600" cy="4525963"/>
          </a:xfrm>
        </p:spPr>
        <p:txBody>
          <a:bodyPr>
            <a:normAutofit/>
          </a:bodyPr>
          <a:lstStyle/>
          <a:p>
            <a:r>
              <a:rPr lang="en-US" sz="2800" dirty="0"/>
              <a:t>Maintenance workers, landscaper designers, and botanists know a lot about trees, but</a:t>
            </a:r>
          </a:p>
          <a:p>
            <a:pPr marL="742950" lvl="2" indent="-342900"/>
            <a:r>
              <a:rPr lang="en-US" b="1" i="1" dirty="0">
                <a:solidFill>
                  <a:srgbClr val="FF0000"/>
                </a:solidFill>
              </a:rPr>
              <a:t>How do botanists, maintenance workers, and landscape designers differ in how they think about trees?</a:t>
            </a:r>
          </a:p>
          <a:p>
            <a:r>
              <a:rPr lang="en-US" sz="2800" dirty="0"/>
              <a:t>4-year-old children living in rain forests can identify more trees than US college students</a:t>
            </a:r>
          </a:p>
          <a:p>
            <a:r>
              <a:rPr lang="en-US" sz="2800" dirty="0"/>
              <a:t>Some adults can identify and reason about hundreds of different trees and plants</a:t>
            </a:r>
          </a:p>
          <a:p>
            <a:endParaRPr lang="en-US" sz="2800" dirty="0"/>
          </a:p>
        </p:txBody>
      </p:sp>
    </p:spTree>
    <p:extLst>
      <p:ext uri="{BB962C8B-B14F-4D97-AF65-F5344CB8AC3E}">
        <p14:creationId xmlns:p14="http://schemas.microsoft.com/office/powerpoint/2010/main" val="1774030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 y="2133600"/>
            <a:ext cx="8945880" cy="2813725"/>
          </a:xfrm>
          <a:prstGeom prst="rect">
            <a:avLst/>
          </a:prstGeom>
        </p:spPr>
      </p:pic>
      <p:sp>
        <p:nvSpPr>
          <p:cNvPr id="5" name="TextBox 4"/>
          <p:cNvSpPr txBox="1"/>
          <p:nvPr/>
        </p:nvSpPr>
        <p:spPr>
          <a:xfrm>
            <a:off x="990600" y="479043"/>
            <a:ext cx="6705600" cy="1224951"/>
          </a:xfrm>
          <a:prstGeom prst="rect">
            <a:avLst/>
          </a:prstGeom>
          <a:noFill/>
        </p:spPr>
        <p:txBody>
          <a:bodyPr wrap="square" rtlCol="0">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latin typeface="+mj-lt"/>
                <a:ea typeface="+mj-ea"/>
                <a:cs typeface="+mj-cs"/>
              </a:rPr>
              <a:t>What An Adult Inhabitant of the Ecuador Rain Forest Knows</a:t>
            </a:r>
          </a:p>
        </p:txBody>
      </p:sp>
      <p:sp>
        <p:nvSpPr>
          <p:cNvPr id="6" name="TextBox 5"/>
          <p:cNvSpPr txBox="1"/>
          <p:nvPr/>
        </p:nvSpPr>
        <p:spPr>
          <a:xfrm>
            <a:off x="1828800" y="5178628"/>
            <a:ext cx="6248400" cy="1200329"/>
          </a:xfrm>
          <a:prstGeom prst="rect">
            <a:avLst/>
          </a:prstGeom>
          <a:noFill/>
        </p:spPr>
        <p:txBody>
          <a:bodyPr wrap="square" rtlCol="0">
            <a:spAutoFit/>
          </a:bodyPr>
          <a:lstStyle/>
          <a:p>
            <a:r>
              <a:rPr lang="en-US" sz="2400" dirty="0"/>
              <a:t>Berlin, Brent. </a:t>
            </a:r>
            <a:r>
              <a:rPr lang="en-US" sz="2400" i="1" dirty="0"/>
              <a:t>Ethnobiological classification: Principles of categorization of plants and animals in traditional societies</a:t>
            </a:r>
            <a:r>
              <a:rPr lang="en-US" sz="2400" dirty="0"/>
              <a:t>. 1992</a:t>
            </a:r>
          </a:p>
        </p:txBody>
      </p:sp>
      <p:sp>
        <p:nvSpPr>
          <p:cNvPr id="3" name="Rectangle 2">
            <a:extLst>
              <a:ext uri="{FF2B5EF4-FFF2-40B4-BE49-F238E27FC236}">
                <a16:creationId xmlns:a16="http://schemas.microsoft.com/office/drawing/2014/main" id="{5426B16A-738C-4514-8D61-6EB587A33183}"/>
              </a:ext>
            </a:extLst>
          </p:cNvPr>
          <p:cNvSpPr/>
          <p:nvPr/>
        </p:nvSpPr>
        <p:spPr>
          <a:xfrm>
            <a:off x="4419600" y="3886200"/>
            <a:ext cx="3276600" cy="3048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25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7965-C471-42A7-B49D-531DBB0E4BFB}"/>
              </a:ext>
            </a:extLst>
          </p:cNvPr>
          <p:cNvSpPr>
            <a:spLocks noGrp="1"/>
          </p:cNvSpPr>
          <p:nvPr>
            <p:ph type="ctrTitle"/>
          </p:nvPr>
        </p:nvSpPr>
        <p:spPr/>
        <p:txBody>
          <a:bodyPr/>
          <a:lstStyle/>
          <a:p>
            <a:r>
              <a:rPr lang="en-US" dirty="0"/>
              <a:t>Universal Cognition?</a:t>
            </a:r>
          </a:p>
        </p:txBody>
      </p:sp>
    </p:spTree>
    <p:extLst>
      <p:ext uri="{BB962C8B-B14F-4D97-AF65-F5344CB8AC3E}">
        <p14:creationId xmlns:p14="http://schemas.microsoft.com/office/powerpoint/2010/main" val="94970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27DD-BAC3-4EF2-B2BA-5C55CBB1151E}"/>
              </a:ext>
            </a:extLst>
          </p:cNvPr>
          <p:cNvSpPr>
            <a:spLocks noGrp="1"/>
          </p:cNvSpPr>
          <p:nvPr>
            <p:ph type="title"/>
          </p:nvPr>
        </p:nvSpPr>
        <p:spPr/>
        <p:txBody>
          <a:bodyPr>
            <a:normAutofit fontScale="90000"/>
          </a:bodyPr>
          <a:lstStyle/>
          <a:p>
            <a:r>
              <a:rPr lang="en-US" dirty="0"/>
              <a:t>To Get Along…</a:t>
            </a:r>
            <a:br>
              <a:rPr lang="en-US" dirty="0"/>
            </a:br>
            <a:r>
              <a:rPr lang="en-US" dirty="0"/>
              <a:t>(from Atran &amp; Medin)</a:t>
            </a:r>
          </a:p>
        </p:txBody>
      </p:sp>
      <p:sp>
        <p:nvSpPr>
          <p:cNvPr id="3" name="Content Placeholder 2">
            <a:extLst>
              <a:ext uri="{FF2B5EF4-FFF2-40B4-BE49-F238E27FC236}">
                <a16:creationId xmlns:a16="http://schemas.microsoft.com/office/drawing/2014/main" id="{2F52E3E8-CD73-4594-AF65-53AD3433DA8A}"/>
              </a:ext>
            </a:extLst>
          </p:cNvPr>
          <p:cNvSpPr>
            <a:spLocks noGrp="1"/>
          </p:cNvSpPr>
          <p:nvPr>
            <p:ph idx="1"/>
          </p:nvPr>
        </p:nvSpPr>
        <p:spPr/>
        <p:txBody>
          <a:bodyPr>
            <a:normAutofit/>
          </a:bodyPr>
          <a:lstStyle/>
          <a:p>
            <a:r>
              <a:rPr lang="en-US" dirty="0"/>
              <a:t>To get along in the world, people need to be able to understand and predict</a:t>
            </a:r>
          </a:p>
          <a:p>
            <a:pPr lvl="1"/>
            <a:r>
              <a:rPr lang="en-US" dirty="0"/>
              <a:t> the general properties and behaviors of physical objects and substances (physics)</a:t>
            </a:r>
          </a:p>
          <a:p>
            <a:pPr lvl="1"/>
            <a:r>
              <a:rPr lang="en-US" dirty="0"/>
              <a:t>the more specific properties of plants and animals (biology)</a:t>
            </a:r>
          </a:p>
          <a:p>
            <a:pPr lvl="1"/>
            <a:r>
              <a:rPr lang="en-US" dirty="0"/>
              <a:t>the particular properties of their fellow human beings (psychology)</a:t>
            </a:r>
          </a:p>
        </p:txBody>
      </p:sp>
    </p:spTree>
    <p:extLst>
      <p:ext uri="{BB962C8B-B14F-4D97-AF65-F5344CB8AC3E}">
        <p14:creationId xmlns:p14="http://schemas.microsoft.com/office/powerpoint/2010/main" val="4007473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ym typeface="UC Berkeley OS Sign"/>
              </a:rPr>
              <a:t>Is There Universal Cognition? (1)</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sz="3500" dirty="0"/>
              <a:t>Two fundamental cognitive processes are categorization (how do we decide what objects are the same kind of thing) and inductive reasoning (given that one object or class exhibits a property, how do we decide whether other related objects or classes do). </a:t>
            </a:r>
          </a:p>
          <a:p>
            <a:r>
              <a:rPr lang="en-US" sz="3500" dirty="0"/>
              <a:t>Are these and other cognitive processes universal? Do all people have the same “cognitive toolkit” to use?</a:t>
            </a:r>
          </a:p>
          <a:p>
            <a:r>
              <a:rPr lang="en-US" b="1" dirty="0">
                <a:solidFill>
                  <a:srgbClr val="FF0000"/>
                </a:solidFill>
              </a:rPr>
              <a:t>How should we try to answer these questions?</a:t>
            </a:r>
          </a:p>
        </p:txBody>
      </p:sp>
    </p:spTree>
    <p:extLst>
      <p:ext uri="{BB962C8B-B14F-4D97-AF65-F5344CB8AC3E}">
        <p14:creationId xmlns:p14="http://schemas.microsoft.com/office/powerpoint/2010/main" val="4052944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Is There Universal Cognition? (2)</a:t>
            </a:r>
          </a:p>
        </p:txBody>
      </p:sp>
      <p:sp>
        <p:nvSpPr>
          <p:cNvPr id="3" name="Content Placeholder 2"/>
          <p:cNvSpPr>
            <a:spLocks noGrp="1"/>
          </p:cNvSpPr>
          <p:nvPr>
            <p:ph idx="1"/>
          </p:nvPr>
        </p:nvSpPr>
        <p:spPr>
          <a:xfrm>
            <a:off x="228600" y="1600200"/>
            <a:ext cx="8534400" cy="4525963"/>
          </a:xfrm>
        </p:spPr>
        <p:txBody>
          <a:bodyPr>
            <a:normAutofit lnSpcReduction="10000"/>
          </a:bodyPr>
          <a:lstStyle/>
          <a:p>
            <a:r>
              <a:rPr lang="en-US" dirty="0"/>
              <a:t>We can compare different groups doing the same or equivalent cognitive tasks to look for differences</a:t>
            </a:r>
          </a:p>
          <a:p>
            <a:pPr lvl="1"/>
            <a:r>
              <a:rPr lang="en-US" dirty="0"/>
              <a:t>But which groups should we compare?</a:t>
            </a:r>
          </a:p>
          <a:p>
            <a:r>
              <a:rPr lang="en-US" dirty="0">
                <a:solidFill>
                  <a:srgbClr val="FF0000"/>
                </a:solidFill>
              </a:rPr>
              <a:t>If people in one culture differ from those in another on cognitive tasks, why?</a:t>
            </a:r>
          </a:p>
          <a:p>
            <a:endParaRPr lang="en-US" dirty="0">
              <a:solidFill>
                <a:srgbClr val="FF0000"/>
              </a:solidFill>
            </a:endParaRPr>
          </a:p>
          <a:p>
            <a:pPr marL="400050" lvl="1" indent="0">
              <a:buNone/>
            </a:pPr>
            <a:r>
              <a:rPr lang="en-US" sz="2400" dirty="0">
                <a:solidFill>
                  <a:srgbClr val="FF0000"/>
                </a:solidFill>
              </a:rPr>
              <a:t>(Medin and Atran’s framing:</a:t>
            </a:r>
            <a:br>
              <a:rPr lang="en-US" sz="2400" dirty="0">
                <a:solidFill>
                  <a:srgbClr val="FF0000"/>
                </a:solidFill>
              </a:rPr>
            </a:br>
            <a:r>
              <a:rPr lang="en-US" sz="2400" dirty="0">
                <a:solidFill>
                  <a:srgbClr val="FF0000"/>
                </a:solidFill>
              </a:rPr>
              <a:t> How can cognitive psychology and anthropology fit together?)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ym typeface="UC Berkeley OS Sign"/>
              </a:rPr>
              <a:t>Possible Sources of</a:t>
            </a:r>
            <a:br>
              <a:rPr lang="en-US" b="1" dirty="0">
                <a:sym typeface="UC Berkeley OS Sign"/>
              </a:rPr>
            </a:br>
            <a:r>
              <a:rPr lang="en-US" b="1" dirty="0">
                <a:sym typeface="UC Berkeley OS Sign"/>
              </a:rPr>
              <a:t> Cognitive Differences</a:t>
            </a:r>
          </a:p>
        </p:txBody>
      </p:sp>
      <p:sp>
        <p:nvSpPr>
          <p:cNvPr id="3" name="Content Placeholder 2"/>
          <p:cNvSpPr>
            <a:spLocks noGrp="1"/>
          </p:cNvSpPr>
          <p:nvPr>
            <p:ph idx="1"/>
          </p:nvPr>
        </p:nvSpPr>
        <p:spPr>
          <a:xfrm>
            <a:off x="228600" y="1600200"/>
            <a:ext cx="8534400" cy="4525963"/>
          </a:xfrm>
        </p:spPr>
        <p:txBody>
          <a:bodyPr>
            <a:normAutofit/>
          </a:bodyPr>
          <a:lstStyle/>
          <a:p>
            <a:r>
              <a:rPr lang="en-US" dirty="0"/>
              <a:t>If people in one culture differ from those in another on cognitive tasks, why?</a:t>
            </a:r>
          </a:p>
          <a:p>
            <a:pPr lvl="1"/>
            <a:r>
              <a:rPr lang="en-US" dirty="0"/>
              <a:t>because use </a:t>
            </a:r>
            <a:r>
              <a:rPr lang="en-US" dirty="0">
                <a:solidFill>
                  <a:srgbClr val="FF0000"/>
                </a:solidFill>
              </a:rPr>
              <a:t>different cognitive mechanisms</a:t>
            </a:r>
            <a:r>
              <a:rPr lang="en-US" dirty="0"/>
              <a:t>?</a:t>
            </a:r>
          </a:p>
          <a:p>
            <a:pPr lvl="1"/>
            <a:r>
              <a:rPr lang="en-US" dirty="0"/>
              <a:t>because they have had </a:t>
            </a:r>
            <a:r>
              <a:rPr lang="en-US" dirty="0">
                <a:solidFill>
                  <a:srgbClr val="FF0000"/>
                </a:solidFill>
              </a:rPr>
              <a:t>different life experiences </a:t>
            </a:r>
            <a:r>
              <a:rPr lang="en-US" dirty="0"/>
              <a:t>and have been exposed to different aspects of the world?</a:t>
            </a:r>
          </a:p>
          <a:p>
            <a:pPr lvl="1"/>
            <a:r>
              <a:rPr lang="en-US" dirty="0"/>
              <a:t>because they have been explicitly </a:t>
            </a:r>
            <a:r>
              <a:rPr lang="en-US" dirty="0">
                <a:solidFill>
                  <a:srgbClr val="FF0000"/>
                </a:solidFill>
              </a:rPr>
              <a:t>taught different things or taught in different ways</a:t>
            </a:r>
            <a:r>
              <a:rPr lang="en-US" dirty="0"/>
              <a:t>? </a:t>
            </a:r>
          </a:p>
          <a:p>
            <a:pPr lvl="1"/>
            <a:endParaRPr lang="en-US" dirty="0"/>
          </a:p>
        </p:txBody>
      </p:sp>
    </p:spTree>
    <p:extLst>
      <p:ext uri="{BB962C8B-B14F-4D97-AF65-F5344CB8AC3E}">
        <p14:creationId xmlns:p14="http://schemas.microsoft.com/office/powerpoint/2010/main" val="2247157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73257"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Some Definitions of “Culture”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73257" y="1066800"/>
            <a:ext cx="8486110" cy="6056432"/>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the customary beliefs, social forms, and material traits shared by a group of people in a place or time </a:t>
            </a:r>
            <a:r>
              <a:rPr lang="en-US" sz="3200" dirty="0">
                <a:solidFill>
                  <a:srgbClr val="FF0000"/>
                </a:solidFill>
                <a:latin typeface="UC Berkeley OS Sign"/>
                <a:cs typeface="Arial" pitchFamily="34" charset="0"/>
                <a:sym typeface="Arial" pitchFamily="34" charset="0"/>
              </a:rPr>
              <a:t>(culture in the world?)</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whatever someone has to know or believe in order to operate in a manner acceptable to other members of a group they belong to </a:t>
            </a:r>
            <a:r>
              <a:rPr lang="en-US" sz="3200" dirty="0">
                <a:solidFill>
                  <a:srgbClr val="FF0000"/>
                </a:solidFill>
                <a:latin typeface="UC Berkeley OS Sign"/>
                <a:cs typeface="Arial" pitchFamily="34" charset="0"/>
                <a:sym typeface="Arial" pitchFamily="34" charset="0"/>
              </a:rPr>
              <a:t>(culture in the mind?)</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whatever knowledge or beliefs other groups have that prevents them from seeing the world objectively and “correctly” – the way we do </a:t>
            </a:r>
            <a:r>
              <a:rPr lang="en-US" sz="3200" dirty="0">
                <a:solidFill>
                  <a:srgbClr val="FF0000"/>
                </a:solidFill>
                <a:latin typeface="UC Berkeley OS Sign"/>
                <a:cs typeface="Arial" pitchFamily="34" charset="0"/>
                <a:sym typeface="Arial" pitchFamily="34" charset="0"/>
              </a:rPr>
              <a:t>(is culture defined relatively?)</a:t>
            </a:r>
          </a:p>
          <a:p>
            <a:endParaRPr lang="en-US" sz="3200" dirty="0"/>
          </a:p>
        </p:txBody>
      </p:sp>
      <p:sp>
        <p:nvSpPr>
          <p:cNvPr id="5" name="TextBox 4"/>
          <p:cNvSpPr txBox="1"/>
          <p:nvPr/>
        </p:nvSpPr>
        <p:spPr>
          <a:xfrm>
            <a:off x="152400" y="0"/>
            <a:ext cx="16764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193664215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14128"/>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Culture as a “System of Meaning”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519873"/>
            <a:ext cx="8036719" cy="5272499"/>
          </a:xfrm>
          <a:prstGeom prst="rect">
            <a:avLst/>
          </a:prstGeom>
          <a:noFill/>
          <a:ln w="9525">
            <a:noFill/>
            <a:miter lim="800000"/>
            <a:headEnd/>
            <a:tailEnd/>
          </a:ln>
        </p:spPr>
        <p:txBody>
          <a:bodyPr lIns="64291" tIns="32146" rIns="64291" bIns="32146">
            <a:spAutoFit/>
          </a:bodyPr>
          <a:lstStyle/>
          <a:p>
            <a:pPr marL="342900" indent="-342900">
              <a:spcBef>
                <a:spcPct val="20000"/>
              </a:spcBef>
              <a:buFont typeface="Arial" pitchFamily="34" charset="0"/>
              <a:buChar char="•"/>
            </a:pPr>
            <a:r>
              <a:rPr lang="en-US" sz="3600" dirty="0"/>
              <a:t>Culture is not chaotic or random … it is a SYSTEM  (of systems…)</a:t>
            </a:r>
          </a:p>
          <a:p>
            <a:pPr marL="342900" indent="-342900">
              <a:spcBef>
                <a:spcPct val="20000"/>
              </a:spcBef>
              <a:buFont typeface="Arial" pitchFamily="34" charset="0"/>
              <a:buChar char="•"/>
            </a:pPr>
            <a:r>
              <a:rPr lang="en-US" sz="3600" dirty="0"/>
              <a:t>This system determines what sorts of things or events need to be attended to and explained</a:t>
            </a:r>
          </a:p>
          <a:p>
            <a:pPr marL="342900" indent="-342900">
              <a:spcBef>
                <a:spcPct val="20000"/>
              </a:spcBef>
              <a:buFont typeface="Arial" pitchFamily="34" charset="0"/>
              <a:buChar char="•"/>
            </a:pPr>
            <a:r>
              <a:rPr lang="en-US" sz="3600" dirty="0"/>
              <a:t>It established complex interrelated beliefs and behaviors to create a “system of meaning” about those things and events</a:t>
            </a:r>
          </a:p>
        </p:txBody>
      </p:sp>
      <p:sp>
        <p:nvSpPr>
          <p:cNvPr id="6" name="TextBox 5"/>
          <p:cNvSpPr txBox="1"/>
          <p:nvPr/>
        </p:nvSpPr>
        <p:spPr>
          <a:xfrm>
            <a:off x="152400" y="0"/>
            <a:ext cx="16764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9610831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61205" y="326907"/>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Systems of Meaning – What vs How (1)</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198" y="1295400"/>
            <a:ext cx="8036719" cy="4989345"/>
          </a:xfrm>
          <a:prstGeom prst="rect">
            <a:avLst/>
          </a:prstGeom>
          <a:noFill/>
          <a:ln w="9525">
            <a:noFill/>
            <a:miter lim="800000"/>
            <a:headEnd/>
            <a:tailEnd/>
          </a:ln>
        </p:spPr>
        <p:txBody>
          <a:bodyPr lIns="64291" tIns="32146" rIns="64291" bIns="32146">
            <a:spAutoFit/>
          </a:bodyPr>
          <a:lstStyle/>
          <a:p>
            <a:pPr>
              <a:buFont typeface="Arial" pitchFamily="34" charset="0"/>
              <a:buChar char="•"/>
            </a:pPr>
            <a:r>
              <a:rPr lang="en-US" sz="3200" dirty="0"/>
              <a:t> Roy D’Andrade (1981) suggested a division of labor between psychology and anthropology:</a:t>
            </a:r>
          </a:p>
          <a:p>
            <a:pPr marL="914400" lvl="1" indent="-457200">
              <a:buFont typeface="Arial" panose="020B0604020202020204" pitchFamily="34" charset="0"/>
              <a:buChar char="•"/>
            </a:pPr>
            <a:r>
              <a:rPr lang="en-US" sz="3200" dirty="0"/>
              <a:t>Cognitive anthropology would study what people think about (ethnography)</a:t>
            </a:r>
          </a:p>
          <a:p>
            <a:pPr marL="914400" lvl="1" indent="-457200">
              <a:buFont typeface="Arial" panose="020B0604020202020204" pitchFamily="34" charset="0"/>
              <a:buChar char="•"/>
            </a:pPr>
            <a:r>
              <a:rPr lang="en-US" sz="3200" dirty="0"/>
              <a:t>Cognitive psychology would study how people think (experiments)</a:t>
            </a:r>
          </a:p>
          <a:p>
            <a:pPr marL="914400" lvl="1" indent="-457200">
              <a:buFont typeface="Arial" panose="020B0604020202020204" pitchFamily="34" charset="0"/>
              <a:buChar char="•"/>
            </a:pPr>
            <a:endParaRPr lang="en-US" sz="3200" dirty="0"/>
          </a:p>
          <a:p>
            <a:pPr lvl="1"/>
            <a:r>
              <a:rPr lang="en-US" sz="3200" b="1" dirty="0">
                <a:solidFill>
                  <a:srgbClr val="FF0000"/>
                </a:solidFill>
              </a:rPr>
              <a:t>What assumptions does this research strategy make about how cognitive processing works?</a:t>
            </a:r>
          </a:p>
        </p:txBody>
      </p:sp>
    </p:spTree>
    <p:extLst>
      <p:ext uri="{BB962C8B-B14F-4D97-AF65-F5344CB8AC3E}">
        <p14:creationId xmlns:p14="http://schemas.microsoft.com/office/powerpoint/2010/main" val="7909712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Systems of Meaning – What vs How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45008" y="1143000"/>
            <a:ext cx="8036719" cy="492907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Andrade’s proposal came at a time when cognitive science was dominated by a “human information processing” view of cognition; “’the mind is a computer” metaphor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This implies that processing is largely independent of context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Content varies across cultures, but the processor itself, and hence the processing, are universal, that is, independent of people's cultural background.</a:t>
            </a:r>
          </a:p>
        </p:txBody>
      </p:sp>
    </p:spTree>
    <p:extLst>
      <p:ext uri="{BB962C8B-B14F-4D97-AF65-F5344CB8AC3E}">
        <p14:creationId xmlns:p14="http://schemas.microsoft.com/office/powerpoint/2010/main" val="26335795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1392833"/>
            <a:ext cx="5282834" cy="1143000"/>
          </a:xfrm>
        </p:spPr>
        <p:txBody>
          <a:bodyPr>
            <a:normAutofit fontScale="90000"/>
          </a:bodyPr>
          <a:lstStyle/>
          <a:p>
            <a:r>
              <a:rPr lang="en-US" dirty="0"/>
              <a:t>The “Human Information Processor”</a:t>
            </a:r>
            <a:br>
              <a:rPr lang="en-US" dirty="0"/>
            </a:br>
            <a:r>
              <a:rPr lang="en-US" dirty="0"/>
              <a:t>(1970s)</a:t>
            </a:r>
          </a:p>
        </p:txBody>
      </p:sp>
      <p:pic>
        <p:nvPicPr>
          <p:cNvPr id="4" name="Content Placeholder 3"/>
          <p:cNvPicPr>
            <a:picLocks noGrp="1" noChangeAspect="1"/>
          </p:cNvPicPr>
          <p:nvPr>
            <p:ph idx="1"/>
          </p:nvPr>
        </p:nvPicPr>
        <p:blipFill>
          <a:blip r:embed="rId3"/>
          <a:stretch>
            <a:fillRect/>
          </a:stretch>
        </p:blipFill>
        <p:spPr>
          <a:xfrm>
            <a:off x="-14288" y="3776265"/>
            <a:ext cx="8954722" cy="3046931"/>
          </a:xfrm>
          <a:prstGeom prst="rect">
            <a:avLst/>
          </a:prstGeom>
        </p:spPr>
      </p:pic>
      <p:pic>
        <p:nvPicPr>
          <p:cNvPr id="5" name="Picture 4"/>
          <p:cNvPicPr>
            <a:picLocks noChangeAspect="1"/>
          </p:cNvPicPr>
          <p:nvPr/>
        </p:nvPicPr>
        <p:blipFill>
          <a:blip r:embed="rId4"/>
          <a:stretch>
            <a:fillRect/>
          </a:stretch>
        </p:blipFill>
        <p:spPr>
          <a:xfrm>
            <a:off x="990600" y="228600"/>
            <a:ext cx="2550418" cy="3228378"/>
          </a:xfrm>
          <a:prstGeom prst="rect">
            <a:avLst/>
          </a:prstGeom>
        </p:spPr>
      </p:pic>
    </p:spTree>
    <p:extLst>
      <p:ext uri="{BB962C8B-B14F-4D97-AF65-F5344CB8AC3E}">
        <p14:creationId xmlns:p14="http://schemas.microsoft.com/office/powerpoint/2010/main" val="135110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D6901-760E-47D2-A446-772E2B5A8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7934864" cy="6007826"/>
          </a:xfrm>
          <a:prstGeom prst="rect">
            <a:avLst/>
          </a:prstGeom>
        </p:spPr>
      </p:pic>
    </p:spTree>
    <p:extLst>
      <p:ext uri="{BB962C8B-B14F-4D97-AF65-F5344CB8AC3E}">
        <p14:creationId xmlns:p14="http://schemas.microsoft.com/office/powerpoint/2010/main" val="3008498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2438400" y="1600200"/>
            <a:ext cx="6276975" cy="4629150"/>
          </a:xfrm>
          <a:prstGeom prst="rect">
            <a:avLst/>
          </a:prstGeom>
          <a:noFill/>
          <a:ln w="9525">
            <a:noFill/>
            <a:miter lim="800000"/>
            <a:headEnd/>
            <a:tailEnd/>
          </a:ln>
        </p:spPr>
      </p:pic>
      <p:sp>
        <p:nvSpPr>
          <p:cNvPr id="3" name="TextBox 2"/>
          <p:cNvSpPr txBox="1"/>
          <p:nvPr/>
        </p:nvSpPr>
        <p:spPr>
          <a:xfrm>
            <a:off x="457200" y="381000"/>
            <a:ext cx="8077200" cy="1111715"/>
          </a:xfrm>
          <a:prstGeom prst="rect">
            <a:avLst/>
          </a:prstGeom>
          <a:noFill/>
        </p:spPr>
        <p:txBody>
          <a:bodyPr wrap="square" rtlCol="0">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rPr>
              <a:t>The Stereotype of an Ethnographic Study – 1930s?</a:t>
            </a:r>
          </a:p>
        </p:txBody>
      </p:sp>
      <p:sp>
        <p:nvSpPr>
          <p:cNvPr id="4" name="TextBox 3"/>
          <p:cNvSpPr txBox="1"/>
          <p:nvPr/>
        </p:nvSpPr>
        <p:spPr>
          <a:xfrm>
            <a:off x="304800" y="1828800"/>
            <a:ext cx="1828800" cy="3785652"/>
          </a:xfrm>
          <a:prstGeom prst="rect">
            <a:avLst/>
          </a:prstGeom>
          <a:noFill/>
        </p:spPr>
        <p:txBody>
          <a:bodyPr wrap="square" rtlCol="0">
            <a:spAutoFit/>
          </a:bodyPr>
          <a:lstStyle/>
          <a:p>
            <a:r>
              <a:rPr lang="en-US" sz="2000" dirty="0"/>
              <a:t>Ethnography:</a:t>
            </a:r>
          </a:p>
          <a:p>
            <a:r>
              <a:rPr lang="en-US" sz="2000" dirty="0"/>
              <a:t>“writing about people”</a:t>
            </a:r>
          </a:p>
          <a:p>
            <a:endParaRPr lang="en-US" sz="2000" dirty="0"/>
          </a:p>
          <a:p>
            <a:r>
              <a:rPr lang="en-US" sz="2000" dirty="0"/>
              <a:t>Understanding</a:t>
            </a:r>
          </a:p>
          <a:p>
            <a:r>
              <a:rPr lang="en-US" sz="2000" dirty="0"/>
              <a:t>a community or culture through observation, interviews, and collection and analysis of artifacts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533400"/>
            <a:ext cx="4594324" cy="1190997"/>
          </a:xfrm>
          <a:prstGeom prst="rect">
            <a:avLst/>
          </a:prstGeom>
        </p:spPr>
        <p:txBody>
          <a:bodyPr lIns="64291" tIns="32146" rIns="64291" bIns="32146"/>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Outline</a:t>
            </a:r>
          </a:p>
        </p:txBody>
      </p:sp>
      <p:sp>
        <p:nvSpPr>
          <p:cNvPr id="6" name="Rectangle 5"/>
          <p:cNvSpPr/>
          <p:nvPr/>
        </p:nvSpPr>
        <p:spPr>
          <a:xfrm>
            <a:off x="838200" y="1371600"/>
            <a:ext cx="7848600" cy="5284810"/>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lvl="1"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Knowledge about trees</a:t>
            </a:r>
          </a:p>
          <a:p>
            <a:pPr marL="257166" lvl="1"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Universal cognition?</a:t>
            </a:r>
          </a:p>
          <a:p>
            <a:pPr marL="257166" lvl="1"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Primitive/savage/native minds?</a:t>
            </a:r>
          </a:p>
          <a:p>
            <a:pPr marL="742950" lvl="1" indent="-285750">
              <a:spcBef>
                <a:spcPct val="20000"/>
              </a:spcBef>
              <a:spcAft>
                <a:spcPts val="1266"/>
              </a:spcAft>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Folk biology vs “expert” biology</a:t>
            </a:r>
          </a:p>
          <a:p>
            <a:pPr marL="742950" lvl="1" indent="-285750">
              <a:spcBef>
                <a:spcPct val="20000"/>
              </a:spcBef>
              <a:spcAft>
                <a:spcPts val="1266"/>
              </a:spcAft>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WEIRD science</a:t>
            </a:r>
          </a:p>
          <a:p>
            <a:pPr marL="257166" lvl="1"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evolution and dispersion of myths</a:t>
            </a:r>
          </a:p>
          <a:p>
            <a:pPr marL="257166" lvl="1"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Document Engineering assignment </a:t>
            </a:r>
          </a:p>
        </p:txBody>
      </p:sp>
    </p:spTree>
    <p:extLst>
      <p:ext uri="{BB962C8B-B14F-4D97-AF65-F5344CB8AC3E}">
        <p14:creationId xmlns:p14="http://schemas.microsoft.com/office/powerpoint/2010/main" val="4858657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The Savage/Primitive Mind</a:t>
            </a:r>
          </a:p>
        </p:txBody>
      </p:sp>
      <p:sp>
        <p:nvSpPr>
          <p:cNvPr id="3" name="Content Placeholder 2"/>
          <p:cNvSpPr>
            <a:spLocks noGrp="1"/>
          </p:cNvSpPr>
          <p:nvPr>
            <p:ph idx="1"/>
          </p:nvPr>
        </p:nvSpPr>
        <p:spPr>
          <a:xfrm>
            <a:off x="457200" y="1295400"/>
            <a:ext cx="8229600" cy="4525963"/>
          </a:xfrm>
        </p:spPr>
        <p:txBody>
          <a:bodyPr>
            <a:normAutofit fontScale="92500" lnSpcReduction="10000"/>
          </a:bodyPr>
          <a:lstStyle/>
          <a:p>
            <a:r>
              <a:rPr lang="en-US" dirty="0"/>
              <a:t>Anthropology emerged in the 19</a:t>
            </a:r>
            <a:r>
              <a:rPr lang="en-US" baseline="30000" dirty="0"/>
              <a:t>th</a:t>
            </a:r>
            <a:r>
              <a:rPr lang="en-US" dirty="0"/>
              <a:t> century as an extension of “natural history”</a:t>
            </a:r>
          </a:p>
          <a:p>
            <a:pPr lvl="1"/>
            <a:r>
              <a:rPr lang="en-US" dirty="0"/>
              <a:t>Just as Europeans studied the flora and fauna on remote locations (often European colonies) they also studied the language, culture, and artifacts of the people who lived there</a:t>
            </a:r>
          </a:p>
          <a:p>
            <a:r>
              <a:rPr lang="en-US" dirty="0"/>
              <a:t>Many of these peoples had no written language and limited technology, which led some anthropologists to describe them as savage or primitive compared with “modern Europeans”</a:t>
            </a:r>
          </a:p>
          <a:p>
            <a:endParaRPr lang="en-US" dirty="0"/>
          </a:p>
        </p:txBody>
      </p:sp>
    </p:spTree>
    <p:extLst>
      <p:ext uri="{BB962C8B-B14F-4D97-AF65-F5344CB8AC3E}">
        <p14:creationId xmlns:p14="http://schemas.microsoft.com/office/powerpoint/2010/main" val="3667526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Cognition of the “Savage Mind”</a:t>
            </a:r>
          </a:p>
        </p:txBody>
      </p:sp>
      <p:sp>
        <p:nvSpPr>
          <p:cNvPr id="3" name="Content Placeholder 2"/>
          <p:cNvSpPr>
            <a:spLocks noGrp="1"/>
          </p:cNvSpPr>
          <p:nvPr>
            <p:ph idx="1"/>
          </p:nvPr>
        </p:nvSpPr>
        <p:spPr>
          <a:xfrm>
            <a:off x="304800" y="846138"/>
            <a:ext cx="8229600" cy="5783262"/>
          </a:xfrm>
        </p:spPr>
        <p:txBody>
          <a:bodyPr>
            <a:normAutofit fontScale="70000" lnSpcReduction="20000"/>
          </a:bodyPr>
          <a:lstStyle/>
          <a:p>
            <a:endParaRPr lang="en-US" dirty="0"/>
          </a:p>
          <a:p>
            <a:r>
              <a:rPr lang="en-US" sz="4500" dirty="0"/>
              <a:t>Language analysis suggested that cognition of pre-literate rural cultures was different – and less abstract – than European thinking</a:t>
            </a:r>
          </a:p>
          <a:p>
            <a:pPr marL="742950" lvl="2" indent="-342900"/>
            <a:r>
              <a:rPr lang="en-US" sz="4500" dirty="0"/>
              <a:t>Such languages have many very specific words for a detailed inventory of plant and animal species and varieties</a:t>
            </a:r>
          </a:p>
          <a:p>
            <a:pPr marL="742950" lvl="2" indent="-342900"/>
            <a:r>
              <a:rPr lang="en-US" sz="4500" dirty="0"/>
              <a:t>They lack words for abstract categories like “tree” or “animal”</a:t>
            </a:r>
          </a:p>
          <a:p>
            <a:pPr marL="742950" lvl="2" indent="-342900"/>
            <a:r>
              <a:rPr lang="en-US" sz="4500" dirty="0"/>
              <a:t>Other languages that otherwise identify specific animals or plants often no not name those that are neither useful nor harmful</a:t>
            </a:r>
          </a:p>
          <a:p>
            <a:r>
              <a:rPr lang="en-US" sz="4500" b="1" dirty="0">
                <a:solidFill>
                  <a:srgbClr val="FF0000"/>
                </a:solidFill>
              </a:rPr>
              <a:t>Do you agree that these language properties suggest a more primitive mind?</a:t>
            </a:r>
          </a:p>
        </p:txBody>
      </p:sp>
    </p:spTree>
    <p:extLst>
      <p:ext uri="{BB962C8B-B14F-4D97-AF65-F5344CB8AC3E}">
        <p14:creationId xmlns:p14="http://schemas.microsoft.com/office/powerpoint/2010/main" val="490818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123"/>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An Alternative Explanation</a:t>
            </a:r>
          </a:p>
        </p:txBody>
      </p:sp>
      <p:sp>
        <p:nvSpPr>
          <p:cNvPr id="3" name="Content Placeholder 2"/>
          <p:cNvSpPr>
            <a:spLocks noGrp="1"/>
          </p:cNvSpPr>
          <p:nvPr>
            <p:ph idx="1"/>
          </p:nvPr>
        </p:nvSpPr>
        <p:spPr>
          <a:xfrm>
            <a:off x="304800" y="1219200"/>
            <a:ext cx="8229600" cy="5440362"/>
          </a:xfrm>
        </p:spPr>
        <p:txBody>
          <a:bodyPr>
            <a:normAutofit lnSpcReduction="10000"/>
          </a:bodyPr>
          <a:lstStyle/>
          <a:p>
            <a:pPr>
              <a:lnSpc>
                <a:spcPct val="80000"/>
              </a:lnSpc>
            </a:pPr>
            <a:r>
              <a:rPr lang="en-US" dirty="0"/>
              <a:t>“Folk biology” (studying ordinary people’s relationships with plants and animals) suggests that there are universal principles for perceiving, classifying, and naming biological kinds</a:t>
            </a:r>
          </a:p>
          <a:p>
            <a:pPr>
              <a:lnSpc>
                <a:spcPct val="80000"/>
              </a:lnSpc>
            </a:pPr>
            <a:r>
              <a:rPr lang="en-US" dirty="0"/>
              <a:t>The use of more or less abstract terms is a function not of greater or lesser intellectual capacity, but of differences in the interests – in their intensity and attention to detail – of particular social groups</a:t>
            </a:r>
          </a:p>
          <a:p>
            <a:pPr lvl="1"/>
            <a:r>
              <a:rPr lang="en-US" dirty="0"/>
              <a:t>Ordinary person: “look at that interesting tree”</a:t>
            </a:r>
          </a:p>
          <a:p>
            <a:pPr lvl="1"/>
            <a:r>
              <a:rPr lang="en-US" dirty="0"/>
              <a:t>Botanist:  “That’s a dawn redwood, also known as </a:t>
            </a:r>
            <a:r>
              <a:rPr lang="en-US" i="1" dirty="0"/>
              <a:t>Metasequoia glyptostroboides</a:t>
            </a:r>
            <a:r>
              <a:rPr lang="en-US" dirty="0"/>
              <a:t>. It’s the shortest redwood that never grows taller than 50 meters.”</a:t>
            </a:r>
          </a:p>
        </p:txBody>
      </p:sp>
    </p:spTree>
    <p:extLst>
      <p:ext uri="{BB962C8B-B14F-4D97-AF65-F5344CB8AC3E}">
        <p14:creationId xmlns:p14="http://schemas.microsoft.com/office/powerpoint/2010/main" val="2856397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Ethnobiological (“Folk”) Classification</a:t>
            </a:r>
          </a:p>
        </p:txBody>
      </p:sp>
      <p:sp>
        <p:nvSpPr>
          <p:cNvPr id="5" name="TextBox 4"/>
          <p:cNvSpPr txBox="1"/>
          <p:nvPr/>
        </p:nvSpPr>
        <p:spPr>
          <a:xfrm>
            <a:off x="914400" y="1828800"/>
            <a:ext cx="7086600" cy="4130361"/>
          </a:xfrm>
          <a:prstGeom prst="rect">
            <a:avLst/>
          </a:prstGeom>
          <a:noFill/>
        </p:spPr>
        <p:txBody>
          <a:bodyPr wrap="square" rtlCol="0">
            <a:spAutoFit/>
          </a:bodyPr>
          <a:lstStyle/>
          <a:p>
            <a:pPr marL="342900" indent="-342900">
              <a:lnSpc>
                <a:spcPct val="80000"/>
              </a:lnSpc>
              <a:spcBef>
                <a:spcPct val="20000"/>
              </a:spcBef>
              <a:buFont typeface="Arial" pitchFamily="34" charset="0"/>
              <a:buChar char="•"/>
            </a:pPr>
            <a:r>
              <a:rPr lang="en-US" sz="3200" dirty="0"/>
              <a:t>“Folk biology” (studying ordinary people’s relationships with plants and animals) reveals that people in all cultures classify plants and animals into species-like groups</a:t>
            </a:r>
          </a:p>
          <a:p>
            <a:pPr marL="342900" indent="-342900">
              <a:lnSpc>
                <a:spcPct val="80000"/>
              </a:lnSpc>
              <a:spcBef>
                <a:spcPct val="20000"/>
              </a:spcBef>
              <a:buFont typeface="Arial" pitchFamily="34" charset="0"/>
              <a:buChar char="•"/>
            </a:pPr>
            <a:r>
              <a:rPr lang="en-US" sz="3200" dirty="0"/>
              <a:t>These species-like groups are further organized in a non-arbitrary hierarchy that can be scientifically interpreted in terms of “speciation” from a common ancestor</a:t>
            </a:r>
          </a:p>
        </p:txBody>
      </p:sp>
    </p:spTree>
    <p:extLst>
      <p:ext uri="{BB962C8B-B14F-4D97-AF65-F5344CB8AC3E}">
        <p14:creationId xmlns:p14="http://schemas.microsoft.com/office/powerpoint/2010/main" val="2401916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04800" y="1417638"/>
            <a:ext cx="8127705" cy="4525963"/>
          </a:xfrm>
          <a:prstGeom prst="rect">
            <a:avLst/>
          </a:prstGeom>
        </p:spPr>
      </p:pic>
      <p:sp>
        <p:nvSpPr>
          <p:cNvPr id="5" name="TextBox 4"/>
          <p:cNvSpPr txBox="1"/>
          <p:nvPr/>
        </p:nvSpPr>
        <p:spPr>
          <a:xfrm>
            <a:off x="723900" y="5943601"/>
            <a:ext cx="7696200" cy="923330"/>
          </a:xfrm>
          <a:prstGeom prst="rect">
            <a:avLst/>
          </a:prstGeom>
          <a:noFill/>
        </p:spPr>
        <p:txBody>
          <a:bodyPr wrap="square" rtlCol="0">
            <a:spAutoFit/>
          </a:bodyPr>
          <a:lstStyle/>
          <a:p>
            <a:r>
              <a:rPr lang="en-US"/>
              <a:t>Berlin, Brent, Dennis E. Breedlove, and Peter H. Raven. "General principles of classification and nomenclature in folk biology." American anthropologist 75, no. 1 (1973): 214-242.</a:t>
            </a:r>
            <a:endParaRPr lang="en-US" dirty="0"/>
          </a:p>
        </p:txBody>
      </p:sp>
      <p:sp>
        <p:nvSpPr>
          <p:cNvPr id="7" name="TextBox 6"/>
          <p:cNvSpPr txBox="1"/>
          <p:nvPr/>
        </p:nvSpPr>
        <p:spPr>
          <a:xfrm>
            <a:off x="849081" y="309642"/>
            <a:ext cx="7620000" cy="369332"/>
          </a:xfrm>
          <a:prstGeom prst="rect">
            <a:avLst/>
          </a:prstGeom>
          <a:noFill/>
        </p:spPr>
        <p:txBody>
          <a:bodyPr wrap="square" rtlCol="0">
            <a:spAutoFit/>
          </a:bodyPr>
          <a:lstStyle/>
          <a:p>
            <a:endParaRPr lang="en-US" dirty="0"/>
          </a:p>
        </p:txBody>
      </p:sp>
      <p:sp>
        <p:nvSpPr>
          <p:cNvPr id="2" name="TextBox 1"/>
          <p:cNvSpPr txBox="1"/>
          <p:nvPr/>
        </p:nvSpPr>
        <p:spPr>
          <a:xfrm>
            <a:off x="990600" y="228600"/>
            <a:ext cx="7010400" cy="1111715"/>
          </a:xfrm>
          <a:prstGeom prst="rect">
            <a:avLst/>
          </a:prstGeom>
          <a:noFill/>
        </p:spPr>
        <p:txBody>
          <a:bodyPr wrap="square" rtlCol="0">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rPr>
              <a:t>Five Levels of Taxonomic Classification</a:t>
            </a:r>
          </a:p>
        </p:txBody>
      </p:sp>
    </p:spTree>
    <p:extLst>
      <p:ext uri="{BB962C8B-B14F-4D97-AF65-F5344CB8AC3E}">
        <p14:creationId xmlns:p14="http://schemas.microsoft.com/office/powerpoint/2010/main" val="373981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32" y="762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The Five Levels</a:t>
            </a:r>
          </a:p>
        </p:txBody>
      </p:sp>
      <p:sp>
        <p:nvSpPr>
          <p:cNvPr id="3" name="Content Placeholder 2"/>
          <p:cNvSpPr>
            <a:spLocks noGrp="1"/>
          </p:cNvSpPr>
          <p:nvPr>
            <p:ph idx="1"/>
          </p:nvPr>
        </p:nvSpPr>
        <p:spPr>
          <a:xfrm>
            <a:off x="408432" y="990600"/>
            <a:ext cx="8229600" cy="5410200"/>
          </a:xfrm>
        </p:spPr>
        <p:txBody>
          <a:bodyPr>
            <a:normAutofit/>
          </a:bodyPr>
          <a:lstStyle/>
          <a:p>
            <a:pPr>
              <a:lnSpc>
                <a:spcPct val="80000"/>
              </a:lnSpc>
            </a:pPr>
            <a:r>
              <a:rPr lang="en-US" dirty="0"/>
              <a:t>“Unique Beginner” (at the top of, or root of, the tree) -  categories like “plant” or “animal”</a:t>
            </a:r>
          </a:p>
          <a:p>
            <a:pPr>
              <a:lnSpc>
                <a:spcPct val="80000"/>
              </a:lnSpc>
            </a:pPr>
            <a:r>
              <a:rPr lang="en-US" dirty="0"/>
              <a:t>“Life-form” – typically a single word like “tree”, “vine”, “grass”, or “mammal”</a:t>
            </a:r>
          </a:p>
          <a:p>
            <a:pPr>
              <a:lnSpc>
                <a:spcPct val="80000"/>
              </a:lnSpc>
            </a:pPr>
            <a:r>
              <a:rPr lang="en-US" dirty="0"/>
              <a:t>“Generic” -  first learned, most commonly used, and most psychologically salient description descriptor – “oak”, “pine”, “perch”</a:t>
            </a:r>
          </a:p>
          <a:p>
            <a:pPr>
              <a:lnSpc>
                <a:spcPct val="80000"/>
              </a:lnSpc>
            </a:pPr>
            <a:r>
              <a:rPr lang="en-US" dirty="0"/>
              <a:t>“Specific” and “varietal” – more particular, qualified names like “black spruce”, “white pine”</a:t>
            </a:r>
          </a:p>
          <a:p>
            <a:pPr>
              <a:lnSpc>
                <a:spcPct val="80000"/>
              </a:lnSpc>
            </a:pPr>
            <a:endParaRPr lang="en-US" dirty="0"/>
          </a:p>
        </p:txBody>
      </p:sp>
    </p:spTree>
    <p:extLst>
      <p:ext uri="{BB962C8B-B14F-4D97-AF65-F5344CB8AC3E}">
        <p14:creationId xmlns:p14="http://schemas.microsoft.com/office/powerpoint/2010/main" val="3235015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Folk Biology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43596" y="1343397"/>
            <a:ext cx="8036719" cy="4989345"/>
          </a:xfrm>
          <a:prstGeom prst="rect">
            <a:avLst/>
          </a:prstGeom>
          <a:noFill/>
          <a:ln w="9525">
            <a:noFill/>
            <a:miter lim="800000"/>
            <a:headEnd/>
            <a:tailEnd/>
          </a:ln>
        </p:spPr>
        <p:txBody>
          <a:bodyPr lIns="64291" tIns="32146" rIns="64291" bIns="32146">
            <a:spAutoFit/>
          </a:bodyPr>
          <a:lstStyle/>
          <a:p>
            <a:pPr marL="342900" indent="-342900">
              <a:lnSpc>
                <a:spcPct val="80000"/>
              </a:lnSpc>
              <a:spcBef>
                <a:spcPct val="20000"/>
              </a:spcBef>
              <a:buFont typeface="Arial" pitchFamily="34" charset="0"/>
              <a:buChar char="•"/>
            </a:pPr>
            <a:r>
              <a:rPr lang="en-US" sz="3200" dirty="0"/>
              <a:t>This hierarchical system is complemented by other classifications for particular uses (beneficial vs. harmful, edible vs. inedible, wild vs. domestic, etc.)</a:t>
            </a:r>
          </a:p>
          <a:p>
            <a:pPr marL="342900" indent="-342900">
              <a:lnSpc>
                <a:spcPct val="80000"/>
              </a:lnSpc>
              <a:spcBef>
                <a:spcPct val="20000"/>
              </a:spcBef>
              <a:buFont typeface="Arial" pitchFamily="34" charset="0"/>
              <a:buChar char="•"/>
            </a:pPr>
            <a:r>
              <a:rPr lang="en-US" sz="3200" dirty="0"/>
              <a:t>These classification systems enable systematic inferences about the distribution of physical and ecological properties</a:t>
            </a:r>
          </a:p>
          <a:p>
            <a:pPr marL="342900" indent="-342900">
              <a:lnSpc>
                <a:spcPct val="80000"/>
              </a:lnSpc>
              <a:spcBef>
                <a:spcPct val="20000"/>
              </a:spcBef>
              <a:buFont typeface="Arial" pitchFamily="34" charset="0"/>
              <a:buChar char="•"/>
            </a:pPr>
            <a:r>
              <a:rPr lang="en-US" sz="3200" dirty="0"/>
              <a:t>These regularities are best explained in terms of the similarities in how people perceive and appreciate (largely unconsciously) that natural groupings of plants and animals in their environment</a:t>
            </a:r>
          </a:p>
        </p:txBody>
      </p:sp>
    </p:spTree>
    <p:extLst>
      <p:ext uri="{BB962C8B-B14F-4D97-AF65-F5344CB8AC3E}">
        <p14:creationId xmlns:p14="http://schemas.microsoft.com/office/powerpoint/2010/main" val="95788990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flounder">
            <a:extLst>
              <a:ext uri="{FF2B5EF4-FFF2-40B4-BE49-F238E27FC236}">
                <a16:creationId xmlns:a16="http://schemas.microsoft.com/office/drawing/2014/main" id="{018E7E82-DFD6-4886-8718-72F9FF0E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127" y="842243"/>
            <a:ext cx="2068749" cy="13085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18DCAD-95F4-4050-9E8A-820DB1A2D7B8}"/>
              </a:ext>
            </a:extLst>
          </p:cNvPr>
          <p:cNvPicPr>
            <a:picLocks noChangeAspect="1"/>
          </p:cNvPicPr>
          <p:nvPr/>
        </p:nvPicPr>
        <p:blipFill>
          <a:blip r:embed="rId4"/>
          <a:stretch>
            <a:fillRect/>
          </a:stretch>
        </p:blipFill>
        <p:spPr>
          <a:xfrm>
            <a:off x="6022435" y="2434114"/>
            <a:ext cx="2895600" cy="1581150"/>
          </a:xfrm>
          <a:prstGeom prst="rect">
            <a:avLst/>
          </a:prstGeom>
        </p:spPr>
      </p:pic>
      <p:pic>
        <p:nvPicPr>
          <p:cNvPr id="3" name="Picture 2">
            <a:extLst>
              <a:ext uri="{FF2B5EF4-FFF2-40B4-BE49-F238E27FC236}">
                <a16:creationId xmlns:a16="http://schemas.microsoft.com/office/drawing/2014/main" id="{CC2713D6-E180-496F-8F51-E4679DE62FF0}"/>
              </a:ext>
            </a:extLst>
          </p:cNvPr>
          <p:cNvPicPr>
            <a:picLocks noChangeAspect="1"/>
          </p:cNvPicPr>
          <p:nvPr/>
        </p:nvPicPr>
        <p:blipFill>
          <a:blip r:embed="rId5"/>
          <a:stretch>
            <a:fillRect/>
          </a:stretch>
        </p:blipFill>
        <p:spPr>
          <a:xfrm>
            <a:off x="311588" y="2336521"/>
            <a:ext cx="2924175" cy="1562100"/>
          </a:xfrm>
          <a:prstGeom prst="rect">
            <a:avLst/>
          </a:prstGeom>
        </p:spPr>
      </p:pic>
      <p:pic>
        <p:nvPicPr>
          <p:cNvPr id="4" name="Picture 3">
            <a:extLst>
              <a:ext uri="{FF2B5EF4-FFF2-40B4-BE49-F238E27FC236}">
                <a16:creationId xmlns:a16="http://schemas.microsoft.com/office/drawing/2014/main" id="{ED9EA25E-0ABB-44CC-8F34-DC9925F88E42}"/>
              </a:ext>
            </a:extLst>
          </p:cNvPr>
          <p:cNvPicPr>
            <a:picLocks noChangeAspect="1"/>
          </p:cNvPicPr>
          <p:nvPr/>
        </p:nvPicPr>
        <p:blipFill>
          <a:blip r:embed="rId6"/>
          <a:stretch>
            <a:fillRect/>
          </a:stretch>
        </p:blipFill>
        <p:spPr>
          <a:xfrm>
            <a:off x="5944190" y="4587882"/>
            <a:ext cx="2770893" cy="1190998"/>
          </a:xfrm>
          <a:prstGeom prst="rect">
            <a:avLst/>
          </a:prstGeom>
        </p:spPr>
      </p:pic>
      <p:pic>
        <p:nvPicPr>
          <p:cNvPr id="5" name="Picture 4">
            <a:extLst>
              <a:ext uri="{FF2B5EF4-FFF2-40B4-BE49-F238E27FC236}">
                <a16:creationId xmlns:a16="http://schemas.microsoft.com/office/drawing/2014/main" id="{34EC2AE1-93F1-447A-B0B4-81F2E80AEC69}"/>
              </a:ext>
            </a:extLst>
          </p:cNvPr>
          <p:cNvPicPr>
            <a:picLocks noChangeAspect="1"/>
          </p:cNvPicPr>
          <p:nvPr/>
        </p:nvPicPr>
        <p:blipFill>
          <a:blip r:embed="rId7"/>
          <a:stretch>
            <a:fillRect/>
          </a:stretch>
        </p:blipFill>
        <p:spPr>
          <a:xfrm>
            <a:off x="158073" y="646368"/>
            <a:ext cx="2876550" cy="1590675"/>
          </a:xfrm>
          <a:prstGeom prst="rect">
            <a:avLst/>
          </a:prstGeom>
        </p:spPr>
      </p:pic>
      <p:pic>
        <p:nvPicPr>
          <p:cNvPr id="7" name="Picture 6">
            <a:extLst>
              <a:ext uri="{FF2B5EF4-FFF2-40B4-BE49-F238E27FC236}">
                <a16:creationId xmlns:a16="http://schemas.microsoft.com/office/drawing/2014/main" id="{0ACFEBA2-9C48-46EB-BBF7-521060DEFE52}"/>
              </a:ext>
            </a:extLst>
          </p:cNvPr>
          <p:cNvPicPr>
            <a:picLocks noChangeAspect="1"/>
          </p:cNvPicPr>
          <p:nvPr/>
        </p:nvPicPr>
        <p:blipFill>
          <a:blip r:embed="rId8"/>
          <a:stretch>
            <a:fillRect/>
          </a:stretch>
        </p:blipFill>
        <p:spPr>
          <a:xfrm>
            <a:off x="3312268" y="2598104"/>
            <a:ext cx="2600325" cy="1560195"/>
          </a:xfrm>
          <a:prstGeom prst="rect">
            <a:avLst/>
          </a:prstGeom>
        </p:spPr>
      </p:pic>
      <p:pic>
        <p:nvPicPr>
          <p:cNvPr id="8" name="Picture 7">
            <a:extLst>
              <a:ext uri="{FF2B5EF4-FFF2-40B4-BE49-F238E27FC236}">
                <a16:creationId xmlns:a16="http://schemas.microsoft.com/office/drawing/2014/main" id="{3CB8E5E0-27E2-48AA-9F74-C12E7BED74F5}"/>
              </a:ext>
            </a:extLst>
          </p:cNvPr>
          <p:cNvPicPr>
            <a:picLocks noChangeAspect="1"/>
          </p:cNvPicPr>
          <p:nvPr/>
        </p:nvPicPr>
        <p:blipFill>
          <a:blip r:embed="rId9"/>
          <a:stretch>
            <a:fillRect/>
          </a:stretch>
        </p:blipFill>
        <p:spPr>
          <a:xfrm>
            <a:off x="3336179" y="4678217"/>
            <a:ext cx="2119692" cy="1190998"/>
          </a:xfrm>
          <a:prstGeom prst="rect">
            <a:avLst/>
          </a:prstGeom>
        </p:spPr>
      </p:pic>
      <p:pic>
        <p:nvPicPr>
          <p:cNvPr id="9" name="Picture 8">
            <a:extLst>
              <a:ext uri="{FF2B5EF4-FFF2-40B4-BE49-F238E27FC236}">
                <a16:creationId xmlns:a16="http://schemas.microsoft.com/office/drawing/2014/main" id="{EEC6A95B-243A-4363-BFC7-F53137A147D0}"/>
              </a:ext>
            </a:extLst>
          </p:cNvPr>
          <p:cNvPicPr>
            <a:picLocks noChangeAspect="1"/>
          </p:cNvPicPr>
          <p:nvPr/>
        </p:nvPicPr>
        <p:blipFill>
          <a:blip r:embed="rId10"/>
          <a:stretch>
            <a:fillRect/>
          </a:stretch>
        </p:blipFill>
        <p:spPr>
          <a:xfrm>
            <a:off x="428917" y="4433071"/>
            <a:ext cx="2605706" cy="1357313"/>
          </a:xfrm>
          <a:prstGeom prst="rect">
            <a:avLst/>
          </a:prstGeom>
        </p:spPr>
      </p:pic>
      <p:pic>
        <p:nvPicPr>
          <p:cNvPr id="10" name="Picture 9">
            <a:extLst>
              <a:ext uri="{FF2B5EF4-FFF2-40B4-BE49-F238E27FC236}">
                <a16:creationId xmlns:a16="http://schemas.microsoft.com/office/drawing/2014/main" id="{BA72B57B-4E0A-4708-BB48-3F94B21AEA2E}"/>
              </a:ext>
            </a:extLst>
          </p:cNvPr>
          <p:cNvPicPr>
            <a:picLocks noChangeAspect="1"/>
          </p:cNvPicPr>
          <p:nvPr/>
        </p:nvPicPr>
        <p:blipFill>
          <a:blip r:embed="rId11"/>
          <a:stretch>
            <a:fillRect/>
          </a:stretch>
        </p:blipFill>
        <p:spPr>
          <a:xfrm>
            <a:off x="6553200" y="634598"/>
            <a:ext cx="1744669" cy="1308502"/>
          </a:xfrm>
          <a:prstGeom prst="rect">
            <a:avLst/>
          </a:prstGeom>
        </p:spPr>
      </p:pic>
      <p:sp>
        <p:nvSpPr>
          <p:cNvPr id="11" name="TextBox 10">
            <a:extLst>
              <a:ext uri="{FF2B5EF4-FFF2-40B4-BE49-F238E27FC236}">
                <a16:creationId xmlns:a16="http://schemas.microsoft.com/office/drawing/2014/main" id="{C5FE90F8-324A-4DD2-9A11-A7CF76269437}"/>
              </a:ext>
            </a:extLst>
          </p:cNvPr>
          <p:cNvSpPr txBox="1"/>
          <p:nvPr/>
        </p:nvSpPr>
        <p:spPr>
          <a:xfrm>
            <a:off x="664590" y="5869215"/>
            <a:ext cx="2286000" cy="369332"/>
          </a:xfrm>
          <a:prstGeom prst="rect">
            <a:avLst/>
          </a:prstGeom>
          <a:noFill/>
        </p:spPr>
        <p:txBody>
          <a:bodyPr wrap="square" rtlCol="0">
            <a:spAutoFit/>
          </a:bodyPr>
          <a:lstStyle/>
          <a:p>
            <a:r>
              <a:rPr lang="en-US" b="1" dirty="0"/>
              <a:t>HUMPBACK WHALE</a:t>
            </a:r>
          </a:p>
        </p:txBody>
      </p:sp>
      <p:sp>
        <p:nvSpPr>
          <p:cNvPr id="13" name="TextBox 12">
            <a:extLst>
              <a:ext uri="{FF2B5EF4-FFF2-40B4-BE49-F238E27FC236}">
                <a16:creationId xmlns:a16="http://schemas.microsoft.com/office/drawing/2014/main" id="{8C550211-EB67-4944-B92F-E9FF02FC9AB1}"/>
              </a:ext>
            </a:extLst>
          </p:cNvPr>
          <p:cNvSpPr txBox="1"/>
          <p:nvPr/>
        </p:nvSpPr>
        <p:spPr>
          <a:xfrm>
            <a:off x="3755890" y="2150745"/>
            <a:ext cx="2286000" cy="369332"/>
          </a:xfrm>
          <a:prstGeom prst="rect">
            <a:avLst/>
          </a:prstGeom>
          <a:noFill/>
        </p:spPr>
        <p:txBody>
          <a:bodyPr wrap="square" rtlCol="0">
            <a:spAutoFit/>
          </a:bodyPr>
          <a:lstStyle/>
          <a:p>
            <a:r>
              <a:rPr lang="en-US" b="1" dirty="0"/>
              <a:t>FLOUNDER</a:t>
            </a:r>
          </a:p>
        </p:txBody>
      </p:sp>
      <p:sp>
        <p:nvSpPr>
          <p:cNvPr id="14" name="TextBox 13">
            <a:extLst>
              <a:ext uri="{FF2B5EF4-FFF2-40B4-BE49-F238E27FC236}">
                <a16:creationId xmlns:a16="http://schemas.microsoft.com/office/drawing/2014/main" id="{9A1B95D4-A8C2-4960-9706-D296DCC2415D}"/>
              </a:ext>
            </a:extLst>
          </p:cNvPr>
          <p:cNvSpPr txBox="1"/>
          <p:nvPr/>
        </p:nvSpPr>
        <p:spPr>
          <a:xfrm>
            <a:off x="6327235" y="1912249"/>
            <a:ext cx="2286000" cy="369332"/>
          </a:xfrm>
          <a:prstGeom prst="rect">
            <a:avLst/>
          </a:prstGeom>
          <a:noFill/>
        </p:spPr>
        <p:txBody>
          <a:bodyPr wrap="square" rtlCol="0">
            <a:spAutoFit/>
          </a:bodyPr>
          <a:lstStyle/>
          <a:p>
            <a:r>
              <a:rPr lang="en-US" b="1" dirty="0"/>
              <a:t>SALMON</a:t>
            </a:r>
          </a:p>
        </p:txBody>
      </p:sp>
      <p:sp>
        <p:nvSpPr>
          <p:cNvPr id="15" name="TextBox 14">
            <a:extLst>
              <a:ext uri="{FF2B5EF4-FFF2-40B4-BE49-F238E27FC236}">
                <a16:creationId xmlns:a16="http://schemas.microsoft.com/office/drawing/2014/main" id="{DB0CE5E0-05AE-4880-9EB8-3C5A808F89A5}"/>
              </a:ext>
            </a:extLst>
          </p:cNvPr>
          <p:cNvSpPr txBox="1"/>
          <p:nvPr/>
        </p:nvSpPr>
        <p:spPr>
          <a:xfrm>
            <a:off x="704849" y="3645932"/>
            <a:ext cx="2286000" cy="369332"/>
          </a:xfrm>
          <a:prstGeom prst="rect">
            <a:avLst/>
          </a:prstGeom>
          <a:noFill/>
        </p:spPr>
        <p:txBody>
          <a:bodyPr wrap="square" rtlCol="0">
            <a:spAutoFit/>
          </a:bodyPr>
          <a:lstStyle/>
          <a:p>
            <a:r>
              <a:rPr lang="en-US" b="1" dirty="0"/>
              <a:t>MACKEREL</a:t>
            </a:r>
          </a:p>
        </p:txBody>
      </p:sp>
      <p:sp>
        <p:nvSpPr>
          <p:cNvPr id="16" name="TextBox 15">
            <a:extLst>
              <a:ext uri="{FF2B5EF4-FFF2-40B4-BE49-F238E27FC236}">
                <a16:creationId xmlns:a16="http://schemas.microsoft.com/office/drawing/2014/main" id="{1C855FF7-2638-43D4-965A-8EF584913365}"/>
              </a:ext>
            </a:extLst>
          </p:cNvPr>
          <p:cNvSpPr txBox="1"/>
          <p:nvPr/>
        </p:nvSpPr>
        <p:spPr>
          <a:xfrm>
            <a:off x="3702366" y="4220473"/>
            <a:ext cx="2286000" cy="369332"/>
          </a:xfrm>
          <a:prstGeom prst="rect">
            <a:avLst/>
          </a:prstGeom>
          <a:noFill/>
        </p:spPr>
        <p:txBody>
          <a:bodyPr wrap="square" rtlCol="0">
            <a:spAutoFit/>
          </a:bodyPr>
          <a:lstStyle/>
          <a:p>
            <a:r>
              <a:rPr lang="en-US" b="1" dirty="0"/>
              <a:t>ORCA</a:t>
            </a:r>
          </a:p>
        </p:txBody>
      </p:sp>
      <p:sp>
        <p:nvSpPr>
          <p:cNvPr id="17" name="TextBox 16">
            <a:extLst>
              <a:ext uri="{FF2B5EF4-FFF2-40B4-BE49-F238E27FC236}">
                <a16:creationId xmlns:a16="http://schemas.microsoft.com/office/drawing/2014/main" id="{C13A6D02-B624-4D91-8558-3C04B3FDD85D}"/>
              </a:ext>
            </a:extLst>
          </p:cNvPr>
          <p:cNvSpPr txBox="1"/>
          <p:nvPr/>
        </p:nvSpPr>
        <p:spPr>
          <a:xfrm>
            <a:off x="6934200" y="4111342"/>
            <a:ext cx="2286000" cy="369332"/>
          </a:xfrm>
          <a:prstGeom prst="rect">
            <a:avLst/>
          </a:prstGeom>
          <a:noFill/>
        </p:spPr>
        <p:txBody>
          <a:bodyPr wrap="square" rtlCol="0">
            <a:spAutoFit/>
          </a:bodyPr>
          <a:lstStyle/>
          <a:p>
            <a:r>
              <a:rPr lang="en-US" b="1" dirty="0"/>
              <a:t>COD</a:t>
            </a:r>
          </a:p>
        </p:txBody>
      </p:sp>
      <p:sp>
        <p:nvSpPr>
          <p:cNvPr id="18" name="TextBox 17">
            <a:extLst>
              <a:ext uri="{FF2B5EF4-FFF2-40B4-BE49-F238E27FC236}">
                <a16:creationId xmlns:a16="http://schemas.microsoft.com/office/drawing/2014/main" id="{124E03FB-BD48-4A7C-9D46-0D14ECAE254E}"/>
              </a:ext>
            </a:extLst>
          </p:cNvPr>
          <p:cNvSpPr txBox="1"/>
          <p:nvPr/>
        </p:nvSpPr>
        <p:spPr>
          <a:xfrm>
            <a:off x="3568127" y="5908478"/>
            <a:ext cx="2286000" cy="369332"/>
          </a:xfrm>
          <a:prstGeom prst="rect">
            <a:avLst/>
          </a:prstGeom>
          <a:noFill/>
        </p:spPr>
        <p:txBody>
          <a:bodyPr wrap="square" rtlCol="0">
            <a:spAutoFit/>
          </a:bodyPr>
          <a:lstStyle/>
          <a:p>
            <a:r>
              <a:rPr lang="en-US" b="1" dirty="0"/>
              <a:t>BLUE SHARK</a:t>
            </a:r>
          </a:p>
        </p:txBody>
      </p:sp>
      <p:sp>
        <p:nvSpPr>
          <p:cNvPr id="19" name="TextBox 18">
            <a:extLst>
              <a:ext uri="{FF2B5EF4-FFF2-40B4-BE49-F238E27FC236}">
                <a16:creationId xmlns:a16="http://schemas.microsoft.com/office/drawing/2014/main" id="{0AE41B4E-3CC2-4D5D-AFBF-12CB61B6E2A0}"/>
              </a:ext>
            </a:extLst>
          </p:cNvPr>
          <p:cNvSpPr txBox="1"/>
          <p:nvPr/>
        </p:nvSpPr>
        <p:spPr>
          <a:xfrm>
            <a:off x="6632035" y="5854070"/>
            <a:ext cx="2286000" cy="369332"/>
          </a:xfrm>
          <a:prstGeom prst="rect">
            <a:avLst/>
          </a:prstGeom>
          <a:noFill/>
        </p:spPr>
        <p:txBody>
          <a:bodyPr wrap="square" rtlCol="0">
            <a:spAutoFit/>
          </a:bodyPr>
          <a:lstStyle/>
          <a:p>
            <a:r>
              <a:rPr lang="en-US" b="1" dirty="0"/>
              <a:t>TUNA</a:t>
            </a:r>
          </a:p>
        </p:txBody>
      </p:sp>
      <p:sp>
        <p:nvSpPr>
          <p:cNvPr id="20" name="TextBox 19">
            <a:extLst>
              <a:ext uri="{FF2B5EF4-FFF2-40B4-BE49-F238E27FC236}">
                <a16:creationId xmlns:a16="http://schemas.microsoft.com/office/drawing/2014/main" id="{13807624-806F-4D3D-A26C-BCCB39F72744}"/>
              </a:ext>
            </a:extLst>
          </p:cNvPr>
          <p:cNvSpPr txBox="1"/>
          <p:nvPr/>
        </p:nvSpPr>
        <p:spPr>
          <a:xfrm>
            <a:off x="762000" y="1905000"/>
            <a:ext cx="2286000" cy="369332"/>
          </a:xfrm>
          <a:prstGeom prst="rect">
            <a:avLst/>
          </a:prstGeom>
          <a:noFill/>
        </p:spPr>
        <p:txBody>
          <a:bodyPr wrap="square" rtlCol="0">
            <a:spAutoFit/>
          </a:bodyPr>
          <a:lstStyle/>
          <a:p>
            <a:r>
              <a:rPr lang="en-US" b="1" dirty="0"/>
              <a:t>SWORDFISH</a:t>
            </a:r>
          </a:p>
        </p:txBody>
      </p:sp>
      <p:sp>
        <p:nvSpPr>
          <p:cNvPr id="21" name="Rectangle 1">
            <a:extLst>
              <a:ext uri="{FF2B5EF4-FFF2-40B4-BE49-F238E27FC236}">
                <a16:creationId xmlns:a16="http://schemas.microsoft.com/office/drawing/2014/main" id="{9261B244-6A66-4CE3-A365-20411986E1B9}"/>
              </a:ext>
            </a:extLst>
          </p:cNvPr>
          <p:cNvSpPr txBox="1">
            <a:spLocks noChangeArrowheads="1"/>
          </p:cNvSpPr>
          <p:nvPr/>
        </p:nvSpPr>
        <p:spPr>
          <a:xfrm>
            <a:off x="407226" y="147266"/>
            <a:ext cx="8228707"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b="1" dirty="0">
                <a:sym typeface="UC Berkeley OS Sign"/>
              </a:rPr>
              <a:t>Sort Into Groups that “Go Together by Nature”</a:t>
            </a:r>
          </a:p>
        </p:txBody>
      </p:sp>
      <p:sp>
        <p:nvSpPr>
          <p:cNvPr id="12" name="TextBox 11">
            <a:extLst>
              <a:ext uri="{FF2B5EF4-FFF2-40B4-BE49-F238E27FC236}">
                <a16:creationId xmlns:a16="http://schemas.microsoft.com/office/drawing/2014/main" id="{E0044E19-1DB9-44E0-8EB6-1D96DD5F3410}"/>
              </a:ext>
            </a:extLst>
          </p:cNvPr>
          <p:cNvSpPr txBox="1"/>
          <p:nvPr/>
        </p:nvSpPr>
        <p:spPr>
          <a:xfrm>
            <a:off x="806731" y="6222848"/>
            <a:ext cx="8184318" cy="400110"/>
          </a:xfrm>
          <a:prstGeom prst="rect">
            <a:avLst/>
          </a:prstGeom>
          <a:noFill/>
        </p:spPr>
        <p:txBody>
          <a:bodyPr wrap="square" rtlCol="0">
            <a:spAutoFit/>
          </a:bodyPr>
          <a:lstStyle/>
          <a:p>
            <a:r>
              <a:rPr lang="en-US" sz="2000" b="1" i="1" dirty="0">
                <a:solidFill>
                  <a:srgbClr val="FF0000"/>
                </a:solidFill>
              </a:rPr>
              <a:t>What Features or Properties Would YOU Use to Categorize Fish?</a:t>
            </a:r>
          </a:p>
        </p:txBody>
      </p:sp>
    </p:spTree>
    <p:extLst>
      <p:ext uri="{BB962C8B-B14F-4D97-AF65-F5344CB8AC3E}">
        <p14:creationId xmlns:p14="http://schemas.microsoft.com/office/powerpoint/2010/main" val="1797751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838201" y="904351"/>
            <a:ext cx="6858000" cy="5953649"/>
          </a:xfrm>
          <a:prstGeom prst="rect">
            <a:avLst/>
          </a:prstGeom>
        </p:spPr>
      </p:pic>
      <p:sp>
        <p:nvSpPr>
          <p:cNvPr id="4" name="TextBox 3"/>
          <p:cNvSpPr txBox="1"/>
          <p:nvPr/>
        </p:nvSpPr>
        <p:spPr>
          <a:xfrm>
            <a:off x="381000" y="152400"/>
            <a:ext cx="8305800" cy="523220"/>
          </a:xfrm>
          <a:prstGeom prst="rect">
            <a:avLst/>
          </a:prstGeom>
          <a:noFill/>
        </p:spPr>
        <p:txBody>
          <a:bodyPr wrap="square" rtlCol="0">
            <a:spAutoFit/>
          </a:bodyPr>
          <a:lstStyle/>
          <a:p>
            <a:r>
              <a:rPr lang="en-US" sz="2800" b="1" dirty="0">
                <a:latin typeface="+mj-lt"/>
              </a:rPr>
              <a:t>Rationales for “Fish Sorting”   (Shafto &amp; Coley, 2003)</a:t>
            </a:r>
          </a:p>
        </p:txBody>
      </p:sp>
      <p:sp>
        <p:nvSpPr>
          <p:cNvPr id="3" name="TextBox 2">
            <a:extLst>
              <a:ext uri="{FF2B5EF4-FFF2-40B4-BE49-F238E27FC236}">
                <a16:creationId xmlns:a16="http://schemas.microsoft.com/office/drawing/2014/main" id="{D575F805-2224-4DDF-B5B1-861C0B189A12}"/>
              </a:ext>
            </a:extLst>
          </p:cNvPr>
          <p:cNvSpPr txBox="1"/>
          <p:nvPr/>
        </p:nvSpPr>
        <p:spPr>
          <a:xfrm>
            <a:off x="3962400" y="1143000"/>
            <a:ext cx="2438400" cy="523220"/>
          </a:xfrm>
          <a:prstGeom prst="rect">
            <a:avLst/>
          </a:prstGeom>
          <a:noFill/>
        </p:spPr>
        <p:txBody>
          <a:bodyPr wrap="square" rtlCol="0">
            <a:spAutoFit/>
          </a:bodyPr>
          <a:lstStyle/>
          <a:p>
            <a:r>
              <a:rPr lang="en-US" sz="2800" b="1" dirty="0">
                <a:solidFill>
                  <a:srgbClr val="FF0000"/>
                </a:solidFill>
              </a:rPr>
              <a:t>Appearance</a:t>
            </a:r>
          </a:p>
        </p:txBody>
      </p:sp>
      <p:sp>
        <p:nvSpPr>
          <p:cNvPr id="5" name="TextBox 4">
            <a:extLst>
              <a:ext uri="{FF2B5EF4-FFF2-40B4-BE49-F238E27FC236}">
                <a16:creationId xmlns:a16="http://schemas.microsoft.com/office/drawing/2014/main" id="{BEFDAD08-41A1-4AFD-AA6B-74C02D3C4569}"/>
              </a:ext>
            </a:extLst>
          </p:cNvPr>
          <p:cNvSpPr txBox="1"/>
          <p:nvPr/>
        </p:nvSpPr>
        <p:spPr>
          <a:xfrm>
            <a:off x="2743200" y="1926816"/>
            <a:ext cx="2438400" cy="523220"/>
          </a:xfrm>
          <a:prstGeom prst="rect">
            <a:avLst/>
          </a:prstGeom>
          <a:noFill/>
        </p:spPr>
        <p:txBody>
          <a:bodyPr wrap="square" rtlCol="0">
            <a:spAutoFit/>
          </a:bodyPr>
          <a:lstStyle/>
          <a:p>
            <a:r>
              <a:rPr lang="en-US" sz="2800" b="1" dirty="0">
                <a:solidFill>
                  <a:srgbClr val="FF0000"/>
                </a:solidFill>
              </a:rPr>
              <a:t>Environment</a:t>
            </a:r>
          </a:p>
        </p:txBody>
      </p:sp>
    </p:spTree>
    <p:extLst>
      <p:ext uri="{BB962C8B-B14F-4D97-AF65-F5344CB8AC3E}">
        <p14:creationId xmlns:p14="http://schemas.microsoft.com/office/powerpoint/2010/main" val="3354703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1524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Classifying and Reasoning</a:t>
            </a:r>
            <a:br>
              <a:rPr lang="en-US" sz="4000" b="1" dirty="0">
                <a:sym typeface="UC Berkeley OS Sign"/>
              </a:rPr>
            </a:br>
            <a:r>
              <a:rPr lang="en-US" sz="4000" b="1" dirty="0">
                <a:sym typeface="UC Berkeley OS Sign"/>
              </a:rPr>
              <a:t> About Birds and Fish</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43596" y="1618362"/>
            <a:ext cx="8036719" cy="5097708"/>
          </a:xfrm>
          <a:prstGeom prst="rect">
            <a:avLst/>
          </a:prstGeom>
          <a:noFill/>
          <a:ln w="9525">
            <a:noFill/>
            <a:miter lim="800000"/>
            <a:headEnd/>
            <a:tailEnd/>
          </a:ln>
        </p:spPr>
        <p:txBody>
          <a:bodyPr lIns="64291" tIns="32146" rIns="64291" bIns="32146">
            <a:spAutoFit/>
          </a:bodyPr>
          <a:lstStyle/>
          <a:p>
            <a:pPr marL="342900" indent="-342900">
              <a:lnSpc>
                <a:spcPct val="80000"/>
              </a:lnSpc>
              <a:spcBef>
                <a:spcPct val="20000"/>
              </a:spcBef>
              <a:buFont typeface="Arial" pitchFamily="34" charset="0"/>
              <a:buChar char="•"/>
            </a:pPr>
            <a:r>
              <a:rPr lang="en-US" sz="3200" dirty="0"/>
              <a:t>When people are asked to sort birds or fish into groups that “go together by nature” experts in diverse cultures rely on both visible features (“morphology”) and on less-visibly distinctive features that enable the same function</a:t>
            </a:r>
          </a:p>
          <a:p>
            <a:pPr marL="342900" indent="-342900">
              <a:lnSpc>
                <a:spcPct val="80000"/>
              </a:lnSpc>
              <a:spcBef>
                <a:spcPct val="20000"/>
              </a:spcBef>
              <a:buFont typeface="Arial" pitchFamily="34" charset="0"/>
              <a:buChar char="•"/>
            </a:pPr>
            <a:r>
              <a:rPr lang="en-US" sz="3200" dirty="0"/>
              <a:t>Experts put greater emphasis on ecological relationships (which animals share habitats) and commercial/utilitarian factors </a:t>
            </a:r>
          </a:p>
          <a:p>
            <a:pPr marL="342900" indent="-342900">
              <a:lnSpc>
                <a:spcPct val="80000"/>
              </a:lnSpc>
              <a:spcBef>
                <a:spcPct val="20000"/>
              </a:spcBef>
              <a:buFont typeface="Arial" pitchFamily="34" charset="0"/>
              <a:buChar char="•"/>
            </a:pPr>
            <a:r>
              <a:rPr lang="en-US" sz="3200" dirty="0"/>
              <a:t>In contrast, people without expert knowledge sort primarily on visible features</a:t>
            </a:r>
          </a:p>
          <a:p>
            <a:pPr marL="342900" indent="-342900">
              <a:lnSpc>
                <a:spcPct val="80000"/>
              </a:lnSpc>
              <a:spcBef>
                <a:spcPct val="20000"/>
              </a:spcBef>
              <a:buFont typeface="Arial" pitchFamily="34" charset="0"/>
              <a:buChar char="•"/>
            </a:pPr>
            <a:endParaRPr lang="en-US" sz="3200" dirty="0"/>
          </a:p>
        </p:txBody>
      </p:sp>
    </p:spTree>
    <p:extLst>
      <p:ext uri="{BB962C8B-B14F-4D97-AF65-F5344CB8AC3E}">
        <p14:creationId xmlns:p14="http://schemas.microsoft.com/office/powerpoint/2010/main" val="113862441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52400"/>
            <a:ext cx="2133600" cy="1143000"/>
          </a:xfrm>
        </p:spPr>
        <p:txBody>
          <a:bodyPr>
            <a:normAutofit/>
          </a:bodyPr>
          <a:lstStyle/>
          <a:p>
            <a:pPr algn="l"/>
            <a:r>
              <a:rPr lang="en-US" sz="4000" b="1" dirty="0">
                <a:ea typeface="+mn-ea"/>
                <a:cs typeface="+mn-cs"/>
              </a:rPr>
              <a:t>20 Trees</a:t>
            </a:r>
          </a:p>
        </p:txBody>
      </p:sp>
      <p:sp>
        <p:nvSpPr>
          <p:cNvPr id="3" name="Content Placeholder 2"/>
          <p:cNvSpPr>
            <a:spLocks noGrp="1"/>
          </p:cNvSpPr>
          <p:nvPr>
            <p:ph idx="1"/>
          </p:nvPr>
        </p:nvSpPr>
        <p:spPr>
          <a:xfrm>
            <a:off x="1905000" y="1402398"/>
            <a:ext cx="3276600" cy="3687762"/>
          </a:xfrm>
        </p:spPr>
        <p:txBody>
          <a:bodyPr>
            <a:normAutofit fontScale="70000" lnSpcReduction="20000"/>
          </a:bodyPr>
          <a:lstStyle/>
          <a:p>
            <a:r>
              <a:rPr lang="en-US" sz="3400" dirty="0"/>
              <a:t>Acacia</a:t>
            </a:r>
          </a:p>
          <a:p>
            <a:r>
              <a:rPr lang="en-US" sz="3400" dirty="0"/>
              <a:t>Bamboo</a:t>
            </a:r>
          </a:p>
          <a:p>
            <a:r>
              <a:rPr lang="en-US" sz="3400" dirty="0"/>
              <a:t>Birch</a:t>
            </a:r>
          </a:p>
          <a:p>
            <a:r>
              <a:rPr lang="en-US" sz="3400" dirty="0"/>
              <a:t>Buckeye</a:t>
            </a:r>
          </a:p>
          <a:p>
            <a:r>
              <a:rPr lang="en-US" sz="3400" dirty="0"/>
              <a:t>Cedar</a:t>
            </a:r>
          </a:p>
          <a:p>
            <a:r>
              <a:rPr lang="en-US" sz="3400" dirty="0">
                <a:solidFill>
                  <a:prstClr val="black"/>
                </a:solidFill>
              </a:rPr>
              <a:t>Dogwood</a:t>
            </a:r>
            <a:endParaRPr lang="en-US" sz="3400" dirty="0"/>
          </a:p>
          <a:p>
            <a:r>
              <a:rPr lang="en-US" sz="3400" dirty="0"/>
              <a:t>Elm</a:t>
            </a:r>
          </a:p>
          <a:p>
            <a:r>
              <a:rPr lang="en-US" sz="3400" dirty="0"/>
              <a:t>Eucalyptus</a:t>
            </a:r>
          </a:p>
          <a:p>
            <a:pPr lvl="0"/>
            <a:r>
              <a:rPr lang="en-US" sz="3400" dirty="0"/>
              <a:t>Holly</a:t>
            </a:r>
          </a:p>
          <a:p>
            <a:pPr lvl="0"/>
            <a:r>
              <a:rPr lang="en-US" sz="3400" dirty="0"/>
              <a:t>London Plane</a:t>
            </a:r>
          </a:p>
          <a:p>
            <a:endParaRPr lang="en-US" sz="4000" dirty="0"/>
          </a:p>
        </p:txBody>
      </p:sp>
      <p:sp>
        <p:nvSpPr>
          <p:cNvPr id="4" name="Rectangle 3"/>
          <p:cNvSpPr/>
          <p:nvPr/>
        </p:nvSpPr>
        <p:spPr>
          <a:xfrm>
            <a:off x="4648200" y="1402398"/>
            <a:ext cx="4572000" cy="4151265"/>
          </a:xfrm>
          <a:prstGeom prst="rect">
            <a:avLst/>
          </a:prstGeom>
        </p:spPr>
        <p:txBody>
          <a:bodyPr>
            <a:spAutoFit/>
          </a:bodyPr>
          <a:lstStyle/>
          <a:p>
            <a:pPr marL="342900" indent="-342900">
              <a:lnSpc>
                <a:spcPct val="80000"/>
              </a:lnSpc>
              <a:spcBef>
                <a:spcPct val="20000"/>
              </a:spcBef>
              <a:buFont typeface="Arial" pitchFamily="34" charset="0"/>
              <a:buChar char="•"/>
            </a:pPr>
            <a:r>
              <a:rPr lang="en-US" sz="2400" dirty="0"/>
              <a:t>Loquat</a:t>
            </a:r>
          </a:p>
          <a:p>
            <a:pPr marL="342900" lvl="0" indent="-342900">
              <a:lnSpc>
                <a:spcPct val="80000"/>
              </a:lnSpc>
              <a:spcBef>
                <a:spcPct val="20000"/>
              </a:spcBef>
              <a:buFont typeface="Arial" pitchFamily="34" charset="0"/>
              <a:buChar char="•"/>
            </a:pPr>
            <a:r>
              <a:rPr lang="en-US" sz="2400" dirty="0"/>
              <a:t>Magnolia</a:t>
            </a:r>
          </a:p>
          <a:p>
            <a:pPr marL="342900" lvl="0" indent="-342900">
              <a:lnSpc>
                <a:spcPct val="80000"/>
              </a:lnSpc>
              <a:spcBef>
                <a:spcPct val="20000"/>
              </a:spcBef>
              <a:buFont typeface="Arial" pitchFamily="34" charset="0"/>
              <a:buChar char="•"/>
            </a:pPr>
            <a:r>
              <a:rPr lang="en-US" sz="2400" dirty="0"/>
              <a:t>Maple</a:t>
            </a:r>
          </a:p>
          <a:p>
            <a:pPr marL="342900" indent="-342900">
              <a:lnSpc>
                <a:spcPct val="80000"/>
              </a:lnSpc>
              <a:spcBef>
                <a:spcPct val="20000"/>
              </a:spcBef>
              <a:buFont typeface="Arial" pitchFamily="34" charset="0"/>
              <a:buChar char="•"/>
            </a:pPr>
            <a:r>
              <a:rPr lang="en-US" sz="2400" dirty="0"/>
              <a:t>Melaleuca</a:t>
            </a:r>
          </a:p>
          <a:p>
            <a:pPr marL="342900" lvl="0" indent="-342900">
              <a:lnSpc>
                <a:spcPct val="80000"/>
              </a:lnSpc>
              <a:spcBef>
                <a:spcPct val="20000"/>
              </a:spcBef>
              <a:buFont typeface="Arial" pitchFamily="34" charset="0"/>
              <a:buChar char="•"/>
            </a:pPr>
            <a:r>
              <a:rPr lang="en-US" sz="2400" dirty="0"/>
              <a:t>Oak</a:t>
            </a:r>
          </a:p>
          <a:p>
            <a:pPr marL="342900" lvl="0" indent="-342900">
              <a:lnSpc>
                <a:spcPct val="80000"/>
              </a:lnSpc>
              <a:spcBef>
                <a:spcPct val="20000"/>
              </a:spcBef>
              <a:buFont typeface="Arial" pitchFamily="34" charset="0"/>
              <a:buChar char="•"/>
            </a:pPr>
            <a:r>
              <a:rPr lang="en-US" sz="2400" dirty="0"/>
              <a:t>Pine </a:t>
            </a:r>
          </a:p>
          <a:p>
            <a:pPr marL="342900" lvl="0" indent="-342900">
              <a:lnSpc>
                <a:spcPct val="80000"/>
              </a:lnSpc>
              <a:spcBef>
                <a:spcPct val="20000"/>
              </a:spcBef>
              <a:buFont typeface="Arial" pitchFamily="34" charset="0"/>
              <a:buChar char="•"/>
            </a:pPr>
            <a:r>
              <a:rPr lang="en-US" sz="2400" dirty="0"/>
              <a:t>Pittosporum</a:t>
            </a:r>
          </a:p>
          <a:p>
            <a:pPr marL="342900" lvl="0" indent="-342900">
              <a:lnSpc>
                <a:spcPct val="80000"/>
              </a:lnSpc>
              <a:spcBef>
                <a:spcPct val="20000"/>
              </a:spcBef>
              <a:buFont typeface="Arial" pitchFamily="34" charset="0"/>
              <a:buChar char="•"/>
            </a:pPr>
            <a:r>
              <a:rPr lang="en-US" sz="2400" dirty="0"/>
              <a:t>Poplar</a:t>
            </a:r>
          </a:p>
          <a:p>
            <a:pPr marL="342900" lvl="0" indent="-342900">
              <a:lnSpc>
                <a:spcPct val="80000"/>
              </a:lnSpc>
              <a:spcBef>
                <a:spcPct val="20000"/>
              </a:spcBef>
              <a:buFont typeface="Arial" pitchFamily="34" charset="0"/>
              <a:buChar char="•"/>
            </a:pPr>
            <a:r>
              <a:rPr lang="en-US" sz="2400" dirty="0"/>
              <a:t>Redwood</a:t>
            </a:r>
          </a:p>
          <a:p>
            <a:pPr marL="342900" indent="-342900">
              <a:lnSpc>
                <a:spcPct val="80000"/>
              </a:lnSpc>
              <a:spcBef>
                <a:spcPct val="20000"/>
              </a:spcBef>
              <a:buFont typeface="Arial" pitchFamily="34" charset="0"/>
              <a:buChar char="•"/>
            </a:pPr>
            <a:r>
              <a:rPr lang="en-US" sz="2400" dirty="0"/>
              <a:t>Yew</a:t>
            </a:r>
          </a:p>
          <a:p>
            <a:pPr marL="342900" lvl="0" indent="-342900">
              <a:lnSpc>
                <a:spcPct val="80000"/>
              </a:lnSpc>
              <a:spcBef>
                <a:spcPct val="20000"/>
              </a:spcBef>
              <a:buFont typeface="Arial" pitchFamily="34" charset="0"/>
              <a:buChar char="•"/>
            </a:pPr>
            <a:endParaRPr lang="en-US" sz="2800" dirty="0"/>
          </a:p>
        </p:txBody>
      </p:sp>
      <p:sp>
        <p:nvSpPr>
          <p:cNvPr id="5" name="TextBox 4">
            <a:extLst>
              <a:ext uri="{FF2B5EF4-FFF2-40B4-BE49-F238E27FC236}">
                <a16:creationId xmlns:a16="http://schemas.microsoft.com/office/drawing/2014/main" id="{9ACE3D9C-9949-4129-BD80-75EB0BC0FA2F}"/>
              </a:ext>
            </a:extLst>
          </p:cNvPr>
          <p:cNvSpPr txBox="1"/>
          <p:nvPr/>
        </p:nvSpPr>
        <p:spPr>
          <a:xfrm>
            <a:off x="1676400" y="5475604"/>
            <a:ext cx="6096000" cy="984885"/>
          </a:xfrm>
          <a:prstGeom prst="rect">
            <a:avLst/>
          </a:prstGeom>
          <a:noFill/>
        </p:spPr>
        <p:txBody>
          <a:bodyPr wrap="square" rtlCol="0">
            <a:spAutoFit/>
          </a:bodyPr>
          <a:lstStyle/>
          <a:p>
            <a:r>
              <a:rPr lang="en-US" sz="2000" dirty="0">
                <a:solidFill>
                  <a:srgbClr val="FF0000"/>
                </a:solidFill>
              </a:rPr>
              <a:t>How many of these 20 tree names do you know?</a:t>
            </a:r>
          </a:p>
          <a:p>
            <a:r>
              <a:rPr lang="en-US" sz="2000" dirty="0">
                <a:solidFill>
                  <a:srgbClr val="FF0000"/>
                </a:solidFill>
              </a:rPr>
              <a:t>How many of the trees do you think you could identify?</a:t>
            </a:r>
          </a:p>
          <a:p>
            <a:endParaRPr lang="en-US" dirty="0"/>
          </a:p>
        </p:txBody>
      </p:sp>
    </p:spTree>
    <p:extLst>
      <p:ext uri="{BB962C8B-B14F-4D97-AF65-F5344CB8AC3E}">
        <p14:creationId xmlns:p14="http://schemas.microsoft.com/office/powerpoint/2010/main" val="1373173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BDC0-E221-484A-BF81-695FD638B727}"/>
              </a:ext>
            </a:extLst>
          </p:cNvPr>
          <p:cNvSpPr>
            <a:spLocks noGrp="1"/>
          </p:cNvSpPr>
          <p:nvPr>
            <p:ph type="title"/>
          </p:nvPr>
        </p:nvSpPr>
        <p:spPr/>
        <p:txBody>
          <a:bodyPr/>
          <a:lstStyle/>
          <a:p>
            <a:r>
              <a:rPr lang="en-US" dirty="0"/>
              <a:t>An Expert’s Taxonomy</a:t>
            </a:r>
          </a:p>
        </p:txBody>
      </p:sp>
      <p:pic>
        <p:nvPicPr>
          <p:cNvPr id="4" name="Content Placeholder 3">
            <a:extLst>
              <a:ext uri="{FF2B5EF4-FFF2-40B4-BE49-F238E27FC236}">
                <a16:creationId xmlns:a16="http://schemas.microsoft.com/office/drawing/2014/main" id="{78313C92-37FB-45BF-801A-673553865A18}"/>
              </a:ext>
            </a:extLst>
          </p:cNvPr>
          <p:cNvPicPr>
            <a:picLocks noGrp="1" noChangeAspect="1"/>
          </p:cNvPicPr>
          <p:nvPr>
            <p:ph idx="1"/>
          </p:nvPr>
        </p:nvPicPr>
        <p:blipFill>
          <a:blip r:embed="rId3"/>
          <a:stretch>
            <a:fillRect/>
          </a:stretch>
        </p:blipFill>
        <p:spPr>
          <a:xfrm rot="16200000">
            <a:off x="2134691" y="-382090"/>
            <a:ext cx="4648201" cy="8765182"/>
          </a:xfrm>
          <a:prstGeom prst="rect">
            <a:avLst/>
          </a:prstGeom>
        </p:spPr>
      </p:pic>
    </p:spTree>
    <p:extLst>
      <p:ext uri="{BB962C8B-B14F-4D97-AF65-F5344CB8AC3E}">
        <p14:creationId xmlns:p14="http://schemas.microsoft.com/office/powerpoint/2010/main" val="1783798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“Approaches to Nature” Identified in Folk Biology Studies (Bang, Medin, Atran 2007)</a:t>
            </a:r>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a:t>HOLISTIC -A belief that everything in nature is interconnected; harmony and balance in nature.</a:t>
            </a:r>
          </a:p>
          <a:p>
            <a:r>
              <a:rPr lang="en-US" dirty="0"/>
              <a:t>SPIRIITUAL - A tendency to access or ﬁnd spiritual meanings, lessons, importance (“Mother Earth”) </a:t>
            </a:r>
          </a:p>
          <a:p>
            <a:r>
              <a:rPr lang="en-US" dirty="0"/>
              <a:t>TRADITIONAL - Referring to an activity in nature as something that has occurred throughout history and should continue for that reason. </a:t>
            </a:r>
          </a:p>
          <a:p>
            <a:r>
              <a:rPr lang="en-US" dirty="0"/>
              <a:t>SURVIVAL SKILLS - A belief that nature is something that can harm us if underestimated.</a:t>
            </a:r>
          </a:p>
          <a:p>
            <a:r>
              <a:rPr lang="en-US" dirty="0"/>
              <a:t>MORALISTIC  - Strong feelings of moral and ethical responsibility.</a:t>
            </a:r>
          </a:p>
          <a:p>
            <a:endParaRPr lang="en-US" dirty="0"/>
          </a:p>
        </p:txBody>
      </p:sp>
    </p:spTree>
    <p:extLst>
      <p:ext uri="{BB962C8B-B14F-4D97-AF65-F5344CB8AC3E}">
        <p14:creationId xmlns:p14="http://schemas.microsoft.com/office/powerpoint/2010/main" val="790202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“Approaches to Nature” (2)</a:t>
            </a:r>
          </a:p>
        </p:txBody>
      </p:sp>
      <p:sp>
        <p:nvSpPr>
          <p:cNvPr id="3" name="Content Placeholder 2"/>
          <p:cNvSpPr>
            <a:spLocks noGrp="1"/>
          </p:cNvSpPr>
          <p:nvPr>
            <p:ph idx="1"/>
          </p:nvPr>
        </p:nvSpPr>
        <p:spPr>
          <a:xfrm>
            <a:off x="457200" y="1371600"/>
            <a:ext cx="8229600" cy="4525963"/>
          </a:xfrm>
        </p:spPr>
        <p:txBody>
          <a:bodyPr>
            <a:normAutofit fontScale="85000" lnSpcReduction="10000"/>
          </a:bodyPr>
          <a:lstStyle/>
          <a:p>
            <a:r>
              <a:rPr lang="en-US" dirty="0"/>
              <a:t>ECOLOGISTIC - Nature can be understood from empirical study from a systems perspective. Relating species to other aspects of nature.</a:t>
            </a:r>
          </a:p>
          <a:p>
            <a:r>
              <a:rPr lang="en-US" dirty="0"/>
              <a:t>PERSONAL UTILITY – Providing human sustenance, protection, and security for the self or those in the immediate family or social network</a:t>
            </a:r>
          </a:p>
          <a:p>
            <a:r>
              <a:rPr lang="en-US" dirty="0"/>
              <a:t>ABSTRACT RESPECT - A positive but abstract attitude towards nature</a:t>
            </a:r>
          </a:p>
          <a:p>
            <a:r>
              <a:rPr lang="en-US" dirty="0"/>
              <a:t>ABSTRACT KNOWLEDGE - Expressing learning goals abstractly </a:t>
            </a:r>
          </a:p>
          <a:p>
            <a:r>
              <a:rPr lang="en-US" dirty="0"/>
              <a:t>DISTANT UTILITY – Utility for others</a:t>
            </a:r>
          </a:p>
          <a:p>
            <a:endParaRPr lang="en-US" dirty="0"/>
          </a:p>
        </p:txBody>
      </p:sp>
    </p:spTree>
    <p:extLst>
      <p:ext uri="{BB962C8B-B14F-4D97-AF65-F5344CB8AC3E}">
        <p14:creationId xmlns:p14="http://schemas.microsoft.com/office/powerpoint/2010/main" val="3439363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1295400"/>
            <a:ext cx="8184777" cy="5029200"/>
          </a:xfrm>
          <a:prstGeom prst="rect">
            <a:avLst/>
          </a:prstGeom>
        </p:spPr>
      </p:pic>
      <p:sp>
        <p:nvSpPr>
          <p:cNvPr id="3" name="TextBox 2"/>
          <p:cNvSpPr txBox="1"/>
          <p:nvPr/>
        </p:nvSpPr>
        <p:spPr>
          <a:xfrm>
            <a:off x="135591" y="144522"/>
            <a:ext cx="8980394" cy="998478"/>
          </a:xfrm>
          <a:prstGeom prst="rect">
            <a:avLst/>
          </a:prstGeom>
          <a:noFill/>
        </p:spPr>
        <p:txBody>
          <a:bodyPr wrap="square" rtlCol="0">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b="1" dirty="0">
                <a:latin typeface="+mj-lt"/>
                <a:ea typeface="+mj-ea"/>
                <a:cs typeface="+mj-cs"/>
              </a:rPr>
              <a:t>Comparing the Value Orientations of European Americans and Native Americans in Rural Wisconsin</a:t>
            </a:r>
          </a:p>
        </p:txBody>
      </p:sp>
      <p:sp>
        <p:nvSpPr>
          <p:cNvPr id="4" name="Rectangle 3"/>
          <p:cNvSpPr/>
          <p:nvPr/>
        </p:nvSpPr>
        <p:spPr>
          <a:xfrm>
            <a:off x="762000" y="4648200"/>
            <a:ext cx="7391400" cy="381000"/>
          </a:xfrm>
          <a:prstGeom prst="rect">
            <a:avLst/>
          </a:prstGeom>
          <a:solidFill>
            <a:srgbClr val="00B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62000" y="2743200"/>
            <a:ext cx="7467600" cy="914400"/>
          </a:xfrm>
          <a:prstGeom prst="round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3657600"/>
            <a:ext cx="7467600" cy="685800"/>
          </a:xfrm>
          <a:prstGeom prst="rect">
            <a:avLst/>
          </a:prstGeom>
          <a:solidFill>
            <a:srgbClr val="00B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968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294DB003-284C-49B4-930A-961F466C60F9}"/>
              </a:ext>
            </a:extLst>
          </p:cNvPr>
          <p:cNvSpPr txBox="1">
            <a:spLocks noChangeArrowheads="1"/>
          </p:cNvSpPr>
          <p:nvPr/>
        </p:nvSpPr>
        <p:spPr>
          <a:xfrm>
            <a:off x="457200" y="2209800"/>
            <a:ext cx="8228707" cy="1981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200" b="1" dirty="0">
              <a:sym typeface="UC Berkeley OS Sign"/>
            </a:endParaRPr>
          </a:p>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b="1" dirty="0">
                <a:solidFill>
                  <a:srgbClr val="FF0000"/>
                </a:solidFill>
                <a:sym typeface="UC Berkeley OS Sign"/>
              </a:rPr>
              <a:t>STOP AND THINK:</a:t>
            </a:r>
          </a:p>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200" b="1" dirty="0">
              <a:solidFill>
                <a:srgbClr val="FF0000"/>
              </a:solidFill>
              <a:sym typeface="UC Berkeley OS Sign"/>
            </a:endParaRPr>
          </a:p>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b="1" dirty="0">
                <a:solidFill>
                  <a:srgbClr val="FF0000"/>
                </a:solidFill>
                <a:sym typeface="UC Berkeley OS Sign"/>
              </a:rPr>
              <a:t>Have YOU Ever Been A Subject</a:t>
            </a:r>
            <a:br>
              <a:rPr lang="en-US" sz="3200" b="1" dirty="0">
                <a:solidFill>
                  <a:srgbClr val="FF0000"/>
                </a:solidFill>
                <a:sym typeface="UC Berkeley OS Sign"/>
              </a:rPr>
            </a:br>
            <a:r>
              <a:rPr lang="en-US" sz="3200" b="1" dirty="0">
                <a:solidFill>
                  <a:srgbClr val="FF0000"/>
                </a:solidFill>
                <a:sym typeface="UC Berkeley OS Sign"/>
              </a:rPr>
              <a:t> In A Psychology Experiment?</a:t>
            </a:r>
          </a:p>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200" b="1" dirty="0">
              <a:solidFill>
                <a:srgbClr val="FF0000"/>
              </a:solidFill>
              <a:sym typeface="UC Berkeley OS Sign"/>
            </a:endParaRPr>
          </a:p>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b="1" dirty="0">
                <a:solidFill>
                  <a:srgbClr val="FF0000"/>
                </a:solidFill>
                <a:latin typeface="UC Berkeley OS Sign"/>
                <a:cs typeface="Arial" pitchFamily="34" charset="0"/>
              </a:rPr>
              <a:t>How Representative Are YOU</a:t>
            </a:r>
            <a:br>
              <a:rPr lang="en-US" sz="3200" b="1" dirty="0">
                <a:solidFill>
                  <a:srgbClr val="FF0000"/>
                </a:solidFill>
                <a:latin typeface="UC Berkeley OS Sign"/>
                <a:cs typeface="Arial" pitchFamily="34" charset="0"/>
              </a:rPr>
            </a:br>
            <a:r>
              <a:rPr lang="en-US" sz="3200" b="1" dirty="0">
                <a:solidFill>
                  <a:srgbClr val="FF0000"/>
                </a:solidFill>
                <a:latin typeface="UC Berkeley OS Sign"/>
                <a:cs typeface="Arial" pitchFamily="34" charset="0"/>
              </a:rPr>
              <a:t> Of All Humankind?</a:t>
            </a:r>
          </a:p>
        </p:txBody>
      </p:sp>
    </p:spTree>
    <p:extLst>
      <p:ext uri="{BB962C8B-B14F-4D97-AF65-F5344CB8AC3E}">
        <p14:creationId xmlns:p14="http://schemas.microsoft.com/office/powerpoint/2010/main" val="2143743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27DD-BAC3-4EF2-B2BA-5C55CBB1151E}"/>
              </a:ext>
            </a:extLst>
          </p:cNvPr>
          <p:cNvSpPr>
            <a:spLocks noGrp="1"/>
          </p:cNvSpPr>
          <p:nvPr>
            <p:ph type="title"/>
          </p:nvPr>
        </p:nvSpPr>
        <p:spPr/>
        <p:txBody>
          <a:bodyPr>
            <a:normAutofit fontScale="90000"/>
          </a:bodyPr>
          <a:lstStyle/>
          <a:p>
            <a:r>
              <a:rPr lang="en-US" dirty="0"/>
              <a:t>The Search For Universals</a:t>
            </a:r>
            <a:br>
              <a:rPr lang="en-US" dirty="0"/>
            </a:br>
            <a:r>
              <a:rPr lang="en-US" dirty="0"/>
              <a:t>from Atran &amp; Medin)</a:t>
            </a:r>
          </a:p>
        </p:txBody>
      </p:sp>
      <p:sp>
        <p:nvSpPr>
          <p:cNvPr id="3" name="Content Placeholder 2">
            <a:extLst>
              <a:ext uri="{FF2B5EF4-FFF2-40B4-BE49-F238E27FC236}">
                <a16:creationId xmlns:a16="http://schemas.microsoft.com/office/drawing/2014/main" id="{2F52E3E8-CD73-4594-AF65-53AD3433DA8A}"/>
              </a:ext>
            </a:extLst>
          </p:cNvPr>
          <p:cNvSpPr>
            <a:spLocks noGrp="1"/>
          </p:cNvSpPr>
          <p:nvPr>
            <p:ph idx="1"/>
          </p:nvPr>
        </p:nvSpPr>
        <p:spPr>
          <a:xfrm>
            <a:off x="455579" y="1752600"/>
            <a:ext cx="8229600" cy="4525963"/>
          </a:xfrm>
        </p:spPr>
        <p:txBody>
          <a:bodyPr>
            <a:normAutofit/>
          </a:bodyPr>
          <a:lstStyle/>
          <a:p>
            <a:r>
              <a:rPr lang="en-US" dirty="0">
                <a:latin typeface="AdvP497E2"/>
              </a:rPr>
              <a:t>If cognitive psychology thinks that universals are desirable, it has a peculiar way of going about its quest for them</a:t>
            </a:r>
          </a:p>
          <a:p>
            <a:endParaRPr lang="en-US" dirty="0">
              <a:latin typeface="AdvP497E2"/>
            </a:endParaRPr>
          </a:p>
          <a:p>
            <a:r>
              <a:rPr lang="en-US" dirty="0"/>
              <a:t>It would not be much of a caricature to suggest that cognitive psychology does not search for universality but rather assumes it</a:t>
            </a:r>
          </a:p>
        </p:txBody>
      </p:sp>
    </p:spTree>
    <p:extLst>
      <p:ext uri="{BB962C8B-B14F-4D97-AF65-F5344CB8AC3E}">
        <p14:creationId xmlns:p14="http://schemas.microsoft.com/office/powerpoint/2010/main" val="2293614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152400"/>
            <a:ext cx="8228707" cy="13433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Do WEIRD Subjects</a:t>
            </a:r>
            <a:br>
              <a:rPr lang="en-US" sz="4000" b="1" dirty="0">
                <a:sym typeface="UC Berkeley OS Sign"/>
              </a:rPr>
            </a:br>
            <a:r>
              <a:rPr lang="en-US" sz="4000" b="1" dirty="0">
                <a:sym typeface="UC Berkeley OS Sign"/>
              </a:rPr>
              <a:t> Make Bad Science?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46</a:t>
            </a:fld>
            <a:endParaRPr lang="en-US" sz="1500" dirty="0">
              <a:solidFill>
                <a:srgbClr val="002955"/>
              </a:solidFill>
              <a:latin typeface="UC Berkeley OS Sign"/>
              <a:ea typeface="MS PGothic" pitchFamily="34" charset="-128"/>
              <a:sym typeface="UC Berkeley OS Sign"/>
            </a:endParaRPr>
          </a:p>
        </p:txBody>
      </p:sp>
      <p:sp>
        <p:nvSpPr>
          <p:cNvPr id="3" name="Rectangle 2"/>
          <p:cNvSpPr/>
          <p:nvPr/>
        </p:nvSpPr>
        <p:spPr>
          <a:xfrm>
            <a:off x="228600" y="1295400"/>
            <a:ext cx="8630767" cy="5133457"/>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rPr>
              <a:t>Many psychological studies of categorization and reasoning use undergraduates to make claims about human cognition</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rPr>
              <a:t>These subjects come from: Western, educated, industrialized, rich, and democratic societies (WEIRD populations)</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rPr>
              <a:t>Similarly, many studies of children aimed to understand the development of cognition use children in schools affiliated with or near universities</a:t>
            </a:r>
          </a:p>
        </p:txBody>
      </p:sp>
    </p:spTree>
    <p:extLst>
      <p:ext uri="{BB962C8B-B14F-4D97-AF65-F5344CB8AC3E}">
        <p14:creationId xmlns:p14="http://schemas.microsoft.com/office/powerpoint/2010/main" val="78774929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915293" y="-762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Do WEIRD Subjects Make Bad Science?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47</a:t>
            </a:fld>
            <a:endParaRPr lang="en-US" sz="1500" dirty="0">
              <a:solidFill>
                <a:srgbClr val="002955"/>
              </a:solidFill>
              <a:latin typeface="UC Berkeley OS Sign"/>
              <a:ea typeface="MS PGothic" pitchFamily="34" charset="-128"/>
              <a:sym typeface="UC Berkeley OS Sign"/>
            </a:endParaRPr>
          </a:p>
        </p:txBody>
      </p:sp>
      <p:sp>
        <p:nvSpPr>
          <p:cNvPr id="3" name="Rectangle 2"/>
          <p:cNvSpPr/>
          <p:nvPr/>
        </p:nvSpPr>
        <p:spPr>
          <a:xfrm>
            <a:off x="484769" y="1000018"/>
            <a:ext cx="8021167" cy="5706177"/>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rPr>
              <a:t>This means that researchers have neglected roughly 95% of the world population, about which – from a psychological and cognitive science perspective – we know practically nothing </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rPr>
              <a:t>There is increasing evidence and concern that WEIRD subjects are among the least representative populations one could find for generalizing about humans</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rPr>
              <a:t>They exhibit a much narrower range of rationales or attitudes toward nature</a:t>
            </a:r>
          </a:p>
        </p:txBody>
      </p:sp>
    </p:spTree>
    <p:extLst>
      <p:ext uri="{BB962C8B-B14F-4D97-AF65-F5344CB8AC3E}">
        <p14:creationId xmlns:p14="http://schemas.microsoft.com/office/powerpoint/2010/main" val="296771753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The “Devolved” Mind</a:t>
            </a:r>
          </a:p>
        </p:txBody>
      </p:sp>
      <p:sp>
        <p:nvSpPr>
          <p:cNvPr id="3" name="Content Placeholder 2"/>
          <p:cNvSpPr>
            <a:spLocks noGrp="1"/>
          </p:cNvSpPr>
          <p:nvPr>
            <p:ph idx="1"/>
          </p:nvPr>
        </p:nvSpPr>
        <p:spPr>
          <a:xfrm>
            <a:off x="152400" y="914400"/>
            <a:ext cx="8991600" cy="4525963"/>
          </a:xfrm>
        </p:spPr>
        <p:txBody>
          <a:bodyPr>
            <a:noAutofit/>
          </a:bodyPr>
          <a:lstStyle/>
          <a:p>
            <a:pPr eaLnBrk="0" fontAlgn="base" hangingPunct="0">
              <a:lnSpc>
                <a:spcPct val="93000"/>
              </a:lnSpc>
              <a:spcBef>
                <a:spcPts val="1800"/>
              </a:spcBef>
              <a:spcAft>
                <a:spcPct val="0"/>
              </a:spcAft>
            </a:pPr>
            <a:r>
              <a:rPr lang="en-US" dirty="0">
                <a:latin typeface="UC Berkeley OS Sign"/>
                <a:cs typeface="Arial" pitchFamily="34" charset="0"/>
              </a:rPr>
              <a:t>Researchers have found it convenient to treat undergraduates as the reference population and to categorize groups that know more as “experts”</a:t>
            </a:r>
          </a:p>
          <a:p>
            <a:pPr eaLnBrk="0" fontAlgn="base" hangingPunct="0">
              <a:lnSpc>
                <a:spcPct val="93000"/>
              </a:lnSpc>
              <a:spcBef>
                <a:spcPts val="1800"/>
              </a:spcBef>
              <a:spcAft>
                <a:spcPct val="0"/>
              </a:spcAft>
            </a:pPr>
            <a:r>
              <a:rPr lang="en-US" dirty="0">
                <a:latin typeface="UC Berkeley OS Sign"/>
                <a:cs typeface="Arial" pitchFamily="34" charset="0"/>
              </a:rPr>
              <a:t>An alternative perspective would be to take the knowledge of the typical member of a non-industrialized society as the standard</a:t>
            </a:r>
          </a:p>
          <a:p>
            <a:pPr eaLnBrk="0" fontAlgn="base" hangingPunct="0">
              <a:lnSpc>
                <a:spcPct val="93000"/>
              </a:lnSpc>
              <a:spcBef>
                <a:spcPts val="1800"/>
              </a:spcBef>
              <a:spcAft>
                <a:spcPct val="0"/>
              </a:spcAft>
            </a:pPr>
            <a:r>
              <a:rPr lang="en-US" dirty="0">
                <a:latin typeface="UC Berkeley OS Sign"/>
                <a:cs typeface="Arial" pitchFamily="34" charset="0"/>
              </a:rPr>
              <a:t>With this reference point, undergraduate knowledge would be considered much below average or “devolved” – cognitively impoverished, with only generic reasoning strategies to rely on</a:t>
            </a:r>
          </a:p>
        </p:txBody>
      </p:sp>
    </p:spTree>
    <p:extLst>
      <p:ext uri="{BB962C8B-B14F-4D97-AF65-F5344CB8AC3E}">
        <p14:creationId xmlns:p14="http://schemas.microsoft.com/office/powerpoint/2010/main" val="2271423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6248400"/>
          </a:xfrm>
        </p:spPr>
        <p:txBody>
          <a:bodyPr>
            <a:normAutofit lnSpcReduction="10000"/>
          </a:bodyPr>
          <a:lstStyle/>
          <a:p>
            <a:pPr marL="0" indent="0">
              <a:buNone/>
            </a:pPr>
            <a:r>
              <a:rPr lang="en-US" dirty="0"/>
              <a:t>“</a:t>
            </a:r>
            <a:r>
              <a:rPr lang="en-US" dirty="0">
                <a:solidFill>
                  <a:srgbClr val="FF0000"/>
                </a:solidFill>
              </a:rPr>
              <a:t>We are all born with native minds, though some develop in a manner better attuned to their natural surroundings than others</a:t>
            </a:r>
            <a:r>
              <a:rPr lang="en-US" dirty="0"/>
              <a:t>. The full expression of the folk-biology module requires environmental triggering conditions and cultural support that may be lacking for certain groups in industrialized societies, including the usual participants in most cognitive and developmental psychology experiments. </a:t>
            </a:r>
          </a:p>
          <a:p>
            <a:pPr marL="400050" lvl="1" indent="0">
              <a:buNone/>
            </a:pPr>
            <a:endParaRPr lang="en-US" dirty="0"/>
          </a:p>
          <a:p>
            <a:pPr marL="400050" lvl="1" indent="0">
              <a:buNone/>
            </a:pPr>
            <a:r>
              <a:rPr lang="en-US" dirty="0"/>
              <a:t>- Medin &amp; Atran, “The Native Mind: Biological Classification and Reasoning in Development and Across Cultures” (2004, p. 980)</a:t>
            </a:r>
          </a:p>
        </p:txBody>
      </p:sp>
    </p:spTree>
    <p:extLst>
      <p:ext uri="{BB962C8B-B14F-4D97-AF65-F5344CB8AC3E}">
        <p14:creationId xmlns:p14="http://schemas.microsoft.com/office/powerpoint/2010/main" val="348731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3400" y="685800"/>
            <a:ext cx="7965595" cy="6019800"/>
          </a:xfrm>
          <a:prstGeom prst="rect">
            <a:avLst/>
          </a:prstGeom>
        </p:spPr>
      </p:pic>
      <p:sp>
        <p:nvSpPr>
          <p:cNvPr id="4" name="TextBox 3"/>
          <p:cNvSpPr txBox="1"/>
          <p:nvPr/>
        </p:nvSpPr>
        <p:spPr>
          <a:xfrm>
            <a:off x="1219200" y="-22086"/>
            <a:ext cx="5791200" cy="707886"/>
          </a:xfrm>
          <a:prstGeom prst="rect">
            <a:avLst/>
          </a:prstGeom>
          <a:noFill/>
        </p:spPr>
        <p:txBody>
          <a:bodyPr wrap="square" rtlCol="0">
            <a:spAutoFit/>
          </a:bodyPr>
          <a:lstStyle/>
          <a:p>
            <a:pPr algn="ctr">
              <a:spcBef>
                <a:spcPct val="0"/>
              </a:spcBef>
            </a:pPr>
            <a:r>
              <a:rPr lang="en-US" sz="4000" b="1" dirty="0">
                <a:latin typeface="+mj-lt"/>
              </a:rPr>
              <a:t>Name That Tree!</a:t>
            </a:r>
          </a:p>
        </p:txBody>
      </p:sp>
    </p:spTree>
    <p:extLst>
      <p:ext uri="{BB962C8B-B14F-4D97-AF65-F5344CB8AC3E}">
        <p14:creationId xmlns:p14="http://schemas.microsoft.com/office/powerpoint/2010/main" val="258541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6248400"/>
          </a:xfrm>
        </p:spPr>
        <p:txBody>
          <a:bodyPr>
            <a:normAutofit/>
          </a:bodyPr>
          <a:lstStyle/>
          <a:p>
            <a:pPr marL="0" indent="0">
              <a:buNone/>
            </a:pPr>
            <a:r>
              <a:rPr lang="en-US" dirty="0"/>
              <a:t>From a theoretical perspective, the chief interest in studying these groups may not be to establish a baseline for generalizations about folk-biological knowledge but to </a:t>
            </a:r>
            <a:r>
              <a:rPr lang="en-US" dirty="0">
                <a:solidFill>
                  <a:srgbClr val="FF0000"/>
                </a:solidFill>
              </a:rPr>
              <a:t>explore the cognitive consequences of limited input</a:t>
            </a:r>
            <a:r>
              <a:rPr lang="en-US" dirty="0"/>
              <a:t>”</a:t>
            </a:r>
          </a:p>
          <a:p>
            <a:endParaRPr lang="en-US" dirty="0"/>
          </a:p>
          <a:p>
            <a:pPr marL="400050" lvl="1" indent="0">
              <a:buNone/>
            </a:pPr>
            <a:r>
              <a:rPr lang="en-US" dirty="0"/>
              <a:t>- Medin &amp; Atran, “The Native Mind: Biological Classification and Reasoning in Development and Across Cultures” (2004, p. 980)</a:t>
            </a:r>
          </a:p>
        </p:txBody>
      </p:sp>
    </p:spTree>
    <p:extLst>
      <p:ext uri="{BB962C8B-B14F-4D97-AF65-F5344CB8AC3E}">
        <p14:creationId xmlns:p14="http://schemas.microsoft.com/office/powerpoint/2010/main" val="360978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381000"/>
            <a:ext cx="5170714" cy="2895600"/>
          </a:xfrm>
          <a:prstGeom prst="rect">
            <a:avLst/>
          </a:prstGeom>
        </p:spPr>
      </p:pic>
      <p:pic>
        <p:nvPicPr>
          <p:cNvPr id="3" name="Picture 2"/>
          <p:cNvPicPr>
            <a:picLocks noChangeAspect="1"/>
          </p:cNvPicPr>
          <p:nvPr/>
        </p:nvPicPr>
        <p:blipFill>
          <a:blip r:embed="rId4"/>
          <a:stretch>
            <a:fillRect/>
          </a:stretch>
        </p:blipFill>
        <p:spPr>
          <a:xfrm>
            <a:off x="4572000" y="3581400"/>
            <a:ext cx="4229100" cy="2804077"/>
          </a:xfrm>
          <a:prstGeom prst="rect">
            <a:avLst/>
          </a:prstGeom>
        </p:spPr>
      </p:pic>
      <p:sp>
        <p:nvSpPr>
          <p:cNvPr id="4" name="Rectangle 3"/>
          <p:cNvSpPr/>
          <p:nvPr/>
        </p:nvSpPr>
        <p:spPr>
          <a:xfrm>
            <a:off x="5486400" y="274528"/>
            <a:ext cx="3048000" cy="2677656"/>
          </a:xfrm>
          <a:prstGeom prst="rect">
            <a:avLst/>
          </a:prstGeom>
        </p:spPr>
        <p:txBody>
          <a:bodyPr wrap="square">
            <a:spAutoFit/>
          </a:bodyPr>
          <a:lstStyle/>
          <a:p>
            <a:r>
              <a:rPr lang="en-US" sz="2800" dirty="0"/>
              <a:t>These phone-addicted parents are clearly not pointing out the natural world to their neglected kids</a:t>
            </a:r>
          </a:p>
        </p:txBody>
      </p:sp>
      <p:pic>
        <p:nvPicPr>
          <p:cNvPr id="6" name="Picture 5"/>
          <p:cNvPicPr>
            <a:picLocks noChangeAspect="1"/>
          </p:cNvPicPr>
          <p:nvPr/>
        </p:nvPicPr>
        <p:blipFill>
          <a:blip r:embed="rId5"/>
          <a:stretch>
            <a:fillRect/>
          </a:stretch>
        </p:blipFill>
        <p:spPr>
          <a:xfrm>
            <a:off x="381000" y="3581400"/>
            <a:ext cx="3995505" cy="2667000"/>
          </a:xfrm>
          <a:prstGeom prst="rect">
            <a:avLst/>
          </a:prstGeom>
        </p:spPr>
      </p:pic>
      <p:sp>
        <p:nvSpPr>
          <p:cNvPr id="7" name="TextBox 6"/>
          <p:cNvSpPr txBox="1"/>
          <p:nvPr/>
        </p:nvSpPr>
        <p:spPr>
          <a:xfrm>
            <a:off x="381000" y="6385477"/>
            <a:ext cx="8229600" cy="369332"/>
          </a:xfrm>
          <a:prstGeom prst="rect">
            <a:avLst/>
          </a:prstGeom>
          <a:noFill/>
        </p:spPr>
        <p:txBody>
          <a:bodyPr wrap="square" rtlCol="0">
            <a:spAutoFit/>
          </a:bodyPr>
          <a:lstStyle/>
          <a:p>
            <a:r>
              <a:rPr lang="en-US" dirty="0"/>
              <a:t>https://</a:t>
            </a:r>
            <a:r>
              <a:rPr lang="en-US" dirty="0">
                <a:hlinkClick r:id="rId6"/>
              </a:rPr>
              <a:t>nypost.com/2018/05/19/our-digital-addictions-are-killing-our-kids</a:t>
            </a:r>
            <a:r>
              <a:rPr lang="en-US" dirty="0"/>
              <a:t>/</a:t>
            </a:r>
          </a:p>
        </p:txBody>
      </p:sp>
    </p:spTree>
    <p:extLst>
      <p:ext uri="{BB962C8B-B14F-4D97-AF65-F5344CB8AC3E}">
        <p14:creationId xmlns:p14="http://schemas.microsoft.com/office/powerpoint/2010/main" val="932972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Cultural Support for Knowledge</a:t>
            </a:r>
            <a:br>
              <a:rPr lang="en-US" sz="3600" b="1" dirty="0"/>
            </a:br>
            <a:r>
              <a:rPr lang="en-US" sz="3600" b="1" dirty="0"/>
              <a:t>(or the lack of it)</a:t>
            </a:r>
          </a:p>
        </p:txBody>
      </p:sp>
      <p:sp>
        <p:nvSpPr>
          <p:cNvPr id="3" name="Content Placeholder 2"/>
          <p:cNvSpPr>
            <a:spLocks noGrp="1"/>
          </p:cNvSpPr>
          <p:nvPr>
            <p:ph idx="1"/>
          </p:nvPr>
        </p:nvSpPr>
        <p:spPr>
          <a:xfrm>
            <a:off x="448056" y="1524000"/>
            <a:ext cx="8229600" cy="4525963"/>
          </a:xfrm>
        </p:spPr>
        <p:txBody>
          <a:bodyPr>
            <a:normAutofit fontScale="92500" lnSpcReduction="10000"/>
          </a:bodyPr>
          <a:lstStyle/>
          <a:p>
            <a:pPr fontAlgn="base">
              <a:spcAft>
                <a:spcPct val="0"/>
              </a:spcAft>
            </a:pPr>
            <a:r>
              <a:rPr lang="en-US" b="1" dirty="0">
                <a:solidFill>
                  <a:srgbClr val="FF0000"/>
                </a:solidFill>
              </a:rPr>
              <a:t>When you were a child, did your parents call your attention to plants and animals?  If they did, did they refer to robins, trout, and maples or to birds, fish, and trees?</a:t>
            </a:r>
          </a:p>
          <a:p>
            <a:pPr fontAlgn="base">
              <a:spcAft>
                <a:spcPct val="0"/>
              </a:spcAft>
            </a:pPr>
            <a:r>
              <a:rPr lang="en-US" b="1" dirty="0">
                <a:solidFill>
                  <a:srgbClr val="FF0000"/>
                </a:solidFill>
              </a:rPr>
              <a:t>Do you consider yourself devolved with respect to the natural world? </a:t>
            </a:r>
          </a:p>
          <a:p>
            <a:r>
              <a:rPr lang="en-US" b="1" dirty="0">
                <a:solidFill>
                  <a:srgbClr val="FF0000"/>
                </a:solidFill>
              </a:rPr>
              <a:t>Should we blame your parents for your lack of knowledge about nature?</a:t>
            </a:r>
          </a:p>
          <a:p>
            <a:r>
              <a:rPr lang="en-US" b="1" dirty="0">
                <a:solidFill>
                  <a:srgbClr val="FF0000"/>
                </a:solidFill>
              </a:rPr>
              <a:t>How might we measure the amount of cultural support?</a:t>
            </a:r>
          </a:p>
          <a:p>
            <a:pPr eaLnBrk="0" fontAlgn="base" hangingPunct="0">
              <a:lnSpc>
                <a:spcPct val="93000"/>
              </a:lnSpc>
              <a:spcBef>
                <a:spcPts val="1800"/>
              </a:spcBef>
              <a:spcAft>
                <a:spcPct val="0"/>
              </a:spcAft>
            </a:pPr>
            <a:endParaRPr lang="en-US" dirty="0">
              <a:solidFill>
                <a:srgbClr val="FF0000"/>
              </a:solidFill>
              <a:latin typeface="UC Berkeley OS Sign"/>
              <a:cs typeface="Arial" pitchFamily="34" charset="0"/>
            </a:endParaRPr>
          </a:p>
          <a:p>
            <a:pPr eaLnBrk="0" fontAlgn="base" hangingPunct="0">
              <a:lnSpc>
                <a:spcPct val="93000"/>
              </a:lnSpc>
              <a:spcBef>
                <a:spcPts val="1800"/>
              </a:spcBef>
              <a:spcAft>
                <a:spcPct val="0"/>
              </a:spcAft>
            </a:pPr>
            <a:endParaRPr lang="en-US" dirty="0">
              <a:solidFill>
                <a:srgbClr val="FF0000"/>
              </a:solidFill>
              <a:latin typeface="UC Berkeley OS Sign"/>
              <a:cs typeface="Arial" pitchFamily="34" charset="0"/>
            </a:endParaRPr>
          </a:p>
        </p:txBody>
      </p:sp>
    </p:spTree>
    <p:extLst>
      <p:ext uri="{BB962C8B-B14F-4D97-AF65-F5344CB8AC3E}">
        <p14:creationId xmlns:p14="http://schemas.microsoft.com/office/powerpoint/2010/main" val="849895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70" y="1066800"/>
            <a:ext cx="8718970" cy="4800600"/>
          </a:xfrm>
          <a:prstGeom prst="rect">
            <a:avLst/>
          </a:prstGeom>
        </p:spPr>
      </p:pic>
    </p:spTree>
    <p:extLst>
      <p:ext uri="{BB962C8B-B14F-4D97-AF65-F5344CB8AC3E}">
        <p14:creationId xmlns:p14="http://schemas.microsoft.com/office/powerpoint/2010/main" val="1341049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Get a Pet; Go Outside and Play</a:t>
            </a:r>
          </a:p>
        </p:txBody>
      </p:sp>
      <p:sp>
        <p:nvSpPr>
          <p:cNvPr id="3" name="Content Placeholder 2"/>
          <p:cNvSpPr>
            <a:spLocks noGrp="1"/>
          </p:cNvSpPr>
          <p:nvPr>
            <p:ph idx="1"/>
          </p:nvPr>
        </p:nvSpPr>
        <p:spPr>
          <a:xfrm>
            <a:off x="457200" y="1420686"/>
            <a:ext cx="8229600" cy="4525963"/>
          </a:xfrm>
        </p:spPr>
        <p:txBody>
          <a:bodyPr>
            <a:normAutofit fontScale="85000" lnSpcReduction="10000"/>
          </a:bodyPr>
          <a:lstStyle/>
          <a:p>
            <a:r>
              <a:rPr lang="en-US" dirty="0"/>
              <a:t>In technologically-oriented cultures contact with biological kinds may be so minimal that researchers can demonstrate significant differences in children's biological reasoning as a function of whether they do or do not have goldfish as pets</a:t>
            </a:r>
          </a:p>
          <a:p>
            <a:endParaRPr lang="en-US" dirty="0"/>
          </a:p>
          <a:p>
            <a:r>
              <a:rPr lang="en-US" b="1" dirty="0">
                <a:solidFill>
                  <a:srgbClr val="FF0000"/>
                </a:solidFill>
              </a:rPr>
              <a:t>Optional Homework Assignment…. Go for a walk (without your phone in your hand) and look for interesting trees or plants  (then, take out your phone and take a photo of what makes it interesting).   </a:t>
            </a:r>
          </a:p>
        </p:txBody>
      </p:sp>
    </p:spTree>
    <p:extLst>
      <p:ext uri="{BB962C8B-B14F-4D97-AF65-F5344CB8AC3E}">
        <p14:creationId xmlns:p14="http://schemas.microsoft.com/office/powerpoint/2010/main" val="14883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94574"/>
            <a:ext cx="8001000" cy="1143000"/>
          </a:xfrm>
        </p:spPr>
        <p:txBody>
          <a:bodyPr>
            <a:normAutofit fontScale="90000"/>
          </a:bodyPr>
          <a:lstStyle/>
          <a:p>
            <a:r>
              <a:rPr lang="en-US" b="1" dirty="0"/>
              <a:t>To Make You Feel Better…</a:t>
            </a:r>
            <a:br>
              <a:rPr lang="en-US" b="1" dirty="0"/>
            </a:br>
            <a:r>
              <a:rPr lang="en-US" b="1" dirty="0"/>
              <a:t>Recognize These Restaurant Names?</a:t>
            </a:r>
          </a:p>
        </p:txBody>
      </p:sp>
      <p:sp>
        <p:nvSpPr>
          <p:cNvPr id="3" name="Content Placeholder 2"/>
          <p:cNvSpPr>
            <a:spLocks noGrp="1"/>
          </p:cNvSpPr>
          <p:nvPr>
            <p:ph idx="1"/>
          </p:nvPr>
        </p:nvSpPr>
        <p:spPr>
          <a:xfrm>
            <a:off x="76200" y="1411052"/>
            <a:ext cx="3276600" cy="5287962"/>
          </a:xfrm>
        </p:spPr>
        <p:txBody>
          <a:bodyPr>
            <a:normAutofit/>
          </a:bodyPr>
          <a:lstStyle/>
          <a:p>
            <a:pPr>
              <a:lnSpc>
                <a:spcPct val="80000"/>
              </a:lnSpc>
            </a:pPr>
            <a:r>
              <a:rPr lang="en-US" dirty="0">
                <a:solidFill>
                  <a:prstClr val="black"/>
                </a:solidFill>
              </a:rPr>
              <a:t>Arby’s</a:t>
            </a:r>
          </a:p>
          <a:p>
            <a:pPr>
              <a:lnSpc>
                <a:spcPct val="80000"/>
              </a:lnSpc>
            </a:pPr>
            <a:r>
              <a:rPr lang="en-US" dirty="0">
                <a:solidFill>
                  <a:prstClr val="black"/>
                </a:solidFill>
              </a:rPr>
              <a:t>Burger King</a:t>
            </a:r>
          </a:p>
          <a:p>
            <a:pPr>
              <a:lnSpc>
                <a:spcPct val="80000"/>
              </a:lnSpc>
            </a:pPr>
            <a:r>
              <a:rPr lang="en-US" dirty="0">
                <a:solidFill>
                  <a:prstClr val="black"/>
                </a:solidFill>
              </a:rPr>
              <a:t>Chick fil-A</a:t>
            </a:r>
          </a:p>
          <a:p>
            <a:pPr>
              <a:lnSpc>
                <a:spcPct val="80000"/>
              </a:lnSpc>
            </a:pPr>
            <a:r>
              <a:rPr lang="en-US" dirty="0">
                <a:solidFill>
                  <a:prstClr val="black"/>
                </a:solidFill>
              </a:rPr>
              <a:t>Chipotle</a:t>
            </a:r>
          </a:p>
          <a:p>
            <a:pPr>
              <a:lnSpc>
                <a:spcPct val="80000"/>
              </a:lnSpc>
            </a:pPr>
            <a:r>
              <a:rPr lang="en-US" dirty="0">
                <a:solidFill>
                  <a:prstClr val="black"/>
                </a:solidFill>
              </a:rPr>
              <a:t>Dairy Queen</a:t>
            </a:r>
          </a:p>
          <a:p>
            <a:pPr>
              <a:lnSpc>
                <a:spcPct val="80000"/>
              </a:lnSpc>
            </a:pPr>
            <a:r>
              <a:rPr lang="en-US" dirty="0">
                <a:solidFill>
                  <a:prstClr val="black"/>
                </a:solidFill>
              </a:rPr>
              <a:t>Dominos</a:t>
            </a:r>
          </a:p>
          <a:p>
            <a:pPr>
              <a:lnSpc>
                <a:spcPct val="80000"/>
              </a:lnSpc>
            </a:pPr>
            <a:r>
              <a:rPr lang="en-US" dirty="0">
                <a:solidFill>
                  <a:prstClr val="black"/>
                </a:solidFill>
              </a:rPr>
              <a:t>Dunkin’ Donuts</a:t>
            </a:r>
          </a:p>
          <a:p>
            <a:pPr lvl="0"/>
            <a:endParaRPr lang="en-US" dirty="0"/>
          </a:p>
        </p:txBody>
      </p:sp>
      <p:sp>
        <p:nvSpPr>
          <p:cNvPr id="4" name="Rectangle 3"/>
          <p:cNvSpPr/>
          <p:nvPr/>
        </p:nvSpPr>
        <p:spPr>
          <a:xfrm>
            <a:off x="3124200" y="1295400"/>
            <a:ext cx="3672840" cy="4041747"/>
          </a:xfrm>
          <a:prstGeom prst="rect">
            <a:avLst/>
          </a:prstGeom>
        </p:spPr>
        <p:txBody>
          <a:bodyPr wrap="square">
            <a:spAutoFit/>
          </a:bodyPr>
          <a:lstStyle/>
          <a:p>
            <a:pPr marL="342900" lvl="0" indent="-342900">
              <a:spcBef>
                <a:spcPct val="20000"/>
              </a:spcBef>
              <a:buFont typeface="Arial" pitchFamily="34" charset="0"/>
              <a:buChar char="•"/>
            </a:pPr>
            <a:r>
              <a:rPr lang="en-US" sz="3200" dirty="0">
                <a:solidFill>
                  <a:prstClr val="black"/>
                </a:solidFill>
              </a:rPr>
              <a:t>Jack in the Box</a:t>
            </a:r>
          </a:p>
          <a:p>
            <a:pPr marL="342900" lvl="0" indent="-342900">
              <a:lnSpc>
                <a:spcPct val="80000"/>
              </a:lnSpc>
              <a:spcBef>
                <a:spcPct val="20000"/>
              </a:spcBef>
              <a:buFont typeface="Arial" pitchFamily="34" charset="0"/>
              <a:buChar char="•"/>
            </a:pPr>
            <a:r>
              <a:rPr lang="en-US" sz="3200" dirty="0">
                <a:solidFill>
                  <a:prstClr val="black"/>
                </a:solidFill>
              </a:rPr>
              <a:t>KFC</a:t>
            </a:r>
          </a:p>
          <a:p>
            <a:pPr marL="342900" lvl="0" indent="-342900">
              <a:lnSpc>
                <a:spcPct val="80000"/>
              </a:lnSpc>
              <a:spcBef>
                <a:spcPct val="20000"/>
              </a:spcBef>
              <a:buFont typeface="Arial" pitchFamily="34" charset="0"/>
              <a:buChar char="•"/>
            </a:pPr>
            <a:r>
              <a:rPr lang="en-US" sz="3200" dirty="0">
                <a:solidFill>
                  <a:prstClr val="black"/>
                </a:solidFill>
              </a:rPr>
              <a:t>Little Caesars</a:t>
            </a:r>
          </a:p>
          <a:p>
            <a:pPr marL="342900" lvl="0" indent="-342900">
              <a:lnSpc>
                <a:spcPct val="80000"/>
              </a:lnSpc>
              <a:spcBef>
                <a:spcPct val="20000"/>
              </a:spcBef>
              <a:buFont typeface="Arial" pitchFamily="34" charset="0"/>
              <a:buChar char="•"/>
            </a:pPr>
            <a:r>
              <a:rPr lang="en-US" sz="3200" dirty="0"/>
              <a:t>McDonalds</a:t>
            </a:r>
          </a:p>
          <a:p>
            <a:pPr marL="342900" indent="-342900">
              <a:lnSpc>
                <a:spcPct val="80000"/>
              </a:lnSpc>
              <a:spcBef>
                <a:spcPct val="20000"/>
              </a:spcBef>
              <a:buFont typeface="Arial" pitchFamily="34" charset="0"/>
              <a:buChar char="•"/>
            </a:pPr>
            <a:r>
              <a:rPr lang="en-US" sz="3200" dirty="0"/>
              <a:t>Panda Express</a:t>
            </a:r>
          </a:p>
          <a:p>
            <a:pPr marL="342900" lvl="0" indent="-342900">
              <a:lnSpc>
                <a:spcPct val="80000"/>
              </a:lnSpc>
              <a:spcBef>
                <a:spcPct val="20000"/>
              </a:spcBef>
              <a:buFont typeface="Arial" pitchFamily="34" charset="0"/>
              <a:buChar char="•"/>
            </a:pPr>
            <a:r>
              <a:rPr lang="en-US" sz="3200" dirty="0"/>
              <a:t>Panera</a:t>
            </a:r>
          </a:p>
          <a:p>
            <a:pPr marL="342900" lvl="0" indent="-342900">
              <a:lnSpc>
                <a:spcPct val="80000"/>
              </a:lnSpc>
              <a:spcBef>
                <a:spcPct val="20000"/>
              </a:spcBef>
              <a:buFont typeface="Arial" pitchFamily="34" charset="0"/>
              <a:buChar char="•"/>
            </a:pPr>
            <a:r>
              <a:rPr lang="en-US" sz="3200" dirty="0"/>
              <a:t>Papa John</a:t>
            </a:r>
          </a:p>
          <a:p>
            <a:pPr marL="342900" lvl="0" indent="-342900">
              <a:lnSpc>
                <a:spcPct val="80000"/>
              </a:lnSpc>
              <a:spcBef>
                <a:spcPct val="20000"/>
              </a:spcBef>
              <a:buFont typeface="Arial" pitchFamily="34" charset="0"/>
              <a:buChar char="•"/>
            </a:pPr>
            <a:endParaRPr lang="en-US" sz="3200" dirty="0"/>
          </a:p>
        </p:txBody>
      </p:sp>
      <p:sp>
        <p:nvSpPr>
          <p:cNvPr id="5" name="Rectangle 4"/>
          <p:cNvSpPr/>
          <p:nvPr/>
        </p:nvSpPr>
        <p:spPr>
          <a:xfrm>
            <a:off x="6126480" y="1411052"/>
            <a:ext cx="3048000" cy="3379387"/>
          </a:xfrm>
          <a:prstGeom prst="rect">
            <a:avLst/>
          </a:prstGeom>
        </p:spPr>
        <p:txBody>
          <a:bodyPr wrap="square">
            <a:spAutoFit/>
          </a:bodyPr>
          <a:lstStyle/>
          <a:p>
            <a:pPr marL="342900" lvl="0" indent="-342900">
              <a:lnSpc>
                <a:spcPct val="80000"/>
              </a:lnSpc>
              <a:spcBef>
                <a:spcPct val="20000"/>
              </a:spcBef>
              <a:buFont typeface="Arial" pitchFamily="34" charset="0"/>
              <a:buChar char="•"/>
            </a:pPr>
            <a:r>
              <a:rPr lang="en-US" sz="3200" dirty="0">
                <a:solidFill>
                  <a:prstClr val="black"/>
                </a:solidFill>
              </a:rPr>
              <a:t>Pizza Hut</a:t>
            </a:r>
          </a:p>
          <a:p>
            <a:pPr marL="342900" lvl="0" indent="-342900">
              <a:lnSpc>
                <a:spcPct val="80000"/>
              </a:lnSpc>
              <a:spcBef>
                <a:spcPct val="20000"/>
              </a:spcBef>
              <a:buFont typeface="Arial" pitchFamily="34" charset="0"/>
              <a:buChar char="•"/>
            </a:pPr>
            <a:r>
              <a:rPr lang="en-US" sz="3200" dirty="0">
                <a:solidFill>
                  <a:prstClr val="black"/>
                </a:solidFill>
              </a:rPr>
              <a:t>Sonic Drive In</a:t>
            </a:r>
          </a:p>
          <a:p>
            <a:pPr marL="342900" lvl="0" indent="-342900">
              <a:lnSpc>
                <a:spcPct val="80000"/>
              </a:lnSpc>
              <a:spcBef>
                <a:spcPct val="20000"/>
              </a:spcBef>
              <a:buFont typeface="Arial" pitchFamily="34" charset="0"/>
              <a:buChar char="•"/>
            </a:pPr>
            <a:r>
              <a:rPr lang="en-US" sz="3200" dirty="0">
                <a:solidFill>
                  <a:prstClr val="black"/>
                </a:solidFill>
              </a:rPr>
              <a:t>Starbucks</a:t>
            </a:r>
          </a:p>
          <a:p>
            <a:pPr marL="342900" lvl="0" indent="-342900">
              <a:lnSpc>
                <a:spcPct val="80000"/>
              </a:lnSpc>
              <a:spcBef>
                <a:spcPct val="20000"/>
              </a:spcBef>
              <a:buFont typeface="Arial" pitchFamily="34" charset="0"/>
              <a:buChar char="•"/>
            </a:pPr>
            <a:r>
              <a:rPr lang="en-US" sz="3200" dirty="0">
                <a:solidFill>
                  <a:prstClr val="black"/>
                </a:solidFill>
              </a:rPr>
              <a:t>Subway</a:t>
            </a:r>
          </a:p>
          <a:p>
            <a:pPr marL="342900" lvl="0" indent="-342900">
              <a:lnSpc>
                <a:spcPct val="80000"/>
              </a:lnSpc>
              <a:spcBef>
                <a:spcPct val="20000"/>
              </a:spcBef>
              <a:buFont typeface="Arial" pitchFamily="34" charset="0"/>
              <a:buChar char="•"/>
            </a:pPr>
            <a:r>
              <a:rPr lang="en-US" sz="3200" dirty="0">
                <a:solidFill>
                  <a:prstClr val="black"/>
                </a:solidFill>
              </a:rPr>
              <a:t>Taco Bell</a:t>
            </a:r>
          </a:p>
          <a:p>
            <a:pPr marL="342900" lvl="0" indent="-342900">
              <a:lnSpc>
                <a:spcPct val="80000"/>
              </a:lnSpc>
              <a:spcBef>
                <a:spcPct val="20000"/>
              </a:spcBef>
              <a:buFont typeface="Arial" pitchFamily="34" charset="0"/>
              <a:buChar char="•"/>
            </a:pPr>
            <a:r>
              <a:rPr lang="en-US" sz="3200" dirty="0">
                <a:solidFill>
                  <a:prstClr val="black"/>
                </a:solidFill>
              </a:rPr>
              <a:t>Wendy’s</a:t>
            </a:r>
          </a:p>
          <a:p>
            <a:pPr marL="342900" lvl="0" indent="-342900">
              <a:lnSpc>
                <a:spcPct val="80000"/>
              </a:lnSpc>
              <a:spcBef>
                <a:spcPct val="20000"/>
              </a:spcBef>
              <a:buFont typeface="Arial" pitchFamily="34" charset="0"/>
              <a:buChar char="•"/>
            </a:pPr>
            <a:endParaRPr lang="en-US" sz="2800" dirty="0">
              <a:solidFill>
                <a:prstClr val="black"/>
              </a:solidFill>
            </a:endParaRPr>
          </a:p>
        </p:txBody>
      </p:sp>
      <p:sp>
        <p:nvSpPr>
          <p:cNvPr id="6" name="TextBox 5"/>
          <p:cNvSpPr txBox="1"/>
          <p:nvPr/>
        </p:nvSpPr>
        <p:spPr>
          <a:xfrm>
            <a:off x="1295400" y="5024119"/>
            <a:ext cx="6141720" cy="1569660"/>
          </a:xfrm>
          <a:prstGeom prst="rect">
            <a:avLst/>
          </a:prstGeom>
          <a:noFill/>
        </p:spPr>
        <p:txBody>
          <a:bodyPr wrap="square" rtlCol="0">
            <a:spAutoFit/>
          </a:bodyPr>
          <a:lstStyle/>
          <a:p>
            <a:r>
              <a:rPr lang="en-US" sz="3200" dirty="0">
                <a:solidFill>
                  <a:srgbClr val="FF0000"/>
                </a:solidFill>
              </a:rPr>
              <a:t>How many of these names would an </a:t>
            </a:r>
            <a:r>
              <a:rPr lang="en-US" sz="3200" dirty="0" err="1">
                <a:solidFill>
                  <a:srgbClr val="FF0000"/>
                </a:solidFill>
              </a:rPr>
              <a:t>Anchuar</a:t>
            </a:r>
            <a:r>
              <a:rPr lang="en-US" sz="3200" dirty="0">
                <a:solidFill>
                  <a:srgbClr val="FF0000"/>
                </a:solidFill>
              </a:rPr>
              <a:t> living in the Ecuadorian rain forest recognize?</a:t>
            </a:r>
          </a:p>
        </p:txBody>
      </p:sp>
    </p:spTree>
    <p:extLst>
      <p:ext uri="{BB962C8B-B14F-4D97-AF65-F5344CB8AC3E}">
        <p14:creationId xmlns:p14="http://schemas.microsoft.com/office/powerpoint/2010/main" val="1513675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lstStyle/>
          <a:p>
            <a:r>
              <a:rPr lang="en-US"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p:txBody>
          <a:bodyPr/>
          <a:lstStyle/>
          <a:p>
            <a:r>
              <a:rPr lang="en-US" dirty="0"/>
              <a:t>If you were living 10,000 years ago, what astronomical and terrestrial events would be most salient to you?</a:t>
            </a:r>
          </a:p>
          <a:p>
            <a:r>
              <a:rPr lang="en-US" dirty="0"/>
              <a:t>How would making sense of these events enable you to organize your life?</a:t>
            </a:r>
          </a:p>
          <a:p>
            <a:r>
              <a:rPr lang="en-US" dirty="0"/>
              <a:t>What evidence do we have today of these ancient efforts at sensemaking and organizing?</a:t>
            </a:r>
          </a:p>
          <a:p>
            <a:pPr marL="457200" lvl="1" indent="0">
              <a:buNone/>
            </a:pPr>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948759C4-784F-4596-A5BD-A2FA0B6DEFE3}"/>
              </a:ext>
            </a:extLst>
          </p:cNvPr>
          <p:cNvSpPr txBox="1"/>
          <p:nvPr/>
        </p:nvSpPr>
        <p:spPr>
          <a:xfrm>
            <a:off x="152400" y="0"/>
            <a:ext cx="16764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1750107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9DA1-D327-422A-B782-14CA3249F530}"/>
              </a:ext>
            </a:extLst>
          </p:cNvPr>
          <p:cNvSpPr>
            <a:spLocks noGrp="1"/>
          </p:cNvSpPr>
          <p:nvPr>
            <p:ph type="title"/>
          </p:nvPr>
        </p:nvSpPr>
        <p:spPr>
          <a:xfrm>
            <a:off x="228600" y="533400"/>
            <a:ext cx="8229600" cy="1143000"/>
          </a:xfrm>
        </p:spPr>
        <p:txBody>
          <a:bodyPr>
            <a:normAutofit fontScale="90000"/>
          </a:bodyPr>
          <a:lstStyle/>
          <a:p>
            <a:r>
              <a:rPr lang="en-US" b="1" dirty="0">
                <a:solidFill>
                  <a:srgbClr val="FF0000"/>
                </a:solidFill>
              </a:rPr>
              <a:t>STOP AND THINK:</a:t>
            </a:r>
            <a:br>
              <a:rPr lang="en-US" b="1" dirty="0">
                <a:solidFill>
                  <a:srgbClr val="FF0000"/>
                </a:solidFill>
              </a:rPr>
            </a:br>
            <a:r>
              <a:rPr lang="en-US" dirty="0"/>
              <a:t> Lascaux Cave Paintings</a:t>
            </a:r>
            <a:br>
              <a:rPr lang="en-US" dirty="0"/>
            </a:br>
            <a:endParaRPr lang="en-US" dirty="0"/>
          </a:p>
        </p:txBody>
      </p:sp>
      <p:pic>
        <p:nvPicPr>
          <p:cNvPr id="3" name="Picture 2">
            <a:extLst>
              <a:ext uri="{FF2B5EF4-FFF2-40B4-BE49-F238E27FC236}">
                <a16:creationId xmlns:a16="http://schemas.microsoft.com/office/drawing/2014/main" id="{BD198BB6-6BFD-4DDB-A325-0C1ADFA244B0}"/>
              </a:ext>
            </a:extLst>
          </p:cNvPr>
          <p:cNvPicPr>
            <a:picLocks noChangeAspect="1"/>
          </p:cNvPicPr>
          <p:nvPr/>
        </p:nvPicPr>
        <p:blipFill>
          <a:blip r:embed="rId3"/>
          <a:stretch>
            <a:fillRect/>
          </a:stretch>
        </p:blipFill>
        <p:spPr>
          <a:xfrm>
            <a:off x="304800" y="1905000"/>
            <a:ext cx="5291775" cy="3704243"/>
          </a:xfrm>
          <a:prstGeom prst="rect">
            <a:avLst/>
          </a:prstGeom>
        </p:spPr>
      </p:pic>
      <p:sp>
        <p:nvSpPr>
          <p:cNvPr id="4" name="Rectangle 1">
            <a:extLst>
              <a:ext uri="{FF2B5EF4-FFF2-40B4-BE49-F238E27FC236}">
                <a16:creationId xmlns:a16="http://schemas.microsoft.com/office/drawing/2014/main" id="{EC9434AF-0F95-4003-9F70-D6982DCF3BE1}"/>
              </a:ext>
            </a:extLst>
          </p:cNvPr>
          <p:cNvSpPr>
            <a:spLocks noChangeArrowheads="1"/>
          </p:cNvSpPr>
          <p:nvPr/>
        </p:nvSpPr>
        <p:spPr bwMode="auto">
          <a:xfrm>
            <a:off x="5715000" y="1600200"/>
            <a:ext cx="3547425"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Are they just animals with star backgrounds?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8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Are the animals IN the sky? </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800" b="0" i="0" u="none" strike="noStrike" cap="none" normalizeH="0" baseline="0" dirty="0">
              <a:ln>
                <a:noFill/>
              </a:ln>
              <a:solidFill>
                <a:schemeClr val="tx1"/>
              </a:solidFill>
              <a:effectLs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Are they star maps with animal constellations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055425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lstStyle/>
          <a:p>
            <a:r>
              <a:rPr lang="en-US" b="1" dirty="0">
                <a:solidFill>
                  <a:srgbClr val="FF0000"/>
                </a:solidFill>
              </a:rPr>
              <a:t>Constellations </a:t>
            </a:r>
            <a:r>
              <a:rPr lang="en-US" b="1" dirty="0">
                <a:solidFill>
                  <a:srgbClr val="FF0000"/>
                </a:solidFill>
                <a:sym typeface="Wingdings" panose="05000000000000000000" pitchFamily="2" charset="2"/>
              </a:rPr>
              <a:t> Myths</a:t>
            </a:r>
            <a:endParaRPr lang="en-US" b="1" dirty="0">
              <a:solidFill>
                <a:srgbClr val="FF0000"/>
              </a:solidFill>
            </a:endParaRP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p:txBody>
          <a:bodyPr>
            <a:normAutofit lnSpcReduction="10000"/>
          </a:bodyPr>
          <a:lstStyle/>
          <a:p>
            <a:r>
              <a:rPr lang="en-US" sz="2800" dirty="0"/>
              <a:t>Myths that relate terrestrial activities and celestial organization appear in many diverse cultures around the world, suggesting that stars were very important</a:t>
            </a:r>
          </a:p>
          <a:p>
            <a:r>
              <a:rPr lang="en-US" sz="2800" dirty="0"/>
              <a:t>The “Cosmic Hunt” myth, in which an animal is chased into the sky and becomes a constellation, is found in different versions in diverse cultures all over the world</a:t>
            </a:r>
          </a:p>
          <a:p>
            <a:r>
              <a:rPr lang="en-US" sz="2800" dirty="0"/>
              <a:t>As the myth moved around, different people adapted the story to include the animals and stars most important to them</a:t>
            </a: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206451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7965-C471-42A7-B49D-531DBB0E4BFB}"/>
              </a:ext>
            </a:extLst>
          </p:cNvPr>
          <p:cNvSpPr>
            <a:spLocks noGrp="1"/>
          </p:cNvSpPr>
          <p:nvPr>
            <p:ph type="ctrTitle"/>
          </p:nvPr>
        </p:nvSpPr>
        <p:spPr/>
        <p:txBody>
          <a:bodyPr/>
          <a:lstStyle/>
          <a:p>
            <a:r>
              <a:rPr lang="en-US" dirty="0"/>
              <a:t>The Evolution of Myths</a:t>
            </a:r>
          </a:p>
        </p:txBody>
      </p:sp>
    </p:spTree>
    <p:extLst>
      <p:ext uri="{BB962C8B-B14F-4D97-AF65-F5344CB8AC3E}">
        <p14:creationId xmlns:p14="http://schemas.microsoft.com/office/powerpoint/2010/main" val="59501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6500" y="1003300"/>
            <a:ext cx="6197600" cy="4648200"/>
          </a:xfrm>
          <a:prstGeom prst="rect">
            <a:avLst/>
          </a:prstGeom>
        </p:spPr>
      </p:pic>
    </p:spTree>
    <p:extLst>
      <p:ext uri="{BB962C8B-B14F-4D97-AF65-F5344CB8AC3E}">
        <p14:creationId xmlns:p14="http://schemas.microsoft.com/office/powerpoint/2010/main" val="2290348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457200" y="160337"/>
            <a:ext cx="8229600" cy="1143000"/>
          </a:xfrm>
        </p:spPr>
        <p:txBody>
          <a:bodyPr/>
          <a:lstStyle/>
          <a:p>
            <a:r>
              <a:rPr lang="en-US" b="1" dirty="0"/>
              <a:t>D’Huy’s Analysis of Myths</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609600" y="1143000"/>
            <a:ext cx="8305800" cy="5463382"/>
          </a:xfrm>
        </p:spPr>
        <p:txBody>
          <a:bodyPr>
            <a:normAutofit fontScale="55000" lnSpcReduction="20000"/>
          </a:bodyPr>
          <a:lstStyle/>
          <a:p>
            <a:r>
              <a:rPr lang="en-US" sz="4400" dirty="0"/>
              <a:t>Analyzed 47 versions of the Cosmic Hunt in terms of 93 “mythemes,” specific semantic components </a:t>
            </a:r>
          </a:p>
          <a:p>
            <a:pPr lvl="1"/>
            <a:r>
              <a:rPr lang="en-US" sz="4400" dirty="0"/>
              <a:t>The animal is a herbivore</a:t>
            </a:r>
          </a:p>
          <a:p>
            <a:pPr lvl="1"/>
            <a:r>
              <a:rPr lang="en-US" sz="4400" dirty="0"/>
              <a:t>A woman breaks a taboo</a:t>
            </a:r>
          </a:p>
          <a:p>
            <a:pPr lvl="1"/>
            <a:r>
              <a:rPr lang="en-US" sz="4400" dirty="0"/>
              <a:t>A divine person stops a hunter</a:t>
            </a:r>
          </a:p>
          <a:p>
            <a:pPr lvl="1"/>
            <a:r>
              <a:rPr lang="en-US" sz="4400" dirty="0"/>
              <a:t>A god transforms an animal into a constellation…</a:t>
            </a:r>
          </a:p>
          <a:p>
            <a:r>
              <a:rPr lang="en-US" sz="4400" dirty="0"/>
              <a:t>Used software developed by evolutionary biologists to compare the DNA sequences of different species to construct “family trees” </a:t>
            </a:r>
          </a:p>
          <a:p>
            <a:r>
              <a:rPr lang="en-US" sz="4400" dirty="0"/>
              <a:t>He found that the Cosmic Hunt originated in Northern Eurasia and then spread west to Europe and east to the Americas</a:t>
            </a:r>
          </a:p>
          <a:p>
            <a:pPr lvl="1"/>
            <a:r>
              <a:rPr lang="en-US" sz="4400" dirty="0"/>
              <a:t>So there are Greek versions and Iroquois versions with a common ancestor, but none in Australian aboriginal culture</a:t>
            </a:r>
          </a:p>
          <a:p>
            <a:r>
              <a:rPr lang="en-US" sz="4800" b="1" i="1" dirty="0">
                <a:solidFill>
                  <a:srgbClr val="FF0000"/>
                </a:solidFill>
              </a:rPr>
              <a:t>STOP AND THINK: What does this tell us about how old this myth is?</a:t>
            </a:r>
          </a:p>
          <a:p>
            <a:pPr lvl="1"/>
            <a:endParaRPr lang="en-US" sz="3400" dirty="0"/>
          </a:p>
          <a:p>
            <a:pPr lvl="1"/>
            <a:endParaRPr lang="en-US" dirty="0"/>
          </a:p>
          <a:p>
            <a:endParaRPr lang="en-US" dirty="0"/>
          </a:p>
        </p:txBody>
      </p:sp>
    </p:spTree>
    <p:extLst>
      <p:ext uri="{BB962C8B-B14F-4D97-AF65-F5344CB8AC3E}">
        <p14:creationId xmlns:p14="http://schemas.microsoft.com/office/powerpoint/2010/main" val="299588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7933E-663F-4A1A-A6E4-58DDDC87994E}"/>
              </a:ext>
            </a:extLst>
          </p:cNvPr>
          <p:cNvPicPr>
            <a:picLocks noChangeAspect="1"/>
          </p:cNvPicPr>
          <p:nvPr/>
        </p:nvPicPr>
        <p:blipFill>
          <a:blip r:embed="rId3"/>
          <a:stretch>
            <a:fillRect/>
          </a:stretch>
        </p:blipFill>
        <p:spPr>
          <a:xfrm>
            <a:off x="533400" y="457199"/>
            <a:ext cx="8395901" cy="5726237"/>
          </a:xfrm>
          <a:prstGeom prst="rect">
            <a:avLst/>
          </a:prstGeom>
        </p:spPr>
      </p:pic>
    </p:spTree>
    <p:extLst>
      <p:ext uri="{BB962C8B-B14F-4D97-AF65-F5344CB8AC3E}">
        <p14:creationId xmlns:p14="http://schemas.microsoft.com/office/powerpoint/2010/main" val="3652867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8986-26AA-4633-B019-F7A673704168}"/>
              </a:ext>
            </a:extLst>
          </p:cNvPr>
          <p:cNvSpPr>
            <a:spLocks noGrp="1"/>
          </p:cNvSpPr>
          <p:nvPr>
            <p:ph type="title"/>
          </p:nvPr>
        </p:nvSpPr>
        <p:spPr>
          <a:xfrm>
            <a:off x="228600" y="1905000"/>
            <a:ext cx="2362200" cy="1143000"/>
          </a:xfrm>
        </p:spPr>
        <p:txBody>
          <a:bodyPr>
            <a:normAutofit fontScale="90000"/>
          </a:bodyPr>
          <a:lstStyle/>
          <a:p>
            <a:r>
              <a:rPr lang="en-US" b="1" dirty="0"/>
              <a:t>The Land Bridge</a:t>
            </a:r>
          </a:p>
        </p:txBody>
      </p:sp>
      <p:pic>
        <p:nvPicPr>
          <p:cNvPr id="4" name="Content Placeholder 3">
            <a:extLst>
              <a:ext uri="{FF2B5EF4-FFF2-40B4-BE49-F238E27FC236}">
                <a16:creationId xmlns:a16="http://schemas.microsoft.com/office/drawing/2014/main" id="{13D9A7C0-E756-4113-B6DA-7C74A21F6316}"/>
              </a:ext>
            </a:extLst>
          </p:cNvPr>
          <p:cNvPicPr>
            <a:picLocks noGrp="1" noChangeAspect="1"/>
          </p:cNvPicPr>
          <p:nvPr>
            <p:ph idx="1"/>
          </p:nvPr>
        </p:nvPicPr>
        <p:blipFill>
          <a:blip r:embed="rId3"/>
          <a:stretch>
            <a:fillRect/>
          </a:stretch>
        </p:blipFill>
        <p:spPr>
          <a:xfrm>
            <a:off x="2743200" y="462768"/>
            <a:ext cx="5985753" cy="3845846"/>
          </a:xfrm>
          <a:prstGeom prst="rect">
            <a:avLst/>
          </a:prstGeom>
        </p:spPr>
      </p:pic>
      <p:sp>
        <p:nvSpPr>
          <p:cNvPr id="6" name="TextBox 5">
            <a:extLst>
              <a:ext uri="{FF2B5EF4-FFF2-40B4-BE49-F238E27FC236}">
                <a16:creationId xmlns:a16="http://schemas.microsoft.com/office/drawing/2014/main" id="{B39018EB-57C7-4618-ABF0-D63BE8359473}"/>
              </a:ext>
            </a:extLst>
          </p:cNvPr>
          <p:cNvSpPr txBox="1"/>
          <p:nvPr/>
        </p:nvSpPr>
        <p:spPr>
          <a:xfrm>
            <a:off x="561174" y="4724400"/>
            <a:ext cx="8195553" cy="1477328"/>
          </a:xfrm>
          <a:prstGeom prst="rect">
            <a:avLst/>
          </a:prstGeom>
          <a:noFill/>
        </p:spPr>
        <p:txBody>
          <a:bodyPr wrap="square" rtlCol="0">
            <a:spAutoFit/>
          </a:bodyPr>
          <a:lstStyle/>
          <a:p>
            <a:r>
              <a:rPr lang="en-US" dirty="0"/>
              <a:t>It is believed that a small human population of at most a few thousand traversed the land bridge from eastern Siberia sometime after 16,500 years ago but before the bridge was covered by the sea about 11,000 years ago (“Beringia” article in Wikipedia)</a:t>
            </a:r>
          </a:p>
          <a:p>
            <a:endParaRPr lang="en-US" dirty="0"/>
          </a:p>
          <a:p>
            <a:r>
              <a:rPr lang="en-US" dirty="0"/>
              <a:t>So the Cosmic Hunt myth could be 15,000 years old!</a:t>
            </a:r>
          </a:p>
        </p:txBody>
      </p:sp>
    </p:spTree>
    <p:extLst>
      <p:ext uri="{BB962C8B-B14F-4D97-AF65-F5344CB8AC3E}">
        <p14:creationId xmlns:p14="http://schemas.microsoft.com/office/powerpoint/2010/main" val="1155502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457200" y="160337"/>
            <a:ext cx="8229600" cy="1143000"/>
          </a:xfrm>
        </p:spPr>
        <p:txBody>
          <a:bodyPr>
            <a:normAutofit/>
          </a:bodyPr>
          <a:lstStyle/>
          <a:p>
            <a:r>
              <a:rPr lang="en-US" b="1" dirty="0"/>
              <a:t>Sorry Carl, You’re Wrong</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533400" y="1166018"/>
            <a:ext cx="8229600" cy="4525963"/>
          </a:xfrm>
        </p:spPr>
        <p:txBody>
          <a:bodyPr>
            <a:normAutofit fontScale="85000" lnSpcReduction="10000"/>
          </a:bodyPr>
          <a:lstStyle/>
          <a:p>
            <a:r>
              <a:rPr lang="en-US" dirty="0"/>
              <a:t>Carl Jung (1875-1961) was a Swiss psychiatrist and psychoanalyst whose work has been influential</a:t>
            </a:r>
          </a:p>
          <a:p>
            <a:r>
              <a:rPr lang="en-US" dirty="0"/>
              <a:t>One of his core ideas is that a person’s life is a process of “individuation” to create a unique self from a “collective unconscious” shared by all humans</a:t>
            </a:r>
          </a:p>
          <a:p>
            <a:r>
              <a:rPr lang="en-US" dirty="0"/>
              <a:t>Jung argues that myths are “archetypes” of the collective unconscious</a:t>
            </a:r>
          </a:p>
          <a:p>
            <a:r>
              <a:rPr lang="en-US" dirty="0"/>
              <a:t>So if myths are universal, any myth should be anywhere people are</a:t>
            </a:r>
          </a:p>
          <a:p>
            <a:r>
              <a:rPr lang="en-US" dirty="0"/>
              <a:t>AND D’HUY WOULDN’T FIND ANY PATTERNS IN HOW MYTHS EVOLVE AND DISPERSE</a:t>
            </a: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169935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639D-C6AB-4A16-BF05-B14B43A41145}"/>
              </a:ext>
            </a:extLst>
          </p:cNvPr>
          <p:cNvSpPr>
            <a:spLocks noGrp="1"/>
          </p:cNvSpPr>
          <p:nvPr>
            <p:ph type="title"/>
          </p:nvPr>
        </p:nvSpPr>
        <p:spPr>
          <a:xfrm>
            <a:off x="4538529" y="304800"/>
            <a:ext cx="4529137" cy="1143000"/>
          </a:xfrm>
        </p:spPr>
        <p:txBody>
          <a:bodyPr/>
          <a:lstStyle/>
          <a:p>
            <a:r>
              <a:rPr lang="en-US" dirty="0"/>
              <a:t>Read This Book!</a:t>
            </a:r>
          </a:p>
        </p:txBody>
      </p:sp>
      <p:pic>
        <p:nvPicPr>
          <p:cNvPr id="5" name="Picture 4">
            <a:extLst>
              <a:ext uri="{FF2B5EF4-FFF2-40B4-BE49-F238E27FC236}">
                <a16:creationId xmlns:a16="http://schemas.microsoft.com/office/drawing/2014/main" id="{72769D95-CC6A-4E36-B9C6-0A662D659899}"/>
              </a:ext>
            </a:extLst>
          </p:cNvPr>
          <p:cNvPicPr>
            <a:picLocks noChangeAspect="1"/>
          </p:cNvPicPr>
          <p:nvPr/>
        </p:nvPicPr>
        <p:blipFill>
          <a:blip r:embed="rId3"/>
          <a:stretch>
            <a:fillRect/>
          </a:stretch>
        </p:blipFill>
        <p:spPr>
          <a:xfrm>
            <a:off x="4800600" y="2362200"/>
            <a:ext cx="3781405" cy="1757362"/>
          </a:xfrm>
          <a:prstGeom prst="rect">
            <a:avLst/>
          </a:prstGeom>
        </p:spPr>
      </p:pic>
      <p:pic>
        <p:nvPicPr>
          <p:cNvPr id="6" name="Picture 5">
            <a:extLst>
              <a:ext uri="{FF2B5EF4-FFF2-40B4-BE49-F238E27FC236}">
                <a16:creationId xmlns:a16="http://schemas.microsoft.com/office/drawing/2014/main" id="{8A9962CA-58E7-4EDA-BE75-8B72CE99A420}"/>
              </a:ext>
            </a:extLst>
          </p:cNvPr>
          <p:cNvPicPr>
            <a:picLocks noChangeAspect="1"/>
          </p:cNvPicPr>
          <p:nvPr/>
        </p:nvPicPr>
        <p:blipFill>
          <a:blip r:embed="rId4"/>
          <a:stretch>
            <a:fillRect/>
          </a:stretch>
        </p:blipFill>
        <p:spPr>
          <a:xfrm>
            <a:off x="359866" y="533400"/>
            <a:ext cx="3869023" cy="5832757"/>
          </a:xfrm>
          <a:prstGeom prst="rect">
            <a:avLst/>
          </a:prstGeom>
        </p:spPr>
      </p:pic>
    </p:spTree>
    <p:extLst>
      <p:ext uri="{BB962C8B-B14F-4D97-AF65-F5344CB8AC3E}">
        <p14:creationId xmlns:p14="http://schemas.microsoft.com/office/powerpoint/2010/main" val="2873375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7965-C471-42A7-B49D-531DBB0E4BFB}"/>
              </a:ext>
            </a:extLst>
          </p:cNvPr>
          <p:cNvSpPr>
            <a:spLocks noGrp="1"/>
          </p:cNvSpPr>
          <p:nvPr>
            <p:ph type="ctrTitle"/>
          </p:nvPr>
        </p:nvSpPr>
        <p:spPr/>
        <p:txBody>
          <a:bodyPr/>
          <a:lstStyle/>
          <a:p>
            <a:r>
              <a:rPr lang="en-US" b="1" dirty="0"/>
              <a:t>The Document Engineering Assignment</a:t>
            </a:r>
          </a:p>
        </p:txBody>
      </p:sp>
    </p:spTree>
    <p:extLst>
      <p:ext uri="{BB962C8B-B14F-4D97-AF65-F5344CB8AC3E}">
        <p14:creationId xmlns:p14="http://schemas.microsoft.com/office/powerpoint/2010/main" val="3264111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478-BDC3-495E-8C0A-A627E232D53E}"/>
              </a:ext>
            </a:extLst>
          </p:cNvPr>
          <p:cNvSpPr>
            <a:spLocks noGrp="1"/>
          </p:cNvSpPr>
          <p:nvPr>
            <p:ph type="title"/>
          </p:nvPr>
        </p:nvSpPr>
        <p:spPr/>
        <p:txBody>
          <a:bodyPr/>
          <a:lstStyle/>
          <a:p>
            <a:r>
              <a:rPr lang="en-US" b="1" dirty="0"/>
              <a:t>General Comments</a:t>
            </a:r>
          </a:p>
        </p:txBody>
      </p:sp>
      <p:sp>
        <p:nvSpPr>
          <p:cNvPr id="3" name="Content Placeholder 2">
            <a:extLst>
              <a:ext uri="{FF2B5EF4-FFF2-40B4-BE49-F238E27FC236}">
                <a16:creationId xmlns:a16="http://schemas.microsoft.com/office/drawing/2014/main" id="{60EC7E7C-04D1-4656-9AF0-C16719E04EC0}"/>
              </a:ext>
            </a:extLst>
          </p:cNvPr>
          <p:cNvSpPr>
            <a:spLocks noGrp="1"/>
          </p:cNvSpPr>
          <p:nvPr>
            <p:ph idx="1"/>
          </p:nvPr>
        </p:nvSpPr>
        <p:spPr/>
        <p:txBody>
          <a:bodyPr>
            <a:normAutofit fontScale="92500" lnSpcReduction="10000"/>
          </a:bodyPr>
          <a:lstStyle/>
          <a:p>
            <a:r>
              <a:rPr lang="en-US" dirty="0"/>
              <a:t>Everyone demonstrated that they understood the various activities and associated work products, and some of you did exceptional work with very precise documentation of the domain model.</a:t>
            </a:r>
          </a:p>
          <a:p>
            <a:r>
              <a:rPr lang="en-US" dirty="0"/>
              <a:t>But when I ask you to produce specific work products, don’t invent new ones. Trust me, when I say “do it this way” with some examples it is probably a way that is easier to do and understand than some other way  (and easier to evaluate).</a:t>
            </a:r>
          </a:p>
        </p:txBody>
      </p:sp>
    </p:spTree>
    <p:extLst>
      <p:ext uri="{BB962C8B-B14F-4D97-AF65-F5344CB8AC3E}">
        <p14:creationId xmlns:p14="http://schemas.microsoft.com/office/powerpoint/2010/main" val="1893628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8249EB-92B4-4600-B871-78CF91A43133}"/>
              </a:ext>
            </a:extLst>
          </p:cNvPr>
          <p:cNvPicPr>
            <a:picLocks noChangeAspect="1"/>
          </p:cNvPicPr>
          <p:nvPr/>
        </p:nvPicPr>
        <p:blipFill>
          <a:blip r:embed="rId2"/>
          <a:stretch>
            <a:fillRect/>
          </a:stretch>
        </p:blipFill>
        <p:spPr>
          <a:xfrm>
            <a:off x="238125" y="1371600"/>
            <a:ext cx="8667750" cy="4114800"/>
          </a:xfrm>
          <a:prstGeom prst="rect">
            <a:avLst/>
          </a:prstGeom>
        </p:spPr>
      </p:pic>
      <p:sp>
        <p:nvSpPr>
          <p:cNvPr id="3" name="Title 1">
            <a:extLst>
              <a:ext uri="{FF2B5EF4-FFF2-40B4-BE49-F238E27FC236}">
                <a16:creationId xmlns:a16="http://schemas.microsoft.com/office/drawing/2014/main" id="{00D80511-E431-4E5D-A0CF-668258ABB8ED}"/>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Harvest Table</a:t>
            </a:r>
          </a:p>
        </p:txBody>
      </p:sp>
    </p:spTree>
    <p:extLst>
      <p:ext uri="{BB962C8B-B14F-4D97-AF65-F5344CB8AC3E}">
        <p14:creationId xmlns:p14="http://schemas.microsoft.com/office/powerpoint/2010/main" val="1602204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03DDD-A551-45E3-8BC4-D1CF646C1E24}"/>
              </a:ext>
            </a:extLst>
          </p:cNvPr>
          <p:cNvPicPr>
            <a:picLocks noChangeAspect="1"/>
          </p:cNvPicPr>
          <p:nvPr/>
        </p:nvPicPr>
        <p:blipFill>
          <a:blip r:embed="rId2"/>
          <a:stretch>
            <a:fillRect/>
          </a:stretch>
        </p:blipFill>
        <p:spPr>
          <a:xfrm>
            <a:off x="1981200" y="961573"/>
            <a:ext cx="6081713" cy="5811914"/>
          </a:xfrm>
          <a:prstGeom prst="rect">
            <a:avLst/>
          </a:prstGeom>
        </p:spPr>
      </p:pic>
      <p:sp>
        <p:nvSpPr>
          <p:cNvPr id="3" name="Title 1">
            <a:extLst>
              <a:ext uri="{FF2B5EF4-FFF2-40B4-BE49-F238E27FC236}">
                <a16:creationId xmlns:a16="http://schemas.microsoft.com/office/drawing/2014/main" id="{FDC097B2-99A7-49CD-A521-25951C96C373}"/>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Composite Harvest Table</a:t>
            </a:r>
          </a:p>
        </p:txBody>
      </p:sp>
    </p:spTree>
    <p:extLst>
      <p:ext uri="{BB962C8B-B14F-4D97-AF65-F5344CB8AC3E}">
        <p14:creationId xmlns:p14="http://schemas.microsoft.com/office/powerpoint/2010/main" val="2405533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D6531F-2B39-469C-BA94-232C10B53945}"/>
              </a:ext>
            </a:extLst>
          </p:cNvPr>
          <p:cNvPicPr>
            <a:picLocks noChangeAspect="1"/>
          </p:cNvPicPr>
          <p:nvPr/>
        </p:nvPicPr>
        <p:blipFill>
          <a:blip r:embed="rId2"/>
          <a:stretch>
            <a:fillRect/>
          </a:stretch>
        </p:blipFill>
        <p:spPr>
          <a:xfrm>
            <a:off x="1563564" y="1371600"/>
            <a:ext cx="5836024" cy="5335385"/>
          </a:xfrm>
          <a:prstGeom prst="rect">
            <a:avLst/>
          </a:prstGeom>
        </p:spPr>
      </p:pic>
      <p:sp>
        <p:nvSpPr>
          <p:cNvPr id="3" name="Title 1">
            <a:extLst>
              <a:ext uri="{FF2B5EF4-FFF2-40B4-BE49-F238E27FC236}">
                <a16:creationId xmlns:a16="http://schemas.microsoft.com/office/drawing/2014/main" id="{56D4E440-F3A2-47DE-9044-94ADE5982A48}"/>
              </a:ext>
            </a:extLst>
          </p:cNvPr>
          <p:cNvSpPr txBox="1">
            <a:spLocks/>
          </p:cNvSpPr>
          <p:nvPr/>
        </p:nvSpPr>
        <p:spPr>
          <a:xfrm>
            <a:off x="581154" y="3999"/>
            <a:ext cx="7800845"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Excellent Use of Containers with</a:t>
            </a:r>
          </a:p>
          <a:p>
            <a:r>
              <a:rPr lang="en-US" b="1" dirty="0"/>
              <a:t>Good Documentation</a:t>
            </a:r>
          </a:p>
        </p:txBody>
      </p:sp>
    </p:spTree>
    <p:extLst>
      <p:ext uri="{BB962C8B-B14F-4D97-AF65-F5344CB8AC3E}">
        <p14:creationId xmlns:p14="http://schemas.microsoft.com/office/powerpoint/2010/main" val="3413863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200" y="533400"/>
            <a:ext cx="5691188" cy="5999514"/>
          </a:xfrm>
          <a:prstGeom prst="rect">
            <a:avLst/>
          </a:prstGeom>
        </p:spPr>
      </p:pic>
    </p:spTree>
    <p:extLst>
      <p:ext uri="{BB962C8B-B14F-4D97-AF65-F5344CB8AC3E}">
        <p14:creationId xmlns:p14="http://schemas.microsoft.com/office/powerpoint/2010/main" val="3774148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478-BDC3-495E-8C0A-A627E232D53E}"/>
              </a:ext>
            </a:extLst>
          </p:cNvPr>
          <p:cNvSpPr>
            <a:spLocks noGrp="1"/>
          </p:cNvSpPr>
          <p:nvPr>
            <p:ph type="title"/>
          </p:nvPr>
        </p:nvSpPr>
        <p:spPr>
          <a:xfrm>
            <a:off x="533400" y="236537"/>
            <a:ext cx="8077200" cy="1143000"/>
          </a:xfrm>
        </p:spPr>
        <p:txBody>
          <a:bodyPr>
            <a:noAutofit/>
          </a:bodyPr>
          <a:lstStyle/>
          <a:p>
            <a:r>
              <a:rPr lang="en-US" sz="3600" b="1" dirty="0"/>
              <a:t>Misinterpreting  “Required or Optional?”</a:t>
            </a:r>
          </a:p>
        </p:txBody>
      </p:sp>
      <p:sp>
        <p:nvSpPr>
          <p:cNvPr id="3" name="Content Placeholder 2">
            <a:extLst>
              <a:ext uri="{FF2B5EF4-FFF2-40B4-BE49-F238E27FC236}">
                <a16:creationId xmlns:a16="http://schemas.microsoft.com/office/drawing/2014/main" id="{60EC7E7C-04D1-4656-9AF0-C16719E04EC0}"/>
              </a:ext>
            </a:extLst>
          </p:cNvPr>
          <p:cNvSpPr>
            <a:spLocks noGrp="1"/>
          </p:cNvSpPr>
          <p:nvPr>
            <p:ph idx="1"/>
          </p:nvPr>
        </p:nvSpPr>
        <p:spPr>
          <a:xfrm>
            <a:off x="192578" y="1166018"/>
            <a:ext cx="8646622" cy="4525963"/>
          </a:xfrm>
        </p:spPr>
        <p:txBody>
          <a:bodyPr>
            <a:noAutofit/>
          </a:bodyPr>
          <a:lstStyle/>
          <a:p>
            <a:r>
              <a:rPr lang="en-US" sz="2800" dirty="0"/>
              <a:t>“Does the instance need to include this component to be valid?” Given the “</a:t>
            </a:r>
            <a:r>
              <a:rPr lang="en-US" sz="2800" dirty="0" err="1"/>
              <a:t>robo</a:t>
            </a:r>
            <a:r>
              <a:rPr lang="en-US" sz="2800" dirty="0"/>
              <a:t>-journalism” back story, this means “does the program always need the component, or can it generate an acceptable story without it?”  If every story contains the component, it is required.</a:t>
            </a:r>
          </a:p>
          <a:p>
            <a:r>
              <a:rPr lang="en-US" sz="2800" dirty="0"/>
              <a:t>Some of you instead focused on  the content of the component, not whether it was present or absent. Every apartment story mentioned parking in one way or another, but some of the apartments didn’t have garages or reserved parking. A component about Parking is required so the story will be able to say whether or not there is any.</a:t>
            </a:r>
            <a:br>
              <a:rPr lang="en-US" sz="2800" dirty="0"/>
            </a:br>
            <a:endParaRPr lang="en-US" sz="2800" dirty="0"/>
          </a:p>
        </p:txBody>
      </p:sp>
    </p:spTree>
    <p:extLst>
      <p:ext uri="{BB962C8B-B14F-4D97-AF65-F5344CB8AC3E}">
        <p14:creationId xmlns:p14="http://schemas.microsoft.com/office/powerpoint/2010/main" val="4170880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478-BDC3-495E-8C0A-A627E232D53E}"/>
              </a:ext>
            </a:extLst>
          </p:cNvPr>
          <p:cNvSpPr>
            <a:spLocks noGrp="1"/>
          </p:cNvSpPr>
          <p:nvPr>
            <p:ph type="title"/>
          </p:nvPr>
        </p:nvSpPr>
        <p:spPr>
          <a:xfrm>
            <a:off x="533400" y="236537"/>
            <a:ext cx="8077200" cy="1143000"/>
          </a:xfrm>
        </p:spPr>
        <p:txBody>
          <a:bodyPr>
            <a:noAutofit/>
          </a:bodyPr>
          <a:lstStyle/>
          <a:p>
            <a:r>
              <a:rPr lang="en-US" sz="3600" b="1" dirty="0"/>
              <a:t>Granularity {and, or, vs.} Optionality (1)</a:t>
            </a:r>
          </a:p>
        </p:txBody>
      </p:sp>
      <p:sp>
        <p:nvSpPr>
          <p:cNvPr id="3" name="Content Placeholder 2">
            <a:extLst>
              <a:ext uri="{FF2B5EF4-FFF2-40B4-BE49-F238E27FC236}">
                <a16:creationId xmlns:a16="http://schemas.microsoft.com/office/drawing/2014/main" id="{60EC7E7C-04D1-4656-9AF0-C16719E04EC0}"/>
              </a:ext>
            </a:extLst>
          </p:cNvPr>
          <p:cNvSpPr>
            <a:spLocks noGrp="1"/>
          </p:cNvSpPr>
          <p:nvPr>
            <p:ph idx="1"/>
          </p:nvPr>
        </p:nvSpPr>
        <p:spPr>
          <a:xfrm>
            <a:off x="248689" y="1600200"/>
            <a:ext cx="8646622" cy="4525963"/>
          </a:xfrm>
        </p:spPr>
        <p:txBody>
          <a:bodyPr>
            <a:noAutofit/>
          </a:bodyPr>
          <a:lstStyle/>
          <a:p>
            <a:r>
              <a:rPr lang="en-US" sz="2800" dirty="0"/>
              <a:t>All of my apartment stories mentioned a city and a neighborhood, and I hinted that because my descriptions about locations and neighborhoods were highly varied (and in every story) you might use phrases like “LocationDescription” as a broad component that could contain any of the descriptions</a:t>
            </a:r>
          </a:p>
          <a:p>
            <a:r>
              <a:rPr lang="en-US" sz="2800" dirty="0"/>
              <a:t>Some of you treated city+neighborhood as a single component like “Location,” which would be too semantically blunt with a realistic sized apartment collection (people would want to sort by city).    </a:t>
            </a:r>
            <a:br>
              <a:rPr lang="en-US" sz="2800" dirty="0"/>
            </a:br>
            <a:br>
              <a:rPr lang="en-US" dirty="0"/>
            </a:br>
            <a:endParaRPr lang="en-US" sz="2800" dirty="0"/>
          </a:p>
        </p:txBody>
      </p:sp>
    </p:spTree>
    <p:extLst>
      <p:ext uri="{BB962C8B-B14F-4D97-AF65-F5344CB8AC3E}">
        <p14:creationId xmlns:p14="http://schemas.microsoft.com/office/powerpoint/2010/main" val="22312683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478-BDC3-495E-8C0A-A627E232D53E}"/>
              </a:ext>
            </a:extLst>
          </p:cNvPr>
          <p:cNvSpPr>
            <a:spLocks noGrp="1"/>
          </p:cNvSpPr>
          <p:nvPr>
            <p:ph type="title"/>
          </p:nvPr>
        </p:nvSpPr>
        <p:spPr>
          <a:xfrm>
            <a:off x="533400" y="236537"/>
            <a:ext cx="8077200" cy="1143000"/>
          </a:xfrm>
        </p:spPr>
        <p:txBody>
          <a:bodyPr>
            <a:noAutofit/>
          </a:bodyPr>
          <a:lstStyle/>
          <a:p>
            <a:r>
              <a:rPr lang="en-US" sz="3600" b="1" dirty="0"/>
              <a:t>Granularity {and, or, vs.} Optionality (2)</a:t>
            </a:r>
          </a:p>
        </p:txBody>
      </p:sp>
      <p:sp>
        <p:nvSpPr>
          <p:cNvPr id="3" name="Content Placeholder 2">
            <a:extLst>
              <a:ext uri="{FF2B5EF4-FFF2-40B4-BE49-F238E27FC236}">
                <a16:creationId xmlns:a16="http://schemas.microsoft.com/office/drawing/2014/main" id="{60EC7E7C-04D1-4656-9AF0-C16719E04EC0}"/>
              </a:ext>
            </a:extLst>
          </p:cNvPr>
          <p:cNvSpPr>
            <a:spLocks noGrp="1"/>
          </p:cNvSpPr>
          <p:nvPr>
            <p:ph idx="1"/>
          </p:nvPr>
        </p:nvSpPr>
        <p:spPr>
          <a:xfrm>
            <a:off x="248689" y="1600200"/>
            <a:ext cx="8646622" cy="4525963"/>
          </a:xfrm>
        </p:spPr>
        <p:txBody>
          <a:bodyPr>
            <a:noAutofit/>
          </a:bodyPr>
          <a:lstStyle/>
          <a:p>
            <a:pPr lvl="0"/>
            <a:r>
              <a:rPr lang="en-US" sz="2800" dirty="0"/>
              <a:t>Some of you got a little lost in the specific content of the stories and proposed a long list of optional components like “NearAForest” and “PackedWithBoutiquesAndRestaurants.”   A </a:t>
            </a:r>
            <a:r>
              <a:rPr lang="en-US" sz="2800" dirty="0" err="1"/>
              <a:t>robo</a:t>
            </a:r>
            <a:r>
              <a:rPr lang="en-US" sz="2800" dirty="0"/>
              <a:t>-journalism program would need some kind of location description, but if you itemize with too much granularity, you’ll label all the components as Optional</a:t>
            </a:r>
          </a:p>
          <a:p>
            <a:pPr lvl="0"/>
            <a:r>
              <a:rPr lang="en-US" sz="2800" dirty="0"/>
              <a:t>A good compromise that some of you proposed was to divide “Amenities” into those for “Neighborhood,”  “BuildingOrComplex,” and </a:t>
            </a:r>
            <a:r>
              <a:rPr lang="en-US" dirty="0"/>
              <a:t>“Apartment”</a:t>
            </a:r>
            <a:endParaRPr lang="en-US" sz="2800" dirty="0"/>
          </a:p>
        </p:txBody>
      </p:sp>
    </p:spTree>
    <p:extLst>
      <p:ext uri="{BB962C8B-B14F-4D97-AF65-F5344CB8AC3E}">
        <p14:creationId xmlns:p14="http://schemas.microsoft.com/office/powerpoint/2010/main" val="3909963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478-BDC3-495E-8C0A-A627E232D53E}"/>
              </a:ext>
            </a:extLst>
          </p:cNvPr>
          <p:cNvSpPr>
            <a:spLocks noGrp="1"/>
          </p:cNvSpPr>
          <p:nvPr>
            <p:ph type="title"/>
          </p:nvPr>
        </p:nvSpPr>
        <p:spPr>
          <a:xfrm>
            <a:off x="533400" y="236537"/>
            <a:ext cx="8077200" cy="1143000"/>
          </a:xfrm>
        </p:spPr>
        <p:txBody>
          <a:bodyPr>
            <a:noAutofit/>
          </a:bodyPr>
          <a:lstStyle/>
          <a:p>
            <a:r>
              <a:rPr lang="en-US" sz="3600" b="1" dirty="0"/>
              <a:t>Containers {and, or, vs.} Qualified Names</a:t>
            </a:r>
          </a:p>
        </p:txBody>
      </p:sp>
      <p:sp>
        <p:nvSpPr>
          <p:cNvPr id="3" name="Content Placeholder 2">
            <a:extLst>
              <a:ext uri="{FF2B5EF4-FFF2-40B4-BE49-F238E27FC236}">
                <a16:creationId xmlns:a16="http://schemas.microsoft.com/office/drawing/2014/main" id="{60EC7E7C-04D1-4656-9AF0-C16719E04EC0}"/>
              </a:ext>
            </a:extLst>
          </p:cNvPr>
          <p:cNvSpPr>
            <a:spLocks noGrp="1"/>
          </p:cNvSpPr>
          <p:nvPr>
            <p:ph idx="1"/>
          </p:nvPr>
        </p:nvSpPr>
        <p:spPr>
          <a:xfrm>
            <a:off x="248689" y="1600200"/>
            <a:ext cx="8646622" cy="4525963"/>
          </a:xfrm>
        </p:spPr>
        <p:txBody>
          <a:bodyPr>
            <a:noAutofit/>
          </a:bodyPr>
          <a:lstStyle/>
          <a:p>
            <a:pPr lvl="0"/>
            <a:r>
              <a:rPr lang="en-US" sz="2800" dirty="0"/>
              <a:t>I should have used containers in step 6 of the assignment and used specific component names because I would have given you some implicit instruction about how to structure and name components.  Containers convey meaning explicitly, which is considered a better modeling practice than conveying meaning implicitly with “qualified names” </a:t>
            </a:r>
          </a:p>
          <a:p>
            <a:pPr lvl="0"/>
            <a:r>
              <a:rPr lang="en-US" sz="2800" dirty="0"/>
              <a:t>Use qualified names to resolve homonyms (“EventTitle” vs “SpeakerTitle”), not to replace containers</a:t>
            </a:r>
          </a:p>
        </p:txBody>
      </p:sp>
    </p:spTree>
    <p:extLst>
      <p:ext uri="{BB962C8B-B14F-4D97-AF65-F5344CB8AC3E}">
        <p14:creationId xmlns:p14="http://schemas.microsoft.com/office/powerpoint/2010/main" val="2303212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478-BDC3-495E-8C0A-A627E232D53E}"/>
              </a:ext>
            </a:extLst>
          </p:cNvPr>
          <p:cNvSpPr>
            <a:spLocks noGrp="1"/>
          </p:cNvSpPr>
          <p:nvPr>
            <p:ph type="title"/>
          </p:nvPr>
        </p:nvSpPr>
        <p:spPr>
          <a:xfrm>
            <a:off x="533400" y="236537"/>
            <a:ext cx="8077200" cy="1143000"/>
          </a:xfrm>
        </p:spPr>
        <p:txBody>
          <a:bodyPr>
            <a:noAutofit/>
          </a:bodyPr>
          <a:lstStyle/>
          <a:p>
            <a:r>
              <a:rPr lang="en-US" sz="3600" b="1" dirty="0"/>
              <a:t>Explicit Containers</a:t>
            </a:r>
          </a:p>
        </p:txBody>
      </p:sp>
      <p:sp>
        <p:nvSpPr>
          <p:cNvPr id="3" name="Content Placeholder 2">
            <a:extLst>
              <a:ext uri="{FF2B5EF4-FFF2-40B4-BE49-F238E27FC236}">
                <a16:creationId xmlns:a16="http://schemas.microsoft.com/office/drawing/2014/main" id="{60EC7E7C-04D1-4656-9AF0-C16719E04EC0}"/>
              </a:ext>
            </a:extLst>
          </p:cNvPr>
          <p:cNvSpPr>
            <a:spLocks noGrp="1"/>
          </p:cNvSpPr>
          <p:nvPr>
            <p:ph idx="1"/>
          </p:nvPr>
        </p:nvSpPr>
        <p:spPr>
          <a:xfrm>
            <a:off x="468283" y="1379537"/>
            <a:ext cx="8646622" cy="4525963"/>
          </a:xfrm>
        </p:spPr>
        <p:txBody>
          <a:bodyPr>
            <a:noAutofit/>
          </a:bodyPr>
          <a:lstStyle/>
          <a:p>
            <a:pPr marL="0" indent="0">
              <a:buNone/>
            </a:pPr>
            <a:r>
              <a:rPr lang="en-US" dirty="0"/>
              <a:t>	SportingEvent</a:t>
            </a:r>
          </a:p>
          <a:p>
            <a:pPr marL="0" indent="0">
              <a:buNone/>
            </a:pPr>
            <a:r>
              <a:rPr lang="en-US" dirty="0"/>
              <a:t>		Title</a:t>
            </a:r>
          </a:p>
          <a:p>
            <a:pPr marL="0" indent="0">
              <a:buNone/>
            </a:pPr>
            <a:r>
              <a:rPr lang="en-US" dirty="0"/>
              <a:t>		Date</a:t>
            </a:r>
          </a:p>
          <a:p>
            <a:pPr marL="0" indent="0">
              <a:buNone/>
            </a:pPr>
            <a:r>
              <a:rPr lang="en-US" dirty="0"/>
              <a:t>			Day</a:t>
            </a:r>
          </a:p>
          <a:p>
            <a:pPr marL="0" indent="0">
              <a:buNone/>
            </a:pPr>
            <a:r>
              <a:rPr lang="en-US" dirty="0"/>
              <a:t>			Month</a:t>
            </a:r>
          </a:p>
          <a:p>
            <a:pPr marL="0" indent="0">
              <a:buNone/>
            </a:pPr>
            <a:r>
              <a:rPr lang="en-US" dirty="0"/>
              <a:t>			Year</a:t>
            </a:r>
          </a:p>
          <a:p>
            <a:pPr marL="0" indent="0">
              <a:buNone/>
            </a:pPr>
            <a:r>
              <a:rPr lang="en-US" dirty="0"/>
              <a:t>		Venue</a:t>
            </a:r>
          </a:p>
          <a:p>
            <a:pPr marL="0" indent="0">
              <a:buNone/>
            </a:pPr>
            <a:r>
              <a:rPr lang="en-US" dirty="0"/>
              <a:t>			Location</a:t>
            </a:r>
          </a:p>
          <a:p>
            <a:pPr marL="0" indent="0">
              <a:buNone/>
            </a:pPr>
            <a:r>
              <a:rPr lang="en-US" dirty="0"/>
              <a:t>			Name</a:t>
            </a:r>
          </a:p>
        </p:txBody>
      </p:sp>
    </p:spTree>
    <p:extLst>
      <p:ext uri="{BB962C8B-B14F-4D97-AF65-F5344CB8AC3E}">
        <p14:creationId xmlns:p14="http://schemas.microsoft.com/office/powerpoint/2010/main" val="3545479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478-BDC3-495E-8C0A-A627E232D53E}"/>
              </a:ext>
            </a:extLst>
          </p:cNvPr>
          <p:cNvSpPr>
            <a:spLocks noGrp="1"/>
          </p:cNvSpPr>
          <p:nvPr>
            <p:ph type="title"/>
          </p:nvPr>
        </p:nvSpPr>
        <p:spPr>
          <a:xfrm>
            <a:off x="533400" y="236537"/>
            <a:ext cx="8077200" cy="1143000"/>
          </a:xfrm>
        </p:spPr>
        <p:txBody>
          <a:bodyPr>
            <a:noAutofit/>
          </a:bodyPr>
          <a:lstStyle/>
          <a:p>
            <a:r>
              <a:rPr lang="en-US" sz="3600" b="1" dirty="0"/>
              <a:t>Implicit Containers with Qualified Names</a:t>
            </a:r>
          </a:p>
        </p:txBody>
      </p:sp>
      <p:sp>
        <p:nvSpPr>
          <p:cNvPr id="3" name="Content Placeholder 2">
            <a:extLst>
              <a:ext uri="{FF2B5EF4-FFF2-40B4-BE49-F238E27FC236}">
                <a16:creationId xmlns:a16="http://schemas.microsoft.com/office/drawing/2014/main" id="{60EC7E7C-04D1-4656-9AF0-C16719E04EC0}"/>
              </a:ext>
            </a:extLst>
          </p:cNvPr>
          <p:cNvSpPr>
            <a:spLocks noGrp="1"/>
          </p:cNvSpPr>
          <p:nvPr>
            <p:ph idx="1"/>
          </p:nvPr>
        </p:nvSpPr>
        <p:spPr>
          <a:xfrm>
            <a:off x="248689" y="1600200"/>
            <a:ext cx="8646622" cy="4525963"/>
          </a:xfrm>
        </p:spPr>
        <p:txBody>
          <a:bodyPr>
            <a:noAutofit/>
          </a:bodyPr>
          <a:lstStyle/>
          <a:p>
            <a:pPr marL="0" indent="0">
              <a:buNone/>
            </a:pPr>
            <a:r>
              <a:rPr lang="en-US" dirty="0"/>
              <a:t>	SportingEventTitle</a:t>
            </a:r>
          </a:p>
          <a:p>
            <a:pPr marL="0" indent="0">
              <a:buNone/>
            </a:pPr>
            <a:r>
              <a:rPr lang="en-US" dirty="0"/>
              <a:t>	SportingEventDateDay</a:t>
            </a:r>
          </a:p>
          <a:p>
            <a:pPr marL="0" indent="0">
              <a:buNone/>
            </a:pPr>
            <a:r>
              <a:rPr lang="en-US" dirty="0"/>
              <a:t>	SportingEventDateMonth</a:t>
            </a:r>
          </a:p>
          <a:p>
            <a:pPr marL="0" indent="0">
              <a:buNone/>
            </a:pPr>
            <a:r>
              <a:rPr lang="en-US" dirty="0"/>
              <a:t>	SportingEventVenueLocation</a:t>
            </a:r>
          </a:p>
          <a:p>
            <a:pPr marL="0" indent="0">
              <a:buNone/>
            </a:pPr>
            <a:r>
              <a:rPr lang="en-US" dirty="0"/>
              <a:t> </a:t>
            </a:r>
          </a:p>
        </p:txBody>
      </p:sp>
    </p:spTree>
    <p:extLst>
      <p:ext uri="{BB962C8B-B14F-4D97-AF65-F5344CB8AC3E}">
        <p14:creationId xmlns:p14="http://schemas.microsoft.com/office/powerpoint/2010/main" val="367392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3048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There Are No Modeling Shortcuts</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81017" y="1447800"/>
            <a:ext cx="8305800" cy="5108224"/>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Schemas developed without a stage of conceptual design (other than very simple ones) are rarely very useful because they are too closely tied to the particular instances used, which may not be representative </a:t>
            </a:r>
          </a:p>
          <a:p>
            <a:pPr marL="342900" indent="-342900" eaLnBrk="0" fontAlgn="base" hangingPunct="0">
              <a:lnSpc>
                <a:spcPct val="93000"/>
              </a:lnSpc>
              <a:spcBef>
                <a:spcPts val="1800"/>
              </a:spcBef>
              <a:spcAft>
                <a:spcPct val="0"/>
              </a:spcAft>
              <a:buFont typeface="Arial" pitchFamily="34" charset="0"/>
              <a:buChar char="•"/>
            </a:pPr>
            <a:r>
              <a:rPr lang="en-US" sz="2400" dirty="0"/>
              <a:t>There is an inescapable tradeoff in description vocabularies between expressive power /computability (exemplified by XML) and ease of use (HTML)? </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You get what you pay for… </a:t>
            </a:r>
            <a:r>
              <a:rPr lang="en-US" sz="3200" b="1" i="1" dirty="0">
                <a:solidFill>
                  <a:srgbClr val="FF0000"/>
                </a:solidFill>
                <a:latin typeface="UC Berkeley OS Sign"/>
                <a:cs typeface="Arial" pitchFamily="34" charset="0"/>
                <a:sym typeface="Arial" pitchFamily="34" charset="0"/>
              </a:rPr>
              <a:t>UNLESS SOMEONE ELSE HAS ALREADY DONE THE WORK</a:t>
            </a:r>
          </a:p>
          <a:p>
            <a:pPr marL="342900" indent="-342900" eaLnBrk="0" fontAlgn="base" hangingPunct="0">
              <a:lnSpc>
                <a:spcPct val="93000"/>
              </a:lnSpc>
              <a:spcBef>
                <a:spcPts val="1800"/>
              </a:spcBef>
              <a:spcAft>
                <a:spcPct val="0"/>
              </a:spcAft>
              <a:buFont typeface="Arial" pitchFamily="34" charset="0"/>
              <a:buChar char="•"/>
            </a:pPr>
            <a:r>
              <a:rPr lang="en-US" sz="2400" dirty="0"/>
              <a:t>In general, if your work would benefit from a standard document schema, before you start trying to design one, look for one!</a:t>
            </a:r>
            <a:endParaRPr lang="en-US" sz="2400" dirty="0">
              <a:latin typeface="UC Berkeley OS Sign"/>
              <a:cs typeface="Arial" pitchFamily="34" charset="0"/>
              <a:sym typeface="Arial" pitchFamily="34" charset="0"/>
            </a:endParaRPr>
          </a:p>
        </p:txBody>
      </p:sp>
      <p:sp>
        <p:nvSpPr>
          <p:cNvPr id="2" name="TextBox 1">
            <a:extLst>
              <a:ext uri="{FF2B5EF4-FFF2-40B4-BE49-F238E27FC236}">
                <a16:creationId xmlns:a16="http://schemas.microsoft.com/office/drawing/2014/main" id="{27317789-D03A-4292-86A3-5583E758619F}"/>
              </a:ext>
            </a:extLst>
          </p:cNvPr>
          <p:cNvSpPr txBox="1"/>
          <p:nvPr/>
        </p:nvSpPr>
        <p:spPr>
          <a:xfrm>
            <a:off x="214086" y="152400"/>
            <a:ext cx="2667000" cy="461665"/>
          </a:xfrm>
          <a:prstGeom prst="rect">
            <a:avLst/>
          </a:prstGeom>
          <a:noFill/>
        </p:spPr>
        <p:txBody>
          <a:bodyPr wrap="square" rtlCol="0">
            <a:spAutoFit/>
          </a:bodyPr>
          <a:lstStyle/>
          <a:p>
            <a:r>
              <a:rPr lang="en-US" sz="2400" b="1" dirty="0">
                <a:solidFill>
                  <a:srgbClr val="FF0000"/>
                </a:solidFill>
              </a:rPr>
              <a:t>FLASHBACK</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0789-07CE-43BD-93C1-B3F973FF100C}"/>
              </a:ext>
            </a:extLst>
          </p:cNvPr>
          <p:cNvSpPr>
            <a:spLocks noGrp="1"/>
          </p:cNvSpPr>
          <p:nvPr>
            <p:ph type="title"/>
          </p:nvPr>
        </p:nvSpPr>
        <p:spPr/>
        <p:txBody>
          <a:bodyPr>
            <a:normAutofit/>
          </a:bodyPr>
          <a:lstStyle/>
          <a:p>
            <a:r>
              <a:rPr lang="en-US" b="1" dirty="0"/>
              <a:t>Yes, There is a SportsML</a:t>
            </a:r>
          </a:p>
        </p:txBody>
      </p:sp>
      <p:sp>
        <p:nvSpPr>
          <p:cNvPr id="3" name="TextBox 2">
            <a:extLst>
              <a:ext uri="{FF2B5EF4-FFF2-40B4-BE49-F238E27FC236}">
                <a16:creationId xmlns:a16="http://schemas.microsoft.com/office/drawing/2014/main" id="{765D0C89-AFE0-4B42-82BC-4E5DE8412E4A}"/>
              </a:ext>
            </a:extLst>
          </p:cNvPr>
          <p:cNvSpPr txBox="1"/>
          <p:nvPr/>
        </p:nvSpPr>
        <p:spPr>
          <a:xfrm>
            <a:off x="685800" y="1387981"/>
            <a:ext cx="7620000" cy="5570756"/>
          </a:xfrm>
          <a:prstGeom prst="rect">
            <a:avLst/>
          </a:prstGeom>
          <a:noFill/>
        </p:spPr>
        <p:txBody>
          <a:bodyPr wrap="square" rtlCol="0">
            <a:spAutoFit/>
          </a:bodyPr>
          <a:lstStyle/>
          <a:p>
            <a:pPr marL="285750" indent="-285750">
              <a:buFont typeface="Arial" panose="020B0604020202020204" pitchFamily="34" charset="0"/>
              <a:buChar char="•"/>
            </a:pPr>
            <a:r>
              <a:rPr lang="en-US" sz="2400" dirty="0"/>
              <a:t>To provide a consistent format for sports scores, schedules, and statistics, an open, non-proprietary XML standard was created in 2003 by the International Press Telecommunications Council (IPTC), an association of the largest news agencies in the world including the Associated Press, Reuters, and the New York Times.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SportsML has a core schema used for all sports (competitors, locations, dates, etc.) and sport-specific “plug-ins” with the content components needed to describe events in that sport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hlinkClick r:id="rId2"/>
              </a:rPr>
              <a:t>https://www.iptc.org/std/SportsML/1.0/documentation/documentation-navigation.html</a:t>
            </a:r>
            <a:endParaRPr lang="en-US" sz="24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2513605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0789-07CE-43BD-93C1-B3F973FF100C}"/>
              </a:ext>
            </a:extLst>
          </p:cNvPr>
          <p:cNvSpPr>
            <a:spLocks noGrp="1"/>
          </p:cNvSpPr>
          <p:nvPr>
            <p:ph type="title"/>
          </p:nvPr>
        </p:nvSpPr>
        <p:spPr/>
        <p:txBody>
          <a:bodyPr>
            <a:normAutofit/>
          </a:bodyPr>
          <a:lstStyle/>
          <a:p>
            <a:r>
              <a:rPr lang="en-US" b="1" dirty="0"/>
              <a:t>Yes, There is A “Real Estate” ML</a:t>
            </a:r>
          </a:p>
        </p:txBody>
      </p:sp>
      <p:pic>
        <p:nvPicPr>
          <p:cNvPr id="4" name="Picture 3">
            <a:extLst>
              <a:ext uri="{FF2B5EF4-FFF2-40B4-BE49-F238E27FC236}">
                <a16:creationId xmlns:a16="http://schemas.microsoft.com/office/drawing/2014/main" id="{C4C7539A-DCEC-43FB-9C1E-FA1D9376C66C}"/>
              </a:ext>
            </a:extLst>
          </p:cNvPr>
          <p:cNvPicPr>
            <a:picLocks noChangeAspect="1"/>
          </p:cNvPicPr>
          <p:nvPr/>
        </p:nvPicPr>
        <p:blipFill>
          <a:blip r:embed="rId2"/>
          <a:stretch>
            <a:fillRect/>
          </a:stretch>
        </p:blipFill>
        <p:spPr>
          <a:xfrm>
            <a:off x="478395" y="2057400"/>
            <a:ext cx="8229600" cy="2323049"/>
          </a:xfrm>
          <a:prstGeom prst="rect">
            <a:avLst/>
          </a:prstGeom>
        </p:spPr>
      </p:pic>
      <p:sp>
        <p:nvSpPr>
          <p:cNvPr id="5" name="Rectangle 4">
            <a:extLst>
              <a:ext uri="{FF2B5EF4-FFF2-40B4-BE49-F238E27FC236}">
                <a16:creationId xmlns:a16="http://schemas.microsoft.com/office/drawing/2014/main" id="{9ECEC3D2-DAAE-4EB6-8F07-C438CDD58284}"/>
              </a:ext>
            </a:extLst>
          </p:cNvPr>
          <p:cNvSpPr/>
          <p:nvPr/>
        </p:nvSpPr>
        <p:spPr>
          <a:xfrm>
            <a:off x="3276600" y="4876800"/>
            <a:ext cx="2392963" cy="369332"/>
          </a:xfrm>
          <a:prstGeom prst="rect">
            <a:avLst/>
          </a:prstGeom>
        </p:spPr>
        <p:txBody>
          <a:bodyPr wrap="none">
            <a:spAutoFit/>
          </a:bodyPr>
          <a:lstStyle/>
          <a:p>
            <a:r>
              <a:rPr lang="en-US" dirty="0"/>
              <a:t>https://www.retall.org/</a:t>
            </a:r>
          </a:p>
        </p:txBody>
      </p:sp>
    </p:spTree>
    <p:extLst>
      <p:ext uri="{BB962C8B-B14F-4D97-AF65-F5344CB8AC3E}">
        <p14:creationId xmlns:p14="http://schemas.microsoft.com/office/powerpoint/2010/main" val="79735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00600" y="1066800"/>
            <a:ext cx="4051692" cy="5410200"/>
          </a:xfrm>
          <a:prstGeom prst="rect">
            <a:avLst/>
          </a:prstGeom>
        </p:spPr>
      </p:pic>
      <p:pic>
        <p:nvPicPr>
          <p:cNvPr id="3" name="Picture 2"/>
          <p:cNvPicPr>
            <a:picLocks noChangeAspect="1"/>
          </p:cNvPicPr>
          <p:nvPr/>
        </p:nvPicPr>
        <p:blipFill>
          <a:blip r:embed="rId4"/>
          <a:stretch>
            <a:fillRect/>
          </a:stretch>
        </p:blipFill>
        <p:spPr>
          <a:xfrm>
            <a:off x="304800" y="1447800"/>
            <a:ext cx="4392038" cy="4800600"/>
          </a:xfrm>
          <a:prstGeom prst="rect">
            <a:avLst/>
          </a:prstGeom>
        </p:spPr>
      </p:pic>
    </p:spTree>
    <p:extLst>
      <p:ext uri="{BB962C8B-B14F-4D97-AF65-F5344CB8AC3E}">
        <p14:creationId xmlns:p14="http://schemas.microsoft.com/office/powerpoint/2010/main" val="565296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1828800"/>
            <a:ext cx="6745524" cy="4772025"/>
          </a:xfrm>
          <a:prstGeom prst="rect">
            <a:avLst/>
          </a:prstGeom>
        </p:spPr>
      </p:pic>
      <p:pic>
        <p:nvPicPr>
          <p:cNvPr id="3" name="Picture 2"/>
          <p:cNvPicPr>
            <a:picLocks noChangeAspect="1"/>
          </p:cNvPicPr>
          <p:nvPr/>
        </p:nvPicPr>
        <p:blipFill>
          <a:blip r:embed="rId4"/>
          <a:stretch>
            <a:fillRect/>
          </a:stretch>
        </p:blipFill>
        <p:spPr>
          <a:xfrm>
            <a:off x="5562600" y="428625"/>
            <a:ext cx="2800350" cy="2800350"/>
          </a:xfrm>
          <a:prstGeom prst="rect">
            <a:avLst/>
          </a:prstGeom>
        </p:spPr>
      </p:pic>
    </p:spTree>
    <p:extLst>
      <p:ext uri="{BB962C8B-B14F-4D97-AF65-F5344CB8AC3E}">
        <p14:creationId xmlns:p14="http://schemas.microsoft.com/office/powerpoint/2010/main" val="1710961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3914</Words>
  <Application>Microsoft Office PowerPoint</Application>
  <PresentationFormat>On-screen Show (4:3)</PresentationFormat>
  <Paragraphs>408</Paragraphs>
  <Slides>78</Slides>
  <Notes>66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AdvP497E2</vt:lpstr>
      <vt:lpstr>Arial</vt:lpstr>
      <vt:lpstr>Calibri</vt:lpstr>
      <vt:lpstr>UC Berkeley OS Sign</vt:lpstr>
      <vt:lpstr>Wingdings</vt:lpstr>
      <vt:lpstr>Office Theme</vt:lpstr>
      <vt:lpstr>CogSci 150 “Sensemaking and Organizing” Spring 2021</vt:lpstr>
      <vt:lpstr>To Get Along… (from Atran &amp; Medin)</vt:lpstr>
      <vt:lpstr>PowerPoint Presentation</vt:lpstr>
      <vt:lpstr>20 Trees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Knowledge of Trees</vt:lpstr>
      <vt:lpstr>Shamu for Berkeley Campus Trees (Many of the tree names identify categories with many species)</vt:lpstr>
      <vt:lpstr>PowerPoint Presentation</vt:lpstr>
      <vt:lpstr>Your Knowledge of Trees</vt:lpstr>
      <vt:lpstr>Comparative Knowledge About Trees</vt:lpstr>
      <vt:lpstr>PowerPoint Presentation</vt:lpstr>
      <vt:lpstr>Universal Cognition?</vt:lpstr>
      <vt:lpstr>Is There Universal Cognition? (1)</vt:lpstr>
      <vt:lpstr>Is There Universal Cognition? (2)</vt:lpstr>
      <vt:lpstr>Possible Sources of  Cognitive Differences</vt:lpstr>
      <vt:lpstr>Some Definitions of “Culture”</vt:lpstr>
      <vt:lpstr>Culture as a “System of Meaning”</vt:lpstr>
      <vt:lpstr>Systems of Meaning – What vs How (1)</vt:lpstr>
      <vt:lpstr>Systems of Meaning – What vs How (2)</vt:lpstr>
      <vt:lpstr>The “Human Information Processor” (1970s)</vt:lpstr>
      <vt:lpstr>PowerPoint Presentation</vt:lpstr>
      <vt:lpstr>PowerPoint Presentation</vt:lpstr>
      <vt:lpstr>The Savage/Primitive Mind</vt:lpstr>
      <vt:lpstr>Cognition of the “Savage Mind”</vt:lpstr>
      <vt:lpstr>An Alternative Explanation</vt:lpstr>
      <vt:lpstr>Ethnobiological (“Folk”) Classification</vt:lpstr>
      <vt:lpstr>PowerPoint Presentation</vt:lpstr>
      <vt:lpstr>The Five Levels</vt:lpstr>
      <vt:lpstr>Folk Biology</vt:lpstr>
      <vt:lpstr>PowerPoint Presentation</vt:lpstr>
      <vt:lpstr>PowerPoint Presentation</vt:lpstr>
      <vt:lpstr>Classifying and Reasoning  About Birds and Fish</vt:lpstr>
      <vt:lpstr>An Expert’s Taxonomy</vt:lpstr>
      <vt:lpstr>“Approaches to Nature” Identified in Folk Biology Studies (Bang, Medin, Atran 2007)</vt:lpstr>
      <vt:lpstr>“Approaches to Nature” (2)</vt:lpstr>
      <vt:lpstr>PowerPoint Presentation</vt:lpstr>
      <vt:lpstr>PowerPoint Presentation</vt:lpstr>
      <vt:lpstr>The Search For Universals from Atran &amp; Medin)</vt:lpstr>
      <vt:lpstr>Do WEIRD Subjects  Make Bad Science?</vt:lpstr>
      <vt:lpstr>Do WEIRD Subjects Make Bad Science? (2)</vt:lpstr>
      <vt:lpstr>The “Devolved” Mind</vt:lpstr>
      <vt:lpstr>PowerPoint Presentation</vt:lpstr>
      <vt:lpstr>PowerPoint Presentation</vt:lpstr>
      <vt:lpstr>PowerPoint Presentation</vt:lpstr>
      <vt:lpstr>Cultural Support for Knowledge (or the lack of it)</vt:lpstr>
      <vt:lpstr>PowerPoint Presentation</vt:lpstr>
      <vt:lpstr>Get a Pet; Go Outside and Play</vt:lpstr>
      <vt:lpstr>To Make You Feel Better… Recognize These Restaurant Names?</vt:lpstr>
      <vt:lpstr>Stop and Think</vt:lpstr>
      <vt:lpstr>STOP AND THINK:  Lascaux Cave Paintings </vt:lpstr>
      <vt:lpstr>Constellations  Myths</vt:lpstr>
      <vt:lpstr>The Evolution of Myths</vt:lpstr>
      <vt:lpstr>D’Huy’s Analysis of Myths</vt:lpstr>
      <vt:lpstr>PowerPoint Presentation</vt:lpstr>
      <vt:lpstr>The Land Bridge</vt:lpstr>
      <vt:lpstr>Sorry Carl, You’re Wrong</vt:lpstr>
      <vt:lpstr>Read This Book!</vt:lpstr>
      <vt:lpstr>The Document Engineering Assignment</vt:lpstr>
      <vt:lpstr>General Comments</vt:lpstr>
      <vt:lpstr>PowerPoint Presentation</vt:lpstr>
      <vt:lpstr>PowerPoint Presentation</vt:lpstr>
      <vt:lpstr>PowerPoint Presentation</vt:lpstr>
      <vt:lpstr>Misinterpreting  “Required or Optional?”</vt:lpstr>
      <vt:lpstr>Granularity {and, or, vs.} Optionality (1)</vt:lpstr>
      <vt:lpstr>Granularity {and, or, vs.} Optionality (2)</vt:lpstr>
      <vt:lpstr>Containers {and, or, vs.} Qualified Names</vt:lpstr>
      <vt:lpstr>Explicit Containers</vt:lpstr>
      <vt:lpstr>Implicit Containers with Qualified Names</vt:lpstr>
      <vt:lpstr>There Are No Modeling Shortcuts</vt:lpstr>
      <vt:lpstr>Yes, There is a SportsML</vt:lpstr>
      <vt:lpstr>Yes, There is A “Real Estate” ML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2017-10-26T16:02:22Z</dcterms:created>
  <dcterms:modified xsi:type="dcterms:W3CDTF">2021-02-23T20:11:17Z</dcterms:modified>
</cp:coreProperties>
</file>