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1"/>
  </p:notesMasterIdLst>
  <p:sldIdLst>
    <p:sldId id="526" r:id="rId2"/>
    <p:sldId id="502" r:id="rId3"/>
    <p:sldId id="744" r:id="rId4"/>
    <p:sldId id="503" r:id="rId5"/>
    <p:sldId id="600" r:id="rId6"/>
    <p:sldId id="504" r:id="rId7"/>
    <p:sldId id="505" r:id="rId8"/>
    <p:sldId id="601" r:id="rId9"/>
    <p:sldId id="617" r:id="rId10"/>
    <p:sldId id="618" r:id="rId11"/>
    <p:sldId id="619" r:id="rId12"/>
    <p:sldId id="602" r:id="rId13"/>
    <p:sldId id="512" r:id="rId14"/>
    <p:sldId id="606" r:id="rId15"/>
    <p:sldId id="717" r:id="rId16"/>
    <p:sldId id="610" r:id="rId17"/>
    <p:sldId id="611" r:id="rId18"/>
    <p:sldId id="507" r:id="rId19"/>
    <p:sldId id="622" r:id="rId20"/>
    <p:sldId id="623" r:id="rId21"/>
    <p:sldId id="562" r:id="rId22"/>
    <p:sldId id="563" r:id="rId23"/>
    <p:sldId id="542" r:id="rId24"/>
    <p:sldId id="577" r:id="rId25"/>
    <p:sldId id="594" r:id="rId26"/>
    <p:sldId id="595" r:id="rId27"/>
    <p:sldId id="579" r:id="rId28"/>
    <p:sldId id="585" r:id="rId29"/>
    <p:sldId id="587" r:id="rId30"/>
    <p:sldId id="745" r:id="rId31"/>
    <p:sldId id="586" r:id="rId32"/>
    <p:sldId id="530" r:id="rId33"/>
    <p:sldId id="590" r:id="rId34"/>
    <p:sldId id="555" r:id="rId35"/>
    <p:sldId id="556" r:id="rId36"/>
    <p:sldId id="557" r:id="rId37"/>
    <p:sldId id="591" r:id="rId38"/>
    <p:sldId id="592" r:id="rId39"/>
    <p:sldId id="560" r:id="rId40"/>
    <p:sldId id="531" r:id="rId41"/>
    <p:sldId id="581" r:id="rId42"/>
    <p:sldId id="626" r:id="rId43"/>
    <p:sldId id="537" r:id="rId44"/>
    <p:sldId id="662" r:id="rId45"/>
    <p:sldId id="663" r:id="rId46"/>
    <p:sldId id="643" r:id="rId47"/>
    <p:sldId id="645" r:id="rId48"/>
    <p:sldId id="648" r:id="rId49"/>
    <p:sldId id="649" r:id="rId50"/>
    <p:sldId id="651" r:id="rId51"/>
    <p:sldId id="652" r:id="rId52"/>
    <p:sldId id="653" r:id="rId53"/>
    <p:sldId id="654" r:id="rId54"/>
    <p:sldId id="655" r:id="rId55"/>
    <p:sldId id="746" r:id="rId56"/>
    <p:sldId id="628" r:id="rId57"/>
    <p:sldId id="629" r:id="rId58"/>
    <p:sldId id="635" r:id="rId59"/>
    <p:sldId id="631" r:id="rId60"/>
    <p:sldId id="632" r:id="rId61"/>
    <p:sldId id="646" r:id="rId62"/>
    <p:sldId id="636" r:id="rId63"/>
    <p:sldId id="637" r:id="rId64"/>
    <p:sldId id="638" r:id="rId65"/>
    <p:sldId id="639" r:id="rId66"/>
    <p:sldId id="661" r:id="rId67"/>
    <p:sldId id="642" r:id="rId68"/>
    <p:sldId id="644" r:id="rId69"/>
    <p:sldId id="747"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C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59755" autoAdjust="0"/>
  </p:normalViewPr>
  <p:slideViewPr>
    <p:cSldViewPr>
      <p:cViewPr varScale="1">
        <p:scale>
          <a:sx n="57" d="100"/>
          <a:sy n="57" d="100"/>
        </p:scale>
        <p:origin x="2652"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9492"/>
    </p:cViewPr>
  </p:sorterViewPr>
  <p:notesViewPr>
    <p:cSldViewPr>
      <p:cViewPr>
        <p:scale>
          <a:sx n="71" d="100"/>
          <a:sy n="71" d="100"/>
        </p:scale>
        <p:origin x="1704" y="-1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14851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10</a:t>
            </a:fld>
            <a:endParaRPr lang="en-US"/>
          </a:p>
        </p:txBody>
      </p:sp>
    </p:spTree>
    <p:extLst>
      <p:ext uri="{BB962C8B-B14F-4D97-AF65-F5344CB8AC3E}">
        <p14:creationId xmlns:p14="http://schemas.microsoft.com/office/powerpoint/2010/main" val="256545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11</a:t>
            </a:fld>
            <a:endParaRPr lang="en-US"/>
          </a:p>
        </p:txBody>
      </p:sp>
    </p:spTree>
    <p:extLst>
      <p:ext uri="{BB962C8B-B14F-4D97-AF65-F5344CB8AC3E}">
        <p14:creationId xmlns:p14="http://schemas.microsoft.com/office/powerpoint/2010/main" val="330236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extLst>
      <p:ext uri="{BB962C8B-B14F-4D97-AF65-F5344CB8AC3E}">
        <p14:creationId xmlns:p14="http://schemas.microsoft.com/office/powerpoint/2010/main" val="28252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dirty="0"/>
          </a:p>
        </p:txBody>
      </p:sp>
    </p:spTree>
    <p:extLst>
      <p:ext uri="{BB962C8B-B14F-4D97-AF65-F5344CB8AC3E}">
        <p14:creationId xmlns:p14="http://schemas.microsoft.com/office/powerpoint/2010/main" val="185262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188937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65624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189890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315513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extLst>
      <p:ext uri="{BB962C8B-B14F-4D97-AF65-F5344CB8AC3E}">
        <p14:creationId xmlns:p14="http://schemas.microsoft.com/office/powerpoint/2010/main" val="293807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val="92102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23149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90406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282072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263111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23</a:t>
            </a:fld>
            <a:endParaRPr lang="en-US"/>
          </a:p>
        </p:txBody>
      </p:sp>
    </p:spTree>
    <p:extLst>
      <p:ext uri="{BB962C8B-B14F-4D97-AF65-F5344CB8AC3E}">
        <p14:creationId xmlns:p14="http://schemas.microsoft.com/office/powerpoint/2010/main" val="13913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extLst>
      <p:ext uri="{BB962C8B-B14F-4D97-AF65-F5344CB8AC3E}">
        <p14:creationId xmlns:p14="http://schemas.microsoft.com/office/powerpoint/2010/main" val="361498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a:p>
        </p:txBody>
      </p:sp>
    </p:spTree>
    <p:extLst>
      <p:ext uri="{BB962C8B-B14F-4D97-AF65-F5344CB8AC3E}">
        <p14:creationId xmlns:p14="http://schemas.microsoft.com/office/powerpoint/2010/main" val="61493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296607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408789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847276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79121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370763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3488" lvl="1" indent="0">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369536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355157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4240329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3070165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1417695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a:p>
        </p:txBody>
      </p:sp>
    </p:spTree>
    <p:extLst>
      <p:ext uri="{BB962C8B-B14F-4D97-AF65-F5344CB8AC3E}">
        <p14:creationId xmlns:p14="http://schemas.microsoft.com/office/powerpoint/2010/main" val="299616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36</a:t>
            </a:fld>
            <a:endParaRPr lang="en-US"/>
          </a:p>
        </p:txBody>
      </p:sp>
    </p:spTree>
    <p:extLst>
      <p:ext uri="{BB962C8B-B14F-4D97-AF65-F5344CB8AC3E}">
        <p14:creationId xmlns:p14="http://schemas.microsoft.com/office/powerpoint/2010/main" val="3156591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a:p>
        </p:txBody>
      </p:sp>
    </p:spTree>
    <p:extLst>
      <p:ext uri="{BB962C8B-B14F-4D97-AF65-F5344CB8AC3E}">
        <p14:creationId xmlns:p14="http://schemas.microsoft.com/office/powerpoint/2010/main" val="1744779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a:p>
        </p:txBody>
      </p:sp>
    </p:spTree>
    <p:extLst>
      <p:ext uri="{BB962C8B-B14F-4D97-AF65-F5344CB8AC3E}">
        <p14:creationId xmlns:p14="http://schemas.microsoft.com/office/powerpoint/2010/main" val="3452980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39</a:t>
            </a:fld>
            <a:endParaRPr lang="en-US"/>
          </a:p>
        </p:txBody>
      </p:sp>
    </p:spTree>
    <p:extLst>
      <p:ext uri="{BB962C8B-B14F-4D97-AF65-F5344CB8AC3E}">
        <p14:creationId xmlns:p14="http://schemas.microsoft.com/office/powerpoint/2010/main" val="37355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3262547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249118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1156222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2920056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839292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a:p>
        </p:txBody>
      </p:sp>
    </p:spTree>
    <p:extLst>
      <p:ext uri="{BB962C8B-B14F-4D97-AF65-F5344CB8AC3E}">
        <p14:creationId xmlns:p14="http://schemas.microsoft.com/office/powerpoint/2010/main" val="2680244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sz="18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2766916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2785573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494286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a:p>
        </p:txBody>
      </p:sp>
    </p:spTree>
    <p:extLst>
      <p:ext uri="{BB962C8B-B14F-4D97-AF65-F5344CB8AC3E}">
        <p14:creationId xmlns:p14="http://schemas.microsoft.com/office/powerpoint/2010/main" val="89181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388307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2058232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3771060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2092858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1849441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4275524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54</a:t>
            </a:fld>
            <a:endParaRPr lang="en-US" dirty="0"/>
          </a:p>
        </p:txBody>
      </p:sp>
    </p:spTree>
    <p:extLst>
      <p:ext uri="{BB962C8B-B14F-4D97-AF65-F5344CB8AC3E}">
        <p14:creationId xmlns:p14="http://schemas.microsoft.com/office/powerpoint/2010/main" val="2182890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sz="18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3534539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a:p>
        </p:txBody>
      </p:sp>
    </p:spTree>
    <p:extLst>
      <p:ext uri="{BB962C8B-B14F-4D97-AF65-F5344CB8AC3E}">
        <p14:creationId xmlns:p14="http://schemas.microsoft.com/office/powerpoint/2010/main" val="3942245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57</a:t>
            </a:fld>
            <a:endParaRPr lang="en-US"/>
          </a:p>
        </p:txBody>
      </p:sp>
    </p:spTree>
    <p:extLst>
      <p:ext uri="{BB962C8B-B14F-4D97-AF65-F5344CB8AC3E}">
        <p14:creationId xmlns:p14="http://schemas.microsoft.com/office/powerpoint/2010/main" val="1423088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58</a:t>
            </a:fld>
            <a:endParaRPr lang="en-US"/>
          </a:p>
        </p:txBody>
      </p:sp>
    </p:spTree>
    <p:extLst>
      <p:ext uri="{BB962C8B-B14F-4D97-AF65-F5344CB8AC3E}">
        <p14:creationId xmlns:p14="http://schemas.microsoft.com/office/powerpoint/2010/main" val="4207015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59</a:t>
            </a:fld>
            <a:endParaRPr lang="en-US"/>
          </a:p>
        </p:txBody>
      </p:sp>
    </p:spTree>
    <p:extLst>
      <p:ext uri="{BB962C8B-B14F-4D97-AF65-F5344CB8AC3E}">
        <p14:creationId xmlns:p14="http://schemas.microsoft.com/office/powerpoint/2010/main" val="13399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val="29009037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60</a:t>
            </a:fld>
            <a:endParaRPr lang="en-US"/>
          </a:p>
        </p:txBody>
      </p:sp>
    </p:spTree>
    <p:extLst>
      <p:ext uri="{BB962C8B-B14F-4D97-AF65-F5344CB8AC3E}">
        <p14:creationId xmlns:p14="http://schemas.microsoft.com/office/powerpoint/2010/main" val="2859265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61</a:t>
            </a:fld>
            <a:endParaRPr lang="en-US"/>
          </a:p>
        </p:txBody>
      </p:sp>
    </p:spTree>
    <p:extLst>
      <p:ext uri="{BB962C8B-B14F-4D97-AF65-F5344CB8AC3E}">
        <p14:creationId xmlns:p14="http://schemas.microsoft.com/office/powerpoint/2010/main" val="3137769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62</a:t>
            </a:fld>
            <a:endParaRPr lang="en-US"/>
          </a:p>
        </p:txBody>
      </p:sp>
    </p:spTree>
    <p:extLst>
      <p:ext uri="{BB962C8B-B14F-4D97-AF65-F5344CB8AC3E}">
        <p14:creationId xmlns:p14="http://schemas.microsoft.com/office/powerpoint/2010/main" val="703851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63</a:t>
            </a:fld>
            <a:endParaRPr lang="en-US"/>
          </a:p>
        </p:txBody>
      </p:sp>
    </p:spTree>
    <p:extLst>
      <p:ext uri="{BB962C8B-B14F-4D97-AF65-F5344CB8AC3E}">
        <p14:creationId xmlns:p14="http://schemas.microsoft.com/office/powerpoint/2010/main" val="5485653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64</a:t>
            </a:fld>
            <a:endParaRPr lang="en-US"/>
          </a:p>
        </p:txBody>
      </p:sp>
    </p:spTree>
    <p:extLst>
      <p:ext uri="{BB962C8B-B14F-4D97-AF65-F5344CB8AC3E}">
        <p14:creationId xmlns:p14="http://schemas.microsoft.com/office/powerpoint/2010/main" val="170395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65</a:t>
            </a:fld>
            <a:endParaRPr lang="en-US"/>
          </a:p>
        </p:txBody>
      </p:sp>
    </p:spTree>
    <p:extLst>
      <p:ext uri="{BB962C8B-B14F-4D97-AF65-F5344CB8AC3E}">
        <p14:creationId xmlns:p14="http://schemas.microsoft.com/office/powerpoint/2010/main" val="4285389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66</a:t>
            </a:fld>
            <a:endParaRPr lang="en-US"/>
          </a:p>
        </p:txBody>
      </p:sp>
    </p:spTree>
    <p:extLst>
      <p:ext uri="{BB962C8B-B14F-4D97-AF65-F5344CB8AC3E}">
        <p14:creationId xmlns:p14="http://schemas.microsoft.com/office/powerpoint/2010/main" val="1977428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67</a:t>
            </a:fld>
            <a:endParaRPr lang="en-US"/>
          </a:p>
        </p:txBody>
      </p:sp>
    </p:spTree>
    <p:extLst>
      <p:ext uri="{BB962C8B-B14F-4D97-AF65-F5344CB8AC3E}">
        <p14:creationId xmlns:p14="http://schemas.microsoft.com/office/powerpoint/2010/main" val="3861698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68</a:t>
            </a:fld>
            <a:endParaRPr lang="en-US"/>
          </a:p>
        </p:txBody>
      </p:sp>
    </p:spTree>
    <p:extLst>
      <p:ext uri="{BB962C8B-B14F-4D97-AF65-F5344CB8AC3E}">
        <p14:creationId xmlns:p14="http://schemas.microsoft.com/office/powerpoint/2010/main" val="549575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69</a:t>
            </a:fld>
            <a:endParaRPr lang="en-US"/>
          </a:p>
        </p:txBody>
      </p:sp>
    </p:spTree>
    <p:extLst>
      <p:ext uri="{BB962C8B-B14F-4D97-AF65-F5344CB8AC3E}">
        <p14:creationId xmlns:p14="http://schemas.microsoft.com/office/powerpoint/2010/main" val="306072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265205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91624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extLst>
      <p:ext uri="{BB962C8B-B14F-4D97-AF65-F5344CB8AC3E}">
        <p14:creationId xmlns:p14="http://schemas.microsoft.com/office/powerpoint/2010/main" val="9897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744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en.wikipedia.org/wiki/Seven_Bridges_of_K%C3%B6nigsbe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nyti.ms/1fxW2c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 March 2021</a:t>
            </a:r>
            <a:br>
              <a:rPr lang="en-US" sz="3000" dirty="0">
                <a:sym typeface="UC Berkeley OS Sign"/>
              </a:rPr>
            </a:br>
            <a:r>
              <a:rPr lang="en-US" sz="3000" dirty="0">
                <a:sym typeface="UC Berkeley OS Sign"/>
              </a:rPr>
              <a:t> 13) Describing Relationships &amp; Structures;</a:t>
            </a:r>
            <a:br>
              <a:rPr lang="en-US" sz="3000" dirty="0">
                <a:sym typeface="UC Berkeley OS Sign"/>
              </a:rPr>
            </a:br>
            <a:r>
              <a:rPr lang="en-US" sz="3000" dirty="0">
                <a:sym typeface="UC Berkeley OS Sign"/>
              </a:rPr>
              <a:t> Social Network Analysis</a:t>
            </a:r>
            <a:endParaRPr lang="en-US" sz="3000" dirty="0">
              <a:solidFill>
                <a:srgbClr val="002955"/>
              </a:solidFill>
              <a:sym typeface="UC Berkeley OS Sign"/>
            </a:endParaRPr>
          </a:p>
        </p:txBody>
      </p:sp>
    </p:spTree>
    <p:extLst>
      <p:ext uri="{BB962C8B-B14F-4D97-AF65-F5344CB8AC3E}">
        <p14:creationId xmlns:p14="http://schemas.microsoft.com/office/powerpoint/2010/main" val="36600654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838200" y="1600200"/>
            <a:ext cx="6858000" cy="5143500"/>
          </a:xfrm>
          <a:prstGeom prst="rect">
            <a:avLst/>
          </a:prstGeom>
          <a:noFill/>
        </p:spPr>
      </p:pic>
      <p:sp>
        <p:nvSpPr>
          <p:cNvPr id="3" name="Title 1"/>
          <p:cNvSpPr txBox="1">
            <a:spLocks/>
          </p:cNvSpPr>
          <p:nvPr/>
        </p:nvSpPr>
        <p:spPr>
          <a:xfrm>
            <a:off x="457200" y="381000"/>
            <a:ext cx="8229600" cy="1143000"/>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 Table of Contents is a Numeric Hierarchical Set of </a:t>
            </a:r>
            <a:r>
              <a:rPr lang="en-US" sz="4400" b="1" dirty="0">
                <a:solidFill>
                  <a:srgbClr val="FF0000"/>
                </a:solidFill>
                <a:latin typeface="+mj-lt"/>
                <a:ea typeface="+mj-ea"/>
                <a:cs typeface="+mj-cs"/>
              </a:rPr>
              <a:t>Structural</a:t>
            </a:r>
            <a:r>
              <a:rPr lang="en-US" sz="4400" b="1" dirty="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0772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1143000" y="1714500"/>
            <a:ext cx="6858000" cy="5143500"/>
          </a:xfrm>
          <a:prstGeom prst="rect">
            <a:avLst/>
          </a:prstGeom>
          <a:noFill/>
        </p:spPr>
      </p:pic>
      <p:sp>
        <p:nvSpPr>
          <p:cNvPr id="3" name="Title 1"/>
          <p:cNvSpPr txBox="1">
            <a:spLocks/>
          </p:cNvSpPr>
          <p:nvPr/>
        </p:nvSpPr>
        <p:spPr>
          <a:xfrm>
            <a:off x="533400" y="381000"/>
            <a:ext cx="8229600" cy="11430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An Index is An Alphabetically Arranged Set of </a:t>
            </a:r>
            <a:r>
              <a:rPr lang="en-US" sz="4400" b="1" dirty="0">
                <a:solidFill>
                  <a:srgbClr val="FF0000"/>
                </a:solidFill>
                <a:latin typeface="+mj-lt"/>
                <a:ea typeface="+mj-ea"/>
                <a:cs typeface="+mj-cs"/>
              </a:rPr>
              <a:t>Semantic</a:t>
            </a:r>
            <a:r>
              <a:rPr lang="en-US" sz="4400" b="1" dirty="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0746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2871" y="825590"/>
            <a:ext cx="2292858" cy="1095373"/>
            <a:chOff x="838200" y="1219200"/>
            <a:chExt cx="2514600" cy="1219200"/>
          </a:xfrm>
        </p:grpSpPr>
        <p:sp>
          <p:nvSpPr>
            <p:cNvPr id="6" name="Rectangle 5"/>
            <p:cNvSpPr/>
            <p:nvPr/>
          </p:nvSpPr>
          <p:spPr>
            <a:xfrm>
              <a:off x="25146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82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676400" y="18288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38200" y="2225763"/>
            <a:ext cx="2364509" cy="1247774"/>
            <a:chOff x="914400" y="2514600"/>
            <a:chExt cx="2514600" cy="1219200"/>
          </a:xfrm>
        </p:grpSpPr>
        <p:sp>
          <p:nvSpPr>
            <p:cNvPr id="8" name="Rectangle 7"/>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endCxn id="9" idx="1"/>
          </p:cNvCxnSpPr>
          <p:nvPr/>
        </p:nvCxnSpPr>
        <p:spPr>
          <a:xfrm>
            <a:off x="1676400" y="3092537"/>
            <a:ext cx="953095" cy="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38200" y="3909555"/>
            <a:ext cx="2364509" cy="1190625"/>
            <a:chOff x="914400" y="2514600"/>
            <a:chExt cx="2514600" cy="1219200"/>
          </a:xfrm>
        </p:grpSpPr>
        <p:sp>
          <p:nvSpPr>
            <p:cNvPr id="19" name="Rectangle 18"/>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flipV="1">
            <a:off x="990600" y="4114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3"/>
          </p:cNvCxnSpPr>
          <p:nvPr/>
        </p:nvCxnSpPr>
        <p:spPr>
          <a:xfrm>
            <a:off x="1524000" y="4267200"/>
            <a:ext cx="990600" cy="0"/>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38200" y="5410200"/>
            <a:ext cx="2438400" cy="1143000"/>
            <a:chOff x="914400" y="2514600"/>
            <a:chExt cx="2514600" cy="1219200"/>
          </a:xfrm>
        </p:grpSpPr>
        <p:sp>
          <p:nvSpPr>
            <p:cNvPr id="26" name="Rectangle 25"/>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flipV="1">
            <a:off x="1066800" y="55626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28" idx="1"/>
          </p:cNvCxnSpPr>
          <p:nvPr/>
        </p:nvCxnSpPr>
        <p:spPr>
          <a:xfrm>
            <a:off x="1524000" y="5715000"/>
            <a:ext cx="1161473" cy="516732"/>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
          <p:cNvSpPr txBox="1">
            <a:spLocks noChangeArrowheads="1"/>
          </p:cNvSpPr>
          <p:nvPr/>
        </p:nvSpPr>
        <p:spPr>
          <a:xfrm>
            <a:off x="229493" y="3435"/>
            <a:ext cx="8914507"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External or Between-Document Links</a:t>
            </a:r>
          </a:p>
        </p:txBody>
      </p:sp>
      <p:sp>
        <p:nvSpPr>
          <p:cNvPr id="34" name="TextBox 33"/>
          <p:cNvSpPr txBox="1"/>
          <p:nvPr/>
        </p:nvSpPr>
        <p:spPr>
          <a:xfrm>
            <a:off x="3335464" y="1047982"/>
            <a:ext cx="5638800" cy="584775"/>
          </a:xfrm>
          <a:prstGeom prst="rect">
            <a:avLst/>
          </a:prstGeom>
          <a:noFill/>
        </p:spPr>
        <p:txBody>
          <a:bodyPr wrap="square" rtlCol="0">
            <a:spAutoFit/>
          </a:bodyPr>
          <a:lstStyle/>
          <a:p>
            <a:r>
              <a:rPr lang="en-US" sz="3200" b="1" dirty="0"/>
              <a:t>From document to document</a:t>
            </a:r>
          </a:p>
        </p:txBody>
      </p:sp>
      <p:sp>
        <p:nvSpPr>
          <p:cNvPr id="35" name="TextBox 34"/>
          <p:cNvSpPr txBox="1"/>
          <p:nvPr/>
        </p:nvSpPr>
        <p:spPr>
          <a:xfrm>
            <a:off x="3498273" y="5410200"/>
            <a:ext cx="5791200" cy="1077218"/>
          </a:xfrm>
          <a:prstGeom prst="rect">
            <a:avLst/>
          </a:prstGeom>
          <a:noFill/>
        </p:spPr>
        <p:txBody>
          <a:bodyPr wrap="square" rtlCol="0">
            <a:spAutoFit/>
          </a:bodyPr>
          <a:lstStyle/>
          <a:p>
            <a:r>
              <a:rPr lang="en-US" sz="3200" b="1" dirty="0"/>
              <a:t>From document component to</a:t>
            </a:r>
            <a:br>
              <a:rPr lang="en-US" sz="3200" b="1" dirty="0"/>
            </a:br>
            <a:r>
              <a:rPr lang="en-US" sz="3200" b="1" dirty="0"/>
              <a:t> document component</a:t>
            </a:r>
          </a:p>
        </p:txBody>
      </p:sp>
      <p:sp>
        <p:nvSpPr>
          <p:cNvPr id="36" name="TextBox 35"/>
          <p:cNvSpPr txBox="1"/>
          <p:nvPr/>
        </p:nvSpPr>
        <p:spPr>
          <a:xfrm>
            <a:off x="3581400" y="4114800"/>
            <a:ext cx="4648200" cy="1077218"/>
          </a:xfrm>
          <a:prstGeom prst="rect">
            <a:avLst/>
          </a:prstGeom>
          <a:noFill/>
        </p:spPr>
        <p:txBody>
          <a:bodyPr wrap="square" rtlCol="0">
            <a:spAutoFit/>
          </a:bodyPr>
          <a:lstStyle/>
          <a:p>
            <a:r>
              <a:rPr lang="en-US" sz="3200" b="1" dirty="0"/>
              <a:t>From document  component to document</a:t>
            </a:r>
          </a:p>
        </p:txBody>
      </p:sp>
      <p:sp>
        <p:nvSpPr>
          <p:cNvPr id="37" name="TextBox 36"/>
          <p:cNvSpPr txBox="1"/>
          <p:nvPr/>
        </p:nvSpPr>
        <p:spPr>
          <a:xfrm>
            <a:off x="3505200" y="2667000"/>
            <a:ext cx="4800600" cy="1077218"/>
          </a:xfrm>
          <a:prstGeom prst="rect">
            <a:avLst/>
          </a:prstGeom>
          <a:noFill/>
        </p:spPr>
        <p:txBody>
          <a:bodyPr wrap="square" rtlCol="0">
            <a:spAutoFit/>
          </a:bodyPr>
          <a:lstStyle/>
          <a:p>
            <a:r>
              <a:rPr lang="en-US" sz="3200" b="1" dirty="0"/>
              <a:t>From document to document component</a:t>
            </a:r>
          </a:p>
        </p:txBody>
      </p:sp>
    </p:spTree>
    <p:extLst>
      <p:ext uri="{BB962C8B-B14F-4D97-AF65-F5344CB8AC3E}">
        <p14:creationId xmlns:p14="http://schemas.microsoft.com/office/powerpoint/2010/main" val="210070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6445"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“Hypertext” Vocabulary:</a:t>
            </a:r>
            <a:br>
              <a:rPr lang="en-US" b="1" dirty="0">
                <a:sym typeface="UC Berkeley OS Sign"/>
              </a:rPr>
            </a:br>
            <a:r>
              <a:rPr lang="en-US" b="1" dirty="0">
                <a:sym typeface="UC Berkeley OS Sign"/>
              </a:rPr>
              <a:t>Link Properties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600200"/>
            <a:ext cx="8036719" cy="4825839"/>
          </a:xfrm>
          <a:prstGeom prst="rect">
            <a:avLst/>
          </a:prstGeom>
          <a:noFill/>
          <a:ln w="9525">
            <a:noFill/>
            <a:miter lim="800000"/>
            <a:headEnd/>
            <a:tailEnd/>
          </a:ln>
        </p:spPr>
        <p:txBody>
          <a:bodyPr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Starting point of the link (the ANCHOR)</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end point of the link (the DESTINATION)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reason for the link (the LINK TYPE)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DIRECTIONALITY </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number of resource types (ARITY or DEGREE) or resource instances (CARDINALITY) linked to (1-1 or 1-many)</a:t>
            </a:r>
          </a:p>
          <a:p>
            <a:pPr marL="12573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Example: Link from a word to its definition, a picture, and pronunciation</a:t>
            </a:r>
          </a:p>
        </p:txBody>
      </p:sp>
    </p:spTree>
    <p:extLst>
      <p:ext uri="{BB962C8B-B14F-4D97-AF65-F5344CB8AC3E}">
        <p14:creationId xmlns:p14="http://schemas.microsoft.com/office/powerpoint/2010/main" val="13260569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a:t>Separation of Link Concerns</a:t>
            </a:r>
          </a:p>
        </p:txBody>
      </p:sp>
      <p:sp>
        <p:nvSpPr>
          <p:cNvPr id="3" name="Content Placeholder 2"/>
          <p:cNvSpPr>
            <a:spLocks noGrp="1"/>
          </p:cNvSpPr>
          <p:nvPr>
            <p:ph idx="1"/>
          </p:nvPr>
        </p:nvSpPr>
        <p:spPr>
          <a:xfrm>
            <a:off x="228600" y="1295400"/>
            <a:ext cx="8686800" cy="5181600"/>
          </a:xfrm>
        </p:spPr>
        <p:txBody>
          <a:bodyPr>
            <a:normAutofit fontScale="55000" lnSpcReduction="20000"/>
          </a:bodyPr>
          <a:lstStyle/>
          <a:p>
            <a:pPr marL="400050" eaLnBrk="0" fontAlgn="base" hangingPunct="0">
              <a:lnSpc>
                <a:spcPct val="93000"/>
              </a:lnSpc>
              <a:spcBef>
                <a:spcPts val="1800"/>
              </a:spcBef>
              <a:spcAft>
                <a:spcPct val="0"/>
              </a:spcAft>
            </a:pPr>
            <a:r>
              <a:rPr lang="en-US" sz="5100" dirty="0">
                <a:latin typeface="UC Berkeley OS Sign"/>
                <a:cs typeface="Arial" pitchFamily="34" charset="0"/>
                <a:sym typeface="Arial" pitchFamily="34" charset="0"/>
              </a:rPr>
              <a:t>These structural and semantic issues are distinct from presentation ones that UX designers deal with</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presence of the link indicated (the LINK MARKER)?</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Does the link marker change to indicate that the link has been followed? </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LINK TYPE indicated by some presentation convention?</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DESTINATION TYPE indicated by some presentation convention?</a:t>
            </a:r>
          </a:p>
          <a:p>
            <a:pPr marL="342900" lvl="1" indent="-342900"/>
            <a:endParaRPr lang="en-US" dirty="0">
              <a:latin typeface="UC Berkeley OS Sign"/>
              <a:cs typeface="Arial" pitchFamily="34" charset="0"/>
              <a:sym typeface="Arial" pitchFamily="34" charset="0"/>
            </a:endParaRPr>
          </a:p>
          <a:p>
            <a:pPr marL="742950" lvl="2" indent="-342900"/>
            <a:endParaRPr lang="en-US" dirty="0">
              <a:latin typeface="UC Berkeley OS Sign"/>
              <a:cs typeface="Arial" pitchFamily="34" charset="0"/>
              <a:sym typeface="Arial" pitchFamily="34" charset="0"/>
            </a:endParaRPr>
          </a:p>
          <a:p>
            <a:endParaRPr lang="en-US" dirty="0"/>
          </a:p>
        </p:txBody>
      </p:sp>
    </p:spTree>
    <p:extLst>
      <p:ext uri="{BB962C8B-B14F-4D97-AF65-F5344CB8AC3E}">
        <p14:creationId xmlns:p14="http://schemas.microsoft.com/office/powerpoint/2010/main" val="233318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DBE3-6675-40CC-AB5C-C4D29CF558E8}"/>
              </a:ext>
            </a:extLst>
          </p:cNvPr>
          <p:cNvSpPr>
            <a:spLocks noGrp="1"/>
          </p:cNvSpPr>
          <p:nvPr>
            <p:ph type="title"/>
          </p:nvPr>
        </p:nvSpPr>
        <p:spPr>
          <a:xfrm>
            <a:off x="1066800" y="142466"/>
            <a:ext cx="8229600" cy="1143000"/>
          </a:xfrm>
        </p:spPr>
        <p:txBody>
          <a:bodyPr>
            <a:normAutofit/>
          </a:bodyPr>
          <a:lstStyle/>
          <a:p>
            <a:r>
              <a:rPr lang="en-US" altLang="en-US" sz="4000" dirty="0">
                <a:solidFill>
                  <a:prstClr val="black"/>
                </a:solidFill>
              </a:rPr>
              <a:t>Hypertext UX in TDO eBooks</a:t>
            </a:r>
            <a:endParaRPr lang="en-US" dirty="0"/>
          </a:p>
        </p:txBody>
      </p:sp>
      <p:pic>
        <p:nvPicPr>
          <p:cNvPr id="3" name="Picture 2">
            <a:extLst>
              <a:ext uri="{FF2B5EF4-FFF2-40B4-BE49-F238E27FC236}">
                <a16:creationId xmlns:a16="http://schemas.microsoft.com/office/drawing/2014/main" id="{76167FD8-1272-4820-9094-2AFA0D69808D}"/>
              </a:ext>
            </a:extLst>
          </p:cNvPr>
          <p:cNvPicPr>
            <a:picLocks noChangeAspect="1"/>
          </p:cNvPicPr>
          <p:nvPr/>
        </p:nvPicPr>
        <p:blipFill>
          <a:blip r:embed="rId3"/>
          <a:stretch>
            <a:fillRect/>
          </a:stretch>
        </p:blipFill>
        <p:spPr>
          <a:xfrm>
            <a:off x="316992" y="1244118"/>
            <a:ext cx="8561740" cy="5406763"/>
          </a:xfrm>
          <a:prstGeom prst="rect">
            <a:avLst/>
          </a:prstGeom>
        </p:spPr>
      </p:pic>
      <p:sp>
        <p:nvSpPr>
          <p:cNvPr id="4" name="TextBox 3">
            <a:extLst>
              <a:ext uri="{FF2B5EF4-FFF2-40B4-BE49-F238E27FC236}">
                <a16:creationId xmlns:a16="http://schemas.microsoft.com/office/drawing/2014/main" id="{4A0353D8-DED3-4B73-AD0A-26AF149AFE73}"/>
              </a:ext>
            </a:extLst>
          </p:cNvPr>
          <p:cNvSpPr txBox="1"/>
          <p:nvPr/>
        </p:nvSpPr>
        <p:spPr>
          <a:xfrm>
            <a:off x="316992" y="205652"/>
            <a:ext cx="4197096"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27314145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rcRect/>
          <a:stretch>
            <a:fillRect/>
          </a:stretch>
        </p:blipFill>
        <p:spPr bwMode="auto">
          <a:xfrm>
            <a:off x="2133600" y="0"/>
            <a:ext cx="6858000" cy="5143500"/>
          </a:xfrm>
          <a:prstGeom prst="rect">
            <a:avLst/>
          </a:prstGeom>
          <a:noFill/>
        </p:spPr>
      </p:pic>
      <p:sp>
        <p:nvSpPr>
          <p:cNvPr id="3" name="Title 1"/>
          <p:cNvSpPr txBox="1">
            <a:spLocks/>
          </p:cNvSpPr>
          <p:nvPr/>
        </p:nvSpPr>
        <p:spPr>
          <a:xfrm>
            <a:off x="457200" y="914400"/>
            <a:ext cx="392873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Embedded</a:t>
            </a:r>
            <a:br>
              <a:rPr kumimoji="0" lang="en-US" sz="4400" b="1" i="0" u="none" strike="noStrike" kern="1200" cap="none" spc="0" normalizeH="0" baseline="0" noProof="0" dirty="0">
                <a:ln>
                  <a:noFill/>
                </a:ln>
                <a:solidFill>
                  <a:schemeClr val="tx1"/>
                </a:solidFill>
                <a:effectLst/>
                <a:uLnTx/>
                <a:uFillTx/>
                <a:latin typeface="+mj-lt"/>
                <a:ea typeface="+mj-ea"/>
                <a:cs typeface="+mj-cs"/>
              </a:rPr>
            </a:br>
            <a:r>
              <a:rPr kumimoji="0" lang="en-US" sz="4400" b="1" i="0" u="none" strike="noStrike" kern="1200" cap="none" spc="0" normalizeH="0" baseline="0" noProof="0" dirty="0">
                <a:ln>
                  <a:noFill/>
                </a:ln>
                <a:solidFill>
                  <a:schemeClr val="tx1"/>
                </a:solidFill>
                <a:effectLst/>
                <a:uLnTx/>
                <a:uFillTx/>
                <a:latin typeface="+mj-lt"/>
                <a:ea typeface="+mj-ea"/>
                <a:cs typeface="+mj-cs"/>
              </a:rPr>
              <a:t> Links</a:t>
            </a:r>
          </a:p>
        </p:txBody>
      </p:sp>
      <p:sp>
        <p:nvSpPr>
          <p:cNvPr id="4" name="Rectangle 3"/>
          <p:cNvSpPr/>
          <p:nvPr/>
        </p:nvSpPr>
        <p:spPr>
          <a:xfrm>
            <a:off x="1219200" y="4419600"/>
            <a:ext cx="7332921" cy="2817951"/>
          </a:xfrm>
          <a:prstGeom prst="rect">
            <a:avLst/>
          </a:prstGeom>
        </p:spPr>
        <p:txBody>
          <a:bodyPr wrap="square">
            <a:spAutoFit/>
          </a:bodyPr>
          <a:lstStyle/>
          <a:p>
            <a:pPr marL="57150" lvl="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Are the links embedded in the resources, or are they architecturally distinct in a “link base”?</a:t>
            </a:r>
          </a:p>
          <a:p>
            <a:pPr marL="0" lvl="1">
              <a:spcBef>
                <a:spcPct val="20000"/>
              </a:spcBef>
            </a:pPr>
            <a:endParaRPr lang="en-US" sz="3600"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118172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914400" y="772368"/>
            <a:ext cx="6902302" cy="5176727"/>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Separate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434163" y="5502178"/>
            <a:ext cx="8979195" cy="893834"/>
          </a:xfrm>
          <a:prstGeom prst="rect">
            <a:avLst/>
          </a:prstGeom>
        </p:spPr>
        <p:txBody>
          <a:bodyPr wrap="square">
            <a:spAutoFit/>
          </a:bodyPr>
          <a:lstStyle/>
          <a:p>
            <a:pPr marL="400050" eaLnBrk="0" fontAlgn="base" hangingPunct="0">
              <a:lnSpc>
                <a:spcPct val="93000"/>
              </a:lnSpc>
              <a:spcBef>
                <a:spcPts val="1800"/>
              </a:spcBef>
              <a:spcAft>
                <a:spcPct val="0"/>
              </a:spcAft>
            </a:pPr>
            <a:r>
              <a:rPr lang="en-US" sz="2800" b="1" dirty="0">
                <a:solidFill>
                  <a:srgbClr val="FF0000"/>
                </a:solidFill>
              </a:rPr>
              <a:t>What would it mean to store links apart from the resources?  What are the implications?</a:t>
            </a:r>
            <a:endParaRPr lang="en-US" sz="2800" b="1"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222956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75009" y="84379"/>
            <a:ext cx="5011404"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Abstract Thinking</a:t>
            </a:r>
            <a:br>
              <a:rPr lang="en-US" b="1" dirty="0">
                <a:sym typeface="UC Berkeley OS Sign"/>
              </a:rPr>
            </a:br>
            <a:r>
              <a:rPr lang="en-US" b="1" dirty="0">
                <a:sym typeface="UC Berkeley OS Sign"/>
              </a:rPr>
              <a:t> About Linking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5415" y="853228"/>
            <a:ext cx="8295682" cy="574134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eaLnBrk="0" fontAlgn="base" hangingPunct="0">
              <a:lnSpc>
                <a:spcPct val="93000"/>
              </a:lnSpc>
              <a:spcBef>
                <a:spcPts val="1800"/>
              </a:spcBef>
              <a:spcAft>
                <a:spcPct val="0"/>
              </a:spcAft>
            </a:pPr>
            <a:r>
              <a:rPr lang="en-US" sz="3200" dirty="0">
                <a:solidFill>
                  <a:srgbClr val="FF0000"/>
                </a:solidFill>
                <a:latin typeface="UC Berkeley OS Sign"/>
                <a:cs typeface="Arial" pitchFamily="34" charset="0"/>
                <a:sym typeface="Arial" pitchFamily="34" charset="0"/>
              </a:rPr>
              <a:t>We can analyze all of these with some common concepts and abstractions </a:t>
            </a:r>
            <a:endParaRPr lang="en-US" sz="32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Links between printed or digital documents</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Links between web pages</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Links between databases</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Links – communication and information flows - between people, organizations, any other kind of interacting “actors” or resources – social networks</a:t>
            </a:r>
          </a:p>
        </p:txBody>
      </p:sp>
    </p:spTree>
    <p:extLst>
      <p:ext uri="{BB962C8B-B14F-4D97-AF65-F5344CB8AC3E}">
        <p14:creationId xmlns:p14="http://schemas.microsoft.com/office/powerpoint/2010/main" val="335601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in Relational Databases</a:t>
            </a: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a:lnSpc>
                <a:spcPct val="110000"/>
              </a:lnSpc>
              <a:spcBef>
                <a:spcPts val="600"/>
              </a:spcBef>
            </a:pPr>
            <a:r>
              <a:rPr lang="en-US" sz="3500" dirty="0"/>
              <a:t>A relational database system consists of a set of data tables (often managed by a single firm)</a:t>
            </a:r>
          </a:p>
          <a:p>
            <a:pPr>
              <a:lnSpc>
                <a:spcPct val="110000"/>
              </a:lnSpc>
              <a:spcBef>
                <a:spcPts val="600"/>
              </a:spcBef>
            </a:pPr>
            <a:r>
              <a:rPr lang="en-US" sz="3500" dirty="0"/>
              <a:t>The rows in a table describe resources; the columns are the values of the properties or attributes in the resource description</a:t>
            </a:r>
          </a:p>
          <a:p>
            <a:pPr>
              <a:lnSpc>
                <a:spcPct val="110000"/>
              </a:lnSpc>
              <a:spcBef>
                <a:spcPts val="600"/>
              </a:spcBef>
            </a:pPr>
            <a:r>
              <a:rPr lang="en-US" sz="3500" dirty="0"/>
              <a:t>One of the properties is the “primary key” whose value uniquely identifies the resource in a given row of a particular table</a:t>
            </a:r>
          </a:p>
          <a:p>
            <a:pPr>
              <a:lnSpc>
                <a:spcPct val="110000"/>
              </a:lnSpc>
              <a:spcBef>
                <a:spcPts val="600"/>
              </a:spcBef>
            </a:pPr>
            <a:r>
              <a:rPr lang="en-US" sz="3500" dirty="0"/>
              <a:t>Tables can be linked by using their “foreign key” – a resource description in one table that is the primary key in another</a:t>
            </a:r>
          </a:p>
          <a:p>
            <a:endParaRPr lang="en-US" dirty="0"/>
          </a:p>
        </p:txBody>
      </p:sp>
    </p:spTree>
    <p:extLst>
      <p:ext uri="{BB962C8B-B14F-4D97-AF65-F5344CB8AC3E}">
        <p14:creationId xmlns:p14="http://schemas.microsoft.com/office/powerpoint/2010/main" val="137129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4572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Structural Perspective</a:t>
            </a:r>
            <a:br>
              <a:rPr lang="en-US" sz="4000" b="1" dirty="0"/>
            </a:br>
            <a:r>
              <a:rPr lang="en-US" sz="4000" b="1" dirty="0"/>
              <a:t> on Relationships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3605" y="1830984"/>
            <a:ext cx="8036719" cy="4417265"/>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Analyzing the association, arrangement, proximity, or connection between resources without primary concern for their meaning or the origin of these relationships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Sometimes structure is all we know...and sometimes we ignore what we know about relationship semantics to focus on the generic aspect of structural connectivity (such as “degrees of separation”)</a:t>
            </a:r>
          </a:p>
        </p:txBody>
      </p:sp>
    </p:spTree>
    <p:extLst>
      <p:ext uri="{BB962C8B-B14F-4D97-AF65-F5344CB8AC3E}">
        <p14:creationId xmlns:p14="http://schemas.microsoft.com/office/powerpoint/2010/main" val="36069082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Between Datasets</a:t>
            </a:r>
          </a:p>
        </p:txBody>
      </p:sp>
      <p:sp>
        <p:nvSpPr>
          <p:cNvPr id="3" name="Content Placeholder 2"/>
          <p:cNvSpPr>
            <a:spLocks noGrp="1"/>
          </p:cNvSpPr>
          <p:nvPr>
            <p:ph idx="1"/>
          </p:nvPr>
        </p:nvSpPr>
        <p:spPr>
          <a:xfrm>
            <a:off x="207818" y="1018308"/>
            <a:ext cx="8458200" cy="5432815"/>
          </a:xfrm>
        </p:spPr>
        <p:txBody>
          <a:bodyPr>
            <a:noAutofit/>
          </a:bodyPr>
          <a:lstStyle/>
          <a:p>
            <a:pPr marL="800100" lvl="1"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rPr>
              <a:t>There are usually many collections of data about the same type of resources</a:t>
            </a:r>
          </a:p>
          <a:p>
            <a:pPr marL="800100" lvl="1"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rPr>
              <a:t>But often the resources are not identified and described in the same way (because they are from different firms)</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granularity</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properties in the resource descriptions</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perspectives or principles governing the values of the resource descriptions</a:t>
            </a:r>
          </a:p>
          <a:p>
            <a:pPr marL="800100" lvl="1"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rPr>
              <a:t>If the same resources can be identified in different datasets, they can be linked</a:t>
            </a:r>
          </a:p>
        </p:txBody>
      </p:sp>
    </p:spTree>
    <p:extLst>
      <p:ext uri="{BB962C8B-B14F-4D97-AF65-F5344CB8AC3E}">
        <p14:creationId xmlns:p14="http://schemas.microsoft.com/office/powerpoint/2010/main" val="50794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9879" y="-62345"/>
            <a:ext cx="8228707" cy="1843385"/>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Alternative Vocabulary: </a:t>
            </a:r>
            <a:br>
              <a:rPr lang="en-US" sz="3600" b="1" dirty="0"/>
            </a:br>
            <a:r>
              <a:rPr lang="en-US" sz="3600" b="1" dirty="0"/>
              <a:t>Graph Theory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29035" y="1421753"/>
            <a:ext cx="8686800" cy="502317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We can apply graph theory to understanding relationships from a structural perspective</a:t>
            </a:r>
          </a:p>
          <a:p>
            <a:pPr marL="800100" lvl="1" indent="-342900" eaLnBrk="0" fontAlgn="base" hangingPunct="0">
              <a:lnSpc>
                <a:spcPct val="93000"/>
              </a:lnSpc>
              <a:spcBef>
                <a:spcPts val="1800"/>
              </a:spcBef>
              <a:spcAft>
                <a:spcPct val="0"/>
              </a:spcAft>
              <a:buFont typeface="Arial" pitchFamily="34" charset="0"/>
              <a:buChar char="•"/>
            </a:pPr>
            <a:r>
              <a:rPr lang="en-US" sz="2800" dirty="0"/>
              <a:t>A GRAPH treats resources as VERTICES or NODES</a:t>
            </a:r>
          </a:p>
          <a:p>
            <a:pPr marL="800100" lvl="1" indent="-342900" eaLnBrk="0" fontAlgn="base" hangingPunct="0">
              <a:lnSpc>
                <a:spcPct val="93000"/>
              </a:lnSpc>
              <a:spcBef>
                <a:spcPts val="1800"/>
              </a:spcBef>
              <a:spcAft>
                <a:spcPct val="0"/>
              </a:spcAft>
              <a:buFont typeface="Arial" pitchFamily="34" charset="0"/>
              <a:buChar char="•"/>
            </a:pPr>
            <a:r>
              <a:rPr lang="en-US" sz="2800" dirty="0"/>
              <a:t>The pairwise relationships between resources are represented by the EDGES that connect them</a:t>
            </a:r>
          </a:p>
          <a:p>
            <a:pPr marL="800100" lvl="1" indent="-342900" eaLnBrk="0" fontAlgn="base" hangingPunct="0">
              <a:lnSpc>
                <a:spcPct val="93000"/>
              </a:lnSpc>
              <a:spcBef>
                <a:spcPts val="1800"/>
              </a:spcBef>
              <a:spcAft>
                <a:spcPct val="0"/>
              </a:spcAft>
              <a:buFont typeface="Arial" pitchFamily="34" charset="0"/>
              <a:buChar char="•"/>
            </a:pPr>
            <a:r>
              <a:rPr lang="en-US" sz="2800" dirty="0"/>
              <a:t>If the edges have an associated direction, this is a DIRECTED graph</a:t>
            </a:r>
          </a:p>
          <a:p>
            <a:pPr marL="800100" lvl="1" indent="-342900" eaLnBrk="0" fontAlgn="base" hangingPunct="0">
              <a:lnSpc>
                <a:spcPct val="93000"/>
              </a:lnSpc>
              <a:spcBef>
                <a:spcPts val="1800"/>
              </a:spcBef>
              <a:spcAft>
                <a:spcPct val="0"/>
              </a:spcAft>
              <a:buFont typeface="Arial" pitchFamily="34" charset="0"/>
              <a:buChar char="•"/>
            </a:pPr>
            <a:r>
              <a:rPr lang="en-US" sz="2800" dirty="0"/>
              <a:t>A WEIGHT can be assigned to each edge if the relationship is numerical (distance, cost, time, frequency of interaction, perceived strength, etc.)</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8680409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4582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The Origins of Graph Theory (Euler 1735)</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0" y="1524000"/>
            <a:ext cx="3581400" cy="4901342"/>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a:t>2 islands, 7 bridges – can you visit all 4 land masses without crossing any bridge more than once? Euler (1735) proved you couldn’t and invented much of graph theory to explain it</a:t>
            </a:r>
          </a:p>
        </p:txBody>
      </p:sp>
      <p:pic>
        <p:nvPicPr>
          <p:cNvPr id="113666" name="Picture 2" descr="http://upload.wikimedia.org/wikipedia/commons/5/5d/Konigsberg_bridges.png"/>
          <p:cNvPicPr>
            <a:picLocks noChangeAspect="1" noChangeArrowheads="1"/>
          </p:cNvPicPr>
          <p:nvPr/>
        </p:nvPicPr>
        <p:blipFill>
          <a:blip r:embed="rId3" cstate="print"/>
          <a:srcRect/>
          <a:stretch>
            <a:fillRect/>
          </a:stretch>
        </p:blipFill>
        <p:spPr bwMode="auto">
          <a:xfrm>
            <a:off x="381000" y="1600200"/>
            <a:ext cx="5414680" cy="4267200"/>
          </a:xfrm>
          <a:prstGeom prst="rect">
            <a:avLst/>
          </a:prstGeom>
          <a:noFill/>
        </p:spPr>
      </p:pic>
      <p:sp>
        <p:nvSpPr>
          <p:cNvPr id="7" name="TextBox 6"/>
          <p:cNvSpPr txBox="1"/>
          <p:nvPr/>
        </p:nvSpPr>
        <p:spPr>
          <a:xfrm>
            <a:off x="228600" y="6096000"/>
            <a:ext cx="7239000" cy="461665"/>
          </a:xfrm>
          <a:prstGeom prst="rect">
            <a:avLst/>
          </a:prstGeom>
          <a:noFill/>
        </p:spPr>
        <p:txBody>
          <a:bodyPr wrap="square" rtlCol="0">
            <a:spAutoFit/>
          </a:bodyPr>
          <a:lstStyle/>
          <a:p>
            <a:r>
              <a:rPr lang="en-US" sz="2400" dirty="0">
                <a:hlinkClick r:id="rId4"/>
              </a:rPr>
              <a:t>Euler’s Seven Bridges of </a:t>
            </a:r>
            <a:r>
              <a:rPr lang="en-US" sz="2400" dirty="0" err="1">
                <a:hlinkClick r:id="rId4"/>
              </a:rPr>
              <a:t>Königsberg</a:t>
            </a:r>
            <a:r>
              <a:rPr lang="en-US" sz="2400" dirty="0">
                <a:hlinkClick r:id="rId4"/>
              </a:rPr>
              <a:t>  Problem</a:t>
            </a:r>
            <a:endParaRPr lang="en-US" sz="2400" dirty="0"/>
          </a:p>
        </p:txBody>
      </p:sp>
    </p:spTree>
    <p:extLst>
      <p:ext uri="{BB962C8B-B14F-4D97-AF65-F5344CB8AC3E}">
        <p14:creationId xmlns:p14="http://schemas.microsoft.com/office/powerpoint/2010/main" val="41387226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Three Network Representations</a:t>
            </a:r>
          </a:p>
        </p:txBody>
      </p:sp>
      <p:sp>
        <p:nvSpPr>
          <p:cNvPr id="3" name="Content Placeholder 2"/>
          <p:cNvSpPr>
            <a:spLocks noGrp="1"/>
          </p:cNvSpPr>
          <p:nvPr>
            <p:ph idx="1"/>
          </p:nvPr>
        </p:nvSpPr>
        <p:spPr/>
        <p:txBody>
          <a:bodyPr>
            <a:noAutofit/>
          </a:bodyPr>
          <a:lstStyle/>
          <a:p>
            <a:r>
              <a:rPr lang="en-US" sz="4000" dirty="0"/>
              <a:t>Edge List</a:t>
            </a:r>
          </a:p>
          <a:p>
            <a:pPr lvl="1"/>
            <a:r>
              <a:rPr lang="en-US" sz="4000" dirty="0"/>
              <a:t>Essentially the raw data, the list of relationships</a:t>
            </a:r>
          </a:p>
          <a:p>
            <a:r>
              <a:rPr lang="en-US" sz="4000" dirty="0"/>
              <a:t>Matrix</a:t>
            </a:r>
          </a:p>
          <a:p>
            <a:pPr lvl="1"/>
            <a:r>
              <a:rPr lang="en-US" sz="4000" dirty="0"/>
              <a:t>Necessary for computation</a:t>
            </a:r>
          </a:p>
          <a:p>
            <a:r>
              <a:rPr lang="en-US" sz="4000" dirty="0"/>
              <a:t>Graph</a:t>
            </a:r>
          </a:p>
          <a:p>
            <a:pPr lvl="1"/>
            <a:r>
              <a:rPr lang="en-US" sz="4000" dirty="0"/>
              <a:t>Easiest to grasp patterns</a:t>
            </a:r>
          </a:p>
        </p:txBody>
      </p:sp>
    </p:spTree>
    <p:extLst>
      <p:ext uri="{BB962C8B-B14F-4D97-AF65-F5344CB8AC3E}">
        <p14:creationId xmlns:p14="http://schemas.microsoft.com/office/powerpoint/2010/main" val="421340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52400"/>
            <a:ext cx="8763000" cy="6611951"/>
          </a:xfrm>
          <a:prstGeom prst="rect">
            <a:avLst/>
          </a:prstGeom>
        </p:spPr>
      </p:pic>
    </p:spTree>
    <p:extLst>
      <p:ext uri="{BB962C8B-B14F-4D97-AF65-F5344CB8AC3E}">
        <p14:creationId xmlns:p14="http://schemas.microsoft.com/office/powerpoint/2010/main" val="56381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Relationship</a:t>
            </a:r>
            <a:br>
              <a:rPr lang="en-US" b="1" dirty="0"/>
            </a:br>
            <a:r>
              <a:rPr lang="en-US" b="1" dirty="0"/>
              <a:t> “Abstraction and Granularity”</a:t>
            </a:r>
          </a:p>
        </p:txBody>
      </p:sp>
      <p:sp>
        <p:nvSpPr>
          <p:cNvPr id="3" name="Content Placeholder 2"/>
          <p:cNvSpPr>
            <a:spLocks noGrp="1"/>
          </p:cNvSpPr>
          <p:nvPr>
            <p:ph idx="1"/>
          </p:nvPr>
        </p:nvSpPr>
        <p:spPr>
          <a:xfrm>
            <a:off x="446690" y="1828800"/>
            <a:ext cx="8229600" cy="4724400"/>
          </a:xfrm>
        </p:spPr>
        <p:txBody>
          <a:bodyPr>
            <a:normAutofit fontScale="85000" lnSpcReduction="20000"/>
          </a:bodyPr>
          <a:lstStyle/>
          <a:p>
            <a:r>
              <a:rPr lang="en-US" sz="3300" dirty="0"/>
              <a:t>A relationship between two people could be abstractly characterized as a “connection”</a:t>
            </a:r>
          </a:p>
          <a:p>
            <a:r>
              <a:rPr lang="en-US" sz="3300" dirty="0"/>
              <a:t>But it could also be analyzed with more granularity as a set of different relationships</a:t>
            </a:r>
          </a:p>
          <a:p>
            <a:pPr lvl="1"/>
            <a:r>
              <a:rPr lang="en-US" sz="3300" dirty="0"/>
              <a:t>Are they members of the same work organization?</a:t>
            </a:r>
          </a:p>
          <a:p>
            <a:pPr lvl="1"/>
            <a:r>
              <a:rPr lang="en-US" sz="3300" dirty="0"/>
              <a:t>Do they have face-to-face meetings</a:t>
            </a:r>
          </a:p>
          <a:p>
            <a:pPr lvl="1"/>
            <a:r>
              <a:rPr lang="en-US" sz="3300" dirty="0"/>
              <a:t>Do they regularly send email or text messages to each other?</a:t>
            </a:r>
          </a:p>
          <a:p>
            <a:pPr lvl="1"/>
            <a:r>
              <a:rPr lang="en-US" sz="3300" dirty="0"/>
              <a:t>Do they talk on the telephone?</a:t>
            </a:r>
          </a:p>
          <a:p>
            <a:r>
              <a:rPr lang="en-US" sz="3300" dirty="0"/>
              <a:t>Each of these more granular definitions of a relationship could define separate (but overlapping) networks</a:t>
            </a:r>
          </a:p>
          <a:p>
            <a:pPr lvl="1"/>
            <a:endParaRPr lang="en-US" dirty="0"/>
          </a:p>
          <a:p>
            <a:endParaRPr lang="en-US" dirty="0"/>
          </a:p>
        </p:txBody>
      </p:sp>
    </p:spTree>
    <p:extLst>
      <p:ext uri="{BB962C8B-B14F-4D97-AF65-F5344CB8AC3E}">
        <p14:creationId xmlns:p14="http://schemas.microsoft.com/office/powerpoint/2010/main" val="371349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09600" y="3505200"/>
            <a:ext cx="7521408" cy="3133920"/>
          </a:xfrm>
          <a:prstGeom prst="rect">
            <a:avLst/>
          </a:prstGeom>
        </p:spPr>
      </p:pic>
      <p:sp>
        <p:nvSpPr>
          <p:cNvPr id="3" name="Rectangle 1"/>
          <p:cNvSpPr>
            <a:spLocks noGrp="1" noChangeArrowheads="1"/>
          </p:cNvSpPr>
          <p:nvPr>
            <p:ph type="title"/>
          </p:nvPr>
        </p:nvSpPr>
        <p:spPr>
          <a:xfrm>
            <a:off x="12192" y="1295400"/>
            <a:ext cx="4501896"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If this is all you’re</a:t>
            </a:r>
            <a:br>
              <a:rPr lang="en-US" sz="4000" b="1" dirty="0">
                <a:sym typeface="UC Berkeley OS Sign"/>
              </a:rPr>
            </a:br>
            <a:r>
              <a:rPr lang="en-US" sz="4000" b="1" dirty="0">
                <a:sym typeface="UC Berkeley OS Sign"/>
              </a:rPr>
              <a:t> given, give up!</a:t>
            </a:r>
          </a:p>
        </p:txBody>
      </p:sp>
      <p:sp>
        <p:nvSpPr>
          <p:cNvPr id="2" name="TextBox 1"/>
          <p:cNvSpPr txBox="1"/>
          <p:nvPr/>
        </p:nvSpPr>
        <p:spPr>
          <a:xfrm>
            <a:off x="316992" y="205652"/>
            <a:ext cx="4197096" cy="523220"/>
          </a:xfrm>
          <a:prstGeom prst="rect">
            <a:avLst/>
          </a:prstGeom>
          <a:noFill/>
        </p:spPr>
        <p:txBody>
          <a:bodyPr wrap="square" rtlCol="0">
            <a:spAutoFit/>
          </a:bodyPr>
          <a:lstStyle/>
          <a:p>
            <a:r>
              <a:rPr lang="en-US" sz="2800" b="1" dirty="0">
                <a:solidFill>
                  <a:srgbClr val="FF0000"/>
                </a:solidFill>
              </a:rPr>
              <a:t>FLASHBACK</a:t>
            </a:r>
          </a:p>
        </p:txBody>
      </p:sp>
      <p:pic>
        <p:nvPicPr>
          <p:cNvPr id="5" name="Picture 4"/>
          <p:cNvPicPr>
            <a:picLocks noChangeAspect="1"/>
          </p:cNvPicPr>
          <p:nvPr/>
        </p:nvPicPr>
        <p:blipFill>
          <a:blip r:embed="rId4"/>
          <a:stretch>
            <a:fillRect/>
          </a:stretch>
        </p:blipFill>
        <p:spPr>
          <a:xfrm>
            <a:off x="4477302" y="192514"/>
            <a:ext cx="3439287" cy="3014066"/>
          </a:xfrm>
          <a:prstGeom prst="rect">
            <a:avLst/>
          </a:prstGeom>
        </p:spPr>
      </p:pic>
    </p:spTree>
    <p:extLst>
      <p:ext uri="{BB962C8B-B14F-4D97-AF65-F5344CB8AC3E}">
        <p14:creationId xmlns:p14="http://schemas.microsoft.com/office/powerpoint/2010/main" val="16909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2441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Properties of Graphs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63620" y="1215415"/>
            <a:ext cx="8305800" cy="536428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t>Reachability – is there a path between any two nodes in the graph?</a:t>
            </a:r>
          </a:p>
          <a:p>
            <a:pPr marL="342900" indent="-342900" eaLnBrk="0" fontAlgn="base" hangingPunct="0">
              <a:lnSpc>
                <a:spcPct val="93000"/>
              </a:lnSpc>
              <a:spcBef>
                <a:spcPts val="1800"/>
              </a:spcBef>
              <a:spcAft>
                <a:spcPct val="0"/>
              </a:spcAft>
              <a:buFont typeface="Arial" pitchFamily="34" charset="0"/>
              <a:buChar char="•"/>
            </a:pPr>
            <a:r>
              <a:rPr lang="en-US" sz="3200" dirty="0"/>
              <a:t>Shortest path – if there are multiple paths between two nodes, which is the shortest?</a:t>
            </a:r>
          </a:p>
          <a:p>
            <a:pPr marL="342900" indent="-342900" eaLnBrk="0" fontAlgn="base" hangingPunct="0">
              <a:lnSpc>
                <a:spcPct val="93000"/>
              </a:lnSpc>
              <a:spcBef>
                <a:spcPts val="1800"/>
              </a:spcBef>
              <a:spcAft>
                <a:spcPct val="0"/>
              </a:spcAft>
              <a:buFont typeface="Arial" pitchFamily="34" charset="0"/>
              <a:buChar char="•"/>
            </a:pPr>
            <a:r>
              <a:rPr lang="en-US" sz="3200" dirty="0"/>
              <a:t>Subgraph discovery  – are there sub-graphs that are completely contained in a larger graph?  </a:t>
            </a:r>
            <a:r>
              <a:rPr lang="en-US" sz="3200" i="1" dirty="0">
                <a:solidFill>
                  <a:srgbClr val="FF0000"/>
                </a:solidFill>
              </a:rPr>
              <a:t>(e.g., “invisible college”)</a:t>
            </a:r>
          </a:p>
          <a:p>
            <a:pPr marL="342900" indent="-342900" eaLnBrk="0" fontAlgn="base" hangingPunct="0">
              <a:lnSpc>
                <a:spcPct val="93000"/>
              </a:lnSpc>
              <a:spcBef>
                <a:spcPts val="1800"/>
              </a:spcBef>
              <a:spcAft>
                <a:spcPct val="0"/>
              </a:spcAft>
              <a:buFont typeface="Arial" pitchFamily="34" charset="0"/>
              <a:buChar char="•"/>
            </a:pPr>
            <a:r>
              <a:rPr lang="en-US" sz="3200" dirty="0"/>
              <a:t>Centrality – which nodes are the most connected or have the average shortest paths to the other nodes? </a:t>
            </a:r>
          </a:p>
        </p:txBody>
      </p:sp>
    </p:spTree>
    <p:extLst>
      <p:ext uri="{BB962C8B-B14F-4D97-AF65-F5344CB8AC3E}">
        <p14:creationId xmlns:p14="http://schemas.microsoft.com/office/powerpoint/2010/main" val="2062018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Reachability and Transitive Closure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107" y="12954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The REACHABILITY property of a graph is "can you get there from here”</a:t>
            </a:r>
          </a:p>
          <a:p>
            <a:pPr marL="342900" indent="-342900" eaLnBrk="0" fontAlgn="base" hangingPunct="0">
              <a:lnSpc>
                <a:spcPct val="93000"/>
              </a:lnSpc>
              <a:spcBef>
                <a:spcPts val="1800"/>
              </a:spcBef>
              <a:spcAft>
                <a:spcPct val="0"/>
              </a:spcAft>
              <a:buFont typeface="Arial" pitchFamily="34" charset="0"/>
              <a:buChar char="•"/>
            </a:pPr>
            <a:r>
              <a:rPr lang="en-US" sz="2800" dirty="0"/>
              <a:t>We can determine whether a path exists between any two nodes in a graph by calculating the </a:t>
            </a:r>
            <a:r>
              <a:rPr lang="en-US" sz="2800" dirty="0">
                <a:solidFill>
                  <a:srgbClr val="FF0000"/>
                </a:solidFill>
              </a:rPr>
              <a:t>transitive closure </a:t>
            </a:r>
            <a:r>
              <a:rPr lang="en-US" sz="2800" dirty="0"/>
              <a:t>of the graph</a:t>
            </a:r>
          </a:p>
          <a:p>
            <a:pPr marL="800100" lvl="1" indent="-342900" eaLnBrk="0" fontAlgn="base" hangingPunct="0">
              <a:lnSpc>
                <a:spcPct val="93000"/>
              </a:lnSpc>
              <a:spcBef>
                <a:spcPts val="1800"/>
              </a:spcBef>
              <a:spcAft>
                <a:spcPct val="0"/>
              </a:spcAft>
              <a:buFont typeface="Arial" pitchFamily="34" charset="0"/>
              <a:buChar char="•"/>
            </a:pPr>
            <a:r>
              <a:rPr lang="en-US" sz="2800" dirty="0"/>
              <a:t>This is done by taking its adjacency matrix and raising it to the </a:t>
            </a:r>
            <a:r>
              <a:rPr lang="en-US" sz="2800" i="1" dirty="0"/>
              <a:t>n</a:t>
            </a:r>
            <a:r>
              <a:rPr lang="en-US" sz="2800" dirty="0"/>
              <a:t>th power, where </a:t>
            </a:r>
            <a:r>
              <a:rPr lang="en-US" sz="2800" i="1" dirty="0"/>
              <a:t>n</a:t>
            </a:r>
            <a:r>
              <a:rPr lang="en-US" sz="2800" dirty="0"/>
              <a:t> is the number of vertices in the graph</a:t>
            </a:r>
          </a:p>
          <a:p>
            <a:pPr marL="800100" lvl="1" indent="-342900" eaLnBrk="0" fontAlgn="base" hangingPunct="0">
              <a:lnSpc>
                <a:spcPct val="93000"/>
              </a:lnSpc>
              <a:spcBef>
                <a:spcPts val="1800"/>
              </a:spcBef>
              <a:spcAft>
                <a:spcPct val="0"/>
              </a:spcAft>
              <a:buFont typeface="Arial" pitchFamily="34" charset="0"/>
              <a:buChar char="•"/>
            </a:pPr>
            <a:r>
              <a:rPr lang="en-US" sz="2800" dirty="0"/>
              <a:t>When we raise the graph to the </a:t>
            </a:r>
            <a:r>
              <a:rPr lang="en-US" sz="2800" i="1" dirty="0"/>
              <a:t>k</a:t>
            </a:r>
            <a:r>
              <a:rPr lang="en-US" sz="2800" dirty="0"/>
              <a:t>th power, we add exactly the edges which represent paths of length </a:t>
            </a:r>
            <a:r>
              <a:rPr lang="en-US" sz="2800" i="1" dirty="0"/>
              <a:t>k</a:t>
            </a:r>
            <a:r>
              <a:rPr lang="en-US" sz="2800" dirty="0"/>
              <a:t> in the original graph. </a:t>
            </a:r>
          </a:p>
        </p:txBody>
      </p:sp>
    </p:spTree>
    <p:extLst>
      <p:ext uri="{BB962C8B-B14F-4D97-AF65-F5344CB8AC3E}">
        <p14:creationId xmlns:p14="http://schemas.microsoft.com/office/powerpoint/2010/main" val="39416817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10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Degrees of Separation</a:t>
            </a:r>
            <a:br>
              <a:rPr lang="en-US" sz="3600" b="1" dirty="0"/>
            </a:br>
            <a:r>
              <a:rPr lang="en-US" sz="3600" b="1" dirty="0"/>
              <a:t>(“edge counting”)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84633" y="1428899"/>
            <a:ext cx="8228707"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If you have 44 Facebook friends, and each of those people has 44 friends who are not also your friends</a:t>
            </a:r>
          </a:p>
          <a:p>
            <a:pPr marL="342900" indent="-342900" eaLnBrk="0" fontAlgn="base" hangingPunct="0">
              <a:lnSpc>
                <a:spcPct val="93000"/>
              </a:lnSpc>
              <a:spcBef>
                <a:spcPts val="1800"/>
              </a:spcBef>
              <a:spcAft>
                <a:spcPct val="0"/>
              </a:spcAft>
              <a:buFont typeface="Arial" pitchFamily="34" charset="0"/>
              <a:buChar char="•"/>
            </a:pPr>
            <a:r>
              <a:rPr lang="en-US" sz="2800" dirty="0"/>
              <a:t>And each of them has 44 friends, and each of those has 44 new friends…</a:t>
            </a:r>
          </a:p>
          <a:p>
            <a:pPr marL="342900" indent="-342900" eaLnBrk="0" fontAlgn="base" hangingPunct="0">
              <a:lnSpc>
                <a:spcPct val="93000"/>
              </a:lnSpc>
              <a:spcBef>
                <a:spcPts val="1800"/>
              </a:spcBef>
              <a:spcAft>
                <a:spcPct val="0"/>
              </a:spcAft>
              <a:buFont typeface="Arial" pitchFamily="34" charset="0"/>
              <a:buChar char="•"/>
            </a:pPr>
            <a:r>
              <a:rPr lang="en-US" sz="2800" dirty="0"/>
              <a:t>In a chain of just 6 steps, you would be connected to 44 ^ 6 people…. Which is 7,256,313,856 (more than everyone in the world, and they’re not all on Facebook)</a:t>
            </a:r>
          </a:p>
          <a:p>
            <a:pPr marL="342900" indent="-342900" eaLnBrk="0" fontAlgn="base" hangingPunct="0">
              <a:lnSpc>
                <a:spcPct val="93000"/>
              </a:lnSpc>
              <a:spcBef>
                <a:spcPts val="1800"/>
              </a:spcBef>
              <a:spcAft>
                <a:spcPct val="0"/>
              </a:spcAft>
              <a:buFont typeface="Arial" pitchFamily="34" charset="0"/>
              <a:buChar char="•"/>
            </a:pPr>
            <a:r>
              <a:rPr lang="en-US" sz="2800" dirty="0"/>
              <a:t>A 2011 Facebook analysis computed the average “degree of separation” of any two individuals in the “Facebook world” to be 4.74</a:t>
            </a:r>
          </a:p>
        </p:txBody>
      </p:sp>
    </p:spTree>
    <p:extLst>
      <p:ext uri="{BB962C8B-B14F-4D97-AF65-F5344CB8AC3E}">
        <p14:creationId xmlns:p14="http://schemas.microsoft.com/office/powerpoint/2010/main" val="2342633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06EF7-6153-4855-A07C-8423D770C79E}"/>
              </a:ext>
            </a:extLst>
          </p:cNvPr>
          <p:cNvSpPr/>
          <p:nvPr/>
        </p:nvSpPr>
        <p:spPr>
          <a:xfrm>
            <a:off x="453571" y="1463620"/>
            <a:ext cx="7696200" cy="954107"/>
          </a:xfrm>
          <a:prstGeom prst="rect">
            <a:avLst/>
          </a:prstGeom>
        </p:spPr>
        <p:txBody>
          <a:bodyPr wrap="square">
            <a:spAutoFit/>
          </a:bodyPr>
          <a:lstStyle/>
          <a:p>
            <a:r>
              <a:rPr lang="en-US" sz="2800" b="1" dirty="0"/>
              <a:t>Leaked NSA document says metadata collection is one of agency's 'most useful tools'</a:t>
            </a:r>
          </a:p>
        </p:txBody>
      </p:sp>
      <p:sp>
        <p:nvSpPr>
          <p:cNvPr id="3" name="Rectangle 2">
            <a:extLst>
              <a:ext uri="{FF2B5EF4-FFF2-40B4-BE49-F238E27FC236}">
                <a16:creationId xmlns:a16="http://schemas.microsoft.com/office/drawing/2014/main" id="{04815445-AC3B-47D8-B261-2A909BA4EEAD}"/>
              </a:ext>
            </a:extLst>
          </p:cNvPr>
          <p:cNvSpPr/>
          <p:nvPr/>
        </p:nvSpPr>
        <p:spPr>
          <a:xfrm>
            <a:off x="453570" y="2534338"/>
            <a:ext cx="8229599" cy="2308324"/>
          </a:xfrm>
          <a:prstGeom prst="rect">
            <a:avLst/>
          </a:prstGeom>
        </p:spPr>
        <p:txBody>
          <a:bodyPr wrap="square">
            <a:spAutoFit/>
          </a:bodyPr>
          <a:lstStyle/>
          <a:p>
            <a:r>
              <a:rPr lang="en-US" sz="2400" dirty="0"/>
              <a:t>A leaked NSA newsletter published Wednesday highlights the collection of phone metadata as one of the agency's "most useful tools</a:t>
            </a:r>
            <a:r>
              <a:rPr lang="en-US" sz="2400"/>
              <a:t>. The </a:t>
            </a:r>
            <a:r>
              <a:rPr lang="en-US" sz="2400" dirty="0"/>
              <a:t>document says that the NSA has used metadata such as numbers called, IP addresses, and call duration to yield "concrete results," such as the capture of terror suspects Khalid Sheikh Mohammed and Abu Zubaida.</a:t>
            </a:r>
          </a:p>
        </p:txBody>
      </p:sp>
      <p:sp>
        <p:nvSpPr>
          <p:cNvPr id="4" name="Rectangle 3">
            <a:extLst>
              <a:ext uri="{FF2B5EF4-FFF2-40B4-BE49-F238E27FC236}">
                <a16:creationId xmlns:a16="http://schemas.microsoft.com/office/drawing/2014/main" id="{DC7953C6-43D6-438F-8149-6C6DAC2D02B5}"/>
              </a:ext>
            </a:extLst>
          </p:cNvPr>
          <p:cNvSpPr/>
          <p:nvPr/>
        </p:nvSpPr>
        <p:spPr>
          <a:xfrm>
            <a:off x="609600" y="5054395"/>
            <a:ext cx="7010400" cy="369332"/>
          </a:xfrm>
          <a:prstGeom prst="rect">
            <a:avLst/>
          </a:prstGeom>
        </p:spPr>
        <p:txBody>
          <a:bodyPr wrap="square">
            <a:spAutoFit/>
          </a:bodyPr>
          <a:lstStyle/>
          <a:p>
            <a:r>
              <a:rPr lang="en-US" dirty="0"/>
              <a:t>https://www.businessinsider.com/nsa-document-metadata-2016-12</a:t>
            </a:r>
          </a:p>
        </p:txBody>
      </p:sp>
      <p:sp>
        <p:nvSpPr>
          <p:cNvPr id="5" name="Title 1">
            <a:extLst>
              <a:ext uri="{FF2B5EF4-FFF2-40B4-BE49-F238E27FC236}">
                <a16:creationId xmlns:a16="http://schemas.microsoft.com/office/drawing/2014/main" id="{BD551BDF-76BD-49AD-B910-1819F8D5D0DA}"/>
              </a:ext>
            </a:extLst>
          </p:cNvPr>
          <p:cNvSpPr txBox="1">
            <a:spLocks/>
          </p:cNvSpPr>
          <p:nvPr/>
        </p:nvSpPr>
        <p:spPr>
          <a:xfrm>
            <a:off x="115940" y="862773"/>
            <a:ext cx="7387771"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Thanks, Dianne for Reassuring Us</a:t>
            </a:r>
          </a:p>
        </p:txBody>
      </p:sp>
      <p:sp>
        <p:nvSpPr>
          <p:cNvPr id="6" name="TextBox 5">
            <a:extLst>
              <a:ext uri="{FF2B5EF4-FFF2-40B4-BE49-F238E27FC236}">
                <a16:creationId xmlns:a16="http://schemas.microsoft.com/office/drawing/2014/main" id="{CA1731E4-D634-4672-B031-2D9D9002FE8D}"/>
              </a:ext>
            </a:extLst>
          </p:cNvPr>
          <p:cNvSpPr txBox="1"/>
          <p:nvPr/>
        </p:nvSpPr>
        <p:spPr>
          <a:xfrm>
            <a:off x="753835" y="5577403"/>
            <a:ext cx="7315200" cy="830997"/>
          </a:xfrm>
          <a:prstGeom prst="rect">
            <a:avLst/>
          </a:prstGeom>
          <a:noFill/>
        </p:spPr>
        <p:txBody>
          <a:bodyPr wrap="square" rtlCol="0">
            <a:spAutoFit/>
          </a:bodyPr>
          <a:lstStyle/>
          <a:p>
            <a:r>
              <a:rPr lang="en-US" sz="2400" b="1" dirty="0">
                <a:solidFill>
                  <a:srgbClr val="FF0000"/>
                </a:solidFill>
              </a:rPr>
              <a:t>FLASHBACK TO “RESOURCE FOCUS” – phone company metadata is NSA data</a:t>
            </a:r>
          </a:p>
        </p:txBody>
      </p:sp>
      <p:pic>
        <p:nvPicPr>
          <p:cNvPr id="7" name="Picture 6">
            <a:extLst>
              <a:ext uri="{FF2B5EF4-FFF2-40B4-BE49-F238E27FC236}">
                <a16:creationId xmlns:a16="http://schemas.microsoft.com/office/drawing/2014/main" id="{D2370273-1FFF-4B05-9D4E-ACDB31D0A681}"/>
              </a:ext>
            </a:extLst>
          </p:cNvPr>
          <p:cNvPicPr>
            <a:picLocks noChangeAspect="1"/>
          </p:cNvPicPr>
          <p:nvPr/>
        </p:nvPicPr>
        <p:blipFill>
          <a:blip r:embed="rId3"/>
          <a:stretch>
            <a:fillRect/>
          </a:stretch>
        </p:blipFill>
        <p:spPr>
          <a:xfrm>
            <a:off x="7132213" y="168459"/>
            <a:ext cx="1906905" cy="1362075"/>
          </a:xfrm>
          <a:prstGeom prst="rect">
            <a:avLst/>
          </a:prstGeom>
        </p:spPr>
      </p:pic>
      <p:sp>
        <p:nvSpPr>
          <p:cNvPr id="8" name="TextBox 7">
            <a:extLst>
              <a:ext uri="{FF2B5EF4-FFF2-40B4-BE49-F238E27FC236}">
                <a16:creationId xmlns:a16="http://schemas.microsoft.com/office/drawing/2014/main" id="{2EC1A3DE-474D-4FEE-9AAE-F6BDD2BDCB2F}"/>
              </a:ext>
            </a:extLst>
          </p:cNvPr>
          <p:cNvSpPr txBox="1"/>
          <p:nvPr/>
        </p:nvSpPr>
        <p:spPr>
          <a:xfrm>
            <a:off x="316992" y="205652"/>
            <a:ext cx="4197096"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82288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10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How Important Are “Degrees of Separation?”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107" y="1600200"/>
            <a:ext cx="8411551"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How often do you interact with / communicate with someone more than 2 steps away?</a:t>
            </a:r>
          </a:p>
          <a:p>
            <a:pPr marL="342900" indent="-342900" eaLnBrk="0" fontAlgn="base" hangingPunct="0">
              <a:lnSpc>
                <a:spcPct val="93000"/>
              </a:lnSpc>
              <a:spcBef>
                <a:spcPts val="1800"/>
              </a:spcBef>
              <a:spcAft>
                <a:spcPct val="0"/>
              </a:spcAft>
              <a:buFont typeface="Arial" pitchFamily="34" charset="0"/>
              <a:buChar char="•"/>
            </a:pPr>
            <a:r>
              <a:rPr lang="en-US" sz="2800" dirty="0"/>
              <a:t>2</a:t>
            </a:r>
            <a:r>
              <a:rPr lang="en-US" sz="2800" baseline="30000" dirty="0"/>
              <a:t>nd</a:t>
            </a:r>
            <a:r>
              <a:rPr lang="en-US" sz="2800" dirty="0"/>
              <a:t> degree connections are thought to be the most important ones in many respects because they are more likely to have new information, innovations, contacts, jobs… because you already know that stuff about your 1st-degree network</a:t>
            </a:r>
          </a:p>
          <a:p>
            <a:pPr marL="342900" indent="-342900" eaLnBrk="0" fontAlgn="base" hangingPunct="0">
              <a:lnSpc>
                <a:spcPct val="93000"/>
              </a:lnSpc>
              <a:spcBef>
                <a:spcPts val="1800"/>
              </a:spcBef>
              <a:spcAft>
                <a:spcPct val="0"/>
              </a:spcAft>
              <a:buFont typeface="Arial" pitchFamily="34" charset="0"/>
              <a:buChar char="•"/>
            </a:pPr>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b="1" dirty="0">
                <a:solidFill>
                  <a:srgbClr val="FF0000"/>
                </a:solidFill>
              </a:rPr>
              <a:t>Granovetter, M. S. (1973). The strength of weak ties. </a:t>
            </a:r>
            <a:r>
              <a:rPr lang="en-US" sz="2800" b="1" i="1" dirty="0">
                <a:solidFill>
                  <a:srgbClr val="FF0000"/>
                </a:solidFill>
              </a:rPr>
              <a:t>American journal of sociology</a:t>
            </a:r>
            <a:r>
              <a:rPr lang="en-US" sz="2800" b="1" dirty="0">
                <a:solidFill>
                  <a:srgbClr val="FF0000"/>
                </a:solidFill>
              </a:rPr>
              <a:t>, </a:t>
            </a:r>
            <a:r>
              <a:rPr lang="en-US" sz="2800" b="1" i="1" dirty="0">
                <a:solidFill>
                  <a:srgbClr val="FF0000"/>
                </a:solidFill>
              </a:rPr>
              <a:t>78</a:t>
            </a:r>
            <a:r>
              <a:rPr lang="en-US" sz="2800" b="1" dirty="0">
                <a:solidFill>
                  <a:srgbClr val="FF0000"/>
                </a:solidFill>
              </a:rPr>
              <a:t>(6), 1360-1380.</a:t>
            </a:r>
          </a:p>
        </p:txBody>
      </p:sp>
    </p:spTree>
    <p:extLst>
      <p:ext uri="{BB962C8B-B14F-4D97-AF65-F5344CB8AC3E}">
        <p14:creationId xmlns:p14="http://schemas.microsoft.com/office/powerpoint/2010/main" val="32487971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058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Shortest Path</a:t>
            </a:r>
            <a:br>
              <a:rPr lang="en-US" sz="3600" b="1" dirty="0"/>
            </a:br>
            <a:r>
              <a:rPr lang="en-US" sz="3600" b="1" dirty="0"/>
              <a:t>(weighted edges)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6028" y="1190997"/>
            <a:ext cx="8305800" cy="5309945"/>
          </a:xfrm>
          <a:prstGeom prst="rect">
            <a:avLst/>
          </a:prstGeom>
          <a:noFill/>
          <a:ln w="9525">
            <a:noFill/>
            <a:miter lim="800000"/>
            <a:headEnd/>
            <a:tailEnd/>
          </a:ln>
        </p:spPr>
        <p:txBody>
          <a:bodyPr wrap="square" lIns="64291" tIns="32146" rIns="64291" bIns="32146">
            <a:spAutoFit/>
          </a:bodyPr>
          <a:lstStyle/>
          <a:p>
            <a:endParaRPr lang="en-US" sz="2800" b="1" dirty="0"/>
          </a:p>
          <a:p>
            <a:pPr marL="342900" indent="-342900" eaLnBrk="0" fontAlgn="base" hangingPunct="0">
              <a:lnSpc>
                <a:spcPct val="93000"/>
              </a:lnSpc>
              <a:spcBef>
                <a:spcPts val="1800"/>
              </a:spcBef>
              <a:spcAft>
                <a:spcPct val="0"/>
              </a:spcAft>
              <a:buFont typeface="Arial" pitchFamily="34" charset="0"/>
              <a:buChar char="•"/>
            </a:pPr>
            <a:r>
              <a:rPr lang="en-US" sz="2800" dirty="0"/>
              <a:t>I</a:t>
            </a:r>
            <a:r>
              <a:rPr lang="en-US" sz="3600" dirty="0"/>
              <a:t>f edges are weighted (different costs in distance, time, etc.) the shortest path between two nodes in the graph might not be the one with the fewest edges</a:t>
            </a:r>
          </a:p>
          <a:p>
            <a:pPr marL="342900" indent="-342900" eaLnBrk="0" fontAlgn="base" hangingPunct="0">
              <a:lnSpc>
                <a:spcPct val="93000"/>
              </a:lnSpc>
              <a:spcBef>
                <a:spcPts val="1800"/>
              </a:spcBef>
              <a:spcAft>
                <a:spcPct val="0"/>
              </a:spcAft>
              <a:buFont typeface="Arial" pitchFamily="34" charset="0"/>
              <a:buChar char="•"/>
            </a:pPr>
            <a:r>
              <a:rPr lang="en-US" sz="3600" dirty="0"/>
              <a:t>The shortest path problem is ubiquitous, and its solution has obvious value – travel, transportation, grocery shopping,…</a:t>
            </a:r>
          </a:p>
          <a:p>
            <a:pPr marL="800100" lvl="1" indent="-342900" eaLnBrk="0" fontAlgn="base" hangingPunct="0">
              <a:lnSpc>
                <a:spcPct val="93000"/>
              </a:lnSpc>
              <a:spcBef>
                <a:spcPts val="1800"/>
              </a:spcBef>
              <a:spcAft>
                <a:spcPct val="0"/>
              </a:spcAft>
              <a:buFont typeface="Arial" pitchFamily="34" charset="0"/>
              <a:buChar char="•"/>
            </a:pPr>
            <a:r>
              <a:rPr lang="en-US" sz="3600" dirty="0"/>
              <a:t> financial arbitrage?</a:t>
            </a:r>
          </a:p>
        </p:txBody>
      </p:sp>
    </p:spTree>
    <p:extLst>
      <p:ext uri="{BB962C8B-B14F-4D97-AF65-F5344CB8AC3E}">
        <p14:creationId xmlns:p14="http://schemas.microsoft.com/office/powerpoint/2010/main" val="1556254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d/d2/Minimum_spanning_tree.svg/450px-Minimum_spanning_tree.svg.png"/>
          <p:cNvPicPr>
            <a:picLocks noChangeAspect="1" noChangeArrowheads="1"/>
          </p:cNvPicPr>
          <p:nvPr/>
        </p:nvPicPr>
        <p:blipFill>
          <a:blip r:embed="rId3" cstate="print"/>
          <a:srcRect/>
          <a:stretch>
            <a:fillRect/>
          </a:stretch>
        </p:blipFill>
        <p:spPr bwMode="auto">
          <a:xfrm>
            <a:off x="457200" y="914400"/>
            <a:ext cx="6081830" cy="4906010"/>
          </a:xfrm>
          <a:prstGeom prst="rect">
            <a:avLst/>
          </a:prstGeom>
          <a:noFill/>
        </p:spPr>
      </p:pic>
      <p:sp>
        <p:nvSpPr>
          <p:cNvPr id="29698" name="Rectangle 1"/>
          <p:cNvSpPr>
            <a:spLocks noGrp="1" noChangeArrowheads="1"/>
          </p:cNvSpPr>
          <p:nvPr>
            <p:ph type="title"/>
          </p:nvPr>
        </p:nvSpPr>
        <p:spPr>
          <a:xfrm>
            <a:off x="1219200" y="0"/>
            <a:ext cx="6400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Minimum Spanning Tree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029200" y="2590800"/>
            <a:ext cx="3581400" cy="2840008"/>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a:t>A spanning tree of a graph is a subgraph that is a tree that connects all the vertices</a:t>
            </a:r>
          </a:p>
        </p:txBody>
      </p:sp>
      <p:sp>
        <p:nvSpPr>
          <p:cNvPr id="2" name="TextBox 1"/>
          <p:cNvSpPr txBox="1"/>
          <p:nvPr/>
        </p:nvSpPr>
        <p:spPr>
          <a:xfrm>
            <a:off x="685800" y="5833548"/>
            <a:ext cx="7467600" cy="954107"/>
          </a:xfrm>
          <a:prstGeom prst="rect">
            <a:avLst/>
          </a:prstGeom>
          <a:noFill/>
        </p:spPr>
        <p:txBody>
          <a:bodyPr wrap="square" rtlCol="0">
            <a:spAutoFit/>
          </a:bodyPr>
          <a:lstStyle/>
          <a:p>
            <a:r>
              <a:rPr lang="en-US" sz="2800" dirty="0">
                <a:solidFill>
                  <a:srgbClr val="FF0000"/>
                </a:solidFill>
              </a:rPr>
              <a:t>Why would we want to find the spanning tree with the shortest path?</a:t>
            </a:r>
          </a:p>
        </p:txBody>
      </p:sp>
    </p:spTree>
    <p:extLst>
      <p:ext uri="{BB962C8B-B14F-4D97-AF65-F5344CB8AC3E}">
        <p14:creationId xmlns:p14="http://schemas.microsoft.com/office/powerpoint/2010/main" val="13655126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9317"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Centrality Measures</a:t>
            </a:r>
            <a:endParaRPr lang="en-US" sz="40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944170" y="2057400"/>
            <a:ext cx="7239000" cy="364522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600" dirty="0"/>
              <a:t>Degree Centrality – number of direct connections</a:t>
            </a:r>
          </a:p>
          <a:p>
            <a:pPr marL="342900" indent="-342900" eaLnBrk="0" fontAlgn="base" hangingPunct="0">
              <a:lnSpc>
                <a:spcPct val="93000"/>
              </a:lnSpc>
              <a:spcBef>
                <a:spcPts val="1800"/>
              </a:spcBef>
              <a:spcAft>
                <a:spcPct val="0"/>
              </a:spcAft>
              <a:buFont typeface="Arial" pitchFamily="34" charset="0"/>
              <a:buChar char="•"/>
            </a:pPr>
            <a:r>
              <a:rPr lang="en-US" sz="3600" dirty="0"/>
              <a:t>Closeness – low average path length</a:t>
            </a:r>
          </a:p>
          <a:p>
            <a:pPr marL="342900" indent="-342900" eaLnBrk="0" fontAlgn="base" hangingPunct="0">
              <a:lnSpc>
                <a:spcPct val="93000"/>
              </a:lnSpc>
              <a:spcBef>
                <a:spcPts val="1800"/>
              </a:spcBef>
              <a:spcAft>
                <a:spcPct val="0"/>
              </a:spcAft>
              <a:buFont typeface="Arial" pitchFamily="34" charset="0"/>
              <a:buChar char="•"/>
            </a:pPr>
            <a:r>
              <a:rPr lang="en-US" sz="3600" dirty="0"/>
              <a:t>Betweenness – a location in the network that interconnects different clusters</a:t>
            </a:r>
          </a:p>
        </p:txBody>
      </p:sp>
    </p:spTree>
    <p:extLst>
      <p:ext uri="{BB962C8B-B14F-4D97-AF65-F5344CB8AC3E}">
        <p14:creationId xmlns:p14="http://schemas.microsoft.com/office/powerpoint/2010/main" val="12368515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3 and 1 connected?</a:t>
            </a:r>
          </a:p>
        </p:txBody>
      </p:sp>
      <p:pic>
        <p:nvPicPr>
          <p:cNvPr id="4" name="Content Placeholder 3"/>
          <p:cNvPicPr>
            <a:picLocks noGrp="1" noChangeAspect="1"/>
          </p:cNvPicPr>
          <p:nvPr>
            <p:ph idx="1"/>
          </p:nvPr>
        </p:nvPicPr>
        <p:blipFill>
          <a:blip r:embed="rId3"/>
          <a:stretch>
            <a:fillRect/>
          </a:stretch>
        </p:blipFill>
        <p:spPr>
          <a:xfrm>
            <a:off x="4400550" y="2195729"/>
            <a:ext cx="4286250" cy="3609975"/>
          </a:xfrm>
          <a:prstGeom prst="rect">
            <a:avLst/>
          </a:prstGeom>
        </p:spPr>
      </p:pic>
      <p:pic>
        <p:nvPicPr>
          <p:cNvPr id="5" name="Picture 4"/>
          <p:cNvPicPr>
            <a:picLocks noChangeAspect="1"/>
          </p:cNvPicPr>
          <p:nvPr/>
        </p:nvPicPr>
        <p:blipFill>
          <a:blip r:embed="rId4"/>
          <a:stretch>
            <a:fillRect/>
          </a:stretch>
        </p:blipFill>
        <p:spPr>
          <a:xfrm>
            <a:off x="5105400" y="1256116"/>
            <a:ext cx="2324100" cy="1076325"/>
          </a:xfrm>
          <a:prstGeom prst="rect">
            <a:avLst/>
          </a:prstGeom>
        </p:spPr>
      </p:pic>
      <p:sp>
        <p:nvSpPr>
          <p:cNvPr id="3" name="Rectangle 2"/>
          <p:cNvSpPr/>
          <p:nvPr/>
        </p:nvSpPr>
        <p:spPr>
          <a:xfrm>
            <a:off x="30264" y="1492337"/>
            <a:ext cx="4138447" cy="5016758"/>
          </a:xfrm>
          <a:prstGeom prst="rect">
            <a:avLst/>
          </a:prstGeom>
        </p:spPr>
        <p:txBody>
          <a:bodyPr wrap="square">
            <a:spAutoFit/>
          </a:bodyPr>
          <a:lstStyle/>
          <a:p>
            <a:pPr marL="285750" indent="-285750">
              <a:buFont typeface="Arial" panose="020B0604020202020204" pitchFamily="34" charset="0"/>
              <a:buChar char="•"/>
            </a:pPr>
            <a:r>
              <a:rPr lang="en-US" sz="3200" dirty="0"/>
              <a:t>In-degree is the number of incoming connections</a:t>
            </a:r>
          </a:p>
          <a:p>
            <a:pPr marL="285750" indent="-285750">
              <a:buFont typeface="Arial" panose="020B0604020202020204" pitchFamily="34" charset="0"/>
              <a:buChar char="•"/>
            </a:pPr>
            <a:r>
              <a:rPr lang="en-US" sz="3200" dirty="0"/>
              <a:t>Out-degree is the number of outgoing connections</a:t>
            </a:r>
          </a:p>
          <a:p>
            <a:pPr marL="285750" indent="-285750">
              <a:buFont typeface="Arial" panose="020B0604020202020204" pitchFamily="34" charset="0"/>
              <a:buChar char="•"/>
            </a:pPr>
            <a:r>
              <a:rPr lang="en-US" sz="3200" dirty="0"/>
              <a:t>In an undirected graph like this these numbers are the same!</a:t>
            </a:r>
          </a:p>
        </p:txBody>
      </p:sp>
    </p:spTree>
    <p:extLst>
      <p:ext uri="{BB962C8B-B14F-4D97-AF65-F5344CB8AC3E}">
        <p14:creationId xmlns:p14="http://schemas.microsoft.com/office/powerpoint/2010/main" val="291079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“Degree Centrality”</a:t>
            </a:r>
          </a:p>
        </p:txBody>
      </p:sp>
      <p:pic>
        <p:nvPicPr>
          <p:cNvPr id="4" name="Content Placeholder 3"/>
          <p:cNvPicPr>
            <a:picLocks noGrp="1" noChangeAspect="1"/>
          </p:cNvPicPr>
          <p:nvPr>
            <p:ph idx="1"/>
          </p:nvPr>
        </p:nvPicPr>
        <p:blipFill>
          <a:blip r:embed="rId3"/>
          <a:stretch>
            <a:fillRect/>
          </a:stretch>
        </p:blipFill>
        <p:spPr>
          <a:xfrm>
            <a:off x="4579088" y="2062162"/>
            <a:ext cx="4257675" cy="3552825"/>
          </a:xfrm>
          <a:prstGeom prst="rect">
            <a:avLst/>
          </a:prstGeom>
        </p:spPr>
      </p:pic>
      <p:pic>
        <p:nvPicPr>
          <p:cNvPr id="5" name="Picture 4"/>
          <p:cNvPicPr>
            <a:picLocks noChangeAspect="1"/>
          </p:cNvPicPr>
          <p:nvPr/>
        </p:nvPicPr>
        <p:blipFill>
          <a:blip r:embed="rId4"/>
          <a:stretch>
            <a:fillRect/>
          </a:stretch>
        </p:blipFill>
        <p:spPr>
          <a:xfrm>
            <a:off x="487326" y="2062162"/>
            <a:ext cx="4379355" cy="3867150"/>
          </a:xfrm>
          <a:prstGeom prst="rect">
            <a:avLst/>
          </a:prstGeom>
        </p:spPr>
      </p:pic>
    </p:spTree>
    <p:extLst>
      <p:ext uri="{BB962C8B-B14F-4D97-AF65-F5344CB8AC3E}">
        <p14:creationId xmlns:p14="http://schemas.microsoft.com/office/powerpoint/2010/main" val="1950761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62000" y="1143000"/>
            <a:ext cx="7552340" cy="4657277"/>
          </a:xfrm>
          <a:prstGeom prst="rect">
            <a:avLst/>
          </a:prstGeom>
        </p:spPr>
      </p:pic>
      <p:pic>
        <p:nvPicPr>
          <p:cNvPr id="5" name="Picture 4"/>
          <p:cNvPicPr>
            <a:picLocks noChangeAspect="1"/>
          </p:cNvPicPr>
          <p:nvPr/>
        </p:nvPicPr>
        <p:blipFill>
          <a:blip r:embed="rId4"/>
          <a:stretch>
            <a:fillRect/>
          </a:stretch>
        </p:blipFill>
        <p:spPr>
          <a:xfrm>
            <a:off x="4038600" y="5181600"/>
            <a:ext cx="5105400" cy="1485407"/>
          </a:xfrm>
          <a:prstGeom prst="rect">
            <a:avLst/>
          </a:prstGeom>
        </p:spPr>
      </p:pic>
      <p:sp>
        <p:nvSpPr>
          <p:cNvPr id="3" name="TextBox 2"/>
          <p:cNvSpPr txBox="1"/>
          <p:nvPr/>
        </p:nvSpPr>
        <p:spPr>
          <a:xfrm>
            <a:off x="762000" y="276270"/>
            <a:ext cx="8077200" cy="707886"/>
          </a:xfrm>
          <a:prstGeom prst="rect">
            <a:avLst/>
          </a:prstGeom>
          <a:noFill/>
        </p:spPr>
        <p:txBody>
          <a:bodyPr wrap="square" rtlCol="0">
            <a:spAutoFit/>
          </a:bodyPr>
          <a:lstStyle/>
          <a:p>
            <a:r>
              <a:rPr lang="en-US" sz="4000" b="1" dirty="0"/>
              <a:t>“Degree Centrality” for Each Node  </a:t>
            </a:r>
          </a:p>
        </p:txBody>
      </p:sp>
    </p:spTree>
    <p:extLst>
      <p:ext uri="{BB962C8B-B14F-4D97-AF65-F5344CB8AC3E}">
        <p14:creationId xmlns:p14="http://schemas.microsoft.com/office/powerpoint/2010/main" val="197909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81535"/>
            <a:ext cx="8762999" cy="6560699"/>
          </a:xfrm>
          <a:prstGeom prst="rect">
            <a:avLst/>
          </a:prstGeom>
        </p:spPr>
      </p:pic>
    </p:spTree>
    <p:extLst>
      <p:ext uri="{BB962C8B-B14F-4D97-AF65-F5344CB8AC3E}">
        <p14:creationId xmlns:p14="http://schemas.microsoft.com/office/powerpoint/2010/main" val="302548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334806"/>
            <a:ext cx="2519234" cy="2545028"/>
          </a:xfrm>
          <a:prstGeom prst="rect">
            <a:avLst/>
          </a:prstGeom>
        </p:spPr>
      </p:pic>
      <p:pic>
        <p:nvPicPr>
          <p:cNvPr id="3" name="Picture 2"/>
          <p:cNvPicPr>
            <a:picLocks noChangeAspect="1"/>
          </p:cNvPicPr>
          <p:nvPr/>
        </p:nvPicPr>
        <p:blipFill>
          <a:blip r:embed="rId4"/>
          <a:stretch>
            <a:fillRect/>
          </a:stretch>
        </p:blipFill>
        <p:spPr>
          <a:xfrm>
            <a:off x="838200" y="3124200"/>
            <a:ext cx="7697122" cy="3581400"/>
          </a:xfrm>
          <a:prstGeom prst="rect">
            <a:avLst/>
          </a:prstGeom>
        </p:spPr>
      </p:pic>
      <p:sp>
        <p:nvSpPr>
          <p:cNvPr id="4" name="TextBox 3"/>
          <p:cNvSpPr txBox="1"/>
          <p:nvPr/>
        </p:nvSpPr>
        <p:spPr>
          <a:xfrm>
            <a:off x="3048000" y="685800"/>
            <a:ext cx="5715000" cy="707886"/>
          </a:xfrm>
          <a:prstGeom prst="rect">
            <a:avLst/>
          </a:prstGeom>
          <a:noFill/>
        </p:spPr>
        <p:txBody>
          <a:bodyPr wrap="square" rtlCol="0">
            <a:spAutoFit/>
          </a:bodyPr>
          <a:lstStyle/>
          <a:p>
            <a:r>
              <a:rPr lang="en-US" sz="4000" b="1" dirty="0">
                <a:latin typeface="+mj-lt"/>
              </a:rPr>
              <a:t>A More Complex Example</a:t>
            </a:r>
          </a:p>
        </p:txBody>
      </p:sp>
      <p:sp>
        <p:nvSpPr>
          <p:cNvPr id="5" name="TextBox 4"/>
          <p:cNvSpPr txBox="1"/>
          <p:nvPr/>
        </p:nvSpPr>
        <p:spPr>
          <a:xfrm>
            <a:off x="3092669" y="1607320"/>
            <a:ext cx="6019800" cy="954107"/>
          </a:xfrm>
          <a:prstGeom prst="rect">
            <a:avLst/>
          </a:prstGeom>
          <a:noFill/>
        </p:spPr>
        <p:txBody>
          <a:bodyPr wrap="square" rtlCol="0">
            <a:spAutoFit/>
          </a:bodyPr>
          <a:lstStyle/>
          <a:p>
            <a:r>
              <a:rPr lang="en-US" sz="2800" b="1" dirty="0">
                <a:solidFill>
                  <a:srgbClr val="FF0000"/>
                </a:solidFill>
              </a:rPr>
              <a:t>Does Node 6 Seem The Most Central?</a:t>
            </a:r>
          </a:p>
          <a:p>
            <a:r>
              <a:rPr lang="en-US" sz="2800" b="1" dirty="0">
                <a:solidFill>
                  <a:srgbClr val="FF0000"/>
                </a:solidFill>
              </a:rPr>
              <a:t>Does Node 1 Seem The Least Central?</a:t>
            </a:r>
          </a:p>
        </p:txBody>
      </p:sp>
    </p:spTree>
    <p:extLst>
      <p:ext uri="{BB962C8B-B14F-4D97-AF65-F5344CB8AC3E}">
        <p14:creationId xmlns:p14="http://schemas.microsoft.com/office/powerpoint/2010/main" val="308379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err="1"/>
              <a:t>Betweenness</a:t>
            </a:r>
            <a:br>
              <a:rPr lang="en-US" b="1" dirty="0"/>
            </a:br>
            <a:r>
              <a:rPr lang="en-US" b="1" dirty="0"/>
              <a:t> Centrality</a:t>
            </a:r>
          </a:p>
        </p:txBody>
      </p:sp>
      <p:sp>
        <p:nvSpPr>
          <p:cNvPr id="6" name="Content Placeholder 5"/>
          <p:cNvSpPr>
            <a:spLocks noGrp="1"/>
          </p:cNvSpPr>
          <p:nvPr>
            <p:ph idx="1"/>
          </p:nvPr>
        </p:nvSpPr>
        <p:spPr>
          <a:xfrm>
            <a:off x="149444" y="1914540"/>
            <a:ext cx="4267200" cy="1147634"/>
          </a:xfrm>
        </p:spPr>
        <p:txBody>
          <a:bodyPr>
            <a:normAutofit fontScale="85000" lnSpcReduction="20000"/>
          </a:bodyPr>
          <a:lstStyle/>
          <a:p>
            <a:r>
              <a:rPr lang="en-US" dirty="0"/>
              <a:t>How often does a node fall “between” any two nodes on their shortest path?</a:t>
            </a:r>
          </a:p>
          <a:p>
            <a:endParaRPr lang="en-US" dirty="0"/>
          </a:p>
        </p:txBody>
      </p:sp>
      <p:pic>
        <p:nvPicPr>
          <p:cNvPr id="7" name="Picture 6"/>
          <p:cNvPicPr>
            <a:picLocks noChangeAspect="1"/>
          </p:cNvPicPr>
          <p:nvPr/>
        </p:nvPicPr>
        <p:blipFill>
          <a:blip r:embed="rId3"/>
          <a:stretch>
            <a:fillRect/>
          </a:stretch>
        </p:blipFill>
        <p:spPr>
          <a:xfrm>
            <a:off x="553890" y="2961522"/>
            <a:ext cx="3575488" cy="3610117"/>
          </a:xfrm>
          <a:prstGeom prst="rect">
            <a:avLst/>
          </a:prstGeom>
        </p:spPr>
      </p:pic>
      <p:pic>
        <p:nvPicPr>
          <p:cNvPr id="8" name="Picture 7"/>
          <p:cNvPicPr>
            <a:picLocks noChangeAspect="1"/>
          </p:cNvPicPr>
          <p:nvPr/>
        </p:nvPicPr>
        <p:blipFill>
          <a:blip r:embed="rId4"/>
          <a:stretch>
            <a:fillRect/>
          </a:stretch>
        </p:blipFill>
        <p:spPr>
          <a:xfrm>
            <a:off x="4495800" y="1053370"/>
            <a:ext cx="4248150" cy="2110008"/>
          </a:xfrm>
          <a:prstGeom prst="rect">
            <a:avLst/>
          </a:prstGeom>
        </p:spPr>
      </p:pic>
      <p:pic>
        <p:nvPicPr>
          <p:cNvPr id="9" name="Picture 8"/>
          <p:cNvPicPr>
            <a:picLocks noChangeAspect="1"/>
          </p:cNvPicPr>
          <p:nvPr/>
        </p:nvPicPr>
        <p:blipFill>
          <a:blip r:embed="rId5"/>
          <a:stretch>
            <a:fillRect/>
          </a:stretch>
        </p:blipFill>
        <p:spPr>
          <a:xfrm>
            <a:off x="4337488" y="4008811"/>
            <a:ext cx="4419600" cy="2297029"/>
          </a:xfrm>
          <a:prstGeom prst="rect">
            <a:avLst/>
          </a:prstGeom>
        </p:spPr>
      </p:pic>
      <p:sp>
        <p:nvSpPr>
          <p:cNvPr id="10" name="TextBox 9"/>
          <p:cNvSpPr txBox="1"/>
          <p:nvPr/>
        </p:nvSpPr>
        <p:spPr>
          <a:xfrm>
            <a:off x="4781550" y="307126"/>
            <a:ext cx="3962400" cy="461665"/>
          </a:xfrm>
          <a:prstGeom prst="rect">
            <a:avLst/>
          </a:prstGeom>
          <a:noFill/>
        </p:spPr>
        <p:txBody>
          <a:bodyPr wrap="square" rtlCol="0">
            <a:spAutoFit/>
          </a:bodyPr>
          <a:lstStyle/>
          <a:p>
            <a:r>
              <a:rPr lang="en-US" sz="2400" b="1" dirty="0">
                <a:solidFill>
                  <a:srgbClr val="FF0000"/>
                </a:solidFill>
              </a:rPr>
              <a:t>Node 1 - On 1 Shortest Path</a:t>
            </a:r>
          </a:p>
        </p:txBody>
      </p:sp>
      <p:sp>
        <p:nvSpPr>
          <p:cNvPr id="12" name="Rectangle 11"/>
          <p:cNvSpPr/>
          <p:nvPr/>
        </p:nvSpPr>
        <p:spPr>
          <a:xfrm>
            <a:off x="7924800" y="1417638"/>
            <a:ext cx="381000" cy="411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6897" y="3527646"/>
            <a:ext cx="4527988" cy="461665"/>
          </a:xfrm>
          <a:prstGeom prst="rect">
            <a:avLst/>
          </a:prstGeom>
          <a:noFill/>
        </p:spPr>
        <p:txBody>
          <a:bodyPr wrap="square" rtlCol="0">
            <a:spAutoFit/>
          </a:bodyPr>
          <a:lstStyle/>
          <a:p>
            <a:r>
              <a:rPr lang="en-US" sz="2400" b="1" dirty="0">
                <a:solidFill>
                  <a:srgbClr val="FF0000"/>
                </a:solidFill>
              </a:rPr>
              <a:t>Node 6 – On Many Shortest Paths</a:t>
            </a:r>
          </a:p>
        </p:txBody>
      </p:sp>
    </p:spTree>
    <p:extLst>
      <p:ext uri="{BB962C8B-B14F-4D97-AF65-F5344CB8AC3E}">
        <p14:creationId xmlns:p14="http://schemas.microsoft.com/office/powerpoint/2010/main" val="310967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00679" y="33867"/>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Internal and External Structure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3711" y="1224864"/>
            <a:ext cx="8342642" cy="71760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Resources can have INTERNAL structure as well as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We often make arbitrary decisions about the granularity with which we describe the internal structure of a resource</a:t>
            </a:r>
          </a:p>
          <a:p>
            <a:pPr marL="342900" indent="-342900" eaLnBrk="0" fontAlgn="base" hangingPunct="0">
              <a:lnSpc>
                <a:spcPct val="93000"/>
              </a:lnSpc>
              <a:spcBef>
                <a:spcPts val="1800"/>
              </a:spcBef>
              <a:spcAft>
                <a:spcPct val="0"/>
              </a:spcAft>
              <a:buFont typeface="Arial" pitchFamily="34" charset="0"/>
              <a:buChar char="•"/>
            </a:pPr>
            <a:r>
              <a:rPr lang="en-US" sz="3200" i="1" dirty="0">
                <a:solidFill>
                  <a:srgbClr val="FF0000"/>
                </a:solidFill>
                <a:latin typeface="UC Berkeley OS Sign"/>
                <a:cs typeface="Arial" pitchFamily="34" charset="0"/>
                <a:sym typeface="Arial" pitchFamily="34" charset="0"/>
              </a:rPr>
              <a:t>Stop and think: </a:t>
            </a:r>
            <a:r>
              <a:rPr lang="en-US" sz="3200" i="1" dirty="0">
                <a:solidFill>
                  <a:srgbClr val="FF0000"/>
                </a:solidFill>
                <a:latin typeface="UC Berkeley OS Sign"/>
              </a:rPr>
              <a:t>We often describe the relationships between companies in terms of the company-to-company transactions they carry out, but could we focus on interactions between their employees?</a:t>
            </a:r>
          </a:p>
          <a:p>
            <a:pPr marL="342900" indent="-342900" eaLnBrk="0" fontAlgn="base" hangingPunct="0">
              <a:lnSpc>
                <a:spcPct val="93000"/>
              </a:lnSpc>
              <a:spcBef>
                <a:spcPts val="1800"/>
              </a:spcBef>
              <a:spcAft>
                <a:spcPct val="0"/>
              </a:spcAft>
              <a:buFont typeface="Arial" pitchFamily="34" charset="0"/>
              <a:buChar char="•"/>
            </a:pPr>
            <a:endParaRPr lang="en-US" sz="3200" dirty="0">
              <a:latin typeface="UC Berkeley OS Sign"/>
              <a:cs typeface="Arial" pitchFamily="34" charset="0"/>
              <a:sym typeface="Arial" pitchFamily="34" charset="0"/>
            </a:endParaRPr>
          </a:p>
          <a:p>
            <a:endParaRPr lang="en-US" sz="3200" dirty="0"/>
          </a:p>
          <a:p>
            <a:endParaRPr lang="en-US" sz="2800" dirty="0"/>
          </a:p>
        </p:txBody>
      </p:sp>
    </p:spTree>
    <p:extLst>
      <p:ext uri="{BB962C8B-B14F-4D97-AF65-F5344CB8AC3E}">
        <p14:creationId xmlns:p14="http://schemas.microsoft.com/office/powerpoint/2010/main" val="22045817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Moving Beyond Graph Analysis  to “Relational” &amp; “Social Network” Analysis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2296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We've been treating relationships in purely structural terms - is one thing connected to another - but we can refine that into two perspectives:</a:t>
            </a:r>
          </a:p>
          <a:p>
            <a:pPr marL="342900" lvl="1" indent="-342900" eaLnBrk="0" fontAlgn="base" hangingPunct="0">
              <a:lnSpc>
                <a:spcPct val="93000"/>
              </a:lnSpc>
              <a:spcBef>
                <a:spcPts val="1800"/>
              </a:spcBef>
              <a:spcAft>
                <a:spcPct val="0"/>
              </a:spcAft>
              <a:buFont typeface="Arial" pitchFamily="34" charset="0"/>
              <a:buChar char="•"/>
            </a:pPr>
            <a:r>
              <a:rPr lang="en-US" sz="2800" dirty="0"/>
              <a:t>RELATIONAL analysis treats links as indicators of the amount of connectedness or the direction of flow between documents, people, groups, journals, disciplines, domains, organizations, or nations</a:t>
            </a:r>
          </a:p>
          <a:p>
            <a:pPr marL="342900" lvl="1" indent="-342900" eaLnBrk="0" fontAlgn="base" hangingPunct="0">
              <a:lnSpc>
                <a:spcPct val="93000"/>
              </a:lnSpc>
              <a:spcBef>
                <a:spcPts val="1800"/>
              </a:spcBef>
              <a:spcAft>
                <a:spcPct val="0"/>
              </a:spcAft>
              <a:buFont typeface="Arial" pitchFamily="34" charset="0"/>
              <a:buChar char="•"/>
            </a:pPr>
            <a:r>
              <a:rPr lang="en-US" sz="2800" dirty="0"/>
              <a:t>EVALUATIVE analysis treats links as indicators of the level of quality, importance, influence or performance of documents, people, groups</a:t>
            </a:r>
          </a:p>
        </p:txBody>
      </p:sp>
    </p:spTree>
    <p:extLst>
      <p:ext uri="{BB962C8B-B14F-4D97-AF65-F5344CB8AC3E}">
        <p14:creationId xmlns:p14="http://schemas.microsoft.com/office/powerpoint/2010/main" val="22014711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Social Networks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35935" y="1112356"/>
            <a:ext cx="8305800" cy="559383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When nodes represent people, groups, organizations, etc., thee structure of the graph  and the weights assigned to edges can be interpreted in social terms like popularity power, and influence</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a:t>Many social networks are directed graphs because of asymmetries in status, power, or values</a:t>
            </a:r>
          </a:p>
          <a:p>
            <a:pPr marL="342900" indent="-342900" eaLnBrk="0" fontAlgn="base" hangingPunct="0">
              <a:lnSpc>
                <a:spcPct val="93000"/>
              </a:lnSpc>
              <a:spcBef>
                <a:spcPts val="1800"/>
              </a:spcBef>
              <a:spcAft>
                <a:spcPct val="0"/>
              </a:spcAft>
              <a:buFont typeface="Arial" pitchFamily="34" charset="0"/>
              <a:buChar char="•"/>
            </a:pPr>
            <a:r>
              <a:rPr lang="en-US" sz="2800" dirty="0"/>
              <a:t>Tightly connected communities can hinder rather than help the spread of information (or innovations)</a:t>
            </a:r>
          </a:p>
          <a:p>
            <a:pPr marL="342900" indent="-342900" eaLnBrk="0" fontAlgn="base" hangingPunct="0">
              <a:lnSpc>
                <a:spcPct val="93000"/>
              </a:lnSpc>
              <a:spcBef>
                <a:spcPts val="1800"/>
              </a:spcBef>
              <a:spcAft>
                <a:spcPct val="0"/>
              </a:spcAft>
              <a:buFont typeface="Arial" pitchFamily="34" charset="0"/>
              <a:buChar char="•"/>
            </a:pPr>
            <a:r>
              <a:rPr lang="en-US" sz="2800" dirty="0"/>
              <a:t>Analogy to epidemics…  if there is some probability of infecting someone you come into contact with, the more different people you encounter will determine how fast a disease spreads</a:t>
            </a:r>
            <a:endParaRPr lang="en-US" sz="2400" dirty="0"/>
          </a:p>
        </p:txBody>
      </p:sp>
    </p:spTree>
    <p:extLst>
      <p:ext uri="{BB962C8B-B14F-4D97-AF65-F5344CB8AC3E}">
        <p14:creationId xmlns:p14="http://schemas.microsoft.com/office/powerpoint/2010/main" val="7464778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Questions about Individuals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10035" y="1111074"/>
            <a:ext cx="8305800" cy="5595121"/>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t>Who is the most popular person in the network?</a:t>
            </a:r>
          </a:p>
          <a:p>
            <a:pPr marL="342900" indent="-342900" eaLnBrk="0" fontAlgn="base" hangingPunct="0">
              <a:lnSpc>
                <a:spcPct val="93000"/>
              </a:lnSpc>
              <a:spcBef>
                <a:spcPts val="1800"/>
              </a:spcBef>
              <a:spcAft>
                <a:spcPct val="0"/>
              </a:spcAft>
              <a:buFont typeface="Arial" pitchFamily="34" charset="0"/>
              <a:buChar char="•"/>
            </a:pPr>
            <a:r>
              <a:rPr lang="en-US" sz="3200" dirty="0"/>
              <a:t>Who has the most influence?</a:t>
            </a:r>
          </a:p>
          <a:p>
            <a:pPr marL="342900" indent="-342900" eaLnBrk="0" fontAlgn="base" hangingPunct="0">
              <a:lnSpc>
                <a:spcPct val="93000"/>
              </a:lnSpc>
              <a:spcBef>
                <a:spcPts val="1800"/>
              </a:spcBef>
              <a:spcAft>
                <a:spcPct val="0"/>
              </a:spcAft>
              <a:buFont typeface="Arial" pitchFamily="34" charset="0"/>
              <a:buChar char="•"/>
            </a:pPr>
            <a:r>
              <a:rPr lang="en-US" sz="3200" dirty="0"/>
              <a:t>Who connects or serves as the bridge/gatekeeper between different groups </a:t>
            </a:r>
          </a:p>
          <a:p>
            <a:pPr marL="342900" indent="-342900" eaLnBrk="0" fontAlgn="base" hangingPunct="0">
              <a:lnSpc>
                <a:spcPct val="93000"/>
              </a:lnSpc>
              <a:spcBef>
                <a:spcPts val="1800"/>
              </a:spcBef>
              <a:spcAft>
                <a:spcPct val="0"/>
              </a:spcAft>
              <a:buFont typeface="Arial" pitchFamily="34" charset="0"/>
              <a:buChar char="•"/>
            </a:pPr>
            <a:r>
              <a:rPr lang="en-US" sz="3200" dirty="0"/>
              <a:t>If you want to disrupt a network, which individual should you remove (or convince to defect, subvert, etc.)</a:t>
            </a:r>
          </a:p>
          <a:p>
            <a:pPr marL="342900" indent="-342900" eaLnBrk="0" fontAlgn="base" hangingPunct="0">
              <a:lnSpc>
                <a:spcPct val="93000"/>
              </a:lnSpc>
              <a:spcBef>
                <a:spcPts val="1800"/>
              </a:spcBef>
              <a:spcAft>
                <a:spcPct val="0"/>
              </a:spcAft>
              <a:buFont typeface="Arial" pitchFamily="34" charset="0"/>
              <a:buChar char="•"/>
            </a:pPr>
            <a:r>
              <a:rPr lang="en-US" sz="3200" dirty="0"/>
              <a:t>Can we predict social behavior by analyzing patterns in the structure of the network?</a:t>
            </a:r>
          </a:p>
        </p:txBody>
      </p:sp>
    </p:spTree>
    <p:extLst>
      <p:ext uri="{BB962C8B-B14F-4D97-AF65-F5344CB8AC3E}">
        <p14:creationId xmlns:p14="http://schemas.microsoft.com/office/powerpoint/2010/main" val="22053386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NSA’s Social Network Analysis</a:t>
            </a:r>
            <a:br>
              <a:rPr lang="en-US" sz="3600" b="1" dirty="0"/>
            </a:br>
            <a:r>
              <a:rPr lang="en-US" sz="3600" b="1" dirty="0"/>
              <a:t>(as revealed by </a:t>
            </a:r>
            <a:r>
              <a:rPr lang="en-US" sz="3600" b="1"/>
              <a:t>Edward Snowden)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57200" y="2063931"/>
            <a:ext cx="8305800" cy="375808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t>The agency was authorized to conduct “large-scale graph analysis on very large sets of communications metadata without having to check foreignness” of every e-mail address, phone number or other identifier, the document said. </a:t>
            </a:r>
          </a:p>
          <a:p>
            <a:pPr marL="342900" indent="-342900" eaLnBrk="0" fontAlgn="base" hangingPunct="0">
              <a:lnSpc>
                <a:spcPct val="93000"/>
              </a:lnSpc>
              <a:spcBef>
                <a:spcPts val="1800"/>
              </a:spcBef>
              <a:spcAft>
                <a:spcPct val="0"/>
              </a:spcAft>
              <a:buFont typeface="Arial" pitchFamily="34" charset="0"/>
              <a:buChar char="•"/>
            </a:pPr>
            <a:r>
              <a:rPr lang="en-US" sz="2400" dirty="0"/>
              <a:t>The agency can augment the communications data with material from public, commercial and other sources, including bank codes, insurance information, </a:t>
            </a:r>
            <a:r>
              <a:rPr lang="en-US" sz="2400" dirty="0" err="1"/>
              <a:t>Facebook</a:t>
            </a:r>
            <a:r>
              <a:rPr lang="en-US" sz="2400" dirty="0"/>
              <a:t> profiles, passenger manifests, voter registration rolls and GPS location information, as well as property records and unspecified tax data, according to the documents.</a:t>
            </a:r>
          </a:p>
        </p:txBody>
      </p:sp>
      <p:sp>
        <p:nvSpPr>
          <p:cNvPr id="9" name="TextBox 8"/>
          <p:cNvSpPr txBox="1"/>
          <p:nvPr/>
        </p:nvSpPr>
        <p:spPr>
          <a:xfrm>
            <a:off x="381000" y="5943600"/>
            <a:ext cx="7620000" cy="830997"/>
          </a:xfrm>
          <a:prstGeom prst="rect">
            <a:avLst/>
          </a:prstGeom>
          <a:noFill/>
        </p:spPr>
        <p:txBody>
          <a:bodyPr wrap="square" rtlCol="0">
            <a:spAutoFit/>
          </a:bodyPr>
          <a:lstStyle/>
          <a:p>
            <a:r>
              <a:rPr lang="en-US" sz="2400" dirty="0">
                <a:hlinkClick r:id="rId3"/>
              </a:rPr>
              <a:t>NSA Gathers Data on Social Connections of US Citizens.</a:t>
            </a:r>
          </a:p>
          <a:p>
            <a:r>
              <a:rPr lang="en-US" sz="2400" dirty="0">
                <a:hlinkClick r:id="rId3"/>
              </a:rPr>
              <a:t>  NY Times 28 Sept 2013 </a:t>
            </a:r>
            <a:endParaRPr lang="en-US" sz="2400" dirty="0"/>
          </a:p>
        </p:txBody>
      </p:sp>
    </p:spTree>
    <p:extLst>
      <p:ext uri="{BB962C8B-B14F-4D97-AF65-F5344CB8AC3E}">
        <p14:creationId xmlns:p14="http://schemas.microsoft.com/office/powerpoint/2010/main" val="28046471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32264"/>
            <a:ext cx="6553200" cy="2123658"/>
          </a:xfrm>
          <a:prstGeom prst="rect">
            <a:avLst/>
          </a:prstGeom>
        </p:spPr>
        <p:txBody>
          <a:bodyPr wrap="square">
            <a:spAutoFit/>
          </a:bodyPr>
          <a:lstStyle/>
          <a:p>
            <a:pPr algn="ctr"/>
            <a:endParaRPr lang="en-US" sz="4400" dirty="0">
              <a:solidFill>
                <a:srgbClr val="FF0000"/>
              </a:solidFill>
            </a:endParaRPr>
          </a:p>
          <a:p>
            <a:pPr algn="ctr"/>
            <a:r>
              <a:rPr lang="en-US" sz="4400" dirty="0">
                <a:solidFill>
                  <a:srgbClr val="FF0000"/>
                </a:solidFill>
              </a:rPr>
              <a:t>Discuss Assignment 4: Vehicle Taxonomy</a:t>
            </a:r>
          </a:p>
        </p:txBody>
      </p:sp>
      <p:sp>
        <p:nvSpPr>
          <p:cNvPr id="3" name="Title 1"/>
          <p:cNvSpPr txBox="1">
            <a:spLocks/>
          </p:cNvSpPr>
          <p:nvPr/>
        </p:nvSpPr>
        <p:spPr>
          <a:xfrm>
            <a:off x="381000" y="762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Breakout Session 1</a:t>
            </a:r>
          </a:p>
          <a:p>
            <a:r>
              <a:rPr lang="en-US" dirty="0"/>
              <a:t>(4 person groups)</a:t>
            </a:r>
          </a:p>
        </p:txBody>
      </p:sp>
    </p:spTree>
    <p:extLst>
      <p:ext uri="{BB962C8B-B14F-4D97-AF65-F5344CB8AC3E}">
        <p14:creationId xmlns:p14="http://schemas.microsoft.com/office/powerpoint/2010/main" val="2109339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3600" b="1" dirty="0"/>
              <a:t> </a:t>
            </a:r>
            <a:r>
              <a:rPr lang="en-US" dirty="0"/>
              <a:t>Compare Your Vehicle Taxonomies</a:t>
            </a:r>
            <a:endParaRPr lang="en-US"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399" y="478723"/>
            <a:ext cx="8077200" cy="69486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endParaRPr lang="en-US" sz="28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Number of levels; breadth vs. depth</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Robustness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Could your taxonomy handle the 5 test cases?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case(s) did not have a clear fit?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How much did “Miller definitions” help? Did you use them iteratively?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Select the overall best taxonomy in your group</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srgbClr val="FF0000"/>
                </a:solidFill>
                <a:latin typeface="UC Berkeley OS Sign"/>
                <a:sym typeface="UC Berkeley OS Sign"/>
              </a:rPr>
              <a:t>Post “Our group is done” in Chat when finished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latin typeface="UC Berkeley OS Sign"/>
              <a:sym typeface="UC Berkeley OS Sign"/>
            </a:endParaRPr>
          </a:p>
        </p:txBody>
      </p:sp>
    </p:spTree>
    <p:extLst>
      <p:ext uri="{BB962C8B-B14F-4D97-AF65-F5344CB8AC3E}">
        <p14:creationId xmlns:p14="http://schemas.microsoft.com/office/powerpoint/2010/main" val="2282958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dirty="0"/>
              <a:t>Your Assignment</a:t>
            </a:r>
          </a:p>
        </p:txBody>
      </p:sp>
      <p:sp>
        <p:nvSpPr>
          <p:cNvPr id="3" name="Content Placeholder 2"/>
          <p:cNvSpPr>
            <a:spLocks noGrp="1"/>
          </p:cNvSpPr>
          <p:nvPr>
            <p:ph idx="1"/>
          </p:nvPr>
        </p:nvSpPr>
        <p:spPr>
          <a:xfrm>
            <a:off x="304800" y="1295400"/>
            <a:ext cx="8229600" cy="5181600"/>
          </a:xfrm>
        </p:spPr>
        <p:txBody>
          <a:bodyPr>
            <a:normAutofit fontScale="47500" lnSpcReduction="20000"/>
          </a:bodyPr>
          <a:lstStyle/>
          <a:p>
            <a:pPr marL="514350" indent="-514350">
              <a:buFont typeface="+mj-lt"/>
              <a:buAutoNum type="arabicPeriod"/>
            </a:pPr>
            <a:r>
              <a:rPr lang="en-US" sz="4200" dirty="0"/>
              <a:t>Complete the concept hierarchy (taxonomy) between “Vehicle” and the 14 hyponyms shown on the next two slides</a:t>
            </a:r>
          </a:p>
          <a:p>
            <a:pPr marL="914400" lvl="1" indent="-514350"/>
            <a:r>
              <a:rPr lang="en-US" sz="4200" dirty="0"/>
              <a:t>Use as many intermediate levels and sub-categories as you need to organize everything</a:t>
            </a:r>
          </a:p>
          <a:p>
            <a:pPr marL="914400" lvl="1" indent="-514350"/>
            <a:r>
              <a:rPr lang="en-US" sz="4200" dirty="0"/>
              <a:t>Create a diagram by hand or with a drawing tool to show your taxonomy (like TDO Figure 6.1)</a:t>
            </a:r>
          </a:p>
          <a:p>
            <a:pPr marL="514350" indent="-514350">
              <a:buFont typeface="+mj-lt"/>
              <a:buAutoNum type="arabicPeriod"/>
            </a:pPr>
            <a:r>
              <a:rPr lang="en-US" sz="4200" dirty="0"/>
              <a:t>Test and refine your concept hierarchy using Miller’s formula for definitions to define each hyponym (the formula is on the slide following the 14 hyponyms)</a:t>
            </a:r>
          </a:p>
          <a:p>
            <a:pPr marL="857250" lvl="1" indent="-457200"/>
            <a:r>
              <a:rPr lang="en-US" sz="4200" dirty="0"/>
              <a:t>This list of 14 definitions should also be turned in</a:t>
            </a:r>
          </a:p>
          <a:p>
            <a:pPr marL="514350" indent="-514350">
              <a:buFont typeface="+mj-lt"/>
              <a:buAutoNum type="arabicPeriod"/>
            </a:pPr>
            <a:r>
              <a:rPr lang="en-US" sz="4200" dirty="0"/>
              <a:t>Test your taxonomy using the 5 instances shown on the last 5 slides</a:t>
            </a:r>
          </a:p>
          <a:p>
            <a:pPr marL="857250" lvl="1" indent="-457200"/>
            <a:r>
              <a:rPr lang="en-US" sz="4200" dirty="0"/>
              <a:t>For each new instance, name the category in which it fits</a:t>
            </a:r>
          </a:p>
          <a:p>
            <a:pPr marL="857250" lvl="1" indent="-457200"/>
            <a:r>
              <a:rPr lang="en-US" sz="4200" dirty="0"/>
              <a:t>If it doesn’t fit in your taxonomy, explain why and how the taxonomy should change to enable it to fit</a:t>
            </a:r>
          </a:p>
          <a:p>
            <a:pPr marL="514350" indent="-514350">
              <a:buFont typeface="+mj-lt"/>
              <a:buAutoNum type="arabicPeriod"/>
            </a:pPr>
            <a:r>
              <a:rPr lang="en-US" sz="4200" dirty="0"/>
              <a:t>If your taxonomy changed as a result of the 5 test cases, revise your diagram and submit it</a:t>
            </a:r>
          </a:p>
          <a:p>
            <a:pPr marL="514350" indent="-514350">
              <a:buFont typeface="+mj-lt"/>
              <a:buAutoNum type="arabicPeriod"/>
            </a:pPr>
            <a:endParaRPr lang="en-US" sz="4200" dirty="0"/>
          </a:p>
          <a:p>
            <a:pPr marL="514350" indent="-514350">
              <a:buFont typeface="+mj-lt"/>
              <a:buAutoNum type="arabicPeriod"/>
            </a:pPr>
            <a:endParaRPr lang="en-US" sz="4200" dirty="0"/>
          </a:p>
          <a:p>
            <a:pPr marL="514350" lvl="1" indent="-514350">
              <a:buFont typeface="+mj-lt"/>
              <a:buAutoNum type="arabicPeriod"/>
            </a:pPr>
            <a:endParaRPr lang="en-US" sz="4200" dirty="0"/>
          </a:p>
          <a:p>
            <a:pPr marL="857250" lvl="1" indent="-457200"/>
            <a:endParaRPr lang="en-US" dirty="0"/>
          </a:p>
        </p:txBody>
      </p:sp>
    </p:spTree>
    <p:extLst>
      <p:ext uri="{BB962C8B-B14F-4D97-AF65-F5344CB8AC3E}">
        <p14:creationId xmlns:p14="http://schemas.microsoft.com/office/powerpoint/2010/main" val="1279735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8390" y="593725"/>
            <a:ext cx="2466975" cy="1847850"/>
          </a:xfrm>
          <a:prstGeom prst="rect">
            <a:avLst/>
          </a:prstGeom>
        </p:spPr>
      </p:pic>
      <p:pic>
        <p:nvPicPr>
          <p:cNvPr id="3" name="Picture 2"/>
          <p:cNvPicPr>
            <a:picLocks noChangeAspect="1"/>
          </p:cNvPicPr>
          <p:nvPr/>
        </p:nvPicPr>
        <p:blipFill>
          <a:blip r:embed="rId4" cstate="print"/>
          <a:stretch>
            <a:fillRect/>
          </a:stretch>
        </p:blipFill>
        <p:spPr>
          <a:xfrm>
            <a:off x="6556645" y="2156710"/>
            <a:ext cx="2302773" cy="1532391"/>
          </a:xfrm>
          <a:prstGeom prst="rect">
            <a:avLst/>
          </a:prstGeom>
        </p:spPr>
      </p:pic>
      <p:pic>
        <p:nvPicPr>
          <p:cNvPr id="5" name="Picture 4"/>
          <p:cNvPicPr>
            <a:picLocks noChangeAspect="1"/>
          </p:cNvPicPr>
          <p:nvPr/>
        </p:nvPicPr>
        <p:blipFill>
          <a:blip r:embed="rId5" cstate="print"/>
          <a:stretch>
            <a:fillRect/>
          </a:stretch>
        </p:blipFill>
        <p:spPr>
          <a:xfrm>
            <a:off x="411234" y="2787650"/>
            <a:ext cx="3028950" cy="1514475"/>
          </a:xfrm>
          <a:prstGeom prst="rect">
            <a:avLst/>
          </a:prstGeom>
        </p:spPr>
      </p:pic>
      <p:pic>
        <p:nvPicPr>
          <p:cNvPr id="6" name="Picture 5"/>
          <p:cNvPicPr>
            <a:picLocks noChangeAspect="1"/>
          </p:cNvPicPr>
          <p:nvPr/>
        </p:nvPicPr>
        <p:blipFill>
          <a:blip r:embed="rId6" cstate="print"/>
          <a:stretch>
            <a:fillRect/>
          </a:stretch>
        </p:blipFill>
        <p:spPr>
          <a:xfrm>
            <a:off x="4052167" y="2640312"/>
            <a:ext cx="1710071" cy="1702471"/>
          </a:xfrm>
          <a:prstGeom prst="rect">
            <a:avLst/>
          </a:prstGeom>
        </p:spPr>
      </p:pic>
      <p:pic>
        <p:nvPicPr>
          <p:cNvPr id="7" name="Picture 6"/>
          <p:cNvPicPr>
            <a:picLocks noChangeAspect="1"/>
          </p:cNvPicPr>
          <p:nvPr/>
        </p:nvPicPr>
        <p:blipFill>
          <a:blip r:embed="rId7" cstate="print"/>
          <a:stretch>
            <a:fillRect/>
          </a:stretch>
        </p:blipFill>
        <p:spPr>
          <a:xfrm>
            <a:off x="2356030" y="4901237"/>
            <a:ext cx="3468543" cy="1876425"/>
          </a:xfrm>
          <a:prstGeom prst="rect">
            <a:avLst/>
          </a:prstGeom>
        </p:spPr>
      </p:pic>
      <p:pic>
        <p:nvPicPr>
          <p:cNvPr id="8" name="Picture 7"/>
          <p:cNvPicPr>
            <a:picLocks noChangeAspect="1"/>
          </p:cNvPicPr>
          <p:nvPr/>
        </p:nvPicPr>
        <p:blipFill>
          <a:blip r:embed="rId8" cstate="print"/>
          <a:stretch>
            <a:fillRect/>
          </a:stretch>
        </p:blipFill>
        <p:spPr>
          <a:xfrm>
            <a:off x="3657976" y="551466"/>
            <a:ext cx="3019425" cy="1514475"/>
          </a:xfrm>
          <a:prstGeom prst="rect">
            <a:avLst/>
          </a:prstGeom>
        </p:spPr>
      </p:pic>
      <p:sp>
        <p:nvSpPr>
          <p:cNvPr id="10" name="TextBox 9"/>
          <p:cNvSpPr txBox="1"/>
          <p:nvPr/>
        </p:nvSpPr>
        <p:spPr>
          <a:xfrm>
            <a:off x="411234" y="388505"/>
            <a:ext cx="3276600" cy="646331"/>
          </a:xfrm>
          <a:prstGeom prst="rect">
            <a:avLst/>
          </a:prstGeom>
          <a:noFill/>
        </p:spPr>
        <p:txBody>
          <a:bodyPr wrap="square" rtlCol="0">
            <a:spAutoFit/>
          </a:bodyPr>
          <a:lstStyle/>
          <a:p>
            <a:r>
              <a:rPr lang="en-US" dirty="0"/>
              <a:t>Passenger automobile</a:t>
            </a:r>
          </a:p>
          <a:p>
            <a:endParaRPr lang="en-US" dirty="0"/>
          </a:p>
        </p:txBody>
      </p:sp>
      <p:sp>
        <p:nvSpPr>
          <p:cNvPr id="11" name="TextBox 10"/>
          <p:cNvSpPr txBox="1"/>
          <p:nvPr/>
        </p:nvSpPr>
        <p:spPr>
          <a:xfrm>
            <a:off x="4281941" y="352729"/>
            <a:ext cx="2905846" cy="369332"/>
          </a:xfrm>
          <a:prstGeom prst="rect">
            <a:avLst/>
          </a:prstGeom>
          <a:noFill/>
        </p:spPr>
        <p:txBody>
          <a:bodyPr wrap="square" rtlCol="0">
            <a:spAutoFit/>
          </a:bodyPr>
          <a:lstStyle/>
          <a:p>
            <a:r>
              <a:rPr lang="en-US" dirty="0"/>
              <a:t>Pick-up Truck</a:t>
            </a:r>
          </a:p>
        </p:txBody>
      </p:sp>
      <p:sp>
        <p:nvSpPr>
          <p:cNvPr id="12" name="TextBox 11"/>
          <p:cNvSpPr txBox="1"/>
          <p:nvPr/>
        </p:nvSpPr>
        <p:spPr>
          <a:xfrm>
            <a:off x="6908727" y="1649434"/>
            <a:ext cx="2645041" cy="369332"/>
          </a:xfrm>
          <a:prstGeom prst="rect">
            <a:avLst/>
          </a:prstGeom>
          <a:noFill/>
        </p:spPr>
        <p:txBody>
          <a:bodyPr wrap="square" rtlCol="0">
            <a:spAutoFit/>
          </a:bodyPr>
          <a:lstStyle/>
          <a:p>
            <a:r>
              <a:rPr lang="en-US" dirty="0"/>
              <a:t>Bicycle</a:t>
            </a:r>
          </a:p>
        </p:txBody>
      </p:sp>
      <p:sp>
        <p:nvSpPr>
          <p:cNvPr id="13" name="TextBox 12"/>
          <p:cNvSpPr txBox="1"/>
          <p:nvPr/>
        </p:nvSpPr>
        <p:spPr>
          <a:xfrm>
            <a:off x="737466" y="2337910"/>
            <a:ext cx="3125642" cy="369332"/>
          </a:xfrm>
          <a:prstGeom prst="rect">
            <a:avLst/>
          </a:prstGeom>
          <a:noFill/>
        </p:spPr>
        <p:txBody>
          <a:bodyPr wrap="square" rtlCol="0">
            <a:spAutoFit/>
          </a:bodyPr>
          <a:lstStyle/>
          <a:p>
            <a:r>
              <a:rPr lang="en-US" dirty="0"/>
              <a:t>Passenger Train</a:t>
            </a:r>
          </a:p>
        </p:txBody>
      </p:sp>
      <p:sp>
        <p:nvSpPr>
          <p:cNvPr id="14" name="TextBox 13"/>
          <p:cNvSpPr txBox="1"/>
          <p:nvPr/>
        </p:nvSpPr>
        <p:spPr>
          <a:xfrm>
            <a:off x="4111213" y="2256909"/>
            <a:ext cx="3076574" cy="369332"/>
          </a:xfrm>
          <a:prstGeom prst="rect">
            <a:avLst/>
          </a:prstGeom>
          <a:noFill/>
        </p:spPr>
        <p:txBody>
          <a:bodyPr wrap="square" rtlCol="0">
            <a:spAutoFit/>
          </a:bodyPr>
          <a:lstStyle/>
          <a:p>
            <a:r>
              <a:rPr lang="en-US" dirty="0"/>
              <a:t>Cargo Barge</a:t>
            </a:r>
          </a:p>
        </p:txBody>
      </p:sp>
      <p:pic>
        <p:nvPicPr>
          <p:cNvPr id="15" name="Picture 14"/>
          <p:cNvPicPr>
            <a:picLocks noChangeAspect="1"/>
          </p:cNvPicPr>
          <p:nvPr/>
        </p:nvPicPr>
        <p:blipFill>
          <a:blip r:embed="rId9" cstate="print"/>
          <a:stretch>
            <a:fillRect/>
          </a:stretch>
        </p:blipFill>
        <p:spPr>
          <a:xfrm>
            <a:off x="231287" y="4854637"/>
            <a:ext cx="1944796" cy="1944796"/>
          </a:xfrm>
          <a:prstGeom prst="rect">
            <a:avLst/>
          </a:prstGeom>
        </p:spPr>
      </p:pic>
      <p:sp>
        <p:nvSpPr>
          <p:cNvPr id="16" name="TextBox 15"/>
          <p:cNvSpPr txBox="1"/>
          <p:nvPr/>
        </p:nvSpPr>
        <p:spPr>
          <a:xfrm>
            <a:off x="411234" y="4648200"/>
            <a:ext cx="2574131" cy="369332"/>
          </a:xfrm>
          <a:prstGeom prst="rect">
            <a:avLst/>
          </a:prstGeom>
          <a:noFill/>
        </p:spPr>
        <p:txBody>
          <a:bodyPr wrap="square" rtlCol="0">
            <a:spAutoFit/>
          </a:bodyPr>
          <a:lstStyle/>
          <a:p>
            <a:r>
              <a:rPr lang="en-US" dirty="0"/>
              <a:t>Skateboard</a:t>
            </a:r>
          </a:p>
        </p:txBody>
      </p:sp>
      <p:sp>
        <p:nvSpPr>
          <p:cNvPr id="17" name="TextBox 16"/>
          <p:cNvSpPr txBox="1"/>
          <p:nvPr/>
        </p:nvSpPr>
        <p:spPr>
          <a:xfrm>
            <a:off x="3521868" y="4463534"/>
            <a:ext cx="3048000" cy="369332"/>
          </a:xfrm>
          <a:prstGeom prst="rect">
            <a:avLst/>
          </a:prstGeom>
          <a:noFill/>
        </p:spPr>
        <p:txBody>
          <a:bodyPr wrap="square" rtlCol="0">
            <a:spAutoFit/>
          </a:bodyPr>
          <a:lstStyle/>
          <a:p>
            <a:r>
              <a:rPr lang="en-US" dirty="0"/>
              <a:t>Cargo Aircraft</a:t>
            </a:r>
          </a:p>
        </p:txBody>
      </p:sp>
      <p:pic>
        <p:nvPicPr>
          <p:cNvPr id="18" name="Picture 17"/>
          <p:cNvPicPr>
            <a:picLocks noChangeAspect="1"/>
          </p:cNvPicPr>
          <p:nvPr/>
        </p:nvPicPr>
        <p:blipFill>
          <a:blip r:embed="rId10" cstate="print"/>
          <a:stretch>
            <a:fillRect/>
          </a:stretch>
        </p:blipFill>
        <p:spPr>
          <a:xfrm>
            <a:off x="6004520" y="4997907"/>
            <a:ext cx="2761727" cy="1658256"/>
          </a:xfrm>
          <a:prstGeom prst="rect">
            <a:avLst/>
          </a:prstGeom>
        </p:spPr>
      </p:pic>
      <p:sp>
        <p:nvSpPr>
          <p:cNvPr id="19" name="TextBox 18"/>
          <p:cNvSpPr txBox="1"/>
          <p:nvPr/>
        </p:nvSpPr>
        <p:spPr>
          <a:xfrm>
            <a:off x="6787956" y="4304389"/>
            <a:ext cx="2133600" cy="369332"/>
          </a:xfrm>
          <a:prstGeom prst="rect">
            <a:avLst/>
          </a:prstGeom>
          <a:noFill/>
        </p:spPr>
        <p:txBody>
          <a:bodyPr wrap="square" rtlCol="0">
            <a:spAutoFit/>
          </a:bodyPr>
          <a:lstStyle/>
          <a:p>
            <a:r>
              <a:rPr lang="en-US" dirty="0"/>
              <a:t>Bus</a:t>
            </a:r>
          </a:p>
        </p:txBody>
      </p:sp>
    </p:spTree>
    <p:extLst>
      <p:ext uri="{BB962C8B-B14F-4D97-AF65-F5344CB8AC3E}">
        <p14:creationId xmlns:p14="http://schemas.microsoft.com/office/powerpoint/2010/main" val="3945133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638704" y="714438"/>
            <a:ext cx="2301557" cy="1726168"/>
          </a:xfrm>
          <a:prstGeom prst="rect">
            <a:avLst/>
          </a:prstGeom>
        </p:spPr>
      </p:pic>
      <p:pic>
        <p:nvPicPr>
          <p:cNvPr id="5" name="Picture 4"/>
          <p:cNvPicPr>
            <a:picLocks noChangeAspect="1"/>
          </p:cNvPicPr>
          <p:nvPr/>
        </p:nvPicPr>
        <p:blipFill>
          <a:blip r:embed="rId4" cstate="print"/>
          <a:stretch>
            <a:fillRect/>
          </a:stretch>
        </p:blipFill>
        <p:spPr>
          <a:xfrm>
            <a:off x="6400800" y="4267200"/>
            <a:ext cx="2469094" cy="1847248"/>
          </a:xfrm>
          <a:prstGeom prst="rect">
            <a:avLst/>
          </a:prstGeom>
        </p:spPr>
      </p:pic>
      <p:pic>
        <p:nvPicPr>
          <p:cNvPr id="6" name="Picture 5"/>
          <p:cNvPicPr>
            <a:picLocks noChangeAspect="1"/>
          </p:cNvPicPr>
          <p:nvPr/>
        </p:nvPicPr>
        <p:blipFill>
          <a:blip r:embed="rId5" cstate="print"/>
          <a:stretch>
            <a:fillRect/>
          </a:stretch>
        </p:blipFill>
        <p:spPr>
          <a:xfrm>
            <a:off x="3431174" y="3117711"/>
            <a:ext cx="2336666" cy="1554945"/>
          </a:xfrm>
          <a:prstGeom prst="rect">
            <a:avLst/>
          </a:prstGeom>
        </p:spPr>
      </p:pic>
      <p:pic>
        <p:nvPicPr>
          <p:cNvPr id="8" name="Picture 7"/>
          <p:cNvPicPr>
            <a:picLocks noChangeAspect="1"/>
          </p:cNvPicPr>
          <p:nvPr/>
        </p:nvPicPr>
        <p:blipFill>
          <a:blip r:embed="rId6" cstate="print"/>
          <a:stretch>
            <a:fillRect/>
          </a:stretch>
        </p:blipFill>
        <p:spPr>
          <a:xfrm>
            <a:off x="556678" y="730500"/>
            <a:ext cx="2609850" cy="1752600"/>
          </a:xfrm>
          <a:prstGeom prst="rect">
            <a:avLst/>
          </a:prstGeom>
        </p:spPr>
      </p:pic>
      <p:sp>
        <p:nvSpPr>
          <p:cNvPr id="9" name="TextBox 8"/>
          <p:cNvSpPr txBox="1"/>
          <p:nvPr/>
        </p:nvSpPr>
        <p:spPr>
          <a:xfrm>
            <a:off x="685800" y="381000"/>
            <a:ext cx="3886200" cy="369332"/>
          </a:xfrm>
          <a:prstGeom prst="rect">
            <a:avLst/>
          </a:prstGeom>
          <a:noFill/>
        </p:spPr>
        <p:txBody>
          <a:bodyPr wrap="square" rtlCol="0">
            <a:spAutoFit/>
          </a:bodyPr>
          <a:lstStyle/>
          <a:p>
            <a:r>
              <a:rPr lang="en-US" dirty="0"/>
              <a:t>Passenger Aircraft</a:t>
            </a:r>
          </a:p>
        </p:txBody>
      </p:sp>
      <p:sp>
        <p:nvSpPr>
          <p:cNvPr id="10" name="TextBox 9"/>
          <p:cNvSpPr txBox="1"/>
          <p:nvPr/>
        </p:nvSpPr>
        <p:spPr>
          <a:xfrm>
            <a:off x="4054639" y="152400"/>
            <a:ext cx="2955761" cy="369332"/>
          </a:xfrm>
          <a:prstGeom prst="rect">
            <a:avLst/>
          </a:prstGeom>
          <a:noFill/>
        </p:spPr>
        <p:txBody>
          <a:bodyPr wrap="square" rtlCol="0">
            <a:spAutoFit/>
          </a:bodyPr>
          <a:lstStyle/>
          <a:p>
            <a:r>
              <a:rPr lang="en-US" dirty="0"/>
              <a:t>Rowboat</a:t>
            </a:r>
          </a:p>
        </p:txBody>
      </p:sp>
      <p:sp>
        <p:nvSpPr>
          <p:cNvPr id="11" name="TextBox 10"/>
          <p:cNvSpPr txBox="1"/>
          <p:nvPr/>
        </p:nvSpPr>
        <p:spPr>
          <a:xfrm>
            <a:off x="6248400" y="3886200"/>
            <a:ext cx="2402622" cy="369332"/>
          </a:xfrm>
          <a:prstGeom prst="rect">
            <a:avLst/>
          </a:prstGeom>
          <a:noFill/>
        </p:spPr>
        <p:txBody>
          <a:bodyPr wrap="square" rtlCol="0">
            <a:spAutoFit/>
          </a:bodyPr>
          <a:lstStyle/>
          <a:p>
            <a:r>
              <a:rPr lang="en-US" dirty="0"/>
              <a:t>Motorcycle</a:t>
            </a:r>
          </a:p>
        </p:txBody>
      </p:sp>
      <p:sp>
        <p:nvSpPr>
          <p:cNvPr id="14" name="TextBox 13"/>
          <p:cNvSpPr txBox="1"/>
          <p:nvPr/>
        </p:nvSpPr>
        <p:spPr>
          <a:xfrm>
            <a:off x="3996582" y="2731925"/>
            <a:ext cx="2438400" cy="369332"/>
          </a:xfrm>
          <a:prstGeom prst="rect">
            <a:avLst/>
          </a:prstGeom>
          <a:noFill/>
        </p:spPr>
        <p:txBody>
          <a:bodyPr wrap="square" rtlCol="0">
            <a:spAutoFit/>
          </a:bodyPr>
          <a:lstStyle/>
          <a:p>
            <a:r>
              <a:rPr lang="en-US" dirty="0"/>
              <a:t>Cargo Truck</a:t>
            </a:r>
          </a:p>
        </p:txBody>
      </p:sp>
      <p:pic>
        <p:nvPicPr>
          <p:cNvPr id="15" name="Picture 14"/>
          <p:cNvPicPr>
            <a:picLocks noChangeAspect="1"/>
          </p:cNvPicPr>
          <p:nvPr/>
        </p:nvPicPr>
        <p:blipFill>
          <a:blip r:embed="rId7" cstate="print"/>
          <a:stretch>
            <a:fillRect/>
          </a:stretch>
        </p:blipFill>
        <p:spPr>
          <a:xfrm>
            <a:off x="457200" y="3429000"/>
            <a:ext cx="2762250" cy="1657350"/>
          </a:xfrm>
          <a:prstGeom prst="rect">
            <a:avLst/>
          </a:prstGeom>
        </p:spPr>
      </p:pic>
      <p:sp>
        <p:nvSpPr>
          <p:cNvPr id="16" name="TextBox 15"/>
          <p:cNvSpPr txBox="1"/>
          <p:nvPr/>
        </p:nvSpPr>
        <p:spPr>
          <a:xfrm>
            <a:off x="381000" y="2895600"/>
            <a:ext cx="3039236" cy="369332"/>
          </a:xfrm>
          <a:prstGeom prst="rect">
            <a:avLst/>
          </a:prstGeom>
          <a:noFill/>
        </p:spPr>
        <p:txBody>
          <a:bodyPr wrap="square" rtlCol="0">
            <a:spAutoFit/>
          </a:bodyPr>
          <a:lstStyle/>
          <a:p>
            <a:r>
              <a:rPr lang="en-US" dirty="0"/>
              <a:t>Cruise Ship</a:t>
            </a:r>
          </a:p>
        </p:txBody>
      </p:sp>
      <p:pic>
        <p:nvPicPr>
          <p:cNvPr id="19" name="Picture 18"/>
          <p:cNvPicPr>
            <a:picLocks noChangeAspect="1"/>
          </p:cNvPicPr>
          <p:nvPr/>
        </p:nvPicPr>
        <p:blipFill>
          <a:blip r:embed="rId8" cstate="print"/>
          <a:stretch>
            <a:fillRect/>
          </a:stretch>
        </p:blipFill>
        <p:spPr>
          <a:xfrm>
            <a:off x="6198132" y="1044656"/>
            <a:ext cx="2466975" cy="1847850"/>
          </a:xfrm>
          <a:prstGeom prst="rect">
            <a:avLst/>
          </a:prstGeom>
        </p:spPr>
      </p:pic>
      <p:sp>
        <p:nvSpPr>
          <p:cNvPr id="20" name="TextBox 19"/>
          <p:cNvSpPr txBox="1"/>
          <p:nvPr/>
        </p:nvSpPr>
        <p:spPr>
          <a:xfrm>
            <a:off x="6434982" y="480305"/>
            <a:ext cx="2165725" cy="369332"/>
          </a:xfrm>
          <a:prstGeom prst="rect">
            <a:avLst/>
          </a:prstGeom>
          <a:noFill/>
        </p:spPr>
        <p:txBody>
          <a:bodyPr wrap="square" rtlCol="0">
            <a:spAutoFit/>
          </a:bodyPr>
          <a:lstStyle/>
          <a:p>
            <a:r>
              <a:rPr lang="en-US" dirty="0"/>
              <a:t>Freight Train</a:t>
            </a:r>
          </a:p>
        </p:txBody>
      </p:sp>
    </p:spTree>
    <p:extLst>
      <p:ext uri="{BB962C8B-B14F-4D97-AF65-F5344CB8AC3E}">
        <p14:creationId xmlns:p14="http://schemas.microsoft.com/office/powerpoint/2010/main" val="4188511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38200" y="549541"/>
            <a:ext cx="74676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Miller’s Formula for Definitions</a:t>
            </a:r>
            <a:br>
              <a:rPr lang="en-US" sz="4000" b="1" dirty="0"/>
            </a:br>
            <a:r>
              <a:rPr lang="en-US" sz="4000" b="1" dirty="0"/>
              <a:t>(TDO 6.4.1.1)</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396149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hyponym = {adjective+} hypernym {distinguishing clause+}</a:t>
            </a:r>
          </a:p>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Doesn't mention every characteristic of hyponym, only those needed to distinguish from other hyponyms</a:t>
            </a:r>
          </a:p>
        </p:txBody>
      </p:sp>
    </p:spTree>
    <p:extLst>
      <p:ext uri="{BB962C8B-B14F-4D97-AF65-F5344CB8AC3E}">
        <p14:creationId xmlns:p14="http://schemas.microsoft.com/office/powerpoint/2010/main" val="2708080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Example: Generic Supply Chain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143000"/>
            <a:ext cx="8036719" cy="4656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a:p>
        </p:txBody>
      </p:sp>
      <p:pic>
        <p:nvPicPr>
          <p:cNvPr id="139266" name="Picture 2" descr="D:\Lectures\figures\supply_chain_basic.gif"/>
          <p:cNvPicPr>
            <a:picLocks noChangeAspect="1" noChangeArrowheads="1"/>
          </p:cNvPicPr>
          <p:nvPr/>
        </p:nvPicPr>
        <p:blipFill>
          <a:blip r:embed="rId3" cstate="print"/>
          <a:srcRect/>
          <a:stretch>
            <a:fillRect/>
          </a:stretch>
        </p:blipFill>
        <p:spPr bwMode="auto">
          <a:xfrm>
            <a:off x="1066800" y="1143000"/>
            <a:ext cx="7067550" cy="5334000"/>
          </a:xfrm>
          <a:prstGeom prst="rect">
            <a:avLst/>
          </a:prstGeom>
          <a:noFill/>
        </p:spPr>
      </p:pic>
    </p:spTree>
    <p:extLst>
      <p:ext uri="{BB962C8B-B14F-4D97-AF65-F5344CB8AC3E}">
        <p14:creationId xmlns:p14="http://schemas.microsoft.com/office/powerpoint/2010/main" val="25949946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905000" y="2514600"/>
            <a:ext cx="5038361" cy="3352800"/>
          </a:xfrm>
          <a:prstGeom prst="rect">
            <a:avLst/>
          </a:prstGeom>
        </p:spPr>
      </p:pic>
      <p:sp>
        <p:nvSpPr>
          <p:cNvPr id="3" name="TextBox 2"/>
          <p:cNvSpPr txBox="1"/>
          <p:nvPr/>
        </p:nvSpPr>
        <p:spPr>
          <a:xfrm>
            <a:off x="2438400" y="762000"/>
            <a:ext cx="4038600" cy="1446550"/>
          </a:xfrm>
          <a:prstGeom prst="rect">
            <a:avLst/>
          </a:prstGeom>
          <a:noFill/>
        </p:spPr>
        <p:txBody>
          <a:bodyPr wrap="square" rtlCol="0">
            <a:spAutoFit/>
          </a:bodyPr>
          <a:lstStyle/>
          <a:p>
            <a:r>
              <a:rPr lang="en-US" sz="4400" dirty="0"/>
              <a:t>Amphibious </a:t>
            </a:r>
            <a:br>
              <a:rPr lang="en-US" sz="4400" dirty="0"/>
            </a:br>
            <a:r>
              <a:rPr lang="en-US" sz="4400" dirty="0"/>
              <a:t>“Duck Boat”</a:t>
            </a:r>
          </a:p>
        </p:txBody>
      </p:sp>
      <p:sp>
        <p:nvSpPr>
          <p:cNvPr id="1026" name="AutoShape 2" descr="Image result for space shut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space shut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Submarine.jpg"/>
          <p:cNvPicPr>
            <a:picLocks noChangeAspect="1"/>
          </p:cNvPicPr>
          <p:nvPr/>
        </p:nvPicPr>
        <p:blipFill>
          <a:blip r:embed="rId3" cstate="print"/>
          <a:stretch>
            <a:fillRect/>
          </a:stretch>
        </p:blipFill>
        <p:spPr>
          <a:xfrm>
            <a:off x="1676400" y="2286000"/>
            <a:ext cx="5204667" cy="3124200"/>
          </a:xfrm>
          <a:prstGeom prst="rect">
            <a:avLst/>
          </a:prstGeom>
        </p:spPr>
      </p:pic>
      <p:sp>
        <p:nvSpPr>
          <p:cNvPr id="10" name="TextBox 9"/>
          <p:cNvSpPr txBox="1"/>
          <p:nvPr/>
        </p:nvSpPr>
        <p:spPr>
          <a:xfrm>
            <a:off x="2743200" y="1295400"/>
            <a:ext cx="3124200" cy="769441"/>
          </a:xfrm>
          <a:prstGeom prst="rect">
            <a:avLst/>
          </a:prstGeom>
          <a:noFill/>
        </p:spPr>
        <p:txBody>
          <a:bodyPr wrap="square" rtlCol="0">
            <a:spAutoFit/>
          </a:bodyPr>
          <a:lstStyle/>
          <a:p>
            <a:r>
              <a:rPr lang="en-US" sz="4400" dirty="0"/>
              <a:t>Submarine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space shut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paceShuttle.jpg"/>
          <p:cNvPicPr>
            <a:picLocks noChangeAspect="1"/>
          </p:cNvPicPr>
          <p:nvPr/>
        </p:nvPicPr>
        <p:blipFill>
          <a:blip r:embed="rId3" cstate="print"/>
          <a:stretch>
            <a:fillRect/>
          </a:stretch>
        </p:blipFill>
        <p:spPr>
          <a:xfrm>
            <a:off x="1828800" y="2209800"/>
            <a:ext cx="4876800" cy="2743200"/>
          </a:xfrm>
          <a:prstGeom prst="rect">
            <a:avLst/>
          </a:prstGeom>
        </p:spPr>
      </p:pic>
      <p:sp>
        <p:nvSpPr>
          <p:cNvPr id="8" name="TextBox 7"/>
          <p:cNvSpPr txBox="1"/>
          <p:nvPr/>
        </p:nvSpPr>
        <p:spPr>
          <a:xfrm>
            <a:off x="2209800" y="1219200"/>
            <a:ext cx="5181600" cy="769441"/>
          </a:xfrm>
          <a:prstGeom prst="rect">
            <a:avLst/>
          </a:prstGeom>
          <a:noFill/>
        </p:spPr>
        <p:txBody>
          <a:bodyPr wrap="square" rtlCol="0">
            <a:spAutoFit/>
          </a:bodyPr>
          <a:lstStyle/>
          <a:p>
            <a:r>
              <a:rPr lang="en-US" sz="4400" dirty="0"/>
              <a:t>Space Shuttle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752600" y="2362200"/>
            <a:ext cx="5212700" cy="2935151"/>
          </a:xfrm>
          <a:prstGeom prst="rect">
            <a:avLst/>
          </a:prstGeom>
        </p:spPr>
      </p:pic>
      <p:sp>
        <p:nvSpPr>
          <p:cNvPr id="5" name="TextBox 4"/>
          <p:cNvSpPr txBox="1"/>
          <p:nvPr/>
        </p:nvSpPr>
        <p:spPr>
          <a:xfrm>
            <a:off x="2438400" y="685800"/>
            <a:ext cx="4953000" cy="1446550"/>
          </a:xfrm>
          <a:prstGeom prst="rect">
            <a:avLst/>
          </a:prstGeom>
          <a:noFill/>
        </p:spPr>
        <p:txBody>
          <a:bodyPr wrap="square" rtlCol="0">
            <a:spAutoFit/>
          </a:bodyPr>
          <a:lstStyle/>
          <a:p>
            <a:r>
              <a:rPr lang="en-US" sz="4400" dirty="0"/>
              <a:t>Remotely Piloted</a:t>
            </a:r>
            <a:br>
              <a:rPr lang="en-US" sz="4400" dirty="0"/>
            </a:br>
            <a:r>
              <a:rPr lang="en-US" sz="4400" dirty="0"/>
              <a:t> Drone Aircraft</a:t>
            </a:r>
          </a:p>
        </p:txBody>
      </p:sp>
      <p:sp>
        <p:nvSpPr>
          <p:cNvPr id="1026" name="AutoShape 2" descr="Image result for space shut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space shut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352800" y="1371600"/>
            <a:ext cx="2775324" cy="769441"/>
          </a:xfrm>
          <a:prstGeom prst="rect">
            <a:avLst/>
          </a:prstGeom>
          <a:noFill/>
        </p:spPr>
        <p:txBody>
          <a:bodyPr wrap="square" rtlCol="0">
            <a:spAutoFit/>
          </a:bodyPr>
          <a:lstStyle/>
          <a:p>
            <a:r>
              <a:rPr lang="en-US" sz="4400" dirty="0"/>
              <a:t>Mars Rover</a:t>
            </a:r>
          </a:p>
        </p:txBody>
      </p:sp>
      <p:pic>
        <p:nvPicPr>
          <p:cNvPr id="12" name="Picture 11" descr="MarsRover.jpg"/>
          <p:cNvPicPr>
            <a:picLocks noChangeAspect="1"/>
          </p:cNvPicPr>
          <p:nvPr/>
        </p:nvPicPr>
        <p:blipFill>
          <a:blip r:embed="rId3" cstate="print"/>
          <a:stretch>
            <a:fillRect/>
          </a:stretch>
        </p:blipFill>
        <p:spPr>
          <a:xfrm>
            <a:off x="1981200" y="2438400"/>
            <a:ext cx="4953000" cy="293821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3600" b="1" dirty="0"/>
              <a:t> BACK FROM BREAKOUT</a:t>
            </a:r>
            <a:br>
              <a:rPr lang="en-US" sz="3600" b="1" dirty="0"/>
            </a:br>
            <a:r>
              <a:rPr lang="en-US" dirty="0"/>
              <a:t>Compare Your Vehicle Taxonomies</a:t>
            </a:r>
            <a:endParaRPr lang="en-US"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61236" y="1495797"/>
            <a:ext cx="8077200" cy="524050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endParaRPr lang="en-US" sz="28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Number of levels; breadth vs. depth</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Robustness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Could your taxonomy handle the 5 test cases?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case(s) did not have a clear fit?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How much did “Miller definitions” help? Did you use them iteratively?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a:solidFill>
                  <a:srgbClr val="FF0000"/>
                </a:solidFill>
                <a:latin typeface="UC Berkeley OS Sign"/>
                <a:sym typeface="UC Berkeley OS Sign"/>
              </a:rPr>
              <a:t>OK to share the best taxonomies?</a:t>
            </a:r>
          </a:p>
        </p:txBody>
      </p:sp>
    </p:spTree>
    <p:extLst>
      <p:ext uri="{BB962C8B-B14F-4D97-AF65-F5344CB8AC3E}">
        <p14:creationId xmlns:p14="http://schemas.microsoft.com/office/powerpoint/2010/main" val="980710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690062"/>
            <a:ext cx="4572000" cy="3477875"/>
          </a:xfrm>
          <a:prstGeom prst="rect">
            <a:avLst/>
          </a:prstGeom>
        </p:spPr>
        <p:txBody>
          <a:bodyPr>
            <a:spAutoFit/>
          </a:bodyPr>
          <a:lstStyle/>
          <a:p>
            <a:pPr algn="ctr"/>
            <a:endParaRPr lang="en-US" sz="4400" dirty="0">
              <a:solidFill>
                <a:srgbClr val="FF0000"/>
              </a:solidFill>
            </a:endParaRPr>
          </a:p>
          <a:p>
            <a:pPr algn="ctr"/>
            <a:r>
              <a:rPr lang="en-US" sz="4400" dirty="0">
                <a:solidFill>
                  <a:srgbClr val="FF0000"/>
                </a:solidFill>
              </a:rPr>
              <a:t>Calculate and interpret centrality measures for a social network</a:t>
            </a:r>
          </a:p>
        </p:txBody>
      </p:sp>
      <p:sp>
        <p:nvSpPr>
          <p:cNvPr id="3" name="Title 1"/>
          <p:cNvSpPr txBox="1">
            <a:spLocks/>
          </p:cNvSpPr>
          <p:nvPr/>
        </p:nvSpPr>
        <p:spPr>
          <a:xfrm>
            <a:off x="381000" y="762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Breakout Session 2</a:t>
            </a:r>
          </a:p>
          <a:p>
            <a:r>
              <a:rPr lang="en-US" dirty="0"/>
              <a:t>(in pairs)</a:t>
            </a:r>
          </a:p>
        </p:txBody>
      </p:sp>
      <p:sp>
        <p:nvSpPr>
          <p:cNvPr id="4" name="TextBox 3">
            <a:extLst>
              <a:ext uri="{FF2B5EF4-FFF2-40B4-BE49-F238E27FC236}">
                <a16:creationId xmlns:a16="http://schemas.microsoft.com/office/drawing/2014/main" id="{60616D2D-C490-4BB4-B76A-6922642548F0}"/>
              </a:ext>
            </a:extLst>
          </p:cNvPr>
          <p:cNvSpPr txBox="1"/>
          <p:nvPr/>
        </p:nvSpPr>
        <p:spPr>
          <a:xfrm>
            <a:off x="381000" y="5715000"/>
            <a:ext cx="8229600" cy="646331"/>
          </a:xfrm>
          <a:prstGeom prst="rect">
            <a:avLst/>
          </a:prstGeom>
          <a:noFill/>
        </p:spPr>
        <p:txBody>
          <a:bodyPr wrap="square" rtlCol="0">
            <a:spAutoFit/>
          </a:bodyPr>
          <a:lstStyle/>
          <a:p>
            <a:r>
              <a:rPr lang="en-US" dirty="0"/>
              <a:t>Might not be time for this… if not, do it as an “exercise for the student” to ensure you know how the calculations work</a:t>
            </a:r>
          </a:p>
        </p:txBody>
      </p:sp>
    </p:spTree>
    <p:extLst>
      <p:ext uri="{BB962C8B-B14F-4D97-AF65-F5344CB8AC3E}">
        <p14:creationId xmlns:p14="http://schemas.microsoft.com/office/powerpoint/2010/main" val="221766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A Small Social Network</a:t>
            </a:r>
          </a:p>
        </p:txBody>
      </p:sp>
      <p:pic>
        <p:nvPicPr>
          <p:cNvPr id="4" name="Content Placeholder 3"/>
          <p:cNvPicPr>
            <a:picLocks noGrp="1" noChangeAspect="1"/>
          </p:cNvPicPr>
          <p:nvPr>
            <p:ph idx="1"/>
          </p:nvPr>
        </p:nvPicPr>
        <p:blipFill>
          <a:blip r:embed="rId3" cstate="print"/>
          <a:stretch>
            <a:fillRect/>
          </a:stretch>
        </p:blipFill>
        <p:spPr>
          <a:xfrm>
            <a:off x="1231106" y="1219200"/>
            <a:ext cx="6681788" cy="4402349"/>
          </a:xfrm>
          <a:prstGeom prst="rect">
            <a:avLst/>
          </a:prstGeom>
        </p:spPr>
      </p:pic>
      <p:sp>
        <p:nvSpPr>
          <p:cNvPr id="3" name="TextBox 2"/>
          <p:cNvSpPr txBox="1"/>
          <p:nvPr/>
        </p:nvSpPr>
        <p:spPr>
          <a:xfrm>
            <a:off x="467032" y="5943600"/>
            <a:ext cx="8229600" cy="369332"/>
          </a:xfrm>
          <a:prstGeom prst="rect">
            <a:avLst/>
          </a:prstGeom>
          <a:noFill/>
        </p:spPr>
        <p:txBody>
          <a:bodyPr wrap="square" rtlCol="0">
            <a:spAutoFit/>
          </a:bodyPr>
          <a:lstStyle/>
          <a:p>
            <a:r>
              <a:rPr lang="en-US" dirty="0"/>
              <a:t>10 Nodes (people) and  18 Edges (representing their professional interactions).</a:t>
            </a:r>
          </a:p>
        </p:txBody>
      </p:sp>
    </p:spTree>
    <p:extLst>
      <p:ext uri="{BB962C8B-B14F-4D97-AF65-F5344CB8AC3E}">
        <p14:creationId xmlns:p14="http://schemas.microsoft.com/office/powerpoint/2010/main" val="2162294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Answer these Questions</a:t>
            </a:r>
          </a:p>
        </p:txBody>
      </p:sp>
      <p:sp>
        <p:nvSpPr>
          <p:cNvPr id="3" name="Content Placeholder 2"/>
          <p:cNvSpPr>
            <a:spLocks noGrp="1"/>
          </p:cNvSpPr>
          <p:nvPr>
            <p:ph idx="1"/>
          </p:nvPr>
        </p:nvSpPr>
        <p:spPr>
          <a:xfrm>
            <a:off x="685800" y="1417638"/>
            <a:ext cx="8229600" cy="4525963"/>
          </a:xfrm>
        </p:spPr>
        <p:txBody>
          <a:bodyPr>
            <a:noAutofit/>
          </a:bodyPr>
          <a:lstStyle/>
          <a:p>
            <a:r>
              <a:rPr lang="en-US" dirty="0"/>
              <a:t>DEGREE CENTRALITY (# of direct connections)</a:t>
            </a:r>
          </a:p>
          <a:p>
            <a:pPr lvl="1"/>
            <a:r>
              <a:rPr lang="en-US" sz="3200" dirty="0"/>
              <a:t> Who is the most connected person?</a:t>
            </a:r>
          </a:p>
          <a:p>
            <a:pPr lvl="1"/>
            <a:r>
              <a:rPr lang="en-US" sz="3200" dirty="0"/>
              <a:t>Who is the least connected person?</a:t>
            </a:r>
          </a:p>
          <a:p>
            <a:r>
              <a:rPr lang="en-US" dirty="0"/>
              <a:t>CLOSENESS (average path length)</a:t>
            </a:r>
          </a:p>
          <a:p>
            <a:pPr lvl="1"/>
            <a:r>
              <a:rPr lang="en-US" sz="3200" dirty="0"/>
              <a:t>Which person has the most influence?</a:t>
            </a:r>
          </a:p>
        </p:txBody>
      </p:sp>
    </p:spTree>
    <p:extLst>
      <p:ext uri="{BB962C8B-B14F-4D97-AF65-F5344CB8AC3E}">
        <p14:creationId xmlns:p14="http://schemas.microsoft.com/office/powerpoint/2010/main" val="590233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Computing “Degree Centrality”</a:t>
            </a:r>
          </a:p>
        </p:txBody>
      </p:sp>
      <p:pic>
        <p:nvPicPr>
          <p:cNvPr id="4" name="Content Placeholder 3"/>
          <p:cNvPicPr>
            <a:picLocks noGrp="1" noChangeAspect="1"/>
          </p:cNvPicPr>
          <p:nvPr>
            <p:ph idx="1"/>
          </p:nvPr>
        </p:nvPicPr>
        <p:blipFill>
          <a:blip r:embed="rId3" cstate="print"/>
          <a:stretch>
            <a:fillRect/>
          </a:stretch>
        </p:blipFill>
        <p:spPr>
          <a:xfrm>
            <a:off x="4343400" y="2133600"/>
            <a:ext cx="4257675" cy="3552825"/>
          </a:xfrm>
          <a:prstGeom prst="rect">
            <a:avLst/>
          </a:prstGeom>
        </p:spPr>
      </p:pic>
      <p:pic>
        <p:nvPicPr>
          <p:cNvPr id="5" name="Picture 4"/>
          <p:cNvPicPr>
            <a:picLocks noChangeAspect="1"/>
          </p:cNvPicPr>
          <p:nvPr/>
        </p:nvPicPr>
        <p:blipFill>
          <a:blip r:embed="rId4" cstate="print"/>
          <a:stretch>
            <a:fillRect/>
          </a:stretch>
        </p:blipFill>
        <p:spPr>
          <a:xfrm>
            <a:off x="304800" y="2133600"/>
            <a:ext cx="3861599" cy="3409950"/>
          </a:xfrm>
          <a:prstGeom prst="rect">
            <a:avLst/>
          </a:prstGeom>
        </p:spPr>
      </p:pic>
    </p:spTree>
    <p:extLst>
      <p:ext uri="{BB962C8B-B14F-4D97-AF65-F5344CB8AC3E}">
        <p14:creationId xmlns:p14="http://schemas.microsoft.com/office/powerpoint/2010/main" val="135348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Separate Resources or </a:t>
            </a:r>
            <a:br>
              <a:rPr lang="en-US" sz="4000" b="1" dirty="0">
                <a:sym typeface="UC Berkeley OS Sign"/>
              </a:rPr>
            </a:br>
            <a:r>
              <a:rPr lang="en-US" sz="4000" b="1" dirty="0">
                <a:sym typeface="UC Berkeley OS Sign"/>
              </a:rPr>
              <a:t>Resource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pic>
        <p:nvPicPr>
          <p:cNvPr id="8" name="Picture 7" descr="components-alone.gif"/>
          <p:cNvPicPr>
            <a:picLocks noChangeAspect="1"/>
          </p:cNvPicPr>
          <p:nvPr/>
        </p:nvPicPr>
        <p:blipFill>
          <a:blip r:embed="rId3" cstate="print"/>
          <a:stretch>
            <a:fillRect/>
          </a:stretch>
        </p:blipFill>
        <p:spPr>
          <a:xfrm>
            <a:off x="3403859" y="2923837"/>
            <a:ext cx="5368444" cy="3469605"/>
          </a:xfrm>
          <a:prstGeom prst="rect">
            <a:avLst/>
          </a:prstGeom>
        </p:spPr>
      </p:pic>
      <p:sp>
        <p:nvSpPr>
          <p:cNvPr id="2" name="Rectangle 1"/>
          <p:cNvSpPr/>
          <p:nvPr/>
        </p:nvSpPr>
        <p:spPr>
          <a:xfrm>
            <a:off x="609600" y="1818631"/>
            <a:ext cx="4572000" cy="2840008"/>
          </a:xfrm>
          <a:prstGeom prst="rect">
            <a:avLst/>
          </a:prstGeom>
        </p:spPr>
        <p:txBody>
          <a:bodyPr>
            <a:spAutoFit/>
          </a:bodyPr>
          <a:lstStyle/>
          <a:p>
            <a:pPr lvl="0" eaLnBrk="0" fontAlgn="base" hangingPunct="0">
              <a:lnSpc>
                <a:spcPct val="93000"/>
              </a:lnSpc>
              <a:spcBef>
                <a:spcPts val="1800"/>
              </a:spcBef>
              <a:spcAft>
                <a:spcPct val="0"/>
              </a:spcAft>
            </a:pPr>
            <a:r>
              <a:rPr lang="en-US" sz="3200" dirty="0">
                <a:solidFill>
                  <a:prstClr val="black"/>
                </a:solidFill>
                <a:latin typeface="UC Berkeley OS Sign"/>
                <a:cs typeface="Arial" pitchFamily="34" charset="0"/>
                <a:sym typeface="Arial" pitchFamily="34" charset="0"/>
              </a:rPr>
              <a:t>The boundaries we impose to identify resources determines whether some structure is internal or external with respect to them</a:t>
            </a:r>
          </a:p>
        </p:txBody>
      </p:sp>
    </p:spTree>
    <p:extLst>
      <p:ext uri="{BB962C8B-B14F-4D97-AF65-F5344CB8AC3E}">
        <p14:creationId xmlns:p14="http://schemas.microsoft.com/office/powerpoint/2010/main" val="4060251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281535"/>
            <a:ext cx="8762999" cy="6560699"/>
          </a:xfrm>
          <a:prstGeom prst="rect">
            <a:avLst/>
          </a:prstGeom>
        </p:spPr>
      </p:pic>
    </p:spTree>
    <p:extLst>
      <p:ext uri="{BB962C8B-B14F-4D97-AF65-F5344CB8AC3E}">
        <p14:creationId xmlns:p14="http://schemas.microsoft.com/office/powerpoint/2010/main" val="2902532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28617"/>
            <a:ext cx="4572000" cy="4154984"/>
          </a:xfrm>
          <a:prstGeom prst="rect">
            <a:avLst/>
          </a:prstGeom>
        </p:spPr>
        <p:txBody>
          <a:bodyPr>
            <a:spAutoFit/>
          </a:bodyPr>
          <a:lstStyle/>
          <a:p>
            <a:pPr lvl="0" algn="ctr"/>
            <a:r>
              <a:rPr lang="en-US" sz="4400" dirty="0">
                <a:solidFill>
                  <a:srgbClr val="FF0000"/>
                </a:solidFill>
              </a:rPr>
              <a:t>DO THE CALCULATIONS BEFORE LOOKING AT THE NEXT SLIDES</a:t>
            </a:r>
          </a:p>
          <a:p>
            <a:pPr lvl="0" algn="ctr"/>
            <a:r>
              <a:rPr lang="en-US" sz="4400" dirty="0">
                <a:solidFill>
                  <a:srgbClr val="FF0000"/>
                </a:solidFill>
              </a:rPr>
              <a:t>(the answers!)</a:t>
            </a:r>
          </a:p>
        </p:txBody>
      </p:sp>
    </p:spTree>
    <p:extLst>
      <p:ext uri="{BB962C8B-B14F-4D97-AF65-F5344CB8AC3E}">
        <p14:creationId xmlns:p14="http://schemas.microsoft.com/office/powerpoint/2010/main" val="28654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Individuals</a:t>
            </a:r>
          </a:p>
        </p:txBody>
      </p:sp>
      <p:sp>
        <p:nvSpPr>
          <p:cNvPr id="3" name="Content Placeholder 2"/>
          <p:cNvSpPr>
            <a:spLocks noGrp="1"/>
          </p:cNvSpPr>
          <p:nvPr>
            <p:ph idx="1"/>
          </p:nvPr>
        </p:nvSpPr>
        <p:spPr>
          <a:xfrm>
            <a:off x="457200" y="1417638"/>
            <a:ext cx="8229600" cy="5364162"/>
          </a:xfrm>
        </p:spPr>
        <p:txBody>
          <a:bodyPr>
            <a:normAutofit fontScale="92500" lnSpcReduction="20000"/>
          </a:bodyPr>
          <a:lstStyle/>
          <a:p>
            <a:r>
              <a:rPr lang="en-US" dirty="0"/>
              <a:t>Who is the most/least connected person?</a:t>
            </a:r>
          </a:p>
          <a:p>
            <a:pPr lvl="1"/>
            <a:r>
              <a:rPr lang="en-US" dirty="0"/>
              <a:t>Diane is the most connected, but she’s connected to people who are all connected to each other</a:t>
            </a:r>
          </a:p>
          <a:p>
            <a:pPr lvl="1"/>
            <a:r>
              <a:rPr lang="en-US" dirty="0"/>
              <a:t>The least connected person IN THIS NETWORK is Jane </a:t>
            </a:r>
          </a:p>
          <a:p>
            <a:r>
              <a:rPr lang="en-US" dirty="0"/>
              <a:t>Which person has the most influence?</a:t>
            </a:r>
          </a:p>
          <a:p>
            <a:pPr lvl="1"/>
            <a:r>
              <a:rPr lang="en-US" dirty="0"/>
              <a:t>Fernando and Garth have the highest “closeness” scores and so are well positioned to know what’s going on in the entire network (and can influence everyone more easily than anyone else)</a:t>
            </a:r>
          </a:p>
          <a:p>
            <a:pPr marL="457200" lvl="1" indent="0">
              <a:buNone/>
            </a:pPr>
            <a:endParaRPr lang="en-US" dirty="0"/>
          </a:p>
          <a:p>
            <a:r>
              <a:rPr lang="en-US" dirty="0"/>
              <a:t>Who connects or bridges different sub-groups?</a:t>
            </a:r>
          </a:p>
          <a:p>
            <a:pPr lvl="1"/>
            <a:r>
              <a:rPr lang="en-US" dirty="0"/>
              <a:t>Heather has the highest “</a:t>
            </a:r>
            <a:r>
              <a:rPr lang="en-US" dirty="0" err="1"/>
              <a:t>betweenness</a:t>
            </a:r>
            <a:r>
              <a:rPr lang="en-US" dirty="0"/>
              <a:t>” score; she keeps Ike and Jane connected to the “Diane” clique and so she is also very influential </a:t>
            </a:r>
          </a:p>
        </p:txBody>
      </p:sp>
    </p:spTree>
    <p:extLst>
      <p:ext uri="{BB962C8B-B14F-4D97-AF65-F5344CB8AC3E}">
        <p14:creationId xmlns:p14="http://schemas.microsoft.com/office/powerpoint/2010/main" val="1740601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19200" y="1295400"/>
            <a:ext cx="6010275" cy="5173401"/>
          </a:xfrm>
          <a:prstGeom prst="rect">
            <a:avLst/>
          </a:prstGeom>
        </p:spPr>
      </p:pic>
      <p:sp>
        <p:nvSpPr>
          <p:cNvPr id="3" name="Rectangle 2"/>
          <p:cNvSpPr/>
          <p:nvPr/>
        </p:nvSpPr>
        <p:spPr>
          <a:xfrm>
            <a:off x="685800" y="457200"/>
            <a:ext cx="7696200" cy="461665"/>
          </a:xfrm>
          <a:prstGeom prst="rect">
            <a:avLst/>
          </a:prstGeom>
        </p:spPr>
        <p:txBody>
          <a:bodyPr wrap="square">
            <a:spAutoFit/>
          </a:bodyPr>
          <a:lstStyle/>
          <a:p>
            <a:r>
              <a:rPr lang="en-US" sz="2400" dirty="0"/>
              <a:t>Calculations taken from http://www.orgnet.com/sna.html</a:t>
            </a:r>
          </a:p>
        </p:txBody>
      </p:sp>
    </p:spTree>
    <p:extLst>
      <p:ext uri="{BB962C8B-B14F-4D97-AF65-F5344CB8AC3E}">
        <p14:creationId xmlns:p14="http://schemas.microsoft.com/office/powerpoint/2010/main" val="204889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447800" y="1066800"/>
            <a:ext cx="6704527" cy="5633390"/>
          </a:xfrm>
          <a:prstGeom prst="rect">
            <a:avLst/>
          </a:prstGeom>
        </p:spPr>
      </p:pic>
      <p:sp>
        <p:nvSpPr>
          <p:cNvPr id="3" name="TextBox 2"/>
          <p:cNvSpPr txBox="1"/>
          <p:nvPr/>
        </p:nvSpPr>
        <p:spPr>
          <a:xfrm>
            <a:off x="457200" y="304800"/>
            <a:ext cx="8153400" cy="461665"/>
          </a:xfrm>
          <a:prstGeom prst="rect">
            <a:avLst/>
          </a:prstGeom>
          <a:noFill/>
        </p:spPr>
        <p:txBody>
          <a:bodyPr wrap="square" rtlCol="0">
            <a:spAutoFit/>
          </a:bodyPr>
          <a:lstStyle/>
          <a:p>
            <a:r>
              <a:rPr lang="en-US" sz="2400" dirty="0"/>
              <a:t>Calculations taken from http://www.orgnet.com/sna.html</a:t>
            </a:r>
          </a:p>
        </p:txBody>
      </p:sp>
    </p:spTree>
    <p:extLst>
      <p:ext uri="{BB962C8B-B14F-4D97-AF65-F5344CB8AC3E}">
        <p14:creationId xmlns:p14="http://schemas.microsoft.com/office/powerpoint/2010/main" val="2309613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371600" y="1066800"/>
            <a:ext cx="5973847" cy="4953000"/>
          </a:xfrm>
          <a:prstGeom prst="rect">
            <a:avLst/>
          </a:prstGeom>
        </p:spPr>
      </p:pic>
      <p:sp>
        <p:nvSpPr>
          <p:cNvPr id="3" name="Rectangle 2"/>
          <p:cNvSpPr/>
          <p:nvPr/>
        </p:nvSpPr>
        <p:spPr>
          <a:xfrm>
            <a:off x="1143000" y="391440"/>
            <a:ext cx="7467600" cy="461665"/>
          </a:xfrm>
          <a:prstGeom prst="rect">
            <a:avLst/>
          </a:prstGeom>
        </p:spPr>
        <p:txBody>
          <a:bodyPr wrap="square">
            <a:spAutoFit/>
          </a:bodyPr>
          <a:lstStyle/>
          <a:p>
            <a:r>
              <a:rPr lang="en-US" sz="2400" dirty="0"/>
              <a:t>Calculations taken from http://www.orgnet.com/sna.html</a:t>
            </a:r>
          </a:p>
        </p:txBody>
      </p:sp>
    </p:spTree>
    <p:extLst>
      <p:ext uri="{BB962C8B-B14F-4D97-AF65-F5344CB8AC3E}">
        <p14:creationId xmlns:p14="http://schemas.microsoft.com/office/powerpoint/2010/main" val="490916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0346" y="614409"/>
            <a:ext cx="8077200" cy="8392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endParaRPr lang="en-US" sz="2800" dirty="0"/>
          </a:p>
        </p:txBody>
      </p:sp>
      <p:sp>
        <p:nvSpPr>
          <p:cNvPr id="10" name="Rectangle 9"/>
          <p:cNvSpPr/>
          <p:nvPr/>
        </p:nvSpPr>
        <p:spPr>
          <a:xfrm>
            <a:off x="1219200" y="1401559"/>
            <a:ext cx="7391400" cy="4031873"/>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rPr>
              <a:t>Ike and Jane have low centrality scores for THIS NETWORK… but Ike and Jane are not in the “small company” that everyone else works for, and they have their own networks that are not depicted when the network is scoped to emphasize the relationships in that company</a:t>
            </a:r>
          </a:p>
        </p:txBody>
      </p:sp>
      <p:sp>
        <p:nvSpPr>
          <p:cNvPr id="3" name="Title 2">
            <a:extLst>
              <a:ext uri="{FF2B5EF4-FFF2-40B4-BE49-F238E27FC236}">
                <a16:creationId xmlns:a16="http://schemas.microsoft.com/office/drawing/2014/main" id="{37FC2745-40EC-4578-AB8A-54466A834EEA}"/>
              </a:ext>
            </a:extLst>
          </p:cNvPr>
          <p:cNvSpPr>
            <a:spLocks noGrp="1"/>
          </p:cNvSpPr>
          <p:nvPr>
            <p:ph type="title"/>
          </p:nvPr>
        </p:nvSpPr>
        <p:spPr/>
        <p:txBody>
          <a:bodyPr>
            <a:normAutofit fontScale="90000"/>
          </a:bodyPr>
          <a:lstStyle/>
          <a:p>
            <a:r>
              <a:rPr lang="en-US" i="1" dirty="0">
                <a:solidFill>
                  <a:srgbClr val="FF0000"/>
                </a:solidFill>
              </a:rPr>
              <a:t>Don’t Feel Sorry for Ike &amp; Jane</a:t>
            </a:r>
            <a:br>
              <a:rPr lang="en-US" i="1" dirty="0">
                <a:solidFill>
                  <a:srgbClr val="FF0000"/>
                </a:solidFill>
              </a:rPr>
            </a:br>
            <a:endParaRPr lang="en-US" dirty="0"/>
          </a:p>
        </p:txBody>
      </p:sp>
    </p:spTree>
    <p:extLst>
      <p:ext uri="{BB962C8B-B14F-4D97-AF65-F5344CB8AC3E}">
        <p14:creationId xmlns:p14="http://schemas.microsoft.com/office/powerpoint/2010/main" val="15613865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33400" y="685800"/>
            <a:ext cx="7846107" cy="5572125"/>
          </a:xfrm>
          <a:prstGeom prst="rect">
            <a:avLst/>
          </a:prstGeom>
        </p:spPr>
      </p:pic>
    </p:spTree>
    <p:extLst>
      <p:ext uri="{BB962C8B-B14F-4D97-AF65-F5344CB8AC3E}">
        <p14:creationId xmlns:p14="http://schemas.microsoft.com/office/powerpoint/2010/main" val="201101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381000" y="533400"/>
            <a:ext cx="4959215" cy="5646839"/>
          </a:xfrm>
          <a:prstGeom prst="rect">
            <a:avLst/>
          </a:prstGeom>
        </p:spPr>
      </p:pic>
      <p:sp>
        <p:nvSpPr>
          <p:cNvPr id="5" name="TextBox 4"/>
          <p:cNvSpPr txBox="1"/>
          <p:nvPr/>
        </p:nvSpPr>
        <p:spPr>
          <a:xfrm>
            <a:off x="5486400" y="228600"/>
            <a:ext cx="3429000" cy="6875344"/>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t>The PageRank of a page is defined recursively and depends on the number and PageRank metric of all pages that link to it ("incoming links"). A page that is linked to by many pages with high PageRank receives a high rank itself.</a:t>
            </a:r>
          </a:p>
          <a:p>
            <a:pPr marL="342900" indent="-342900" eaLnBrk="0" fontAlgn="base" hangingPunct="0">
              <a:lnSpc>
                <a:spcPct val="93000"/>
              </a:lnSpc>
              <a:spcBef>
                <a:spcPts val="1800"/>
              </a:spcBef>
              <a:spcAft>
                <a:spcPct val="0"/>
              </a:spcAft>
              <a:buFont typeface="Arial" pitchFamily="34" charset="0"/>
              <a:buChar char="•"/>
            </a:pPr>
            <a:r>
              <a:rPr lang="en-US" sz="2400" dirty="0"/>
              <a:t>It weights the contribution of the incoming links by dividing it by the number of their outgoing links</a:t>
            </a:r>
          </a:p>
          <a:p>
            <a:endParaRPr lang="en-US" sz="2400" dirty="0"/>
          </a:p>
        </p:txBody>
      </p:sp>
    </p:spTree>
    <p:extLst>
      <p:ext uri="{BB962C8B-B14F-4D97-AF65-F5344CB8AC3E}">
        <p14:creationId xmlns:p14="http://schemas.microsoft.com/office/powerpoint/2010/main" val="4212925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33"/>
            <a:ext cx="8229600" cy="1143000"/>
          </a:xfrm>
        </p:spPr>
        <p:txBody>
          <a:bodyPr/>
          <a:lstStyle/>
          <a:p>
            <a:r>
              <a:rPr lang="en-US" b="1" dirty="0"/>
              <a:t>Upcoming Events</a:t>
            </a:r>
          </a:p>
        </p:txBody>
      </p:sp>
      <p:sp>
        <p:nvSpPr>
          <p:cNvPr id="3" name="Content Placeholder 2"/>
          <p:cNvSpPr>
            <a:spLocks noGrp="1"/>
          </p:cNvSpPr>
          <p:nvPr>
            <p:ph idx="1"/>
          </p:nvPr>
        </p:nvSpPr>
        <p:spPr>
          <a:xfrm>
            <a:off x="304800" y="914400"/>
            <a:ext cx="8229600" cy="4525963"/>
          </a:xfrm>
        </p:spPr>
        <p:txBody>
          <a:bodyPr>
            <a:noAutofit/>
          </a:bodyPr>
          <a:lstStyle/>
          <a:p>
            <a:r>
              <a:rPr lang="en-US" sz="2800" dirty="0"/>
              <a:t>Midterm a week from today… 6 of 9 short answers, 90 minutes anytime on 3/9</a:t>
            </a:r>
          </a:p>
          <a:p>
            <a:r>
              <a:rPr lang="en-US" sz="2800" dirty="0"/>
              <a:t>Practice exam questions available today</a:t>
            </a:r>
          </a:p>
          <a:p>
            <a:r>
              <a:rPr lang="en-US" sz="2800" dirty="0"/>
              <a:t>Evening of 3/11 class party – being planned by Aurum+</a:t>
            </a:r>
          </a:p>
          <a:p>
            <a:r>
              <a:rPr lang="en-US" sz="2800" dirty="0"/>
              <a:t>Case study assignment instructions on 3/9;</a:t>
            </a:r>
            <a:br>
              <a:rPr lang="en-US" sz="2800" dirty="0"/>
            </a:br>
            <a:r>
              <a:rPr lang="en-US" sz="2800" dirty="0"/>
              <a:t> 1 paragraph proposal due on 3/13 (good thing to discuss with others at class party)</a:t>
            </a:r>
          </a:p>
          <a:p>
            <a:r>
              <a:rPr lang="en-US" sz="2800" dirty="0"/>
              <a:t>3/16 breakout discussions of case study proposals in groups created by teaching team</a:t>
            </a:r>
          </a:p>
          <a:p>
            <a:r>
              <a:rPr lang="en-US" sz="2800" dirty="0"/>
              <a:t>3/20-3/29 SPRING BREAK!!!!!!!!</a:t>
            </a:r>
          </a:p>
          <a:p>
            <a:endParaRPr lang="en-US" sz="3200" dirty="0"/>
          </a:p>
        </p:txBody>
      </p:sp>
    </p:spTree>
    <p:extLst>
      <p:ext uri="{BB962C8B-B14F-4D97-AF65-F5344CB8AC3E}">
        <p14:creationId xmlns:p14="http://schemas.microsoft.com/office/powerpoint/2010/main" val="354918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10650" cy="1143000"/>
          </a:xfrm>
        </p:spPr>
        <p:txBody>
          <a:bodyPr>
            <a:normAutofit fontScale="90000"/>
          </a:bodyPr>
          <a:lstStyle/>
          <a:p>
            <a:r>
              <a:rPr lang="en-US" b="1" dirty="0"/>
              <a:t> Changing Resource Boundaries Changes External to Internal Structure</a:t>
            </a:r>
          </a:p>
        </p:txBody>
      </p:sp>
      <p:pic>
        <p:nvPicPr>
          <p:cNvPr id="3" name="Picture 2" descr="E:\courses\F2012\202\figures\component_network.gif"/>
          <p:cNvPicPr>
            <a:picLocks noChangeAspect="1" noChangeArrowheads="1"/>
          </p:cNvPicPr>
          <p:nvPr/>
        </p:nvPicPr>
        <p:blipFill>
          <a:blip r:embed="rId3" cstate="print"/>
          <a:srcRect/>
          <a:stretch>
            <a:fillRect/>
          </a:stretch>
        </p:blipFill>
        <p:spPr bwMode="auto">
          <a:xfrm>
            <a:off x="228600" y="2819400"/>
            <a:ext cx="4385930" cy="2782172"/>
          </a:xfrm>
          <a:prstGeom prst="rect">
            <a:avLst/>
          </a:prstGeom>
          <a:noFill/>
        </p:spPr>
      </p:pic>
      <p:pic>
        <p:nvPicPr>
          <p:cNvPr id="1027" name="Picture 3" descr="E:\courses\F2012\202\figures\component_hierarchy.gif"/>
          <p:cNvPicPr>
            <a:picLocks noChangeAspect="1" noChangeArrowheads="1"/>
          </p:cNvPicPr>
          <p:nvPr/>
        </p:nvPicPr>
        <p:blipFill>
          <a:blip r:embed="rId4" cstate="print"/>
          <a:srcRect/>
          <a:stretch>
            <a:fillRect/>
          </a:stretch>
        </p:blipFill>
        <p:spPr bwMode="auto">
          <a:xfrm>
            <a:off x="5119577" y="3143045"/>
            <a:ext cx="3664527" cy="2164284"/>
          </a:xfrm>
          <a:prstGeom prst="rect">
            <a:avLst/>
          </a:prstGeom>
          <a:noFill/>
        </p:spPr>
      </p:pic>
      <p:cxnSp>
        <p:nvCxnSpPr>
          <p:cNvPr id="6" name="Straight Arrow Connector 5"/>
          <p:cNvCxnSpPr/>
          <p:nvPr/>
        </p:nvCxnSpPr>
        <p:spPr>
          <a:xfrm>
            <a:off x="2397642" y="1752600"/>
            <a:ext cx="0" cy="7593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1779617"/>
            <a:ext cx="1433623" cy="5307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0178" y="5601572"/>
            <a:ext cx="7488704" cy="1077218"/>
          </a:xfrm>
          <a:prstGeom prst="rect">
            <a:avLst/>
          </a:prstGeom>
          <a:noFill/>
        </p:spPr>
        <p:txBody>
          <a:bodyPr wrap="square" rtlCol="0">
            <a:spAutoFit/>
          </a:bodyPr>
          <a:lstStyle/>
          <a:p>
            <a:r>
              <a:rPr lang="en-US" sz="3200" i="1" dirty="0">
                <a:solidFill>
                  <a:srgbClr val="FF0000"/>
                </a:solidFill>
              </a:rPr>
              <a:t>Do these represent the same structural relationships among information resources?</a:t>
            </a:r>
          </a:p>
        </p:txBody>
      </p:sp>
    </p:spTree>
    <p:extLst>
      <p:ext uri="{BB962C8B-B14F-4D97-AF65-F5344CB8AC3E}">
        <p14:creationId xmlns:p14="http://schemas.microsoft.com/office/powerpoint/2010/main" val="275183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95" y="304800"/>
            <a:ext cx="8077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External or Internal Structures in a User Interface?</a:t>
            </a:r>
          </a:p>
        </p:txBody>
      </p:sp>
      <p:pic>
        <p:nvPicPr>
          <p:cNvPr id="3" name="Picture 2" descr="IA-BlurredRegions.gif"/>
          <p:cNvPicPr>
            <a:picLocks noChangeAspect="1"/>
          </p:cNvPicPr>
          <p:nvPr/>
        </p:nvPicPr>
        <p:blipFill>
          <a:blip r:embed="rId3" cstate="print"/>
          <a:stretch>
            <a:fillRect/>
          </a:stretch>
        </p:blipFill>
        <p:spPr>
          <a:xfrm>
            <a:off x="914399" y="1828800"/>
            <a:ext cx="7390791" cy="4731620"/>
          </a:xfrm>
          <a:prstGeom prst="rect">
            <a:avLst/>
          </a:prstGeom>
        </p:spPr>
      </p:pic>
    </p:spTree>
    <p:extLst>
      <p:ext uri="{BB962C8B-B14F-4D97-AF65-F5344CB8AC3E}">
        <p14:creationId xmlns:p14="http://schemas.microsoft.com/office/powerpoint/2010/main" val="348750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047106" y="176671"/>
            <a:ext cx="7303578"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Familiar Terms for Internal</a:t>
            </a:r>
            <a:br>
              <a:rPr lang="en-US" b="1" dirty="0">
                <a:sym typeface="UC Berkeley OS Sign"/>
              </a:rPr>
            </a:br>
            <a:r>
              <a:rPr lang="en-US" b="1" dirty="0">
                <a:sym typeface="UC Berkeley OS Sign"/>
              </a:rPr>
              <a:t>Document Structures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6828" y="1566307"/>
            <a:ext cx="8123855" cy="5109762"/>
          </a:xfrm>
          <a:prstGeom prst="rect">
            <a:avLst/>
          </a:prstGeom>
          <a:noFill/>
          <a:ln w="9525">
            <a:noFill/>
            <a:miter lim="800000"/>
            <a:headEnd/>
            <a:tailEnd/>
          </a:ln>
        </p:spPr>
        <p:txBody>
          <a:bodyPr wrap="square"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Footnotes and Endnotes </a:t>
            </a:r>
            <a:r>
              <a:rPr lang="en-US" sz="3200" dirty="0">
                <a:latin typeface="UC Berkeley OS Sign"/>
                <a:cs typeface="Arial" pitchFamily="34" charset="0"/>
                <a:sym typeface="Arial" pitchFamily="34" charset="0"/>
              </a:rPr>
              <a:t>(often contain citations to external resources)</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Cross references </a:t>
            </a:r>
            <a:r>
              <a:rPr lang="en-US" sz="3200" dirty="0">
                <a:latin typeface="UC Berkeley OS Sign"/>
                <a:cs typeface="Arial" pitchFamily="34" charset="0"/>
                <a:sym typeface="Arial" pitchFamily="34" charset="0"/>
              </a:rPr>
              <a:t>within the document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Pull quotes </a:t>
            </a:r>
            <a:r>
              <a:rPr lang="en-US" sz="3200" dirty="0">
                <a:latin typeface="UC Berkeley OS Sign"/>
                <a:cs typeface="Arial" pitchFamily="34" charset="0"/>
                <a:sym typeface="Arial" pitchFamily="34" charset="0"/>
              </a:rPr>
              <a:t>(structures for emphasizing some document content)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Sidebars</a:t>
            </a:r>
            <a:r>
              <a:rPr lang="en-US" sz="3200" dirty="0">
                <a:latin typeface="UC Berkeley OS Sign"/>
                <a:cs typeface="Arial" pitchFamily="34" charset="0"/>
                <a:sym typeface="Arial" pitchFamily="34" charset="0"/>
              </a:rPr>
              <a:t> (supplemental content)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Annotations</a:t>
            </a:r>
            <a:r>
              <a:rPr lang="en-US" sz="3200" dirty="0">
                <a:latin typeface="UC Berkeley OS Sign"/>
                <a:cs typeface="Arial" pitchFamily="34" charset="0"/>
                <a:sym typeface="Arial" pitchFamily="34" charset="0"/>
              </a:rPr>
              <a:t> (could be considered footnotes created by readers rather than by the author)</a:t>
            </a:r>
          </a:p>
        </p:txBody>
      </p:sp>
    </p:spTree>
    <p:extLst>
      <p:ext uri="{BB962C8B-B14F-4D97-AF65-F5344CB8AC3E}">
        <p14:creationId xmlns:p14="http://schemas.microsoft.com/office/powerpoint/2010/main" val="413066993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3047</Words>
  <Application>Microsoft Office PowerPoint</Application>
  <PresentationFormat>On-screen Show (4:3)</PresentationFormat>
  <Paragraphs>359</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UC Berkeley OS Sign</vt:lpstr>
      <vt:lpstr>Wingdings</vt:lpstr>
      <vt:lpstr>Office Theme</vt:lpstr>
      <vt:lpstr>CogSci 150 “Sensemaking and Organizing” Spring 2021</vt:lpstr>
      <vt:lpstr>The Structural Perspective  on Relationships</vt:lpstr>
      <vt:lpstr>PowerPoint Presentation</vt:lpstr>
      <vt:lpstr>Internal and External Structure</vt:lpstr>
      <vt:lpstr>Example: Generic Supply Chain</vt:lpstr>
      <vt:lpstr>Separate Resources or  Resource Components?</vt:lpstr>
      <vt:lpstr> Changing Resource Boundaries Changes External to Internal Structure</vt:lpstr>
      <vt:lpstr>External or Internal Structures in a User Interface?</vt:lpstr>
      <vt:lpstr>Familiar Terms for Internal Document Structures</vt:lpstr>
      <vt:lpstr>PowerPoint Presentation</vt:lpstr>
      <vt:lpstr>PowerPoint Presentation</vt:lpstr>
      <vt:lpstr>PowerPoint Presentation</vt:lpstr>
      <vt:lpstr>“Hypertext” Vocabulary: Link Properties</vt:lpstr>
      <vt:lpstr>Separation of Link Concerns</vt:lpstr>
      <vt:lpstr>Hypertext UX in TDO eBooks</vt:lpstr>
      <vt:lpstr>PowerPoint Presentation</vt:lpstr>
      <vt:lpstr>PowerPoint Presentation</vt:lpstr>
      <vt:lpstr>Abstract Thinking  About Linking</vt:lpstr>
      <vt:lpstr>Linking in Relational Databases</vt:lpstr>
      <vt:lpstr>Linking Between Datasets</vt:lpstr>
      <vt:lpstr>Alternative Vocabulary:  Graph Theory</vt:lpstr>
      <vt:lpstr>The Origins of Graph Theory (Euler 1735)</vt:lpstr>
      <vt:lpstr>Three Network Representations</vt:lpstr>
      <vt:lpstr>PowerPoint Presentation</vt:lpstr>
      <vt:lpstr>Relationship  “Abstraction and Granularity”</vt:lpstr>
      <vt:lpstr>If this is all you’re  given, give up!</vt:lpstr>
      <vt:lpstr>Properties of Graphs</vt:lpstr>
      <vt:lpstr>Reachability and Transitive Closure</vt:lpstr>
      <vt:lpstr>Degrees of Separation (“edge counting”)</vt:lpstr>
      <vt:lpstr>How Important Are “Degrees of Separation?”</vt:lpstr>
      <vt:lpstr>Shortest Path (weighted edges)</vt:lpstr>
      <vt:lpstr>Minimum Spanning Tree</vt:lpstr>
      <vt:lpstr>Centrality Measures</vt:lpstr>
      <vt:lpstr>Are 3 and 1 connected?</vt:lpstr>
      <vt:lpstr>Computing “Degree Centrality”</vt:lpstr>
      <vt:lpstr>PowerPoint Presentation</vt:lpstr>
      <vt:lpstr>PowerPoint Presentation</vt:lpstr>
      <vt:lpstr>PowerPoint Presentation</vt:lpstr>
      <vt:lpstr>Betweenness  Centrality</vt:lpstr>
      <vt:lpstr>Moving Beyond Graph Analysis  to “Relational” &amp; “Social Network” Analysis</vt:lpstr>
      <vt:lpstr>Social Networks</vt:lpstr>
      <vt:lpstr>Questions about Individuals</vt:lpstr>
      <vt:lpstr>NSA’s Social Network Analysis (as revealed by Edward Snowden)</vt:lpstr>
      <vt:lpstr>PowerPoint Presentation</vt:lpstr>
      <vt:lpstr>  Compare Your Vehicle Taxonomies</vt:lpstr>
      <vt:lpstr>Your Assignment</vt:lpstr>
      <vt:lpstr>PowerPoint Presentation</vt:lpstr>
      <vt:lpstr>PowerPoint Presentation</vt:lpstr>
      <vt:lpstr>Miller’s Formula for Definitions (TDO 6.4.1.1)</vt:lpstr>
      <vt:lpstr>PowerPoint Presentation</vt:lpstr>
      <vt:lpstr>PowerPoint Presentation</vt:lpstr>
      <vt:lpstr>PowerPoint Presentation</vt:lpstr>
      <vt:lpstr>PowerPoint Presentation</vt:lpstr>
      <vt:lpstr>PowerPoint Presentation</vt:lpstr>
      <vt:lpstr>  BACK FROM BREAKOUT Compare Your Vehicle Taxonomies</vt:lpstr>
      <vt:lpstr>PowerPoint Presentation</vt:lpstr>
      <vt:lpstr>A Small Social Network</vt:lpstr>
      <vt:lpstr>Answer these Questions</vt:lpstr>
      <vt:lpstr>Computing “Degree Centrality”</vt:lpstr>
      <vt:lpstr>PowerPoint Presentation</vt:lpstr>
      <vt:lpstr>PowerPoint Presentation</vt:lpstr>
      <vt:lpstr>Questions About Individuals</vt:lpstr>
      <vt:lpstr>PowerPoint Presentation</vt:lpstr>
      <vt:lpstr>PowerPoint Presentation</vt:lpstr>
      <vt:lpstr>PowerPoint Presentation</vt:lpstr>
      <vt:lpstr>Don’t Feel Sorry for Ike &amp; Jane </vt:lpstr>
      <vt:lpstr>PowerPoint Presentation</vt:lpstr>
      <vt:lpstr>PowerPoint Presentation</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2021-03-02T19:22:04Z</dcterms:created>
  <dcterms:modified xsi:type="dcterms:W3CDTF">2021-03-02T19:23:39Z</dcterms:modified>
</cp:coreProperties>
</file>