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sldIdLst>
    <p:sldId id="526" r:id="rId2"/>
    <p:sldId id="607" r:id="rId3"/>
    <p:sldId id="542" r:id="rId4"/>
    <p:sldId id="522" r:id="rId5"/>
    <p:sldId id="616" r:id="rId6"/>
    <p:sldId id="700" r:id="rId7"/>
    <p:sldId id="613" r:id="rId8"/>
    <p:sldId id="614" r:id="rId9"/>
    <p:sldId id="680" r:id="rId10"/>
    <p:sldId id="681" r:id="rId11"/>
    <p:sldId id="682" r:id="rId12"/>
    <p:sldId id="683" r:id="rId13"/>
    <p:sldId id="617" r:id="rId14"/>
    <p:sldId id="676" r:id="rId15"/>
    <p:sldId id="609" r:id="rId16"/>
    <p:sldId id="615" r:id="rId17"/>
    <p:sldId id="678" r:id="rId18"/>
    <p:sldId id="679" r:id="rId19"/>
    <p:sldId id="618" r:id="rId20"/>
    <p:sldId id="619" r:id="rId21"/>
    <p:sldId id="543" r:id="rId22"/>
    <p:sldId id="620" r:id="rId23"/>
    <p:sldId id="621" r:id="rId24"/>
    <p:sldId id="625" r:id="rId25"/>
    <p:sldId id="636" r:id="rId26"/>
    <p:sldId id="672" r:id="rId27"/>
    <p:sldId id="674" r:id="rId28"/>
    <p:sldId id="623" r:id="rId29"/>
    <p:sldId id="541" r:id="rId30"/>
    <p:sldId id="631" r:id="rId31"/>
    <p:sldId id="571" r:id="rId32"/>
    <p:sldId id="634" r:id="rId33"/>
    <p:sldId id="689" r:id="rId34"/>
    <p:sldId id="691" r:id="rId35"/>
    <p:sldId id="630" r:id="rId36"/>
    <p:sldId id="628" r:id="rId37"/>
    <p:sldId id="517" r:id="rId38"/>
    <p:sldId id="697" r:id="rId39"/>
    <p:sldId id="502" r:id="rId40"/>
    <p:sldId id="640" r:id="rId41"/>
    <p:sldId id="641" r:id="rId42"/>
    <p:sldId id="558" r:id="rId43"/>
    <p:sldId id="557" r:id="rId44"/>
    <p:sldId id="559" r:id="rId45"/>
    <p:sldId id="694" r:id="rId46"/>
    <p:sldId id="515" r:id="rId47"/>
    <p:sldId id="505" r:id="rId48"/>
    <p:sldId id="648" r:id="rId49"/>
    <p:sldId id="566" r:id="rId50"/>
    <p:sldId id="656" r:id="rId51"/>
    <p:sldId id="661" r:id="rId52"/>
    <p:sldId id="662" r:id="rId53"/>
    <p:sldId id="699" r:id="rId54"/>
    <p:sldId id="698" r:id="rId55"/>
    <p:sldId id="525" r:id="rId56"/>
    <p:sldId id="696"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3F3F3"/>
    <a:srgbClr val="EC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2585" autoAdjust="0"/>
  </p:normalViewPr>
  <p:slideViewPr>
    <p:cSldViewPr>
      <p:cViewPr varScale="1">
        <p:scale>
          <a:sx n="70" d="100"/>
          <a:sy n="70" d="100"/>
        </p:scale>
        <p:origin x="1692" y="48"/>
      </p:cViewPr>
      <p:guideLst>
        <p:guide orient="horz" pos="2160"/>
        <p:guide pos="2880"/>
      </p:guideLst>
    </p:cSldViewPr>
  </p:slideViewPr>
  <p:notesTextViewPr>
    <p:cViewPr>
      <p:scale>
        <a:sx n="3" d="2"/>
        <a:sy n="3" d="2"/>
      </p:scale>
      <p:origin x="0" y="0"/>
    </p:cViewPr>
  </p:notesTextViewPr>
  <p:sorterViewPr>
    <p:cViewPr>
      <p:scale>
        <a:sx n="127" d="100"/>
        <a:sy n="127" d="100"/>
      </p:scale>
      <p:origin x="0" y="0"/>
    </p:cViewPr>
  </p:sorterViewPr>
  <p:notesViewPr>
    <p:cSldViewPr>
      <p:cViewPr varScale="1">
        <p:scale>
          <a:sx n="55" d="100"/>
          <a:sy n="55" d="100"/>
        </p:scale>
        <p:origin x="3177"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3/4/2021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val="391634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1485157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10</a:t>
            </a:fld>
            <a:endParaRPr lang="en-US" dirty="0"/>
          </a:p>
        </p:txBody>
      </p:sp>
    </p:spTree>
    <p:extLst>
      <p:ext uri="{BB962C8B-B14F-4D97-AF65-F5344CB8AC3E}">
        <p14:creationId xmlns:p14="http://schemas.microsoft.com/office/powerpoint/2010/main" val="2854061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11</a:t>
            </a:fld>
            <a:endParaRPr lang="en-US" dirty="0"/>
          </a:p>
        </p:txBody>
      </p:sp>
    </p:spTree>
    <p:extLst>
      <p:ext uri="{BB962C8B-B14F-4D97-AF65-F5344CB8AC3E}">
        <p14:creationId xmlns:p14="http://schemas.microsoft.com/office/powerpoint/2010/main" val="1671166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12</a:t>
            </a:fld>
            <a:endParaRPr lang="en-US" dirty="0"/>
          </a:p>
        </p:txBody>
      </p:sp>
    </p:spTree>
    <p:extLst>
      <p:ext uri="{BB962C8B-B14F-4D97-AF65-F5344CB8AC3E}">
        <p14:creationId xmlns:p14="http://schemas.microsoft.com/office/powerpoint/2010/main" val="2205861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dirty="0"/>
          </a:p>
        </p:txBody>
      </p:sp>
    </p:spTree>
    <p:extLst>
      <p:ext uri="{BB962C8B-B14F-4D97-AF65-F5344CB8AC3E}">
        <p14:creationId xmlns:p14="http://schemas.microsoft.com/office/powerpoint/2010/main" val="3697800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14</a:t>
            </a:fld>
            <a:endParaRPr lang="en-US" dirty="0"/>
          </a:p>
        </p:txBody>
      </p:sp>
    </p:spTree>
    <p:extLst>
      <p:ext uri="{BB962C8B-B14F-4D97-AF65-F5344CB8AC3E}">
        <p14:creationId xmlns:p14="http://schemas.microsoft.com/office/powerpoint/2010/main" val="1226022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15</a:t>
            </a:fld>
            <a:endParaRPr lang="en-US" dirty="0"/>
          </a:p>
        </p:txBody>
      </p:sp>
    </p:spTree>
    <p:extLst>
      <p:ext uri="{BB962C8B-B14F-4D97-AF65-F5344CB8AC3E}">
        <p14:creationId xmlns:p14="http://schemas.microsoft.com/office/powerpoint/2010/main" val="2696301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16</a:t>
            </a:fld>
            <a:endParaRPr lang="en-US" dirty="0"/>
          </a:p>
        </p:txBody>
      </p:sp>
    </p:spTree>
    <p:extLst>
      <p:ext uri="{BB962C8B-B14F-4D97-AF65-F5344CB8AC3E}">
        <p14:creationId xmlns:p14="http://schemas.microsoft.com/office/powerpoint/2010/main" val="2900433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17</a:t>
            </a:fld>
            <a:endParaRPr lang="en-US" dirty="0"/>
          </a:p>
        </p:txBody>
      </p:sp>
    </p:spTree>
    <p:extLst>
      <p:ext uri="{BB962C8B-B14F-4D97-AF65-F5344CB8AC3E}">
        <p14:creationId xmlns:p14="http://schemas.microsoft.com/office/powerpoint/2010/main" val="1020169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18</a:t>
            </a:fld>
            <a:endParaRPr lang="en-US" dirty="0"/>
          </a:p>
        </p:txBody>
      </p:sp>
    </p:spTree>
    <p:extLst>
      <p:ext uri="{BB962C8B-B14F-4D97-AF65-F5344CB8AC3E}">
        <p14:creationId xmlns:p14="http://schemas.microsoft.com/office/powerpoint/2010/main" val="1165882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19</a:t>
            </a:fld>
            <a:endParaRPr lang="en-US" dirty="0"/>
          </a:p>
        </p:txBody>
      </p:sp>
    </p:spTree>
    <p:extLst>
      <p:ext uri="{BB962C8B-B14F-4D97-AF65-F5344CB8AC3E}">
        <p14:creationId xmlns:p14="http://schemas.microsoft.com/office/powerpoint/2010/main" val="175258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a:t>
            </a:fld>
            <a:endParaRPr lang="en-US" dirty="0"/>
          </a:p>
        </p:txBody>
      </p:sp>
    </p:spTree>
    <p:extLst>
      <p:ext uri="{BB962C8B-B14F-4D97-AF65-F5344CB8AC3E}">
        <p14:creationId xmlns:p14="http://schemas.microsoft.com/office/powerpoint/2010/main" val="2761915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20</a:t>
            </a:fld>
            <a:endParaRPr lang="en-US" dirty="0"/>
          </a:p>
        </p:txBody>
      </p:sp>
    </p:spTree>
    <p:extLst>
      <p:ext uri="{BB962C8B-B14F-4D97-AF65-F5344CB8AC3E}">
        <p14:creationId xmlns:p14="http://schemas.microsoft.com/office/powerpoint/2010/main" val="800905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21</a:t>
            </a:fld>
            <a:endParaRPr lang="en-US" dirty="0"/>
          </a:p>
        </p:txBody>
      </p:sp>
    </p:spTree>
    <p:extLst>
      <p:ext uri="{BB962C8B-B14F-4D97-AF65-F5344CB8AC3E}">
        <p14:creationId xmlns:p14="http://schemas.microsoft.com/office/powerpoint/2010/main" val="2143342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22</a:t>
            </a:fld>
            <a:endParaRPr lang="en-US" dirty="0"/>
          </a:p>
        </p:txBody>
      </p:sp>
    </p:spTree>
    <p:extLst>
      <p:ext uri="{BB962C8B-B14F-4D97-AF65-F5344CB8AC3E}">
        <p14:creationId xmlns:p14="http://schemas.microsoft.com/office/powerpoint/2010/main" val="528944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23</a:t>
            </a:fld>
            <a:endParaRPr lang="en-US" dirty="0"/>
          </a:p>
        </p:txBody>
      </p:sp>
    </p:spTree>
    <p:extLst>
      <p:ext uri="{BB962C8B-B14F-4D97-AF65-F5344CB8AC3E}">
        <p14:creationId xmlns:p14="http://schemas.microsoft.com/office/powerpoint/2010/main" val="907625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24</a:t>
            </a:fld>
            <a:endParaRPr lang="en-US" dirty="0"/>
          </a:p>
        </p:txBody>
      </p:sp>
    </p:spTree>
    <p:extLst>
      <p:ext uri="{BB962C8B-B14F-4D97-AF65-F5344CB8AC3E}">
        <p14:creationId xmlns:p14="http://schemas.microsoft.com/office/powerpoint/2010/main" val="817940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25</a:t>
            </a:fld>
            <a:endParaRPr lang="en-US" dirty="0"/>
          </a:p>
        </p:txBody>
      </p:sp>
    </p:spTree>
    <p:extLst>
      <p:ext uri="{BB962C8B-B14F-4D97-AF65-F5344CB8AC3E}">
        <p14:creationId xmlns:p14="http://schemas.microsoft.com/office/powerpoint/2010/main" val="179030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26</a:t>
            </a:fld>
            <a:endParaRPr lang="en-US" dirty="0"/>
          </a:p>
        </p:txBody>
      </p:sp>
    </p:spTree>
    <p:extLst>
      <p:ext uri="{BB962C8B-B14F-4D97-AF65-F5344CB8AC3E}">
        <p14:creationId xmlns:p14="http://schemas.microsoft.com/office/powerpoint/2010/main" val="4033263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27</a:t>
            </a:fld>
            <a:endParaRPr lang="en-US" dirty="0"/>
          </a:p>
        </p:txBody>
      </p:sp>
    </p:spTree>
    <p:extLst>
      <p:ext uri="{BB962C8B-B14F-4D97-AF65-F5344CB8AC3E}">
        <p14:creationId xmlns:p14="http://schemas.microsoft.com/office/powerpoint/2010/main" val="917356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28</a:t>
            </a:fld>
            <a:endParaRPr lang="en-US" dirty="0"/>
          </a:p>
        </p:txBody>
      </p:sp>
    </p:spTree>
    <p:extLst>
      <p:ext uri="{BB962C8B-B14F-4D97-AF65-F5344CB8AC3E}">
        <p14:creationId xmlns:p14="http://schemas.microsoft.com/office/powerpoint/2010/main" val="485742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29</a:t>
            </a:fld>
            <a:endParaRPr lang="en-US" dirty="0"/>
          </a:p>
        </p:txBody>
      </p:sp>
    </p:spTree>
    <p:extLst>
      <p:ext uri="{BB962C8B-B14F-4D97-AF65-F5344CB8AC3E}">
        <p14:creationId xmlns:p14="http://schemas.microsoft.com/office/powerpoint/2010/main" val="242753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a:t>
            </a:fld>
            <a:endParaRPr lang="en-US" dirty="0"/>
          </a:p>
        </p:txBody>
      </p:sp>
    </p:spTree>
    <p:extLst>
      <p:ext uri="{BB962C8B-B14F-4D97-AF65-F5344CB8AC3E}">
        <p14:creationId xmlns:p14="http://schemas.microsoft.com/office/powerpoint/2010/main" val="4125556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30</a:t>
            </a:fld>
            <a:endParaRPr lang="en-US" dirty="0"/>
          </a:p>
        </p:txBody>
      </p:sp>
    </p:spTree>
    <p:extLst>
      <p:ext uri="{BB962C8B-B14F-4D97-AF65-F5344CB8AC3E}">
        <p14:creationId xmlns:p14="http://schemas.microsoft.com/office/powerpoint/2010/main" val="2637743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31</a:t>
            </a:fld>
            <a:endParaRPr lang="en-US" dirty="0"/>
          </a:p>
        </p:txBody>
      </p:sp>
    </p:spTree>
    <p:extLst>
      <p:ext uri="{BB962C8B-B14F-4D97-AF65-F5344CB8AC3E}">
        <p14:creationId xmlns:p14="http://schemas.microsoft.com/office/powerpoint/2010/main" val="1789796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32</a:t>
            </a:fld>
            <a:endParaRPr lang="en-US" dirty="0"/>
          </a:p>
        </p:txBody>
      </p:sp>
    </p:spTree>
    <p:extLst>
      <p:ext uri="{BB962C8B-B14F-4D97-AF65-F5344CB8AC3E}">
        <p14:creationId xmlns:p14="http://schemas.microsoft.com/office/powerpoint/2010/main" val="1492926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33</a:t>
            </a:fld>
            <a:endParaRPr lang="en-US" dirty="0"/>
          </a:p>
        </p:txBody>
      </p:sp>
    </p:spTree>
    <p:extLst>
      <p:ext uri="{BB962C8B-B14F-4D97-AF65-F5344CB8AC3E}">
        <p14:creationId xmlns:p14="http://schemas.microsoft.com/office/powerpoint/2010/main" val="3177256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34</a:t>
            </a:fld>
            <a:endParaRPr lang="en-US" dirty="0"/>
          </a:p>
        </p:txBody>
      </p:sp>
    </p:spTree>
    <p:extLst>
      <p:ext uri="{BB962C8B-B14F-4D97-AF65-F5344CB8AC3E}">
        <p14:creationId xmlns:p14="http://schemas.microsoft.com/office/powerpoint/2010/main" val="1553939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35</a:t>
            </a:fld>
            <a:endParaRPr lang="en-US" dirty="0"/>
          </a:p>
        </p:txBody>
      </p:sp>
    </p:spTree>
    <p:extLst>
      <p:ext uri="{BB962C8B-B14F-4D97-AF65-F5344CB8AC3E}">
        <p14:creationId xmlns:p14="http://schemas.microsoft.com/office/powerpoint/2010/main" val="3006493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36</a:t>
            </a:fld>
            <a:endParaRPr lang="en-US" dirty="0"/>
          </a:p>
        </p:txBody>
      </p:sp>
    </p:spTree>
    <p:extLst>
      <p:ext uri="{BB962C8B-B14F-4D97-AF65-F5344CB8AC3E}">
        <p14:creationId xmlns:p14="http://schemas.microsoft.com/office/powerpoint/2010/main" val="23182884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37</a:t>
            </a:fld>
            <a:endParaRPr lang="en-US" dirty="0"/>
          </a:p>
        </p:txBody>
      </p:sp>
    </p:spTree>
    <p:extLst>
      <p:ext uri="{BB962C8B-B14F-4D97-AF65-F5344CB8AC3E}">
        <p14:creationId xmlns:p14="http://schemas.microsoft.com/office/powerpoint/2010/main" val="2553758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39</a:t>
            </a:fld>
            <a:endParaRPr lang="en-US" dirty="0"/>
          </a:p>
        </p:txBody>
      </p:sp>
    </p:spTree>
    <p:extLst>
      <p:ext uri="{BB962C8B-B14F-4D97-AF65-F5344CB8AC3E}">
        <p14:creationId xmlns:p14="http://schemas.microsoft.com/office/powerpoint/2010/main" val="805288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40</a:t>
            </a:fld>
            <a:endParaRPr lang="en-US" dirty="0"/>
          </a:p>
        </p:txBody>
      </p:sp>
    </p:spTree>
    <p:extLst>
      <p:ext uri="{BB962C8B-B14F-4D97-AF65-F5344CB8AC3E}">
        <p14:creationId xmlns:p14="http://schemas.microsoft.com/office/powerpoint/2010/main" val="162600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a:t>
            </a:fld>
            <a:endParaRPr lang="en-US" dirty="0"/>
          </a:p>
        </p:txBody>
      </p:sp>
    </p:spTree>
    <p:extLst>
      <p:ext uri="{BB962C8B-B14F-4D97-AF65-F5344CB8AC3E}">
        <p14:creationId xmlns:p14="http://schemas.microsoft.com/office/powerpoint/2010/main" val="39065165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41</a:t>
            </a:fld>
            <a:endParaRPr lang="en-US" dirty="0"/>
          </a:p>
        </p:txBody>
      </p:sp>
    </p:spTree>
    <p:extLst>
      <p:ext uri="{BB962C8B-B14F-4D97-AF65-F5344CB8AC3E}">
        <p14:creationId xmlns:p14="http://schemas.microsoft.com/office/powerpoint/2010/main" val="15865786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42</a:t>
            </a:fld>
            <a:endParaRPr lang="en-US" dirty="0"/>
          </a:p>
        </p:txBody>
      </p:sp>
    </p:spTree>
    <p:extLst>
      <p:ext uri="{BB962C8B-B14F-4D97-AF65-F5344CB8AC3E}">
        <p14:creationId xmlns:p14="http://schemas.microsoft.com/office/powerpoint/2010/main" val="1435163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43</a:t>
            </a:fld>
            <a:endParaRPr lang="en-US" dirty="0"/>
          </a:p>
        </p:txBody>
      </p:sp>
    </p:spTree>
    <p:extLst>
      <p:ext uri="{BB962C8B-B14F-4D97-AF65-F5344CB8AC3E}">
        <p14:creationId xmlns:p14="http://schemas.microsoft.com/office/powerpoint/2010/main" val="37535479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44</a:t>
            </a:fld>
            <a:endParaRPr lang="en-US" dirty="0"/>
          </a:p>
        </p:txBody>
      </p:sp>
    </p:spTree>
    <p:extLst>
      <p:ext uri="{BB962C8B-B14F-4D97-AF65-F5344CB8AC3E}">
        <p14:creationId xmlns:p14="http://schemas.microsoft.com/office/powerpoint/2010/main" val="2998693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45</a:t>
            </a:fld>
            <a:endParaRPr lang="en-US" dirty="0"/>
          </a:p>
        </p:txBody>
      </p:sp>
    </p:spTree>
    <p:extLst>
      <p:ext uri="{BB962C8B-B14F-4D97-AF65-F5344CB8AC3E}">
        <p14:creationId xmlns:p14="http://schemas.microsoft.com/office/powerpoint/2010/main" val="22815269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46</a:t>
            </a:fld>
            <a:endParaRPr lang="en-US" dirty="0"/>
          </a:p>
        </p:txBody>
      </p:sp>
    </p:spTree>
    <p:extLst>
      <p:ext uri="{BB962C8B-B14F-4D97-AF65-F5344CB8AC3E}">
        <p14:creationId xmlns:p14="http://schemas.microsoft.com/office/powerpoint/2010/main" val="10572816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47</a:t>
            </a:fld>
            <a:endParaRPr lang="en-US" dirty="0"/>
          </a:p>
        </p:txBody>
      </p:sp>
    </p:spTree>
    <p:extLst>
      <p:ext uri="{BB962C8B-B14F-4D97-AF65-F5344CB8AC3E}">
        <p14:creationId xmlns:p14="http://schemas.microsoft.com/office/powerpoint/2010/main" val="22146098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48</a:t>
            </a:fld>
            <a:endParaRPr lang="en-US" dirty="0"/>
          </a:p>
        </p:txBody>
      </p:sp>
    </p:spTree>
    <p:extLst>
      <p:ext uri="{BB962C8B-B14F-4D97-AF65-F5344CB8AC3E}">
        <p14:creationId xmlns:p14="http://schemas.microsoft.com/office/powerpoint/2010/main" val="26489247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49</a:t>
            </a:fld>
            <a:endParaRPr lang="en-US" dirty="0"/>
          </a:p>
        </p:txBody>
      </p:sp>
    </p:spTree>
    <p:extLst>
      <p:ext uri="{BB962C8B-B14F-4D97-AF65-F5344CB8AC3E}">
        <p14:creationId xmlns:p14="http://schemas.microsoft.com/office/powerpoint/2010/main" val="20401874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50</a:t>
            </a:fld>
            <a:endParaRPr lang="en-US" dirty="0"/>
          </a:p>
        </p:txBody>
      </p:sp>
    </p:spTree>
    <p:extLst>
      <p:ext uri="{BB962C8B-B14F-4D97-AF65-F5344CB8AC3E}">
        <p14:creationId xmlns:p14="http://schemas.microsoft.com/office/powerpoint/2010/main" val="195957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a:t>
            </a:fld>
            <a:endParaRPr lang="en-US" dirty="0"/>
          </a:p>
        </p:txBody>
      </p:sp>
    </p:spTree>
    <p:extLst>
      <p:ext uri="{BB962C8B-B14F-4D97-AF65-F5344CB8AC3E}">
        <p14:creationId xmlns:p14="http://schemas.microsoft.com/office/powerpoint/2010/main" val="3514138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51</a:t>
            </a:fld>
            <a:endParaRPr lang="en-US" dirty="0"/>
          </a:p>
        </p:txBody>
      </p:sp>
    </p:spTree>
    <p:extLst>
      <p:ext uri="{BB962C8B-B14F-4D97-AF65-F5344CB8AC3E}">
        <p14:creationId xmlns:p14="http://schemas.microsoft.com/office/powerpoint/2010/main" val="28435180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52</a:t>
            </a:fld>
            <a:endParaRPr lang="en-US" dirty="0"/>
          </a:p>
        </p:txBody>
      </p:sp>
    </p:spTree>
    <p:extLst>
      <p:ext uri="{BB962C8B-B14F-4D97-AF65-F5344CB8AC3E}">
        <p14:creationId xmlns:p14="http://schemas.microsoft.com/office/powerpoint/2010/main" val="769541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55</a:t>
            </a:fld>
            <a:endParaRPr lang="en-US" dirty="0"/>
          </a:p>
        </p:txBody>
      </p:sp>
    </p:spTree>
    <p:extLst>
      <p:ext uri="{BB962C8B-B14F-4D97-AF65-F5344CB8AC3E}">
        <p14:creationId xmlns:p14="http://schemas.microsoft.com/office/powerpoint/2010/main" val="31162655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56</a:t>
            </a:fld>
            <a:endParaRPr lang="en-US" dirty="0"/>
          </a:p>
        </p:txBody>
      </p:sp>
    </p:spTree>
    <p:extLst>
      <p:ext uri="{BB962C8B-B14F-4D97-AF65-F5344CB8AC3E}">
        <p14:creationId xmlns:p14="http://schemas.microsoft.com/office/powerpoint/2010/main" val="4249605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6</a:t>
            </a:fld>
            <a:endParaRPr lang="en-US" dirty="0"/>
          </a:p>
        </p:txBody>
      </p:sp>
    </p:spTree>
    <p:extLst>
      <p:ext uri="{BB962C8B-B14F-4D97-AF65-F5344CB8AC3E}">
        <p14:creationId xmlns:p14="http://schemas.microsoft.com/office/powerpoint/2010/main" val="316342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a:t>
            </a:fld>
            <a:endParaRPr lang="en-US" dirty="0"/>
          </a:p>
        </p:txBody>
      </p:sp>
    </p:spTree>
    <p:extLst>
      <p:ext uri="{BB962C8B-B14F-4D97-AF65-F5344CB8AC3E}">
        <p14:creationId xmlns:p14="http://schemas.microsoft.com/office/powerpoint/2010/main" val="1937230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8</a:t>
            </a:fld>
            <a:endParaRPr lang="en-US" dirty="0"/>
          </a:p>
        </p:txBody>
      </p:sp>
    </p:spTree>
    <p:extLst>
      <p:ext uri="{BB962C8B-B14F-4D97-AF65-F5344CB8AC3E}">
        <p14:creationId xmlns:p14="http://schemas.microsoft.com/office/powerpoint/2010/main" val="3485715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9</a:t>
            </a:fld>
            <a:endParaRPr lang="en-US" dirty="0"/>
          </a:p>
        </p:txBody>
      </p:sp>
    </p:spTree>
    <p:extLst>
      <p:ext uri="{BB962C8B-B14F-4D97-AF65-F5344CB8AC3E}">
        <p14:creationId xmlns:p14="http://schemas.microsoft.com/office/powerpoint/2010/main" val="37075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9B7C68-48CA-4F7E-A595-FD5BDC7FD61F}" type="datetimeFigureOut">
              <a:rPr lang="en-US" smtClean="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9B7C68-48CA-4F7E-A595-FD5BDC7FD61F}" type="datetimeFigureOut">
              <a:rPr lang="en-US" smtClean="0"/>
              <a:pPr/>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9B7C68-48CA-4F7E-A595-FD5BDC7FD61F}" type="datetimeFigureOut">
              <a:rPr lang="en-US" smtClean="0"/>
              <a:pPr/>
              <a:t>3/4/2021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9B7C68-48CA-4F7E-A595-FD5BDC7FD61F}" type="datetimeFigureOut">
              <a:rPr lang="en-US" smtClean="0"/>
              <a:pPr/>
              <a:t>3/4/2021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3/4/2021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3/4/2021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www.brandwatch.com/blog/twitter-stats-and-statistic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Clickbai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nytimes.com/2018/03/17/us/politics/cambridge-analytica-trump-campaign.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ampland.time.com/2012/11/07/inside-the-secret-world-of-quants-and-data-crunchers-who-helped-obama-win/"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washingtonpost.com/opinions/fake-news-thats-a-very-old-story/2016/11/25/c8b1f3d4-b330-11e6-8616-52b15787add0_story.html?utm_term=.f83dabd18c93"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cQ54GDm1eL0&amp;feature=youtu.be" TargetMode="External"/><Relationship Id="rId2" Type="http://schemas.openxmlformats.org/officeDocument/2006/relationships/hyperlink" Target="https://www.youtube.com/watch?v=IvY-Abd2FfM&amp;feature=youtu.be"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facebook.com/business/news/facebook-ads-restriction-2020-us-election" TargetMode="External"/><Relationship Id="rId2" Type="http://schemas.openxmlformats.org/officeDocument/2006/relationships/hyperlink" Target="https://www.cnbc.com/2021/03/03/facebook-will-allow-political-ads-again-starting-march-4.html"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a:sym typeface="UC Berkeley OS Sign"/>
              </a:rPr>
              <a:t>CogSci 150</a:t>
            </a:r>
            <a:br>
              <a:rPr lang="en-US" sz="3800" b="1" dirty="0">
                <a:sym typeface="UC Berkeley OS Sign"/>
              </a:rPr>
            </a:br>
            <a:r>
              <a:rPr lang="en-US" sz="3800" b="1" dirty="0">
                <a:sym typeface="UC Berkeley OS Sign"/>
              </a:rPr>
              <a:t>“Sensemaking and Organizing”</a:t>
            </a:r>
            <a:br>
              <a:rPr lang="en-US" sz="3800" b="1" dirty="0">
                <a:sym typeface="UC Berkeley OS Sign"/>
              </a:rPr>
            </a:br>
            <a:r>
              <a:rPr lang="en-US" sz="3800" b="1" dirty="0">
                <a:sym typeface="UC Berkeley OS Sign"/>
              </a:rPr>
              <a:t>Spring 2021</a:t>
            </a:r>
            <a:endParaRPr lang="en-US" sz="3400" dirty="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Robert J. Glushko</a:t>
            </a:r>
            <a:br>
              <a:rPr lang="en-US" sz="3000" dirty="0">
                <a:sym typeface="UC Berkeley OS Sign"/>
              </a:rPr>
            </a:br>
            <a:r>
              <a:rPr lang="en-US" sz="3000" dirty="0">
                <a:sym typeface="UC Berkeley OS Sign"/>
                <a:hlinkClick r:id="rId3"/>
              </a:rPr>
              <a:t>glushko@berkeley.edu</a:t>
            </a: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4 March 2021</a:t>
            </a:r>
            <a:br>
              <a:rPr lang="en-US" sz="3000" dirty="0">
                <a:sym typeface="UC Berkeley OS Sign"/>
              </a:rPr>
            </a:br>
            <a:r>
              <a:rPr lang="en-US" sz="3000" dirty="0">
                <a:sym typeface="UC Berkeley OS Sign"/>
              </a:rPr>
              <a:t> 14) Social Thinking;</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{Mis, Dis} Information</a:t>
            </a:r>
          </a:p>
        </p:txBody>
      </p:sp>
    </p:spTree>
    <p:extLst>
      <p:ext uri="{BB962C8B-B14F-4D97-AF65-F5344CB8AC3E}">
        <p14:creationId xmlns:p14="http://schemas.microsoft.com/office/powerpoint/2010/main" val="366006540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381000"/>
            <a:ext cx="8434956" cy="6286566"/>
          </a:xfrm>
          <a:prstGeom prst="rect">
            <a:avLst/>
          </a:prstGeom>
        </p:spPr>
      </p:pic>
    </p:spTree>
    <p:extLst>
      <p:ext uri="{BB962C8B-B14F-4D97-AF65-F5344CB8AC3E}">
        <p14:creationId xmlns:p14="http://schemas.microsoft.com/office/powerpoint/2010/main" val="835777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8943" y="215770"/>
            <a:ext cx="8566457" cy="6337430"/>
          </a:xfrm>
          <a:prstGeom prst="rect">
            <a:avLst/>
          </a:prstGeom>
        </p:spPr>
      </p:pic>
    </p:spTree>
    <p:extLst>
      <p:ext uri="{BB962C8B-B14F-4D97-AF65-F5344CB8AC3E}">
        <p14:creationId xmlns:p14="http://schemas.microsoft.com/office/powerpoint/2010/main" val="3108409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02388" y="680440"/>
            <a:ext cx="3273962" cy="2170779"/>
          </a:xfrm>
          <a:prstGeom prst="rect">
            <a:avLst/>
          </a:prstGeom>
        </p:spPr>
      </p:pic>
      <p:sp>
        <p:nvSpPr>
          <p:cNvPr id="2" name="Title 1"/>
          <p:cNvSpPr>
            <a:spLocks noGrp="1"/>
          </p:cNvSpPr>
          <p:nvPr>
            <p:ph type="title"/>
          </p:nvPr>
        </p:nvSpPr>
        <p:spPr>
          <a:xfrm>
            <a:off x="-27008" y="155"/>
            <a:ext cx="8695078" cy="1143000"/>
          </a:xfrm>
        </p:spPr>
        <p:txBody>
          <a:bodyPr>
            <a:normAutofit/>
          </a:bodyPr>
          <a:lstStyle/>
          <a:p>
            <a:r>
              <a:rPr lang="en-US" b="1" dirty="0"/>
              <a:t>Can You Profile  With Vehicles?</a:t>
            </a:r>
          </a:p>
        </p:txBody>
      </p:sp>
      <p:pic>
        <p:nvPicPr>
          <p:cNvPr id="5" name="Picture 4"/>
          <p:cNvPicPr>
            <a:picLocks noChangeAspect="1"/>
          </p:cNvPicPr>
          <p:nvPr/>
        </p:nvPicPr>
        <p:blipFill>
          <a:blip r:embed="rId4"/>
          <a:stretch>
            <a:fillRect/>
          </a:stretch>
        </p:blipFill>
        <p:spPr>
          <a:xfrm>
            <a:off x="3996649" y="977154"/>
            <a:ext cx="3156598" cy="2100572"/>
          </a:xfrm>
          <a:prstGeom prst="rect">
            <a:avLst/>
          </a:prstGeom>
        </p:spPr>
      </p:pic>
      <p:sp>
        <p:nvSpPr>
          <p:cNvPr id="6" name="TextBox 5"/>
          <p:cNvSpPr txBox="1"/>
          <p:nvPr/>
        </p:nvSpPr>
        <p:spPr>
          <a:xfrm>
            <a:off x="222887" y="2366570"/>
            <a:ext cx="2819400" cy="523220"/>
          </a:xfrm>
          <a:prstGeom prst="rect">
            <a:avLst/>
          </a:prstGeom>
          <a:noFill/>
        </p:spPr>
        <p:txBody>
          <a:bodyPr wrap="square" rtlCol="0">
            <a:spAutoFit/>
          </a:bodyPr>
          <a:lstStyle/>
          <a:p>
            <a:r>
              <a:rPr lang="en-US" sz="2800" i="1" dirty="0"/>
              <a:t>Toyota Prius</a:t>
            </a:r>
          </a:p>
        </p:txBody>
      </p:sp>
      <p:sp>
        <p:nvSpPr>
          <p:cNvPr id="7" name="Rectangle 6"/>
          <p:cNvSpPr/>
          <p:nvPr/>
        </p:nvSpPr>
        <p:spPr>
          <a:xfrm>
            <a:off x="7243645" y="1765830"/>
            <a:ext cx="1967710" cy="523220"/>
          </a:xfrm>
          <a:prstGeom prst="rect">
            <a:avLst/>
          </a:prstGeom>
        </p:spPr>
        <p:txBody>
          <a:bodyPr wrap="square">
            <a:spAutoFit/>
          </a:bodyPr>
          <a:lstStyle/>
          <a:p>
            <a:pPr lvl="0"/>
            <a:r>
              <a:rPr lang="en-US" sz="2800" i="1" dirty="0">
                <a:solidFill>
                  <a:prstClr val="black"/>
                </a:solidFill>
              </a:rPr>
              <a:t>Ford F-150</a:t>
            </a:r>
          </a:p>
        </p:txBody>
      </p:sp>
      <p:pic>
        <p:nvPicPr>
          <p:cNvPr id="8" name="Picture 7"/>
          <p:cNvPicPr>
            <a:picLocks noChangeAspect="1"/>
          </p:cNvPicPr>
          <p:nvPr/>
        </p:nvPicPr>
        <p:blipFill>
          <a:blip r:embed="rId5"/>
          <a:stretch>
            <a:fillRect/>
          </a:stretch>
        </p:blipFill>
        <p:spPr>
          <a:xfrm>
            <a:off x="4082403" y="3368321"/>
            <a:ext cx="3161242" cy="1962150"/>
          </a:xfrm>
          <a:prstGeom prst="rect">
            <a:avLst/>
          </a:prstGeom>
        </p:spPr>
      </p:pic>
      <p:sp>
        <p:nvSpPr>
          <p:cNvPr id="9" name="Rectangle 8"/>
          <p:cNvSpPr/>
          <p:nvPr/>
        </p:nvSpPr>
        <p:spPr>
          <a:xfrm>
            <a:off x="7543800" y="3979598"/>
            <a:ext cx="1967710" cy="523220"/>
          </a:xfrm>
          <a:prstGeom prst="rect">
            <a:avLst/>
          </a:prstGeom>
        </p:spPr>
        <p:txBody>
          <a:bodyPr wrap="square">
            <a:spAutoFit/>
          </a:bodyPr>
          <a:lstStyle/>
          <a:p>
            <a:pPr lvl="0"/>
            <a:r>
              <a:rPr lang="en-US" sz="2800" i="1" dirty="0"/>
              <a:t>Subaru</a:t>
            </a:r>
          </a:p>
        </p:txBody>
      </p:sp>
      <p:pic>
        <p:nvPicPr>
          <p:cNvPr id="11" name="Picture 10"/>
          <p:cNvPicPr>
            <a:picLocks noChangeAspect="1"/>
          </p:cNvPicPr>
          <p:nvPr/>
        </p:nvPicPr>
        <p:blipFill>
          <a:blip r:embed="rId6"/>
          <a:stretch>
            <a:fillRect/>
          </a:stretch>
        </p:blipFill>
        <p:spPr>
          <a:xfrm>
            <a:off x="174350" y="3008855"/>
            <a:ext cx="3822299" cy="1941485"/>
          </a:xfrm>
          <a:prstGeom prst="rect">
            <a:avLst/>
          </a:prstGeom>
        </p:spPr>
      </p:pic>
      <p:sp>
        <p:nvSpPr>
          <p:cNvPr id="12" name="Rectangle 11"/>
          <p:cNvSpPr/>
          <p:nvPr/>
        </p:nvSpPr>
        <p:spPr>
          <a:xfrm>
            <a:off x="602388" y="5038524"/>
            <a:ext cx="1988365" cy="523220"/>
          </a:xfrm>
          <a:prstGeom prst="rect">
            <a:avLst/>
          </a:prstGeom>
        </p:spPr>
        <p:txBody>
          <a:bodyPr wrap="none">
            <a:spAutoFit/>
          </a:bodyPr>
          <a:lstStyle/>
          <a:p>
            <a:pPr lvl="0"/>
            <a:r>
              <a:rPr lang="en-US" sz="2800" i="1" dirty="0">
                <a:solidFill>
                  <a:prstClr val="black"/>
                </a:solidFill>
              </a:rPr>
              <a:t>Chrysler 300</a:t>
            </a:r>
          </a:p>
        </p:txBody>
      </p:sp>
      <p:sp>
        <p:nvSpPr>
          <p:cNvPr id="3" name="TextBox 2"/>
          <p:cNvSpPr txBox="1"/>
          <p:nvPr/>
        </p:nvSpPr>
        <p:spPr>
          <a:xfrm>
            <a:off x="403199" y="5561744"/>
            <a:ext cx="8255352" cy="1200329"/>
          </a:xfrm>
          <a:prstGeom prst="rect">
            <a:avLst/>
          </a:prstGeom>
          <a:noFill/>
        </p:spPr>
        <p:txBody>
          <a:bodyPr wrap="square" rtlCol="0">
            <a:spAutoFit/>
          </a:bodyPr>
          <a:lstStyle/>
          <a:p>
            <a:r>
              <a:rPr lang="en-US" sz="2400" dirty="0">
                <a:solidFill>
                  <a:srgbClr val="FF0000"/>
                </a:solidFill>
              </a:rPr>
              <a:t>2 of these vehicles are more popular with conservatives</a:t>
            </a:r>
          </a:p>
          <a:p>
            <a:r>
              <a:rPr lang="en-US" sz="2400" dirty="0">
                <a:solidFill>
                  <a:srgbClr val="FF0000"/>
                </a:solidFill>
              </a:rPr>
              <a:t>2 of them are more popular with liberals or progressives</a:t>
            </a:r>
          </a:p>
          <a:p>
            <a:r>
              <a:rPr lang="en-US" sz="2400" dirty="0">
                <a:solidFill>
                  <a:srgbClr val="FF0000"/>
                </a:solidFill>
              </a:rPr>
              <a:t>Can you sort them?</a:t>
            </a:r>
          </a:p>
        </p:txBody>
      </p:sp>
    </p:spTree>
    <p:extLst>
      <p:ext uri="{BB962C8B-B14F-4D97-AF65-F5344CB8AC3E}">
        <p14:creationId xmlns:p14="http://schemas.microsoft.com/office/powerpoint/2010/main" val="312948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6934200" cy="1143000"/>
          </a:xfrm>
        </p:spPr>
        <p:txBody>
          <a:bodyPr>
            <a:normAutofit/>
          </a:bodyPr>
          <a:lstStyle/>
          <a:p>
            <a:r>
              <a:rPr lang="en-US" b="1" dirty="0"/>
              <a:t>Preferential Attachment</a:t>
            </a:r>
          </a:p>
        </p:txBody>
      </p:sp>
      <p:sp>
        <p:nvSpPr>
          <p:cNvPr id="3" name="Content Placeholder 2"/>
          <p:cNvSpPr>
            <a:spLocks noGrp="1"/>
          </p:cNvSpPr>
          <p:nvPr>
            <p:ph idx="1"/>
          </p:nvPr>
        </p:nvSpPr>
        <p:spPr>
          <a:xfrm>
            <a:off x="533400" y="1066800"/>
            <a:ext cx="7924800" cy="5105400"/>
          </a:xfrm>
        </p:spPr>
        <p:txBody>
          <a:bodyPr>
            <a:normAutofit fontScale="92500" lnSpcReduction="20000"/>
          </a:bodyPr>
          <a:lstStyle/>
          <a:p>
            <a:r>
              <a:rPr lang="en-US" dirty="0"/>
              <a:t>You group yourself with people who are popular</a:t>
            </a:r>
          </a:p>
          <a:p>
            <a:r>
              <a:rPr lang="en-US" dirty="0"/>
              <a:t>But this makes them MORE popular because of their popularity… which makes them still more popular…</a:t>
            </a:r>
          </a:p>
          <a:p>
            <a:endParaRPr lang="en-US" dirty="0"/>
          </a:p>
          <a:p>
            <a:r>
              <a:rPr lang="en-US" sz="3900" dirty="0">
                <a:solidFill>
                  <a:srgbClr val="FF0000"/>
                </a:solidFill>
              </a:rPr>
              <a:t>Do you use Twitter?  People “follow” twitter accounts (mostly people, but not always)</a:t>
            </a:r>
          </a:p>
          <a:p>
            <a:r>
              <a:rPr lang="en-US" sz="3900" dirty="0">
                <a:solidFill>
                  <a:srgbClr val="FF0000"/>
                </a:solidFill>
              </a:rPr>
              <a:t>Guess some of the 20 most followed Twitter accounts</a:t>
            </a:r>
          </a:p>
        </p:txBody>
      </p:sp>
    </p:spTree>
    <p:extLst>
      <p:ext uri="{BB962C8B-B14F-4D97-AF65-F5344CB8AC3E}">
        <p14:creationId xmlns:p14="http://schemas.microsoft.com/office/powerpoint/2010/main" val="2385622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0256"/>
            <a:ext cx="7543800" cy="461665"/>
          </a:xfrm>
          <a:prstGeom prst="rect">
            <a:avLst/>
          </a:prstGeom>
          <a:noFill/>
        </p:spPr>
        <p:txBody>
          <a:bodyPr wrap="square" rtlCol="0">
            <a:spAutoFit/>
          </a:bodyPr>
          <a:lstStyle/>
          <a:p>
            <a:pPr algn="ctr"/>
            <a:r>
              <a:rPr lang="en-US" sz="2400" dirty="0"/>
              <a:t>Twitter accounts with most followers (Wikipedia 12/23/20)</a:t>
            </a:r>
          </a:p>
        </p:txBody>
      </p:sp>
      <p:sp>
        <p:nvSpPr>
          <p:cNvPr id="11" name="TextBox 10"/>
          <p:cNvSpPr txBox="1"/>
          <p:nvPr/>
        </p:nvSpPr>
        <p:spPr>
          <a:xfrm>
            <a:off x="6553200" y="1690062"/>
            <a:ext cx="2279374" cy="4093428"/>
          </a:xfrm>
          <a:prstGeom prst="rect">
            <a:avLst/>
          </a:prstGeom>
          <a:noFill/>
        </p:spPr>
        <p:txBody>
          <a:bodyPr wrap="square" rtlCol="0">
            <a:spAutoFit/>
          </a:bodyPr>
          <a:lstStyle/>
          <a:p>
            <a:r>
              <a:rPr lang="en-US" sz="2000" b="1" dirty="0">
                <a:solidFill>
                  <a:srgbClr val="FF0000"/>
                </a:solidFill>
              </a:rPr>
              <a:t>Do you see any interesting categories or patterns here?</a:t>
            </a:r>
          </a:p>
          <a:p>
            <a:endParaRPr lang="en-US" sz="2000" b="1" dirty="0">
              <a:solidFill>
                <a:srgbClr val="FF0000"/>
              </a:solidFill>
            </a:endParaRPr>
          </a:p>
          <a:p>
            <a:r>
              <a:rPr lang="en-US" sz="2000" b="1" dirty="0">
                <a:solidFill>
                  <a:srgbClr val="FF0000"/>
                </a:solidFill>
              </a:rPr>
              <a:t>Data a bit out of date</a:t>
            </a:r>
          </a:p>
          <a:p>
            <a:endParaRPr lang="en-US" sz="2000" b="1" dirty="0">
              <a:solidFill>
                <a:srgbClr val="FF0000"/>
              </a:solidFill>
            </a:endParaRPr>
          </a:p>
          <a:p>
            <a:r>
              <a:rPr lang="en-US" sz="2000" b="1" dirty="0">
                <a:solidFill>
                  <a:srgbClr val="FF0000"/>
                </a:solidFill>
              </a:rPr>
              <a:t>Trump now has 0</a:t>
            </a:r>
          </a:p>
          <a:p>
            <a:endParaRPr lang="en-US" sz="2000" b="1" dirty="0">
              <a:solidFill>
                <a:srgbClr val="FF0000"/>
              </a:solidFill>
            </a:endParaRPr>
          </a:p>
          <a:p>
            <a:r>
              <a:rPr lang="en-US" sz="2000" b="1" dirty="0">
                <a:solidFill>
                  <a:srgbClr val="FF0000"/>
                </a:solidFill>
              </a:rPr>
              <a:t>As of 2/15, Biden has 29M, not in the top 50</a:t>
            </a:r>
          </a:p>
        </p:txBody>
      </p:sp>
      <p:pic>
        <p:nvPicPr>
          <p:cNvPr id="3" name="Picture 2">
            <a:extLst>
              <a:ext uri="{FF2B5EF4-FFF2-40B4-BE49-F238E27FC236}">
                <a16:creationId xmlns:a16="http://schemas.microsoft.com/office/drawing/2014/main" id="{4C858795-E949-48C3-9236-D4D42BB8D893}"/>
              </a:ext>
            </a:extLst>
          </p:cNvPr>
          <p:cNvPicPr>
            <a:picLocks noChangeAspect="1"/>
          </p:cNvPicPr>
          <p:nvPr/>
        </p:nvPicPr>
        <p:blipFill>
          <a:blip r:embed="rId3"/>
          <a:stretch>
            <a:fillRect/>
          </a:stretch>
        </p:blipFill>
        <p:spPr>
          <a:xfrm>
            <a:off x="457200" y="647699"/>
            <a:ext cx="6096000" cy="6017155"/>
          </a:xfrm>
          <a:prstGeom prst="rect">
            <a:avLst/>
          </a:prstGeom>
        </p:spPr>
      </p:pic>
    </p:spTree>
    <p:extLst>
      <p:ext uri="{BB962C8B-B14F-4D97-AF65-F5344CB8AC3E}">
        <p14:creationId xmlns:p14="http://schemas.microsoft.com/office/powerpoint/2010/main" val="796406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1447799"/>
            <a:ext cx="4766787" cy="3828443"/>
          </a:xfrm>
          <a:prstGeom prst="rect">
            <a:avLst/>
          </a:prstGeom>
        </p:spPr>
      </p:pic>
      <p:sp>
        <p:nvSpPr>
          <p:cNvPr id="3" name="TextBox 2"/>
          <p:cNvSpPr txBox="1"/>
          <p:nvPr/>
        </p:nvSpPr>
        <p:spPr>
          <a:xfrm>
            <a:off x="1066800" y="97066"/>
            <a:ext cx="7239000" cy="1323439"/>
          </a:xfrm>
          <a:prstGeom prst="rect">
            <a:avLst/>
          </a:prstGeom>
          <a:noFill/>
        </p:spPr>
        <p:txBody>
          <a:bodyPr wrap="square" rtlCol="0">
            <a:spAutoFit/>
          </a:bodyPr>
          <a:lstStyle/>
          <a:p>
            <a:pPr algn="ctr">
              <a:spcBef>
                <a:spcPct val="0"/>
              </a:spcBef>
            </a:pPr>
            <a:r>
              <a:rPr lang="en-US" sz="4000" b="1" dirty="0">
                <a:latin typeface="+mj-lt"/>
                <a:ea typeface="+mj-ea"/>
                <a:cs typeface="+mj-cs"/>
              </a:rPr>
              <a:t>Networks Characterized by Preferential Attachment</a:t>
            </a:r>
          </a:p>
        </p:txBody>
      </p:sp>
      <p:sp>
        <p:nvSpPr>
          <p:cNvPr id="4" name="TextBox 3"/>
          <p:cNvSpPr txBox="1"/>
          <p:nvPr/>
        </p:nvSpPr>
        <p:spPr>
          <a:xfrm>
            <a:off x="152400" y="5577050"/>
            <a:ext cx="6858000" cy="1077218"/>
          </a:xfrm>
          <a:prstGeom prst="rect">
            <a:avLst/>
          </a:prstGeom>
          <a:noFill/>
        </p:spPr>
        <p:txBody>
          <a:bodyPr wrap="square" rtlCol="0">
            <a:spAutoFit/>
          </a:bodyPr>
          <a:lstStyle/>
          <a:p>
            <a:r>
              <a:rPr lang="en-US" sz="3200" dirty="0"/>
              <a:t>A few very highly connected nodes with most nodes having few connections</a:t>
            </a:r>
          </a:p>
        </p:txBody>
      </p:sp>
      <p:pic>
        <p:nvPicPr>
          <p:cNvPr id="5" name="Picture 4"/>
          <p:cNvPicPr>
            <a:picLocks noChangeAspect="1"/>
          </p:cNvPicPr>
          <p:nvPr/>
        </p:nvPicPr>
        <p:blipFill>
          <a:blip r:embed="rId4"/>
          <a:stretch>
            <a:fillRect/>
          </a:stretch>
        </p:blipFill>
        <p:spPr>
          <a:xfrm>
            <a:off x="5148846" y="1366392"/>
            <a:ext cx="3723108" cy="4210658"/>
          </a:xfrm>
          <a:prstGeom prst="rect">
            <a:avLst/>
          </a:prstGeom>
        </p:spPr>
      </p:pic>
    </p:spTree>
    <p:extLst>
      <p:ext uri="{BB962C8B-B14F-4D97-AF65-F5344CB8AC3E}">
        <p14:creationId xmlns:p14="http://schemas.microsoft.com/office/powerpoint/2010/main" val="3579819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5681" y="2743200"/>
            <a:ext cx="3200718" cy="2400539"/>
          </a:xfrm>
          <a:prstGeom prst="rect">
            <a:avLst/>
          </a:prstGeom>
        </p:spPr>
      </p:pic>
      <p:pic>
        <p:nvPicPr>
          <p:cNvPr id="3" name="Picture 2"/>
          <p:cNvPicPr>
            <a:picLocks noChangeAspect="1"/>
          </p:cNvPicPr>
          <p:nvPr/>
        </p:nvPicPr>
        <p:blipFill>
          <a:blip r:embed="rId4"/>
          <a:stretch>
            <a:fillRect/>
          </a:stretch>
        </p:blipFill>
        <p:spPr>
          <a:xfrm>
            <a:off x="4837176" y="533400"/>
            <a:ext cx="3727207" cy="2288738"/>
          </a:xfrm>
          <a:prstGeom prst="rect">
            <a:avLst/>
          </a:prstGeom>
        </p:spPr>
      </p:pic>
      <p:pic>
        <p:nvPicPr>
          <p:cNvPr id="4" name="Picture 3"/>
          <p:cNvPicPr>
            <a:picLocks noChangeAspect="1"/>
          </p:cNvPicPr>
          <p:nvPr/>
        </p:nvPicPr>
        <p:blipFill>
          <a:blip r:embed="rId5"/>
          <a:stretch>
            <a:fillRect/>
          </a:stretch>
        </p:blipFill>
        <p:spPr>
          <a:xfrm>
            <a:off x="4913089" y="3597092"/>
            <a:ext cx="3575379" cy="2169963"/>
          </a:xfrm>
          <a:prstGeom prst="rect">
            <a:avLst/>
          </a:prstGeom>
        </p:spPr>
      </p:pic>
      <p:pic>
        <p:nvPicPr>
          <p:cNvPr id="5" name="Picture 4"/>
          <p:cNvPicPr>
            <a:picLocks noChangeAspect="1"/>
          </p:cNvPicPr>
          <p:nvPr/>
        </p:nvPicPr>
        <p:blipFill>
          <a:blip r:embed="rId6"/>
          <a:stretch>
            <a:fillRect/>
          </a:stretch>
        </p:blipFill>
        <p:spPr>
          <a:xfrm>
            <a:off x="141501" y="109919"/>
            <a:ext cx="4288359" cy="3952875"/>
          </a:xfrm>
          <a:prstGeom prst="rect">
            <a:avLst/>
          </a:prstGeom>
        </p:spPr>
      </p:pic>
      <p:sp>
        <p:nvSpPr>
          <p:cNvPr id="7" name="TextBox 6"/>
          <p:cNvSpPr txBox="1"/>
          <p:nvPr/>
        </p:nvSpPr>
        <p:spPr>
          <a:xfrm>
            <a:off x="342580" y="4220409"/>
            <a:ext cx="3886200" cy="923330"/>
          </a:xfrm>
          <a:prstGeom prst="rect">
            <a:avLst/>
          </a:prstGeom>
          <a:noFill/>
        </p:spPr>
        <p:txBody>
          <a:bodyPr wrap="square" rtlCol="0">
            <a:spAutoFit/>
          </a:bodyPr>
          <a:lstStyle/>
          <a:p>
            <a:r>
              <a:rPr lang="en-US" dirty="0"/>
              <a:t>“Decoding Our Chatter”</a:t>
            </a:r>
            <a:br>
              <a:rPr lang="en-US" dirty="0"/>
            </a:br>
            <a:r>
              <a:rPr lang="en-US" dirty="0"/>
              <a:t> Wall Street Journal 1 October 2011 </a:t>
            </a:r>
          </a:p>
          <a:p>
            <a:endParaRPr lang="en-US" dirty="0"/>
          </a:p>
        </p:txBody>
      </p:sp>
      <p:sp>
        <p:nvSpPr>
          <p:cNvPr id="8" name="TextBox 7"/>
          <p:cNvSpPr txBox="1"/>
          <p:nvPr/>
        </p:nvSpPr>
        <p:spPr>
          <a:xfrm>
            <a:off x="228600" y="5143739"/>
            <a:ext cx="4419600" cy="1200329"/>
          </a:xfrm>
          <a:prstGeom prst="rect">
            <a:avLst/>
          </a:prstGeom>
          <a:noFill/>
        </p:spPr>
        <p:txBody>
          <a:bodyPr wrap="square" rtlCol="0">
            <a:spAutoFit/>
          </a:bodyPr>
          <a:lstStyle/>
          <a:p>
            <a:r>
              <a:rPr lang="en-US" dirty="0"/>
              <a:t>Each dot is a Twitter user, lines are retweets of 250,000 political messages by 45,000 people.  Very limited cross-over between the clusters created by the pattern of retweeting</a:t>
            </a:r>
          </a:p>
        </p:txBody>
      </p:sp>
      <p:sp>
        <p:nvSpPr>
          <p:cNvPr id="9" name="TextBox 8"/>
          <p:cNvSpPr txBox="1"/>
          <p:nvPr/>
        </p:nvSpPr>
        <p:spPr>
          <a:xfrm>
            <a:off x="4496108" y="2798439"/>
            <a:ext cx="4409340" cy="646331"/>
          </a:xfrm>
          <a:prstGeom prst="rect">
            <a:avLst/>
          </a:prstGeom>
          <a:noFill/>
        </p:spPr>
        <p:txBody>
          <a:bodyPr wrap="square" rtlCol="0">
            <a:spAutoFit/>
          </a:bodyPr>
          <a:lstStyle/>
          <a:p>
            <a:pPr algn="ctr"/>
            <a:r>
              <a:rPr lang="en-US" dirty="0"/>
              <a:t>Each is very highly connected, but probably not much overlap in their followers</a:t>
            </a:r>
          </a:p>
        </p:txBody>
      </p:sp>
    </p:spTree>
    <p:extLst>
      <p:ext uri="{BB962C8B-B14F-4D97-AF65-F5344CB8AC3E}">
        <p14:creationId xmlns:p14="http://schemas.microsoft.com/office/powerpoint/2010/main" val="208825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5715000" cy="1143000"/>
          </a:xfrm>
        </p:spPr>
        <p:txBody>
          <a:bodyPr>
            <a:normAutofit fontScale="90000"/>
          </a:bodyPr>
          <a:lstStyle/>
          <a:p>
            <a:r>
              <a:rPr lang="en-US" dirty="0">
                <a:hlinkClick r:id="rId3"/>
              </a:rPr>
              <a:t>Twitter Stats</a:t>
            </a:r>
            <a:br>
              <a:rPr lang="en-US" dirty="0"/>
            </a:br>
            <a:endParaRPr lang="en-US" dirty="0"/>
          </a:p>
        </p:txBody>
      </p:sp>
      <p:sp>
        <p:nvSpPr>
          <p:cNvPr id="3" name="Content Placeholder 2"/>
          <p:cNvSpPr>
            <a:spLocks noGrp="1"/>
          </p:cNvSpPr>
          <p:nvPr>
            <p:ph idx="1"/>
          </p:nvPr>
        </p:nvSpPr>
        <p:spPr>
          <a:xfrm>
            <a:off x="453342" y="1219200"/>
            <a:ext cx="8229600" cy="4525963"/>
          </a:xfrm>
        </p:spPr>
        <p:txBody>
          <a:bodyPr>
            <a:normAutofit fontScale="92500" lnSpcReduction="10000"/>
          </a:bodyPr>
          <a:lstStyle/>
          <a:p>
            <a:r>
              <a:rPr lang="en-US" dirty="0"/>
              <a:t>Twitter says that 1.3 Billion accounts have been created…and the most followed accounts have over 100 million followers</a:t>
            </a:r>
          </a:p>
          <a:p>
            <a:r>
              <a:rPr lang="en-US" dirty="0"/>
              <a:t>But now that you know about “preferential attachment” you realize that most twitter accounts aren’t popular at all</a:t>
            </a:r>
          </a:p>
          <a:p>
            <a:r>
              <a:rPr lang="en-US" dirty="0">
                <a:solidFill>
                  <a:srgbClr val="FF0000"/>
                </a:solidFill>
              </a:rPr>
              <a:t>What is the AVERAGE number of followers?</a:t>
            </a:r>
          </a:p>
          <a:p>
            <a:r>
              <a:rPr lang="en-US" dirty="0">
                <a:solidFill>
                  <a:srgbClr val="FF0000"/>
                </a:solidFill>
              </a:rPr>
              <a:t>What is the MEDIAN number of followers?</a:t>
            </a:r>
          </a:p>
          <a:p>
            <a:r>
              <a:rPr lang="en-US" dirty="0">
                <a:solidFill>
                  <a:srgbClr val="FF0000"/>
                </a:solidFill>
              </a:rPr>
              <a:t>What % of accounts have 0 followers?</a:t>
            </a:r>
          </a:p>
          <a:p>
            <a:pPr marL="0" indent="0">
              <a:buNone/>
            </a:pPr>
            <a:endParaRPr lang="en-US" dirty="0"/>
          </a:p>
          <a:p>
            <a:endParaRPr lang="en-US" dirty="0"/>
          </a:p>
        </p:txBody>
      </p:sp>
    </p:spTree>
    <p:extLst>
      <p:ext uri="{BB962C8B-B14F-4D97-AF65-F5344CB8AC3E}">
        <p14:creationId xmlns:p14="http://schemas.microsoft.com/office/powerpoint/2010/main" val="720760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1173"/>
            <a:ext cx="8229600" cy="1143000"/>
          </a:xfrm>
        </p:spPr>
        <p:txBody>
          <a:bodyPr/>
          <a:lstStyle/>
          <a:p>
            <a:r>
              <a:rPr lang="en-US" b="1" dirty="0"/>
              <a:t>A Very Long Tail</a:t>
            </a:r>
          </a:p>
        </p:txBody>
      </p:sp>
      <p:sp>
        <p:nvSpPr>
          <p:cNvPr id="3" name="Content Placeholder 2"/>
          <p:cNvSpPr>
            <a:spLocks noGrp="1"/>
          </p:cNvSpPr>
          <p:nvPr>
            <p:ph idx="1"/>
          </p:nvPr>
        </p:nvSpPr>
        <p:spPr>
          <a:xfrm>
            <a:off x="381000" y="1166018"/>
            <a:ext cx="8229600" cy="4525963"/>
          </a:xfrm>
        </p:spPr>
        <p:txBody>
          <a:bodyPr>
            <a:normAutofit/>
          </a:bodyPr>
          <a:lstStyle/>
          <a:p>
            <a:r>
              <a:rPr lang="en-US" dirty="0"/>
              <a:t>The average number of followers is 707, but because of the extremely skewed distribution, this is much higher than the median (the halfway point in the distribution)</a:t>
            </a:r>
          </a:p>
          <a:p>
            <a:r>
              <a:rPr lang="en-US" dirty="0"/>
              <a:t>The median number of followers is 1, and 391 million twitter accounts have 0 followers</a:t>
            </a:r>
          </a:p>
          <a:p>
            <a:r>
              <a:rPr lang="en-US" dirty="0"/>
              <a:t>But that’s not surprising, since only about half of the twitter accounts have ever sent a tweet </a:t>
            </a:r>
          </a:p>
        </p:txBody>
      </p:sp>
    </p:spTree>
    <p:extLst>
      <p:ext uri="{BB962C8B-B14F-4D97-AF65-F5344CB8AC3E}">
        <p14:creationId xmlns:p14="http://schemas.microsoft.com/office/powerpoint/2010/main" val="293842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Where do </a:t>
            </a:r>
            <a:r>
              <a:rPr lang="en-US" b="1" i="1" dirty="0">
                <a:solidFill>
                  <a:srgbClr val="FF0000"/>
                </a:solidFill>
              </a:rPr>
              <a:t>you</a:t>
            </a:r>
            <a:r>
              <a:rPr lang="en-US" b="1" dirty="0">
                <a:solidFill>
                  <a:srgbClr val="FF0000"/>
                </a:solidFill>
              </a:rPr>
              <a:t> get your news?</a:t>
            </a:r>
          </a:p>
        </p:txBody>
      </p:sp>
      <p:sp>
        <p:nvSpPr>
          <p:cNvPr id="3" name="Content Placeholder 2"/>
          <p:cNvSpPr>
            <a:spLocks noGrp="1"/>
          </p:cNvSpPr>
          <p:nvPr>
            <p:ph idx="1"/>
          </p:nvPr>
        </p:nvSpPr>
        <p:spPr>
          <a:xfrm>
            <a:off x="685800" y="1417638"/>
            <a:ext cx="8229600" cy="4525963"/>
          </a:xfrm>
        </p:spPr>
        <p:txBody>
          <a:bodyPr>
            <a:normAutofit fontScale="85000" lnSpcReduction="20000"/>
          </a:bodyPr>
          <a:lstStyle/>
          <a:p>
            <a:pPr marL="0" indent="0">
              <a:buNone/>
            </a:pPr>
            <a:r>
              <a:rPr lang="en-US" dirty="0"/>
              <a:t>From Facebook</a:t>
            </a:r>
          </a:p>
          <a:p>
            <a:pPr marL="0" indent="0">
              <a:buNone/>
            </a:pPr>
            <a:r>
              <a:rPr lang="en-US" dirty="0"/>
              <a:t>From Twitter</a:t>
            </a:r>
          </a:p>
          <a:p>
            <a:pPr marL="0" indent="0">
              <a:buNone/>
            </a:pPr>
            <a:r>
              <a:rPr lang="en-US" dirty="0"/>
              <a:t>Directly from “original fact reporting” or “mainstream media” sources like NY Times, Wall Street Journal, Reuters, Bloomberg, Economist</a:t>
            </a:r>
          </a:p>
          <a:p>
            <a:pPr marL="0" indent="0">
              <a:buNone/>
            </a:pPr>
            <a:r>
              <a:rPr lang="en-US" dirty="0"/>
              <a:t>Directly from “news interpreters” like CNN, Fox, Huffington Post, Slate (which have some bias)</a:t>
            </a:r>
          </a:p>
          <a:p>
            <a:pPr marL="0" indent="0">
              <a:buNone/>
            </a:pPr>
            <a:r>
              <a:rPr lang="en-US" dirty="0"/>
              <a:t>From “clearly partisan” sources (which make their bias explicit)</a:t>
            </a:r>
          </a:p>
          <a:p>
            <a:pPr marL="0" indent="0">
              <a:buNone/>
            </a:pPr>
            <a:endParaRPr lang="en-US" dirty="0"/>
          </a:p>
          <a:p>
            <a:pPr marL="0" indent="0">
              <a:buNone/>
            </a:pPr>
            <a:r>
              <a:rPr lang="en-US" dirty="0"/>
              <a:t>I don’t pay much attention to news</a:t>
            </a:r>
          </a:p>
        </p:txBody>
      </p:sp>
      <p:sp>
        <p:nvSpPr>
          <p:cNvPr id="5" name="Rectangle 4"/>
          <p:cNvSpPr/>
          <p:nvPr/>
        </p:nvSpPr>
        <p:spPr>
          <a:xfrm>
            <a:off x="266700" y="1434518"/>
            <a:ext cx="228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88885" y="1928325"/>
            <a:ext cx="228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85940" y="3584108"/>
            <a:ext cx="228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66700" y="4434490"/>
            <a:ext cx="228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85940" y="5275398"/>
            <a:ext cx="228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a:stretch>
            <a:fillRect/>
          </a:stretch>
        </p:blipFill>
        <p:spPr>
          <a:xfrm>
            <a:off x="288885" y="2487146"/>
            <a:ext cx="256054" cy="256054"/>
          </a:xfrm>
          <a:prstGeom prst="rect">
            <a:avLst/>
          </a:prstGeom>
        </p:spPr>
      </p:pic>
    </p:spTree>
    <p:extLst>
      <p:ext uri="{BB962C8B-B14F-4D97-AF65-F5344CB8AC3E}">
        <p14:creationId xmlns:p14="http://schemas.microsoft.com/office/powerpoint/2010/main" val="194155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a:t>Course Checkpoint</a:t>
            </a:r>
          </a:p>
        </p:txBody>
      </p:sp>
      <p:sp>
        <p:nvSpPr>
          <p:cNvPr id="3" name="Content Placeholder 2"/>
          <p:cNvSpPr>
            <a:spLocks noGrp="1"/>
          </p:cNvSpPr>
          <p:nvPr>
            <p:ph idx="1"/>
          </p:nvPr>
        </p:nvSpPr>
        <p:spPr>
          <a:xfrm>
            <a:off x="304800" y="1333500"/>
            <a:ext cx="8229600" cy="4525963"/>
          </a:xfrm>
        </p:spPr>
        <p:txBody>
          <a:bodyPr>
            <a:normAutofit fontScale="85000" lnSpcReduction="10000"/>
          </a:bodyPr>
          <a:lstStyle/>
          <a:p>
            <a:r>
              <a:rPr lang="en-US" dirty="0"/>
              <a:t>This is the  halfway point in the semester (lecture 14) and the last lecture in the section of the course on sensemaking in language and culture – which is why it is a good place to have a midterm exam on 3/9 (next Tuesday)</a:t>
            </a:r>
          </a:p>
          <a:p>
            <a:r>
              <a:rPr lang="en-US" dirty="0"/>
              <a:t>Today’s lecture builds a lot on the previous lecture on structural relationships and social network analysis</a:t>
            </a:r>
          </a:p>
          <a:p>
            <a:endParaRPr lang="en-US" dirty="0"/>
          </a:p>
          <a:p>
            <a:r>
              <a:rPr lang="en-US" dirty="0"/>
              <a:t>On 3/11 (next Thursday) we begin the “Individual Context” of Sensemaking and Organizing with “Automatic Organizing”</a:t>
            </a:r>
          </a:p>
          <a:p>
            <a:endParaRPr lang="en-US" dirty="0"/>
          </a:p>
          <a:p>
            <a:endParaRPr lang="en-US" dirty="0"/>
          </a:p>
        </p:txBody>
      </p:sp>
    </p:spTree>
    <p:extLst>
      <p:ext uri="{BB962C8B-B14F-4D97-AF65-F5344CB8AC3E}">
        <p14:creationId xmlns:p14="http://schemas.microsoft.com/office/powerpoint/2010/main" val="3478674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2389" y="893296"/>
            <a:ext cx="6934200" cy="3886200"/>
          </a:xfrm>
        </p:spPr>
        <p:txBody>
          <a:bodyPr>
            <a:normAutofit/>
          </a:bodyPr>
          <a:lstStyle/>
          <a:p>
            <a:pPr marL="0" indent="0" algn="ctr">
              <a:buNone/>
            </a:pPr>
            <a:r>
              <a:rPr lang="en-US" sz="4000" dirty="0"/>
              <a:t>According to Pew Research, 66% of Americans get their news through social media sites, 44% of them from Facebook alone</a:t>
            </a:r>
          </a:p>
        </p:txBody>
      </p:sp>
      <p:pic>
        <p:nvPicPr>
          <p:cNvPr id="2" name="Picture 1"/>
          <p:cNvPicPr>
            <a:picLocks noChangeAspect="1"/>
          </p:cNvPicPr>
          <p:nvPr/>
        </p:nvPicPr>
        <p:blipFill>
          <a:blip r:embed="rId3"/>
          <a:stretch>
            <a:fillRect/>
          </a:stretch>
        </p:blipFill>
        <p:spPr>
          <a:xfrm>
            <a:off x="815011" y="42570"/>
            <a:ext cx="7590178" cy="1176630"/>
          </a:xfrm>
          <a:prstGeom prst="rect">
            <a:avLst/>
          </a:prstGeom>
        </p:spPr>
      </p:pic>
      <p:sp>
        <p:nvSpPr>
          <p:cNvPr id="4" name="TextBox 3"/>
          <p:cNvSpPr txBox="1"/>
          <p:nvPr/>
        </p:nvSpPr>
        <p:spPr>
          <a:xfrm>
            <a:off x="937970" y="3451514"/>
            <a:ext cx="7590178" cy="1938992"/>
          </a:xfrm>
          <a:prstGeom prst="rect">
            <a:avLst/>
          </a:prstGeom>
          <a:noFill/>
        </p:spPr>
        <p:txBody>
          <a:bodyPr wrap="square" rtlCol="0">
            <a:spAutoFit/>
          </a:bodyPr>
          <a:lstStyle/>
          <a:p>
            <a:r>
              <a:rPr lang="en-US" sz="2400" dirty="0">
                <a:solidFill>
                  <a:srgbClr val="FF0000"/>
                </a:solidFill>
              </a:rPr>
              <a:t>On Facebook you are connected to “friends” – people who are like you, who belong to the same groups in various domains – school, work, hometown, etc. Given what you know about homophily and preferential attachment, what does this suggest about the content of the news you get?</a:t>
            </a:r>
          </a:p>
        </p:txBody>
      </p:sp>
      <p:pic>
        <p:nvPicPr>
          <p:cNvPr id="5" name="Picture 4">
            <a:extLst>
              <a:ext uri="{FF2B5EF4-FFF2-40B4-BE49-F238E27FC236}">
                <a16:creationId xmlns:a16="http://schemas.microsoft.com/office/drawing/2014/main" id="{96CDB884-A036-4286-95A3-16948D9BA02C}"/>
              </a:ext>
            </a:extLst>
          </p:cNvPr>
          <p:cNvPicPr>
            <a:picLocks noChangeAspect="1"/>
          </p:cNvPicPr>
          <p:nvPr/>
        </p:nvPicPr>
        <p:blipFill>
          <a:blip r:embed="rId4"/>
          <a:stretch>
            <a:fillRect/>
          </a:stretch>
        </p:blipFill>
        <p:spPr>
          <a:xfrm>
            <a:off x="554831" y="5562600"/>
            <a:ext cx="8110538" cy="990600"/>
          </a:xfrm>
          <a:prstGeom prst="rect">
            <a:avLst/>
          </a:prstGeom>
        </p:spPr>
      </p:pic>
    </p:spTree>
    <p:extLst>
      <p:ext uri="{BB962C8B-B14F-4D97-AF65-F5344CB8AC3E}">
        <p14:creationId xmlns:p14="http://schemas.microsoft.com/office/powerpoint/2010/main" val="3769097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Some Implications</a:t>
            </a:r>
          </a:p>
        </p:txBody>
      </p:sp>
      <p:sp>
        <p:nvSpPr>
          <p:cNvPr id="3" name="Content Placeholder 2"/>
          <p:cNvSpPr>
            <a:spLocks noGrp="1"/>
          </p:cNvSpPr>
          <p:nvPr>
            <p:ph idx="1"/>
          </p:nvPr>
        </p:nvSpPr>
        <p:spPr/>
        <p:txBody>
          <a:bodyPr>
            <a:normAutofit/>
          </a:bodyPr>
          <a:lstStyle/>
          <a:p>
            <a:r>
              <a:rPr lang="en-US" dirty="0"/>
              <a:t>If you get most of your news from groups you belong to you are biased to believe it</a:t>
            </a:r>
          </a:p>
          <a:p>
            <a:pPr lvl="1"/>
            <a:r>
              <a:rPr lang="en-US" dirty="0"/>
              <a:t>Because of conversational conventions / maxims</a:t>
            </a:r>
          </a:p>
          <a:p>
            <a:pPr lvl="1"/>
            <a:r>
              <a:rPr lang="en-US" dirty="0"/>
              <a:t>Because of confirmation bias</a:t>
            </a:r>
          </a:p>
          <a:p>
            <a:pPr lvl="1"/>
            <a:r>
              <a:rPr lang="en-US" dirty="0"/>
              <a:t>Because of the narrative fallacy</a:t>
            </a:r>
          </a:p>
          <a:p>
            <a:pPr lvl="1"/>
            <a:r>
              <a:rPr lang="en-US" dirty="0"/>
              <a:t>Because of the “filter bubble”</a:t>
            </a:r>
          </a:p>
          <a:p>
            <a:pPr lvl="1"/>
            <a:r>
              <a:rPr lang="en-US" dirty="0"/>
              <a:t>Because of framing effects</a:t>
            </a:r>
          </a:p>
        </p:txBody>
      </p:sp>
    </p:spTree>
    <p:extLst>
      <p:ext uri="{BB962C8B-B14F-4D97-AF65-F5344CB8AC3E}">
        <p14:creationId xmlns:p14="http://schemas.microsoft.com/office/powerpoint/2010/main" val="964442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751" y="457200"/>
            <a:ext cx="8229600" cy="1143000"/>
          </a:xfrm>
        </p:spPr>
        <p:txBody>
          <a:bodyPr>
            <a:noAutofit/>
          </a:bodyPr>
          <a:lstStyle/>
          <a:p>
            <a:r>
              <a:rPr lang="en-US" sz="4000" b="1" dirty="0"/>
              <a:t>Biases in “Information Gathering”</a:t>
            </a:r>
            <a:br>
              <a:rPr lang="en-US" sz="4000" b="1" dirty="0"/>
            </a:br>
            <a:endParaRPr lang="en-US" sz="4000" b="1" dirty="0"/>
          </a:p>
        </p:txBody>
      </p:sp>
      <p:sp>
        <p:nvSpPr>
          <p:cNvPr id="3" name="Content Placeholder 2"/>
          <p:cNvSpPr>
            <a:spLocks noGrp="1"/>
          </p:cNvSpPr>
          <p:nvPr>
            <p:ph idx="1"/>
          </p:nvPr>
        </p:nvSpPr>
        <p:spPr>
          <a:xfrm>
            <a:off x="457200" y="1600200"/>
            <a:ext cx="8382000" cy="4525963"/>
          </a:xfrm>
        </p:spPr>
        <p:txBody>
          <a:bodyPr>
            <a:normAutofit lnSpcReduction="10000"/>
          </a:bodyPr>
          <a:lstStyle/>
          <a:p>
            <a:pPr>
              <a:lnSpc>
                <a:spcPct val="80000"/>
              </a:lnSpc>
            </a:pPr>
            <a:r>
              <a:rPr lang="en-US" dirty="0"/>
              <a:t>In normal conversation people follow cooperative principles so they assume that what they hear is true </a:t>
            </a:r>
          </a:p>
          <a:p>
            <a:pPr>
              <a:lnSpc>
                <a:spcPct val="80000"/>
              </a:lnSpc>
            </a:pPr>
            <a:r>
              <a:rPr lang="en-US" sz="3000" dirty="0"/>
              <a:t>Grice’s Maxims:</a:t>
            </a:r>
          </a:p>
          <a:p>
            <a:pPr lvl="1">
              <a:lnSpc>
                <a:spcPct val="80000"/>
              </a:lnSpc>
            </a:pPr>
            <a:r>
              <a:rPr lang="en-US" dirty="0"/>
              <a:t>Be informative</a:t>
            </a:r>
          </a:p>
          <a:p>
            <a:pPr lvl="1">
              <a:lnSpc>
                <a:spcPct val="80000"/>
              </a:lnSpc>
            </a:pPr>
            <a:r>
              <a:rPr lang="en-US" dirty="0"/>
              <a:t>Be truthful</a:t>
            </a:r>
          </a:p>
          <a:p>
            <a:pPr lvl="1">
              <a:lnSpc>
                <a:spcPct val="80000"/>
              </a:lnSpc>
            </a:pPr>
            <a:r>
              <a:rPr lang="en-US" dirty="0"/>
              <a:t>Be relevant</a:t>
            </a:r>
          </a:p>
          <a:p>
            <a:pPr lvl="1">
              <a:lnSpc>
                <a:spcPct val="80000"/>
              </a:lnSpc>
            </a:pPr>
            <a:r>
              <a:rPr lang="en-US" dirty="0"/>
              <a:t>Be clear</a:t>
            </a:r>
          </a:p>
          <a:p>
            <a:pPr marL="342900" lvl="1" indent="-342900">
              <a:lnSpc>
                <a:spcPct val="80000"/>
              </a:lnSpc>
              <a:buFont typeface="Arial" pitchFamily="34" charset="0"/>
              <a:buChar char="•"/>
            </a:pPr>
            <a:r>
              <a:rPr lang="en-US" sz="3000" dirty="0"/>
              <a:t>This is a bias against being skeptical</a:t>
            </a:r>
          </a:p>
          <a:p>
            <a:pPr marL="342900" lvl="1" indent="-342900">
              <a:lnSpc>
                <a:spcPct val="80000"/>
              </a:lnSpc>
              <a:buFont typeface="Arial" pitchFamily="34" charset="0"/>
              <a:buChar char="•"/>
            </a:pPr>
            <a:endParaRPr lang="en-US" sz="3000" dirty="0"/>
          </a:p>
          <a:p>
            <a:pPr marL="342900" lvl="1" indent="-342900">
              <a:lnSpc>
                <a:spcPct val="80000"/>
              </a:lnSpc>
              <a:buFont typeface="Arial" pitchFamily="34" charset="0"/>
              <a:buChar char="•"/>
            </a:pPr>
            <a:r>
              <a:rPr lang="en-US" sz="3000" dirty="0"/>
              <a:t>See “Cooperative Principle” in Wikipedia</a:t>
            </a:r>
          </a:p>
        </p:txBody>
      </p:sp>
    </p:spTree>
    <p:extLst>
      <p:ext uri="{BB962C8B-B14F-4D97-AF65-F5344CB8AC3E}">
        <p14:creationId xmlns:p14="http://schemas.microsoft.com/office/powerpoint/2010/main" val="1471810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Biases in “Information Gathering”</a:t>
            </a:r>
          </a:p>
        </p:txBody>
      </p:sp>
      <p:sp>
        <p:nvSpPr>
          <p:cNvPr id="3" name="Content Placeholder 2"/>
          <p:cNvSpPr>
            <a:spLocks noGrp="1"/>
          </p:cNvSpPr>
          <p:nvPr>
            <p:ph idx="1"/>
          </p:nvPr>
        </p:nvSpPr>
        <p:spPr>
          <a:xfrm>
            <a:off x="435864" y="1295400"/>
            <a:ext cx="8229600" cy="4525963"/>
          </a:xfrm>
        </p:spPr>
        <p:txBody>
          <a:bodyPr>
            <a:normAutofit fontScale="85000" lnSpcReduction="20000"/>
          </a:bodyPr>
          <a:lstStyle/>
          <a:p>
            <a:r>
              <a:rPr lang="en-US" dirty="0"/>
              <a:t>CONFIRMATION BIAS – we are more likely to believe information that is compatible with other things we believe to be true</a:t>
            </a:r>
          </a:p>
          <a:p>
            <a:endParaRPr lang="en-US" dirty="0"/>
          </a:p>
          <a:p>
            <a:pPr marL="457200" lvl="1" indent="0">
              <a:buNone/>
            </a:pPr>
            <a:r>
              <a:rPr lang="en-US" sz="3100" b="1" dirty="0">
                <a:solidFill>
                  <a:srgbClr val="FF0000"/>
                </a:solidFill>
              </a:rPr>
              <a:t>Preview of “Sensemaking &amp; Simplification” (March 11)</a:t>
            </a:r>
          </a:p>
          <a:p>
            <a:r>
              <a:rPr lang="en-US" dirty="0"/>
              <a:t>Interpreting data by imposing some sense or structure helps the brain encode data efficiently; we can invert this logic and use the brevity of the encoding as a measure of the amount of sense that it makes of the data. </a:t>
            </a:r>
          </a:p>
          <a:p>
            <a:pPr lvl="3"/>
            <a:r>
              <a:rPr lang="en-US" sz="3500" dirty="0"/>
              <a:t> Nick Chater</a:t>
            </a:r>
          </a:p>
          <a:p>
            <a:pPr marL="457200" lvl="1" indent="0">
              <a:buNone/>
            </a:pPr>
            <a:endParaRPr lang="en-US" dirty="0"/>
          </a:p>
        </p:txBody>
      </p:sp>
    </p:spTree>
    <p:extLst>
      <p:ext uri="{BB962C8B-B14F-4D97-AF65-F5344CB8AC3E}">
        <p14:creationId xmlns:p14="http://schemas.microsoft.com/office/powerpoint/2010/main" val="2662557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Biases in “Information Gathering”</a:t>
            </a:r>
          </a:p>
        </p:txBody>
      </p:sp>
      <p:sp>
        <p:nvSpPr>
          <p:cNvPr id="3" name="Content Placeholder 2"/>
          <p:cNvSpPr>
            <a:spLocks noGrp="1"/>
          </p:cNvSpPr>
          <p:nvPr>
            <p:ph idx="1"/>
          </p:nvPr>
        </p:nvSpPr>
        <p:spPr>
          <a:xfrm>
            <a:off x="457200" y="1295400"/>
            <a:ext cx="8229600" cy="5334000"/>
          </a:xfrm>
        </p:spPr>
        <p:txBody>
          <a:bodyPr>
            <a:normAutofit/>
          </a:bodyPr>
          <a:lstStyle/>
          <a:p>
            <a:pPr>
              <a:lnSpc>
                <a:spcPct val="80000"/>
              </a:lnSpc>
            </a:pPr>
            <a:r>
              <a:rPr lang="en-US" dirty="0"/>
              <a:t>NARRATIVE FALLACY – if the information is internally consistent, the gist of a message is often more memorable than its source, and an engaging story may be  remembered and accepted long after the source has been forgotten</a:t>
            </a:r>
          </a:p>
          <a:p>
            <a:pPr>
              <a:lnSpc>
                <a:spcPct val="80000"/>
              </a:lnSpc>
            </a:pPr>
            <a:r>
              <a:rPr lang="en-US" dirty="0"/>
              <a:t>Once you make sense of an event by imposing a causal story on it, you are less likely to accept retractions of any “facts or evidence” that fit the story, even if they aren’t true</a:t>
            </a:r>
          </a:p>
          <a:p>
            <a:endParaRPr lang="en-US" dirty="0"/>
          </a:p>
          <a:p>
            <a:endParaRPr lang="en-US" dirty="0"/>
          </a:p>
          <a:p>
            <a:endParaRPr lang="en-US" dirty="0"/>
          </a:p>
        </p:txBody>
      </p:sp>
    </p:spTree>
    <p:extLst>
      <p:ext uri="{BB962C8B-B14F-4D97-AF65-F5344CB8AC3E}">
        <p14:creationId xmlns:p14="http://schemas.microsoft.com/office/powerpoint/2010/main" val="2938338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The “Filter Bubble” / “Echo Chamber” / “False Consensus Effect”</a:t>
            </a:r>
          </a:p>
        </p:txBody>
      </p:sp>
      <p:sp>
        <p:nvSpPr>
          <p:cNvPr id="3" name="Content Placeholder 2"/>
          <p:cNvSpPr>
            <a:spLocks noGrp="1"/>
          </p:cNvSpPr>
          <p:nvPr>
            <p:ph idx="1"/>
          </p:nvPr>
        </p:nvSpPr>
        <p:spPr/>
        <p:txBody>
          <a:bodyPr>
            <a:normAutofit fontScale="92500" lnSpcReduction="20000"/>
          </a:bodyPr>
          <a:lstStyle/>
          <a:p>
            <a:r>
              <a:rPr lang="en-US" dirty="0"/>
              <a:t>Social media algorithms, driven by “likes,” show each person more of what they respond to positively, confirming their biases, reinforcing their beliefs, and encouraging them to associate online with like-minded people</a:t>
            </a:r>
          </a:p>
          <a:p>
            <a:r>
              <a:rPr lang="en-US" dirty="0">
                <a:solidFill>
                  <a:srgbClr val="FF0000"/>
                </a:solidFill>
              </a:rPr>
              <a:t>Isn’t the business model behind social media (especially Facebook) to enable the creation of groups that will appeal to advertisers?</a:t>
            </a:r>
          </a:p>
          <a:p>
            <a:r>
              <a:rPr lang="en-US" b="1" dirty="0">
                <a:solidFill>
                  <a:srgbClr val="FF0000"/>
                </a:solidFill>
              </a:rPr>
              <a:t>Do you realize that your social media “feed” contains a very different set of things than other people see?</a:t>
            </a:r>
          </a:p>
        </p:txBody>
      </p:sp>
    </p:spTree>
    <p:extLst>
      <p:ext uri="{BB962C8B-B14F-4D97-AF65-F5344CB8AC3E}">
        <p14:creationId xmlns:p14="http://schemas.microsoft.com/office/powerpoint/2010/main" val="3882557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447800"/>
            <a:ext cx="6248400" cy="3048000"/>
          </a:xfrm>
        </p:spPr>
        <p:txBody>
          <a:bodyPr>
            <a:normAutofit/>
          </a:bodyPr>
          <a:lstStyle/>
          <a:p>
            <a:pPr marL="0" indent="0" algn="ctr">
              <a:buNone/>
            </a:pPr>
            <a:r>
              <a:rPr lang="en-US" sz="4000" dirty="0"/>
              <a:t>  </a:t>
            </a:r>
            <a:r>
              <a:rPr lang="en-US" sz="4000" dirty="0">
                <a:solidFill>
                  <a:srgbClr val="FF0000"/>
                </a:solidFill>
              </a:rPr>
              <a:t>“</a:t>
            </a:r>
            <a:r>
              <a:rPr lang="en-US" sz="4000" i="1" dirty="0">
                <a:solidFill>
                  <a:srgbClr val="FF0000"/>
                </a:solidFill>
              </a:rPr>
              <a:t>I don’t know how Trump won the election. No one I know voted for him</a:t>
            </a:r>
            <a:r>
              <a:rPr lang="en-US" sz="4000" dirty="0">
                <a:solidFill>
                  <a:srgbClr val="FF0000"/>
                </a:solidFill>
              </a:rPr>
              <a:t>”</a:t>
            </a:r>
            <a:endParaRPr lang="en-US" sz="4000" dirty="0"/>
          </a:p>
          <a:p>
            <a:pPr marL="0" indent="0" algn="ctr">
              <a:buNone/>
            </a:pPr>
            <a:r>
              <a:rPr lang="en-US" sz="4000" dirty="0"/>
              <a:t>-San Francisco voter</a:t>
            </a:r>
          </a:p>
        </p:txBody>
      </p:sp>
      <p:sp>
        <p:nvSpPr>
          <p:cNvPr id="2" name="TextBox 1"/>
          <p:cNvSpPr txBox="1"/>
          <p:nvPr/>
        </p:nvSpPr>
        <p:spPr>
          <a:xfrm>
            <a:off x="1066800" y="4876800"/>
            <a:ext cx="7239000" cy="1200329"/>
          </a:xfrm>
          <a:prstGeom prst="rect">
            <a:avLst/>
          </a:prstGeom>
          <a:noFill/>
        </p:spPr>
        <p:txBody>
          <a:bodyPr wrap="square" rtlCol="0">
            <a:spAutoFit/>
          </a:bodyPr>
          <a:lstStyle/>
          <a:p>
            <a:r>
              <a:rPr lang="en-US" sz="3600" b="1" dirty="0">
                <a:solidFill>
                  <a:srgbClr val="FF0000"/>
                </a:solidFill>
              </a:rPr>
              <a:t>What would a voter in a small town in rural West Virginia say?</a:t>
            </a:r>
          </a:p>
        </p:txBody>
      </p:sp>
      <p:sp>
        <p:nvSpPr>
          <p:cNvPr id="5" name="TextBox 4">
            <a:extLst>
              <a:ext uri="{FF2B5EF4-FFF2-40B4-BE49-F238E27FC236}">
                <a16:creationId xmlns:a16="http://schemas.microsoft.com/office/drawing/2014/main" id="{C1322A58-59FD-4984-9B88-251C42F65466}"/>
              </a:ext>
            </a:extLst>
          </p:cNvPr>
          <p:cNvSpPr txBox="1"/>
          <p:nvPr/>
        </p:nvSpPr>
        <p:spPr>
          <a:xfrm>
            <a:off x="609600" y="304800"/>
            <a:ext cx="6629400" cy="800219"/>
          </a:xfrm>
          <a:prstGeom prst="rect">
            <a:avLst/>
          </a:prstGeom>
          <a:noFill/>
        </p:spPr>
        <p:txBody>
          <a:bodyPr wrap="square" rtlCol="0">
            <a:spAutoFit/>
          </a:bodyPr>
          <a:lstStyle/>
          <a:p>
            <a:r>
              <a:rPr lang="en-US" sz="2800" b="1" dirty="0">
                <a:solidFill>
                  <a:srgbClr val="00B050"/>
                </a:solidFill>
              </a:rPr>
              <a:t>Flashback to 2016 Presidential Election</a:t>
            </a:r>
          </a:p>
          <a:p>
            <a:endParaRPr lang="en-US" dirty="0"/>
          </a:p>
        </p:txBody>
      </p:sp>
    </p:spTree>
    <p:extLst>
      <p:ext uri="{BB962C8B-B14F-4D97-AF65-F5344CB8AC3E}">
        <p14:creationId xmlns:p14="http://schemas.microsoft.com/office/powerpoint/2010/main" val="2311569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752600"/>
            <a:ext cx="6248400" cy="3886200"/>
          </a:xfrm>
        </p:spPr>
        <p:txBody>
          <a:bodyPr>
            <a:normAutofit lnSpcReduction="10000"/>
          </a:bodyPr>
          <a:lstStyle/>
          <a:p>
            <a:pPr marL="0" indent="0" algn="ctr">
              <a:buNone/>
            </a:pPr>
            <a:r>
              <a:rPr lang="en-US" sz="4000" dirty="0"/>
              <a:t>  </a:t>
            </a:r>
            <a:r>
              <a:rPr lang="en-US" sz="4000" dirty="0">
                <a:solidFill>
                  <a:srgbClr val="FF0000"/>
                </a:solidFill>
              </a:rPr>
              <a:t>“</a:t>
            </a:r>
            <a:r>
              <a:rPr lang="en-US" sz="4000" i="1" dirty="0">
                <a:solidFill>
                  <a:srgbClr val="FF0000"/>
                </a:solidFill>
              </a:rPr>
              <a:t>I don’t understand how the election was that close. No one I know voted for Clinton</a:t>
            </a:r>
            <a:r>
              <a:rPr lang="en-US" sz="4000" dirty="0">
                <a:solidFill>
                  <a:srgbClr val="FF0000"/>
                </a:solidFill>
              </a:rPr>
              <a:t>”</a:t>
            </a:r>
          </a:p>
          <a:p>
            <a:pPr marL="0" indent="0" algn="ctr">
              <a:buNone/>
            </a:pPr>
            <a:endParaRPr lang="en-US" sz="4000" dirty="0"/>
          </a:p>
          <a:p>
            <a:pPr marL="0" indent="0" algn="ctr">
              <a:buNone/>
            </a:pPr>
            <a:r>
              <a:rPr lang="en-US" sz="4000" dirty="0"/>
              <a:t>-small town </a:t>
            </a:r>
            <a:br>
              <a:rPr lang="en-US" sz="4000" dirty="0"/>
            </a:br>
            <a:r>
              <a:rPr lang="en-US" sz="4000" dirty="0"/>
              <a:t>West Virginia voter</a:t>
            </a:r>
          </a:p>
        </p:txBody>
      </p:sp>
      <p:sp>
        <p:nvSpPr>
          <p:cNvPr id="4" name="TextBox 3">
            <a:extLst>
              <a:ext uri="{FF2B5EF4-FFF2-40B4-BE49-F238E27FC236}">
                <a16:creationId xmlns:a16="http://schemas.microsoft.com/office/drawing/2014/main" id="{A1CA8C18-EEE6-4825-97AD-850F0EB99B17}"/>
              </a:ext>
            </a:extLst>
          </p:cNvPr>
          <p:cNvSpPr txBox="1"/>
          <p:nvPr/>
        </p:nvSpPr>
        <p:spPr>
          <a:xfrm>
            <a:off x="609600" y="304800"/>
            <a:ext cx="6629400" cy="800219"/>
          </a:xfrm>
          <a:prstGeom prst="rect">
            <a:avLst/>
          </a:prstGeom>
          <a:noFill/>
        </p:spPr>
        <p:txBody>
          <a:bodyPr wrap="square" rtlCol="0">
            <a:spAutoFit/>
          </a:bodyPr>
          <a:lstStyle/>
          <a:p>
            <a:r>
              <a:rPr lang="en-US" sz="2800" b="1" dirty="0">
                <a:solidFill>
                  <a:srgbClr val="00B050"/>
                </a:solidFill>
              </a:rPr>
              <a:t>Flashback to 2016 Presidential Election</a:t>
            </a:r>
          </a:p>
          <a:p>
            <a:endParaRPr lang="en-US" dirty="0"/>
          </a:p>
        </p:txBody>
      </p:sp>
    </p:spTree>
    <p:extLst>
      <p:ext uri="{BB962C8B-B14F-4D97-AF65-F5344CB8AC3E}">
        <p14:creationId xmlns:p14="http://schemas.microsoft.com/office/powerpoint/2010/main" val="1560116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546318"/>
            <a:ext cx="6248400" cy="3886200"/>
          </a:xfrm>
        </p:spPr>
        <p:txBody>
          <a:bodyPr>
            <a:normAutofit fontScale="92500" lnSpcReduction="10000"/>
          </a:bodyPr>
          <a:lstStyle/>
          <a:p>
            <a:pPr marL="0" indent="0" algn="ctr">
              <a:buNone/>
            </a:pPr>
            <a:r>
              <a:rPr lang="en-US" sz="4000" dirty="0">
                <a:solidFill>
                  <a:srgbClr val="FF0000"/>
                </a:solidFill>
              </a:rPr>
              <a:t>These group properties and the biases we have about information we get from the groups we belong to would matter less if all the information we received was “true”… but it isn’t</a:t>
            </a:r>
          </a:p>
        </p:txBody>
      </p:sp>
      <p:sp>
        <p:nvSpPr>
          <p:cNvPr id="2" name="TextBox 1">
            <a:extLst>
              <a:ext uri="{FF2B5EF4-FFF2-40B4-BE49-F238E27FC236}">
                <a16:creationId xmlns:a16="http://schemas.microsoft.com/office/drawing/2014/main" id="{09E3F5D0-C67A-4B17-A257-CCF2FC672243}"/>
              </a:ext>
            </a:extLst>
          </p:cNvPr>
          <p:cNvSpPr txBox="1"/>
          <p:nvPr/>
        </p:nvSpPr>
        <p:spPr>
          <a:xfrm>
            <a:off x="952500" y="4495800"/>
            <a:ext cx="7239000" cy="1815882"/>
          </a:xfrm>
          <a:prstGeom prst="rect">
            <a:avLst/>
          </a:prstGeom>
          <a:noFill/>
        </p:spPr>
        <p:txBody>
          <a:bodyPr wrap="square" rtlCol="0">
            <a:spAutoFit/>
          </a:bodyPr>
          <a:lstStyle/>
          <a:p>
            <a:r>
              <a:rPr lang="en-US" sz="2800" dirty="0">
                <a:solidFill>
                  <a:srgbClr val="00B050"/>
                </a:solidFill>
                <a:latin typeface="Arial Black" panose="020B0A04020102020204" pitchFamily="34" charset="0"/>
                <a:hlinkClick r:id="rId3"/>
              </a:rPr>
              <a:t>You won’t believe how important this is in your daily life!   You need to know now!  Read this before it is too late!</a:t>
            </a:r>
            <a:endParaRPr lang="en-US" sz="2800" dirty="0">
              <a:solidFill>
                <a:srgbClr val="00B050"/>
              </a:solidFill>
              <a:latin typeface="Arial Black" panose="020B0A04020102020204" pitchFamily="34" charset="0"/>
            </a:endParaRPr>
          </a:p>
        </p:txBody>
      </p:sp>
    </p:spTree>
    <p:extLst>
      <p:ext uri="{BB962C8B-B14F-4D97-AF65-F5344CB8AC3E}">
        <p14:creationId xmlns:p14="http://schemas.microsoft.com/office/powerpoint/2010/main" val="4209869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32" y="13504"/>
            <a:ext cx="8229600" cy="1143000"/>
          </a:xfrm>
        </p:spPr>
        <p:txBody>
          <a:bodyPr>
            <a:normAutofit/>
          </a:bodyPr>
          <a:lstStyle/>
          <a:p>
            <a:r>
              <a:rPr lang="en-US" b="1" dirty="0"/>
              <a:t>“Misinformation”</a:t>
            </a:r>
          </a:p>
        </p:txBody>
      </p:sp>
      <p:sp>
        <p:nvSpPr>
          <p:cNvPr id="3" name="Content Placeholder 2"/>
          <p:cNvSpPr>
            <a:spLocks noGrp="1"/>
          </p:cNvSpPr>
          <p:nvPr>
            <p:ph idx="1"/>
          </p:nvPr>
        </p:nvSpPr>
        <p:spPr>
          <a:xfrm>
            <a:off x="514109" y="990600"/>
            <a:ext cx="8686800" cy="4525963"/>
          </a:xfrm>
        </p:spPr>
        <p:txBody>
          <a:bodyPr>
            <a:normAutofit/>
          </a:bodyPr>
          <a:lstStyle/>
          <a:p>
            <a:r>
              <a:rPr lang="en-US" dirty="0"/>
              <a:t>MISINFORMATION is false or inaccurate information, especially that which is deliberately intended to deceive</a:t>
            </a:r>
          </a:p>
          <a:p>
            <a:r>
              <a:rPr lang="en-US" dirty="0"/>
              <a:t>Sources of misinformation:</a:t>
            </a:r>
          </a:p>
          <a:p>
            <a:pPr lvl="1"/>
            <a:r>
              <a:rPr lang="en-US" dirty="0"/>
              <a:t>Rumors and fiction</a:t>
            </a:r>
          </a:p>
          <a:p>
            <a:pPr lvl="1"/>
            <a:r>
              <a:rPr lang="en-US" dirty="0"/>
              <a:t>News media that are biased (which is most of them)</a:t>
            </a:r>
          </a:p>
          <a:p>
            <a:pPr lvl="1"/>
            <a:r>
              <a:rPr lang="en-US" dirty="0"/>
              <a:t>Governments and politicians (propaganda)</a:t>
            </a:r>
          </a:p>
          <a:p>
            <a:pPr lvl="1"/>
            <a:r>
              <a:rPr lang="en-US" dirty="0"/>
              <a:t>Vested interests (marketing, lobbying)</a:t>
            </a:r>
          </a:p>
          <a:p>
            <a:pPr lvl="1"/>
            <a:endParaRPr lang="en-US" dirty="0"/>
          </a:p>
          <a:p>
            <a:pPr lvl="1"/>
            <a:endParaRPr lang="en-US" dirty="0"/>
          </a:p>
          <a:p>
            <a:pPr lvl="1"/>
            <a:endParaRPr lang="en-US" dirty="0"/>
          </a:p>
        </p:txBody>
      </p:sp>
      <p:sp>
        <p:nvSpPr>
          <p:cNvPr id="4" name="TextBox 3"/>
          <p:cNvSpPr txBox="1"/>
          <p:nvPr/>
        </p:nvSpPr>
        <p:spPr>
          <a:xfrm>
            <a:off x="304800" y="5638800"/>
            <a:ext cx="8305800" cy="954107"/>
          </a:xfrm>
          <a:prstGeom prst="rect">
            <a:avLst/>
          </a:prstGeom>
          <a:noFill/>
        </p:spPr>
        <p:txBody>
          <a:bodyPr wrap="square" rtlCol="0">
            <a:spAutoFit/>
          </a:bodyPr>
          <a:lstStyle/>
          <a:p>
            <a:r>
              <a:rPr lang="en-US" sz="2800" dirty="0">
                <a:solidFill>
                  <a:srgbClr val="FF0000"/>
                </a:solidFill>
              </a:rPr>
              <a:t>Why is the Internet especially effective as a mechanism for spreading disinformation?</a:t>
            </a:r>
          </a:p>
        </p:txBody>
      </p:sp>
    </p:spTree>
    <p:extLst>
      <p:ext uri="{BB962C8B-B14F-4D97-AF65-F5344CB8AC3E}">
        <p14:creationId xmlns:p14="http://schemas.microsoft.com/office/powerpoint/2010/main" val="216072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
            <a:ext cx="8229600" cy="1143000"/>
          </a:xfrm>
        </p:spPr>
        <p:txBody>
          <a:bodyPr>
            <a:normAutofit fontScale="90000"/>
          </a:bodyPr>
          <a:lstStyle/>
          <a:p>
            <a:r>
              <a:rPr lang="en-US" sz="4900" b="1" dirty="0"/>
              <a:t>Social Thinking</a:t>
            </a:r>
            <a:br>
              <a:rPr lang="en-US" dirty="0"/>
            </a:br>
            <a:endParaRPr lang="en-US" dirty="0"/>
          </a:p>
        </p:txBody>
      </p:sp>
      <p:sp>
        <p:nvSpPr>
          <p:cNvPr id="3" name="Content Placeholder 2"/>
          <p:cNvSpPr>
            <a:spLocks noGrp="1"/>
          </p:cNvSpPr>
          <p:nvPr>
            <p:ph idx="1"/>
          </p:nvPr>
        </p:nvSpPr>
        <p:spPr/>
        <p:txBody>
          <a:bodyPr/>
          <a:lstStyle/>
          <a:p>
            <a:r>
              <a:rPr lang="en-US" dirty="0">
                <a:solidFill>
                  <a:srgbClr val="FF0000"/>
                </a:solidFill>
              </a:rPr>
              <a:t>How do the groups we explicitly or implicitly belong to influence how and what we think?  (our “Sensemaking”)</a:t>
            </a:r>
          </a:p>
          <a:p>
            <a:r>
              <a:rPr lang="en-US" dirty="0">
                <a:solidFill>
                  <a:srgbClr val="FF0000"/>
                </a:solidFill>
              </a:rPr>
              <a:t>When and why does social thinking create worse decisions and outcomes?</a:t>
            </a:r>
          </a:p>
          <a:p>
            <a:r>
              <a:rPr lang="en-US" dirty="0">
                <a:solidFill>
                  <a:srgbClr val="FF0000"/>
                </a:solidFill>
              </a:rPr>
              <a:t>Can social thinking create better decisions and outcomes?</a:t>
            </a:r>
          </a:p>
        </p:txBody>
      </p:sp>
    </p:spTree>
    <p:extLst>
      <p:ext uri="{BB962C8B-B14F-4D97-AF65-F5344CB8AC3E}">
        <p14:creationId xmlns:p14="http://schemas.microsoft.com/office/powerpoint/2010/main" val="2050175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Internet and Misinformation</a:t>
            </a:r>
          </a:p>
        </p:txBody>
      </p:sp>
      <p:sp>
        <p:nvSpPr>
          <p:cNvPr id="3" name="Content Placeholder 2"/>
          <p:cNvSpPr>
            <a:spLocks noGrp="1"/>
          </p:cNvSpPr>
          <p:nvPr>
            <p:ph idx="1"/>
          </p:nvPr>
        </p:nvSpPr>
        <p:spPr>
          <a:xfrm>
            <a:off x="457200" y="1417638"/>
            <a:ext cx="8229600" cy="4525963"/>
          </a:xfrm>
        </p:spPr>
        <p:txBody>
          <a:bodyPr>
            <a:normAutofit fontScale="85000" lnSpcReduction="20000"/>
          </a:bodyPr>
          <a:lstStyle/>
          <a:p>
            <a:r>
              <a:rPr lang="en-US" dirty="0"/>
              <a:t>Lack of conventional “gate-keeping” mechanisms; no “news cycle” (“the 6 o’clock news”) or professional editing</a:t>
            </a:r>
          </a:p>
          <a:p>
            <a:r>
              <a:rPr lang="en-US" dirty="0"/>
              <a:t>Business models that depend more on viewing than on establishing credibility and trust</a:t>
            </a:r>
          </a:p>
          <a:p>
            <a:pPr lvl="1"/>
            <a:r>
              <a:rPr lang="en-US" dirty="0"/>
              <a:t>“Clickbait” rather than informative titles</a:t>
            </a:r>
          </a:p>
          <a:p>
            <a:pPr lvl="1"/>
            <a:r>
              <a:rPr lang="en-US" dirty="0"/>
              <a:t>“Mainstream media” reporters chase and repeat stories that are trending on social media</a:t>
            </a:r>
          </a:p>
          <a:p>
            <a:r>
              <a:rPr lang="en-US" dirty="0"/>
              <a:t>Automated spread by algorithms</a:t>
            </a:r>
          </a:p>
          <a:p>
            <a:pPr lvl="1"/>
            <a:r>
              <a:rPr lang="en-US" dirty="0"/>
              <a:t>Social listening tools </a:t>
            </a:r>
          </a:p>
          <a:p>
            <a:pPr lvl="1"/>
            <a:r>
              <a:rPr lang="en-US" dirty="0"/>
              <a:t>Bots</a:t>
            </a:r>
          </a:p>
          <a:p>
            <a:r>
              <a:rPr lang="en-US" dirty="0"/>
              <a:t>Ubiquity of photos and video gives “deep fakes” cover</a:t>
            </a:r>
          </a:p>
          <a:p>
            <a:pPr lvl="1"/>
            <a:endParaRPr lang="en-US" dirty="0"/>
          </a:p>
          <a:p>
            <a:pPr marL="0" indent="0">
              <a:buNone/>
            </a:pPr>
            <a:endParaRPr lang="en-US" dirty="0"/>
          </a:p>
        </p:txBody>
      </p:sp>
    </p:spTree>
    <p:extLst>
      <p:ext uri="{BB962C8B-B14F-4D97-AF65-F5344CB8AC3E}">
        <p14:creationId xmlns:p14="http://schemas.microsoft.com/office/powerpoint/2010/main" val="558832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762000"/>
            <a:ext cx="8610600" cy="6384792"/>
          </a:xfrm>
          <a:prstGeom prst="rect">
            <a:avLst/>
          </a:prstGeom>
        </p:spPr>
      </p:pic>
      <p:sp>
        <p:nvSpPr>
          <p:cNvPr id="3" name="TextBox 2"/>
          <p:cNvSpPr txBox="1"/>
          <p:nvPr/>
        </p:nvSpPr>
        <p:spPr>
          <a:xfrm>
            <a:off x="1" y="76200"/>
            <a:ext cx="9143999" cy="461665"/>
          </a:xfrm>
          <a:prstGeom prst="rect">
            <a:avLst/>
          </a:prstGeom>
          <a:noFill/>
        </p:spPr>
        <p:txBody>
          <a:bodyPr wrap="square" rtlCol="0">
            <a:spAutoFit/>
          </a:bodyPr>
          <a:lstStyle/>
          <a:p>
            <a:r>
              <a:rPr lang="en-US" sz="2400" dirty="0">
                <a:latin typeface="+mj-lt"/>
              </a:rPr>
              <a:t>“MEDIA BIAS CHART” from www.allgeneralizationsarefalse.com</a:t>
            </a:r>
          </a:p>
        </p:txBody>
      </p:sp>
    </p:spTree>
    <p:extLst>
      <p:ext uri="{BB962C8B-B14F-4D97-AF65-F5344CB8AC3E}">
        <p14:creationId xmlns:p14="http://schemas.microsoft.com/office/powerpoint/2010/main" val="200264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84"/>
            <a:ext cx="8229600" cy="1143000"/>
          </a:xfrm>
        </p:spPr>
        <p:txBody>
          <a:bodyPr>
            <a:normAutofit/>
          </a:bodyPr>
          <a:lstStyle/>
          <a:p>
            <a:r>
              <a:rPr lang="en-US" b="1" dirty="0"/>
              <a:t>Biased News</a:t>
            </a:r>
          </a:p>
        </p:txBody>
      </p:sp>
      <p:sp>
        <p:nvSpPr>
          <p:cNvPr id="3" name="Content Placeholder 2"/>
          <p:cNvSpPr>
            <a:spLocks noGrp="1"/>
          </p:cNvSpPr>
          <p:nvPr>
            <p:ph idx="1"/>
          </p:nvPr>
        </p:nvSpPr>
        <p:spPr>
          <a:xfrm>
            <a:off x="348996" y="990600"/>
            <a:ext cx="8446008" cy="4525963"/>
          </a:xfrm>
        </p:spPr>
        <p:txBody>
          <a:bodyPr>
            <a:noAutofit/>
          </a:bodyPr>
          <a:lstStyle/>
          <a:p>
            <a:r>
              <a:rPr lang="en-US" sz="2800" dirty="0"/>
              <a:t>FRAMING EFFECTS – News providers and commentators typically frame events in ways that highlight provocative aspects, suggest their causes, responses to them, and their political and cultural implications – often to create controversy</a:t>
            </a:r>
          </a:p>
          <a:p>
            <a:pPr lvl="1"/>
            <a:r>
              <a:rPr lang="en-US" dirty="0"/>
              <a:t>By emphasizing and “labeling” some actors and facts and de-emphasizing others, framing influences not just what people consider newsworthy, but how to think about the news</a:t>
            </a:r>
          </a:p>
          <a:p>
            <a:r>
              <a:rPr lang="en-US" sz="2800" dirty="0"/>
              <a:t>People are more likely to listen to news that frames things the way they like (this is confirmation bias and narrative fallacy)    </a:t>
            </a:r>
            <a:r>
              <a:rPr lang="en-US" b="1" i="1" dirty="0">
                <a:solidFill>
                  <a:srgbClr val="FF0000"/>
                </a:solidFill>
              </a:rPr>
              <a:t>RECENT EXAMPLES?</a:t>
            </a:r>
          </a:p>
          <a:p>
            <a:pPr lvl="1"/>
            <a:endParaRPr lang="en-US" dirty="0"/>
          </a:p>
          <a:p>
            <a:pPr lvl="1"/>
            <a:endParaRPr lang="en-US" sz="2400" dirty="0"/>
          </a:p>
          <a:p>
            <a:pPr marL="457200" lvl="1" indent="0">
              <a:buNone/>
            </a:pPr>
            <a:endParaRPr lang="en-US" sz="2400" dirty="0"/>
          </a:p>
        </p:txBody>
      </p:sp>
    </p:spTree>
    <p:extLst>
      <p:ext uri="{BB962C8B-B14F-4D97-AF65-F5344CB8AC3E}">
        <p14:creationId xmlns:p14="http://schemas.microsoft.com/office/powerpoint/2010/main" val="1517070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Framing Effects About Data Science in Presidential Elections</a:t>
            </a:r>
          </a:p>
        </p:txBody>
      </p:sp>
      <p:sp>
        <p:nvSpPr>
          <p:cNvPr id="3" name="Content Placeholder 2"/>
          <p:cNvSpPr>
            <a:spLocks noGrp="1"/>
          </p:cNvSpPr>
          <p:nvPr>
            <p:ph idx="1"/>
          </p:nvPr>
        </p:nvSpPr>
        <p:spPr/>
        <p:txBody>
          <a:bodyPr>
            <a:normAutofit lnSpcReduction="10000"/>
          </a:bodyPr>
          <a:lstStyle/>
          <a:p>
            <a:r>
              <a:rPr lang="en-US" dirty="0"/>
              <a:t>In the 2008 and 2012 elections, the Obama campaign employed sophisticated data science techniques to identify, reach, and influence critical voters</a:t>
            </a:r>
          </a:p>
          <a:p>
            <a:r>
              <a:rPr lang="en-US" dirty="0"/>
              <a:t>In 2016, the Trump campaign did much the same thing</a:t>
            </a:r>
          </a:p>
          <a:p>
            <a:r>
              <a:rPr lang="en-US" dirty="0"/>
              <a:t>It is easy to find new stories that praise Obama’s campaign, and easy to find those that criticize Trump’s</a:t>
            </a:r>
          </a:p>
        </p:txBody>
      </p:sp>
    </p:spTree>
    <p:extLst>
      <p:ext uri="{BB962C8B-B14F-4D97-AF65-F5344CB8AC3E}">
        <p14:creationId xmlns:p14="http://schemas.microsoft.com/office/powerpoint/2010/main" val="4186870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
            <a:ext cx="8293608" cy="5943600"/>
          </a:xfrm>
        </p:spPr>
        <p:txBody>
          <a:bodyPr>
            <a:normAutofit fontScale="92500"/>
          </a:bodyPr>
          <a:lstStyle/>
          <a:p>
            <a:r>
              <a:rPr lang="en-US" dirty="0">
                <a:hlinkClick r:id="rId3"/>
              </a:rPr>
              <a:t>NY Times, March 2018, “Firm that Assisted Trump Exploited Data of Millions”</a:t>
            </a:r>
            <a:endParaRPr lang="en-US" dirty="0"/>
          </a:p>
          <a:p>
            <a:pPr lvl="1"/>
            <a:r>
              <a:rPr lang="en-US" dirty="0"/>
              <a:t>NEGATIVE FRAMING (anti-Trump):  “Information harvested from Facebook was used in profiling of </a:t>
            </a:r>
            <a:r>
              <a:rPr lang="en-US" dirty="0">
                <a:solidFill>
                  <a:srgbClr val="FF0000"/>
                </a:solidFill>
              </a:rPr>
              <a:t>unwary</a:t>
            </a:r>
            <a:r>
              <a:rPr lang="en-US" dirty="0"/>
              <a:t> voters”</a:t>
            </a:r>
          </a:p>
          <a:p>
            <a:pPr lvl="1"/>
            <a:endParaRPr lang="en-US" dirty="0"/>
          </a:p>
          <a:p>
            <a:r>
              <a:rPr lang="en-US" dirty="0">
                <a:hlinkClick r:id="rId4"/>
              </a:rPr>
              <a:t>Time magazine, November 2012, “Inside the Secret World of the Data Crunchers Who Helped Obama Win”</a:t>
            </a:r>
            <a:endParaRPr lang="en-US" dirty="0"/>
          </a:p>
          <a:p>
            <a:pPr lvl="1"/>
            <a:r>
              <a:rPr lang="en-US" dirty="0"/>
              <a:t>POSITIVE FRAMING (pro-Obama): “this massive data effort remade the process of targeting ads and created detailed models of swing-state voters that could be used to </a:t>
            </a:r>
            <a:r>
              <a:rPr lang="en-US" dirty="0">
                <a:solidFill>
                  <a:srgbClr val="FF0000"/>
                </a:solidFill>
              </a:rPr>
              <a:t>increase the effectiveness </a:t>
            </a:r>
            <a:r>
              <a:rPr lang="en-US" dirty="0"/>
              <a:t>of everything”</a:t>
            </a:r>
          </a:p>
        </p:txBody>
      </p:sp>
    </p:spTree>
    <p:extLst>
      <p:ext uri="{BB962C8B-B14F-4D97-AF65-F5344CB8AC3E}">
        <p14:creationId xmlns:p14="http://schemas.microsoft.com/office/powerpoint/2010/main" val="4248639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False equivalence – Desire for “balance” when there is none</a:t>
            </a:r>
          </a:p>
        </p:txBody>
      </p:sp>
      <p:sp>
        <p:nvSpPr>
          <p:cNvPr id="3" name="Content Placeholder 2"/>
          <p:cNvSpPr>
            <a:spLocks noGrp="1"/>
          </p:cNvSpPr>
          <p:nvPr>
            <p:ph idx="1"/>
          </p:nvPr>
        </p:nvSpPr>
        <p:spPr>
          <a:xfrm>
            <a:off x="685800" y="1752600"/>
            <a:ext cx="7924800" cy="4525963"/>
          </a:xfrm>
        </p:spPr>
        <p:txBody>
          <a:bodyPr>
            <a:normAutofit lnSpcReduction="10000"/>
          </a:bodyPr>
          <a:lstStyle/>
          <a:p>
            <a:r>
              <a:rPr lang="en-US" dirty="0"/>
              <a:t>MSM pre-election news coverage was dominated by “scandals” of Trump and Clinton, relatively less comparison of policy</a:t>
            </a:r>
          </a:p>
          <a:p>
            <a:endParaRPr lang="en-US" dirty="0"/>
          </a:p>
          <a:p>
            <a:r>
              <a:rPr lang="en-US" dirty="0"/>
              <a:t>More than 95% of actively publishing climate scientists agree that global warming is real and caused by human activity, but the contrarian opinions of non-experts are featured prominently in the media</a:t>
            </a:r>
          </a:p>
        </p:txBody>
      </p:sp>
    </p:spTree>
    <p:extLst>
      <p:ext uri="{BB962C8B-B14F-4D97-AF65-F5344CB8AC3E}">
        <p14:creationId xmlns:p14="http://schemas.microsoft.com/office/powerpoint/2010/main" val="34459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736"/>
            <a:ext cx="8229600" cy="1143000"/>
          </a:xfrm>
        </p:spPr>
        <p:txBody>
          <a:bodyPr/>
          <a:lstStyle/>
          <a:p>
            <a:r>
              <a:rPr lang="en-US" b="1" dirty="0"/>
              <a:t>Fake News</a:t>
            </a:r>
          </a:p>
        </p:txBody>
      </p:sp>
      <p:sp>
        <p:nvSpPr>
          <p:cNvPr id="3" name="Content Placeholder 2"/>
          <p:cNvSpPr>
            <a:spLocks noGrp="1"/>
          </p:cNvSpPr>
          <p:nvPr>
            <p:ph idx="1"/>
          </p:nvPr>
        </p:nvSpPr>
        <p:spPr>
          <a:xfrm>
            <a:off x="457200" y="1219200"/>
            <a:ext cx="8229600" cy="4525963"/>
          </a:xfrm>
        </p:spPr>
        <p:txBody>
          <a:bodyPr>
            <a:normAutofit fontScale="92500" lnSpcReduction="20000"/>
          </a:bodyPr>
          <a:lstStyle/>
          <a:p>
            <a:r>
              <a:rPr lang="en-US" dirty="0"/>
              <a:t>Fake news websites publish news that is objectively false while seeking to be perceived as legitimate and taken at face value, often for financial or political gain</a:t>
            </a:r>
          </a:p>
          <a:p>
            <a:r>
              <a:rPr lang="en-US" dirty="0"/>
              <a:t>When there are multiple interpretations of some event, fake news sites provide an unrepresentative sample</a:t>
            </a:r>
          </a:p>
          <a:p>
            <a:r>
              <a:rPr lang="en-US" dirty="0"/>
              <a:t>However, because politicians are increasingly labeling news sources that do not support their positions as fake news, the term no longer reflects the actual veracity of the information</a:t>
            </a:r>
          </a:p>
        </p:txBody>
      </p:sp>
    </p:spTree>
    <p:extLst>
      <p:ext uri="{BB962C8B-B14F-4D97-AF65-F5344CB8AC3E}">
        <p14:creationId xmlns:p14="http://schemas.microsoft.com/office/powerpoint/2010/main" val="2042076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38400" y="533400"/>
            <a:ext cx="6245272" cy="6024562"/>
          </a:xfrm>
          <a:prstGeom prst="rect">
            <a:avLst/>
          </a:prstGeom>
        </p:spPr>
      </p:pic>
      <p:sp>
        <p:nvSpPr>
          <p:cNvPr id="3" name="TextBox 2"/>
          <p:cNvSpPr txBox="1"/>
          <p:nvPr/>
        </p:nvSpPr>
        <p:spPr>
          <a:xfrm>
            <a:off x="163882" y="1600200"/>
            <a:ext cx="2286000" cy="2308324"/>
          </a:xfrm>
          <a:prstGeom prst="rect">
            <a:avLst/>
          </a:prstGeom>
          <a:noFill/>
        </p:spPr>
        <p:txBody>
          <a:bodyPr wrap="square" rtlCol="0">
            <a:spAutoFit/>
          </a:bodyPr>
          <a:lstStyle/>
          <a:p>
            <a:pPr algn="ctr">
              <a:spcBef>
                <a:spcPct val="0"/>
              </a:spcBef>
            </a:pPr>
            <a:r>
              <a:rPr lang="en-US" sz="3600" b="1" dirty="0">
                <a:latin typeface="+mj-lt"/>
                <a:ea typeface="+mj-ea"/>
                <a:cs typeface="+mj-cs"/>
              </a:rPr>
              <a:t>Obama’s Kenyan Birth Certificate</a:t>
            </a:r>
          </a:p>
        </p:txBody>
      </p:sp>
    </p:spTree>
    <p:extLst>
      <p:ext uri="{BB962C8B-B14F-4D97-AF65-F5344CB8AC3E}">
        <p14:creationId xmlns:p14="http://schemas.microsoft.com/office/powerpoint/2010/main" val="1127890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575CEF-AD19-467B-AE0C-B650AA4D2959}"/>
              </a:ext>
            </a:extLst>
          </p:cNvPr>
          <p:cNvPicPr>
            <a:picLocks noChangeAspect="1"/>
          </p:cNvPicPr>
          <p:nvPr/>
        </p:nvPicPr>
        <p:blipFill>
          <a:blip r:embed="rId2"/>
          <a:stretch>
            <a:fillRect/>
          </a:stretch>
        </p:blipFill>
        <p:spPr>
          <a:xfrm>
            <a:off x="457200" y="381000"/>
            <a:ext cx="5249333" cy="3048000"/>
          </a:xfrm>
          <a:prstGeom prst="rect">
            <a:avLst/>
          </a:prstGeom>
        </p:spPr>
      </p:pic>
      <p:pic>
        <p:nvPicPr>
          <p:cNvPr id="4" name="Picture 3">
            <a:extLst>
              <a:ext uri="{FF2B5EF4-FFF2-40B4-BE49-F238E27FC236}">
                <a16:creationId xmlns:a16="http://schemas.microsoft.com/office/drawing/2014/main" id="{D7F3566D-A859-49B8-890D-D7B5B6BABC19}"/>
              </a:ext>
            </a:extLst>
          </p:cNvPr>
          <p:cNvPicPr>
            <a:picLocks noChangeAspect="1"/>
          </p:cNvPicPr>
          <p:nvPr/>
        </p:nvPicPr>
        <p:blipFill>
          <a:blip r:embed="rId3"/>
          <a:stretch>
            <a:fillRect/>
          </a:stretch>
        </p:blipFill>
        <p:spPr>
          <a:xfrm>
            <a:off x="3275901" y="3352800"/>
            <a:ext cx="5240847" cy="2990850"/>
          </a:xfrm>
          <a:prstGeom prst="rect">
            <a:avLst/>
          </a:prstGeom>
        </p:spPr>
      </p:pic>
    </p:spTree>
    <p:extLst>
      <p:ext uri="{BB962C8B-B14F-4D97-AF65-F5344CB8AC3E}">
        <p14:creationId xmlns:p14="http://schemas.microsoft.com/office/powerpoint/2010/main" val="2477197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The Fake News Problem</a:t>
            </a:r>
          </a:p>
        </p:txBody>
      </p:sp>
      <p:sp>
        <p:nvSpPr>
          <p:cNvPr id="3" name="Content Placeholder 2"/>
          <p:cNvSpPr>
            <a:spLocks noGrp="1"/>
          </p:cNvSpPr>
          <p:nvPr>
            <p:ph idx="1"/>
          </p:nvPr>
        </p:nvSpPr>
        <p:spPr>
          <a:xfrm>
            <a:off x="460248" y="1066800"/>
            <a:ext cx="8229600" cy="5562600"/>
          </a:xfrm>
        </p:spPr>
        <p:txBody>
          <a:bodyPr>
            <a:normAutofit fontScale="85000" lnSpcReduction="20000"/>
          </a:bodyPr>
          <a:lstStyle/>
          <a:p>
            <a:r>
              <a:rPr lang="en-US" dirty="0"/>
              <a:t>The 2020 election and claims about voting fraud raised the profile of just how strategically placed, biased or plainly wrong stories might have influenced people’s voting and subsequent behavior</a:t>
            </a:r>
          </a:p>
          <a:p>
            <a:r>
              <a:rPr lang="en-US" dirty="0">
                <a:solidFill>
                  <a:srgbClr val="FF0000"/>
                </a:solidFill>
              </a:rPr>
              <a:t>Is fake news (choose one or more):</a:t>
            </a:r>
          </a:p>
          <a:p>
            <a:pPr marL="857250" lvl="2" indent="0">
              <a:buNone/>
            </a:pPr>
            <a:r>
              <a:rPr lang="en-US" sz="2800" dirty="0">
                <a:solidFill>
                  <a:srgbClr val="FF0000"/>
                </a:solidFill>
              </a:rPr>
              <a:t>A public relations problem for Facebook, Twitter, Instagram, and Google?</a:t>
            </a:r>
          </a:p>
          <a:p>
            <a:pPr marL="857250" lvl="2" indent="0">
              <a:buNone/>
            </a:pPr>
            <a:r>
              <a:rPr lang="en-US" sz="2800" dirty="0">
                <a:solidFill>
                  <a:srgbClr val="FF0000"/>
                </a:solidFill>
              </a:rPr>
              <a:t>A potential business and legal risk for these firms if they don’t deal with it</a:t>
            </a:r>
          </a:p>
          <a:p>
            <a:pPr marL="857250" lvl="2" indent="0">
              <a:buNone/>
            </a:pPr>
            <a:r>
              <a:rPr lang="en-US" sz="2800" dirty="0">
                <a:solidFill>
                  <a:srgbClr val="FF0000"/>
                </a:solidFill>
              </a:rPr>
              <a:t>A problem for individuals because they might be induced to make decisions not in their best interests</a:t>
            </a:r>
          </a:p>
          <a:p>
            <a:pPr marL="857250" lvl="2" indent="0">
              <a:buNone/>
            </a:pPr>
            <a:r>
              <a:rPr lang="en-US" sz="2800" dirty="0">
                <a:solidFill>
                  <a:srgbClr val="FF0000"/>
                </a:solidFill>
              </a:rPr>
              <a:t>A national and international political crisis that is destabilizing democratic processes and causing decisions to be made that are not in the best interests of society or the world</a:t>
            </a:r>
          </a:p>
        </p:txBody>
      </p:sp>
      <p:pic>
        <p:nvPicPr>
          <p:cNvPr id="4" name="Picture 3"/>
          <p:cNvPicPr>
            <a:picLocks noChangeAspect="1"/>
          </p:cNvPicPr>
          <p:nvPr/>
        </p:nvPicPr>
        <p:blipFill>
          <a:blip r:embed="rId3"/>
          <a:stretch>
            <a:fillRect/>
          </a:stretch>
        </p:blipFill>
        <p:spPr>
          <a:xfrm>
            <a:off x="865621" y="3276600"/>
            <a:ext cx="249958" cy="249958"/>
          </a:xfrm>
          <a:prstGeom prst="rect">
            <a:avLst/>
          </a:prstGeom>
        </p:spPr>
      </p:pic>
      <p:pic>
        <p:nvPicPr>
          <p:cNvPr id="5" name="Picture 4"/>
          <p:cNvPicPr>
            <a:picLocks noChangeAspect="1"/>
          </p:cNvPicPr>
          <p:nvPr/>
        </p:nvPicPr>
        <p:blipFill>
          <a:blip r:embed="rId3"/>
          <a:stretch>
            <a:fillRect/>
          </a:stretch>
        </p:blipFill>
        <p:spPr>
          <a:xfrm>
            <a:off x="865621" y="3914574"/>
            <a:ext cx="249958" cy="249958"/>
          </a:xfrm>
          <a:prstGeom prst="rect">
            <a:avLst/>
          </a:prstGeom>
        </p:spPr>
      </p:pic>
      <p:pic>
        <p:nvPicPr>
          <p:cNvPr id="6" name="Picture 5"/>
          <p:cNvPicPr>
            <a:picLocks noChangeAspect="1"/>
          </p:cNvPicPr>
          <p:nvPr/>
        </p:nvPicPr>
        <p:blipFill>
          <a:blip r:embed="rId3"/>
          <a:stretch>
            <a:fillRect/>
          </a:stretch>
        </p:blipFill>
        <p:spPr>
          <a:xfrm>
            <a:off x="865621" y="4724400"/>
            <a:ext cx="249958" cy="249958"/>
          </a:xfrm>
          <a:prstGeom prst="rect">
            <a:avLst/>
          </a:prstGeom>
        </p:spPr>
      </p:pic>
      <p:pic>
        <p:nvPicPr>
          <p:cNvPr id="7" name="Picture 6"/>
          <p:cNvPicPr>
            <a:picLocks noChangeAspect="1"/>
          </p:cNvPicPr>
          <p:nvPr/>
        </p:nvPicPr>
        <p:blipFill>
          <a:blip r:embed="rId3"/>
          <a:stretch>
            <a:fillRect/>
          </a:stretch>
        </p:blipFill>
        <p:spPr>
          <a:xfrm>
            <a:off x="865621" y="5324274"/>
            <a:ext cx="249958" cy="249958"/>
          </a:xfrm>
          <a:prstGeom prst="rect">
            <a:avLst/>
          </a:prstGeom>
        </p:spPr>
      </p:pic>
    </p:spTree>
    <p:extLst>
      <p:ext uri="{BB962C8B-B14F-4D97-AF65-F5344CB8AC3E}">
        <p14:creationId xmlns:p14="http://schemas.microsoft.com/office/powerpoint/2010/main" val="465292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143000"/>
          </a:xfrm>
        </p:spPr>
        <p:txBody>
          <a:bodyPr>
            <a:noAutofit/>
          </a:bodyPr>
          <a:lstStyle/>
          <a:p>
            <a:r>
              <a:rPr lang="en-US" sz="3600" b="1" dirty="0"/>
              <a:t>Principles of Group Creation:</a:t>
            </a:r>
            <a:br>
              <a:rPr lang="en-US" sz="3600" b="1" dirty="0"/>
            </a:br>
            <a:r>
              <a:rPr lang="en-US" sz="3600" b="1" dirty="0"/>
              <a:t>Homophily &amp; Preferential Attachment</a:t>
            </a:r>
          </a:p>
        </p:txBody>
      </p:sp>
      <p:sp>
        <p:nvSpPr>
          <p:cNvPr id="3" name="Content Placeholder 2"/>
          <p:cNvSpPr>
            <a:spLocks noGrp="1"/>
          </p:cNvSpPr>
          <p:nvPr>
            <p:ph idx="1"/>
          </p:nvPr>
        </p:nvSpPr>
        <p:spPr>
          <a:xfrm>
            <a:off x="240654" y="1905000"/>
            <a:ext cx="5638800" cy="4525963"/>
          </a:xfrm>
        </p:spPr>
        <p:txBody>
          <a:bodyPr>
            <a:normAutofit/>
          </a:bodyPr>
          <a:lstStyle/>
          <a:p>
            <a:r>
              <a:rPr lang="en-US" dirty="0"/>
              <a:t>People sort themselves into all kinds of groups by following two familiar principles</a:t>
            </a:r>
          </a:p>
          <a:p>
            <a:r>
              <a:rPr lang="en-US" dirty="0"/>
              <a:t>HOMOPHILY – grouping by similarity (“birds of a feather”)</a:t>
            </a:r>
          </a:p>
          <a:p>
            <a:r>
              <a:rPr lang="en-US" dirty="0"/>
              <a:t>PREFERENTIAL ATTACHMENT – grouping by popularity (“rich get richer”)</a:t>
            </a:r>
          </a:p>
          <a:p>
            <a:endParaRPr lang="en-US" dirty="0"/>
          </a:p>
        </p:txBody>
      </p:sp>
      <p:pic>
        <p:nvPicPr>
          <p:cNvPr id="4" name="Picture 3"/>
          <p:cNvPicPr>
            <a:picLocks noChangeAspect="1"/>
          </p:cNvPicPr>
          <p:nvPr/>
        </p:nvPicPr>
        <p:blipFill>
          <a:blip r:embed="rId3"/>
          <a:stretch>
            <a:fillRect/>
          </a:stretch>
        </p:blipFill>
        <p:spPr>
          <a:xfrm>
            <a:off x="5897603" y="1371600"/>
            <a:ext cx="3124766" cy="3136670"/>
          </a:xfrm>
          <a:prstGeom prst="rect">
            <a:avLst/>
          </a:prstGeom>
        </p:spPr>
      </p:pic>
      <p:pic>
        <p:nvPicPr>
          <p:cNvPr id="5" name="Picture 4"/>
          <p:cNvPicPr>
            <a:picLocks noChangeAspect="1"/>
          </p:cNvPicPr>
          <p:nvPr/>
        </p:nvPicPr>
        <p:blipFill>
          <a:blip r:embed="rId4"/>
          <a:stretch>
            <a:fillRect/>
          </a:stretch>
        </p:blipFill>
        <p:spPr>
          <a:xfrm>
            <a:off x="6029902" y="4355870"/>
            <a:ext cx="2847975" cy="2133232"/>
          </a:xfrm>
          <a:prstGeom prst="rect">
            <a:avLst/>
          </a:prstGeom>
        </p:spPr>
      </p:pic>
    </p:spTree>
    <p:extLst>
      <p:ext uri="{BB962C8B-B14F-4D97-AF65-F5344CB8AC3E}">
        <p14:creationId xmlns:p14="http://schemas.microsoft.com/office/powerpoint/2010/main" val="3331964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15000"/>
          </a:xfrm>
        </p:spPr>
        <p:txBody>
          <a:bodyPr>
            <a:normAutofit fontScale="92500" lnSpcReduction="10000"/>
          </a:bodyPr>
          <a:lstStyle/>
          <a:p>
            <a:pPr marL="0" indent="0">
              <a:buNone/>
            </a:pPr>
            <a:r>
              <a:rPr lang="en-US" dirty="0">
                <a:solidFill>
                  <a:srgbClr val="FF0000"/>
                </a:solidFill>
              </a:rPr>
              <a:t>MY ANSWER TO QUESTION ON PREVIOUS SLIDE:</a:t>
            </a:r>
          </a:p>
          <a:p>
            <a:pPr marL="0" indent="0">
              <a:buNone/>
            </a:pPr>
            <a:r>
              <a:rPr lang="en-US" dirty="0">
                <a:solidFill>
                  <a:srgbClr val="FF0000"/>
                </a:solidFill>
              </a:rPr>
              <a:t>	All of the above</a:t>
            </a:r>
          </a:p>
          <a:p>
            <a:pPr marL="0" indent="0">
              <a:buNone/>
            </a:pPr>
            <a:endParaRPr lang="en-US" dirty="0"/>
          </a:p>
          <a:p>
            <a:pPr marL="0" indent="0">
              <a:buNone/>
            </a:pPr>
            <a:r>
              <a:rPr lang="en-US" dirty="0"/>
              <a:t>“Fake news is simply the most unsavory face of the business model that drives much of the Internet economy…  The tools of disinformation and propaganda are the very same tools that are routinely used by businesses and ad agencies to track and influence their customers.”</a:t>
            </a:r>
          </a:p>
          <a:p>
            <a:pPr marL="0" indent="0">
              <a:buNone/>
            </a:pPr>
            <a:endParaRPr lang="en-US" dirty="0"/>
          </a:p>
          <a:p>
            <a:pPr marL="0" indent="0" algn="ctr">
              <a:buNone/>
            </a:pPr>
            <a:r>
              <a:rPr lang="en-US" dirty="0"/>
              <a:t>- Tim O’Reilly. WTF, Chapter 10. </a:t>
            </a:r>
            <a:br>
              <a:rPr lang="en-US" dirty="0"/>
            </a:br>
            <a:r>
              <a:rPr lang="en-US" dirty="0"/>
              <a:t>“Media in the Age of Algorithms”</a:t>
            </a:r>
          </a:p>
        </p:txBody>
      </p:sp>
      <p:sp>
        <p:nvSpPr>
          <p:cNvPr id="2" name="Rectangle 1"/>
          <p:cNvSpPr/>
          <p:nvPr/>
        </p:nvSpPr>
        <p:spPr>
          <a:xfrm>
            <a:off x="381000" y="685800"/>
            <a:ext cx="7772400"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6283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Facebook and Fake News</a:t>
            </a:r>
          </a:p>
        </p:txBody>
      </p:sp>
      <p:sp>
        <p:nvSpPr>
          <p:cNvPr id="3" name="Content Placeholder 2"/>
          <p:cNvSpPr>
            <a:spLocks noGrp="1"/>
          </p:cNvSpPr>
          <p:nvPr>
            <p:ph idx="1"/>
          </p:nvPr>
        </p:nvSpPr>
        <p:spPr>
          <a:xfrm>
            <a:off x="493776" y="1371600"/>
            <a:ext cx="8229600" cy="4525963"/>
          </a:xfrm>
        </p:spPr>
        <p:txBody>
          <a:bodyPr>
            <a:normAutofit fontScale="85000" lnSpcReduction="10000"/>
          </a:bodyPr>
          <a:lstStyle/>
          <a:p>
            <a:r>
              <a:rPr lang="en-US" dirty="0"/>
              <a:t>In 2016, many Facebook and Instagram political ads were bought by entities linked to the Russian government</a:t>
            </a:r>
          </a:p>
          <a:p>
            <a:r>
              <a:rPr lang="en-US" dirty="0"/>
              <a:t>Facebook estimates that 10 million people saw the paid ads and up to 150 million people saw other content from the fake accounts</a:t>
            </a:r>
          </a:p>
          <a:p>
            <a:r>
              <a:rPr lang="en-US" dirty="0"/>
              <a:t>The ads appealed to divisions in American society, often falling along political and identity-based fault lines using fake accounts with names like United Muslims of America, Blacktivist, and LGBT United that resembled actual Facebook groups</a:t>
            </a:r>
          </a:p>
        </p:txBody>
      </p:sp>
    </p:spTree>
    <p:extLst>
      <p:ext uri="{BB962C8B-B14F-4D97-AF65-F5344CB8AC3E}">
        <p14:creationId xmlns:p14="http://schemas.microsoft.com/office/powerpoint/2010/main" val="176616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85800"/>
            <a:ext cx="5081024" cy="6248400"/>
          </a:xfrm>
          <a:prstGeom prst="rect">
            <a:avLst/>
          </a:prstGeom>
        </p:spPr>
      </p:pic>
      <p:pic>
        <p:nvPicPr>
          <p:cNvPr id="4" name="Picture 3"/>
          <p:cNvPicPr>
            <a:picLocks noChangeAspect="1"/>
          </p:cNvPicPr>
          <p:nvPr/>
        </p:nvPicPr>
        <p:blipFill>
          <a:blip r:embed="rId4"/>
          <a:stretch>
            <a:fillRect/>
          </a:stretch>
        </p:blipFill>
        <p:spPr>
          <a:xfrm>
            <a:off x="5181600" y="3124200"/>
            <a:ext cx="3453375" cy="3535879"/>
          </a:xfrm>
          <a:prstGeom prst="rect">
            <a:avLst/>
          </a:prstGeom>
        </p:spPr>
      </p:pic>
      <p:sp>
        <p:nvSpPr>
          <p:cNvPr id="5" name="TextBox 4"/>
          <p:cNvSpPr txBox="1"/>
          <p:nvPr/>
        </p:nvSpPr>
        <p:spPr>
          <a:xfrm>
            <a:off x="5486400" y="664464"/>
            <a:ext cx="2971800" cy="1815882"/>
          </a:xfrm>
          <a:prstGeom prst="rect">
            <a:avLst/>
          </a:prstGeom>
          <a:noFill/>
        </p:spPr>
        <p:txBody>
          <a:bodyPr wrap="square" rtlCol="0">
            <a:spAutoFit/>
          </a:bodyPr>
          <a:lstStyle/>
          <a:p>
            <a:r>
              <a:rPr lang="en-US" sz="2800" dirty="0"/>
              <a:t>“Army of Jesus” group on Facebook had 217,000 followers in 2016</a:t>
            </a:r>
          </a:p>
        </p:txBody>
      </p:sp>
    </p:spTree>
    <p:extLst>
      <p:ext uri="{BB962C8B-B14F-4D97-AF65-F5344CB8AC3E}">
        <p14:creationId xmlns:p14="http://schemas.microsoft.com/office/powerpoint/2010/main" val="2178347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28600" y="304800"/>
            <a:ext cx="6118419" cy="6024128"/>
          </a:xfrm>
          <a:prstGeom prst="rect">
            <a:avLst/>
          </a:prstGeom>
        </p:spPr>
      </p:pic>
      <p:sp>
        <p:nvSpPr>
          <p:cNvPr id="2" name="Rectangle 1"/>
          <p:cNvSpPr/>
          <p:nvPr/>
        </p:nvSpPr>
        <p:spPr>
          <a:xfrm>
            <a:off x="6705600" y="1219200"/>
            <a:ext cx="2286000" cy="3108543"/>
          </a:xfrm>
          <a:prstGeom prst="rect">
            <a:avLst/>
          </a:prstGeom>
        </p:spPr>
        <p:txBody>
          <a:bodyPr wrap="square">
            <a:spAutoFit/>
          </a:bodyPr>
          <a:lstStyle/>
          <a:p>
            <a:pPr lvl="0"/>
            <a:r>
              <a:rPr lang="en-US" sz="2800" dirty="0">
                <a:solidFill>
                  <a:prstClr val="black"/>
                </a:solidFill>
              </a:rPr>
              <a:t>“Born Liberal” group supported Bernie Sanders and attacked Clinton</a:t>
            </a:r>
          </a:p>
        </p:txBody>
      </p:sp>
    </p:spTree>
    <p:extLst>
      <p:ext uri="{BB962C8B-B14F-4D97-AF65-F5344CB8AC3E}">
        <p14:creationId xmlns:p14="http://schemas.microsoft.com/office/powerpoint/2010/main" val="1570546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96748" y="609600"/>
            <a:ext cx="8117767" cy="5486400"/>
          </a:xfrm>
          <a:prstGeom prst="rect">
            <a:avLst/>
          </a:prstGeom>
        </p:spPr>
      </p:pic>
    </p:spTree>
    <p:extLst>
      <p:ext uri="{BB962C8B-B14F-4D97-AF65-F5344CB8AC3E}">
        <p14:creationId xmlns:p14="http://schemas.microsoft.com/office/powerpoint/2010/main" val="4176858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6195-5DD7-43AE-B607-F90AE0B300CF}"/>
              </a:ext>
            </a:extLst>
          </p:cNvPr>
          <p:cNvSpPr>
            <a:spLocks noGrp="1"/>
          </p:cNvSpPr>
          <p:nvPr>
            <p:ph type="title"/>
          </p:nvPr>
        </p:nvSpPr>
        <p:spPr>
          <a:xfrm>
            <a:off x="457200" y="122237"/>
            <a:ext cx="8229600" cy="1143000"/>
          </a:xfrm>
        </p:spPr>
        <p:txBody>
          <a:bodyPr/>
          <a:lstStyle/>
          <a:p>
            <a:r>
              <a:rPr lang="en-US" b="1" dirty="0"/>
              <a:t>Elizabeth Warren Dares Facebook</a:t>
            </a:r>
          </a:p>
        </p:txBody>
      </p:sp>
      <p:sp>
        <p:nvSpPr>
          <p:cNvPr id="3" name="Content Placeholder 2">
            <a:extLst>
              <a:ext uri="{FF2B5EF4-FFF2-40B4-BE49-F238E27FC236}">
                <a16:creationId xmlns:a16="http://schemas.microsoft.com/office/drawing/2014/main" id="{90441DFA-430E-4A35-B902-FFC822BD811D}"/>
              </a:ext>
            </a:extLst>
          </p:cNvPr>
          <p:cNvSpPr>
            <a:spLocks noGrp="1"/>
          </p:cNvSpPr>
          <p:nvPr>
            <p:ph idx="1"/>
          </p:nvPr>
        </p:nvSpPr>
        <p:spPr>
          <a:xfrm>
            <a:off x="228600" y="2209800"/>
            <a:ext cx="8458200" cy="4525963"/>
          </a:xfrm>
        </p:spPr>
        <p:txBody>
          <a:bodyPr>
            <a:normAutofit/>
          </a:bodyPr>
          <a:lstStyle/>
          <a:p>
            <a:r>
              <a:rPr lang="en-US" dirty="0"/>
              <a:t>In 2019 Democratic presidential candidate Elizabeth Warren demanded that Facebook (“a disinformation-for-profit-machine”) do more to block fake news</a:t>
            </a:r>
          </a:p>
          <a:p>
            <a:r>
              <a:rPr lang="en-US" dirty="0"/>
              <a:t>She bought a political ad – “Breaking News” – that claimed that Facebook and Mark Zuckerberg had endorsed Trump</a:t>
            </a:r>
          </a:p>
          <a:p>
            <a:r>
              <a:rPr lang="en-US" dirty="0"/>
              <a:t>Facebook removed the ad after a few days…</a:t>
            </a:r>
          </a:p>
        </p:txBody>
      </p:sp>
      <p:pic>
        <p:nvPicPr>
          <p:cNvPr id="4" name="Picture 3">
            <a:extLst>
              <a:ext uri="{FF2B5EF4-FFF2-40B4-BE49-F238E27FC236}">
                <a16:creationId xmlns:a16="http://schemas.microsoft.com/office/drawing/2014/main" id="{28732808-A41B-409F-B84B-3D7DB2C15066}"/>
              </a:ext>
            </a:extLst>
          </p:cNvPr>
          <p:cNvPicPr>
            <a:picLocks noChangeAspect="1"/>
          </p:cNvPicPr>
          <p:nvPr/>
        </p:nvPicPr>
        <p:blipFill>
          <a:blip r:embed="rId3"/>
          <a:stretch>
            <a:fillRect/>
          </a:stretch>
        </p:blipFill>
        <p:spPr>
          <a:xfrm>
            <a:off x="533400" y="1199356"/>
            <a:ext cx="7991475" cy="1076325"/>
          </a:xfrm>
          <a:prstGeom prst="rect">
            <a:avLst/>
          </a:prstGeom>
        </p:spPr>
      </p:pic>
    </p:spTree>
    <p:extLst>
      <p:ext uri="{BB962C8B-B14F-4D97-AF65-F5344CB8AC3E}">
        <p14:creationId xmlns:p14="http://schemas.microsoft.com/office/powerpoint/2010/main" val="3952469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hlinkClick r:id="rId3"/>
              </a:rPr>
              <a:t>Fake News and Politics – is Not New</a:t>
            </a:r>
            <a:br>
              <a:rPr lang="en-US" dirty="0"/>
            </a:br>
            <a:r>
              <a:rPr lang="en-US" i="1" dirty="0">
                <a:solidFill>
                  <a:srgbClr val="FF0000"/>
                </a:solidFill>
              </a:rPr>
              <a:t>AMAZING TRUE STORIES</a:t>
            </a:r>
          </a:p>
        </p:txBody>
      </p:sp>
      <p:sp>
        <p:nvSpPr>
          <p:cNvPr id="3" name="Content Placeholder 2"/>
          <p:cNvSpPr>
            <a:spLocks noGrp="1"/>
          </p:cNvSpPr>
          <p:nvPr>
            <p:ph idx="1"/>
          </p:nvPr>
        </p:nvSpPr>
        <p:spPr>
          <a:xfrm>
            <a:off x="457200" y="1447800"/>
            <a:ext cx="8229600" cy="5211762"/>
          </a:xfrm>
        </p:spPr>
        <p:txBody>
          <a:bodyPr>
            <a:normAutofit fontScale="92500" lnSpcReduction="10000"/>
          </a:bodyPr>
          <a:lstStyle/>
          <a:p>
            <a:r>
              <a:rPr lang="en-US" dirty="0"/>
              <a:t>In 1769, in the lead up to the Revolutionary War, future US President John Adams wrote in his diary that he and other Boston patriots were planting false and exaggerated stories meant to undermine royal authority in Massachusetts</a:t>
            </a:r>
          </a:p>
          <a:p>
            <a:pPr lvl="1"/>
            <a:r>
              <a:rPr lang="en-US" dirty="0"/>
              <a:t>“Cooking up Paragraphs, Articles, Occurrences etc. — working the political Engine!”</a:t>
            </a:r>
          </a:p>
          <a:p>
            <a:r>
              <a:rPr lang="en-US" dirty="0"/>
              <a:t>Likewise, William Livingston, then governor of New Jersey, secretly crafted a story titled “The Impartial Chronicle,” that claimed that the King of England was sending tens of thousands of foreign soldiers to kill Americans</a:t>
            </a:r>
          </a:p>
          <a:p>
            <a:endParaRPr lang="en-US" dirty="0"/>
          </a:p>
        </p:txBody>
      </p:sp>
    </p:spTree>
    <p:extLst>
      <p:ext uri="{BB962C8B-B14F-4D97-AF65-F5344CB8AC3E}">
        <p14:creationId xmlns:p14="http://schemas.microsoft.com/office/powerpoint/2010/main" val="50236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27" y="76200"/>
            <a:ext cx="8229600" cy="1143000"/>
          </a:xfrm>
        </p:spPr>
        <p:txBody>
          <a:bodyPr>
            <a:normAutofit/>
          </a:bodyPr>
          <a:lstStyle/>
          <a:p>
            <a:r>
              <a:rPr lang="en-US" b="1" dirty="0"/>
              <a:t>Dealing with Fake News</a:t>
            </a:r>
          </a:p>
        </p:txBody>
      </p:sp>
      <p:sp>
        <p:nvSpPr>
          <p:cNvPr id="3" name="Content Placeholder 2"/>
          <p:cNvSpPr>
            <a:spLocks noGrp="1"/>
          </p:cNvSpPr>
          <p:nvPr>
            <p:ph idx="1"/>
          </p:nvPr>
        </p:nvSpPr>
        <p:spPr>
          <a:xfrm>
            <a:off x="422564" y="914400"/>
            <a:ext cx="8271163" cy="4525963"/>
          </a:xfrm>
        </p:spPr>
        <p:txBody>
          <a:bodyPr>
            <a:normAutofit lnSpcReduction="10000"/>
          </a:bodyPr>
          <a:lstStyle/>
          <a:p>
            <a:r>
              <a:rPr lang="en-US" dirty="0"/>
              <a:t>Stop it from being produced (make it criminal)</a:t>
            </a:r>
          </a:p>
          <a:p>
            <a:r>
              <a:rPr lang="en-US" dirty="0"/>
              <a:t>Produce news using computer programs  (e.g., “Narrative Science”) that is neutral by design and then get people to read this, or swamp fake news with it?</a:t>
            </a:r>
          </a:p>
          <a:p>
            <a:r>
              <a:rPr lang="en-US" dirty="0"/>
              <a:t>Stop it from reaching you (improved classification algorithms, or censorship?)</a:t>
            </a:r>
          </a:p>
          <a:p>
            <a:r>
              <a:rPr lang="en-US" dirty="0"/>
              <a:t>Hire or incentivize people to identify it, and then the platform can retract it / remove it</a:t>
            </a:r>
          </a:p>
        </p:txBody>
      </p:sp>
      <p:sp>
        <p:nvSpPr>
          <p:cNvPr id="4" name="TextBox 3"/>
          <p:cNvSpPr txBox="1"/>
          <p:nvPr/>
        </p:nvSpPr>
        <p:spPr>
          <a:xfrm>
            <a:off x="692727" y="5475048"/>
            <a:ext cx="8001000" cy="954107"/>
          </a:xfrm>
          <a:prstGeom prst="rect">
            <a:avLst/>
          </a:prstGeom>
          <a:noFill/>
        </p:spPr>
        <p:txBody>
          <a:bodyPr wrap="square" rtlCol="0">
            <a:spAutoFit/>
          </a:bodyPr>
          <a:lstStyle/>
          <a:p>
            <a:r>
              <a:rPr lang="en-US" sz="2800" i="1" dirty="0">
                <a:solidFill>
                  <a:srgbClr val="FF0000"/>
                </a:solidFill>
              </a:rPr>
              <a:t>Which of these approaches do you most prefer?</a:t>
            </a:r>
          </a:p>
          <a:p>
            <a:r>
              <a:rPr lang="en-US" sz="2800" i="1" dirty="0">
                <a:solidFill>
                  <a:srgbClr val="FF0000"/>
                </a:solidFill>
              </a:rPr>
              <a:t>Which one you would be most opposed to?</a:t>
            </a:r>
          </a:p>
        </p:txBody>
      </p:sp>
    </p:spTree>
    <p:extLst>
      <p:ext uri="{BB962C8B-B14F-4D97-AF65-F5344CB8AC3E}">
        <p14:creationId xmlns:p14="http://schemas.microsoft.com/office/powerpoint/2010/main" val="14880522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fontScale="90000"/>
          </a:bodyPr>
          <a:lstStyle/>
          <a:p>
            <a:r>
              <a:rPr lang="en-US" b="1" dirty="0"/>
              <a:t>“Robo-Journalism” using </a:t>
            </a:r>
            <a:br>
              <a:rPr lang="en-US" b="1" dirty="0"/>
            </a:br>
            <a:r>
              <a:rPr lang="en-US" b="1" dirty="0"/>
              <a:t>Story Templates and Grammars</a:t>
            </a:r>
            <a:endParaRPr lang="en-US" dirty="0"/>
          </a:p>
        </p:txBody>
      </p:sp>
      <p:sp>
        <p:nvSpPr>
          <p:cNvPr id="3" name="Content Placeholder 2"/>
          <p:cNvSpPr>
            <a:spLocks noGrp="1"/>
          </p:cNvSpPr>
          <p:nvPr>
            <p:ph idx="1"/>
          </p:nvPr>
        </p:nvSpPr>
        <p:spPr>
          <a:xfrm>
            <a:off x="304800" y="1600200"/>
            <a:ext cx="8229600" cy="4525963"/>
          </a:xfrm>
        </p:spPr>
        <p:txBody>
          <a:bodyPr>
            <a:noAutofit/>
          </a:bodyPr>
          <a:lstStyle/>
          <a:p>
            <a:pPr>
              <a:lnSpc>
                <a:spcPct val="90000"/>
              </a:lnSpc>
            </a:pPr>
            <a:r>
              <a:rPr lang="en-US" sz="3000" dirty="0"/>
              <a:t>Some document types have a regular "discourse" or "frame" structure that makes it easier to find information that fills the key relational “slots”</a:t>
            </a:r>
          </a:p>
          <a:p>
            <a:pPr lvl="1">
              <a:lnSpc>
                <a:spcPct val="90000"/>
              </a:lnSpc>
            </a:pPr>
            <a:r>
              <a:rPr lang="en-US" sz="2600" i="1" dirty="0">
                <a:solidFill>
                  <a:srgbClr val="FF0000"/>
                </a:solidFill>
              </a:rPr>
              <a:t>You know the “slots” for sports stories…</a:t>
            </a:r>
          </a:p>
          <a:p>
            <a:pPr lvl="1">
              <a:lnSpc>
                <a:spcPct val="90000"/>
              </a:lnSpc>
            </a:pPr>
            <a:r>
              <a:rPr lang="en-US" sz="2600" i="1" dirty="0">
                <a:solidFill>
                  <a:srgbClr val="FF0000"/>
                </a:solidFill>
              </a:rPr>
              <a:t>What are the relational slots in a generic election story? </a:t>
            </a:r>
          </a:p>
          <a:p>
            <a:pPr>
              <a:lnSpc>
                <a:spcPct val="90000"/>
              </a:lnSpc>
            </a:pPr>
            <a:r>
              <a:rPr lang="en-US" sz="3400" dirty="0"/>
              <a:t>By trading off writing style for automation, almost any domain dominated by data sets with known relationships can be explained using auto-generated text</a:t>
            </a:r>
            <a:endParaRPr lang="en-US" sz="2600" dirty="0"/>
          </a:p>
          <a:p>
            <a:pPr lvl="1">
              <a:lnSpc>
                <a:spcPct val="90000"/>
              </a:lnSpc>
            </a:pPr>
            <a:endParaRPr lang="en-US" sz="2600" dirty="0"/>
          </a:p>
          <a:p>
            <a:pPr lvl="1">
              <a:lnSpc>
                <a:spcPct val="90000"/>
              </a:lnSpc>
              <a:buNone/>
            </a:pPr>
            <a:r>
              <a:rPr lang="en-US" sz="2400" b="1" i="1" dirty="0"/>
              <a:t>    </a:t>
            </a:r>
            <a:endParaRPr lang="en-US" sz="2400" i="1" dirty="0"/>
          </a:p>
        </p:txBody>
      </p:sp>
    </p:spTree>
    <p:extLst>
      <p:ext uri="{BB962C8B-B14F-4D97-AF65-F5344CB8AC3E}">
        <p14:creationId xmlns:p14="http://schemas.microsoft.com/office/powerpoint/2010/main" val="1168223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WTF:  Humans alone can’t solve</a:t>
            </a:r>
            <a:br>
              <a:rPr lang="en-US" b="1" dirty="0"/>
            </a:br>
            <a:r>
              <a:rPr lang="en-US" b="1" dirty="0"/>
              <a:t> the problem of fake news</a:t>
            </a:r>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pPr marL="0" indent="0">
              <a:buNone/>
            </a:pPr>
            <a:r>
              <a:rPr lang="en-US" dirty="0"/>
              <a:t>“</a:t>
            </a:r>
            <a:r>
              <a:rPr lang="en-US" sz="2800" dirty="0"/>
              <a:t>The idea that Google or Facebook can solve the problem simply by hiring teams of human editors or fact checkers, or use outside media organizations to combat fake news, hate speech, or other objectionable results, removing or demoting them one at a time, indicates that people have little idea of the scale or nature of the problem</a:t>
            </a:r>
            <a:r>
              <a:rPr lang="en-US" dirty="0"/>
              <a:t>”</a:t>
            </a:r>
          </a:p>
          <a:p>
            <a:pPr marL="0" indent="0">
              <a:buNone/>
            </a:pPr>
            <a:endParaRPr lang="en-US" dirty="0"/>
          </a:p>
          <a:p>
            <a:pPr marL="0" indent="0">
              <a:buNone/>
            </a:pPr>
            <a:r>
              <a:rPr lang="en-US" dirty="0"/>
              <a:t>“</a:t>
            </a:r>
            <a:r>
              <a:rPr lang="en-US" sz="2800" dirty="0"/>
              <a:t>When attackers use programs to masquerade as users, human supervision is inadequate because of the scope and scale of the attacks</a:t>
            </a:r>
            <a:r>
              <a:rPr lang="en-US" dirty="0"/>
              <a:t>”</a:t>
            </a:r>
          </a:p>
        </p:txBody>
      </p:sp>
    </p:spTree>
    <p:extLst>
      <p:ext uri="{BB962C8B-B14F-4D97-AF65-F5344CB8AC3E}">
        <p14:creationId xmlns:p14="http://schemas.microsoft.com/office/powerpoint/2010/main" val="2472351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Homophily</a:t>
            </a:r>
          </a:p>
        </p:txBody>
      </p:sp>
      <p:sp>
        <p:nvSpPr>
          <p:cNvPr id="3" name="Content Placeholder 2"/>
          <p:cNvSpPr>
            <a:spLocks noGrp="1"/>
          </p:cNvSpPr>
          <p:nvPr>
            <p:ph idx="1"/>
          </p:nvPr>
        </p:nvSpPr>
        <p:spPr/>
        <p:txBody>
          <a:bodyPr>
            <a:normAutofit/>
          </a:bodyPr>
          <a:lstStyle/>
          <a:p>
            <a:r>
              <a:rPr lang="en-US" dirty="0"/>
              <a:t>You group yourself with people like you (where you live, where you work,  in social / religious / cultural organizations, on Facebook) </a:t>
            </a:r>
          </a:p>
          <a:p>
            <a:pPr lvl="1"/>
            <a:r>
              <a:rPr lang="en-US" sz="3200" dirty="0"/>
              <a:t>Social networks are homogeneous with respect to many socio-demographic, political, behavioral, interpersonal characteristics</a:t>
            </a:r>
          </a:p>
        </p:txBody>
      </p:sp>
      <p:sp>
        <p:nvSpPr>
          <p:cNvPr id="5" name="TextBox 4"/>
          <p:cNvSpPr txBox="1"/>
          <p:nvPr/>
        </p:nvSpPr>
        <p:spPr>
          <a:xfrm>
            <a:off x="449484" y="5344972"/>
            <a:ext cx="8313516" cy="954107"/>
          </a:xfrm>
          <a:prstGeom prst="rect">
            <a:avLst/>
          </a:prstGeom>
          <a:noFill/>
        </p:spPr>
        <p:txBody>
          <a:bodyPr wrap="square" rtlCol="0">
            <a:spAutoFit/>
          </a:bodyPr>
          <a:lstStyle/>
          <a:p>
            <a:r>
              <a:rPr lang="en-US" sz="2800" i="1" dirty="0">
                <a:solidFill>
                  <a:srgbClr val="FF0000"/>
                </a:solidFill>
              </a:rPr>
              <a:t>Was Homophily a factor in your choice to attend Berkeley or choosing where to live?</a:t>
            </a:r>
          </a:p>
        </p:txBody>
      </p:sp>
    </p:spTree>
    <p:extLst>
      <p:ext uri="{BB962C8B-B14F-4D97-AF65-F5344CB8AC3E}">
        <p14:creationId xmlns:p14="http://schemas.microsoft.com/office/powerpoint/2010/main" val="39827862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WTF: How algorithms</a:t>
            </a:r>
            <a:br>
              <a:rPr lang="en-US" b="1" dirty="0"/>
            </a:br>
            <a:r>
              <a:rPr lang="en-US" b="1" dirty="0"/>
              <a:t> can defeat fake news</a:t>
            </a:r>
          </a:p>
        </p:txBody>
      </p:sp>
      <p:sp>
        <p:nvSpPr>
          <p:cNvPr id="3" name="Content Placeholder 2"/>
          <p:cNvSpPr>
            <a:spLocks noGrp="1"/>
          </p:cNvSpPr>
          <p:nvPr>
            <p:ph idx="1"/>
          </p:nvPr>
        </p:nvSpPr>
        <p:spPr>
          <a:xfrm>
            <a:off x="152400" y="1600200"/>
            <a:ext cx="8763000" cy="4525963"/>
          </a:xfrm>
        </p:spPr>
        <p:txBody>
          <a:bodyPr>
            <a:normAutofit fontScale="92500"/>
          </a:bodyPr>
          <a:lstStyle/>
          <a:p>
            <a:r>
              <a:rPr lang="en-US" dirty="0"/>
              <a:t>Just as the google search algorithm uses lots of signals to determine relevance, platforms should use lots of signals to determine truth</a:t>
            </a:r>
          </a:p>
          <a:p>
            <a:pPr lvl="1"/>
            <a:r>
              <a:rPr lang="en-US" dirty="0"/>
              <a:t># and credibility of sources are very important</a:t>
            </a:r>
          </a:p>
          <a:p>
            <a:pPr lvl="1"/>
            <a:r>
              <a:rPr lang="en-US" dirty="0"/>
              <a:t>Are there multiple sources for the same facts</a:t>
            </a:r>
          </a:p>
          <a:p>
            <a:r>
              <a:rPr lang="en-US" dirty="0"/>
              <a:t>Platforms can discourage people from sharing stories they haven’t read</a:t>
            </a:r>
          </a:p>
          <a:p>
            <a:r>
              <a:rPr lang="en-US" dirty="0"/>
              <a:t>Platforms can reduce confirmation bias by showing alternate sources with the “opposing bias”</a:t>
            </a:r>
          </a:p>
        </p:txBody>
      </p:sp>
    </p:spTree>
    <p:extLst>
      <p:ext uri="{BB962C8B-B14F-4D97-AF65-F5344CB8AC3E}">
        <p14:creationId xmlns:p14="http://schemas.microsoft.com/office/powerpoint/2010/main" val="311320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Blue Feed / Red Feed</a:t>
            </a:r>
            <a:br>
              <a:rPr lang="en-US" dirty="0"/>
            </a:br>
            <a:r>
              <a:rPr lang="en-US" sz="3100" dirty="0"/>
              <a:t>(created by the Wall Street Journal)</a:t>
            </a:r>
          </a:p>
        </p:txBody>
      </p:sp>
      <p:pic>
        <p:nvPicPr>
          <p:cNvPr id="4" name="Content Placeholder 3"/>
          <p:cNvPicPr>
            <a:picLocks noGrp="1" noChangeAspect="1"/>
          </p:cNvPicPr>
          <p:nvPr>
            <p:ph idx="1"/>
          </p:nvPr>
        </p:nvPicPr>
        <p:blipFill>
          <a:blip r:embed="rId3"/>
          <a:stretch>
            <a:fillRect/>
          </a:stretch>
        </p:blipFill>
        <p:spPr>
          <a:xfrm>
            <a:off x="228601" y="1405612"/>
            <a:ext cx="8860174" cy="4588574"/>
          </a:xfrm>
          <a:prstGeom prst="rect">
            <a:avLst/>
          </a:prstGeom>
        </p:spPr>
      </p:pic>
      <p:sp>
        <p:nvSpPr>
          <p:cNvPr id="5" name="TextBox 4"/>
          <p:cNvSpPr txBox="1"/>
          <p:nvPr/>
        </p:nvSpPr>
        <p:spPr>
          <a:xfrm>
            <a:off x="1905000" y="5994185"/>
            <a:ext cx="6400800" cy="646331"/>
          </a:xfrm>
          <a:prstGeom prst="rect">
            <a:avLst/>
          </a:prstGeom>
          <a:noFill/>
        </p:spPr>
        <p:txBody>
          <a:bodyPr wrap="square" rtlCol="0">
            <a:spAutoFit/>
          </a:bodyPr>
          <a:lstStyle/>
          <a:p>
            <a:r>
              <a:rPr lang="en-US" dirty="0"/>
              <a:t>Screen shot taken 2 March 2018</a:t>
            </a:r>
          </a:p>
          <a:p>
            <a:r>
              <a:rPr lang="en-US" dirty="0"/>
              <a:t>http://graphics.wsj.com/blue-feed-red-feed/#/immigration</a:t>
            </a:r>
          </a:p>
        </p:txBody>
      </p:sp>
    </p:spTree>
    <p:extLst>
      <p:ext uri="{BB962C8B-B14F-4D97-AF65-F5344CB8AC3E}">
        <p14:creationId xmlns:p14="http://schemas.microsoft.com/office/powerpoint/2010/main" val="2559862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Blue Feed / Red Feed</a:t>
            </a:r>
            <a:br>
              <a:rPr lang="en-US" dirty="0"/>
            </a:br>
            <a:r>
              <a:rPr lang="en-US" sz="3100" dirty="0"/>
              <a:t>(created by the Wall Street Journal)</a:t>
            </a:r>
          </a:p>
        </p:txBody>
      </p:sp>
      <p:sp>
        <p:nvSpPr>
          <p:cNvPr id="5" name="TextBox 4"/>
          <p:cNvSpPr txBox="1"/>
          <p:nvPr/>
        </p:nvSpPr>
        <p:spPr>
          <a:xfrm>
            <a:off x="1828800" y="6109848"/>
            <a:ext cx="6400800" cy="646331"/>
          </a:xfrm>
          <a:prstGeom prst="rect">
            <a:avLst/>
          </a:prstGeom>
          <a:noFill/>
        </p:spPr>
        <p:txBody>
          <a:bodyPr wrap="square" rtlCol="0">
            <a:spAutoFit/>
          </a:bodyPr>
          <a:lstStyle/>
          <a:p>
            <a:r>
              <a:rPr lang="en-US" dirty="0"/>
              <a:t>Screen shot taken 2 March 2018</a:t>
            </a:r>
          </a:p>
          <a:p>
            <a:r>
              <a:rPr lang="en-US" dirty="0"/>
              <a:t>http://graphics.wsj.com/blue-feed-red-feed/#guns</a:t>
            </a:r>
          </a:p>
        </p:txBody>
      </p:sp>
      <p:pic>
        <p:nvPicPr>
          <p:cNvPr id="6" name="Content Placeholder 5"/>
          <p:cNvPicPr>
            <a:picLocks noGrp="1" noChangeAspect="1"/>
          </p:cNvPicPr>
          <p:nvPr>
            <p:ph idx="1"/>
          </p:nvPr>
        </p:nvPicPr>
        <p:blipFill>
          <a:blip r:embed="rId3"/>
          <a:stretch>
            <a:fillRect/>
          </a:stretch>
        </p:blipFill>
        <p:spPr>
          <a:xfrm>
            <a:off x="304800" y="1417638"/>
            <a:ext cx="8593846" cy="4692210"/>
          </a:xfrm>
          <a:prstGeom prst="rect">
            <a:avLst/>
          </a:prstGeom>
        </p:spPr>
      </p:pic>
    </p:spTree>
    <p:extLst>
      <p:ext uri="{BB962C8B-B14F-4D97-AF65-F5344CB8AC3E}">
        <p14:creationId xmlns:p14="http://schemas.microsoft.com/office/powerpoint/2010/main" val="3756924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37111-8BE1-4618-A5D1-F57C0C157C3C}"/>
              </a:ext>
            </a:extLst>
          </p:cNvPr>
          <p:cNvSpPr>
            <a:spLocks noGrp="1"/>
          </p:cNvSpPr>
          <p:nvPr>
            <p:ph type="title"/>
          </p:nvPr>
        </p:nvSpPr>
        <p:spPr/>
        <p:txBody>
          <a:bodyPr/>
          <a:lstStyle/>
          <a:p>
            <a:r>
              <a:rPr lang="en-US" dirty="0"/>
              <a:t>Deep Fakes</a:t>
            </a:r>
          </a:p>
        </p:txBody>
      </p:sp>
      <p:sp>
        <p:nvSpPr>
          <p:cNvPr id="3" name="Content Placeholder 2">
            <a:extLst>
              <a:ext uri="{FF2B5EF4-FFF2-40B4-BE49-F238E27FC236}">
                <a16:creationId xmlns:a16="http://schemas.microsoft.com/office/drawing/2014/main" id="{14733A29-BF29-4297-88D5-2F8C9CAD2091}"/>
              </a:ext>
            </a:extLst>
          </p:cNvPr>
          <p:cNvSpPr>
            <a:spLocks noGrp="1"/>
          </p:cNvSpPr>
          <p:nvPr>
            <p:ph idx="1"/>
          </p:nvPr>
        </p:nvSpPr>
        <p:spPr>
          <a:xfrm>
            <a:off x="475397" y="1414226"/>
            <a:ext cx="8229600" cy="4525963"/>
          </a:xfrm>
        </p:spPr>
        <p:txBody>
          <a:bodyPr/>
          <a:lstStyle/>
          <a:p>
            <a:r>
              <a:rPr lang="en-US" dirty="0">
                <a:hlinkClick r:id="rId2"/>
              </a:rPr>
              <a:t>Queen Elizabeth’s TikTok Dance</a:t>
            </a:r>
            <a:r>
              <a:rPr lang="en-US" dirty="0"/>
              <a:t>  (2:00)</a:t>
            </a:r>
          </a:p>
          <a:p>
            <a:endParaRPr lang="en-US" dirty="0"/>
          </a:p>
          <a:p>
            <a:r>
              <a:rPr lang="en-US" dirty="0">
                <a:hlinkClick r:id="rId3"/>
              </a:rPr>
              <a:t>Obama and Jordan Peele</a:t>
            </a:r>
            <a:endParaRPr lang="en-US" dirty="0"/>
          </a:p>
        </p:txBody>
      </p:sp>
    </p:spTree>
    <p:extLst>
      <p:ext uri="{BB962C8B-B14F-4D97-AF65-F5344CB8AC3E}">
        <p14:creationId xmlns:p14="http://schemas.microsoft.com/office/powerpoint/2010/main" val="446333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DB93F-2BC2-4559-A808-26FB31FD2B04}"/>
              </a:ext>
            </a:extLst>
          </p:cNvPr>
          <p:cNvSpPr>
            <a:spLocks noGrp="1"/>
          </p:cNvSpPr>
          <p:nvPr>
            <p:ph type="title"/>
          </p:nvPr>
        </p:nvSpPr>
        <p:spPr>
          <a:xfrm>
            <a:off x="152400" y="161984"/>
            <a:ext cx="8839200" cy="1143000"/>
          </a:xfrm>
        </p:spPr>
        <p:txBody>
          <a:bodyPr>
            <a:normAutofit fontScale="90000"/>
          </a:bodyPr>
          <a:lstStyle/>
          <a:p>
            <a:r>
              <a:rPr lang="fr-FR" b="1" i="1" dirty="0"/>
              <a:t>Plus ça change, plus c'est la même chose</a:t>
            </a:r>
            <a:endParaRPr lang="en-US" b="1" i="1" dirty="0"/>
          </a:p>
        </p:txBody>
      </p:sp>
      <p:sp>
        <p:nvSpPr>
          <p:cNvPr id="3" name="Rectangle 2">
            <a:extLst>
              <a:ext uri="{FF2B5EF4-FFF2-40B4-BE49-F238E27FC236}">
                <a16:creationId xmlns:a16="http://schemas.microsoft.com/office/drawing/2014/main" id="{65CE14F0-C109-4F9C-921C-BB61020479FB}"/>
              </a:ext>
            </a:extLst>
          </p:cNvPr>
          <p:cNvSpPr/>
          <p:nvPr/>
        </p:nvSpPr>
        <p:spPr>
          <a:xfrm>
            <a:off x="304800" y="1309981"/>
            <a:ext cx="8343900" cy="3754874"/>
          </a:xfrm>
          <a:prstGeom prst="rect">
            <a:avLst/>
          </a:prstGeom>
        </p:spPr>
        <p:txBody>
          <a:bodyPr wrap="square">
            <a:spAutoFit/>
          </a:bodyPr>
          <a:lstStyle/>
          <a:p>
            <a:r>
              <a:rPr lang="en-US" sz="2800" b="1" dirty="0">
                <a:hlinkClick r:id="rId2"/>
              </a:rPr>
              <a:t>Facebook will allow political ads again starting March 4</a:t>
            </a:r>
            <a:endParaRPr lang="en-US" sz="2800" b="1" dirty="0"/>
          </a:p>
          <a:p>
            <a:endParaRPr lang="en-US" sz="2400" b="1" dirty="0"/>
          </a:p>
          <a:p>
            <a:r>
              <a:rPr lang="en-US" sz="2400" dirty="0"/>
              <a:t>Facebook said Tuesday it’s resuming political, electoral and social issue ads on Thursday after a temporary ban put in place after the November 2020 U.S. presidential election. </a:t>
            </a:r>
          </a:p>
          <a:p>
            <a:endParaRPr lang="en-US" sz="2400" dirty="0"/>
          </a:p>
          <a:p>
            <a:r>
              <a:rPr lang="en-US" sz="2400" dirty="0"/>
              <a:t>The company said in October it would be halting political advertising for an indefinite period after the election to prevent confusion or abuse. </a:t>
            </a:r>
          </a:p>
          <a:p>
            <a:endParaRPr lang="en-US" b="1" dirty="0"/>
          </a:p>
        </p:txBody>
      </p:sp>
      <p:sp>
        <p:nvSpPr>
          <p:cNvPr id="5" name="Rectangle 4">
            <a:extLst>
              <a:ext uri="{FF2B5EF4-FFF2-40B4-BE49-F238E27FC236}">
                <a16:creationId xmlns:a16="http://schemas.microsoft.com/office/drawing/2014/main" id="{6089C7B8-5AFE-4A4A-BF13-325903E8BA7A}"/>
              </a:ext>
            </a:extLst>
          </p:cNvPr>
          <p:cNvSpPr/>
          <p:nvPr/>
        </p:nvSpPr>
        <p:spPr>
          <a:xfrm>
            <a:off x="381000" y="4876800"/>
            <a:ext cx="7924800" cy="1631216"/>
          </a:xfrm>
          <a:prstGeom prst="rect">
            <a:avLst/>
          </a:prstGeom>
        </p:spPr>
        <p:txBody>
          <a:bodyPr wrap="square">
            <a:spAutoFit/>
          </a:bodyPr>
          <a:lstStyle/>
          <a:p>
            <a:r>
              <a:rPr lang="en-US" sz="2800" dirty="0"/>
              <a:t>“</a:t>
            </a:r>
            <a:r>
              <a:rPr lang="en-US" sz="2400" dirty="0"/>
              <a:t>Unlike other platforms, we require authorization and transparency not just for political and electoral ads, but also for social issue ads, and our systems do not distinguish between these categories,” Facebook said in a </a:t>
            </a:r>
            <a:r>
              <a:rPr lang="en-US" sz="2400" dirty="0">
                <a:hlinkClick r:id="rId3"/>
              </a:rPr>
              <a:t>post Tuesday</a:t>
            </a:r>
            <a:r>
              <a:rPr lang="en-US" sz="2400" dirty="0"/>
              <a:t>. </a:t>
            </a:r>
          </a:p>
        </p:txBody>
      </p:sp>
    </p:spTree>
    <p:extLst>
      <p:ext uri="{BB962C8B-B14F-4D97-AF65-F5344CB8AC3E}">
        <p14:creationId xmlns:p14="http://schemas.microsoft.com/office/powerpoint/2010/main" val="7782343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Social Thinking can be Positive</a:t>
            </a:r>
          </a:p>
        </p:txBody>
      </p:sp>
      <p:sp>
        <p:nvSpPr>
          <p:cNvPr id="3" name="Content Placeholder 2"/>
          <p:cNvSpPr>
            <a:spLocks noGrp="1"/>
          </p:cNvSpPr>
          <p:nvPr>
            <p:ph idx="1"/>
          </p:nvPr>
        </p:nvSpPr>
        <p:spPr>
          <a:xfrm>
            <a:off x="350520" y="1752600"/>
            <a:ext cx="8442960" cy="4525963"/>
          </a:xfrm>
        </p:spPr>
        <p:txBody>
          <a:bodyPr>
            <a:normAutofit fontScale="77500" lnSpcReduction="20000"/>
          </a:bodyPr>
          <a:lstStyle/>
          <a:p>
            <a:r>
              <a:rPr lang="en-US" dirty="0"/>
              <a:t>Predictive markets, wisdom of crowds demonstrate that:</a:t>
            </a:r>
          </a:p>
          <a:p>
            <a:pPr lvl="1"/>
            <a:r>
              <a:rPr lang="en-US" dirty="0"/>
              <a:t>A diverse group has a lot more information than an individual or homogenous group has…</a:t>
            </a:r>
          </a:p>
          <a:p>
            <a:pPr lvl="1"/>
            <a:r>
              <a:rPr lang="en-US" dirty="0"/>
              <a:t>As long as individuals act independently and ignore the “signals” provided by others…</a:t>
            </a:r>
          </a:p>
          <a:p>
            <a:pPr lvl="1"/>
            <a:r>
              <a:rPr lang="en-US" dirty="0"/>
              <a:t>And the individually provided information can be aggregated </a:t>
            </a:r>
          </a:p>
          <a:p>
            <a:r>
              <a:rPr lang="en-US" dirty="0"/>
              <a:t>But this assumes that people have some relevant knowledge; aggregating random ideas won’t produce wisdom</a:t>
            </a:r>
          </a:p>
          <a:p>
            <a:r>
              <a:rPr lang="en-US" dirty="0"/>
              <a:t>An effective group listens more to objectively more authoritative people (e.g., scientific experts)</a:t>
            </a:r>
          </a:p>
          <a:p>
            <a:r>
              <a:rPr lang="en-US" dirty="0">
                <a:solidFill>
                  <a:srgbClr val="FF0000"/>
                </a:solidFill>
              </a:rPr>
              <a:t>Can social media applications be adapted to enable the creation and management of groups with these member properties?</a:t>
            </a:r>
          </a:p>
          <a:p>
            <a:endParaRPr lang="en-US" dirty="0"/>
          </a:p>
          <a:p>
            <a:pPr lvl="1"/>
            <a:endParaRPr lang="en-US" dirty="0"/>
          </a:p>
          <a:p>
            <a:endParaRPr lang="en-US" dirty="0"/>
          </a:p>
        </p:txBody>
      </p:sp>
    </p:spTree>
    <p:extLst>
      <p:ext uri="{BB962C8B-B14F-4D97-AF65-F5344CB8AC3E}">
        <p14:creationId xmlns:p14="http://schemas.microsoft.com/office/powerpoint/2010/main" val="1648382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Midterm Exam – Tuesday March 9</a:t>
            </a:r>
          </a:p>
        </p:txBody>
      </p:sp>
      <p:sp>
        <p:nvSpPr>
          <p:cNvPr id="3" name="Content Placeholder 2"/>
          <p:cNvSpPr>
            <a:spLocks noGrp="1"/>
          </p:cNvSpPr>
          <p:nvPr>
            <p:ph idx="1"/>
          </p:nvPr>
        </p:nvSpPr>
        <p:spPr>
          <a:xfrm>
            <a:off x="350520" y="1752600"/>
            <a:ext cx="8442960" cy="4525963"/>
          </a:xfrm>
        </p:spPr>
        <p:txBody>
          <a:bodyPr>
            <a:normAutofit fontScale="92500" lnSpcReduction="20000"/>
          </a:bodyPr>
          <a:lstStyle/>
          <a:p>
            <a:r>
              <a:rPr lang="en-US" dirty="0"/>
              <a:t>Choose 6 of 9 short answer questions</a:t>
            </a:r>
          </a:p>
          <a:p>
            <a:r>
              <a:rPr lang="en-US" dirty="0"/>
              <a:t>Open book, open readings, open notes, open any study materials you create separately or collectively between now and March 8</a:t>
            </a:r>
          </a:p>
          <a:p>
            <a:r>
              <a:rPr lang="en-US" dirty="0"/>
              <a:t>You can take the exam during any 90-minute period during the 24 hours of March 9 (California time)</a:t>
            </a:r>
          </a:p>
          <a:p>
            <a:r>
              <a:rPr lang="en-US" dirty="0"/>
              <a:t>REVIEW THE “COURSE REVIEW” SLIDES LINKED TO SYLLABUS FOR FEB 16</a:t>
            </a:r>
          </a:p>
          <a:p>
            <a:r>
              <a:rPr lang="en-US" dirty="0"/>
              <a:t>WRITE ANSWERS TO THE SAMPLE QUESTIONS</a:t>
            </a:r>
          </a:p>
          <a:p>
            <a:endParaRPr lang="en-US" dirty="0"/>
          </a:p>
          <a:p>
            <a:pPr lvl="1"/>
            <a:endParaRPr lang="en-US" dirty="0"/>
          </a:p>
          <a:p>
            <a:endParaRPr lang="en-US" dirty="0"/>
          </a:p>
        </p:txBody>
      </p:sp>
    </p:spTree>
    <p:extLst>
      <p:ext uri="{BB962C8B-B14F-4D97-AF65-F5344CB8AC3E}">
        <p14:creationId xmlns:p14="http://schemas.microsoft.com/office/powerpoint/2010/main" val="2602569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C50FED-C277-400F-9780-A11F7DC3AB27}"/>
              </a:ext>
            </a:extLst>
          </p:cNvPr>
          <p:cNvPicPr>
            <a:picLocks noChangeAspect="1"/>
          </p:cNvPicPr>
          <p:nvPr/>
        </p:nvPicPr>
        <p:blipFill>
          <a:blip r:embed="rId3"/>
          <a:stretch>
            <a:fillRect/>
          </a:stretch>
        </p:blipFill>
        <p:spPr>
          <a:xfrm>
            <a:off x="4343400" y="609600"/>
            <a:ext cx="3571875" cy="5391150"/>
          </a:xfrm>
          <a:prstGeom prst="rect">
            <a:avLst/>
          </a:prstGeom>
        </p:spPr>
      </p:pic>
      <p:sp>
        <p:nvSpPr>
          <p:cNvPr id="3" name="Rectangle 2">
            <a:extLst>
              <a:ext uri="{FF2B5EF4-FFF2-40B4-BE49-F238E27FC236}">
                <a16:creationId xmlns:a16="http://schemas.microsoft.com/office/drawing/2014/main" id="{6D8BD3B1-B577-4387-9988-18EE484A31AE}"/>
              </a:ext>
            </a:extLst>
          </p:cNvPr>
          <p:cNvSpPr/>
          <p:nvPr/>
        </p:nvSpPr>
        <p:spPr>
          <a:xfrm>
            <a:off x="381000" y="796796"/>
            <a:ext cx="3505200" cy="4524315"/>
          </a:xfrm>
          <a:prstGeom prst="rect">
            <a:avLst/>
          </a:prstGeom>
        </p:spPr>
        <p:txBody>
          <a:bodyPr wrap="square">
            <a:spAutoFit/>
          </a:bodyPr>
          <a:lstStyle/>
          <a:p>
            <a:r>
              <a:rPr lang="en-US" sz="3200" dirty="0"/>
              <a:t>People are increasingly  “sorting themselves” as they move to liberal or conservative parts of the country, big towns vs small towns</a:t>
            </a:r>
          </a:p>
        </p:txBody>
      </p:sp>
    </p:spTree>
    <p:extLst>
      <p:ext uri="{BB962C8B-B14F-4D97-AF65-F5344CB8AC3E}">
        <p14:creationId xmlns:p14="http://schemas.microsoft.com/office/powerpoint/2010/main" val="1765777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4400" y="914400"/>
            <a:ext cx="6858000" cy="4343400"/>
          </a:xfrm>
          <a:prstGeom prst="rect">
            <a:avLst/>
          </a:prstGeom>
        </p:spPr>
      </p:pic>
      <p:sp>
        <p:nvSpPr>
          <p:cNvPr id="3" name="TextBox 2"/>
          <p:cNvSpPr txBox="1"/>
          <p:nvPr/>
        </p:nvSpPr>
        <p:spPr>
          <a:xfrm>
            <a:off x="381000" y="5334000"/>
            <a:ext cx="8305800" cy="1477328"/>
          </a:xfrm>
          <a:prstGeom prst="rect">
            <a:avLst/>
          </a:prstGeom>
          <a:noFill/>
        </p:spPr>
        <p:txBody>
          <a:bodyPr wrap="square" rtlCol="0">
            <a:spAutoFit/>
          </a:bodyPr>
          <a:lstStyle/>
          <a:p>
            <a:r>
              <a:rPr lang="en-US" dirty="0"/>
              <a:t>The map above shows the county level and vote share results of the 2016 US Presidential Election. The darker the blue the more a county went for Hilary Clinton and the darker the red the more the county went for Donald Trump. </a:t>
            </a:r>
          </a:p>
          <a:p>
            <a:r>
              <a:rPr lang="en-US" dirty="0"/>
              <a:t>(from http://brilliantmaps.com/2016-county-election-map/)</a:t>
            </a:r>
          </a:p>
          <a:p>
            <a:endParaRPr lang="en-US" dirty="0"/>
          </a:p>
        </p:txBody>
      </p:sp>
      <p:sp>
        <p:nvSpPr>
          <p:cNvPr id="4" name="TextBox 3"/>
          <p:cNvSpPr txBox="1"/>
          <p:nvPr/>
        </p:nvSpPr>
        <p:spPr>
          <a:xfrm>
            <a:off x="-76200" y="152400"/>
            <a:ext cx="8658225" cy="1077218"/>
          </a:xfrm>
          <a:prstGeom prst="rect">
            <a:avLst/>
          </a:prstGeom>
          <a:noFill/>
        </p:spPr>
        <p:txBody>
          <a:bodyPr wrap="square" rtlCol="0">
            <a:spAutoFit/>
          </a:bodyPr>
          <a:lstStyle/>
          <a:p>
            <a:pPr algn="ctr">
              <a:spcBef>
                <a:spcPct val="0"/>
              </a:spcBef>
            </a:pPr>
            <a:r>
              <a:rPr lang="en-US" sz="3200" b="1" dirty="0">
                <a:latin typeface="+mj-lt"/>
                <a:ea typeface="+mj-ea"/>
                <a:cs typeface="+mj-cs"/>
              </a:rPr>
              <a:t>Homophily in 2016 Presidential Election:</a:t>
            </a:r>
            <a:br>
              <a:rPr lang="en-US" sz="3200" b="1" dirty="0">
                <a:latin typeface="+mj-lt"/>
                <a:ea typeface="+mj-ea"/>
                <a:cs typeface="+mj-cs"/>
              </a:rPr>
            </a:br>
            <a:r>
              <a:rPr lang="en-US" sz="3200" b="1" dirty="0">
                <a:latin typeface="+mj-lt"/>
                <a:ea typeface="+mj-ea"/>
                <a:cs typeface="+mj-cs"/>
              </a:rPr>
              <a:t>Results by County</a:t>
            </a:r>
          </a:p>
        </p:txBody>
      </p:sp>
    </p:spTree>
    <p:extLst>
      <p:ext uri="{BB962C8B-B14F-4D97-AF65-F5344CB8AC3E}">
        <p14:creationId xmlns:p14="http://schemas.microsoft.com/office/powerpoint/2010/main" val="1443594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0543" y="2086138"/>
            <a:ext cx="2401492" cy="3187746"/>
          </a:xfrm>
          <a:prstGeom prst="rect">
            <a:avLst/>
          </a:prstGeom>
        </p:spPr>
      </p:pic>
      <p:pic>
        <p:nvPicPr>
          <p:cNvPr id="3" name="Picture 2"/>
          <p:cNvPicPr>
            <a:picLocks noChangeAspect="1"/>
          </p:cNvPicPr>
          <p:nvPr/>
        </p:nvPicPr>
        <p:blipFill>
          <a:blip r:embed="rId4"/>
          <a:stretch>
            <a:fillRect/>
          </a:stretch>
        </p:blipFill>
        <p:spPr>
          <a:xfrm>
            <a:off x="3810440" y="4111731"/>
            <a:ext cx="1271588" cy="695135"/>
          </a:xfrm>
          <a:prstGeom prst="rect">
            <a:avLst/>
          </a:prstGeom>
        </p:spPr>
      </p:pic>
      <p:pic>
        <p:nvPicPr>
          <p:cNvPr id="4" name="Picture 3"/>
          <p:cNvPicPr>
            <a:picLocks noChangeAspect="1"/>
          </p:cNvPicPr>
          <p:nvPr/>
        </p:nvPicPr>
        <p:blipFill>
          <a:blip r:embed="rId5"/>
          <a:stretch>
            <a:fillRect/>
          </a:stretch>
        </p:blipFill>
        <p:spPr>
          <a:xfrm>
            <a:off x="5697845" y="4784248"/>
            <a:ext cx="1035634" cy="881062"/>
          </a:xfrm>
          <a:prstGeom prst="rect">
            <a:avLst/>
          </a:prstGeom>
        </p:spPr>
      </p:pic>
      <p:pic>
        <p:nvPicPr>
          <p:cNvPr id="5" name="Picture 4"/>
          <p:cNvPicPr>
            <a:picLocks noChangeAspect="1"/>
          </p:cNvPicPr>
          <p:nvPr/>
        </p:nvPicPr>
        <p:blipFill>
          <a:blip r:embed="rId6"/>
          <a:stretch>
            <a:fillRect/>
          </a:stretch>
        </p:blipFill>
        <p:spPr>
          <a:xfrm>
            <a:off x="5001225" y="2408004"/>
            <a:ext cx="1214437" cy="785812"/>
          </a:xfrm>
          <a:prstGeom prst="rect">
            <a:avLst/>
          </a:prstGeom>
        </p:spPr>
      </p:pic>
      <p:pic>
        <p:nvPicPr>
          <p:cNvPr id="7" name="Picture 6"/>
          <p:cNvPicPr>
            <a:picLocks noChangeAspect="1"/>
          </p:cNvPicPr>
          <p:nvPr/>
        </p:nvPicPr>
        <p:blipFill>
          <a:blip r:embed="rId7"/>
          <a:stretch>
            <a:fillRect/>
          </a:stretch>
        </p:blipFill>
        <p:spPr>
          <a:xfrm>
            <a:off x="6441553" y="590548"/>
            <a:ext cx="2476500" cy="3743325"/>
          </a:xfrm>
          <a:prstGeom prst="rect">
            <a:avLst/>
          </a:prstGeom>
        </p:spPr>
      </p:pic>
      <p:pic>
        <p:nvPicPr>
          <p:cNvPr id="8" name="Picture 7"/>
          <p:cNvPicPr>
            <a:picLocks noChangeAspect="1"/>
          </p:cNvPicPr>
          <p:nvPr/>
        </p:nvPicPr>
        <p:blipFill>
          <a:blip r:embed="rId8"/>
          <a:stretch>
            <a:fillRect/>
          </a:stretch>
        </p:blipFill>
        <p:spPr>
          <a:xfrm>
            <a:off x="2957916" y="2720747"/>
            <a:ext cx="1037262" cy="1054550"/>
          </a:xfrm>
          <a:prstGeom prst="rect">
            <a:avLst/>
          </a:prstGeom>
        </p:spPr>
      </p:pic>
      <p:sp>
        <p:nvSpPr>
          <p:cNvPr id="9" name="TextBox 8"/>
          <p:cNvSpPr txBox="1"/>
          <p:nvPr/>
        </p:nvSpPr>
        <p:spPr>
          <a:xfrm>
            <a:off x="703238" y="1456354"/>
            <a:ext cx="2175920" cy="381000"/>
          </a:xfrm>
          <a:prstGeom prst="rect">
            <a:avLst/>
          </a:prstGeom>
          <a:noFill/>
        </p:spPr>
        <p:txBody>
          <a:bodyPr wrap="square" rtlCol="0">
            <a:spAutoFit/>
          </a:bodyPr>
          <a:lstStyle/>
          <a:p>
            <a:r>
              <a:rPr lang="en-US" dirty="0"/>
              <a:t>CALIFORNIA </a:t>
            </a:r>
          </a:p>
        </p:txBody>
      </p:sp>
      <p:sp>
        <p:nvSpPr>
          <p:cNvPr id="10" name="TextBox 9"/>
          <p:cNvSpPr txBox="1"/>
          <p:nvPr/>
        </p:nvSpPr>
        <p:spPr>
          <a:xfrm>
            <a:off x="6491861" y="1277522"/>
            <a:ext cx="1371600" cy="369332"/>
          </a:xfrm>
          <a:prstGeom prst="rect">
            <a:avLst/>
          </a:prstGeom>
          <a:noFill/>
        </p:spPr>
        <p:txBody>
          <a:bodyPr wrap="square" rtlCol="0">
            <a:spAutoFit/>
          </a:bodyPr>
          <a:lstStyle/>
          <a:p>
            <a:r>
              <a:rPr lang="en-US" dirty="0"/>
              <a:t>NORTHEAST</a:t>
            </a:r>
          </a:p>
        </p:txBody>
      </p:sp>
      <p:sp>
        <p:nvSpPr>
          <p:cNvPr id="11" name="TextBox 10"/>
          <p:cNvSpPr txBox="1"/>
          <p:nvPr/>
        </p:nvSpPr>
        <p:spPr>
          <a:xfrm>
            <a:off x="2625478" y="2331978"/>
            <a:ext cx="1488491" cy="369332"/>
          </a:xfrm>
          <a:prstGeom prst="rect">
            <a:avLst/>
          </a:prstGeom>
          <a:noFill/>
        </p:spPr>
        <p:txBody>
          <a:bodyPr wrap="square" rtlCol="0">
            <a:spAutoFit/>
          </a:bodyPr>
          <a:lstStyle/>
          <a:p>
            <a:r>
              <a:rPr lang="en-US" dirty="0"/>
              <a:t>MADISON, WI</a:t>
            </a:r>
          </a:p>
        </p:txBody>
      </p:sp>
      <p:sp>
        <p:nvSpPr>
          <p:cNvPr id="12" name="TextBox 11"/>
          <p:cNvSpPr txBox="1"/>
          <p:nvPr/>
        </p:nvSpPr>
        <p:spPr>
          <a:xfrm>
            <a:off x="4805151" y="1728411"/>
            <a:ext cx="1676400" cy="646331"/>
          </a:xfrm>
          <a:prstGeom prst="rect">
            <a:avLst/>
          </a:prstGeom>
          <a:noFill/>
        </p:spPr>
        <p:txBody>
          <a:bodyPr wrap="square" rtlCol="0">
            <a:spAutoFit/>
          </a:bodyPr>
          <a:lstStyle/>
          <a:p>
            <a:pPr algn="ctr"/>
            <a:r>
              <a:rPr lang="en-US" dirty="0"/>
              <a:t>ANN ARBOR, MI</a:t>
            </a:r>
          </a:p>
        </p:txBody>
      </p:sp>
      <p:sp>
        <p:nvSpPr>
          <p:cNvPr id="13" name="TextBox 12"/>
          <p:cNvSpPr txBox="1"/>
          <p:nvPr/>
        </p:nvSpPr>
        <p:spPr>
          <a:xfrm>
            <a:off x="5792374" y="4459298"/>
            <a:ext cx="1143000" cy="381000"/>
          </a:xfrm>
          <a:prstGeom prst="rect">
            <a:avLst/>
          </a:prstGeom>
          <a:noFill/>
        </p:spPr>
        <p:txBody>
          <a:bodyPr wrap="square" rtlCol="0">
            <a:spAutoFit/>
          </a:bodyPr>
          <a:lstStyle/>
          <a:p>
            <a:r>
              <a:rPr lang="en-US" dirty="0"/>
              <a:t>ATLANTA</a:t>
            </a:r>
          </a:p>
        </p:txBody>
      </p:sp>
      <p:sp>
        <p:nvSpPr>
          <p:cNvPr id="14" name="TextBox 13"/>
          <p:cNvSpPr txBox="1"/>
          <p:nvPr/>
        </p:nvSpPr>
        <p:spPr>
          <a:xfrm>
            <a:off x="3845624" y="3779580"/>
            <a:ext cx="1305155" cy="369332"/>
          </a:xfrm>
          <a:prstGeom prst="rect">
            <a:avLst/>
          </a:prstGeom>
          <a:noFill/>
        </p:spPr>
        <p:txBody>
          <a:bodyPr wrap="square" rtlCol="0">
            <a:spAutoFit/>
          </a:bodyPr>
          <a:lstStyle/>
          <a:p>
            <a:pPr algn="ctr"/>
            <a:r>
              <a:rPr lang="en-US" dirty="0"/>
              <a:t>AUSTIN, TX</a:t>
            </a:r>
          </a:p>
        </p:txBody>
      </p:sp>
      <p:sp>
        <p:nvSpPr>
          <p:cNvPr id="16" name="TextBox 15"/>
          <p:cNvSpPr txBox="1"/>
          <p:nvPr/>
        </p:nvSpPr>
        <p:spPr>
          <a:xfrm>
            <a:off x="2876875" y="274618"/>
            <a:ext cx="1199344" cy="369332"/>
          </a:xfrm>
          <a:prstGeom prst="rect">
            <a:avLst/>
          </a:prstGeom>
          <a:noFill/>
        </p:spPr>
        <p:txBody>
          <a:bodyPr wrap="square" rtlCol="0">
            <a:spAutoFit/>
          </a:bodyPr>
          <a:lstStyle/>
          <a:p>
            <a:r>
              <a:rPr lang="en-US" dirty="0"/>
              <a:t>MONTANA</a:t>
            </a:r>
          </a:p>
        </p:txBody>
      </p:sp>
      <p:pic>
        <p:nvPicPr>
          <p:cNvPr id="18" name="Picture 17"/>
          <p:cNvPicPr>
            <a:picLocks noChangeAspect="1"/>
          </p:cNvPicPr>
          <p:nvPr/>
        </p:nvPicPr>
        <p:blipFill>
          <a:blip r:embed="rId9"/>
          <a:stretch>
            <a:fillRect/>
          </a:stretch>
        </p:blipFill>
        <p:spPr>
          <a:xfrm>
            <a:off x="2712227" y="624963"/>
            <a:ext cx="2410921" cy="924810"/>
          </a:xfrm>
          <a:prstGeom prst="rect">
            <a:avLst/>
          </a:prstGeom>
        </p:spPr>
      </p:pic>
      <p:sp>
        <p:nvSpPr>
          <p:cNvPr id="17" name="TextBox 16"/>
          <p:cNvSpPr txBox="1"/>
          <p:nvPr/>
        </p:nvSpPr>
        <p:spPr>
          <a:xfrm>
            <a:off x="4169955" y="223849"/>
            <a:ext cx="1662541" cy="646331"/>
          </a:xfrm>
          <a:prstGeom prst="rect">
            <a:avLst/>
          </a:prstGeom>
          <a:noFill/>
        </p:spPr>
        <p:txBody>
          <a:bodyPr wrap="square" rtlCol="0">
            <a:spAutoFit/>
          </a:bodyPr>
          <a:lstStyle/>
          <a:p>
            <a:r>
              <a:rPr lang="en-US" dirty="0"/>
              <a:t>NORTH</a:t>
            </a:r>
            <a:br>
              <a:rPr lang="en-US" dirty="0"/>
            </a:br>
            <a:r>
              <a:rPr lang="en-US" dirty="0"/>
              <a:t> DAKOTA</a:t>
            </a:r>
          </a:p>
        </p:txBody>
      </p:sp>
      <p:sp>
        <p:nvSpPr>
          <p:cNvPr id="15" name="TextBox 14"/>
          <p:cNvSpPr txBox="1"/>
          <p:nvPr/>
        </p:nvSpPr>
        <p:spPr>
          <a:xfrm>
            <a:off x="4002279" y="3234176"/>
            <a:ext cx="1872262" cy="400110"/>
          </a:xfrm>
          <a:prstGeom prst="rect">
            <a:avLst/>
          </a:prstGeom>
          <a:noFill/>
        </p:spPr>
        <p:txBody>
          <a:bodyPr wrap="square" rtlCol="0">
            <a:spAutoFit/>
          </a:bodyPr>
          <a:lstStyle/>
          <a:p>
            <a:r>
              <a:rPr lang="en-US" sz="2000" dirty="0">
                <a:solidFill>
                  <a:srgbClr val="002060"/>
                </a:solidFill>
              </a:rPr>
              <a:t>“College Towns” </a:t>
            </a:r>
          </a:p>
        </p:txBody>
      </p:sp>
    </p:spTree>
    <p:extLst>
      <p:ext uri="{BB962C8B-B14F-4D97-AF65-F5344CB8AC3E}">
        <p14:creationId xmlns:p14="http://schemas.microsoft.com/office/powerpoint/2010/main" val="2421164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You Listen to, Wear, and Drive</a:t>
            </a:r>
            <a:br>
              <a:rPr lang="en-US" b="1" dirty="0"/>
            </a:br>
            <a:r>
              <a:rPr lang="en-US" b="1" dirty="0"/>
              <a:t> Gives You Away</a:t>
            </a:r>
          </a:p>
        </p:txBody>
      </p:sp>
      <p:sp>
        <p:nvSpPr>
          <p:cNvPr id="3" name="Content Placeholder 2"/>
          <p:cNvSpPr>
            <a:spLocks noGrp="1"/>
          </p:cNvSpPr>
          <p:nvPr>
            <p:ph idx="1"/>
          </p:nvPr>
        </p:nvSpPr>
        <p:spPr>
          <a:xfrm>
            <a:off x="990600" y="1600200"/>
            <a:ext cx="7467600" cy="4525963"/>
          </a:xfrm>
        </p:spPr>
        <p:txBody>
          <a:bodyPr>
            <a:normAutofit/>
          </a:bodyPr>
          <a:lstStyle/>
          <a:p>
            <a:r>
              <a:rPr lang="en-US" dirty="0"/>
              <a:t>Preferences in clothing and music are good indicators of political leaning</a:t>
            </a:r>
          </a:p>
          <a:p>
            <a:r>
              <a:rPr lang="en-US" dirty="0"/>
              <a:t>The vehicle you drive is also a somewhat reliable indication of your politics </a:t>
            </a:r>
          </a:p>
          <a:p>
            <a:r>
              <a:rPr lang="en-US" dirty="0"/>
              <a:t>Cambridge Analytica used this information to create profiles that enabled the targeting of Facebook users</a:t>
            </a:r>
          </a:p>
        </p:txBody>
      </p:sp>
      <p:sp>
        <p:nvSpPr>
          <p:cNvPr id="4" name="TextBox 3">
            <a:extLst>
              <a:ext uri="{FF2B5EF4-FFF2-40B4-BE49-F238E27FC236}">
                <a16:creationId xmlns:a16="http://schemas.microsoft.com/office/drawing/2014/main" id="{6E2846EB-D8D2-45F8-9C4D-77BA5AC73072}"/>
              </a:ext>
            </a:extLst>
          </p:cNvPr>
          <p:cNvSpPr txBox="1"/>
          <p:nvPr/>
        </p:nvSpPr>
        <p:spPr>
          <a:xfrm>
            <a:off x="914400" y="5486400"/>
            <a:ext cx="8229600" cy="954107"/>
          </a:xfrm>
          <a:prstGeom prst="rect">
            <a:avLst/>
          </a:prstGeom>
          <a:noFill/>
        </p:spPr>
        <p:txBody>
          <a:bodyPr wrap="square" rtlCol="0">
            <a:spAutoFit/>
          </a:bodyPr>
          <a:lstStyle/>
          <a:p>
            <a:r>
              <a:rPr lang="en-US" sz="2800" b="1" dirty="0">
                <a:solidFill>
                  <a:srgbClr val="FF0000"/>
                </a:solidFill>
              </a:rPr>
              <a:t>Can you contrast clothes / cars for conservatives</a:t>
            </a:r>
            <a:br>
              <a:rPr lang="en-US" sz="2800" b="1" dirty="0">
                <a:solidFill>
                  <a:srgbClr val="FF0000"/>
                </a:solidFill>
              </a:rPr>
            </a:br>
            <a:r>
              <a:rPr lang="en-US" sz="2800" b="1" dirty="0">
                <a:solidFill>
                  <a:srgbClr val="FF0000"/>
                </a:solidFill>
              </a:rPr>
              <a:t> with those for lefties?</a:t>
            </a:r>
          </a:p>
        </p:txBody>
      </p:sp>
    </p:spTree>
    <p:extLst>
      <p:ext uri="{BB962C8B-B14F-4D97-AF65-F5344CB8AC3E}">
        <p14:creationId xmlns:p14="http://schemas.microsoft.com/office/powerpoint/2010/main" val="2134215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3244</Words>
  <Application>Microsoft Office PowerPoint</Application>
  <PresentationFormat>On-screen Show (4:3)</PresentationFormat>
  <Paragraphs>309</Paragraphs>
  <Slides>56</Slides>
  <Notes>53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Arial Black</vt:lpstr>
      <vt:lpstr>Calibri</vt:lpstr>
      <vt:lpstr>Office Theme</vt:lpstr>
      <vt:lpstr>CogSci 150 “Sensemaking and Organizing” Spring 2021</vt:lpstr>
      <vt:lpstr>Course Checkpoint</vt:lpstr>
      <vt:lpstr>Social Thinking </vt:lpstr>
      <vt:lpstr>Principles of Group Creation: Homophily &amp; Preferential Attachment</vt:lpstr>
      <vt:lpstr>Homophily</vt:lpstr>
      <vt:lpstr>PowerPoint Presentation</vt:lpstr>
      <vt:lpstr>PowerPoint Presentation</vt:lpstr>
      <vt:lpstr>PowerPoint Presentation</vt:lpstr>
      <vt:lpstr>What You Listen to, Wear, and Drive  Gives You Away</vt:lpstr>
      <vt:lpstr>PowerPoint Presentation</vt:lpstr>
      <vt:lpstr>PowerPoint Presentation</vt:lpstr>
      <vt:lpstr>Can You Profile  With Vehicles?</vt:lpstr>
      <vt:lpstr>Preferential Attachment</vt:lpstr>
      <vt:lpstr>PowerPoint Presentation</vt:lpstr>
      <vt:lpstr>PowerPoint Presentation</vt:lpstr>
      <vt:lpstr>PowerPoint Presentation</vt:lpstr>
      <vt:lpstr>Twitter Stats </vt:lpstr>
      <vt:lpstr>A Very Long Tail</vt:lpstr>
      <vt:lpstr>Where do you get your news?</vt:lpstr>
      <vt:lpstr>PowerPoint Presentation</vt:lpstr>
      <vt:lpstr>Some Implications</vt:lpstr>
      <vt:lpstr>Biases in “Information Gathering” </vt:lpstr>
      <vt:lpstr>Biases in “Information Gathering”</vt:lpstr>
      <vt:lpstr>Biases in “Information Gathering”</vt:lpstr>
      <vt:lpstr>The “Filter Bubble” / “Echo Chamber” / “False Consensus Effect”</vt:lpstr>
      <vt:lpstr>PowerPoint Presentation</vt:lpstr>
      <vt:lpstr>PowerPoint Presentation</vt:lpstr>
      <vt:lpstr>PowerPoint Presentation</vt:lpstr>
      <vt:lpstr>“Misinformation”</vt:lpstr>
      <vt:lpstr>The Internet and Misinformation</vt:lpstr>
      <vt:lpstr>PowerPoint Presentation</vt:lpstr>
      <vt:lpstr>Biased News</vt:lpstr>
      <vt:lpstr>Framing Effects About Data Science in Presidential Elections</vt:lpstr>
      <vt:lpstr>PowerPoint Presentation</vt:lpstr>
      <vt:lpstr>False equivalence – Desire for “balance” when there is none</vt:lpstr>
      <vt:lpstr>Fake News</vt:lpstr>
      <vt:lpstr>PowerPoint Presentation</vt:lpstr>
      <vt:lpstr>PowerPoint Presentation</vt:lpstr>
      <vt:lpstr>The Fake News Problem</vt:lpstr>
      <vt:lpstr>PowerPoint Presentation</vt:lpstr>
      <vt:lpstr>Facebook and Fake News</vt:lpstr>
      <vt:lpstr>PowerPoint Presentation</vt:lpstr>
      <vt:lpstr>PowerPoint Presentation</vt:lpstr>
      <vt:lpstr>PowerPoint Presentation</vt:lpstr>
      <vt:lpstr>Elizabeth Warren Dares Facebook</vt:lpstr>
      <vt:lpstr>Fake News and Politics – is Not New AMAZING TRUE STORIES</vt:lpstr>
      <vt:lpstr>Dealing with Fake News</vt:lpstr>
      <vt:lpstr>“Robo-Journalism” using  Story Templates and Grammars</vt:lpstr>
      <vt:lpstr>WTF:  Humans alone can’t solve  the problem of fake news</vt:lpstr>
      <vt:lpstr>WTF: How algorithms  can defeat fake news</vt:lpstr>
      <vt:lpstr>Blue Feed / Red Feed (created by the Wall Street Journal)</vt:lpstr>
      <vt:lpstr>Blue Feed / Red Feed (created by the Wall Street Journal)</vt:lpstr>
      <vt:lpstr>Deep Fakes</vt:lpstr>
      <vt:lpstr>Plus ça change, plus c'est la même chose</vt:lpstr>
      <vt:lpstr>How Social Thinking can be Positive</vt:lpstr>
      <vt:lpstr>Midterm Exam – Tuesday March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2018-03-20T00:47:11Z</dcterms:created>
  <dcterms:modified xsi:type="dcterms:W3CDTF">2021-03-04T20:51:47Z</dcterms:modified>
</cp:coreProperties>
</file>