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62"/>
  </p:notesMasterIdLst>
  <p:sldIdLst>
    <p:sldId id="266" r:id="rId2"/>
    <p:sldId id="366" r:id="rId3"/>
    <p:sldId id="365" r:id="rId4"/>
    <p:sldId id="338" r:id="rId5"/>
    <p:sldId id="302" r:id="rId6"/>
    <p:sldId id="318" r:id="rId7"/>
    <p:sldId id="457" r:id="rId8"/>
    <p:sldId id="321" r:id="rId9"/>
    <p:sldId id="543" r:id="rId10"/>
    <p:sldId id="459" r:id="rId11"/>
    <p:sldId id="403" r:id="rId12"/>
    <p:sldId id="393" r:id="rId13"/>
    <p:sldId id="396" r:id="rId14"/>
    <p:sldId id="405" r:id="rId15"/>
    <p:sldId id="349" r:id="rId16"/>
    <p:sldId id="417" r:id="rId17"/>
    <p:sldId id="414" r:id="rId18"/>
    <p:sldId id="415" r:id="rId19"/>
    <p:sldId id="363" r:id="rId20"/>
    <p:sldId id="392" r:id="rId21"/>
    <p:sldId id="360" r:id="rId22"/>
    <p:sldId id="544" r:id="rId23"/>
    <p:sldId id="410" r:id="rId24"/>
    <p:sldId id="420" r:id="rId25"/>
    <p:sldId id="434" r:id="rId26"/>
    <p:sldId id="353" r:id="rId27"/>
    <p:sldId id="458" r:id="rId28"/>
    <p:sldId id="545" r:id="rId29"/>
    <p:sldId id="352" r:id="rId30"/>
    <p:sldId id="546" r:id="rId31"/>
    <p:sldId id="722" r:id="rId32"/>
    <p:sldId id="723" r:id="rId33"/>
    <p:sldId id="726" r:id="rId34"/>
    <p:sldId id="407" r:id="rId35"/>
    <p:sldId id="439" r:id="rId36"/>
    <p:sldId id="442" r:id="rId37"/>
    <p:sldId id="727" r:id="rId38"/>
    <p:sldId id="383" r:id="rId39"/>
    <p:sldId id="437" r:id="rId40"/>
    <p:sldId id="384" r:id="rId41"/>
    <p:sldId id="418" r:id="rId42"/>
    <p:sldId id="386" r:id="rId43"/>
    <p:sldId id="388" r:id="rId44"/>
    <p:sldId id="389" r:id="rId45"/>
    <p:sldId id="436" r:id="rId46"/>
    <p:sldId id="398" r:id="rId47"/>
    <p:sldId id="399" r:id="rId48"/>
    <p:sldId id="400" r:id="rId49"/>
    <p:sldId id="401" r:id="rId50"/>
    <p:sldId id="460" r:id="rId51"/>
    <p:sldId id="433" r:id="rId52"/>
    <p:sldId id="381" r:id="rId53"/>
    <p:sldId id="370" r:id="rId54"/>
    <p:sldId id="369" r:id="rId55"/>
    <p:sldId id="431" r:id="rId56"/>
    <p:sldId id="435" r:id="rId57"/>
    <p:sldId id="432" r:id="rId58"/>
    <p:sldId id="406" r:id="rId59"/>
    <p:sldId id="455" r:id="rId60"/>
    <p:sldId id="441" r:id="rId6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3" autoAdjust="0"/>
    <p:restoredTop sz="84379" autoAdjust="0"/>
  </p:normalViewPr>
  <p:slideViewPr>
    <p:cSldViewPr>
      <p:cViewPr varScale="1">
        <p:scale>
          <a:sx n="94" d="100"/>
          <a:sy n="94" d="100"/>
        </p:scale>
        <p:origin x="2052" y="78"/>
      </p:cViewPr>
      <p:guideLst>
        <p:guide orient="horz" pos="2160"/>
        <p:guide pos="2880"/>
      </p:guideLst>
    </p:cSldViewPr>
  </p:slideViewPr>
  <p:outlineViewPr>
    <p:cViewPr>
      <p:scale>
        <a:sx n="33" d="100"/>
        <a:sy n="33" d="100"/>
      </p:scale>
      <p:origin x="0" y="-6432"/>
    </p:cViewPr>
  </p:outlineViewPr>
  <p:notesTextViewPr>
    <p:cViewPr>
      <p:scale>
        <a:sx n="3" d="2"/>
        <a:sy n="3" d="2"/>
      </p:scale>
      <p:origin x="0" y="0"/>
    </p:cViewPr>
  </p:notesTextViewPr>
  <p:sorterViewPr>
    <p:cViewPr>
      <p:scale>
        <a:sx n="150" d="100"/>
        <a:sy n="150" d="100"/>
      </p:scale>
      <p:origin x="0" y="0"/>
    </p:cViewPr>
  </p:sorterViewPr>
  <p:notesViewPr>
    <p:cSldViewPr>
      <p:cViewPr varScale="1">
        <p:scale>
          <a:sx n="63" d="100"/>
          <a:sy n="63" d="100"/>
        </p:scale>
        <p:origin x="538" y="5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490B4808-2445-4A8E-B4E1-ED80AB1FCF8F}" type="datetimeFigureOut">
              <a:rPr lang="en-US" smtClean="0"/>
              <a:pPr/>
              <a:t>3/18/2021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433CA1B0-15C9-4F2D-85FD-131A188FAB7D}" type="slidenum">
              <a:rPr lang="en-US" smtClean="0"/>
              <a:pPr/>
              <a:t>‹#›</a:t>
            </a:fld>
            <a:endParaRPr lang="en-US" dirty="0"/>
          </a:p>
        </p:txBody>
      </p:sp>
    </p:spTree>
    <p:extLst>
      <p:ext uri="{BB962C8B-B14F-4D97-AF65-F5344CB8AC3E}">
        <p14:creationId xmlns:p14="http://schemas.microsoft.com/office/powerpoint/2010/main" val="1594051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1</a:t>
            </a:fld>
            <a:endParaRPr lang="en-US" dirty="0"/>
          </a:p>
        </p:txBody>
      </p:sp>
    </p:spTree>
    <p:extLst>
      <p:ext uri="{BB962C8B-B14F-4D97-AF65-F5344CB8AC3E}">
        <p14:creationId xmlns:p14="http://schemas.microsoft.com/office/powerpoint/2010/main" val="2383280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10</a:t>
            </a:fld>
            <a:endParaRPr lang="en-US" dirty="0"/>
          </a:p>
        </p:txBody>
      </p:sp>
    </p:spTree>
    <p:extLst>
      <p:ext uri="{BB962C8B-B14F-4D97-AF65-F5344CB8AC3E}">
        <p14:creationId xmlns:p14="http://schemas.microsoft.com/office/powerpoint/2010/main" val="1871240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11</a:t>
            </a:fld>
            <a:endParaRPr lang="en-US" dirty="0"/>
          </a:p>
        </p:txBody>
      </p:sp>
    </p:spTree>
    <p:extLst>
      <p:ext uri="{BB962C8B-B14F-4D97-AF65-F5344CB8AC3E}">
        <p14:creationId xmlns:p14="http://schemas.microsoft.com/office/powerpoint/2010/main" val="3560761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12</a:t>
            </a:fld>
            <a:endParaRPr lang="en-US" dirty="0"/>
          </a:p>
        </p:txBody>
      </p:sp>
    </p:spTree>
    <p:extLst>
      <p:ext uri="{BB962C8B-B14F-4D97-AF65-F5344CB8AC3E}">
        <p14:creationId xmlns:p14="http://schemas.microsoft.com/office/powerpoint/2010/main" val="3886707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13</a:t>
            </a:fld>
            <a:endParaRPr lang="en-US" dirty="0"/>
          </a:p>
        </p:txBody>
      </p:sp>
    </p:spTree>
    <p:extLst>
      <p:ext uri="{BB962C8B-B14F-4D97-AF65-F5344CB8AC3E}">
        <p14:creationId xmlns:p14="http://schemas.microsoft.com/office/powerpoint/2010/main" val="1314943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14</a:t>
            </a:fld>
            <a:endParaRPr lang="en-US" dirty="0"/>
          </a:p>
        </p:txBody>
      </p:sp>
    </p:spTree>
    <p:extLst>
      <p:ext uri="{BB962C8B-B14F-4D97-AF65-F5344CB8AC3E}">
        <p14:creationId xmlns:p14="http://schemas.microsoft.com/office/powerpoint/2010/main" val="2254647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15</a:t>
            </a:fld>
            <a:endParaRPr lang="en-US" dirty="0"/>
          </a:p>
        </p:txBody>
      </p:sp>
    </p:spTree>
    <p:extLst>
      <p:ext uri="{BB962C8B-B14F-4D97-AF65-F5344CB8AC3E}">
        <p14:creationId xmlns:p14="http://schemas.microsoft.com/office/powerpoint/2010/main" val="2640138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03F61B24-E5F8-4AB5-B34C-44FB05C19B13}" type="slidenum">
              <a:rPr lang="en-US" smtClean="0"/>
              <a:pPr>
                <a:defRPr/>
              </a:pPr>
              <a:t>16</a:t>
            </a:fld>
            <a:endParaRPr lang="en-US" dirty="0"/>
          </a:p>
        </p:txBody>
      </p:sp>
    </p:spTree>
    <p:extLst>
      <p:ext uri="{BB962C8B-B14F-4D97-AF65-F5344CB8AC3E}">
        <p14:creationId xmlns:p14="http://schemas.microsoft.com/office/powerpoint/2010/main" val="1647548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17</a:t>
            </a:fld>
            <a:endParaRPr lang="en-US" dirty="0"/>
          </a:p>
        </p:txBody>
      </p:sp>
    </p:spTree>
    <p:extLst>
      <p:ext uri="{BB962C8B-B14F-4D97-AF65-F5344CB8AC3E}">
        <p14:creationId xmlns:p14="http://schemas.microsoft.com/office/powerpoint/2010/main" val="1735125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18</a:t>
            </a:fld>
            <a:endParaRPr lang="en-US" dirty="0"/>
          </a:p>
        </p:txBody>
      </p:sp>
    </p:spTree>
    <p:extLst>
      <p:ext uri="{BB962C8B-B14F-4D97-AF65-F5344CB8AC3E}">
        <p14:creationId xmlns:p14="http://schemas.microsoft.com/office/powerpoint/2010/main" val="1465893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19</a:t>
            </a:fld>
            <a:endParaRPr lang="en-US" dirty="0"/>
          </a:p>
        </p:txBody>
      </p:sp>
    </p:spTree>
    <p:extLst>
      <p:ext uri="{BB962C8B-B14F-4D97-AF65-F5344CB8AC3E}">
        <p14:creationId xmlns:p14="http://schemas.microsoft.com/office/powerpoint/2010/main" val="2773949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xfrm>
            <a:off x="623757" y="4416101"/>
            <a:ext cx="5607712" cy="4183995"/>
          </a:xfrm>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30A2CEF5-23D1-4C80-A903-0EB23570C1BD}" type="slidenum">
              <a:rPr lang="en-US" smtClean="0"/>
              <a:pPr>
                <a:defRPr/>
              </a:pPr>
              <a:t>2</a:t>
            </a:fld>
            <a:endParaRPr lang="en-US" dirty="0"/>
          </a:p>
        </p:txBody>
      </p:sp>
    </p:spTree>
    <p:extLst>
      <p:ext uri="{BB962C8B-B14F-4D97-AF65-F5344CB8AC3E}">
        <p14:creationId xmlns:p14="http://schemas.microsoft.com/office/powerpoint/2010/main" val="31919025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20</a:t>
            </a:fld>
            <a:endParaRPr lang="en-US" dirty="0"/>
          </a:p>
        </p:txBody>
      </p:sp>
    </p:spTree>
    <p:extLst>
      <p:ext uri="{BB962C8B-B14F-4D97-AF65-F5344CB8AC3E}">
        <p14:creationId xmlns:p14="http://schemas.microsoft.com/office/powerpoint/2010/main" val="1072788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21</a:t>
            </a:fld>
            <a:endParaRPr lang="en-US" dirty="0"/>
          </a:p>
        </p:txBody>
      </p:sp>
    </p:spTree>
    <p:extLst>
      <p:ext uri="{BB962C8B-B14F-4D97-AF65-F5344CB8AC3E}">
        <p14:creationId xmlns:p14="http://schemas.microsoft.com/office/powerpoint/2010/main" val="26082992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22</a:t>
            </a:fld>
            <a:endParaRPr lang="en-US" dirty="0"/>
          </a:p>
        </p:txBody>
      </p:sp>
    </p:spTree>
    <p:extLst>
      <p:ext uri="{BB962C8B-B14F-4D97-AF65-F5344CB8AC3E}">
        <p14:creationId xmlns:p14="http://schemas.microsoft.com/office/powerpoint/2010/main" val="4296255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23</a:t>
            </a:fld>
            <a:endParaRPr lang="en-US" dirty="0"/>
          </a:p>
        </p:txBody>
      </p:sp>
    </p:spTree>
    <p:extLst>
      <p:ext uri="{BB962C8B-B14F-4D97-AF65-F5344CB8AC3E}">
        <p14:creationId xmlns:p14="http://schemas.microsoft.com/office/powerpoint/2010/main" val="1571433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24</a:t>
            </a:fld>
            <a:endParaRPr lang="en-US" dirty="0"/>
          </a:p>
        </p:txBody>
      </p:sp>
    </p:spTree>
    <p:extLst>
      <p:ext uri="{BB962C8B-B14F-4D97-AF65-F5344CB8AC3E}">
        <p14:creationId xmlns:p14="http://schemas.microsoft.com/office/powerpoint/2010/main" val="15124861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25</a:t>
            </a:fld>
            <a:endParaRPr lang="en-US" dirty="0"/>
          </a:p>
        </p:txBody>
      </p:sp>
    </p:spTree>
    <p:extLst>
      <p:ext uri="{BB962C8B-B14F-4D97-AF65-F5344CB8AC3E}">
        <p14:creationId xmlns:p14="http://schemas.microsoft.com/office/powerpoint/2010/main" val="19474104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26</a:t>
            </a:fld>
            <a:endParaRPr lang="en-US" dirty="0"/>
          </a:p>
        </p:txBody>
      </p:sp>
    </p:spTree>
    <p:extLst>
      <p:ext uri="{BB962C8B-B14F-4D97-AF65-F5344CB8AC3E}">
        <p14:creationId xmlns:p14="http://schemas.microsoft.com/office/powerpoint/2010/main" val="26067169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28</a:t>
            </a:fld>
            <a:endParaRPr lang="en-US" dirty="0"/>
          </a:p>
        </p:txBody>
      </p:sp>
    </p:spTree>
    <p:extLst>
      <p:ext uri="{BB962C8B-B14F-4D97-AF65-F5344CB8AC3E}">
        <p14:creationId xmlns:p14="http://schemas.microsoft.com/office/powerpoint/2010/main" val="33760134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29</a:t>
            </a:fld>
            <a:endParaRPr lang="en-US" dirty="0"/>
          </a:p>
        </p:txBody>
      </p:sp>
    </p:spTree>
    <p:extLst>
      <p:ext uri="{BB962C8B-B14F-4D97-AF65-F5344CB8AC3E}">
        <p14:creationId xmlns:p14="http://schemas.microsoft.com/office/powerpoint/2010/main" val="10590190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30</a:t>
            </a:fld>
            <a:endParaRPr lang="en-US" dirty="0"/>
          </a:p>
        </p:txBody>
      </p:sp>
    </p:spTree>
    <p:extLst>
      <p:ext uri="{BB962C8B-B14F-4D97-AF65-F5344CB8AC3E}">
        <p14:creationId xmlns:p14="http://schemas.microsoft.com/office/powerpoint/2010/main" val="2130706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indent="-342900" eaLnBrk="0" fontAlgn="base" hangingPunct="0">
              <a:lnSpc>
                <a:spcPct val="93000"/>
              </a:lnSpc>
              <a:spcBef>
                <a:spcPts val="1800"/>
              </a:spcBef>
              <a:spcAft>
                <a:spcPct val="0"/>
              </a:spcAft>
              <a:buFont typeface="Arial" pitchFamily="34" charset="0"/>
              <a:buChar char="•"/>
            </a:pPr>
            <a:endParaRPr lang="en-US" sz="2800" dirty="0">
              <a:latin typeface="UC Berkeley OS Sign"/>
              <a:cs typeface="Arial" pitchFamily="34" charset="0"/>
              <a:sym typeface="Arial" pitchFamily="34" charset="0"/>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a:t>
            </a:fld>
            <a:endParaRPr lang="en-US" dirty="0"/>
          </a:p>
        </p:txBody>
      </p:sp>
    </p:spTree>
    <p:extLst>
      <p:ext uri="{BB962C8B-B14F-4D97-AF65-F5344CB8AC3E}">
        <p14:creationId xmlns:p14="http://schemas.microsoft.com/office/powerpoint/2010/main" val="8896340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31</a:t>
            </a:fld>
            <a:endParaRPr lang="en-US" dirty="0"/>
          </a:p>
        </p:txBody>
      </p:sp>
    </p:spTree>
    <p:extLst>
      <p:ext uri="{BB962C8B-B14F-4D97-AF65-F5344CB8AC3E}">
        <p14:creationId xmlns:p14="http://schemas.microsoft.com/office/powerpoint/2010/main" val="1495607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32</a:t>
            </a:fld>
            <a:endParaRPr lang="en-US" dirty="0"/>
          </a:p>
        </p:txBody>
      </p:sp>
    </p:spTree>
    <p:extLst>
      <p:ext uri="{BB962C8B-B14F-4D97-AF65-F5344CB8AC3E}">
        <p14:creationId xmlns:p14="http://schemas.microsoft.com/office/powerpoint/2010/main" val="29478224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33</a:t>
            </a:fld>
            <a:endParaRPr lang="en-US" dirty="0"/>
          </a:p>
        </p:txBody>
      </p:sp>
    </p:spTree>
    <p:extLst>
      <p:ext uri="{BB962C8B-B14F-4D97-AF65-F5344CB8AC3E}">
        <p14:creationId xmlns:p14="http://schemas.microsoft.com/office/powerpoint/2010/main" val="36452532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34</a:t>
            </a:fld>
            <a:endParaRPr lang="en-US" dirty="0"/>
          </a:p>
        </p:txBody>
      </p:sp>
    </p:spTree>
    <p:extLst>
      <p:ext uri="{BB962C8B-B14F-4D97-AF65-F5344CB8AC3E}">
        <p14:creationId xmlns:p14="http://schemas.microsoft.com/office/powerpoint/2010/main" val="36048311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36</a:t>
            </a:fld>
            <a:endParaRPr lang="en-US" dirty="0"/>
          </a:p>
        </p:txBody>
      </p:sp>
    </p:spTree>
    <p:extLst>
      <p:ext uri="{BB962C8B-B14F-4D97-AF65-F5344CB8AC3E}">
        <p14:creationId xmlns:p14="http://schemas.microsoft.com/office/powerpoint/2010/main" val="23964276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37</a:t>
            </a:fld>
            <a:endParaRPr lang="en-US" dirty="0"/>
          </a:p>
        </p:txBody>
      </p:sp>
    </p:spTree>
    <p:extLst>
      <p:ext uri="{BB962C8B-B14F-4D97-AF65-F5344CB8AC3E}">
        <p14:creationId xmlns:p14="http://schemas.microsoft.com/office/powerpoint/2010/main" val="37844658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38</a:t>
            </a:fld>
            <a:endParaRPr lang="en-US" dirty="0"/>
          </a:p>
        </p:txBody>
      </p:sp>
    </p:spTree>
    <p:extLst>
      <p:ext uri="{BB962C8B-B14F-4D97-AF65-F5344CB8AC3E}">
        <p14:creationId xmlns:p14="http://schemas.microsoft.com/office/powerpoint/2010/main" val="17473808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39</a:t>
            </a:fld>
            <a:endParaRPr lang="en-US" dirty="0"/>
          </a:p>
        </p:txBody>
      </p:sp>
    </p:spTree>
    <p:extLst>
      <p:ext uri="{BB962C8B-B14F-4D97-AF65-F5344CB8AC3E}">
        <p14:creationId xmlns:p14="http://schemas.microsoft.com/office/powerpoint/2010/main" val="24927433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40</a:t>
            </a:fld>
            <a:endParaRPr lang="en-US" dirty="0"/>
          </a:p>
        </p:txBody>
      </p:sp>
    </p:spTree>
    <p:extLst>
      <p:ext uri="{BB962C8B-B14F-4D97-AF65-F5344CB8AC3E}">
        <p14:creationId xmlns:p14="http://schemas.microsoft.com/office/powerpoint/2010/main" val="12309249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41</a:t>
            </a:fld>
            <a:endParaRPr lang="en-US" dirty="0"/>
          </a:p>
        </p:txBody>
      </p:sp>
    </p:spTree>
    <p:extLst>
      <p:ext uri="{BB962C8B-B14F-4D97-AF65-F5344CB8AC3E}">
        <p14:creationId xmlns:p14="http://schemas.microsoft.com/office/powerpoint/2010/main" val="1427659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a:t>
            </a:fld>
            <a:endParaRPr lang="en-US" dirty="0"/>
          </a:p>
        </p:txBody>
      </p:sp>
    </p:spTree>
    <p:extLst>
      <p:ext uri="{BB962C8B-B14F-4D97-AF65-F5344CB8AC3E}">
        <p14:creationId xmlns:p14="http://schemas.microsoft.com/office/powerpoint/2010/main" val="7556381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42</a:t>
            </a:fld>
            <a:endParaRPr lang="en-US" dirty="0"/>
          </a:p>
        </p:txBody>
      </p:sp>
    </p:spTree>
    <p:extLst>
      <p:ext uri="{BB962C8B-B14F-4D97-AF65-F5344CB8AC3E}">
        <p14:creationId xmlns:p14="http://schemas.microsoft.com/office/powerpoint/2010/main" val="25936960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2800" b="1" baseline="0"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43</a:t>
            </a:fld>
            <a:endParaRPr lang="en-US" dirty="0"/>
          </a:p>
        </p:txBody>
      </p:sp>
    </p:spTree>
    <p:extLst>
      <p:ext uri="{BB962C8B-B14F-4D97-AF65-F5344CB8AC3E}">
        <p14:creationId xmlns:p14="http://schemas.microsoft.com/office/powerpoint/2010/main" val="31450193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44</a:t>
            </a:fld>
            <a:endParaRPr lang="en-US" dirty="0"/>
          </a:p>
        </p:txBody>
      </p:sp>
    </p:spTree>
    <p:extLst>
      <p:ext uri="{BB962C8B-B14F-4D97-AF65-F5344CB8AC3E}">
        <p14:creationId xmlns:p14="http://schemas.microsoft.com/office/powerpoint/2010/main" val="39543814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45</a:t>
            </a:fld>
            <a:endParaRPr lang="en-US" dirty="0"/>
          </a:p>
        </p:txBody>
      </p:sp>
    </p:spTree>
    <p:extLst>
      <p:ext uri="{BB962C8B-B14F-4D97-AF65-F5344CB8AC3E}">
        <p14:creationId xmlns:p14="http://schemas.microsoft.com/office/powerpoint/2010/main" val="23260002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46</a:t>
            </a:fld>
            <a:endParaRPr lang="en-US" dirty="0"/>
          </a:p>
        </p:txBody>
      </p:sp>
    </p:spTree>
    <p:extLst>
      <p:ext uri="{BB962C8B-B14F-4D97-AF65-F5344CB8AC3E}">
        <p14:creationId xmlns:p14="http://schemas.microsoft.com/office/powerpoint/2010/main" val="5626843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47</a:t>
            </a:fld>
            <a:endParaRPr lang="en-US" dirty="0"/>
          </a:p>
        </p:txBody>
      </p:sp>
    </p:spTree>
    <p:extLst>
      <p:ext uri="{BB962C8B-B14F-4D97-AF65-F5344CB8AC3E}">
        <p14:creationId xmlns:p14="http://schemas.microsoft.com/office/powerpoint/2010/main" val="19252376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48</a:t>
            </a:fld>
            <a:endParaRPr lang="en-US" dirty="0"/>
          </a:p>
        </p:txBody>
      </p:sp>
    </p:spTree>
    <p:extLst>
      <p:ext uri="{BB962C8B-B14F-4D97-AF65-F5344CB8AC3E}">
        <p14:creationId xmlns:p14="http://schemas.microsoft.com/office/powerpoint/2010/main" val="34870423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49</a:t>
            </a:fld>
            <a:endParaRPr lang="en-US" dirty="0"/>
          </a:p>
        </p:txBody>
      </p:sp>
    </p:spTree>
    <p:extLst>
      <p:ext uri="{BB962C8B-B14F-4D97-AF65-F5344CB8AC3E}">
        <p14:creationId xmlns:p14="http://schemas.microsoft.com/office/powerpoint/2010/main" val="463512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50</a:t>
            </a:fld>
            <a:endParaRPr lang="en-US" dirty="0"/>
          </a:p>
        </p:txBody>
      </p:sp>
    </p:spTree>
    <p:extLst>
      <p:ext uri="{BB962C8B-B14F-4D97-AF65-F5344CB8AC3E}">
        <p14:creationId xmlns:p14="http://schemas.microsoft.com/office/powerpoint/2010/main" val="41283329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51</a:t>
            </a:fld>
            <a:endParaRPr lang="en-US" dirty="0"/>
          </a:p>
        </p:txBody>
      </p:sp>
    </p:spTree>
    <p:extLst>
      <p:ext uri="{BB962C8B-B14F-4D97-AF65-F5344CB8AC3E}">
        <p14:creationId xmlns:p14="http://schemas.microsoft.com/office/powerpoint/2010/main" val="2618318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5</a:t>
            </a:fld>
            <a:endParaRPr lang="en-US" dirty="0"/>
          </a:p>
        </p:txBody>
      </p:sp>
    </p:spTree>
    <p:extLst>
      <p:ext uri="{BB962C8B-B14F-4D97-AF65-F5344CB8AC3E}">
        <p14:creationId xmlns:p14="http://schemas.microsoft.com/office/powerpoint/2010/main" val="25733579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800"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52</a:t>
            </a:fld>
            <a:endParaRPr lang="en-US" dirty="0"/>
          </a:p>
        </p:txBody>
      </p:sp>
    </p:spTree>
    <p:extLst>
      <p:ext uri="{BB962C8B-B14F-4D97-AF65-F5344CB8AC3E}">
        <p14:creationId xmlns:p14="http://schemas.microsoft.com/office/powerpoint/2010/main" val="36043596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53</a:t>
            </a:fld>
            <a:endParaRPr lang="en-US" dirty="0"/>
          </a:p>
        </p:txBody>
      </p:sp>
    </p:spTree>
    <p:extLst>
      <p:ext uri="{BB962C8B-B14F-4D97-AF65-F5344CB8AC3E}">
        <p14:creationId xmlns:p14="http://schemas.microsoft.com/office/powerpoint/2010/main" val="22628250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1355379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55</a:t>
            </a:fld>
            <a:endParaRPr lang="en-US" dirty="0"/>
          </a:p>
        </p:txBody>
      </p:sp>
    </p:spTree>
    <p:extLst>
      <p:ext uri="{BB962C8B-B14F-4D97-AF65-F5344CB8AC3E}">
        <p14:creationId xmlns:p14="http://schemas.microsoft.com/office/powerpoint/2010/main" val="6028858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56</a:t>
            </a:fld>
            <a:endParaRPr lang="en-US" dirty="0"/>
          </a:p>
        </p:txBody>
      </p:sp>
    </p:spTree>
    <p:extLst>
      <p:ext uri="{BB962C8B-B14F-4D97-AF65-F5344CB8AC3E}">
        <p14:creationId xmlns:p14="http://schemas.microsoft.com/office/powerpoint/2010/main" val="341400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57</a:t>
            </a:fld>
            <a:endParaRPr lang="en-US" dirty="0"/>
          </a:p>
        </p:txBody>
      </p:sp>
    </p:spTree>
    <p:extLst>
      <p:ext uri="{BB962C8B-B14F-4D97-AF65-F5344CB8AC3E}">
        <p14:creationId xmlns:p14="http://schemas.microsoft.com/office/powerpoint/2010/main" val="9783405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39644491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59</a:t>
            </a:fld>
            <a:endParaRPr lang="en-US" dirty="0"/>
          </a:p>
        </p:txBody>
      </p:sp>
    </p:spTree>
    <p:extLst>
      <p:ext uri="{BB962C8B-B14F-4D97-AF65-F5344CB8AC3E}">
        <p14:creationId xmlns:p14="http://schemas.microsoft.com/office/powerpoint/2010/main" val="32701643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60</a:t>
            </a:fld>
            <a:endParaRPr lang="en-US" dirty="0"/>
          </a:p>
        </p:txBody>
      </p:sp>
    </p:spTree>
    <p:extLst>
      <p:ext uri="{BB962C8B-B14F-4D97-AF65-F5344CB8AC3E}">
        <p14:creationId xmlns:p14="http://schemas.microsoft.com/office/powerpoint/2010/main" val="1196336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6</a:t>
            </a:fld>
            <a:endParaRPr lang="en-US" dirty="0"/>
          </a:p>
        </p:txBody>
      </p:sp>
    </p:spTree>
    <p:extLst>
      <p:ext uri="{BB962C8B-B14F-4D97-AF65-F5344CB8AC3E}">
        <p14:creationId xmlns:p14="http://schemas.microsoft.com/office/powerpoint/2010/main" val="2028240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7</a:t>
            </a:fld>
            <a:endParaRPr lang="en-US" dirty="0"/>
          </a:p>
        </p:txBody>
      </p:sp>
    </p:spTree>
    <p:extLst>
      <p:ext uri="{BB962C8B-B14F-4D97-AF65-F5344CB8AC3E}">
        <p14:creationId xmlns:p14="http://schemas.microsoft.com/office/powerpoint/2010/main" val="2445031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8</a:t>
            </a:fld>
            <a:endParaRPr lang="en-US" dirty="0"/>
          </a:p>
        </p:txBody>
      </p:sp>
    </p:spTree>
    <p:extLst>
      <p:ext uri="{BB962C8B-B14F-4D97-AF65-F5344CB8AC3E}">
        <p14:creationId xmlns:p14="http://schemas.microsoft.com/office/powerpoint/2010/main" val="587692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9</a:t>
            </a:fld>
            <a:endParaRPr lang="en-US" dirty="0"/>
          </a:p>
        </p:txBody>
      </p:sp>
    </p:spTree>
    <p:extLst>
      <p:ext uri="{BB962C8B-B14F-4D97-AF65-F5344CB8AC3E}">
        <p14:creationId xmlns:p14="http://schemas.microsoft.com/office/powerpoint/2010/main" val="2143342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39B7C68-48CA-4F7E-A595-FD5BDC7FD61F}" type="datetimeFigureOut">
              <a:rPr lang="en-US" smtClean="0"/>
              <a:pPr/>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9B7C68-48CA-4F7E-A595-FD5BDC7FD61F}" type="datetimeFigureOut">
              <a:rPr lang="en-US" smtClean="0"/>
              <a:pPr/>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9B7C68-48CA-4F7E-A595-FD5BDC7FD61F}" type="datetimeFigureOut">
              <a:rPr lang="en-US" smtClean="0"/>
              <a:pPr/>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5769853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9B7C68-48CA-4F7E-A595-FD5BDC7FD61F}" type="datetimeFigureOut">
              <a:rPr lang="en-US" smtClean="0"/>
              <a:pPr/>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9B7C68-48CA-4F7E-A595-FD5BDC7FD61F}" type="datetimeFigureOut">
              <a:rPr lang="en-US" smtClean="0"/>
              <a:pPr/>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9B7C68-48CA-4F7E-A595-FD5BDC7FD61F}" type="datetimeFigureOut">
              <a:rPr lang="en-US" smtClean="0"/>
              <a:pPr/>
              <a:t>3/18/2021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9B7C68-48CA-4F7E-A595-FD5BDC7FD61F}" type="datetimeFigureOut">
              <a:rPr lang="en-US" smtClean="0"/>
              <a:pPr/>
              <a:t>3/18/2021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9B7C68-48CA-4F7E-A595-FD5BDC7FD61F}" type="datetimeFigureOut">
              <a:rPr lang="en-US" smtClean="0"/>
              <a:pPr/>
              <a:t>3/18/2021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9B7C68-48CA-4F7E-A595-FD5BDC7FD61F}" type="datetimeFigureOut">
              <a:rPr lang="en-US" smtClean="0"/>
              <a:pPr/>
              <a:t>3/18/2021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3/18/2021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3/18/2021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B7C68-48CA-4F7E-A595-FD5BDC7FD61F}" type="datetimeFigureOut">
              <a:rPr lang="en-US" smtClean="0"/>
              <a:pPr/>
              <a:t>3/18/2021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2767D-72EB-46BC-8160-C972ECC5DB3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26.png"/><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31.gif"/><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video" Target="https://www.youtube.com/embed/c539cK58ees" TargetMode="External"/><Relationship Id="rId4" Type="http://schemas.openxmlformats.org/officeDocument/2006/relationships/image" Target="../media/image36.jpeg"/></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449560" y="685800"/>
            <a:ext cx="8197453" cy="208954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a:sym typeface="UC Berkeley OS Sign"/>
              </a:rPr>
              <a:t>CogSci 150</a:t>
            </a:r>
            <a:br>
              <a:rPr lang="en-US" sz="3800" b="1" dirty="0">
                <a:sym typeface="UC Berkeley OS Sign"/>
              </a:rPr>
            </a:br>
            <a:r>
              <a:rPr lang="en-US" sz="3800" b="1" dirty="0">
                <a:sym typeface="UC Berkeley OS Sign"/>
              </a:rPr>
              <a:t>“Sensemaking and Organizing”</a:t>
            </a:r>
            <a:br>
              <a:rPr lang="en-US" sz="3800" b="1" dirty="0">
                <a:sym typeface="UC Berkeley OS Sign"/>
              </a:rPr>
            </a:br>
            <a:r>
              <a:rPr lang="en-US" sz="3800" b="1" dirty="0">
                <a:sym typeface="UC Berkeley OS Sign"/>
              </a:rPr>
              <a:t>Spring 2021</a:t>
            </a:r>
            <a:endParaRPr lang="en-US" sz="3400" dirty="0">
              <a:sym typeface="UC Berkeley OS Sign"/>
            </a:endParaRPr>
          </a:p>
        </p:txBody>
      </p:sp>
      <p:sp>
        <p:nvSpPr>
          <p:cNvPr id="2051" name="Rectangle 2"/>
          <p:cNvSpPr>
            <a:spLocks noGrp="1" noChangeArrowheads="1"/>
          </p:cNvSpPr>
          <p:nvPr>
            <p:ph type="body" idx="1"/>
          </p:nvPr>
        </p:nvSpPr>
        <p:spPr>
          <a:xfrm>
            <a:off x="418306" y="2438400"/>
            <a:ext cx="8228707" cy="3589734"/>
          </a:xfrm>
        </p:spPr>
        <p:txBody>
          <a:bodyPr anchor="ctr">
            <a:normAutofit fontScale="85000" lnSpcReduction="2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a:sym typeface="UC Berkeley OS Sign"/>
              </a:rPr>
              <a:t>Robert J. 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br>
              <a:rPr lang="en-US" sz="3000" dirty="0">
                <a:sym typeface="UC Berkeley OS Sign"/>
              </a:rPr>
            </a:br>
            <a:r>
              <a:rPr lang="en-US" sz="3000" dirty="0">
                <a:sym typeface="UC Berkeley OS Sign"/>
              </a:rPr>
              <a:t>glushko@berkeley.edu</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a:sym typeface="UC Berkeley OS Sign"/>
              </a:rPr>
              <a:t>18 March 2021</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a:sym typeface="UC Berkeley OS Sign"/>
              </a:rPr>
              <a:t>18) </a:t>
            </a:r>
            <a:r>
              <a:rPr lang="en-US" dirty="0"/>
              <a:t>Categories made by individuals,</a:t>
            </a:r>
            <a:br>
              <a:rPr lang="en-US" dirty="0"/>
            </a:br>
            <a:r>
              <a:rPr lang="en-US" dirty="0"/>
              <a:t>Cognitive overload and offloading;</a:t>
            </a:r>
            <a:br>
              <a:rPr lang="en-US" dirty="0"/>
            </a:br>
            <a:r>
              <a:rPr lang="en-US" dirty="0"/>
              <a:t> distributed cognition and taskonomy</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a:solidFill>
                <a:srgbClr val="002955"/>
              </a:solidFill>
              <a:sym typeface="UC Berkeley OS Sign"/>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marL="96437">
              <a:spcAft>
                <a:spcPts val="1266"/>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b="1" dirty="0"/>
              <a:t>Distributed Cognition &amp; “External Representation”</a:t>
            </a:r>
          </a:p>
        </p:txBody>
      </p:sp>
    </p:spTree>
    <p:extLst>
      <p:ext uri="{BB962C8B-B14F-4D97-AF65-F5344CB8AC3E}">
        <p14:creationId xmlns:p14="http://schemas.microsoft.com/office/powerpoint/2010/main" val="2402516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3048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“Distributed Cognition”</a:t>
            </a:r>
            <a:br>
              <a:rPr lang="en-US" sz="3600" b="1" dirty="0"/>
            </a:br>
            <a:r>
              <a:rPr lang="en-US" sz="3600" b="1" dirty="0"/>
              <a:t>(</a:t>
            </a:r>
            <a:r>
              <a:rPr lang="en-US" sz="3600" dirty="0"/>
              <a:t>Hollan, Hutchins, &amp; Kirsh, 2000)</a:t>
            </a:r>
            <a:endParaRPr lang="en-US" sz="34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1066800"/>
            <a:ext cx="8534400" cy="5339249"/>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a:p>
          <a:p>
            <a:pPr marL="342900" indent="-342900" eaLnBrk="0" fontAlgn="base" hangingPunct="0">
              <a:lnSpc>
                <a:spcPct val="93000"/>
              </a:lnSpc>
              <a:spcBef>
                <a:spcPts val="1800"/>
              </a:spcBef>
              <a:spcAft>
                <a:spcPct val="0"/>
              </a:spcAft>
              <a:buFont typeface="Arial" pitchFamily="34" charset="0"/>
              <a:buChar char="•"/>
            </a:pPr>
            <a:r>
              <a:rPr lang="en-US" sz="2800" dirty="0"/>
              <a:t>"Distributed cognition" is a "dialect" of cognitive science that views cognitive activity as not just something that takes place within the mind of a single person at some moment in time; it is:</a:t>
            </a:r>
          </a:p>
          <a:p>
            <a:pPr marL="800100" lvl="3" indent="-342900" eaLnBrk="0" fontAlgn="base" hangingPunct="0">
              <a:lnSpc>
                <a:spcPct val="93000"/>
              </a:lnSpc>
              <a:spcBef>
                <a:spcPts val="1800"/>
              </a:spcBef>
              <a:spcAft>
                <a:spcPct val="0"/>
              </a:spcAft>
              <a:buFont typeface="Arial" pitchFamily="34" charset="0"/>
              <a:buChar char="•"/>
            </a:pPr>
            <a:r>
              <a:rPr lang="en-US" sz="2800" dirty="0"/>
              <a:t>Distributed and organized across the members of a social or goal-oriented group</a:t>
            </a:r>
          </a:p>
          <a:p>
            <a:pPr marL="800100" lvl="3" indent="-342900" eaLnBrk="0" fontAlgn="base" hangingPunct="0">
              <a:lnSpc>
                <a:spcPct val="93000"/>
              </a:lnSpc>
              <a:spcBef>
                <a:spcPts val="1800"/>
              </a:spcBef>
              <a:spcAft>
                <a:spcPct val="0"/>
              </a:spcAft>
              <a:buFont typeface="Arial" pitchFamily="34" charset="0"/>
              <a:buChar char="•"/>
            </a:pPr>
            <a:r>
              <a:rPr lang="en-US" sz="2800" dirty="0"/>
              <a:t>Distributed and organized between people and the technology and artifacts they create and use</a:t>
            </a:r>
          </a:p>
          <a:p>
            <a:pPr marL="800100" lvl="3" indent="-342900" eaLnBrk="0" fontAlgn="base" hangingPunct="0">
              <a:lnSpc>
                <a:spcPct val="93000"/>
              </a:lnSpc>
              <a:spcBef>
                <a:spcPts val="1800"/>
              </a:spcBef>
              <a:spcAft>
                <a:spcPct val="0"/>
              </a:spcAft>
              <a:buFont typeface="Arial" pitchFamily="34" charset="0"/>
              <a:buChar char="•"/>
            </a:pPr>
            <a:r>
              <a:rPr lang="en-US" sz="2800" dirty="0"/>
              <a:t>Distributed through time; results of earlier events and interactions that transform future ones</a:t>
            </a:r>
            <a:endParaRPr lang="en-US" sz="2400" dirty="0"/>
          </a:p>
        </p:txBody>
      </p:sp>
    </p:spTree>
    <p:extLst>
      <p:ext uri="{BB962C8B-B14F-4D97-AF65-F5344CB8AC3E}">
        <p14:creationId xmlns:p14="http://schemas.microsoft.com/office/powerpoint/2010/main" val="67866799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61205" y="3810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Systems of Meaning – What vs How (2)</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53193" y="1676400"/>
            <a:ext cx="8036719" cy="4418932"/>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 </a:t>
            </a:r>
            <a:r>
              <a:rPr lang="en-US" sz="2800" dirty="0"/>
              <a:t>Andrade’s proposal to divide “studies of meaning” between anthropology and psychology came at a time when cognitive science was dominated by a “human information processing” view of cognition; “’the mind is a computer” metaphor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This implies that processing is largely independent of context; assumes that content varies across cultures, but the processor itself, and hence the processing, are universal, that is, independent of people's cultural background</a:t>
            </a:r>
          </a:p>
        </p:txBody>
      </p:sp>
      <p:pic>
        <p:nvPicPr>
          <p:cNvPr id="2" name="Picture 1">
            <a:extLst>
              <a:ext uri="{FF2B5EF4-FFF2-40B4-BE49-F238E27FC236}">
                <a16:creationId xmlns:a16="http://schemas.microsoft.com/office/drawing/2014/main" id="{727EA350-B2F9-4E93-9C5D-D31BB576DA27}"/>
              </a:ext>
            </a:extLst>
          </p:cNvPr>
          <p:cNvPicPr>
            <a:picLocks noChangeAspect="1"/>
          </p:cNvPicPr>
          <p:nvPr/>
        </p:nvPicPr>
        <p:blipFill>
          <a:blip r:embed="rId3"/>
          <a:stretch>
            <a:fillRect/>
          </a:stretch>
        </p:blipFill>
        <p:spPr>
          <a:xfrm>
            <a:off x="-76200" y="12795"/>
            <a:ext cx="2133785" cy="749873"/>
          </a:xfrm>
          <a:prstGeom prst="rect">
            <a:avLst/>
          </a:prstGeom>
        </p:spPr>
      </p:pic>
    </p:spTree>
    <p:extLst>
      <p:ext uri="{BB962C8B-B14F-4D97-AF65-F5344CB8AC3E}">
        <p14:creationId xmlns:p14="http://schemas.microsoft.com/office/powerpoint/2010/main" val="263357951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Application Areas for DCog</a:t>
            </a:r>
          </a:p>
        </p:txBody>
      </p:sp>
      <p:sp>
        <p:nvSpPr>
          <p:cNvPr id="3" name="Content Placeholder 2"/>
          <p:cNvSpPr>
            <a:spLocks noGrp="1"/>
          </p:cNvSpPr>
          <p:nvPr>
            <p:ph idx="1"/>
          </p:nvPr>
        </p:nvSpPr>
        <p:spPr>
          <a:xfrm>
            <a:off x="457200" y="1676400"/>
            <a:ext cx="8229600" cy="4525963"/>
          </a:xfrm>
        </p:spPr>
        <p:txBody>
          <a:bodyPr>
            <a:normAutofit fontScale="85000" lnSpcReduction="20000"/>
          </a:bodyPr>
          <a:lstStyle/>
          <a:p>
            <a:r>
              <a:rPr lang="en-US" dirty="0"/>
              <a:t>DCog concepts are mostly used in systems design and implementation in specific work environments to make people efficient and effective</a:t>
            </a:r>
          </a:p>
          <a:p>
            <a:r>
              <a:rPr lang="en-US" dirty="0"/>
              <a:t>Its main method is field research, going into the workplace and making rigorous observations (often video), studying and coding the recorded activities using qualitative research methods (“</a:t>
            </a:r>
            <a:r>
              <a:rPr lang="en-US" b="1" dirty="0">
                <a:solidFill>
                  <a:srgbClr val="FF0000"/>
                </a:solidFill>
              </a:rPr>
              <a:t>ethnography</a:t>
            </a:r>
            <a:r>
              <a:rPr lang="en-US" dirty="0"/>
              <a:t>”)</a:t>
            </a:r>
          </a:p>
          <a:p>
            <a:r>
              <a:rPr lang="en-US" dirty="0"/>
              <a:t>Goal is to understand and codify the various ways in which cognitive structures and processes are distributed between internal and external representations, across a group of individuals, and across space and time</a:t>
            </a:r>
          </a:p>
        </p:txBody>
      </p:sp>
    </p:spTree>
    <p:extLst>
      <p:ext uri="{BB962C8B-B14F-4D97-AF65-F5344CB8AC3E}">
        <p14:creationId xmlns:p14="http://schemas.microsoft.com/office/powerpoint/2010/main" val="3094757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185911" y="849103"/>
            <a:ext cx="4531666" cy="3005138"/>
          </a:xfrm>
          <a:prstGeom prst="rect">
            <a:avLst/>
          </a:prstGeom>
        </p:spPr>
      </p:pic>
      <p:pic>
        <p:nvPicPr>
          <p:cNvPr id="4" name="Picture 3"/>
          <p:cNvPicPr>
            <a:picLocks noChangeAspect="1"/>
          </p:cNvPicPr>
          <p:nvPr/>
        </p:nvPicPr>
        <p:blipFill>
          <a:blip r:embed="rId4" cstate="print"/>
          <a:stretch>
            <a:fillRect/>
          </a:stretch>
        </p:blipFill>
        <p:spPr>
          <a:xfrm>
            <a:off x="4928286" y="3725521"/>
            <a:ext cx="4343400" cy="2875304"/>
          </a:xfrm>
          <a:prstGeom prst="rect">
            <a:avLst/>
          </a:prstGeom>
        </p:spPr>
      </p:pic>
      <p:pic>
        <p:nvPicPr>
          <p:cNvPr id="5" name="Picture 4"/>
          <p:cNvPicPr>
            <a:picLocks noChangeAspect="1"/>
          </p:cNvPicPr>
          <p:nvPr/>
        </p:nvPicPr>
        <p:blipFill>
          <a:blip r:embed="rId5" cstate="print"/>
          <a:stretch>
            <a:fillRect/>
          </a:stretch>
        </p:blipFill>
        <p:spPr>
          <a:xfrm>
            <a:off x="5105400" y="1243388"/>
            <a:ext cx="4038600" cy="2216567"/>
          </a:xfrm>
          <a:prstGeom prst="rect">
            <a:avLst/>
          </a:prstGeom>
        </p:spPr>
      </p:pic>
      <p:pic>
        <p:nvPicPr>
          <p:cNvPr id="6" name="Picture 5"/>
          <p:cNvPicPr>
            <a:picLocks noChangeAspect="1"/>
          </p:cNvPicPr>
          <p:nvPr/>
        </p:nvPicPr>
        <p:blipFill>
          <a:blip r:embed="rId6" cstate="print"/>
          <a:stretch>
            <a:fillRect/>
          </a:stretch>
        </p:blipFill>
        <p:spPr>
          <a:xfrm>
            <a:off x="216803" y="4038600"/>
            <a:ext cx="4583797" cy="2562225"/>
          </a:xfrm>
          <a:prstGeom prst="rect">
            <a:avLst/>
          </a:prstGeom>
        </p:spPr>
      </p:pic>
      <p:sp>
        <p:nvSpPr>
          <p:cNvPr id="7" name="TextBox 6"/>
          <p:cNvSpPr txBox="1"/>
          <p:nvPr/>
        </p:nvSpPr>
        <p:spPr>
          <a:xfrm>
            <a:off x="304800" y="141524"/>
            <a:ext cx="8966886" cy="584775"/>
          </a:xfrm>
          <a:prstGeom prst="rect">
            <a:avLst/>
          </a:prstGeom>
          <a:noFill/>
        </p:spPr>
        <p:txBody>
          <a:bodyPr wrap="square" rtlCol="0">
            <a:spAutoFit/>
          </a:bodyPr>
          <a:lstStyle/>
          <a:p>
            <a:r>
              <a:rPr lang="en-US" sz="3200" b="1" dirty="0"/>
              <a:t>Intensive Care Units, Offices, Kitchens, &amp; Cockpits</a:t>
            </a:r>
          </a:p>
        </p:txBody>
      </p:sp>
    </p:spTree>
    <p:extLst>
      <p:ext uri="{BB962C8B-B14F-4D97-AF65-F5344CB8AC3E}">
        <p14:creationId xmlns:p14="http://schemas.microsoft.com/office/powerpoint/2010/main" val="3032607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72820" y="-137829"/>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“The Intelligent Use of Space”</a:t>
            </a:r>
            <a:endParaRPr lang="en-US" sz="34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219974" y="900298"/>
            <a:ext cx="8534400" cy="5740000"/>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a:p>
          <a:p>
            <a:pPr marL="342900" indent="-342900" eaLnBrk="0" fontAlgn="base" hangingPunct="0">
              <a:lnSpc>
                <a:spcPct val="93000"/>
              </a:lnSpc>
              <a:spcBef>
                <a:spcPts val="1800"/>
              </a:spcBef>
              <a:spcAft>
                <a:spcPct val="0"/>
              </a:spcAft>
              <a:buFont typeface="Arial" pitchFamily="34" charset="0"/>
              <a:buChar char="•"/>
            </a:pPr>
            <a:r>
              <a:rPr lang="en-US" sz="2800" dirty="0"/>
              <a:t>“Work materials” and “artifacts” are more than just the inputs and outputs of cognitive activity; they can become part of the cognitive system”</a:t>
            </a:r>
          </a:p>
          <a:p>
            <a:pPr marL="342900" indent="-342900" eaLnBrk="0" fontAlgn="base" hangingPunct="0">
              <a:lnSpc>
                <a:spcPct val="93000"/>
              </a:lnSpc>
              <a:spcBef>
                <a:spcPts val="1800"/>
              </a:spcBef>
              <a:spcAft>
                <a:spcPct val="0"/>
              </a:spcAft>
              <a:buFont typeface="Arial" pitchFamily="34" charset="0"/>
              <a:buChar char="•"/>
            </a:pPr>
            <a:r>
              <a:rPr lang="en-US" sz="2800" dirty="0"/>
              <a:t>"Whether we are aware of it or not, we are constantly organizing and reorganizing our workplace to enhance performance"</a:t>
            </a:r>
          </a:p>
          <a:p>
            <a:pPr marL="342900" indent="-342900" eaLnBrk="0" fontAlgn="base" hangingPunct="0">
              <a:lnSpc>
                <a:spcPct val="93000"/>
              </a:lnSpc>
              <a:spcBef>
                <a:spcPts val="1800"/>
              </a:spcBef>
              <a:spcAft>
                <a:spcPct val="0"/>
              </a:spcAft>
              <a:buFont typeface="Arial" pitchFamily="34" charset="0"/>
              <a:buChar char="•"/>
            </a:pPr>
            <a:r>
              <a:rPr lang="en-US" sz="2800" dirty="0"/>
              <a:t>“</a:t>
            </a:r>
            <a:r>
              <a:rPr lang="en-US" sz="2800" dirty="0">
                <a:solidFill>
                  <a:srgbClr val="FF0000"/>
                </a:solidFill>
              </a:rPr>
              <a:t>At times the histories of use are perceptually available to us </a:t>
            </a:r>
            <a:r>
              <a:rPr lang="en-US" sz="2800" dirty="0"/>
              <a:t>in ways that support the tasks we are doing"</a:t>
            </a:r>
          </a:p>
          <a:p>
            <a:pPr marL="342900" indent="-342900" eaLnBrk="0" fontAlgn="base" hangingPunct="0">
              <a:lnSpc>
                <a:spcPct val="93000"/>
              </a:lnSpc>
              <a:spcBef>
                <a:spcPts val="1800"/>
              </a:spcBef>
              <a:spcAft>
                <a:spcPct val="0"/>
              </a:spcAft>
              <a:buFont typeface="Arial" pitchFamily="34" charset="0"/>
              <a:buChar char="•"/>
            </a:pPr>
            <a:r>
              <a:rPr lang="en-US" sz="2800" dirty="0"/>
              <a:t>"When space is used well, it reduces the time and memory demands of our tasks... </a:t>
            </a:r>
            <a:r>
              <a:rPr lang="en-US" sz="2800" dirty="0">
                <a:solidFill>
                  <a:srgbClr val="FF0000"/>
                </a:solidFill>
              </a:rPr>
              <a:t>to simplify choice, to simplify perception, and simplify internal computation</a:t>
            </a:r>
            <a:r>
              <a:rPr lang="en-US" sz="2800" dirty="0"/>
              <a:t>”</a:t>
            </a:r>
          </a:p>
        </p:txBody>
      </p:sp>
      <p:sp>
        <p:nvSpPr>
          <p:cNvPr id="8" name="Rectangle 7"/>
          <p:cNvSpPr/>
          <p:nvPr/>
        </p:nvSpPr>
        <p:spPr>
          <a:xfrm>
            <a:off x="2201173" y="730002"/>
            <a:ext cx="4572000" cy="646331"/>
          </a:xfrm>
          <a:prstGeom prst="rect">
            <a:avLst/>
          </a:prstGeom>
        </p:spPr>
        <p:txBody>
          <a:bodyPr>
            <a:spAutoFit/>
          </a:bodyPr>
          <a:lstStyle/>
          <a:p>
            <a:r>
              <a:rPr lang="en-US" dirty="0"/>
              <a:t>Kirsh, David. "The intelligent use of space." </a:t>
            </a:r>
            <a:r>
              <a:rPr lang="en-US" i="1" dirty="0"/>
              <a:t>Artificial intelligence</a:t>
            </a:r>
            <a:r>
              <a:rPr lang="en-US" dirty="0"/>
              <a:t> 73, no. 1 (1995): 31-68.</a:t>
            </a:r>
          </a:p>
        </p:txBody>
      </p:sp>
    </p:spTree>
    <p:extLst>
      <p:ext uri="{BB962C8B-B14F-4D97-AF65-F5344CB8AC3E}">
        <p14:creationId xmlns:p14="http://schemas.microsoft.com/office/powerpoint/2010/main" val="201124640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544733" y="160131"/>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a:sym typeface="UC Berkeley OS Sign"/>
              </a:rPr>
              <a:t>Mise-en-place</a:t>
            </a:r>
          </a:p>
        </p:txBody>
      </p:sp>
      <p:sp>
        <p:nvSpPr>
          <p:cNvPr id="28675"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DD892E6C-3556-4245-9DDB-0D1AC7261743}" type="slidenum">
              <a:rPr lang="en-US" sz="1500">
                <a:solidFill>
                  <a:srgbClr val="002955"/>
                </a:solidFill>
                <a:latin typeface="UC Berkeley OS Sign"/>
                <a:ea typeface="MS PGothic" pitchFamily="34" charset="-128"/>
                <a:sym typeface="UC Berkeley OS Sign"/>
              </a:rPr>
              <a:pPr algn="ctr"/>
              <a:t>16</a:t>
            </a:fld>
            <a:endParaRPr lang="en-US" sz="1500" dirty="0">
              <a:solidFill>
                <a:srgbClr val="002955"/>
              </a:solidFill>
              <a:latin typeface="UC Berkeley OS Sign"/>
              <a:ea typeface="MS PGothic" pitchFamily="34" charset="-128"/>
              <a:sym typeface="UC Berkeley OS Sign"/>
            </a:endParaRPr>
          </a:p>
        </p:txBody>
      </p:sp>
      <p:pic>
        <p:nvPicPr>
          <p:cNvPr id="3" name="Content Placeholder 2"/>
          <p:cNvPicPr>
            <a:picLocks noGrp="1" noChangeAspect="1"/>
          </p:cNvPicPr>
          <p:nvPr>
            <p:ph idx="1"/>
          </p:nvPr>
        </p:nvPicPr>
        <p:blipFill>
          <a:blip r:embed="rId3" cstate="print"/>
          <a:stretch>
            <a:fillRect/>
          </a:stretch>
        </p:blipFill>
        <p:spPr>
          <a:xfrm>
            <a:off x="990600" y="1320420"/>
            <a:ext cx="7519941" cy="5004179"/>
          </a:xfrm>
          <a:prstGeom prst="rect">
            <a:avLst/>
          </a:prstGeom>
        </p:spPr>
      </p:pic>
      <p:pic>
        <p:nvPicPr>
          <p:cNvPr id="5" name="Picture 4"/>
          <p:cNvPicPr>
            <a:picLocks noChangeAspect="1"/>
          </p:cNvPicPr>
          <p:nvPr/>
        </p:nvPicPr>
        <p:blipFill>
          <a:blip r:embed="rId4" cstate="print"/>
          <a:stretch>
            <a:fillRect/>
          </a:stretch>
        </p:blipFill>
        <p:spPr>
          <a:xfrm>
            <a:off x="228600" y="152400"/>
            <a:ext cx="2261812" cy="749873"/>
          </a:xfrm>
          <a:prstGeom prst="rect">
            <a:avLst/>
          </a:prstGeom>
        </p:spPr>
      </p:pic>
    </p:spTree>
    <p:extLst>
      <p:ext uri="{BB962C8B-B14F-4D97-AF65-F5344CB8AC3E}">
        <p14:creationId xmlns:p14="http://schemas.microsoft.com/office/powerpoint/2010/main" val="70831345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391400" cy="1143000"/>
          </a:xfrm>
        </p:spPr>
        <p:txBody>
          <a:bodyPr>
            <a:noAutofit/>
          </a:bodyPr>
          <a:lstStyle/>
          <a:p>
            <a:r>
              <a:rPr lang="en-US" b="1" dirty="0"/>
              <a:t>Using Space to Simplify Choice</a:t>
            </a:r>
          </a:p>
        </p:txBody>
      </p:sp>
      <p:sp>
        <p:nvSpPr>
          <p:cNvPr id="3" name="Content Placeholder 2"/>
          <p:cNvSpPr>
            <a:spLocks noGrp="1"/>
          </p:cNvSpPr>
          <p:nvPr>
            <p:ph idx="1"/>
          </p:nvPr>
        </p:nvSpPr>
        <p:spPr>
          <a:xfrm>
            <a:off x="304800" y="1143000"/>
            <a:ext cx="4114800" cy="4648200"/>
          </a:xfrm>
        </p:spPr>
        <p:txBody>
          <a:bodyPr>
            <a:noAutofit/>
          </a:bodyPr>
          <a:lstStyle/>
          <a:p>
            <a:r>
              <a:rPr lang="en-US" sz="2400" dirty="0"/>
              <a:t>A production line </a:t>
            </a:r>
            <a:r>
              <a:rPr lang="en-US" sz="2400" dirty="0">
                <a:solidFill>
                  <a:srgbClr val="FF0000"/>
                </a:solidFill>
              </a:rPr>
              <a:t>serially decomposes </a:t>
            </a:r>
            <a:r>
              <a:rPr lang="en-US" sz="2400" dirty="0"/>
              <a:t>a complex task by </a:t>
            </a:r>
            <a:r>
              <a:rPr lang="en-US" sz="2400" dirty="0">
                <a:solidFill>
                  <a:srgbClr val="FF0000"/>
                </a:solidFill>
              </a:rPr>
              <a:t>dividing the space </a:t>
            </a:r>
            <a:r>
              <a:rPr lang="en-US" sz="2400" dirty="0"/>
              <a:t>in which it is performed into </a:t>
            </a:r>
            <a:r>
              <a:rPr lang="en-US" sz="2400" dirty="0">
                <a:solidFill>
                  <a:srgbClr val="FF0000"/>
                </a:solidFill>
              </a:rPr>
              <a:t>functional stations </a:t>
            </a:r>
            <a:r>
              <a:rPr lang="en-US" sz="2400" dirty="0"/>
              <a:t>where sub-tasks are performed</a:t>
            </a:r>
          </a:p>
          <a:p>
            <a:r>
              <a:rPr lang="en-US" sz="2400" dirty="0"/>
              <a:t>Each spatial region creates a task context in which only certain skills, tools, and rules are appropriate</a:t>
            </a:r>
          </a:p>
          <a:p>
            <a:r>
              <a:rPr lang="en-US" sz="2400" dirty="0"/>
              <a:t>Once a context has been selected, the local affordance make clear what can and must be done</a:t>
            </a:r>
          </a:p>
        </p:txBody>
      </p:sp>
      <p:pic>
        <p:nvPicPr>
          <p:cNvPr id="4099" name="Picture 3"/>
          <p:cNvPicPr>
            <a:picLocks noChangeAspect="1" noChangeArrowheads="1"/>
          </p:cNvPicPr>
          <p:nvPr/>
        </p:nvPicPr>
        <p:blipFill>
          <a:blip r:embed="rId3" cstate="print"/>
          <a:srcRect/>
          <a:stretch>
            <a:fillRect/>
          </a:stretch>
        </p:blipFill>
        <p:spPr bwMode="auto">
          <a:xfrm>
            <a:off x="4953000" y="1371600"/>
            <a:ext cx="3390900" cy="4705350"/>
          </a:xfrm>
          <a:prstGeom prst="rect">
            <a:avLst/>
          </a:prstGeom>
          <a:noFill/>
          <a:ln w="9525">
            <a:noFill/>
            <a:miter lim="800000"/>
            <a:headEnd/>
            <a:tailEnd/>
          </a:ln>
        </p:spPr>
      </p:pic>
      <p:pic>
        <p:nvPicPr>
          <p:cNvPr id="4101" name="Picture 5"/>
          <p:cNvPicPr>
            <a:picLocks noChangeAspect="1" noChangeArrowheads="1"/>
          </p:cNvPicPr>
          <p:nvPr/>
        </p:nvPicPr>
        <p:blipFill>
          <a:blip r:embed="rId4" cstate="print"/>
          <a:srcRect/>
          <a:stretch>
            <a:fillRect/>
          </a:stretch>
        </p:blipFill>
        <p:spPr bwMode="auto">
          <a:xfrm>
            <a:off x="7239000" y="6324600"/>
            <a:ext cx="1352550" cy="276225"/>
          </a:xfrm>
          <a:prstGeom prst="rect">
            <a:avLst/>
          </a:prstGeom>
          <a:noFill/>
          <a:ln w="9525">
            <a:noFill/>
            <a:miter lim="800000"/>
            <a:headEnd/>
            <a:tailEnd/>
          </a:ln>
        </p:spPr>
      </p:pic>
      <p:sp>
        <p:nvSpPr>
          <p:cNvPr id="8" name="TextBox 7"/>
          <p:cNvSpPr txBox="1"/>
          <p:nvPr/>
        </p:nvSpPr>
        <p:spPr>
          <a:xfrm>
            <a:off x="4419600" y="6324600"/>
            <a:ext cx="2819400" cy="369332"/>
          </a:xfrm>
          <a:prstGeom prst="rect">
            <a:avLst/>
          </a:prstGeom>
          <a:noFill/>
        </p:spPr>
        <p:txBody>
          <a:bodyPr wrap="square" rtlCol="0">
            <a:spAutoFit/>
          </a:bodyPr>
          <a:lstStyle/>
          <a:p>
            <a:r>
              <a:rPr lang="en-US" dirty="0"/>
              <a:t>The New McDonalds Layout</a:t>
            </a:r>
          </a:p>
        </p:txBody>
      </p:sp>
    </p:spTree>
    <p:extLst>
      <p:ext uri="{BB962C8B-B14F-4D97-AF65-F5344CB8AC3E}">
        <p14:creationId xmlns:p14="http://schemas.microsoft.com/office/powerpoint/2010/main" val="3555845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610600" cy="1143000"/>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a:sym typeface="UC Berkeley OS Sign"/>
              </a:rPr>
              <a:t>Using Space to Simplify Perception</a:t>
            </a:r>
          </a:p>
        </p:txBody>
      </p:sp>
      <p:sp>
        <p:nvSpPr>
          <p:cNvPr id="3" name="Content Placeholder 2"/>
          <p:cNvSpPr>
            <a:spLocks noGrp="1"/>
          </p:cNvSpPr>
          <p:nvPr>
            <p:ph idx="1"/>
          </p:nvPr>
        </p:nvSpPr>
        <p:spPr>
          <a:xfrm>
            <a:off x="304800" y="1143000"/>
            <a:ext cx="7848600" cy="1447800"/>
          </a:xfrm>
        </p:spPr>
        <p:txBody>
          <a:bodyPr>
            <a:noAutofit/>
          </a:bodyPr>
          <a:lstStyle/>
          <a:p>
            <a:r>
              <a:rPr lang="en-US" sz="2400" dirty="0"/>
              <a:t>Arrange objects in space so they form categories that reflect relevant preconditions, or properties that are useful to notice or exploit</a:t>
            </a:r>
          </a:p>
        </p:txBody>
      </p:sp>
      <p:pic>
        <p:nvPicPr>
          <p:cNvPr id="4" name="Picture 3"/>
          <p:cNvPicPr>
            <a:picLocks noChangeAspect="1"/>
          </p:cNvPicPr>
          <p:nvPr/>
        </p:nvPicPr>
        <p:blipFill>
          <a:blip r:embed="rId3"/>
          <a:stretch>
            <a:fillRect/>
          </a:stretch>
        </p:blipFill>
        <p:spPr>
          <a:xfrm rot="5400000">
            <a:off x="380567" y="2716860"/>
            <a:ext cx="3248023" cy="3453103"/>
          </a:xfrm>
          <a:prstGeom prst="rect">
            <a:avLst/>
          </a:prstGeom>
        </p:spPr>
      </p:pic>
      <p:pic>
        <p:nvPicPr>
          <p:cNvPr id="5" name="Picture 4"/>
          <p:cNvPicPr>
            <a:picLocks noChangeAspect="1"/>
          </p:cNvPicPr>
          <p:nvPr/>
        </p:nvPicPr>
        <p:blipFill>
          <a:blip r:embed="rId4"/>
          <a:stretch>
            <a:fillRect/>
          </a:stretch>
        </p:blipFill>
        <p:spPr>
          <a:xfrm>
            <a:off x="3962400" y="3033999"/>
            <a:ext cx="5019675" cy="2818824"/>
          </a:xfrm>
          <a:prstGeom prst="rect">
            <a:avLst/>
          </a:prstGeom>
        </p:spPr>
      </p:pic>
    </p:spTree>
    <p:extLst>
      <p:ext uri="{BB962C8B-B14F-4D97-AF65-F5344CB8AC3E}">
        <p14:creationId xmlns:p14="http://schemas.microsoft.com/office/powerpoint/2010/main" val="2983411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686800" cy="1143000"/>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The Intelligent Use of “Mental Space” –</a:t>
            </a:r>
            <a:br>
              <a:rPr lang="en-US" sz="4000" b="1" dirty="0">
                <a:sym typeface="UC Berkeley OS Sign"/>
              </a:rPr>
            </a:br>
            <a:r>
              <a:rPr lang="en-US" sz="4000" b="1" dirty="0">
                <a:sym typeface="UC Berkeley OS Sign"/>
              </a:rPr>
              <a:t>The Method of Loci</a:t>
            </a:r>
          </a:p>
        </p:txBody>
      </p:sp>
      <p:sp>
        <p:nvSpPr>
          <p:cNvPr id="3" name="Content Placeholder 2"/>
          <p:cNvSpPr>
            <a:spLocks noGrp="1"/>
          </p:cNvSpPr>
          <p:nvPr>
            <p:ph idx="1"/>
          </p:nvPr>
        </p:nvSpPr>
        <p:spPr>
          <a:xfrm>
            <a:off x="533400" y="1143000"/>
            <a:ext cx="8229600" cy="2895599"/>
          </a:xfrm>
        </p:spPr>
        <p:txBody>
          <a:bodyPr>
            <a:normAutofit fontScale="55000" lnSpcReduction="20000"/>
          </a:bodyPr>
          <a:lstStyle/>
          <a:p>
            <a:endParaRPr lang="en-US" dirty="0"/>
          </a:p>
          <a:p>
            <a:r>
              <a:rPr lang="en-US" sz="3800" dirty="0"/>
              <a:t>The hippocampus, the brain component dedicated to memory, is highly developed for storing and recalling memories of physical locations</a:t>
            </a:r>
          </a:p>
          <a:p>
            <a:r>
              <a:rPr lang="en-US" sz="3800" dirty="0"/>
              <a:t>The ancient Greeks relied on this capability and devised a mnemonic system—the method of loci—which involved attaching things to remember, the key ideas in a speech perhaps, to well-known physical locations</a:t>
            </a:r>
          </a:p>
          <a:p>
            <a:r>
              <a:rPr lang="en-US" sz="3800" dirty="0"/>
              <a:t>While giving the speech one imagines walking through that physical location from idea to idea</a:t>
            </a:r>
          </a:p>
        </p:txBody>
      </p:sp>
      <p:pic>
        <p:nvPicPr>
          <p:cNvPr id="76802" name="Picture 2"/>
          <p:cNvPicPr>
            <a:picLocks noChangeAspect="1" noChangeArrowheads="1"/>
          </p:cNvPicPr>
          <p:nvPr/>
        </p:nvPicPr>
        <p:blipFill>
          <a:blip r:embed="rId3" cstate="print"/>
          <a:srcRect/>
          <a:stretch>
            <a:fillRect/>
          </a:stretch>
        </p:blipFill>
        <p:spPr bwMode="auto">
          <a:xfrm>
            <a:off x="3429000" y="4114800"/>
            <a:ext cx="5277716" cy="2524125"/>
          </a:xfrm>
          <a:prstGeom prst="rect">
            <a:avLst/>
          </a:prstGeom>
          <a:noFill/>
          <a:ln w="9525">
            <a:noFill/>
            <a:miter lim="800000"/>
            <a:headEnd/>
            <a:tailEnd/>
          </a:ln>
        </p:spPr>
      </p:pic>
      <p:sp>
        <p:nvSpPr>
          <p:cNvPr id="5" name="TextBox 4"/>
          <p:cNvSpPr txBox="1"/>
          <p:nvPr/>
        </p:nvSpPr>
        <p:spPr>
          <a:xfrm>
            <a:off x="381000" y="4267200"/>
            <a:ext cx="2743200" cy="1902059"/>
          </a:xfrm>
          <a:prstGeom prst="rect">
            <a:avLst/>
          </a:prstGeom>
          <a:noFill/>
        </p:spPr>
        <p:txBody>
          <a:bodyPr wrap="square" rtlCol="0">
            <a:spAutoFit/>
          </a:bodyPr>
          <a:lstStyle/>
          <a:p>
            <a:pPr marL="342900" indent="-342900">
              <a:lnSpc>
                <a:spcPct val="80000"/>
              </a:lnSpc>
              <a:spcBef>
                <a:spcPct val="20000"/>
              </a:spcBef>
              <a:buFont typeface="Arial" pitchFamily="34" charset="0"/>
              <a:buChar char="•"/>
            </a:pPr>
            <a:r>
              <a:rPr lang="en-US" sz="2100" dirty="0"/>
              <a:t>Today, champion memorizers use this technique to associate items with places in vividly imagined “memory palaces.”</a:t>
            </a:r>
          </a:p>
        </p:txBody>
      </p:sp>
    </p:spTree>
    <p:extLst>
      <p:ext uri="{BB962C8B-B14F-4D97-AF65-F5344CB8AC3E}">
        <p14:creationId xmlns:p14="http://schemas.microsoft.com/office/powerpoint/2010/main" val="1530313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1828800" y="304800"/>
            <a:ext cx="4594324" cy="1190997"/>
          </a:xfrm>
          <a:prstGeom prst="rect">
            <a:avLst/>
          </a:prstGeom>
        </p:spPr>
        <p:txBody>
          <a:bodyPr lIns="64291" tIns="32146" rIns="64291" bIns="32146"/>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400" b="1" dirty="0">
                <a:latin typeface="+mj-lt"/>
                <a:ea typeface="+mj-ea"/>
                <a:cs typeface="+mj-cs"/>
                <a:sym typeface="UC Berkeley OS Sign"/>
              </a:rPr>
              <a:t>Outline</a:t>
            </a:r>
          </a:p>
        </p:txBody>
      </p:sp>
      <p:sp>
        <p:nvSpPr>
          <p:cNvPr id="6" name="Rectangle 5"/>
          <p:cNvSpPr/>
          <p:nvPr/>
        </p:nvSpPr>
        <p:spPr>
          <a:xfrm>
            <a:off x="647700" y="838200"/>
            <a:ext cx="7848600" cy="5728009"/>
          </a:xfrm>
          <a:prstGeom prst="rect">
            <a:avLst/>
          </a:prstGeom>
        </p:spPr>
        <p:txBody>
          <a:bodyPr wrap="square" lIns="64291" tIns="32146" rIns="64291" bIns="32146">
            <a:spAutoFit/>
          </a:bodyPr>
          <a:lstStyle/>
          <a:p>
            <a:pPr marL="160729" indent="-160729">
              <a:lnSpc>
                <a:spcPct val="150000"/>
              </a:lnSpc>
              <a:buClr>
                <a:srgbClr val="002955"/>
              </a:buClr>
              <a:buSzPct val="44000"/>
              <a:buFont typeface="Arial" pitchFamily="34" charset="0"/>
              <a:buChar char="•"/>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1000" dirty="0"/>
              <a:t> </a:t>
            </a:r>
            <a:endParaRPr lang="en-US" sz="2800" dirty="0"/>
          </a:p>
          <a:p>
            <a:pPr marL="257166"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Information Overload </a:t>
            </a:r>
          </a:p>
          <a:p>
            <a:pPr marL="257166"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Distributed Cognition &amp; External Representation</a:t>
            </a:r>
          </a:p>
          <a:p>
            <a:pPr marL="714366" lvl="1"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External Representation and Interaction</a:t>
            </a:r>
          </a:p>
          <a:p>
            <a:pPr marL="714366" lvl="1"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The Intelligent Use of Space</a:t>
            </a:r>
          </a:p>
          <a:p>
            <a:pPr marL="714366" lvl="1"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Activity-based or “Taskonomic” Organizing</a:t>
            </a:r>
          </a:p>
          <a:p>
            <a:pPr marL="257166"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Personal Information Management</a:t>
            </a:r>
          </a:p>
          <a:p>
            <a:pPr marL="257166" lvl="1"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The Memex</a:t>
            </a:r>
          </a:p>
        </p:txBody>
      </p:sp>
    </p:spTree>
    <p:extLst>
      <p:ext uri="{BB962C8B-B14F-4D97-AF65-F5344CB8AC3E}">
        <p14:creationId xmlns:p14="http://schemas.microsoft.com/office/powerpoint/2010/main" val="15642587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a:sym typeface="UC Berkeley OS Sign"/>
              </a:rPr>
              <a:t>Taskonomy</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04800" y="964441"/>
            <a:ext cx="8534400" cy="2242247"/>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t>In contrast to "taxonomy" - an approach to organization based on similarity of content or characteristics - a "taskonomy" organizes on the basis of purpose or "activity structure“</a:t>
            </a:r>
          </a:p>
          <a:p>
            <a:pPr marL="342900" indent="-342900" eaLnBrk="0" fontAlgn="base" hangingPunct="0">
              <a:lnSpc>
                <a:spcPct val="93000"/>
              </a:lnSpc>
              <a:spcBef>
                <a:spcPts val="1800"/>
              </a:spcBef>
              <a:spcAft>
                <a:spcPct val="0"/>
              </a:spcAft>
              <a:buFont typeface="Arial" pitchFamily="34" charset="0"/>
              <a:buChar char="•"/>
            </a:pPr>
            <a:r>
              <a:rPr lang="en-US" sz="2400" dirty="0"/>
              <a:t>A COOK’S TASKONOMY (Figure 8.1 in TDO)</a:t>
            </a:r>
          </a:p>
        </p:txBody>
      </p:sp>
      <p:pic>
        <p:nvPicPr>
          <p:cNvPr id="3074" name="Picture 2"/>
          <p:cNvPicPr>
            <a:picLocks noChangeAspect="1" noChangeArrowheads="1"/>
          </p:cNvPicPr>
          <p:nvPr/>
        </p:nvPicPr>
        <p:blipFill>
          <a:blip r:embed="rId3" cstate="print"/>
          <a:srcRect/>
          <a:stretch>
            <a:fillRect/>
          </a:stretch>
        </p:blipFill>
        <p:spPr bwMode="auto">
          <a:xfrm>
            <a:off x="1353127" y="3124200"/>
            <a:ext cx="6284452" cy="2519198"/>
          </a:xfrm>
          <a:prstGeom prst="rect">
            <a:avLst/>
          </a:prstGeom>
          <a:noFill/>
          <a:ln w="9525">
            <a:noFill/>
            <a:miter lim="800000"/>
            <a:headEnd/>
            <a:tailEnd/>
          </a:ln>
        </p:spPr>
      </p:pic>
      <p:sp>
        <p:nvSpPr>
          <p:cNvPr id="2" name="TextBox 1">
            <a:extLst>
              <a:ext uri="{FF2B5EF4-FFF2-40B4-BE49-F238E27FC236}">
                <a16:creationId xmlns:a16="http://schemas.microsoft.com/office/drawing/2014/main" id="{3BC7F0CC-8D5C-4616-BA2C-D7C35EAA2771}"/>
              </a:ext>
            </a:extLst>
          </p:cNvPr>
          <p:cNvSpPr txBox="1"/>
          <p:nvPr/>
        </p:nvSpPr>
        <p:spPr>
          <a:xfrm>
            <a:off x="609600" y="5643398"/>
            <a:ext cx="7886700" cy="830997"/>
          </a:xfrm>
          <a:prstGeom prst="rect">
            <a:avLst/>
          </a:prstGeom>
          <a:noFill/>
        </p:spPr>
        <p:txBody>
          <a:bodyPr wrap="square" rtlCol="0">
            <a:spAutoFit/>
          </a:bodyPr>
          <a:lstStyle/>
          <a:p>
            <a:r>
              <a:rPr lang="en-US" sz="2400" b="1" i="1" dirty="0">
                <a:solidFill>
                  <a:srgbClr val="FF0000"/>
                </a:solidFill>
              </a:rPr>
              <a:t>Grocery stores and supermarkets are mostly organized taxonomically, but have some taskonomic classification</a:t>
            </a:r>
          </a:p>
        </p:txBody>
      </p:sp>
    </p:spTree>
    <p:extLst>
      <p:ext uri="{BB962C8B-B14F-4D97-AF65-F5344CB8AC3E}">
        <p14:creationId xmlns:p14="http://schemas.microsoft.com/office/powerpoint/2010/main" val="102509151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21</a:t>
            </a:fld>
            <a:endParaRPr lang="en-US" sz="1500" dirty="0">
              <a:solidFill>
                <a:srgbClr val="002955"/>
              </a:solidFill>
              <a:latin typeface="UC Berkeley OS Sign"/>
              <a:ea typeface="MS PGothic" pitchFamily="34" charset="-128"/>
              <a:sym typeface="UC Berkeley OS Sign"/>
            </a:endParaRPr>
          </a:p>
        </p:txBody>
      </p:sp>
      <p:pic>
        <p:nvPicPr>
          <p:cNvPr id="8" name="Picture 7" descr="MartialArtsCategories.gif"/>
          <p:cNvPicPr>
            <a:picLocks noChangeAspect="1"/>
          </p:cNvPicPr>
          <p:nvPr/>
        </p:nvPicPr>
        <p:blipFill>
          <a:blip r:embed="rId3" cstate="print"/>
          <a:stretch>
            <a:fillRect/>
          </a:stretch>
        </p:blipFill>
        <p:spPr>
          <a:xfrm>
            <a:off x="304800" y="1028700"/>
            <a:ext cx="8038214" cy="4800600"/>
          </a:xfrm>
          <a:prstGeom prst="rect">
            <a:avLst/>
          </a:prstGeom>
        </p:spPr>
      </p:pic>
      <p:sp>
        <p:nvSpPr>
          <p:cNvPr id="10" name="Title 9"/>
          <p:cNvSpPr>
            <a:spLocks noGrp="1"/>
          </p:cNvSpPr>
          <p:nvPr>
            <p:ph type="title"/>
          </p:nvPr>
        </p:nvSpPr>
        <p:spPr>
          <a:xfrm>
            <a:off x="381000" y="31102"/>
            <a:ext cx="8229600" cy="1143000"/>
          </a:xfrm>
        </p:spPr>
        <p:txBody>
          <a:bodyPr>
            <a:normAutofit/>
          </a:bodyPr>
          <a:lstStyle/>
          <a:p>
            <a:r>
              <a:rPr lang="en-US" b="1" dirty="0"/>
              <a:t>Task-Based Card Sorting</a:t>
            </a:r>
            <a:endParaRPr lang="en-US" dirty="0"/>
          </a:p>
        </p:txBody>
      </p:sp>
      <p:sp>
        <p:nvSpPr>
          <p:cNvPr id="5" name="TextBox 4">
            <a:extLst>
              <a:ext uri="{FF2B5EF4-FFF2-40B4-BE49-F238E27FC236}">
                <a16:creationId xmlns:a16="http://schemas.microsoft.com/office/drawing/2014/main" id="{2E6F5D7A-F0CF-4C21-B21C-81D584B56381}"/>
              </a:ext>
            </a:extLst>
          </p:cNvPr>
          <p:cNvSpPr txBox="1"/>
          <p:nvPr/>
        </p:nvSpPr>
        <p:spPr>
          <a:xfrm>
            <a:off x="609600" y="5643398"/>
            <a:ext cx="7886700" cy="830997"/>
          </a:xfrm>
          <a:prstGeom prst="rect">
            <a:avLst/>
          </a:prstGeom>
          <a:noFill/>
        </p:spPr>
        <p:txBody>
          <a:bodyPr wrap="square" rtlCol="0">
            <a:spAutoFit/>
          </a:bodyPr>
          <a:lstStyle/>
          <a:p>
            <a:r>
              <a:rPr lang="en-US" sz="2400" b="1" i="1" dirty="0">
                <a:solidFill>
                  <a:srgbClr val="FF0000"/>
                </a:solidFill>
              </a:rPr>
              <a:t>Which arrangement of cards better supports the gin rummy’s players sub-goals and plans?</a:t>
            </a:r>
          </a:p>
        </p:txBody>
      </p:sp>
    </p:spTree>
    <p:extLst>
      <p:ext uri="{BB962C8B-B14F-4D97-AF65-F5344CB8AC3E}">
        <p14:creationId xmlns:p14="http://schemas.microsoft.com/office/powerpoint/2010/main" val="344364456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371600"/>
            <a:ext cx="7433619" cy="2853730"/>
          </a:xfrm>
          <a:prstGeom prst="rect">
            <a:avLst/>
          </a:prstGeom>
        </p:spPr>
        <p:txBody>
          <a:bodyPr wrap="square">
            <a:spAutoFit/>
          </a:bodyPr>
          <a:lstStyle/>
          <a:p>
            <a:pPr marL="342900" indent="-342900">
              <a:lnSpc>
                <a:spcPct val="80000"/>
              </a:lnSpc>
              <a:spcBef>
                <a:spcPct val="20000"/>
              </a:spcBef>
              <a:buFont typeface="Arial" pitchFamily="34" charset="0"/>
              <a:buChar char="•"/>
            </a:pPr>
            <a:r>
              <a:rPr lang="en-US" sz="3000" dirty="0"/>
              <a:t>Offloading cognition into-the-world is a ubiquitous part of our everyday cognitive lives</a:t>
            </a:r>
          </a:p>
          <a:p>
            <a:pPr marL="342900" indent="-342900">
              <a:lnSpc>
                <a:spcPct val="80000"/>
              </a:lnSpc>
              <a:spcBef>
                <a:spcPct val="20000"/>
              </a:spcBef>
              <a:buFont typeface="Arial" pitchFamily="34" charset="0"/>
              <a:buChar char="•"/>
            </a:pPr>
            <a:r>
              <a:rPr lang="en-US" sz="3000" dirty="0"/>
              <a:t>We can also offload future memory demands into the world using </a:t>
            </a:r>
            <a:r>
              <a:rPr lang="en-US" sz="3200" dirty="0"/>
              <a:t>external tools to supply perceptual cues that can trigger intended actions</a:t>
            </a:r>
            <a:endParaRPr lang="en-US" sz="3000" dirty="0"/>
          </a:p>
        </p:txBody>
      </p:sp>
      <p:sp>
        <p:nvSpPr>
          <p:cNvPr id="5" name="TextBox 4"/>
          <p:cNvSpPr txBox="1"/>
          <p:nvPr/>
        </p:nvSpPr>
        <p:spPr>
          <a:xfrm>
            <a:off x="-76200" y="304800"/>
            <a:ext cx="9296400" cy="602024"/>
          </a:xfrm>
          <a:prstGeom prst="rect">
            <a:avLst/>
          </a:prstGeom>
          <a:noFill/>
        </p:spPr>
        <p:txBody>
          <a:bodyPr wrap="square" rtlCol="0">
            <a:spAutoFit/>
          </a:bodyPr>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latin typeface="+mj-lt"/>
                <a:ea typeface="+mj-ea"/>
                <a:cs typeface="+mj-cs"/>
              </a:rPr>
              <a:t>Offloading Memory</a:t>
            </a:r>
          </a:p>
        </p:txBody>
      </p:sp>
    </p:spTree>
    <p:extLst>
      <p:ext uri="{BB962C8B-B14F-4D97-AF65-F5344CB8AC3E}">
        <p14:creationId xmlns:p14="http://schemas.microsoft.com/office/powerpoint/2010/main" val="3173400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381000" y="228600"/>
            <a:ext cx="8165808" cy="6324600"/>
          </a:xfrm>
          <a:prstGeom prst="rect">
            <a:avLst/>
          </a:prstGeom>
        </p:spPr>
      </p:pic>
    </p:spTree>
    <p:extLst>
      <p:ext uri="{BB962C8B-B14F-4D97-AF65-F5344CB8AC3E}">
        <p14:creationId xmlns:p14="http://schemas.microsoft.com/office/powerpoint/2010/main" val="1037318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14400" y="990600"/>
            <a:ext cx="6936637" cy="4771747"/>
          </a:xfrm>
          <a:prstGeom prst="rect">
            <a:avLst/>
          </a:prstGeom>
        </p:spPr>
      </p:pic>
      <p:sp>
        <p:nvSpPr>
          <p:cNvPr id="3" name="TextBox 2"/>
          <p:cNvSpPr txBox="1"/>
          <p:nvPr/>
        </p:nvSpPr>
        <p:spPr>
          <a:xfrm>
            <a:off x="1001845" y="5762347"/>
            <a:ext cx="7114674" cy="954107"/>
          </a:xfrm>
          <a:prstGeom prst="rect">
            <a:avLst/>
          </a:prstGeom>
          <a:noFill/>
        </p:spPr>
        <p:txBody>
          <a:bodyPr wrap="square" rtlCol="0">
            <a:spAutoFit/>
          </a:bodyPr>
          <a:lstStyle/>
          <a:p>
            <a:r>
              <a:rPr lang="en-US" sz="2800" b="1" i="1" dirty="0">
                <a:solidFill>
                  <a:srgbClr val="FF0000"/>
                </a:solidFill>
              </a:rPr>
              <a:t>What role does the “cup as document” perform at Starbucks?  </a:t>
            </a:r>
          </a:p>
        </p:txBody>
      </p:sp>
      <p:sp>
        <p:nvSpPr>
          <p:cNvPr id="4" name="Title 1">
            <a:extLst>
              <a:ext uri="{FF2B5EF4-FFF2-40B4-BE49-F238E27FC236}">
                <a16:creationId xmlns:a16="http://schemas.microsoft.com/office/drawing/2014/main" id="{8846D48A-CB19-4B68-833A-80ADB4C66DDF}"/>
              </a:ext>
            </a:extLst>
          </p:cNvPr>
          <p:cNvSpPr txBox="1">
            <a:spLocks/>
          </p:cNvSpPr>
          <p:nvPr/>
        </p:nvSpPr>
        <p:spPr>
          <a:xfrm>
            <a:off x="304800" y="228600"/>
            <a:ext cx="8077200" cy="118903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It’s Not Just a Cup;  It’s a Document</a:t>
            </a:r>
          </a:p>
        </p:txBody>
      </p:sp>
    </p:spTree>
    <p:extLst>
      <p:ext uri="{BB962C8B-B14F-4D97-AF65-F5344CB8AC3E}">
        <p14:creationId xmlns:p14="http://schemas.microsoft.com/office/powerpoint/2010/main" val="2225232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3468"/>
            <a:ext cx="8237220" cy="1189038"/>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It’s Not Just A Cup; It’s Offloaded Memory</a:t>
            </a:r>
          </a:p>
        </p:txBody>
      </p:sp>
      <p:sp>
        <p:nvSpPr>
          <p:cNvPr id="3" name="Content Placeholder 2"/>
          <p:cNvSpPr>
            <a:spLocks noGrp="1"/>
          </p:cNvSpPr>
          <p:nvPr>
            <p:ph idx="1"/>
          </p:nvPr>
        </p:nvSpPr>
        <p:spPr>
          <a:xfrm>
            <a:off x="464820" y="1295400"/>
            <a:ext cx="8229600" cy="4525963"/>
          </a:xfrm>
        </p:spPr>
        <p:txBody>
          <a:bodyPr>
            <a:normAutofit fontScale="92500" lnSpcReduction="20000"/>
          </a:bodyPr>
          <a:lstStyle/>
          <a:p>
            <a:r>
              <a:rPr lang="en-US" dirty="0"/>
              <a:t>The cup improves quality at “specification time” by recording drink orders in a consistent and robust way</a:t>
            </a:r>
          </a:p>
          <a:p>
            <a:r>
              <a:rPr lang="en-US" dirty="0"/>
              <a:t>The order of the cups is an external representation of the “production queue”</a:t>
            </a:r>
          </a:p>
          <a:p>
            <a:r>
              <a:rPr lang="en-US" dirty="0"/>
              <a:t>It improves quality at “production time” because the barista's memory load is minimized</a:t>
            </a:r>
          </a:p>
          <a:p>
            <a:endParaRPr lang="en-US" dirty="0"/>
          </a:p>
          <a:p>
            <a:r>
              <a:rPr lang="en-US" dirty="0"/>
              <a:t>Kirsh, D. (2005). Multi-Tasking and cost structure: Implications for design. In </a:t>
            </a:r>
            <a:r>
              <a:rPr lang="en-US" i="1" dirty="0"/>
              <a:t>Proceedings of the Annual Meeting of the Cognitive Science Society</a:t>
            </a:r>
            <a:endParaRPr lang="en-US" dirty="0"/>
          </a:p>
        </p:txBody>
      </p:sp>
    </p:spTree>
    <p:extLst>
      <p:ext uri="{BB962C8B-B14F-4D97-AF65-F5344CB8AC3E}">
        <p14:creationId xmlns:p14="http://schemas.microsoft.com/office/powerpoint/2010/main" val="196125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Offloading “Prospective Memory”</a:t>
            </a:r>
          </a:p>
        </p:txBody>
      </p:sp>
      <p:sp>
        <p:nvSpPr>
          <p:cNvPr id="3" name="Content Placeholder 2"/>
          <p:cNvSpPr>
            <a:spLocks noGrp="1"/>
          </p:cNvSpPr>
          <p:nvPr>
            <p:ph idx="1"/>
          </p:nvPr>
        </p:nvSpPr>
        <p:spPr>
          <a:xfrm>
            <a:off x="457200" y="1371600"/>
            <a:ext cx="5334000" cy="5181600"/>
          </a:xfrm>
        </p:spPr>
        <p:txBody>
          <a:bodyPr>
            <a:normAutofit lnSpcReduction="10000"/>
          </a:bodyPr>
          <a:lstStyle/>
          <a:p>
            <a:r>
              <a:rPr lang="en-US" dirty="0"/>
              <a:t>We rely on memory not only to recall information from the past but also to execute intended behaviors in the future. Our ability to remember delayed intentions is called “prospective memory”</a:t>
            </a:r>
          </a:p>
          <a:p>
            <a:r>
              <a:rPr lang="en-US" dirty="0"/>
              <a:t>Delayed intentions can be triggered by perceptual cues in our environment</a:t>
            </a:r>
          </a:p>
        </p:txBody>
      </p:sp>
      <p:pic>
        <p:nvPicPr>
          <p:cNvPr id="3074" name="Picture 2"/>
          <p:cNvPicPr>
            <a:picLocks noChangeAspect="1" noChangeArrowheads="1"/>
          </p:cNvPicPr>
          <p:nvPr/>
        </p:nvPicPr>
        <p:blipFill>
          <a:blip r:embed="rId3" cstate="print"/>
          <a:srcRect/>
          <a:stretch>
            <a:fillRect/>
          </a:stretch>
        </p:blipFill>
        <p:spPr bwMode="auto">
          <a:xfrm>
            <a:off x="5943600" y="1524000"/>
            <a:ext cx="2800350" cy="4610100"/>
          </a:xfrm>
          <a:prstGeom prst="rect">
            <a:avLst/>
          </a:prstGeom>
          <a:noFill/>
          <a:ln w="9525">
            <a:noFill/>
            <a:miter lim="800000"/>
            <a:headEnd/>
            <a:tailEnd/>
          </a:ln>
        </p:spPr>
      </p:pic>
    </p:spTree>
    <p:extLst>
      <p:ext uri="{BB962C8B-B14F-4D97-AF65-F5344CB8AC3E}">
        <p14:creationId xmlns:p14="http://schemas.microsoft.com/office/powerpoint/2010/main" val="38915859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4FEA9-A3DC-478B-B563-600AD96ECFEF}"/>
              </a:ext>
            </a:extLst>
          </p:cNvPr>
          <p:cNvSpPr>
            <a:spLocks noGrp="1"/>
          </p:cNvSpPr>
          <p:nvPr>
            <p:ph type="title"/>
          </p:nvPr>
        </p:nvSpPr>
        <p:spPr>
          <a:xfrm>
            <a:off x="457200" y="457200"/>
            <a:ext cx="8229600" cy="1143000"/>
          </a:xfrm>
        </p:spPr>
        <p:txBody>
          <a:bodyPr>
            <a:normAutofit fontScale="90000"/>
          </a:bodyPr>
          <a:lstStyle/>
          <a:p>
            <a:r>
              <a:rPr lang="en-US" b="1" dirty="0"/>
              <a:t>Benefits of “External Representation”</a:t>
            </a:r>
            <a:br>
              <a:rPr lang="en-US" b="1" dirty="0"/>
            </a:br>
            <a:r>
              <a:rPr lang="en-US" sz="2200" dirty="0"/>
              <a:t>(Kirsh – Interaction, External Representation, and Sensemaking (2009))</a:t>
            </a:r>
          </a:p>
        </p:txBody>
      </p:sp>
      <p:sp>
        <p:nvSpPr>
          <p:cNvPr id="3" name="Content Placeholder 2">
            <a:extLst>
              <a:ext uri="{FF2B5EF4-FFF2-40B4-BE49-F238E27FC236}">
                <a16:creationId xmlns:a16="http://schemas.microsoft.com/office/drawing/2014/main" id="{533B0101-8B13-4B19-BED0-55E323EC7DF2}"/>
              </a:ext>
            </a:extLst>
          </p:cNvPr>
          <p:cNvSpPr>
            <a:spLocks noGrp="1"/>
          </p:cNvSpPr>
          <p:nvPr>
            <p:ph idx="1"/>
          </p:nvPr>
        </p:nvSpPr>
        <p:spPr>
          <a:xfrm>
            <a:off x="533400" y="1828801"/>
            <a:ext cx="8229600" cy="1600200"/>
          </a:xfrm>
        </p:spPr>
        <p:txBody>
          <a:bodyPr>
            <a:normAutofit/>
          </a:bodyPr>
          <a:lstStyle/>
          <a:p>
            <a:r>
              <a:rPr lang="en-US" sz="2800" dirty="0"/>
              <a:t>External representations enables us to solve problems and understand concepts that are too difficult “just by thinking”</a:t>
            </a:r>
          </a:p>
          <a:p>
            <a:endParaRPr lang="en-US" sz="2800" dirty="0"/>
          </a:p>
          <a:p>
            <a:endParaRPr lang="en-US" dirty="0"/>
          </a:p>
        </p:txBody>
      </p:sp>
      <p:sp>
        <p:nvSpPr>
          <p:cNvPr id="5" name="TextBox 4">
            <a:extLst>
              <a:ext uri="{FF2B5EF4-FFF2-40B4-BE49-F238E27FC236}">
                <a16:creationId xmlns:a16="http://schemas.microsoft.com/office/drawing/2014/main" id="{33840B01-DAC7-466E-9CCD-5E76D0434491}"/>
              </a:ext>
            </a:extLst>
          </p:cNvPr>
          <p:cNvSpPr txBox="1"/>
          <p:nvPr/>
        </p:nvSpPr>
        <p:spPr>
          <a:xfrm>
            <a:off x="1066800" y="3328024"/>
            <a:ext cx="4343400" cy="3108543"/>
          </a:xfrm>
          <a:prstGeom prst="rect">
            <a:avLst/>
          </a:prstGeom>
          <a:noFill/>
        </p:spPr>
        <p:txBody>
          <a:bodyPr wrap="square" rtlCol="0">
            <a:spAutoFit/>
          </a:bodyPr>
          <a:lstStyle/>
          <a:p>
            <a:r>
              <a:rPr lang="en-US" sz="2800" i="1" dirty="0"/>
              <a:t>A basic property of right-angled triangles is that the length of a median extending from the right angle to the hypotenuse is itself one half the length of the hypotenuse</a:t>
            </a:r>
          </a:p>
        </p:txBody>
      </p:sp>
      <p:pic>
        <p:nvPicPr>
          <p:cNvPr id="6" name="Picture 5">
            <a:extLst>
              <a:ext uri="{FF2B5EF4-FFF2-40B4-BE49-F238E27FC236}">
                <a16:creationId xmlns:a16="http://schemas.microsoft.com/office/drawing/2014/main" id="{6FFD9039-70C9-4C5B-BF56-2C655C8B9B4F}"/>
              </a:ext>
            </a:extLst>
          </p:cNvPr>
          <p:cNvPicPr>
            <a:picLocks noChangeAspect="1"/>
          </p:cNvPicPr>
          <p:nvPr/>
        </p:nvPicPr>
        <p:blipFill>
          <a:blip r:embed="rId2"/>
          <a:stretch>
            <a:fillRect/>
          </a:stretch>
        </p:blipFill>
        <p:spPr>
          <a:xfrm>
            <a:off x="5257800" y="3810000"/>
            <a:ext cx="3591299" cy="1914525"/>
          </a:xfrm>
          <a:prstGeom prst="rect">
            <a:avLst/>
          </a:prstGeom>
        </p:spPr>
      </p:pic>
    </p:spTree>
    <p:extLst>
      <p:ext uri="{BB962C8B-B14F-4D97-AF65-F5344CB8AC3E}">
        <p14:creationId xmlns:p14="http://schemas.microsoft.com/office/powerpoint/2010/main" val="20623492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4FEA9-A3DC-478B-B563-600AD96ECFEF}"/>
              </a:ext>
            </a:extLst>
          </p:cNvPr>
          <p:cNvSpPr>
            <a:spLocks noGrp="1"/>
          </p:cNvSpPr>
          <p:nvPr>
            <p:ph type="title"/>
          </p:nvPr>
        </p:nvSpPr>
        <p:spPr>
          <a:xfrm>
            <a:off x="457200" y="457200"/>
            <a:ext cx="8229600" cy="1143000"/>
          </a:xfrm>
        </p:spPr>
        <p:txBody>
          <a:bodyPr>
            <a:normAutofit fontScale="90000"/>
          </a:bodyPr>
          <a:lstStyle/>
          <a:p>
            <a:r>
              <a:rPr lang="en-US" b="1" dirty="0"/>
              <a:t>Benefits of Interaction with</a:t>
            </a:r>
            <a:br>
              <a:rPr lang="en-US" b="1" dirty="0"/>
            </a:br>
            <a:r>
              <a:rPr lang="en-US" b="1" dirty="0"/>
              <a:t> External Representations</a:t>
            </a:r>
            <a:endParaRPr lang="en-US" sz="2200" dirty="0"/>
          </a:p>
        </p:txBody>
      </p:sp>
      <p:sp>
        <p:nvSpPr>
          <p:cNvPr id="3" name="Content Placeholder 2">
            <a:extLst>
              <a:ext uri="{FF2B5EF4-FFF2-40B4-BE49-F238E27FC236}">
                <a16:creationId xmlns:a16="http://schemas.microsoft.com/office/drawing/2014/main" id="{533B0101-8B13-4B19-BED0-55E323EC7DF2}"/>
              </a:ext>
            </a:extLst>
          </p:cNvPr>
          <p:cNvSpPr>
            <a:spLocks noGrp="1"/>
          </p:cNvSpPr>
          <p:nvPr>
            <p:ph idx="1"/>
          </p:nvPr>
        </p:nvSpPr>
        <p:spPr>
          <a:xfrm>
            <a:off x="533400" y="1828801"/>
            <a:ext cx="8229600" cy="1600200"/>
          </a:xfrm>
        </p:spPr>
        <p:txBody>
          <a:bodyPr>
            <a:normAutofit fontScale="70000" lnSpcReduction="20000"/>
          </a:bodyPr>
          <a:lstStyle/>
          <a:p>
            <a:pPr marL="0" indent="0">
              <a:buNone/>
            </a:pPr>
            <a:r>
              <a:rPr lang="en-US" i="1" dirty="0"/>
              <a:t>Through interaction it is easier to process more efficiently (i.e. with better speed-accuracy), more deeply, more precisely, and often more broadly than by working inside the head alone</a:t>
            </a:r>
          </a:p>
          <a:p>
            <a:r>
              <a:rPr lang="en-US" dirty="0"/>
              <a:t>Can the jigsaw images on the left be perfectly assembled into the picture on the right?</a:t>
            </a:r>
            <a:endParaRPr lang="en-US" sz="2800" dirty="0"/>
          </a:p>
          <a:p>
            <a:endParaRPr lang="en-US" dirty="0"/>
          </a:p>
        </p:txBody>
      </p:sp>
      <p:pic>
        <p:nvPicPr>
          <p:cNvPr id="10" name="Picture 9">
            <a:extLst>
              <a:ext uri="{FF2B5EF4-FFF2-40B4-BE49-F238E27FC236}">
                <a16:creationId xmlns:a16="http://schemas.microsoft.com/office/drawing/2014/main" id="{CC460E1F-6CB5-4ABD-BDDC-89134A332F4E}"/>
              </a:ext>
            </a:extLst>
          </p:cNvPr>
          <p:cNvPicPr>
            <a:picLocks noChangeAspect="1"/>
          </p:cNvPicPr>
          <p:nvPr/>
        </p:nvPicPr>
        <p:blipFill>
          <a:blip r:embed="rId3"/>
          <a:stretch>
            <a:fillRect/>
          </a:stretch>
        </p:blipFill>
        <p:spPr>
          <a:xfrm>
            <a:off x="1046284" y="3429000"/>
            <a:ext cx="7203831" cy="3314894"/>
          </a:xfrm>
          <a:prstGeom prst="rect">
            <a:avLst/>
          </a:prstGeom>
        </p:spPr>
      </p:pic>
    </p:spTree>
    <p:extLst>
      <p:ext uri="{BB962C8B-B14F-4D97-AF65-F5344CB8AC3E}">
        <p14:creationId xmlns:p14="http://schemas.microsoft.com/office/powerpoint/2010/main" val="2116504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1181" y="1295400"/>
            <a:ext cx="8458200" cy="2963888"/>
          </a:xfrm>
          <a:prstGeom prst="rect">
            <a:avLst/>
          </a:prstGeom>
        </p:spPr>
        <p:txBody>
          <a:bodyPr wrap="square">
            <a:spAutoFit/>
          </a:bodyPr>
          <a:lstStyle/>
          <a:p>
            <a:pPr marL="342900" indent="-342900">
              <a:lnSpc>
                <a:spcPct val="80000"/>
              </a:lnSpc>
              <a:spcBef>
                <a:spcPct val="20000"/>
              </a:spcBef>
              <a:buFont typeface="Arial" pitchFamily="34" charset="0"/>
              <a:buChar char="•"/>
            </a:pPr>
            <a:r>
              <a:rPr lang="en-US" sz="3000" dirty="0"/>
              <a:t>Representations differ in how explicitly they encode information</a:t>
            </a:r>
          </a:p>
          <a:p>
            <a:pPr marL="342900" indent="-342900">
              <a:lnSpc>
                <a:spcPct val="80000"/>
              </a:lnSpc>
              <a:spcBef>
                <a:spcPct val="20000"/>
              </a:spcBef>
              <a:buFont typeface="Arial" pitchFamily="34" charset="0"/>
              <a:buChar char="•"/>
            </a:pPr>
            <a:r>
              <a:rPr lang="en-US" sz="3000" dirty="0"/>
              <a:t>Externalized representations can often be reformulated to make them more explicit, easier to understand and think with</a:t>
            </a:r>
          </a:p>
          <a:p>
            <a:pPr marL="342900" indent="-342900">
              <a:lnSpc>
                <a:spcPct val="80000"/>
              </a:lnSpc>
              <a:spcBef>
                <a:spcPct val="20000"/>
              </a:spcBef>
              <a:buFont typeface="Arial" pitchFamily="34" charset="0"/>
              <a:buChar char="•"/>
            </a:pPr>
            <a:r>
              <a:rPr lang="en-US" sz="3000" dirty="0"/>
              <a:t>The cost structure of computation is very different outside the head than inside</a:t>
            </a:r>
          </a:p>
        </p:txBody>
      </p:sp>
      <p:sp>
        <p:nvSpPr>
          <p:cNvPr id="5" name="TextBox 4"/>
          <p:cNvSpPr txBox="1"/>
          <p:nvPr/>
        </p:nvSpPr>
        <p:spPr>
          <a:xfrm>
            <a:off x="-76200" y="304800"/>
            <a:ext cx="9296400" cy="602024"/>
          </a:xfrm>
          <a:prstGeom prst="rect">
            <a:avLst/>
          </a:prstGeom>
          <a:noFill/>
        </p:spPr>
        <p:txBody>
          <a:bodyPr wrap="square" rtlCol="0">
            <a:spAutoFit/>
          </a:bodyPr>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latin typeface="+mj-lt"/>
                <a:ea typeface="+mj-ea"/>
                <a:cs typeface="+mj-cs"/>
              </a:rPr>
              <a:t>Benefits of “Reformulation”</a:t>
            </a:r>
          </a:p>
        </p:txBody>
      </p:sp>
      <p:pic>
        <p:nvPicPr>
          <p:cNvPr id="7" name="Picture 6">
            <a:extLst>
              <a:ext uri="{FF2B5EF4-FFF2-40B4-BE49-F238E27FC236}">
                <a16:creationId xmlns:a16="http://schemas.microsoft.com/office/drawing/2014/main" id="{E542C2E3-B24B-4E71-BBE2-23452E2046F9}"/>
              </a:ext>
            </a:extLst>
          </p:cNvPr>
          <p:cNvPicPr>
            <a:picLocks noChangeAspect="1"/>
          </p:cNvPicPr>
          <p:nvPr/>
        </p:nvPicPr>
        <p:blipFill>
          <a:blip r:embed="rId3"/>
          <a:stretch>
            <a:fillRect/>
          </a:stretch>
        </p:blipFill>
        <p:spPr>
          <a:xfrm>
            <a:off x="259471" y="4538456"/>
            <a:ext cx="8686800" cy="1084112"/>
          </a:xfrm>
          <a:prstGeom prst="rect">
            <a:avLst/>
          </a:prstGeom>
        </p:spPr>
      </p:pic>
    </p:spTree>
    <p:extLst>
      <p:ext uri="{BB962C8B-B14F-4D97-AF65-F5344CB8AC3E}">
        <p14:creationId xmlns:p14="http://schemas.microsoft.com/office/powerpoint/2010/main" val="3526525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74936" y="1524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a:t>The Context: Individual Organizing Systems and Categories</a:t>
            </a:r>
            <a:endParaRPr lang="en-US"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33835" y="1373877"/>
            <a:ext cx="8382000" cy="4364174"/>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Created to satisfy ad hoc requirements that emerge from an individual’s </a:t>
            </a:r>
            <a:r>
              <a:rPr lang="en-US" sz="2800" i="1" dirty="0">
                <a:solidFill>
                  <a:srgbClr val="FF0000"/>
                </a:solidFill>
                <a:latin typeface="UC Berkeley OS Sign"/>
                <a:cs typeface="Arial" pitchFamily="34" charset="0"/>
                <a:sym typeface="Arial" pitchFamily="34" charset="0"/>
              </a:rPr>
              <a:t>unique</a:t>
            </a:r>
            <a:r>
              <a:rPr lang="en-US" sz="2800" dirty="0">
                <a:latin typeface="UC Berkeley OS Sign"/>
                <a:cs typeface="Arial" pitchFamily="34" charset="0"/>
                <a:sym typeface="Arial" pitchFamily="34" charset="0"/>
              </a:rPr>
              <a:t> </a:t>
            </a:r>
            <a:r>
              <a:rPr lang="en-US" sz="2800" dirty="0">
                <a:solidFill>
                  <a:srgbClr val="FF0000"/>
                </a:solidFill>
                <a:latin typeface="UC Berkeley OS Sign"/>
                <a:cs typeface="Arial" pitchFamily="34" charset="0"/>
                <a:sym typeface="Arial" pitchFamily="34" charset="0"/>
              </a:rPr>
              <a:t>experiences, preferences, utility functions, and resource collections</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Created intentionally in response to specific organizing requirements, often short-term ones</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Can have an imaginative or metaphorical basis that distorts or misinterpret cultural categories</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How people organize their personal information has been much studied </a:t>
            </a:r>
          </a:p>
        </p:txBody>
      </p:sp>
    </p:spTree>
    <p:extLst>
      <p:ext uri="{BB962C8B-B14F-4D97-AF65-F5344CB8AC3E}">
        <p14:creationId xmlns:p14="http://schemas.microsoft.com/office/powerpoint/2010/main" val="107203243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906824"/>
            <a:ext cx="8458200" cy="1569660"/>
          </a:xfrm>
          <a:prstGeom prst="rect">
            <a:avLst/>
          </a:prstGeom>
        </p:spPr>
        <p:txBody>
          <a:bodyPr wrap="square">
            <a:spAutoFit/>
          </a:bodyPr>
          <a:lstStyle/>
          <a:p>
            <a:pPr marL="285750" indent="-285750">
              <a:buFont typeface="Arial" panose="020B0604020202020204" pitchFamily="34" charset="0"/>
              <a:buChar char="•"/>
            </a:pPr>
            <a:r>
              <a:rPr lang="en-US" sz="2400" dirty="0"/>
              <a:t>Every representational system or modality has its strengths and weaknesses</a:t>
            </a:r>
          </a:p>
          <a:p>
            <a:pPr marL="285750" indent="-285750">
              <a:buFont typeface="Arial" panose="020B0604020202020204" pitchFamily="34" charset="0"/>
              <a:buChar char="•"/>
            </a:pPr>
            <a:r>
              <a:rPr lang="en-US" sz="2400" dirty="0"/>
              <a:t>An inference or attribute that is obvious in one system may be non-obvious in another</a:t>
            </a:r>
          </a:p>
        </p:txBody>
      </p:sp>
      <p:sp>
        <p:nvSpPr>
          <p:cNvPr id="5" name="TextBox 4"/>
          <p:cNvSpPr txBox="1"/>
          <p:nvPr/>
        </p:nvSpPr>
        <p:spPr>
          <a:xfrm>
            <a:off x="-76200" y="304800"/>
            <a:ext cx="9296400" cy="602024"/>
          </a:xfrm>
          <a:prstGeom prst="rect">
            <a:avLst/>
          </a:prstGeom>
          <a:noFill/>
        </p:spPr>
        <p:txBody>
          <a:bodyPr wrap="square" rtlCol="0">
            <a:spAutoFit/>
          </a:bodyPr>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latin typeface="+mj-lt"/>
                <a:ea typeface="+mj-ea"/>
                <a:cs typeface="+mj-cs"/>
              </a:rPr>
              <a:t>Benefits of “Natural Encoding”</a:t>
            </a:r>
          </a:p>
        </p:txBody>
      </p:sp>
      <p:pic>
        <p:nvPicPr>
          <p:cNvPr id="3" name="Picture 2">
            <a:extLst>
              <a:ext uri="{FF2B5EF4-FFF2-40B4-BE49-F238E27FC236}">
                <a16:creationId xmlns:a16="http://schemas.microsoft.com/office/drawing/2014/main" id="{129B7D0B-20FB-433C-8762-E5C05A2235E6}"/>
              </a:ext>
            </a:extLst>
          </p:cNvPr>
          <p:cNvPicPr>
            <a:picLocks noChangeAspect="1"/>
          </p:cNvPicPr>
          <p:nvPr/>
        </p:nvPicPr>
        <p:blipFill>
          <a:blip r:embed="rId3"/>
          <a:stretch>
            <a:fillRect/>
          </a:stretch>
        </p:blipFill>
        <p:spPr>
          <a:xfrm>
            <a:off x="914400" y="2514600"/>
            <a:ext cx="7479620" cy="4083763"/>
          </a:xfrm>
          <a:prstGeom prst="rect">
            <a:avLst/>
          </a:prstGeom>
        </p:spPr>
      </p:pic>
    </p:spTree>
    <p:extLst>
      <p:ext uri="{BB962C8B-B14F-4D97-AF65-F5344CB8AC3E}">
        <p14:creationId xmlns:p14="http://schemas.microsoft.com/office/powerpoint/2010/main" val="10063394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BFAF1-DAB2-4193-914E-98BAC6A85F08}"/>
              </a:ext>
            </a:extLst>
          </p:cNvPr>
          <p:cNvSpPr>
            <a:spLocks noGrp="1"/>
          </p:cNvSpPr>
          <p:nvPr>
            <p:ph type="title"/>
          </p:nvPr>
        </p:nvSpPr>
        <p:spPr>
          <a:xfrm>
            <a:off x="838200" y="191168"/>
            <a:ext cx="8229600" cy="1143000"/>
          </a:xfrm>
        </p:spPr>
        <p:txBody>
          <a:bodyPr/>
          <a:lstStyle/>
          <a:p>
            <a:r>
              <a:rPr lang="en-US" b="1" dirty="0"/>
              <a:t>The BART System Map </a:t>
            </a:r>
          </a:p>
        </p:txBody>
      </p:sp>
      <p:pic>
        <p:nvPicPr>
          <p:cNvPr id="4" name="Content Placeholder 3">
            <a:extLst>
              <a:ext uri="{FF2B5EF4-FFF2-40B4-BE49-F238E27FC236}">
                <a16:creationId xmlns:a16="http://schemas.microsoft.com/office/drawing/2014/main" id="{D8BFD81D-F4B9-428A-BE1C-2EBE71DD8D74}"/>
              </a:ext>
            </a:extLst>
          </p:cNvPr>
          <p:cNvPicPr>
            <a:picLocks noGrp="1" noChangeAspect="1"/>
          </p:cNvPicPr>
          <p:nvPr>
            <p:ph idx="1"/>
          </p:nvPr>
        </p:nvPicPr>
        <p:blipFill>
          <a:blip r:embed="rId3"/>
          <a:stretch>
            <a:fillRect/>
          </a:stretch>
        </p:blipFill>
        <p:spPr>
          <a:xfrm>
            <a:off x="1981200" y="1219200"/>
            <a:ext cx="6761666" cy="5486400"/>
          </a:xfrm>
          <a:prstGeom prst="rect">
            <a:avLst/>
          </a:prstGeom>
        </p:spPr>
      </p:pic>
      <p:sp>
        <p:nvSpPr>
          <p:cNvPr id="5" name="TextBox 4">
            <a:extLst>
              <a:ext uri="{FF2B5EF4-FFF2-40B4-BE49-F238E27FC236}">
                <a16:creationId xmlns:a16="http://schemas.microsoft.com/office/drawing/2014/main" id="{F04532B4-ED5D-4417-9136-9467E4061701}"/>
              </a:ext>
            </a:extLst>
          </p:cNvPr>
          <p:cNvSpPr txBox="1"/>
          <p:nvPr/>
        </p:nvSpPr>
        <p:spPr>
          <a:xfrm>
            <a:off x="324934" y="990600"/>
            <a:ext cx="1447800" cy="5262979"/>
          </a:xfrm>
          <a:prstGeom prst="rect">
            <a:avLst/>
          </a:prstGeom>
          <a:noFill/>
        </p:spPr>
        <p:txBody>
          <a:bodyPr wrap="square" rtlCol="0">
            <a:spAutoFit/>
          </a:bodyPr>
          <a:lstStyle/>
          <a:p>
            <a:r>
              <a:rPr lang="en-US" sz="2400" dirty="0">
                <a:solidFill>
                  <a:srgbClr val="FF0000"/>
                </a:solidFill>
              </a:rPr>
              <a:t>In what ways is this map schematic rather than physical or literal?</a:t>
            </a:r>
          </a:p>
          <a:p>
            <a:endParaRPr lang="en-US" sz="2400" dirty="0">
              <a:solidFill>
                <a:srgbClr val="FF0000"/>
              </a:solidFill>
            </a:endParaRPr>
          </a:p>
          <a:p>
            <a:r>
              <a:rPr lang="en-US" sz="2400" dirty="0">
                <a:solidFill>
                  <a:srgbClr val="FF0000"/>
                </a:solidFill>
              </a:rPr>
              <a:t>What are the pros and cons of this design?</a:t>
            </a:r>
          </a:p>
        </p:txBody>
      </p:sp>
      <p:pic>
        <p:nvPicPr>
          <p:cNvPr id="6" name="Picture 5">
            <a:extLst>
              <a:ext uri="{FF2B5EF4-FFF2-40B4-BE49-F238E27FC236}">
                <a16:creationId xmlns:a16="http://schemas.microsoft.com/office/drawing/2014/main" id="{E02D5454-A5C5-4C29-8C0F-E6C6599E0051}"/>
              </a:ext>
            </a:extLst>
          </p:cNvPr>
          <p:cNvPicPr>
            <a:picLocks noChangeAspect="1"/>
          </p:cNvPicPr>
          <p:nvPr/>
        </p:nvPicPr>
        <p:blipFill>
          <a:blip r:embed="rId4"/>
          <a:stretch>
            <a:fillRect/>
          </a:stretch>
        </p:blipFill>
        <p:spPr>
          <a:xfrm>
            <a:off x="76200" y="95428"/>
            <a:ext cx="2133785" cy="749873"/>
          </a:xfrm>
          <a:prstGeom prst="rect">
            <a:avLst/>
          </a:prstGeom>
        </p:spPr>
      </p:pic>
    </p:spTree>
    <p:extLst>
      <p:ext uri="{BB962C8B-B14F-4D97-AF65-F5344CB8AC3E}">
        <p14:creationId xmlns:p14="http://schemas.microsoft.com/office/powerpoint/2010/main" val="23188895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219200"/>
            <a:ext cx="7543800" cy="4401205"/>
          </a:xfrm>
          <a:prstGeom prst="rect">
            <a:avLst/>
          </a:prstGeom>
        </p:spPr>
        <p:txBody>
          <a:bodyPr wrap="square">
            <a:spAutoFit/>
          </a:bodyPr>
          <a:lstStyle/>
          <a:p>
            <a:pPr marL="285750" indent="-285750">
              <a:buFont typeface="Arial" panose="020B0604020202020204" pitchFamily="34" charset="0"/>
              <a:buChar char="•"/>
            </a:pPr>
            <a:r>
              <a:rPr lang="en-US" sz="2800" dirty="0"/>
              <a:t>Sometimes a non-natural or non-literal representation can be more revealing than the original representation because it can be parameterized or simulated</a:t>
            </a:r>
          </a:p>
          <a:p>
            <a:pPr marL="285750" indent="-285750">
              <a:buFont typeface="Arial" panose="020B0604020202020204" pitchFamily="34" charset="0"/>
              <a:buChar char="•"/>
            </a:pPr>
            <a:r>
              <a:rPr lang="en-US" sz="2800" dirty="0"/>
              <a:t>Multiple representations that emphasize different properties can suggest new benefits or insights</a:t>
            </a:r>
          </a:p>
          <a:p>
            <a:pPr marL="285750" indent="-285750">
              <a:buFont typeface="Arial" panose="020B0604020202020204" pitchFamily="34" charset="0"/>
              <a:buChar char="•"/>
            </a:pPr>
            <a:r>
              <a:rPr lang="en-US" sz="2800" dirty="0"/>
              <a:t>Visual designers who move between pen and paper, 3D mockups and rapid prototypes are familiar with this idea</a:t>
            </a:r>
          </a:p>
        </p:txBody>
      </p:sp>
      <p:sp>
        <p:nvSpPr>
          <p:cNvPr id="5" name="TextBox 4"/>
          <p:cNvSpPr txBox="1"/>
          <p:nvPr/>
        </p:nvSpPr>
        <p:spPr>
          <a:xfrm>
            <a:off x="-76200" y="304800"/>
            <a:ext cx="9296400" cy="602024"/>
          </a:xfrm>
          <a:prstGeom prst="rect">
            <a:avLst/>
          </a:prstGeom>
          <a:noFill/>
        </p:spPr>
        <p:txBody>
          <a:bodyPr wrap="square" rtlCol="0">
            <a:spAutoFit/>
          </a:bodyPr>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latin typeface="+mj-lt"/>
                <a:ea typeface="+mj-ea"/>
                <a:cs typeface="+mj-cs"/>
              </a:rPr>
              <a:t>Benefits of “Multiple Representation”</a:t>
            </a:r>
          </a:p>
        </p:txBody>
      </p:sp>
    </p:spTree>
    <p:extLst>
      <p:ext uri="{BB962C8B-B14F-4D97-AF65-F5344CB8AC3E}">
        <p14:creationId xmlns:p14="http://schemas.microsoft.com/office/powerpoint/2010/main" val="35801259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7B71B-2D1D-488F-A914-1DA4D647C21D}"/>
              </a:ext>
            </a:extLst>
          </p:cNvPr>
          <p:cNvSpPr>
            <a:spLocks noGrp="1"/>
          </p:cNvSpPr>
          <p:nvPr>
            <p:ph type="title"/>
          </p:nvPr>
        </p:nvSpPr>
        <p:spPr>
          <a:xfrm>
            <a:off x="-371475" y="149993"/>
            <a:ext cx="9448800" cy="1143000"/>
          </a:xfrm>
        </p:spPr>
        <p:txBody>
          <a:bodyPr>
            <a:normAutofit fontScale="90000"/>
          </a:bodyPr>
          <a:lstStyle/>
          <a:p>
            <a:r>
              <a:rPr lang="en-US" dirty="0"/>
              <a:t>QUEUE LAYOUT</a:t>
            </a:r>
            <a:br>
              <a:rPr lang="en-US" dirty="0"/>
            </a:br>
            <a:r>
              <a:rPr lang="en-US" dirty="0"/>
              <a:t>            Pictorial</a:t>
            </a:r>
          </a:p>
        </p:txBody>
      </p:sp>
      <p:sp>
        <p:nvSpPr>
          <p:cNvPr id="6" name="Rectangle 5">
            <a:extLst>
              <a:ext uri="{FF2B5EF4-FFF2-40B4-BE49-F238E27FC236}">
                <a16:creationId xmlns:a16="http://schemas.microsoft.com/office/drawing/2014/main" id="{273D655A-5759-4167-92E7-C5D40BF50DE2}"/>
              </a:ext>
            </a:extLst>
          </p:cNvPr>
          <p:cNvSpPr/>
          <p:nvPr/>
        </p:nvSpPr>
        <p:spPr>
          <a:xfrm>
            <a:off x="685800" y="5178841"/>
            <a:ext cx="2534220" cy="769441"/>
          </a:xfrm>
          <a:prstGeom prst="rect">
            <a:avLst/>
          </a:prstGeom>
        </p:spPr>
        <p:txBody>
          <a:bodyPr wrap="none">
            <a:spAutoFit/>
          </a:bodyPr>
          <a:lstStyle/>
          <a:p>
            <a:r>
              <a:rPr lang="en-US" sz="4400" dirty="0">
                <a:solidFill>
                  <a:prstClr val="black"/>
                </a:solidFill>
                <a:ea typeface="+mj-ea"/>
                <a:cs typeface="+mj-cs"/>
              </a:rPr>
              <a:t>Schematic</a:t>
            </a:r>
            <a:endParaRPr lang="en-US" dirty="0"/>
          </a:p>
        </p:txBody>
      </p:sp>
      <p:pic>
        <p:nvPicPr>
          <p:cNvPr id="5" name="Picture 4">
            <a:extLst>
              <a:ext uri="{FF2B5EF4-FFF2-40B4-BE49-F238E27FC236}">
                <a16:creationId xmlns:a16="http://schemas.microsoft.com/office/drawing/2014/main" id="{8153DF0E-1FDE-4AC4-91FB-B4D5262D04F0}"/>
              </a:ext>
            </a:extLst>
          </p:cNvPr>
          <p:cNvPicPr>
            <a:picLocks noChangeAspect="1"/>
          </p:cNvPicPr>
          <p:nvPr/>
        </p:nvPicPr>
        <p:blipFill>
          <a:blip r:embed="rId3"/>
          <a:stretch>
            <a:fillRect/>
          </a:stretch>
        </p:blipFill>
        <p:spPr>
          <a:xfrm>
            <a:off x="3301488" y="4079086"/>
            <a:ext cx="5121465" cy="2631517"/>
          </a:xfrm>
          <a:prstGeom prst="rect">
            <a:avLst/>
          </a:prstGeom>
        </p:spPr>
      </p:pic>
      <p:pic>
        <p:nvPicPr>
          <p:cNvPr id="8" name="Picture 7">
            <a:extLst>
              <a:ext uri="{FF2B5EF4-FFF2-40B4-BE49-F238E27FC236}">
                <a16:creationId xmlns:a16="http://schemas.microsoft.com/office/drawing/2014/main" id="{400DDDD3-94FE-45A4-B3E7-79663D416B93}"/>
              </a:ext>
            </a:extLst>
          </p:cNvPr>
          <p:cNvPicPr>
            <a:picLocks noChangeAspect="1"/>
          </p:cNvPicPr>
          <p:nvPr/>
        </p:nvPicPr>
        <p:blipFill>
          <a:blip r:embed="rId4"/>
          <a:stretch>
            <a:fillRect/>
          </a:stretch>
        </p:blipFill>
        <p:spPr>
          <a:xfrm>
            <a:off x="4918567" y="1463155"/>
            <a:ext cx="3332729" cy="2442305"/>
          </a:xfrm>
          <a:prstGeom prst="rect">
            <a:avLst/>
          </a:prstGeom>
        </p:spPr>
      </p:pic>
      <p:pic>
        <p:nvPicPr>
          <p:cNvPr id="9" name="Picture 8">
            <a:extLst>
              <a:ext uri="{FF2B5EF4-FFF2-40B4-BE49-F238E27FC236}">
                <a16:creationId xmlns:a16="http://schemas.microsoft.com/office/drawing/2014/main" id="{7205D1B9-31D5-4731-886F-B50A6C454326}"/>
              </a:ext>
            </a:extLst>
          </p:cNvPr>
          <p:cNvPicPr>
            <a:picLocks noChangeAspect="1"/>
          </p:cNvPicPr>
          <p:nvPr/>
        </p:nvPicPr>
        <p:blipFill>
          <a:blip r:embed="rId5"/>
          <a:stretch>
            <a:fillRect/>
          </a:stretch>
        </p:blipFill>
        <p:spPr>
          <a:xfrm>
            <a:off x="564358" y="1474041"/>
            <a:ext cx="3628420" cy="2414549"/>
          </a:xfrm>
          <a:prstGeom prst="rect">
            <a:avLst/>
          </a:prstGeom>
        </p:spPr>
      </p:pic>
      <p:pic>
        <p:nvPicPr>
          <p:cNvPr id="7" name="Picture 6">
            <a:extLst>
              <a:ext uri="{FF2B5EF4-FFF2-40B4-BE49-F238E27FC236}">
                <a16:creationId xmlns:a16="http://schemas.microsoft.com/office/drawing/2014/main" id="{8D885676-F4BA-41D7-8688-D78DD33BD991}"/>
              </a:ext>
            </a:extLst>
          </p:cNvPr>
          <p:cNvPicPr>
            <a:picLocks noChangeAspect="1"/>
          </p:cNvPicPr>
          <p:nvPr/>
        </p:nvPicPr>
        <p:blipFill>
          <a:blip r:embed="rId6"/>
          <a:stretch>
            <a:fillRect/>
          </a:stretch>
        </p:blipFill>
        <p:spPr>
          <a:xfrm>
            <a:off x="76200" y="95428"/>
            <a:ext cx="2133785" cy="749873"/>
          </a:xfrm>
          <a:prstGeom prst="rect">
            <a:avLst/>
          </a:prstGeom>
        </p:spPr>
      </p:pic>
    </p:spTree>
    <p:extLst>
      <p:ext uri="{BB962C8B-B14F-4D97-AF65-F5344CB8AC3E}">
        <p14:creationId xmlns:p14="http://schemas.microsoft.com/office/powerpoint/2010/main" val="186633243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3733800" cy="1143000"/>
          </a:xfrm>
        </p:spPr>
        <p:txBody>
          <a:bodyPr>
            <a:normAutofit fontScale="90000"/>
          </a:bodyPr>
          <a:lstStyle/>
          <a:p>
            <a:r>
              <a:rPr lang="en-US" b="1" dirty="0"/>
              <a:t>Some Questions</a:t>
            </a:r>
          </a:p>
        </p:txBody>
      </p:sp>
      <p:sp>
        <p:nvSpPr>
          <p:cNvPr id="3" name="Content Placeholder 2"/>
          <p:cNvSpPr>
            <a:spLocks noGrp="1"/>
          </p:cNvSpPr>
          <p:nvPr>
            <p:ph idx="1"/>
          </p:nvPr>
        </p:nvSpPr>
        <p:spPr>
          <a:xfrm>
            <a:off x="457199" y="1442659"/>
            <a:ext cx="7924801" cy="4881941"/>
          </a:xfrm>
        </p:spPr>
        <p:txBody>
          <a:bodyPr>
            <a:normAutofit fontScale="85000" lnSpcReduction="10000"/>
          </a:bodyPr>
          <a:lstStyle/>
          <a:p>
            <a:r>
              <a:rPr lang="en-US" altLang="en-US" dirty="0"/>
              <a:t>Automated/autonomous systems and products are “smarter” the more we offload cognitive demands onto them. But what are the downsides?</a:t>
            </a:r>
          </a:p>
          <a:p>
            <a:r>
              <a:rPr lang="en-US" altLang="en-US" dirty="0"/>
              <a:t>Do you remember addresses and phone numbers, or do you just use them on your smartphone? </a:t>
            </a:r>
          </a:p>
          <a:p>
            <a:r>
              <a:rPr lang="en-US" altLang="en-US" dirty="0"/>
              <a:t>We can search the web for almost anything</a:t>
            </a:r>
            <a:br>
              <a:rPr lang="en-US" altLang="en-US" dirty="0"/>
            </a:br>
            <a:br>
              <a:rPr lang="en-US" altLang="en-US" dirty="0"/>
            </a:br>
            <a:endParaRPr lang="en-US" altLang="en-US" dirty="0"/>
          </a:p>
          <a:p>
            <a:pPr lvl="1"/>
            <a:r>
              <a:rPr lang="en-US" altLang="en-US" sz="3500" b="1" i="1" dirty="0">
                <a:solidFill>
                  <a:srgbClr val="FF0000"/>
                </a:solidFill>
              </a:rPr>
              <a:t>How does this change how we read, study, learn?</a:t>
            </a:r>
          </a:p>
          <a:p>
            <a:pPr lvl="1"/>
            <a:r>
              <a:rPr lang="en-US" altLang="en-US" sz="3500" b="1" i="1" dirty="0">
                <a:solidFill>
                  <a:srgbClr val="FF0000"/>
                </a:solidFill>
              </a:rPr>
              <a:t>Is Google making us lazy and stupid?</a:t>
            </a:r>
          </a:p>
          <a:p>
            <a:endParaRPr lang="en-US" altLang="en-US" dirty="0"/>
          </a:p>
        </p:txBody>
      </p:sp>
    </p:spTree>
    <p:extLst>
      <p:ext uri="{BB962C8B-B14F-4D97-AF65-F5344CB8AC3E}">
        <p14:creationId xmlns:p14="http://schemas.microsoft.com/office/powerpoint/2010/main" val="17691806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77D0DB-A1B5-4341-911C-0F11D6523BAC}"/>
              </a:ext>
            </a:extLst>
          </p:cNvPr>
          <p:cNvPicPr>
            <a:picLocks noChangeAspect="1"/>
          </p:cNvPicPr>
          <p:nvPr/>
        </p:nvPicPr>
        <p:blipFill>
          <a:blip r:embed="rId2"/>
          <a:stretch>
            <a:fillRect/>
          </a:stretch>
        </p:blipFill>
        <p:spPr>
          <a:xfrm>
            <a:off x="462550" y="1066800"/>
            <a:ext cx="8218900" cy="4142770"/>
          </a:xfrm>
          <a:prstGeom prst="rect">
            <a:avLst/>
          </a:prstGeom>
        </p:spPr>
      </p:pic>
    </p:spTree>
    <p:extLst>
      <p:ext uri="{BB962C8B-B14F-4D97-AF65-F5344CB8AC3E}">
        <p14:creationId xmlns:p14="http://schemas.microsoft.com/office/powerpoint/2010/main" val="20857353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D559E-307F-4CE1-A5CA-E9B5DA307F14}"/>
              </a:ext>
            </a:extLst>
          </p:cNvPr>
          <p:cNvSpPr>
            <a:spLocks noGrp="1"/>
          </p:cNvSpPr>
          <p:nvPr>
            <p:ph type="title"/>
          </p:nvPr>
        </p:nvSpPr>
        <p:spPr/>
        <p:txBody>
          <a:bodyPr/>
          <a:lstStyle/>
          <a:p>
            <a:r>
              <a:rPr lang="en-US" b="1" dirty="0"/>
              <a:t>Drop in – Professor David Kirsh</a:t>
            </a:r>
          </a:p>
        </p:txBody>
      </p:sp>
      <p:pic>
        <p:nvPicPr>
          <p:cNvPr id="4" name="Content Placeholder 3">
            <a:extLst>
              <a:ext uri="{FF2B5EF4-FFF2-40B4-BE49-F238E27FC236}">
                <a16:creationId xmlns:a16="http://schemas.microsoft.com/office/drawing/2014/main" id="{6B2E0847-975C-4720-993D-BD55C1915DCC}"/>
              </a:ext>
            </a:extLst>
          </p:cNvPr>
          <p:cNvPicPr>
            <a:picLocks noGrp="1" noChangeAspect="1"/>
          </p:cNvPicPr>
          <p:nvPr>
            <p:ph idx="1"/>
          </p:nvPr>
        </p:nvPicPr>
        <p:blipFill>
          <a:blip r:embed="rId3"/>
          <a:stretch>
            <a:fillRect/>
          </a:stretch>
        </p:blipFill>
        <p:spPr>
          <a:xfrm>
            <a:off x="5330015" y="1417638"/>
            <a:ext cx="2828925" cy="2828925"/>
          </a:xfrm>
          <a:prstGeom prst="rect">
            <a:avLst/>
          </a:prstGeom>
        </p:spPr>
      </p:pic>
      <p:sp>
        <p:nvSpPr>
          <p:cNvPr id="5" name="TextBox 4">
            <a:extLst>
              <a:ext uri="{FF2B5EF4-FFF2-40B4-BE49-F238E27FC236}">
                <a16:creationId xmlns:a16="http://schemas.microsoft.com/office/drawing/2014/main" id="{FAF7ED00-DC67-4B68-A3B2-6E19FE352C92}"/>
              </a:ext>
            </a:extLst>
          </p:cNvPr>
          <p:cNvSpPr txBox="1"/>
          <p:nvPr/>
        </p:nvSpPr>
        <p:spPr>
          <a:xfrm>
            <a:off x="727788" y="1320383"/>
            <a:ext cx="4149012" cy="4524315"/>
          </a:xfrm>
          <a:prstGeom prst="rect">
            <a:avLst/>
          </a:prstGeom>
          <a:noFill/>
        </p:spPr>
        <p:txBody>
          <a:bodyPr wrap="square" rtlCol="0">
            <a:spAutoFit/>
          </a:bodyPr>
          <a:lstStyle/>
          <a:p>
            <a:r>
              <a:rPr lang="en-US" sz="2400" b="1" dirty="0"/>
              <a:t>Professor and former head of UCSD’s Cognitive Science Department</a:t>
            </a:r>
          </a:p>
          <a:p>
            <a:endParaRPr lang="en-US" sz="2400" b="1" dirty="0"/>
          </a:p>
          <a:p>
            <a:r>
              <a:rPr lang="en-US" sz="2400" b="1" dirty="0"/>
              <a:t>Wikipedia says his research interests include interactive design, collaborative environments, cognitive aspects of multimedia design, information architecture, attention management and human-computer interaction</a:t>
            </a:r>
            <a:endParaRPr lang="en-US" dirty="0"/>
          </a:p>
        </p:txBody>
      </p:sp>
      <p:sp>
        <p:nvSpPr>
          <p:cNvPr id="6" name="TextBox 5">
            <a:extLst>
              <a:ext uri="{FF2B5EF4-FFF2-40B4-BE49-F238E27FC236}">
                <a16:creationId xmlns:a16="http://schemas.microsoft.com/office/drawing/2014/main" id="{42C3E943-A564-4DC9-A63B-016C17573E02}"/>
              </a:ext>
            </a:extLst>
          </p:cNvPr>
          <p:cNvSpPr txBox="1"/>
          <p:nvPr/>
        </p:nvSpPr>
        <p:spPr>
          <a:xfrm>
            <a:off x="5117841" y="4420067"/>
            <a:ext cx="3568959" cy="1938992"/>
          </a:xfrm>
          <a:prstGeom prst="rect">
            <a:avLst/>
          </a:prstGeom>
          <a:noFill/>
        </p:spPr>
        <p:txBody>
          <a:bodyPr wrap="square" rtlCol="0">
            <a:spAutoFit/>
          </a:bodyPr>
          <a:lstStyle/>
          <a:p>
            <a:r>
              <a:rPr lang="en-US" sz="2400" b="1" dirty="0"/>
              <a:t>I have known David for a long time; he’s a witty and fun guy who likes to cook and do woodworking design projects</a:t>
            </a:r>
          </a:p>
        </p:txBody>
      </p:sp>
    </p:spTree>
    <p:extLst>
      <p:ext uri="{BB962C8B-B14F-4D97-AF65-F5344CB8AC3E}">
        <p14:creationId xmlns:p14="http://schemas.microsoft.com/office/powerpoint/2010/main" val="14273910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marL="96437">
              <a:spcAft>
                <a:spcPts val="1266"/>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b="1" dirty="0"/>
              <a:t>Personal Information Management</a:t>
            </a:r>
          </a:p>
        </p:txBody>
      </p:sp>
    </p:spTree>
    <p:extLst>
      <p:ext uri="{BB962C8B-B14F-4D97-AF65-F5344CB8AC3E}">
        <p14:creationId xmlns:p14="http://schemas.microsoft.com/office/powerpoint/2010/main" val="12788664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308" y="457200"/>
            <a:ext cx="8229600" cy="1143000"/>
          </a:xfrm>
        </p:spPr>
        <p:txBody>
          <a:bodyPr>
            <a:normAutofit fontScale="90000"/>
          </a:bodyPr>
          <a:lstStyle/>
          <a:p>
            <a:r>
              <a:rPr lang="en-US" b="1" dirty="0"/>
              <a:t>Personal Information Management</a:t>
            </a:r>
            <a:br>
              <a:rPr lang="en-US" b="1" dirty="0"/>
            </a:br>
            <a:endParaRPr lang="en-US" b="1" dirty="0"/>
          </a:p>
        </p:txBody>
      </p:sp>
      <p:sp>
        <p:nvSpPr>
          <p:cNvPr id="4" name="Rectangle 1"/>
          <p:cNvSpPr>
            <a:spLocks noGrp="1" noChangeArrowheads="1"/>
          </p:cNvSpPr>
          <p:nvPr>
            <p:ph idx="1"/>
          </p:nvPr>
        </p:nvSpPr>
        <p:spPr bwMode="auto">
          <a:xfrm>
            <a:off x="136954" y="1096732"/>
            <a:ext cx="8870092"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r>
              <a:rPr lang="en-US" sz="3000" dirty="0"/>
              <a:t>"The practice and the study of the activities that people perform to acquire, organize, maintain, and retrieve information for everyday use"</a:t>
            </a:r>
          </a:p>
          <a:p>
            <a:r>
              <a:rPr lang="en-US" sz="3000" dirty="0"/>
              <a:t>PIM covers personal actions (or inactions) that are the result of individual choices</a:t>
            </a:r>
          </a:p>
          <a:p>
            <a:r>
              <a:rPr lang="en-US" sz="3000" dirty="0"/>
              <a:t>Having this discretion about information organization and "making sense of it" to make decisions is a defining characteristic of professional, as opposed to clerical, information work</a:t>
            </a:r>
          </a:p>
        </p:txBody>
      </p:sp>
    </p:spTree>
    <p:extLst>
      <p:ext uri="{BB962C8B-B14F-4D97-AF65-F5344CB8AC3E}">
        <p14:creationId xmlns:p14="http://schemas.microsoft.com/office/powerpoint/2010/main" val="7811661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308" y="457200"/>
            <a:ext cx="8229600" cy="1143000"/>
          </a:xfrm>
        </p:spPr>
        <p:txBody>
          <a:bodyPr>
            <a:normAutofit fontScale="90000"/>
          </a:bodyPr>
          <a:lstStyle/>
          <a:p>
            <a:r>
              <a:rPr lang="en-US" b="1" dirty="0"/>
              <a:t>Contrasting PIM Strategies</a:t>
            </a:r>
            <a:br>
              <a:rPr lang="en-US" b="1" dirty="0"/>
            </a:br>
            <a:endParaRPr lang="en-US" b="1" dirty="0"/>
          </a:p>
        </p:txBody>
      </p:sp>
      <p:sp>
        <p:nvSpPr>
          <p:cNvPr id="4" name="Rectangle 1"/>
          <p:cNvSpPr>
            <a:spLocks noGrp="1" noChangeArrowheads="1"/>
          </p:cNvSpPr>
          <p:nvPr>
            <p:ph idx="1"/>
          </p:nvPr>
        </p:nvSpPr>
        <p:spPr bwMode="auto">
          <a:xfrm>
            <a:off x="350108" y="1066800"/>
            <a:ext cx="8305800" cy="5687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r>
              <a:rPr lang="en-US" dirty="0">
                <a:latin typeface="UC Berkeley OS Sign"/>
                <a:cs typeface="Arial" pitchFamily="34" charset="0"/>
                <a:sym typeface="Arial" pitchFamily="34" charset="0"/>
              </a:rPr>
              <a:t>People differ a lot in their PIM strategies</a:t>
            </a:r>
          </a:p>
          <a:p>
            <a:r>
              <a:rPr lang="en-US" dirty="0">
                <a:latin typeface="UC Berkeley OS Sign"/>
                <a:cs typeface="Arial" pitchFamily="34" charset="0"/>
                <a:sym typeface="Arial" pitchFamily="34" charset="0"/>
              </a:rPr>
              <a:t>“Pilers” vs. “Filers” (“Slobs” vs. “Neat Freaks”) is a classic contrast and a recurring theme in popular culture</a:t>
            </a:r>
          </a:p>
          <a:p>
            <a:r>
              <a:rPr lang="en-US" b="1" i="1" dirty="0">
                <a:solidFill>
                  <a:srgbClr val="FF0000"/>
                </a:solidFill>
                <a:latin typeface="UC Berkeley OS Sign"/>
                <a:cs typeface="Arial" pitchFamily="34" charset="0"/>
                <a:sym typeface="Arial" pitchFamily="34" charset="0"/>
              </a:rPr>
              <a:t>Do you make a lot of effort to remember and organize information, or do you assume you can always find it on your phone or via web search?</a:t>
            </a:r>
          </a:p>
          <a:p>
            <a:r>
              <a:rPr lang="en-US" b="1" i="1" dirty="0">
                <a:solidFill>
                  <a:srgbClr val="FF0000"/>
                </a:solidFill>
                <a:latin typeface="UC Berkeley OS Sign"/>
                <a:cs typeface="Arial" pitchFamily="34" charset="0"/>
                <a:sym typeface="Arial" pitchFamily="34" charset="0"/>
              </a:rPr>
              <a:t>Is part of your PIM strategy to rely on other people for information you might need?</a:t>
            </a:r>
          </a:p>
        </p:txBody>
      </p:sp>
    </p:spTree>
    <p:extLst>
      <p:ext uri="{BB962C8B-B14F-4D97-AF65-F5344CB8AC3E}">
        <p14:creationId xmlns:p14="http://schemas.microsoft.com/office/powerpoint/2010/main" val="3514038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marL="96437">
              <a:spcAft>
                <a:spcPts val="1266"/>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b="1" dirty="0"/>
              <a:t>Information Overload</a:t>
            </a:r>
          </a:p>
        </p:txBody>
      </p:sp>
    </p:spTree>
    <p:extLst>
      <p:ext uri="{BB962C8B-B14F-4D97-AF65-F5344CB8AC3E}">
        <p14:creationId xmlns:p14="http://schemas.microsoft.com/office/powerpoint/2010/main" val="42033809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PIM and Technology</a:t>
            </a:r>
          </a:p>
        </p:txBody>
      </p:sp>
      <p:sp>
        <p:nvSpPr>
          <p:cNvPr id="4" name="Rectangle 1"/>
          <p:cNvSpPr>
            <a:spLocks noGrp="1" noChangeArrowheads="1"/>
          </p:cNvSpPr>
          <p:nvPr>
            <p:ph idx="1"/>
          </p:nvPr>
        </p:nvSpPr>
        <p:spPr bwMode="auto">
          <a:xfrm>
            <a:off x="381000" y="1457402"/>
            <a:ext cx="8382000" cy="5281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r>
              <a:rPr lang="en-US" sz="2800" dirty="0"/>
              <a:t>Because PIM is embedded in user tasks and work context it reflects the prevailing technology support for information work</a:t>
            </a:r>
          </a:p>
          <a:p>
            <a:r>
              <a:rPr lang="en-US" sz="2800" dirty="0"/>
              <a:t>There have been numerous disruptive technologies for PIM</a:t>
            </a:r>
          </a:p>
          <a:p>
            <a:pPr lvl="1"/>
            <a:r>
              <a:rPr lang="en-US" sz="2400" dirty="0"/>
              <a:t>The personal computer had an enormous impact</a:t>
            </a:r>
          </a:p>
          <a:p>
            <a:pPr lvl="1"/>
            <a:r>
              <a:rPr lang="en-US" sz="2400" dirty="0"/>
              <a:t>Then came “luggables” and “portable” notebook computers</a:t>
            </a:r>
          </a:p>
          <a:p>
            <a:pPr lvl="1"/>
            <a:r>
              <a:rPr lang="en-US" sz="2400" dirty="0"/>
              <a:t>The smart phone and “cloud storage” enables much of a user’s PIM to be always accessible, making PCs and notebooks less important</a:t>
            </a:r>
            <a:endParaRPr lang="en-US" sz="2800" dirty="0"/>
          </a:p>
          <a:p>
            <a:endParaRPr lang="en-US" sz="2800" dirty="0"/>
          </a:p>
        </p:txBody>
      </p:sp>
    </p:spTree>
    <p:extLst>
      <p:ext uri="{BB962C8B-B14F-4D97-AF65-F5344CB8AC3E}">
        <p14:creationId xmlns:p14="http://schemas.microsoft.com/office/powerpoint/2010/main" val="17845605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172200" y="3276600"/>
            <a:ext cx="2224730" cy="2224730"/>
          </a:xfrm>
          <a:prstGeom prst="rect">
            <a:avLst/>
          </a:prstGeom>
        </p:spPr>
      </p:pic>
      <p:pic>
        <p:nvPicPr>
          <p:cNvPr id="4" name="Picture 3"/>
          <p:cNvPicPr>
            <a:picLocks noChangeAspect="1"/>
          </p:cNvPicPr>
          <p:nvPr/>
        </p:nvPicPr>
        <p:blipFill>
          <a:blip r:embed="rId4"/>
          <a:stretch>
            <a:fillRect/>
          </a:stretch>
        </p:blipFill>
        <p:spPr>
          <a:xfrm>
            <a:off x="6078082" y="469670"/>
            <a:ext cx="2516454" cy="1884911"/>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9831" y="2362201"/>
            <a:ext cx="5072293" cy="3478876"/>
          </a:xfrm>
          <a:prstGeom prst="rect">
            <a:avLst/>
          </a:prstGeom>
        </p:spPr>
      </p:pic>
      <p:sp>
        <p:nvSpPr>
          <p:cNvPr id="6" name="Rectangle 5"/>
          <p:cNvSpPr/>
          <p:nvPr/>
        </p:nvSpPr>
        <p:spPr>
          <a:xfrm>
            <a:off x="275968" y="260705"/>
            <a:ext cx="5257800" cy="1323439"/>
          </a:xfrm>
          <a:prstGeom prst="rect">
            <a:avLst/>
          </a:prstGeom>
        </p:spPr>
        <p:txBody>
          <a:bodyPr wrap="square">
            <a:spAutoFit/>
          </a:bodyPr>
          <a:lstStyle/>
          <a:p>
            <a:pPr algn="ctr"/>
            <a:r>
              <a:rPr lang="en-US" sz="4000" b="1" dirty="0"/>
              <a:t>Historically Disruptive Technologies for PIM</a:t>
            </a:r>
          </a:p>
        </p:txBody>
      </p:sp>
      <p:sp>
        <p:nvSpPr>
          <p:cNvPr id="5" name="TextBox 4"/>
          <p:cNvSpPr txBox="1"/>
          <p:nvPr/>
        </p:nvSpPr>
        <p:spPr>
          <a:xfrm>
            <a:off x="275968" y="1671935"/>
            <a:ext cx="486032" cy="461665"/>
          </a:xfrm>
          <a:prstGeom prst="rect">
            <a:avLst/>
          </a:prstGeom>
          <a:noFill/>
        </p:spPr>
        <p:txBody>
          <a:bodyPr wrap="square" rtlCol="0">
            <a:spAutoFit/>
          </a:bodyPr>
          <a:lstStyle/>
          <a:p>
            <a:r>
              <a:rPr lang="en-US" sz="2400" b="1" dirty="0"/>
              <a:t>1</a:t>
            </a:r>
          </a:p>
        </p:txBody>
      </p:sp>
      <p:sp>
        <p:nvSpPr>
          <p:cNvPr id="7" name="TextBox 6"/>
          <p:cNvSpPr txBox="1"/>
          <p:nvPr/>
        </p:nvSpPr>
        <p:spPr>
          <a:xfrm>
            <a:off x="7620000" y="304801"/>
            <a:ext cx="1043159" cy="461665"/>
          </a:xfrm>
          <a:prstGeom prst="rect">
            <a:avLst/>
          </a:prstGeom>
          <a:noFill/>
        </p:spPr>
        <p:txBody>
          <a:bodyPr wrap="square" rtlCol="0">
            <a:spAutoFit/>
          </a:bodyPr>
          <a:lstStyle/>
          <a:p>
            <a:r>
              <a:rPr lang="en-US" sz="2400" b="1" dirty="0"/>
              <a:t>3</a:t>
            </a:r>
          </a:p>
        </p:txBody>
      </p:sp>
      <p:sp>
        <p:nvSpPr>
          <p:cNvPr id="8" name="TextBox 7"/>
          <p:cNvSpPr txBox="1"/>
          <p:nvPr/>
        </p:nvSpPr>
        <p:spPr>
          <a:xfrm>
            <a:off x="8022993" y="2438400"/>
            <a:ext cx="571543" cy="461665"/>
          </a:xfrm>
          <a:prstGeom prst="rect">
            <a:avLst/>
          </a:prstGeom>
          <a:noFill/>
        </p:spPr>
        <p:txBody>
          <a:bodyPr wrap="square" rtlCol="0">
            <a:spAutoFit/>
          </a:bodyPr>
          <a:lstStyle/>
          <a:p>
            <a:r>
              <a:rPr lang="en-US" sz="2400" b="1" dirty="0"/>
              <a:t>4</a:t>
            </a:r>
          </a:p>
        </p:txBody>
      </p:sp>
      <p:sp>
        <p:nvSpPr>
          <p:cNvPr id="9" name="TextBox 8"/>
          <p:cNvSpPr txBox="1"/>
          <p:nvPr/>
        </p:nvSpPr>
        <p:spPr>
          <a:xfrm>
            <a:off x="4038600" y="1693896"/>
            <a:ext cx="486032" cy="461665"/>
          </a:xfrm>
          <a:prstGeom prst="rect">
            <a:avLst/>
          </a:prstGeom>
          <a:noFill/>
        </p:spPr>
        <p:txBody>
          <a:bodyPr wrap="square" rtlCol="0">
            <a:spAutoFit/>
          </a:bodyPr>
          <a:lstStyle/>
          <a:p>
            <a:r>
              <a:rPr lang="en-US" sz="2400" b="1" dirty="0"/>
              <a:t>2</a:t>
            </a:r>
          </a:p>
        </p:txBody>
      </p:sp>
    </p:spTree>
    <p:extLst>
      <p:ext uri="{BB962C8B-B14F-4D97-AF65-F5344CB8AC3E}">
        <p14:creationId xmlns:p14="http://schemas.microsoft.com/office/powerpoint/2010/main" val="7027460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074"/>
            <a:ext cx="8229600" cy="1143000"/>
          </a:xfrm>
        </p:spPr>
        <p:txBody>
          <a:bodyPr>
            <a:normAutofit/>
          </a:bodyPr>
          <a:lstStyle/>
          <a:p>
            <a:r>
              <a:rPr lang="en-US" b="1" dirty="0"/>
              <a:t>The Contemporary PIM Challenge</a:t>
            </a:r>
          </a:p>
        </p:txBody>
      </p:sp>
      <p:sp>
        <p:nvSpPr>
          <p:cNvPr id="4" name="Rectangle 1"/>
          <p:cNvSpPr>
            <a:spLocks noGrp="1" noChangeArrowheads="1"/>
          </p:cNvSpPr>
          <p:nvPr>
            <p:ph idx="1"/>
          </p:nvPr>
        </p:nvSpPr>
        <p:spPr bwMode="auto">
          <a:xfrm>
            <a:off x="457200" y="914400"/>
            <a:ext cx="83820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r>
              <a:rPr lang="en-US" sz="3000" dirty="0"/>
              <a:t>Vastly more personal information of all kinds</a:t>
            </a:r>
          </a:p>
          <a:p>
            <a:r>
              <a:rPr lang="en-US" sz="3000" dirty="0"/>
              <a:t>Much of this information is in incompatible digital formats produced and consumed by a variety of devices and applications</a:t>
            </a:r>
          </a:p>
          <a:p>
            <a:r>
              <a:rPr lang="en-US" sz="3000" dirty="0"/>
              <a:t>These devices and applications separately provide support for PIM that is collectively incompatible</a:t>
            </a:r>
          </a:p>
          <a:p>
            <a:r>
              <a:rPr lang="en-US" sz="3000" dirty="0"/>
              <a:t>But our work often requires that information be created, managed, and retrieved in ways that cut across these format and device boundaries</a:t>
            </a:r>
          </a:p>
        </p:txBody>
      </p:sp>
      <p:sp>
        <p:nvSpPr>
          <p:cNvPr id="3" name="TextBox 2"/>
          <p:cNvSpPr txBox="1"/>
          <p:nvPr/>
        </p:nvSpPr>
        <p:spPr>
          <a:xfrm>
            <a:off x="685800" y="5779973"/>
            <a:ext cx="8001000" cy="954107"/>
          </a:xfrm>
          <a:prstGeom prst="rect">
            <a:avLst/>
          </a:prstGeom>
          <a:noFill/>
        </p:spPr>
        <p:txBody>
          <a:bodyPr wrap="square" rtlCol="0">
            <a:spAutoFit/>
          </a:bodyPr>
          <a:lstStyle/>
          <a:p>
            <a:r>
              <a:rPr lang="en-US" sz="2800" i="1" dirty="0">
                <a:solidFill>
                  <a:srgbClr val="FF0000"/>
                </a:solidFill>
              </a:rPr>
              <a:t>What can be done to ensure that PIM can span devices and applications?</a:t>
            </a:r>
          </a:p>
        </p:txBody>
      </p:sp>
    </p:spTree>
    <p:extLst>
      <p:ext uri="{BB962C8B-B14F-4D97-AF65-F5344CB8AC3E}">
        <p14:creationId xmlns:p14="http://schemas.microsoft.com/office/powerpoint/2010/main" val="17984827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04800" y="305674"/>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The Digital Format Matters!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43</a:t>
            </a:fld>
            <a:endParaRPr lang="en-US" sz="1500" dirty="0">
              <a:solidFill>
                <a:srgbClr val="002955"/>
              </a:solidFill>
              <a:latin typeface="UC Berkeley OS Sign"/>
              <a:ea typeface="MS PGothic" pitchFamily="34" charset="-128"/>
              <a:sym typeface="UC Berkeley OS Sign"/>
            </a:endParaRPr>
          </a:p>
        </p:txBody>
      </p:sp>
      <p:pic>
        <p:nvPicPr>
          <p:cNvPr id="8" name="Picture 7" descr="ch3.1-350dpi.png"/>
          <p:cNvPicPr>
            <a:picLocks noChangeAspect="1"/>
          </p:cNvPicPr>
          <p:nvPr/>
        </p:nvPicPr>
        <p:blipFill>
          <a:blip r:embed="rId3" cstate="print"/>
          <a:stretch>
            <a:fillRect/>
          </a:stretch>
        </p:blipFill>
        <p:spPr>
          <a:xfrm>
            <a:off x="845978" y="1066800"/>
            <a:ext cx="6748339" cy="5486400"/>
          </a:xfrm>
          <a:prstGeom prst="rect">
            <a:avLst/>
          </a:prstGeom>
        </p:spPr>
      </p:pic>
      <p:sp>
        <p:nvSpPr>
          <p:cNvPr id="2" name="Rectangle 1"/>
          <p:cNvSpPr/>
          <p:nvPr/>
        </p:nvSpPr>
        <p:spPr>
          <a:xfrm>
            <a:off x="0" y="0"/>
            <a:ext cx="1916166" cy="523220"/>
          </a:xfrm>
          <a:prstGeom prst="rect">
            <a:avLst/>
          </a:prstGeom>
        </p:spPr>
        <p:txBody>
          <a:bodyPr wrap="none">
            <a:spAutoFit/>
          </a:bodyPr>
          <a:lstStyle/>
          <a:p>
            <a:pPr lvl="0"/>
            <a:r>
              <a:rPr lang="en-US" sz="2800" b="1" dirty="0">
                <a:solidFill>
                  <a:srgbClr val="FF0000"/>
                </a:solidFill>
              </a:rPr>
              <a:t>FLASHBACK</a:t>
            </a:r>
          </a:p>
        </p:txBody>
      </p:sp>
    </p:spTree>
    <p:extLst>
      <p:ext uri="{BB962C8B-B14F-4D97-AF65-F5344CB8AC3E}">
        <p14:creationId xmlns:p14="http://schemas.microsoft.com/office/powerpoint/2010/main" val="3718764274"/>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9067800" cy="1143000"/>
          </a:xfrm>
        </p:spPr>
        <p:txBody>
          <a:bodyPr>
            <a:normAutofit/>
          </a:bodyPr>
          <a:lstStyle/>
          <a:p>
            <a:r>
              <a:rPr lang="en-US" b="1" dirty="0"/>
              <a:t>Your “Personal Information Space”</a:t>
            </a:r>
          </a:p>
        </p:txBody>
      </p:sp>
      <p:sp>
        <p:nvSpPr>
          <p:cNvPr id="4" name="Rectangle 1"/>
          <p:cNvSpPr>
            <a:spLocks noGrp="1" noChangeArrowheads="1"/>
          </p:cNvSpPr>
          <p:nvPr>
            <p:ph idx="1"/>
          </p:nvPr>
        </p:nvSpPr>
        <p:spPr bwMode="auto">
          <a:xfrm>
            <a:off x="228600" y="990600"/>
            <a:ext cx="8686800" cy="5453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r>
              <a:rPr lang="en-US" sz="2800" dirty="0"/>
              <a:t>Your PSI is an abstract organizing system that contains all the various physical and digital information resources that are nominally under your control</a:t>
            </a:r>
          </a:p>
          <a:p>
            <a:r>
              <a:rPr lang="en-US" sz="2800" dirty="0"/>
              <a:t>Some of these are located "in the cloud" and are thus only indirectly controllable, but people tend to think of all the distributed digital storage as being "in one place" </a:t>
            </a:r>
          </a:p>
          <a:p>
            <a:r>
              <a:rPr lang="en-US" sz="2800" dirty="0"/>
              <a:t>A fundamental challenge is maintaining an integrated view of the PSI </a:t>
            </a:r>
          </a:p>
          <a:p>
            <a:r>
              <a:rPr lang="en-US" sz="2800" dirty="0"/>
              <a:t>A corollary challenge is reconciling the tension between one's PSI and the need to contribute and use information from common information spaces</a:t>
            </a:r>
          </a:p>
        </p:txBody>
      </p:sp>
    </p:spTree>
    <p:extLst>
      <p:ext uri="{BB962C8B-B14F-4D97-AF65-F5344CB8AC3E}">
        <p14:creationId xmlns:p14="http://schemas.microsoft.com/office/powerpoint/2010/main" val="15528634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 y="931993"/>
            <a:ext cx="7315200" cy="4926983"/>
          </a:xfrm>
        </p:spPr>
      </p:pic>
      <p:sp>
        <p:nvSpPr>
          <p:cNvPr id="2" name="Title 1"/>
          <p:cNvSpPr>
            <a:spLocks noGrp="1"/>
          </p:cNvSpPr>
          <p:nvPr>
            <p:ph type="title"/>
          </p:nvPr>
        </p:nvSpPr>
        <p:spPr>
          <a:xfrm>
            <a:off x="1447800" y="76200"/>
            <a:ext cx="5334000" cy="1143000"/>
          </a:xfrm>
        </p:spPr>
        <p:txBody>
          <a:bodyPr>
            <a:normAutofit/>
          </a:bodyPr>
          <a:lstStyle/>
          <a:p>
            <a:r>
              <a:rPr lang="en-US" b="1" dirty="0">
                <a:solidFill>
                  <a:srgbClr val="FF0000"/>
                </a:solidFill>
              </a:rPr>
              <a:t>What’s In YOUR PSI?</a:t>
            </a:r>
          </a:p>
        </p:txBody>
      </p:sp>
      <p:sp>
        <p:nvSpPr>
          <p:cNvPr id="3" name="TextBox 2"/>
          <p:cNvSpPr txBox="1"/>
          <p:nvPr/>
        </p:nvSpPr>
        <p:spPr>
          <a:xfrm>
            <a:off x="3733801" y="5438240"/>
            <a:ext cx="4572000" cy="1200329"/>
          </a:xfrm>
          <a:prstGeom prst="rect">
            <a:avLst/>
          </a:prstGeom>
          <a:noFill/>
        </p:spPr>
        <p:txBody>
          <a:bodyPr wrap="square" rtlCol="0">
            <a:spAutoFit/>
          </a:bodyPr>
          <a:lstStyle/>
          <a:p>
            <a:r>
              <a:rPr lang="en-US" sz="2400" b="1" i="1" dirty="0">
                <a:solidFill>
                  <a:srgbClr val="FF0000"/>
                </a:solidFill>
              </a:rPr>
              <a:t>Dropbox             Google Docs</a:t>
            </a:r>
          </a:p>
          <a:p>
            <a:endParaRPr lang="en-US" sz="2400" b="1" i="1" dirty="0">
              <a:solidFill>
                <a:srgbClr val="FF0000"/>
              </a:solidFill>
            </a:endParaRPr>
          </a:p>
          <a:p>
            <a:r>
              <a:rPr lang="en-US" sz="2400" b="1" i="1" dirty="0">
                <a:solidFill>
                  <a:srgbClr val="FF0000"/>
                </a:solidFill>
              </a:rPr>
              <a:t>Collaboration apps like Slack</a:t>
            </a:r>
          </a:p>
        </p:txBody>
      </p:sp>
      <p:sp>
        <p:nvSpPr>
          <p:cNvPr id="5" name="TextBox 4">
            <a:extLst>
              <a:ext uri="{FF2B5EF4-FFF2-40B4-BE49-F238E27FC236}">
                <a16:creationId xmlns:a16="http://schemas.microsoft.com/office/drawing/2014/main" id="{9099A6B8-78BA-47D1-853A-9B8668480395}"/>
              </a:ext>
            </a:extLst>
          </p:cNvPr>
          <p:cNvSpPr txBox="1"/>
          <p:nvPr/>
        </p:nvSpPr>
        <p:spPr>
          <a:xfrm>
            <a:off x="381000" y="6019800"/>
            <a:ext cx="3048000" cy="461665"/>
          </a:xfrm>
          <a:prstGeom prst="rect">
            <a:avLst/>
          </a:prstGeom>
          <a:noFill/>
        </p:spPr>
        <p:txBody>
          <a:bodyPr wrap="square" rtlCol="0">
            <a:spAutoFit/>
          </a:bodyPr>
          <a:lstStyle/>
          <a:p>
            <a:r>
              <a:rPr lang="en-US" sz="2400" b="1" i="1" dirty="0">
                <a:solidFill>
                  <a:srgbClr val="FF0000"/>
                </a:solidFill>
              </a:rPr>
              <a:t>Smartphone Apps</a:t>
            </a:r>
          </a:p>
        </p:txBody>
      </p:sp>
    </p:spTree>
    <p:extLst>
      <p:ext uri="{BB962C8B-B14F-4D97-AF65-F5344CB8AC3E}">
        <p14:creationId xmlns:p14="http://schemas.microsoft.com/office/powerpoint/2010/main" val="41314304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35" y="304800"/>
            <a:ext cx="9067800" cy="1143000"/>
          </a:xfrm>
        </p:spPr>
        <p:txBody>
          <a:bodyPr>
            <a:normAutofit/>
          </a:bodyPr>
          <a:lstStyle/>
          <a:p>
            <a:r>
              <a:rPr lang="en-US" b="1" dirty="0"/>
              <a:t>PIM Activities</a:t>
            </a:r>
          </a:p>
        </p:txBody>
      </p:sp>
      <p:sp>
        <p:nvSpPr>
          <p:cNvPr id="4" name="Rectangle 1"/>
          <p:cNvSpPr>
            <a:spLocks noGrp="1" noChangeArrowheads="1"/>
          </p:cNvSpPr>
          <p:nvPr>
            <p:ph idx="1"/>
          </p:nvPr>
        </p:nvSpPr>
        <p:spPr bwMode="auto">
          <a:xfrm>
            <a:off x="209035" y="801471"/>
            <a:ext cx="8686800" cy="5453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r>
              <a:rPr lang="en-US" sz="2800" i="1" dirty="0"/>
              <a:t>Selection (Keeping)</a:t>
            </a:r>
            <a:r>
              <a:rPr lang="en-US" sz="2800" dirty="0"/>
              <a:t> activities are carried out when you encounter information - they determine the input of information into the PSI</a:t>
            </a:r>
          </a:p>
          <a:p>
            <a:r>
              <a:rPr lang="en-US" sz="2800" i="1" dirty="0"/>
              <a:t>Organizing </a:t>
            </a:r>
            <a:r>
              <a:rPr lang="en-US" sz="2800" dirty="0"/>
              <a:t>by intentionally applying principles that arrange resources in ways that enable desired interactions</a:t>
            </a:r>
          </a:p>
          <a:p>
            <a:r>
              <a:rPr lang="en-US" sz="2800" i="1" dirty="0"/>
              <a:t>Interactions:  Finding or re-finding</a:t>
            </a:r>
            <a:r>
              <a:rPr lang="en-US" sz="2800" dirty="0"/>
              <a:t> activities within the PSI determine the output of info from the PSI or its use in work</a:t>
            </a:r>
          </a:p>
          <a:p>
            <a:r>
              <a:rPr lang="en-US" sz="2800" i="1" dirty="0"/>
              <a:t>Maintenance</a:t>
            </a:r>
            <a:r>
              <a:rPr lang="en-US" sz="2800" dirty="0"/>
              <a:t> activities are those taken to organize, re-organize, or integrate the PSI</a:t>
            </a:r>
          </a:p>
        </p:txBody>
      </p:sp>
    </p:spTree>
    <p:extLst>
      <p:ext uri="{BB962C8B-B14F-4D97-AF65-F5344CB8AC3E}">
        <p14:creationId xmlns:p14="http://schemas.microsoft.com/office/powerpoint/2010/main" val="34734530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35" y="304800"/>
            <a:ext cx="9067800" cy="1143000"/>
          </a:xfrm>
        </p:spPr>
        <p:txBody>
          <a:bodyPr>
            <a:normAutofit/>
          </a:bodyPr>
          <a:lstStyle/>
          <a:p>
            <a:r>
              <a:rPr lang="en-US" b="1" dirty="0"/>
              <a:t>Selection Decisions</a:t>
            </a:r>
          </a:p>
        </p:txBody>
      </p:sp>
      <p:sp>
        <p:nvSpPr>
          <p:cNvPr id="4" name="Rectangle 1"/>
          <p:cNvSpPr>
            <a:spLocks noGrp="1" noChangeArrowheads="1"/>
          </p:cNvSpPr>
          <p:nvPr>
            <p:ph idx="1"/>
          </p:nvPr>
        </p:nvSpPr>
        <p:spPr bwMode="auto">
          <a:xfrm>
            <a:off x="1247517" y="1219200"/>
            <a:ext cx="6648965" cy="3127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r>
              <a:rPr lang="en-US" sz="2800" i="1" dirty="0"/>
              <a:t>Pushed</a:t>
            </a:r>
            <a:r>
              <a:rPr lang="en-US" sz="2800" dirty="0"/>
              <a:t> information comes to our PSI (not as the result of any </a:t>
            </a:r>
            <a:r>
              <a:rPr lang="en-US" sz="2800" i="1" dirty="0"/>
              <a:t>immediate</a:t>
            </a:r>
            <a:r>
              <a:rPr lang="en-US" sz="2800" dirty="0"/>
              <a:t> action on our part); could be previously-selected subscriptions, social media notifications</a:t>
            </a:r>
          </a:p>
          <a:p>
            <a:r>
              <a:rPr lang="en-US" sz="2800" i="1" dirty="0"/>
              <a:t>Pulled</a:t>
            </a:r>
            <a:r>
              <a:rPr lang="en-US" sz="2800" dirty="0"/>
              <a:t> or </a:t>
            </a:r>
            <a:r>
              <a:rPr lang="en-US" sz="2800" i="1" dirty="0"/>
              <a:t>Retrievable </a:t>
            </a:r>
            <a:r>
              <a:rPr lang="en-US" sz="2800" dirty="0"/>
              <a:t>information is what we intentionally seek</a:t>
            </a:r>
          </a:p>
        </p:txBody>
      </p:sp>
      <p:sp>
        <p:nvSpPr>
          <p:cNvPr id="3" name="TextBox 2"/>
          <p:cNvSpPr txBox="1"/>
          <p:nvPr/>
        </p:nvSpPr>
        <p:spPr>
          <a:xfrm>
            <a:off x="1247517" y="4645057"/>
            <a:ext cx="7315200" cy="1661993"/>
          </a:xfrm>
          <a:prstGeom prst="rect">
            <a:avLst/>
          </a:prstGeom>
          <a:noFill/>
        </p:spPr>
        <p:txBody>
          <a:bodyPr wrap="square" rtlCol="0">
            <a:spAutoFit/>
          </a:bodyPr>
          <a:lstStyle/>
          <a:p>
            <a:r>
              <a:rPr lang="en-US" sz="2800" b="1" i="1" dirty="0">
                <a:solidFill>
                  <a:srgbClr val="FF0000"/>
                </a:solidFill>
              </a:rPr>
              <a:t>What is YOUR mixture of pushed</a:t>
            </a:r>
            <a:br>
              <a:rPr lang="en-US" sz="2800" b="1" i="1" dirty="0">
                <a:solidFill>
                  <a:srgbClr val="FF0000"/>
                </a:solidFill>
              </a:rPr>
            </a:br>
            <a:r>
              <a:rPr lang="en-US" sz="2800" b="1" i="1" dirty="0">
                <a:solidFill>
                  <a:srgbClr val="FF0000"/>
                </a:solidFill>
              </a:rPr>
              <a:t> and pulled information? How (or do) you manage or maintain the proportions over time?</a:t>
            </a:r>
            <a:endParaRPr lang="en-US" sz="2800" i="1" dirty="0">
              <a:solidFill>
                <a:srgbClr val="FF0000"/>
              </a:solidFill>
            </a:endParaRPr>
          </a:p>
          <a:p>
            <a:endParaRPr lang="en-US" dirty="0"/>
          </a:p>
        </p:txBody>
      </p:sp>
    </p:spTree>
    <p:extLst>
      <p:ext uri="{BB962C8B-B14F-4D97-AF65-F5344CB8AC3E}">
        <p14:creationId xmlns:p14="http://schemas.microsoft.com/office/powerpoint/2010/main" val="35136879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35" y="304800"/>
            <a:ext cx="9067800" cy="1143000"/>
          </a:xfrm>
        </p:spPr>
        <p:txBody>
          <a:bodyPr>
            <a:normAutofit fontScale="90000"/>
          </a:bodyPr>
          <a:lstStyle/>
          <a:p>
            <a:r>
              <a:rPr lang="en-US" b="1" dirty="0"/>
              <a:t>Decisions to Make on Information Exposure / Receipt</a:t>
            </a:r>
          </a:p>
        </p:txBody>
      </p:sp>
      <p:sp>
        <p:nvSpPr>
          <p:cNvPr id="4" name="Rectangle 1"/>
          <p:cNvSpPr>
            <a:spLocks noGrp="1" noChangeArrowheads="1"/>
          </p:cNvSpPr>
          <p:nvPr>
            <p:ph idx="1"/>
          </p:nvPr>
        </p:nvSpPr>
        <p:spPr bwMode="auto">
          <a:xfrm>
            <a:off x="1227952" y="1987996"/>
            <a:ext cx="6648965" cy="1920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r>
              <a:rPr lang="en-US" sz="2800" i="1" dirty="0"/>
              <a:t>Consume immediately</a:t>
            </a:r>
            <a:r>
              <a:rPr lang="en-US" sz="2800" dirty="0"/>
              <a:t> </a:t>
            </a:r>
          </a:p>
          <a:p>
            <a:r>
              <a:rPr lang="en-US" sz="2800" i="1" dirty="0"/>
              <a:t>Ignore</a:t>
            </a:r>
            <a:r>
              <a:rPr lang="en-US" sz="2800" dirty="0"/>
              <a:t>    (is this “keeping by default” ?)</a:t>
            </a:r>
          </a:p>
          <a:p>
            <a:r>
              <a:rPr lang="en-US" sz="2800" i="1" dirty="0"/>
              <a:t>Keep</a:t>
            </a:r>
            <a:r>
              <a:rPr lang="en-US" sz="2800" dirty="0"/>
              <a:t> </a:t>
            </a:r>
          </a:p>
        </p:txBody>
      </p:sp>
      <p:sp>
        <p:nvSpPr>
          <p:cNvPr id="3" name="TextBox 2"/>
          <p:cNvSpPr txBox="1"/>
          <p:nvPr/>
        </p:nvSpPr>
        <p:spPr>
          <a:xfrm>
            <a:off x="1066800" y="4448718"/>
            <a:ext cx="7306448" cy="1815882"/>
          </a:xfrm>
          <a:prstGeom prst="rect">
            <a:avLst/>
          </a:prstGeom>
          <a:noFill/>
        </p:spPr>
        <p:txBody>
          <a:bodyPr wrap="square" rtlCol="0">
            <a:spAutoFit/>
          </a:bodyPr>
          <a:lstStyle/>
          <a:p>
            <a:r>
              <a:rPr lang="en-US" sz="2800" b="1" i="1" dirty="0">
                <a:solidFill>
                  <a:srgbClr val="FF0000"/>
                </a:solidFill>
              </a:rPr>
              <a:t>What types of information fall into each category?</a:t>
            </a:r>
          </a:p>
          <a:p>
            <a:endParaRPr lang="en-US" sz="2800" b="1" i="1" dirty="0">
              <a:solidFill>
                <a:srgbClr val="FF0000"/>
              </a:solidFill>
            </a:endParaRPr>
          </a:p>
          <a:p>
            <a:r>
              <a:rPr lang="en-US" sz="2800" b="1" i="1" dirty="0">
                <a:solidFill>
                  <a:srgbClr val="FF0000"/>
                </a:solidFill>
              </a:rPr>
              <a:t>What are reasons for keeping information?  </a:t>
            </a:r>
          </a:p>
        </p:txBody>
      </p:sp>
    </p:spTree>
    <p:extLst>
      <p:ext uri="{BB962C8B-B14F-4D97-AF65-F5344CB8AC3E}">
        <p14:creationId xmlns:p14="http://schemas.microsoft.com/office/powerpoint/2010/main" val="21024480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35" y="304800"/>
            <a:ext cx="9067800" cy="1143000"/>
          </a:xfrm>
        </p:spPr>
        <p:txBody>
          <a:bodyPr>
            <a:normAutofit fontScale="90000"/>
          </a:bodyPr>
          <a:lstStyle/>
          <a:p>
            <a:r>
              <a:rPr lang="en-US" b="1" dirty="0"/>
              <a:t>Decisions About</a:t>
            </a:r>
            <a:br>
              <a:rPr lang="en-US" b="1" dirty="0"/>
            </a:br>
            <a:r>
              <a:rPr lang="en-US" b="1" dirty="0"/>
              <a:t> Keeping and Organizing</a:t>
            </a:r>
          </a:p>
        </p:txBody>
      </p:sp>
      <p:sp>
        <p:nvSpPr>
          <p:cNvPr id="4" name="Rectangle 1"/>
          <p:cNvSpPr>
            <a:spLocks noGrp="1" noChangeArrowheads="1"/>
          </p:cNvSpPr>
          <p:nvPr>
            <p:ph idx="1"/>
          </p:nvPr>
        </p:nvSpPr>
        <p:spPr bwMode="auto">
          <a:xfrm>
            <a:off x="381000" y="1066800"/>
            <a:ext cx="8763000" cy="553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r>
              <a:rPr lang="en-US" sz="2800" dirty="0"/>
              <a:t>Does the "to be kept" information item fit into our existing classification scheme within our PSI?</a:t>
            </a:r>
          </a:p>
          <a:p>
            <a:r>
              <a:rPr lang="en-US" sz="2800" dirty="0"/>
              <a:t>If we use an existing category or location or naming scheme, is the degree of "fit" acceptable or does it distort the existing organizational or naming scheme?</a:t>
            </a:r>
          </a:p>
          <a:p>
            <a:r>
              <a:rPr lang="en-US" sz="2800" dirty="0"/>
              <a:t>Is it necessary to create new categories, locations, or names?</a:t>
            </a:r>
          </a:p>
          <a:p>
            <a:r>
              <a:rPr lang="en-US" sz="2800" dirty="0"/>
              <a:t>Do we abstract / summarize / data mine / secure or otherwise process the "to be kept" information?</a:t>
            </a:r>
          </a:p>
          <a:p>
            <a:r>
              <a:rPr lang="en-US" sz="2800" dirty="0"/>
              <a:t>How much of this "keeping and organization" work could be done automatically?</a:t>
            </a:r>
          </a:p>
        </p:txBody>
      </p:sp>
    </p:spTree>
    <p:extLst>
      <p:ext uri="{BB962C8B-B14F-4D97-AF65-F5344CB8AC3E}">
        <p14:creationId xmlns:p14="http://schemas.microsoft.com/office/powerpoint/2010/main" val="548416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547" y="76200"/>
            <a:ext cx="8686800" cy="1143000"/>
          </a:xfrm>
        </p:spPr>
        <p:txBody>
          <a:bodyPr>
            <a:noAutofit/>
          </a:bodyPr>
          <a:lstStyle/>
          <a:p>
            <a:pPr algn="l"/>
            <a:r>
              <a:rPr lang="en-US" b="1" dirty="0">
                <a:latin typeface="+mn-lt"/>
                <a:ea typeface="+mn-ea"/>
                <a:cs typeface="+mn-cs"/>
              </a:rPr>
              <a:t>Definitions of Information Overload</a:t>
            </a:r>
          </a:p>
        </p:txBody>
      </p:sp>
      <p:sp>
        <p:nvSpPr>
          <p:cNvPr id="3" name="Content Placeholder 2"/>
          <p:cNvSpPr>
            <a:spLocks noGrp="1"/>
          </p:cNvSpPr>
          <p:nvPr>
            <p:ph idx="1"/>
          </p:nvPr>
        </p:nvSpPr>
        <p:spPr>
          <a:xfrm>
            <a:off x="228600" y="1066800"/>
            <a:ext cx="8229600" cy="4525963"/>
          </a:xfrm>
        </p:spPr>
        <p:txBody>
          <a:bodyPr>
            <a:normAutofit/>
          </a:bodyPr>
          <a:lstStyle/>
          <a:p>
            <a:r>
              <a:rPr lang="en-US" dirty="0"/>
              <a:t>Too much information supply</a:t>
            </a:r>
          </a:p>
          <a:p>
            <a:r>
              <a:rPr lang="en-US" dirty="0"/>
              <a:t>Too much interruption and multi-tasking</a:t>
            </a:r>
          </a:p>
          <a:p>
            <a:r>
              <a:rPr lang="en-US" dirty="0"/>
              <a:t>Too little processing capacity </a:t>
            </a:r>
          </a:p>
          <a:p>
            <a:r>
              <a:rPr lang="en-US" dirty="0"/>
              <a:t>Too little time to process the information</a:t>
            </a:r>
          </a:p>
          <a:p>
            <a:r>
              <a:rPr lang="en-US" dirty="0"/>
              <a:t>Too little time to interact with relevant people</a:t>
            </a:r>
          </a:p>
          <a:p>
            <a:r>
              <a:rPr lang="en-US" i="1" dirty="0"/>
              <a:t>Feelings </a:t>
            </a:r>
            <a:r>
              <a:rPr lang="en-US" dirty="0"/>
              <a:t>of stress, confusion, anxiety, and low motivation for information-intensive tasks</a:t>
            </a:r>
          </a:p>
        </p:txBody>
      </p:sp>
      <p:sp>
        <p:nvSpPr>
          <p:cNvPr id="4" name="TextBox 3"/>
          <p:cNvSpPr txBox="1"/>
          <p:nvPr/>
        </p:nvSpPr>
        <p:spPr>
          <a:xfrm>
            <a:off x="208547" y="5198368"/>
            <a:ext cx="8686800" cy="954107"/>
          </a:xfrm>
          <a:prstGeom prst="rect">
            <a:avLst/>
          </a:prstGeom>
          <a:noFill/>
        </p:spPr>
        <p:txBody>
          <a:bodyPr wrap="square" rtlCol="0">
            <a:spAutoFit/>
          </a:bodyPr>
          <a:lstStyle/>
          <a:p>
            <a:r>
              <a:rPr lang="en-US" sz="2800" b="1" i="1" dirty="0">
                <a:solidFill>
                  <a:srgbClr val="FF0000"/>
                </a:solidFill>
              </a:rPr>
              <a:t>Why does it matter how we define information overload?  Could you measure these quantitatively?</a:t>
            </a:r>
          </a:p>
        </p:txBody>
      </p:sp>
    </p:spTree>
    <p:extLst>
      <p:ext uri="{BB962C8B-B14F-4D97-AF65-F5344CB8AC3E}">
        <p14:creationId xmlns:p14="http://schemas.microsoft.com/office/powerpoint/2010/main" val="42138951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marL="96437">
              <a:spcAft>
                <a:spcPts val="1266"/>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b="1" dirty="0"/>
              <a:t>The Memex</a:t>
            </a:r>
          </a:p>
        </p:txBody>
      </p:sp>
    </p:spTree>
    <p:extLst>
      <p:ext uri="{BB962C8B-B14F-4D97-AF65-F5344CB8AC3E}">
        <p14:creationId xmlns:p14="http://schemas.microsoft.com/office/powerpoint/2010/main" val="2157671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p:cNvSpPr>
            <a:spLocks noGrp="1" noChangeArrowheads="1"/>
          </p:cNvSpPr>
          <p:nvPr>
            <p:ph type="title"/>
          </p:nvPr>
        </p:nvSpPr>
        <p:spPr>
          <a:xfrm>
            <a:off x="640957" y="3810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a:sym typeface="UC Berkeley OS Sign"/>
              </a:rPr>
              <a:t>Vannevar Bush</a:t>
            </a:r>
            <a:br>
              <a:rPr lang="en-US" b="1" dirty="0">
                <a:sym typeface="UC Berkeley OS Sign"/>
              </a:rPr>
            </a:br>
            <a:r>
              <a:rPr lang="en-US" b="1" dirty="0">
                <a:sym typeface="UC Berkeley OS Sign"/>
              </a:rPr>
              <a:t>‘As We May Think”</a:t>
            </a:r>
          </a:p>
        </p:txBody>
      </p:sp>
      <p:sp>
        <p:nvSpPr>
          <p:cNvPr id="552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78820528-CB1B-4879-94A1-2F561C30C939}" type="slidenum">
              <a:rPr lang="en-US" sz="1500">
                <a:solidFill>
                  <a:srgbClr val="002955"/>
                </a:solidFill>
                <a:latin typeface="UC Berkeley OS Sign"/>
                <a:ea typeface="MS PGothic" pitchFamily="34" charset="-128"/>
                <a:sym typeface="UC Berkeley OS Sign"/>
              </a:rPr>
              <a:pPr algn="ctr"/>
              <a:t>51</a:t>
            </a:fld>
            <a:endParaRPr lang="en-US" sz="1500" dirty="0">
              <a:solidFill>
                <a:srgbClr val="002955"/>
              </a:solidFill>
              <a:latin typeface="UC Berkeley OS Sign"/>
              <a:ea typeface="MS PGothic" pitchFamily="34" charset="-128"/>
              <a:sym typeface="UC Berkeley OS Sign"/>
            </a:endParaRPr>
          </a:p>
        </p:txBody>
      </p:sp>
      <p:sp>
        <p:nvSpPr>
          <p:cNvPr id="55303" name="Rectangle 8"/>
          <p:cNvSpPr>
            <a:spLocks noChangeArrowheads="1"/>
          </p:cNvSpPr>
          <p:nvPr/>
        </p:nvSpPr>
        <p:spPr bwMode="auto">
          <a:xfrm>
            <a:off x="507107" y="1571997"/>
            <a:ext cx="8304609" cy="5189400"/>
          </a:xfrm>
          <a:prstGeom prst="rect">
            <a:avLst/>
          </a:prstGeom>
          <a:noFill/>
          <a:ln w="9525">
            <a:noFill/>
            <a:miter lim="800000"/>
            <a:headEnd/>
            <a:tailEnd/>
          </a:ln>
        </p:spPr>
        <p:txBody>
          <a:bodyPr lIns="64291" tIns="32146" rIns="64291" bIns="32146">
            <a:spAutoFit/>
          </a:bodyPr>
          <a:lstStyle/>
          <a:p>
            <a:pPr marL="160729" marR="0" lvl="0" indent="-160729" eaLnBrk="0" hangingPunct="0">
              <a:spcBef>
                <a:spcPts val="600"/>
              </a:spcBef>
              <a:spcAft>
                <a:spcPts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MIT Scientist</a:t>
            </a:r>
          </a:p>
          <a:p>
            <a:pPr marL="160729" marR="0" lvl="0" indent="-160729" eaLnBrk="0" hangingPunct="0">
              <a:spcBef>
                <a:spcPts val="600"/>
              </a:spcBef>
              <a:spcAft>
                <a:spcPts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Ran the Office of Scientific Research and Development during WW2, which coordinated all the work of scientists (including the Manhattan project)</a:t>
            </a:r>
          </a:p>
          <a:p>
            <a:pPr marL="160729" marR="0" lvl="0" indent="-160729" eaLnBrk="0" hangingPunct="0">
              <a:spcBef>
                <a:spcPts val="600"/>
              </a:spcBef>
              <a:spcAft>
                <a:spcPts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His efforts after the war to continue federal funding for scientific research led to creation of NSF</a:t>
            </a:r>
          </a:p>
          <a:p>
            <a:pPr marL="160729" marR="0" lvl="0" indent="-160729" eaLnBrk="0" hangingPunct="0">
              <a:spcBef>
                <a:spcPts val="600"/>
              </a:spcBef>
              <a:spcAft>
                <a:spcPts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latin typeface="UC Berkeley OS Sign"/>
              <a:sym typeface="UC Berkeley OS Sign"/>
            </a:endParaRPr>
          </a:p>
          <a:p>
            <a:pPr marL="160729" marR="0" lvl="0" indent="-160729" eaLnBrk="0" hangingPunct="0">
              <a:spcBef>
                <a:spcPts val="600"/>
              </a:spcBef>
              <a:spcAft>
                <a:spcPts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“As We May Think” has been cited nearly 10,000 times and is one of the most influential writings of the “computing era”</a:t>
            </a:r>
          </a:p>
          <a:p>
            <a:pPr marL="160729" marR="0" lvl="0" indent="-160729" eaLnBrk="0" hangingPunct="0">
              <a:spcBef>
                <a:spcPts val="600"/>
              </a:spcBef>
              <a:spcAft>
                <a:spcPts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latin typeface="UC Berkeley OS Sign"/>
              <a:sym typeface="UC Berkeley OS Sign"/>
            </a:endParaRPr>
          </a:p>
        </p:txBody>
      </p:sp>
    </p:spTree>
    <p:extLst>
      <p:ext uri="{BB962C8B-B14F-4D97-AF65-F5344CB8AC3E}">
        <p14:creationId xmlns:p14="http://schemas.microsoft.com/office/powerpoint/2010/main" val="1855137841"/>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610600" cy="5791200"/>
          </a:xfrm>
        </p:spPr>
        <p:txBody>
          <a:bodyPr>
            <a:normAutofit/>
          </a:bodyPr>
          <a:lstStyle/>
          <a:p>
            <a:pPr marL="0" indent="0">
              <a:buNone/>
            </a:pPr>
            <a:r>
              <a:rPr lang="en-US" sz="3000" dirty="0"/>
              <a:t>“There is a growing mountain of research. But there is increased evidence that we are being bogged down today as specialization extends. The investigator is staggered by the findings and conclusions of thousands of other workers—conclusions which he cannot find time to grasp, much less to remember, as they appear.” </a:t>
            </a:r>
          </a:p>
          <a:p>
            <a:pPr marL="0" indent="0">
              <a:buNone/>
            </a:pPr>
            <a:endParaRPr lang="en-US" sz="3000" dirty="0"/>
          </a:p>
          <a:p>
            <a:pPr marL="0" indent="0">
              <a:buNone/>
            </a:pPr>
            <a:r>
              <a:rPr lang="en-US" sz="3000" dirty="0"/>
              <a:t>“The difficulty seems to be…that publication has been extended far beyond our present ability to make real use of the record.”</a:t>
            </a:r>
          </a:p>
        </p:txBody>
      </p:sp>
      <p:pic>
        <p:nvPicPr>
          <p:cNvPr id="2" name="Picture 1"/>
          <p:cNvPicPr>
            <a:picLocks noChangeAspect="1"/>
          </p:cNvPicPr>
          <p:nvPr/>
        </p:nvPicPr>
        <p:blipFill>
          <a:blip r:embed="rId3" cstate="print"/>
          <a:stretch>
            <a:fillRect/>
          </a:stretch>
        </p:blipFill>
        <p:spPr>
          <a:xfrm>
            <a:off x="571143" y="0"/>
            <a:ext cx="8230313" cy="1847248"/>
          </a:xfrm>
          <a:prstGeom prst="rect">
            <a:avLst/>
          </a:prstGeom>
        </p:spPr>
      </p:pic>
    </p:spTree>
    <p:extLst>
      <p:ext uri="{BB962C8B-B14F-4D97-AF65-F5344CB8AC3E}">
        <p14:creationId xmlns:p14="http://schemas.microsoft.com/office/powerpoint/2010/main" val="38558903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533400" y="381000"/>
            <a:ext cx="4508930" cy="3943350"/>
          </a:xfrm>
          <a:prstGeom prst="rect">
            <a:avLst/>
          </a:prstGeom>
        </p:spPr>
      </p:pic>
      <p:sp>
        <p:nvSpPr>
          <p:cNvPr id="3" name="Rectangle 2"/>
          <p:cNvSpPr/>
          <p:nvPr/>
        </p:nvSpPr>
        <p:spPr>
          <a:xfrm>
            <a:off x="5327822" y="304800"/>
            <a:ext cx="3810000" cy="6494085"/>
          </a:xfrm>
          <a:prstGeom prst="rect">
            <a:avLst/>
          </a:prstGeom>
        </p:spPr>
        <p:txBody>
          <a:bodyPr wrap="square">
            <a:spAutoFit/>
          </a:bodyPr>
          <a:lstStyle/>
          <a:p>
            <a:r>
              <a:rPr lang="en-US" sz="3200" dirty="0"/>
              <a:t>A memex is a device in which an individual stores all his books, records, and communications, and which is mechanized so that it may be consulted with exceeding speed and flexibility. </a:t>
            </a:r>
            <a:r>
              <a:rPr lang="en-US" sz="3200" dirty="0">
                <a:solidFill>
                  <a:srgbClr val="FF0000"/>
                </a:solidFill>
              </a:rPr>
              <a:t>It is an enlarged intimate supplement to his memory</a:t>
            </a:r>
            <a:r>
              <a:rPr lang="en-US" sz="3200" dirty="0"/>
              <a:t>.</a:t>
            </a:r>
          </a:p>
        </p:txBody>
      </p:sp>
      <p:sp>
        <p:nvSpPr>
          <p:cNvPr id="4" name="Rectangle 3"/>
          <p:cNvSpPr/>
          <p:nvPr/>
        </p:nvSpPr>
        <p:spPr>
          <a:xfrm>
            <a:off x="76200" y="4812373"/>
            <a:ext cx="4876800" cy="2062103"/>
          </a:xfrm>
          <a:prstGeom prst="rect">
            <a:avLst/>
          </a:prstGeom>
        </p:spPr>
        <p:txBody>
          <a:bodyPr wrap="square">
            <a:spAutoFit/>
          </a:bodyPr>
          <a:lstStyle/>
          <a:p>
            <a:r>
              <a:rPr lang="en-US" sz="3200" dirty="0"/>
              <a:t>Consider a future device for individual use, which is a sort of </a:t>
            </a:r>
            <a:r>
              <a:rPr lang="en-US" sz="3200" dirty="0">
                <a:solidFill>
                  <a:srgbClr val="FF0000"/>
                </a:solidFill>
              </a:rPr>
              <a:t>mechanized private file and library</a:t>
            </a:r>
          </a:p>
        </p:txBody>
      </p:sp>
    </p:spTree>
    <p:extLst>
      <p:ext uri="{BB962C8B-B14F-4D97-AF65-F5344CB8AC3E}">
        <p14:creationId xmlns:p14="http://schemas.microsoft.com/office/powerpoint/2010/main" val="11764705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
          <p:cNvSpPr>
            <a:spLocks noGrp="1" noChangeArrowheads="1"/>
          </p:cNvSpPr>
          <p:nvPr>
            <p:ph type="title"/>
          </p:nvPr>
        </p:nvSpPr>
        <p:spPr>
          <a:xfrm>
            <a:off x="304800"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a:sym typeface="UC Berkeley OS Sign"/>
              </a:rPr>
              <a:t>The Memex</a:t>
            </a:r>
          </a:p>
        </p:txBody>
      </p:sp>
      <p:sp>
        <p:nvSpPr>
          <p:cNvPr id="5632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C9954400-DCEE-4D5E-A4AF-3CE33C95E516}" type="slidenum">
              <a:rPr lang="en-US" sz="1500">
                <a:solidFill>
                  <a:srgbClr val="002955"/>
                </a:solidFill>
                <a:latin typeface="UC Berkeley OS Sign"/>
                <a:ea typeface="MS PGothic" pitchFamily="34" charset="-128"/>
                <a:sym typeface="UC Berkeley OS Sign"/>
              </a:rPr>
              <a:pPr algn="ctr"/>
              <a:t>54</a:t>
            </a:fld>
            <a:endParaRPr lang="en-US" sz="1500" dirty="0">
              <a:solidFill>
                <a:srgbClr val="002955"/>
              </a:solidFill>
              <a:latin typeface="UC Berkeley OS Sign"/>
              <a:ea typeface="MS PGothic" pitchFamily="34" charset="-128"/>
              <a:sym typeface="UC Berkeley OS Sign"/>
            </a:endParaRPr>
          </a:p>
        </p:txBody>
      </p:sp>
      <p:pic>
        <p:nvPicPr>
          <p:cNvPr id="2" name="c539cK58ees"/>
          <p:cNvPicPr>
            <a:picLocks noRot="1" noChangeAspect="1"/>
          </p:cNvPicPr>
          <p:nvPr>
            <a:videoFile r:link="rId1"/>
          </p:nvPr>
        </p:nvPicPr>
        <p:blipFill>
          <a:blip r:embed="rId4" cstate="print"/>
          <a:stretch>
            <a:fillRect/>
          </a:stretch>
        </p:blipFill>
        <p:spPr>
          <a:xfrm>
            <a:off x="76200" y="1219200"/>
            <a:ext cx="8963095" cy="5041742"/>
          </a:xfrm>
          <a:prstGeom prst="rect">
            <a:avLst/>
          </a:prstGeom>
        </p:spPr>
      </p:pic>
    </p:spTree>
    <p:extLst>
      <p:ext uri="{BB962C8B-B14F-4D97-AF65-F5344CB8AC3E}">
        <p14:creationId xmlns:p14="http://schemas.microsoft.com/office/powerpoint/2010/main" val="1749608462"/>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a:latin typeface="+mn-lt"/>
                <a:ea typeface="+mn-ea"/>
                <a:cs typeface="+mn-cs"/>
              </a:rPr>
              <a:t>Memex New Ideas</a:t>
            </a:r>
          </a:p>
        </p:txBody>
      </p:sp>
      <p:sp>
        <p:nvSpPr>
          <p:cNvPr id="3" name="Content Placeholder 2"/>
          <p:cNvSpPr>
            <a:spLocks noGrp="1"/>
          </p:cNvSpPr>
          <p:nvPr>
            <p:ph idx="1"/>
          </p:nvPr>
        </p:nvSpPr>
        <p:spPr>
          <a:xfrm>
            <a:off x="473676" y="1600200"/>
            <a:ext cx="8229600" cy="4525963"/>
          </a:xfrm>
        </p:spPr>
        <p:txBody>
          <a:bodyPr/>
          <a:lstStyle/>
          <a:p>
            <a:r>
              <a:rPr lang="en-US" dirty="0"/>
              <a:t>“The human mind works by association” -&gt; hypertext linking in “trails”</a:t>
            </a:r>
          </a:p>
          <a:p>
            <a:r>
              <a:rPr lang="en-US" dirty="0"/>
              <a:t>Because trails are separate packages of links, they can be shared and combined</a:t>
            </a:r>
          </a:p>
          <a:p>
            <a:r>
              <a:rPr lang="en-US" dirty="0"/>
              <a:t>Text or voice annotation of documents</a:t>
            </a:r>
          </a:p>
          <a:p>
            <a:r>
              <a:rPr lang="en-US" dirty="0"/>
              <a:t>Speech synthesis</a:t>
            </a:r>
          </a:p>
          <a:p>
            <a:endParaRPr lang="en-US" dirty="0"/>
          </a:p>
        </p:txBody>
      </p:sp>
      <p:pic>
        <p:nvPicPr>
          <p:cNvPr id="4" name="Picture 3"/>
          <p:cNvPicPr>
            <a:picLocks noChangeAspect="1"/>
          </p:cNvPicPr>
          <p:nvPr/>
        </p:nvPicPr>
        <p:blipFill>
          <a:blip r:embed="rId3"/>
          <a:stretch>
            <a:fillRect/>
          </a:stretch>
        </p:blipFill>
        <p:spPr>
          <a:xfrm>
            <a:off x="381000" y="266617"/>
            <a:ext cx="865707" cy="865707"/>
          </a:xfrm>
          <a:prstGeom prst="rect">
            <a:avLst/>
          </a:prstGeom>
        </p:spPr>
      </p:pic>
    </p:spTree>
    <p:extLst>
      <p:ext uri="{BB962C8B-B14F-4D97-AF65-F5344CB8AC3E}">
        <p14:creationId xmlns:p14="http://schemas.microsoft.com/office/powerpoint/2010/main" val="29689936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courses\figures\links_embedded.gif"/>
          <p:cNvPicPr>
            <a:picLocks noChangeAspect="1" noChangeArrowheads="1"/>
          </p:cNvPicPr>
          <p:nvPr/>
        </p:nvPicPr>
        <p:blipFill>
          <a:blip r:embed="rId3" cstate="print"/>
          <a:stretch>
            <a:fillRect/>
          </a:stretch>
        </p:blipFill>
        <p:spPr bwMode="auto">
          <a:xfrm>
            <a:off x="914400" y="772368"/>
            <a:ext cx="6902302" cy="5176727"/>
          </a:xfrm>
          <a:prstGeom prst="rect">
            <a:avLst/>
          </a:prstGeom>
          <a:noFill/>
        </p:spPr>
      </p:pic>
      <p:sp>
        <p:nvSpPr>
          <p:cNvPr id="3" name="Title 1"/>
          <p:cNvSpPr txBox="1">
            <a:spLocks/>
          </p:cNvSpPr>
          <p:nvPr/>
        </p:nvSpPr>
        <p:spPr>
          <a:xfrm>
            <a:off x="457200" y="274638"/>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a:latin typeface="+mj-lt"/>
                <a:ea typeface="+mj-ea"/>
                <a:cs typeface="+mj-cs"/>
              </a:rPr>
              <a:t>Separate Links</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2" name="Rectangle 1"/>
          <p:cNvSpPr/>
          <p:nvPr/>
        </p:nvSpPr>
        <p:spPr>
          <a:xfrm>
            <a:off x="434163" y="5502178"/>
            <a:ext cx="8979195" cy="893834"/>
          </a:xfrm>
          <a:prstGeom prst="rect">
            <a:avLst/>
          </a:prstGeom>
        </p:spPr>
        <p:txBody>
          <a:bodyPr wrap="square">
            <a:spAutoFit/>
          </a:bodyPr>
          <a:lstStyle/>
          <a:p>
            <a:pPr marL="400050" eaLnBrk="0" fontAlgn="base" hangingPunct="0">
              <a:lnSpc>
                <a:spcPct val="93000"/>
              </a:lnSpc>
              <a:spcBef>
                <a:spcPts val="1800"/>
              </a:spcBef>
              <a:spcAft>
                <a:spcPct val="0"/>
              </a:spcAft>
            </a:pPr>
            <a:r>
              <a:rPr lang="en-US" sz="2800" b="1" dirty="0">
                <a:solidFill>
                  <a:srgbClr val="FF0000"/>
                </a:solidFill>
              </a:rPr>
              <a:t>What would it mean to store links apart from the resources?  What are the implications?</a:t>
            </a:r>
            <a:endParaRPr lang="en-US" sz="2800" b="1" dirty="0">
              <a:solidFill>
                <a:srgbClr val="FF0000"/>
              </a:solidFill>
              <a:latin typeface="UC Berkeley OS Sign"/>
              <a:cs typeface="Arial" pitchFamily="34" charset="0"/>
              <a:sym typeface="Arial" pitchFamily="34" charset="0"/>
            </a:endParaRPr>
          </a:p>
        </p:txBody>
      </p:sp>
      <p:sp>
        <p:nvSpPr>
          <p:cNvPr id="4" name="Rectangle 3"/>
          <p:cNvSpPr/>
          <p:nvPr/>
        </p:nvSpPr>
        <p:spPr>
          <a:xfrm>
            <a:off x="0" y="-16042"/>
            <a:ext cx="1916166" cy="523220"/>
          </a:xfrm>
          <a:prstGeom prst="rect">
            <a:avLst/>
          </a:prstGeom>
        </p:spPr>
        <p:txBody>
          <a:bodyPr wrap="none">
            <a:spAutoFit/>
          </a:bodyPr>
          <a:lstStyle/>
          <a:p>
            <a:pPr lvl="0"/>
            <a:r>
              <a:rPr lang="en-US" sz="2800" b="1" dirty="0">
                <a:solidFill>
                  <a:srgbClr val="FF0000"/>
                </a:solidFill>
              </a:rPr>
              <a:t>FLASHBACK</a:t>
            </a:r>
          </a:p>
        </p:txBody>
      </p:sp>
    </p:spTree>
    <p:extLst>
      <p:ext uri="{BB962C8B-B14F-4D97-AF65-F5344CB8AC3E}">
        <p14:creationId xmlns:p14="http://schemas.microsoft.com/office/powerpoint/2010/main" val="18834580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a:latin typeface="+mn-lt"/>
                <a:ea typeface="+mn-ea"/>
                <a:cs typeface="+mn-cs"/>
              </a:rPr>
              <a:t>Memex Limitations</a:t>
            </a:r>
          </a:p>
        </p:txBody>
      </p:sp>
      <p:sp>
        <p:nvSpPr>
          <p:cNvPr id="3" name="Content Placeholder 2"/>
          <p:cNvSpPr>
            <a:spLocks noGrp="1"/>
          </p:cNvSpPr>
          <p:nvPr>
            <p:ph idx="1"/>
          </p:nvPr>
        </p:nvSpPr>
        <p:spPr/>
        <p:txBody>
          <a:bodyPr/>
          <a:lstStyle/>
          <a:p>
            <a:r>
              <a:rPr lang="en-US" dirty="0"/>
              <a:t>Linear extrapolation of prevailing technology, “technical difficulties of all sorts have been ignored”</a:t>
            </a:r>
          </a:p>
          <a:p>
            <a:r>
              <a:rPr lang="en-US" dirty="0"/>
              <a:t>No mechanism for searching documents or trails</a:t>
            </a:r>
          </a:p>
          <a:p>
            <a:r>
              <a:rPr lang="en-US" dirty="0"/>
              <a:t>Memexes are stand-alone, not networked</a:t>
            </a:r>
          </a:p>
        </p:txBody>
      </p:sp>
    </p:spTree>
    <p:extLst>
      <p:ext uri="{BB962C8B-B14F-4D97-AF65-F5344CB8AC3E}">
        <p14:creationId xmlns:p14="http://schemas.microsoft.com/office/powerpoint/2010/main" val="32331407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a:sym typeface="UC Berkeley OS Sign"/>
              </a:rPr>
              <a:t>Memex as an Organizing System</a:t>
            </a:r>
          </a:p>
        </p:txBody>
      </p:sp>
      <p:sp>
        <p:nvSpPr>
          <p:cNvPr id="552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78820528-CB1B-4879-94A1-2F561C30C939}" type="slidenum">
              <a:rPr lang="en-US" sz="1500">
                <a:solidFill>
                  <a:srgbClr val="002955"/>
                </a:solidFill>
                <a:latin typeface="UC Berkeley OS Sign"/>
                <a:ea typeface="MS PGothic" pitchFamily="34" charset="-128"/>
                <a:sym typeface="UC Berkeley OS Sign"/>
              </a:rPr>
              <a:pPr algn="ctr"/>
              <a:t>58</a:t>
            </a:fld>
            <a:endParaRPr lang="en-US" sz="1500" dirty="0">
              <a:solidFill>
                <a:srgbClr val="002955"/>
              </a:solidFill>
              <a:latin typeface="UC Berkeley OS Sign"/>
              <a:ea typeface="MS PGothic" pitchFamily="34" charset="-128"/>
              <a:sym typeface="UC Berkeley OS Sign"/>
            </a:endParaRPr>
          </a:p>
        </p:txBody>
      </p:sp>
      <p:sp>
        <p:nvSpPr>
          <p:cNvPr id="55303" name="Rectangle 8"/>
          <p:cNvSpPr>
            <a:spLocks noChangeArrowheads="1"/>
          </p:cNvSpPr>
          <p:nvPr/>
        </p:nvSpPr>
        <p:spPr bwMode="auto">
          <a:xfrm>
            <a:off x="446485" y="2040434"/>
            <a:ext cx="8304609" cy="2921086"/>
          </a:xfrm>
          <a:prstGeom prst="rect">
            <a:avLst/>
          </a:prstGeom>
          <a:noFill/>
          <a:ln w="9525">
            <a:noFill/>
            <a:miter lim="800000"/>
            <a:headEnd/>
            <a:tailEnd/>
          </a:ln>
        </p:spPr>
        <p:txBody>
          <a:bodyPr lIns="64291" tIns="32146" rIns="64291" bIns="32146">
            <a:spAutoFit/>
          </a:bodyPr>
          <a:lstStyle/>
          <a:p>
            <a:pPr marL="342900" indent="-342900">
              <a:spcBef>
                <a:spcPct val="20000"/>
              </a:spcBef>
              <a:buFont typeface="Arial" pitchFamily="34" charset="0"/>
              <a:buChar char="•"/>
            </a:pPr>
            <a:r>
              <a:rPr lang="en-US" sz="3200" dirty="0"/>
              <a:t>What?</a:t>
            </a:r>
          </a:p>
          <a:p>
            <a:pPr marL="342900" indent="-342900">
              <a:spcBef>
                <a:spcPct val="20000"/>
              </a:spcBef>
              <a:buFont typeface="Arial" pitchFamily="34" charset="0"/>
              <a:buChar char="•"/>
            </a:pPr>
            <a:r>
              <a:rPr lang="en-US" sz="3200" dirty="0"/>
              <a:t>Why?</a:t>
            </a:r>
          </a:p>
          <a:p>
            <a:pPr marL="342900" indent="-342900">
              <a:spcBef>
                <a:spcPct val="20000"/>
              </a:spcBef>
              <a:buFont typeface="Arial" pitchFamily="34" charset="0"/>
              <a:buChar char="•"/>
            </a:pPr>
            <a:r>
              <a:rPr lang="en-US" sz="3200" dirty="0"/>
              <a:t>How much?</a:t>
            </a:r>
          </a:p>
          <a:p>
            <a:pPr marL="342900" indent="-342900">
              <a:spcBef>
                <a:spcPct val="20000"/>
              </a:spcBef>
              <a:buFont typeface="Arial" pitchFamily="34" charset="0"/>
              <a:buChar char="•"/>
            </a:pPr>
            <a:r>
              <a:rPr lang="en-US" sz="3200" dirty="0"/>
              <a:t>When?</a:t>
            </a:r>
          </a:p>
          <a:p>
            <a:pPr marL="342900" indent="-342900">
              <a:spcBef>
                <a:spcPct val="20000"/>
              </a:spcBef>
              <a:buFont typeface="Arial" pitchFamily="34" charset="0"/>
              <a:buChar char="•"/>
            </a:pPr>
            <a:r>
              <a:rPr lang="en-US" sz="3200" dirty="0"/>
              <a:t>Who (and by what means)?)</a:t>
            </a:r>
          </a:p>
        </p:txBody>
      </p:sp>
      <p:sp>
        <p:nvSpPr>
          <p:cNvPr id="2" name="TextBox 1"/>
          <p:cNvSpPr txBox="1"/>
          <p:nvPr/>
        </p:nvSpPr>
        <p:spPr>
          <a:xfrm>
            <a:off x="1066800" y="5410200"/>
            <a:ext cx="5715000" cy="461665"/>
          </a:xfrm>
          <a:prstGeom prst="rect">
            <a:avLst/>
          </a:prstGeom>
          <a:noFill/>
        </p:spPr>
        <p:txBody>
          <a:bodyPr wrap="square" rtlCol="0">
            <a:spAutoFit/>
          </a:bodyPr>
          <a:lstStyle/>
          <a:p>
            <a:r>
              <a:rPr lang="en-US" sz="2400" b="1" i="1" dirty="0">
                <a:solidFill>
                  <a:srgbClr val="FF0000"/>
                </a:solidFill>
              </a:rPr>
              <a:t>Test your understanding of Memex</a:t>
            </a:r>
          </a:p>
        </p:txBody>
      </p:sp>
    </p:spTree>
    <p:extLst>
      <p:ext uri="{BB962C8B-B14F-4D97-AF65-F5344CB8AC3E}">
        <p14:creationId xmlns:p14="http://schemas.microsoft.com/office/powerpoint/2010/main" val="711240424"/>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228600"/>
            <a:ext cx="5791200" cy="1143000"/>
          </a:xfrm>
        </p:spPr>
        <p:txBody>
          <a:bodyPr>
            <a:normAutofit/>
          </a:bodyPr>
          <a:lstStyle/>
          <a:p>
            <a:r>
              <a:rPr lang="en-US" b="1" dirty="0"/>
              <a:t>Enjoy Your Spring Break</a:t>
            </a:r>
          </a:p>
        </p:txBody>
      </p:sp>
      <p:pic>
        <p:nvPicPr>
          <p:cNvPr id="4" name="Content Placeholder 3"/>
          <p:cNvPicPr>
            <a:picLocks noGrp="1" noChangeAspect="1"/>
          </p:cNvPicPr>
          <p:nvPr>
            <p:ph idx="1"/>
          </p:nvPr>
        </p:nvPicPr>
        <p:blipFill>
          <a:blip r:embed="rId3" cstate="print"/>
          <a:stretch>
            <a:fillRect/>
          </a:stretch>
        </p:blipFill>
        <p:spPr>
          <a:xfrm>
            <a:off x="3504479" y="2291133"/>
            <a:ext cx="2372036" cy="1328340"/>
          </a:xfrm>
          <a:prstGeom prst="rect">
            <a:avLst/>
          </a:prstGeom>
        </p:spPr>
      </p:pic>
      <p:pic>
        <p:nvPicPr>
          <p:cNvPr id="5" name="Picture 4"/>
          <p:cNvPicPr>
            <a:picLocks noChangeAspect="1"/>
          </p:cNvPicPr>
          <p:nvPr/>
        </p:nvPicPr>
        <p:blipFill>
          <a:blip r:embed="rId4" cstate="print"/>
          <a:stretch>
            <a:fillRect/>
          </a:stretch>
        </p:blipFill>
        <p:spPr>
          <a:xfrm>
            <a:off x="6398009" y="4469403"/>
            <a:ext cx="2619375" cy="1743075"/>
          </a:xfrm>
          <a:prstGeom prst="rect">
            <a:avLst/>
          </a:prstGeom>
        </p:spPr>
      </p:pic>
      <p:pic>
        <p:nvPicPr>
          <p:cNvPr id="6" name="Picture 5"/>
          <p:cNvPicPr>
            <a:picLocks noChangeAspect="1"/>
          </p:cNvPicPr>
          <p:nvPr/>
        </p:nvPicPr>
        <p:blipFill>
          <a:blip r:embed="rId5" cstate="print"/>
          <a:stretch>
            <a:fillRect/>
          </a:stretch>
        </p:blipFill>
        <p:spPr>
          <a:xfrm>
            <a:off x="3553969" y="4469402"/>
            <a:ext cx="2619375" cy="1743075"/>
          </a:xfrm>
          <a:prstGeom prst="rect">
            <a:avLst/>
          </a:prstGeom>
        </p:spPr>
      </p:pic>
      <p:pic>
        <p:nvPicPr>
          <p:cNvPr id="7" name="Picture 6"/>
          <p:cNvPicPr>
            <a:picLocks noChangeAspect="1"/>
          </p:cNvPicPr>
          <p:nvPr/>
        </p:nvPicPr>
        <p:blipFill>
          <a:blip r:embed="rId6" cstate="print"/>
          <a:stretch>
            <a:fillRect/>
          </a:stretch>
        </p:blipFill>
        <p:spPr>
          <a:xfrm>
            <a:off x="364331" y="2362933"/>
            <a:ext cx="2919208" cy="1392238"/>
          </a:xfrm>
          <a:prstGeom prst="rect">
            <a:avLst/>
          </a:prstGeom>
        </p:spPr>
      </p:pic>
      <p:pic>
        <p:nvPicPr>
          <p:cNvPr id="8" name="Picture 7"/>
          <p:cNvPicPr>
            <a:picLocks noChangeAspect="1"/>
          </p:cNvPicPr>
          <p:nvPr/>
        </p:nvPicPr>
        <p:blipFill>
          <a:blip r:embed="rId7" cstate="print"/>
          <a:stretch>
            <a:fillRect/>
          </a:stretch>
        </p:blipFill>
        <p:spPr>
          <a:xfrm>
            <a:off x="257486" y="578141"/>
            <a:ext cx="2781300" cy="1647825"/>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93222" y="2291133"/>
            <a:ext cx="2514600" cy="1677619"/>
          </a:xfrm>
          <a:prstGeom prst="rect">
            <a:avLst/>
          </a:prstGeom>
        </p:spPr>
      </p:pic>
      <p:sp>
        <p:nvSpPr>
          <p:cNvPr id="11" name="TextBox 10"/>
          <p:cNvSpPr txBox="1"/>
          <p:nvPr/>
        </p:nvSpPr>
        <p:spPr>
          <a:xfrm>
            <a:off x="4735897" y="1555443"/>
            <a:ext cx="2971800" cy="461665"/>
          </a:xfrm>
          <a:prstGeom prst="rect">
            <a:avLst/>
          </a:prstGeom>
          <a:noFill/>
        </p:spPr>
        <p:txBody>
          <a:bodyPr wrap="square" rtlCol="0">
            <a:spAutoFit/>
          </a:bodyPr>
          <a:lstStyle/>
          <a:p>
            <a:r>
              <a:rPr lang="en-US" dirty="0"/>
              <a:t> </a:t>
            </a:r>
            <a:r>
              <a:rPr lang="en-US" sz="2400" i="1" dirty="0"/>
              <a:t>I plan to enjoy mine!</a:t>
            </a:r>
          </a:p>
        </p:txBody>
      </p:sp>
      <p:pic>
        <p:nvPicPr>
          <p:cNvPr id="3" name="Picture 2"/>
          <p:cNvPicPr>
            <a:picLocks noChangeAspect="1"/>
          </p:cNvPicPr>
          <p:nvPr/>
        </p:nvPicPr>
        <p:blipFill>
          <a:blip r:embed="rId9"/>
          <a:stretch>
            <a:fillRect/>
          </a:stretch>
        </p:blipFill>
        <p:spPr>
          <a:xfrm>
            <a:off x="149609" y="4645616"/>
            <a:ext cx="3276600" cy="1390650"/>
          </a:xfrm>
          <a:prstGeom prst="rect">
            <a:avLst/>
          </a:prstGeom>
        </p:spPr>
      </p:pic>
    </p:spTree>
    <p:extLst>
      <p:ext uri="{BB962C8B-B14F-4D97-AF65-F5344CB8AC3E}">
        <p14:creationId xmlns:p14="http://schemas.microsoft.com/office/powerpoint/2010/main" val="70979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76400"/>
            <a:ext cx="8458200" cy="4525963"/>
          </a:xfrm>
        </p:spPr>
        <p:txBody>
          <a:bodyPr>
            <a:normAutofit/>
          </a:bodyPr>
          <a:lstStyle/>
          <a:p>
            <a:r>
              <a:rPr lang="en-US" dirty="0"/>
              <a:t>Information quantity, frequency, intensity, and quality</a:t>
            </a:r>
          </a:p>
          <a:p>
            <a:r>
              <a:rPr lang="en-US" dirty="0"/>
              <a:t>The capabilities of the person receiving, processing, or communicating the information</a:t>
            </a:r>
          </a:p>
          <a:p>
            <a:r>
              <a:rPr lang="en-US" dirty="0"/>
              <a:t>The processes and tasks for the information</a:t>
            </a:r>
          </a:p>
          <a:p>
            <a:r>
              <a:rPr lang="en-US" dirty="0"/>
              <a:t>The information technology used</a:t>
            </a:r>
          </a:p>
          <a:p>
            <a:r>
              <a:rPr lang="en-US" dirty="0"/>
              <a:t>Formal and informal organizational / communication structures  </a:t>
            </a:r>
            <a:r>
              <a:rPr lang="en-US" dirty="0">
                <a:solidFill>
                  <a:srgbClr val="FF0000"/>
                </a:solidFill>
              </a:rPr>
              <a:t>(“Social Thinking”)</a:t>
            </a:r>
          </a:p>
          <a:p>
            <a:endParaRPr lang="en-US" dirty="0"/>
          </a:p>
          <a:p>
            <a:endParaRPr lang="en-US" dirty="0"/>
          </a:p>
          <a:p>
            <a:endParaRPr lang="en-US" dirty="0"/>
          </a:p>
          <a:p>
            <a:endParaRPr lang="en-US" dirty="0"/>
          </a:p>
        </p:txBody>
      </p:sp>
      <p:sp>
        <p:nvSpPr>
          <p:cNvPr id="4" name="Title 3"/>
          <p:cNvSpPr>
            <a:spLocks noGrp="1"/>
          </p:cNvSpPr>
          <p:nvPr>
            <p:ph type="title"/>
          </p:nvPr>
        </p:nvSpPr>
        <p:spPr/>
        <p:txBody>
          <a:bodyPr>
            <a:noAutofit/>
          </a:bodyPr>
          <a:lstStyle/>
          <a:p>
            <a:r>
              <a:rPr lang="en-US" b="1" dirty="0">
                <a:latin typeface="+mn-lt"/>
                <a:ea typeface="+mn-ea"/>
                <a:cs typeface="+mn-cs"/>
              </a:rPr>
              <a:t>Factors Influencing </a:t>
            </a:r>
            <a:br>
              <a:rPr lang="en-US" b="1" dirty="0">
                <a:latin typeface="+mn-lt"/>
                <a:ea typeface="+mn-ea"/>
                <a:cs typeface="+mn-cs"/>
              </a:rPr>
            </a:br>
            <a:r>
              <a:rPr lang="en-US" b="1" dirty="0">
                <a:latin typeface="+mn-lt"/>
                <a:ea typeface="+mn-ea"/>
                <a:cs typeface="+mn-cs"/>
              </a:rPr>
              <a:t>Information Overload</a:t>
            </a:r>
          </a:p>
        </p:txBody>
      </p:sp>
    </p:spTree>
    <p:extLst>
      <p:ext uri="{BB962C8B-B14F-4D97-AF65-F5344CB8AC3E}">
        <p14:creationId xmlns:p14="http://schemas.microsoft.com/office/powerpoint/2010/main" val="12197264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A218E-DBC0-4219-ADDC-86EE2ADD63E8}"/>
              </a:ext>
            </a:extLst>
          </p:cNvPr>
          <p:cNvSpPr>
            <a:spLocks noGrp="1"/>
          </p:cNvSpPr>
          <p:nvPr>
            <p:ph type="title"/>
          </p:nvPr>
        </p:nvSpPr>
        <p:spPr/>
        <p:txBody>
          <a:bodyPr>
            <a:normAutofit fontScale="90000"/>
          </a:bodyPr>
          <a:lstStyle/>
          <a:p>
            <a:r>
              <a:rPr lang="en-US" b="1" dirty="0"/>
              <a:t>Breakout Session – </a:t>
            </a:r>
            <a:br>
              <a:rPr lang="en-US" b="1" dirty="0"/>
            </a:br>
            <a:r>
              <a:rPr lang="en-US" b="1" dirty="0"/>
              <a:t>Midcourse Evaluation</a:t>
            </a:r>
          </a:p>
        </p:txBody>
      </p:sp>
      <p:sp>
        <p:nvSpPr>
          <p:cNvPr id="3" name="Content Placeholder 2">
            <a:extLst>
              <a:ext uri="{FF2B5EF4-FFF2-40B4-BE49-F238E27FC236}">
                <a16:creationId xmlns:a16="http://schemas.microsoft.com/office/drawing/2014/main" id="{D3489BDA-FBE3-487E-8CA0-0179F0AE3AD3}"/>
              </a:ext>
            </a:extLst>
          </p:cNvPr>
          <p:cNvSpPr>
            <a:spLocks noGrp="1"/>
          </p:cNvSpPr>
          <p:nvPr>
            <p:ph idx="1"/>
          </p:nvPr>
        </p:nvSpPr>
        <p:spPr/>
        <p:txBody>
          <a:bodyPr/>
          <a:lstStyle/>
          <a:p>
            <a:r>
              <a:rPr lang="en-US" dirty="0"/>
              <a:t>Discuss as a group</a:t>
            </a:r>
          </a:p>
          <a:p>
            <a:pPr lvl="1"/>
            <a:r>
              <a:rPr lang="en-US" dirty="0"/>
              <a:t>What one or two things about this class do you like, should we do more of?</a:t>
            </a:r>
          </a:p>
          <a:p>
            <a:pPr lvl="1"/>
            <a:r>
              <a:rPr lang="en-US" dirty="0"/>
              <a:t>What one or two things about this class do you not like, should we do less of?</a:t>
            </a:r>
          </a:p>
          <a:p>
            <a:pPr lvl="1"/>
            <a:r>
              <a:rPr lang="en-US" dirty="0"/>
              <a:t>Anything else you think the professor needs to hear from students</a:t>
            </a:r>
          </a:p>
          <a:p>
            <a:r>
              <a:rPr lang="en-US" dirty="0"/>
              <a:t>Summarize your discussion (anonymously if you prefer) in Google Doc</a:t>
            </a:r>
          </a:p>
        </p:txBody>
      </p:sp>
    </p:spTree>
    <p:extLst>
      <p:ext uri="{BB962C8B-B14F-4D97-AF65-F5344CB8AC3E}">
        <p14:creationId xmlns:p14="http://schemas.microsoft.com/office/powerpoint/2010/main" val="2180080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CDAB035-FFF8-496B-B4FD-7FA7D1B93E1B}"/>
              </a:ext>
            </a:extLst>
          </p:cNvPr>
          <p:cNvPicPr>
            <a:picLocks noGrp="1" noChangeAspect="1"/>
          </p:cNvPicPr>
          <p:nvPr>
            <p:ph idx="1"/>
          </p:nvPr>
        </p:nvPicPr>
        <p:blipFill>
          <a:blip r:embed="rId3"/>
          <a:stretch>
            <a:fillRect/>
          </a:stretch>
        </p:blipFill>
        <p:spPr>
          <a:xfrm>
            <a:off x="426720" y="1600200"/>
            <a:ext cx="8001000" cy="5032888"/>
          </a:xfrm>
          <a:prstGeom prst="rect">
            <a:avLst/>
          </a:prstGeom>
        </p:spPr>
      </p:pic>
      <p:sp>
        <p:nvSpPr>
          <p:cNvPr id="2" name="Title 1">
            <a:extLst>
              <a:ext uri="{FF2B5EF4-FFF2-40B4-BE49-F238E27FC236}">
                <a16:creationId xmlns:a16="http://schemas.microsoft.com/office/drawing/2014/main" id="{55075A40-40AF-4F35-89FD-B01A55243FB9}"/>
              </a:ext>
            </a:extLst>
          </p:cNvPr>
          <p:cNvSpPr>
            <a:spLocks noGrp="1"/>
          </p:cNvSpPr>
          <p:nvPr>
            <p:ph type="title"/>
          </p:nvPr>
        </p:nvSpPr>
        <p:spPr>
          <a:xfrm>
            <a:off x="457200" y="457200"/>
            <a:ext cx="8229600" cy="1143000"/>
          </a:xfrm>
        </p:spPr>
        <p:txBody>
          <a:bodyPr>
            <a:noAutofit/>
          </a:bodyPr>
          <a:lstStyle/>
          <a:p>
            <a:r>
              <a:rPr lang="en-US" sz="3600" b="1" dirty="0"/>
              <a:t>How Much Information Is Enough? It’s Hard to Know</a:t>
            </a:r>
            <a:br>
              <a:rPr lang="en-US" sz="3600" b="1" dirty="0"/>
            </a:br>
            <a:r>
              <a:rPr lang="en-US" sz="2000" dirty="0"/>
              <a:t>(from Kirsh (2000), “A Few Thoughts on Cognitive Overload”) </a:t>
            </a:r>
          </a:p>
        </p:txBody>
      </p:sp>
    </p:spTree>
    <p:extLst>
      <p:ext uri="{BB962C8B-B14F-4D97-AF65-F5344CB8AC3E}">
        <p14:creationId xmlns:p14="http://schemas.microsoft.com/office/powerpoint/2010/main" val="2753371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a:latin typeface="+mn-lt"/>
                <a:ea typeface="+mn-ea"/>
                <a:cs typeface="+mn-cs"/>
              </a:rPr>
              <a:t>Countermeasures to Overcome Information Overload</a:t>
            </a:r>
          </a:p>
        </p:txBody>
      </p:sp>
      <p:sp>
        <p:nvSpPr>
          <p:cNvPr id="3" name="Content Placeholder 2"/>
          <p:cNvSpPr>
            <a:spLocks noGrp="1"/>
          </p:cNvSpPr>
          <p:nvPr>
            <p:ph idx="1"/>
          </p:nvPr>
        </p:nvSpPr>
        <p:spPr>
          <a:xfrm>
            <a:off x="465438" y="2057400"/>
            <a:ext cx="8229600" cy="4525963"/>
          </a:xfrm>
        </p:spPr>
        <p:txBody>
          <a:bodyPr/>
          <a:lstStyle/>
          <a:p>
            <a:r>
              <a:rPr lang="en-US" dirty="0"/>
              <a:t>Better personal information management</a:t>
            </a:r>
          </a:p>
          <a:p>
            <a:r>
              <a:rPr lang="en-US" dirty="0"/>
              <a:t>Better selection of information sources</a:t>
            </a:r>
          </a:p>
          <a:p>
            <a:r>
              <a:rPr lang="en-US" dirty="0"/>
              <a:t>Exploit technology for automatic and assisted information organization and use</a:t>
            </a:r>
          </a:p>
        </p:txBody>
      </p:sp>
      <p:sp>
        <p:nvSpPr>
          <p:cNvPr id="4" name="TextBox 3"/>
          <p:cNvSpPr txBox="1"/>
          <p:nvPr/>
        </p:nvSpPr>
        <p:spPr>
          <a:xfrm>
            <a:off x="2286000" y="4419600"/>
            <a:ext cx="5029200" cy="1569660"/>
          </a:xfrm>
          <a:prstGeom prst="rect">
            <a:avLst/>
          </a:prstGeom>
          <a:noFill/>
        </p:spPr>
        <p:txBody>
          <a:bodyPr wrap="square" rtlCol="0">
            <a:spAutoFit/>
          </a:bodyPr>
          <a:lstStyle/>
          <a:p>
            <a:r>
              <a:rPr lang="en-US" dirty="0"/>
              <a:t> </a:t>
            </a:r>
            <a:r>
              <a:rPr lang="en-US" sz="3200" b="1" i="1" dirty="0">
                <a:solidFill>
                  <a:srgbClr val="FF0000"/>
                </a:solidFill>
              </a:rPr>
              <a:t>…. How well does this work in our Facebook or Twitter feeds? </a:t>
            </a:r>
          </a:p>
        </p:txBody>
      </p:sp>
    </p:spTree>
    <p:extLst>
      <p:ext uri="{BB962C8B-B14F-4D97-AF65-F5344CB8AC3E}">
        <p14:creationId xmlns:p14="http://schemas.microsoft.com/office/powerpoint/2010/main" val="299452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Some Implications</a:t>
            </a:r>
          </a:p>
        </p:txBody>
      </p:sp>
      <p:sp>
        <p:nvSpPr>
          <p:cNvPr id="3" name="Content Placeholder 2"/>
          <p:cNvSpPr>
            <a:spLocks noGrp="1"/>
          </p:cNvSpPr>
          <p:nvPr>
            <p:ph idx="1"/>
          </p:nvPr>
        </p:nvSpPr>
        <p:spPr/>
        <p:txBody>
          <a:bodyPr>
            <a:normAutofit/>
          </a:bodyPr>
          <a:lstStyle/>
          <a:p>
            <a:r>
              <a:rPr lang="en-US" dirty="0"/>
              <a:t>If you get most of your news from groups you belong to you are biased to believe it</a:t>
            </a:r>
          </a:p>
          <a:p>
            <a:pPr lvl="1"/>
            <a:r>
              <a:rPr lang="en-US" dirty="0"/>
              <a:t>Because of conversational conventions / maxims</a:t>
            </a:r>
          </a:p>
          <a:p>
            <a:pPr lvl="1"/>
            <a:r>
              <a:rPr lang="en-US" dirty="0"/>
              <a:t>Because of confirmation bias</a:t>
            </a:r>
          </a:p>
          <a:p>
            <a:pPr lvl="1"/>
            <a:r>
              <a:rPr lang="en-US" dirty="0"/>
              <a:t>Because of the narrative fallacy</a:t>
            </a:r>
          </a:p>
          <a:p>
            <a:pPr lvl="1"/>
            <a:r>
              <a:rPr lang="en-US" dirty="0"/>
              <a:t>Because of the “filter bubble”</a:t>
            </a:r>
          </a:p>
          <a:p>
            <a:pPr lvl="1"/>
            <a:r>
              <a:rPr lang="en-US" dirty="0"/>
              <a:t>Because of framing effects</a:t>
            </a:r>
          </a:p>
        </p:txBody>
      </p:sp>
      <p:sp>
        <p:nvSpPr>
          <p:cNvPr id="4" name="TextBox 3">
            <a:extLst>
              <a:ext uri="{FF2B5EF4-FFF2-40B4-BE49-F238E27FC236}">
                <a16:creationId xmlns:a16="http://schemas.microsoft.com/office/drawing/2014/main" id="{4FDF92BE-2520-40D2-830C-8E9F8837F230}"/>
              </a:ext>
            </a:extLst>
          </p:cNvPr>
          <p:cNvSpPr txBox="1"/>
          <p:nvPr/>
        </p:nvSpPr>
        <p:spPr>
          <a:xfrm>
            <a:off x="304800" y="152400"/>
            <a:ext cx="2514600" cy="461665"/>
          </a:xfrm>
          <a:prstGeom prst="rect">
            <a:avLst/>
          </a:prstGeom>
          <a:noFill/>
        </p:spPr>
        <p:txBody>
          <a:bodyPr wrap="square" rtlCol="0">
            <a:spAutoFit/>
          </a:bodyPr>
          <a:lstStyle/>
          <a:p>
            <a:r>
              <a:rPr lang="en-US" sz="2400" b="1" dirty="0">
                <a:solidFill>
                  <a:srgbClr val="FF0000"/>
                </a:solidFill>
              </a:rPr>
              <a:t>FLASHBACK</a:t>
            </a:r>
          </a:p>
        </p:txBody>
      </p:sp>
    </p:spTree>
    <p:extLst>
      <p:ext uri="{BB962C8B-B14F-4D97-AF65-F5344CB8AC3E}">
        <p14:creationId xmlns:p14="http://schemas.microsoft.com/office/powerpoint/2010/main" val="9644424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2913</Words>
  <Application>Microsoft Office PowerPoint</Application>
  <PresentationFormat>On-screen Show (4:3)</PresentationFormat>
  <Paragraphs>322</Paragraphs>
  <Slides>60</Slides>
  <Notes>58</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Arial</vt:lpstr>
      <vt:lpstr>Calibri</vt:lpstr>
      <vt:lpstr>UC Berkeley OS Sign</vt:lpstr>
      <vt:lpstr>Wingdings</vt:lpstr>
      <vt:lpstr>Office Theme</vt:lpstr>
      <vt:lpstr>CogSci 150 “Sensemaking and Organizing” Spring 2021</vt:lpstr>
      <vt:lpstr>PowerPoint Presentation</vt:lpstr>
      <vt:lpstr>The Context: Individual Organizing Systems and Categories</vt:lpstr>
      <vt:lpstr>Information Overload</vt:lpstr>
      <vt:lpstr>Definitions of Information Overload</vt:lpstr>
      <vt:lpstr>Factors Influencing  Information Overload</vt:lpstr>
      <vt:lpstr>How Much Information Is Enough? It’s Hard to Know (from Kirsh (2000), “A Few Thoughts on Cognitive Overload”) </vt:lpstr>
      <vt:lpstr>Countermeasures to Overcome Information Overload</vt:lpstr>
      <vt:lpstr>Some Implications</vt:lpstr>
      <vt:lpstr>Distributed Cognition &amp; “External Representation”</vt:lpstr>
      <vt:lpstr>“Distributed Cognition” (Hollan, Hutchins, &amp; Kirsh, 2000)</vt:lpstr>
      <vt:lpstr>Systems of Meaning – What vs How (2)</vt:lpstr>
      <vt:lpstr>Application Areas for DCog</vt:lpstr>
      <vt:lpstr>PowerPoint Presentation</vt:lpstr>
      <vt:lpstr>“The Intelligent Use of Space”</vt:lpstr>
      <vt:lpstr>Mise-en-place</vt:lpstr>
      <vt:lpstr>Using Space to Simplify Choice</vt:lpstr>
      <vt:lpstr>Using Space to Simplify Perception</vt:lpstr>
      <vt:lpstr>The Intelligent Use of “Mental Space” – The Method of Loci</vt:lpstr>
      <vt:lpstr>Taskonomy</vt:lpstr>
      <vt:lpstr>Task-Based Card Sorting</vt:lpstr>
      <vt:lpstr>PowerPoint Presentation</vt:lpstr>
      <vt:lpstr>PowerPoint Presentation</vt:lpstr>
      <vt:lpstr>PowerPoint Presentation</vt:lpstr>
      <vt:lpstr>It’s Not Just A Cup; It’s Offloaded Memory</vt:lpstr>
      <vt:lpstr>Offloading “Prospective Memory”</vt:lpstr>
      <vt:lpstr>Benefits of “External Representation” (Kirsh – Interaction, External Representation, and Sensemaking (2009))</vt:lpstr>
      <vt:lpstr>Benefits of Interaction with  External Representations</vt:lpstr>
      <vt:lpstr>PowerPoint Presentation</vt:lpstr>
      <vt:lpstr>PowerPoint Presentation</vt:lpstr>
      <vt:lpstr>The BART System Map </vt:lpstr>
      <vt:lpstr>PowerPoint Presentation</vt:lpstr>
      <vt:lpstr>QUEUE LAYOUT             Pictorial</vt:lpstr>
      <vt:lpstr>Some Questions</vt:lpstr>
      <vt:lpstr>PowerPoint Presentation</vt:lpstr>
      <vt:lpstr>Drop in – Professor David Kirsh</vt:lpstr>
      <vt:lpstr>Personal Information Management</vt:lpstr>
      <vt:lpstr>Personal Information Management </vt:lpstr>
      <vt:lpstr>Contrasting PIM Strategies </vt:lpstr>
      <vt:lpstr>PIM and Technology</vt:lpstr>
      <vt:lpstr>PowerPoint Presentation</vt:lpstr>
      <vt:lpstr>The Contemporary PIM Challenge</vt:lpstr>
      <vt:lpstr>The Digital Format Matters!</vt:lpstr>
      <vt:lpstr>Your “Personal Information Space”</vt:lpstr>
      <vt:lpstr>What’s In YOUR PSI?</vt:lpstr>
      <vt:lpstr>PIM Activities</vt:lpstr>
      <vt:lpstr>Selection Decisions</vt:lpstr>
      <vt:lpstr>Decisions to Make on Information Exposure / Receipt</vt:lpstr>
      <vt:lpstr>Decisions About  Keeping and Organizing</vt:lpstr>
      <vt:lpstr>The Memex</vt:lpstr>
      <vt:lpstr>Vannevar Bush ‘As We May Think”</vt:lpstr>
      <vt:lpstr>PowerPoint Presentation</vt:lpstr>
      <vt:lpstr>PowerPoint Presentation</vt:lpstr>
      <vt:lpstr>The Memex</vt:lpstr>
      <vt:lpstr>Memex New Ideas</vt:lpstr>
      <vt:lpstr>PowerPoint Presentation</vt:lpstr>
      <vt:lpstr>Memex Limitations</vt:lpstr>
      <vt:lpstr>Memex as an Organizing System</vt:lpstr>
      <vt:lpstr>Enjoy Your Spring Break</vt:lpstr>
      <vt:lpstr>Breakout Session –  Midcourse 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2017-10-26T16:02:22Z</dcterms:created>
  <dcterms:modified xsi:type="dcterms:W3CDTF">2021-03-18T19:38:51Z</dcterms:modified>
</cp:coreProperties>
</file>