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514" r:id="rId2"/>
    <p:sldId id="707" r:id="rId3"/>
    <p:sldId id="630" r:id="rId4"/>
    <p:sldId id="619" r:id="rId5"/>
    <p:sldId id="658" r:id="rId6"/>
    <p:sldId id="338" r:id="rId7"/>
    <p:sldId id="659" r:id="rId8"/>
    <p:sldId id="660" r:id="rId9"/>
    <p:sldId id="722" r:id="rId10"/>
    <p:sldId id="661" r:id="rId11"/>
    <p:sldId id="662" r:id="rId12"/>
    <p:sldId id="667" r:id="rId13"/>
    <p:sldId id="515" r:id="rId14"/>
    <p:sldId id="663" r:id="rId15"/>
    <p:sldId id="664" r:id="rId16"/>
    <p:sldId id="665" r:id="rId17"/>
    <p:sldId id="666" r:id="rId18"/>
    <p:sldId id="723" r:id="rId19"/>
    <p:sldId id="724" r:id="rId20"/>
    <p:sldId id="668" r:id="rId21"/>
    <p:sldId id="669" r:id="rId22"/>
    <p:sldId id="670" r:id="rId23"/>
    <p:sldId id="671" r:id="rId24"/>
    <p:sldId id="672" r:id="rId25"/>
    <p:sldId id="725" r:id="rId26"/>
    <p:sldId id="673" r:id="rId27"/>
    <p:sldId id="674" r:id="rId28"/>
    <p:sldId id="675" r:id="rId29"/>
    <p:sldId id="676" r:id="rId30"/>
    <p:sldId id="697" r:id="rId31"/>
    <p:sldId id="677" r:id="rId32"/>
    <p:sldId id="726" r:id="rId33"/>
    <p:sldId id="678" r:id="rId34"/>
    <p:sldId id="679" r:id="rId35"/>
    <p:sldId id="680" r:id="rId36"/>
    <p:sldId id="681" r:id="rId37"/>
    <p:sldId id="682" r:id="rId38"/>
    <p:sldId id="699" r:id="rId39"/>
    <p:sldId id="683" r:id="rId40"/>
    <p:sldId id="684" r:id="rId41"/>
    <p:sldId id="685" r:id="rId42"/>
    <p:sldId id="686" r:id="rId43"/>
    <p:sldId id="687" r:id="rId44"/>
    <p:sldId id="688" r:id="rId45"/>
    <p:sldId id="689" r:id="rId46"/>
    <p:sldId id="690" r:id="rId47"/>
    <p:sldId id="691" r:id="rId48"/>
    <p:sldId id="692" r:id="rId49"/>
    <p:sldId id="693" r:id="rId50"/>
    <p:sldId id="694" r:id="rId51"/>
    <p:sldId id="728" r:id="rId52"/>
    <p:sldId id="620" r:id="rId53"/>
    <p:sldId id="653" r:id="rId54"/>
    <p:sldId id="654" r:id="rId55"/>
    <p:sldId id="655" r:id="rId56"/>
    <p:sldId id="647" r:id="rId57"/>
    <p:sldId id="632" r:id="rId58"/>
    <p:sldId id="621" r:id="rId59"/>
    <p:sldId id="633" r:id="rId60"/>
    <p:sldId id="729" r:id="rId61"/>
    <p:sldId id="696" r:id="rId62"/>
    <p:sldId id="732" r:id="rId63"/>
    <p:sldId id="657" r:id="rId64"/>
    <p:sldId id="648" r:id="rId65"/>
    <p:sldId id="730" r:id="rId66"/>
    <p:sldId id="733" r:id="rId6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72611" autoAdjust="0"/>
  </p:normalViewPr>
  <p:slideViewPr>
    <p:cSldViewPr>
      <p:cViewPr varScale="1">
        <p:scale>
          <a:sx n="66" d="100"/>
          <a:sy n="66" d="100"/>
        </p:scale>
        <p:origin x="1401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34017"/>
    </p:cViewPr>
  </p:sorterViewPr>
  <p:notesViewPr>
    <p:cSldViewPr>
      <p:cViewPr>
        <p:scale>
          <a:sx n="100" d="100"/>
          <a:sy n="100" d="100"/>
        </p:scale>
        <p:origin x="1747" y="-8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46829-43DF-4A00-8C8B-50B874AFD36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9B954B-2923-43B6-9370-24114EA0EF71}">
      <dgm:prSet phldrT="[Text]"/>
      <dgm:spPr/>
      <dgm:t>
        <a:bodyPr/>
        <a:lstStyle/>
        <a:p>
          <a:r>
            <a:rPr lang="en-US" dirty="0"/>
            <a:t>SHIRTS</a:t>
          </a:r>
        </a:p>
      </dgm:t>
    </dgm:pt>
    <dgm:pt modelId="{8A641761-8B57-4515-94AD-EE60427FC1F7}" type="parTrans" cxnId="{2ABCB89B-F3DC-4F28-88FC-CBE56F2AC00F}">
      <dgm:prSet/>
      <dgm:spPr/>
      <dgm:t>
        <a:bodyPr/>
        <a:lstStyle/>
        <a:p>
          <a:endParaRPr lang="en-US"/>
        </a:p>
      </dgm:t>
    </dgm:pt>
    <dgm:pt modelId="{36B9B466-8BFB-4EE4-B726-39F321C49CB2}" type="sibTrans" cxnId="{2ABCB89B-F3DC-4F28-88FC-CBE56F2AC00F}">
      <dgm:prSet/>
      <dgm:spPr/>
      <dgm:t>
        <a:bodyPr/>
        <a:lstStyle/>
        <a:p>
          <a:endParaRPr lang="en-US"/>
        </a:p>
      </dgm:t>
    </dgm:pt>
    <dgm:pt modelId="{3C55A311-948C-4D37-A521-75E99055D473}">
      <dgm:prSet phldrT="[Text]"/>
      <dgm:spPr/>
      <dgm:t>
        <a:bodyPr/>
        <a:lstStyle/>
        <a:p>
          <a:r>
            <a:rPr lang="en-US" dirty="0"/>
            <a:t>Dress</a:t>
          </a:r>
        </a:p>
      </dgm:t>
    </dgm:pt>
    <dgm:pt modelId="{834D4880-2956-4F15-A526-11ACE5E19321}" type="parTrans" cxnId="{9978E32A-DB80-4989-B4A2-8BE18B148B80}">
      <dgm:prSet/>
      <dgm:spPr/>
      <dgm:t>
        <a:bodyPr/>
        <a:lstStyle/>
        <a:p>
          <a:endParaRPr lang="en-US"/>
        </a:p>
      </dgm:t>
    </dgm:pt>
    <dgm:pt modelId="{BDCF8D8C-23E6-49FF-9D91-E2DE9DD58E68}" type="sibTrans" cxnId="{9978E32A-DB80-4989-B4A2-8BE18B148B80}">
      <dgm:prSet/>
      <dgm:spPr/>
      <dgm:t>
        <a:bodyPr/>
        <a:lstStyle/>
        <a:p>
          <a:endParaRPr lang="en-US"/>
        </a:p>
      </dgm:t>
    </dgm:pt>
    <dgm:pt modelId="{AA9C423D-B469-4BAF-A028-891ABAEEA0C4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88E85E36-0F4C-482E-83B5-14A3A325241C}" type="parTrans" cxnId="{ABBD63B0-1734-4726-9F84-CFC1E8655161}">
      <dgm:prSet/>
      <dgm:spPr/>
      <dgm:t>
        <a:bodyPr/>
        <a:lstStyle/>
        <a:p>
          <a:endParaRPr lang="en-US"/>
        </a:p>
      </dgm:t>
    </dgm:pt>
    <dgm:pt modelId="{567592BF-3AE0-4475-9349-DD9D80EDCB58}" type="sibTrans" cxnId="{ABBD63B0-1734-4726-9F84-CFC1E8655161}">
      <dgm:prSet/>
      <dgm:spPr/>
      <dgm:t>
        <a:bodyPr/>
        <a:lstStyle/>
        <a:p>
          <a:endParaRPr lang="en-US"/>
        </a:p>
      </dgm:t>
    </dgm:pt>
    <dgm:pt modelId="{46B08851-3AD3-4C3F-8576-9FE8F206339F}">
      <dgm:prSet/>
      <dgm:spPr/>
      <dgm:t>
        <a:bodyPr/>
        <a:lstStyle/>
        <a:p>
          <a:r>
            <a:rPr lang="en-US" dirty="0"/>
            <a:t>Party</a:t>
          </a:r>
        </a:p>
      </dgm:t>
    </dgm:pt>
    <dgm:pt modelId="{4F744837-C6FC-4EA1-BADD-281A4022E2E9}" type="parTrans" cxnId="{3C0AED0E-9BEB-42ED-BFC5-6EF65D0D799B}">
      <dgm:prSet/>
      <dgm:spPr/>
      <dgm:t>
        <a:bodyPr/>
        <a:lstStyle/>
        <a:p>
          <a:endParaRPr lang="en-US"/>
        </a:p>
      </dgm:t>
    </dgm:pt>
    <dgm:pt modelId="{3D7DB4C5-16BE-44C0-8F76-7CA5FD2C04D3}" type="sibTrans" cxnId="{3C0AED0E-9BEB-42ED-BFC5-6EF65D0D799B}">
      <dgm:prSet/>
      <dgm:spPr/>
      <dgm:t>
        <a:bodyPr/>
        <a:lstStyle/>
        <a:p>
          <a:endParaRPr lang="en-US"/>
        </a:p>
      </dgm:t>
    </dgm:pt>
    <dgm:pt modelId="{B9BFAF5D-7CBD-4BF3-B399-7A8710C30A3B}">
      <dgm:prSet/>
      <dgm:spPr/>
      <dgm:t>
        <a:bodyPr/>
        <a:lstStyle/>
        <a:p>
          <a:r>
            <a:rPr lang="en-US" dirty="0"/>
            <a:t>Athletic</a:t>
          </a:r>
        </a:p>
      </dgm:t>
    </dgm:pt>
    <dgm:pt modelId="{890653D0-C378-4E72-9093-7936342E7382}" type="parTrans" cxnId="{1DD871AB-3F8D-4AFF-B6CF-3964A3CA90C5}">
      <dgm:prSet/>
      <dgm:spPr/>
      <dgm:t>
        <a:bodyPr/>
        <a:lstStyle/>
        <a:p>
          <a:endParaRPr lang="en-US"/>
        </a:p>
      </dgm:t>
    </dgm:pt>
    <dgm:pt modelId="{621DD214-8492-4D43-AC8B-325A099E2410}" type="sibTrans" cxnId="{1DD871AB-3F8D-4AFF-B6CF-3964A3CA90C5}">
      <dgm:prSet/>
      <dgm:spPr/>
      <dgm:t>
        <a:bodyPr/>
        <a:lstStyle/>
        <a:p>
          <a:endParaRPr lang="en-US"/>
        </a:p>
      </dgm:t>
    </dgm:pt>
    <dgm:pt modelId="{2E6B2954-F8A5-4573-A85F-A0EF71633C40}" type="pres">
      <dgm:prSet presAssocID="{8A346829-43DF-4A00-8C8B-50B874AFD36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5D6F93-9CFE-4EA6-BDE9-0AC7DADEDACE}" type="pres">
      <dgm:prSet presAssocID="{3A9B954B-2923-43B6-9370-24114EA0EF71}" presName="hierRoot1" presStyleCnt="0"/>
      <dgm:spPr/>
    </dgm:pt>
    <dgm:pt modelId="{B3C9614A-47A7-490B-A086-BEA65D857FF3}" type="pres">
      <dgm:prSet presAssocID="{3A9B954B-2923-43B6-9370-24114EA0EF71}" presName="composite" presStyleCnt="0"/>
      <dgm:spPr/>
    </dgm:pt>
    <dgm:pt modelId="{A1DD10C1-008E-47B8-820F-541556ACBC2D}" type="pres">
      <dgm:prSet presAssocID="{3A9B954B-2923-43B6-9370-24114EA0EF71}" presName="background" presStyleLbl="node0" presStyleIdx="0" presStyleCnt="1"/>
      <dgm:spPr/>
    </dgm:pt>
    <dgm:pt modelId="{B14552C3-B0E4-4310-ABC6-110D6C9AA86D}" type="pres">
      <dgm:prSet presAssocID="{3A9B954B-2923-43B6-9370-24114EA0EF71}" presName="text" presStyleLbl="fgAcc0" presStyleIdx="0" presStyleCnt="1" custLinFactNeighborX="-3361" custLinFactNeighborY="1662">
        <dgm:presLayoutVars>
          <dgm:chPref val="3"/>
        </dgm:presLayoutVars>
      </dgm:prSet>
      <dgm:spPr/>
    </dgm:pt>
    <dgm:pt modelId="{760E5DA0-68F1-42A7-8C0C-D018B08E2857}" type="pres">
      <dgm:prSet presAssocID="{3A9B954B-2923-43B6-9370-24114EA0EF71}" presName="hierChild2" presStyleCnt="0"/>
      <dgm:spPr/>
    </dgm:pt>
    <dgm:pt modelId="{DB1828C7-16CA-4EF6-A625-491106ED9DF9}" type="pres">
      <dgm:prSet presAssocID="{834D4880-2956-4F15-A526-11ACE5E19321}" presName="Name10" presStyleLbl="parChTrans1D2" presStyleIdx="0" presStyleCnt="4"/>
      <dgm:spPr/>
    </dgm:pt>
    <dgm:pt modelId="{49B8486A-78EE-4A61-B41F-9036C84A0969}" type="pres">
      <dgm:prSet presAssocID="{3C55A311-948C-4D37-A521-75E99055D473}" presName="hierRoot2" presStyleCnt="0"/>
      <dgm:spPr/>
    </dgm:pt>
    <dgm:pt modelId="{536EE183-2ED9-4073-A20C-D7C5D322CAD5}" type="pres">
      <dgm:prSet presAssocID="{3C55A311-948C-4D37-A521-75E99055D473}" presName="composite2" presStyleCnt="0"/>
      <dgm:spPr/>
    </dgm:pt>
    <dgm:pt modelId="{290A2E66-BF87-4C3C-8A0D-DFD0A70AB616}" type="pres">
      <dgm:prSet presAssocID="{3C55A311-948C-4D37-A521-75E99055D473}" presName="background2" presStyleLbl="node2" presStyleIdx="0" presStyleCnt="4"/>
      <dgm:spPr/>
    </dgm:pt>
    <dgm:pt modelId="{7AF4665E-2FC0-4438-A33F-EBE41F32B948}" type="pres">
      <dgm:prSet presAssocID="{3C55A311-948C-4D37-A521-75E99055D473}" presName="text2" presStyleLbl="fgAcc2" presStyleIdx="0" presStyleCnt="4">
        <dgm:presLayoutVars>
          <dgm:chPref val="3"/>
        </dgm:presLayoutVars>
      </dgm:prSet>
      <dgm:spPr/>
    </dgm:pt>
    <dgm:pt modelId="{74E3FC7C-24CE-4C21-9585-5B79A83443E3}" type="pres">
      <dgm:prSet presAssocID="{3C55A311-948C-4D37-A521-75E99055D473}" presName="hierChild3" presStyleCnt="0"/>
      <dgm:spPr/>
    </dgm:pt>
    <dgm:pt modelId="{B9BF3B41-A333-4945-B9C8-B6505AFCA5C6}" type="pres">
      <dgm:prSet presAssocID="{88E85E36-0F4C-482E-83B5-14A3A325241C}" presName="Name10" presStyleLbl="parChTrans1D2" presStyleIdx="1" presStyleCnt="4"/>
      <dgm:spPr/>
    </dgm:pt>
    <dgm:pt modelId="{10911D90-359A-4BAA-8BCF-DA118223FD4C}" type="pres">
      <dgm:prSet presAssocID="{AA9C423D-B469-4BAF-A028-891ABAEEA0C4}" presName="hierRoot2" presStyleCnt="0"/>
      <dgm:spPr/>
    </dgm:pt>
    <dgm:pt modelId="{52866F69-60EE-4819-8C23-A40B9DDFA297}" type="pres">
      <dgm:prSet presAssocID="{AA9C423D-B469-4BAF-A028-891ABAEEA0C4}" presName="composite2" presStyleCnt="0"/>
      <dgm:spPr/>
    </dgm:pt>
    <dgm:pt modelId="{CBC53F08-4890-4E8C-BC6A-F167AA55DBD7}" type="pres">
      <dgm:prSet presAssocID="{AA9C423D-B469-4BAF-A028-891ABAEEA0C4}" presName="background2" presStyleLbl="node2" presStyleIdx="1" presStyleCnt="4"/>
      <dgm:spPr/>
    </dgm:pt>
    <dgm:pt modelId="{5046E6A3-B3BB-449E-A3ED-761DD1E41035}" type="pres">
      <dgm:prSet presAssocID="{AA9C423D-B469-4BAF-A028-891ABAEEA0C4}" presName="text2" presStyleLbl="fgAcc2" presStyleIdx="1" presStyleCnt="4">
        <dgm:presLayoutVars>
          <dgm:chPref val="3"/>
        </dgm:presLayoutVars>
      </dgm:prSet>
      <dgm:spPr/>
    </dgm:pt>
    <dgm:pt modelId="{E04FFB22-55C7-4233-8603-68DF48F0DB42}" type="pres">
      <dgm:prSet presAssocID="{AA9C423D-B469-4BAF-A028-891ABAEEA0C4}" presName="hierChild3" presStyleCnt="0"/>
      <dgm:spPr/>
    </dgm:pt>
    <dgm:pt modelId="{12F3BE51-90CA-425A-B612-E5476937A1AE}" type="pres">
      <dgm:prSet presAssocID="{4F744837-C6FC-4EA1-BADD-281A4022E2E9}" presName="Name10" presStyleLbl="parChTrans1D2" presStyleIdx="2" presStyleCnt="4"/>
      <dgm:spPr/>
    </dgm:pt>
    <dgm:pt modelId="{D75D368C-B1D9-467C-BA61-A8A9E55DD144}" type="pres">
      <dgm:prSet presAssocID="{46B08851-3AD3-4C3F-8576-9FE8F206339F}" presName="hierRoot2" presStyleCnt="0"/>
      <dgm:spPr/>
    </dgm:pt>
    <dgm:pt modelId="{63EA783B-C68A-4B40-9110-4553A60010E0}" type="pres">
      <dgm:prSet presAssocID="{46B08851-3AD3-4C3F-8576-9FE8F206339F}" presName="composite2" presStyleCnt="0"/>
      <dgm:spPr/>
    </dgm:pt>
    <dgm:pt modelId="{5FAC1AF8-CD48-4C5D-A770-814EDF1A018B}" type="pres">
      <dgm:prSet presAssocID="{46B08851-3AD3-4C3F-8576-9FE8F206339F}" presName="background2" presStyleLbl="node2" presStyleIdx="2" presStyleCnt="4"/>
      <dgm:spPr/>
    </dgm:pt>
    <dgm:pt modelId="{FFFD8576-95CF-45C4-88C6-372F497967AA}" type="pres">
      <dgm:prSet presAssocID="{46B08851-3AD3-4C3F-8576-9FE8F206339F}" presName="text2" presStyleLbl="fgAcc2" presStyleIdx="2" presStyleCnt="4">
        <dgm:presLayoutVars>
          <dgm:chPref val="3"/>
        </dgm:presLayoutVars>
      </dgm:prSet>
      <dgm:spPr/>
    </dgm:pt>
    <dgm:pt modelId="{30F4390B-3486-45B0-935B-CA8FB9E2DBAC}" type="pres">
      <dgm:prSet presAssocID="{46B08851-3AD3-4C3F-8576-9FE8F206339F}" presName="hierChild3" presStyleCnt="0"/>
      <dgm:spPr/>
    </dgm:pt>
    <dgm:pt modelId="{F3026E06-C45F-43E4-BB34-563ADB0CFC23}" type="pres">
      <dgm:prSet presAssocID="{890653D0-C378-4E72-9093-7936342E7382}" presName="Name10" presStyleLbl="parChTrans1D2" presStyleIdx="3" presStyleCnt="4"/>
      <dgm:spPr/>
    </dgm:pt>
    <dgm:pt modelId="{F1F3078D-93DA-4F2E-910D-593A77525412}" type="pres">
      <dgm:prSet presAssocID="{B9BFAF5D-7CBD-4BF3-B399-7A8710C30A3B}" presName="hierRoot2" presStyleCnt="0"/>
      <dgm:spPr/>
    </dgm:pt>
    <dgm:pt modelId="{68C3224E-C941-4145-94C6-5B0CF080BA6E}" type="pres">
      <dgm:prSet presAssocID="{B9BFAF5D-7CBD-4BF3-B399-7A8710C30A3B}" presName="composite2" presStyleCnt="0"/>
      <dgm:spPr/>
    </dgm:pt>
    <dgm:pt modelId="{6B59B4D1-0A01-4565-AA74-65EA6369F5C5}" type="pres">
      <dgm:prSet presAssocID="{B9BFAF5D-7CBD-4BF3-B399-7A8710C30A3B}" presName="background2" presStyleLbl="node2" presStyleIdx="3" presStyleCnt="4"/>
      <dgm:spPr/>
    </dgm:pt>
    <dgm:pt modelId="{AF5B4112-8D09-4F99-AADF-CD9A1432167C}" type="pres">
      <dgm:prSet presAssocID="{B9BFAF5D-7CBD-4BF3-B399-7A8710C30A3B}" presName="text2" presStyleLbl="fgAcc2" presStyleIdx="3" presStyleCnt="4">
        <dgm:presLayoutVars>
          <dgm:chPref val="3"/>
        </dgm:presLayoutVars>
      </dgm:prSet>
      <dgm:spPr/>
    </dgm:pt>
    <dgm:pt modelId="{2EE2EA80-9AA3-427F-B9B3-EA5CC34227DE}" type="pres">
      <dgm:prSet presAssocID="{B9BFAF5D-7CBD-4BF3-B399-7A8710C30A3B}" presName="hierChild3" presStyleCnt="0"/>
      <dgm:spPr/>
    </dgm:pt>
  </dgm:ptLst>
  <dgm:cxnLst>
    <dgm:cxn modelId="{3C0AED0E-9BEB-42ED-BFC5-6EF65D0D799B}" srcId="{3A9B954B-2923-43B6-9370-24114EA0EF71}" destId="{46B08851-3AD3-4C3F-8576-9FE8F206339F}" srcOrd="2" destOrd="0" parTransId="{4F744837-C6FC-4EA1-BADD-281A4022E2E9}" sibTransId="{3D7DB4C5-16BE-44C0-8F76-7CA5FD2C04D3}"/>
    <dgm:cxn modelId="{9978E32A-DB80-4989-B4A2-8BE18B148B80}" srcId="{3A9B954B-2923-43B6-9370-24114EA0EF71}" destId="{3C55A311-948C-4D37-A521-75E99055D473}" srcOrd="0" destOrd="0" parTransId="{834D4880-2956-4F15-A526-11ACE5E19321}" sibTransId="{BDCF8D8C-23E6-49FF-9D91-E2DE9DD58E68}"/>
    <dgm:cxn modelId="{443AE03B-E6A9-4EC2-98B2-7AC934EEB51F}" type="presOf" srcId="{3C55A311-948C-4D37-A521-75E99055D473}" destId="{7AF4665E-2FC0-4438-A33F-EBE41F32B948}" srcOrd="0" destOrd="0" presId="urn:microsoft.com/office/officeart/2005/8/layout/hierarchy1"/>
    <dgm:cxn modelId="{2275AA42-505F-42D2-8111-348A51B4444B}" type="presOf" srcId="{834D4880-2956-4F15-A526-11ACE5E19321}" destId="{DB1828C7-16CA-4EF6-A625-491106ED9DF9}" srcOrd="0" destOrd="0" presId="urn:microsoft.com/office/officeart/2005/8/layout/hierarchy1"/>
    <dgm:cxn modelId="{B9DB8869-6039-4EB3-A327-FFFC195A0F82}" type="presOf" srcId="{B9BFAF5D-7CBD-4BF3-B399-7A8710C30A3B}" destId="{AF5B4112-8D09-4F99-AADF-CD9A1432167C}" srcOrd="0" destOrd="0" presId="urn:microsoft.com/office/officeart/2005/8/layout/hierarchy1"/>
    <dgm:cxn modelId="{6A68514A-B879-4E9F-835A-DCD392FB2337}" type="presOf" srcId="{46B08851-3AD3-4C3F-8576-9FE8F206339F}" destId="{FFFD8576-95CF-45C4-88C6-372F497967AA}" srcOrd="0" destOrd="0" presId="urn:microsoft.com/office/officeart/2005/8/layout/hierarchy1"/>
    <dgm:cxn modelId="{A7E3676E-C94F-4585-9276-EE517F601881}" type="presOf" srcId="{AA9C423D-B469-4BAF-A028-891ABAEEA0C4}" destId="{5046E6A3-B3BB-449E-A3ED-761DD1E41035}" srcOrd="0" destOrd="0" presId="urn:microsoft.com/office/officeart/2005/8/layout/hierarchy1"/>
    <dgm:cxn modelId="{B3B5B776-A141-4250-B631-CF35D8E2CB7A}" type="presOf" srcId="{88E85E36-0F4C-482E-83B5-14A3A325241C}" destId="{B9BF3B41-A333-4945-B9C8-B6505AFCA5C6}" srcOrd="0" destOrd="0" presId="urn:microsoft.com/office/officeart/2005/8/layout/hierarchy1"/>
    <dgm:cxn modelId="{4C19BF83-A7AE-4DBA-839E-B4564704C15E}" type="presOf" srcId="{890653D0-C378-4E72-9093-7936342E7382}" destId="{F3026E06-C45F-43E4-BB34-563ADB0CFC23}" srcOrd="0" destOrd="0" presId="urn:microsoft.com/office/officeart/2005/8/layout/hierarchy1"/>
    <dgm:cxn modelId="{2ABCB89B-F3DC-4F28-88FC-CBE56F2AC00F}" srcId="{8A346829-43DF-4A00-8C8B-50B874AFD36E}" destId="{3A9B954B-2923-43B6-9370-24114EA0EF71}" srcOrd="0" destOrd="0" parTransId="{8A641761-8B57-4515-94AD-EE60427FC1F7}" sibTransId="{36B9B466-8BFB-4EE4-B726-39F321C49CB2}"/>
    <dgm:cxn modelId="{9DA272A5-6BAD-4B62-8FF6-EDDEA239C5C7}" type="presOf" srcId="{8A346829-43DF-4A00-8C8B-50B874AFD36E}" destId="{2E6B2954-F8A5-4573-A85F-A0EF71633C40}" srcOrd="0" destOrd="0" presId="urn:microsoft.com/office/officeart/2005/8/layout/hierarchy1"/>
    <dgm:cxn modelId="{1DD871AB-3F8D-4AFF-B6CF-3964A3CA90C5}" srcId="{3A9B954B-2923-43B6-9370-24114EA0EF71}" destId="{B9BFAF5D-7CBD-4BF3-B399-7A8710C30A3B}" srcOrd="3" destOrd="0" parTransId="{890653D0-C378-4E72-9093-7936342E7382}" sibTransId="{621DD214-8492-4D43-AC8B-325A099E2410}"/>
    <dgm:cxn modelId="{ABBD63B0-1734-4726-9F84-CFC1E8655161}" srcId="{3A9B954B-2923-43B6-9370-24114EA0EF71}" destId="{AA9C423D-B469-4BAF-A028-891ABAEEA0C4}" srcOrd="1" destOrd="0" parTransId="{88E85E36-0F4C-482E-83B5-14A3A325241C}" sibTransId="{567592BF-3AE0-4475-9349-DD9D80EDCB58}"/>
    <dgm:cxn modelId="{1B5A92C6-B482-456C-A364-A55653F56C68}" type="presOf" srcId="{3A9B954B-2923-43B6-9370-24114EA0EF71}" destId="{B14552C3-B0E4-4310-ABC6-110D6C9AA86D}" srcOrd="0" destOrd="0" presId="urn:microsoft.com/office/officeart/2005/8/layout/hierarchy1"/>
    <dgm:cxn modelId="{C727D8EC-A115-4D41-831E-3DB1F4E618A6}" type="presOf" srcId="{4F744837-C6FC-4EA1-BADD-281A4022E2E9}" destId="{12F3BE51-90CA-425A-B612-E5476937A1AE}" srcOrd="0" destOrd="0" presId="urn:microsoft.com/office/officeart/2005/8/layout/hierarchy1"/>
    <dgm:cxn modelId="{5D9AEFAB-FA6B-4AD2-BCC1-30A2730E1C2F}" type="presParOf" srcId="{2E6B2954-F8A5-4573-A85F-A0EF71633C40}" destId="{0F5D6F93-9CFE-4EA6-BDE9-0AC7DADEDACE}" srcOrd="0" destOrd="0" presId="urn:microsoft.com/office/officeart/2005/8/layout/hierarchy1"/>
    <dgm:cxn modelId="{8B19FFED-B433-4367-BD39-9E8996EAE672}" type="presParOf" srcId="{0F5D6F93-9CFE-4EA6-BDE9-0AC7DADEDACE}" destId="{B3C9614A-47A7-490B-A086-BEA65D857FF3}" srcOrd="0" destOrd="0" presId="urn:microsoft.com/office/officeart/2005/8/layout/hierarchy1"/>
    <dgm:cxn modelId="{F6CDE2E7-454C-4C91-A2D5-F0EC628EF11F}" type="presParOf" srcId="{B3C9614A-47A7-490B-A086-BEA65D857FF3}" destId="{A1DD10C1-008E-47B8-820F-541556ACBC2D}" srcOrd="0" destOrd="0" presId="urn:microsoft.com/office/officeart/2005/8/layout/hierarchy1"/>
    <dgm:cxn modelId="{A7D78D6A-D93D-43C6-8C33-F70CD74F2977}" type="presParOf" srcId="{B3C9614A-47A7-490B-A086-BEA65D857FF3}" destId="{B14552C3-B0E4-4310-ABC6-110D6C9AA86D}" srcOrd="1" destOrd="0" presId="urn:microsoft.com/office/officeart/2005/8/layout/hierarchy1"/>
    <dgm:cxn modelId="{D540FF91-8B89-4752-900F-A54F4F310A26}" type="presParOf" srcId="{0F5D6F93-9CFE-4EA6-BDE9-0AC7DADEDACE}" destId="{760E5DA0-68F1-42A7-8C0C-D018B08E2857}" srcOrd="1" destOrd="0" presId="urn:microsoft.com/office/officeart/2005/8/layout/hierarchy1"/>
    <dgm:cxn modelId="{6FFE3118-8DE4-4690-9C1B-3F0EB27ECB49}" type="presParOf" srcId="{760E5DA0-68F1-42A7-8C0C-D018B08E2857}" destId="{DB1828C7-16CA-4EF6-A625-491106ED9DF9}" srcOrd="0" destOrd="0" presId="urn:microsoft.com/office/officeart/2005/8/layout/hierarchy1"/>
    <dgm:cxn modelId="{9E5CEB98-E378-4AE8-AA73-AACC1FC6EAE1}" type="presParOf" srcId="{760E5DA0-68F1-42A7-8C0C-D018B08E2857}" destId="{49B8486A-78EE-4A61-B41F-9036C84A0969}" srcOrd="1" destOrd="0" presId="urn:microsoft.com/office/officeart/2005/8/layout/hierarchy1"/>
    <dgm:cxn modelId="{B528D18E-9827-46A4-B9BB-E9A23F8E0473}" type="presParOf" srcId="{49B8486A-78EE-4A61-B41F-9036C84A0969}" destId="{536EE183-2ED9-4073-A20C-D7C5D322CAD5}" srcOrd="0" destOrd="0" presId="urn:microsoft.com/office/officeart/2005/8/layout/hierarchy1"/>
    <dgm:cxn modelId="{5CB3DF68-B5EF-4C41-8C97-29F53B5F9B0E}" type="presParOf" srcId="{536EE183-2ED9-4073-A20C-D7C5D322CAD5}" destId="{290A2E66-BF87-4C3C-8A0D-DFD0A70AB616}" srcOrd="0" destOrd="0" presId="urn:microsoft.com/office/officeart/2005/8/layout/hierarchy1"/>
    <dgm:cxn modelId="{534AFE89-F8BF-4040-962C-F1341004993E}" type="presParOf" srcId="{536EE183-2ED9-4073-A20C-D7C5D322CAD5}" destId="{7AF4665E-2FC0-4438-A33F-EBE41F32B948}" srcOrd="1" destOrd="0" presId="urn:microsoft.com/office/officeart/2005/8/layout/hierarchy1"/>
    <dgm:cxn modelId="{C03AAD4D-F53E-4634-8BC6-91D53093EB06}" type="presParOf" srcId="{49B8486A-78EE-4A61-B41F-9036C84A0969}" destId="{74E3FC7C-24CE-4C21-9585-5B79A83443E3}" srcOrd="1" destOrd="0" presId="urn:microsoft.com/office/officeart/2005/8/layout/hierarchy1"/>
    <dgm:cxn modelId="{33CD7A97-655E-4D63-B6E3-50808F29E448}" type="presParOf" srcId="{760E5DA0-68F1-42A7-8C0C-D018B08E2857}" destId="{B9BF3B41-A333-4945-B9C8-B6505AFCA5C6}" srcOrd="2" destOrd="0" presId="urn:microsoft.com/office/officeart/2005/8/layout/hierarchy1"/>
    <dgm:cxn modelId="{22654D3E-0800-47A7-94A2-FD3CA93ABCAB}" type="presParOf" srcId="{760E5DA0-68F1-42A7-8C0C-D018B08E2857}" destId="{10911D90-359A-4BAA-8BCF-DA118223FD4C}" srcOrd="3" destOrd="0" presId="urn:microsoft.com/office/officeart/2005/8/layout/hierarchy1"/>
    <dgm:cxn modelId="{F868FC34-C775-49AE-8814-ECC0427B13DD}" type="presParOf" srcId="{10911D90-359A-4BAA-8BCF-DA118223FD4C}" destId="{52866F69-60EE-4819-8C23-A40B9DDFA297}" srcOrd="0" destOrd="0" presId="urn:microsoft.com/office/officeart/2005/8/layout/hierarchy1"/>
    <dgm:cxn modelId="{6EF59A1B-4CA0-4B08-811B-101F6BF2CC2C}" type="presParOf" srcId="{52866F69-60EE-4819-8C23-A40B9DDFA297}" destId="{CBC53F08-4890-4E8C-BC6A-F167AA55DBD7}" srcOrd="0" destOrd="0" presId="urn:microsoft.com/office/officeart/2005/8/layout/hierarchy1"/>
    <dgm:cxn modelId="{AF7BEEAB-25D5-4EF8-B8A5-574EE9B8AB7A}" type="presParOf" srcId="{52866F69-60EE-4819-8C23-A40B9DDFA297}" destId="{5046E6A3-B3BB-449E-A3ED-761DD1E41035}" srcOrd="1" destOrd="0" presId="urn:microsoft.com/office/officeart/2005/8/layout/hierarchy1"/>
    <dgm:cxn modelId="{5465EA88-ECEB-4043-96B4-7AD1502226A6}" type="presParOf" srcId="{10911D90-359A-4BAA-8BCF-DA118223FD4C}" destId="{E04FFB22-55C7-4233-8603-68DF48F0DB42}" srcOrd="1" destOrd="0" presId="urn:microsoft.com/office/officeart/2005/8/layout/hierarchy1"/>
    <dgm:cxn modelId="{B03B0B65-1ED2-4F6B-9638-B9F486E43E07}" type="presParOf" srcId="{760E5DA0-68F1-42A7-8C0C-D018B08E2857}" destId="{12F3BE51-90CA-425A-B612-E5476937A1AE}" srcOrd="4" destOrd="0" presId="urn:microsoft.com/office/officeart/2005/8/layout/hierarchy1"/>
    <dgm:cxn modelId="{2B21029C-41CC-46BA-8232-06CD4D81D44F}" type="presParOf" srcId="{760E5DA0-68F1-42A7-8C0C-D018B08E2857}" destId="{D75D368C-B1D9-467C-BA61-A8A9E55DD144}" srcOrd="5" destOrd="0" presId="urn:microsoft.com/office/officeart/2005/8/layout/hierarchy1"/>
    <dgm:cxn modelId="{98061D25-2D6D-49B5-828E-75FA5C556572}" type="presParOf" srcId="{D75D368C-B1D9-467C-BA61-A8A9E55DD144}" destId="{63EA783B-C68A-4B40-9110-4553A60010E0}" srcOrd="0" destOrd="0" presId="urn:microsoft.com/office/officeart/2005/8/layout/hierarchy1"/>
    <dgm:cxn modelId="{7B927677-01E8-4BB2-8464-184FE2332E37}" type="presParOf" srcId="{63EA783B-C68A-4B40-9110-4553A60010E0}" destId="{5FAC1AF8-CD48-4C5D-A770-814EDF1A018B}" srcOrd="0" destOrd="0" presId="urn:microsoft.com/office/officeart/2005/8/layout/hierarchy1"/>
    <dgm:cxn modelId="{4B215D1C-1FFF-49DD-9915-664211EC368E}" type="presParOf" srcId="{63EA783B-C68A-4B40-9110-4553A60010E0}" destId="{FFFD8576-95CF-45C4-88C6-372F497967AA}" srcOrd="1" destOrd="0" presId="urn:microsoft.com/office/officeart/2005/8/layout/hierarchy1"/>
    <dgm:cxn modelId="{B3339A63-A93E-4274-8F63-BFB52E0ED59E}" type="presParOf" srcId="{D75D368C-B1D9-467C-BA61-A8A9E55DD144}" destId="{30F4390B-3486-45B0-935B-CA8FB9E2DBAC}" srcOrd="1" destOrd="0" presId="urn:microsoft.com/office/officeart/2005/8/layout/hierarchy1"/>
    <dgm:cxn modelId="{399BFFB5-02C0-4341-8038-F1590A0A477D}" type="presParOf" srcId="{760E5DA0-68F1-42A7-8C0C-D018B08E2857}" destId="{F3026E06-C45F-43E4-BB34-563ADB0CFC23}" srcOrd="6" destOrd="0" presId="urn:microsoft.com/office/officeart/2005/8/layout/hierarchy1"/>
    <dgm:cxn modelId="{6263E83E-A865-4EE7-ADBE-507E34AED791}" type="presParOf" srcId="{760E5DA0-68F1-42A7-8C0C-D018B08E2857}" destId="{F1F3078D-93DA-4F2E-910D-593A77525412}" srcOrd="7" destOrd="0" presId="urn:microsoft.com/office/officeart/2005/8/layout/hierarchy1"/>
    <dgm:cxn modelId="{14D1D1DA-4291-4307-8907-1B07614798F8}" type="presParOf" srcId="{F1F3078D-93DA-4F2E-910D-593A77525412}" destId="{68C3224E-C941-4145-94C6-5B0CF080BA6E}" srcOrd="0" destOrd="0" presId="urn:microsoft.com/office/officeart/2005/8/layout/hierarchy1"/>
    <dgm:cxn modelId="{F7AC1BEA-12FF-46BE-9AB8-53D87E99CD08}" type="presParOf" srcId="{68C3224E-C941-4145-94C6-5B0CF080BA6E}" destId="{6B59B4D1-0A01-4565-AA74-65EA6369F5C5}" srcOrd="0" destOrd="0" presId="urn:microsoft.com/office/officeart/2005/8/layout/hierarchy1"/>
    <dgm:cxn modelId="{CFEA0965-13DD-4231-98F8-B06F484927B2}" type="presParOf" srcId="{68C3224E-C941-4145-94C6-5B0CF080BA6E}" destId="{AF5B4112-8D09-4F99-AADF-CD9A1432167C}" srcOrd="1" destOrd="0" presId="urn:microsoft.com/office/officeart/2005/8/layout/hierarchy1"/>
    <dgm:cxn modelId="{6B9ADD89-CF30-4167-956F-B8EFD1B9E65E}" type="presParOf" srcId="{F1F3078D-93DA-4F2E-910D-593A77525412}" destId="{2EE2EA80-9AA3-427F-B9B3-EA5CC34227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26E06-C45F-43E4-BB34-563ADB0CFC23}">
      <dsp:nvSpPr>
        <dsp:cNvPr id="0" name=""/>
        <dsp:cNvSpPr/>
      </dsp:nvSpPr>
      <dsp:spPr>
        <a:xfrm>
          <a:off x="2934299" y="1792728"/>
          <a:ext cx="2380650" cy="35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71"/>
              </a:lnTo>
              <a:lnTo>
                <a:pt x="2380650" y="239271"/>
              </a:lnTo>
              <a:lnTo>
                <a:pt x="238065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3BE51-90CA-425A-B612-E5476937A1AE}">
      <dsp:nvSpPr>
        <dsp:cNvPr id="0" name=""/>
        <dsp:cNvSpPr/>
      </dsp:nvSpPr>
      <dsp:spPr>
        <a:xfrm>
          <a:off x="2934299" y="1792728"/>
          <a:ext cx="822122" cy="35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71"/>
              </a:lnTo>
              <a:lnTo>
                <a:pt x="822122" y="239271"/>
              </a:lnTo>
              <a:lnTo>
                <a:pt x="822122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F3B41-A333-4945-B9C8-B6505AFCA5C6}">
      <dsp:nvSpPr>
        <dsp:cNvPr id="0" name=""/>
        <dsp:cNvSpPr/>
      </dsp:nvSpPr>
      <dsp:spPr>
        <a:xfrm>
          <a:off x="2197893" y="1792728"/>
          <a:ext cx="736405" cy="357401"/>
        </a:xfrm>
        <a:custGeom>
          <a:avLst/>
          <a:gdLst/>
          <a:ahLst/>
          <a:cxnLst/>
          <a:rect l="0" t="0" r="0" b="0"/>
          <a:pathLst>
            <a:path>
              <a:moveTo>
                <a:pt x="736405" y="0"/>
              </a:moveTo>
              <a:lnTo>
                <a:pt x="736405" y="239271"/>
              </a:lnTo>
              <a:lnTo>
                <a:pt x="0" y="239271"/>
              </a:lnTo>
              <a:lnTo>
                <a:pt x="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828C7-16CA-4EF6-A625-491106ED9DF9}">
      <dsp:nvSpPr>
        <dsp:cNvPr id="0" name=""/>
        <dsp:cNvSpPr/>
      </dsp:nvSpPr>
      <dsp:spPr>
        <a:xfrm>
          <a:off x="639365" y="1792728"/>
          <a:ext cx="2294934" cy="357401"/>
        </a:xfrm>
        <a:custGeom>
          <a:avLst/>
          <a:gdLst/>
          <a:ahLst/>
          <a:cxnLst/>
          <a:rect l="0" t="0" r="0" b="0"/>
          <a:pathLst>
            <a:path>
              <a:moveTo>
                <a:pt x="2294934" y="0"/>
              </a:moveTo>
              <a:lnTo>
                <a:pt x="2294934" y="239271"/>
              </a:lnTo>
              <a:lnTo>
                <a:pt x="0" y="239271"/>
              </a:lnTo>
              <a:lnTo>
                <a:pt x="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D10C1-008E-47B8-820F-541556ACBC2D}">
      <dsp:nvSpPr>
        <dsp:cNvPr id="0" name=""/>
        <dsp:cNvSpPr/>
      </dsp:nvSpPr>
      <dsp:spPr>
        <a:xfrm>
          <a:off x="2296720" y="983001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552C3-B0E4-4310-ABC6-110D6C9AA86D}">
      <dsp:nvSpPr>
        <dsp:cNvPr id="0" name=""/>
        <dsp:cNvSpPr/>
      </dsp:nvSpPr>
      <dsp:spPr>
        <a:xfrm>
          <a:off x="2438404" y="111760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SHIRTS</a:t>
          </a:r>
        </a:p>
      </dsp:txBody>
      <dsp:txXfrm>
        <a:off x="2462120" y="1141318"/>
        <a:ext cx="1227727" cy="762294"/>
      </dsp:txXfrm>
    </dsp:sp>
    <dsp:sp modelId="{290A2E66-BF87-4C3C-8A0D-DFD0A70AB616}">
      <dsp:nvSpPr>
        <dsp:cNvPr id="0" name=""/>
        <dsp:cNvSpPr/>
      </dsp:nvSpPr>
      <dsp:spPr>
        <a:xfrm>
          <a:off x="1785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4665E-2FC0-4438-A33F-EBE41F32B948}">
      <dsp:nvSpPr>
        <dsp:cNvPr id="0" name=""/>
        <dsp:cNvSpPr/>
      </dsp:nvSpPr>
      <dsp:spPr>
        <a:xfrm>
          <a:off x="143470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Dress</a:t>
          </a:r>
        </a:p>
      </dsp:txBody>
      <dsp:txXfrm>
        <a:off x="167186" y="2308445"/>
        <a:ext cx="1227727" cy="762294"/>
      </dsp:txXfrm>
    </dsp:sp>
    <dsp:sp modelId="{CBC53F08-4890-4E8C-BC6A-F167AA55DBD7}">
      <dsp:nvSpPr>
        <dsp:cNvPr id="0" name=""/>
        <dsp:cNvSpPr/>
      </dsp:nvSpPr>
      <dsp:spPr>
        <a:xfrm>
          <a:off x="1560314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6E6A3-B3BB-449E-A3ED-761DD1E41035}">
      <dsp:nvSpPr>
        <dsp:cNvPr id="0" name=""/>
        <dsp:cNvSpPr/>
      </dsp:nvSpPr>
      <dsp:spPr>
        <a:xfrm>
          <a:off x="1701998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</a:t>
          </a:r>
        </a:p>
      </dsp:txBody>
      <dsp:txXfrm>
        <a:off x="1725714" y="2308445"/>
        <a:ext cx="1227727" cy="762294"/>
      </dsp:txXfrm>
    </dsp:sp>
    <dsp:sp modelId="{5FAC1AF8-CD48-4C5D-A770-814EDF1A018B}">
      <dsp:nvSpPr>
        <dsp:cNvPr id="0" name=""/>
        <dsp:cNvSpPr/>
      </dsp:nvSpPr>
      <dsp:spPr>
        <a:xfrm>
          <a:off x="3118842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D8576-95CF-45C4-88C6-372F497967AA}">
      <dsp:nvSpPr>
        <dsp:cNvPr id="0" name=""/>
        <dsp:cNvSpPr/>
      </dsp:nvSpPr>
      <dsp:spPr>
        <a:xfrm>
          <a:off x="3260526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Party</a:t>
          </a:r>
        </a:p>
      </dsp:txBody>
      <dsp:txXfrm>
        <a:off x="3284242" y="2308445"/>
        <a:ext cx="1227727" cy="762294"/>
      </dsp:txXfrm>
    </dsp:sp>
    <dsp:sp modelId="{6B59B4D1-0A01-4565-AA74-65EA6369F5C5}">
      <dsp:nvSpPr>
        <dsp:cNvPr id="0" name=""/>
        <dsp:cNvSpPr/>
      </dsp:nvSpPr>
      <dsp:spPr>
        <a:xfrm>
          <a:off x="4677370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B4112-8D09-4F99-AADF-CD9A1432167C}">
      <dsp:nvSpPr>
        <dsp:cNvPr id="0" name=""/>
        <dsp:cNvSpPr/>
      </dsp:nvSpPr>
      <dsp:spPr>
        <a:xfrm>
          <a:off x="4819054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Athletic</a:t>
          </a:r>
        </a:p>
      </dsp:txBody>
      <dsp:txXfrm>
        <a:off x="4842770" y="2308445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04AE0-5633-4486-AB6E-5825197B3A84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6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47703-C761-4CE4-AC8B-3788C523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2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11-06T22:06:39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0,'54'0'235,"-36"0"-235,17 0 15,-17 0-15,36 0 16,-18 0-16,-1 18 31,1-18-31,18 18 16,-18-18-16,-19 0 15,19 36-15,0-36 16,-18 0-16,0 0 16,0 18-16,35 0 15,-17-18-15,18 18 16,-1-18-16,19 35 16,-18-17-16,-36-18 15,17 18-15,55 18 16,-54-36-16,17 18 15,1 18-15,-18-36 16,17 18-16,1-18 16,-36 17-16,18-17 15,-36 18-15,18-18 16,17 18-16,1-18 16,-18 36-16,0-36 0,0 0 15,18 18-15,-1-18 16,-17 18-16,36 0 15,-36-18 1,17 0-16,-17 0 16,54 53-16,-18-53 15,-1 18-15,-17-18 16,71 36-16,-53-18 16,0 0-16,17 18 15,72-36-15,-89 17 16,18-17-16,-1 36 15,90-18-15,-89 18 16,-1-18-16,19-18 16,17 53-16,-53-53 15,17 36-15,-17-18 16,53-18-16,-53 36 16,-36-36-1,17 18-15,55 0 16,-72-18-1,18 35-15,17-35 16,-35 18-16,18-18 16,53 18-16,19-18 15,-73 36-15,55-36 16,-19 0-16,37 18 0,-55-18 16,19 0-16,-18 18 15,17 17-15,1-35 16,-19 18-16,19-18 15,17 36 1,-17-36-16,-18 18 16,17 18-16,1-36 0,-19 0 0,1 0 15,18 18-15,-1 17 16,-17-35-16,-1 18 16,-17-18-16,71 0 15,-17 18-15,-54-18 16,17 36-1,55-36 1,-73 0-16,55 18 16,-54-18-16,71 0 15,-53 0-15,-1 36 16,-17-36-16,18 0 16,-36 18-16,17-18 15,19 0-15,-18 0 16,18 0-16,-1 0 15,-17 17 1,18-17-16,-19 0 16,19 18-16,18-18 15,-19 36-15,19-36 0,17 0 16,19 18-16,-73-18 16,55 36-1,-19-36-15,1 18 16,-18-18-16,-1 0 0,-17 35 15,18-35-15,-19 0 16,19 18-16,-36-18 16,36 18-16,-19-18 15,19 0-15,-36 0 16,54 36-16,-37-36 16,19 18-16,0-18 15,53 18-15,-71-18 16,53 36-16,-17-36 15,35 17-15,-53-17 16,-1 36 0,19-36-1,-1 0-15,1 18 16,-18-18-16,-1 36 16,19-18-16,-18-18 15,17 0-15,-17 18 16,-18-18-16,17 35 15,1-35-15,17 18 16,-17-18-16,-18 0 16,17 36-16,19-18 15,0-18-15,-19 18 16,37-18-16,89 36 16,-108-36-16,19 35 15,-55-35-15,73 0 16,-37 18-16,-17-18 0,0 0 0,17 36 15,-17-18-15,-19-18 16,55 18 0,17-18-16,-71 36 15,71-36-15,-17 17 16,53 19-16,-36-36 16,-35 18-1,17-18-15,19 0 16,-37 36-16,-17-36 15,-18 18-15,71-18 16,-54 0-16,-17 0 16,54 36-16,17-19 15,-71-17-15,53 0 16,-53 36-16,89-18 16,-53-18-16,-1 0 15,19 36 1,17-36-16,0 0 15,37 18-15,-1 18 16,-36-36-16,-18 17 0,19-17 16,35 36-1,-72 0-15,19-36 16,-19 18-16,37-18 16,-37 18-16,19-18 15,-55 0-15,73 36 16,-55-36-16,1 0 15,-18 0-15,71 35 16,-53-35-16,17 0 0,-17 0 16,-18 0-16,-18 18 15,35-18-15,-17 0 16,71 0-16,-53 0 16,-36 0-1,0 0-15,36 0 0,-37 0 31,37 0-31,0 0 16,17 0-16,-17 0 16,-18 0-16,53 0 15,19 0-15,-73 0 16,19 0-16,-18 0 16,-1 18-16,-17-18 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44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2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35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26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23147" y="4414825"/>
            <a:ext cx="560832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55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23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18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39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6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62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9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8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6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7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95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6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23757" y="4416101"/>
            <a:ext cx="5607712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4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15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8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02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5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67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55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88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98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73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7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892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75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444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944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56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09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07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06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269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983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6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900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81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507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881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924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004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405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475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498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13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5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81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76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98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55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4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2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2021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Glushko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  <a:hlinkClick r:id="rId3"/>
              </a:rPr>
              <a:t>glushko@berkeley.edu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30 March 2021</a:t>
            </a: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</a:rPr>
              <a:t> </a:t>
            </a:r>
            <a:r>
              <a:rPr lang="en-US" sz="3900" dirty="0">
                <a:sym typeface="UC Berkeley OS Sign"/>
              </a:rPr>
              <a:t>19) Category Structure;</a:t>
            </a:r>
            <a:br>
              <a:rPr lang="en-US" sz="3900" dirty="0">
                <a:sym typeface="UC Berkeley OS Sign"/>
              </a:rPr>
            </a:br>
            <a:r>
              <a:rPr lang="en-US" sz="3900" dirty="0">
                <a:sym typeface="UC Berkeley OS Sign"/>
              </a:rPr>
              <a:t> Institutional Categories</a:t>
            </a: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olidFill>
                <a:srgbClr val="002955"/>
              </a:solidFill>
              <a:sym typeface="UC Berkeley OS Sign"/>
            </a:endParaRPr>
          </a:p>
        </p:txBody>
      </p:sp>
    </p:spTree>
  </p:cSld>
  <p:clrMapOvr>
    <a:masterClrMapping/>
  </p:clrMapOvr>
  <p:transition advTm="1551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8659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Competing Enumerations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1" y="948305"/>
            <a:ext cx="6096000" cy="590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Enumerative categories enable membership to be unambiguously determined, but that doesn’t mean that they are uncontroversial – there might be </a:t>
            </a:r>
            <a:r>
              <a:rPr lang="en-US" sz="3200" dirty="0">
                <a:solidFill>
                  <a:srgbClr val="FF0000"/>
                </a:solidFill>
              </a:rPr>
              <a:t>competing enumerations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srgbClr val="FF0000"/>
                </a:solidFill>
              </a:rPr>
              <a:t>EXAMPLE :  Is Gender Binary?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4404683"/>
            <a:ext cx="7839297" cy="2189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193" y="1905000"/>
            <a:ext cx="2378174" cy="23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67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26" y="821005"/>
            <a:ext cx="4038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Facebook Offers 56 Gender Categories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" y="2271485"/>
            <a:ext cx="3621024" cy="221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3925824" cy="4414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029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Why are binary gender category systems much more common than non-binary gender category systems?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1342" y="32951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Specifying Enumerations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19735" y="1066800"/>
            <a:ext cx="8382000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You should be excruciatingly careful when you define a category by 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 legal principle of “implied exclusion” says that if you “expressly name” or “designate” some list anything not named is excluded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Legal disputes often reflect different interpretations of category membership and whether a list of category members is exhaustive (“the following”) or merely illustrative (“including” or “such as”)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i="1" dirty="0">
                <a:solidFill>
                  <a:srgbClr val="FF0000"/>
                </a:solidFill>
              </a:rPr>
              <a:t>This is why an “Other” category is a bad idea!</a:t>
            </a:r>
          </a:p>
        </p:txBody>
      </p:sp>
    </p:spTree>
    <p:extLst>
      <p:ext uri="{BB962C8B-B14F-4D97-AF65-F5344CB8AC3E}">
        <p14:creationId xmlns:p14="http://schemas.microsoft.com/office/powerpoint/2010/main" val="20001460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AD2C3-EB60-478E-8D6F-A56621497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137" y="1791687"/>
            <a:ext cx="4498106" cy="3373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E8EDE-EA4D-4459-8A4B-969D25378BC9}"/>
              </a:ext>
            </a:extLst>
          </p:cNvPr>
          <p:cNvSpPr txBox="1"/>
          <p:nvPr/>
        </p:nvSpPr>
        <p:spPr>
          <a:xfrm>
            <a:off x="533400" y="5725798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Defined by a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 Single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B471E-D157-4DB8-B63B-E76FDAB10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198" y="1832384"/>
            <a:ext cx="4449616" cy="3337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6A26F0-21A7-40DF-9106-CEDD62EFB41D}"/>
              </a:ext>
            </a:extLst>
          </p:cNvPr>
          <p:cNvSpPr txBox="1"/>
          <p:nvPr/>
        </p:nvSpPr>
        <p:spPr>
          <a:xfrm>
            <a:off x="4495801" y="5941241"/>
            <a:ext cx="434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Defined by Enumeration?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B64ADFF-F7FC-416E-AA0F-AB4681F3452F}"/>
              </a:ext>
            </a:extLst>
          </p:cNvPr>
          <p:cNvSpPr txBox="1">
            <a:spLocks noChangeArrowheads="1"/>
          </p:cNvSpPr>
          <p:nvPr/>
        </p:nvSpPr>
        <p:spPr>
          <a:xfrm>
            <a:off x="501342" y="32951"/>
            <a:ext cx="8228707" cy="1190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Which Category Definition</a:t>
            </a:r>
            <a:br>
              <a:rPr lang="en-US" sz="3600" b="1" dirty="0"/>
            </a:br>
            <a:r>
              <a:rPr lang="en-US" sz="3600" b="1" dirty="0"/>
              <a:t> is Easier to Understand?</a:t>
            </a:r>
            <a:endParaRPr lang="en-US" sz="3400" b="1" dirty="0"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340622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Enumerated “Planet” Category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36" y="1454214"/>
            <a:ext cx="8229600" cy="5181600"/>
          </a:xfrm>
        </p:spPr>
        <p:txBody>
          <a:bodyPr>
            <a:normAutofit fontScale="62500" lnSpcReduction="20000"/>
          </a:bodyPr>
          <a:lstStyle/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/>
              <a:t>For millennia, “planet” was an enumerated cultural category that contained the five visible planets in our solar system (Earth was not considered a planet, because it was assumed that the planets orbited the Earth)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/>
              <a:t>Earth joined the planet category after the Copernican revolution, as did what we now know as the large asteroids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/>
              <a:t>Asteroids were later removed from the category when it was discovered that they were much smaller that all other planets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/>
              <a:t>When Pluto was discovered in 1930, it was categorized as the ninth planet in our solar system</a:t>
            </a:r>
          </a:p>
        </p:txBody>
      </p:sp>
    </p:spTree>
    <p:extLst>
      <p:ext uri="{BB962C8B-B14F-4D97-AF65-F5344CB8AC3E}">
        <p14:creationId xmlns:p14="http://schemas.microsoft.com/office/powerpoint/2010/main" val="988412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94211" y="2645683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Enumerative Definition Doesn’t Scale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903" y="3733800"/>
            <a:ext cx="8153400" cy="190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At some point an enumerative category might contain so many members that it must be sub-divided or be given a definition based on principles other than enumeration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C2E6D4-0095-4979-8512-D6A5A31C67F4}"/>
              </a:ext>
            </a:extLst>
          </p:cNvPr>
          <p:cNvSpPr/>
          <p:nvPr/>
        </p:nvSpPr>
        <p:spPr>
          <a:xfrm>
            <a:off x="657241" y="708154"/>
            <a:ext cx="7925608" cy="190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i="1" dirty="0">
                <a:solidFill>
                  <a:srgbClr val="FF0000"/>
                </a:solidFill>
              </a:rPr>
              <a:t>What happened to the “planet” category when “exoplanets” were discovered orbiting around stars other than the Sun?  (over 4000 have been identified)</a:t>
            </a:r>
          </a:p>
        </p:txBody>
      </p:sp>
    </p:spTree>
    <p:extLst>
      <p:ext uri="{BB962C8B-B14F-4D97-AF65-F5344CB8AC3E}">
        <p14:creationId xmlns:p14="http://schemas.microsoft.com/office/powerpoint/2010/main" val="29617593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International Astronomical Union</a:t>
            </a:r>
            <a:br>
              <a:rPr lang="en-US" sz="3200" b="1" dirty="0"/>
            </a:br>
            <a:r>
              <a:rPr lang="en-US" sz="3200" b="1" dirty="0"/>
              <a:t> Re-defines “Planet” using shared properties (2003)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79145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“A celestial body that is </a:t>
            </a:r>
          </a:p>
          <a:p>
            <a:pPr marL="514350" indent="-514350">
              <a:buAutoNum type="alphaLcParenBoth"/>
            </a:pPr>
            <a:r>
              <a:rPr lang="en-US" sz="2800" dirty="0"/>
              <a:t>in orbit around a star</a:t>
            </a:r>
          </a:p>
          <a:p>
            <a:pPr marL="514350" indent="-514350">
              <a:buAutoNum type="alphaLcParenBoth"/>
            </a:pPr>
            <a:r>
              <a:rPr lang="en-US" sz="2800" dirty="0"/>
              <a:t>has sufficient mass for its self-gravity to overcome rigid body forces so that it assumes a hydrostatic equilibrium (nearly round) shape</a:t>
            </a:r>
          </a:p>
          <a:p>
            <a:pPr marL="514350" indent="-514350">
              <a:buAutoNum type="alphaLcParenBoth"/>
            </a:pPr>
            <a:r>
              <a:rPr lang="en-US" sz="2800" dirty="0"/>
              <a:t>has cleared the neighborhood around its orbit”</a:t>
            </a:r>
          </a:p>
        </p:txBody>
      </p:sp>
    </p:spTree>
    <p:extLst>
      <p:ext uri="{BB962C8B-B14F-4D97-AF65-F5344CB8AC3E}">
        <p14:creationId xmlns:p14="http://schemas.microsoft.com/office/powerpoint/2010/main" val="320464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600199"/>
            <a:ext cx="6553200" cy="500788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Sorry, Pluto, You’re Now a “Dwarf” Planet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528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486400" cy="1143000"/>
          </a:xfrm>
        </p:spPr>
        <p:txBody>
          <a:bodyPr>
            <a:normAutofit/>
          </a:bodyPr>
          <a:lstStyle/>
          <a:p>
            <a:r>
              <a:rPr lang="en-US" b="1" dirty="0"/>
              <a:t>Rubbing it in on Pluto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550F1-AFD7-4FFA-9B98-13A693536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12767"/>
            <a:ext cx="3286350" cy="4434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19974-5707-4C7F-9696-CA255CA0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76399"/>
            <a:ext cx="3048000" cy="46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048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/>
              <a:t>Categories Defined by</a:t>
            </a:r>
            <a:br>
              <a:rPr lang="en-US" b="1" dirty="0"/>
            </a:br>
            <a:r>
              <a:rPr lang="en-US" b="1" dirty="0"/>
              <a:t> Single Properties</a:t>
            </a:r>
          </a:p>
        </p:txBody>
      </p:sp>
    </p:spTree>
    <p:extLst>
      <p:ext uri="{BB962C8B-B14F-4D97-AF65-F5344CB8AC3E}">
        <p14:creationId xmlns:p14="http://schemas.microsoft.com/office/powerpoint/2010/main" val="40596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D69D-07C8-44E6-A2AC-4C7738C6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54" y="236537"/>
            <a:ext cx="8229600" cy="1143000"/>
          </a:xfrm>
        </p:spPr>
        <p:txBody>
          <a:bodyPr/>
          <a:lstStyle/>
          <a:p>
            <a:r>
              <a:rPr lang="en-US" b="1" dirty="0"/>
              <a:t>Categories of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811D-72A4-455F-97DA-1821369A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49" y="15240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C Berkeley OS Sign"/>
                <a:cs typeface="Arial" pitchFamily="34" charset="0"/>
              </a:rPr>
              <a:t>Categories are sets or groups of resources, “classes of things” or abstract entities, that are treated the same</a:t>
            </a:r>
          </a:p>
          <a:p>
            <a:r>
              <a:rPr lang="en-US" sz="2800" dirty="0"/>
              <a:t>In TDO there are two ways to contrast categories</a:t>
            </a:r>
          </a:p>
          <a:p>
            <a:pPr lvl="1"/>
            <a:r>
              <a:rPr lang="en-US" dirty="0"/>
              <a:t>CATEGORY </a:t>
            </a:r>
            <a:r>
              <a:rPr lang="en-US" dirty="0">
                <a:solidFill>
                  <a:srgbClr val="FF0000"/>
                </a:solidFill>
              </a:rPr>
              <a:t>CONTEXT</a:t>
            </a:r>
            <a:r>
              <a:rPr lang="en-US" dirty="0"/>
              <a:t>: How they are created (individual, cultural, institutional, computational)</a:t>
            </a:r>
          </a:p>
          <a:p>
            <a:pPr lvl="1"/>
            <a:r>
              <a:rPr lang="en-US" dirty="0"/>
              <a:t>CATEGORY </a:t>
            </a:r>
            <a:r>
              <a:rPr lang="en-US" dirty="0">
                <a:solidFill>
                  <a:srgbClr val="FF0000"/>
                </a:solidFill>
              </a:rPr>
              <a:t>STRUCTURE</a:t>
            </a:r>
            <a:r>
              <a:rPr lang="en-US" dirty="0"/>
              <a:t>: How they are defined or structured (enumerated, property-based, similarity based…)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68152-2DA8-41A0-97E9-5E8C29B30ED1}"/>
              </a:ext>
            </a:extLst>
          </p:cNvPr>
          <p:cNvSpPr txBox="1"/>
          <p:nvPr/>
        </p:nvSpPr>
        <p:spPr>
          <a:xfrm>
            <a:off x="76200" y="-6927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299436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915293" y="4858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Categories Defined by Single Properties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351" y="914400"/>
            <a:ext cx="7839297" cy="5576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 very simple way to define a category is to use only the values of any single property, especially when the possible values are discrete and not very numerous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Intrinsic static properties are often the easiest ones to use (color, size, shape…)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It is also desirable to use properties that objectively measurable and orderable, or tied to well-established cultural categories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Learning the category is simple – what’s the property? </a:t>
            </a:r>
          </a:p>
        </p:txBody>
      </p:sp>
    </p:spTree>
    <p:extLst>
      <p:ext uri="{BB962C8B-B14F-4D97-AF65-F5344CB8AC3E}">
        <p14:creationId xmlns:p14="http://schemas.microsoft.com/office/powerpoint/2010/main" val="22372370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915293" y="4858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Categories Defined by Single Properties - Limitations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615" y="1371600"/>
            <a:ext cx="8153400" cy="4780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Whenever a single property is used to define a system of categories, the choice of property is critical </a:t>
            </a:r>
            <a:r>
              <a:rPr lang="en-US" sz="3200" dirty="0">
                <a:solidFill>
                  <a:srgbClr val="FF0000"/>
                </a:solidFill>
              </a:rPr>
              <a:t>(WHY?)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srgbClr val="FF0000"/>
                </a:solidFill>
              </a:rPr>
              <a:t>When a single property defines a category, how does this affect the coherence or homogeneity of the category members?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72117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5862" y="838200"/>
            <a:ext cx="41910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Single  Property</a:t>
            </a:r>
            <a:br>
              <a:rPr lang="en-US" sz="3200" b="1" dirty="0"/>
            </a:br>
            <a:r>
              <a:rPr lang="en-US" sz="3200" b="1" dirty="0"/>
              <a:t> Category:</a:t>
            </a:r>
            <a:br>
              <a:rPr lang="en-US" sz="3200" b="1" dirty="0"/>
            </a:br>
            <a:r>
              <a:rPr lang="en-US" sz="3200" b="1" dirty="0"/>
              <a:t> “Pyramid- Shaped”</a:t>
            </a:r>
            <a:endParaRPr lang="en-US" sz="3200" dirty="0"/>
          </a:p>
        </p:txBody>
      </p:sp>
      <p:pic>
        <p:nvPicPr>
          <p:cNvPr id="7" name="Picture 6" descr="https://encrypted-tbn0.gstatic.com/images?q=tbn:ANd9GcRm0_EuYsCbFmZPYK21dUjO3Qey-FZ8j8nIdnx5IiC5etQFZn0J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94" y="381000"/>
            <a:ext cx="4137204" cy="25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lushko\Desktop\reflection_manyglaciers.jpg"/>
          <p:cNvPicPr>
            <a:picLocks noChangeAspect="1" noChangeArrowheads="1"/>
          </p:cNvPicPr>
          <p:nvPr/>
        </p:nvPicPr>
        <p:blipFill rotWithShape="1">
          <a:blip r:embed="rId4" cstate="print"/>
          <a:srcRect l="-727" t="-171" b="35231"/>
          <a:stretch/>
        </p:blipFill>
        <p:spPr bwMode="auto">
          <a:xfrm>
            <a:off x="636117" y="3581400"/>
            <a:ext cx="2951509" cy="2854324"/>
          </a:xfrm>
          <a:prstGeom prst="rect">
            <a:avLst/>
          </a:prstGeom>
          <a:noFill/>
        </p:spPr>
      </p:pic>
      <p:pic>
        <p:nvPicPr>
          <p:cNvPr id="9" name="Picture 8" descr="https://encrypted-tbn1.gstatic.com/images?q=tbn:ANd9GcQNVcthQ6c_lm4lvUmXUHD8uTBnITQEBAnxi1qtXuBnBcDBnm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328833" cy="28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5554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lushko\Desktop\reflection_manyglaciers.jpg"/>
          <p:cNvPicPr>
            <a:picLocks noChangeAspect="1" noChangeArrowheads="1"/>
          </p:cNvPicPr>
          <p:nvPr/>
        </p:nvPicPr>
        <p:blipFill rotWithShape="1">
          <a:blip r:embed="rId3" cstate="print"/>
          <a:srcRect l="-727" t="-171" b="35231"/>
          <a:stretch/>
        </p:blipFill>
        <p:spPr bwMode="auto">
          <a:xfrm>
            <a:off x="975566" y="2656353"/>
            <a:ext cx="1794894" cy="1735793"/>
          </a:xfrm>
          <a:prstGeom prst="rect">
            <a:avLst/>
          </a:prstGeom>
          <a:noFill/>
        </p:spPr>
      </p:pic>
      <p:sp>
        <p:nvSpPr>
          <p:cNvPr id="4" name="AutoShape 2" descr="Image result for pyramid egypt pictures"/>
          <p:cNvSpPr>
            <a:spLocks noChangeAspect="1" noChangeArrowheads="1"/>
          </p:cNvSpPr>
          <p:nvPr/>
        </p:nvSpPr>
        <p:spPr bwMode="auto">
          <a:xfrm>
            <a:off x="4114800" y="2362200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pyramid egypt pictures"/>
          <p:cNvSpPr>
            <a:spLocks noChangeAspect="1" noChangeArrowheads="1"/>
          </p:cNvSpPr>
          <p:nvPr/>
        </p:nvSpPr>
        <p:spPr bwMode="auto">
          <a:xfrm>
            <a:off x="5001701" y="2345028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encrypted-tbn0.gstatic.com/images?q=tbn:ANd9GcRm0_EuYsCbFmZPYK21dUjO3Qey-FZ8j8nIdnx5IiC5etQFZn0JU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6" y="1209113"/>
            <a:ext cx="2111804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1.gstatic.com/images?q=tbn:ANd9GcQNVcthQ6c_lm4lvUmXUHD8uTBnITQEBAnxi1qtXuBnBcDBnm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0" y="4648200"/>
            <a:ext cx="2595373" cy="17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52800" y="255006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Pyramid     Man-Made?  	Location?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Shape?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1487" y="160806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Yes		Yes		Egypt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124200" y="1209113"/>
            <a:ext cx="5648103" cy="1008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01487" y="5486400"/>
            <a:ext cx="5557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Yes		Yes		UC					 San Diego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1487" y="3338623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Yes		No		Glacier				 Park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00400" y="1600200"/>
            <a:ext cx="914400" cy="48006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7451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57200" y="609600"/>
            <a:ext cx="8228707" cy="11909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Category System</a:t>
            </a:r>
            <a:b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Shirts Using just the “Style” Property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UC Berkeley OS Sig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334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value of the Style property becomes a sub-category</a:t>
            </a:r>
          </a:p>
          <a:p>
            <a:endParaRPr lang="en-US" sz="2400" dirty="0"/>
          </a:p>
          <a:p>
            <a:r>
              <a:rPr lang="en-US" sz="2400" dirty="0"/>
              <a:t>(This property and the values it can take are “cultural”)</a:t>
            </a:r>
          </a:p>
        </p:txBody>
      </p:sp>
    </p:spTree>
    <p:extLst>
      <p:ext uri="{BB962C8B-B14F-4D97-AF65-F5344CB8AC3E}">
        <p14:creationId xmlns:p14="http://schemas.microsoft.com/office/powerpoint/2010/main" val="171301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/>
              <a:t>Multiple Property Categories</a:t>
            </a:r>
          </a:p>
        </p:txBody>
      </p:sp>
    </p:spTree>
    <p:extLst>
      <p:ext uri="{BB962C8B-B14F-4D97-AF65-F5344CB8AC3E}">
        <p14:creationId xmlns:p14="http://schemas.microsoft.com/office/powerpoint/2010/main" val="1457021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24644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Multiple Property Categories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90600"/>
            <a:ext cx="8153400" cy="698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When items being categorized can be described using easily observed “separable” or “combining” properties, categories are often based on multiple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Each successive property differentiates the items in a category to create a hierarchy of sub-categories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Property order determines the hierarchy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How do we choose the properties?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srgbClr val="FF0000"/>
                </a:solidFill>
              </a:rPr>
              <a:t> How do we determine the order in which we apply them?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48286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5" name="AutoShape 4" descr="Image result for pyramid egypt pictures"/>
          <p:cNvSpPr>
            <a:spLocks noChangeAspect="1" noChangeArrowheads="1"/>
          </p:cNvSpPr>
          <p:nvPr/>
        </p:nvSpPr>
        <p:spPr bwMode="auto">
          <a:xfrm>
            <a:off x="5001701" y="2345028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"/>
          <p:cNvSpPr>
            <a:spLocks noGrp="1" noChangeArrowheads="1"/>
          </p:cNvSpPr>
          <p:nvPr>
            <p:ph type="title"/>
          </p:nvPr>
        </p:nvSpPr>
        <p:spPr>
          <a:xfrm>
            <a:off x="630660" y="685800"/>
            <a:ext cx="8228707" cy="8861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A Collection of Shirts</a:t>
            </a:r>
            <a:br>
              <a:rPr lang="en-US" sz="3600" b="1" dirty="0"/>
            </a:br>
            <a:r>
              <a:rPr lang="en-US" sz="3600" b="1" dirty="0"/>
              <a:t> (Using Separable “Cultural” Properties)</a:t>
            </a:r>
            <a:endParaRPr lang="en-US" sz="3400" dirty="0">
              <a:sym typeface="UC Berkeley OS Sig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6966028" cy="44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62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295400"/>
            <a:ext cx="6898476" cy="42672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2400"/>
            <a:ext cx="6786903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Property Order Determines</a:t>
            </a:r>
            <a:br>
              <a:rPr lang="en-US" sz="3600" b="1" dirty="0"/>
            </a:br>
            <a:r>
              <a:rPr lang="en-US" sz="3600" b="1" dirty="0"/>
              <a:t> the Category Hierarchy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5C140-6A19-46A2-8D50-29B75BF7F464}"/>
              </a:ext>
            </a:extLst>
          </p:cNvPr>
          <p:cNvSpPr txBox="1"/>
          <p:nvPr/>
        </p:nvSpPr>
        <p:spPr>
          <a:xfrm>
            <a:off x="827336" y="5794826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Imagine shopping in two physical stores organized in these contrasting ways </a:t>
            </a:r>
          </a:p>
        </p:txBody>
      </p:sp>
    </p:spTree>
    <p:extLst>
      <p:ext uri="{BB962C8B-B14F-4D97-AF65-F5344CB8AC3E}">
        <p14:creationId xmlns:p14="http://schemas.microsoft.com/office/powerpoint/2010/main" val="19446470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Classical Categories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903" y="1447800"/>
            <a:ext cx="8153400" cy="493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“Classical” categories can have large numbers of category members, but they have clear boundaries defined by a small number of ESSENTIAL or necessary and sufficient properties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i="1" dirty="0">
                <a:solidFill>
                  <a:srgbClr val="FF0000"/>
                </a:solidFill>
              </a:rPr>
              <a:t>Necessary</a:t>
            </a:r>
            <a:r>
              <a:rPr lang="en-US" sz="3200" dirty="0"/>
              <a:t> means that every instance must have the property to be in the category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i="1" dirty="0">
                <a:solidFill>
                  <a:srgbClr val="FF0000"/>
                </a:solidFill>
              </a:rPr>
              <a:t>Sufficient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means that any instance that has the necessary properties is in the category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44571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4800" y="381000"/>
            <a:ext cx="8610600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b="1" dirty="0">
                <a:latin typeface="+mj-lt"/>
                <a:ea typeface="+mj-ea"/>
                <a:cs typeface="+mj-cs"/>
                <a:sym typeface="UC Berkeley OS Sign"/>
              </a:rPr>
              <a:t>Plan for the Course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340242" y="976498"/>
            <a:ext cx="8001000" cy="555995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r>
              <a:rPr lang="en-US" sz="3200" dirty="0"/>
              <a:t>We can analyze sensemaking and organizing from </a:t>
            </a:r>
            <a:r>
              <a:rPr lang="en-US" sz="3200" dirty="0">
                <a:solidFill>
                  <a:srgbClr val="FF0000"/>
                </a:solidFill>
              </a:rPr>
              <a:t>four interrelated perspectives</a:t>
            </a:r>
            <a:r>
              <a:rPr lang="en-US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 a member of a social, cultural, or language community (</a:t>
            </a:r>
            <a:r>
              <a:rPr lang="en-US" sz="3200" dirty="0">
                <a:solidFill>
                  <a:srgbClr val="FF0000"/>
                </a:solidFill>
              </a:rPr>
              <a:t>linguistics,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sociology, social network analysis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 an individual (</a:t>
            </a:r>
            <a:r>
              <a:rPr lang="en-US" sz="3200" dirty="0">
                <a:solidFill>
                  <a:srgbClr val="FF0000"/>
                </a:solidFill>
              </a:rPr>
              <a:t>psychology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philosophy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institutional contexts (</a:t>
            </a:r>
            <a:r>
              <a:rPr lang="en-US" sz="3200" dirty="0">
                <a:solidFill>
                  <a:srgbClr val="FF0000"/>
                </a:solidFill>
              </a:rPr>
              <a:t>law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business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data-intensive or scientific contexts (</a:t>
            </a:r>
            <a:r>
              <a:rPr lang="en-US" sz="3200" dirty="0">
                <a:solidFill>
                  <a:srgbClr val="FF0000"/>
                </a:solidFill>
              </a:rPr>
              <a:t>statistics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computer science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info visualization</a:t>
            </a:r>
            <a:r>
              <a:rPr lang="en-US" sz="3200" dirty="0"/>
              <a:t>).</a:t>
            </a:r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6200" y="4191000"/>
            <a:ext cx="8991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587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Classical Category: Prime Number</a:t>
            </a:r>
            <a:endParaRPr lang="en-US" sz="36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600200"/>
            <a:ext cx="7849493" cy="3823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dirty="0"/>
              <a:t> A Prime Number is an integer divisible only by itself and 1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dirty="0"/>
              <a:t>Every prime number has these properties </a:t>
            </a:r>
            <a:r>
              <a:rPr lang="en-US" sz="4000" dirty="0">
                <a:solidFill>
                  <a:srgbClr val="FF0000"/>
                </a:solidFill>
              </a:rPr>
              <a:t>(Necessity)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dirty="0"/>
              <a:t>If a number has these properties, it is prime </a:t>
            </a:r>
            <a:r>
              <a:rPr lang="en-US" sz="4000" dirty="0">
                <a:solidFill>
                  <a:srgbClr val="FF0000"/>
                </a:solidFill>
              </a:rPr>
              <a:t>(Sufficiency)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84107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Implications of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 “Necessary and Sufficient” Properties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435" y="2133600"/>
            <a:ext cx="8153400" cy="386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Because category membership is defined by rules, all members of the category have equal status in the equivalence class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Classical categories are conceptually simple and have straightforward implementations in technologies like database schemas, decision trees, and classes in programming languages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618992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/>
              <a:t>Categories Defined by Probabilities and “Family Resemblance”</a:t>
            </a:r>
          </a:p>
        </p:txBody>
      </p:sp>
    </p:spTree>
    <p:extLst>
      <p:ext uri="{BB962C8B-B14F-4D97-AF65-F5344CB8AC3E}">
        <p14:creationId xmlns:p14="http://schemas.microsoft.com/office/powerpoint/2010/main" val="1898103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Wittgenstein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752600"/>
            <a:ext cx="8458200" cy="4820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Ludwig Wittgenstein (1889-1951) – "philosophy of ordinary language" - first to discuss problems with classical category theory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Enumerative categories embody the idea that “</a:t>
            </a:r>
            <a:r>
              <a:rPr lang="en-US" sz="2800" dirty="0">
                <a:solidFill>
                  <a:srgbClr val="FF0000"/>
                </a:solidFill>
              </a:rPr>
              <a:t>meaning is reference</a:t>
            </a:r>
            <a:r>
              <a:rPr lang="en-US" sz="2800" dirty="0"/>
              <a:t>” – a concept means what it refers to; you understand words by following the association to their “extensions”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Wittgenstein argued that most words don’t have fixed extensions because what they refer to can depend on context: “</a:t>
            </a:r>
            <a:r>
              <a:rPr lang="en-US" sz="2800" dirty="0">
                <a:solidFill>
                  <a:srgbClr val="FF0000"/>
                </a:solidFill>
              </a:rPr>
              <a:t>meaning is use</a:t>
            </a:r>
            <a:r>
              <a:rPr lang="en-US" sz="2800" dirty="0"/>
              <a:t>”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12593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If Meaning was just Reference...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646" y="1143000"/>
            <a:ext cx="8314657" cy="22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If "meaning" was just based on reference would names matter?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Prune == Dried Plum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Chinese Gooseberry == Kiwi Fruit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618459"/>
            <a:ext cx="4342954" cy="145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prstClr val="black"/>
                </a:solidFill>
              </a:rPr>
              <a:t>Patagonian Toothfish == Antarctic Cod ==  Chilean Sea Bass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7264"/>
            <a:ext cx="3048000" cy="2028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7C536-2E65-4A72-8E0D-7550559C404D}"/>
              </a:ext>
            </a:extLst>
          </p:cNvPr>
          <p:cNvSpPr txBox="1"/>
          <p:nvPr/>
        </p:nvSpPr>
        <p:spPr>
          <a:xfrm>
            <a:off x="533400" y="5621440"/>
            <a:ext cx="831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Anyone have some examples from languages other than English?</a:t>
            </a:r>
          </a:p>
        </p:txBody>
      </p:sp>
    </p:spTree>
    <p:extLst>
      <p:ext uri="{BB962C8B-B14F-4D97-AF65-F5344CB8AC3E}">
        <p14:creationId xmlns:p14="http://schemas.microsoft.com/office/powerpoint/2010/main" val="175236340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56803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Implications of “Meaning is Use”</a:t>
            </a:r>
            <a:endParaRPr lang="en-US" sz="3400" dirty="0"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337" y="1143000"/>
            <a:ext cx="8153400" cy="528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There may be defining features for typical instances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But there are </a:t>
            </a:r>
            <a:r>
              <a:rPr lang="en-US" sz="2800" dirty="0">
                <a:solidFill>
                  <a:srgbClr val="FF0000"/>
                </a:solidFill>
              </a:rPr>
              <a:t>no features that are necessary and sufficient</a:t>
            </a:r>
            <a:r>
              <a:rPr lang="en-US" sz="2800" dirty="0"/>
              <a:t> for all examples of the category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Even when features can be identified, they change in different contexts and over time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Different instances vary substantially in how typical or representative they are of the category even though they share all the required features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This can make the category hard to learn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Wittgenstein's classic counterexample is "Game“ (TDO 7.3.5)</a:t>
            </a:r>
          </a:p>
        </p:txBody>
      </p:sp>
    </p:spTree>
    <p:extLst>
      <p:ext uri="{BB962C8B-B14F-4D97-AF65-F5344CB8AC3E}">
        <p14:creationId xmlns:p14="http://schemas.microsoft.com/office/powerpoint/2010/main" val="235986251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Probabilistic Categories </a:t>
            </a:r>
            <a:br>
              <a:rPr lang="en-US" sz="3600" b="1" dirty="0"/>
            </a:br>
            <a:r>
              <a:rPr lang="en-US" sz="3600" b="1" dirty="0"/>
              <a:t>&amp; Family Resemblance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089" y="1351728"/>
            <a:ext cx="8153400" cy="5289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In some domains instances of a category can share many features, some instances might have properties that are not widely shared, and some important discriminating properties might be difficult to perceive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Birds: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All have feathers, wings, beaks, 2 legs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But some fly or swim and some don’t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The shape of their beaks, wings, and feet varies a great deal  </a:t>
            </a:r>
          </a:p>
        </p:txBody>
      </p:sp>
    </p:spTree>
    <p:extLst>
      <p:ext uri="{BB962C8B-B14F-4D97-AF65-F5344CB8AC3E}">
        <p14:creationId xmlns:p14="http://schemas.microsoft.com/office/powerpoint/2010/main" val="288526324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717139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Implications of Probabilistic Properties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294" y="1096860"/>
            <a:ext cx="7465412" cy="585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Correlations among the properties make it necessary to determine an instance’s category membership in a </a:t>
            </a:r>
            <a:r>
              <a:rPr lang="en-US" sz="3200" dirty="0">
                <a:solidFill>
                  <a:srgbClr val="FF0000"/>
                </a:solidFill>
              </a:rPr>
              <a:t>statistical or probabilistic manner</a:t>
            </a:r>
            <a:r>
              <a:rPr lang="en-US" sz="3200" dirty="0"/>
              <a:t> based on the overall </a:t>
            </a:r>
            <a:r>
              <a:rPr lang="en-US" sz="3200" dirty="0">
                <a:solidFill>
                  <a:srgbClr val="FF0000"/>
                </a:solidFill>
              </a:rPr>
              <a:t>similarity </a:t>
            </a:r>
            <a:r>
              <a:rPr lang="en-US" sz="3200" dirty="0"/>
              <a:t>between it and other items in the category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Some features are better predictors of category members than others, which results in: </a:t>
            </a:r>
            <a:r>
              <a:rPr lang="en-US" sz="3200" dirty="0">
                <a:solidFill>
                  <a:srgbClr val="FF0000"/>
                </a:solidFill>
              </a:rPr>
              <a:t>Typicality / gradience / centrality </a:t>
            </a:r>
            <a:r>
              <a:rPr lang="en-US" sz="3200" dirty="0"/>
              <a:t>effects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122056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717139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Implications of Probabilistic Properties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139" y="1066800"/>
            <a:ext cx="8051647" cy="557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The perceived centrality or typicality of category membership depends on </a:t>
            </a:r>
            <a:r>
              <a:rPr lang="en-US" sz="3600" dirty="0">
                <a:solidFill>
                  <a:srgbClr val="FF0000"/>
                </a:solidFill>
              </a:rPr>
              <a:t>the extent to which the most characteristic properties are shared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Instances with more of the characteristic properties are “better” category members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sym typeface="Wingdings" panose="05000000000000000000" pitchFamily="2" charset="2"/>
              </a:rPr>
              <a:t> </a:t>
            </a:r>
            <a:r>
              <a:rPr lang="en-US" sz="3600" dirty="0"/>
              <a:t>fuzzy and flexible category boundaries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4254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143000"/>
            <a:ext cx="6850411" cy="448284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Gradience in Category Membership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503" y="57912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bird is most typical of the category?</a:t>
            </a:r>
          </a:p>
          <a:p>
            <a:r>
              <a:rPr lang="en-US" sz="3200" dirty="0"/>
              <a:t>Least typical?</a:t>
            </a:r>
          </a:p>
        </p:txBody>
      </p:sp>
    </p:spTree>
    <p:extLst>
      <p:ext uri="{BB962C8B-B14F-4D97-AF65-F5344CB8AC3E}">
        <p14:creationId xmlns:p14="http://schemas.microsoft.com/office/powerpoint/2010/main" val="29822434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Sensemaking and Organizing in Defined/Institutional Contexts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7526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/>
              <a:t>[19 – March 30] Category Structure; Institutional Categories</a:t>
            </a:r>
          </a:p>
          <a:p>
            <a:r>
              <a:rPr lang="en-US" b="1" dirty="0"/>
              <a:t>[20 – April 1] Classification; Standardization; </a:t>
            </a:r>
          </a:p>
          <a:p>
            <a:r>
              <a:rPr lang="en-US" b="1" dirty="0"/>
              <a:t>[21 – April 6] Vocabulary Control; Interoperability</a:t>
            </a:r>
          </a:p>
          <a:p>
            <a:r>
              <a:rPr lang="en-US" b="1" dirty="0"/>
              <a:t>[22 – April 8] Organizing and Interaction Design; Applied Behavioral Economics</a:t>
            </a:r>
          </a:p>
        </p:txBody>
      </p:sp>
    </p:spTree>
    <p:extLst>
      <p:ext uri="{BB962C8B-B14F-4D97-AF65-F5344CB8AC3E}">
        <p14:creationId xmlns:p14="http://schemas.microsoft.com/office/powerpoint/2010/main" val="1620441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mw.com.au/content/dam/bmw/marketAU/bmw_com_au/topics/offers-and-services/bmw_accessories/m-performance-accessories/m-performance-family-02.jpg/jcr:content/renditions/cq5dam.resized.img.1185.large.time1454472408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5" y="4271664"/>
            <a:ext cx="5409285" cy="24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9"/>
          <p:cNvSpPr txBox="1">
            <a:spLocks/>
          </p:cNvSpPr>
          <p:nvPr/>
        </p:nvSpPr>
        <p:spPr>
          <a:xfrm>
            <a:off x="610742" y="143119"/>
            <a:ext cx="818504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Family Resemblance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64820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&lt;put your family photo here&gt;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35052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The BMW  M Class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166" y="1176340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Categories defined by “family resemblance” have many features with high predictive value for category membership even if they are not perfectly correlated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3990296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19546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Probabilistic Categories in Context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912" y="1143000"/>
            <a:ext cx="8153400" cy="5409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 correlations among properties that cause typicality effects also imply that the resemblances among the members of a category might be based on different subsets of their properties when different members are compared</a:t>
            </a:r>
            <a:endParaRPr lang="en-US" sz="28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Put another way, a definition of a category that enables accurate classification of instances in one context might not work in other contexts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i="1" dirty="0">
                <a:solidFill>
                  <a:srgbClr val="FF0000"/>
                </a:solidFill>
              </a:rPr>
              <a:t>NOTE TO DATA SCIENTISTS: Choose your training data carefully!</a:t>
            </a:r>
          </a:p>
        </p:txBody>
      </p:sp>
    </p:spTree>
    <p:extLst>
      <p:ext uri="{BB962C8B-B14F-4D97-AF65-F5344CB8AC3E}">
        <p14:creationId xmlns:p14="http://schemas.microsoft.com/office/powerpoint/2010/main" val="315876855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98" y="4267200"/>
            <a:ext cx="2092693" cy="2304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44" y="4267200"/>
            <a:ext cx="2701369" cy="224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4" y="1447800"/>
            <a:ext cx="2003960" cy="255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276" y="1447800"/>
            <a:ext cx="2118496" cy="2736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276" y="4375685"/>
            <a:ext cx="2454986" cy="2141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447800"/>
            <a:ext cx="2454986" cy="24897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500" y="467096"/>
            <a:ext cx="8006756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Stripes Are A Characteristic Feature for Zebras and</a:t>
            </a:r>
            <a:br>
              <a:rPr lang="en-US" sz="2800" dirty="0"/>
            </a:br>
            <a:r>
              <a:rPr lang="en-US" sz="2800" dirty="0"/>
              <a:t> A Good Discriminating Feature with Other Animals</a:t>
            </a:r>
          </a:p>
        </p:txBody>
      </p:sp>
    </p:spTree>
    <p:extLst>
      <p:ext uri="{BB962C8B-B14F-4D97-AF65-F5344CB8AC3E}">
        <p14:creationId xmlns:p14="http://schemas.microsoft.com/office/powerpoint/2010/main" val="1743858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43" y="1259390"/>
            <a:ext cx="2271696" cy="2303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939218"/>
            <a:ext cx="2458982" cy="2559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250" y="4033117"/>
            <a:ext cx="2854306" cy="2371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1726" y="4860330"/>
            <a:ext cx="260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044996"/>
            <a:ext cx="266139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Okapi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748" y="1150661"/>
            <a:ext cx="3115689" cy="2476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200" y="222664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Kudu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1" y="412875"/>
            <a:ext cx="7848600" cy="48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Stripes Are No Longer A Good Discriminating Feature</a:t>
            </a:r>
          </a:p>
        </p:txBody>
      </p:sp>
    </p:spTree>
    <p:extLst>
      <p:ext uri="{BB962C8B-B14F-4D97-AF65-F5344CB8AC3E}">
        <p14:creationId xmlns:p14="http://schemas.microsoft.com/office/powerpoint/2010/main" val="3557096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4293" y="485403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Similarity as a Categorization Principle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676400"/>
            <a:ext cx="8153400" cy="450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It is often said that we can define categories on the basis of resource similarity: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Something is categorized as an A and not a B if it is more similar to A’s best or </a:t>
            </a:r>
            <a:r>
              <a:rPr lang="en-US" sz="3200" dirty="0">
                <a:solidFill>
                  <a:srgbClr val="FF0000"/>
                </a:solidFill>
              </a:rPr>
              <a:t>most typical member</a:t>
            </a:r>
            <a:r>
              <a:rPr lang="en-US" sz="3200" dirty="0"/>
              <a:t> rather than it is to B’s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Similarity is a very intuitive notion and it underlies the idea that some kinds of categories are more natural or basic than others</a:t>
            </a:r>
          </a:p>
        </p:txBody>
      </p:sp>
    </p:spTree>
    <p:extLst>
      <p:ext uri="{BB962C8B-B14F-4D97-AF65-F5344CB8AC3E}">
        <p14:creationId xmlns:p14="http://schemas.microsoft.com/office/powerpoint/2010/main" val="182107290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291551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Defining Similarity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22" y="1219200"/>
            <a:ext cx="8610600" cy="5742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srgbClr val="FF0000"/>
                </a:solidFill>
              </a:rPr>
              <a:t>STOP and THINK:  We haven’t defined similarity!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Some people say that similarity is a meaningless and "mostly vacuous" concept because there must always be some unstated set of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So the meaning of similarity is defined by the specific properties and metrics used to compare them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srgbClr val="FF0000"/>
                </a:solidFill>
              </a:rPr>
              <a:t>Once we identify the properties and how they are used, there is nothing for a "similarity" mechanism to do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(We will discuss similarity in detail in a few weeks)</a:t>
            </a:r>
          </a:p>
        </p:txBody>
      </p:sp>
    </p:spTree>
    <p:extLst>
      <p:ext uri="{BB962C8B-B14F-4D97-AF65-F5344CB8AC3E}">
        <p14:creationId xmlns:p14="http://schemas.microsoft.com/office/powerpoint/2010/main" val="94530875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Theory-Based Categories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8153400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Sometimes a category is defined because of a theory of causation or capability that explains why some collection of things go together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A good theory yields an abstract or analogical similarity that can "trump" similarity or family resemblance based on surface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TDO’s example:  “Computer” – a category of things that are able to compute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34295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Theory-Based Category: Computer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096000"/>
            <a:ext cx="8001000" cy="43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/>
              <a:t>Category of "computer" is based on being able to compute</a:t>
            </a:r>
          </a:p>
        </p:txBody>
      </p:sp>
      <p:pic>
        <p:nvPicPr>
          <p:cNvPr id="9218" name="Picture 2" descr="Babbage Difference Engine No.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2305050" cy="1536700"/>
          </a:xfrm>
          <a:prstGeom prst="rect">
            <a:avLst/>
          </a:prstGeom>
          <a:noFill/>
        </p:spPr>
      </p:pic>
      <p:pic>
        <p:nvPicPr>
          <p:cNvPr id="9222" name="Picture 6" descr="Harvard Mark-I in use, 1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0"/>
            <a:ext cx="1378698" cy="1649257"/>
          </a:xfrm>
          <a:prstGeom prst="rect">
            <a:avLst/>
          </a:prstGeom>
          <a:noFill/>
        </p:spPr>
      </p:pic>
      <p:pic>
        <p:nvPicPr>
          <p:cNvPr id="9224" name="Picture 8" descr="http://www.computerhistory.org/timeline/images/1951_univ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52800"/>
            <a:ext cx="1905000" cy="1447801"/>
          </a:xfrm>
          <a:prstGeom prst="rect">
            <a:avLst/>
          </a:prstGeom>
          <a:noFill/>
        </p:spPr>
      </p:pic>
      <p:pic>
        <p:nvPicPr>
          <p:cNvPr id="9226" name="Picture 10" descr="http://www.computerhistory.org/timeline/images/1956_t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648200"/>
            <a:ext cx="1905000" cy="1304926"/>
          </a:xfrm>
          <a:prstGeom prst="rect">
            <a:avLst/>
          </a:prstGeom>
          <a:noFill/>
        </p:spPr>
      </p:pic>
      <p:pic>
        <p:nvPicPr>
          <p:cNvPr id="9228" name="Picture 12" descr="http://www.computerhistory.org/timeline/images/1972_hp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524000"/>
            <a:ext cx="1029138" cy="1790700"/>
          </a:xfrm>
          <a:prstGeom prst="rect">
            <a:avLst/>
          </a:prstGeom>
          <a:noFill/>
        </p:spPr>
      </p:pic>
      <p:pic>
        <p:nvPicPr>
          <p:cNvPr id="9230" name="Picture 14" descr="http://www.computerhistory.org/timeline/images/1974_al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600200"/>
            <a:ext cx="1088756" cy="1605916"/>
          </a:xfrm>
          <a:prstGeom prst="rect">
            <a:avLst/>
          </a:prstGeom>
          <a:noFill/>
        </p:spPr>
      </p:pic>
      <p:pic>
        <p:nvPicPr>
          <p:cNvPr id="9232" name="Picture 16" descr="http://www.computerhistory.org/timeline/images/1976_cr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3276600"/>
            <a:ext cx="1600200" cy="1200150"/>
          </a:xfrm>
          <a:prstGeom prst="rect">
            <a:avLst/>
          </a:prstGeom>
          <a:noFill/>
        </p:spPr>
      </p:pic>
      <p:pic>
        <p:nvPicPr>
          <p:cNvPr id="9234" name="Picture 18" descr="http://www.computerhistory.org/timeline/images/1977_appl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4419600"/>
            <a:ext cx="1143000" cy="1383030"/>
          </a:xfrm>
          <a:prstGeom prst="rect">
            <a:avLst/>
          </a:prstGeom>
          <a:noFill/>
        </p:spPr>
      </p:pic>
      <p:pic>
        <p:nvPicPr>
          <p:cNvPr id="9236" name="Picture 20" descr="https://encrypted-tbn3.gstatic.com/images?q=tbn:ANd9GcRvMsHXi_zQeOwSoohnXjuhRKvxP89oLCcKEQ9zj4dgqRkcUYS9VfWoykU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1630554"/>
            <a:ext cx="1469721" cy="1274572"/>
          </a:xfrm>
          <a:prstGeom prst="rect">
            <a:avLst/>
          </a:prstGeom>
          <a:noFill/>
        </p:spPr>
      </p:pic>
      <p:pic>
        <p:nvPicPr>
          <p:cNvPr id="9238" name="Picture 22" descr="https://encrypted-tbn1.gstatic.com/images?q=tbn:ANd9GcSM29K4Z0711h4B4k5uFLfki9pLLuxv7QhcExCOsRVkdcdSkiI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10200" y="3505200"/>
            <a:ext cx="1558062" cy="1457325"/>
          </a:xfrm>
          <a:prstGeom prst="rect">
            <a:avLst/>
          </a:prstGeom>
          <a:noFill/>
        </p:spPr>
      </p:pic>
      <p:pic>
        <p:nvPicPr>
          <p:cNvPr id="9240" name="Picture 24" descr="https://encrypted-tbn3.gstatic.com/images?q=tbn:ANd9GcSaEvYWLe0T4F2q49Exwe8OZjgtdXzdGITPl0oFIbTXWSzWDtf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048000"/>
            <a:ext cx="1848433" cy="1409701"/>
          </a:xfrm>
          <a:prstGeom prst="rect">
            <a:avLst/>
          </a:prstGeom>
          <a:noFill/>
        </p:spPr>
      </p:pic>
      <p:pic>
        <p:nvPicPr>
          <p:cNvPr id="9242" name="Picture 26" descr="https://encrypted-tbn1.gstatic.com/images?q=tbn:ANd9GcTwwmZxilOOqKc0_Pel0-uEEXZ-VbvnpIBlfKRG0FDThMc0bQkxW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4724400"/>
            <a:ext cx="1562100" cy="116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418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36357" y="586753"/>
            <a:ext cx="6197559" cy="5672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Theory-Based Category: H</a:t>
            </a:r>
            <a:r>
              <a:rPr lang="en-US" sz="2400" b="1" dirty="0"/>
              <a:t>2</a:t>
            </a:r>
            <a:r>
              <a:rPr lang="en-US" sz="3600" b="1" dirty="0"/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096000"/>
            <a:ext cx="8001000" cy="43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/>
              <a:t>All the same chemical compound</a:t>
            </a:r>
          </a:p>
        </p:txBody>
      </p:sp>
      <p:pic>
        <p:nvPicPr>
          <p:cNvPr id="3074" name="Picture 2" descr="Image result for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2817019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ater drinking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58" y="1549006"/>
            <a:ext cx="1438683" cy="196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" y="1758945"/>
            <a:ext cx="3163372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Image result for iceberg"/>
          <p:cNvSpPr>
            <a:spLocks noChangeAspect="1" noChangeArrowheads="1"/>
          </p:cNvSpPr>
          <p:nvPr/>
        </p:nvSpPr>
        <p:spPr bwMode="auto">
          <a:xfrm>
            <a:off x="5868762" y="1219199"/>
            <a:ext cx="2373538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Image result for iceber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77" y="1758945"/>
            <a:ext cx="2373539" cy="157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ste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72" y="3753282"/>
            <a:ext cx="3121744" cy="17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7243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6544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Goal-Derived Categories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815814"/>
            <a:ext cx="8153400" cy="5119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You are moving to a far-off city and want to get rid of unwanted possessions. What will you sell at your “garage sale?”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You arrive at the new city.  What are the ways you will try to make new friends?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You want to celebrate Thanksgiving with your new friends. What will you need to cook a big dinner?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The members of each of these categories have few or no discernable properties in common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These are unlikely to be lexicalized because of their ad hoc-ness </a:t>
            </a:r>
            <a:r>
              <a:rPr lang="en-US" sz="2800"/>
              <a:t>and context-dependence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61755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4293" y="4572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Principles for Creating Categories (TDO 7.3)</a:t>
            </a:r>
            <a:br>
              <a:rPr lang="en-US" sz="3600" b="1" dirty="0"/>
            </a:br>
            <a:r>
              <a:rPr lang="en-US" sz="3600" b="1" dirty="0"/>
              <a:t>(“Category Structure”)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371600" y="2133600"/>
            <a:ext cx="8382000" cy="39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Single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Multiple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 Similarity / Family Resemblance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Theory-Based (or Analogy-based)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Goal-Derived (or Activity-based)</a:t>
            </a:r>
          </a:p>
        </p:txBody>
      </p:sp>
    </p:spTree>
    <p:extLst>
      <p:ext uri="{BB962C8B-B14F-4D97-AF65-F5344CB8AC3E}">
        <p14:creationId xmlns:p14="http://schemas.microsoft.com/office/powerpoint/2010/main" val="81216449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679370"/>
            <a:ext cx="6705600" cy="49152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Goal-Derived Personal Category</a:t>
            </a:r>
            <a:br>
              <a:rPr lang="en-US" sz="3600" b="1" dirty="0"/>
            </a:br>
            <a:r>
              <a:rPr lang="en-US" sz="3600" b="1" dirty="0"/>
              <a:t> (TDO 7.3.7)</a:t>
            </a:r>
          </a:p>
        </p:txBody>
      </p:sp>
    </p:spTree>
    <p:extLst>
      <p:ext uri="{BB962C8B-B14F-4D97-AF65-F5344CB8AC3E}">
        <p14:creationId xmlns:p14="http://schemas.microsoft.com/office/powerpoint/2010/main" val="29834152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/>
              <a:t>Institutional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137685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Institutional Categorization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89113" y="1295400"/>
            <a:ext cx="7864287" cy="453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UC Berkeley OS Sign"/>
                <a:cs typeface="Arial" pitchFamily="34" charset="0"/>
                <a:sym typeface="Arial" pitchFamily="34" charset="0"/>
              </a:rPr>
              <a:t>Explicit construction of a semantic model of a domain to enable </a:t>
            </a:r>
            <a:r>
              <a:rPr lang="en-US" sz="24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more control, robustness, and interoperability than is possible with just the cultural system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Do you see that this implies that institutional and cultural categories for the same domain can be very different, even incompatible?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UC Berkeley OS Sign"/>
                <a:cs typeface="Arial" pitchFamily="34" charset="0"/>
                <a:sym typeface="Arial" pitchFamily="34" charset="0"/>
              </a:rPr>
              <a:t>Essential in abstract, information-intensive domains where semantic precision is essential for processes and transactions 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Why is this especially important for automated transactions?</a:t>
            </a: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950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Creating Institutional Categories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143000" y="1295400"/>
            <a:ext cx="7010400" cy="459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UC Berkeley OS Sign"/>
                <a:cs typeface="Arial" pitchFamily="34" charset="0"/>
                <a:sym typeface="Arial" pitchFamily="34" charset="0"/>
              </a:rPr>
              <a:t>Institutional categories are often developed via rigorous and formal processes (e.g., following “document engineering” and “parliamentary procedure” methods in standards organizations or legislative bodies) and require ongoing governance and maintenance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Why do institutional categories need to change?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UC Berkeley OS Sign"/>
                <a:cs typeface="Arial" pitchFamily="34" charset="0"/>
                <a:sym typeface="Arial" pitchFamily="34" charset="0"/>
              </a:rPr>
              <a:t>This is NOT how most individual categories are developed, and NO cultural categories are developed this way</a:t>
            </a: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8334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Institutional != Unbiased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905000"/>
            <a:ext cx="8382000" cy="350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Creating institutional categories by more systematic processes than cultural or individual categories does not prevent them from being biased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Indeed, the goal of institutional categories is often to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impose or incentivize biases </a:t>
            </a: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in interpretation or behavior</a:t>
            </a:r>
          </a:p>
        </p:txBody>
      </p:sp>
    </p:spTree>
    <p:extLst>
      <p:ext uri="{BB962C8B-B14F-4D97-AF65-F5344CB8AC3E}">
        <p14:creationId xmlns:p14="http://schemas.microsoft.com/office/powerpoint/2010/main" val="383165178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82" y="1295400"/>
            <a:ext cx="7571636" cy="5181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"Gross Income" Tax Code 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25908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If dividends are taxable income, isn’t this double taxation?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46482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Why isn’t inherited money taxable?</a:t>
            </a:r>
          </a:p>
        </p:txBody>
      </p:sp>
    </p:spTree>
    <p:extLst>
      <p:ext uri="{BB962C8B-B14F-4D97-AF65-F5344CB8AC3E}">
        <p14:creationId xmlns:p14="http://schemas.microsoft.com/office/powerpoint/2010/main" val="252157319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/ Nonstandard {and,or,vs.}</a:t>
            </a:r>
            <a:br>
              <a:rPr lang="en-US" sz="3600" b="1" dirty="0"/>
            </a:br>
            <a:r>
              <a:rPr lang="en-US" sz="3600" b="1" dirty="0"/>
              <a:t> Institutional  / Standard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382000" cy="5105400"/>
          </a:xfrm>
        </p:spPr>
        <p:txBody>
          <a:bodyPr>
            <a:noAutofit/>
          </a:bodyPr>
          <a:lstStyle/>
          <a:p>
            <a:r>
              <a:rPr lang="en-US" sz="2800" dirty="0"/>
              <a:t>Because institutional categories are usually defined in domains with established cultural categories, their co-existence and co-evolution can be problematic</a:t>
            </a:r>
          </a:p>
          <a:p>
            <a:pPr lvl="1"/>
            <a:r>
              <a:rPr lang="en-US" dirty="0"/>
              <a:t>Their definitions can be incompatible</a:t>
            </a:r>
          </a:p>
          <a:p>
            <a:pPr lvl="1"/>
            <a:r>
              <a:rPr lang="en-US" dirty="0"/>
              <a:t>Miscommunication results if one party is using a cultural definition and other is using an institutional one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515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 “Chicken” as a  Cultural Category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WIKIPEDIA:  “The chicken is a domesticated fowl”</a:t>
            </a:r>
          </a:p>
          <a:p>
            <a:pPr lvl="1"/>
            <a:r>
              <a:rPr lang="en-US" dirty="0"/>
              <a:t>Reared for food (as meat and for eggs)</a:t>
            </a:r>
          </a:p>
          <a:p>
            <a:pPr lvl="1"/>
            <a:r>
              <a:rPr lang="en-US" dirty="0"/>
              <a:t>Kept as pets (In Asia, chickens with striking plumage have long been kept for ornamental purposes)</a:t>
            </a:r>
          </a:p>
          <a:p>
            <a:r>
              <a:rPr lang="en-US" dirty="0"/>
              <a:t>Calling someone “chicken” to suggest they are weak or afraid is a 400-year-old metaphor</a:t>
            </a:r>
          </a:p>
          <a:p>
            <a:r>
              <a:rPr lang="en-US" dirty="0"/>
              <a:t>The game of “chicken” in which two drivers (or opponents in some game or negotiation) will both suffer bad outcomes unless one or both of them concedes to the other</a:t>
            </a:r>
          </a:p>
          <a:p>
            <a:r>
              <a:rPr lang="en-US" dirty="0"/>
              <a:t>“Cock fighting” – a “sport” where two birds (often armed with metal claws) fight each other, with associated gambling </a:t>
            </a:r>
          </a:p>
        </p:txBody>
      </p:sp>
    </p:spTree>
    <p:extLst>
      <p:ext uri="{BB962C8B-B14F-4D97-AF65-F5344CB8AC3E}">
        <p14:creationId xmlns:p14="http://schemas.microsoft.com/office/powerpoint/2010/main" val="2594396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676400"/>
            <a:ext cx="7205641" cy="424878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6069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Institutional Categories for Chicken: </a:t>
            </a:r>
            <a:r>
              <a:rPr lang="en-US" sz="3600" b="1" dirty="0"/>
              <a:t>UN Standard Products and Services Codes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10869" y="1289822"/>
            <a:ext cx="405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https://www.unspsc.org/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6938" y="5900796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Who would need something like this?</a:t>
            </a:r>
          </a:p>
        </p:txBody>
      </p:sp>
    </p:spTree>
    <p:extLst>
      <p:ext uri="{BB962C8B-B14F-4D97-AF65-F5344CB8AC3E}">
        <p14:creationId xmlns:p14="http://schemas.microsoft.com/office/powerpoint/2010/main" val="45653214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43180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" y="3048000"/>
            <a:ext cx="4354576" cy="3308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834640"/>
            <a:ext cx="2655812" cy="3990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24384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Do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Chicken cordon bleu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Chicken nuggets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Chicken soup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Require the same quality of chicken?</a:t>
            </a:r>
          </a:p>
        </p:txBody>
      </p:sp>
    </p:spTree>
    <p:extLst>
      <p:ext uri="{BB962C8B-B14F-4D97-AF65-F5344CB8AC3E}">
        <p14:creationId xmlns:p14="http://schemas.microsoft.com/office/powerpoint/2010/main" val="363568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/>
              <a:t>Enumerated Categories</a:t>
            </a:r>
          </a:p>
        </p:txBody>
      </p:sp>
    </p:spTree>
    <p:extLst>
      <p:ext uri="{BB962C8B-B14F-4D97-AF65-F5344CB8AC3E}">
        <p14:creationId xmlns:p14="http://schemas.microsoft.com/office/powerpoint/2010/main" val="4203380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49DE-198D-4F7A-8A35-013CA091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D6C0-E033-44F6-814D-FC02AA26D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kinds of category structures are most often used to create categories in each of the three category contexts (individual, cultural, institutional)?</a:t>
            </a:r>
          </a:p>
          <a:p>
            <a:r>
              <a:rPr lang="en-US" dirty="0"/>
              <a:t>Defining “game”</a:t>
            </a:r>
          </a:p>
          <a:p>
            <a:r>
              <a:rPr lang="en-US" dirty="0"/>
              <a:t>“Natural” {</a:t>
            </a:r>
            <a:r>
              <a:rPr lang="en-US" dirty="0" err="1"/>
              <a:t>and,or,vs</a:t>
            </a:r>
            <a:r>
              <a:rPr lang="en-US" dirty="0"/>
              <a:t>.} “Organic”</a:t>
            </a:r>
          </a:p>
          <a:p>
            <a:r>
              <a:rPr lang="en-US" dirty="0"/>
              <a:t>“Friend” IRL vs. “Friend” in Facebook</a:t>
            </a:r>
          </a:p>
          <a:p>
            <a:endParaRPr lang="en-US" b="1" dirty="0"/>
          </a:p>
          <a:p>
            <a:r>
              <a:rPr lang="en-US" b="1" dirty="0"/>
              <a:t>And if there’s time, talk about your case studies!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60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31995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/>
            </a:br>
            <a:r>
              <a:rPr lang="en-US" sz="3600" b="1" dirty="0"/>
              <a:t>Category Structure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057400"/>
            <a:ext cx="3581400" cy="446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Single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Multiple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Similarity / Family Resemblance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Theory-Based (or Analogy-based)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Goal-Derived (or Activity-based)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95090B1-337A-42E2-8B7E-CA4E55941A93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0" y="2590800"/>
            <a:ext cx="3810000" cy="119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/>
            </a:br>
            <a:r>
              <a:rPr lang="en-US" sz="3600" b="1" dirty="0"/>
              <a:t>Category</a:t>
            </a: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 Contexts</a:t>
            </a:r>
            <a:endParaRPr lang="en-US" sz="3600" b="1" dirty="0">
              <a:sym typeface="UC Berkeley OS Sign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3CFCAB7-49A9-419D-BEE7-97046F6D6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3581400" cy="158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Individual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Cultural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Institutional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4EB36-5ADD-4B71-B8D5-041D9A9F4EFA}"/>
              </a:ext>
            </a:extLst>
          </p:cNvPr>
          <p:cNvSpPr txBox="1"/>
          <p:nvPr/>
        </p:nvSpPr>
        <p:spPr>
          <a:xfrm>
            <a:off x="3657600" y="304800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BREAKOUT DISCUSSION 1: What kinds of category structures are most often used to create categories in each of the three category contexts?  </a:t>
            </a:r>
          </a:p>
        </p:txBody>
      </p:sp>
    </p:spTree>
    <p:extLst>
      <p:ext uri="{BB962C8B-B14F-4D97-AF65-F5344CB8AC3E}">
        <p14:creationId xmlns:p14="http://schemas.microsoft.com/office/powerpoint/2010/main" val="5780465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49DE-198D-4F7A-8A35-013CA091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Discussion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D6C0-E033-44F6-814D-FC02AA26D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Wittgenstein use the category of  “game” as his counter-example against the idea that categories could be defined by a set of shared properties</a:t>
            </a:r>
          </a:p>
          <a:p>
            <a:r>
              <a:rPr lang="en-US" dirty="0"/>
              <a:t>Spend a minute or two trying to define “game” </a:t>
            </a:r>
          </a:p>
          <a:p>
            <a:r>
              <a:rPr lang="en-US" dirty="0"/>
              <a:t>What are some “typical” games given your definition?</a:t>
            </a:r>
          </a:p>
          <a:p>
            <a:r>
              <a:rPr lang="en-US" dirty="0"/>
              <a:t>What are some  “atypical” games?</a:t>
            </a:r>
          </a:p>
          <a:p>
            <a:r>
              <a:rPr lang="en-US" dirty="0"/>
              <a:t>What are some new types of games that have “pushed out” the category boundary?</a:t>
            </a:r>
          </a:p>
        </p:txBody>
      </p:sp>
    </p:spTree>
    <p:extLst>
      <p:ext uri="{BB962C8B-B14F-4D97-AF65-F5344CB8AC3E}">
        <p14:creationId xmlns:p14="http://schemas.microsoft.com/office/powerpoint/2010/main" val="678463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/>
              <a:t>Breakout Discussion 3</a:t>
            </a:r>
            <a:br>
              <a:rPr lang="en-US" sz="3600" dirty="0"/>
            </a:br>
            <a:r>
              <a:rPr lang="en-US" sz="3600" b="1" dirty="0"/>
              <a:t>“Natural” {and,or,vs.} “Organic”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382000" cy="5105400"/>
          </a:xfrm>
        </p:spPr>
        <p:txBody>
          <a:bodyPr>
            <a:noAutofit/>
          </a:bodyPr>
          <a:lstStyle/>
          <a:p>
            <a:r>
              <a:rPr lang="en-US" sz="2800" dirty="0"/>
              <a:t>Many packaged foods, beverages, and consumer products are marketed as “natural” and people often pay a lot more for them</a:t>
            </a:r>
          </a:p>
          <a:p>
            <a:r>
              <a:rPr lang="en-US" sz="2800" dirty="0"/>
              <a:t>Likewise, many products are marketed as “organic”</a:t>
            </a:r>
          </a:p>
          <a:p>
            <a:r>
              <a:rPr lang="en-US" sz="2800" dirty="0"/>
              <a:t>“Organic” as applied to food is an institutional category regulated by governmental food safety authorities, such as the US Department of Agriculture (USDA) or European Commission (EC)</a:t>
            </a:r>
          </a:p>
          <a:p>
            <a:r>
              <a:rPr lang="en-US" sz="2800" dirty="0"/>
              <a:t>“Natural” has no legal definition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What are the implications of these differences?</a:t>
            </a:r>
          </a:p>
        </p:txBody>
      </p:sp>
    </p:spTree>
    <p:extLst>
      <p:ext uri="{BB962C8B-B14F-4D97-AF65-F5344CB8AC3E}">
        <p14:creationId xmlns:p14="http://schemas.microsoft.com/office/powerpoint/2010/main" val="2927905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48" y="824153"/>
            <a:ext cx="1950386" cy="3296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03" y="3721261"/>
            <a:ext cx="4228468" cy="2896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54" y="4427362"/>
            <a:ext cx="225742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03" y="824153"/>
            <a:ext cx="4228468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9313"/>
            <a:ext cx="5231334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“Natural”</a:t>
            </a:r>
          </a:p>
        </p:txBody>
      </p:sp>
    </p:spTree>
    <p:extLst>
      <p:ext uri="{BB962C8B-B14F-4D97-AF65-F5344CB8AC3E}">
        <p14:creationId xmlns:p14="http://schemas.microsoft.com/office/powerpoint/2010/main" val="14432426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7AD1-F70C-449E-8B64-0E4A37BA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Organic?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061074-4F22-4EA6-9671-D4AF8C0D7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08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49DE-198D-4F7A-8A35-013CA091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Discussion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D6C0-E033-44F6-814D-FC02AA26D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the cultural category of “friend”</a:t>
            </a:r>
          </a:p>
          <a:p>
            <a:r>
              <a:rPr lang="en-US" dirty="0"/>
              <a:t>Are there different sub-categories of friends that fit into this definition?</a:t>
            </a:r>
          </a:p>
          <a:p>
            <a:r>
              <a:rPr lang="en-US" dirty="0"/>
              <a:t>Define the institutional category of “friend” as used by Facebook</a:t>
            </a:r>
          </a:p>
        </p:txBody>
      </p:sp>
    </p:spTree>
    <p:extLst>
      <p:ext uri="{BB962C8B-B14F-4D97-AF65-F5344CB8AC3E}">
        <p14:creationId xmlns:p14="http://schemas.microsoft.com/office/powerpoint/2010/main" val="104686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74769" y="-138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Defining Categories by Enumeration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98122" y="914400"/>
            <a:ext cx="8382000" cy="548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Simplest way to define a category is by enumerating (listing) its members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This principle is also called EXTENSIONAL definition; the members of the set are called the EXTENSION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This principle is easy to understand and implement; </a:t>
            </a:r>
            <a:r>
              <a:rPr lang="en-US" sz="2800" dirty="0">
                <a:solidFill>
                  <a:srgbClr val="FF0000"/>
                </a:solidFill>
              </a:rPr>
              <a:t>the meaning of a category or concept is </a:t>
            </a:r>
            <a:r>
              <a:rPr lang="en-US" sz="2800" b="1" dirty="0">
                <a:solidFill>
                  <a:srgbClr val="FF0000"/>
                </a:solidFill>
              </a:rPr>
              <a:t>NOT</a:t>
            </a:r>
            <a:r>
              <a:rPr lang="en-US" sz="2800" dirty="0">
                <a:solidFill>
                  <a:srgbClr val="FF0000"/>
                </a:solidFill>
              </a:rPr>
              <a:t> a property test</a:t>
            </a:r>
            <a:r>
              <a:rPr lang="en-US" sz="2800" dirty="0"/>
              <a:t>; it is simply the specific set of resources in it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Learning an enumerative category just means “memorizing its members,” which is why it is impractical for categories with many members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Membership might seem arbitrary because it might or might not be based on shared properties</a:t>
            </a:r>
          </a:p>
        </p:txBody>
      </p:sp>
    </p:spTree>
    <p:extLst>
      <p:ext uri="{BB962C8B-B14F-4D97-AF65-F5344CB8AC3E}">
        <p14:creationId xmlns:p14="http://schemas.microsoft.com/office/powerpoint/2010/main" val="26593302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Pac-12</a:t>
            </a:r>
            <a:br>
              <a:rPr lang="en-US" b="1" dirty="0"/>
            </a:br>
            <a:r>
              <a:rPr lang="en-US" b="1" dirty="0"/>
              <a:t>Conference: An Institutional Enumeration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1400" y="228600"/>
            <a:ext cx="5322166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895600"/>
            <a:ext cx="297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Why are these 12 schools the members of this conference?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b="1" i="1" dirty="0">
                <a:solidFill>
                  <a:srgbClr val="FF0000"/>
                </a:solidFill>
              </a:rPr>
              <a:t>Why are Utah and Colorado in the South Division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973173"/>
            <a:ext cx="2045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Do Arizona, Utah, and Colorado have any “Pac” properties?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B3901-37E8-4776-8993-2184883A072F}"/>
              </a:ext>
            </a:extLst>
          </p:cNvPr>
          <p:cNvSpPr txBox="1"/>
          <p:nvPr/>
        </p:nvSpPr>
        <p:spPr>
          <a:xfrm>
            <a:off x="7162800" y="4685193"/>
            <a:ext cx="1893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LATITUDE (N)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Berkeley 37.87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Boulder  40.02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Salt Lake 40.76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254DC0-3CB4-4D71-B776-AA9B272F0AFE}"/>
                  </a:ext>
                </a:extLst>
              </p14:cNvPr>
              <p14:cNvContentPartPr/>
              <p14:nvPr/>
            </p14:nvContentPartPr>
            <p14:xfrm>
              <a:off x="3421246" y="3048000"/>
              <a:ext cx="5634720" cy="992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254DC0-3CB4-4D71-B776-AA9B272F0A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7246" y="2940000"/>
                <a:ext cx="5742360" cy="120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773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03C1-C679-4084-9B92-3A138124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Other Sports Conferences with Some Arbitrary Enumerations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5EFE8-09D6-47B4-A4DE-0EFE87DF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29" y="2757487"/>
            <a:ext cx="1990725" cy="1343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C5F2A-0E00-40B0-81FC-9B6A91EC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046391"/>
            <a:ext cx="1952625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CF888-2279-4469-A0C2-67BA1AAA3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743200"/>
            <a:ext cx="1971675" cy="126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2DEF6-3CDF-4C98-A97D-396479DD963B}"/>
              </a:ext>
            </a:extLst>
          </p:cNvPr>
          <p:cNvSpPr txBox="1"/>
          <p:nvPr/>
        </p:nvSpPr>
        <p:spPr>
          <a:xfrm>
            <a:off x="468086" y="1765441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“Atlantic Coast Conference” has 3 schools not on coast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F737E-FDBA-4510-8E57-DAD592CA0484}"/>
              </a:ext>
            </a:extLst>
          </p:cNvPr>
          <p:cNvSpPr txBox="1"/>
          <p:nvPr/>
        </p:nvSpPr>
        <p:spPr>
          <a:xfrm>
            <a:off x="500743" y="421539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“Big 10” Conference has 14 member schools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A813B-F39E-4EB2-9460-1F3F1E298F59}"/>
              </a:ext>
            </a:extLst>
          </p:cNvPr>
          <p:cNvSpPr txBox="1"/>
          <p:nvPr/>
        </p:nvSpPr>
        <p:spPr>
          <a:xfrm>
            <a:off x="5029200" y="191784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“Big 12” Conference has 10 member schools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CB644-40D7-4FF1-944D-6C07E5AA3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5046391"/>
            <a:ext cx="1971675" cy="133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B4389-F86B-4545-A66C-4D7217349BB3}"/>
              </a:ext>
            </a:extLst>
          </p:cNvPr>
          <p:cNvSpPr txBox="1"/>
          <p:nvPr/>
        </p:nvSpPr>
        <p:spPr>
          <a:xfrm>
            <a:off x="4390053" y="4127348"/>
            <a:ext cx="3951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“Southwestern Conference” has 2 member schools in the </a:t>
            </a:r>
            <a:r>
              <a:rPr lang="en-US" sz="2400" b="1" dirty="0" err="1"/>
              <a:t>SouthEAST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70603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3105</Words>
  <Application>Microsoft Office PowerPoint</Application>
  <PresentationFormat>On-screen Show (4:3)</PresentationFormat>
  <Paragraphs>360</Paragraphs>
  <Slides>66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UC Berkeley OS Sign</vt:lpstr>
      <vt:lpstr>Wingdings</vt:lpstr>
      <vt:lpstr>Office Theme</vt:lpstr>
      <vt:lpstr>CogSci 150 “Sensemaking and Organizing” Spring 2021</vt:lpstr>
      <vt:lpstr>Categories of Categories</vt:lpstr>
      <vt:lpstr>PowerPoint Presentation</vt:lpstr>
      <vt:lpstr>Sensemaking and Organizing in Defined/Institutional Contexts </vt:lpstr>
      <vt:lpstr>Principles for Creating Categories (TDO 7.3) (“Category Structure”)</vt:lpstr>
      <vt:lpstr>Enumerated Categories</vt:lpstr>
      <vt:lpstr>Defining Categories by Enumeration</vt:lpstr>
      <vt:lpstr>Pac-12 Conference: An Institutional Enumeration</vt:lpstr>
      <vt:lpstr>Other Sports Conferences with Some Arbitrary Enumerations</vt:lpstr>
      <vt:lpstr>Competing Enumerations</vt:lpstr>
      <vt:lpstr>Facebook Offers 56 Gender Categories </vt:lpstr>
      <vt:lpstr>Specifying Enumerations</vt:lpstr>
      <vt:lpstr>PowerPoint Presentation</vt:lpstr>
      <vt:lpstr>The Enumerated “Planet” Category</vt:lpstr>
      <vt:lpstr>Enumerative Definition Doesn’t Scale</vt:lpstr>
      <vt:lpstr>International Astronomical Union  Re-defines “Planet” using shared properties (2003)</vt:lpstr>
      <vt:lpstr>Sorry, Pluto, You’re Now a “Dwarf” Planet</vt:lpstr>
      <vt:lpstr>Rubbing it in on Pluto</vt:lpstr>
      <vt:lpstr>Categories Defined by  Single Properties</vt:lpstr>
      <vt:lpstr>Categories Defined by Single Properties</vt:lpstr>
      <vt:lpstr>Categories Defined by Single Properties - Limitations</vt:lpstr>
      <vt:lpstr>Single  Property  Category:  “Pyramid- Shaped”</vt:lpstr>
      <vt:lpstr>PowerPoint Presentation</vt:lpstr>
      <vt:lpstr>PowerPoint Presentation</vt:lpstr>
      <vt:lpstr>Multiple Property Categories</vt:lpstr>
      <vt:lpstr>Multiple Property Categories</vt:lpstr>
      <vt:lpstr>A Collection of Shirts  (Using Separable “Cultural” Properties)</vt:lpstr>
      <vt:lpstr>Property Order Determines  the Category Hierarchy</vt:lpstr>
      <vt:lpstr>Classical Categories</vt:lpstr>
      <vt:lpstr>Classical Category: Prime Number</vt:lpstr>
      <vt:lpstr>Implications of  “Necessary and Sufficient” Properties</vt:lpstr>
      <vt:lpstr>Categories Defined by Probabilities and “Family Resemblance”</vt:lpstr>
      <vt:lpstr>Wittgenstein</vt:lpstr>
      <vt:lpstr>If Meaning was just Reference...</vt:lpstr>
      <vt:lpstr>Implications of “Meaning is Use”</vt:lpstr>
      <vt:lpstr>Probabilistic Categories  &amp; Family Resemblance</vt:lpstr>
      <vt:lpstr>Implications of Probabilistic Properties</vt:lpstr>
      <vt:lpstr>Implications of Probabilistic Properties</vt:lpstr>
      <vt:lpstr>Gradience in Category Membership</vt:lpstr>
      <vt:lpstr>PowerPoint Presentation</vt:lpstr>
      <vt:lpstr>Probabilistic Categories in Context</vt:lpstr>
      <vt:lpstr>PowerPoint Presentation</vt:lpstr>
      <vt:lpstr>PowerPoint Presentation</vt:lpstr>
      <vt:lpstr>Similarity as a Categorization Principle</vt:lpstr>
      <vt:lpstr>Defining Similarity</vt:lpstr>
      <vt:lpstr>Theory-Based Categories</vt:lpstr>
      <vt:lpstr>Theory-Based Category: Computer</vt:lpstr>
      <vt:lpstr>Theory-Based Category: H2O</vt:lpstr>
      <vt:lpstr>Goal-Derived Categories</vt:lpstr>
      <vt:lpstr>Goal-Derived Personal Category  (TDO 7.3.7)</vt:lpstr>
      <vt:lpstr>Institutional Categorization</vt:lpstr>
      <vt:lpstr>Institutional Categorization</vt:lpstr>
      <vt:lpstr>Creating Institutional Categories</vt:lpstr>
      <vt:lpstr>Institutional != Unbiased</vt:lpstr>
      <vt:lpstr>"Gross Income" Tax Code Categories</vt:lpstr>
      <vt:lpstr>Cultural / Nonstandard {and,or,vs.}  Institutional  / Standard Categories</vt:lpstr>
      <vt:lpstr> “Chicken” as a  Cultural Category</vt:lpstr>
      <vt:lpstr>Institutional Categories for Chicken: UN Standard Products and Services Codes</vt:lpstr>
      <vt:lpstr>PowerPoint Presentation</vt:lpstr>
      <vt:lpstr>Breakout Session</vt:lpstr>
      <vt:lpstr> Category Structure</vt:lpstr>
      <vt:lpstr>Breakout Discussion 2</vt:lpstr>
      <vt:lpstr>Breakout Discussion 3 “Natural” {and,or,vs.} “Organic”</vt:lpstr>
      <vt:lpstr>PowerPoint Presentation</vt:lpstr>
      <vt:lpstr>Organic?</vt:lpstr>
      <vt:lpstr>Breakout Discussion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2021-03-30T16:54:44Z</dcterms:created>
  <dcterms:modified xsi:type="dcterms:W3CDTF">2021-03-30T16:54:54Z</dcterms:modified>
</cp:coreProperties>
</file>