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3"/>
  </p:notesMasterIdLst>
  <p:handoutMasterIdLst>
    <p:handoutMasterId r:id="rId74"/>
  </p:handoutMasterIdLst>
  <p:sldIdLst>
    <p:sldId id="457" r:id="rId2"/>
    <p:sldId id="490" r:id="rId3"/>
    <p:sldId id="267" r:id="rId4"/>
    <p:sldId id="265" r:id="rId5"/>
    <p:sldId id="449" r:id="rId6"/>
    <p:sldId id="280" r:id="rId7"/>
    <p:sldId id="342" r:id="rId8"/>
    <p:sldId id="557" r:id="rId9"/>
    <p:sldId id="281" r:id="rId10"/>
    <p:sldId id="283" r:id="rId11"/>
    <p:sldId id="316" r:id="rId12"/>
    <p:sldId id="730" r:id="rId13"/>
    <p:sldId id="731" r:id="rId14"/>
    <p:sldId id="733" r:id="rId15"/>
    <p:sldId id="728" r:id="rId16"/>
    <p:sldId id="473" r:id="rId17"/>
    <p:sldId id="569" r:id="rId18"/>
    <p:sldId id="548" r:id="rId19"/>
    <p:sldId id="549" r:id="rId20"/>
    <p:sldId id="550" r:id="rId21"/>
    <p:sldId id="552" r:id="rId22"/>
    <p:sldId id="479" r:id="rId23"/>
    <p:sldId id="480" r:id="rId24"/>
    <p:sldId id="481" r:id="rId25"/>
    <p:sldId id="482" r:id="rId26"/>
    <p:sldId id="488" r:id="rId27"/>
    <p:sldId id="489" r:id="rId28"/>
    <p:sldId id="726" r:id="rId29"/>
    <p:sldId id="564" r:id="rId30"/>
    <p:sldId id="274" r:id="rId31"/>
    <p:sldId id="450" r:id="rId32"/>
    <p:sldId id="522" r:id="rId33"/>
    <p:sldId id="562" r:id="rId34"/>
    <p:sldId id="523" r:id="rId35"/>
    <p:sldId id="524" r:id="rId36"/>
    <p:sldId id="525" r:id="rId37"/>
    <p:sldId id="526" r:id="rId38"/>
    <p:sldId id="485" r:id="rId39"/>
    <p:sldId id="530" r:id="rId40"/>
    <p:sldId id="531" r:id="rId41"/>
    <p:sldId id="486" r:id="rId42"/>
    <p:sldId id="565" r:id="rId43"/>
    <p:sldId id="727" r:id="rId44"/>
    <p:sldId id="460" r:id="rId45"/>
    <p:sldId id="461" r:id="rId46"/>
    <p:sldId id="458" r:id="rId47"/>
    <p:sldId id="459" r:id="rId48"/>
    <p:sldId id="462" r:id="rId49"/>
    <p:sldId id="464" r:id="rId50"/>
    <p:sldId id="463" r:id="rId51"/>
    <p:sldId id="467" r:id="rId52"/>
    <p:sldId id="465" r:id="rId53"/>
    <p:sldId id="492" r:id="rId54"/>
    <p:sldId id="466" r:id="rId55"/>
    <p:sldId id="502" r:id="rId56"/>
    <p:sldId id="386" r:id="rId57"/>
    <p:sldId id="387" r:id="rId58"/>
    <p:sldId id="391" r:id="rId59"/>
    <p:sldId id="392" r:id="rId60"/>
    <p:sldId id="393" r:id="rId61"/>
    <p:sldId id="439" r:id="rId62"/>
    <p:sldId id="381" r:id="rId63"/>
    <p:sldId id="382" r:id="rId64"/>
    <p:sldId id="383" r:id="rId65"/>
    <p:sldId id="634" r:id="rId66"/>
    <p:sldId id="736" r:id="rId67"/>
    <p:sldId id="734" r:id="rId68"/>
    <p:sldId id="735" r:id="rId69"/>
    <p:sldId id="737" r:id="rId70"/>
    <p:sldId id="738" r:id="rId71"/>
    <p:sldId id="739" r:id="rId7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69325" autoAdjust="0"/>
  </p:normalViewPr>
  <p:slideViewPr>
    <p:cSldViewPr>
      <p:cViewPr varScale="1">
        <p:scale>
          <a:sx n="76" d="100"/>
          <a:sy n="76" d="100"/>
        </p:scale>
        <p:origin x="2346" y="96"/>
      </p:cViewPr>
      <p:guideLst>
        <p:guide orient="horz" pos="2160"/>
        <p:guide pos="2880"/>
      </p:guideLst>
    </p:cSldViewPr>
  </p:slideViewPr>
  <p:outlineViewPr>
    <p:cViewPr>
      <p:scale>
        <a:sx n="33" d="100"/>
        <a:sy n="33" d="100"/>
      </p:scale>
      <p:origin x="0" y="-17640"/>
    </p:cViewPr>
  </p:outlineViewPr>
  <p:notesTextViewPr>
    <p:cViewPr>
      <p:scale>
        <a:sx n="3" d="2"/>
        <a:sy n="3" d="2"/>
      </p:scale>
      <p:origin x="0" y="0"/>
    </p:cViewPr>
  </p:notesTextViewPr>
  <p:sorterViewPr>
    <p:cViewPr varScale="1">
      <p:scale>
        <a:sx n="1" d="1"/>
        <a:sy n="1" d="1"/>
      </p:scale>
      <p:origin x="0" y="-4104"/>
    </p:cViewPr>
  </p:sorterViewPr>
  <p:notesViewPr>
    <p:cSldViewPr>
      <p:cViewPr varScale="1">
        <p:scale>
          <a:sx n="47" d="100"/>
          <a:sy n="47" d="100"/>
        </p:scale>
        <p:origin x="2707" y="5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E61F9F23-CF09-4FE1-9026-F8E2AE93442E}" type="datetimeFigureOut">
              <a:rPr lang="en-US" smtClean="0"/>
              <a:pPr/>
              <a:t>4/1/2021</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5B35EB34-8C19-4B16-A7F8-91CF98064804}" type="slidenum">
              <a:rPr lang="en-US" smtClean="0"/>
              <a:pPr/>
              <a:t>‹#›</a:t>
            </a:fld>
            <a:endParaRPr lang="en-US"/>
          </a:p>
        </p:txBody>
      </p:sp>
    </p:spTree>
    <p:extLst>
      <p:ext uri="{BB962C8B-B14F-4D97-AF65-F5344CB8AC3E}">
        <p14:creationId xmlns:p14="http://schemas.microsoft.com/office/powerpoint/2010/main" val="4154879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23B1F10-037C-4665-B757-F447893D65B6}" type="datetimeFigureOut">
              <a:rPr lang="en-US" smtClean="0"/>
              <a:pPr/>
              <a:t>4/1/2021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8DC5CA87-0D7A-4FA3-A9E2-416E16DA8E1F}" type="slidenum">
              <a:rPr lang="en-US" smtClean="0"/>
              <a:pPr/>
              <a:t>‹#›</a:t>
            </a:fld>
            <a:endParaRPr lang="en-US"/>
          </a:p>
        </p:txBody>
      </p:sp>
    </p:spTree>
    <p:extLst>
      <p:ext uri="{BB962C8B-B14F-4D97-AF65-F5344CB8AC3E}">
        <p14:creationId xmlns:p14="http://schemas.microsoft.com/office/powerpoint/2010/main" val="2017596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10</a:t>
            </a:fld>
            <a:endParaRPr lang="en-US"/>
          </a:p>
        </p:txBody>
      </p:sp>
    </p:spTree>
    <p:extLst>
      <p:ext uri="{BB962C8B-B14F-4D97-AF65-F5344CB8AC3E}">
        <p14:creationId xmlns:p14="http://schemas.microsoft.com/office/powerpoint/2010/main" val="6196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a:p>
        </p:txBody>
      </p:sp>
    </p:spTree>
    <p:extLst>
      <p:ext uri="{BB962C8B-B14F-4D97-AF65-F5344CB8AC3E}">
        <p14:creationId xmlns:p14="http://schemas.microsoft.com/office/powerpoint/2010/main" val="998179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12</a:t>
            </a:fld>
            <a:endParaRPr lang="en-US" dirty="0"/>
          </a:p>
        </p:txBody>
      </p:sp>
    </p:spTree>
    <p:extLst>
      <p:ext uri="{BB962C8B-B14F-4D97-AF65-F5344CB8AC3E}">
        <p14:creationId xmlns:p14="http://schemas.microsoft.com/office/powerpoint/2010/main" val="260322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13</a:t>
            </a:fld>
            <a:endParaRPr lang="en-US" dirty="0"/>
          </a:p>
        </p:txBody>
      </p:sp>
    </p:spTree>
    <p:extLst>
      <p:ext uri="{BB962C8B-B14F-4D97-AF65-F5344CB8AC3E}">
        <p14:creationId xmlns:p14="http://schemas.microsoft.com/office/powerpoint/2010/main" val="749891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5CA87-0D7A-4FA3-A9E2-416E16DA8E1F}" type="slidenum">
              <a:rPr lang="en-US" smtClean="0"/>
              <a:pPr/>
              <a:t>14</a:t>
            </a:fld>
            <a:endParaRPr lang="en-US"/>
          </a:p>
        </p:txBody>
      </p:sp>
    </p:spTree>
    <p:extLst>
      <p:ext uri="{BB962C8B-B14F-4D97-AF65-F5344CB8AC3E}">
        <p14:creationId xmlns:p14="http://schemas.microsoft.com/office/powerpoint/2010/main" val="1510659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15</a:t>
            </a:fld>
            <a:endParaRPr lang="en-US"/>
          </a:p>
        </p:txBody>
      </p:sp>
    </p:spTree>
    <p:extLst>
      <p:ext uri="{BB962C8B-B14F-4D97-AF65-F5344CB8AC3E}">
        <p14:creationId xmlns:p14="http://schemas.microsoft.com/office/powerpoint/2010/main" val="2224767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16</a:t>
            </a:fld>
            <a:endParaRPr lang="en-US"/>
          </a:p>
        </p:txBody>
      </p:sp>
    </p:spTree>
    <p:extLst>
      <p:ext uri="{BB962C8B-B14F-4D97-AF65-F5344CB8AC3E}">
        <p14:creationId xmlns:p14="http://schemas.microsoft.com/office/powerpoint/2010/main" val="1590641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17</a:t>
            </a:fld>
            <a:endParaRPr lang="en-US"/>
          </a:p>
        </p:txBody>
      </p:sp>
    </p:spTree>
    <p:extLst>
      <p:ext uri="{BB962C8B-B14F-4D97-AF65-F5344CB8AC3E}">
        <p14:creationId xmlns:p14="http://schemas.microsoft.com/office/powerpoint/2010/main" val="2573854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a:p>
        </p:txBody>
      </p:sp>
    </p:spTree>
    <p:extLst>
      <p:ext uri="{BB962C8B-B14F-4D97-AF65-F5344CB8AC3E}">
        <p14:creationId xmlns:p14="http://schemas.microsoft.com/office/powerpoint/2010/main" val="1538493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a:p>
        </p:txBody>
      </p:sp>
    </p:spTree>
    <p:extLst>
      <p:ext uri="{BB962C8B-B14F-4D97-AF65-F5344CB8AC3E}">
        <p14:creationId xmlns:p14="http://schemas.microsoft.com/office/powerpoint/2010/main" val="90767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2</a:t>
            </a:fld>
            <a:endParaRPr lang="en-US" dirty="0"/>
          </a:p>
        </p:txBody>
      </p:sp>
    </p:spTree>
    <p:extLst>
      <p:ext uri="{BB962C8B-B14F-4D97-AF65-F5344CB8AC3E}">
        <p14:creationId xmlns:p14="http://schemas.microsoft.com/office/powerpoint/2010/main" val="2591426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685800" y="4415790"/>
            <a:ext cx="5715000" cy="4183380"/>
          </a:xfrm>
          <a:noFill/>
        </p:spPr>
        <p:txBody>
          <a:bodyPr wrap="square" numCol="1" anchor="t" anchorCtr="0" compatLnSpc="1">
            <a:prstTxWarp prst="textNoShape">
              <a:avLst/>
            </a:prstTxWarp>
            <a:no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a:p>
        </p:txBody>
      </p:sp>
    </p:spTree>
    <p:extLst>
      <p:ext uri="{BB962C8B-B14F-4D97-AF65-F5344CB8AC3E}">
        <p14:creationId xmlns:p14="http://schemas.microsoft.com/office/powerpoint/2010/main" val="1250060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21</a:t>
            </a:fld>
            <a:endParaRPr lang="en-US"/>
          </a:p>
        </p:txBody>
      </p:sp>
    </p:spTree>
    <p:extLst>
      <p:ext uri="{BB962C8B-B14F-4D97-AF65-F5344CB8AC3E}">
        <p14:creationId xmlns:p14="http://schemas.microsoft.com/office/powerpoint/2010/main" val="1671397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extLst>
      <p:ext uri="{BB962C8B-B14F-4D97-AF65-F5344CB8AC3E}">
        <p14:creationId xmlns:p14="http://schemas.microsoft.com/office/powerpoint/2010/main" val="3346997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a:p>
        </p:txBody>
      </p:sp>
    </p:spTree>
    <p:extLst>
      <p:ext uri="{BB962C8B-B14F-4D97-AF65-F5344CB8AC3E}">
        <p14:creationId xmlns:p14="http://schemas.microsoft.com/office/powerpoint/2010/main" val="2934223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extLst>
      <p:ext uri="{BB962C8B-B14F-4D97-AF65-F5344CB8AC3E}">
        <p14:creationId xmlns:p14="http://schemas.microsoft.com/office/powerpoint/2010/main" val="143963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25</a:t>
            </a:fld>
            <a:endParaRPr lang="en-US"/>
          </a:p>
        </p:txBody>
      </p:sp>
    </p:spTree>
    <p:extLst>
      <p:ext uri="{BB962C8B-B14F-4D97-AF65-F5344CB8AC3E}">
        <p14:creationId xmlns:p14="http://schemas.microsoft.com/office/powerpoint/2010/main" val="1007139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26</a:t>
            </a:fld>
            <a:endParaRPr lang="en-US"/>
          </a:p>
        </p:txBody>
      </p:sp>
    </p:spTree>
    <p:extLst>
      <p:ext uri="{BB962C8B-B14F-4D97-AF65-F5344CB8AC3E}">
        <p14:creationId xmlns:p14="http://schemas.microsoft.com/office/powerpoint/2010/main" val="1293296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C5CA87-0D7A-4FA3-A9E2-416E16DA8E1F}" type="slidenum">
              <a:rPr lang="en-US" smtClean="0"/>
              <a:pPr/>
              <a:t>27</a:t>
            </a:fld>
            <a:endParaRPr lang="en-US"/>
          </a:p>
        </p:txBody>
      </p:sp>
    </p:spTree>
    <p:extLst>
      <p:ext uri="{BB962C8B-B14F-4D97-AF65-F5344CB8AC3E}">
        <p14:creationId xmlns:p14="http://schemas.microsoft.com/office/powerpoint/2010/main" val="2269816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28</a:t>
            </a:fld>
            <a:endParaRPr lang="en-US"/>
          </a:p>
        </p:txBody>
      </p:sp>
    </p:spTree>
    <p:extLst>
      <p:ext uri="{BB962C8B-B14F-4D97-AF65-F5344CB8AC3E}">
        <p14:creationId xmlns:p14="http://schemas.microsoft.com/office/powerpoint/2010/main" val="2197694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UC Berkeley OS Sign"/>
              <a:cs typeface="Arial" pitchFamily="34" charset="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29</a:t>
            </a:fld>
            <a:endParaRPr lang="en-US" dirty="0"/>
          </a:p>
        </p:txBody>
      </p:sp>
    </p:spTree>
    <p:extLst>
      <p:ext uri="{BB962C8B-B14F-4D97-AF65-F5344CB8AC3E}">
        <p14:creationId xmlns:p14="http://schemas.microsoft.com/office/powerpoint/2010/main" val="680157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dirty="0"/>
          </a:p>
        </p:txBody>
      </p:sp>
    </p:spTree>
    <p:extLst>
      <p:ext uri="{BB962C8B-B14F-4D97-AF65-F5344CB8AC3E}">
        <p14:creationId xmlns:p14="http://schemas.microsoft.com/office/powerpoint/2010/main" val="2058670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UC Berkeley OS Sign"/>
              <a:cs typeface="Arial" pitchFamily="34" charset="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dirty="0"/>
          </a:p>
        </p:txBody>
      </p:sp>
    </p:spTree>
    <p:extLst>
      <p:ext uri="{BB962C8B-B14F-4D97-AF65-F5344CB8AC3E}">
        <p14:creationId xmlns:p14="http://schemas.microsoft.com/office/powerpoint/2010/main" val="1348844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31</a:t>
            </a:fld>
            <a:endParaRPr lang="en-US" dirty="0"/>
          </a:p>
        </p:txBody>
      </p:sp>
    </p:spTree>
    <p:extLst>
      <p:ext uri="{BB962C8B-B14F-4D97-AF65-F5344CB8AC3E}">
        <p14:creationId xmlns:p14="http://schemas.microsoft.com/office/powerpoint/2010/main" val="742855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32</a:t>
            </a:fld>
            <a:endParaRPr lang="en-US"/>
          </a:p>
        </p:txBody>
      </p:sp>
    </p:spTree>
    <p:extLst>
      <p:ext uri="{BB962C8B-B14F-4D97-AF65-F5344CB8AC3E}">
        <p14:creationId xmlns:p14="http://schemas.microsoft.com/office/powerpoint/2010/main" val="41866656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dirty="0"/>
          </a:p>
        </p:txBody>
      </p:sp>
    </p:spTree>
    <p:extLst>
      <p:ext uri="{BB962C8B-B14F-4D97-AF65-F5344CB8AC3E}">
        <p14:creationId xmlns:p14="http://schemas.microsoft.com/office/powerpoint/2010/main" val="1300887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533400" y="4495800"/>
            <a:ext cx="5486400" cy="4183380"/>
          </a:xfrm>
          <a:noFill/>
        </p:spPr>
        <p:txBody>
          <a:bodyPr wrap="square" numCol="1" anchor="t" anchorCtr="0" compatLnSpc="1">
            <a:prstTxWarp prst="textNoShape">
              <a:avLst/>
            </a:prstTxWarp>
            <a:normAutofit/>
          </a:bodyPr>
          <a:lstStyle/>
          <a:p>
            <a:endParaRPr lang="en-US" sz="3200" baseline="-25000"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extLst>
      <p:ext uri="{BB962C8B-B14F-4D97-AF65-F5344CB8AC3E}">
        <p14:creationId xmlns:p14="http://schemas.microsoft.com/office/powerpoint/2010/main" val="2324487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a:p>
        </p:txBody>
      </p:sp>
    </p:spTree>
    <p:extLst>
      <p:ext uri="{BB962C8B-B14F-4D97-AF65-F5344CB8AC3E}">
        <p14:creationId xmlns:p14="http://schemas.microsoft.com/office/powerpoint/2010/main" val="2649460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36</a:t>
            </a:fld>
            <a:endParaRPr lang="en-US"/>
          </a:p>
        </p:txBody>
      </p:sp>
    </p:spTree>
    <p:extLst>
      <p:ext uri="{BB962C8B-B14F-4D97-AF65-F5344CB8AC3E}">
        <p14:creationId xmlns:p14="http://schemas.microsoft.com/office/powerpoint/2010/main" val="1136290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extLst>
      <p:ext uri="{BB962C8B-B14F-4D97-AF65-F5344CB8AC3E}">
        <p14:creationId xmlns:p14="http://schemas.microsoft.com/office/powerpoint/2010/main" val="17690916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38</a:t>
            </a:fld>
            <a:endParaRPr lang="en-US"/>
          </a:p>
        </p:txBody>
      </p:sp>
    </p:spTree>
    <p:extLst>
      <p:ext uri="{BB962C8B-B14F-4D97-AF65-F5344CB8AC3E}">
        <p14:creationId xmlns:p14="http://schemas.microsoft.com/office/powerpoint/2010/main" val="33475156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a:p>
        </p:txBody>
      </p:sp>
    </p:spTree>
    <p:extLst>
      <p:ext uri="{BB962C8B-B14F-4D97-AF65-F5344CB8AC3E}">
        <p14:creationId xmlns:p14="http://schemas.microsoft.com/office/powerpoint/2010/main" val="440793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dirty="0"/>
          </a:p>
        </p:txBody>
      </p:sp>
    </p:spTree>
    <p:extLst>
      <p:ext uri="{BB962C8B-B14F-4D97-AF65-F5344CB8AC3E}">
        <p14:creationId xmlns:p14="http://schemas.microsoft.com/office/powerpoint/2010/main" val="671350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extLst>
      <p:ext uri="{BB962C8B-B14F-4D97-AF65-F5344CB8AC3E}">
        <p14:creationId xmlns:p14="http://schemas.microsoft.com/office/powerpoint/2010/main" val="23983319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dirty="0"/>
          </a:p>
        </p:txBody>
      </p:sp>
    </p:spTree>
    <p:extLst>
      <p:ext uri="{BB962C8B-B14F-4D97-AF65-F5344CB8AC3E}">
        <p14:creationId xmlns:p14="http://schemas.microsoft.com/office/powerpoint/2010/main" val="13008872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C5CA87-0D7A-4FA3-A9E2-416E16DA8E1F}" type="slidenum">
              <a:rPr lang="en-US" smtClean="0"/>
              <a:pPr/>
              <a:t>42</a:t>
            </a:fld>
            <a:endParaRPr lang="en-US"/>
          </a:p>
        </p:txBody>
      </p:sp>
    </p:spTree>
    <p:extLst>
      <p:ext uri="{BB962C8B-B14F-4D97-AF65-F5344CB8AC3E}">
        <p14:creationId xmlns:p14="http://schemas.microsoft.com/office/powerpoint/2010/main" val="1957593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80C8D-69B1-4B16-A100-57CD73618785}" type="slidenum">
              <a:rPr lang="en-US" smtClean="0"/>
              <a:pPr/>
              <a:t>43</a:t>
            </a:fld>
            <a:endParaRPr lang="en-US"/>
          </a:p>
        </p:txBody>
      </p:sp>
    </p:spTree>
    <p:extLst>
      <p:ext uri="{BB962C8B-B14F-4D97-AF65-F5344CB8AC3E}">
        <p14:creationId xmlns:p14="http://schemas.microsoft.com/office/powerpoint/2010/main" val="26855216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extLst>
      <p:ext uri="{BB962C8B-B14F-4D97-AF65-F5344CB8AC3E}">
        <p14:creationId xmlns:p14="http://schemas.microsoft.com/office/powerpoint/2010/main" val="41862729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extLst>
      <p:ext uri="{BB962C8B-B14F-4D97-AF65-F5344CB8AC3E}">
        <p14:creationId xmlns:p14="http://schemas.microsoft.com/office/powerpoint/2010/main" val="23326661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algn="l" defTabSz="914400" rtl="0" eaLnBrk="0" fontAlgn="base" latinLnBrk="0" hangingPunct="0">
              <a:lnSpc>
                <a:spcPct val="93000"/>
              </a:lnSpc>
              <a:spcBef>
                <a:spcPts val="1800"/>
              </a:spcBef>
              <a:spcAft>
                <a:spcPct val="0"/>
              </a:spcAft>
              <a:buFont typeface="Arial" pitchFamily="34" charset="0"/>
              <a:buChar char="•"/>
            </a:pPr>
            <a:endParaRPr lang="en-US" dirty="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46</a:t>
            </a:fld>
            <a:endParaRPr lang="en-US"/>
          </a:p>
        </p:txBody>
      </p:sp>
    </p:spTree>
    <p:extLst>
      <p:ext uri="{BB962C8B-B14F-4D97-AF65-F5344CB8AC3E}">
        <p14:creationId xmlns:p14="http://schemas.microsoft.com/office/powerpoint/2010/main" val="26269913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a:p>
        </p:txBody>
      </p:sp>
    </p:spTree>
    <p:extLst>
      <p:ext uri="{BB962C8B-B14F-4D97-AF65-F5344CB8AC3E}">
        <p14:creationId xmlns:p14="http://schemas.microsoft.com/office/powerpoint/2010/main" val="41566264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48</a:t>
            </a:fld>
            <a:endParaRPr lang="en-US"/>
          </a:p>
        </p:txBody>
      </p:sp>
    </p:spTree>
    <p:extLst>
      <p:ext uri="{BB962C8B-B14F-4D97-AF65-F5344CB8AC3E}">
        <p14:creationId xmlns:p14="http://schemas.microsoft.com/office/powerpoint/2010/main" val="11981517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49</a:t>
            </a:fld>
            <a:endParaRPr lang="en-US"/>
          </a:p>
        </p:txBody>
      </p:sp>
    </p:spTree>
    <p:extLst>
      <p:ext uri="{BB962C8B-B14F-4D97-AF65-F5344CB8AC3E}">
        <p14:creationId xmlns:p14="http://schemas.microsoft.com/office/powerpoint/2010/main" val="1381462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5</a:t>
            </a:fld>
            <a:endParaRPr lang="en-US" dirty="0"/>
          </a:p>
        </p:txBody>
      </p:sp>
    </p:spTree>
    <p:extLst>
      <p:ext uri="{BB962C8B-B14F-4D97-AF65-F5344CB8AC3E}">
        <p14:creationId xmlns:p14="http://schemas.microsoft.com/office/powerpoint/2010/main" val="9945579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50</a:t>
            </a:fld>
            <a:endParaRPr lang="en-US"/>
          </a:p>
        </p:txBody>
      </p:sp>
    </p:spTree>
    <p:extLst>
      <p:ext uri="{BB962C8B-B14F-4D97-AF65-F5344CB8AC3E}">
        <p14:creationId xmlns:p14="http://schemas.microsoft.com/office/powerpoint/2010/main" val="39249238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xfrm>
            <a:off x="914400" y="4426548"/>
            <a:ext cx="5486400" cy="4183380"/>
          </a:xfrm>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51</a:t>
            </a:fld>
            <a:endParaRPr lang="en-US"/>
          </a:p>
        </p:txBody>
      </p:sp>
    </p:spTree>
    <p:extLst>
      <p:ext uri="{BB962C8B-B14F-4D97-AF65-F5344CB8AC3E}">
        <p14:creationId xmlns:p14="http://schemas.microsoft.com/office/powerpoint/2010/main" val="18455194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52</a:t>
            </a:fld>
            <a:endParaRPr lang="en-US"/>
          </a:p>
        </p:txBody>
      </p:sp>
    </p:spTree>
    <p:extLst>
      <p:ext uri="{BB962C8B-B14F-4D97-AF65-F5344CB8AC3E}">
        <p14:creationId xmlns:p14="http://schemas.microsoft.com/office/powerpoint/2010/main" val="42438309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54</a:t>
            </a:fld>
            <a:endParaRPr lang="en-US"/>
          </a:p>
        </p:txBody>
      </p:sp>
    </p:spTree>
    <p:extLst>
      <p:ext uri="{BB962C8B-B14F-4D97-AF65-F5344CB8AC3E}">
        <p14:creationId xmlns:p14="http://schemas.microsoft.com/office/powerpoint/2010/main" val="20410329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55</a:t>
            </a:fld>
            <a:endParaRPr lang="en-US"/>
          </a:p>
        </p:txBody>
      </p:sp>
    </p:spTree>
    <p:extLst>
      <p:ext uri="{BB962C8B-B14F-4D97-AF65-F5344CB8AC3E}">
        <p14:creationId xmlns:p14="http://schemas.microsoft.com/office/powerpoint/2010/main" val="4734520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56</a:t>
            </a:fld>
            <a:endParaRPr lang="en-US"/>
          </a:p>
        </p:txBody>
      </p:sp>
    </p:spTree>
    <p:extLst>
      <p:ext uri="{BB962C8B-B14F-4D97-AF65-F5344CB8AC3E}">
        <p14:creationId xmlns:p14="http://schemas.microsoft.com/office/powerpoint/2010/main" val="32416415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57</a:t>
            </a:fld>
            <a:endParaRPr lang="en-US"/>
          </a:p>
        </p:txBody>
      </p:sp>
    </p:spTree>
    <p:extLst>
      <p:ext uri="{BB962C8B-B14F-4D97-AF65-F5344CB8AC3E}">
        <p14:creationId xmlns:p14="http://schemas.microsoft.com/office/powerpoint/2010/main" val="39095442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58</a:t>
            </a:fld>
            <a:endParaRPr lang="en-US"/>
          </a:p>
        </p:txBody>
      </p:sp>
    </p:spTree>
    <p:extLst>
      <p:ext uri="{BB962C8B-B14F-4D97-AF65-F5344CB8AC3E}">
        <p14:creationId xmlns:p14="http://schemas.microsoft.com/office/powerpoint/2010/main" val="35099030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59</a:t>
            </a:fld>
            <a:endParaRPr lang="en-US"/>
          </a:p>
        </p:txBody>
      </p:sp>
    </p:spTree>
    <p:extLst>
      <p:ext uri="{BB962C8B-B14F-4D97-AF65-F5344CB8AC3E}">
        <p14:creationId xmlns:p14="http://schemas.microsoft.com/office/powerpoint/2010/main" val="23835478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60</a:t>
            </a:fld>
            <a:endParaRPr lang="en-US"/>
          </a:p>
        </p:txBody>
      </p:sp>
    </p:spTree>
    <p:extLst>
      <p:ext uri="{BB962C8B-B14F-4D97-AF65-F5344CB8AC3E}">
        <p14:creationId xmlns:p14="http://schemas.microsoft.com/office/powerpoint/2010/main" val="1884760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a:t>
            </a:fld>
            <a:endParaRPr lang="en-US"/>
          </a:p>
        </p:txBody>
      </p:sp>
    </p:spTree>
    <p:extLst>
      <p:ext uri="{BB962C8B-B14F-4D97-AF65-F5344CB8AC3E}">
        <p14:creationId xmlns:p14="http://schemas.microsoft.com/office/powerpoint/2010/main" val="9139307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61</a:t>
            </a:fld>
            <a:endParaRPr lang="en-US"/>
          </a:p>
        </p:txBody>
      </p:sp>
    </p:spTree>
    <p:extLst>
      <p:ext uri="{BB962C8B-B14F-4D97-AF65-F5344CB8AC3E}">
        <p14:creationId xmlns:p14="http://schemas.microsoft.com/office/powerpoint/2010/main" val="5719188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62</a:t>
            </a:fld>
            <a:endParaRPr lang="en-US"/>
          </a:p>
        </p:txBody>
      </p:sp>
    </p:spTree>
    <p:extLst>
      <p:ext uri="{BB962C8B-B14F-4D97-AF65-F5344CB8AC3E}">
        <p14:creationId xmlns:p14="http://schemas.microsoft.com/office/powerpoint/2010/main" val="11072693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63</a:t>
            </a:fld>
            <a:endParaRPr lang="en-US"/>
          </a:p>
        </p:txBody>
      </p:sp>
    </p:spTree>
    <p:extLst>
      <p:ext uri="{BB962C8B-B14F-4D97-AF65-F5344CB8AC3E}">
        <p14:creationId xmlns:p14="http://schemas.microsoft.com/office/powerpoint/2010/main" val="21152108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64</a:t>
            </a:fld>
            <a:endParaRPr lang="en-US"/>
          </a:p>
        </p:txBody>
      </p:sp>
    </p:spTree>
    <p:extLst>
      <p:ext uri="{BB962C8B-B14F-4D97-AF65-F5344CB8AC3E}">
        <p14:creationId xmlns:p14="http://schemas.microsoft.com/office/powerpoint/2010/main" val="3064371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65</a:t>
            </a:fld>
            <a:endParaRPr lang="en-US" dirty="0"/>
          </a:p>
        </p:txBody>
      </p:sp>
    </p:spTree>
    <p:extLst>
      <p:ext uri="{BB962C8B-B14F-4D97-AF65-F5344CB8AC3E}">
        <p14:creationId xmlns:p14="http://schemas.microsoft.com/office/powerpoint/2010/main" val="30283407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66</a:t>
            </a:fld>
            <a:endParaRPr lang="en-US"/>
          </a:p>
        </p:txBody>
      </p:sp>
    </p:spTree>
    <p:extLst>
      <p:ext uri="{BB962C8B-B14F-4D97-AF65-F5344CB8AC3E}">
        <p14:creationId xmlns:p14="http://schemas.microsoft.com/office/powerpoint/2010/main" val="29786345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67</a:t>
            </a:fld>
            <a:endParaRPr lang="en-US"/>
          </a:p>
        </p:txBody>
      </p:sp>
    </p:spTree>
    <p:extLst>
      <p:ext uri="{BB962C8B-B14F-4D97-AF65-F5344CB8AC3E}">
        <p14:creationId xmlns:p14="http://schemas.microsoft.com/office/powerpoint/2010/main" val="30026640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C5CA87-0D7A-4FA3-A9E2-416E16DA8E1F}" type="slidenum">
              <a:rPr lang="en-US" smtClean="0"/>
              <a:pPr/>
              <a:t>69</a:t>
            </a:fld>
            <a:endParaRPr lang="en-US"/>
          </a:p>
        </p:txBody>
      </p:sp>
    </p:spTree>
    <p:extLst>
      <p:ext uri="{BB962C8B-B14F-4D97-AF65-F5344CB8AC3E}">
        <p14:creationId xmlns:p14="http://schemas.microsoft.com/office/powerpoint/2010/main" val="301973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a:p>
        </p:txBody>
      </p:sp>
    </p:spTree>
    <p:extLst>
      <p:ext uri="{BB962C8B-B14F-4D97-AF65-F5344CB8AC3E}">
        <p14:creationId xmlns:p14="http://schemas.microsoft.com/office/powerpoint/2010/main" val="3553232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9B35-8416-43AE-9DDE-49790E796373}" type="slidenum">
              <a:rPr lang="en-US" smtClean="0"/>
              <a:pPr/>
              <a:t>8</a:t>
            </a:fld>
            <a:endParaRPr lang="en-US"/>
          </a:p>
        </p:txBody>
      </p:sp>
    </p:spTree>
    <p:extLst>
      <p:ext uri="{BB962C8B-B14F-4D97-AF65-F5344CB8AC3E}">
        <p14:creationId xmlns:p14="http://schemas.microsoft.com/office/powerpoint/2010/main" val="1490877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extLst>
      <p:ext uri="{BB962C8B-B14F-4D97-AF65-F5344CB8AC3E}">
        <p14:creationId xmlns:p14="http://schemas.microsoft.com/office/powerpoint/2010/main" val="3714857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BE2755-73AF-4CCA-916D-999A3B8F33F4}" type="datetimeFigureOut">
              <a:rPr lang="en-US" smtClean="0"/>
              <a:pPr/>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E2755-73AF-4CCA-916D-999A3B8F33F4}" type="datetimeFigureOut">
              <a:rPr lang="en-US" smtClean="0"/>
              <a:pPr/>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E2755-73AF-4CCA-916D-999A3B8F33F4}" type="datetimeFigureOut">
              <a:rPr lang="en-US" smtClean="0"/>
              <a:pPr/>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E2755-73AF-4CCA-916D-999A3B8F33F4}" type="datetimeFigureOut">
              <a:rPr lang="en-US" smtClean="0"/>
              <a:pPr/>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BE2755-73AF-4CCA-916D-999A3B8F33F4}" type="datetimeFigureOut">
              <a:rPr lang="en-US" smtClean="0"/>
              <a:pPr/>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BE2755-73AF-4CCA-916D-999A3B8F33F4}" type="datetimeFigureOut">
              <a:rPr lang="en-US" smtClean="0"/>
              <a:pPr/>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BE2755-73AF-4CCA-916D-999A3B8F33F4}" type="datetimeFigureOut">
              <a:rPr lang="en-US" smtClean="0"/>
              <a:pPr/>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BE2755-73AF-4CCA-916D-999A3B8F33F4}" type="datetimeFigureOut">
              <a:rPr lang="en-US" smtClean="0"/>
              <a:pPr/>
              <a:t>4/1/2021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BE2755-73AF-4CCA-916D-999A3B8F33F4}" type="datetimeFigureOut">
              <a:rPr lang="en-US" smtClean="0"/>
              <a:pPr/>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BE2755-73AF-4CCA-916D-999A3B8F33F4}" type="datetimeFigureOut">
              <a:rPr lang="en-US" smtClean="0"/>
              <a:pPr/>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BE2755-73AF-4CCA-916D-999A3B8F33F4}" type="datetimeFigureOut">
              <a:rPr lang="en-US" smtClean="0"/>
              <a:pPr/>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9CE15-7F95-4ADA-8B50-A6D11F24FC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E2755-73AF-4CCA-916D-999A3B8F33F4}" type="datetimeFigureOut">
              <a:rPr lang="en-US" smtClean="0"/>
              <a:pPr/>
              <a:t>4/1/2021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9CE15-7F95-4ADA-8B50-A6D11F24FC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oclc.org/dewey.en.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loc.gov/catdir/cpso/lcc.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unspsc.org/search-code/default.aspx?CSS=&amp;Type=desc&amp;SS=chicken"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oclc.org/en-US/dewey/features/religion/browser.html"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hyperlink" Target="http://www.oclc.org/en-US/dewey/features/religion/browser.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a:sym typeface="UC Berkeley OS Sign"/>
              </a:rPr>
              <a:t>CogSci 150</a:t>
            </a:r>
            <a:br>
              <a:rPr lang="en-US" sz="3800" b="1" dirty="0">
                <a:sym typeface="UC Berkeley OS Sign"/>
              </a:rPr>
            </a:br>
            <a:r>
              <a:rPr lang="en-US" sz="3800" b="1" dirty="0">
                <a:sym typeface="UC Berkeley OS Sign"/>
              </a:rPr>
              <a:t>“Sensemaking and Organizing”</a:t>
            </a:r>
            <a:br>
              <a:rPr lang="en-US" sz="3800" b="1" dirty="0">
                <a:sym typeface="UC Berkeley OS Sign"/>
              </a:rPr>
            </a:br>
            <a:r>
              <a:rPr lang="en-US" sz="3800" b="1" dirty="0">
                <a:sym typeface="UC Berkeley OS Sign"/>
              </a:rPr>
              <a:t>Spring 2021</a:t>
            </a:r>
            <a:endParaRPr lang="en-US" sz="3400" dirty="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fontScale="850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Robert J. Glushko</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000" dirty="0">
                <a:sym typeface="UC Berkeley OS Sign"/>
              </a:rPr>
            </a:br>
            <a:r>
              <a:rPr lang="en-US" sz="3000" dirty="0">
                <a:sym typeface="UC Berkeley OS Sign"/>
              </a:rPr>
              <a:t>glushko@berkeley.edu</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1 April 2021</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20) Classification; Standards and Specifications</a:t>
            </a: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000" dirty="0">
                <a:sym typeface="UC Berkeley OS Sign"/>
              </a:rPr>
            </a:br>
            <a:r>
              <a:rPr lang="en-US" sz="3000" dirty="0">
                <a:sym typeface="UC Berkeley OS Sign"/>
              </a:rPr>
              <a:t> </a:t>
            </a:r>
            <a:endParaRPr lang="en-US" sz="3000" dirty="0">
              <a:solidFill>
                <a:srgbClr val="002955"/>
              </a:solidFill>
              <a:sym typeface="UC Berkeley OS Sign"/>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3048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4000" b="1" dirty="0"/>
            </a:br>
            <a:r>
              <a:rPr lang="en-US" sz="4000" b="1" dirty="0"/>
              <a:t>Maintaining the Classification</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676400"/>
            <a:ext cx="7772400" cy="476492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How long does the classification system need to last? Is there a commitment or methods in place to maintain the classification system?  (forever?)</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Do we classify resources or items just once, or can we change categories and assignments over time? (versioning?)</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What if the meaning of the category (and its descriptors) changes?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What if the resources or items that have been categorized have changed?</a:t>
            </a:r>
          </a:p>
        </p:txBody>
      </p:sp>
    </p:spTree>
    <p:extLst>
      <p:ext uri="{BB962C8B-B14F-4D97-AF65-F5344CB8AC3E}">
        <p14:creationId xmlns:p14="http://schemas.microsoft.com/office/powerpoint/2010/main" val="309249455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2192"/>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Every Classification is "Biased"</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71636" y="967234"/>
            <a:ext cx="7599834" cy="562734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Every classification is arbitrary because the criteria used to establish the categories reflect a point of view or perspective on the domain that intentionally excludes all other perspectives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Every classification system implicitly or explicitly contrasts {"good", "standard“} and {"bad", "nonstandard“} ways of understanding things</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Natural vs. man-made disaster?</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Dietary supplement vs. beverage?</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Employee vs. contractor, full vs. part time?</a:t>
            </a:r>
          </a:p>
          <a:p>
            <a:pPr marL="342900" indent="-342900" eaLnBrk="0" fontAlgn="base" hangingPunct="0">
              <a:lnSpc>
                <a:spcPct val="93000"/>
              </a:lnSpc>
              <a:spcBef>
                <a:spcPts val="1800"/>
              </a:spcBef>
              <a:spcAft>
                <a:spcPct val="0"/>
              </a:spcAft>
            </a:pPr>
            <a:endParaRPr lang="en-US" sz="28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116446485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normAutofit/>
          </a:bodyPr>
          <a:lstStyle/>
          <a:p>
            <a:r>
              <a:rPr lang="en-US" dirty="0"/>
              <a:t>Understanding “Unemployed”</a:t>
            </a:r>
          </a:p>
        </p:txBody>
      </p:sp>
      <p:sp>
        <p:nvSpPr>
          <p:cNvPr id="4" name="Rectangle 1"/>
          <p:cNvSpPr>
            <a:spLocks noGrp="1" noChangeArrowheads="1"/>
          </p:cNvSpPr>
          <p:nvPr>
            <p:ph idx="1"/>
          </p:nvPr>
        </p:nvSpPr>
        <p:spPr bwMode="auto">
          <a:xfrm>
            <a:off x="457200" y="914400"/>
            <a:ext cx="8001000" cy="5761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R="0" lvl="0" eaLnBrk="0" fontAlgn="base" hangingPunct="0">
              <a:lnSpc>
                <a:spcPct val="93000"/>
              </a:lnSpc>
              <a:spcBef>
                <a:spcPts val="1800"/>
              </a:spcBef>
              <a:spcAft>
                <a:spcPct val="0"/>
              </a:spcAft>
              <a:buClrTx/>
              <a:buSzTx/>
              <a:tabLst/>
            </a:pPr>
            <a:r>
              <a:rPr lang="en-US" altLang="en-US" sz="2800" dirty="0">
                <a:latin typeface="UC Berkeley OS Sign"/>
                <a:cs typeface="Arial" pitchFamily="34" charset="0"/>
              </a:rPr>
              <a:t>People with jobs are </a:t>
            </a:r>
            <a:r>
              <a:rPr lang="en-US" altLang="en-US" sz="2800" b="1" dirty="0">
                <a:latin typeface="UC Berkeley OS Sign"/>
                <a:cs typeface="Arial" pitchFamily="34" charset="0"/>
              </a:rPr>
              <a:t>employed</a:t>
            </a:r>
          </a:p>
          <a:p>
            <a:pPr marR="0" lvl="0" eaLnBrk="0" fontAlgn="base" hangingPunct="0">
              <a:lnSpc>
                <a:spcPct val="93000"/>
              </a:lnSpc>
              <a:spcBef>
                <a:spcPts val="1800"/>
              </a:spcBef>
              <a:spcAft>
                <a:spcPct val="0"/>
              </a:spcAft>
              <a:buClrTx/>
              <a:buSzTx/>
              <a:tabLst/>
            </a:pPr>
            <a:r>
              <a:rPr lang="en-US" altLang="en-US" sz="2800" dirty="0">
                <a:latin typeface="UC Berkeley OS Sign"/>
                <a:cs typeface="Arial" pitchFamily="34" charset="0"/>
              </a:rPr>
              <a:t>People who are jobless, looking for a job, and available for work are </a:t>
            </a:r>
            <a:r>
              <a:rPr lang="en-US" altLang="en-US" sz="2800" b="1" dirty="0">
                <a:latin typeface="UC Berkeley OS Sign"/>
                <a:cs typeface="Arial" pitchFamily="34" charset="0"/>
              </a:rPr>
              <a:t>unemployed</a:t>
            </a:r>
            <a:r>
              <a:rPr lang="en-US" altLang="en-US" sz="2800" dirty="0">
                <a:latin typeface="UC Berkeley OS Sign"/>
                <a:cs typeface="Arial" pitchFamily="34" charset="0"/>
              </a:rPr>
              <a:t>.</a:t>
            </a:r>
          </a:p>
          <a:p>
            <a:pPr marR="0" lvl="0" eaLnBrk="0" fontAlgn="base" hangingPunct="0">
              <a:lnSpc>
                <a:spcPct val="93000"/>
              </a:lnSpc>
              <a:spcBef>
                <a:spcPts val="1800"/>
              </a:spcBef>
              <a:spcAft>
                <a:spcPct val="0"/>
              </a:spcAft>
              <a:buClrTx/>
              <a:buSzTx/>
              <a:tabLst/>
            </a:pPr>
            <a:r>
              <a:rPr lang="en-US" altLang="en-US" sz="2800" dirty="0">
                <a:latin typeface="UC Berkeley OS Sign"/>
                <a:cs typeface="Arial" pitchFamily="34" charset="0"/>
              </a:rPr>
              <a:t>The </a:t>
            </a:r>
            <a:r>
              <a:rPr lang="en-US" altLang="en-US" sz="2800" b="1" dirty="0">
                <a:latin typeface="UC Berkeley OS Sign"/>
                <a:cs typeface="Arial" pitchFamily="34" charset="0"/>
              </a:rPr>
              <a:t>labor force </a:t>
            </a:r>
            <a:r>
              <a:rPr lang="en-US" altLang="en-US" sz="2800" dirty="0">
                <a:latin typeface="UC Berkeley OS Sign"/>
                <a:cs typeface="Arial" pitchFamily="34" charset="0"/>
              </a:rPr>
              <a:t>is made up of the employed and the unemployed.</a:t>
            </a:r>
          </a:p>
          <a:p>
            <a:pPr marR="0" lvl="0" eaLnBrk="0" fontAlgn="base" hangingPunct="0">
              <a:lnSpc>
                <a:spcPct val="93000"/>
              </a:lnSpc>
              <a:spcBef>
                <a:spcPts val="1800"/>
              </a:spcBef>
              <a:spcAft>
                <a:spcPct val="0"/>
              </a:spcAft>
              <a:buClrTx/>
              <a:buSzTx/>
              <a:tabLst/>
            </a:pPr>
            <a:r>
              <a:rPr lang="en-US" altLang="en-US" sz="2800" dirty="0">
                <a:latin typeface="UC Berkeley OS Sign"/>
                <a:cs typeface="Arial" pitchFamily="34" charset="0"/>
              </a:rPr>
              <a:t>People who are neither employed nor unemployed are not in the labor force.</a:t>
            </a:r>
          </a:p>
          <a:p>
            <a:pPr marR="0" lvl="0" eaLnBrk="0" fontAlgn="base" hangingPunct="0">
              <a:lnSpc>
                <a:spcPct val="93000"/>
              </a:lnSpc>
              <a:spcBef>
                <a:spcPts val="1800"/>
              </a:spcBef>
              <a:spcAft>
                <a:spcPct val="0"/>
              </a:spcAft>
              <a:buClrTx/>
              <a:buSzTx/>
              <a:tabLst/>
            </a:pPr>
            <a:r>
              <a:rPr lang="en-US" altLang="en-US" sz="2800" dirty="0">
                <a:solidFill>
                  <a:srgbClr val="FF0000"/>
                </a:solidFill>
                <a:latin typeface="UC Berkeley OS Sign"/>
                <a:cs typeface="Arial" pitchFamily="34" charset="0"/>
              </a:rPr>
              <a:t>There is NO category that directly measures the percentage of people who “are not working”</a:t>
            </a:r>
          </a:p>
          <a:p>
            <a:pPr marR="0" lvl="0" eaLnBrk="0" fontAlgn="base" hangingPunct="0">
              <a:lnSpc>
                <a:spcPct val="93000"/>
              </a:lnSpc>
              <a:spcBef>
                <a:spcPts val="1800"/>
              </a:spcBef>
              <a:spcAft>
                <a:spcPct val="0"/>
              </a:spcAft>
              <a:buClrTx/>
              <a:buSzTx/>
              <a:tabLst/>
            </a:pPr>
            <a:r>
              <a:rPr lang="en-US" altLang="en-US" sz="2800" dirty="0">
                <a:solidFill>
                  <a:srgbClr val="FF0000"/>
                </a:solidFill>
                <a:latin typeface="UC Berkeley OS Sign"/>
                <a:cs typeface="Arial" pitchFamily="34" charset="0"/>
              </a:rPr>
              <a:t>(Why does this matter?)</a:t>
            </a:r>
          </a:p>
        </p:txBody>
      </p:sp>
    </p:spTree>
    <p:extLst>
      <p:ext uri="{BB962C8B-B14F-4D97-AF65-F5344CB8AC3E}">
        <p14:creationId xmlns:p14="http://schemas.microsoft.com/office/powerpoint/2010/main" val="2483725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2590800" cy="1143000"/>
          </a:xfrm>
        </p:spPr>
        <p:txBody>
          <a:bodyPr>
            <a:noAutofit/>
          </a:bodyPr>
          <a:lstStyle/>
          <a:p>
            <a:pPr algn="l"/>
            <a:r>
              <a:rPr lang="en-US" sz="2800" dirty="0"/>
              <a:t>US Unemployment Rate (%)</a:t>
            </a:r>
          </a:p>
        </p:txBody>
      </p:sp>
      <p:pic>
        <p:nvPicPr>
          <p:cNvPr id="4" name="Content Placeholder 3"/>
          <p:cNvPicPr>
            <a:picLocks noGrp="1" noChangeAspect="1"/>
          </p:cNvPicPr>
          <p:nvPr>
            <p:ph idx="1"/>
          </p:nvPr>
        </p:nvPicPr>
        <p:blipFill>
          <a:blip r:embed="rId3" cstate="print"/>
          <a:stretch>
            <a:fillRect/>
          </a:stretch>
        </p:blipFill>
        <p:spPr>
          <a:xfrm>
            <a:off x="3129725" y="597789"/>
            <a:ext cx="5810250" cy="3038475"/>
          </a:xfrm>
          <a:prstGeom prst="rect">
            <a:avLst/>
          </a:prstGeom>
        </p:spPr>
      </p:pic>
      <p:pic>
        <p:nvPicPr>
          <p:cNvPr id="5" name="Picture 4"/>
          <p:cNvPicPr>
            <a:picLocks noChangeAspect="1"/>
          </p:cNvPicPr>
          <p:nvPr/>
        </p:nvPicPr>
        <p:blipFill>
          <a:blip r:embed="rId4" cstate="print"/>
          <a:stretch>
            <a:fillRect/>
          </a:stretch>
        </p:blipFill>
        <p:spPr>
          <a:xfrm>
            <a:off x="2971800" y="3657600"/>
            <a:ext cx="5986463" cy="2654441"/>
          </a:xfrm>
          <a:prstGeom prst="rect">
            <a:avLst/>
          </a:prstGeom>
        </p:spPr>
      </p:pic>
      <p:sp>
        <p:nvSpPr>
          <p:cNvPr id="6" name="Rectangle 5"/>
          <p:cNvSpPr/>
          <p:nvPr/>
        </p:nvSpPr>
        <p:spPr>
          <a:xfrm>
            <a:off x="533400" y="4292322"/>
            <a:ext cx="2099888" cy="1815882"/>
          </a:xfrm>
          <a:prstGeom prst="rect">
            <a:avLst/>
          </a:prstGeom>
        </p:spPr>
        <p:txBody>
          <a:bodyPr wrap="square">
            <a:spAutoFit/>
          </a:bodyPr>
          <a:lstStyle/>
          <a:p>
            <a:r>
              <a:rPr lang="en-US" sz="2800" dirty="0"/>
              <a:t>US Labor Force Participation Rate (%)</a:t>
            </a:r>
          </a:p>
        </p:txBody>
      </p:sp>
    </p:spTree>
    <p:extLst>
      <p:ext uri="{BB962C8B-B14F-4D97-AF65-F5344CB8AC3E}">
        <p14:creationId xmlns:p14="http://schemas.microsoft.com/office/powerpoint/2010/main" val="1159865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a:t>True News</a:t>
            </a:r>
          </a:p>
        </p:txBody>
      </p:sp>
      <p:sp>
        <p:nvSpPr>
          <p:cNvPr id="3" name="Content Placeholder 2"/>
          <p:cNvSpPr>
            <a:spLocks noGrp="1"/>
          </p:cNvSpPr>
          <p:nvPr>
            <p:ph idx="1"/>
          </p:nvPr>
        </p:nvSpPr>
        <p:spPr>
          <a:xfrm>
            <a:off x="457200" y="1036637"/>
            <a:ext cx="8229600" cy="4525963"/>
          </a:xfrm>
        </p:spPr>
        <p:txBody>
          <a:bodyPr>
            <a:normAutofit/>
          </a:bodyPr>
          <a:lstStyle/>
          <a:p>
            <a:r>
              <a:rPr lang="en-US" sz="2800" dirty="0"/>
              <a:t>The beginning of 2012 was one of the worst months for labor in US history, with a total of 2.3 million people losing jobs or leaving the workforce in a single month.  Yet, the official unemployment rate showed a decline from 8.5% to 8.3% in January - and was such cheering news that it set off a stock rally</a:t>
            </a:r>
          </a:p>
          <a:p>
            <a:r>
              <a:rPr lang="en-US" sz="2800" dirty="0"/>
              <a:t>The 2020 Covid outbreak caused the US unemployment rate to jump from 3.8% in February to 14.4% in April, but 4 million people stopped looking for work during this period  </a:t>
            </a:r>
          </a:p>
        </p:txBody>
      </p:sp>
      <p:sp>
        <p:nvSpPr>
          <p:cNvPr id="4" name="TextBox 3"/>
          <p:cNvSpPr txBox="1"/>
          <p:nvPr/>
        </p:nvSpPr>
        <p:spPr>
          <a:xfrm>
            <a:off x="563880" y="5577840"/>
            <a:ext cx="7677912" cy="954107"/>
          </a:xfrm>
          <a:prstGeom prst="rect">
            <a:avLst/>
          </a:prstGeom>
          <a:noFill/>
        </p:spPr>
        <p:txBody>
          <a:bodyPr wrap="square" rtlCol="0">
            <a:spAutoFit/>
          </a:bodyPr>
          <a:lstStyle/>
          <a:p>
            <a:r>
              <a:rPr lang="en-US" sz="2800" dirty="0">
                <a:solidFill>
                  <a:srgbClr val="FF0000"/>
                </a:solidFill>
              </a:rPr>
              <a:t>How are the definitions of “unemployed” and other categories tied to politics?</a:t>
            </a:r>
          </a:p>
        </p:txBody>
      </p:sp>
    </p:spTree>
    <p:extLst>
      <p:ext uri="{BB962C8B-B14F-4D97-AF65-F5344CB8AC3E}">
        <p14:creationId xmlns:p14="http://schemas.microsoft.com/office/powerpoint/2010/main" val="3218976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09800"/>
            <a:ext cx="5715000" cy="1938992"/>
          </a:xfrm>
          <a:prstGeom prst="rect">
            <a:avLst/>
          </a:prstGeom>
          <a:noFill/>
        </p:spPr>
        <p:txBody>
          <a:bodyPr wrap="square" rtlCol="0">
            <a:spAutoFit/>
          </a:bodyPr>
          <a:lstStyle/>
          <a:p>
            <a:r>
              <a:rPr lang="en-US" sz="6000" dirty="0">
                <a:solidFill>
                  <a:srgbClr val="FF0000"/>
                </a:solidFill>
              </a:rPr>
              <a:t>Bibliographic</a:t>
            </a:r>
          </a:p>
          <a:p>
            <a:r>
              <a:rPr lang="en-US" sz="6000" dirty="0">
                <a:solidFill>
                  <a:srgbClr val="FF0000"/>
                </a:solidFill>
              </a:rPr>
              <a:t>Classification</a:t>
            </a:r>
          </a:p>
        </p:txBody>
      </p:sp>
    </p:spTree>
    <p:extLst>
      <p:ext uri="{BB962C8B-B14F-4D97-AF65-F5344CB8AC3E}">
        <p14:creationId xmlns:p14="http://schemas.microsoft.com/office/powerpoint/2010/main" val="2464096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Bibliographic Classification</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905000"/>
            <a:ext cx="7772400" cy="396342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Much of our thinking about classification systems comes from the bibliographic domain, which is distinctive because of:</a:t>
            </a:r>
          </a:p>
          <a:p>
            <a:pPr marL="800100" lvl="1" indent="-342900" eaLnBrk="0" fontAlgn="base" hangingPunct="0">
              <a:lnSpc>
                <a:spcPct val="93000"/>
              </a:lnSpc>
              <a:spcBef>
                <a:spcPts val="1800"/>
              </a:spcBef>
              <a:spcAft>
                <a:spcPct val="0"/>
              </a:spcAft>
              <a:buFont typeface="Arial" pitchFamily="34" charset="0"/>
              <a:buChar char="•"/>
            </a:pPr>
            <a:r>
              <a:rPr lang="en-US" sz="2800" dirty="0">
                <a:solidFill>
                  <a:srgbClr val="FF0000"/>
                </a:solidFill>
                <a:latin typeface="UC Berkeley OS Sign"/>
                <a:cs typeface="Arial" pitchFamily="34" charset="0"/>
                <a:sym typeface="Arial" pitchFamily="34" charset="0"/>
              </a:rPr>
              <a:t>Scale</a:t>
            </a:r>
            <a:r>
              <a:rPr lang="en-US" sz="2800" dirty="0">
                <a:latin typeface="UC Berkeley OS Sign"/>
                <a:cs typeface="Arial" pitchFamily="34" charset="0"/>
                <a:sym typeface="Arial" pitchFamily="34" charset="0"/>
              </a:rPr>
              <a:t>, complexity, and degree of standardization</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Standards and rules for classification</a:t>
            </a:r>
          </a:p>
          <a:p>
            <a:pPr marL="800100" lvl="1" indent="-342900" eaLnBrk="0" fontAlgn="base" hangingPunct="0">
              <a:lnSpc>
                <a:spcPct val="93000"/>
              </a:lnSpc>
              <a:spcBef>
                <a:spcPts val="1800"/>
              </a:spcBef>
              <a:spcAft>
                <a:spcPct val="0"/>
              </a:spcAft>
              <a:buFont typeface="Arial" pitchFamily="34" charset="0"/>
              <a:buChar char="•"/>
            </a:pPr>
            <a:r>
              <a:rPr lang="en-US" sz="2800" dirty="0">
                <a:solidFill>
                  <a:srgbClr val="FF0000"/>
                </a:solidFill>
                <a:latin typeface="UC Berkeley OS Sign"/>
                <a:cs typeface="Arial" pitchFamily="34" charset="0"/>
                <a:sym typeface="Arial" pitchFamily="34" charset="0"/>
              </a:rPr>
              <a:t>Legacy of physical arrangement</a:t>
            </a:r>
            <a:r>
              <a:rPr lang="en-US" sz="2800" dirty="0">
                <a:latin typeface="UC Berkeley OS Sign"/>
                <a:cs typeface="Arial" pitchFamily="34" charset="0"/>
                <a:sym typeface="Arial" pitchFamily="34" charset="0"/>
              </a:rPr>
              <a:t>, user access, circulation</a:t>
            </a:r>
          </a:p>
        </p:txBody>
      </p:sp>
    </p:spTree>
    <p:extLst>
      <p:ext uri="{BB962C8B-B14F-4D97-AF65-F5344CB8AC3E}">
        <p14:creationId xmlns:p14="http://schemas.microsoft.com/office/powerpoint/2010/main" val="358805501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Classification Scale</a:t>
            </a:r>
          </a:p>
        </p:txBody>
      </p:sp>
      <p:sp>
        <p:nvSpPr>
          <p:cNvPr id="3" name="Content Placeholder 2"/>
          <p:cNvSpPr>
            <a:spLocks noGrp="1"/>
          </p:cNvSpPr>
          <p:nvPr>
            <p:ph idx="1"/>
          </p:nvPr>
        </p:nvSpPr>
        <p:spPr/>
        <p:txBody>
          <a:bodyPr>
            <a:normAutofit lnSpcReduction="10000"/>
          </a:bodyPr>
          <a:lstStyle/>
          <a:p>
            <a:pPr marL="0" indent="0">
              <a:buNone/>
            </a:pPr>
            <a:r>
              <a:rPr lang="en-US" dirty="0">
                <a:solidFill>
                  <a:srgbClr val="FF0000"/>
                </a:solidFill>
              </a:rPr>
              <a:t>How many distinct categories (SKUs) does a supermarket or “superstore” the size of Wal-Mart or Home Depot have?</a:t>
            </a:r>
          </a:p>
          <a:p>
            <a:pPr marL="0" indent="0">
              <a:buNone/>
            </a:pPr>
            <a:endParaRPr lang="en-US" dirty="0">
              <a:solidFill>
                <a:srgbClr val="FF0000"/>
              </a:solidFill>
            </a:endParaRPr>
          </a:p>
          <a:p>
            <a:pPr marL="0" indent="0">
              <a:buNone/>
            </a:pPr>
            <a:r>
              <a:rPr lang="en-US" dirty="0">
                <a:solidFill>
                  <a:srgbClr val="FF0000"/>
                </a:solidFill>
              </a:rPr>
              <a:t>How many distinct categories are in the Library of Congress subject headings?</a:t>
            </a:r>
          </a:p>
          <a:p>
            <a:pPr marL="0" indent="0">
              <a:buNone/>
            </a:pPr>
            <a:endParaRPr lang="en-US" dirty="0">
              <a:solidFill>
                <a:srgbClr val="FF0000"/>
              </a:solidFill>
            </a:endParaRPr>
          </a:p>
          <a:p>
            <a:pPr marL="0" indent="0">
              <a:buNone/>
            </a:pPr>
            <a:r>
              <a:rPr lang="en-US" dirty="0">
                <a:solidFill>
                  <a:srgbClr val="FF0000"/>
                </a:solidFill>
              </a:rPr>
              <a:t>How many unique items are in the libraries of a large research university?</a:t>
            </a:r>
          </a:p>
          <a:p>
            <a:endParaRPr lang="en-US" dirty="0"/>
          </a:p>
        </p:txBody>
      </p:sp>
    </p:spTree>
    <p:extLst>
      <p:ext uri="{BB962C8B-B14F-4D97-AF65-F5344CB8AC3E}">
        <p14:creationId xmlns:p14="http://schemas.microsoft.com/office/powerpoint/2010/main" val="3157829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hlinkClick r:id="rId3"/>
              </a:rPr>
              <a:t>Dewey Decimal Classification</a:t>
            </a:r>
            <a:br>
              <a:rPr lang="en-US" sz="3600" b="1" dirty="0"/>
            </a:br>
            <a:r>
              <a:rPr lang="en-US" sz="3600" b="1" dirty="0"/>
              <a:t>http://www.oclc.org/dewey.en.html</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153" y="1905000"/>
            <a:ext cx="7772400" cy="333184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Started in 1876, the DDC is the most widely used classification system in the world, especially in public libraries</a:t>
            </a:r>
          </a:p>
          <a:p>
            <a:pPr marL="342900" indent="-342900" eaLnBrk="0" fontAlgn="base" hangingPunct="0">
              <a:lnSpc>
                <a:spcPct val="93000"/>
              </a:lnSpc>
              <a:spcBef>
                <a:spcPts val="1800"/>
              </a:spcBef>
              <a:spcAft>
                <a:spcPct val="0"/>
              </a:spcAft>
              <a:buFont typeface="Arial" pitchFamily="34" charset="0"/>
              <a:buChar char="•"/>
            </a:pPr>
            <a:r>
              <a:rPr lang="en-US" sz="2800" dirty="0">
                <a:solidFill>
                  <a:srgbClr val="FF0000"/>
                </a:solidFill>
                <a:latin typeface="UC Berkeley OS Sign"/>
                <a:cs typeface="Arial" pitchFamily="34" charset="0"/>
                <a:sym typeface="Arial" pitchFamily="34" charset="0"/>
              </a:rPr>
              <a:t>Easy to use </a:t>
            </a:r>
            <a:r>
              <a:rPr lang="en-US" sz="2800" dirty="0">
                <a:latin typeface="UC Berkeley OS Sign"/>
                <a:cs typeface="Arial" pitchFamily="34" charset="0"/>
                <a:sym typeface="Arial" pitchFamily="34" charset="0"/>
              </a:rPr>
              <a:t>to locate resources in libraries because of its </a:t>
            </a:r>
            <a:r>
              <a:rPr lang="en-US" sz="2800" dirty="0">
                <a:solidFill>
                  <a:srgbClr val="FF0000"/>
                </a:solidFill>
                <a:latin typeface="UC Berkeley OS Sign"/>
                <a:cs typeface="Arial" pitchFamily="34" charset="0"/>
                <a:sym typeface="Arial" pitchFamily="34" charset="0"/>
              </a:rPr>
              <a:t>numerical notation</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DDC is proprietary and must be licensed from OCLC in Dublin OH</a:t>
            </a:r>
          </a:p>
        </p:txBody>
      </p:sp>
    </p:spTree>
    <p:extLst>
      <p:ext uri="{BB962C8B-B14F-4D97-AF65-F5344CB8AC3E}">
        <p14:creationId xmlns:p14="http://schemas.microsoft.com/office/powerpoint/2010/main" val="338832650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Dewey Decimal Classification</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447801"/>
            <a:ext cx="7772400" cy="596717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DDC is divided into ten main classes, which together </a:t>
            </a:r>
            <a:r>
              <a:rPr lang="en-US" sz="2800" dirty="0">
                <a:solidFill>
                  <a:srgbClr val="FF0000"/>
                </a:solidFill>
                <a:latin typeface="UC Berkeley OS Sign"/>
                <a:cs typeface="Arial" pitchFamily="34" charset="0"/>
                <a:sym typeface="Arial" pitchFamily="34" charset="0"/>
              </a:rPr>
              <a:t>cover the entire world of knowledge</a:t>
            </a:r>
            <a:r>
              <a:rPr lang="en-US" sz="2800" dirty="0">
                <a:latin typeface="UC Berkeley OS Sign"/>
                <a:cs typeface="Arial" pitchFamily="34" charset="0"/>
                <a:sym typeface="Arial" pitchFamily="34" charset="0"/>
              </a:rPr>
              <a:t>. Each main class is further divided into ten divisions, and each division into ten sections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Melvil Dewey wanted to develop a universal classification, but it was done in the context of the library of Amherst College, which introduced </a:t>
            </a:r>
            <a:r>
              <a:rPr lang="en-US" sz="2800" b="1" dirty="0">
                <a:solidFill>
                  <a:srgbClr val="FF0000"/>
                </a:solidFill>
                <a:latin typeface="UC Berkeley OS Sign"/>
                <a:cs typeface="Arial" pitchFamily="34" charset="0"/>
                <a:sym typeface="Arial" pitchFamily="34" charset="0"/>
              </a:rPr>
              <a:t>significant bias </a:t>
            </a:r>
            <a:r>
              <a:rPr lang="en-US" sz="2800" dirty="0">
                <a:latin typeface="UC Berkeley OS Sign"/>
                <a:cs typeface="Arial" pitchFamily="34" charset="0"/>
                <a:sym typeface="Arial" pitchFamily="34" charset="0"/>
              </a:rPr>
              <a:t>because of the contents of its collection and school’s religious orientation at the time</a:t>
            </a:r>
          </a:p>
          <a:p>
            <a:pPr marL="342900" indent="-342900" eaLnBrk="0" fontAlgn="base" hangingPunct="0">
              <a:lnSpc>
                <a:spcPct val="93000"/>
              </a:lnSpc>
              <a:spcBef>
                <a:spcPts val="1800"/>
              </a:spcBef>
              <a:spcAft>
                <a:spcPct val="0"/>
              </a:spcAft>
              <a:buFont typeface="Arial" pitchFamily="34" charset="0"/>
              <a:buChar char="•"/>
            </a:pPr>
            <a:endParaRPr lang="en-US" sz="2800" dirty="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8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16829068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Today’s Lecture</a:t>
            </a:r>
          </a:p>
        </p:txBody>
      </p:sp>
      <p:sp>
        <p:nvSpPr>
          <p:cNvPr id="3" name="Content Placeholder 2"/>
          <p:cNvSpPr>
            <a:spLocks noGrp="1"/>
          </p:cNvSpPr>
          <p:nvPr>
            <p:ph idx="1"/>
          </p:nvPr>
        </p:nvSpPr>
        <p:spPr/>
        <p:txBody>
          <a:bodyPr>
            <a:normAutofit lnSpcReduction="10000"/>
          </a:bodyPr>
          <a:lstStyle/>
          <a:p>
            <a:r>
              <a:rPr lang="en-US" dirty="0"/>
              <a:t>Understanding classification</a:t>
            </a:r>
          </a:p>
          <a:p>
            <a:pPr lvl="1"/>
            <a:r>
              <a:rPr lang="en-US" sz="3200" dirty="0"/>
              <a:t>Classification is purposeful</a:t>
            </a:r>
          </a:p>
          <a:p>
            <a:pPr lvl="1"/>
            <a:r>
              <a:rPr lang="en-US" sz="3200" dirty="0"/>
              <a:t>Classification is principled</a:t>
            </a:r>
          </a:p>
          <a:p>
            <a:pPr lvl="1"/>
            <a:r>
              <a:rPr lang="en-US" sz="3200" dirty="0"/>
              <a:t>Classification is biased</a:t>
            </a:r>
          </a:p>
          <a:p>
            <a:r>
              <a:rPr lang="en-US" dirty="0"/>
              <a:t>Bibliographic Classification</a:t>
            </a:r>
          </a:p>
          <a:p>
            <a:r>
              <a:rPr lang="en-US" dirty="0"/>
              <a:t>Classification Schemes/Structures</a:t>
            </a:r>
          </a:p>
          <a:p>
            <a:r>
              <a:rPr lang="en-US" dirty="0"/>
              <a:t>Specifications {and, or, vs.} Standards</a:t>
            </a:r>
          </a:p>
          <a:p>
            <a:r>
              <a:rPr lang="en-US" sz="3200" dirty="0"/>
              <a:t>Breakout on Classification</a:t>
            </a:r>
          </a:p>
        </p:txBody>
      </p:sp>
    </p:spTree>
    <p:extLst>
      <p:ext uri="{BB962C8B-B14F-4D97-AF65-F5344CB8AC3E}">
        <p14:creationId xmlns:p14="http://schemas.microsoft.com/office/powerpoint/2010/main" val="2363295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443752" y="17929"/>
            <a:ext cx="8229600" cy="1143000"/>
          </a:xfrm>
        </p:spPr>
        <p:txBody>
          <a:bodyPr>
            <a:normAutofit/>
          </a:bodyPr>
          <a:lstStyle/>
          <a:p>
            <a:r>
              <a:rPr lang="en-US" b="1" dirty="0"/>
              <a:t>Dewey Decimal Classification</a:t>
            </a:r>
            <a:endParaRPr lang="en-US" dirty="0"/>
          </a:p>
        </p:txBody>
      </p:sp>
      <p:pic>
        <p:nvPicPr>
          <p:cNvPr id="37890" name="Picture 2"/>
          <p:cNvPicPr>
            <a:picLocks noChangeAspect="1" noChangeArrowheads="1"/>
          </p:cNvPicPr>
          <p:nvPr/>
        </p:nvPicPr>
        <p:blipFill>
          <a:blip r:embed="rId3" cstate="print"/>
          <a:srcRect/>
          <a:stretch>
            <a:fillRect/>
          </a:stretch>
        </p:blipFill>
        <p:spPr bwMode="auto">
          <a:xfrm>
            <a:off x="166187" y="1079654"/>
            <a:ext cx="7897225" cy="4914254"/>
          </a:xfrm>
          <a:prstGeom prst="rect">
            <a:avLst/>
          </a:prstGeom>
          <a:noFill/>
          <a:ln w="9525">
            <a:noFill/>
            <a:miter lim="800000"/>
            <a:headEnd/>
            <a:tailEnd/>
          </a:ln>
        </p:spPr>
      </p:pic>
      <p:sp>
        <p:nvSpPr>
          <p:cNvPr id="2" name="TextBox 1">
            <a:extLst>
              <a:ext uri="{FF2B5EF4-FFF2-40B4-BE49-F238E27FC236}">
                <a16:creationId xmlns:a16="http://schemas.microsoft.com/office/drawing/2014/main" id="{8900E57B-8F28-40BD-867E-0B0D6AC41A71}"/>
              </a:ext>
            </a:extLst>
          </p:cNvPr>
          <p:cNvSpPr txBox="1"/>
          <p:nvPr/>
        </p:nvSpPr>
        <p:spPr>
          <a:xfrm>
            <a:off x="642467" y="5803592"/>
            <a:ext cx="8229600" cy="400110"/>
          </a:xfrm>
          <a:prstGeom prst="rect">
            <a:avLst/>
          </a:prstGeom>
          <a:noFill/>
        </p:spPr>
        <p:txBody>
          <a:bodyPr wrap="square" rtlCol="0">
            <a:spAutoFit/>
          </a:bodyPr>
          <a:lstStyle/>
          <a:p>
            <a:r>
              <a:rPr lang="en-US" sz="2000" i="1" dirty="0">
                <a:solidFill>
                  <a:srgbClr val="FF0000"/>
                </a:solidFill>
              </a:rPr>
              <a:t>The concept of “pet” wasn’t commonly used in the 19</a:t>
            </a:r>
            <a:r>
              <a:rPr lang="en-US" sz="2000" i="1" baseline="30000" dirty="0">
                <a:solidFill>
                  <a:srgbClr val="FF0000"/>
                </a:solidFill>
              </a:rPr>
              <a:t>th</a:t>
            </a:r>
            <a:r>
              <a:rPr lang="en-US" sz="2000" i="1" dirty="0">
                <a:solidFill>
                  <a:srgbClr val="FF0000"/>
                </a:solidFill>
              </a:rPr>
              <a:t> century</a:t>
            </a:r>
          </a:p>
        </p:txBody>
      </p:sp>
    </p:spTree>
    <p:extLst>
      <p:ext uri="{BB962C8B-B14F-4D97-AF65-F5344CB8AC3E}">
        <p14:creationId xmlns:p14="http://schemas.microsoft.com/office/powerpoint/2010/main" val="206554564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81000" y="1219200"/>
            <a:ext cx="8504443" cy="4343400"/>
          </a:xfrm>
          <a:prstGeom prst="rect">
            <a:avLst/>
          </a:prstGeom>
        </p:spPr>
      </p:pic>
      <p:sp>
        <p:nvSpPr>
          <p:cNvPr id="3" name="Rectangle 2"/>
          <p:cNvSpPr/>
          <p:nvPr/>
        </p:nvSpPr>
        <p:spPr>
          <a:xfrm>
            <a:off x="533400" y="228600"/>
            <a:ext cx="9067800" cy="646331"/>
          </a:xfrm>
          <a:prstGeom prst="rect">
            <a:avLst/>
          </a:prstGeom>
        </p:spPr>
        <p:txBody>
          <a:bodyPr wrap="square">
            <a:spAutoFit/>
          </a:bodyPr>
          <a:lstStyle/>
          <a:p>
            <a:r>
              <a:rPr lang="en-US" sz="3600" b="1" dirty="0">
                <a:latin typeface="+mj-lt"/>
                <a:ea typeface="+mj-ea"/>
                <a:cs typeface="+mj-cs"/>
              </a:rPr>
              <a:t>Dewey Decimal Classification for “Religion”</a:t>
            </a:r>
          </a:p>
        </p:txBody>
      </p:sp>
    </p:spTree>
    <p:extLst>
      <p:ext uri="{BB962C8B-B14F-4D97-AF65-F5344CB8AC3E}">
        <p14:creationId xmlns:p14="http://schemas.microsoft.com/office/powerpoint/2010/main" val="2126843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Library of Congress Classification</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676400"/>
            <a:ext cx="7772400" cy="556642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US Library of Congress was established in 1800 with a very practical focus, with no intent to devise an organizing scheme that could be used elsewhere</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It got off to a bad start when the British burned it down (along with the White House) during the “War of 1812” in 1814</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library was restarted with Thomas Jefferson’s personal library, which broadened its scope, influenced the subsequent LCC scheme</a:t>
            </a:r>
          </a:p>
          <a:p>
            <a:pPr marL="342900" indent="-342900" eaLnBrk="0" fontAlgn="base" hangingPunct="0">
              <a:lnSpc>
                <a:spcPct val="93000"/>
              </a:lnSpc>
              <a:spcBef>
                <a:spcPts val="1800"/>
              </a:spcBef>
              <a:spcAft>
                <a:spcPct val="0"/>
              </a:spcAft>
              <a:buFont typeface="Arial" pitchFamily="34" charset="0"/>
              <a:buChar char="•"/>
            </a:pPr>
            <a:endParaRPr lang="en-US" sz="28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243147460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a:xfrm>
            <a:off x="381000" y="228600"/>
            <a:ext cx="8229600" cy="1143000"/>
          </a:xfrm>
        </p:spPr>
        <p:txBody>
          <a:bodyPr>
            <a:normAutofit fontScale="90000"/>
          </a:bodyPr>
          <a:lstStyle/>
          <a:p>
            <a:r>
              <a:rPr lang="en-US" b="1" dirty="0"/>
              <a:t>British Burn the White House (1814)</a:t>
            </a:r>
          </a:p>
        </p:txBody>
      </p:sp>
      <p:pic>
        <p:nvPicPr>
          <p:cNvPr id="33794" name="Picture 2" descr="File:BurningofWashington1814.jpg"/>
          <p:cNvPicPr>
            <a:picLocks noChangeAspect="1" noChangeArrowheads="1"/>
          </p:cNvPicPr>
          <p:nvPr/>
        </p:nvPicPr>
        <p:blipFill>
          <a:blip r:embed="rId3" cstate="print"/>
          <a:srcRect/>
          <a:stretch>
            <a:fillRect/>
          </a:stretch>
        </p:blipFill>
        <p:spPr bwMode="auto">
          <a:xfrm>
            <a:off x="914400" y="1152524"/>
            <a:ext cx="7486650" cy="5705476"/>
          </a:xfrm>
          <a:prstGeom prst="rect">
            <a:avLst/>
          </a:prstGeom>
          <a:noFill/>
        </p:spPr>
      </p:pic>
    </p:spTree>
    <p:extLst>
      <p:ext uri="{BB962C8B-B14F-4D97-AF65-F5344CB8AC3E}">
        <p14:creationId xmlns:p14="http://schemas.microsoft.com/office/powerpoint/2010/main" val="149752246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hlinkClick r:id="rId3"/>
              </a:rPr>
              <a:t>Library of Congress Classification</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524000"/>
            <a:ext cx="7772400" cy="476492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LCC has 21 top level categories, identified by (arbitrary?) letters instead of numbers like the DCC</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Each top-level category is further divided, and then once again… a very deep system that makes it practical but not theoretically grounded</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LCC is </a:t>
            </a:r>
            <a:r>
              <a:rPr lang="en-US" sz="2800" b="1" dirty="0">
                <a:solidFill>
                  <a:srgbClr val="FF0000"/>
                </a:solidFill>
                <a:latin typeface="UC Berkeley OS Sign"/>
                <a:cs typeface="Arial" pitchFamily="34" charset="0"/>
                <a:sym typeface="Arial" pitchFamily="34" charset="0"/>
              </a:rPr>
              <a:t>biased</a:t>
            </a:r>
            <a:r>
              <a:rPr lang="en-US" sz="2800" dirty="0">
                <a:latin typeface="UC Berkeley OS Sign"/>
                <a:cs typeface="Arial" pitchFamily="34" charset="0"/>
                <a:sym typeface="Arial" pitchFamily="34" charset="0"/>
              </a:rPr>
              <a:t> toward the US and toward the needs of a national government, and definitely shows its age</a:t>
            </a:r>
          </a:p>
          <a:p>
            <a:pPr marL="342900" indent="-342900" eaLnBrk="0" fontAlgn="base" hangingPunct="0">
              <a:lnSpc>
                <a:spcPct val="93000"/>
              </a:lnSpc>
              <a:spcBef>
                <a:spcPts val="1800"/>
              </a:spcBef>
              <a:spcAft>
                <a:spcPct val="0"/>
              </a:spcAft>
              <a:buFont typeface="Arial" pitchFamily="34" charset="0"/>
              <a:buChar char="•"/>
            </a:pPr>
            <a:endParaRPr lang="en-US" sz="28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309463413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
        <p:nvSpPr>
          <p:cNvPr id="10" name="Title 9"/>
          <p:cNvSpPr>
            <a:spLocks noGrp="1"/>
          </p:cNvSpPr>
          <p:nvPr>
            <p:ph type="title"/>
          </p:nvPr>
        </p:nvSpPr>
        <p:spPr/>
        <p:txBody>
          <a:bodyPr>
            <a:normAutofit/>
          </a:bodyPr>
          <a:lstStyle/>
          <a:p>
            <a:r>
              <a:rPr lang="en-US" b="1" dirty="0"/>
              <a:t>Library of Congress Classification</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56660" y="1371600"/>
            <a:ext cx="8615066" cy="4962525"/>
          </a:xfrm>
          <a:prstGeom prst="rect">
            <a:avLst/>
          </a:prstGeom>
          <a:noFill/>
          <a:ln w="9525">
            <a:noFill/>
            <a:miter lim="800000"/>
            <a:headEnd/>
            <a:tailEnd/>
          </a:ln>
        </p:spPr>
      </p:pic>
    </p:spTree>
    <p:extLst>
      <p:ext uri="{BB962C8B-B14F-4D97-AF65-F5344CB8AC3E}">
        <p14:creationId xmlns:p14="http://schemas.microsoft.com/office/powerpoint/2010/main" val="198819254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Meanings Change!</a:t>
            </a:r>
          </a:p>
        </p:txBody>
      </p:sp>
      <p:sp>
        <p:nvSpPr>
          <p:cNvPr id="3" name="Content Placeholder 2"/>
          <p:cNvSpPr>
            <a:spLocks noGrp="1"/>
          </p:cNvSpPr>
          <p:nvPr>
            <p:ph idx="1"/>
          </p:nvPr>
        </p:nvSpPr>
        <p:spPr/>
        <p:txBody>
          <a:bodyPr>
            <a:normAutofit fontScale="92500" lnSpcReduction="10000"/>
          </a:bodyPr>
          <a:lstStyle/>
          <a:p>
            <a:pPr eaLnBrk="0" fontAlgn="base" hangingPunct="0">
              <a:lnSpc>
                <a:spcPct val="93000"/>
              </a:lnSpc>
              <a:spcBef>
                <a:spcPts val="1800"/>
              </a:spcBef>
              <a:spcAft>
                <a:spcPct val="0"/>
              </a:spcAft>
            </a:pPr>
            <a:r>
              <a:rPr lang="en-US" sz="3000" dirty="0"/>
              <a:t>L of C established around 1800</a:t>
            </a:r>
          </a:p>
          <a:p>
            <a:pPr lvl="1" eaLnBrk="0" fontAlgn="base" hangingPunct="0">
              <a:lnSpc>
                <a:spcPct val="93000"/>
              </a:lnSpc>
              <a:spcBef>
                <a:spcPts val="1800"/>
              </a:spcBef>
              <a:spcAft>
                <a:spcPct val="0"/>
              </a:spcAft>
            </a:pPr>
            <a:r>
              <a:rPr lang="en-US" sz="3000" dirty="0"/>
              <a:t>Q Science</a:t>
            </a:r>
          </a:p>
          <a:p>
            <a:pPr lvl="1" eaLnBrk="0" fontAlgn="base" hangingPunct="0">
              <a:lnSpc>
                <a:spcPct val="93000"/>
              </a:lnSpc>
              <a:spcBef>
                <a:spcPts val="1800"/>
              </a:spcBef>
              <a:spcAft>
                <a:spcPct val="0"/>
              </a:spcAft>
            </a:pPr>
            <a:r>
              <a:rPr lang="en-US" sz="3000" dirty="0"/>
              <a:t>R Medicine</a:t>
            </a:r>
          </a:p>
          <a:p>
            <a:pPr lvl="1" eaLnBrk="0" fontAlgn="base" hangingPunct="0">
              <a:lnSpc>
                <a:spcPct val="93000"/>
              </a:lnSpc>
              <a:spcBef>
                <a:spcPts val="1800"/>
              </a:spcBef>
              <a:spcAft>
                <a:spcPct val="0"/>
              </a:spcAft>
            </a:pPr>
            <a:r>
              <a:rPr lang="en-US" sz="3000" dirty="0"/>
              <a:t>S Agriculture</a:t>
            </a:r>
          </a:p>
          <a:p>
            <a:pPr lvl="1" eaLnBrk="0" fontAlgn="base" hangingPunct="0">
              <a:lnSpc>
                <a:spcPct val="93000"/>
              </a:lnSpc>
              <a:spcBef>
                <a:spcPts val="1800"/>
              </a:spcBef>
              <a:spcAft>
                <a:spcPct val="0"/>
              </a:spcAft>
            </a:pPr>
            <a:r>
              <a:rPr lang="en-US" sz="3000" dirty="0"/>
              <a:t>T Technology</a:t>
            </a:r>
          </a:p>
          <a:p>
            <a:pPr eaLnBrk="0" fontAlgn="base" hangingPunct="0">
              <a:lnSpc>
                <a:spcPct val="93000"/>
              </a:lnSpc>
              <a:spcBef>
                <a:spcPts val="1800"/>
              </a:spcBef>
              <a:spcAft>
                <a:spcPct val="0"/>
              </a:spcAft>
            </a:pPr>
            <a:r>
              <a:rPr lang="en-US" sz="3000" dirty="0"/>
              <a:t>What did these terms mean in 1800? In 2020?</a:t>
            </a:r>
          </a:p>
          <a:p>
            <a:pPr eaLnBrk="0" fontAlgn="base" hangingPunct="0">
              <a:lnSpc>
                <a:spcPct val="93000"/>
              </a:lnSpc>
              <a:spcBef>
                <a:spcPts val="1800"/>
              </a:spcBef>
              <a:spcAft>
                <a:spcPct val="0"/>
              </a:spcAft>
            </a:pPr>
            <a:r>
              <a:rPr lang="en-US" sz="3000" dirty="0"/>
              <a:t>What did “Computing” mean 50 years ago? 10 years ago?  1 year ago?  What will it mean in 2030?</a:t>
            </a:r>
          </a:p>
          <a:p>
            <a:endParaRPr lang="en-US" dirty="0"/>
          </a:p>
        </p:txBody>
      </p:sp>
    </p:spTree>
    <p:extLst>
      <p:ext uri="{BB962C8B-B14F-4D97-AF65-F5344CB8AC3E}">
        <p14:creationId xmlns:p14="http://schemas.microsoft.com/office/powerpoint/2010/main" val="1452150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885"/>
            <a:ext cx="8229600" cy="1143000"/>
          </a:xfrm>
        </p:spPr>
        <p:txBody>
          <a:bodyPr/>
          <a:lstStyle/>
          <a:p>
            <a:r>
              <a:rPr lang="en-US" b="1" dirty="0"/>
              <a:t>When “Computers” Were People</a:t>
            </a:r>
          </a:p>
        </p:txBody>
      </p:sp>
      <p:pic>
        <p:nvPicPr>
          <p:cNvPr id="4" name="Content Placeholder 3"/>
          <p:cNvPicPr>
            <a:picLocks noGrp="1" noChangeAspect="1"/>
          </p:cNvPicPr>
          <p:nvPr>
            <p:ph idx="1"/>
          </p:nvPr>
        </p:nvPicPr>
        <p:blipFill>
          <a:blip r:embed="rId3"/>
          <a:stretch>
            <a:fillRect/>
          </a:stretch>
        </p:blipFill>
        <p:spPr>
          <a:xfrm>
            <a:off x="609600" y="1290304"/>
            <a:ext cx="3288851" cy="4988259"/>
          </a:xfrm>
          <a:prstGeom prst="rect">
            <a:avLst/>
          </a:prstGeom>
        </p:spPr>
      </p:pic>
      <p:pic>
        <p:nvPicPr>
          <p:cNvPr id="3" name="Picture 2"/>
          <p:cNvPicPr>
            <a:picLocks noChangeAspect="1"/>
          </p:cNvPicPr>
          <p:nvPr/>
        </p:nvPicPr>
        <p:blipFill>
          <a:blip r:embed="rId4"/>
          <a:stretch>
            <a:fillRect/>
          </a:stretch>
        </p:blipFill>
        <p:spPr>
          <a:xfrm>
            <a:off x="4800600" y="1600200"/>
            <a:ext cx="3314700" cy="4911783"/>
          </a:xfrm>
          <a:prstGeom prst="rect">
            <a:avLst/>
          </a:prstGeom>
        </p:spPr>
      </p:pic>
    </p:spTree>
    <p:extLst>
      <p:ext uri="{BB962C8B-B14F-4D97-AF65-F5344CB8AC3E}">
        <p14:creationId xmlns:p14="http://schemas.microsoft.com/office/powerpoint/2010/main" val="2844030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09800"/>
            <a:ext cx="5715000" cy="2862322"/>
          </a:xfrm>
          <a:prstGeom prst="rect">
            <a:avLst/>
          </a:prstGeom>
          <a:noFill/>
        </p:spPr>
        <p:txBody>
          <a:bodyPr wrap="square" rtlCol="0">
            <a:spAutoFit/>
          </a:bodyPr>
          <a:lstStyle/>
          <a:p>
            <a:r>
              <a:rPr lang="en-US" sz="6000" dirty="0">
                <a:solidFill>
                  <a:srgbClr val="FF0000"/>
                </a:solidFill>
              </a:rPr>
              <a:t>Classification Schemes / Structures</a:t>
            </a:r>
          </a:p>
        </p:txBody>
      </p:sp>
    </p:spTree>
    <p:extLst>
      <p:ext uri="{BB962C8B-B14F-4D97-AF65-F5344CB8AC3E}">
        <p14:creationId xmlns:p14="http://schemas.microsoft.com/office/powerpoint/2010/main" val="4017757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30660" y="76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Classification Schemes (TDO 8.1.4)</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2555" y="1447800"/>
            <a:ext cx="8534400" cy="482212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 </a:t>
            </a:r>
            <a:r>
              <a:rPr lang="en-US" sz="2800" b="1" dirty="0">
                <a:solidFill>
                  <a:srgbClr val="FF0000"/>
                </a:solidFill>
                <a:latin typeface="UC Berkeley OS Sign"/>
                <a:cs typeface="Arial" pitchFamily="34" charset="0"/>
                <a:sym typeface="Arial" pitchFamily="34" charset="0"/>
              </a:rPr>
              <a:t>CLASSIFICATION SCHEME </a:t>
            </a:r>
            <a:r>
              <a:rPr lang="en-US" sz="2800" dirty="0">
                <a:latin typeface="UC Berkeley OS Sign"/>
                <a:cs typeface="Arial" pitchFamily="34" charset="0"/>
                <a:sym typeface="Arial" pitchFamily="34" charset="0"/>
              </a:rPr>
              <a:t>follows one or more organizing principles</a:t>
            </a:r>
          </a:p>
          <a:p>
            <a:pPr marL="342900" indent="-342900" eaLnBrk="0" fontAlgn="base" hangingPunct="0">
              <a:lnSpc>
                <a:spcPct val="93000"/>
              </a:lnSpc>
              <a:spcBef>
                <a:spcPts val="1800"/>
              </a:spcBef>
              <a:spcAft>
                <a:spcPct val="0"/>
              </a:spcAft>
              <a:buFont typeface="Arial" pitchFamily="34" charset="0"/>
              <a:buChar char="•"/>
            </a:pPr>
            <a:r>
              <a:rPr lang="en-US" sz="2800" b="1" i="1" dirty="0">
                <a:solidFill>
                  <a:srgbClr val="FF0000"/>
                </a:solidFill>
                <a:latin typeface="UC Berkeley OS Sign"/>
                <a:cs typeface="Arial" pitchFamily="34" charset="0"/>
                <a:sym typeface="Arial" pitchFamily="34" charset="0"/>
              </a:rPr>
              <a:t>BUT I WISH I HADN’T USED THIS TERM IN TDO.</a:t>
            </a:r>
            <a:br>
              <a:rPr lang="en-US" sz="2800" b="1" i="1" dirty="0">
                <a:solidFill>
                  <a:srgbClr val="FF0000"/>
                </a:solidFill>
                <a:latin typeface="UC Berkeley OS Sign"/>
                <a:cs typeface="Arial" pitchFamily="34" charset="0"/>
                <a:sym typeface="Arial" pitchFamily="34" charset="0"/>
              </a:rPr>
            </a:br>
            <a:r>
              <a:rPr lang="en-US" sz="2800" b="1" i="1" dirty="0">
                <a:solidFill>
                  <a:srgbClr val="FF0000"/>
                </a:solidFill>
                <a:latin typeface="UC Berkeley OS Sign"/>
                <a:cs typeface="Arial" pitchFamily="34" charset="0"/>
                <a:sym typeface="Arial" pitchFamily="34" charset="0"/>
              </a:rPr>
              <a:t> IT WOULD HAVE BEEN BETTER TO USE </a:t>
            </a:r>
          </a:p>
          <a:p>
            <a:pPr algn="ctr" eaLnBrk="0" fontAlgn="base" hangingPunct="0">
              <a:lnSpc>
                <a:spcPct val="93000"/>
              </a:lnSpc>
              <a:spcBef>
                <a:spcPts val="1800"/>
              </a:spcBef>
              <a:spcAft>
                <a:spcPct val="0"/>
              </a:spcAft>
            </a:pPr>
            <a:r>
              <a:rPr lang="en-US" sz="3200" b="1" i="1" dirty="0">
                <a:solidFill>
                  <a:srgbClr val="FF0000"/>
                </a:solidFill>
                <a:latin typeface="UC Berkeley OS Sign"/>
                <a:cs typeface="Arial" pitchFamily="34" charset="0"/>
                <a:sym typeface="Arial" pitchFamily="34" charset="0"/>
              </a:rPr>
              <a:t>“CLASSIFICATION STRUCTURE”</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Just as “category structure” (enumeration, properties, similarity, etc.) describes the ways in which the members of a category are defined, we can discuss “classification structure” as the principles by which sets of categories can be defined and related to each other</a:t>
            </a:r>
            <a:endParaRPr lang="en-US" sz="2800" b="1" i="1" dirty="0">
              <a:solidFill>
                <a:srgbClr val="FF0000"/>
              </a:solidFill>
              <a:latin typeface="UC Berkeley OS Sign"/>
              <a:cs typeface="Arial" pitchFamily="34" charset="0"/>
              <a:sym typeface="Arial" pitchFamily="34" charset="0"/>
            </a:endParaRPr>
          </a:p>
        </p:txBody>
      </p:sp>
    </p:spTree>
    <p:extLst>
      <p:ext uri="{BB962C8B-B14F-4D97-AF65-F5344CB8AC3E}">
        <p14:creationId xmlns:p14="http://schemas.microsoft.com/office/powerpoint/2010/main" val="14450365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799"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Distinguishing Categorization</a:t>
            </a:r>
            <a:br>
              <a:rPr lang="en-US" sz="3600" b="1" dirty="0"/>
            </a:br>
            <a:r>
              <a:rPr lang="en-US" sz="3600" b="1" dirty="0"/>
              <a:t> and Classification</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22006" y="1373060"/>
            <a:ext cx="8467503"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Categories are EQUIVALENCE CLASSES - sets of resources, processes, and events that we treat the same</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 Classification (noun) (or Classification Scheme) is a </a:t>
            </a:r>
            <a:r>
              <a:rPr lang="en-US" sz="2800" dirty="0">
                <a:solidFill>
                  <a:srgbClr val="FF0000"/>
                </a:solidFill>
                <a:latin typeface="UC Berkeley OS Sign"/>
                <a:cs typeface="Arial" pitchFamily="34" charset="0"/>
                <a:sym typeface="Arial" pitchFamily="34" charset="0"/>
              </a:rPr>
              <a:t>SYSTEM OF CATEGORIES</a:t>
            </a:r>
            <a:r>
              <a:rPr lang="en-US" sz="2800" dirty="0">
                <a:latin typeface="UC Berkeley OS Sign"/>
                <a:cs typeface="Arial" pitchFamily="34" charset="0"/>
                <a:sym typeface="Arial" pitchFamily="34" charset="0"/>
              </a:rPr>
              <a:t>, ordered according to a </a:t>
            </a:r>
            <a:r>
              <a:rPr lang="en-US" sz="2800" dirty="0">
                <a:solidFill>
                  <a:srgbClr val="FF0000"/>
                </a:solidFill>
                <a:latin typeface="UC Berkeley OS Sign"/>
                <a:cs typeface="Arial" pitchFamily="34" charset="0"/>
                <a:sym typeface="Arial" pitchFamily="34" charset="0"/>
              </a:rPr>
              <a:t>PRE-DETERMINED SET OF PRINCIPLES</a:t>
            </a:r>
            <a:r>
              <a:rPr lang="en-US" sz="2800" dirty="0">
                <a:latin typeface="UC Berkeley OS Sign"/>
                <a:cs typeface="Arial" pitchFamily="34" charset="0"/>
                <a:sym typeface="Arial" pitchFamily="34" charset="0"/>
              </a:rPr>
              <a:t> and used to organize a collection of resources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Classification (verb) is the process of systematically assigning resources to intentional (often institutional) categories in a classification system</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219201" y="161924"/>
            <a:ext cx="6096000"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Classification Schemes/</a:t>
            </a:r>
            <a:br>
              <a:rPr lang="en-US" sz="4000" b="1" dirty="0"/>
            </a:br>
            <a:r>
              <a:rPr lang="en-US" sz="4000" b="1" dirty="0"/>
              <a:t>Structures (1)</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33932" y="1676400"/>
            <a:ext cx="8534400"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 CLASSIFICATION SCHEME/STRUCTURE  follows one or more principles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An ENUMERATIVE scheme </a:t>
            </a:r>
            <a:r>
              <a:rPr lang="en-US" sz="2800" dirty="0">
                <a:solidFill>
                  <a:srgbClr val="FF0000"/>
                </a:solidFill>
                <a:latin typeface="UC Berkeley OS Sign"/>
                <a:cs typeface="Arial" pitchFamily="34" charset="0"/>
                <a:sym typeface="Arial" pitchFamily="34" charset="0"/>
              </a:rPr>
              <a:t>itemizes all possible categories,</a:t>
            </a:r>
            <a:r>
              <a:rPr lang="en-US" sz="2800" dirty="0">
                <a:latin typeface="UC Berkeley OS Sign"/>
                <a:cs typeface="Arial" pitchFamily="34" charset="0"/>
                <a:sym typeface="Arial" pitchFamily="34" charset="0"/>
              </a:rPr>
              <a:t> and any resource can be assigned into one and only one of them </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 HIERARCHICAL or TAXONOMIC scheme is created when multiple resource properties are used by organizing principles; </a:t>
            </a:r>
            <a:r>
              <a:rPr lang="en-US" sz="2800" dirty="0">
                <a:solidFill>
                  <a:srgbClr val="FF0000"/>
                </a:solidFill>
                <a:latin typeface="UC Berkeley OS Sign"/>
                <a:cs typeface="Arial" pitchFamily="34" charset="0"/>
                <a:sym typeface="Arial" pitchFamily="34" charset="0"/>
              </a:rPr>
              <a:t>each property creates another level whose categories are logically contained in the categories above them in the hierarchy</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lassification of be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38" y="457200"/>
            <a:ext cx="8700616" cy="63104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txBox="1">
            <a:spLocks noChangeArrowheads="1"/>
          </p:cNvSpPr>
          <p:nvPr/>
        </p:nvSpPr>
        <p:spPr>
          <a:xfrm>
            <a:off x="381000" y="0"/>
            <a:ext cx="8228707" cy="119099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The Beer Kingdom</a:t>
            </a:r>
            <a:endParaRPr lang="en-US" sz="3400" b="1" dirty="0">
              <a:sym typeface="UC Berkeley OS Sign"/>
            </a:endParaRPr>
          </a:p>
        </p:txBody>
      </p:sp>
    </p:spTree>
    <p:extLst>
      <p:ext uri="{BB962C8B-B14F-4D97-AF65-F5344CB8AC3E}">
        <p14:creationId xmlns:p14="http://schemas.microsoft.com/office/powerpoint/2010/main" val="1864333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09800"/>
            <a:ext cx="5715000" cy="1938992"/>
          </a:xfrm>
          <a:prstGeom prst="rect">
            <a:avLst/>
          </a:prstGeom>
          <a:noFill/>
        </p:spPr>
        <p:txBody>
          <a:bodyPr wrap="square" rtlCol="0">
            <a:spAutoFit/>
          </a:bodyPr>
          <a:lstStyle/>
          <a:p>
            <a:r>
              <a:rPr lang="en-US" sz="6000" dirty="0">
                <a:solidFill>
                  <a:srgbClr val="FF0000"/>
                </a:solidFill>
              </a:rPr>
              <a:t>Faceted Classification</a:t>
            </a:r>
          </a:p>
        </p:txBody>
      </p:sp>
    </p:spTree>
    <p:extLst>
      <p:ext uri="{BB962C8B-B14F-4D97-AF65-F5344CB8AC3E}">
        <p14:creationId xmlns:p14="http://schemas.microsoft.com/office/powerpoint/2010/main" val="2417440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762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Classification Structures:</a:t>
            </a:r>
            <a:br>
              <a:rPr lang="en-US" sz="4000" b="1" dirty="0"/>
            </a:br>
            <a:r>
              <a:rPr lang="en-US" sz="4000" b="1" dirty="0"/>
              <a:t>Faceted Classification</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81435" y="1371600"/>
            <a:ext cx="8534400" cy="493484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Some domains have a primary hierarchical structure (like biological taxonomies), while others  have  multiple dimensions or characteristics that determine their equivalence classes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 FACETED classification structure uses multiple resource properties like a hierarchical one, but does not require every resource to have a value for every property and </a:t>
            </a:r>
            <a:r>
              <a:rPr lang="en-US" sz="2800" dirty="0">
                <a:solidFill>
                  <a:srgbClr val="FF0000"/>
                </a:solidFill>
                <a:latin typeface="UC Berkeley OS Sign"/>
                <a:cs typeface="Arial" pitchFamily="34" charset="0"/>
                <a:sym typeface="Arial" pitchFamily="34" charset="0"/>
              </a:rPr>
              <a:t>allows the properties to be considered in any order</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FACETED structures are especially useful when people differ in their property knowledge or preferences</a:t>
            </a:r>
            <a:endParaRPr lang="en-US" sz="24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38257075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The Need For Multiple Classifications</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pic>
        <p:nvPicPr>
          <p:cNvPr id="8" name="Picture 7" descr="Classification-MultPathways.gif"/>
          <p:cNvPicPr>
            <a:picLocks noChangeAspect="1"/>
          </p:cNvPicPr>
          <p:nvPr/>
        </p:nvPicPr>
        <p:blipFill>
          <a:blip r:embed="rId3" cstate="print"/>
          <a:stretch>
            <a:fillRect/>
          </a:stretch>
        </p:blipFill>
        <p:spPr>
          <a:xfrm>
            <a:off x="116601" y="1905000"/>
            <a:ext cx="8505759" cy="3200399"/>
          </a:xfrm>
          <a:prstGeom prst="rect">
            <a:avLst/>
          </a:prstGeom>
        </p:spPr>
      </p:pic>
    </p:spTree>
    <p:extLst>
      <p:ext uri="{BB962C8B-B14F-4D97-AF65-F5344CB8AC3E}">
        <p14:creationId xmlns:p14="http://schemas.microsoft.com/office/powerpoint/2010/main" val="338387922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pic>
        <p:nvPicPr>
          <p:cNvPr id="8" name="Picture 7" descr="MartialArtsCategories.gif"/>
          <p:cNvPicPr>
            <a:picLocks noChangeAspect="1"/>
          </p:cNvPicPr>
          <p:nvPr/>
        </p:nvPicPr>
        <p:blipFill>
          <a:blip r:embed="rId3" cstate="print"/>
          <a:stretch>
            <a:fillRect/>
          </a:stretch>
        </p:blipFill>
        <p:spPr>
          <a:xfrm>
            <a:off x="457200" y="1905000"/>
            <a:ext cx="8294893" cy="3770405"/>
          </a:xfrm>
          <a:prstGeom prst="rect">
            <a:avLst/>
          </a:prstGeom>
        </p:spPr>
      </p:pic>
      <p:sp>
        <p:nvSpPr>
          <p:cNvPr id="10" name="Title 9"/>
          <p:cNvSpPr>
            <a:spLocks noGrp="1"/>
          </p:cNvSpPr>
          <p:nvPr>
            <p:ph type="title"/>
          </p:nvPr>
        </p:nvSpPr>
        <p:spPr/>
        <p:txBody>
          <a:bodyPr>
            <a:normAutofit/>
          </a:bodyPr>
          <a:lstStyle/>
          <a:p>
            <a:r>
              <a:rPr lang="en-US" b="1" dirty="0"/>
              <a:t>Wine Classifications</a:t>
            </a:r>
            <a:endParaRPr lang="en-US" dirty="0"/>
          </a:p>
        </p:txBody>
      </p:sp>
    </p:spTree>
    <p:extLst>
      <p:ext uri="{BB962C8B-B14F-4D97-AF65-F5344CB8AC3E}">
        <p14:creationId xmlns:p14="http://schemas.microsoft.com/office/powerpoint/2010/main" val="237628102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646"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Faceted Classification</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1648197"/>
            <a:ext cx="8382000"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t>FACETS are an alternative to hierarchical classification that overcome many of its limitations</a:t>
            </a:r>
          </a:p>
          <a:p>
            <a:pPr marL="342900" indent="-342900" eaLnBrk="0" fontAlgn="base" hangingPunct="0">
              <a:lnSpc>
                <a:spcPct val="93000"/>
              </a:lnSpc>
              <a:spcBef>
                <a:spcPts val="1800"/>
              </a:spcBef>
              <a:spcAft>
                <a:spcPct val="0"/>
              </a:spcAft>
              <a:buFont typeface="Arial" pitchFamily="34" charset="0"/>
              <a:buChar char="•"/>
            </a:pPr>
            <a:r>
              <a:rPr lang="en-US" sz="2800" dirty="0"/>
              <a:t>Instead of creating a deep category hierarchy, facets create multi-dimensional </a:t>
            </a:r>
            <a:r>
              <a:rPr lang="en-US" sz="2800" b="1" dirty="0">
                <a:solidFill>
                  <a:srgbClr val="FF0000"/>
                </a:solidFill>
              </a:rPr>
              <a:t>categories that are defined (or generated) through grammatical composition (or combination) </a:t>
            </a:r>
            <a:r>
              <a:rPr lang="en-US" sz="2800" dirty="0"/>
              <a:t>from the (characteristics or dimensions or relations) in the domain</a:t>
            </a:r>
          </a:p>
          <a:p>
            <a:pPr marL="342900" indent="-342900" eaLnBrk="0" fontAlgn="base" hangingPunct="0">
              <a:lnSpc>
                <a:spcPct val="93000"/>
              </a:lnSpc>
              <a:spcBef>
                <a:spcPts val="1800"/>
              </a:spcBef>
              <a:spcAft>
                <a:spcPct val="0"/>
              </a:spcAft>
              <a:buFont typeface="Arial" pitchFamily="34" charset="0"/>
              <a:buChar char="•"/>
            </a:pPr>
            <a:r>
              <a:rPr lang="en-US" sz="2800" dirty="0"/>
              <a:t>Facets divide a domain or subject into "homogeneous" or "semantically cohesive" categories of manageable size </a:t>
            </a:r>
          </a:p>
        </p:txBody>
      </p:sp>
    </p:spTree>
    <p:extLst>
      <p:ext uri="{BB962C8B-B14F-4D97-AF65-F5344CB8AC3E}">
        <p14:creationId xmlns:p14="http://schemas.microsoft.com/office/powerpoint/2010/main" val="101095980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5" name="Title 4"/>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Facets and User Interfaces</a:t>
            </a:r>
          </a:p>
        </p:txBody>
      </p:sp>
      <p:pic>
        <p:nvPicPr>
          <p:cNvPr id="39938" name="Picture 2"/>
          <p:cNvPicPr>
            <a:picLocks noChangeAspect="1" noChangeArrowheads="1"/>
          </p:cNvPicPr>
          <p:nvPr/>
        </p:nvPicPr>
        <p:blipFill>
          <a:blip r:embed="rId3" cstate="print"/>
          <a:srcRect/>
          <a:stretch>
            <a:fillRect/>
          </a:stretch>
        </p:blipFill>
        <p:spPr bwMode="auto">
          <a:xfrm>
            <a:off x="304800" y="3124200"/>
            <a:ext cx="8441521" cy="2900362"/>
          </a:xfrm>
          <a:prstGeom prst="rect">
            <a:avLst/>
          </a:prstGeom>
          <a:noFill/>
          <a:ln w="9525">
            <a:noFill/>
            <a:miter lim="800000"/>
            <a:headEnd/>
            <a:tailEnd/>
          </a:ln>
        </p:spPr>
      </p:pic>
      <p:sp>
        <p:nvSpPr>
          <p:cNvPr id="7" name="TextBox 6"/>
          <p:cNvSpPr txBox="1"/>
          <p:nvPr/>
        </p:nvSpPr>
        <p:spPr>
          <a:xfrm>
            <a:off x="381000" y="1752600"/>
            <a:ext cx="2819400" cy="923330"/>
          </a:xfrm>
          <a:prstGeom prst="rect">
            <a:avLst/>
          </a:prstGeom>
          <a:noFill/>
        </p:spPr>
        <p:txBody>
          <a:bodyPr wrap="square" rtlCol="0">
            <a:spAutoFit/>
          </a:bodyPr>
          <a:lstStyle/>
          <a:p>
            <a:r>
              <a:rPr lang="en-US" dirty="0"/>
              <a:t>Sequential category selection, results only at leaf nodes</a:t>
            </a:r>
          </a:p>
        </p:txBody>
      </p:sp>
      <p:sp>
        <p:nvSpPr>
          <p:cNvPr id="9" name="TextBox 8"/>
          <p:cNvSpPr txBox="1"/>
          <p:nvPr/>
        </p:nvSpPr>
        <p:spPr>
          <a:xfrm>
            <a:off x="4724400" y="1828800"/>
            <a:ext cx="2819400" cy="1200329"/>
          </a:xfrm>
          <a:prstGeom prst="rect">
            <a:avLst/>
          </a:prstGeom>
          <a:noFill/>
        </p:spPr>
        <p:txBody>
          <a:bodyPr wrap="square" rtlCol="0">
            <a:spAutoFit/>
          </a:bodyPr>
          <a:lstStyle/>
          <a:p>
            <a:r>
              <a:rPr lang="en-US" dirty="0"/>
              <a:t>Each selection yields a set of results, and subsequent selections refine the results set</a:t>
            </a:r>
          </a:p>
        </p:txBody>
      </p:sp>
    </p:spTree>
    <p:extLst>
      <p:ext uri="{BB962C8B-B14F-4D97-AF65-F5344CB8AC3E}">
        <p14:creationId xmlns:p14="http://schemas.microsoft.com/office/powerpoint/2010/main" val="353108961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4800" y="1341733"/>
            <a:ext cx="7696200" cy="1533432"/>
          </a:xfrm>
          <a:prstGeom prst="rect">
            <a:avLst/>
          </a:prstGeom>
        </p:spPr>
      </p:pic>
      <p:pic>
        <p:nvPicPr>
          <p:cNvPr id="4" name="Picture 3"/>
          <p:cNvPicPr>
            <a:picLocks noChangeAspect="1"/>
          </p:cNvPicPr>
          <p:nvPr/>
        </p:nvPicPr>
        <p:blipFill>
          <a:blip r:embed="rId4"/>
          <a:stretch>
            <a:fillRect/>
          </a:stretch>
        </p:blipFill>
        <p:spPr>
          <a:xfrm>
            <a:off x="304800" y="4902966"/>
            <a:ext cx="7391400" cy="1955034"/>
          </a:xfrm>
          <a:prstGeom prst="rect">
            <a:avLst/>
          </a:prstGeom>
        </p:spPr>
      </p:pic>
      <p:pic>
        <p:nvPicPr>
          <p:cNvPr id="5" name="Picture 4"/>
          <p:cNvPicPr>
            <a:picLocks noChangeAspect="1"/>
          </p:cNvPicPr>
          <p:nvPr/>
        </p:nvPicPr>
        <p:blipFill>
          <a:blip r:embed="rId5"/>
          <a:stretch>
            <a:fillRect/>
          </a:stretch>
        </p:blipFill>
        <p:spPr>
          <a:xfrm>
            <a:off x="304800" y="2911024"/>
            <a:ext cx="5768788" cy="1956083"/>
          </a:xfrm>
          <a:prstGeom prst="rect">
            <a:avLst/>
          </a:prstGeom>
        </p:spPr>
      </p:pic>
      <p:sp>
        <p:nvSpPr>
          <p:cNvPr id="2" name="Rectangle 1"/>
          <p:cNvSpPr/>
          <p:nvPr/>
        </p:nvSpPr>
        <p:spPr>
          <a:xfrm>
            <a:off x="457200" y="228600"/>
            <a:ext cx="7848600" cy="954107"/>
          </a:xfrm>
          <a:prstGeom prst="rect">
            <a:avLst/>
          </a:prstGeom>
        </p:spPr>
        <p:txBody>
          <a:bodyPr wrap="square">
            <a:spAutoFit/>
          </a:bodyPr>
          <a:lstStyle/>
          <a:p>
            <a:r>
              <a:rPr lang="en-US" sz="2800" b="1" dirty="0"/>
              <a:t>Faceted classification is commonly used in web sites where the resources have many properties</a:t>
            </a:r>
          </a:p>
        </p:txBody>
      </p:sp>
    </p:spTree>
    <p:extLst>
      <p:ext uri="{BB962C8B-B14F-4D97-AF65-F5344CB8AC3E}">
        <p14:creationId xmlns:p14="http://schemas.microsoft.com/office/powerpoint/2010/main" val="3600928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Types of Facets</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2286000"/>
            <a:ext cx="8534400" cy="356267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t>Enumerative -- a set of mutually exclusive possible values</a:t>
            </a:r>
          </a:p>
          <a:p>
            <a:pPr marL="342900" indent="-342900" eaLnBrk="0" fontAlgn="base" hangingPunct="0">
              <a:lnSpc>
                <a:spcPct val="93000"/>
              </a:lnSpc>
              <a:spcBef>
                <a:spcPts val="1800"/>
              </a:spcBef>
              <a:spcAft>
                <a:spcPct val="0"/>
              </a:spcAft>
              <a:buFont typeface="Arial" pitchFamily="34" charset="0"/>
              <a:buChar char="•"/>
            </a:pPr>
            <a:r>
              <a:rPr lang="en-US" sz="2800" dirty="0"/>
              <a:t>Boolean -- yes or no on some dimension</a:t>
            </a:r>
          </a:p>
          <a:p>
            <a:pPr marL="342900" indent="-342900" eaLnBrk="0" fontAlgn="base" hangingPunct="0">
              <a:lnSpc>
                <a:spcPct val="93000"/>
              </a:lnSpc>
              <a:spcBef>
                <a:spcPts val="1800"/>
              </a:spcBef>
              <a:spcAft>
                <a:spcPct val="0"/>
              </a:spcAft>
              <a:buFont typeface="Arial" pitchFamily="34" charset="0"/>
              <a:buChar char="•"/>
            </a:pPr>
            <a:r>
              <a:rPr lang="en-US" sz="2800" dirty="0"/>
              <a:t>Hierarchical or taxonomic -- organize the instances by logical containment</a:t>
            </a:r>
          </a:p>
          <a:p>
            <a:pPr marL="342900" indent="-342900" eaLnBrk="0" fontAlgn="base" hangingPunct="0">
              <a:lnSpc>
                <a:spcPct val="93000"/>
              </a:lnSpc>
              <a:spcBef>
                <a:spcPts val="1800"/>
              </a:spcBef>
              <a:spcAft>
                <a:spcPct val="0"/>
              </a:spcAft>
              <a:buFont typeface="Arial" pitchFamily="34" charset="0"/>
              <a:buChar char="•"/>
            </a:pPr>
            <a:r>
              <a:rPr lang="en-US" sz="2800" dirty="0"/>
              <a:t>Spectrum -- numerical attributes on some range, with min and max</a:t>
            </a:r>
          </a:p>
        </p:txBody>
      </p:sp>
    </p:spTree>
    <p:extLst>
      <p:ext uri="{BB962C8B-B14F-4D97-AF65-F5344CB8AC3E}">
        <p14:creationId xmlns:p14="http://schemas.microsoft.com/office/powerpoint/2010/main" val="87985075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Classification Is Purposeful</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524000"/>
            <a:ext cx="7772400" cy="41333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Classifications arrange resources </a:t>
            </a:r>
            <a:r>
              <a:rPr lang="en-US" sz="2800" dirty="0">
                <a:solidFill>
                  <a:srgbClr val="FF0000"/>
                </a:solidFill>
                <a:latin typeface="UC Berkeley OS Sign"/>
                <a:cs typeface="Arial" pitchFamily="34" charset="0"/>
                <a:sym typeface="Arial" pitchFamily="34" charset="0"/>
              </a:rPr>
              <a:t>to provide structure for</a:t>
            </a:r>
            <a:r>
              <a:rPr lang="en-US" sz="2800" dirty="0">
                <a:latin typeface="UC Berkeley OS Sign"/>
                <a:cs typeface="Arial" pitchFamily="34" charset="0"/>
                <a:sym typeface="Arial" pitchFamily="34" charset="0"/>
              </a:rPr>
              <a:t> and </a:t>
            </a:r>
            <a:r>
              <a:rPr lang="en-US" sz="2800" dirty="0">
                <a:solidFill>
                  <a:srgbClr val="FF0000"/>
                </a:solidFill>
                <a:latin typeface="UC Berkeley OS Sign"/>
                <a:cs typeface="Arial" pitchFamily="34" charset="0"/>
                <a:sym typeface="Arial" pitchFamily="34" charset="0"/>
              </a:rPr>
              <a:t>increase the precision of INTERACTIONS </a:t>
            </a:r>
            <a:r>
              <a:rPr lang="en-US" sz="2800" dirty="0">
                <a:latin typeface="UC Berkeley OS Sign"/>
                <a:cs typeface="Arial" pitchFamily="34" charset="0"/>
                <a:sym typeface="Arial" pitchFamily="34" charset="0"/>
              </a:rPr>
              <a:t>in organizing systems by human or computational agents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Classifications are essential in useful work</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They serve as a </a:t>
            </a:r>
            <a:r>
              <a:rPr lang="en-US" sz="2800" dirty="0">
                <a:solidFill>
                  <a:srgbClr val="FF0000"/>
                </a:solidFill>
                <a:latin typeface="UC Berkeley OS Sign"/>
                <a:cs typeface="Arial" pitchFamily="34" charset="0"/>
                <a:sym typeface="Arial" pitchFamily="34" charset="0"/>
              </a:rPr>
              <a:t>reference model </a:t>
            </a:r>
            <a:r>
              <a:rPr lang="en-US" sz="2800" dirty="0">
                <a:latin typeface="UC Berkeley OS Sign"/>
                <a:cs typeface="Arial" pitchFamily="34" charset="0"/>
                <a:sym typeface="Arial" pitchFamily="34" charset="0"/>
              </a:rPr>
              <a:t>to individual domains and the relationships among them to help people understand and communicate the concepts and relationships</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Choosing Facets</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1000" y="1371600"/>
            <a:ext cx="8534400" cy="499748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t>ORTHOGONALITY - facets are independent dimensions</a:t>
            </a:r>
          </a:p>
          <a:p>
            <a:pPr marL="342900" indent="-342900" eaLnBrk="0" fontAlgn="base" hangingPunct="0">
              <a:lnSpc>
                <a:spcPct val="93000"/>
              </a:lnSpc>
              <a:spcBef>
                <a:spcPts val="1800"/>
              </a:spcBef>
              <a:spcAft>
                <a:spcPct val="0"/>
              </a:spcAft>
              <a:buFont typeface="Arial" pitchFamily="34" charset="0"/>
              <a:buChar char="•"/>
            </a:pPr>
            <a:r>
              <a:rPr lang="en-US" sz="2400" dirty="0"/>
              <a:t>SEMANTIC BALANCE - top level facets are the most important semantic dimensions of the domain; values within facets are at equal semantic level</a:t>
            </a:r>
          </a:p>
          <a:p>
            <a:pPr marL="342900" indent="-342900" eaLnBrk="0" fontAlgn="base" hangingPunct="0">
              <a:lnSpc>
                <a:spcPct val="93000"/>
              </a:lnSpc>
              <a:spcBef>
                <a:spcPts val="1800"/>
              </a:spcBef>
              <a:spcAft>
                <a:spcPct val="0"/>
              </a:spcAft>
              <a:buFont typeface="Arial" pitchFamily="34" charset="0"/>
              <a:buChar char="•"/>
            </a:pPr>
            <a:r>
              <a:rPr lang="en-US" sz="2400" dirty="0"/>
              <a:t>COVERAGE - all current instances can be classified</a:t>
            </a:r>
          </a:p>
          <a:p>
            <a:pPr marL="342900" indent="-342900" eaLnBrk="0" fontAlgn="base" hangingPunct="0">
              <a:lnSpc>
                <a:spcPct val="93000"/>
              </a:lnSpc>
              <a:spcBef>
                <a:spcPts val="1800"/>
              </a:spcBef>
              <a:spcAft>
                <a:spcPct val="0"/>
              </a:spcAft>
              <a:buFont typeface="Arial" pitchFamily="34" charset="0"/>
              <a:buChar char="•"/>
            </a:pPr>
            <a:r>
              <a:rPr lang="en-US" sz="2400" dirty="0"/>
              <a:t>SCALABILITY - future instances can be classified</a:t>
            </a:r>
          </a:p>
          <a:p>
            <a:pPr marL="342900" indent="-342900" eaLnBrk="0" fontAlgn="base" hangingPunct="0">
              <a:lnSpc>
                <a:spcPct val="93000"/>
              </a:lnSpc>
              <a:spcBef>
                <a:spcPts val="1800"/>
              </a:spcBef>
              <a:spcAft>
                <a:spcPct val="0"/>
              </a:spcAft>
              <a:buFont typeface="Arial" pitchFamily="34" charset="0"/>
              <a:buChar char="•"/>
            </a:pPr>
            <a:r>
              <a:rPr lang="en-US" sz="2400" dirty="0"/>
              <a:t>OBJECTIVITY - instances can be objectively classified; might also be called CONCRETENESS</a:t>
            </a:r>
          </a:p>
          <a:p>
            <a:pPr marL="342900" indent="-342900" eaLnBrk="0" fontAlgn="base" hangingPunct="0">
              <a:lnSpc>
                <a:spcPct val="93000"/>
              </a:lnSpc>
              <a:spcBef>
                <a:spcPts val="1800"/>
              </a:spcBef>
              <a:spcAft>
                <a:spcPct val="0"/>
              </a:spcAft>
              <a:buFont typeface="Arial" pitchFamily="34" charset="0"/>
              <a:buChar char="•"/>
            </a:pPr>
            <a:r>
              <a:rPr lang="en-US" sz="2400" dirty="0"/>
              <a:t>NOT IDIOSYNCRATIC - facet semantics should be "mainstream" or "normative" and not rely on clever, fanciful or metaphoric  interpretation</a:t>
            </a:r>
          </a:p>
        </p:txBody>
      </p:sp>
    </p:spTree>
    <p:extLst>
      <p:ext uri="{BB962C8B-B14F-4D97-AF65-F5344CB8AC3E}">
        <p14:creationId xmlns:p14="http://schemas.microsoft.com/office/powerpoint/2010/main" val="276883875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20120" y="345235"/>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Contrasting Enumerative and</a:t>
            </a:r>
            <a:br>
              <a:rPr lang="en-US" sz="4000" b="1" dirty="0"/>
            </a:br>
            <a:r>
              <a:rPr lang="en-US" sz="4000" b="1" dirty="0"/>
              <a:t>Faceted Classification Structures</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20120" y="2057400"/>
            <a:ext cx="7885680" cy="419015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rPr>
              <a:t>Enumerative and faceted structures are logically opposites of each other</a:t>
            </a:r>
          </a:p>
          <a:p>
            <a:pPr marL="800100" lvl="1"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rPr>
              <a:t>Enumerative structures create every possible category in advance</a:t>
            </a:r>
          </a:p>
          <a:p>
            <a:pPr marL="800100" lvl="1" indent="-342900" eaLnBrk="0" fontAlgn="base" hangingPunct="0">
              <a:lnSpc>
                <a:spcPct val="93000"/>
              </a:lnSpc>
              <a:spcBef>
                <a:spcPts val="1800"/>
              </a:spcBef>
              <a:spcAft>
                <a:spcPct val="0"/>
              </a:spcAft>
              <a:buFont typeface="Arial" pitchFamily="34" charset="0"/>
              <a:buChar char="•"/>
            </a:pPr>
            <a:r>
              <a:rPr lang="en-US" sz="3200" dirty="0">
                <a:solidFill>
                  <a:srgbClr val="FF0000"/>
                </a:solidFill>
                <a:latin typeface="UC Berkeley OS Sign"/>
                <a:cs typeface="Arial" pitchFamily="34" charset="0"/>
              </a:rPr>
              <a:t>A faceted classification structure creates its categories “on demand” </a:t>
            </a:r>
            <a:r>
              <a:rPr lang="en-US" sz="3200" dirty="0">
                <a:latin typeface="UC Berkeley OS Sign"/>
                <a:cs typeface="Arial" pitchFamily="34" charset="0"/>
              </a:rPr>
              <a:t>only when they are needed when some resource takes on values on some set of facets</a:t>
            </a:r>
            <a:endParaRPr lang="en-US" sz="32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241079050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B38CA-19A7-41FF-9521-9EF4761D4B98}"/>
              </a:ext>
            </a:extLst>
          </p:cNvPr>
          <p:cNvSpPr>
            <a:spLocks noGrp="1"/>
          </p:cNvSpPr>
          <p:nvPr>
            <p:ph type="title"/>
          </p:nvPr>
        </p:nvSpPr>
        <p:spPr>
          <a:xfrm>
            <a:off x="354106" y="2514600"/>
            <a:ext cx="3200400" cy="1143000"/>
          </a:xfrm>
        </p:spPr>
        <p:txBody>
          <a:bodyPr>
            <a:normAutofit fontScale="90000"/>
          </a:bodyPr>
          <a:lstStyle/>
          <a:p>
            <a:r>
              <a:rPr lang="en-US" dirty="0"/>
              <a:t>Would Faceted Classification</a:t>
            </a:r>
            <a:br>
              <a:rPr lang="en-US" dirty="0"/>
            </a:br>
            <a:r>
              <a:rPr lang="en-US" dirty="0"/>
              <a:t> Work Better Here?</a:t>
            </a:r>
            <a:br>
              <a:rPr lang="en-US" dirty="0"/>
            </a:br>
            <a:br>
              <a:rPr lang="en-US" dirty="0"/>
            </a:br>
            <a:r>
              <a:rPr lang="en-US" dirty="0"/>
              <a:t>(properties in any order)</a:t>
            </a:r>
          </a:p>
        </p:txBody>
      </p:sp>
      <p:pic>
        <p:nvPicPr>
          <p:cNvPr id="5" name="Content Placeholder 4">
            <a:extLst>
              <a:ext uri="{FF2B5EF4-FFF2-40B4-BE49-F238E27FC236}">
                <a16:creationId xmlns:a16="http://schemas.microsoft.com/office/drawing/2014/main" id="{920BE318-5E0D-4325-B339-25E662793863}"/>
              </a:ext>
            </a:extLst>
          </p:cNvPr>
          <p:cNvPicPr>
            <a:picLocks noGrp="1" noChangeAspect="1"/>
          </p:cNvPicPr>
          <p:nvPr>
            <p:ph sz="half" idx="1"/>
          </p:nvPr>
        </p:nvPicPr>
        <p:blipFill>
          <a:blip r:embed="rId3"/>
          <a:stretch>
            <a:fillRect/>
          </a:stretch>
        </p:blipFill>
        <p:spPr>
          <a:xfrm>
            <a:off x="4114800" y="467360"/>
            <a:ext cx="4675094" cy="3428402"/>
          </a:xfrm>
          <a:prstGeom prst="rect">
            <a:avLst/>
          </a:prstGeom>
        </p:spPr>
      </p:pic>
      <p:pic>
        <p:nvPicPr>
          <p:cNvPr id="6" name="Content Placeholder 5">
            <a:extLst>
              <a:ext uri="{FF2B5EF4-FFF2-40B4-BE49-F238E27FC236}">
                <a16:creationId xmlns:a16="http://schemas.microsoft.com/office/drawing/2014/main" id="{87FD27B2-0BAE-4C18-AE1D-CE63F8E07338}"/>
              </a:ext>
            </a:extLst>
          </p:cNvPr>
          <p:cNvPicPr>
            <a:picLocks noGrp="1" noChangeAspect="1"/>
          </p:cNvPicPr>
          <p:nvPr>
            <p:ph sz="half" idx="2"/>
          </p:nvPr>
        </p:nvPicPr>
        <p:blipFill>
          <a:blip r:embed="rId4"/>
          <a:stretch>
            <a:fillRect/>
          </a:stretch>
        </p:blipFill>
        <p:spPr>
          <a:xfrm>
            <a:off x="4191000" y="4038600"/>
            <a:ext cx="4436311" cy="2549946"/>
          </a:xfrm>
          <a:prstGeom prst="rect">
            <a:avLst/>
          </a:prstGeom>
        </p:spPr>
      </p:pic>
    </p:spTree>
    <p:extLst>
      <p:ext uri="{BB962C8B-B14F-4D97-AF65-F5344CB8AC3E}">
        <p14:creationId xmlns:p14="http://schemas.microsoft.com/office/powerpoint/2010/main" val="3735756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209800"/>
            <a:ext cx="5715000" cy="2862322"/>
          </a:xfrm>
          <a:prstGeom prst="rect">
            <a:avLst/>
          </a:prstGeom>
          <a:noFill/>
        </p:spPr>
        <p:txBody>
          <a:bodyPr wrap="square" rtlCol="0">
            <a:spAutoFit/>
          </a:bodyPr>
          <a:lstStyle/>
          <a:p>
            <a:r>
              <a:rPr lang="en-US" sz="6000" dirty="0">
                <a:solidFill>
                  <a:srgbClr val="FF0000"/>
                </a:solidFill>
              </a:rPr>
              <a:t>Specifications </a:t>
            </a:r>
          </a:p>
          <a:p>
            <a:r>
              <a:rPr lang="en-US" sz="6000" dirty="0">
                <a:solidFill>
                  <a:srgbClr val="FF0000"/>
                </a:solidFill>
              </a:rPr>
              <a:t>{and, or, vs.}</a:t>
            </a:r>
          </a:p>
          <a:p>
            <a:r>
              <a:rPr lang="en-US" sz="6000" dirty="0">
                <a:solidFill>
                  <a:srgbClr val="FF0000"/>
                </a:solidFill>
              </a:rPr>
              <a:t>Standards</a:t>
            </a:r>
          </a:p>
        </p:txBody>
      </p:sp>
    </p:spTree>
    <p:extLst>
      <p:ext uri="{BB962C8B-B14F-4D97-AF65-F5344CB8AC3E}">
        <p14:creationId xmlns:p14="http://schemas.microsoft.com/office/powerpoint/2010/main" val="1909557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"Specifications"</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371600"/>
            <a:ext cx="7772400" cy="465399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A specification is an explicit and detailed </a:t>
            </a:r>
            <a:r>
              <a:rPr lang="en-US" sz="2400" dirty="0">
                <a:solidFill>
                  <a:srgbClr val="FF0000"/>
                </a:solidFill>
                <a:latin typeface="UC Berkeley OS Sign"/>
                <a:cs typeface="Arial" pitchFamily="34" charset="0"/>
                <a:sym typeface="Arial" pitchFamily="34" charset="0"/>
              </a:rPr>
              <a:t>description about how something (a product, system, service, or practice) works</a:t>
            </a:r>
            <a:r>
              <a:rPr lang="en-US" sz="2400" dirty="0">
                <a:latin typeface="UC Berkeley OS Sign"/>
                <a:cs typeface="Arial" pitchFamily="34" charset="0"/>
                <a:sym typeface="Arial" pitchFamily="34" charset="0"/>
              </a:rPr>
              <a:t> that might include:</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the definitions of the key concepts or terms used in the description</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the materials from which it is made</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the components (tangible or intangible) that are arranged or assembled to make it work</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the methods or processes by which it operates</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the inputs and outputs for each method or process</a:t>
            </a:r>
          </a:p>
        </p:txBody>
      </p:sp>
    </p:spTree>
    <p:extLst>
      <p:ext uri="{BB962C8B-B14F-4D97-AF65-F5344CB8AC3E}">
        <p14:creationId xmlns:p14="http://schemas.microsoft.com/office/powerpoint/2010/main" val="93027622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"Standards"</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200" y="1447800"/>
            <a:ext cx="7772400" cy="476665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A standard is a </a:t>
            </a:r>
            <a:r>
              <a:rPr lang="en-US" sz="2400" dirty="0">
                <a:solidFill>
                  <a:srgbClr val="FF0000"/>
                </a:solidFill>
                <a:latin typeface="UC Berkeley OS Sign"/>
                <a:cs typeface="Arial" pitchFamily="34" charset="0"/>
                <a:sym typeface="Arial" pitchFamily="34" charset="0"/>
              </a:rPr>
              <a:t>published specification that is developed and maintained by consensus </a:t>
            </a:r>
            <a:r>
              <a:rPr lang="en-US" sz="2400" dirty="0">
                <a:latin typeface="UC Berkeley OS Sign"/>
                <a:cs typeface="Arial" pitchFamily="34" charset="0"/>
                <a:sym typeface="Arial" pitchFamily="34" charset="0"/>
              </a:rPr>
              <a:t>of all the relevant stakeholders in some domain</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following a defined and transparent process </a:t>
            </a:r>
          </a:p>
          <a:p>
            <a:pPr marL="800100" lvl="2"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usually under the auspices of a dedicated organization with the authority to create standards</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The rigor and transparency of the process by which a standard is created is essential to its legitimacy</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Some governments or other large procurers or products of systems require that they be based on these "de jure" standards</a:t>
            </a:r>
          </a:p>
        </p:txBody>
      </p:sp>
    </p:spTree>
    <p:extLst>
      <p:ext uri="{BB962C8B-B14F-4D97-AF65-F5344CB8AC3E}">
        <p14:creationId xmlns:p14="http://schemas.microsoft.com/office/powerpoint/2010/main" val="164643552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30660" y="40341"/>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Classification and Standardization (1)</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399" y="1182032"/>
            <a:ext cx="7772400" cy="574000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Classifications and standards both impose order on resources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They both distinguish, explicitly or implicitly, between standard / appropriate / effective and nonstandard / inappropriate / ineffective ways of creating organizing, and using resources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But this does not imply that a standard is a good one or that the best one will win a “standards war”</a:t>
            </a:r>
          </a:p>
          <a:p>
            <a:pPr eaLnBrk="0" fontAlgn="base" hangingPunct="0">
              <a:lnSpc>
                <a:spcPct val="93000"/>
              </a:lnSpc>
              <a:spcBef>
                <a:spcPts val="1800"/>
              </a:spcBef>
              <a:spcAft>
                <a:spcPct val="0"/>
              </a:spcAft>
            </a:pPr>
            <a:r>
              <a:rPr lang="en-US" sz="2800" b="1" i="1" dirty="0">
                <a:solidFill>
                  <a:srgbClr val="FF0000"/>
                </a:solidFill>
                <a:latin typeface="UC Berkeley OS Sign"/>
                <a:cs typeface="Arial" pitchFamily="34" charset="0"/>
                <a:sym typeface="Arial" pitchFamily="34" charset="0"/>
              </a:rPr>
              <a:t>STOP AND THINK: Examples of standards wars?</a:t>
            </a:r>
          </a:p>
          <a:p>
            <a:pPr marL="342900" indent="-342900" eaLnBrk="0" fontAlgn="base" hangingPunct="0">
              <a:lnSpc>
                <a:spcPct val="93000"/>
              </a:lnSpc>
              <a:spcBef>
                <a:spcPts val="1800"/>
              </a:spcBef>
              <a:spcAft>
                <a:spcPct val="0"/>
              </a:spcAft>
              <a:buFont typeface="Arial" pitchFamily="34" charset="0"/>
              <a:buChar char="•"/>
            </a:pPr>
            <a:endParaRPr lang="en-US" sz="24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278268354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Classification and Standardization (2)</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133600"/>
            <a:ext cx="7772400" cy="390616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Some classifications become standards</a:t>
            </a:r>
          </a:p>
          <a:p>
            <a:pPr marL="342900" indent="-342900" eaLnBrk="0" fontAlgn="base" hangingPunct="0">
              <a:lnSpc>
                <a:spcPct val="93000"/>
              </a:lnSpc>
              <a:spcBef>
                <a:spcPts val="1800"/>
              </a:spcBef>
              <a:spcAft>
                <a:spcPct val="0"/>
              </a:spcAft>
              <a:buFont typeface="Arial" pitchFamily="34" charset="0"/>
              <a:buChar char="•"/>
            </a:pPr>
            <a:r>
              <a:rPr lang="en-US" sz="2800" dirty="0">
                <a:solidFill>
                  <a:srgbClr val="FF0000"/>
                </a:solidFill>
                <a:latin typeface="UC Berkeley OS Sign"/>
                <a:cs typeface="Arial" pitchFamily="34" charset="0"/>
                <a:sym typeface="Arial" pitchFamily="34" charset="0"/>
              </a:rPr>
              <a:t>Every successful standard imposes a classification system</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Standards and classification systems can have significant inertia, becoming part of the "installed base" or "infrastructure" and difficult to change</a:t>
            </a:r>
          </a:p>
          <a:p>
            <a:pPr marL="342900" indent="-342900" eaLnBrk="0" fontAlgn="base" hangingPunct="0">
              <a:lnSpc>
                <a:spcPct val="93000"/>
              </a:lnSpc>
              <a:spcBef>
                <a:spcPts val="1800"/>
              </a:spcBef>
              <a:spcAft>
                <a:spcPct val="0"/>
              </a:spcAft>
              <a:buFont typeface="Arial" pitchFamily="34" charset="0"/>
              <a:buChar char="•"/>
            </a:pPr>
            <a:endParaRPr lang="en-US" sz="24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308382706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83567" y="44184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Why Standards Exist (1)</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3567" y="1659731"/>
            <a:ext cx="7772400" cy="493484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Standards serve as a </a:t>
            </a:r>
            <a:r>
              <a:rPr lang="en-US" sz="2800" dirty="0">
                <a:solidFill>
                  <a:srgbClr val="FF0000"/>
                </a:solidFill>
                <a:latin typeface="UC Berkeley OS Sign"/>
                <a:cs typeface="Arial" pitchFamily="34" charset="0"/>
                <a:sym typeface="Arial" pitchFamily="34" charset="0"/>
              </a:rPr>
              <a:t>coordinating mechanism </a:t>
            </a:r>
            <a:r>
              <a:rPr lang="en-US" sz="2800" dirty="0">
                <a:latin typeface="UC Berkeley OS Sign"/>
                <a:cs typeface="Arial" pitchFamily="34" charset="0"/>
                <a:sym typeface="Arial" pitchFamily="34" charset="0"/>
              </a:rPr>
              <a:t>whenever there are alternative ways of doing or making something that might be incompatible or that otherwise wouldn't be possible</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Cost savings from economies of scale and interoperability</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Standards can also serve as a </a:t>
            </a:r>
            <a:r>
              <a:rPr lang="en-US" sz="2800" dirty="0">
                <a:solidFill>
                  <a:srgbClr val="FF0000"/>
                </a:solidFill>
                <a:latin typeface="UC Berkeley OS Sign"/>
                <a:cs typeface="Arial" pitchFamily="34" charset="0"/>
                <a:sym typeface="Arial" pitchFamily="34" charset="0"/>
              </a:rPr>
              <a:t>regulating mechanism </a:t>
            </a:r>
            <a:r>
              <a:rPr lang="en-US" sz="2800" dirty="0">
                <a:latin typeface="UC Berkeley OS Sign"/>
                <a:cs typeface="Arial" pitchFamily="34" charset="0"/>
                <a:sym typeface="Arial" pitchFamily="34" charset="0"/>
              </a:rPr>
              <a:t>to restrict behavior or operation that might be unsafe, unfair, or otherwise "harmful“</a:t>
            </a:r>
          </a:p>
        </p:txBody>
      </p:sp>
    </p:spTree>
    <p:extLst>
      <p:ext uri="{BB962C8B-B14F-4D97-AF65-F5344CB8AC3E}">
        <p14:creationId xmlns:p14="http://schemas.microsoft.com/office/powerpoint/2010/main" val="90580146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51054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Which Side</a:t>
            </a:r>
            <a:br>
              <a:rPr lang="en-US" sz="4000" b="1" dirty="0"/>
            </a:br>
            <a:r>
              <a:rPr lang="en-US" sz="4000" b="1" dirty="0"/>
              <a:t>to Drive On?</a:t>
            </a:r>
          </a:p>
        </p:txBody>
      </p:sp>
      <p:pic>
        <p:nvPicPr>
          <p:cNvPr id="154626" name="Picture 2" descr="https://encrypted-tbn0.gstatic.com/images?q=tbn:ANd9GcRFymJzqvJWpvJ17kFAfFjreUSA7kdNTRjl7qTegvypXFjmB04y8w"/>
          <p:cNvPicPr>
            <a:picLocks noChangeAspect="1" noChangeArrowheads="1"/>
          </p:cNvPicPr>
          <p:nvPr/>
        </p:nvPicPr>
        <p:blipFill>
          <a:blip r:embed="rId3" cstate="print"/>
          <a:srcRect/>
          <a:stretch>
            <a:fillRect/>
          </a:stretch>
        </p:blipFill>
        <p:spPr bwMode="auto">
          <a:xfrm>
            <a:off x="4572000" y="228600"/>
            <a:ext cx="3752850" cy="2382130"/>
          </a:xfrm>
          <a:prstGeom prst="rect">
            <a:avLst/>
          </a:prstGeom>
          <a:noFill/>
        </p:spPr>
      </p:pic>
      <p:sp>
        <p:nvSpPr>
          <p:cNvPr id="154628" name="AutoShape 4" descr="data:image/jpeg;base64,/9j/4AAQSkZJRgABAQAAAQABAAD/2wCEAAkGBhQSERUUExQUFRUWGB4VGBcXFxwYGBwVHBcYFx0aFxcXHCYeFxwjHBgcIC8gJCgpLCwsHB4xNTAqNSYrLCkBCQoKDQwMFA8PFCkYFBgpKSkpKSkpKSkpKSkpKSkpKSkpKSkpKTUpKSkpKSkpKSkpKSkpKSkpKSkpKSkpKSkpKf/AABEIAJwBRAMBIgACEQEDEQH/xAAcAAABBQEBAQAAAAAAAAAAAAAGAgMEBQcBAAj/xABLEAACAQIEAwUDBwgHBgcBAAABAhEAAwQSITEFBkETIlFhcTKBkQcUI0KhscEzNFJicnOy0RUkQ5KzwuElNVOC8PEWg5Oiw9LTF//EABYBAQEBAAAAAAAAAAAAAAAAAAABAv/EABcRAQEBAQAAAAAAAAAAAAAAAAABEUH/2gAMAwEAAhEDEQA/ACpNh6UsUhNhS1rTJQFKpNdoFV6uTXaivV41ya9NB6uV2uUVw0ktSjSDUHM50rA747x9a3vrWD311Pr+NSFQ3Fc+bsVLRoCATpuSQNNzqKcuCnrdgm2xAJyNLEdBnHw3qoducsuM2Z0BtotxxDnIjAQTlQg+0NpqD/R67dtaGsbXd/8A06uLnA7ifOEEH6EXpVtOz1Pv2iPGq25aEv5Mh+JNNDTcIAE9tbiSJy3Ykb/2XSkrwoESL1rTyu//AJVb4e4q2FDeyDihMfXNlAo9JP31CwVmSwMbkCZBmdNgf5eNND9nku45yrdwxPh2sH3qRP2VKHyaYvwt/wB4x8csVY8wcNRQ75IJUOrdrK6kKO6w2n+dROX7B7YZHIPQ2XWcxOQbwI160FfiOSb6GGNsEft/Yezg+6o45WuSO/a1E7vtJX9DxB+FGiYvEKxy4vEDUyGRH1DukQWI9pCNKiY/GXGYM7K7KCQRbFskZvrBdGkj7/GgGf8AwjdgHPa1Mbvvr0yeVPWORr7tlVrZaM277QDv2cdRV8l0QIJ9t9/CWifsq84M57S5GkWh3vCVTWJPrvRAfgOSMU1u6iqhYlCPpFAIUtJBJ8xT1v5K8YRvYHkbn2aLFHXK9/MRrPcPeGx78QJGwFEBuHWSPaIEeQ66bz7qKyPFfJli7a5mNmNtLhP3LUR+SL4RrhNvKm+rT7gUlup08K1bi+IZckBcrOAS24IEgiAJGhn3VDW8GwWIMjS2B5gEbHzqozu/8nmJS0LzdkEMfWM67aZa5i/k/wATb7PP2f0sBIYkmYjQLI3Fadzf+YrHXs/un8KHLfArtjEYdro1uXFgghjuDE+Q19KAGxPLNy2XDMkoSpEtuJmO7qBFR/6HbxX/AN3/ANaKOM3puYgnukvcEmJPtDJp49TVb24PjrEaeIkfZUFS3B3H6P2/yrh4Wf0l+3+VWr3ww0nVSRpGgga+Zr1+xCK+upI8tBOmvmOg3poqFwB/SA84NcfBEbQfTWrdbI7NzB7oBJzRBOnswZ1nqKr8Nh8zII9pgpM+Y1j0b7KaEW+HNlLHugTqRuQJgedMLU7DYlyhTMSpkwTpJgT6x91QVq3OBYX1rlOKvhNerI+gl6UoU2ppQNbU4K6KSK7NAsV6kiu1B2vTXK9RXa5XorxqDhpDUomkzUCeorCsTufWt28KwvEDU+v41CobirGxw+U1MBtfajX4ajSoDrRNwnh+Ke2uS1bVGEBmUCQeoJjXzrSIVvgqsTpOYd4CTrO+mtPnl5v+HcaRrCN9XYzOlXK8JxNtR2mKt2FgiJCwuugP+tVvE8Sikf1tsQOpFwgAzsY08djUC8Ny+zqRlyqrF2zsFAZkgwGMmV/Ch7FWuyuECGGjd1gRA8Y66Dzq0TK4JW0XgTJBYDST3mMV25cVA2e0oDWyBEa99J9mYI6eooL/AJg4UtlMOJZs9sFsx6g2RoOg1OnnVNYw+xUHZdvBvT9b7aKeOYj+q4O5H9nB20BFodfOKoLfG7ZYISLf1DcZcwDQCoIzaIZ3AMeG9BBSywaDMhiInX8qPxB+PnTTm4rAKBquoInqYOvXX/vUjjF8Ag2bwdGJkA6qwZSQYAVlkaMAJHQEVCv8SL2kgKjDusAACxGmZIEiR7QmMwBEFjRD73ot98WxMEnQEOGaSApkSNxEGrLhOMt5ma1nYm0AysAACFUQpmWkjqBvUDCcG7S2oJRCWUE3DGrOQAZI3PTerT+jlwl1kuMltuoMMCpJ7wjVVjQTBncRrVU9yhizI7kEWxALKhI7RfHfefSibHcRuLo1s7lgQ6MCPKNh9ug8aCsNichzZRLCFJlQdCDDERGh1B1110q3TGs91VREcmTCMzF4iQCxExqJ1EDwBoh3ivEy1tWysFF1TEjNJB0yjp+FI4fxHNgcUDJbKu/UEAZtPMz417jN64DcQAFGUMLkHILcEZwV1Ug6EmIPqKqOGKWL2mKlrsJEkMxAzAKQuQg6DU+G/Uok5x4itzCW0tSTmQxGuXsyZI8IYUN8vXblzF4cMzNFyRLTHdJJ1OmijTrEVL5kd1w9u2GCPavBD9SCmDtyJnXXMAetVXB+Y7vaIWRLjJLBiozCBG/+lBHxHeF7fPmaZMgA3QCJJmZ+troKZXAtpEGNdGHS2B4zvRLh8XYl7i22VgGZlkZYAa4YHT2I8NdhpU9cPhnJDoqkZwTEfk1RmM9IDjU+dAEJgnGUZG9hRt1LHw9Km8RsHs7Qg/WO3WQv+WiTHcCSzbN2y7qwyldcw7xAmDIIKk9KrE47eAIYWbg/WSD8QY+ygp5/qd0nqyj72qttsVVD4SdvUb9PZqyx/F8O1k21BTv5iMuoMRv4QAI2qEuIslQmcCNM0GYJJg6x1PSoGeHJr6I58dkb/SoCUV2OGW0DMlwXB2bLowGpA1kDy286FUFUP2106+6vUu1akbn3V6so3haUDSRXa2rG+cHPz7Ean8ofuFVPaHxNWvOX59iP2/8AKtU4NAvtD4n413tD4n402a9NEfQibCh75QGIwF0jxT/EWiC2dB6UP/KAs4C6B1KbfvEqNMjtK7sFXMzMYAEkknYAVqfLvItu1h2W+A9y6sPr7I3yoehBg5h1HgBSORuTvm6i9dH0zDQH+zU9P2iNz028ZLqDEOaOXnwd3IxLIdUfoy/gw6j8CKvfkoP9Zvfuv/kWtC45wa3irJtXBodQRurdGXz+8SKC+QuC3MLjr9q4NRakHoy9osMvkfsMjpQaB1rDsRqx9T+Nbj/OsPv7n1rMKhuKO+CcrX79u32uMvJbZFZEtwgKZfZzDdgPEHTX0BWrVOVOIpdwao5VeyCKGzwZCAhgY7rAyI12O4MVUjlj5OMJbOdka6QNc5LE+YEgT5dfWrHG8sWLloC1btKQJtsFgT4HLBgx+Nd/8SqJXus67mSikEaNqsjbboZ1oT4xz8UuMEuLBXMy2pJzyQYaNCRE6jbxqiixQxC3HRrZRg2q6AbAaZjqNN6rzgsQxZEXvqO9qmgMHUkwBGtTfnjYlzcAg6ABg7GN5JFs66kR5GrHh1xrV4Rhnuu9tFKWzJaLQSWkfRiTGumlQOLgbt5LS4m+xS0iqtu0AFIgSTcYd9iIJyg7aRXOJcvB8QBbyLCo3tSuYMA0kydBl+NTDwy5ka5fOdUGtqxcyqIEZbuIMZjpqluKp+KccvXibShFRCfo1BTJuNToxYDTTeTod6CRwvgaCYm4VlvBVAaczwZAGXfQeJqwY27eYmLhtBWVRAABaDCx3lPdGYaEHc0HYzB3bJunOyPbIyZGYDNnyNlnU+O9FmD4GRZv4jX6S0RlWWdmL5lYSJEDLpE906a1RRceth0uXS3cuXSLR9lcgeT3Bou8x08BVxg+GC2O0xLMqE5bYDZrj5hlyKSCNJClum0+Ntextq8mHt4jDqLUrlZSQpJSe7KhdYMrM9BqKq8auJYi6xLuiPOndTJ9JlV0HRsglTuApgGKCGLd68h7zErIZNWIQGG1K5SB3jrBMGdqXgcZctPbvMhCq4UktlBcd5iCRADCYidwfGjDl7lpbNhWLRf0c3hq3eGYiLikQQ0Ex1O0aIwd5br4ex2K3LIHaLcJBgr2hVfUC2m+pFBBw8veW6XZO99JZd1zDUM1y2EOVklTKxrB8IqJxrh5s32c3AUhrqxqwEgBoA7pDwsiZOX9aiLmTgNrIrLby3MxQOmXNDq2YMWWCpAIMz7WmtVVzG3LSWsNiTbBcZldQxDgmAGyqO+rZSTsR76AJxHGrly12dy0LgGZrbgkuJYMZYyHXv5YgRpBGs2HLnDs2JQWw5DIoJKxBcg7+EazT/EsDeWw9rsFTsHz/RgMe9IygSYglCdYikX+KXMChXMwvZxLSIYdmoZCo3VZUDTxoOcQRhecBZbs2UrENLSDoeoB2qViMcrC8dQwtYtiraMGuOiKI6mF6TSeXcbdxOM7QWe1YkO/eCxbGXNAYgTqDFO804+w965bK93L2avs0mGOp22Gh8aI9xy+bfzogeyMPb/u2Xf7yKHFutbwiXXYObubKBuMr5Ib4E+lT+Nsww98lgwe6Dv3hCQQ2msZgPdQ5esslhQwjO2ca9MsCinOJYYlFdlKEqGE6Sp1B8wehqusWST5Vb8W4q9+xZLxKKLII0lEBiR4671Nx2HsLhMM9pSr5G7UkiWaFOaJJAklRtoKghMin6qzHhValet4xp12NdU0RLsW5G5GvSvV3DpI3I16GvVEboBShSB09KXW2mNc6D+v4j9v/ItUoq754/P7/wC0P4FqkoO14muRXooj6DtHQeg+6qPnq+yYG46EqylCCDBB7RNQelBy/KrfAA7Gz4fX/wDtULjXP97E2WtNbtKrRJXNOjBurEbioqx5A47fu4wJcvXHXs3OVmJEgCDBNaZWXfJnw65867XI3ZhGBcjuyYAAPU+nhWo0UH/KZxC5Zw9o2rj2ybkEoxUkZGMEjpVN8mfE7t7E3e1uPci1pnYtE3FmJ22qx+Vj83s/vf8AI1U3yTfnF791/wDItQaeN6w+/ufWtw6isSv2zJ0O9SFQnq1scct2MP3bi3LpiLeS4uXXWX9kwKq7iHwNV729WPn+H3VUOY/it28ZdjB0gaL8Bv76TgLLG4FVSzEEwCAYVS51OmwJ91N9p4DY6HfWB8fGiHl7C4iziYXL2rWyAjQxyncHohgZvIAzFA7xvitzCXTYRbZhUbMwYk57av7JbJpmjVelQ8Hx/EO6A3XCkwVQhF8PYtwp3qFjcddxVwNdLO4AtiANl0AAGmup8yTTvCGHzjDzqvaAMFU7Zlkeuu9Bb8nI3z+2FZlkC4p3AJSQQswT0k/bRHhcGb4XTPcfDXCSdzcLgFp8STqag8I4RctOmJU20QI1lM8ybha5aQZY3zFdz0npVnyzw5rWIwVxjDvhmS8skzuyHqAZ31iRPU0FlguUMr3Lt5s5knTwnOdIAJkeFDOK51u53W06WlzaB3Bgbad2Aepkije3x6MTdw8N2kdraBWAy6KwU9QGEz5nwrPV+TLFXLrtnQFX7xk6HRvsBG34UVJN+5c7N8yixZdTcu5lVBcK6ohJ0iRr1M7TFEdrB4azdzYZxcfKzsnbe2LhQ6jUICQHzQQdBtVjheS1GCGGLspY52dO6xeQc0mfAD0FVXHOQnXD3exxF52ZcrC85YFR9UARrIXfTQURZcSQ4m4VdHtKu7pctnM0qMpJXTfXWY8Jpjk7l95tYi475lXLqZkBrwymdQAHGmmoO+9DHEOH4ztvmr3W0tsVfMwV3D25eNCwbOF1nX0Ne4pcxLgWUZltvcvJnBJUW+45ZipG8EbCdepqjS8PxOzeAKurasR0MocrGPKfgZqDzNw/tsK+QEuFL2mT21eNGQjUEgxpuDVDwrk5bdp3GftDYvKAQDAuIgB2JJ08fGrLGpds/wBGrbJyB1tXFABzA2SJ90MTHiT0oqm47jsww13DvaN3KbLA95QNjNrcgQdTO3nVlxnlW3jVt3h3Wy9VBkGQepAPmCenhVfzfwSwMRZVcMM943He6pZWUohfN3SATMn3U7wrmR7GAL5e0C3xbRYKnsyygjvbkZmA9w6URRXeAtgLwfMwRlKqwDSWyn2gNtx5d2m+acKHxN8WFRVRs2Te2eyhC2QDKCYM6axRNw/iimLWJRS1/F4gBHCnswuoGkj3g7tUHjfDPmyXXSTZNllQATknMwkjdSW0bp76ANw+ORsIq3s2U3HAYGMpJRgYjUCTpSjwK5dwwdZuJZYgtoCUzZVgTJETtO4qqxK/1W0P2n9RnK6f3a0/5P7gXAKqMnascxVmUEaypg67gmfxFQAPMWHtriVt5clvPqsxAOUHWGjWeh9Knc32Ft20UMhyoEUK5Yhf1ptJv4/ZRBj+D4W/cYBUNxWKkhiQW3OVpht58R4daF+bOGXEUM2ZtcoJhu4BoSRt7/KqBqwkmlpVpg+EDsO3zSFkMoiQToN/WqpGHiPjUE/CrpuRr0PkK9TNu8oGpb3GK5URvC7D0pQrgpQrYxznj/eF/wDaH+GlUc1e88j/AGhf9V/w0p7k3lM4xyzyLKHvEbsd8qnp4k9B5kUFBZsM5CorMx6KCT8BrRDgPk/xl3e2LY8bhy/+0S32Vq2A4dbsqEtIqL4KIn1O7HzNSqKA8B8lKCDfvM36qAKP7zST8BRNw/lHC2YyWUkfWbvt8XmPdFW4roqK5XareI8w4ex+VvW1P6My391ZP2UHce+VIQVwqGdu0cAR5qnj5t8Kgi/KpxZXuW7Cmezl38mYAAeoXX/mFN/JN+cXv3Q/jWgm9dLEsxJYkkkmSSdyT1NG3yTH+sXv3Q/jWg06sYv4+5J+kub/AKbfzrZx0rEL+59akKRd4jd/4t3++386atcIa59JeudnbZtGeSznbuLu589vOkXDVddclupIgD0GwH8qqRK4yiC5ltKyqgKnMZYkEyxjQHyFKwePKFGk90fcZjz99d45hWW++ZSAXcr5jOSIPUVERwFZSJJAA19k5kM/AER50Frwfh1y67BMvWGkRMmIG+/hUnCcJU4Vrh/K2wLmXQaZjJMCWGUeO4q44SLr2LaW1FpcsMV1Lbz3vDrHn7qUOHra7S2SFIsDVgCMpYiJmTPWgXxbjS4vsrQWIfthlXMQqx3YB3g5idoYeBrQcJe0YgaCVQ9SABpJJJ8z6b1kmL46iY5sQmqGSq6ZSXUZgSumgjTWYA0Gx5hOYWfD276943T2aWVXLmuic7F29lBqxPkdeoKfbhLvi7V/X6NXEkwczsCMpHQajXp66TOW0y3MX7QFy92oDRMMgk6ExLhjG/jFP8M4kLyEiIByyDoTlBJXrEkgTqYmBMVJ7VbayzKondiAJPSSYk0ExsUFKgnVzlUamTBPTbQGls4nLImJjrHjHhQ5xHDYm5FxTh+yDhiLjyq2gIJYL3GYnvasQIA86BeLc+uuJfs7idipIRLKxIBkE3BEyZ0ll19mgt+aeM4rD3nLYS2yAMlu6Gk5C6wSJYA5iuhG9DOC+UC8hMu0EN3cqFc7Gcwy5SumndiiHl5Txm/ce/bRLVpdAhec7HQFi0HQE7DpV5xP5NcKbYVEysAAHGhnaT4+OtUQeXflGssZv3whgCOzuRsJIyghRImPMyTpRFh+acNiLqWLT9q0dpKAlFgH2nMZT7p1HjQd/wDyvI0i+Zgwco9Pxq+5N5WuYMsO2LK31co8zvvv021NBccS4cz30uyO6rKQdfaS4h8tn+wUFHGvaxYwl9nNnN3VySrKyCMo3BFwKQynQij98RQvz0F+b9qYD2mVkbwYsBMQZ8YPUCgGVxo7YKUxBiTIxIYlihBMsJRiDtmkA+E0f8Kso+ES3LOuTsz2kFiNsr5SRIHdOvSsawGJBdczhczSS0wrH65gHN56EkEitA5b4ubmAuW7h1Fl8pmJXIxjTZh9o9DRFFzZy6WdWtK3YBYUhCe/naUVQJA3Oo8aprGFftR3GORCu2xNtgJOw1YUU8uYG4o4dbJPee7fuAsfqPrptGg16k0V8TwfY2LwsKk3MxaQSZKgaKvtaDQHY6+VBnvCSoVwSys2ttgAQWkCN+ig/HQ9DJTnXJnt31Je2xWVg5oOU6mPj99SeHYNTh1DJlaSAxOjwSRMaq2uh++SKCSsXl0J1zRME6zvQW3EONWrp+jRkbeZA0Guy+cGq4cZv/8AFuf3jScaiglk01II2jXaOhiNqirUFpa4rej8u6+WY/HQ16mMJljvRv1jbTxr1TajdQNK6tcWlCtjHue/94XvVf8ADStG5EwwTAWY+uC59Sx/AAe6s658H9fveq/4aVpXJX5hh/2P8zUVd0O8X58w2HZkJZ3XQqgmD4FiQJ9JojWsI45+cX/3tz+NqAr4h8ql0yLNpEHi8u3w0A+2hrH8z4m9+Uv3CP0Qcq/3VgVp2D5IwZtoTYWSqk959yoP6VVnOHKmFs4O7ct2QrrlhgzHd1HViNjUGYiuGlGuGgbNHHyTfnF/90P4xQSVo4+SYfT3/wB0P4xUqxpw3FYdiDqfX8a3Fd/fWHYjc+v41Col01JwPD8s3mPdALQN4jz0qI5op4BwvtEQ3O8sd1Pq7+036TeugnadaqINjEYXEJcuXFYm3qFJyiCJOqk/o/d7nsFhbdvDpehT2khAAYDCZzZjMAr4z50SvgVuWLtq2FkKyQABDEECdNNaGcDZb+jEUwP6w5HXuhHkeWqt9lFHHDQr2ldJhh1EHcj7xUDjPCreRrt94VVMjoBM6DqdKtuFL2WHTtGUKttdliNBpuSxJMaDU0A8/wDFWuNbQ9yZYq3RfqhiJknViOkqOlBBsvZu4m2lmzdu4e0sZFbK7M0sxZhP1iF8SFGxNXfHOM3ms2cPbsPYXO1p1AnvjZEcuS40JYnQGAdJBuOVMK68MZsP2S3WBHaAnL7UZiWkKQpMwBqKTwO5ba92agOllALdyBLEgZ23PeZiWJ8wNcugXPLPCzh7ARiCzEu0TGYxtOp0AE9ab5swlu7Yy3LRvQZVVJU5oImff51Yo9PFe6PE6+7b7T91BiS8HxILqLJAcZSDO0gjWdYyjU+FE/Afk4zENfOn6I/E9a0Hsh4Cn7axQd5b4FawyHslC5948tBU6+3fHqP513CP3ViIj3zUXFXIuD9qPsig7jLgzgeVIa5TeO/KA+VILVQ3eu1U8wcPGJsNaJiYIPmDIqyugKRmlgVnRsuvwPUVBa7qfDpJk0GbcT5Ru2zoSwPU+X+lO8FS5aGsgbz1BGulaFeTOsHWqLiHDjlYDTwI6ePoY+2iF8s8We5iTZe3bW2iko6RAct9RxIYPJ7oJiDGgNGT7RM1nXA+ZSHs4dE7M27jhVJkFXJ7raeQk6knUa7kfFecbNoOCbi3EJXIVmWiQM2oyn9IdDNFO8Y4aSr5ROYajx8/X76ze1wzPijbLZIXdgdDHUepirflrj17E8Qsh9jcdyFBYDNbgxJOVYUempqXzfxVMJiwEXO4AZ2aJytr2YOXwgzvrHjQUvMnDVs5VWNXIJ6khVk6nYk/Zp1qgBoj5zwoW+pEwVET8f8ANQ2KiJ2Eyx3su/WNq9XcEUynNlmesbQPGuVEbuppQFeWuxWlY7z6f9oXv+T/AA0rSuSvzDD/ALH+Zqzbn5f9oXv+T/CStF5LxSDA4cF0BCbFgD7TdCaoIBWE8eH9ZxH725/G1bkMZb/TT++v86w7jrTiL8dblz+Nqg3DA/krf7C/wiqXn0f7Pvf8v+IlXeBH0Vv9hf4RVLz9/u+9/wAv+IlFY2RSaURSaI5Rz8k/5e/+7H8YoGNHXyTD6e/+7X+OixpY3FYXfPePrW6jf31hF/c+prJUZzRxyCrXLDTACOUDdYgEj1k/CgVzRbytxFcNgXu3AQO2YCDBYwoyj4H3VUgk+a5WvZTBLjYBmY5ARAOk6mpXDOA4e1aGcaLLkGSoJBBPemSZI8+g1rPL3OrMLjBrtq6T3BbyZAogAOXBdifIgbaVarxfEWrK27jXbuLvFWs2p1tgyFZ8uuZvaCmI0Jooh43xwWrbXX7sD6NCJYE6BmXq2u31RPWazu7jmxGIS52ZvgBUyFYzELmaVtsTqxYzOvuIFjx/El0aybjXmtp2jucuU3Fgxbyj2FBIzE94yRAiYfCeUjdRixIIcpHoB/OgJ3xl+/hn7Vkw65SlpRcS3aRSVDZk1YjswVB31fxkWvKfDjbsKzCGcAkeAiQPiST5saoOEciIlxXfWDMGImjlbtA9bWn6aV692tA8orzuAJOw1PoNabW5S5kHr4jx8qAG+TPmW/dx11GAK3Q1xyFAKsoAUkjpAyx4kHcmdAv28zaAnvDb1oa5L5bbDYnG3QrlWbLaDLkzCc5iegJygxGk1Tca5l4hhLhPZgKzFs0FwZEAHYLEDQD30GgYnAMWkD7R5VBuyu4I9RVHzN8pD4a1ZAtL84uJmdWYkWzA6DUkmdNPZNCt3nzGx2txmQeyO6AGkH2UI6eJJqg8xGIkDyEfbP41Xtd1qi4Fzfbazas/S3r7NlZ20Ms3v0Cnz2OtEV6zrQdsPScZZMHSZpywlSsXeS3bzvAAjUifsGp92tAGYBLVzE3WbKpWLaXAdAWXKHBJjMj7xtVjj+WRxFUdbi27lvNZclTLMlzL7IPsgAlTM7L0BoTN3S9fyZT2wfRiQVc3DJM7HUSOnjvRpwXG4u3hhcuIpe4ivZaJVxByo5BXLcIiJ9oQN9KAcwCRjTfW7Yc5pNq3dhpyMCQHCk5Y1EEmdJ3qx4hy+r8Rw7spuLda5culpKkCciwdgFCiOuu9COGxT2sUl0WpZ3JCDMNS5VkAOoaZEGdxpRZwznNr1xLZsos3ltkOzF+8cpKgKAMsaz4jfaoCbjfLNnEasgLDSdj7orGWEEjwJH21vwsxAM771geJ/KP+038RoHrFwAfV3616vYZ1A1I36+6vVllvyilgVxRShW1Z7zxytb7V8TexItK5AC9mXYkIFgQ2u07aVW8G5BtYpS9nFqwBgg2SGB6SC/21pHEOD27jJde32j2gxtyTGYidvZMkDcHpQt8n0nEYxrg7K6SM1iCAokmfiY+3qKCj4r8ndvDJnvYtFUmB9CSSfBQHk0ng/IlrFKTZxitGhHYkMJ2kF9vPainnbAOL2GxItG/bskh7YE6EzmywZ+G6idKq+VscLvFXdbRsK9k9wiNsneIgDU60B01xbNqXYKttRmY6CAAJqk41jsPjMBdIvhLRIU3GVoDKytGUwWJ0EDxqz49wZMTaCXCcoYOQNM2UN3Z6Akj4VnvDuE3L3Cl7Nc5t4k3Db/TXIoIAG++3hNFRuEco2MUxW1jQWGuU2WUkDqMz6+6meK8tYaxc7O5jRnmCFsM2U/rEPv5CT5VbrxQXuJYJkwxw0MEIIyluhGgAgAx76icH4qbb4z+p/Og1xjcbfLbzNoTlO+p/7UELiXK+GsZM+NHfXtFK2GYFSSJlX8QaIvk3wlhLt42r5vEoJBtNbgZt5Ymau7WNwfzH5wtm32SIcqsikggxk1B1Lnx1metRvk94QUstfcAXMQc+ggC3JKgAbAklo8MvhUBWu4rBr51Pqa3kb++sCvt3j61CmLhqZxbiiGzatW8sKFZ9P7SNSD4wQCf1agXDTmCwVlye0vm2P3ZfWWkAAjwXXz8qqLbkW2vz20zXEUAmJMHMVYKI66mfdVjzHjBhWumc2Lv5gzBp7Ky2bKFb/iOmUE9EGntTVXhuIIlm49pVRbcKQWDXbjk6G4TtaG5RRDRBka1F4bw25iLpVsxuFpYtuJ1Z2/WPT/QUVN5bwM2bp1hrbWo2lyTEH3iY/wCxnwPB9nbOaCWct8QB+E00uCS2q21ACr98b1Ka/AFQSmu1IstVVbaTVtw+C0nZRmPoP5nSglXhl08gT67xTOam2vySTudT670kPQS0NROJcfbCgMqZ5IEeAAJMeJiNPLrTyvpVFzVhmu2mUHLpO8ba7+6qDHhHMlnEW86tAGhzaQR4+FU3HufMNb7oi63QaRI8Cd9fCazDB/OmwxYEMpznWc8WzZB7wMsJuLAM6gmqzFo2WWU5id/5fZ6e+gueJcxFnZwFVj19pvQE7e4UPYrFm4SWJJ3kmadwmBLkzUu/w2Ekb6feKItuRr3ZvmCjvrBbfQMfh7vAVoTQRNC/yfBR2MiCSVPoxK/5quxfI08NPhRU204mmuMJnULuCGB1IImIIjfURHnUQYjWlDFTQDeF4YbRuWWEo6rHkIIgeWtEvLPGkPD7uHcrduW86dmxBZl3UBdTlAMDQxl20qNxjEoptllJLkW1AEyx1ExQ7xXgFq7dZSr9syZ0ClQDlOogqZOWWH7Edao9xMscXhnW069m6sSczrpcB1JtrG2xFR+ZeFIOJKnaFu1bPcYHXv3HbQmYOTKNzBqkvYV1sJcW45tsSh1IAuDUKRMEFdQfJh9U0xhMLcYG4qXCqGWuKrMFIEiWGg99RG94a+rKpERp/wBeZrAsaPpbn7bfxGtS5Z4+2Iw5yMFuBYY5dA2wIUkSYjyn0rKsUsXHEzDMJ8YYiaKessI1j3xXqTYIjWPfXqyj6GX8KWKSh0pQrYHuYODYk3reIwrgOoytbcnIw11jadT4dNdKicO5cxafOMQblsYu8AFj2FUMpMypB0WNjEdd6Lq9RVHxTCY02bJs3UF5ADcUgZLjZROsaCZ00BnpAqPy/wABvjEvi8Uydqy9mFTZV06+ix16maJa7NAm4sgjxBFCnBeW8VYwDWUuLavZy4Yd5SIUQSRpMbgaUW1yagEcDwPGXsVav4w21Fj2Ft6y3iYmBMHfoNBUe9y3jcPcv/M3tG1fYsQ8AoxmYkdJMET000o1mvTQBF3km72GGwoZTZDm5fbNBJJ9lF3IA0HnB6UaKgAAAgDQAbRSpptbkkiDpGvQyOlRS13HrXz9fOp9TX0Au/vr58vnU+tEphmrtrE2wDNos3j2hAnX6uX8aQ9WvCOFZwGOx2qojYDFHP8AR4e2WO2bOyhv0srMVPj3gR5Uf8IwIsWQWIN1gMxA8Bl093XqZPWoOB4ctoZgJPrT1/Ek9ain7mI6001+TUG5dmu2zQWuHu1Ps4o5SBs0T4wNfvqos1MtvQSTdrqXqilqVaNBYLcpriGDS8mRjv7P7QE/CvJT2mZfHvH3RH4iginhi2MLtIyEQPG5fDdfK0KFeKYNXCR1O3qP9KO+OaWAPNB8EZvvNCDWgDb8Tr9lUV+FwOViPKlYvCyNKn2dXJ8qXctaaDWNJ8aCJwmbZBHQg/jRBxfu37gGxbMPRu8PvoDtcy3Vui2ZIDZWthgFLAtqCB0ncztRNwjHjEW+0AiCViZMCIJ8N9vKqE43iAtxmk5iEER7R2mTtXcTxIWkLPMD4+GgoP5kx5bEOuY5VIUDpoIJj1mpWMvD5kqXGh5zINZKSYnyifsoKrE41mclXaC5cAEjvE7jXQ9PHzox41jLmHOEdrYN22oLSTHaKBuVO86+HjoTItwjhnaFbhgWxet2yuuudtY1mAPPrRvz3hWe3mAnKc38x/15VBCtcBjF3sGA62cTb7S3OhSPpUJBOpRg1sg/rVWYuxicDOGF7KLgLCLlxFKt3TpITWIIP8qu+VePImHNy53rmED5FkBns3YYgFt8hVjHgareZ+Z8Ljrayt21ct+yYVgQSMwOumgkedUUnAuLXcLdm2Qc2hAhgfDTxqtxF7M7NtmYtHhJJipmKuW+1zWmKquUqG7xAWOomdusVAuMCzRtJj0nT7KiHrdwAaxXqTacAax769WR9FqaXNN2th6D7qWK2pQNemvV6Kg7NemvV6KD1er1cqK9Xq4a5QdJpJNeNcNB0b1hOIt2c276k/2lvT17ulbqm49a+d7x7x9fxpEqY1qzoJua+Fy3Hv00q34bxqzaRU1O/VDpvqQwFCrGktVQaXeabUga6z9ZI95z6VFfmK3Ma6/rJHvOeBQlSaKKv6dSY8f1kj3nPAp5OYrYIGvX61uPjngUHVygOV5stCBDf3rcaeefT8aeHONoQMra/rWo957SBWf16rgPzzlakDK+v69qPiHge+nF52tAgZGmJ9u1HvPaRWeV6g0hee7WaMjbT7dqPjnifKlDn612n5NvYgd+1G+uvaQOnWs0mu0Gn8V+UWzessVtXQFcAyV+sCBEEg6IfiKpX5mQlO4ev9pa8Cde/p76F7H5vd/bt/ddqFQGlvmdFYdw6iNLlv780Cl3uaVIgKwYgwc9sgGNyc8D30EV6iJws5TvqdjKH1+v99S+FYhrF5HDHfUApBXqD34Ejxqmr1ARcbxFu9eDKhWRtNvVpkkkP4GoGJtZsokyFjdNh/5mlVldoL/A4sWkW2c35VbpjJqFgx7eh0G9EuK50tXBkazcMg9bZ9dc9Z3XqC9w2INu4cpYBkdIhNVPQ9+I29RIqCcAJAlp6d1en/mVArsUFsuBtyATcGmwtprG/wDa6dKl3LSEZO+JECLCzCnNv2/nr6/CJh7S5E7q6q86dQykH/rzpTYdRcYZV0dl26BTGm3SdPE0D9vhCfp3PfZX/wDavVxeH2zEoNl8eqg+PnXqm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4630" name="AutoShape 6" descr="data:image/jpeg;base64,/9j/4AAQSkZJRgABAQAAAQABAAD/2wCEAAkGBhQSERUUExQUFRUWGB4VGBcXFxwYGBwVHBcYFx0aFxcXHCYeFxwjHBgcIC8gJCgpLCwsHB4xNTAqNSYrLCkBCQoKDQwMFA8PFCkYFBgpKSkpKSkpKSkpKSkpKSkpKSkpKSkpKTUpKSkpKSkpKSkpKSkpKSkpKSkpKSkpKSkpKf/AABEIAJwBRAMBIgACEQEDEQH/xAAcAAABBQEBAQAAAAAAAAAAAAAGAgMEBQcBAAj/xABLEAACAQIEAwUDBwgHBgcBAAABAhEAAwQSITEFBkETIlFhcTKBkQcUI0KhscEzNFJicnOy0RUkQ5KzwuElNVOC8PEWg5Oiw9LTF//EABYBAQEBAAAAAAAAAAAAAAAAAAABAv/EABcRAQEBAQAAAAAAAAAAAAAAAAABEUH/2gAMAwEAAhEDEQA/ACpNh6UsUhNhS1rTJQFKpNdoFV6uTXaivV41ya9NB6uV2uUVw0ktSjSDUHM50rA747x9a3vrWD311Pr+NSFQ3Fc+bsVLRoCATpuSQNNzqKcuCnrdgm2xAJyNLEdBnHw3qoducsuM2Z0BtotxxDnIjAQTlQg+0NpqD/R67dtaGsbXd/8A06uLnA7ifOEEH6EXpVtOz1Pv2iPGq25aEv5Mh+JNNDTcIAE9tbiSJy3Ykb/2XSkrwoESL1rTyu//AJVb4e4q2FDeyDihMfXNlAo9JP31CwVmSwMbkCZBmdNgf5eNND9nku45yrdwxPh2sH3qRP2VKHyaYvwt/wB4x8csVY8wcNRQ75IJUOrdrK6kKO6w2n+dROX7B7YZHIPQ2XWcxOQbwI160FfiOSb6GGNsEft/Yezg+6o45WuSO/a1E7vtJX9DxB+FGiYvEKxy4vEDUyGRH1DukQWI9pCNKiY/GXGYM7K7KCQRbFskZvrBdGkj7/GgGf8AwjdgHPa1Mbvvr0yeVPWORr7tlVrZaM277QDv2cdRV8l0QIJ9t9/CWifsq84M57S5GkWh3vCVTWJPrvRAfgOSMU1u6iqhYlCPpFAIUtJBJ8xT1v5K8YRvYHkbn2aLFHXK9/MRrPcPeGx78QJGwFEBuHWSPaIEeQ66bz7qKyPFfJli7a5mNmNtLhP3LUR+SL4RrhNvKm+rT7gUlup08K1bi+IZckBcrOAS24IEgiAJGhn3VDW8GwWIMjS2B5gEbHzqozu/8nmJS0LzdkEMfWM67aZa5i/k/wATb7PP2f0sBIYkmYjQLI3Fadzf+YrHXs/un8KHLfArtjEYdro1uXFgghjuDE+Q19KAGxPLNy2XDMkoSpEtuJmO7qBFR/6HbxX/AN3/ANaKOM3puYgnukvcEmJPtDJp49TVb24PjrEaeIkfZUFS3B3H6P2/yrh4Wf0l+3+VWr3ww0nVSRpGgga+Zr1+xCK+upI8tBOmvmOg3poqFwB/SA84NcfBEbQfTWrdbI7NzB7oBJzRBOnswZ1nqKr8Nh8zII9pgpM+Y1j0b7KaEW+HNlLHugTqRuQJgedMLU7DYlyhTMSpkwTpJgT6x91QVq3OBYX1rlOKvhNerI+gl6UoU2ppQNbU4K6KSK7NAsV6kiu1B2vTXK9RXa5XorxqDhpDUomkzUCeorCsTufWt28KwvEDU+v41CobirGxw+U1MBtfajX4ajSoDrRNwnh+Ke2uS1bVGEBmUCQeoJjXzrSIVvgqsTpOYd4CTrO+mtPnl5v+HcaRrCN9XYzOlXK8JxNtR2mKt2FgiJCwuugP+tVvE8Sikf1tsQOpFwgAzsY08djUC8Ny+zqRlyqrF2zsFAZkgwGMmV/Ch7FWuyuECGGjd1gRA8Y66Dzq0TK4JW0XgTJBYDST3mMV25cVA2e0oDWyBEa99J9mYI6eooL/AJg4UtlMOJZs9sFsx6g2RoOg1OnnVNYw+xUHZdvBvT9b7aKeOYj+q4O5H9nB20BFodfOKoLfG7ZYISLf1DcZcwDQCoIzaIZ3AMeG9BBSywaDMhiInX8qPxB+PnTTm4rAKBquoInqYOvXX/vUjjF8Ag2bwdGJkA6qwZSQYAVlkaMAJHQEVCv8SL2kgKjDusAACxGmZIEiR7QmMwBEFjRD73ot98WxMEnQEOGaSApkSNxEGrLhOMt5ma1nYm0AysAACFUQpmWkjqBvUDCcG7S2oJRCWUE3DGrOQAZI3PTerT+jlwl1kuMltuoMMCpJ7wjVVjQTBncRrVU9yhizI7kEWxALKhI7RfHfefSibHcRuLo1s7lgQ6MCPKNh9ug8aCsNichzZRLCFJlQdCDDERGh1B1110q3TGs91VREcmTCMzF4iQCxExqJ1EDwBoh3ivEy1tWysFF1TEjNJB0yjp+FI4fxHNgcUDJbKu/UEAZtPMz417jN64DcQAFGUMLkHILcEZwV1Ug6EmIPqKqOGKWL2mKlrsJEkMxAzAKQuQg6DU+G/Uok5x4itzCW0tSTmQxGuXsyZI8IYUN8vXblzF4cMzNFyRLTHdJJ1OmijTrEVL5kd1w9u2GCPavBD9SCmDtyJnXXMAetVXB+Y7vaIWRLjJLBiozCBG/+lBHxHeF7fPmaZMgA3QCJJmZ+troKZXAtpEGNdGHS2B4zvRLh8XYl7i22VgGZlkZYAa4YHT2I8NdhpU9cPhnJDoqkZwTEfk1RmM9IDjU+dAEJgnGUZG9hRt1LHw9Km8RsHs7Qg/WO3WQv+WiTHcCSzbN2y7qwyldcw7xAmDIIKk9KrE47eAIYWbg/WSD8QY+ygp5/qd0nqyj72qttsVVD4SdvUb9PZqyx/F8O1k21BTv5iMuoMRv4QAI2qEuIslQmcCNM0GYJJg6x1PSoGeHJr6I58dkb/SoCUV2OGW0DMlwXB2bLowGpA1kDy286FUFUP2106+6vUu1akbn3V6so3haUDSRXa2rG+cHPz7Ean8ofuFVPaHxNWvOX59iP2/8AKtU4NAvtD4n413tD4n402a9NEfQibCh75QGIwF0jxT/EWiC2dB6UP/KAs4C6B1KbfvEqNMjtK7sFXMzMYAEkknYAVqfLvItu1h2W+A9y6sPr7I3yoehBg5h1HgBSORuTvm6i9dH0zDQH+zU9P2iNz028ZLqDEOaOXnwd3IxLIdUfoy/gw6j8CKvfkoP9Zvfuv/kWtC45wa3irJtXBodQRurdGXz+8SKC+QuC3MLjr9q4NRakHoy9osMvkfsMjpQaB1rDsRqx9T+Nbj/OsPv7n1rMKhuKO+CcrX79u32uMvJbZFZEtwgKZfZzDdgPEHTX0BWrVOVOIpdwao5VeyCKGzwZCAhgY7rAyI12O4MVUjlj5OMJbOdka6QNc5LE+YEgT5dfWrHG8sWLloC1btKQJtsFgT4HLBgx+Nd/8SqJXus67mSikEaNqsjbboZ1oT4xz8UuMEuLBXMy2pJzyQYaNCRE6jbxqiixQxC3HRrZRg2q6AbAaZjqNN6rzgsQxZEXvqO9qmgMHUkwBGtTfnjYlzcAg6ABg7GN5JFs66kR5GrHh1xrV4Rhnuu9tFKWzJaLQSWkfRiTGumlQOLgbt5LS4m+xS0iqtu0AFIgSTcYd9iIJyg7aRXOJcvB8QBbyLCo3tSuYMA0kydBl+NTDwy5ka5fOdUGtqxcyqIEZbuIMZjpqluKp+KccvXibShFRCfo1BTJuNToxYDTTeTod6CRwvgaCYm4VlvBVAaczwZAGXfQeJqwY27eYmLhtBWVRAABaDCx3lPdGYaEHc0HYzB3bJunOyPbIyZGYDNnyNlnU+O9FmD4GRZv4jX6S0RlWWdmL5lYSJEDLpE906a1RRceth0uXS3cuXSLR9lcgeT3Bou8x08BVxg+GC2O0xLMqE5bYDZrj5hlyKSCNJClum0+Ntextq8mHt4jDqLUrlZSQpJSe7KhdYMrM9BqKq8auJYi6xLuiPOndTJ9JlV0HRsglTuApgGKCGLd68h7zErIZNWIQGG1K5SB3jrBMGdqXgcZctPbvMhCq4UktlBcd5iCRADCYidwfGjDl7lpbNhWLRf0c3hq3eGYiLikQQ0Ex1O0aIwd5br4ex2K3LIHaLcJBgr2hVfUC2m+pFBBw8veW6XZO99JZd1zDUM1y2EOVklTKxrB8IqJxrh5s32c3AUhrqxqwEgBoA7pDwsiZOX9aiLmTgNrIrLby3MxQOmXNDq2YMWWCpAIMz7WmtVVzG3LSWsNiTbBcZldQxDgmAGyqO+rZSTsR76AJxHGrly12dy0LgGZrbgkuJYMZYyHXv5YgRpBGs2HLnDs2JQWw5DIoJKxBcg7+EazT/EsDeWw9rsFTsHz/RgMe9IygSYglCdYikX+KXMChXMwvZxLSIYdmoZCo3VZUDTxoOcQRhecBZbs2UrENLSDoeoB2qViMcrC8dQwtYtiraMGuOiKI6mF6TSeXcbdxOM7QWe1YkO/eCxbGXNAYgTqDFO804+w965bK93L2avs0mGOp22Gh8aI9xy+bfzogeyMPb/u2Xf7yKHFutbwiXXYObubKBuMr5Ib4E+lT+Nsww98lgwe6Dv3hCQQ2msZgPdQ5esslhQwjO2ca9MsCinOJYYlFdlKEqGE6Sp1B8wehqusWST5Vb8W4q9+xZLxKKLII0lEBiR4671Nx2HsLhMM9pSr5G7UkiWaFOaJJAklRtoKghMin6qzHhValet4xp12NdU0RLsW5G5GvSvV3DpI3I16GvVEboBShSB09KXW2mNc6D+v4j9v/ItUoq754/P7/wC0P4FqkoO14muRXooj6DtHQeg+6qPnq+yYG46EqylCCDBB7RNQelBy/KrfAA7Gz4fX/wDtULjXP97E2WtNbtKrRJXNOjBurEbioqx5A47fu4wJcvXHXs3OVmJEgCDBNaZWXfJnw65867XI3ZhGBcjuyYAAPU+nhWo0UH/KZxC5Zw9o2rj2ybkEoxUkZGMEjpVN8mfE7t7E3e1uPci1pnYtE3FmJ22qx+Vj83s/vf8AI1U3yTfnF791/wDItQaeN6w+/ufWtw6isSv2zJ0O9SFQnq1scct2MP3bi3LpiLeS4uXXWX9kwKq7iHwNV729WPn+H3VUOY/it28ZdjB0gaL8Bv76TgLLG4FVSzEEwCAYVS51OmwJ91N9p4DY6HfWB8fGiHl7C4iziYXL2rWyAjQxyncHohgZvIAzFA7xvitzCXTYRbZhUbMwYk57av7JbJpmjVelQ8Hx/EO6A3XCkwVQhF8PYtwp3qFjcddxVwNdLO4AtiANl0AAGmup8yTTvCGHzjDzqvaAMFU7Zlkeuu9Bb8nI3z+2FZlkC4p3AJSQQswT0k/bRHhcGb4XTPcfDXCSdzcLgFp8STqag8I4RctOmJU20QI1lM8ybha5aQZY3zFdz0npVnyzw5rWIwVxjDvhmS8skzuyHqAZ31iRPU0FlguUMr3Lt5s5knTwnOdIAJkeFDOK51u53W06WlzaB3Bgbad2Aepkije3x6MTdw8N2kdraBWAy6KwU9QGEz5nwrPV+TLFXLrtnQFX7xk6HRvsBG34UVJN+5c7N8yixZdTcu5lVBcK6ohJ0iRr1M7TFEdrB4azdzYZxcfKzsnbe2LhQ6jUICQHzQQdBtVjheS1GCGGLspY52dO6xeQc0mfAD0FVXHOQnXD3exxF52ZcrC85YFR9UARrIXfTQURZcSQ4m4VdHtKu7pctnM0qMpJXTfXWY8Jpjk7l95tYi475lXLqZkBrwymdQAHGmmoO+9DHEOH4ztvmr3W0tsVfMwV3D25eNCwbOF1nX0Ne4pcxLgWUZltvcvJnBJUW+45ZipG8EbCdepqjS8PxOzeAKurasR0MocrGPKfgZqDzNw/tsK+QEuFL2mT21eNGQjUEgxpuDVDwrk5bdp3GftDYvKAQDAuIgB2JJ08fGrLGpds/wBGrbJyB1tXFABzA2SJ90MTHiT0oqm47jsww13DvaN3KbLA95QNjNrcgQdTO3nVlxnlW3jVt3h3Wy9VBkGQepAPmCenhVfzfwSwMRZVcMM943He6pZWUohfN3SATMn3U7wrmR7GAL5e0C3xbRYKnsyygjvbkZmA9w6URRXeAtgLwfMwRlKqwDSWyn2gNtx5d2m+acKHxN8WFRVRs2Te2eyhC2QDKCYM6axRNw/iimLWJRS1/F4gBHCnswuoGkj3g7tUHjfDPmyXXSTZNllQATknMwkjdSW0bp76ANw+ORsIq3s2U3HAYGMpJRgYjUCTpSjwK5dwwdZuJZYgtoCUzZVgTJETtO4qqxK/1W0P2n9RnK6f3a0/5P7gXAKqMnascxVmUEaypg67gmfxFQAPMWHtriVt5clvPqsxAOUHWGjWeh9Knc32Ft20UMhyoEUK5Yhf1ptJv4/ZRBj+D4W/cYBUNxWKkhiQW3OVpht58R4daF+bOGXEUM2ZtcoJhu4BoSRt7/KqBqwkmlpVpg+EDsO3zSFkMoiQToN/WqpGHiPjUE/CrpuRr0PkK9TNu8oGpb3GK5URvC7D0pQrgpQrYxznj/eF/wDaH+GlUc1e88j/AGhf9V/w0p7k3lM4xyzyLKHvEbsd8qnp4k9B5kUFBZsM5CorMx6KCT8BrRDgPk/xl3e2LY8bhy/+0S32Vq2A4dbsqEtIqL4KIn1O7HzNSqKA8B8lKCDfvM36qAKP7zST8BRNw/lHC2YyWUkfWbvt8XmPdFW4roqK5XareI8w4ex+VvW1P6My391ZP2UHce+VIQVwqGdu0cAR5qnj5t8Kgi/KpxZXuW7Cmezl38mYAAeoXX/mFN/JN+cXv3Q/jWgm9dLEsxJYkkkmSSdyT1NG3yTH+sXv3Q/jWg06sYv4+5J+kub/AKbfzrZx0rEL+59akKRd4jd/4t3++386atcIa59JeudnbZtGeSznbuLu589vOkXDVddclupIgD0GwH8qqRK4yiC5ltKyqgKnMZYkEyxjQHyFKwePKFGk90fcZjz99d45hWW++ZSAXcr5jOSIPUVERwFZSJJAA19k5kM/AER50Frwfh1y67BMvWGkRMmIG+/hUnCcJU4Vrh/K2wLmXQaZjJMCWGUeO4q44SLr2LaW1FpcsMV1Lbz3vDrHn7qUOHra7S2SFIsDVgCMpYiJmTPWgXxbjS4vsrQWIfthlXMQqx3YB3g5idoYeBrQcJe0YgaCVQ9SABpJJJ8z6b1kmL46iY5sQmqGSq6ZSXUZgSumgjTWYA0Gx5hOYWfD276943T2aWVXLmuic7F29lBqxPkdeoKfbhLvi7V/X6NXEkwczsCMpHQajXp66TOW0y3MX7QFy92oDRMMgk6ExLhjG/jFP8M4kLyEiIByyDoTlBJXrEkgTqYmBMVJ7VbayzKondiAJPSSYk0ExsUFKgnVzlUamTBPTbQGls4nLImJjrHjHhQ5xHDYm5FxTh+yDhiLjyq2gIJYL3GYnvasQIA86BeLc+uuJfs7idipIRLKxIBkE3BEyZ0ll19mgt+aeM4rD3nLYS2yAMlu6Gk5C6wSJYA5iuhG9DOC+UC8hMu0EN3cqFc7Gcwy5SumndiiHl5Txm/ce/bRLVpdAhec7HQFi0HQE7DpV5xP5NcKbYVEysAAHGhnaT4+OtUQeXflGssZv3whgCOzuRsJIyghRImPMyTpRFh+acNiLqWLT9q0dpKAlFgH2nMZT7p1HjQd/wDyvI0i+Zgwco9Pxq+5N5WuYMsO2LK31co8zvvv021NBccS4cz30uyO6rKQdfaS4h8tn+wUFHGvaxYwl9nNnN3VySrKyCMo3BFwKQynQij98RQvz0F+b9qYD2mVkbwYsBMQZ8YPUCgGVxo7YKUxBiTIxIYlihBMsJRiDtmkA+E0f8Kso+ES3LOuTsz2kFiNsr5SRIHdOvSsawGJBdczhczSS0wrH65gHN56EkEitA5b4ubmAuW7h1Fl8pmJXIxjTZh9o9DRFFzZy6WdWtK3YBYUhCe/naUVQJA3Oo8aprGFftR3GORCu2xNtgJOw1YUU8uYG4o4dbJPee7fuAsfqPrptGg16k0V8TwfY2LwsKk3MxaQSZKgaKvtaDQHY6+VBnvCSoVwSys2ttgAQWkCN+ig/HQ9DJTnXJnt31Je2xWVg5oOU6mPj99SeHYNTh1DJlaSAxOjwSRMaq2uh++SKCSsXl0J1zRME6zvQW3EONWrp+jRkbeZA0Guy+cGq4cZv/8AFuf3jScaiglk01II2jXaOhiNqirUFpa4rej8u6+WY/HQ16mMJljvRv1jbTxr1TajdQNK6tcWlCtjHue/94XvVf8ADStG5EwwTAWY+uC59Sx/AAe6s658H9fveq/4aVpXJX5hh/2P8zUVd0O8X58w2HZkJZ3XQqgmD4FiQJ9JojWsI45+cX/3tz+NqAr4h8ql0yLNpEHi8u3w0A+2hrH8z4m9+Uv3CP0Qcq/3VgVp2D5IwZtoTYWSqk959yoP6VVnOHKmFs4O7ct2QrrlhgzHd1HViNjUGYiuGlGuGgbNHHyTfnF/90P4xQSVo4+SYfT3/wB0P4xUqxpw3FYdiDqfX8a3Fd/fWHYjc+v41Col01JwPD8s3mPdALQN4jz0qI5op4BwvtEQ3O8sd1Pq7+036TeugnadaqINjEYXEJcuXFYm3qFJyiCJOqk/o/d7nsFhbdvDpehT2khAAYDCZzZjMAr4z50SvgVuWLtq2FkKyQABDEECdNNaGcDZb+jEUwP6w5HXuhHkeWqt9lFHHDQr2ldJhh1EHcj7xUDjPCreRrt94VVMjoBM6DqdKtuFL2WHTtGUKttdliNBpuSxJMaDU0A8/wDFWuNbQ9yZYq3RfqhiJknViOkqOlBBsvZu4m2lmzdu4e0sZFbK7M0sxZhP1iF8SFGxNXfHOM3ms2cPbsPYXO1p1AnvjZEcuS40JYnQGAdJBuOVMK68MZsP2S3WBHaAnL7UZiWkKQpMwBqKTwO5ba92agOllALdyBLEgZ23PeZiWJ8wNcugXPLPCzh7ARiCzEu0TGYxtOp0AE9ab5swlu7Yy3LRvQZVVJU5oImff51Yo9PFe6PE6+7b7T91BiS8HxILqLJAcZSDO0gjWdYyjU+FE/Afk4zENfOn6I/E9a0Hsh4Cn7axQd5b4FawyHslC5948tBU6+3fHqP513CP3ViIj3zUXFXIuD9qPsig7jLgzgeVIa5TeO/KA+VILVQ3eu1U8wcPGJsNaJiYIPmDIqyugKRmlgVnRsuvwPUVBa7qfDpJk0GbcT5Ru2zoSwPU+X+lO8FS5aGsgbz1BGulaFeTOsHWqLiHDjlYDTwI6ePoY+2iF8s8We5iTZe3bW2iko6RAct9RxIYPJ7oJiDGgNGT7RM1nXA+ZSHs4dE7M27jhVJkFXJ7raeQk6knUa7kfFecbNoOCbi3EJXIVmWiQM2oyn9IdDNFO8Y4aSr5ROYajx8/X76ze1wzPijbLZIXdgdDHUepirflrj17E8Qsh9jcdyFBYDNbgxJOVYUempqXzfxVMJiwEXO4AZ2aJytr2YOXwgzvrHjQUvMnDVs5VWNXIJ6khVk6nYk/Zp1qgBoj5zwoW+pEwVET8f8ANQ2KiJ2Eyx3su/WNq9XcEUynNlmesbQPGuVEbuppQFeWuxWlY7z6f9oXv+T/AA0rSuSvzDD/ALH+Zqzbn5f9oXv+T/CStF5LxSDA4cF0BCbFgD7TdCaoIBWE8eH9ZxH725/G1bkMZb/TT++v86w7jrTiL8dblz+Nqg3DA/krf7C/wiqXn0f7Pvf8v+IlXeBH0Vv9hf4RVLz9/u+9/wAv+IlFY2RSaURSaI5Rz8k/5e/+7H8YoGNHXyTD6e/+7X+OixpY3FYXfPePrW6jf31hF/c+prJUZzRxyCrXLDTACOUDdYgEj1k/CgVzRbytxFcNgXu3AQO2YCDBYwoyj4H3VUgk+a5WvZTBLjYBmY5ARAOk6mpXDOA4e1aGcaLLkGSoJBBPemSZI8+g1rPL3OrMLjBrtq6T3BbyZAogAOXBdifIgbaVarxfEWrK27jXbuLvFWs2p1tgyFZ8uuZvaCmI0Jooh43xwWrbXX7sD6NCJYE6BmXq2u31RPWazu7jmxGIS52ZvgBUyFYzELmaVtsTqxYzOvuIFjx/El0aybjXmtp2jucuU3Fgxbyj2FBIzE94yRAiYfCeUjdRixIIcpHoB/OgJ3xl+/hn7Vkw65SlpRcS3aRSVDZk1YjswVB31fxkWvKfDjbsKzCGcAkeAiQPiST5saoOEciIlxXfWDMGImjlbtA9bWn6aV692tA8orzuAJOw1PoNabW5S5kHr4jx8qAG+TPmW/dx11GAK3Q1xyFAKsoAUkjpAyx4kHcmdAv28zaAnvDb1oa5L5bbDYnG3QrlWbLaDLkzCc5iegJygxGk1Tca5l4hhLhPZgKzFs0FwZEAHYLEDQD30GgYnAMWkD7R5VBuyu4I9RVHzN8pD4a1ZAtL84uJmdWYkWzA6DUkmdNPZNCt3nzGx2txmQeyO6AGkH2UI6eJJqg8xGIkDyEfbP41Xtd1qi4Fzfbazas/S3r7NlZ20Ms3v0Cnz2OtEV6zrQdsPScZZMHSZpywlSsXeS3bzvAAjUifsGp92tAGYBLVzE3WbKpWLaXAdAWXKHBJjMj7xtVjj+WRxFUdbi27lvNZclTLMlzL7IPsgAlTM7L0BoTN3S9fyZT2wfRiQVc3DJM7HUSOnjvRpwXG4u3hhcuIpe4ivZaJVxByo5BXLcIiJ9oQN9KAcwCRjTfW7Yc5pNq3dhpyMCQHCk5Y1EEmdJ3qx4hy+r8Rw7spuLda5culpKkCciwdgFCiOuu9COGxT2sUl0WpZ3JCDMNS5VkAOoaZEGdxpRZwznNr1xLZsos3ltkOzF+8cpKgKAMsaz4jfaoCbjfLNnEasgLDSdj7orGWEEjwJH21vwsxAM771geJ/KP+038RoHrFwAfV3616vYZ1A1I36+6vVllvyilgVxRShW1Z7zxytb7V8TexItK5AC9mXYkIFgQ2u07aVW8G5BtYpS9nFqwBgg2SGB6SC/21pHEOD27jJde32j2gxtyTGYidvZMkDcHpQt8n0nEYxrg7K6SM1iCAokmfiY+3qKCj4r8ndvDJnvYtFUmB9CSSfBQHk0ng/IlrFKTZxitGhHYkMJ2kF9vPainnbAOL2GxItG/bskh7YE6EzmywZ+G6idKq+VscLvFXdbRsK9k9wiNsneIgDU60B01xbNqXYKttRmY6CAAJqk41jsPjMBdIvhLRIU3GVoDKytGUwWJ0EDxqz49wZMTaCXCcoYOQNM2UN3Z6Akj4VnvDuE3L3Cl7Nc5t4k3Db/TXIoIAG++3hNFRuEco2MUxW1jQWGuU2WUkDqMz6+6meK8tYaxc7O5jRnmCFsM2U/rEPv5CT5VbrxQXuJYJkwxw0MEIIyluhGgAgAx76icH4qbb4z+p/Og1xjcbfLbzNoTlO+p/7UELiXK+GsZM+NHfXtFK2GYFSSJlX8QaIvk3wlhLt42r5vEoJBtNbgZt5Ymau7WNwfzH5wtm32SIcqsikggxk1B1Lnx1metRvk94QUstfcAXMQc+ggC3JKgAbAklo8MvhUBWu4rBr51Pqa3kb++sCvt3j61CmLhqZxbiiGzatW8sKFZ9P7SNSD4wQCf1agXDTmCwVlye0vm2P3ZfWWkAAjwXXz8qqLbkW2vz20zXEUAmJMHMVYKI66mfdVjzHjBhWumc2Lv5gzBp7Ky2bKFb/iOmUE9EGntTVXhuIIlm49pVRbcKQWDXbjk6G4TtaG5RRDRBka1F4bw25iLpVsxuFpYtuJ1Z2/WPT/QUVN5bwM2bp1hrbWo2lyTEH3iY/wCxnwPB9nbOaCWct8QB+E00uCS2q21ACr98b1Ka/AFQSmu1IstVVbaTVtw+C0nZRmPoP5nSglXhl08gT67xTOam2vySTudT670kPQS0NROJcfbCgMqZ5IEeAAJMeJiNPLrTyvpVFzVhmu2mUHLpO8ba7+6qDHhHMlnEW86tAGhzaQR4+FU3HufMNb7oi63QaRI8Cd9fCazDB/OmwxYEMpznWc8WzZB7wMsJuLAM6gmqzFo2WWU5id/5fZ6e+gueJcxFnZwFVj19pvQE7e4UPYrFm4SWJJ3kmadwmBLkzUu/w2Ekb6feKItuRr3ZvmCjvrBbfQMfh7vAVoTQRNC/yfBR2MiCSVPoxK/5quxfI08NPhRU204mmuMJnULuCGB1IImIIjfURHnUQYjWlDFTQDeF4YbRuWWEo6rHkIIgeWtEvLPGkPD7uHcrduW86dmxBZl3UBdTlAMDQxl20qNxjEoptllJLkW1AEyx1ExQ7xXgFq7dZSr9syZ0ClQDlOogqZOWWH7Edao9xMscXhnW069m6sSczrpcB1JtrG2xFR+ZeFIOJKnaFu1bPcYHXv3HbQmYOTKNzBqkvYV1sJcW45tsSh1IAuDUKRMEFdQfJh9U0xhMLcYG4qXCqGWuKrMFIEiWGg99RG94a+rKpERp/wBeZrAsaPpbn7bfxGtS5Z4+2Iw5yMFuBYY5dA2wIUkSYjyn0rKsUsXHEzDMJ8YYiaKessI1j3xXqTYIjWPfXqyj6GX8KWKSh0pQrYHuYODYk3reIwrgOoytbcnIw11jadT4dNdKicO5cxafOMQblsYu8AFj2FUMpMypB0WNjEdd6Lq9RVHxTCY02bJs3UF5ADcUgZLjZROsaCZ00BnpAqPy/wABvjEvi8Uydqy9mFTZV06+ix16maJa7NAm4sgjxBFCnBeW8VYwDWUuLavZy4Yd5SIUQSRpMbgaUW1yagEcDwPGXsVav4w21Fj2Ft6y3iYmBMHfoNBUe9y3jcPcv/M3tG1fYsQ8AoxmYkdJMET000o1mvTQBF3km72GGwoZTZDm5fbNBJJ9lF3IA0HnB6UaKgAAAgDQAbRSpptbkkiDpGvQyOlRS13HrXz9fOp9TX0Au/vr58vnU+tEphmrtrE2wDNos3j2hAnX6uX8aQ9WvCOFZwGOx2qojYDFHP8AR4e2WO2bOyhv0srMVPj3gR5Uf8IwIsWQWIN1gMxA8Bl093XqZPWoOB4ctoZgJPrT1/Ek9ain7mI6001+TUG5dmu2zQWuHu1Ps4o5SBs0T4wNfvqos1MtvQSTdrqXqilqVaNBYLcpriGDS8mRjv7P7QE/CvJT2mZfHvH3RH4iginhi2MLtIyEQPG5fDdfK0KFeKYNXCR1O3qP9KO+OaWAPNB8EZvvNCDWgDb8Tr9lUV+FwOViPKlYvCyNKn2dXJ8qXctaaDWNJ8aCJwmbZBHQg/jRBxfu37gGxbMPRu8PvoDtcy3Vui2ZIDZWthgFLAtqCB0ncztRNwjHjEW+0AiCViZMCIJ8N9vKqE43iAtxmk5iEER7R2mTtXcTxIWkLPMD4+GgoP5kx5bEOuY5VIUDpoIJj1mpWMvD5kqXGh5zINZKSYnyifsoKrE41mclXaC5cAEjvE7jXQ9PHzox41jLmHOEdrYN22oLSTHaKBuVO86+HjoTItwjhnaFbhgWxet2yuuudtY1mAPPrRvz3hWe3mAnKc38x/15VBCtcBjF3sGA62cTb7S3OhSPpUJBOpRg1sg/rVWYuxicDOGF7KLgLCLlxFKt3TpITWIIP8qu+VePImHNy53rmED5FkBns3YYgFt8hVjHgareZ+Z8Ljrayt21ct+yYVgQSMwOumgkedUUnAuLXcLdm2Qc2hAhgfDTxqtxF7M7NtmYtHhJJipmKuW+1zWmKquUqG7xAWOomdusVAuMCzRtJj0nT7KiHrdwAaxXqTacAax769WR9FqaXNN2th6D7qWK2pQNemvV6Kg7NemvV6KD1er1cqK9Xq4a5QdJpJNeNcNB0b1hOIt2c276k/2lvT17ulbqm49a+d7x7x9fxpEqY1qzoJua+Fy3Hv00q34bxqzaRU1O/VDpvqQwFCrGktVQaXeabUga6z9ZI95z6VFfmK3Ma6/rJHvOeBQlSaKKv6dSY8f1kj3nPAp5OYrYIGvX61uPjngUHVygOV5stCBDf3rcaeefT8aeHONoQMra/rWo957SBWf16rgPzzlakDK+v69qPiHge+nF52tAgZGmJ9u1HvPaRWeV6g0hee7WaMjbT7dqPjnifKlDn612n5NvYgd+1G+uvaQOnWs0mu0Gn8V+UWzessVtXQFcAyV+sCBEEg6IfiKpX5mQlO4ev9pa8Cde/p76F7H5vd/bt/ddqFQGlvmdFYdw6iNLlv780Cl3uaVIgKwYgwc9sgGNyc8D30EV6iJws5TvqdjKH1+v99S+FYhrF5HDHfUApBXqD34Ejxqmr1ARcbxFu9eDKhWRtNvVpkkkP4GoGJtZsokyFjdNh/5mlVldoL/A4sWkW2c35VbpjJqFgx7eh0G9EuK50tXBkazcMg9bZ9dc9Z3XqC9w2INu4cpYBkdIhNVPQ9+I29RIqCcAJAlp6d1en/mVArsUFsuBtyATcGmwtprG/wDa6dKl3LSEZO+JECLCzCnNv2/nr6/CJh7S5E7q6q86dQykH/rzpTYdRcYZV0dl26BTGm3SdPE0D9vhCfp3PfZX/wDavVxeH2zEoNl8eqg+PnXqmI//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4632" name="AutoShape 8" descr="data:image/jpeg;base64,/9j/4AAQSkZJRgABAQAAAQABAAD/2wCEAAkGBhQSERUUExQUFRUWGB4VGBcXFxwYGBwVHBcYFx0aFxcXHCYeFxwjHBgcIC8gJCgpLCwsHB4xNTAqNSYrLCkBCQoKDQwMFA8PFCkYFBgpKSkpKSkpKSkpKSkpKSkpKSkpKSkpKTUpKSkpKSkpKSkpKSkpKSkpKSkpKSkpKSkpKf/AABEIAJwBRAMBIgACEQEDEQH/xAAcAAABBQEBAQAAAAAAAAAAAAAGAgMEBQcBAAj/xABLEAACAQIEAwUDBwgHBgcBAAABAhEAAwQSITEFBkETIlFhcTKBkQcUI0KhscEzNFJicnOy0RUkQ5KzwuElNVOC8PEWg5Oiw9LTF//EABYBAQEBAAAAAAAAAAAAAAAAAAABAv/EABcRAQEBAQAAAAAAAAAAAAAAAAABEUH/2gAMAwEAAhEDEQA/ACpNh6UsUhNhS1rTJQFKpNdoFV6uTXaivV41ya9NB6uV2uUVw0ktSjSDUHM50rA747x9a3vrWD311Pr+NSFQ3Fc+bsVLRoCATpuSQNNzqKcuCnrdgm2xAJyNLEdBnHw3qoducsuM2Z0BtotxxDnIjAQTlQg+0NpqD/R67dtaGsbXd/8A06uLnA7ifOEEH6EXpVtOz1Pv2iPGq25aEv5Mh+JNNDTcIAE9tbiSJy3Ykb/2XSkrwoESL1rTyu//AJVb4e4q2FDeyDihMfXNlAo9JP31CwVmSwMbkCZBmdNgf5eNND9nku45yrdwxPh2sH3qRP2VKHyaYvwt/wB4x8csVY8wcNRQ75IJUOrdrK6kKO6w2n+dROX7B7YZHIPQ2XWcxOQbwI160FfiOSb6GGNsEft/Yezg+6o45WuSO/a1E7vtJX9DxB+FGiYvEKxy4vEDUyGRH1DukQWI9pCNKiY/GXGYM7K7KCQRbFskZvrBdGkj7/GgGf8AwjdgHPa1Mbvvr0yeVPWORr7tlVrZaM277QDv2cdRV8l0QIJ9t9/CWifsq84M57S5GkWh3vCVTWJPrvRAfgOSMU1u6iqhYlCPpFAIUtJBJ8xT1v5K8YRvYHkbn2aLFHXK9/MRrPcPeGx78QJGwFEBuHWSPaIEeQ66bz7qKyPFfJli7a5mNmNtLhP3LUR+SL4RrhNvKm+rT7gUlup08K1bi+IZckBcrOAS24IEgiAJGhn3VDW8GwWIMjS2B5gEbHzqozu/8nmJS0LzdkEMfWM67aZa5i/k/wATb7PP2f0sBIYkmYjQLI3Fadzf+YrHXs/un8KHLfArtjEYdro1uXFgghjuDE+Q19KAGxPLNy2XDMkoSpEtuJmO7qBFR/6HbxX/AN3/ANaKOM3puYgnukvcEmJPtDJp49TVb24PjrEaeIkfZUFS3B3H6P2/yrh4Wf0l+3+VWr3ww0nVSRpGgga+Zr1+xCK+upI8tBOmvmOg3poqFwB/SA84NcfBEbQfTWrdbI7NzB7oBJzRBOnswZ1nqKr8Nh8zII9pgpM+Y1j0b7KaEW+HNlLHugTqRuQJgedMLU7DYlyhTMSpkwTpJgT6x91QVq3OBYX1rlOKvhNerI+gl6UoU2ppQNbU4K6KSK7NAsV6kiu1B2vTXK9RXa5XorxqDhpDUomkzUCeorCsTufWt28KwvEDU+v41CobirGxw+U1MBtfajX4ajSoDrRNwnh+Ke2uS1bVGEBmUCQeoJjXzrSIVvgqsTpOYd4CTrO+mtPnl5v+HcaRrCN9XYzOlXK8JxNtR2mKt2FgiJCwuugP+tVvE8Sikf1tsQOpFwgAzsY08djUC8Ny+zqRlyqrF2zsFAZkgwGMmV/Ch7FWuyuECGGjd1gRA8Y66Dzq0TK4JW0XgTJBYDST3mMV25cVA2e0oDWyBEa99J9mYI6eooL/AJg4UtlMOJZs9sFsx6g2RoOg1OnnVNYw+xUHZdvBvT9b7aKeOYj+q4O5H9nB20BFodfOKoLfG7ZYISLf1DcZcwDQCoIzaIZ3AMeG9BBSywaDMhiInX8qPxB+PnTTm4rAKBquoInqYOvXX/vUjjF8Ag2bwdGJkA6qwZSQYAVlkaMAJHQEVCv8SL2kgKjDusAACxGmZIEiR7QmMwBEFjRD73ot98WxMEnQEOGaSApkSNxEGrLhOMt5ma1nYm0AysAACFUQpmWkjqBvUDCcG7S2oJRCWUE3DGrOQAZI3PTerT+jlwl1kuMltuoMMCpJ7wjVVjQTBncRrVU9yhizI7kEWxALKhI7RfHfefSibHcRuLo1s7lgQ6MCPKNh9ug8aCsNichzZRLCFJlQdCDDERGh1B1110q3TGs91VREcmTCMzF4iQCxExqJ1EDwBoh3ivEy1tWysFF1TEjNJB0yjp+FI4fxHNgcUDJbKu/UEAZtPMz417jN64DcQAFGUMLkHILcEZwV1Ug6EmIPqKqOGKWL2mKlrsJEkMxAzAKQuQg6DU+G/Uok5x4itzCW0tSTmQxGuXsyZI8IYUN8vXblzF4cMzNFyRLTHdJJ1OmijTrEVL5kd1w9u2GCPavBD9SCmDtyJnXXMAetVXB+Y7vaIWRLjJLBiozCBG/+lBHxHeF7fPmaZMgA3QCJJmZ+troKZXAtpEGNdGHS2B4zvRLh8XYl7i22VgGZlkZYAa4YHT2I8NdhpU9cPhnJDoqkZwTEfk1RmM9IDjU+dAEJgnGUZG9hRt1LHw9Km8RsHs7Qg/WO3WQv+WiTHcCSzbN2y7qwyldcw7xAmDIIKk9KrE47eAIYWbg/WSD8QY+ygp5/qd0nqyj72qttsVVD4SdvUb9PZqyx/F8O1k21BTv5iMuoMRv4QAI2qEuIslQmcCNM0GYJJg6x1PSoGeHJr6I58dkb/SoCUV2OGW0DMlwXB2bLowGpA1kDy286FUFUP2106+6vUu1akbn3V6so3haUDSRXa2rG+cHPz7Ean8ofuFVPaHxNWvOX59iP2/8AKtU4NAvtD4n413tD4n402a9NEfQibCh75QGIwF0jxT/EWiC2dB6UP/KAs4C6B1KbfvEqNMjtK7sFXMzMYAEkknYAVqfLvItu1h2W+A9y6sPr7I3yoehBg5h1HgBSORuTvm6i9dH0zDQH+zU9P2iNz028ZLqDEOaOXnwd3IxLIdUfoy/gw6j8CKvfkoP9Zvfuv/kWtC45wa3irJtXBodQRurdGXz+8SKC+QuC3MLjr9q4NRakHoy9osMvkfsMjpQaB1rDsRqx9T+Nbj/OsPv7n1rMKhuKO+CcrX79u32uMvJbZFZEtwgKZfZzDdgPEHTX0BWrVOVOIpdwao5VeyCKGzwZCAhgY7rAyI12O4MVUjlj5OMJbOdka6QNc5LE+YEgT5dfWrHG8sWLloC1btKQJtsFgT4HLBgx+Nd/8SqJXus67mSikEaNqsjbboZ1oT4xz8UuMEuLBXMy2pJzyQYaNCRE6jbxqiixQxC3HRrZRg2q6AbAaZjqNN6rzgsQxZEXvqO9qmgMHUkwBGtTfnjYlzcAg6ABg7GN5JFs66kR5GrHh1xrV4Rhnuu9tFKWzJaLQSWkfRiTGumlQOLgbt5LS4m+xS0iqtu0AFIgSTcYd9iIJyg7aRXOJcvB8QBbyLCo3tSuYMA0kydBl+NTDwy5ka5fOdUGtqxcyqIEZbuIMZjpqluKp+KccvXibShFRCfo1BTJuNToxYDTTeTod6CRwvgaCYm4VlvBVAaczwZAGXfQeJqwY27eYmLhtBWVRAABaDCx3lPdGYaEHc0HYzB3bJunOyPbIyZGYDNnyNlnU+O9FmD4GRZv4jX6S0RlWWdmL5lYSJEDLpE906a1RRceth0uXS3cuXSLR9lcgeT3Bou8x08BVxg+GC2O0xLMqE5bYDZrj5hlyKSCNJClum0+Ntextq8mHt4jDqLUrlZSQpJSe7KhdYMrM9BqKq8auJYi6xLuiPOndTJ9JlV0HRsglTuApgGKCGLd68h7zErIZNWIQGG1K5SB3jrBMGdqXgcZctPbvMhCq4UktlBcd5iCRADCYidwfGjDl7lpbNhWLRf0c3hq3eGYiLikQQ0Ex1O0aIwd5br4ex2K3LIHaLcJBgr2hVfUC2m+pFBBw8veW6XZO99JZd1zDUM1y2EOVklTKxrB8IqJxrh5s32c3AUhrqxqwEgBoA7pDwsiZOX9aiLmTgNrIrLby3MxQOmXNDq2YMWWCpAIMz7WmtVVzG3LSWsNiTbBcZldQxDgmAGyqO+rZSTsR76AJxHGrly12dy0LgGZrbgkuJYMZYyHXv5YgRpBGs2HLnDs2JQWw5DIoJKxBcg7+EazT/EsDeWw9rsFTsHz/RgMe9IygSYglCdYikX+KXMChXMwvZxLSIYdmoZCo3VZUDTxoOcQRhecBZbs2UrENLSDoeoB2qViMcrC8dQwtYtiraMGuOiKI6mF6TSeXcbdxOM7QWe1YkO/eCxbGXNAYgTqDFO804+w965bK93L2avs0mGOp22Gh8aI9xy+bfzogeyMPb/u2Xf7yKHFutbwiXXYObubKBuMr5Ib4E+lT+Nsww98lgwe6Dv3hCQQ2msZgPdQ5esslhQwjO2ca9MsCinOJYYlFdlKEqGE6Sp1B8wehqusWST5Vb8W4q9+xZLxKKLII0lEBiR4671Nx2HsLhMM9pSr5G7UkiWaFOaJJAklRtoKghMin6qzHhValet4xp12NdU0RLsW5G5GvSvV3DpI3I16GvVEboBShSB09KXW2mNc6D+v4j9v/ItUoq754/P7/wC0P4FqkoO14muRXooj6DtHQeg+6qPnq+yYG46EqylCCDBB7RNQelBy/KrfAA7Gz4fX/wDtULjXP97E2WtNbtKrRJXNOjBurEbioqx5A47fu4wJcvXHXs3OVmJEgCDBNaZWXfJnw65867XI3ZhGBcjuyYAAPU+nhWo0UH/KZxC5Zw9o2rj2ybkEoxUkZGMEjpVN8mfE7t7E3e1uPci1pnYtE3FmJ22qx+Vj83s/vf8AI1U3yTfnF791/wDItQaeN6w+/ufWtw6isSv2zJ0O9SFQnq1scct2MP3bi3LpiLeS4uXXWX9kwKq7iHwNV729WPn+H3VUOY/it28ZdjB0gaL8Bv76TgLLG4FVSzEEwCAYVS51OmwJ91N9p4DY6HfWB8fGiHl7C4iziYXL2rWyAjQxyncHohgZvIAzFA7xvitzCXTYRbZhUbMwYk57av7JbJpmjVelQ8Hx/EO6A3XCkwVQhF8PYtwp3qFjcddxVwNdLO4AtiANl0AAGmup8yTTvCGHzjDzqvaAMFU7Zlkeuu9Bb8nI3z+2FZlkC4p3AJSQQswT0k/bRHhcGb4XTPcfDXCSdzcLgFp8STqag8I4RctOmJU20QI1lM8ybha5aQZY3zFdz0npVnyzw5rWIwVxjDvhmS8skzuyHqAZ31iRPU0FlguUMr3Lt5s5knTwnOdIAJkeFDOK51u53W06WlzaB3Bgbad2Aepkije3x6MTdw8N2kdraBWAy6KwU9QGEz5nwrPV+TLFXLrtnQFX7xk6HRvsBG34UVJN+5c7N8yixZdTcu5lVBcK6ohJ0iRr1M7TFEdrB4azdzYZxcfKzsnbe2LhQ6jUICQHzQQdBtVjheS1GCGGLspY52dO6xeQc0mfAD0FVXHOQnXD3exxF52ZcrC85YFR9UARrIXfTQURZcSQ4m4VdHtKu7pctnM0qMpJXTfXWY8Jpjk7l95tYi475lXLqZkBrwymdQAHGmmoO+9DHEOH4ztvmr3W0tsVfMwV3D25eNCwbOF1nX0Ne4pcxLgWUZltvcvJnBJUW+45ZipG8EbCdepqjS8PxOzeAKurasR0MocrGPKfgZqDzNw/tsK+QEuFL2mT21eNGQjUEgxpuDVDwrk5bdp3GftDYvKAQDAuIgB2JJ08fGrLGpds/wBGrbJyB1tXFABzA2SJ90MTHiT0oqm47jsww13DvaN3KbLA95QNjNrcgQdTO3nVlxnlW3jVt3h3Wy9VBkGQepAPmCenhVfzfwSwMRZVcMM943He6pZWUohfN3SATMn3U7wrmR7GAL5e0C3xbRYKnsyygjvbkZmA9w6URRXeAtgLwfMwRlKqwDSWyn2gNtx5d2m+acKHxN8WFRVRs2Te2eyhC2QDKCYM6axRNw/iimLWJRS1/F4gBHCnswuoGkj3g7tUHjfDPmyXXSTZNllQATknMwkjdSW0bp76ANw+ORsIq3s2U3HAYGMpJRgYjUCTpSjwK5dwwdZuJZYgtoCUzZVgTJETtO4qqxK/1W0P2n9RnK6f3a0/5P7gXAKqMnascxVmUEaypg67gmfxFQAPMWHtriVt5clvPqsxAOUHWGjWeh9Knc32Ft20UMhyoEUK5Yhf1ptJv4/ZRBj+D4W/cYBUNxWKkhiQW3OVpht58R4daF+bOGXEUM2ZtcoJhu4BoSRt7/KqBqwkmlpVpg+EDsO3zSFkMoiQToN/WqpGHiPjUE/CrpuRr0PkK9TNu8oGpb3GK5URvC7D0pQrgpQrYxznj/eF/wDaH+GlUc1e88j/AGhf9V/w0p7k3lM4xyzyLKHvEbsd8qnp4k9B5kUFBZsM5CorMx6KCT8BrRDgPk/xl3e2LY8bhy/+0S32Vq2A4dbsqEtIqL4KIn1O7HzNSqKA8B8lKCDfvM36qAKP7zST8BRNw/lHC2YyWUkfWbvt8XmPdFW4roqK5XareI8w4ex+VvW1P6My391ZP2UHce+VIQVwqGdu0cAR5qnj5t8Kgi/KpxZXuW7Cmezl38mYAAeoXX/mFN/JN+cXv3Q/jWgm9dLEsxJYkkkmSSdyT1NG3yTH+sXv3Q/jWg06sYv4+5J+kub/AKbfzrZx0rEL+59akKRd4jd/4t3++386atcIa59JeudnbZtGeSznbuLu589vOkXDVddclupIgD0GwH8qqRK4yiC5ltKyqgKnMZYkEyxjQHyFKwePKFGk90fcZjz99d45hWW++ZSAXcr5jOSIPUVERwFZSJJAA19k5kM/AER50Frwfh1y67BMvWGkRMmIG+/hUnCcJU4Vrh/K2wLmXQaZjJMCWGUeO4q44SLr2LaW1FpcsMV1Lbz3vDrHn7qUOHra7S2SFIsDVgCMpYiJmTPWgXxbjS4vsrQWIfthlXMQqx3YB3g5idoYeBrQcJe0YgaCVQ9SABpJJJ8z6b1kmL46iY5sQmqGSq6ZSXUZgSumgjTWYA0Gx5hOYWfD276943T2aWVXLmuic7F29lBqxPkdeoKfbhLvi7V/X6NXEkwczsCMpHQajXp66TOW0y3MX7QFy92oDRMMgk6ExLhjG/jFP8M4kLyEiIByyDoTlBJXrEkgTqYmBMVJ7VbayzKondiAJPSSYk0ExsUFKgnVzlUamTBPTbQGls4nLImJjrHjHhQ5xHDYm5FxTh+yDhiLjyq2gIJYL3GYnvasQIA86BeLc+uuJfs7idipIRLKxIBkE3BEyZ0ll19mgt+aeM4rD3nLYS2yAMlu6Gk5C6wSJYA5iuhG9DOC+UC8hMu0EN3cqFc7Gcwy5SumndiiHl5Txm/ce/bRLVpdAhec7HQFi0HQE7DpV5xP5NcKbYVEysAAHGhnaT4+OtUQeXflGssZv3whgCOzuRsJIyghRImPMyTpRFh+acNiLqWLT9q0dpKAlFgH2nMZT7p1HjQd/wDyvI0i+Zgwco9Pxq+5N5WuYMsO2LK31co8zvvv021NBccS4cz30uyO6rKQdfaS4h8tn+wUFHGvaxYwl9nNnN3VySrKyCMo3BFwKQynQij98RQvz0F+b9qYD2mVkbwYsBMQZ8YPUCgGVxo7YKUxBiTIxIYlihBMsJRiDtmkA+E0f8Kso+ES3LOuTsz2kFiNsr5SRIHdOvSsawGJBdczhczSS0wrH65gHN56EkEitA5b4ubmAuW7h1Fl8pmJXIxjTZh9o9DRFFzZy6WdWtK3YBYUhCe/naUVQJA3Oo8aprGFftR3GORCu2xNtgJOw1YUU8uYG4o4dbJPee7fuAsfqPrptGg16k0V8TwfY2LwsKk3MxaQSZKgaKvtaDQHY6+VBnvCSoVwSys2ttgAQWkCN+ig/HQ9DJTnXJnt31Je2xWVg5oOU6mPj99SeHYNTh1DJlaSAxOjwSRMaq2uh++SKCSsXl0J1zRME6zvQW3EONWrp+jRkbeZA0Guy+cGq4cZv/8AFuf3jScaiglk01II2jXaOhiNqirUFpa4rej8u6+WY/HQ16mMJljvRv1jbTxr1TajdQNK6tcWlCtjHue/94XvVf8ADStG5EwwTAWY+uC59Sx/AAe6s658H9fveq/4aVpXJX5hh/2P8zUVd0O8X58w2HZkJZ3XQqgmD4FiQJ9JojWsI45+cX/3tz+NqAr4h8ql0yLNpEHi8u3w0A+2hrH8z4m9+Uv3CP0Qcq/3VgVp2D5IwZtoTYWSqk959yoP6VVnOHKmFs4O7ct2QrrlhgzHd1HViNjUGYiuGlGuGgbNHHyTfnF/90P4xQSVo4+SYfT3/wB0P4xUqxpw3FYdiDqfX8a3Fd/fWHYjc+v41Col01JwPD8s3mPdALQN4jz0qI5op4BwvtEQ3O8sd1Pq7+036TeugnadaqINjEYXEJcuXFYm3qFJyiCJOqk/o/d7nsFhbdvDpehT2khAAYDCZzZjMAr4z50SvgVuWLtq2FkKyQABDEECdNNaGcDZb+jEUwP6w5HXuhHkeWqt9lFHHDQr2ldJhh1EHcj7xUDjPCreRrt94VVMjoBM6DqdKtuFL2WHTtGUKttdliNBpuSxJMaDU0A8/wDFWuNbQ9yZYq3RfqhiJknViOkqOlBBsvZu4m2lmzdu4e0sZFbK7M0sxZhP1iF8SFGxNXfHOM3ms2cPbsPYXO1p1AnvjZEcuS40JYnQGAdJBuOVMK68MZsP2S3WBHaAnL7UZiWkKQpMwBqKTwO5ba92agOllALdyBLEgZ23PeZiWJ8wNcugXPLPCzh7ARiCzEu0TGYxtOp0AE9ab5swlu7Yy3LRvQZVVJU5oImff51Yo9PFe6PE6+7b7T91BiS8HxILqLJAcZSDO0gjWdYyjU+FE/Afk4zENfOn6I/E9a0Hsh4Cn7axQd5b4FawyHslC5948tBU6+3fHqP513CP3ViIj3zUXFXIuD9qPsig7jLgzgeVIa5TeO/KA+VILVQ3eu1U8wcPGJsNaJiYIPmDIqyugKRmlgVnRsuvwPUVBa7qfDpJk0GbcT5Ru2zoSwPU+X+lO8FS5aGsgbz1BGulaFeTOsHWqLiHDjlYDTwI6ePoY+2iF8s8We5iTZe3bW2iko6RAct9RxIYPJ7oJiDGgNGT7RM1nXA+ZSHs4dE7M27jhVJkFXJ7raeQk6knUa7kfFecbNoOCbi3EJXIVmWiQM2oyn9IdDNFO8Y4aSr5ROYajx8/X76ze1wzPijbLZIXdgdDHUepirflrj17E8Qsh9jcdyFBYDNbgxJOVYUempqXzfxVMJiwEXO4AZ2aJytr2YOXwgzvrHjQUvMnDVs5VWNXIJ6khVk6nYk/Zp1qgBoj5zwoW+pEwVET8f8ANQ2KiJ2Eyx3su/WNq9XcEUynNlmesbQPGuVEbuppQFeWuxWlY7z6f9oXv+T/AA0rSuSvzDD/ALH+Zqzbn5f9oXv+T/CStF5LxSDA4cF0BCbFgD7TdCaoIBWE8eH9ZxH725/G1bkMZb/TT++v86w7jrTiL8dblz+Nqg3DA/krf7C/wiqXn0f7Pvf8v+IlXeBH0Vv9hf4RVLz9/u+9/wAv+IlFY2RSaURSaI5Rz8k/5e/+7H8YoGNHXyTD6e/+7X+OixpY3FYXfPePrW6jf31hF/c+prJUZzRxyCrXLDTACOUDdYgEj1k/CgVzRbytxFcNgXu3AQO2YCDBYwoyj4H3VUgk+a5WvZTBLjYBmY5ARAOk6mpXDOA4e1aGcaLLkGSoJBBPemSZI8+g1rPL3OrMLjBrtq6T3BbyZAogAOXBdifIgbaVarxfEWrK27jXbuLvFWs2p1tgyFZ8uuZvaCmI0Jooh43xwWrbXX7sD6NCJYE6BmXq2u31RPWazu7jmxGIS52ZvgBUyFYzELmaVtsTqxYzOvuIFjx/El0aybjXmtp2jucuU3Fgxbyj2FBIzE94yRAiYfCeUjdRixIIcpHoB/OgJ3xl+/hn7Vkw65SlpRcS3aRSVDZk1YjswVB31fxkWvKfDjbsKzCGcAkeAiQPiST5saoOEciIlxXfWDMGImjlbtA9bWn6aV692tA8orzuAJOw1PoNabW5S5kHr4jx8qAG+TPmW/dx11GAK3Q1xyFAKsoAUkjpAyx4kHcmdAv28zaAnvDb1oa5L5bbDYnG3QrlWbLaDLkzCc5iegJygxGk1Tca5l4hhLhPZgKzFs0FwZEAHYLEDQD30GgYnAMWkD7R5VBuyu4I9RVHzN8pD4a1ZAtL84uJmdWYkWzA6DUkmdNPZNCt3nzGx2txmQeyO6AGkH2UI6eJJqg8xGIkDyEfbP41Xtd1qi4Fzfbazas/S3r7NlZ20Ms3v0Cnz2OtEV6zrQdsPScZZMHSZpywlSsXeS3bzvAAjUifsGp92tAGYBLVzE3WbKpWLaXAdAWXKHBJjMj7xtVjj+WRxFUdbi27lvNZclTLMlzL7IPsgAlTM7L0BoTN3S9fyZT2wfRiQVc3DJM7HUSOnjvRpwXG4u3hhcuIpe4ivZaJVxByo5BXLcIiJ9oQN9KAcwCRjTfW7Yc5pNq3dhpyMCQHCk5Y1EEmdJ3qx4hy+r8Rw7spuLda5culpKkCciwdgFCiOuu9COGxT2sUl0WpZ3JCDMNS5VkAOoaZEGdxpRZwznNr1xLZsos3ltkOzF+8cpKgKAMsaz4jfaoCbjfLNnEasgLDSdj7orGWEEjwJH21vwsxAM771geJ/KP+038RoHrFwAfV3616vYZ1A1I36+6vVllvyilgVxRShW1Z7zxytb7V8TexItK5AC9mXYkIFgQ2u07aVW8G5BtYpS9nFqwBgg2SGB6SC/21pHEOD27jJde32j2gxtyTGYidvZMkDcHpQt8n0nEYxrg7K6SM1iCAokmfiY+3qKCj4r8ndvDJnvYtFUmB9CSSfBQHk0ng/IlrFKTZxitGhHYkMJ2kF9vPainnbAOL2GxItG/bskh7YE6EzmywZ+G6idKq+VscLvFXdbRsK9k9wiNsneIgDU60B01xbNqXYKttRmY6CAAJqk41jsPjMBdIvhLRIU3GVoDKytGUwWJ0EDxqz49wZMTaCXCcoYOQNM2UN3Z6Akj4VnvDuE3L3Cl7Nc5t4k3Db/TXIoIAG++3hNFRuEco2MUxW1jQWGuU2WUkDqMz6+6meK8tYaxc7O5jRnmCFsM2U/rEPv5CT5VbrxQXuJYJkwxw0MEIIyluhGgAgAx76icH4qbb4z+p/Og1xjcbfLbzNoTlO+p/7UELiXK+GsZM+NHfXtFK2GYFSSJlX8QaIvk3wlhLt42r5vEoJBtNbgZt5Ymau7WNwfzH5wtm32SIcqsikggxk1B1Lnx1metRvk94QUstfcAXMQc+ggC3JKgAbAklo8MvhUBWu4rBr51Pqa3kb++sCvt3j61CmLhqZxbiiGzatW8sKFZ9P7SNSD4wQCf1agXDTmCwVlye0vm2P3ZfWWkAAjwXXz8qqLbkW2vz20zXEUAmJMHMVYKI66mfdVjzHjBhWumc2Lv5gzBp7Ky2bKFb/iOmUE9EGntTVXhuIIlm49pVRbcKQWDXbjk6G4TtaG5RRDRBka1F4bw25iLpVsxuFpYtuJ1Z2/WPT/QUVN5bwM2bp1hrbWo2lyTEH3iY/wCxnwPB9nbOaCWct8QB+E00uCS2q21ACr98b1Ka/AFQSmu1IstVVbaTVtw+C0nZRmPoP5nSglXhl08gT67xTOam2vySTudT670kPQS0NROJcfbCgMqZ5IEeAAJMeJiNPLrTyvpVFzVhmu2mUHLpO8ba7+6qDHhHMlnEW86tAGhzaQR4+FU3HufMNb7oi63QaRI8Cd9fCazDB/OmwxYEMpznWc8WzZB7wMsJuLAM6gmqzFo2WWU5id/5fZ6e+gueJcxFnZwFVj19pvQE7e4UPYrFm4SWJJ3kmadwmBLkzUu/w2Ekb6feKItuRr3ZvmCjvrBbfQMfh7vAVoTQRNC/yfBR2MiCSVPoxK/5quxfI08NPhRU204mmuMJnULuCGB1IImIIjfURHnUQYjWlDFTQDeF4YbRuWWEo6rHkIIgeWtEvLPGkPD7uHcrduW86dmxBZl3UBdTlAMDQxl20qNxjEoptllJLkW1AEyx1ExQ7xXgFq7dZSr9syZ0ClQDlOogqZOWWH7Edao9xMscXhnW069m6sSczrpcB1JtrG2xFR+ZeFIOJKnaFu1bPcYHXv3HbQmYOTKNzBqkvYV1sJcW45tsSh1IAuDUKRMEFdQfJh9U0xhMLcYG4qXCqGWuKrMFIEiWGg99RG94a+rKpERp/wBeZrAsaPpbn7bfxGtS5Z4+2Iw5yMFuBYY5dA2wIUkSYjyn0rKsUsXHEzDMJ8YYiaKessI1j3xXqTYIjWPfXqyj6GX8KWKSh0pQrYHuYODYk3reIwrgOoytbcnIw11jadT4dNdKicO5cxafOMQblsYu8AFj2FUMpMypB0WNjEdd6Lq9RVHxTCY02bJs3UF5ADcUgZLjZROsaCZ00BnpAqPy/wABvjEvi8Uydqy9mFTZV06+ix16maJa7NAm4sgjxBFCnBeW8VYwDWUuLavZy4Yd5SIUQSRpMbgaUW1yagEcDwPGXsVav4w21Fj2Ft6y3iYmBMHfoNBUe9y3jcPcv/M3tG1fYsQ8AoxmYkdJMET000o1mvTQBF3km72GGwoZTZDm5fbNBJJ9lF3IA0HnB6UaKgAAAgDQAbRSpptbkkiDpGvQyOlRS13HrXz9fOp9TX0Au/vr58vnU+tEphmrtrE2wDNos3j2hAnX6uX8aQ9WvCOFZwGOx2qojYDFHP8AR4e2WO2bOyhv0srMVPj3gR5Uf8IwIsWQWIN1gMxA8Bl093XqZPWoOB4ctoZgJPrT1/Ek9ain7mI6001+TUG5dmu2zQWuHu1Ps4o5SBs0T4wNfvqos1MtvQSTdrqXqilqVaNBYLcpriGDS8mRjv7P7QE/CvJT2mZfHvH3RH4iginhi2MLtIyEQPG5fDdfK0KFeKYNXCR1O3qP9KO+OaWAPNB8EZvvNCDWgDb8Tr9lUV+FwOViPKlYvCyNKn2dXJ8qXctaaDWNJ8aCJwmbZBHQg/jRBxfu37gGxbMPRu8PvoDtcy3Vui2ZIDZWthgFLAtqCB0ncztRNwjHjEW+0AiCViZMCIJ8N9vKqE43iAtxmk5iEER7R2mTtXcTxIWkLPMD4+GgoP5kx5bEOuY5VIUDpoIJj1mpWMvD5kqXGh5zINZKSYnyifsoKrE41mclXaC5cAEjvE7jXQ9PHzox41jLmHOEdrYN22oLSTHaKBuVO86+HjoTItwjhnaFbhgWxet2yuuudtY1mAPPrRvz3hWe3mAnKc38x/15VBCtcBjF3sGA62cTb7S3OhSPpUJBOpRg1sg/rVWYuxicDOGF7KLgLCLlxFKt3TpITWIIP8qu+VePImHNy53rmED5FkBns3YYgFt8hVjHgareZ+Z8Ljrayt21ct+yYVgQSMwOumgkedUUnAuLXcLdm2Qc2hAhgfDTxqtxF7M7NtmYtHhJJipmKuW+1zWmKquUqG7xAWOomdusVAuMCzRtJj0nT7KiHrdwAaxXqTacAax769WR9FqaXNN2th6D7qWK2pQNemvV6Kg7NemvV6KD1er1cqK9Xq4a5QdJpJNeNcNB0b1hOIt2c276k/2lvT17ulbqm49a+d7x7x9fxpEqY1qzoJua+Fy3Hv00q34bxqzaRU1O/VDpvqQwFCrGktVQaXeabUga6z9ZI95z6VFfmK3Ma6/rJHvOeBQlSaKKv6dSY8f1kj3nPAp5OYrYIGvX61uPjngUHVygOV5stCBDf3rcaeefT8aeHONoQMra/rWo957SBWf16rgPzzlakDK+v69qPiHge+nF52tAgZGmJ9u1HvPaRWeV6g0hee7WaMjbT7dqPjnifKlDn612n5NvYgd+1G+uvaQOnWs0mu0Gn8V+UWzessVtXQFcAyV+sCBEEg6IfiKpX5mQlO4ev9pa8Cde/p76F7H5vd/bt/ddqFQGlvmdFYdw6iNLlv780Cl3uaVIgKwYgwc9sgGNyc8D30EV6iJws5TvqdjKH1+v99S+FYhrF5HDHfUApBXqD34Ejxqmr1ARcbxFu9eDKhWRtNvVpkkkP4GoGJtZsokyFjdNh/5mlVldoL/A4sWkW2c35VbpjJqFgx7eh0G9EuK50tXBkazcMg9bZ9dc9Z3XqC9w2INu4cpYBkdIhNVPQ9+I29RIqCcAJAlp6d1en/mVArsUFsuBtyATcGmwtprG/wDa6dKl3LSEZO+JECLCzCnNv2/nr6/CJh7S5E7q6q86dQykH/rzpTYdRcYZV0dl26BTGm3SdPE0D9vhCfp3PfZX/wDavVxeH2zEoNl8eqg+PnXqmI//2Q=="/>
          <p:cNvSpPr>
            <a:spLocks noChangeAspect="1" noChangeArrowheads="1"/>
          </p:cNvSpPr>
          <p:nvPr/>
        </p:nvSpPr>
        <p:spPr bwMode="auto">
          <a:xfrm>
            <a:off x="155575" y="-1423988"/>
            <a:ext cx="6191250" cy="2981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4633" name="Picture 9"/>
          <p:cNvPicPr>
            <a:picLocks noChangeAspect="1" noChangeArrowheads="1"/>
          </p:cNvPicPr>
          <p:nvPr/>
        </p:nvPicPr>
        <p:blipFill>
          <a:blip r:embed="rId4" cstate="print"/>
          <a:srcRect/>
          <a:stretch>
            <a:fillRect/>
          </a:stretch>
        </p:blipFill>
        <p:spPr bwMode="auto">
          <a:xfrm>
            <a:off x="1105528" y="2763901"/>
            <a:ext cx="6932943" cy="3231818"/>
          </a:xfrm>
          <a:prstGeom prst="rect">
            <a:avLst/>
          </a:prstGeom>
          <a:noFill/>
          <a:ln w="9525">
            <a:noFill/>
            <a:miter lim="800000"/>
            <a:headEnd/>
            <a:tailEnd/>
          </a:ln>
        </p:spPr>
      </p:pic>
      <p:sp>
        <p:nvSpPr>
          <p:cNvPr id="3" name="Rectangle 2"/>
          <p:cNvSpPr/>
          <p:nvPr/>
        </p:nvSpPr>
        <p:spPr>
          <a:xfrm>
            <a:off x="1828800" y="6096000"/>
            <a:ext cx="5723233" cy="523220"/>
          </a:xfrm>
          <a:prstGeom prst="rect">
            <a:avLst/>
          </a:prstGeom>
        </p:spPr>
        <p:txBody>
          <a:bodyPr wrap="none">
            <a:spAutoFit/>
          </a:bodyPr>
          <a:lstStyle/>
          <a:p>
            <a:r>
              <a:rPr lang="en-US" sz="2800" dirty="0"/>
              <a:t>‘Högertrafikomläggningen’ in Sweden </a:t>
            </a:r>
          </a:p>
        </p:txBody>
      </p:sp>
    </p:spTree>
    <p:extLst>
      <p:ext uri="{BB962C8B-B14F-4D97-AF65-F5344CB8AC3E}">
        <p14:creationId xmlns:p14="http://schemas.microsoft.com/office/powerpoint/2010/main" val="1732719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exploringnature.org/graphics/teaching_aids/Classification_B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886984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5721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03583"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Why Standards Exist (2)</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70453" y="1363275"/>
            <a:ext cx="7772400" cy="533559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Many standards define technical specifications and procedures to ensure a "common design" or "</a:t>
            </a:r>
            <a:r>
              <a:rPr lang="en-US" sz="2800" dirty="0">
                <a:solidFill>
                  <a:srgbClr val="FF0000"/>
                </a:solidFill>
                <a:latin typeface="UC Berkeley OS Sign"/>
                <a:cs typeface="Arial" pitchFamily="34" charset="0"/>
                <a:sym typeface="Arial" pitchFamily="34" charset="0"/>
              </a:rPr>
              <a:t>interoperability</a:t>
            </a:r>
            <a:r>
              <a:rPr lang="en-US" sz="2800" dirty="0">
                <a:latin typeface="UC Berkeley OS Sign"/>
                <a:cs typeface="Arial" pitchFamily="34" charset="0"/>
                <a:sym typeface="Arial" pitchFamily="34" charset="0"/>
              </a:rPr>
              <a:t>"-- TDO calls these "institutional semantics" </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Standards define institutional categories about models, behaviors, or processes - TDO calls these "institutional taxonomies" (like the </a:t>
            </a:r>
            <a:r>
              <a:rPr lang="en-US" sz="2800" dirty="0">
                <a:latin typeface="UC Berkeley OS Sign"/>
                <a:cs typeface="Arial" pitchFamily="34" charset="0"/>
                <a:sym typeface="Arial" pitchFamily="34" charset="0"/>
                <a:hlinkClick r:id="rId3"/>
              </a:rPr>
              <a:t>UNSPSC</a:t>
            </a:r>
            <a:r>
              <a:rPr lang="en-US" sz="2800" dirty="0">
                <a:latin typeface="UC Berkeley OS Sign"/>
                <a:cs typeface="Arial" pitchFamily="34" charset="0"/>
                <a:sym typeface="Arial" pitchFamily="34" charset="0"/>
              </a:rPr>
              <a:t>)</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Interoperability is essential for infrastructure – “what other things run on” – plumbing, electricity, wires, roads, electromagnetic spectrum</a:t>
            </a:r>
          </a:p>
        </p:txBody>
      </p:sp>
    </p:spTree>
    <p:extLst>
      <p:ext uri="{BB962C8B-B14F-4D97-AF65-F5344CB8AC3E}">
        <p14:creationId xmlns:p14="http://schemas.microsoft.com/office/powerpoint/2010/main" val="3851600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665702" y="4525"/>
            <a:ext cx="6573201"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Standards and Network Effects</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195522"/>
            <a:ext cx="5867400" cy="287017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Standards are especially important in industries or domains that have significant </a:t>
            </a:r>
            <a:r>
              <a:rPr lang="en-US" sz="2800" dirty="0">
                <a:solidFill>
                  <a:srgbClr val="FF0000"/>
                </a:solidFill>
                <a:latin typeface="UC Berkeley OS Sign"/>
                <a:cs typeface="Arial" pitchFamily="34" charset="0"/>
                <a:sym typeface="Arial" pitchFamily="34" charset="0"/>
              </a:rPr>
              <a:t>"network effects" </a:t>
            </a:r>
            <a:r>
              <a:rPr lang="en-US" sz="2800" dirty="0">
                <a:latin typeface="UC Berkeley OS Sign"/>
                <a:cs typeface="Arial" pitchFamily="34" charset="0"/>
                <a:sym typeface="Arial" pitchFamily="34" charset="0"/>
              </a:rPr>
              <a:t>where the value of a product or service depends on the number of interoperable or compatible ones</a:t>
            </a:r>
          </a:p>
        </p:txBody>
      </p:sp>
      <p:pic>
        <p:nvPicPr>
          <p:cNvPr id="1026" name="Picture 2" descr="https://images-na.ssl-images-amazon.com/images/I/51S43IbxwNL._SX319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106928"/>
            <a:ext cx="1917700" cy="29810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4148259"/>
            <a:ext cx="8010303" cy="2727670"/>
          </a:xfrm>
          <a:prstGeom prst="rect">
            <a:avLst/>
          </a:prstGeom>
          <a:noFill/>
        </p:spPr>
        <p:txBody>
          <a:bodyPr wrap="square" rtlCol="0">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These contexts are sometimes called "winner take all" markets, which is why standards wars take place - because of the economic implications</a:t>
            </a:r>
          </a:p>
          <a:p>
            <a:pPr marL="342900" indent="-342900" eaLnBrk="0" fontAlgn="base" hangingPunct="0">
              <a:lnSpc>
                <a:spcPct val="93000"/>
              </a:lnSpc>
              <a:spcBef>
                <a:spcPts val="1800"/>
              </a:spcBef>
              <a:spcAft>
                <a:spcPct val="0"/>
              </a:spcAft>
              <a:buFont typeface="Arial" pitchFamily="34" charset="0"/>
              <a:buChar char="•"/>
            </a:pPr>
            <a:r>
              <a:rPr lang="en-US" sz="2800" dirty="0">
                <a:solidFill>
                  <a:srgbClr val="FF0000"/>
                </a:solidFill>
                <a:latin typeface="UC Berkeley OS Sign"/>
                <a:cs typeface="Arial" pitchFamily="34" charset="0"/>
                <a:sym typeface="Arial" pitchFamily="34" charset="0"/>
              </a:rPr>
              <a:t>How do you encourage and enable others to conform to a standard?</a:t>
            </a:r>
          </a:p>
        </p:txBody>
      </p:sp>
    </p:spTree>
    <p:extLst>
      <p:ext uri="{BB962C8B-B14F-4D97-AF65-F5344CB8AC3E}">
        <p14:creationId xmlns:p14="http://schemas.microsoft.com/office/powerpoint/2010/main" val="409216569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87128" y="44184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Who Sets Standards? (1)</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3567" y="1659731"/>
            <a:ext cx="7772400" cy="493484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Some technical standards are set by governments in order to protect the public interest </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Other standards are set by organizations created precisely for the purpose of setting standards </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Other standards are set by groups of companies who may or may not establish an ongoing organization and governance procedures to maintain and extend a standards "family" around the initial standard </a:t>
            </a:r>
          </a:p>
        </p:txBody>
      </p:sp>
    </p:spTree>
    <p:extLst>
      <p:ext uri="{BB962C8B-B14F-4D97-AF65-F5344CB8AC3E}">
        <p14:creationId xmlns:p14="http://schemas.microsoft.com/office/powerpoint/2010/main" val="281793131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28600"/>
            <a:ext cx="4638675" cy="6286500"/>
          </a:xfrm>
          <a:prstGeom prst="rect">
            <a:avLst/>
          </a:prstGeom>
        </p:spPr>
      </p:pic>
    </p:spTree>
    <p:extLst>
      <p:ext uri="{BB962C8B-B14F-4D97-AF65-F5344CB8AC3E}">
        <p14:creationId xmlns:p14="http://schemas.microsoft.com/office/powerpoint/2010/main" val="334772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Who Sets Standards? (2)</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353" y="1524000"/>
            <a:ext cx="7772400" cy="310100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Other "standards" begin as proprietary vendor specifications that will become </a:t>
            </a:r>
            <a:r>
              <a:rPr lang="en-US" sz="2800" dirty="0">
                <a:solidFill>
                  <a:srgbClr val="FF0000"/>
                </a:solidFill>
                <a:latin typeface="UC Berkeley OS Sign"/>
                <a:cs typeface="Arial" pitchFamily="34" charset="0"/>
                <a:sym typeface="Arial" pitchFamily="34" charset="0"/>
              </a:rPr>
              <a:t>"de facto" </a:t>
            </a:r>
            <a:r>
              <a:rPr lang="en-US" sz="2800" dirty="0">
                <a:latin typeface="UC Berkeley OS Sign"/>
                <a:cs typeface="Arial" pitchFamily="34" charset="0"/>
                <a:sym typeface="Arial" pitchFamily="34" charset="0"/>
              </a:rPr>
              <a:t>standards if they are widely adopted and achieve market dominance</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Often "de facto" standards are submitted to a standards organization with the goal of "rubber stamping" them as </a:t>
            </a:r>
            <a:r>
              <a:rPr lang="en-US" sz="2800" dirty="0">
                <a:solidFill>
                  <a:srgbClr val="FF0000"/>
                </a:solidFill>
                <a:latin typeface="UC Berkeley OS Sign"/>
                <a:cs typeface="Arial" pitchFamily="34" charset="0"/>
                <a:sym typeface="Arial" pitchFamily="34" charset="0"/>
              </a:rPr>
              <a:t>"de jure"</a:t>
            </a:r>
            <a:r>
              <a:rPr lang="en-US" sz="2800" dirty="0">
                <a:latin typeface="UC Berkeley OS Sign"/>
                <a:cs typeface="Arial" pitchFamily="34" charset="0"/>
                <a:sym typeface="Arial" pitchFamily="34" charset="0"/>
              </a:rPr>
              <a:t> ones</a:t>
            </a:r>
          </a:p>
        </p:txBody>
      </p:sp>
    </p:spTree>
    <p:extLst>
      <p:ext uri="{BB962C8B-B14F-4D97-AF65-F5344CB8AC3E}">
        <p14:creationId xmlns:p14="http://schemas.microsoft.com/office/powerpoint/2010/main" val="58406236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98026" y="266233"/>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Specifications {and,or,vs.} Standards</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342066"/>
            <a:ext cx="7772400" cy="522280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"All standards are specifications, but not all specifications are standards"</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Any person, firm, or ad hoc group can create a specification and then use it themselves, try to get others to use it, or prevent others from using it</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In contrast, standards are sometimes created by people or groups who aren't themselves planning to use them, but standards are generally made available for anyone's use at no cost or under "reasonable and non-discriminatory" terms</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But the widespread adoption (or "traction") of a specification is often more important than whether it was created by a "standards" organization</a:t>
            </a:r>
          </a:p>
        </p:txBody>
      </p:sp>
    </p:spTree>
    <p:extLst>
      <p:ext uri="{BB962C8B-B14F-4D97-AF65-F5344CB8AC3E}">
        <p14:creationId xmlns:p14="http://schemas.microsoft.com/office/powerpoint/2010/main" val="113076617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1000"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Lessons From Standards Making: The </a:t>
            </a:r>
            <a:r>
              <a:rPr lang="en-US" sz="3600" b="1" dirty="0">
                <a:solidFill>
                  <a:srgbClr val="FF0000"/>
                </a:solidFill>
              </a:rPr>
              <a:t>"Person-Concept" Tradeoff</a:t>
            </a:r>
            <a:endParaRPr lang="en-US" sz="3600" b="1" dirty="0">
              <a:solidFill>
                <a:srgbClr val="FF0000"/>
              </a:solidFill>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153" y="1780525"/>
            <a:ext cx="7772400" cy="4938370"/>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Semantic agreement comes at a cost driven by the number of people who require a shared understanding, and by the number of concepts they must all understand</a:t>
            </a:r>
          </a:p>
          <a:p>
            <a:pPr marL="342900" indent="-342900" eaLnBrk="0" fontAlgn="base" hangingPunct="0">
              <a:lnSpc>
                <a:spcPct val="93000"/>
              </a:lnSpc>
              <a:spcBef>
                <a:spcPts val="1800"/>
              </a:spcBef>
              <a:spcAft>
                <a:spcPct val="0"/>
              </a:spcAft>
              <a:buFont typeface="Arial" pitchFamily="34" charset="0"/>
              <a:buChar char="•"/>
            </a:pPr>
            <a:r>
              <a:rPr lang="en-US" sz="2400" b="1" dirty="0">
                <a:solidFill>
                  <a:srgbClr val="FF0000"/>
                </a:solidFill>
                <a:latin typeface="UC Berkeley OS Sign"/>
                <a:cs typeface="Arial" pitchFamily="34" charset="0"/>
                <a:sym typeface="Arial" pitchFamily="34" charset="0"/>
              </a:rPr>
              <a:t>A small group of people can agree on a complex standard, or a large group of people can agree on a simple one</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…especially when participants are just trying to agree on how to describe pre-existing shared concepts rather than having to define them first</a:t>
            </a:r>
          </a:p>
          <a:p>
            <a:pPr eaLnBrk="0" fontAlgn="base" hangingPunct="0">
              <a:lnSpc>
                <a:spcPct val="93000"/>
              </a:lnSpc>
              <a:spcBef>
                <a:spcPts val="1800"/>
              </a:spcBef>
              <a:spcAft>
                <a:spcPct val="0"/>
              </a:spcAft>
            </a:pPr>
            <a:r>
              <a:rPr lang="en-US" sz="2000" dirty="0">
                <a:latin typeface="UC Berkeley OS Sign"/>
                <a:cs typeface="Arial" pitchFamily="34" charset="0"/>
                <a:sym typeface="Arial" pitchFamily="34" charset="0"/>
              </a:rPr>
              <a:t>Rosenthal, A., Seligman, L., and Renner, S. 2004. From semantic integration to semantics management: case studies and a way forward. SIGMOD Rec. 33, 4 (Dec. 2004), 44-50 </a:t>
            </a:r>
          </a:p>
          <a:p>
            <a:pPr marL="342900" indent="-342900" eaLnBrk="0" fontAlgn="base" hangingPunct="0">
              <a:lnSpc>
                <a:spcPct val="93000"/>
              </a:lnSpc>
              <a:spcBef>
                <a:spcPts val="1800"/>
              </a:spcBef>
              <a:spcAft>
                <a:spcPct val="0"/>
              </a:spcAft>
              <a:buFont typeface="Arial" pitchFamily="34" charset="0"/>
              <a:buChar char="•"/>
            </a:pPr>
            <a:endParaRPr lang="en-US" sz="24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200914926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Lessons from Standards Making: Incentives and Disincentives</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133600"/>
            <a:ext cx="7772400" cy="361800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Approaches that require perfect coordination and altruism are of </a:t>
            </a:r>
            <a:r>
              <a:rPr lang="en-US" sz="2400" dirty="0">
                <a:solidFill>
                  <a:srgbClr val="FF0000"/>
                </a:solidFill>
                <a:latin typeface="UC Berkeley OS Sign"/>
                <a:cs typeface="Arial" pitchFamily="34" charset="0"/>
                <a:sym typeface="Arial" pitchFamily="34" charset="0"/>
              </a:rPr>
              <a:t>no practical interest</a:t>
            </a:r>
          </a:p>
          <a:p>
            <a:pPr marL="342900" indent="-342900" eaLnBrk="0" fontAlgn="base" hangingPunct="0">
              <a:lnSpc>
                <a:spcPct val="93000"/>
              </a:lnSpc>
              <a:spcBef>
                <a:spcPts val="1800"/>
              </a:spcBef>
              <a:spcAft>
                <a:spcPct val="0"/>
              </a:spcAft>
              <a:buFont typeface="Arial" pitchFamily="34" charset="0"/>
              <a:buChar char="•"/>
            </a:pPr>
            <a:r>
              <a:rPr lang="en-US" sz="2400" dirty="0">
                <a:solidFill>
                  <a:srgbClr val="FF0000"/>
                </a:solidFill>
                <a:latin typeface="UC Berkeley OS Sign"/>
                <a:cs typeface="Arial" pitchFamily="34" charset="0"/>
                <a:sym typeface="Arial" pitchFamily="34" charset="0"/>
              </a:rPr>
              <a:t>Disincentives to agree on semantics arise </a:t>
            </a:r>
            <a:r>
              <a:rPr lang="en-US" sz="2400" dirty="0">
                <a:latin typeface="UC Berkeley OS Sign"/>
                <a:cs typeface="Arial" pitchFamily="34" charset="0"/>
                <a:sym typeface="Arial" pitchFamily="34" charset="0"/>
              </a:rPr>
              <a:t>if agreement means that someone has to change an implementation and pay the cost of doing so</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Model-driven development tools that generate needed software artifacts (e.g., system and user interfaces) from specifications can encourage standards adoption by reducing the transition costs</a:t>
            </a:r>
          </a:p>
        </p:txBody>
      </p:sp>
    </p:spTree>
    <p:extLst>
      <p:ext uri="{BB962C8B-B14F-4D97-AF65-F5344CB8AC3E}">
        <p14:creationId xmlns:p14="http://schemas.microsoft.com/office/powerpoint/2010/main" val="166795564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85800" y="914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Lessons from Standards Making: Community Characteristics</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133600"/>
            <a:ext cx="7772400" cy="258753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Is there a primary stakeholder with decision making authority, or is authority distributed?</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What are participants' obligations to support the standard?</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Do the participants already share an understand of the domain to be standardized?</a:t>
            </a:r>
          </a:p>
        </p:txBody>
      </p:sp>
    </p:spTree>
    <p:extLst>
      <p:ext uri="{BB962C8B-B14F-4D97-AF65-F5344CB8AC3E}">
        <p14:creationId xmlns:p14="http://schemas.microsoft.com/office/powerpoint/2010/main" val="329644052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Lessons from Standards Making: Enterprise Data Standards</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133600"/>
            <a:ext cx="7772400" cy="270019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Standards-making can be successful when a "single authority exercises effective control over the system requirements, funding, the developers, and the users"</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But a very large enterprise cannot hope to construct a single data model (or even a single-set of universally understood concept definitions) for all the data it requires</a:t>
            </a:r>
          </a:p>
        </p:txBody>
      </p:sp>
    </p:spTree>
    <p:extLst>
      <p:ext uri="{BB962C8B-B14F-4D97-AF65-F5344CB8AC3E}">
        <p14:creationId xmlns:p14="http://schemas.microsoft.com/office/powerpoint/2010/main" val="69629749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19212" y="228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Classification is “Principled”</a:t>
            </a:r>
            <a:br>
              <a:rPr lang="en-US" sz="3600" b="1" dirty="0"/>
            </a:br>
            <a:r>
              <a:rPr lang="en-US" sz="3600" b="1" dirty="0"/>
              <a:t>(apology for the polysemy wrt</a:t>
            </a:r>
            <a:br>
              <a:rPr lang="en-US" sz="3600" b="1" dirty="0"/>
            </a:br>
            <a:r>
              <a:rPr lang="en-US" sz="3600" b="1" dirty="0"/>
              <a:t> “Organizing Principles”)</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648197"/>
            <a:ext cx="7772400" cy="41333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Any substantial classification system follows </a:t>
            </a:r>
            <a:r>
              <a:rPr lang="en-US" sz="2800" dirty="0">
                <a:solidFill>
                  <a:srgbClr val="FF0000"/>
                </a:solidFill>
                <a:latin typeface="UC Berkeley OS Sign"/>
                <a:cs typeface="Arial" pitchFamily="34" charset="0"/>
                <a:sym typeface="Arial" pitchFamily="34" charset="0"/>
              </a:rPr>
              <a:t>systematic design principles </a:t>
            </a:r>
            <a:r>
              <a:rPr lang="en-US" sz="2800" dirty="0">
                <a:latin typeface="UC Berkeley OS Sign"/>
                <a:cs typeface="Arial" pitchFamily="34" charset="0"/>
                <a:sym typeface="Arial" pitchFamily="34" charset="0"/>
              </a:rPr>
              <a:t>that reflect its purposes, scope, scale, intended lifetime, extensibility, and other considerations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Being "principled" means that once these design choices are made, they should be consistently followed</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 very common principle is uniqueness; the categories are mutually exclusive</a:t>
            </a:r>
          </a:p>
        </p:txBody>
      </p:sp>
    </p:spTree>
    <p:extLst>
      <p:ext uri="{BB962C8B-B14F-4D97-AF65-F5344CB8AC3E}">
        <p14:creationId xmlns:p14="http://schemas.microsoft.com/office/powerpoint/2010/main" val="421328281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Lessons from Standards Making: "Communities of Interest"</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133600"/>
            <a:ext cx="7772400" cy="350534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Standards making is best organized around </a:t>
            </a:r>
            <a:r>
              <a:rPr lang="en-US" sz="2400" dirty="0">
                <a:solidFill>
                  <a:srgbClr val="FF0000"/>
                </a:solidFill>
                <a:latin typeface="UC Berkeley OS Sign"/>
                <a:cs typeface="Arial" pitchFamily="34" charset="0"/>
                <a:sym typeface="Arial" pitchFamily="34" charset="0"/>
              </a:rPr>
              <a:t>naturally formed communities of interest </a:t>
            </a:r>
            <a:r>
              <a:rPr lang="en-US" sz="2400" dirty="0">
                <a:latin typeface="UC Berkeley OS Sign"/>
                <a:cs typeface="Arial" pitchFamily="34" charset="0"/>
                <a:sym typeface="Arial" pitchFamily="34" charset="0"/>
              </a:rPr>
              <a:t>rather than "org chart" organizations</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Different types of communities might be needed to develop, deploy, and maintain a standard</a:t>
            </a:r>
          </a:p>
          <a:p>
            <a:pPr marL="342900" indent="-342900" eaLnBrk="0" fontAlgn="base" hangingPunct="0">
              <a:lnSpc>
                <a:spcPct val="93000"/>
              </a:lnSpc>
              <a:spcBef>
                <a:spcPts val="1800"/>
              </a:spcBef>
              <a:spcAft>
                <a:spcPct val="0"/>
              </a:spcAft>
              <a:buFont typeface="Arial" pitchFamily="34" charset="0"/>
              <a:buChar char="•"/>
            </a:pPr>
            <a:endParaRPr lang="en-US" sz="2400" dirty="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400" dirty="0">
                <a:solidFill>
                  <a:srgbClr val="FF0000"/>
                </a:solidFill>
                <a:latin typeface="UC Berkeley OS Sign"/>
                <a:cs typeface="Arial" pitchFamily="34" charset="0"/>
                <a:sym typeface="Arial" pitchFamily="34" charset="0"/>
              </a:rPr>
              <a:t>Who should be involved in creating a standard vocabulary for describing a sporting event?</a:t>
            </a:r>
          </a:p>
        </p:txBody>
      </p:sp>
    </p:spTree>
    <p:extLst>
      <p:ext uri="{BB962C8B-B14F-4D97-AF65-F5344CB8AC3E}">
        <p14:creationId xmlns:p14="http://schemas.microsoft.com/office/powerpoint/2010/main" val="411988594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Using Standards in Organizing Systems</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22514" y="1419597"/>
            <a:ext cx="7772400" cy="419233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You may be required by the government, by your customers, or by "business partners" to conform to some organizing standards</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But to the extent that standards embody best practices, it is a good idea to follow them anyway</a:t>
            </a:r>
          </a:p>
          <a:p>
            <a:pPr marL="342900" indent="-342900" eaLnBrk="0" fontAlgn="base" hangingPunct="0">
              <a:lnSpc>
                <a:spcPct val="93000"/>
              </a:lnSpc>
              <a:spcBef>
                <a:spcPts val="1800"/>
              </a:spcBef>
              <a:spcAft>
                <a:spcPct val="0"/>
              </a:spcAft>
              <a:buFont typeface="Arial" pitchFamily="34" charset="0"/>
              <a:buChar char="•"/>
            </a:pPr>
            <a:endParaRPr lang="en-US" sz="2400" dirty="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400" dirty="0">
                <a:solidFill>
                  <a:srgbClr val="FF0000"/>
                </a:solidFill>
                <a:latin typeface="UC Berkeley OS Sign"/>
                <a:cs typeface="Arial" pitchFamily="34" charset="0"/>
                <a:sym typeface="Arial" pitchFamily="34" charset="0"/>
              </a:rPr>
              <a:t>Key Questions:  When should you use an externally-required standard as your internal standard, and when should you “conform” by conversion or transformation “on the way out” </a:t>
            </a:r>
          </a:p>
        </p:txBody>
      </p:sp>
    </p:spTree>
    <p:extLst>
      <p:ext uri="{BB962C8B-B14F-4D97-AF65-F5344CB8AC3E}">
        <p14:creationId xmlns:p14="http://schemas.microsoft.com/office/powerpoint/2010/main" val="91007937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09451" y="609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Standards for Document Description in Organizing Systems (1)</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981200"/>
            <a:ext cx="7772400" cy="419233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For specific vocabularies or "domain-specific languages" (e.g., HTML, UBL, SPL, DocBook, DITA, EPUB, SVG)</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For schema languages that formally define the domain-specific languages (e.g., XSD)</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For "profiles" that suggest modeling practices like degree of abstraction and granularity, or constrain the possible values for some descriptor (e.g., AAT)</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For the </a:t>
            </a:r>
            <a:r>
              <a:rPr lang="en-US" sz="2400" dirty="0" err="1">
                <a:latin typeface="UC Berkeley OS Sign"/>
                <a:cs typeface="Arial" pitchFamily="34" charset="0"/>
                <a:sym typeface="Arial" pitchFamily="34" charset="0"/>
              </a:rPr>
              <a:t>metalanguages</a:t>
            </a:r>
            <a:r>
              <a:rPr lang="en-US" sz="2400" dirty="0">
                <a:latin typeface="UC Berkeley OS Sign"/>
                <a:cs typeface="Arial" pitchFamily="34" charset="0"/>
                <a:sym typeface="Arial" pitchFamily="34" charset="0"/>
              </a:rPr>
              <a:t> used to encode the DSLs and schema languages (e.g., XML, SGML)</a:t>
            </a:r>
          </a:p>
        </p:txBody>
      </p:sp>
    </p:spTree>
    <p:extLst>
      <p:ext uri="{BB962C8B-B14F-4D97-AF65-F5344CB8AC3E}">
        <p14:creationId xmlns:p14="http://schemas.microsoft.com/office/powerpoint/2010/main" val="104341582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1066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Standards for Document Description in Organizing Systems (2)</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2438400"/>
            <a:ext cx="7772400" cy="190055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For the construction of file and document names</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For identifying resources and namespaces</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For specifying versions, stages or revisions of documents or other resources</a:t>
            </a:r>
          </a:p>
        </p:txBody>
      </p:sp>
    </p:spTree>
    <p:extLst>
      <p:ext uri="{BB962C8B-B14F-4D97-AF65-F5344CB8AC3E}">
        <p14:creationId xmlns:p14="http://schemas.microsoft.com/office/powerpoint/2010/main" val="10187854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Other Standards for Organizing Systems</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3567" y="2133600"/>
            <a:ext cx="7772400" cy="304919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Metadata standards (MARC, Dublin Core, EAD, METS, RDF, OWL)</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Standards for classification (</a:t>
            </a:r>
            <a:r>
              <a:rPr lang="en-US" sz="2400" dirty="0" err="1">
                <a:latin typeface="UC Berkeley OS Sign"/>
                <a:cs typeface="Arial" pitchFamily="34" charset="0"/>
                <a:sym typeface="Arial" pitchFamily="34" charset="0"/>
              </a:rPr>
              <a:t>LoC</a:t>
            </a:r>
            <a:r>
              <a:rPr lang="en-US" sz="2400" dirty="0">
                <a:latin typeface="UC Berkeley OS Sign"/>
                <a:cs typeface="Arial" pitchFamily="34" charset="0"/>
                <a:sym typeface="Arial" pitchFamily="34" charset="0"/>
              </a:rPr>
              <a:t>, DD, BISAC)</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Standards for thesaurus construction</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Standards for processes (WS-*)</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Standards for communication protocols</a:t>
            </a:r>
          </a:p>
        </p:txBody>
      </p:sp>
    </p:spTree>
    <p:extLst>
      <p:ext uri="{BB962C8B-B14F-4D97-AF65-F5344CB8AC3E}">
        <p14:creationId xmlns:p14="http://schemas.microsoft.com/office/powerpoint/2010/main" val="206631676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1143000"/>
          </a:xfrm>
        </p:spPr>
        <p:txBody>
          <a:bodyPr>
            <a:normAutofit fontScale="90000"/>
          </a:bodyPr>
          <a:lstStyle/>
          <a:p>
            <a:r>
              <a:rPr lang="en-US" dirty="0"/>
              <a:t>BREAKOUT SESSION:</a:t>
            </a:r>
            <a:br>
              <a:rPr lang="en-US" dirty="0"/>
            </a:br>
            <a:r>
              <a:rPr lang="en-US" dirty="0"/>
              <a:t> Classification Bias?</a:t>
            </a:r>
          </a:p>
        </p:txBody>
      </p:sp>
      <p:sp>
        <p:nvSpPr>
          <p:cNvPr id="3" name="Content Placeholder 2"/>
          <p:cNvSpPr>
            <a:spLocks noGrp="1"/>
          </p:cNvSpPr>
          <p:nvPr>
            <p:ph idx="1"/>
          </p:nvPr>
        </p:nvSpPr>
        <p:spPr>
          <a:xfrm>
            <a:off x="304800" y="1828800"/>
            <a:ext cx="8229600" cy="4525963"/>
          </a:xfrm>
        </p:spPr>
        <p:txBody>
          <a:bodyPr>
            <a:normAutofit fontScale="92500" lnSpcReduction="20000"/>
          </a:bodyPr>
          <a:lstStyle/>
          <a:p>
            <a:r>
              <a:rPr lang="en-US" dirty="0"/>
              <a:t>For each of these classifications, identify aspects of their definitions that introduce bias.   Why was this particular bias chosen?  What alternative definitions might have been used?</a:t>
            </a:r>
          </a:p>
          <a:p>
            <a:pPr lvl="1"/>
            <a:r>
              <a:rPr lang="en-US" dirty="0"/>
              <a:t>An airline classifies a plane’s departure as “on time” if it leaves the gate no later than 10 minutes after its scheduled time</a:t>
            </a:r>
          </a:p>
          <a:p>
            <a:pPr lvl="1"/>
            <a:r>
              <a:rPr lang="en-US" dirty="0"/>
              <a:t>Utilities like PG&amp;E and Comcast report service outages in terms of the number of “customers” affected</a:t>
            </a:r>
          </a:p>
          <a:p>
            <a:pPr lvl="1"/>
            <a:r>
              <a:rPr lang="en-US" dirty="0"/>
              <a:t>Sports teams include season ticketholders who didn’t show up when they report the “paid attendance” to a game</a:t>
            </a:r>
          </a:p>
        </p:txBody>
      </p:sp>
    </p:spTree>
    <p:extLst>
      <p:ext uri="{BB962C8B-B14F-4D97-AF65-F5344CB8AC3E}">
        <p14:creationId xmlns:p14="http://schemas.microsoft.com/office/powerpoint/2010/main" val="34326535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753043" y="6927"/>
            <a:ext cx="6552755" cy="1190997"/>
          </a:xfrm>
        </p:spPr>
        <p:txBody>
          <a:bodyPr>
            <a:normAutofit/>
          </a:bodyPr>
          <a:lstStyle/>
          <a:p>
            <a:pPr algn="l">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The Dewey “Religion Browser”</a:t>
            </a:r>
            <a:endParaRPr lang="en-US" sz="36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66</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1447800"/>
            <a:ext cx="7772400" cy="3649363"/>
          </a:xfrm>
          <a:prstGeom prst="rect">
            <a:avLst/>
          </a:prstGeom>
          <a:noFill/>
          <a:ln w="9525">
            <a:noFill/>
            <a:miter lim="800000"/>
            <a:headEnd/>
            <a:tailEnd/>
          </a:ln>
        </p:spPr>
        <p:txBody>
          <a:bodyPr wrap="square" lIns="64291" tIns="32146" rIns="64291" bIns="32146">
            <a:spAutoFit/>
          </a:bodyPr>
          <a:lstStyle/>
          <a:p>
            <a:pPr eaLnBrk="0" fontAlgn="base" hangingPunct="0">
              <a:lnSpc>
                <a:spcPct val="93000"/>
              </a:lnSpc>
              <a:spcBef>
                <a:spcPts val="1800"/>
              </a:spcBef>
              <a:spcAft>
                <a:spcPct val="0"/>
              </a:spcAft>
            </a:pPr>
            <a:r>
              <a:rPr lang="en-US" sz="2400" dirty="0">
                <a:hlinkClick r:id="rId3"/>
              </a:rPr>
              <a:t>www.oclc.org/en-US/dewey/features/religion/browser.html</a:t>
            </a:r>
            <a:endParaRPr lang="en-US" sz="2400" dirty="0"/>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What problem is it trying to solve?</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Why does it try to solve it this way?</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How successful is it in solving it?</a:t>
            </a:r>
          </a:p>
          <a:p>
            <a:pPr marL="342900" indent="-342900" eaLnBrk="0" fontAlgn="base" hangingPunct="0">
              <a:lnSpc>
                <a:spcPct val="93000"/>
              </a:lnSpc>
              <a:spcBef>
                <a:spcPts val="1800"/>
              </a:spcBef>
              <a:spcAft>
                <a:spcPct val="0"/>
              </a:spcAft>
              <a:buFont typeface="Arial" pitchFamily="34" charset="0"/>
              <a:buChar char="•"/>
            </a:pPr>
            <a:endParaRPr lang="en-US" sz="2400" dirty="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Or study the following screen shots…</a:t>
            </a:r>
          </a:p>
          <a:p>
            <a:endParaRPr lang="en-US" sz="2400" dirty="0"/>
          </a:p>
        </p:txBody>
      </p:sp>
    </p:spTree>
    <p:extLst>
      <p:ext uri="{BB962C8B-B14F-4D97-AF65-F5344CB8AC3E}">
        <p14:creationId xmlns:p14="http://schemas.microsoft.com/office/powerpoint/2010/main" val="316700431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81000" y="1219200"/>
            <a:ext cx="8504443" cy="4343400"/>
          </a:xfrm>
          <a:prstGeom prst="rect">
            <a:avLst/>
          </a:prstGeom>
        </p:spPr>
      </p:pic>
      <p:sp>
        <p:nvSpPr>
          <p:cNvPr id="3" name="Rectangle 2"/>
          <p:cNvSpPr/>
          <p:nvPr/>
        </p:nvSpPr>
        <p:spPr>
          <a:xfrm>
            <a:off x="533400" y="228600"/>
            <a:ext cx="9067800" cy="646331"/>
          </a:xfrm>
          <a:prstGeom prst="rect">
            <a:avLst/>
          </a:prstGeom>
        </p:spPr>
        <p:txBody>
          <a:bodyPr wrap="square">
            <a:spAutoFit/>
          </a:bodyPr>
          <a:lstStyle/>
          <a:p>
            <a:r>
              <a:rPr lang="en-US" sz="3600" b="1" dirty="0">
                <a:latin typeface="+mj-lt"/>
                <a:ea typeface="+mj-ea"/>
                <a:cs typeface="+mj-cs"/>
              </a:rPr>
              <a:t>Dewey Decimal Classification for “Religion”</a:t>
            </a:r>
          </a:p>
        </p:txBody>
      </p:sp>
    </p:spTree>
    <p:extLst>
      <p:ext uri="{BB962C8B-B14F-4D97-AF65-F5344CB8AC3E}">
        <p14:creationId xmlns:p14="http://schemas.microsoft.com/office/powerpoint/2010/main" val="38862909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057400" y="1600200"/>
            <a:ext cx="5000824" cy="4648200"/>
          </a:xfrm>
          <a:prstGeom prst="rect">
            <a:avLst/>
          </a:prstGeom>
        </p:spPr>
      </p:pic>
      <p:sp>
        <p:nvSpPr>
          <p:cNvPr id="3" name="TextBox 2"/>
          <p:cNvSpPr txBox="1"/>
          <p:nvPr/>
        </p:nvSpPr>
        <p:spPr>
          <a:xfrm>
            <a:off x="228600" y="304800"/>
            <a:ext cx="8991600" cy="954107"/>
          </a:xfrm>
          <a:prstGeom prst="rect">
            <a:avLst/>
          </a:prstGeom>
          <a:noFill/>
        </p:spPr>
        <p:txBody>
          <a:bodyPr wrap="square" rtlCol="0">
            <a:spAutoFit/>
          </a:bodyPr>
          <a:lstStyle/>
          <a:p>
            <a:r>
              <a:rPr lang="en-US" sz="2800" dirty="0"/>
              <a:t>How does the Dewey Decimal classification for “Religion” reflect the practice of religion or “non-religion” in the world?</a:t>
            </a:r>
          </a:p>
        </p:txBody>
      </p:sp>
    </p:spTree>
    <p:extLst>
      <p:ext uri="{BB962C8B-B14F-4D97-AF65-F5344CB8AC3E}">
        <p14:creationId xmlns:p14="http://schemas.microsoft.com/office/powerpoint/2010/main" val="30412377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914400" y="1143000"/>
            <a:ext cx="7302875" cy="5257800"/>
          </a:xfrm>
          <a:prstGeom prst="rect">
            <a:avLst/>
          </a:prstGeom>
        </p:spPr>
      </p:pic>
      <p:sp>
        <p:nvSpPr>
          <p:cNvPr id="6" name="TextBox 5"/>
          <p:cNvSpPr txBox="1"/>
          <p:nvPr/>
        </p:nvSpPr>
        <p:spPr>
          <a:xfrm>
            <a:off x="304800" y="235803"/>
            <a:ext cx="8686800" cy="461665"/>
          </a:xfrm>
          <a:prstGeom prst="rect">
            <a:avLst/>
          </a:prstGeom>
          <a:noFill/>
        </p:spPr>
        <p:txBody>
          <a:bodyPr wrap="square" rtlCol="0">
            <a:spAutoFit/>
          </a:bodyPr>
          <a:lstStyle/>
          <a:p>
            <a:r>
              <a:rPr lang="en-US" sz="2400" dirty="0"/>
              <a:t>http://</a:t>
            </a:r>
            <a:r>
              <a:rPr lang="en-US" sz="2400" dirty="0">
                <a:hlinkClick r:id="rId4"/>
              </a:rPr>
              <a:t>www.oclc.org/en-US/dewey/features/religion/browser.html</a:t>
            </a:r>
            <a:endParaRPr lang="en-US" sz="2400" dirty="0"/>
          </a:p>
        </p:txBody>
      </p:sp>
    </p:spTree>
    <p:extLst>
      <p:ext uri="{BB962C8B-B14F-4D97-AF65-F5344CB8AC3E}">
        <p14:creationId xmlns:p14="http://schemas.microsoft.com/office/powerpoint/2010/main" val="3329457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“Principled” Does Not Imply</a:t>
            </a:r>
            <a:br>
              <a:rPr lang="en-US" sz="3600" b="1" dirty="0"/>
            </a:br>
            <a:r>
              <a:rPr lang="en-US" sz="3600" b="1" dirty="0"/>
              <a:t> “Good” or “the Only Way”</a:t>
            </a:r>
            <a:endParaRPr lang="en-US" sz="34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649752"/>
            <a:ext cx="8153400" cy="459500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Many of the category design choices can be </a:t>
            </a:r>
            <a:r>
              <a:rPr lang="en-US" sz="2800" dirty="0">
                <a:solidFill>
                  <a:srgbClr val="FF0000"/>
                </a:solidFill>
                <a:latin typeface="UC Berkeley OS Sign"/>
                <a:cs typeface="Arial" pitchFamily="34" charset="0"/>
                <a:sym typeface="Arial" pitchFamily="34" charset="0"/>
              </a:rPr>
              <a:t>arbitrary</a:t>
            </a:r>
            <a:r>
              <a:rPr lang="en-US" sz="2800" dirty="0">
                <a:latin typeface="UC Berkeley OS Sign"/>
                <a:cs typeface="Arial" pitchFamily="34" charset="0"/>
                <a:sym typeface="Arial" pitchFamily="34" charset="0"/>
              </a:rPr>
              <a:t> and others may </a:t>
            </a:r>
            <a:r>
              <a:rPr lang="en-US" sz="2800" dirty="0">
                <a:solidFill>
                  <a:srgbClr val="FF0000"/>
                </a:solidFill>
                <a:latin typeface="UC Berkeley OS Sign"/>
                <a:cs typeface="Arial" pitchFamily="34" charset="0"/>
                <a:sym typeface="Arial" pitchFamily="34" charset="0"/>
              </a:rPr>
              <a:t>involve tradeoffs </a:t>
            </a:r>
            <a:r>
              <a:rPr lang="en-US" sz="2800" dirty="0">
                <a:latin typeface="UC Berkeley OS Sign"/>
                <a:cs typeface="Arial" pitchFamily="34" charset="0"/>
                <a:sym typeface="Arial" pitchFamily="34" charset="0"/>
              </a:rPr>
              <a:t>that depend on:</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nature of the resources and the complexity of the resource domain</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purposes of the classification</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amount of effort available</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capabilities of the people doing the classification and of the people using it</a:t>
            </a:r>
          </a:p>
        </p:txBody>
      </p:sp>
    </p:spTree>
    <p:extLst>
      <p:ext uri="{BB962C8B-B14F-4D97-AF65-F5344CB8AC3E}">
        <p14:creationId xmlns:p14="http://schemas.microsoft.com/office/powerpoint/2010/main" val="199811042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990600" y="838200"/>
            <a:ext cx="7353300" cy="5029200"/>
          </a:xfrm>
          <a:prstGeom prst="rect">
            <a:avLst/>
          </a:prstGeom>
        </p:spPr>
      </p:pic>
    </p:spTree>
    <p:extLst>
      <p:ext uri="{BB962C8B-B14F-4D97-AF65-F5344CB8AC3E}">
        <p14:creationId xmlns:p14="http://schemas.microsoft.com/office/powerpoint/2010/main" val="24617859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81000" y="990600"/>
            <a:ext cx="8267700" cy="5192936"/>
          </a:xfrm>
          <a:prstGeom prst="rect">
            <a:avLst/>
          </a:prstGeom>
        </p:spPr>
      </p:pic>
    </p:spTree>
    <p:extLst>
      <p:ext uri="{BB962C8B-B14F-4D97-AF65-F5344CB8AC3E}">
        <p14:creationId xmlns:p14="http://schemas.microsoft.com/office/powerpoint/2010/main" val="411422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537"/>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Descriptive Precision</a:t>
            </a:r>
          </a:p>
        </p:txBody>
      </p:sp>
      <p:sp>
        <p:nvSpPr>
          <p:cNvPr id="3" name="Content Placeholder 2"/>
          <p:cNvSpPr>
            <a:spLocks noGrp="1"/>
          </p:cNvSpPr>
          <p:nvPr>
            <p:ph idx="1"/>
          </p:nvPr>
        </p:nvSpPr>
        <p:spPr>
          <a:xfrm>
            <a:off x="381000" y="1166018"/>
            <a:ext cx="8229600" cy="4525963"/>
          </a:xfrm>
        </p:spPr>
        <p:txBody>
          <a:bodyPr>
            <a:noAutofit/>
          </a:bodyPr>
          <a:lstStyle/>
          <a:p>
            <a:r>
              <a:rPr lang="en-US" sz="2800" dirty="0"/>
              <a:t>Writers, poets, painters, composers, sculptors, technical writers, programmers, producers, architects, designers, and devices or machines can all “create” resources</a:t>
            </a:r>
          </a:p>
          <a:p>
            <a:r>
              <a:rPr lang="en-US" sz="2800" dirty="0"/>
              <a:t>The </a:t>
            </a:r>
            <a:r>
              <a:rPr lang="en-US" sz="2800" dirty="0">
                <a:solidFill>
                  <a:srgbClr val="FF0000"/>
                </a:solidFill>
              </a:rPr>
              <a:t>Dublin Core </a:t>
            </a:r>
            <a:r>
              <a:rPr lang="en-US" sz="2800" dirty="0"/>
              <a:t>vocabulary for describing web pages has a single property for indicating a “creator” (TDO 5.3.1.3)</a:t>
            </a:r>
          </a:p>
          <a:p>
            <a:pPr lvl="1"/>
            <a:r>
              <a:rPr lang="en-US" dirty="0"/>
              <a:t>“Shakespeare” and “Hubble Telescope” are both “creators”</a:t>
            </a:r>
          </a:p>
          <a:p>
            <a:r>
              <a:rPr lang="en-US" sz="2800" dirty="0"/>
              <a:t>A small description vocabulary is easy to use, but this </a:t>
            </a:r>
            <a:r>
              <a:rPr lang="en-US" sz="2800" dirty="0">
                <a:solidFill>
                  <a:srgbClr val="FF0000"/>
                </a:solidFill>
              </a:rPr>
              <a:t>tradeoff</a:t>
            </a:r>
            <a:r>
              <a:rPr lang="en-US" sz="2800" dirty="0"/>
              <a:t> loses a great deal of precision compared to larger and more controlled vocabularies</a:t>
            </a:r>
          </a:p>
        </p:txBody>
      </p:sp>
      <p:sp>
        <p:nvSpPr>
          <p:cNvPr id="4" name="TextBox 3">
            <a:extLst>
              <a:ext uri="{FF2B5EF4-FFF2-40B4-BE49-F238E27FC236}">
                <a16:creationId xmlns:a16="http://schemas.microsoft.com/office/drawing/2014/main" id="{DB520500-A8B1-4530-A82B-9D2F9A58544C}"/>
              </a:ext>
            </a:extLst>
          </p:cNvPr>
          <p:cNvSpPr txBox="1"/>
          <p:nvPr/>
        </p:nvSpPr>
        <p:spPr>
          <a:xfrm>
            <a:off x="152400" y="236537"/>
            <a:ext cx="2057400" cy="461665"/>
          </a:xfrm>
          <a:prstGeom prst="rect">
            <a:avLst/>
          </a:prstGeom>
          <a:noFill/>
        </p:spPr>
        <p:txBody>
          <a:bodyPr wrap="square" rtlCol="0">
            <a:spAutoFit/>
          </a:bodyPr>
          <a:lstStyle/>
          <a:p>
            <a:r>
              <a:rPr lang="en-US" sz="2400" b="1" dirty="0">
                <a:solidFill>
                  <a:srgbClr val="FF0000"/>
                </a:solidFill>
              </a:rPr>
              <a:t>FLASHBACK</a:t>
            </a:r>
          </a:p>
        </p:txBody>
      </p:sp>
    </p:spTree>
    <p:extLst>
      <p:ext uri="{BB962C8B-B14F-4D97-AF65-F5344CB8AC3E}">
        <p14:creationId xmlns:p14="http://schemas.microsoft.com/office/powerpoint/2010/main" val="3641868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39713" y="3048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“Justification” for the</a:t>
            </a:r>
            <a:br>
              <a:rPr lang="en-US" sz="4000" b="1" dirty="0"/>
            </a:br>
            <a:r>
              <a:rPr lang="en-US" sz="4000" b="1" dirty="0"/>
              <a:t> Classification Scheme</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2000" y="1676400"/>
            <a:ext cx="6999564" cy="396342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solidFill>
                  <a:srgbClr val="FF0000"/>
                </a:solidFill>
                <a:latin typeface="UC Berkeley OS Sign"/>
                <a:cs typeface="Arial" pitchFamily="34" charset="0"/>
                <a:sym typeface="Arial" pitchFamily="34" charset="0"/>
              </a:rPr>
              <a:t>Warrant</a:t>
            </a:r>
            <a:r>
              <a:rPr lang="en-US" sz="2800" dirty="0">
                <a:latin typeface="UC Berkeley OS Sign"/>
                <a:cs typeface="Arial" pitchFamily="34" charset="0"/>
                <a:sym typeface="Arial" pitchFamily="34" charset="0"/>
              </a:rPr>
              <a:t>: What is the justification for the choice of categories and their names?</a:t>
            </a:r>
          </a:p>
          <a:p>
            <a:pPr marL="800100" lvl="2"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“Literary” Warrant:  Classify only the resources we have? </a:t>
            </a:r>
          </a:p>
          <a:p>
            <a:pPr marL="800100" lvl="2"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“Scientific” Warrant: Use expert categories and names</a:t>
            </a:r>
          </a:p>
          <a:p>
            <a:pPr marL="800100" lvl="2"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“Use” Warrant: Use categories and names from “ordinary” people</a:t>
            </a:r>
          </a:p>
        </p:txBody>
      </p:sp>
    </p:spTree>
    <p:extLst>
      <p:ext uri="{BB962C8B-B14F-4D97-AF65-F5344CB8AC3E}">
        <p14:creationId xmlns:p14="http://schemas.microsoft.com/office/powerpoint/2010/main" val="25826496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3628</Words>
  <Application>Microsoft Office PowerPoint</Application>
  <PresentationFormat>On-screen Show (4:3)</PresentationFormat>
  <Paragraphs>376</Paragraphs>
  <Slides>71</Slides>
  <Notes>67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Calibri</vt:lpstr>
      <vt:lpstr>UC Berkeley OS Sign</vt:lpstr>
      <vt:lpstr>Office Theme</vt:lpstr>
      <vt:lpstr>CogSci 150 “Sensemaking and Organizing” Spring 2021</vt:lpstr>
      <vt:lpstr>Today’s Lecture</vt:lpstr>
      <vt:lpstr>Distinguishing Categorization  and Classification</vt:lpstr>
      <vt:lpstr>Classification Is Purposeful</vt:lpstr>
      <vt:lpstr>PowerPoint Presentation</vt:lpstr>
      <vt:lpstr>Classification is “Principled” (apology for the polysemy wrt  “Organizing Principles”)</vt:lpstr>
      <vt:lpstr>“Principled” Does Not Imply  “Good” or “the Only Way”</vt:lpstr>
      <vt:lpstr>Descriptive Precision</vt:lpstr>
      <vt:lpstr>“Justification” for the  Classification Scheme</vt:lpstr>
      <vt:lpstr> Maintaining the Classification</vt:lpstr>
      <vt:lpstr>Every Classification is "Biased"</vt:lpstr>
      <vt:lpstr>Understanding “Unemployed”</vt:lpstr>
      <vt:lpstr>US Unemployment Rate (%)</vt:lpstr>
      <vt:lpstr>True News</vt:lpstr>
      <vt:lpstr>PowerPoint Presentation</vt:lpstr>
      <vt:lpstr>Bibliographic Classification</vt:lpstr>
      <vt:lpstr>Classification Scale</vt:lpstr>
      <vt:lpstr>Dewey Decimal Classification http://www.oclc.org/dewey.en.html</vt:lpstr>
      <vt:lpstr>Dewey Decimal Classification</vt:lpstr>
      <vt:lpstr>Dewey Decimal Classification</vt:lpstr>
      <vt:lpstr>PowerPoint Presentation</vt:lpstr>
      <vt:lpstr>Library of Congress Classification</vt:lpstr>
      <vt:lpstr>British Burn the White House (1814)</vt:lpstr>
      <vt:lpstr>Library of Congress Classification</vt:lpstr>
      <vt:lpstr>Library of Congress Classification</vt:lpstr>
      <vt:lpstr>Meanings Change!</vt:lpstr>
      <vt:lpstr>When “Computers” Were People</vt:lpstr>
      <vt:lpstr>PowerPoint Presentation</vt:lpstr>
      <vt:lpstr>Classification Schemes (TDO 8.1.4)</vt:lpstr>
      <vt:lpstr>Classification Schemes/ Structures (1)</vt:lpstr>
      <vt:lpstr>PowerPoint Presentation</vt:lpstr>
      <vt:lpstr>PowerPoint Presentation</vt:lpstr>
      <vt:lpstr>Classification Structures: Faceted Classification</vt:lpstr>
      <vt:lpstr>The Need For Multiple Classifications</vt:lpstr>
      <vt:lpstr>Wine Classifications</vt:lpstr>
      <vt:lpstr>Faceted Classification</vt:lpstr>
      <vt:lpstr>Facets and User Interfaces</vt:lpstr>
      <vt:lpstr>PowerPoint Presentation</vt:lpstr>
      <vt:lpstr>Types of Facets</vt:lpstr>
      <vt:lpstr>Choosing Facets</vt:lpstr>
      <vt:lpstr>Contrasting Enumerative and Faceted Classification Structures</vt:lpstr>
      <vt:lpstr>Would Faceted Classification  Work Better Here?  (properties in any order)</vt:lpstr>
      <vt:lpstr>PowerPoint Presentation</vt:lpstr>
      <vt:lpstr>"Specifications"</vt:lpstr>
      <vt:lpstr>"Standards"</vt:lpstr>
      <vt:lpstr>Classification and Standardization (1)</vt:lpstr>
      <vt:lpstr>Classification and Standardization (2)</vt:lpstr>
      <vt:lpstr>Why Standards Exist (1)</vt:lpstr>
      <vt:lpstr>Which Side to Drive On?</vt:lpstr>
      <vt:lpstr>Why Standards Exist (2)</vt:lpstr>
      <vt:lpstr>Standards and Network Effects</vt:lpstr>
      <vt:lpstr>Who Sets Standards? (1)</vt:lpstr>
      <vt:lpstr>PowerPoint Presentation</vt:lpstr>
      <vt:lpstr>Who Sets Standards? (2)</vt:lpstr>
      <vt:lpstr>Specifications {and,or,vs.} Standards</vt:lpstr>
      <vt:lpstr>Lessons From Standards Making: The "Person-Concept" Tradeoff</vt:lpstr>
      <vt:lpstr>Lessons from Standards Making: Incentives and Disincentives</vt:lpstr>
      <vt:lpstr>Lessons from Standards Making: Community Characteristics</vt:lpstr>
      <vt:lpstr>Lessons from Standards Making: Enterprise Data Standards</vt:lpstr>
      <vt:lpstr>Lessons from Standards Making: "Communities of Interest"</vt:lpstr>
      <vt:lpstr>Using Standards in Organizing Systems</vt:lpstr>
      <vt:lpstr>Standards for Document Description in Organizing Systems (1)</vt:lpstr>
      <vt:lpstr>Standards for Document Description in Organizing Systems (2)</vt:lpstr>
      <vt:lpstr>Other Standards for Organizing Systems</vt:lpstr>
      <vt:lpstr>BREAKOUT SESSION:  Classification Bias?</vt:lpstr>
      <vt:lpstr>The Dewey “Religion Browser”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2021-04-01T19:24:44Z</dcterms:created>
  <dcterms:modified xsi:type="dcterms:W3CDTF">2021-04-01T19:24:50Z</dcterms:modified>
</cp:coreProperties>
</file>