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4"/>
  </p:notesMasterIdLst>
  <p:handoutMasterIdLst>
    <p:handoutMasterId r:id="rId65"/>
  </p:handoutMasterIdLst>
  <p:sldIdLst>
    <p:sldId id="457" r:id="rId2"/>
    <p:sldId id="736" r:id="rId3"/>
    <p:sldId id="730" r:id="rId4"/>
    <p:sldId id="732" r:id="rId5"/>
    <p:sldId id="734" r:id="rId6"/>
    <p:sldId id="724" r:id="rId7"/>
    <p:sldId id="735" r:id="rId8"/>
    <p:sldId id="731" r:id="rId9"/>
    <p:sldId id="737" r:id="rId10"/>
    <p:sldId id="723" r:id="rId11"/>
    <p:sldId id="567" r:id="rId12"/>
    <p:sldId id="349" r:id="rId13"/>
    <p:sldId id="353" r:id="rId14"/>
    <p:sldId id="352" r:id="rId15"/>
    <p:sldId id="561" r:id="rId16"/>
    <p:sldId id="391" r:id="rId17"/>
    <p:sldId id="392" r:id="rId18"/>
    <p:sldId id="750" r:id="rId19"/>
    <p:sldId id="451" r:id="rId20"/>
    <p:sldId id="454" r:id="rId21"/>
    <p:sldId id="726" r:id="rId22"/>
    <p:sldId id="568" r:id="rId23"/>
    <p:sldId id="569" r:id="rId24"/>
    <p:sldId id="427" r:id="rId25"/>
    <p:sldId id="428" r:id="rId26"/>
    <p:sldId id="429" r:id="rId27"/>
    <p:sldId id="430" r:id="rId28"/>
    <p:sldId id="431" r:id="rId29"/>
    <p:sldId id="727" r:id="rId30"/>
    <p:sldId id="433" r:id="rId31"/>
    <p:sldId id="434" r:id="rId32"/>
    <p:sldId id="435" r:id="rId33"/>
    <p:sldId id="436" r:id="rId34"/>
    <p:sldId id="437" r:id="rId35"/>
    <p:sldId id="729" r:id="rId36"/>
    <p:sldId id="478" r:id="rId37"/>
    <p:sldId id="484" r:id="rId38"/>
    <p:sldId id="483" r:id="rId39"/>
    <p:sldId id="728" r:id="rId40"/>
    <p:sldId id="303" r:id="rId41"/>
    <p:sldId id="304" r:id="rId42"/>
    <p:sldId id="306" r:id="rId43"/>
    <p:sldId id="422" r:id="rId44"/>
    <p:sldId id="477" r:id="rId45"/>
    <p:sldId id="498" r:id="rId46"/>
    <p:sldId id="500" r:id="rId47"/>
    <p:sldId id="499" r:id="rId48"/>
    <p:sldId id="442" r:id="rId49"/>
    <p:sldId id="443" r:id="rId50"/>
    <p:sldId id="746" r:id="rId51"/>
    <p:sldId id="739" r:id="rId52"/>
    <p:sldId id="738" r:id="rId53"/>
    <p:sldId id="740" r:id="rId54"/>
    <p:sldId id="424" r:id="rId55"/>
    <p:sldId id="741" r:id="rId56"/>
    <p:sldId id="425" r:id="rId57"/>
    <p:sldId id="744" r:id="rId58"/>
    <p:sldId id="749" r:id="rId59"/>
    <p:sldId id="366" r:id="rId60"/>
    <p:sldId id="365" r:id="rId61"/>
    <p:sldId id="745" r:id="rId62"/>
    <p:sldId id="747" r:id="rId6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69325" autoAdjust="0"/>
  </p:normalViewPr>
  <p:slideViewPr>
    <p:cSldViewPr>
      <p:cViewPr varScale="1">
        <p:scale>
          <a:sx n="76" d="100"/>
          <a:sy n="76" d="100"/>
        </p:scale>
        <p:origin x="1632" y="96"/>
      </p:cViewPr>
      <p:guideLst>
        <p:guide orient="horz" pos="2160"/>
        <p:guide pos="2880"/>
      </p:guideLst>
    </p:cSldViewPr>
  </p:slideViewPr>
  <p:outlineViewPr>
    <p:cViewPr>
      <p:scale>
        <a:sx n="33" d="100"/>
        <a:sy n="33" d="100"/>
      </p:scale>
      <p:origin x="0" y="-17640"/>
    </p:cViewPr>
  </p:outlineViewPr>
  <p:notesTextViewPr>
    <p:cViewPr>
      <p:scale>
        <a:sx n="3" d="2"/>
        <a:sy n="3" d="2"/>
      </p:scale>
      <p:origin x="0" y="0"/>
    </p:cViewPr>
  </p:notesTextViewPr>
  <p:sorterViewPr>
    <p:cViewPr varScale="1">
      <p:scale>
        <a:sx n="1" d="1"/>
        <a:sy n="1" d="1"/>
      </p:scale>
      <p:origin x="0" y="-1398"/>
    </p:cViewPr>
  </p:sorterViewPr>
  <p:notesViewPr>
    <p:cSldViewPr>
      <p:cViewPr varScale="1">
        <p:scale>
          <a:sx n="47" d="100"/>
          <a:sy n="47" d="100"/>
        </p:scale>
        <p:origin x="2707" y="5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61F9F23-CF09-4FE1-9026-F8E2AE93442E}" type="datetimeFigureOut">
              <a:rPr lang="en-US" smtClean="0"/>
              <a:pPr/>
              <a:t>4/6/2021</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5B35EB34-8C19-4B16-A7F8-91CF98064804}" type="slidenum">
              <a:rPr lang="en-US" smtClean="0"/>
              <a:pPr/>
              <a:t>‹#›</a:t>
            </a:fld>
            <a:endParaRPr lang="en-US" dirty="0"/>
          </a:p>
        </p:txBody>
      </p:sp>
    </p:spTree>
    <p:extLst>
      <p:ext uri="{BB962C8B-B14F-4D97-AF65-F5344CB8AC3E}">
        <p14:creationId xmlns:p14="http://schemas.microsoft.com/office/powerpoint/2010/main" val="4154879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23B1F10-037C-4665-B757-F447893D65B6}" type="datetimeFigureOut">
              <a:rPr lang="en-US" smtClean="0"/>
              <a:pPr/>
              <a:t>4/6/2021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DC5CA87-0D7A-4FA3-A9E2-416E16DA8E1F}" type="slidenum">
              <a:rPr lang="en-US" smtClean="0"/>
              <a:pPr/>
              <a:t>‹#›</a:t>
            </a:fld>
            <a:endParaRPr lang="en-US" dirty="0"/>
          </a:p>
        </p:txBody>
      </p:sp>
    </p:spTree>
    <p:extLst>
      <p:ext uri="{BB962C8B-B14F-4D97-AF65-F5344CB8AC3E}">
        <p14:creationId xmlns:p14="http://schemas.microsoft.com/office/powerpoint/2010/main" val="201759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150378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dirty="0"/>
          </a:p>
        </p:txBody>
      </p:sp>
    </p:spTree>
    <p:extLst>
      <p:ext uri="{BB962C8B-B14F-4D97-AF65-F5344CB8AC3E}">
        <p14:creationId xmlns:p14="http://schemas.microsoft.com/office/powerpoint/2010/main" val="416703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dirty="0"/>
          </a:p>
        </p:txBody>
      </p:sp>
    </p:spTree>
    <p:extLst>
      <p:ext uri="{BB962C8B-B14F-4D97-AF65-F5344CB8AC3E}">
        <p14:creationId xmlns:p14="http://schemas.microsoft.com/office/powerpoint/2010/main" val="57847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dirty="0"/>
          </a:p>
        </p:txBody>
      </p:sp>
    </p:spTree>
    <p:extLst>
      <p:ext uri="{BB962C8B-B14F-4D97-AF65-F5344CB8AC3E}">
        <p14:creationId xmlns:p14="http://schemas.microsoft.com/office/powerpoint/2010/main" val="120651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dirty="0"/>
          </a:p>
        </p:txBody>
      </p:sp>
    </p:spTree>
    <p:extLst>
      <p:ext uri="{BB962C8B-B14F-4D97-AF65-F5344CB8AC3E}">
        <p14:creationId xmlns:p14="http://schemas.microsoft.com/office/powerpoint/2010/main" val="165069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18</a:t>
            </a:fld>
            <a:endParaRPr lang="en-US" dirty="0"/>
          </a:p>
        </p:txBody>
      </p:sp>
    </p:spTree>
    <p:extLst>
      <p:ext uri="{BB962C8B-B14F-4D97-AF65-F5344CB8AC3E}">
        <p14:creationId xmlns:p14="http://schemas.microsoft.com/office/powerpoint/2010/main" val="4211100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4211376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dirty="0"/>
          </a:p>
        </p:txBody>
      </p:sp>
    </p:spTree>
    <p:extLst>
      <p:ext uri="{BB962C8B-B14F-4D97-AF65-F5344CB8AC3E}">
        <p14:creationId xmlns:p14="http://schemas.microsoft.com/office/powerpoint/2010/main" val="392488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21</a:t>
            </a:fld>
            <a:endParaRPr lang="en-US" dirty="0"/>
          </a:p>
        </p:txBody>
      </p:sp>
    </p:spTree>
    <p:extLst>
      <p:ext uri="{BB962C8B-B14F-4D97-AF65-F5344CB8AC3E}">
        <p14:creationId xmlns:p14="http://schemas.microsoft.com/office/powerpoint/2010/main" val="274970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dirty="0"/>
          </a:p>
        </p:txBody>
      </p:sp>
    </p:spTree>
    <p:extLst>
      <p:ext uri="{BB962C8B-B14F-4D97-AF65-F5344CB8AC3E}">
        <p14:creationId xmlns:p14="http://schemas.microsoft.com/office/powerpoint/2010/main" val="297455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a:t>
            </a:fld>
            <a:endParaRPr lang="en-US" dirty="0"/>
          </a:p>
        </p:txBody>
      </p:sp>
    </p:spTree>
    <p:extLst>
      <p:ext uri="{BB962C8B-B14F-4D97-AF65-F5344CB8AC3E}">
        <p14:creationId xmlns:p14="http://schemas.microsoft.com/office/powerpoint/2010/main" val="2828028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dirty="0"/>
          </a:p>
        </p:txBody>
      </p:sp>
    </p:spTree>
    <p:extLst>
      <p:ext uri="{BB962C8B-B14F-4D97-AF65-F5344CB8AC3E}">
        <p14:creationId xmlns:p14="http://schemas.microsoft.com/office/powerpoint/2010/main" val="3504119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453488" lvl="1">
              <a:lnSpc>
                <a:spcPct val="92000"/>
              </a:lnSpc>
              <a:spcBef>
                <a:spcPts val="1786"/>
              </a:spcBef>
              <a:buClr>
                <a:srgbClr val="002955"/>
              </a:buClr>
              <a:buSzPct val="44000"/>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dirty="0"/>
          </a:p>
        </p:txBody>
      </p:sp>
    </p:spTree>
    <p:extLst>
      <p:ext uri="{BB962C8B-B14F-4D97-AF65-F5344CB8AC3E}">
        <p14:creationId xmlns:p14="http://schemas.microsoft.com/office/powerpoint/2010/main" val="527665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25</a:t>
            </a:fld>
            <a:endParaRPr lang="en-US" dirty="0"/>
          </a:p>
        </p:txBody>
      </p:sp>
    </p:spTree>
    <p:extLst>
      <p:ext uri="{BB962C8B-B14F-4D97-AF65-F5344CB8AC3E}">
        <p14:creationId xmlns:p14="http://schemas.microsoft.com/office/powerpoint/2010/main" val="3685492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dirty="0"/>
          </a:p>
        </p:txBody>
      </p:sp>
    </p:spTree>
    <p:extLst>
      <p:ext uri="{BB962C8B-B14F-4D97-AF65-F5344CB8AC3E}">
        <p14:creationId xmlns:p14="http://schemas.microsoft.com/office/powerpoint/2010/main" val="659564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dirty="0"/>
          </a:p>
        </p:txBody>
      </p:sp>
    </p:spTree>
    <p:extLst>
      <p:ext uri="{BB962C8B-B14F-4D97-AF65-F5344CB8AC3E}">
        <p14:creationId xmlns:p14="http://schemas.microsoft.com/office/powerpoint/2010/main" val="3519093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dirty="0"/>
          </a:p>
        </p:txBody>
      </p:sp>
    </p:spTree>
    <p:extLst>
      <p:ext uri="{BB962C8B-B14F-4D97-AF65-F5344CB8AC3E}">
        <p14:creationId xmlns:p14="http://schemas.microsoft.com/office/powerpoint/2010/main" val="2587401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29</a:t>
            </a:fld>
            <a:endParaRPr lang="en-US" dirty="0"/>
          </a:p>
        </p:txBody>
      </p:sp>
    </p:spTree>
    <p:extLst>
      <p:ext uri="{BB962C8B-B14F-4D97-AF65-F5344CB8AC3E}">
        <p14:creationId xmlns:p14="http://schemas.microsoft.com/office/powerpoint/2010/main" val="4087179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dirty="0"/>
          </a:p>
        </p:txBody>
      </p:sp>
    </p:spTree>
    <p:extLst>
      <p:ext uri="{BB962C8B-B14F-4D97-AF65-F5344CB8AC3E}">
        <p14:creationId xmlns:p14="http://schemas.microsoft.com/office/powerpoint/2010/main" val="2844546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dirty="0"/>
          </a:p>
        </p:txBody>
      </p:sp>
    </p:spTree>
    <p:extLst>
      <p:ext uri="{BB962C8B-B14F-4D97-AF65-F5344CB8AC3E}">
        <p14:creationId xmlns:p14="http://schemas.microsoft.com/office/powerpoint/2010/main" val="1061359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dirty="0"/>
          </a:p>
        </p:txBody>
      </p:sp>
    </p:spTree>
    <p:extLst>
      <p:ext uri="{BB962C8B-B14F-4D97-AF65-F5344CB8AC3E}">
        <p14:creationId xmlns:p14="http://schemas.microsoft.com/office/powerpoint/2010/main" val="367487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a:t>
            </a:fld>
            <a:endParaRPr lang="en-US" dirty="0"/>
          </a:p>
        </p:txBody>
      </p:sp>
    </p:spTree>
    <p:extLst>
      <p:ext uri="{BB962C8B-B14F-4D97-AF65-F5344CB8AC3E}">
        <p14:creationId xmlns:p14="http://schemas.microsoft.com/office/powerpoint/2010/main" val="1216111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dirty="0"/>
          </a:p>
        </p:txBody>
      </p:sp>
    </p:spTree>
    <p:extLst>
      <p:ext uri="{BB962C8B-B14F-4D97-AF65-F5344CB8AC3E}">
        <p14:creationId xmlns:p14="http://schemas.microsoft.com/office/powerpoint/2010/main" val="1339129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dirty="0"/>
          </a:p>
        </p:txBody>
      </p:sp>
    </p:spTree>
    <p:extLst>
      <p:ext uri="{BB962C8B-B14F-4D97-AF65-F5344CB8AC3E}">
        <p14:creationId xmlns:p14="http://schemas.microsoft.com/office/powerpoint/2010/main" val="1992046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35</a:t>
            </a:fld>
            <a:endParaRPr lang="en-US" dirty="0"/>
          </a:p>
        </p:txBody>
      </p:sp>
    </p:spTree>
    <p:extLst>
      <p:ext uri="{BB962C8B-B14F-4D97-AF65-F5344CB8AC3E}">
        <p14:creationId xmlns:p14="http://schemas.microsoft.com/office/powerpoint/2010/main" val="1830923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3403861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474153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startAt="250"/>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525780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39</a:t>
            </a:fld>
            <a:endParaRPr lang="en-US" dirty="0"/>
          </a:p>
        </p:txBody>
      </p:sp>
    </p:spTree>
    <p:extLst>
      <p:ext uri="{BB962C8B-B14F-4D97-AF65-F5344CB8AC3E}">
        <p14:creationId xmlns:p14="http://schemas.microsoft.com/office/powerpoint/2010/main" val="2365044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dirty="0"/>
          </a:p>
        </p:txBody>
      </p:sp>
    </p:spTree>
    <p:extLst>
      <p:ext uri="{BB962C8B-B14F-4D97-AF65-F5344CB8AC3E}">
        <p14:creationId xmlns:p14="http://schemas.microsoft.com/office/powerpoint/2010/main" val="3759451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dirty="0"/>
          </a:p>
        </p:txBody>
      </p:sp>
    </p:spTree>
    <p:extLst>
      <p:ext uri="{BB962C8B-B14F-4D97-AF65-F5344CB8AC3E}">
        <p14:creationId xmlns:p14="http://schemas.microsoft.com/office/powerpoint/2010/main" val="1084335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dirty="0"/>
          </a:p>
        </p:txBody>
      </p:sp>
    </p:spTree>
    <p:extLst>
      <p:ext uri="{BB962C8B-B14F-4D97-AF65-F5344CB8AC3E}">
        <p14:creationId xmlns:p14="http://schemas.microsoft.com/office/powerpoint/2010/main" val="297768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5</a:t>
            </a:fld>
            <a:endParaRPr lang="en-US" dirty="0"/>
          </a:p>
        </p:txBody>
      </p:sp>
    </p:spTree>
    <p:extLst>
      <p:ext uri="{BB962C8B-B14F-4D97-AF65-F5344CB8AC3E}">
        <p14:creationId xmlns:p14="http://schemas.microsoft.com/office/powerpoint/2010/main" val="3126484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dirty="0"/>
          </a:p>
        </p:txBody>
      </p:sp>
    </p:spTree>
    <p:extLst>
      <p:ext uri="{BB962C8B-B14F-4D97-AF65-F5344CB8AC3E}">
        <p14:creationId xmlns:p14="http://schemas.microsoft.com/office/powerpoint/2010/main" val="3032808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44</a:t>
            </a:fld>
            <a:endParaRPr lang="en-US" dirty="0"/>
          </a:p>
        </p:txBody>
      </p:sp>
    </p:spTree>
    <p:extLst>
      <p:ext uri="{BB962C8B-B14F-4D97-AF65-F5344CB8AC3E}">
        <p14:creationId xmlns:p14="http://schemas.microsoft.com/office/powerpoint/2010/main" val="2294810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13089283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47</a:t>
            </a:fld>
            <a:endParaRPr lang="en-US" dirty="0"/>
          </a:p>
        </p:txBody>
      </p:sp>
    </p:spTree>
    <p:extLst>
      <p:ext uri="{BB962C8B-B14F-4D97-AF65-F5344CB8AC3E}">
        <p14:creationId xmlns:p14="http://schemas.microsoft.com/office/powerpoint/2010/main" val="1815127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dirty="0"/>
          </a:p>
        </p:txBody>
      </p:sp>
    </p:spTree>
    <p:extLst>
      <p:ext uri="{BB962C8B-B14F-4D97-AF65-F5344CB8AC3E}">
        <p14:creationId xmlns:p14="http://schemas.microsoft.com/office/powerpoint/2010/main" val="331187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dirty="0"/>
          </a:p>
        </p:txBody>
      </p:sp>
    </p:spTree>
    <p:extLst>
      <p:ext uri="{BB962C8B-B14F-4D97-AF65-F5344CB8AC3E}">
        <p14:creationId xmlns:p14="http://schemas.microsoft.com/office/powerpoint/2010/main" val="351378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50</a:t>
            </a:fld>
            <a:endParaRPr lang="en-US" dirty="0"/>
          </a:p>
        </p:txBody>
      </p:sp>
    </p:spTree>
    <p:extLst>
      <p:ext uri="{BB962C8B-B14F-4D97-AF65-F5344CB8AC3E}">
        <p14:creationId xmlns:p14="http://schemas.microsoft.com/office/powerpoint/2010/main" val="2611405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54</a:t>
            </a:fld>
            <a:endParaRPr lang="en-US" dirty="0"/>
          </a:p>
        </p:txBody>
      </p:sp>
    </p:spTree>
    <p:extLst>
      <p:ext uri="{BB962C8B-B14F-4D97-AF65-F5344CB8AC3E}">
        <p14:creationId xmlns:p14="http://schemas.microsoft.com/office/powerpoint/2010/main" val="433534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55</a:t>
            </a:fld>
            <a:endParaRPr lang="en-US" dirty="0"/>
          </a:p>
        </p:txBody>
      </p:sp>
    </p:spTree>
    <p:extLst>
      <p:ext uri="{BB962C8B-B14F-4D97-AF65-F5344CB8AC3E}">
        <p14:creationId xmlns:p14="http://schemas.microsoft.com/office/powerpoint/2010/main" val="36978234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56</a:t>
            </a:fld>
            <a:endParaRPr lang="en-US" dirty="0"/>
          </a:p>
        </p:txBody>
      </p:sp>
    </p:spTree>
    <p:extLst>
      <p:ext uri="{BB962C8B-B14F-4D97-AF65-F5344CB8AC3E}">
        <p14:creationId xmlns:p14="http://schemas.microsoft.com/office/powerpoint/2010/main" val="299892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7</a:t>
            </a:fld>
            <a:endParaRPr lang="en-US" dirty="0"/>
          </a:p>
        </p:txBody>
      </p:sp>
    </p:spTree>
    <p:extLst>
      <p:ext uri="{BB962C8B-B14F-4D97-AF65-F5344CB8AC3E}">
        <p14:creationId xmlns:p14="http://schemas.microsoft.com/office/powerpoint/2010/main" val="41818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a:t>
            </a:fld>
            <a:endParaRPr lang="en-US" dirty="0"/>
          </a:p>
        </p:txBody>
      </p:sp>
    </p:spTree>
    <p:extLst>
      <p:ext uri="{BB962C8B-B14F-4D97-AF65-F5344CB8AC3E}">
        <p14:creationId xmlns:p14="http://schemas.microsoft.com/office/powerpoint/2010/main" val="139638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9</a:t>
            </a:fld>
            <a:endParaRPr lang="en-US" dirty="0"/>
          </a:p>
        </p:txBody>
      </p:sp>
    </p:spTree>
    <p:extLst>
      <p:ext uri="{BB962C8B-B14F-4D97-AF65-F5344CB8AC3E}">
        <p14:creationId xmlns:p14="http://schemas.microsoft.com/office/powerpoint/2010/main" val="20346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11</a:t>
            </a:fld>
            <a:endParaRPr lang="en-US" dirty="0"/>
          </a:p>
        </p:txBody>
      </p:sp>
    </p:spTree>
    <p:extLst>
      <p:ext uri="{BB962C8B-B14F-4D97-AF65-F5344CB8AC3E}">
        <p14:creationId xmlns:p14="http://schemas.microsoft.com/office/powerpoint/2010/main" val="126725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dirty="0"/>
          </a:p>
        </p:txBody>
      </p:sp>
    </p:spTree>
    <p:extLst>
      <p:ext uri="{BB962C8B-B14F-4D97-AF65-F5344CB8AC3E}">
        <p14:creationId xmlns:p14="http://schemas.microsoft.com/office/powerpoint/2010/main" val="251938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BE2755-73AF-4CCA-916D-999A3B8F33F4}"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E2755-73AF-4CCA-916D-999A3B8F33F4}"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E2755-73AF-4CCA-916D-999A3B8F33F4}"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E2755-73AF-4CCA-916D-999A3B8F33F4}"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E2755-73AF-4CCA-916D-999A3B8F33F4}"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BE2755-73AF-4CCA-916D-999A3B8F33F4}" type="datetimeFigureOut">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BE2755-73AF-4CCA-916D-999A3B8F33F4}" type="datetimeFigureOut">
              <a:rPr lang="en-US" smtClean="0"/>
              <a:pPr/>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BE2755-73AF-4CCA-916D-999A3B8F33F4}" type="datetimeFigureOut">
              <a:rPr lang="en-US" smtClean="0"/>
              <a:pPr/>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E2755-73AF-4CCA-916D-999A3B8F33F4}" type="datetimeFigureOut">
              <a:rPr lang="en-US" smtClean="0"/>
              <a:pPr/>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E2755-73AF-4CCA-916D-999A3B8F33F4}" type="datetimeFigureOut">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E2755-73AF-4CCA-916D-999A3B8F33F4}" type="datetimeFigureOut">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E2755-73AF-4CCA-916D-999A3B8F33F4}" type="datetimeFigureOut">
              <a:rPr lang="en-US" smtClean="0"/>
              <a:pPr/>
              <a:t>4/6/2021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9CE15-7F95-4ADA-8B50-A6D11F24FC9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oasis-open.org/committees/tc_home.php?wg_abbrev=ub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courses.berkeley.edu/files/80198034/download?download_frd=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6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000" dirty="0">
                <a:sym typeface="UC Berkeley OS Sign"/>
              </a:rPr>
              <a:t>glushko@berkeley.edu</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6 April 2021</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21) Business as Organizing Systems:</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Measurement;</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 Controlled Vocabularies;</a:t>
            </a:r>
            <a:br>
              <a:rPr lang="en-US" sz="3000" dirty="0">
                <a:sym typeface="UC Berkeley OS Sign"/>
              </a:rPr>
            </a:br>
            <a:r>
              <a:rPr lang="en-US" sz="3000" dirty="0">
                <a:sym typeface="UC Berkeley OS Sign"/>
              </a:rPr>
              <a:t> Interoperability</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000" dirty="0">
                <a:sym typeface="UC Berkeley OS Sign"/>
              </a:rPr>
              <a:t> </a:t>
            </a:r>
            <a:endParaRPr lang="en-US" sz="3000" dirty="0">
              <a:solidFill>
                <a:srgbClr val="002955"/>
              </a:solidFill>
              <a:sym typeface="UC Berkeley OS Sign"/>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CFAF-1295-4C34-B577-BFBAE862C002}"/>
              </a:ext>
            </a:extLst>
          </p:cNvPr>
          <p:cNvSpPr>
            <a:spLocks noGrp="1"/>
          </p:cNvSpPr>
          <p:nvPr>
            <p:ph type="title"/>
          </p:nvPr>
        </p:nvSpPr>
        <p:spPr/>
        <p:txBody>
          <a:bodyPr/>
          <a:lstStyle/>
          <a:p>
            <a:r>
              <a:rPr lang="en-US" dirty="0"/>
              <a:t>We’re Not Finished</a:t>
            </a:r>
          </a:p>
        </p:txBody>
      </p:sp>
      <p:sp>
        <p:nvSpPr>
          <p:cNvPr id="3" name="Content Placeholder 2">
            <a:extLst>
              <a:ext uri="{FF2B5EF4-FFF2-40B4-BE49-F238E27FC236}">
                <a16:creationId xmlns:a16="http://schemas.microsoft.com/office/drawing/2014/main" id="{BEA61516-8C34-4BFC-B7A0-D67E2EC30E03}"/>
              </a:ext>
            </a:extLst>
          </p:cNvPr>
          <p:cNvSpPr>
            <a:spLocks noGrp="1"/>
          </p:cNvSpPr>
          <p:nvPr>
            <p:ph idx="1"/>
          </p:nvPr>
        </p:nvSpPr>
        <p:spPr>
          <a:xfrm>
            <a:off x="457200" y="1455738"/>
            <a:ext cx="8229600" cy="4525963"/>
          </a:xfrm>
        </p:spPr>
        <p:txBody>
          <a:bodyPr>
            <a:normAutofit/>
          </a:bodyPr>
          <a:lstStyle/>
          <a:p>
            <a:r>
              <a:rPr lang="en-US" dirty="0"/>
              <a:t>Even though we now have abstract and standards systems of measurement, we continue to use concrete objects as comparators </a:t>
            </a:r>
          </a:p>
          <a:p>
            <a:pPr lvl="1"/>
            <a:r>
              <a:rPr lang="en-US" dirty="0"/>
              <a:t>“The Ever Given is one of the largest container ships in the world, about the length of four football fields”</a:t>
            </a:r>
          </a:p>
        </p:txBody>
      </p:sp>
      <p:pic>
        <p:nvPicPr>
          <p:cNvPr id="4" name="Picture 3">
            <a:extLst>
              <a:ext uri="{FF2B5EF4-FFF2-40B4-BE49-F238E27FC236}">
                <a16:creationId xmlns:a16="http://schemas.microsoft.com/office/drawing/2014/main" id="{5ED4082F-1887-403E-9F04-1AC0504FE71C}"/>
              </a:ext>
            </a:extLst>
          </p:cNvPr>
          <p:cNvPicPr>
            <a:picLocks noChangeAspect="1"/>
          </p:cNvPicPr>
          <p:nvPr/>
        </p:nvPicPr>
        <p:blipFill>
          <a:blip r:embed="rId2"/>
          <a:stretch>
            <a:fillRect/>
          </a:stretch>
        </p:blipFill>
        <p:spPr>
          <a:xfrm>
            <a:off x="3810000" y="4648200"/>
            <a:ext cx="3238500" cy="1813560"/>
          </a:xfrm>
          <a:prstGeom prst="rect">
            <a:avLst/>
          </a:prstGeom>
        </p:spPr>
      </p:pic>
    </p:spTree>
    <p:extLst>
      <p:ext uri="{BB962C8B-B14F-4D97-AF65-F5344CB8AC3E}">
        <p14:creationId xmlns:p14="http://schemas.microsoft.com/office/powerpoint/2010/main" val="17369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1938992"/>
          </a:xfrm>
          <a:prstGeom prst="rect">
            <a:avLst/>
          </a:prstGeom>
          <a:noFill/>
        </p:spPr>
        <p:txBody>
          <a:bodyPr wrap="square" rtlCol="0">
            <a:spAutoFit/>
          </a:bodyPr>
          <a:lstStyle/>
          <a:p>
            <a:r>
              <a:rPr lang="en-US" sz="6000" dirty="0">
                <a:solidFill>
                  <a:srgbClr val="FF0000"/>
                </a:solidFill>
              </a:rPr>
              <a:t>Controlled Vocabularies</a:t>
            </a:r>
          </a:p>
        </p:txBody>
      </p:sp>
    </p:spTree>
    <p:extLst>
      <p:ext uri="{BB962C8B-B14F-4D97-AF65-F5344CB8AC3E}">
        <p14:creationId xmlns:p14="http://schemas.microsoft.com/office/powerpoint/2010/main" val="421392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991600" cy="1143000"/>
          </a:xfrm>
        </p:spPr>
        <p:txBody>
          <a:bodyPr>
            <a:noAutofit/>
          </a:bodyPr>
          <a:lstStyle/>
          <a:p>
            <a:r>
              <a:rPr lang="en-US" b="1" dirty="0"/>
              <a:t>Why We Need</a:t>
            </a:r>
            <a:br>
              <a:rPr lang="en-US" b="1" dirty="0"/>
            </a:br>
            <a:r>
              <a:rPr lang="en-US" b="1" dirty="0"/>
              <a:t> Controlled Vocabularies</a:t>
            </a:r>
          </a:p>
        </p:txBody>
      </p:sp>
      <p:sp>
        <p:nvSpPr>
          <p:cNvPr id="3" name="Content Placeholder 2"/>
          <p:cNvSpPr>
            <a:spLocks noGrp="1"/>
          </p:cNvSpPr>
          <p:nvPr>
            <p:ph idx="1"/>
          </p:nvPr>
        </p:nvSpPr>
        <p:spPr>
          <a:xfrm>
            <a:off x="304800" y="1752600"/>
            <a:ext cx="8229600" cy="4525963"/>
          </a:xfrm>
        </p:spPr>
        <p:txBody>
          <a:bodyPr>
            <a:normAutofit fontScale="92500" lnSpcReduction="10000"/>
          </a:bodyPr>
          <a:lstStyle/>
          <a:p>
            <a:r>
              <a:rPr lang="en-US" dirty="0"/>
              <a:t>The words people use to describe things or concepts are "embodied" in their context and experiences... so they are often different or even "bad" with respect to the words used by others</a:t>
            </a:r>
            <a:endParaRPr lang="en-US" dirty="0">
              <a:solidFill>
                <a:srgbClr val="FF0000"/>
              </a:solidFill>
            </a:endParaRPr>
          </a:p>
          <a:p>
            <a:r>
              <a:rPr lang="en-US" dirty="0"/>
              <a:t>These </a:t>
            </a:r>
            <a:r>
              <a:rPr lang="en-US" dirty="0">
                <a:solidFill>
                  <a:srgbClr val="FF0000"/>
                </a:solidFill>
              </a:rPr>
              <a:t>naturally-occurring words are an "uncontrolled vocabulary” </a:t>
            </a:r>
            <a:r>
              <a:rPr lang="en-US" dirty="0"/>
              <a:t>that people use when they describe and search for resources</a:t>
            </a:r>
          </a:p>
          <a:p>
            <a:r>
              <a:rPr lang="en-US" dirty="0"/>
              <a:t>Searches made using an uncontrolled vocabulary will fail to match resources described using controlled terms</a:t>
            </a:r>
          </a:p>
        </p:txBody>
      </p:sp>
    </p:spTree>
    <p:extLst>
      <p:ext uri="{BB962C8B-B14F-4D97-AF65-F5344CB8AC3E}">
        <p14:creationId xmlns:p14="http://schemas.microsoft.com/office/powerpoint/2010/main" val="118138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CV as an Artificial Language</a:t>
            </a:r>
          </a:p>
        </p:txBody>
      </p:sp>
      <p:sp>
        <p:nvSpPr>
          <p:cNvPr id="3" name="Content Placeholder 2"/>
          <p:cNvSpPr>
            <a:spLocks noGrp="1"/>
          </p:cNvSpPr>
          <p:nvPr>
            <p:ph idx="1"/>
          </p:nvPr>
        </p:nvSpPr>
        <p:spPr/>
        <p:txBody>
          <a:bodyPr>
            <a:normAutofit lnSpcReduction="10000"/>
          </a:bodyPr>
          <a:lstStyle/>
          <a:p>
            <a:r>
              <a:rPr lang="en-US" dirty="0"/>
              <a:t>A CV is an </a:t>
            </a:r>
            <a:r>
              <a:rPr lang="en-US" dirty="0">
                <a:solidFill>
                  <a:srgbClr val="FF0000"/>
                </a:solidFill>
              </a:rPr>
              <a:t>artificial language </a:t>
            </a:r>
            <a:r>
              <a:rPr lang="en-US" dirty="0"/>
              <a:t>to be used in place of the "natural" ones that people would otherwise use</a:t>
            </a:r>
          </a:p>
          <a:p>
            <a:r>
              <a:rPr lang="en-US" dirty="0"/>
              <a:t>A CV standardizes the terms (such as subject headings, names, classifications, etc.) assigned by organizers / cataloguers / indexers</a:t>
            </a:r>
          </a:p>
          <a:p>
            <a:r>
              <a:rPr lang="en-US" dirty="0"/>
              <a:t>A CV can be thought of as a fixed or closed dictionary in which everything must be defined using the same set of terms</a:t>
            </a:r>
          </a:p>
        </p:txBody>
      </p:sp>
    </p:spTree>
    <p:extLst>
      <p:ext uri="{BB962C8B-B14F-4D97-AF65-F5344CB8AC3E}">
        <p14:creationId xmlns:p14="http://schemas.microsoft.com/office/powerpoint/2010/main" val="122831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653" y="160338"/>
            <a:ext cx="8229600" cy="1143000"/>
          </a:xfrm>
        </p:spPr>
        <p:txBody>
          <a:bodyPr>
            <a:normAutofit fontScale="90000"/>
          </a:bodyPr>
          <a:lstStyle/>
          <a:p>
            <a:r>
              <a:rPr lang="en-US" sz="4900" b="1" dirty="0"/>
              <a:t>Types of Controlled Vocabularies</a:t>
            </a:r>
            <a:br>
              <a:rPr lang="en-US" dirty="0"/>
            </a:br>
            <a:endParaRPr lang="en-US" dirty="0"/>
          </a:p>
        </p:txBody>
      </p:sp>
      <p:sp>
        <p:nvSpPr>
          <p:cNvPr id="3" name="Content Placeholder 2"/>
          <p:cNvSpPr>
            <a:spLocks noGrp="1"/>
          </p:cNvSpPr>
          <p:nvPr>
            <p:ph idx="1"/>
          </p:nvPr>
        </p:nvSpPr>
        <p:spPr>
          <a:xfrm>
            <a:off x="457200" y="1295400"/>
            <a:ext cx="8229600" cy="4525963"/>
          </a:xfrm>
        </p:spPr>
        <p:txBody>
          <a:bodyPr>
            <a:normAutofit fontScale="92500"/>
          </a:bodyPr>
          <a:lstStyle/>
          <a:p>
            <a:r>
              <a:rPr lang="en-US" dirty="0"/>
              <a:t>Dictionaries, thesauri, ontologies</a:t>
            </a:r>
          </a:p>
          <a:p>
            <a:r>
              <a:rPr lang="en-US" dirty="0"/>
              <a:t>Authority controls for names, places, time periods</a:t>
            </a:r>
          </a:p>
          <a:p>
            <a:r>
              <a:rPr lang="en-US" dirty="0"/>
              <a:t>Identifiers</a:t>
            </a:r>
          </a:p>
          <a:p>
            <a:r>
              <a:rPr lang="en-US" dirty="0"/>
              <a:t>Code lists</a:t>
            </a:r>
          </a:p>
          <a:p>
            <a:r>
              <a:rPr lang="en-US" dirty="0"/>
              <a:t>Subject heading lists</a:t>
            </a:r>
          </a:p>
          <a:p>
            <a:r>
              <a:rPr lang="en-US" dirty="0"/>
              <a:t>Classification schemes</a:t>
            </a:r>
          </a:p>
          <a:p>
            <a:r>
              <a:rPr lang="en-US" dirty="0"/>
              <a:t>Schemas/domain-specific languages/”tag sets”</a:t>
            </a:r>
          </a:p>
        </p:txBody>
      </p:sp>
      <p:sp>
        <p:nvSpPr>
          <p:cNvPr id="4" name="TextBox 3"/>
          <p:cNvSpPr txBox="1"/>
          <p:nvPr/>
        </p:nvSpPr>
        <p:spPr>
          <a:xfrm>
            <a:off x="457200" y="5715000"/>
            <a:ext cx="7391400" cy="1015663"/>
          </a:xfrm>
          <a:prstGeom prst="rect">
            <a:avLst/>
          </a:prstGeom>
          <a:noFill/>
        </p:spPr>
        <p:txBody>
          <a:bodyPr wrap="square" rtlCol="0">
            <a:spAutoFit/>
          </a:bodyPr>
          <a:lstStyle/>
          <a:p>
            <a:r>
              <a:rPr lang="en-US" sz="2000" i="1" dirty="0">
                <a:solidFill>
                  <a:srgbClr val="FF0000"/>
                </a:solidFill>
              </a:rPr>
              <a:t>Some of these we’ve covered before, because names and controlled vocabularies are essential in many contexts of sensemaking and organizing</a:t>
            </a:r>
          </a:p>
        </p:txBody>
      </p:sp>
    </p:spTree>
    <p:extLst>
      <p:ext uri="{BB962C8B-B14F-4D97-AF65-F5344CB8AC3E}">
        <p14:creationId xmlns:p14="http://schemas.microsoft.com/office/powerpoint/2010/main" val="230404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52425" y="533400"/>
            <a:ext cx="8763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A Formula for Definitions</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828800"/>
            <a:ext cx="7467600" cy="4304670"/>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pPr>
            <a:r>
              <a:rPr lang="en-US" sz="3600" dirty="0">
                <a:solidFill>
                  <a:srgbClr val="FF0000"/>
                </a:solidFill>
                <a:latin typeface="UC Berkeley OS Sign"/>
                <a:cs typeface="Arial" pitchFamily="34" charset="0"/>
                <a:sym typeface="Arial" pitchFamily="34" charset="0"/>
              </a:rPr>
              <a:t>hyponym = {adjective+} hypernym {distinguishing clause+}</a:t>
            </a:r>
          </a:p>
          <a:p>
            <a:pPr marL="3429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Robin = Migratory BIRD with clear melodious song, a reddish breast, gray or black upper plumage</a:t>
            </a:r>
          </a:p>
          <a:p>
            <a:pPr marL="3429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Doesn't mention every characteristic of hyponym, only those needed to distinguish from other hyponyms</a:t>
            </a:r>
          </a:p>
        </p:txBody>
      </p:sp>
      <p:pic>
        <p:nvPicPr>
          <p:cNvPr id="3" name="Picture 2"/>
          <p:cNvPicPr>
            <a:picLocks noChangeAspect="1"/>
          </p:cNvPicPr>
          <p:nvPr/>
        </p:nvPicPr>
        <p:blipFill>
          <a:blip r:embed="rId3"/>
          <a:stretch>
            <a:fillRect/>
          </a:stretch>
        </p:blipFill>
        <p:spPr>
          <a:xfrm>
            <a:off x="-76200" y="-82385"/>
            <a:ext cx="2383743" cy="646232"/>
          </a:xfrm>
          <a:prstGeom prst="rect">
            <a:avLst/>
          </a:prstGeom>
        </p:spPr>
      </p:pic>
    </p:spTree>
    <p:extLst>
      <p:ext uri="{BB962C8B-B14F-4D97-AF65-F5344CB8AC3E}">
        <p14:creationId xmlns:p14="http://schemas.microsoft.com/office/powerpoint/2010/main" val="30868001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Code Lists</a:t>
            </a:r>
          </a:p>
        </p:txBody>
      </p:sp>
      <p:sp>
        <p:nvSpPr>
          <p:cNvPr id="3" name="Content Placeholder 2"/>
          <p:cNvSpPr>
            <a:spLocks noGrp="1"/>
          </p:cNvSpPr>
          <p:nvPr>
            <p:ph idx="1"/>
          </p:nvPr>
        </p:nvSpPr>
        <p:spPr/>
        <p:txBody>
          <a:bodyPr/>
          <a:lstStyle/>
          <a:p>
            <a:r>
              <a:rPr lang="en-US" dirty="0"/>
              <a:t>Codes are constrained sets of values</a:t>
            </a:r>
          </a:p>
          <a:p>
            <a:r>
              <a:rPr lang="en-US" dirty="0"/>
              <a:t>Codes establish their meaning by reference to those values, often by abbreviations</a:t>
            </a:r>
          </a:p>
          <a:p>
            <a:r>
              <a:rPr lang="en-US" dirty="0"/>
              <a:t>Using codes in vocabularies and resource descriptions promotes consistency and makes meaning unambiguous</a:t>
            </a:r>
          </a:p>
        </p:txBody>
      </p:sp>
    </p:spTree>
    <p:extLst>
      <p:ext uri="{BB962C8B-B14F-4D97-AF65-F5344CB8AC3E}">
        <p14:creationId xmlns:p14="http://schemas.microsoft.com/office/powerpoint/2010/main" val="391700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External and Internal Codes</a:t>
            </a:r>
          </a:p>
        </p:txBody>
      </p:sp>
      <p:sp>
        <p:nvSpPr>
          <p:cNvPr id="3" name="Content Placeholder 2"/>
          <p:cNvSpPr>
            <a:spLocks noGrp="1"/>
          </p:cNvSpPr>
          <p:nvPr>
            <p:ph idx="1"/>
          </p:nvPr>
        </p:nvSpPr>
        <p:spPr>
          <a:xfrm>
            <a:off x="304800" y="1524000"/>
            <a:ext cx="8229600" cy="4525963"/>
          </a:xfrm>
        </p:spPr>
        <p:txBody>
          <a:bodyPr>
            <a:normAutofit fontScale="92500" lnSpcReduction="20000"/>
          </a:bodyPr>
          <a:lstStyle/>
          <a:p>
            <a:r>
              <a:rPr lang="en-US" dirty="0"/>
              <a:t>External codes are those maintained by some entity or organization outside of your control (ISO, ANSI, etc.)</a:t>
            </a:r>
          </a:p>
          <a:p>
            <a:pPr lvl="1"/>
            <a:r>
              <a:rPr lang="en-US" dirty="0"/>
              <a:t>ISO 639 - language codes (DE, EN, FR, …)</a:t>
            </a:r>
          </a:p>
          <a:p>
            <a:pPr lvl="1"/>
            <a:r>
              <a:rPr lang="en-US" dirty="0"/>
              <a:t>ISO 3166 - country codes (CAN, FRA, MEX, USA, …)</a:t>
            </a:r>
          </a:p>
          <a:p>
            <a:pPr lvl="1"/>
            <a:r>
              <a:rPr lang="en-US" dirty="0"/>
              <a:t>ISO 4217 - currency codes (CAD, EUR, GDP, USD, …)</a:t>
            </a:r>
          </a:p>
          <a:p>
            <a:pPr lvl="1"/>
            <a:r>
              <a:rPr lang="en-US" dirty="0"/>
              <a:t>IATA airport codes (SFO, JFK, IAD, LHR, YYZ, YUL, ...)</a:t>
            </a:r>
          </a:p>
          <a:p>
            <a:pPr lvl="1"/>
            <a:r>
              <a:rPr lang="en-US" dirty="0"/>
              <a:t>Internet Top Level Domains (.com, .edu, .gov, …)</a:t>
            </a:r>
          </a:p>
          <a:p>
            <a:pPr lvl="1"/>
            <a:r>
              <a:rPr lang="en-US" dirty="0"/>
              <a:t>Postal codes (94109, 94574, N6G 1W8, …)</a:t>
            </a:r>
          </a:p>
          <a:p>
            <a:r>
              <a:rPr lang="en-US" dirty="0"/>
              <a:t>Internal codes are code sets that you can define and control (e.g., company mail codes)</a:t>
            </a:r>
          </a:p>
        </p:txBody>
      </p:sp>
    </p:spTree>
    <p:extLst>
      <p:ext uri="{BB962C8B-B14F-4D97-AF65-F5344CB8AC3E}">
        <p14:creationId xmlns:p14="http://schemas.microsoft.com/office/powerpoint/2010/main" val="57886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B7499-1226-478D-8CC3-580724B1B23F}"/>
              </a:ext>
            </a:extLst>
          </p:cNvPr>
          <p:cNvSpPr>
            <a:spLocks noGrp="1"/>
          </p:cNvSpPr>
          <p:nvPr>
            <p:ph type="title"/>
          </p:nvPr>
        </p:nvSpPr>
        <p:spPr>
          <a:xfrm>
            <a:off x="255389" y="2133600"/>
            <a:ext cx="2362200" cy="1143000"/>
          </a:xfrm>
        </p:spPr>
        <p:txBody>
          <a:bodyPr>
            <a:normAutofit fontScale="90000"/>
          </a:bodyPr>
          <a:lstStyle/>
          <a:p>
            <a:r>
              <a:rPr lang="en-US" dirty="0"/>
              <a:t>Don’t Mess With Standards Bodies?</a:t>
            </a:r>
          </a:p>
        </p:txBody>
      </p:sp>
      <p:pic>
        <p:nvPicPr>
          <p:cNvPr id="4" name="Content Placeholder 3">
            <a:extLst>
              <a:ext uri="{FF2B5EF4-FFF2-40B4-BE49-F238E27FC236}">
                <a16:creationId xmlns:a16="http://schemas.microsoft.com/office/drawing/2014/main" id="{4A81D2D1-86CF-4AB7-8458-0F9E91271CA1}"/>
              </a:ext>
            </a:extLst>
          </p:cNvPr>
          <p:cNvPicPr>
            <a:picLocks noGrp="1" noChangeAspect="1"/>
          </p:cNvPicPr>
          <p:nvPr>
            <p:ph idx="1"/>
          </p:nvPr>
        </p:nvPicPr>
        <p:blipFill>
          <a:blip r:embed="rId3"/>
          <a:stretch>
            <a:fillRect/>
          </a:stretch>
        </p:blipFill>
        <p:spPr>
          <a:xfrm>
            <a:off x="2534858" y="571500"/>
            <a:ext cx="6411083" cy="5715000"/>
          </a:xfrm>
          <a:prstGeom prst="rect">
            <a:avLst/>
          </a:prstGeom>
        </p:spPr>
      </p:pic>
    </p:spTree>
    <p:extLst>
      <p:ext uri="{BB962C8B-B14F-4D97-AF65-F5344CB8AC3E}">
        <p14:creationId xmlns:p14="http://schemas.microsoft.com/office/powerpoint/2010/main" val="2489649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Schemas/Domain-Specific Languages</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In addition to standardizing the content of resource descriptions </a:t>
            </a:r>
            <a:r>
              <a:rPr lang="en-US" dirty="0">
                <a:solidFill>
                  <a:srgbClr val="FF0000"/>
                </a:solidFill>
              </a:rPr>
              <a:t>a CV might also standardize the features/properties/categories </a:t>
            </a:r>
            <a:r>
              <a:rPr lang="en-US" dirty="0"/>
              <a:t>to which the standardized vocabulary is applied</a:t>
            </a:r>
          </a:p>
          <a:p>
            <a:r>
              <a:rPr lang="en-US" dirty="0"/>
              <a:t>This work represents a significant investment in defining a domain, identifying its key semantic components, and specifying the constraints and rules governing the combination and reuse of those components</a:t>
            </a:r>
          </a:p>
          <a:p>
            <a:endParaRPr lang="en-US" dirty="0"/>
          </a:p>
          <a:p>
            <a:endParaRPr lang="en-US" dirty="0"/>
          </a:p>
        </p:txBody>
      </p:sp>
    </p:spTree>
    <p:extLst>
      <p:ext uri="{BB962C8B-B14F-4D97-AF65-F5344CB8AC3E}">
        <p14:creationId xmlns:p14="http://schemas.microsoft.com/office/powerpoint/2010/main" val="74966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1015663"/>
          </a:xfrm>
          <a:prstGeom prst="rect">
            <a:avLst/>
          </a:prstGeom>
          <a:noFill/>
        </p:spPr>
        <p:txBody>
          <a:bodyPr wrap="square" rtlCol="0">
            <a:spAutoFit/>
          </a:bodyPr>
          <a:lstStyle/>
          <a:p>
            <a:r>
              <a:rPr lang="en-US" sz="6000" dirty="0">
                <a:solidFill>
                  <a:srgbClr val="FF0000"/>
                </a:solidFill>
              </a:rPr>
              <a:t>Measurement</a:t>
            </a:r>
          </a:p>
        </p:txBody>
      </p:sp>
    </p:spTree>
    <p:extLst>
      <p:ext uri="{BB962C8B-B14F-4D97-AF65-F5344CB8AC3E}">
        <p14:creationId xmlns:p14="http://schemas.microsoft.com/office/powerpoint/2010/main" val="2374163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533400" y="2931730"/>
            <a:ext cx="7239000" cy="3016250"/>
          </a:xfrm>
          <a:prstGeom prst="rect">
            <a:avLst/>
          </a:prstGeom>
        </p:spPr>
      </p:pic>
      <p:sp>
        <p:nvSpPr>
          <p:cNvPr id="3" name="Rectangle 2"/>
          <p:cNvSpPr/>
          <p:nvPr/>
        </p:nvSpPr>
        <p:spPr>
          <a:xfrm>
            <a:off x="0" y="467669"/>
            <a:ext cx="9525000" cy="885114"/>
          </a:xfrm>
          <a:prstGeom prst="rect">
            <a:avLst/>
          </a:prstGeom>
        </p:spPr>
        <p:txBody>
          <a:bodyPr wrap="square">
            <a:spAutoFit/>
          </a:bodyPr>
          <a:lstStyle/>
          <a:p>
            <a:pPr lvl="0" algn="ctr" fontAlgn="base">
              <a:lnSpc>
                <a:spcPct val="92000"/>
              </a:lnSpc>
              <a:spcBef>
                <a:spcPct val="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latin typeface="+mj-lt"/>
                <a:ea typeface="+mj-ea"/>
                <a:cs typeface="+mj-cs"/>
                <a:sym typeface="Arial" pitchFamily="34" charset="0"/>
              </a:rPr>
              <a:t>In data science, resource descriptions are typically called “properties” or “features” in a dataset like this…</a:t>
            </a:r>
            <a:endParaRPr lang="en-US" sz="2800" b="1" dirty="0">
              <a:latin typeface="+mj-lt"/>
              <a:ea typeface="+mj-ea"/>
              <a:cs typeface="+mj-cs"/>
              <a:sym typeface="UC Berkeley OS Sign"/>
            </a:endParaRPr>
          </a:p>
        </p:txBody>
      </p:sp>
      <p:sp>
        <p:nvSpPr>
          <p:cNvPr id="2" name="Rectangle 1"/>
          <p:cNvSpPr/>
          <p:nvPr/>
        </p:nvSpPr>
        <p:spPr>
          <a:xfrm>
            <a:off x="0" y="50328"/>
            <a:ext cx="1916166" cy="523220"/>
          </a:xfrm>
          <a:prstGeom prst="rect">
            <a:avLst/>
          </a:prstGeom>
        </p:spPr>
        <p:txBody>
          <a:bodyPr wrap="none">
            <a:spAutoFit/>
          </a:bodyPr>
          <a:lstStyle/>
          <a:p>
            <a:pPr lvl="0"/>
            <a:r>
              <a:rPr lang="en-US" sz="2800" b="1" dirty="0">
                <a:solidFill>
                  <a:srgbClr val="FF0000"/>
                </a:solidFill>
              </a:rPr>
              <a:t>FLASHBACK</a:t>
            </a:r>
          </a:p>
        </p:txBody>
      </p:sp>
      <p:sp>
        <p:nvSpPr>
          <p:cNvPr id="5" name="TextBox 4"/>
          <p:cNvSpPr txBox="1"/>
          <p:nvPr/>
        </p:nvSpPr>
        <p:spPr>
          <a:xfrm>
            <a:off x="1380836" y="5825429"/>
            <a:ext cx="6629400" cy="954107"/>
          </a:xfrm>
          <a:prstGeom prst="rect">
            <a:avLst/>
          </a:prstGeom>
          <a:noFill/>
        </p:spPr>
        <p:txBody>
          <a:bodyPr wrap="square" rtlCol="0">
            <a:spAutoFit/>
          </a:bodyPr>
          <a:lstStyle/>
          <a:p>
            <a:r>
              <a:rPr lang="en-US" sz="2800" b="1" dirty="0">
                <a:solidFill>
                  <a:srgbClr val="00B050"/>
                </a:solidFill>
              </a:rPr>
              <a:t>A CV specifies the possible values</a:t>
            </a:r>
            <a:br>
              <a:rPr lang="en-US" sz="2800" b="1" dirty="0">
                <a:solidFill>
                  <a:srgbClr val="00B050"/>
                </a:solidFill>
              </a:rPr>
            </a:br>
            <a:r>
              <a:rPr lang="en-US" sz="2800" b="1" dirty="0">
                <a:solidFill>
                  <a:srgbClr val="00B050"/>
                </a:solidFill>
              </a:rPr>
              <a:t> for a resource description</a:t>
            </a:r>
          </a:p>
        </p:txBody>
      </p:sp>
      <p:sp>
        <p:nvSpPr>
          <p:cNvPr id="6" name="Oval 5"/>
          <p:cNvSpPr/>
          <p:nvPr/>
        </p:nvSpPr>
        <p:spPr>
          <a:xfrm>
            <a:off x="2895600" y="3505200"/>
            <a:ext cx="762000" cy="2133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00200" y="1954532"/>
            <a:ext cx="7391400" cy="954107"/>
          </a:xfrm>
          <a:prstGeom prst="rect">
            <a:avLst/>
          </a:prstGeom>
        </p:spPr>
        <p:txBody>
          <a:bodyPr wrap="square">
            <a:spAutoFit/>
          </a:bodyPr>
          <a:lstStyle/>
          <a:p>
            <a:r>
              <a:rPr lang="en-US" sz="2800" b="1" dirty="0">
                <a:solidFill>
                  <a:srgbClr val="00B050"/>
                </a:solidFill>
              </a:rPr>
              <a:t>A schema specifies the elements or features</a:t>
            </a:r>
            <a:br>
              <a:rPr lang="en-US" sz="2800" b="1" dirty="0">
                <a:solidFill>
                  <a:srgbClr val="00B050"/>
                </a:solidFill>
              </a:rPr>
            </a:br>
            <a:r>
              <a:rPr lang="en-US" sz="2800" b="1" dirty="0">
                <a:solidFill>
                  <a:srgbClr val="00B050"/>
                </a:solidFill>
              </a:rPr>
              <a:t> of a resource description</a:t>
            </a:r>
          </a:p>
        </p:txBody>
      </p:sp>
      <p:sp>
        <p:nvSpPr>
          <p:cNvPr id="8" name="Oval 7"/>
          <p:cNvSpPr/>
          <p:nvPr/>
        </p:nvSpPr>
        <p:spPr>
          <a:xfrm>
            <a:off x="1371600" y="3048000"/>
            <a:ext cx="6324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244846" y="1885945"/>
            <a:ext cx="1091279" cy="1091279"/>
          </a:xfrm>
          <a:prstGeom prst="rect">
            <a:avLst/>
          </a:prstGeom>
        </p:spPr>
      </p:pic>
      <p:pic>
        <p:nvPicPr>
          <p:cNvPr id="10" name="Picture 9"/>
          <p:cNvPicPr>
            <a:picLocks noChangeAspect="1"/>
          </p:cNvPicPr>
          <p:nvPr/>
        </p:nvPicPr>
        <p:blipFill>
          <a:blip r:embed="rId4"/>
          <a:stretch>
            <a:fillRect/>
          </a:stretch>
        </p:blipFill>
        <p:spPr>
          <a:xfrm>
            <a:off x="152400" y="5607270"/>
            <a:ext cx="1091279" cy="1091279"/>
          </a:xfrm>
          <a:prstGeom prst="rect">
            <a:avLst/>
          </a:prstGeom>
        </p:spPr>
      </p:pic>
    </p:spTree>
    <p:extLst>
      <p:ext uri="{BB962C8B-B14F-4D97-AF65-F5344CB8AC3E}">
        <p14:creationId xmlns:p14="http://schemas.microsoft.com/office/powerpoint/2010/main" val="211974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43000"/>
            <a:ext cx="5715000" cy="3785652"/>
          </a:xfrm>
          <a:prstGeom prst="rect">
            <a:avLst/>
          </a:prstGeom>
          <a:noFill/>
        </p:spPr>
        <p:txBody>
          <a:bodyPr wrap="square" rtlCol="0">
            <a:spAutoFit/>
          </a:bodyPr>
          <a:lstStyle/>
          <a:p>
            <a:r>
              <a:rPr lang="en-US" sz="6000" dirty="0">
                <a:solidFill>
                  <a:srgbClr val="FF0000"/>
                </a:solidFill>
              </a:rPr>
              <a:t>An Organizing System Perspective on Business</a:t>
            </a:r>
          </a:p>
        </p:txBody>
      </p:sp>
    </p:spTree>
    <p:extLst>
      <p:ext uri="{BB962C8B-B14F-4D97-AF65-F5344CB8AC3E}">
        <p14:creationId xmlns:p14="http://schemas.microsoft.com/office/powerpoint/2010/main" val="142622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Businesses as Organizing Systems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219200"/>
            <a:ext cx="8036719" cy="509206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 definition of Organizing System as an intentionally arranged collection of resources can be applied to business design and operation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It is also easy to see that at an abstract level almost </a:t>
            </a:r>
            <a:r>
              <a:rPr lang="en-US" sz="2800" dirty="0">
                <a:solidFill>
                  <a:srgbClr val="FF0000"/>
                </a:solidFill>
                <a:latin typeface="UC Berkeley OS Sign"/>
                <a:sym typeface="UC Berkeley OS Sign"/>
              </a:rPr>
              <a:t>all businesses are organized according to similar principles and patterns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Businesses share common external influences, especially those in the same industry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They also share common internal influences and goals</a:t>
            </a:r>
          </a:p>
        </p:txBody>
      </p:sp>
    </p:spTree>
    <p:extLst>
      <p:ext uri="{BB962C8B-B14F-4D97-AF65-F5344CB8AC3E}">
        <p14:creationId xmlns:p14="http://schemas.microsoft.com/office/powerpoint/2010/main" val="5756046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What Businesses Do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304800"/>
            <a:ext cx="8036719" cy="588497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Design and Engineering </a:t>
            </a:r>
            <a:r>
              <a:rPr lang="en-US" sz="2400" dirty="0">
                <a:latin typeface="UC Berkeley OS Sign"/>
                <a:sym typeface="UC Berkeley OS Sign"/>
              </a:rPr>
              <a:t>– figuring out how to make stuff, increasingly by collaborating with people who make the materials and components; if the stuff is intangible, this activity means “how to deliver it successfully to customers”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Manufacturing</a:t>
            </a:r>
            <a:r>
              <a:rPr lang="en-US" sz="2400" dirty="0">
                <a:latin typeface="UC Berkeley OS Sign"/>
                <a:sym typeface="UC Berkeley OS Sign"/>
              </a:rPr>
              <a:t> – making stuff,  often with much of the assembly done “upstream” in a supply chain or by collaborating with people who are "downstream" toward the customer to customize it; intangible stuff often is delivered in more tangible packages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Human Resources, Finance, MIS </a:t>
            </a:r>
            <a:r>
              <a:rPr lang="en-US" sz="2400" dirty="0">
                <a:latin typeface="UC Berkeley OS Sign"/>
                <a:sym typeface="UC Berkeley OS Sign"/>
              </a:rPr>
              <a:t>– organizing and taking care of the people who do everything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Information Systems </a:t>
            </a:r>
            <a:r>
              <a:rPr lang="en-US" sz="2400" dirty="0">
                <a:latin typeface="UC Berkeley OS Sign"/>
                <a:sym typeface="UC Berkeley OS Sign"/>
              </a:rPr>
              <a:t>– designing, deploying, supporting computing and communications infrastructure </a:t>
            </a:r>
          </a:p>
        </p:txBody>
      </p:sp>
    </p:spTree>
    <p:extLst>
      <p:ext uri="{BB962C8B-B14F-4D97-AF65-F5344CB8AC3E}">
        <p14:creationId xmlns:p14="http://schemas.microsoft.com/office/powerpoint/2010/main" val="24652699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Describing What Businesses Do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36996" y="1219200"/>
            <a:ext cx="8036719" cy="492535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latin typeface="UC Berkeley OS Sign"/>
                <a:sym typeface="UC Berkeley OS Sign"/>
              </a:rPr>
              <a:t>Organization-level or business model patterns</a:t>
            </a:r>
            <a:r>
              <a:rPr lang="en-US" sz="2800" dirty="0">
                <a:latin typeface="UC Berkeley OS Sign"/>
                <a:sym typeface="UC Berkeley OS Sign"/>
              </a:rPr>
              <a:t>: marketplace, auction, supply chain, build to order, drop shipment, vendor managed inventory, etc.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latin typeface="UC Berkeley OS Sign"/>
                <a:sym typeface="UC Berkeley OS Sign"/>
              </a:rPr>
              <a:t>Business process patterns</a:t>
            </a:r>
            <a:r>
              <a:rPr lang="en-US" sz="2800" dirty="0">
                <a:latin typeface="UC Berkeley OS Sign"/>
                <a:sym typeface="UC Berkeley OS Sign"/>
              </a:rPr>
              <a:t>: procurement, payment, shipment, reconciliation, etc.</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latin typeface="UC Berkeley OS Sign"/>
                <a:sym typeface="UC Berkeley OS Sign"/>
              </a:rPr>
              <a:t>Business information patterns</a:t>
            </a:r>
            <a:r>
              <a:rPr lang="en-US" sz="2800" dirty="0">
                <a:latin typeface="UC Berkeley OS Sign"/>
                <a:sym typeface="UC Berkeley OS Sign"/>
              </a:rPr>
              <a:t>: document models for catalog, purchase order, invoice, etc., and models for the components they contain for party, time, location, measurement, price, etc.</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Wingdings" panose="05000000000000000000" pitchFamily="2" charset="2"/>
              </a:rPr>
              <a:t> </a:t>
            </a:r>
            <a:r>
              <a:rPr lang="en-US" sz="2800" dirty="0">
                <a:latin typeface="UC Berkeley OS Sign"/>
                <a:sym typeface="Wingdings" panose="05000000000000000000" pitchFamily="2" charset="2"/>
                <a:hlinkClick r:id="rId3"/>
              </a:rPr>
              <a:t>Universal Business Language</a:t>
            </a:r>
            <a:endParaRPr lang="en-US" sz="2800" dirty="0">
              <a:latin typeface="UC Berkeley OS Sign"/>
              <a:sym typeface="UC Berkeley OS Sign"/>
            </a:endParaRPr>
          </a:p>
        </p:txBody>
      </p:sp>
    </p:spTree>
    <p:extLst>
      <p:ext uri="{BB962C8B-B14F-4D97-AF65-F5344CB8AC3E}">
        <p14:creationId xmlns:p14="http://schemas.microsoft.com/office/powerpoint/2010/main" val="39019618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10-1ReusingPatterns.gif"/>
          <p:cNvPicPr>
            <a:picLocks noGrp="1" noChangeAspect="1"/>
          </p:cNvPicPr>
          <p:nvPr>
            <p:ph idx="1"/>
          </p:nvPr>
        </p:nvPicPr>
        <p:blipFill>
          <a:blip r:embed="rId3" cstate="print"/>
          <a:stretch>
            <a:fillRect/>
          </a:stretch>
        </p:blipFill>
        <p:spPr>
          <a:xfrm>
            <a:off x="228600" y="457200"/>
            <a:ext cx="8678487" cy="6003985"/>
          </a:xfrm>
        </p:spPr>
      </p:pic>
    </p:spTree>
    <p:extLst>
      <p:ext uri="{BB962C8B-B14F-4D97-AF65-F5344CB8AC3E}">
        <p14:creationId xmlns:p14="http://schemas.microsoft.com/office/powerpoint/2010/main" val="88283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Generalizing Business Patterns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066800"/>
            <a:ext cx="8036719" cy="486238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You can identify business model patterns inductively, by looking at specific examples of businesses and </a:t>
            </a:r>
            <a:r>
              <a:rPr lang="en-US" sz="2800" dirty="0">
                <a:solidFill>
                  <a:srgbClr val="FF0000"/>
                </a:solidFill>
                <a:latin typeface="UC Berkeley OS Sign"/>
                <a:sym typeface="UC Berkeley OS Sign"/>
              </a:rPr>
              <a:t>factoring out repeating elements</a:t>
            </a:r>
            <a:endParaRPr lang="en-US" sz="2800" dirty="0">
              <a:latin typeface="UC Berkeley OS Sign"/>
              <a:sym typeface="UC Berkeley OS Sign"/>
            </a:endParaRP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Bank in supermarket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Fast food franchise in supermarket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Post office in supermarket</a:t>
            </a:r>
          </a:p>
          <a:p>
            <a:pPr marL="1075129" lvl="2"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==&gt; PATTERN: Complementary product or service for supermarket customers "plugged into" supermarket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How is “complementary” defined?</a:t>
            </a:r>
          </a:p>
        </p:txBody>
      </p:sp>
    </p:spTree>
    <p:extLst>
      <p:ext uri="{BB962C8B-B14F-4D97-AF65-F5344CB8AC3E}">
        <p14:creationId xmlns:p14="http://schemas.microsoft.com/office/powerpoint/2010/main" val="860715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7907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Co-evolution of Technology and Business Organization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4293" y="1370067"/>
            <a:ext cx="7974707" cy="4412905"/>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600" dirty="0">
                <a:latin typeface="UC Berkeley OS Sign"/>
                <a:sym typeface="UC Berkeley OS Sign"/>
              </a:rPr>
              <a:t>Info &amp; Com technology has changed the structure  and operation of firms to be less hierarchical and more networked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600" dirty="0">
                <a:latin typeface="UC Berkeley OS Sign"/>
                <a:sym typeface="UC Berkeley OS Sign"/>
              </a:rPr>
              <a:t>Information about goods becomes a good (or a service)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600" dirty="0">
                <a:latin typeface="UC Berkeley OS Sign"/>
                <a:sym typeface="UC Berkeley OS Sign"/>
              </a:rPr>
              <a:t>From forecast/schedule-driven to demand/event-driven business models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600" dirty="0">
                <a:latin typeface="UC Berkeley OS Sign"/>
                <a:sym typeface="UC Berkeley OS Sign"/>
              </a:rPr>
              <a:t>From tightly to loosely coupled relationships/architectures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600" dirty="0">
                <a:latin typeface="UC Berkeley OS Sign"/>
                <a:sym typeface="UC Berkeley OS Sign"/>
              </a:rPr>
              <a:t>From proprietary to standard models with reusable components</a:t>
            </a:r>
          </a:p>
        </p:txBody>
      </p:sp>
      <p:sp>
        <p:nvSpPr>
          <p:cNvPr id="2" name="TextBox 1">
            <a:extLst>
              <a:ext uri="{FF2B5EF4-FFF2-40B4-BE49-F238E27FC236}">
                <a16:creationId xmlns:a16="http://schemas.microsoft.com/office/drawing/2014/main" id="{7A8F734B-C7DC-4691-86AC-B72D4F5A0770}"/>
              </a:ext>
            </a:extLst>
          </p:cNvPr>
          <p:cNvSpPr txBox="1"/>
          <p:nvPr/>
        </p:nvSpPr>
        <p:spPr>
          <a:xfrm>
            <a:off x="534293" y="6096000"/>
            <a:ext cx="8075414" cy="369332"/>
          </a:xfrm>
          <a:prstGeom prst="rect">
            <a:avLst/>
          </a:prstGeom>
          <a:noFill/>
        </p:spPr>
        <p:txBody>
          <a:bodyPr wrap="square" rtlCol="0">
            <a:spAutoFit/>
          </a:bodyPr>
          <a:lstStyle/>
          <a:p>
            <a:r>
              <a:rPr lang="en-US" dirty="0">
                <a:hlinkClick r:id="rId3"/>
              </a:rPr>
              <a:t>“How Models and Patterns Evolve” – Chapter 5 of Document Engineering book</a:t>
            </a:r>
            <a:endParaRPr lang="en-US" dirty="0"/>
          </a:p>
        </p:txBody>
      </p:sp>
    </p:spTree>
    <p:extLst>
      <p:ext uri="{BB962C8B-B14F-4D97-AF65-F5344CB8AC3E}">
        <p14:creationId xmlns:p14="http://schemas.microsoft.com/office/powerpoint/2010/main" val="42464104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Data-Driven Business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828800"/>
            <a:ext cx="7620000" cy="356946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No forecast can ever be as accurate as actual sales and demand information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 key to business optimization isn't doing things faster  according to plans, it is doing things smarter according to actual demand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"Information-driven decisions" can be made more reliably and with less latency when applications and sensor networks collect information </a:t>
            </a:r>
          </a:p>
        </p:txBody>
      </p:sp>
    </p:spTree>
    <p:extLst>
      <p:ext uri="{BB962C8B-B14F-4D97-AF65-F5344CB8AC3E}">
        <p14:creationId xmlns:p14="http://schemas.microsoft.com/office/powerpoint/2010/main" val="5562407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43000"/>
            <a:ext cx="5715000" cy="4708981"/>
          </a:xfrm>
          <a:prstGeom prst="rect">
            <a:avLst/>
          </a:prstGeom>
          <a:noFill/>
        </p:spPr>
        <p:txBody>
          <a:bodyPr wrap="square" rtlCol="0">
            <a:spAutoFit/>
          </a:bodyPr>
          <a:lstStyle/>
          <a:p>
            <a:r>
              <a:rPr lang="en-US" sz="6000" dirty="0">
                <a:solidFill>
                  <a:srgbClr val="FF0000"/>
                </a:solidFill>
                <a:sym typeface="UC Berkeley OS Sign"/>
              </a:rPr>
              <a:t>Supply Chains and </a:t>
            </a:r>
            <a:br>
              <a:rPr lang="en-US" sz="6000" dirty="0">
                <a:solidFill>
                  <a:srgbClr val="FF0000"/>
                </a:solidFill>
                <a:sym typeface="UC Berkeley OS Sign"/>
              </a:rPr>
            </a:br>
            <a:r>
              <a:rPr lang="en-US" sz="6000" dirty="0">
                <a:solidFill>
                  <a:srgbClr val="FF0000"/>
                </a:solidFill>
                <a:sym typeface="UC Berkeley OS Sign"/>
              </a:rPr>
              <a:t>Inter-Enterprise Information Exchange</a:t>
            </a:r>
            <a:endParaRPr lang="en-US" sz="6000" dirty="0">
              <a:solidFill>
                <a:srgbClr val="FF0000"/>
              </a:solidFill>
            </a:endParaRPr>
          </a:p>
        </p:txBody>
      </p:sp>
    </p:spTree>
    <p:extLst>
      <p:ext uri="{BB962C8B-B14F-4D97-AF65-F5344CB8AC3E}">
        <p14:creationId xmlns:p14="http://schemas.microsoft.com/office/powerpoint/2010/main" val="3066255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8991600" cy="1143000"/>
          </a:xfrm>
        </p:spPr>
        <p:txBody>
          <a:bodyPr>
            <a:noAutofit/>
          </a:bodyPr>
          <a:lstStyle/>
          <a:p>
            <a:r>
              <a:rPr lang="en-US" b="1" dirty="0"/>
              <a:t>Measurement</a:t>
            </a:r>
          </a:p>
        </p:txBody>
      </p:sp>
      <p:sp>
        <p:nvSpPr>
          <p:cNvPr id="3" name="Content Placeholder 2"/>
          <p:cNvSpPr>
            <a:spLocks noGrp="1"/>
          </p:cNvSpPr>
          <p:nvPr>
            <p:ph idx="1"/>
          </p:nvPr>
        </p:nvSpPr>
        <p:spPr>
          <a:xfrm>
            <a:off x="419100" y="1166018"/>
            <a:ext cx="8229600" cy="4525963"/>
          </a:xfrm>
        </p:spPr>
        <p:txBody>
          <a:bodyPr>
            <a:normAutofit/>
          </a:bodyPr>
          <a:lstStyle/>
          <a:p>
            <a:r>
              <a:rPr lang="en-US" sz="2800" dirty="0"/>
              <a:t>Every business and much of modern life depends on the ability to accurately quantify properties and to communicate these measurements</a:t>
            </a:r>
          </a:p>
          <a:p>
            <a:r>
              <a:rPr lang="en-US" sz="2800" dirty="0"/>
              <a:t>Measurement units are highly abstract, enabling them to apply broadly across domains</a:t>
            </a:r>
          </a:p>
          <a:p>
            <a:r>
              <a:rPr lang="en-US" sz="2800" dirty="0"/>
              <a:t>But their origins are highly concrete, often based on body parts or work artifacts, and they were tied to narrow contexts of use</a:t>
            </a:r>
          </a:p>
        </p:txBody>
      </p:sp>
      <p:pic>
        <p:nvPicPr>
          <p:cNvPr id="4" name="Picture 3">
            <a:extLst>
              <a:ext uri="{FF2B5EF4-FFF2-40B4-BE49-F238E27FC236}">
                <a16:creationId xmlns:a16="http://schemas.microsoft.com/office/drawing/2014/main" id="{A39EBAFB-E7CC-449F-B346-27D594158EAA}"/>
              </a:ext>
            </a:extLst>
          </p:cNvPr>
          <p:cNvPicPr>
            <a:picLocks noChangeAspect="1"/>
          </p:cNvPicPr>
          <p:nvPr/>
        </p:nvPicPr>
        <p:blipFill>
          <a:blip r:embed="rId3"/>
          <a:stretch>
            <a:fillRect/>
          </a:stretch>
        </p:blipFill>
        <p:spPr>
          <a:xfrm>
            <a:off x="1219200" y="4913312"/>
            <a:ext cx="3181494" cy="1590747"/>
          </a:xfrm>
          <a:prstGeom prst="rect">
            <a:avLst/>
          </a:prstGeom>
        </p:spPr>
      </p:pic>
      <p:pic>
        <p:nvPicPr>
          <p:cNvPr id="5" name="Picture 4">
            <a:extLst>
              <a:ext uri="{FF2B5EF4-FFF2-40B4-BE49-F238E27FC236}">
                <a16:creationId xmlns:a16="http://schemas.microsoft.com/office/drawing/2014/main" id="{3797E7E9-AA99-4B7B-B6D7-04A8BB819AEB}"/>
              </a:ext>
            </a:extLst>
          </p:cNvPr>
          <p:cNvPicPr>
            <a:picLocks noChangeAspect="1"/>
          </p:cNvPicPr>
          <p:nvPr/>
        </p:nvPicPr>
        <p:blipFill>
          <a:blip r:embed="rId4"/>
          <a:stretch>
            <a:fillRect/>
          </a:stretch>
        </p:blipFill>
        <p:spPr>
          <a:xfrm>
            <a:off x="5147651" y="4913312"/>
            <a:ext cx="3234349" cy="1538288"/>
          </a:xfrm>
          <a:prstGeom prst="rect">
            <a:avLst/>
          </a:prstGeom>
        </p:spPr>
      </p:pic>
    </p:spTree>
    <p:extLst>
      <p:ext uri="{BB962C8B-B14F-4D97-AF65-F5344CB8AC3E}">
        <p14:creationId xmlns:p14="http://schemas.microsoft.com/office/powerpoint/2010/main" val="12632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Supply Chain Pattern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81200"/>
            <a:ext cx="8305800" cy="4469267"/>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olidFill>
                  <a:srgbClr val="FF0000"/>
                </a:solidFill>
                <a:latin typeface="UC Berkeley OS Sign"/>
                <a:sym typeface="UC Berkeley OS Sign"/>
              </a:rPr>
              <a:t>A supply chain is an organizing system </a:t>
            </a:r>
            <a:r>
              <a:rPr lang="en-US" sz="2400" dirty="0">
                <a:latin typeface="UC Berkeley OS Sign"/>
                <a:sym typeface="UC Berkeley OS Sign"/>
              </a:rPr>
              <a:t>that defines the end-to-end view of the buy-side and sell-side relationships of an enterprise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A supply chain is the network of facilities and distribution capabilities an enterprise uses to:</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"Source" (or "procure") raw materials (chemicals, ores, grains, ...) or components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Transform the materials or assemble the components into products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latin typeface="UC Berkeley OS Sign"/>
                <a:sym typeface="UC Berkeley OS Sign"/>
              </a:rPr>
              <a:t>Deliver the products to customers (indirectly through distributors or stores or directly to the purchaser)</a:t>
            </a:r>
          </a:p>
        </p:txBody>
      </p:sp>
    </p:spTree>
    <p:extLst>
      <p:ext uri="{BB962C8B-B14F-4D97-AF65-F5344CB8AC3E}">
        <p14:creationId xmlns:p14="http://schemas.microsoft.com/office/powerpoint/2010/main" val="135605448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228600" y="0"/>
            <a:ext cx="87630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Conceptual Model of a Supply Chain</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9" name="Picture 18" descr="equivalenceproblem.gif"/>
          <p:cNvPicPr>
            <a:picLocks noChangeAspect="1"/>
          </p:cNvPicPr>
          <p:nvPr/>
        </p:nvPicPr>
        <p:blipFill>
          <a:blip r:embed="rId4" cstate="print"/>
          <a:stretch>
            <a:fillRect/>
          </a:stretch>
        </p:blipFill>
        <p:spPr>
          <a:xfrm>
            <a:off x="1289912" y="1600200"/>
            <a:ext cx="6024092" cy="4546182"/>
          </a:xfrm>
          <a:prstGeom prst="rect">
            <a:avLst/>
          </a:prstGeom>
        </p:spPr>
      </p:pic>
    </p:spTree>
    <p:extLst>
      <p:ext uri="{BB962C8B-B14F-4D97-AF65-F5344CB8AC3E}">
        <p14:creationId xmlns:p14="http://schemas.microsoft.com/office/powerpoint/2010/main" val="14488995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Information Supply Chain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05000"/>
            <a:ext cx="8305800" cy="300636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 flow of materials and goods in a supply chain is accompanied by information about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But information about supply chain activities and processes is increasingly separated from the physical flow of materials and goods, and for information-based services there are no physical resources to move</a:t>
            </a:r>
          </a:p>
        </p:txBody>
      </p:sp>
    </p:spTree>
    <p:extLst>
      <p:ext uri="{BB962C8B-B14F-4D97-AF65-F5344CB8AC3E}">
        <p14:creationId xmlns:p14="http://schemas.microsoft.com/office/powerpoint/2010/main" val="32390381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Information Supply Chain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81200"/>
            <a:ext cx="8305800" cy="3402757"/>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Information also flows in the opposite direction from the customer, retailers, and distributors back into the supply chain – this is also called the DEMAND CHAIN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 information supply chain has become especially important because increased global competition and better-informed customers are forcing forms to shift from forecast to demand (i.e., customer) driven business models</a:t>
            </a:r>
          </a:p>
        </p:txBody>
      </p:sp>
    </p:spTree>
    <p:extLst>
      <p:ext uri="{BB962C8B-B14F-4D97-AF65-F5344CB8AC3E}">
        <p14:creationId xmlns:p14="http://schemas.microsoft.com/office/powerpoint/2010/main" val="4616763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Design Issues for the </a:t>
            </a:r>
            <a:br>
              <a:rPr lang="en-US" sz="3600" b="1" dirty="0"/>
            </a:br>
            <a:r>
              <a:rPr lang="en-US" sz="3600" b="1" dirty="0"/>
              <a:t>Information Supply Chain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20774" y="1995785"/>
            <a:ext cx="7697986" cy="4334165"/>
          </a:xfrm>
          <a:prstGeom prst="rect">
            <a:avLst/>
          </a:prstGeom>
          <a:noFill/>
          <a:ln w="9525">
            <a:noFill/>
            <a:miter lim="800000"/>
            <a:headEnd/>
            <a:tailEnd/>
          </a:ln>
        </p:spPr>
        <p:txBody>
          <a:bodyPr wrap="square" lIns="64291" tIns="32146" rIns="64291" bIns="32146">
            <a:spAutoFit/>
          </a:bodyPr>
          <a:lstStyle/>
          <a:p>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What information is exchanged?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Which entities in the supply chain exchange information?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What is the frequency of this information exchange?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Which entity or event initiates the exchange? </a:t>
            </a:r>
          </a:p>
        </p:txBody>
      </p:sp>
    </p:spTree>
    <p:extLst>
      <p:ext uri="{BB962C8B-B14F-4D97-AF65-F5344CB8AC3E}">
        <p14:creationId xmlns:p14="http://schemas.microsoft.com/office/powerpoint/2010/main" val="411788078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057400"/>
            <a:ext cx="5715000" cy="1015663"/>
          </a:xfrm>
          <a:prstGeom prst="rect">
            <a:avLst/>
          </a:prstGeom>
          <a:noFill/>
        </p:spPr>
        <p:txBody>
          <a:bodyPr wrap="square" rtlCol="0">
            <a:spAutoFit/>
          </a:bodyPr>
          <a:lstStyle/>
          <a:p>
            <a:r>
              <a:rPr lang="en-US" sz="6000" dirty="0">
                <a:solidFill>
                  <a:srgbClr val="FF0000"/>
                </a:solidFill>
                <a:sym typeface="UC Berkeley OS Sign"/>
              </a:rPr>
              <a:t>Data Quality</a:t>
            </a:r>
            <a:endParaRPr lang="en-US" sz="6000" dirty="0">
              <a:solidFill>
                <a:srgbClr val="FF0000"/>
              </a:solidFill>
            </a:endParaRPr>
          </a:p>
        </p:txBody>
      </p:sp>
    </p:spTree>
    <p:extLst>
      <p:ext uri="{BB962C8B-B14F-4D97-AF65-F5344CB8AC3E}">
        <p14:creationId xmlns:p14="http://schemas.microsoft.com/office/powerpoint/2010/main" val="1242752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Operation Clean Data</a:t>
            </a:r>
          </a:p>
        </p:txBody>
      </p:sp>
      <p:sp>
        <p:nvSpPr>
          <p:cNvPr id="3" name="Content Placeholder 2"/>
          <p:cNvSpPr>
            <a:spLocks noGrp="1"/>
          </p:cNvSpPr>
          <p:nvPr>
            <p:ph idx="1"/>
          </p:nvPr>
        </p:nvSpPr>
        <p:spPr/>
        <p:txBody>
          <a:bodyPr>
            <a:normAutofit lnSpcReduction="10000"/>
          </a:bodyPr>
          <a:lstStyle/>
          <a:p>
            <a:r>
              <a:rPr lang="en-US" dirty="0"/>
              <a:t>In 2003 one British military inventory system used stock number 99 000 1111 to identify a ration pack, while an­other inventory system used the same number to identify an electronic ra­dio valve</a:t>
            </a:r>
          </a:p>
          <a:p>
            <a:r>
              <a:rPr lang="en-US" dirty="0"/>
              <a:t>Not all the identifiers were “NATO standard” ones</a:t>
            </a:r>
          </a:p>
          <a:p>
            <a:r>
              <a:rPr lang="en-US" dirty="0"/>
              <a:t>Two inventory systems might use different identifiers for the same item</a:t>
            </a:r>
          </a:p>
        </p:txBody>
      </p:sp>
    </p:spTree>
    <p:extLst>
      <p:ext uri="{BB962C8B-B14F-4D97-AF65-F5344CB8AC3E}">
        <p14:creationId xmlns:p14="http://schemas.microsoft.com/office/powerpoint/2010/main" val="581598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lstStyle/>
          <a:p>
            <a:r>
              <a:rPr lang="en-US" b="1" dirty="0"/>
              <a:t>Causes of Dirty Data</a:t>
            </a:r>
          </a:p>
        </p:txBody>
      </p:sp>
      <p:sp>
        <p:nvSpPr>
          <p:cNvPr id="3" name="Content Placeholder 2"/>
          <p:cNvSpPr>
            <a:spLocks noGrp="1"/>
          </p:cNvSpPr>
          <p:nvPr>
            <p:ph idx="1"/>
          </p:nvPr>
        </p:nvSpPr>
        <p:spPr>
          <a:xfrm>
            <a:off x="533400" y="1295400"/>
            <a:ext cx="8229600" cy="4525963"/>
          </a:xfrm>
        </p:spPr>
        <p:txBody>
          <a:bodyPr/>
          <a:lstStyle/>
          <a:p>
            <a:r>
              <a:rPr lang="en-US" dirty="0"/>
              <a:t>Technology Causes – different or obsolete legacy systems with different data models/formats</a:t>
            </a:r>
          </a:p>
          <a:p>
            <a:r>
              <a:rPr lang="en-US" dirty="0"/>
              <a:t>Process Causes – different intended uses, quality standards, legal/regulatory requirements</a:t>
            </a:r>
          </a:p>
          <a:p>
            <a:pPr lvl="1"/>
            <a:r>
              <a:rPr lang="en-US" dirty="0"/>
              <a:t>Mergers, acquisitions,  other organizational changes that bring data together that wasn’t designed to be combined</a:t>
            </a:r>
          </a:p>
        </p:txBody>
      </p:sp>
    </p:spTree>
    <p:extLst>
      <p:ext uri="{BB962C8B-B14F-4D97-AF65-F5344CB8AC3E}">
        <p14:creationId xmlns:p14="http://schemas.microsoft.com/office/powerpoint/2010/main" val="1917979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Achieving Data Quality</a:t>
            </a:r>
          </a:p>
        </p:txBody>
      </p:sp>
      <p:sp>
        <p:nvSpPr>
          <p:cNvPr id="3" name="Content Placeholder 2"/>
          <p:cNvSpPr>
            <a:spLocks noGrp="1"/>
          </p:cNvSpPr>
          <p:nvPr>
            <p:ph idx="1"/>
          </p:nvPr>
        </p:nvSpPr>
        <p:spPr/>
        <p:txBody>
          <a:bodyPr>
            <a:normAutofit fontScale="92500" lnSpcReduction="20000"/>
          </a:bodyPr>
          <a:lstStyle/>
          <a:p>
            <a:r>
              <a:rPr lang="en-US" dirty="0"/>
              <a:t>Determine whether the problems are more technology ones or process/management ones</a:t>
            </a:r>
          </a:p>
          <a:p>
            <a:r>
              <a:rPr lang="en-US" dirty="0"/>
              <a:t>Prioritize the data items… but how?</a:t>
            </a:r>
          </a:p>
          <a:p>
            <a:r>
              <a:rPr lang="en-US" dirty="0"/>
              <a:t>Involve the data owners… if you can find them (look for the “</a:t>
            </a:r>
            <a:r>
              <a:rPr lang="en-US" dirty="0">
                <a:solidFill>
                  <a:srgbClr val="FF0000"/>
                </a:solidFill>
              </a:rPr>
              <a:t>headwaters</a:t>
            </a:r>
            <a:r>
              <a:rPr lang="en-US" dirty="0"/>
              <a:t>”)</a:t>
            </a:r>
          </a:p>
          <a:p>
            <a:r>
              <a:rPr lang="en-US" dirty="0"/>
              <a:t>Data cleaning is like </a:t>
            </a:r>
            <a:r>
              <a:rPr lang="en-US" dirty="0">
                <a:solidFill>
                  <a:srgbClr val="FF0000"/>
                </a:solidFill>
              </a:rPr>
              <a:t>medical diagnosis</a:t>
            </a:r>
            <a:r>
              <a:rPr lang="en-US" dirty="0"/>
              <a:t>; symptoms can tell you what the diseases are; cure the disease rather than continuously treat the symptoms</a:t>
            </a:r>
          </a:p>
          <a:p>
            <a:r>
              <a:rPr lang="en-US" dirty="0"/>
              <a:t>Set realistic goals for data quality and lifetime</a:t>
            </a:r>
          </a:p>
        </p:txBody>
      </p:sp>
    </p:spTree>
    <p:extLst>
      <p:ext uri="{BB962C8B-B14F-4D97-AF65-F5344CB8AC3E}">
        <p14:creationId xmlns:p14="http://schemas.microsoft.com/office/powerpoint/2010/main" val="4014697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057400"/>
            <a:ext cx="5715000" cy="1015663"/>
          </a:xfrm>
          <a:prstGeom prst="rect">
            <a:avLst/>
          </a:prstGeom>
          <a:noFill/>
        </p:spPr>
        <p:txBody>
          <a:bodyPr wrap="square" rtlCol="0">
            <a:spAutoFit/>
          </a:bodyPr>
          <a:lstStyle/>
          <a:p>
            <a:r>
              <a:rPr lang="en-US" sz="6000" dirty="0">
                <a:solidFill>
                  <a:srgbClr val="FF0000"/>
                </a:solidFill>
                <a:sym typeface="UC Berkeley OS Sign"/>
              </a:rPr>
              <a:t>Interoperability</a:t>
            </a:r>
            <a:endParaRPr lang="en-US" sz="6000" dirty="0">
              <a:solidFill>
                <a:srgbClr val="FF0000"/>
              </a:solidFill>
            </a:endParaRPr>
          </a:p>
        </p:txBody>
      </p:sp>
    </p:spTree>
    <p:extLst>
      <p:ext uri="{BB962C8B-B14F-4D97-AF65-F5344CB8AC3E}">
        <p14:creationId xmlns:p14="http://schemas.microsoft.com/office/powerpoint/2010/main" val="94152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2F982F-7976-426D-A1E6-F93EDB201449}"/>
              </a:ext>
            </a:extLst>
          </p:cNvPr>
          <p:cNvPicPr>
            <a:picLocks noChangeAspect="1"/>
          </p:cNvPicPr>
          <p:nvPr/>
        </p:nvPicPr>
        <p:blipFill>
          <a:blip r:embed="rId2"/>
          <a:stretch>
            <a:fillRect/>
          </a:stretch>
        </p:blipFill>
        <p:spPr>
          <a:xfrm>
            <a:off x="381000" y="685800"/>
            <a:ext cx="8382000" cy="5232653"/>
          </a:xfrm>
          <a:prstGeom prst="rect">
            <a:avLst/>
          </a:prstGeom>
        </p:spPr>
      </p:pic>
    </p:spTree>
    <p:extLst>
      <p:ext uri="{BB962C8B-B14F-4D97-AF65-F5344CB8AC3E}">
        <p14:creationId xmlns:p14="http://schemas.microsoft.com/office/powerpoint/2010/main" val="3280649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228600" y="0"/>
            <a:ext cx="87630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To Interoperate, or not to Interoperate?</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9" name="Picture 18" descr="equivalenceproblem.gif"/>
          <p:cNvPicPr>
            <a:picLocks noChangeAspect="1"/>
          </p:cNvPicPr>
          <p:nvPr/>
        </p:nvPicPr>
        <p:blipFill>
          <a:blip r:embed="rId4" cstate="print"/>
          <a:stretch>
            <a:fillRect/>
          </a:stretch>
        </p:blipFill>
        <p:spPr>
          <a:xfrm>
            <a:off x="304800" y="1143000"/>
            <a:ext cx="8589791" cy="5562600"/>
          </a:xfrm>
          <a:prstGeom prst="rect">
            <a:avLst/>
          </a:prstGeom>
        </p:spPr>
      </p:pic>
    </p:spTree>
    <p:extLst>
      <p:ext uri="{BB962C8B-B14F-4D97-AF65-F5344CB8AC3E}">
        <p14:creationId xmlns:p14="http://schemas.microsoft.com/office/powerpoint/2010/main" val="336314904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Syntactic, Structural, &amp; Semantic Interoperability</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81200"/>
            <a:ext cx="8305800"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SYNTACTIC interoperability is just the ability to exchange information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STRUCTURAL interoperability means that all the expected information components are present with the same arrangement and granularity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SEMANTIC interoperability requires that the content of the message be understood by the recipient application or process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Semantic integration is the process by which this common semantic model is created</a:t>
            </a:r>
          </a:p>
        </p:txBody>
      </p:sp>
    </p:spTree>
    <p:extLst>
      <p:ext uri="{BB962C8B-B14F-4D97-AF65-F5344CB8AC3E}">
        <p14:creationId xmlns:p14="http://schemas.microsoft.com/office/powerpoint/2010/main" val="34953893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Some Ways NOT to Interoperate</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981200"/>
            <a:ext cx="8305800" cy="396586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Elements with the same meaning can have different names ("IssueDate" vs "OrderIssueDate")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Elements with the same meaning can have different names or different formats even when they have the same name (September 11, 2001, 9/11/2001 and 9-11-01; 11/09/01 in Europe)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Same meaning, but encoded differently: in XML using attributes instead of elements; in EDIFACT syntax instead of XML, in French rather than in English</a:t>
            </a:r>
          </a:p>
        </p:txBody>
      </p:sp>
    </p:spTree>
    <p:extLst>
      <p:ext uri="{BB962C8B-B14F-4D97-AF65-F5344CB8AC3E}">
        <p14:creationId xmlns:p14="http://schemas.microsoft.com/office/powerpoint/2010/main" val="175816812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228600" y="0"/>
            <a:ext cx="87630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The Dimensions of Interoperability </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9" name="Picture 18" descr="equivalenceproblem.gif"/>
          <p:cNvPicPr>
            <a:picLocks noChangeAspect="1"/>
          </p:cNvPicPr>
          <p:nvPr/>
        </p:nvPicPr>
        <p:blipFill>
          <a:blip r:embed="rId4" cstate="print"/>
          <a:stretch>
            <a:fillRect/>
          </a:stretch>
        </p:blipFill>
        <p:spPr>
          <a:xfrm>
            <a:off x="914400" y="1600200"/>
            <a:ext cx="6927516" cy="4721939"/>
          </a:xfrm>
          <a:prstGeom prst="rect">
            <a:avLst/>
          </a:prstGeom>
        </p:spPr>
      </p:pic>
    </p:spTree>
    <p:extLst>
      <p:ext uri="{BB962C8B-B14F-4D97-AF65-F5344CB8AC3E}">
        <p14:creationId xmlns:p14="http://schemas.microsoft.com/office/powerpoint/2010/main" val="16737437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248766"/>
            <a:ext cx="7010400" cy="1200329"/>
          </a:xfrm>
          <a:prstGeom prst="rect">
            <a:avLst/>
          </a:prstGeom>
          <a:noFill/>
        </p:spPr>
        <p:txBody>
          <a:bodyPr wrap="square" rtlCol="0">
            <a:spAutoFit/>
          </a:bodyPr>
          <a:lstStyle/>
          <a:p>
            <a:r>
              <a:rPr lang="en-US" dirty="0"/>
              <a:t>&lt;Address&gt;</a:t>
            </a:r>
          </a:p>
          <a:p>
            <a:r>
              <a:rPr lang="en-US" dirty="0"/>
              <a:t>     &lt;Latitude direction=“N”&gt;37.871&lt;/Latitude&gt;</a:t>
            </a:r>
          </a:p>
          <a:p>
            <a:r>
              <a:rPr lang="en-US" dirty="0"/>
              <a:t>     &lt;Longitude direction=“W”&gt;-122.271&lt;/Longitude&gt;</a:t>
            </a:r>
          </a:p>
          <a:p>
            <a:r>
              <a:rPr lang="en-US" dirty="0"/>
              <a:t>&lt;/Address&gt;</a:t>
            </a:r>
          </a:p>
        </p:txBody>
      </p:sp>
      <p:pic>
        <p:nvPicPr>
          <p:cNvPr id="7" name="Picture 4" descr="D:\courses\F2012\202\figures\InteroperabilityDimensionsG.gif"/>
          <p:cNvPicPr>
            <a:picLocks noGrp="1" noChangeAspect="1" noChangeArrowheads="1"/>
          </p:cNvPicPr>
          <p:nvPr>
            <p:ph idx="1"/>
          </p:nvPr>
        </p:nvPicPr>
        <p:blipFill>
          <a:blip r:embed="rId3" cstate="print"/>
          <a:srcRect/>
          <a:stretch>
            <a:fillRect/>
          </a:stretch>
        </p:blipFill>
        <p:spPr bwMode="auto">
          <a:xfrm>
            <a:off x="457200" y="2895600"/>
            <a:ext cx="5867400" cy="3850481"/>
          </a:xfrm>
          <a:prstGeom prst="rect">
            <a:avLst/>
          </a:prstGeom>
          <a:noFill/>
        </p:spPr>
      </p:pic>
      <p:sp>
        <p:nvSpPr>
          <p:cNvPr id="9" name="Oval 8"/>
          <p:cNvSpPr/>
          <p:nvPr/>
        </p:nvSpPr>
        <p:spPr>
          <a:xfrm>
            <a:off x="1524000" y="5181600"/>
            <a:ext cx="1295400" cy="838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1676400" y="152400"/>
            <a:ext cx="57912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Conceptual Disagreement</a:t>
            </a:r>
          </a:p>
        </p:txBody>
      </p:sp>
      <p:sp>
        <p:nvSpPr>
          <p:cNvPr id="2" name="TextBox 1"/>
          <p:cNvSpPr txBox="1"/>
          <p:nvPr/>
        </p:nvSpPr>
        <p:spPr>
          <a:xfrm>
            <a:off x="4076700" y="2449095"/>
            <a:ext cx="4495800" cy="1384995"/>
          </a:xfrm>
          <a:prstGeom prst="rect">
            <a:avLst/>
          </a:prstGeom>
          <a:noFill/>
        </p:spPr>
        <p:txBody>
          <a:bodyPr wrap="square" rtlCol="0">
            <a:spAutoFit/>
          </a:bodyPr>
          <a:lstStyle/>
          <a:p>
            <a:r>
              <a:rPr lang="en-US" sz="2800" b="1" i="1" dirty="0">
                <a:solidFill>
                  <a:srgbClr val="FF0000"/>
                </a:solidFill>
              </a:rPr>
              <a:t>If you give this address to the postal service… will your package be delivered?</a:t>
            </a:r>
          </a:p>
        </p:txBody>
      </p:sp>
    </p:spTree>
    <p:extLst>
      <p:ext uri="{BB962C8B-B14F-4D97-AF65-F5344CB8AC3E}">
        <p14:creationId xmlns:p14="http://schemas.microsoft.com/office/powerpoint/2010/main" val="1440571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1143000"/>
          </a:xfrm>
        </p:spPr>
        <p:txBody>
          <a:bodyPr>
            <a:noAutofit/>
          </a:bodyPr>
          <a:lstStyle/>
          <a:p>
            <a:r>
              <a:rPr lang="en-US" b="1" dirty="0"/>
              <a:t>The “Universal Business Language”</a:t>
            </a:r>
          </a:p>
        </p:txBody>
      </p:sp>
      <p:sp>
        <p:nvSpPr>
          <p:cNvPr id="4" name="Content Placeholder 3"/>
          <p:cNvSpPr txBox="1">
            <a:spLocks noGrp="1"/>
          </p:cNvSpPr>
          <p:nvPr>
            <p:ph idx="1"/>
          </p:nvPr>
        </p:nvSpPr>
        <p:spPr>
          <a:xfrm>
            <a:off x="381000" y="1143000"/>
            <a:ext cx="8229600" cy="5349157"/>
          </a:xfrm>
          <a:prstGeom prst="rect">
            <a:avLst/>
          </a:prstGeom>
          <a:noFill/>
        </p:spPr>
        <p:txBody>
          <a:bodyPr wrap="square" rtlCol="0">
            <a:spAutoFit/>
          </a:bodyPr>
          <a:lstStyle/>
          <a:p>
            <a:r>
              <a:rPr lang="en-US" sz="2800" dirty="0"/>
              <a:t>UBL, the Universal Business Language, defines a royalty-free library of standard XML business documents supporting digitization of the commercial and logistical processes for domestic and international supply chains such as procurement, purchasing, transport, logistics, intermodal freight management, and other supply chain management functions</a:t>
            </a:r>
          </a:p>
          <a:p>
            <a:r>
              <a:rPr lang="en-US" sz="2800" dirty="0"/>
              <a:t>65 document types all built from a library of semantic building blocks that include what all business documents “talk about” – parties, locations, currencies, units, etc. </a:t>
            </a:r>
          </a:p>
        </p:txBody>
      </p:sp>
    </p:spTree>
    <p:extLst>
      <p:ext uri="{BB962C8B-B14F-4D97-AF65-F5344CB8AC3E}">
        <p14:creationId xmlns:p14="http://schemas.microsoft.com/office/powerpoint/2010/main" val="2769767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348594"/>
            <a:ext cx="6858000" cy="5143500"/>
          </a:xfrm>
          <a:prstGeom prst="rect">
            <a:avLst/>
          </a:prstGeom>
        </p:spPr>
      </p:pic>
      <p:sp>
        <p:nvSpPr>
          <p:cNvPr id="4" name="TextBox 3"/>
          <p:cNvSpPr txBox="1"/>
          <p:nvPr/>
        </p:nvSpPr>
        <p:spPr>
          <a:xfrm>
            <a:off x="432586" y="1056206"/>
            <a:ext cx="8430693" cy="584775"/>
          </a:xfrm>
          <a:prstGeom prst="rect">
            <a:avLst/>
          </a:prstGeom>
          <a:noFill/>
        </p:spPr>
        <p:txBody>
          <a:bodyPr wrap="square" rtlCol="0">
            <a:spAutoFit/>
          </a:bodyPr>
          <a:lstStyle/>
          <a:p>
            <a:r>
              <a:rPr lang="en-US" sz="3200" b="1" dirty="0">
                <a:latin typeface="+mj-lt"/>
              </a:rPr>
              <a:t>“Component Architecture” for Document Types</a:t>
            </a:r>
          </a:p>
        </p:txBody>
      </p:sp>
    </p:spTree>
    <p:extLst>
      <p:ext uri="{BB962C8B-B14F-4D97-AF65-F5344CB8AC3E}">
        <p14:creationId xmlns:p14="http://schemas.microsoft.com/office/powerpoint/2010/main" val="1702848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423" y="1295400"/>
            <a:ext cx="6445153" cy="4095750"/>
          </a:xfrm>
          <a:prstGeom prst="rect">
            <a:avLst/>
          </a:prstGeom>
        </p:spPr>
      </p:pic>
    </p:spTree>
    <p:extLst>
      <p:ext uri="{BB962C8B-B14F-4D97-AF65-F5344CB8AC3E}">
        <p14:creationId xmlns:p14="http://schemas.microsoft.com/office/powerpoint/2010/main" val="2646765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798140" y="1752601"/>
            <a:ext cx="8029452" cy="4724400"/>
          </a:xfrm>
          <a:prstGeom prst="rect">
            <a:avLst/>
          </a:prstGeom>
        </p:spPr>
      </p:pic>
      <p:sp>
        <p:nvSpPr>
          <p:cNvPr id="10" name="Title 9"/>
          <p:cNvSpPr>
            <a:spLocks noGrp="1"/>
          </p:cNvSpPr>
          <p:nvPr>
            <p:ph type="title"/>
          </p:nvPr>
        </p:nvSpPr>
        <p:spPr/>
        <p:txBody>
          <a:bodyPr>
            <a:normAutofit/>
          </a:bodyPr>
          <a:lstStyle/>
          <a:p>
            <a:r>
              <a:rPr lang="en-US" b="1" dirty="0"/>
              <a:t>Interchange / Hub Languages</a:t>
            </a:r>
            <a:endParaRPr lang="en-US" dirty="0"/>
          </a:p>
        </p:txBody>
      </p:sp>
    </p:spTree>
    <p:extLst>
      <p:ext uri="{BB962C8B-B14F-4D97-AF65-F5344CB8AC3E}">
        <p14:creationId xmlns:p14="http://schemas.microsoft.com/office/powerpoint/2010/main" val="125350795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Mapping in and out of a Hub Language</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395931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If all parties/applications/services rely on a hub language for their external interfaces, an exponential interoperability challenge becomes a linear one</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Mapping tools for transforming instances from an internal information model to another one are ubiquitous as standalone tools and as parts of application servers</a:t>
            </a:r>
          </a:p>
        </p:txBody>
      </p:sp>
    </p:spTree>
    <p:extLst>
      <p:ext uri="{BB962C8B-B14F-4D97-AF65-F5344CB8AC3E}">
        <p14:creationId xmlns:p14="http://schemas.microsoft.com/office/powerpoint/2010/main" val="10715375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F864-871E-4335-91EB-8EDC6AEBA721}"/>
              </a:ext>
            </a:extLst>
          </p:cNvPr>
          <p:cNvSpPr>
            <a:spLocks noGrp="1"/>
          </p:cNvSpPr>
          <p:nvPr>
            <p:ph type="title"/>
          </p:nvPr>
        </p:nvSpPr>
        <p:spPr/>
        <p:txBody>
          <a:bodyPr>
            <a:normAutofit fontScale="90000"/>
          </a:bodyPr>
          <a:lstStyle/>
          <a:p>
            <a:r>
              <a:rPr lang="en-US" dirty="0"/>
              <a:t>Body-Part Measures In Other Cultures</a:t>
            </a:r>
          </a:p>
        </p:txBody>
      </p:sp>
      <p:pic>
        <p:nvPicPr>
          <p:cNvPr id="5" name="Picture 4">
            <a:extLst>
              <a:ext uri="{FF2B5EF4-FFF2-40B4-BE49-F238E27FC236}">
                <a16:creationId xmlns:a16="http://schemas.microsoft.com/office/drawing/2014/main" id="{F44F1D48-43B6-4D5B-83CD-D21F6EF1D0A7}"/>
              </a:ext>
            </a:extLst>
          </p:cNvPr>
          <p:cNvPicPr>
            <a:picLocks noChangeAspect="1"/>
          </p:cNvPicPr>
          <p:nvPr/>
        </p:nvPicPr>
        <p:blipFill>
          <a:blip r:embed="rId3"/>
          <a:stretch>
            <a:fillRect/>
          </a:stretch>
        </p:blipFill>
        <p:spPr>
          <a:xfrm>
            <a:off x="0" y="1646695"/>
            <a:ext cx="9144000" cy="3564610"/>
          </a:xfrm>
          <a:prstGeom prst="rect">
            <a:avLst/>
          </a:prstGeom>
        </p:spPr>
      </p:pic>
    </p:spTree>
    <p:extLst>
      <p:ext uri="{BB962C8B-B14F-4D97-AF65-F5344CB8AC3E}">
        <p14:creationId xmlns:p14="http://schemas.microsoft.com/office/powerpoint/2010/main" val="3755440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766732"/>
            <a:ext cx="5715000" cy="5447645"/>
          </a:xfrm>
          <a:prstGeom prst="rect">
            <a:avLst/>
          </a:prstGeom>
          <a:noFill/>
        </p:spPr>
        <p:txBody>
          <a:bodyPr wrap="square" rtlCol="0">
            <a:spAutoFit/>
          </a:bodyPr>
          <a:lstStyle/>
          <a:p>
            <a:r>
              <a:rPr lang="en-US" sz="6000" dirty="0">
                <a:solidFill>
                  <a:srgbClr val="FF0000"/>
                </a:solidFill>
                <a:sym typeface="UC Berkeley OS Sign"/>
              </a:rPr>
              <a:t>Breakout Session – Interoperability</a:t>
            </a:r>
          </a:p>
          <a:p>
            <a:endParaRPr lang="en-US" sz="6000" dirty="0">
              <a:solidFill>
                <a:srgbClr val="FF0000"/>
              </a:solidFill>
              <a:sym typeface="UC Berkeley OS Sign"/>
            </a:endParaRPr>
          </a:p>
          <a:p>
            <a:r>
              <a:rPr lang="en-US" sz="2400" b="1" dirty="0">
                <a:sym typeface="UC Berkeley OS Sign"/>
              </a:rPr>
              <a:t>Do some “document engineering” and then some “software engineering” to determine if these 8 examples can be made to interoperate</a:t>
            </a:r>
          </a:p>
          <a:p>
            <a:endParaRPr lang="en-US" sz="2400" b="1" dirty="0">
              <a:sym typeface="UC Berkeley OS Sign"/>
            </a:endParaRPr>
          </a:p>
          <a:p>
            <a:r>
              <a:rPr lang="en-US" sz="2400" b="1" dirty="0">
                <a:sym typeface="UC Berkeley OS Sign"/>
              </a:rPr>
              <a:t>Check your work with the analyses on the last slide</a:t>
            </a:r>
          </a:p>
        </p:txBody>
      </p:sp>
    </p:spTree>
    <p:extLst>
      <p:ext uri="{BB962C8B-B14F-4D97-AF65-F5344CB8AC3E}">
        <p14:creationId xmlns:p14="http://schemas.microsoft.com/office/powerpoint/2010/main" val="1440270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69ED26B-B4B8-4E60-AAEB-01C946EC475E}"/>
              </a:ext>
            </a:extLst>
          </p:cNvPr>
          <p:cNvPicPr>
            <a:picLocks noGrp="1" noChangeAspect="1"/>
          </p:cNvPicPr>
          <p:nvPr>
            <p:ph idx="1"/>
          </p:nvPr>
        </p:nvPicPr>
        <p:blipFill>
          <a:blip r:embed="rId2"/>
          <a:stretch>
            <a:fillRect/>
          </a:stretch>
        </p:blipFill>
        <p:spPr>
          <a:xfrm>
            <a:off x="1981200" y="533400"/>
            <a:ext cx="6671446" cy="6249278"/>
          </a:xfrm>
          <a:prstGeom prst="rect">
            <a:avLst/>
          </a:prstGeom>
        </p:spPr>
      </p:pic>
      <p:sp>
        <p:nvSpPr>
          <p:cNvPr id="5" name="TextBox 4">
            <a:extLst>
              <a:ext uri="{FF2B5EF4-FFF2-40B4-BE49-F238E27FC236}">
                <a16:creationId xmlns:a16="http://schemas.microsoft.com/office/drawing/2014/main" id="{0ACFCBF1-92AC-48EA-A56C-9F932C4E9FD5}"/>
              </a:ext>
            </a:extLst>
          </p:cNvPr>
          <p:cNvSpPr txBox="1"/>
          <p:nvPr/>
        </p:nvSpPr>
        <p:spPr>
          <a:xfrm>
            <a:off x="504054" y="360834"/>
            <a:ext cx="2743200" cy="1754326"/>
          </a:xfrm>
          <a:prstGeom prst="rect">
            <a:avLst/>
          </a:prstGeom>
          <a:noFill/>
        </p:spPr>
        <p:txBody>
          <a:bodyPr wrap="square" rtlCol="0">
            <a:spAutoFit/>
          </a:bodyPr>
          <a:lstStyle/>
          <a:p>
            <a:r>
              <a:rPr lang="en-US" sz="3600" b="1" dirty="0">
                <a:latin typeface="+mj-lt"/>
              </a:rPr>
              <a:t>CONCEPTUAL  MODEL FOR “ORDER”</a:t>
            </a:r>
          </a:p>
        </p:txBody>
      </p:sp>
    </p:spTree>
    <p:extLst>
      <p:ext uri="{BB962C8B-B14F-4D97-AF65-F5344CB8AC3E}">
        <p14:creationId xmlns:p14="http://schemas.microsoft.com/office/powerpoint/2010/main" val="3348834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3D4F-53DE-4D7D-A390-BB07B643C02B}"/>
              </a:ext>
            </a:extLst>
          </p:cNvPr>
          <p:cNvSpPr>
            <a:spLocks noGrp="1"/>
          </p:cNvSpPr>
          <p:nvPr>
            <p:ph type="title"/>
          </p:nvPr>
        </p:nvSpPr>
        <p:spPr/>
        <p:txBody>
          <a:bodyPr/>
          <a:lstStyle/>
          <a:p>
            <a:r>
              <a:rPr lang="en-US" b="1" dirty="0"/>
              <a:t>XML Schema Notes</a:t>
            </a:r>
            <a:endParaRPr lang="en-US" dirty="0"/>
          </a:p>
        </p:txBody>
      </p:sp>
      <p:sp>
        <p:nvSpPr>
          <p:cNvPr id="6" name="Content Placeholder 5">
            <a:extLst>
              <a:ext uri="{FF2B5EF4-FFF2-40B4-BE49-F238E27FC236}">
                <a16:creationId xmlns:a16="http://schemas.microsoft.com/office/drawing/2014/main" id="{1D7D4656-2605-4E25-BBE0-21AE3AFC2D4D}"/>
              </a:ext>
            </a:extLst>
          </p:cNvPr>
          <p:cNvSpPr>
            <a:spLocks noGrp="1"/>
          </p:cNvSpPr>
          <p:nvPr>
            <p:ph idx="1"/>
          </p:nvPr>
        </p:nvSpPr>
        <p:spPr/>
        <p:txBody>
          <a:bodyPr/>
          <a:lstStyle/>
          <a:p>
            <a:r>
              <a:rPr lang="en-US" dirty="0"/>
              <a:t>All the elements of “Party,” “Address,” and “Book Item” are defined as “strings” (plain text)</a:t>
            </a:r>
          </a:p>
          <a:p>
            <a:r>
              <a:rPr lang="en-US" dirty="0"/>
              <a:t> “Base Price” is defined as a “decimal”</a:t>
            </a:r>
          </a:p>
          <a:p>
            <a:r>
              <a:rPr lang="en-US" dirty="0"/>
              <a:t>“Quantity” is defined as an “integer”</a:t>
            </a:r>
          </a:p>
        </p:txBody>
      </p:sp>
    </p:spTree>
    <p:extLst>
      <p:ext uri="{BB962C8B-B14F-4D97-AF65-F5344CB8AC3E}">
        <p14:creationId xmlns:p14="http://schemas.microsoft.com/office/powerpoint/2010/main" val="3519844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3D4F-53DE-4D7D-A390-BB07B643C02B}"/>
              </a:ext>
            </a:extLst>
          </p:cNvPr>
          <p:cNvSpPr>
            <a:spLocks noGrp="1"/>
          </p:cNvSpPr>
          <p:nvPr>
            <p:ph type="title"/>
          </p:nvPr>
        </p:nvSpPr>
        <p:spPr/>
        <p:txBody>
          <a:bodyPr/>
          <a:lstStyle/>
          <a:p>
            <a:r>
              <a:rPr lang="en-US" b="1" dirty="0"/>
              <a:t>Example:  Conforming Order</a:t>
            </a:r>
            <a:endParaRPr lang="en-US" dirty="0"/>
          </a:p>
        </p:txBody>
      </p:sp>
      <p:pic>
        <p:nvPicPr>
          <p:cNvPr id="4" name="Content Placeholder 3">
            <a:extLst>
              <a:ext uri="{FF2B5EF4-FFF2-40B4-BE49-F238E27FC236}">
                <a16:creationId xmlns:a16="http://schemas.microsoft.com/office/drawing/2014/main" id="{33CE65A1-B512-4574-95A7-9B5DFBF3E4FB}"/>
              </a:ext>
            </a:extLst>
          </p:cNvPr>
          <p:cNvPicPr>
            <a:picLocks noGrp="1" noChangeAspect="1"/>
          </p:cNvPicPr>
          <p:nvPr>
            <p:ph idx="1"/>
          </p:nvPr>
        </p:nvPicPr>
        <p:blipFill>
          <a:blip r:embed="rId2"/>
          <a:stretch>
            <a:fillRect/>
          </a:stretch>
        </p:blipFill>
        <p:spPr>
          <a:xfrm>
            <a:off x="317866" y="1417638"/>
            <a:ext cx="8531428" cy="4678362"/>
          </a:xfrm>
          <a:prstGeom prst="rect">
            <a:avLst/>
          </a:prstGeom>
        </p:spPr>
      </p:pic>
    </p:spTree>
    <p:extLst>
      <p:ext uri="{BB962C8B-B14F-4D97-AF65-F5344CB8AC3E}">
        <p14:creationId xmlns:p14="http://schemas.microsoft.com/office/powerpoint/2010/main" val="4233494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19301"/>
            <a:ext cx="7239000" cy="2677656"/>
          </a:xfrm>
          <a:prstGeom prst="rect">
            <a:avLst/>
          </a:prstGeom>
        </p:spPr>
        <p:txBody>
          <a:bodyPr wrap="square">
            <a:spAutoFit/>
          </a:bodyPr>
          <a:lstStyle/>
          <a:p>
            <a:r>
              <a:rPr lang="en-US" sz="2800" b="1" dirty="0"/>
              <a:t>1) What Interoperability Problem Is Posed Here?</a:t>
            </a:r>
            <a:br>
              <a:rPr lang="en-US" sz="2800" b="1" dirty="0"/>
            </a:br>
            <a:r>
              <a:rPr lang="en-US" sz="2800" b="1" dirty="0"/>
              <a:t> Can It Be Resolved Reliably?</a:t>
            </a:r>
          </a:p>
          <a:p>
            <a:endParaRPr lang="en-US" sz="2800" b="1" dirty="0"/>
          </a:p>
          <a:p>
            <a:r>
              <a:rPr lang="en-US" sz="2800" b="1" dirty="0"/>
              <a:t>(XML attributes rather than elements; </a:t>
            </a:r>
          </a:p>
          <a:p>
            <a:r>
              <a:rPr lang="en-US" sz="2800" b="1" dirty="0"/>
              <a:t>Aka “programmer ML”)</a:t>
            </a:r>
          </a:p>
        </p:txBody>
      </p:sp>
      <p:pic>
        <p:nvPicPr>
          <p:cNvPr id="4" name="Picture 3">
            <a:extLst>
              <a:ext uri="{FF2B5EF4-FFF2-40B4-BE49-F238E27FC236}">
                <a16:creationId xmlns:a16="http://schemas.microsoft.com/office/drawing/2014/main" id="{FCD9BB6A-D729-4D74-81E2-3C26F926089C}"/>
              </a:ext>
            </a:extLst>
          </p:cNvPr>
          <p:cNvPicPr>
            <a:picLocks noChangeAspect="1"/>
          </p:cNvPicPr>
          <p:nvPr/>
        </p:nvPicPr>
        <p:blipFill>
          <a:blip r:embed="rId3"/>
          <a:stretch>
            <a:fillRect/>
          </a:stretch>
        </p:blipFill>
        <p:spPr>
          <a:xfrm>
            <a:off x="533400" y="3343193"/>
            <a:ext cx="8491538" cy="2097475"/>
          </a:xfrm>
          <a:prstGeom prst="rect">
            <a:avLst/>
          </a:prstGeom>
        </p:spPr>
      </p:pic>
    </p:spTree>
    <p:extLst>
      <p:ext uri="{BB962C8B-B14F-4D97-AF65-F5344CB8AC3E}">
        <p14:creationId xmlns:p14="http://schemas.microsoft.com/office/powerpoint/2010/main" val="492945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7883165" cy="1569660"/>
          </a:xfrm>
          <a:prstGeom prst="rect">
            <a:avLst/>
          </a:prstGeom>
          <a:noFill/>
        </p:spPr>
        <p:txBody>
          <a:bodyPr wrap="square" rtlCol="0">
            <a:spAutoFit/>
          </a:bodyPr>
          <a:lstStyle/>
          <a:p>
            <a:r>
              <a:rPr lang="en-US" sz="2400" b="1" dirty="0">
                <a:latin typeface="+mj-lt"/>
              </a:rPr>
              <a:t>2) What Interoperability Problem Is Posed Here?</a:t>
            </a:r>
            <a:br>
              <a:rPr lang="en-US" sz="2400" b="1" dirty="0">
                <a:latin typeface="+mj-lt"/>
              </a:rPr>
            </a:br>
            <a:r>
              <a:rPr lang="en-US" sz="2400" b="1" dirty="0">
                <a:latin typeface="+mj-lt"/>
              </a:rPr>
              <a:t> Can It Be Resolved Reliably? </a:t>
            </a:r>
          </a:p>
          <a:p>
            <a:endParaRPr lang="en-US" sz="2400" b="1" dirty="0">
              <a:latin typeface="+mj-lt"/>
            </a:endParaRPr>
          </a:p>
          <a:p>
            <a:r>
              <a:rPr lang="en-US" sz="2400" b="1" dirty="0">
                <a:latin typeface="+mj-lt"/>
              </a:rPr>
              <a:t> (comma-separated syntax, “Excel-style”)</a:t>
            </a:r>
          </a:p>
        </p:txBody>
      </p:sp>
      <p:pic>
        <p:nvPicPr>
          <p:cNvPr id="5" name="Picture 4">
            <a:extLst>
              <a:ext uri="{FF2B5EF4-FFF2-40B4-BE49-F238E27FC236}">
                <a16:creationId xmlns:a16="http://schemas.microsoft.com/office/drawing/2014/main" id="{07AFE541-FDF9-41EA-828B-BE5D5BE67F9B}"/>
              </a:ext>
            </a:extLst>
          </p:cNvPr>
          <p:cNvPicPr>
            <a:picLocks noChangeAspect="1"/>
          </p:cNvPicPr>
          <p:nvPr/>
        </p:nvPicPr>
        <p:blipFill>
          <a:blip r:embed="rId3"/>
          <a:stretch>
            <a:fillRect/>
          </a:stretch>
        </p:blipFill>
        <p:spPr>
          <a:xfrm>
            <a:off x="295275" y="2805112"/>
            <a:ext cx="8553450" cy="1247775"/>
          </a:xfrm>
          <a:prstGeom prst="rect">
            <a:avLst/>
          </a:prstGeom>
        </p:spPr>
      </p:pic>
    </p:spTree>
    <p:extLst>
      <p:ext uri="{BB962C8B-B14F-4D97-AF65-F5344CB8AC3E}">
        <p14:creationId xmlns:p14="http://schemas.microsoft.com/office/powerpoint/2010/main" val="3784911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6200"/>
            <a:ext cx="7543800" cy="1815882"/>
          </a:xfrm>
          <a:prstGeom prst="rect">
            <a:avLst/>
          </a:prstGeom>
        </p:spPr>
        <p:txBody>
          <a:bodyPr wrap="square">
            <a:spAutoFit/>
          </a:bodyPr>
          <a:lstStyle/>
          <a:p>
            <a:r>
              <a:rPr lang="en-US" sz="2800" b="1" dirty="0"/>
              <a:t>3) What Interoperability Problem Is Posed Here?</a:t>
            </a:r>
            <a:br>
              <a:rPr lang="en-US" sz="2800" b="1" dirty="0"/>
            </a:br>
            <a:r>
              <a:rPr lang="en-US" sz="2800" b="1" dirty="0"/>
              <a:t> Can It Be Resolved Reliably?</a:t>
            </a:r>
          </a:p>
          <a:p>
            <a:endParaRPr lang="en-US" sz="2800" b="1" dirty="0"/>
          </a:p>
          <a:p>
            <a:r>
              <a:rPr lang="en-US" sz="2800" b="1" dirty="0"/>
              <a:t> (two separate documents sent to the seller)</a:t>
            </a:r>
          </a:p>
        </p:txBody>
      </p:sp>
      <p:pic>
        <p:nvPicPr>
          <p:cNvPr id="7" name="Picture 6">
            <a:extLst>
              <a:ext uri="{FF2B5EF4-FFF2-40B4-BE49-F238E27FC236}">
                <a16:creationId xmlns:a16="http://schemas.microsoft.com/office/drawing/2014/main" id="{30661EF9-3A18-4040-A3C9-C2FB80C02973}"/>
              </a:ext>
            </a:extLst>
          </p:cNvPr>
          <p:cNvPicPr>
            <a:picLocks noChangeAspect="1"/>
          </p:cNvPicPr>
          <p:nvPr/>
        </p:nvPicPr>
        <p:blipFill>
          <a:blip r:embed="rId3"/>
          <a:stretch>
            <a:fillRect/>
          </a:stretch>
        </p:blipFill>
        <p:spPr>
          <a:xfrm>
            <a:off x="339724" y="1905000"/>
            <a:ext cx="8464551" cy="4151954"/>
          </a:xfrm>
          <a:prstGeom prst="rect">
            <a:avLst/>
          </a:prstGeom>
        </p:spPr>
      </p:pic>
    </p:spTree>
    <p:extLst>
      <p:ext uri="{BB962C8B-B14F-4D97-AF65-F5344CB8AC3E}">
        <p14:creationId xmlns:p14="http://schemas.microsoft.com/office/powerpoint/2010/main" val="246715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8153400" cy="954107"/>
          </a:xfrm>
          <a:prstGeom prst="rect">
            <a:avLst/>
          </a:prstGeom>
        </p:spPr>
        <p:txBody>
          <a:bodyPr wrap="square">
            <a:spAutoFit/>
          </a:bodyPr>
          <a:lstStyle/>
          <a:p>
            <a:pPr lvl="0"/>
            <a:r>
              <a:rPr lang="en-US" sz="2800" b="1" dirty="0">
                <a:solidFill>
                  <a:prstClr val="black"/>
                </a:solidFill>
              </a:rPr>
              <a:t>4) What Interoperability Problem Is Posed Here?</a:t>
            </a:r>
            <a:br>
              <a:rPr lang="en-US" sz="2800" b="1" dirty="0">
                <a:solidFill>
                  <a:prstClr val="black"/>
                </a:solidFill>
              </a:rPr>
            </a:br>
            <a:r>
              <a:rPr lang="en-US" sz="2800" b="1" dirty="0">
                <a:solidFill>
                  <a:prstClr val="black"/>
                </a:solidFill>
              </a:rPr>
              <a:t> Can It Be Resolved Reliably?</a:t>
            </a:r>
          </a:p>
        </p:txBody>
      </p:sp>
      <p:pic>
        <p:nvPicPr>
          <p:cNvPr id="3" name="Picture 2">
            <a:extLst>
              <a:ext uri="{FF2B5EF4-FFF2-40B4-BE49-F238E27FC236}">
                <a16:creationId xmlns:a16="http://schemas.microsoft.com/office/drawing/2014/main" id="{152AC82A-28EC-4BD6-AEE1-F4DEE3F0881A}"/>
              </a:ext>
            </a:extLst>
          </p:cNvPr>
          <p:cNvPicPr>
            <a:picLocks noChangeAspect="1"/>
          </p:cNvPicPr>
          <p:nvPr/>
        </p:nvPicPr>
        <p:blipFill>
          <a:blip r:embed="rId2"/>
          <a:stretch>
            <a:fillRect/>
          </a:stretch>
        </p:blipFill>
        <p:spPr>
          <a:xfrm>
            <a:off x="609600" y="2479467"/>
            <a:ext cx="8153400" cy="2329543"/>
          </a:xfrm>
          <a:prstGeom prst="rect">
            <a:avLst/>
          </a:prstGeom>
        </p:spPr>
      </p:pic>
    </p:spTree>
    <p:extLst>
      <p:ext uri="{BB962C8B-B14F-4D97-AF65-F5344CB8AC3E}">
        <p14:creationId xmlns:p14="http://schemas.microsoft.com/office/powerpoint/2010/main" val="1257383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8153400" cy="954107"/>
          </a:xfrm>
          <a:prstGeom prst="rect">
            <a:avLst/>
          </a:prstGeom>
        </p:spPr>
        <p:txBody>
          <a:bodyPr wrap="square">
            <a:spAutoFit/>
          </a:bodyPr>
          <a:lstStyle/>
          <a:p>
            <a:pPr lvl="0"/>
            <a:r>
              <a:rPr lang="en-US" sz="2800" b="1" dirty="0">
                <a:solidFill>
                  <a:prstClr val="black"/>
                </a:solidFill>
              </a:rPr>
              <a:t>5) What Interoperability Problem Is Posed Here?</a:t>
            </a:r>
            <a:br>
              <a:rPr lang="en-US" sz="2800" b="1" dirty="0">
                <a:solidFill>
                  <a:prstClr val="black"/>
                </a:solidFill>
              </a:rPr>
            </a:br>
            <a:r>
              <a:rPr lang="en-US" sz="2800" b="1" dirty="0">
                <a:solidFill>
                  <a:prstClr val="black"/>
                </a:solidFill>
              </a:rPr>
              <a:t> Can It Be Resolved Reliably?</a:t>
            </a:r>
          </a:p>
        </p:txBody>
      </p:sp>
      <p:pic>
        <p:nvPicPr>
          <p:cNvPr id="3" name="Picture 2">
            <a:extLst>
              <a:ext uri="{FF2B5EF4-FFF2-40B4-BE49-F238E27FC236}">
                <a16:creationId xmlns:a16="http://schemas.microsoft.com/office/drawing/2014/main" id="{51E7276B-74C0-46E0-8F45-EC140AD0B86B}"/>
              </a:ext>
            </a:extLst>
          </p:cNvPr>
          <p:cNvPicPr>
            <a:picLocks noChangeAspect="1"/>
          </p:cNvPicPr>
          <p:nvPr/>
        </p:nvPicPr>
        <p:blipFill>
          <a:blip r:embed="rId2"/>
          <a:stretch>
            <a:fillRect/>
          </a:stretch>
        </p:blipFill>
        <p:spPr>
          <a:xfrm>
            <a:off x="735106" y="2456677"/>
            <a:ext cx="7855898" cy="1719262"/>
          </a:xfrm>
          <a:prstGeom prst="rect">
            <a:avLst/>
          </a:prstGeom>
        </p:spPr>
      </p:pic>
    </p:spTree>
    <p:extLst>
      <p:ext uri="{BB962C8B-B14F-4D97-AF65-F5344CB8AC3E}">
        <p14:creationId xmlns:p14="http://schemas.microsoft.com/office/powerpoint/2010/main" val="1729518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6951" y="1371600"/>
            <a:ext cx="8666569" cy="5181600"/>
          </a:xfrm>
          <a:prstGeom prst="rect">
            <a:avLst/>
          </a:prstGeom>
        </p:spPr>
      </p:pic>
      <p:sp>
        <p:nvSpPr>
          <p:cNvPr id="3" name="Rectangle 2"/>
          <p:cNvSpPr/>
          <p:nvPr/>
        </p:nvSpPr>
        <p:spPr>
          <a:xfrm>
            <a:off x="685800" y="219301"/>
            <a:ext cx="7772400" cy="954107"/>
          </a:xfrm>
          <a:prstGeom prst="rect">
            <a:avLst/>
          </a:prstGeom>
        </p:spPr>
        <p:txBody>
          <a:bodyPr wrap="square">
            <a:spAutoFit/>
          </a:bodyPr>
          <a:lstStyle/>
          <a:p>
            <a:r>
              <a:rPr lang="en-US" sz="2800" b="1" dirty="0"/>
              <a:t>6) What Interoperability Problem Is Posed Here?</a:t>
            </a:r>
            <a:br>
              <a:rPr lang="en-US" sz="2800" b="1" dirty="0"/>
            </a:br>
            <a:r>
              <a:rPr lang="en-US" sz="2800" b="1" dirty="0"/>
              <a:t> Can It Be Resolved Reliably?</a:t>
            </a:r>
          </a:p>
        </p:txBody>
      </p:sp>
    </p:spTree>
    <p:extLst>
      <p:ext uri="{BB962C8B-B14F-4D97-AF65-F5344CB8AC3E}">
        <p14:creationId xmlns:p14="http://schemas.microsoft.com/office/powerpoint/2010/main" val="128749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B1B5-3B65-4144-A623-0523E31ACAC2}"/>
              </a:ext>
            </a:extLst>
          </p:cNvPr>
          <p:cNvSpPr>
            <a:spLocks noGrp="1"/>
          </p:cNvSpPr>
          <p:nvPr>
            <p:ph type="title"/>
          </p:nvPr>
        </p:nvSpPr>
        <p:spPr>
          <a:xfrm>
            <a:off x="431800" y="2319338"/>
            <a:ext cx="2743200" cy="1143000"/>
          </a:xfrm>
        </p:spPr>
        <p:txBody>
          <a:bodyPr>
            <a:normAutofit fontScale="90000"/>
          </a:bodyPr>
          <a:lstStyle/>
          <a:p>
            <a:r>
              <a:rPr lang="en-US" dirty="0"/>
              <a:t>Maori Measures</a:t>
            </a:r>
            <a:br>
              <a:rPr lang="en-US" dirty="0"/>
            </a:br>
            <a:br>
              <a:rPr lang="en-US" dirty="0"/>
            </a:br>
            <a:r>
              <a:rPr lang="en-US" dirty="0"/>
              <a:t>(12 different units based on body parts)</a:t>
            </a:r>
          </a:p>
        </p:txBody>
      </p:sp>
      <p:pic>
        <p:nvPicPr>
          <p:cNvPr id="4" name="Content Placeholder 3">
            <a:extLst>
              <a:ext uri="{FF2B5EF4-FFF2-40B4-BE49-F238E27FC236}">
                <a16:creationId xmlns:a16="http://schemas.microsoft.com/office/drawing/2014/main" id="{890B5E59-BF1F-4B64-8BAF-91F1B7B325E7}"/>
              </a:ext>
            </a:extLst>
          </p:cNvPr>
          <p:cNvPicPr>
            <a:picLocks noGrp="1" noChangeAspect="1"/>
          </p:cNvPicPr>
          <p:nvPr>
            <p:ph idx="1"/>
          </p:nvPr>
        </p:nvPicPr>
        <p:blipFill>
          <a:blip r:embed="rId2"/>
          <a:stretch>
            <a:fillRect/>
          </a:stretch>
        </p:blipFill>
        <p:spPr>
          <a:xfrm>
            <a:off x="3420421" y="274638"/>
            <a:ext cx="5304479" cy="6308724"/>
          </a:xfrm>
          <a:prstGeom prst="rect">
            <a:avLst/>
          </a:prstGeom>
        </p:spPr>
      </p:pic>
    </p:spTree>
    <p:extLst>
      <p:ext uri="{BB962C8B-B14F-4D97-AF65-F5344CB8AC3E}">
        <p14:creationId xmlns:p14="http://schemas.microsoft.com/office/powerpoint/2010/main" val="1284176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042" y="1219200"/>
            <a:ext cx="8849958" cy="4876800"/>
          </a:xfrm>
          <a:prstGeom prst="rect">
            <a:avLst/>
          </a:prstGeom>
        </p:spPr>
      </p:pic>
      <p:sp>
        <p:nvSpPr>
          <p:cNvPr id="3" name="Rectangle 2"/>
          <p:cNvSpPr/>
          <p:nvPr/>
        </p:nvSpPr>
        <p:spPr>
          <a:xfrm>
            <a:off x="762000" y="76200"/>
            <a:ext cx="7543800" cy="954107"/>
          </a:xfrm>
          <a:prstGeom prst="rect">
            <a:avLst/>
          </a:prstGeom>
        </p:spPr>
        <p:txBody>
          <a:bodyPr wrap="square">
            <a:spAutoFit/>
          </a:bodyPr>
          <a:lstStyle/>
          <a:p>
            <a:r>
              <a:rPr lang="en-US" sz="2800" b="1" dirty="0"/>
              <a:t>7) What Interoperability Problem Is Posed Here?</a:t>
            </a:r>
            <a:br>
              <a:rPr lang="en-US" sz="2800" b="1" dirty="0"/>
            </a:br>
            <a:r>
              <a:rPr lang="en-US" sz="2800" b="1" dirty="0"/>
              <a:t> Can It Be Resolved Reliably?</a:t>
            </a:r>
          </a:p>
        </p:txBody>
      </p:sp>
    </p:spTree>
    <p:extLst>
      <p:ext uri="{BB962C8B-B14F-4D97-AF65-F5344CB8AC3E}">
        <p14:creationId xmlns:p14="http://schemas.microsoft.com/office/powerpoint/2010/main" val="3480290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6200"/>
            <a:ext cx="7543800" cy="954107"/>
          </a:xfrm>
          <a:prstGeom prst="rect">
            <a:avLst/>
          </a:prstGeom>
        </p:spPr>
        <p:txBody>
          <a:bodyPr wrap="square">
            <a:spAutoFit/>
          </a:bodyPr>
          <a:lstStyle/>
          <a:p>
            <a:r>
              <a:rPr lang="en-US" sz="2800" b="1" dirty="0"/>
              <a:t>8) What Interoperability Problem Is Posed Here?</a:t>
            </a:r>
            <a:br>
              <a:rPr lang="en-US" sz="2800" b="1" dirty="0"/>
            </a:br>
            <a:r>
              <a:rPr lang="en-US" sz="2800" b="1" dirty="0"/>
              <a:t> Can It Be Resolved Reliably?</a:t>
            </a:r>
          </a:p>
        </p:txBody>
      </p:sp>
      <p:pic>
        <p:nvPicPr>
          <p:cNvPr id="4" name="Picture 3">
            <a:extLst>
              <a:ext uri="{FF2B5EF4-FFF2-40B4-BE49-F238E27FC236}">
                <a16:creationId xmlns:a16="http://schemas.microsoft.com/office/drawing/2014/main" id="{C2B03D84-04CE-4D45-89D4-743BD3AFC543}"/>
              </a:ext>
            </a:extLst>
          </p:cNvPr>
          <p:cNvPicPr>
            <a:picLocks noChangeAspect="1"/>
          </p:cNvPicPr>
          <p:nvPr/>
        </p:nvPicPr>
        <p:blipFill>
          <a:blip r:embed="rId2"/>
          <a:stretch>
            <a:fillRect/>
          </a:stretch>
        </p:blipFill>
        <p:spPr>
          <a:xfrm>
            <a:off x="1447800" y="1219200"/>
            <a:ext cx="5079185" cy="5105400"/>
          </a:xfrm>
          <a:prstGeom prst="rect">
            <a:avLst/>
          </a:prstGeom>
        </p:spPr>
      </p:pic>
    </p:spTree>
    <p:extLst>
      <p:ext uri="{BB962C8B-B14F-4D97-AF65-F5344CB8AC3E}">
        <p14:creationId xmlns:p14="http://schemas.microsoft.com/office/powerpoint/2010/main" val="781028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3D4F-53DE-4D7D-A390-BB07B643C02B}"/>
              </a:ext>
            </a:extLst>
          </p:cNvPr>
          <p:cNvSpPr>
            <a:spLocks noGrp="1"/>
          </p:cNvSpPr>
          <p:nvPr>
            <p:ph type="title"/>
          </p:nvPr>
        </p:nvSpPr>
        <p:spPr>
          <a:xfrm>
            <a:off x="457200" y="160337"/>
            <a:ext cx="8229600" cy="1143000"/>
          </a:xfrm>
        </p:spPr>
        <p:txBody>
          <a:bodyPr/>
          <a:lstStyle/>
          <a:p>
            <a:r>
              <a:rPr lang="en-US" b="1" dirty="0"/>
              <a:t>Analysis</a:t>
            </a:r>
            <a:endParaRPr lang="en-US" dirty="0"/>
          </a:p>
        </p:txBody>
      </p:sp>
      <p:sp>
        <p:nvSpPr>
          <p:cNvPr id="6" name="Content Placeholder 5">
            <a:extLst>
              <a:ext uri="{FF2B5EF4-FFF2-40B4-BE49-F238E27FC236}">
                <a16:creationId xmlns:a16="http://schemas.microsoft.com/office/drawing/2014/main" id="{1D7D4656-2605-4E25-BBE0-21AE3AFC2D4D}"/>
              </a:ext>
            </a:extLst>
          </p:cNvPr>
          <p:cNvSpPr>
            <a:spLocks noGrp="1"/>
          </p:cNvSpPr>
          <p:nvPr>
            <p:ph idx="1"/>
          </p:nvPr>
        </p:nvSpPr>
        <p:spPr>
          <a:xfrm>
            <a:off x="457200" y="1143000"/>
            <a:ext cx="8229600" cy="5410200"/>
          </a:xfrm>
        </p:spPr>
        <p:txBody>
          <a:bodyPr>
            <a:normAutofit fontScale="47500" lnSpcReduction="20000"/>
          </a:bodyPr>
          <a:lstStyle/>
          <a:p>
            <a:pPr marL="514350" indent="-514350">
              <a:buFont typeface="+mj-lt"/>
              <a:buAutoNum type="arabicPeriod"/>
            </a:pPr>
            <a:r>
              <a:rPr lang="en-US" sz="4200" dirty="0"/>
              <a:t>Fields are labeled as required by the model, so this is probably just a syntax problem, easy to fix</a:t>
            </a:r>
          </a:p>
          <a:p>
            <a:pPr marL="514350" indent="-514350">
              <a:buFont typeface="+mj-lt"/>
              <a:buAutoNum type="arabicPeriod"/>
            </a:pPr>
            <a:r>
              <a:rPr lang="en-US" sz="4200" dirty="0"/>
              <a:t>If the spreadsheet columns were defined with the correct semantics, this is also easy to transform to the desired order model</a:t>
            </a:r>
          </a:p>
          <a:p>
            <a:pPr marL="514350" indent="-514350">
              <a:buFont typeface="+mj-lt"/>
              <a:buAutoNum type="arabicPeriod"/>
            </a:pPr>
            <a:r>
              <a:rPr lang="en-US" sz="4200" dirty="0"/>
              <a:t>Because the document instances can be linked by the Buyer’s ID number, these two documents can easily be merged to create the desired order, and because each document conforms to the expected structure for its part, no additional transformation is required.</a:t>
            </a:r>
          </a:p>
          <a:p>
            <a:pPr marL="514350" indent="-514350">
              <a:buFont typeface="+mj-lt"/>
              <a:buAutoNum type="arabicPeriod"/>
            </a:pPr>
            <a:r>
              <a:rPr lang="en-US" sz="4200" dirty="0"/>
              <a:t>Easy fix; a more granular model can be transformed into the less granular target model</a:t>
            </a:r>
          </a:p>
          <a:p>
            <a:pPr marL="514350" indent="-514350">
              <a:buFont typeface="+mj-lt"/>
              <a:buAutoNum type="arabicPeriod"/>
            </a:pPr>
            <a:r>
              <a:rPr lang="en-US" sz="4200" dirty="0"/>
              <a:t>But a less granular model can’t reliably be parsed into the target model</a:t>
            </a:r>
          </a:p>
          <a:p>
            <a:pPr marL="514350" indent="-514350">
              <a:buFont typeface="+mj-lt"/>
              <a:buAutoNum type="arabicPeriod"/>
            </a:pPr>
            <a:r>
              <a:rPr lang="en-US" sz="4200" dirty="0"/>
              <a:t>Content semantics looks OK – synonyms can be transformed with a dictionary</a:t>
            </a:r>
          </a:p>
          <a:p>
            <a:pPr marL="514350" indent="-514350">
              <a:buFont typeface="+mj-lt"/>
              <a:buAutoNum type="arabicPeriod"/>
            </a:pPr>
            <a:r>
              <a:rPr lang="en-US" sz="4200" dirty="0"/>
              <a:t>Content semantics looks OK – but we need a French dictionary</a:t>
            </a:r>
          </a:p>
          <a:p>
            <a:pPr marL="514350" indent="-514350">
              <a:buFont typeface="+mj-lt"/>
              <a:buAutoNum type="arabicPeriod"/>
            </a:pPr>
            <a:r>
              <a:rPr lang="en-US" sz="4200" dirty="0"/>
              <a:t>The address is perfectly sensible for Japan but is conceptually incompatible with the North American address model in the target order.  Looks like the sample from which the model was derived didn’t include Japanese orders</a:t>
            </a:r>
          </a:p>
          <a:p>
            <a:pPr marL="514350" indent="-514350">
              <a:buFont typeface="+mj-lt"/>
              <a:buAutoNum type="arabicPeriod"/>
            </a:pPr>
            <a:endParaRPr lang="en-US" dirty="0"/>
          </a:p>
        </p:txBody>
      </p:sp>
    </p:spTree>
    <p:extLst>
      <p:ext uri="{BB962C8B-B14F-4D97-AF65-F5344CB8AC3E}">
        <p14:creationId xmlns:p14="http://schemas.microsoft.com/office/powerpoint/2010/main" val="363038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F864-871E-4335-91EB-8EDC6AEBA721}"/>
              </a:ext>
            </a:extLst>
          </p:cNvPr>
          <p:cNvSpPr>
            <a:spLocks noGrp="1"/>
          </p:cNvSpPr>
          <p:nvPr>
            <p:ph type="title"/>
          </p:nvPr>
        </p:nvSpPr>
        <p:spPr/>
        <p:txBody>
          <a:bodyPr>
            <a:normAutofit/>
          </a:bodyPr>
          <a:lstStyle/>
          <a:p>
            <a:r>
              <a:rPr lang="en-US" dirty="0"/>
              <a:t>Large-Scale Measures</a:t>
            </a:r>
          </a:p>
        </p:txBody>
      </p:sp>
      <p:pic>
        <p:nvPicPr>
          <p:cNvPr id="4" name="Picture 3">
            <a:extLst>
              <a:ext uri="{FF2B5EF4-FFF2-40B4-BE49-F238E27FC236}">
                <a16:creationId xmlns:a16="http://schemas.microsoft.com/office/drawing/2014/main" id="{1979BA92-BD9E-444B-AD14-0B64D0C12F63}"/>
              </a:ext>
            </a:extLst>
          </p:cNvPr>
          <p:cNvPicPr>
            <a:picLocks noChangeAspect="1"/>
          </p:cNvPicPr>
          <p:nvPr/>
        </p:nvPicPr>
        <p:blipFill>
          <a:blip r:embed="rId3"/>
          <a:stretch>
            <a:fillRect/>
          </a:stretch>
        </p:blipFill>
        <p:spPr>
          <a:xfrm>
            <a:off x="1066800" y="1417638"/>
            <a:ext cx="7286625" cy="4867275"/>
          </a:xfrm>
          <a:prstGeom prst="rect">
            <a:avLst/>
          </a:prstGeom>
        </p:spPr>
      </p:pic>
    </p:spTree>
    <p:extLst>
      <p:ext uri="{BB962C8B-B14F-4D97-AF65-F5344CB8AC3E}">
        <p14:creationId xmlns:p14="http://schemas.microsoft.com/office/powerpoint/2010/main" val="227037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noAutofit/>
          </a:bodyPr>
          <a:lstStyle/>
          <a:p>
            <a:r>
              <a:rPr lang="en-US" b="1" dirty="0"/>
              <a:t>The Evolution of Measurement</a:t>
            </a:r>
          </a:p>
        </p:txBody>
      </p:sp>
      <p:sp>
        <p:nvSpPr>
          <p:cNvPr id="3" name="Content Placeholder 2"/>
          <p:cNvSpPr>
            <a:spLocks noGrp="1"/>
          </p:cNvSpPr>
          <p:nvPr>
            <p:ph idx="1"/>
          </p:nvPr>
        </p:nvSpPr>
        <p:spPr>
          <a:xfrm>
            <a:off x="304800" y="1752600"/>
            <a:ext cx="8229600" cy="4525963"/>
          </a:xfrm>
        </p:spPr>
        <p:txBody>
          <a:bodyPr>
            <a:normAutofit lnSpcReduction="10000"/>
          </a:bodyPr>
          <a:lstStyle/>
          <a:p>
            <a:pPr marL="514350" indent="-514350">
              <a:buFont typeface="+mj-lt"/>
              <a:buAutoNum type="arabicPeriod"/>
            </a:pPr>
            <a:r>
              <a:rPr lang="en-US" dirty="0"/>
              <a:t>Ad hoc comparisons between two concrete things (measure a log with your foot)</a:t>
            </a:r>
          </a:p>
          <a:p>
            <a:pPr marL="514350" indent="-514350">
              <a:buFont typeface="+mj-lt"/>
              <a:buAutoNum type="arabicPeriod"/>
            </a:pPr>
            <a:r>
              <a:rPr lang="en-US" dirty="0"/>
              <a:t>Conventions emerge for comparators (always use your foot to measure length)</a:t>
            </a:r>
          </a:p>
          <a:p>
            <a:pPr marL="514350" indent="-514350">
              <a:buFont typeface="+mj-lt"/>
              <a:buAutoNum type="arabicPeriod"/>
            </a:pPr>
            <a:r>
              <a:rPr lang="en-US" dirty="0"/>
              <a:t>Standardization of the comparator (“foot” defined as an average or ideal)</a:t>
            </a:r>
          </a:p>
          <a:p>
            <a:pPr marL="514350" indent="-514350">
              <a:buFont typeface="+mj-lt"/>
              <a:buAutoNum type="arabicPeriod"/>
            </a:pPr>
            <a:r>
              <a:rPr lang="en-US" dirty="0"/>
              <a:t>Standardized comparators organized in hierarchical systems of units in which they are defined in terms of each other</a:t>
            </a:r>
          </a:p>
        </p:txBody>
      </p:sp>
    </p:spTree>
    <p:extLst>
      <p:ext uri="{BB962C8B-B14F-4D97-AF65-F5344CB8AC3E}">
        <p14:creationId xmlns:p14="http://schemas.microsoft.com/office/powerpoint/2010/main" val="268494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184F-D4D4-414D-A214-83856B1B01F0}"/>
              </a:ext>
            </a:extLst>
          </p:cNvPr>
          <p:cNvSpPr>
            <a:spLocks noGrp="1"/>
          </p:cNvSpPr>
          <p:nvPr>
            <p:ph type="title"/>
          </p:nvPr>
        </p:nvSpPr>
        <p:spPr>
          <a:xfrm>
            <a:off x="6324600" y="2590800"/>
            <a:ext cx="2590800" cy="1143000"/>
          </a:xfrm>
        </p:spPr>
        <p:txBody>
          <a:bodyPr>
            <a:noAutofit/>
          </a:bodyPr>
          <a:lstStyle/>
          <a:p>
            <a:pPr algn="l"/>
            <a:r>
              <a:rPr lang="en-US" sz="2000" dirty="0"/>
              <a:t>An illustration from Geomtrei (1608 edition), by Jacob Köbel, of a procedure for determining a “lawful foot” and, at the same time, a “lawful rood” (a measure equivalent to 16 feet). He describes having sixteen men “of different sizes,” upon leaving church, arrange their left feet in a row. The resulting full length will be a standard rood, and one 16th of it will be a standard foot.</a:t>
            </a:r>
          </a:p>
        </p:txBody>
      </p:sp>
      <p:pic>
        <p:nvPicPr>
          <p:cNvPr id="4" name="Content Placeholder 3">
            <a:extLst>
              <a:ext uri="{FF2B5EF4-FFF2-40B4-BE49-F238E27FC236}">
                <a16:creationId xmlns:a16="http://schemas.microsoft.com/office/drawing/2014/main" id="{C4A7C36D-962C-4363-B6B6-637D95CA2730}"/>
              </a:ext>
            </a:extLst>
          </p:cNvPr>
          <p:cNvPicPr>
            <a:picLocks noGrp="1" noChangeAspect="1"/>
          </p:cNvPicPr>
          <p:nvPr>
            <p:ph idx="1"/>
          </p:nvPr>
        </p:nvPicPr>
        <p:blipFill>
          <a:blip r:embed="rId3"/>
          <a:stretch>
            <a:fillRect/>
          </a:stretch>
        </p:blipFill>
        <p:spPr>
          <a:xfrm>
            <a:off x="609600" y="1752600"/>
            <a:ext cx="5520488" cy="4525963"/>
          </a:xfrm>
          <a:prstGeom prst="rect">
            <a:avLst/>
          </a:prstGeom>
        </p:spPr>
      </p:pic>
      <p:sp>
        <p:nvSpPr>
          <p:cNvPr id="6" name="Title 1">
            <a:extLst>
              <a:ext uri="{FF2B5EF4-FFF2-40B4-BE49-F238E27FC236}">
                <a16:creationId xmlns:a16="http://schemas.microsoft.com/office/drawing/2014/main" id="{158DDE39-9FB0-4F17-B8EE-C3B3EE6277A2}"/>
              </a:ext>
            </a:extLst>
          </p:cNvPr>
          <p:cNvSpPr txBox="1">
            <a:spLocks/>
          </p:cNvSpPr>
          <p:nvPr/>
        </p:nvSpPr>
        <p:spPr>
          <a:xfrm>
            <a:off x="990600" y="274638"/>
            <a:ext cx="4114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Standards-Making from Body Parts</a:t>
            </a:r>
          </a:p>
        </p:txBody>
      </p:sp>
    </p:spTree>
    <p:extLst>
      <p:ext uri="{BB962C8B-B14F-4D97-AF65-F5344CB8AC3E}">
        <p14:creationId xmlns:p14="http://schemas.microsoft.com/office/powerpoint/2010/main" val="610666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2636</Words>
  <Application>Microsoft Office PowerPoint</Application>
  <PresentationFormat>On-screen Show (4:3)</PresentationFormat>
  <Paragraphs>272</Paragraphs>
  <Slides>62</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UC Berkeley OS Sign</vt:lpstr>
      <vt:lpstr>Wingdings</vt:lpstr>
      <vt:lpstr>Office Theme</vt:lpstr>
      <vt:lpstr>CogSci 150 “Sensemaking and Organizing” Spring 2021</vt:lpstr>
      <vt:lpstr>PowerPoint Presentation</vt:lpstr>
      <vt:lpstr>Measurement</vt:lpstr>
      <vt:lpstr>PowerPoint Presentation</vt:lpstr>
      <vt:lpstr>Body-Part Measures In Other Cultures</vt:lpstr>
      <vt:lpstr>Maori Measures  (12 different units based on body parts)</vt:lpstr>
      <vt:lpstr>Large-Scale Measures</vt:lpstr>
      <vt:lpstr>The Evolution of Measurement</vt:lpstr>
      <vt:lpstr>An illustration from Geomtrei (1608 edition), by Jacob Köbel, of a procedure for determining a “lawful foot” and, at the same time, a “lawful rood” (a measure equivalent to 16 feet). He describes having sixteen men “of different sizes,” upon leaving church, arrange their left feet in a row. The resulting full length will be a standard rood, and one 16th of it will be a standard foot.</vt:lpstr>
      <vt:lpstr>We’re Not Finished</vt:lpstr>
      <vt:lpstr>PowerPoint Presentation</vt:lpstr>
      <vt:lpstr>Why We Need  Controlled Vocabularies</vt:lpstr>
      <vt:lpstr>CV as an Artificial Language</vt:lpstr>
      <vt:lpstr>Types of Controlled Vocabularies </vt:lpstr>
      <vt:lpstr>A Formula for Definitions</vt:lpstr>
      <vt:lpstr>Code Lists</vt:lpstr>
      <vt:lpstr>External and Internal Codes</vt:lpstr>
      <vt:lpstr>Don’t Mess With Standards Bodies?</vt:lpstr>
      <vt:lpstr>Schemas/Domain-Specific Languages</vt:lpstr>
      <vt:lpstr>PowerPoint Presentation</vt:lpstr>
      <vt:lpstr>PowerPoint Presentation</vt:lpstr>
      <vt:lpstr>Businesses as Organizing Systems</vt:lpstr>
      <vt:lpstr>What Businesses Do</vt:lpstr>
      <vt:lpstr>Describing What Businesses Do</vt:lpstr>
      <vt:lpstr>PowerPoint Presentation</vt:lpstr>
      <vt:lpstr>Generalizing Business Patterns</vt:lpstr>
      <vt:lpstr>The Co-evolution of Technology and Business Organization</vt:lpstr>
      <vt:lpstr>The Data-Driven Business</vt:lpstr>
      <vt:lpstr>PowerPoint Presentation</vt:lpstr>
      <vt:lpstr>The Supply Chain Pattern</vt:lpstr>
      <vt:lpstr>Conceptual Model of a Supply Chain</vt:lpstr>
      <vt:lpstr>The Information Supply Chain</vt:lpstr>
      <vt:lpstr>The Information Supply Chain</vt:lpstr>
      <vt:lpstr>Design Issues for the  Information Supply Chain</vt:lpstr>
      <vt:lpstr>PowerPoint Presentation</vt:lpstr>
      <vt:lpstr>Operation Clean Data</vt:lpstr>
      <vt:lpstr>Causes of Dirty Data</vt:lpstr>
      <vt:lpstr>Achieving Data Quality</vt:lpstr>
      <vt:lpstr>PowerPoint Presentation</vt:lpstr>
      <vt:lpstr>To Interoperate, or not to Interoperate?</vt:lpstr>
      <vt:lpstr>Syntactic, Structural, &amp; Semantic Interoperability</vt:lpstr>
      <vt:lpstr>Some Ways NOT to Interoperate</vt:lpstr>
      <vt:lpstr>The Dimensions of Interoperability </vt:lpstr>
      <vt:lpstr>Conceptual Disagreement</vt:lpstr>
      <vt:lpstr>The “Universal Business Language”</vt:lpstr>
      <vt:lpstr>PowerPoint Presentation</vt:lpstr>
      <vt:lpstr>PowerPoint Presentation</vt:lpstr>
      <vt:lpstr>Interchange / Hub Languages</vt:lpstr>
      <vt:lpstr>Mapping in and out of a Hub Language</vt:lpstr>
      <vt:lpstr>PowerPoint Presentation</vt:lpstr>
      <vt:lpstr>PowerPoint Presentation</vt:lpstr>
      <vt:lpstr>XML Schema Notes</vt:lpstr>
      <vt:lpstr>Example:  Conforming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2021-04-06T20:31:18Z</dcterms:created>
  <dcterms:modified xsi:type="dcterms:W3CDTF">2021-04-06T20:31:23Z</dcterms:modified>
</cp:coreProperties>
</file>