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9"/>
  </p:notesMasterIdLst>
  <p:handoutMasterIdLst>
    <p:handoutMasterId r:id="rId80"/>
  </p:handoutMasterIdLst>
  <p:sldIdLst>
    <p:sldId id="457" r:id="rId2"/>
    <p:sldId id="567" r:id="rId3"/>
    <p:sldId id="535" r:id="rId4"/>
    <p:sldId id="536" r:id="rId5"/>
    <p:sldId id="657" r:id="rId6"/>
    <p:sldId id="277" r:id="rId7"/>
    <p:sldId id="660" r:id="rId8"/>
    <p:sldId id="276" r:id="rId9"/>
    <p:sldId id="652" r:id="rId10"/>
    <p:sldId id="653" r:id="rId11"/>
    <p:sldId id="541" r:id="rId12"/>
    <p:sldId id="654" r:id="rId13"/>
    <p:sldId id="542" r:id="rId14"/>
    <p:sldId id="514" r:id="rId15"/>
    <p:sldId id="651" r:id="rId16"/>
    <p:sldId id="279" r:id="rId17"/>
    <p:sldId id="662" r:id="rId18"/>
    <p:sldId id="663" r:id="rId19"/>
    <p:sldId id="497" r:id="rId20"/>
    <p:sldId id="503" r:id="rId21"/>
    <p:sldId id="557" r:id="rId22"/>
    <p:sldId id="414" r:id="rId23"/>
    <p:sldId id="505" r:id="rId24"/>
    <p:sldId id="415" r:id="rId25"/>
    <p:sldId id="543" r:id="rId26"/>
    <p:sldId id="417" r:id="rId27"/>
    <p:sldId id="418" r:id="rId28"/>
    <p:sldId id="419" r:id="rId29"/>
    <p:sldId id="664" r:id="rId30"/>
    <p:sldId id="422" r:id="rId31"/>
    <p:sldId id="421" r:id="rId32"/>
    <p:sldId id="405" r:id="rId33"/>
    <p:sldId id="408" r:id="rId34"/>
    <p:sldId id="449" r:id="rId35"/>
    <p:sldId id="448" r:id="rId36"/>
    <p:sldId id="366" r:id="rId37"/>
    <p:sldId id="451" r:id="rId38"/>
    <p:sldId id="665" r:id="rId39"/>
    <p:sldId id="666" r:id="rId40"/>
    <p:sldId id="453" r:id="rId41"/>
    <p:sldId id="423" r:id="rId42"/>
    <p:sldId id="427" r:id="rId43"/>
    <p:sldId id="425" r:id="rId44"/>
    <p:sldId id="426" r:id="rId45"/>
    <p:sldId id="370" r:id="rId46"/>
    <p:sldId id="667" r:id="rId47"/>
    <p:sldId id="354" r:id="rId48"/>
    <p:sldId id="392" r:id="rId49"/>
    <p:sldId id="382" r:id="rId50"/>
    <p:sldId id="429" r:id="rId51"/>
    <p:sldId id="404" r:id="rId52"/>
    <p:sldId id="428" r:id="rId53"/>
    <p:sldId id="437" r:id="rId54"/>
    <p:sldId id="668" r:id="rId55"/>
    <p:sldId id="669" r:id="rId56"/>
    <p:sldId id="441" r:id="rId57"/>
    <p:sldId id="442" r:id="rId58"/>
    <p:sldId id="416" r:id="rId59"/>
    <p:sldId id="433" r:id="rId60"/>
    <p:sldId id="434" r:id="rId61"/>
    <p:sldId id="520" r:id="rId62"/>
    <p:sldId id="436" r:id="rId63"/>
    <p:sldId id="439" r:id="rId64"/>
    <p:sldId id="440" r:id="rId65"/>
    <p:sldId id="443" r:id="rId66"/>
    <p:sldId id="655" r:id="rId67"/>
    <p:sldId id="533" r:id="rId68"/>
    <p:sldId id="444" r:id="rId69"/>
    <p:sldId id="445" r:id="rId70"/>
    <p:sldId id="446" r:id="rId71"/>
    <p:sldId id="450" r:id="rId72"/>
    <p:sldId id="452" r:id="rId73"/>
    <p:sldId id="568" r:id="rId74"/>
    <p:sldId id="461" r:id="rId75"/>
    <p:sldId id="463" r:id="rId76"/>
    <p:sldId id="670" r:id="rId77"/>
    <p:sldId id="671" r:id="rId7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5" autoAdjust="0"/>
    <p:restoredTop sz="75889" autoAdjust="0"/>
  </p:normalViewPr>
  <p:slideViewPr>
    <p:cSldViewPr>
      <p:cViewPr varScale="1">
        <p:scale>
          <a:sx n="69" d="100"/>
          <a:sy n="69" d="100"/>
        </p:scale>
        <p:origin x="1497" y="2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43" d="100"/>
        <a:sy n="143" d="100"/>
      </p:scale>
      <p:origin x="0" y="-42390"/>
    </p:cViewPr>
  </p:sorterViewPr>
  <p:notesViewPr>
    <p:cSldViewPr>
      <p:cViewPr varScale="1">
        <p:scale>
          <a:sx n="63" d="100"/>
          <a:sy n="63" d="100"/>
        </p:scale>
        <p:origin x="2558"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725"/>
          </a:xfrm>
          <a:prstGeom prst="rect">
            <a:avLst/>
          </a:prstGeom>
        </p:spPr>
        <p:txBody>
          <a:bodyPr vert="horz" lIns="91440" tIns="45720" rIns="91440" bIns="45720" rtlCol="0"/>
          <a:lstStyle>
            <a:lvl1pPr algn="r">
              <a:defRPr sz="1200"/>
            </a:lvl1pPr>
          </a:lstStyle>
          <a:p>
            <a:fld id="{019F57D6-CD70-4109-AFC2-74089836C925}" type="datetimeFigureOut">
              <a:rPr lang="en-US" smtClean="0"/>
              <a:t>4/8/2021</a:t>
            </a:fld>
            <a:endParaRPr lang="en-US"/>
          </a:p>
        </p:txBody>
      </p:sp>
      <p:sp>
        <p:nvSpPr>
          <p:cNvPr id="4" name="Footer Placeholder 3"/>
          <p:cNvSpPr>
            <a:spLocks noGrp="1"/>
          </p:cNvSpPr>
          <p:nvPr>
            <p:ph type="ftr" sz="quarter" idx="2"/>
          </p:nvPr>
        </p:nvSpPr>
        <p:spPr>
          <a:xfrm>
            <a:off x="0" y="8829676"/>
            <a:ext cx="3037840"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676"/>
            <a:ext cx="3037840" cy="466725"/>
          </a:xfrm>
          <a:prstGeom prst="rect">
            <a:avLst/>
          </a:prstGeom>
        </p:spPr>
        <p:txBody>
          <a:bodyPr vert="horz" lIns="91440" tIns="45720" rIns="91440" bIns="45720" rtlCol="0" anchor="b"/>
          <a:lstStyle>
            <a:lvl1pPr algn="r">
              <a:defRPr sz="1200"/>
            </a:lvl1pPr>
          </a:lstStyle>
          <a:p>
            <a:fld id="{9C6CE7F9-037D-4F64-A6DA-5A8E2924041E}" type="slidenum">
              <a:rPr lang="en-US" smtClean="0"/>
              <a:t>‹#›</a:t>
            </a:fld>
            <a:endParaRPr lang="en-US"/>
          </a:p>
        </p:txBody>
      </p:sp>
    </p:spTree>
    <p:extLst>
      <p:ext uri="{BB962C8B-B14F-4D97-AF65-F5344CB8AC3E}">
        <p14:creationId xmlns:p14="http://schemas.microsoft.com/office/powerpoint/2010/main" val="398875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D5C269FD-38BF-4F80-BC51-3F7DC99EC4AA}" type="datetimeFigureOut">
              <a:rPr lang="en-US" smtClean="0"/>
              <a:pPr/>
              <a:t>4/8/2021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DD280C8D-69B1-4B16-A100-57CD73618785}" type="slidenum">
              <a:rPr lang="en-US" smtClean="0"/>
              <a:pPr/>
              <a:t>‹#›</a:t>
            </a:fld>
            <a:endParaRPr lang="en-US"/>
          </a:p>
        </p:txBody>
      </p:sp>
    </p:spTree>
    <p:extLst>
      <p:ext uri="{BB962C8B-B14F-4D97-AF65-F5344CB8AC3E}">
        <p14:creationId xmlns:p14="http://schemas.microsoft.com/office/powerpoint/2010/main" val="2411740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C1A9816D-3DFD-4EC5-904C-2F861A49E925}" type="slidenum">
              <a:rPr lang="en-US" smtClean="0"/>
              <a:pPr>
                <a:defRPr/>
              </a:pPr>
              <a:t>1</a:t>
            </a:fld>
            <a:endParaRPr lang="en-US" dirty="0"/>
          </a:p>
        </p:txBody>
      </p:sp>
    </p:spTree>
    <p:extLst>
      <p:ext uri="{BB962C8B-B14F-4D97-AF65-F5344CB8AC3E}">
        <p14:creationId xmlns:p14="http://schemas.microsoft.com/office/powerpoint/2010/main" val="238328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342900" indent="-342900" eaLnBrk="0" fontAlgn="base" hangingPunct="0">
              <a:lnSpc>
                <a:spcPct val="93000"/>
              </a:lnSpc>
              <a:spcBef>
                <a:spcPts val="1800"/>
              </a:spcBef>
              <a:spcAft>
                <a:spcPct val="0"/>
              </a:spcAft>
              <a:buFont typeface="Arial" pitchFamily="34" charset="0"/>
              <a:buChar char="•"/>
            </a:pPr>
            <a:endParaRPr lang="en-US" dirty="0">
              <a:sym typeface="Arial" pitchFamily="34" charset="0"/>
            </a:endParaRPr>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11</a:t>
            </a:fld>
            <a:endParaRPr lang="en-US"/>
          </a:p>
        </p:txBody>
      </p:sp>
    </p:spTree>
    <p:extLst>
      <p:ext uri="{BB962C8B-B14F-4D97-AF65-F5344CB8AC3E}">
        <p14:creationId xmlns:p14="http://schemas.microsoft.com/office/powerpoint/2010/main" val="2673855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280C8D-69B1-4B16-A100-57CD73618785}" type="slidenum">
              <a:rPr lang="en-US" smtClean="0"/>
              <a:pPr/>
              <a:t>12</a:t>
            </a:fld>
            <a:endParaRPr lang="en-US"/>
          </a:p>
        </p:txBody>
      </p:sp>
    </p:spTree>
    <p:extLst>
      <p:ext uri="{BB962C8B-B14F-4D97-AF65-F5344CB8AC3E}">
        <p14:creationId xmlns:p14="http://schemas.microsoft.com/office/powerpoint/2010/main" val="1207869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280C8D-69B1-4B16-A100-57CD73618785}" type="slidenum">
              <a:rPr lang="en-US" smtClean="0"/>
              <a:pPr/>
              <a:t>13</a:t>
            </a:fld>
            <a:endParaRPr lang="en-US"/>
          </a:p>
        </p:txBody>
      </p:sp>
    </p:spTree>
    <p:extLst>
      <p:ext uri="{BB962C8B-B14F-4D97-AF65-F5344CB8AC3E}">
        <p14:creationId xmlns:p14="http://schemas.microsoft.com/office/powerpoint/2010/main" val="1407921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14</a:t>
            </a:fld>
            <a:endParaRPr lang="en-US"/>
          </a:p>
        </p:txBody>
      </p:sp>
    </p:spTree>
    <p:extLst>
      <p:ext uri="{BB962C8B-B14F-4D97-AF65-F5344CB8AC3E}">
        <p14:creationId xmlns:p14="http://schemas.microsoft.com/office/powerpoint/2010/main" val="1794277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749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16</a:t>
            </a:fld>
            <a:endParaRPr lang="en-US" dirty="0"/>
          </a:p>
        </p:txBody>
      </p:sp>
    </p:spTree>
    <p:extLst>
      <p:ext uri="{BB962C8B-B14F-4D97-AF65-F5344CB8AC3E}">
        <p14:creationId xmlns:p14="http://schemas.microsoft.com/office/powerpoint/2010/main" val="1679481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17</a:t>
            </a:fld>
            <a:endParaRPr lang="en-US" dirty="0"/>
          </a:p>
        </p:txBody>
      </p:sp>
    </p:spTree>
    <p:extLst>
      <p:ext uri="{BB962C8B-B14F-4D97-AF65-F5344CB8AC3E}">
        <p14:creationId xmlns:p14="http://schemas.microsoft.com/office/powerpoint/2010/main" val="3216214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18</a:t>
            </a:fld>
            <a:endParaRPr lang="en-US" dirty="0"/>
          </a:p>
        </p:txBody>
      </p:sp>
    </p:spTree>
    <p:extLst>
      <p:ext uri="{BB962C8B-B14F-4D97-AF65-F5344CB8AC3E}">
        <p14:creationId xmlns:p14="http://schemas.microsoft.com/office/powerpoint/2010/main" val="1977589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19</a:t>
            </a:fld>
            <a:endParaRPr lang="en-US"/>
          </a:p>
        </p:txBody>
      </p:sp>
    </p:spTree>
    <p:extLst>
      <p:ext uri="{BB962C8B-B14F-4D97-AF65-F5344CB8AC3E}">
        <p14:creationId xmlns:p14="http://schemas.microsoft.com/office/powerpoint/2010/main" val="2002284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2</a:t>
            </a:fld>
            <a:endParaRPr lang="en-US"/>
          </a:p>
        </p:txBody>
      </p:sp>
    </p:spTree>
    <p:extLst>
      <p:ext uri="{BB962C8B-B14F-4D97-AF65-F5344CB8AC3E}">
        <p14:creationId xmlns:p14="http://schemas.microsoft.com/office/powerpoint/2010/main" val="2703416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00100" lvl="1" indent="-342900" eaLnBrk="0" fontAlgn="base" hangingPunct="0">
              <a:lnSpc>
                <a:spcPct val="93000"/>
              </a:lnSpc>
              <a:spcBef>
                <a:spcPts val="1800"/>
              </a:spcBef>
              <a:spcAft>
                <a:spcPct val="0"/>
              </a:spcAft>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20</a:t>
            </a:fld>
            <a:endParaRPr lang="en-US"/>
          </a:p>
        </p:txBody>
      </p:sp>
    </p:spTree>
    <p:extLst>
      <p:ext uri="{BB962C8B-B14F-4D97-AF65-F5344CB8AC3E}">
        <p14:creationId xmlns:p14="http://schemas.microsoft.com/office/powerpoint/2010/main" val="1970994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280C8D-69B1-4B16-A100-57CD73618785}" type="slidenum">
              <a:rPr lang="en-US" smtClean="0"/>
              <a:pPr/>
              <a:t>21</a:t>
            </a:fld>
            <a:endParaRPr lang="en-US"/>
          </a:p>
        </p:txBody>
      </p:sp>
    </p:spTree>
    <p:extLst>
      <p:ext uri="{BB962C8B-B14F-4D97-AF65-F5344CB8AC3E}">
        <p14:creationId xmlns:p14="http://schemas.microsoft.com/office/powerpoint/2010/main" val="12046932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xfrm>
            <a:off x="1012613" y="4343400"/>
            <a:ext cx="5608320" cy="4183380"/>
          </a:xfrm>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22</a:t>
            </a:fld>
            <a:endParaRPr lang="en-US"/>
          </a:p>
        </p:txBody>
      </p:sp>
    </p:spTree>
    <p:extLst>
      <p:ext uri="{BB962C8B-B14F-4D97-AF65-F5344CB8AC3E}">
        <p14:creationId xmlns:p14="http://schemas.microsoft.com/office/powerpoint/2010/main" val="20924657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23</a:t>
            </a:fld>
            <a:endParaRPr lang="en-US"/>
          </a:p>
        </p:txBody>
      </p:sp>
    </p:spTree>
    <p:extLst>
      <p:ext uri="{BB962C8B-B14F-4D97-AF65-F5344CB8AC3E}">
        <p14:creationId xmlns:p14="http://schemas.microsoft.com/office/powerpoint/2010/main" val="24065335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24</a:t>
            </a:fld>
            <a:endParaRPr lang="en-US"/>
          </a:p>
        </p:txBody>
      </p:sp>
    </p:spTree>
    <p:extLst>
      <p:ext uri="{BB962C8B-B14F-4D97-AF65-F5344CB8AC3E}">
        <p14:creationId xmlns:p14="http://schemas.microsoft.com/office/powerpoint/2010/main" val="547675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25</a:t>
            </a:fld>
            <a:endParaRPr lang="en-US"/>
          </a:p>
        </p:txBody>
      </p:sp>
    </p:spTree>
    <p:extLst>
      <p:ext uri="{BB962C8B-B14F-4D97-AF65-F5344CB8AC3E}">
        <p14:creationId xmlns:p14="http://schemas.microsoft.com/office/powerpoint/2010/main" val="26853508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C5CA87-0D7A-4FA3-A9E2-416E16DA8E1F}" type="slidenum">
              <a:rPr lang="en-US" smtClean="0"/>
              <a:pPr/>
              <a:t>26</a:t>
            </a:fld>
            <a:endParaRPr lang="en-US"/>
          </a:p>
        </p:txBody>
      </p:sp>
    </p:spTree>
    <p:extLst>
      <p:ext uri="{BB962C8B-B14F-4D97-AF65-F5344CB8AC3E}">
        <p14:creationId xmlns:p14="http://schemas.microsoft.com/office/powerpoint/2010/main" val="35017875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C5CA87-0D7A-4FA3-A9E2-416E16DA8E1F}" type="slidenum">
              <a:rPr lang="en-US" smtClean="0"/>
              <a:pPr/>
              <a:t>27</a:t>
            </a:fld>
            <a:endParaRPr lang="en-US"/>
          </a:p>
        </p:txBody>
      </p:sp>
    </p:spTree>
    <p:extLst>
      <p:ext uri="{BB962C8B-B14F-4D97-AF65-F5344CB8AC3E}">
        <p14:creationId xmlns:p14="http://schemas.microsoft.com/office/powerpoint/2010/main" val="1886917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DC5CA87-0D7A-4FA3-A9E2-416E16DA8E1F}" type="slidenum">
              <a:rPr lang="en-US" smtClean="0"/>
              <a:pPr/>
              <a:t>28</a:t>
            </a:fld>
            <a:endParaRPr lang="en-US"/>
          </a:p>
        </p:txBody>
      </p:sp>
    </p:spTree>
    <p:extLst>
      <p:ext uri="{BB962C8B-B14F-4D97-AF65-F5344CB8AC3E}">
        <p14:creationId xmlns:p14="http://schemas.microsoft.com/office/powerpoint/2010/main" val="23295157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29</a:t>
            </a:fld>
            <a:endParaRPr lang="en-US"/>
          </a:p>
        </p:txBody>
      </p:sp>
    </p:spTree>
    <p:extLst>
      <p:ext uri="{BB962C8B-B14F-4D97-AF65-F5344CB8AC3E}">
        <p14:creationId xmlns:p14="http://schemas.microsoft.com/office/powerpoint/2010/main" val="2498869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A73AB42D-34A4-4592-955E-06D883BD0555}" type="slidenum">
              <a:rPr lang="en-US" smtClean="0"/>
              <a:pPr>
                <a:defRPr/>
              </a:pPr>
              <a:t>3</a:t>
            </a:fld>
            <a:endParaRPr lang="en-US"/>
          </a:p>
        </p:txBody>
      </p:sp>
    </p:spTree>
    <p:extLst>
      <p:ext uri="{BB962C8B-B14F-4D97-AF65-F5344CB8AC3E}">
        <p14:creationId xmlns:p14="http://schemas.microsoft.com/office/powerpoint/2010/main" val="2062955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30</a:t>
            </a:fld>
            <a:endParaRPr lang="en-US" dirty="0"/>
          </a:p>
        </p:txBody>
      </p:sp>
    </p:spTree>
    <p:extLst>
      <p:ext uri="{BB962C8B-B14F-4D97-AF65-F5344CB8AC3E}">
        <p14:creationId xmlns:p14="http://schemas.microsoft.com/office/powerpoint/2010/main" val="17547436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38200" y="4447482"/>
            <a:ext cx="5486400" cy="4183380"/>
          </a:xfrm>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31</a:t>
            </a:fld>
            <a:endParaRPr lang="en-US" dirty="0"/>
          </a:p>
        </p:txBody>
      </p:sp>
    </p:spTree>
    <p:extLst>
      <p:ext uri="{BB962C8B-B14F-4D97-AF65-F5344CB8AC3E}">
        <p14:creationId xmlns:p14="http://schemas.microsoft.com/office/powerpoint/2010/main" val="739671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32</a:t>
            </a:fld>
            <a:endParaRPr lang="en-US" dirty="0"/>
          </a:p>
        </p:txBody>
      </p:sp>
    </p:spTree>
    <p:extLst>
      <p:ext uri="{BB962C8B-B14F-4D97-AF65-F5344CB8AC3E}">
        <p14:creationId xmlns:p14="http://schemas.microsoft.com/office/powerpoint/2010/main" val="25397981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33</a:t>
            </a:fld>
            <a:endParaRPr lang="en-US" dirty="0"/>
          </a:p>
        </p:txBody>
      </p:sp>
    </p:spTree>
    <p:extLst>
      <p:ext uri="{BB962C8B-B14F-4D97-AF65-F5344CB8AC3E}">
        <p14:creationId xmlns:p14="http://schemas.microsoft.com/office/powerpoint/2010/main" val="1626677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pPr marL="96437" indent="0">
              <a:spcAft>
                <a:spcPts val="1266"/>
              </a:spcAft>
              <a:buClr>
                <a:srgbClr val="002955"/>
              </a:buClr>
              <a:buSzPct val="44000"/>
              <a:buFont typeface="Wingdings" pitchFamily="2" charset="2"/>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1200" b="1"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34</a:t>
            </a:fld>
            <a:endParaRPr lang="en-US" dirty="0"/>
          </a:p>
        </p:txBody>
      </p:sp>
    </p:spTree>
    <p:extLst>
      <p:ext uri="{BB962C8B-B14F-4D97-AF65-F5344CB8AC3E}">
        <p14:creationId xmlns:p14="http://schemas.microsoft.com/office/powerpoint/2010/main" val="25685536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pPr marL="96437" indent="0">
              <a:spcAft>
                <a:spcPts val="1266"/>
              </a:spcAft>
              <a:buClr>
                <a:srgbClr val="002955"/>
              </a:buClr>
              <a:buSzPct val="44000"/>
              <a:buFont typeface="Wingdings" pitchFamily="2" charset="2"/>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35</a:t>
            </a:fld>
            <a:endParaRPr lang="en-US" dirty="0"/>
          </a:p>
        </p:txBody>
      </p:sp>
    </p:spTree>
    <p:extLst>
      <p:ext uri="{BB962C8B-B14F-4D97-AF65-F5344CB8AC3E}">
        <p14:creationId xmlns:p14="http://schemas.microsoft.com/office/powerpoint/2010/main" val="3539860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36</a:t>
            </a:fld>
            <a:endParaRPr lang="en-US" dirty="0"/>
          </a:p>
        </p:txBody>
      </p:sp>
    </p:spTree>
    <p:extLst>
      <p:ext uri="{BB962C8B-B14F-4D97-AF65-F5344CB8AC3E}">
        <p14:creationId xmlns:p14="http://schemas.microsoft.com/office/powerpoint/2010/main" val="11942549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37</a:t>
            </a:fld>
            <a:endParaRPr lang="en-US" dirty="0"/>
          </a:p>
        </p:txBody>
      </p:sp>
    </p:spTree>
    <p:extLst>
      <p:ext uri="{BB962C8B-B14F-4D97-AF65-F5344CB8AC3E}">
        <p14:creationId xmlns:p14="http://schemas.microsoft.com/office/powerpoint/2010/main" val="34455510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38</a:t>
            </a:fld>
            <a:endParaRPr lang="en-US" dirty="0"/>
          </a:p>
        </p:txBody>
      </p:sp>
    </p:spTree>
    <p:extLst>
      <p:ext uri="{BB962C8B-B14F-4D97-AF65-F5344CB8AC3E}">
        <p14:creationId xmlns:p14="http://schemas.microsoft.com/office/powerpoint/2010/main" val="32282428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39</a:t>
            </a:fld>
            <a:endParaRPr lang="en-US" dirty="0"/>
          </a:p>
        </p:txBody>
      </p:sp>
    </p:spTree>
    <p:extLst>
      <p:ext uri="{BB962C8B-B14F-4D97-AF65-F5344CB8AC3E}">
        <p14:creationId xmlns:p14="http://schemas.microsoft.com/office/powerpoint/2010/main" val="17055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4</a:t>
            </a:fld>
            <a:endParaRPr lang="en-US"/>
          </a:p>
        </p:txBody>
      </p:sp>
    </p:spTree>
    <p:extLst>
      <p:ext uri="{BB962C8B-B14F-4D97-AF65-F5344CB8AC3E}">
        <p14:creationId xmlns:p14="http://schemas.microsoft.com/office/powerpoint/2010/main" val="7255278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pPr marL="96437" indent="0">
              <a:spcAft>
                <a:spcPts val="1266"/>
              </a:spcAft>
              <a:buClr>
                <a:srgbClr val="002955"/>
              </a:buClr>
              <a:buSzPct val="44000"/>
              <a:buFont typeface="Wingdings" pitchFamily="2" charset="2"/>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1200" b="1"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40</a:t>
            </a:fld>
            <a:endParaRPr lang="en-US" dirty="0"/>
          </a:p>
        </p:txBody>
      </p:sp>
    </p:spTree>
    <p:extLst>
      <p:ext uri="{BB962C8B-B14F-4D97-AF65-F5344CB8AC3E}">
        <p14:creationId xmlns:p14="http://schemas.microsoft.com/office/powerpoint/2010/main" val="40559441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41</a:t>
            </a:fld>
            <a:endParaRPr lang="en-US" dirty="0"/>
          </a:p>
        </p:txBody>
      </p:sp>
    </p:spTree>
    <p:extLst>
      <p:ext uri="{BB962C8B-B14F-4D97-AF65-F5344CB8AC3E}">
        <p14:creationId xmlns:p14="http://schemas.microsoft.com/office/powerpoint/2010/main" val="8120622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5790"/>
            <a:ext cx="5715000" cy="4183380"/>
          </a:xfrm>
        </p:spPr>
        <p:txBody>
          <a:bodyPr>
            <a:noAutofit/>
          </a:bodyPr>
          <a:lstStyle/>
          <a:p>
            <a:pPr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42</a:t>
            </a:fld>
            <a:endParaRPr lang="en-US" dirty="0"/>
          </a:p>
        </p:txBody>
      </p:sp>
    </p:spTree>
    <p:extLst>
      <p:ext uri="{BB962C8B-B14F-4D97-AF65-F5344CB8AC3E}">
        <p14:creationId xmlns:p14="http://schemas.microsoft.com/office/powerpoint/2010/main" val="859854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43</a:t>
            </a:fld>
            <a:endParaRPr lang="en-US" dirty="0"/>
          </a:p>
        </p:txBody>
      </p:sp>
    </p:spTree>
    <p:extLst>
      <p:ext uri="{BB962C8B-B14F-4D97-AF65-F5344CB8AC3E}">
        <p14:creationId xmlns:p14="http://schemas.microsoft.com/office/powerpoint/2010/main" val="37353811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44</a:t>
            </a:fld>
            <a:endParaRPr lang="en-US" dirty="0"/>
          </a:p>
        </p:txBody>
      </p:sp>
    </p:spTree>
    <p:extLst>
      <p:ext uri="{BB962C8B-B14F-4D97-AF65-F5344CB8AC3E}">
        <p14:creationId xmlns:p14="http://schemas.microsoft.com/office/powerpoint/2010/main" val="24859145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45</a:t>
            </a:fld>
            <a:endParaRPr lang="en-US" dirty="0"/>
          </a:p>
        </p:txBody>
      </p:sp>
    </p:spTree>
    <p:extLst>
      <p:ext uri="{BB962C8B-B14F-4D97-AF65-F5344CB8AC3E}">
        <p14:creationId xmlns:p14="http://schemas.microsoft.com/office/powerpoint/2010/main" val="21346643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46</a:t>
            </a:fld>
            <a:endParaRPr lang="en-US" dirty="0"/>
          </a:p>
        </p:txBody>
      </p:sp>
    </p:spTree>
    <p:extLst>
      <p:ext uri="{BB962C8B-B14F-4D97-AF65-F5344CB8AC3E}">
        <p14:creationId xmlns:p14="http://schemas.microsoft.com/office/powerpoint/2010/main" val="31578463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47</a:t>
            </a:fld>
            <a:endParaRPr lang="en-US" dirty="0"/>
          </a:p>
        </p:txBody>
      </p:sp>
    </p:spTree>
    <p:extLst>
      <p:ext uri="{BB962C8B-B14F-4D97-AF65-F5344CB8AC3E}">
        <p14:creationId xmlns:p14="http://schemas.microsoft.com/office/powerpoint/2010/main" val="15744327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48</a:t>
            </a:fld>
            <a:endParaRPr lang="en-US" dirty="0"/>
          </a:p>
        </p:txBody>
      </p:sp>
    </p:spTree>
    <p:extLst>
      <p:ext uri="{BB962C8B-B14F-4D97-AF65-F5344CB8AC3E}">
        <p14:creationId xmlns:p14="http://schemas.microsoft.com/office/powerpoint/2010/main" val="419511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3CA1B0-15C9-4F2D-85FD-131A188FAB7D}" type="slidenum">
              <a:rPr lang="en-US" smtClean="0"/>
              <a:pPr/>
              <a:t>49</a:t>
            </a:fld>
            <a:endParaRPr lang="en-US" dirty="0"/>
          </a:p>
        </p:txBody>
      </p:sp>
    </p:spTree>
    <p:extLst>
      <p:ext uri="{BB962C8B-B14F-4D97-AF65-F5344CB8AC3E}">
        <p14:creationId xmlns:p14="http://schemas.microsoft.com/office/powerpoint/2010/main" val="6403619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a:t>
            </a:fld>
            <a:endParaRPr lang="en-US" dirty="0"/>
          </a:p>
        </p:txBody>
      </p:sp>
    </p:spTree>
    <p:extLst>
      <p:ext uri="{BB962C8B-B14F-4D97-AF65-F5344CB8AC3E}">
        <p14:creationId xmlns:p14="http://schemas.microsoft.com/office/powerpoint/2010/main" val="15067864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50</a:t>
            </a:fld>
            <a:endParaRPr lang="en-US" dirty="0"/>
          </a:p>
        </p:txBody>
      </p:sp>
    </p:spTree>
    <p:extLst>
      <p:ext uri="{BB962C8B-B14F-4D97-AF65-F5344CB8AC3E}">
        <p14:creationId xmlns:p14="http://schemas.microsoft.com/office/powerpoint/2010/main" val="42351868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51</a:t>
            </a:fld>
            <a:endParaRPr lang="en-US" dirty="0"/>
          </a:p>
        </p:txBody>
      </p:sp>
    </p:spTree>
    <p:extLst>
      <p:ext uri="{BB962C8B-B14F-4D97-AF65-F5344CB8AC3E}">
        <p14:creationId xmlns:p14="http://schemas.microsoft.com/office/powerpoint/2010/main" val="3912381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xfrm>
            <a:off x="610197" y="4416100"/>
            <a:ext cx="5485805" cy="4183995"/>
          </a:xfrm>
          <a:noFill/>
        </p:spPr>
        <p:txBody>
          <a:bodyPr wrap="square" numCol="1" anchor="t" anchorCtr="0" compatLnSpc="1">
            <a:prstTxWarp prst="textNoShape">
              <a:avLst/>
            </a:prstTxWarp>
            <a:normAutofit/>
          </a:bodyPr>
          <a:lstStyle/>
          <a:p>
            <a:pPr marL="257166" indent="-160729">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dirty="0"/>
          </a:p>
        </p:txBody>
      </p:sp>
      <p:sp>
        <p:nvSpPr>
          <p:cNvPr id="4" name="Slide Number Placeholder 3"/>
          <p:cNvSpPr>
            <a:spLocks noGrp="1"/>
          </p:cNvSpPr>
          <p:nvPr>
            <p:ph type="sldNum" sz="quarter" idx="5"/>
          </p:nvPr>
        </p:nvSpPr>
        <p:spPr/>
        <p:txBody>
          <a:bodyPr/>
          <a:lstStyle/>
          <a:p>
            <a:pPr>
              <a:defRPr/>
            </a:pPr>
            <a:fld id="{30A2CEF5-23D1-4C80-A903-0EB23570C1BD}" type="slidenum">
              <a:rPr lang="en-US" smtClean="0"/>
              <a:pPr>
                <a:defRPr/>
              </a:pPr>
              <a:t>52</a:t>
            </a:fld>
            <a:endParaRPr lang="en-US" dirty="0"/>
          </a:p>
        </p:txBody>
      </p:sp>
    </p:spTree>
    <p:extLst>
      <p:ext uri="{BB962C8B-B14F-4D97-AF65-F5344CB8AC3E}">
        <p14:creationId xmlns:p14="http://schemas.microsoft.com/office/powerpoint/2010/main" val="4068153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53</a:t>
            </a:fld>
            <a:endParaRPr lang="en-US" dirty="0"/>
          </a:p>
        </p:txBody>
      </p:sp>
    </p:spTree>
    <p:extLst>
      <p:ext uri="{BB962C8B-B14F-4D97-AF65-F5344CB8AC3E}">
        <p14:creationId xmlns:p14="http://schemas.microsoft.com/office/powerpoint/2010/main" val="21926691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54</a:t>
            </a:fld>
            <a:endParaRPr lang="en-US" dirty="0"/>
          </a:p>
        </p:txBody>
      </p:sp>
    </p:spTree>
    <p:extLst>
      <p:ext uri="{BB962C8B-B14F-4D97-AF65-F5344CB8AC3E}">
        <p14:creationId xmlns:p14="http://schemas.microsoft.com/office/powerpoint/2010/main" val="19400104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55</a:t>
            </a:fld>
            <a:endParaRPr lang="en-US" dirty="0"/>
          </a:p>
        </p:txBody>
      </p:sp>
    </p:spTree>
    <p:extLst>
      <p:ext uri="{BB962C8B-B14F-4D97-AF65-F5344CB8AC3E}">
        <p14:creationId xmlns:p14="http://schemas.microsoft.com/office/powerpoint/2010/main" val="4282744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56</a:t>
            </a:fld>
            <a:endParaRPr lang="en-US" dirty="0"/>
          </a:p>
        </p:txBody>
      </p:sp>
    </p:spTree>
    <p:extLst>
      <p:ext uri="{BB962C8B-B14F-4D97-AF65-F5344CB8AC3E}">
        <p14:creationId xmlns:p14="http://schemas.microsoft.com/office/powerpoint/2010/main" val="27554432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57</a:t>
            </a:fld>
            <a:endParaRPr lang="en-US" dirty="0"/>
          </a:p>
        </p:txBody>
      </p:sp>
    </p:spTree>
    <p:extLst>
      <p:ext uri="{BB962C8B-B14F-4D97-AF65-F5344CB8AC3E}">
        <p14:creationId xmlns:p14="http://schemas.microsoft.com/office/powerpoint/2010/main" val="8158815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58</a:t>
            </a:fld>
            <a:endParaRPr lang="en-US" dirty="0"/>
          </a:p>
        </p:txBody>
      </p:sp>
    </p:spTree>
    <p:extLst>
      <p:ext uri="{BB962C8B-B14F-4D97-AF65-F5344CB8AC3E}">
        <p14:creationId xmlns:p14="http://schemas.microsoft.com/office/powerpoint/2010/main" val="32920194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59</a:t>
            </a:fld>
            <a:endParaRPr lang="en-US" dirty="0"/>
          </a:p>
        </p:txBody>
      </p:sp>
    </p:spTree>
    <p:extLst>
      <p:ext uri="{BB962C8B-B14F-4D97-AF65-F5344CB8AC3E}">
        <p14:creationId xmlns:p14="http://schemas.microsoft.com/office/powerpoint/2010/main" val="3906939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1336675" y="774700"/>
            <a:ext cx="4649788" cy="3486150"/>
          </a:xfrm>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E69A8B07-6A39-497E-90D3-F1E76E696984}" type="slidenum">
              <a:rPr lang="en-US" smtClean="0"/>
              <a:pPr>
                <a:defRPr/>
              </a:pPr>
              <a:t>6</a:t>
            </a:fld>
            <a:endParaRPr lang="en-US" dirty="0"/>
          </a:p>
        </p:txBody>
      </p:sp>
    </p:spTree>
    <p:extLst>
      <p:ext uri="{BB962C8B-B14F-4D97-AF65-F5344CB8AC3E}">
        <p14:creationId xmlns:p14="http://schemas.microsoft.com/office/powerpoint/2010/main" val="11090290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CA1B0-15C9-4F2D-85FD-131A188FAB7D}" type="slidenum">
              <a:rPr lang="en-US" smtClean="0"/>
              <a:pPr/>
              <a:t>60</a:t>
            </a:fld>
            <a:endParaRPr lang="en-US" dirty="0"/>
          </a:p>
        </p:txBody>
      </p:sp>
    </p:spTree>
    <p:extLst>
      <p:ext uri="{BB962C8B-B14F-4D97-AF65-F5344CB8AC3E}">
        <p14:creationId xmlns:p14="http://schemas.microsoft.com/office/powerpoint/2010/main" val="25155145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D280C8D-69B1-4B16-A100-57CD73618785}" type="slidenum">
              <a:rPr lang="en-US" smtClean="0"/>
              <a:pPr/>
              <a:t>61</a:t>
            </a:fld>
            <a:endParaRPr lang="en-US"/>
          </a:p>
        </p:txBody>
      </p:sp>
    </p:spTree>
    <p:extLst>
      <p:ext uri="{BB962C8B-B14F-4D97-AF65-F5344CB8AC3E}">
        <p14:creationId xmlns:p14="http://schemas.microsoft.com/office/powerpoint/2010/main" val="18205735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69A8B07-6A39-497E-90D3-F1E76E696984}" type="slidenum">
              <a:rPr lang="en-US" smtClean="0"/>
              <a:pPr>
                <a:defRPr/>
              </a:pPr>
              <a:t>62</a:t>
            </a:fld>
            <a:endParaRPr lang="en-US" dirty="0"/>
          </a:p>
        </p:txBody>
      </p:sp>
    </p:spTree>
    <p:extLst>
      <p:ext uri="{BB962C8B-B14F-4D97-AF65-F5344CB8AC3E}">
        <p14:creationId xmlns:p14="http://schemas.microsoft.com/office/powerpoint/2010/main" val="24197808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69A8B07-6A39-497E-90D3-F1E76E696984}" type="slidenum">
              <a:rPr lang="en-US" smtClean="0"/>
              <a:pPr>
                <a:defRPr/>
              </a:pPr>
              <a:t>63</a:t>
            </a:fld>
            <a:endParaRPr lang="en-US" dirty="0"/>
          </a:p>
        </p:txBody>
      </p:sp>
    </p:spTree>
    <p:extLst>
      <p:ext uri="{BB962C8B-B14F-4D97-AF65-F5344CB8AC3E}">
        <p14:creationId xmlns:p14="http://schemas.microsoft.com/office/powerpoint/2010/main" val="30745362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64</a:t>
            </a:fld>
            <a:endParaRPr lang="en-US"/>
          </a:p>
        </p:txBody>
      </p:sp>
    </p:spTree>
    <p:extLst>
      <p:ext uri="{BB962C8B-B14F-4D97-AF65-F5344CB8AC3E}">
        <p14:creationId xmlns:p14="http://schemas.microsoft.com/office/powerpoint/2010/main" val="393591411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69A8B07-6A39-497E-90D3-F1E76E696984}" type="slidenum">
              <a:rPr lang="en-US" smtClean="0"/>
              <a:pPr>
                <a:defRPr/>
              </a:pPr>
              <a:t>65</a:t>
            </a:fld>
            <a:endParaRPr lang="en-US" dirty="0"/>
          </a:p>
        </p:txBody>
      </p:sp>
      <p:sp>
        <p:nvSpPr>
          <p:cNvPr id="2" name="Rectangle 1"/>
          <p:cNvSpPr/>
          <p:nvPr/>
        </p:nvSpPr>
        <p:spPr>
          <a:xfrm>
            <a:off x="701040" y="4648201"/>
            <a:ext cx="5764107" cy="1200329"/>
          </a:xfrm>
          <a:prstGeom prst="rect">
            <a:avLst/>
          </a:prstGeom>
        </p:spPr>
        <p:txBody>
          <a:bodyPr wrap="square">
            <a:spAutoFit/>
          </a:bodyPr>
          <a:lstStyle/>
          <a:p>
            <a:r>
              <a:rPr lang="en-US" dirty="0"/>
              <a:t>more options increase the chances of offering a preference match to the consumer, and second that more options places a greater cognitive burden on consumers because of the additional need to evaluate options.</a:t>
            </a:r>
          </a:p>
        </p:txBody>
      </p:sp>
    </p:spTree>
    <p:extLst>
      <p:ext uri="{BB962C8B-B14F-4D97-AF65-F5344CB8AC3E}">
        <p14:creationId xmlns:p14="http://schemas.microsoft.com/office/powerpoint/2010/main" val="61094938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280C8D-69B1-4B16-A100-57CD73618785}" type="slidenum">
              <a:rPr lang="en-US" smtClean="0"/>
              <a:pPr/>
              <a:t>66</a:t>
            </a:fld>
            <a:endParaRPr lang="en-US"/>
          </a:p>
        </p:txBody>
      </p:sp>
    </p:spTree>
    <p:extLst>
      <p:ext uri="{BB962C8B-B14F-4D97-AF65-F5344CB8AC3E}">
        <p14:creationId xmlns:p14="http://schemas.microsoft.com/office/powerpoint/2010/main" val="188250102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67</a:t>
            </a:fld>
            <a:endParaRPr lang="en-US"/>
          </a:p>
        </p:txBody>
      </p:sp>
      <p:sp>
        <p:nvSpPr>
          <p:cNvPr id="5" name="TextBox 4"/>
          <p:cNvSpPr txBox="1"/>
          <p:nvPr/>
        </p:nvSpPr>
        <p:spPr>
          <a:xfrm>
            <a:off x="1557867" y="914400"/>
            <a:ext cx="3972560" cy="523220"/>
          </a:xfrm>
          <a:prstGeom prst="rect">
            <a:avLst/>
          </a:prstGeom>
          <a:noFill/>
        </p:spPr>
        <p:txBody>
          <a:bodyPr wrap="square" rtlCol="0">
            <a:spAutoFit/>
          </a:bodyPr>
          <a:lstStyle/>
          <a:p>
            <a:r>
              <a:rPr lang="en-US" sz="2800" b="1" dirty="0">
                <a:latin typeface="+mj-lt"/>
              </a:rPr>
              <a:t>Choice Overload?</a:t>
            </a:r>
          </a:p>
        </p:txBody>
      </p:sp>
    </p:spTree>
    <p:extLst>
      <p:ext uri="{BB962C8B-B14F-4D97-AF65-F5344CB8AC3E}">
        <p14:creationId xmlns:p14="http://schemas.microsoft.com/office/powerpoint/2010/main" val="5716099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69A8B07-6A39-497E-90D3-F1E76E696984}" type="slidenum">
              <a:rPr lang="en-US" smtClean="0"/>
              <a:pPr>
                <a:defRPr/>
              </a:pPr>
              <a:t>68</a:t>
            </a:fld>
            <a:endParaRPr lang="en-US" dirty="0"/>
          </a:p>
        </p:txBody>
      </p:sp>
    </p:spTree>
    <p:extLst>
      <p:ext uri="{BB962C8B-B14F-4D97-AF65-F5344CB8AC3E}">
        <p14:creationId xmlns:p14="http://schemas.microsoft.com/office/powerpoint/2010/main" val="16311467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69A8B07-6A39-497E-90D3-F1E76E696984}" type="slidenum">
              <a:rPr lang="en-US" smtClean="0"/>
              <a:pPr>
                <a:defRPr/>
              </a:pPr>
              <a:t>69</a:t>
            </a:fld>
            <a:endParaRPr lang="en-US" dirty="0"/>
          </a:p>
        </p:txBody>
      </p:sp>
    </p:spTree>
    <p:extLst>
      <p:ext uri="{BB962C8B-B14F-4D97-AF65-F5344CB8AC3E}">
        <p14:creationId xmlns:p14="http://schemas.microsoft.com/office/powerpoint/2010/main" val="2515830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en-US" dirty="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fld id="{9EE8E1F0-34C2-466D-A343-D9E49647E647}" type="slidenum">
              <a:rPr lang="en-US" altLang="en-US" sz="1300"/>
              <a:pPr/>
              <a:t>7</a:t>
            </a:fld>
            <a:endParaRPr lang="en-US" altLang="en-US" sz="1300" dirty="0"/>
          </a:p>
        </p:txBody>
      </p:sp>
    </p:spTree>
    <p:extLst>
      <p:ext uri="{BB962C8B-B14F-4D97-AF65-F5344CB8AC3E}">
        <p14:creationId xmlns:p14="http://schemas.microsoft.com/office/powerpoint/2010/main" val="17040465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E69A8B07-6A39-497E-90D3-F1E76E696984}" type="slidenum">
              <a:rPr lang="en-US" smtClean="0"/>
              <a:pPr>
                <a:defRPr/>
              </a:pPr>
              <a:t>70</a:t>
            </a:fld>
            <a:endParaRPr lang="en-US" dirty="0"/>
          </a:p>
        </p:txBody>
      </p:sp>
    </p:spTree>
    <p:extLst>
      <p:ext uri="{BB962C8B-B14F-4D97-AF65-F5344CB8AC3E}">
        <p14:creationId xmlns:p14="http://schemas.microsoft.com/office/powerpoint/2010/main" val="10624814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71</a:t>
            </a:fld>
            <a:endParaRPr lang="en-US"/>
          </a:p>
        </p:txBody>
      </p:sp>
    </p:spTree>
    <p:extLst>
      <p:ext uri="{BB962C8B-B14F-4D97-AF65-F5344CB8AC3E}">
        <p14:creationId xmlns:p14="http://schemas.microsoft.com/office/powerpoint/2010/main" val="181495837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69A8B07-6A39-497E-90D3-F1E76E696984}" type="slidenum">
              <a:rPr lang="en-US" smtClean="0"/>
              <a:pPr>
                <a:defRPr/>
              </a:pPr>
              <a:t>72</a:t>
            </a:fld>
            <a:endParaRPr lang="en-US" dirty="0"/>
          </a:p>
        </p:txBody>
      </p:sp>
    </p:spTree>
    <p:extLst>
      <p:ext uri="{BB962C8B-B14F-4D97-AF65-F5344CB8AC3E}">
        <p14:creationId xmlns:p14="http://schemas.microsoft.com/office/powerpoint/2010/main" val="4619020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xfrm>
            <a:off x="1447800" y="1143000"/>
            <a:ext cx="4114800" cy="3086100"/>
          </a:xfrm>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E69A8B07-6A39-497E-90D3-F1E76E696984}" type="slidenum">
              <a:rPr lang="en-US" smtClean="0"/>
              <a:pPr>
                <a:defRPr/>
              </a:pPr>
              <a:t>73</a:t>
            </a:fld>
            <a:endParaRPr lang="en-US" dirty="0"/>
          </a:p>
        </p:txBody>
      </p:sp>
    </p:spTree>
    <p:extLst>
      <p:ext uri="{BB962C8B-B14F-4D97-AF65-F5344CB8AC3E}">
        <p14:creationId xmlns:p14="http://schemas.microsoft.com/office/powerpoint/2010/main" val="28981876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D280C8D-69B1-4B16-A100-57CD73618785}" type="slidenum">
              <a:rPr lang="en-US" smtClean="0"/>
              <a:pPr/>
              <a:t>74</a:t>
            </a:fld>
            <a:endParaRPr lang="en-US"/>
          </a:p>
        </p:txBody>
      </p:sp>
    </p:spTree>
    <p:extLst>
      <p:ext uri="{BB962C8B-B14F-4D97-AF65-F5344CB8AC3E}">
        <p14:creationId xmlns:p14="http://schemas.microsoft.com/office/powerpoint/2010/main" val="3773706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80C8D-69B1-4B16-A100-57CD73618785}" type="slidenum">
              <a:rPr lang="en-US" smtClean="0"/>
              <a:pPr/>
              <a:t>75</a:t>
            </a:fld>
            <a:endParaRPr lang="en-US"/>
          </a:p>
        </p:txBody>
      </p:sp>
    </p:spTree>
    <p:extLst>
      <p:ext uri="{BB962C8B-B14F-4D97-AF65-F5344CB8AC3E}">
        <p14:creationId xmlns:p14="http://schemas.microsoft.com/office/powerpoint/2010/main" val="2939483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nvPr>
        </p:nvSpPr>
        <p:spPr bwMode="auto">
          <a:noFill/>
        </p:spPr>
        <p:txBody>
          <a:bodyPr wrap="square" numCol="1" anchor="t" anchorCtr="0" compatLnSpc="1">
            <a:prstTxWarp prst="textNoShape">
              <a:avLst/>
            </a:prstTxWarp>
            <a:normAutofit/>
          </a:bodyPr>
          <a:lstStyle/>
          <a:p>
            <a:endParaRPr lang="en-US" dirty="0"/>
          </a:p>
        </p:txBody>
      </p:sp>
      <p:sp>
        <p:nvSpPr>
          <p:cNvPr id="4" name="Slide Number Placeholder 3"/>
          <p:cNvSpPr>
            <a:spLocks noGrp="1"/>
          </p:cNvSpPr>
          <p:nvPr>
            <p:ph type="sldNum" sz="quarter" idx="5"/>
          </p:nvPr>
        </p:nvSpPr>
        <p:spPr/>
        <p:txBody>
          <a:bodyPr/>
          <a:lstStyle/>
          <a:p>
            <a:pPr>
              <a:defRPr/>
            </a:pPr>
            <a:fld id="{D08291FB-B15A-420F-9283-903DB9074EC0}" type="slidenum">
              <a:rPr lang="en-US" smtClean="0"/>
              <a:pPr>
                <a:defRPr/>
              </a:pPr>
              <a:t>8</a:t>
            </a:fld>
            <a:endParaRPr lang="en-US" dirty="0"/>
          </a:p>
        </p:txBody>
      </p:sp>
    </p:spTree>
    <p:extLst>
      <p:ext uri="{BB962C8B-B14F-4D97-AF65-F5344CB8AC3E}">
        <p14:creationId xmlns:p14="http://schemas.microsoft.com/office/powerpoint/2010/main" val="3832077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80C8D-69B1-4B16-A100-57CD73618785}" type="slidenum">
              <a:rPr lang="en-US" smtClean="0"/>
              <a:pPr/>
              <a:t>9</a:t>
            </a:fld>
            <a:endParaRPr lang="en-US"/>
          </a:p>
        </p:txBody>
      </p:sp>
    </p:spTree>
    <p:extLst>
      <p:ext uri="{BB962C8B-B14F-4D97-AF65-F5344CB8AC3E}">
        <p14:creationId xmlns:p14="http://schemas.microsoft.com/office/powerpoint/2010/main" val="1833889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A11D1A1-1DF6-4B54-BCC4-54452A5DA961}" type="datetimeFigureOut">
              <a:rPr lang="en-US" smtClean="0"/>
              <a:pPr/>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A874E-CB43-4F8F-92D2-97AC41D5123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D1A1-1DF6-4B54-BCC4-54452A5DA961}" type="datetimeFigureOut">
              <a:rPr lang="en-US" smtClean="0"/>
              <a:pPr/>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A874E-CB43-4F8F-92D2-97AC41D5123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D1A1-1DF6-4B54-BCC4-54452A5DA961}" type="datetimeFigureOut">
              <a:rPr lang="en-US" smtClean="0"/>
              <a:pPr/>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A874E-CB43-4F8F-92D2-97AC41D5123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1D1A1-1DF6-4B54-BCC4-54452A5DA961}" type="datetimeFigureOut">
              <a:rPr lang="en-US" smtClean="0"/>
              <a:pPr/>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A874E-CB43-4F8F-92D2-97AC41D5123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A11D1A1-1DF6-4B54-BCC4-54452A5DA961}" type="datetimeFigureOut">
              <a:rPr lang="en-US" smtClean="0"/>
              <a:pPr/>
              <a:t>4/8/2021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4A874E-CB43-4F8F-92D2-97AC41D5123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11D1A1-1DF6-4B54-BCC4-54452A5DA961}" type="datetimeFigureOut">
              <a:rPr lang="en-US" smtClean="0"/>
              <a:pPr/>
              <a:t>4/8/2021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4A874E-CB43-4F8F-92D2-97AC41D5123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11D1A1-1DF6-4B54-BCC4-54452A5DA961}" type="datetimeFigureOut">
              <a:rPr lang="en-US" smtClean="0"/>
              <a:pPr/>
              <a:t>4/8/2021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4A874E-CB43-4F8F-92D2-97AC41D5123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11D1A1-1DF6-4B54-BCC4-54452A5DA961}" type="datetimeFigureOut">
              <a:rPr lang="en-US" smtClean="0"/>
              <a:pPr/>
              <a:t>4/8/2021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4A874E-CB43-4F8F-92D2-97AC41D5123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11D1A1-1DF6-4B54-BCC4-54452A5DA961}" type="datetimeFigureOut">
              <a:rPr lang="en-US" smtClean="0"/>
              <a:pPr/>
              <a:t>4/8/2021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4A874E-CB43-4F8F-92D2-97AC41D5123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11D1A1-1DF6-4B54-BCC4-54452A5DA961}" type="datetimeFigureOut">
              <a:rPr lang="en-US" smtClean="0"/>
              <a:pPr/>
              <a:t>4/8/2021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4A874E-CB43-4F8F-92D2-97AC41D5123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11D1A1-1DF6-4B54-BCC4-54452A5DA961}" type="datetimeFigureOut">
              <a:rPr lang="en-US" smtClean="0"/>
              <a:pPr/>
              <a:t>4/8/2021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4A874E-CB43-4F8F-92D2-97AC41D5123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11D1A1-1DF6-4B54-BCC4-54452A5DA961}" type="datetimeFigureOut">
              <a:rPr lang="en-US" smtClean="0"/>
              <a:pPr/>
              <a:t>4/8/2021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4A874E-CB43-4F8F-92D2-97AC41D5123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gif"/><Relationship Id="rId4" Type="http://schemas.openxmlformats.org/officeDocument/2006/relationships/image" Target="../media/image25.gif"/></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hyperlink" Target="http://www.fsis.usda.gov/wps/portal/fsis/topics/food-safety-education/get-answers/food-safety-fact-sheets/meat-preparation/fresh-pork-from-farm-to-table/CT_Index"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hyperlink" Target="http://ssrn.com/abstract=2466991"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49560" y="685800"/>
            <a:ext cx="8197453" cy="208954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800" b="1" dirty="0">
                <a:sym typeface="UC Berkeley OS Sign"/>
              </a:rPr>
              <a:t>CogSci 150</a:t>
            </a:r>
            <a:br>
              <a:rPr lang="en-US" sz="3800" b="1" dirty="0">
                <a:sym typeface="UC Berkeley OS Sign"/>
              </a:rPr>
            </a:br>
            <a:r>
              <a:rPr lang="en-US" sz="3800" b="1" dirty="0">
                <a:sym typeface="UC Berkeley OS Sign"/>
              </a:rPr>
              <a:t>“Sensemaking and Organizing”</a:t>
            </a:r>
            <a:br>
              <a:rPr lang="en-US" sz="3800" b="1" dirty="0">
                <a:sym typeface="UC Berkeley OS Sign"/>
              </a:rPr>
            </a:br>
            <a:r>
              <a:rPr lang="en-US" sz="3800" b="1" dirty="0">
                <a:sym typeface="UC Berkeley OS Sign"/>
              </a:rPr>
              <a:t>Spring 2021</a:t>
            </a:r>
            <a:endParaRPr lang="en-US" sz="3400" dirty="0">
              <a:sym typeface="UC Berkeley OS Sign"/>
            </a:endParaRPr>
          </a:p>
        </p:txBody>
      </p:sp>
      <p:sp>
        <p:nvSpPr>
          <p:cNvPr id="2051" name="Rectangle 2"/>
          <p:cNvSpPr>
            <a:spLocks noGrp="1" noChangeArrowheads="1"/>
          </p:cNvSpPr>
          <p:nvPr>
            <p:ph type="body" idx="1"/>
          </p:nvPr>
        </p:nvSpPr>
        <p:spPr>
          <a:xfrm>
            <a:off x="418306" y="2286000"/>
            <a:ext cx="8228707" cy="3589734"/>
          </a:xfrm>
        </p:spPr>
        <p:txBody>
          <a:bodyPr anchor="ctr">
            <a:normAutofit fontScale="70000" lnSpcReduction="20000"/>
          </a:bodyPr>
          <a:lstStyle/>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Robert J. </a:t>
            </a:r>
            <a:r>
              <a:rPr lang="en-US" sz="3000" dirty="0" err="1">
                <a:sym typeface="UC Berkeley OS Sign"/>
              </a:rPr>
              <a:t>Glushko</a:t>
            </a: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000" dirty="0">
                <a:sym typeface="UC Berkeley OS Sign"/>
              </a:rPr>
            </a:br>
            <a:r>
              <a:rPr lang="en-US" sz="3000" dirty="0">
                <a:sym typeface="UC Berkeley OS Sign"/>
              </a:rPr>
              <a:t>glushko@berkeley.edu</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endParaRPr lang="en-US" sz="3000" dirty="0">
              <a:sym typeface="UC Berkeley OS Sign"/>
            </a:endParaRP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8 April 2021</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000" dirty="0">
                <a:sym typeface="UC Berkeley OS Sign"/>
              </a:rPr>
              <a:t>22) </a:t>
            </a:r>
            <a:r>
              <a:rPr lang="en-US" sz="2800" dirty="0">
                <a:sym typeface="UC Berkeley OS Sign"/>
              </a:rPr>
              <a:t>Organizing and Interaction Design;</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sym typeface="UC Berkeley OS Sign"/>
              </a:rPr>
              <a:t>Applied Behavioral Economics</a:t>
            </a:r>
          </a:p>
          <a:p>
            <a:pPr marL="0" indent="0" algn="ctr">
              <a:lnSpc>
                <a:spcPct val="92000"/>
              </a:lnSpc>
              <a:buNone/>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2800" dirty="0">
                <a:sym typeface="UC Berkeley OS Sign"/>
              </a:rPr>
              <a:t>Choice Architecture; </a:t>
            </a:r>
            <a:br>
              <a:rPr lang="en-US" sz="2800" dirty="0">
                <a:sym typeface="UC Berkeley OS Sign"/>
              </a:rPr>
            </a:br>
            <a:br>
              <a:rPr lang="en-US" sz="3000" dirty="0">
                <a:sym typeface="UC Berkeley OS Sign"/>
              </a:rPr>
            </a:br>
            <a:r>
              <a:rPr lang="en-US" sz="3000" dirty="0">
                <a:sym typeface="UC Berkeley OS Sign"/>
              </a:rPr>
              <a:t> </a:t>
            </a:r>
            <a:endParaRPr lang="en-US" sz="3000" dirty="0">
              <a:solidFill>
                <a:srgbClr val="002955"/>
              </a:solidFill>
              <a:sym typeface="UC Berkeley OS Sign"/>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10</a:t>
            </a:fld>
            <a:endParaRPr lang="en-US" sz="1500" dirty="0">
              <a:solidFill>
                <a:srgbClr val="002955"/>
              </a:solidFill>
              <a:latin typeface="UC Berkeley OS Sign"/>
              <a:ea typeface="MS PGothic" pitchFamily="34" charset="-128"/>
              <a:sym typeface="UC Berkeley OS Sign"/>
            </a:endParaRPr>
          </a:p>
        </p:txBody>
      </p:sp>
      <p:sp>
        <p:nvSpPr>
          <p:cNvPr id="10" name="Title 9"/>
          <p:cNvSpPr>
            <a:spLocks noGrp="1"/>
          </p:cNvSpPr>
          <p:nvPr>
            <p:ph type="title"/>
          </p:nvPr>
        </p:nvSpPr>
        <p:spPr>
          <a:xfrm>
            <a:off x="76200" y="-5500"/>
            <a:ext cx="8874123" cy="22098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Easily Perceivable</a:t>
            </a:r>
            <a:br>
              <a:rPr lang="en-US" sz="4000" b="1" dirty="0"/>
            </a:br>
            <a:r>
              <a:rPr lang="en-US" sz="4000" b="1" dirty="0"/>
              <a:t> “Negative-Affordances”</a:t>
            </a:r>
          </a:p>
        </p:txBody>
      </p:sp>
      <p:pic>
        <p:nvPicPr>
          <p:cNvPr id="2056" name="Picture 8" descr="http://assets.macys.com/navapp/web20/assets/script/scene7/core/images/spacer.gif"/>
          <p:cNvPicPr>
            <a:picLocks noChangeAspect="1" noChangeArrowheads="1"/>
          </p:cNvPicPr>
          <p:nvPr/>
        </p:nvPicPr>
        <p:blipFill>
          <a:blip r:embed="rId3"/>
          <a:srcRect/>
          <a:stretch>
            <a:fillRect/>
          </a:stretch>
        </p:blipFill>
        <p:spPr bwMode="auto">
          <a:xfrm>
            <a:off x="155575" y="-136525"/>
            <a:ext cx="9525" cy="9525"/>
          </a:xfrm>
          <a:prstGeom prst="rect">
            <a:avLst/>
          </a:prstGeom>
          <a:noFill/>
        </p:spPr>
      </p:pic>
      <p:pic>
        <p:nvPicPr>
          <p:cNvPr id="2058" name="Picture 10" descr="http://assets.macys.com/navapp/web20/assets/script/scene7/core/images/spacer.gif"/>
          <p:cNvPicPr>
            <a:picLocks noChangeAspect="1" noChangeArrowheads="1"/>
          </p:cNvPicPr>
          <p:nvPr/>
        </p:nvPicPr>
        <p:blipFill>
          <a:blip r:embed="rId3"/>
          <a:srcRect/>
          <a:stretch>
            <a:fillRect/>
          </a:stretch>
        </p:blipFill>
        <p:spPr bwMode="auto">
          <a:xfrm>
            <a:off x="155575" y="-136525"/>
            <a:ext cx="9525" cy="9525"/>
          </a:xfrm>
          <a:prstGeom prst="rect">
            <a:avLst/>
          </a:prstGeom>
          <a:noFill/>
        </p:spPr>
      </p:pic>
      <p:pic>
        <p:nvPicPr>
          <p:cNvPr id="2060" name="Picture 12" descr="http://assets.macys.com/navapp/web20/assets/script/scene7/core/images/spacer.gif"/>
          <p:cNvPicPr>
            <a:picLocks noChangeAspect="1" noChangeArrowheads="1"/>
          </p:cNvPicPr>
          <p:nvPr/>
        </p:nvPicPr>
        <p:blipFill>
          <a:blip r:embed="rId3"/>
          <a:srcRect/>
          <a:stretch>
            <a:fillRect/>
          </a:stretch>
        </p:blipFill>
        <p:spPr bwMode="auto">
          <a:xfrm>
            <a:off x="155575" y="-136525"/>
            <a:ext cx="9525" cy="9525"/>
          </a:xfrm>
          <a:prstGeom prst="rect">
            <a:avLst/>
          </a:prstGeom>
          <a:noFill/>
        </p:spPr>
      </p:pic>
      <p:pic>
        <p:nvPicPr>
          <p:cNvPr id="3" name="Picture 2">
            <a:extLst>
              <a:ext uri="{FF2B5EF4-FFF2-40B4-BE49-F238E27FC236}">
                <a16:creationId xmlns:a16="http://schemas.microsoft.com/office/drawing/2014/main" id="{86F0CAEC-BD37-4EAD-9C26-1312745E9F23}"/>
              </a:ext>
            </a:extLst>
          </p:cNvPr>
          <p:cNvPicPr>
            <a:picLocks noChangeAspect="1"/>
          </p:cNvPicPr>
          <p:nvPr/>
        </p:nvPicPr>
        <p:blipFill>
          <a:blip r:embed="rId4"/>
          <a:stretch>
            <a:fillRect/>
          </a:stretch>
        </p:blipFill>
        <p:spPr>
          <a:xfrm>
            <a:off x="506134" y="2057400"/>
            <a:ext cx="4065866" cy="3790950"/>
          </a:xfrm>
          <a:prstGeom prst="rect">
            <a:avLst/>
          </a:prstGeom>
        </p:spPr>
      </p:pic>
      <p:pic>
        <p:nvPicPr>
          <p:cNvPr id="5" name="Picture 4">
            <a:extLst>
              <a:ext uri="{FF2B5EF4-FFF2-40B4-BE49-F238E27FC236}">
                <a16:creationId xmlns:a16="http://schemas.microsoft.com/office/drawing/2014/main" id="{9EA73A26-CEEB-4D72-AC57-F0DD14DBCF45}"/>
              </a:ext>
            </a:extLst>
          </p:cNvPr>
          <p:cNvPicPr>
            <a:picLocks noChangeAspect="1"/>
          </p:cNvPicPr>
          <p:nvPr/>
        </p:nvPicPr>
        <p:blipFill>
          <a:blip r:embed="rId5"/>
          <a:stretch>
            <a:fillRect/>
          </a:stretch>
        </p:blipFill>
        <p:spPr>
          <a:xfrm>
            <a:off x="4745617" y="1971675"/>
            <a:ext cx="3962400" cy="3962400"/>
          </a:xfrm>
          <a:prstGeom prst="rect">
            <a:avLst/>
          </a:prstGeom>
        </p:spPr>
      </p:pic>
      <p:sp>
        <p:nvSpPr>
          <p:cNvPr id="2" name="TextBox 1">
            <a:extLst>
              <a:ext uri="{FF2B5EF4-FFF2-40B4-BE49-F238E27FC236}">
                <a16:creationId xmlns:a16="http://schemas.microsoft.com/office/drawing/2014/main" id="{E5C3C450-567F-4C78-BE1D-349ADF32D003}"/>
              </a:ext>
            </a:extLst>
          </p:cNvPr>
          <p:cNvSpPr txBox="1"/>
          <p:nvPr/>
        </p:nvSpPr>
        <p:spPr>
          <a:xfrm>
            <a:off x="762000" y="6096000"/>
            <a:ext cx="7239000" cy="461665"/>
          </a:xfrm>
          <a:prstGeom prst="rect">
            <a:avLst/>
          </a:prstGeom>
          <a:noFill/>
        </p:spPr>
        <p:txBody>
          <a:bodyPr wrap="square" rtlCol="0">
            <a:spAutoFit/>
          </a:bodyPr>
          <a:lstStyle/>
          <a:p>
            <a:r>
              <a:rPr lang="en-US" sz="2400" b="1" i="1" dirty="0">
                <a:solidFill>
                  <a:srgbClr val="FF0000"/>
                </a:solidFill>
              </a:rPr>
              <a:t>“You can’t put a square peg in a round hole”</a:t>
            </a:r>
          </a:p>
        </p:txBody>
      </p:sp>
    </p:spTree>
    <p:extLst>
      <p:ext uri="{BB962C8B-B14F-4D97-AF65-F5344CB8AC3E}">
        <p14:creationId xmlns:p14="http://schemas.microsoft.com/office/powerpoint/2010/main" val="208438498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152400" y="15240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UI Design</a:t>
            </a:r>
            <a:br>
              <a:rPr lang="en-US" sz="3600" b="1" dirty="0">
                <a:sym typeface="UC Berkeley OS Sign"/>
              </a:rPr>
            </a:br>
            <a:r>
              <a:rPr lang="en-US" sz="3600" b="1" dirty="0">
                <a:sym typeface="UC Berkeley OS Sign"/>
              </a:rPr>
              <a:t> to Support Interaction</a:t>
            </a:r>
            <a:endParaRPr lang="en-US" sz="3400"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11</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457200" y="1447800"/>
            <a:ext cx="7848600" cy="5106043"/>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Many interactions with physical and digital resources are initiated using designed controls or other “user interface elements”</a:t>
            </a:r>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These controls and UI elements have affordances too, and good design makes it easy to see how to use them (and bad design doesn’t)</a:t>
            </a:r>
          </a:p>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Does the arrangement of the controls map well to the arrangement of the resources they control?</a:t>
            </a:r>
          </a:p>
        </p:txBody>
      </p:sp>
    </p:spTree>
    <p:extLst>
      <p:ext uri="{BB962C8B-B14F-4D97-AF65-F5344CB8AC3E}">
        <p14:creationId xmlns:p14="http://schemas.microsoft.com/office/powerpoint/2010/main" val="105526072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AD79A-3DDE-4C81-A88D-5EB4F544FD2D}"/>
              </a:ext>
            </a:extLst>
          </p:cNvPr>
          <p:cNvSpPr>
            <a:spLocks noGrp="1"/>
          </p:cNvSpPr>
          <p:nvPr>
            <p:ph type="title"/>
          </p:nvPr>
        </p:nvSpPr>
        <p:spPr>
          <a:xfrm>
            <a:off x="457200" y="62012"/>
            <a:ext cx="8077200" cy="1143000"/>
          </a:xfrm>
        </p:spPr>
        <p:txBody>
          <a:bodyPr>
            <a:normAutofit/>
          </a:bodyPr>
          <a:lstStyle/>
          <a:p>
            <a:r>
              <a:rPr lang="en-US" b="1" dirty="0"/>
              <a:t>Which Button Do I Push?</a:t>
            </a:r>
          </a:p>
        </p:txBody>
      </p:sp>
      <p:pic>
        <p:nvPicPr>
          <p:cNvPr id="5" name="Picture 4">
            <a:extLst>
              <a:ext uri="{FF2B5EF4-FFF2-40B4-BE49-F238E27FC236}">
                <a16:creationId xmlns:a16="http://schemas.microsoft.com/office/drawing/2014/main" id="{EED8AF61-06F7-40AE-B6CE-049D5FD273C4}"/>
              </a:ext>
            </a:extLst>
          </p:cNvPr>
          <p:cNvPicPr>
            <a:picLocks noChangeAspect="1"/>
          </p:cNvPicPr>
          <p:nvPr/>
        </p:nvPicPr>
        <p:blipFill>
          <a:blip r:embed="rId3"/>
          <a:stretch>
            <a:fillRect/>
          </a:stretch>
        </p:blipFill>
        <p:spPr>
          <a:xfrm>
            <a:off x="4267200" y="1748366"/>
            <a:ext cx="4744065" cy="4085167"/>
          </a:xfrm>
          <a:prstGeom prst="rect">
            <a:avLst/>
          </a:prstGeom>
        </p:spPr>
      </p:pic>
      <p:pic>
        <p:nvPicPr>
          <p:cNvPr id="6" name="Picture 5">
            <a:extLst>
              <a:ext uri="{FF2B5EF4-FFF2-40B4-BE49-F238E27FC236}">
                <a16:creationId xmlns:a16="http://schemas.microsoft.com/office/drawing/2014/main" id="{196C7571-F60D-4D4C-8452-C01D69FE4A84}"/>
              </a:ext>
            </a:extLst>
          </p:cNvPr>
          <p:cNvPicPr>
            <a:picLocks noChangeAspect="1"/>
          </p:cNvPicPr>
          <p:nvPr/>
        </p:nvPicPr>
        <p:blipFill>
          <a:blip r:embed="rId4"/>
          <a:stretch>
            <a:fillRect/>
          </a:stretch>
        </p:blipFill>
        <p:spPr>
          <a:xfrm>
            <a:off x="533400" y="1371600"/>
            <a:ext cx="3552825" cy="4838700"/>
          </a:xfrm>
          <a:prstGeom prst="rect">
            <a:avLst/>
          </a:prstGeom>
        </p:spPr>
      </p:pic>
    </p:spTree>
    <p:extLst>
      <p:ext uri="{BB962C8B-B14F-4D97-AF65-F5344CB8AC3E}">
        <p14:creationId xmlns:p14="http://schemas.microsoft.com/office/powerpoint/2010/main" val="922869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3" cstate="print"/>
          <a:srcRect/>
          <a:stretch>
            <a:fillRect/>
          </a:stretch>
        </p:blipFill>
        <p:spPr bwMode="auto">
          <a:xfrm>
            <a:off x="1066800" y="2060864"/>
            <a:ext cx="1381125" cy="3962400"/>
          </a:xfrm>
          <a:prstGeom prst="rect">
            <a:avLst/>
          </a:prstGeom>
          <a:noFill/>
          <a:ln w="9525">
            <a:noFill/>
            <a:miter lim="800000"/>
            <a:headEnd/>
            <a:tailEnd/>
          </a:ln>
        </p:spPr>
      </p:pic>
      <p:pic>
        <p:nvPicPr>
          <p:cNvPr id="51203" name="Picture 3"/>
          <p:cNvPicPr>
            <a:picLocks noChangeAspect="1" noChangeArrowheads="1"/>
          </p:cNvPicPr>
          <p:nvPr/>
        </p:nvPicPr>
        <p:blipFill>
          <a:blip r:embed="rId4" cstate="print"/>
          <a:srcRect/>
          <a:stretch>
            <a:fillRect/>
          </a:stretch>
        </p:blipFill>
        <p:spPr bwMode="auto">
          <a:xfrm>
            <a:off x="3048000" y="2192482"/>
            <a:ext cx="5554014" cy="3505200"/>
          </a:xfrm>
          <a:prstGeom prst="rect">
            <a:avLst/>
          </a:prstGeom>
          <a:noFill/>
          <a:ln w="9525">
            <a:noFill/>
            <a:miter lim="800000"/>
            <a:headEnd/>
            <a:tailEnd/>
          </a:ln>
        </p:spPr>
      </p:pic>
      <p:sp>
        <p:nvSpPr>
          <p:cNvPr id="4" name="TextBox 3"/>
          <p:cNvSpPr txBox="1"/>
          <p:nvPr/>
        </p:nvSpPr>
        <p:spPr>
          <a:xfrm>
            <a:off x="304800" y="116038"/>
            <a:ext cx="3429000" cy="1754326"/>
          </a:xfrm>
          <a:prstGeom prst="rect">
            <a:avLst/>
          </a:prstGeom>
          <a:noFill/>
        </p:spPr>
        <p:txBody>
          <a:bodyPr wrap="square" rtlCol="0">
            <a:spAutoFit/>
          </a:bodyPr>
          <a:lstStyle/>
          <a:p>
            <a:r>
              <a:rPr lang="en-US" sz="3600" b="1" dirty="0"/>
              <a:t>BEFORE:  Array of 6 light switches </a:t>
            </a:r>
          </a:p>
        </p:txBody>
      </p:sp>
      <p:sp>
        <p:nvSpPr>
          <p:cNvPr id="5" name="TextBox 4"/>
          <p:cNvSpPr txBox="1"/>
          <p:nvPr/>
        </p:nvSpPr>
        <p:spPr>
          <a:xfrm>
            <a:off x="3392705" y="860535"/>
            <a:ext cx="5105400" cy="1200329"/>
          </a:xfrm>
          <a:prstGeom prst="rect">
            <a:avLst/>
          </a:prstGeom>
          <a:noFill/>
        </p:spPr>
        <p:txBody>
          <a:bodyPr wrap="square" rtlCol="0">
            <a:spAutoFit/>
          </a:bodyPr>
          <a:lstStyle/>
          <a:p>
            <a:r>
              <a:rPr lang="en-US" sz="3600" b="1" dirty="0"/>
              <a:t>AFTER: Switches arranged to match room layout </a:t>
            </a:r>
          </a:p>
        </p:txBody>
      </p:sp>
      <p:sp>
        <p:nvSpPr>
          <p:cNvPr id="6" name="TextBox 5"/>
          <p:cNvSpPr txBox="1"/>
          <p:nvPr/>
        </p:nvSpPr>
        <p:spPr>
          <a:xfrm>
            <a:off x="1828800" y="6019800"/>
            <a:ext cx="6096000" cy="400110"/>
          </a:xfrm>
          <a:prstGeom prst="rect">
            <a:avLst/>
          </a:prstGeom>
          <a:noFill/>
        </p:spPr>
        <p:txBody>
          <a:bodyPr wrap="square" rtlCol="0">
            <a:spAutoFit/>
          </a:bodyPr>
          <a:lstStyle/>
          <a:p>
            <a:r>
              <a:rPr lang="en-US" sz="2000" dirty="0"/>
              <a:t>Donald Norman, The Design of Everyday Things</a:t>
            </a:r>
          </a:p>
        </p:txBody>
      </p:sp>
    </p:spTree>
    <p:extLst>
      <p:ext uri="{BB962C8B-B14F-4D97-AF65-F5344CB8AC3E}">
        <p14:creationId xmlns:p14="http://schemas.microsoft.com/office/powerpoint/2010/main" val="51195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71600" y="125289"/>
            <a:ext cx="7391400" cy="954107"/>
          </a:xfrm>
          <a:prstGeom prst="rect">
            <a:avLst/>
          </a:prstGeom>
          <a:noFill/>
        </p:spPr>
        <p:txBody>
          <a:bodyPr wrap="square" rtlCol="0">
            <a:spAutoFit/>
          </a:bodyPr>
          <a:lstStyle/>
          <a:p>
            <a:r>
              <a:rPr lang="en-US" sz="2800" b="1" dirty="0"/>
              <a:t>Beer tap handles used to distinguish identical knobs in control room of a nuclear power plant</a:t>
            </a:r>
          </a:p>
        </p:txBody>
      </p:sp>
      <p:pic>
        <p:nvPicPr>
          <p:cNvPr id="1029" name="Picture 5"/>
          <p:cNvPicPr>
            <a:picLocks noChangeAspect="1" noChangeArrowheads="1"/>
          </p:cNvPicPr>
          <p:nvPr/>
        </p:nvPicPr>
        <p:blipFill>
          <a:blip r:embed="rId3" cstate="print"/>
          <a:srcRect/>
          <a:stretch>
            <a:fillRect/>
          </a:stretch>
        </p:blipFill>
        <p:spPr bwMode="auto">
          <a:xfrm>
            <a:off x="2133600" y="1079396"/>
            <a:ext cx="6781800" cy="5776223"/>
          </a:xfrm>
          <a:prstGeom prst="rect">
            <a:avLst/>
          </a:prstGeom>
          <a:noFill/>
          <a:ln w="9525">
            <a:noFill/>
            <a:miter lim="800000"/>
            <a:headEnd/>
            <a:tailEnd/>
          </a:ln>
        </p:spPr>
      </p:pic>
      <p:sp>
        <p:nvSpPr>
          <p:cNvPr id="7" name="TextBox 6"/>
          <p:cNvSpPr txBox="1"/>
          <p:nvPr/>
        </p:nvSpPr>
        <p:spPr>
          <a:xfrm>
            <a:off x="457200" y="3075057"/>
            <a:ext cx="1559719" cy="1384995"/>
          </a:xfrm>
          <a:prstGeom prst="rect">
            <a:avLst/>
          </a:prstGeom>
          <a:noFill/>
        </p:spPr>
        <p:txBody>
          <a:bodyPr wrap="square" rtlCol="0">
            <a:spAutoFit/>
          </a:bodyPr>
          <a:lstStyle/>
          <a:p>
            <a:r>
              <a:rPr lang="en-US" sz="2800" b="1" dirty="0"/>
              <a:t>in Norman,</a:t>
            </a:r>
          </a:p>
          <a:p>
            <a:r>
              <a:rPr lang="en-US" sz="2800" b="1" dirty="0" err="1"/>
              <a:t>TDoET</a:t>
            </a:r>
            <a:endParaRPr lang="en-US" sz="2800" b="1" dirty="0"/>
          </a:p>
        </p:txBody>
      </p:sp>
    </p:spTree>
    <p:extLst>
      <p:ext uri="{BB962C8B-B14F-4D97-AF65-F5344CB8AC3E}">
        <p14:creationId xmlns:p14="http://schemas.microsoft.com/office/powerpoint/2010/main" val="28428451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457645" y="3048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Creating New Capabilities</a:t>
            </a:r>
          </a:p>
        </p:txBody>
      </p:sp>
      <p:sp>
        <p:nvSpPr>
          <p:cNvPr id="5017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F8CF095-0319-4AF9-BDC4-02554DE408AF}" type="slidenum">
              <a:rPr lang="en-US" sz="1500">
                <a:solidFill>
                  <a:srgbClr val="002955"/>
                </a:solidFill>
                <a:latin typeface="UC Berkeley OS Sign"/>
                <a:ea typeface="MS PGothic" pitchFamily="34" charset="-128"/>
                <a:sym typeface="UC Berkeley OS Sign"/>
              </a:rPr>
              <a:pPr algn="ctr"/>
              <a:t>15</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661453" y="2057400"/>
            <a:ext cx="7924800" cy="3403141"/>
          </a:xfrm>
          <a:prstGeom prst="rect">
            <a:avLst/>
          </a:prstGeom>
          <a:noFill/>
          <a:ln w="9525">
            <a:noFill/>
            <a:miter lim="800000"/>
            <a:headEnd/>
            <a:tailEnd/>
          </a:ln>
        </p:spPr>
        <p:txBody>
          <a:bodyPr wrap="square" lIns="64291" tIns="32146" rIns="64291" bIns="32146">
            <a:spAutoFit/>
          </a:bodyPr>
          <a:lstStyle/>
          <a:p>
            <a:pPr marL="160729" indent="-160729" eaLnBrk="0" fontAlgn="base" hangingPunct="0">
              <a:lnSpc>
                <a:spcPct val="92000"/>
              </a:lnSpc>
              <a:spcBef>
                <a:spcPts val="1266"/>
              </a:spcBef>
              <a:spcAft>
                <a:spcPct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sym typeface="Arial" pitchFamily="34" charset="0"/>
              </a:rPr>
              <a:t>The interactions that are “afforded” by inherent properties are distinct from the “designed interactions” that are </a:t>
            </a:r>
            <a:r>
              <a:rPr lang="en-US" sz="3200" dirty="0">
                <a:sym typeface="UC Berkeley OS Sign"/>
              </a:rPr>
              <a:t>made possible by intentional acts of description, arrangement, or technological mediation</a:t>
            </a:r>
          </a:p>
          <a:p>
            <a:pPr marL="160729" indent="-160729" eaLnBrk="0" fontAlgn="base" hangingPunct="0">
              <a:lnSpc>
                <a:spcPct val="92000"/>
              </a:lnSpc>
              <a:spcBef>
                <a:spcPts val="1266"/>
              </a:spcBef>
              <a:spcAft>
                <a:spcPct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sym typeface="UC Berkeley OS Sign"/>
              </a:rPr>
              <a:t> </a:t>
            </a:r>
            <a:r>
              <a:rPr lang="en-US" sz="3200" dirty="0">
                <a:sym typeface="Arial" pitchFamily="34" charset="0"/>
              </a:rPr>
              <a:t>Creating new capabilities/affordances is often the purpose of design</a:t>
            </a:r>
          </a:p>
        </p:txBody>
      </p:sp>
    </p:spTree>
    <p:extLst>
      <p:ext uri="{BB962C8B-B14F-4D97-AF65-F5344CB8AC3E}">
        <p14:creationId xmlns:p14="http://schemas.microsoft.com/office/powerpoint/2010/main" val="257352132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rtialArtsCategories.gif"/>
          <p:cNvPicPr>
            <a:picLocks noChangeAspect="1"/>
          </p:cNvPicPr>
          <p:nvPr/>
        </p:nvPicPr>
        <p:blipFill>
          <a:blip r:embed="rId3" cstate="print"/>
          <a:stretch>
            <a:fillRect/>
          </a:stretch>
        </p:blipFill>
        <p:spPr>
          <a:xfrm>
            <a:off x="4495353" y="2123186"/>
            <a:ext cx="4524653" cy="4524653"/>
          </a:xfrm>
          <a:prstGeom prst="rect">
            <a:avLst/>
          </a:prstGeom>
        </p:spPr>
      </p:pic>
      <p:sp>
        <p:nvSpPr>
          <p:cNvPr id="29698" name="Rectangle 1"/>
          <p:cNvSpPr>
            <a:spLocks noGrp="1" noChangeArrowheads="1"/>
          </p:cNvSpPr>
          <p:nvPr>
            <p:ph type="title"/>
          </p:nvPr>
        </p:nvSpPr>
        <p:spPr>
          <a:xfrm>
            <a:off x="647329" y="40184"/>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Design and “Capability Discovery”</a:t>
            </a:r>
            <a:endParaRPr lang="en-US" sz="3400"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16</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123994" y="1195894"/>
            <a:ext cx="4876800" cy="6022576"/>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With physical resources, good design makes it easy to distinguish between parts and properties that are functional and those that are decorative or otherwise non-functional</a:t>
            </a:r>
          </a:p>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But with digital and computational resources, it is often impossible to discern capability because it is</a:t>
            </a:r>
            <a:r>
              <a:rPr lang="en-US" sz="2800" dirty="0">
                <a:latin typeface="UC Berkeley OS Sign"/>
                <a:sym typeface="UC Berkeley OS Sign"/>
              </a:rPr>
              <a:t> internally implemented rather than inherent in perceptible surface properties</a:t>
            </a:r>
          </a:p>
          <a:p>
            <a:pPr marL="342900" indent="-342900" eaLnBrk="0" fontAlgn="base" hangingPunct="0">
              <a:lnSpc>
                <a:spcPct val="93000"/>
              </a:lnSpc>
              <a:spcBef>
                <a:spcPts val="1800"/>
              </a:spcBef>
              <a:spcAft>
                <a:spcPct val="0"/>
              </a:spcAft>
              <a:buFont typeface="Arial" pitchFamily="34" charset="0"/>
              <a:buChar char="•"/>
            </a:pPr>
            <a:endParaRPr lang="en-US" sz="2000" dirty="0">
              <a:latin typeface="UC Berkeley OS Sign"/>
              <a:cs typeface="Arial" pitchFamily="34" charset="0"/>
              <a:sym typeface="Arial" pitchFamily="34" charset="0"/>
            </a:endParaRPr>
          </a:p>
        </p:txBody>
      </p:sp>
      <p:sp>
        <p:nvSpPr>
          <p:cNvPr id="3" name="TextBox 2"/>
          <p:cNvSpPr txBox="1"/>
          <p:nvPr/>
        </p:nvSpPr>
        <p:spPr>
          <a:xfrm>
            <a:off x="5943600" y="1416872"/>
            <a:ext cx="2498717" cy="1200329"/>
          </a:xfrm>
          <a:prstGeom prst="rect">
            <a:avLst/>
          </a:prstGeom>
          <a:noFill/>
        </p:spPr>
        <p:txBody>
          <a:bodyPr wrap="square" rtlCol="0">
            <a:spAutoFit/>
          </a:bodyPr>
          <a:lstStyle/>
          <a:p>
            <a:r>
              <a:rPr lang="en-US" sz="2400" i="1" dirty="0"/>
              <a:t>What can I do? How do you interact with me?</a:t>
            </a:r>
          </a:p>
        </p:txBody>
      </p:sp>
    </p:spTree>
    <p:extLst>
      <p:ext uri="{BB962C8B-B14F-4D97-AF65-F5344CB8AC3E}">
        <p14:creationId xmlns:p14="http://schemas.microsoft.com/office/powerpoint/2010/main" val="223635074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33400" y="381000"/>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Interactions with Digital and Computerized Resources</a:t>
            </a:r>
            <a:endParaRPr lang="en-US" sz="3400"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17</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381000" y="1676400"/>
            <a:ext cx="8534400" cy="1254092"/>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Even when we see some indications of potential interactions we can't directly understand or compare their capability</a:t>
            </a:r>
          </a:p>
        </p:txBody>
      </p:sp>
      <p:pic>
        <p:nvPicPr>
          <p:cNvPr id="92162" name="Picture 2"/>
          <p:cNvPicPr>
            <a:picLocks noChangeAspect="1" noChangeArrowheads="1"/>
          </p:cNvPicPr>
          <p:nvPr/>
        </p:nvPicPr>
        <p:blipFill>
          <a:blip r:embed="rId3" cstate="print"/>
          <a:srcRect/>
          <a:stretch>
            <a:fillRect/>
          </a:stretch>
        </p:blipFill>
        <p:spPr bwMode="auto">
          <a:xfrm>
            <a:off x="304800" y="2984890"/>
            <a:ext cx="8610600" cy="1494997"/>
          </a:xfrm>
          <a:prstGeom prst="rect">
            <a:avLst/>
          </a:prstGeom>
          <a:noFill/>
          <a:ln w="9525">
            <a:noFill/>
            <a:miter lim="800000"/>
            <a:headEnd/>
            <a:tailEnd/>
          </a:ln>
        </p:spPr>
      </p:pic>
      <p:pic>
        <p:nvPicPr>
          <p:cNvPr id="2" name="Picture 1"/>
          <p:cNvPicPr>
            <a:picLocks noChangeAspect="1"/>
          </p:cNvPicPr>
          <p:nvPr/>
        </p:nvPicPr>
        <p:blipFill>
          <a:blip r:embed="rId4" cstate="print"/>
          <a:stretch>
            <a:fillRect/>
          </a:stretch>
        </p:blipFill>
        <p:spPr>
          <a:xfrm>
            <a:off x="152400" y="4644701"/>
            <a:ext cx="8763000" cy="1895475"/>
          </a:xfrm>
          <a:prstGeom prst="rect">
            <a:avLst/>
          </a:prstGeom>
        </p:spPr>
      </p:pic>
    </p:spTree>
    <p:extLst>
      <p:ext uri="{BB962C8B-B14F-4D97-AF65-F5344CB8AC3E}">
        <p14:creationId xmlns:p14="http://schemas.microsoft.com/office/powerpoint/2010/main" val="175836504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marL="257166" indent="-160729">
              <a:spcAft>
                <a:spcPts val="1266"/>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olidFill>
                  <a:srgbClr val="FF0000"/>
                </a:solidFill>
              </a:rPr>
              <a:t>Classifications and Interaction</a:t>
            </a:r>
            <a:r>
              <a:rPr lang="en-US" b="1" dirty="0"/>
              <a:t>s</a:t>
            </a:r>
          </a:p>
        </p:txBody>
      </p:sp>
    </p:spTree>
    <p:extLst>
      <p:ext uri="{BB962C8B-B14F-4D97-AF65-F5344CB8AC3E}">
        <p14:creationId xmlns:p14="http://schemas.microsoft.com/office/powerpoint/2010/main" val="2028846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19647" y="34734"/>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Classifications and Interactions</a:t>
            </a:r>
            <a:endParaRPr lang="en-US" sz="3400"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19</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914400" y="1066800"/>
            <a:ext cx="7163247" cy="5165675"/>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a:t>Classifications arrange resources into categories</a:t>
            </a:r>
          </a:p>
          <a:p>
            <a:pPr marL="342900" indent="-342900" eaLnBrk="0" fontAlgn="base" hangingPunct="0">
              <a:lnSpc>
                <a:spcPct val="93000"/>
              </a:lnSpc>
              <a:spcBef>
                <a:spcPts val="1800"/>
              </a:spcBef>
              <a:spcAft>
                <a:spcPct val="0"/>
              </a:spcAft>
              <a:buFont typeface="Arial" pitchFamily="34" charset="0"/>
              <a:buChar char="•"/>
            </a:pPr>
            <a:r>
              <a:rPr lang="en-US" sz="2800" dirty="0"/>
              <a:t>Every classification increases the capability and efficiency of interactions with resources that are “co-located” or “within-category” and makes “between-category” interactions less efficient</a:t>
            </a:r>
          </a:p>
          <a:p>
            <a:pPr marL="342900" indent="-342900" eaLnBrk="0" fontAlgn="base" hangingPunct="0">
              <a:lnSpc>
                <a:spcPct val="93000"/>
              </a:lnSpc>
              <a:spcBef>
                <a:spcPts val="1800"/>
              </a:spcBef>
              <a:spcAft>
                <a:spcPct val="0"/>
              </a:spcAft>
              <a:buFont typeface="Arial" pitchFamily="34" charset="0"/>
              <a:buChar char="•"/>
            </a:pPr>
            <a:r>
              <a:rPr lang="en-US" sz="2800" dirty="0"/>
              <a:t>The granularity of the classification determines the specificity of the interactions</a:t>
            </a:r>
          </a:p>
          <a:p>
            <a:pPr marL="342900" indent="-342900" eaLnBrk="0" fontAlgn="base" hangingPunct="0">
              <a:lnSpc>
                <a:spcPct val="93000"/>
              </a:lnSpc>
              <a:spcBef>
                <a:spcPts val="1800"/>
              </a:spcBef>
              <a:spcAft>
                <a:spcPct val="0"/>
              </a:spcAft>
              <a:buFont typeface="Arial" pitchFamily="34" charset="0"/>
              <a:buChar char="•"/>
            </a:pPr>
            <a:r>
              <a:rPr lang="en-US" sz="2800" dirty="0">
                <a:sym typeface="Arial" pitchFamily="34" charset="0"/>
              </a:rPr>
              <a:t>The structure and description of a classification influences how people use it</a:t>
            </a:r>
            <a:endParaRPr lang="en-US" sz="2800" dirty="0"/>
          </a:p>
        </p:txBody>
      </p:sp>
    </p:spTree>
    <p:extLst>
      <p:ext uri="{BB962C8B-B14F-4D97-AF65-F5344CB8AC3E}">
        <p14:creationId xmlns:p14="http://schemas.microsoft.com/office/powerpoint/2010/main" val="290654964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b="1" dirty="0"/>
              <a:t>Today’s Topics</a:t>
            </a:r>
          </a:p>
        </p:txBody>
      </p:sp>
      <p:sp>
        <p:nvSpPr>
          <p:cNvPr id="3" name="Content Placeholder 2"/>
          <p:cNvSpPr>
            <a:spLocks noGrp="1"/>
          </p:cNvSpPr>
          <p:nvPr>
            <p:ph idx="1"/>
          </p:nvPr>
        </p:nvSpPr>
        <p:spPr>
          <a:xfrm>
            <a:off x="304800" y="1295400"/>
            <a:ext cx="8229600" cy="4525963"/>
          </a:xfrm>
        </p:spPr>
        <p:txBody>
          <a:bodyPr>
            <a:normAutofit fontScale="85000" lnSpcReduction="10000"/>
          </a:bodyPr>
          <a:lstStyle/>
          <a:p>
            <a:r>
              <a:rPr lang="en-US" dirty="0"/>
              <a:t>Organizing and Interaction Design</a:t>
            </a:r>
          </a:p>
          <a:p>
            <a:pPr lvl="1"/>
            <a:r>
              <a:rPr lang="en-US" dirty="0"/>
              <a:t>How the organizing principles, abstraction, and granularity of categories affects interactions</a:t>
            </a:r>
          </a:p>
          <a:p>
            <a:r>
              <a:rPr lang="en-US" dirty="0"/>
              <a:t>Applied behavioral economics</a:t>
            </a:r>
          </a:p>
          <a:p>
            <a:pPr lvl="1"/>
            <a:r>
              <a:rPr lang="en-US" dirty="0"/>
              <a:t>People don’t always make “rational” decisions because they aren’t cognitively capable of doing so</a:t>
            </a:r>
          </a:p>
          <a:p>
            <a:pPr lvl="1"/>
            <a:r>
              <a:rPr lang="en-US" dirty="0"/>
              <a:t>They use heuristics to reduce the cognitive load of decision making, which often work… but sometimes they don’t</a:t>
            </a:r>
          </a:p>
          <a:p>
            <a:r>
              <a:rPr lang="en-US" dirty="0"/>
              <a:t>Choice architecture</a:t>
            </a:r>
          </a:p>
          <a:p>
            <a:pPr lvl="1"/>
            <a:r>
              <a:rPr lang="en-US" dirty="0"/>
              <a:t>Behavioral economics from the perspective of the organizer rather than from the perspective of the user</a:t>
            </a:r>
          </a:p>
          <a:p>
            <a:pPr lvl="1"/>
            <a:endParaRPr lang="en-US" dirty="0"/>
          </a:p>
        </p:txBody>
      </p:sp>
    </p:spTree>
    <p:extLst>
      <p:ext uri="{BB962C8B-B14F-4D97-AF65-F5344CB8AC3E}">
        <p14:creationId xmlns:p14="http://schemas.microsoft.com/office/powerpoint/2010/main" val="2525663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0768" y="2607488"/>
            <a:ext cx="6238875" cy="542925"/>
          </a:xfrm>
          <a:prstGeom prst="rect">
            <a:avLst/>
          </a:prstGeom>
        </p:spPr>
      </p:pic>
      <p:pic>
        <p:nvPicPr>
          <p:cNvPr id="3" name="Picture 2"/>
          <p:cNvPicPr>
            <a:picLocks noChangeAspect="1"/>
          </p:cNvPicPr>
          <p:nvPr/>
        </p:nvPicPr>
        <p:blipFill>
          <a:blip r:embed="rId4"/>
          <a:stretch>
            <a:fillRect/>
          </a:stretch>
        </p:blipFill>
        <p:spPr>
          <a:xfrm>
            <a:off x="315457" y="1143000"/>
            <a:ext cx="5305425" cy="1209675"/>
          </a:xfrm>
          <a:prstGeom prst="rect">
            <a:avLst/>
          </a:prstGeom>
        </p:spPr>
      </p:pic>
      <p:pic>
        <p:nvPicPr>
          <p:cNvPr id="4" name="Picture 3"/>
          <p:cNvPicPr>
            <a:picLocks noChangeAspect="1"/>
          </p:cNvPicPr>
          <p:nvPr/>
        </p:nvPicPr>
        <p:blipFill>
          <a:blip r:embed="rId5"/>
          <a:stretch>
            <a:fillRect/>
          </a:stretch>
        </p:blipFill>
        <p:spPr>
          <a:xfrm>
            <a:off x="298040" y="4276072"/>
            <a:ext cx="7696200" cy="552450"/>
          </a:xfrm>
          <a:prstGeom prst="rect">
            <a:avLst/>
          </a:prstGeom>
        </p:spPr>
      </p:pic>
      <p:pic>
        <p:nvPicPr>
          <p:cNvPr id="5" name="Picture 4"/>
          <p:cNvPicPr>
            <a:picLocks noChangeAspect="1"/>
          </p:cNvPicPr>
          <p:nvPr/>
        </p:nvPicPr>
        <p:blipFill>
          <a:blip r:embed="rId6"/>
          <a:stretch>
            <a:fillRect/>
          </a:stretch>
        </p:blipFill>
        <p:spPr>
          <a:xfrm>
            <a:off x="360768" y="5045137"/>
            <a:ext cx="7886700" cy="685800"/>
          </a:xfrm>
          <a:prstGeom prst="rect">
            <a:avLst/>
          </a:prstGeom>
        </p:spPr>
      </p:pic>
      <p:pic>
        <p:nvPicPr>
          <p:cNvPr id="7" name="Picture 6"/>
          <p:cNvPicPr>
            <a:picLocks noChangeAspect="1"/>
          </p:cNvPicPr>
          <p:nvPr/>
        </p:nvPicPr>
        <p:blipFill>
          <a:blip r:embed="rId7"/>
          <a:stretch>
            <a:fillRect/>
          </a:stretch>
        </p:blipFill>
        <p:spPr>
          <a:xfrm>
            <a:off x="213130" y="3354607"/>
            <a:ext cx="6534150" cy="704850"/>
          </a:xfrm>
          <a:prstGeom prst="rect">
            <a:avLst/>
          </a:prstGeom>
        </p:spPr>
      </p:pic>
      <p:sp>
        <p:nvSpPr>
          <p:cNvPr id="8" name="Rectangle 1"/>
          <p:cNvSpPr txBox="1">
            <a:spLocks noChangeArrowheads="1"/>
          </p:cNvSpPr>
          <p:nvPr/>
        </p:nvSpPr>
        <p:spPr>
          <a:xfrm>
            <a:off x="446314" y="214385"/>
            <a:ext cx="8228707" cy="776215"/>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Classification on Sports Websites</a:t>
            </a:r>
          </a:p>
        </p:txBody>
      </p:sp>
      <p:sp>
        <p:nvSpPr>
          <p:cNvPr id="9" name="TextBox 8"/>
          <p:cNvSpPr txBox="1"/>
          <p:nvPr/>
        </p:nvSpPr>
        <p:spPr>
          <a:xfrm>
            <a:off x="213130" y="5947552"/>
            <a:ext cx="8778470" cy="461665"/>
          </a:xfrm>
          <a:prstGeom prst="rect">
            <a:avLst/>
          </a:prstGeom>
          <a:noFill/>
        </p:spPr>
        <p:txBody>
          <a:bodyPr wrap="square" rtlCol="0">
            <a:spAutoFit/>
          </a:bodyPr>
          <a:lstStyle/>
          <a:p>
            <a:r>
              <a:rPr lang="en-US" sz="2400" i="1" dirty="0">
                <a:solidFill>
                  <a:srgbClr val="FF0000"/>
                </a:solidFill>
              </a:rPr>
              <a:t>What questions does this organization make easy / hard to answer?</a:t>
            </a:r>
          </a:p>
        </p:txBody>
      </p:sp>
    </p:spTree>
    <p:extLst>
      <p:ext uri="{BB962C8B-B14F-4D97-AF65-F5344CB8AC3E}">
        <p14:creationId xmlns:p14="http://schemas.microsoft.com/office/powerpoint/2010/main" val="523553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8769" y="1143000"/>
            <a:ext cx="8458200" cy="3724096"/>
          </a:xfrm>
          <a:prstGeom prst="rect">
            <a:avLst/>
          </a:prstGeom>
          <a:noFill/>
        </p:spPr>
        <p:txBody>
          <a:bodyPr wrap="square" rtlCol="0">
            <a:spAutoFit/>
          </a:bodyPr>
          <a:lstStyle/>
          <a:p>
            <a:r>
              <a:rPr lang="en-US" sz="4000" dirty="0"/>
              <a:t>HOME	NFL	    NBA	MLB    NHL</a:t>
            </a:r>
          </a:p>
          <a:p>
            <a:r>
              <a:rPr lang="en-US" sz="2800" dirty="0"/>
              <a:t>	</a:t>
            </a:r>
          </a:p>
          <a:p>
            <a:r>
              <a:rPr lang="en-US" sz="2400" dirty="0"/>
              <a:t>SF		49ers	      Warriors     Giants	          Sharks	</a:t>
            </a:r>
          </a:p>
          <a:p>
            <a:r>
              <a:rPr lang="en-US" sz="2400" dirty="0"/>
              <a:t>					A’s</a:t>
            </a:r>
          </a:p>
          <a:p>
            <a:endParaRPr lang="en-US" sz="2400" dirty="0"/>
          </a:p>
          <a:p>
            <a:r>
              <a:rPr lang="en-US" sz="2400" dirty="0"/>
              <a:t>LA		Rams	      Lakers	Dodgers        Kings</a:t>
            </a:r>
          </a:p>
          <a:p>
            <a:r>
              <a:rPr lang="en-US" sz="2400" dirty="0"/>
              <a:t>			      Clippers	Angels	</a:t>
            </a:r>
          </a:p>
          <a:p>
            <a:endParaRPr lang="en-US" sz="2400" dirty="0"/>
          </a:p>
          <a:p>
            <a:r>
              <a:rPr lang="en-US" sz="2400" dirty="0"/>
              <a:t>Seattle		Seahawks  Sonics         Mariners  </a:t>
            </a:r>
          </a:p>
        </p:txBody>
      </p:sp>
      <p:sp>
        <p:nvSpPr>
          <p:cNvPr id="4" name="TextBox 3"/>
          <p:cNvSpPr txBox="1"/>
          <p:nvPr/>
        </p:nvSpPr>
        <p:spPr>
          <a:xfrm>
            <a:off x="679269" y="304800"/>
            <a:ext cx="8077200" cy="707886"/>
          </a:xfrm>
          <a:prstGeom prst="rect">
            <a:avLst/>
          </a:prstGeom>
          <a:noFill/>
        </p:spPr>
        <p:txBody>
          <a:bodyPr wrap="square" rtlCol="0">
            <a:spAutoFit/>
          </a:bodyPr>
          <a:lstStyle/>
          <a:p>
            <a:r>
              <a:rPr lang="en-US" sz="4000" b="1" dirty="0">
                <a:latin typeface="+mj-lt"/>
              </a:rPr>
              <a:t>HOW ARE MY HOME TEAMS DOING?</a:t>
            </a:r>
          </a:p>
        </p:txBody>
      </p:sp>
    </p:spTree>
    <p:extLst>
      <p:ext uri="{BB962C8B-B14F-4D97-AF65-F5344CB8AC3E}">
        <p14:creationId xmlns:p14="http://schemas.microsoft.com/office/powerpoint/2010/main" val="723840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457646" y="47797"/>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Classifications and Interactions</a:t>
            </a:r>
            <a:endParaRPr lang="en-US" sz="3400"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22</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685799" y="1066800"/>
            <a:ext cx="7772400" cy="2068674"/>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2800" dirty="0">
                <a:latin typeface="UC Berkeley OS Sign"/>
                <a:cs typeface="Arial" pitchFamily="34" charset="0"/>
                <a:sym typeface="Arial" pitchFamily="34" charset="0"/>
              </a:rPr>
              <a:t>Standard classifications for products and business services make it easier to discover suitable resources, integrate them into your own processes, or to comply with rules and regulations</a:t>
            </a:r>
          </a:p>
        </p:txBody>
      </p:sp>
      <p:pic>
        <p:nvPicPr>
          <p:cNvPr id="2" name="Picture 1"/>
          <p:cNvPicPr>
            <a:picLocks noChangeAspect="1"/>
          </p:cNvPicPr>
          <p:nvPr/>
        </p:nvPicPr>
        <p:blipFill>
          <a:blip r:embed="rId3"/>
          <a:stretch>
            <a:fillRect/>
          </a:stretch>
        </p:blipFill>
        <p:spPr>
          <a:xfrm>
            <a:off x="685799" y="3135474"/>
            <a:ext cx="7548563" cy="3293461"/>
          </a:xfrm>
          <a:prstGeom prst="rect">
            <a:avLst/>
          </a:prstGeom>
        </p:spPr>
      </p:pic>
    </p:spTree>
    <p:extLst>
      <p:ext uri="{BB962C8B-B14F-4D97-AF65-F5344CB8AC3E}">
        <p14:creationId xmlns:p14="http://schemas.microsoft.com/office/powerpoint/2010/main" val="65346293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305693" y="109969"/>
            <a:ext cx="8228707" cy="1190997"/>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Classification and Interactions</a:t>
            </a:r>
            <a:endParaRPr lang="en-US" sz="3400"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23</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762000" y="1905000"/>
            <a:ext cx="7696200" cy="4417393"/>
          </a:xfrm>
          <a:prstGeom prst="rect">
            <a:avLst/>
          </a:prstGeom>
          <a:noFill/>
          <a:ln w="9525">
            <a:noFill/>
            <a:miter lim="800000"/>
            <a:headEnd/>
            <a:tailEnd/>
          </a:ln>
        </p:spPr>
        <p:txBody>
          <a:bodyPr wrap="square" lIns="64291" tIns="32146" rIns="64291" bIns="32146">
            <a:spAutoFit/>
          </a:bodyPr>
          <a:lstStyle/>
          <a:p>
            <a:pPr marL="342900" indent="-342900" eaLnBrk="0" fontAlgn="base" hangingPunct="0">
              <a:lnSpc>
                <a:spcPct val="93000"/>
              </a:lnSpc>
              <a:spcBef>
                <a:spcPts val="1800"/>
              </a:spcBef>
              <a:spcAft>
                <a:spcPct val="0"/>
              </a:spcAft>
              <a:buFont typeface="Arial" pitchFamily="34" charset="0"/>
              <a:buChar char="•"/>
            </a:pPr>
            <a:r>
              <a:rPr lang="en-US" sz="3600" dirty="0">
                <a:latin typeface="UC Berkeley OS Sign"/>
                <a:cs typeface="Arial" pitchFamily="34" charset="0"/>
                <a:sym typeface="Arial" pitchFamily="34" charset="0"/>
              </a:rPr>
              <a:t>Effective user interfaces to physical or digital organizing systems present and reinforce the logical classifications they embody</a:t>
            </a:r>
          </a:p>
          <a:p>
            <a:pPr marL="342900" indent="-342900" eaLnBrk="0" fontAlgn="base" hangingPunct="0">
              <a:lnSpc>
                <a:spcPct val="93000"/>
              </a:lnSpc>
              <a:spcBef>
                <a:spcPts val="1800"/>
              </a:spcBef>
              <a:spcAft>
                <a:spcPct val="0"/>
              </a:spcAft>
              <a:buFont typeface="Arial" pitchFamily="34" charset="0"/>
              <a:buChar char="•"/>
            </a:pPr>
            <a:r>
              <a:rPr lang="en-US" sz="3600" dirty="0">
                <a:latin typeface="UC Berkeley OS Sign"/>
                <a:cs typeface="Arial" pitchFamily="34" charset="0"/>
                <a:sym typeface="Arial" pitchFamily="34" charset="0"/>
              </a:rPr>
              <a:t>If the resources belong to logical groups or categories, does the arrangement of the controls reflect them?</a:t>
            </a:r>
          </a:p>
        </p:txBody>
      </p:sp>
    </p:spTree>
    <p:extLst>
      <p:ext uri="{BB962C8B-B14F-4D97-AF65-F5344CB8AC3E}">
        <p14:creationId xmlns:p14="http://schemas.microsoft.com/office/powerpoint/2010/main" val="6438713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24</a:t>
            </a:fld>
            <a:endParaRPr lang="en-US" sz="1500" dirty="0">
              <a:solidFill>
                <a:srgbClr val="002955"/>
              </a:solidFill>
              <a:latin typeface="UC Berkeley OS Sign"/>
              <a:ea typeface="MS PGothic" pitchFamily="34" charset="-128"/>
              <a:sym typeface="UC Berkeley OS Sign"/>
            </a:endParaRPr>
          </a:p>
        </p:txBody>
      </p:sp>
      <p:pic>
        <p:nvPicPr>
          <p:cNvPr id="8" name="Picture 7" descr="MartialArtsCategories.gif"/>
          <p:cNvPicPr>
            <a:picLocks noChangeAspect="1"/>
          </p:cNvPicPr>
          <p:nvPr/>
        </p:nvPicPr>
        <p:blipFill>
          <a:blip r:embed="rId3" cstate="print"/>
          <a:stretch>
            <a:fillRect/>
          </a:stretch>
        </p:blipFill>
        <p:spPr>
          <a:xfrm>
            <a:off x="2133600" y="304800"/>
            <a:ext cx="5181600" cy="5486400"/>
          </a:xfrm>
          <a:prstGeom prst="rect">
            <a:avLst/>
          </a:prstGeom>
        </p:spPr>
      </p:pic>
      <p:sp>
        <p:nvSpPr>
          <p:cNvPr id="10" name="Title 9"/>
          <p:cNvSpPr>
            <a:spLocks noGrp="1"/>
          </p:cNvSpPr>
          <p:nvPr>
            <p:ph type="title"/>
          </p:nvPr>
        </p:nvSpPr>
        <p:spPr>
          <a:xfrm>
            <a:off x="723900" y="5423602"/>
            <a:ext cx="8001000" cy="1143000"/>
          </a:xfrm>
        </p:spPr>
        <p:txBody>
          <a:bodyPr>
            <a:noAutofit/>
          </a:bodyPr>
          <a:lstStyle/>
          <a:p>
            <a:pPr algn="l"/>
            <a:r>
              <a:rPr lang="en-US" sz="2400" dirty="0"/>
              <a:t>Good user interface design creates a clear mapping between a classification scheme and  the arrangements and interactions that users see  (TDO Figure 8.1)</a:t>
            </a:r>
          </a:p>
        </p:txBody>
      </p:sp>
    </p:spTree>
    <p:extLst>
      <p:ext uri="{BB962C8B-B14F-4D97-AF65-F5344CB8AC3E}">
        <p14:creationId xmlns:p14="http://schemas.microsoft.com/office/powerpoint/2010/main" val="325829026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C222A12-B5D8-48B7-AE13-6D9BF3C21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8219" y="762000"/>
            <a:ext cx="2330227" cy="5832574"/>
          </a:xfrm>
          <a:prstGeom prst="rect">
            <a:avLst/>
          </a:prstGeom>
        </p:spPr>
      </p:pic>
      <p:sp>
        <p:nvSpPr>
          <p:cNvPr id="29698" name="Rectangle 1"/>
          <p:cNvSpPr>
            <a:spLocks noGrp="1" noChangeArrowheads="1"/>
          </p:cNvSpPr>
          <p:nvPr>
            <p:ph type="title"/>
          </p:nvPr>
        </p:nvSpPr>
        <p:spPr>
          <a:xfrm>
            <a:off x="55554" y="1752600"/>
            <a:ext cx="2514600"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How Good is the Mapping</a:t>
            </a:r>
            <a:br>
              <a:rPr lang="en-US" sz="3600" b="1" dirty="0">
                <a:sym typeface="UC Berkeley OS Sign"/>
              </a:rPr>
            </a:br>
            <a:r>
              <a:rPr lang="en-US" sz="3600" b="1" dirty="0">
                <a:sym typeface="UC Berkeley OS Sign"/>
              </a:rPr>
              <a:t>from Logical Groups to Controls?</a:t>
            </a: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25</a:t>
            </a:fld>
            <a:endParaRPr lang="en-US" sz="1500" dirty="0">
              <a:solidFill>
                <a:srgbClr val="002955"/>
              </a:solidFill>
              <a:latin typeface="UC Berkeley OS Sign"/>
              <a:ea typeface="MS PGothic" pitchFamily="34" charset="-128"/>
              <a:sym typeface="UC Berkeley OS Sign"/>
            </a:endParaRPr>
          </a:p>
        </p:txBody>
      </p:sp>
      <p:pic>
        <p:nvPicPr>
          <p:cNvPr id="4098" name="Picture 2" descr="(picture of bad range)"/>
          <p:cNvPicPr>
            <a:picLocks noChangeAspect="1" noChangeArrowheads="1"/>
          </p:cNvPicPr>
          <p:nvPr/>
        </p:nvPicPr>
        <p:blipFill>
          <a:blip r:embed="rId4" cstate="print"/>
          <a:srcRect/>
          <a:stretch>
            <a:fillRect/>
          </a:stretch>
        </p:blipFill>
        <p:spPr bwMode="auto">
          <a:xfrm>
            <a:off x="2819400" y="892178"/>
            <a:ext cx="4036868" cy="2911839"/>
          </a:xfrm>
          <a:prstGeom prst="rect">
            <a:avLst/>
          </a:prstGeom>
          <a:noFill/>
        </p:spPr>
      </p:pic>
      <p:pic>
        <p:nvPicPr>
          <p:cNvPr id="4100" name="Picture 4" descr="(picture of good range)"/>
          <p:cNvPicPr>
            <a:picLocks noChangeAspect="1" noChangeArrowheads="1"/>
          </p:cNvPicPr>
          <p:nvPr/>
        </p:nvPicPr>
        <p:blipFill>
          <a:blip r:embed="rId5" cstate="print"/>
          <a:srcRect/>
          <a:stretch>
            <a:fillRect/>
          </a:stretch>
        </p:blipFill>
        <p:spPr bwMode="auto">
          <a:xfrm>
            <a:off x="152400" y="4495800"/>
            <a:ext cx="6821576" cy="1887305"/>
          </a:xfrm>
          <a:prstGeom prst="rect">
            <a:avLst/>
          </a:prstGeom>
          <a:noFill/>
        </p:spPr>
      </p:pic>
    </p:spTree>
    <p:extLst>
      <p:ext uri="{BB962C8B-B14F-4D97-AF65-F5344CB8AC3E}">
        <p14:creationId xmlns:p14="http://schemas.microsoft.com/office/powerpoint/2010/main" val="151791716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116892" y="3372862"/>
            <a:ext cx="2830087" cy="3256538"/>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191000" y="3364181"/>
            <a:ext cx="4023035" cy="3450414"/>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244475" y="2525981"/>
            <a:ext cx="8661400" cy="838200"/>
          </a:xfrm>
          <a:prstGeom prst="rect">
            <a:avLst/>
          </a:prstGeom>
          <a:noFill/>
          <a:ln w="9525">
            <a:noFill/>
            <a:miter lim="800000"/>
            <a:headEnd/>
            <a:tailEnd/>
          </a:ln>
        </p:spPr>
      </p:pic>
      <p:pic>
        <p:nvPicPr>
          <p:cNvPr id="1030" name="Picture 6">
            <a:hlinkClick r:id="rId6"/>
          </p:cNvPr>
          <p:cNvPicPr>
            <a:picLocks noChangeAspect="1" noChangeArrowheads="1"/>
          </p:cNvPicPr>
          <p:nvPr/>
        </p:nvPicPr>
        <p:blipFill>
          <a:blip r:embed="rId7" cstate="print"/>
          <a:srcRect/>
          <a:stretch>
            <a:fillRect/>
          </a:stretch>
        </p:blipFill>
        <p:spPr bwMode="auto">
          <a:xfrm>
            <a:off x="401050" y="1386532"/>
            <a:ext cx="5786034" cy="1066800"/>
          </a:xfrm>
          <a:prstGeom prst="rect">
            <a:avLst/>
          </a:prstGeom>
          <a:noFill/>
          <a:ln w="9525">
            <a:noFill/>
            <a:miter lim="800000"/>
            <a:headEnd/>
            <a:tailEnd/>
          </a:ln>
        </p:spPr>
      </p:pic>
      <p:sp>
        <p:nvSpPr>
          <p:cNvPr id="2" name="TextBox 1"/>
          <p:cNvSpPr txBox="1"/>
          <p:nvPr/>
        </p:nvSpPr>
        <p:spPr>
          <a:xfrm>
            <a:off x="939478" y="152400"/>
            <a:ext cx="8229600" cy="954107"/>
          </a:xfrm>
          <a:prstGeom prst="rect">
            <a:avLst/>
          </a:prstGeom>
          <a:noFill/>
        </p:spPr>
        <p:txBody>
          <a:bodyPr wrap="square" rtlCol="0">
            <a:spAutoFit/>
          </a:bodyPr>
          <a:lstStyle/>
          <a:p>
            <a:r>
              <a:rPr lang="en-US" sz="2800" b="1" dirty="0"/>
              <a:t>A Conventional Presentation of a Classification:</a:t>
            </a:r>
            <a:br>
              <a:rPr lang="en-US" sz="2800" b="1" dirty="0"/>
            </a:br>
            <a:r>
              <a:rPr lang="en-US" sz="2800" b="1" dirty="0"/>
              <a:t>Tabular categories and subcategories</a:t>
            </a:r>
          </a:p>
        </p:txBody>
      </p:sp>
    </p:spTree>
    <p:extLst>
      <p:ext uri="{BB962C8B-B14F-4D97-AF65-F5344CB8AC3E}">
        <p14:creationId xmlns:p14="http://schemas.microsoft.com/office/powerpoint/2010/main" val="9945192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304800"/>
            <a:ext cx="8077200" cy="523220"/>
          </a:xfrm>
          <a:prstGeom prst="rect">
            <a:avLst/>
          </a:prstGeom>
          <a:noFill/>
        </p:spPr>
        <p:txBody>
          <a:bodyPr wrap="square" rtlCol="0">
            <a:spAutoFit/>
          </a:bodyPr>
          <a:lstStyle/>
          <a:p>
            <a:r>
              <a:rPr lang="en-US" sz="2800" b="1" dirty="0"/>
              <a:t>More Intuitive Presentation of the Classification</a:t>
            </a:r>
          </a:p>
        </p:txBody>
      </p:sp>
      <p:sp>
        <p:nvSpPr>
          <p:cNvPr id="6" name="TextBox 5"/>
          <p:cNvSpPr txBox="1"/>
          <p:nvPr/>
        </p:nvSpPr>
        <p:spPr>
          <a:xfrm>
            <a:off x="914400" y="6248400"/>
            <a:ext cx="7086600" cy="400110"/>
          </a:xfrm>
          <a:prstGeom prst="rect">
            <a:avLst/>
          </a:prstGeom>
          <a:noFill/>
        </p:spPr>
        <p:txBody>
          <a:bodyPr wrap="square" rtlCol="0">
            <a:spAutoFit/>
          </a:bodyPr>
          <a:lstStyle/>
          <a:p>
            <a:r>
              <a:rPr lang="en-US" sz="2000" dirty="0"/>
              <a:t>Photo taken by Bob Glushko at Union Square Greenmarket, NYC</a:t>
            </a:r>
          </a:p>
        </p:txBody>
      </p:sp>
      <p:pic>
        <p:nvPicPr>
          <p:cNvPr id="7" name="Picture 6" descr="7.2.1.2-ClassificationInNovelUI-OK.JPG"/>
          <p:cNvPicPr>
            <a:picLocks noChangeAspect="1"/>
          </p:cNvPicPr>
          <p:nvPr/>
        </p:nvPicPr>
        <p:blipFill>
          <a:blip r:embed="rId3" cstate="print"/>
          <a:stretch>
            <a:fillRect/>
          </a:stretch>
        </p:blipFill>
        <p:spPr>
          <a:xfrm>
            <a:off x="1295400" y="914400"/>
            <a:ext cx="6883400" cy="5162550"/>
          </a:xfrm>
          <a:prstGeom prst="rect">
            <a:avLst/>
          </a:prstGeom>
        </p:spPr>
      </p:pic>
    </p:spTree>
    <p:extLst>
      <p:ext uri="{BB962C8B-B14F-4D97-AF65-F5344CB8AC3E}">
        <p14:creationId xmlns:p14="http://schemas.microsoft.com/office/powerpoint/2010/main" val="1805595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304800"/>
            <a:ext cx="8077200" cy="523220"/>
          </a:xfrm>
          <a:prstGeom prst="rect">
            <a:avLst/>
          </a:prstGeom>
          <a:noFill/>
        </p:spPr>
        <p:txBody>
          <a:bodyPr wrap="square" rtlCol="0">
            <a:spAutoFit/>
          </a:bodyPr>
          <a:lstStyle/>
          <a:p>
            <a:r>
              <a:rPr lang="en-US" sz="2800" b="1" dirty="0">
                <a:solidFill>
                  <a:srgbClr val="FF0000"/>
                </a:solidFill>
              </a:rPr>
              <a:t>FLASHBACK</a:t>
            </a:r>
            <a:r>
              <a:rPr lang="en-US" sz="2800" b="1" dirty="0"/>
              <a:t>: Poor Communication of a Classification</a:t>
            </a:r>
          </a:p>
        </p:txBody>
      </p:sp>
      <p:pic>
        <p:nvPicPr>
          <p:cNvPr id="1026" name="Picture 2"/>
          <p:cNvPicPr>
            <a:picLocks noChangeAspect="1" noChangeArrowheads="1"/>
          </p:cNvPicPr>
          <p:nvPr/>
        </p:nvPicPr>
        <p:blipFill>
          <a:blip r:embed="rId3" cstate="print"/>
          <a:srcRect/>
          <a:stretch>
            <a:fillRect/>
          </a:stretch>
        </p:blipFill>
        <p:spPr bwMode="auto">
          <a:xfrm>
            <a:off x="609600" y="1295400"/>
            <a:ext cx="4944621" cy="5132732"/>
          </a:xfrm>
          <a:prstGeom prst="rect">
            <a:avLst/>
          </a:prstGeom>
          <a:noFill/>
          <a:ln w="9525">
            <a:noFill/>
            <a:miter lim="800000"/>
            <a:headEnd/>
            <a:tailEnd/>
          </a:ln>
        </p:spPr>
      </p:pic>
      <p:sp>
        <p:nvSpPr>
          <p:cNvPr id="8" name="TextBox 7"/>
          <p:cNvSpPr txBox="1"/>
          <p:nvPr/>
        </p:nvSpPr>
        <p:spPr>
          <a:xfrm>
            <a:off x="5867400" y="948690"/>
            <a:ext cx="2895600" cy="6186309"/>
          </a:xfrm>
          <a:prstGeom prst="rect">
            <a:avLst/>
          </a:prstGeom>
          <a:noFill/>
        </p:spPr>
        <p:txBody>
          <a:bodyPr wrap="square" rtlCol="0">
            <a:spAutoFit/>
          </a:bodyPr>
          <a:lstStyle/>
          <a:p>
            <a:r>
              <a:rPr lang="en-US" b="1" u="sng" dirty="0"/>
              <a:t>Better Might Be Something Like…</a:t>
            </a:r>
          </a:p>
          <a:p>
            <a:endParaRPr lang="en-US" dirty="0"/>
          </a:p>
          <a:p>
            <a:r>
              <a:rPr lang="en-US" b="1" dirty="0"/>
              <a:t>San Francisco</a:t>
            </a:r>
          </a:p>
          <a:p>
            <a:r>
              <a:rPr lang="en-US" b="1" dirty="0"/>
              <a:t>   Embarcadero</a:t>
            </a:r>
          </a:p>
          <a:p>
            <a:r>
              <a:rPr lang="en-US" b="1" dirty="0"/>
              <a:t>   Montgomery</a:t>
            </a:r>
          </a:p>
          <a:p>
            <a:r>
              <a:rPr lang="en-US" b="1" dirty="0"/>
              <a:t>   Powell</a:t>
            </a:r>
          </a:p>
          <a:p>
            <a:r>
              <a:rPr lang="en-US" b="1" dirty="0"/>
              <a:t>   Civic Center</a:t>
            </a:r>
          </a:p>
          <a:p>
            <a:r>
              <a:rPr lang="en-US" b="1" dirty="0"/>
              <a:t>    …</a:t>
            </a:r>
          </a:p>
          <a:p>
            <a:r>
              <a:rPr lang="en-US" b="1" dirty="0"/>
              <a:t>Oakland</a:t>
            </a:r>
          </a:p>
          <a:p>
            <a:r>
              <a:rPr lang="en-US" b="1" dirty="0"/>
              <a:t>   West Oakland</a:t>
            </a:r>
          </a:p>
          <a:p>
            <a:r>
              <a:rPr lang="en-US" b="1" dirty="0"/>
              <a:t>    12 Street </a:t>
            </a:r>
          </a:p>
          <a:p>
            <a:r>
              <a:rPr lang="en-US" b="1" dirty="0"/>
              <a:t>     19 Street</a:t>
            </a:r>
          </a:p>
          <a:p>
            <a:r>
              <a:rPr lang="en-US" b="1" dirty="0"/>
              <a:t>     MacArthur</a:t>
            </a:r>
          </a:p>
          <a:p>
            <a:r>
              <a:rPr lang="en-US" b="1" dirty="0"/>
              <a:t>     </a:t>
            </a:r>
            <a:r>
              <a:rPr lang="en-US" b="1" dirty="0" err="1"/>
              <a:t>Rockridge</a:t>
            </a:r>
            <a:endParaRPr lang="en-US" b="1" dirty="0"/>
          </a:p>
          <a:p>
            <a:r>
              <a:rPr lang="en-US" b="1" dirty="0"/>
              <a:t>     …</a:t>
            </a:r>
          </a:p>
          <a:p>
            <a:r>
              <a:rPr lang="en-US" b="1" dirty="0"/>
              <a:t>Berkeley</a:t>
            </a:r>
          </a:p>
          <a:p>
            <a:r>
              <a:rPr lang="en-US" b="1" dirty="0"/>
              <a:t>    Ashby</a:t>
            </a:r>
          </a:p>
          <a:p>
            <a:r>
              <a:rPr lang="en-US" b="1" dirty="0"/>
              <a:t>     Berkeley Downtown</a:t>
            </a:r>
          </a:p>
          <a:p>
            <a:r>
              <a:rPr lang="en-US" b="1" dirty="0"/>
              <a:t>     Berkeley North</a:t>
            </a:r>
          </a:p>
          <a:p>
            <a:r>
              <a:rPr lang="en-US" dirty="0"/>
              <a:t>    </a:t>
            </a:r>
          </a:p>
          <a:p>
            <a:endParaRPr lang="en-US" dirty="0"/>
          </a:p>
        </p:txBody>
      </p:sp>
      <p:sp>
        <p:nvSpPr>
          <p:cNvPr id="9" name="TextBox 8"/>
          <p:cNvSpPr txBox="1"/>
          <p:nvPr/>
        </p:nvSpPr>
        <p:spPr>
          <a:xfrm>
            <a:off x="2247900" y="926068"/>
            <a:ext cx="2057400" cy="369332"/>
          </a:xfrm>
          <a:prstGeom prst="rect">
            <a:avLst/>
          </a:prstGeom>
          <a:noFill/>
        </p:spPr>
        <p:txBody>
          <a:bodyPr wrap="square" rtlCol="0">
            <a:spAutoFit/>
          </a:bodyPr>
          <a:lstStyle/>
          <a:p>
            <a:r>
              <a:rPr lang="en-US" dirty="0"/>
              <a:t>BART Station List</a:t>
            </a:r>
          </a:p>
        </p:txBody>
      </p:sp>
    </p:spTree>
    <p:extLst>
      <p:ext uri="{BB962C8B-B14F-4D97-AF65-F5344CB8AC3E}">
        <p14:creationId xmlns:p14="http://schemas.microsoft.com/office/powerpoint/2010/main" val="32468369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2209800"/>
            <a:ext cx="5715000" cy="2862322"/>
          </a:xfrm>
          <a:prstGeom prst="rect">
            <a:avLst/>
          </a:prstGeom>
          <a:noFill/>
        </p:spPr>
        <p:txBody>
          <a:bodyPr wrap="square" rtlCol="0">
            <a:spAutoFit/>
          </a:bodyPr>
          <a:lstStyle/>
          <a:p>
            <a:r>
              <a:rPr lang="en-US" sz="6000" dirty="0">
                <a:solidFill>
                  <a:srgbClr val="FF0000"/>
                </a:solidFill>
              </a:rPr>
              <a:t>Applied Behavioral Economics</a:t>
            </a:r>
          </a:p>
        </p:txBody>
      </p:sp>
    </p:spTree>
    <p:extLst>
      <p:ext uri="{BB962C8B-B14F-4D97-AF65-F5344CB8AC3E}">
        <p14:creationId xmlns:p14="http://schemas.microsoft.com/office/powerpoint/2010/main" val="1451961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Grp="1" noChangeArrowheads="1"/>
          </p:cNvSpPr>
          <p:nvPr>
            <p:ph type="title"/>
          </p:nvPr>
        </p:nvSpPr>
        <p:spPr>
          <a:xfrm>
            <a:off x="417612" y="2286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Interactions –The Why </a:t>
            </a:r>
            <a:br>
              <a:rPr lang="en-US" sz="3600" b="1" dirty="0">
                <a:sym typeface="UC Berkeley OS Sign"/>
              </a:rPr>
            </a:br>
            <a:r>
              <a:rPr lang="en-US" sz="3600" b="1" dirty="0">
                <a:sym typeface="UC Berkeley OS Sign"/>
              </a:rPr>
              <a:t>of Organizing Systems</a:t>
            </a:r>
          </a:p>
        </p:txBody>
      </p:sp>
      <p:sp>
        <p:nvSpPr>
          <p:cNvPr id="49155"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D6D504EE-3E01-4EC0-929A-3715972E26FE}" type="slidenum">
              <a:rPr lang="en-US" sz="1500">
                <a:solidFill>
                  <a:srgbClr val="002955"/>
                </a:solidFill>
                <a:latin typeface="UC Berkeley OS Sign"/>
                <a:ea typeface="MS PGothic" pitchFamily="34" charset="-128"/>
                <a:sym typeface="UC Berkeley OS Sign"/>
              </a:rPr>
              <a:pPr algn="ctr"/>
              <a:t>3</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426756" y="2133600"/>
            <a:ext cx="8036719" cy="4528962"/>
          </a:xfrm>
          <a:prstGeom prst="rect">
            <a:avLst/>
          </a:prstGeom>
          <a:noFill/>
          <a:ln w="9525">
            <a:noFill/>
            <a:miter lim="800000"/>
            <a:headEnd/>
            <a:tailEnd/>
          </a:ln>
        </p:spPr>
        <p:txBody>
          <a:bodyPr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INTERACTIONS include any activity, function, or service supported by or enabled with respect to the resources in a collection or with respect the collection as a whole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Whenever we select a resource for inclusion in an organizing system, describe it, or arrange it according to an organizing principle, we (should) have an interaction in mind</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TDO calls this “organizing on the way in”</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latin typeface="UC Berkeley OS Sign"/>
              <a:sym typeface="UC Berkeley OS Sign"/>
            </a:endParaRPr>
          </a:p>
        </p:txBody>
      </p:sp>
    </p:spTree>
    <p:extLst>
      <p:ext uri="{BB962C8B-B14F-4D97-AF65-F5344CB8AC3E}">
        <p14:creationId xmlns:p14="http://schemas.microsoft.com/office/powerpoint/2010/main" val="24031629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a:xfrm>
            <a:off x="438912" y="21609"/>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t>Exercise 1</a:t>
            </a:r>
          </a:p>
        </p:txBody>
      </p:sp>
      <p:sp>
        <p:nvSpPr>
          <p:cNvPr id="8195" name="Rectangle 1027"/>
          <p:cNvSpPr>
            <a:spLocks noGrp="1" noChangeArrowheads="1"/>
          </p:cNvSpPr>
          <p:nvPr>
            <p:ph type="body" idx="1"/>
          </p:nvPr>
        </p:nvSpPr>
        <p:spPr>
          <a:xfrm>
            <a:off x="228600" y="1143000"/>
            <a:ext cx="8686800" cy="3200400"/>
          </a:xfrm>
        </p:spPr>
        <p:txBody>
          <a:bodyPr>
            <a:normAutofit fontScale="92500" lnSpcReduction="10000"/>
          </a:bodyPr>
          <a:lstStyle/>
          <a:p>
            <a:pPr>
              <a:lnSpc>
                <a:spcPct val="90000"/>
              </a:lnSpc>
              <a:buNone/>
            </a:pPr>
            <a:r>
              <a:rPr lang="en-US" altLang="en-US" sz="3600" dirty="0"/>
              <a:t>  </a:t>
            </a:r>
            <a:r>
              <a:rPr lang="en-US" altLang="en-US" sz="3500" dirty="0"/>
              <a:t>“</a:t>
            </a:r>
            <a:r>
              <a:rPr lang="en-US" altLang="en-US" sz="3500" i="1" dirty="0"/>
              <a:t>Steve is very shy and withdrawn, invariably helpful, but with little interest in people, or in the world of reality.  A meek and tidy soul, he has a need for order and structure, and a passion for detail</a:t>
            </a:r>
            <a:r>
              <a:rPr lang="en-US" altLang="en-US" sz="3500" dirty="0"/>
              <a:t>.” </a:t>
            </a:r>
          </a:p>
          <a:p>
            <a:pPr algn="l" rtl="0" eaLnBrk="1" hangingPunct="1">
              <a:lnSpc>
                <a:spcPct val="90000"/>
              </a:lnSpc>
              <a:buFontTx/>
              <a:buNone/>
            </a:pPr>
            <a:endParaRPr lang="en-US" altLang="en-US" sz="3500" dirty="0"/>
          </a:p>
          <a:p>
            <a:pPr algn="l" rtl="0" eaLnBrk="1" hangingPunct="1">
              <a:lnSpc>
                <a:spcPct val="90000"/>
              </a:lnSpc>
              <a:buFontTx/>
              <a:buNone/>
            </a:pPr>
            <a:r>
              <a:rPr lang="en-US" altLang="en-US" sz="3500" dirty="0">
                <a:solidFill>
                  <a:srgbClr val="FF0000"/>
                </a:solidFill>
              </a:rPr>
              <a:t>Is Steve more likely to be:</a:t>
            </a:r>
          </a:p>
        </p:txBody>
      </p:sp>
      <p:sp>
        <p:nvSpPr>
          <p:cNvPr id="3" name="TextBox 2"/>
          <p:cNvSpPr txBox="1"/>
          <p:nvPr/>
        </p:nvSpPr>
        <p:spPr>
          <a:xfrm>
            <a:off x="438912" y="4800600"/>
            <a:ext cx="3657600" cy="1914370"/>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US" altLang="en-US" sz="3200" dirty="0"/>
              <a:t>a farm worker</a:t>
            </a:r>
          </a:p>
          <a:p>
            <a:pPr marL="457200" indent="-457200">
              <a:lnSpc>
                <a:spcPct val="90000"/>
              </a:lnSpc>
              <a:buFont typeface="Arial" panose="020B0604020202020204" pitchFamily="34" charset="0"/>
              <a:buChar char="•"/>
            </a:pPr>
            <a:r>
              <a:rPr lang="en-US" altLang="en-US" sz="3200" dirty="0"/>
              <a:t>a college librarian</a:t>
            </a:r>
          </a:p>
          <a:p>
            <a:pPr marL="457200" indent="-457200">
              <a:lnSpc>
                <a:spcPct val="90000"/>
              </a:lnSpc>
              <a:buFont typeface="Arial" panose="020B0604020202020204" pitchFamily="34" charset="0"/>
              <a:buChar char="•"/>
            </a:pPr>
            <a:r>
              <a:rPr lang="en-US" altLang="en-US" sz="3200" dirty="0"/>
              <a:t>a pilot</a:t>
            </a:r>
          </a:p>
          <a:p>
            <a:endParaRPr lang="en-US" sz="3200" dirty="0"/>
          </a:p>
        </p:txBody>
      </p:sp>
      <p:sp>
        <p:nvSpPr>
          <p:cNvPr id="4" name="Rectangle 3"/>
          <p:cNvSpPr/>
          <p:nvPr/>
        </p:nvSpPr>
        <p:spPr>
          <a:xfrm>
            <a:off x="4581144" y="4818888"/>
            <a:ext cx="3733800" cy="1421928"/>
          </a:xfrm>
          <a:prstGeom prst="rect">
            <a:avLst/>
          </a:prstGeom>
        </p:spPr>
        <p:txBody>
          <a:bodyPr wrap="square">
            <a:spAutoFit/>
          </a:bodyPr>
          <a:lstStyle/>
          <a:p>
            <a:pPr marL="457200" indent="-457200">
              <a:lnSpc>
                <a:spcPct val="90000"/>
              </a:lnSpc>
              <a:buFont typeface="Arial" panose="020B0604020202020204" pitchFamily="34" charset="0"/>
              <a:buChar char="•"/>
            </a:pPr>
            <a:r>
              <a:rPr lang="en-US" altLang="en-US" sz="3200" dirty="0"/>
              <a:t>a schoolteacher</a:t>
            </a:r>
          </a:p>
          <a:p>
            <a:pPr marL="457200" indent="-457200">
              <a:lnSpc>
                <a:spcPct val="90000"/>
              </a:lnSpc>
              <a:buFont typeface="Arial" panose="020B0604020202020204" pitchFamily="34" charset="0"/>
              <a:buChar char="•"/>
            </a:pPr>
            <a:r>
              <a:rPr lang="en-US" altLang="en-US" sz="3200" dirty="0"/>
              <a:t>a salesperson</a:t>
            </a:r>
          </a:p>
          <a:p>
            <a:pPr marL="457200" indent="-457200">
              <a:lnSpc>
                <a:spcPct val="90000"/>
              </a:lnSpc>
              <a:buFont typeface="Arial" panose="020B0604020202020204" pitchFamily="34" charset="0"/>
              <a:buChar char="•"/>
            </a:pPr>
            <a:r>
              <a:rPr lang="en-US" altLang="en-US" sz="3200" dirty="0"/>
              <a:t>a physician</a:t>
            </a:r>
          </a:p>
        </p:txBody>
      </p:sp>
    </p:spTree>
    <p:extLst>
      <p:ext uri="{BB962C8B-B14F-4D97-AF65-F5344CB8AC3E}">
        <p14:creationId xmlns:p14="http://schemas.microsoft.com/office/powerpoint/2010/main" val="737600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a:xfrm>
            <a:off x="438912" y="76200"/>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t>Exercise 2</a:t>
            </a:r>
          </a:p>
        </p:txBody>
      </p:sp>
      <p:sp>
        <p:nvSpPr>
          <p:cNvPr id="8195" name="Rectangle 1027"/>
          <p:cNvSpPr>
            <a:spLocks noGrp="1" noChangeArrowheads="1"/>
          </p:cNvSpPr>
          <p:nvPr>
            <p:ph type="body" idx="1"/>
          </p:nvPr>
        </p:nvSpPr>
        <p:spPr>
          <a:xfrm>
            <a:off x="164592" y="1066800"/>
            <a:ext cx="8750808" cy="3657600"/>
          </a:xfrm>
        </p:spPr>
        <p:txBody>
          <a:bodyPr>
            <a:normAutofit lnSpcReduction="10000"/>
          </a:bodyPr>
          <a:lstStyle/>
          <a:p>
            <a:pPr>
              <a:lnSpc>
                <a:spcPct val="90000"/>
              </a:lnSpc>
              <a:buNone/>
            </a:pPr>
            <a:r>
              <a:rPr lang="en-US" altLang="en-US" sz="3600" dirty="0"/>
              <a:t>  “</a:t>
            </a:r>
            <a:r>
              <a:rPr lang="en-US" sz="3600" i="1" dirty="0"/>
              <a:t>Linda is thirty-one years old, single, outspoken, and very bright. She majored in philosophy. As a student, she was deeply concerned with issues of discrimination and social justice, and also participated in antinuclear demonstrations</a:t>
            </a:r>
            <a:r>
              <a:rPr lang="en-US" altLang="en-US" sz="3600" dirty="0"/>
              <a:t>.” </a:t>
            </a:r>
          </a:p>
          <a:p>
            <a:pPr algn="l" rtl="0" eaLnBrk="1" hangingPunct="1">
              <a:lnSpc>
                <a:spcPct val="110000"/>
              </a:lnSpc>
              <a:spcBef>
                <a:spcPts val="0"/>
              </a:spcBef>
              <a:buFontTx/>
              <a:buNone/>
            </a:pPr>
            <a:endParaRPr lang="en-US" altLang="en-US" sz="1400" dirty="0"/>
          </a:p>
          <a:p>
            <a:pPr algn="l" rtl="0" eaLnBrk="1" hangingPunct="1">
              <a:lnSpc>
                <a:spcPct val="90000"/>
              </a:lnSpc>
              <a:buFontTx/>
              <a:buNone/>
            </a:pPr>
            <a:r>
              <a:rPr lang="en-US" altLang="en-US" dirty="0">
                <a:solidFill>
                  <a:srgbClr val="FF0000"/>
                </a:solidFill>
              </a:rPr>
              <a:t>Is Linda more likely to:</a:t>
            </a:r>
          </a:p>
        </p:txBody>
      </p:sp>
      <p:sp>
        <p:nvSpPr>
          <p:cNvPr id="3" name="TextBox 2"/>
          <p:cNvSpPr txBox="1"/>
          <p:nvPr/>
        </p:nvSpPr>
        <p:spPr>
          <a:xfrm>
            <a:off x="228600" y="4572000"/>
            <a:ext cx="8705088" cy="1865126"/>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US" altLang="en-US" sz="3200" dirty="0"/>
              <a:t>Be active in the feminist movement?</a:t>
            </a:r>
          </a:p>
          <a:p>
            <a:pPr marL="457200" indent="-457200">
              <a:lnSpc>
                <a:spcPct val="90000"/>
              </a:lnSpc>
              <a:buFont typeface="Arial" panose="020B0604020202020204" pitchFamily="34" charset="0"/>
              <a:buChar char="•"/>
            </a:pPr>
            <a:r>
              <a:rPr lang="en-US" altLang="en-US" sz="3200" dirty="0"/>
              <a:t>Be a bank teller?</a:t>
            </a:r>
          </a:p>
          <a:p>
            <a:pPr marL="457200" indent="-457200">
              <a:lnSpc>
                <a:spcPct val="90000"/>
              </a:lnSpc>
              <a:buFont typeface="Arial" panose="020B0604020202020204" pitchFamily="34" charset="0"/>
              <a:buChar char="•"/>
            </a:pPr>
            <a:r>
              <a:rPr lang="en-US" altLang="en-US" sz="3200" dirty="0"/>
              <a:t>Be a bank teller and active in the feminist movement?</a:t>
            </a:r>
            <a:endParaRPr lang="en-US" sz="3200" dirty="0"/>
          </a:p>
        </p:txBody>
      </p:sp>
    </p:spTree>
    <p:extLst>
      <p:ext uri="{BB962C8B-B14F-4D97-AF65-F5344CB8AC3E}">
        <p14:creationId xmlns:p14="http://schemas.microsoft.com/office/powerpoint/2010/main" val="25732318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a:xfrm>
            <a:off x="387096" y="228600"/>
            <a:ext cx="82296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t>Exercise 3</a:t>
            </a:r>
          </a:p>
        </p:txBody>
      </p:sp>
      <p:sp>
        <p:nvSpPr>
          <p:cNvPr id="8195" name="Rectangle 1027"/>
          <p:cNvSpPr>
            <a:spLocks noGrp="1" noChangeArrowheads="1"/>
          </p:cNvSpPr>
          <p:nvPr>
            <p:ph type="body" idx="1"/>
          </p:nvPr>
        </p:nvSpPr>
        <p:spPr>
          <a:xfrm>
            <a:off x="414528" y="1383792"/>
            <a:ext cx="8424672" cy="5245608"/>
          </a:xfrm>
        </p:spPr>
        <p:txBody>
          <a:bodyPr>
            <a:normAutofit fontScale="77500" lnSpcReduction="20000"/>
          </a:bodyPr>
          <a:lstStyle/>
          <a:p>
            <a:pPr algn="l" rtl="0" eaLnBrk="1" hangingPunct="1">
              <a:lnSpc>
                <a:spcPct val="90000"/>
              </a:lnSpc>
              <a:buFontTx/>
              <a:buNone/>
            </a:pPr>
            <a:endParaRPr lang="en-US" altLang="en-US" sz="5100" dirty="0"/>
          </a:p>
          <a:p>
            <a:pPr>
              <a:lnSpc>
                <a:spcPct val="90000"/>
              </a:lnSpc>
            </a:pPr>
            <a:r>
              <a:rPr lang="en-US" altLang="en-US" sz="5100" dirty="0"/>
              <a:t>Which of these “Heads” and “Tails” sequences of 6 flips of a “fair” coin is </a:t>
            </a:r>
            <a:r>
              <a:rPr lang="en-US" altLang="en-US" sz="5100" b="1" dirty="0">
                <a:solidFill>
                  <a:srgbClr val="00B050"/>
                </a:solidFill>
              </a:rPr>
              <a:t>most likely</a:t>
            </a:r>
            <a:r>
              <a:rPr lang="en-US" altLang="en-US" sz="5100" dirty="0"/>
              <a:t>?  </a:t>
            </a:r>
            <a:r>
              <a:rPr lang="en-US" altLang="en-US" sz="5100" b="1" dirty="0">
                <a:solidFill>
                  <a:srgbClr val="FF0000"/>
                </a:solidFill>
              </a:rPr>
              <a:t>Least likely</a:t>
            </a:r>
            <a:r>
              <a:rPr lang="en-US" altLang="en-US" sz="5100" dirty="0"/>
              <a:t>?</a:t>
            </a:r>
          </a:p>
          <a:p>
            <a:pPr marL="0" indent="0">
              <a:lnSpc>
                <a:spcPct val="90000"/>
              </a:lnSpc>
              <a:buNone/>
            </a:pPr>
            <a:endParaRPr lang="en-US" altLang="en-US" sz="5100" dirty="0"/>
          </a:p>
          <a:p>
            <a:pPr marL="342900" lvl="2" indent="-342900">
              <a:lnSpc>
                <a:spcPct val="90000"/>
              </a:lnSpc>
              <a:buNone/>
            </a:pPr>
            <a:r>
              <a:rPr lang="en-US" altLang="en-US" sz="5100" dirty="0"/>
              <a:t>		1)  H </a:t>
            </a:r>
            <a:r>
              <a:rPr lang="en-US" altLang="en-US" sz="5100" dirty="0" err="1"/>
              <a:t>H</a:t>
            </a:r>
            <a:r>
              <a:rPr lang="en-US" altLang="en-US" sz="5100" dirty="0"/>
              <a:t> </a:t>
            </a:r>
            <a:r>
              <a:rPr lang="en-US" altLang="en-US" sz="5100" dirty="0" err="1"/>
              <a:t>H</a:t>
            </a:r>
            <a:r>
              <a:rPr lang="en-US" altLang="en-US" sz="5100" dirty="0"/>
              <a:t> T </a:t>
            </a:r>
            <a:r>
              <a:rPr lang="en-US" altLang="en-US" sz="5100" dirty="0" err="1"/>
              <a:t>T</a:t>
            </a:r>
            <a:r>
              <a:rPr lang="en-US" altLang="en-US" sz="5100" dirty="0"/>
              <a:t> </a:t>
            </a:r>
            <a:r>
              <a:rPr lang="en-US" altLang="en-US" sz="5100" dirty="0" err="1"/>
              <a:t>T</a:t>
            </a:r>
            <a:endParaRPr lang="en-US" altLang="en-US" sz="5100" dirty="0"/>
          </a:p>
          <a:p>
            <a:pPr marL="342900" lvl="2" indent="-342900">
              <a:lnSpc>
                <a:spcPct val="90000"/>
              </a:lnSpc>
              <a:buNone/>
            </a:pPr>
            <a:r>
              <a:rPr lang="en-US" altLang="en-US" sz="5100" dirty="0"/>
              <a:t>		2)  H </a:t>
            </a:r>
            <a:r>
              <a:rPr lang="en-US" altLang="en-US" sz="5100" dirty="0" err="1"/>
              <a:t>H</a:t>
            </a:r>
            <a:r>
              <a:rPr lang="en-US" altLang="en-US" sz="5100" dirty="0"/>
              <a:t> </a:t>
            </a:r>
            <a:r>
              <a:rPr lang="en-US" altLang="en-US" sz="5100" dirty="0" err="1"/>
              <a:t>H</a:t>
            </a:r>
            <a:r>
              <a:rPr lang="en-US" altLang="en-US" sz="5100" dirty="0"/>
              <a:t> </a:t>
            </a:r>
            <a:r>
              <a:rPr lang="en-US" altLang="en-US" sz="5100" dirty="0" err="1"/>
              <a:t>H</a:t>
            </a:r>
            <a:r>
              <a:rPr lang="en-US" altLang="en-US" sz="5100" dirty="0"/>
              <a:t> T H</a:t>
            </a:r>
          </a:p>
          <a:p>
            <a:pPr marL="342900" lvl="2" indent="-342900">
              <a:lnSpc>
                <a:spcPct val="90000"/>
              </a:lnSpc>
              <a:buNone/>
            </a:pPr>
            <a:r>
              <a:rPr lang="en-US" altLang="en-US" sz="5100" dirty="0"/>
              <a:t>		3)  H T H T </a:t>
            </a:r>
            <a:r>
              <a:rPr lang="en-US" altLang="en-US" sz="5100" dirty="0" err="1"/>
              <a:t>T</a:t>
            </a:r>
            <a:r>
              <a:rPr lang="en-US" altLang="en-US" sz="5100" dirty="0"/>
              <a:t> H</a:t>
            </a:r>
          </a:p>
          <a:p>
            <a:pPr marL="914400" lvl="2" indent="0">
              <a:lnSpc>
                <a:spcPct val="90000"/>
              </a:lnSpc>
              <a:buNone/>
            </a:pPr>
            <a:endParaRPr lang="en-US" altLang="en-US" dirty="0"/>
          </a:p>
          <a:p>
            <a:pPr algn="l" rtl="0" eaLnBrk="1" hangingPunct="1">
              <a:lnSpc>
                <a:spcPct val="90000"/>
              </a:lnSpc>
              <a:buFontTx/>
              <a:buNone/>
            </a:pPr>
            <a:endParaRPr lang="en-US" altLang="en-US" dirty="0"/>
          </a:p>
          <a:p>
            <a:pPr algn="l" rtl="0" eaLnBrk="1" hangingPunct="1">
              <a:lnSpc>
                <a:spcPct val="90000"/>
              </a:lnSpc>
              <a:buFontTx/>
              <a:buNone/>
            </a:pPr>
            <a:r>
              <a:rPr lang="en-US" altLang="en-US" dirty="0"/>
              <a:t>  </a:t>
            </a:r>
            <a:endParaRPr lang="en-US" altLang="en-US" dirty="0">
              <a:solidFill>
                <a:schemeClr val="accent2"/>
              </a:solidFill>
            </a:endParaRPr>
          </a:p>
        </p:txBody>
      </p:sp>
    </p:spTree>
    <p:extLst>
      <p:ext uri="{BB962C8B-B14F-4D97-AF65-F5344CB8AC3E}">
        <p14:creationId xmlns:p14="http://schemas.microsoft.com/office/powerpoint/2010/main" val="24817662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a:xfrm>
            <a:off x="457200" y="76200"/>
            <a:ext cx="3886200" cy="11430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t>Exercise 4</a:t>
            </a:r>
          </a:p>
        </p:txBody>
      </p:sp>
      <p:sp>
        <p:nvSpPr>
          <p:cNvPr id="8195" name="Rectangle 1027"/>
          <p:cNvSpPr>
            <a:spLocks noGrp="1" noChangeArrowheads="1"/>
          </p:cNvSpPr>
          <p:nvPr>
            <p:ph type="body" idx="1"/>
          </p:nvPr>
        </p:nvSpPr>
        <p:spPr>
          <a:xfrm>
            <a:off x="457200" y="914400"/>
            <a:ext cx="4724400" cy="5105400"/>
          </a:xfrm>
        </p:spPr>
        <p:txBody>
          <a:bodyPr>
            <a:normAutofit/>
          </a:bodyPr>
          <a:lstStyle/>
          <a:p>
            <a:pPr>
              <a:lnSpc>
                <a:spcPct val="110000"/>
              </a:lnSpc>
              <a:buNone/>
            </a:pPr>
            <a:r>
              <a:rPr lang="en-US" altLang="en-US" sz="2800" dirty="0">
                <a:solidFill>
                  <a:srgbClr val="FF0000"/>
                </a:solidFill>
              </a:rPr>
              <a:t>Which of these is the most frequent cause of human deaths?</a:t>
            </a:r>
            <a:endParaRPr lang="en-US" altLang="en-US" sz="2800" dirty="0"/>
          </a:p>
          <a:p>
            <a:pPr marL="0" indent="0" algn="l" rtl="0" eaLnBrk="1" hangingPunct="1">
              <a:lnSpc>
                <a:spcPct val="90000"/>
              </a:lnSpc>
              <a:buNone/>
            </a:pPr>
            <a:r>
              <a:rPr lang="en-US" altLang="en-US" sz="2800" dirty="0"/>
              <a:t>1. Shark attacks while swimming, surfing, or scuba diving</a:t>
            </a:r>
          </a:p>
          <a:p>
            <a:pPr marL="0" indent="0" algn="l" rtl="0" eaLnBrk="1" hangingPunct="1">
              <a:lnSpc>
                <a:spcPct val="90000"/>
              </a:lnSpc>
              <a:buNone/>
            </a:pPr>
            <a:endParaRPr lang="en-US" altLang="en-US" sz="2800" i="1" dirty="0"/>
          </a:p>
          <a:p>
            <a:pPr marL="0" indent="0">
              <a:lnSpc>
                <a:spcPct val="90000"/>
              </a:lnSpc>
              <a:buNone/>
            </a:pPr>
            <a:r>
              <a:rPr lang="en-US" altLang="en-US" sz="2800" dirty="0"/>
              <a:t>2. Bites from a poisonous snake</a:t>
            </a:r>
          </a:p>
          <a:p>
            <a:pPr marL="0" indent="0">
              <a:lnSpc>
                <a:spcPct val="90000"/>
              </a:lnSpc>
              <a:buNone/>
            </a:pPr>
            <a:endParaRPr lang="en-US" altLang="en-US" sz="2800" dirty="0"/>
          </a:p>
          <a:p>
            <a:pPr marL="0" indent="0">
              <a:lnSpc>
                <a:spcPct val="90000"/>
              </a:lnSpc>
              <a:buNone/>
            </a:pPr>
            <a:r>
              <a:rPr lang="en-US" altLang="en-US" sz="2800" dirty="0"/>
              <a:t>3. Bites from a mosquito</a:t>
            </a:r>
            <a:endParaRPr lang="en-US" altLang="en-US" sz="2800" dirty="0">
              <a:solidFill>
                <a:schemeClr val="accent2"/>
              </a:solidFill>
            </a:endParaRPr>
          </a:p>
        </p:txBody>
      </p:sp>
      <p:pic>
        <p:nvPicPr>
          <p:cNvPr id="2" name="Picture 1"/>
          <p:cNvPicPr>
            <a:picLocks noChangeAspect="1"/>
          </p:cNvPicPr>
          <p:nvPr/>
        </p:nvPicPr>
        <p:blipFill>
          <a:blip r:embed="rId3"/>
          <a:stretch>
            <a:fillRect/>
          </a:stretch>
        </p:blipFill>
        <p:spPr>
          <a:xfrm>
            <a:off x="5312731" y="457200"/>
            <a:ext cx="2909915" cy="1724025"/>
          </a:xfrm>
          <a:prstGeom prst="rect">
            <a:avLst/>
          </a:prstGeom>
        </p:spPr>
      </p:pic>
      <p:pic>
        <p:nvPicPr>
          <p:cNvPr id="3" name="Picture 2"/>
          <p:cNvPicPr>
            <a:picLocks noChangeAspect="1"/>
          </p:cNvPicPr>
          <p:nvPr/>
        </p:nvPicPr>
        <p:blipFill>
          <a:blip r:embed="rId4"/>
          <a:stretch>
            <a:fillRect/>
          </a:stretch>
        </p:blipFill>
        <p:spPr>
          <a:xfrm>
            <a:off x="5257800" y="2514600"/>
            <a:ext cx="3028950" cy="1514475"/>
          </a:xfrm>
          <a:prstGeom prst="rect">
            <a:avLst/>
          </a:prstGeom>
        </p:spPr>
      </p:pic>
      <p:pic>
        <p:nvPicPr>
          <p:cNvPr id="4" name="Picture 3"/>
          <p:cNvPicPr>
            <a:picLocks noChangeAspect="1"/>
          </p:cNvPicPr>
          <p:nvPr/>
        </p:nvPicPr>
        <p:blipFill>
          <a:blip r:embed="rId5"/>
          <a:stretch>
            <a:fillRect/>
          </a:stretch>
        </p:blipFill>
        <p:spPr>
          <a:xfrm>
            <a:off x="5202868" y="4269801"/>
            <a:ext cx="3019778" cy="1691076"/>
          </a:xfrm>
          <a:prstGeom prst="rect">
            <a:avLst/>
          </a:prstGeom>
        </p:spPr>
      </p:pic>
      <p:sp>
        <p:nvSpPr>
          <p:cNvPr id="5" name="TextBox 4"/>
          <p:cNvSpPr txBox="1"/>
          <p:nvPr/>
        </p:nvSpPr>
        <p:spPr>
          <a:xfrm>
            <a:off x="228600" y="6171074"/>
            <a:ext cx="8458200" cy="523220"/>
          </a:xfrm>
          <a:prstGeom prst="rect">
            <a:avLst/>
          </a:prstGeom>
          <a:noFill/>
        </p:spPr>
        <p:txBody>
          <a:bodyPr wrap="square" rtlCol="0">
            <a:spAutoFit/>
          </a:bodyPr>
          <a:lstStyle/>
          <a:p>
            <a:r>
              <a:rPr lang="en-US" sz="2800" i="1" dirty="0">
                <a:solidFill>
                  <a:srgbClr val="FF0000"/>
                </a:solidFill>
              </a:rPr>
              <a:t>What information are you using to answer this question?</a:t>
            </a:r>
          </a:p>
        </p:txBody>
      </p:sp>
    </p:spTree>
    <p:extLst>
      <p:ext uri="{BB962C8B-B14F-4D97-AF65-F5344CB8AC3E}">
        <p14:creationId xmlns:p14="http://schemas.microsoft.com/office/powerpoint/2010/main" val="27105037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76200" y="278139"/>
            <a:ext cx="8915400"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ea typeface="+mj-ea"/>
                <a:cs typeface="+mj-cs"/>
                <a:sym typeface="UC Berkeley OS Sign"/>
              </a:rPr>
              <a:t>Decision Making and Assessing Probabilities</a:t>
            </a:r>
          </a:p>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b="1" dirty="0">
              <a:latin typeface="+mj-lt"/>
              <a:ea typeface="+mj-ea"/>
              <a:cs typeface="+mj-cs"/>
              <a:sym typeface="UC Berkeley OS Sign"/>
            </a:endParaRPr>
          </a:p>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b="1" dirty="0">
              <a:latin typeface="+mj-lt"/>
              <a:ea typeface="+mj-ea"/>
              <a:cs typeface="+mj-cs"/>
              <a:sym typeface="UC Berkeley OS Sign"/>
            </a:endParaRPr>
          </a:p>
        </p:txBody>
      </p:sp>
      <p:sp>
        <p:nvSpPr>
          <p:cNvPr id="6" name="Rectangle 5"/>
          <p:cNvSpPr/>
          <p:nvPr/>
        </p:nvSpPr>
        <p:spPr>
          <a:xfrm>
            <a:off x="304800" y="883873"/>
            <a:ext cx="8458200" cy="8277424"/>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257166"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t> </a:t>
            </a:r>
            <a:r>
              <a:rPr lang="en-US" sz="3200" dirty="0"/>
              <a:t>Many of the decisions we make in our personal and professional lives are in situations where outcomes are uncertain </a:t>
            </a:r>
          </a:p>
          <a:p>
            <a:pPr marL="96437">
              <a:spcBef>
                <a:spcPct val="20000"/>
              </a:spcBef>
              <a:spcAft>
                <a:spcPts val="1266"/>
              </a:spcAft>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a:t>
            </a:r>
            <a:r>
              <a:rPr lang="en-US" sz="3200" i="1" dirty="0">
                <a:solidFill>
                  <a:srgbClr val="FF0000"/>
                </a:solidFill>
              </a:rPr>
              <a:t>Is there a “rational” way to assess probabilities and make decisions?</a:t>
            </a:r>
          </a:p>
          <a:p>
            <a:pPr marL="96437">
              <a:spcBef>
                <a:spcPct val="20000"/>
              </a:spcBef>
              <a:spcAft>
                <a:spcPts val="1266"/>
              </a:spcAft>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i="1" dirty="0">
              <a:solidFill>
                <a:srgbClr val="FF0000"/>
              </a:solidFill>
            </a:endParaRPr>
          </a:p>
          <a:p>
            <a:pPr marL="96437">
              <a:spcBef>
                <a:spcPct val="20000"/>
              </a:spcBef>
              <a:spcAft>
                <a:spcPts val="1266"/>
              </a:spcAft>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i="1" dirty="0"/>
              <a:t>HINT: </a:t>
            </a:r>
          </a:p>
          <a:p>
            <a:pPr marL="96437">
              <a:spcBef>
                <a:spcPct val="20000"/>
              </a:spcBef>
              <a:spcAft>
                <a:spcPts val="1266"/>
              </a:spcAft>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i="1" dirty="0">
                <a:solidFill>
                  <a:srgbClr val="FF0000"/>
                </a:solidFill>
              </a:rPr>
              <a:t>	Probability of an event =   ? divided by ?</a:t>
            </a:r>
          </a:p>
          <a:p>
            <a:pPr marL="257166"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dirty="0"/>
          </a:p>
          <a:p>
            <a:pPr marL="257166"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dirty="0"/>
          </a:p>
          <a:p>
            <a:pPr marL="257166"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400" dirty="0"/>
          </a:p>
          <a:p>
            <a:pPr marL="257166"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dirty="0"/>
          </a:p>
        </p:txBody>
      </p:sp>
    </p:spTree>
    <p:extLst>
      <p:ext uri="{BB962C8B-B14F-4D97-AF65-F5344CB8AC3E}">
        <p14:creationId xmlns:p14="http://schemas.microsoft.com/office/powerpoint/2010/main" val="187845270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76200" y="278139"/>
            <a:ext cx="8915400"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ea typeface="+mj-ea"/>
                <a:cs typeface="+mj-cs"/>
                <a:sym typeface="UC Berkeley OS Sign"/>
              </a:rPr>
              <a:t>Decision Making and Assessing Probabilities</a:t>
            </a:r>
          </a:p>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b="1" dirty="0">
              <a:latin typeface="+mj-lt"/>
              <a:ea typeface="+mj-ea"/>
              <a:cs typeface="+mj-cs"/>
              <a:sym typeface="UC Berkeley OS Sign"/>
            </a:endParaRPr>
          </a:p>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b="1" dirty="0">
              <a:latin typeface="+mj-lt"/>
              <a:ea typeface="+mj-ea"/>
              <a:cs typeface="+mj-cs"/>
              <a:sym typeface="UC Berkeley OS Sign"/>
            </a:endParaRPr>
          </a:p>
        </p:txBody>
      </p:sp>
      <p:sp>
        <p:nvSpPr>
          <p:cNvPr id="6" name="Rectangle 5"/>
          <p:cNvSpPr/>
          <p:nvPr/>
        </p:nvSpPr>
        <p:spPr>
          <a:xfrm>
            <a:off x="304800" y="883873"/>
            <a:ext cx="8458200" cy="5659785"/>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257166"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Is there a “rational” way to assess probabilities and make decisions?</a:t>
            </a:r>
          </a:p>
          <a:p>
            <a:pPr marL="257166"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dirty="0"/>
          </a:p>
          <a:p>
            <a:pPr marL="257166"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200" dirty="0"/>
          </a:p>
          <a:p>
            <a:pPr marL="257166"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t> How does this “rational” way compare to what people actually do?</a:t>
            </a:r>
            <a:endParaRPr lang="en-US" sz="2400" dirty="0"/>
          </a:p>
          <a:p>
            <a:pPr marL="96437" algn="ctr">
              <a:spcBef>
                <a:spcPct val="20000"/>
              </a:spcBef>
              <a:spcAft>
                <a:spcPts val="1266"/>
              </a:spcAft>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b="1" i="1" dirty="0">
                <a:solidFill>
                  <a:srgbClr val="FF0000"/>
                </a:solidFill>
              </a:rPr>
              <a:t>Do people want to act rationally?</a:t>
            </a:r>
          </a:p>
          <a:p>
            <a:pPr marL="96437" algn="ctr">
              <a:spcBef>
                <a:spcPct val="20000"/>
              </a:spcBef>
              <a:spcAft>
                <a:spcPts val="1266"/>
              </a:spcAft>
              <a:buClr>
                <a:srgbClr val="002955"/>
              </a:buClr>
              <a:buSzPct val="44000"/>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b="1" i="1" dirty="0">
                <a:solidFill>
                  <a:srgbClr val="FF0000"/>
                </a:solidFill>
              </a:rPr>
              <a:t>If they don’t or can’t, why not?</a:t>
            </a:r>
          </a:p>
        </p:txBody>
      </p:sp>
      <p:pic>
        <p:nvPicPr>
          <p:cNvPr id="3" name="Picture 2"/>
          <p:cNvPicPr>
            <a:picLocks noChangeAspect="1"/>
          </p:cNvPicPr>
          <p:nvPr/>
        </p:nvPicPr>
        <p:blipFill>
          <a:blip r:embed="rId3"/>
          <a:stretch>
            <a:fillRect/>
          </a:stretch>
        </p:blipFill>
        <p:spPr>
          <a:xfrm>
            <a:off x="228600" y="2497437"/>
            <a:ext cx="8915400" cy="1144365"/>
          </a:xfrm>
          <a:prstGeom prst="rect">
            <a:avLst/>
          </a:prstGeom>
        </p:spPr>
      </p:pic>
    </p:spTree>
    <p:extLst>
      <p:ext uri="{BB962C8B-B14F-4D97-AF65-F5344CB8AC3E}">
        <p14:creationId xmlns:p14="http://schemas.microsoft.com/office/powerpoint/2010/main" val="322684950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75230" y="381000"/>
            <a:ext cx="8458200" cy="1143000"/>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t>Economic Theories of </a:t>
            </a:r>
            <a:br>
              <a:rPr lang="en-US" altLang="en-US" b="1" dirty="0"/>
            </a:br>
            <a:r>
              <a:rPr lang="en-US" altLang="en-US" b="1" dirty="0"/>
              <a:t>Human Decision Making (1)</a:t>
            </a:r>
          </a:p>
        </p:txBody>
      </p:sp>
      <p:sp>
        <p:nvSpPr>
          <p:cNvPr id="5123" name="Rectangle 3"/>
          <p:cNvSpPr>
            <a:spLocks noGrp="1" noChangeArrowheads="1"/>
          </p:cNvSpPr>
          <p:nvPr>
            <p:ph type="body" idx="1"/>
          </p:nvPr>
        </p:nvSpPr>
        <p:spPr>
          <a:xfrm>
            <a:off x="304800" y="2057400"/>
            <a:ext cx="8458200" cy="5135562"/>
          </a:xfrm>
        </p:spPr>
        <p:txBody>
          <a:bodyPr>
            <a:normAutofit/>
          </a:bodyPr>
          <a:lstStyle/>
          <a:p>
            <a:r>
              <a:rPr lang="en-US" dirty="0"/>
              <a:t>Economic theories of human decision making assume that people can be reasonably approximated or described as “rational” agents</a:t>
            </a:r>
          </a:p>
          <a:p>
            <a:pPr lvl="1"/>
            <a:r>
              <a:rPr lang="en-US" altLang="en-US" sz="3200" dirty="0"/>
              <a:t>Individuals have </a:t>
            </a:r>
            <a:r>
              <a:rPr lang="en-US" altLang="en-US" sz="3200" dirty="0">
                <a:solidFill>
                  <a:srgbClr val="FF0000"/>
                </a:solidFill>
              </a:rPr>
              <a:t>precise information </a:t>
            </a:r>
            <a:r>
              <a:rPr lang="en-US" altLang="en-US" sz="3200" dirty="0"/>
              <a:t>about the consequences of their actions</a:t>
            </a:r>
          </a:p>
          <a:p>
            <a:pPr lvl="1"/>
            <a:r>
              <a:rPr lang="en-US" altLang="en-US" sz="3200" dirty="0"/>
              <a:t>Individuals have </a:t>
            </a:r>
            <a:r>
              <a:rPr lang="en-US" altLang="en-US" sz="3200" dirty="0">
                <a:solidFill>
                  <a:srgbClr val="FF0000"/>
                </a:solidFill>
              </a:rPr>
              <a:t>sufficient time and capability </a:t>
            </a:r>
            <a:r>
              <a:rPr lang="en-US" altLang="en-US" sz="3200" dirty="0"/>
              <a:t>to weigh alternatives</a:t>
            </a:r>
          </a:p>
        </p:txBody>
      </p:sp>
    </p:spTree>
    <p:extLst>
      <p:ext uri="{BB962C8B-B14F-4D97-AF65-F5344CB8AC3E}">
        <p14:creationId xmlns:p14="http://schemas.microsoft.com/office/powerpoint/2010/main" val="9608452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270727" y="4013013"/>
            <a:ext cx="2568473" cy="2868295"/>
          </a:xfrm>
          <a:prstGeom prst="rect">
            <a:avLst/>
          </a:prstGeom>
        </p:spPr>
      </p:pic>
      <p:sp>
        <p:nvSpPr>
          <p:cNvPr id="5" name="TextBox 4"/>
          <p:cNvSpPr txBox="1"/>
          <p:nvPr/>
        </p:nvSpPr>
        <p:spPr>
          <a:xfrm>
            <a:off x="1752600" y="114954"/>
            <a:ext cx="6293054" cy="584775"/>
          </a:xfrm>
          <a:prstGeom prst="rect">
            <a:avLst/>
          </a:prstGeom>
          <a:noFill/>
        </p:spPr>
        <p:txBody>
          <a:bodyPr wrap="square" rtlCol="0">
            <a:spAutoFit/>
          </a:bodyPr>
          <a:lstStyle/>
          <a:p>
            <a:r>
              <a:rPr lang="en-US" sz="3200" b="1" dirty="0"/>
              <a:t>Deciding What Courses to Take</a:t>
            </a:r>
          </a:p>
        </p:txBody>
      </p:sp>
      <p:sp>
        <p:nvSpPr>
          <p:cNvPr id="6" name="TextBox 5"/>
          <p:cNvSpPr txBox="1"/>
          <p:nvPr/>
        </p:nvSpPr>
        <p:spPr>
          <a:xfrm>
            <a:off x="304800" y="699729"/>
            <a:ext cx="8534400" cy="1938992"/>
          </a:xfrm>
          <a:prstGeom prst="rect">
            <a:avLst/>
          </a:prstGeom>
          <a:noFill/>
        </p:spPr>
        <p:txBody>
          <a:bodyPr wrap="square" rtlCol="0">
            <a:spAutoFit/>
          </a:bodyPr>
          <a:lstStyle/>
          <a:p>
            <a:r>
              <a:rPr lang="en-US" sz="2400" dirty="0">
                <a:solidFill>
                  <a:srgbClr val="FF0000"/>
                </a:solidFill>
              </a:rPr>
              <a:t>Did you have precise information about the content of a course, or how taking it would advance your career goals?</a:t>
            </a:r>
          </a:p>
          <a:p>
            <a:r>
              <a:rPr lang="en-US" sz="2400" dirty="0">
                <a:solidFill>
                  <a:srgbClr val="FF0000"/>
                </a:solidFill>
              </a:rPr>
              <a:t>(…but first, do you know all of your career goals?)</a:t>
            </a:r>
          </a:p>
          <a:p>
            <a:endParaRPr lang="en-US" sz="2400" dirty="0">
              <a:solidFill>
                <a:srgbClr val="FF0000"/>
              </a:solidFill>
            </a:endParaRPr>
          </a:p>
          <a:p>
            <a:endParaRPr lang="en-US" sz="2400" dirty="0">
              <a:solidFill>
                <a:srgbClr val="FF0000"/>
              </a:solidFill>
            </a:endParaRPr>
          </a:p>
        </p:txBody>
      </p:sp>
      <p:pic>
        <p:nvPicPr>
          <p:cNvPr id="8" name="Picture 7"/>
          <p:cNvPicPr>
            <a:picLocks noChangeAspect="1"/>
          </p:cNvPicPr>
          <p:nvPr/>
        </p:nvPicPr>
        <p:blipFill>
          <a:blip r:embed="rId4"/>
          <a:stretch>
            <a:fillRect/>
          </a:stretch>
        </p:blipFill>
        <p:spPr>
          <a:xfrm>
            <a:off x="304800" y="2019413"/>
            <a:ext cx="5719763" cy="2890431"/>
          </a:xfrm>
          <a:prstGeom prst="rect">
            <a:avLst/>
          </a:prstGeom>
        </p:spPr>
      </p:pic>
      <p:sp>
        <p:nvSpPr>
          <p:cNvPr id="9" name="Rectangle 8"/>
          <p:cNvSpPr/>
          <p:nvPr/>
        </p:nvSpPr>
        <p:spPr>
          <a:xfrm>
            <a:off x="304800" y="5062328"/>
            <a:ext cx="5486400" cy="1569660"/>
          </a:xfrm>
          <a:prstGeom prst="rect">
            <a:avLst/>
          </a:prstGeom>
        </p:spPr>
        <p:txBody>
          <a:bodyPr wrap="square">
            <a:spAutoFit/>
          </a:bodyPr>
          <a:lstStyle/>
          <a:p>
            <a:r>
              <a:rPr lang="en-US" sz="2400" dirty="0">
                <a:solidFill>
                  <a:srgbClr val="FF0000"/>
                </a:solidFill>
              </a:rPr>
              <a:t>Did you have sufficient time and capability to study the syllabus and course evaluations for every course you might take?</a:t>
            </a:r>
          </a:p>
        </p:txBody>
      </p:sp>
    </p:spTree>
    <p:extLst>
      <p:ext uri="{BB962C8B-B14F-4D97-AF65-F5344CB8AC3E}">
        <p14:creationId xmlns:p14="http://schemas.microsoft.com/office/powerpoint/2010/main" val="15491681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04800" y="304800"/>
            <a:ext cx="8458200" cy="1143000"/>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t>Economic Theories of </a:t>
            </a:r>
            <a:br>
              <a:rPr lang="en-US" altLang="en-US" b="1" dirty="0"/>
            </a:br>
            <a:r>
              <a:rPr lang="en-US" altLang="en-US" b="1" dirty="0"/>
              <a:t>Human Decision Making (2)</a:t>
            </a:r>
          </a:p>
        </p:txBody>
      </p:sp>
      <p:sp>
        <p:nvSpPr>
          <p:cNvPr id="5123" name="Rectangle 3"/>
          <p:cNvSpPr>
            <a:spLocks noGrp="1" noChangeArrowheads="1"/>
          </p:cNvSpPr>
          <p:nvPr>
            <p:ph type="body" idx="1"/>
          </p:nvPr>
        </p:nvSpPr>
        <p:spPr>
          <a:xfrm>
            <a:off x="288878" y="2057400"/>
            <a:ext cx="8458200" cy="4144962"/>
          </a:xfrm>
        </p:spPr>
        <p:txBody>
          <a:bodyPr>
            <a:normAutofit/>
          </a:bodyPr>
          <a:lstStyle/>
          <a:p>
            <a:pPr lvl="1"/>
            <a:r>
              <a:rPr lang="en-US" altLang="en-US" sz="3200" dirty="0"/>
              <a:t>Different outcomes can be compared in terms of their “</a:t>
            </a:r>
            <a:r>
              <a:rPr lang="en-US" altLang="en-US" sz="3200" dirty="0">
                <a:solidFill>
                  <a:srgbClr val="FF0000"/>
                </a:solidFill>
              </a:rPr>
              <a:t>utility</a:t>
            </a:r>
            <a:r>
              <a:rPr lang="en-US" altLang="en-US" sz="3200" dirty="0"/>
              <a:t>” (which is revealed by the choices people make)</a:t>
            </a:r>
          </a:p>
          <a:p>
            <a:pPr lvl="1"/>
            <a:r>
              <a:rPr lang="en-US" altLang="en-US" sz="3200" dirty="0"/>
              <a:t>The “value” or “utility” of a choice is the </a:t>
            </a:r>
            <a:r>
              <a:rPr lang="en-US" altLang="en-US" sz="3200" dirty="0">
                <a:solidFill>
                  <a:srgbClr val="FF0000"/>
                </a:solidFill>
              </a:rPr>
              <a:t>expected value of its probabilistic outcomes</a:t>
            </a:r>
          </a:p>
          <a:p>
            <a:pPr lvl="1"/>
            <a:r>
              <a:rPr lang="en-US" altLang="en-US" sz="3200" dirty="0"/>
              <a:t>Rational agents seek to </a:t>
            </a:r>
            <a:r>
              <a:rPr lang="en-US" altLang="en-US" sz="3200" dirty="0">
                <a:solidFill>
                  <a:srgbClr val="FF0000"/>
                </a:solidFill>
              </a:rPr>
              <a:t>maximize their utility</a:t>
            </a:r>
            <a:endParaRPr lang="en-US" altLang="en-US" sz="3200" dirty="0"/>
          </a:p>
        </p:txBody>
      </p:sp>
    </p:spTree>
    <p:extLst>
      <p:ext uri="{BB962C8B-B14F-4D97-AF65-F5344CB8AC3E}">
        <p14:creationId xmlns:p14="http://schemas.microsoft.com/office/powerpoint/2010/main" val="16761948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905000" y="162654"/>
            <a:ext cx="6293054" cy="584775"/>
          </a:xfrm>
          <a:prstGeom prst="rect">
            <a:avLst/>
          </a:prstGeom>
          <a:noFill/>
        </p:spPr>
        <p:txBody>
          <a:bodyPr wrap="square" rtlCol="0">
            <a:spAutoFit/>
          </a:bodyPr>
          <a:lstStyle/>
          <a:p>
            <a:r>
              <a:rPr lang="en-US" sz="3200" b="1" dirty="0"/>
              <a:t>Deciding What Courses to Take</a:t>
            </a:r>
          </a:p>
        </p:txBody>
      </p:sp>
      <p:sp>
        <p:nvSpPr>
          <p:cNvPr id="6" name="TextBox 5"/>
          <p:cNvSpPr txBox="1"/>
          <p:nvPr/>
        </p:nvSpPr>
        <p:spPr>
          <a:xfrm>
            <a:off x="152400" y="747429"/>
            <a:ext cx="8534400" cy="5878532"/>
          </a:xfrm>
          <a:prstGeom prst="rect">
            <a:avLst/>
          </a:prstGeom>
          <a:noFill/>
        </p:spPr>
        <p:txBody>
          <a:bodyPr wrap="square" rtlCol="0">
            <a:spAutoFit/>
          </a:bodyPr>
          <a:lstStyle/>
          <a:p>
            <a:endParaRPr lang="en-US" sz="2000" dirty="0">
              <a:solidFill>
                <a:srgbClr val="FF0000"/>
              </a:solidFill>
            </a:endParaRPr>
          </a:p>
          <a:p>
            <a:r>
              <a:rPr lang="en-US" sz="2400" dirty="0">
                <a:solidFill>
                  <a:srgbClr val="FF0000"/>
                </a:solidFill>
              </a:rPr>
              <a:t>Can you rate each individual course in terms of how likely it is to advance your career goals?</a:t>
            </a:r>
          </a:p>
          <a:p>
            <a:pPr lvl="1"/>
            <a:r>
              <a:rPr lang="en-US" sz="2000" dirty="0"/>
              <a:t>Course A would be easy and interesting, and somewhat relevant to career goals </a:t>
            </a:r>
          </a:p>
          <a:p>
            <a:pPr lvl="1"/>
            <a:r>
              <a:rPr lang="en-US" sz="2000" dirty="0"/>
              <a:t>Course B would be pretty hard, but would probably help me get an internship</a:t>
            </a:r>
          </a:p>
          <a:p>
            <a:pPr lvl="1"/>
            <a:r>
              <a:rPr lang="en-US" sz="2000" dirty="0"/>
              <a:t>Course C would be very hard, but I’m sure that if I did well, the company that I worked for as an internship would offer me a full-time job</a:t>
            </a:r>
          </a:p>
          <a:p>
            <a:pPr lvl="1"/>
            <a:r>
              <a:rPr lang="en-US" sz="2000" dirty="0"/>
              <a:t>…</a:t>
            </a:r>
          </a:p>
          <a:p>
            <a:r>
              <a:rPr lang="en-US" sz="2400" dirty="0">
                <a:solidFill>
                  <a:srgbClr val="FF0000"/>
                </a:solidFill>
              </a:rPr>
              <a:t>Can you compare different sets of courses in terms of how likely they are to advance your career goals?</a:t>
            </a:r>
          </a:p>
          <a:p>
            <a:pPr lvl="1"/>
            <a:r>
              <a:rPr lang="en-US" sz="2000" dirty="0"/>
              <a:t>Courses A, B, and G would be a pretty good schedule, not overwhelmingly hard, and would probably enhance my chances of getting a good job</a:t>
            </a:r>
          </a:p>
          <a:p>
            <a:pPr lvl="1"/>
            <a:r>
              <a:rPr lang="en-US" sz="2000" dirty="0"/>
              <a:t>Courses A, B, and C would be really hard, but I’d be sure of getting the job I want … but I’d have no free time</a:t>
            </a:r>
          </a:p>
          <a:p>
            <a:pPr lvl="1"/>
            <a:r>
              <a:rPr lang="en-US" sz="2000" dirty="0"/>
              <a:t>…</a:t>
            </a:r>
          </a:p>
          <a:p>
            <a:pPr lvl="1"/>
            <a:endParaRPr lang="en-US" sz="2000" dirty="0"/>
          </a:p>
        </p:txBody>
      </p:sp>
    </p:spTree>
    <p:extLst>
      <p:ext uri="{BB962C8B-B14F-4D97-AF65-F5344CB8AC3E}">
        <p14:creationId xmlns:p14="http://schemas.microsoft.com/office/powerpoint/2010/main" val="3749325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Grp="1" noChangeArrowheads="1"/>
          </p:cNvSpPr>
          <p:nvPr>
            <p:ph type="title"/>
          </p:nvPr>
        </p:nvSpPr>
        <p:spPr>
          <a:xfrm>
            <a:off x="533400"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br>
              <a:rPr lang="en-US" sz="3600" b="1" dirty="0"/>
            </a:br>
            <a:r>
              <a:rPr lang="en-US" sz="3600" b="1" dirty="0"/>
              <a:t> </a:t>
            </a:r>
            <a:r>
              <a:rPr lang="en-US" sz="4000" b="1" dirty="0"/>
              <a:t>Requirements for Interactions</a:t>
            </a:r>
            <a:endParaRPr lang="en-US" sz="4000" b="1" dirty="0">
              <a:sym typeface="UC Berkeley OS Sign"/>
            </a:endParaRPr>
          </a:p>
        </p:txBody>
      </p:sp>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4</a:t>
            </a:fld>
            <a:endParaRPr lang="en-US" sz="1500" dirty="0">
              <a:solidFill>
                <a:srgbClr val="002955"/>
              </a:solidFill>
              <a:latin typeface="UC Berkeley OS Sign"/>
              <a:ea typeface="MS PGothic" pitchFamily="34" charset="-128"/>
              <a:sym typeface="UC Berkeley OS Sign"/>
            </a:endParaRPr>
          </a:p>
        </p:txBody>
      </p:sp>
      <p:sp>
        <p:nvSpPr>
          <p:cNvPr id="29703" name="Rectangle 7"/>
          <p:cNvSpPr>
            <a:spLocks noChangeArrowheads="1"/>
          </p:cNvSpPr>
          <p:nvPr/>
        </p:nvSpPr>
        <p:spPr bwMode="auto">
          <a:xfrm>
            <a:off x="533400" y="1524000"/>
            <a:ext cx="8077200" cy="4173737"/>
          </a:xfrm>
          <a:prstGeom prst="rect">
            <a:avLst/>
          </a:prstGeom>
          <a:noFill/>
          <a:ln w="9525">
            <a:noFill/>
            <a:miter lim="800000"/>
            <a:headEnd/>
            <a:tailEnd/>
          </a:ln>
        </p:spPr>
        <p:txBody>
          <a:bodyPr wrap="square" lIns="64291" tIns="32146" rIns="64291" bIns="32146">
            <a:spAutoFit/>
          </a:bodyPr>
          <a:lstStyle/>
          <a:p>
            <a:pPr marL="160729" indent="-160729" eaLnBrk="0" hangingPunct="0">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All organizing systems have some common interactions, but we want to pay attention to the more resource-specific interactions that create the most value</a:t>
            </a:r>
          </a:p>
          <a:p>
            <a:pPr marL="160729" indent="-160729" eaLnBrk="0" hangingPunct="0">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The priorities of the interactions are often determined by the priority of intended users</a:t>
            </a:r>
          </a:p>
          <a:p>
            <a:pPr marL="160729" indent="-160729" eaLnBrk="0" hangingPunct="0">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The interactions must be discoverable and invokable by their intended users</a:t>
            </a:r>
          </a:p>
          <a:p>
            <a:pPr marL="617929" lvl="1" indent="-160729" eaLnBrk="0" hangingPunct="0">
              <a:spcBef>
                <a:spcPts val="600"/>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“UID” = “user {interface, interaction} design</a:t>
            </a:r>
          </a:p>
        </p:txBody>
      </p:sp>
    </p:spTree>
    <p:extLst>
      <p:ext uri="{BB962C8B-B14F-4D97-AF65-F5344CB8AC3E}">
        <p14:creationId xmlns:p14="http://schemas.microsoft.com/office/powerpoint/2010/main" val="283930096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76200" y="278139"/>
            <a:ext cx="8915400"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ea typeface="+mj-ea"/>
                <a:cs typeface="+mj-cs"/>
                <a:sym typeface="UC Berkeley OS Sign"/>
              </a:rPr>
              <a:t>Deciding What Courses to Take</a:t>
            </a:r>
          </a:p>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b="1" dirty="0">
              <a:latin typeface="+mj-lt"/>
              <a:ea typeface="+mj-ea"/>
              <a:cs typeface="+mj-cs"/>
              <a:sym typeface="UC Berkeley OS Sign"/>
            </a:endParaRPr>
          </a:p>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b="1" dirty="0">
              <a:latin typeface="+mj-lt"/>
              <a:ea typeface="+mj-ea"/>
              <a:cs typeface="+mj-cs"/>
              <a:sym typeface="UC Berkeley OS Sign"/>
            </a:endParaRPr>
          </a:p>
        </p:txBody>
      </p:sp>
      <p:pic>
        <p:nvPicPr>
          <p:cNvPr id="3" name="Picture 2"/>
          <p:cNvPicPr>
            <a:picLocks noChangeAspect="1"/>
          </p:cNvPicPr>
          <p:nvPr/>
        </p:nvPicPr>
        <p:blipFill>
          <a:blip r:embed="rId3"/>
          <a:stretch>
            <a:fillRect/>
          </a:stretch>
        </p:blipFill>
        <p:spPr>
          <a:xfrm>
            <a:off x="228600" y="1600200"/>
            <a:ext cx="8915400" cy="1144365"/>
          </a:xfrm>
          <a:prstGeom prst="rect">
            <a:avLst/>
          </a:prstGeom>
        </p:spPr>
      </p:pic>
      <p:sp>
        <p:nvSpPr>
          <p:cNvPr id="2" name="Rectangle 1"/>
          <p:cNvSpPr/>
          <p:nvPr/>
        </p:nvSpPr>
        <p:spPr>
          <a:xfrm>
            <a:off x="109330" y="2971800"/>
            <a:ext cx="8269357" cy="3711785"/>
          </a:xfrm>
          <a:prstGeom prst="rect">
            <a:avLst/>
          </a:prstGeom>
        </p:spPr>
        <p:txBody>
          <a:bodyPr wrap="square">
            <a:spAutoFit/>
          </a:bodyPr>
          <a:lstStyle/>
          <a:p>
            <a:pPr marL="742950" lvl="1" indent="-285750">
              <a:spcBef>
                <a:spcPct val="20000"/>
              </a:spcBef>
              <a:buFont typeface="Arial" pitchFamily="34" charset="0"/>
              <a:buChar char="–"/>
            </a:pPr>
            <a:r>
              <a:rPr lang="en-US" altLang="en-US" sz="2800" dirty="0">
                <a:solidFill>
                  <a:srgbClr val="FF0000"/>
                </a:solidFill>
              </a:rPr>
              <a:t>What future events comprise the “total number of outcomes” when it comes to choosing sets of courses to take?</a:t>
            </a:r>
          </a:p>
          <a:p>
            <a:pPr marL="742950" lvl="1" indent="-285750">
              <a:spcBef>
                <a:spcPct val="20000"/>
              </a:spcBef>
              <a:buFont typeface="Arial" pitchFamily="34" charset="0"/>
              <a:buChar char="–"/>
            </a:pPr>
            <a:r>
              <a:rPr lang="en-US" altLang="en-US" sz="2800" dirty="0">
                <a:solidFill>
                  <a:srgbClr val="FF0000"/>
                </a:solidFill>
              </a:rPr>
              <a:t>Which combinations of courses will result in successful outcomes?</a:t>
            </a:r>
          </a:p>
          <a:p>
            <a:pPr marL="742950" lvl="1" indent="-285750">
              <a:spcBef>
                <a:spcPct val="20000"/>
              </a:spcBef>
              <a:buFont typeface="Arial" pitchFamily="34" charset="0"/>
              <a:buChar char="–"/>
            </a:pPr>
            <a:r>
              <a:rPr lang="en-US" altLang="en-US" sz="2800" dirty="0">
                <a:solidFill>
                  <a:srgbClr val="FF0000"/>
                </a:solidFill>
              </a:rPr>
              <a:t>How far into the future do you look when you predict whether some set of courses will lead to a successful outcomes? </a:t>
            </a:r>
          </a:p>
        </p:txBody>
      </p:sp>
    </p:spTree>
    <p:extLst>
      <p:ext uri="{BB962C8B-B14F-4D97-AF65-F5344CB8AC3E}">
        <p14:creationId xmlns:p14="http://schemas.microsoft.com/office/powerpoint/2010/main" val="311810266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 y="274638"/>
            <a:ext cx="8458200" cy="1143000"/>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t>Economic Theories of </a:t>
            </a:r>
            <a:br>
              <a:rPr lang="en-US" altLang="en-US" b="1" dirty="0"/>
            </a:br>
            <a:r>
              <a:rPr lang="en-US" altLang="en-US" b="1" dirty="0"/>
              <a:t>Human Decision Making (3)</a:t>
            </a:r>
          </a:p>
        </p:txBody>
      </p:sp>
      <p:sp>
        <p:nvSpPr>
          <p:cNvPr id="5123" name="Rectangle 3"/>
          <p:cNvSpPr>
            <a:spLocks noGrp="1" noChangeArrowheads="1"/>
          </p:cNvSpPr>
          <p:nvPr>
            <p:ph type="body" idx="1"/>
          </p:nvPr>
        </p:nvSpPr>
        <p:spPr>
          <a:xfrm>
            <a:off x="304800" y="1722438"/>
            <a:ext cx="8458200" cy="5135562"/>
          </a:xfrm>
        </p:spPr>
        <p:txBody>
          <a:bodyPr>
            <a:normAutofit/>
          </a:bodyPr>
          <a:lstStyle/>
          <a:p>
            <a:r>
              <a:rPr lang="en-US" dirty="0"/>
              <a:t>The “rational choice theory” enables calculations and predictions in situations with uncertainty  (for example, in “game theory”)</a:t>
            </a:r>
          </a:p>
          <a:p>
            <a:r>
              <a:rPr lang="en-US" dirty="0"/>
              <a:t>Decisions that deviate from this theory can occur if people have incomplete information or insufficient time</a:t>
            </a:r>
          </a:p>
          <a:p>
            <a:r>
              <a:rPr lang="en-US" dirty="0"/>
              <a:t>But these </a:t>
            </a:r>
            <a:r>
              <a:rPr lang="en-US" dirty="0">
                <a:solidFill>
                  <a:srgbClr val="FF0000"/>
                </a:solidFill>
              </a:rPr>
              <a:t>deviations should be unsystematic </a:t>
            </a:r>
            <a:r>
              <a:rPr lang="en-US" dirty="0"/>
              <a:t>because the factors that cause them are random and “average out”</a:t>
            </a:r>
          </a:p>
          <a:p>
            <a:pPr eaLnBrk="1" hangingPunct="1"/>
            <a:endParaRPr lang="en-US" altLang="en-US" dirty="0"/>
          </a:p>
        </p:txBody>
      </p:sp>
    </p:spTree>
    <p:extLst>
      <p:ext uri="{BB962C8B-B14F-4D97-AF65-F5344CB8AC3E}">
        <p14:creationId xmlns:p14="http://schemas.microsoft.com/office/powerpoint/2010/main" val="2755299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575" y="-52388"/>
            <a:ext cx="9201150" cy="6962775"/>
          </a:xfrm>
          <a:prstGeom prst="rect">
            <a:avLst/>
          </a:prstGeom>
        </p:spPr>
      </p:pic>
    </p:spTree>
    <p:extLst>
      <p:ext uri="{BB962C8B-B14F-4D97-AF65-F5344CB8AC3E}">
        <p14:creationId xmlns:p14="http://schemas.microsoft.com/office/powerpoint/2010/main" val="3548511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3038" y="991415"/>
            <a:ext cx="8229600" cy="4648200"/>
          </a:xfrm>
        </p:spPr>
        <p:txBody>
          <a:bodyPr>
            <a:normAutofit/>
          </a:bodyPr>
          <a:lstStyle/>
          <a:p>
            <a:pPr marL="0" indent="0">
              <a:buNone/>
            </a:pPr>
            <a:r>
              <a:rPr lang="en-US" sz="2800" dirty="0"/>
              <a:t>“Because of the psychological limits of the organism (particularly with respect to computational and predictive ability), actual human rationality-striving can at best be an </a:t>
            </a:r>
            <a:r>
              <a:rPr lang="en-US" sz="2800" dirty="0">
                <a:solidFill>
                  <a:srgbClr val="FF0000"/>
                </a:solidFill>
              </a:rPr>
              <a:t>extremely crude and simplified approximation </a:t>
            </a:r>
            <a:r>
              <a:rPr lang="en-US" sz="2800" dirty="0"/>
              <a:t>to the kind of global rationality that is implied, for example, by game-theoretical models”</a:t>
            </a:r>
          </a:p>
          <a:p>
            <a:pPr marL="400050" lvl="1" indent="0">
              <a:buNone/>
            </a:pPr>
            <a:r>
              <a:rPr lang="en-US" dirty="0"/>
              <a:t>- Herbert Simon (1955). A behavioral model of rational choice. </a:t>
            </a:r>
            <a:r>
              <a:rPr lang="en-US" i="1" dirty="0"/>
              <a:t>The quarterly journal of economics</a:t>
            </a:r>
            <a:r>
              <a:rPr lang="en-US" dirty="0"/>
              <a:t>, </a:t>
            </a:r>
            <a:r>
              <a:rPr lang="en-US" i="1" dirty="0"/>
              <a:t>69</a:t>
            </a:r>
            <a:r>
              <a:rPr lang="en-US" dirty="0"/>
              <a:t>(1), 99-118.</a:t>
            </a:r>
          </a:p>
        </p:txBody>
      </p:sp>
      <p:sp>
        <p:nvSpPr>
          <p:cNvPr id="2" name="Rectangle 1"/>
          <p:cNvSpPr/>
          <p:nvPr/>
        </p:nvSpPr>
        <p:spPr>
          <a:xfrm>
            <a:off x="740664" y="228600"/>
            <a:ext cx="7848600" cy="769441"/>
          </a:xfrm>
          <a:prstGeom prst="rect">
            <a:avLst/>
          </a:prstGeom>
        </p:spPr>
        <p:txBody>
          <a:bodyPr wrap="square">
            <a:spAutoFit/>
          </a:bodyPr>
          <a:lstStyle/>
          <a:p>
            <a:r>
              <a:rPr lang="en-US" sz="4400" b="1" dirty="0">
                <a:solidFill>
                  <a:prstClr val="black"/>
                </a:solidFill>
                <a:ea typeface="+mj-ea"/>
                <a:cs typeface="+mj-cs"/>
              </a:rPr>
              <a:t>Bounded Rationality (Simon)</a:t>
            </a:r>
            <a:endParaRPr lang="en-US" sz="3200" b="1" dirty="0"/>
          </a:p>
        </p:txBody>
      </p:sp>
      <p:sp>
        <p:nvSpPr>
          <p:cNvPr id="4" name="TextBox 3"/>
          <p:cNvSpPr txBox="1"/>
          <p:nvPr/>
        </p:nvSpPr>
        <p:spPr>
          <a:xfrm>
            <a:off x="376229" y="5486400"/>
            <a:ext cx="7952762" cy="1600438"/>
          </a:xfrm>
          <a:prstGeom prst="rect">
            <a:avLst/>
          </a:prstGeom>
          <a:noFill/>
        </p:spPr>
        <p:txBody>
          <a:bodyPr wrap="square" rtlCol="0">
            <a:spAutoFit/>
          </a:bodyPr>
          <a:lstStyle/>
          <a:p>
            <a:r>
              <a:rPr lang="en-US" sz="2000" dirty="0"/>
              <a:t>Simon was more famous for other research (how big firms work, which won econ Nobel prize in 1978), and for a book called “Sciences of the Artificial” (AI), so his critique of rational decision making didn’t have that great of an impact as it otherwise might have</a:t>
            </a:r>
          </a:p>
          <a:p>
            <a:endParaRPr lang="en-US" dirty="0"/>
          </a:p>
        </p:txBody>
      </p:sp>
    </p:spTree>
    <p:extLst>
      <p:ext uri="{BB962C8B-B14F-4D97-AF65-F5344CB8AC3E}">
        <p14:creationId xmlns:p14="http://schemas.microsoft.com/office/powerpoint/2010/main" val="21382280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304800"/>
            <a:ext cx="5334000" cy="769441"/>
          </a:xfrm>
          <a:prstGeom prst="rect">
            <a:avLst/>
          </a:prstGeom>
        </p:spPr>
        <p:txBody>
          <a:bodyPr wrap="square">
            <a:spAutoFit/>
          </a:bodyPr>
          <a:lstStyle/>
          <a:p>
            <a:r>
              <a:rPr lang="en-US" sz="4400" b="1" dirty="0">
                <a:solidFill>
                  <a:prstClr val="black"/>
                </a:solidFill>
                <a:ea typeface="+mj-ea"/>
                <a:cs typeface="+mj-cs"/>
              </a:rPr>
              <a:t>Bounded Rationality</a:t>
            </a:r>
          </a:p>
        </p:txBody>
      </p:sp>
      <p:sp>
        <p:nvSpPr>
          <p:cNvPr id="4" name="Rectangle 3"/>
          <p:cNvSpPr/>
          <p:nvPr/>
        </p:nvSpPr>
        <p:spPr>
          <a:xfrm>
            <a:off x="304800" y="1371600"/>
            <a:ext cx="8610600" cy="2948499"/>
          </a:xfrm>
          <a:prstGeom prst="rect">
            <a:avLst/>
          </a:prstGeom>
        </p:spPr>
        <p:txBody>
          <a:bodyPr wrap="square">
            <a:spAutoFit/>
          </a:bodyPr>
          <a:lstStyle/>
          <a:p>
            <a:pPr marL="342900" indent="-342900">
              <a:lnSpc>
                <a:spcPct val="90000"/>
              </a:lnSpc>
              <a:spcBef>
                <a:spcPct val="20000"/>
              </a:spcBef>
              <a:buFont typeface="Arial" pitchFamily="34" charset="0"/>
              <a:buChar char="•"/>
            </a:pPr>
            <a:r>
              <a:rPr lang="en-US" altLang="en-US" sz="3200" dirty="0">
                <a:solidFill>
                  <a:prstClr val="black"/>
                </a:solidFill>
              </a:rPr>
              <a:t>People often lack perfect information of outcomes and probabilities, and don’t have the time and cognitive capabilities to make the calculations implied by rational choice theory</a:t>
            </a:r>
          </a:p>
          <a:p>
            <a:pPr marL="342900" indent="-342900">
              <a:spcBef>
                <a:spcPct val="20000"/>
              </a:spcBef>
              <a:buFont typeface="Arial" pitchFamily="34" charset="0"/>
              <a:buChar char="•"/>
            </a:pPr>
            <a:r>
              <a:rPr lang="en-US" sz="3200" dirty="0">
                <a:solidFill>
                  <a:prstClr val="black"/>
                </a:solidFill>
              </a:rPr>
              <a:t>Decision-makers act as </a:t>
            </a:r>
            <a:r>
              <a:rPr lang="en-US" sz="3200" i="1" dirty="0">
                <a:solidFill>
                  <a:srgbClr val="FF0000"/>
                </a:solidFill>
              </a:rPr>
              <a:t>satisficers</a:t>
            </a:r>
            <a:r>
              <a:rPr lang="en-US" sz="3200" dirty="0">
                <a:solidFill>
                  <a:prstClr val="black"/>
                </a:solidFill>
              </a:rPr>
              <a:t>, seeking a satisfactory solution rather than an optimal one</a:t>
            </a:r>
          </a:p>
        </p:txBody>
      </p:sp>
      <p:sp>
        <p:nvSpPr>
          <p:cNvPr id="3" name="TextBox 2"/>
          <p:cNvSpPr txBox="1"/>
          <p:nvPr/>
        </p:nvSpPr>
        <p:spPr>
          <a:xfrm>
            <a:off x="381000" y="4611231"/>
            <a:ext cx="8001000" cy="2246769"/>
          </a:xfrm>
          <a:prstGeom prst="rect">
            <a:avLst/>
          </a:prstGeom>
          <a:noFill/>
        </p:spPr>
        <p:txBody>
          <a:bodyPr wrap="square" rtlCol="0">
            <a:spAutoFit/>
          </a:bodyPr>
          <a:lstStyle/>
          <a:p>
            <a:r>
              <a:rPr lang="en-US" sz="2800" i="1" dirty="0">
                <a:solidFill>
                  <a:srgbClr val="FF0000"/>
                </a:solidFill>
              </a:rPr>
              <a:t>Can you think of situations where you settled for a satisficing solution rather than the optimal one? </a:t>
            </a:r>
          </a:p>
          <a:p>
            <a:endParaRPr lang="en-US" sz="2800" i="1" dirty="0">
              <a:solidFill>
                <a:srgbClr val="FF0000"/>
              </a:solidFill>
            </a:endParaRPr>
          </a:p>
          <a:p>
            <a:r>
              <a:rPr lang="en-US" sz="2800" i="1" dirty="0">
                <a:solidFill>
                  <a:srgbClr val="FF0000"/>
                </a:solidFill>
              </a:rPr>
              <a:t>When would you want to hold out for the optimal solution? </a:t>
            </a:r>
          </a:p>
        </p:txBody>
      </p:sp>
    </p:spTree>
    <p:extLst>
      <p:ext uri="{BB962C8B-B14F-4D97-AF65-F5344CB8AC3E}">
        <p14:creationId xmlns:p14="http://schemas.microsoft.com/office/powerpoint/2010/main" val="31276518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90600" y="228600"/>
            <a:ext cx="6934200" cy="1143000"/>
          </a:xfrm>
        </p:spPr>
        <p:txBody>
          <a:bodyPr>
            <a:normAutofit/>
          </a:bodyPr>
          <a:lstStyle/>
          <a:p>
            <a:pPr algn="l"/>
            <a:r>
              <a:rPr lang="en-US" altLang="en-US" b="1" dirty="0">
                <a:solidFill>
                  <a:prstClr val="black"/>
                </a:solidFill>
                <a:latin typeface="+mn-lt"/>
              </a:rPr>
              <a:t>Beyond Bounded Rationality</a:t>
            </a:r>
          </a:p>
        </p:txBody>
      </p:sp>
      <p:sp>
        <p:nvSpPr>
          <p:cNvPr id="9219" name="Rectangle 3"/>
          <p:cNvSpPr>
            <a:spLocks noGrp="1" noChangeArrowheads="1"/>
          </p:cNvSpPr>
          <p:nvPr>
            <p:ph type="body" idx="1"/>
          </p:nvPr>
        </p:nvSpPr>
        <p:spPr>
          <a:xfrm>
            <a:off x="342900" y="1524000"/>
            <a:ext cx="8229600" cy="4525963"/>
          </a:xfrm>
        </p:spPr>
        <p:txBody>
          <a:bodyPr>
            <a:normAutofit fontScale="92500" lnSpcReduction="20000"/>
          </a:bodyPr>
          <a:lstStyle/>
          <a:p>
            <a:pPr>
              <a:lnSpc>
                <a:spcPct val="90000"/>
              </a:lnSpc>
            </a:pPr>
            <a:r>
              <a:rPr lang="en-US" dirty="0">
                <a:solidFill>
                  <a:prstClr val="black"/>
                </a:solidFill>
              </a:rPr>
              <a:t>Bounded rationality can explain why people sometimes make suboptimal decisions</a:t>
            </a:r>
          </a:p>
          <a:p>
            <a:pPr>
              <a:lnSpc>
                <a:spcPct val="90000"/>
              </a:lnSpc>
            </a:pPr>
            <a:r>
              <a:rPr lang="en-US" altLang="en-US" dirty="0">
                <a:solidFill>
                  <a:prstClr val="black"/>
                </a:solidFill>
              </a:rPr>
              <a:t>But rational choice theory expects that </a:t>
            </a:r>
            <a:r>
              <a:rPr lang="en-US" altLang="en-US" dirty="0">
                <a:solidFill>
                  <a:srgbClr val="FF0000"/>
                </a:solidFill>
              </a:rPr>
              <a:t>suboptimal decisions </a:t>
            </a:r>
            <a:r>
              <a:rPr lang="en-US" dirty="0">
                <a:solidFill>
                  <a:srgbClr val="FF0000"/>
                </a:solidFill>
              </a:rPr>
              <a:t>should be unsystematic</a:t>
            </a:r>
          </a:p>
          <a:p>
            <a:pPr>
              <a:lnSpc>
                <a:spcPct val="90000"/>
              </a:lnSpc>
            </a:pPr>
            <a:endParaRPr lang="en-US" dirty="0">
              <a:solidFill>
                <a:srgbClr val="FF0000"/>
              </a:solidFill>
            </a:endParaRPr>
          </a:p>
          <a:p>
            <a:pPr lvl="2">
              <a:lnSpc>
                <a:spcPct val="90000"/>
              </a:lnSpc>
            </a:pPr>
            <a:r>
              <a:rPr lang="en-US" sz="3900" i="1" dirty="0">
                <a:solidFill>
                  <a:srgbClr val="FF0000"/>
                </a:solidFill>
              </a:rPr>
              <a:t>WHY?</a:t>
            </a:r>
          </a:p>
          <a:p>
            <a:pPr lvl="2">
              <a:lnSpc>
                <a:spcPct val="90000"/>
              </a:lnSpc>
            </a:pPr>
            <a:endParaRPr lang="en-US" dirty="0">
              <a:solidFill>
                <a:srgbClr val="FF0000"/>
              </a:solidFill>
            </a:endParaRPr>
          </a:p>
          <a:p>
            <a:pPr marL="914400" lvl="2" indent="0">
              <a:lnSpc>
                <a:spcPct val="90000"/>
              </a:lnSpc>
              <a:buNone/>
            </a:pPr>
            <a:r>
              <a:rPr lang="en-US" dirty="0">
                <a:solidFill>
                  <a:srgbClr val="FF0000"/>
                </a:solidFill>
              </a:rPr>
              <a:t> </a:t>
            </a:r>
          </a:p>
          <a:p>
            <a:pPr>
              <a:lnSpc>
                <a:spcPct val="90000"/>
              </a:lnSpc>
            </a:pPr>
            <a:r>
              <a:rPr lang="en-US" dirty="0" err="1">
                <a:solidFill>
                  <a:prstClr val="black"/>
                </a:solidFill>
              </a:rPr>
              <a:t>Tversky</a:t>
            </a:r>
            <a:r>
              <a:rPr lang="en-US" dirty="0">
                <a:solidFill>
                  <a:prstClr val="black"/>
                </a:solidFill>
              </a:rPr>
              <a:t> &amp; </a:t>
            </a:r>
            <a:r>
              <a:rPr lang="en-US" dirty="0" err="1">
                <a:solidFill>
                  <a:prstClr val="black"/>
                </a:solidFill>
              </a:rPr>
              <a:t>Kahneman</a:t>
            </a:r>
            <a:r>
              <a:rPr lang="en-US" dirty="0">
                <a:solidFill>
                  <a:prstClr val="black"/>
                </a:solidFill>
              </a:rPr>
              <a:t> identified numerous </a:t>
            </a:r>
            <a:r>
              <a:rPr lang="en-US" dirty="0">
                <a:solidFill>
                  <a:srgbClr val="FF0000"/>
                </a:solidFill>
              </a:rPr>
              <a:t>systematic errors</a:t>
            </a:r>
            <a:r>
              <a:rPr lang="en-US" dirty="0">
                <a:solidFill>
                  <a:prstClr val="black"/>
                </a:solidFill>
              </a:rPr>
              <a:t> in judgment and proposed psychological mechanisms for them, mostly in terms of decision-making heuristics</a:t>
            </a:r>
            <a:endParaRPr lang="en-US" altLang="en-US" dirty="0">
              <a:solidFill>
                <a:prstClr val="black"/>
              </a:solidFill>
            </a:endParaRPr>
          </a:p>
        </p:txBody>
      </p:sp>
    </p:spTree>
    <p:extLst>
      <p:ext uri="{BB962C8B-B14F-4D97-AF65-F5344CB8AC3E}">
        <p14:creationId xmlns:p14="http://schemas.microsoft.com/office/powerpoint/2010/main" val="6709572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609600"/>
            <a:ext cx="8229600" cy="5791200"/>
          </a:xfrm>
        </p:spPr>
        <p:txBody>
          <a:bodyPr>
            <a:normAutofit/>
          </a:bodyPr>
          <a:lstStyle/>
          <a:p>
            <a:pPr marL="0" indent="0">
              <a:buNone/>
            </a:pPr>
            <a:r>
              <a:rPr lang="en-US" dirty="0"/>
              <a:t>“</a:t>
            </a:r>
            <a:r>
              <a:rPr lang="en-US" sz="3600" dirty="0"/>
              <a:t>People rely on a limited number of heuristic principles which reduce the complex tasks of assessing probabilities and making predictions to simple judgmental operations. In general, these heuristics are quite useful, but sometimes they lead to severe and systematic errors”</a:t>
            </a:r>
            <a:br>
              <a:rPr lang="en-US" dirty="0"/>
            </a:br>
            <a:endParaRPr lang="en-US" dirty="0"/>
          </a:p>
          <a:p>
            <a:pPr lvl="1"/>
            <a:r>
              <a:rPr lang="en-US" dirty="0"/>
              <a:t>Amos </a:t>
            </a:r>
            <a:r>
              <a:rPr lang="en-US" dirty="0" err="1"/>
              <a:t>Tversky</a:t>
            </a:r>
            <a:r>
              <a:rPr lang="en-US" dirty="0"/>
              <a:t> &amp; Daniel </a:t>
            </a:r>
            <a:r>
              <a:rPr lang="en-US" dirty="0" err="1"/>
              <a:t>Kahneman</a:t>
            </a:r>
            <a:endParaRPr lang="en-US" dirty="0"/>
          </a:p>
        </p:txBody>
      </p:sp>
    </p:spTree>
    <p:extLst>
      <p:ext uri="{BB962C8B-B14F-4D97-AF65-F5344CB8AC3E}">
        <p14:creationId xmlns:p14="http://schemas.microsoft.com/office/powerpoint/2010/main" val="36679297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176284"/>
            <a:ext cx="2505456" cy="1143000"/>
          </a:xfrm>
        </p:spPr>
        <p:txBody>
          <a:bodyPr>
            <a:normAutofit/>
          </a:bodyPr>
          <a:lstStyle/>
          <a:p>
            <a:pPr algn="l"/>
            <a:r>
              <a:rPr lang="en-US" b="1" dirty="0">
                <a:solidFill>
                  <a:prstClr val="black"/>
                </a:solidFill>
                <a:latin typeface="+mn-lt"/>
              </a:rPr>
              <a:t>Heuristics</a:t>
            </a:r>
          </a:p>
        </p:txBody>
      </p:sp>
      <p:sp>
        <p:nvSpPr>
          <p:cNvPr id="3" name="Content Placeholder 2"/>
          <p:cNvSpPr>
            <a:spLocks noGrp="1"/>
          </p:cNvSpPr>
          <p:nvPr>
            <p:ph idx="1"/>
          </p:nvPr>
        </p:nvSpPr>
        <p:spPr>
          <a:xfrm>
            <a:off x="443484" y="1295400"/>
            <a:ext cx="8229600" cy="5257800"/>
          </a:xfrm>
        </p:spPr>
        <p:txBody>
          <a:bodyPr>
            <a:normAutofit fontScale="92500" lnSpcReduction="10000"/>
          </a:bodyPr>
          <a:lstStyle/>
          <a:p>
            <a:r>
              <a:rPr lang="en-US" sz="3500" dirty="0"/>
              <a:t>A </a:t>
            </a:r>
            <a:r>
              <a:rPr lang="en-US" sz="3500" b="1" dirty="0"/>
              <a:t>heuristic</a:t>
            </a:r>
            <a:r>
              <a:rPr lang="en-US" sz="3500" dirty="0"/>
              <a:t> is any approach to problem solving, learning, or discovery that employs a practical method not guaranteed to be optimal or perfect, but sufficient for the immediate goals</a:t>
            </a:r>
          </a:p>
          <a:p>
            <a:r>
              <a:rPr lang="en-US" sz="3500" dirty="0"/>
              <a:t>When finding an optimal solution is impossible or impractical, heuristics can be used to speed up the process of finding a satisfactory solution</a:t>
            </a:r>
          </a:p>
          <a:p>
            <a:r>
              <a:rPr lang="en-US" sz="3500" dirty="0"/>
              <a:t>Heuristics can be mental shortcuts that ease the cognitive load of making a decision</a:t>
            </a:r>
          </a:p>
          <a:p>
            <a:endParaRPr lang="en-US" dirty="0"/>
          </a:p>
        </p:txBody>
      </p:sp>
    </p:spTree>
    <p:extLst>
      <p:ext uri="{BB962C8B-B14F-4D97-AF65-F5344CB8AC3E}">
        <p14:creationId xmlns:p14="http://schemas.microsoft.com/office/powerpoint/2010/main" val="37442312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33400" y="964442"/>
            <a:ext cx="8077200" cy="1143000"/>
          </a:xfrm>
        </p:spPr>
        <p:txBody>
          <a:bodyPr>
            <a:noAutofit/>
          </a:bodyPr>
          <a:lstStyle/>
          <a:p>
            <a:pPr algn="l"/>
            <a:r>
              <a:rPr lang="en-US" altLang="en-US" b="1" dirty="0" err="1">
                <a:solidFill>
                  <a:prstClr val="black"/>
                </a:solidFill>
                <a:latin typeface="+mn-lt"/>
              </a:rPr>
              <a:t>Tversky</a:t>
            </a:r>
            <a:r>
              <a:rPr lang="en-US" altLang="en-US" b="1" dirty="0">
                <a:solidFill>
                  <a:prstClr val="black"/>
                </a:solidFill>
                <a:latin typeface="+mn-lt"/>
              </a:rPr>
              <a:t> &amp; </a:t>
            </a:r>
            <a:r>
              <a:rPr lang="en-US" altLang="en-US" b="1" dirty="0" err="1">
                <a:solidFill>
                  <a:prstClr val="black"/>
                </a:solidFill>
                <a:latin typeface="+mn-lt"/>
              </a:rPr>
              <a:t>Kahneman’s</a:t>
            </a:r>
            <a:r>
              <a:rPr lang="en-US" altLang="en-US" b="1" dirty="0">
                <a:solidFill>
                  <a:prstClr val="black"/>
                </a:solidFill>
                <a:latin typeface="+mn-lt"/>
              </a:rPr>
              <a:t> Human Probability-Assessment Heuristics</a:t>
            </a:r>
            <a:br>
              <a:rPr lang="en-US" altLang="en-US" b="1" dirty="0">
                <a:solidFill>
                  <a:prstClr val="black"/>
                </a:solidFill>
                <a:latin typeface="+mn-lt"/>
              </a:rPr>
            </a:br>
            <a:endParaRPr lang="en-US" altLang="en-US" b="1" dirty="0">
              <a:solidFill>
                <a:prstClr val="black"/>
              </a:solidFill>
              <a:latin typeface="+mn-lt"/>
            </a:endParaRPr>
          </a:p>
        </p:txBody>
      </p:sp>
      <p:sp>
        <p:nvSpPr>
          <p:cNvPr id="7171" name="Rectangle 3"/>
          <p:cNvSpPr>
            <a:spLocks noGrp="1" noChangeArrowheads="1"/>
          </p:cNvSpPr>
          <p:nvPr>
            <p:ph type="body" idx="1"/>
          </p:nvPr>
        </p:nvSpPr>
        <p:spPr>
          <a:xfrm>
            <a:off x="685800" y="2133600"/>
            <a:ext cx="7772400" cy="4267200"/>
          </a:xfrm>
        </p:spPr>
        <p:txBody>
          <a:bodyPr/>
          <a:lstStyle/>
          <a:p>
            <a:pPr algn="l" rtl="0" eaLnBrk="1" hangingPunct="1">
              <a:lnSpc>
                <a:spcPct val="90000"/>
              </a:lnSpc>
            </a:pPr>
            <a:r>
              <a:rPr lang="en-US" altLang="en-US" b="1" dirty="0">
                <a:solidFill>
                  <a:srgbClr val="FF0000"/>
                </a:solidFill>
              </a:rPr>
              <a:t>Representativeness</a:t>
            </a:r>
          </a:p>
          <a:p>
            <a:pPr lvl="1" algn="l" rtl="0" eaLnBrk="1" hangingPunct="1">
              <a:lnSpc>
                <a:spcPct val="90000"/>
              </a:lnSpc>
            </a:pPr>
            <a:r>
              <a:rPr lang="en-US" altLang="en-US" dirty="0"/>
              <a:t>The more object X is similar to class Y, the more likely we think X belongs to Y</a:t>
            </a:r>
          </a:p>
          <a:p>
            <a:pPr algn="l" rtl="0" eaLnBrk="1" hangingPunct="1">
              <a:lnSpc>
                <a:spcPct val="90000"/>
              </a:lnSpc>
            </a:pPr>
            <a:r>
              <a:rPr lang="en-US" altLang="en-US" b="1" dirty="0">
                <a:solidFill>
                  <a:srgbClr val="FF0000"/>
                </a:solidFill>
              </a:rPr>
              <a:t>Availability</a:t>
            </a:r>
          </a:p>
          <a:p>
            <a:pPr lvl="1" algn="l" rtl="0" eaLnBrk="1" hangingPunct="1">
              <a:lnSpc>
                <a:spcPct val="90000"/>
              </a:lnSpc>
            </a:pPr>
            <a:r>
              <a:rPr lang="en-US" altLang="en-US" dirty="0"/>
              <a:t>The easier it is to consider instances of class Y, the more frequent we think it is</a:t>
            </a:r>
          </a:p>
        </p:txBody>
      </p:sp>
    </p:spTree>
    <p:extLst>
      <p:ext uri="{BB962C8B-B14F-4D97-AF65-F5344CB8AC3E}">
        <p14:creationId xmlns:p14="http://schemas.microsoft.com/office/powerpoint/2010/main" val="42570759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normAutofit fontScale="90000"/>
          </a:bodyPr>
          <a:lstStyle/>
          <a:p>
            <a:pPr eaLnBrk="1" hangingPunct="1"/>
            <a:r>
              <a:rPr lang="en-US" altLang="en-US" sz="4900" b="1" dirty="0">
                <a:solidFill>
                  <a:prstClr val="black"/>
                </a:solidFill>
                <a:latin typeface="+mn-lt"/>
              </a:rPr>
              <a:t>Representativeness Bias (1):</a:t>
            </a:r>
            <a:br>
              <a:rPr lang="en-US" altLang="en-US" sz="4900" b="1" dirty="0">
                <a:solidFill>
                  <a:prstClr val="black"/>
                </a:solidFill>
                <a:latin typeface="+mn-lt"/>
              </a:rPr>
            </a:br>
            <a:r>
              <a:rPr lang="en-US" altLang="en-US" sz="4900" b="1" dirty="0">
                <a:solidFill>
                  <a:prstClr val="black"/>
                </a:solidFill>
                <a:latin typeface="+mn-lt"/>
              </a:rPr>
              <a:t>Ignoring Prior Probabilities</a:t>
            </a:r>
            <a:r>
              <a:rPr lang="en-US" altLang="en-US" dirty="0"/>
              <a:t>	</a:t>
            </a:r>
          </a:p>
        </p:txBody>
      </p:sp>
      <p:sp>
        <p:nvSpPr>
          <p:cNvPr id="21507" name="Rectangle 3"/>
          <p:cNvSpPr>
            <a:spLocks noGrp="1" noChangeArrowheads="1"/>
          </p:cNvSpPr>
          <p:nvPr>
            <p:ph type="body" idx="1"/>
          </p:nvPr>
        </p:nvSpPr>
        <p:spPr>
          <a:xfrm>
            <a:off x="609600" y="2057400"/>
            <a:ext cx="8229600" cy="4525963"/>
          </a:xfrm>
        </p:spPr>
        <p:txBody>
          <a:bodyPr>
            <a:normAutofit/>
          </a:bodyPr>
          <a:lstStyle/>
          <a:p>
            <a:pPr eaLnBrk="1" hangingPunct="1"/>
            <a:r>
              <a:rPr lang="en-US" altLang="en-US" sz="3600" dirty="0"/>
              <a:t>It is easier to assess similarity than to compute probabilities</a:t>
            </a:r>
          </a:p>
          <a:p>
            <a:pPr eaLnBrk="1" hangingPunct="1"/>
            <a:r>
              <a:rPr lang="en-US" altLang="en-US" sz="3600" dirty="0"/>
              <a:t>If people judge the probability that X belongs in class Y by how representative it is (its similarity to a stereotype) they  will ignore the prior probabilities</a:t>
            </a:r>
          </a:p>
        </p:txBody>
      </p:sp>
    </p:spTree>
    <p:extLst>
      <p:ext uri="{BB962C8B-B14F-4D97-AF65-F5344CB8AC3E}">
        <p14:creationId xmlns:p14="http://schemas.microsoft.com/office/powerpoint/2010/main" val="358073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marL="257166" indent="-160729">
              <a:spcAft>
                <a:spcPts val="1266"/>
              </a:spcAft>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b="1" dirty="0">
                <a:solidFill>
                  <a:srgbClr val="FF0000"/>
                </a:solidFill>
              </a:rPr>
              <a:t>Affordances</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a:xfrm>
            <a:off x="438912" y="76200"/>
            <a:ext cx="8229600" cy="1143000"/>
          </a:xfrm>
        </p:spPr>
        <p:txBody>
          <a:bodyPr/>
          <a:lstStyle/>
          <a:p>
            <a:pPr eaLnBrk="1" hangingPunct="1"/>
            <a:r>
              <a:rPr lang="en-US" altLang="en-US" b="1" dirty="0"/>
              <a:t>Steve</a:t>
            </a:r>
          </a:p>
        </p:txBody>
      </p:sp>
      <p:sp>
        <p:nvSpPr>
          <p:cNvPr id="8195" name="Rectangle 1027"/>
          <p:cNvSpPr>
            <a:spLocks noGrp="1" noChangeArrowheads="1"/>
          </p:cNvSpPr>
          <p:nvPr>
            <p:ph type="body" idx="1"/>
          </p:nvPr>
        </p:nvSpPr>
        <p:spPr>
          <a:xfrm>
            <a:off x="400812" y="1040928"/>
            <a:ext cx="8229600" cy="3200400"/>
          </a:xfrm>
        </p:spPr>
        <p:txBody>
          <a:bodyPr>
            <a:normAutofit/>
          </a:bodyPr>
          <a:lstStyle/>
          <a:p>
            <a:pPr algn="l" rtl="0" eaLnBrk="1" hangingPunct="1">
              <a:lnSpc>
                <a:spcPct val="90000"/>
              </a:lnSpc>
              <a:buFontTx/>
              <a:buNone/>
            </a:pPr>
            <a:endParaRPr lang="en-US" altLang="en-US" dirty="0"/>
          </a:p>
          <a:p>
            <a:pPr algn="l" rtl="0" eaLnBrk="1" hangingPunct="1">
              <a:lnSpc>
                <a:spcPct val="90000"/>
              </a:lnSpc>
              <a:buFontTx/>
              <a:buNone/>
            </a:pPr>
            <a:endParaRPr lang="en-US" altLang="en-US" dirty="0"/>
          </a:p>
        </p:txBody>
      </p:sp>
      <p:sp>
        <p:nvSpPr>
          <p:cNvPr id="3" name="TextBox 2"/>
          <p:cNvSpPr txBox="1"/>
          <p:nvPr/>
        </p:nvSpPr>
        <p:spPr>
          <a:xfrm>
            <a:off x="384890" y="3119097"/>
            <a:ext cx="6723888" cy="1914370"/>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US" altLang="en-US" sz="3200" dirty="0"/>
              <a:t>a farm worker   (over 3,000,000)</a:t>
            </a:r>
          </a:p>
          <a:p>
            <a:pPr marL="457200" indent="-457200">
              <a:lnSpc>
                <a:spcPct val="90000"/>
              </a:lnSpc>
              <a:buFont typeface="Arial" panose="020B0604020202020204" pitchFamily="34" charset="0"/>
              <a:buChar char="•"/>
            </a:pPr>
            <a:r>
              <a:rPr lang="en-US" altLang="en-US" sz="3200" dirty="0"/>
              <a:t>a college librarian (about 100,000)</a:t>
            </a:r>
          </a:p>
          <a:p>
            <a:pPr marL="457200" indent="-457200">
              <a:lnSpc>
                <a:spcPct val="90000"/>
              </a:lnSpc>
              <a:buFont typeface="Arial" panose="020B0604020202020204" pitchFamily="34" charset="0"/>
              <a:buChar char="•"/>
            </a:pPr>
            <a:r>
              <a:rPr lang="en-US" altLang="en-US" sz="3200" dirty="0"/>
              <a:t>a pilot (about 600,000) </a:t>
            </a:r>
          </a:p>
          <a:p>
            <a:r>
              <a:rPr lang="en-US" sz="3200" dirty="0"/>
              <a:t> </a:t>
            </a:r>
          </a:p>
        </p:txBody>
      </p:sp>
      <p:sp>
        <p:nvSpPr>
          <p:cNvPr id="4" name="Rectangle 3"/>
          <p:cNvSpPr/>
          <p:nvPr/>
        </p:nvSpPr>
        <p:spPr>
          <a:xfrm>
            <a:off x="378066" y="4370248"/>
            <a:ext cx="8133588" cy="1421928"/>
          </a:xfrm>
          <a:prstGeom prst="rect">
            <a:avLst/>
          </a:prstGeom>
        </p:spPr>
        <p:txBody>
          <a:bodyPr wrap="square">
            <a:spAutoFit/>
          </a:bodyPr>
          <a:lstStyle/>
          <a:p>
            <a:pPr marL="457200" indent="-457200">
              <a:lnSpc>
                <a:spcPct val="90000"/>
              </a:lnSpc>
              <a:buFont typeface="Arial" panose="020B0604020202020204" pitchFamily="34" charset="0"/>
              <a:buChar char="•"/>
            </a:pPr>
            <a:r>
              <a:rPr lang="en-US" altLang="en-US" sz="3200" dirty="0"/>
              <a:t>a school teacher  (over 3,000,000)</a:t>
            </a:r>
          </a:p>
          <a:p>
            <a:pPr marL="457200" indent="-457200">
              <a:lnSpc>
                <a:spcPct val="90000"/>
              </a:lnSpc>
              <a:buFont typeface="Arial" panose="020B0604020202020204" pitchFamily="34" charset="0"/>
              <a:buChar char="•"/>
            </a:pPr>
            <a:r>
              <a:rPr lang="en-US" altLang="en-US" sz="3200" dirty="0"/>
              <a:t>a sales person (over 15,000,000)</a:t>
            </a:r>
          </a:p>
          <a:p>
            <a:pPr marL="457200" indent="-457200">
              <a:lnSpc>
                <a:spcPct val="90000"/>
              </a:lnSpc>
              <a:buFont typeface="Arial" panose="020B0604020202020204" pitchFamily="34" charset="0"/>
              <a:buChar char="•"/>
            </a:pPr>
            <a:r>
              <a:rPr lang="en-US" altLang="en-US" sz="3200" dirty="0"/>
              <a:t>a physician  (over 1,000,000)</a:t>
            </a:r>
          </a:p>
        </p:txBody>
      </p:sp>
      <p:sp>
        <p:nvSpPr>
          <p:cNvPr id="5" name="TextBox 4"/>
          <p:cNvSpPr txBox="1"/>
          <p:nvPr/>
        </p:nvSpPr>
        <p:spPr>
          <a:xfrm>
            <a:off x="400812" y="1087390"/>
            <a:ext cx="8476488" cy="1569660"/>
          </a:xfrm>
          <a:prstGeom prst="rect">
            <a:avLst/>
          </a:prstGeom>
          <a:noFill/>
        </p:spPr>
        <p:txBody>
          <a:bodyPr wrap="square" rtlCol="0">
            <a:spAutoFit/>
          </a:bodyPr>
          <a:lstStyle/>
          <a:p>
            <a:r>
              <a:rPr lang="en-US" sz="3200" b="1" dirty="0">
                <a:solidFill>
                  <a:srgbClr val="FF0000"/>
                </a:solidFill>
              </a:rPr>
              <a:t>Steve is very unlikely to be a college librarian because they are only ½ of 1 percent of the total people in these occupations</a:t>
            </a:r>
          </a:p>
        </p:txBody>
      </p:sp>
    </p:spTree>
    <p:extLst>
      <p:ext uri="{BB962C8B-B14F-4D97-AF65-F5344CB8AC3E}">
        <p14:creationId xmlns:p14="http://schemas.microsoft.com/office/powerpoint/2010/main" val="30045636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457200"/>
            <a:ext cx="8229600" cy="1143000"/>
          </a:xfrm>
        </p:spPr>
        <p:txBody>
          <a:bodyPr>
            <a:noAutofit/>
          </a:bodyPr>
          <a:lstStyle/>
          <a:p>
            <a:r>
              <a:rPr lang="en-US" altLang="en-US" b="1" dirty="0"/>
              <a:t>Representativeness Bias (2):</a:t>
            </a:r>
            <a:br>
              <a:rPr lang="en-US" altLang="en-US" b="1" dirty="0"/>
            </a:br>
            <a:r>
              <a:rPr lang="en-US" altLang="en-US" b="1" dirty="0"/>
              <a:t>Misconception of Chance</a:t>
            </a:r>
          </a:p>
        </p:txBody>
      </p:sp>
      <p:sp>
        <p:nvSpPr>
          <p:cNvPr id="12291" name="Rectangle 3"/>
          <p:cNvSpPr>
            <a:spLocks noGrp="1" noChangeArrowheads="1"/>
          </p:cNvSpPr>
          <p:nvPr>
            <p:ph type="body" idx="1"/>
          </p:nvPr>
        </p:nvSpPr>
        <p:spPr>
          <a:xfrm>
            <a:off x="228600" y="1981200"/>
            <a:ext cx="8686800" cy="4114800"/>
          </a:xfrm>
        </p:spPr>
        <p:txBody>
          <a:bodyPr>
            <a:normAutofit/>
          </a:bodyPr>
          <a:lstStyle/>
          <a:p>
            <a:pPr algn="l" rtl="0" eaLnBrk="1" hangingPunct="1">
              <a:lnSpc>
                <a:spcPct val="90000"/>
              </a:lnSpc>
            </a:pPr>
            <a:r>
              <a:rPr lang="en-US" altLang="en-US" sz="2800" dirty="0"/>
              <a:t>People expect random sequences to be “</a:t>
            </a:r>
            <a:r>
              <a:rPr lang="en-US" altLang="en-US" sz="2800" dirty="0">
                <a:solidFill>
                  <a:srgbClr val="FF0000"/>
                </a:solidFill>
              </a:rPr>
              <a:t>representatively random</a:t>
            </a:r>
            <a:r>
              <a:rPr lang="en-US" altLang="en-US" sz="2800" dirty="0"/>
              <a:t>” even </a:t>
            </a:r>
            <a:r>
              <a:rPr lang="en-US" altLang="en-US" sz="2800" i="1" dirty="0"/>
              <a:t>when the sequence is short</a:t>
            </a:r>
          </a:p>
          <a:p>
            <a:pPr lvl="1" algn="l" rtl="0" eaLnBrk="1" hangingPunct="1">
              <a:lnSpc>
                <a:spcPct val="90000"/>
              </a:lnSpc>
            </a:pPr>
            <a:r>
              <a:rPr lang="en-US" altLang="en-US" sz="2400" dirty="0"/>
              <a:t>E.g., they consider a coin-toss run of HTHTTH to be more likely than HHHTTT or HHHHTH  (they expect too many alternations and too few runs)</a:t>
            </a:r>
          </a:p>
          <a:p>
            <a:pPr algn="l" rtl="0" eaLnBrk="1" hangingPunct="1">
              <a:lnSpc>
                <a:spcPct val="90000"/>
              </a:lnSpc>
            </a:pPr>
            <a:r>
              <a:rPr lang="en-US" altLang="en-US" sz="2800" dirty="0"/>
              <a:t>The </a:t>
            </a:r>
            <a:r>
              <a:rPr lang="en-US" altLang="en-US" sz="2800" dirty="0">
                <a:solidFill>
                  <a:srgbClr val="FF0000"/>
                </a:solidFill>
              </a:rPr>
              <a:t>Gambler’s Fallacy</a:t>
            </a:r>
          </a:p>
          <a:p>
            <a:pPr lvl="1" algn="l" rtl="0" eaLnBrk="1" hangingPunct="1">
              <a:lnSpc>
                <a:spcPct val="90000"/>
              </a:lnSpc>
            </a:pPr>
            <a:r>
              <a:rPr lang="en-US" altLang="en-US" sz="2400" dirty="0"/>
              <a:t>After a run of reds in a roulette, black will make the overall run more representative</a:t>
            </a:r>
          </a:p>
        </p:txBody>
      </p:sp>
    </p:spTree>
    <p:extLst>
      <p:ext uri="{BB962C8B-B14F-4D97-AF65-F5344CB8AC3E}">
        <p14:creationId xmlns:p14="http://schemas.microsoft.com/office/powerpoint/2010/main" val="40097527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txBox="1">
            <a:spLocks noChangeArrowheads="1"/>
          </p:cNvSpPr>
          <p:nvPr/>
        </p:nvSpPr>
        <p:spPr>
          <a:xfrm>
            <a:off x="76200" y="278139"/>
            <a:ext cx="8915400" cy="1190997"/>
          </a:xfrm>
          <a:prstGeom prst="rect">
            <a:avLst/>
          </a:prstGeom>
        </p:spPr>
        <p:txBody>
          <a:bodyPr lIns="64291" tIns="32146" rIns="64291" bIns="32146"/>
          <a:lstStyle/>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600" b="1" dirty="0">
                <a:latin typeface="+mj-lt"/>
                <a:ea typeface="+mj-ea"/>
                <a:cs typeface="+mj-cs"/>
                <a:sym typeface="UC Berkeley OS Sign"/>
              </a:rPr>
              <a:t>“Rational” Calculation of Probability</a:t>
            </a:r>
          </a:p>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b="1" dirty="0">
              <a:latin typeface="+mj-lt"/>
              <a:ea typeface="+mj-ea"/>
              <a:cs typeface="+mj-cs"/>
              <a:sym typeface="UC Berkeley OS Sign"/>
            </a:endParaRPr>
          </a:p>
          <a:p>
            <a:pPr algn="ct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3600" b="1" dirty="0">
              <a:latin typeface="+mj-lt"/>
              <a:ea typeface="+mj-ea"/>
              <a:cs typeface="+mj-cs"/>
              <a:sym typeface="UC Berkeley OS Sign"/>
            </a:endParaRPr>
          </a:p>
        </p:txBody>
      </p:sp>
      <p:sp>
        <p:nvSpPr>
          <p:cNvPr id="6" name="Rectangle 5"/>
          <p:cNvSpPr/>
          <p:nvPr/>
        </p:nvSpPr>
        <p:spPr>
          <a:xfrm>
            <a:off x="230876" y="2142345"/>
            <a:ext cx="8458200" cy="1718193"/>
          </a:xfrm>
          <a:prstGeom prst="rect">
            <a:avLst/>
          </a:prstGeom>
        </p:spPr>
        <p:txBody>
          <a:bodyPr wrap="square" lIns="64291" tIns="32146" rIns="64291" bIns="32146">
            <a:spAutoFit/>
          </a:bodyPr>
          <a:lstStyle/>
          <a:p>
            <a:pPr marL="160729" indent="-160729">
              <a:lnSpc>
                <a:spcPct val="150000"/>
              </a:lnSpc>
              <a:buClr>
                <a:srgbClr val="002955"/>
              </a:buClr>
              <a:buSzPct val="44000"/>
              <a:buFont typeface="Arial" pitchFamily="34" charset="0"/>
              <a:buChar char="•"/>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1000" dirty="0"/>
              <a:t> </a:t>
            </a:r>
            <a:endParaRPr lang="en-US" sz="2800" dirty="0"/>
          </a:p>
          <a:p>
            <a:pPr marL="257166"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Example:  6 flips of a fair coin produces 64 different sequences, each of which is equally likely  (½ * ½ * ½ * ½* ½ * ½ = 1/64)</a:t>
            </a:r>
          </a:p>
          <a:p>
            <a:pPr marL="257166" indent="-160729">
              <a:spcBef>
                <a:spcPct val="20000"/>
              </a:spcBef>
              <a:spcAft>
                <a:spcPts val="1266"/>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400" dirty="0"/>
          </a:p>
        </p:txBody>
      </p:sp>
      <p:sp>
        <p:nvSpPr>
          <p:cNvPr id="3" name="TextBox 2"/>
          <p:cNvSpPr txBox="1"/>
          <p:nvPr/>
        </p:nvSpPr>
        <p:spPr>
          <a:xfrm>
            <a:off x="304800" y="4191000"/>
            <a:ext cx="6013270" cy="2308324"/>
          </a:xfrm>
          <a:prstGeom prst="rect">
            <a:avLst/>
          </a:prstGeom>
          <a:noFill/>
        </p:spPr>
        <p:txBody>
          <a:bodyPr wrap="square" rtlCol="0">
            <a:spAutoFit/>
          </a:bodyPr>
          <a:lstStyle/>
          <a:p>
            <a:pPr marL="257166"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But in these 64 sequences there are </a:t>
            </a:r>
          </a:p>
          <a:p>
            <a:pPr marL="257166"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400" dirty="0"/>
          </a:p>
          <a:p>
            <a:pPr marL="714366" lvl="1"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1 that have 0 or 6 heads (6 or 0 tails) </a:t>
            </a:r>
          </a:p>
          <a:p>
            <a:pPr marL="714366" lvl="1"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6 that have 1 or 5 heads (5 or 1 tails) </a:t>
            </a:r>
          </a:p>
          <a:p>
            <a:pPr marL="714366" lvl="1"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15 that have 2 or 4 heads (4 or 2 tails) </a:t>
            </a:r>
          </a:p>
          <a:p>
            <a:pPr marL="714366" lvl="1" indent="-160729">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t>20 ways to get 3 heads and 3 tails</a:t>
            </a:r>
          </a:p>
        </p:txBody>
      </p:sp>
      <p:sp>
        <p:nvSpPr>
          <p:cNvPr id="5" name="TextBox 4"/>
          <p:cNvSpPr txBox="1"/>
          <p:nvPr/>
        </p:nvSpPr>
        <p:spPr>
          <a:xfrm>
            <a:off x="914400" y="3581400"/>
            <a:ext cx="7848600" cy="535531"/>
          </a:xfrm>
          <a:prstGeom prst="rect">
            <a:avLst/>
          </a:prstGeom>
          <a:noFill/>
        </p:spPr>
        <p:txBody>
          <a:bodyPr wrap="square" rtlCol="0">
            <a:spAutoFit/>
          </a:bodyPr>
          <a:lstStyle/>
          <a:p>
            <a:pPr marL="342900" lvl="2" indent="-342900">
              <a:lnSpc>
                <a:spcPct val="90000"/>
              </a:lnSpc>
              <a:buNone/>
            </a:pPr>
            <a:r>
              <a:rPr lang="en-US" altLang="en-US" sz="3200" dirty="0"/>
              <a:t>H </a:t>
            </a:r>
            <a:r>
              <a:rPr lang="en-US" altLang="en-US" sz="3200" dirty="0" err="1"/>
              <a:t>H</a:t>
            </a:r>
            <a:r>
              <a:rPr lang="en-US" altLang="en-US" sz="3200" dirty="0"/>
              <a:t> </a:t>
            </a:r>
            <a:r>
              <a:rPr lang="en-US" altLang="en-US" sz="3200" dirty="0" err="1"/>
              <a:t>H</a:t>
            </a:r>
            <a:r>
              <a:rPr lang="en-US" altLang="en-US" sz="3200" dirty="0"/>
              <a:t> T </a:t>
            </a:r>
            <a:r>
              <a:rPr lang="en-US" altLang="en-US" sz="3200" dirty="0" err="1"/>
              <a:t>T</a:t>
            </a:r>
            <a:r>
              <a:rPr lang="en-US" altLang="en-US" sz="3200" dirty="0"/>
              <a:t> </a:t>
            </a:r>
            <a:r>
              <a:rPr lang="en-US" altLang="en-US" sz="3200" dirty="0" err="1"/>
              <a:t>T</a:t>
            </a:r>
            <a:r>
              <a:rPr lang="en-US" altLang="en-US" sz="3200" dirty="0"/>
              <a:t>,    H </a:t>
            </a:r>
            <a:r>
              <a:rPr lang="en-US" altLang="en-US" sz="3200" dirty="0" err="1"/>
              <a:t>H</a:t>
            </a:r>
            <a:r>
              <a:rPr lang="en-US" altLang="en-US" sz="3200" dirty="0"/>
              <a:t> </a:t>
            </a:r>
            <a:r>
              <a:rPr lang="en-US" altLang="en-US" sz="3200" dirty="0" err="1"/>
              <a:t>H</a:t>
            </a:r>
            <a:r>
              <a:rPr lang="en-US" altLang="en-US" sz="3200" dirty="0"/>
              <a:t> </a:t>
            </a:r>
            <a:r>
              <a:rPr lang="en-US" altLang="en-US" sz="3200" dirty="0" err="1"/>
              <a:t>H</a:t>
            </a:r>
            <a:r>
              <a:rPr lang="en-US" altLang="en-US" sz="3200" dirty="0"/>
              <a:t> T H,    H T H T </a:t>
            </a:r>
            <a:r>
              <a:rPr lang="en-US" altLang="en-US" sz="3200" dirty="0" err="1"/>
              <a:t>T</a:t>
            </a:r>
            <a:r>
              <a:rPr lang="en-US" altLang="en-US" sz="3200" dirty="0"/>
              <a:t> H,  …</a:t>
            </a:r>
          </a:p>
        </p:txBody>
      </p:sp>
      <p:pic>
        <p:nvPicPr>
          <p:cNvPr id="2" name="Picture 1"/>
          <p:cNvPicPr>
            <a:picLocks noChangeAspect="1"/>
          </p:cNvPicPr>
          <p:nvPr/>
        </p:nvPicPr>
        <p:blipFill>
          <a:blip r:embed="rId3"/>
          <a:stretch>
            <a:fillRect/>
          </a:stretch>
        </p:blipFill>
        <p:spPr>
          <a:xfrm>
            <a:off x="78476" y="1175687"/>
            <a:ext cx="8913124" cy="1140051"/>
          </a:xfrm>
          <a:prstGeom prst="rect">
            <a:avLst/>
          </a:prstGeom>
        </p:spPr>
      </p:pic>
    </p:spTree>
    <p:extLst>
      <p:ext uri="{BB962C8B-B14F-4D97-AF65-F5344CB8AC3E}">
        <p14:creationId xmlns:p14="http://schemas.microsoft.com/office/powerpoint/2010/main" val="274167600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762000"/>
            <a:ext cx="8229600" cy="5791200"/>
          </a:xfrm>
        </p:spPr>
        <p:txBody>
          <a:bodyPr>
            <a:normAutofit/>
          </a:bodyPr>
          <a:lstStyle/>
          <a:p>
            <a:pPr marL="0" indent="0">
              <a:buNone/>
            </a:pPr>
            <a:r>
              <a:rPr lang="en-US" dirty="0"/>
              <a:t>“</a:t>
            </a:r>
            <a:r>
              <a:rPr lang="en-US" sz="3600" dirty="0"/>
              <a:t>Chance is commonly viewed as a self-correcting process in which a deviation in one direction induces a deviation in the opposite direction to restore the equilibrium. ”</a:t>
            </a:r>
            <a:br>
              <a:rPr lang="en-US" dirty="0"/>
            </a:br>
            <a:endParaRPr lang="en-US" dirty="0"/>
          </a:p>
          <a:p>
            <a:pPr lvl="1"/>
            <a:r>
              <a:rPr lang="en-US" dirty="0"/>
              <a:t>Amos </a:t>
            </a:r>
            <a:r>
              <a:rPr lang="en-US" dirty="0" err="1"/>
              <a:t>Tversky</a:t>
            </a:r>
            <a:r>
              <a:rPr lang="en-US" dirty="0"/>
              <a:t> &amp; Daniel </a:t>
            </a:r>
            <a:r>
              <a:rPr lang="en-US" dirty="0" err="1"/>
              <a:t>Kahneman</a:t>
            </a:r>
            <a:endParaRPr lang="en-US" dirty="0"/>
          </a:p>
        </p:txBody>
      </p:sp>
      <p:sp>
        <p:nvSpPr>
          <p:cNvPr id="2" name="TextBox 1"/>
          <p:cNvSpPr txBox="1"/>
          <p:nvPr/>
        </p:nvSpPr>
        <p:spPr>
          <a:xfrm>
            <a:off x="762000" y="5257800"/>
            <a:ext cx="7543800" cy="1077218"/>
          </a:xfrm>
          <a:prstGeom prst="rect">
            <a:avLst/>
          </a:prstGeom>
          <a:noFill/>
        </p:spPr>
        <p:txBody>
          <a:bodyPr wrap="square" rtlCol="0">
            <a:spAutoFit/>
          </a:bodyPr>
          <a:lstStyle/>
          <a:p>
            <a:r>
              <a:rPr lang="en-US" sz="3200" b="1" i="1" dirty="0">
                <a:solidFill>
                  <a:srgbClr val="FF0000"/>
                </a:solidFill>
              </a:rPr>
              <a:t>Does this remind you of some concept from the lecture on causality and explanation?</a:t>
            </a:r>
          </a:p>
        </p:txBody>
      </p:sp>
    </p:spTree>
    <p:extLst>
      <p:ext uri="{BB962C8B-B14F-4D97-AF65-F5344CB8AC3E}">
        <p14:creationId xmlns:p14="http://schemas.microsoft.com/office/powerpoint/2010/main" val="39177165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4557" y="-114226"/>
            <a:ext cx="8229600" cy="1143000"/>
          </a:xfrm>
        </p:spPr>
        <p:txBody>
          <a:bodyPr>
            <a:normAutofit/>
          </a:bodyPr>
          <a:lstStyle/>
          <a:p>
            <a:r>
              <a:rPr lang="en-US" b="1" dirty="0">
                <a:ea typeface="+mn-ea"/>
                <a:cs typeface="+mn-cs"/>
              </a:rPr>
              <a:t>Karma</a:t>
            </a:r>
          </a:p>
        </p:txBody>
      </p:sp>
      <p:sp>
        <p:nvSpPr>
          <p:cNvPr id="3" name="Content Placeholder 2"/>
          <p:cNvSpPr>
            <a:spLocks noGrp="1"/>
          </p:cNvSpPr>
          <p:nvPr>
            <p:ph idx="1"/>
          </p:nvPr>
        </p:nvSpPr>
        <p:spPr>
          <a:xfrm>
            <a:off x="168965" y="762000"/>
            <a:ext cx="8421757" cy="5638800"/>
          </a:xfrm>
        </p:spPr>
        <p:txBody>
          <a:bodyPr>
            <a:noAutofit/>
          </a:bodyPr>
          <a:lstStyle/>
          <a:p>
            <a:r>
              <a:rPr lang="en-US" b="1" dirty="0"/>
              <a:t>Karma</a:t>
            </a:r>
            <a:r>
              <a:rPr lang="en-US" dirty="0"/>
              <a:t> in several Eastern religions is the spiritual principle of cause and effect where intent and actions of an individual (cause) influence the future of that individual (effect)</a:t>
            </a:r>
          </a:p>
          <a:p>
            <a:pPr lvl="1" indent="-342900">
              <a:spcBef>
                <a:spcPts val="0"/>
              </a:spcBef>
            </a:pPr>
            <a:r>
              <a:rPr lang="en-US" dirty="0"/>
              <a:t>Good intent and good actions contribute to good karma and future happiness, while bad intent and bad actions contribute to bad karma and future suffering</a:t>
            </a:r>
          </a:p>
          <a:p>
            <a:pPr lvl="1" indent="-342900">
              <a:spcBef>
                <a:spcPts val="0"/>
              </a:spcBef>
            </a:pPr>
            <a:r>
              <a:rPr lang="en-US" dirty="0"/>
              <a:t>Hindu theories of salvation posit that future births and life situations will be conditioned by actions performed during one’s present life—which itself has been conditioned by the accumulated effects of actions performed in previous lives.</a:t>
            </a:r>
          </a:p>
        </p:txBody>
      </p:sp>
      <p:sp>
        <p:nvSpPr>
          <p:cNvPr id="4" name="TextBox 3"/>
          <p:cNvSpPr txBox="1"/>
          <p:nvPr/>
        </p:nvSpPr>
        <p:spPr>
          <a:xfrm>
            <a:off x="344557" y="152400"/>
            <a:ext cx="2779643" cy="523220"/>
          </a:xfrm>
          <a:prstGeom prst="rect">
            <a:avLst/>
          </a:prstGeom>
          <a:noFill/>
        </p:spPr>
        <p:txBody>
          <a:bodyPr wrap="square" rtlCol="0">
            <a:spAutoFit/>
          </a:bodyPr>
          <a:lstStyle/>
          <a:p>
            <a:r>
              <a:rPr lang="en-US" sz="2800" b="1" dirty="0">
                <a:solidFill>
                  <a:srgbClr val="FF0000"/>
                </a:solidFill>
              </a:rPr>
              <a:t>FLASHBACK</a:t>
            </a:r>
          </a:p>
        </p:txBody>
      </p:sp>
    </p:spTree>
    <p:extLst>
      <p:ext uri="{BB962C8B-B14F-4D97-AF65-F5344CB8AC3E}">
        <p14:creationId xmlns:p14="http://schemas.microsoft.com/office/powerpoint/2010/main" val="2418538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altLang="en-US" b="1" dirty="0"/>
              <a:t>Representativeness Bias (3):</a:t>
            </a:r>
            <a:br>
              <a:rPr lang="en-US" altLang="en-US" b="1" dirty="0"/>
            </a:br>
            <a:r>
              <a:rPr lang="en-US" altLang="en-US" b="1" dirty="0"/>
              <a:t>Conjunctive Fallacy</a:t>
            </a:r>
          </a:p>
        </p:txBody>
      </p:sp>
      <p:sp>
        <p:nvSpPr>
          <p:cNvPr id="23555" name="Rectangle 3"/>
          <p:cNvSpPr>
            <a:spLocks noGrp="1" noChangeArrowheads="1"/>
          </p:cNvSpPr>
          <p:nvPr>
            <p:ph type="body" idx="1"/>
          </p:nvPr>
        </p:nvSpPr>
        <p:spPr>
          <a:xfrm>
            <a:off x="304800" y="1417638"/>
            <a:ext cx="8229600" cy="5135562"/>
          </a:xfrm>
        </p:spPr>
        <p:txBody>
          <a:bodyPr>
            <a:normAutofit/>
          </a:bodyPr>
          <a:lstStyle/>
          <a:p>
            <a:pPr eaLnBrk="1" hangingPunct="1"/>
            <a:endParaRPr lang="en-US" altLang="en-US" sz="2000" dirty="0"/>
          </a:p>
          <a:p>
            <a:pPr>
              <a:lnSpc>
                <a:spcPct val="90000"/>
              </a:lnSpc>
            </a:pPr>
            <a:r>
              <a:rPr lang="en-US" altLang="en-US" dirty="0"/>
              <a:t>The joint probability of two independent events cannot be more probable than either of them occurring separately</a:t>
            </a:r>
          </a:p>
          <a:p>
            <a:pPr>
              <a:lnSpc>
                <a:spcPct val="90000"/>
              </a:lnSpc>
            </a:pPr>
            <a:r>
              <a:rPr lang="en-US" altLang="en-US" dirty="0"/>
              <a:t>But if the conjunction seems like a representative outcome it can be judged more likely</a:t>
            </a:r>
          </a:p>
        </p:txBody>
      </p:sp>
    </p:spTree>
    <p:extLst>
      <p:ext uri="{BB962C8B-B14F-4D97-AF65-F5344CB8AC3E}">
        <p14:creationId xmlns:p14="http://schemas.microsoft.com/office/powerpoint/2010/main" val="285870899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00400" y="269505"/>
            <a:ext cx="5181600" cy="4073895"/>
          </a:xfrm>
          <a:prstGeom prst="rect">
            <a:avLst/>
          </a:prstGeom>
        </p:spPr>
      </p:pic>
      <p:sp>
        <p:nvSpPr>
          <p:cNvPr id="3" name="TextBox 2"/>
          <p:cNvSpPr txBox="1"/>
          <p:nvPr/>
        </p:nvSpPr>
        <p:spPr>
          <a:xfrm>
            <a:off x="304800" y="4343400"/>
            <a:ext cx="8705088" cy="1255728"/>
          </a:xfrm>
          <a:prstGeom prst="rect">
            <a:avLst/>
          </a:prstGeom>
          <a:noFill/>
        </p:spPr>
        <p:txBody>
          <a:bodyPr wrap="square" rtlCol="0">
            <a:spAutoFit/>
          </a:bodyPr>
          <a:lstStyle/>
          <a:p>
            <a:pPr marL="457200" indent="-457200">
              <a:lnSpc>
                <a:spcPct val="90000"/>
              </a:lnSpc>
              <a:buFont typeface="Arial" panose="020B0604020202020204" pitchFamily="34" charset="0"/>
              <a:buChar char="•"/>
            </a:pPr>
            <a:r>
              <a:rPr lang="en-US" altLang="en-US" sz="2800" dirty="0"/>
              <a:t>Be active in the feminist movement?</a:t>
            </a:r>
          </a:p>
          <a:p>
            <a:pPr marL="457200" indent="-457200">
              <a:lnSpc>
                <a:spcPct val="90000"/>
              </a:lnSpc>
              <a:buFont typeface="Arial" panose="020B0604020202020204" pitchFamily="34" charset="0"/>
              <a:buChar char="•"/>
            </a:pPr>
            <a:r>
              <a:rPr lang="en-US" altLang="en-US" sz="2800" dirty="0"/>
              <a:t>Be a bank teller?</a:t>
            </a:r>
          </a:p>
          <a:p>
            <a:pPr marL="457200" indent="-457200">
              <a:lnSpc>
                <a:spcPct val="90000"/>
              </a:lnSpc>
              <a:buFont typeface="Arial" panose="020B0604020202020204" pitchFamily="34" charset="0"/>
              <a:buChar char="•"/>
            </a:pPr>
            <a:r>
              <a:rPr lang="en-US" altLang="en-US" sz="2800" dirty="0"/>
              <a:t>Be a bank teller and active in the feminist movement?</a:t>
            </a:r>
            <a:endParaRPr lang="en-US" sz="2800" dirty="0"/>
          </a:p>
        </p:txBody>
      </p:sp>
      <p:sp>
        <p:nvSpPr>
          <p:cNvPr id="5" name="TextBox 4"/>
          <p:cNvSpPr txBox="1"/>
          <p:nvPr/>
        </p:nvSpPr>
        <p:spPr>
          <a:xfrm>
            <a:off x="457200" y="1676400"/>
            <a:ext cx="3048000" cy="2123658"/>
          </a:xfrm>
          <a:prstGeom prst="rect">
            <a:avLst/>
          </a:prstGeom>
          <a:noFill/>
        </p:spPr>
        <p:txBody>
          <a:bodyPr wrap="square" rtlCol="0">
            <a:spAutoFit/>
          </a:bodyPr>
          <a:lstStyle/>
          <a:p>
            <a:pPr algn="ctr">
              <a:spcBef>
                <a:spcPct val="0"/>
              </a:spcBef>
            </a:pPr>
            <a:r>
              <a:rPr lang="en-US" altLang="en-US" sz="4400" b="1" dirty="0">
                <a:latin typeface="+mj-lt"/>
                <a:ea typeface="+mj-ea"/>
                <a:cs typeface="+mj-cs"/>
              </a:rPr>
              <a:t>Conjunctive Fallacy </a:t>
            </a:r>
            <a:br>
              <a:rPr lang="en-US" altLang="en-US" sz="4400" b="1" dirty="0">
                <a:latin typeface="+mj-lt"/>
                <a:ea typeface="+mj-ea"/>
                <a:cs typeface="+mj-cs"/>
              </a:rPr>
            </a:br>
            <a:r>
              <a:rPr lang="en-US" altLang="en-US" sz="4400" b="1" dirty="0">
                <a:latin typeface="+mj-lt"/>
                <a:ea typeface="+mj-ea"/>
                <a:cs typeface="+mj-cs"/>
              </a:rPr>
              <a:t>with Linda</a:t>
            </a:r>
          </a:p>
        </p:txBody>
      </p:sp>
    </p:spTree>
    <p:extLst>
      <p:ext uri="{BB962C8B-B14F-4D97-AF65-F5344CB8AC3E}">
        <p14:creationId xmlns:p14="http://schemas.microsoft.com/office/powerpoint/2010/main" val="60706552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2057400"/>
            <a:ext cx="7239000" cy="4114800"/>
          </a:xfrm>
        </p:spPr>
        <p:txBody>
          <a:bodyPr>
            <a:normAutofit/>
          </a:bodyPr>
          <a:lstStyle/>
          <a:p>
            <a:pPr marL="0" indent="0">
              <a:buNone/>
            </a:pPr>
            <a:r>
              <a:rPr lang="en-US" dirty="0"/>
              <a:t>“Availability is a useful clue for assessing frequency or probability, because instances of large classes are usually recalled better and faster than instances of less frequent classes. </a:t>
            </a:r>
            <a:r>
              <a:rPr lang="en-US" sz="3600" dirty="0"/>
              <a:t>”</a:t>
            </a:r>
          </a:p>
          <a:p>
            <a:pPr marL="0" indent="0">
              <a:buNone/>
            </a:pPr>
            <a:endParaRPr lang="en-US" sz="3600" dirty="0"/>
          </a:p>
          <a:p>
            <a:pPr lvl="1"/>
            <a:r>
              <a:rPr lang="en-US" dirty="0"/>
              <a:t>Amos </a:t>
            </a:r>
            <a:r>
              <a:rPr lang="en-US" dirty="0" err="1"/>
              <a:t>Tversky</a:t>
            </a:r>
            <a:r>
              <a:rPr lang="en-US" dirty="0"/>
              <a:t> &amp; Daniel </a:t>
            </a:r>
            <a:r>
              <a:rPr lang="en-US" dirty="0" err="1"/>
              <a:t>Kahneman</a:t>
            </a:r>
            <a:endParaRPr lang="en-US" dirty="0"/>
          </a:p>
        </p:txBody>
      </p:sp>
      <p:sp>
        <p:nvSpPr>
          <p:cNvPr id="5" name="Rectangle 4"/>
          <p:cNvSpPr/>
          <p:nvPr/>
        </p:nvSpPr>
        <p:spPr>
          <a:xfrm>
            <a:off x="1314450" y="609600"/>
            <a:ext cx="6591300" cy="769441"/>
          </a:xfrm>
          <a:prstGeom prst="rect">
            <a:avLst/>
          </a:prstGeom>
        </p:spPr>
        <p:txBody>
          <a:bodyPr wrap="square">
            <a:spAutoFit/>
          </a:bodyPr>
          <a:lstStyle/>
          <a:p>
            <a:pPr algn="ctr">
              <a:spcBef>
                <a:spcPct val="0"/>
              </a:spcBef>
            </a:pPr>
            <a:r>
              <a:rPr lang="en-US" sz="4400" b="1" dirty="0">
                <a:latin typeface="+mj-lt"/>
                <a:ea typeface="+mj-ea"/>
                <a:cs typeface="+mj-cs"/>
              </a:rPr>
              <a:t>The Availability Heuristic</a:t>
            </a:r>
          </a:p>
        </p:txBody>
      </p:sp>
    </p:spTree>
    <p:extLst>
      <p:ext uri="{BB962C8B-B14F-4D97-AF65-F5344CB8AC3E}">
        <p14:creationId xmlns:p14="http://schemas.microsoft.com/office/powerpoint/2010/main" val="14593227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noAutofit/>
          </a:bodyPr>
          <a:lstStyle/>
          <a:p>
            <a:pPr eaLnBrk="1" hangingPunct="1"/>
            <a:r>
              <a:rPr lang="en-US" altLang="en-US" b="1" dirty="0"/>
              <a:t>Availability Biases : </a:t>
            </a:r>
            <a:br>
              <a:rPr lang="en-US" altLang="en-US" b="1" dirty="0"/>
            </a:br>
            <a:r>
              <a:rPr lang="en-US" altLang="en-US" b="1" dirty="0"/>
              <a:t>Ease of Retrievability</a:t>
            </a:r>
          </a:p>
        </p:txBody>
      </p:sp>
      <p:sp>
        <p:nvSpPr>
          <p:cNvPr id="17411" name="Rectangle 3"/>
          <p:cNvSpPr>
            <a:spLocks noGrp="1" noChangeArrowheads="1"/>
          </p:cNvSpPr>
          <p:nvPr>
            <p:ph type="body" idx="1"/>
          </p:nvPr>
        </p:nvSpPr>
        <p:spPr>
          <a:xfrm>
            <a:off x="457200" y="1752600"/>
            <a:ext cx="8229600" cy="4525963"/>
          </a:xfrm>
        </p:spPr>
        <p:txBody>
          <a:bodyPr>
            <a:normAutofit lnSpcReduction="10000"/>
          </a:bodyPr>
          <a:lstStyle/>
          <a:p>
            <a:pPr algn="l" rtl="0" eaLnBrk="1" hangingPunct="1"/>
            <a:r>
              <a:rPr lang="en-US" altLang="en-US" dirty="0"/>
              <a:t>Classes whose instances are </a:t>
            </a:r>
            <a:r>
              <a:rPr lang="en-US" altLang="en-US" dirty="0">
                <a:solidFill>
                  <a:srgbClr val="FF0000"/>
                </a:solidFill>
              </a:rPr>
              <a:t>more easily retrievable </a:t>
            </a:r>
            <a:r>
              <a:rPr lang="en-US" altLang="en-US" dirty="0"/>
              <a:t>will seem </a:t>
            </a:r>
            <a:r>
              <a:rPr lang="en-US" altLang="en-US" dirty="0">
                <a:solidFill>
                  <a:srgbClr val="FF0000"/>
                </a:solidFill>
              </a:rPr>
              <a:t>larger</a:t>
            </a:r>
          </a:p>
          <a:p>
            <a:pPr lvl="1" algn="l" rtl="0" eaLnBrk="1" hangingPunct="1"/>
            <a:r>
              <a:rPr lang="en-US" altLang="en-US" dirty="0"/>
              <a:t>For example, judging if a list of names had more men or women depends on the relative frequency of famous names</a:t>
            </a:r>
          </a:p>
          <a:p>
            <a:pPr algn="l" rtl="0" eaLnBrk="1" hangingPunct="1"/>
            <a:r>
              <a:rPr lang="en-US" altLang="en-US" dirty="0">
                <a:solidFill>
                  <a:srgbClr val="FF0000"/>
                </a:solidFill>
              </a:rPr>
              <a:t>Salience</a:t>
            </a:r>
            <a:r>
              <a:rPr lang="en-US" altLang="en-US" dirty="0"/>
              <a:t> affects </a:t>
            </a:r>
            <a:r>
              <a:rPr lang="en-US" altLang="en-US" dirty="0" err="1"/>
              <a:t>retrievability</a:t>
            </a:r>
            <a:endParaRPr lang="en-US" altLang="en-US" dirty="0"/>
          </a:p>
          <a:p>
            <a:pPr lvl="1" algn="l" rtl="0" eaLnBrk="1" hangingPunct="1"/>
            <a:r>
              <a:rPr lang="en-US" altLang="en-US" dirty="0"/>
              <a:t>E.g., watching a car accident increases subjective assessment of traffic accidents</a:t>
            </a:r>
          </a:p>
          <a:p>
            <a:r>
              <a:rPr lang="en-US" altLang="en-US" dirty="0" err="1">
                <a:solidFill>
                  <a:srgbClr val="FF0000"/>
                </a:solidFill>
              </a:rPr>
              <a:t>Recency</a:t>
            </a:r>
            <a:r>
              <a:rPr lang="en-US" altLang="en-US" dirty="0">
                <a:solidFill>
                  <a:schemeClr val="accent2"/>
                </a:solidFill>
              </a:rPr>
              <a:t> </a:t>
            </a:r>
            <a:r>
              <a:rPr lang="en-US" altLang="en-US" dirty="0"/>
              <a:t>affects </a:t>
            </a:r>
            <a:r>
              <a:rPr lang="en-US" altLang="en-US" dirty="0" err="1"/>
              <a:t>retrievability</a:t>
            </a:r>
            <a:endParaRPr lang="en-US" altLang="en-US" dirty="0"/>
          </a:p>
          <a:p>
            <a:pPr lvl="1" algn="l" rtl="0" eaLnBrk="1" hangingPunct="1"/>
            <a:endParaRPr lang="en-US" altLang="en-US" dirty="0"/>
          </a:p>
        </p:txBody>
      </p:sp>
    </p:spTree>
    <p:extLst>
      <p:ext uri="{BB962C8B-B14F-4D97-AF65-F5344CB8AC3E}">
        <p14:creationId xmlns:p14="http://schemas.microsoft.com/office/powerpoint/2010/main" val="12446979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095466" y="3381929"/>
            <a:ext cx="2209800" cy="3314700"/>
          </a:xfrm>
          <a:prstGeom prst="rect">
            <a:avLst/>
          </a:prstGeom>
        </p:spPr>
      </p:pic>
      <p:pic>
        <p:nvPicPr>
          <p:cNvPr id="3" name="Picture 2"/>
          <p:cNvPicPr>
            <a:picLocks noChangeAspect="1"/>
          </p:cNvPicPr>
          <p:nvPr/>
        </p:nvPicPr>
        <p:blipFill>
          <a:blip r:embed="rId4"/>
          <a:stretch>
            <a:fillRect/>
          </a:stretch>
        </p:blipFill>
        <p:spPr>
          <a:xfrm>
            <a:off x="4114800" y="4017671"/>
            <a:ext cx="1830946" cy="2712196"/>
          </a:xfrm>
          <a:prstGeom prst="rect">
            <a:avLst/>
          </a:prstGeom>
        </p:spPr>
      </p:pic>
      <p:pic>
        <p:nvPicPr>
          <p:cNvPr id="4" name="Picture 3"/>
          <p:cNvPicPr>
            <a:picLocks noChangeAspect="1"/>
          </p:cNvPicPr>
          <p:nvPr/>
        </p:nvPicPr>
        <p:blipFill>
          <a:blip r:embed="rId5"/>
          <a:stretch>
            <a:fillRect/>
          </a:stretch>
        </p:blipFill>
        <p:spPr>
          <a:xfrm>
            <a:off x="6324600" y="533400"/>
            <a:ext cx="1752600" cy="2672715"/>
          </a:xfrm>
          <a:prstGeom prst="rect">
            <a:avLst/>
          </a:prstGeom>
        </p:spPr>
      </p:pic>
      <p:pic>
        <p:nvPicPr>
          <p:cNvPr id="5" name="Picture 4"/>
          <p:cNvPicPr>
            <a:picLocks noChangeAspect="1"/>
          </p:cNvPicPr>
          <p:nvPr/>
        </p:nvPicPr>
        <p:blipFill>
          <a:blip r:embed="rId6"/>
          <a:stretch>
            <a:fillRect/>
          </a:stretch>
        </p:blipFill>
        <p:spPr>
          <a:xfrm>
            <a:off x="228600" y="241663"/>
            <a:ext cx="5574126" cy="3638550"/>
          </a:xfrm>
          <a:prstGeom prst="rect">
            <a:avLst/>
          </a:prstGeom>
        </p:spPr>
      </p:pic>
      <p:pic>
        <p:nvPicPr>
          <p:cNvPr id="6" name="Picture 5"/>
          <p:cNvPicPr>
            <a:picLocks noChangeAspect="1"/>
          </p:cNvPicPr>
          <p:nvPr/>
        </p:nvPicPr>
        <p:blipFill>
          <a:blip r:embed="rId7"/>
          <a:stretch>
            <a:fillRect/>
          </a:stretch>
        </p:blipFill>
        <p:spPr>
          <a:xfrm>
            <a:off x="152400" y="4084900"/>
            <a:ext cx="1734405" cy="2644967"/>
          </a:xfrm>
          <a:prstGeom prst="rect">
            <a:avLst/>
          </a:prstGeom>
        </p:spPr>
      </p:pic>
      <p:pic>
        <p:nvPicPr>
          <p:cNvPr id="7" name="Picture 6"/>
          <p:cNvPicPr>
            <a:picLocks noChangeAspect="1"/>
          </p:cNvPicPr>
          <p:nvPr/>
        </p:nvPicPr>
        <p:blipFill>
          <a:blip r:embed="rId8"/>
          <a:stretch>
            <a:fillRect/>
          </a:stretch>
        </p:blipFill>
        <p:spPr>
          <a:xfrm>
            <a:off x="2100372" y="4084899"/>
            <a:ext cx="1890764" cy="2689879"/>
          </a:xfrm>
          <a:prstGeom prst="rect">
            <a:avLst/>
          </a:prstGeom>
        </p:spPr>
      </p:pic>
    </p:spTree>
    <p:extLst>
      <p:ext uri="{BB962C8B-B14F-4D97-AF65-F5344CB8AC3E}">
        <p14:creationId xmlns:p14="http://schemas.microsoft.com/office/powerpoint/2010/main" val="468071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2286000" y="544846"/>
            <a:ext cx="4419155"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sym typeface="UC Berkeley OS Sign"/>
              </a:rPr>
              <a:t>Affordances</a:t>
            </a:r>
          </a:p>
        </p:txBody>
      </p:sp>
      <p:sp>
        <p:nvSpPr>
          <p:cNvPr id="5017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F8CF095-0319-4AF9-BDC4-02554DE408AF}" type="slidenum">
              <a:rPr lang="en-US" sz="1500">
                <a:solidFill>
                  <a:srgbClr val="002955"/>
                </a:solidFill>
                <a:latin typeface="UC Berkeley OS Sign"/>
                <a:ea typeface="MS PGothic" pitchFamily="34" charset="-128"/>
                <a:sym typeface="UC Berkeley OS Sign"/>
              </a:rPr>
              <a:pPr algn="ctr"/>
              <a:t>6</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661453" y="2057400"/>
            <a:ext cx="8207598" cy="3403141"/>
          </a:xfrm>
          <a:prstGeom prst="rect">
            <a:avLst/>
          </a:prstGeom>
          <a:noFill/>
          <a:ln w="9525">
            <a:noFill/>
            <a:miter lim="800000"/>
            <a:headEnd/>
            <a:tailEnd/>
          </a:ln>
        </p:spPr>
        <p:txBody>
          <a:bodyPr wrap="square" lIns="64291" tIns="32146" rIns="64291" bIns="32146">
            <a:spAutoFit/>
          </a:bodyPr>
          <a:lstStyle/>
          <a:p>
            <a:pPr marL="160729" indent="-160729" eaLnBrk="0" fontAlgn="base" hangingPunct="0">
              <a:lnSpc>
                <a:spcPct val="92000"/>
              </a:lnSpc>
              <a:spcBef>
                <a:spcPts val="1266"/>
              </a:spcBef>
              <a:spcAft>
                <a:spcPct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sym typeface="UC Berkeley OS Sign"/>
              </a:rPr>
              <a:t>For physical resources, many potential interactions are inherent in their affordances</a:t>
            </a:r>
            <a:r>
              <a:rPr lang="en-US" sz="3200" dirty="0">
                <a:sym typeface="Arial" pitchFamily="34" charset="0"/>
              </a:rPr>
              <a:t> – perceptible and actionable properties that determine what can be done with them</a:t>
            </a:r>
          </a:p>
          <a:p>
            <a:pPr marL="160729" indent="-160729" eaLnBrk="0" fontAlgn="base" hangingPunct="0">
              <a:lnSpc>
                <a:spcPct val="92000"/>
              </a:lnSpc>
              <a:spcBef>
                <a:spcPts val="1266"/>
              </a:spcBef>
              <a:spcAft>
                <a:spcPct val="0"/>
              </a:spcAft>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sym typeface="UC Berkeley OS Sign"/>
              </a:rPr>
              <a:t>Many organizing systems use these inherent affordances as the basis for resource selection, arrangement, and interaction design</a:t>
            </a:r>
            <a:endParaRPr lang="en-US" sz="3200" dirty="0">
              <a:sym typeface="Arial" pitchFamily="34" charset="0"/>
            </a:endParaRPr>
          </a:p>
        </p:txBody>
      </p:sp>
    </p:spTree>
    <p:extLst>
      <p:ext uri="{BB962C8B-B14F-4D97-AF65-F5344CB8AC3E}">
        <p14:creationId xmlns:p14="http://schemas.microsoft.com/office/powerpoint/2010/main" val="2837038639"/>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457200"/>
            <a:ext cx="8394281" cy="5619750"/>
          </a:xfrm>
          <a:prstGeom prst="rect">
            <a:avLst/>
          </a:prstGeom>
        </p:spPr>
      </p:pic>
    </p:spTree>
    <p:extLst>
      <p:ext uri="{BB962C8B-B14F-4D97-AF65-F5344CB8AC3E}">
        <p14:creationId xmlns:p14="http://schemas.microsoft.com/office/powerpoint/2010/main" val="12027144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76400" y="2209800"/>
            <a:ext cx="5715000" cy="1938992"/>
          </a:xfrm>
          <a:prstGeom prst="rect">
            <a:avLst/>
          </a:prstGeom>
          <a:noFill/>
        </p:spPr>
        <p:txBody>
          <a:bodyPr wrap="square" rtlCol="0">
            <a:spAutoFit/>
          </a:bodyPr>
          <a:lstStyle/>
          <a:p>
            <a:r>
              <a:rPr lang="en-US" sz="6000" dirty="0">
                <a:solidFill>
                  <a:srgbClr val="FF0000"/>
                </a:solidFill>
              </a:rPr>
              <a:t>Choice Architecture</a:t>
            </a:r>
          </a:p>
        </p:txBody>
      </p:sp>
    </p:spTree>
    <p:extLst>
      <p:ext uri="{BB962C8B-B14F-4D97-AF65-F5344CB8AC3E}">
        <p14:creationId xmlns:p14="http://schemas.microsoft.com/office/powerpoint/2010/main" val="7679133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153293" y="104404"/>
            <a:ext cx="8990707" cy="1190997"/>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FLASHBACK TO RESOURCE DESCRIPTION</a:t>
            </a:r>
          </a:p>
        </p:txBody>
      </p:sp>
      <p:sp>
        <p:nvSpPr>
          <p:cNvPr id="5017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F8CF095-0319-4AF9-BDC4-02554DE408AF}" type="slidenum">
              <a:rPr lang="en-US" sz="1500">
                <a:solidFill>
                  <a:srgbClr val="002955"/>
                </a:solidFill>
                <a:latin typeface="UC Berkeley OS Sign"/>
                <a:ea typeface="MS PGothic" pitchFamily="34" charset="-128"/>
                <a:sym typeface="UC Berkeley OS Sign"/>
              </a:rPr>
              <a:pPr algn="ctr"/>
              <a:t>62</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553641" y="1295401"/>
            <a:ext cx="8056959" cy="4929072"/>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sym typeface="UC Berkeley OS Sign"/>
              </a:rPr>
              <a:t>Many interactions – especially with physical resources - seem unmediated when they take place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sym typeface="UC Berkeley OS Sign"/>
              </a:rPr>
              <a:t>This means </a:t>
            </a:r>
            <a:r>
              <a:rPr lang="en-US" sz="3200" dirty="0">
                <a:solidFill>
                  <a:srgbClr val="FF0000"/>
                </a:solidFill>
                <a:latin typeface="UC Berkeley OS Sign"/>
                <a:sym typeface="UC Berkeley OS Sign"/>
              </a:rPr>
              <a:t>we don't always realize the role of additional descriptions or organization </a:t>
            </a:r>
            <a:r>
              <a:rPr lang="en-US" sz="3200" dirty="0">
                <a:latin typeface="UC Berkeley OS Sign"/>
                <a:sym typeface="UC Berkeley OS Sign"/>
              </a:rPr>
              <a:t>in supporting or improving interactions</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3200" dirty="0">
                <a:latin typeface="UC Berkeley OS Sign"/>
                <a:cs typeface="Arial" pitchFamily="34" charset="0"/>
                <a:sym typeface="Arial" pitchFamily="34" charset="0"/>
              </a:rPr>
              <a:t>Choices about descriptions and organizing principles involve </a:t>
            </a:r>
            <a:r>
              <a:rPr lang="en-US" sz="3200" dirty="0">
                <a:solidFill>
                  <a:srgbClr val="FF0000"/>
                </a:solidFill>
                <a:latin typeface="UC Berkeley OS Sign"/>
                <a:cs typeface="Arial" pitchFamily="34" charset="0"/>
                <a:sym typeface="Arial" pitchFamily="34" charset="0"/>
              </a:rPr>
              <a:t>tradeoffs that determine which interactions are efficient, possible, difficult, or impossible</a:t>
            </a:r>
            <a:r>
              <a:rPr lang="en-US" sz="3200" dirty="0">
                <a:solidFill>
                  <a:srgbClr val="FF0000"/>
                </a:solidFill>
                <a:latin typeface="UC Berkeley OS Sign"/>
                <a:sym typeface="UC Berkeley OS Sign"/>
              </a:rPr>
              <a:t> </a:t>
            </a:r>
          </a:p>
        </p:txBody>
      </p:sp>
    </p:spTree>
    <p:extLst>
      <p:ext uri="{BB962C8B-B14F-4D97-AF65-F5344CB8AC3E}">
        <p14:creationId xmlns:p14="http://schemas.microsoft.com/office/powerpoint/2010/main" val="169272863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0" y="0"/>
            <a:ext cx="9144000"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“The Tools of Choice Architecture”</a:t>
            </a:r>
          </a:p>
        </p:txBody>
      </p:sp>
      <p:sp>
        <p:nvSpPr>
          <p:cNvPr id="5017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F8CF095-0319-4AF9-BDC4-02554DE408AF}" type="slidenum">
              <a:rPr lang="en-US" sz="1500">
                <a:solidFill>
                  <a:srgbClr val="002955"/>
                </a:solidFill>
                <a:latin typeface="UC Berkeley OS Sign"/>
                <a:ea typeface="MS PGothic" pitchFamily="34" charset="-128"/>
                <a:sym typeface="UC Berkeley OS Sign"/>
              </a:rPr>
              <a:pPr algn="ctr"/>
              <a:t>63</a:t>
            </a:fld>
            <a:endParaRPr lang="en-US" sz="1500" dirty="0">
              <a:solidFill>
                <a:srgbClr val="002955"/>
              </a:solidFill>
              <a:latin typeface="UC Berkeley OS Sign"/>
              <a:ea typeface="MS PGothic" pitchFamily="34" charset="-128"/>
              <a:sym typeface="UC Berkeley OS Sign"/>
            </a:endParaRPr>
          </a:p>
        </p:txBody>
      </p:sp>
      <p:sp>
        <p:nvSpPr>
          <p:cNvPr id="2" name="Rectangle 1"/>
          <p:cNvSpPr/>
          <p:nvPr/>
        </p:nvSpPr>
        <p:spPr>
          <a:xfrm>
            <a:off x="609600" y="2209800"/>
            <a:ext cx="7467600" cy="5184496"/>
          </a:xfrm>
          <a:prstGeom prst="rect">
            <a:avLst/>
          </a:prstGeom>
        </p:spPr>
        <p:txBody>
          <a:bodyPr wrap="square">
            <a:spAutoFit/>
          </a:bodyPr>
          <a:lstStyle/>
          <a:p>
            <a:pPr marL="342900"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The way a choice is presented influences what a decision-maker chooses. We divide these tools into two categories:</a:t>
            </a:r>
          </a:p>
          <a:p>
            <a:pPr marL="800100" lvl="1"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those used in </a:t>
            </a:r>
            <a:r>
              <a:rPr lang="en-US" sz="3200" dirty="0">
                <a:solidFill>
                  <a:srgbClr val="FF0000"/>
                </a:solidFill>
                <a:latin typeface="UC Berkeley OS Sign"/>
                <a:cs typeface="Arial" pitchFamily="34" charset="0"/>
                <a:sym typeface="Arial" pitchFamily="34" charset="0"/>
              </a:rPr>
              <a:t>structuring</a:t>
            </a:r>
            <a:r>
              <a:rPr lang="en-US" sz="3200" dirty="0">
                <a:latin typeface="UC Berkeley OS Sign"/>
                <a:cs typeface="Arial" pitchFamily="34" charset="0"/>
                <a:sym typeface="Arial" pitchFamily="34" charset="0"/>
              </a:rPr>
              <a:t> the choice task</a:t>
            </a:r>
          </a:p>
          <a:p>
            <a:pPr marL="800100" lvl="1" indent="-342900" eaLnBrk="0" fontAlgn="base" hangingPunct="0">
              <a:lnSpc>
                <a:spcPct val="93000"/>
              </a:lnSpc>
              <a:spcBef>
                <a:spcPts val="1800"/>
              </a:spcBef>
              <a:spcAft>
                <a:spcPct val="0"/>
              </a:spcAft>
              <a:buFont typeface="Arial" pitchFamily="34" charset="0"/>
              <a:buChar char="•"/>
            </a:pPr>
            <a:r>
              <a:rPr lang="en-US" sz="3200" dirty="0">
                <a:latin typeface="UC Berkeley OS Sign"/>
                <a:cs typeface="Arial" pitchFamily="34" charset="0"/>
                <a:sym typeface="Arial" pitchFamily="34" charset="0"/>
              </a:rPr>
              <a:t>those used in </a:t>
            </a:r>
            <a:r>
              <a:rPr lang="en-US" sz="3200" dirty="0">
                <a:solidFill>
                  <a:srgbClr val="FF0000"/>
                </a:solidFill>
                <a:latin typeface="UC Berkeley OS Sign"/>
                <a:cs typeface="Arial" pitchFamily="34" charset="0"/>
                <a:sym typeface="Arial" pitchFamily="34" charset="0"/>
              </a:rPr>
              <a:t>describing</a:t>
            </a:r>
            <a:r>
              <a:rPr lang="en-US" sz="3200" dirty="0">
                <a:latin typeface="UC Berkeley OS Sign"/>
                <a:cs typeface="Arial" pitchFamily="34" charset="0"/>
                <a:sym typeface="Arial" pitchFamily="34" charset="0"/>
              </a:rPr>
              <a:t> the choice options</a:t>
            </a:r>
          </a:p>
          <a:p>
            <a:endParaRPr lang="en-US" sz="2800" dirty="0"/>
          </a:p>
          <a:p>
            <a:r>
              <a:rPr lang="en-US" sz="2800" dirty="0"/>
              <a:t> </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latin typeface="UC Berkeley OS Sign"/>
              <a:sym typeface="UC Berkeley OS Sign"/>
            </a:endParaRPr>
          </a:p>
        </p:txBody>
      </p:sp>
      <p:sp>
        <p:nvSpPr>
          <p:cNvPr id="5" name="TextBox 4"/>
          <p:cNvSpPr txBox="1"/>
          <p:nvPr/>
        </p:nvSpPr>
        <p:spPr>
          <a:xfrm>
            <a:off x="1143000" y="869401"/>
            <a:ext cx="7162800" cy="830997"/>
          </a:xfrm>
          <a:prstGeom prst="rect">
            <a:avLst/>
          </a:prstGeom>
          <a:noFill/>
        </p:spPr>
        <p:txBody>
          <a:bodyPr wrap="square" rtlCol="0">
            <a:spAutoFit/>
          </a:bodyPr>
          <a:lstStyle/>
          <a:p>
            <a:pPr algn="ctr"/>
            <a:r>
              <a:rPr lang="en-US" sz="2400" dirty="0"/>
              <a:t>Johnson, Eric J., et al. "Beyond nudges: Tools of a choice architecture." </a:t>
            </a:r>
            <a:r>
              <a:rPr lang="en-US" sz="2400" i="1" dirty="0"/>
              <a:t>Marketing Letters</a:t>
            </a:r>
            <a:r>
              <a:rPr lang="en-US" sz="2400" dirty="0"/>
              <a:t> 23.2 (2012): 487-504.</a:t>
            </a:r>
          </a:p>
        </p:txBody>
      </p:sp>
    </p:spTree>
    <p:extLst>
      <p:ext uri="{BB962C8B-B14F-4D97-AF65-F5344CB8AC3E}">
        <p14:creationId xmlns:p14="http://schemas.microsoft.com/office/powerpoint/2010/main" val="834582511"/>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Choice Architecture in TDOspeak</a:t>
            </a:r>
          </a:p>
        </p:txBody>
      </p:sp>
      <p:sp>
        <p:nvSpPr>
          <p:cNvPr id="3" name="Text Placeholder 2"/>
          <p:cNvSpPr>
            <a:spLocks noGrp="1"/>
          </p:cNvSpPr>
          <p:nvPr>
            <p:ph type="body" idx="1"/>
          </p:nvPr>
        </p:nvSpPr>
        <p:spPr/>
        <p:txBody>
          <a:bodyPr>
            <a:normAutofit/>
          </a:bodyPr>
          <a:lstStyle/>
          <a:p>
            <a:r>
              <a:rPr lang="en-US" sz="2800" dirty="0"/>
              <a:t>Choice Architecture says:</a:t>
            </a:r>
          </a:p>
        </p:txBody>
      </p:sp>
      <p:sp>
        <p:nvSpPr>
          <p:cNvPr id="4" name="Content Placeholder 3"/>
          <p:cNvSpPr>
            <a:spLocks noGrp="1"/>
          </p:cNvSpPr>
          <p:nvPr>
            <p:ph sz="half" idx="2"/>
          </p:nvPr>
        </p:nvSpPr>
        <p:spPr/>
        <p:txBody>
          <a:bodyPr>
            <a:normAutofit fontScale="92500" lnSpcReduction="20000"/>
          </a:bodyPr>
          <a:lstStyle/>
          <a:p>
            <a:r>
              <a:rPr lang="en-US" sz="2600" b="1" dirty="0">
                <a:solidFill>
                  <a:srgbClr val="FF0000"/>
                </a:solidFill>
              </a:rPr>
              <a:t>There is no neutral architecture</a:t>
            </a:r>
          </a:p>
          <a:p>
            <a:r>
              <a:rPr lang="en-US" sz="2600" dirty="0"/>
              <a:t>We can vary the order of choice alternatives</a:t>
            </a:r>
          </a:p>
          <a:p>
            <a:r>
              <a:rPr lang="en-US" sz="2600" dirty="0"/>
              <a:t>We can change the number of categories</a:t>
            </a:r>
          </a:p>
          <a:p>
            <a:r>
              <a:rPr lang="en-US" sz="2600" dirty="0"/>
              <a:t>We can change the labels of alternatives or categories</a:t>
            </a:r>
          </a:p>
          <a:p>
            <a:r>
              <a:rPr lang="en-US" sz="2600" dirty="0"/>
              <a:t>People prefer choices that are easier to describe</a:t>
            </a:r>
          </a:p>
          <a:p>
            <a:r>
              <a:rPr lang="en-US" sz="2600" b="1" dirty="0">
                <a:solidFill>
                  <a:srgbClr val="FF0000"/>
                </a:solidFill>
              </a:rPr>
              <a:t>TRADEOFFS</a:t>
            </a:r>
          </a:p>
          <a:p>
            <a:endParaRPr lang="en-US" dirty="0"/>
          </a:p>
        </p:txBody>
      </p:sp>
      <p:sp>
        <p:nvSpPr>
          <p:cNvPr id="5" name="Text Placeholder 4"/>
          <p:cNvSpPr>
            <a:spLocks noGrp="1"/>
          </p:cNvSpPr>
          <p:nvPr>
            <p:ph type="body" sz="quarter" idx="3"/>
          </p:nvPr>
        </p:nvSpPr>
        <p:spPr/>
        <p:txBody>
          <a:bodyPr>
            <a:normAutofit/>
          </a:bodyPr>
          <a:lstStyle/>
          <a:p>
            <a:r>
              <a:rPr lang="en-US" sz="2800" dirty="0"/>
              <a:t>TDO says:</a:t>
            </a:r>
          </a:p>
        </p:txBody>
      </p:sp>
      <p:sp>
        <p:nvSpPr>
          <p:cNvPr id="6" name="Content Placeholder 5"/>
          <p:cNvSpPr>
            <a:spLocks noGrp="1"/>
          </p:cNvSpPr>
          <p:nvPr>
            <p:ph sz="quarter" idx="4"/>
          </p:nvPr>
        </p:nvSpPr>
        <p:spPr/>
        <p:txBody>
          <a:bodyPr>
            <a:normAutofit fontScale="92500" lnSpcReduction="20000"/>
          </a:bodyPr>
          <a:lstStyle/>
          <a:p>
            <a:r>
              <a:rPr lang="en-US" sz="2600" b="1" dirty="0">
                <a:solidFill>
                  <a:srgbClr val="FF0000"/>
                </a:solidFill>
              </a:rPr>
              <a:t>All systems of categories are biased</a:t>
            </a:r>
          </a:p>
          <a:p>
            <a:r>
              <a:rPr lang="en-US" sz="2600" dirty="0"/>
              <a:t>We can use different organizing principles</a:t>
            </a:r>
          </a:p>
          <a:p>
            <a:r>
              <a:rPr lang="en-US" sz="2600" dirty="0"/>
              <a:t>We can vary the abstraction and granularity of categories</a:t>
            </a:r>
          </a:p>
          <a:p>
            <a:r>
              <a:rPr lang="en-US" sz="2600" dirty="0"/>
              <a:t>Naming and resource description is difficult, contentious, and makes a difference</a:t>
            </a:r>
          </a:p>
          <a:p>
            <a:r>
              <a:rPr lang="en-US" sz="2600" b="1" dirty="0">
                <a:solidFill>
                  <a:srgbClr val="FF0000"/>
                </a:solidFill>
              </a:rPr>
              <a:t>TRADEOFFS</a:t>
            </a:r>
          </a:p>
          <a:p>
            <a:endParaRPr lang="en-US" dirty="0"/>
          </a:p>
        </p:txBody>
      </p:sp>
    </p:spTree>
    <p:extLst>
      <p:ext uri="{BB962C8B-B14F-4D97-AF65-F5344CB8AC3E}">
        <p14:creationId xmlns:p14="http://schemas.microsoft.com/office/powerpoint/2010/main" val="37365860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0" y="0"/>
            <a:ext cx="9144000"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How Many Alternatives?</a:t>
            </a:r>
          </a:p>
        </p:txBody>
      </p:sp>
      <p:sp>
        <p:nvSpPr>
          <p:cNvPr id="5017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F8CF095-0319-4AF9-BDC4-02554DE408AF}" type="slidenum">
              <a:rPr lang="en-US" sz="1500">
                <a:solidFill>
                  <a:srgbClr val="002955"/>
                </a:solidFill>
                <a:latin typeface="UC Berkeley OS Sign"/>
                <a:ea typeface="MS PGothic" pitchFamily="34" charset="-128"/>
                <a:sym typeface="UC Berkeley OS Sign"/>
              </a:rPr>
              <a:pPr algn="ctr"/>
              <a:t>65</a:t>
            </a:fld>
            <a:endParaRPr lang="en-US" sz="1500" dirty="0">
              <a:solidFill>
                <a:srgbClr val="002955"/>
              </a:solidFill>
              <a:latin typeface="UC Berkeley OS Sign"/>
              <a:ea typeface="MS PGothic" pitchFamily="34" charset="-128"/>
              <a:sym typeface="UC Berkeley OS Sign"/>
            </a:endParaRPr>
          </a:p>
        </p:txBody>
      </p:sp>
      <p:sp>
        <p:nvSpPr>
          <p:cNvPr id="2" name="Rectangle 1"/>
          <p:cNvSpPr/>
          <p:nvPr/>
        </p:nvSpPr>
        <p:spPr>
          <a:xfrm>
            <a:off x="685800" y="1197733"/>
            <a:ext cx="7467600" cy="4758995"/>
          </a:xfrm>
          <a:prstGeom prst="rect">
            <a:avLst/>
          </a:prstGeom>
        </p:spPr>
        <p:txBody>
          <a:bodyPr wrap="square">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Need to enable “a reasoned consideration of tradeoffs among conflicting values” but “not seem overwhelming”</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Too few options may generate context-specific preference where the presence or absence of one option influences what is chosen</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Too many options create “choice overload” or the “paradox of choice” because the initial attractiveness of many alternatives decreases the motivation to choose any particular one</a:t>
            </a:r>
          </a:p>
          <a:p>
            <a:endParaRPr lang="en-US" sz="2400" dirty="0">
              <a:latin typeface="UC Berkeley OS Sign"/>
              <a:sym typeface="UC Berkeley OS Sign"/>
            </a:endParaRPr>
          </a:p>
        </p:txBody>
      </p:sp>
    </p:spTree>
    <p:extLst>
      <p:ext uri="{BB962C8B-B14F-4D97-AF65-F5344CB8AC3E}">
        <p14:creationId xmlns:p14="http://schemas.microsoft.com/office/powerpoint/2010/main" val="271556537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B88C5B-3204-4E5A-9388-BCDD934D751F}"/>
              </a:ext>
            </a:extLst>
          </p:cNvPr>
          <p:cNvPicPr>
            <a:picLocks noChangeAspect="1"/>
          </p:cNvPicPr>
          <p:nvPr/>
        </p:nvPicPr>
        <p:blipFill>
          <a:blip r:embed="rId3"/>
          <a:stretch>
            <a:fillRect/>
          </a:stretch>
        </p:blipFill>
        <p:spPr>
          <a:xfrm>
            <a:off x="633144" y="304800"/>
            <a:ext cx="4150178" cy="2324100"/>
          </a:xfrm>
          <a:prstGeom prst="rect">
            <a:avLst/>
          </a:prstGeom>
        </p:spPr>
      </p:pic>
      <p:pic>
        <p:nvPicPr>
          <p:cNvPr id="3" name="Picture 2">
            <a:extLst>
              <a:ext uri="{FF2B5EF4-FFF2-40B4-BE49-F238E27FC236}">
                <a16:creationId xmlns:a16="http://schemas.microsoft.com/office/drawing/2014/main" id="{237F5390-927C-461B-B7A9-86BA027A3F99}"/>
              </a:ext>
            </a:extLst>
          </p:cNvPr>
          <p:cNvPicPr>
            <a:picLocks noChangeAspect="1"/>
          </p:cNvPicPr>
          <p:nvPr/>
        </p:nvPicPr>
        <p:blipFill>
          <a:blip r:embed="rId4"/>
          <a:stretch>
            <a:fillRect/>
          </a:stretch>
        </p:blipFill>
        <p:spPr>
          <a:xfrm>
            <a:off x="533400" y="3019425"/>
            <a:ext cx="4888675" cy="3529012"/>
          </a:xfrm>
          <a:prstGeom prst="rect">
            <a:avLst/>
          </a:prstGeom>
        </p:spPr>
      </p:pic>
      <p:pic>
        <p:nvPicPr>
          <p:cNvPr id="4" name="Picture 3">
            <a:extLst>
              <a:ext uri="{FF2B5EF4-FFF2-40B4-BE49-F238E27FC236}">
                <a16:creationId xmlns:a16="http://schemas.microsoft.com/office/drawing/2014/main" id="{A70EC50E-D6E0-48C8-AA55-E2E947B70E42}"/>
              </a:ext>
            </a:extLst>
          </p:cNvPr>
          <p:cNvPicPr>
            <a:picLocks noChangeAspect="1"/>
          </p:cNvPicPr>
          <p:nvPr/>
        </p:nvPicPr>
        <p:blipFill>
          <a:blip r:embed="rId5"/>
          <a:stretch>
            <a:fillRect/>
          </a:stretch>
        </p:blipFill>
        <p:spPr>
          <a:xfrm>
            <a:off x="5638800" y="2128837"/>
            <a:ext cx="3310434" cy="4419600"/>
          </a:xfrm>
          <a:prstGeom prst="rect">
            <a:avLst/>
          </a:prstGeom>
        </p:spPr>
      </p:pic>
      <p:sp>
        <p:nvSpPr>
          <p:cNvPr id="6" name="Rectangle 1">
            <a:extLst>
              <a:ext uri="{FF2B5EF4-FFF2-40B4-BE49-F238E27FC236}">
                <a16:creationId xmlns:a16="http://schemas.microsoft.com/office/drawing/2014/main" id="{4069622D-C7B3-43E6-BB01-D7A7B4771E63}"/>
              </a:ext>
            </a:extLst>
          </p:cNvPr>
          <p:cNvSpPr txBox="1">
            <a:spLocks noChangeArrowheads="1"/>
          </p:cNvSpPr>
          <p:nvPr/>
        </p:nvSpPr>
        <p:spPr>
          <a:xfrm>
            <a:off x="5395881" y="457200"/>
            <a:ext cx="3196134" cy="1190997"/>
          </a:xfrm>
          <a:prstGeom prst="rect">
            <a:avLst/>
          </a:prstGeom>
        </p:spPr>
        <p:txBody>
          <a:bodyP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Choice Overload?</a:t>
            </a:r>
          </a:p>
        </p:txBody>
      </p:sp>
    </p:spTree>
    <p:extLst>
      <p:ext uri="{BB962C8B-B14F-4D97-AF65-F5344CB8AC3E}">
        <p14:creationId xmlns:p14="http://schemas.microsoft.com/office/powerpoint/2010/main" val="35935432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1600200"/>
            <a:ext cx="8775812" cy="3429000"/>
          </a:xfrm>
          <a:prstGeom prst="rect">
            <a:avLst/>
          </a:prstGeom>
        </p:spPr>
      </p:pic>
      <p:sp>
        <p:nvSpPr>
          <p:cNvPr id="3" name="Rectangle 1"/>
          <p:cNvSpPr txBox="1">
            <a:spLocks noChangeArrowheads="1"/>
          </p:cNvSpPr>
          <p:nvPr/>
        </p:nvSpPr>
        <p:spPr>
          <a:xfrm>
            <a:off x="228600" y="409203"/>
            <a:ext cx="8228707" cy="119099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Choice Overload?</a:t>
            </a:r>
          </a:p>
        </p:txBody>
      </p:sp>
      <p:sp>
        <p:nvSpPr>
          <p:cNvPr id="4" name="TextBox 3"/>
          <p:cNvSpPr txBox="1"/>
          <p:nvPr/>
        </p:nvSpPr>
        <p:spPr>
          <a:xfrm>
            <a:off x="990600" y="5410200"/>
            <a:ext cx="7620000" cy="1077218"/>
          </a:xfrm>
          <a:prstGeom prst="rect">
            <a:avLst/>
          </a:prstGeom>
          <a:noFill/>
        </p:spPr>
        <p:txBody>
          <a:bodyPr wrap="square" rtlCol="0">
            <a:spAutoFit/>
          </a:bodyPr>
          <a:lstStyle/>
          <a:p>
            <a:r>
              <a:rPr lang="en-US" sz="3200" dirty="0"/>
              <a:t>Looking for an apartment?  Over 20 potentially relevant attributes here</a:t>
            </a:r>
          </a:p>
        </p:txBody>
      </p:sp>
    </p:spTree>
    <p:extLst>
      <p:ext uri="{BB962C8B-B14F-4D97-AF65-F5344CB8AC3E}">
        <p14:creationId xmlns:p14="http://schemas.microsoft.com/office/powerpoint/2010/main" val="33190067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304800" y="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Defaults</a:t>
            </a:r>
          </a:p>
        </p:txBody>
      </p:sp>
      <p:sp>
        <p:nvSpPr>
          <p:cNvPr id="5017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F8CF095-0319-4AF9-BDC4-02554DE408AF}" type="slidenum">
              <a:rPr lang="en-US" sz="1500">
                <a:solidFill>
                  <a:srgbClr val="002955"/>
                </a:solidFill>
                <a:latin typeface="UC Berkeley OS Sign"/>
                <a:ea typeface="MS PGothic" pitchFamily="34" charset="-128"/>
                <a:sym typeface="UC Berkeley OS Sign"/>
              </a:rPr>
              <a:pPr algn="ctr"/>
              <a:t>68</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609599" y="533400"/>
            <a:ext cx="8249767" cy="6482446"/>
          </a:xfrm>
          <a:prstGeom prst="rect">
            <a:avLst/>
          </a:prstGeom>
          <a:noFill/>
          <a:ln w="9525">
            <a:noFill/>
            <a:miter lim="800000"/>
            <a:headEnd/>
            <a:tailEnd/>
          </a:ln>
        </p:spPr>
        <p:txBody>
          <a:bodyPr wrap="square" lIns="64291" tIns="32146" rIns="64291" bIns="32146">
            <a:spAutoFit/>
          </a:bodyPr>
          <a:lstStyle/>
          <a:p>
            <a:endParaRPr lang="en-US" sz="2800" dirty="0">
              <a:latin typeface="UC Berkeley OS Sign"/>
              <a:sym typeface="UC Berkeley OS Sign"/>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For any choice that needs to be made, there should be an associated </a:t>
            </a:r>
            <a:r>
              <a:rPr lang="en-US" sz="2800" dirty="0">
                <a:solidFill>
                  <a:srgbClr val="FF0000"/>
                </a:solidFill>
                <a:latin typeface="UC Berkeley OS Sign"/>
                <a:sym typeface="UC Berkeley OS Sign"/>
              </a:rPr>
              <a:t>default</a:t>
            </a:r>
            <a:r>
              <a:rPr lang="en-US" sz="2800" dirty="0">
                <a:latin typeface="UC Berkeley OS Sign"/>
                <a:sym typeface="UC Berkeley OS Sign"/>
              </a:rPr>
              <a:t> rule that determines what happens to the decision maker who does nothing</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Usually, the answer is that if you do nothing, nothing changes; whatever is happening continues to happen</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solidFill>
                  <a:srgbClr val="FF0000"/>
                </a:solidFill>
                <a:latin typeface="UC Berkeley OS Sign"/>
                <a:sym typeface="UC Berkeley OS Sign"/>
              </a:rPr>
              <a:t>For “opt-out” defaults most choosers will do nothing</a:t>
            </a:r>
            <a:r>
              <a:rPr lang="en-US" sz="2800" dirty="0">
                <a:latin typeface="UC Berkeley OS Sign"/>
                <a:sym typeface="UC Berkeley OS Sign"/>
              </a:rPr>
              <a:t>, and things can happen that the chooser might not want or not know about</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i="1" dirty="0">
                <a:solidFill>
                  <a:srgbClr val="FF0000"/>
                </a:solidFill>
                <a:latin typeface="UC Berkeley OS Sign"/>
                <a:sym typeface="UC Berkeley OS Sign"/>
              </a:rPr>
              <a:t>This bias to do nothing is essential to Facebook’s business model… “you can choose not to share any personal data”  (if you can figure out how to use our complicated UI)</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800" dirty="0">
              <a:latin typeface="UC Berkeley OS Sign"/>
              <a:sym typeface="UC Berkeley OS Sign"/>
            </a:endParaRPr>
          </a:p>
        </p:txBody>
      </p:sp>
    </p:spTree>
    <p:extLst>
      <p:ext uri="{BB962C8B-B14F-4D97-AF65-F5344CB8AC3E}">
        <p14:creationId xmlns:p14="http://schemas.microsoft.com/office/powerpoint/2010/main" val="71870268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481364" y="5334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Types of Defaults</a:t>
            </a:r>
          </a:p>
        </p:txBody>
      </p:sp>
      <p:sp>
        <p:nvSpPr>
          <p:cNvPr id="5017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F8CF095-0319-4AF9-BDC4-02554DE408AF}" type="slidenum">
              <a:rPr lang="en-US" sz="1500">
                <a:solidFill>
                  <a:srgbClr val="002955"/>
                </a:solidFill>
                <a:latin typeface="UC Berkeley OS Sign"/>
                <a:ea typeface="MS PGothic" pitchFamily="34" charset="-128"/>
                <a:sym typeface="UC Berkeley OS Sign"/>
              </a:rPr>
              <a:pPr algn="ctr"/>
              <a:t>69</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381000" y="1143000"/>
            <a:ext cx="8001000" cy="5230308"/>
          </a:xfrm>
          <a:prstGeom prst="rect">
            <a:avLst/>
          </a:prstGeom>
          <a:noFill/>
          <a:ln w="9525">
            <a:noFill/>
            <a:miter lim="800000"/>
            <a:headEnd/>
            <a:tailEnd/>
          </a:ln>
        </p:spPr>
        <p:txBody>
          <a:bodyPr wrap="square" lIns="64291" tIns="32146" rIns="64291" bIns="32146">
            <a:spAutoFit/>
          </a:bodyPr>
          <a:lstStyle/>
          <a:p>
            <a:endParaRPr lang="en-US" sz="2800" dirty="0">
              <a:latin typeface="UC Berkeley OS Sign"/>
              <a:sym typeface="UC Berkeley OS Sign"/>
            </a:endParaRP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solidFill>
                  <a:srgbClr val="FF0000"/>
                </a:solidFill>
                <a:latin typeface="UC Berkeley OS Sign"/>
                <a:sym typeface="UC Berkeley OS Sign"/>
              </a:rPr>
              <a:t>Configuration defaults </a:t>
            </a:r>
            <a:r>
              <a:rPr lang="en-US" sz="2800" dirty="0">
                <a:latin typeface="UC Berkeley OS Sign"/>
                <a:sym typeface="UC Berkeley OS Sign"/>
              </a:rPr>
              <a:t>apply at the first encounter with a choice</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Could be the same for everyone, a normative or recommended alternative </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Mandated choice  (benefit or nuisance?)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solidFill>
                  <a:srgbClr val="FF0000"/>
                </a:solidFill>
                <a:latin typeface="UC Berkeley OS Sign"/>
                <a:sym typeface="UC Berkeley OS Sign"/>
              </a:rPr>
              <a:t>Reuse defaults </a:t>
            </a:r>
            <a:r>
              <a:rPr lang="en-US" sz="2800" dirty="0">
                <a:latin typeface="UC Berkeley OS Sign"/>
                <a:sym typeface="UC Berkeley OS Sign"/>
              </a:rPr>
              <a:t>apply to subsequent encounters</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Persistence of original choice</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Reverting to original default</a:t>
            </a:r>
          </a:p>
          <a:p>
            <a:pPr marL="617929" lvl="1"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Predictive defaults based on user modeling</a:t>
            </a:r>
          </a:p>
        </p:txBody>
      </p:sp>
    </p:spTree>
    <p:extLst>
      <p:ext uri="{BB962C8B-B14F-4D97-AF65-F5344CB8AC3E}">
        <p14:creationId xmlns:p14="http://schemas.microsoft.com/office/powerpoint/2010/main" val="312535940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533549" y="609452"/>
            <a:ext cx="8228707" cy="1190997"/>
          </a:xfrm>
        </p:spPr>
        <p:txBody>
          <a:bodyPr>
            <a:normAutofit/>
          </a:bodyPr>
          <a:lstStyle/>
          <a:p>
            <a:pPr>
              <a:lnSpc>
                <a:spcPct val="92000"/>
              </a:lnSpc>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r>
              <a:rPr lang="en-US" sz="3600" b="1" dirty="0">
                <a:sym typeface="UC Berkeley OS Sign"/>
              </a:rPr>
              <a:t>Design and Organizing</a:t>
            </a:r>
          </a:p>
        </p:txBody>
      </p:sp>
      <p:sp>
        <p:nvSpPr>
          <p:cNvPr id="53251" name="Text Box 6"/>
          <p:cNvSpPr txBox="1">
            <a:spLocks noChangeArrowheads="1"/>
          </p:cNvSpPr>
          <p:nvPr/>
        </p:nvSpPr>
        <p:spPr bwMode="auto">
          <a:xfrm>
            <a:off x="8772303" y="6594574"/>
            <a:ext cx="87064" cy="223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64291" tIns="32146" rIns="64291" bIns="32146"/>
          <a:lstStyle>
            <a:lvl1pPr>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1pPr>
            <a:lvl2pPr marL="742950" indent="-28575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2pPr>
            <a:lvl3pPr marL="11430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3pPr>
            <a:lvl4pPr marL="16002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4pPr>
            <a:lvl5pPr marL="2057400" indent="-228600">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5pPr>
            <a:lvl6pPr marL="25146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6pPr>
            <a:lvl7pPr marL="29718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7pPr>
            <a:lvl8pPr marL="34290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8pPr>
            <a:lvl9pPr marL="3886200" indent="-228600" eaLnBrk="0" fontAlgn="base" hangingPunct="0">
              <a:spcBef>
                <a:spcPct val="0"/>
              </a:spcBef>
              <a:spcAft>
                <a:spcPct val="0"/>
              </a:spcAft>
              <a:defRPr sz="1600">
                <a:solidFill>
                  <a:srgbClr val="000000"/>
                </a:solidFill>
                <a:latin typeface="Arial" panose="020B0604020202020204" pitchFamily="34" charset="0"/>
                <a:ea typeface="ヒラギノ角ゴ ProN W3"/>
                <a:cs typeface="ヒラギノ角ゴ ProN W3"/>
                <a:sym typeface="Arial" panose="020B0604020202020204" pitchFamily="34" charset="0"/>
              </a:defRPr>
            </a:lvl9pPr>
          </a:lstStyle>
          <a:p>
            <a:pPr algn="ctr"/>
            <a:fld id="{F152EA86-7FE6-4AAF-8083-1C1C3832D3F1}" type="slidenum">
              <a:rPr lang="en-US" altLang="en-US" sz="1477">
                <a:solidFill>
                  <a:srgbClr val="002955"/>
                </a:solidFill>
                <a:latin typeface="UC Berkeley OS Sign"/>
                <a:ea typeface="MS PGothic" panose="020B0600070205080204" pitchFamily="34" charset="-128"/>
                <a:sym typeface="UC Berkeley OS Sign"/>
              </a:rPr>
              <a:pPr algn="ctr"/>
              <a:t>7</a:t>
            </a:fld>
            <a:endParaRPr lang="en-US" altLang="en-US" sz="1477" dirty="0">
              <a:solidFill>
                <a:srgbClr val="002955"/>
              </a:solidFill>
              <a:latin typeface="UC Berkeley OS Sign"/>
              <a:ea typeface="MS PGothic" panose="020B0600070205080204" pitchFamily="34" charset="-128"/>
              <a:sym typeface="UC Berkeley OS Sign"/>
            </a:endParaRPr>
          </a:p>
        </p:txBody>
      </p:sp>
      <p:sp>
        <p:nvSpPr>
          <p:cNvPr id="21511" name="Rectangle 7"/>
          <p:cNvSpPr>
            <a:spLocks noChangeArrowheads="1"/>
          </p:cNvSpPr>
          <p:nvPr/>
        </p:nvSpPr>
        <p:spPr bwMode="auto">
          <a:xfrm>
            <a:off x="781348" y="1800449"/>
            <a:ext cx="3778374" cy="3433278"/>
          </a:xfrm>
          <a:prstGeom prst="rect">
            <a:avLst/>
          </a:prstGeom>
          <a:noFill/>
          <a:ln w="9525">
            <a:noFill/>
            <a:miter lim="800000"/>
            <a:headEnd/>
            <a:tailEnd/>
          </a:ln>
        </p:spPr>
        <p:txBody>
          <a:bodyPr lIns="64291" tIns="32146" rIns="64291" bIns="32146">
            <a:spAutoFit/>
          </a:bodyPr>
          <a:lstStyle/>
          <a:p>
            <a:pPr marL="342882" indent="-342882">
              <a:lnSpc>
                <a:spcPct val="93000"/>
              </a:lnSpc>
              <a:spcBef>
                <a:spcPts val="1800"/>
              </a:spcBef>
              <a:buFont typeface="Arial" pitchFamily="34" charset="0"/>
              <a:buChar char="•"/>
              <a:defRPr/>
            </a:pPr>
            <a:r>
              <a:rPr lang="en-US" sz="2800" dirty="0">
                <a:latin typeface="UC Berkeley OS Sign"/>
                <a:cs typeface="Arial" pitchFamily="34" charset="0"/>
              </a:rPr>
              <a:t>“</a:t>
            </a:r>
            <a:r>
              <a:rPr lang="en-US" sz="2800" i="1" dirty="0">
                <a:latin typeface="UC Berkeley OS Sign"/>
                <a:cs typeface="Arial" pitchFamily="34" charset="0"/>
              </a:rPr>
              <a:t>intentional arrangement of resources and the interactions they support</a:t>
            </a:r>
            <a:r>
              <a:rPr lang="en-US" sz="2800" dirty="0">
                <a:latin typeface="UC Berkeley OS Sign"/>
                <a:cs typeface="Arial" pitchFamily="34" charset="0"/>
              </a:rPr>
              <a:t>? – that’s what design does” (Don Norman)</a:t>
            </a:r>
          </a:p>
          <a:p>
            <a:pPr marL="160721" indent="-160721">
              <a:lnSpc>
                <a:spcPct val="92000"/>
              </a:lnSpc>
              <a:spcBef>
                <a:spcPts val="1266"/>
              </a:spcBef>
              <a:buClr>
                <a:srgbClr val="002955"/>
              </a:buClr>
              <a:buSzPct val="44000"/>
              <a:buFont typeface="Wingdings" pitchFamily="2" charset="2"/>
              <a:buChar char="l"/>
              <a:tabLst>
                <a:tab pos="660739" algn="l"/>
                <a:tab pos="1312550" algn="l"/>
                <a:tab pos="1973290" algn="l"/>
                <a:tab pos="2625100" algn="l"/>
                <a:tab pos="3285840" algn="l"/>
                <a:tab pos="3946580" algn="l"/>
                <a:tab pos="4598391" algn="l"/>
                <a:tab pos="5241272" algn="l"/>
                <a:tab pos="5910941" algn="l"/>
                <a:tab pos="6562751" algn="l"/>
                <a:tab pos="7232420" algn="l"/>
                <a:tab pos="7875301" algn="l"/>
              </a:tabLst>
              <a:defRPr/>
            </a:pPr>
            <a:endParaRPr lang="en-US" sz="2800" dirty="0">
              <a:latin typeface="UC Berkeley OS Sign"/>
              <a:sym typeface="UC Berkeley OS Sign"/>
            </a:endParaRPr>
          </a:p>
        </p:txBody>
      </p:sp>
      <p:pic>
        <p:nvPicPr>
          <p:cNvPr id="53253" name="Picture 2" descr="http://t3.gstatic.com/images?q=tbn:ANd9GcSyV_W5hNILA2ttQFsTTEKCMoLevCf04dhPyPXiB_POuq2kJWP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3469" y="1607344"/>
            <a:ext cx="3139902" cy="4721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360953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556236" y="149711"/>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Decision Staging</a:t>
            </a:r>
          </a:p>
        </p:txBody>
      </p:sp>
      <p:sp>
        <p:nvSpPr>
          <p:cNvPr id="5017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F8CF095-0319-4AF9-BDC4-02554DE408AF}" type="slidenum">
              <a:rPr lang="en-US" sz="1500">
                <a:solidFill>
                  <a:srgbClr val="002955"/>
                </a:solidFill>
                <a:latin typeface="UC Berkeley OS Sign"/>
                <a:ea typeface="MS PGothic" pitchFamily="34" charset="-128"/>
                <a:sym typeface="UC Berkeley OS Sign"/>
              </a:rPr>
              <a:pPr algn="ctr"/>
              <a:t>70</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609600" y="1219200"/>
            <a:ext cx="7548063" cy="6057907"/>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When facing a small number of well understood alternatives, “rational” people will examine </a:t>
            </a:r>
            <a:r>
              <a:rPr lang="en-US" sz="2800" dirty="0">
                <a:solidFill>
                  <a:srgbClr val="FF0000"/>
                </a:solidFill>
                <a:latin typeface="UC Berkeley OS Sign"/>
                <a:sym typeface="UC Berkeley OS Sign"/>
              </a:rPr>
              <a:t>all the attributes of all the alternatives</a:t>
            </a:r>
            <a:r>
              <a:rPr lang="en-US" sz="2800" dirty="0">
                <a:latin typeface="UC Berkeley OS Sign"/>
                <a:sym typeface="UC Berkeley OS Sign"/>
              </a:rPr>
              <a:t> and then make tradeoffs when necessary</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If consumers are rational, “utility-maximizing agents”, their </a:t>
            </a:r>
            <a:r>
              <a:rPr lang="en-US" sz="2800" dirty="0">
                <a:solidFill>
                  <a:srgbClr val="FF0000"/>
                </a:solidFill>
                <a:latin typeface="UC Berkeley OS Sign"/>
                <a:sym typeface="UC Berkeley OS Sign"/>
              </a:rPr>
              <a:t>preferences for any finished product should be independent of the order in which they considered its attributes</a:t>
            </a:r>
            <a:r>
              <a:rPr lang="en-US" sz="2800" dirty="0">
                <a:latin typeface="UC Berkeley OS Sign"/>
                <a:sym typeface="UC Berkeley OS Sign"/>
              </a:rPr>
              <a:t>: any order should yield an equivalent “final” bundle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800" dirty="0">
                <a:latin typeface="UC Berkeley OS Sign"/>
                <a:sym typeface="UC Berkeley OS Sign"/>
              </a:rPr>
              <a:t>But as the choices become more numerous or vary on more dimensions, </a:t>
            </a:r>
            <a:r>
              <a:rPr lang="en-US" sz="2800" dirty="0">
                <a:solidFill>
                  <a:srgbClr val="FF0000"/>
                </a:solidFill>
                <a:latin typeface="UC Berkeley OS Sign"/>
                <a:sym typeface="UC Berkeley OS Sign"/>
              </a:rPr>
              <a:t>people are more likely to adopt simplifying strategies that aren’t entirely rational</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endParaRPr lang="en-US" sz="2400" dirty="0">
              <a:latin typeface="UC Berkeley OS Sign"/>
              <a:sym typeface="UC Berkeley OS Sign"/>
            </a:endParaRPr>
          </a:p>
        </p:txBody>
      </p:sp>
    </p:spTree>
    <p:extLst>
      <p:ext uri="{BB962C8B-B14F-4D97-AF65-F5344CB8AC3E}">
        <p14:creationId xmlns:p14="http://schemas.microsoft.com/office/powerpoint/2010/main" val="530616021"/>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Product Configuration (miniusa.com)</a:t>
            </a:r>
          </a:p>
        </p:txBody>
      </p:sp>
      <p:pic>
        <p:nvPicPr>
          <p:cNvPr id="25602" name="Picture 2"/>
          <p:cNvPicPr>
            <a:picLocks noChangeAspect="1" noChangeArrowheads="1"/>
          </p:cNvPicPr>
          <p:nvPr/>
        </p:nvPicPr>
        <p:blipFill>
          <a:blip r:embed="rId3" cstate="print"/>
          <a:srcRect/>
          <a:stretch>
            <a:fillRect/>
          </a:stretch>
        </p:blipFill>
        <p:spPr bwMode="auto">
          <a:xfrm>
            <a:off x="304800" y="1295400"/>
            <a:ext cx="8618668" cy="4714874"/>
          </a:xfrm>
          <a:prstGeom prst="rect">
            <a:avLst/>
          </a:prstGeom>
          <a:noFill/>
          <a:ln w="9525">
            <a:noFill/>
            <a:miter lim="800000"/>
            <a:headEnd/>
            <a:tailEnd/>
          </a:ln>
        </p:spPr>
      </p:pic>
      <p:sp>
        <p:nvSpPr>
          <p:cNvPr id="7" name="TextBox 6"/>
          <p:cNvSpPr txBox="1"/>
          <p:nvPr/>
        </p:nvSpPr>
        <p:spPr>
          <a:xfrm>
            <a:off x="609600" y="6172200"/>
            <a:ext cx="8077200" cy="400110"/>
          </a:xfrm>
          <a:prstGeom prst="rect">
            <a:avLst/>
          </a:prstGeom>
          <a:noFill/>
        </p:spPr>
        <p:txBody>
          <a:bodyPr wrap="square" rtlCol="0">
            <a:spAutoFit/>
          </a:bodyPr>
          <a:lstStyle/>
          <a:p>
            <a:r>
              <a:rPr lang="en-US" sz="2000" b="1" dirty="0"/>
              <a:t>Constructing the preferred product via a sequence of attribute decisions</a:t>
            </a:r>
          </a:p>
        </p:txBody>
      </p:sp>
    </p:spTree>
    <p:extLst>
      <p:ext uri="{BB962C8B-B14F-4D97-AF65-F5344CB8AC3E}">
        <p14:creationId xmlns:p14="http://schemas.microsoft.com/office/powerpoint/2010/main" val="6761757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
          <p:cNvSpPr>
            <a:spLocks noGrp="1" noChangeArrowheads="1"/>
          </p:cNvSpPr>
          <p:nvPr>
            <p:ph type="title"/>
          </p:nvPr>
        </p:nvSpPr>
        <p:spPr>
          <a:xfrm>
            <a:off x="533400" y="228600"/>
            <a:ext cx="8228707" cy="1190997"/>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How Attribute Order Affects Choice</a:t>
            </a:r>
          </a:p>
        </p:txBody>
      </p:sp>
      <p:sp>
        <p:nvSpPr>
          <p:cNvPr id="5017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0F8CF095-0319-4AF9-BDC4-02554DE408AF}" type="slidenum">
              <a:rPr lang="en-US" sz="1500">
                <a:solidFill>
                  <a:srgbClr val="002955"/>
                </a:solidFill>
                <a:latin typeface="UC Berkeley OS Sign"/>
                <a:ea typeface="MS PGothic" pitchFamily="34" charset="-128"/>
                <a:sym typeface="UC Berkeley OS Sign"/>
              </a:rPr>
              <a:pPr algn="ctr"/>
              <a:t>72</a:t>
            </a:fld>
            <a:endParaRPr lang="en-US" sz="1500" dirty="0">
              <a:solidFill>
                <a:srgbClr val="002955"/>
              </a:solidFill>
              <a:latin typeface="UC Berkeley OS Sign"/>
              <a:ea typeface="MS PGothic" pitchFamily="34" charset="-128"/>
              <a:sym typeface="UC Berkeley OS Sign"/>
            </a:endParaRPr>
          </a:p>
        </p:txBody>
      </p:sp>
      <p:sp>
        <p:nvSpPr>
          <p:cNvPr id="21511" name="Rectangle 7"/>
          <p:cNvSpPr>
            <a:spLocks noChangeArrowheads="1"/>
          </p:cNvSpPr>
          <p:nvPr/>
        </p:nvSpPr>
        <p:spPr bwMode="auto">
          <a:xfrm>
            <a:off x="609600" y="1219200"/>
            <a:ext cx="8001000" cy="3962782"/>
          </a:xfrm>
          <a:prstGeom prst="rect">
            <a:avLst/>
          </a:prstGeom>
          <a:noFill/>
          <a:ln w="9525">
            <a:noFill/>
            <a:miter lim="800000"/>
            <a:headEnd/>
            <a:tailEnd/>
          </a:ln>
        </p:spPr>
        <p:txBody>
          <a:bodyPr wrap="square" lIns="64291" tIns="32146" rIns="64291" bIns="32146">
            <a:spAutoFit/>
          </a:bodyPr>
          <a:lstStyle/>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latin typeface="UC Berkeley OS Sign"/>
                <a:sym typeface="UC Berkeley OS Sign"/>
              </a:rPr>
              <a:t>Changes in the order by which the attributes are considered can substantially influence the choices made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solidFill>
                  <a:srgbClr val="FF0000"/>
                </a:solidFill>
                <a:latin typeface="UC Berkeley OS Sign"/>
                <a:sym typeface="UC Berkeley OS Sign"/>
              </a:rPr>
              <a:t>If you start with attributes with lots of options, the chooser is more likely to accept default alternatives on later attributes</a:t>
            </a:r>
            <a:r>
              <a:rPr lang="en-US" sz="2400" dirty="0">
                <a:latin typeface="UC Berkeley OS Sign"/>
                <a:sym typeface="UC Berkeley OS Sign"/>
              </a:rPr>
              <a:t>, even if these decisions involve relatively few options that would ordinarily require less capacity to evaluate</a:t>
            </a:r>
          </a:p>
          <a:p>
            <a:pPr marL="160729"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latin typeface="UC Berkeley OS Sign"/>
                <a:sym typeface="UC Berkeley OS Sign"/>
              </a:rPr>
              <a:t>STOP and THINK</a:t>
            </a:r>
          </a:p>
          <a:p>
            <a:pPr marL="617929" lvl="2" indent="-160729" eaLnBrk="0" hangingPunct="0">
              <a:lnSpc>
                <a:spcPct val="92000"/>
              </a:lnSpc>
              <a:spcBef>
                <a:spcPts val="1266"/>
              </a:spcBef>
              <a:buClr>
                <a:srgbClr val="002955"/>
              </a:buClr>
              <a:buSzPct val="44000"/>
              <a:buFont typeface="Wingdings" pitchFamily="2" charset="2"/>
              <a:buChar char="l"/>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defRPr/>
            </a:pPr>
            <a:r>
              <a:rPr lang="en-US" sz="2400" dirty="0">
                <a:latin typeface="UC Berkeley OS Sign"/>
                <a:sym typeface="UC Berkeley OS Sign"/>
              </a:rPr>
              <a:t>What would cause this? How would a choice architect use this to his advantage?</a:t>
            </a:r>
          </a:p>
        </p:txBody>
      </p:sp>
    </p:spTree>
    <p:extLst>
      <p:ext uri="{BB962C8B-B14F-4D97-AF65-F5344CB8AC3E}">
        <p14:creationId xmlns:p14="http://schemas.microsoft.com/office/powerpoint/2010/main" val="267209001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Text Box 6"/>
          <p:cNvSpPr txBox="1">
            <a:spLocks noChangeArrowheads="1"/>
          </p:cNvSpPr>
          <p:nvPr/>
        </p:nvSpPr>
        <p:spPr bwMode="auto">
          <a:xfrm>
            <a:off x="7722227" y="5803180"/>
            <a:ext cx="65298" cy="167432"/>
          </a:xfrm>
          <a:prstGeom prst="rect">
            <a:avLst/>
          </a:prstGeom>
          <a:noFill/>
          <a:ln w="12700">
            <a:noFill/>
            <a:miter lim="800000"/>
            <a:headEnd/>
            <a:tailEnd/>
          </a:ln>
        </p:spPr>
        <p:txBody>
          <a:bodyPr wrap="none" lIns="48218" tIns="24110" rIns="48218" bIns="24110"/>
          <a:lstStyle/>
          <a:p>
            <a:pPr algn="ctr"/>
            <a:endParaRPr lang="en-US" sz="1125" dirty="0">
              <a:solidFill>
                <a:srgbClr val="002955"/>
              </a:solidFill>
              <a:latin typeface="UC Berkeley OS Sign"/>
              <a:ea typeface="MS PGothic" pitchFamily="34" charset="-128"/>
              <a:sym typeface="UC Berkeley OS Sign"/>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2209800"/>
            <a:ext cx="6209411" cy="4132080"/>
          </a:xfrm>
          <a:prstGeom prst="rect">
            <a:avLst/>
          </a:prstGeom>
        </p:spPr>
      </p:pic>
      <p:sp>
        <p:nvSpPr>
          <p:cNvPr id="3" name="TextBox 2"/>
          <p:cNvSpPr txBox="1"/>
          <p:nvPr/>
        </p:nvSpPr>
        <p:spPr>
          <a:xfrm>
            <a:off x="637641" y="549006"/>
            <a:ext cx="8090356" cy="1281505"/>
          </a:xfrm>
          <a:prstGeom prst="rect">
            <a:avLst/>
          </a:prstGeom>
          <a:noFill/>
        </p:spPr>
        <p:txBody>
          <a:bodyPr wrap="square" rtlCol="0">
            <a:spAutoFit/>
          </a:bodyPr>
          <a:lstStyle/>
          <a:p>
            <a:pPr eaLnBrk="0" fontAlgn="base" hangingPunct="0">
              <a:lnSpc>
                <a:spcPct val="92000"/>
              </a:lnSpc>
              <a:spcBef>
                <a:spcPts val="949"/>
              </a:spcBef>
              <a:spcAft>
                <a:spcPct val="0"/>
              </a:spcAft>
              <a:buClr>
                <a:srgbClr val="002955"/>
              </a:buClr>
              <a:buSzPct val="44000"/>
              <a:tabLst>
                <a:tab pos="495580" algn="l"/>
                <a:tab pos="984463" algn="l"/>
                <a:tab pos="1480043" algn="l"/>
                <a:tab pos="1968926" algn="l"/>
                <a:tab pos="2464506" algn="l"/>
                <a:tab pos="2960087" algn="l"/>
                <a:tab pos="3448970" algn="l"/>
                <a:tab pos="3931155" algn="l"/>
                <a:tab pos="4433432" algn="l"/>
                <a:tab pos="4922315" algn="l"/>
                <a:tab pos="5424593" algn="l"/>
                <a:tab pos="5906778" algn="l"/>
              </a:tabLst>
              <a:defRPr/>
            </a:pPr>
            <a:r>
              <a:rPr lang="en-US" altLang="ko-KR" sz="2800" dirty="0">
                <a:latin typeface="UC Berkeley OS Sign"/>
                <a:sym typeface="UC Berkeley OS Sign"/>
              </a:rPr>
              <a:t>If school kids are more likely to eat foods at eye level at the beginning and end of the cafeteria buffet, </a:t>
            </a:r>
            <a:r>
              <a:rPr lang="en-US" altLang="ko-KR" sz="2800" dirty="0">
                <a:solidFill>
                  <a:srgbClr val="FF0000"/>
                </a:solidFill>
                <a:latin typeface="UC Berkeley OS Sign"/>
                <a:sym typeface="UC Berkeley OS Sign"/>
              </a:rPr>
              <a:t>how do you arrange the food</a:t>
            </a:r>
            <a:r>
              <a:rPr lang="en-US" altLang="ko-KR" sz="2800" dirty="0">
                <a:latin typeface="UC Berkeley OS Sign"/>
                <a:sym typeface="UC Berkeley OS Sign"/>
              </a:rPr>
              <a:t>? </a:t>
            </a:r>
          </a:p>
        </p:txBody>
      </p:sp>
    </p:spTree>
    <p:extLst>
      <p:ext uri="{BB962C8B-B14F-4D97-AF65-F5344CB8AC3E}">
        <p14:creationId xmlns:p14="http://schemas.microsoft.com/office/powerpoint/2010/main" val="37464268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Attribute Descriptions</a:t>
            </a:r>
          </a:p>
        </p:txBody>
      </p:sp>
      <p:sp>
        <p:nvSpPr>
          <p:cNvPr id="3" name="Content Placeholder 2"/>
          <p:cNvSpPr>
            <a:spLocks noGrp="1"/>
          </p:cNvSpPr>
          <p:nvPr>
            <p:ph idx="1"/>
          </p:nvPr>
        </p:nvSpPr>
        <p:spPr/>
        <p:txBody>
          <a:bodyPr>
            <a:normAutofit fontScale="92500" lnSpcReduction="20000"/>
          </a:bodyPr>
          <a:lstStyle/>
          <a:p>
            <a:r>
              <a:rPr lang="en-US" dirty="0"/>
              <a:t>People make comparisons on the basis of resource attributes, and </a:t>
            </a:r>
            <a:r>
              <a:rPr lang="en-US" dirty="0">
                <a:solidFill>
                  <a:srgbClr val="FF0000"/>
                </a:solidFill>
              </a:rPr>
              <a:t>ideal decisions would consider all attributes and weight them according to their importance </a:t>
            </a:r>
            <a:r>
              <a:rPr lang="en-US" dirty="0"/>
              <a:t>to the decider</a:t>
            </a:r>
          </a:p>
          <a:p>
            <a:r>
              <a:rPr lang="en-US" dirty="0"/>
              <a:t>But choice architects can manipulate the salience of attributes</a:t>
            </a:r>
          </a:p>
          <a:p>
            <a:r>
              <a:rPr lang="en-US" dirty="0">
                <a:solidFill>
                  <a:srgbClr val="FF0000"/>
                </a:solidFill>
              </a:rPr>
              <a:t>Choice sets that can be described simply are preferred over other sets that seem more complicated</a:t>
            </a:r>
            <a:r>
              <a:rPr lang="en-US" dirty="0"/>
              <a:t>, even when the complicated ones offer more objective value</a:t>
            </a:r>
          </a:p>
          <a:p>
            <a:r>
              <a:rPr lang="en-US" dirty="0"/>
              <a:t>People like things that are orderly in arrangement</a:t>
            </a:r>
          </a:p>
        </p:txBody>
      </p:sp>
    </p:spTree>
    <p:extLst>
      <p:ext uri="{BB962C8B-B14F-4D97-AF65-F5344CB8AC3E}">
        <p14:creationId xmlns:p14="http://schemas.microsoft.com/office/powerpoint/2010/main" val="392368387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Grp="1" noChangeAspect="1" noChangeArrowheads="1"/>
          </p:cNvPicPr>
          <p:nvPr>
            <p:ph idx="1"/>
          </p:nvPr>
        </p:nvPicPr>
        <p:blipFill>
          <a:blip r:embed="rId3" cstate="print"/>
          <a:srcRect/>
          <a:stretch>
            <a:fillRect/>
          </a:stretch>
        </p:blipFill>
        <p:spPr bwMode="auto">
          <a:xfrm>
            <a:off x="457200" y="304800"/>
            <a:ext cx="4926725" cy="6303311"/>
          </a:xfrm>
          <a:prstGeom prst="rect">
            <a:avLst/>
          </a:prstGeom>
          <a:noFill/>
          <a:ln w="9525">
            <a:noFill/>
            <a:miter lim="800000"/>
            <a:headEnd/>
            <a:tailEnd/>
          </a:ln>
        </p:spPr>
      </p:pic>
      <p:sp>
        <p:nvSpPr>
          <p:cNvPr id="5" name="TextBox 4"/>
          <p:cNvSpPr txBox="1"/>
          <p:nvPr/>
        </p:nvSpPr>
        <p:spPr>
          <a:xfrm>
            <a:off x="5748068" y="1827119"/>
            <a:ext cx="2895600" cy="2585323"/>
          </a:xfrm>
          <a:prstGeom prst="rect">
            <a:avLst/>
          </a:prstGeom>
          <a:noFill/>
        </p:spPr>
        <p:txBody>
          <a:bodyPr wrap="square" rtlCol="0">
            <a:spAutoFit/>
          </a:bodyPr>
          <a:lstStyle/>
          <a:p>
            <a:r>
              <a:rPr lang="en-US" dirty="0"/>
              <a:t>Two bundles differ only on the third beer</a:t>
            </a:r>
          </a:p>
          <a:p>
            <a:endParaRPr lang="en-US" dirty="0"/>
          </a:p>
          <a:p>
            <a:r>
              <a:rPr lang="en-US" dirty="0"/>
              <a:t>Some bundles have beers from 4 different breweries</a:t>
            </a:r>
          </a:p>
          <a:p>
            <a:endParaRPr lang="en-US" dirty="0"/>
          </a:p>
          <a:p>
            <a:r>
              <a:rPr lang="en-US" dirty="0"/>
              <a:t>People have a preference for all the same or all different bundles</a:t>
            </a:r>
          </a:p>
        </p:txBody>
      </p:sp>
      <p:sp>
        <p:nvSpPr>
          <p:cNvPr id="14" name="TextBox 13"/>
          <p:cNvSpPr txBox="1"/>
          <p:nvPr/>
        </p:nvSpPr>
        <p:spPr>
          <a:xfrm>
            <a:off x="5715000" y="4495800"/>
            <a:ext cx="2895600" cy="2031325"/>
          </a:xfrm>
          <a:prstGeom prst="rect">
            <a:avLst/>
          </a:prstGeom>
          <a:noFill/>
        </p:spPr>
        <p:txBody>
          <a:bodyPr wrap="square" rtlCol="0">
            <a:spAutoFit/>
          </a:bodyPr>
          <a:lstStyle/>
          <a:p>
            <a:r>
              <a:rPr lang="en-US" dirty="0"/>
              <a:t>Evers, Ellen R.K. and </a:t>
            </a:r>
            <a:r>
              <a:rPr lang="en-US" dirty="0" err="1"/>
              <a:t>Inbar</a:t>
            </a:r>
            <a:r>
              <a:rPr lang="en-US" dirty="0"/>
              <a:t>, </a:t>
            </a:r>
            <a:r>
              <a:rPr lang="en-US" dirty="0" err="1"/>
              <a:t>Yoel</a:t>
            </a:r>
            <a:r>
              <a:rPr lang="en-US" dirty="0"/>
              <a:t> and </a:t>
            </a:r>
            <a:r>
              <a:rPr lang="en-US" dirty="0" err="1"/>
              <a:t>Loewenstein</a:t>
            </a:r>
            <a:r>
              <a:rPr lang="en-US" dirty="0"/>
              <a:t>, George and </a:t>
            </a:r>
            <a:r>
              <a:rPr lang="en-US" dirty="0" err="1"/>
              <a:t>Zeelenberg</a:t>
            </a:r>
            <a:r>
              <a:rPr lang="en-US" dirty="0"/>
              <a:t>, Marcel, Order Preference (July 16, 2014). </a:t>
            </a:r>
            <a:r>
              <a:rPr lang="en-US" dirty="0">
                <a:hlinkClick r:id="rId4"/>
              </a:rPr>
              <a:t>http://ssrn.com/abstract=2466991</a:t>
            </a:r>
            <a:endParaRPr lang="en-US" dirty="0"/>
          </a:p>
        </p:txBody>
      </p:sp>
      <p:sp>
        <p:nvSpPr>
          <p:cNvPr id="6" name="Title 1"/>
          <p:cNvSpPr>
            <a:spLocks noGrp="1"/>
          </p:cNvSpPr>
          <p:nvPr>
            <p:ph type="title"/>
          </p:nvPr>
        </p:nvSpPr>
        <p:spPr>
          <a:xfrm>
            <a:off x="6019800" y="274638"/>
            <a:ext cx="2667000" cy="1143000"/>
          </a:xfrm>
        </p:spPr>
        <p:txBody>
          <a:bodyPr>
            <a:no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sym typeface="UC Berkeley OS Sign"/>
              </a:rPr>
              <a:t>Choosing Beer Bundles</a:t>
            </a:r>
          </a:p>
        </p:txBody>
      </p:sp>
    </p:spTree>
    <p:extLst>
      <p:ext uri="{BB962C8B-B14F-4D97-AF65-F5344CB8AC3E}">
        <p14:creationId xmlns:p14="http://schemas.microsoft.com/office/powerpoint/2010/main" val="12331666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A66AA-61BD-4AEE-97AD-65DB71CAE0AC}"/>
              </a:ext>
            </a:extLst>
          </p:cNvPr>
          <p:cNvSpPr>
            <a:spLocks noGrp="1"/>
          </p:cNvSpPr>
          <p:nvPr>
            <p:ph type="title"/>
          </p:nvPr>
        </p:nvSpPr>
        <p:spPr>
          <a:xfrm>
            <a:off x="381000" y="152400"/>
            <a:ext cx="8229600" cy="1143000"/>
          </a:xfrm>
        </p:spPr>
        <p:txBody>
          <a:bodyPr/>
          <a:lstStyle/>
          <a:p>
            <a:r>
              <a:rPr lang="en-US" b="1" dirty="0"/>
              <a:t>The Course “End Game”</a:t>
            </a:r>
          </a:p>
        </p:txBody>
      </p:sp>
      <p:sp>
        <p:nvSpPr>
          <p:cNvPr id="3" name="Content Placeholder 2">
            <a:extLst>
              <a:ext uri="{FF2B5EF4-FFF2-40B4-BE49-F238E27FC236}">
                <a16:creationId xmlns:a16="http://schemas.microsoft.com/office/drawing/2014/main" id="{9C385A06-F3C3-4A97-A368-7A75FF29CAC2}"/>
              </a:ext>
            </a:extLst>
          </p:cNvPr>
          <p:cNvSpPr>
            <a:spLocks noGrp="1"/>
          </p:cNvSpPr>
          <p:nvPr>
            <p:ph idx="1"/>
          </p:nvPr>
        </p:nvSpPr>
        <p:spPr>
          <a:xfrm>
            <a:off x="381000" y="1166018"/>
            <a:ext cx="8229600" cy="4525963"/>
          </a:xfrm>
        </p:spPr>
        <p:txBody>
          <a:bodyPr>
            <a:noAutofit/>
          </a:bodyPr>
          <a:lstStyle/>
          <a:p>
            <a:r>
              <a:rPr lang="en-US" sz="2400" dirty="0"/>
              <a:t>Tuesday 4/13</a:t>
            </a:r>
          </a:p>
          <a:p>
            <a:pPr lvl="1"/>
            <a:r>
              <a:rPr lang="en-US" sz="2400" dirty="0"/>
              <a:t>Case study breakout session</a:t>
            </a:r>
          </a:p>
          <a:p>
            <a:pPr lvl="1"/>
            <a:r>
              <a:rPr lang="en-US" sz="2400" dirty="0"/>
              <a:t>“drop-in” by Alex Boxer</a:t>
            </a:r>
          </a:p>
          <a:p>
            <a:pPr lvl="1"/>
            <a:r>
              <a:rPr lang="en-US" sz="2400" dirty="0"/>
              <a:t>Assignment: revise your case study overview, WHAT, WHY report by Friday 4/16;  add comments or questions to all case studies in Google doc by Tuesday 4/20</a:t>
            </a:r>
          </a:p>
          <a:p>
            <a:r>
              <a:rPr lang="en-US" sz="2400" dirty="0"/>
              <a:t>Thursday 4/15</a:t>
            </a:r>
          </a:p>
          <a:p>
            <a:pPr lvl="1"/>
            <a:r>
              <a:rPr lang="en-US" sz="2400" dirty="0"/>
              <a:t>Guest lecture by Amy Fox</a:t>
            </a:r>
          </a:p>
          <a:p>
            <a:r>
              <a:rPr lang="en-US" sz="2400" dirty="0"/>
              <a:t>Tuesday 4/20</a:t>
            </a:r>
          </a:p>
          <a:p>
            <a:pPr lvl="1"/>
            <a:r>
              <a:rPr lang="en-US" sz="2400" dirty="0"/>
              <a:t>Course review; Study questions for exam distributed</a:t>
            </a:r>
          </a:p>
          <a:p>
            <a:pPr lvl="1"/>
            <a:r>
              <a:rPr lang="en-US" sz="2400" dirty="0"/>
              <a:t>Case study breakout session</a:t>
            </a:r>
          </a:p>
        </p:txBody>
      </p:sp>
    </p:spTree>
    <p:extLst>
      <p:ext uri="{BB962C8B-B14F-4D97-AF65-F5344CB8AC3E}">
        <p14:creationId xmlns:p14="http://schemas.microsoft.com/office/powerpoint/2010/main" val="4821107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A66AA-61BD-4AEE-97AD-65DB71CAE0AC}"/>
              </a:ext>
            </a:extLst>
          </p:cNvPr>
          <p:cNvSpPr>
            <a:spLocks noGrp="1"/>
          </p:cNvSpPr>
          <p:nvPr>
            <p:ph type="title"/>
          </p:nvPr>
        </p:nvSpPr>
        <p:spPr>
          <a:xfrm>
            <a:off x="381000" y="152400"/>
            <a:ext cx="8229600" cy="1143000"/>
          </a:xfrm>
        </p:spPr>
        <p:txBody>
          <a:bodyPr/>
          <a:lstStyle/>
          <a:p>
            <a:r>
              <a:rPr lang="en-US" b="1" dirty="0"/>
              <a:t>The Course “End Game”</a:t>
            </a:r>
          </a:p>
        </p:txBody>
      </p:sp>
      <p:sp>
        <p:nvSpPr>
          <p:cNvPr id="3" name="Content Placeholder 2">
            <a:extLst>
              <a:ext uri="{FF2B5EF4-FFF2-40B4-BE49-F238E27FC236}">
                <a16:creationId xmlns:a16="http://schemas.microsoft.com/office/drawing/2014/main" id="{9C385A06-F3C3-4A97-A368-7A75FF29CAC2}"/>
              </a:ext>
            </a:extLst>
          </p:cNvPr>
          <p:cNvSpPr>
            <a:spLocks noGrp="1"/>
          </p:cNvSpPr>
          <p:nvPr>
            <p:ph idx="1"/>
          </p:nvPr>
        </p:nvSpPr>
        <p:spPr>
          <a:xfrm>
            <a:off x="381000" y="1166018"/>
            <a:ext cx="8229600" cy="4525963"/>
          </a:xfrm>
        </p:spPr>
        <p:txBody>
          <a:bodyPr>
            <a:noAutofit/>
          </a:bodyPr>
          <a:lstStyle/>
          <a:p>
            <a:r>
              <a:rPr lang="en-US" sz="2400" dirty="0"/>
              <a:t>Thursday 4/22</a:t>
            </a:r>
          </a:p>
          <a:p>
            <a:pPr lvl="1"/>
            <a:r>
              <a:rPr lang="en-US" sz="2400" dirty="0"/>
              <a:t>No class meeting; Timed exam anytime all day</a:t>
            </a:r>
          </a:p>
          <a:p>
            <a:r>
              <a:rPr lang="en-US" sz="2400" dirty="0"/>
              <a:t>Tuesday 4/27 and Thursday 4/29</a:t>
            </a:r>
          </a:p>
          <a:p>
            <a:pPr lvl="1"/>
            <a:r>
              <a:rPr lang="en-US" sz="2400" dirty="0"/>
              <a:t>Lectures on “Computational description” and “Computational classification”</a:t>
            </a:r>
          </a:p>
          <a:p>
            <a:r>
              <a:rPr lang="en-US" sz="2400" dirty="0"/>
              <a:t>Tuesday 5/4 and Thursday 5/6</a:t>
            </a:r>
          </a:p>
          <a:p>
            <a:pPr lvl="1"/>
            <a:r>
              <a:rPr lang="en-US" sz="2400" dirty="0"/>
              <a:t>Case study presentations (5 minutes)</a:t>
            </a:r>
          </a:p>
          <a:p>
            <a:r>
              <a:rPr lang="en-US" sz="2400" dirty="0"/>
              <a:t>Monday May 10 -  your written case study</a:t>
            </a:r>
          </a:p>
          <a:p>
            <a:pPr lvl="1"/>
            <a:r>
              <a:rPr lang="en-US" sz="2400" dirty="0"/>
              <a:t>If you turn in a draft by 5/6, you’ll get comments by 5/6</a:t>
            </a:r>
          </a:p>
        </p:txBody>
      </p:sp>
    </p:spTree>
    <p:extLst>
      <p:ext uri="{BB962C8B-B14F-4D97-AF65-F5344CB8AC3E}">
        <p14:creationId xmlns:p14="http://schemas.microsoft.com/office/powerpoint/2010/main" val="1929352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6"/>
          <p:cNvSpPr txBox="1">
            <a:spLocks noChangeArrowheads="1"/>
          </p:cNvSpPr>
          <p:nvPr/>
        </p:nvSpPr>
        <p:spPr bwMode="auto">
          <a:xfrm>
            <a:off x="8772303" y="6594574"/>
            <a:ext cx="87064" cy="223242"/>
          </a:xfrm>
          <a:prstGeom prst="rect">
            <a:avLst/>
          </a:prstGeom>
          <a:noFill/>
          <a:ln w="12700">
            <a:noFill/>
            <a:miter lim="800000"/>
            <a:headEnd/>
            <a:tailEnd/>
          </a:ln>
        </p:spPr>
        <p:txBody>
          <a:bodyPr wrap="none" lIns="64291" tIns="32146" rIns="64291" bIns="32146"/>
          <a:lstStyle/>
          <a:p>
            <a:pPr algn="ctr"/>
            <a:fld id="{3B9DB3E3-68DC-4616-921E-9097AE825FF2}" type="slidenum">
              <a:rPr lang="en-US" sz="1500">
                <a:solidFill>
                  <a:srgbClr val="002955"/>
                </a:solidFill>
                <a:latin typeface="UC Berkeley OS Sign"/>
                <a:ea typeface="MS PGothic" pitchFamily="34" charset="-128"/>
                <a:sym typeface="UC Berkeley OS Sign"/>
              </a:rPr>
              <a:pPr algn="ctr"/>
              <a:t>8</a:t>
            </a:fld>
            <a:endParaRPr lang="en-US" sz="1500" dirty="0">
              <a:solidFill>
                <a:srgbClr val="002955"/>
              </a:solidFill>
              <a:latin typeface="UC Berkeley OS Sign"/>
              <a:ea typeface="MS PGothic" pitchFamily="34" charset="-128"/>
              <a:sym typeface="UC Berkeley OS Sign"/>
            </a:endParaRPr>
          </a:p>
        </p:txBody>
      </p:sp>
      <p:sp>
        <p:nvSpPr>
          <p:cNvPr id="10" name="Title 9"/>
          <p:cNvSpPr>
            <a:spLocks noGrp="1"/>
          </p:cNvSpPr>
          <p:nvPr>
            <p:ph type="title"/>
          </p:nvPr>
        </p:nvSpPr>
        <p:spPr>
          <a:xfrm>
            <a:off x="4724400" y="762000"/>
            <a:ext cx="3581400" cy="2209800"/>
          </a:xfrm>
        </p:spPr>
        <p:txBody>
          <a:bodyPr>
            <a:normAutofit/>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4000" b="1" dirty="0"/>
              <a:t>Easily Perceivable Affordances</a:t>
            </a:r>
          </a:p>
        </p:txBody>
      </p:sp>
      <p:pic>
        <p:nvPicPr>
          <p:cNvPr id="2056" name="Picture 8" descr="http://assets.macys.com/navapp/web20/assets/script/scene7/core/images/spacer.gif"/>
          <p:cNvPicPr>
            <a:picLocks noChangeAspect="1" noChangeArrowheads="1"/>
          </p:cNvPicPr>
          <p:nvPr/>
        </p:nvPicPr>
        <p:blipFill>
          <a:blip r:embed="rId3"/>
          <a:srcRect/>
          <a:stretch>
            <a:fillRect/>
          </a:stretch>
        </p:blipFill>
        <p:spPr bwMode="auto">
          <a:xfrm>
            <a:off x="155575" y="-136525"/>
            <a:ext cx="9525" cy="9525"/>
          </a:xfrm>
          <a:prstGeom prst="rect">
            <a:avLst/>
          </a:prstGeom>
          <a:noFill/>
        </p:spPr>
      </p:pic>
      <p:pic>
        <p:nvPicPr>
          <p:cNvPr id="2058" name="Picture 10" descr="http://assets.macys.com/navapp/web20/assets/script/scene7/core/images/spacer.gif"/>
          <p:cNvPicPr>
            <a:picLocks noChangeAspect="1" noChangeArrowheads="1"/>
          </p:cNvPicPr>
          <p:nvPr/>
        </p:nvPicPr>
        <p:blipFill>
          <a:blip r:embed="rId3"/>
          <a:srcRect/>
          <a:stretch>
            <a:fillRect/>
          </a:stretch>
        </p:blipFill>
        <p:spPr bwMode="auto">
          <a:xfrm>
            <a:off x="155575" y="-136525"/>
            <a:ext cx="9525" cy="9525"/>
          </a:xfrm>
          <a:prstGeom prst="rect">
            <a:avLst/>
          </a:prstGeom>
          <a:noFill/>
        </p:spPr>
      </p:pic>
      <p:pic>
        <p:nvPicPr>
          <p:cNvPr id="2060" name="Picture 12" descr="http://assets.macys.com/navapp/web20/assets/script/scene7/core/images/spacer.gif"/>
          <p:cNvPicPr>
            <a:picLocks noChangeAspect="1" noChangeArrowheads="1"/>
          </p:cNvPicPr>
          <p:nvPr/>
        </p:nvPicPr>
        <p:blipFill>
          <a:blip r:embed="rId3"/>
          <a:srcRect/>
          <a:stretch>
            <a:fillRect/>
          </a:stretch>
        </p:blipFill>
        <p:spPr bwMode="auto">
          <a:xfrm>
            <a:off x="155575" y="-136525"/>
            <a:ext cx="9525" cy="9525"/>
          </a:xfrm>
          <a:prstGeom prst="rect">
            <a:avLst/>
          </a:prstGeom>
          <a:noFill/>
        </p:spPr>
      </p:pic>
      <p:pic>
        <p:nvPicPr>
          <p:cNvPr id="2061" name="Picture 13"/>
          <p:cNvPicPr>
            <a:picLocks noChangeAspect="1" noChangeArrowheads="1"/>
          </p:cNvPicPr>
          <p:nvPr/>
        </p:nvPicPr>
        <p:blipFill>
          <a:blip r:embed="rId4" cstate="print"/>
          <a:srcRect/>
          <a:stretch>
            <a:fillRect/>
          </a:stretch>
        </p:blipFill>
        <p:spPr bwMode="auto">
          <a:xfrm>
            <a:off x="1066800" y="0"/>
            <a:ext cx="2858397" cy="3429000"/>
          </a:xfrm>
          <a:prstGeom prst="rect">
            <a:avLst/>
          </a:prstGeom>
          <a:noFill/>
          <a:ln w="9525">
            <a:noFill/>
            <a:miter lim="800000"/>
            <a:headEnd/>
            <a:tailEnd/>
          </a:ln>
        </p:spPr>
      </p:pic>
      <p:pic>
        <p:nvPicPr>
          <p:cNvPr id="77826" name="Picture 2" descr="http://www.gilmorekramer.com/more_info/fiberglass_esd_boxes/images/stacking_boxes.jpg"/>
          <p:cNvPicPr>
            <a:picLocks noChangeAspect="1" noChangeArrowheads="1"/>
          </p:cNvPicPr>
          <p:nvPr/>
        </p:nvPicPr>
        <p:blipFill>
          <a:blip r:embed="rId5" cstate="print"/>
          <a:srcRect/>
          <a:stretch>
            <a:fillRect/>
          </a:stretch>
        </p:blipFill>
        <p:spPr bwMode="auto">
          <a:xfrm>
            <a:off x="609600" y="3657600"/>
            <a:ext cx="4156795" cy="2895600"/>
          </a:xfrm>
          <a:prstGeom prst="rect">
            <a:avLst/>
          </a:prstGeom>
          <a:noFill/>
        </p:spPr>
      </p:pic>
      <p:pic>
        <p:nvPicPr>
          <p:cNvPr id="77828" name="Picture 4" descr="https://encrypted-tbn1.gstatic.com/images?q=tbn:ANd9GcQzS2oZJSezRrJZVDeC6rM9vSYmjhSMaUzJpoeIg2GSXwekSO_B"/>
          <p:cNvPicPr>
            <a:picLocks noChangeAspect="1" noChangeArrowheads="1"/>
          </p:cNvPicPr>
          <p:nvPr/>
        </p:nvPicPr>
        <p:blipFill>
          <a:blip r:embed="rId6" cstate="print"/>
          <a:srcRect/>
          <a:stretch>
            <a:fillRect/>
          </a:stretch>
        </p:blipFill>
        <p:spPr bwMode="auto">
          <a:xfrm>
            <a:off x="5181600" y="3429000"/>
            <a:ext cx="2981325" cy="2981325"/>
          </a:xfrm>
          <a:prstGeom prst="rect">
            <a:avLst/>
          </a:prstGeom>
          <a:noFill/>
        </p:spPr>
      </p:pic>
    </p:spTree>
    <p:extLst>
      <p:ext uri="{BB962C8B-B14F-4D97-AF65-F5344CB8AC3E}">
        <p14:creationId xmlns:p14="http://schemas.microsoft.com/office/powerpoint/2010/main" val="1708488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51AC0-A0AF-44D7-85DE-5C04F359BAF5}"/>
              </a:ext>
            </a:extLst>
          </p:cNvPr>
          <p:cNvSpPr>
            <a:spLocks noGrp="1"/>
          </p:cNvSpPr>
          <p:nvPr>
            <p:ph type="title"/>
          </p:nvPr>
        </p:nvSpPr>
        <p:spPr>
          <a:xfrm>
            <a:off x="457200" y="17061"/>
            <a:ext cx="8229600" cy="1143000"/>
          </a:xfrm>
        </p:spPr>
        <p:txBody>
          <a:bodyPr/>
          <a:lstStyle/>
          <a:p>
            <a:pPr>
              <a:lnSpc>
                <a:spcPct val="92000"/>
              </a:lnSpc>
              <a:tabLst>
                <a:tab pos="660773" algn="l"/>
                <a:tab pos="1312617" algn="l"/>
                <a:tab pos="1973391" algn="l"/>
                <a:tab pos="2625235" algn="l"/>
                <a:tab pos="3286008" algn="l"/>
                <a:tab pos="3946782" algn="l"/>
                <a:tab pos="4598626" algn="l"/>
                <a:tab pos="5241540" algn="l"/>
                <a:tab pos="5911243" algn="l"/>
                <a:tab pos="6563087" algn="l"/>
                <a:tab pos="7232790" algn="l"/>
                <a:tab pos="7875704" algn="l"/>
              </a:tabLst>
            </a:pPr>
            <a:r>
              <a:rPr lang="en-US" sz="3600" b="1" dirty="0"/>
              <a:t>Specialized Affordances</a:t>
            </a:r>
          </a:p>
        </p:txBody>
      </p:sp>
      <p:pic>
        <p:nvPicPr>
          <p:cNvPr id="4" name="Content Placeholder 3">
            <a:extLst>
              <a:ext uri="{FF2B5EF4-FFF2-40B4-BE49-F238E27FC236}">
                <a16:creationId xmlns:a16="http://schemas.microsoft.com/office/drawing/2014/main" id="{B5DAD7F4-382F-4F5D-9920-7E5F0DBCAFB4}"/>
              </a:ext>
            </a:extLst>
          </p:cNvPr>
          <p:cNvPicPr>
            <a:picLocks noGrp="1" noChangeAspect="1"/>
          </p:cNvPicPr>
          <p:nvPr>
            <p:ph idx="1"/>
          </p:nvPr>
        </p:nvPicPr>
        <p:blipFill>
          <a:blip r:embed="rId3"/>
          <a:stretch>
            <a:fillRect/>
          </a:stretch>
        </p:blipFill>
        <p:spPr>
          <a:xfrm>
            <a:off x="228600" y="1154695"/>
            <a:ext cx="6036917" cy="4017294"/>
          </a:xfrm>
          <a:prstGeom prst="rect">
            <a:avLst/>
          </a:prstGeom>
        </p:spPr>
      </p:pic>
      <p:sp>
        <p:nvSpPr>
          <p:cNvPr id="5" name="TextBox 4">
            <a:extLst>
              <a:ext uri="{FF2B5EF4-FFF2-40B4-BE49-F238E27FC236}">
                <a16:creationId xmlns:a16="http://schemas.microsoft.com/office/drawing/2014/main" id="{8EA65012-A800-4387-800D-86EAECA3DF2A}"/>
              </a:ext>
            </a:extLst>
          </p:cNvPr>
          <p:cNvSpPr txBox="1"/>
          <p:nvPr/>
        </p:nvSpPr>
        <p:spPr>
          <a:xfrm>
            <a:off x="6347138" y="1124510"/>
            <a:ext cx="2590800" cy="4401205"/>
          </a:xfrm>
          <a:prstGeom prst="rect">
            <a:avLst/>
          </a:prstGeom>
          <a:noFill/>
        </p:spPr>
        <p:txBody>
          <a:bodyPr wrap="square" rtlCol="0">
            <a:spAutoFit/>
          </a:bodyPr>
          <a:lstStyle/>
          <a:p>
            <a:r>
              <a:rPr lang="en-US" sz="2800" b="1" dirty="0"/>
              <a:t>The design and shape of hammers lets you quickly perceive how you would hold and use one, but hammer designs are also very specialized</a:t>
            </a:r>
            <a:endParaRPr lang="en-US" sz="2800" dirty="0"/>
          </a:p>
        </p:txBody>
      </p:sp>
      <p:sp>
        <p:nvSpPr>
          <p:cNvPr id="6" name="TextBox 5">
            <a:extLst>
              <a:ext uri="{FF2B5EF4-FFF2-40B4-BE49-F238E27FC236}">
                <a16:creationId xmlns:a16="http://schemas.microsoft.com/office/drawing/2014/main" id="{9C3AC906-0749-4BC5-B308-BD0D9E9517F0}"/>
              </a:ext>
            </a:extLst>
          </p:cNvPr>
          <p:cNvSpPr txBox="1"/>
          <p:nvPr/>
        </p:nvSpPr>
        <p:spPr>
          <a:xfrm>
            <a:off x="381000" y="5703305"/>
            <a:ext cx="8229600" cy="830997"/>
          </a:xfrm>
          <a:prstGeom prst="rect">
            <a:avLst/>
          </a:prstGeom>
          <a:noFill/>
        </p:spPr>
        <p:txBody>
          <a:bodyPr wrap="square" rtlCol="0">
            <a:spAutoFit/>
          </a:bodyPr>
          <a:lstStyle/>
          <a:p>
            <a:r>
              <a:rPr lang="en-US" sz="2400" i="1" dirty="0">
                <a:solidFill>
                  <a:srgbClr val="FF0000"/>
                </a:solidFill>
              </a:rPr>
              <a:t>If you needed to perform a “hammering” task but didn’t have a hammer, what other things could you use instead?</a:t>
            </a:r>
          </a:p>
        </p:txBody>
      </p:sp>
    </p:spTree>
    <p:extLst>
      <p:ext uri="{BB962C8B-B14F-4D97-AF65-F5344CB8AC3E}">
        <p14:creationId xmlns:p14="http://schemas.microsoft.com/office/powerpoint/2010/main" val="15457279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3945</Words>
  <Application>Microsoft Office PowerPoint</Application>
  <PresentationFormat>On-screen Show (4:3)</PresentationFormat>
  <Paragraphs>463</Paragraphs>
  <Slides>77</Slides>
  <Notes>75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77</vt:i4>
      </vt:variant>
    </vt:vector>
  </HeadingPairs>
  <TitlesOfParts>
    <vt:vector size="82" baseType="lpstr">
      <vt:lpstr>Arial</vt:lpstr>
      <vt:lpstr>Calibri</vt:lpstr>
      <vt:lpstr>UC Berkeley OS Sign</vt:lpstr>
      <vt:lpstr>Wingdings</vt:lpstr>
      <vt:lpstr>Office Theme</vt:lpstr>
      <vt:lpstr>CogSci 150 “Sensemaking and Organizing” Spring 2021</vt:lpstr>
      <vt:lpstr>Today’s Topics</vt:lpstr>
      <vt:lpstr>Interactions –The Why  of Organizing Systems</vt:lpstr>
      <vt:lpstr>  Requirements for Interactions</vt:lpstr>
      <vt:lpstr>Affordances</vt:lpstr>
      <vt:lpstr>Affordances</vt:lpstr>
      <vt:lpstr>Design and Organizing</vt:lpstr>
      <vt:lpstr>Easily Perceivable Affordances</vt:lpstr>
      <vt:lpstr>Specialized Affordances</vt:lpstr>
      <vt:lpstr>Easily Perceivable  “Negative-Affordances”</vt:lpstr>
      <vt:lpstr>UI Design  to Support Interaction</vt:lpstr>
      <vt:lpstr>Which Button Do I Push?</vt:lpstr>
      <vt:lpstr>PowerPoint Presentation</vt:lpstr>
      <vt:lpstr>PowerPoint Presentation</vt:lpstr>
      <vt:lpstr>Creating New Capabilities</vt:lpstr>
      <vt:lpstr>Design and “Capability Discovery”</vt:lpstr>
      <vt:lpstr>Interactions with Digital and Computerized Resources</vt:lpstr>
      <vt:lpstr>Classifications and Interactions</vt:lpstr>
      <vt:lpstr>Classifications and Interactions</vt:lpstr>
      <vt:lpstr>PowerPoint Presentation</vt:lpstr>
      <vt:lpstr>PowerPoint Presentation</vt:lpstr>
      <vt:lpstr>Classifications and Interactions</vt:lpstr>
      <vt:lpstr>Classification and Interactions</vt:lpstr>
      <vt:lpstr>Good user interface design creates a clear mapping between a classification scheme and  the arrangements and interactions that users see  (TDO Figure 8.1)</vt:lpstr>
      <vt:lpstr>How Good is the Mapping from Logical Groups to Controls?</vt:lpstr>
      <vt:lpstr>PowerPoint Presentation</vt:lpstr>
      <vt:lpstr>PowerPoint Presentation</vt:lpstr>
      <vt:lpstr>PowerPoint Presentation</vt:lpstr>
      <vt:lpstr>PowerPoint Presentation</vt:lpstr>
      <vt:lpstr>Exercise 1</vt:lpstr>
      <vt:lpstr>Exercise 2</vt:lpstr>
      <vt:lpstr>Exercise 3</vt:lpstr>
      <vt:lpstr>Exercise 4</vt:lpstr>
      <vt:lpstr>PowerPoint Presentation</vt:lpstr>
      <vt:lpstr>PowerPoint Presentation</vt:lpstr>
      <vt:lpstr>Economic Theories of  Human Decision Making (1)</vt:lpstr>
      <vt:lpstr>PowerPoint Presentation</vt:lpstr>
      <vt:lpstr>Economic Theories of  Human Decision Making (2)</vt:lpstr>
      <vt:lpstr>PowerPoint Presentation</vt:lpstr>
      <vt:lpstr>PowerPoint Presentation</vt:lpstr>
      <vt:lpstr>Economic Theories of  Human Decision Making (3)</vt:lpstr>
      <vt:lpstr>PowerPoint Presentation</vt:lpstr>
      <vt:lpstr>PowerPoint Presentation</vt:lpstr>
      <vt:lpstr>PowerPoint Presentation</vt:lpstr>
      <vt:lpstr>Beyond Bounded Rationality</vt:lpstr>
      <vt:lpstr>PowerPoint Presentation</vt:lpstr>
      <vt:lpstr>Heuristics</vt:lpstr>
      <vt:lpstr>Tversky &amp; Kahneman’s Human Probability-Assessment Heuristics </vt:lpstr>
      <vt:lpstr>Representativeness Bias (1): Ignoring Prior Probabilities </vt:lpstr>
      <vt:lpstr>Steve</vt:lpstr>
      <vt:lpstr>Representativeness Bias (2): Misconception of Chance</vt:lpstr>
      <vt:lpstr>PowerPoint Presentation</vt:lpstr>
      <vt:lpstr>PowerPoint Presentation</vt:lpstr>
      <vt:lpstr>Karma</vt:lpstr>
      <vt:lpstr>Representativeness Bias (3): Conjunctive Fallacy</vt:lpstr>
      <vt:lpstr>PowerPoint Presentation</vt:lpstr>
      <vt:lpstr>PowerPoint Presentation</vt:lpstr>
      <vt:lpstr>Availability Biases :  Ease of Retrievability</vt:lpstr>
      <vt:lpstr>PowerPoint Presentation</vt:lpstr>
      <vt:lpstr>PowerPoint Presentation</vt:lpstr>
      <vt:lpstr>PowerPoint Presentation</vt:lpstr>
      <vt:lpstr>FLASHBACK TO RESOURCE DESCRIPTION</vt:lpstr>
      <vt:lpstr>“The Tools of Choice Architecture”</vt:lpstr>
      <vt:lpstr>Choice Architecture in TDOspeak</vt:lpstr>
      <vt:lpstr>How Many Alternatives?</vt:lpstr>
      <vt:lpstr>PowerPoint Presentation</vt:lpstr>
      <vt:lpstr>PowerPoint Presentation</vt:lpstr>
      <vt:lpstr>Defaults</vt:lpstr>
      <vt:lpstr>Types of Defaults</vt:lpstr>
      <vt:lpstr>Decision Staging</vt:lpstr>
      <vt:lpstr>Product Configuration (miniusa.com)</vt:lpstr>
      <vt:lpstr>How Attribute Order Affects Choice</vt:lpstr>
      <vt:lpstr>PowerPoint Presentation</vt:lpstr>
      <vt:lpstr>Attribute Descriptions</vt:lpstr>
      <vt:lpstr>Choosing Beer Bundles</vt:lpstr>
      <vt:lpstr>The Course “End Game”</vt:lpstr>
      <vt:lpstr>The Course “End Game”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2021-04-08T16:45:25Z</dcterms:created>
  <dcterms:modified xsi:type="dcterms:W3CDTF">2021-04-08T16:45:31Z</dcterms:modified>
</cp:coreProperties>
</file>