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5"/>
  </p:notesMasterIdLst>
  <p:sldIdLst>
    <p:sldId id="697" r:id="rId2"/>
    <p:sldId id="742" r:id="rId3"/>
    <p:sldId id="607" r:id="rId4"/>
    <p:sldId id="719" r:id="rId5"/>
    <p:sldId id="758" r:id="rId6"/>
    <p:sldId id="533" r:id="rId7"/>
    <p:sldId id="537" r:id="rId8"/>
    <p:sldId id="648" r:id="rId9"/>
    <p:sldId id="535" r:id="rId10"/>
    <p:sldId id="591" r:id="rId11"/>
    <p:sldId id="686" r:id="rId12"/>
    <p:sldId id="592" r:id="rId13"/>
    <p:sldId id="761" r:id="rId14"/>
    <p:sldId id="638" r:id="rId15"/>
    <p:sldId id="613" r:id="rId16"/>
    <p:sldId id="274" r:id="rId17"/>
    <p:sldId id="275" r:id="rId18"/>
    <p:sldId id="277" r:id="rId19"/>
    <p:sldId id="713" r:id="rId20"/>
    <p:sldId id="355" r:id="rId21"/>
    <p:sldId id="687" r:id="rId22"/>
    <p:sldId id="650" r:id="rId23"/>
    <p:sldId id="600" r:id="rId24"/>
    <p:sldId id="550" r:id="rId25"/>
    <p:sldId id="729" r:id="rId26"/>
    <p:sldId id="672" r:id="rId27"/>
    <p:sldId id="754" r:id="rId28"/>
    <p:sldId id="433" r:id="rId29"/>
    <p:sldId id="538" r:id="rId30"/>
    <p:sldId id="683" r:id="rId31"/>
    <p:sldId id="682" r:id="rId32"/>
    <p:sldId id="752" r:id="rId33"/>
    <p:sldId id="734" r:id="rId34"/>
    <p:sldId id="735" r:id="rId35"/>
    <p:sldId id="680" r:id="rId36"/>
    <p:sldId id="304" r:id="rId37"/>
    <p:sldId id="306" r:id="rId38"/>
    <p:sldId id="422" r:id="rId39"/>
    <p:sldId id="730" r:id="rId40"/>
    <p:sldId id="601" r:id="rId41"/>
    <p:sldId id="732" r:id="rId42"/>
    <p:sldId id="690" r:id="rId43"/>
    <p:sldId id="737" r:id="rId44"/>
    <p:sldId id="733" r:id="rId45"/>
    <p:sldId id="316" r:id="rId46"/>
    <p:sldId id="762" r:id="rId47"/>
    <p:sldId id="763" r:id="rId48"/>
    <p:sldId id="497" r:id="rId49"/>
    <p:sldId id="439" r:id="rId50"/>
    <p:sldId id="440" r:id="rId51"/>
    <p:sldId id="764" r:id="rId52"/>
    <p:sldId id="658" r:id="rId53"/>
    <p:sldId id="668" r:id="rId54"/>
    <p:sldId id="673" r:id="rId55"/>
    <p:sldId id="677" r:id="rId56"/>
    <p:sldId id="681" r:id="rId57"/>
    <p:sldId id="759" r:id="rId58"/>
    <p:sldId id="392" r:id="rId59"/>
    <p:sldId id="267" r:id="rId60"/>
    <p:sldId id="473" r:id="rId61"/>
    <p:sldId id="765" r:id="rId62"/>
    <p:sldId id="525" r:id="rId63"/>
    <p:sldId id="485" r:id="rId6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9723" autoAdjust="0"/>
  </p:normalViewPr>
  <p:slideViewPr>
    <p:cSldViewPr>
      <p:cViewPr varScale="1">
        <p:scale>
          <a:sx n="45" d="100"/>
          <a:sy n="45" d="100"/>
        </p:scale>
        <p:origin x="1692" y="2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83" d="100"/>
          <a:sy n="83" d="100"/>
        </p:scale>
        <p:origin x="3840"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4/20/2021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a:p>
        </p:txBody>
      </p:sp>
    </p:spTree>
    <p:extLst>
      <p:ext uri="{BB962C8B-B14F-4D97-AF65-F5344CB8AC3E}">
        <p14:creationId xmlns:p14="http://schemas.microsoft.com/office/powerpoint/2010/main" val="317623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06488" y="852488"/>
            <a:ext cx="4646612" cy="3486150"/>
          </a:xfrm>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marL="674578" lvl="1" indent="-221322">
              <a:lnSpc>
                <a:spcPct val="92000"/>
              </a:lnSpc>
              <a:spcBef>
                <a:spcPts val="1790"/>
              </a:spcBef>
              <a:buClr>
                <a:srgbClr val="002955"/>
              </a:buClr>
              <a:buSzPct val="44000"/>
              <a:buFont typeface="Wingdings" pitchFamily="2" charset="2"/>
              <a:buChar char="l"/>
              <a:tabLst>
                <a:tab pos="926218" algn="l"/>
                <a:tab pos="1844855" algn="l"/>
                <a:tab pos="2775620" algn="l"/>
                <a:tab pos="3691226" algn="l"/>
                <a:tab pos="4621991" algn="l"/>
                <a:tab pos="5554271" algn="l"/>
                <a:tab pos="6472909" algn="l"/>
                <a:tab pos="7377904" algn="l"/>
                <a:tab pos="8319280" algn="l"/>
                <a:tab pos="9236402" algn="l"/>
                <a:tab pos="10180810" algn="l"/>
                <a:tab pos="11085805" algn="l"/>
              </a:tabLst>
            </a:pPr>
            <a:endParaRPr lang="en-US" dirty="0"/>
          </a:p>
        </p:txBody>
      </p:sp>
      <p:sp>
        <p:nvSpPr>
          <p:cNvPr id="4" name="Slide Number Placeholder 3"/>
          <p:cNvSpPr>
            <a:spLocks noGrp="1"/>
          </p:cNvSpPr>
          <p:nvPr>
            <p:ph type="sldNum" sz="quarter" idx="5"/>
          </p:nvPr>
        </p:nvSpPr>
        <p:spPr/>
        <p:txBody>
          <a:bodyPr/>
          <a:lstStyle/>
          <a:p>
            <a:pPr>
              <a:defRPr/>
            </a:pPr>
            <a:fld id="{8E95D847-014F-47AD-B019-EE089319AD63}"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05033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06488" y="852488"/>
            <a:ext cx="4646612" cy="3486150"/>
          </a:xfrm>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marL="674578" lvl="1" indent="-221322">
              <a:lnSpc>
                <a:spcPct val="92000"/>
              </a:lnSpc>
              <a:spcBef>
                <a:spcPts val="1790"/>
              </a:spcBef>
              <a:buClr>
                <a:srgbClr val="002955"/>
              </a:buClr>
              <a:buSzPct val="44000"/>
              <a:buFont typeface="Wingdings" pitchFamily="2" charset="2"/>
              <a:buChar char="l"/>
              <a:tabLst>
                <a:tab pos="926218" algn="l"/>
                <a:tab pos="1844855" algn="l"/>
                <a:tab pos="2775620" algn="l"/>
                <a:tab pos="3691226" algn="l"/>
                <a:tab pos="4621991" algn="l"/>
                <a:tab pos="5554271" algn="l"/>
                <a:tab pos="6472909" algn="l"/>
                <a:tab pos="7377904" algn="l"/>
                <a:tab pos="8319280" algn="l"/>
                <a:tab pos="9236402" algn="l"/>
                <a:tab pos="10180810" algn="l"/>
                <a:tab pos="11085805" algn="l"/>
              </a:tabLst>
            </a:pPr>
            <a:endParaRPr lang="en-US" dirty="0"/>
          </a:p>
        </p:txBody>
      </p:sp>
      <p:sp>
        <p:nvSpPr>
          <p:cNvPr id="4" name="Slide Number Placeholder 3"/>
          <p:cNvSpPr>
            <a:spLocks noGrp="1"/>
          </p:cNvSpPr>
          <p:nvPr>
            <p:ph type="sldNum" sz="quarter" idx="5"/>
          </p:nvPr>
        </p:nvSpPr>
        <p:spPr/>
        <p:txBody>
          <a:bodyPr/>
          <a:lstStyle/>
          <a:p>
            <a:pPr>
              <a:defRPr/>
            </a:pPr>
            <a:fld id="{521A639B-26F9-4218-BE99-F4541460963B}"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347149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06488" y="852488"/>
            <a:ext cx="4646612" cy="3486150"/>
          </a:xfrm>
          <a:noFill/>
          <a:ln>
            <a:solidFill>
              <a:srgbClr val="000000"/>
            </a:solidFill>
            <a:miter lim="800000"/>
            <a:headEnd/>
            <a:tailEnd/>
          </a:ln>
        </p:spPr>
      </p:sp>
      <p:sp>
        <p:nvSpPr>
          <p:cNvPr id="40963" name="Notes Placeholder 2"/>
          <p:cNvSpPr>
            <a:spLocks noGrp="1"/>
          </p:cNvSpPr>
          <p:nvPr>
            <p:ph type="body" idx="1"/>
          </p:nvPr>
        </p:nvSpPr>
        <p:spPr bwMode="auto">
          <a:xfrm>
            <a:off x="762000" y="4338638"/>
            <a:ext cx="5486400" cy="4183380"/>
          </a:xfrm>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68B60CD6-253E-4761-92B8-8E9186BE7020}"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27105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81038" lvl="1" indent="-223838">
              <a:lnSpc>
                <a:spcPct val="92000"/>
              </a:lnSpc>
              <a:spcBef>
                <a:spcPts val="1800"/>
              </a:spcBef>
              <a:buClr>
                <a:srgbClr val="002955"/>
              </a:buClr>
              <a:buSzPct val="44000"/>
              <a:buFont typeface="Wingdings" panose="05000000000000000000" pitchFamily="2" charset="2"/>
              <a:buChar char="l"/>
              <a:tabLst>
                <a:tab pos="935038" algn="l"/>
                <a:tab pos="1862138" algn="l"/>
                <a:tab pos="2801938" algn="l"/>
                <a:tab pos="3727450" algn="l"/>
                <a:tab pos="4667250" algn="l"/>
                <a:tab pos="5608638" algn="l"/>
                <a:tab pos="6535738" algn="l"/>
                <a:tab pos="7448550" algn="l"/>
                <a:tab pos="8399463" algn="l"/>
                <a:tab pos="9324975" algn="l"/>
                <a:tab pos="10279063" algn="l"/>
                <a:tab pos="11191875" algn="l"/>
              </a:tabLst>
            </a:pPr>
            <a:endParaRPr lang="en-US" alt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5D9148A2-6F68-4550-B5AC-DBFC4C5F2B3E}" type="slidenum">
              <a:rPr lang="en-US" altLang="en-US" sz="1200" smtClean="0"/>
              <a:pPr/>
              <a:t>14</a:t>
            </a:fld>
            <a:endParaRPr lang="en-US" altLang="en-US" sz="1200"/>
          </a:p>
        </p:txBody>
      </p:sp>
    </p:spTree>
    <p:extLst>
      <p:ext uri="{BB962C8B-B14F-4D97-AF65-F5344CB8AC3E}">
        <p14:creationId xmlns:p14="http://schemas.microsoft.com/office/powerpoint/2010/main" val="2461444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A0464F7F-13F8-402F-86F4-705CC95CB114}" type="slidenum">
              <a:rPr lang="en-US" altLang="en-US" sz="1300"/>
              <a:pPr/>
              <a:t>15</a:t>
            </a:fld>
            <a:endParaRPr lang="en-US" altLang="en-US" sz="1300"/>
          </a:p>
        </p:txBody>
      </p:sp>
    </p:spTree>
    <p:extLst>
      <p:ext uri="{BB962C8B-B14F-4D97-AF65-F5344CB8AC3E}">
        <p14:creationId xmlns:p14="http://schemas.microsoft.com/office/powerpoint/2010/main" val="3979469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16</a:t>
            </a:fld>
            <a:endParaRPr lang="en-US" dirty="0"/>
          </a:p>
        </p:txBody>
      </p:sp>
    </p:spTree>
    <p:extLst>
      <p:ext uri="{BB962C8B-B14F-4D97-AF65-F5344CB8AC3E}">
        <p14:creationId xmlns:p14="http://schemas.microsoft.com/office/powerpoint/2010/main" val="300522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17</a:t>
            </a:fld>
            <a:endParaRPr lang="en-US" dirty="0"/>
          </a:p>
        </p:txBody>
      </p:sp>
    </p:spTree>
    <p:extLst>
      <p:ext uri="{BB962C8B-B14F-4D97-AF65-F5344CB8AC3E}">
        <p14:creationId xmlns:p14="http://schemas.microsoft.com/office/powerpoint/2010/main" val="1019182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dirty="0"/>
          </a:p>
        </p:txBody>
      </p:sp>
    </p:spTree>
    <p:extLst>
      <p:ext uri="{BB962C8B-B14F-4D97-AF65-F5344CB8AC3E}">
        <p14:creationId xmlns:p14="http://schemas.microsoft.com/office/powerpoint/2010/main" val="2786649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dirty="0"/>
          </a:p>
        </p:txBody>
      </p:sp>
    </p:spTree>
    <p:extLst>
      <p:ext uri="{BB962C8B-B14F-4D97-AF65-F5344CB8AC3E}">
        <p14:creationId xmlns:p14="http://schemas.microsoft.com/office/powerpoint/2010/main" val="2794117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dirty="0"/>
          </a:p>
        </p:txBody>
      </p:sp>
    </p:spTree>
    <p:extLst>
      <p:ext uri="{BB962C8B-B14F-4D97-AF65-F5344CB8AC3E}">
        <p14:creationId xmlns:p14="http://schemas.microsoft.com/office/powerpoint/2010/main" val="902500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a:t>
            </a:fld>
            <a:endParaRPr lang="en-US"/>
          </a:p>
        </p:txBody>
      </p:sp>
    </p:spTree>
    <p:extLst>
      <p:ext uri="{BB962C8B-B14F-4D97-AF65-F5344CB8AC3E}">
        <p14:creationId xmlns:p14="http://schemas.microsoft.com/office/powerpoint/2010/main" val="2926060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21</a:t>
            </a:fld>
            <a:endParaRPr lang="en-US"/>
          </a:p>
        </p:txBody>
      </p:sp>
    </p:spTree>
    <p:extLst>
      <p:ext uri="{BB962C8B-B14F-4D97-AF65-F5344CB8AC3E}">
        <p14:creationId xmlns:p14="http://schemas.microsoft.com/office/powerpoint/2010/main" val="3130395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87F6087A-E979-458D-91B9-CF49E61896B3}" type="slidenum">
              <a:rPr lang="en-US" smtClean="0"/>
              <a:pPr>
                <a:defRPr/>
              </a:pPr>
              <a:t>22</a:t>
            </a:fld>
            <a:endParaRPr lang="en-US" dirty="0"/>
          </a:p>
        </p:txBody>
      </p:sp>
    </p:spTree>
    <p:extLst>
      <p:ext uri="{BB962C8B-B14F-4D97-AF65-F5344CB8AC3E}">
        <p14:creationId xmlns:p14="http://schemas.microsoft.com/office/powerpoint/2010/main" val="1254316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01188671-F426-4F04-A17D-B79EFE69FDC4}" type="slidenum">
              <a:rPr lang="en-US" smtClean="0"/>
              <a:pPr>
                <a:defRPr/>
              </a:pPr>
              <a:t>23</a:t>
            </a:fld>
            <a:endParaRPr lang="en-US" dirty="0"/>
          </a:p>
        </p:txBody>
      </p:sp>
    </p:spTree>
    <p:extLst>
      <p:ext uri="{BB962C8B-B14F-4D97-AF65-F5344CB8AC3E}">
        <p14:creationId xmlns:p14="http://schemas.microsoft.com/office/powerpoint/2010/main" val="1687195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120E8028-F284-4566-91A3-7B2BE5D4DCD0}" type="slidenum">
              <a:rPr lang="en-US" altLang="en-US" sz="1300"/>
              <a:pPr/>
              <a:t>24</a:t>
            </a:fld>
            <a:endParaRPr lang="en-US" altLang="en-US" sz="1300"/>
          </a:p>
        </p:txBody>
      </p:sp>
    </p:spTree>
    <p:extLst>
      <p:ext uri="{BB962C8B-B14F-4D97-AF65-F5344CB8AC3E}">
        <p14:creationId xmlns:p14="http://schemas.microsoft.com/office/powerpoint/2010/main" val="3243593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25</a:t>
            </a:fld>
            <a:endParaRPr lang="en-US"/>
          </a:p>
        </p:txBody>
      </p:sp>
    </p:spTree>
    <p:extLst>
      <p:ext uri="{BB962C8B-B14F-4D97-AF65-F5344CB8AC3E}">
        <p14:creationId xmlns:p14="http://schemas.microsoft.com/office/powerpoint/2010/main" val="2697895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26</a:t>
            </a:fld>
            <a:endParaRPr lang="en-US" dirty="0"/>
          </a:p>
        </p:txBody>
      </p:sp>
    </p:spTree>
    <p:extLst>
      <p:ext uri="{BB962C8B-B14F-4D97-AF65-F5344CB8AC3E}">
        <p14:creationId xmlns:p14="http://schemas.microsoft.com/office/powerpoint/2010/main" val="3081105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extLst>
      <p:ext uri="{BB962C8B-B14F-4D97-AF65-F5344CB8AC3E}">
        <p14:creationId xmlns:p14="http://schemas.microsoft.com/office/powerpoint/2010/main" val="4092137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28</a:t>
            </a:fld>
            <a:endParaRPr lang="en-US"/>
          </a:p>
        </p:txBody>
      </p:sp>
    </p:spTree>
    <p:extLst>
      <p:ext uri="{BB962C8B-B14F-4D97-AF65-F5344CB8AC3E}">
        <p14:creationId xmlns:p14="http://schemas.microsoft.com/office/powerpoint/2010/main" val="937622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29</a:t>
            </a:fld>
            <a:endParaRPr lang="en-US" dirty="0"/>
          </a:p>
        </p:txBody>
      </p:sp>
    </p:spTree>
    <p:extLst>
      <p:ext uri="{BB962C8B-B14F-4D97-AF65-F5344CB8AC3E}">
        <p14:creationId xmlns:p14="http://schemas.microsoft.com/office/powerpoint/2010/main" val="1206766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baseline="0"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30</a:t>
            </a:fld>
            <a:endParaRPr lang="en-US"/>
          </a:p>
        </p:txBody>
      </p:sp>
    </p:spTree>
    <p:extLst>
      <p:ext uri="{BB962C8B-B14F-4D97-AF65-F5344CB8AC3E}">
        <p14:creationId xmlns:p14="http://schemas.microsoft.com/office/powerpoint/2010/main" val="264511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1"/>
            <a:ext cx="5485805" cy="4183995"/>
          </a:xfrm>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3</a:t>
            </a:fld>
            <a:endParaRPr lang="en-US" dirty="0"/>
          </a:p>
        </p:txBody>
      </p:sp>
    </p:spTree>
    <p:extLst>
      <p:ext uri="{BB962C8B-B14F-4D97-AF65-F5344CB8AC3E}">
        <p14:creationId xmlns:p14="http://schemas.microsoft.com/office/powerpoint/2010/main" val="1536785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31</a:t>
            </a:fld>
            <a:endParaRPr lang="en-US"/>
          </a:p>
        </p:txBody>
      </p:sp>
    </p:spTree>
    <p:extLst>
      <p:ext uri="{BB962C8B-B14F-4D97-AF65-F5344CB8AC3E}">
        <p14:creationId xmlns:p14="http://schemas.microsoft.com/office/powerpoint/2010/main" val="2435867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extLst>
      <p:ext uri="{BB962C8B-B14F-4D97-AF65-F5344CB8AC3E}">
        <p14:creationId xmlns:p14="http://schemas.microsoft.com/office/powerpoint/2010/main" val="2363777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baseline="0"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33</a:t>
            </a:fld>
            <a:endParaRPr lang="en-US"/>
          </a:p>
        </p:txBody>
      </p:sp>
    </p:spTree>
    <p:extLst>
      <p:ext uri="{BB962C8B-B14F-4D97-AF65-F5344CB8AC3E}">
        <p14:creationId xmlns:p14="http://schemas.microsoft.com/office/powerpoint/2010/main" val="2704082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baseline="0"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34</a:t>
            </a:fld>
            <a:endParaRPr lang="en-US"/>
          </a:p>
        </p:txBody>
      </p:sp>
    </p:spTree>
    <p:extLst>
      <p:ext uri="{BB962C8B-B14F-4D97-AF65-F5344CB8AC3E}">
        <p14:creationId xmlns:p14="http://schemas.microsoft.com/office/powerpoint/2010/main" val="204914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35</a:t>
            </a:fld>
            <a:endParaRPr lang="en-US"/>
          </a:p>
        </p:txBody>
      </p:sp>
    </p:spTree>
    <p:extLst>
      <p:ext uri="{BB962C8B-B14F-4D97-AF65-F5344CB8AC3E}">
        <p14:creationId xmlns:p14="http://schemas.microsoft.com/office/powerpoint/2010/main" val="3710375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dirty="0"/>
          </a:p>
        </p:txBody>
      </p:sp>
    </p:spTree>
    <p:extLst>
      <p:ext uri="{BB962C8B-B14F-4D97-AF65-F5344CB8AC3E}">
        <p14:creationId xmlns:p14="http://schemas.microsoft.com/office/powerpoint/2010/main" val="1084335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dirty="0"/>
          </a:p>
        </p:txBody>
      </p:sp>
    </p:spTree>
    <p:extLst>
      <p:ext uri="{BB962C8B-B14F-4D97-AF65-F5344CB8AC3E}">
        <p14:creationId xmlns:p14="http://schemas.microsoft.com/office/powerpoint/2010/main" val="2977684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dirty="0"/>
          </a:p>
        </p:txBody>
      </p:sp>
    </p:spTree>
    <p:extLst>
      <p:ext uri="{BB962C8B-B14F-4D97-AF65-F5344CB8AC3E}">
        <p14:creationId xmlns:p14="http://schemas.microsoft.com/office/powerpoint/2010/main" val="30328088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120E8028-F284-4566-91A3-7B2BE5D4DCD0}" type="slidenum">
              <a:rPr lang="en-US" altLang="en-US" sz="1300"/>
              <a:pPr/>
              <a:t>39</a:t>
            </a:fld>
            <a:endParaRPr lang="en-US" altLang="en-US" sz="1300"/>
          </a:p>
        </p:txBody>
      </p:sp>
    </p:spTree>
    <p:extLst>
      <p:ext uri="{BB962C8B-B14F-4D97-AF65-F5344CB8AC3E}">
        <p14:creationId xmlns:p14="http://schemas.microsoft.com/office/powerpoint/2010/main" val="22850703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p:txBody>
          <a:bodyPr wrap="square" numCol="1" anchor="t" anchorCtr="0" compatLnSpc="1">
            <a:prstTxWarp prst="textNoShape">
              <a:avLst/>
            </a:prstTxWarp>
          </a:bodyPr>
          <a:lstStyle/>
          <a:p>
            <a:pPr marL="465383" indent="-465383" defTabSz="873161">
              <a:lnSpc>
                <a:spcPct val="93000"/>
              </a:lnSpc>
              <a:spcBef>
                <a:spcPts val="2447"/>
              </a:spcBef>
              <a:buFont typeface="Arial" pitchFamily="34" charset="0"/>
              <a:buChar char="•"/>
              <a:defRPr/>
            </a:pPr>
            <a:endParaRPr lang="en-US" dirty="0"/>
          </a:p>
        </p:txBody>
      </p:sp>
      <p:sp>
        <p:nvSpPr>
          <p:cNvPr id="4" name="Slide Number Placeholder 3"/>
          <p:cNvSpPr>
            <a:spLocks noGrp="1"/>
          </p:cNvSpPr>
          <p:nvPr>
            <p:ph type="sldNum" sz="quarter" idx="5"/>
          </p:nvPr>
        </p:nvSpPr>
        <p:spPr/>
        <p:txBody>
          <a:bodyPr/>
          <a:lstStyle/>
          <a:p>
            <a:pPr>
              <a:defRPr/>
            </a:pPr>
            <a:fld id="{81388EE1-7F38-4A8D-A30C-50D5841D4751}" type="slidenum">
              <a:rPr lang="en-US" smtClean="0"/>
              <a:pPr>
                <a:defRPr/>
              </a:pPr>
              <a:t>40</a:t>
            </a:fld>
            <a:endParaRPr lang="en-US" dirty="0"/>
          </a:p>
        </p:txBody>
      </p:sp>
    </p:spTree>
    <p:extLst>
      <p:ext uri="{BB962C8B-B14F-4D97-AF65-F5344CB8AC3E}">
        <p14:creationId xmlns:p14="http://schemas.microsoft.com/office/powerpoint/2010/main" val="651059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1"/>
            <a:ext cx="5485805" cy="4183995"/>
          </a:xfrm>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4</a:t>
            </a:fld>
            <a:endParaRPr lang="en-US" dirty="0"/>
          </a:p>
        </p:txBody>
      </p:sp>
    </p:spTree>
    <p:extLst>
      <p:ext uri="{BB962C8B-B14F-4D97-AF65-F5344CB8AC3E}">
        <p14:creationId xmlns:p14="http://schemas.microsoft.com/office/powerpoint/2010/main" val="1938351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p:txBody>
          <a:bodyPr wrap="square" numCol="1" anchor="t" anchorCtr="0" compatLnSpc="1">
            <a:prstTxWarp prst="textNoShape">
              <a:avLst/>
            </a:prstTxWarp>
          </a:bodyPr>
          <a:lstStyle/>
          <a:p>
            <a:pPr marL="465383" indent="-465383" defTabSz="873161">
              <a:lnSpc>
                <a:spcPct val="93000"/>
              </a:lnSpc>
              <a:spcBef>
                <a:spcPts val="2447"/>
              </a:spcBef>
              <a:buFont typeface="Arial" pitchFamily="34" charset="0"/>
              <a:buChar char="•"/>
              <a:defRPr/>
            </a:pPr>
            <a:endParaRPr lang="en-US" dirty="0"/>
          </a:p>
        </p:txBody>
      </p:sp>
      <p:sp>
        <p:nvSpPr>
          <p:cNvPr id="4" name="Slide Number Placeholder 3"/>
          <p:cNvSpPr>
            <a:spLocks noGrp="1"/>
          </p:cNvSpPr>
          <p:nvPr>
            <p:ph type="sldNum" sz="quarter" idx="5"/>
          </p:nvPr>
        </p:nvSpPr>
        <p:spPr/>
        <p:txBody>
          <a:bodyPr/>
          <a:lstStyle/>
          <a:p>
            <a:pPr>
              <a:defRPr/>
            </a:pPr>
            <a:fld id="{81388EE1-7F38-4A8D-A30C-50D5841D4751}" type="slidenum">
              <a:rPr lang="en-US" smtClean="0"/>
              <a:pPr>
                <a:defRPr/>
              </a:pPr>
              <a:t>41</a:t>
            </a:fld>
            <a:endParaRPr lang="en-US" dirty="0"/>
          </a:p>
        </p:txBody>
      </p:sp>
    </p:spTree>
    <p:extLst>
      <p:ext uri="{BB962C8B-B14F-4D97-AF65-F5344CB8AC3E}">
        <p14:creationId xmlns:p14="http://schemas.microsoft.com/office/powerpoint/2010/main" val="16835441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p:txBody>
          <a:bodyPr wrap="square" numCol="1" anchor="t" anchorCtr="0" compatLnSpc="1">
            <a:prstTxWarp prst="textNoShape">
              <a:avLst/>
            </a:prstTxWarp>
            <a:normAutofit/>
          </a:bodyPr>
          <a:lstStyle/>
          <a:p>
            <a:pPr marL="465383" indent="-465383" defTabSz="873161">
              <a:lnSpc>
                <a:spcPct val="93000"/>
              </a:lnSpc>
              <a:spcBef>
                <a:spcPts val="2447"/>
              </a:spcBef>
              <a:buFont typeface="Arial" pitchFamily="34" charset="0"/>
              <a:buChar char="•"/>
              <a:defRPr/>
            </a:pPr>
            <a:endParaRPr lang="en-US" sz="2300" dirty="0">
              <a:solidFill>
                <a:srgbClr val="000000"/>
              </a:solidFill>
              <a:latin typeface="UC Berkeley OS Sign"/>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81388EE1-7F38-4A8D-A30C-50D5841D4751}" type="slidenum">
              <a:rPr lang="en-US" smtClean="0"/>
              <a:pPr>
                <a:defRPr/>
              </a:pPr>
              <a:t>42</a:t>
            </a:fld>
            <a:endParaRPr lang="en-US" dirty="0"/>
          </a:p>
        </p:txBody>
      </p:sp>
    </p:spTree>
    <p:extLst>
      <p:ext uri="{BB962C8B-B14F-4D97-AF65-F5344CB8AC3E}">
        <p14:creationId xmlns:p14="http://schemas.microsoft.com/office/powerpoint/2010/main" val="9269109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43</a:t>
            </a:fld>
            <a:endParaRPr lang="en-US" dirty="0"/>
          </a:p>
        </p:txBody>
      </p:sp>
    </p:spTree>
    <p:extLst>
      <p:ext uri="{BB962C8B-B14F-4D97-AF65-F5344CB8AC3E}">
        <p14:creationId xmlns:p14="http://schemas.microsoft.com/office/powerpoint/2010/main" val="17178055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extLst>
      <p:ext uri="{BB962C8B-B14F-4D97-AF65-F5344CB8AC3E}">
        <p14:creationId xmlns:p14="http://schemas.microsoft.com/office/powerpoint/2010/main" val="9981798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a:p>
        </p:txBody>
      </p:sp>
    </p:spTree>
    <p:extLst>
      <p:ext uri="{BB962C8B-B14F-4D97-AF65-F5344CB8AC3E}">
        <p14:creationId xmlns:p14="http://schemas.microsoft.com/office/powerpoint/2010/main" val="23191320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49</a:t>
            </a:fld>
            <a:endParaRPr lang="en-US" dirty="0"/>
          </a:p>
        </p:txBody>
      </p:sp>
    </p:spTree>
    <p:extLst>
      <p:ext uri="{BB962C8B-B14F-4D97-AF65-F5344CB8AC3E}">
        <p14:creationId xmlns:p14="http://schemas.microsoft.com/office/powerpoint/2010/main" val="30745362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50</a:t>
            </a:fld>
            <a:endParaRPr lang="en-US"/>
          </a:p>
        </p:txBody>
      </p:sp>
    </p:spTree>
    <p:extLst>
      <p:ext uri="{BB962C8B-B14F-4D97-AF65-F5344CB8AC3E}">
        <p14:creationId xmlns:p14="http://schemas.microsoft.com/office/powerpoint/2010/main" val="39359141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52</a:t>
            </a:fld>
            <a:endParaRPr lang="en-US"/>
          </a:p>
        </p:txBody>
      </p:sp>
    </p:spTree>
    <p:extLst>
      <p:ext uri="{BB962C8B-B14F-4D97-AF65-F5344CB8AC3E}">
        <p14:creationId xmlns:p14="http://schemas.microsoft.com/office/powerpoint/2010/main" val="36520900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000" b="1"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53</a:t>
            </a:fld>
            <a:endParaRPr lang="en-US"/>
          </a:p>
        </p:txBody>
      </p:sp>
    </p:spTree>
    <p:extLst>
      <p:ext uri="{BB962C8B-B14F-4D97-AF65-F5344CB8AC3E}">
        <p14:creationId xmlns:p14="http://schemas.microsoft.com/office/powerpoint/2010/main" val="4095329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54</a:t>
            </a:fld>
            <a:endParaRPr lang="en-US"/>
          </a:p>
        </p:txBody>
      </p:sp>
    </p:spTree>
    <p:extLst>
      <p:ext uri="{BB962C8B-B14F-4D97-AF65-F5344CB8AC3E}">
        <p14:creationId xmlns:p14="http://schemas.microsoft.com/office/powerpoint/2010/main" val="11072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a:t>
            </a:fld>
            <a:endParaRPr lang="en-US" dirty="0"/>
          </a:p>
        </p:txBody>
      </p:sp>
    </p:spTree>
    <p:extLst>
      <p:ext uri="{BB962C8B-B14F-4D97-AF65-F5344CB8AC3E}">
        <p14:creationId xmlns:p14="http://schemas.microsoft.com/office/powerpoint/2010/main" val="11970353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55</a:t>
            </a:fld>
            <a:endParaRPr lang="en-US"/>
          </a:p>
        </p:txBody>
      </p:sp>
    </p:spTree>
    <p:extLst>
      <p:ext uri="{BB962C8B-B14F-4D97-AF65-F5344CB8AC3E}">
        <p14:creationId xmlns:p14="http://schemas.microsoft.com/office/powerpoint/2010/main" val="21849153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56</a:t>
            </a:fld>
            <a:endParaRPr lang="en-US"/>
          </a:p>
        </p:txBody>
      </p:sp>
    </p:spTree>
    <p:extLst>
      <p:ext uri="{BB962C8B-B14F-4D97-AF65-F5344CB8AC3E}">
        <p14:creationId xmlns:p14="http://schemas.microsoft.com/office/powerpoint/2010/main" val="15742550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57</a:t>
            </a:fld>
            <a:endParaRPr lang="en-US"/>
          </a:p>
        </p:txBody>
      </p:sp>
    </p:spTree>
    <p:extLst>
      <p:ext uri="{BB962C8B-B14F-4D97-AF65-F5344CB8AC3E}">
        <p14:creationId xmlns:p14="http://schemas.microsoft.com/office/powerpoint/2010/main" val="13176882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58</a:t>
            </a:fld>
            <a:endParaRPr lang="en-US" dirty="0"/>
          </a:p>
        </p:txBody>
      </p:sp>
    </p:spTree>
    <p:extLst>
      <p:ext uri="{BB962C8B-B14F-4D97-AF65-F5344CB8AC3E}">
        <p14:creationId xmlns:p14="http://schemas.microsoft.com/office/powerpoint/2010/main" val="10727880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59</a:t>
            </a:fld>
            <a:endParaRPr lang="en-US" dirty="0"/>
          </a:p>
        </p:txBody>
      </p:sp>
    </p:spTree>
    <p:extLst>
      <p:ext uri="{BB962C8B-B14F-4D97-AF65-F5344CB8AC3E}">
        <p14:creationId xmlns:p14="http://schemas.microsoft.com/office/powerpoint/2010/main" val="20586702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60</a:t>
            </a:fld>
            <a:endParaRPr lang="en-US"/>
          </a:p>
        </p:txBody>
      </p:sp>
    </p:spTree>
    <p:extLst>
      <p:ext uri="{BB962C8B-B14F-4D97-AF65-F5344CB8AC3E}">
        <p14:creationId xmlns:p14="http://schemas.microsoft.com/office/powerpoint/2010/main" val="15906410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62</a:t>
            </a:fld>
            <a:endParaRPr lang="en-US"/>
          </a:p>
        </p:txBody>
      </p:sp>
    </p:spTree>
    <p:extLst>
      <p:ext uri="{BB962C8B-B14F-4D97-AF65-F5344CB8AC3E}">
        <p14:creationId xmlns:p14="http://schemas.microsoft.com/office/powerpoint/2010/main" val="11362906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63</a:t>
            </a:fld>
            <a:endParaRPr lang="en-US"/>
          </a:p>
        </p:txBody>
      </p:sp>
    </p:spTree>
    <p:extLst>
      <p:ext uri="{BB962C8B-B14F-4D97-AF65-F5344CB8AC3E}">
        <p14:creationId xmlns:p14="http://schemas.microsoft.com/office/powerpoint/2010/main" val="334751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30DEA6E7-18A8-4D66-8220-611D52DEF261}" type="slidenum">
              <a:rPr lang="en-US" altLang="en-US" sz="1300" smtClean="0"/>
              <a:pPr/>
              <a:t>6</a:t>
            </a:fld>
            <a:endParaRPr lang="en-US" altLang="en-US" sz="1300"/>
          </a:p>
        </p:txBody>
      </p:sp>
    </p:spTree>
    <p:extLst>
      <p:ext uri="{BB962C8B-B14F-4D97-AF65-F5344CB8AC3E}">
        <p14:creationId xmlns:p14="http://schemas.microsoft.com/office/powerpoint/2010/main" val="2454754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6DBA372D-5F3B-470A-9BC8-09F79B519B7D}" type="slidenum">
              <a:rPr lang="en-US" smtClean="0"/>
              <a:pPr>
                <a:defRPr/>
              </a:pPr>
              <a:t>7</a:t>
            </a:fld>
            <a:endParaRPr lang="en-US" dirty="0"/>
          </a:p>
        </p:txBody>
      </p:sp>
    </p:spTree>
    <p:extLst>
      <p:ext uri="{BB962C8B-B14F-4D97-AF65-F5344CB8AC3E}">
        <p14:creationId xmlns:p14="http://schemas.microsoft.com/office/powerpoint/2010/main" val="1653158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6D12A4F-4F91-46A1-8F9B-04A02C5BBB22}" type="slidenum">
              <a:rPr lang="en-US" smtClean="0"/>
              <a:pPr>
                <a:defRPr/>
              </a:pPr>
              <a:t>8</a:t>
            </a:fld>
            <a:endParaRPr lang="en-US" dirty="0"/>
          </a:p>
        </p:txBody>
      </p:sp>
    </p:spTree>
    <p:extLst>
      <p:ext uri="{BB962C8B-B14F-4D97-AF65-F5344CB8AC3E}">
        <p14:creationId xmlns:p14="http://schemas.microsoft.com/office/powerpoint/2010/main" val="1639274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A73AB42D-34A4-4592-955E-06D883BD0555}" type="slidenum">
              <a:rPr lang="en-US" smtClean="0"/>
              <a:pPr>
                <a:defRPr/>
              </a:pPr>
              <a:t>9</a:t>
            </a:fld>
            <a:endParaRPr lang="en-US"/>
          </a:p>
        </p:txBody>
      </p:sp>
    </p:spTree>
    <p:extLst>
      <p:ext uri="{BB962C8B-B14F-4D97-AF65-F5344CB8AC3E}">
        <p14:creationId xmlns:p14="http://schemas.microsoft.com/office/powerpoint/2010/main" val="2062955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9B7C68-48CA-4F7E-A595-FD5BDC7FD61F}" type="datetimeFigureOut">
              <a:rPr lang="en-US" smtClean="0"/>
              <a:pPr/>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9B7C68-48CA-4F7E-A595-FD5BDC7FD61F}" type="datetimeFigureOut">
              <a:rPr lang="en-US" smtClean="0"/>
              <a:pPr/>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9B7C68-48CA-4F7E-A595-FD5BDC7FD61F}" type="datetimeFigureOut">
              <a:rPr lang="en-US" smtClean="0"/>
              <a:pPr/>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9B7C68-48CA-4F7E-A595-FD5BDC7FD61F}" type="datetimeFigureOut">
              <a:rPr lang="en-US" smtClean="0"/>
              <a:pPr/>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4/20/2021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artsandculture.google.com/usergallery/color-how-it-changes-the-mood-in-art/XgKSfPrv2f5sIQ"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oskicat.berkeley.edu/search~S1?/cBF455+.R853+1986/cbf++455+r853+1986/-3,-1,,B/browse" TargetMode="External"/><Relationship Id="rId7" Type="http://schemas.openxmlformats.org/officeDocument/2006/relationships/hyperlink" Target="https://oskicat.berkeley.edu/search~S1?/cZ666.5+.D57+2013/cz+++666.5+d57+2013/-3,-1,,B/browse" TargetMode="External"/><Relationship Id="rId2" Type="http://schemas.openxmlformats.org/officeDocument/2006/relationships/hyperlink" Target="https://oskicat.berkeley.edu/search~S1?/cTS171.4+.N67+2002/cts++171.4+n67+2002/-3,-1,,B/browse" TargetMode="External"/><Relationship Id="rId1" Type="http://schemas.openxmlformats.org/officeDocument/2006/relationships/slideLayout" Target="../slideLayouts/slideLayout2.xml"/><Relationship Id="rId6" Type="http://schemas.openxmlformats.org/officeDocument/2006/relationships/hyperlink" Target="https://oskicat.berkeley.edu/search~S1?/cBF311+.H88+1995/cbf++311+h88+1995/-3,-1,,B/browse" TargetMode="External"/><Relationship Id="rId5" Type="http://schemas.openxmlformats.org/officeDocument/2006/relationships/hyperlink" Target="https://oskicat.berkeley.edu/search~S1?/cP37+.L344+1987/cp++++37+l344+1987/-3,-1,,B/browse" TargetMode="External"/><Relationship Id="rId4" Type="http://schemas.openxmlformats.org/officeDocument/2006/relationships/hyperlink" Target="https://oskicat.berkeley.edu/search~S1?/cQA76.5+.M2951+1988/cqa+++76.5+m2951+1988/-3,-1,,B/browse"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a:sym typeface="UC Berkeley OS Sign"/>
              </a:rPr>
              <a:t>CogSci 150</a:t>
            </a:r>
            <a:br>
              <a:rPr lang="en-US" sz="3800" b="1" dirty="0">
                <a:sym typeface="UC Berkeley OS Sign"/>
              </a:rPr>
            </a:br>
            <a:r>
              <a:rPr lang="en-US" sz="3800" b="1" dirty="0">
                <a:sym typeface="UC Berkeley OS Sign"/>
              </a:rPr>
              <a:t>“Sensemaking and Organizing”</a:t>
            </a:r>
            <a:br>
              <a:rPr lang="en-US" sz="3800" b="1" dirty="0">
                <a:sym typeface="UC Berkeley OS Sign"/>
              </a:rPr>
            </a:br>
            <a:r>
              <a:rPr lang="en-US" sz="3800" b="1" dirty="0">
                <a:sym typeface="UC Berkeley OS Sign"/>
              </a:rPr>
              <a:t>Spring 2021</a:t>
            </a:r>
            <a:endParaRPr lang="en-US" sz="3400" dirty="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Robert J. Glushko</a:t>
            </a:r>
            <a:br>
              <a:rPr lang="en-US" sz="3000" dirty="0">
                <a:sym typeface="UC Berkeley OS Sign"/>
              </a:rPr>
            </a:br>
            <a:r>
              <a:rPr lang="en-US" sz="3000" dirty="0">
                <a:sym typeface="UC Berkeley OS Sign"/>
                <a:hlinkClick r:id="rId3"/>
              </a:rPr>
              <a:t>glushko@berkeley.edu</a:t>
            </a: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20 April 2021</a:t>
            </a:r>
          </a:p>
          <a:p>
            <a:pPr marL="0" indent="0" algn="ctr">
              <a:lnSpc>
                <a:spcPct val="120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000" dirty="0">
                <a:sym typeface="UC Berkeley OS Sign"/>
              </a:rPr>
            </a:br>
            <a:r>
              <a:rPr lang="en-US" sz="3600" dirty="0">
                <a:sym typeface="UC Berkeley OS Sign"/>
              </a:rPr>
              <a:t>25)  Course Review</a:t>
            </a:r>
            <a:endParaRPr lang="en-US" sz="3000" dirty="0">
              <a:solidFill>
                <a:srgbClr val="002955"/>
              </a:solidFill>
              <a:sym typeface="UC Berkeley OS Sign"/>
            </a:endParaRPr>
          </a:p>
        </p:txBody>
      </p:sp>
    </p:spTree>
  </p:cSld>
  <p:clrMapOvr>
    <a:masterClrMapping/>
  </p:clrMapOvr>
  <p:transition advTm="1551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7219" y="533400"/>
            <a:ext cx="8228707" cy="1190997"/>
          </a:xfrm>
        </p:spPr>
        <p:txBody>
          <a:bodyPr rtlCol="0">
            <a:no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4000" b="1" dirty="0">
                <a:sym typeface="UC Berkeley OS Sign"/>
              </a:rPr>
              <a:t>A “Design Space” or </a:t>
            </a:r>
            <a:br>
              <a:rPr lang="en-US" sz="4000" b="1" dirty="0">
                <a:sym typeface="UC Berkeley OS Sign"/>
              </a:rPr>
            </a:br>
            <a:r>
              <a:rPr lang="en-US" sz="4000" b="1" dirty="0">
                <a:sym typeface="UC Berkeley OS Sign"/>
              </a:rPr>
              <a:t>“Dimensional” Perspective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4" tIns="32142" rIns="64284" bIns="32142"/>
          <a:lstStyle/>
          <a:p>
            <a:pPr algn="ctr" defTabSz="914306">
              <a:defRPr/>
            </a:pPr>
            <a:fld id="{57E68CEA-94F7-4E73-AE5F-BB689206E7B1}" type="slidenum">
              <a:rPr lang="en-US" sz="1500">
                <a:solidFill>
                  <a:srgbClr val="002955"/>
                </a:solidFill>
                <a:latin typeface="UC Berkeley OS Sign"/>
                <a:ea typeface="MS PGothic" pitchFamily="34" charset="-128"/>
                <a:sym typeface="UC Berkeley OS Sign"/>
              </a:rPr>
              <a:pPr algn="ctr" defTabSz="914306">
                <a:defRPr/>
              </a:pPr>
              <a:t>10</a:t>
            </a:fld>
            <a:endParaRPr lang="en-US" sz="1500" dirty="0">
              <a:solidFill>
                <a:srgbClr val="002955"/>
              </a:solidFill>
              <a:latin typeface="UC Berkeley OS Sign"/>
              <a:ea typeface="MS PGothic" pitchFamily="34" charset="-128"/>
              <a:sym typeface="UC Berkeley OS Sign"/>
            </a:endParaRPr>
          </a:p>
        </p:txBody>
      </p:sp>
      <p:sp>
        <p:nvSpPr>
          <p:cNvPr id="24580" name="Rectangle 7"/>
          <p:cNvSpPr>
            <a:spLocks noChangeArrowheads="1"/>
          </p:cNvSpPr>
          <p:nvPr/>
        </p:nvSpPr>
        <p:spPr bwMode="auto">
          <a:xfrm>
            <a:off x="779116" y="2133600"/>
            <a:ext cx="8036719" cy="3856206"/>
          </a:xfrm>
          <a:prstGeom prst="rect">
            <a:avLst/>
          </a:prstGeom>
          <a:noFill/>
          <a:ln w="9525">
            <a:noFill/>
            <a:miter lim="800000"/>
            <a:headEnd/>
            <a:tailEnd/>
          </a:ln>
        </p:spPr>
        <p:txBody>
          <a:bodyPr lIns="64284" tIns="32142" rIns="64284" bIns="32142">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sym typeface="UC Berkeley OS Sign"/>
              </a:rPr>
              <a:t>In </a:t>
            </a:r>
            <a:r>
              <a:rPr lang="en-US" sz="3200" dirty="0">
                <a:solidFill>
                  <a:srgbClr val="FF0000"/>
                </a:solidFill>
                <a:latin typeface="UC Berkeley OS Sign"/>
                <a:sym typeface="UC Berkeley OS Sign"/>
              </a:rPr>
              <a:t>addition to </a:t>
            </a:r>
            <a:r>
              <a:rPr lang="en-US" sz="3200" dirty="0">
                <a:latin typeface="UC Berkeley OS Sign"/>
                <a:sym typeface="UC Berkeley OS Sign"/>
              </a:rPr>
              <a:t>using categories like Library or Museum or Business Information System, consider a specific organizing system as a point in a multidimensional design space and these categories as regions in that space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sym typeface="UC Berkeley OS Sign"/>
              </a:rPr>
              <a:t> This treats the familiar categories as </a:t>
            </a:r>
            <a:r>
              <a:rPr lang="en-US" sz="3200" dirty="0">
                <a:solidFill>
                  <a:srgbClr val="FF0000"/>
                </a:solidFill>
                <a:latin typeface="UC Berkeley OS Sign"/>
                <a:sym typeface="UC Berkeley OS Sign"/>
              </a:rPr>
              <a:t>“design patterns” </a:t>
            </a:r>
            <a:r>
              <a:rPr lang="en-US" sz="3200" dirty="0">
                <a:latin typeface="UC Berkeley OS Sign"/>
                <a:sym typeface="UC Berkeley OS Sign"/>
              </a:rPr>
              <a:t>that embody typical configurations of design choices</a:t>
            </a:r>
          </a:p>
        </p:txBody>
      </p:sp>
    </p:spTree>
    <p:extLst>
      <p:ext uri="{BB962C8B-B14F-4D97-AF65-F5344CB8AC3E}">
        <p14:creationId xmlns:p14="http://schemas.microsoft.com/office/powerpoint/2010/main" val="3710246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93812" y="685800"/>
            <a:ext cx="8228707" cy="1190997"/>
          </a:xfrm>
        </p:spPr>
        <p:txBody>
          <a:bodyPr rtlCol="0">
            <a:no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4000" b="1" dirty="0">
                <a:sym typeface="UC Berkeley OS Sign"/>
              </a:rPr>
              <a:t>The 6 Dimensions of </a:t>
            </a:r>
            <a:br>
              <a:rPr lang="en-US" sz="4000" b="1" dirty="0">
                <a:sym typeface="UC Berkeley OS Sign"/>
              </a:rPr>
            </a:br>
            <a:r>
              <a:rPr lang="en-US" sz="4000" b="1" dirty="0">
                <a:sym typeface="UC Berkeley OS Sign"/>
              </a:rPr>
              <a:t>an Organizing System</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4" tIns="32142" rIns="64284" bIns="32142"/>
          <a:lstStyle/>
          <a:p>
            <a:pPr algn="ctr" defTabSz="914306">
              <a:defRPr/>
            </a:pPr>
            <a:fld id="{C12320F5-D511-4A0A-BD3A-14D56C638F71}" type="slidenum">
              <a:rPr lang="en-US" sz="1500">
                <a:solidFill>
                  <a:srgbClr val="002955"/>
                </a:solidFill>
                <a:latin typeface="UC Berkeley OS Sign"/>
                <a:ea typeface="MS PGothic" pitchFamily="34" charset="-128"/>
                <a:sym typeface="UC Berkeley OS Sign"/>
              </a:rPr>
              <a:pPr algn="ctr" defTabSz="914306">
                <a:defRPr/>
              </a:pPr>
              <a:t>11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2362200"/>
            <a:ext cx="8036719" cy="4671622"/>
          </a:xfrm>
          <a:prstGeom prst="rect">
            <a:avLst/>
          </a:prstGeom>
          <a:noFill/>
          <a:ln w="9525">
            <a:noFill/>
            <a:miter lim="800000"/>
            <a:headEnd/>
            <a:tailEnd/>
          </a:ln>
        </p:spPr>
        <p:txBody>
          <a:bodyPr lIns="64284" tIns="32142" rIns="64284" bIns="32142">
            <a:spAutoFit/>
          </a:bodyPr>
          <a:lstStyle/>
          <a:p>
            <a:pPr marL="522368" indent="-522368" eaLnBrk="0" hangingPunct="0">
              <a:lnSpc>
                <a:spcPct val="93000"/>
              </a:lnSpc>
              <a:spcBef>
                <a:spcPts val="1266"/>
              </a:spcBef>
              <a:buFont typeface="+mj-lt"/>
              <a:buAutoNum type="arabicPeriod"/>
              <a:defRPr/>
            </a:pPr>
            <a:r>
              <a:rPr lang="en-US" sz="3600" kern="0" dirty="0">
                <a:latin typeface="UC Berkeley OS Sign"/>
              </a:rPr>
              <a:t>What Is Being Organized?</a:t>
            </a:r>
          </a:p>
          <a:p>
            <a:pPr marL="522368" indent="-522368" eaLnBrk="0" hangingPunct="0">
              <a:lnSpc>
                <a:spcPct val="93000"/>
              </a:lnSpc>
              <a:spcBef>
                <a:spcPts val="1266"/>
              </a:spcBef>
              <a:buFont typeface="+mj-lt"/>
              <a:buAutoNum type="arabicPeriod"/>
              <a:defRPr/>
            </a:pPr>
            <a:r>
              <a:rPr lang="en-US" sz="3600" kern="0" dirty="0">
                <a:latin typeface="UC Berkeley OS Sign"/>
              </a:rPr>
              <a:t>Why Is It Being Organized?</a:t>
            </a:r>
          </a:p>
          <a:p>
            <a:pPr marL="522368" indent="-522368" eaLnBrk="0" hangingPunct="0">
              <a:lnSpc>
                <a:spcPct val="93000"/>
              </a:lnSpc>
              <a:spcBef>
                <a:spcPts val="1266"/>
              </a:spcBef>
              <a:buFont typeface="+mj-lt"/>
              <a:buAutoNum type="arabicPeriod"/>
              <a:defRPr/>
            </a:pPr>
            <a:r>
              <a:rPr lang="en-US" sz="3600" kern="0" dirty="0">
                <a:latin typeface="UC Berkeley OS Sign"/>
              </a:rPr>
              <a:t>How Much Is It Being Organized?</a:t>
            </a:r>
          </a:p>
          <a:p>
            <a:pPr marL="522368" indent="-522368" eaLnBrk="0" hangingPunct="0">
              <a:lnSpc>
                <a:spcPct val="93000"/>
              </a:lnSpc>
              <a:spcBef>
                <a:spcPts val="1266"/>
              </a:spcBef>
              <a:buFont typeface="+mj-lt"/>
              <a:buAutoNum type="arabicPeriod"/>
              <a:defRPr/>
            </a:pPr>
            <a:r>
              <a:rPr lang="en-US" sz="3600" kern="0" dirty="0">
                <a:latin typeface="UC Berkeley OS Sign"/>
              </a:rPr>
              <a:t>When Is It Being Organized?</a:t>
            </a:r>
          </a:p>
          <a:p>
            <a:pPr marL="522368" indent="-522368" eaLnBrk="0" hangingPunct="0">
              <a:lnSpc>
                <a:spcPct val="93000"/>
              </a:lnSpc>
              <a:spcBef>
                <a:spcPts val="1266"/>
              </a:spcBef>
              <a:buFont typeface="+mj-lt"/>
              <a:buAutoNum type="arabicPeriod"/>
              <a:defRPr/>
            </a:pPr>
            <a:r>
              <a:rPr lang="en-US" sz="3600" kern="0" dirty="0">
                <a:latin typeface="UC Berkeley OS Sign"/>
              </a:rPr>
              <a:t>Who (or What) is Organizing It?</a:t>
            </a:r>
          </a:p>
          <a:p>
            <a:pPr marL="522368" indent="-522368" eaLnBrk="0" hangingPunct="0">
              <a:lnSpc>
                <a:spcPct val="93000"/>
              </a:lnSpc>
              <a:spcBef>
                <a:spcPts val="1266"/>
              </a:spcBef>
              <a:buFont typeface="+mj-lt"/>
              <a:buAutoNum type="arabicPeriod"/>
              <a:defRPr/>
            </a:pPr>
            <a:r>
              <a:rPr lang="en-US" sz="3600" kern="0" dirty="0">
                <a:latin typeface="UC Berkeley OS Sign"/>
              </a:rPr>
              <a:t>Where is it Organized?</a:t>
            </a:r>
          </a:p>
          <a:p>
            <a:pPr marL="522368" indent="-522368" eaLnBrk="0" hangingPunct="0">
              <a:lnSpc>
                <a:spcPct val="93000"/>
              </a:lnSpc>
              <a:spcBef>
                <a:spcPts val="1266"/>
              </a:spcBef>
              <a:defRPr/>
            </a:pPr>
            <a:endParaRPr lang="en-US" sz="3600" kern="0" dirty="0">
              <a:latin typeface="UC Berkeley OS Sign"/>
            </a:endParaRPr>
          </a:p>
        </p:txBody>
      </p:sp>
    </p:spTree>
    <p:extLst>
      <p:ext uri="{BB962C8B-B14F-4D97-AF65-F5344CB8AC3E}">
        <p14:creationId xmlns:p14="http://schemas.microsoft.com/office/powerpoint/2010/main" val="15865884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84804" y="152400"/>
            <a:ext cx="8228707" cy="1190997"/>
          </a:xfrm>
        </p:spPr>
        <p:txBody>
          <a:bodyPr>
            <a:no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4000" b="1" dirty="0">
                <a:sym typeface="UC Berkeley OS Sign"/>
              </a:rPr>
              <a:t>Consequences of </a:t>
            </a:r>
            <a:br>
              <a:rPr lang="en-US" sz="4000" b="1" dirty="0">
                <a:sym typeface="UC Berkeley OS Sign"/>
              </a:rPr>
            </a:br>
            <a:r>
              <a:rPr lang="en-US" sz="4000" b="1" dirty="0">
                <a:sym typeface="UC Berkeley OS Sign"/>
              </a:rPr>
              <a:t>Dimensional Thinking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4" tIns="32142" rIns="64284" bIns="32142"/>
          <a:lstStyle/>
          <a:p>
            <a:pPr algn="ctr" defTabSz="914306">
              <a:defRPr/>
            </a:pPr>
            <a:fld id="{454AF8C3-DC46-4858-A30B-614C6705C12D}" type="slidenum">
              <a:rPr lang="en-US" sz="1500">
                <a:solidFill>
                  <a:srgbClr val="002955"/>
                </a:solidFill>
                <a:latin typeface="UC Berkeley OS Sign"/>
                <a:ea typeface="MS PGothic" pitchFamily="34" charset="-128"/>
                <a:sym typeface="UC Berkeley OS Sign"/>
              </a:rPr>
              <a:pPr algn="ctr" defTabSz="914306">
                <a:defRPr/>
              </a:pPr>
              <a:t>12</a:t>
            </a:fld>
            <a:endParaRPr lang="en-US" sz="1500" dirty="0">
              <a:solidFill>
                <a:srgbClr val="002955"/>
              </a:solidFill>
              <a:latin typeface="UC Berkeley OS Sign"/>
              <a:ea typeface="MS PGothic" pitchFamily="34" charset="-128"/>
              <a:sym typeface="UC Berkeley OS Sign"/>
            </a:endParaRPr>
          </a:p>
        </p:txBody>
      </p:sp>
      <p:sp>
        <p:nvSpPr>
          <p:cNvPr id="25604" name="Rectangle 7"/>
          <p:cNvSpPr>
            <a:spLocks noChangeArrowheads="1"/>
          </p:cNvSpPr>
          <p:nvPr/>
        </p:nvSpPr>
        <p:spPr bwMode="auto">
          <a:xfrm>
            <a:off x="735584" y="1524000"/>
            <a:ext cx="8036719" cy="4929064"/>
          </a:xfrm>
          <a:prstGeom prst="rect">
            <a:avLst/>
          </a:prstGeom>
          <a:noFill/>
          <a:ln w="9525">
            <a:noFill/>
            <a:miter lim="800000"/>
            <a:headEnd/>
            <a:tailEnd/>
          </a:ln>
        </p:spPr>
        <p:txBody>
          <a:bodyPr lIns="64284" tIns="32142" rIns="64284" bIns="32142">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sym typeface="UC Berkeley OS Sign"/>
              </a:rPr>
              <a:t>Overcomes the bias and conservatism inherent in familiar categories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sym typeface="UC Berkeley OS Sign"/>
              </a:rPr>
              <a:t>Design patterns support multi-disciplinary work that cuts across familiar categories and applies knowledge about them to new domains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sym typeface="UC Berkeley OS Sign"/>
              </a:rPr>
              <a:t>Creates a design vocabulary for translating concepts and concerns from category and discipline-specific vocabularies  </a:t>
            </a:r>
            <a:r>
              <a:rPr lang="en-US" sz="3200" b="1" i="1" dirty="0">
                <a:solidFill>
                  <a:srgbClr val="FF0000"/>
                </a:solidFill>
                <a:latin typeface="UC Berkeley OS Sign"/>
                <a:sym typeface="UC Berkeley OS Sign"/>
              </a:rPr>
              <a:t>(the secret of being a successful consultant)</a:t>
            </a:r>
          </a:p>
        </p:txBody>
      </p:sp>
    </p:spTree>
    <p:extLst>
      <p:ext uri="{BB962C8B-B14F-4D97-AF65-F5344CB8AC3E}">
        <p14:creationId xmlns:p14="http://schemas.microsoft.com/office/powerpoint/2010/main" val="310957971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FF9B-84E5-4030-95DD-3F9F4728900A}"/>
              </a:ext>
            </a:extLst>
          </p:cNvPr>
          <p:cNvSpPr>
            <a:spLocks noGrp="1"/>
          </p:cNvSpPr>
          <p:nvPr>
            <p:ph type="title"/>
          </p:nvPr>
        </p:nvSpPr>
        <p:spPr>
          <a:xfrm>
            <a:off x="381000" y="7937"/>
            <a:ext cx="8229600" cy="1143000"/>
          </a:xfrm>
        </p:spPr>
        <p:txBody>
          <a:bodyPr>
            <a:normAutofit fontScale="90000"/>
          </a:bodyPr>
          <a:lstStyle/>
          <a:p>
            <a:r>
              <a:rPr lang="en-US" b="1" dirty="0"/>
              <a:t>External Representations are Organizing Systems</a:t>
            </a:r>
          </a:p>
        </p:txBody>
      </p:sp>
      <p:pic>
        <p:nvPicPr>
          <p:cNvPr id="5" name="Content Placeholder 4">
            <a:extLst>
              <a:ext uri="{FF2B5EF4-FFF2-40B4-BE49-F238E27FC236}">
                <a16:creationId xmlns:a16="http://schemas.microsoft.com/office/drawing/2014/main" id="{1A5CD6BC-1410-471B-964F-521DCFD50A76}"/>
              </a:ext>
            </a:extLst>
          </p:cNvPr>
          <p:cNvPicPr>
            <a:picLocks noGrp="1" noChangeAspect="1"/>
          </p:cNvPicPr>
          <p:nvPr>
            <p:ph idx="1"/>
          </p:nvPr>
        </p:nvPicPr>
        <p:blipFill>
          <a:blip r:embed="rId2"/>
          <a:stretch>
            <a:fillRect/>
          </a:stretch>
        </p:blipFill>
        <p:spPr>
          <a:xfrm>
            <a:off x="423985" y="1752600"/>
            <a:ext cx="3635815" cy="4525963"/>
          </a:xfrm>
        </p:spPr>
      </p:pic>
      <p:pic>
        <p:nvPicPr>
          <p:cNvPr id="7" name="Picture 6">
            <a:extLst>
              <a:ext uri="{FF2B5EF4-FFF2-40B4-BE49-F238E27FC236}">
                <a16:creationId xmlns:a16="http://schemas.microsoft.com/office/drawing/2014/main" id="{2E6873B8-0A37-48CD-B57C-94201234B928}"/>
              </a:ext>
            </a:extLst>
          </p:cNvPr>
          <p:cNvPicPr>
            <a:picLocks noChangeAspect="1"/>
          </p:cNvPicPr>
          <p:nvPr/>
        </p:nvPicPr>
        <p:blipFill>
          <a:blip r:embed="rId3"/>
          <a:stretch>
            <a:fillRect/>
          </a:stretch>
        </p:blipFill>
        <p:spPr>
          <a:xfrm>
            <a:off x="4474307" y="1372514"/>
            <a:ext cx="3155754" cy="2292109"/>
          </a:xfrm>
          <a:prstGeom prst="rect">
            <a:avLst/>
          </a:prstGeom>
        </p:spPr>
      </p:pic>
      <p:pic>
        <p:nvPicPr>
          <p:cNvPr id="9" name="Picture 8">
            <a:extLst>
              <a:ext uri="{FF2B5EF4-FFF2-40B4-BE49-F238E27FC236}">
                <a16:creationId xmlns:a16="http://schemas.microsoft.com/office/drawing/2014/main" id="{7AF76291-B25A-456D-9363-9E426B55ABE4}"/>
              </a:ext>
            </a:extLst>
          </p:cNvPr>
          <p:cNvPicPr>
            <a:picLocks noChangeAspect="1"/>
          </p:cNvPicPr>
          <p:nvPr/>
        </p:nvPicPr>
        <p:blipFill>
          <a:blip r:embed="rId4"/>
          <a:stretch>
            <a:fillRect/>
          </a:stretch>
        </p:blipFill>
        <p:spPr>
          <a:xfrm>
            <a:off x="4480169" y="3886200"/>
            <a:ext cx="4059800" cy="2770650"/>
          </a:xfrm>
          <a:prstGeom prst="rect">
            <a:avLst/>
          </a:prstGeom>
        </p:spPr>
      </p:pic>
    </p:spTree>
    <p:extLst>
      <p:ext uri="{BB962C8B-B14F-4D97-AF65-F5344CB8AC3E}">
        <p14:creationId xmlns:p14="http://schemas.microsoft.com/office/powerpoint/2010/main" val="2177762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Grp="1" noChangeArrowheads="1"/>
          </p:cNvSpPr>
          <p:nvPr>
            <p:ph type="title"/>
          </p:nvPr>
        </p:nvSpPr>
        <p:spPr>
          <a:xfrm>
            <a:off x="304800" y="762000"/>
            <a:ext cx="8228707" cy="1190997"/>
          </a:xfrm>
        </p:spPr>
        <p:txBody>
          <a:bodyPr>
            <a:normAutofit/>
          </a:bodyPr>
          <a:lstStyle/>
          <a:p>
            <a:pPr fontAlgn="base">
              <a:lnSpc>
                <a:spcPct val="92000"/>
              </a:lnSpc>
              <a:spcAft>
                <a:spcPct val="0"/>
              </a:spcAft>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altLang="en-US" sz="4000" b="1" dirty="0">
                <a:sym typeface="UC Berkeley OS Sign"/>
              </a:rPr>
              <a:t>The Activities in Organizing Systems</a:t>
            </a:r>
          </a:p>
        </p:txBody>
      </p:sp>
      <p:sp>
        <p:nvSpPr>
          <p:cNvPr id="97283" name="Text Box 6"/>
          <p:cNvSpPr txBox="1">
            <a:spLocks noChangeArrowheads="1"/>
          </p:cNvSpPr>
          <p:nvPr/>
        </p:nvSpPr>
        <p:spPr bwMode="auto">
          <a:xfrm>
            <a:off x="8772303" y="6594574"/>
            <a:ext cx="87064"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fld id="{293E031E-841D-437C-86C3-E7E22269A03B}" type="slidenum">
              <a:rPr lang="en-US" altLang="en-US" sz="1477">
                <a:solidFill>
                  <a:srgbClr val="002955"/>
                </a:solidFill>
                <a:latin typeface="UC Berkeley OS Sign"/>
                <a:ea typeface="MS PGothic" panose="020B0600070205080204" pitchFamily="34" charset="-128"/>
                <a:sym typeface="UC Berkeley OS Sign"/>
              </a:rPr>
              <a:pPr algn="ctr" eaLnBrk="1" hangingPunct="1"/>
              <a:t>14</a:t>
            </a:fld>
            <a:endParaRPr lang="en-US" altLang="en-US" sz="1477">
              <a:solidFill>
                <a:srgbClr val="002955"/>
              </a:solidFill>
              <a:latin typeface="UC Berkeley OS Sign"/>
              <a:ea typeface="MS PGothic" panose="020B0600070205080204" pitchFamily="34" charset="-128"/>
              <a:sym typeface="UC Berkeley OS Sign"/>
            </a:endParaRPr>
          </a:p>
        </p:txBody>
      </p:sp>
      <p:sp>
        <p:nvSpPr>
          <p:cNvPr id="97284" name="Rectangle 7"/>
          <p:cNvSpPr>
            <a:spLocks noChangeArrowheads="1"/>
          </p:cNvSpPr>
          <p:nvPr/>
        </p:nvSpPr>
        <p:spPr bwMode="auto">
          <a:xfrm>
            <a:off x="553641" y="2035969"/>
            <a:ext cx="8036719" cy="4390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6858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nSpc>
                <a:spcPct val="92000"/>
              </a:lnSpc>
              <a:spcBef>
                <a:spcPts val="1266"/>
              </a:spcBef>
              <a:buClr>
                <a:srgbClr val="002955"/>
              </a:buClr>
              <a:buSzPct val="44000"/>
              <a:buFont typeface="Wingdings" panose="05000000000000000000" pitchFamily="2" charset="2"/>
              <a:buChar char="l"/>
            </a:pPr>
            <a:r>
              <a:rPr lang="en-US" altLang="en-US" sz="3094" dirty="0"/>
              <a:t>We can identify four activities in the lifecycle of every organizing system:</a:t>
            </a:r>
          </a:p>
          <a:p>
            <a:pPr lvl="1">
              <a:lnSpc>
                <a:spcPct val="92000"/>
              </a:lnSpc>
              <a:spcBef>
                <a:spcPts val="1266"/>
              </a:spcBef>
              <a:buClr>
                <a:srgbClr val="002955"/>
              </a:buClr>
              <a:buSzPct val="44000"/>
              <a:buFont typeface="Wingdings" panose="05000000000000000000" pitchFamily="2" charset="2"/>
              <a:buChar char="l"/>
            </a:pPr>
            <a:r>
              <a:rPr lang="en-US" altLang="en-US" sz="3094" dirty="0">
                <a:solidFill>
                  <a:srgbClr val="FF0000"/>
                </a:solidFill>
              </a:rPr>
              <a:t>Selecting</a:t>
            </a:r>
            <a:r>
              <a:rPr lang="en-US" altLang="en-US" sz="3094" dirty="0"/>
              <a:t> resources</a:t>
            </a:r>
          </a:p>
          <a:p>
            <a:pPr lvl="1">
              <a:lnSpc>
                <a:spcPct val="92000"/>
              </a:lnSpc>
              <a:spcBef>
                <a:spcPts val="1266"/>
              </a:spcBef>
              <a:buClr>
                <a:srgbClr val="002955"/>
              </a:buClr>
              <a:buSzPct val="44000"/>
              <a:buFont typeface="Wingdings" panose="05000000000000000000" pitchFamily="2" charset="2"/>
              <a:buChar char="l"/>
            </a:pPr>
            <a:r>
              <a:rPr lang="en-US" altLang="en-US" sz="3094" dirty="0">
                <a:solidFill>
                  <a:srgbClr val="FF0000"/>
                </a:solidFill>
              </a:rPr>
              <a:t>Organizing</a:t>
            </a:r>
            <a:r>
              <a:rPr lang="en-US" altLang="en-US" sz="3094" dirty="0"/>
              <a:t> resources</a:t>
            </a:r>
          </a:p>
          <a:p>
            <a:pPr lvl="1">
              <a:lnSpc>
                <a:spcPct val="92000"/>
              </a:lnSpc>
              <a:spcBef>
                <a:spcPts val="1266"/>
              </a:spcBef>
              <a:buClr>
                <a:srgbClr val="002955"/>
              </a:buClr>
              <a:buSzPct val="44000"/>
              <a:buFont typeface="Wingdings" panose="05000000000000000000" pitchFamily="2" charset="2"/>
              <a:buChar char="l"/>
            </a:pPr>
            <a:r>
              <a:rPr lang="en-US" altLang="en-US" sz="3094" dirty="0">
                <a:solidFill>
                  <a:srgbClr val="FF0000"/>
                </a:solidFill>
              </a:rPr>
              <a:t>Designing</a:t>
            </a:r>
            <a:r>
              <a:rPr lang="en-US" altLang="en-US" sz="3094" dirty="0"/>
              <a:t> </a:t>
            </a:r>
            <a:r>
              <a:rPr lang="en-US" altLang="en-US" sz="3094" dirty="0">
                <a:solidFill>
                  <a:srgbClr val="FF0000"/>
                </a:solidFill>
              </a:rPr>
              <a:t>resource-based interactions</a:t>
            </a:r>
            <a:r>
              <a:rPr lang="en-US" altLang="en-US" sz="3094" dirty="0"/>
              <a:t> and services</a:t>
            </a:r>
          </a:p>
          <a:p>
            <a:pPr lvl="1">
              <a:lnSpc>
                <a:spcPct val="92000"/>
              </a:lnSpc>
              <a:spcBef>
                <a:spcPts val="1266"/>
              </a:spcBef>
              <a:buClr>
                <a:srgbClr val="002955"/>
              </a:buClr>
              <a:buSzPct val="44000"/>
              <a:buFont typeface="Wingdings" panose="05000000000000000000" pitchFamily="2" charset="2"/>
              <a:buChar char="l"/>
            </a:pPr>
            <a:r>
              <a:rPr lang="en-US" altLang="en-US" sz="3094" dirty="0">
                <a:solidFill>
                  <a:srgbClr val="FF0000"/>
                </a:solidFill>
              </a:rPr>
              <a:t>Maintaining </a:t>
            </a:r>
            <a:r>
              <a:rPr lang="en-US" altLang="en-US" sz="3094" dirty="0"/>
              <a:t>resources</a:t>
            </a:r>
          </a:p>
          <a:p>
            <a:pPr lvl="1">
              <a:lnSpc>
                <a:spcPct val="92000"/>
              </a:lnSpc>
              <a:spcBef>
                <a:spcPts val="1266"/>
              </a:spcBef>
              <a:buClr>
                <a:srgbClr val="002955"/>
              </a:buClr>
              <a:buSzPct val="44000"/>
              <a:buFont typeface="Wingdings" panose="05000000000000000000" pitchFamily="2" charset="2"/>
              <a:buChar char="l"/>
            </a:pPr>
            <a:endParaRPr lang="en-US" altLang="en-US" sz="2812" dirty="0">
              <a:latin typeface="UC Berkeley OS Sign"/>
            </a:endParaRPr>
          </a:p>
        </p:txBody>
      </p:sp>
    </p:spTree>
    <p:extLst>
      <p:ext uri="{BB962C8B-B14F-4D97-AF65-F5344CB8AC3E}">
        <p14:creationId xmlns:p14="http://schemas.microsoft.com/office/powerpoint/2010/main" val="921001616"/>
      </p:ext>
    </p:extLst>
  </p:cSld>
  <p:clrMapOvr>
    <a:masterClrMapping/>
  </p:clrMapOvr>
  <mc:AlternateContent xmlns:mc="http://schemas.openxmlformats.org/markup-compatibility/2006" xmlns:p14="http://schemas.microsoft.com/office/powerpoint/2010/main">
    <mc:Choice Requires="p14">
      <p:transition spd="slow" p14:dur="2000" advTm="16442"/>
    </mc:Choice>
    <mc:Fallback xmlns="">
      <p:transition spd="slow" advTm="1644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Grp="1" noChangeArrowheads="1"/>
          </p:cNvSpPr>
          <p:nvPr>
            <p:ph type="title"/>
          </p:nvPr>
        </p:nvSpPr>
        <p:spPr>
          <a:xfrm>
            <a:off x="1238994" y="897433"/>
            <a:ext cx="6171531" cy="892969"/>
          </a:xfrm>
        </p:spPr>
        <p:txBody>
          <a:bodyPr>
            <a:noAutofit/>
          </a:bodyPr>
          <a:lstStyle/>
          <a:p>
            <a:pPr>
              <a:lnSpc>
                <a:spcPct val="92000"/>
              </a:lnSpc>
              <a:spcBef>
                <a:spcPts val="949"/>
              </a:spcBef>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altLang="en-US" sz="6000" dirty="0">
                <a:ea typeface="+mn-ea"/>
                <a:cs typeface="+mn-cs"/>
                <a:sym typeface="UC Berkeley OS Sign"/>
              </a:rPr>
              <a:t>Resources:</a:t>
            </a:r>
          </a:p>
        </p:txBody>
      </p:sp>
      <p:sp>
        <p:nvSpPr>
          <p:cNvPr id="4098" name="Rectangle 2"/>
          <p:cNvSpPr>
            <a:spLocks noGrp="1" noChangeArrowheads="1"/>
          </p:cNvSpPr>
          <p:nvPr>
            <p:ph idx="1"/>
          </p:nvPr>
        </p:nvSpPr>
        <p:spPr>
          <a:xfrm>
            <a:off x="1484560" y="2354089"/>
            <a:ext cx="6148090" cy="3368725"/>
          </a:xfrm>
        </p:spPr>
        <p:txBody>
          <a:bodyPr/>
          <a:lstStyle/>
          <a:p>
            <a:pPr marL="0" indent="0" algn="ctr">
              <a:lnSpc>
                <a:spcPct val="92000"/>
              </a:lnSpc>
              <a:buClr>
                <a:srgbClr val="002955"/>
              </a:buClr>
              <a:buSzPct val="44000"/>
              <a:buNone/>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sz="4800" b="1" i="1" dirty="0">
                <a:solidFill>
                  <a:srgbClr val="FF0000"/>
                </a:solidFill>
                <a:sym typeface="UC Berkeley OS Sign"/>
              </a:rPr>
              <a:t>Anything of value that can support goal-oriented activity</a:t>
            </a:r>
            <a:endParaRPr lang="en-US" sz="4800" b="1" i="1" dirty="0">
              <a:solidFill>
                <a:srgbClr val="FF0000"/>
              </a:solidFill>
            </a:endParaRPr>
          </a:p>
          <a:p>
            <a:pPr marL="120541" indent="-120541">
              <a:lnSpc>
                <a:spcPct val="92000"/>
              </a:lnSpc>
              <a:buClr>
                <a:srgbClr val="002955"/>
              </a:buClr>
              <a:buSzPct val="44000"/>
              <a:buFont typeface="Wingdings" pitchFamily="2" charset="2"/>
              <a:buChar char="l"/>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2109" dirty="0"/>
          </a:p>
        </p:txBody>
      </p:sp>
    </p:spTree>
    <p:extLst>
      <p:ext uri="{BB962C8B-B14F-4D97-AF65-F5344CB8AC3E}">
        <p14:creationId xmlns:p14="http://schemas.microsoft.com/office/powerpoint/2010/main" val="3213265330"/>
      </p:ext>
    </p:extLst>
  </p:cSld>
  <p:clrMapOvr>
    <a:masterClrMapping/>
  </p:clrMapOvr>
  <p:transition spd="slow" advTm="24367"/>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What is a Resource?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371600"/>
            <a:ext cx="8036719" cy="5421514"/>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When you look at, refer to, or pick up a natural physical object, it usually seems that it is "one thing"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But many things have highly visible parts or internal structures, and we must decide whether to treat them as assemblies or aggregations of these separate things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For digital and computational resources, it is much harder to know how many parts we can or should identify</a:t>
            </a:r>
          </a:p>
          <a:p>
            <a:endParaRPr lang="en-US" sz="3200" dirty="0"/>
          </a:p>
        </p:txBody>
      </p:sp>
    </p:spTree>
    <p:extLst>
      <p:ext uri="{BB962C8B-B14F-4D97-AF65-F5344CB8AC3E}">
        <p14:creationId xmlns:p14="http://schemas.microsoft.com/office/powerpoint/2010/main" val="33683269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615995" y="381000"/>
            <a:ext cx="6171530" cy="893248"/>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Two Aspects of “Thingness”</a:t>
            </a:r>
          </a:p>
        </p:txBody>
      </p:sp>
      <p:sp>
        <p:nvSpPr>
          <p:cNvPr id="29699" name="Text Box 6"/>
          <p:cNvSpPr txBox="1">
            <a:spLocks noChangeArrowheads="1"/>
          </p:cNvSpPr>
          <p:nvPr/>
        </p:nvSpPr>
        <p:spPr bwMode="auto">
          <a:xfrm>
            <a:off x="7722227" y="5803180"/>
            <a:ext cx="65298" cy="167432"/>
          </a:xfrm>
          <a:prstGeom prst="rect">
            <a:avLst/>
          </a:prstGeom>
          <a:noFill/>
          <a:ln w="12700">
            <a:noFill/>
            <a:miter lim="800000"/>
            <a:headEnd/>
            <a:tailEnd/>
          </a:ln>
        </p:spPr>
        <p:txBody>
          <a:bodyPr wrap="none" lIns="48218" tIns="24110" rIns="48218" bIns="24110"/>
          <a:lstStyle/>
          <a:p>
            <a:pPr algn="ctr"/>
            <a:fld id="{3B9DB3E3-68DC-4616-921E-9097AE825FF2}" type="slidenum">
              <a:rPr lang="en-US" sz="1125">
                <a:solidFill>
                  <a:srgbClr val="002955"/>
                </a:solidFill>
                <a:latin typeface="UC Berkeley OS Sign"/>
                <a:ea typeface="MS PGothic" pitchFamily="34" charset="-128"/>
                <a:sym typeface="UC Berkeley OS Sign"/>
              </a:rPr>
              <a:pPr algn="ctr"/>
              <a:t>17</a:t>
            </a:fld>
            <a:endParaRPr lang="en-US" sz="1125"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990600" y="1749394"/>
            <a:ext cx="6934200" cy="4459770"/>
          </a:xfrm>
          <a:prstGeom prst="rect">
            <a:avLst/>
          </a:prstGeom>
          <a:noFill/>
          <a:ln w="9525">
            <a:noFill/>
            <a:miter lim="800000"/>
            <a:headEnd/>
            <a:tailEnd/>
          </a:ln>
        </p:spPr>
        <p:txBody>
          <a:bodyPr wrap="square" lIns="48218" tIns="24110" rIns="48218" bIns="24110">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Two separate aspects cut across the "thingness" distinctions: </a:t>
            </a:r>
          </a:p>
          <a:p>
            <a:pPr marL="617929" lvl="3"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Granularity – do we think of the resource as unitary, or as consisting of parts?</a:t>
            </a:r>
          </a:p>
          <a:p>
            <a:pPr marL="617929" lvl="3"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Abstraction – “thing” or “type of thing” – are we thinking of the resource as a single instance or as a member of a bigger category?</a:t>
            </a:r>
          </a:p>
        </p:txBody>
      </p:sp>
    </p:spTree>
    <p:extLst>
      <p:ext uri="{BB962C8B-B14F-4D97-AF65-F5344CB8AC3E}">
        <p14:creationId xmlns:p14="http://schemas.microsoft.com/office/powerpoint/2010/main" val="273974396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5034" y="326136"/>
            <a:ext cx="3810739"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“Carving Nature at its Joints”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01506" y="1517133"/>
            <a:ext cx="4070494" cy="4591928"/>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Over 2000 years ago Plato argued that species are distinguished by "carving nature at its joints" - where the natural differences between things are the largest or most salient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I.e., there are “</a:t>
            </a:r>
            <a:r>
              <a:rPr lang="en-US" sz="2800" dirty="0">
                <a:solidFill>
                  <a:srgbClr val="FF0000"/>
                </a:solidFill>
              </a:rPr>
              <a:t>natural kinds</a:t>
            </a:r>
            <a:r>
              <a:rPr lang="en-US" sz="2800" dirty="0"/>
              <a:t>” – categories are discovered, not invented</a:t>
            </a:r>
          </a:p>
        </p:txBody>
      </p:sp>
      <p:pic>
        <p:nvPicPr>
          <p:cNvPr id="4" name="Picture 3">
            <a:extLst>
              <a:ext uri="{FF2B5EF4-FFF2-40B4-BE49-F238E27FC236}">
                <a16:creationId xmlns:a16="http://schemas.microsoft.com/office/drawing/2014/main" id="{2E79099D-5784-477A-A086-0CDD0348D3EB}"/>
              </a:ext>
            </a:extLst>
          </p:cNvPr>
          <p:cNvPicPr>
            <a:picLocks noChangeAspect="1"/>
          </p:cNvPicPr>
          <p:nvPr/>
        </p:nvPicPr>
        <p:blipFill>
          <a:blip r:embed="rId3"/>
          <a:stretch>
            <a:fillRect/>
          </a:stretch>
        </p:blipFill>
        <p:spPr>
          <a:xfrm>
            <a:off x="4822613" y="419100"/>
            <a:ext cx="4061139" cy="6019800"/>
          </a:xfrm>
          <a:prstGeom prst="rect">
            <a:avLst/>
          </a:prstGeom>
        </p:spPr>
      </p:pic>
    </p:spTree>
    <p:extLst>
      <p:ext uri="{BB962C8B-B14F-4D97-AF65-F5344CB8AC3E}">
        <p14:creationId xmlns:p14="http://schemas.microsoft.com/office/powerpoint/2010/main" val="29643412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61205"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Finding the Joints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640" y="1198066"/>
            <a:ext cx="8036719" cy="582739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Today we call Plato’s method “unsupervised learning”  - you don’t know what the category labels are, but you can determine the category boundaries if you:</a:t>
            </a:r>
          </a:p>
          <a:p>
            <a:pPr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a:p>
            <a:r>
              <a:rPr lang="en-US" sz="2800" i="1" dirty="0">
                <a:solidFill>
                  <a:srgbClr val="FF0000"/>
                </a:solidFill>
              </a:rPr>
              <a:t>Make the similarity of things in the same category as high as possible while making the similarity between categories as low as possible</a:t>
            </a:r>
          </a:p>
          <a:p>
            <a:endParaRPr lang="en-US" sz="2800" i="1" dirty="0">
              <a:solidFill>
                <a:srgbClr val="FF0000"/>
              </a:solidFill>
            </a:endParaRPr>
          </a:p>
          <a:p>
            <a:r>
              <a:rPr lang="en-US" sz="2800" i="1" dirty="0">
                <a:solidFill>
                  <a:srgbClr val="FF0000"/>
                </a:solidFill>
              </a:rPr>
              <a:t>Do this by finding “clusters” or correlations of  feature values</a:t>
            </a:r>
          </a:p>
          <a:p>
            <a:endParaRPr lang="en-US" sz="2800" i="1" dirty="0">
              <a:solidFill>
                <a:srgbClr val="FF0000"/>
              </a:solidFill>
            </a:endParaRPr>
          </a:p>
          <a:p>
            <a:r>
              <a:rPr lang="en-US" sz="2800" dirty="0"/>
              <a:t>This is easy to say but can be computationally complex</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Tree>
    <p:extLst>
      <p:ext uri="{BB962C8B-B14F-4D97-AF65-F5344CB8AC3E}">
        <p14:creationId xmlns:p14="http://schemas.microsoft.com/office/powerpoint/2010/main" val="31931280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484B-F677-4FBD-A885-FCE364625321}"/>
              </a:ext>
            </a:extLst>
          </p:cNvPr>
          <p:cNvSpPr>
            <a:spLocks noGrp="1"/>
          </p:cNvSpPr>
          <p:nvPr>
            <p:ph type="title"/>
          </p:nvPr>
        </p:nvSpPr>
        <p:spPr>
          <a:xfrm>
            <a:off x="457200" y="2057400"/>
            <a:ext cx="8229600" cy="1143000"/>
          </a:xfrm>
        </p:spPr>
        <p:txBody>
          <a:bodyPr>
            <a:normAutofit/>
          </a:bodyPr>
          <a:lstStyle/>
          <a:p>
            <a:r>
              <a:rPr lang="en-US" sz="6000" dirty="0"/>
              <a:t>Course Review</a:t>
            </a:r>
          </a:p>
        </p:txBody>
      </p:sp>
    </p:spTree>
    <p:extLst>
      <p:ext uri="{BB962C8B-B14F-4D97-AF65-F5344CB8AC3E}">
        <p14:creationId xmlns:p14="http://schemas.microsoft.com/office/powerpoint/2010/main" val="1229657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61651" y="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Carving </a:t>
            </a:r>
            <a:r>
              <a:rPr lang="en-US" sz="4000" b="1" dirty="0">
                <a:solidFill>
                  <a:srgbClr val="FF0000"/>
                </a:solidFill>
                <a:sym typeface="UC Berkeley OS Sign"/>
              </a:rPr>
              <a:t>Information</a:t>
            </a:r>
            <a:r>
              <a:rPr lang="en-US" sz="4000" b="1" dirty="0">
                <a:sym typeface="UC Berkeley OS Sign"/>
              </a:rPr>
              <a:t> at its Joints?</a:t>
            </a:r>
            <a:br>
              <a:rPr lang="en-US" sz="4000" b="1" dirty="0">
                <a:sym typeface="UC Berkeley OS Sign"/>
              </a:rPr>
            </a:br>
            <a:r>
              <a:rPr lang="en-US" sz="4000" b="1" dirty="0">
                <a:sym typeface="UC Berkeley OS Sign"/>
              </a:rPr>
              <a:t>(“Information Architecture”)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646" y="1391122"/>
            <a:ext cx="8036719" cy="521543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The granularity of physical resources is more easily determined than for information resources, because information "joints" are much more </a:t>
            </a:r>
            <a:r>
              <a:rPr lang="en-US" sz="3200" b="1" dirty="0">
                <a:solidFill>
                  <a:srgbClr val="FF0000"/>
                </a:solidFill>
              </a:rPr>
              <a:t>arbitrary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There might be indications "on the surface" that suggest the "joints" between information resources, but these represent design decisions, might be more structure or presentation oriented than content- oriented distinctions, and are subject to cognitive interpretation</a:t>
            </a:r>
          </a:p>
        </p:txBody>
      </p:sp>
    </p:spTree>
    <p:extLst>
      <p:ext uri="{BB962C8B-B14F-4D97-AF65-F5344CB8AC3E}">
        <p14:creationId xmlns:p14="http://schemas.microsoft.com/office/powerpoint/2010/main" val="26118555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1143000"/>
          </a:xfrm>
        </p:spPr>
        <p:txBody>
          <a:bodyPr>
            <a:normAutofit/>
          </a:bodyPr>
          <a:lstStyle/>
          <a:p>
            <a:r>
              <a:rPr lang="en-US" b="1" dirty="0"/>
              <a:t> The Document Type Spectrum</a:t>
            </a:r>
          </a:p>
        </p:txBody>
      </p:sp>
      <p:pic>
        <p:nvPicPr>
          <p:cNvPr id="2050" name="Picture 2" descr="C:\Users\glushko\Dropbox\TDO-Restart (1)\DocBook\figs\print\Figure3-2-Replacement.png"/>
          <p:cNvPicPr>
            <a:picLocks noChangeAspect="1" noChangeArrowheads="1"/>
          </p:cNvPicPr>
          <p:nvPr/>
        </p:nvPicPr>
        <p:blipFill>
          <a:blip r:embed="rId3" cstate="print"/>
          <a:srcRect/>
          <a:stretch>
            <a:fillRect/>
          </a:stretch>
        </p:blipFill>
        <p:spPr bwMode="auto">
          <a:xfrm>
            <a:off x="17288" y="942602"/>
            <a:ext cx="8898112" cy="2743200"/>
          </a:xfrm>
          <a:prstGeom prst="rect">
            <a:avLst/>
          </a:prstGeom>
          <a:noFill/>
        </p:spPr>
      </p:pic>
      <p:sp>
        <p:nvSpPr>
          <p:cNvPr id="3" name="Rectangle 2"/>
          <p:cNvSpPr/>
          <p:nvPr/>
        </p:nvSpPr>
        <p:spPr>
          <a:xfrm>
            <a:off x="152400" y="3685802"/>
            <a:ext cx="9067800" cy="2784865"/>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Different domains or types of documents can be distinguished according to the extent to which their content is semantically prescribed, by the amount of internal structure, and by the correlations of their presentation and for­matting to their content and structure</a:t>
            </a:r>
          </a:p>
          <a:p>
            <a:pPr marL="342900" indent="-342900" eaLnBrk="0" fontAlgn="base" hangingPunct="0">
              <a:lnSpc>
                <a:spcPct val="93000"/>
              </a:lnSpc>
              <a:spcBef>
                <a:spcPts val="1800"/>
              </a:spcBef>
              <a:spcAft>
                <a:spcPct val="0"/>
              </a:spcAft>
              <a:buFont typeface="Arial" pitchFamily="34" charset="0"/>
              <a:buChar char="•"/>
            </a:pPr>
            <a:r>
              <a:rPr lang="en-US" sz="3200" b="1" i="1" dirty="0">
                <a:solidFill>
                  <a:srgbClr val="FF0000"/>
                </a:solidFill>
                <a:latin typeface="UC Berkeley OS Sign"/>
                <a:cs typeface="Arial" pitchFamily="34" charset="0"/>
                <a:sym typeface="Arial" pitchFamily="34" charset="0"/>
              </a:rPr>
              <a:t>Documents and data fall on a continuum</a:t>
            </a:r>
          </a:p>
        </p:txBody>
      </p:sp>
    </p:spTree>
    <p:extLst>
      <p:ext uri="{BB962C8B-B14F-4D97-AF65-F5344CB8AC3E}">
        <p14:creationId xmlns:p14="http://schemas.microsoft.com/office/powerpoint/2010/main" val="1864122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366134" y="599284"/>
            <a:ext cx="8228707" cy="1190997"/>
          </a:xfrm>
        </p:spPr>
        <p:txBody>
          <a:bodyPr>
            <a:normAutofit/>
          </a:bodyPr>
          <a:lstStyle/>
          <a:p>
            <a:pPr indent="-160729">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sym typeface="UC Berkeley OS Sign"/>
              </a:rPr>
              <a:t>Resource Abstraction:</a:t>
            </a:r>
            <a:br>
              <a:rPr lang="en-US" sz="3600" b="1" dirty="0">
                <a:sym typeface="UC Berkeley OS Sign"/>
              </a:rPr>
            </a:br>
            <a:r>
              <a:rPr lang="en-US" sz="3600" b="1" dirty="0">
                <a:sym typeface="UC Berkeley OS Sign"/>
              </a:rPr>
              <a:t>“Thing” vs. “Type of Thing”</a:t>
            </a:r>
          </a:p>
        </p:txBody>
      </p:sp>
      <p:sp>
        <p:nvSpPr>
          <p:cNvPr id="2560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a:fld id="{82E6BAA3-37D1-426B-8B49-319123C7DA08}"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25604" name="Rectangle 7"/>
          <p:cNvSpPr>
            <a:spLocks noChangeArrowheads="1"/>
          </p:cNvSpPr>
          <p:nvPr/>
        </p:nvSpPr>
        <p:spPr bwMode="auto">
          <a:xfrm>
            <a:off x="339328" y="1821657"/>
            <a:ext cx="8251031" cy="4189635"/>
          </a:xfrm>
          <a:prstGeom prst="rect">
            <a:avLst/>
          </a:prstGeom>
          <a:noFill/>
          <a:ln w="9525">
            <a:noFill/>
            <a:miter lim="800000"/>
            <a:headEnd/>
            <a:tailEnd/>
          </a:ln>
        </p:spPr>
        <p:txBody>
          <a:bodyPr lIns="64288" tIns="32144" rIns="64288" bIns="32144">
            <a:spAutoFit/>
          </a:bodyPr>
          <a:lstStyle/>
          <a:p>
            <a:pPr marL="159613" indent="-159613" eaLnBrk="0" hangingPunct="0">
              <a:lnSpc>
                <a:spcPct val="92000"/>
              </a:lnSpc>
              <a:spcBef>
                <a:spcPts val="1266"/>
              </a:spcBef>
              <a:buClr>
                <a:srgbClr val="002955"/>
              </a:buClr>
              <a:buSzPct val="44000"/>
              <a:buFont typeface="Wingdings" pitchFamily="2" charset="2"/>
              <a:buChar char="l"/>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3200" dirty="0"/>
              <a:t>We often blur the distinction between individual things (or instances of things) and classes of things</a:t>
            </a:r>
          </a:p>
          <a:p>
            <a:pPr marL="616813" lvl="1" indent="-159613" eaLnBrk="0" hangingPunct="0">
              <a:lnSpc>
                <a:spcPct val="92000"/>
              </a:lnSpc>
              <a:spcBef>
                <a:spcPts val="1266"/>
              </a:spcBef>
              <a:buClr>
                <a:srgbClr val="002955"/>
              </a:buClr>
              <a:buSzPct val="44000"/>
              <a:buFont typeface="Wingdings" pitchFamily="2" charset="2"/>
              <a:buChar char="l"/>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3200" i="1" dirty="0"/>
              <a:t>You can buy </a:t>
            </a:r>
            <a:r>
              <a:rPr lang="en-US" sz="3200" b="1" i="1" dirty="0">
                <a:solidFill>
                  <a:srgbClr val="FF0000"/>
                </a:solidFill>
              </a:rPr>
              <a:t>that</a:t>
            </a:r>
            <a:r>
              <a:rPr lang="en-US" sz="3200" i="1" dirty="0"/>
              <a:t> at Home Depot</a:t>
            </a:r>
          </a:p>
          <a:p>
            <a:pPr marL="616813" lvl="1" indent="-159613" eaLnBrk="0" hangingPunct="0">
              <a:lnSpc>
                <a:spcPct val="92000"/>
              </a:lnSpc>
              <a:spcBef>
                <a:spcPts val="1266"/>
              </a:spcBef>
              <a:buClr>
                <a:srgbClr val="002955"/>
              </a:buClr>
              <a:buSzPct val="44000"/>
              <a:buFont typeface="Wingdings" pitchFamily="2" charset="2"/>
              <a:buChar char="l"/>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3200" i="1" dirty="0"/>
              <a:t>You can see </a:t>
            </a:r>
            <a:r>
              <a:rPr lang="en-US" sz="3200" b="1" i="1" dirty="0">
                <a:solidFill>
                  <a:srgbClr val="FF0000"/>
                </a:solidFill>
              </a:rPr>
              <a:t>that</a:t>
            </a:r>
            <a:r>
              <a:rPr lang="en-US" sz="3200" i="1" dirty="0"/>
              <a:t> in the Louvre</a:t>
            </a:r>
          </a:p>
          <a:p>
            <a:pPr marL="159613" indent="-159613" eaLnBrk="0" hangingPunct="0">
              <a:lnSpc>
                <a:spcPct val="92000"/>
              </a:lnSpc>
              <a:spcBef>
                <a:spcPts val="1266"/>
              </a:spcBef>
              <a:buClr>
                <a:srgbClr val="002955"/>
              </a:buClr>
              <a:buSzPct val="44000"/>
              <a:buFont typeface="Wingdings" pitchFamily="2" charset="2"/>
              <a:buChar char="l"/>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3200" dirty="0"/>
              <a:t>Identifying a resource as an instance is not the same as identifying the category or "equivalence class" to which it belongs</a:t>
            </a:r>
          </a:p>
        </p:txBody>
      </p:sp>
    </p:spTree>
    <p:extLst>
      <p:ext uri="{BB962C8B-B14F-4D97-AF65-F5344CB8AC3E}">
        <p14:creationId xmlns:p14="http://schemas.microsoft.com/office/powerpoint/2010/main" val="64843511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392906" y="214313"/>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4000" b="1" dirty="0"/>
              <a:t>“Shamu” --  Instance or Type?</a:t>
            </a:r>
            <a:endParaRPr lang="en-US" sz="4000" b="1" dirty="0">
              <a:sym typeface="UC Berkeley OS Sign"/>
            </a:endParaRPr>
          </a:p>
        </p:txBody>
      </p:sp>
      <p:pic>
        <p:nvPicPr>
          <p:cNvPr id="26627" name="Content Placeholder 8" descr="ShamuSeaWorld.jpg"/>
          <p:cNvPicPr>
            <a:picLocks noGrp="1" noChangeAspect="1"/>
          </p:cNvPicPr>
          <p:nvPr>
            <p:ph idx="1"/>
          </p:nvPr>
        </p:nvPicPr>
        <p:blipFill>
          <a:blip r:embed="rId3" cstate="print"/>
          <a:srcRect/>
          <a:stretch>
            <a:fillRect/>
          </a:stretch>
        </p:blipFill>
        <p:spPr>
          <a:xfrm>
            <a:off x="763488" y="1232297"/>
            <a:ext cx="7536656" cy="5322094"/>
          </a:xfrm>
        </p:spPr>
      </p:pic>
      <p:sp>
        <p:nvSpPr>
          <p:cNvPr id="26628"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8F2B9C18-EB3A-412A-AE24-F7162F76CABD}"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Tree>
    <p:extLst>
      <p:ext uri="{BB962C8B-B14F-4D97-AF65-F5344CB8AC3E}">
        <p14:creationId xmlns:p14="http://schemas.microsoft.com/office/powerpoint/2010/main" val="243436416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Grp="1" noChangeArrowheads="1"/>
          </p:cNvSpPr>
          <p:nvPr>
            <p:ph type="title"/>
          </p:nvPr>
        </p:nvSpPr>
        <p:spPr>
          <a:xfrm>
            <a:off x="1238994" y="897433"/>
            <a:ext cx="6171531" cy="892969"/>
          </a:xfrm>
        </p:spPr>
        <p:txBody>
          <a:bodyPr>
            <a:noAutofit/>
          </a:bodyPr>
          <a:lstStyle/>
          <a:p>
            <a:pPr>
              <a:lnSpc>
                <a:spcPct val="92000"/>
              </a:lnSpc>
              <a:spcBef>
                <a:spcPts val="949"/>
              </a:spcBef>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altLang="en-US" sz="6000" dirty="0">
                <a:ea typeface="+mn-ea"/>
                <a:cs typeface="+mn-cs"/>
                <a:sym typeface="UC Berkeley OS Sign"/>
              </a:rPr>
              <a:t>Intentional Arrangement:</a:t>
            </a:r>
          </a:p>
        </p:txBody>
      </p:sp>
      <p:sp>
        <p:nvSpPr>
          <p:cNvPr id="4098" name="Rectangle 2"/>
          <p:cNvSpPr>
            <a:spLocks noGrp="1" noChangeArrowheads="1"/>
          </p:cNvSpPr>
          <p:nvPr>
            <p:ph idx="1"/>
          </p:nvPr>
        </p:nvSpPr>
        <p:spPr>
          <a:xfrm>
            <a:off x="1497955" y="2678906"/>
            <a:ext cx="6148090" cy="3368725"/>
          </a:xfrm>
        </p:spPr>
        <p:txBody>
          <a:bodyPr/>
          <a:lstStyle/>
          <a:p>
            <a:pPr marL="0" indent="0" algn="ctr">
              <a:lnSpc>
                <a:spcPct val="92000"/>
              </a:lnSpc>
              <a:buClr>
                <a:srgbClr val="002955"/>
              </a:buClr>
              <a:buSzPct val="44000"/>
              <a:buNone/>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sz="4800" b="1" i="1" dirty="0">
                <a:solidFill>
                  <a:srgbClr val="FF0000"/>
                </a:solidFill>
                <a:sym typeface="UC Berkeley OS Sign"/>
              </a:rPr>
              <a:t>Explicit or implicit acts of organization by human or computational agents</a:t>
            </a:r>
          </a:p>
          <a:p>
            <a:pPr marL="120541" indent="-120541">
              <a:lnSpc>
                <a:spcPct val="92000"/>
              </a:lnSpc>
              <a:buClr>
                <a:srgbClr val="002955"/>
              </a:buClr>
              <a:buSzPct val="44000"/>
              <a:buFont typeface="Wingdings" pitchFamily="2" charset="2"/>
              <a:buChar char="l"/>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2109" dirty="0"/>
          </a:p>
        </p:txBody>
      </p:sp>
    </p:spTree>
    <p:extLst>
      <p:ext uri="{BB962C8B-B14F-4D97-AF65-F5344CB8AC3E}">
        <p14:creationId xmlns:p14="http://schemas.microsoft.com/office/powerpoint/2010/main" val="1356600211"/>
      </p:ext>
    </p:extLst>
  </p:cSld>
  <p:clrMapOvr>
    <a:masterClrMapping/>
  </p:clrMapOvr>
  <p:transition spd="slow" advTm="24367"/>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228600" y="1218212"/>
            <a:ext cx="8228707" cy="5181600"/>
          </a:xfrm>
        </p:spPr>
        <p:txBody>
          <a:bodyPr>
            <a:noAutofit/>
          </a:bodyPr>
          <a:lstStyle/>
          <a:p>
            <a:r>
              <a:rPr lang="en-US" dirty="0"/>
              <a:t>Almost any property of resources can be used to organize them, but the most appropriate or effective properties differ across resource types and tasks</a:t>
            </a:r>
          </a:p>
          <a:p>
            <a:r>
              <a:rPr lang="en-US" dirty="0"/>
              <a:t>The </a:t>
            </a:r>
            <a:r>
              <a:rPr lang="en-US" b="1" dirty="0">
                <a:solidFill>
                  <a:srgbClr val="FF0000"/>
                </a:solidFill>
              </a:rPr>
              <a:t>scope and scale </a:t>
            </a:r>
            <a:r>
              <a:rPr lang="en-US" dirty="0"/>
              <a:t>of an organizing system influence/constrain organizing principles and interactions</a:t>
            </a:r>
          </a:p>
          <a:p>
            <a:r>
              <a:rPr lang="en-US" dirty="0"/>
              <a:t>Decisions about which resource properties will be used in organizing must often precede the creation or selection of the resources</a:t>
            </a:r>
            <a:endParaRPr lang="en-US" sz="3200" b="1" dirty="0">
              <a:solidFill>
                <a:srgbClr val="FF0000"/>
              </a:solidFill>
            </a:endParaRPr>
          </a:p>
        </p:txBody>
      </p:sp>
      <p:sp>
        <p:nvSpPr>
          <p:cNvPr id="7171" name="Rectangle 1"/>
          <p:cNvSpPr>
            <a:spLocks noGrp="1" noChangeArrowheads="1"/>
          </p:cNvSpPr>
          <p:nvPr>
            <p:ph type="title"/>
          </p:nvPr>
        </p:nvSpPr>
        <p:spPr>
          <a:xfrm>
            <a:off x="4572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Organizing Resources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Tree>
    <p:extLst>
      <p:ext uri="{BB962C8B-B14F-4D97-AF65-F5344CB8AC3E}">
        <p14:creationId xmlns:p14="http://schemas.microsoft.com/office/powerpoint/2010/main" val="170070192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Organizing Principles &lt;</a:t>
            </a:r>
            <a:r>
              <a:rPr lang="en-US" sz="4000" b="1" dirty="0">
                <a:sym typeface="Wingdings" panose="05000000000000000000" pitchFamily="2" charset="2"/>
              </a:rPr>
              <a:t>=&gt;</a:t>
            </a:r>
            <a:br>
              <a:rPr lang="en-US" sz="4000" b="1" dirty="0">
                <a:sym typeface="Wingdings" panose="05000000000000000000" pitchFamily="2" charset="2"/>
              </a:rPr>
            </a:br>
            <a:r>
              <a:rPr lang="en-US" sz="4000" b="1" dirty="0">
                <a:sym typeface="Wingdings" panose="05000000000000000000" pitchFamily="2" charset="2"/>
              </a:rPr>
              <a:t> Resource Descriptions</a:t>
            </a:r>
            <a:endParaRPr lang="en-US" sz="4000" b="1" dirty="0"/>
          </a:p>
        </p:txBody>
      </p:sp>
      <p:sp>
        <p:nvSpPr>
          <p:cNvPr id="3" name="Content Placeholder 2"/>
          <p:cNvSpPr>
            <a:spLocks noGrp="1"/>
          </p:cNvSpPr>
          <p:nvPr>
            <p:ph idx="1"/>
          </p:nvPr>
        </p:nvSpPr>
        <p:spPr>
          <a:xfrm>
            <a:off x="228600" y="1828800"/>
            <a:ext cx="8915400" cy="4525963"/>
          </a:xfrm>
        </p:spPr>
        <p:txBody>
          <a:bodyPr>
            <a:normAutofit/>
          </a:bodyPr>
          <a:lstStyle/>
          <a:p>
            <a:r>
              <a:rPr lang="en-US" sz="3600" dirty="0">
                <a:latin typeface="UC Berkeley OS Sign"/>
              </a:rPr>
              <a:t>Frequency of Use &lt;=&gt; Usage information</a:t>
            </a:r>
          </a:p>
          <a:p>
            <a:r>
              <a:rPr lang="en-US" sz="3600" dirty="0">
                <a:latin typeface="UC Berkeley OS Sign"/>
              </a:rPr>
              <a:t>Color, shape, size… &lt;=&gt; Physical properties</a:t>
            </a:r>
          </a:p>
          <a:p>
            <a:r>
              <a:rPr lang="en-US" sz="3600" dirty="0">
                <a:latin typeface="UC Berkeley OS Sign"/>
              </a:rPr>
              <a:t>Alphabetical order &lt;=&gt; Sortable resource name or identifier</a:t>
            </a:r>
          </a:p>
          <a:p>
            <a:r>
              <a:rPr lang="en-US" sz="3600" dirty="0">
                <a:latin typeface="UC Berkeley OS Sign"/>
              </a:rPr>
              <a:t>Chronological order &lt;=&gt; Sortable date/time of important event</a:t>
            </a:r>
          </a:p>
          <a:p>
            <a:r>
              <a:rPr lang="en-US" sz="3600" dirty="0"/>
              <a:t>Semantic &lt;=&gt; Content description</a:t>
            </a:r>
          </a:p>
        </p:txBody>
      </p:sp>
    </p:spTree>
    <p:extLst>
      <p:ext uri="{BB962C8B-B14F-4D97-AF65-F5344CB8AC3E}">
        <p14:creationId xmlns:p14="http://schemas.microsoft.com/office/powerpoint/2010/main" val="3186294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Resources and </a:t>
            </a:r>
            <a:r>
              <a:rPr lang="en-US" sz="4000" b="1">
                <a:sym typeface="UC Berkeley OS Sign"/>
              </a:rPr>
              <a:t>Identity Over </a:t>
            </a:r>
            <a:r>
              <a:rPr lang="en-US" sz="4000" b="1" dirty="0">
                <a:sym typeface="UC Berkeley OS Sign"/>
              </a:rPr>
              <a:t>Time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371600"/>
            <a:ext cx="8036719" cy="5095784"/>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Organizing systems continually need to adapt and evolve in response to changes in content and context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New resources are created or added, and other ones are destroyed or culled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Resources might change in controlled ways or in uncontrolled ways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The organizing system might need automated or formal mechanisms for ensuring persistence and authenticity</a:t>
            </a:r>
          </a:p>
        </p:txBody>
      </p:sp>
    </p:spTree>
    <p:extLst>
      <p:ext uri="{BB962C8B-B14F-4D97-AF65-F5344CB8AC3E}">
        <p14:creationId xmlns:p14="http://schemas.microsoft.com/office/powerpoint/2010/main" val="262821158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334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a:sym typeface="UC Berkeley OS Sign"/>
              </a:rPr>
              <a:t>Putting them all Together</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pic>
        <p:nvPicPr>
          <p:cNvPr id="30727" name="Content Placeholder 8" descr="3766541080_2763a33f3a_o.jpg"/>
          <p:cNvPicPr>
            <a:picLocks noGrp="1" noChangeAspect="1"/>
          </p:cNvPicPr>
          <p:nvPr>
            <p:ph idx="1"/>
          </p:nvPr>
        </p:nvPicPr>
        <p:blipFill>
          <a:blip r:embed="rId3" cstate="print"/>
          <a:stretch>
            <a:fillRect/>
          </a:stretch>
        </p:blipFill>
        <p:spPr>
          <a:xfrm>
            <a:off x="761999" y="1524000"/>
            <a:ext cx="8158091" cy="3581400"/>
          </a:xfrm>
        </p:spPr>
      </p:pic>
      <p:sp>
        <p:nvSpPr>
          <p:cNvPr id="9" name="TextBox 8"/>
          <p:cNvSpPr txBox="1"/>
          <p:nvPr/>
        </p:nvSpPr>
        <p:spPr>
          <a:xfrm>
            <a:off x="3200400" y="5791200"/>
            <a:ext cx="1905000" cy="369332"/>
          </a:xfrm>
          <a:prstGeom prst="rect">
            <a:avLst/>
          </a:prstGeom>
          <a:noFill/>
        </p:spPr>
        <p:txBody>
          <a:bodyPr wrap="square" rtlCol="0">
            <a:spAutoFit/>
          </a:bodyPr>
          <a:lstStyle/>
          <a:p>
            <a:r>
              <a:rPr lang="en-US" dirty="0"/>
              <a:t>TDO Figure 3.6</a:t>
            </a:r>
          </a:p>
        </p:txBody>
      </p:sp>
    </p:spTree>
    <p:extLst>
      <p:ext uri="{BB962C8B-B14F-4D97-AF65-F5344CB8AC3E}">
        <p14:creationId xmlns:p14="http://schemas.microsoft.com/office/powerpoint/2010/main" val="304061627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87128" y="162993"/>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Why We Describe Resources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43831" y="1177219"/>
            <a:ext cx="8472004" cy="5092065"/>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ym typeface="Arial" pitchFamily="34" charset="0"/>
              </a:rPr>
              <a:t>We describe resources so we can refer to them, </a:t>
            </a:r>
            <a:r>
              <a:rPr lang="en-US" sz="2800" dirty="0">
                <a:solidFill>
                  <a:srgbClr val="FF0000"/>
                </a:solidFill>
                <a:sym typeface="Arial" pitchFamily="34" charset="0"/>
              </a:rPr>
              <a:t>select</a:t>
            </a:r>
            <a:r>
              <a:rPr lang="en-US" sz="2800" dirty="0">
                <a:sym typeface="Arial" pitchFamily="34" charset="0"/>
              </a:rPr>
              <a:t> them, </a:t>
            </a:r>
            <a:r>
              <a:rPr lang="en-US" sz="2800" dirty="0">
                <a:solidFill>
                  <a:srgbClr val="FF0000"/>
                </a:solidFill>
                <a:sym typeface="Arial" pitchFamily="34" charset="0"/>
              </a:rPr>
              <a:t>organize</a:t>
            </a:r>
            <a:r>
              <a:rPr lang="en-US" sz="2800" dirty="0">
                <a:sym typeface="Arial" pitchFamily="34" charset="0"/>
              </a:rPr>
              <a:t> them, </a:t>
            </a:r>
            <a:r>
              <a:rPr lang="en-US" sz="2800" dirty="0">
                <a:solidFill>
                  <a:srgbClr val="FF0000"/>
                </a:solidFill>
                <a:sym typeface="Arial" pitchFamily="34" charset="0"/>
              </a:rPr>
              <a:t>interact</a:t>
            </a:r>
            <a:r>
              <a:rPr lang="en-US" sz="2800" dirty="0">
                <a:sym typeface="Arial" pitchFamily="34" charset="0"/>
              </a:rPr>
              <a:t> with them (sometimes to </a:t>
            </a:r>
            <a:r>
              <a:rPr lang="en-US" sz="2800" dirty="0">
                <a:solidFill>
                  <a:srgbClr val="FF0000"/>
                </a:solidFill>
                <a:sym typeface="Arial" pitchFamily="34" charset="0"/>
              </a:rPr>
              <a:t>compare</a:t>
            </a:r>
            <a:r>
              <a:rPr lang="en-US" sz="2800" dirty="0">
                <a:sym typeface="Arial" pitchFamily="34" charset="0"/>
              </a:rPr>
              <a:t> them), and </a:t>
            </a:r>
            <a:r>
              <a:rPr lang="en-US" sz="2800" dirty="0">
                <a:solidFill>
                  <a:srgbClr val="FF0000"/>
                </a:solidFill>
                <a:sym typeface="Arial" pitchFamily="34" charset="0"/>
              </a:rPr>
              <a:t>maintain</a:t>
            </a:r>
            <a:r>
              <a:rPr lang="en-US" sz="2800" dirty="0">
                <a:sym typeface="Arial" pitchFamily="34" charset="0"/>
              </a:rPr>
              <a:t> them</a:t>
            </a:r>
          </a:p>
          <a:p>
            <a:pPr marL="6179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ym typeface="Arial" pitchFamily="34" charset="0"/>
              </a:rPr>
              <a:t>(TDO Ch 3 “Activities in Organizing Systems” – 1/28)</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ym typeface="Arial" pitchFamily="34" charset="0"/>
              </a:rPr>
              <a:t>Different activities with resources imply different descriptions and different methods of using them</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ym typeface="Arial" pitchFamily="34" charset="0"/>
              </a:rPr>
              <a:t>Resource domains can have characteristic or </a:t>
            </a:r>
            <a:r>
              <a:rPr lang="en-US" sz="2800" dirty="0">
                <a:solidFill>
                  <a:srgbClr val="FF0000"/>
                </a:solidFill>
                <a:sym typeface="Arial" pitchFamily="34" charset="0"/>
              </a:rPr>
              <a:t>standard resource descriptions that are applied to every resource instance </a:t>
            </a:r>
            <a:r>
              <a:rPr lang="en-US" sz="2800" dirty="0">
                <a:sym typeface="Arial" pitchFamily="34" charset="0"/>
              </a:rPr>
              <a:t>(often called “schemas” or “domain-specific languages”) and in doing so </a:t>
            </a:r>
            <a:r>
              <a:rPr lang="en-US" sz="2800" dirty="0">
                <a:solidFill>
                  <a:srgbClr val="FF0000"/>
                </a:solidFill>
                <a:sym typeface="Arial" pitchFamily="34" charset="0"/>
              </a:rPr>
              <a:t>define resource categories</a:t>
            </a:r>
          </a:p>
          <a:p>
            <a:pPr marL="6179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ym typeface="Arial" pitchFamily="34" charset="0"/>
              </a:rPr>
              <a:t>(TDO Ch 7 “Categorization” – 2/23)</a:t>
            </a:r>
            <a:endParaRPr lang="en-US" sz="3200" dirty="0">
              <a:sym typeface="Arial" pitchFamily="34" charset="0"/>
            </a:endParaRPr>
          </a:p>
        </p:txBody>
      </p:sp>
    </p:spTree>
    <p:extLst>
      <p:ext uri="{BB962C8B-B14F-4D97-AF65-F5344CB8AC3E}">
        <p14:creationId xmlns:p14="http://schemas.microsoft.com/office/powerpoint/2010/main" val="24697711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04800" y="381000"/>
            <a:ext cx="8610600"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latin typeface="+mj-lt"/>
                <a:ea typeface="+mj-ea"/>
                <a:cs typeface="+mj-cs"/>
                <a:sym typeface="UC Berkeley OS Sign"/>
              </a:rPr>
              <a:t>The Course in One Slide</a:t>
            </a:r>
          </a:p>
        </p:txBody>
      </p:sp>
      <p:sp>
        <p:nvSpPr>
          <p:cNvPr id="6" name="Rectangle 5"/>
          <p:cNvSpPr/>
          <p:nvPr/>
        </p:nvSpPr>
        <p:spPr>
          <a:xfrm>
            <a:off x="304800" y="838200"/>
            <a:ext cx="8610600" cy="6658135"/>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r>
              <a:rPr lang="en-US" sz="3200" dirty="0"/>
              <a:t>When something "makes sense” or " is organized” we are </a:t>
            </a:r>
            <a:r>
              <a:rPr lang="en-US" sz="3200" dirty="0">
                <a:solidFill>
                  <a:srgbClr val="FF0000"/>
                </a:solidFill>
              </a:rPr>
              <a:t>imposing or discovering order </a:t>
            </a:r>
            <a:r>
              <a:rPr lang="en-US" sz="3200" dirty="0"/>
              <a:t>in the arrangement of concepts, events, or resources of some kind.   </a:t>
            </a:r>
          </a:p>
          <a:p>
            <a:endParaRPr lang="en-US" sz="3200" dirty="0"/>
          </a:p>
          <a:p>
            <a:r>
              <a:rPr lang="en-US" sz="3200" dirty="0"/>
              <a:t>Sensemaking and organizing are </a:t>
            </a:r>
            <a:r>
              <a:rPr lang="en-US" sz="3200" dirty="0">
                <a:solidFill>
                  <a:srgbClr val="FF0000"/>
                </a:solidFill>
              </a:rPr>
              <a:t>fundamental human activities </a:t>
            </a:r>
            <a:r>
              <a:rPr lang="en-US" sz="3200" dirty="0"/>
              <a:t>that raise many multi- or trans-disciplinary questions about </a:t>
            </a:r>
            <a:r>
              <a:rPr lang="en-US" sz="3200" dirty="0">
                <a:solidFill>
                  <a:srgbClr val="FF0000"/>
                </a:solidFill>
              </a:rPr>
              <a:t>perception</a:t>
            </a:r>
            <a:r>
              <a:rPr lang="en-US" sz="3200" dirty="0"/>
              <a:t>, </a:t>
            </a:r>
            <a:r>
              <a:rPr lang="en-US" sz="3200" dirty="0">
                <a:solidFill>
                  <a:srgbClr val="FF0000"/>
                </a:solidFill>
              </a:rPr>
              <a:t>knowledge</a:t>
            </a:r>
            <a:r>
              <a:rPr lang="en-US" sz="3200" dirty="0"/>
              <a:t>, </a:t>
            </a:r>
            <a:r>
              <a:rPr lang="en-US" sz="3200" dirty="0">
                <a:solidFill>
                  <a:srgbClr val="FF0000"/>
                </a:solidFill>
              </a:rPr>
              <a:t>decision making</a:t>
            </a:r>
            <a:r>
              <a:rPr lang="en-US" sz="3200" dirty="0"/>
              <a:t>, </a:t>
            </a:r>
            <a:r>
              <a:rPr lang="en-US" sz="3200" dirty="0">
                <a:solidFill>
                  <a:srgbClr val="FF0000"/>
                </a:solidFill>
              </a:rPr>
              <a:t>interaction</a:t>
            </a:r>
            <a:r>
              <a:rPr lang="en-US" sz="3200" dirty="0"/>
              <a:t> with things and with other people, </a:t>
            </a:r>
            <a:r>
              <a:rPr lang="en-US" sz="3200" dirty="0">
                <a:solidFill>
                  <a:srgbClr val="FF0000"/>
                </a:solidFill>
              </a:rPr>
              <a:t>values</a:t>
            </a:r>
            <a:r>
              <a:rPr lang="en-US" sz="3200" dirty="0"/>
              <a:t> and </a:t>
            </a:r>
            <a:r>
              <a:rPr lang="en-US" sz="3200" dirty="0">
                <a:solidFill>
                  <a:srgbClr val="FF0000"/>
                </a:solidFill>
              </a:rPr>
              <a:t>value creation.</a:t>
            </a:r>
          </a:p>
          <a:p>
            <a:r>
              <a:rPr lang="en-US" sz="3200" dirty="0"/>
              <a:t> </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p:txBody>
      </p:sp>
    </p:spTree>
    <p:extLst>
      <p:ext uri="{BB962C8B-B14F-4D97-AF65-F5344CB8AC3E}">
        <p14:creationId xmlns:p14="http://schemas.microsoft.com/office/powerpoint/2010/main" val="3222139357"/>
      </p:ext>
    </p:extLst>
  </p:cSld>
  <p:clrMapOvr>
    <a:masterClrMapping/>
  </p:clrMapOvr>
  <p:transition advTm="1233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87128" y="86792"/>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Big Ideas (1)</a:t>
            </a:r>
            <a:endParaRPr lang="en-US" sz="4000" b="1" dirty="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51891" y="1277789"/>
            <a:ext cx="8004981" cy="5994941"/>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Resource description and organizing are intrinsically connected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Any resource can have associated descriptions, and the descriptions don’t need to be “data” </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ym typeface="Arial" pitchFamily="34" charset="0"/>
              </a:rPr>
              <a:t>Different activities with resources imply different descriptions and different methods of using them</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same resource can be a primary one, or a description resource associated with another one that is the primary focus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scale and diversity of datasets makes resource description the fundamental challenge in data science</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p>
        </p:txBody>
      </p:sp>
    </p:spTree>
    <p:extLst>
      <p:ext uri="{BB962C8B-B14F-4D97-AF65-F5344CB8AC3E}">
        <p14:creationId xmlns:p14="http://schemas.microsoft.com/office/powerpoint/2010/main" val="272501052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738830" y="385011"/>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TDO 5.3 Proposes this Process for Describing Resources</a:t>
            </a:r>
            <a:br>
              <a:rPr lang="en-US" sz="4000" b="1" dirty="0">
                <a:sym typeface="UC Berkeley OS Sign"/>
              </a:rPr>
            </a:br>
            <a:r>
              <a:rPr lang="en-US" sz="4000" b="1" dirty="0">
                <a:sym typeface="UC Berkeley OS Sign"/>
              </a:rPr>
              <a:t> </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42900" y="1151240"/>
            <a:ext cx="8458200" cy="5595921"/>
          </a:xfrm>
          <a:prstGeom prst="rect">
            <a:avLst/>
          </a:prstGeom>
          <a:noFill/>
          <a:ln w="9525">
            <a:noFill/>
            <a:miter lim="800000"/>
            <a:headEnd/>
            <a:tailEnd/>
          </a:ln>
        </p:spPr>
        <p:txBody>
          <a:bodyPr wrap="square" lIns="64291" tIns="32146" rIns="64291" bIns="32146">
            <a:spAutoFit/>
          </a:bodyPr>
          <a:lstStyle/>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1. Identify / scope the resources to be described</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2. Determine the uses of the descriptions</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3. Study the resource(s) to identify descriptive properties </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4. Design the description vocabulary</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5. Design the description form and implementation</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6. Create the descriptions (either "by hand" or by some automated / computational process</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7. Evaluate the descriptions</a:t>
            </a:r>
            <a:r>
              <a:rPr lang="en-US" sz="3200" dirty="0"/>
              <a:t>						</a:t>
            </a:r>
          </a:p>
        </p:txBody>
      </p:sp>
    </p:spTree>
    <p:extLst>
      <p:ext uri="{BB962C8B-B14F-4D97-AF65-F5344CB8AC3E}">
        <p14:creationId xmlns:p14="http://schemas.microsoft.com/office/powerpoint/2010/main" val="417795935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5800" y="437763"/>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The “Vocabulary Problem”</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52400" y="1482378"/>
            <a:ext cx="8839200" cy="402292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People use a large variety of words for the same thing or concept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Most people - especially system designers - are surprised by this because they think their own word choices are “intuitive” or "natural“</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The extreme variability of word selection is an inescapable fact that has its roots in the nature of language and categorization</a:t>
            </a:r>
          </a:p>
        </p:txBody>
      </p:sp>
    </p:spTree>
    <p:extLst>
      <p:ext uri="{BB962C8B-B14F-4D97-AF65-F5344CB8AC3E}">
        <p14:creationId xmlns:p14="http://schemas.microsoft.com/office/powerpoint/2010/main" val="13895254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87128" y="86792"/>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Big Ideas (2)</a:t>
            </a:r>
            <a:endParaRPr lang="en-US" sz="4000" b="1" dirty="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92636" y="1440435"/>
            <a:ext cx="8004981" cy="5431838"/>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It probably seemed easy to come up with description terms, but the vocabulary problem is real.  </a:t>
            </a:r>
            <a:r>
              <a:rPr lang="en-US" sz="2800" b="1" i="1" dirty="0">
                <a:solidFill>
                  <a:srgbClr val="FF0000"/>
                </a:solidFill>
              </a:rPr>
              <a:t>Friends don’t let friends model alone</a:t>
            </a:r>
          </a:p>
          <a:p>
            <a:pPr marL="1607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process and result of identifying descriptions from a series of instances is likely to be very different than from a collection of instances</a:t>
            </a:r>
          </a:p>
          <a:p>
            <a:pPr marL="1607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The scope of a resource collection – the breadth and heterogeneity of instances – is far more important than scale</a:t>
            </a:r>
          </a:p>
          <a:p>
            <a:pPr marL="1607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Scope makes resource description and computation with descriptions more challenging</a:t>
            </a:r>
          </a:p>
          <a:p>
            <a:pPr marL="1607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p>
        </p:txBody>
      </p:sp>
    </p:spTree>
    <p:extLst>
      <p:ext uri="{BB962C8B-B14F-4D97-AF65-F5344CB8AC3E}">
        <p14:creationId xmlns:p14="http://schemas.microsoft.com/office/powerpoint/2010/main" val="270790632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87128" y="86792"/>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Big Ideas (3)</a:t>
            </a:r>
            <a:endParaRPr lang="en-US" sz="4000" b="1" dirty="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87128" y="1283118"/>
            <a:ext cx="8504145" cy="5661517"/>
          </a:xfrm>
          <a:prstGeom prst="rect">
            <a:avLst/>
          </a:prstGeom>
          <a:noFill/>
          <a:ln w="9525">
            <a:noFill/>
            <a:miter lim="800000"/>
            <a:headEnd/>
            <a:tailEnd/>
          </a:ln>
        </p:spPr>
        <p:txBody>
          <a:bodyPr wrap="square" lIns="64291" tIns="32146" rIns="64291" bIns="32146">
            <a:spAutoFit/>
          </a:bodyPr>
          <a:lstStyle/>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Describing and organizing always (explicitly or implicitly) takes place in some context, which shapes which resource properties are important and the organizing principles that use them</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 collection of resource descriptions is vastly more useful when every resource is described using the same  features/properties/categories to which the controlled vocabulary is applied, making it a “schema” or “domain-specific language</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Different ways of creating resource descriptions have costs and benefits; who pays the costs and who benefits?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p>
        </p:txBody>
      </p:sp>
    </p:spTree>
    <p:extLst>
      <p:ext uri="{BB962C8B-B14F-4D97-AF65-F5344CB8AC3E}">
        <p14:creationId xmlns:p14="http://schemas.microsoft.com/office/powerpoint/2010/main" val="77936542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87128" y="86792"/>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Resource Description Checklist</a:t>
            </a:r>
            <a:br>
              <a:rPr lang="en-US" sz="4000" b="1" dirty="0"/>
            </a:br>
            <a:r>
              <a:rPr lang="en-US" sz="4000" b="1" dirty="0"/>
              <a:t> for Data Scientists</a:t>
            </a:r>
            <a:endParaRPr lang="en-US" sz="4000" b="1" dirty="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273474" y="1263434"/>
            <a:ext cx="8542361" cy="548845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size and diversity of datasets makes resource description the fundamental challenge in data science</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Where did the data come from (provenance)?  Is the source credible?  Is the dataset relevant to the questions you’re asking?</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Why were these descriptions selected? What are the possible values?  Units and levels of measurement? Precision? Vocabulary control?</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Are the values accurate? Stable?  Current? Correlated? Human-interpretable?</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Did the people who designed and collected this dataset think about it in the same way that you do?</a:t>
            </a:r>
            <a:endParaRPr lang="en-US" sz="2400" dirty="0"/>
          </a:p>
        </p:txBody>
      </p:sp>
    </p:spTree>
    <p:extLst>
      <p:ext uri="{BB962C8B-B14F-4D97-AF65-F5344CB8AC3E}">
        <p14:creationId xmlns:p14="http://schemas.microsoft.com/office/powerpoint/2010/main" val="349498186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Syntactic, Structural, &amp; Semantic Interoperability</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981200"/>
            <a:ext cx="8305800" cy="452896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SYNTACTIC interoperability is just the ability to exchange information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STRUCTURAL interoperability means that all the expected information components are present with the same arrangement and granularity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SEMANTIC interoperability requires that the content of the message be understood by the recipient application or process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Semantic integration is the process by which this common semantic model is created</a:t>
            </a:r>
          </a:p>
        </p:txBody>
      </p:sp>
    </p:spTree>
    <p:extLst>
      <p:ext uri="{BB962C8B-B14F-4D97-AF65-F5344CB8AC3E}">
        <p14:creationId xmlns:p14="http://schemas.microsoft.com/office/powerpoint/2010/main" val="349538934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Some Ways NOT to Interoperate</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981200"/>
            <a:ext cx="8305800" cy="3965860"/>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Elements with the same meaning can have different names ("IssueDate" vs "OrderIssueDate")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Elements with the same meaning can have different names or different formats even when they have the same name (September 11, 2001, 9/11/2001 and 9-11-01; 11/09/01 in Europe)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Same meaning, but encoded differently: in XML using attributes instead of elements; in EDIFACT syntax instead of XML, in French rather than in English</a:t>
            </a:r>
          </a:p>
        </p:txBody>
      </p:sp>
    </p:spTree>
    <p:extLst>
      <p:ext uri="{BB962C8B-B14F-4D97-AF65-F5344CB8AC3E}">
        <p14:creationId xmlns:p14="http://schemas.microsoft.com/office/powerpoint/2010/main" val="175816812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228600" y="0"/>
            <a:ext cx="8763000" cy="16764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The Dimensions of Interoperability </a:t>
            </a:r>
          </a:p>
        </p:txBody>
      </p:sp>
      <p:pic>
        <p:nvPicPr>
          <p:cNvPr id="2056" name="Picture 8"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19" name="Picture 18" descr="equivalenceproblem.gif"/>
          <p:cNvPicPr>
            <a:picLocks noChangeAspect="1"/>
          </p:cNvPicPr>
          <p:nvPr/>
        </p:nvPicPr>
        <p:blipFill>
          <a:blip r:embed="rId4" cstate="print"/>
          <a:stretch>
            <a:fillRect/>
          </a:stretch>
        </p:blipFill>
        <p:spPr>
          <a:xfrm>
            <a:off x="914400" y="1600200"/>
            <a:ext cx="6927516" cy="4721939"/>
          </a:xfrm>
          <a:prstGeom prst="rect">
            <a:avLst/>
          </a:prstGeom>
        </p:spPr>
      </p:pic>
    </p:spTree>
    <p:extLst>
      <p:ext uri="{BB962C8B-B14F-4D97-AF65-F5344CB8AC3E}">
        <p14:creationId xmlns:p14="http://schemas.microsoft.com/office/powerpoint/2010/main" val="16737437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Grp="1" noChangeArrowheads="1"/>
          </p:cNvSpPr>
          <p:nvPr>
            <p:ph type="title"/>
          </p:nvPr>
        </p:nvSpPr>
        <p:spPr>
          <a:xfrm>
            <a:off x="1295400" y="838200"/>
            <a:ext cx="6171531" cy="892969"/>
          </a:xfrm>
        </p:spPr>
        <p:txBody>
          <a:bodyPr>
            <a:noAutofit/>
          </a:bodyPr>
          <a:lstStyle/>
          <a:p>
            <a:pPr>
              <a:lnSpc>
                <a:spcPct val="92000"/>
              </a:lnSpc>
              <a:spcBef>
                <a:spcPts val="949"/>
              </a:spcBef>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altLang="en-US" sz="6000" dirty="0">
                <a:ea typeface="+mn-ea"/>
                <a:cs typeface="+mn-cs"/>
                <a:sym typeface="UC Berkeley OS Sign"/>
              </a:rPr>
              <a:t>Say it Again:</a:t>
            </a:r>
            <a:br>
              <a:rPr lang="en-US" altLang="en-US" sz="6000" dirty="0">
                <a:ea typeface="+mn-ea"/>
                <a:cs typeface="+mn-cs"/>
                <a:sym typeface="UC Berkeley OS Sign"/>
              </a:rPr>
            </a:br>
            <a:r>
              <a:rPr lang="en-US" altLang="en-US" sz="6000" dirty="0">
                <a:ea typeface="+mn-ea"/>
                <a:cs typeface="+mn-cs"/>
                <a:sym typeface="UC Berkeley OS Sign"/>
              </a:rPr>
              <a:t>TDO’s Mantra</a:t>
            </a:r>
          </a:p>
        </p:txBody>
      </p:sp>
      <p:sp>
        <p:nvSpPr>
          <p:cNvPr id="4098" name="Rectangle 2"/>
          <p:cNvSpPr>
            <a:spLocks noGrp="1" noChangeArrowheads="1"/>
          </p:cNvSpPr>
          <p:nvPr>
            <p:ph idx="1"/>
          </p:nvPr>
        </p:nvSpPr>
        <p:spPr>
          <a:xfrm>
            <a:off x="1295400" y="2651075"/>
            <a:ext cx="6579245" cy="3368725"/>
          </a:xfrm>
        </p:spPr>
        <p:txBody>
          <a:bodyPr>
            <a:normAutofit lnSpcReduction="10000"/>
          </a:bodyPr>
          <a:lstStyle/>
          <a:p>
            <a:pPr marL="0" indent="0" eaLnBrk="0" hangingPunct="0">
              <a:lnSpc>
                <a:spcPct val="93000"/>
              </a:lnSpc>
              <a:spcBef>
                <a:spcPts val="1266"/>
              </a:spcBef>
              <a:buNone/>
            </a:pPr>
            <a:r>
              <a:rPr lang="en-US" sz="4800" b="1" i="1" dirty="0">
                <a:solidFill>
                  <a:srgbClr val="FF0000"/>
                </a:solidFill>
                <a:latin typeface="UC Berkeley OS Sign"/>
                <a:sym typeface="UC Berkeley OS Sign"/>
              </a:rPr>
              <a:t>Organizing,</a:t>
            </a:r>
            <a:br>
              <a:rPr lang="en-US" sz="4800" b="1" i="1" dirty="0">
                <a:solidFill>
                  <a:srgbClr val="FF0000"/>
                </a:solidFill>
                <a:latin typeface="UC Berkeley OS Sign"/>
                <a:sym typeface="UC Berkeley OS Sign"/>
              </a:rPr>
            </a:br>
            <a:r>
              <a:rPr lang="en-US" sz="4800" b="1" i="1" dirty="0">
                <a:solidFill>
                  <a:srgbClr val="FF0000"/>
                </a:solidFill>
                <a:latin typeface="UC Berkeley OS Sign"/>
                <a:sym typeface="UC Berkeley OS Sign"/>
              </a:rPr>
              <a:t>resource description,</a:t>
            </a:r>
            <a:br>
              <a:rPr lang="en-US" sz="4800" b="1" i="1" dirty="0">
                <a:solidFill>
                  <a:srgbClr val="FF0000"/>
                </a:solidFill>
                <a:latin typeface="UC Berkeley OS Sign"/>
                <a:sym typeface="UC Berkeley OS Sign"/>
              </a:rPr>
            </a:br>
            <a:r>
              <a:rPr lang="en-US" sz="4800" b="1" i="1" dirty="0">
                <a:solidFill>
                  <a:srgbClr val="FF0000"/>
                </a:solidFill>
                <a:latin typeface="UC Berkeley OS Sign"/>
                <a:sym typeface="UC Berkeley OS Sign"/>
              </a:rPr>
              <a:t>and interaction design are inherently interconnected activities</a:t>
            </a:r>
          </a:p>
          <a:p>
            <a:pPr marL="120541" indent="-120541">
              <a:lnSpc>
                <a:spcPct val="92000"/>
              </a:lnSpc>
              <a:buClr>
                <a:srgbClr val="002955"/>
              </a:buClr>
              <a:buSzPct val="44000"/>
              <a:buFont typeface="Wingdings" pitchFamily="2" charset="2"/>
              <a:buChar char="l"/>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2109" dirty="0"/>
          </a:p>
        </p:txBody>
      </p:sp>
    </p:spTree>
    <p:extLst>
      <p:ext uri="{BB962C8B-B14F-4D97-AF65-F5344CB8AC3E}">
        <p14:creationId xmlns:p14="http://schemas.microsoft.com/office/powerpoint/2010/main" val="3377548222"/>
      </p:ext>
    </p:extLst>
  </p:cSld>
  <p:clrMapOvr>
    <a:masterClrMapping/>
  </p:clrMapOvr>
  <p:transition spd="slow" advTm="24367"/>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04800" y="381000"/>
            <a:ext cx="8610600"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latin typeface="+mj-lt"/>
                <a:ea typeface="+mj-ea"/>
                <a:cs typeface="+mj-cs"/>
                <a:sym typeface="UC Berkeley OS Sign"/>
              </a:rPr>
              <a:t>Plan for the Course</a:t>
            </a:r>
          </a:p>
        </p:txBody>
      </p:sp>
      <p:sp>
        <p:nvSpPr>
          <p:cNvPr id="6" name="Rectangle 5"/>
          <p:cNvSpPr/>
          <p:nvPr/>
        </p:nvSpPr>
        <p:spPr>
          <a:xfrm>
            <a:off x="340242" y="976498"/>
            <a:ext cx="8001000" cy="5559950"/>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r>
              <a:rPr lang="en-US" sz="3200" dirty="0"/>
              <a:t>We can analyze sensemaking and organizing from </a:t>
            </a:r>
            <a:r>
              <a:rPr lang="en-US" sz="3200" dirty="0">
                <a:solidFill>
                  <a:srgbClr val="FF0000"/>
                </a:solidFill>
              </a:rPr>
              <a:t>four interrelated perspectives</a:t>
            </a:r>
            <a:r>
              <a:rPr lang="en-US" sz="3200" dirty="0"/>
              <a:t>:</a:t>
            </a:r>
          </a:p>
          <a:p>
            <a:pPr marL="457200" indent="-457200">
              <a:buFont typeface="Arial" panose="020B0604020202020204" pitchFamily="34" charset="0"/>
              <a:buChar char="•"/>
            </a:pPr>
            <a:r>
              <a:rPr lang="en-US" sz="3200" dirty="0"/>
              <a:t>As a member of a social, cultural, or language community (</a:t>
            </a:r>
            <a:r>
              <a:rPr lang="en-US" sz="3200" dirty="0">
                <a:solidFill>
                  <a:srgbClr val="FF0000"/>
                </a:solidFill>
              </a:rPr>
              <a:t>linguistics,</a:t>
            </a:r>
            <a:r>
              <a:rPr lang="en-US" sz="3200" dirty="0"/>
              <a:t> </a:t>
            </a:r>
            <a:r>
              <a:rPr lang="en-US" sz="3200" dirty="0">
                <a:solidFill>
                  <a:srgbClr val="FF0000"/>
                </a:solidFill>
              </a:rPr>
              <a:t>sociology, social network analysis</a:t>
            </a:r>
            <a:r>
              <a:rPr lang="en-US" sz="3200" dirty="0"/>
              <a:t>)</a:t>
            </a:r>
          </a:p>
          <a:p>
            <a:pPr marL="457200" indent="-457200">
              <a:buFont typeface="Arial" panose="020B0604020202020204" pitchFamily="34" charset="0"/>
              <a:buChar char="•"/>
            </a:pPr>
            <a:r>
              <a:rPr lang="en-US" sz="3200" dirty="0"/>
              <a:t>As an individual (</a:t>
            </a:r>
            <a:r>
              <a:rPr lang="en-US" sz="3200" dirty="0">
                <a:solidFill>
                  <a:srgbClr val="FF0000"/>
                </a:solidFill>
              </a:rPr>
              <a:t>psychology</a:t>
            </a:r>
            <a:r>
              <a:rPr lang="en-US" sz="3200" dirty="0"/>
              <a:t> and </a:t>
            </a:r>
            <a:r>
              <a:rPr lang="en-US" sz="3200" dirty="0">
                <a:solidFill>
                  <a:srgbClr val="FF0000"/>
                </a:solidFill>
              </a:rPr>
              <a:t>philosophy</a:t>
            </a:r>
            <a:r>
              <a:rPr lang="en-US" sz="3200" dirty="0"/>
              <a:t>)</a:t>
            </a:r>
          </a:p>
          <a:p>
            <a:pPr marL="457200" indent="-457200">
              <a:buFont typeface="Arial" panose="020B0604020202020204" pitchFamily="34" charset="0"/>
              <a:buChar char="•"/>
            </a:pPr>
            <a:r>
              <a:rPr lang="en-US" sz="3200" dirty="0"/>
              <a:t>In institutional contexts (</a:t>
            </a:r>
            <a:r>
              <a:rPr lang="en-US" sz="3200" dirty="0">
                <a:solidFill>
                  <a:srgbClr val="FF0000"/>
                </a:solidFill>
              </a:rPr>
              <a:t>law</a:t>
            </a:r>
            <a:r>
              <a:rPr lang="en-US" sz="3200" dirty="0"/>
              <a:t> and </a:t>
            </a:r>
            <a:r>
              <a:rPr lang="en-US" sz="3200" dirty="0">
                <a:solidFill>
                  <a:srgbClr val="FF0000"/>
                </a:solidFill>
              </a:rPr>
              <a:t>business</a:t>
            </a:r>
            <a:r>
              <a:rPr lang="en-US" sz="3200" dirty="0"/>
              <a:t>)</a:t>
            </a:r>
          </a:p>
          <a:p>
            <a:pPr marL="457200" indent="-457200">
              <a:buFont typeface="Arial" panose="020B0604020202020204" pitchFamily="34" charset="0"/>
              <a:buChar char="•"/>
            </a:pPr>
            <a:r>
              <a:rPr lang="en-US" sz="3200" dirty="0"/>
              <a:t>In data-intensive or scientific contexts (</a:t>
            </a:r>
            <a:r>
              <a:rPr lang="en-US" sz="3200" dirty="0">
                <a:solidFill>
                  <a:srgbClr val="FF0000"/>
                </a:solidFill>
              </a:rPr>
              <a:t>statistics</a:t>
            </a:r>
            <a:r>
              <a:rPr lang="en-US" sz="3200" dirty="0"/>
              <a:t>, </a:t>
            </a:r>
            <a:r>
              <a:rPr lang="en-US" sz="3200" dirty="0">
                <a:solidFill>
                  <a:srgbClr val="FF0000"/>
                </a:solidFill>
              </a:rPr>
              <a:t>computer science</a:t>
            </a:r>
            <a:r>
              <a:rPr lang="en-US" sz="3200" dirty="0"/>
              <a:t>, </a:t>
            </a:r>
            <a:r>
              <a:rPr lang="en-US" sz="3200" dirty="0">
                <a:solidFill>
                  <a:srgbClr val="FF0000"/>
                </a:solidFill>
              </a:rPr>
              <a:t>info visualization</a:t>
            </a:r>
            <a:r>
              <a:rPr lang="en-US" sz="3200" dirty="0"/>
              <a:t>).</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p>
        </p:txBody>
      </p:sp>
    </p:spTree>
    <p:extLst>
      <p:ext uri="{BB962C8B-B14F-4D97-AF65-F5344CB8AC3E}">
        <p14:creationId xmlns:p14="http://schemas.microsoft.com/office/powerpoint/2010/main" val="300194091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438113" y="381000"/>
            <a:ext cx="8228707" cy="1190997"/>
          </a:xfrm>
        </p:spPr>
        <p:txBody>
          <a:bodyPr>
            <a:no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4000" b="1" dirty="0">
                <a:sym typeface="UC Berkeley OS Sign"/>
              </a:rPr>
              <a:t>Describing and Organizing</a:t>
            </a:r>
            <a:br>
              <a:rPr lang="en-US" sz="4000" b="1" dirty="0">
                <a:sym typeface="UC Berkeley OS Sign"/>
              </a:rPr>
            </a:br>
            <a:r>
              <a:rPr lang="en-US" sz="4000" b="1" dirty="0">
                <a:sym typeface="UC Berkeley OS Sign"/>
              </a:rPr>
              <a:t> Classes of Things (1)</a:t>
            </a:r>
            <a:br>
              <a:rPr lang="en-US" sz="4000" b="1" dirty="0">
                <a:sym typeface="UC Berkeley OS Sign"/>
              </a:rPr>
            </a:br>
            <a:endParaRPr lang="en-US" sz="4000" b="1" dirty="0">
              <a:sym typeface="UC Berkeley OS Sign"/>
            </a:endParaRPr>
          </a:p>
        </p:txBody>
      </p:sp>
      <p:sp>
        <p:nvSpPr>
          <p:cNvPr id="286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a:fld id="{A49C990E-BA88-409C-BE65-D0A16D9D5E3C}"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28676" name="Rectangle 7"/>
          <p:cNvSpPr>
            <a:spLocks noChangeArrowheads="1"/>
          </p:cNvSpPr>
          <p:nvPr/>
        </p:nvSpPr>
        <p:spPr bwMode="auto">
          <a:xfrm>
            <a:off x="438113" y="1752600"/>
            <a:ext cx="8605771" cy="4417389"/>
          </a:xfrm>
          <a:prstGeom prst="rect">
            <a:avLst/>
          </a:prstGeom>
          <a:noFill/>
          <a:ln w="9525">
            <a:noFill/>
            <a:miter lim="800000"/>
            <a:headEnd/>
            <a:tailEnd/>
          </a:ln>
        </p:spPr>
        <p:txBody>
          <a:bodyPr wrap="square" lIns="64288" tIns="32144" rIns="64288" bIns="32144">
            <a:spAutoFit/>
          </a:bodyPr>
          <a:lstStyle/>
          <a:p>
            <a:pPr marL="342665" indent="-342665" eaLnBrk="0" hangingPunct="0">
              <a:lnSpc>
                <a:spcPct val="93000"/>
              </a:lnSpc>
              <a:spcBef>
                <a:spcPts val="1802"/>
              </a:spcBef>
              <a:buFont typeface="Arial" pitchFamily="34" charset="0"/>
              <a:buChar char="•"/>
            </a:pPr>
            <a:r>
              <a:rPr lang="en-US" sz="3600" dirty="0">
                <a:latin typeface="UC Berkeley OS Sign"/>
                <a:cs typeface="Arial" pitchFamily="34" charset="0"/>
              </a:rPr>
              <a:t>We all create </a:t>
            </a:r>
            <a:r>
              <a:rPr lang="en-US" sz="3600" dirty="0">
                <a:solidFill>
                  <a:srgbClr val="FF0000"/>
                </a:solidFill>
                <a:latin typeface="UC Berkeley OS Sign"/>
                <a:cs typeface="Arial" pitchFamily="34" charset="0"/>
              </a:rPr>
              <a:t>individual categories </a:t>
            </a:r>
            <a:r>
              <a:rPr lang="en-US" sz="3600" dirty="0">
                <a:latin typeface="UC Berkeley OS Sign"/>
                <a:cs typeface="Arial" pitchFamily="34" charset="0"/>
              </a:rPr>
              <a:t>to organize our possessions, activities, and interactions</a:t>
            </a:r>
          </a:p>
          <a:p>
            <a:pPr marL="342665" indent="-342665" eaLnBrk="0" hangingPunct="0">
              <a:lnSpc>
                <a:spcPct val="93000"/>
              </a:lnSpc>
              <a:spcBef>
                <a:spcPts val="1802"/>
              </a:spcBef>
              <a:buFont typeface="Arial" pitchFamily="34" charset="0"/>
              <a:buChar char="•"/>
            </a:pPr>
            <a:r>
              <a:rPr lang="en-US" sz="3600" dirty="0">
                <a:latin typeface="UC Berkeley OS Sign"/>
                <a:cs typeface="Arial" pitchFamily="34" charset="0"/>
              </a:rPr>
              <a:t>Our organizing systems are often ad hoc and idiosyncratic to satisfy </a:t>
            </a:r>
            <a:r>
              <a:rPr lang="en-US" sz="3600" dirty="0">
                <a:latin typeface="UC Berkeley OS Sign"/>
                <a:cs typeface="Arial" pitchFamily="34" charset="0"/>
                <a:sym typeface="Arial" pitchFamily="34" charset="0"/>
              </a:rPr>
              <a:t>the requirements that emerge from our unique experiences, preferences, and resource collections</a:t>
            </a:r>
          </a:p>
        </p:txBody>
      </p:sp>
    </p:spTree>
    <p:extLst>
      <p:ext uri="{BB962C8B-B14F-4D97-AF65-F5344CB8AC3E}">
        <p14:creationId xmlns:p14="http://schemas.microsoft.com/office/powerpoint/2010/main" val="382903297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438113" y="381000"/>
            <a:ext cx="8228707" cy="1190997"/>
          </a:xfrm>
        </p:spPr>
        <p:txBody>
          <a:bodyPr>
            <a:no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4000" b="1" dirty="0">
                <a:sym typeface="UC Berkeley OS Sign"/>
              </a:rPr>
              <a:t>Describing and Organizing</a:t>
            </a:r>
            <a:br>
              <a:rPr lang="en-US" sz="4000" b="1" dirty="0">
                <a:sym typeface="UC Berkeley OS Sign"/>
              </a:rPr>
            </a:br>
            <a:r>
              <a:rPr lang="en-US" sz="4000" b="1" dirty="0">
                <a:sym typeface="UC Berkeley OS Sign"/>
              </a:rPr>
              <a:t> Classes of Things (2)</a:t>
            </a:r>
            <a:br>
              <a:rPr lang="en-US" sz="4000" b="1" dirty="0">
                <a:sym typeface="UC Berkeley OS Sign"/>
              </a:rPr>
            </a:br>
            <a:endParaRPr lang="en-US" sz="4000" b="1" dirty="0">
              <a:sym typeface="UC Berkeley OS Sign"/>
            </a:endParaRPr>
          </a:p>
        </p:txBody>
      </p:sp>
      <p:sp>
        <p:nvSpPr>
          <p:cNvPr id="286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a:fld id="{A49C990E-BA88-409C-BE65-D0A16D9D5E3C}"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28676" name="Rectangle 7"/>
          <p:cNvSpPr>
            <a:spLocks noChangeArrowheads="1"/>
          </p:cNvSpPr>
          <p:nvPr/>
        </p:nvSpPr>
        <p:spPr bwMode="auto">
          <a:xfrm>
            <a:off x="813010" y="1752600"/>
            <a:ext cx="8046357" cy="4249331"/>
          </a:xfrm>
          <a:prstGeom prst="rect">
            <a:avLst/>
          </a:prstGeom>
          <a:noFill/>
          <a:ln w="9525">
            <a:noFill/>
            <a:miter lim="800000"/>
            <a:headEnd/>
            <a:tailEnd/>
          </a:ln>
        </p:spPr>
        <p:txBody>
          <a:bodyPr wrap="square" lIns="64288" tIns="32144" rIns="64288" bIns="32144">
            <a:spAutoFit/>
          </a:bodyPr>
          <a:lstStyle/>
          <a:p>
            <a:pPr marL="342665" indent="-342665" eaLnBrk="0" hangingPunct="0">
              <a:lnSpc>
                <a:spcPct val="93000"/>
              </a:lnSpc>
              <a:spcBef>
                <a:spcPts val="1802"/>
              </a:spcBef>
              <a:buFont typeface="Arial" pitchFamily="34" charset="0"/>
              <a:buChar char="•"/>
            </a:pPr>
            <a:r>
              <a:rPr lang="en-US" sz="3600" dirty="0">
                <a:solidFill>
                  <a:srgbClr val="FF0000"/>
                </a:solidFill>
                <a:latin typeface="UC Berkeley OS Sign"/>
                <a:cs typeface="Arial" pitchFamily="34" charset="0"/>
              </a:rPr>
              <a:t>Cultural categories </a:t>
            </a:r>
            <a:r>
              <a:rPr lang="en-US" sz="3600" dirty="0">
                <a:latin typeface="UC Berkeley OS Sign"/>
                <a:cs typeface="Arial" pitchFamily="34" charset="0"/>
              </a:rPr>
              <a:t>are embodied in culture and language and have imprecise / flexible boundaries</a:t>
            </a:r>
          </a:p>
          <a:p>
            <a:pPr marL="342665" indent="-342665" eaLnBrk="0" hangingPunct="0">
              <a:lnSpc>
                <a:spcPct val="93000"/>
              </a:lnSpc>
              <a:spcBef>
                <a:spcPts val="1802"/>
              </a:spcBef>
              <a:buFont typeface="Arial" pitchFamily="34" charset="0"/>
              <a:buChar char="•"/>
            </a:pPr>
            <a:r>
              <a:rPr lang="en-US" sz="3600" dirty="0">
                <a:latin typeface="UC Berkeley OS Sign"/>
                <a:cs typeface="Arial" pitchFamily="34" charset="0"/>
                <a:sym typeface="Arial" pitchFamily="34" charset="0"/>
              </a:rPr>
              <a:t>Individual categories often make use of or are derived from cultural categories</a:t>
            </a:r>
          </a:p>
          <a:p>
            <a:pPr marL="342665" indent="-342665" eaLnBrk="0" hangingPunct="0">
              <a:lnSpc>
                <a:spcPct val="93000"/>
              </a:lnSpc>
              <a:spcBef>
                <a:spcPts val="1802"/>
              </a:spcBef>
              <a:buFont typeface="Arial" pitchFamily="34" charset="0"/>
              <a:buChar char="•"/>
            </a:pPr>
            <a:endParaRPr lang="en-US" sz="3200" dirty="0">
              <a:latin typeface="UC Berkeley OS Sign"/>
              <a:cs typeface="Arial" pitchFamily="34" charset="0"/>
            </a:endParaRPr>
          </a:p>
          <a:p>
            <a:pPr marL="342665" indent="-342665" eaLnBrk="0" hangingPunct="0">
              <a:lnSpc>
                <a:spcPct val="93000"/>
              </a:lnSpc>
              <a:spcBef>
                <a:spcPts val="1802"/>
              </a:spcBef>
              <a:buFont typeface="Arial" pitchFamily="34" charset="0"/>
              <a:buChar char="•"/>
            </a:pPr>
            <a:endParaRPr lang="en-US" sz="3200" dirty="0">
              <a:latin typeface="UC Berkeley OS Sign"/>
              <a:cs typeface="Arial" pitchFamily="34" charset="0"/>
            </a:endParaRPr>
          </a:p>
        </p:txBody>
      </p:sp>
    </p:spTree>
    <p:extLst>
      <p:ext uri="{BB962C8B-B14F-4D97-AF65-F5344CB8AC3E}">
        <p14:creationId xmlns:p14="http://schemas.microsoft.com/office/powerpoint/2010/main" val="328209805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438113" y="381000"/>
            <a:ext cx="8228707" cy="1190997"/>
          </a:xfrm>
        </p:spPr>
        <p:txBody>
          <a:bodyPr>
            <a:no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4000" b="1" dirty="0">
                <a:sym typeface="UC Berkeley OS Sign"/>
              </a:rPr>
              <a:t>Describing and Organizing</a:t>
            </a:r>
            <a:br>
              <a:rPr lang="en-US" sz="4000" b="1" dirty="0">
                <a:sym typeface="UC Berkeley OS Sign"/>
              </a:rPr>
            </a:br>
            <a:r>
              <a:rPr lang="en-US" sz="4000" b="1" dirty="0">
                <a:sym typeface="UC Berkeley OS Sign"/>
              </a:rPr>
              <a:t> Classes of Things (3)</a:t>
            </a:r>
            <a:br>
              <a:rPr lang="en-US" sz="4000" b="1" dirty="0">
                <a:sym typeface="UC Berkeley OS Sign"/>
              </a:rPr>
            </a:br>
            <a:endParaRPr lang="en-US" sz="4000" b="1" dirty="0">
              <a:sym typeface="UC Berkeley OS Sign"/>
            </a:endParaRPr>
          </a:p>
        </p:txBody>
      </p:sp>
      <p:sp>
        <p:nvSpPr>
          <p:cNvPr id="286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a:fld id="{A49C990E-BA88-409C-BE65-D0A16D9D5E3C}"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28676" name="Rectangle 7"/>
          <p:cNvSpPr>
            <a:spLocks noChangeArrowheads="1"/>
          </p:cNvSpPr>
          <p:nvPr/>
        </p:nvSpPr>
        <p:spPr bwMode="auto">
          <a:xfrm>
            <a:off x="284633" y="1600156"/>
            <a:ext cx="8686800" cy="4648094"/>
          </a:xfrm>
          <a:prstGeom prst="rect">
            <a:avLst/>
          </a:prstGeom>
          <a:noFill/>
          <a:ln w="9525">
            <a:noFill/>
            <a:miter lim="800000"/>
            <a:headEnd/>
            <a:tailEnd/>
          </a:ln>
        </p:spPr>
        <p:txBody>
          <a:bodyPr wrap="square" lIns="64288" tIns="32144" rIns="64288" bIns="32144">
            <a:spAutoFit/>
          </a:bodyPr>
          <a:lstStyle/>
          <a:p>
            <a:pPr marL="342665" indent="-342665" eaLnBrk="0" hangingPunct="0">
              <a:lnSpc>
                <a:spcPct val="93000"/>
              </a:lnSpc>
              <a:spcBef>
                <a:spcPts val="1802"/>
              </a:spcBef>
              <a:buFont typeface="Arial" pitchFamily="34" charset="0"/>
              <a:buChar char="•"/>
            </a:pPr>
            <a:r>
              <a:rPr lang="en-US" sz="3200" dirty="0">
                <a:solidFill>
                  <a:srgbClr val="FF0000"/>
                </a:solidFill>
                <a:latin typeface="UC Berkeley OS Sign"/>
                <a:cs typeface="Arial" pitchFamily="34" charset="0"/>
              </a:rPr>
              <a:t>Institutional</a:t>
            </a:r>
            <a:r>
              <a:rPr lang="en-US" sz="3200" dirty="0">
                <a:latin typeface="UC Berkeley OS Sign"/>
                <a:cs typeface="Arial" pitchFamily="34" charset="0"/>
              </a:rPr>
              <a:t> </a:t>
            </a:r>
            <a:r>
              <a:rPr lang="en-US" sz="3200" dirty="0">
                <a:solidFill>
                  <a:srgbClr val="FF0000"/>
                </a:solidFill>
                <a:latin typeface="UC Berkeley OS Sign"/>
                <a:cs typeface="Arial" pitchFamily="34" charset="0"/>
              </a:rPr>
              <a:t>categories</a:t>
            </a:r>
            <a:r>
              <a:rPr lang="en-US" sz="3200" dirty="0">
                <a:latin typeface="UC Berkeley OS Sign"/>
                <a:cs typeface="Arial" pitchFamily="34" charset="0"/>
              </a:rPr>
              <a:t> are explicitly constructed to create a precise semantic model (of what might otherwise be treated as cultural categories)</a:t>
            </a:r>
          </a:p>
          <a:p>
            <a:pPr marL="799865" lvl="1" indent="-342665" eaLnBrk="0" hangingPunct="0">
              <a:lnSpc>
                <a:spcPct val="93000"/>
              </a:lnSpc>
              <a:spcBef>
                <a:spcPts val="1802"/>
              </a:spcBef>
              <a:buFont typeface="Arial" pitchFamily="34" charset="0"/>
              <a:buChar char="•"/>
            </a:pPr>
            <a:r>
              <a:rPr lang="en-US" sz="3200" dirty="0">
                <a:latin typeface="UC Berkeley OS Sign"/>
                <a:cs typeface="Arial" pitchFamily="34" charset="0"/>
              </a:rPr>
              <a:t>And often co-exist with them (e.g., “Color”)</a:t>
            </a:r>
          </a:p>
          <a:p>
            <a:pPr marL="342665" indent="-342665" eaLnBrk="0" hangingPunct="0">
              <a:lnSpc>
                <a:spcPct val="93000"/>
              </a:lnSpc>
              <a:spcBef>
                <a:spcPts val="1802"/>
              </a:spcBef>
              <a:buFont typeface="Arial" pitchFamily="34" charset="0"/>
              <a:buChar char="•"/>
            </a:pPr>
            <a:r>
              <a:rPr lang="en-US" sz="3200" dirty="0">
                <a:solidFill>
                  <a:srgbClr val="000000"/>
                </a:solidFill>
                <a:latin typeface="UC Berkeley OS Sign"/>
                <a:cs typeface="Arial" pitchFamily="34" charset="0"/>
                <a:sym typeface="Arial" pitchFamily="34" charset="0"/>
              </a:rPr>
              <a:t>Institutional categories are essential in abstract, information-intensive domains where semantic precision is essential for processes, transactions, and analyses (especially automated ones)</a:t>
            </a:r>
            <a:endParaRPr lang="en-US" sz="3200" dirty="0">
              <a:latin typeface="UC Berkeley OS Sign"/>
              <a:cs typeface="Arial" pitchFamily="34" charset="0"/>
            </a:endParaRPr>
          </a:p>
        </p:txBody>
      </p:sp>
    </p:spTree>
    <p:extLst>
      <p:ext uri="{BB962C8B-B14F-4D97-AF65-F5344CB8AC3E}">
        <p14:creationId xmlns:p14="http://schemas.microsoft.com/office/powerpoint/2010/main" val="242348049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BFF4D61-7444-4F7F-93E6-AB916B85BEB5}"/>
              </a:ext>
            </a:extLst>
          </p:cNvPr>
          <p:cNvPicPr>
            <a:picLocks noGrp="1" noChangeAspect="1"/>
          </p:cNvPicPr>
          <p:nvPr>
            <p:ph idx="1"/>
          </p:nvPr>
        </p:nvPicPr>
        <p:blipFill>
          <a:blip r:embed="rId3"/>
          <a:stretch>
            <a:fillRect/>
          </a:stretch>
        </p:blipFill>
        <p:spPr>
          <a:xfrm>
            <a:off x="594056" y="0"/>
            <a:ext cx="8066617" cy="6049963"/>
          </a:xfrm>
          <a:prstGeom prst="rect">
            <a:avLst/>
          </a:prstGeom>
        </p:spPr>
      </p:pic>
      <p:sp>
        <p:nvSpPr>
          <p:cNvPr id="2" name="Title 1">
            <a:extLst>
              <a:ext uri="{FF2B5EF4-FFF2-40B4-BE49-F238E27FC236}">
                <a16:creationId xmlns:a16="http://schemas.microsoft.com/office/drawing/2014/main" id="{56A1DF7C-16F5-479C-B289-74D247271234}"/>
              </a:ext>
            </a:extLst>
          </p:cNvPr>
          <p:cNvSpPr>
            <a:spLocks noGrp="1"/>
          </p:cNvSpPr>
          <p:nvPr>
            <p:ph type="title"/>
          </p:nvPr>
        </p:nvSpPr>
        <p:spPr>
          <a:xfrm>
            <a:off x="457199" y="-20782"/>
            <a:ext cx="8229600" cy="1143000"/>
          </a:xfrm>
        </p:spPr>
        <p:txBody>
          <a:bodyPr/>
          <a:lstStyle/>
          <a:p>
            <a:r>
              <a:rPr lang="en-US" b="1" dirty="0"/>
              <a:t>Color in Culture</a:t>
            </a:r>
          </a:p>
        </p:txBody>
      </p:sp>
      <p:sp>
        <p:nvSpPr>
          <p:cNvPr id="8" name="TextBox 7">
            <a:extLst>
              <a:ext uri="{FF2B5EF4-FFF2-40B4-BE49-F238E27FC236}">
                <a16:creationId xmlns:a16="http://schemas.microsoft.com/office/drawing/2014/main" id="{1A43A717-7B59-41A7-8573-733E7A952483}"/>
              </a:ext>
            </a:extLst>
          </p:cNvPr>
          <p:cNvSpPr txBox="1"/>
          <p:nvPr/>
        </p:nvSpPr>
        <p:spPr>
          <a:xfrm>
            <a:off x="1219200" y="5715000"/>
            <a:ext cx="7772400" cy="461665"/>
          </a:xfrm>
          <a:prstGeom prst="rect">
            <a:avLst/>
          </a:prstGeom>
          <a:noFill/>
        </p:spPr>
        <p:txBody>
          <a:bodyPr wrap="square" rtlCol="0">
            <a:spAutoFit/>
          </a:bodyPr>
          <a:lstStyle/>
          <a:p>
            <a:r>
              <a:rPr lang="en-US" sz="2400" dirty="0">
                <a:hlinkClick r:id="rId4"/>
              </a:rPr>
              <a:t>How Color Changes the Mood in Art</a:t>
            </a:r>
            <a:endParaRPr lang="en-US" sz="2400" dirty="0"/>
          </a:p>
        </p:txBody>
      </p:sp>
    </p:spTree>
    <p:extLst>
      <p:ext uri="{BB962C8B-B14F-4D97-AF65-F5344CB8AC3E}">
        <p14:creationId xmlns:p14="http://schemas.microsoft.com/office/powerpoint/2010/main" val="893238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DF7C-16F5-479C-B289-74D247271234}"/>
              </a:ext>
            </a:extLst>
          </p:cNvPr>
          <p:cNvSpPr>
            <a:spLocks noGrp="1"/>
          </p:cNvSpPr>
          <p:nvPr>
            <p:ph type="title"/>
          </p:nvPr>
        </p:nvSpPr>
        <p:spPr>
          <a:xfrm>
            <a:off x="1371600" y="0"/>
            <a:ext cx="7162799" cy="1143000"/>
          </a:xfrm>
        </p:spPr>
        <p:txBody>
          <a:bodyPr>
            <a:normAutofit/>
          </a:bodyPr>
          <a:lstStyle/>
          <a:p>
            <a:r>
              <a:rPr lang="en-US" dirty="0"/>
              <a:t>Color Defined by Wavelength</a:t>
            </a:r>
          </a:p>
        </p:txBody>
      </p:sp>
      <p:pic>
        <p:nvPicPr>
          <p:cNvPr id="4" name="Content Placeholder 3">
            <a:extLst>
              <a:ext uri="{FF2B5EF4-FFF2-40B4-BE49-F238E27FC236}">
                <a16:creationId xmlns:a16="http://schemas.microsoft.com/office/drawing/2014/main" id="{3D6E22B3-D017-4264-B631-E92C54B0CF04}"/>
              </a:ext>
            </a:extLst>
          </p:cNvPr>
          <p:cNvPicPr>
            <a:picLocks noGrp="1" noChangeAspect="1"/>
          </p:cNvPicPr>
          <p:nvPr>
            <p:ph idx="1"/>
          </p:nvPr>
        </p:nvPicPr>
        <p:blipFill>
          <a:blip r:embed="rId2"/>
          <a:stretch>
            <a:fillRect/>
          </a:stretch>
        </p:blipFill>
        <p:spPr>
          <a:xfrm>
            <a:off x="4267200" y="3429000"/>
            <a:ext cx="4486221" cy="3193473"/>
          </a:xfrm>
          <a:prstGeom prst="rect">
            <a:avLst/>
          </a:prstGeom>
        </p:spPr>
      </p:pic>
      <p:pic>
        <p:nvPicPr>
          <p:cNvPr id="3" name="Picture 2">
            <a:extLst>
              <a:ext uri="{FF2B5EF4-FFF2-40B4-BE49-F238E27FC236}">
                <a16:creationId xmlns:a16="http://schemas.microsoft.com/office/drawing/2014/main" id="{768DE4E0-1805-44F2-8D90-07365E328B26}"/>
              </a:ext>
            </a:extLst>
          </p:cNvPr>
          <p:cNvPicPr>
            <a:picLocks noChangeAspect="1"/>
          </p:cNvPicPr>
          <p:nvPr/>
        </p:nvPicPr>
        <p:blipFill>
          <a:blip r:embed="rId3"/>
          <a:stretch>
            <a:fillRect/>
          </a:stretch>
        </p:blipFill>
        <p:spPr>
          <a:xfrm>
            <a:off x="1676400" y="914400"/>
            <a:ext cx="6325108" cy="2348346"/>
          </a:xfrm>
          <a:prstGeom prst="rect">
            <a:avLst/>
          </a:prstGeom>
        </p:spPr>
      </p:pic>
      <p:sp>
        <p:nvSpPr>
          <p:cNvPr id="5" name="Title 1">
            <a:extLst>
              <a:ext uri="{FF2B5EF4-FFF2-40B4-BE49-F238E27FC236}">
                <a16:creationId xmlns:a16="http://schemas.microsoft.com/office/drawing/2014/main" id="{C351AF49-C81E-4ACF-BA79-96BC763C354A}"/>
              </a:ext>
            </a:extLst>
          </p:cNvPr>
          <p:cNvSpPr txBox="1">
            <a:spLocks/>
          </p:cNvSpPr>
          <p:nvPr/>
        </p:nvSpPr>
        <p:spPr>
          <a:xfrm>
            <a:off x="609600" y="4454236"/>
            <a:ext cx="3276601"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Pantone Color System</a:t>
            </a:r>
          </a:p>
        </p:txBody>
      </p:sp>
    </p:spTree>
    <p:extLst>
      <p:ext uri="{BB962C8B-B14F-4D97-AF65-F5344CB8AC3E}">
        <p14:creationId xmlns:p14="http://schemas.microsoft.com/office/powerpoint/2010/main" val="4872880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2192"/>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Every Classification is "Biased"</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71636" y="967234"/>
            <a:ext cx="7599834" cy="562734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Every classification is arbitrary because the criteria used to establish the categories reflect a point of view or perspective on the domain that intentionally excludes all other perspectives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Every classification system implicitly or explicitly contrasts {"good", "standard“} and {"bad", "nonstandard“} ways of understanding things</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Natural vs. man-made disaster?</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Dietary supplement vs. beverage?</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Employee vs. contractor, full vs. part time?</a:t>
            </a:r>
          </a:p>
          <a:p>
            <a:pPr marL="342900" indent="-342900" eaLnBrk="0" fontAlgn="base" hangingPunct="0">
              <a:lnSpc>
                <a:spcPct val="93000"/>
              </a:lnSpc>
              <a:spcBef>
                <a:spcPts val="1800"/>
              </a:spcBef>
              <a:spcAft>
                <a:spcPct val="0"/>
              </a:spcAft>
            </a:pPr>
            <a:endParaRPr lang="en-US" sz="28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116446485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B2130-9B3A-4DED-AAD6-FF317FDFC1E3}"/>
              </a:ext>
            </a:extLst>
          </p:cNvPr>
          <p:cNvSpPr>
            <a:spLocks noGrp="1"/>
          </p:cNvSpPr>
          <p:nvPr>
            <p:ph type="title"/>
          </p:nvPr>
        </p:nvSpPr>
        <p:spPr/>
        <p:txBody>
          <a:bodyPr>
            <a:normAutofit fontScale="90000"/>
          </a:bodyPr>
          <a:lstStyle/>
          <a:p>
            <a:r>
              <a:rPr lang="en-US" b="1" dirty="0">
                <a:solidFill>
                  <a:srgbClr val="FF0000"/>
                </a:solidFill>
              </a:rPr>
              <a:t>STOP AND THINK: </a:t>
            </a:r>
            <a:br>
              <a:rPr lang="en-US" b="1" dirty="0">
                <a:solidFill>
                  <a:srgbClr val="FF0000"/>
                </a:solidFill>
              </a:rPr>
            </a:br>
            <a:r>
              <a:rPr lang="en-US" b="1" dirty="0">
                <a:solidFill>
                  <a:srgbClr val="FF0000"/>
                </a:solidFill>
              </a:rPr>
              <a:t>Classifications and Bias</a:t>
            </a:r>
          </a:p>
        </p:txBody>
      </p:sp>
      <p:sp>
        <p:nvSpPr>
          <p:cNvPr id="3" name="Content Placeholder 2">
            <a:extLst>
              <a:ext uri="{FF2B5EF4-FFF2-40B4-BE49-F238E27FC236}">
                <a16:creationId xmlns:a16="http://schemas.microsoft.com/office/drawing/2014/main" id="{F2705110-3165-4C7B-8B9D-EBBE0089E81A}"/>
              </a:ext>
            </a:extLst>
          </p:cNvPr>
          <p:cNvSpPr>
            <a:spLocks noGrp="1"/>
          </p:cNvSpPr>
          <p:nvPr>
            <p:ph idx="1"/>
          </p:nvPr>
        </p:nvSpPr>
        <p:spPr/>
        <p:txBody>
          <a:bodyPr/>
          <a:lstStyle/>
          <a:p>
            <a:r>
              <a:rPr lang="en-US" dirty="0">
                <a:latin typeface="Arial" panose="020B0604020202020204" pitchFamily="34" charset="0"/>
                <a:ea typeface="Times New Roman" panose="02020603050405020304" pitchFamily="18" charset="0"/>
              </a:rPr>
              <a:t>Every classification is biased, but how does bias differ in individual categories, cultural categories, and institutional categories?</a:t>
            </a:r>
            <a:endParaRPr lang="en-US"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030060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B2130-9B3A-4DED-AAD6-FF317FDFC1E3}"/>
              </a:ext>
            </a:extLst>
          </p:cNvPr>
          <p:cNvSpPr>
            <a:spLocks noGrp="1"/>
          </p:cNvSpPr>
          <p:nvPr>
            <p:ph type="title"/>
          </p:nvPr>
        </p:nvSpPr>
        <p:spPr/>
        <p:txBody>
          <a:bodyPr>
            <a:normAutofit fontScale="90000"/>
          </a:bodyPr>
          <a:lstStyle/>
          <a:p>
            <a:r>
              <a:rPr lang="en-US" b="1" dirty="0">
                <a:solidFill>
                  <a:srgbClr val="FF0000"/>
                </a:solidFill>
              </a:rPr>
              <a:t>STOP AND THINK: </a:t>
            </a:r>
            <a:br>
              <a:rPr lang="en-US" b="1" dirty="0">
                <a:solidFill>
                  <a:srgbClr val="FF0000"/>
                </a:solidFill>
              </a:rPr>
            </a:br>
            <a:r>
              <a:rPr lang="en-US" b="1" dirty="0">
                <a:solidFill>
                  <a:srgbClr val="FF0000"/>
                </a:solidFill>
              </a:rPr>
              <a:t>Is a Burrito a Sandwich?</a:t>
            </a:r>
          </a:p>
        </p:txBody>
      </p:sp>
      <p:sp>
        <p:nvSpPr>
          <p:cNvPr id="3" name="Content Placeholder 2">
            <a:extLst>
              <a:ext uri="{FF2B5EF4-FFF2-40B4-BE49-F238E27FC236}">
                <a16:creationId xmlns:a16="http://schemas.microsoft.com/office/drawing/2014/main" id="{F2705110-3165-4C7B-8B9D-EBBE0089E81A}"/>
              </a:ext>
            </a:extLst>
          </p:cNvPr>
          <p:cNvSpPr>
            <a:spLocks noGrp="1"/>
          </p:cNvSpPr>
          <p:nvPr>
            <p:ph idx="1"/>
          </p:nvPr>
        </p:nvSpPr>
        <p:spPr/>
        <p:txBody>
          <a:bodyPr/>
          <a:lstStyle/>
          <a:p>
            <a:r>
              <a:rPr lang="en-US" sz="2800" dirty="0">
                <a:effectLst/>
                <a:latin typeface="Arial" panose="020B0604020202020204" pitchFamily="34" charset="0"/>
                <a:ea typeface="Times New Roman" panose="02020603050405020304" pitchFamily="18" charset="0"/>
              </a:rPr>
              <a:t>A Worcester, Pennsylvania Panera Bread franchise sued to block a Qdoba Mexican Grill from opening in its shopping complex, citing its contract to be the sole sandwich shop on the block. Qdoba makes the bulk of its income selling burritos. In Panera's view, that put Qdoba in the sandwich business.</a:t>
            </a:r>
          </a:p>
          <a:p>
            <a:r>
              <a:rPr lang="en-US" sz="2800" dirty="0">
                <a:effectLst/>
                <a:latin typeface="Arial" panose="020B0604020202020204" pitchFamily="34" charset="0"/>
                <a:ea typeface="Times New Roman" panose="02020603050405020304" pitchFamily="18" charset="0"/>
              </a:rPr>
              <a:t>“Sandwich” and “bu</a:t>
            </a:r>
            <a:r>
              <a:rPr lang="en-US" sz="2800" dirty="0">
                <a:latin typeface="Arial" panose="020B0604020202020204" pitchFamily="34" charset="0"/>
                <a:ea typeface="Times New Roman" panose="02020603050405020304" pitchFamily="18" charset="0"/>
              </a:rPr>
              <a:t>rrito” are cultural categories, but are they also institutional ones in this case?</a:t>
            </a:r>
            <a:endParaRPr lang="en-US" sz="2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143398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19647" y="34734"/>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Classifications and Interactions</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914400" y="1066800"/>
            <a:ext cx="7163247" cy="51656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t>Classifications arrange resources into categories</a:t>
            </a:r>
          </a:p>
          <a:p>
            <a:pPr marL="342900" indent="-342900" eaLnBrk="0" fontAlgn="base" hangingPunct="0">
              <a:lnSpc>
                <a:spcPct val="93000"/>
              </a:lnSpc>
              <a:spcBef>
                <a:spcPts val="1800"/>
              </a:spcBef>
              <a:spcAft>
                <a:spcPct val="0"/>
              </a:spcAft>
              <a:buFont typeface="Arial" pitchFamily="34" charset="0"/>
              <a:buChar char="•"/>
            </a:pPr>
            <a:r>
              <a:rPr lang="en-US" sz="2800" dirty="0"/>
              <a:t>Every classification increases the capability and efficiency of interactions with resources that are “co-located” or “within-category” and makes “between-category” interactions less efficient</a:t>
            </a:r>
          </a:p>
          <a:p>
            <a:pPr marL="342900" indent="-342900" eaLnBrk="0" fontAlgn="base" hangingPunct="0">
              <a:lnSpc>
                <a:spcPct val="93000"/>
              </a:lnSpc>
              <a:spcBef>
                <a:spcPts val="1800"/>
              </a:spcBef>
              <a:spcAft>
                <a:spcPct val="0"/>
              </a:spcAft>
              <a:buFont typeface="Arial" pitchFamily="34" charset="0"/>
              <a:buChar char="•"/>
            </a:pPr>
            <a:r>
              <a:rPr lang="en-US" sz="2800" dirty="0"/>
              <a:t>The granularity of the classification determines the specificity of the interactions</a:t>
            </a:r>
          </a:p>
          <a:p>
            <a:pPr marL="342900" indent="-342900" eaLnBrk="0" fontAlgn="base" hangingPunct="0">
              <a:lnSpc>
                <a:spcPct val="93000"/>
              </a:lnSpc>
              <a:spcBef>
                <a:spcPts val="1800"/>
              </a:spcBef>
              <a:spcAft>
                <a:spcPct val="0"/>
              </a:spcAft>
              <a:buFont typeface="Arial" pitchFamily="34" charset="0"/>
              <a:buChar char="•"/>
            </a:pPr>
            <a:r>
              <a:rPr lang="en-US" sz="2800" dirty="0">
                <a:sym typeface="Arial" pitchFamily="34" charset="0"/>
              </a:rPr>
              <a:t>The structure and description of a classification influences how people use it</a:t>
            </a:r>
            <a:endParaRPr lang="en-US" sz="2800" dirty="0"/>
          </a:p>
        </p:txBody>
      </p:sp>
    </p:spTree>
    <p:extLst>
      <p:ext uri="{BB962C8B-B14F-4D97-AF65-F5344CB8AC3E}">
        <p14:creationId xmlns:p14="http://schemas.microsoft.com/office/powerpoint/2010/main" val="378012373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0" y="0"/>
            <a:ext cx="914400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“The Tools of Choice Architecture”</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2" name="Rectangle 1"/>
          <p:cNvSpPr/>
          <p:nvPr/>
        </p:nvSpPr>
        <p:spPr>
          <a:xfrm>
            <a:off x="609600" y="2209800"/>
            <a:ext cx="7467600" cy="5184496"/>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The way a choice is presented influences what a decision-maker chooses. We divide these tools into two categories:</a:t>
            </a:r>
          </a:p>
          <a:p>
            <a:pPr marL="800100" lvl="1"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those used in </a:t>
            </a:r>
            <a:r>
              <a:rPr lang="en-US" sz="3200" dirty="0">
                <a:solidFill>
                  <a:srgbClr val="FF0000"/>
                </a:solidFill>
                <a:latin typeface="UC Berkeley OS Sign"/>
                <a:cs typeface="Arial" pitchFamily="34" charset="0"/>
                <a:sym typeface="Arial" pitchFamily="34" charset="0"/>
              </a:rPr>
              <a:t>structuring</a:t>
            </a:r>
            <a:r>
              <a:rPr lang="en-US" sz="3200" dirty="0">
                <a:latin typeface="UC Berkeley OS Sign"/>
                <a:cs typeface="Arial" pitchFamily="34" charset="0"/>
                <a:sym typeface="Arial" pitchFamily="34" charset="0"/>
              </a:rPr>
              <a:t> the choice task</a:t>
            </a:r>
          </a:p>
          <a:p>
            <a:pPr marL="800100" lvl="1"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those used in </a:t>
            </a:r>
            <a:r>
              <a:rPr lang="en-US" sz="3200" dirty="0">
                <a:solidFill>
                  <a:srgbClr val="FF0000"/>
                </a:solidFill>
                <a:latin typeface="UC Berkeley OS Sign"/>
                <a:cs typeface="Arial" pitchFamily="34" charset="0"/>
                <a:sym typeface="Arial" pitchFamily="34" charset="0"/>
              </a:rPr>
              <a:t>describing</a:t>
            </a:r>
            <a:r>
              <a:rPr lang="en-US" sz="3200" dirty="0">
                <a:latin typeface="UC Berkeley OS Sign"/>
                <a:cs typeface="Arial" pitchFamily="34" charset="0"/>
                <a:sym typeface="Arial" pitchFamily="34" charset="0"/>
              </a:rPr>
              <a:t> the choice options</a:t>
            </a:r>
          </a:p>
          <a:p>
            <a:endParaRPr lang="en-US" sz="2800" dirty="0"/>
          </a:p>
          <a:p>
            <a:r>
              <a:rPr lang="en-US" sz="2800" dirty="0"/>
              <a:t>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p:txBody>
      </p:sp>
      <p:sp>
        <p:nvSpPr>
          <p:cNvPr id="5" name="TextBox 4"/>
          <p:cNvSpPr txBox="1"/>
          <p:nvPr/>
        </p:nvSpPr>
        <p:spPr>
          <a:xfrm>
            <a:off x="1143000" y="869401"/>
            <a:ext cx="7162800" cy="830997"/>
          </a:xfrm>
          <a:prstGeom prst="rect">
            <a:avLst/>
          </a:prstGeom>
          <a:noFill/>
        </p:spPr>
        <p:txBody>
          <a:bodyPr wrap="square" rtlCol="0">
            <a:spAutoFit/>
          </a:bodyPr>
          <a:lstStyle/>
          <a:p>
            <a:pPr algn="ctr"/>
            <a:r>
              <a:rPr lang="en-US" sz="2400" dirty="0"/>
              <a:t>Johnson, Eric J., et al. "Beyond nudges: Tools of a choice architecture." </a:t>
            </a:r>
            <a:r>
              <a:rPr lang="en-US" sz="2400" i="1" dirty="0"/>
              <a:t>Marketing Letters</a:t>
            </a:r>
            <a:r>
              <a:rPr lang="en-US" sz="2400" dirty="0"/>
              <a:t> 23.2 (2012): 487-504.</a:t>
            </a:r>
          </a:p>
        </p:txBody>
      </p:sp>
    </p:spTree>
    <p:extLst>
      <p:ext uri="{BB962C8B-B14F-4D97-AF65-F5344CB8AC3E}">
        <p14:creationId xmlns:p14="http://schemas.microsoft.com/office/powerpoint/2010/main" val="8345825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D69D-07C8-44E6-A2AC-4C7738C643AD}"/>
              </a:ext>
            </a:extLst>
          </p:cNvPr>
          <p:cNvSpPr>
            <a:spLocks noGrp="1"/>
          </p:cNvSpPr>
          <p:nvPr>
            <p:ph type="title"/>
          </p:nvPr>
        </p:nvSpPr>
        <p:spPr>
          <a:xfrm>
            <a:off x="423949" y="23018"/>
            <a:ext cx="8229600" cy="1143000"/>
          </a:xfrm>
        </p:spPr>
        <p:txBody>
          <a:bodyPr/>
          <a:lstStyle/>
          <a:p>
            <a:r>
              <a:rPr lang="en-US" b="1" dirty="0"/>
              <a:t>Categories of Categories</a:t>
            </a:r>
          </a:p>
        </p:txBody>
      </p:sp>
      <p:sp>
        <p:nvSpPr>
          <p:cNvPr id="3" name="Content Placeholder 2">
            <a:extLst>
              <a:ext uri="{FF2B5EF4-FFF2-40B4-BE49-F238E27FC236}">
                <a16:creationId xmlns:a16="http://schemas.microsoft.com/office/drawing/2014/main" id="{D838811D-72A4-455F-97DA-1821369A70A9}"/>
              </a:ext>
            </a:extLst>
          </p:cNvPr>
          <p:cNvSpPr>
            <a:spLocks noGrp="1"/>
          </p:cNvSpPr>
          <p:nvPr>
            <p:ph idx="1"/>
          </p:nvPr>
        </p:nvSpPr>
        <p:spPr>
          <a:xfrm>
            <a:off x="423949" y="1524000"/>
            <a:ext cx="8229600" cy="4525963"/>
          </a:xfrm>
        </p:spPr>
        <p:txBody>
          <a:bodyPr>
            <a:noAutofit/>
          </a:bodyPr>
          <a:lstStyle/>
          <a:p>
            <a:r>
              <a:rPr lang="en-US" sz="2800" dirty="0">
                <a:latin typeface="UC Berkeley OS Sign"/>
                <a:cs typeface="Arial" pitchFamily="34" charset="0"/>
              </a:rPr>
              <a:t>Categories are sets or groups of resources, “classes of things” or abstract entities, that are treated the same</a:t>
            </a:r>
          </a:p>
          <a:p>
            <a:r>
              <a:rPr lang="en-US" sz="2800" dirty="0"/>
              <a:t>In TDO there are two ways to contrast categories</a:t>
            </a:r>
          </a:p>
          <a:p>
            <a:pPr lvl="1"/>
            <a:r>
              <a:rPr lang="en-US" dirty="0"/>
              <a:t>CATEGORY </a:t>
            </a:r>
            <a:r>
              <a:rPr lang="en-US" dirty="0">
                <a:solidFill>
                  <a:srgbClr val="FF0000"/>
                </a:solidFill>
              </a:rPr>
              <a:t>CONTEXT</a:t>
            </a:r>
            <a:r>
              <a:rPr lang="en-US" dirty="0"/>
              <a:t>: How they are created (individual, cultural, institutional, computational)</a:t>
            </a:r>
          </a:p>
          <a:p>
            <a:pPr lvl="1"/>
            <a:r>
              <a:rPr lang="en-US" dirty="0"/>
              <a:t>CATEGORY </a:t>
            </a:r>
            <a:r>
              <a:rPr lang="en-US" dirty="0">
                <a:solidFill>
                  <a:srgbClr val="FF0000"/>
                </a:solidFill>
              </a:rPr>
              <a:t>STRUCTURE</a:t>
            </a:r>
            <a:r>
              <a:rPr lang="en-US" dirty="0"/>
              <a:t>: How they are defined or structured (enumerated, property-based, similarity based…)</a:t>
            </a:r>
          </a:p>
        </p:txBody>
      </p:sp>
    </p:spTree>
    <p:extLst>
      <p:ext uri="{BB962C8B-B14F-4D97-AF65-F5344CB8AC3E}">
        <p14:creationId xmlns:p14="http://schemas.microsoft.com/office/powerpoint/2010/main" val="26155860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Choice Architecture in TDOspeak</a:t>
            </a:r>
          </a:p>
        </p:txBody>
      </p:sp>
      <p:sp>
        <p:nvSpPr>
          <p:cNvPr id="3" name="Text Placeholder 2"/>
          <p:cNvSpPr>
            <a:spLocks noGrp="1"/>
          </p:cNvSpPr>
          <p:nvPr>
            <p:ph type="body" idx="1"/>
          </p:nvPr>
        </p:nvSpPr>
        <p:spPr/>
        <p:txBody>
          <a:bodyPr>
            <a:normAutofit/>
          </a:bodyPr>
          <a:lstStyle/>
          <a:p>
            <a:r>
              <a:rPr lang="en-US" sz="2800" dirty="0"/>
              <a:t>Choice Architecture says:</a:t>
            </a:r>
          </a:p>
        </p:txBody>
      </p:sp>
      <p:sp>
        <p:nvSpPr>
          <p:cNvPr id="4" name="Content Placeholder 3"/>
          <p:cNvSpPr>
            <a:spLocks noGrp="1"/>
          </p:cNvSpPr>
          <p:nvPr>
            <p:ph sz="half" idx="2"/>
          </p:nvPr>
        </p:nvSpPr>
        <p:spPr/>
        <p:txBody>
          <a:bodyPr>
            <a:normAutofit fontScale="92500" lnSpcReduction="20000"/>
          </a:bodyPr>
          <a:lstStyle/>
          <a:p>
            <a:r>
              <a:rPr lang="en-US" sz="2600" b="1" dirty="0">
                <a:solidFill>
                  <a:srgbClr val="FF0000"/>
                </a:solidFill>
              </a:rPr>
              <a:t>There is no neutral architecture</a:t>
            </a:r>
          </a:p>
          <a:p>
            <a:r>
              <a:rPr lang="en-US" sz="2600" dirty="0"/>
              <a:t>We can vary the order of choice alternatives</a:t>
            </a:r>
          </a:p>
          <a:p>
            <a:r>
              <a:rPr lang="en-US" sz="2600" dirty="0"/>
              <a:t>We can change the number of categories</a:t>
            </a:r>
          </a:p>
          <a:p>
            <a:r>
              <a:rPr lang="en-US" sz="2600" dirty="0"/>
              <a:t>We can change the labels of alternatives or categories</a:t>
            </a:r>
          </a:p>
          <a:p>
            <a:r>
              <a:rPr lang="en-US" sz="2600" dirty="0"/>
              <a:t>People prefer choices that are easier to describe</a:t>
            </a:r>
          </a:p>
          <a:p>
            <a:r>
              <a:rPr lang="en-US" sz="2600" b="1" dirty="0">
                <a:solidFill>
                  <a:srgbClr val="FF0000"/>
                </a:solidFill>
              </a:rPr>
              <a:t>TRADEOFFS</a:t>
            </a:r>
          </a:p>
          <a:p>
            <a:endParaRPr lang="en-US" dirty="0"/>
          </a:p>
        </p:txBody>
      </p:sp>
      <p:sp>
        <p:nvSpPr>
          <p:cNvPr id="5" name="Text Placeholder 4"/>
          <p:cNvSpPr>
            <a:spLocks noGrp="1"/>
          </p:cNvSpPr>
          <p:nvPr>
            <p:ph type="body" sz="quarter" idx="3"/>
          </p:nvPr>
        </p:nvSpPr>
        <p:spPr/>
        <p:txBody>
          <a:bodyPr>
            <a:normAutofit/>
          </a:bodyPr>
          <a:lstStyle/>
          <a:p>
            <a:r>
              <a:rPr lang="en-US" sz="2800" dirty="0"/>
              <a:t>TDO says:</a:t>
            </a:r>
          </a:p>
        </p:txBody>
      </p:sp>
      <p:sp>
        <p:nvSpPr>
          <p:cNvPr id="6" name="Content Placeholder 5"/>
          <p:cNvSpPr>
            <a:spLocks noGrp="1"/>
          </p:cNvSpPr>
          <p:nvPr>
            <p:ph sz="quarter" idx="4"/>
          </p:nvPr>
        </p:nvSpPr>
        <p:spPr/>
        <p:txBody>
          <a:bodyPr>
            <a:normAutofit fontScale="92500" lnSpcReduction="20000"/>
          </a:bodyPr>
          <a:lstStyle/>
          <a:p>
            <a:r>
              <a:rPr lang="en-US" sz="2600" b="1" dirty="0">
                <a:solidFill>
                  <a:srgbClr val="FF0000"/>
                </a:solidFill>
              </a:rPr>
              <a:t>All systems of categories are biased</a:t>
            </a:r>
          </a:p>
          <a:p>
            <a:r>
              <a:rPr lang="en-US" sz="2600" dirty="0"/>
              <a:t>We can use different organizing principles</a:t>
            </a:r>
          </a:p>
          <a:p>
            <a:r>
              <a:rPr lang="en-US" sz="2600" dirty="0"/>
              <a:t>We can vary the abstraction and granularity of categories</a:t>
            </a:r>
          </a:p>
          <a:p>
            <a:r>
              <a:rPr lang="en-US" sz="2600" dirty="0"/>
              <a:t>Naming and resource description is difficult, contentious, and makes a difference</a:t>
            </a:r>
          </a:p>
          <a:p>
            <a:r>
              <a:rPr lang="en-US" sz="2600" b="1" dirty="0">
                <a:solidFill>
                  <a:srgbClr val="FF0000"/>
                </a:solidFill>
              </a:rPr>
              <a:t>TRADEOFFS</a:t>
            </a:r>
          </a:p>
          <a:p>
            <a:endParaRPr lang="en-US" dirty="0"/>
          </a:p>
        </p:txBody>
      </p:sp>
    </p:spTree>
    <p:extLst>
      <p:ext uri="{BB962C8B-B14F-4D97-AF65-F5344CB8AC3E}">
        <p14:creationId xmlns:p14="http://schemas.microsoft.com/office/powerpoint/2010/main" val="3736586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B2130-9B3A-4DED-AAD6-FF317FDFC1E3}"/>
              </a:ext>
            </a:extLst>
          </p:cNvPr>
          <p:cNvSpPr>
            <a:spLocks noGrp="1"/>
          </p:cNvSpPr>
          <p:nvPr>
            <p:ph type="title"/>
          </p:nvPr>
        </p:nvSpPr>
        <p:spPr>
          <a:xfrm>
            <a:off x="472831" y="24162"/>
            <a:ext cx="8229600" cy="1143000"/>
          </a:xfrm>
        </p:spPr>
        <p:txBody>
          <a:bodyPr>
            <a:normAutofit fontScale="90000"/>
          </a:bodyPr>
          <a:lstStyle/>
          <a:p>
            <a:r>
              <a:rPr lang="en-US" b="1" dirty="0">
                <a:solidFill>
                  <a:srgbClr val="FF0000"/>
                </a:solidFill>
              </a:rPr>
              <a:t>STOP AND THINK: </a:t>
            </a:r>
            <a:br>
              <a:rPr lang="en-US" b="1" dirty="0">
                <a:solidFill>
                  <a:srgbClr val="FF0000"/>
                </a:solidFill>
              </a:rPr>
            </a:br>
            <a:r>
              <a:rPr lang="en-US" b="1" dirty="0">
                <a:solidFill>
                  <a:srgbClr val="FF0000"/>
                </a:solidFill>
              </a:rPr>
              <a:t>Choice Architecture</a:t>
            </a:r>
          </a:p>
        </p:txBody>
      </p:sp>
      <p:sp>
        <p:nvSpPr>
          <p:cNvPr id="3" name="Content Placeholder 2">
            <a:extLst>
              <a:ext uri="{FF2B5EF4-FFF2-40B4-BE49-F238E27FC236}">
                <a16:creationId xmlns:a16="http://schemas.microsoft.com/office/drawing/2014/main" id="{F2705110-3165-4C7B-8B9D-EBBE0089E81A}"/>
              </a:ext>
            </a:extLst>
          </p:cNvPr>
          <p:cNvSpPr>
            <a:spLocks noGrp="1"/>
          </p:cNvSpPr>
          <p:nvPr>
            <p:ph idx="1"/>
          </p:nvPr>
        </p:nvSpPr>
        <p:spPr/>
        <p:txBody>
          <a:bodyPr/>
          <a:lstStyle/>
          <a:p>
            <a:endParaRPr lang="en-US" dirty="0">
              <a:effectLst/>
              <a:latin typeface="Times New Roman" panose="02020603050405020304" pitchFamily="18" charset="0"/>
              <a:ea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54AE4A45-A93A-47B1-8652-4457A3C734C5}"/>
              </a:ext>
            </a:extLst>
          </p:cNvPr>
          <p:cNvPicPr>
            <a:picLocks noChangeAspect="1"/>
          </p:cNvPicPr>
          <p:nvPr/>
        </p:nvPicPr>
        <p:blipFill>
          <a:blip r:embed="rId2"/>
          <a:stretch>
            <a:fillRect/>
          </a:stretch>
        </p:blipFill>
        <p:spPr>
          <a:xfrm>
            <a:off x="1066800" y="1421546"/>
            <a:ext cx="3009496" cy="2330497"/>
          </a:xfrm>
          <a:prstGeom prst="rect">
            <a:avLst/>
          </a:prstGeom>
        </p:spPr>
      </p:pic>
      <p:pic>
        <p:nvPicPr>
          <p:cNvPr id="5" name="Picture 4">
            <a:extLst>
              <a:ext uri="{FF2B5EF4-FFF2-40B4-BE49-F238E27FC236}">
                <a16:creationId xmlns:a16="http://schemas.microsoft.com/office/drawing/2014/main" id="{4E0B14A4-CA5D-4657-9DD8-6E717CE68ED3}"/>
              </a:ext>
            </a:extLst>
          </p:cNvPr>
          <p:cNvPicPr>
            <a:picLocks noChangeAspect="1"/>
          </p:cNvPicPr>
          <p:nvPr/>
        </p:nvPicPr>
        <p:blipFill>
          <a:blip r:embed="rId3"/>
          <a:stretch>
            <a:fillRect/>
          </a:stretch>
        </p:blipFill>
        <p:spPr>
          <a:xfrm>
            <a:off x="5065752" y="1417638"/>
            <a:ext cx="3154205" cy="2364485"/>
          </a:xfrm>
          <a:prstGeom prst="rect">
            <a:avLst/>
          </a:prstGeom>
        </p:spPr>
      </p:pic>
      <p:sp>
        <p:nvSpPr>
          <p:cNvPr id="6" name="TextBox 5">
            <a:extLst>
              <a:ext uri="{FF2B5EF4-FFF2-40B4-BE49-F238E27FC236}">
                <a16:creationId xmlns:a16="http://schemas.microsoft.com/office/drawing/2014/main" id="{068A4B55-475E-4292-995E-FDEB2D20B82C}"/>
              </a:ext>
            </a:extLst>
          </p:cNvPr>
          <p:cNvSpPr txBox="1"/>
          <p:nvPr/>
        </p:nvSpPr>
        <p:spPr>
          <a:xfrm>
            <a:off x="571500" y="4032599"/>
            <a:ext cx="80010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How and why do these “recycling architectures” differ? </a:t>
            </a:r>
          </a:p>
          <a:p>
            <a:pPr marL="285750" indent="-285750">
              <a:buFont typeface="Arial" panose="020B0604020202020204" pitchFamily="34" charset="0"/>
              <a:buChar char="•"/>
            </a:pPr>
            <a:r>
              <a:rPr lang="en-US" sz="2400" dirty="0"/>
              <a:t>Which system is likely to result in more recycling?</a:t>
            </a:r>
          </a:p>
          <a:p>
            <a:pPr marL="285750" indent="-285750">
              <a:buFont typeface="Arial" panose="020B0604020202020204" pitchFamily="34" charset="0"/>
              <a:buChar char="•"/>
            </a:pPr>
            <a:r>
              <a:rPr lang="en-US" sz="2400" dirty="0"/>
              <a:t>Does that make it better, or is this just a design decision about whether recycling is done “on the way in” or “on the way out?”</a:t>
            </a:r>
          </a:p>
          <a:p>
            <a:pPr marL="285750" indent="-285750">
              <a:buFont typeface="Arial" panose="020B0604020202020204" pitchFamily="34" charset="0"/>
              <a:buChar char="•"/>
            </a:pPr>
            <a:r>
              <a:rPr lang="en-US" sz="2400" dirty="0"/>
              <a:t>If more granular categories cause more recycling, why not have even more categories? </a:t>
            </a:r>
          </a:p>
        </p:txBody>
      </p:sp>
    </p:spTree>
    <p:extLst>
      <p:ext uri="{BB962C8B-B14F-4D97-AF65-F5344CB8AC3E}">
        <p14:creationId xmlns:p14="http://schemas.microsoft.com/office/powerpoint/2010/main" val="30313324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4293" y="4572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Principles for Creating Categories (TDO 7.3)</a:t>
            </a:r>
            <a:br>
              <a:rPr lang="en-US" sz="3600" b="1" dirty="0"/>
            </a:br>
            <a:r>
              <a:rPr lang="en-US" sz="3600" b="1" dirty="0"/>
              <a:t>(“Category Structure”)</a:t>
            </a:r>
            <a:endParaRPr lang="en-US" sz="3400" b="1" dirty="0">
              <a:sym typeface="UC Berkeley OS Sign"/>
            </a:endParaRPr>
          </a:p>
        </p:txBody>
      </p:sp>
      <p:sp>
        <p:nvSpPr>
          <p:cNvPr id="29703" name="Rectangle 7"/>
          <p:cNvSpPr>
            <a:spLocks noChangeArrowheads="1"/>
          </p:cNvSpPr>
          <p:nvPr/>
        </p:nvSpPr>
        <p:spPr bwMode="auto">
          <a:xfrm>
            <a:off x="1371600" y="2133600"/>
            <a:ext cx="8382000" cy="395662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Enumeration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Single Properties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Multiple Properties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 Similarity / Family Resemblance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Theory-Based (or Analogy-based)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Goal-Derived (or Activity-based)</a:t>
            </a:r>
          </a:p>
        </p:txBody>
      </p:sp>
    </p:spTree>
    <p:extLst>
      <p:ext uri="{BB962C8B-B14F-4D97-AF65-F5344CB8AC3E}">
        <p14:creationId xmlns:p14="http://schemas.microsoft.com/office/powerpoint/2010/main" val="81216449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915293" y="48584"/>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Categories Defined by Single Properties</a:t>
            </a:r>
            <a:endParaRPr lang="en-US" sz="3400" dirty="0">
              <a:sym typeface="UC Berkeley OS Sign"/>
            </a:endParaRPr>
          </a:p>
        </p:txBody>
      </p:sp>
      <p:sp>
        <p:nvSpPr>
          <p:cNvPr id="8" name="Rectangle 7"/>
          <p:cNvSpPr/>
          <p:nvPr/>
        </p:nvSpPr>
        <p:spPr>
          <a:xfrm>
            <a:off x="652351" y="914400"/>
            <a:ext cx="7839297" cy="5576270"/>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A very simple way to define a category is to use only the values of any single property, especially when the possible values are discrete and not very numerous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Intrinsic static properties are often the easiest ones to use (color, size, shape…)</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It is also desirable to use properties that objectively measurable and orderable, or tied to well-established cultural categories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Learning the category is simple – what’s the property? </a:t>
            </a:r>
          </a:p>
        </p:txBody>
      </p:sp>
    </p:spTree>
    <p:extLst>
      <p:ext uri="{BB962C8B-B14F-4D97-AF65-F5344CB8AC3E}">
        <p14:creationId xmlns:p14="http://schemas.microsoft.com/office/powerpoint/2010/main" val="223723700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24644"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Multiple Property Categories</a:t>
            </a:r>
            <a:endParaRPr lang="en-US" sz="3400" dirty="0">
              <a:sym typeface="UC Berkeley OS Sign"/>
            </a:endParaRPr>
          </a:p>
        </p:txBody>
      </p:sp>
      <p:sp>
        <p:nvSpPr>
          <p:cNvPr id="8" name="Rectangle 7"/>
          <p:cNvSpPr/>
          <p:nvPr/>
        </p:nvSpPr>
        <p:spPr>
          <a:xfrm>
            <a:off x="381000" y="990600"/>
            <a:ext cx="8153400" cy="6982553"/>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When items being categorized can be described using easily observed “separable” or “combining” properties, categories are often based on multiple properties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Each successive property differentiates the items in a category to create a hierarchy of sub-categories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Property order determines the hierarchy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 </a:t>
            </a:r>
            <a:r>
              <a:rPr lang="en-US" sz="3200" dirty="0">
                <a:solidFill>
                  <a:srgbClr val="FF0000"/>
                </a:solidFill>
              </a:rPr>
              <a:t>How do we choose the properties?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srgbClr val="FF0000"/>
                </a:solidFill>
              </a:rPr>
              <a:t> How do we determine the order in which we apply them?</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p:txBody>
      </p:sp>
    </p:spTree>
    <p:extLst>
      <p:ext uri="{BB962C8B-B14F-4D97-AF65-F5344CB8AC3E}">
        <p14:creationId xmlns:p14="http://schemas.microsoft.com/office/powerpoint/2010/main" val="205482862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Implications of</a:t>
            </a:r>
            <a:br>
              <a:rPr lang="en-US" sz="3600" b="1" dirty="0">
                <a:sym typeface="UC Berkeley OS Sign"/>
              </a:rPr>
            </a:br>
            <a:r>
              <a:rPr lang="en-US" sz="3600" b="1" dirty="0">
                <a:sym typeface="UC Berkeley OS Sign"/>
              </a:rPr>
              <a:t> “Necessary and Sufficient” Properties</a:t>
            </a:r>
          </a:p>
        </p:txBody>
      </p:sp>
      <p:sp>
        <p:nvSpPr>
          <p:cNvPr id="8" name="Rectangle 7"/>
          <p:cNvSpPr/>
          <p:nvPr/>
        </p:nvSpPr>
        <p:spPr>
          <a:xfrm>
            <a:off x="662435" y="2133600"/>
            <a:ext cx="8153400" cy="3861442"/>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Because category membership is defined by rules, all members of the category have equal status in the equivalence class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Classical categories are conceptually simple and have straightforward implementations in technologies like database schemas, decision trees, and classes in programming languages</a:t>
            </a:r>
          </a:p>
          <a:p>
            <a:endParaRPr lang="en-US" sz="2800" dirty="0"/>
          </a:p>
        </p:txBody>
      </p:sp>
    </p:spTree>
    <p:extLst>
      <p:ext uri="{BB962C8B-B14F-4D97-AF65-F5344CB8AC3E}">
        <p14:creationId xmlns:p14="http://schemas.microsoft.com/office/powerpoint/2010/main" val="182618992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Probabilistic Categories </a:t>
            </a:r>
            <a:br>
              <a:rPr lang="en-US" sz="3600" b="1" dirty="0"/>
            </a:br>
            <a:r>
              <a:rPr lang="en-US" sz="3600" b="1" dirty="0"/>
              <a:t>&amp; Family Resemblance</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56</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477089" y="1351728"/>
            <a:ext cx="8153400" cy="5289910"/>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In some domains instances of a category can share many features, some instances might have properties that are not widely shared, and some important discriminating properties might be difficult to perceive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Birds: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All have feathers, wings, beaks, 2 legs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But some fly or swim and some don’t</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 The shape of their beaks, wings, and feet varies a great deal  </a:t>
            </a:r>
          </a:p>
        </p:txBody>
      </p:sp>
    </p:spTree>
    <p:extLst>
      <p:ext uri="{BB962C8B-B14F-4D97-AF65-F5344CB8AC3E}">
        <p14:creationId xmlns:p14="http://schemas.microsoft.com/office/powerpoint/2010/main" val="288526324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717139"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Implications of Probabilistic Properties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57</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839294" y="1096860"/>
            <a:ext cx="7465412" cy="5859361"/>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Correlations among the properties make it necessary to determine an instance’s category membership in a </a:t>
            </a:r>
            <a:r>
              <a:rPr lang="en-US" sz="3200" dirty="0">
                <a:solidFill>
                  <a:srgbClr val="FF0000"/>
                </a:solidFill>
              </a:rPr>
              <a:t>statistical or probabilistic manner</a:t>
            </a:r>
            <a:r>
              <a:rPr lang="en-US" sz="3200" dirty="0"/>
              <a:t> based on the overall </a:t>
            </a:r>
            <a:r>
              <a:rPr lang="en-US" sz="3200" dirty="0">
                <a:solidFill>
                  <a:srgbClr val="FF0000"/>
                </a:solidFill>
              </a:rPr>
              <a:t>similarity </a:t>
            </a:r>
            <a:r>
              <a:rPr lang="en-US" sz="3200" dirty="0"/>
              <a:t>between it and other items in the category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Some features are better predictors of category members than others, which results in: </a:t>
            </a:r>
            <a:r>
              <a:rPr lang="en-US" sz="3200" dirty="0">
                <a:solidFill>
                  <a:srgbClr val="FF0000"/>
                </a:solidFill>
              </a:rPr>
              <a:t>Typicality / gradience / centrality </a:t>
            </a:r>
            <a:r>
              <a:rPr lang="en-US" sz="3200" dirty="0"/>
              <a:t>effects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p>
        </p:txBody>
      </p:sp>
    </p:spTree>
    <p:extLst>
      <p:ext uri="{BB962C8B-B14F-4D97-AF65-F5344CB8AC3E}">
        <p14:creationId xmlns:p14="http://schemas.microsoft.com/office/powerpoint/2010/main" val="141122056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sym typeface="UC Berkeley OS Sign"/>
              </a:rPr>
              <a:t>Taskonomy</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964441"/>
            <a:ext cx="8534400" cy="224224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t>In contrast to "taxonomy" - an approach to organization based on similarity of content or characteristics - a "taskonomy" organizes on the basis of purpose or "activity structure“</a:t>
            </a:r>
          </a:p>
          <a:p>
            <a:pPr marL="342900" indent="-342900" eaLnBrk="0" fontAlgn="base" hangingPunct="0">
              <a:lnSpc>
                <a:spcPct val="93000"/>
              </a:lnSpc>
              <a:spcBef>
                <a:spcPts val="1800"/>
              </a:spcBef>
              <a:spcAft>
                <a:spcPct val="0"/>
              </a:spcAft>
              <a:buFont typeface="Arial" pitchFamily="34" charset="0"/>
              <a:buChar char="•"/>
            </a:pPr>
            <a:r>
              <a:rPr lang="en-US" sz="2400" dirty="0"/>
              <a:t>A COOK’S TASKONOMY (Figure 8.1 in TDO)</a:t>
            </a:r>
          </a:p>
        </p:txBody>
      </p:sp>
      <p:pic>
        <p:nvPicPr>
          <p:cNvPr id="3074" name="Picture 2"/>
          <p:cNvPicPr>
            <a:picLocks noChangeAspect="1" noChangeArrowheads="1"/>
          </p:cNvPicPr>
          <p:nvPr/>
        </p:nvPicPr>
        <p:blipFill>
          <a:blip r:embed="rId3" cstate="print"/>
          <a:srcRect/>
          <a:stretch>
            <a:fillRect/>
          </a:stretch>
        </p:blipFill>
        <p:spPr bwMode="auto">
          <a:xfrm>
            <a:off x="1353127" y="3124200"/>
            <a:ext cx="6284452" cy="2519198"/>
          </a:xfrm>
          <a:prstGeom prst="rect">
            <a:avLst/>
          </a:prstGeom>
          <a:noFill/>
          <a:ln w="9525">
            <a:noFill/>
            <a:miter lim="800000"/>
            <a:headEnd/>
            <a:tailEnd/>
          </a:ln>
        </p:spPr>
      </p:pic>
      <p:sp>
        <p:nvSpPr>
          <p:cNvPr id="2" name="TextBox 1">
            <a:extLst>
              <a:ext uri="{FF2B5EF4-FFF2-40B4-BE49-F238E27FC236}">
                <a16:creationId xmlns:a16="http://schemas.microsoft.com/office/drawing/2014/main" id="{3BC7F0CC-8D5C-4616-BA2C-D7C35EAA2771}"/>
              </a:ext>
            </a:extLst>
          </p:cNvPr>
          <p:cNvSpPr txBox="1"/>
          <p:nvPr/>
        </p:nvSpPr>
        <p:spPr>
          <a:xfrm>
            <a:off x="609600" y="5643398"/>
            <a:ext cx="7886700" cy="830997"/>
          </a:xfrm>
          <a:prstGeom prst="rect">
            <a:avLst/>
          </a:prstGeom>
          <a:noFill/>
        </p:spPr>
        <p:txBody>
          <a:bodyPr wrap="square" rtlCol="0">
            <a:spAutoFit/>
          </a:bodyPr>
          <a:lstStyle/>
          <a:p>
            <a:r>
              <a:rPr lang="en-US" sz="2400" b="1" i="1" dirty="0">
                <a:solidFill>
                  <a:srgbClr val="FF0000"/>
                </a:solidFill>
              </a:rPr>
              <a:t>Grocery stores and supermarkets are mostly organized taxonomically, but have some taskonomic classification</a:t>
            </a:r>
          </a:p>
        </p:txBody>
      </p:sp>
    </p:spTree>
    <p:extLst>
      <p:ext uri="{BB962C8B-B14F-4D97-AF65-F5344CB8AC3E}">
        <p14:creationId xmlns:p14="http://schemas.microsoft.com/office/powerpoint/2010/main" val="102509151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799"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Distinguishing Categorization</a:t>
            </a:r>
            <a:br>
              <a:rPr lang="en-US" sz="3600" b="1" dirty="0"/>
            </a:br>
            <a:r>
              <a:rPr lang="en-US" sz="3600" b="1" dirty="0"/>
              <a:t> and Classification</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22006" y="1373060"/>
            <a:ext cx="8467503"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Categories are EQUIVALENCE CLASSES - sets of resources, processes, and events that we treat the same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 Classification (noun) (or Classification Scheme) is a </a:t>
            </a:r>
            <a:r>
              <a:rPr lang="en-US" sz="2800" dirty="0">
                <a:solidFill>
                  <a:srgbClr val="FF0000"/>
                </a:solidFill>
                <a:latin typeface="UC Berkeley OS Sign"/>
                <a:cs typeface="Arial" pitchFamily="34" charset="0"/>
                <a:sym typeface="Arial" pitchFamily="34" charset="0"/>
              </a:rPr>
              <a:t>SYSTEM OF CATEGORIES</a:t>
            </a:r>
            <a:r>
              <a:rPr lang="en-US" sz="2800" dirty="0">
                <a:latin typeface="UC Berkeley OS Sign"/>
                <a:cs typeface="Arial" pitchFamily="34" charset="0"/>
                <a:sym typeface="Arial" pitchFamily="34" charset="0"/>
              </a:rPr>
              <a:t>, ordered according to a </a:t>
            </a:r>
            <a:r>
              <a:rPr lang="en-US" sz="2800" dirty="0">
                <a:solidFill>
                  <a:srgbClr val="FF0000"/>
                </a:solidFill>
                <a:latin typeface="UC Berkeley OS Sign"/>
                <a:cs typeface="Arial" pitchFamily="34" charset="0"/>
                <a:sym typeface="Arial" pitchFamily="34" charset="0"/>
              </a:rPr>
              <a:t>PRE-DETERMINED SET OF PRINCIPLES</a:t>
            </a:r>
            <a:r>
              <a:rPr lang="en-US" sz="2800" dirty="0">
                <a:latin typeface="UC Berkeley OS Sign"/>
                <a:cs typeface="Arial" pitchFamily="34" charset="0"/>
                <a:sym typeface="Arial" pitchFamily="34" charset="0"/>
              </a:rPr>
              <a:t> and used to organize a collection of resources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Classification (verb) is the process of systematically assigning resources to intentional (often institutional) categories in a classification system</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Grp="1" noChangeArrowheads="1"/>
          </p:cNvSpPr>
          <p:nvPr>
            <p:ph type="title"/>
          </p:nvPr>
        </p:nvSpPr>
        <p:spPr>
          <a:xfrm>
            <a:off x="838200" y="457200"/>
            <a:ext cx="3581400" cy="892969"/>
          </a:xfrm>
        </p:spPr>
        <p:txBody>
          <a:bodyPr>
            <a:noAutofit/>
          </a:bodyPr>
          <a:lstStyle/>
          <a:p>
            <a:pPr>
              <a:lnSpc>
                <a:spcPct val="92000"/>
              </a:lnSpc>
              <a:spcBef>
                <a:spcPts val="949"/>
              </a:spcBef>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altLang="en-US" sz="6000" dirty="0">
                <a:ea typeface="+mn-ea"/>
                <a:cs typeface="+mn-cs"/>
                <a:sym typeface="UC Berkeley OS Sign"/>
              </a:rPr>
              <a:t>Organizing</a:t>
            </a:r>
          </a:p>
        </p:txBody>
      </p:sp>
      <p:sp>
        <p:nvSpPr>
          <p:cNvPr id="4098" name="Rectangle 2"/>
          <p:cNvSpPr>
            <a:spLocks noGrp="1" noChangeArrowheads="1"/>
          </p:cNvSpPr>
          <p:nvPr>
            <p:ph idx="1"/>
          </p:nvPr>
        </p:nvSpPr>
        <p:spPr>
          <a:xfrm>
            <a:off x="609600" y="1811312"/>
            <a:ext cx="3886200" cy="3368725"/>
          </a:xfrm>
        </p:spPr>
        <p:txBody>
          <a:bodyPr>
            <a:normAutofit fontScale="92500"/>
          </a:bodyPr>
          <a:lstStyle/>
          <a:p>
            <a:pPr marL="0" indent="0" algn="ctr">
              <a:lnSpc>
                <a:spcPct val="92000"/>
              </a:lnSpc>
              <a:buClr>
                <a:srgbClr val="002955"/>
              </a:buClr>
              <a:buSzPct val="44000"/>
              <a:buNone/>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sz="4800" b="1" i="1" dirty="0">
                <a:solidFill>
                  <a:srgbClr val="FF0000"/>
                </a:solidFill>
              </a:rPr>
              <a:t>Creating capabilities by </a:t>
            </a:r>
            <a:r>
              <a:rPr lang="en-US" sz="4800" b="1" i="1" u="sng" dirty="0">
                <a:solidFill>
                  <a:srgbClr val="FF0000"/>
                </a:solidFill>
              </a:rPr>
              <a:t>intentionally</a:t>
            </a:r>
            <a:r>
              <a:rPr lang="en-US" sz="4800" b="1" i="1" dirty="0">
                <a:solidFill>
                  <a:srgbClr val="FF0000"/>
                </a:solidFill>
              </a:rPr>
              <a:t> imposing order and structure</a:t>
            </a:r>
            <a:r>
              <a:rPr lang="en-US" sz="4800" dirty="0"/>
              <a:t> </a:t>
            </a:r>
          </a:p>
          <a:p>
            <a:pPr marL="120541" indent="-120541">
              <a:lnSpc>
                <a:spcPct val="92000"/>
              </a:lnSpc>
              <a:buClr>
                <a:srgbClr val="002955"/>
              </a:buClr>
              <a:buSzPct val="44000"/>
              <a:buFont typeface="Wingdings" pitchFamily="2" charset="2"/>
              <a:buChar char="l"/>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2109"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762000"/>
            <a:ext cx="3752850" cy="5003800"/>
          </a:xfrm>
          <a:prstGeom prst="rect">
            <a:avLst/>
          </a:prstGeom>
        </p:spPr>
      </p:pic>
    </p:spTree>
    <p:extLst>
      <p:ext uri="{BB962C8B-B14F-4D97-AF65-F5344CB8AC3E}">
        <p14:creationId xmlns:p14="http://schemas.microsoft.com/office/powerpoint/2010/main" val="2743306168"/>
      </p:ext>
    </p:extLst>
  </p:cSld>
  <p:clrMapOvr>
    <a:masterClrMapping/>
  </p:clrMapOvr>
  <p:transition spd="slow" advTm="56052"/>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Bibliographic Classification</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905000"/>
            <a:ext cx="7772400" cy="396342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Much of our thinking about classification systems comes from the bibliographic domain, which is distinctive because of:</a:t>
            </a:r>
          </a:p>
          <a:p>
            <a:pPr marL="800100" lvl="1" indent="-342900" eaLnBrk="0" fontAlgn="base" hangingPunct="0">
              <a:lnSpc>
                <a:spcPct val="93000"/>
              </a:lnSpc>
              <a:spcBef>
                <a:spcPts val="1800"/>
              </a:spcBef>
              <a:spcAft>
                <a:spcPct val="0"/>
              </a:spcAft>
              <a:buFont typeface="Arial" pitchFamily="34" charset="0"/>
              <a:buChar char="•"/>
            </a:pPr>
            <a:r>
              <a:rPr lang="en-US" sz="2800" dirty="0">
                <a:solidFill>
                  <a:srgbClr val="FF0000"/>
                </a:solidFill>
                <a:latin typeface="UC Berkeley OS Sign"/>
                <a:cs typeface="Arial" pitchFamily="34" charset="0"/>
                <a:sym typeface="Arial" pitchFamily="34" charset="0"/>
              </a:rPr>
              <a:t>Scale</a:t>
            </a:r>
            <a:r>
              <a:rPr lang="en-US" sz="2800" dirty="0">
                <a:latin typeface="UC Berkeley OS Sign"/>
                <a:cs typeface="Arial" pitchFamily="34" charset="0"/>
                <a:sym typeface="Arial" pitchFamily="34" charset="0"/>
              </a:rPr>
              <a:t>, complexity, and degree of standardization</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Standards and rules for classification</a:t>
            </a:r>
          </a:p>
          <a:p>
            <a:pPr marL="800100" lvl="1" indent="-342900" eaLnBrk="0" fontAlgn="base" hangingPunct="0">
              <a:lnSpc>
                <a:spcPct val="93000"/>
              </a:lnSpc>
              <a:spcBef>
                <a:spcPts val="1800"/>
              </a:spcBef>
              <a:spcAft>
                <a:spcPct val="0"/>
              </a:spcAft>
              <a:buFont typeface="Arial" pitchFamily="34" charset="0"/>
              <a:buChar char="•"/>
            </a:pPr>
            <a:r>
              <a:rPr lang="en-US" sz="2800" dirty="0">
                <a:solidFill>
                  <a:srgbClr val="FF0000"/>
                </a:solidFill>
                <a:latin typeface="UC Berkeley OS Sign"/>
                <a:cs typeface="Arial" pitchFamily="34" charset="0"/>
                <a:sym typeface="Arial" pitchFamily="34" charset="0"/>
              </a:rPr>
              <a:t>Legacy of physical arrangement</a:t>
            </a:r>
            <a:r>
              <a:rPr lang="en-US" sz="2800" dirty="0">
                <a:latin typeface="UC Berkeley OS Sign"/>
                <a:cs typeface="Arial" pitchFamily="34" charset="0"/>
                <a:sym typeface="Arial" pitchFamily="34" charset="0"/>
              </a:rPr>
              <a:t>, user access, circulation</a:t>
            </a:r>
          </a:p>
        </p:txBody>
      </p:sp>
    </p:spTree>
    <p:extLst>
      <p:ext uri="{BB962C8B-B14F-4D97-AF65-F5344CB8AC3E}">
        <p14:creationId xmlns:p14="http://schemas.microsoft.com/office/powerpoint/2010/main" val="358805501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9B062-0CAC-40D0-B621-5CCB8D6B54E3}"/>
              </a:ext>
            </a:extLst>
          </p:cNvPr>
          <p:cNvSpPr>
            <a:spLocks noGrp="1"/>
          </p:cNvSpPr>
          <p:nvPr>
            <p:ph type="title"/>
          </p:nvPr>
        </p:nvSpPr>
        <p:spPr>
          <a:xfrm>
            <a:off x="381000" y="24546"/>
            <a:ext cx="8229600" cy="1143000"/>
          </a:xfrm>
        </p:spPr>
        <p:txBody>
          <a:bodyPr>
            <a:normAutofit/>
          </a:bodyPr>
          <a:lstStyle/>
          <a:p>
            <a:r>
              <a:rPr lang="en-US" sz="3200" b="1" dirty="0">
                <a:solidFill>
                  <a:srgbClr val="FF0000"/>
                </a:solidFill>
              </a:rPr>
              <a:t>STOP AND THINK:  Classifying Cognitive Science</a:t>
            </a:r>
          </a:p>
        </p:txBody>
      </p:sp>
      <p:sp>
        <p:nvSpPr>
          <p:cNvPr id="4" name="Content Placeholder 2">
            <a:extLst>
              <a:ext uri="{FF2B5EF4-FFF2-40B4-BE49-F238E27FC236}">
                <a16:creationId xmlns:a16="http://schemas.microsoft.com/office/drawing/2014/main" id="{05E3EA48-83BB-4F38-A2A7-6304C131E9D5}"/>
              </a:ext>
            </a:extLst>
          </p:cNvPr>
          <p:cNvSpPr>
            <a:spLocks noGrp="1"/>
          </p:cNvSpPr>
          <p:nvPr>
            <p:ph idx="1"/>
          </p:nvPr>
        </p:nvSpPr>
        <p:spPr>
          <a:xfrm>
            <a:off x="381000" y="1066800"/>
            <a:ext cx="8534400" cy="5638800"/>
          </a:xfrm>
        </p:spPr>
        <p:txBody>
          <a:bodyPr>
            <a:normAutofit fontScale="62500" lnSpcReduction="20000"/>
          </a:bodyPr>
          <a:lstStyle/>
          <a:p>
            <a:r>
              <a:rPr lang="en-US" dirty="0"/>
              <a:t>The Design of Everyday Things (Norman)</a:t>
            </a:r>
          </a:p>
          <a:p>
            <a:pPr lvl="1"/>
            <a:r>
              <a:rPr lang="en-US" dirty="0"/>
              <a:t> </a:t>
            </a:r>
            <a:r>
              <a:rPr lang="en-US" dirty="0">
                <a:hlinkClick r:id="rId2"/>
              </a:rPr>
              <a:t>TS171.4 .N67 </a:t>
            </a:r>
            <a:endParaRPr lang="en-US" dirty="0"/>
          </a:p>
          <a:p>
            <a:r>
              <a:rPr lang="en-US" dirty="0"/>
              <a:t>Parallel Distributed Processing (Rumelhart &amp; McClelland)</a:t>
            </a:r>
          </a:p>
          <a:p>
            <a:pPr lvl="1"/>
            <a:r>
              <a:rPr lang="en-US" dirty="0"/>
              <a:t> </a:t>
            </a:r>
            <a:r>
              <a:rPr lang="en-US" dirty="0">
                <a:hlinkClick r:id="rId3"/>
              </a:rPr>
              <a:t>BF455 .R853 </a:t>
            </a:r>
            <a:endParaRPr lang="en-US" dirty="0"/>
          </a:p>
          <a:p>
            <a:r>
              <a:rPr lang="en-US" dirty="0"/>
              <a:t>Explorations in Parallel Distributed Processing (McClelland and Rumelhart)</a:t>
            </a:r>
          </a:p>
          <a:p>
            <a:pPr lvl="1"/>
            <a:r>
              <a:rPr lang="en-US" dirty="0">
                <a:hlinkClick r:id="rId4"/>
              </a:rPr>
              <a:t>QA76.5 .M2951</a:t>
            </a:r>
            <a:endParaRPr lang="en-US" dirty="0"/>
          </a:p>
          <a:p>
            <a:r>
              <a:rPr lang="en-US" dirty="0"/>
              <a:t>Women, Fire, and Dangerous Things (Lakoff)</a:t>
            </a:r>
          </a:p>
          <a:p>
            <a:pPr lvl="1"/>
            <a:r>
              <a:rPr lang="en-US" dirty="0">
                <a:hlinkClick r:id="rId5"/>
              </a:rPr>
              <a:t>P37 .L344 </a:t>
            </a:r>
            <a:endParaRPr lang="en-US" dirty="0"/>
          </a:p>
          <a:p>
            <a:r>
              <a:rPr lang="en-US" dirty="0"/>
              <a:t>Cognition in the Wild (Hutchins)</a:t>
            </a:r>
          </a:p>
          <a:p>
            <a:pPr lvl="1"/>
            <a:r>
              <a:rPr lang="en-US" dirty="0">
                <a:hlinkClick r:id="rId6"/>
              </a:rPr>
              <a:t>BF311 .H88</a:t>
            </a:r>
            <a:endParaRPr lang="en-US" dirty="0"/>
          </a:p>
          <a:p>
            <a:r>
              <a:rPr lang="en-US" dirty="0"/>
              <a:t>The Discipline of Organizing (Glushko)</a:t>
            </a:r>
          </a:p>
          <a:p>
            <a:pPr lvl="1"/>
            <a:r>
              <a:rPr lang="en-US" dirty="0">
                <a:hlinkClick r:id="rId7"/>
              </a:rPr>
              <a:t>Z666.5 .D57</a:t>
            </a:r>
            <a:endParaRPr lang="en-US" dirty="0"/>
          </a:p>
          <a:p>
            <a:pPr lvl="1"/>
            <a:endParaRPr lang="en-US" dirty="0"/>
          </a:p>
          <a:p>
            <a:endParaRPr lang="en-US" dirty="0"/>
          </a:p>
          <a:p>
            <a:r>
              <a:rPr lang="en-US" sz="4500" dirty="0">
                <a:solidFill>
                  <a:srgbClr val="FF0000"/>
                </a:solidFill>
              </a:rPr>
              <a:t>Why are these books scattered throughout the library of congress classification?</a:t>
            </a:r>
          </a:p>
          <a:p>
            <a:r>
              <a:rPr lang="en-US" sz="4500" dirty="0">
                <a:solidFill>
                  <a:srgbClr val="FF0000"/>
                </a:solidFill>
              </a:rPr>
              <a:t>What does this mean for a </a:t>
            </a:r>
            <a:r>
              <a:rPr lang="en-US" sz="4500" dirty="0" err="1">
                <a:solidFill>
                  <a:srgbClr val="FF0000"/>
                </a:solidFill>
              </a:rPr>
              <a:t>cogsci</a:t>
            </a:r>
            <a:r>
              <a:rPr lang="en-US" sz="4500" dirty="0">
                <a:solidFill>
                  <a:srgbClr val="FF0000"/>
                </a:solidFill>
              </a:rPr>
              <a:t> student  in a library?</a:t>
            </a:r>
          </a:p>
        </p:txBody>
      </p:sp>
    </p:spTree>
    <p:extLst>
      <p:ext uri="{BB962C8B-B14F-4D97-AF65-F5344CB8AC3E}">
        <p14:creationId xmlns:p14="http://schemas.microsoft.com/office/powerpoint/2010/main" val="41938289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646"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Faceted Classification</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648197"/>
            <a:ext cx="8382000"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t>FACETS are an alternative to hierarchical classification that overcome many of its limitations</a:t>
            </a:r>
          </a:p>
          <a:p>
            <a:pPr marL="342900" indent="-342900" eaLnBrk="0" fontAlgn="base" hangingPunct="0">
              <a:lnSpc>
                <a:spcPct val="93000"/>
              </a:lnSpc>
              <a:spcBef>
                <a:spcPts val="1800"/>
              </a:spcBef>
              <a:spcAft>
                <a:spcPct val="0"/>
              </a:spcAft>
              <a:buFont typeface="Arial" pitchFamily="34" charset="0"/>
              <a:buChar char="•"/>
            </a:pPr>
            <a:r>
              <a:rPr lang="en-US" sz="2800" dirty="0"/>
              <a:t>Instead of creating a deep category hierarchy, facets create multi-dimensional </a:t>
            </a:r>
            <a:r>
              <a:rPr lang="en-US" sz="2800" b="1" dirty="0">
                <a:solidFill>
                  <a:srgbClr val="FF0000"/>
                </a:solidFill>
              </a:rPr>
              <a:t>categories that are defined (or generated) through grammatical composition (or combination) </a:t>
            </a:r>
            <a:r>
              <a:rPr lang="en-US" sz="2800" dirty="0"/>
              <a:t>from the (characteristics or dimensions or relations) in the domain</a:t>
            </a:r>
          </a:p>
          <a:p>
            <a:pPr marL="342900" indent="-342900" eaLnBrk="0" fontAlgn="base" hangingPunct="0">
              <a:lnSpc>
                <a:spcPct val="93000"/>
              </a:lnSpc>
              <a:spcBef>
                <a:spcPts val="1800"/>
              </a:spcBef>
              <a:spcAft>
                <a:spcPct val="0"/>
              </a:spcAft>
              <a:buFont typeface="Arial" pitchFamily="34" charset="0"/>
              <a:buChar char="•"/>
            </a:pPr>
            <a:r>
              <a:rPr lang="en-US" sz="2800" dirty="0"/>
              <a:t>Facets divide a domain or subject into "homogeneous" or "semantically cohesive" categories of manageable size </a:t>
            </a:r>
          </a:p>
        </p:txBody>
      </p:sp>
    </p:spTree>
    <p:extLst>
      <p:ext uri="{BB962C8B-B14F-4D97-AF65-F5344CB8AC3E}">
        <p14:creationId xmlns:p14="http://schemas.microsoft.com/office/powerpoint/2010/main" val="101095980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4800" y="1341733"/>
            <a:ext cx="7696200" cy="1533432"/>
          </a:xfrm>
          <a:prstGeom prst="rect">
            <a:avLst/>
          </a:prstGeom>
        </p:spPr>
      </p:pic>
      <p:pic>
        <p:nvPicPr>
          <p:cNvPr id="4" name="Picture 3"/>
          <p:cNvPicPr>
            <a:picLocks noChangeAspect="1"/>
          </p:cNvPicPr>
          <p:nvPr/>
        </p:nvPicPr>
        <p:blipFill>
          <a:blip r:embed="rId4"/>
          <a:stretch>
            <a:fillRect/>
          </a:stretch>
        </p:blipFill>
        <p:spPr>
          <a:xfrm>
            <a:off x="304800" y="4902966"/>
            <a:ext cx="7391400" cy="1955034"/>
          </a:xfrm>
          <a:prstGeom prst="rect">
            <a:avLst/>
          </a:prstGeom>
        </p:spPr>
      </p:pic>
      <p:pic>
        <p:nvPicPr>
          <p:cNvPr id="5" name="Picture 4"/>
          <p:cNvPicPr>
            <a:picLocks noChangeAspect="1"/>
          </p:cNvPicPr>
          <p:nvPr/>
        </p:nvPicPr>
        <p:blipFill>
          <a:blip r:embed="rId5"/>
          <a:stretch>
            <a:fillRect/>
          </a:stretch>
        </p:blipFill>
        <p:spPr>
          <a:xfrm>
            <a:off x="304800" y="2911024"/>
            <a:ext cx="5768788" cy="1956083"/>
          </a:xfrm>
          <a:prstGeom prst="rect">
            <a:avLst/>
          </a:prstGeom>
        </p:spPr>
      </p:pic>
      <p:sp>
        <p:nvSpPr>
          <p:cNvPr id="2" name="Rectangle 1"/>
          <p:cNvSpPr/>
          <p:nvPr/>
        </p:nvSpPr>
        <p:spPr>
          <a:xfrm>
            <a:off x="457200" y="228600"/>
            <a:ext cx="7848600" cy="954107"/>
          </a:xfrm>
          <a:prstGeom prst="rect">
            <a:avLst/>
          </a:prstGeom>
        </p:spPr>
        <p:txBody>
          <a:bodyPr wrap="square">
            <a:spAutoFit/>
          </a:bodyPr>
          <a:lstStyle/>
          <a:p>
            <a:r>
              <a:rPr lang="en-US" sz="2800" b="1" dirty="0"/>
              <a:t>Faceted classification is commonly used in web sites where the resources have many properties</a:t>
            </a:r>
          </a:p>
        </p:txBody>
      </p:sp>
    </p:spTree>
    <p:extLst>
      <p:ext uri="{BB962C8B-B14F-4D97-AF65-F5344CB8AC3E}">
        <p14:creationId xmlns:p14="http://schemas.microsoft.com/office/powerpoint/2010/main" val="3600928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457201" y="5334001"/>
            <a:ext cx="8077200" cy="1219200"/>
          </a:xfrm>
        </p:spPr>
        <p:txBody>
          <a:bodyPr/>
          <a:lstStyle/>
          <a:p>
            <a:pPr marL="750067" lvl="2" indent="-160729">
              <a:lnSpc>
                <a:spcPct val="92000"/>
              </a:lnSpc>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100" dirty="0"/>
              <a:t> </a:t>
            </a:r>
            <a:r>
              <a:rPr lang="en-US" sz="3100" b="1" i="1" dirty="0">
                <a:solidFill>
                  <a:srgbClr val="FF0000"/>
                </a:solidFill>
              </a:rPr>
              <a:t>A collection of resources intentionally arranged to enable some set of interactions</a:t>
            </a:r>
            <a:endParaRPr lang="en-US" sz="2800" dirty="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2800" dirty="0"/>
          </a:p>
        </p:txBody>
      </p:sp>
      <p:sp>
        <p:nvSpPr>
          <p:cNvPr id="36867" name="Rectangle 1"/>
          <p:cNvSpPr>
            <a:spLocks noGrp="1" noChangeArrowheads="1"/>
          </p:cNvSpPr>
          <p:nvPr>
            <p:ph type="title"/>
          </p:nvPr>
        </p:nvSpPr>
        <p:spPr>
          <a:xfrm>
            <a:off x="228600" y="228600"/>
            <a:ext cx="868680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t>They are all “Organizing Systems”</a:t>
            </a:r>
            <a:endParaRPr lang="en-US" sz="3600" b="1" dirty="0">
              <a:sym typeface="UC Berkeley OS Sign"/>
            </a:endParaRPr>
          </a:p>
        </p:txBody>
      </p:sp>
      <p:sp>
        <p:nvSpPr>
          <p:cNvPr id="36868"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0493B6-C336-4D2C-8EB0-8B524C525CC3}"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pic>
        <p:nvPicPr>
          <p:cNvPr id="5" name="Content Placeholder 8" descr="arranged-resources-sideways.png"/>
          <p:cNvPicPr>
            <a:picLocks noChangeAspect="1"/>
          </p:cNvPicPr>
          <p:nvPr/>
        </p:nvPicPr>
        <p:blipFill>
          <a:blip r:embed="rId3" cstate="print"/>
          <a:srcRect/>
          <a:stretch>
            <a:fillRect/>
          </a:stretch>
        </p:blipFill>
        <p:spPr>
          <a:xfrm>
            <a:off x="457200" y="1600200"/>
            <a:ext cx="7391400" cy="3311470"/>
          </a:xfrm>
          <a:prstGeom prst="rect">
            <a:avLst/>
          </a:prstGeom>
        </p:spPr>
      </p:pic>
    </p:spTree>
    <p:extLst>
      <p:ext uri="{BB962C8B-B14F-4D97-AF65-F5344CB8AC3E}">
        <p14:creationId xmlns:p14="http://schemas.microsoft.com/office/powerpoint/2010/main" val="3402926350"/>
      </p:ext>
    </p:extLst>
  </p:cSld>
  <p:clrMapOvr>
    <a:masterClrMapping/>
  </p:clrMapOvr>
  <p:transition advTm="20674"/>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579455" y="429222"/>
            <a:ext cx="8228707" cy="1190997"/>
          </a:xfrm>
        </p:spPr>
        <p:txBody>
          <a:bodyPr>
            <a:normAutofit/>
          </a:bodyPr>
          <a:lstStyle/>
          <a:p>
            <a:pPr indent="-160729">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sym typeface="UC Berkeley OS Sign"/>
              </a:rPr>
              <a:t>ORGANIZING SYSTEMS</a:t>
            </a:r>
            <a:br>
              <a:rPr lang="en-US" sz="3600" b="1" dirty="0">
                <a:sym typeface="UC Berkeley OS Sign"/>
              </a:rPr>
            </a:br>
            <a:r>
              <a:rPr lang="en-US" sz="3600" b="1" dirty="0">
                <a:solidFill>
                  <a:srgbClr val="FF0000"/>
                </a:solidFill>
                <a:sym typeface="UC Berkeley OS Sign"/>
              </a:rPr>
              <a:t>BIG IDEAS</a:t>
            </a:r>
          </a:p>
        </p:txBody>
      </p:sp>
      <p:sp>
        <p:nvSpPr>
          <p:cNvPr id="4096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B448A50E-7F6D-428A-88F8-8870F174DB61}"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181944" y="1869461"/>
            <a:ext cx="8590359" cy="4475871"/>
          </a:xfrm>
          <a:prstGeom prst="rect">
            <a:avLst/>
          </a:prstGeom>
          <a:noFill/>
          <a:ln w="9525">
            <a:noFill/>
            <a:miter lim="800000"/>
            <a:headEnd/>
            <a:tailEnd/>
          </a:ln>
        </p:spPr>
        <p:txBody>
          <a:bodyPr lIns="64291" tIns="32146" rIns="64291" bIns="32146">
            <a:spAutoFit/>
          </a:bodyPr>
          <a:lstStyle/>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Every organizing system must enable users to interact with its collection of resources</a:t>
            </a:r>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The possible interactions depend primarily on the nature and extent of the descriptions associated with the resources</a:t>
            </a:r>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Intentional arrangement emerges when one or more resource descriptions are used by organizing principles</a:t>
            </a:r>
          </a:p>
        </p:txBody>
      </p:sp>
    </p:spTree>
    <p:extLst>
      <p:ext uri="{BB962C8B-B14F-4D97-AF65-F5344CB8AC3E}">
        <p14:creationId xmlns:p14="http://schemas.microsoft.com/office/powerpoint/2010/main" val="9662539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title"/>
          </p:nvPr>
        </p:nvSpPr>
        <p:spPr>
          <a:xfrm>
            <a:off x="417612"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Interactions –The Why </a:t>
            </a:r>
            <a:br>
              <a:rPr lang="en-US" sz="3600" b="1" dirty="0">
                <a:sym typeface="UC Berkeley OS Sign"/>
              </a:rPr>
            </a:br>
            <a:r>
              <a:rPr lang="en-US" sz="3600" b="1" dirty="0">
                <a:sym typeface="UC Berkeley OS Sign"/>
              </a:rPr>
              <a:t>of Organizing Systems</a:t>
            </a:r>
          </a:p>
        </p:txBody>
      </p:sp>
      <p:sp>
        <p:nvSpPr>
          <p:cNvPr id="4915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D6D504EE-3E01-4EC0-929A-3715972E26FE}"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426756" y="2133600"/>
            <a:ext cx="8036719" cy="452896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INTERACTIONS include any activity, function, or service supported by or enabled with respect to the resources in a collection or with respect the collection as a whole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Whenever we select a resource for inclusion in an organizing system, describe it, or arrange it according to an organizing principle, we (should) have an interaction in mind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TDO calls this “organizing on the way in”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p:txBody>
      </p:sp>
    </p:spTree>
    <p:extLst>
      <p:ext uri="{BB962C8B-B14F-4D97-AF65-F5344CB8AC3E}">
        <p14:creationId xmlns:p14="http://schemas.microsoft.com/office/powerpoint/2010/main" val="24031629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3548</Words>
  <Application>Microsoft Office PowerPoint</Application>
  <PresentationFormat>On-screen Show (4:3)</PresentationFormat>
  <Paragraphs>380</Paragraphs>
  <Slides>63</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Times New Roman</vt:lpstr>
      <vt:lpstr>UC Berkeley OS Sign</vt:lpstr>
      <vt:lpstr>Wingdings</vt:lpstr>
      <vt:lpstr>Office Theme</vt:lpstr>
      <vt:lpstr>CogSci 150 “Sensemaking and Organizing” Spring 2021</vt:lpstr>
      <vt:lpstr>Course Review</vt:lpstr>
      <vt:lpstr>PowerPoint Presentation</vt:lpstr>
      <vt:lpstr>PowerPoint Presentation</vt:lpstr>
      <vt:lpstr>Categories of Categories</vt:lpstr>
      <vt:lpstr>Organizing</vt:lpstr>
      <vt:lpstr>They are all “Organizing Systems”</vt:lpstr>
      <vt:lpstr>ORGANIZING SYSTEMS BIG IDEAS</vt:lpstr>
      <vt:lpstr>Interactions –The Why  of Organizing Systems</vt:lpstr>
      <vt:lpstr>A “Design Space” or  “Dimensional” Perspective</vt:lpstr>
      <vt:lpstr>The 6 Dimensions of  an Organizing System</vt:lpstr>
      <vt:lpstr>Consequences of  Dimensional Thinking</vt:lpstr>
      <vt:lpstr>External Representations are Organizing Systems</vt:lpstr>
      <vt:lpstr>The Activities in Organizing Systems</vt:lpstr>
      <vt:lpstr>Resources:</vt:lpstr>
      <vt:lpstr>What is a Resource?</vt:lpstr>
      <vt:lpstr>Two Aspects of “Thingness”</vt:lpstr>
      <vt:lpstr>“Carving Nature at its Joints”</vt:lpstr>
      <vt:lpstr>Finding the Joints</vt:lpstr>
      <vt:lpstr>Carving Information at its Joints? (“Information Architecture”)</vt:lpstr>
      <vt:lpstr> The Document Type Spectrum</vt:lpstr>
      <vt:lpstr>Resource Abstraction: “Thing” vs. “Type of Thing”</vt:lpstr>
      <vt:lpstr>“Shamu” --  Instance or Type?</vt:lpstr>
      <vt:lpstr>Intentional Arrangement:</vt:lpstr>
      <vt:lpstr>Organizing Resources</vt:lpstr>
      <vt:lpstr>Organizing Principles &lt;=&gt;  Resource Descriptions</vt:lpstr>
      <vt:lpstr>Resources and Identity Over Time</vt:lpstr>
      <vt:lpstr>Putting them all Together</vt:lpstr>
      <vt:lpstr>Why We Describe Resources</vt:lpstr>
      <vt:lpstr>Big Ideas (1)</vt:lpstr>
      <vt:lpstr>TDO 5.3 Proposes this Process for Describing Resources  </vt:lpstr>
      <vt:lpstr>The “Vocabulary Problem”</vt:lpstr>
      <vt:lpstr>Big Ideas (2)</vt:lpstr>
      <vt:lpstr>Big Ideas (3)</vt:lpstr>
      <vt:lpstr>Resource Description Checklist  for Data Scientists</vt:lpstr>
      <vt:lpstr>Syntactic, Structural, &amp; Semantic Interoperability</vt:lpstr>
      <vt:lpstr>Some Ways NOT to Interoperate</vt:lpstr>
      <vt:lpstr>The Dimensions of Interoperability </vt:lpstr>
      <vt:lpstr>Say it Again: TDO’s Mantra</vt:lpstr>
      <vt:lpstr>Describing and Organizing  Classes of Things (1) </vt:lpstr>
      <vt:lpstr>Describing and Organizing  Classes of Things (2) </vt:lpstr>
      <vt:lpstr>Describing and Organizing  Classes of Things (3) </vt:lpstr>
      <vt:lpstr>Color in Culture</vt:lpstr>
      <vt:lpstr>Color Defined by Wavelength</vt:lpstr>
      <vt:lpstr>Every Classification is "Biased"</vt:lpstr>
      <vt:lpstr>STOP AND THINK:  Classifications and Bias</vt:lpstr>
      <vt:lpstr>STOP AND THINK:  Is a Burrito a Sandwich?</vt:lpstr>
      <vt:lpstr>Classifications and Interactions</vt:lpstr>
      <vt:lpstr>“The Tools of Choice Architecture”</vt:lpstr>
      <vt:lpstr>Choice Architecture in TDOspeak</vt:lpstr>
      <vt:lpstr>STOP AND THINK:  Choice Architecture</vt:lpstr>
      <vt:lpstr>Principles for Creating Categories (TDO 7.3) (“Category Structure”)</vt:lpstr>
      <vt:lpstr>Categories Defined by Single Properties</vt:lpstr>
      <vt:lpstr>Multiple Property Categories</vt:lpstr>
      <vt:lpstr>Implications of  “Necessary and Sufficient” Properties</vt:lpstr>
      <vt:lpstr>Probabilistic Categories  &amp; Family Resemblance</vt:lpstr>
      <vt:lpstr>Implications of Probabilistic Properties</vt:lpstr>
      <vt:lpstr>Taskonomy</vt:lpstr>
      <vt:lpstr>Distinguishing Categorization  and Classification</vt:lpstr>
      <vt:lpstr>Bibliographic Classification</vt:lpstr>
      <vt:lpstr>STOP AND THINK:  Classifying Cognitive Science</vt:lpstr>
      <vt:lpstr>Faceted Classification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2021-02-16T20:49:41Z</dcterms:created>
  <dcterms:modified xsi:type="dcterms:W3CDTF">2021-04-20T20:09:08Z</dcterms:modified>
</cp:coreProperties>
</file>