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7"/>
  </p:notesMasterIdLst>
  <p:sldIdLst>
    <p:sldId id="457" r:id="rId2"/>
    <p:sldId id="733" r:id="rId3"/>
    <p:sldId id="734" r:id="rId4"/>
    <p:sldId id="735" r:id="rId5"/>
    <p:sldId id="736" r:id="rId6"/>
    <p:sldId id="528" r:id="rId7"/>
    <p:sldId id="598" r:id="rId8"/>
    <p:sldId id="647" r:id="rId9"/>
    <p:sldId id="648" r:id="rId10"/>
    <p:sldId id="658" r:id="rId11"/>
    <p:sldId id="649" r:id="rId12"/>
    <p:sldId id="723" r:id="rId13"/>
    <p:sldId id="497" r:id="rId14"/>
    <p:sldId id="632" r:id="rId15"/>
    <p:sldId id="661" r:id="rId16"/>
    <p:sldId id="720" r:id="rId17"/>
    <p:sldId id="721" r:id="rId18"/>
    <p:sldId id="671" r:id="rId19"/>
    <p:sldId id="672" r:id="rId20"/>
    <p:sldId id="674" r:id="rId21"/>
    <p:sldId id="675" r:id="rId22"/>
    <p:sldId id="676" r:id="rId23"/>
    <p:sldId id="678" r:id="rId24"/>
    <p:sldId id="722" r:id="rId25"/>
    <p:sldId id="709" r:id="rId26"/>
    <p:sldId id="680" r:id="rId27"/>
    <p:sldId id="681" r:id="rId28"/>
    <p:sldId id="662" r:id="rId29"/>
    <p:sldId id="663" r:id="rId30"/>
    <p:sldId id="664" r:id="rId31"/>
    <p:sldId id="665" r:id="rId32"/>
    <p:sldId id="686" r:id="rId33"/>
    <p:sldId id="597" r:id="rId34"/>
    <p:sldId id="724" r:id="rId35"/>
    <p:sldId id="530" r:id="rId36"/>
    <p:sldId id="603" r:id="rId37"/>
    <p:sldId id="618" r:id="rId38"/>
    <p:sldId id="690" r:id="rId39"/>
    <p:sldId id="702" r:id="rId40"/>
    <p:sldId id="692" r:id="rId41"/>
    <p:sldId id="691" r:id="rId42"/>
    <p:sldId id="704" r:id="rId43"/>
    <p:sldId id="708" r:id="rId44"/>
    <p:sldId id="515" r:id="rId45"/>
    <p:sldId id="705" r:id="rId46"/>
    <p:sldId id="707" r:id="rId47"/>
    <p:sldId id="697" r:id="rId48"/>
    <p:sldId id="698" r:id="rId49"/>
    <p:sldId id="699" r:id="rId50"/>
    <p:sldId id="701" r:id="rId51"/>
    <p:sldId id="615" r:id="rId52"/>
    <p:sldId id="562" r:id="rId53"/>
    <p:sldId id="563" r:id="rId54"/>
    <p:sldId id="564" r:id="rId55"/>
    <p:sldId id="565" r:id="rId56"/>
    <p:sldId id="566" r:id="rId57"/>
    <p:sldId id="567" r:id="rId58"/>
    <p:sldId id="725" r:id="rId59"/>
    <p:sldId id="737" r:id="rId60"/>
    <p:sldId id="727" r:id="rId61"/>
    <p:sldId id="728" r:id="rId62"/>
    <p:sldId id="729" r:id="rId63"/>
    <p:sldId id="730" r:id="rId64"/>
    <p:sldId id="731" r:id="rId65"/>
    <p:sldId id="732" r:id="rId6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8" autoAdjust="0"/>
    <p:restoredTop sz="64651" autoAdjust="0"/>
  </p:normalViewPr>
  <p:slideViewPr>
    <p:cSldViewPr>
      <p:cViewPr varScale="1">
        <p:scale>
          <a:sx n="56" d="100"/>
          <a:sy n="56" d="100"/>
        </p:scale>
        <p:origin x="1377" y="33"/>
      </p:cViewPr>
      <p:guideLst>
        <p:guide orient="horz" pos="2160"/>
        <p:guide pos="2880"/>
      </p:guideLst>
    </p:cSldViewPr>
  </p:slideViewPr>
  <p:outlineViewPr>
    <p:cViewPr>
      <p:scale>
        <a:sx n="33" d="100"/>
        <a:sy n="33" d="100"/>
      </p:scale>
      <p:origin x="0" y="-9130"/>
    </p:cViewPr>
  </p:outlineViewPr>
  <p:notesTextViewPr>
    <p:cViewPr>
      <p:scale>
        <a:sx n="3" d="2"/>
        <a:sy n="3" d="2"/>
      </p:scale>
      <p:origin x="0" y="0"/>
    </p:cViewPr>
  </p:notesTextViewPr>
  <p:sorterViewPr>
    <p:cViewPr varScale="1">
      <p:scale>
        <a:sx n="1" d="1"/>
        <a:sy n="1" d="1"/>
      </p:scale>
      <p:origin x="0" y="-15546"/>
    </p:cViewPr>
  </p:sorterViewPr>
  <p:notesViewPr>
    <p:cSldViewPr>
      <p:cViewPr varScale="1">
        <p:scale>
          <a:sx n="67" d="100"/>
          <a:sy n="67" d="100"/>
        </p:scale>
        <p:origin x="2865" y="5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490B4808-2445-4A8E-B4E1-ED80AB1FCF8F}" type="datetimeFigureOut">
              <a:rPr lang="en-US" smtClean="0"/>
              <a:pPr/>
              <a:t>4/27/2021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433CA1B0-15C9-4F2D-85FD-131A188FAB7D}" type="slidenum">
              <a:rPr lang="en-US" smtClean="0"/>
              <a:pPr/>
              <a:t>‹#›</a:t>
            </a:fld>
            <a:endParaRPr lang="en-US"/>
          </a:p>
        </p:txBody>
      </p:sp>
    </p:spTree>
    <p:extLst>
      <p:ext uri="{BB962C8B-B14F-4D97-AF65-F5344CB8AC3E}">
        <p14:creationId xmlns:p14="http://schemas.microsoft.com/office/powerpoint/2010/main" val="3176238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1</a:t>
            </a:fld>
            <a:endParaRPr lang="en-US" dirty="0"/>
          </a:p>
        </p:txBody>
      </p:sp>
    </p:spTree>
    <p:extLst>
      <p:ext uri="{BB962C8B-B14F-4D97-AF65-F5344CB8AC3E}">
        <p14:creationId xmlns:p14="http://schemas.microsoft.com/office/powerpoint/2010/main" val="2383280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13</a:t>
            </a:fld>
            <a:endParaRPr lang="en-US"/>
          </a:p>
        </p:txBody>
      </p:sp>
    </p:spTree>
    <p:extLst>
      <p:ext uri="{BB962C8B-B14F-4D97-AF65-F5344CB8AC3E}">
        <p14:creationId xmlns:p14="http://schemas.microsoft.com/office/powerpoint/2010/main" val="1336647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14</a:t>
            </a:fld>
            <a:endParaRPr lang="en-US"/>
          </a:p>
        </p:txBody>
      </p:sp>
    </p:spTree>
    <p:extLst>
      <p:ext uri="{BB962C8B-B14F-4D97-AF65-F5344CB8AC3E}">
        <p14:creationId xmlns:p14="http://schemas.microsoft.com/office/powerpoint/2010/main" val="4211652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15</a:t>
            </a:fld>
            <a:endParaRPr lang="en-US"/>
          </a:p>
        </p:txBody>
      </p:sp>
    </p:spTree>
    <p:extLst>
      <p:ext uri="{BB962C8B-B14F-4D97-AF65-F5344CB8AC3E}">
        <p14:creationId xmlns:p14="http://schemas.microsoft.com/office/powerpoint/2010/main" val="1690995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16</a:t>
            </a:fld>
            <a:endParaRPr lang="en-US"/>
          </a:p>
        </p:txBody>
      </p:sp>
    </p:spTree>
    <p:extLst>
      <p:ext uri="{BB962C8B-B14F-4D97-AF65-F5344CB8AC3E}">
        <p14:creationId xmlns:p14="http://schemas.microsoft.com/office/powerpoint/2010/main" val="928630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17</a:t>
            </a:fld>
            <a:endParaRPr lang="en-US"/>
          </a:p>
        </p:txBody>
      </p:sp>
    </p:spTree>
    <p:extLst>
      <p:ext uri="{BB962C8B-B14F-4D97-AF65-F5344CB8AC3E}">
        <p14:creationId xmlns:p14="http://schemas.microsoft.com/office/powerpoint/2010/main" val="995411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18</a:t>
            </a:fld>
            <a:endParaRPr lang="en-US"/>
          </a:p>
        </p:txBody>
      </p:sp>
    </p:spTree>
    <p:extLst>
      <p:ext uri="{BB962C8B-B14F-4D97-AF65-F5344CB8AC3E}">
        <p14:creationId xmlns:p14="http://schemas.microsoft.com/office/powerpoint/2010/main" val="1443441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19</a:t>
            </a:fld>
            <a:endParaRPr lang="en-US"/>
          </a:p>
        </p:txBody>
      </p:sp>
    </p:spTree>
    <p:extLst>
      <p:ext uri="{BB962C8B-B14F-4D97-AF65-F5344CB8AC3E}">
        <p14:creationId xmlns:p14="http://schemas.microsoft.com/office/powerpoint/2010/main" val="221802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20</a:t>
            </a:fld>
            <a:endParaRPr lang="en-US"/>
          </a:p>
        </p:txBody>
      </p:sp>
    </p:spTree>
    <p:extLst>
      <p:ext uri="{BB962C8B-B14F-4D97-AF65-F5344CB8AC3E}">
        <p14:creationId xmlns:p14="http://schemas.microsoft.com/office/powerpoint/2010/main" val="2799537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21</a:t>
            </a:fld>
            <a:endParaRPr lang="en-US"/>
          </a:p>
        </p:txBody>
      </p:sp>
    </p:spTree>
    <p:extLst>
      <p:ext uri="{BB962C8B-B14F-4D97-AF65-F5344CB8AC3E}">
        <p14:creationId xmlns:p14="http://schemas.microsoft.com/office/powerpoint/2010/main" val="1764921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22</a:t>
            </a:fld>
            <a:endParaRPr lang="en-US"/>
          </a:p>
        </p:txBody>
      </p:sp>
    </p:spTree>
    <p:extLst>
      <p:ext uri="{BB962C8B-B14F-4D97-AF65-F5344CB8AC3E}">
        <p14:creationId xmlns:p14="http://schemas.microsoft.com/office/powerpoint/2010/main" val="2274277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2</a:t>
            </a:fld>
            <a:endParaRPr lang="en-US"/>
          </a:p>
        </p:txBody>
      </p:sp>
    </p:spTree>
    <p:extLst>
      <p:ext uri="{BB962C8B-B14F-4D97-AF65-F5344CB8AC3E}">
        <p14:creationId xmlns:p14="http://schemas.microsoft.com/office/powerpoint/2010/main" val="3364093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23</a:t>
            </a:fld>
            <a:endParaRPr lang="en-US"/>
          </a:p>
        </p:txBody>
      </p:sp>
    </p:spTree>
    <p:extLst>
      <p:ext uri="{BB962C8B-B14F-4D97-AF65-F5344CB8AC3E}">
        <p14:creationId xmlns:p14="http://schemas.microsoft.com/office/powerpoint/2010/main" val="1027554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24</a:t>
            </a:fld>
            <a:endParaRPr lang="en-US"/>
          </a:p>
        </p:txBody>
      </p:sp>
    </p:spTree>
    <p:extLst>
      <p:ext uri="{BB962C8B-B14F-4D97-AF65-F5344CB8AC3E}">
        <p14:creationId xmlns:p14="http://schemas.microsoft.com/office/powerpoint/2010/main" val="2016081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25</a:t>
            </a:fld>
            <a:endParaRPr lang="en-US"/>
          </a:p>
        </p:txBody>
      </p:sp>
    </p:spTree>
    <p:extLst>
      <p:ext uri="{BB962C8B-B14F-4D97-AF65-F5344CB8AC3E}">
        <p14:creationId xmlns:p14="http://schemas.microsoft.com/office/powerpoint/2010/main" val="14149553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26</a:t>
            </a:fld>
            <a:endParaRPr lang="en-US"/>
          </a:p>
        </p:txBody>
      </p:sp>
    </p:spTree>
    <p:extLst>
      <p:ext uri="{BB962C8B-B14F-4D97-AF65-F5344CB8AC3E}">
        <p14:creationId xmlns:p14="http://schemas.microsoft.com/office/powerpoint/2010/main" val="1024209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27</a:t>
            </a:fld>
            <a:endParaRPr lang="en-US"/>
          </a:p>
        </p:txBody>
      </p:sp>
    </p:spTree>
    <p:extLst>
      <p:ext uri="{BB962C8B-B14F-4D97-AF65-F5344CB8AC3E}">
        <p14:creationId xmlns:p14="http://schemas.microsoft.com/office/powerpoint/2010/main" val="32903977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28</a:t>
            </a:fld>
            <a:endParaRPr lang="en-US"/>
          </a:p>
        </p:txBody>
      </p:sp>
    </p:spTree>
    <p:extLst>
      <p:ext uri="{BB962C8B-B14F-4D97-AF65-F5344CB8AC3E}">
        <p14:creationId xmlns:p14="http://schemas.microsoft.com/office/powerpoint/2010/main" val="13993267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29</a:t>
            </a:fld>
            <a:endParaRPr lang="en-US"/>
          </a:p>
        </p:txBody>
      </p:sp>
    </p:spTree>
    <p:extLst>
      <p:ext uri="{BB962C8B-B14F-4D97-AF65-F5344CB8AC3E}">
        <p14:creationId xmlns:p14="http://schemas.microsoft.com/office/powerpoint/2010/main" val="37773054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30</a:t>
            </a:fld>
            <a:endParaRPr lang="en-US"/>
          </a:p>
        </p:txBody>
      </p:sp>
    </p:spTree>
    <p:extLst>
      <p:ext uri="{BB962C8B-B14F-4D97-AF65-F5344CB8AC3E}">
        <p14:creationId xmlns:p14="http://schemas.microsoft.com/office/powerpoint/2010/main" val="8454943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31</a:t>
            </a:fld>
            <a:endParaRPr lang="en-US"/>
          </a:p>
        </p:txBody>
      </p:sp>
    </p:spTree>
    <p:extLst>
      <p:ext uri="{BB962C8B-B14F-4D97-AF65-F5344CB8AC3E}">
        <p14:creationId xmlns:p14="http://schemas.microsoft.com/office/powerpoint/2010/main" val="28786201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32</a:t>
            </a:fld>
            <a:endParaRPr lang="en-US"/>
          </a:p>
        </p:txBody>
      </p:sp>
    </p:spTree>
    <p:extLst>
      <p:ext uri="{BB962C8B-B14F-4D97-AF65-F5344CB8AC3E}">
        <p14:creationId xmlns:p14="http://schemas.microsoft.com/office/powerpoint/2010/main" val="3581743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6</a:t>
            </a:fld>
            <a:endParaRPr lang="en-US"/>
          </a:p>
        </p:txBody>
      </p:sp>
    </p:spTree>
    <p:extLst>
      <p:ext uri="{BB962C8B-B14F-4D97-AF65-F5344CB8AC3E}">
        <p14:creationId xmlns:p14="http://schemas.microsoft.com/office/powerpoint/2010/main" val="37155952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33</a:t>
            </a:fld>
            <a:endParaRPr lang="en-US"/>
          </a:p>
        </p:txBody>
      </p:sp>
    </p:spTree>
    <p:extLst>
      <p:ext uri="{BB962C8B-B14F-4D97-AF65-F5344CB8AC3E}">
        <p14:creationId xmlns:p14="http://schemas.microsoft.com/office/powerpoint/2010/main" val="3204319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34</a:t>
            </a:fld>
            <a:endParaRPr lang="en-US"/>
          </a:p>
        </p:txBody>
      </p:sp>
    </p:spTree>
    <p:extLst>
      <p:ext uri="{BB962C8B-B14F-4D97-AF65-F5344CB8AC3E}">
        <p14:creationId xmlns:p14="http://schemas.microsoft.com/office/powerpoint/2010/main" val="42625950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35</a:t>
            </a:fld>
            <a:endParaRPr lang="en-US"/>
          </a:p>
        </p:txBody>
      </p:sp>
    </p:spTree>
    <p:extLst>
      <p:ext uri="{BB962C8B-B14F-4D97-AF65-F5344CB8AC3E}">
        <p14:creationId xmlns:p14="http://schemas.microsoft.com/office/powerpoint/2010/main" val="13559476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36</a:t>
            </a:fld>
            <a:endParaRPr lang="en-US"/>
          </a:p>
        </p:txBody>
      </p:sp>
    </p:spTree>
    <p:extLst>
      <p:ext uri="{BB962C8B-B14F-4D97-AF65-F5344CB8AC3E}">
        <p14:creationId xmlns:p14="http://schemas.microsoft.com/office/powerpoint/2010/main" val="41326368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37</a:t>
            </a:fld>
            <a:endParaRPr lang="en-US"/>
          </a:p>
        </p:txBody>
      </p:sp>
    </p:spTree>
    <p:extLst>
      <p:ext uri="{BB962C8B-B14F-4D97-AF65-F5344CB8AC3E}">
        <p14:creationId xmlns:p14="http://schemas.microsoft.com/office/powerpoint/2010/main" val="28352363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38</a:t>
            </a:fld>
            <a:endParaRPr lang="en-US"/>
          </a:p>
        </p:txBody>
      </p:sp>
    </p:spTree>
    <p:extLst>
      <p:ext uri="{BB962C8B-B14F-4D97-AF65-F5344CB8AC3E}">
        <p14:creationId xmlns:p14="http://schemas.microsoft.com/office/powerpoint/2010/main" val="9565518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39</a:t>
            </a:fld>
            <a:endParaRPr lang="en-US"/>
          </a:p>
        </p:txBody>
      </p:sp>
    </p:spTree>
    <p:extLst>
      <p:ext uri="{BB962C8B-B14F-4D97-AF65-F5344CB8AC3E}">
        <p14:creationId xmlns:p14="http://schemas.microsoft.com/office/powerpoint/2010/main" val="200855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40</a:t>
            </a:fld>
            <a:endParaRPr lang="en-US"/>
          </a:p>
        </p:txBody>
      </p:sp>
    </p:spTree>
    <p:extLst>
      <p:ext uri="{BB962C8B-B14F-4D97-AF65-F5344CB8AC3E}">
        <p14:creationId xmlns:p14="http://schemas.microsoft.com/office/powerpoint/2010/main" val="2963628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41</a:t>
            </a:fld>
            <a:endParaRPr lang="en-US"/>
          </a:p>
        </p:txBody>
      </p:sp>
    </p:spTree>
    <p:extLst>
      <p:ext uri="{BB962C8B-B14F-4D97-AF65-F5344CB8AC3E}">
        <p14:creationId xmlns:p14="http://schemas.microsoft.com/office/powerpoint/2010/main" val="24161427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42</a:t>
            </a:fld>
            <a:endParaRPr lang="en-US"/>
          </a:p>
        </p:txBody>
      </p:sp>
    </p:spTree>
    <p:extLst>
      <p:ext uri="{BB962C8B-B14F-4D97-AF65-F5344CB8AC3E}">
        <p14:creationId xmlns:p14="http://schemas.microsoft.com/office/powerpoint/2010/main" val="3100771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7</a:t>
            </a:fld>
            <a:endParaRPr lang="en-US"/>
          </a:p>
        </p:txBody>
      </p:sp>
    </p:spTree>
    <p:extLst>
      <p:ext uri="{BB962C8B-B14F-4D97-AF65-F5344CB8AC3E}">
        <p14:creationId xmlns:p14="http://schemas.microsoft.com/office/powerpoint/2010/main" val="41017361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43</a:t>
            </a:fld>
            <a:endParaRPr lang="en-US"/>
          </a:p>
        </p:txBody>
      </p:sp>
    </p:spTree>
    <p:extLst>
      <p:ext uri="{BB962C8B-B14F-4D97-AF65-F5344CB8AC3E}">
        <p14:creationId xmlns:p14="http://schemas.microsoft.com/office/powerpoint/2010/main" val="13680136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44</a:t>
            </a:fld>
            <a:endParaRPr lang="en-US"/>
          </a:p>
        </p:txBody>
      </p:sp>
    </p:spTree>
    <p:extLst>
      <p:ext uri="{BB962C8B-B14F-4D97-AF65-F5344CB8AC3E}">
        <p14:creationId xmlns:p14="http://schemas.microsoft.com/office/powerpoint/2010/main" val="26869912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45</a:t>
            </a:fld>
            <a:endParaRPr lang="en-US"/>
          </a:p>
        </p:txBody>
      </p:sp>
    </p:spTree>
    <p:extLst>
      <p:ext uri="{BB962C8B-B14F-4D97-AF65-F5344CB8AC3E}">
        <p14:creationId xmlns:p14="http://schemas.microsoft.com/office/powerpoint/2010/main" val="18812098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dirty="0">
              <a:sym typeface="UC Berkeley OS Sign"/>
            </a:endParaRPr>
          </a:p>
        </p:txBody>
      </p:sp>
      <p:sp>
        <p:nvSpPr>
          <p:cNvPr id="4" name="Slide Number Placeholder 3"/>
          <p:cNvSpPr>
            <a:spLocks noGrp="1"/>
          </p:cNvSpPr>
          <p:nvPr>
            <p:ph type="sldNum" sz="quarter" idx="10"/>
          </p:nvPr>
        </p:nvSpPr>
        <p:spPr/>
        <p:txBody>
          <a:bodyPr/>
          <a:lstStyle/>
          <a:p>
            <a:fld id="{433CA1B0-15C9-4F2D-85FD-131A188FAB7D}" type="slidenum">
              <a:rPr lang="en-US" smtClean="0"/>
              <a:pPr/>
              <a:t>46</a:t>
            </a:fld>
            <a:endParaRPr lang="en-US"/>
          </a:p>
        </p:txBody>
      </p:sp>
    </p:spTree>
    <p:extLst>
      <p:ext uri="{BB962C8B-B14F-4D97-AF65-F5344CB8AC3E}">
        <p14:creationId xmlns:p14="http://schemas.microsoft.com/office/powerpoint/2010/main" val="31670666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47</a:t>
            </a:fld>
            <a:endParaRPr lang="en-US"/>
          </a:p>
        </p:txBody>
      </p:sp>
    </p:spTree>
    <p:extLst>
      <p:ext uri="{BB962C8B-B14F-4D97-AF65-F5344CB8AC3E}">
        <p14:creationId xmlns:p14="http://schemas.microsoft.com/office/powerpoint/2010/main" val="16377476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48</a:t>
            </a:fld>
            <a:endParaRPr lang="en-US"/>
          </a:p>
        </p:txBody>
      </p:sp>
    </p:spTree>
    <p:extLst>
      <p:ext uri="{BB962C8B-B14F-4D97-AF65-F5344CB8AC3E}">
        <p14:creationId xmlns:p14="http://schemas.microsoft.com/office/powerpoint/2010/main" val="15605288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49</a:t>
            </a:fld>
            <a:endParaRPr lang="en-US"/>
          </a:p>
        </p:txBody>
      </p:sp>
    </p:spTree>
    <p:extLst>
      <p:ext uri="{BB962C8B-B14F-4D97-AF65-F5344CB8AC3E}">
        <p14:creationId xmlns:p14="http://schemas.microsoft.com/office/powerpoint/2010/main" val="37132737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50</a:t>
            </a:fld>
            <a:endParaRPr lang="en-US"/>
          </a:p>
        </p:txBody>
      </p:sp>
    </p:spTree>
    <p:extLst>
      <p:ext uri="{BB962C8B-B14F-4D97-AF65-F5344CB8AC3E}">
        <p14:creationId xmlns:p14="http://schemas.microsoft.com/office/powerpoint/2010/main" val="26465239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51</a:t>
            </a:fld>
            <a:endParaRPr lang="en-US"/>
          </a:p>
        </p:txBody>
      </p:sp>
    </p:spTree>
    <p:extLst>
      <p:ext uri="{BB962C8B-B14F-4D97-AF65-F5344CB8AC3E}">
        <p14:creationId xmlns:p14="http://schemas.microsoft.com/office/powerpoint/2010/main" val="19347910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52</a:t>
            </a:fld>
            <a:endParaRPr lang="en-US"/>
          </a:p>
        </p:txBody>
      </p:sp>
    </p:spTree>
    <p:extLst>
      <p:ext uri="{BB962C8B-B14F-4D97-AF65-F5344CB8AC3E}">
        <p14:creationId xmlns:p14="http://schemas.microsoft.com/office/powerpoint/2010/main" val="558248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8</a:t>
            </a:fld>
            <a:endParaRPr lang="en-US"/>
          </a:p>
        </p:txBody>
      </p:sp>
    </p:spTree>
    <p:extLst>
      <p:ext uri="{BB962C8B-B14F-4D97-AF65-F5344CB8AC3E}">
        <p14:creationId xmlns:p14="http://schemas.microsoft.com/office/powerpoint/2010/main" val="35898796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53</a:t>
            </a:fld>
            <a:endParaRPr lang="en-US"/>
          </a:p>
        </p:txBody>
      </p:sp>
    </p:spTree>
    <p:extLst>
      <p:ext uri="{BB962C8B-B14F-4D97-AF65-F5344CB8AC3E}">
        <p14:creationId xmlns:p14="http://schemas.microsoft.com/office/powerpoint/2010/main" val="28374795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54</a:t>
            </a:fld>
            <a:endParaRPr lang="en-US"/>
          </a:p>
        </p:txBody>
      </p:sp>
    </p:spTree>
    <p:extLst>
      <p:ext uri="{BB962C8B-B14F-4D97-AF65-F5344CB8AC3E}">
        <p14:creationId xmlns:p14="http://schemas.microsoft.com/office/powerpoint/2010/main" val="1422317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55</a:t>
            </a:fld>
            <a:endParaRPr lang="en-US"/>
          </a:p>
        </p:txBody>
      </p:sp>
    </p:spTree>
    <p:extLst>
      <p:ext uri="{BB962C8B-B14F-4D97-AF65-F5344CB8AC3E}">
        <p14:creationId xmlns:p14="http://schemas.microsoft.com/office/powerpoint/2010/main" val="31359728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56</a:t>
            </a:fld>
            <a:endParaRPr lang="en-US"/>
          </a:p>
        </p:txBody>
      </p:sp>
    </p:spTree>
    <p:extLst>
      <p:ext uri="{BB962C8B-B14F-4D97-AF65-F5344CB8AC3E}">
        <p14:creationId xmlns:p14="http://schemas.microsoft.com/office/powerpoint/2010/main" val="441358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57</a:t>
            </a:fld>
            <a:endParaRPr lang="en-US"/>
          </a:p>
        </p:txBody>
      </p:sp>
    </p:spTree>
    <p:extLst>
      <p:ext uri="{BB962C8B-B14F-4D97-AF65-F5344CB8AC3E}">
        <p14:creationId xmlns:p14="http://schemas.microsoft.com/office/powerpoint/2010/main" val="35662165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58</a:t>
            </a:fld>
            <a:endParaRPr lang="en-US"/>
          </a:p>
        </p:txBody>
      </p:sp>
    </p:spTree>
    <p:extLst>
      <p:ext uri="{BB962C8B-B14F-4D97-AF65-F5344CB8AC3E}">
        <p14:creationId xmlns:p14="http://schemas.microsoft.com/office/powerpoint/2010/main" val="30770940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59</a:t>
            </a:fld>
            <a:endParaRPr lang="en-US"/>
          </a:p>
        </p:txBody>
      </p:sp>
    </p:spTree>
    <p:extLst>
      <p:ext uri="{BB962C8B-B14F-4D97-AF65-F5344CB8AC3E}">
        <p14:creationId xmlns:p14="http://schemas.microsoft.com/office/powerpoint/2010/main" val="30581745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60</a:t>
            </a:fld>
            <a:endParaRPr lang="en-US"/>
          </a:p>
        </p:txBody>
      </p:sp>
    </p:spTree>
    <p:extLst>
      <p:ext uri="{BB962C8B-B14F-4D97-AF65-F5344CB8AC3E}">
        <p14:creationId xmlns:p14="http://schemas.microsoft.com/office/powerpoint/2010/main" val="5880571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61</a:t>
            </a:fld>
            <a:endParaRPr lang="en-US"/>
          </a:p>
        </p:txBody>
      </p:sp>
    </p:spTree>
    <p:extLst>
      <p:ext uri="{BB962C8B-B14F-4D97-AF65-F5344CB8AC3E}">
        <p14:creationId xmlns:p14="http://schemas.microsoft.com/office/powerpoint/2010/main" val="29522751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62</a:t>
            </a:fld>
            <a:endParaRPr lang="en-US"/>
          </a:p>
        </p:txBody>
      </p:sp>
    </p:spTree>
    <p:extLst>
      <p:ext uri="{BB962C8B-B14F-4D97-AF65-F5344CB8AC3E}">
        <p14:creationId xmlns:p14="http://schemas.microsoft.com/office/powerpoint/2010/main" val="843325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9</a:t>
            </a:fld>
            <a:endParaRPr lang="en-US"/>
          </a:p>
        </p:txBody>
      </p:sp>
    </p:spTree>
    <p:extLst>
      <p:ext uri="{BB962C8B-B14F-4D97-AF65-F5344CB8AC3E}">
        <p14:creationId xmlns:p14="http://schemas.microsoft.com/office/powerpoint/2010/main" val="38843939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63</a:t>
            </a:fld>
            <a:endParaRPr lang="en-US"/>
          </a:p>
        </p:txBody>
      </p:sp>
    </p:spTree>
    <p:extLst>
      <p:ext uri="{BB962C8B-B14F-4D97-AF65-F5344CB8AC3E}">
        <p14:creationId xmlns:p14="http://schemas.microsoft.com/office/powerpoint/2010/main" val="35742759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64</a:t>
            </a:fld>
            <a:endParaRPr lang="en-US"/>
          </a:p>
        </p:txBody>
      </p:sp>
    </p:spTree>
    <p:extLst>
      <p:ext uri="{BB962C8B-B14F-4D97-AF65-F5344CB8AC3E}">
        <p14:creationId xmlns:p14="http://schemas.microsoft.com/office/powerpoint/2010/main" val="321275050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65</a:t>
            </a:fld>
            <a:endParaRPr lang="en-US"/>
          </a:p>
        </p:txBody>
      </p:sp>
    </p:spTree>
    <p:extLst>
      <p:ext uri="{BB962C8B-B14F-4D97-AF65-F5344CB8AC3E}">
        <p14:creationId xmlns:p14="http://schemas.microsoft.com/office/powerpoint/2010/main" val="2737816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10</a:t>
            </a:fld>
            <a:endParaRPr lang="en-US"/>
          </a:p>
        </p:txBody>
      </p:sp>
    </p:spTree>
    <p:extLst>
      <p:ext uri="{BB962C8B-B14F-4D97-AF65-F5344CB8AC3E}">
        <p14:creationId xmlns:p14="http://schemas.microsoft.com/office/powerpoint/2010/main" val="3652090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1200"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11</a:t>
            </a:fld>
            <a:endParaRPr lang="en-US"/>
          </a:p>
        </p:txBody>
      </p:sp>
    </p:spTree>
    <p:extLst>
      <p:ext uri="{BB962C8B-B14F-4D97-AF65-F5344CB8AC3E}">
        <p14:creationId xmlns:p14="http://schemas.microsoft.com/office/powerpoint/2010/main" val="3850613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12</a:t>
            </a:fld>
            <a:endParaRPr lang="en-US"/>
          </a:p>
        </p:txBody>
      </p:sp>
    </p:spTree>
    <p:extLst>
      <p:ext uri="{BB962C8B-B14F-4D97-AF65-F5344CB8AC3E}">
        <p14:creationId xmlns:p14="http://schemas.microsoft.com/office/powerpoint/2010/main" val="3263321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39B7C68-48CA-4F7E-A595-FD5BDC7FD61F}" type="datetimeFigureOut">
              <a:rPr lang="en-US" smtClean="0"/>
              <a:pPr/>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9B7C68-48CA-4F7E-A595-FD5BDC7FD61F}" type="datetimeFigureOut">
              <a:rPr lang="en-US" smtClean="0"/>
              <a:pPr/>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9B7C68-48CA-4F7E-A595-FD5BDC7FD61F}" type="datetimeFigureOut">
              <a:rPr lang="en-US" smtClean="0"/>
              <a:pPr/>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9B7C68-48CA-4F7E-A595-FD5BDC7FD61F}" type="datetimeFigureOut">
              <a:rPr lang="en-US" smtClean="0"/>
              <a:pPr/>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9B7C68-48CA-4F7E-A595-FD5BDC7FD61F}" type="datetimeFigureOut">
              <a:rPr lang="en-US" smtClean="0"/>
              <a:pPr/>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9B7C68-48CA-4F7E-A595-FD5BDC7FD61F}" type="datetimeFigureOut">
              <a:rPr lang="en-US" smtClean="0"/>
              <a:pPr/>
              <a:t>4/27/2021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9B7C68-48CA-4F7E-A595-FD5BDC7FD61F}" type="datetimeFigureOut">
              <a:rPr lang="en-US" smtClean="0"/>
              <a:pPr/>
              <a:t>4/27/2021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9B7C68-48CA-4F7E-A595-FD5BDC7FD61F}" type="datetimeFigureOut">
              <a:rPr lang="en-US" smtClean="0"/>
              <a:pPr/>
              <a:t>4/27/2021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B7C68-48CA-4F7E-A595-FD5BDC7FD61F}" type="datetimeFigureOut">
              <a:rPr lang="en-US" smtClean="0"/>
              <a:pPr/>
              <a:t>4/27/2021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4/27/2021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4/27/2021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B7C68-48CA-4F7E-A595-FD5BDC7FD61F}" type="datetimeFigureOut">
              <a:rPr lang="en-US" smtClean="0"/>
              <a:pPr/>
              <a:t>4/27/2021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2767D-72EB-46BC-8160-C972ECC5DB3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hyperlink" Target="http://demonstrations.wolfram.com/ZipfsLawAppliedToWordAndLetterFrequencies/"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449560" y="685800"/>
            <a:ext cx="8197453" cy="208954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a:sym typeface="UC Berkeley OS Sign"/>
              </a:rPr>
              <a:t>CogSci 150</a:t>
            </a:r>
            <a:br>
              <a:rPr lang="en-US" sz="3800" b="1" dirty="0">
                <a:sym typeface="UC Berkeley OS Sign"/>
              </a:rPr>
            </a:br>
            <a:r>
              <a:rPr lang="en-US" sz="3800" b="1" dirty="0">
                <a:sym typeface="UC Berkeley OS Sign"/>
              </a:rPr>
              <a:t>“Sensemaking and Organizing”</a:t>
            </a:r>
            <a:br>
              <a:rPr lang="en-US" sz="3800" b="1" dirty="0">
                <a:sym typeface="UC Berkeley OS Sign"/>
              </a:rPr>
            </a:br>
            <a:r>
              <a:rPr lang="en-US" sz="3800" b="1" dirty="0">
                <a:sym typeface="UC Berkeley OS Sign"/>
              </a:rPr>
              <a:t>Spring 2021</a:t>
            </a:r>
            <a:endParaRPr lang="en-US" sz="3400" dirty="0">
              <a:sym typeface="UC Berkeley OS Sign"/>
            </a:endParaRPr>
          </a:p>
        </p:txBody>
      </p:sp>
      <p:sp>
        <p:nvSpPr>
          <p:cNvPr id="2051" name="Rectangle 2"/>
          <p:cNvSpPr>
            <a:spLocks noGrp="1" noChangeArrowheads="1"/>
          </p:cNvSpPr>
          <p:nvPr>
            <p:ph type="body" idx="1"/>
          </p:nvPr>
        </p:nvSpPr>
        <p:spPr>
          <a:xfrm>
            <a:off x="418306" y="2286000"/>
            <a:ext cx="8228707" cy="3589734"/>
          </a:xfrm>
        </p:spPr>
        <p:txBody>
          <a:bodyPr anchor="ctr">
            <a:normAutofit fontScale="92500"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a:sym typeface="UC Berkeley OS Sign"/>
              </a:rPr>
              <a:t>Robert J. 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br>
              <a:rPr lang="en-US" sz="3000" dirty="0">
                <a:sym typeface="UC Berkeley OS Sign"/>
              </a:rPr>
            </a:br>
            <a:r>
              <a:rPr lang="en-US" sz="3000" dirty="0">
                <a:sym typeface="UC Berkeley OS Sign"/>
              </a:rPr>
              <a:t>glushko@berkeley.edu</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a:sym typeface="UC Berkeley OS Sign"/>
              </a:rPr>
              <a:t>27 April 2021</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a:sym typeface="UC Berkeley OS Sign"/>
              </a:rPr>
              <a:t>27) </a:t>
            </a:r>
            <a:r>
              <a:rPr lang="en-US" sz="2800" dirty="0">
                <a:sym typeface="UC Berkeley OS Sign"/>
              </a:rPr>
              <a:t>Computational Description</a:t>
            </a:r>
            <a:endParaRPr lang="en-US" sz="3000" dirty="0">
              <a:solidFill>
                <a:srgbClr val="002955"/>
              </a:solidFill>
              <a:sym typeface="UC Berkeley OS Sign"/>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646" y="690265"/>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“Category Structure”</a:t>
            </a:r>
            <a:br>
              <a:rPr lang="en-US" sz="3600" b="1" dirty="0"/>
            </a:br>
            <a:r>
              <a:rPr lang="en-US" sz="3600" b="1" dirty="0"/>
              <a:t> (Principles for Creating Categories)</a:t>
            </a:r>
            <a:br>
              <a:rPr lang="en-US" sz="3600" b="1" dirty="0"/>
            </a:br>
            <a:endParaRPr lang="en-US" sz="34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876299" y="1676400"/>
            <a:ext cx="7391400" cy="3956626"/>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a:t>Enumeration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a:t>Single Properties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a:t>Multiple Properties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a:t> Similarity / Family Resemblance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a:t>Theory-Based (or Analogy-based)</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a:t>Goal-Derived (or Activity-based)</a:t>
            </a:r>
          </a:p>
        </p:txBody>
      </p:sp>
      <p:sp>
        <p:nvSpPr>
          <p:cNvPr id="6" name="TextBox 5">
            <a:extLst>
              <a:ext uri="{FF2B5EF4-FFF2-40B4-BE49-F238E27FC236}">
                <a16:creationId xmlns:a16="http://schemas.microsoft.com/office/drawing/2014/main" id="{3A65CDA9-95A9-4EF5-8163-4F7500257078}"/>
              </a:ext>
            </a:extLst>
          </p:cNvPr>
          <p:cNvSpPr txBox="1"/>
          <p:nvPr/>
        </p:nvSpPr>
        <p:spPr>
          <a:xfrm>
            <a:off x="762000" y="152400"/>
            <a:ext cx="1676400" cy="461665"/>
          </a:xfrm>
          <a:prstGeom prst="rect">
            <a:avLst/>
          </a:prstGeom>
          <a:noFill/>
        </p:spPr>
        <p:txBody>
          <a:bodyPr wrap="square" rtlCol="0">
            <a:spAutoFit/>
          </a:bodyPr>
          <a:lstStyle/>
          <a:p>
            <a:r>
              <a:rPr lang="en-US" sz="2400" b="1" dirty="0">
                <a:solidFill>
                  <a:srgbClr val="FF0000"/>
                </a:solidFill>
              </a:rPr>
              <a:t>FLASHBACK</a:t>
            </a:r>
          </a:p>
        </p:txBody>
      </p:sp>
    </p:spTree>
    <p:extLst>
      <p:ext uri="{BB962C8B-B14F-4D97-AF65-F5344CB8AC3E}">
        <p14:creationId xmlns:p14="http://schemas.microsoft.com/office/powerpoint/2010/main" val="81216449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22860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Glossary: Data Science &amp;</a:t>
            </a:r>
            <a:br>
              <a:rPr lang="en-US" sz="4000" b="1" dirty="0">
                <a:sym typeface="UC Berkeley OS Sign"/>
              </a:rPr>
            </a:br>
            <a:r>
              <a:rPr lang="en-US" sz="4000" b="1" dirty="0">
                <a:sym typeface="UC Berkeley OS Sign"/>
              </a:rPr>
              <a:t> Machine Learning</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752600"/>
            <a:ext cx="8001000" cy="4645661"/>
          </a:xfrm>
          <a:prstGeom prst="rect">
            <a:avLst/>
          </a:prstGeom>
          <a:noFill/>
          <a:ln w="9525">
            <a:noFill/>
            <a:miter lim="800000"/>
            <a:headEnd/>
            <a:tailEnd/>
          </a:ln>
        </p:spPr>
        <p:txBody>
          <a:bodyPr wrap="square" lIns="64291" tIns="32146" rIns="64291" bIns="32146">
            <a:spAutoFit/>
          </a:bodyPr>
          <a:lstStyle/>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000" dirty="0">
                <a:latin typeface="UC Berkeley OS Sign"/>
                <a:cs typeface="Arial" pitchFamily="34" charset="0"/>
                <a:sym typeface="Arial" pitchFamily="34" charset="0"/>
              </a:rPr>
              <a:t>The process of choosing a set of properties or attributes of resources is called “Feature Selection”</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000" dirty="0">
                <a:latin typeface="UC Berkeley OS Sign"/>
                <a:cs typeface="Arial" pitchFamily="34" charset="0"/>
                <a:sym typeface="Arial" pitchFamily="34" charset="0"/>
              </a:rPr>
              <a:t>When multiple candidate properties or attributes are combined into a new feature this is “Feature Engineering” or “Feature Extraction”</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000" dirty="0">
                <a:latin typeface="UC Berkeley OS Sign"/>
                <a:cs typeface="Arial" pitchFamily="34" charset="0"/>
                <a:sym typeface="Arial" pitchFamily="34" charset="0"/>
              </a:rPr>
              <a:t>Determining how these features are used to classify or predict something is called “Model Construction”</a:t>
            </a:r>
          </a:p>
        </p:txBody>
      </p:sp>
    </p:spTree>
    <p:extLst>
      <p:ext uri="{BB962C8B-B14F-4D97-AF65-F5344CB8AC3E}">
        <p14:creationId xmlns:p14="http://schemas.microsoft.com/office/powerpoint/2010/main" val="162514427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C7FB924-28A9-4F6D-9F09-B4D54CBD6538}"/>
              </a:ext>
            </a:extLst>
          </p:cNvPr>
          <p:cNvPicPr>
            <a:picLocks noGrp="1" noChangeAspect="1"/>
          </p:cNvPicPr>
          <p:nvPr>
            <p:ph idx="1"/>
          </p:nvPr>
        </p:nvPicPr>
        <p:blipFill>
          <a:blip r:embed="rId3"/>
          <a:stretch>
            <a:fillRect/>
          </a:stretch>
        </p:blipFill>
        <p:spPr>
          <a:xfrm>
            <a:off x="336420" y="2819400"/>
            <a:ext cx="2604102" cy="3957442"/>
          </a:xfrm>
          <a:prstGeom prst="rect">
            <a:avLst/>
          </a:prstGeom>
        </p:spPr>
      </p:pic>
      <p:pic>
        <p:nvPicPr>
          <p:cNvPr id="5" name="Picture 4">
            <a:extLst>
              <a:ext uri="{FF2B5EF4-FFF2-40B4-BE49-F238E27FC236}">
                <a16:creationId xmlns:a16="http://schemas.microsoft.com/office/drawing/2014/main" id="{3228D92E-032D-4420-A852-967C9FED6AEF}"/>
              </a:ext>
            </a:extLst>
          </p:cNvPr>
          <p:cNvPicPr>
            <a:picLocks noChangeAspect="1"/>
          </p:cNvPicPr>
          <p:nvPr/>
        </p:nvPicPr>
        <p:blipFill>
          <a:blip r:embed="rId4"/>
          <a:stretch>
            <a:fillRect/>
          </a:stretch>
        </p:blipFill>
        <p:spPr>
          <a:xfrm>
            <a:off x="3025194" y="2933700"/>
            <a:ext cx="2924985" cy="3728842"/>
          </a:xfrm>
          <a:prstGeom prst="rect">
            <a:avLst/>
          </a:prstGeom>
        </p:spPr>
      </p:pic>
      <p:sp>
        <p:nvSpPr>
          <p:cNvPr id="6" name="Title 1">
            <a:extLst>
              <a:ext uri="{FF2B5EF4-FFF2-40B4-BE49-F238E27FC236}">
                <a16:creationId xmlns:a16="http://schemas.microsoft.com/office/drawing/2014/main" id="{A49A082E-F5FC-4023-8E60-F1CD0EB1295F}"/>
              </a:ext>
            </a:extLst>
          </p:cNvPr>
          <p:cNvSpPr>
            <a:spLocks noGrp="1"/>
          </p:cNvSpPr>
          <p:nvPr>
            <p:ph type="title"/>
          </p:nvPr>
        </p:nvSpPr>
        <p:spPr>
          <a:xfrm>
            <a:off x="951914" y="609600"/>
            <a:ext cx="3657600" cy="1112838"/>
          </a:xfrm>
        </p:spPr>
        <p:txBody>
          <a:bodyPr>
            <a:normAutofit fontScale="90000"/>
          </a:bodyPr>
          <a:lstStyle/>
          <a:p>
            <a:r>
              <a:rPr lang="en-US" b="1" dirty="0"/>
              <a:t>Recommended Texts</a:t>
            </a:r>
          </a:p>
        </p:txBody>
      </p:sp>
      <p:pic>
        <p:nvPicPr>
          <p:cNvPr id="2" name="Picture 1">
            <a:extLst>
              <a:ext uri="{FF2B5EF4-FFF2-40B4-BE49-F238E27FC236}">
                <a16:creationId xmlns:a16="http://schemas.microsoft.com/office/drawing/2014/main" id="{C1C1EB62-13C0-4B20-B1E9-8C800F240180}"/>
              </a:ext>
            </a:extLst>
          </p:cNvPr>
          <p:cNvPicPr>
            <a:picLocks noChangeAspect="1"/>
          </p:cNvPicPr>
          <p:nvPr/>
        </p:nvPicPr>
        <p:blipFill>
          <a:blip r:embed="rId5"/>
          <a:stretch>
            <a:fillRect/>
          </a:stretch>
        </p:blipFill>
        <p:spPr>
          <a:xfrm>
            <a:off x="6048691" y="3352101"/>
            <a:ext cx="2616941" cy="3402023"/>
          </a:xfrm>
          <a:prstGeom prst="rect">
            <a:avLst/>
          </a:prstGeom>
        </p:spPr>
      </p:pic>
      <p:pic>
        <p:nvPicPr>
          <p:cNvPr id="3" name="Picture 2">
            <a:extLst>
              <a:ext uri="{FF2B5EF4-FFF2-40B4-BE49-F238E27FC236}">
                <a16:creationId xmlns:a16="http://schemas.microsoft.com/office/drawing/2014/main" id="{E742F1DE-118D-4BC3-96F9-66EF33466CF2}"/>
              </a:ext>
            </a:extLst>
          </p:cNvPr>
          <p:cNvPicPr>
            <a:picLocks noChangeAspect="1"/>
          </p:cNvPicPr>
          <p:nvPr/>
        </p:nvPicPr>
        <p:blipFill>
          <a:blip r:embed="rId6"/>
          <a:stretch>
            <a:fillRect/>
          </a:stretch>
        </p:blipFill>
        <p:spPr>
          <a:xfrm>
            <a:off x="5950179" y="-23665"/>
            <a:ext cx="2616002" cy="3271642"/>
          </a:xfrm>
          <a:prstGeom prst="rect">
            <a:avLst/>
          </a:prstGeom>
        </p:spPr>
      </p:pic>
    </p:spTree>
    <p:extLst>
      <p:ext uri="{BB962C8B-B14F-4D97-AF65-F5344CB8AC3E}">
        <p14:creationId xmlns:p14="http://schemas.microsoft.com/office/powerpoint/2010/main" val="816186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1219200"/>
            <a:ext cx="5715000" cy="2862322"/>
          </a:xfrm>
          <a:prstGeom prst="rect">
            <a:avLst/>
          </a:prstGeom>
          <a:noFill/>
        </p:spPr>
        <p:txBody>
          <a:bodyPr wrap="square" rtlCol="0">
            <a:spAutoFit/>
          </a:bodyPr>
          <a:lstStyle/>
          <a:p>
            <a:r>
              <a:rPr lang="en-US" sz="6000" dirty="0">
                <a:solidFill>
                  <a:srgbClr val="FF0000"/>
                </a:solidFill>
              </a:rPr>
              <a:t>Computational</a:t>
            </a:r>
            <a:br>
              <a:rPr lang="en-US" sz="6000" dirty="0">
                <a:solidFill>
                  <a:srgbClr val="FF0000"/>
                </a:solidFill>
              </a:rPr>
            </a:br>
            <a:r>
              <a:rPr lang="en-US" sz="6000" dirty="0">
                <a:solidFill>
                  <a:srgbClr val="FF0000"/>
                </a:solidFill>
              </a:rPr>
              <a:t>Resource Description</a:t>
            </a:r>
          </a:p>
        </p:txBody>
      </p:sp>
      <p:sp>
        <p:nvSpPr>
          <p:cNvPr id="3" name="TextBox 2">
            <a:extLst>
              <a:ext uri="{FF2B5EF4-FFF2-40B4-BE49-F238E27FC236}">
                <a16:creationId xmlns:a16="http://schemas.microsoft.com/office/drawing/2014/main" id="{22E6B55F-E2EF-4752-BA01-0B3C2681069A}"/>
              </a:ext>
            </a:extLst>
          </p:cNvPr>
          <p:cNvSpPr txBox="1"/>
          <p:nvPr/>
        </p:nvSpPr>
        <p:spPr>
          <a:xfrm>
            <a:off x="609600" y="5181600"/>
            <a:ext cx="7848600" cy="646331"/>
          </a:xfrm>
          <a:prstGeom prst="rect">
            <a:avLst/>
          </a:prstGeom>
          <a:noFill/>
        </p:spPr>
        <p:txBody>
          <a:bodyPr wrap="square" rtlCol="0">
            <a:spAutoFit/>
          </a:bodyPr>
          <a:lstStyle/>
          <a:p>
            <a:r>
              <a:rPr lang="en-US" dirty="0"/>
              <a:t>Some of this material is discussed in TDO 10.3 and 10.4, which I didn’t assign because its tone is a little dated (*a lot has changed in the last 7 or 8 years)</a:t>
            </a:r>
          </a:p>
        </p:txBody>
      </p:sp>
    </p:spTree>
    <p:extLst>
      <p:ext uri="{BB962C8B-B14F-4D97-AF65-F5344CB8AC3E}">
        <p14:creationId xmlns:p14="http://schemas.microsoft.com/office/powerpoint/2010/main" val="1258867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b="1" dirty="0"/>
              <a:t>Why we need more than</a:t>
            </a:r>
            <a:br>
              <a:rPr lang="en-US" b="1" dirty="0"/>
            </a:br>
            <a:r>
              <a:rPr lang="en-US" b="1" dirty="0"/>
              <a:t> “just the words”</a:t>
            </a:r>
          </a:p>
        </p:txBody>
      </p:sp>
      <p:sp>
        <p:nvSpPr>
          <p:cNvPr id="3" name="Content Placeholder 2"/>
          <p:cNvSpPr>
            <a:spLocks noGrp="1"/>
          </p:cNvSpPr>
          <p:nvPr>
            <p:ph idx="1"/>
          </p:nvPr>
        </p:nvSpPr>
        <p:spPr>
          <a:xfrm>
            <a:off x="457200" y="1905000"/>
            <a:ext cx="8229600" cy="4525963"/>
          </a:xfrm>
        </p:spPr>
        <p:txBody>
          <a:bodyPr>
            <a:normAutofit fontScale="92500" lnSpcReduction="20000"/>
          </a:bodyPr>
          <a:lstStyle/>
          <a:p>
            <a:r>
              <a:rPr lang="en-US" dirty="0"/>
              <a:t>If we want to know what a document is about, we could look at all the words to see if any of them are the topics we are interested in</a:t>
            </a:r>
          </a:p>
          <a:p>
            <a:r>
              <a:rPr lang="en-US" dirty="0"/>
              <a:t>But linear search through a document takes O(n) time, where n is the length of the document or document collection</a:t>
            </a:r>
          </a:p>
          <a:p>
            <a:r>
              <a:rPr lang="en-US" dirty="0"/>
              <a:t>This is infeasible for all but trivially small collections, so we need descriptions of documents that are much smaller than the documents!</a:t>
            </a:r>
          </a:p>
          <a:p>
            <a:r>
              <a:rPr lang="en-US" dirty="0">
                <a:solidFill>
                  <a:srgbClr val="FF0000"/>
                </a:solidFill>
              </a:rPr>
              <a:t>What words best describe a document?</a:t>
            </a:r>
          </a:p>
        </p:txBody>
      </p:sp>
    </p:spTree>
    <p:extLst>
      <p:ext uri="{BB962C8B-B14F-4D97-AF65-F5344CB8AC3E}">
        <p14:creationId xmlns:p14="http://schemas.microsoft.com/office/powerpoint/2010/main" val="3427178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04800" y="15240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What Words Best</a:t>
            </a:r>
            <a:br>
              <a:rPr lang="en-US" sz="4000" b="1" dirty="0">
                <a:sym typeface="UC Berkeley OS Sign"/>
              </a:rPr>
            </a:br>
            <a:r>
              <a:rPr lang="en-US" sz="4000" b="1" dirty="0">
                <a:sym typeface="UC Berkeley OS Sign"/>
              </a:rPr>
              <a:t> Describe a Document? (1)</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04800" y="1470250"/>
            <a:ext cx="8382000" cy="4648098"/>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3200" dirty="0">
                <a:latin typeface="UC Berkeley OS Sign"/>
                <a:cs typeface="Arial" pitchFamily="34" charset="0"/>
                <a:sym typeface="Arial" pitchFamily="34" charset="0"/>
              </a:rPr>
              <a:t>Not all words are equally useful indicators of what a document is about; many are irrelevant or redundant</a:t>
            </a:r>
          </a:p>
          <a:p>
            <a:pPr marL="800100" lvl="1" indent="-342900" eaLnBrk="0" fontAlgn="base" hangingPunct="0">
              <a:lnSpc>
                <a:spcPct val="93000"/>
              </a:lnSpc>
              <a:spcBef>
                <a:spcPts val="1800"/>
              </a:spcBef>
              <a:spcAft>
                <a:spcPct val="0"/>
              </a:spcAft>
              <a:buFont typeface="Arial" pitchFamily="34" charset="0"/>
              <a:buChar char="•"/>
            </a:pPr>
            <a:r>
              <a:rPr lang="en-US" sz="3200" dirty="0">
                <a:latin typeface="UC Berkeley OS Sign"/>
                <a:cs typeface="Arial" pitchFamily="34" charset="0"/>
                <a:sym typeface="Arial" pitchFamily="34" charset="0"/>
              </a:rPr>
              <a:t>Nouns and noun groups carry more "aboutness" than adjectives, adverbs, and verbs</a:t>
            </a:r>
          </a:p>
          <a:p>
            <a:pPr marL="800100" lvl="1" indent="-342900" eaLnBrk="0" fontAlgn="base" hangingPunct="0">
              <a:lnSpc>
                <a:spcPct val="93000"/>
              </a:lnSpc>
              <a:spcBef>
                <a:spcPts val="1800"/>
              </a:spcBef>
              <a:spcAft>
                <a:spcPct val="0"/>
              </a:spcAft>
              <a:buFont typeface="Arial" pitchFamily="34" charset="0"/>
              <a:buChar char="•"/>
            </a:pPr>
            <a:r>
              <a:rPr lang="en-US" sz="3200" dirty="0">
                <a:latin typeface="UC Berkeley OS Sign"/>
                <a:cs typeface="Arial" pitchFamily="34" charset="0"/>
                <a:sym typeface="Arial" pitchFamily="34" charset="0"/>
              </a:rPr>
              <a:t>Very frequent words that occur in all or most documents add NOISE because they cannot discriminate between documents</a:t>
            </a:r>
          </a:p>
        </p:txBody>
      </p:sp>
    </p:spTree>
    <p:extLst>
      <p:ext uri="{BB962C8B-B14F-4D97-AF65-F5344CB8AC3E}">
        <p14:creationId xmlns:p14="http://schemas.microsoft.com/office/powerpoint/2010/main" val="297672814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04800" y="15240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What Words Best</a:t>
            </a:r>
            <a:br>
              <a:rPr lang="en-US" sz="4000" b="1" dirty="0">
                <a:sym typeface="UC Berkeley OS Sign"/>
              </a:rPr>
            </a:br>
            <a:r>
              <a:rPr lang="en-US" sz="4000" b="1" dirty="0">
                <a:sym typeface="UC Berkeley OS Sign"/>
              </a:rPr>
              <a:t> Describe a Document? (2)</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04800" y="1752600"/>
            <a:ext cx="8382000" cy="3959319"/>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3200" dirty="0">
                <a:latin typeface="UC Berkeley OS Sign"/>
                <a:cs typeface="Arial" pitchFamily="34" charset="0"/>
                <a:sym typeface="Arial" pitchFamily="34" charset="0"/>
              </a:rPr>
              <a:t>For any large document collection, it is necessary to pre-process the text of documents to </a:t>
            </a:r>
            <a:r>
              <a:rPr lang="en-US" sz="3200" dirty="0">
                <a:solidFill>
                  <a:srgbClr val="FF0000"/>
                </a:solidFill>
                <a:latin typeface="UC Berkeley OS Sign"/>
                <a:cs typeface="Arial" pitchFamily="34" charset="0"/>
                <a:sym typeface="Arial" pitchFamily="34" charset="0"/>
              </a:rPr>
              <a:t>select / create  </a:t>
            </a:r>
            <a:r>
              <a:rPr lang="en-US" sz="3200" dirty="0">
                <a:latin typeface="UC Berkeley OS Sign"/>
                <a:cs typeface="Arial" pitchFamily="34" charset="0"/>
                <a:sym typeface="Arial" pitchFamily="34" charset="0"/>
              </a:rPr>
              <a:t>a smaller set of terms that better represent them; in IR these are called the INDEX terms </a:t>
            </a:r>
          </a:p>
          <a:p>
            <a:pPr marL="342900" indent="-342900" eaLnBrk="0" fontAlgn="base" hangingPunct="0">
              <a:lnSpc>
                <a:spcPct val="93000"/>
              </a:lnSpc>
              <a:spcBef>
                <a:spcPts val="1800"/>
              </a:spcBef>
              <a:spcAft>
                <a:spcPct val="0"/>
              </a:spcAft>
              <a:buFont typeface="Arial" pitchFamily="34" charset="0"/>
              <a:buChar char="•"/>
            </a:pPr>
            <a:r>
              <a:rPr lang="en-US" sz="3200" dirty="0">
                <a:latin typeface="UC Berkeley OS Sign"/>
                <a:cs typeface="Arial" pitchFamily="34" charset="0"/>
                <a:sym typeface="Arial" pitchFamily="34" charset="0"/>
              </a:rPr>
              <a:t>This selection and processing creates a </a:t>
            </a:r>
            <a:r>
              <a:rPr lang="en-US" sz="3200" dirty="0">
                <a:solidFill>
                  <a:srgbClr val="FF0000"/>
                </a:solidFill>
                <a:latin typeface="UC Berkeley OS Sign"/>
                <a:cs typeface="Arial" pitchFamily="34" charset="0"/>
                <a:sym typeface="Arial" pitchFamily="34" charset="0"/>
              </a:rPr>
              <a:t>controlled vocabulary </a:t>
            </a:r>
            <a:r>
              <a:rPr lang="en-US" sz="3200" dirty="0">
                <a:latin typeface="UC Berkeley OS Sign"/>
                <a:cs typeface="Arial" pitchFamily="34" charset="0"/>
                <a:sym typeface="Arial" pitchFamily="34" charset="0"/>
              </a:rPr>
              <a:t>for describing the contents of a document collection</a:t>
            </a:r>
          </a:p>
        </p:txBody>
      </p:sp>
    </p:spTree>
    <p:extLst>
      <p:ext uri="{BB962C8B-B14F-4D97-AF65-F5344CB8AC3E}">
        <p14:creationId xmlns:p14="http://schemas.microsoft.com/office/powerpoint/2010/main" val="385912693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12838"/>
          </a:xfrm>
        </p:spPr>
        <p:txBody>
          <a:bodyPr/>
          <a:lstStyle/>
          <a:p>
            <a:r>
              <a:rPr lang="en-US" b="1" dirty="0"/>
              <a:t>Extracting the “Words”</a:t>
            </a:r>
          </a:p>
        </p:txBody>
      </p:sp>
      <p:sp>
        <p:nvSpPr>
          <p:cNvPr id="3" name="Content Placeholder 2"/>
          <p:cNvSpPr>
            <a:spLocks noGrp="1"/>
          </p:cNvSpPr>
          <p:nvPr>
            <p:ph idx="1"/>
          </p:nvPr>
        </p:nvSpPr>
        <p:spPr/>
        <p:txBody>
          <a:bodyPr>
            <a:normAutofit fontScale="92500" lnSpcReduction="10000"/>
          </a:bodyPr>
          <a:lstStyle/>
          <a:p>
            <a:r>
              <a:rPr lang="en-US" dirty="0">
                <a:solidFill>
                  <a:srgbClr val="FF0000"/>
                </a:solidFill>
                <a:latin typeface="UC Berkeley OS Sign"/>
                <a:cs typeface="Arial" pitchFamily="34" charset="0"/>
                <a:sym typeface="Arial" pitchFamily="34" charset="0"/>
              </a:rPr>
              <a:t>(btw, we haven’t defined “word” yet…)</a:t>
            </a:r>
          </a:p>
          <a:p>
            <a:r>
              <a:rPr lang="en-US" dirty="0">
                <a:latin typeface="UC Berkeley OS Sign"/>
                <a:cs typeface="Arial" pitchFamily="34" charset="0"/>
                <a:sym typeface="Arial" pitchFamily="34" charset="0"/>
              </a:rPr>
              <a:t>A digital resource is a sequence of bits</a:t>
            </a:r>
          </a:p>
          <a:p>
            <a:r>
              <a:rPr lang="en-US" dirty="0">
                <a:latin typeface="UC Berkeley OS Sign"/>
                <a:cs typeface="Arial" pitchFamily="34" charset="0"/>
                <a:sym typeface="Arial" pitchFamily="34" charset="0"/>
              </a:rPr>
              <a:t>How does this sequence of bits become words?</a:t>
            </a:r>
          </a:p>
          <a:p>
            <a:r>
              <a:rPr lang="en-US" dirty="0">
                <a:latin typeface="UC Berkeley OS Sign"/>
                <a:cs typeface="Arial" pitchFamily="34" charset="0"/>
                <a:sym typeface="Arial" pitchFamily="34" charset="0"/>
              </a:rPr>
              <a:t>How does this set of all the words in a document become the much smaller set that usefully describes its?</a:t>
            </a:r>
          </a:p>
          <a:p>
            <a:endParaRPr lang="en-US" dirty="0">
              <a:latin typeface="UC Berkeley OS Sign"/>
              <a:cs typeface="Arial" pitchFamily="34" charset="0"/>
              <a:sym typeface="Arial" pitchFamily="34" charset="0"/>
            </a:endParaRPr>
          </a:p>
          <a:p>
            <a:r>
              <a:rPr lang="en-US" dirty="0">
                <a:latin typeface="UC Berkeley OS Sign"/>
                <a:cs typeface="Arial" pitchFamily="34" charset="0"/>
                <a:sym typeface="Arial" pitchFamily="34" charset="0"/>
              </a:rPr>
              <a:t>THE ANSWER:  “Text Processing”</a:t>
            </a:r>
          </a:p>
          <a:p>
            <a:pPr marL="0" indent="0" algn="ctr">
              <a:buNone/>
            </a:pPr>
            <a:r>
              <a:rPr lang="en-US" dirty="0">
                <a:latin typeface="UC Berkeley OS Sign"/>
                <a:cs typeface="Arial" pitchFamily="34" charset="0"/>
                <a:sym typeface="Arial" pitchFamily="34" charset="0"/>
              </a:rPr>
              <a:t>	</a:t>
            </a:r>
            <a:endParaRPr lang="en-US" dirty="0"/>
          </a:p>
        </p:txBody>
      </p:sp>
    </p:spTree>
    <p:extLst>
      <p:ext uri="{BB962C8B-B14F-4D97-AF65-F5344CB8AC3E}">
        <p14:creationId xmlns:p14="http://schemas.microsoft.com/office/powerpoint/2010/main" val="2204092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24138"/>
            <a:ext cx="8686353"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Text Processing: Operational Overview (1)</a:t>
            </a:r>
            <a:endParaRPr lang="en-US" sz="36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228600" y="1066800"/>
            <a:ext cx="8534400" cy="511014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DECODING -- extracting the text to be processed from its stored representation, turning the bits and bytes into characters in some language by following the text encoding specification (e.g., UTF-8) </a:t>
            </a:r>
          </a:p>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FILTERING -- creating a stream of characters by removing formatting or non-semantic markup</a:t>
            </a:r>
          </a:p>
          <a:p>
            <a:pPr eaLnBrk="0" fontAlgn="base" hangingPunct="0">
              <a:lnSpc>
                <a:spcPct val="93000"/>
              </a:lnSpc>
              <a:spcBef>
                <a:spcPts val="1800"/>
              </a:spcBef>
              <a:spcAft>
                <a:spcPct val="0"/>
              </a:spcAft>
            </a:pPr>
            <a:r>
              <a:rPr lang="en-US" sz="2400" i="1" dirty="0">
                <a:solidFill>
                  <a:srgbClr val="FF0000"/>
                </a:solidFill>
                <a:latin typeface="UC Berkeley OS Sign"/>
                <a:cs typeface="Arial" pitchFamily="34" charset="0"/>
                <a:sym typeface="Arial" pitchFamily="34" charset="0"/>
              </a:rPr>
              <a:t>It is more important to focus on the processes where “</a:t>
            </a:r>
            <a:r>
              <a:rPr lang="en-US" sz="2400" i="1" dirty="0" err="1">
                <a:solidFill>
                  <a:srgbClr val="FF0000"/>
                </a:solidFill>
                <a:latin typeface="UC Berkeley OS Sign"/>
                <a:cs typeface="Arial" pitchFamily="34" charset="0"/>
                <a:sym typeface="Arial" pitchFamily="34" charset="0"/>
              </a:rPr>
              <a:t>languageness</a:t>
            </a:r>
            <a:r>
              <a:rPr lang="en-US" sz="2400" i="1" dirty="0">
                <a:solidFill>
                  <a:srgbClr val="FF0000"/>
                </a:solidFill>
                <a:latin typeface="UC Berkeley OS Sign"/>
                <a:cs typeface="Arial" pitchFamily="34" charset="0"/>
                <a:sym typeface="Arial" pitchFamily="34" charset="0"/>
              </a:rPr>
              <a:t>” matters:</a:t>
            </a:r>
          </a:p>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TOKENIZATION -- segmenting the character stream into linguistic units</a:t>
            </a:r>
          </a:p>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NORMALIZATION -- creating “terms” – categories of all the tokens with superficially different character sequences</a:t>
            </a:r>
          </a:p>
        </p:txBody>
      </p:sp>
    </p:spTree>
    <p:extLst>
      <p:ext uri="{BB962C8B-B14F-4D97-AF65-F5344CB8AC3E}">
        <p14:creationId xmlns:p14="http://schemas.microsoft.com/office/powerpoint/2010/main" val="173110239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17938" y="381000"/>
            <a:ext cx="8541429"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Text Processing: Operational Overview (2)</a:t>
            </a:r>
            <a:endParaRPr lang="en-US" sz="36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04800" y="1905000"/>
            <a:ext cx="8534400" cy="3331840"/>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STEMMING -- removing affixes and suffixes to allow the retrieval of syntactic and morphological variations of query terms</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STOPWORD ELIMINATION -- remove words that poorly discriminate between documents</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SELECTING INDEX TERMS -- choosing terms (or groups of them) as indexing elements</a:t>
            </a:r>
          </a:p>
        </p:txBody>
      </p:sp>
    </p:spTree>
    <p:extLst>
      <p:ext uri="{BB962C8B-B14F-4D97-AF65-F5344CB8AC3E}">
        <p14:creationId xmlns:p14="http://schemas.microsoft.com/office/powerpoint/2010/main" val="74194257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Course Endgame</a:t>
            </a:r>
          </a:p>
        </p:txBody>
      </p:sp>
      <p:sp>
        <p:nvSpPr>
          <p:cNvPr id="3" name="Content Placeholder 2"/>
          <p:cNvSpPr>
            <a:spLocks noGrp="1"/>
          </p:cNvSpPr>
          <p:nvPr>
            <p:ph idx="1"/>
          </p:nvPr>
        </p:nvSpPr>
        <p:spPr>
          <a:xfrm>
            <a:off x="457200" y="1421050"/>
            <a:ext cx="8229600" cy="4525963"/>
          </a:xfrm>
        </p:spPr>
        <p:txBody>
          <a:bodyPr>
            <a:normAutofit/>
          </a:bodyPr>
          <a:lstStyle/>
          <a:p>
            <a:r>
              <a:rPr lang="en-US" dirty="0"/>
              <a:t>TODAY (4/27): “Computational Description”</a:t>
            </a:r>
          </a:p>
          <a:p>
            <a:r>
              <a:rPr lang="en-US" dirty="0"/>
              <a:t>THURSDAY (4/29): “Computational Classification”</a:t>
            </a:r>
          </a:p>
          <a:p>
            <a:r>
              <a:rPr lang="en-US" dirty="0"/>
              <a:t>TUESDAY 5/4:  Case Study Presentations</a:t>
            </a:r>
          </a:p>
          <a:p>
            <a:r>
              <a:rPr lang="en-US" dirty="0"/>
              <a:t>THURSDAY 5/6:  Case Study Presentations</a:t>
            </a:r>
          </a:p>
          <a:p>
            <a:r>
              <a:rPr lang="en-US" dirty="0"/>
              <a:t>FRIDAY 5/7:  Last Day for “Free Read” of Case Study Report (comments back by 5/8)</a:t>
            </a:r>
          </a:p>
          <a:p>
            <a:r>
              <a:rPr lang="en-US" dirty="0"/>
              <a:t>MONDAY 5/10: Case Study Reports Due</a:t>
            </a:r>
          </a:p>
          <a:p>
            <a:endParaRPr lang="en-US" dirty="0"/>
          </a:p>
          <a:p>
            <a:endParaRPr lang="en-US" dirty="0"/>
          </a:p>
          <a:p>
            <a:endParaRPr lang="en-US" dirty="0"/>
          </a:p>
        </p:txBody>
      </p:sp>
    </p:spTree>
    <p:extLst>
      <p:ext uri="{BB962C8B-B14F-4D97-AF65-F5344CB8AC3E}">
        <p14:creationId xmlns:p14="http://schemas.microsoft.com/office/powerpoint/2010/main" val="267763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43596" y="109874"/>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Sentence Segmentation</a:t>
            </a:r>
            <a:endParaRPr lang="en-US" sz="40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22339" y="1264085"/>
            <a:ext cx="8534400" cy="453774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Many IR and text processing applications (translation, summarization) require that the “character stream” in documents be broken into their constituent sentences </a:t>
            </a:r>
          </a:p>
          <a:p>
            <a:pPr marL="342900" indent="-342900" eaLnBrk="0" fontAlgn="base" hangingPunct="0">
              <a:lnSpc>
                <a:spcPct val="93000"/>
              </a:lnSpc>
              <a:spcBef>
                <a:spcPts val="1800"/>
              </a:spcBef>
              <a:spcAft>
                <a:spcPct val="0"/>
              </a:spcAft>
              <a:buFont typeface="Arial" pitchFamily="34" charset="0"/>
              <a:buChar char="•"/>
            </a:pPr>
            <a:r>
              <a:rPr lang="en-US" sz="2800" dirty="0">
                <a:solidFill>
                  <a:srgbClr val="FF0000"/>
                </a:solidFill>
                <a:latin typeface="UC Berkeley OS Sign"/>
                <a:cs typeface="Arial" pitchFamily="34" charset="0"/>
                <a:sym typeface="Arial" pitchFamily="34" charset="0"/>
              </a:rPr>
              <a:t>STOP AND THINK:  Define “sentence” so that a computer program can identify them</a:t>
            </a:r>
          </a:p>
          <a:p>
            <a:pPr marL="342900" indent="-342900" eaLnBrk="0" fontAlgn="base" hangingPunct="0">
              <a:lnSpc>
                <a:spcPct val="93000"/>
              </a:lnSpc>
              <a:spcBef>
                <a:spcPts val="1800"/>
              </a:spcBef>
              <a:spcAft>
                <a:spcPct val="0"/>
              </a:spcAft>
              <a:buFont typeface="Arial" pitchFamily="34" charset="0"/>
              <a:buChar char="•"/>
            </a:pPr>
            <a:r>
              <a:rPr lang="en-US" sz="2800" dirty="0">
                <a:solidFill>
                  <a:srgbClr val="FF0000"/>
                </a:solidFill>
                <a:latin typeface="UC Berkeley OS Sign"/>
                <a:cs typeface="Arial" pitchFamily="34" charset="0"/>
                <a:sym typeface="Arial" pitchFamily="34" charset="0"/>
              </a:rPr>
              <a:t>Not quite right:  </a:t>
            </a:r>
            <a:r>
              <a:rPr lang="en-US" sz="2800" dirty="0">
                <a:latin typeface="UC Berkeley OS Sign"/>
                <a:cs typeface="Arial" pitchFamily="34" charset="0"/>
                <a:sym typeface="Arial" pitchFamily="34" charset="0"/>
              </a:rPr>
              <a:t>A sentence is the longest string between two sentence delimiters</a:t>
            </a:r>
          </a:p>
          <a:p>
            <a:pPr marL="800100" lvl="1"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Dr. Glushko, this is harder than it looks.</a:t>
            </a:r>
          </a:p>
          <a:p>
            <a:pPr marL="342900" indent="-342900" eaLnBrk="0" fontAlgn="base" hangingPunct="0">
              <a:lnSpc>
                <a:spcPct val="93000"/>
              </a:lnSpc>
              <a:spcBef>
                <a:spcPts val="1800"/>
              </a:spcBef>
              <a:spcAft>
                <a:spcPct val="0"/>
              </a:spcAft>
              <a:buClr>
                <a:srgbClr val="002955"/>
              </a:buClr>
              <a:buSzPct val="44000"/>
              <a:buFont typeface="Arial" pitchFamily="34" charset="0"/>
              <a:buChar char="•"/>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400" dirty="0">
              <a:latin typeface="UC Berkeley OS Sign"/>
              <a:cs typeface="Arial" pitchFamily="34" charset="0"/>
              <a:sym typeface="Arial" pitchFamily="34" charset="0"/>
            </a:endParaRPr>
          </a:p>
        </p:txBody>
      </p:sp>
    </p:spTree>
    <p:extLst>
      <p:ext uri="{BB962C8B-B14F-4D97-AF65-F5344CB8AC3E}">
        <p14:creationId xmlns:p14="http://schemas.microsoft.com/office/powerpoint/2010/main" val="272702023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1371600" y="304800"/>
            <a:ext cx="6171530"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Tokenization</a:t>
            </a:r>
          </a:p>
        </p:txBody>
      </p:sp>
      <p:sp>
        <p:nvSpPr>
          <p:cNvPr id="29699" name="Text Box 6"/>
          <p:cNvSpPr txBox="1">
            <a:spLocks noChangeArrowheads="1"/>
          </p:cNvSpPr>
          <p:nvPr/>
        </p:nvSpPr>
        <p:spPr bwMode="auto">
          <a:xfrm>
            <a:off x="7722227" y="6594574"/>
            <a:ext cx="65298"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21</a:t>
            </a:fld>
            <a:endParaRPr lang="en-US" sz="1500" dirty="0">
              <a:solidFill>
                <a:srgbClr val="002955"/>
              </a:solidFill>
              <a:latin typeface="UC Berkeley OS Sign"/>
              <a:ea typeface="MS PGothic" pitchFamily="34" charset="-128"/>
              <a:sym typeface="UC Berkeley OS Sign"/>
            </a:endParaRPr>
          </a:p>
        </p:txBody>
      </p:sp>
      <p:sp>
        <p:nvSpPr>
          <p:cNvPr id="8" name="Rectangle 7"/>
          <p:cNvSpPr/>
          <p:nvPr/>
        </p:nvSpPr>
        <p:spPr>
          <a:xfrm>
            <a:off x="723564" y="1495797"/>
            <a:ext cx="7887035" cy="3590085"/>
          </a:xfrm>
          <a:prstGeom prst="rect">
            <a:avLst/>
          </a:prstGeom>
        </p:spPr>
        <p:txBody>
          <a:bodyPr wrap="square">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Identifying the “linguistic units” is another problem that seems trivial -- just use white space, right?</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But what about:</a:t>
            </a:r>
          </a:p>
          <a:p>
            <a:pPr marL="800100" lvl="2"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abbreviations (Dr. is a word)</a:t>
            </a:r>
          </a:p>
          <a:p>
            <a:pPr marL="800100" lvl="2"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hyphens (sometimes part of a word, but sometimes a result of formatting)</a:t>
            </a:r>
          </a:p>
        </p:txBody>
      </p:sp>
    </p:spTree>
    <p:extLst>
      <p:ext uri="{BB962C8B-B14F-4D97-AF65-F5344CB8AC3E}">
        <p14:creationId xmlns:p14="http://schemas.microsoft.com/office/powerpoint/2010/main" val="391278257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838201" y="180603"/>
            <a:ext cx="6949324"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Tokenization Challenges [1]</a:t>
            </a:r>
            <a:endParaRPr lang="en-US" sz="4000" b="1" dirty="0">
              <a:sym typeface="UC Berkeley OS Sign"/>
            </a:endParaRPr>
          </a:p>
        </p:txBody>
      </p:sp>
      <p:sp>
        <p:nvSpPr>
          <p:cNvPr id="29699" name="Text Box 6"/>
          <p:cNvSpPr txBox="1">
            <a:spLocks noChangeArrowheads="1"/>
          </p:cNvSpPr>
          <p:nvPr/>
        </p:nvSpPr>
        <p:spPr bwMode="auto">
          <a:xfrm>
            <a:off x="7722227" y="6594574"/>
            <a:ext cx="65298"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22</a:t>
            </a:fld>
            <a:endParaRPr lang="en-US" sz="1500" dirty="0">
              <a:solidFill>
                <a:srgbClr val="002955"/>
              </a:solidFill>
              <a:latin typeface="UC Berkeley OS Sign"/>
              <a:ea typeface="MS PGothic" pitchFamily="34" charset="-128"/>
              <a:sym typeface="UC Berkeley OS Sign"/>
            </a:endParaRPr>
          </a:p>
        </p:txBody>
      </p:sp>
      <p:sp>
        <p:nvSpPr>
          <p:cNvPr id="8" name="Rectangle 7"/>
          <p:cNvSpPr/>
          <p:nvPr/>
        </p:nvSpPr>
        <p:spPr>
          <a:xfrm>
            <a:off x="304800" y="1066800"/>
            <a:ext cx="8305800" cy="5262979"/>
          </a:xfrm>
          <a:prstGeom prst="rect">
            <a:avLst/>
          </a:prstGeom>
        </p:spPr>
        <p:txBody>
          <a:bodyPr wrap="square">
            <a:spAutoFit/>
          </a:bodyPr>
          <a:lstStyle/>
          <a:p>
            <a:r>
              <a:rPr lang="en-US" sz="2800" dirty="0"/>
              <a:t>Many character strings include complex alphanumeric structure or punctuation syntax:</a:t>
            </a:r>
          </a:p>
          <a:p>
            <a:endParaRPr lang="en-US" sz="2800" dirty="0"/>
          </a:p>
          <a:p>
            <a:pPr lvl="1"/>
            <a:r>
              <a:rPr lang="en-US" sz="2800" dirty="0"/>
              <a:t>glushko@berkeley.edu</a:t>
            </a:r>
          </a:p>
          <a:p>
            <a:pPr lvl="1"/>
            <a:r>
              <a:rPr lang="en-US" sz="2800" dirty="0"/>
              <a:t>10/26/53</a:t>
            </a:r>
          </a:p>
          <a:p>
            <a:pPr lvl="1"/>
            <a:r>
              <a:rPr lang="en-US" sz="2800" dirty="0"/>
              <a:t>October 26, 1953</a:t>
            </a:r>
          </a:p>
          <a:p>
            <a:pPr lvl="1"/>
            <a:r>
              <a:rPr lang="en-US" sz="2800" dirty="0"/>
              <a:t>55 B.C</a:t>
            </a:r>
          </a:p>
          <a:p>
            <a:pPr lvl="1"/>
            <a:r>
              <a:rPr lang="en-US" sz="2800" dirty="0"/>
              <a:t>B-52</a:t>
            </a:r>
          </a:p>
          <a:p>
            <a:pPr lvl="1"/>
            <a:r>
              <a:rPr lang="en-US" sz="2800" dirty="0"/>
              <a:t>501(c)(3)</a:t>
            </a:r>
          </a:p>
          <a:p>
            <a:pPr lvl="1"/>
            <a:r>
              <a:rPr lang="en-US" sz="2800" dirty="0"/>
              <a:t>128.32.226.140</a:t>
            </a:r>
          </a:p>
          <a:p>
            <a:pPr lvl="1"/>
            <a:r>
              <a:rPr lang="en-US" sz="2800" dirty="0"/>
              <a:t>My PGP key is 324a3df234ch23e</a:t>
            </a:r>
          </a:p>
          <a:p>
            <a:pPr lvl="1"/>
            <a:r>
              <a:rPr lang="en-US" sz="2800" dirty="0"/>
              <a:t>https://bcourses.berkeley.edu/courses/1500399/</a:t>
            </a:r>
          </a:p>
        </p:txBody>
      </p:sp>
    </p:spTree>
    <p:extLst>
      <p:ext uri="{BB962C8B-B14F-4D97-AF65-F5344CB8AC3E}">
        <p14:creationId xmlns:p14="http://schemas.microsoft.com/office/powerpoint/2010/main" val="99378585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1219200" y="0"/>
            <a:ext cx="6171530"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Tokenization Challenges [2]</a:t>
            </a:r>
            <a:endParaRPr lang="en-US" sz="4000" b="1" dirty="0">
              <a:sym typeface="UC Berkeley OS Sign"/>
            </a:endParaRPr>
          </a:p>
        </p:txBody>
      </p:sp>
      <p:sp>
        <p:nvSpPr>
          <p:cNvPr id="29699" name="Text Box 6"/>
          <p:cNvSpPr txBox="1">
            <a:spLocks noChangeArrowheads="1"/>
          </p:cNvSpPr>
          <p:nvPr/>
        </p:nvSpPr>
        <p:spPr bwMode="auto">
          <a:xfrm>
            <a:off x="7722227" y="6594574"/>
            <a:ext cx="65298"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23</a:t>
            </a:fld>
            <a:endParaRPr lang="en-US" sz="1500" dirty="0">
              <a:solidFill>
                <a:srgbClr val="002955"/>
              </a:solidFill>
              <a:latin typeface="UC Berkeley OS Sign"/>
              <a:ea typeface="MS PGothic" pitchFamily="34" charset="-128"/>
              <a:sym typeface="UC Berkeley OS Sign"/>
            </a:endParaRPr>
          </a:p>
        </p:txBody>
      </p:sp>
      <p:pic>
        <p:nvPicPr>
          <p:cNvPr id="2050" name="Picture 2" descr="F:\courses\F2011\202\figures\Arabic-TokenOrder.gif"/>
          <p:cNvPicPr>
            <a:picLocks noChangeAspect="1" noChangeArrowheads="1"/>
          </p:cNvPicPr>
          <p:nvPr/>
        </p:nvPicPr>
        <p:blipFill>
          <a:blip r:embed="rId3" cstate="print"/>
          <a:srcRect/>
          <a:stretch>
            <a:fillRect/>
          </a:stretch>
        </p:blipFill>
        <p:spPr bwMode="auto">
          <a:xfrm>
            <a:off x="148820" y="4034509"/>
            <a:ext cx="8991600" cy="1396423"/>
          </a:xfrm>
          <a:prstGeom prst="rect">
            <a:avLst/>
          </a:prstGeom>
          <a:noFill/>
        </p:spPr>
      </p:pic>
      <p:sp>
        <p:nvSpPr>
          <p:cNvPr id="8" name="Rectangle 7"/>
          <p:cNvSpPr>
            <a:spLocks noChangeArrowheads="1"/>
          </p:cNvSpPr>
          <p:nvPr/>
        </p:nvSpPr>
        <p:spPr bwMode="auto">
          <a:xfrm>
            <a:off x="381000" y="1182303"/>
            <a:ext cx="8191835" cy="2700257"/>
          </a:xfrm>
          <a:prstGeom prst="rect">
            <a:avLst/>
          </a:prstGeom>
          <a:noFill/>
          <a:ln w="9525">
            <a:noFill/>
            <a:miter lim="800000"/>
            <a:headEnd/>
            <a:tailEnd/>
          </a:ln>
        </p:spPr>
        <p:txBody>
          <a:bodyPr wrap="square" lIns="64291" tIns="32146" rIns="64291" bIns="32146">
            <a:spAutoFit/>
          </a:bodyPr>
          <a:lstStyle/>
          <a:p>
            <a:pPr marL="342900" marR="0" lvl="0" indent="-342900" eaLnBrk="0" fontAlgn="base" hangingPunct="0">
              <a:lnSpc>
                <a:spcPct val="93000"/>
              </a:lnSpc>
              <a:spcBef>
                <a:spcPts val="1800"/>
              </a:spcBef>
              <a:spcAft>
                <a:spcPct val="0"/>
              </a:spcAft>
              <a:buClrTx/>
              <a:buSzTx/>
              <a:buFont typeface="Arial" pitchFamily="34" charset="0"/>
              <a:buChar char="•"/>
              <a:tabLst/>
            </a:pPr>
            <a:r>
              <a:rPr lang="en-US" sz="2800" dirty="0">
                <a:latin typeface="UC Berkeley OS Sign"/>
                <a:cs typeface="Arial" pitchFamily="34" charset="0"/>
                <a:sym typeface="Arial" pitchFamily="34" charset="0"/>
              </a:rPr>
              <a:t>The language that the characters represent needs to be identified during decoding because it influences the order and nature of tokenization</a:t>
            </a:r>
          </a:p>
          <a:p>
            <a:pPr marL="342900" marR="0" lvl="0" indent="-342900" eaLnBrk="0" fontAlgn="base" hangingPunct="0">
              <a:lnSpc>
                <a:spcPct val="93000"/>
              </a:lnSpc>
              <a:spcBef>
                <a:spcPts val="1800"/>
              </a:spcBef>
              <a:spcAft>
                <a:spcPct val="0"/>
              </a:spcAft>
              <a:buClrTx/>
              <a:buSzTx/>
              <a:buFont typeface="Arial" pitchFamily="34" charset="0"/>
              <a:buChar char="•"/>
              <a:tabLst/>
            </a:pPr>
            <a:r>
              <a:rPr lang="en-US" sz="2800" dirty="0">
                <a:latin typeface="UC Berkeley OS Sign"/>
                <a:cs typeface="Arial" pitchFamily="34" charset="0"/>
                <a:sym typeface="Arial" pitchFamily="34" charset="0"/>
              </a:rPr>
              <a:t>In languages that are written right-to-left like Arabic and Hebrew, left-to-right text can be interspersed, like numbers and dollar amounts</a:t>
            </a:r>
          </a:p>
        </p:txBody>
      </p:sp>
      <p:sp>
        <p:nvSpPr>
          <p:cNvPr id="3" name="TextBox 2">
            <a:extLst>
              <a:ext uri="{FF2B5EF4-FFF2-40B4-BE49-F238E27FC236}">
                <a16:creationId xmlns:a16="http://schemas.microsoft.com/office/drawing/2014/main" id="{749161F5-F426-45DE-95C0-DFBF914E916F}"/>
              </a:ext>
            </a:extLst>
          </p:cNvPr>
          <p:cNvSpPr txBox="1"/>
          <p:nvPr/>
        </p:nvSpPr>
        <p:spPr>
          <a:xfrm>
            <a:off x="495300" y="5597254"/>
            <a:ext cx="8153400" cy="830997"/>
          </a:xfrm>
          <a:prstGeom prst="rect">
            <a:avLst/>
          </a:prstGeom>
          <a:noFill/>
        </p:spPr>
        <p:txBody>
          <a:bodyPr wrap="square" rtlCol="0">
            <a:spAutoFit/>
          </a:bodyPr>
          <a:lstStyle/>
          <a:p>
            <a:r>
              <a:rPr lang="en-US" sz="2400" b="1" i="1" dirty="0">
                <a:solidFill>
                  <a:srgbClr val="FF0000"/>
                </a:solidFill>
              </a:rPr>
              <a:t>But how do you identify the language? That’s a classification problem that we’ll talk about in the next lecture</a:t>
            </a:r>
          </a:p>
        </p:txBody>
      </p:sp>
    </p:spTree>
    <p:extLst>
      <p:ext uri="{BB962C8B-B14F-4D97-AF65-F5344CB8AC3E}">
        <p14:creationId xmlns:p14="http://schemas.microsoft.com/office/powerpoint/2010/main" val="389258302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1219200" y="0"/>
            <a:ext cx="6171530"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Tokenization Challenges [3]</a:t>
            </a:r>
            <a:endParaRPr lang="en-US" sz="4000" b="1" dirty="0">
              <a:sym typeface="UC Berkeley OS Sign"/>
            </a:endParaRPr>
          </a:p>
        </p:txBody>
      </p:sp>
      <p:sp>
        <p:nvSpPr>
          <p:cNvPr id="29699" name="Text Box 6"/>
          <p:cNvSpPr txBox="1">
            <a:spLocks noChangeArrowheads="1"/>
          </p:cNvSpPr>
          <p:nvPr/>
        </p:nvSpPr>
        <p:spPr bwMode="auto">
          <a:xfrm>
            <a:off x="7722227" y="6594574"/>
            <a:ext cx="65298"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24</a:t>
            </a:fld>
            <a:endParaRPr lang="en-US" sz="1500" dirty="0">
              <a:solidFill>
                <a:srgbClr val="002955"/>
              </a:solidFill>
              <a:latin typeface="UC Berkeley OS Sign"/>
              <a:ea typeface="MS PGothic" pitchFamily="34" charset="-128"/>
              <a:sym typeface="UC Berkeley OS Sign"/>
            </a:endParaRPr>
          </a:p>
        </p:txBody>
      </p:sp>
      <p:sp>
        <p:nvSpPr>
          <p:cNvPr id="2" name="Rectangle 1"/>
          <p:cNvSpPr/>
          <p:nvPr/>
        </p:nvSpPr>
        <p:spPr>
          <a:xfrm>
            <a:off x="609600" y="2133600"/>
            <a:ext cx="7689813" cy="3590085"/>
          </a:xfrm>
          <a:prstGeom prst="rect">
            <a:avLst/>
          </a:prstGeom>
        </p:spPr>
        <p:txBody>
          <a:bodyPr wrap="square">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In German compound nouns don't have spaces between the tokens</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Many Asian languages combine ideographic symbols that can stand alone or be combined</a:t>
            </a:r>
          </a:p>
          <a:p>
            <a:pPr marL="800100" lvl="1"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Analogy in English:  </a:t>
            </a:r>
          </a:p>
          <a:p>
            <a:pPr lvl="1" eaLnBrk="0" fontAlgn="base" hangingPunct="0">
              <a:lnSpc>
                <a:spcPct val="93000"/>
              </a:lnSpc>
              <a:spcBef>
                <a:spcPts val="1800"/>
              </a:spcBef>
              <a:spcAft>
                <a:spcPct val="0"/>
              </a:spcAft>
            </a:pPr>
            <a:r>
              <a:rPr lang="en-US" sz="2800" dirty="0">
                <a:latin typeface="UC Berkeley OS Sign"/>
                <a:cs typeface="Arial" pitchFamily="34" charset="0"/>
                <a:sym typeface="Arial" pitchFamily="34" charset="0"/>
              </a:rPr>
              <a:t>TOGETHER  could be interpreted as a single word or as its constituent words:  TO GET HER</a:t>
            </a:r>
          </a:p>
        </p:txBody>
      </p:sp>
    </p:spTree>
    <p:extLst>
      <p:ext uri="{BB962C8B-B14F-4D97-AF65-F5344CB8AC3E}">
        <p14:creationId xmlns:p14="http://schemas.microsoft.com/office/powerpoint/2010/main" val="410206973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Stemming (and “Lemmatization”)</a:t>
            </a:r>
          </a:p>
        </p:txBody>
      </p:sp>
      <p:sp>
        <p:nvSpPr>
          <p:cNvPr id="3" name="Content Placeholder 2"/>
          <p:cNvSpPr>
            <a:spLocks noGrp="1"/>
          </p:cNvSpPr>
          <p:nvPr>
            <p:ph idx="1"/>
          </p:nvPr>
        </p:nvSpPr>
        <p:spPr/>
        <p:txBody>
          <a:bodyPr/>
          <a:lstStyle/>
          <a:p>
            <a:r>
              <a:rPr lang="en-US" dirty="0"/>
              <a:t>Many languages have some inﬂectional and derivational morphology, where similar words have similar forms:</a:t>
            </a:r>
          </a:p>
          <a:p>
            <a:pPr lvl="1"/>
            <a:r>
              <a:rPr lang="en-US" dirty="0"/>
              <a:t>organizes, organized, organizing</a:t>
            </a:r>
          </a:p>
          <a:p>
            <a:r>
              <a:rPr lang="en-US" dirty="0"/>
              <a:t>Stemming and lemmatization reduce this variety to a single common base form by “chopping” off the inflections </a:t>
            </a:r>
          </a:p>
          <a:p>
            <a:pPr lvl="1"/>
            <a:r>
              <a:rPr lang="en-US" dirty="0"/>
              <a:t>organizes, organized, organizing → organize</a:t>
            </a:r>
          </a:p>
        </p:txBody>
      </p:sp>
    </p:spTree>
    <p:extLst>
      <p:ext uri="{BB962C8B-B14F-4D97-AF65-F5344CB8AC3E}">
        <p14:creationId xmlns:p14="http://schemas.microsoft.com/office/powerpoint/2010/main" val="3283586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Normalization [1]</a:t>
            </a:r>
            <a:endParaRPr lang="en-US" sz="40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90201" y="1036731"/>
            <a:ext cx="8162703" cy="373259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rPr>
              <a:t>Often two character sequences are not the same, but you want to treat them as equivalent</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rPr>
              <a:t>Capital and lower-case characters are typically "case-folded" or “downcased” to lower-case</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rPr>
              <a:t>This enables you to find matches at beginning of sentences, but watch out for proper names like General Electric, Bush which should not be case-folded</a:t>
            </a:r>
          </a:p>
        </p:txBody>
      </p:sp>
    </p:spTree>
    <p:extLst>
      <p:ext uri="{BB962C8B-B14F-4D97-AF65-F5344CB8AC3E}">
        <p14:creationId xmlns:p14="http://schemas.microsoft.com/office/powerpoint/2010/main" val="3172941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Normalization  [2]</a:t>
            </a:r>
            <a:endParaRPr lang="en-US" sz="40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85353" y="1222528"/>
            <a:ext cx="7772400" cy="3562672"/>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rPr>
              <a:t>Apostrophes, hyphens, accents, and diacritics are often removed </a:t>
            </a:r>
          </a:p>
          <a:p>
            <a:pPr marL="800100" lvl="1"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rPr>
              <a:t>anti-discriminatory and antidiscrimatory, cliché and cliche</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rPr>
              <a:t>But in some languages, diacritics distinguish words</a:t>
            </a:r>
          </a:p>
          <a:p>
            <a:pPr marL="800100" lvl="1"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rPr>
              <a:t>pena and peña mean different things in Spanish</a:t>
            </a:r>
          </a:p>
        </p:txBody>
      </p:sp>
    </p:spTree>
    <p:extLst>
      <p:ext uri="{BB962C8B-B14F-4D97-AF65-F5344CB8AC3E}">
        <p14:creationId xmlns:p14="http://schemas.microsoft.com/office/powerpoint/2010/main" val="15851164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1371935" y="180603"/>
            <a:ext cx="6171530"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Selecting Index Terms</a:t>
            </a:r>
            <a:endParaRPr lang="en-US" sz="4000" b="1" dirty="0">
              <a:sym typeface="UC Berkeley OS Sign"/>
            </a:endParaRPr>
          </a:p>
        </p:txBody>
      </p:sp>
      <p:sp>
        <p:nvSpPr>
          <p:cNvPr id="29699" name="Text Box 6"/>
          <p:cNvSpPr txBox="1">
            <a:spLocks noChangeArrowheads="1"/>
          </p:cNvSpPr>
          <p:nvPr/>
        </p:nvSpPr>
        <p:spPr bwMode="auto">
          <a:xfrm>
            <a:off x="7722227" y="6594574"/>
            <a:ext cx="65298"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28</a:t>
            </a:fld>
            <a:endParaRPr lang="en-US" sz="1500" dirty="0">
              <a:solidFill>
                <a:srgbClr val="002955"/>
              </a:solidFill>
              <a:latin typeface="UC Berkeley OS Sign"/>
              <a:ea typeface="MS PGothic" pitchFamily="34" charset="-128"/>
              <a:sym typeface="UC Berkeley OS Sign"/>
            </a:endParaRPr>
          </a:p>
        </p:txBody>
      </p:sp>
      <p:sp>
        <p:nvSpPr>
          <p:cNvPr id="8" name="Rectangle 7"/>
          <p:cNvSpPr/>
          <p:nvPr/>
        </p:nvSpPr>
        <p:spPr>
          <a:xfrm>
            <a:off x="533400" y="1295400"/>
            <a:ext cx="7848600" cy="3359253"/>
          </a:xfrm>
          <a:prstGeom prst="rect">
            <a:avLst/>
          </a:prstGeom>
        </p:spPr>
        <p:txBody>
          <a:bodyPr wrap="square">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rPr>
              <a:t>At this stage in text processing the text collection is represented as a set of stems or phrases</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rPr>
              <a:t>But not all of them should be kept; some will retrieve too many, and some too few documents</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rPr>
              <a:t>We can select better index terms if we analyze the </a:t>
            </a:r>
            <a:r>
              <a:rPr lang="en-US" sz="2800" b="1" dirty="0">
                <a:solidFill>
                  <a:srgbClr val="FF0000"/>
                </a:solidFill>
                <a:latin typeface="UC Berkeley OS Sign"/>
                <a:cs typeface="Arial" pitchFamily="34" charset="0"/>
              </a:rPr>
              <a:t>frequency distribution </a:t>
            </a:r>
            <a:r>
              <a:rPr lang="en-US" sz="2800" dirty="0">
                <a:latin typeface="UC Berkeley OS Sign"/>
                <a:cs typeface="Arial" pitchFamily="34" charset="0"/>
              </a:rPr>
              <a:t>of the words in the collection</a:t>
            </a:r>
            <a:endParaRPr lang="en-US" sz="2800" dirty="0">
              <a:latin typeface="UC Berkeley OS Sign"/>
              <a:cs typeface="Arial" pitchFamily="34" charset="0"/>
              <a:sym typeface="Arial" pitchFamily="34" charset="0"/>
            </a:endParaRPr>
          </a:p>
        </p:txBody>
      </p:sp>
    </p:spTree>
    <p:extLst>
      <p:ext uri="{BB962C8B-B14F-4D97-AF65-F5344CB8AC3E}">
        <p14:creationId xmlns:p14="http://schemas.microsoft.com/office/powerpoint/2010/main" val="60340407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08154" y="762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Stop or Noise Words [1]</a:t>
            </a:r>
            <a:endParaRPr lang="en-US" sz="40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197569" y="1137152"/>
            <a:ext cx="8574734" cy="5457422"/>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rPr>
              <a:t>Any word that doesn't convey meaning can't help us "find out about" anything so it can be discarded </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rPr>
              <a:t>In English these STOP or NOISE words include:</a:t>
            </a:r>
          </a:p>
          <a:p>
            <a:pPr marL="800100" lvl="2"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rPr>
              <a:t>determiners, such as "the" and "a(n)"</a:t>
            </a:r>
          </a:p>
          <a:p>
            <a:pPr marL="800100" lvl="2"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rPr>
              <a:t>auxiliaries, such as "might," "have," and "be"</a:t>
            </a:r>
          </a:p>
          <a:p>
            <a:pPr marL="800100" lvl="2"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rPr>
              <a:t>conjunctions, such as "and," "that," and "whether"</a:t>
            </a:r>
          </a:p>
          <a:p>
            <a:pPr marL="800100" lvl="2"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rPr>
              <a:t>degree adverbs, such as “very” and “too”</a:t>
            </a:r>
          </a:p>
          <a:p>
            <a:pPr marL="342900" lvl="1" indent="-342900" eaLnBrk="0" fontAlgn="base" hangingPunct="0">
              <a:lnSpc>
                <a:spcPct val="93000"/>
              </a:lnSpc>
              <a:spcBef>
                <a:spcPts val="1800"/>
              </a:spcBef>
              <a:spcAft>
                <a:spcPct val="0"/>
              </a:spcAft>
              <a:buFont typeface="Arial" pitchFamily="34" charset="0"/>
              <a:buChar char="•"/>
            </a:pPr>
            <a:r>
              <a:rPr lang="en-US" sz="2800" dirty="0">
                <a:solidFill>
                  <a:srgbClr val="FF0000"/>
                </a:solidFill>
                <a:latin typeface="UC Berkeley OS Sign"/>
                <a:cs typeface="Arial" pitchFamily="34" charset="0"/>
              </a:rPr>
              <a:t>How frequent are these words? What percentage of the words in a typical English-language document do the 10 most frequent words account for?</a:t>
            </a:r>
          </a:p>
        </p:txBody>
      </p:sp>
    </p:spTree>
    <p:extLst>
      <p:ext uri="{BB962C8B-B14F-4D97-AF65-F5344CB8AC3E}">
        <p14:creationId xmlns:p14="http://schemas.microsoft.com/office/powerpoint/2010/main" val="87389843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2498F-8687-4ADA-A81C-A9E872DA850E}"/>
              </a:ext>
            </a:extLst>
          </p:cNvPr>
          <p:cNvSpPr>
            <a:spLocks noGrp="1"/>
          </p:cNvSpPr>
          <p:nvPr>
            <p:ph type="title"/>
          </p:nvPr>
        </p:nvSpPr>
        <p:spPr/>
        <p:txBody>
          <a:bodyPr/>
          <a:lstStyle/>
          <a:p>
            <a:r>
              <a:rPr lang="en-US" dirty="0"/>
              <a:t>Case Study Presentations</a:t>
            </a:r>
          </a:p>
        </p:txBody>
      </p:sp>
      <p:sp>
        <p:nvSpPr>
          <p:cNvPr id="3" name="Content Placeholder 2">
            <a:extLst>
              <a:ext uri="{FF2B5EF4-FFF2-40B4-BE49-F238E27FC236}">
                <a16:creationId xmlns:a16="http://schemas.microsoft.com/office/drawing/2014/main" id="{34C8B744-4553-4F44-94C7-885864E1D59E}"/>
              </a:ext>
            </a:extLst>
          </p:cNvPr>
          <p:cNvSpPr>
            <a:spLocks noGrp="1"/>
          </p:cNvSpPr>
          <p:nvPr>
            <p:ph idx="1"/>
          </p:nvPr>
        </p:nvSpPr>
        <p:spPr/>
        <p:txBody>
          <a:bodyPr>
            <a:normAutofit fontScale="85000" lnSpcReduction="20000"/>
          </a:bodyPr>
          <a:lstStyle/>
          <a:p>
            <a:r>
              <a:rPr lang="en-US" dirty="0"/>
              <a:t>TELL A STORY ABOUT YOUR ORGANIZING SYSTEM in 5 minutes</a:t>
            </a:r>
          </a:p>
          <a:p>
            <a:r>
              <a:rPr lang="en-US" dirty="0"/>
              <a:t>No more than 3 slides; one should be the “artifact” that conveys the biggest ideas and that you’ll spend the most time explaining</a:t>
            </a:r>
          </a:p>
          <a:p>
            <a:pPr lvl="1"/>
            <a:r>
              <a:rPr lang="en-US" dirty="0"/>
              <a:t>For inspiration, flashback to “Models for Organizing Systems” in 1/26 lecture</a:t>
            </a:r>
          </a:p>
          <a:p>
            <a:r>
              <a:rPr lang="en-US" dirty="0"/>
              <a:t>Don’t mindlessly follow the design questions outline – emphasize the ones that are most important for your organizing system</a:t>
            </a:r>
          </a:p>
          <a:p>
            <a:r>
              <a:rPr lang="en-US" dirty="0"/>
              <a:t>Sign up for your time slot on 5/4 or 5/6 in the Google Doc linked to in yesterday’s announcement</a:t>
            </a:r>
          </a:p>
        </p:txBody>
      </p:sp>
    </p:spTree>
    <p:extLst>
      <p:ext uri="{BB962C8B-B14F-4D97-AF65-F5344CB8AC3E}">
        <p14:creationId xmlns:p14="http://schemas.microsoft.com/office/powerpoint/2010/main" val="373970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Stop or Noise Words [2]</a:t>
            </a:r>
            <a:endParaRPr lang="en-US" sz="40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04799" y="1125592"/>
            <a:ext cx="8467503" cy="4764924"/>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rPr>
              <a:t>The 10 most frequent words in English can account for </a:t>
            </a:r>
            <a:r>
              <a:rPr lang="en-US" sz="2800" b="1" dirty="0">
                <a:solidFill>
                  <a:srgbClr val="FF0000"/>
                </a:solidFill>
                <a:latin typeface="UC Berkeley OS Sign"/>
                <a:cs typeface="Arial" pitchFamily="34" charset="0"/>
              </a:rPr>
              <a:t>20% </a:t>
            </a:r>
            <a:r>
              <a:rPr lang="en-US" sz="2800" dirty="0">
                <a:latin typeface="UC Berkeley OS Sign"/>
                <a:cs typeface="Arial" pitchFamily="34" charset="0"/>
              </a:rPr>
              <a:t>of the words in a document; you've never noticed that because they are everywhere</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rPr>
              <a:t>These words are always among the most frequent in a collection</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rPr>
              <a:t>Stop or noise words are usually not determined by frequency analysis – they are used as a kind of negative dictionary; it a word in in this dictionary it gets discarded</a:t>
            </a:r>
          </a:p>
          <a:p>
            <a:pPr marL="342900" indent="-342900" eaLnBrk="0" fontAlgn="base" hangingPunct="0">
              <a:lnSpc>
                <a:spcPct val="93000"/>
              </a:lnSpc>
              <a:spcBef>
                <a:spcPts val="1800"/>
              </a:spcBef>
              <a:spcAft>
                <a:spcPct val="0"/>
              </a:spcAft>
              <a:buFont typeface="Arial" pitchFamily="34" charset="0"/>
              <a:buChar char="•"/>
            </a:pPr>
            <a:r>
              <a:rPr lang="en-US" sz="2800" dirty="0">
                <a:solidFill>
                  <a:srgbClr val="FF0000"/>
                </a:solidFill>
                <a:latin typeface="UC Berkeley OS Sign"/>
                <a:cs typeface="Arial" pitchFamily="34" charset="0"/>
              </a:rPr>
              <a:t>But we can’t completely ignore these words. Why not?</a:t>
            </a:r>
          </a:p>
        </p:txBody>
      </p:sp>
    </p:spTree>
    <p:extLst>
      <p:ext uri="{BB962C8B-B14F-4D97-AF65-F5344CB8AC3E}">
        <p14:creationId xmlns:p14="http://schemas.microsoft.com/office/powerpoint/2010/main" val="122176413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95301" y="228600"/>
            <a:ext cx="8153398"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“To Be Or Not To Be”</a:t>
            </a:r>
          </a:p>
        </p:txBody>
      </p:sp>
      <p:sp>
        <p:nvSpPr>
          <p:cNvPr id="29699" name="Text Box 6"/>
          <p:cNvSpPr txBox="1">
            <a:spLocks noChangeArrowheads="1"/>
          </p:cNvSpPr>
          <p:nvPr/>
        </p:nvSpPr>
        <p:spPr bwMode="auto">
          <a:xfrm>
            <a:off x="7722227" y="6594574"/>
            <a:ext cx="65298"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31</a:t>
            </a:fld>
            <a:endParaRPr lang="en-US" sz="1500" dirty="0">
              <a:solidFill>
                <a:srgbClr val="002955"/>
              </a:solidFill>
              <a:latin typeface="UC Berkeley OS Sign"/>
              <a:ea typeface="MS PGothic" pitchFamily="34" charset="-128"/>
              <a:sym typeface="UC Berkeley OS Sign"/>
            </a:endParaRPr>
          </a:p>
        </p:txBody>
      </p:sp>
      <p:sp>
        <p:nvSpPr>
          <p:cNvPr id="8" name="Rectangle 7"/>
          <p:cNvSpPr/>
          <p:nvPr/>
        </p:nvSpPr>
        <p:spPr>
          <a:xfrm>
            <a:off x="304800" y="1295400"/>
            <a:ext cx="8686800" cy="5023170"/>
          </a:xfrm>
          <a:prstGeom prst="rect">
            <a:avLst/>
          </a:prstGeom>
        </p:spPr>
        <p:txBody>
          <a:bodyPr wrap="square">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A phrase is a group of words that needs to be treated as a unit because the meaning of its constituent words can't be combined into the meaning of the phrase </a:t>
            </a:r>
          </a:p>
          <a:p>
            <a:pPr marL="800100" lvl="2"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"birth control" is not "birth" + "control"</a:t>
            </a:r>
          </a:p>
          <a:p>
            <a:pPr marL="800100" lvl="2"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"venetian blinds" are not visually disabled Italians</a:t>
            </a:r>
          </a:p>
          <a:p>
            <a:pPr marL="800100" lvl="2"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"united states" ... </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Phrases can be identified "by hand," using grammatical analysis, and by a "try everything" or “collocation extraction” automated approach that finds phrases that occur with non-negligible frequency </a:t>
            </a:r>
          </a:p>
        </p:txBody>
      </p:sp>
    </p:spTree>
    <p:extLst>
      <p:ext uri="{BB962C8B-B14F-4D97-AF65-F5344CB8AC3E}">
        <p14:creationId xmlns:p14="http://schemas.microsoft.com/office/powerpoint/2010/main" val="175213328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1752600"/>
            <a:ext cx="5715000" cy="3785652"/>
          </a:xfrm>
          <a:prstGeom prst="rect">
            <a:avLst/>
          </a:prstGeom>
          <a:noFill/>
        </p:spPr>
        <p:txBody>
          <a:bodyPr wrap="square" rtlCol="0">
            <a:spAutoFit/>
          </a:bodyPr>
          <a:lstStyle/>
          <a:p>
            <a:r>
              <a:rPr lang="en-US" sz="6000" dirty="0">
                <a:solidFill>
                  <a:srgbClr val="FF0000"/>
                </a:solidFill>
              </a:rPr>
              <a:t>The Boolean Model of Document Description</a:t>
            </a:r>
          </a:p>
        </p:txBody>
      </p:sp>
    </p:spTree>
    <p:extLst>
      <p:ext uri="{BB962C8B-B14F-4D97-AF65-F5344CB8AC3E}">
        <p14:creationId xmlns:p14="http://schemas.microsoft.com/office/powerpoint/2010/main" val="3850851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40372" y="226401"/>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The Boolean Model</a:t>
            </a:r>
            <a:endParaRPr lang="en-US" sz="34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74921" y="1202704"/>
            <a:ext cx="8297382" cy="4978829"/>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The Boolean model represents documents and queries as sets of index terms that are either present or absent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cs typeface="Arial" pitchFamily="34" charset="0"/>
              </a:rPr>
              <a:t>This is a “bag of words” – no sentence structure or languageness remains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Term frequency is not represented in any way; terms are either present or absent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This enables comparisons between queries and document collections using set theory operations with Boolean algebra, making relevance a binary decision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b="1" dirty="0">
                <a:solidFill>
                  <a:srgbClr val="FF0000"/>
                </a:solidFill>
                <a:latin typeface="UC Berkeley OS Sign"/>
                <a:sym typeface="UC Berkeley OS Sign"/>
              </a:rPr>
              <a:t>THIS “IR MODEL” IMPLEMENTS ONE OF THE MODELS OF “CATEGORY STRUCTURE” (3/30 lecture) … WHICH ONE?</a:t>
            </a:r>
          </a:p>
        </p:txBody>
      </p:sp>
    </p:spTree>
    <p:extLst>
      <p:ext uri="{BB962C8B-B14F-4D97-AF65-F5344CB8AC3E}">
        <p14:creationId xmlns:p14="http://schemas.microsoft.com/office/powerpoint/2010/main" val="224841119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72869" y="256803"/>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Classical Categories</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34</a:t>
            </a:fld>
            <a:endParaRPr lang="en-US" sz="1500" dirty="0">
              <a:solidFill>
                <a:srgbClr val="002955"/>
              </a:solidFill>
              <a:latin typeface="UC Berkeley OS Sign"/>
              <a:ea typeface="MS PGothic" pitchFamily="34" charset="-128"/>
              <a:sym typeface="UC Berkeley OS Sign"/>
            </a:endParaRPr>
          </a:p>
        </p:txBody>
      </p:sp>
      <p:sp>
        <p:nvSpPr>
          <p:cNvPr id="8" name="Rectangle 7"/>
          <p:cNvSpPr/>
          <p:nvPr/>
        </p:nvSpPr>
        <p:spPr>
          <a:xfrm>
            <a:off x="618903" y="1447800"/>
            <a:ext cx="8153400" cy="4934299"/>
          </a:xfrm>
          <a:prstGeom prst="rect">
            <a:avLst/>
          </a:prstGeom>
        </p:spPr>
        <p:txBody>
          <a:bodyPr wrap="square">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“Classical” categories can have large numbers of category members, but they have clear boundaries defined by a small number of ESSENTIAL or necessary and sufficient properties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i="1" dirty="0">
                <a:solidFill>
                  <a:srgbClr val="FF0000"/>
                </a:solidFill>
              </a:rPr>
              <a:t>Necessary</a:t>
            </a:r>
            <a:r>
              <a:rPr lang="en-US" sz="3200" dirty="0"/>
              <a:t> means that every instance must have the property to be in the category</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i="1" dirty="0">
                <a:solidFill>
                  <a:srgbClr val="FF0000"/>
                </a:solidFill>
              </a:rPr>
              <a:t>Sufficient</a:t>
            </a:r>
            <a:r>
              <a:rPr lang="en-US" sz="3200" dirty="0">
                <a:solidFill>
                  <a:srgbClr val="FF0000"/>
                </a:solidFill>
              </a:rPr>
              <a:t> </a:t>
            </a:r>
            <a:r>
              <a:rPr lang="en-US" sz="3200" dirty="0"/>
              <a:t>means that any instance that has the necessary properties is in the category </a:t>
            </a:r>
          </a:p>
          <a:p>
            <a:endParaRPr lang="en-US" sz="2800" dirty="0"/>
          </a:p>
        </p:txBody>
      </p:sp>
      <p:sp>
        <p:nvSpPr>
          <p:cNvPr id="3" name="TextBox 2">
            <a:extLst>
              <a:ext uri="{FF2B5EF4-FFF2-40B4-BE49-F238E27FC236}">
                <a16:creationId xmlns:a16="http://schemas.microsoft.com/office/drawing/2014/main" id="{925E703A-EC85-4694-A780-29A0BE515429}"/>
              </a:ext>
            </a:extLst>
          </p:cNvPr>
          <p:cNvSpPr txBox="1"/>
          <p:nvPr/>
        </p:nvSpPr>
        <p:spPr>
          <a:xfrm>
            <a:off x="1066800" y="228600"/>
            <a:ext cx="1676400" cy="461665"/>
          </a:xfrm>
          <a:prstGeom prst="rect">
            <a:avLst/>
          </a:prstGeom>
          <a:noFill/>
        </p:spPr>
        <p:txBody>
          <a:bodyPr wrap="square" rtlCol="0">
            <a:spAutoFit/>
          </a:bodyPr>
          <a:lstStyle/>
          <a:p>
            <a:r>
              <a:rPr lang="en-US" sz="2400" b="1" dirty="0">
                <a:solidFill>
                  <a:srgbClr val="FF0000"/>
                </a:solidFill>
              </a:rPr>
              <a:t>FLASHBACK</a:t>
            </a:r>
          </a:p>
        </p:txBody>
      </p:sp>
    </p:spTree>
    <p:extLst>
      <p:ext uri="{BB962C8B-B14F-4D97-AF65-F5344CB8AC3E}">
        <p14:creationId xmlns:p14="http://schemas.microsoft.com/office/powerpoint/2010/main" val="165445719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35</a:t>
            </a:fld>
            <a:endParaRPr lang="en-US" sz="1500" dirty="0">
              <a:solidFill>
                <a:srgbClr val="002955"/>
              </a:solidFill>
              <a:latin typeface="UC Berkeley OS Sign"/>
              <a:ea typeface="MS PGothic" pitchFamily="34" charset="-128"/>
              <a:sym typeface="UC Berkeley OS Sign"/>
            </a:endParaRPr>
          </a:p>
        </p:txBody>
      </p:sp>
      <p:pic>
        <p:nvPicPr>
          <p:cNvPr id="8" name="Picture 7" descr="MartialArtsCategories.gif"/>
          <p:cNvPicPr>
            <a:picLocks noChangeAspect="1"/>
          </p:cNvPicPr>
          <p:nvPr/>
        </p:nvPicPr>
        <p:blipFill>
          <a:blip r:embed="rId3" cstate="print"/>
          <a:stretch>
            <a:fillRect/>
          </a:stretch>
        </p:blipFill>
        <p:spPr>
          <a:xfrm>
            <a:off x="381000" y="1600200"/>
            <a:ext cx="8272751" cy="4534103"/>
          </a:xfrm>
          <a:prstGeom prst="rect">
            <a:avLst/>
          </a:prstGeom>
        </p:spPr>
      </p:pic>
      <p:sp>
        <p:nvSpPr>
          <p:cNvPr id="10" name="Title 9"/>
          <p:cNvSpPr>
            <a:spLocks noGrp="1"/>
          </p:cNvSpPr>
          <p:nvPr>
            <p:ph type="title"/>
          </p:nvPr>
        </p:nvSpPr>
        <p:spPr>
          <a:xfrm>
            <a:off x="304800" y="228600"/>
            <a:ext cx="8382000" cy="1143000"/>
          </a:xfrm>
        </p:spPr>
        <p:txBody>
          <a:bodyPr>
            <a:normAutofit fontScale="90000"/>
          </a:bodyPr>
          <a:lstStyle/>
          <a:p>
            <a:r>
              <a:rPr lang="en-US" b="1" dirty="0"/>
              <a:t>Boolean Document Representation:</a:t>
            </a:r>
            <a:br>
              <a:rPr lang="en-US" b="1" dirty="0"/>
            </a:br>
            <a:r>
              <a:rPr lang="en-US" b="1" dirty="0"/>
              <a:t>Terms Present or Absent</a:t>
            </a:r>
            <a:endParaRPr lang="en-US" dirty="0"/>
          </a:p>
        </p:txBody>
      </p:sp>
    </p:spTree>
    <p:extLst>
      <p:ext uri="{BB962C8B-B14F-4D97-AF65-F5344CB8AC3E}">
        <p14:creationId xmlns:p14="http://schemas.microsoft.com/office/powerpoint/2010/main" val="11401087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Relevance in the Boolean Model</a:t>
            </a:r>
            <a:endParaRPr lang="en-US" sz="34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228600" y="1981200"/>
            <a:ext cx="8534400" cy="4362250"/>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Because terms are either present or absent, a document is either relevant or not relevant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But this is clearly flawed -- if a query is "a and b" the Boolean model retrieves only those documents that contain both of them, and treats documents that contain only a or only b as equally irrelevant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solidFill>
                  <a:srgbClr val="FF0000"/>
                </a:solidFill>
                <a:latin typeface="UC Berkeley OS Sign"/>
                <a:sym typeface="UC Berkeley OS Sign"/>
              </a:rPr>
              <a:t>THIS IS EQUIVALENT TO SAYING THAT THE BOOLEAN MODEL HAS NO WAY TO REPRESENT TYPICALITY OR GRADED MEMBERSHIP IN A CATEGORY</a:t>
            </a:r>
            <a:endParaRPr lang="en-US" sz="2800" dirty="0">
              <a:latin typeface="UC Berkeley OS Sign"/>
              <a:sym typeface="UC Berkeley OS Sign"/>
            </a:endParaRPr>
          </a:p>
        </p:txBody>
      </p:sp>
    </p:spTree>
    <p:extLst>
      <p:ext uri="{BB962C8B-B14F-4D97-AF65-F5344CB8AC3E}">
        <p14:creationId xmlns:p14="http://schemas.microsoft.com/office/powerpoint/2010/main" val="172654457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37</a:t>
            </a:fld>
            <a:endParaRPr lang="en-US" sz="1500" dirty="0">
              <a:solidFill>
                <a:srgbClr val="002955"/>
              </a:solidFill>
              <a:latin typeface="UC Berkeley OS Sign"/>
              <a:ea typeface="MS PGothic" pitchFamily="34" charset="-128"/>
              <a:sym typeface="UC Berkeley OS Sign"/>
            </a:endParaRPr>
          </a:p>
        </p:txBody>
      </p:sp>
      <p:pic>
        <p:nvPicPr>
          <p:cNvPr id="8" name="Picture 7" descr="MartialArtsCategories.gif"/>
          <p:cNvPicPr>
            <a:picLocks noChangeAspect="1"/>
          </p:cNvPicPr>
          <p:nvPr/>
        </p:nvPicPr>
        <p:blipFill>
          <a:blip r:embed="rId3" cstate="print"/>
          <a:stretch>
            <a:fillRect/>
          </a:stretch>
        </p:blipFill>
        <p:spPr>
          <a:xfrm>
            <a:off x="990600" y="1143000"/>
            <a:ext cx="6850411" cy="4482847"/>
          </a:xfrm>
          <a:prstGeom prst="rect">
            <a:avLst/>
          </a:prstGeom>
        </p:spPr>
      </p:pic>
      <p:sp>
        <p:nvSpPr>
          <p:cNvPr id="10" name="Title 9"/>
          <p:cNvSpPr>
            <a:spLocks noGrp="1"/>
          </p:cNvSpPr>
          <p:nvPr>
            <p:ph type="title"/>
          </p:nvPr>
        </p:nvSpPr>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Gradience in Category Membership</a:t>
            </a:r>
          </a:p>
        </p:txBody>
      </p:sp>
      <p:sp>
        <p:nvSpPr>
          <p:cNvPr id="6" name="TextBox 5"/>
          <p:cNvSpPr txBox="1"/>
          <p:nvPr/>
        </p:nvSpPr>
        <p:spPr>
          <a:xfrm>
            <a:off x="847503" y="5791200"/>
            <a:ext cx="7924800" cy="1077218"/>
          </a:xfrm>
          <a:prstGeom prst="rect">
            <a:avLst/>
          </a:prstGeom>
          <a:noFill/>
        </p:spPr>
        <p:txBody>
          <a:bodyPr wrap="square" rtlCol="0">
            <a:spAutoFit/>
          </a:bodyPr>
          <a:lstStyle/>
          <a:p>
            <a:r>
              <a:rPr lang="en-US" sz="3200" dirty="0"/>
              <a:t>Which bird is most typical of the category?</a:t>
            </a:r>
          </a:p>
          <a:p>
            <a:r>
              <a:rPr lang="en-US" sz="3200" dirty="0"/>
              <a:t>Least typical?</a:t>
            </a:r>
          </a:p>
        </p:txBody>
      </p:sp>
      <p:pic>
        <p:nvPicPr>
          <p:cNvPr id="7" name="Picture 6"/>
          <p:cNvPicPr>
            <a:picLocks noChangeAspect="1"/>
          </p:cNvPicPr>
          <p:nvPr/>
        </p:nvPicPr>
        <p:blipFill>
          <a:blip r:embed="rId4"/>
          <a:stretch>
            <a:fillRect/>
          </a:stretch>
        </p:blipFill>
        <p:spPr>
          <a:xfrm>
            <a:off x="0" y="0"/>
            <a:ext cx="2097206" cy="749873"/>
          </a:xfrm>
          <a:prstGeom prst="rect">
            <a:avLst/>
          </a:prstGeom>
        </p:spPr>
      </p:pic>
    </p:spTree>
    <p:extLst>
      <p:ext uri="{BB962C8B-B14F-4D97-AF65-F5344CB8AC3E}">
        <p14:creationId xmlns:p14="http://schemas.microsoft.com/office/powerpoint/2010/main" val="366084179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Motivating Term Weighting</a:t>
            </a:r>
            <a:endParaRPr lang="en-US" sz="34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838200" y="1981200"/>
            <a:ext cx="7696200" cy="3569469"/>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The Boolean model represents documents as a set of index terms that are either present or absent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This binary notion doesn't fit our intuition that terms differ in how much they suggest what the document is about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We will capture this notion by assigning weights to each term in the index</a:t>
            </a:r>
          </a:p>
        </p:txBody>
      </p:sp>
    </p:spTree>
    <p:extLst>
      <p:ext uri="{BB962C8B-B14F-4D97-AF65-F5344CB8AC3E}">
        <p14:creationId xmlns:p14="http://schemas.microsoft.com/office/powerpoint/2010/main" val="188564634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1752600"/>
            <a:ext cx="5715000" cy="2862322"/>
          </a:xfrm>
          <a:prstGeom prst="rect">
            <a:avLst/>
          </a:prstGeom>
          <a:noFill/>
        </p:spPr>
        <p:txBody>
          <a:bodyPr wrap="square" rtlCol="0">
            <a:spAutoFit/>
          </a:bodyPr>
          <a:lstStyle/>
          <a:p>
            <a:r>
              <a:rPr lang="en-US" sz="6000" dirty="0">
                <a:solidFill>
                  <a:srgbClr val="FF0000"/>
                </a:solidFill>
              </a:rPr>
              <a:t>The Vector Model of Document Description</a:t>
            </a:r>
          </a:p>
        </p:txBody>
      </p:sp>
    </p:spTree>
    <p:extLst>
      <p:ext uri="{BB962C8B-B14F-4D97-AF65-F5344CB8AC3E}">
        <p14:creationId xmlns:p14="http://schemas.microsoft.com/office/powerpoint/2010/main" val="4026479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DCAD3-5D29-4581-8A9B-5F333CD51D7F}"/>
              </a:ext>
            </a:extLst>
          </p:cNvPr>
          <p:cNvSpPr>
            <a:spLocks noGrp="1"/>
          </p:cNvSpPr>
          <p:nvPr>
            <p:ph type="title"/>
          </p:nvPr>
        </p:nvSpPr>
        <p:spPr>
          <a:xfrm>
            <a:off x="457200" y="160337"/>
            <a:ext cx="8229600" cy="1143000"/>
          </a:xfrm>
        </p:spPr>
        <p:txBody>
          <a:bodyPr/>
          <a:lstStyle/>
          <a:p>
            <a:r>
              <a:rPr lang="en-US" b="1" dirty="0"/>
              <a:t>Today’s Lecture</a:t>
            </a:r>
          </a:p>
        </p:txBody>
      </p:sp>
      <p:sp>
        <p:nvSpPr>
          <p:cNvPr id="3" name="Content Placeholder 2">
            <a:extLst>
              <a:ext uri="{FF2B5EF4-FFF2-40B4-BE49-F238E27FC236}">
                <a16:creationId xmlns:a16="http://schemas.microsoft.com/office/drawing/2014/main" id="{C49363DA-1582-42F6-B44B-5498C55CDC16}"/>
              </a:ext>
            </a:extLst>
          </p:cNvPr>
          <p:cNvSpPr>
            <a:spLocks noGrp="1"/>
          </p:cNvSpPr>
          <p:nvPr>
            <p:ph idx="1"/>
          </p:nvPr>
        </p:nvSpPr>
        <p:spPr>
          <a:xfrm>
            <a:off x="381000" y="1676400"/>
            <a:ext cx="8229600" cy="4525963"/>
          </a:xfrm>
        </p:spPr>
        <p:txBody>
          <a:bodyPr/>
          <a:lstStyle/>
          <a:p>
            <a:r>
              <a:rPr lang="en-US" dirty="0"/>
              <a:t>“Describing Documents” – the connection between “Information Retrieval” and “Data Science”</a:t>
            </a:r>
          </a:p>
          <a:p>
            <a:r>
              <a:rPr lang="en-US" dirty="0"/>
              <a:t>“Text processing” to find the best words to describe documents</a:t>
            </a:r>
          </a:p>
          <a:p>
            <a:r>
              <a:rPr lang="en-US" dirty="0"/>
              <a:t>The Boolean model</a:t>
            </a:r>
          </a:p>
          <a:p>
            <a:r>
              <a:rPr lang="en-US" dirty="0"/>
              <a:t>The Vector model</a:t>
            </a:r>
          </a:p>
          <a:p>
            <a:r>
              <a:rPr lang="en-US" dirty="0"/>
              <a:t>Term distributions as document descriptions</a:t>
            </a:r>
          </a:p>
        </p:txBody>
      </p:sp>
    </p:spTree>
    <p:extLst>
      <p:ext uri="{BB962C8B-B14F-4D97-AF65-F5344CB8AC3E}">
        <p14:creationId xmlns:p14="http://schemas.microsoft.com/office/powerpoint/2010/main" val="19523949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Vectors</a:t>
            </a:r>
            <a:endParaRPr lang="en-US" sz="34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1143000" y="2514600"/>
            <a:ext cx="7391400" cy="2609976"/>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Vectors are an abstract way to think about a list of numbers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Any point in a vector space can be represented as a list of numbers called "coordinates" which represent values on the "axes" or "basis vectors" of the space</a:t>
            </a:r>
          </a:p>
        </p:txBody>
      </p:sp>
    </p:spTree>
    <p:extLst>
      <p:ext uri="{BB962C8B-B14F-4D97-AF65-F5344CB8AC3E}">
        <p14:creationId xmlns:p14="http://schemas.microsoft.com/office/powerpoint/2010/main" val="90791342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41</a:t>
            </a:fld>
            <a:endParaRPr lang="en-US" sz="1500" dirty="0">
              <a:solidFill>
                <a:srgbClr val="002955"/>
              </a:solidFill>
              <a:latin typeface="UC Berkeley OS Sign"/>
              <a:ea typeface="MS PGothic" pitchFamily="34" charset="-128"/>
              <a:sym typeface="UC Berkeley OS Sign"/>
            </a:endParaRPr>
          </a:p>
        </p:txBody>
      </p:sp>
      <p:pic>
        <p:nvPicPr>
          <p:cNvPr id="8" name="Picture 7" descr="MartialArtsCategories.gif"/>
          <p:cNvPicPr>
            <a:picLocks noChangeAspect="1"/>
          </p:cNvPicPr>
          <p:nvPr/>
        </p:nvPicPr>
        <p:blipFill>
          <a:blip r:embed="rId3" cstate="print"/>
          <a:stretch>
            <a:fillRect/>
          </a:stretch>
        </p:blipFill>
        <p:spPr>
          <a:xfrm>
            <a:off x="762000" y="1129155"/>
            <a:ext cx="7620000" cy="5555849"/>
          </a:xfrm>
          <a:prstGeom prst="rect">
            <a:avLst/>
          </a:prstGeom>
        </p:spPr>
      </p:pic>
      <p:sp>
        <p:nvSpPr>
          <p:cNvPr id="10" name="Title 9"/>
          <p:cNvSpPr>
            <a:spLocks noGrp="1"/>
          </p:cNvSpPr>
          <p:nvPr>
            <p:ph type="title"/>
          </p:nvPr>
        </p:nvSpPr>
        <p:spPr>
          <a:xfrm>
            <a:off x="304800" y="152400"/>
            <a:ext cx="8382000" cy="1143000"/>
          </a:xfrm>
        </p:spPr>
        <p:txBody>
          <a:bodyPr>
            <a:normAutofit/>
          </a:bodyPr>
          <a:lstStyle/>
          <a:p>
            <a:r>
              <a:rPr lang="en-US" b="1" dirty="0"/>
              <a:t>Vectors</a:t>
            </a:r>
            <a:endParaRPr lang="en-US" dirty="0"/>
          </a:p>
        </p:txBody>
      </p:sp>
    </p:spTree>
    <p:extLst>
      <p:ext uri="{BB962C8B-B14F-4D97-AF65-F5344CB8AC3E}">
        <p14:creationId xmlns:p14="http://schemas.microsoft.com/office/powerpoint/2010/main" val="182028529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272241" y="30480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Document Representation</a:t>
            </a:r>
            <a:br>
              <a:rPr lang="en-US" sz="4000" b="1" dirty="0"/>
            </a:br>
            <a:r>
              <a:rPr lang="en-US" sz="4000" b="1" dirty="0"/>
              <a:t> in the Vector Model</a:t>
            </a:r>
            <a:endParaRPr lang="en-US" sz="40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76148" y="2133600"/>
            <a:ext cx="7924800" cy="3569854"/>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latin typeface="UC Berkeley OS Sign"/>
                <a:sym typeface="UC Berkeley OS Sign"/>
              </a:rPr>
              <a:t>Documents and queries are represented in the same way as word or term vectors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latin typeface="UC Berkeley OS Sign"/>
                <a:sym typeface="UC Berkeley OS Sign"/>
              </a:rPr>
              <a:t>Each dimension is the count of occurrences for a term</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latin typeface="UC Berkeley OS Sign"/>
                <a:sym typeface="UC Berkeley OS Sign"/>
              </a:rPr>
              <a:t>There is no representation of word order (sentence structure) in the vector - it is still just a BAG OF WORDS</a:t>
            </a:r>
          </a:p>
        </p:txBody>
      </p:sp>
    </p:spTree>
    <p:extLst>
      <p:ext uri="{BB962C8B-B14F-4D97-AF65-F5344CB8AC3E}">
        <p14:creationId xmlns:p14="http://schemas.microsoft.com/office/powerpoint/2010/main" val="2624629287"/>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262715" y="3810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Document Similarity</a:t>
            </a:r>
            <a:br>
              <a:rPr lang="en-US" sz="3600" b="1" dirty="0"/>
            </a:br>
            <a:r>
              <a:rPr lang="en-US" sz="3600" b="1" dirty="0"/>
              <a:t>in the Vector Model</a:t>
            </a:r>
            <a:endParaRPr lang="en-US" sz="36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14669" y="2133600"/>
            <a:ext cx="7924800" cy="4022926"/>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latin typeface="UC Berkeley OS Sign"/>
                <a:sym typeface="UC Berkeley OS Sign"/>
              </a:rPr>
              <a:t>Vector algebra provides a model for computing </a:t>
            </a:r>
            <a:r>
              <a:rPr lang="en-US" sz="3200" b="1" dirty="0">
                <a:solidFill>
                  <a:srgbClr val="FF0000"/>
                </a:solidFill>
                <a:latin typeface="UC Berkeley OS Sign"/>
                <a:sym typeface="UC Berkeley OS Sign"/>
              </a:rPr>
              <a:t>similarity</a:t>
            </a:r>
            <a:r>
              <a:rPr lang="en-US" sz="3200" dirty="0">
                <a:latin typeface="UC Berkeley OS Sign"/>
                <a:sym typeface="UC Berkeley OS Sign"/>
              </a:rPr>
              <a:t> between queries and documents and between documents because of </a:t>
            </a:r>
            <a:r>
              <a:rPr lang="en-US" sz="3200" dirty="0">
                <a:solidFill>
                  <a:srgbClr val="FF0000"/>
                </a:solidFill>
                <a:latin typeface="UC Berkeley OS Sign"/>
                <a:sym typeface="UC Berkeley OS Sign"/>
              </a:rPr>
              <a:t>assumption that "closeness in space" means "closeness in meaning”</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latin typeface="UC Berkeley OS Sign"/>
                <a:sym typeface="UC Berkeley OS Sign"/>
              </a:rPr>
              <a:t>How does this change the relevance measure?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a:solidFill>
                <a:srgbClr val="FF0000"/>
              </a:solidFill>
              <a:latin typeface="UC Berkeley OS Sign"/>
              <a:sym typeface="UC Berkeley OS Sign"/>
            </a:endParaRPr>
          </a:p>
        </p:txBody>
      </p:sp>
      <p:sp>
        <p:nvSpPr>
          <p:cNvPr id="6" name="Rectangle 5">
            <a:extLst>
              <a:ext uri="{FF2B5EF4-FFF2-40B4-BE49-F238E27FC236}">
                <a16:creationId xmlns:a16="http://schemas.microsoft.com/office/drawing/2014/main" id="{F6589FDE-2326-4DBD-9A83-4AC4692BA0F1}"/>
              </a:ext>
            </a:extLst>
          </p:cNvPr>
          <p:cNvSpPr/>
          <p:nvPr/>
        </p:nvSpPr>
        <p:spPr>
          <a:xfrm>
            <a:off x="2971800" y="5502116"/>
            <a:ext cx="5647662" cy="1077218"/>
          </a:xfrm>
          <a:prstGeom prst="rect">
            <a:avLst/>
          </a:prstGeom>
        </p:spPr>
        <p:txBody>
          <a:bodyPr wrap="square">
            <a:spAutoFit/>
          </a:bodyPr>
          <a:lstStyle/>
          <a:p>
            <a:r>
              <a:rPr lang="en-US" sz="3200" b="1" i="1" dirty="0">
                <a:solidFill>
                  <a:srgbClr val="FF0000"/>
                </a:solidFill>
                <a:latin typeface="UC Berkeley OS Sign"/>
                <a:cs typeface="Arial" pitchFamily="34" charset="0"/>
                <a:sym typeface="Arial" pitchFamily="34" charset="0"/>
              </a:rPr>
              <a:t>Have we defined “similarity” or are we just hand-waving?</a:t>
            </a:r>
            <a:endParaRPr lang="en-US" b="1" i="1" dirty="0"/>
          </a:p>
        </p:txBody>
      </p:sp>
    </p:spTree>
    <p:extLst>
      <p:ext uri="{BB962C8B-B14F-4D97-AF65-F5344CB8AC3E}">
        <p14:creationId xmlns:p14="http://schemas.microsoft.com/office/powerpoint/2010/main" val="26129338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43596" y="1524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Defining Similarity</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44</a:t>
            </a:fld>
            <a:endParaRPr lang="en-US" sz="1500" dirty="0">
              <a:solidFill>
                <a:srgbClr val="002955"/>
              </a:solidFill>
              <a:latin typeface="UC Berkeley OS Sign"/>
              <a:ea typeface="MS PGothic" pitchFamily="34" charset="-128"/>
              <a:sym typeface="UC Berkeley OS Sign"/>
            </a:endParaRPr>
          </a:p>
        </p:txBody>
      </p:sp>
      <p:sp>
        <p:nvSpPr>
          <p:cNvPr id="8" name="Rectangle 7"/>
          <p:cNvSpPr/>
          <p:nvPr/>
        </p:nvSpPr>
        <p:spPr>
          <a:xfrm>
            <a:off x="457200" y="1343397"/>
            <a:ext cx="7771954" cy="5893921"/>
          </a:xfrm>
          <a:prstGeom prst="rect">
            <a:avLst/>
          </a:prstGeom>
        </p:spPr>
        <p:txBody>
          <a:bodyPr wrap="square">
            <a:spAutoFit/>
          </a:bodyPr>
          <a:lstStyle/>
          <a:p>
            <a:pPr marL="342900" indent="-342900" fontAlgn="base">
              <a:lnSpc>
                <a:spcPct val="90000"/>
              </a:lnSpc>
              <a:spcBef>
                <a:spcPct val="20000"/>
              </a:spcBef>
              <a:spcAft>
                <a:spcPct val="0"/>
              </a:spcAft>
              <a:buClr>
                <a:srgbClr val="002955"/>
              </a:buClr>
              <a:buSzPct val="44000"/>
              <a:buFont typeface="Arial" pitchFamily="34" charset="0"/>
              <a:buChar char="•"/>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000" dirty="0"/>
              <a:t>Some people say that similarity is a meaningless and "mostly vacuous" concept because </a:t>
            </a:r>
            <a:r>
              <a:rPr lang="en-US" sz="3000" dirty="0">
                <a:solidFill>
                  <a:srgbClr val="FF0000"/>
                </a:solidFill>
              </a:rPr>
              <a:t>there must always be some unstated description properties when two things are compared</a:t>
            </a:r>
          </a:p>
          <a:p>
            <a:pPr marL="342900" indent="-342900" fontAlgn="base">
              <a:lnSpc>
                <a:spcPct val="90000"/>
              </a:lnSpc>
              <a:spcBef>
                <a:spcPct val="20000"/>
              </a:spcBef>
              <a:spcAft>
                <a:spcPct val="0"/>
              </a:spcAft>
              <a:buClr>
                <a:srgbClr val="002955"/>
              </a:buClr>
              <a:buSzPct val="44000"/>
              <a:buFont typeface="Arial" pitchFamily="34" charset="0"/>
              <a:buChar char="•"/>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000" dirty="0"/>
              <a:t>Once similarity is defined in terms of specific properties and some metric for comparing them,  there is nothing for a "similarity" mechanism to do</a:t>
            </a:r>
          </a:p>
          <a:p>
            <a:pPr marL="342900" indent="-342900" fontAlgn="base">
              <a:lnSpc>
                <a:spcPct val="90000"/>
              </a:lnSpc>
              <a:spcBef>
                <a:spcPct val="20000"/>
              </a:spcBef>
              <a:spcAft>
                <a:spcPct val="0"/>
              </a:spcAft>
              <a:buClr>
                <a:srgbClr val="002955"/>
              </a:buClr>
              <a:buSzPct val="44000"/>
              <a:buFont typeface="Arial" pitchFamily="34" charset="0"/>
              <a:buChar char="•"/>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b="1" i="1" dirty="0">
                <a:solidFill>
                  <a:srgbClr val="FF0000"/>
                </a:solidFill>
              </a:rPr>
              <a:t>Defining similarity in some way based on properties is an implementation of which model of category membership?</a:t>
            </a:r>
          </a:p>
          <a:p>
            <a:pPr marL="342900" indent="-342900" fontAlgn="base">
              <a:lnSpc>
                <a:spcPct val="90000"/>
              </a:lnSpc>
              <a:spcBef>
                <a:spcPct val="20000"/>
              </a:spcBef>
              <a:spcAft>
                <a:spcPct val="0"/>
              </a:spcAft>
              <a:buClr>
                <a:srgbClr val="002955"/>
              </a:buClr>
              <a:buSzPct val="44000"/>
              <a:buFont typeface="Arial" pitchFamily="34" charset="0"/>
              <a:buChar char="•"/>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a:solidFill>
                <a:srgbClr val="FF0000"/>
              </a:solidFill>
            </a:endParaRPr>
          </a:p>
        </p:txBody>
      </p:sp>
    </p:spTree>
    <p:extLst>
      <p:ext uri="{BB962C8B-B14F-4D97-AF65-F5344CB8AC3E}">
        <p14:creationId xmlns:p14="http://schemas.microsoft.com/office/powerpoint/2010/main" val="1921057260"/>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6858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Calculating Similarity in Vector Models</a:t>
            </a:r>
            <a:endParaRPr lang="en-US" sz="34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143000"/>
            <a:ext cx="8229600" cy="464277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The similarity between a query and a document, or between two documents, is defined as the "inner product" of their vectors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The inner product of two vectors is the sum of the products of their overlapping terms (so similarity increases when they have more terms in common)</a:t>
            </a:r>
          </a:p>
          <a:p>
            <a:pPr marL="160729" indent="-160729" eaLnBrk="0" hangingPunct="0">
              <a:lnSpc>
                <a:spcPct val="92000"/>
              </a:lnSpc>
              <a:spcBef>
                <a:spcPts val="1266"/>
              </a:spcBef>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 v1 = (3, 8, 4)   v2 = (2, 3, 1)</a:t>
            </a:r>
          </a:p>
          <a:p>
            <a:pPr marL="160729" indent="-160729" eaLnBrk="0" hangingPunct="0">
              <a:lnSpc>
                <a:spcPct val="92000"/>
              </a:lnSpc>
              <a:spcBef>
                <a:spcPts val="1266"/>
              </a:spcBef>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 (3, 8, 4) x (2, 3, 1) = (3 x 2) + (8 x 3) + (4 x 1) = 34</a:t>
            </a:r>
          </a:p>
        </p:txBody>
      </p:sp>
      <p:sp>
        <p:nvSpPr>
          <p:cNvPr id="3" name="TextBox 2">
            <a:extLst>
              <a:ext uri="{FF2B5EF4-FFF2-40B4-BE49-F238E27FC236}">
                <a16:creationId xmlns:a16="http://schemas.microsoft.com/office/drawing/2014/main" id="{45A30DDF-6149-4DBC-B78D-6DDD9B443621}"/>
              </a:ext>
            </a:extLst>
          </p:cNvPr>
          <p:cNvSpPr txBox="1"/>
          <p:nvPr/>
        </p:nvSpPr>
        <p:spPr>
          <a:xfrm>
            <a:off x="494853" y="5614272"/>
            <a:ext cx="8001000" cy="1077218"/>
          </a:xfrm>
          <a:prstGeom prst="rect">
            <a:avLst/>
          </a:prstGeom>
          <a:noFill/>
        </p:spPr>
        <p:txBody>
          <a:bodyPr wrap="square" rtlCol="0">
            <a:spAutoFit/>
          </a:bodyPr>
          <a:lstStyle/>
          <a:p>
            <a:r>
              <a:rPr lang="en-US" sz="3200" b="1" i="1" dirty="0">
                <a:solidFill>
                  <a:srgbClr val="FF0000"/>
                </a:solidFill>
              </a:rPr>
              <a:t>Other models define similarity differently.  Next lecture!</a:t>
            </a:r>
          </a:p>
        </p:txBody>
      </p:sp>
    </p:spTree>
    <p:extLst>
      <p:ext uri="{BB962C8B-B14F-4D97-AF65-F5344CB8AC3E}">
        <p14:creationId xmlns:p14="http://schemas.microsoft.com/office/powerpoint/2010/main" val="3541463978"/>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 y="533400"/>
            <a:ext cx="6276975" cy="5819775"/>
          </a:xfrm>
          <a:prstGeom prst="rect">
            <a:avLst/>
          </a:prstGeom>
        </p:spPr>
      </p:pic>
      <p:sp>
        <p:nvSpPr>
          <p:cNvPr id="3" name="TextBox 2"/>
          <p:cNvSpPr txBox="1"/>
          <p:nvPr/>
        </p:nvSpPr>
        <p:spPr>
          <a:xfrm>
            <a:off x="6629400" y="1219200"/>
            <a:ext cx="2057400" cy="4154984"/>
          </a:xfrm>
          <a:prstGeom prst="rect">
            <a:avLst/>
          </a:prstGeom>
          <a:noFill/>
        </p:spPr>
        <p:txBody>
          <a:bodyPr wrap="square" rtlCol="0">
            <a:spAutoFit/>
          </a:bodyPr>
          <a:lstStyle/>
          <a:p>
            <a:r>
              <a:rPr lang="en-US" sz="2400" b="1" dirty="0"/>
              <a:t>When document vectors are normalized to length 1, the cosine between them is a similarity measure that ranges from 0 to 1</a:t>
            </a:r>
          </a:p>
        </p:txBody>
      </p:sp>
    </p:spTree>
    <p:extLst>
      <p:ext uri="{BB962C8B-B14F-4D97-AF65-F5344CB8AC3E}">
        <p14:creationId xmlns:p14="http://schemas.microsoft.com/office/powerpoint/2010/main" val="41261410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Document x Term Matrix</a:t>
            </a:r>
            <a:endParaRPr lang="en-US" sz="34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609600"/>
            <a:ext cx="8458200" cy="176429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We can represent for each document the frequency of the words (or terms created by stemming morphologically related words) that it contains</a:t>
            </a:r>
            <a:endParaRPr lang="en-US" sz="2800" dirty="0">
              <a:latin typeface="UC Berkeley OS Sign"/>
              <a:sym typeface="UC Berkeley OS Sign"/>
            </a:endParaRPr>
          </a:p>
        </p:txBody>
      </p:sp>
      <p:pic>
        <p:nvPicPr>
          <p:cNvPr id="8" name="Picture 7" descr="DocumentVectorMatrix.gif"/>
          <p:cNvPicPr>
            <a:picLocks noChangeAspect="1"/>
          </p:cNvPicPr>
          <p:nvPr/>
        </p:nvPicPr>
        <p:blipFill>
          <a:blip r:embed="rId3" cstate="print"/>
          <a:stretch>
            <a:fillRect/>
          </a:stretch>
        </p:blipFill>
        <p:spPr>
          <a:xfrm>
            <a:off x="838200" y="2438400"/>
            <a:ext cx="7543800" cy="4143375"/>
          </a:xfrm>
          <a:prstGeom prst="rect">
            <a:avLst/>
          </a:prstGeom>
        </p:spPr>
      </p:pic>
    </p:spTree>
    <p:extLst>
      <p:ext uri="{BB962C8B-B14F-4D97-AF65-F5344CB8AC3E}">
        <p14:creationId xmlns:p14="http://schemas.microsoft.com/office/powerpoint/2010/main" val="3766004862"/>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48</a:t>
            </a:fld>
            <a:endParaRPr lang="en-US" sz="1500" dirty="0">
              <a:solidFill>
                <a:srgbClr val="002955"/>
              </a:solidFill>
              <a:latin typeface="UC Berkeley OS Sign"/>
              <a:ea typeface="MS PGothic" pitchFamily="34" charset="-128"/>
              <a:sym typeface="UC Berkeley OS Sign"/>
            </a:endParaRPr>
          </a:p>
        </p:txBody>
      </p:sp>
      <p:pic>
        <p:nvPicPr>
          <p:cNvPr id="8" name="Picture 7" descr="MartialArtsCategories.gif"/>
          <p:cNvPicPr>
            <a:picLocks noChangeAspect="1"/>
          </p:cNvPicPr>
          <p:nvPr/>
        </p:nvPicPr>
        <p:blipFill>
          <a:blip r:embed="rId3" cstate="print"/>
          <a:stretch>
            <a:fillRect/>
          </a:stretch>
        </p:blipFill>
        <p:spPr>
          <a:xfrm>
            <a:off x="762000" y="1703822"/>
            <a:ext cx="7620000" cy="4406515"/>
          </a:xfrm>
          <a:prstGeom prst="rect">
            <a:avLst/>
          </a:prstGeom>
        </p:spPr>
      </p:pic>
      <p:sp>
        <p:nvSpPr>
          <p:cNvPr id="10" name="Title 9"/>
          <p:cNvSpPr>
            <a:spLocks noGrp="1"/>
          </p:cNvSpPr>
          <p:nvPr>
            <p:ph type="title"/>
          </p:nvPr>
        </p:nvSpPr>
        <p:spPr>
          <a:xfrm>
            <a:off x="304800" y="152400"/>
            <a:ext cx="8382000" cy="1143000"/>
          </a:xfrm>
        </p:spPr>
        <p:txBody>
          <a:bodyPr>
            <a:normAutofit/>
          </a:bodyPr>
          <a:lstStyle/>
          <a:p>
            <a:r>
              <a:rPr lang="en-US" b="1" dirty="0"/>
              <a:t>Document Vector</a:t>
            </a:r>
            <a:endParaRPr lang="en-US" dirty="0"/>
          </a:p>
        </p:txBody>
      </p:sp>
    </p:spTree>
    <p:extLst>
      <p:ext uri="{BB962C8B-B14F-4D97-AF65-F5344CB8AC3E}">
        <p14:creationId xmlns:p14="http://schemas.microsoft.com/office/powerpoint/2010/main" val="3027601851"/>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49</a:t>
            </a:fld>
            <a:endParaRPr lang="en-US" sz="1500" dirty="0">
              <a:solidFill>
                <a:srgbClr val="002955"/>
              </a:solidFill>
              <a:latin typeface="UC Berkeley OS Sign"/>
              <a:ea typeface="MS PGothic" pitchFamily="34" charset="-128"/>
              <a:sym typeface="UC Berkeley OS Sign"/>
            </a:endParaRPr>
          </a:p>
        </p:txBody>
      </p:sp>
      <p:pic>
        <p:nvPicPr>
          <p:cNvPr id="8" name="Picture 7" descr="MartialArtsCategories.gif"/>
          <p:cNvPicPr>
            <a:picLocks noChangeAspect="1"/>
          </p:cNvPicPr>
          <p:nvPr/>
        </p:nvPicPr>
        <p:blipFill>
          <a:blip r:embed="rId3" cstate="print"/>
          <a:stretch>
            <a:fillRect/>
          </a:stretch>
        </p:blipFill>
        <p:spPr>
          <a:xfrm>
            <a:off x="762000" y="1862572"/>
            <a:ext cx="7620000" cy="4089015"/>
          </a:xfrm>
          <a:prstGeom prst="rect">
            <a:avLst/>
          </a:prstGeom>
        </p:spPr>
      </p:pic>
      <p:sp>
        <p:nvSpPr>
          <p:cNvPr id="10" name="Title 9"/>
          <p:cNvSpPr>
            <a:spLocks noGrp="1"/>
          </p:cNvSpPr>
          <p:nvPr>
            <p:ph type="title"/>
          </p:nvPr>
        </p:nvSpPr>
        <p:spPr>
          <a:xfrm>
            <a:off x="304800" y="152400"/>
            <a:ext cx="8382000" cy="1143000"/>
          </a:xfrm>
        </p:spPr>
        <p:txBody>
          <a:bodyPr>
            <a:normAutofit/>
          </a:bodyPr>
          <a:lstStyle/>
          <a:p>
            <a:r>
              <a:rPr lang="en-US" b="1" dirty="0"/>
              <a:t>Document Vector</a:t>
            </a:r>
            <a:endParaRPr lang="en-US" dirty="0"/>
          </a:p>
        </p:txBody>
      </p:sp>
    </p:spTree>
    <p:extLst>
      <p:ext uri="{BB962C8B-B14F-4D97-AF65-F5344CB8AC3E}">
        <p14:creationId xmlns:p14="http://schemas.microsoft.com/office/powerpoint/2010/main" val="379961891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DD6A8C5-2580-4F4E-849E-8D379F71B727}"/>
              </a:ext>
            </a:extLst>
          </p:cNvPr>
          <p:cNvPicPr>
            <a:picLocks noGrp="1" noChangeAspect="1"/>
          </p:cNvPicPr>
          <p:nvPr>
            <p:ph idx="1"/>
          </p:nvPr>
        </p:nvPicPr>
        <p:blipFill>
          <a:blip r:embed="rId2"/>
          <a:stretch>
            <a:fillRect/>
          </a:stretch>
        </p:blipFill>
        <p:spPr>
          <a:xfrm>
            <a:off x="1828800" y="228600"/>
            <a:ext cx="3886200" cy="1740090"/>
          </a:xfrm>
          <a:prstGeom prst="rect">
            <a:avLst/>
          </a:prstGeom>
        </p:spPr>
      </p:pic>
      <p:sp>
        <p:nvSpPr>
          <p:cNvPr id="5" name="TextBox 4">
            <a:extLst>
              <a:ext uri="{FF2B5EF4-FFF2-40B4-BE49-F238E27FC236}">
                <a16:creationId xmlns:a16="http://schemas.microsoft.com/office/drawing/2014/main" id="{B8547B8D-290F-4A7E-85C2-9A86ADDCFB8A}"/>
              </a:ext>
            </a:extLst>
          </p:cNvPr>
          <p:cNvSpPr txBox="1"/>
          <p:nvPr/>
        </p:nvSpPr>
        <p:spPr>
          <a:xfrm>
            <a:off x="457200" y="1828800"/>
            <a:ext cx="8153400"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a:t>This week’s lectures on Computational Description and Computational Classification are an insane attempt to compress a semester of information science and machine learning topics into two lectures</a:t>
            </a:r>
          </a:p>
          <a:p>
            <a:pPr marL="285750" indent="-285750">
              <a:buFont typeface="Arial" panose="020B0604020202020204" pitchFamily="34" charset="0"/>
              <a:buChar char="•"/>
            </a:pPr>
            <a:r>
              <a:rPr lang="en-US" sz="2400" dirty="0"/>
              <a:t>My goal is to help you see how these topics fit into the discipline of organizing, not to fully explain them in much detail (which is why we had the exam last week that didn’t include these topics)</a:t>
            </a:r>
          </a:p>
          <a:p>
            <a:pPr marL="285750" indent="-285750">
              <a:buFont typeface="Arial" panose="020B0604020202020204" pitchFamily="34" charset="0"/>
              <a:buChar char="•"/>
            </a:pPr>
            <a:r>
              <a:rPr lang="en-US" sz="2400" dirty="0"/>
              <a:t>I will be speed talking through my slides (even more than usual) because I expect that if you care, you will study them when you have time after the semester is over</a:t>
            </a:r>
          </a:p>
          <a:p>
            <a:pPr marL="285750" indent="-285750">
              <a:buFont typeface="Arial" panose="020B0604020202020204" pitchFamily="34" charset="0"/>
              <a:buChar char="•"/>
            </a:pPr>
            <a:r>
              <a:rPr lang="en-US" sz="2400" dirty="0"/>
              <a:t>If you’re not into these topics, feel free to turn off your video, drop off, or work on your case study, or something else</a:t>
            </a:r>
          </a:p>
        </p:txBody>
      </p:sp>
      <p:pic>
        <p:nvPicPr>
          <p:cNvPr id="7" name="Picture 6">
            <a:extLst>
              <a:ext uri="{FF2B5EF4-FFF2-40B4-BE49-F238E27FC236}">
                <a16:creationId xmlns:a16="http://schemas.microsoft.com/office/drawing/2014/main" id="{10388576-1435-4D2D-9D32-5956CBEB5B40}"/>
              </a:ext>
            </a:extLst>
          </p:cNvPr>
          <p:cNvPicPr>
            <a:picLocks noChangeAspect="1"/>
          </p:cNvPicPr>
          <p:nvPr/>
        </p:nvPicPr>
        <p:blipFill>
          <a:blip r:embed="rId3"/>
          <a:stretch>
            <a:fillRect/>
          </a:stretch>
        </p:blipFill>
        <p:spPr>
          <a:xfrm>
            <a:off x="5943600" y="228600"/>
            <a:ext cx="1600200" cy="1600200"/>
          </a:xfrm>
          <a:prstGeom prst="rect">
            <a:avLst/>
          </a:prstGeom>
        </p:spPr>
      </p:pic>
    </p:spTree>
    <p:extLst>
      <p:ext uri="{BB962C8B-B14F-4D97-AF65-F5344CB8AC3E}">
        <p14:creationId xmlns:p14="http://schemas.microsoft.com/office/powerpoint/2010/main" val="40466148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50</a:t>
            </a:fld>
            <a:endParaRPr lang="en-US" sz="1500" dirty="0">
              <a:solidFill>
                <a:srgbClr val="002955"/>
              </a:solidFill>
              <a:latin typeface="UC Berkeley OS Sign"/>
              <a:ea typeface="MS PGothic" pitchFamily="34" charset="-128"/>
              <a:sym typeface="UC Berkeley OS Sign"/>
            </a:endParaRPr>
          </a:p>
        </p:txBody>
      </p:sp>
      <p:pic>
        <p:nvPicPr>
          <p:cNvPr id="8" name="Picture 7" descr="MartialArtsCategories.gif"/>
          <p:cNvPicPr>
            <a:picLocks noChangeAspect="1"/>
          </p:cNvPicPr>
          <p:nvPr/>
        </p:nvPicPr>
        <p:blipFill>
          <a:blip r:embed="rId3" cstate="print"/>
          <a:stretch>
            <a:fillRect/>
          </a:stretch>
        </p:blipFill>
        <p:spPr>
          <a:xfrm>
            <a:off x="685799" y="1371600"/>
            <a:ext cx="8063519" cy="4876800"/>
          </a:xfrm>
          <a:prstGeom prst="rect">
            <a:avLst/>
          </a:prstGeom>
        </p:spPr>
      </p:pic>
      <p:sp>
        <p:nvSpPr>
          <p:cNvPr id="10" name="Title 9"/>
          <p:cNvSpPr>
            <a:spLocks noGrp="1"/>
          </p:cNvSpPr>
          <p:nvPr>
            <p:ph type="title"/>
          </p:nvPr>
        </p:nvSpPr>
        <p:spPr>
          <a:xfrm>
            <a:off x="304800" y="152400"/>
            <a:ext cx="8382000" cy="1143000"/>
          </a:xfrm>
        </p:spPr>
        <p:txBody>
          <a:bodyPr>
            <a:normAutofit/>
          </a:bodyPr>
          <a:lstStyle/>
          <a:p>
            <a:r>
              <a:rPr lang="en-US" b="1" dirty="0"/>
              <a:t>Documents in Term Space – 2D</a:t>
            </a:r>
            <a:endParaRPr lang="en-US" dirty="0"/>
          </a:p>
        </p:txBody>
      </p:sp>
    </p:spTree>
    <p:extLst>
      <p:ext uri="{BB962C8B-B14F-4D97-AF65-F5344CB8AC3E}">
        <p14:creationId xmlns:p14="http://schemas.microsoft.com/office/powerpoint/2010/main" val="2083794738"/>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1524000"/>
            <a:ext cx="5715000" cy="3785652"/>
          </a:xfrm>
          <a:prstGeom prst="rect">
            <a:avLst/>
          </a:prstGeom>
          <a:noFill/>
        </p:spPr>
        <p:txBody>
          <a:bodyPr wrap="square" rtlCol="0">
            <a:spAutoFit/>
          </a:bodyPr>
          <a:lstStyle/>
          <a:p>
            <a:r>
              <a:rPr lang="en-US" sz="6000" dirty="0">
                <a:solidFill>
                  <a:srgbClr val="FF0000"/>
                </a:solidFill>
              </a:rPr>
              <a:t>Term Distributions as Document Descriptions</a:t>
            </a:r>
          </a:p>
        </p:txBody>
      </p:sp>
    </p:spTree>
    <p:extLst>
      <p:ext uri="{BB962C8B-B14F-4D97-AF65-F5344CB8AC3E}">
        <p14:creationId xmlns:p14="http://schemas.microsoft.com/office/powerpoint/2010/main" val="34255701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09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a:t>The Zipf Distribution</a:t>
            </a:r>
            <a:endParaRPr lang="en-US" sz="40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914400" y="1752600"/>
            <a:ext cx="7315200" cy="3849995"/>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In any natural language, we can observe that:</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A few items occur very frequently</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A medium number of items have medium frequency </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Very many items occur very infrequently (the “long tail”)</a:t>
            </a:r>
          </a:p>
        </p:txBody>
      </p:sp>
    </p:spTree>
    <p:extLst>
      <p:ext uri="{BB962C8B-B14F-4D97-AF65-F5344CB8AC3E}">
        <p14:creationId xmlns:p14="http://schemas.microsoft.com/office/powerpoint/2010/main" val="1346616982"/>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09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The Zipf Distribution</a:t>
            </a:r>
            <a:endParaRPr lang="en-US" sz="40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85800" y="1752600"/>
            <a:ext cx="7239000" cy="464277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An approximate model of this distribution is the Zipf Distribution, which says that the frequency of the </a:t>
            </a:r>
            <a:r>
              <a:rPr lang="en-US" sz="2800" dirty="0" err="1">
                <a:latin typeface="UC Berkeley OS Sign"/>
                <a:sym typeface="UC Berkeley OS Sign"/>
              </a:rPr>
              <a:t>i-th</a:t>
            </a:r>
            <a:r>
              <a:rPr lang="en-US" sz="2800" dirty="0">
                <a:latin typeface="UC Berkeley OS Sign"/>
                <a:sym typeface="UC Berkeley OS Sign"/>
              </a:rPr>
              <a:t> most frequent word is 1/(</a:t>
            </a:r>
            <a:r>
              <a:rPr lang="en-US" sz="2800" dirty="0" err="1">
                <a:latin typeface="UC Berkeley OS Sign"/>
                <a:sym typeface="UC Berkeley OS Sign"/>
              </a:rPr>
              <a:t>i^a</a:t>
            </a:r>
            <a:r>
              <a:rPr lang="en-US" sz="2800" dirty="0">
                <a:latin typeface="UC Berkeley OS Sign"/>
                <a:sym typeface="UC Berkeley OS Sign"/>
              </a:rPr>
              <a:t>) times that of the most frequent word</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Because of the huge range in frequency and the long tail, the distribution is often drawn on a </a:t>
            </a:r>
            <a:r>
              <a:rPr lang="en-US" sz="2800" dirty="0">
                <a:solidFill>
                  <a:srgbClr val="FF0000"/>
                </a:solidFill>
                <a:latin typeface="UC Berkeley OS Sign"/>
                <a:sym typeface="UC Berkeley OS Sign"/>
              </a:rPr>
              <a:t>log-log</a:t>
            </a:r>
            <a:r>
              <a:rPr lang="en-US" sz="2800" dirty="0">
                <a:latin typeface="UC Berkeley OS Sign"/>
                <a:sym typeface="UC Berkeley OS Sign"/>
              </a:rPr>
              <a:t> scale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latin typeface="UC Berkeley OS Sign"/>
              <a:sym typeface="UC Berkeley OS Sign"/>
            </a:endParaRP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latin typeface="UC Berkeley OS Sign"/>
              <a:sym typeface="UC Berkeley OS Sign"/>
            </a:endParaRPr>
          </a:p>
        </p:txBody>
      </p:sp>
    </p:spTree>
    <p:extLst>
      <p:ext uri="{BB962C8B-B14F-4D97-AF65-F5344CB8AC3E}">
        <p14:creationId xmlns:p14="http://schemas.microsoft.com/office/powerpoint/2010/main" val="4279754874"/>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54</a:t>
            </a:fld>
            <a:endParaRPr lang="en-US" sz="1500" dirty="0">
              <a:solidFill>
                <a:srgbClr val="002955"/>
              </a:solidFill>
              <a:latin typeface="UC Berkeley OS Sign"/>
              <a:ea typeface="MS PGothic" pitchFamily="34" charset="-128"/>
              <a:sym typeface="UC Berkeley OS Sign"/>
            </a:endParaRPr>
          </a:p>
        </p:txBody>
      </p:sp>
      <p:sp>
        <p:nvSpPr>
          <p:cNvPr id="10" name="Title 9"/>
          <p:cNvSpPr>
            <a:spLocks noGrp="1"/>
          </p:cNvSpPr>
          <p:nvPr>
            <p:ph type="title"/>
          </p:nvPr>
        </p:nvSpPr>
        <p:spPr>
          <a:xfrm>
            <a:off x="304800" y="152400"/>
            <a:ext cx="8382000" cy="1143000"/>
          </a:xfrm>
        </p:spPr>
        <p:txBody>
          <a:bodyPr>
            <a:normAutofit fontScale="90000"/>
          </a:bodyPr>
          <a:lstStyle/>
          <a:p>
            <a:r>
              <a:rPr lang="en-US" b="1" dirty="0"/>
              <a:t>Zipf Distribution – Linear</a:t>
            </a:r>
            <a:br>
              <a:rPr lang="en-US" b="1" dirty="0"/>
            </a:br>
            <a:r>
              <a:rPr lang="en-US" b="1" dirty="0"/>
              <a:t> vs. Log Plotting</a:t>
            </a:r>
            <a:endParaRPr lang="en-US" dirty="0"/>
          </a:p>
        </p:txBody>
      </p:sp>
      <p:pic>
        <p:nvPicPr>
          <p:cNvPr id="6" name="Picture 2"/>
          <p:cNvPicPr>
            <a:picLocks noChangeAspect="1" noChangeArrowheads="1"/>
          </p:cNvPicPr>
          <p:nvPr/>
        </p:nvPicPr>
        <p:blipFill>
          <a:blip r:embed="rId3" cstate="print"/>
          <a:stretch>
            <a:fillRect/>
          </a:stretch>
        </p:blipFill>
        <p:spPr bwMode="auto">
          <a:xfrm>
            <a:off x="228600" y="1676400"/>
            <a:ext cx="8599931" cy="4343400"/>
          </a:xfrm>
          <a:prstGeom prst="rect">
            <a:avLst/>
          </a:prstGeom>
          <a:noFill/>
          <a:ln w="9525">
            <a:noFill/>
            <a:miter lim="800000"/>
            <a:headEnd/>
            <a:tailEnd/>
          </a:ln>
        </p:spPr>
      </p:pic>
    </p:spTree>
    <p:extLst>
      <p:ext uri="{BB962C8B-B14F-4D97-AF65-F5344CB8AC3E}">
        <p14:creationId xmlns:p14="http://schemas.microsoft.com/office/powerpoint/2010/main" val="4191966025"/>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55</a:t>
            </a:fld>
            <a:endParaRPr lang="en-US" sz="1500" dirty="0">
              <a:solidFill>
                <a:srgbClr val="002955"/>
              </a:solidFill>
              <a:latin typeface="UC Berkeley OS Sign"/>
              <a:ea typeface="MS PGothic" pitchFamily="34" charset="-128"/>
              <a:sym typeface="UC Berkeley OS Sign"/>
            </a:endParaRPr>
          </a:p>
        </p:txBody>
      </p:sp>
      <p:sp>
        <p:nvSpPr>
          <p:cNvPr id="10" name="Title 9"/>
          <p:cNvSpPr>
            <a:spLocks noGrp="1"/>
          </p:cNvSpPr>
          <p:nvPr>
            <p:ph type="title"/>
          </p:nvPr>
        </p:nvSpPr>
        <p:spPr>
          <a:xfrm>
            <a:off x="304800" y="152400"/>
            <a:ext cx="8382000" cy="1143000"/>
          </a:xfrm>
        </p:spPr>
        <p:txBody>
          <a:bodyPr>
            <a:normAutofit/>
          </a:bodyPr>
          <a:lstStyle/>
          <a:p>
            <a:r>
              <a:rPr lang="en-US" b="1" dirty="0"/>
              <a:t>Zipf Distribution – US Constitution</a:t>
            </a:r>
            <a:endParaRPr lang="en-US" dirty="0"/>
          </a:p>
        </p:txBody>
      </p:sp>
      <p:pic>
        <p:nvPicPr>
          <p:cNvPr id="6" name="Picture 2"/>
          <p:cNvPicPr>
            <a:picLocks noChangeAspect="1" noChangeArrowheads="1"/>
          </p:cNvPicPr>
          <p:nvPr/>
        </p:nvPicPr>
        <p:blipFill>
          <a:blip r:embed="rId3" cstate="print"/>
          <a:srcRect/>
          <a:stretch>
            <a:fillRect/>
          </a:stretch>
        </p:blipFill>
        <p:spPr bwMode="auto">
          <a:xfrm>
            <a:off x="3485" y="1447800"/>
            <a:ext cx="9140515" cy="4095750"/>
          </a:xfrm>
          <a:prstGeom prst="rect">
            <a:avLst/>
          </a:prstGeom>
          <a:noFill/>
          <a:ln w="9525">
            <a:noFill/>
            <a:miter lim="800000"/>
            <a:headEnd/>
            <a:tailEnd/>
          </a:ln>
        </p:spPr>
      </p:pic>
      <p:sp>
        <p:nvSpPr>
          <p:cNvPr id="2" name="TextBox 1"/>
          <p:cNvSpPr txBox="1"/>
          <p:nvPr/>
        </p:nvSpPr>
        <p:spPr>
          <a:xfrm>
            <a:off x="685800" y="6096000"/>
            <a:ext cx="4572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488868350"/>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56</a:t>
            </a:fld>
            <a:endParaRPr lang="en-US" sz="1500" dirty="0">
              <a:solidFill>
                <a:srgbClr val="002955"/>
              </a:solidFill>
              <a:latin typeface="UC Berkeley OS Sign"/>
              <a:ea typeface="MS PGothic" pitchFamily="34" charset="-128"/>
              <a:sym typeface="UC Berkeley OS Sign"/>
            </a:endParaRPr>
          </a:p>
        </p:txBody>
      </p:sp>
      <p:sp>
        <p:nvSpPr>
          <p:cNvPr id="10" name="Title 9"/>
          <p:cNvSpPr>
            <a:spLocks noGrp="1"/>
          </p:cNvSpPr>
          <p:nvPr>
            <p:ph type="title"/>
          </p:nvPr>
        </p:nvSpPr>
        <p:spPr>
          <a:xfrm>
            <a:off x="304800" y="152400"/>
            <a:ext cx="8382000" cy="1143000"/>
          </a:xfrm>
        </p:spPr>
        <p:txBody>
          <a:bodyPr>
            <a:normAutofit fontScale="90000"/>
          </a:bodyPr>
          <a:lstStyle/>
          <a:p>
            <a:r>
              <a:rPr lang="en-US" b="1" dirty="0"/>
              <a:t>Zipf Distribution – Alice in Wonderland</a:t>
            </a:r>
            <a:endParaRPr lang="en-US" dirty="0"/>
          </a:p>
        </p:txBody>
      </p:sp>
      <p:pic>
        <p:nvPicPr>
          <p:cNvPr id="2051" name="Picture 3"/>
          <p:cNvPicPr>
            <a:picLocks noChangeAspect="1" noChangeArrowheads="1"/>
          </p:cNvPicPr>
          <p:nvPr/>
        </p:nvPicPr>
        <p:blipFill>
          <a:blip r:embed="rId3" cstate="print"/>
          <a:srcRect/>
          <a:stretch>
            <a:fillRect/>
          </a:stretch>
        </p:blipFill>
        <p:spPr bwMode="auto">
          <a:xfrm>
            <a:off x="131445" y="1447800"/>
            <a:ext cx="9012555" cy="4175701"/>
          </a:xfrm>
          <a:prstGeom prst="rect">
            <a:avLst/>
          </a:prstGeom>
          <a:noFill/>
          <a:ln w="9525">
            <a:noFill/>
            <a:miter lim="800000"/>
            <a:headEnd/>
            <a:tailEnd/>
          </a:ln>
        </p:spPr>
      </p:pic>
      <p:sp>
        <p:nvSpPr>
          <p:cNvPr id="8" name="TextBox 7">
            <a:hlinkClick r:id="rId4"/>
          </p:cNvPr>
          <p:cNvSpPr txBox="1"/>
          <p:nvPr/>
        </p:nvSpPr>
        <p:spPr>
          <a:xfrm>
            <a:off x="943303" y="5838229"/>
            <a:ext cx="7620000" cy="461665"/>
          </a:xfrm>
          <a:prstGeom prst="rect">
            <a:avLst/>
          </a:prstGeom>
          <a:noFill/>
        </p:spPr>
        <p:txBody>
          <a:bodyPr wrap="square" rtlCol="0">
            <a:spAutoFit/>
          </a:bodyPr>
          <a:lstStyle/>
          <a:p>
            <a:endParaRPr lang="en-US" sz="2400" dirty="0"/>
          </a:p>
        </p:txBody>
      </p:sp>
    </p:spTree>
    <p:extLst>
      <p:ext uri="{BB962C8B-B14F-4D97-AF65-F5344CB8AC3E}">
        <p14:creationId xmlns:p14="http://schemas.microsoft.com/office/powerpoint/2010/main" val="3385891526"/>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0489" y="1019278"/>
            <a:ext cx="6248400" cy="5068147"/>
          </a:xfrm>
          <a:prstGeom prst="rect">
            <a:avLst/>
          </a:prstGeom>
        </p:spPr>
      </p:pic>
      <p:sp>
        <p:nvSpPr>
          <p:cNvPr id="3" name="Rectangle 2"/>
          <p:cNvSpPr/>
          <p:nvPr/>
        </p:nvSpPr>
        <p:spPr>
          <a:xfrm>
            <a:off x="1143000" y="232348"/>
            <a:ext cx="7848600" cy="769441"/>
          </a:xfrm>
          <a:prstGeom prst="rect">
            <a:avLst/>
          </a:prstGeom>
        </p:spPr>
        <p:txBody>
          <a:bodyPr wrap="square">
            <a:spAutoFit/>
          </a:bodyPr>
          <a:lstStyle/>
          <a:p>
            <a:r>
              <a:rPr lang="en-US" sz="4400" b="1" dirty="0" err="1">
                <a:solidFill>
                  <a:prstClr val="black"/>
                </a:solidFill>
                <a:ea typeface="+mj-ea"/>
                <a:cs typeface="+mj-cs"/>
              </a:rPr>
              <a:t>Zipf</a:t>
            </a:r>
            <a:r>
              <a:rPr lang="en-US" sz="4400" b="1" dirty="0">
                <a:solidFill>
                  <a:prstClr val="black"/>
                </a:solidFill>
                <a:ea typeface="+mj-ea"/>
                <a:cs typeface="+mj-cs"/>
              </a:rPr>
              <a:t> – Bible in 3 Languages</a:t>
            </a:r>
            <a:endParaRPr lang="en-US" dirty="0"/>
          </a:p>
        </p:txBody>
      </p:sp>
      <p:sp>
        <p:nvSpPr>
          <p:cNvPr id="4" name="TextBox 3"/>
          <p:cNvSpPr txBox="1"/>
          <p:nvPr/>
        </p:nvSpPr>
        <p:spPr>
          <a:xfrm>
            <a:off x="304800" y="6241649"/>
            <a:ext cx="8305800" cy="646331"/>
          </a:xfrm>
          <a:prstGeom prst="rect">
            <a:avLst/>
          </a:prstGeom>
          <a:noFill/>
        </p:spPr>
        <p:txBody>
          <a:bodyPr wrap="square" rtlCol="0">
            <a:spAutoFit/>
          </a:bodyPr>
          <a:lstStyle/>
          <a:p>
            <a:r>
              <a:rPr lang="en-US" dirty="0"/>
              <a:t>Mehri, A., &amp; Jamaati, M. (2017). Variation of Zipf's exponent in one hundred live languages: A study of the Holy Bible translations. </a:t>
            </a:r>
            <a:r>
              <a:rPr lang="en-US" i="1" dirty="0"/>
              <a:t>Physics Letters A</a:t>
            </a:r>
            <a:r>
              <a:rPr lang="en-US" dirty="0"/>
              <a:t>, </a:t>
            </a:r>
            <a:r>
              <a:rPr lang="en-US" i="1" dirty="0"/>
              <a:t>381</a:t>
            </a:r>
            <a:r>
              <a:rPr lang="en-US" dirty="0"/>
              <a:t>(31), 2470-2477.</a:t>
            </a:r>
          </a:p>
        </p:txBody>
      </p:sp>
    </p:spTree>
    <p:extLst>
      <p:ext uri="{BB962C8B-B14F-4D97-AF65-F5344CB8AC3E}">
        <p14:creationId xmlns:p14="http://schemas.microsoft.com/office/powerpoint/2010/main" val="30711938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1752600"/>
            <a:ext cx="5715000" cy="2862322"/>
          </a:xfrm>
          <a:prstGeom prst="rect">
            <a:avLst/>
          </a:prstGeom>
          <a:noFill/>
        </p:spPr>
        <p:txBody>
          <a:bodyPr wrap="square" rtlCol="0">
            <a:spAutoFit/>
          </a:bodyPr>
          <a:lstStyle/>
          <a:p>
            <a:r>
              <a:rPr lang="en-US" sz="6000" dirty="0">
                <a:solidFill>
                  <a:srgbClr val="FF0000"/>
                </a:solidFill>
              </a:rPr>
              <a:t>TODAY’S MOST IMPORTANT SLIDES</a:t>
            </a:r>
          </a:p>
        </p:txBody>
      </p:sp>
    </p:spTree>
    <p:extLst>
      <p:ext uri="{BB962C8B-B14F-4D97-AF65-F5344CB8AC3E}">
        <p14:creationId xmlns:p14="http://schemas.microsoft.com/office/powerpoint/2010/main" val="21443778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94207"/>
            <a:ext cx="8229600" cy="1143000"/>
          </a:xfrm>
        </p:spPr>
        <p:txBody>
          <a:bodyPr>
            <a:normAutofit/>
          </a:bodyPr>
          <a:lstStyle/>
          <a:p>
            <a:r>
              <a:rPr lang="en-US" b="1" dirty="0"/>
              <a:t>Comparing Resource Descriptions</a:t>
            </a:r>
          </a:p>
        </p:txBody>
      </p:sp>
      <p:sp>
        <p:nvSpPr>
          <p:cNvPr id="3" name="Content Placeholder 2"/>
          <p:cNvSpPr>
            <a:spLocks noGrp="1"/>
          </p:cNvSpPr>
          <p:nvPr>
            <p:ph idx="1"/>
          </p:nvPr>
        </p:nvSpPr>
        <p:spPr>
          <a:xfrm>
            <a:off x="304800" y="1371600"/>
            <a:ext cx="8229600" cy="4967288"/>
          </a:xfrm>
        </p:spPr>
        <p:txBody>
          <a:bodyPr>
            <a:noAutofit/>
          </a:bodyPr>
          <a:lstStyle/>
          <a:p>
            <a:r>
              <a:rPr lang="en-US" sz="3000" dirty="0"/>
              <a:t>All information retrieval systems </a:t>
            </a:r>
            <a:r>
              <a:rPr lang="en-US" sz="3000" dirty="0">
                <a:solidFill>
                  <a:srgbClr val="FF0000"/>
                </a:solidFill>
              </a:rPr>
              <a:t>compare</a:t>
            </a:r>
            <a:r>
              <a:rPr lang="en-US" sz="3000" dirty="0"/>
              <a:t> a description of a user’s needs with descriptions of the document resources that might satisfy them</a:t>
            </a:r>
          </a:p>
          <a:p>
            <a:pPr lvl="1"/>
            <a:r>
              <a:rPr lang="en-US" sz="3000" dirty="0"/>
              <a:t>“Relevant documents” are the category to which the search query and retrieved information (document) both belong</a:t>
            </a:r>
          </a:p>
          <a:p>
            <a:r>
              <a:rPr lang="en-US" sz="3000" dirty="0"/>
              <a:t>Likewise, any “classifier” whose purpose is to determine the category to which a resource belongs must </a:t>
            </a:r>
            <a:r>
              <a:rPr lang="en-US" sz="3000" dirty="0">
                <a:solidFill>
                  <a:srgbClr val="FF0000"/>
                </a:solidFill>
              </a:rPr>
              <a:t>compare</a:t>
            </a:r>
            <a:r>
              <a:rPr lang="en-US" sz="3000" dirty="0"/>
              <a:t> the resource description with some description or representation of the category</a:t>
            </a:r>
          </a:p>
        </p:txBody>
      </p:sp>
      <p:pic>
        <p:nvPicPr>
          <p:cNvPr id="4" name="Picture 3">
            <a:extLst>
              <a:ext uri="{FF2B5EF4-FFF2-40B4-BE49-F238E27FC236}">
                <a16:creationId xmlns:a16="http://schemas.microsoft.com/office/drawing/2014/main" id="{9985BC45-F2BA-4B2C-8321-0299043D33F3}"/>
              </a:ext>
            </a:extLst>
          </p:cNvPr>
          <p:cNvPicPr>
            <a:picLocks noChangeAspect="1"/>
          </p:cNvPicPr>
          <p:nvPr/>
        </p:nvPicPr>
        <p:blipFill>
          <a:blip r:embed="rId3"/>
          <a:stretch>
            <a:fillRect/>
          </a:stretch>
        </p:blipFill>
        <p:spPr>
          <a:xfrm>
            <a:off x="24346" y="0"/>
            <a:ext cx="865707" cy="865707"/>
          </a:xfrm>
          <a:prstGeom prst="rect">
            <a:avLst/>
          </a:prstGeom>
        </p:spPr>
      </p:pic>
    </p:spTree>
    <p:extLst>
      <p:ext uri="{BB962C8B-B14F-4D97-AF65-F5344CB8AC3E}">
        <p14:creationId xmlns:p14="http://schemas.microsoft.com/office/powerpoint/2010/main" val="1227334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381000" y="605933"/>
            <a:ext cx="8228707" cy="1190997"/>
          </a:xfrm>
        </p:spPr>
        <p:txBody>
          <a:bodyPr>
            <a:normAutofit/>
          </a:bodyPr>
          <a:lstStyle/>
          <a:p>
            <a:pPr fontAlgn="base">
              <a:lnSpc>
                <a:spcPct val="92000"/>
              </a:lnSpc>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sym typeface="UC Berkeley OS Sign"/>
              </a:rPr>
              <a:t>Creating Resource Descriptions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6</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381000" y="1752194"/>
            <a:ext cx="8458200" cy="3339791"/>
          </a:xfrm>
          <a:prstGeom prst="rect">
            <a:avLst/>
          </a:prstGeom>
          <a:noFill/>
          <a:ln w="9525">
            <a:noFill/>
            <a:miter lim="800000"/>
            <a:headEnd/>
            <a:tailEnd/>
          </a:ln>
        </p:spPr>
        <p:txBody>
          <a:bodyPr wrap="square" lIns="64291" tIns="32146" rIns="64291" bIns="32146">
            <a:sp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By authors/creators: Best knowledge of purpose and intended audience</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By professionals:  "Institutional" descriptions that follow standards are likely to be more accurate, precise, consistent</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By users: Most variable, influenced by social purposes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b="1" dirty="0">
                <a:solidFill>
                  <a:srgbClr val="FF0000"/>
                </a:solidFill>
              </a:rPr>
              <a:t>By automated processes</a:t>
            </a:r>
            <a:r>
              <a:rPr lang="en-US" sz="2800" dirty="0"/>
              <a:t> (TDO 5.4, 7.5.3…)</a:t>
            </a:r>
          </a:p>
        </p:txBody>
      </p:sp>
      <p:sp>
        <p:nvSpPr>
          <p:cNvPr id="2" name="TextBox 1"/>
          <p:cNvSpPr txBox="1"/>
          <p:nvPr/>
        </p:nvSpPr>
        <p:spPr>
          <a:xfrm>
            <a:off x="1447353" y="171243"/>
            <a:ext cx="3048000" cy="523220"/>
          </a:xfrm>
          <a:prstGeom prst="rect">
            <a:avLst/>
          </a:prstGeom>
          <a:noFill/>
        </p:spPr>
        <p:txBody>
          <a:bodyPr wrap="square" rtlCol="0">
            <a:spAutoFit/>
          </a:bodyPr>
          <a:lstStyle/>
          <a:p>
            <a:r>
              <a:rPr lang="en-US" sz="2800" dirty="0">
                <a:solidFill>
                  <a:srgbClr val="FF0000"/>
                </a:solidFill>
                <a:latin typeface="+mj-lt"/>
              </a:rPr>
              <a:t>FLASHBACK</a:t>
            </a:r>
          </a:p>
        </p:txBody>
      </p:sp>
    </p:spTree>
    <p:extLst>
      <p:ext uri="{BB962C8B-B14F-4D97-AF65-F5344CB8AC3E}">
        <p14:creationId xmlns:p14="http://schemas.microsoft.com/office/powerpoint/2010/main" val="3744935255"/>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04800" y="15240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What Words Best</a:t>
            </a:r>
            <a:br>
              <a:rPr lang="en-US" sz="4000" b="1" dirty="0">
                <a:sym typeface="UC Berkeley OS Sign"/>
              </a:rPr>
            </a:br>
            <a:r>
              <a:rPr lang="en-US" sz="4000" b="1" dirty="0">
                <a:sym typeface="UC Berkeley OS Sign"/>
              </a:rPr>
              <a:t> Describe a Document? (2)</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60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04800" y="1752600"/>
            <a:ext cx="8382000" cy="3959319"/>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3200" dirty="0">
                <a:latin typeface="UC Berkeley OS Sign"/>
                <a:cs typeface="Arial" pitchFamily="34" charset="0"/>
                <a:sym typeface="Arial" pitchFamily="34" charset="0"/>
              </a:rPr>
              <a:t>For any large document collection, it is necessary to pre-process the text of documents to select / create  a smaller set of terms that better represent them; in IR these are called the INDEX terms </a:t>
            </a:r>
          </a:p>
          <a:p>
            <a:pPr marL="342900" indent="-342900" eaLnBrk="0" fontAlgn="base" hangingPunct="0">
              <a:lnSpc>
                <a:spcPct val="93000"/>
              </a:lnSpc>
              <a:spcBef>
                <a:spcPts val="1800"/>
              </a:spcBef>
              <a:spcAft>
                <a:spcPct val="0"/>
              </a:spcAft>
              <a:buFont typeface="Arial" pitchFamily="34" charset="0"/>
              <a:buChar char="•"/>
            </a:pPr>
            <a:r>
              <a:rPr lang="en-US" sz="3200" dirty="0">
                <a:solidFill>
                  <a:srgbClr val="FF0000"/>
                </a:solidFill>
                <a:latin typeface="UC Berkeley OS Sign"/>
                <a:cs typeface="Arial" pitchFamily="34" charset="0"/>
                <a:sym typeface="Arial" pitchFamily="34" charset="0"/>
              </a:rPr>
              <a:t>This selection and processing creates a controlled vocabulary for describing the contents of a document collection</a:t>
            </a:r>
          </a:p>
        </p:txBody>
      </p:sp>
      <p:pic>
        <p:nvPicPr>
          <p:cNvPr id="2" name="Picture 1"/>
          <p:cNvPicPr>
            <a:picLocks noChangeAspect="1"/>
          </p:cNvPicPr>
          <p:nvPr/>
        </p:nvPicPr>
        <p:blipFill>
          <a:blip r:embed="rId3"/>
          <a:stretch>
            <a:fillRect/>
          </a:stretch>
        </p:blipFill>
        <p:spPr>
          <a:xfrm>
            <a:off x="304800" y="201813"/>
            <a:ext cx="865707" cy="865707"/>
          </a:xfrm>
          <a:prstGeom prst="rect">
            <a:avLst/>
          </a:prstGeom>
        </p:spPr>
      </p:pic>
    </p:spTree>
    <p:extLst>
      <p:ext uri="{BB962C8B-B14F-4D97-AF65-F5344CB8AC3E}">
        <p14:creationId xmlns:p14="http://schemas.microsoft.com/office/powerpoint/2010/main" val="823857102"/>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1371935" y="180603"/>
            <a:ext cx="6171530"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Selecting Index Terms</a:t>
            </a:r>
            <a:endParaRPr lang="en-US" sz="4000" b="1" dirty="0">
              <a:sym typeface="UC Berkeley OS Sign"/>
            </a:endParaRPr>
          </a:p>
        </p:txBody>
      </p:sp>
      <p:sp>
        <p:nvSpPr>
          <p:cNvPr id="29699" name="Text Box 6"/>
          <p:cNvSpPr txBox="1">
            <a:spLocks noChangeArrowheads="1"/>
          </p:cNvSpPr>
          <p:nvPr/>
        </p:nvSpPr>
        <p:spPr bwMode="auto">
          <a:xfrm>
            <a:off x="7722227" y="6594574"/>
            <a:ext cx="65298"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61</a:t>
            </a:fld>
            <a:endParaRPr lang="en-US" sz="1500" dirty="0">
              <a:solidFill>
                <a:srgbClr val="002955"/>
              </a:solidFill>
              <a:latin typeface="UC Berkeley OS Sign"/>
              <a:ea typeface="MS PGothic" pitchFamily="34" charset="-128"/>
              <a:sym typeface="UC Berkeley OS Sign"/>
            </a:endParaRPr>
          </a:p>
        </p:txBody>
      </p:sp>
      <p:sp>
        <p:nvSpPr>
          <p:cNvPr id="8" name="Rectangle 7"/>
          <p:cNvSpPr/>
          <p:nvPr/>
        </p:nvSpPr>
        <p:spPr>
          <a:xfrm>
            <a:off x="533400" y="1295400"/>
            <a:ext cx="7848600" cy="3359253"/>
          </a:xfrm>
          <a:prstGeom prst="rect">
            <a:avLst/>
          </a:prstGeom>
        </p:spPr>
        <p:txBody>
          <a:bodyPr wrap="square">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rPr>
              <a:t>At this stage in text processing the text collection is represented as a set of stems or phrases</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rPr>
              <a:t>But not all of them should be kept; some will retrieve too many, and some too few documents</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rPr>
              <a:t>We can select better index terms if we analyze the </a:t>
            </a:r>
            <a:r>
              <a:rPr lang="en-US" sz="2800" b="1" dirty="0">
                <a:solidFill>
                  <a:srgbClr val="FF0000"/>
                </a:solidFill>
                <a:latin typeface="UC Berkeley OS Sign"/>
                <a:cs typeface="Arial" pitchFamily="34" charset="0"/>
              </a:rPr>
              <a:t>frequency distribution </a:t>
            </a:r>
            <a:r>
              <a:rPr lang="en-US" sz="2800" dirty="0">
                <a:latin typeface="UC Berkeley OS Sign"/>
                <a:cs typeface="Arial" pitchFamily="34" charset="0"/>
              </a:rPr>
              <a:t>of the words in the collection</a:t>
            </a:r>
            <a:endParaRPr lang="en-US" sz="2800" dirty="0">
              <a:latin typeface="UC Berkeley OS Sign"/>
              <a:cs typeface="Arial" pitchFamily="34" charset="0"/>
              <a:sym typeface="Arial" pitchFamily="34" charset="0"/>
            </a:endParaRPr>
          </a:p>
        </p:txBody>
      </p:sp>
      <p:pic>
        <p:nvPicPr>
          <p:cNvPr id="2" name="Picture 1"/>
          <p:cNvPicPr>
            <a:picLocks noChangeAspect="1"/>
          </p:cNvPicPr>
          <p:nvPr/>
        </p:nvPicPr>
        <p:blipFill>
          <a:blip r:embed="rId3"/>
          <a:stretch>
            <a:fillRect/>
          </a:stretch>
        </p:blipFill>
        <p:spPr>
          <a:xfrm>
            <a:off x="228600" y="156980"/>
            <a:ext cx="865707" cy="865707"/>
          </a:xfrm>
          <a:prstGeom prst="rect">
            <a:avLst/>
          </a:prstGeom>
        </p:spPr>
      </p:pic>
    </p:spTree>
    <p:extLst>
      <p:ext uri="{BB962C8B-B14F-4D97-AF65-F5344CB8AC3E}">
        <p14:creationId xmlns:p14="http://schemas.microsoft.com/office/powerpoint/2010/main" val="653793058"/>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40372" y="226401"/>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The Boolean Model</a:t>
            </a:r>
            <a:endParaRPr lang="en-US" sz="34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62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74921" y="1202704"/>
            <a:ext cx="8297382" cy="4132572"/>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The Boolean model represents documents and queries as sets of index terms that are either present or absent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cs typeface="Arial" pitchFamily="34" charset="0"/>
              </a:rPr>
              <a:t>This is a “bag of words” – no sentence structure or languageness remains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Term frequency is not represented in any way; terms are either present or absent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This enables comparisons between queries and document collections using set theory operations with Boolean algebra, making relevance a binary decision</a:t>
            </a:r>
          </a:p>
        </p:txBody>
      </p:sp>
      <p:pic>
        <p:nvPicPr>
          <p:cNvPr id="2" name="Picture 1"/>
          <p:cNvPicPr>
            <a:picLocks noChangeAspect="1"/>
          </p:cNvPicPr>
          <p:nvPr/>
        </p:nvPicPr>
        <p:blipFill>
          <a:blip r:embed="rId3"/>
          <a:stretch>
            <a:fillRect/>
          </a:stretch>
        </p:blipFill>
        <p:spPr>
          <a:xfrm>
            <a:off x="228600" y="271462"/>
            <a:ext cx="865707" cy="865707"/>
          </a:xfrm>
          <a:prstGeom prst="rect">
            <a:avLst/>
          </a:prstGeom>
        </p:spPr>
      </p:pic>
    </p:spTree>
    <p:extLst>
      <p:ext uri="{BB962C8B-B14F-4D97-AF65-F5344CB8AC3E}">
        <p14:creationId xmlns:p14="http://schemas.microsoft.com/office/powerpoint/2010/main" val="422030815"/>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272241" y="30480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Document Representation</a:t>
            </a:r>
            <a:br>
              <a:rPr lang="en-US" sz="4000" b="1" dirty="0"/>
            </a:br>
            <a:r>
              <a:rPr lang="en-US" sz="4000" b="1" dirty="0"/>
              <a:t> in the Vector Model</a:t>
            </a:r>
            <a:endParaRPr lang="en-US" sz="40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63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76148" y="2133600"/>
            <a:ext cx="7924800" cy="3569854"/>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latin typeface="UC Berkeley OS Sign"/>
                <a:sym typeface="UC Berkeley OS Sign"/>
              </a:rPr>
              <a:t>Documents and queries are represented in the same way as word or term vectors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latin typeface="UC Berkeley OS Sign"/>
                <a:sym typeface="UC Berkeley OS Sign"/>
              </a:rPr>
              <a:t>Each dimension is the count of occurrences for a term</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latin typeface="UC Berkeley OS Sign"/>
                <a:sym typeface="UC Berkeley OS Sign"/>
              </a:rPr>
              <a:t>There is no representation of word order (sentence structure) in the vector - it is still just a BAG OF WORDS</a:t>
            </a:r>
          </a:p>
        </p:txBody>
      </p:sp>
      <p:pic>
        <p:nvPicPr>
          <p:cNvPr id="2" name="Picture 1"/>
          <p:cNvPicPr>
            <a:picLocks noChangeAspect="1"/>
          </p:cNvPicPr>
          <p:nvPr/>
        </p:nvPicPr>
        <p:blipFill>
          <a:blip r:embed="rId3"/>
          <a:stretch>
            <a:fillRect/>
          </a:stretch>
        </p:blipFill>
        <p:spPr>
          <a:xfrm>
            <a:off x="272241" y="152400"/>
            <a:ext cx="865707" cy="865707"/>
          </a:xfrm>
          <a:prstGeom prst="rect">
            <a:avLst/>
          </a:prstGeom>
        </p:spPr>
      </p:pic>
    </p:spTree>
    <p:extLst>
      <p:ext uri="{BB962C8B-B14F-4D97-AF65-F5344CB8AC3E}">
        <p14:creationId xmlns:p14="http://schemas.microsoft.com/office/powerpoint/2010/main" val="3514225370"/>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262715" y="3810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Document Similarity</a:t>
            </a:r>
            <a:br>
              <a:rPr lang="en-US" sz="3600" b="1" dirty="0"/>
            </a:br>
            <a:r>
              <a:rPr lang="en-US" sz="3600" b="1" dirty="0"/>
              <a:t>in the Vector Model</a:t>
            </a:r>
            <a:endParaRPr lang="en-US" sz="36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64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14669" y="2133600"/>
            <a:ext cx="7924800" cy="4022926"/>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latin typeface="UC Berkeley OS Sign"/>
                <a:sym typeface="UC Berkeley OS Sign"/>
              </a:rPr>
              <a:t>Vector algebra provides a model for computing </a:t>
            </a:r>
            <a:r>
              <a:rPr lang="en-US" sz="3200" b="1" dirty="0">
                <a:solidFill>
                  <a:srgbClr val="FF0000"/>
                </a:solidFill>
                <a:latin typeface="UC Berkeley OS Sign"/>
                <a:sym typeface="UC Berkeley OS Sign"/>
              </a:rPr>
              <a:t>similarity</a:t>
            </a:r>
            <a:r>
              <a:rPr lang="en-US" sz="3200" dirty="0">
                <a:latin typeface="UC Berkeley OS Sign"/>
                <a:sym typeface="UC Berkeley OS Sign"/>
              </a:rPr>
              <a:t> between queries and documents and between documents because of </a:t>
            </a:r>
            <a:r>
              <a:rPr lang="en-US" sz="3200" dirty="0">
                <a:solidFill>
                  <a:srgbClr val="FF0000"/>
                </a:solidFill>
                <a:latin typeface="UC Berkeley OS Sign"/>
                <a:sym typeface="UC Berkeley OS Sign"/>
              </a:rPr>
              <a:t>assumption that "closeness in space" means "closeness in meaning”</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latin typeface="UC Berkeley OS Sign"/>
                <a:sym typeface="UC Berkeley OS Sign"/>
              </a:rPr>
              <a:t>How does this change the relevance measure?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a:solidFill>
                <a:srgbClr val="FF0000"/>
              </a:solidFill>
              <a:latin typeface="UC Berkeley OS Sign"/>
              <a:sym typeface="UC Berkeley OS Sign"/>
            </a:endParaRPr>
          </a:p>
        </p:txBody>
      </p:sp>
      <p:pic>
        <p:nvPicPr>
          <p:cNvPr id="2" name="Picture 1"/>
          <p:cNvPicPr>
            <a:picLocks noChangeAspect="1"/>
          </p:cNvPicPr>
          <p:nvPr/>
        </p:nvPicPr>
        <p:blipFill>
          <a:blip r:embed="rId3"/>
          <a:stretch>
            <a:fillRect/>
          </a:stretch>
        </p:blipFill>
        <p:spPr>
          <a:xfrm>
            <a:off x="414669" y="110791"/>
            <a:ext cx="865707" cy="865707"/>
          </a:xfrm>
          <a:prstGeom prst="rect">
            <a:avLst/>
          </a:prstGeom>
        </p:spPr>
      </p:pic>
      <p:sp>
        <p:nvSpPr>
          <p:cNvPr id="6" name="Rectangle 5">
            <a:extLst>
              <a:ext uri="{FF2B5EF4-FFF2-40B4-BE49-F238E27FC236}">
                <a16:creationId xmlns:a16="http://schemas.microsoft.com/office/drawing/2014/main" id="{F6589FDE-2326-4DBD-9A83-4AC4692BA0F1}"/>
              </a:ext>
            </a:extLst>
          </p:cNvPr>
          <p:cNvSpPr/>
          <p:nvPr/>
        </p:nvSpPr>
        <p:spPr>
          <a:xfrm>
            <a:off x="2971800" y="5502116"/>
            <a:ext cx="5647662" cy="1077218"/>
          </a:xfrm>
          <a:prstGeom prst="rect">
            <a:avLst/>
          </a:prstGeom>
        </p:spPr>
        <p:txBody>
          <a:bodyPr wrap="square">
            <a:spAutoFit/>
          </a:bodyPr>
          <a:lstStyle/>
          <a:p>
            <a:r>
              <a:rPr lang="en-US" sz="3200" b="1" i="1" dirty="0">
                <a:solidFill>
                  <a:srgbClr val="FF0000"/>
                </a:solidFill>
                <a:latin typeface="UC Berkeley OS Sign"/>
                <a:cs typeface="Arial" pitchFamily="34" charset="0"/>
                <a:sym typeface="Arial" pitchFamily="34" charset="0"/>
              </a:rPr>
              <a:t>Have we defined “similarity” or are we just hand-waving?</a:t>
            </a:r>
            <a:endParaRPr lang="en-US" b="1" i="1" dirty="0"/>
          </a:p>
        </p:txBody>
      </p:sp>
    </p:spTree>
    <p:extLst>
      <p:ext uri="{BB962C8B-B14F-4D97-AF65-F5344CB8AC3E}">
        <p14:creationId xmlns:p14="http://schemas.microsoft.com/office/powerpoint/2010/main" val="766603557"/>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09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a:t>The Zipf Distribution</a:t>
            </a:r>
            <a:endParaRPr lang="en-US" sz="40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65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914400" y="1752600"/>
            <a:ext cx="7315200" cy="3849995"/>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In any natural language, we can observe that:</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A few items occur very frequently</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A medium number of items have medium frequency </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Very many items occur very infrequently (the “long tail”)</a:t>
            </a:r>
          </a:p>
        </p:txBody>
      </p:sp>
      <p:pic>
        <p:nvPicPr>
          <p:cNvPr id="2" name="Picture 1"/>
          <p:cNvPicPr>
            <a:picLocks noChangeAspect="1"/>
          </p:cNvPicPr>
          <p:nvPr/>
        </p:nvPicPr>
        <p:blipFill>
          <a:blip r:embed="rId3"/>
          <a:stretch>
            <a:fillRect/>
          </a:stretch>
        </p:blipFill>
        <p:spPr>
          <a:xfrm>
            <a:off x="447675" y="315393"/>
            <a:ext cx="865707" cy="865707"/>
          </a:xfrm>
          <a:prstGeom prst="rect">
            <a:avLst/>
          </a:prstGeom>
        </p:spPr>
      </p:pic>
    </p:spTree>
    <p:extLst>
      <p:ext uri="{BB962C8B-B14F-4D97-AF65-F5344CB8AC3E}">
        <p14:creationId xmlns:p14="http://schemas.microsoft.com/office/powerpoint/2010/main" val="211238090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94207"/>
            <a:ext cx="8229600" cy="1143000"/>
          </a:xfrm>
        </p:spPr>
        <p:txBody>
          <a:bodyPr>
            <a:normAutofit/>
          </a:bodyPr>
          <a:lstStyle/>
          <a:p>
            <a:r>
              <a:rPr lang="en-US" b="1" dirty="0"/>
              <a:t>Comparing Resource Descriptions</a:t>
            </a:r>
          </a:p>
        </p:txBody>
      </p:sp>
      <p:sp>
        <p:nvSpPr>
          <p:cNvPr id="3" name="Content Placeholder 2"/>
          <p:cNvSpPr>
            <a:spLocks noGrp="1"/>
          </p:cNvSpPr>
          <p:nvPr>
            <p:ph idx="1"/>
          </p:nvPr>
        </p:nvSpPr>
        <p:spPr>
          <a:xfrm>
            <a:off x="304800" y="1371600"/>
            <a:ext cx="8229600" cy="4967288"/>
          </a:xfrm>
        </p:spPr>
        <p:txBody>
          <a:bodyPr>
            <a:noAutofit/>
          </a:bodyPr>
          <a:lstStyle/>
          <a:p>
            <a:r>
              <a:rPr lang="en-US" sz="3000" dirty="0"/>
              <a:t>All information retrieval systems </a:t>
            </a:r>
            <a:r>
              <a:rPr lang="en-US" sz="3000" dirty="0">
                <a:solidFill>
                  <a:srgbClr val="FF0000"/>
                </a:solidFill>
              </a:rPr>
              <a:t>compare</a:t>
            </a:r>
            <a:r>
              <a:rPr lang="en-US" sz="3000" dirty="0"/>
              <a:t> a description of a user’s needs with descriptions of the document resources that might satisfy them</a:t>
            </a:r>
          </a:p>
          <a:p>
            <a:pPr lvl="1"/>
            <a:r>
              <a:rPr lang="en-US" sz="3000" dirty="0"/>
              <a:t>“Relevant documents” are the category to which the search query and retrieved information (document) both belong</a:t>
            </a:r>
          </a:p>
          <a:p>
            <a:r>
              <a:rPr lang="en-US" sz="3000" dirty="0"/>
              <a:t>Likewise, any “classifier” whose purpose is to determine the category to which a resource belongs must </a:t>
            </a:r>
            <a:r>
              <a:rPr lang="en-US" sz="3000" dirty="0">
                <a:solidFill>
                  <a:srgbClr val="FF0000"/>
                </a:solidFill>
              </a:rPr>
              <a:t>compare</a:t>
            </a:r>
            <a:r>
              <a:rPr lang="en-US" sz="3000" dirty="0"/>
              <a:t> the resource description with some description or representation of the category</a:t>
            </a:r>
          </a:p>
        </p:txBody>
      </p:sp>
    </p:spTree>
    <p:extLst>
      <p:ext uri="{BB962C8B-B14F-4D97-AF65-F5344CB8AC3E}">
        <p14:creationId xmlns:p14="http://schemas.microsoft.com/office/powerpoint/2010/main" val="1014088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Describing Documents - Motivation</a:t>
            </a:r>
            <a:endParaRPr lang="en-US" sz="40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676400"/>
            <a:ext cx="7848600" cy="413334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Small collections might be adequately described by traditional bibliographic descriptors based on intrinsic properties (author, title) or with assigned keywords </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But these aren’t precise enough to distinguish documents in large collections</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Extracting a set of terms for describing the documents in a collection is the foundation for information retrieval</a:t>
            </a:r>
          </a:p>
        </p:txBody>
      </p:sp>
    </p:spTree>
    <p:extLst>
      <p:ext uri="{BB962C8B-B14F-4D97-AF65-F5344CB8AC3E}">
        <p14:creationId xmlns:p14="http://schemas.microsoft.com/office/powerpoint/2010/main" val="136573960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14812" y="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Glossary:  Information Retrieval</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0552" y="990600"/>
            <a:ext cx="8306247" cy="5661837"/>
          </a:xfrm>
          <a:prstGeom prst="rect">
            <a:avLst/>
          </a:prstGeom>
          <a:noFill/>
          <a:ln w="9525">
            <a:noFill/>
            <a:miter lim="800000"/>
            <a:headEnd/>
            <a:tailEnd/>
          </a:ln>
        </p:spPr>
        <p:txBody>
          <a:bodyPr wrap="square" lIns="64291" tIns="32146" rIns="64291" bIns="32146">
            <a:spAutoFit/>
          </a:bodyPr>
          <a:lstStyle/>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000" dirty="0">
                <a:latin typeface="UC Berkeley OS Sign"/>
                <a:cs typeface="Arial" pitchFamily="34" charset="0"/>
                <a:sym typeface="Arial" pitchFamily="34" charset="0"/>
              </a:rPr>
              <a:t>The “IR model” </a:t>
            </a:r>
            <a:r>
              <a:rPr lang="en-US" sz="3000" dirty="0">
                <a:latin typeface="UC Berkeley OS Sign"/>
                <a:cs typeface="Arial" pitchFamily="34" charset="0"/>
              </a:rPr>
              <a:t>specifies the representations of queries and documents in the collection being searched</a:t>
            </a:r>
          </a:p>
          <a:p>
            <a:pPr marL="10751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000" dirty="0">
                <a:latin typeface="UC Berkeley OS Sign"/>
                <a:cs typeface="Arial" pitchFamily="34" charset="0"/>
              </a:rPr>
              <a:t> </a:t>
            </a:r>
            <a:r>
              <a:rPr lang="en-US" sz="3000" b="1" i="1" dirty="0">
                <a:solidFill>
                  <a:srgbClr val="FF0000"/>
                </a:solidFill>
                <a:latin typeface="UC Berkeley OS Sign"/>
                <a:cs typeface="Arial" pitchFamily="34" charset="0"/>
              </a:rPr>
              <a:t>this should remind you of “Category Structure” –  the specification of the tests for category membership</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000" dirty="0">
                <a:latin typeface="UC Berkeley OS Sign"/>
                <a:cs typeface="Arial" pitchFamily="34" charset="0"/>
              </a:rPr>
              <a:t>“Text processing” extracts and merges multiple word forms into a single form or “index term”</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000" dirty="0">
                <a:latin typeface="UC Berkeley OS Sign"/>
                <a:cs typeface="Arial" pitchFamily="34" charset="0"/>
              </a:rPr>
              <a:t>The set of terms in a search query or document to be matched is compared against the term representation that describes each document in the collection </a:t>
            </a:r>
          </a:p>
        </p:txBody>
      </p:sp>
    </p:spTree>
    <p:extLst>
      <p:ext uri="{BB962C8B-B14F-4D97-AF65-F5344CB8AC3E}">
        <p14:creationId xmlns:p14="http://schemas.microsoft.com/office/powerpoint/2010/main" val="3427575655"/>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3457</Words>
  <Application>Microsoft Office PowerPoint</Application>
  <PresentationFormat>On-screen Show (4:3)</PresentationFormat>
  <Paragraphs>375</Paragraphs>
  <Slides>65</Slides>
  <Notes>62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65</vt:i4>
      </vt:variant>
    </vt:vector>
  </HeadingPairs>
  <TitlesOfParts>
    <vt:vector size="70" baseType="lpstr">
      <vt:lpstr>Arial</vt:lpstr>
      <vt:lpstr>Calibri</vt:lpstr>
      <vt:lpstr>UC Berkeley OS Sign</vt:lpstr>
      <vt:lpstr>Wingdings</vt:lpstr>
      <vt:lpstr>Office Theme</vt:lpstr>
      <vt:lpstr>CogSci 150 “Sensemaking and Organizing” Spring 2021</vt:lpstr>
      <vt:lpstr>Course Endgame</vt:lpstr>
      <vt:lpstr>Case Study Presentations</vt:lpstr>
      <vt:lpstr>Today’s Lecture</vt:lpstr>
      <vt:lpstr>PowerPoint Presentation</vt:lpstr>
      <vt:lpstr>Creating Resource Descriptions</vt:lpstr>
      <vt:lpstr>Comparing Resource Descriptions</vt:lpstr>
      <vt:lpstr>Describing Documents - Motivation</vt:lpstr>
      <vt:lpstr>Glossary:  Information Retrieval</vt:lpstr>
      <vt:lpstr>“Category Structure”  (Principles for Creating Categories) </vt:lpstr>
      <vt:lpstr>Glossary: Data Science &amp;  Machine Learning</vt:lpstr>
      <vt:lpstr>Recommended Texts</vt:lpstr>
      <vt:lpstr>PowerPoint Presentation</vt:lpstr>
      <vt:lpstr>Why we need more than  “just the words”</vt:lpstr>
      <vt:lpstr>What Words Best  Describe a Document? (1)</vt:lpstr>
      <vt:lpstr>What Words Best  Describe a Document? (2)</vt:lpstr>
      <vt:lpstr>Extracting the “Words”</vt:lpstr>
      <vt:lpstr>Text Processing: Operational Overview (1)</vt:lpstr>
      <vt:lpstr>Text Processing: Operational Overview (2)</vt:lpstr>
      <vt:lpstr>Sentence Segmentation</vt:lpstr>
      <vt:lpstr>Tokenization</vt:lpstr>
      <vt:lpstr>Tokenization Challenges [1]</vt:lpstr>
      <vt:lpstr>Tokenization Challenges [2]</vt:lpstr>
      <vt:lpstr>Tokenization Challenges [3]</vt:lpstr>
      <vt:lpstr>Stemming (and “Lemmatization”)</vt:lpstr>
      <vt:lpstr>Normalization [1]</vt:lpstr>
      <vt:lpstr>Normalization  [2]</vt:lpstr>
      <vt:lpstr>Selecting Index Terms</vt:lpstr>
      <vt:lpstr>Stop or Noise Words [1]</vt:lpstr>
      <vt:lpstr>Stop or Noise Words [2]</vt:lpstr>
      <vt:lpstr>“To Be Or Not To Be”</vt:lpstr>
      <vt:lpstr>PowerPoint Presentation</vt:lpstr>
      <vt:lpstr>The Boolean Model</vt:lpstr>
      <vt:lpstr>Classical Categories</vt:lpstr>
      <vt:lpstr>Boolean Document Representation: Terms Present or Absent</vt:lpstr>
      <vt:lpstr>Relevance in the Boolean Model</vt:lpstr>
      <vt:lpstr>Gradience in Category Membership</vt:lpstr>
      <vt:lpstr>Motivating Term Weighting</vt:lpstr>
      <vt:lpstr>PowerPoint Presentation</vt:lpstr>
      <vt:lpstr>Vectors</vt:lpstr>
      <vt:lpstr>Vectors</vt:lpstr>
      <vt:lpstr>Document Representation  in the Vector Model</vt:lpstr>
      <vt:lpstr>Document Similarity in the Vector Model</vt:lpstr>
      <vt:lpstr>Defining Similarity</vt:lpstr>
      <vt:lpstr>Calculating Similarity in Vector Models</vt:lpstr>
      <vt:lpstr>PowerPoint Presentation</vt:lpstr>
      <vt:lpstr>Document x Term Matrix</vt:lpstr>
      <vt:lpstr>Document Vector</vt:lpstr>
      <vt:lpstr>Document Vector</vt:lpstr>
      <vt:lpstr>Documents in Term Space – 2D</vt:lpstr>
      <vt:lpstr>PowerPoint Presentation</vt:lpstr>
      <vt:lpstr>The Zipf Distribution</vt:lpstr>
      <vt:lpstr>The Zipf Distribution</vt:lpstr>
      <vt:lpstr>Zipf Distribution – Linear  vs. Log Plotting</vt:lpstr>
      <vt:lpstr>Zipf Distribution – US Constitution</vt:lpstr>
      <vt:lpstr>Zipf Distribution – Alice in Wonderland</vt:lpstr>
      <vt:lpstr>PowerPoint Presentation</vt:lpstr>
      <vt:lpstr>PowerPoint Presentation</vt:lpstr>
      <vt:lpstr>Comparing Resource Descriptions</vt:lpstr>
      <vt:lpstr>What Words Best  Describe a Document? (2)</vt:lpstr>
      <vt:lpstr>Selecting Index Terms</vt:lpstr>
      <vt:lpstr>The Boolean Model</vt:lpstr>
      <vt:lpstr>Document Representation  in the Vector Model</vt:lpstr>
      <vt:lpstr>Document Similarity in the Vector Model</vt:lpstr>
      <vt:lpstr>The Zipf Distribution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2021-04-27T20:24:53Z</dcterms:created>
  <dcterms:modified xsi:type="dcterms:W3CDTF">2021-04-27T20:24:59Z</dcterms:modified>
</cp:coreProperties>
</file>