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7"/>
  </p:notesMasterIdLst>
  <p:sldIdLst>
    <p:sldId id="819" r:id="rId2"/>
    <p:sldId id="733" r:id="rId3"/>
    <p:sldId id="682" r:id="rId4"/>
    <p:sldId id="674" r:id="rId5"/>
    <p:sldId id="809" r:id="rId6"/>
    <p:sldId id="767" r:id="rId7"/>
    <p:sldId id="731" r:id="rId8"/>
    <p:sldId id="772" r:id="rId9"/>
    <p:sldId id="710" r:id="rId10"/>
    <p:sldId id="713" r:id="rId11"/>
    <p:sldId id="820" r:id="rId12"/>
    <p:sldId id="720" r:id="rId13"/>
    <p:sldId id="732" r:id="rId14"/>
    <p:sldId id="719" r:id="rId15"/>
    <p:sldId id="826" r:id="rId16"/>
    <p:sldId id="827" r:id="rId17"/>
    <p:sldId id="722" r:id="rId18"/>
    <p:sldId id="717" r:id="rId19"/>
    <p:sldId id="769" r:id="rId20"/>
    <p:sldId id="718" r:id="rId21"/>
    <p:sldId id="496" r:id="rId22"/>
    <p:sldId id="707" r:id="rId23"/>
    <p:sldId id="821" r:id="rId24"/>
    <p:sldId id="515" r:id="rId25"/>
    <p:sldId id="812" r:id="rId26"/>
    <p:sldId id="813" r:id="rId27"/>
    <p:sldId id="526" r:id="rId28"/>
    <p:sldId id="815" r:id="rId29"/>
    <p:sldId id="822" r:id="rId30"/>
    <p:sldId id="520" r:id="rId31"/>
    <p:sldId id="521" r:id="rId32"/>
    <p:sldId id="555" r:id="rId33"/>
    <p:sldId id="824" r:id="rId34"/>
    <p:sldId id="551" r:id="rId35"/>
    <p:sldId id="610" r:id="rId36"/>
    <p:sldId id="611" r:id="rId37"/>
    <p:sldId id="612" r:id="rId38"/>
    <p:sldId id="560" r:id="rId39"/>
    <p:sldId id="572" r:id="rId40"/>
    <p:sldId id="573" r:id="rId41"/>
    <p:sldId id="527" r:id="rId42"/>
    <p:sldId id="583" r:id="rId43"/>
    <p:sldId id="825" r:id="rId44"/>
    <p:sldId id="679" r:id="rId45"/>
    <p:sldId id="804" r:id="rId46"/>
    <p:sldId id="805" r:id="rId47"/>
    <p:sldId id="789" r:id="rId48"/>
    <p:sldId id="791" r:id="rId49"/>
    <p:sldId id="806" r:id="rId50"/>
    <p:sldId id="737" r:id="rId51"/>
    <p:sldId id="816" r:id="rId52"/>
    <p:sldId id="740" r:id="rId53"/>
    <p:sldId id="741" r:id="rId54"/>
    <p:sldId id="770" r:id="rId55"/>
    <p:sldId id="771" r:id="rId56"/>
    <p:sldId id="743" r:id="rId57"/>
    <p:sldId id="785" r:id="rId58"/>
    <p:sldId id="817" r:id="rId59"/>
    <p:sldId id="745" r:id="rId60"/>
    <p:sldId id="746" r:id="rId61"/>
    <p:sldId id="747" r:id="rId62"/>
    <p:sldId id="787" r:id="rId63"/>
    <p:sldId id="744" r:id="rId64"/>
    <p:sldId id="768" r:id="rId65"/>
    <p:sldId id="793" r:id="rId66"/>
    <p:sldId id="794" r:id="rId67"/>
    <p:sldId id="795" r:id="rId68"/>
    <p:sldId id="796" r:id="rId69"/>
    <p:sldId id="757" r:id="rId70"/>
    <p:sldId id="766" r:id="rId71"/>
    <p:sldId id="765" r:id="rId72"/>
    <p:sldId id="776" r:id="rId73"/>
    <p:sldId id="777" r:id="rId74"/>
    <p:sldId id="780" r:id="rId75"/>
    <p:sldId id="783" r:id="rId7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92" autoAdjust="0"/>
  </p:normalViewPr>
  <p:slideViewPr>
    <p:cSldViewPr>
      <p:cViewPr varScale="1">
        <p:scale>
          <a:sx n="73" d="100"/>
          <a:sy n="73" d="100"/>
        </p:scale>
        <p:origin x="1527" y="27"/>
      </p:cViewPr>
      <p:guideLst>
        <p:guide orient="horz" pos="3504"/>
        <p:guide pos="2880"/>
      </p:guideLst>
    </p:cSldViewPr>
  </p:slideViewPr>
  <p:notesTextViewPr>
    <p:cViewPr>
      <p:scale>
        <a:sx n="3" d="2"/>
        <a:sy n="3" d="2"/>
      </p:scale>
      <p:origin x="0" y="0"/>
    </p:cViewPr>
  </p:notesTextViewPr>
  <p:sorterViewPr>
    <p:cViewPr>
      <p:scale>
        <a:sx n="120" d="100"/>
        <a:sy n="120" d="100"/>
      </p:scale>
      <p:origin x="0" y="0"/>
    </p:cViewPr>
  </p:sorterViewPr>
  <p:notesViewPr>
    <p:cSldViewPr>
      <p:cViewPr>
        <p:scale>
          <a:sx n="69" d="100"/>
          <a:sy n="69" d="100"/>
        </p:scale>
        <p:origin x="2853" y="-6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73D85-991A-4B5A-9F5B-222B71CCEAB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9B504E6-F47F-4526-87D7-CF42F05DFD7D}">
      <dgm:prSet phldrT="[Text]"/>
      <dgm:spPr>
        <a:solidFill>
          <a:srgbClr val="00B0F0"/>
        </a:solidFill>
      </dgm:spPr>
      <dgm:t>
        <a:bodyPr/>
        <a:lstStyle/>
        <a:p>
          <a:r>
            <a:rPr lang="en-US" dirty="0"/>
            <a:t>Musical Instruments</a:t>
          </a:r>
        </a:p>
      </dgm:t>
    </dgm:pt>
    <dgm:pt modelId="{1BE6505C-FA26-4EE7-8094-D56D1EC153A0}" type="parTrans" cxnId="{DF3BE91F-0C98-401C-8F26-9DE2D1559F17}">
      <dgm:prSet/>
      <dgm:spPr/>
      <dgm:t>
        <a:bodyPr/>
        <a:lstStyle/>
        <a:p>
          <a:endParaRPr lang="en-US"/>
        </a:p>
      </dgm:t>
    </dgm:pt>
    <dgm:pt modelId="{702C561E-AA47-478E-8695-5355FF6D9FEB}" type="sibTrans" cxnId="{DF3BE91F-0C98-401C-8F26-9DE2D1559F17}">
      <dgm:prSet/>
      <dgm:spPr/>
      <dgm:t>
        <a:bodyPr/>
        <a:lstStyle/>
        <a:p>
          <a:endParaRPr lang="en-US"/>
        </a:p>
      </dgm:t>
    </dgm:pt>
    <dgm:pt modelId="{CF3CC7FE-991F-482B-A4D2-E229D2B36388}">
      <dgm:prSet phldrT="[Text]"/>
      <dgm:spPr>
        <a:solidFill>
          <a:srgbClr val="00B0F0"/>
        </a:solidFill>
      </dgm:spPr>
      <dgm:t>
        <a:bodyPr/>
        <a:lstStyle/>
        <a:p>
          <a:r>
            <a:rPr lang="en-US" dirty="0"/>
            <a:t>Woodwinds</a:t>
          </a:r>
        </a:p>
      </dgm:t>
    </dgm:pt>
    <dgm:pt modelId="{6EC745D7-91FA-4CBA-8F9D-2896264525CB}" type="parTrans" cxnId="{1DDCBA1F-4809-4686-9651-6A5288D8ECF4}">
      <dgm:prSet/>
      <dgm:spPr/>
      <dgm:t>
        <a:bodyPr/>
        <a:lstStyle/>
        <a:p>
          <a:endParaRPr lang="en-US"/>
        </a:p>
      </dgm:t>
    </dgm:pt>
    <dgm:pt modelId="{100E2B5B-BB55-4F61-8858-DD17403EAF82}" type="sibTrans" cxnId="{1DDCBA1F-4809-4686-9651-6A5288D8ECF4}">
      <dgm:prSet/>
      <dgm:spPr/>
      <dgm:t>
        <a:bodyPr/>
        <a:lstStyle/>
        <a:p>
          <a:endParaRPr lang="en-US"/>
        </a:p>
      </dgm:t>
    </dgm:pt>
    <dgm:pt modelId="{E52CAC7A-6FA2-444D-98D4-98A85840BA87}">
      <dgm:prSet phldrT="[Text]"/>
      <dgm:spPr>
        <a:solidFill>
          <a:srgbClr val="FF0000"/>
        </a:solidFill>
      </dgm:spPr>
      <dgm:t>
        <a:bodyPr/>
        <a:lstStyle/>
        <a:p>
          <a:r>
            <a:rPr lang="en-US" dirty="0"/>
            <a:t>Violins</a:t>
          </a:r>
        </a:p>
      </dgm:t>
    </dgm:pt>
    <dgm:pt modelId="{8B717585-85AE-49AF-B035-066CE437DCCB}" type="parTrans" cxnId="{8FAEB346-8C2F-4625-B781-5C1D5F4D9B98}">
      <dgm:prSet/>
      <dgm:spPr/>
      <dgm:t>
        <a:bodyPr/>
        <a:lstStyle/>
        <a:p>
          <a:endParaRPr lang="en-US"/>
        </a:p>
      </dgm:t>
    </dgm:pt>
    <dgm:pt modelId="{F22885CC-F969-427B-B2CF-6EB5F112B31E}" type="sibTrans" cxnId="{8FAEB346-8C2F-4625-B781-5C1D5F4D9B98}">
      <dgm:prSet/>
      <dgm:spPr/>
      <dgm:t>
        <a:bodyPr/>
        <a:lstStyle/>
        <a:p>
          <a:endParaRPr lang="en-US"/>
        </a:p>
      </dgm:t>
    </dgm:pt>
    <dgm:pt modelId="{A0BC59C3-2D9A-4406-B5C2-16EA0EA408C9}">
      <dgm:prSet phldrT="[Text]"/>
      <dgm:spPr>
        <a:solidFill>
          <a:srgbClr val="FF0000"/>
        </a:solidFill>
      </dgm:spPr>
      <dgm:t>
        <a:bodyPr/>
        <a:lstStyle/>
        <a:p>
          <a:r>
            <a:rPr lang="en-US" dirty="0"/>
            <a:t>Cellos</a:t>
          </a:r>
        </a:p>
      </dgm:t>
    </dgm:pt>
    <dgm:pt modelId="{6B507BD2-1EF1-4BF9-BABB-E5BAC3995938}" type="parTrans" cxnId="{A9FABFF8-D966-4864-8BCD-36EADE708632}">
      <dgm:prSet/>
      <dgm:spPr/>
      <dgm:t>
        <a:bodyPr/>
        <a:lstStyle/>
        <a:p>
          <a:endParaRPr lang="en-US"/>
        </a:p>
      </dgm:t>
    </dgm:pt>
    <dgm:pt modelId="{0B730460-B7A6-49E2-9164-2106607A6110}" type="sibTrans" cxnId="{A9FABFF8-D966-4864-8BCD-36EADE708632}">
      <dgm:prSet/>
      <dgm:spPr/>
      <dgm:t>
        <a:bodyPr/>
        <a:lstStyle/>
        <a:p>
          <a:endParaRPr lang="en-US"/>
        </a:p>
      </dgm:t>
    </dgm:pt>
    <dgm:pt modelId="{00DE13B0-9889-428A-971F-1F1492329CB3}" type="pres">
      <dgm:prSet presAssocID="{F6473D85-991A-4B5A-9F5B-222B71CCEAB1}" presName="hierChild1" presStyleCnt="0">
        <dgm:presLayoutVars>
          <dgm:orgChart val="1"/>
          <dgm:chPref val="1"/>
          <dgm:dir/>
          <dgm:animOne val="branch"/>
          <dgm:animLvl val="lvl"/>
          <dgm:resizeHandles/>
        </dgm:presLayoutVars>
      </dgm:prSet>
      <dgm:spPr/>
    </dgm:pt>
    <dgm:pt modelId="{3F8F7051-05E4-4C78-AF3D-266AA6FEA6D8}" type="pres">
      <dgm:prSet presAssocID="{59B504E6-F47F-4526-87D7-CF42F05DFD7D}" presName="hierRoot1" presStyleCnt="0">
        <dgm:presLayoutVars>
          <dgm:hierBranch val="init"/>
        </dgm:presLayoutVars>
      </dgm:prSet>
      <dgm:spPr/>
    </dgm:pt>
    <dgm:pt modelId="{21C952FB-5D01-487D-A66C-F0CB19E36C82}" type="pres">
      <dgm:prSet presAssocID="{59B504E6-F47F-4526-87D7-CF42F05DFD7D}" presName="rootComposite1" presStyleCnt="0"/>
      <dgm:spPr/>
    </dgm:pt>
    <dgm:pt modelId="{B45CF125-105F-4DF7-9E34-8CCDE061AE57}" type="pres">
      <dgm:prSet presAssocID="{59B504E6-F47F-4526-87D7-CF42F05DFD7D}" presName="rootText1" presStyleLbl="node0" presStyleIdx="0" presStyleCnt="1">
        <dgm:presLayoutVars>
          <dgm:chPref val="3"/>
        </dgm:presLayoutVars>
      </dgm:prSet>
      <dgm:spPr/>
    </dgm:pt>
    <dgm:pt modelId="{91FC10BD-22F4-4FE8-8332-6E3907B77996}" type="pres">
      <dgm:prSet presAssocID="{59B504E6-F47F-4526-87D7-CF42F05DFD7D}" presName="rootConnector1" presStyleLbl="node1" presStyleIdx="0" presStyleCnt="0"/>
      <dgm:spPr/>
    </dgm:pt>
    <dgm:pt modelId="{848D7566-8531-4BD0-B0E6-18C2C4FA0509}" type="pres">
      <dgm:prSet presAssocID="{59B504E6-F47F-4526-87D7-CF42F05DFD7D}" presName="hierChild2" presStyleCnt="0"/>
      <dgm:spPr/>
    </dgm:pt>
    <dgm:pt modelId="{F9CCABF7-0A1B-406B-B7BD-5B6E09B53F67}" type="pres">
      <dgm:prSet presAssocID="{6EC745D7-91FA-4CBA-8F9D-2896264525CB}" presName="Name37" presStyleLbl="parChTrans1D2" presStyleIdx="0" presStyleCnt="3"/>
      <dgm:spPr/>
    </dgm:pt>
    <dgm:pt modelId="{4BB99E2F-85FE-4877-B87E-6468A965D023}" type="pres">
      <dgm:prSet presAssocID="{CF3CC7FE-991F-482B-A4D2-E229D2B36388}" presName="hierRoot2" presStyleCnt="0">
        <dgm:presLayoutVars>
          <dgm:hierBranch val="init"/>
        </dgm:presLayoutVars>
      </dgm:prSet>
      <dgm:spPr/>
    </dgm:pt>
    <dgm:pt modelId="{2BA80507-17DD-4E75-80EC-526635892012}" type="pres">
      <dgm:prSet presAssocID="{CF3CC7FE-991F-482B-A4D2-E229D2B36388}" presName="rootComposite" presStyleCnt="0"/>
      <dgm:spPr/>
    </dgm:pt>
    <dgm:pt modelId="{1AE96357-FD17-4B2F-88A9-836DD36DC32C}" type="pres">
      <dgm:prSet presAssocID="{CF3CC7FE-991F-482B-A4D2-E229D2B36388}" presName="rootText" presStyleLbl="node2" presStyleIdx="0" presStyleCnt="3">
        <dgm:presLayoutVars>
          <dgm:chPref val="3"/>
        </dgm:presLayoutVars>
      </dgm:prSet>
      <dgm:spPr/>
    </dgm:pt>
    <dgm:pt modelId="{12338199-23F2-4AFA-9D6D-E94E05444F24}" type="pres">
      <dgm:prSet presAssocID="{CF3CC7FE-991F-482B-A4D2-E229D2B36388}" presName="rootConnector" presStyleLbl="node2" presStyleIdx="0" presStyleCnt="3"/>
      <dgm:spPr/>
    </dgm:pt>
    <dgm:pt modelId="{64C773C6-23CB-432C-A4A7-2B94903725CE}" type="pres">
      <dgm:prSet presAssocID="{CF3CC7FE-991F-482B-A4D2-E229D2B36388}" presName="hierChild4" presStyleCnt="0"/>
      <dgm:spPr/>
    </dgm:pt>
    <dgm:pt modelId="{86D6DCEF-8068-4C3D-905F-7BA9B31DB107}" type="pres">
      <dgm:prSet presAssocID="{CF3CC7FE-991F-482B-A4D2-E229D2B36388}" presName="hierChild5" presStyleCnt="0"/>
      <dgm:spPr/>
    </dgm:pt>
    <dgm:pt modelId="{FCD39C66-BAF7-4B7D-A0F3-9A8E54043898}" type="pres">
      <dgm:prSet presAssocID="{8B717585-85AE-49AF-B035-066CE437DCCB}" presName="Name37" presStyleLbl="parChTrans1D2" presStyleIdx="1" presStyleCnt="3"/>
      <dgm:spPr/>
    </dgm:pt>
    <dgm:pt modelId="{84FDAD19-FD49-46DF-8A37-B6034538B172}" type="pres">
      <dgm:prSet presAssocID="{E52CAC7A-6FA2-444D-98D4-98A85840BA87}" presName="hierRoot2" presStyleCnt="0">
        <dgm:presLayoutVars>
          <dgm:hierBranch val="init"/>
        </dgm:presLayoutVars>
      </dgm:prSet>
      <dgm:spPr/>
    </dgm:pt>
    <dgm:pt modelId="{F036E7CE-C3C8-4020-9238-D7DF59890354}" type="pres">
      <dgm:prSet presAssocID="{E52CAC7A-6FA2-444D-98D4-98A85840BA87}" presName="rootComposite" presStyleCnt="0"/>
      <dgm:spPr/>
    </dgm:pt>
    <dgm:pt modelId="{78FE3300-7AEE-4B2F-9833-165B7D90DD02}" type="pres">
      <dgm:prSet presAssocID="{E52CAC7A-6FA2-444D-98D4-98A85840BA87}" presName="rootText" presStyleLbl="node2" presStyleIdx="1" presStyleCnt="3">
        <dgm:presLayoutVars>
          <dgm:chPref val="3"/>
        </dgm:presLayoutVars>
      </dgm:prSet>
      <dgm:spPr/>
    </dgm:pt>
    <dgm:pt modelId="{A7522615-484C-419D-BA42-36F9030EE02D}" type="pres">
      <dgm:prSet presAssocID="{E52CAC7A-6FA2-444D-98D4-98A85840BA87}" presName="rootConnector" presStyleLbl="node2" presStyleIdx="1" presStyleCnt="3"/>
      <dgm:spPr/>
    </dgm:pt>
    <dgm:pt modelId="{5CDD95B1-A742-45A3-B909-1A1269B1CAAD}" type="pres">
      <dgm:prSet presAssocID="{E52CAC7A-6FA2-444D-98D4-98A85840BA87}" presName="hierChild4" presStyleCnt="0"/>
      <dgm:spPr/>
    </dgm:pt>
    <dgm:pt modelId="{372363F7-C37F-41A9-A712-2D4B8C8EFF97}" type="pres">
      <dgm:prSet presAssocID="{E52CAC7A-6FA2-444D-98D4-98A85840BA87}" presName="hierChild5" presStyleCnt="0"/>
      <dgm:spPr/>
    </dgm:pt>
    <dgm:pt modelId="{90206619-0422-4BA0-A465-7D40E774BB01}" type="pres">
      <dgm:prSet presAssocID="{6B507BD2-1EF1-4BF9-BABB-E5BAC3995938}" presName="Name37" presStyleLbl="parChTrans1D2" presStyleIdx="2" presStyleCnt="3"/>
      <dgm:spPr/>
    </dgm:pt>
    <dgm:pt modelId="{47D5067B-FCEB-45D0-85B0-C2D84FAD12C8}" type="pres">
      <dgm:prSet presAssocID="{A0BC59C3-2D9A-4406-B5C2-16EA0EA408C9}" presName="hierRoot2" presStyleCnt="0">
        <dgm:presLayoutVars>
          <dgm:hierBranch val="init"/>
        </dgm:presLayoutVars>
      </dgm:prSet>
      <dgm:spPr/>
    </dgm:pt>
    <dgm:pt modelId="{BB6444C8-902B-47BA-9E0A-64D865277CB9}" type="pres">
      <dgm:prSet presAssocID="{A0BC59C3-2D9A-4406-B5C2-16EA0EA408C9}" presName="rootComposite" presStyleCnt="0"/>
      <dgm:spPr/>
    </dgm:pt>
    <dgm:pt modelId="{895B0C5B-8CEB-4DAF-876C-74402CD8FC08}" type="pres">
      <dgm:prSet presAssocID="{A0BC59C3-2D9A-4406-B5C2-16EA0EA408C9}" presName="rootText" presStyleLbl="node2" presStyleIdx="2" presStyleCnt="3">
        <dgm:presLayoutVars>
          <dgm:chPref val="3"/>
        </dgm:presLayoutVars>
      </dgm:prSet>
      <dgm:spPr/>
    </dgm:pt>
    <dgm:pt modelId="{500CECC4-2648-40A1-AF0B-A34F39F33166}" type="pres">
      <dgm:prSet presAssocID="{A0BC59C3-2D9A-4406-B5C2-16EA0EA408C9}" presName="rootConnector" presStyleLbl="node2" presStyleIdx="2" presStyleCnt="3"/>
      <dgm:spPr/>
    </dgm:pt>
    <dgm:pt modelId="{97DA5BAF-D87F-4BAB-B07B-E1C63754FCC6}" type="pres">
      <dgm:prSet presAssocID="{A0BC59C3-2D9A-4406-B5C2-16EA0EA408C9}" presName="hierChild4" presStyleCnt="0"/>
      <dgm:spPr/>
    </dgm:pt>
    <dgm:pt modelId="{6730C590-EBE4-4A84-BB2D-DFA9DAE1DA82}" type="pres">
      <dgm:prSet presAssocID="{A0BC59C3-2D9A-4406-B5C2-16EA0EA408C9}" presName="hierChild5" presStyleCnt="0"/>
      <dgm:spPr/>
    </dgm:pt>
    <dgm:pt modelId="{7CE240F0-677E-4BFC-9FFC-FC8E0F4EEDE8}" type="pres">
      <dgm:prSet presAssocID="{59B504E6-F47F-4526-87D7-CF42F05DFD7D}" presName="hierChild3" presStyleCnt="0"/>
      <dgm:spPr/>
    </dgm:pt>
  </dgm:ptLst>
  <dgm:cxnLst>
    <dgm:cxn modelId="{BC8A6E05-48EB-4AFC-94FD-B104197C066B}" type="presOf" srcId="{E52CAC7A-6FA2-444D-98D4-98A85840BA87}" destId="{A7522615-484C-419D-BA42-36F9030EE02D}" srcOrd="1" destOrd="0" presId="urn:microsoft.com/office/officeart/2005/8/layout/orgChart1"/>
    <dgm:cxn modelId="{B3E6C71C-3A86-48D2-A81A-3AC8608E2429}" type="presOf" srcId="{59B504E6-F47F-4526-87D7-CF42F05DFD7D}" destId="{B45CF125-105F-4DF7-9E34-8CCDE061AE57}" srcOrd="0" destOrd="0" presId="urn:microsoft.com/office/officeart/2005/8/layout/orgChart1"/>
    <dgm:cxn modelId="{BB10CC1E-812C-4D5C-9425-9F91DA13EACF}" type="presOf" srcId="{59B504E6-F47F-4526-87D7-CF42F05DFD7D}" destId="{91FC10BD-22F4-4FE8-8332-6E3907B77996}" srcOrd="1" destOrd="0" presId="urn:microsoft.com/office/officeart/2005/8/layout/orgChart1"/>
    <dgm:cxn modelId="{1DDCBA1F-4809-4686-9651-6A5288D8ECF4}" srcId="{59B504E6-F47F-4526-87D7-CF42F05DFD7D}" destId="{CF3CC7FE-991F-482B-A4D2-E229D2B36388}" srcOrd="0" destOrd="0" parTransId="{6EC745D7-91FA-4CBA-8F9D-2896264525CB}" sibTransId="{100E2B5B-BB55-4F61-8858-DD17403EAF82}"/>
    <dgm:cxn modelId="{DF3BE91F-0C98-401C-8F26-9DE2D1559F17}" srcId="{F6473D85-991A-4B5A-9F5B-222B71CCEAB1}" destId="{59B504E6-F47F-4526-87D7-CF42F05DFD7D}" srcOrd="0" destOrd="0" parTransId="{1BE6505C-FA26-4EE7-8094-D56D1EC153A0}" sibTransId="{702C561E-AA47-478E-8695-5355FF6D9FEB}"/>
    <dgm:cxn modelId="{25EE8F3D-8F8F-4382-B76E-466260C69937}" type="presOf" srcId="{A0BC59C3-2D9A-4406-B5C2-16EA0EA408C9}" destId="{895B0C5B-8CEB-4DAF-876C-74402CD8FC08}" srcOrd="0" destOrd="0" presId="urn:microsoft.com/office/officeart/2005/8/layout/orgChart1"/>
    <dgm:cxn modelId="{43F42640-A4AD-4B57-85C4-7C82D725B19B}" type="presOf" srcId="{A0BC59C3-2D9A-4406-B5C2-16EA0EA408C9}" destId="{500CECC4-2648-40A1-AF0B-A34F39F33166}" srcOrd="1" destOrd="0" presId="urn:microsoft.com/office/officeart/2005/8/layout/orgChart1"/>
    <dgm:cxn modelId="{8FAEB346-8C2F-4625-B781-5C1D5F4D9B98}" srcId="{59B504E6-F47F-4526-87D7-CF42F05DFD7D}" destId="{E52CAC7A-6FA2-444D-98D4-98A85840BA87}" srcOrd="1" destOrd="0" parTransId="{8B717585-85AE-49AF-B035-066CE437DCCB}" sibTransId="{F22885CC-F969-427B-B2CF-6EB5F112B31E}"/>
    <dgm:cxn modelId="{6135AE81-E6FC-4AB1-B253-D71A39427A99}" type="presOf" srcId="{6EC745D7-91FA-4CBA-8F9D-2896264525CB}" destId="{F9CCABF7-0A1B-406B-B7BD-5B6E09B53F67}" srcOrd="0" destOrd="0" presId="urn:microsoft.com/office/officeart/2005/8/layout/orgChart1"/>
    <dgm:cxn modelId="{484A5285-6A04-4451-B156-637E71981783}" type="presOf" srcId="{CF3CC7FE-991F-482B-A4D2-E229D2B36388}" destId="{1AE96357-FD17-4B2F-88A9-836DD36DC32C}" srcOrd="0" destOrd="0" presId="urn:microsoft.com/office/officeart/2005/8/layout/orgChart1"/>
    <dgm:cxn modelId="{01EDC28B-6516-416C-A492-1C5090B18ACC}" type="presOf" srcId="{F6473D85-991A-4B5A-9F5B-222B71CCEAB1}" destId="{00DE13B0-9889-428A-971F-1F1492329CB3}" srcOrd="0" destOrd="0" presId="urn:microsoft.com/office/officeart/2005/8/layout/orgChart1"/>
    <dgm:cxn modelId="{AC1C739C-18E1-4E62-ACED-44267BD497F8}" type="presOf" srcId="{8B717585-85AE-49AF-B035-066CE437DCCB}" destId="{FCD39C66-BAF7-4B7D-A0F3-9A8E54043898}" srcOrd="0" destOrd="0" presId="urn:microsoft.com/office/officeart/2005/8/layout/orgChart1"/>
    <dgm:cxn modelId="{E06FC19D-3316-4994-A422-9CE723E209B1}" type="presOf" srcId="{CF3CC7FE-991F-482B-A4D2-E229D2B36388}" destId="{12338199-23F2-4AFA-9D6D-E94E05444F24}" srcOrd="1" destOrd="0" presId="urn:microsoft.com/office/officeart/2005/8/layout/orgChart1"/>
    <dgm:cxn modelId="{CF9EA0A5-3FED-43DE-BEEC-54EB7155B394}" type="presOf" srcId="{6B507BD2-1EF1-4BF9-BABB-E5BAC3995938}" destId="{90206619-0422-4BA0-A465-7D40E774BB01}" srcOrd="0" destOrd="0" presId="urn:microsoft.com/office/officeart/2005/8/layout/orgChart1"/>
    <dgm:cxn modelId="{E689F6B6-BC45-478B-A5C4-5386B1F9AB7A}" type="presOf" srcId="{E52CAC7A-6FA2-444D-98D4-98A85840BA87}" destId="{78FE3300-7AEE-4B2F-9833-165B7D90DD02}" srcOrd="0" destOrd="0" presId="urn:microsoft.com/office/officeart/2005/8/layout/orgChart1"/>
    <dgm:cxn modelId="{A9FABFF8-D966-4864-8BCD-36EADE708632}" srcId="{59B504E6-F47F-4526-87D7-CF42F05DFD7D}" destId="{A0BC59C3-2D9A-4406-B5C2-16EA0EA408C9}" srcOrd="2" destOrd="0" parTransId="{6B507BD2-1EF1-4BF9-BABB-E5BAC3995938}" sibTransId="{0B730460-B7A6-49E2-9164-2106607A6110}"/>
    <dgm:cxn modelId="{A6DB2F28-3A5A-4E75-815E-6FF04C2FD8AA}" type="presParOf" srcId="{00DE13B0-9889-428A-971F-1F1492329CB3}" destId="{3F8F7051-05E4-4C78-AF3D-266AA6FEA6D8}" srcOrd="0" destOrd="0" presId="urn:microsoft.com/office/officeart/2005/8/layout/orgChart1"/>
    <dgm:cxn modelId="{60AF62A0-EEDA-46D2-81D9-87FB94AAD52E}" type="presParOf" srcId="{3F8F7051-05E4-4C78-AF3D-266AA6FEA6D8}" destId="{21C952FB-5D01-487D-A66C-F0CB19E36C82}" srcOrd="0" destOrd="0" presId="urn:microsoft.com/office/officeart/2005/8/layout/orgChart1"/>
    <dgm:cxn modelId="{8E0CD86B-D38B-4E6F-9F33-E8656A4FE72D}" type="presParOf" srcId="{21C952FB-5D01-487D-A66C-F0CB19E36C82}" destId="{B45CF125-105F-4DF7-9E34-8CCDE061AE57}" srcOrd="0" destOrd="0" presId="urn:microsoft.com/office/officeart/2005/8/layout/orgChart1"/>
    <dgm:cxn modelId="{9CFB5341-1D05-4BF5-8DFA-91508DEFF356}" type="presParOf" srcId="{21C952FB-5D01-487D-A66C-F0CB19E36C82}" destId="{91FC10BD-22F4-4FE8-8332-6E3907B77996}" srcOrd="1" destOrd="0" presId="urn:microsoft.com/office/officeart/2005/8/layout/orgChart1"/>
    <dgm:cxn modelId="{C57A49BC-F6E7-4348-A762-F3D49C3DD90F}" type="presParOf" srcId="{3F8F7051-05E4-4C78-AF3D-266AA6FEA6D8}" destId="{848D7566-8531-4BD0-B0E6-18C2C4FA0509}" srcOrd="1" destOrd="0" presId="urn:microsoft.com/office/officeart/2005/8/layout/orgChart1"/>
    <dgm:cxn modelId="{412FE106-3C28-42FB-90A2-4D7BBBDFF5DD}" type="presParOf" srcId="{848D7566-8531-4BD0-B0E6-18C2C4FA0509}" destId="{F9CCABF7-0A1B-406B-B7BD-5B6E09B53F67}" srcOrd="0" destOrd="0" presId="urn:microsoft.com/office/officeart/2005/8/layout/orgChart1"/>
    <dgm:cxn modelId="{BBF469B3-5DD8-4F95-BCC7-619678361B61}" type="presParOf" srcId="{848D7566-8531-4BD0-B0E6-18C2C4FA0509}" destId="{4BB99E2F-85FE-4877-B87E-6468A965D023}" srcOrd="1" destOrd="0" presId="urn:microsoft.com/office/officeart/2005/8/layout/orgChart1"/>
    <dgm:cxn modelId="{83CD052A-0D69-4AEA-B80F-06996A12771F}" type="presParOf" srcId="{4BB99E2F-85FE-4877-B87E-6468A965D023}" destId="{2BA80507-17DD-4E75-80EC-526635892012}" srcOrd="0" destOrd="0" presId="urn:microsoft.com/office/officeart/2005/8/layout/orgChart1"/>
    <dgm:cxn modelId="{10A56BDF-E8F3-4064-936A-8320CE4AE117}" type="presParOf" srcId="{2BA80507-17DD-4E75-80EC-526635892012}" destId="{1AE96357-FD17-4B2F-88A9-836DD36DC32C}" srcOrd="0" destOrd="0" presId="urn:microsoft.com/office/officeart/2005/8/layout/orgChart1"/>
    <dgm:cxn modelId="{2809DDF8-7A73-4445-8387-995AB51C09D8}" type="presParOf" srcId="{2BA80507-17DD-4E75-80EC-526635892012}" destId="{12338199-23F2-4AFA-9D6D-E94E05444F24}" srcOrd="1" destOrd="0" presId="urn:microsoft.com/office/officeart/2005/8/layout/orgChart1"/>
    <dgm:cxn modelId="{0EEF6C5C-50B2-4D77-9A37-37A965F70D5D}" type="presParOf" srcId="{4BB99E2F-85FE-4877-B87E-6468A965D023}" destId="{64C773C6-23CB-432C-A4A7-2B94903725CE}" srcOrd="1" destOrd="0" presId="urn:microsoft.com/office/officeart/2005/8/layout/orgChart1"/>
    <dgm:cxn modelId="{AF9E13C8-431C-4D21-8507-43B6D0063369}" type="presParOf" srcId="{4BB99E2F-85FE-4877-B87E-6468A965D023}" destId="{86D6DCEF-8068-4C3D-905F-7BA9B31DB107}" srcOrd="2" destOrd="0" presId="urn:microsoft.com/office/officeart/2005/8/layout/orgChart1"/>
    <dgm:cxn modelId="{0A8CE4A0-96CD-4C8E-A623-DA63CA86D02A}" type="presParOf" srcId="{848D7566-8531-4BD0-B0E6-18C2C4FA0509}" destId="{FCD39C66-BAF7-4B7D-A0F3-9A8E54043898}" srcOrd="2" destOrd="0" presId="urn:microsoft.com/office/officeart/2005/8/layout/orgChart1"/>
    <dgm:cxn modelId="{63F3685D-AE73-4160-A885-F91050537A17}" type="presParOf" srcId="{848D7566-8531-4BD0-B0E6-18C2C4FA0509}" destId="{84FDAD19-FD49-46DF-8A37-B6034538B172}" srcOrd="3" destOrd="0" presId="urn:microsoft.com/office/officeart/2005/8/layout/orgChart1"/>
    <dgm:cxn modelId="{1AD8F12B-BB62-4FAA-818E-4369C0FA290A}" type="presParOf" srcId="{84FDAD19-FD49-46DF-8A37-B6034538B172}" destId="{F036E7CE-C3C8-4020-9238-D7DF59890354}" srcOrd="0" destOrd="0" presId="urn:microsoft.com/office/officeart/2005/8/layout/orgChart1"/>
    <dgm:cxn modelId="{C7AE8E6A-A816-4AE9-B6BE-51FA7002AC8A}" type="presParOf" srcId="{F036E7CE-C3C8-4020-9238-D7DF59890354}" destId="{78FE3300-7AEE-4B2F-9833-165B7D90DD02}" srcOrd="0" destOrd="0" presId="urn:microsoft.com/office/officeart/2005/8/layout/orgChart1"/>
    <dgm:cxn modelId="{3871E45B-1328-4523-83F3-1A86D6197130}" type="presParOf" srcId="{F036E7CE-C3C8-4020-9238-D7DF59890354}" destId="{A7522615-484C-419D-BA42-36F9030EE02D}" srcOrd="1" destOrd="0" presId="urn:microsoft.com/office/officeart/2005/8/layout/orgChart1"/>
    <dgm:cxn modelId="{B27B1599-8643-4D8E-B7CA-4087C45369D2}" type="presParOf" srcId="{84FDAD19-FD49-46DF-8A37-B6034538B172}" destId="{5CDD95B1-A742-45A3-B909-1A1269B1CAAD}" srcOrd="1" destOrd="0" presId="urn:microsoft.com/office/officeart/2005/8/layout/orgChart1"/>
    <dgm:cxn modelId="{2CB5BDDD-F859-48C8-909C-F1E371EF30C6}" type="presParOf" srcId="{84FDAD19-FD49-46DF-8A37-B6034538B172}" destId="{372363F7-C37F-41A9-A712-2D4B8C8EFF97}" srcOrd="2" destOrd="0" presId="urn:microsoft.com/office/officeart/2005/8/layout/orgChart1"/>
    <dgm:cxn modelId="{9A8BC6FC-C9E3-4CAB-898C-769A9E0B3BEB}" type="presParOf" srcId="{848D7566-8531-4BD0-B0E6-18C2C4FA0509}" destId="{90206619-0422-4BA0-A465-7D40E774BB01}" srcOrd="4" destOrd="0" presId="urn:microsoft.com/office/officeart/2005/8/layout/orgChart1"/>
    <dgm:cxn modelId="{62790988-78E2-4B68-80F9-3CAD6087BECD}" type="presParOf" srcId="{848D7566-8531-4BD0-B0E6-18C2C4FA0509}" destId="{47D5067B-FCEB-45D0-85B0-C2D84FAD12C8}" srcOrd="5" destOrd="0" presId="urn:microsoft.com/office/officeart/2005/8/layout/orgChart1"/>
    <dgm:cxn modelId="{ACD9E155-DE37-43CA-970F-8E5541DE48B4}" type="presParOf" srcId="{47D5067B-FCEB-45D0-85B0-C2D84FAD12C8}" destId="{BB6444C8-902B-47BA-9E0A-64D865277CB9}" srcOrd="0" destOrd="0" presId="urn:microsoft.com/office/officeart/2005/8/layout/orgChart1"/>
    <dgm:cxn modelId="{9F1A767D-529A-41AD-A5E9-B1F3DA0EA243}" type="presParOf" srcId="{BB6444C8-902B-47BA-9E0A-64D865277CB9}" destId="{895B0C5B-8CEB-4DAF-876C-74402CD8FC08}" srcOrd="0" destOrd="0" presId="urn:microsoft.com/office/officeart/2005/8/layout/orgChart1"/>
    <dgm:cxn modelId="{7F32C457-80F3-4CFB-A0E3-623187960D3C}" type="presParOf" srcId="{BB6444C8-902B-47BA-9E0A-64D865277CB9}" destId="{500CECC4-2648-40A1-AF0B-A34F39F33166}" srcOrd="1" destOrd="0" presId="urn:microsoft.com/office/officeart/2005/8/layout/orgChart1"/>
    <dgm:cxn modelId="{10306850-B7DE-4518-A8AA-F16995958A6B}" type="presParOf" srcId="{47D5067B-FCEB-45D0-85B0-C2D84FAD12C8}" destId="{97DA5BAF-D87F-4BAB-B07B-E1C63754FCC6}" srcOrd="1" destOrd="0" presId="urn:microsoft.com/office/officeart/2005/8/layout/orgChart1"/>
    <dgm:cxn modelId="{E3360D95-A756-43D8-8CEE-C7950EBE153D}" type="presParOf" srcId="{47D5067B-FCEB-45D0-85B0-C2D84FAD12C8}" destId="{6730C590-EBE4-4A84-BB2D-DFA9DAE1DA82}" srcOrd="2" destOrd="0" presId="urn:microsoft.com/office/officeart/2005/8/layout/orgChart1"/>
    <dgm:cxn modelId="{AB0706BA-10AD-480A-837A-7D0AA82CA62F}" type="presParOf" srcId="{3F8F7051-05E4-4C78-AF3D-266AA6FEA6D8}" destId="{7CE240F0-677E-4BFC-9FFC-FC8E0F4EEDE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73D85-991A-4B5A-9F5B-222B71CCEAB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9B504E6-F47F-4526-87D7-CF42F05DFD7D}">
      <dgm:prSet phldrT="[Text]"/>
      <dgm:spPr>
        <a:solidFill>
          <a:srgbClr val="00B0F0"/>
        </a:solidFill>
      </dgm:spPr>
      <dgm:t>
        <a:bodyPr/>
        <a:lstStyle/>
        <a:p>
          <a:r>
            <a:rPr lang="en-US" dirty="0"/>
            <a:t>Musical Instruments</a:t>
          </a:r>
        </a:p>
      </dgm:t>
    </dgm:pt>
    <dgm:pt modelId="{1BE6505C-FA26-4EE7-8094-D56D1EC153A0}" type="parTrans" cxnId="{DF3BE91F-0C98-401C-8F26-9DE2D1559F17}">
      <dgm:prSet/>
      <dgm:spPr/>
      <dgm:t>
        <a:bodyPr/>
        <a:lstStyle/>
        <a:p>
          <a:endParaRPr lang="en-US"/>
        </a:p>
      </dgm:t>
    </dgm:pt>
    <dgm:pt modelId="{702C561E-AA47-478E-8695-5355FF6D9FEB}" type="sibTrans" cxnId="{DF3BE91F-0C98-401C-8F26-9DE2D1559F17}">
      <dgm:prSet/>
      <dgm:spPr/>
      <dgm:t>
        <a:bodyPr/>
        <a:lstStyle/>
        <a:p>
          <a:endParaRPr lang="en-US"/>
        </a:p>
      </dgm:t>
    </dgm:pt>
    <dgm:pt modelId="{CF3CC7FE-991F-482B-A4D2-E229D2B36388}">
      <dgm:prSet phldrT="[Text]"/>
      <dgm:spPr>
        <a:solidFill>
          <a:srgbClr val="00B0F0"/>
        </a:solidFill>
      </dgm:spPr>
      <dgm:t>
        <a:bodyPr/>
        <a:lstStyle/>
        <a:p>
          <a:r>
            <a:rPr lang="en-US" dirty="0"/>
            <a:t>Woodwinds</a:t>
          </a:r>
        </a:p>
      </dgm:t>
    </dgm:pt>
    <dgm:pt modelId="{6EC745D7-91FA-4CBA-8F9D-2896264525CB}" type="parTrans" cxnId="{1DDCBA1F-4809-4686-9651-6A5288D8ECF4}">
      <dgm:prSet/>
      <dgm:spPr/>
      <dgm:t>
        <a:bodyPr/>
        <a:lstStyle/>
        <a:p>
          <a:endParaRPr lang="en-US"/>
        </a:p>
      </dgm:t>
    </dgm:pt>
    <dgm:pt modelId="{100E2B5B-BB55-4F61-8858-DD17403EAF82}" type="sibTrans" cxnId="{1DDCBA1F-4809-4686-9651-6A5288D8ECF4}">
      <dgm:prSet/>
      <dgm:spPr/>
      <dgm:t>
        <a:bodyPr/>
        <a:lstStyle/>
        <a:p>
          <a:endParaRPr lang="en-US"/>
        </a:p>
      </dgm:t>
    </dgm:pt>
    <dgm:pt modelId="{E52CAC7A-6FA2-444D-98D4-98A85840BA87}">
      <dgm:prSet phldrT="[Text]"/>
      <dgm:spPr>
        <a:solidFill>
          <a:srgbClr val="00B0F0"/>
        </a:solidFill>
      </dgm:spPr>
      <dgm:t>
        <a:bodyPr/>
        <a:lstStyle/>
        <a:p>
          <a:r>
            <a:rPr lang="en-US" dirty="0"/>
            <a:t>Strings</a:t>
          </a:r>
        </a:p>
      </dgm:t>
    </dgm:pt>
    <dgm:pt modelId="{8B717585-85AE-49AF-B035-066CE437DCCB}" type="parTrans" cxnId="{8FAEB346-8C2F-4625-B781-5C1D5F4D9B98}">
      <dgm:prSet/>
      <dgm:spPr/>
      <dgm:t>
        <a:bodyPr/>
        <a:lstStyle/>
        <a:p>
          <a:endParaRPr lang="en-US"/>
        </a:p>
      </dgm:t>
    </dgm:pt>
    <dgm:pt modelId="{F22885CC-F969-427B-B2CF-6EB5F112B31E}" type="sibTrans" cxnId="{8FAEB346-8C2F-4625-B781-5C1D5F4D9B98}">
      <dgm:prSet/>
      <dgm:spPr/>
      <dgm:t>
        <a:bodyPr/>
        <a:lstStyle/>
        <a:p>
          <a:endParaRPr lang="en-US"/>
        </a:p>
      </dgm:t>
    </dgm:pt>
    <dgm:pt modelId="{00DE13B0-9889-428A-971F-1F1492329CB3}" type="pres">
      <dgm:prSet presAssocID="{F6473D85-991A-4B5A-9F5B-222B71CCEAB1}" presName="hierChild1" presStyleCnt="0">
        <dgm:presLayoutVars>
          <dgm:orgChart val="1"/>
          <dgm:chPref val="1"/>
          <dgm:dir/>
          <dgm:animOne val="branch"/>
          <dgm:animLvl val="lvl"/>
          <dgm:resizeHandles/>
        </dgm:presLayoutVars>
      </dgm:prSet>
      <dgm:spPr/>
    </dgm:pt>
    <dgm:pt modelId="{3F8F7051-05E4-4C78-AF3D-266AA6FEA6D8}" type="pres">
      <dgm:prSet presAssocID="{59B504E6-F47F-4526-87D7-CF42F05DFD7D}" presName="hierRoot1" presStyleCnt="0">
        <dgm:presLayoutVars>
          <dgm:hierBranch val="init"/>
        </dgm:presLayoutVars>
      </dgm:prSet>
      <dgm:spPr/>
    </dgm:pt>
    <dgm:pt modelId="{21C952FB-5D01-487D-A66C-F0CB19E36C82}" type="pres">
      <dgm:prSet presAssocID="{59B504E6-F47F-4526-87D7-CF42F05DFD7D}" presName="rootComposite1" presStyleCnt="0"/>
      <dgm:spPr/>
    </dgm:pt>
    <dgm:pt modelId="{B45CF125-105F-4DF7-9E34-8CCDE061AE57}" type="pres">
      <dgm:prSet presAssocID="{59B504E6-F47F-4526-87D7-CF42F05DFD7D}" presName="rootText1" presStyleLbl="node0" presStyleIdx="0" presStyleCnt="1">
        <dgm:presLayoutVars>
          <dgm:chPref val="3"/>
        </dgm:presLayoutVars>
      </dgm:prSet>
      <dgm:spPr/>
    </dgm:pt>
    <dgm:pt modelId="{91FC10BD-22F4-4FE8-8332-6E3907B77996}" type="pres">
      <dgm:prSet presAssocID="{59B504E6-F47F-4526-87D7-CF42F05DFD7D}" presName="rootConnector1" presStyleLbl="node1" presStyleIdx="0" presStyleCnt="0"/>
      <dgm:spPr/>
    </dgm:pt>
    <dgm:pt modelId="{848D7566-8531-4BD0-B0E6-18C2C4FA0509}" type="pres">
      <dgm:prSet presAssocID="{59B504E6-F47F-4526-87D7-CF42F05DFD7D}" presName="hierChild2" presStyleCnt="0"/>
      <dgm:spPr/>
    </dgm:pt>
    <dgm:pt modelId="{F9CCABF7-0A1B-406B-B7BD-5B6E09B53F67}" type="pres">
      <dgm:prSet presAssocID="{6EC745D7-91FA-4CBA-8F9D-2896264525CB}" presName="Name37" presStyleLbl="parChTrans1D2" presStyleIdx="0" presStyleCnt="2"/>
      <dgm:spPr/>
    </dgm:pt>
    <dgm:pt modelId="{4BB99E2F-85FE-4877-B87E-6468A965D023}" type="pres">
      <dgm:prSet presAssocID="{CF3CC7FE-991F-482B-A4D2-E229D2B36388}" presName="hierRoot2" presStyleCnt="0">
        <dgm:presLayoutVars>
          <dgm:hierBranch val="init"/>
        </dgm:presLayoutVars>
      </dgm:prSet>
      <dgm:spPr/>
    </dgm:pt>
    <dgm:pt modelId="{2BA80507-17DD-4E75-80EC-526635892012}" type="pres">
      <dgm:prSet presAssocID="{CF3CC7FE-991F-482B-A4D2-E229D2B36388}" presName="rootComposite" presStyleCnt="0"/>
      <dgm:spPr/>
    </dgm:pt>
    <dgm:pt modelId="{1AE96357-FD17-4B2F-88A9-836DD36DC32C}" type="pres">
      <dgm:prSet presAssocID="{CF3CC7FE-991F-482B-A4D2-E229D2B36388}" presName="rootText" presStyleLbl="node2" presStyleIdx="0" presStyleCnt="2">
        <dgm:presLayoutVars>
          <dgm:chPref val="3"/>
        </dgm:presLayoutVars>
      </dgm:prSet>
      <dgm:spPr/>
    </dgm:pt>
    <dgm:pt modelId="{12338199-23F2-4AFA-9D6D-E94E05444F24}" type="pres">
      <dgm:prSet presAssocID="{CF3CC7FE-991F-482B-A4D2-E229D2B36388}" presName="rootConnector" presStyleLbl="node2" presStyleIdx="0" presStyleCnt="2"/>
      <dgm:spPr/>
    </dgm:pt>
    <dgm:pt modelId="{64C773C6-23CB-432C-A4A7-2B94903725CE}" type="pres">
      <dgm:prSet presAssocID="{CF3CC7FE-991F-482B-A4D2-E229D2B36388}" presName="hierChild4" presStyleCnt="0"/>
      <dgm:spPr/>
    </dgm:pt>
    <dgm:pt modelId="{86D6DCEF-8068-4C3D-905F-7BA9B31DB107}" type="pres">
      <dgm:prSet presAssocID="{CF3CC7FE-991F-482B-A4D2-E229D2B36388}" presName="hierChild5" presStyleCnt="0"/>
      <dgm:spPr/>
    </dgm:pt>
    <dgm:pt modelId="{FCD39C66-BAF7-4B7D-A0F3-9A8E54043898}" type="pres">
      <dgm:prSet presAssocID="{8B717585-85AE-49AF-B035-066CE437DCCB}" presName="Name37" presStyleLbl="parChTrans1D2" presStyleIdx="1" presStyleCnt="2"/>
      <dgm:spPr/>
    </dgm:pt>
    <dgm:pt modelId="{84FDAD19-FD49-46DF-8A37-B6034538B172}" type="pres">
      <dgm:prSet presAssocID="{E52CAC7A-6FA2-444D-98D4-98A85840BA87}" presName="hierRoot2" presStyleCnt="0">
        <dgm:presLayoutVars>
          <dgm:hierBranch val="init"/>
        </dgm:presLayoutVars>
      </dgm:prSet>
      <dgm:spPr/>
    </dgm:pt>
    <dgm:pt modelId="{F036E7CE-C3C8-4020-9238-D7DF59890354}" type="pres">
      <dgm:prSet presAssocID="{E52CAC7A-6FA2-444D-98D4-98A85840BA87}" presName="rootComposite" presStyleCnt="0"/>
      <dgm:spPr/>
    </dgm:pt>
    <dgm:pt modelId="{78FE3300-7AEE-4B2F-9833-165B7D90DD02}" type="pres">
      <dgm:prSet presAssocID="{E52CAC7A-6FA2-444D-98D4-98A85840BA87}" presName="rootText" presStyleLbl="node2" presStyleIdx="1" presStyleCnt="2">
        <dgm:presLayoutVars>
          <dgm:chPref val="3"/>
        </dgm:presLayoutVars>
      </dgm:prSet>
      <dgm:spPr/>
    </dgm:pt>
    <dgm:pt modelId="{A7522615-484C-419D-BA42-36F9030EE02D}" type="pres">
      <dgm:prSet presAssocID="{E52CAC7A-6FA2-444D-98D4-98A85840BA87}" presName="rootConnector" presStyleLbl="node2" presStyleIdx="1" presStyleCnt="2"/>
      <dgm:spPr/>
    </dgm:pt>
    <dgm:pt modelId="{5CDD95B1-A742-45A3-B909-1A1269B1CAAD}" type="pres">
      <dgm:prSet presAssocID="{E52CAC7A-6FA2-444D-98D4-98A85840BA87}" presName="hierChild4" presStyleCnt="0"/>
      <dgm:spPr/>
    </dgm:pt>
    <dgm:pt modelId="{372363F7-C37F-41A9-A712-2D4B8C8EFF97}" type="pres">
      <dgm:prSet presAssocID="{E52CAC7A-6FA2-444D-98D4-98A85840BA87}" presName="hierChild5" presStyleCnt="0"/>
      <dgm:spPr/>
    </dgm:pt>
    <dgm:pt modelId="{7CE240F0-677E-4BFC-9FFC-FC8E0F4EEDE8}" type="pres">
      <dgm:prSet presAssocID="{59B504E6-F47F-4526-87D7-CF42F05DFD7D}" presName="hierChild3" presStyleCnt="0"/>
      <dgm:spPr/>
    </dgm:pt>
  </dgm:ptLst>
  <dgm:cxnLst>
    <dgm:cxn modelId="{BC8A6E05-48EB-4AFC-94FD-B104197C066B}" type="presOf" srcId="{E52CAC7A-6FA2-444D-98D4-98A85840BA87}" destId="{A7522615-484C-419D-BA42-36F9030EE02D}" srcOrd="1" destOrd="0" presId="urn:microsoft.com/office/officeart/2005/8/layout/orgChart1"/>
    <dgm:cxn modelId="{B3E6C71C-3A86-48D2-A81A-3AC8608E2429}" type="presOf" srcId="{59B504E6-F47F-4526-87D7-CF42F05DFD7D}" destId="{B45CF125-105F-4DF7-9E34-8CCDE061AE57}" srcOrd="0" destOrd="0" presId="urn:microsoft.com/office/officeart/2005/8/layout/orgChart1"/>
    <dgm:cxn modelId="{BB10CC1E-812C-4D5C-9425-9F91DA13EACF}" type="presOf" srcId="{59B504E6-F47F-4526-87D7-CF42F05DFD7D}" destId="{91FC10BD-22F4-4FE8-8332-6E3907B77996}" srcOrd="1" destOrd="0" presId="urn:microsoft.com/office/officeart/2005/8/layout/orgChart1"/>
    <dgm:cxn modelId="{1DDCBA1F-4809-4686-9651-6A5288D8ECF4}" srcId="{59B504E6-F47F-4526-87D7-CF42F05DFD7D}" destId="{CF3CC7FE-991F-482B-A4D2-E229D2B36388}" srcOrd="0" destOrd="0" parTransId="{6EC745D7-91FA-4CBA-8F9D-2896264525CB}" sibTransId="{100E2B5B-BB55-4F61-8858-DD17403EAF82}"/>
    <dgm:cxn modelId="{DF3BE91F-0C98-401C-8F26-9DE2D1559F17}" srcId="{F6473D85-991A-4B5A-9F5B-222B71CCEAB1}" destId="{59B504E6-F47F-4526-87D7-CF42F05DFD7D}" srcOrd="0" destOrd="0" parTransId="{1BE6505C-FA26-4EE7-8094-D56D1EC153A0}" sibTransId="{702C561E-AA47-478E-8695-5355FF6D9FEB}"/>
    <dgm:cxn modelId="{8FAEB346-8C2F-4625-B781-5C1D5F4D9B98}" srcId="{59B504E6-F47F-4526-87D7-CF42F05DFD7D}" destId="{E52CAC7A-6FA2-444D-98D4-98A85840BA87}" srcOrd="1" destOrd="0" parTransId="{8B717585-85AE-49AF-B035-066CE437DCCB}" sibTransId="{F22885CC-F969-427B-B2CF-6EB5F112B31E}"/>
    <dgm:cxn modelId="{6135AE81-E6FC-4AB1-B253-D71A39427A99}" type="presOf" srcId="{6EC745D7-91FA-4CBA-8F9D-2896264525CB}" destId="{F9CCABF7-0A1B-406B-B7BD-5B6E09B53F67}" srcOrd="0" destOrd="0" presId="urn:microsoft.com/office/officeart/2005/8/layout/orgChart1"/>
    <dgm:cxn modelId="{484A5285-6A04-4451-B156-637E71981783}" type="presOf" srcId="{CF3CC7FE-991F-482B-A4D2-E229D2B36388}" destId="{1AE96357-FD17-4B2F-88A9-836DD36DC32C}" srcOrd="0" destOrd="0" presId="urn:microsoft.com/office/officeart/2005/8/layout/orgChart1"/>
    <dgm:cxn modelId="{01EDC28B-6516-416C-A492-1C5090B18ACC}" type="presOf" srcId="{F6473D85-991A-4B5A-9F5B-222B71CCEAB1}" destId="{00DE13B0-9889-428A-971F-1F1492329CB3}" srcOrd="0" destOrd="0" presId="urn:microsoft.com/office/officeart/2005/8/layout/orgChart1"/>
    <dgm:cxn modelId="{AC1C739C-18E1-4E62-ACED-44267BD497F8}" type="presOf" srcId="{8B717585-85AE-49AF-B035-066CE437DCCB}" destId="{FCD39C66-BAF7-4B7D-A0F3-9A8E54043898}" srcOrd="0" destOrd="0" presId="urn:microsoft.com/office/officeart/2005/8/layout/orgChart1"/>
    <dgm:cxn modelId="{E06FC19D-3316-4994-A422-9CE723E209B1}" type="presOf" srcId="{CF3CC7FE-991F-482B-A4D2-E229D2B36388}" destId="{12338199-23F2-4AFA-9D6D-E94E05444F24}" srcOrd="1" destOrd="0" presId="urn:microsoft.com/office/officeart/2005/8/layout/orgChart1"/>
    <dgm:cxn modelId="{E689F6B6-BC45-478B-A5C4-5386B1F9AB7A}" type="presOf" srcId="{E52CAC7A-6FA2-444D-98D4-98A85840BA87}" destId="{78FE3300-7AEE-4B2F-9833-165B7D90DD02}" srcOrd="0" destOrd="0" presId="urn:microsoft.com/office/officeart/2005/8/layout/orgChart1"/>
    <dgm:cxn modelId="{A6DB2F28-3A5A-4E75-815E-6FF04C2FD8AA}" type="presParOf" srcId="{00DE13B0-9889-428A-971F-1F1492329CB3}" destId="{3F8F7051-05E4-4C78-AF3D-266AA6FEA6D8}" srcOrd="0" destOrd="0" presId="urn:microsoft.com/office/officeart/2005/8/layout/orgChart1"/>
    <dgm:cxn modelId="{60AF62A0-EEDA-46D2-81D9-87FB94AAD52E}" type="presParOf" srcId="{3F8F7051-05E4-4C78-AF3D-266AA6FEA6D8}" destId="{21C952FB-5D01-487D-A66C-F0CB19E36C82}" srcOrd="0" destOrd="0" presId="urn:microsoft.com/office/officeart/2005/8/layout/orgChart1"/>
    <dgm:cxn modelId="{8E0CD86B-D38B-4E6F-9F33-E8656A4FE72D}" type="presParOf" srcId="{21C952FB-5D01-487D-A66C-F0CB19E36C82}" destId="{B45CF125-105F-4DF7-9E34-8CCDE061AE57}" srcOrd="0" destOrd="0" presId="urn:microsoft.com/office/officeart/2005/8/layout/orgChart1"/>
    <dgm:cxn modelId="{9CFB5341-1D05-4BF5-8DFA-91508DEFF356}" type="presParOf" srcId="{21C952FB-5D01-487D-A66C-F0CB19E36C82}" destId="{91FC10BD-22F4-4FE8-8332-6E3907B77996}" srcOrd="1" destOrd="0" presId="urn:microsoft.com/office/officeart/2005/8/layout/orgChart1"/>
    <dgm:cxn modelId="{C57A49BC-F6E7-4348-A762-F3D49C3DD90F}" type="presParOf" srcId="{3F8F7051-05E4-4C78-AF3D-266AA6FEA6D8}" destId="{848D7566-8531-4BD0-B0E6-18C2C4FA0509}" srcOrd="1" destOrd="0" presId="urn:microsoft.com/office/officeart/2005/8/layout/orgChart1"/>
    <dgm:cxn modelId="{412FE106-3C28-42FB-90A2-4D7BBBDFF5DD}" type="presParOf" srcId="{848D7566-8531-4BD0-B0E6-18C2C4FA0509}" destId="{F9CCABF7-0A1B-406B-B7BD-5B6E09B53F67}" srcOrd="0" destOrd="0" presId="urn:microsoft.com/office/officeart/2005/8/layout/orgChart1"/>
    <dgm:cxn modelId="{BBF469B3-5DD8-4F95-BCC7-619678361B61}" type="presParOf" srcId="{848D7566-8531-4BD0-B0E6-18C2C4FA0509}" destId="{4BB99E2F-85FE-4877-B87E-6468A965D023}" srcOrd="1" destOrd="0" presId="urn:microsoft.com/office/officeart/2005/8/layout/orgChart1"/>
    <dgm:cxn modelId="{83CD052A-0D69-4AEA-B80F-06996A12771F}" type="presParOf" srcId="{4BB99E2F-85FE-4877-B87E-6468A965D023}" destId="{2BA80507-17DD-4E75-80EC-526635892012}" srcOrd="0" destOrd="0" presId="urn:microsoft.com/office/officeart/2005/8/layout/orgChart1"/>
    <dgm:cxn modelId="{10A56BDF-E8F3-4064-936A-8320CE4AE117}" type="presParOf" srcId="{2BA80507-17DD-4E75-80EC-526635892012}" destId="{1AE96357-FD17-4B2F-88A9-836DD36DC32C}" srcOrd="0" destOrd="0" presId="urn:microsoft.com/office/officeart/2005/8/layout/orgChart1"/>
    <dgm:cxn modelId="{2809DDF8-7A73-4445-8387-995AB51C09D8}" type="presParOf" srcId="{2BA80507-17DD-4E75-80EC-526635892012}" destId="{12338199-23F2-4AFA-9D6D-E94E05444F24}" srcOrd="1" destOrd="0" presId="urn:microsoft.com/office/officeart/2005/8/layout/orgChart1"/>
    <dgm:cxn modelId="{0EEF6C5C-50B2-4D77-9A37-37A965F70D5D}" type="presParOf" srcId="{4BB99E2F-85FE-4877-B87E-6468A965D023}" destId="{64C773C6-23CB-432C-A4A7-2B94903725CE}" srcOrd="1" destOrd="0" presId="urn:microsoft.com/office/officeart/2005/8/layout/orgChart1"/>
    <dgm:cxn modelId="{AF9E13C8-431C-4D21-8507-43B6D0063369}" type="presParOf" srcId="{4BB99E2F-85FE-4877-B87E-6468A965D023}" destId="{86D6DCEF-8068-4C3D-905F-7BA9B31DB107}" srcOrd="2" destOrd="0" presId="urn:microsoft.com/office/officeart/2005/8/layout/orgChart1"/>
    <dgm:cxn modelId="{0A8CE4A0-96CD-4C8E-A623-DA63CA86D02A}" type="presParOf" srcId="{848D7566-8531-4BD0-B0E6-18C2C4FA0509}" destId="{FCD39C66-BAF7-4B7D-A0F3-9A8E54043898}" srcOrd="2" destOrd="0" presId="urn:microsoft.com/office/officeart/2005/8/layout/orgChart1"/>
    <dgm:cxn modelId="{63F3685D-AE73-4160-A885-F91050537A17}" type="presParOf" srcId="{848D7566-8531-4BD0-B0E6-18C2C4FA0509}" destId="{84FDAD19-FD49-46DF-8A37-B6034538B172}" srcOrd="3" destOrd="0" presId="urn:microsoft.com/office/officeart/2005/8/layout/orgChart1"/>
    <dgm:cxn modelId="{1AD8F12B-BB62-4FAA-818E-4369C0FA290A}" type="presParOf" srcId="{84FDAD19-FD49-46DF-8A37-B6034538B172}" destId="{F036E7CE-C3C8-4020-9238-D7DF59890354}" srcOrd="0" destOrd="0" presId="urn:microsoft.com/office/officeart/2005/8/layout/orgChart1"/>
    <dgm:cxn modelId="{C7AE8E6A-A816-4AE9-B6BE-51FA7002AC8A}" type="presParOf" srcId="{F036E7CE-C3C8-4020-9238-D7DF59890354}" destId="{78FE3300-7AEE-4B2F-9833-165B7D90DD02}" srcOrd="0" destOrd="0" presId="urn:microsoft.com/office/officeart/2005/8/layout/orgChart1"/>
    <dgm:cxn modelId="{3871E45B-1328-4523-83F3-1A86D6197130}" type="presParOf" srcId="{F036E7CE-C3C8-4020-9238-D7DF59890354}" destId="{A7522615-484C-419D-BA42-36F9030EE02D}" srcOrd="1" destOrd="0" presId="urn:microsoft.com/office/officeart/2005/8/layout/orgChart1"/>
    <dgm:cxn modelId="{B27B1599-8643-4D8E-B7CA-4087C45369D2}" type="presParOf" srcId="{84FDAD19-FD49-46DF-8A37-B6034538B172}" destId="{5CDD95B1-A742-45A3-B909-1A1269B1CAAD}" srcOrd="1" destOrd="0" presId="urn:microsoft.com/office/officeart/2005/8/layout/orgChart1"/>
    <dgm:cxn modelId="{2CB5BDDD-F859-48C8-909C-F1E371EF30C6}" type="presParOf" srcId="{84FDAD19-FD49-46DF-8A37-B6034538B172}" destId="{372363F7-C37F-41A9-A712-2D4B8C8EFF97}" srcOrd="2" destOrd="0" presId="urn:microsoft.com/office/officeart/2005/8/layout/orgChart1"/>
    <dgm:cxn modelId="{AB0706BA-10AD-480A-837A-7D0AA82CA62F}" type="presParOf" srcId="{3F8F7051-05E4-4C78-AF3D-266AA6FEA6D8}" destId="{7CE240F0-677E-4BFC-9FFC-FC8E0F4EEDE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06619-0422-4BA0-A465-7D40E774BB01}">
      <dsp:nvSpPr>
        <dsp:cNvPr id="0" name=""/>
        <dsp:cNvSpPr/>
      </dsp:nvSpPr>
      <dsp:spPr>
        <a:xfrm>
          <a:off x="1866900" y="1256981"/>
          <a:ext cx="1320845" cy="229237"/>
        </a:xfrm>
        <a:custGeom>
          <a:avLst/>
          <a:gdLst/>
          <a:ahLst/>
          <a:cxnLst/>
          <a:rect l="0" t="0" r="0" b="0"/>
          <a:pathLst>
            <a:path>
              <a:moveTo>
                <a:pt x="0" y="0"/>
              </a:moveTo>
              <a:lnTo>
                <a:pt x="0" y="114618"/>
              </a:lnTo>
              <a:lnTo>
                <a:pt x="1320845" y="114618"/>
              </a:lnTo>
              <a:lnTo>
                <a:pt x="1320845" y="229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39C66-BAF7-4B7D-A0F3-9A8E54043898}">
      <dsp:nvSpPr>
        <dsp:cNvPr id="0" name=""/>
        <dsp:cNvSpPr/>
      </dsp:nvSpPr>
      <dsp:spPr>
        <a:xfrm>
          <a:off x="1821180" y="1256981"/>
          <a:ext cx="91440" cy="229237"/>
        </a:xfrm>
        <a:custGeom>
          <a:avLst/>
          <a:gdLst/>
          <a:ahLst/>
          <a:cxnLst/>
          <a:rect l="0" t="0" r="0" b="0"/>
          <a:pathLst>
            <a:path>
              <a:moveTo>
                <a:pt x="45720" y="0"/>
              </a:moveTo>
              <a:lnTo>
                <a:pt x="45720" y="229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CCABF7-0A1B-406B-B7BD-5B6E09B53F67}">
      <dsp:nvSpPr>
        <dsp:cNvPr id="0" name=""/>
        <dsp:cNvSpPr/>
      </dsp:nvSpPr>
      <dsp:spPr>
        <a:xfrm>
          <a:off x="546054" y="1256981"/>
          <a:ext cx="1320845" cy="229237"/>
        </a:xfrm>
        <a:custGeom>
          <a:avLst/>
          <a:gdLst/>
          <a:ahLst/>
          <a:cxnLst/>
          <a:rect l="0" t="0" r="0" b="0"/>
          <a:pathLst>
            <a:path>
              <a:moveTo>
                <a:pt x="1320845" y="0"/>
              </a:moveTo>
              <a:lnTo>
                <a:pt x="1320845" y="114618"/>
              </a:lnTo>
              <a:lnTo>
                <a:pt x="0" y="114618"/>
              </a:lnTo>
              <a:lnTo>
                <a:pt x="0" y="229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F125-105F-4DF7-9E34-8CCDE061AE57}">
      <dsp:nvSpPr>
        <dsp:cNvPr id="0" name=""/>
        <dsp:cNvSpPr/>
      </dsp:nvSpPr>
      <dsp:spPr>
        <a:xfrm>
          <a:off x="1321096" y="711177"/>
          <a:ext cx="1091607" cy="545803"/>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Musical Instruments</a:t>
          </a:r>
        </a:p>
      </dsp:txBody>
      <dsp:txXfrm>
        <a:off x="1321096" y="711177"/>
        <a:ext cx="1091607" cy="545803"/>
      </dsp:txXfrm>
    </dsp:sp>
    <dsp:sp modelId="{1AE96357-FD17-4B2F-88A9-836DD36DC32C}">
      <dsp:nvSpPr>
        <dsp:cNvPr id="0" name=""/>
        <dsp:cNvSpPr/>
      </dsp:nvSpPr>
      <dsp:spPr>
        <a:xfrm>
          <a:off x="250" y="1486218"/>
          <a:ext cx="1091607" cy="545803"/>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Woodwinds</a:t>
          </a:r>
        </a:p>
      </dsp:txBody>
      <dsp:txXfrm>
        <a:off x="250" y="1486218"/>
        <a:ext cx="1091607" cy="545803"/>
      </dsp:txXfrm>
    </dsp:sp>
    <dsp:sp modelId="{78FE3300-7AEE-4B2F-9833-165B7D90DD02}">
      <dsp:nvSpPr>
        <dsp:cNvPr id="0" name=""/>
        <dsp:cNvSpPr/>
      </dsp:nvSpPr>
      <dsp:spPr>
        <a:xfrm>
          <a:off x="1321096" y="1486218"/>
          <a:ext cx="1091607" cy="545803"/>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Violins</a:t>
          </a:r>
        </a:p>
      </dsp:txBody>
      <dsp:txXfrm>
        <a:off x="1321096" y="1486218"/>
        <a:ext cx="1091607" cy="545803"/>
      </dsp:txXfrm>
    </dsp:sp>
    <dsp:sp modelId="{895B0C5B-8CEB-4DAF-876C-74402CD8FC08}">
      <dsp:nvSpPr>
        <dsp:cNvPr id="0" name=""/>
        <dsp:cNvSpPr/>
      </dsp:nvSpPr>
      <dsp:spPr>
        <a:xfrm>
          <a:off x="2641941" y="1486218"/>
          <a:ext cx="1091607" cy="545803"/>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Cellos</a:t>
          </a:r>
        </a:p>
      </dsp:txBody>
      <dsp:txXfrm>
        <a:off x="2641941" y="1486218"/>
        <a:ext cx="1091607" cy="545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39C66-BAF7-4B7D-A0F3-9A8E54043898}">
      <dsp:nvSpPr>
        <dsp:cNvPr id="0" name=""/>
        <dsp:cNvSpPr/>
      </dsp:nvSpPr>
      <dsp:spPr>
        <a:xfrm>
          <a:off x="1466752" y="879284"/>
          <a:ext cx="802676" cy="278614"/>
        </a:xfrm>
        <a:custGeom>
          <a:avLst/>
          <a:gdLst/>
          <a:ahLst/>
          <a:cxnLst/>
          <a:rect l="0" t="0" r="0" b="0"/>
          <a:pathLst>
            <a:path>
              <a:moveTo>
                <a:pt x="0" y="0"/>
              </a:moveTo>
              <a:lnTo>
                <a:pt x="0" y="139307"/>
              </a:lnTo>
              <a:lnTo>
                <a:pt x="802676" y="139307"/>
              </a:lnTo>
              <a:lnTo>
                <a:pt x="802676" y="278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CCABF7-0A1B-406B-B7BD-5B6E09B53F67}">
      <dsp:nvSpPr>
        <dsp:cNvPr id="0" name=""/>
        <dsp:cNvSpPr/>
      </dsp:nvSpPr>
      <dsp:spPr>
        <a:xfrm>
          <a:off x="664075" y="879284"/>
          <a:ext cx="802676" cy="278614"/>
        </a:xfrm>
        <a:custGeom>
          <a:avLst/>
          <a:gdLst/>
          <a:ahLst/>
          <a:cxnLst/>
          <a:rect l="0" t="0" r="0" b="0"/>
          <a:pathLst>
            <a:path>
              <a:moveTo>
                <a:pt x="802676" y="0"/>
              </a:moveTo>
              <a:lnTo>
                <a:pt x="802676" y="139307"/>
              </a:lnTo>
              <a:lnTo>
                <a:pt x="0" y="139307"/>
              </a:lnTo>
              <a:lnTo>
                <a:pt x="0" y="278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F125-105F-4DF7-9E34-8CCDE061AE57}">
      <dsp:nvSpPr>
        <dsp:cNvPr id="0" name=""/>
        <dsp:cNvSpPr/>
      </dsp:nvSpPr>
      <dsp:spPr>
        <a:xfrm>
          <a:off x="803383" y="215915"/>
          <a:ext cx="1326737" cy="66336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Musical Instruments</a:t>
          </a:r>
        </a:p>
      </dsp:txBody>
      <dsp:txXfrm>
        <a:off x="803383" y="215915"/>
        <a:ext cx="1326737" cy="663368"/>
      </dsp:txXfrm>
    </dsp:sp>
    <dsp:sp modelId="{1AE96357-FD17-4B2F-88A9-836DD36DC32C}">
      <dsp:nvSpPr>
        <dsp:cNvPr id="0" name=""/>
        <dsp:cNvSpPr/>
      </dsp:nvSpPr>
      <dsp:spPr>
        <a:xfrm>
          <a:off x="707" y="1157899"/>
          <a:ext cx="1326737" cy="66336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Woodwinds</a:t>
          </a:r>
        </a:p>
      </dsp:txBody>
      <dsp:txXfrm>
        <a:off x="707" y="1157899"/>
        <a:ext cx="1326737" cy="663368"/>
      </dsp:txXfrm>
    </dsp:sp>
    <dsp:sp modelId="{78FE3300-7AEE-4B2F-9833-165B7D90DD02}">
      <dsp:nvSpPr>
        <dsp:cNvPr id="0" name=""/>
        <dsp:cNvSpPr/>
      </dsp:nvSpPr>
      <dsp:spPr>
        <a:xfrm>
          <a:off x="1606059" y="1157899"/>
          <a:ext cx="1326737" cy="66336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Strings</a:t>
          </a:r>
        </a:p>
      </dsp:txBody>
      <dsp:txXfrm>
        <a:off x="1606059" y="1157899"/>
        <a:ext cx="1326737" cy="6633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4/28/2021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323270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dirty="0"/>
          </a:p>
        </p:txBody>
      </p:sp>
    </p:spTree>
    <p:extLst>
      <p:ext uri="{BB962C8B-B14F-4D97-AF65-F5344CB8AC3E}">
        <p14:creationId xmlns:p14="http://schemas.microsoft.com/office/powerpoint/2010/main" val="1123595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dirty="0"/>
          </a:p>
        </p:txBody>
      </p:sp>
    </p:spTree>
    <p:extLst>
      <p:ext uri="{BB962C8B-B14F-4D97-AF65-F5344CB8AC3E}">
        <p14:creationId xmlns:p14="http://schemas.microsoft.com/office/powerpoint/2010/main" val="1097083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dirty="0"/>
          </a:p>
        </p:txBody>
      </p:sp>
    </p:spTree>
    <p:extLst>
      <p:ext uri="{BB962C8B-B14F-4D97-AF65-F5344CB8AC3E}">
        <p14:creationId xmlns:p14="http://schemas.microsoft.com/office/powerpoint/2010/main" val="342671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000" b="1"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dirty="0"/>
          </a:p>
        </p:txBody>
      </p:sp>
    </p:spTree>
    <p:extLst>
      <p:ext uri="{BB962C8B-B14F-4D97-AF65-F5344CB8AC3E}">
        <p14:creationId xmlns:p14="http://schemas.microsoft.com/office/powerpoint/2010/main" val="329880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000" b="1"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dirty="0"/>
          </a:p>
        </p:txBody>
      </p:sp>
    </p:spTree>
    <p:extLst>
      <p:ext uri="{BB962C8B-B14F-4D97-AF65-F5344CB8AC3E}">
        <p14:creationId xmlns:p14="http://schemas.microsoft.com/office/powerpoint/2010/main" val="8810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000" b="1"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dirty="0"/>
          </a:p>
        </p:txBody>
      </p:sp>
    </p:spTree>
    <p:extLst>
      <p:ext uri="{BB962C8B-B14F-4D97-AF65-F5344CB8AC3E}">
        <p14:creationId xmlns:p14="http://schemas.microsoft.com/office/powerpoint/2010/main" val="917910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18</a:t>
            </a:fld>
            <a:endParaRPr lang="en-US" dirty="0"/>
          </a:p>
        </p:txBody>
      </p:sp>
    </p:spTree>
    <p:extLst>
      <p:ext uri="{BB962C8B-B14F-4D97-AF65-F5344CB8AC3E}">
        <p14:creationId xmlns:p14="http://schemas.microsoft.com/office/powerpoint/2010/main" val="2887335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3361679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20</a:t>
            </a:fld>
            <a:endParaRPr lang="en-US" dirty="0"/>
          </a:p>
        </p:txBody>
      </p:sp>
    </p:spTree>
    <p:extLst>
      <p:ext uri="{BB962C8B-B14F-4D97-AF65-F5344CB8AC3E}">
        <p14:creationId xmlns:p14="http://schemas.microsoft.com/office/powerpoint/2010/main" val="3790858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21</a:t>
            </a:fld>
            <a:endParaRPr lang="en-US" dirty="0"/>
          </a:p>
        </p:txBody>
      </p:sp>
    </p:spTree>
    <p:extLst>
      <p:ext uri="{BB962C8B-B14F-4D97-AF65-F5344CB8AC3E}">
        <p14:creationId xmlns:p14="http://schemas.microsoft.com/office/powerpoint/2010/main" val="404665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2</a:t>
            </a:fld>
            <a:endParaRPr lang="en-US"/>
          </a:p>
        </p:txBody>
      </p:sp>
    </p:spTree>
    <p:extLst>
      <p:ext uri="{BB962C8B-B14F-4D97-AF65-F5344CB8AC3E}">
        <p14:creationId xmlns:p14="http://schemas.microsoft.com/office/powerpoint/2010/main" val="3364093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sym typeface="UC Berkeley OS Sign"/>
            </a:endParaRPr>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a:p>
        </p:txBody>
      </p:sp>
    </p:spTree>
    <p:extLst>
      <p:ext uri="{BB962C8B-B14F-4D97-AF65-F5344CB8AC3E}">
        <p14:creationId xmlns:p14="http://schemas.microsoft.com/office/powerpoint/2010/main" val="3167066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2985632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2686991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272505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588468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3093100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2715989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extLst>
      <p:ext uri="{BB962C8B-B14F-4D97-AF65-F5344CB8AC3E}">
        <p14:creationId xmlns:p14="http://schemas.microsoft.com/office/powerpoint/2010/main" val="836037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2275144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extLst>
      <p:ext uri="{BB962C8B-B14F-4D97-AF65-F5344CB8AC3E}">
        <p14:creationId xmlns:p14="http://schemas.microsoft.com/office/powerpoint/2010/main" val="15748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extLst>
      <p:ext uri="{BB962C8B-B14F-4D97-AF65-F5344CB8AC3E}">
        <p14:creationId xmlns:p14="http://schemas.microsoft.com/office/powerpoint/2010/main" val="719784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4273738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1722241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35</a:t>
            </a:fld>
            <a:endParaRPr lang="en-US"/>
          </a:p>
        </p:txBody>
      </p:sp>
    </p:spTree>
    <p:extLst>
      <p:ext uri="{BB962C8B-B14F-4D97-AF65-F5344CB8AC3E}">
        <p14:creationId xmlns:p14="http://schemas.microsoft.com/office/powerpoint/2010/main" val="3953156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a:p>
        </p:txBody>
      </p:sp>
    </p:spTree>
    <p:extLst>
      <p:ext uri="{BB962C8B-B14F-4D97-AF65-F5344CB8AC3E}">
        <p14:creationId xmlns:p14="http://schemas.microsoft.com/office/powerpoint/2010/main" val="1921993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4064335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a:p>
        </p:txBody>
      </p:sp>
    </p:spTree>
    <p:extLst>
      <p:ext uri="{BB962C8B-B14F-4D97-AF65-F5344CB8AC3E}">
        <p14:creationId xmlns:p14="http://schemas.microsoft.com/office/powerpoint/2010/main" val="2937460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662556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3229461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val="2672186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367476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marR="0" lvl="1" indent="-222239" algn="l" defTabSz="914400" rtl="0" eaLnBrk="1" fontAlgn="auto" latinLnBrk="0" hangingPunct="1">
              <a:lnSpc>
                <a:spcPct val="92000"/>
              </a:lnSpc>
              <a:spcBef>
                <a:spcPts val="1786"/>
              </a:spcBef>
              <a:spcAft>
                <a:spcPts val="0"/>
              </a:spcAft>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dirty="0"/>
          </a:p>
        </p:txBody>
      </p:sp>
    </p:spTree>
    <p:extLst>
      <p:ext uri="{BB962C8B-B14F-4D97-AF65-F5344CB8AC3E}">
        <p14:creationId xmlns:p14="http://schemas.microsoft.com/office/powerpoint/2010/main" val="3786623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45</a:t>
            </a:fld>
            <a:endParaRPr lang="en-US" dirty="0"/>
          </a:p>
        </p:txBody>
      </p:sp>
    </p:spTree>
    <p:extLst>
      <p:ext uri="{BB962C8B-B14F-4D97-AF65-F5344CB8AC3E}">
        <p14:creationId xmlns:p14="http://schemas.microsoft.com/office/powerpoint/2010/main" val="541901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46</a:t>
            </a:fld>
            <a:endParaRPr lang="en-US" dirty="0"/>
          </a:p>
        </p:txBody>
      </p:sp>
    </p:spTree>
    <p:extLst>
      <p:ext uri="{BB962C8B-B14F-4D97-AF65-F5344CB8AC3E}">
        <p14:creationId xmlns:p14="http://schemas.microsoft.com/office/powerpoint/2010/main" val="1377334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47</a:t>
            </a:fld>
            <a:endParaRPr lang="en-US"/>
          </a:p>
        </p:txBody>
      </p:sp>
    </p:spTree>
    <p:extLst>
      <p:ext uri="{BB962C8B-B14F-4D97-AF65-F5344CB8AC3E}">
        <p14:creationId xmlns:p14="http://schemas.microsoft.com/office/powerpoint/2010/main" val="646720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48</a:t>
            </a:fld>
            <a:endParaRPr lang="en-US"/>
          </a:p>
        </p:txBody>
      </p:sp>
    </p:spTree>
    <p:extLst>
      <p:ext uri="{BB962C8B-B14F-4D97-AF65-F5344CB8AC3E}">
        <p14:creationId xmlns:p14="http://schemas.microsoft.com/office/powerpoint/2010/main" val="1633030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dirty="0"/>
          </a:p>
        </p:txBody>
      </p:sp>
    </p:spTree>
    <p:extLst>
      <p:ext uri="{BB962C8B-B14F-4D97-AF65-F5344CB8AC3E}">
        <p14:creationId xmlns:p14="http://schemas.microsoft.com/office/powerpoint/2010/main" val="487866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50</a:t>
            </a:fld>
            <a:endParaRPr lang="en-US" dirty="0"/>
          </a:p>
        </p:txBody>
      </p:sp>
    </p:spTree>
    <p:extLst>
      <p:ext uri="{BB962C8B-B14F-4D97-AF65-F5344CB8AC3E}">
        <p14:creationId xmlns:p14="http://schemas.microsoft.com/office/powerpoint/2010/main" val="623580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51</a:t>
            </a:fld>
            <a:endParaRPr lang="en-US" dirty="0"/>
          </a:p>
        </p:txBody>
      </p:sp>
    </p:spTree>
    <p:extLst>
      <p:ext uri="{BB962C8B-B14F-4D97-AF65-F5344CB8AC3E}">
        <p14:creationId xmlns:p14="http://schemas.microsoft.com/office/powerpoint/2010/main" val="6224706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52</a:t>
            </a:fld>
            <a:endParaRPr lang="en-US" dirty="0"/>
          </a:p>
        </p:txBody>
      </p:sp>
    </p:spTree>
    <p:extLst>
      <p:ext uri="{BB962C8B-B14F-4D97-AF65-F5344CB8AC3E}">
        <p14:creationId xmlns:p14="http://schemas.microsoft.com/office/powerpoint/2010/main" val="2151779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53</a:t>
            </a:fld>
            <a:endParaRPr lang="en-US" dirty="0"/>
          </a:p>
        </p:txBody>
      </p:sp>
    </p:spTree>
    <p:extLst>
      <p:ext uri="{BB962C8B-B14F-4D97-AF65-F5344CB8AC3E}">
        <p14:creationId xmlns:p14="http://schemas.microsoft.com/office/powerpoint/2010/main" val="3450497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54</a:t>
            </a:fld>
            <a:endParaRPr lang="en-US" dirty="0"/>
          </a:p>
        </p:txBody>
      </p:sp>
    </p:spTree>
    <p:extLst>
      <p:ext uri="{BB962C8B-B14F-4D97-AF65-F5344CB8AC3E}">
        <p14:creationId xmlns:p14="http://schemas.microsoft.com/office/powerpoint/2010/main" val="326325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marR="0" lvl="1" indent="-222239" algn="l" defTabSz="914400" rtl="0" eaLnBrk="1" fontAlgn="auto" latinLnBrk="0" hangingPunct="1">
              <a:lnSpc>
                <a:spcPct val="92000"/>
              </a:lnSpc>
              <a:spcBef>
                <a:spcPts val="1786"/>
              </a:spcBef>
              <a:spcAft>
                <a:spcPts val="0"/>
              </a:spcAft>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dirty="0"/>
          </a:p>
        </p:txBody>
      </p:sp>
    </p:spTree>
    <p:extLst>
      <p:ext uri="{BB962C8B-B14F-4D97-AF65-F5344CB8AC3E}">
        <p14:creationId xmlns:p14="http://schemas.microsoft.com/office/powerpoint/2010/main" val="22424224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55</a:t>
            </a:fld>
            <a:endParaRPr lang="en-US" dirty="0"/>
          </a:p>
        </p:txBody>
      </p:sp>
    </p:spTree>
    <p:extLst>
      <p:ext uri="{BB962C8B-B14F-4D97-AF65-F5344CB8AC3E}">
        <p14:creationId xmlns:p14="http://schemas.microsoft.com/office/powerpoint/2010/main" val="2477591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56</a:t>
            </a:fld>
            <a:endParaRPr lang="en-US" dirty="0"/>
          </a:p>
        </p:txBody>
      </p:sp>
    </p:spTree>
    <p:extLst>
      <p:ext uri="{BB962C8B-B14F-4D97-AF65-F5344CB8AC3E}">
        <p14:creationId xmlns:p14="http://schemas.microsoft.com/office/powerpoint/2010/main" val="27204908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59</a:t>
            </a:fld>
            <a:endParaRPr lang="en-US" dirty="0"/>
          </a:p>
        </p:txBody>
      </p:sp>
    </p:spTree>
    <p:extLst>
      <p:ext uri="{BB962C8B-B14F-4D97-AF65-F5344CB8AC3E}">
        <p14:creationId xmlns:p14="http://schemas.microsoft.com/office/powerpoint/2010/main" val="38091104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60</a:t>
            </a:fld>
            <a:endParaRPr lang="en-US" dirty="0"/>
          </a:p>
        </p:txBody>
      </p:sp>
    </p:spTree>
    <p:extLst>
      <p:ext uri="{BB962C8B-B14F-4D97-AF65-F5344CB8AC3E}">
        <p14:creationId xmlns:p14="http://schemas.microsoft.com/office/powerpoint/2010/main" val="39444444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61</a:t>
            </a:fld>
            <a:endParaRPr lang="en-US" dirty="0"/>
          </a:p>
        </p:txBody>
      </p:sp>
    </p:spTree>
    <p:extLst>
      <p:ext uri="{BB962C8B-B14F-4D97-AF65-F5344CB8AC3E}">
        <p14:creationId xmlns:p14="http://schemas.microsoft.com/office/powerpoint/2010/main" val="11680422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63</a:t>
            </a:fld>
            <a:endParaRPr lang="en-US" dirty="0"/>
          </a:p>
        </p:txBody>
      </p:sp>
    </p:spTree>
    <p:extLst>
      <p:ext uri="{BB962C8B-B14F-4D97-AF65-F5344CB8AC3E}">
        <p14:creationId xmlns:p14="http://schemas.microsoft.com/office/powerpoint/2010/main" val="14724110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64</a:t>
            </a:fld>
            <a:endParaRPr lang="en-US" dirty="0"/>
          </a:p>
        </p:txBody>
      </p:sp>
    </p:spTree>
    <p:extLst>
      <p:ext uri="{BB962C8B-B14F-4D97-AF65-F5344CB8AC3E}">
        <p14:creationId xmlns:p14="http://schemas.microsoft.com/office/powerpoint/2010/main" val="33731077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65</a:t>
            </a:fld>
            <a:endParaRPr lang="en-US" dirty="0"/>
          </a:p>
        </p:txBody>
      </p:sp>
    </p:spTree>
    <p:extLst>
      <p:ext uri="{BB962C8B-B14F-4D97-AF65-F5344CB8AC3E}">
        <p14:creationId xmlns:p14="http://schemas.microsoft.com/office/powerpoint/2010/main" val="1859723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66</a:t>
            </a:fld>
            <a:endParaRPr lang="en-US"/>
          </a:p>
        </p:txBody>
      </p:sp>
    </p:spTree>
    <p:extLst>
      <p:ext uri="{BB962C8B-B14F-4D97-AF65-F5344CB8AC3E}">
        <p14:creationId xmlns:p14="http://schemas.microsoft.com/office/powerpoint/2010/main" val="14215281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67</a:t>
            </a:fld>
            <a:endParaRPr lang="en-US"/>
          </a:p>
        </p:txBody>
      </p:sp>
    </p:spTree>
    <p:extLst>
      <p:ext uri="{BB962C8B-B14F-4D97-AF65-F5344CB8AC3E}">
        <p14:creationId xmlns:p14="http://schemas.microsoft.com/office/powerpoint/2010/main" val="413873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6</a:t>
            </a:fld>
            <a:endParaRPr lang="en-US" dirty="0"/>
          </a:p>
        </p:txBody>
      </p:sp>
    </p:spTree>
    <p:extLst>
      <p:ext uri="{BB962C8B-B14F-4D97-AF65-F5344CB8AC3E}">
        <p14:creationId xmlns:p14="http://schemas.microsoft.com/office/powerpoint/2010/main" val="29031775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68</a:t>
            </a:fld>
            <a:endParaRPr lang="en-US"/>
          </a:p>
        </p:txBody>
      </p:sp>
    </p:spTree>
    <p:extLst>
      <p:ext uri="{BB962C8B-B14F-4D97-AF65-F5344CB8AC3E}">
        <p14:creationId xmlns:p14="http://schemas.microsoft.com/office/powerpoint/2010/main" val="24079945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69</a:t>
            </a:fld>
            <a:endParaRPr lang="en-US" dirty="0"/>
          </a:p>
        </p:txBody>
      </p:sp>
    </p:spTree>
    <p:extLst>
      <p:ext uri="{BB962C8B-B14F-4D97-AF65-F5344CB8AC3E}">
        <p14:creationId xmlns:p14="http://schemas.microsoft.com/office/powerpoint/2010/main" val="20888576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70</a:t>
            </a:fld>
            <a:endParaRPr lang="en-US" dirty="0"/>
          </a:p>
        </p:txBody>
      </p:sp>
    </p:spTree>
    <p:extLst>
      <p:ext uri="{BB962C8B-B14F-4D97-AF65-F5344CB8AC3E}">
        <p14:creationId xmlns:p14="http://schemas.microsoft.com/office/powerpoint/2010/main" val="1508334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72</a:t>
            </a:fld>
            <a:endParaRPr lang="en-US" dirty="0"/>
          </a:p>
        </p:txBody>
      </p:sp>
    </p:spTree>
    <p:extLst>
      <p:ext uri="{BB962C8B-B14F-4D97-AF65-F5344CB8AC3E}">
        <p14:creationId xmlns:p14="http://schemas.microsoft.com/office/powerpoint/2010/main" val="16879907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73</a:t>
            </a:fld>
            <a:endParaRPr lang="en-US" dirty="0"/>
          </a:p>
        </p:txBody>
      </p:sp>
    </p:spTree>
    <p:extLst>
      <p:ext uri="{BB962C8B-B14F-4D97-AF65-F5344CB8AC3E}">
        <p14:creationId xmlns:p14="http://schemas.microsoft.com/office/powerpoint/2010/main" val="744120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74</a:t>
            </a:fld>
            <a:endParaRPr lang="en-US" dirty="0"/>
          </a:p>
        </p:txBody>
      </p:sp>
    </p:spTree>
    <p:extLst>
      <p:ext uri="{BB962C8B-B14F-4D97-AF65-F5344CB8AC3E}">
        <p14:creationId xmlns:p14="http://schemas.microsoft.com/office/powerpoint/2010/main" val="16196153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75</a:t>
            </a:fld>
            <a:endParaRPr lang="en-US" dirty="0"/>
          </a:p>
        </p:txBody>
      </p:sp>
    </p:spTree>
    <p:extLst>
      <p:ext uri="{BB962C8B-B14F-4D97-AF65-F5344CB8AC3E}">
        <p14:creationId xmlns:p14="http://schemas.microsoft.com/office/powerpoint/2010/main" val="269141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7</a:t>
            </a:fld>
            <a:endParaRPr lang="en-US" dirty="0"/>
          </a:p>
        </p:txBody>
      </p:sp>
    </p:spTree>
    <p:extLst>
      <p:ext uri="{BB962C8B-B14F-4D97-AF65-F5344CB8AC3E}">
        <p14:creationId xmlns:p14="http://schemas.microsoft.com/office/powerpoint/2010/main" val="397015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8</a:t>
            </a:fld>
            <a:endParaRPr lang="en-US" dirty="0"/>
          </a:p>
        </p:txBody>
      </p:sp>
    </p:spTree>
    <p:extLst>
      <p:ext uri="{BB962C8B-B14F-4D97-AF65-F5344CB8AC3E}">
        <p14:creationId xmlns:p14="http://schemas.microsoft.com/office/powerpoint/2010/main" val="101975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9</a:t>
            </a:fld>
            <a:endParaRPr lang="en-US" dirty="0"/>
          </a:p>
        </p:txBody>
      </p:sp>
    </p:spTree>
    <p:extLst>
      <p:ext uri="{BB962C8B-B14F-4D97-AF65-F5344CB8AC3E}">
        <p14:creationId xmlns:p14="http://schemas.microsoft.com/office/powerpoint/2010/main" val="400142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4/28/2021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4/28/2021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4/28/2021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nytimes.com/2016/09/25/business/your-local-1-percenters-may-not-be-as-rich-as-you-think.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books.google.com/ngram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000" dirty="0">
                <a:sym typeface="UC Berkeley OS Sign"/>
              </a:rPr>
              <a:t>glushko@berkeley.edu</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29 April 2021</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28) </a:t>
            </a:r>
            <a:r>
              <a:rPr lang="en-US" sz="2800" dirty="0">
                <a:sym typeface="UC Berkeley OS Sign"/>
              </a:rPr>
              <a:t>Computational Categorization</a:t>
            </a:r>
            <a:br>
              <a:rPr lang="en-US" sz="2800" dirty="0">
                <a:sym typeface="UC Berkeley OS Sign"/>
              </a:rPr>
            </a:br>
            <a:r>
              <a:rPr lang="en-US" sz="2800" dirty="0">
                <a:sym typeface="UC Berkeley OS Sign"/>
              </a:rPr>
              <a:t> and Classification</a:t>
            </a:r>
            <a:endParaRPr lang="en-US" sz="3000" dirty="0">
              <a:solidFill>
                <a:srgbClr val="002955"/>
              </a:solidFill>
              <a:sym typeface="UC Berkeley OS Sign"/>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28254"/>
            <a:ext cx="792480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sym typeface="UC Berkeley OS Sign"/>
              </a:rPr>
              <a:t>Categories from Descriptive Statistics (1)</a:t>
            </a:r>
            <a:endParaRPr lang="en-US" sz="3600"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endParaRPr lang="en-US" sz="1125" dirty="0">
              <a:solidFill>
                <a:srgbClr val="002955"/>
              </a:solidFill>
              <a:latin typeface="UC Berkeley OS Sign"/>
              <a:ea typeface="MS PGothic" pitchFamily="34" charset="-128"/>
              <a:sym typeface="UC Berkeley OS Sign"/>
            </a:endParaRPr>
          </a:p>
        </p:txBody>
      </p:sp>
      <p:sp>
        <p:nvSpPr>
          <p:cNvPr id="8" name="Rectangle 7"/>
          <p:cNvSpPr/>
          <p:nvPr/>
        </p:nvSpPr>
        <p:spPr>
          <a:xfrm>
            <a:off x="419100" y="1221502"/>
            <a:ext cx="8153400" cy="6330066"/>
          </a:xfrm>
          <a:prstGeom prst="rect">
            <a:avLst/>
          </a:prstGeom>
        </p:spPr>
        <p:txBody>
          <a:bodyPr wrap="square">
            <a:spAutoFit/>
          </a:bodyPr>
          <a:lstStyle/>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The simplest way to create categories is to compute </a:t>
            </a:r>
            <a:r>
              <a:rPr lang="en-US" sz="2800" dirty="0">
                <a:solidFill>
                  <a:srgbClr val="FF0000"/>
                </a:solidFill>
                <a:latin typeface="UC Berkeley OS Sign"/>
              </a:rPr>
              <a:t>descriptive statistics and histograms for property values</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These reveal if there is any useful or meaningful variation that could be the basis of an organizing principle</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rPr>
              <a:t>Example:</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baseline="0" dirty="0"/>
              <a:t>If I measured the heights of everyone in this class, there is enough variation to make it possible and perhaps useful to arrange you by height (if I’m trying to create a basketball team)</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baseline="0" dirty="0"/>
              <a:t>If I measured the diameter of your head, there probably isn’t enough variation to be useful for anything</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endParaRP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endParaRPr>
          </a:p>
        </p:txBody>
      </p:sp>
    </p:spTree>
    <p:extLst>
      <p:ext uri="{BB962C8B-B14F-4D97-AF65-F5344CB8AC3E}">
        <p14:creationId xmlns:p14="http://schemas.microsoft.com/office/powerpoint/2010/main" val="1178419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28254"/>
            <a:ext cx="792480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sym typeface="UC Berkeley OS Sign"/>
              </a:rPr>
              <a:t>Categories from Descriptive Statistics (2)</a:t>
            </a:r>
            <a:endParaRPr lang="en-US" sz="3600"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endParaRPr lang="en-US" sz="1125" dirty="0">
              <a:solidFill>
                <a:srgbClr val="002955"/>
              </a:solidFill>
              <a:latin typeface="UC Berkeley OS Sign"/>
              <a:ea typeface="MS PGothic" pitchFamily="34" charset="-128"/>
              <a:sym typeface="UC Berkeley OS Sign"/>
            </a:endParaRPr>
          </a:p>
        </p:txBody>
      </p:sp>
      <p:sp>
        <p:nvSpPr>
          <p:cNvPr id="8" name="Rectangle 7"/>
          <p:cNvSpPr/>
          <p:nvPr/>
        </p:nvSpPr>
        <p:spPr>
          <a:xfrm>
            <a:off x="457200" y="1371600"/>
            <a:ext cx="7772400" cy="3736792"/>
          </a:xfrm>
          <a:prstGeom prst="rect">
            <a:avLst/>
          </a:prstGeom>
        </p:spPr>
        <p:txBody>
          <a:bodyPr wrap="square">
            <a:spAutoFit/>
          </a:bodyPr>
          <a:lstStyle/>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The interpretability of the categories is limited by the levels of measurement embodied in the property value, which determines how much quantitative processing makes sense</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Even for </a:t>
            </a:r>
            <a:r>
              <a:rPr lang="en-US" sz="2800" dirty="0">
                <a:solidFill>
                  <a:srgbClr val="FF0000"/>
                </a:solidFill>
                <a:latin typeface="UC Berkeley OS Sign"/>
              </a:rPr>
              <a:t>nominal</a:t>
            </a:r>
            <a:r>
              <a:rPr lang="en-US" sz="2800" dirty="0">
                <a:latin typeface="UC Berkeley OS Sign"/>
              </a:rPr>
              <a:t> level data that has no intrinsic order (values are labels or identifiers), it can be useful to organize resources according to the frequency of specific property values; the </a:t>
            </a:r>
            <a:r>
              <a:rPr lang="en-US" sz="2800" dirty="0">
                <a:solidFill>
                  <a:srgbClr val="FF0000"/>
                </a:solidFill>
                <a:latin typeface="UC Berkeley OS Sign"/>
              </a:rPr>
              <a:t>MODE</a:t>
            </a:r>
            <a:r>
              <a:rPr lang="en-US" sz="2800" dirty="0">
                <a:latin typeface="UC Berkeley OS Sign"/>
              </a:rPr>
              <a:t> is the most frequently occurring one</a:t>
            </a:r>
          </a:p>
        </p:txBody>
      </p:sp>
    </p:spTree>
    <p:extLst>
      <p:ext uri="{BB962C8B-B14F-4D97-AF65-F5344CB8AC3E}">
        <p14:creationId xmlns:p14="http://schemas.microsoft.com/office/powerpoint/2010/main" val="16197992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
            <a:ext cx="792480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sym typeface="UC Berkeley OS Sign"/>
              </a:rPr>
              <a:t>Categories from Descriptive Statistics (3)</a:t>
            </a:r>
            <a:endParaRPr lang="en-US" sz="3600"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endParaRPr lang="en-US" sz="1125" dirty="0">
              <a:solidFill>
                <a:srgbClr val="002955"/>
              </a:solidFill>
              <a:latin typeface="UC Berkeley OS Sign"/>
              <a:ea typeface="MS PGothic" pitchFamily="34" charset="-128"/>
              <a:sym typeface="UC Berkeley OS Sign"/>
            </a:endParaRPr>
          </a:p>
        </p:txBody>
      </p:sp>
      <p:sp>
        <p:nvSpPr>
          <p:cNvPr id="8" name="Rectangle 7"/>
          <p:cNvSpPr/>
          <p:nvPr/>
        </p:nvSpPr>
        <p:spPr>
          <a:xfrm>
            <a:off x="266700" y="887388"/>
            <a:ext cx="8305800" cy="6158417"/>
          </a:xfrm>
          <a:prstGeom prst="rect">
            <a:avLst/>
          </a:prstGeom>
        </p:spPr>
        <p:txBody>
          <a:bodyPr wrap="square">
            <a:spAutoFit/>
          </a:bodyPr>
          <a:lstStyle/>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If property values are </a:t>
            </a:r>
            <a:r>
              <a:rPr lang="en-US" sz="2800" dirty="0">
                <a:solidFill>
                  <a:srgbClr val="FF0000"/>
                </a:solidFill>
                <a:latin typeface="UC Berkeley OS Sign"/>
              </a:rPr>
              <a:t>ordinal</a:t>
            </a:r>
            <a:r>
              <a:rPr lang="en-US" sz="2800" dirty="0">
                <a:latin typeface="UC Berkeley OS Sign"/>
              </a:rPr>
              <a:t> level data, resources can be organized from the lowest to highest property value;  the middle value of a list sorted this way is the </a:t>
            </a:r>
            <a:r>
              <a:rPr lang="en-US" sz="2800" dirty="0">
                <a:solidFill>
                  <a:srgbClr val="FF0000"/>
                </a:solidFill>
                <a:latin typeface="UC Berkeley OS Sign"/>
              </a:rPr>
              <a:t>MEDIAN</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The median divides the values into two categories with the same number of members; we can generalize this idea to create any number of equal-size categories:</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Percentiles(100 categories), deciles (10), quartiles (4)</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You can also create named categories from ordinal properties (low, moderate, high cost; new, almost new, old, very old…)</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endParaRPr>
          </a:p>
          <a:p>
            <a:endParaRPr lang="en-US" sz="1725" dirty="0">
              <a:solidFill>
                <a:srgbClr val="221E1F"/>
              </a:solidFill>
              <a:latin typeface="Deja Vu Serif"/>
            </a:endParaRPr>
          </a:p>
        </p:txBody>
      </p:sp>
    </p:spTree>
    <p:extLst>
      <p:ext uri="{BB962C8B-B14F-4D97-AF65-F5344CB8AC3E}">
        <p14:creationId xmlns:p14="http://schemas.microsoft.com/office/powerpoint/2010/main" val="24905883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8769" y="152400"/>
            <a:ext cx="792480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sym typeface="UC Berkeley OS Sign"/>
              </a:rPr>
              <a:t>Categories from Descriptive Statistics (4)</a:t>
            </a:r>
            <a:endParaRPr lang="en-US" sz="3600"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endParaRPr lang="en-US" sz="1125" dirty="0">
              <a:solidFill>
                <a:srgbClr val="002955"/>
              </a:solidFill>
              <a:latin typeface="UC Berkeley OS Sign"/>
              <a:ea typeface="MS PGothic" pitchFamily="34" charset="-128"/>
              <a:sym typeface="UC Berkeley OS Sign"/>
            </a:endParaRPr>
          </a:p>
        </p:txBody>
      </p:sp>
      <p:sp>
        <p:nvSpPr>
          <p:cNvPr id="8" name="Rectangle 7"/>
          <p:cNvSpPr/>
          <p:nvPr/>
        </p:nvSpPr>
        <p:spPr>
          <a:xfrm>
            <a:off x="609600" y="1059503"/>
            <a:ext cx="8229600" cy="2813142"/>
          </a:xfrm>
          <a:prstGeom prst="rect">
            <a:avLst/>
          </a:prstGeom>
        </p:spPr>
        <p:txBody>
          <a:bodyPr wrap="square">
            <a:spAutoFit/>
          </a:bodyPr>
          <a:lstStyle/>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rPr>
              <a:t>If property values are interval level data, it is meaningful to calculate the distance between values, and the </a:t>
            </a:r>
            <a:r>
              <a:rPr lang="en-US" sz="2400" dirty="0">
                <a:solidFill>
                  <a:srgbClr val="FF0000"/>
                </a:solidFill>
                <a:latin typeface="UC Berkeley OS Sign"/>
              </a:rPr>
              <a:t>MEAN</a:t>
            </a:r>
            <a:r>
              <a:rPr lang="en-US" sz="2400" dirty="0">
                <a:latin typeface="UC Berkeley OS Sign"/>
              </a:rPr>
              <a:t> or </a:t>
            </a:r>
            <a:r>
              <a:rPr lang="en-US" sz="2400" dirty="0">
                <a:solidFill>
                  <a:srgbClr val="FF0000"/>
                </a:solidFill>
                <a:latin typeface="UC Berkeley OS Sign"/>
              </a:rPr>
              <a:t>AVERAGE</a:t>
            </a:r>
            <a:r>
              <a:rPr lang="en-US" sz="2400" dirty="0">
                <a:latin typeface="UC Berkeley OS Sign"/>
              </a:rPr>
              <a:t> is the value for which the sum of the absolute distances to each other value is 0</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rPr>
              <a:t>We can create resource categories using the probability of their property values (e.g., as measured in  </a:t>
            </a:r>
            <a:r>
              <a:rPr lang="en-US" sz="2400" dirty="0">
                <a:solidFill>
                  <a:srgbClr val="FF0000"/>
                </a:solidFill>
                <a:latin typeface="UC Berkeley OS Sign"/>
              </a:rPr>
              <a:t>STANDARD DEVIATION</a:t>
            </a:r>
            <a:r>
              <a:rPr lang="en-US" sz="2400" dirty="0">
                <a:latin typeface="UC Berkeley OS Sign"/>
              </a:rPr>
              <a:t>)</a:t>
            </a:r>
            <a:r>
              <a:rPr lang="en-US" sz="2400" dirty="0">
                <a:solidFill>
                  <a:srgbClr val="FF0000"/>
                </a:solidFill>
                <a:latin typeface="UC Berkeley OS Sign"/>
              </a:rPr>
              <a:t> </a:t>
            </a:r>
          </a:p>
          <a:p>
            <a:endParaRPr lang="en-US" sz="1725" dirty="0">
              <a:solidFill>
                <a:srgbClr val="221E1F"/>
              </a:solidFill>
              <a:latin typeface="Deja Vu Serif"/>
            </a:endParaRPr>
          </a:p>
        </p:txBody>
      </p:sp>
      <p:pic>
        <p:nvPicPr>
          <p:cNvPr id="2" name="Picture 1"/>
          <p:cNvPicPr>
            <a:picLocks noChangeAspect="1"/>
          </p:cNvPicPr>
          <p:nvPr/>
        </p:nvPicPr>
        <p:blipFill>
          <a:blip r:embed="rId3"/>
          <a:stretch>
            <a:fillRect/>
          </a:stretch>
        </p:blipFill>
        <p:spPr>
          <a:xfrm>
            <a:off x="3810000" y="3429000"/>
            <a:ext cx="4986888" cy="2539246"/>
          </a:xfrm>
          <a:prstGeom prst="rect">
            <a:avLst/>
          </a:prstGeom>
        </p:spPr>
      </p:pic>
      <p:sp>
        <p:nvSpPr>
          <p:cNvPr id="3" name="Rectangle 2"/>
          <p:cNvSpPr/>
          <p:nvPr/>
        </p:nvSpPr>
        <p:spPr>
          <a:xfrm>
            <a:off x="464177" y="3870468"/>
            <a:ext cx="3771900" cy="2431435"/>
          </a:xfrm>
          <a:prstGeom prst="rect">
            <a:avLst/>
          </a:prstGeom>
        </p:spPr>
        <p:txBody>
          <a:bodyPr wrap="square">
            <a:spAutoFit/>
          </a:bodyPr>
          <a:lstStyle/>
          <a:p>
            <a:pPr lvl="0"/>
            <a:r>
              <a:rPr lang="en-US" sz="3200" b="1" dirty="0">
                <a:solidFill>
                  <a:prstClr val="black"/>
                </a:solidFill>
                <a:sym typeface="UC Berkeley OS Sign"/>
              </a:rPr>
              <a:t>“Generic” Labels: </a:t>
            </a:r>
          </a:p>
          <a:p>
            <a:pPr lvl="0"/>
            <a:r>
              <a:rPr lang="en-US" sz="2400" b="1" dirty="0">
                <a:solidFill>
                  <a:prstClr val="black"/>
                </a:solidFill>
                <a:sym typeface="UC Berkeley OS Sign"/>
              </a:rPr>
              <a:t>Values with prob &lt; .05</a:t>
            </a:r>
          </a:p>
          <a:p>
            <a:pPr lvl="0"/>
            <a:r>
              <a:rPr lang="en-US" sz="2400" b="1" dirty="0">
                <a:solidFill>
                  <a:prstClr val="black"/>
                </a:solidFill>
                <a:sym typeface="UC Berkeley OS Sign"/>
              </a:rPr>
              <a:t> are “Outliers”</a:t>
            </a:r>
          </a:p>
          <a:p>
            <a:pPr lvl="0"/>
            <a:endParaRPr lang="en-US" sz="2400" b="1" dirty="0">
              <a:solidFill>
                <a:prstClr val="black"/>
              </a:solidFill>
              <a:sym typeface="UC Berkeley OS Sign"/>
            </a:endParaRPr>
          </a:p>
          <a:p>
            <a:pPr lvl="0"/>
            <a:r>
              <a:rPr lang="en-US" sz="2400" b="1" dirty="0">
                <a:solidFill>
                  <a:prstClr val="black"/>
                </a:solidFill>
                <a:sym typeface="UC Berkeley OS Sign"/>
              </a:rPr>
              <a:t>“Six Sigma” defects occur </a:t>
            </a:r>
          </a:p>
          <a:p>
            <a:pPr lvl="0"/>
            <a:r>
              <a:rPr lang="en-US" sz="2400" b="1" dirty="0">
                <a:solidFill>
                  <a:prstClr val="black"/>
                </a:solidFill>
                <a:sym typeface="UC Berkeley OS Sign"/>
              </a:rPr>
              <a:t>with a prob &lt; .00066</a:t>
            </a:r>
            <a:endParaRPr lang="en-US" sz="2400" dirty="0">
              <a:solidFill>
                <a:prstClr val="black"/>
              </a:solidFill>
            </a:endParaRPr>
          </a:p>
        </p:txBody>
      </p:sp>
    </p:spTree>
    <p:extLst>
      <p:ext uri="{BB962C8B-B14F-4D97-AF65-F5344CB8AC3E}">
        <p14:creationId xmlns:p14="http://schemas.microsoft.com/office/powerpoint/2010/main" val="29811627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65" y="2023614"/>
            <a:ext cx="8865870" cy="3946998"/>
          </a:xfrm>
          <a:prstGeom prst="rect">
            <a:avLst/>
          </a:prstGeom>
        </p:spPr>
      </p:pic>
      <p:sp>
        <p:nvSpPr>
          <p:cNvPr id="29698" name="Rectangle 1"/>
          <p:cNvSpPr>
            <a:spLocks noGrp="1" noChangeArrowheads="1"/>
          </p:cNvSpPr>
          <p:nvPr>
            <p:ph type="title"/>
          </p:nvPr>
        </p:nvSpPr>
        <p:spPr>
          <a:xfrm>
            <a:off x="838200" y="313014"/>
            <a:ext cx="769620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sym typeface="UC Berkeley OS Sign"/>
              </a:rPr>
              <a:t>“Unlabeled” Categories from</a:t>
            </a:r>
            <a:br>
              <a:rPr lang="en-US" sz="3600" b="1" dirty="0">
                <a:sym typeface="UC Berkeley OS Sign"/>
              </a:rPr>
            </a:br>
            <a:r>
              <a:rPr lang="en-US" sz="3600" b="1" dirty="0">
                <a:sym typeface="UC Berkeley OS Sign"/>
              </a:rPr>
              <a:t> Descriptive Statistics</a:t>
            </a:r>
            <a:endParaRPr lang="en-US" sz="3600"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14</a:t>
            </a:fld>
            <a:endParaRPr lang="en-US" sz="1125"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22068069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A7F5-09C1-4948-9F39-4D62B03072A4}"/>
              </a:ext>
            </a:extLst>
          </p:cNvPr>
          <p:cNvSpPr>
            <a:spLocks noGrp="1"/>
          </p:cNvSpPr>
          <p:nvPr>
            <p:ph type="title"/>
          </p:nvPr>
        </p:nvSpPr>
        <p:spPr>
          <a:xfrm>
            <a:off x="457200" y="0"/>
            <a:ext cx="8229600" cy="1143000"/>
          </a:xfrm>
        </p:spPr>
        <p:txBody>
          <a:bodyPr/>
          <a:lstStyle/>
          <a:p>
            <a:r>
              <a:rPr lang="en-US" b="1" dirty="0"/>
              <a:t>ALWAYS LOOK at the Data!</a:t>
            </a:r>
          </a:p>
        </p:txBody>
      </p:sp>
      <p:sp>
        <p:nvSpPr>
          <p:cNvPr id="3" name="Content Placeholder 2">
            <a:extLst>
              <a:ext uri="{FF2B5EF4-FFF2-40B4-BE49-F238E27FC236}">
                <a16:creationId xmlns:a16="http://schemas.microsoft.com/office/drawing/2014/main" id="{BEFD10A1-66E0-43FC-9A93-A4EA698B396E}"/>
              </a:ext>
            </a:extLst>
          </p:cNvPr>
          <p:cNvSpPr>
            <a:spLocks noGrp="1"/>
          </p:cNvSpPr>
          <p:nvPr>
            <p:ph idx="1"/>
          </p:nvPr>
        </p:nvSpPr>
        <p:spPr>
          <a:xfrm>
            <a:off x="457200" y="990600"/>
            <a:ext cx="8153400" cy="4525963"/>
          </a:xfrm>
        </p:spPr>
        <p:txBody>
          <a:bodyPr/>
          <a:lstStyle/>
          <a:p>
            <a:r>
              <a:rPr lang="en-US" dirty="0"/>
              <a:t>Descriptive statistics are useful, but you should always look at the data because that shows things not revealed in the statistics</a:t>
            </a:r>
          </a:p>
        </p:txBody>
      </p:sp>
      <p:pic>
        <p:nvPicPr>
          <p:cNvPr id="5" name="Picture 4">
            <a:extLst>
              <a:ext uri="{FF2B5EF4-FFF2-40B4-BE49-F238E27FC236}">
                <a16:creationId xmlns:a16="http://schemas.microsoft.com/office/drawing/2014/main" id="{0A4084D9-2FD6-4FDE-9C0E-104ACBE4C9EB}"/>
              </a:ext>
            </a:extLst>
          </p:cNvPr>
          <p:cNvPicPr>
            <a:picLocks noChangeAspect="1"/>
          </p:cNvPicPr>
          <p:nvPr/>
        </p:nvPicPr>
        <p:blipFill>
          <a:blip r:embed="rId2"/>
          <a:stretch>
            <a:fillRect/>
          </a:stretch>
        </p:blipFill>
        <p:spPr>
          <a:xfrm>
            <a:off x="304800" y="2819400"/>
            <a:ext cx="5867400" cy="3888427"/>
          </a:xfrm>
          <a:prstGeom prst="rect">
            <a:avLst/>
          </a:prstGeom>
        </p:spPr>
      </p:pic>
      <p:sp>
        <p:nvSpPr>
          <p:cNvPr id="6" name="TextBox 5">
            <a:extLst>
              <a:ext uri="{FF2B5EF4-FFF2-40B4-BE49-F238E27FC236}">
                <a16:creationId xmlns:a16="http://schemas.microsoft.com/office/drawing/2014/main" id="{92DB3F14-F8FA-44A5-A23E-ACD568BD2D96}"/>
              </a:ext>
            </a:extLst>
          </p:cNvPr>
          <p:cNvSpPr txBox="1"/>
          <p:nvPr/>
        </p:nvSpPr>
        <p:spPr>
          <a:xfrm>
            <a:off x="6230983" y="2895600"/>
            <a:ext cx="2532017" cy="3416320"/>
          </a:xfrm>
          <a:prstGeom prst="rect">
            <a:avLst/>
          </a:prstGeom>
          <a:noFill/>
        </p:spPr>
        <p:txBody>
          <a:bodyPr wrap="square" rtlCol="0">
            <a:spAutoFit/>
          </a:bodyPr>
          <a:lstStyle/>
          <a:p>
            <a:r>
              <a:rPr lang="en-US" sz="2400" i="1" dirty="0">
                <a:solidFill>
                  <a:srgbClr val="FF0000"/>
                </a:solidFill>
              </a:rPr>
              <a:t>Bimodality -&gt; two categories of observations?</a:t>
            </a:r>
          </a:p>
          <a:p>
            <a:endParaRPr lang="en-US" sz="2400" i="1" dirty="0">
              <a:solidFill>
                <a:srgbClr val="FF0000"/>
              </a:solidFill>
            </a:endParaRPr>
          </a:p>
          <a:p>
            <a:endParaRPr lang="en-US" sz="2400" i="1" dirty="0">
              <a:solidFill>
                <a:srgbClr val="FF0000"/>
              </a:solidFill>
            </a:endParaRPr>
          </a:p>
          <a:p>
            <a:r>
              <a:rPr lang="en-US" sz="2400" i="1" dirty="0">
                <a:solidFill>
                  <a:srgbClr val="FF0000"/>
                </a:solidFill>
              </a:rPr>
              <a:t>End of range anomaly -&gt; measurement limitation?</a:t>
            </a:r>
          </a:p>
        </p:txBody>
      </p:sp>
    </p:spTree>
    <p:extLst>
      <p:ext uri="{BB962C8B-B14F-4D97-AF65-F5344CB8AC3E}">
        <p14:creationId xmlns:p14="http://schemas.microsoft.com/office/powerpoint/2010/main" val="173330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35BA-42C0-4658-AE20-74056F338EF9}"/>
              </a:ext>
            </a:extLst>
          </p:cNvPr>
          <p:cNvSpPr>
            <a:spLocks noGrp="1"/>
          </p:cNvSpPr>
          <p:nvPr>
            <p:ph type="title"/>
          </p:nvPr>
        </p:nvSpPr>
        <p:spPr>
          <a:xfrm>
            <a:off x="533400" y="76200"/>
            <a:ext cx="8229600" cy="1143000"/>
          </a:xfrm>
        </p:spPr>
        <p:txBody>
          <a:bodyPr/>
          <a:lstStyle/>
          <a:p>
            <a:r>
              <a:rPr lang="en-US" b="1" dirty="0"/>
              <a:t>Anscombe’s Quartet</a:t>
            </a:r>
          </a:p>
        </p:txBody>
      </p:sp>
      <p:pic>
        <p:nvPicPr>
          <p:cNvPr id="5" name="Content Placeholder 4">
            <a:extLst>
              <a:ext uri="{FF2B5EF4-FFF2-40B4-BE49-F238E27FC236}">
                <a16:creationId xmlns:a16="http://schemas.microsoft.com/office/drawing/2014/main" id="{731250BF-9D74-46B8-95B6-7096B41D70C1}"/>
              </a:ext>
            </a:extLst>
          </p:cNvPr>
          <p:cNvPicPr>
            <a:picLocks noGrp="1" noChangeAspect="1"/>
          </p:cNvPicPr>
          <p:nvPr>
            <p:ph idx="1"/>
          </p:nvPr>
        </p:nvPicPr>
        <p:blipFill>
          <a:blip r:embed="rId2"/>
          <a:stretch>
            <a:fillRect/>
          </a:stretch>
        </p:blipFill>
        <p:spPr>
          <a:xfrm>
            <a:off x="990600" y="990600"/>
            <a:ext cx="6934200" cy="4951218"/>
          </a:xfrm>
        </p:spPr>
      </p:pic>
      <p:sp>
        <p:nvSpPr>
          <p:cNvPr id="6" name="TextBox 5">
            <a:extLst>
              <a:ext uri="{FF2B5EF4-FFF2-40B4-BE49-F238E27FC236}">
                <a16:creationId xmlns:a16="http://schemas.microsoft.com/office/drawing/2014/main" id="{D320213E-B9E1-48FD-B68E-09C6971AF8D3}"/>
              </a:ext>
            </a:extLst>
          </p:cNvPr>
          <p:cNvSpPr txBox="1"/>
          <p:nvPr/>
        </p:nvSpPr>
        <p:spPr>
          <a:xfrm>
            <a:off x="1143000" y="6019800"/>
            <a:ext cx="7848600" cy="461665"/>
          </a:xfrm>
          <a:prstGeom prst="rect">
            <a:avLst/>
          </a:prstGeom>
          <a:noFill/>
        </p:spPr>
        <p:txBody>
          <a:bodyPr wrap="square" rtlCol="0">
            <a:spAutoFit/>
          </a:bodyPr>
          <a:lstStyle/>
          <a:p>
            <a:r>
              <a:rPr lang="en-US" sz="2400" dirty="0">
                <a:solidFill>
                  <a:srgbClr val="FF0000"/>
                </a:solidFill>
              </a:rPr>
              <a:t>All 4 datasets have identical x and y means and variances</a:t>
            </a:r>
          </a:p>
        </p:txBody>
      </p:sp>
    </p:spTree>
    <p:extLst>
      <p:ext uri="{BB962C8B-B14F-4D97-AF65-F5344CB8AC3E}">
        <p14:creationId xmlns:p14="http://schemas.microsoft.com/office/powerpoint/2010/main" val="1447725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28254"/>
            <a:ext cx="792480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sym typeface="UC Berkeley OS Sign"/>
              </a:rPr>
              <a:t>Categories from Simple Descriptive Statistics Can be (Intentionally) Biased</a:t>
            </a:r>
            <a:endParaRPr lang="en-US" sz="3600"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endParaRPr lang="en-US" sz="1125" dirty="0">
              <a:solidFill>
                <a:srgbClr val="002955"/>
              </a:solidFill>
              <a:latin typeface="UC Berkeley OS Sign"/>
              <a:ea typeface="MS PGothic" pitchFamily="34" charset="-128"/>
              <a:sym typeface="UC Berkeley OS Sign"/>
            </a:endParaRPr>
          </a:p>
        </p:txBody>
      </p:sp>
      <p:sp>
        <p:nvSpPr>
          <p:cNvPr id="8" name="Rectangle 7"/>
          <p:cNvSpPr/>
          <p:nvPr/>
        </p:nvSpPr>
        <p:spPr>
          <a:xfrm>
            <a:off x="381000" y="1828800"/>
            <a:ext cx="7787525" cy="4134915"/>
          </a:xfrm>
          <a:prstGeom prst="rect">
            <a:avLst/>
          </a:prstGeom>
        </p:spPr>
        <p:txBody>
          <a:bodyPr wrap="square">
            <a:spAutoFit/>
          </a:bodyPr>
          <a:lstStyle/>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You (or someone else) chose a unit of analysis (“What resources are being organized?”) for which the property values are measured</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Changes in </a:t>
            </a:r>
            <a:r>
              <a:rPr lang="en-US" sz="2800" dirty="0">
                <a:solidFill>
                  <a:srgbClr val="FF0000"/>
                </a:solidFill>
                <a:latin typeface="UC Berkeley OS Sign"/>
              </a:rPr>
              <a:t>category granularity </a:t>
            </a:r>
            <a:r>
              <a:rPr lang="en-US" sz="2800" dirty="0">
                <a:latin typeface="UC Berkeley OS Sign"/>
              </a:rPr>
              <a:t>can introduce large changes in the values of descriptive statistics</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Put another way… you can often devise a category system for which your descriptive statistics can tell a biased story</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1725" dirty="0">
              <a:solidFill>
                <a:srgbClr val="221E1F"/>
              </a:solidFill>
              <a:latin typeface="Deja Vu Serif"/>
            </a:endParaRPr>
          </a:p>
        </p:txBody>
      </p:sp>
    </p:spTree>
    <p:extLst>
      <p:ext uri="{BB962C8B-B14F-4D97-AF65-F5344CB8AC3E}">
        <p14:creationId xmlns:p14="http://schemas.microsoft.com/office/powerpoint/2010/main" val="9466352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5324" y="1203755"/>
            <a:ext cx="8025276" cy="5273246"/>
          </a:xfrm>
          <a:prstGeom prst="rect">
            <a:avLst/>
          </a:prstGeom>
        </p:spPr>
      </p:pic>
      <p:sp>
        <p:nvSpPr>
          <p:cNvPr id="3" name="Rectangle 2"/>
          <p:cNvSpPr/>
          <p:nvPr/>
        </p:nvSpPr>
        <p:spPr>
          <a:xfrm>
            <a:off x="1762160" y="20782"/>
            <a:ext cx="5619680" cy="1169551"/>
          </a:xfrm>
          <a:prstGeom prst="rect">
            <a:avLst/>
          </a:prstGeom>
        </p:spPr>
        <p:txBody>
          <a:bodyPr wrap="none">
            <a:spAutoFit/>
          </a:bodyPr>
          <a:lstStyle/>
          <a:p>
            <a:pPr algn="ctr">
              <a:spcBef>
                <a:spcPct val="0"/>
              </a:spcBef>
            </a:pPr>
            <a:r>
              <a:rPr lang="en-US" sz="4000" b="1" dirty="0">
                <a:latin typeface="+mj-lt"/>
                <a:ea typeface="+mj-ea"/>
                <a:cs typeface="+mj-cs"/>
              </a:rPr>
              <a:t>Income Categories:</a:t>
            </a:r>
            <a:br>
              <a:rPr lang="en-US" sz="4000" b="1" dirty="0">
                <a:latin typeface="+mj-lt"/>
                <a:ea typeface="+mj-ea"/>
                <a:cs typeface="+mj-cs"/>
              </a:rPr>
            </a:br>
            <a:r>
              <a:rPr lang="en-US" sz="3000" b="1" dirty="0">
                <a:latin typeface="+mj-lt"/>
                <a:ea typeface="+mj-ea"/>
                <a:cs typeface="+mj-cs"/>
              </a:rPr>
              <a:t>  </a:t>
            </a:r>
            <a:r>
              <a:rPr lang="en-US" sz="3000" b="1" dirty="0">
                <a:latin typeface="+mj-lt"/>
                <a:ea typeface="+mj-ea"/>
                <a:cs typeface="+mj-cs"/>
                <a:hlinkClick r:id="rId4"/>
              </a:rPr>
              <a:t>Find the “1-percenters” in the US</a:t>
            </a:r>
            <a:endParaRPr lang="en-US" sz="3000" b="1" dirty="0">
              <a:latin typeface="+mj-lt"/>
              <a:ea typeface="+mj-ea"/>
              <a:cs typeface="+mj-cs"/>
            </a:endParaRPr>
          </a:p>
        </p:txBody>
      </p:sp>
    </p:spTree>
    <p:extLst>
      <p:ext uri="{BB962C8B-B14F-4D97-AF65-F5344CB8AC3E}">
        <p14:creationId xmlns:p14="http://schemas.microsoft.com/office/powerpoint/2010/main" val="407560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“Income Inequality” Categories</a:t>
            </a:r>
          </a:p>
        </p:txBody>
      </p:sp>
      <p:sp>
        <p:nvSpPr>
          <p:cNvPr id="3" name="Content Placeholder 2"/>
          <p:cNvSpPr>
            <a:spLocks noGrp="1"/>
          </p:cNvSpPr>
          <p:nvPr>
            <p:ph idx="1"/>
          </p:nvPr>
        </p:nvSpPr>
        <p:spPr>
          <a:xfrm>
            <a:off x="457200" y="1600200"/>
            <a:ext cx="8229600" cy="4525963"/>
          </a:xfrm>
        </p:spPr>
        <p:txBody>
          <a:bodyPr>
            <a:normAutofit fontScale="92500"/>
          </a:bodyPr>
          <a:lstStyle/>
          <a:p>
            <a:r>
              <a:rPr lang="en-US" dirty="0"/>
              <a:t>In some parts of the US, you need to make &gt;$2M to be in the 1% (Jackson Hole, Wyoming)</a:t>
            </a:r>
          </a:p>
          <a:p>
            <a:r>
              <a:rPr lang="en-US" dirty="0"/>
              <a:t>In Mississippi the 1% category is less than $100K – less than the MEDIAN salary in the Bay Area</a:t>
            </a:r>
          </a:p>
          <a:p>
            <a:r>
              <a:rPr lang="en-US" dirty="0"/>
              <a:t>In the world as a whole, a $47K annual income would make you a 1-percenter</a:t>
            </a:r>
          </a:p>
          <a:p>
            <a:r>
              <a:rPr lang="en-US" dirty="0"/>
              <a:t>Which makes the people in the US complaining about income inequality seem a little spoiled and whiny!</a:t>
            </a:r>
          </a:p>
        </p:txBody>
      </p:sp>
    </p:spTree>
    <p:extLst>
      <p:ext uri="{BB962C8B-B14F-4D97-AF65-F5344CB8AC3E}">
        <p14:creationId xmlns:p14="http://schemas.microsoft.com/office/powerpoint/2010/main" val="196725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Endgame</a:t>
            </a:r>
          </a:p>
        </p:txBody>
      </p:sp>
      <p:sp>
        <p:nvSpPr>
          <p:cNvPr id="3" name="Content Placeholder 2"/>
          <p:cNvSpPr>
            <a:spLocks noGrp="1"/>
          </p:cNvSpPr>
          <p:nvPr>
            <p:ph idx="1"/>
          </p:nvPr>
        </p:nvSpPr>
        <p:spPr>
          <a:xfrm>
            <a:off x="457200" y="1421050"/>
            <a:ext cx="8229600" cy="4525963"/>
          </a:xfrm>
        </p:spPr>
        <p:txBody>
          <a:bodyPr>
            <a:normAutofit/>
          </a:bodyPr>
          <a:lstStyle/>
          <a:p>
            <a:r>
              <a:rPr lang="en-US" dirty="0"/>
              <a:t>TODAY (4/29): “Computational Classification”</a:t>
            </a:r>
          </a:p>
          <a:p>
            <a:r>
              <a:rPr lang="en-US" dirty="0"/>
              <a:t>TUESDAY 5/4:  Case Study Presentations</a:t>
            </a:r>
          </a:p>
          <a:p>
            <a:r>
              <a:rPr lang="en-US" dirty="0"/>
              <a:t>THURSDAY 5/6:  Case Study Presentations</a:t>
            </a:r>
          </a:p>
          <a:p>
            <a:r>
              <a:rPr lang="en-US" dirty="0"/>
              <a:t>FRIDAY 5/7:  Last Day for “Free Read” of Case Study Report (comments back by 5/8)</a:t>
            </a:r>
          </a:p>
          <a:p>
            <a:r>
              <a:rPr lang="en-US" dirty="0"/>
              <a:t>MONDAY 5/10: Case Study Reports Due</a:t>
            </a:r>
          </a:p>
          <a:p>
            <a:endParaRPr lang="en-US" dirty="0"/>
          </a:p>
          <a:p>
            <a:endParaRPr lang="en-US" dirty="0"/>
          </a:p>
          <a:p>
            <a:endParaRPr lang="en-US" dirty="0"/>
          </a:p>
        </p:txBody>
      </p:sp>
    </p:spTree>
    <p:extLst>
      <p:ext uri="{BB962C8B-B14F-4D97-AF65-F5344CB8AC3E}">
        <p14:creationId xmlns:p14="http://schemas.microsoft.com/office/powerpoint/2010/main" val="26776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0833"/>
            <a:ext cx="4876800" cy="1754326"/>
          </a:xfrm>
          <a:prstGeom prst="rect">
            <a:avLst/>
          </a:prstGeom>
        </p:spPr>
        <p:txBody>
          <a:bodyPr wrap="square">
            <a:spAutoFit/>
          </a:bodyPr>
          <a:lstStyle/>
          <a:p>
            <a:r>
              <a:rPr lang="en-US" sz="3600" b="1" dirty="0">
                <a:latin typeface="+mj-lt"/>
              </a:rPr>
              <a:t>“Choropleth Maps” --</a:t>
            </a:r>
            <a:br>
              <a:rPr lang="en-US" sz="3600" b="1" dirty="0">
                <a:latin typeface="+mj-lt"/>
              </a:rPr>
            </a:br>
            <a:r>
              <a:rPr lang="en-US" sz="3600" b="1" dirty="0">
                <a:latin typeface="+mj-lt"/>
              </a:rPr>
              <a:t>Red and Blue States  vs.</a:t>
            </a:r>
            <a:br>
              <a:rPr lang="en-US" sz="3600" b="1" dirty="0">
                <a:latin typeface="+mj-lt"/>
              </a:rPr>
            </a:br>
            <a:r>
              <a:rPr lang="en-US" sz="3600" b="1" dirty="0">
                <a:latin typeface="+mj-lt"/>
              </a:rPr>
              <a:t>  Red and Blue Counties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179769"/>
            <a:ext cx="3798604" cy="2349437"/>
          </a:xfrm>
          <a:prstGeom prst="rect">
            <a:avLst/>
          </a:prstGeom>
        </p:spPr>
      </p:pic>
      <p:sp>
        <p:nvSpPr>
          <p:cNvPr id="4" name="TextBox 3"/>
          <p:cNvSpPr txBox="1"/>
          <p:nvPr/>
        </p:nvSpPr>
        <p:spPr>
          <a:xfrm>
            <a:off x="457200" y="2678231"/>
            <a:ext cx="8534400" cy="523220"/>
          </a:xfrm>
          <a:prstGeom prst="rect">
            <a:avLst/>
          </a:prstGeom>
          <a:noFill/>
        </p:spPr>
        <p:txBody>
          <a:bodyPr wrap="square" rtlCol="0">
            <a:spAutoFit/>
          </a:bodyPr>
          <a:lstStyle/>
          <a:p>
            <a:r>
              <a:rPr lang="en-US" sz="2800" dirty="0"/>
              <a:t>California - a “Blue State”  (last 4 presidential elections)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0011" y="4179769"/>
            <a:ext cx="1923989" cy="2298571"/>
          </a:xfrm>
          <a:prstGeom prst="rect">
            <a:avLst/>
          </a:prstGeom>
        </p:spPr>
      </p:pic>
      <p:sp>
        <p:nvSpPr>
          <p:cNvPr id="6" name="TextBox 5"/>
          <p:cNvSpPr txBox="1"/>
          <p:nvPr/>
        </p:nvSpPr>
        <p:spPr>
          <a:xfrm>
            <a:off x="4336918" y="4546594"/>
            <a:ext cx="3030579" cy="1815882"/>
          </a:xfrm>
          <a:prstGeom prst="rect">
            <a:avLst/>
          </a:prstGeom>
          <a:noFill/>
        </p:spPr>
        <p:txBody>
          <a:bodyPr wrap="square" rtlCol="0">
            <a:spAutoFit/>
          </a:bodyPr>
          <a:lstStyle/>
          <a:p>
            <a:r>
              <a:rPr lang="en-US" sz="2800" b="1" i="1" dirty="0">
                <a:solidFill>
                  <a:srgbClr val="FF0000"/>
                </a:solidFill>
              </a:rPr>
              <a:t>But only the urban counties and Lake Tahoe are actually Blue</a:t>
            </a:r>
          </a:p>
        </p:txBody>
      </p:sp>
      <p:sp>
        <p:nvSpPr>
          <p:cNvPr id="7" name="TextBox 6">
            <a:extLst>
              <a:ext uri="{FF2B5EF4-FFF2-40B4-BE49-F238E27FC236}">
                <a16:creationId xmlns:a16="http://schemas.microsoft.com/office/drawing/2014/main" id="{B4EA578A-5AE1-4A0C-A7F2-D55D02D479EE}"/>
              </a:ext>
            </a:extLst>
          </p:cNvPr>
          <p:cNvSpPr txBox="1"/>
          <p:nvPr/>
        </p:nvSpPr>
        <p:spPr>
          <a:xfrm>
            <a:off x="5505511" y="609600"/>
            <a:ext cx="3429000" cy="1015663"/>
          </a:xfrm>
          <a:prstGeom prst="rect">
            <a:avLst/>
          </a:prstGeom>
          <a:noFill/>
        </p:spPr>
        <p:txBody>
          <a:bodyPr wrap="square" rtlCol="0">
            <a:spAutoFit/>
          </a:bodyPr>
          <a:lstStyle/>
          <a:p>
            <a:r>
              <a:rPr lang="en-US" sz="2000" b="1" i="1" dirty="0">
                <a:solidFill>
                  <a:srgbClr val="FF0000"/>
                </a:solidFill>
              </a:rPr>
              <a:t>Changing the category granularity tells a very different story</a:t>
            </a:r>
          </a:p>
        </p:txBody>
      </p:sp>
      <p:sp>
        <p:nvSpPr>
          <p:cNvPr id="8" name="Oval 7">
            <a:extLst>
              <a:ext uri="{FF2B5EF4-FFF2-40B4-BE49-F238E27FC236}">
                <a16:creationId xmlns:a16="http://schemas.microsoft.com/office/drawing/2014/main" id="{42FA8579-4033-47C6-BCAA-CA3643896FE5}"/>
              </a:ext>
            </a:extLst>
          </p:cNvPr>
          <p:cNvSpPr/>
          <p:nvPr/>
        </p:nvSpPr>
        <p:spPr>
          <a:xfrm>
            <a:off x="5253053" y="359743"/>
            <a:ext cx="3305205"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735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1015663"/>
          </a:xfrm>
          <a:prstGeom prst="rect">
            <a:avLst/>
          </a:prstGeom>
          <a:noFill/>
        </p:spPr>
        <p:txBody>
          <a:bodyPr wrap="square" rtlCol="0">
            <a:spAutoFit/>
          </a:bodyPr>
          <a:lstStyle/>
          <a:p>
            <a:r>
              <a:rPr lang="en-US" sz="6000" dirty="0">
                <a:solidFill>
                  <a:srgbClr val="FF0000"/>
                </a:solidFill>
              </a:rPr>
              <a:t>Similarity</a:t>
            </a:r>
          </a:p>
        </p:txBody>
      </p:sp>
    </p:spTree>
    <p:extLst>
      <p:ext uri="{BB962C8B-B14F-4D97-AF65-F5344CB8AC3E}">
        <p14:creationId xmlns:p14="http://schemas.microsoft.com/office/powerpoint/2010/main" val="27241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4716" y="923514"/>
            <a:ext cx="6276975" cy="5819775"/>
          </a:xfrm>
          <a:prstGeom prst="rect">
            <a:avLst/>
          </a:prstGeom>
        </p:spPr>
      </p:pic>
      <p:sp>
        <p:nvSpPr>
          <p:cNvPr id="3" name="TextBox 2"/>
          <p:cNvSpPr txBox="1"/>
          <p:nvPr/>
        </p:nvSpPr>
        <p:spPr>
          <a:xfrm>
            <a:off x="6629400" y="1219200"/>
            <a:ext cx="2057400" cy="4154984"/>
          </a:xfrm>
          <a:prstGeom prst="rect">
            <a:avLst/>
          </a:prstGeom>
          <a:noFill/>
        </p:spPr>
        <p:txBody>
          <a:bodyPr wrap="square" rtlCol="0">
            <a:spAutoFit/>
          </a:bodyPr>
          <a:lstStyle/>
          <a:p>
            <a:r>
              <a:rPr lang="en-US" sz="2400" b="1" dirty="0"/>
              <a:t>When document vectors are normalized to length 1, the cosine between them is a similarity measure that ranges from 0 to 1</a:t>
            </a:r>
          </a:p>
        </p:txBody>
      </p:sp>
      <p:sp>
        <p:nvSpPr>
          <p:cNvPr id="4" name="TextBox 3">
            <a:extLst>
              <a:ext uri="{FF2B5EF4-FFF2-40B4-BE49-F238E27FC236}">
                <a16:creationId xmlns:a16="http://schemas.microsoft.com/office/drawing/2014/main" id="{237F9E40-05B5-4237-B240-FD22310AA594}"/>
              </a:ext>
            </a:extLst>
          </p:cNvPr>
          <p:cNvSpPr txBox="1"/>
          <p:nvPr/>
        </p:nvSpPr>
        <p:spPr>
          <a:xfrm>
            <a:off x="609600" y="128566"/>
            <a:ext cx="6705600" cy="523220"/>
          </a:xfrm>
          <a:prstGeom prst="rect">
            <a:avLst/>
          </a:prstGeom>
          <a:noFill/>
        </p:spPr>
        <p:txBody>
          <a:bodyPr wrap="square" rtlCol="0">
            <a:spAutoFit/>
          </a:bodyPr>
          <a:lstStyle/>
          <a:p>
            <a:r>
              <a:rPr lang="en-US" sz="2800" b="1" dirty="0">
                <a:solidFill>
                  <a:srgbClr val="FF0000"/>
                </a:solidFill>
              </a:rPr>
              <a:t>FLASHBACK:  The Document Vector Model</a:t>
            </a:r>
          </a:p>
        </p:txBody>
      </p:sp>
    </p:spTree>
    <p:extLst>
      <p:ext uri="{BB962C8B-B14F-4D97-AF65-F5344CB8AC3E}">
        <p14:creationId xmlns:p14="http://schemas.microsoft.com/office/powerpoint/2010/main" val="4126141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5674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Why Google Invented “Page Rank”</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152400" y="1066800"/>
            <a:ext cx="7924800" cy="5306068"/>
          </a:xfrm>
          <a:prstGeom prst="rect">
            <a:avLst/>
          </a:prstGeom>
        </p:spPr>
        <p:txBody>
          <a:bodyPr wrap="square">
            <a:spAutoFit/>
          </a:bodyPr>
          <a:lstStyle/>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The first web search engines in the early 1990s used document vectors and computed similarity/relevance using cosine similarity because this works well in “controlled” library and commercial document management systems</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But for short queries, this method highly ranks short documents that contain little more than the query terms… which enabled “search engine bombing” </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Google added “page ranking” to its relevance calculations to bias results toward web pages that were highly linked to (not likely to be the trivially short ones used in “bombing”)</a:t>
            </a:r>
            <a:endParaRPr lang="en-US" sz="3200" dirty="0">
              <a:solidFill>
                <a:srgbClr val="FF0000"/>
              </a:solidFill>
            </a:endParaRPr>
          </a:p>
        </p:txBody>
      </p:sp>
    </p:spTree>
    <p:extLst>
      <p:ext uri="{BB962C8B-B14F-4D97-AF65-F5344CB8AC3E}">
        <p14:creationId xmlns:p14="http://schemas.microsoft.com/office/powerpoint/2010/main" val="423367532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Defining Similarity</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04800" y="1247738"/>
            <a:ext cx="8839199" cy="5062924"/>
          </a:xfrm>
          <a:prstGeom prst="rect">
            <a:avLst/>
          </a:prstGeom>
        </p:spPr>
        <p:txBody>
          <a:bodyPr wrap="square">
            <a:spAutoFit/>
          </a:bodyPr>
          <a:lstStyle/>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Some people say that similarity is a meaningless and "mostly vacuous" concept because </a:t>
            </a:r>
            <a:r>
              <a:rPr lang="en-US" sz="3000" dirty="0">
                <a:solidFill>
                  <a:srgbClr val="FF0000"/>
                </a:solidFill>
              </a:rPr>
              <a:t>there must always be some unstated description properties when two things are compared</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Once similarity is defined in terms of specific properties and some metric for comparing them,  there is nothing for a "similarity" mechanism to do</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Defining similarity in some way based on properties is an implementation of the qualitative notion of family resemblance</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srgbClr val="FF0000"/>
              </a:solidFill>
            </a:endParaRPr>
          </a:p>
        </p:txBody>
      </p:sp>
      <p:pic>
        <p:nvPicPr>
          <p:cNvPr id="2" name="Picture 1"/>
          <p:cNvPicPr>
            <a:picLocks noChangeAspect="1"/>
          </p:cNvPicPr>
          <p:nvPr/>
        </p:nvPicPr>
        <p:blipFill>
          <a:blip r:embed="rId3"/>
          <a:stretch>
            <a:fillRect/>
          </a:stretch>
        </p:blipFill>
        <p:spPr>
          <a:xfrm>
            <a:off x="333375" y="123825"/>
            <a:ext cx="865707" cy="865707"/>
          </a:xfrm>
          <a:prstGeom prst="rect">
            <a:avLst/>
          </a:prstGeom>
        </p:spPr>
      </p:pic>
    </p:spTree>
    <p:extLst>
      <p:ext uri="{BB962C8B-B14F-4D97-AF65-F5344CB8AC3E}">
        <p14:creationId xmlns:p14="http://schemas.microsoft.com/office/powerpoint/2010/main" val="19210572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E3820E-644F-4D57-B8A5-E9837B440A09}"/>
              </a:ext>
            </a:extLst>
          </p:cNvPr>
          <p:cNvSpPr txBox="1"/>
          <p:nvPr/>
        </p:nvSpPr>
        <p:spPr>
          <a:xfrm>
            <a:off x="301869" y="5546655"/>
            <a:ext cx="8540262"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FF0000"/>
                </a:solidFill>
              </a:rPr>
              <a:t>Since this is a proportion, the values range from 0 (no shared features) to 1 (all features are shared)</a:t>
            </a:r>
            <a:endParaRPr lang="en-US" dirty="0"/>
          </a:p>
        </p:txBody>
      </p:sp>
      <p:sp>
        <p:nvSpPr>
          <p:cNvPr id="4" name="TextBox 3">
            <a:extLst>
              <a:ext uri="{FF2B5EF4-FFF2-40B4-BE49-F238E27FC236}">
                <a16:creationId xmlns:a16="http://schemas.microsoft.com/office/drawing/2014/main" id="{4255474B-7BD2-4EE5-B1EB-F33590D59D52}"/>
              </a:ext>
            </a:extLst>
          </p:cNvPr>
          <p:cNvSpPr txBox="1"/>
          <p:nvPr/>
        </p:nvSpPr>
        <p:spPr>
          <a:xfrm>
            <a:off x="533400" y="76200"/>
            <a:ext cx="8540262" cy="1200329"/>
          </a:xfrm>
          <a:prstGeom prst="rect">
            <a:avLst/>
          </a:prstGeom>
          <a:noFill/>
        </p:spPr>
        <p:txBody>
          <a:bodyPr wrap="square" rtlCol="0">
            <a:spAutoFit/>
          </a:bodyPr>
          <a:lstStyle/>
          <a:p>
            <a:pPr algn="ctr"/>
            <a:r>
              <a:rPr lang="en-US" sz="3600" b="1" dirty="0"/>
              <a:t>Jaccard Similarity:</a:t>
            </a:r>
            <a:br>
              <a:rPr lang="en-US" sz="3600" b="1" dirty="0"/>
            </a:br>
            <a:r>
              <a:rPr lang="en-US" sz="3600" b="1" dirty="0"/>
              <a:t> Proportion of Shared Features</a:t>
            </a:r>
          </a:p>
        </p:txBody>
      </p:sp>
      <p:pic>
        <p:nvPicPr>
          <p:cNvPr id="6" name="Picture 5">
            <a:extLst>
              <a:ext uri="{FF2B5EF4-FFF2-40B4-BE49-F238E27FC236}">
                <a16:creationId xmlns:a16="http://schemas.microsoft.com/office/drawing/2014/main" id="{7C150F76-4808-4949-9AC5-31683EB74F95}"/>
              </a:ext>
            </a:extLst>
          </p:cNvPr>
          <p:cNvPicPr>
            <a:picLocks noChangeAspect="1"/>
          </p:cNvPicPr>
          <p:nvPr/>
        </p:nvPicPr>
        <p:blipFill>
          <a:blip r:embed="rId3"/>
          <a:stretch>
            <a:fillRect/>
          </a:stretch>
        </p:blipFill>
        <p:spPr>
          <a:xfrm>
            <a:off x="838200" y="4051233"/>
            <a:ext cx="7245248" cy="1460795"/>
          </a:xfrm>
          <a:prstGeom prst="rect">
            <a:avLst/>
          </a:prstGeom>
        </p:spPr>
      </p:pic>
      <p:pic>
        <p:nvPicPr>
          <p:cNvPr id="8" name="Picture 7">
            <a:extLst>
              <a:ext uri="{FF2B5EF4-FFF2-40B4-BE49-F238E27FC236}">
                <a16:creationId xmlns:a16="http://schemas.microsoft.com/office/drawing/2014/main" id="{532F934E-2D28-471A-8156-9651CD301EBF}"/>
              </a:ext>
            </a:extLst>
          </p:cNvPr>
          <p:cNvPicPr>
            <a:picLocks noChangeAspect="1"/>
          </p:cNvPicPr>
          <p:nvPr/>
        </p:nvPicPr>
        <p:blipFill>
          <a:blip r:embed="rId4"/>
          <a:stretch>
            <a:fillRect/>
          </a:stretch>
        </p:blipFill>
        <p:spPr>
          <a:xfrm>
            <a:off x="4644923" y="1311345"/>
            <a:ext cx="3362325" cy="2739888"/>
          </a:xfrm>
          <a:prstGeom prst="rect">
            <a:avLst/>
          </a:prstGeom>
        </p:spPr>
      </p:pic>
      <p:sp>
        <p:nvSpPr>
          <p:cNvPr id="9" name="TextBox 8">
            <a:extLst>
              <a:ext uri="{FF2B5EF4-FFF2-40B4-BE49-F238E27FC236}">
                <a16:creationId xmlns:a16="http://schemas.microsoft.com/office/drawing/2014/main" id="{38E17906-8CA2-4BA6-B48A-06F0A6B67579}"/>
              </a:ext>
            </a:extLst>
          </p:cNvPr>
          <p:cNvSpPr txBox="1"/>
          <p:nvPr/>
        </p:nvSpPr>
        <p:spPr>
          <a:xfrm>
            <a:off x="933853" y="1373577"/>
            <a:ext cx="3429000" cy="2677656"/>
          </a:xfrm>
          <a:prstGeom prst="rect">
            <a:avLst/>
          </a:prstGeom>
          <a:noFill/>
        </p:spPr>
        <p:txBody>
          <a:bodyPr wrap="square" rtlCol="0">
            <a:spAutoFit/>
          </a:bodyPr>
          <a:lstStyle/>
          <a:p>
            <a:r>
              <a:rPr lang="en-US" sz="2800" dirty="0"/>
              <a:t>If resources are represented as sets of properties, some might be shared, and others are distinctive and not shared</a:t>
            </a:r>
          </a:p>
        </p:txBody>
      </p:sp>
    </p:spTree>
    <p:extLst>
      <p:ext uri="{BB962C8B-B14F-4D97-AF65-F5344CB8AC3E}">
        <p14:creationId xmlns:p14="http://schemas.microsoft.com/office/powerpoint/2010/main" val="81769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50D9-792D-4D44-A347-3C568BDB0B56}"/>
              </a:ext>
            </a:extLst>
          </p:cNvPr>
          <p:cNvSpPr>
            <a:spLocks noGrp="1"/>
          </p:cNvSpPr>
          <p:nvPr>
            <p:ph type="title"/>
          </p:nvPr>
        </p:nvSpPr>
        <p:spPr/>
        <p:txBody>
          <a:bodyPr/>
          <a:lstStyle/>
          <a:p>
            <a:r>
              <a:rPr lang="en-US" b="1" dirty="0"/>
              <a:t>Jaccard Similarity</a:t>
            </a:r>
          </a:p>
        </p:txBody>
      </p:sp>
      <p:sp>
        <p:nvSpPr>
          <p:cNvPr id="6" name="Content Placeholder 5">
            <a:extLst>
              <a:ext uri="{FF2B5EF4-FFF2-40B4-BE49-F238E27FC236}">
                <a16:creationId xmlns:a16="http://schemas.microsoft.com/office/drawing/2014/main" id="{310A13FE-C3EE-4C91-8218-E096771FDDCB}"/>
              </a:ext>
            </a:extLst>
          </p:cNvPr>
          <p:cNvSpPr>
            <a:spLocks noGrp="1"/>
          </p:cNvSpPr>
          <p:nvPr>
            <p:ph idx="1"/>
          </p:nvPr>
        </p:nvSpPr>
        <p:spPr>
          <a:xfrm>
            <a:off x="990600" y="1752600"/>
            <a:ext cx="7086600" cy="2514600"/>
          </a:xfrm>
        </p:spPr>
        <p:txBody>
          <a:bodyPr>
            <a:noAutofit/>
          </a:bodyPr>
          <a:lstStyle/>
          <a:p>
            <a:r>
              <a:rPr lang="en-US" dirty="0"/>
              <a:t>Jaccard is the simplest property-based similarity measure</a:t>
            </a:r>
          </a:p>
          <a:p>
            <a:r>
              <a:rPr lang="en-US" dirty="0"/>
              <a:t>It makes the most sense when features are binary, either present or absent</a:t>
            </a:r>
          </a:p>
          <a:p>
            <a:r>
              <a:rPr lang="en-US" dirty="0"/>
              <a:t>Jaccard can be used with document vector models if terms aren’t weighted by frequency</a:t>
            </a:r>
          </a:p>
        </p:txBody>
      </p:sp>
    </p:spTree>
    <p:extLst>
      <p:ext uri="{BB962C8B-B14F-4D97-AF65-F5344CB8AC3E}">
        <p14:creationId xmlns:p14="http://schemas.microsoft.com/office/powerpoint/2010/main" val="194512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930528" y="3438618"/>
            <a:ext cx="1856166" cy="25998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444302" y="2173223"/>
            <a:ext cx="4218366" cy="3787766"/>
            <a:chOff x="1600200" y="1958378"/>
            <a:chExt cx="4218366" cy="3787766"/>
          </a:xfrm>
        </p:grpSpPr>
        <p:sp>
          <p:nvSpPr>
            <p:cNvPr id="2" name="Oval 1"/>
            <p:cNvSpPr/>
            <p:nvPr/>
          </p:nvSpPr>
          <p:spPr>
            <a:xfrm>
              <a:off x="1600200" y="1958378"/>
              <a:ext cx="3924300" cy="3375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12219" y="3128014"/>
              <a:ext cx="838200" cy="584775"/>
            </a:xfrm>
            <a:prstGeom prst="rect">
              <a:avLst/>
            </a:prstGeom>
            <a:noFill/>
          </p:spPr>
          <p:txBody>
            <a:bodyPr wrap="square" rtlCol="0">
              <a:spAutoFit/>
            </a:bodyPr>
            <a:lstStyle/>
            <a:p>
              <a:r>
                <a:rPr lang="en-US" sz="3200" b="1" dirty="0"/>
                <a:t>P3</a:t>
              </a:r>
            </a:p>
          </p:txBody>
        </p:sp>
        <p:sp>
          <p:nvSpPr>
            <p:cNvPr id="6" name="TextBox 5"/>
            <p:cNvSpPr txBox="1"/>
            <p:nvPr/>
          </p:nvSpPr>
          <p:spPr>
            <a:xfrm>
              <a:off x="2712813" y="2746681"/>
              <a:ext cx="838200" cy="584775"/>
            </a:xfrm>
            <a:prstGeom prst="rect">
              <a:avLst/>
            </a:prstGeom>
            <a:noFill/>
          </p:spPr>
          <p:txBody>
            <a:bodyPr wrap="square" rtlCol="0">
              <a:spAutoFit/>
            </a:bodyPr>
            <a:lstStyle/>
            <a:p>
              <a:r>
                <a:rPr lang="en-US" sz="3200" b="1" dirty="0"/>
                <a:t>P4</a:t>
              </a:r>
            </a:p>
          </p:txBody>
        </p:sp>
        <p:sp>
          <p:nvSpPr>
            <p:cNvPr id="7" name="TextBox 6"/>
            <p:cNvSpPr txBox="1"/>
            <p:nvPr/>
          </p:nvSpPr>
          <p:spPr>
            <a:xfrm>
              <a:off x="2164724" y="3787537"/>
              <a:ext cx="838200" cy="584775"/>
            </a:xfrm>
            <a:prstGeom prst="rect">
              <a:avLst/>
            </a:prstGeom>
            <a:noFill/>
          </p:spPr>
          <p:txBody>
            <a:bodyPr wrap="square" rtlCol="0">
              <a:spAutoFit/>
            </a:bodyPr>
            <a:lstStyle/>
            <a:p>
              <a:r>
                <a:rPr lang="en-US" sz="3200" b="1" dirty="0"/>
                <a:t>P6</a:t>
              </a:r>
            </a:p>
          </p:txBody>
        </p:sp>
        <p:sp>
          <p:nvSpPr>
            <p:cNvPr id="8" name="TextBox 7"/>
            <p:cNvSpPr txBox="1"/>
            <p:nvPr/>
          </p:nvSpPr>
          <p:spPr>
            <a:xfrm>
              <a:off x="3169544" y="3686770"/>
              <a:ext cx="838200" cy="584775"/>
            </a:xfrm>
            <a:prstGeom prst="rect">
              <a:avLst/>
            </a:prstGeom>
            <a:noFill/>
          </p:spPr>
          <p:txBody>
            <a:bodyPr wrap="square" rtlCol="0">
              <a:spAutoFit/>
            </a:bodyPr>
            <a:lstStyle/>
            <a:p>
              <a:r>
                <a:rPr lang="en-US" sz="3200" b="1" dirty="0"/>
                <a:t>P7</a:t>
              </a:r>
            </a:p>
          </p:txBody>
        </p:sp>
        <p:sp>
          <p:nvSpPr>
            <p:cNvPr id="9" name="TextBox 8"/>
            <p:cNvSpPr txBox="1"/>
            <p:nvPr/>
          </p:nvSpPr>
          <p:spPr>
            <a:xfrm>
              <a:off x="3473741" y="2996625"/>
              <a:ext cx="838200" cy="584775"/>
            </a:xfrm>
            <a:prstGeom prst="rect">
              <a:avLst/>
            </a:prstGeom>
            <a:noFill/>
          </p:spPr>
          <p:txBody>
            <a:bodyPr wrap="square" rtlCol="0">
              <a:spAutoFit/>
            </a:bodyPr>
            <a:lstStyle/>
            <a:p>
              <a:r>
                <a:rPr lang="en-US" sz="3200" b="1" dirty="0"/>
                <a:t>P5</a:t>
              </a:r>
            </a:p>
          </p:txBody>
        </p:sp>
        <p:sp>
          <p:nvSpPr>
            <p:cNvPr id="10" name="TextBox 9"/>
            <p:cNvSpPr txBox="1"/>
            <p:nvPr/>
          </p:nvSpPr>
          <p:spPr>
            <a:xfrm>
              <a:off x="3807317" y="1958379"/>
              <a:ext cx="838200" cy="584775"/>
            </a:xfrm>
            <a:prstGeom prst="rect">
              <a:avLst/>
            </a:prstGeom>
            <a:noFill/>
          </p:spPr>
          <p:txBody>
            <a:bodyPr wrap="square" rtlCol="0">
              <a:spAutoFit/>
            </a:bodyPr>
            <a:lstStyle/>
            <a:p>
              <a:r>
                <a:rPr lang="en-US" sz="3200" b="1" dirty="0"/>
                <a:t>P2</a:t>
              </a:r>
            </a:p>
          </p:txBody>
        </p:sp>
        <p:sp>
          <p:nvSpPr>
            <p:cNvPr id="11" name="TextBox 10"/>
            <p:cNvSpPr txBox="1"/>
            <p:nvPr/>
          </p:nvSpPr>
          <p:spPr>
            <a:xfrm>
              <a:off x="2794818" y="2056536"/>
              <a:ext cx="838200" cy="584775"/>
            </a:xfrm>
            <a:prstGeom prst="rect">
              <a:avLst/>
            </a:prstGeom>
            <a:noFill/>
          </p:spPr>
          <p:txBody>
            <a:bodyPr wrap="square" rtlCol="0">
              <a:spAutoFit/>
            </a:bodyPr>
            <a:lstStyle/>
            <a:p>
              <a:r>
                <a:rPr lang="en-US" sz="3200" b="1" dirty="0"/>
                <a:t>P1</a:t>
              </a:r>
            </a:p>
          </p:txBody>
        </p:sp>
        <p:sp>
          <p:nvSpPr>
            <p:cNvPr id="13" name="TextBox 12"/>
            <p:cNvSpPr txBox="1"/>
            <p:nvPr/>
          </p:nvSpPr>
          <p:spPr>
            <a:xfrm>
              <a:off x="4397250" y="3855041"/>
              <a:ext cx="838200" cy="584775"/>
            </a:xfrm>
            <a:prstGeom prst="rect">
              <a:avLst/>
            </a:prstGeom>
            <a:noFill/>
          </p:spPr>
          <p:txBody>
            <a:bodyPr wrap="square" rtlCol="0">
              <a:spAutoFit/>
            </a:bodyPr>
            <a:lstStyle/>
            <a:p>
              <a:r>
                <a:rPr lang="en-US" sz="3200" b="1" dirty="0"/>
                <a:t>P11</a:t>
              </a:r>
            </a:p>
          </p:txBody>
        </p:sp>
        <p:sp>
          <p:nvSpPr>
            <p:cNvPr id="14" name="TextBox 13"/>
            <p:cNvSpPr txBox="1"/>
            <p:nvPr/>
          </p:nvSpPr>
          <p:spPr>
            <a:xfrm>
              <a:off x="3263160" y="4438236"/>
              <a:ext cx="838200" cy="584775"/>
            </a:xfrm>
            <a:prstGeom prst="rect">
              <a:avLst/>
            </a:prstGeom>
            <a:noFill/>
          </p:spPr>
          <p:txBody>
            <a:bodyPr wrap="square" rtlCol="0">
              <a:spAutoFit/>
            </a:bodyPr>
            <a:lstStyle/>
            <a:p>
              <a:r>
                <a:rPr lang="en-US" sz="3200" b="1" dirty="0"/>
                <a:t>P10</a:t>
              </a:r>
            </a:p>
          </p:txBody>
        </p:sp>
        <p:sp>
          <p:nvSpPr>
            <p:cNvPr id="15" name="TextBox 14"/>
            <p:cNvSpPr txBox="1"/>
            <p:nvPr/>
          </p:nvSpPr>
          <p:spPr>
            <a:xfrm>
              <a:off x="4534436" y="2564201"/>
              <a:ext cx="838200" cy="584775"/>
            </a:xfrm>
            <a:prstGeom prst="rect">
              <a:avLst/>
            </a:prstGeom>
            <a:noFill/>
          </p:spPr>
          <p:txBody>
            <a:bodyPr wrap="square" rtlCol="0">
              <a:spAutoFit/>
            </a:bodyPr>
            <a:lstStyle/>
            <a:p>
              <a:r>
                <a:rPr lang="en-US" sz="3200" b="1" dirty="0"/>
                <a:t>P9</a:t>
              </a:r>
            </a:p>
          </p:txBody>
        </p:sp>
        <p:sp>
          <p:nvSpPr>
            <p:cNvPr id="16" name="TextBox 15"/>
            <p:cNvSpPr txBox="1"/>
            <p:nvPr/>
          </p:nvSpPr>
          <p:spPr>
            <a:xfrm>
              <a:off x="2439894" y="4470470"/>
              <a:ext cx="838200" cy="584775"/>
            </a:xfrm>
            <a:prstGeom prst="rect">
              <a:avLst/>
            </a:prstGeom>
            <a:noFill/>
          </p:spPr>
          <p:txBody>
            <a:bodyPr wrap="square" rtlCol="0">
              <a:spAutoFit/>
            </a:bodyPr>
            <a:lstStyle/>
            <a:p>
              <a:r>
                <a:rPr lang="en-US" sz="3200" b="1" dirty="0"/>
                <a:t>P8</a:t>
              </a:r>
            </a:p>
          </p:txBody>
        </p:sp>
        <p:sp>
          <p:nvSpPr>
            <p:cNvPr id="18" name="TextBox 17"/>
            <p:cNvSpPr txBox="1"/>
            <p:nvPr/>
          </p:nvSpPr>
          <p:spPr>
            <a:xfrm>
              <a:off x="4980366" y="4582589"/>
              <a:ext cx="838200" cy="584775"/>
            </a:xfrm>
            <a:prstGeom prst="rect">
              <a:avLst/>
            </a:prstGeom>
            <a:noFill/>
          </p:spPr>
          <p:txBody>
            <a:bodyPr wrap="square" rtlCol="0">
              <a:spAutoFit/>
            </a:bodyPr>
            <a:lstStyle/>
            <a:p>
              <a:r>
                <a:rPr lang="en-US" sz="3200" b="1" dirty="0"/>
                <a:t>P12</a:t>
              </a:r>
            </a:p>
          </p:txBody>
        </p:sp>
        <p:sp>
          <p:nvSpPr>
            <p:cNvPr id="23" name="TextBox 22"/>
            <p:cNvSpPr txBox="1"/>
            <p:nvPr/>
          </p:nvSpPr>
          <p:spPr>
            <a:xfrm>
              <a:off x="4424427" y="5161369"/>
              <a:ext cx="838200" cy="584775"/>
            </a:xfrm>
            <a:prstGeom prst="rect">
              <a:avLst/>
            </a:prstGeom>
            <a:noFill/>
          </p:spPr>
          <p:txBody>
            <a:bodyPr wrap="square" rtlCol="0">
              <a:spAutoFit/>
            </a:bodyPr>
            <a:lstStyle/>
            <a:p>
              <a:r>
                <a:rPr lang="en-US" sz="3200" b="1" dirty="0"/>
                <a:t>P13</a:t>
              </a:r>
            </a:p>
          </p:txBody>
        </p:sp>
      </p:grpSp>
      <p:grpSp>
        <p:nvGrpSpPr>
          <p:cNvPr id="24" name="Group 23"/>
          <p:cNvGrpSpPr/>
          <p:nvPr/>
        </p:nvGrpSpPr>
        <p:grpSpPr>
          <a:xfrm>
            <a:off x="815509" y="2913095"/>
            <a:ext cx="2914853" cy="2609300"/>
            <a:chOff x="3443487" y="3372399"/>
            <a:chExt cx="2914853" cy="2609300"/>
          </a:xfrm>
        </p:grpSpPr>
        <p:sp>
          <p:nvSpPr>
            <p:cNvPr id="25" name="Oval 24"/>
            <p:cNvSpPr/>
            <p:nvPr/>
          </p:nvSpPr>
          <p:spPr>
            <a:xfrm>
              <a:off x="3443487" y="3372399"/>
              <a:ext cx="2243607" cy="22766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62400" y="3603946"/>
              <a:ext cx="2112000" cy="23777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125131" y="4250662"/>
              <a:ext cx="838200" cy="584775"/>
            </a:xfrm>
            <a:prstGeom prst="rect">
              <a:avLst/>
            </a:prstGeom>
            <a:noFill/>
          </p:spPr>
          <p:txBody>
            <a:bodyPr wrap="square" rtlCol="0">
              <a:spAutoFit/>
            </a:bodyPr>
            <a:lstStyle/>
            <a:p>
              <a:r>
                <a:rPr lang="en-US" sz="3200" b="1" dirty="0"/>
                <a:t>P3</a:t>
              </a:r>
            </a:p>
          </p:txBody>
        </p:sp>
        <p:sp>
          <p:nvSpPr>
            <p:cNvPr id="28" name="TextBox 27"/>
            <p:cNvSpPr txBox="1"/>
            <p:nvPr/>
          </p:nvSpPr>
          <p:spPr>
            <a:xfrm>
              <a:off x="4953000" y="4321399"/>
              <a:ext cx="838200" cy="584775"/>
            </a:xfrm>
            <a:prstGeom prst="rect">
              <a:avLst/>
            </a:prstGeom>
            <a:noFill/>
          </p:spPr>
          <p:txBody>
            <a:bodyPr wrap="square" rtlCol="0">
              <a:spAutoFit/>
            </a:bodyPr>
            <a:lstStyle/>
            <a:p>
              <a:r>
                <a:rPr lang="en-US" sz="3200" b="1" dirty="0"/>
                <a:t>P4</a:t>
              </a:r>
            </a:p>
          </p:txBody>
        </p:sp>
        <p:sp>
          <p:nvSpPr>
            <p:cNvPr id="29" name="TextBox 28"/>
            <p:cNvSpPr txBox="1"/>
            <p:nvPr/>
          </p:nvSpPr>
          <p:spPr>
            <a:xfrm>
              <a:off x="5520140" y="4613786"/>
              <a:ext cx="838200" cy="584775"/>
            </a:xfrm>
            <a:prstGeom prst="rect">
              <a:avLst/>
            </a:prstGeom>
            <a:noFill/>
          </p:spPr>
          <p:txBody>
            <a:bodyPr wrap="square" rtlCol="0">
              <a:spAutoFit/>
            </a:bodyPr>
            <a:lstStyle/>
            <a:p>
              <a:r>
                <a:rPr lang="en-US" sz="3200" b="1" dirty="0"/>
                <a:t>P6</a:t>
              </a:r>
            </a:p>
          </p:txBody>
        </p:sp>
        <p:sp>
          <p:nvSpPr>
            <p:cNvPr id="30" name="TextBox 29"/>
            <p:cNvSpPr txBox="1"/>
            <p:nvPr/>
          </p:nvSpPr>
          <p:spPr>
            <a:xfrm>
              <a:off x="5236200" y="5306284"/>
              <a:ext cx="838200" cy="584775"/>
            </a:xfrm>
            <a:prstGeom prst="rect">
              <a:avLst/>
            </a:prstGeom>
            <a:noFill/>
          </p:spPr>
          <p:txBody>
            <a:bodyPr wrap="square" rtlCol="0">
              <a:spAutoFit/>
            </a:bodyPr>
            <a:lstStyle/>
            <a:p>
              <a:r>
                <a:rPr lang="en-US" sz="3200" b="1" dirty="0"/>
                <a:t>P7</a:t>
              </a:r>
            </a:p>
          </p:txBody>
        </p:sp>
        <p:sp>
          <p:nvSpPr>
            <p:cNvPr id="31" name="TextBox 30"/>
            <p:cNvSpPr txBox="1"/>
            <p:nvPr/>
          </p:nvSpPr>
          <p:spPr>
            <a:xfrm>
              <a:off x="4473730" y="4700971"/>
              <a:ext cx="838200" cy="584775"/>
            </a:xfrm>
            <a:prstGeom prst="rect">
              <a:avLst/>
            </a:prstGeom>
            <a:noFill/>
          </p:spPr>
          <p:txBody>
            <a:bodyPr wrap="square" rtlCol="0">
              <a:spAutoFit/>
            </a:bodyPr>
            <a:lstStyle/>
            <a:p>
              <a:r>
                <a:rPr lang="en-US" sz="3200" b="1" dirty="0"/>
                <a:t>P5</a:t>
              </a:r>
            </a:p>
          </p:txBody>
        </p:sp>
        <p:sp>
          <p:nvSpPr>
            <p:cNvPr id="32" name="TextBox 31"/>
            <p:cNvSpPr txBox="1"/>
            <p:nvPr/>
          </p:nvSpPr>
          <p:spPr>
            <a:xfrm>
              <a:off x="4497745" y="3791970"/>
              <a:ext cx="838200" cy="584775"/>
            </a:xfrm>
            <a:prstGeom prst="rect">
              <a:avLst/>
            </a:prstGeom>
            <a:noFill/>
          </p:spPr>
          <p:txBody>
            <a:bodyPr wrap="square" rtlCol="0">
              <a:spAutoFit/>
            </a:bodyPr>
            <a:lstStyle/>
            <a:p>
              <a:r>
                <a:rPr lang="en-US" sz="3200" b="1" dirty="0"/>
                <a:t>P2</a:t>
              </a:r>
            </a:p>
          </p:txBody>
        </p:sp>
        <p:sp>
          <p:nvSpPr>
            <p:cNvPr id="33" name="TextBox 32"/>
            <p:cNvSpPr txBox="1"/>
            <p:nvPr/>
          </p:nvSpPr>
          <p:spPr>
            <a:xfrm>
              <a:off x="3475552" y="4166175"/>
              <a:ext cx="838200" cy="584775"/>
            </a:xfrm>
            <a:prstGeom prst="rect">
              <a:avLst/>
            </a:prstGeom>
            <a:noFill/>
          </p:spPr>
          <p:txBody>
            <a:bodyPr wrap="square" rtlCol="0">
              <a:spAutoFit/>
            </a:bodyPr>
            <a:lstStyle/>
            <a:p>
              <a:r>
                <a:rPr lang="en-US" sz="3200" b="1" dirty="0"/>
                <a:t>P1</a:t>
              </a:r>
            </a:p>
          </p:txBody>
        </p:sp>
      </p:grpSp>
      <p:sp>
        <p:nvSpPr>
          <p:cNvPr id="34" name="TextBox 33"/>
          <p:cNvSpPr txBox="1"/>
          <p:nvPr/>
        </p:nvSpPr>
        <p:spPr>
          <a:xfrm>
            <a:off x="1153351" y="2193186"/>
            <a:ext cx="2647950" cy="719909"/>
          </a:xfrm>
          <a:prstGeom prst="rect">
            <a:avLst/>
          </a:prstGeom>
          <a:noFill/>
        </p:spPr>
        <p:txBody>
          <a:bodyPr wrap="square" rtlCol="0">
            <a:spAutoFit/>
          </a:bodyPr>
          <a:lstStyle/>
          <a:p>
            <a:r>
              <a:rPr lang="en-US" sz="4000" b="1" dirty="0"/>
              <a:t>Object A</a:t>
            </a:r>
          </a:p>
        </p:txBody>
      </p:sp>
      <p:sp>
        <p:nvSpPr>
          <p:cNvPr id="35" name="TextBox 34"/>
          <p:cNvSpPr txBox="1"/>
          <p:nvPr/>
        </p:nvSpPr>
        <p:spPr>
          <a:xfrm>
            <a:off x="4917215" y="1432052"/>
            <a:ext cx="2647950" cy="719909"/>
          </a:xfrm>
          <a:prstGeom prst="rect">
            <a:avLst/>
          </a:prstGeom>
          <a:noFill/>
        </p:spPr>
        <p:txBody>
          <a:bodyPr wrap="square" rtlCol="0">
            <a:spAutoFit/>
          </a:bodyPr>
          <a:lstStyle/>
          <a:p>
            <a:r>
              <a:rPr lang="en-US" sz="4000" b="1" dirty="0"/>
              <a:t>Object A</a:t>
            </a:r>
          </a:p>
        </p:txBody>
      </p:sp>
      <p:sp>
        <p:nvSpPr>
          <p:cNvPr id="36" name="TextBox 35"/>
          <p:cNvSpPr txBox="1"/>
          <p:nvPr/>
        </p:nvSpPr>
        <p:spPr>
          <a:xfrm>
            <a:off x="5845582" y="5870554"/>
            <a:ext cx="2233209" cy="707886"/>
          </a:xfrm>
          <a:prstGeom prst="rect">
            <a:avLst/>
          </a:prstGeom>
          <a:noFill/>
        </p:spPr>
        <p:txBody>
          <a:bodyPr wrap="square" rtlCol="0">
            <a:spAutoFit/>
          </a:bodyPr>
          <a:lstStyle/>
          <a:p>
            <a:r>
              <a:rPr lang="en-US" sz="4000" b="1" dirty="0"/>
              <a:t>Object B</a:t>
            </a:r>
          </a:p>
        </p:txBody>
      </p:sp>
      <p:sp>
        <p:nvSpPr>
          <p:cNvPr id="37" name="TextBox 36"/>
          <p:cNvSpPr txBox="1"/>
          <p:nvPr/>
        </p:nvSpPr>
        <p:spPr>
          <a:xfrm>
            <a:off x="1319386" y="5671805"/>
            <a:ext cx="2233209" cy="707886"/>
          </a:xfrm>
          <a:prstGeom prst="rect">
            <a:avLst/>
          </a:prstGeom>
          <a:noFill/>
        </p:spPr>
        <p:txBody>
          <a:bodyPr wrap="square" rtlCol="0">
            <a:spAutoFit/>
          </a:bodyPr>
          <a:lstStyle/>
          <a:p>
            <a:r>
              <a:rPr lang="en-US" sz="4000" b="1" dirty="0"/>
              <a:t>Object B</a:t>
            </a:r>
          </a:p>
        </p:txBody>
      </p:sp>
      <p:sp>
        <p:nvSpPr>
          <p:cNvPr id="38" name="Rectangle 37"/>
          <p:cNvSpPr/>
          <p:nvPr/>
        </p:nvSpPr>
        <p:spPr>
          <a:xfrm>
            <a:off x="2151047" y="76557"/>
            <a:ext cx="5841400" cy="1111715"/>
          </a:xfrm>
          <a:prstGeom prst="rect">
            <a:avLst/>
          </a:prstGeom>
        </p:spPr>
        <p:txBody>
          <a:bodyPr wrap="square">
            <a:sp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olidFill>
                  <a:srgbClr val="FF0000"/>
                </a:solidFill>
                <a:sym typeface="UC Berkeley OS Sign"/>
              </a:rPr>
              <a:t>STOP AND THINK:  HOW SIMILAR ARE A AND B?</a:t>
            </a:r>
            <a:endParaRPr lang="en-US" sz="3600" dirty="0">
              <a:solidFill>
                <a:srgbClr val="FF0000"/>
              </a:solidFill>
              <a:sym typeface="UC Berkeley OS Sign"/>
            </a:endParaRPr>
          </a:p>
        </p:txBody>
      </p:sp>
      <p:sp>
        <p:nvSpPr>
          <p:cNvPr id="39" name="TextBox 38"/>
          <p:cNvSpPr txBox="1"/>
          <p:nvPr/>
        </p:nvSpPr>
        <p:spPr>
          <a:xfrm>
            <a:off x="571515" y="1440620"/>
            <a:ext cx="1369191" cy="523220"/>
          </a:xfrm>
          <a:prstGeom prst="rect">
            <a:avLst/>
          </a:prstGeom>
          <a:noFill/>
        </p:spPr>
        <p:txBody>
          <a:bodyPr wrap="square" rtlCol="0">
            <a:spAutoFit/>
          </a:bodyPr>
          <a:lstStyle/>
          <a:p>
            <a:r>
              <a:rPr lang="en-US" sz="2800" b="1" dirty="0">
                <a:solidFill>
                  <a:srgbClr val="FF0000"/>
                </a:solidFill>
              </a:rPr>
              <a:t>CASE 1</a:t>
            </a:r>
          </a:p>
        </p:txBody>
      </p:sp>
      <p:sp>
        <p:nvSpPr>
          <p:cNvPr id="40" name="TextBox 39"/>
          <p:cNvSpPr txBox="1"/>
          <p:nvPr/>
        </p:nvSpPr>
        <p:spPr>
          <a:xfrm>
            <a:off x="7565165" y="1618968"/>
            <a:ext cx="1369191" cy="523220"/>
          </a:xfrm>
          <a:prstGeom prst="rect">
            <a:avLst/>
          </a:prstGeom>
          <a:noFill/>
        </p:spPr>
        <p:txBody>
          <a:bodyPr wrap="square" rtlCol="0">
            <a:spAutoFit/>
          </a:bodyPr>
          <a:lstStyle/>
          <a:p>
            <a:r>
              <a:rPr lang="en-US" sz="2800" b="1" dirty="0">
                <a:solidFill>
                  <a:srgbClr val="FF0000"/>
                </a:solidFill>
              </a:rPr>
              <a:t>CASE 2</a:t>
            </a:r>
          </a:p>
        </p:txBody>
      </p:sp>
    </p:spTree>
    <p:extLst>
      <p:ext uri="{BB962C8B-B14F-4D97-AF65-F5344CB8AC3E}">
        <p14:creationId xmlns:p14="http://schemas.microsoft.com/office/powerpoint/2010/main" val="1189476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8AB277-E251-4F18-AF4F-AB5900851692}"/>
              </a:ext>
            </a:extLst>
          </p:cNvPr>
          <p:cNvPicPr>
            <a:picLocks noChangeAspect="1"/>
          </p:cNvPicPr>
          <p:nvPr/>
        </p:nvPicPr>
        <p:blipFill>
          <a:blip r:embed="rId3"/>
          <a:stretch>
            <a:fillRect/>
          </a:stretch>
        </p:blipFill>
        <p:spPr>
          <a:xfrm>
            <a:off x="355097" y="762000"/>
            <a:ext cx="1981200" cy="2971800"/>
          </a:xfrm>
          <a:prstGeom prst="rect">
            <a:avLst/>
          </a:prstGeom>
        </p:spPr>
      </p:pic>
      <p:pic>
        <p:nvPicPr>
          <p:cNvPr id="3" name="Picture 2">
            <a:extLst>
              <a:ext uri="{FF2B5EF4-FFF2-40B4-BE49-F238E27FC236}">
                <a16:creationId xmlns:a16="http://schemas.microsoft.com/office/drawing/2014/main" id="{C7743EF6-8BB3-465C-B3CC-B77341F673D1}"/>
              </a:ext>
            </a:extLst>
          </p:cNvPr>
          <p:cNvPicPr>
            <a:picLocks noChangeAspect="1"/>
          </p:cNvPicPr>
          <p:nvPr/>
        </p:nvPicPr>
        <p:blipFill>
          <a:blip r:embed="rId4"/>
          <a:stretch>
            <a:fillRect/>
          </a:stretch>
        </p:blipFill>
        <p:spPr>
          <a:xfrm>
            <a:off x="379046" y="3992562"/>
            <a:ext cx="2388068" cy="2590800"/>
          </a:xfrm>
          <a:prstGeom prst="rect">
            <a:avLst/>
          </a:prstGeom>
        </p:spPr>
      </p:pic>
      <p:sp>
        <p:nvSpPr>
          <p:cNvPr id="4" name="Rectangle 3">
            <a:extLst>
              <a:ext uri="{FF2B5EF4-FFF2-40B4-BE49-F238E27FC236}">
                <a16:creationId xmlns:a16="http://schemas.microsoft.com/office/drawing/2014/main" id="{C0920335-0D82-44F5-8405-3B87C97B4CFF}"/>
              </a:ext>
            </a:extLst>
          </p:cNvPr>
          <p:cNvSpPr/>
          <p:nvPr/>
        </p:nvSpPr>
        <p:spPr>
          <a:xfrm>
            <a:off x="3200400" y="2382388"/>
            <a:ext cx="5257800" cy="1569660"/>
          </a:xfrm>
          <a:prstGeom prst="rect">
            <a:avLst/>
          </a:prstGeom>
        </p:spPr>
        <p:txBody>
          <a:bodyPr wrap="square">
            <a:spAutoFit/>
          </a:bodyPr>
          <a:lstStyle/>
          <a:p>
            <a:r>
              <a:rPr lang="en-US" sz="2400" dirty="0"/>
              <a:t>Case 1: A is a robin, B is a pigeon, very similar birds, share the characteristic bird features with just a few small differences;  similarity is high:  4/7</a:t>
            </a:r>
          </a:p>
        </p:txBody>
      </p:sp>
      <p:sp>
        <p:nvSpPr>
          <p:cNvPr id="5" name="Rectangle 4">
            <a:extLst>
              <a:ext uri="{FF2B5EF4-FFF2-40B4-BE49-F238E27FC236}">
                <a16:creationId xmlns:a16="http://schemas.microsoft.com/office/drawing/2014/main" id="{A1C1D030-C337-4287-8079-9CB95525E23C}"/>
              </a:ext>
            </a:extLst>
          </p:cNvPr>
          <p:cNvSpPr/>
          <p:nvPr/>
        </p:nvSpPr>
        <p:spPr>
          <a:xfrm>
            <a:off x="3111137" y="4014018"/>
            <a:ext cx="5562600" cy="2677656"/>
          </a:xfrm>
          <a:prstGeom prst="rect">
            <a:avLst/>
          </a:prstGeom>
        </p:spPr>
        <p:txBody>
          <a:bodyPr wrap="square">
            <a:spAutoFit/>
          </a:bodyPr>
          <a:lstStyle/>
          <a:p>
            <a:r>
              <a:rPr lang="en-US" sz="2400" dirty="0"/>
              <a:t>Case 2: A is a robin; B is a bat – share the flying feature  but nothing else; similarity is low (1/13)</a:t>
            </a:r>
          </a:p>
          <a:p>
            <a:endParaRPr lang="en-US" sz="2400" dirty="0"/>
          </a:p>
          <a:p>
            <a:r>
              <a:rPr lang="en-US" sz="2400" dirty="0"/>
              <a:t>They have few shared features, so the similarity calculation is dominated by their distinctive features</a:t>
            </a:r>
          </a:p>
        </p:txBody>
      </p:sp>
      <p:pic>
        <p:nvPicPr>
          <p:cNvPr id="6" name="Picture 5">
            <a:extLst>
              <a:ext uri="{FF2B5EF4-FFF2-40B4-BE49-F238E27FC236}">
                <a16:creationId xmlns:a16="http://schemas.microsoft.com/office/drawing/2014/main" id="{0536D66C-D399-4ECD-9B7D-4CCD98EFE075}"/>
              </a:ext>
            </a:extLst>
          </p:cNvPr>
          <p:cNvPicPr>
            <a:picLocks noChangeAspect="1"/>
          </p:cNvPicPr>
          <p:nvPr/>
        </p:nvPicPr>
        <p:blipFill>
          <a:blip r:embed="rId5"/>
          <a:stretch>
            <a:fillRect/>
          </a:stretch>
        </p:blipFill>
        <p:spPr>
          <a:xfrm>
            <a:off x="4614566" y="770868"/>
            <a:ext cx="1690688" cy="1266384"/>
          </a:xfrm>
          <a:prstGeom prst="rect">
            <a:avLst/>
          </a:prstGeom>
        </p:spPr>
      </p:pic>
      <p:pic>
        <p:nvPicPr>
          <p:cNvPr id="7" name="Picture 6">
            <a:extLst>
              <a:ext uri="{FF2B5EF4-FFF2-40B4-BE49-F238E27FC236}">
                <a16:creationId xmlns:a16="http://schemas.microsoft.com/office/drawing/2014/main" id="{234A8E88-332B-4024-A8DA-32EC48DB743E}"/>
              </a:ext>
            </a:extLst>
          </p:cNvPr>
          <p:cNvPicPr>
            <a:picLocks noChangeAspect="1"/>
          </p:cNvPicPr>
          <p:nvPr/>
        </p:nvPicPr>
        <p:blipFill>
          <a:blip r:embed="rId6"/>
          <a:stretch>
            <a:fillRect/>
          </a:stretch>
        </p:blipFill>
        <p:spPr>
          <a:xfrm>
            <a:off x="2620414" y="755670"/>
            <a:ext cx="1710035" cy="1292468"/>
          </a:xfrm>
          <a:prstGeom prst="rect">
            <a:avLst/>
          </a:prstGeom>
        </p:spPr>
      </p:pic>
      <p:pic>
        <p:nvPicPr>
          <p:cNvPr id="8" name="Picture 7">
            <a:extLst>
              <a:ext uri="{FF2B5EF4-FFF2-40B4-BE49-F238E27FC236}">
                <a16:creationId xmlns:a16="http://schemas.microsoft.com/office/drawing/2014/main" id="{33E4A66E-CBE3-423F-8A55-CFCBCB4C7C63}"/>
              </a:ext>
            </a:extLst>
          </p:cNvPr>
          <p:cNvPicPr>
            <a:picLocks noChangeAspect="1"/>
          </p:cNvPicPr>
          <p:nvPr/>
        </p:nvPicPr>
        <p:blipFill>
          <a:blip r:embed="rId7"/>
          <a:stretch>
            <a:fillRect/>
          </a:stretch>
        </p:blipFill>
        <p:spPr>
          <a:xfrm>
            <a:off x="6424749" y="708898"/>
            <a:ext cx="2364154" cy="1328354"/>
          </a:xfrm>
          <a:prstGeom prst="rect">
            <a:avLst/>
          </a:prstGeom>
        </p:spPr>
      </p:pic>
      <p:sp>
        <p:nvSpPr>
          <p:cNvPr id="9" name="Title 1">
            <a:extLst>
              <a:ext uri="{FF2B5EF4-FFF2-40B4-BE49-F238E27FC236}">
                <a16:creationId xmlns:a16="http://schemas.microsoft.com/office/drawing/2014/main" id="{8C51F96F-79E5-4067-82D3-5F9CCA23AD82}"/>
              </a:ext>
            </a:extLst>
          </p:cNvPr>
          <p:cNvSpPr txBox="1">
            <a:spLocks/>
          </p:cNvSpPr>
          <p:nvPr/>
        </p:nvSpPr>
        <p:spPr>
          <a:xfrm>
            <a:off x="499766" y="801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Jaccard Similarity Example</a:t>
            </a:r>
          </a:p>
        </p:txBody>
      </p:sp>
    </p:spTree>
    <p:extLst>
      <p:ext uri="{BB962C8B-B14F-4D97-AF65-F5344CB8AC3E}">
        <p14:creationId xmlns:p14="http://schemas.microsoft.com/office/powerpoint/2010/main" val="169721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43989" y="8340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A “Jaccard-like” Heuristic for Designing </a:t>
            </a:r>
            <a:br>
              <a:rPr lang="en-US" sz="3600" b="1" dirty="0">
                <a:sym typeface="UC Berkeley OS Sign"/>
              </a:rPr>
            </a:br>
            <a:r>
              <a:rPr lang="en-US" sz="3600" b="1" dirty="0">
                <a:sym typeface="UC Berkeley OS Sign"/>
              </a:rPr>
              <a:t>“Semantically Balanced” Categories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56064" y="1143000"/>
            <a:ext cx="8153400" cy="2240998"/>
          </a:xfrm>
          <a:prstGeom prst="rect">
            <a:avLst/>
          </a:prstGeom>
        </p:spPr>
        <p:txBody>
          <a:bodyPr wrap="square">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 a good system of categories, the categories at the same hierarchical level (co-hyponyms) have the same degree of abstraction or breadth</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heuristic for doing this is to ensure that the pairwise similarity is about the same for all category pairs </a:t>
            </a:r>
          </a:p>
        </p:txBody>
      </p:sp>
      <p:graphicFrame>
        <p:nvGraphicFramePr>
          <p:cNvPr id="2" name="Diagram 1">
            <a:extLst>
              <a:ext uri="{FF2B5EF4-FFF2-40B4-BE49-F238E27FC236}">
                <a16:creationId xmlns:a16="http://schemas.microsoft.com/office/drawing/2014/main" id="{39CBA60D-17B5-4028-AAAE-48546A6C6FAF}"/>
              </a:ext>
            </a:extLst>
          </p:cNvPr>
          <p:cNvGraphicFramePr/>
          <p:nvPr>
            <p:extLst>
              <p:ext uri="{D42A27DB-BD31-4B8C-83A1-F6EECF244321}">
                <p14:modId xmlns:p14="http://schemas.microsoft.com/office/powerpoint/2010/main" val="3907557162"/>
              </p:ext>
            </p:extLst>
          </p:nvPr>
        </p:nvGraphicFramePr>
        <p:xfrm>
          <a:off x="571696" y="3864437"/>
          <a:ext cx="3733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3753F17A-14CA-4C0A-8FD3-23D2F0B658C5}"/>
              </a:ext>
            </a:extLst>
          </p:cNvPr>
          <p:cNvGraphicFramePr/>
          <p:nvPr>
            <p:extLst>
              <p:ext uri="{D42A27DB-BD31-4B8C-83A1-F6EECF244321}">
                <p14:modId xmlns:p14="http://schemas.microsoft.com/office/powerpoint/2010/main" val="1494710504"/>
              </p:ext>
            </p:extLst>
          </p:nvPr>
        </p:nvGraphicFramePr>
        <p:xfrm>
          <a:off x="5238848" y="4419600"/>
          <a:ext cx="2933504" cy="2037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Smiley Face 4">
            <a:extLst>
              <a:ext uri="{FF2B5EF4-FFF2-40B4-BE49-F238E27FC236}">
                <a16:creationId xmlns:a16="http://schemas.microsoft.com/office/drawing/2014/main" id="{4CFACC57-4BD3-48B1-8AA5-6964FAC0A63C}"/>
              </a:ext>
            </a:extLst>
          </p:cNvPr>
          <p:cNvSpPr/>
          <p:nvPr/>
        </p:nvSpPr>
        <p:spPr>
          <a:xfrm>
            <a:off x="6324600" y="3505200"/>
            <a:ext cx="914400" cy="914400"/>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B2A2369-D951-4290-93A5-7113EA726588}"/>
              </a:ext>
            </a:extLst>
          </p:cNvPr>
          <p:cNvPicPr>
            <a:picLocks noChangeAspect="1"/>
          </p:cNvPicPr>
          <p:nvPr/>
        </p:nvPicPr>
        <p:blipFill>
          <a:blip r:embed="rId13"/>
          <a:stretch>
            <a:fillRect/>
          </a:stretch>
        </p:blipFill>
        <p:spPr>
          <a:xfrm>
            <a:off x="2019300" y="3559675"/>
            <a:ext cx="914400" cy="914400"/>
          </a:xfrm>
          <a:prstGeom prst="rect">
            <a:avLst/>
          </a:prstGeom>
        </p:spPr>
      </p:pic>
      <p:sp>
        <p:nvSpPr>
          <p:cNvPr id="3" name="TextBox 2">
            <a:extLst>
              <a:ext uri="{FF2B5EF4-FFF2-40B4-BE49-F238E27FC236}">
                <a16:creationId xmlns:a16="http://schemas.microsoft.com/office/drawing/2014/main" id="{526C52AD-4A17-4CF6-B202-676C33C64E5F}"/>
              </a:ext>
            </a:extLst>
          </p:cNvPr>
          <p:cNvSpPr txBox="1"/>
          <p:nvPr/>
        </p:nvSpPr>
        <p:spPr>
          <a:xfrm>
            <a:off x="284633" y="5948243"/>
            <a:ext cx="4114800" cy="646331"/>
          </a:xfrm>
          <a:prstGeom prst="rect">
            <a:avLst/>
          </a:prstGeom>
          <a:noFill/>
        </p:spPr>
        <p:txBody>
          <a:bodyPr wrap="square" rtlCol="0">
            <a:spAutoFit/>
          </a:bodyPr>
          <a:lstStyle/>
          <a:p>
            <a:r>
              <a:rPr lang="en-US" dirty="0"/>
              <a:t>Violins and cellos are much more similar to each other than they are to woodwinds</a:t>
            </a:r>
          </a:p>
        </p:txBody>
      </p:sp>
    </p:spTree>
    <p:extLst>
      <p:ext uri="{BB962C8B-B14F-4D97-AF65-F5344CB8AC3E}">
        <p14:creationId xmlns:p14="http://schemas.microsoft.com/office/powerpoint/2010/main" val="3237080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Distinguishing Categorization</a:t>
            </a:r>
            <a:br>
              <a:rPr lang="en-US" sz="3600" b="1" dirty="0"/>
            </a:br>
            <a:r>
              <a:rPr lang="en-US" sz="3600" b="1" dirty="0"/>
              <a:t> and Classification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7367" y="2209800"/>
            <a:ext cx="7924800" cy="396149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Categories are EQUIVALENCE CLASSES - sets of resources, processes, and events that we treat the same</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 Classification (noun) (or Classification Scheme) is a </a:t>
            </a:r>
            <a:r>
              <a:rPr lang="en-US" sz="2400" dirty="0">
                <a:solidFill>
                  <a:srgbClr val="FF0000"/>
                </a:solidFill>
                <a:latin typeface="UC Berkeley OS Sign"/>
                <a:cs typeface="Arial" pitchFamily="34" charset="0"/>
                <a:sym typeface="Arial" pitchFamily="34" charset="0"/>
              </a:rPr>
              <a:t>SYSTEM OF CATEGORIES</a:t>
            </a:r>
            <a:r>
              <a:rPr lang="en-US" sz="2400" dirty="0">
                <a:latin typeface="UC Berkeley OS Sign"/>
                <a:cs typeface="Arial" pitchFamily="34" charset="0"/>
                <a:sym typeface="Arial" pitchFamily="34" charset="0"/>
              </a:rPr>
              <a:t>, ordered according to a </a:t>
            </a:r>
            <a:r>
              <a:rPr lang="en-US" sz="2400" dirty="0">
                <a:solidFill>
                  <a:srgbClr val="FF0000"/>
                </a:solidFill>
                <a:latin typeface="UC Berkeley OS Sign"/>
                <a:cs typeface="Arial" pitchFamily="34" charset="0"/>
                <a:sym typeface="Arial" pitchFamily="34" charset="0"/>
              </a:rPr>
              <a:t>PRE-DETERMINED SET OF PRINCIPLES</a:t>
            </a:r>
            <a:r>
              <a:rPr lang="en-US" sz="2400" dirty="0">
                <a:latin typeface="UC Berkeley OS Sign"/>
                <a:cs typeface="Arial" pitchFamily="34" charset="0"/>
                <a:sym typeface="Arial" pitchFamily="34" charset="0"/>
              </a:rPr>
              <a:t> and used to organize a collection of resources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Classification (verb) is the process of systematically assigning resources to categories in a classification system</a:t>
            </a:r>
          </a:p>
        </p:txBody>
      </p:sp>
      <p:sp>
        <p:nvSpPr>
          <p:cNvPr id="2" name="TextBox 1"/>
          <p:cNvSpPr txBox="1"/>
          <p:nvPr/>
        </p:nvSpPr>
        <p:spPr>
          <a:xfrm>
            <a:off x="381000" y="228600"/>
            <a:ext cx="2971800" cy="381000"/>
          </a:xfrm>
          <a:prstGeom prst="rect">
            <a:avLst/>
          </a:prstGeom>
          <a:noFill/>
        </p:spPr>
        <p:txBody>
          <a:bodyPr wrap="square" rtlCol="0">
            <a:spAutoFit/>
          </a:bodyPr>
          <a:lstStyle/>
          <a:p>
            <a:endParaRPr lang="en-US" dirty="0"/>
          </a:p>
        </p:txBody>
      </p:sp>
      <p:sp>
        <p:nvSpPr>
          <p:cNvPr id="3" name="TextBox 2"/>
          <p:cNvSpPr txBox="1"/>
          <p:nvPr/>
        </p:nvSpPr>
        <p:spPr>
          <a:xfrm>
            <a:off x="0" y="67553"/>
            <a:ext cx="2971800" cy="523220"/>
          </a:xfrm>
          <a:prstGeom prst="rect">
            <a:avLst/>
          </a:prstGeom>
          <a:noFill/>
        </p:spPr>
        <p:txBody>
          <a:bodyPr wrap="square" rtlCol="0">
            <a:spAutoFit/>
          </a:bodyPr>
          <a:lstStyle/>
          <a:p>
            <a:r>
              <a:rPr lang="en-US" sz="2800" b="1" dirty="0">
                <a:solidFill>
                  <a:srgbClr val="FF0000"/>
                </a:solidFill>
                <a:latin typeface="+mj-lt"/>
              </a:rPr>
              <a:t>FLASHBACK</a:t>
            </a:r>
          </a:p>
        </p:txBody>
      </p:sp>
    </p:spTree>
    <p:extLst>
      <p:ext uri="{BB962C8B-B14F-4D97-AF65-F5344CB8AC3E}">
        <p14:creationId xmlns:p14="http://schemas.microsoft.com/office/powerpoint/2010/main" val="9252546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olidFill>
                  <a:srgbClr val="FF0000"/>
                </a:solidFill>
                <a:sym typeface="UC Berkeley OS Sign"/>
              </a:rPr>
              <a:t>STOP AND THINK: Is Similarity a Symmetric Relationship?</a:t>
            </a:r>
            <a:endParaRPr lang="en-US" sz="3400" dirty="0">
              <a:solidFill>
                <a:srgbClr val="FF0000"/>
              </a:solidFill>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42501" y="3733800"/>
            <a:ext cx="7839500" cy="1451551"/>
          </a:xfrm>
          <a:prstGeom prst="rect">
            <a:avLst/>
          </a:prstGeom>
        </p:spPr>
        <p:txBody>
          <a:bodyPr wrap="square">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Does “A is similar to B”  (or “A is like B”) mean the same thing as “B is similar to A”  (or “B is like A”)? </a:t>
            </a:r>
          </a:p>
        </p:txBody>
      </p:sp>
      <p:sp>
        <p:nvSpPr>
          <p:cNvPr id="2" name="TextBox 1"/>
          <p:cNvSpPr txBox="1"/>
          <p:nvPr/>
        </p:nvSpPr>
        <p:spPr>
          <a:xfrm>
            <a:off x="532507" y="1890368"/>
            <a:ext cx="8001000" cy="1728550"/>
          </a:xfrm>
          <a:prstGeom prst="rect">
            <a:avLst/>
          </a:prstGeom>
          <a:noFill/>
        </p:spPr>
        <p:txBody>
          <a:bodyPr wrap="square" rtlCol="0">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 Jaccard measure uses a very simple concept of similarity and assumes that it is a  symmetric relationship</a:t>
            </a:r>
          </a:p>
          <a:p>
            <a:endParaRPr lang="en-US" dirty="0"/>
          </a:p>
        </p:txBody>
      </p:sp>
    </p:spTree>
    <p:extLst>
      <p:ext uri="{BB962C8B-B14F-4D97-AF65-F5344CB8AC3E}">
        <p14:creationId xmlns:p14="http://schemas.microsoft.com/office/powerpoint/2010/main" val="38181656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43989" y="8340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Similarity Can be Asymmetric</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56064" y="1143000"/>
            <a:ext cx="8153400" cy="4159985"/>
          </a:xfrm>
          <a:prstGeom prst="rect">
            <a:avLst/>
          </a:prstGeom>
        </p:spPr>
        <p:txBody>
          <a:bodyPr wrap="square">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When we compare an A with a B with a statement about similarity, we often order A and B to make the more salient or “feature complex” one as the referent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portrait resembles the father” </a:t>
            </a:r>
            <a:br>
              <a:rPr lang="en-US" sz="2800" dirty="0"/>
            </a:br>
            <a:r>
              <a:rPr lang="en-US" sz="2800" dirty="0"/>
              <a:t>NOT “The father resembles the portrait”</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The more salient resource is judged less similar to the less salient one than vice versa</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North Korea is judged more similar to China than China is judged similar to North Korea</a:t>
            </a:r>
          </a:p>
        </p:txBody>
      </p:sp>
      <p:sp>
        <p:nvSpPr>
          <p:cNvPr id="3" name="TextBox 2">
            <a:extLst>
              <a:ext uri="{FF2B5EF4-FFF2-40B4-BE49-F238E27FC236}">
                <a16:creationId xmlns:a16="http://schemas.microsoft.com/office/drawing/2014/main" id="{B4D84016-335A-4997-8DF0-5263ECB63EA0}"/>
              </a:ext>
            </a:extLst>
          </p:cNvPr>
          <p:cNvSpPr txBox="1"/>
          <p:nvPr/>
        </p:nvSpPr>
        <p:spPr>
          <a:xfrm>
            <a:off x="468064" y="5486400"/>
            <a:ext cx="8391303" cy="830997"/>
          </a:xfrm>
          <a:prstGeom prst="rect">
            <a:avLst/>
          </a:prstGeom>
          <a:noFill/>
        </p:spPr>
        <p:txBody>
          <a:bodyPr wrap="square" rtlCol="0">
            <a:spAutoFit/>
          </a:bodyPr>
          <a:lstStyle/>
          <a:p>
            <a:r>
              <a:rPr lang="en-US" sz="2400" b="1" i="1" dirty="0">
                <a:solidFill>
                  <a:srgbClr val="FF0000"/>
                </a:solidFill>
              </a:rPr>
              <a:t>Jaccard similarity can’t handle asymmetry because it treats all features as equally important</a:t>
            </a:r>
          </a:p>
        </p:txBody>
      </p:sp>
    </p:spTree>
    <p:extLst>
      <p:ext uri="{BB962C8B-B14F-4D97-AF65-F5344CB8AC3E}">
        <p14:creationId xmlns:p14="http://schemas.microsoft.com/office/powerpoint/2010/main" val="46310734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35357" y="54329"/>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Tversky’s Contrast Model</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3" name="Rectangle 12"/>
          <p:cNvSpPr/>
          <p:nvPr/>
        </p:nvSpPr>
        <p:spPr>
          <a:xfrm>
            <a:off x="495300" y="1066497"/>
            <a:ext cx="8153400" cy="1281505"/>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Tversky proposed a more general measure of similarity that considers both shared and distinctive features</a:t>
            </a:r>
          </a:p>
        </p:txBody>
      </p:sp>
      <p:sp>
        <p:nvSpPr>
          <p:cNvPr id="14" name="Rectangle 13"/>
          <p:cNvSpPr/>
          <p:nvPr/>
        </p:nvSpPr>
        <p:spPr>
          <a:xfrm>
            <a:off x="533400" y="4747789"/>
            <a:ext cx="8153400" cy="1844608"/>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Each of these three sets can be </a:t>
            </a:r>
            <a:r>
              <a:rPr lang="en-US" sz="2800" b="1" dirty="0">
                <a:solidFill>
                  <a:srgbClr val="FF0000"/>
                </a:solidFill>
              </a:rPr>
              <a:t>weighted differently</a:t>
            </a:r>
            <a:r>
              <a:rPr lang="en-US" sz="2800" dirty="0"/>
              <a:t>, unlike Jaccard where they are equally weighted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This model explains why similarity judgments are not always symmetric (cf. ANCHORING BIAS in T &amp; K, 4/8)</a:t>
            </a:r>
          </a:p>
        </p:txBody>
      </p:sp>
      <p:pic>
        <p:nvPicPr>
          <p:cNvPr id="15" name="Picture 14" descr="ContrastModelOfSimilarity.JPG"/>
          <p:cNvPicPr>
            <a:picLocks noChangeAspect="1"/>
          </p:cNvPicPr>
          <p:nvPr/>
        </p:nvPicPr>
        <p:blipFill>
          <a:blip r:embed="rId3" cstate="print"/>
          <a:stretch>
            <a:fillRect/>
          </a:stretch>
        </p:blipFill>
        <p:spPr>
          <a:xfrm>
            <a:off x="884288" y="2348002"/>
            <a:ext cx="7375423" cy="2262580"/>
          </a:xfrm>
          <a:prstGeom prst="rect">
            <a:avLst/>
          </a:prstGeom>
        </p:spPr>
      </p:pic>
    </p:spTree>
    <p:extLst>
      <p:ext uri="{BB962C8B-B14F-4D97-AF65-F5344CB8AC3E}">
        <p14:creationId xmlns:p14="http://schemas.microsoft.com/office/powerpoint/2010/main" val="22369195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920335-0D82-44F5-8405-3B87C97B4CFF}"/>
              </a:ext>
            </a:extLst>
          </p:cNvPr>
          <p:cNvSpPr/>
          <p:nvPr/>
        </p:nvSpPr>
        <p:spPr>
          <a:xfrm>
            <a:off x="304800" y="2514600"/>
            <a:ext cx="8534400" cy="3908762"/>
          </a:xfrm>
          <a:prstGeom prst="rect">
            <a:avLst/>
          </a:prstGeom>
        </p:spPr>
        <p:txBody>
          <a:bodyPr wrap="square">
            <a:spAutoFit/>
          </a:bodyPr>
          <a:lstStyle/>
          <a:p>
            <a:pPr marL="457200" indent="-457200">
              <a:buFont typeface="Arial" panose="020B0604020202020204" pitchFamily="34" charset="0"/>
              <a:buChar char="•"/>
            </a:pPr>
            <a:r>
              <a:rPr lang="en-US" sz="2800" dirty="0"/>
              <a:t>A description of China requires more properties than a description of North Korea</a:t>
            </a:r>
          </a:p>
          <a:p>
            <a:pPr marL="457200" indent="-457200">
              <a:buFont typeface="Arial" panose="020B0604020202020204" pitchFamily="34" charset="0"/>
              <a:buChar char="•"/>
            </a:pPr>
            <a:r>
              <a:rPr lang="en-US" sz="2800" dirty="0"/>
              <a:t>The two countries have a small number of properties in common</a:t>
            </a:r>
          </a:p>
          <a:p>
            <a:pPr marL="457200" indent="-457200">
              <a:buFont typeface="Arial" panose="020B0604020202020204" pitchFamily="34" charset="0"/>
              <a:buChar char="•"/>
            </a:pPr>
            <a:r>
              <a:rPr lang="en-US" sz="2800" dirty="0"/>
              <a:t>Because the distinctive features of China are more important than those of North Korea, their greater weighting reduces the similarity when China is compared to NK rather than vice versa</a:t>
            </a:r>
          </a:p>
          <a:p>
            <a:endParaRPr lang="en-US" sz="2400" dirty="0"/>
          </a:p>
        </p:txBody>
      </p:sp>
      <p:sp>
        <p:nvSpPr>
          <p:cNvPr id="9" name="Title 1">
            <a:extLst>
              <a:ext uri="{FF2B5EF4-FFF2-40B4-BE49-F238E27FC236}">
                <a16:creationId xmlns:a16="http://schemas.microsoft.com/office/drawing/2014/main" id="{8C51F96F-79E5-4067-82D3-5F9CCA23AD82}"/>
              </a:ext>
            </a:extLst>
          </p:cNvPr>
          <p:cNvSpPr txBox="1">
            <a:spLocks/>
          </p:cNvSpPr>
          <p:nvPr/>
        </p:nvSpPr>
        <p:spPr>
          <a:xfrm>
            <a:off x="495300" y="4357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Tversky Asymmetric Similarity</a:t>
            </a:r>
          </a:p>
        </p:txBody>
      </p:sp>
      <p:pic>
        <p:nvPicPr>
          <p:cNvPr id="10" name="Picture 9">
            <a:extLst>
              <a:ext uri="{FF2B5EF4-FFF2-40B4-BE49-F238E27FC236}">
                <a16:creationId xmlns:a16="http://schemas.microsoft.com/office/drawing/2014/main" id="{405C192D-EFDD-4D7E-86C5-BA1EB90A0B0C}"/>
              </a:ext>
            </a:extLst>
          </p:cNvPr>
          <p:cNvPicPr>
            <a:picLocks noChangeAspect="1"/>
          </p:cNvPicPr>
          <p:nvPr/>
        </p:nvPicPr>
        <p:blipFill>
          <a:blip r:embed="rId2"/>
          <a:stretch>
            <a:fillRect/>
          </a:stretch>
        </p:blipFill>
        <p:spPr>
          <a:xfrm>
            <a:off x="1219200" y="821321"/>
            <a:ext cx="2354490" cy="1569660"/>
          </a:xfrm>
          <a:prstGeom prst="rect">
            <a:avLst/>
          </a:prstGeom>
        </p:spPr>
      </p:pic>
      <p:pic>
        <p:nvPicPr>
          <p:cNvPr id="11" name="Picture 10">
            <a:extLst>
              <a:ext uri="{FF2B5EF4-FFF2-40B4-BE49-F238E27FC236}">
                <a16:creationId xmlns:a16="http://schemas.microsoft.com/office/drawing/2014/main" id="{B0E465E5-7643-46BC-BE95-4B7D856312C5}"/>
              </a:ext>
            </a:extLst>
          </p:cNvPr>
          <p:cNvPicPr>
            <a:picLocks noChangeAspect="1"/>
          </p:cNvPicPr>
          <p:nvPr/>
        </p:nvPicPr>
        <p:blipFill>
          <a:blip r:embed="rId3"/>
          <a:stretch>
            <a:fillRect/>
          </a:stretch>
        </p:blipFill>
        <p:spPr>
          <a:xfrm>
            <a:off x="4495800" y="821321"/>
            <a:ext cx="3028950" cy="1514475"/>
          </a:xfrm>
          <a:prstGeom prst="rect">
            <a:avLst/>
          </a:prstGeom>
        </p:spPr>
      </p:pic>
    </p:spTree>
    <p:extLst>
      <p:ext uri="{BB962C8B-B14F-4D97-AF65-F5344CB8AC3E}">
        <p14:creationId xmlns:p14="http://schemas.microsoft.com/office/powerpoint/2010/main" val="2835648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15310" y="4327038"/>
            <a:ext cx="7308606" cy="1905000"/>
          </a:xfrm>
          <a:prstGeom prst="rect">
            <a:avLst/>
          </a:prstGeom>
          <a:noFill/>
          <a:ln w="9525">
            <a:noFill/>
            <a:miter lim="800000"/>
            <a:headEnd/>
            <a:tailEnd/>
          </a:ln>
        </p:spPr>
      </p:pic>
      <p:sp>
        <p:nvSpPr>
          <p:cNvPr id="29698" name="Rectangle 1"/>
          <p:cNvSpPr>
            <a:spLocks noGrp="1" noChangeArrowheads="1"/>
          </p:cNvSpPr>
          <p:nvPr>
            <p:ph type="title"/>
          </p:nvPr>
        </p:nvSpPr>
        <p:spPr>
          <a:xfrm>
            <a:off x="-76200" y="0"/>
            <a:ext cx="94488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Geometric or Distance Models of Similarity</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228600" y="976501"/>
            <a:ext cx="8686800" cy="4217052"/>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If the property values are metric, a resource can be represented as a point in N-dimensional space, with property values as the coordinates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We can </a:t>
            </a:r>
            <a:r>
              <a:rPr lang="en-US" sz="3200" dirty="0">
                <a:solidFill>
                  <a:srgbClr val="FF0000"/>
                </a:solidFill>
              </a:rPr>
              <a:t>measure the differences between the values on each shared property separately</a:t>
            </a:r>
            <a:endParaRPr lang="en-US" sz="32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srgbClr val="FF0000"/>
                </a:solidFill>
              </a:rPr>
              <a:t>Similarity is inversely related to distance </a:t>
            </a:r>
            <a:r>
              <a:rPr lang="en-US" sz="3200" dirty="0"/>
              <a:t>computed as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
        <p:nvSpPr>
          <p:cNvPr id="3" name="TextBox 2">
            <a:extLst>
              <a:ext uri="{FF2B5EF4-FFF2-40B4-BE49-F238E27FC236}">
                <a16:creationId xmlns:a16="http://schemas.microsoft.com/office/drawing/2014/main" id="{57927438-5693-4E80-8E4B-D611BD36B32F}"/>
              </a:ext>
            </a:extLst>
          </p:cNvPr>
          <p:cNvSpPr txBox="1"/>
          <p:nvPr/>
        </p:nvSpPr>
        <p:spPr>
          <a:xfrm>
            <a:off x="291662" y="5875198"/>
            <a:ext cx="8686800" cy="830997"/>
          </a:xfrm>
          <a:prstGeom prst="rect">
            <a:avLst/>
          </a:prstGeom>
          <a:noFill/>
        </p:spPr>
        <p:txBody>
          <a:bodyPr wrap="square" rtlCol="0">
            <a:spAutoFit/>
          </a:bodyPr>
          <a:lstStyle/>
          <a:p>
            <a:r>
              <a:rPr lang="en-US" sz="2400" b="1" i="1" dirty="0">
                <a:solidFill>
                  <a:srgbClr val="FF0000"/>
                </a:solidFill>
              </a:rPr>
              <a:t>The most common distance model is the Euclidean one.  What exponent does it use?  What happens if we use other exponents?</a:t>
            </a:r>
          </a:p>
        </p:txBody>
      </p:sp>
    </p:spTree>
    <p:extLst>
      <p:ext uri="{BB962C8B-B14F-4D97-AF65-F5344CB8AC3E}">
        <p14:creationId xmlns:p14="http://schemas.microsoft.com/office/powerpoint/2010/main" val="9818542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304800"/>
            <a:ext cx="5738812" cy="6106516"/>
          </a:xfrm>
          <a:prstGeom prst="rect">
            <a:avLst/>
          </a:prstGeom>
        </p:spPr>
      </p:pic>
      <p:sp>
        <p:nvSpPr>
          <p:cNvPr id="3" name="TextBox 2">
            <a:extLst>
              <a:ext uri="{FF2B5EF4-FFF2-40B4-BE49-F238E27FC236}">
                <a16:creationId xmlns:a16="http://schemas.microsoft.com/office/drawing/2014/main" id="{AEA3CD01-D1DB-4F1F-A1E9-07F999F25F71}"/>
              </a:ext>
            </a:extLst>
          </p:cNvPr>
          <p:cNvSpPr txBox="1"/>
          <p:nvPr/>
        </p:nvSpPr>
        <p:spPr>
          <a:xfrm>
            <a:off x="6781800" y="797510"/>
            <a:ext cx="1981200" cy="4524315"/>
          </a:xfrm>
          <a:prstGeom prst="rect">
            <a:avLst/>
          </a:prstGeom>
          <a:noFill/>
        </p:spPr>
        <p:txBody>
          <a:bodyPr wrap="square" rtlCol="0">
            <a:spAutoFit/>
          </a:bodyPr>
          <a:lstStyle/>
          <a:p>
            <a:r>
              <a:rPr lang="en-US" sz="2400" b="1" i="1" dirty="0">
                <a:solidFill>
                  <a:srgbClr val="FF0000"/>
                </a:solidFill>
              </a:rPr>
              <a:t>What is the exponent in the city block distance function?</a:t>
            </a:r>
          </a:p>
          <a:p>
            <a:endParaRPr lang="en-US" sz="2400" b="1" i="1" dirty="0">
              <a:solidFill>
                <a:srgbClr val="FF0000"/>
              </a:solidFill>
            </a:endParaRPr>
          </a:p>
          <a:p>
            <a:r>
              <a:rPr lang="en-US" sz="2400" b="1" i="1" dirty="0">
                <a:solidFill>
                  <a:srgbClr val="FF0000"/>
                </a:solidFill>
              </a:rPr>
              <a:t>Do you see how this simply adds the distances on each dimension?</a:t>
            </a:r>
          </a:p>
        </p:txBody>
      </p:sp>
    </p:spTree>
    <p:extLst>
      <p:ext uri="{BB962C8B-B14F-4D97-AF65-F5344CB8AC3E}">
        <p14:creationId xmlns:p14="http://schemas.microsoft.com/office/powerpoint/2010/main" val="3008127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5800" y="914400"/>
            <a:ext cx="7829550" cy="5391150"/>
          </a:xfrm>
          <a:prstGeom prst="rect">
            <a:avLst/>
          </a:prstGeom>
        </p:spPr>
      </p:pic>
      <p:sp>
        <p:nvSpPr>
          <p:cNvPr id="3" name="TextBox 2"/>
          <p:cNvSpPr txBox="1"/>
          <p:nvPr/>
        </p:nvSpPr>
        <p:spPr>
          <a:xfrm>
            <a:off x="228600" y="144959"/>
            <a:ext cx="9144000" cy="769441"/>
          </a:xfrm>
          <a:prstGeom prst="rect">
            <a:avLst/>
          </a:prstGeom>
          <a:noFill/>
        </p:spPr>
        <p:txBody>
          <a:bodyPr wrap="square" rtlCol="0">
            <a:spAutoFit/>
          </a:bodyPr>
          <a:lstStyle/>
          <a:p>
            <a:r>
              <a:rPr lang="en-US" sz="4400" b="1" dirty="0">
                <a:latin typeface="+mj-lt"/>
              </a:rPr>
              <a:t>“City Block” Distance Measurement</a:t>
            </a:r>
          </a:p>
        </p:txBody>
      </p:sp>
    </p:spTree>
    <p:extLst>
      <p:ext uri="{BB962C8B-B14F-4D97-AF65-F5344CB8AC3E}">
        <p14:creationId xmlns:p14="http://schemas.microsoft.com/office/powerpoint/2010/main" val="2773901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295400"/>
            <a:ext cx="3419475" cy="2951410"/>
          </a:xfrm>
          <a:prstGeom prst="rect">
            <a:avLst/>
          </a:prstGeom>
        </p:spPr>
      </p:pic>
      <p:pic>
        <p:nvPicPr>
          <p:cNvPr id="3" name="Picture 2"/>
          <p:cNvPicPr>
            <a:picLocks noChangeAspect="1"/>
          </p:cNvPicPr>
          <p:nvPr/>
        </p:nvPicPr>
        <p:blipFill>
          <a:blip r:embed="rId4"/>
          <a:stretch>
            <a:fillRect/>
          </a:stretch>
        </p:blipFill>
        <p:spPr>
          <a:xfrm>
            <a:off x="4988037" y="1476954"/>
            <a:ext cx="2819400" cy="2588302"/>
          </a:xfrm>
          <a:prstGeom prst="rect">
            <a:avLst/>
          </a:prstGeom>
        </p:spPr>
      </p:pic>
      <p:sp>
        <p:nvSpPr>
          <p:cNvPr id="4" name="Rectangle 1"/>
          <p:cNvSpPr txBox="1">
            <a:spLocks noChangeArrowheads="1"/>
          </p:cNvSpPr>
          <p:nvPr/>
        </p:nvSpPr>
        <p:spPr>
          <a:xfrm>
            <a:off x="381000" y="533400"/>
            <a:ext cx="8228707" cy="11909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Fused vs. Separable Properties</a:t>
            </a:r>
            <a:endParaRPr lang="en-US" sz="3400" dirty="0">
              <a:sym typeface="UC Berkeley OS Sign"/>
            </a:endParaRPr>
          </a:p>
        </p:txBody>
      </p:sp>
      <p:sp>
        <p:nvSpPr>
          <p:cNvPr id="5" name="TextBox 4"/>
          <p:cNvSpPr txBox="1"/>
          <p:nvPr/>
        </p:nvSpPr>
        <p:spPr>
          <a:xfrm>
            <a:off x="642938" y="4246810"/>
            <a:ext cx="3581400" cy="2246769"/>
          </a:xfrm>
          <a:prstGeom prst="rect">
            <a:avLst/>
          </a:prstGeom>
          <a:noFill/>
        </p:spPr>
        <p:txBody>
          <a:bodyPr wrap="square" rtlCol="0">
            <a:spAutoFit/>
          </a:bodyPr>
          <a:lstStyle/>
          <a:p>
            <a:r>
              <a:rPr lang="en-US" sz="2800" dirty="0"/>
              <a:t>Properties of color and saturation are fused, and Euclidean metrics better fit similarity judgments</a:t>
            </a:r>
          </a:p>
        </p:txBody>
      </p:sp>
      <p:sp>
        <p:nvSpPr>
          <p:cNvPr id="6" name="TextBox 5"/>
          <p:cNvSpPr txBox="1"/>
          <p:nvPr/>
        </p:nvSpPr>
        <p:spPr>
          <a:xfrm>
            <a:off x="4988037" y="4255396"/>
            <a:ext cx="3581400" cy="2246769"/>
          </a:xfrm>
          <a:prstGeom prst="rect">
            <a:avLst/>
          </a:prstGeom>
          <a:noFill/>
        </p:spPr>
        <p:txBody>
          <a:bodyPr wrap="square" rtlCol="0">
            <a:spAutoFit/>
          </a:bodyPr>
          <a:lstStyle/>
          <a:p>
            <a:r>
              <a:rPr lang="en-US" sz="2800" dirty="0"/>
              <a:t>Circle size and radius angle are separable properties, and  City Block metric better fits similarity judgments</a:t>
            </a:r>
          </a:p>
        </p:txBody>
      </p:sp>
    </p:spTree>
    <p:extLst>
      <p:ext uri="{BB962C8B-B14F-4D97-AF65-F5344CB8AC3E}">
        <p14:creationId xmlns:p14="http://schemas.microsoft.com/office/powerpoint/2010/main" val="3096296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Infinite Exponents</a:t>
            </a:r>
          </a:p>
        </p:txBody>
      </p:sp>
      <p:sp>
        <p:nvSpPr>
          <p:cNvPr id="3" name="Content Placeholder 2"/>
          <p:cNvSpPr>
            <a:spLocks noGrp="1"/>
          </p:cNvSpPr>
          <p:nvPr>
            <p:ph idx="1"/>
          </p:nvPr>
        </p:nvSpPr>
        <p:spPr>
          <a:xfrm>
            <a:off x="457200" y="1219200"/>
            <a:ext cx="8229600" cy="5562600"/>
          </a:xfrm>
        </p:spPr>
        <p:txBody>
          <a:bodyPr>
            <a:normAutofit lnSpcReduction="10000"/>
          </a:bodyPr>
          <a:lstStyle/>
          <a:p>
            <a:pPr eaLnBrk="0" fontAlgn="base" hangingPunct="0">
              <a:lnSpc>
                <a:spcPct val="93000"/>
              </a:lnSpc>
              <a:spcBef>
                <a:spcPts val="1800"/>
              </a:spcBef>
              <a:spcAft>
                <a:spcPct val="0"/>
              </a:spcAft>
            </a:pPr>
            <a:r>
              <a:rPr lang="en-US" sz="2800" dirty="0">
                <a:latin typeface="UC Berkeley OS Sign"/>
                <a:cs typeface="Arial" pitchFamily="34" charset="0"/>
              </a:rPr>
              <a:t>The Chebyshev function defines the distance between two items as </a:t>
            </a:r>
            <a:r>
              <a:rPr lang="en-US" sz="2800" dirty="0">
                <a:solidFill>
                  <a:srgbClr val="FF0000"/>
                </a:solidFill>
                <a:latin typeface="UC Berkeley OS Sign"/>
                <a:cs typeface="Arial" pitchFamily="34" charset="0"/>
              </a:rPr>
              <a:t>the difference of their values on the single property with the greatest difference </a:t>
            </a:r>
            <a:r>
              <a:rPr lang="en-US" sz="2800" dirty="0">
                <a:latin typeface="UC Berkeley OS Sign"/>
                <a:cs typeface="Arial" pitchFamily="34" charset="0"/>
              </a:rPr>
              <a:t>(this treats the exponent as infinite)</a:t>
            </a:r>
          </a:p>
          <a:p>
            <a:pPr eaLnBrk="0" fontAlgn="base" hangingPunct="0">
              <a:lnSpc>
                <a:spcPct val="93000"/>
              </a:lnSpc>
              <a:spcBef>
                <a:spcPts val="1800"/>
              </a:spcBef>
              <a:spcAft>
                <a:spcPct val="0"/>
              </a:spcAft>
            </a:pPr>
            <a:r>
              <a:rPr lang="en-US" sz="2800" dirty="0">
                <a:latin typeface="UC Berkeley OS Sign"/>
                <a:cs typeface="Arial" pitchFamily="34" charset="0"/>
              </a:rPr>
              <a:t>Two items could have similar or even identical values on most properties, but </a:t>
            </a:r>
            <a:r>
              <a:rPr lang="en-US" sz="2800" dirty="0">
                <a:solidFill>
                  <a:srgbClr val="FF0000"/>
                </a:solidFill>
                <a:latin typeface="UC Berkeley OS Sign"/>
                <a:cs typeface="Arial" pitchFamily="34" charset="0"/>
              </a:rPr>
              <a:t>if they differ much on just one property, they will be treated as very dissimilar</a:t>
            </a:r>
          </a:p>
          <a:p>
            <a:pPr eaLnBrk="0" fontAlgn="base" hangingPunct="0">
              <a:lnSpc>
                <a:spcPct val="93000"/>
              </a:lnSpc>
              <a:spcBef>
                <a:spcPts val="1800"/>
              </a:spcBef>
              <a:spcAft>
                <a:spcPct val="0"/>
              </a:spcAft>
            </a:pPr>
            <a:r>
              <a:rPr lang="en-US" sz="2800" dirty="0">
                <a:solidFill>
                  <a:srgbClr val="FF0000"/>
                </a:solidFill>
                <a:latin typeface="UC Berkeley OS Sign"/>
                <a:cs typeface="Arial" pitchFamily="34" charset="0"/>
              </a:rPr>
              <a:t>People often use this function… or something like it… in their social behavior. </a:t>
            </a:r>
            <a:r>
              <a:rPr lang="en-US" sz="2800" dirty="0"/>
              <a:t>We can make an analogy to stereotyping or prejudice when a person is just like you in all ways except for the one property you view as nega­tive, which then becomes the only one that matters to you</a:t>
            </a:r>
            <a:endParaRPr lang="en-US" sz="2800" dirty="0">
              <a:solidFill>
                <a:srgbClr val="FF0000"/>
              </a:solidFill>
              <a:latin typeface="UC Berkeley OS Sign"/>
              <a:cs typeface="Arial" pitchFamily="34" charset="0"/>
            </a:endParaRPr>
          </a:p>
        </p:txBody>
      </p:sp>
    </p:spTree>
    <p:extLst>
      <p:ext uri="{BB962C8B-B14F-4D97-AF65-F5344CB8AC3E}">
        <p14:creationId xmlns:p14="http://schemas.microsoft.com/office/powerpoint/2010/main" val="3571640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Zero Exponents</a:t>
            </a:r>
          </a:p>
        </p:txBody>
      </p:sp>
      <p:sp>
        <p:nvSpPr>
          <p:cNvPr id="3" name="Content Placeholder 2"/>
          <p:cNvSpPr>
            <a:spLocks noGrp="1"/>
          </p:cNvSpPr>
          <p:nvPr>
            <p:ph idx="1"/>
          </p:nvPr>
        </p:nvSpPr>
        <p:spPr/>
        <p:txBody>
          <a:bodyPr>
            <a:normAutofit/>
          </a:bodyPr>
          <a:lstStyle/>
          <a:p>
            <a:pPr eaLnBrk="0" fontAlgn="base" hangingPunct="0">
              <a:lnSpc>
                <a:spcPct val="93000"/>
              </a:lnSpc>
              <a:spcBef>
                <a:spcPts val="180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At the other extreme, if the exponent is reduced to zero, this treats each proper­ty as binary, either present or absent, and the distance function becomes a count of the number of times that the value of the property for one item is dif­ferent from the value for the other one</a:t>
            </a:r>
          </a:p>
          <a:p>
            <a:pPr eaLnBrk="0" fontAlgn="base" hangingPunct="0">
              <a:lnSpc>
                <a:spcPct val="93000"/>
              </a:lnSpc>
              <a:spcBef>
                <a:spcPts val="180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This is called the “Hamming distance”</a:t>
            </a:r>
          </a:p>
        </p:txBody>
      </p:sp>
    </p:spTree>
    <p:extLst>
      <p:ext uri="{BB962C8B-B14F-4D97-AF65-F5344CB8AC3E}">
        <p14:creationId xmlns:p14="http://schemas.microsoft.com/office/powerpoint/2010/main" val="403166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524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Classifiers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71570" y="990600"/>
            <a:ext cx="8391303" cy="6133184"/>
          </a:xfrm>
          <a:prstGeom prst="rect">
            <a:avLst/>
          </a:prstGeom>
          <a:noFill/>
          <a:ln w="9525">
            <a:noFill/>
            <a:miter lim="800000"/>
            <a:headEnd/>
            <a:tailEnd/>
          </a:ln>
        </p:spPr>
        <p:txBody>
          <a:bodyPr wrap="square" lIns="64291" tIns="32146" rIns="64291" bIns="32146">
            <a:spAutoFit/>
          </a:bodyPr>
          <a:lstStyle/>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dirty="0"/>
              <a:t>A COMPUTER SCIENCE DEFINITION:</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rPr>
              <a:t>A classifier is a system whose </a:t>
            </a:r>
            <a:r>
              <a:rPr lang="en-US" sz="3200" dirty="0">
                <a:solidFill>
                  <a:srgbClr val="FF0000"/>
                </a:solidFill>
                <a:latin typeface="UC Berkeley OS Sign"/>
              </a:rPr>
              <a:t>input is a vector of discrete or continuous feature (or attribute) values </a:t>
            </a:r>
            <a:r>
              <a:rPr lang="en-US" sz="3200" dirty="0">
                <a:latin typeface="UC Berkeley OS Sign"/>
              </a:rPr>
              <a:t>and whose output is the name of the class</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rPr>
              <a:t>This vector might be the </a:t>
            </a:r>
            <a:r>
              <a:rPr lang="en-US" sz="3200" dirty="0">
                <a:solidFill>
                  <a:srgbClr val="FF0000"/>
                </a:solidFill>
                <a:latin typeface="UC Berkeley OS Sign"/>
              </a:rPr>
              <a:t>description</a:t>
            </a:r>
            <a:r>
              <a:rPr lang="en-US" sz="3200" dirty="0">
                <a:latin typeface="UC Berkeley OS Sign"/>
              </a:rPr>
              <a:t> of a document, an image, a person, a molecule, just about anything</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latin typeface="UC Berkeley OS Sign"/>
            </a:endParaRPr>
          </a:p>
          <a:p>
            <a:pPr lvl="1" eaLnBrk="0" hangingPunct="0">
              <a:lnSpc>
                <a:spcPct val="92000"/>
              </a:lnSpc>
              <a:spcBef>
                <a:spcPts val="600"/>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i="1" dirty="0">
                <a:solidFill>
                  <a:srgbClr val="FF0000"/>
                </a:solidFill>
              </a:rPr>
              <a:t>If the “Classifier” is a person determining what type of thing something is, does this definition still fit?</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sym typeface="UC Berkeley OS Sign"/>
            </a:endParaRPr>
          </a:p>
        </p:txBody>
      </p:sp>
    </p:spTree>
    <p:extLst>
      <p:ext uri="{BB962C8B-B14F-4D97-AF65-F5344CB8AC3E}">
        <p14:creationId xmlns:p14="http://schemas.microsoft.com/office/powerpoint/2010/main" val="369353214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Transformational Models of Similarity</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172567" y="1072969"/>
            <a:ext cx="8686800" cy="5593839"/>
          </a:xfrm>
          <a:prstGeom prst="rect">
            <a:avLst/>
          </a:prstGeom>
        </p:spPr>
        <p:txBody>
          <a:bodyPr wrap="square">
            <a:spAutoFit/>
          </a:bodyPr>
          <a:lstStyle/>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Transformational models assume that the similarity between two things is inver­sely proportional to the complexity of the transformation required to turn one into the other</a:t>
            </a:r>
          </a:p>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The simplest transformational model of similarity counts the number of properties that would need to change their values</a:t>
            </a:r>
          </a:p>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The “edit distance” between two strings is the number of insertion, deletion, and sub­stitution operations needed</a:t>
            </a:r>
          </a:p>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Book -&gt; Bob : delete “o”, substitute “b” for “k”</a:t>
            </a:r>
            <a:br>
              <a:rPr lang="en-US" sz="2800" dirty="0">
                <a:latin typeface="UC Berkeley OS Sign"/>
                <a:cs typeface="Arial" pitchFamily="34" charset="0"/>
              </a:rPr>
            </a:br>
            <a:r>
              <a:rPr lang="en-US" sz="2800" dirty="0">
                <a:latin typeface="UC Berkeley OS Sign"/>
                <a:cs typeface="Arial" pitchFamily="34" charset="0"/>
              </a:rPr>
              <a:t>(distance = 2)</a:t>
            </a:r>
          </a:p>
        </p:txBody>
      </p:sp>
    </p:spTree>
    <p:extLst>
      <p:ext uri="{BB962C8B-B14F-4D97-AF65-F5344CB8AC3E}">
        <p14:creationId xmlns:p14="http://schemas.microsoft.com/office/powerpoint/2010/main" val="16655580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76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Structure Models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3" name="Rectangle 12"/>
          <p:cNvSpPr/>
          <p:nvPr/>
        </p:nvSpPr>
        <p:spPr>
          <a:xfrm>
            <a:off x="495300" y="990600"/>
            <a:ext cx="8153400" cy="5849294"/>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Geometric and Feature models don’t work well when comparing things that have lots of internal hierarchical or relational structure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 these cases, comparing matching features is insufficient; you need to compare features with similar roles in structures or relationships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Similarity is like analogy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In analogies, relationships are shared</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In similarity, both relationships and features are shared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extLst>
      <p:ext uri="{BB962C8B-B14F-4D97-AF65-F5344CB8AC3E}">
        <p14:creationId xmlns:p14="http://schemas.microsoft.com/office/powerpoint/2010/main" val="174104285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8747" y="1280095"/>
            <a:ext cx="4507345" cy="2438400"/>
          </a:xfrm>
          <a:prstGeom prst="rect">
            <a:avLst/>
          </a:prstGeom>
        </p:spPr>
      </p:pic>
      <p:pic>
        <p:nvPicPr>
          <p:cNvPr id="3" name="Picture 2"/>
          <p:cNvPicPr>
            <a:picLocks noChangeAspect="1"/>
          </p:cNvPicPr>
          <p:nvPr/>
        </p:nvPicPr>
        <p:blipFill>
          <a:blip r:embed="rId3"/>
          <a:stretch>
            <a:fillRect/>
          </a:stretch>
        </p:blipFill>
        <p:spPr>
          <a:xfrm>
            <a:off x="3579380" y="4191000"/>
            <a:ext cx="4533900" cy="2414155"/>
          </a:xfrm>
          <a:prstGeom prst="rect">
            <a:avLst/>
          </a:prstGeom>
        </p:spPr>
      </p:pic>
      <p:sp>
        <p:nvSpPr>
          <p:cNvPr id="4" name="Rectangle 3"/>
          <p:cNvSpPr/>
          <p:nvPr/>
        </p:nvSpPr>
        <p:spPr>
          <a:xfrm>
            <a:off x="228600" y="1317309"/>
            <a:ext cx="3048000" cy="4832092"/>
          </a:xfrm>
          <a:prstGeom prst="rect">
            <a:avLst/>
          </a:prstGeom>
        </p:spPr>
        <p:txBody>
          <a:bodyPr wrap="square">
            <a:spAutoFit/>
          </a:bodyPr>
          <a:lstStyle/>
          <a:p>
            <a:pPr lvl="0"/>
            <a:r>
              <a:rPr lang="en-US" sz="2800" dirty="0">
                <a:solidFill>
                  <a:prstClr val="black"/>
                </a:solidFill>
              </a:rPr>
              <a:t>These two things share the feature “green” but this matching feature does not increase their similarity much because the motorcycle’s wheels do not correspond to the car body</a:t>
            </a:r>
          </a:p>
        </p:txBody>
      </p:sp>
      <p:sp>
        <p:nvSpPr>
          <p:cNvPr id="5" name="TextBox 4"/>
          <p:cNvSpPr txBox="1"/>
          <p:nvPr/>
        </p:nvSpPr>
        <p:spPr>
          <a:xfrm>
            <a:off x="914400" y="228600"/>
            <a:ext cx="7924800" cy="646331"/>
          </a:xfrm>
          <a:prstGeom prst="rect">
            <a:avLst/>
          </a:prstGeom>
          <a:noFill/>
        </p:spPr>
        <p:txBody>
          <a:bodyPr wrap="square" rtlCol="0">
            <a:spAutoFit/>
          </a:bodyPr>
          <a:lstStyle/>
          <a:p>
            <a:r>
              <a:rPr lang="en-US" sz="3600" b="1" dirty="0">
                <a:latin typeface="+mj-lt"/>
              </a:rPr>
              <a:t>Common Feature But Low Similarity</a:t>
            </a:r>
          </a:p>
        </p:txBody>
      </p:sp>
    </p:spTree>
    <p:extLst>
      <p:ext uri="{BB962C8B-B14F-4D97-AF65-F5344CB8AC3E}">
        <p14:creationId xmlns:p14="http://schemas.microsoft.com/office/powerpoint/2010/main" val="865316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76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Structure Models are Asymmetric</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3" name="Rectangle 12"/>
          <p:cNvSpPr/>
          <p:nvPr/>
        </p:nvSpPr>
        <p:spPr>
          <a:xfrm>
            <a:off x="495300" y="990600"/>
            <a:ext cx="8153400" cy="4263731"/>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Structural comparisons can often be made in both directions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Each direction implies a different meaning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 man is like a tree”  -&gt; a man has roots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 tree is like a man”  -&gt; a tree has a life history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extLst>
      <p:ext uri="{BB962C8B-B14F-4D97-AF65-F5344CB8AC3E}">
        <p14:creationId xmlns:p14="http://schemas.microsoft.com/office/powerpoint/2010/main" val="111703943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1938992"/>
          </a:xfrm>
          <a:prstGeom prst="rect">
            <a:avLst/>
          </a:prstGeom>
          <a:noFill/>
        </p:spPr>
        <p:txBody>
          <a:bodyPr wrap="square" rtlCol="0">
            <a:spAutoFit/>
          </a:bodyPr>
          <a:lstStyle/>
          <a:p>
            <a:r>
              <a:rPr lang="en-US" sz="6000" dirty="0">
                <a:solidFill>
                  <a:srgbClr val="FF0000"/>
                </a:solidFill>
              </a:rPr>
              <a:t>Computational Classification</a:t>
            </a:r>
          </a:p>
        </p:txBody>
      </p:sp>
    </p:spTree>
    <p:extLst>
      <p:ext uri="{BB962C8B-B14F-4D97-AF65-F5344CB8AC3E}">
        <p14:creationId xmlns:p14="http://schemas.microsoft.com/office/powerpoint/2010/main" val="1862211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b="1" dirty="0"/>
              <a:t>Why Computational Classification?</a:t>
            </a:r>
            <a:endParaRPr lang="en-US" dirty="0"/>
          </a:p>
        </p:txBody>
      </p:sp>
      <p:sp>
        <p:nvSpPr>
          <p:cNvPr id="3" name="Content Placeholder 2"/>
          <p:cNvSpPr>
            <a:spLocks noGrp="1"/>
          </p:cNvSpPr>
          <p:nvPr>
            <p:ph idx="1"/>
          </p:nvPr>
        </p:nvSpPr>
        <p:spPr>
          <a:xfrm>
            <a:off x="457201" y="1371600"/>
            <a:ext cx="8382000" cy="4525963"/>
          </a:xfrm>
        </p:spPr>
        <p:txBody>
          <a:bodyPr>
            <a:no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Some classification tasks are hard because the categories are “close together” and the resource properties or features involved are not easy to understand and use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Some classification tasks are inherently difficult:</a:t>
            </a:r>
          </a:p>
          <a:p>
            <a:pPr marL="56077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latin typeface="UC Berkeley OS Sign"/>
                <a:sym typeface="UC Berkeley OS Sign"/>
              </a:rPr>
              <a:t>they require feature selection or extraction from a very large candidate set</a:t>
            </a:r>
          </a:p>
          <a:p>
            <a:pPr marL="56077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latin typeface="UC Berkeley OS Sign"/>
                <a:sym typeface="UC Berkeley OS Sign"/>
              </a:rPr>
              <a:t>the algorithms by which the classier learns and uses the features are complex</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Sometimes simple classification tasks can't be done by people at the needed scale or speed</a:t>
            </a:r>
          </a:p>
          <a:p>
            <a:pPr marL="56077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sym typeface="UC Berkeley OS Sign"/>
            </a:endParaRPr>
          </a:p>
        </p:txBody>
      </p:sp>
    </p:spTree>
    <p:extLst>
      <p:ext uri="{BB962C8B-B14F-4D97-AF65-F5344CB8AC3E}">
        <p14:creationId xmlns:p14="http://schemas.microsoft.com/office/powerpoint/2010/main" val="2625090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77800"/>
            <a:ext cx="8229600" cy="1143000"/>
          </a:xfrm>
        </p:spPr>
        <p:txBody>
          <a:bodyPr>
            <a:normAutofit/>
          </a:bodyPr>
          <a:lstStyle/>
          <a:p>
            <a:r>
              <a:rPr lang="en-US" b="1" dirty="0"/>
              <a:t>Creating a Classifier</a:t>
            </a:r>
            <a:endParaRPr lang="en-US" dirty="0"/>
          </a:p>
        </p:txBody>
      </p:sp>
      <p:sp>
        <p:nvSpPr>
          <p:cNvPr id="3" name="Content Placeholder 2"/>
          <p:cNvSpPr>
            <a:spLocks noGrp="1"/>
          </p:cNvSpPr>
          <p:nvPr>
            <p:ph idx="1"/>
          </p:nvPr>
        </p:nvSpPr>
        <p:spPr>
          <a:xfrm>
            <a:off x="228600" y="1295400"/>
            <a:ext cx="8229600" cy="4525963"/>
          </a:xfrm>
        </p:spPr>
        <p:txBody>
          <a:bodyPr>
            <a:noAutofit/>
          </a:bodyPr>
          <a:lstStyle/>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rPr>
              <a:t>A (machine) learner takes a set of pairs of inputs and outputs and devises a mapping between them</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rPr>
              <a:t>If the outputs are “labeled” or categorized already, this is </a:t>
            </a:r>
            <a:r>
              <a:rPr lang="en-US" sz="2400" dirty="0">
                <a:solidFill>
                  <a:srgbClr val="FF0000"/>
                </a:solidFill>
                <a:latin typeface="UC Berkeley OS Sign"/>
              </a:rPr>
              <a:t>SUPERVISED</a:t>
            </a:r>
            <a:r>
              <a:rPr lang="en-US" sz="2400" dirty="0">
                <a:latin typeface="UC Berkeley OS Sign"/>
              </a:rPr>
              <a:t> learning</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rPr>
              <a:t>If the learner has to discover the mapping by detecting the “interesting patterns” in the data, this is </a:t>
            </a:r>
            <a:r>
              <a:rPr lang="en-US" sz="2400" dirty="0">
                <a:solidFill>
                  <a:srgbClr val="FF0000"/>
                </a:solidFill>
                <a:latin typeface="UC Berkeley OS Sign"/>
              </a:rPr>
              <a:t>UNSUPERVISED</a:t>
            </a:r>
            <a:r>
              <a:rPr lang="en-US" sz="2400" dirty="0">
                <a:latin typeface="UC Berkeley OS Sign"/>
              </a:rPr>
              <a:t> learning </a:t>
            </a:r>
            <a:r>
              <a:rPr lang="en-US" sz="2400" dirty="0">
                <a:latin typeface="UC Berkeley OS Sign"/>
                <a:sym typeface="UC Berkeley OS Sign"/>
              </a:rPr>
              <a:t>(also called “statistical pattern recognition”)</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Most human learning is unsupervised; even when labels are provided, they rarely cover more than a fraction of the possible examples of the category</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The goal of every classifier is to be able to generalize beyond the examples used to train the classifier</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endParaRPr>
          </a:p>
          <a:p>
            <a:pPr>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dirty="0"/>
          </a:p>
          <a:p>
            <a:pPr lvl="1">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a:p>
            <a:pPr>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100" dirty="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sym typeface="UC Berkeley OS Sign"/>
            </a:endParaRPr>
          </a:p>
        </p:txBody>
      </p:sp>
    </p:spTree>
    <p:extLst>
      <p:ext uri="{BB962C8B-B14F-4D97-AF65-F5344CB8AC3E}">
        <p14:creationId xmlns:p14="http://schemas.microsoft.com/office/powerpoint/2010/main" val="2562934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a:bodyPr>
          <a:lstStyle/>
          <a:p>
            <a:r>
              <a:rPr lang="en-US" b="1" dirty="0"/>
              <a:t>The Classification Process</a:t>
            </a:r>
            <a:endParaRPr lang="en-US" dirty="0"/>
          </a:p>
        </p:txBody>
      </p:sp>
      <p:sp>
        <p:nvSpPr>
          <p:cNvPr id="3" name="Content Placeholder 2"/>
          <p:cNvSpPr>
            <a:spLocks noGrp="1"/>
          </p:cNvSpPr>
          <p:nvPr>
            <p:ph idx="1"/>
          </p:nvPr>
        </p:nvSpPr>
        <p:spPr>
          <a:xfrm>
            <a:off x="457200" y="1981200"/>
            <a:ext cx="8229600" cy="4525963"/>
          </a:xfrm>
        </p:spPr>
        <p:txBody>
          <a:bodyPr>
            <a:normAutofit/>
          </a:bodyPr>
          <a:lstStyle/>
          <a:p>
            <a:endParaRPr lang="en-US" b="1" dirty="0"/>
          </a:p>
          <a:p>
            <a:r>
              <a:rPr lang="en-US" dirty="0"/>
              <a:t>Train and test</a:t>
            </a:r>
          </a:p>
          <a:p>
            <a:pPr lvl="1">
              <a:lnSpc>
                <a:spcPct val="90000"/>
              </a:lnSpc>
            </a:pPr>
            <a:r>
              <a:rPr lang="en-US" sz="2400" dirty="0"/>
              <a:t>after you've chosen features and an algorithm, you let it "learn" - adjusting the weights it gives to each feature....</a:t>
            </a:r>
          </a:p>
          <a:p>
            <a:r>
              <a:rPr lang="en-US" dirty="0"/>
              <a:t>Classify new examples</a:t>
            </a:r>
          </a:p>
          <a:p>
            <a:r>
              <a:rPr lang="en-US" dirty="0"/>
              <a:t>Analyze the results</a:t>
            </a:r>
          </a:p>
          <a:p>
            <a:pPr lvl="1"/>
            <a:r>
              <a:rPr lang="en-US" dirty="0"/>
              <a:t>Modify the training data, adjust the learning algorithm, and train again</a:t>
            </a:r>
          </a:p>
        </p:txBody>
      </p:sp>
    </p:spTree>
    <p:extLst>
      <p:ext uri="{BB962C8B-B14F-4D97-AF65-F5344CB8AC3E}">
        <p14:creationId xmlns:p14="http://schemas.microsoft.com/office/powerpoint/2010/main" val="1665224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Three Parts in Every Classifier</a:t>
            </a:r>
          </a:p>
        </p:txBody>
      </p:sp>
      <p:sp>
        <p:nvSpPr>
          <p:cNvPr id="3" name="Content Placeholder 2"/>
          <p:cNvSpPr>
            <a:spLocks noGrp="1"/>
          </p:cNvSpPr>
          <p:nvPr>
            <p:ph idx="1"/>
          </p:nvPr>
        </p:nvSpPr>
        <p:spPr/>
        <p:txBody>
          <a:bodyPr>
            <a:normAutofit lnSpcReduction="10000"/>
          </a:bodyPr>
          <a:lstStyle/>
          <a:p>
            <a:r>
              <a:rPr lang="en-US" dirty="0"/>
              <a:t>Representation</a:t>
            </a:r>
          </a:p>
          <a:p>
            <a:pPr lvl="1"/>
            <a:r>
              <a:rPr lang="en-US" dirty="0"/>
              <a:t>the formal language used by the classifier: what kind of model can the learner learn?</a:t>
            </a:r>
          </a:p>
          <a:p>
            <a:r>
              <a:rPr lang="en-US" dirty="0"/>
              <a:t>Evaluation</a:t>
            </a:r>
          </a:p>
          <a:p>
            <a:pPr lvl="1"/>
            <a:r>
              <a:rPr lang="en-US" dirty="0"/>
              <a:t>the “objective” or scoring” function: how good is the classifier?</a:t>
            </a:r>
          </a:p>
          <a:p>
            <a:r>
              <a:rPr lang="en-US" dirty="0"/>
              <a:t>Optimization</a:t>
            </a:r>
          </a:p>
          <a:p>
            <a:pPr lvl="1"/>
            <a:r>
              <a:rPr lang="en-US" dirty="0"/>
              <a:t>how does the learning algorithm search for a better solution? </a:t>
            </a:r>
          </a:p>
        </p:txBody>
      </p:sp>
    </p:spTree>
    <p:extLst>
      <p:ext uri="{BB962C8B-B14F-4D97-AF65-F5344CB8AC3E}">
        <p14:creationId xmlns:p14="http://schemas.microsoft.com/office/powerpoint/2010/main" val="2635565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ML approaches / models </a:t>
            </a:r>
            <a:br>
              <a:rPr lang="en-US" b="1" dirty="0"/>
            </a:br>
            <a:endParaRPr lang="en-US" b="1" dirty="0"/>
          </a:p>
        </p:txBody>
      </p:sp>
      <p:sp>
        <p:nvSpPr>
          <p:cNvPr id="3" name="Content Placeholder 2"/>
          <p:cNvSpPr>
            <a:spLocks noGrp="1"/>
          </p:cNvSpPr>
          <p:nvPr>
            <p:ph idx="1"/>
          </p:nvPr>
        </p:nvSpPr>
        <p:spPr>
          <a:xfrm>
            <a:off x="228600" y="990600"/>
            <a:ext cx="8763000" cy="5203825"/>
          </a:xfrm>
        </p:spPr>
        <p:txBody>
          <a:bodyPr>
            <a:normAutofit fontScale="25000" lnSpcReduction="20000"/>
          </a:bodyPr>
          <a:lstStyle/>
          <a:p>
            <a:r>
              <a:rPr lang="en-US" sz="9600" dirty="0"/>
              <a:t>These differ “in how they learn” and in “what they learn” – different assumptions about the domain, how clear the boundaries are between categories</a:t>
            </a:r>
          </a:p>
          <a:p>
            <a:endParaRPr lang="en-US" dirty="0"/>
          </a:p>
          <a:p>
            <a:pPr marL="0" indent="0">
              <a:buNone/>
            </a:pPr>
            <a:endParaRPr lang="en-US" dirty="0"/>
          </a:p>
          <a:p>
            <a:r>
              <a:rPr lang="en-US" sz="9600" b="1" dirty="0">
                <a:solidFill>
                  <a:srgbClr val="FF0000"/>
                </a:solidFill>
              </a:rPr>
              <a:t>LOGICAL</a:t>
            </a:r>
            <a:r>
              <a:rPr lang="en-US" sz="9600" dirty="0"/>
              <a:t> – category membership can be determined using understandable rules about feature values </a:t>
            </a:r>
          </a:p>
          <a:p>
            <a:pPr lvl="1"/>
            <a:r>
              <a:rPr lang="en-US" sz="9600" dirty="0"/>
              <a:t>Decision trees</a:t>
            </a:r>
          </a:p>
          <a:p>
            <a:r>
              <a:rPr lang="en-US" sz="9600" b="1" dirty="0">
                <a:solidFill>
                  <a:srgbClr val="FF0000"/>
                </a:solidFill>
              </a:rPr>
              <a:t>GEOMETRIC</a:t>
            </a:r>
            <a:r>
              <a:rPr lang="en-US" sz="9600" dirty="0"/>
              <a:t> – resources are represented in a multidimensional feature space and concepts like distances, lines, and planes are used to create the boundaries between categories</a:t>
            </a:r>
          </a:p>
          <a:p>
            <a:pPr lvl="1"/>
            <a:r>
              <a:rPr lang="en-US" sz="9600" dirty="0"/>
              <a:t>Nearest-neighbors, Support vector machines</a:t>
            </a:r>
          </a:p>
          <a:p>
            <a:r>
              <a:rPr lang="en-US" sz="9600" b="1" dirty="0">
                <a:solidFill>
                  <a:srgbClr val="FF0000"/>
                </a:solidFill>
              </a:rPr>
              <a:t>PROBABILISTIC </a:t>
            </a:r>
            <a:r>
              <a:rPr lang="en-US" sz="9600" dirty="0"/>
              <a:t>– features have probabilities; goal is to estimate the probability of category membership from the probability distributions for the features</a:t>
            </a:r>
          </a:p>
          <a:p>
            <a:pPr lvl="1"/>
            <a:r>
              <a:rPr lang="en-US" sz="9600" dirty="0"/>
              <a:t>Naïve Bayes (called “naïve” because it makes the assumption that features are independent, even though they aren’t)</a:t>
            </a:r>
          </a:p>
          <a:p>
            <a:endParaRPr lang="en-US" dirty="0"/>
          </a:p>
        </p:txBody>
      </p:sp>
      <p:sp>
        <p:nvSpPr>
          <p:cNvPr id="4" name="TextBox 3"/>
          <p:cNvSpPr txBox="1"/>
          <p:nvPr/>
        </p:nvSpPr>
        <p:spPr>
          <a:xfrm>
            <a:off x="990600" y="6400800"/>
            <a:ext cx="7848600" cy="381000"/>
          </a:xfrm>
          <a:prstGeom prst="rect">
            <a:avLst/>
          </a:prstGeom>
          <a:noFill/>
        </p:spPr>
        <p:txBody>
          <a:bodyPr wrap="square" rtlCol="0">
            <a:spAutoFit/>
          </a:bodyPr>
          <a:lstStyle/>
          <a:p>
            <a:r>
              <a:rPr lang="en-US" dirty="0"/>
              <a:t>This taxonomy comes from Flach (2012), </a:t>
            </a:r>
            <a:r>
              <a:rPr lang="en-US" i="1" dirty="0"/>
              <a:t>Machine Learning</a:t>
            </a:r>
          </a:p>
        </p:txBody>
      </p:sp>
    </p:spTree>
    <p:extLst>
      <p:ext uri="{BB962C8B-B14F-4D97-AF65-F5344CB8AC3E}">
        <p14:creationId xmlns:p14="http://schemas.microsoft.com/office/powerpoint/2010/main" val="123189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93074" y="1265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Classifiers - Examples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143000"/>
            <a:ext cx="8391303" cy="5243197"/>
          </a:xfrm>
          <a:prstGeom prst="rect">
            <a:avLst/>
          </a:prstGeom>
          <a:noFill/>
          <a:ln w="9525">
            <a:noFill/>
            <a:miter lim="800000"/>
            <a:headEnd/>
            <a:tailEnd/>
          </a:ln>
        </p:spPr>
        <p:txBody>
          <a:bodyPr wrap="square" lIns="64291" tIns="32146" rIns="64291" bIns="32146">
            <a:spAutoFit/>
          </a:bodyPr>
          <a:lstStyle/>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Classifiers for text identify its language, topic, author, sentiment, or other characteristics</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3200" dirty="0">
                <a:latin typeface="UC Berkeley OS Sign"/>
              </a:rPr>
              <a:t>Recommendation systems identify “matching” resources in different categories</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If two people tend to agree on their movie ratings, then if one of them likes a new movie, you can recommend it to the other</a:t>
            </a:r>
            <a:endParaRPr lang="en-US" altLang="en-US" sz="3200" dirty="0">
              <a:latin typeface="UC Berkeley OS Sign"/>
            </a:endParaRP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3200" dirty="0">
                <a:latin typeface="UC Berkeley OS Sign"/>
              </a:rPr>
              <a:t>Classifiers can identify categories of people who are likely or not likely to do something  (“behavior prediction”)</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sym typeface="UC Berkeley OS Sign"/>
            </a:endParaRPr>
          </a:p>
        </p:txBody>
      </p:sp>
    </p:spTree>
    <p:extLst>
      <p:ext uri="{BB962C8B-B14F-4D97-AF65-F5344CB8AC3E}">
        <p14:creationId xmlns:p14="http://schemas.microsoft.com/office/powerpoint/2010/main" val="426362853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0099" y="1341605"/>
            <a:ext cx="6724101" cy="5462588"/>
          </a:xfrm>
          <a:prstGeom prst="rect">
            <a:avLst/>
          </a:prstGeom>
        </p:spPr>
      </p:pic>
      <p:sp>
        <p:nvSpPr>
          <p:cNvPr id="3" name="TextBox 2"/>
          <p:cNvSpPr txBox="1"/>
          <p:nvPr/>
        </p:nvSpPr>
        <p:spPr>
          <a:xfrm>
            <a:off x="381000" y="152400"/>
            <a:ext cx="8915400" cy="1077218"/>
          </a:xfrm>
          <a:prstGeom prst="rect">
            <a:avLst/>
          </a:prstGeom>
          <a:noFill/>
        </p:spPr>
        <p:txBody>
          <a:bodyPr wrap="square" rtlCol="0">
            <a:spAutoFit/>
          </a:bodyPr>
          <a:lstStyle/>
          <a:p>
            <a:r>
              <a:rPr lang="en-US" sz="3200" b="1" dirty="0">
                <a:latin typeface="+mj-lt"/>
              </a:rPr>
              <a:t>Simplest Computational Classifier:</a:t>
            </a:r>
          </a:p>
          <a:p>
            <a:r>
              <a:rPr lang="en-US" sz="3200" b="1" dirty="0">
                <a:latin typeface="+mj-lt"/>
              </a:rPr>
              <a:t>Rule-Based Decision Tree</a:t>
            </a:r>
          </a:p>
        </p:txBody>
      </p:sp>
      <p:sp>
        <p:nvSpPr>
          <p:cNvPr id="4" name="TextBox 3"/>
          <p:cNvSpPr txBox="1"/>
          <p:nvPr/>
        </p:nvSpPr>
        <p:spPr>
          <a:xfrm>
            <a:off x="6934200" y="857021"/>
            <a:ext cx="2362200" cy="369332"/>
          </a:xfrm>
          <a:prstGeom prst="rect">
            <a:avLst/>
          </a:prstGeom>
          <a:noFill/>
        </p:spPr>
        <p:txBody>
          <a:bodyPr wrap="square" rtlCol="0">
            <a:spAutoFit/>
          </a:bodyPr>
          <a:lstStyle/>
          <a:p>
            <a:r>
              <a:rPr lang="en-US" dirty="0"/>
              <a:t>TDO Figure 7.1</a:t>
            </a:r>
          </a:p>
        </p:txBody>
      </p:sp>
      <p:sp>
        <p:nvSpPr>
          <p:cNvPr id="5" name="TextBox 4">
            <a:extLst>
              <a:ext uri="{FF2B5EF4-FFF2-40B4-BE49-F238E27FC236}">
                <a16:creationId xmlns:a16="http://schemas.microsoft.com/office/drawing/2014/main" id="{EBB96D9E-37BB-4BB7-8F45-9FA2C165C800}"/>
              </a:ext>
            </a:extLst>
          </p:cNvPr>
          <p:cNvSpPr txBox="1"/>
          <p:nvPr/>
        </p:nvSpPr>
        <p:spPr>
          <a:xfrm>
            <a:off x="6096000" y="1676400"/>
            <a:ext cx="2438400" cy="2308324"/>
          </a:xfrm>
          <a:prstGeom prst="rect">
            <a:avLst/>
          </a:prstGeom>
          <a:noFill/>
        </p:spPr>
        <p:txBody>
          <a:bodyPr wrap="square" rtlCol="0">
            <a:spAutoFit/>
          </a:bodyPr>
          <a:lstStyle/>
          <a:p>
            <a:r>
              <a:rPr lang="en-US" sz="2400" b="1" i="1" dirty="0">
                <a:solidFill>
                  <a:srgbClr val="FF0000"/>
                </a:solidFill>
              </a:rPr>
              <a:t>How is this decision tree using the concepts of classical categories?</a:t>
            </a:r>
          </a:p>
        </p:txBody>
      </p:sp>
    </p:spTree>
    <p:extLst>
      <p:ext uri="{BB962C8B-B14F-4D97-AF65-F5344CB8AC3E}">
        <p14:creationId xmlns:p14="http://schemas.microsoft.com/office/powerpoint/2010/main" val="1262961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915400" cy="1077218"/>
          </a:xfrm>
          <a:prstGeom prst="rect">
            <a:avLst/>
          </a:prstGeom>
          <a:noFill/>
        </p:spPr>
        <p:txBody>
          <a:bodyPr wrap="square" rtlCol="0">
            <a:spAutoFit/>
          </a:bodyPr>
          <a:lstStyle/>
          <a:p>
            <a:r>
              <a:rPr lang="en-US" sz="3200" b="1" dirty="0">
                <a:latin typeface="+mj-lt"/>
              </a:rPr>
              <a:t>Simplest Computational Classifier:</a:t>
            </a:r>
          </a:p>
          <a:p>
            <a:r>
              <a:rPr lang="en-US" sz="3200" b="1" dirty="0">
                <a:latin typeface="+mj-lt"/>
              </a:rPr>
              <a:t>Rule-Based Decision Tree</a:t>
            </a:r>
          </a:p>
        </p:txBody>
      </p:sp>
      <p:sp>
        <p:nvSpPr>
          <p:cNvPr id="4" name="TextBox 3"/>
          <p:cNvSpPr txBox="1"/>
          <p:nvPr/>
        </p:nvSpPr>
        <p:spPr>
          <a:xfrm>
            <a:off x="6934200" y="857021"/>
            <a:ext cx="2362200" cy="369332"/>
          </a:xfrm>
          <a:prstGeom prst="rect">
            <a:avLst/>
          </a:prstGeom>
          <a:noFill/>
        </p:spPr>
        <p:txBody>
          <a:bodyPr wrap="square" rtlCol="0">
            <a:spAutoFit/>
          </a:bodyPr>
          <a:lstStyle/>
          <a:p>
            <a:r>
              <a:rPr lang="en-US" dirty="0"/>
              <a:t>TDO Figure 7.1</a:t>
            </a:r>
          </a:p>
        </p:txBody>
      </p:sp>
      <p:sp>
        <p:nvSpPr>
          <p:cNvPr id="5" name="Rectangle 4">
            <a:extLst>
              <a:ext uri="{FF2B5EF4-FFF2-40B4-BE49-F238E27FC236}">
                <a16:creationId xmlns:a16="http://schemas.microsoft.com/office/drawing/2014/main" id="{5C08CFAB-03AC-4FD8-9309-4AFBDBFD5FA0}"/>
              </a:ext>
            </a:extLst>
          </p:cNvPr>
          <p:cNvSpPr/>
          <p:nvPr/>
        </p:nvSpPr>
        <p:spPr>
          <a:xfrm>
            <a:off x="377024" y="1524000"/>
            <a:ext cx="7924800" cy="5016758"/>
          </a:xfrm>
          <a:prstGeom prst="rect">
            <a:avLst/>
          </a:prstGeom>
        </p:spPr>
        <p:txBody>
          <a:bodyPr wrap="square">
            <a:spAutoFit/>
          </a:bodyPr>
          <a:lstStyle/>
          <a:p>
            <a:pPr marL="342900" indent="-342900">
              <a:buFont typeface="Arial" panose="020B0604020202020204" pitchFamily="34" charset="0"/>
              <a:buChar char="•"/>
            </a:pPr>
            <a:r>
              <a:rPr lang="en-US" sz="3200" dirty="0"/>
              <a:t>Should you give this person a loan? </a:t>
            </a:r>
          </a:p>
          <a:p>
            <a:pPr marL="342900" indent="-342900">
              <a:buFont typeface="Arial" panose="020B0604020202020204" pitchFamily="34" charset="0"/>
              <a:buChar char="•"/>
            </a:pPr>
            <a:r>
              <a:rPr lang="en-US" sz="3200" dirty="0"/>
              <a:t>We describe each person with two features, annual income and the amount of the loan payment they would have as a percentage of their income.</a:t>
            </a:r>
          </a:p>
          <a:p>
            <a:pPr marL="342900" indent="-342900">
              <a:buFont typeface="Arial" panose="020B0604020202020204" pitchFamily="34" charset="0"/>
              <a:buChar char="•"/>
            </a:pPr>
            <a:r>
              <a:rPr lang="en-US" sz="3200" dirty="0"/>
              <a:t>We test these feature values in succession, so there’s a hierarchy of binary classifiers.</a:t>
            </a:r>
          </a:p>
          <a:p>
            <a:pPr marL="342900" indent="-342900">
              <a:buFont typeface="Arial" panose="020B0604020202020204" pitchFamily="34" charset="0"/>
              <a:buChar char="•"/>
            </a:pPr>
            <a:r>
              <a:rPr lang="en-US" sz="3200" dirty="0"/>
              <a:t>Only people who pass both tests are members of the “approve” category and can get a loan</a:t>
            </a:r>
          </a:p>
        </p:txBody>
      </p:sp>
    </p:spTree>
    <p:extLst>
      <p:ext uri="{BB962C8B-B14F-4D97-AF65-F5344CB8AC3E}">
        <p14:creationId xmlns:p14="http://schemas.microsoft.com/office/powerpoint/2010/main" val="2672129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sz="4000" b="1" dirty="0"/>
              <a:t>Unsupervised Learning: Clustering</a:t>
            </a:r>
          </a:p>
        </p:txBody>
      </p:sp>
      <p:sp>
        <p:nvSpPr>
          <p:cNvPr id="3" name="Content Placeholder 2"/>
          <p:cNvSpPr>
            <a:spLocks noGrp="1"/>
          </p:cNvSpPr>
          <p:nvPr>
            <p:ph idx="1"/>
          </p:nvPr>
        </p:nvSpPr>
        <p:spPr>
          <a:xfrm>
            <a:off x="457200" y="1219200"/>
            <a:ext cx="8229600" cy="4525963"/>
          </a:xfrm>
        </p:spPr>
        <p:txBody>
          <a:bodyPr>
            <a:noAutofit/>
          </a:bodyPr>
          <a:lstStyle/>
          <a:p>
            <a:r>
              <a:rPr lang="en-US" sz="2800" dirty="0"/>
              <a:t>Clustering is an unsupervised learning method to automatically group related content or resources by </a:t>
            </a:r>
            <a:r>
              <a:rPr lang="en-US" sz="2800" dirty="0">
                <a:sym typeface="UC Berkeley OS Sign"/>
              </a:rPr>
              <a:t>discovering the correlations between features or properties of the things to be classified </a:t>
            </a:r>
            <a:r>
              <a:rPr lang="en-US" sz="2800" dirty="0"/>
              <a:t>(usually via </a:t>
            </a:r>
            <a:r>
              <a:rPr lang="en-US" sz="2800" dirty="0">
                <a:solidFill>
                  <a:srgbClr val="FF0000"/>
                </a:solidFill>
              </a:rPr>
              <a:t>computations that maximize similarity within categories and minimize it between them</a:t>
            </a:r>
            <a:r>
              <a:rPr lang="en-US" sz="2800" dirty="0"/>
              <a:t>)</a:t>
            </a:r>
          </a:p>
          <a:p>
            <a:r>
              <a:rPr lang="en-US" sz="2800" dirty="0"/>
              <a:t>Items are represented as a vector of property values or probabilities of property values, which enables similarity to be calculated using some kind of distance function</a:t>
            </a:r>
          </a:p>
          <a:p>
            <a:r>
              <a:rPr lang="en-US" sz="2800" dirty="0">
                <a:solidFill>
                  <a:srgbClr val="FF0000"/>
                </a:solidFill>
              </a:rPr>
              <a:t>Similarity is iteratively recalculated </a:t>
            </a:r>
            <a:r>
              <a:rPr lang="en-US" sz="2800" dirty="0"/>
              <a:t>each time an item is added to a cluster</a:t>
            </a:r>
          </a:p>
        </p:txBody>
      </p:sp>
    </p:spTree>
    <p:extLst>
      <p:ext uri="{BB962C8B-B14F-4D97-AF65-F5344CB8AC3E}">
        <p14:creationId xmlns:p14="http://schemas.microsoft.com/office/powerpoint/2010/main" val="1567367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b="1" dirty="0"/>
              <a:t>Clustering Search Results</a:t>
            </a:r>
            <a:endParaRPr lang="en-US" dirty="0"/>
          </a:p>
        </p:txBody>
      </p:sp>
      <p:sp>
        <p:nvSpPr>
          <p:cNvPr id="3" name="Content Placeholder 2"/>
          <p:cNvSpPr>
            <a:spLocks noGrp="1"/>
          </p:cNvSpPr>
          <p:nvPr>
            <p:ph idx="1"/>
          </p:nvPr>
        </p:nvSpPr>
        <p:spPr>
          <a:xfrm>
            <a:off x="381000" y="1600200"/>
            <a:ext cx="8229600" cy="4525963"/>
          </a:xfrm>
        </p:spPr>
        <p:txBody>
          <a:bodyPr>
            <a:noAutofit/>
          </a:bodyPr>
          <a:lstStyle/>
          <a:p>
            <a:r>
              <a:rPr lang="en-US" sz="2800" dirty="0"/>
              <a:t>Search result  clustering can be quite effective when users enter generic or ambiguous terms (such as </a:t>
            </a:r>
            <a:r>
              <a:rPr lang="en-US" sz="2800" i="1" dirty="0"/>
              <a:t>apple</a:t>
            </a:r>
            <a:r>
              <a:rPr lang="en-US" sz="2800" dirty="0"/>
              <a:t>) or when the dataset contains a disparate set of categories</a:t>
            </a:r>
          </a:p>
          <a:p>
            <a:r>
              <a:rPr lang="en-US" sz="2800" dirty="0"/>
              <a:t>Labels take on more significance, since users will likely treat them like facets to make decisions about how to further navigate the result set</a:t>
            </a:r>
          </a:p>
        </p:txBody>
      </p:sp>
    </p:spTree>
    <p:extLst>
      <p:ext uri="{BB962C8B-B14F-4D97-AF65-F5344CB8AC3E}">
        <p14:creationId xmlns:p14="http://schemas.microsoft.com/office/powerpoint/2010/main" val="2602137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Categorized</a:t>
            </a:r>
            <a:br>
              <a:rPr lang="en-US" sz="4000" b="1" dirty="0"/>
            </a:br>
            <a:r>
              <a:rPr lang="en-US" sz="4000" b="1" dirty="0"/>
              <a:t> Search Results</a:t>
            </a:r>
          </a:p>
        </p:txBody>
      </p:sp>
      <p:pic>
        <p:nvPicPr>
          <p:cNvPr id="3" name="Picture 2"/>
          <p:cNvPicPr>
            <a:picLocks noChangeAspect="1"/>
          </p:cNvPicPr>
          <p:nvPr/>
        </p:nvPicPr>
        <p:blipFill>
          <a:blip r:embed="rId3" cstate="print"/>
          <a:stretch>
            <a:fillRect/>
          </a:stretch>
        </p:blipFill>
        <p:spPr>
          <a:xfrm>
            <a:off x="74863" y="2209800"/>
            <a:ext cx="8994273" cy="4419600"/>
          </a:xfrm>
          <a:prstGeom prst="rect">
            <a:avLst/>
          </a:prstGeom>
        </p:spPr>
      </p:pic>
    </p:spTree>
    <p:extLst>
      <p:ext uri="{BB962C8B-B14F-4D97-AF65-F5344CB8AC3E}">
        <p14:creationId xmlns:p14="http://schemas.microsoft.com/office/powerpoint/2010/main" val="2439696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11050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K-Means Clustering Example</a:t>
            </a:r>
          </a:p>
        </p:txBody>
      </p:sp>
      <p:sp>
        <p:nvSpPr>
          <p:cNvPr id="10" name="TextBox 9"/>
          <p:cNvSpPr txBox="1"/>
          <p:nvPr/>
        </p:nvSpPr>
        <p:spPr>
          <a:xfrm>
            <a:off x="2667000" y="689158"/>
            <a:ext cx="4038600" cy="369332"/>
          </a:xfrm>
          <a:prstGeom prst="rect">
            <a:avLst/>
          </a:prstGeom>
          <a:noFill/>
        </p:spPr>
        <p:txBody>
          <a:bodyPr wrap="square" rtlCol="0">
            <a:spAutoFit/>
          </a:bodyPr>
          <a:lstStyle/>
          <a:p>
            <a:r>
              <a:rPr lang="en-US" dirty="0"/>
              <a:t>From Murphy, “Machine Learning”, p 353</a:t>
            </a:r>
          </a:p>
        </p:txBody>
      </p:sp>
      <p:sp>
        <p:nvSpPr>
          <p:cNvPr id="2" name="TextBox 1"/>
          <p:cNvSpPr txBox="1"/>
          <p:nvPr/>
        </p:nvSpPr>
        <p:spPr>
          <a:xfrm>
            <a:off x="533400" y="1041925"/>
            <a:ext cx="8382000" cy="954107"/>
          </a:xfrm>
          <a:prstGeom prst="rect">
            <a:avLst/>
          </a:prstGeom>
          <a:noFill/>
        </p:spPr>
        <p:txBody>
          <a:bodyPr wrap="square" rtlCol="0">
            <a:spAutoFit/>
          </a:bodyPr>
          <a:lstStyle/>
          <a:p>
            <a:r>
              <a:rPr lang="en-US" sz="2800" b="1" dirty="0"/>
              <a:t>(The most popular unsupervised learning algorithm, uses iterative similarity recalculation)</a:t>
            </a:r>
          </a:p>
        </p:txBody>
      </p:sp>
      <p:pic>
        <p:nvPicPr>
          <p:cNvPr id="3" name="Picture 2"/>
          <p:cNvPicPr>
            <a:picLocks noChangeAspect="1"/>
          </p:cNvPicPr>
          <p:nvPr/>
        </p:nvPicPr>
        <p:blipFill>
          <a:blip r:embed="rId3"/>
          <a:stretch>
            <a:fillRect/>
          </a:stretch>
        </p:blipFill>
        <p:spPr>
          <a:xfrm>
            <a:off x="381000" y="2164659"/>
            <a:ext cx="8229599" cy="4693341"/>
          </a:xfrm>
          <a:prstGeom prst="rect">
            <a:avLst/>
          </a:prstGeom>
        </p:spPr>
      </p:pic>
    </p:spTree>
    <p:extLst>
      <p:ext uri="{BB962C8B-B14F-4D97-AF65-F5344CB8AC3E}">
        <p14:creationId xmlns:p14="http://schemas.microsoft.com/office/powerpoint/2010/main" val="440403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Clustering Example</a:t>
            </a:r>
          </a:p>
        </p:txBody>
      </p:sp>
      <p:sp>
        <p:nvSpPr>
          <p:cNvPr id="7" name="TextBox 6"/>
          <p:cNvSpPr txBox="1"/>
          <p:nvPr/>
        </p:nvSpPr>
        <p:spPr>
          <a:xfrm>
            <a:off x="609600" y="4800600"/>
            <a:ext cx="3352800" cy="1938992"/>
          </a:xfrm>
          <a:prstGeom prst="rect">
            <a:avLst/>
          </a:prstGeom>
          <a:noFill/>
        </p:spPr>
        <p:txBody>
          <a:bodyPr wrap="square" rtlCol="0">
            <a:spAutoFit/>
          </a:bodyPr>
          <a:lstStyle/>
          <a:p>
            <a:endParaRPr lang="en-US" sz="2400" dirty="0"/>
          </a:p>
          <a:p>
            <a:r>
              <a:rPr lang="en-US" sz="2400" dirty="0"/>
              <a:t>Average of points assigned to each color becomes new value of parameter</a:t>
            </a:r>
          </a:p>
        </p:txBody>
      </p:sp>
      <p:sp>
        <p:nvSpPr>
          <p:cNvPr id="8" name="TextBox 7"/>
          <p:cNvSpPr txBox="1"/>
          <p:nvPr/>
        </p:nvSpPr>
        <p:spPr>
          <a:xfrm>
            <a:off x="4648200" y="4800600"/>
            <a:ext cx="3810000" cy="1569660"/>
          </a:xfrm>
          <a:prstGeom prst="rect">
            <a:avLst/>
          </a:prstGeom>
          <a:noFill/>
        </p:spPr>
        <p:txBody>
          <a:bodyPr wrap="square" rtlCol="0">
            <a:spAutoFit/>
          </a:bodyPr>
          <a:lstStyle/>
          <a:p>
            <a:r>
              <a:rPr lang="en-US" sz="2400" dirty="0"/>
              <a:t>The parameters have converged to clearly identify the centers of the red and purple clusters</a:t>
            </a:r>
          </a:p>
        </p:txBody>
      </p:sp>
      <p:sp>
        <p:nvSpPr>
          <p:cNvPr id="9" name="TextBox 8"/>
          <p:cNvSpPr txBox="1"/>
          <p:nvPr/>
        </p:nvSpPr>
        <p:spPr>
          <a:xfrm>
            <a:off x="457200" y="1676400"/>
            <a:ext cx="3810000" cy="461665"/>
          </a:xfrm>
          <a:prstGeom prst="rect">
            <a:avLst/>
          </a:prstGeom>
          <a:noFill/>
        </p:spPr>
        <p:txBody>
          <a:bodyPr wrap="square" rtlCol="0">
            <a:spAutoFit/>
          </a:bodyPr>
          <a:lstStyle/>
          <a:p>
            <a:r>
              <a:rPr lang="en-US" sz="2400" dirty="0"/>
              <a:t>First recalculation</a:t>
            </a:r>
          </a:p>
        </p:txBody>
      </p:sp>
      <p:sp>
        <p:nvSpPr>
          <p:cNvPr id="10" name="TextBox 9"/>
          <p:cNvSpPr txBox="1"/>
          <p:nvPr/>
        </p:nvSpPr>
        <p:spPr>
          <a:xfrm>
            <a:off x="2667000" y="914400"/>
            <a:ext cx="4038600" cy="369332"/>
          </a:xfrm>
          <a:prstGeom prst="rect">
            <a:avLst/>
          </a:prstGeom>
          <a:noFill/>
        </p:spPr>
        <p:txBody>
          <a:bodyPr wrap="square" rtlCol="0">
            <a:spAutoFit/>
          </a:bodyPr>
          <a:lstStyle/>
          <a:p>
            <a:r>
              <a:rPr lang="en-US" dirty="0"/>
              <a:t>From Murphy, “Machine Learning”, p 353</a:t>
            </a:r>
          </a:p>
        </p:txBody>
      </p:sp>
      <p:sp>
        <p:nvSpPr>
          <p:cNvPr id="11" name="TextBox 10"/>
          <p:cNvSpPr txBox="1"/>
          <p:nvPr/>
        </p:nvSpPr>
        <p:spPr>
          <a:xfrm>
            <a:off x="4343400" y="1676400"/>
            <a:ext cx="3810000" cy="461665"/>
          </a:xfrm>
          <a:prstGeom prst="rect">
            <a:avLst/>
          </a:prstGeom>
          <a:noFill/>
        </p:spPr>
        <p:txBody>
          <a:bodyPr wrap="square" rtlCol="0">
            <a:spAutoFit/>
          </a:bodyPr>
          <a:lstStyle/>
          <a:p>
            <a:r>
              <a:rPr lang="en-US" sz="2400" dirty="0"/>
              <a:t>After 16 recalculations</a:t>
            </a:r>
          </a:p>
        </p:txBody>
      </p:sp>
      <p:pic>
        <p:nvPicPr>
          <p:cNvPr id="12" name="Picture 5"/>
          <p:cNvPicPr>
            <a:picLocks noChangeAspect="1" noChangeArrowheads="1"/>
          </p:cNvPicPr>
          <p:nvPr/>
        </p:nvPicPr>
        <p:blipFill>
          <a:blip r:embed="rId3" cstate="print"/>
          <a:srcRect/>
          <a:stretch>
            <a:fillRect/>
          </a:stretch>
        </p:blipFill>
        <p:spPr bwMode="auto">
          <a:xfrm>
            <a:off x="533400" y="2057400"/>
            <a:ext cx="3189287" cy="3045005"/>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rot="21449572">
            <a:off x="4648200" y="2133600"/>
            <a:ext cx="2682875" cy="2625467"/>
          </a:xfrm>
          <a:prstGeom prst="rect">
            <a:avLst/>
          </a:prstGeom>
          <a:noFill/>
          <a:ln w="9525">
            <a:noFill/>
            <a:miter lim="800000"/>
            <a:headEnd/>
            <a:tailEnd/>
          </a:ln>
        </p:spPr>
      </p:pic>
    </p:spTree>
    <p:extLst>
      <p:ext uri="{BB962C8B-B14F-4D97-AF65-F5344CB8AC3E}">
        <p14:creationId xmlns:p14="http://schemas.microsoft.com/office/powerpoint/2010/main" val="2604285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534844"/>
            <a:ext cx="6858000" cy="5323156"/>
          </a:xfrm>
          <a:prstGeom prst="rect">
            <a:avLst/>
          </a:prstGeom>
        </p:spPr>
      </p:pic>
      <p:sp>
        <p:nvSpPr>
          <p:cNvPr id="3" name="TextBox 2">
            <a:extLst>
              <a:ext uri="{FF2B5EF4-FFF2-40B4-BE49-F238E27FC236}">
                <a16:creationId xmlns:a16="http://schemas.microsoft.com/office/drawing/2014/main" id="{C98E83F9-8062-45F0-A819-EEB67941BBE8}"/>
              </a:ext>
            </a:extLst>
          </p:cNvPr>
          <p:cNvSpPr txBox="1"/>
          <p:nvPr/>
        </p:nvSpPr>
        <p:spPr>
          <a:xfrm>
            <a:off x="903136" y="609600"/>
            <a:ext cx="7239000" cy="400110"/>
          </a:xfrm>
          <a:prstGeom prst="rect">
            <a:avLst/>
          </a:prstGeom>
          <a:noFill/>
        </p:spPr>
        <p:txBody>
          <a:bodyPr wrap="square" rtlCol="0">
            <a:spAutoFit/>
          </a:bodyPr>
          <a:lstStyle/>
          <a:p>
            <a:r>
              <a:rPr lang="en-US" sz="2000" b="1" i="1" dirty="0">
                <a:solidFill>
                  <a:srgbClr val="FF0000"/>
                </a:solidFill>
              </a:rPr>
              <a:t>If you like to study algorithms… otherwise just skip this slide</a:t>
            </a:r>
          </a:p>
        </p:txBody>
      </p:sp>
    </p:spTree>
    <p:extLst>
      <p:ext uri="{BB962C8B-B14F-4D97-AF65-F5344CB8AC3E}">
        <p14:creationId xmlns:p14="http://schemas.microsoft.com/office/powerpoint/2010/main" val="2044871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3AAC7-392D-4D74-831D-2F14B4056E38}"/>
              </a:ext>
            </a:extLst>
          </p:cNvPr>
          <p:cNvSpPr/>
          <p:nvPr/>
        </p:nvSpPr>
        <p:spPr>
          <a:xfrm>
            <a:off x="1295400" y="1219200"/>
            <a:ext cx="6781800" cy="3046988"/>
          </a:xfrm>
          <a:prstGeom prst="rect">
            <a:avLst/>
          </a:prstGeom>
        </p:spPr>
        <p:txBody>
          <a:bodyPr wrap="square">
            <a:spAutoFit/>
          </a:bodyPr>
          <a:lstStyle/>
          <a:p>
            <a:r>
              <a:rPr lang="en-US" sz="2400" i="1" dirty="0"/>
              <a:t>In the previous example I slipped something by you, which is that I just assumed there were two clusters, because that’s what the data plot seemed to be showing.   Many clustering algorithms find as many clusters as you tell it to look for (that’s the k).</a:t>
            </a:r>
          </a:p>
          <a:p>
            <a:endParaRPr lang="en-US" sz="2400" i="1" dirty="0">
              <a:solidFill>
                <a:srgbClr val="FF0000"/>
              </a:solidFill>
            </a:endParaRPr>
          </a:p>
          <a:p>
            <a:r>
              <a:rPr lang="en-US" sz="2400" i="1" dirty="0">
                <a:solidFill>
                  <a:srgbClr val="FF0000"/>
                </a:solidFill>
              </a:rPr>
              <a:t> So how would you find the value of k that fits the data best?</a:t>
            </a:r>
          </a:p>
        </p:txBody>
      </p:sp>
    </p:spTree>
    <p:extLst>
      <p:ext uri="{BB962C8B-B14F-4D97-AF65-F5344CB8AC3E}">
        <p14:creationId xmlns:p14="http://schemas.microsoft.com/office/powerpoint/2010/main" val="4087701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95400"/>
            <a:ext cx="7223305" cy="5181600"/>
          </a:xfrm>
          <a:prstGeom prst="rect">
            <a:avLst/>
          </a:prstGeom>
        </p:spPr>
      </p:pic>
      <p:sp>
        <p:nvSpPr>
          <p:cNvPr id="3" name="Title 1"/>
          <p:cNvSpPr txBox="1">
            <a:spLocks/>
          </p:cNvSpPr>
          <p:nvPr/>
        </p:nvSpPr>
        <p:spPr>
          <a:xfrm>
            <a:off x="609600" y="304800"/>
            <a:ext cx="45720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How Many Categories Here?</a:t>
            </a:r>
          </a:p>
        </p:txBody>
      </p:sp>
      <p:sp>
        <p:nvSpPr>
          <p:cNvPr id="6" name="TextBox 5"/>
          <p:cNvSpPr txBox="1"/>
          <p:nvPr/>
        </p:nvSpPr>
        <p:spPr>
          <a:xfrm>
            <a:off x="6477000" y="2590800"/>
            <a:ext cx="2286000" cy="2062103"/>
          </a:xfrm>
          <a:prstGeom prst="rect">
            <a:avLst/>
          </a:prstGeom>
          <a:noFill/>
        </p:spPr>
        <p:txBody>
          <a:bodyPr wrap="square" rtlCol="0">
            <a:spAutoFit/>
          </a:bodyPr>
          <a:lstStyle/>
          <a:p>
            <a:r>
              <a:rPr lang="en-US" sz="3200" dirty="0">
                <a:solidFill>
                  <a:prstClr val="black"/>
                </a:solidFill>
              </a:rPr>
              <a:t>Height and weight dataset</a:t>
            </a:r>
          </a:p>
          <a:p>
            <a:endParaRPr lang="en-US" sz="3200" dirty="0">
              <a:solidFill>
                <a:prstClr val="black"/>
              </a:solidFill>
            </a:endParaRPr>
          </a:p>
        </p:txBody>
      </p:sp>
    </p:spTree>
    <p:extLst>
      <p:ext uri="{BB962C8B-B14F-4D97-AF65-F5344CB8AC3E}">
        <p14:creationId xmlns:p14="http://schemas.microsoft.com/office/powerpoint/2010/main" val="61941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rmAutofit/>
          </a:bodyPr>
          <a:lstStyle/>
          <a:p>
            <a:r>
              <a:rPr lang="en-US" b="1" dirty="0"/>
              <a:t>Classifying Classification Tasks</a:t>
            </a:r>
            <a:endParaRPr lang="en-US" dirty="0"/>
          </a:p>
        </p:txBody>
      </p:sp>
      <p:sp>
        <p:nvSpPr>
          <p:cNvPr id="3" name="Content Placeholder 2"/>
          <p:cNvSpPr>
            <a:spLocks noGrp="1"/>
          </p:cNvSpPr>
          <p:nvPr>
            <p:ph idx="1"/>
          </p:nvPr>
        </p:nvSpPr>
        <p:spPr>
          <a:xfrm>
            <a:off x="762000" y="1752600"/>
            <a:ext cx="7696200" cy="4525963"/>
          </a:xfrm>
        </p:spPr>
        <p:txBody>
          <a:bodyPr>
            <a:no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Binary classification – example:  spam or not?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Multi-class</a:t>
            </a:r>
          </a:p>
          <a:p>
            <a:pPr marL="560779" lvl="2"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1 of M – where does this resource fit into some set of categories</a:t>
            </a:r>
          </a:p>
          <a:p>
            <a:pPr marL="1017979" lvl="3"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Example:  in which existing Amazon or Spotify category does this belong? </a:t>
            </a:r>
          </a:p>
          <a:p>
            <a:pPr marL="560779" lvl="2"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N of M – what topic or keyword from some controlled vocabulary do we apply to this resource?  We can consider this as multiple binary classifications (does this topic fit or not?)</a:t>
            </a:r>
          </a:p>
        </p:txBody>
      </p:sp>
    </p:spTree>
    <p:extLst>
      <p:ext uri="{BB962C8B-B14F-4D97-AF65-F5344CB8AC3E}">
        <p14:creationId xmlns:p14="http://schemas.microsoft.com/office/powerpoint/2010/main" val="139963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1143000"/>
            <a:ext cx="6689789" cy="5181600"/>
          </a:xfrm>
          <a:prstGeom prst="rect">
            <a:avLst/>
          </a:prstGeom>
        </p:spPr>
      </p:pic>
      <p:sp>
        <p:nvSpPr>
          <p:cNvPr id="3" name="Title 1"/>
          <p:cNvSpPr txBox="1">
            <a:spLocks/>
          </p:cNvSpPr>
          <p:nvPr/>
        </p:nvSpPr>
        <p:spPr>
          <a:xfrm>
            <a:off x="609600" y="304800"/>
            <a:ext cx="4800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K=2</a:t>
            </a:r>
          </a:p>
        </p:txBody>
      </p:sp>
      <p:sp>
        <p:nvSpPr>
          <p:cNvPr id="4" name="TextBox 3"/>
          <p:cNvSpPr txBox="1"/>
          <p:nvPr/>
        </p:nvSpPr>
        <p:spPr>
          <a:xfrm>
            <a:off x="6781800" y="990600"/>
            <a:ext cx="1905000" cy="4832092"/>
          </a:xfrm>
          <a:prstGeom prst="rect">
            <a:avLst/>
          </a:prstGeom>
          <a:noFill/>
        </p:spPr>
        <p:txBody>
          <a:bodyPr wrap="square" rtlCol="0">
            <a:spAutoFit/>
          </a:bodyPr>
          <a:lstStyle/>
          <a:p>
            <a:r>
              <a:rPr lang="en-US" sz="2800" dirty="0"/>
              <a:t>We know our sample contains Men and Women</a:t>
            </a:r>
          </a:p>
          <a:p>
            <a:endParaRPr lang="en-US" sz="2800" dirty="0"/>
          </a:p>
          <a:p>
            <a:r>
              <a:rPr lang="en-US" sz="2800" dirty="0"/>
              <a:t>Try K=2 and see if that creates useful categories</a:t>
            </a:r>
          </a:p>
        </p:txBody>
      </p:sp>
    </p:spTree>
    <p:extLst>
      <p:ext uri="{BB962C8B-B14F-4D97-AF65-F5344CB8AC3E}">
        <p14:creationId xmlns:p14="http://schemas.microsoft.com/office/powerpoint/2010/main" val="1057203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04800" y="1295400"/>
            <a:ext cx="6679893" cy="5181600"/>
          </a:xfrm>
          <a:prstGeom prst="rect">
            <a:avLst/>
          </a:prstGeom>
        </p:spPr>
      </p:pic>
      <p:sp>
        <p:nvSpPr>
          <p:cNvPr id="3" name="Title 1"/>
          <p:cNvSpPr txBox="1">
            <a:spLocks/>
          </p:cNvSpPr>
          <p:nvPr/>
        </p:nvSpPr>
        <p:spPr>
          <a:xfrm>
            <a:off x="609600" y="304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K=3</a:t>
            </a:r>
          </a:p>
        </p:txBody>
      </p:sp>
      <p:sp>
        <p:nvSpPr>
          <p:cNvPr id="4" name="TextBox 3"/>
          <p:cNvSpPr txBox="1"/>
          <p:nvPr/>
        </p:nvSpPr>
        <p:spPr>
          <a:xfrm>
            <a:off x="6527800" y="876300"/>
            <a:ext cx="2298700" cy="4832092"/>
          </a:xfrm>
          <a:prstGeom prst="rect">
            <a:avLst/>
          </a:prstGeom>
          <a:noFill/>
        </p:spPr>
        <p:txBody>
          <a:bodyPr wrap="square" rtlCol="0">
            <a:spAutoFit/>
          </a:bodyPr>
          <a:lstStyle/>
          <a:p>
            <a:pPr lvl="0"/>
            <a:r>
              <a:rPr lang="en-US" sz="2800" dirty="0">
                <a:solidFill>
                  <a:prstClr val="black"/>
                </a:solidFill>
              </a:rPr>
              <a:t>But if we  know that we have women, men who are not basketball players, and men who are basketball players in the sample, try k=3</a:t>
            </a:r>
          </a:p>
        </p:txBody>
      </p:sp>
    </p:spTree>
    <p:extLst>
      <p:ext uri="{BB962C8B-B14F-4D97-AF65-F5344CB8AC3E}">
        <p14:creationId xmlns:p14="http://schemas.microsoft.com/office/powerpoint/2010/main" val="320939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1752600"/>
            <a:ext cx="6438900" cy="4905425"/>
          </a:xfrm>
          <a:prstGeom prst="rect">
            <a:avLst/>
          </a:prstGeom>
        </p:spPr>
      </p:pic>
      <p:sp>
        <p:nvSpPr>
          <p:cNvPr id="3" name="TextBox 2">
            <a:extLst>
              <a:ext uri="{FF2B5EF4-FFF2-40B4-BE49-F238E27FC236}">
                <a16:creationId xmlns:a16="http://schemas.microsoft.com/office/drawing/2014/main" id="{5FD455F3-687D-4113-B66E-CE0645E8EC0B}"/>
              </a:ext>
            </a:extLst>
          </p:cNvPr>
          <p:cNvSpPr txBox="1"/>
          <p:nvPr/>
        </p:nvSpPr>
        <p:spPr>
          <a:xfrm>
            <a:off x="304800" y="304800"/>
            <a:ext cx="8534400" cy="1200329"/>
          </a:xfrm>
          <a:prstGeom prst="rect">
            <a:avLst/>
          </a:prstGeom>
          <a:noFill/>
        </p:spPr>
        <p:txBody>
          <a:bodyPr wrap="square" rtlCol="0">
            <a:spAutoFit/>
          </a:bodyPr>
          <a:lstStyle/>
          <a:p>
            <a:r>
              <a:rPr lang="en-US" sz="2400" dirty="0"/>
              <a:t>Another commonly used clustering algorithm is called hierarchical clustering – it creates a tree structure of categories that are progressively more abstract – doesn’t label them</a:t>
            </a:r>
          </a:p>
        </p:txBody>
      </p:sp>
    </p:spTree>
    <p:extLst>
      <p:ext uri="{BB962C8B-B14F-4D97-AF65-F5344CB8AC3E}">
        <p14:creationId xmlns:p14="http://schemas.microsoft.com/office/powerpoint/2010/main" val="3556163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557" y="1676400"/>
            <a:ext cx="5451499" cy="3352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710026"/>
            <a:ext cx="2971800" cy="3140652"/>
          </a:xfrm>
          <a:prstGeom prst="rect">
            <a:avLst/>
          </a:prstGeom>
        </p:spPr>
      </p:pic>
      <p:sp>
        <p:nvSpPr>
          <p:cNvPr id="5" name="Title 1"/>
          <p:cNvSpPr txBox="1">
            <a:spLocks/>
          </p:cNvSpPr>
          <p:nvPr/>
        </p:nvSpPr>
        <p:spPr>
          <a:xfrm>
            <a:off x="609600"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Hierarchical Clustering Example</a:t>
            </a:r>
          </a:p>
        </p:txBody>
      </p:sp>
      <p:sp>
        <p:nvSpPr>
          <p:cNvPr id="6" name="Text Box 4"/>
          <p:cNvSpPr txBox="1">
            <a:spLocks noChangeArrowheads="1"/>
          </p:cNvSpPr>
          <p:nvPr/>
        </p:nvSpPr>
        <p:spPr bwMode="auto">
          <a:xfrm>
            <a:off x="2667000" y="960883"/>
            <a:ext cx="4319588"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200" b="1" dirty="0">
                <a:latin typeface="Arial" panose="020B0604020202020204" pitchFamily="34" charset="0"/>
              </a:rPr>
              <a:t>Charles Kemp, and Joshua B. Tenenbaum PNAS, “The Discovery of Structural Form” 2008;105:10687-10692</a:t>
            </a:r>
          </a:p>
        </p:txBody>
      </p:sp>
      <p:sp>
        <p:nvSpPr>
          <p:cNvPr id="4" name="TextBox 3"/>
          <p:cNvSpPr txBox="1"/>
          <p:nvPr/>
        </p:nvSpPr>
        <p:spPr>
          <a:xfrm>
            <a:off x="609600" y="5189104"/>
            <a:ext cx="8382000" cy="1384995"/>
          </a:xfrm>
          <a:prstGeom prst="rect">
            <a:avLst/>
          </a:prstGeom>
          <a:noFill/>
        </p:spPr>
        <p:txBody>
          <a:bodyPr wrap="square" rtlCol="0">
            <a:spAutoFit/>
          </a:bodyPr>
          <a:lstStyle/>
          <a:p>
            <a:r>
              <a:rPr lang="en-US" sz="2800" dirty="0">
                <a:solidFill>
                  <a:prstClr val="black"/>
                </a:solidFill>
              </a:rPr>
              <a:t>Start with each item in its own cluster, merge the two most similar clusters, recalculate similarity between clusters, do it again…  Builds a tree from the bottom up.</a:t>
            </a:r>
            <a:endParaRPr lang="en-US" sz="2800" dirty="0"/>
          </a:p>
        </p:txBody>
      </p:sp>
    </p:spTree>
    <p:extLst>
      <p:ext uri="{BB962C8B-B14F-4D97-AF65-F5344CB8AC3E}">
        <p14:creationId xmlns:p14="http://schemas.microsoft.com/office/powerpoint/2010/main" val="4194289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After We’ve Clustered, We Classify</a:t>
            </a:r>
          </a:p>
        </p:txBody>
      </p:sp>
      <p:sp>
        <p:nvSpPr>
          <p:cNvPr id="3" name="Content Placeholder 2"/>
          <p:cNvSpPr>
            <a:spLocks noGrp="1"/>
          </p:cNvSpPr>
          <p:nvPr>
            <p:ph idx="1"/>
          </p:nvPr>
        </p:nvSpPr>
        <p:spPr>
          <a:xfrm>
            <a:off x="487680" y="1417638"/>
            <a:ext cx="8229600" cy="5440362"/>
          </a:xfrm>
        </p:spPr>
        <p:txBody>
          <a:bodyPr>
            <a:normAutofit fontScale="85000" lnSpcReduction="10000"/>
          </a:bodyPr>
          <a:lstStyle/>
          <a:p>
            <a:r>
              <a:rPr lang="en-US" dirty="0"/>
              <a:t>Algorithms that create clusters or categories of similar items can be later used as classifiers by using the same similarity measures to compare the unclassified items against items that are labeled by category</a:t>
            </a:r>
          </a:p>
          <a:p>
            <a:r>
              <a:rPr lang="en-US" dirty="0"/>
              <a:t>Different approaches:</a:t>
            </a:r>
          </a:p>
          <a:p>
            <a:pPr lvl="1"/>
            <a:r>
              <a:rPr lang="en-US" sz="3300" dirty="0"/>
              <a:t>Compare against prototypes of each category, an average of all the properties of all the category members</a:t>
            </a:r>
          </a:p>
          <a:p>
            <a:pPr lvl="1"/>
            <a:r>
              <a:rPr lang="en-US" sz="3300" dirty="0"/>
              <a:t>Compare against examples that are close to the center of each category (“nearest neighbors”)</a:t>
            </a:r>
          </a:p>
          <a:p>
            <a:pPr lvl="1"/>
            <a:r>
              <a:rPr lang="en-US" sz="3300" dirty="0"/>
              <a:t>Compare against the examples that are near category boundaries  (“support vectors”)</a:t>
            </a:r>
          </a:p>
        </p:txBody>
      </p:sp>
    </p:spTree>
    <p:extLst>
      <p:ext uri="{BB962C8B-B14F-4D97-AF65-F5344CB8AC3E}">
        <p14:creationId xmlns:p14="http://schemas.microsoft.com/office/powerpoint/2010/main" val="81731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3785652"/>
          </a:xfrm>
          <a:prstGeom prst="rect">
            <a:avLst/>
          </a:prstGeom>
          <a:noFill/>
        </p:spPr>
        <p:txBody>
          <a:bodyPr wrap="square" rtlCol="0">
            <a:spAutoFit/>
          </a:bodyPr>
          <a:lstStyle/>
          <a:p>
            <a:r>
              <a:rPr lang="en-US" sz="6000" dirty="0">
                <a:solidFill>
                  <a:srgbClr val="FF0000"/>
                </a:solidFill>
              </a:rPr>
              <a:t>Text Classification using </a:t>
            </a:r>
            <a:r>
              <a:rPr lang="en-US" sz="6000" dirty="0" err="1">
                <a:solidFill>
                  <a:srgbClr val="FF0000"/>
                </a:solidFill>
              </a:rPr>
              <a:t>Zipf</a:t>
            </a:r>
            <a:r>
              <a:rPr lang="en-US" sz="6000" dirty="0">
                <a:solidFill>
                  <a:srgbClr val="FF0000"/>
                </a:solidFill>
              </a:rPr>
              <a:t> Distribution &amp; Similarity</a:t>
            </a:r>
          </a:p>
        </p:txBody>
      </p:sp>
    </p:spTree>
    <p:extLst>
      <p:ext uri="{BB962C8B-B14F-4D97-AF65-F5344CB8AC3E}">
        <p14:creationId xmlns:p14="http://schemas.microsoft.com/office/powerpoint/2010/main" val="3639858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448800" cy="1143000"/>
          </a:xfrm>
        </p:spPr>
        <p:txBody>
          <a:bodyPr>
            <a:normAutofit fontScale="90000"/>
          </a:bodyPr>
          <a:lstStyle/>
          <a:p>
            <a:r>
              <a:rPr lang="en-US" b="1" dirty="0"/>
              <a:t>Classification using </a:t>
            </a:r>
            <a:br>
              <a:rPr lang="en-US" b="1" dirty="0"/>
            </a:br>
            <a:r>
              <a:rPr lang="en-US" b="1" dirty="0"/>
              <a:t>N-Grams</a:t>
            </a:r>
            <a:endParaRPr lang="en-US" dirty="0"/>
          </a:p>
        </p:txBody>
      </p:sp>
      <p:sp>
        <p:nvSpPr>
          <p:cNvPr id="3" name="Content Placeholder 2"/>
          <p:cNvSpPr>
            <a:spLocks noGrp="1"/>
          </p:cNvSpPr>
          <p:nvPr>
            <p:ph idx="1"/>
          </p:nvPr>
        </p:nvSpPr>
        <p:spPr>
          <a:xfrm>
            <a:off x="457200" y="1371600"/>
            <a:ext cx="8686800" cy="5287963"/>
          </a:xfrm>
        </p:spPr>
        <p:txBody>
          <a:bodyPr>
            <a:normAutofit fontScale="70000" lnSpcReduction="20000"/>
          </a:bodyPr>
          <a:lstStyle/>
          <a:p>
            <a:r>
              <a:rPr lang="en-US" sz="4000" dirty="0"/>
              <a:t>A text can be sliced into a set of overlapping N-grams, an N-character contiguous “slice”</a:t>
            </a:r>
          </a:p>
          <a:p>
            <a:r>
              <a:rPr lang="en-US" sz="4000" dirty="0"/>
              <a:t>The word “TEXT” can be composed of these N-grams:</a:t>
            </a:r>
          </a:p>
          <a:p>
            <a:pPr lvl="1"/>
            <a:r>
              <a:rPr lang="en-US" sz="4000" dirty="0" err="1"/>
              <a:t>Uni</a:t>
            </a:r>
            <a:r>
              <a:rPr lang="en-US" sz="4000" dirty="0"/>
              <a:t>-grams:  _, T, E, X, T, _</a:t>
            </a:r>
          </a:p>
          <a:p>
            <a:pPr lvl="1"/>
            <a:r>
              <a:rPr lang="en-US" sz="4000" dirty="0"/>
              <a:t>Bi-grams:  _T, TE, EX, XT, T_</a:t>
            </a:r>
          </a:p>
          <a:p>
            <a:pPr lvl="1"/>
            <a:r>
              <a:rPr lang="en-US" sz="4000" dirty="0"/>
              <a:t>Tri-grams:  _TE, TEX, EXT, XT_, T__</a:t>
            </a:r>
          </a:p>
          <a:p>
            <a:pPr lvl="1"/>
            <a:r>
              <a:rPr lang="en-US" sz="4000" dirty="0"/>
              <a:t>Quad-grams:  _TEX, TEXT, EXT_, XT__, T___</a:t>
            </a:r>
          </a:p>
          <a:p>
            <a:pPr lvl="1"/>
            <a:endParaRPr lang="en-US" sz="4000" dirty="0"/>
          </a:p>
          <a:p>
            <a:pPr>
              <a:buNone/>
            </a:pPr>
            <a:r>
              <a:rPr lang="en-US" sz="4000" dirty="0"/>
              <a:t>    (</a:t>
            </a:r>
            <a:r>
              <a:rPr lang="en-US" sz="4000" dirty="0">
                <a:hlinkClick r:id="rId3"/>
              </a:rPr>
              <a:t>The Google Books “N-gram viewer”  </a:t>
            </a:r>
            <a:r>
              <a:rPr lang="en-US" sz="4000" dirty="0"/>
              <a:t>enables the “quantitative analysis of culture” via analysis of usage trends for words and grammatical constructions)</a:t>
            </a:r>
          </a:p>
          <a:p>
            <a:pPr lvl="1"/>
            <a:endParaRPr lang="en-US" dirty="0"/>
          </a:p>
          <a:p>
            <a:endParaRPr lang="en-US" dirty="0"/>
          </a:p>
        </p:txBody>
      </p:sp>
    </p:spTree>
    <p:extLst>
      <p:ext uri="{BB962C8B-B14F-4D97-AF65-F5344CB8AC3E}">
        <p14:creationId xmlns:p14="http://schemas.microsoft.com/office/powerpoint/2010/main" val="154795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a:t>N-Gram Frequency </a:t>
            </a:r>
            <a:br>
              <a:rPr lang="en-US" b="1" dirty="0"/>
            </a:br>
            <a:r>
              <a:rPr lang="en-US" b="1" dirty="0"/>
              <a:t> in European Languages</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990600" y="1219200"/>
            <a:ext cx="6725623" cy="4122642"/>
          </a:xfrm>
          <a:prstGeom prst="rect">
            <a:avLst/>
          </a:prstGeom>
          <a:noFill/>
          <a:ln w="9525">
            <a:noFill/>
            <a:miter lim="800000"/>
            <a:headEnd/>
            <a:tailEnd/>
          </a:ln>
        </p:spPr>
      </p:pic>
      <p:sp>
        <p:nvSpPr>
          <p:cNvPr id="6" name="TextBox 5"/>
          <p:cNvSpPr txBox="1"/>
          <p:nvPr/>
        </p:nvSpPr>
        <p:spPr>
          <a:xfrm>
            <a:off x="914400" y="6324600"/>
            <a:ext cx="7696200" cy="369332"/>
          </a:xfrm>
          <a:prstGeom prst="rect">
            <a:avLst/>
          </a:prstGeom>
          <a:noFill/>
        </p:spPr>
        <p:txBody>
          <a:bodyPr wrap="square" rtlCol="0">
            <a:spAutoFit/>
          </a:bodyPr>
          <a:lstStyle/>
          <a:p>
            <a:r>
              <a:rPr lang="en-US" dirty="0"/>
              <a:t>(Grefenstette, “Comparing two language identification schemes,” 1995)</a:t>
            </a:r>
          </a:p>
        </p:txBody>
      </p:sp>
      <p:sp>
        <p:nvSpPr>
          <p:cNvPr id="5" name="Rectangle 4"/>
          <p:cNvSpPr/>
          <p:nvPr/>
        </p:nvSpPr>
        <p:spPr>
          <a:xfrm>
            <a:off x="457200" y="5486400"/>
            <a:ext cx="8077200" cy="830997"/>
          </a:xfrm>
          <a:prstGeom prst="rect">
            <a:avLst/>
          </a:prstGeom>
        </p:spPr>
        <p:txBody>
          <a:bodyPr wrap="square">
            <a:spAutoFit/>
          </a:bodyPr>
          <a:lstStyle/>
          <a:p>
            <a:pPr>
              <a:buNone/>
            </a:pPr>
            <a:r>
              <a:rPr lang="en-US" sz="2400" dirty="0"/>
              <a:t>The highest frequency N-grams are generally single characters, function words, and the most common prefixes and suffixes</a:t>
            </a:r>
          </a:p>
        </p:txBody>
      </p:sp>
    </p:spTree>
    <p:extLst>
      <p:ext uri="{BB962C8B-B14F-4D97-AF65-F5344CB8AC3E}">
        <p14:creationId xmlns:p14="http://schemas.microsoft.com/office/powerpoint/2010/main" val="3392548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a:t>Identifying a Language</a:t>
            </a:r>
            <a:endParaRPr lang="en-US" dirty="0"/>
          </a:p>
        </p:txBody>
      </p:sp>
      <p:sp>
        <p:nvSpPr>
          <p:cNvPr id="8" name="Content Placeholder 7"/>
          <p:cNvSpPr>
            <a:spLocks noGrp="1"/>
          </p:cNvSpPr>
          <p:nvPr>
            <p:ph idx="1"/>
          </p:nvPr>
        </p:nvSpPr>
        <p:spPr/>
        <p:txBody>
          <a:bodyPr>
            <a:normAutofit lnSpcReduction="10000"/>
          </a:bodyPr>
          <a:lstStyle/>
          <a:p>
            <a:r>
              <a:rPr lang="en-US" dirty="0"/>
              <a:t>The N-grams in collections of documents from known languages are arranged in decreasing frequency (or probability) order (cf. </a:t>
            </a:r>
            <a:r>
              <a:rPr lang="en-US" dirty="0" err="1"/>
              <a:t>Zipf’s</a:t>
            </a:r>
            <a:r>
              <a:rPr lang="en-US" dirty="0"/>
              <a:t> Law)</a:t>
            </a:r>
          </a:p>
          <a:p>
            <a:r>
              <a:rPr lang="en-US" dirty="0"/>
              <a:t>The same representation is created for a document in the unknown language</a:t>
            </a:r>
          </a:p>
          <a:p>
            <a:r>
              <a:rPr lang="en-US" dirty="0"/>
              <a:t>The document N-gram vector is compared to the N-gram vectors for each language, and </a:t>
            </a:r>
            <a:r>
              <a:rPr lang="en-US" dirty="0">
                <a:solidFill>
                  <a:srgbClr val="FF0000"/>
                </a:solidFill>
              </a:rPr>
              <a:t>the nearest vector identifies the document’s language</a:t>
            </a:r>
          </a:p>
          <a:p>
            <a:pPr>
              <a:buNone/>
            </a:pPr>
            <a:endParaRPr lang="en-US" dirty="0"/>
          </a:p>
        </p:txBody>
      </p:sp>
    </p:spTree>
    <p:extLst>
      <p:ext uri="{BB962C8B-B14F-4D97-AF65-F5344CB8AC3E}">
        <p14:creationId xmlns:p14="http://schemas.microsoft.com/office/powerpoint/2010/main" val="827833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40929"/>
            <a:ext cx="8915400" cy="3508653"/>
          </a:xfrm>
          <a:prstGeom prst="rect">
            <a:avLst/>
          </a:prstGeom>
          <a:noFill/>
        </p:spPr>
        <p:txBody>
          <a:bodyPr wrap="square" rtlCol="0">
            <a:spAutoFit/>
          </a:bodyPr>
          <a:lstStyle/>
          <a:p>
            <a:pPr algn="ctr"/>
            <a:br>
              <a:rPr lang="en-US" sz="6000" dirty="0">
                <a:solidFill>
                  <a:srgbClr val="FF0000"/>
                </a:solidFill>
              </a:rPr>
            </a:br>
            <a:r>
              <a:rPr lang="en-US" sz="5400" dirty="0">
                <a:solidFill>
                  <a:srgbClr val="FF0000"/>
                </a:solidFill>
              </a:rPr>
              <a:t>Sensemaking &amp; Organizing on Machine Learning &amp;  Computational Classification</a:t>
            </a:r>
          </a:p>
        </p:txBody>
      </p:sp>
    </p:spTree>
    <p:extLst>
      <p:ext uri="{BB962C8B-B14F-4D97-AF65-F5344CB8AC3E}">
        <p14:creationId xmlns:p14="http://schemas.microsoft.com/office/powerpoint/2010/main" val="409248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700"/>
            <a:ext cx="8458200" cy="1143000"/>
          </a:xfrm>
        </p:spPr>
        <p:txBody>
          <a:bodyPr>
            <a:noAutofit/>
          </a:bodyPr>
          <a:lstStyle/>
          <a:p>
            <a:r>
              <a:rPr lang="en-US" sz="3600" b="1" dirty="0"/>
              <a:t>A Simple 2-Category Classification Problem</a:t>
            </a:r>
          </a:p>
        </p:txBody>
      </p:sp>
      <p:pic>
        <p:nvPicPr>
          <p:cNvPr id="4" name="Picture 3"/>
          <p:cNvPicPr>
            <a:picLocks noChangeAspect="1"/>
          </p:cNvPicPr>
          <p:nvPr/>
        </p:nvPicPr>
        <p:blipFill>
          <a:blip r:embed="rId3"/>
          <a:stretch>
            <a:fillRect/>
          </a:stretch>
        </p:blipFill>
        <p:spPr>
          <a:xfrm>
            <a:off x="520700" y="2663928"/>
            <a:ext cx="6748355" cy="4194072"/>
          </a:xfrm>
          <a:prstGeom prst="rect">
            <a:avLst/>
          </a:prstGeom>
        </p:spPr>
      </p:pic>
      <p:sp>
        <p:nvSpPr>
          <p:cNvPr id="8" name="Rectangle 7"/>
          <p:cNvSpPr/>
          <p:nvPr/>
        </p:nvSpPr>
        <p:spPr>
          <a:xfrm>
            <a:off x="520700" y="999444"/>
            <a:ext cx="8394700" cy="2092881"/>
          </a:xfrm>
          <a:prstGeom prst="rect">
            <a:avLst/>
          </a:prstGeom>
        </p:spPr>
        <p:txBody>
          <a:bodyPr wrap="square">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t>Here we have some “labeled data”-- a dataset with 2 features for each person being classified and the category each belongs to.</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t>We then are given 3 new people with their feature values and our task it the classify them as adult or child.</a:t>
            </a:r>
          </a:p>
          <a:p>
            <a:pPr marL="160729" lvl="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solidFill>
                <a:prstClr val="black"/>
              </a:solidFill>
              <a:latin typeface="UC Berkeley OS Sign"/>
              <a:sym typeface="UC Berkeley OS Sign"/>
            </a:endParaRPr>
          </a:p>
        </p:txBody>
      </p:sp>
      <p:sp>
        <p:nvSpPr>
          <p:cNvPr id="3" name="TextBox 2">
            <a:extLst>
              <a:ext uri="{FF2B5EF4-FFF2-40B4-BE49-F238E27FC236}">
                <a16:creationId xmlns:a16="http://schemas.microsoft.com/office/drawing/2014/main" id="{5053185D-A879-4B41-BF7E-587A2962B962}"/>
              </a:ext>
            </a:extLst>
          </p:cNvPr>
          <p:cNvSpPr txBox="1"/>
          <p:nvPr/>
        </p:nvSpPr>
        <p:spPr>
          <a:xfrm>
            <a:off x="4356100" y="5410200"/>
            <a:ext cx="4267200" cy="1077218"/>
          </a:xfrm>
          <a:prstGeom prst="rect">
            <a:avLst/>
          </a:prstGeom>
          <a:noFill/>
        </p:spPr>
        <p:txBody>
          <a:bodyPr wrap="square" rtlCol="0">
            <a:spAutoFit/>
          </a:bodyPr>
          <a:lstStyle/>
          <a:p>
            <a:r>
              <a:rPr lang="en-US" sz="3200" b="1" i="1" dirty="0">
                <a:solidFill>
                  <a:srgbClr val="FF0000"/>
                </a:solidFill>
              </a:rPr>
              <a:t>Why is this a “simple”</a:t>
            </a:r>
          </a:p>
          <a:p>
            <a:r>
              <a:rPr lang="en-US" sz="3200" b="1" i="1" dirty="0">
                <a:solidFill>
                  <a:srgbClr val="FF0000"/>
                </a:solidFill>
              </a:rPr>
              <a:t>classification problem?</a:t>
            </a:r>
          </a:p>
        </p:txBody>
      </p:sp>
    </p:spTree>
    <p:extLst>
      <p:ext uri="{BB962C8B-B14F-4D97-AF65-F5344CB8AC3E}">
        <p14:creationId xmlns:p14="http://schemas.microsoft.com/office/powerpoint/2010/main" val="41443015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5240"/>
            <a:ext cx="8229600" cy="2057400"/>
          </a:xfrm>
        </p:spPr>
        <p:txBody>
          <a:bodyPr>
            <a:normAutofit/>
          </a:bodyPr>
          <a:lstStyle/>
          <a:p>
            <a:r>
              <a:rPr lang="en-US" b="1" dirty="0"/>
              <a:t>The S &amp; O Perspective on the </a:t>
            </a:r>
            <a:br>
              <a:rPr lang="en-US" b="1" dirty="0"/>
            </a:br>
            <a:r>
              <a:rPr lang="en-US" b="1" dirty="0"/>
              <a:t>Supervised Learning process</a:t>
            </a:r>
            <a:endParaRPr lang="en-US" dirty="0"/>
          </a:p>
        </p:txBody>
      </p:sp>
      <p:sp>
        <p:nvSpPr>
          <p:cNvPr id="3" name="Content Placeholder 2"/>
          <p:cNvSpPr>
            <a:spLocks noGrp="1"/>
          </p:cNvSpPr>
          <p:nvPr>
            <p:ph idx="1"/>
          </p:nvPr>
        </p:nvSpPr>
        <p:spPr>
          <a:xfrm>
            <a:off x="45720" y="1676400"/>
            <a:ext cx="8991600" cy="4800600"/>
          </a:xfrm>
        </p:spPr>
        <p:txBody>
          <a:bodyPr>
            <a:noAutofit/>
          </a:bodyPr>
          <a:lstStyle/>
          <a:p>
            <a:r>
              <a:rPr lang="en-US" sz="2400" dirty="0"/>
              <a:t>Specify classes (categories) </a:t>
            </a:r>
          </a:p>
          <a:p>
            <a:pPr lvl="1"/>
            <a:r>
              <a:rPr lang="en-US" sz="2400" dirty="0"/>
              <a:t>How many classes should there be? What biases does the system embody? What is the “warrant” for the classes?</a:t>
            </a:r>
          </a:p>
          <a:p>
            <a:r>
              <a:rPr lang="en-US" sz="2400" dirty="0"/>
              <a:t>Label examples</a:t>
            </a:r>
          </a:p>
          <a:p>
            <a:pPr lvl="1"/>
            <a:r>
              <a:rPr lang="en-US" sz="2400" dirty="0"/>
              <a:t>Are the examples representative?  How are they selected?  A larger training set might discover more classes.</a:t>
            </a:r>
          </a:p>
          <a:p>
            <a:pPr lvl="1"/>
            <a:r>
              <a:rPr lang="en-US" sz="2400" dirty="0"/>
              <a:t>Who does the labeling?  Can you find enough experts to label a large enough training set? Is the labeling process reliable? </a:t>
            </a:r>
          </a:p>
          <a:p>
            <a:r>
              <a:rPr lang="en-US" sz="2400" dirty="0"/>
              <a:t>Extract features / Choose a classifier algorithm</a:t>
            </a:r>
          </a:p>
          <a:p>
            <a:pPr lvl="1"/>
            <a:r>
              <a:rPr lang="en-US" sz="2400" dirty="0"/>
              <a:t>How are the features that are identified influenced by the system of classes?  More classes means that more features will be needed, but they might be less interpretable  </a:t>
            </a:r>
          </a:p>
        </p:txBody>
      </p:sp>
    </p:spTree>
    <p:extLst>
      <p:ext uri="{BB962C8B-B14F-4D97-AF65-F5344CB8AC3E}">
        <p14:creationId xmlns:p14="http://schemas.microsoft.com/office/powerpoint/2010/main" val="1038823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 &amp; O Perspective on the </a:t>
            </a:r>
            <a:br>
              <a:rPr lang="en-US" b="1" dirty="0"/>
            </a:br>
            <a:r>
              <a:rPr lang="en-US" b="1" dirty="0"/>
              <a:t>Machine Learning product</a:t>
            </a:r>
            <a:endParaRPr lang="en-US" dirty="0"/>
          </a:p>
        </p:txBody>
      </p:sp>
      <p:sp>
        <p:nvSpPr>
          <p:cNvPr id="3" name="Content Placeholder 2"/>
          <p:cNvSpPr>
            <a:spLocks noGrp="1"/>
          </p:cNvSpPr>
          <p:nvPr>
            <p:ph idx="1"/>
          </p:nvPr>
        </p:nvSpPr>
        <p:spPr>
          <a:xfrm>
            <a:off x="228600" y="1752600"/>
            <a:ext cx="8686800" cy="4525963"/>
          </a:xfrm>
        </p:spPr>
        <p:txBody>
          <a:bodyPr>
            <a:noAutofit/>
          </a:bodyPr>
          <a:lstStyle/>
          <a:p>
            <a:r>
              <a:rPr lang="en-US" sz="2400" dirty="0"/>
              <a:t>One important way in which ML approaches differ is the extent to how the classifier works can be interpreted in by people</a:t>
            </a:r>
          </a:p>
          <a:p>
            <a:r>
              <a:rPr lang="en-US" sz="2400" dirty="0"/>
              <a:t>For some classification problems it might not matter (e.g., predicting the weather), but for others interpretability could be required by law, by common sense, or by ethical guidelines</a:t>
            </a:r>
          </a:p>
          <a:p>
            <a:r>
              <a:rPr lang="en-US" sz="2400" dirty="0"/>
              <a:t>Many supervised learning techniques are not interesting from a S&amp;O perspective because they just trying to do what people do at greater speed and scale and don’t provide new insight</a:t>
            </a:r>
          </a:p>
          <a:p>
            <a:r>
              <a:rPr lang="en-US" sz="2400" dirty="0"/>
              <a:t>On the other hand, unsupervised learning programs that try to discover categories can provide new insights</a:t>
            </a:r>
          </a:p>
          <a:p>
            <a:r>
              <a:rPr lang="en-US" sz="2400" dirty="0"/>
              <a:t>Likewise, approaches that reduce the dimensionality of resource description can provide insight</a:t>
            </a:r>
          </a:p>
        </p:txBody>
      </p:sp>
    </p:spTree>
    <p:extLst>
      <p:ext uri="{BB962C8B-B14F-4D97-AF65-F5344CB8AC3E}">
        <p14:creationId xmlns:p14="http://schemas.microsoft.com/office/powerpoint/2010/main" val="524615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40929"/>
            <a:ext cx="8915400" cy="1846659"/>
          </a:xfrm>
          <a:prstGeom prst="rect">
            <a:avLst/>
          </a:prstGeom>
          <a:noFill/>
        </p:spPr>
        <p:txBody>
          <a:bodyPr wrap="square" rtlCol="0">
            <a:spAutoFit/>
          </a:bodyPr>
          <a:lstStyle/>
          <a:p>
            <a:pPr algn="ctr"/>
            <a:br>
              <a:rPr lang="en-US" sz="6000" dirty="0">
                <a:solidFill>
                  <a:srgbClr val="FF0000"/>
                </a:solidFill>
              </a:rPr>
            </a:br>
            <a:r>
              <a:rPr lang="en-US" sz="5400" dirty="0">
                <a:solidFill>
                  <a:srgbClr val="FF0000"/>
                </a:solidFill>
              </a:rPr>
              <a:t>EPILOG</a:t>
            </a:r>
          </a:p>
        </p:txBody>
      </p:sp>
    </p:spTree>
    <p:extLst>
      <p:ext uri="{BB962C8B-B14F-4D97-AF65-F5344CB8AC3E}">
        <p14:creationId xmlns:p14="http://schemas.microsoft.com/office/powerpoint/2010/main" val="33616621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81000"/>
            <a:ext cx="86106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The Course in One Slide</a:t>
            </a:r>
          </a:p>
        </p:txBody>
      </p:sp>
      <p:sp>
        <p:nvSpPr>
          <p:cNvPr id="6" name="Rectangle 5"/>
          <p:cNvSpPr/>
          <p:nvPr/>
        </p:nvSpPr>
        <p:spPr>
          <a:xfrm>
            <a:off x="304800" y="838200"/>
            <a:ext cx="8610600" cy="6658135"/>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r>
              <a:rPr lang="en-US" sz="3200" dirty="0"/>
              <a:t>When something "makes sense” or " is organized” we are </a:t>
            </a:r>
            <a:r>
              <a:rPr lang="en-US" sz="3200" dirty="0">
                <a:solidFill>
                  <a:srgbClr val="FF0000"/>
                </a:solidFill>
              </a:rPr>
              <a:t>imposing or discovering order </a:t>
            </a:r>
            <a:r>
              <a:rPr lang="en-US" sz="3200" dirty="0"/>
              <a:t>in the arrangement of concepts, events, or resources of some kind.   </a:t>
            </a:r>
          </a:p>
          <a:p>
            <a:endParaRPr lang="en-US" sz="3200" dirty="0"/>
          </a:p>
          <a:p>
            <a:r>
              <a:rPr lang="en-US" sz="3200" dirty="0"/>
              <a:t>Sensemaking and organizing are </a:t>
            </a:r>
            <a:r>
              <a:rPr lang="en-US" sz="3200" dirty="0">
                <a:solidFill>
                  <a:srgbClr val="FF0000"/>
                </a:solidFill>
              </a:rPr>
              <a:t>fundamental human activities </a:t>
            </a:r>
            <a:r>
              <a:rPr lang="en-US" sz="3200" dirty="0"/>
              <a:t>that raise many multi- or trans-disciplinary questions about </a:t>
            </a:r>
            <a:r>
              <a:rPr lang="en-US" sz="3200" dirty="0">
                <a:solidFill>
                  <a:srgbClr val="FF0000"/>
                </a:solidFill>
              </a:rPr>
              <a:t>perception</a:t>
            </a:r>
            <a:r>
              <a:rPr lang="en-US" sz="3200" dirty="0"/>
              <a:t>, </a:t>
            </a:r>
            <a:r>
              <a:rPr lang="en-US" sz="3200" dirty="0">
                <a:solidFill>
                  <a:srgbClr val="FF0000"/>
                </a:solidFill>
              </a:rPr>
              <a:t>knowledge</a:t>
            </a:r>
            <a:r>
              <a:rPr lang="en-US" sz="3200" dirty="0"/>
              <a:t>, </a:t>
            </a:r>
            <a:r>
              <a:rPr lang="en-US" sz="3200" dirty="0">
                <a:solidFill>
                  <a:srgbClr val="FF0000"/>
                </a:solidFill>
              </a:rPr>
              <a:t>decision making</a:t>
            </a:r>
            <a:r>
              <a:rPr lang="en-US" sz="3200" dirty="0"/>
              <a:t>, </a:t>
            </a:r>
            <a:r>
              <a:rPr lang="en-US" sz="3200" dirty="0">
                <a:solidFill>
                  <a:srgbClr val="FF0000"/>
                </a:solidFill>
              </a:rPr>
              <a:t>interaction</a:t>
            </a:r>
            <a:r>
              <a:rPr lang="en-US" sz="3200" dirty="0"/>
              <a:t> with things and with other people, </a:t>
            </a:r>
            <a:r>
              <a:rPr lang="en-US" sz="3200" dirty="0">
                <a:solidFill>
                  <a:srgbClr val="FF0000"/>
                </a:solidFill>
              </a:rPr>
              <a:t>values</a:t>
            </a:r>
            <a:r>
              <a:rPr lang="en-US" sz="3200" dirty="0"/>
              <a:t> and </a:t>
            </a:r>
            <a:r>
              <a:rPr lang="en-US" sz="3200" dirty="0">
                <a:solidFill>
                  <a:srgbClr val="FF0000"/>
                </a:solidFill>
              </a:rPr>
              <a:t>value creation.</a:t>
            </a:r>
          </a:p>
          <a:p>
            <a:r>
              <a:rPr lang="en-US" sz="3200" dirty="0"/>
              <a:t> </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Tree>
    <p:extLst>
      <p:ext uri="{BB962C8B-B14F-4D97-AF65-F5344CB8AC3E}">
        <p14:creationId xmlns:p14="http://schemas.microsoft.com/office/powerpoint/2010/main" val="3480126650"/>
      </p:ext>
    </p:extLst>
  </p:cSld>
  <p:clrMapOvr>
    <a:masterClrMapping/>
  </p:clrMapOvr>
  <p:transition advTm="12331"/>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81000"/>
            <a:ext cx="86106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Plan for the Course</a:t>
            </a:r>
          </a:p>
        </p:txBody>
      </p:sp>
      <p:sp>
        <p:nvSpPr>
          <p:cNvPr id="6" name="Rectangle 5"/>
          <p:cNvSpPr/>
          <p:nvPr/>
        </p:nvSpPr>
        <p:spPr>
          <a:xfrm>
            <a:off x="340242" y="976498"/>
            <a:ext cx="8001000" cy="5559950"/>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r>
              <a:rPr lang="en-US" sz="3200" dirty="0"/>
              <a:t>We can analyze sensemaking and organizing from </a:t>
            </a:r>
            <a:r>
              <a:rPr lang="en-US" sz="3200" dirty="0">
                <a:solidFill>
                  <a:srgbClr val="FF0000"/>
                </a:solidFill>
              </a:rPr>
              <a:t>four interrelated perspectives</a:t>
            </a:r>
            <a:r>
              <a:rPr lang="en-US" sz="3200" dirty="0"/>
              <a:t>:</a:t>
            </a:r>
          </a:p>
          <a:p>
            <a:pPr marL="457200" indent="-457200">
              <a:buFont typeface="Arial" panose="020B0604020202020204" pitchFamily="34" charset="0"/>
              <a:buChar char="•"/>
            </a:pPr>
            <a:r>
              <a:rPr lang="en-US" sz="3200" dirty="0"/>
              <a:t>As an individual (</a:t>
            </a:r>
            <a:r>
              <a:rPr lang="en-US" sz="3200" dirty="0">
                <a:solidFill>
                  <a:srgbClr val="FF0000"/>
                </a:solidFill>
              </a:rPr>
              <a:t>psychology</a:t>
            </a:r>
            <a:r>
              <a:rPr lang="en-US" sz="3200" dirty="0"/>
              <a:t> and </a:t>
            </a:r>
            <a:r>
              <a:rPr lang="en-US" sz="3200" dirty="0">
                <a:solidFill>
                  <a:srgbClr val="FF0000"/>
                </a:solidFill>
              </a:rPr>
              <a:t>philosophy</a:t>
            </a:r>
            <a:r>
              <a:rPr lang="en-US" sz="3200" dirty="0"/>
              <a:t>)</a:t>
            </a:r>
          </a:p>
          <a:p>
            <a:pPr marL="457200" indent="-457200">
              <a:buFont typeface="Arial" panose="020B0604020202020204" pitchFamily="34" charset="0"/>
              <a:buChar char="•"/>
            </a:pPr>
            <a:r>
              <a:rPr lang="en-US" sz="3200" dirty="0"/>
              <a:t>As a member of a social, cultural, or language community (</a:t>
            </a:r>
            <a:r>
              <a:rPr lang="en-US" sz="3200" dirty="0">
                <a:solidFill>
                  <a:srgbClr val="FF0000"/>
                </a:solidFill>
              </a:rPr>
              <a:t>linguistics</a:t>
            </a:r>
            <a:r>
              <a:rPr lang="en-US" sz="3200" dirty="0"/>
              <a:t> and </a:t>
            </a:r>
            <a:r>
              <a:rPr lang="en-US" sz="3200" dirty="0">
                <a:solidFill>
                  <a:srgbClr val="FF0000"/>
                </a:solidFill>
              </a:rPr>
              <a:t>sociology</a:t>
            </a:r>
            <a:r>
              <a:rPr lang="en-US" sz="3200" dirty="0"/>
              <a:t>)</a:t>
            </a:r>
          </a:p>
          <a:p>
            <a:pPr marL="457200" indent="-457200">
              <a:buFont typeface="Arial" panose="020B0604020202020204" pitchFamily="34" charset="0"/>
              <a:buChar char="•"/>
            </a:pPr>
            <a:r>
              <a:rPr lang="en-US" sz="3200" dirty="0"/>
              <a:t>In institutional contexts (</a:t>
            </a:r>
            <a:r>
              <a:rPr lang="en-US" sz="3200" dirty="0">
                <a:solidFill>
                  <a:srgbClr val="FF0000"/>
                </a:solidFill>
              </a:rPr>
              <a:t>law</a:t>
            </a:r>
            <a:r>
              <a:rPr lang="en-US" sz="3200" dirty="0"/>
              <a:t> and </a:t>
            </a:r>
            <a:r>
              <a:rPr lang="en-US" sz="3200" dirty="0">
                <a:solidFill>
                  <a:srgbClr val="FF0000"/>
                </a:solidFill>
              </a:rPr>
              <a:t>business</a:t>
            </a:r>
            <a:r>
              <a:rPr lang="en-US" sz="3200" dirty="0"/>
              <a:t>)</a:t>
            </a:r>
          </a:p>
          <a:p>
            <a:pPr marL="457200" indent="-457200">
              <a:buFont typeface="Arial" panose="020B0604020202020204" pitchFamily="34" charset="0"/>
              <a:buChar char="•"/>
            </a:pPr>
            <a:r>
              <a:rPr lang="en-US" sz="3200" dirty="0"/>
              <a:t>In data-intensive or scientific contexts (</a:t>
            </a:r>
            <a:r>
              <a:rPr lang="en-US" sz="3200" dirty="0">
                <a:solidFill>
                  <a:srgbClr val="FF0000"/>
                </a:solidFill>
              </a:rPr>
              <a:t>statistics</a:t>
            </a:r>
            <a:r>
              <a:rPr lang="en-US" sz="3200" dirty="0"/>
              <a:t>, </a:t>
            </a:r>
            <a:r>
              <a:rPr lang="en-US" sz="3200" dirty="0">
                <a:solidFill>
                  <a:srgbClr val="FF0000"/>
                </a:solidFill>
              </a:rPr>
              <a:t>computer science</a:t>
            </a:r>
            <a:r>
              <a:rPr lang="en-US" sz="3200" dirty="0"/>
              <a:t>, </a:t>
            </a:r>
            <a:r>
              <a:rPr lang="en-US" sz="3200" dirty="0">
                <a:solidFill>
                  <a:srgbClr val="FF0000"/>
                </a:solidFill>
              </a:rPr>
              <a:t>info visualization</a:t>
            </a:r>
            <a:r>
              <a:rPr lang="en-US" sz="3200" dirty="0"/>
              <a:t>).</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298975011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600" b="1" dirty="0"/>
            </a:br>
            <a:r>
              <a:rPr lang="en-US" sz="3600" b="1" dirty="0"/>
              <a:t> </a:t>
            </a:r>
            <a:r>
              <a:rPr lang="en-US" sz="4000" b="1" dirty="0"/>
              <a:t>This is NOT the end of S&amp;O</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75063" y="1828800"/>
            <a:ext cx="8382000" cy="4604624"/>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It IS the end of my lectures: 1000+ pages of assigned reading, many assignments, 26 class meetings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But how you think and talk about cognitive science, information, sensemaking, and organizing has changed immensely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 hope) this transformation will shape the remainder of your Berkeley experience and the rest of your personal and professional lives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Thank you for giving me the privilege of helping with this transformation</a:t>
            </a:r>
          </a:p>
        </p:txBody>
      </p:sp>
    </p:spTree>
    <p:extLst>
      <p:ext uri="{BB962C8B-B14F-4D97-AF65-F5344CB8AC3E}">
        <p14:creationId xmlns:p14="http://schemas.microsoft.com/office/powerpoint/2010/main" val="41877418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56" y="381000"/>
            <a:ext cx="8229600" cy="1143000"/>
          </a:xfrm>
        </p:spPr>
        <p:txBody>
          <a:bodyPr>
            <a:noAutofit/>
          </a:bodyPr>
          <a:lstStyle/>
          <a:p>
            <a:r>
              <a:rPr lang="en-US" sz="3200" b="1" dirty="0"/>
              <a:t>Why This Is a “Simple” Classification:</a:t>
            </a:r>
            <a:br>
              <a:rPr lang="en-US" sz="3200" b="1" dirty="0"/>
            </a:br>
            <a:r>
              <a:rPr lang="en-US" sz="3200" b="1" dirty="0"/>
              <a:t>You Don’t Need Labeled Data or Computation to Distinguish the Categories</a:t>
            </a:r>
          </a:p>
        </p:txBody>
      </p:sp>
      <p:pic>
        <p:nvPicPr>
          <p:cNvPr id="6" name="Picture 5"/>
          <p:cNvPicPr>
            <a:picLocks noChangeAspect="1"/>
          </p:cNvPicPr>
          <p:nvPr/>
        </p:nvPicPr>
        <p:blipFill>
          <a:blip r:embed="rId3"/>
          <a:stretch>
            <a:fillRect/>
          </a:stretch>
        </p:blipFill>
        <p:spPr>
          <a:xfrm>
            <a:off x="1219200" y="2744425"/>
            <a:ext cx="6419134" cy="3966784"/>
          </a:xfrm>
          <a:prstGeom prst="rect">
            <a:avLst/>
          </a:prstGeom>
        </p:spPr>
      </p:pic>
      <p:sp>
        <p:nvSpPr>
          <p:cNvPr id="3" name="Rectangle 2">
            <a:extLst>
              <a:ext uri="{FF2B5EF4-FFF2-40B4-BE49-F238E27FC236}">
                <a16:creationId xmlns:a16="http://schemas.microsoft.com/office/drawing/2014/main" id="{C0B43C51-D2B5-425B-AD6C-4011F8AF7AFE}"/>
              </a:ext>
            </a:extLst>
          </p:cNvPr>
          <p:cNvSpPr/>
          <p:nvPr/>
        </p:nvSpPr>
        <p:spPr>
          <a:xfrm>
            <a:off x="713831" y="1981200"/>
            <a:ext cx="7893050" cy="1015663"/>
          </a:xfrm>
          <a:prstGeom prst="rect">
            <a:avLst/>
          </a:prstGeom>
        </p:spPr>
        <p:txBody>
          <a:bodyPr wrap="square">
            <a:spAutoFit/>
          </a:bodyPr>
          <a:lstStyle/>
          <a:p>
            <a:pPr marL="160729" lvl="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000" dirty="0">
                <a:solidFill>
                  <a:prstClr val="black"/>
                </a:solidFill>
                <a:latin typeface="UC Berkeley OS Sign"/>
                <a:sym typeface="UC Berkeley OS Sign"/>
              </a:rPr>
              <a:t>Some classification tasks are simple because the categories are “far apart” (or “carved at the joints”) and the resource properties are easy to understand </a:t>
            </a:r>
          </a:p>
        </p:txBody>
      </p:sp>
    </p:spTree>
    <p:extLst>
      <p:ext uri="{BB962C8B-B14F-4D97-AF65-F5344CB8AC3E}">
        <p14:creationId xmlns:p14="http://schemas.microsoft.com/office/powerpoint/2010/main" val="205081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1938992"/>
          </a:xfrm>
          <a:prstGeom prst="rect">
            <a:avLst/>
          </a:prstGeom>
          <a:noFill/>
        </p:spPr>
        <p:txBody>
          <a:bodyPr wrap="square" rtlCol="0">
            <a:spAutoFit/>
          </a:bodyPr>
          <a:lstStyle/>
          <a:p>
            <a:r>
              <a:rPr lang="en-US" sz="6000" dirty="0">
                <a:solidFill>
                  <a:srgbClr val="FF0000"/>
                </a:solidFill>
              </a:rPr>
              <a:t>Computational</a:t>
            </a:r>
            <a:br>
              <a:rPr lang="en-US" sz="6000" dirty="0">
                <a:solidFill>
                  <a:srgbClr val="FF0000"/>
                </a:solidFill>
              </a:rPr>
            </a:br>
            <a:r>
              <a:rPr lang="en-US" sz="6000" dirty="0">
                <a:solidFill>
                  <a:srgbClr val="FF0000"/>
                </a:solidFill>
              </a:rPr>
              <a:t>Categorization</a:t>
            </a:r>
          </a:p>
        </p:txBody>
      </p:sp>
    </p:spTree>
    <p:extLst>
      <p:ext uri="{BB962C8B-B14F-4D97-AF65-F5344CB8AC3E}">
        <p14:creationId xmlns:p14="http://schemas.microsoft.com/office/powerpoint/2010/main" val="1548184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4370</Words>
  <Application>Microsoft Office PowerPoint</Application>
  <PresentationFormat>On-screen Show (4:3)</PresentationFormat>
  <Paragraphs>432</Paragraphs>
  <Slides>75</Slides>
  <Notes>66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Deja Vu Serif</vt:lpstr>
      <vt:lpstr>UC Berkeley OS Sign</vt:lpstr>
      <vt:lpstr>Wingdings</vt:lpstr>
      <vt:lpstr>Office Theme</vt:lpstr>
      <vt:lpstr>CogSci 150 “Sensemaking and Organizing” Spring 2021</vt:lpstr>
      <vt:lpstr>Course Endgame</vt:lpstr>
      <vt:lpstr>Distinguishing Categorization  and Classification</vt:lpstr>
      <vt:lpstr>Classifiers</vt:lpstr>
      <vt:lpstr>Classifiers - Examples</vt:lpstr>
      <vt:lpstr>Classifying Classification Tasks</vt:lpstr>
      <vt:lpstr>A Simple 2-Category Classification Problem</vt:lpstr>
      <vt:lpstr>Why This Is a “Simple” Classification: You Don’t Need Labeled Data or Computation to Distinguish the Categories</vt:lpstr>
      <vt:lpstr>PowerPoint Presentation</vt:lpstr>
      <vt:lpstr>Categories from Descriptive Statistics (1)</vt:lpstr>
      <vt:lpstr>Categories from Descriptive Statistics (2)</vt:lpstr>
      <vt:lpstr>Categories from Descriptive Statistics (3)</vt:lpstr>
      <vt:lpstr>Categories from Descriptive Statistics (4)</vt:lpstr>
      <vt:lpstr>“Unlabeled” Categories from  Descriptive Statistics</vt:lpstr>
      <vt:lpstr>ALWAYS LOOK at the Data!</vt:lpstr>
      <vt:lpstr>Anscombe’s Quartet</vt:lpstr>
      <vt:lpstr>Categories from Simple Descriptive Statistics Can be (Intentionally) Biased</vt:lpstr>
      <vt:lpstr>PowerPoint Presentation</vt:lpstr>
      <vt:lpstr>“Income Inequality” Categories</vt:lpstr>
      <vt:lpstr>PowerPoint Presentation</vt:lpstr>
      <vt:lpstr>PowerPoint Presentation</vt:lpstr>
      <vt:lpstr>PowerPoint Presentation</vt:lpstr>
      <vt:lpstr>Why Google Invented “Page Rank”</vt:lpstr>
      <vt:lpstr>Defining Similarity</vt:lpstr>
      <vt:lpstr>PowerPoint Presentation</vt:lpstr>
      <vt:lpstr>Jaccard Similarity</vt:lpstr>
      <vt:lpstr>PowerPoint Presentation</vt:lpstr>
      <vt:lpstr>PowerPoint Presentation</vt:lpstr>
      <vt:lpstr>A “Jaccard-like” Heuristic for Designing  “Semantically Balanced” Categories</vt:lpstr>
      <vt:lpstr>STOP AND THINK: Is Similarity a Symmetric Relationship?</vt:lpstr>
      <vt:lpstr>Similarity Can be Asymmetric</vt:lpstr>
      <vt:lpstr>Tversky’s Contrast Model</vt:lpstr>
      <vt:lpstr>PowerPoint Presentation</vt:lpstr>
      <vt:lpstr>Geometric or Distance Models of Similarity</vt:lpstr>
      <vt:lpstr>PowerPoint Presentation</vt:lpstr>
      <vt:lpstr>PowerPoint Presentation</vt:lpstr>
      <vt:lpstr>PowerPoint Presentation</vt:lpstr>
      <vt:lpstr>Infinite Exponents</vt:lpstr>
      <vt:lpstr>Zero Exponents</vt:lpstr>
      <vt:lpstr>Transformational Models of Similarity</vt:lpstr>
      <vt:lpstr>Structure Models</vt:lpstr>
      <vt:lpstr>PowerPoint Presentation</vt:lpstr>
      <vt:lpstr>Structure Models are Asymmetric</vt:lpstr>
      <vt:lpstr>PowerPoint Presentation</vt:lpstr>
      <vt:lpstr>Why Computational Classification?</vt:lpstr>
      <vt:lpstr>Creating a Classifier</vt:lpstr>
      <vt:lpstr>The Classification Process</vt:lpstr>
      <vt:lpstr>Three Parts in Every Classifier</vt:lpstr>
      <vt:lpstr>ML approaches / models  </vt:lpstr>
      <vt:lpstr>PowerPoint Presentation</vt:lpstr>
      <vt:lpstr>PowerPoint Presentation</vt:lpstr>
      <vt:lpstr>Unsupervised Learning: Clustering</vt:lpstr>
      <vt:lpstr>Clustering Search Results</vt:lpstr>
      <vt:lpstr>Categorized  Search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We’ve Clustered, We Classify</vt:lpstr>
      <vt:lpstr>PowerPoint Presentation</vt:lpstr>
      <vt:lpstr>Classification using  N-Grams</vt:lpstr>
      <vt:lpstr>N-Gram Frequency   in European Languages</vt:lpstr>
      <vt:lpstr>Identifying a Language</vt:lpstr>
      <vt:lpstr>PowerPoint Presentation</vt:lpstr>
      <vt:lpstr>The S &amp; O Perspective on the  Supervised Learning process</vt:lpstr>
      <vt:lpstr>The S &amp; O Perspective on the  Machine Learning product</vt:lpstr>
      <vt:lpstr>PowerPoint Presentation</vt:lpstr>
      <vt:lpstr>PowerPoint Presentation</vt:lpstr>
      <vt:lpstr>PowerPoint Presentation</vt:lpstr>
      <vt:lpstr>  This is NOT the end of S&amp;O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2021-04-29T15:56:24Z</dcterms:created>
  <dcterms:modified xsi:type="dcterms:W3CDTF">2021-04-29T15:56:30Z</dcterms:modified>
</cp:coreProperties>
</file>