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819" r:id="rId2"/>
    <p:sldId id="733" r:id="rId3"/>
    <p:sldId id="820" r:id="rId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04" userDrawn="1">
          <p15:clr>
            <a:srgbClr val="A4A3A4"/>
          </p15:clr>
        </p15:guide>
        <p15:guide id="3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792" autoAdjust="0"/>
  </p:normalViewPr>
  <p:slideViewPr>
    <p:cSldViewPr>
      <p:cViewPr varScale="1">
        <p:scale>
          <a:sx n="73" d="100"/>
          <a:sy n="73" d="100"/>
        </p:scale>
        <p:origin x="1527" y="39"/>
      </p:cViewPr>
      <p:guideLst>
        <p:guide orient="horz" pos="3504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>
        <p:scale>
          <a:sx n="69" d="100"/>
          <a:sy n="69" d="100"/>
        </p:scale>
        <p:origin x="2853" y="-6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B4808-2445-4A8E-B4E1-ED80AB1FCF8F}" type="datetimeFigureOut">
              <a:rPr lang="en-US" smtClean="0"/>
              <a:pPr/>
              <a:t>5/4/2021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CA1B0-15C9-4F2D-85FD-131A188FAB7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706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A9816D-3DFD-4EC5-904C-2F861A49E92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280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3CA1B0-15C9-4F2D-85FD-131A188FAB7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093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B7C68-48CA-4F7E-A595-FD5BDC7FD61F}" type="datetimeFigureOut">
              <a:rPr lang="en-US" smtClean="0"/>
              <a:pPr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2767D-72EB-46BC-8160-C972ECC5DB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B7C68-48CA-4F7E-A595-FD5BDC7FD61F}" type="datetimeFigureOut">
              <a:rPr lang="en-US" smtClean="0"/>
              <a:pPr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2767D-72EB-46BC-8160-C972ECC5DB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B7C68-48CA-4F7E-A595-FD5BDC7FD61F}" type="datetimeFigureOut">
              <a:rPr lang="en-US" smtClean="0"/>
              <a:pPr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2767D-72EB-46BC-8160-C972ECC5DB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B7C68-48CA-4F7E-A595-FD5BDC7FD61F}" type="datetimeFigureOut">
              <a:rPr lang="en-US" smtClean="0"/>
              <a:pPr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2767D-72EB-46BC-8160-C972ECC5DB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B7C68-48CA-4F7E-A595-FD5BDC7FD61F}" type="datetimeFigureOut">
              <a:rPr lang="en-US" smtClean="0"/>
              <a:pPr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2767D-72EB-46BC-8160-C972ECC5DB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B7C68-48CA-4F7E-A595-FD5BDC7FD61F}" type="datetimeFigureOut">
              <a:rPr lang="en-US" smtClean="0"/>
              <a:pPr/>
              <a:t>5/4/2021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2767D-72EB-46BC-8160-C972ECC5DB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B7C68-48CA-4F7E-A595-FD5BDC7FD61F}" type="datetimeFigureOut">
              <a:rPr lang="en-US" smtClean="0"/>
              <a:pPr/>
              <a:t>5/4/2021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2767D-72EB-46BC-8160-C972ECC5DB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B7C68-48CA-4F7E-A595-FD5BDC7FD61F}" type="datetimeFigureOut">
              <a:rPr lang="en-US" smtClean="0"/>
              <a:pPr/>
              <a:t>5/4/2021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2767D-72EB-46BC-8160-C972ECC5DB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B7C68-48CA-4F7E-A595-FD5BDC7FD61F}" type="datetimeFigureOut">
              <a:rPr lang="en-US" smtClean="0"/>
              <a:pPr/>
              <a:t>5/4/2021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2767D-72EB-46BC-8160-C972ECC5DB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B7C68-48CA-4F7E-A595-FD5BDC7FD61F}" type="datetimeFigureOut">
              <a:rPr lang="en-US" smtClean="0"/>
              <a:pPr/>
              <a:t>5/4/2021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2767D-72EB-46BC-8160-C972ECC5DB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B7C68-48CA-4F7E-A595-FD5BDC7FD61F}" type="datetimeFigureOut">
              <a:rPr lang="en-US" smtClean="0"/>
              <a:pPr/>
              <a:t>5/4/2021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2767D-72EB-46BC-8160-C972ECC5DB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B7C68-48CA-4F7E-A595-FD5BDC7FD61F}" type="datetimeFigureOut">
              <a:rPr lang="en-US" smtClean="0"/>
              <a:pPr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2767D-72EB-46BC-8160-C972ECC5DB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449560" y="685800"/>
            <a:ext cx="8197453" cy="2089547"/>
          </a:xfrm>
        </p:spPr>
        <p:txBody>
          <a:bodyPr>
            <a:normAutofit/>
          </a:bodyPr>
          <a:lstStyle/>
          <a:p>
            <a:pPr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800" b="1" dirty="0">
                <a:sym typeface="UC Berkeley OS Sign"/>
              </a:rPr>
              <a:t>CogSci 150</a:t>
            </a:r>
            <a:br>
              <a:rPr lang="en-US" sz="3800" b="1" dirty="0">
                <a:sym typeface="UC Berkeley OS Sign"/>
              </a:rPr>
            </a:br>
            <a:r>
              <a:rPr lang="en-US" sz="3800" b="1" dirty="0">
                <a:sym typeface="UC Berkeley OS Sign"/>
              </a:rPr>
              <a:t>“Sensemaking and Organizing”</a:t>
            </a:r>
            <a:br>
              <a:rPr lang="en-US" sz="3800" b="1" dirty="0">
                <a:sym typeface="UC Berkeley OS Sign"/>
              </a:rPr>
            </a:br>
            <a:r>
              <a:rPr lang="en-US" sz="3800" b="1" dirty="0">
                <a:sym typeface="UC Berkeley OS Sign"/>
              </a:rPr>
              <a:t>Spring 2021</a:t>
            </a:r>
            <a:endParaRPr lang="en-US" sz="3400" dirty="0">
              <a:sym typeface="UC Berkeley OS Sign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18306" y="2286000"/>
            <a:ext cx="8228707" cy="3589734"/>
          </a:xfrm>
        </p:spPr>
        <p:txBody>
          <a:bodyPr anchor="ctr">
            <a:normAutofit fontScale="92500" lnSpcReduction="10000"/>
          </a:bodyPr>
          <a:lstStyle/>
          <a:p>
            <a:pPr marL="0" indent="0" algn="ctr"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endParaRPr lang="en-US" sz="3000" dirty="0">
              <a:sym typeface="UC Berkeley OS Sign"/>
            </a:endParaRPr>
          </a:p>
          <a:p>
            <a:pPr marL="0" indent="0" algn="ctr">
              <a:lnSpc>
                <a:spcPct val="92000"/>
              </a:lnSpc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endParaRPr lang="en-US" sz="3000" dirty="0">
              <a:sym typeface="UC Berkeley OS Sign"/>
            </a:endParaRPr>
          </a:p>
          <a:p>
            <a:pPr marL="0" indent="0" algn="ctr">
              <a:lnSpc>
                <a:spcPct val="92000"/>
              </a:lnSpc>
              <a:buNone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000" dirty="0">
                <a:sym typeface="UC Berkeley OS Sign"/>
              </a:rPr>
              <a:t>Robert J. Glushko</a:t>
            </a:r>
          </a:p>
          <a:p>
            <a:pPr marL="0" indent="0" algn="ctr">
              <a:lnSpc>
                <a:spcPct val="92000"/>
              </a:lnSpc>
              <a:buNone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br>
              <a:rPr lang="en-US" sz="3000" dirty="0">
                <a:sym typeface="UC Berkeley OS Sign"/>
              </a:rPr>
            </a:br>
            <a:r>
              <a:rPr lang="en-US" sz="3000" dirty="0">
                <a:sym typeface="UC Berkeley OS Sign"/>
              </a:rPr>
              <a:t>glushko@berkeley.edu</a:t>
            </a:r>
          </a:p>
          <a:p>
            <a:pPr marL="0" indent="0" algn="ctr">
              <a:lnSpc>
                <a:spcPct val="92000"/>
              </a:lnSpc>
              <a:buNone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endParaRPr lang="en-US" sz="3000" dirty="0">
              <a:sym typeface="UC Berkeley OS Sign"/>
            </a:endParaRPr>
          </a:p>
          <a:p>
            <a:pPr marL="0" indent="0" algn="ctr">
              <a:lnSpc>
                <a:spcPct val="92000"/>
              </a:lnSpc>
              <a:buNone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000" dirty="0">
                <a:sym typeface="UC Berkeley OS Sign"/>
              </a:rPr>
              <a:t>4 May 2021</a:t>
            </a:r>
          </a:p>
          <a:p>
            <a:pPr marL="0" indent="0" algn="ctr">
              <a:lnSpc>
                <a:spcPct val="92000"/>
              </a:lnSpc>
              <a:buNone/>
              <a:tabLst>
                <a:tab pos="660773" algn="l"/>
                <a:tab pos="1312617" algn="l"/>
                <a:tab pos="1973391" algn="l"/>
                <a:tab pos="2625235" algn="l"/>
                <a:tab pos="3286008" algn="l"/>
                <a:tab pos="3946782" algn="l"/>
                <a:tab pos="4598626" algn="l"/>
                <a:tab pos="5241540" algn="l"/>
                <a:tab pos="5911243" algn="l"/>
                <a:tab pos="6563087" algn="l"/>
                <a:tab pos="7232790" algn="l"/>
                <a:tab pos="7875704" algn="l"/>
              </a:tabLst>
            </a:pPr>
            <a:r>
              <a:rPr lang="en-US" sz="3000" dirty="0">
                <a:sym typeface="UC Berkeley OS Sign"/>
              </a:rPr>
              <a:t>29) </a:t>
            </a:r>
            <a:r>
              <a:rPr lang="en-US" sz="2800" dirty="0">
                <a:sym typeface="UC Berkeley OS Sign"/>
              </a:rPr>
              <a:t>Case Study Presentations #1</a:t>
            </a:r>
            <a:endParaRPr lang="en-US" sz="3000" dirty="0">
              <a:solidFill>
                <a:srgbClr val="002955"/>
              </a:solidFill>
              <a:sym typeface="UC Berkeley OS Sign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Course Endgame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105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TUESDAY 5/4:  Case Study Presentations</a:t>
            </a:r>
          </a:p>
          <a:p>
            <a:r>
              <a:rPr lang="en-US" dirty="0"/>
              <a:t>THURSDAY 5/6:  Case Study Presentations</a:t>
            </a:r>
          </a:p>
          <a:p>
            <a:r>
              <a:rPr lang="en-US" dirty="0"/>
              <a:t>FRIDAY 5/7:  Last Day for “Free Read” of Case Study Report (comments back by 5/8)</a:t>
            </a:r>
          </a:p>
          <a:p>
            <a:r>
              <a:rPr lang="en-US" dirty="0"/>
              <a:t>MONDAY 5/10: Case Study Reports Due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ACADB6-863E-4574-99E6-7215B08A8251}"/>
              </a:ext>
            </a:extLst>
          </p:cNvPr>
          <p:cNvSpPr txBox="1"/>
          <p:nvPr/>
        </p:nvSpPr>
        <p:spPr>
          <a:xfrm>
            <a:off x="266700" y="5334000"/>
            <a:ext cx="861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FF0000"/>
                </a:solidFill>
              </a:rPr>
              <a:t>**** Please do the course evaluation</a:t>
            </a:r>
            <a:br>
              <a:rPr lang="en-US" sz="2000" b="1" i="1" dirty="0">
                <a:solidFill>
                  <a:srgbClr val="FF0000"/>
                </a:solidFill>
              </a:rPr>
            </a:br>
            <a:r>
              <a:rPr lang="en-US" sz="2000" b="1" i="1" dirty="0">
                <a:solidFill>
                  <a:srgbClr val="FF0000"/>
                </a:solidFill>
              </a:rPr>
              <a:t>**** Drop-in Office Hours Wednesday 9-10amay 9-10am  (Case studies?)</a:t>
            </a:r>
          </a:p>
          <a:p>
            <a:r>
              <a:rPr lang="en-US" sz="2000" b="1" i="1" dirty="0">
                <a:solidFill>
                  <a:srgbClr val="FF0000"/>
                </a:solidFill>
              </a:rPr>
              <a:t>****  We Need to schedule a zoom meeting with graduating seniors before 5/11</a:t>
            </a:r>
          </a:p>
        </p:txBody>
      </p:sp>
    </p:spTree>
    <p:extLst>
      <p:ext uri="{BB962C8B-B14F-4D97-AF65-F5344CB8AC3E}">
        <p14:creationId xmlns:p14="http://schemas.microsoft.com/office/powerpoint/2010/main" val="267763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7AE7994A-6DA1-4515-A692-0A890D8F38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E956A76-E3BF-452F-9AE3-91B86470F9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339928"/>
              </p:ext>
            </p:extLst>
          </p:nvPr>
        </p:nvGraphicFramePr>
        <p:xfrm>
          <a:off x="1676400" y="194965"/>
          <a:ext cx="5791200" cy="6529030"/>
        </p:xfrm>
        <a:graphic>
          <a:graphicData uri="http://schemas.openxmlformats.org/drawingml/2006/table">
            <a:tbl>
              <a:tblPr/>
              <a:tblGrid>
                <a:gridCol w="1989273">
                  <a:extLst>
                    <a:ext uri="{9D8B030D-6E8A-4147-A177-3AD203B41FA5}">
                      <a16:colId xmlns:a16="http://schemas.microsoft.com/office/drawing/2014/main" val="1650781695"/>
                    </a:ext>
                  </a:extLst>
                </a:gridCol>
                <a:gridCol w="3801927">
                  <a:extLst>
                    <a:ext uri="{9D8B030D-6E8A-4147-A177-3AD203B41FA5}">
                      <a16:colId xmlns:a16="http://schemas.microsoft.com/office/drawing/2014/main" val="1961551395"/>
                    </a:ext>
                  </a:extLst>
                </a:gridCol>
              </a:tblGrid>
              <a:tr h="39421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TIME </a:t>
                      </a:r>
                      <a:endParaRPr lang="en-US" sz="1800">
                        <a:effectLst/>
                      </a:endParaRPr>
                    </a:p>
                  </a:txBody>
                  <a:tcPr marL="62375" marR="62375" marT="62375" marB="62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NAME</a:t>
                      </a:r>
                      <a:endParaRPr lang="en-US" sz="1800">
                        <a:effectLst/>
                      </a:endParaRPr>
                    </a:p>
                  </a:txBody>
                  <a:tcPr marL="62375" marR="62375" marT="62375" marB="62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2379053"/>
                  </a:ext>
                </a:extLst>
              </a:tr>
              <a:tr h="28942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2:15-2:20</a:t>
                      </a:r>
                      <a:endParaRPr lang="en-US" sz="2000">
                        <a:effectLst/>
                      </a:endParaRPr>
                    </a:p>
                  </a:txBody>
                  <a:tcPr marL="62375" marR="62375" marT="62375" marB="62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Maya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Malaviya</a:t>
                      </a:r>
                      <a:endParaRPr lang="en-US" sz="2000" dirty="0">
                        <a:effectLst/>
                      </a:endParaRPr>
                    </a:p>
                  </a:txBody>
                  <a:tcPr marL="62375" marR="62375" marT="62375" marB="62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5964565"/>
                  </a:ext>
                </a:extLst>
              </a:tr>
              <a:tr h="28942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2:21-2:26</a:t>
                      </a:r>
                      <a:endParaRPr lang="en-US" sz="2000">
                        <a:effectLst/>
                      </a:endParaRPr>
                    </a:p>
                  </a:txBody>
                  <a:tcPr marL="62375" marR="62375" marT="62375" marB="62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Brian Yu</a:t>
                      </a:r>
                      <a:endParaRPr lang="en-US" sz="2000" dirty="0">
                        <a:effectLst/>
                      </a:endParaRPr>
                    </a:p>
                  </a:txBody>
                  <a:tcPr marL="62375" marR="62375" marT="62375" marB="62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3733505"/>
                  </a:ext>
                </a:extLst>
              </a:tr>
              <a:tr h="28942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2:27-2:32</a:t>
                      </a:r>
                      <a:endParaRPr lang="en-US" sz="2000">
                        <a:effectLst/>
                      </a:endParaRPr>
                    </a:p>
                  </a:txBody>
                  <a:tcPr marL="62375" marR="62375" marT="62375" marB="62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Ashlyn Wright</a:t>
                      </a:r>
                      <a:endParaRPr lang="en-US" sz="2000" dirty="0">
                        <a:effectLst/>
                      </a:endParaRPr>
                    </a:p>
                  </a:txBody>
                  <a:tcPr marL="62375" marR="62375" marT="62375" marB="62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4404712"/>
                  </a:ext>
                </a:extLst>
              </a:tr>
              <a:tr h="28942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2:33-2:38</a:t>
                      </a:r>
                      <a:endParaRPr lang="en-US" sz="2000">
                        <a:effectLst/>
                      </a:endParaRPr>
                    </a:p>
                  </a:txBody>
                  <a:tcPr marL="62375" marR="62375" marT="62375" marB="62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Noah Weinstein</a:t>
                      </a:r>
                      <a:endParaRPr lang="en-US" sz="2000" dirty="0">
                        <a:effectLst/>
                      </a:endParaRPr>
                    </a:p>
                  </a:txBody>
                  <a:tcPr marL="62375" marR="62375" marT="62375" marB="62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1555902"/>
                  </a:ext>
                </a:extLst>
              </a:tr>
              <a:tr h="66367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2:39-2:44</a:t>
                      </a:r>
                      <a:endParaRPr lang="en-US" sz="2000">
                        <a:effectLst/>
                      </a:endParaRPr>
                    </a:p>
                  </a:txBody>
                  <a:tcPr marL="62375" marR="62375" marT="62375" marB="62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</a:rPr>
                        <a:t>break</a:t>
                      </a:r>
                      <a:br>
                        <a:rPr lang="en-US" sz="2000" dirty="0">
                          <a:effectLst/>
                        </a:rPr>
                      </a:br>
                      <a:endParaRPr lang="en-US" sz="2000" dirty="0">
                        <a:effectLst/>
                      </a:endParaRPr>
                    </a:p>
                  </a:txBody>
                  <a:tcPr marL="62375" marR="62375" marT="62375" marB="62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0013246"/>
                  </a:ext>
                </a:extLst>
              </a:tr>
              <a:tr h="28942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2:45-2:50</a:t>
                      </a:r>
                      <a:endParaRPr lang="en-US" sz="2000">
                        <a:effectLst/>
                      </a:endParaRPr>
                    </a:p>
                  </a:txBody>
                  <a:tcPr marL="62375" marR="62375" marT="62375" marB="62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break</a:t>
                      </a:r>
                      <a:endParaRPr lang="en-US" sz="2000" dirty="0">
                        <a:effectLst/>
                      </a:endParaRPr>
                    </a:p>
                  </a:txBody>
                  <a:tcPr marL="62375" marR="62375" marT="62375" marB="62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7410789"/>
                  </a:ext>
                </a:extLst>
              </a:tr>
              <a:tr h="28942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2:51-2:56</a:t>
                      </a:r>
                      <a:endParaRPr lang="en-US" sz="2000">
                        <a:effectLst/>
                      </a:endParaRPr>
                    </a:p>
                  </a:txBody>
                  <a:tcPr marL="62375" marR="62375" marT="62375" marB="62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Elise Ho</a:t>
                      </a:r>
                      <a:endParaRPr lang="en-US" sz="2000" dirty="0">
                        <a:effectLst/>
                      </a:endParaRPr>
                    </a:p>
                  </a:txBody>
                  <a:tcPr marL="62375" marR="62375" marT="62375" marB="62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4051193"/>
                  </a:ext>
                </a:extLst>
              </a:tr>
              <a:tr h="28942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2:57-3:02</a:t>
                      </a:r>
                      <a:endParaRPr lang="en-US" sz="2000">
                        <a:effectLst/>
                      </a:endParaRPr>
                    </a:p>
                  </a:txBody>
                  <a:tcPr marL="62375" marR="62375" marT="62375" marB="62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Ella Thames</a:t>
                      </a:r>
                      <a:endParaRPr lang="en-US" sz="2000" dirty="0">
                        <a:effectLst/>
                      </a:endParaRPr>
                    </a:p>
                  </a:txBody>
                  <a:tcPr marL="62375" marR="62375" marT="62375" marB="62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2669348"/>
                  </a:ext>
                </a:extLst>
              </a:tr>
              <a:tr h="28942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3:03-3:08</a:t>
                      </a:r>
                      <a:endParaRPr lang="en-US" sz="2000">
                        <a:effectLst/>
                      </a:endParaRPr>
                    </a:p>
                  </a:txBody>
                  <a:tcPr marL="62375" marR="62375" marT="62375" marB="62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Conor Blackburn</a:t>
                      </a:r>
                      <a:endParaRPr lang="en-US" sz="2000" dirty="0">
                        <a:effectLst/>
                      </a:endParaRPr>
                    </a:p>
                  </a:txBody>
                  <a:tcPr marL="62375" marR="62375" marT="62375" marB="62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7854017"/>
                  </a:ext>
                </a:extLst>
              </a:tr>
              <a:tr h="28942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3:09-3:14</a:t>
                      </a:r>
                      <a:endParaRPr lang="en-US" sz="2000">
                        <a:effectLst/>
                      </a:endParaRPr>
                    </a:p>
                  </a:txBody>
                  <a:tcPr marL="62375" marR="62375" marT="62375" marB="62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Clarissa Wu</a:t>
                      </a:r>
                      <a:endParaRPr lang="en-US" sz="2000" dirty="0">
                        <a:effectLst/>
                      </a:endParaRPr>
                    </a:p>
                  </a:txBody>
                  <a:tcPr marL="62375" marR="62375" marT="62375" marB="62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7761576"/>
                  </a:ext>
                </a:extLst>
              </a:tr>
              <a:tr h="28942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3:15-3:20</a:t>
                      </a:r>
                      <a:endParaRPr lang="en-US" sz="2000">
                        <a:effectLst/>
                      </a:endParaRPr>
                    </a:p>
                  </a:txBody>
                  <a:tcPr marL="62375" marR="62375" marT="62375" marB="62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Aurum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Kathuria</a:t>
                      </a:r>
                      <a:endParaRPr lang="en-US" sz="2000" dirty="0">
                        <a:effectLst/>
                      </a:endParaRPr>
                    </a:p>
                  </a:txBody>
                  <a:tcPr marL="62375" marR="62375" marT="62375" marB="62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8745837"/>
                  </a:ext>
                </a:extLst>
              </a:tr>
              <a:tr h="57385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3:21-3:30</a:t>
                      </a:r>
                      <a:endParaRPr lang="en-US" sz="2000" dirty="0">
                        <a:effectLst/>
                      </a:endParaRPr>
                    </a:p>
                  </a:txBody>
                  <a:tcPr marL="62375" marR="62375" marT="62375" marB="62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REVIEW AND DISCUSSION  OF TODAY’S PRESENTATIONS</a:t>
                      </a:r>
                      <a:endParaRPr lang="en-US" sz="2000" dirty="0">
                        <a:effectLst/>
                      </a:endParaRPr>
                    </a:p>
                  </a:txBody>
                  <a:tcPr marL="62375" marR="62375" marT="62375" marB="623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4186186"/>
                  </a:ext>
                </a:extLst>
              </a:tr>
            </a:tbl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783B5013-7885-486E-8182-D24947402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122" y="61037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164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</Words>
  <Application>Microsoft Office PowerPoint</Application>
  <PresentationFormat>On-screen Show (4:3)</PresentationFormat>
  <Paragraphs>46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CogSci 150 “Sensemaking and Organizing” Spring 2021</vt:lpstr>
      <vt:lpstr>Course Endgame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2021-05-04T20:42:38Z</dcterms:created>
  <dcterms:modified xsi:type="dcterms:W3CDTF">2021-05-04T20:42:44Z</dcterms:modified>
</cp:coreProperties>
</file>