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5"/>
  </p:notesMasterIdLst>
  <p:sldIdLst>
    <p:sldId id="266" r:id="rId2"/>
    <p:sldId id="530" r:id="rId3"/>
    <p:sldId id="731" r:id="rId4"/>
    <p:sldId id="717" r:id="rId5"/>
    <p:sldId id="727" r:id="rId6"/>
    <p:sldId id="531" r:id="rId7"/>
    <p:sldId id="732" r:id="rId8"/>
    <p:sldId id="736" r:id="rId9"/>
    <p:sldId id="733" r:id="rId10"/>
    <p:sldId id="735" r:id="rId11"/>
    <p:sldId id="538" r:id="rId12"/>
    <p:sldId id="744" r:id="rId13"/>
    <p:sldId id="686" r:id="rId14"/>
    <p:sldId id="702" r:id="rId15"/>
    <p:sldId id="533" r:id="rId16"/>
    <p:sldId id="738" r:id="rId17"/>
    <p:sldId id="737" r:id="rId18"/>
    <p:sldId id="742" r:id="rId19"/>
    <p:sldId id="589" r:id="rId20"/>
    <p:sldId id="743" r:id="rId21"/>
    <p:sldId id="692" r:id="rId22"/>
    <p:sldId id="693" r:id="rId23"/>
    <p:sldId id="703" r:id="rId24"/>
    <p:sldId id="706" r:id="rId25"/>
    <p:sldId id="542" r:id="rId26"/>
    <p:sldId id="543" r:id="rId27"/>
    <p:sldId id="687" r:id="rId28"/>
    <p:sldId id="739" r:id="rId29"/>
    <p:sldId id="740" r:id="rId30"/>
    <p:sldId id="720" r:id="rId31"/>
    <p:sldId id="723" r:id="rId32"/>
    <p:sldId id="711" r:id="rId33"/>
    <p:sldId id="694" r:id="rId34"/>
    <p:sldId id="534" r:id="rId35"/>
    <p:sldId id="698" r:id="rId36"/>
    <p:sldId id="537" r:id="rId37"/>
    <p:sldId id="678" r:id="rId38"/>
    <p:sldId id="594" r:id="rId39"/>
    <p:sldId id="613" r:id="rId40"/>
    <p:sldId id="614" r:id="rId41"/>
    <p:sldId id="582" r:id="rId42"/>
    <p:sldId id="550" r:id="rId43"/>
    <p:sldId id="555" r:id="rId44"/>
    <p:sldId id="745" r:id="rId45"/>
    <p:sldId id="564" r:id="rId46"/>
    <p:sldId id="565" r:id="rId47"/>
    <p:sldId id="566" r:id="rId48"/>
    <p:sldId id="707" r:id="rId49"/>
    <p:sldId id="556" r:id="rId50"/>
    <p:sldId id="616" r:id="rId51"/>
    <p:sldId id="685" r:id="rId52"/>
    <p:sldId id="672" r:id="rId53"/>
    <p:sldId id="684" r:id="rId54"/>
    <p:sldId id="747" r:id="rId55"/>
    <p:sldId id="746" r:id="rId56"/>
    <p:sldId id="559" r:id="rId57"/>
    <p:sldId id="676" r:id="rId58"/>
    <p:sldId id="583" r:id="rId59"/>
    <p:sldId id="585" r:id="rId60"/>
    <p:sldId id="712" r:id="rId61"/>
    <p:sldId id="648" r:id="rId62"/>
    <p:sldId id="700" r:id="rId63"/>
    <p:sldId id="695" r:id="rId6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3249CB-6CB5-4097-A5AE-4FFBF9934CA9}">
          <p14:sldIdLst>
            <p14:sldId id="266"/>
            <p14:sldId id="530"/>
            <p14:sldId id="731"/>
            <p14:sldId id="717"/>
            <p14:sldId id="727"/>
            <p14:sldId id="531"/>
            <p14:sldId id="732"/>
            <p14:sldId id="736"/>
            <p14:sldId id="733"/>
            <p14:sldId id="735"/>
            <p14:sldId id="538"/>
            <p14:sldId id="744"/>
            <p14:sldId id="686"/>
            <p14:sldId id="702"/>
            <p14:sldId id="533"/>
            <p14:sldId id="738"/>
            <p14:sldId id="737"/>
            <p14:sldId id="742"/>
            <p14:sldId id="589"/>
            <p14:sldId id="743"/>
            <p14:sldId id="692"/>
            <p14:sldId id="693"/>
            <p14:sldId id="703"/>
            <p14:sldId id="706"/>
            <p14:sldId id="542"/>
            <p14:sldId id="543"/>
            <p14:sldId id="687"/>
            <p14:sldId id="739"/>
            <p14:sldId id="740"/>
            <p14:sldId id="720"/>
            <p14:sldId id="723"/>
            <p14:sldId id="711"/>
          </p14:sldIdLst>
        </p14:section>
        <p14:section name="Untitled Section" id="{0711A1C5-E744-4946-B0C7-C3D5537F3B95}">
          <p14:sldIdLst>
            <p14:sldId id="694"/>
            <p14:sldId id="534"/>
            <p14:sldId id="698"/>
            <p14:sldId id="537"/>
            <p14:sldId id="678"/>
            <p14:sldId id="594"/>
            <p14:sldId id="613"/>
            <p14:sldId id="614"/>
            <p14:sldId id="582"/>
            <p14:sldId id="550"/>
            <p14:sldId id="555"/>
            <p14:sldId id="745"/>
            <p14:sldId id="564"/>
            <p14:sldId id="565"/>
            <p14:sldId id="566"/>
            <p14:sldId id="707"/>
            <p14:sldId id="556"/>
            <p14:sldId id="616"/>
            <p14:sldId id="685"/>
            <p14:sldId id="672"/>
            <p14:sldId id="684"/>
            <p14:sldId id="747"/>
            <p14:sldId id="746"/>
            <p14:sldId id="559"/>
            <p14:sldId id="676"/>
            <p14:sldId id="583"/>
            <p14:sldId id="585"/>
            <p14:sldId id="712"/>
            <p14:sldId id="648"/>
            <p14:sldId id="700"/>
            <p14:sldId id="6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76364" autoAdjust="0"/>
  </p:normalViewPr>
  <p:slideViewPr>
    <p:cSldViewPr>
      <p:cViewPr varScale="1">
        <p:scale>
          <a:sx n="45" d="100"/>
          <a:sy n="45" d="100"/>
        </p:scale>
        <p:origin x="1044" y="33"/>
      </p:cViewPr>
      <p:guideLst>
        <p:guide orient="horz" pos="2160"/>
        <p:guide pos="2880"/>
      </p:guideLst>
    </p:cSldViewPr>
  </p:slideViewPr>
  <p:outlineViewPr>
    <p:cViewPr>
      <p:scale>
        <a:sx n="33" d="100"/>
        <a:sy n="33" d="100"/>
      </p:scale>
      <p:origin x="0" y="-1704"/>
    </p:cViewPr>
  </p:outlineViewPr>
  <p:notesTextViewPr>
    <p:cViewPr>
      <p:scale>
        <a:sx n="3" d="2"/>
        <a:sy n="3" d="2"/>
      </p:scale>
      <p:origin x="0" y="0"/>
    </p:cViewPr>
  </p:notesTextViewPr>
  <p:sorterViewPr>
    <p:cViewPr>
      <p:scale>
        <a:sx n="164" d="100"/>
        <a:sy n="164" d="100"/>
      </p:scale>
      <p:origin x="0" y="-19908"/>
    </p:cViewPr>
  </p:sorterViewPr>
  <p:notesViewPr>
    <p:cSldViewPr>
      <p:cViewPr varScale="1">
        <p:scale>
          <a:sx n="65" d="100"/>
          <a:sy n="65" d="100"/>
        </p:scale>
        <p:origin x="2934" y="6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1/18/2022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10</a:t>
            </a:fld>
            <a:endParaRPr lang="en-US" altLang="en-US" sz="1300"/>
          </a:p>
        </p:txBody>
      </p:sp>
    </p:spTree>
    <p:extLst>
      <p:ext uri="{BB962C8B-B14F-4D97-AF65-F5344CB8AC3E}">
        <p14:creationId xmlns:p14="http://schemas.microsoft.com/office/powerpoint/2010/main" val="45887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B9720D99-ED3E-4775-8D66-29ED80ACA7E5}" type="slidenum">
              <a:rPr lang="en-US" altLang="en-US" sz="1300" smtClean="0"/>
              <a:pPr/>
              <a:t>11</a:t>
            </a:fld>
            <a:endParaRPr lang="en-US" altLang="en-US" sz="1300"/>
          </a:p>
        </p:txBody>
      </p:sp>
    </p:spTree>
    <p:extLst>
      <p:ext uri="{BB962C8B-B14F-4D97-AF65-F5344CB8AC3E}">
        <p14:creationId xmlns:p14="http://schemas.microsoft.com/office/powerpoint/2010/main" val="3985613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12</a:t>
            </a:fld>
            <a:endParaRPr lang="en-US" altLang="en-US" sz="1300"/>
          </a:p>
        </p:txBody>
      </p:sp>
    </p:spTree>
    <p:extLst>
      <p:ext uri="{BB962C8B-B14F-4D97-AF65-F5344CB8AC3E}">
        <p14:creationId xmlns:p14="http://schemas.microsoft.com/office/powerpoint/2010/main" val="691650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13</a:t>
            </a:fld>
            <a:endParaRPr lang="en-US" altLang="en-US" sz="1300"/>
          </a:p>
        </p:txBody>
      </p:sp>
    </p:spTree>
    <p:extLst>
      <p:ext uri="{BB962C8B-B14F-4D97-AF65-F5344CB8AC3E}">
        <p14:creationId xmlns:p14="http://schemas.microsoft.com/office/powerpoint/2010/main" val="1310336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14</a:t>
            </a:fld>
            <a:endParaRPr lang="en-US" altLang="en-US" sz="1300"/>
          </a:p>
        </p:txBody>
      </p:sp>
    </p:spTree>
    <p:extLst>
      <p:ext uri="{BB962C8B-B14F-4D97-AF65-F5344CB8AC3E}">
        <p14:creationId xmlns:p14="http://schemas.microsoft.com/office/powerpoint/2010/main" val="391688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15</a:t>
            </a:fld>
            <a:endParaRPr lang="en-US" altLang="en-US" sz="1300"/>
          </a:p>
        </p:txBody>
      </p:sp>
    </p:spTree>
    <p:extLst>
      <p:ext uri="{BB962C8B-B14F-4D97-AF65-F5344CB8AC3E}">
        <p14:creationId xmlns:p14="http://schemas.microsoft.com/office/powerpoint/2010/main" val="2454754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AE03BA81-373A-4E4D-9C42-14627D5FE35B}" type="slidenum">
              <a:rPr lang="en-US" altLang="en-US" sz="1300" smtClean="0"/>
              <a:pPr/>
              <a:t>16</a:t>
            </a:fld>
            <a:endParaRPr lang="en-US" altLang="en-US" sz="1300"/>
          </a:p>
        </p:txBody>
      </p:sp>
    </p:spTree>
    <p:extLst>
      <p:ext uri="{BB962C8B-B14F-4D97-AF65-F5344CB8AC3E}">
        <p14:creationId xmlns:p14="http://schemas.microsoft.com/office/powerpoint/2010/main" val="411523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DBA372D-5F3B-470A-9BC8-09F79B519B7D}" type="slidenum">
              <a:rPr lang="en-US" smtClean="0"/>
              <a:pPr>
                <a:defRPr/>
              </a:pPr>
              <a:t>17</a:t>
            </a:fld>
            <a:endParaRPr lang="en-US" dirty="0"/>
          </a:p>
        </p:txBody>
      </p:sp>
    </p:spTree>
    <p:extLst>
      <p:ext uri="{BB962C8B-B14F-4D97-AF65-F5344CB8AC3E}">
        <p14:creationId xmlns:p14="http://schemas.microsoft.com/office/powerpoint/2010/main" val="346278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834428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407226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1"/>
            <a:ext cx="5485805" cy="4183995"/>
          </a:xfrm>
          <a:noFill/>
        </p:spPr>
        <p:txBody>
          <a:bodyPr wrap="square" numCol="1" anchor="t" anchorCtr="0" compatLnSpc="1">
            <a:prstTxWarp prst="textNoShape">
              <a:avLst/>
            </a:prstTxWarp>
            <a:normAutofit/>
          </a:bodyPr>
          <a:lstStyle/>
          <a:p>
            <a:endParaRPr lang="en-US" baseline="0"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a:t>
            </a:fld>
            <a:endParaRPr lang="en-US" dirty="0"/>
          </a:p>
        </p:txBody>
      </p:sp>
    </p:spTree>
    <p:extLst>
      <p:ext uri="{BB962C8B-B14F-4D97-AF65-F5344CB8AC3E}">
        <p14:creationId xmlns:p14="http://schemas.microsoft.com/office/powerpoint/2010/main" val="3191902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4125495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2034388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212599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3212370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2042743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F49901AF-991A-4D03-9148-9B1B43E8A9E2}" type="slidenum">
              <a:rPr lang="en-US" altLang="en-US" sz="1300" smtClean="0"/>
              <a:pPr/>
              <a:t>25</a:t>
            </a:fld>
            <a:endParaRPr lang="en-US" altLang="en-US" sz="1300"/>
          </a:p>
        </p:txBody>
      </p:sp>
    </p:spTree>
    <p:extLst>
      <p:ext uri="{BB962C8B-B14F-4D97-AF65-F5344CB8AC3E}">
        <p14:creationId xmlns:p14="http://schemas.microsoft.com/office/powerpoint/2010/main" val="2007980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484313" y="630238"/>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xfrm>
            <a:off x="799306" y="3962400"/>
            <a:ext cx="548640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E4F55BB4-9FCE-4460-A3B4-5D371655D8E2}" type="slidenum">
              <a:rPr lang="en-US" altLang="en-US" sz="1200" smtClean="0"/>
              <a:pPr/>
              <a:t>26</a:t>
            </a:fld>
            <a:endParaRPr lang="en-US" altLang="en-US" sz="1200"/>
          </a:p>
        </p:txBody>
      </p:sp>
    </p:spTree>
    <p:extLst>
      <p:ext uri="{BB962C8B-B14F-4D97-AF65-F5344CB8AC3E}">
        <p14:creationId xmlns:p14="http://schemas.microsoft.com/office/powerpoint/2010/main" val="2128183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4127733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1506277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1"/>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29</a:t>
            </a:fld>
            <a:endParaRPr lang="en-US" dirty="0"/>
          </a:p>
        </p:txBody>
      </p:sp>
    </p:spTree>
    <p:extLst>
      <p:ext uri="{BB962C8B-B14F-4D97-AF65-F5344CB8AC3E}">
        <p14:creationId xmlns:p14="http://schemas.microsoft.com/office/powerpoint/2010/main" val="47625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1"/>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3</a:t>
            </a:fld>
            <a:endParaRPr lang="en-US" dirty="0"/>
          </a:p>
        </p:txBody>
      </p:sp>
    </p:spTree>
    <p:extLst>
      <p:ext uri="{BB962C8B-B14F-4D97-AF65-F5344CB8AC3E}">
        <p14:creationId xmlns:p14="http://schemas.microsoft.com/office/powerpoint/2010/main" val="2757132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30</a:t>
            </a:fld>
            <a:endParaRPr lang="en-US"/>
          </a:p>
        </p:txBody>
      </p:sp>
    </p:spTree>
    <p:extLst>
      <p:ext uri="{BB962C8B-B14F-4D97-AF65-F5344CB8AC3E}">
        <p14:creationId xmlns:p14="http://schemas.microsoft.com/office/powerpoint/2010/main" val="3404696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2990034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1109684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F124EDFE-55AD-4799-B2B9-4BBFD4F9CB6D}" type="slidenum">
              <a:rPr lang="en-US" smtClean="0"/>
              <a:pPr>
                <a:defRPr/>
              </a:pPr>
              <a:t>34</a:t>
            </a:fld>
            <a:endParaRPr lang="en-US"/>
          </a:p>
        </p:txBody>
      </p:sp>
    </p:spTree>
    <p:extLst>
      <p:ext uri="{BB962C8B-B14F-4D97-AF65-F5344CB8AC3E}">
        <p14:creationId xmlns:p14="http://schemas.microsoft.com/office/powerpoint/2010/main" val="1873010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p:txBody>
          <a:bodyPr wrap="square" numCol="1" anchor="t" anchorCtr="0" compatLnSpc="1">
            <a:prstTxWarp prst="textNoShape">
              <a:avLst/>
            </a:prstTxWarp>
          </a:bodyPr>
          <a:lstStyle/>
          <a:p>
            <a:pPr marL="228600" indent="-228600" eaLnBrk="1" hangingPunct="1">
              <a:buClr>
                <a:srgbClr val="002955"/>
              </a:buClr>
              <a:buSzPct val="44000"/>
              <a:buFont typeface="Wingdings" pitchFamily="2" charset="2"/>
              <a:buChar char="l"/>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a:pPr>
            <a:endParaRPr lang="en-US" dirty="0"/>
          </a:p>
        </p:txBody>
      </p:sp>
      <p:sp>
        <p:nvSpPr>
          <p:cNvPr id="4" name="Slide Number Placeholder 3"/>
          <p:cNvSpPr>
            <a:spLocks noGrp="1"/>
          </p:cNvSpPr>
          <p:nvPr>
            <p:ph type="sldNum" sz="quarter" idx="5"/>
          </p:nvPr>
        </p:nvSpPr>
        <p:spPr/>
        <p:txBody>
          <a:bodyPr/>
          <a:lstStyle/>
          <a:p>
            <a:pPr>
              <a:defRPr/>
            </a:pPr>
            <a:fld id="{20EB579C-E16F-4CA0-92F9-E6EE59F4226E}" type="slidenum">
              <a:rPr lang="en-US" smtClean="0"/>
              <a:pPr>
                <a:defRPr/>
              </a:pPr>
              <a:t>35</a:t>
            </a:fld>
            <a:endParaRPr lang="en-US" dirty="0"/>
          </a:p>
        </p:txBody>
      </p:sp>
    </p:spTree>
    <p:extLst>
      <p:ext uri="{BB962C8B-B14F-4D97-AF65-F5344CB8AC3E}">
        <p14:creationId xmlns:p14="http://schemas.microsoft.com/office/powerpoint/2010/main" val="421628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DBA372D-5F3B-470A-9BC8-09F79B519B7D}" type="slidenum">
              <a:rPr lang="en-US" smtClean="0"/>
              <a:pPr>
                <a:defRPr/>
              </a:pPr>
              <a:t>36</a:t>
            </a:fld>
            <a:endParaRPr lang="en-US" dirty="0"/>
          </a:p>
        </p:txBody>
      </p:sp>
    </p:spTree>
    <p:extLst>
      <p:ext uri="{BB962C8B-B14F-4D97-AF65-F5344CB8AC3E}">
        <p14:creationId xmlns:p14="http://schemas.microsoft.com/office/powerpoint/2010/main" val="1653158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xfrm>
            <a:off x="1106488" y="852488"/>
            <a:ext cx="46466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73100" lvl="1" indent="-220663">
              <a:lnSpc>
                <a:spcPct val="92000"/>
              </a:lnSpc>
              <a:spcBef>
                <a:spcPts val="1788"/>
              </a:spcBef>
              <a:buClr>
                <a:srgbClr val="002955"/>
              </a:buClr>
              <a:buSzPct val="44000"/>
              <a:buFont typeface="Wingdings" panose="05000000000000000000" pitchFamily="2" charset="2"/>
              <a:buChar char="l"/>
              <a:tabLst>
                <a:tab pos="925513" algn="l"/>
                <a:tab pos="1844675" algn="l"/>
                <a:tab pos="2774950" algn="l"/>
                <a:tab pos="3690938" algn="l"/>
                <a:tab pos="4621213" algn="l"/>
                <a:tab pos="5553075" algn="l"/>
                <a:tab pos="6472238" algn="l"/>
                <a:tab pos="7377113" algn="l"/>
                <a:tab pos="8318500" algn="l"/>
                <a:tab pos="9236075" algn="l"/>
                <a:tab pos="10180638" algn="l"/>
                <a:tab pos="11085513" algn="l"/>
              </a:tabLst>
            </a:pPr>
            <a:endParaRPr lang="en-US" altLang="en-US" dirty="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F707537D-01E3-4513-BBA2-B7D905D013E8}" type="slidenum">
              <a:rPr lang="en-US" altLang="en-US" sz="1300" smtClean="0"/>
              <a:pPr/>
              <a:t>37</a:t>
            </a:fld>
            <a:endParaRPr lang="en-US" altLang="en-US" sz="1300"/>
          </a:p>
        </p:txBody>
      </p:sp>
    </p:spTree>
    <p:extLst>
      <p:ext uri="{BB962C8B-B14F-4D97-AF65-F5344CB8AC3E}">
        <p14:creationId xmlns:p14="http://schemas.microsoft.com/office/powerpoint/2010/main" val="2356483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1"/>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38</a:t>
            </a:fld>
            <a:endParaRPr lang="en-US" dirty="0"/>
          </a:p>
        </p:txBody>
      </p:sp>
    </p:spTree>
    <p:extLst>
      <p:ext uri="{BB962C8B-B14F-4D97-AF65-F5344CB8AC3E}">
        <p14:creationId xmlns:p14="http://schemas.microsoft.com/office/powerpoint/2010/main" val="1593338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A0464F7F-13F8-402F-86F4-705CC95CB114}" type="slidenum">
              <a:rPr lang="en-US" altLang="en-US" sz="1300"/>
              <a:pPr/>
              <a:t>39</a:t>
            </a:fld>
            <a:endParaRPr lang="en-US" altLang="en-US" sz="1300"/>
          </a:p>
        </p:txBody>
      </p:sp>
    </p:spTree>
    <p:extLst>
      <p:ext uri="{BB962C8B-B14F-4D97-AF65-F5344CB8AC3E}">
        <p14:creationId xmlns:p14="http://schemas.microsoft.com/office/powerpoint/2010/main" val="3979469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40</a:t>
            </a:fld>
            <a:endParaRPr lang="en-US"/>
          </a:p>
        </p:txBody>
      </p:sp>
    </p:spTree>
    <p:extLst>
      <p:ext uri="{BB962C8B-B14F-4D97-AF65-F5344CB8AC3E}">
        <p14:creationId xmlns:p14="http://schemas.microsoft.com/office/powerpoint/2010/main" val="116055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4110860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41</a:t>
            </a:fld>
            <a:endParaRPr lang="en-US"/>
          </a:p>
        </p:txBody>
      </p:sp>
    </p:spTree>
    <p:extLst>
      <p:ext uri="{BB962C8B-B14F-4D97-AF65-F5344CB8AC3E}">
        <p14:creationId xmlns:p14="http://schemas.microsoft.com/office/powerpoint/2010/main" val="3119177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120E8028-F284-4566-91A3-7B2BE5D4DCD0}" type="slidenum">
              <a:rPr lang="en-US" altLang="en-US" sz="1300"/>
              <a:pPr/>
              <a:t>42</a:t>
            </a:fld>
            <a:endParaRPr lang="en-US" altLang="en-US" sz="1300"/>
          </a:p>
        </p:txBody>
      </p:sp>
    </p:spTree>
    <p:extLst>
      <p:ext uri="{BB962C8B-B14F-4D97-AF65-F5344CB8AC3E}">
        <p14:creationId xmlns:p14="http://schemas.microsoft.com/office/powerpoint/2010/main" val="1624747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7C4FED9-0A33-4203-841B-CDB89D1269E8}" type="slidenum">
              <a:rPr lang="en-US" smtClean="0"/>
              <a:pPr>
                <a:defRPr/>
              </a:pPr>
              <a:t>43</a:t>
            </a:fld>
            <a:endParaRPr lang="en-US" dirty="0"/>
          </a:p>
        </p:txBody>
      </p:sp>
    </p:spTree>
    <p:extLst>
      <p:ext uri="{BB962C8B-B14F-4D97-AF65-F5344CB8AC3E}">
        <p14:creationId xmlns:p14="http://schemas.microsoft.com/office/powerpoint/2010/main" val="2713682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834378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28933199-9705-489D-8A9D-677DB749F77B}" type="slidenum">
              <a:rPr lang="en-US" smtClean="0"/>
              <a:pPr>
                <a:defRPr/>
              </a:pPr>
              <a:t>45</a:t>
            </a:fld>
            <a:endParaRPr lang="en-US"/>
          </a:p>
        </p:txBody>
      </p:sp>
    </p:spTree>
    <p:extLst>
      <p:ext uri="{BB962C8B-B14F-4D97-AF65-F5344CB8AC3E}">
        <p14:creationId xmlns:p14="http://schemas.microsoft.com/office/powerpoint/2010/main" val="3542731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eaLnBrk="1" hangingPunct="1"/>
            <a:fld id="{588111A5-18B9-48E5-BCBE-44D1D8D2266E}" type="slidenum">
              <a:rPr lang="en-US" altLang="en-US" sz="1300"/>
              <a:pPr eaLnBrk="1" hangingPunct="1"/>
              <a:t>46</a:t>
            </a:fld>
            <a:endParaRPr lang="en-US" altLang="en-US" sz="1300"/>
          </a:p>
        </p:txBody>
      </p:sp>
    </p:spTree>
    <p:extLst>
      <p:ext uri="{BB962C8B-B14F-4D97-AF65-F5344CB8AC3E}">
        <p14:creationId xmlns:p14="http://schemas.microsoft.com/office/powerpoint/2010/main" val="890307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04056E7E-4139-4511-830A-9FBE621D1093}" type="slidenum">
              <a:rPr lang="en-US" altLang="en-US" sz="1200" smtClean="0"/>
              <a:pPr/>
              <a:t>47</a:t>
            </a:fld>
            <a:endParaRPr lang="en-US" altLang="en-US" sz="1200"/>
          </a:p>
        </p:txBody>
      </p:sp>
    </p:spTree>
    <p:extLst>
      <p:ext uri="{BB962C8B-B14F-4D97-AF65-F5344CB8AC3E}">
        <p14:creationId xmlns:p14="http://schemas.microsoft.com/office/powerpoint/2010/main" val="40678706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120E8028-F284-4566-91A3-7B2BE5D4DCD0}" type="slidenum">
              <a:rPr lang="en-US" altLang="en-US" sz="1300"/>
              <a:pPr/>
              <a:t>48</a:t>
            </a:fld>
            <a:endParaRPr lang="en-US" altLang="en-US" sz="1300"/>
          </a:p>
        </p:txBody>
      </p:sp>
    </p:spTree>
    <p:extLst>
      <p:ext uri="{BB962C8B-B14F-4D97-AF65-F5344CB8AC3E}">
        <p14:creationId xmlns:p14="http://schemas.microsoft.com/office/powerpoint/2010/main" val="1281020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37C4FED9-0A33-4203-841B-CDB89D1269E8}" type="slidenum">
              <a:rPr lang="en-US" smtClean="0"/>
              <a:pPr>
                <a:defRPr/>
              </a:pPr>
              <a:t>49</a:t>
            </a:fld>
            <a:endParaRPr lang="en-US" dirty="0"/>
          </a:p>
        </p:txBody>
      </p:sp>
    </p:spTree>
    <p:extLst>
      <p:ext uri="{BB962C8B-B14F-4D97-AF65-F5344CB8AC3E}">
        <p14:creationId xmlns:p14="http://schemas.microsoft.com/office/powerpoint/2010/main" val="2121669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B39F13A4-AD6C-4BDE-8D3B-7A3BA8261462}" type="slidenum">
              <a:rPr lang="en-US" altLang="en-US" sz="1300" smtClean="0"/>
              <a:pPr/>
              <a:t>50</a:t>
            </a:fld>
            <a:endParaRPr lang="en-US" altLang="en-US" sz="1300"/>
          </a:p>
        </p:txBody>
      </p:sp>
    </p:spTree>
    <p:extLst>
      <p:ext uri="{BB962C8B-B14F-4D97-AF65-F5344CB8AC3E}">
        <p14:creationId xmlns:p14="http://schemas.microsoft.com/office/powerpoint/2010/main" val="39027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5</a:t>
            </a:fld>
            <a:endParaRPr lang="en-US"/>
          </a:p>
        </p:txBody>
      </p:sp>
    </p:spTree>
    <p:extLst>
      <p:ext uri="{BB962C8B-B14F-4D97-AF65-F5344CB8AC3E}">
        <p14:creationId xmlns:p14="http://schemas.microsoft.com/office/powerpoint/2010/main" val="2459450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27805343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995430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552790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20272024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4117325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2000" dirty="0"/>
          </a:p>
        </p:txBody>
      </p:sp>
      <p:sp>
        <p:nvSpPr>
          <p:cNvPr id="4" name="Slide Number Placeholder 3"/>
          <p:cNvSpPr>
            <a:spLocks noGrp="1"/>
          </p:cNvSpPr>
          <p:nvPr>
            <p:ph type="sldNum" sz="quarter" idx="5"/>
          </p:nvPr>
        </p:nvSpPr>
        <p:spPr/>
        <p:txBody>
          <a:bodyPr/>
          <a:lstStyle/>
          <a:p>
            <a:pPr>
              <a:defRPr/>
            </a:pPr>
            <a:fld id="{92FDF4AB-C725-4DA9-8AAE-CD7351969E51}" type="slidenum">
              <a:rPr lang="en-US" smtClean="0"/>
              <a:pPr>
                <a:defRPr/>
              </a:pPr>
              <a:t>56</a:t>
            </a:fld>
            <a:endParaRPr lang="en-US"/>
          </a:p>
        </p:txBody>
      </p:sp>
    </p:spTree>
    <p:extLst>
      <p:ext uri="{BB962C8B-B14F-4D97-AF65-F5344CB8AC3E}">
        <p14:creationId xmlns:p14="http://schemas.microsoft.com/office/powerpoint/2010/main" val="42567474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xfrm>
            <a:off x="457200" y="4560888"/>
            <a:ext cx="5486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9686E74F-B9C1-4564-A6F1-F27931A5568E}" type="slidenum">
              <a:rPr lang="en-US" altLang="en-US" sz="1200" smtClean="0"/>
              <a:pPr/>
              <a:t>57</a:t>
            </a:fld>
            <a:endParaRPr lang="en-US" altLang="en-US" sz="1200"/>
          </a:p>
        </p:txBody>
      </p:sp>
    </p:spTree>
    <p:extLst>
      <p:ext uri="{BB962C8B-B14F-4D97-AF65-F5344CB8AC3E}">
        <p14:creationId xmlns:p14="http://schemas.microsoft.com/office/powerpoint/2010/main" val="3827606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B9B8BFC-ABA9-4A13-8AEF-6FB2E7B25551}" type="slidenum">
              <a:rPr lang="en-US" smtClean="0"/>
              <a:pPr>
                <a:defRPr/>
              </a:pPr>
              <a:t>58</a:t>
            </a:fld>
            <a:endParaRPr lang="en-US" dirty="0"/>
          </a:p>
        </p:txBody>
      </p:sp>
    </p:spTree>
    <p:extLst>
      <p:ext uri="{BB962C8B-B14F-4D97-AF65-F5344CB8AC3E}">
        <p14:creationId xmlns:p14="http://schemas.microsoft.com/office/powerpoint/2010/main" val="668508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6D12A4F-4F91-46A1-8F9B-04A02C5BBB22}" type="slidenum">
              <a:rPr lang="en-US" smtClean="0"/>
              <a:pPr>
                <a:defRPr/>
              </a:pPr>
              <a:t>59</a:t>
            </a:fld>
            <a:endParaRPr lang="en-US" dirty="0"/>
          </a:p>
        </p:txBody>
      </p:sp>
    </p:spTree>
    <p:extLst>
      <p:ext uri="{BB962C8B-B14F-4D97-AF65-F5344CB8AC3E}">
        <p14:creationId xmlns:p14="http://schemas.microsoft.com/office/powerpoint/2010/main" val="41122841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1250430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6</a:t>
            </a:fld>
            <a:endParaRPr lang="en-US"/>
          </a:p>
        </p:txBody>
      </p:sp>
    </p:spTree>
    <p:extLst>
      <p:ext uri="{BB962C8B-B14F-4D97-AF65-F5344CB8AC3E}">
        <p14:creationId xmlns:p14="http://schemas.microsoft.com/office/powerpoint/2010/main" val="34043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6D12A4F-4F91-46A1-8F9B-04A02C5BBB22}" type="slidenum">
              <a:rPr lang="en-US" smtClean="0"/>
              <a:pPr>
                <a:defRPr/>
              </a:pPr>
              <a:t>61</a:t>
            </a:fld>
            <a:endParaRPr lang="en-US" dirty="0"/>
          </a:p>
        </p:txBody>
      </p:sp>
    </p:spTree>
    <p:extLst>
      <p:ext uri="{BB962C8B-B14F-4D97-AF65-F5344CB8AC3E}">
        <p14:creationId xmlns:p14="http://schemas.microsoft.com/office/powerpoint/2010/main" val="1639274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321543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138482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83713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1"/>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9</a:t>
            </a:fld>
            <a:endParaRPr lang="en-US" dirty="0"/>
          </a:p>
        </p:txBody>
      </p:sp>
    </p:spTree>
    <p:extLst>
      <p:ext uri="{BB962C8B-B14F-4D97-AF65-F5344CB8AC3E}">
        <p14:creationId xmlns:p14="http://schemas.microsoft.com/office/powerpoint/2010/main" val="1536785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19187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676218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29440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1/18/2022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hyperlink" Target="https://www.youtube.com/watch?v=e_jKNlC2YK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news.bbc.co.uk/2/hi/science/nature/871930.stm" TargetMode="Externa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www.flickr.com/photos/quintanaroo/2741672230/"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96987" y="2605100"/>
            <a:ext cx="8228707" cy="3589734"/>
          </a:xfrm>
        </p:spPr>
        <p:txBody>
          <a:bodyPr anchor="ctr">
            <a:normAutofit fontScale="92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18 January 2022</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b="1" dirty="0">
                <a:sym typeface="UC Berkeley OS Sign"/>
              </a:rPr>
              <a:t> </a:t>
            </a:r>
            <a:r>
              <a:rPr lang="en-US" sz="3900" b="1" dirty="0">
                <a:sym typeface="UC Berkeley OS Sign"/>
              </a:rPr>
              <a:t>1) Course Introduction; </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900" b="1" dirty="0">
                <a:sym typeface="UC Berkeley OS Sign"/>
              </a:rPr>
              <a:t>the Concept of the “Organizing System”</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olidFill>
                <a:srgbClr val="002955"/>
              </a:solidFill>
              <a:sym typeface="UC Berkeley OS Sign"/>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idx="1"/>
          </p:nvPr>
        </p:nvSpPr>
        <p:spPr>
          <a:xfrm>
            <a:off x="626248" y="1319504"/>
            <a:ext cx="7891504" cy="1378640"/>
          </a:xfrm>
        </p:spPr>
        <p:txBody>
          <a:bodyPr>
            <a:normAutofit fontScale="47500" lnSpcReduction="20000"/>
          </a:bodyPr>
          <a:lstStyle/>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7600" i="1" dirty="0">
                <a:cs typeface="Arial" pitchFamily="34" charset="0"/>
              </a:rPr>
              <a:t>SENSEMAKING:  Making sense of, or giving meaning to something, especially observations or experiences</a:t>
            </a:r>
          </a:p>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7600" i="1" dirty="0">
              <a:cs typeface="Arial" pitchFamily="34" charset="0"/>
            </a:endParaRPr>
          </a:p>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8500" i="1" dirty="0">
              <a:cs typeface="Arial" pitchFamily="34" charset="0"/>
            </a:endParaRPr>
          </a:p>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8500" i="1" dirty="0"/>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
        <p:nvSpPr>
          <p:cNvPr id="12" name="Title 1">
            <a:extLst>
              <a:ext uri="{FF2B5EF4-FFF2-40B4-BE49-F238E27FC236}">
                <a16:creationId xmlns:a16="http://schemas.microsoft.com/office/drawing/2014/main" id="{BE16B5F7-A371-457E-8837-56E4FAAB7BAF}"/>
              </a:ext>
            </a:extLst>
          </p:cNvPr>
          <p:cNvSpPr txBox="1">
            <a:spLocks/>
          </p:cNvSpPr>
          <p:nvPr/>
        </p:nvSpPr>
        <p:spPr>
          <a:xfrm>
            <a:off x="374407" y="99505"/>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a typeface="+mn-ea"/>
                <a:cs typeface="+mn-cs"/>
              </a:rPr>
              <a:t>Sensemaking {and, or, vs.} Organizing</a:t>
            </a:r>
          </a:p>
        </p:txBody>
      </p:sp>
      <p:sp>
        <p:nvSpPr>
          <p:cNvPr id="15" name="Rectangle 2">
            <a:extLst>
              <a:ext uri="{FF2B5EF4-FFF2-40B4-BE49-F238E27FC236}">
                <a16:creationId xmlns:a16="http://schemas.microsoft.com/office/drawing/2014/main" id="{94E69FEC-F08A-449A-964A-8FD95097D5B4}"/>
              </a:ext>
            </a:extLst>
          </p:cNvPr>
          <p:cNvSpPr txBox="1">
            <a:spLocks noChangeArrowheads="1"/>
          </p:cNvSpPr>
          <p:nvPr/>
        </p:nvSpPr>
        <p:spPr>
          <a:xfrm>
            <a:off x="629358" y="2971800"/>
            <a:ext cx="7361976" cy="137864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11100" i="1" dirty="0">
                <a:cs typeface="Arial" pitchFamily="34" charset="0"/>
              </a:rPr>
              <a:t>ORGANIZING:  Intentionally imposing order and structure to create capabilities or enable interactions</a:t>
            </a: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
        <p:nvSpPr>
          <p:cNvPr id="16" name="Title 1">
            <a:extLst>
              <a:ext uri="{FF2B5EF4-FFF2-40B4-BE49-F238E27FC236}">
                <a16:creationId xmlns:a16="http://schemas.microsoft.com/office/drawing/2014/main" id="{0A0E8BBD-38B7-4021-A592-2887B94B3810}"/>
              </a:ext>
            </a:extLst>
          </p:cNvPr>
          <p:cNvSpPr>
            <a:spLocks noGrp="1"/>
          </p:cNvSpPr>
          <p:nvPr>
            <p:ph type="title"/>
          </p:nvPr>
        </p:nvSpPr>
        <p:spPr>
          <a:xfrm>
            <a:off x="914400" y="4762500"/>
            <a:ext cx="6940793" cy="1485900"/>
          </a:xfrm>
          <a:solidFill>
            <a:srgbClr val="FFFF00"/>
          </a:solidFill>
        </p:spPr>
        <p:txBody>
          <a:bodyPr>
            <a:normAutofit fontScale="90000"/>
          </a:bodyPr>
          <a:lstStyle/>
          <a:p>
            <a:pPr algn="l"/>
            <a:r>
              <a:rPr lang="en-US" sz="3100" b="1" dirty="0">
                <a:solidFill>
                  <a:srgbClr val="FF0000"/>
                </a:solidFill>
              </a:rPr>
              <a:t>Stop and Think…</a:t>
            </a:r>
            <a:br>
              <a:rPr lang="en-US" b="1" dirty="0">
                <a:solidFill>
                  <a:srgbClr val="FF0000"/>
                </a:solidFill>
              </a:rPr>
            </a:br>
            <a:r>
              <a:rPr lang="en-US" sz="2700" b="1" dirty="0"/>
              <a:t>What is the relationship between the concepts of Sensemaking and Organizing?  Are they synonyms?  Or is organizing a subset of sensemaking?</a:t>
            </a:r>
          </a:p>
        </p:txBody>
      </p:sp>
    </p:spTree>
    <p:extLst>
      <p:ext uri="{BB962C8B-B14F-4D97-AF65-F5344CB8AC3E}">
        <p14:creationId xmlns:p14="http://schemas.microsoft.com/office/powerpoint/2010/main" val="3728299140"/>
      </p:ext>
    </p:extLst>
  </p:cSld>
  <p:clrMapOvr>
    <a:masterClrMapping/>
  </p:clrMapOvr>
  <p:transition spd="slow" advTm="56052"/>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endParaRPr lang="en-US" altLang="en-US" sz="1477" dirty="0">
              <a:solidFill>
                <a:srgbClr val="002955"/>
              </a:solidFill>
              <a:latin typeface="UC Berkeley OS Sign"/>
              <a:ea typeface="MS PGothic" panose="020B0600070205080204" pitchFamily="34" charset="-128"/>
              <a:sym typeface="UC Berkeley OS Sign"/>
            </a:endParaRPr>
          </a:p>
        </p:txBody>
      </p:sp>
      <p:sp>
        <p:nvSpPr>
          <p:cNvPr id="62467" name="Rectangle 7"/>
          <p:cNvSpPr>
            <a:spLocks noChangeArrowheads="1"/>
          </p:cNvSpPr>
          <p:nvPr/>
        </p:nvSpPr>
        <p:spPr bwMode="auto">
          <a:xfrm>
            <a:off x="152921" y="981473"/>
            <a:ext cx="8466460" cy="207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lvl="1">
              <a:lnSpc>
                <a:spcPct val="92000"/>
              </a:lnSpc>
              <a:spcBef>
                <a:spcPts val="1266"/>
              </a:spcBef>
              <a:buClr>
                <a:srgbClr val="002955"/>
              </a:buClr>
              <a:buSzPct val="44000"/>
            </a:pPr>
            <a:r>
              <a:rPr lang="en-US" altLang="en-US" sz="2800" i="1" dirty="0">
                <a:solidFill>
                  <a:schemeClr val="tx1"/>
                </a:solidFill>
              </a:rPr>
              <a:t>For thousands of years, even before the invention of written language, people have systematically collected things, information about those things, and observations of all kinds</a:t>
            </a:r>
            <a:br>
              <a:rPr lang="en-US" altLang="en-US" sz="2800" i="1" dirty="0">
                <a:solidFill>
                  <a:schemeClr val="tx1"/>
                </a:solidFill>
              </a:rPr>
            </a:br>
            <a:r>
              <a:rPr lang="en-US" altLang="en-US" sz="2800" b="1" i="1" dirty="0">
                <a:solidFill>
                  <a:srgbClr val="FF0000"/>
                </a:solidFill>
              </a:rPr>
              <a:t>to understand how their world works</a:t>
            </a:r>
            <a:endParaRPr lang="en-US" altLang="en-US" sz="2800" b="1" dirty="0">
              <a:solidFill>
                <a:srgbClr val="FF0000"/>
              </a:solidFill>
            </a:endParaRPr>
          </a:p>
        </p:txBody>
      </p:sp>
      <p:pic>
        <p:nvPicPr>
          <p:cNvPr id="62468" name="Picture 4" descr="Click for a larger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215582"/>
            <a:ext cx="2832979"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nilomete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1341" y="3160522"/>
            <a:ext cx="4212059" cy="280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1"/>
          <p:cNvSpPr txBox="1">
            <a:spLocks noChangeArrowheads="1"/>
          </p:cNvSpPr>
          <p:nvPr/>
        </p:nvSpPr>
        <p:spPr bwMode="auto">
          <a:xfrm>
            <a:off x="928688" y="6059909"/>
            <a:ext cx="176807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r>
              <a:rPr lang="en-US" altLang="en-US" sz="2250"/>
              <a:t>Babylonian</a:t>
            </a:r>
            <a:br>
              <a:rPr lang="en-US" altLang="en-US" sz="2250"/>
            </a:br>
            <a:r>
              <a:rPr lang="en-US" altLang="en-US" sz="2250"/>
              <a:t>Astronomy</a:t>
            </a:r>
          </a:p>
        </p:txBody>
      </p:sp>
      <p:sp>
        <p:nvSpPr>
          <p:cNvPr id="62471" name="TextBox 6"/>
          <p:cNvSpPr txBox="1">
            <a:spLocks noChangeArrowheads="1"/>
          </p:cNvSpPr>
          <p:nvPr/>
        </p:nvSpPr>
        <p:spPr bwMode="auto">
          <a:xfrm>
            <a:off x="4304109" y="6013028"/>
            <a:ext cx="40719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250"/>
              <a:t>Ancient Egyptian Hydrology – Nile Flood Records</a:t>
            </a:r>
          </a:p>
        </p:txBody>
      </p:sp>
      <p:sp>
        <p:nvSpPr>
          <p:cNvPr id="2" name="Rectangle 1"/>
          <p:cNvSpPr/>
          <p:nvPr/>
        </p:nvSpPr>
        <p:spPr>
          <a:xfrm>
            <a:off x="0" y="211272"/>
            <a:ext cx="8772303" cy="602024"/>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sym typeface="UC Berkeley OS Sign"/>
              </a:rPr>
              <a:t>People Have Long Tried to “Make Sense”</a:t>
            </a:r>
            <a:endParaRPr lang="en-US" sz="3600" b="1" dirty="0">
              <a:latin typeface="+mj-lt"/>
              <a:ea typeface="+mj-ea"/>
              <a:cs typeface="+mj-cs"/>
            </a:endParaRPr>
          </a:p>
        </p:txBody>
      </p:sp>
    </p:spTree>
    <p:extLst>
      <p:ext uri="{BB962C8B-B14F-4D97-AF65-F5344CB8AC3E}">
        <p14:creationId xmlns:p14="http://schemas.microsoft.com/office/powerpoint/2010/main" val="1963982520"/>
      </p:ext>
    </p:extLst>
  </p:cSld>
  <p:clrMapOvr>
    <a:masterClrMapping/>
  </p:clrMapOvr>
  <mc:AlternateContent xmlns:mc="http://schemas.openxmlformats.org/markup-compatibility/2006" xmlns:p14="http://schemas.microsoft.com/office/powerpoint/2010/main">
    <mc:Choice Requires="p14">
      <p:transition spd="slow" p14:dur="2000" advTm="46012"/>
    </mc:Choice>
    <mc:Fallback xmlns="">
      <p:transition spd="slow" advTm="4601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A0E8BBD-38B7-4021-A592-2887B94B3810}"/>
              </a:ext>
            </a:extLst>
          </p:cNvPr>
          <p:cNvSpPr>
            <a:spLocks noGrp="1"/>
          </p:cNvSpPr>
          <p:nvPr>
            <p:ph type="title"/>
          </p:nvPr>
        </p:nvSpPr>
        <p:spPr>
          <a:xfrm>
            <a:off x="457200" y="228600"/>
            <a:ext cx="8305800" cy="6019800"/>
          </a:xfrm>
          <a:solidFill>
            <a:srgbClr val="FFFF00"/>
          </a:solidFill>
        </p:spPr>
        <p:txBody>
          <a:bodyPr>
            <a:noAutofit/>
          </a:bodyPr>
          <a:lstStyle/>
          <a:p>
            <a:pPr algn="l"/>
            <a:r>
              <a:rPr lang="en-US" sz="2800" b="1" dirty="0">
                <a:solidFill>
                  <a:srgbClr val="FF0000"/>
                </a:solidFill>
              </a:rPr>
              <a:t>Stop and Think…</a:t>
            </a:r>
            <a:br>
              <a:rPr lang="en-US" sz="2800" b="1" dirty="0">
                <a:solidFill>
                  <a:srgbClr val="FF0000"/>
                </a:solidFill>
              </a:rPr>
            </a:br>
            <a:br>
              <a:rPr lang="en-US" sz="2800" b="1" dirty="0">
                <a:solidFill>
                  <a:srgbClr val="FF0000"/>
                </a:solidFill>
              </a:rPr>
            </a:br>
            <a:r>
              <a:rPr lang="en-US" sz="2800" b="1" dirty="0"/>
              <a:t>If </a:t>
            </a:r>
            <a:r>
              <a:rPr lang="en-US" sz="2800" b="1" dirty="0">
                <a:solidFill>
                  <a:srgbClr val="FF0000"/>
                </a:solidFill>
              </a:rPr>
              <a:t>“to understand how their world works” </a:t>
            </a:r>
            <a:r>
              <a:rPr lang="en-US" sz="2800" b="1" dirty="0"/>
              <a:t>is the reason for sensemaking, we need to explain what that means</a:t>
            </a:r>
            <a:br>
              <a:rPr lang="en-US" sz="2800" b="1" dirty="0"/>
            </a:br>
            <a:br>
              <a:rPr lang="en-US" sz="2800" b="1" dirty="0"/>
            </a:br>
            <a:r>
              <a:rPr lang="en-US" sz="2800" b="1" dirty="0"/>
              <a:t>What sorts of astronomical and terrestrial events would ancient humans have noticed? (DO YOU NOTICE THEM TODAY?)</a:t>
            </a:r>
            <a:br>
              <a:rPr lang="en-US" sz="2800" b="1" dirty="0"/>
            </a:br>
            <a:br>
              <a:rPr lang="en-US" sz="2800" b="1" dirty="0"/>
            </a:br>
            <a:r>
              <a:rPr lang="en-US" sz="2800" b="1" dirty="0"/>
              <a:t>How did ancient humans know when they understood these events?</a:t>
            </a:r>
            <a:br>
              <a:rPr lang="en-US" sz="2800" b="1" dirty="0"/>
            </a:br>
            <a:br>
              <a:rPr lang="en-US" sz="2800" b="1" dirty="0"/>
            </a:br>
            <a:r>
              <a:rPr lang="en-US" sz="2800" b="1" dirty="0"/>
              <a:t>Specific example – how did ancient Egyptians know that they understood the flooding of the Nile?</a:t>
            </a:r>
          </a:p>
        </p:txBody>
      </p:sp>
    </p:spTree>
    <p:extLst>
      <p:ext uri="{BB962C8B-B14F-4D97-AF65-F5344CB8AC3E}">
        <p14:creationId xmlns:p14="http://schemas.microsoft.com/office/powerpoint/2010/main" val="1195327471"/>
      </p:ext>
    </p:extLst>
  </p:cSld>
  <p:clrMapOvr>
    <a:masterClrMapping/>
  </p:clrMapOvr>
  <p:transition spd="slow" advTm="56052"/>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1066800" y="130390"/>
            <a:ext cx="6399143"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b="1" dirty="0">
                <a:ea typeface="+mn-ea"/>
                <a:cs typeface="+mn-cs"/>
                <a:sym typeface="UC Berkeley OS Sign"/>
              </a:rPr>
              <a:t>Automatic Sensemaking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785" y="5230682"/>
            <a:ext cx="1689715" cy="1496928"/>
          </a:xfrm>
          <a:prstGeom prst="rect">
            <a:avLst/>
          </a:prstGeom>
        </p:spPr>
      </p:pic>
      <p:sp>
        <p:nvSpPr>
          <p:cNvPr id="2" name="TextBox 1">
            <a:extLst>
              <a:ext uri="{FF2B5EF4-FFF2-40B4-BE49-F238E27FC236}">
                <a16:creationId xmlns:a16="http://schemas.microsoft.com/office/drawing/2014/main" id="{D3D22939-146A-4789-8C97-0260564AAD26}"/>
              </a:ext>
            </a:extLst>
          </p:cNvPr>
          <p:cNvSpPr txBox="1"/>
          <p:nvPr/>
        </p:nvSpPr>
        <p:spPr>
          <a:xfrm>
            <a:off x="389169" y="902406"/>
            <a:ext cx="8479675" cy="1882310"/>
          </a:xfrm>
          <a:prstGeom prst="rect">
            <a:avLst/>
          </a:prstGeom>
          <a:noFill/>
        </p:spPr>
        <p:txBody>
          <a:bodyPr wrap="square" rtlCol="0">
            <a:spAutoFit/>
          </a:bodyPr>
          <a:lstStyle/>
          <a:p>
            <a:pPr>
              <a:lnSpc>
                <a:spcPct val="72000"/>
              </a:lnSpc>
              <a:spcBef>
                <a:spcPct val="20000"/>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3400" dirty="0">
                <a:cs typeface="Arial" pitchFamily="34" charset="0"/>
              </a:rPr>
              <a:t>Some sensemaking is automatic, done by hard-wired brain mechanisms that simplify and interpret sensory and perceptual input; </a:t>
            </a:r>
            <a:r>
              <a:rPr lang="en-US" sz="3400" b="1" i="1" dirty="0">
                <a:solidFill>
                  <a:srgbClr val="FF0000"/>
                </a:solidFill>
                <a:cs typeface="Arial" pitchFamily="34" charset="0"/>
              </a:rPr>
              <a:t>humans are pattern-finders </a:t>
            </a:r>
          </a:p>
          <a:p>
            <a:pPr>
              <a:lnSpc>
                <a:spcPct val="92000"/>
              </a:lnSpc>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1000" dirty="0">
              <a:cs typeface="Arial" pitchFamily="34" charset="0"/>
            </a:endParaRPr>
          </a:p>
          <a:p>
            <a:pPr algn="ctr">
              <a:lnSpc>
                <a:spcPct val="92000"/>
              </a:lnSpc>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1000" dirty="0"/>
          </a:p>
        </p:txBody>
      </p:sp>
      <p:pic>
        <p:nvPicPr>
          <p:cNvPr id="4" name="Picture 3">
            <a:extLst>
              <a:ext uri="{FF2B5EF4-FFF2-40B4-BE49-F238E27FC236}">
                <a16:creationId xmlns:a16="http://schemas.microsoft.com/office/drawing/2014/main" id="{98DD556F-51B4-4B87-AE1E-A61F65A12580}"/>
              </a:ext>
            </a:extLst>
          </p:cNvPr>
          <p:cNvPicPr>
            <a:picLocks noChangeAspect="1"/>
          </p:cNvPicPr>
          <p:nvPr/>
        </p:nvPicPr>
        <p:blipFill>
          <a:blip r:embed="rId4"/>
          <a:stretch>
            <a:fillRect/>
          </a:stretch>
        </p:blipFill>
        <p:spPr>
          <a:xfrm>
            <a:off x="448212" y="3718867"/>
            <a:ext cx="1667670" cy="1667670"/>
          </a:xfrm>
          <a:prstGeom prst="rect">
            <a:avLst/>
          </a:prstGeom>
        </p:spPr>
      </p:pic>
      <p:pic>
        <p:nvPicPr>
          <p:cNvPr id="3" name="Picture 2">
            <a:extLst>
              <a:ext uri="{FF2B5EF4-FFF2-40B4-BE49-F238E27FC236}">
                <a16:creationId xmlns:a16="http://schemas.microsoft.com/office/drawing/2014/main" id="{DCD006EE-9C50-4409-BAC8-8C9209D7C6C4}"/>
              </a:ext>
            </a:extLst>
          </p:cNvPr>
          <p:cNvPicPr>
            <a:picLocks noChangeAspect="1"/>
          </p:cNvPicPr>
          <p:nvPr/>
        </p:nvPicPr>
        <p:blipFill>
          <a:blip r:embed="rId5"/>
          <a:stretch>
            <a:fillRect/>
          </a:stretch>
        </p:blipFill>
        <p:spPr>
          <a:xfrm>
            <a:off x="2999413" y="3320482"/>
            <a:ext cx="1974187" cy="1505605"/>
          </a:xfrm>
          <a:prstGeom prst="rect">
            <a:avLst/>
          </a:prstGeom>
        </p:spPr>
      </p:pic>
      <p:pic>
        <p:nvPicPr>
          <p:cNvPr id="6" name="Picture 5">
            <a:extLst>
              <a:ext uri="{FF2B5EF4-FFF2-40B4-BE49-F238E27FC236}">
                <a16:creationId xmlns:a16="http://schemas.microsoft.com/office/drawing/2014/main" id="{57B981B8-9AB3-43D8-8E7E-73CA71AD6DDB}"/>
              </a:ext>
            </a:extLst>
          </p:cNvPr>
          <p:cNvPicPr>
            <a:picLocks noChangeAspect="1"/>
          </p:cNvPicPr>
          <p:nvPr/>
        </p:nvPicPr>
        <p:blipFill>
          <a:blip r:embed="rId6"/>
          <a:stretch>
            <a:fillRect/>
          </a:stretch>
        </p:blipFill>
        <p:spPr>
          <a:xfrm>
            <a:off x="2953353" y="5034868"/>
            <a:ext cx="1998476" cy="1496928"/>
          </a:xfrm>
          <a:prstGeom prst="rect">
            <a:avLst/>
          </a:prstGeom>
        </p:spPr>
      </p:pic>
      <p:sp>
        <p:nvSpPr>
          <p:cNvPr id="9" name="Rectangle 8">
            <a:extLst>
              <a:ext uri="{FF2B5EF4-FFF2-40B4-BE49-F238E27FC236}">
                <a16:creationId xmlns:a16="http://schemas.microsoft.com/office/drawing/2014/main" id="{8630F5DF-4234-4F39-9AEF-76E8292FF930}"/>
              </a:ext>
            </a:extLst>
          </p:cNvPr>
          <p:cNvSpPr/>
          <p:nvPr/>
        </p:nvSpPr>
        <p:spPr>
          <a:xfrm>
            <a:off x="3113162" y="2775309"/>
            <a:ext cx="1678858" cy="523220"/>
          </a:xfrm>
          <a:prstGeom prst="rect">
            <a:avLst/>
          </a:prstGeom>
        </p:spPr>
        <p:txBody>
          <a:bodyPr wrap="none">
            <a:spAutoFit/>
          </a:bodyPr>
          <a:lstStyle/>
          <a:p>
            <a:r>
              <a:rPr lang="en-US" sz="2800" b="1" dirty="0"/>
              <a:t>Pareidolia</a:t>
            </a:r>
          </a:p>
        </p:txBody>
      </p:sp>
      <p:sp>
        <p:nvSpPr>
          <p:cNvPr id="11" name="Rectangle 10">
            <a:extLst>
              <a:ext uri="{FF2B5EF4-FFF2-40B4-BE49-F238E27FC236}">
                <a16:creationId xmlns:a16="http://schemas.microsoft.com/office/drawing/2014/main" id="{B4C4C095-AFA5-4705-B815-15AFB451CD90}"/>
              </a:ext>
            </a:extLst>
          </p:cNvPr>
          <p:cNvSpPr/>
          <p:nvPr/>
        </p:nvSpPr>
        <p:spPr>
          <a:xfrm>
            <a:off x="527731" y="2775074"/>
            <a:ext cx="1627369" cy="954107"/>
          </a:xfrm>
          <a:prstGeom prst="rect">
            <a:avLst/>
          </a:prstGeom>
        </p:spPr>
        <p:txBody>
          <a:bodyPr wrap="none">
            <a:spAutoFit/>
          </a:bodyPr>
          <a:lstStyle/>
          <a:p>
            <a:r>
              <a:rPr lang="en-US" sz="2800" b="1" dirty="0"/>
              <a:t>Gestalt</a:t>
            </a:r>
          </a:p>
          <a:p>
            <a:r>
              <a:rPr lang="en-US" sz="2800" b="1" dirty="0"/>
              <a:t>Principles</a:t>
            </a:r>
          </a:p>
        </p:txBody>
      </p:sp>
      <p:sp>
        <p:nvSpPr>
          <p:cNvPr id="10" name="Rectangle 9">
            <a:extLst>
              <a:ext uri="{FF2B5EF4-FFF2-40B4-BE49-F238E27FC236}">
                <a16:creationId xmlns:a16="http://schemas.microsoft.com/office/drawing/2014/main" id="{29366F53-F261-45BC-959F-11B72866D85D}"/>
              </a:ext>
            </a:extLst>
          </p:cNvPr>
          <p:cNvSpPr/>
          <p:nvPr/>
        </p:nvSpPr>
        <p:spPr>
          <a:xfrm>
            <a:off x="6235864" y="2895600"/>
            <a:ext cx="1545038" cy="954107"/>
          </a:xfrm>
          <a:prstGeom prst="rect">
            <a:avLst/>
          </a:prstGeom>
        </p:spPr>
        <p:txBody>
          <a:bodyPr wrap="none">
            <a:spAutoFit/>
          </a:bodyPr>
          <a:lstStyle/>
          <a:p>
            <a:r>
              <a:rPr lang="en-US" sz="2800" b="1" dirty="0">
                <a:hlinkClick r:id="rId7"/>
              </a:rPr>
              <a:t>Michotte</a:t>
            </a:r>
            <a:br>
              <a:rPr lang="en-US" sz="2800" b="1" dirty="0">
                <a:hlinkClick r:id="rId7"/>
              </a:rPr>
            </a:br>
            <a:r>
              <a:rPr lang="en-US" sz="2800" b="1" dirty="0">
                <a:hlinkClick r:id="rId7"/>
              </a:rPr>
              <a:t>Causality</a:t>
            </a:r>
            <a:endParaRPr lang="en-US" sz="2800" b="1" dirty="0"/>
          </a:p>
        </p:txBody>
      </p:sp>
      <p:pic>
        <p:nvPicPr>
          <p:cNvPr id="8" name="Picture 7">
            <a:extLst>
              <a:ext uri="{FF2B5EF4-FFF2-40B4-BE49-F238E27FC236}">
                <a16:creationId xmlns:a16="http://schemas.microsoft.com/office/drawing/2014/main" id="{483C7D2F-A404-472E-88BF-07EB077A4E57}"/>
              </a:ext>
            </a:extLst>
          </p:cNvPr>
          <p:cNvPicPr>
            <a:picLocks noChangeAspect="1"/>
          </p:cNvPicPr>
          <p:nvPr/>
        </p:nvPicPr>
        <p:blipFill>
          <a:blip r:embed="rId8"/>
          <a:stretch>
            <a:fillRect/>
          </a:stretch>
        </p:blipFill>
        <p:spPr>
          <a:xfrm>
            <a:off x="5715000" y="4073284"/>
            <a:ext cx="2776195" cy="1793294"/>
          </a:xfrm>
          <a:prstGeom prst="rect">
            <a:avLst/>
          </a:prstGeom>
        </p:spPr>
      </p:pic>
    </p:spTree>
    <p:extLst>
      <p:ext uri="{BB962C8B-B14F-4D97-AF65-F5344CB8AC3E}">
        <p14:creationId xmlns:p14="http://schemas.microsoft.com/office/powerpoint/2010/main" val="3350398663"/>
      </p:ext>
    </p:extLst>
  </p:cSld>
  <p:clrMapOvr>
    <a:masterClrMapping/>
  </p:clrMapOvr>
  <p:transition spd="slow" advTm="56052"/>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22939-146A-4789-8C97-0260564AAD26}"/>
              </a:ext>
            </a:extLst>
          </p:cNvPr>
          <p:cNvSpPr txBox="1"/>
          <p:nvPr/>
        </p:nvSpPr>
        <p:spPr>
          <a:xfrm>
            <a:off x="449972" y="228600"/>
            <a:ext cx="8077200" cy="1996829"/>
          </a:xfrm>
          <a:prstGeom prst="rect">
            <a:avLst/>
          </a:prstGeom>
          <a:noFill/>
        </p:spPr>
        <p:txBody>
          <a:bodyPr wrap="square" rtlCol="0">
            <a:spAutoFit/>
          </a:bodyPr>
          <a:lstStyle/>
          <a:p>
            <a:pPr>
              <a:lnSpc>
                <a:spcPct val="72000"/>
              </a:lnSpc>
              <a:spcBef>
                <a:spcPct val="20000"/>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3400" dirty="0">
                <a:cs typeface="Arial" pitchFamily="34" charset="0"/>
              </a:rPr>
              <a:t>Sensemaking in infants is driven by “</a:t>
            </a:r>
            <a:r>
              <a:rPr lang="en-US" sz="3400" b="1" i="1" dirty="0">
                <a:solidFill>
                  <a:srgbClr val="FF0000"/>
                </a:solidFill>
                <a:cs typeface="Arial" pitchFamily="34" charset="0"/>
              </a:rPr>
              <a:t>statistical learning</a:t>
            </a:r>
            <a:r>
              <a:rPr lang="en-US" sz="3400" dirty="0">
                <a:cs typeface="Arial" pitchFamily="34" charset="0"/>
              </a:rPr>
              <a:t>” to identify which acoustic differences matter in their native language, using frequency and transitional probability to learn words from speech</a:t>
            </a:r>
          </a:p>
        </p:txBody>
      </p:sp>
      <p:pic>
        <p:nvPicPr>
          <p:cNvPr id="4" name="Picture 3">
            <a:extLst>
              <a:ext uri="{FF2B5EF4-FFF2-40B4-BE49-F238E27FC236}">
                <a16:creationId xmlns:a16="http://schemas.microsoft.com/office/drawing/2014/main" id="{791F48F7-501D-447B-99D1-A59A35A964D5}"/>
              </a:ext>
            </a:extLst>
          </p:cNvPr>
          <p:cNvPicPr>
            <a:picLocks noChangeAspect="1"/>
          </p:cNvPicPr>
          <p:nvPr/>
        </p:nvPicPr>
        <p:blipFill>
          <a:blip r:embed="rId3"/>
          <a:stretch>
            <a:fillRect/>
          </a:stretch>
        </p:blipFill>
        <p:spPr>
          <a:xfrm>
            <a:off x="449971" y="2227806"/>
            <a:ext cx="8077200" cy="4401594"/>
          </a:xfrm>
          <a:prstGeom prst="rect">
            <a:avLst/>
          </a:prstGeom>
        </p:spPr>
      </p:pic>
    </p:spTree>
    <p:extLst>
      <p:ext uri="{BB962C8B-B14F-4D97-AF65-F5344CB8AC3E}">
        <p14:creationId xmlns:p14="http://schemas.microsoft.com/office/powerpoint/2010/main" val="1249281404"/>
      </p:ext>
    </p:extLst>
  </p:cSld>
  <p:clrMapOvr>
    <a:masterClrMapping/>
  </p:clrMapOvr>
  <p:transition spd="slow" advTm="56052"/>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685800" y="228600"/>
            <a:ext cx="3581400"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4800" b="1" dirty="0">
                <a:ea typeface="+mn-ea"/>
                <a:cs typeface="+mn-cs"/>
                <a:sym typeface="UC Berkeley OS Sign"/>
              </a:rPr>
              <a:t>Organizing</a:t>
            </a:r>
          </a:p>
        </p:txBody>
      </p:sp>
      <p:sp>
        <p:nvSpPr>
          <p:cNvPr id="4098" name="Rectangle 2"/>
          <p:cNvSpPr>
            <a:spLocks noGrp="1" noChangeArrowheads="1"/>
          </p:cNvSpPr>
          <p:nvPr>
            <p:ph idx="1"/>
          </p:nvPr>
        </p:nvSpPr>
        <p:spPr>
          <a:xfrm>
            <a:off x="495300" y="1579537"/>
            <a:ext cx="3886200" cy="3368725"/>
          </a:xfrm>
        </p:spPr>
        <p:txBody>
          <a:bodyPr>
            <a:normAutofit fontScale="40000" lnSpcReduction="20000"/>
          </a:bodyPr>
          <a:lstStyle/>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9600" b="1" i="1" dirty="0">
                <a:solidFill>
                  <a:srgbClr val="FF0000"/>
                </a:solidFill>
                <a:cs typeface="Arial" pitchFamily="34" charset="0"/>
              </a:rPr>
              <a:t>Intentionally </a:t>
            </a:r>
            <a:r>
              <a:rPr lang="en-US" sz="9600" i="1" dirty="0">
                <a:cs typeface="Arial" pitchFamily="34" charset="0"/>
              </a:rPr>
              <a:t>imposing order and structure to create capabilities or enable interactions</a:t>
            </a:r>
            <a:endParaRPr lang="en-US" sz="2109"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762000"/>
            <a:ext cx="3752850" cy="5003800"/>
          </a:xfrm>
          <a:prstGeom prst="rect">
            <a:avLst/>
          </a:prstGeom>
        </p:spPr>
      </p:pic>
      <p:sp>
        <p:nvSpPr>
          <p:cNvPr id="3" name="TextBox 2">
            <a:extLst>
              <a:ext uri="{FF2B5EF4-FFF2-40B4-BE49-F238E27FC236}">
                <a16:creationId xmlns:a16="http://schemas.microsoft.com/office/drawing/2014/main" id="{6A8E812D-5173-4844-90C9-B1FA4B945D19}"/>
              </a:ext>
            </a:extLst>
          </p:cNvPr>
          <p:cNvSpPr txBox="1"/>
          <p:nvPr/>
        </p:nvSpPr>
        <p:spPr>
          <a:xfrm>
            <a:off x="5105400" y="5943600"/>
            <a:ext cx="3752850" cy="523220"/>
          </a:xfrm>
          <a:prstGeom prst="rect">
            <a:avLst/>
          </a:prstGeom>
          <a:noFill/>
        </p:spPr>
        <p:txBody>
          <a:bodyPr wrap="square" rtlCol="0">
            <a:spAutoFit/>
          </a:bodyPr>
          <a:lstStyle/>
          <a:p>
            <a:r>
              <a:rPr lang="en-US" sz="2800" dirty="0"/>
              <a:t>“</a:t>
            </a:r>
            <a:r>
              <a:rPr lang="en-US" sz="2800" b="1" i="1" dirty="0"/>
              <a:t>TDO</a:t>
            </a:r>
            <a:r>
              <a:rPr lang="en-US" sz="2800" dirty="0"/>
              <a:t>” from now on</a:t>
            </a:r>
          </a:p>
        </p:txBody>
      </p:sp>
      <p:sp>
        <p:nvSpPr>
          <p:cNvPr id="4" name="TextBox 3">
            <a:extLst>
              <a:ext uri="{FF2B5EF4-FFF2-40B4-BE49-F238E27FC236}">
                <a16:creationId xmlns:a16="http://schemas.microsoft.com/office/drawing/2014/main" id="{7CA379E1-ABAE-4115-941B-F418BD20AE27}"/>
              </a:ext>
            </a:extLst>
          </p:cNvPr>
          <p:cNvSpPr txBox="1"/>
          <p:nvPr/>
        </p:nvSpPr>
        <p:spPr>
          <a:xfrm>
            <a:off x="381000" y="4825856"/>
            <a:ext cx="41148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 is being organized?</a:t>
            </a:r>
          </a:p>
          <a:p>
            <a:pPr marL="342900" indent="-342900">
              <a:buFont typeface="Arial" panose="020B0604020202020204" pitchFamily="34" charset="0"/>
              <a:buChar char="•"/>
            </a:pPr>
            <a:r>
              <a:rPr lang="en-US" sz="2400" dirty="0"/>
              <a:t>WHY is it being organized?</a:t>
            </a:r>
          </a:p>
          <a:p>
            <a:pPr marL="342900" indent="-342900">
              <a:buFont typeface="Arial" panose="020B0604020202020204" pitchFamily="34" charset="0"/>
              <a:buChar char="•"/>
            </a:pPr>
            <a:r>
              <a:rPr lang="en-US" sz="2400" dirty="0"/>
              <a:t>HOW – what “organizing principles" are used?</a:t>
            </a:r>
          </a:p>
        </p:txBody>
      </p:sp>
    </p:spTree>
    <p:extLst>
      <p:ext uri="{BB962C8B-B14F-4D97-AF65-F5344CB8AC3E}">
        <p14:creationId xmlns:p14="http://schemas.microsoft.com/office/powerpoint/2010/main" val="2743306168"/>
      </p:ext>
    </p:extLst>
  </p:cSld>
  <p:clrMapOvr>
    <a:masterClrMapping/>
  </p:clrMapOvr>
  <p:transition spd="slow" advTm="56052"/>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ChangeArrowheads="1"/>
          </p:cNvSpPr>
          <p:nvPr>
            <p:ph type="title"/>
          </p:nvPr>
        </p:nvSpPr>
        <p:spPr>
          <a:xfrm>
            <a:off x="553641" y="21431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4800" b="1" dirty="0">
                <a:sym typeface="UC Berkeley OS Sign"/>
              </a:rPr>
              <a:t>What We Organize…</a:t>
            </a:r>
          </a:p>
        </p:txBody>
      </p:sp>
      <p:sp>
        <p:nvSpPr>
          <p:cNvPr id="7170" name="Rectangle 2"/>
          <p:cNvSpPr>
            <a:spLocks noGrp="1" noChangeArrowheads="1"/>
          </p:cNvSpPr>
          <p:nvPr>
            <p:ph type="body" idx="4294967295"/>
          </p:nvPr>
        </p:nvSpPr>
        <p:spPr>
          <a:xfrm>
            <a:off x="553641" y="1183184"/>
            <a:ext cx="8305725" cy="5522416"/>
          </a:xfrm>
        </p:spPr>
        <p:txBody>
          <a:bodyPr>
            <a:normAutofit fontScale="70000" lnSpcReduction="20000"/>
          </a:bodyPr>
          <a:lstStyle/>
          <a:p>
            <a:pPr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Libraries, museums, business information systems, scientific data… and other institutional resource collections</a:t>
            </a:r>
          </a:p>
          <a:p>
            <a:pPr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Different types of documents </a:t>
            </a:r>
          </a:p>
          <a:p>
            <a:pPr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Personal information and artifacts of all kinds in our kitchens, closets, personal computers, smartphones…</a:t>
            </a:r>
          </a:p>
          <a:p>
            <a:pPr indent="-160729">
              <a:lnSpc>
                <a:spcPct val="112000"/>
              </a:lnSpc>
              <a:spcAft>
                <a:spcPts val="422"/>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600" dirty="0"/>
              <a:t>People</a:t>
            </a:r>
          </a:p>
          <a:p>
            <a:pPr>
              <a:spcAft>
                <a:spcPts val="422"/>
              </a:spcAft>
              <a:defRPr/>
            </a:pPr>
            <a:endParaRPr lang="en-US" sz="3094" dirty="0">
              <a:cs typeface="Arial" pitchFamily="34" charset="0"/>
            </a:endParaRPr>
          </a:p>
          <a:p>
            <a:pPr marL="0" indent="0">
              <a:spcAft>
                <a:spcPts val="422"/>
              </a:spcAft>
              <a:buNone/>
              <a:defRPr/>
            </a:pPr>
            <a:r>
              <a:rPr lang="en-US" sz="4200" i="1" dirty="0">
                <a:solidFill>
                  <a:srgbClr val="FF0000"/>
                </a:solidFill>
                <a:cs typeface="Arial" pitchFamily="34" charset="0"/>
              </a:rPr>
              <a:t>These are clearly different types of things being organized, but what do they have in common?</a:t>
            </a:r>
            <a:endParaRPr lang="en-US" sz="2812" dirty="0"/>
          </a:p>
        </p:txBody>
      </p:sp>
      <p:sp>
        <p:nvSpPr>
          <p:cNvPr id="76804"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7742210D-289C-4C2A-B9F9-0B33B33FB1F1}" type="slidenum">
              <a:rPr lang="en-US" altLang="en-US" sz="1477">
                <a:solidFill>
                  <a:srgbClr val="002955"/>
                </a:solidFill>
                <a:latin typeface="UC Berkeley OS Sign"/>
                <a:ea typeface="MS PGothic" panose="020B0600070205080204" pitchFamily="34" charset="-128"/>
                <a:sym typeface="UC Berkeley OS Sign"/>
              </a:rPr>
              <a:pPr algn="ctr" eaLnBrk="1" hangingPunct="1"/>
              <a:t>16</a:t>
            </a:fld>
            <a:endParaRPr lang="en-US" altLang="en-US" sz="1477">
              <a:solidFill>
                <a:srgbClr val="002955"/>
              </a:solidFill>
              <a:latin typeface="UC Berkeley OS Sign"/>
              <a:ea typeface="MS PGothic" panose="020B0600070205080204" pitchFamily="34" charset="-128"/>
              <a:sym typeface="UC Berkeley OS Sign"/>
            </a:endParaRPr>
          </a:p>
        </p:txBody>
      </p:sp>
    </p:spTree>
    <p:extLst>
      <p:ext uri="{BB962C8B-B14F-4D97-AF65-F5344CB8AC3E}">
        <p14:creationId xmlns:p14="http://schemas.microsoft.com/office/powerpoint/2010/main" val="794022321"/>
      </p:ext>
    </p:extLst>
  </p:cSld>
  <p:clrMapOvr>
    <a:masterClrMapping/>
  </p:clrMapOvr>
  <p:transition advTm="1478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457201" y="5334001"/>
            <a:ext cx="8077200" cy="1219200"/>
          </a:xfrm>
        </p:spPr>
        <p:txBody>
          <a:bodyPr/>
          <a:lstStyle/>
          <a:p>
            <a:pPr marL="750067" lvl="2" indent="-160729">
              <a:lnSpc>
                <a:spcPct val="92000"/>
              </a:lnSpc>
              <a:buClr>
                <a:srgbClr val="002955"/>
              </a:buClr>
              <a:buSzPct val="44000"/>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100" dirty="0"/>
              <a:t> </a:t>
            </a:r>
            <a:r>
              <a:rPr lang="en-US" sz="3100" b="1" i="1" dirty="0">
                <a:solidFill>
                  <a:srgbClr val="FF0000"/>
                </a:solidFill>
              </a:rPr>
              <a:t>A collection of resources </a:t>
            </a:r>
            <a:r>
              <a:rPr lang="en-US" sz="3100" b="1" i="1" u="sng" dirty="0">
                <a:solidFill>
                  <a:srgbClr val="FF0000"/>
                </a:solidFill>
              </a:rPr>
              <a:t>intentionally arranged</a:t>
            </a:r>
            <a:r>
              <a:rPr lang="en-US" sz="3100" b="1" i="1" dirty="0">
                <a:solidFill>
                  <a:srgbClr val="FF0000"/>
                </a:solidFill>
              </a:rPr>
              <a:t> to enable some set of interactions</a:t>
            </a:r>
            <a:endParaRPr lang="en-US" sz="2800" dirty="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800" dirty="0"/>
          </a:p>
        </p:txBody>
      </p:sp>
      <p:sp>
        <p:nvSpPr>
          <p:cNvPr id="36867" name="Rectangle 1"/>
          <p:cNvSpPr>
            <a:spLocks noGrp="1" noChangeArrowheads="1"/>
          </p:cNvSpPr>
          <p:nvPr>
            <p:ph type="title"/>
          </p:nvPr>
        </p:nvSpPr>
        <p:spPr>
          <a:xfrm>
            <a:off x="228600" y="228600"/>
            <a:ext cx="86868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800" b="1" dirty="0"/>
              <a:t>An “Organizing System”</a:t>
            </a:r>
            <a:endParaRPr lang="en-US" sz="4800" b="1" dirty="0">
              <a:sym typeface="UC Berkeley OS Sign"/>
            </a:endParaRPr>
          </a:p>
        </p:txBody>
      </p:sp>
      <p:sp>
        <p:nvSpPr>
          <p:cNvPr id="3686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0493B6-C336-4D2C-8EB0-8B524C525CC3}" type="slidenum">
              <a:rPr lang="en-US" sz="1500">
                <a:solidFill>
                  <a:srgbClr val="002955"/>
                </a:solidFill>
                <a:latin typeface="UC Berkeley OS Sign"/>
                <a:ea typeface="MS PGothic" pitchFamily="34" charset="-128"/>
                <a:sym typeface="UC Berkeley OS Sign"/>
              </a:rPr>
              <a:pPr algn="ctr"/>
              <a:t>17</a:t>
            </a:fld>
            <a:endParaRPr lang="en-US" sz="1500" dirty="0">
              <a:solidFill>
                <a:srgbClr val="002955"/>
              </a:solidFill>
              <a:latin typeface="UC Berkeley OS Sign"/>
              <a:ea typeface="MS PGothic" pitchFamily="34" charset="-128"/>
              <a:sym typeface="UC Berkeley OS Sign"/>
            </a:endParaRPr>
          </a:p>
        </p:txBody>
      </p:sp>
      <p:pic>
        <p:nvPicPr>
          <p:cNvPr id="5" name="Content Placeholder 8" descr="arranged-resources-sideways.png"/>
          <p:cNvPicPr>
            <a:picLocks noChangeAspect="1"/>
          </p:cNvPicPr>
          <p:nvPr/>
        </p:nvPicPr>
        <p:blipFill>
          <a:blip r:embed="rId3" cstate="print"/>
          <a:srcRect/>
          <a:stretch>
            <a:fillRect/>
          </a:stretch>
        </p:blipFill>
        <p:spPr>
          <a:xfrm>
            <a:off x="457200" y="1600200"/>
            <a:ext cx="7391400" cy="3311470"/>
          </a:xfrm>
          <a:prstGeom prst="rect">
            <a:avLst/>
          </a:prstGeom>
        </p:spPr>
      </p:pic>
    </p:spTree>
    <p:extLst>
      <p:ext uri="{BB962C8B-B14F-4D97-AF65-F5344CB8AC3E}">
        <p14:creationId xmlns:p14="http://schemas.microsoft.com/office/powerpoint/2010/main" val="606635598"/>
      </p:ext>
    </p:extLst>
  </p:cSld>
  <p:clrMapOvr>
    <a:masterClrMapping/>
  </p:clrMapOvr>
  <p:transition advTm="20674"/>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A89AD-41DE-4263-AE27-43376E99B3A2}"/>
              </a:ext>
            </a:extLst>
          </p:cNvPr>
          <p:cNvSpPr/>
          <p:nvPr/>
        </p:nvSpPr>
        <p:spPr>
          <a:xfrm>
            <a:off x="762000" y="1447800"/>
            <a:ext cx="7620000" cy="30293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69EE7B-4C13-44AC-BA80-4BB1A384D305}"/>
              </a:ext>
            </a:extLst>
          </p:cNvPr>
          <p:cNvSpPr txBox="1"/>
          <p:nvPr/>
        </p:nvSpPr>
        <p:spPr>
          <a:xfrm>
            <a:off x="1219200" y="1828800"/>
            <a:ext cx="6400800" cy="2800767"/>
          </a:xfrm>
          <a:prstGeom prst="rect">
            <a:avLst/>
          </a:prstGeom>
          <a:noFill/>
        </p:spPr>
        <p:txBody>
          <a:bodyPr wrap="square" rtlCol="0">
            <a:spAutoFit/>
          </a:bodyPr>
          <a:lstStyle/>
          <a:p>
            <a:r>
              <a:rPr lang="en-US" sz="4400" b="1" i="1" dirty="0">
                <a:solidFill>
                  <a:srgbClr val="FF0000"/>
                </a:solidFill>
                <a:latin typeface="+mj-lt"/>
              </a:rPr>
              <a:t>Are Sensemaking and Organizing Fundamentally Different?</a:t>
            </a:r>
          </a:p>
          <a:p>
            <a:endParaRPr lang="en-US" sz="4400" i="1" dirty="0">
              <a:solidFill>
                <a:srgbClr val="FF0000"/>
              </a:solidFill>
            </a:endParaRPr>
          </a:p>
        </p:txBody>
      </p:sp>
    </p:spTree>
    <p:extLst>
      <p:ext uri="{BB962C8B-B14F-4D97-AF65-F5344CB8AC3E}">
        <p14:creationId xmlns:p14="http://schemas.microsoft.com/office/powerpoint/2010/main" val="1154022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999" y="1934022"/>
            <a:ext cx="3667565" cy="256729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052" y="1934022"/>
            <a:ext cx="3667566" cy="2645057"/>
          </a:xfrm>
          <a:prstGeom prst="rect">
            <a:avLst/>
          </a:prstGeom>
        </p:spPr>
      </p:pic>
      <p:sp>
        <p:nvSpPr>
          <p:cNvPr id="4" name="Rectangle 3"/>
          <p:cNvSpPr/>
          <p:nvPr/>
        </p:nvSpPr>
        <p:spPr>
          <a:xfrm>
            <a:off x="0" y="178166"/>
            <a:ext cx="9144000" cy="1533240"/>
          </a:xfrm>
          <a:prstGeom prst="rect">
            <a:avLst/>
          </a:prstGeom>
        </p:spPr>
        <p:txBody>
          <a:bodyPr wrap="square">
            <a:spAutoFit/>
          </a:bodyPr>
          <a:lstStyle/>
          <a:p>
            <a:pPr lvl="1">
              <a:lnSpc>
                <a:spcPct val="92000"/>
              </a:lnSpc>
              <a:spcBef>
                <a:spcPts val="1266"/>
              </a:spcBef>
              <a:buClr>
                <a:srgbClr val="002955"/>
              </a:buClr>
              <a:buSzPct val="44000"/>
            </a:pPr>
            <a:r>
              <a:rPr lang="en-US" altLang="en-US" sz="3000" i="1" dirty="0"/>
              <a:t>Ancient humans organized their star observations by creating “constellations” so they could tell stories</a:t>
            </a:r>
          </a:p>
          <a:p>
            <a:pPr lvl="1">
              <a:lnSpc>
                <a:spcPct val="92000"/>
              </a:lnSpc>
              <a:spcBef>
                <a:spcPts val="1266"/>
              </a:spcBef>
              <a:buClr>
                <a:srgbClr val="002955"/>
              </a:buClr>
              <a:buSzPct val="44000"/>
            </a:pPr>
            <a:r>
              <a:rPr lang="en-US" altLang="en-US" sz="3000" b="1" i="1" dirty="0">
                <a:solidFill>
                  <a:srgbClr val="FF0000"/>
                </a:solidFill>
              </a:rPr>
              <a:t>Are constellations “intentional arrangements?”</a:t>
            </a:r>
          </a:p>
        </p:txBody>
      </p:sp>
      <p:sp>
        <p:nvSpPr>
          <p:cNvPr id="5" name="TextBox 4"/>
          <p:cNvSpPr txBox="1"/>
          <p:nvPr/>
        </p:nvSpPr>
        <p:spPr>
          <a:xfrm>
            <a:off x="863635" y="4579079"/>
            <a:ext cx="3962400" cy="369332"/>
          </a:xfrm>
          <a:prstGeom prst="rect">
            <a:avLst/>
          </a:prstGeom>
          <a:noFill/>
        </p:spPr>
        <p:txBody>
          <a:bodyPr wrap="square" rtlCol="0">
            <a:spAutoFit/>
          </a:bodyPr>
          <a:lstStyle/>
          <a:p>
            <a:r>
              <a:rPr lang="en-US" dirty="0"/>
              <a:t>WINTER SKY, NORTHERN HEMISPHERE</a:t>
            </a:r>
          </a:p>
        </p:txBody>
      </p:sp>
      <p:sp>
        <p:nvSpPr>
          <p:cNvPr id="6" name="TextBox 5"/>
          <p:cNvSpPr txBox="1"/>
          <p:nvPr/>
        </p:nvSpPr>
        <p:spPr>
          <a:xfrm>
            <a:off x="5410200" y="4507405"/>
            <a:ext cx="3352800" cy="369332"/>
          </a:xfrm>
          <a:prstGeom prst="rect">
            <a:avLst/>
          </a:prstGeom>
          <a:noFill/>
        </p:spPr>
        <p:txBody>
          <a:bodyPr wrap="square" rtlCol="0">
            <a:spAutoFit/>
          </a:bodyPr>
          <a:lstStyle/>
          <a:p>
            <a:r>
              <a:rPr lang="en-US" dirty="0">
                <a:hlinkClick r:id="rId5"/>
              </a:rPr>
              <a:t>LASCAUX CAVE PAINTINGS</a:t>
            </a:r>
            <a:endParaRPr lang="en-US" dirty="0"/>
          </a:p>
        </p:txBody>
      </p:sp>
      <p:sp>
        <p:nvSpPr>
          <p:cNvPr id="7" name="Rectangle 6">
            <a:extLst>
              <a:ext uri="{FF2B5EF4-FFF2-40B4-BE49-F238E27FC236}">
                <a16:creationId xmlns:a16="http://schemas.microsoft.com/office/drawing/2014/main" id="{1110C1A1-F34C-4BE5-BB74-2EF4C33C79E2}"/>
              </a:ext>
            </a:extLst>
          </p:cNvPr>
          <p:cNvSpPr/>
          <p:nvPr/>
        </p:nvSpPr>
        <p:spPr>
          <a:xfrm>
            <a:off x="304800" y="5105400"/>
            <a:ext cx="8534400" cy="1451423"/>
          </a:xfrm>
          <a:prstGeom prst="rect">
            <a:avLst/>
          </a:prstGeom>
        </p:spPr>
        <p:txBody>
          <a:bodyPr wrap="square">
            <a:spAutoFit/>
          </a:bodyPr>
          <a:lstStyle/>
          <a:p>
            <a:pPr lvl="1">
              <a:lnSpc>
                <a:spcPct val="92000"/>
              </a:lnSpc>
              <a:spcBef>
                <a:spcPts val="1266"/>
              </a:spcBef>
              <a:buClr>
                <a:srgbClr val="002955"/>
              </a:buClr>
              <a:buSzPct val="44000"/>
            </a:pPr>
            <a:r>
              <a:rPr lang="en-US" altLang="en-US" sz="2400" b="1" i="1" dirty="0"/>
              <a:t>2500 years ago, Babylonian astronomers recorded observations for the sun and moon and organized them into calendars.  They were precise - their estimates for “year” and “lunar month” were almost exactly the values we use today</a:t>
            </a:r>
          </a:p>
        </p:txBody>
      </p:sp>
    </p:spTree>
    <p:extLst>
      <p:ext uri="{BB962C8B-B14F-4D97-AF65-F5344CB8AC3E}">
        <p14:creationId xmlns:p14="http://schemas.microsoft.com/office/powerpoint/2010/main" val="165991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5334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Outline</a:t>
            </a:r>
          </a:p>
        </p:txBody>
      </p:sp>
      <p:sp>
        <p:nvSpPr>
          <p:cNvPr id="6" name="Rectangle 5"/>
          <p:cNvSpPr/>
          <p:nvPr/>
        </p:nvSpPr>
        <p:spPr>
          <a:xfrm>
            <a:off x="762000" y="1371600"/>
            <a:ext cx="8153400" cy="5174011"/>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Introducing the Teaching Team</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Introducing Sensemaking and Organizing</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Introducing the Course</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The Discipline of Organizing</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Motivation</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Core Concepts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Course Policies and Administrivia</a:t>
            </a:r>
          </a:p>
        </p:txBody>
      </p:sp>
    </p:spTree>
    <p:extLst>
      <p:ext uri="{BB962C8B-B14F-4D97-AF65-F5344CB8AC3E}">
        <p14:creationId xmlns:p14="http://schemas.microsoft.com/office/powerpoint/2010/main" val="156425878"/>
      </p:ext>
    </p:extLst>
  </p:cSld>
  <p:clrMapOvr>
    <a:masterClrMapping/>
  </p:clrMapOvr>
  <p:transition advTm="1896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D3F57-FD9B-46C6-BCD1-E31804E158E7}"/>
              </a:ext>
            </a:extLst>
          </p:cNvPr>
          <p:cNvPicPr>
            <a:picLocks noChangeAspect="1"/>
          </p:cNvPicPr>
          <p:nvPr/>
        </p:nvPicPr>
        <p:blipFill>
          <a:blip r:embed="rId3"/>
          <a:stretch>
            <a:fillRect/>
          </a:stretch>
        </p:blipFill>
        <p:spPr>
          <a:xfrm>
            <a:off x="1676400" y="1420574"/>
            <a:ext cx="6477000" cy="5221111"/>
          </a:xfrm>
          <a:prstGeom prst="rect">
            <a:avLst/>
          </a:prstGeom>
        </p:spPr>
      </p:pic>
      <p:sp>
        <p:nvSpPr>
          <p:cNvPr id="4" name="Rectangle 1">
            <a:extLst>
              <a:ext uri="{FF2B5EF4-FFF2-40B4-BE49-F238E27FC236}">
                <a16:creationId xmlns:a16="http://schemas.microsoft.com/office/drawing/2014/main" id="{50363206-FBF6-46E2-95B8-3B4D4C69779B}"/>
              </a:ext>
            </a:extLst>
          </p:cNvPr>
          <p:cNvSpPr txBox="1">
            <a:spLocks noChangeArrowheads="1"/>
          </p:cNvSpPr>
          <p:nvPr/>
        </p:nvSpPr>
        <p:spPr>
          <a:xfrm>
            <a:off x="457646" y="216315"/>
            <a:ext cx="8228707"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olidFill>
                  <a:srgbClr val="FF0000"/>
                </a:solidFill>
                <a:sym typeface="UC Berkeley OS Sign"/>
              </a:rPr>
              <a:t>Tonight’s Sky</a:t>
            </a:r>
            <a:br>
              <a:rPr lang="en-US" sz="3600" b="1" dirty="0">
                <a:solidFill>
                  <a:srgbClr val="FF0000"/>
                </a:solidFill>
                <a:sym typeface="UC Berkeley OS Sign"/>
              </a:rPr>
            </a:br>
            <a:r>
              <a:rPr lang="en-US" sz="3600" b="1" dirty="0">
                <a:solidFill>
                  <a:srgbClr val="FF0000"/>
                </a:solidFill>
                <a:sym typeface="UC Berkeley OS Sign"/>
              </a:rPr>
              <a:t> (compare to previous slide)</a:t>
            </a:r>
          </a:p>
        </p:txBody>
      </p:sp>
    </p:spTree>
    <p:extLst>
      <p:ext uri="{BB962C8B-B14F-4D97-AF65-F5344CB8AC3E}">
        <p14:creationId xmlns:p14="http://schemas.microsoft.com/office/powerpoint/2010/main" val="336916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D403-6911-4373-8155-AE6AB04EF7F0}"/>
              </a:ext>
            </a:extLst>
          </p:cNvPr>
          <p:cNvSpPr>
            <a:spLocks noGrp="1"/>
          </p:cNvSpPr>
          <p:nvPr>
            <p:ph type="title"/>
          </p:nvPr>
        </p:nvSpPr>
        <p:spPr>
          <a:xfrm>
            <a:off x="457200" y="0"/>
            <a:ext cx="8229600" cy="1143000"/>
          </a:xfrm>
        </p:spPr>
        <p:txBody>
          <a:bodyPr>
            <a:normAutofit fontScale="90000"/>
          </a:bodyPr>
          <a:lstStyle/>
          <a:p>
            <a:r>
              <a:rPr lang="en-US" sz="4000" b="1" dirty="0">
                <a:ea typeface="+mn-ea"/>
                <a:cs typeface="+mn-cs"/>
              </a:rPr>
              <a:t>Organizing Is Intentional… But Can Exploit Automatic Sensemaking </a:t>
            </a:r>
          </a:p>
        </p:txBody>
      </p:sp>
      <p:pic>
        <p:nvPicPr>
          <p:cNvPr id="5" name="Content Placeholder 4">
            <a:extLst>
              <a:ext uri="{FF2B5EF4-FFF2-40B4-BE49-F238E27FC236}">
                <a16:creationId xmlns:a16="http://schemas.microsoft.com/office/drawing/2014/main" id="{B8861239-1D27-4640-B71F-3A0C19CF808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81400" y="1263440"/>
            <a:ext cx="5320743" cy="3815055"/>
          </a:xfrm>
        </p:spPr>
      </p:pic>
      <p:sp>
        <p:nvSpPr>
          <p:cNvPr id="3" name="Rectangle 2">
            <a:extLst>
              <a:ext uri="{FF2B5EF4-FFF2-40B4-BE49-F238E27FC236}">
                <a16:creationId xmlns:a16="http://schemas.microsoft.com/office/drawing/2014/main" id="{9EFE9F0A-B3EE-480C-9F6E-903121AF60C8}"/>
              </a:ext>
            </a:extLst>
          </p:cNvPr>
          <p:cNvSpPr/>
          <p:nvPr/>
        </p:nvSpPr>
        <p:spPr>
          <a:xfrm>
            <a:off x="195122" y="1155032"/>
            <a:ext cx="3429000" cy="4031873"/>
          </a:xfrm>
          <a:prstGeom prst="rect">
            <a:avLst/>
          </a:prstGeom>
        </p:spPr>
        <p:txBody>
          <a:bodyPr wrap="square">
            <a:spAutoFit/>
          </a:bodyPr>
          <a:lstStyle/>
          <a:p>
            <a:pPr marL="342900" lvl="0" indent="-342900">
              <a:spcBef>
                <a:spcPct val="20000"/>
              </a:spcBef>
              <a:buFont typeface="Arial" pitchFamily="34" charset="0"/>
              <a:buChar char="•"/>
            </a:pPr>
            <a:r>
              <a:rPr lang="en-US" sz="3200" dirty="0">
                <a:solidFill>
                  <a:prstClr val="black"/>
                </a:solidFill>
              </a:rPr>
              <a:t>Physical resources are often organized according to </a:t>
            </a:r>
            <a:r>
              <a:rPr lang="en-US" sz="3200" b="1" dirty="0">
                <a:solidFill>
                  <a:srgbClr val="FF0000"/>
                </a:solidFill>
              </a:rPr>
              <a:t>intrinsic physical properties </a:t>
            </a:r>
            <a:r>
              <a:rPr lang="en-US" sz="3200" dirty="0">
                <a:solidFill>
                  <a:prstClr val="black"/>
                </a:solidFill>
              </a:rPr>
              <a:t>like their size, color, or shape</a:t>
            </a:r>
          </a:p>
        </p:txBody>
      </p:sp>
      <p:sp>
        <p:nvSpPr>
          <p:cNvPr id="4" name="TextBox 3">
            <a:extLst>
              <a:ext uri="{FF2B5EF4-FFF2-40B4-BE49-F238E27FC236}">
                <a16:creationId xmlns:a16="http://schemas.microsoft.com/office/drawing/2014/main" id="{C5C4F1D3-7D0A-4812-AEA2-79D4A3C3F1FD}"/>
              </a:ext>
            </a:extLst>
          </p:cNvPr>
          <p:cNvSpPr txBox="1"/>
          <p:nvPr/>
        </p:nvSpPr>
        <p:spPr>
          <a:xfrm>
            <a:off x="195122" y="5118601"/>
            <a:ext cx="8749743" cy="1569660"/>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solidFill>
                  <a:prstClr val="black"/>
                </a:solidFill>
              </a:rPr>
              <a:t>This organization is most effective when these properties are selection criteria because the </a:t>
            </a:r>
            <a:r>
              <a:rPr lang="en-US" sz="3200" b="1" dirty="0">
                <a:solidFill>
                  <a:srgbClr val="FF0000"/>
                </a:solidFill>
              </a:rPr>
              <a:t>human visual system quickly attends to them</a:t>
            </a:r>
          </a:p>
        </p:txBody>
      </p:sp>
    </p:spTree>
    <p:extLst>
      <p:ext uri="{BB962C8B-B14F-4D97-AF65-F5344CB8AC3E}">
        <p14:creationId xmlns:p14="http://schemas.microsoft.com/office/powerpoint/2010/main" val="3056516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2E3E-2BF8-4F85-9811-5C5819BDB5BA}"/>
              </a:ext>
            </a:extLst>
          </p:cNvPr>
          <p:cNvSpPr>
            <a:spLocks noGrp="1"/>
          </p:cNvSpPr>
          <p:nvPr>
            <p:ph type="title"/>
          </p:nvPr>
        </p:nvSpPr>
        <p:spPr>
          <a:xfrm>
            <a:off x="457200" y="381000"/>
            <a:ext cx="8229600" cy="1143000"/>
          </a:xfrm>
        </p:spPr>
        <p:txBody>
          <a:bodyPr>
            <a:normAutofit fontScale="90000"/>
          </a:bodyPr>
          <a:lstStyle/>
          <a:p>
            <a:r>
              <a:rPr lang="en-US" b="1" dirty="0">
                <a:ea typeface="+mn-ea"/>
                <a:cs typeface="+mn-cs"/>
              </a:rPr>
              <a:t>But Should You </a:t>
            </a:r>
            <a:br>
              <a:rPr lang="en-US" b="1" dirty="0">
                <a:ea typeface="+mn-ea"/>
                <a:cs typeface="+mn-cs"/>
              </a:rPr>
            </a:br>
            <a:r>
              <a:rPr lang="en-US" b="1" dirty="0">
                <a:ea typeface="+mn-ea"/>
                <a:cs typeface="+mn-cs"/>
              </a:rPr>
              <a:t>Organize Books by Color?</a:t>
            </a:r>
            <a:br>
              <a:rPr lang="en-US" dirty="0"/>
            </a:br>
            <a:endParaRPr lang="en-US" dirty="0"/>
          </a:p>
        </p:txBody>
      </p:sp>
      <p:pic>
        <p:nvPicPr>
          <p:cNvPr id="4" name="Content Placeholder 3">
            <a:extLst>
              <a:ext uri="{FF2B5EF4-FFF2-40B4-BE49-F238E27FC236}">
                <a16:creationId xmlns:a16="http://schemas.microsoft.com/office/drawing/2014/main" id="{4A022840-A574-471D-80DF-97C808DBD904}"/>
              </a:ext>
            </a:extLst>
          </p:cNvPr>
          <p:cNvPicPr>
            <a:picLocks noGrp="1" noChangeAspect="1"/>
          </p:cNvPicPr>
          <p:nvPr>
            <p:ph idx="1"/>
          </p:nvPr>
        </p:nvPicPr>
        <p:blipFill>
          <a:blip r:embed="rId3"/>
          <a:stretch>
            <a:fillRect/>
          </a:stretch>
        </p:blipFill>
        <p:spPr>
          <a:xfrm>
            <a:off x="3886200" y="1356493"/>
            <a:ext cx="5024642" cy="5024642"/>
          </a:xfrm>
          <a:prstGeom prst="rect">
            <a:avLst/>
          </a:prstGeom>
        </p:spPr>
      </p:pic>
      <p:sp>
        <p:nvSpPr>
          <p:cNvPr id="5" name="TextBox 4">
            <a:extLst>
              <a:ext uri="{FF2B5EF4-FFF2-40B4-BE49-F238E27FC236}">
                <a16:creationId xmlns:a16="http://schemas.microsoft.com/office/drawing/2014/main" id="{F087BDE4-6058-44DA-B6B5-BA420CF6C832}"/>
              </a:ext>
            </a:extLst>
          </p:cNvPr>
          <p:cNvSpPr txBox="1"/>
          <p:nvPr/>
        </p:nvSpPr>
        <p:spPr>
          <a:xfrm>
            <a:off x="233158" y="1524000"/>
            <a:ext cx="3448050" cy="5016758"/>
          </a:xfrm>
          <a:prstGeom prst="rect">
            <a:avLst/>
          </a:prstGeom>
          <a:noFill/>
        </p:spPr>
        <p:txBody>
          <a:bodyPr wrap="square" rtlCol="0">
            <a:spAutoFit/>
          </a:bodyPr>
          <a:lstStyle/>
          <a:p>
            <a:r>
              <a:rPr lang="en-US" sz="3200" dirty="0"/>
              <a:t>Might be aesthetic for your personal book collection (or as a Zoom background decoration), but not an effective organizing principle for a library</a:t>
            </a:r>
            <a:br>
              <a:rPr lang="en-US" sz="3200" dirty="0"/>
            </a:br>
            <a:r>
              <a:rPr lang="en-US" sz="3200" dirty="0"/>
              <a:t>  </a:t>
            </a:r>
            <a:r>
              <a:rPr lang="en-US" sz="3200" b="1" i="1" dirty="0">
                <a:solidFill>
                  <a:srgbClr val="FF0000"/>
                </a:solidFill>
              </a:rPr>
              <a:t>(WHY NOT?)</a:t>
            </a:r>
          </a:p>
        </p:txBody>
      </p:sp>
    </p:spTree>
    <p:extLst>
      <p:ext uri="{BB962C8B-B14F-4D97-AF65-F5344CB8AC3E}">
        <p14:creationId xmlns:p14="http://schemas.microsoft.com/office/powerpoint/2010/main" val="423101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BDFA-ECA3-4BCD-A308-5C660D0A0098}"/>
              </a:ext>
            </a:extLst>
          </p:cNvPr>
          <p:cNvSpPr>
            <a:spLocks noGrp="1"/>
          </p:cNvSpPr>
          <p:nvPr>
            <p:ph type="title"/>
          </p:nvPr>
        </p:nvSpPr>
        <p:spPr>
          <a:xfrm>
            <a:off x="438150" y="182563"/>
            <a:ext cx="8229600" cy="1143000"/>
          </a:xfrm>
        </p:spPr>
        <p:txBody>
          <a:bodyPr>
            <a:normAutofit/>
          </a:bodyPr>
          <a:lstStyle/>
          <a:p>
            <a:r>
              <a:rPr lang="en-US" sz="4000" b="1" dirty="0">
                <a:ea typeface="+mn-ea"/>
                <a:cs typeface="+mn-cs"/>
              </a:rPr>
              <a:t>Sensemaking {and, or, vs.} Organizing</a:t>
            </a:r>
          </a:p>
        </p:txBody>
      </p:sp>
      <p:sp>
        <p:nvSpPr>
          <p:cNvPr id="5" name="Content Placeholder 4">
            <a:extLst>
              <a:ext uri="{FF2B5EF4-FFF2-40B4-BE49-F238E27FC236}">
                <a16:creationId xmlns:a16="http://schemas.microsoft.com/office/drawing/2014/main" id="{1ABC1A3C-12E6-4E47-9B03-04240C1A1960}"/>
              </a:ext>
            </a:extLst>
          </p:cNvPr>
          <p:cNvSpPr>
            <a:spLocks noGrp="1"/>
          </p:cNvSpPr>
          <p:nvPr>
            <p:ph idx="1"/>
          </p:nvPr>
        </p:nvSpPr>
        <p:spPr>
          <a:xfrm>
            <a:off x="685800" y="1367758"/>
            <a:ext cx="7734300" cy="4800600"/>
          </a:xfrm>
        </p:spPr>
        <p:txBody>
          <a:bodyPr>
            <a:normAutofit fontScale="92500" lnSpcReduction="10000"/>
          </a:bodyPr>
          <a:lstStyle/>
          <a:p>
            <a:r>
              <a:rPr lang="en-US" dirty="0"/>
              <a:t>For most domains/resource types, selection criteria and other requirements for interaction mandate intentional organization that exploits semantic or functional properties instead of perceptual/physical ones</a:t>
            </a:r>
          </a:p>
          <a:p>
            <a:endParaRPr lang="en-US" dirty="0"/>
          </a:p>
          <a:p>
            <a:r>
              <a:rPr lang="en-US" dirty="0"/>
              <a:t>Put more simply… color or shape are not useful organizing principles for many types of resource collections even though they are perceived quickly</a:t>
            </a:r>
          </a:p>
          <a:p>
            <a:endParaRPr lang="en-US" dirty="0"/>
          </a:p>
          <a:p>
            <a:endParaRPr lang="en-US" dirty="0"/>
          </a:p>
        </p:txBody>
      </p:sp>
    </p:spTree>
    <p:extLst>
      <p:ext uri="{BB962C8B-B14F-4D97-AF65-F5344CB8AC3E}">
        <p14:creationId xmlns:p14="http://schemas.microsoft.com/office/powerpoint/2010/main" val="4091071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2E3E-2BF8-4F85-9811-5C5819BDB5BA}"/>
              </a:ext>
            </a:extLst>
          </p:cNvPr>
          <p:cNvSpPr>
            <a:spLocks noGrp="1"/>
          </p:cNvSpPr>
          <p:nvPr>
            <p:ph type="title"/>
          </p:nvPr>
        </p:nvSpPr>
        <p:spPr>
          <a:xfrm>
            <a:off x="457200" y="381000"/>
            <a:ext cx="8229600" cy="1143000"/>
          </a:xfrm>
        </p:spPr>
        <p:txBody>
          <a:bodyPr>
            <a:normAutofit fontScale="90000"/>
          </a:bodyPr>
          <a:lstStyle/>
          <a:p>
            <a:r>
              <a:rPr lang="en-US" b="1" dirty="0">
                <a:ea typeface="+mn-ea"/>
                <a:cs typeface="+mn-cs"/>
              </a:rPr>
              <a:t>Organizing Books by Content</a:t>
            </a:r>
            <a:br>
              <a:rPr lang="en-US" dirty="0"/>
            </a:br>
            <a:endParaRPr lang="en-US" dirty="0"/>
          </a:p>
        </p:txBody>
      </p:sp>
      <p:sp>
        <p:nvSpPr>
          <p:cNvPr id="5" name="TextBox 4">
            <a:extLst>
              <a:ext uri="{FF2B5EF4-FFF2-40B4-BE49-F238E27FC236}">
                <a16:creationId xmlns:a16="http://schemas.microsoft.com/office/drawing/2014/main" id="{F087BDE4-6058-44DA-B6B5-BA420CF6C832}"/>
              </a:ext>
            </a:extLst>
          </p:cNvPr>
          <p:cNvSpPr txBox="1"/>
          <p:nvPr/>
        </p:nvSpPr>
        <p:spPr>
          <a:xfrm>
            <a:off x="335971" y="2057400"/>
            <a:ext cx="3448050" cy="3046988"/>
          </a:xfrm>
          <a:prstGeom prst="rect">
            <a:avLst/>
          </a:prstGeom>
          <a:noFill/>
        </p:spPr>
        <p:txBody>
          <a:bodyPr wrap="square" rtlCol="0">
            <a:spAutoFit/>
          </a:bodyPr>
          <a:lstStyle/>
          <a:p>
            <a:r>
              <a:rPr lang="en-US" sz="3200" dirty="0"/>
              <a:t>Organizing books according to their content is the only scalable approach when the collection gets larger</a:t>
            </a:r>
            <a:endParaRPr lang="en-US" sz="3200" b="1" i="1" dirty="0">
              <a:solidFill>
                <a:srgbClr val="FF0000"/>
              </a:solidFill>
            </a:endParaRPr>
          </a:p>
        </p:txBody>
      </p:sp>
      <p:pic>
        <p:nvPicPr>
          <p:cNvPr id="3" name="Picture 2">
            <a:extLst>
              <a:ext uri="{FF2B5EF4-FFF2-40B4-BE49-F238E27FC236}">
                <a16:creationId xmlns:a16="http://schemas.microsoft.com/office/drawing/2014/main" id="{B29E8EC7-CE50-498B-B0EB-302B5D024AE2}"/>
              </a:ext>
            </a:extLst>
          </p:cNvPr>
          <p:cNvPicPr>
            <a:picLocks noChangeAspect="1"/>
          </p:cNvPicPr>
          <p:nvPr/>
        </p:nvPicPr>
        <p:blipFill>
          <a:blip r:embed="rId3"/>
          <a:stretch>
            <a:fillRect/>
          </a:stretch>
        </p:blipFill>
        <p:spPr>
          <a:xfrm>
            <a:off x="3662791" y="1252327"/>
            <a:ext cx="5024009" cy="5288431"/>
          </a:xfrm>
          <a:prstGeom prst="rect">
            <a:avLst/>
          </a:prstGeom>
        </p:spPr>
      </p:pic>
    </p:spTree>
    <p:extLst>
      <p:ext uri="{BB962C8B-B14F-4D97-AF65-F5344CB8AC3E}">
        <p14:creationId xmlns:p14="http://schemas.microsoft.com/office/powerpoint/2010/main" val="936618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7385A43F-BC6C-4977-A9EC-58B8A35A0873}" type="slidenum">
              <a:rPr lang="en-US" altLang="en-US" sz="1477">
                <a:solidFill>
                  <a:srgbClr val="002955"/>
                </a:solidFill>
                <a:latin typeface="UC Berkeley OS Sign"/>
                <a:ea typeface="MS PGothic" panose="020B0600070205080204" pitchFamily="34" charset="-128"/>
                <a:sym typeface="UC Berkeley OS Sign"/>
              </a:rPr>
              <a:pPr algn="ctr" eaLnBrk="1" hangingPunct="1"/>
              <a:t>25</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64515" name="Rectangle 7"/>
          <p:cNvSpPr>
            <a:spLocks noChangeArrowheads="1"/>
          </p:cNvSpPr>
          <p:nvPr/>
        </p:nvSpPr>
        <p:spPr bwMode="auto">
          <a:xfrm>
            <a:off x="289719" y="685800"/>
            <a:ext cx="8320881" cy="529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6858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lvl="1">
              <a:lnSpc>
                <a:spcPct val="92000"/>
              </a:lnSpc>
              <a:spcBef>
                <a:spcPts val="1266"/>
              </a:spcBef>
              <a:buClr>
                <a:srgbClr val="002955"/>
              </a:buClr>
              <a:buSzPct val="44000"/>
              <a:buFont typeface="Wingdings" panose="05000000000000000000" pitchFamily="2" charset="2"/>
              <a:buChar char="l"/>
            </a:pPr>
            <a:endParaRPr lang="en-US" altLang="en-US" sz="2812" dirty="0"/>
          </a:p>
          <a:p>
            <a:pPr marL="342900" lvl="1" indent="-160729">
              <a:lnSpc>
                <a:spcPct val="92000"/>
              </a:lnSpc>
              <a:spcBef>
                <a:spcPct val="200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solidFill>
                  <a:schemeClr val="tx1"/>
                </a:solidFill>
                <a:latin typeface="+mn-lt"/>
                <a:ea typeface="+mn-ea"/>
                <a:cs typeface="+mn-cs"/>
              </a:rPr>
              <a:t>A fundamental challenge in sensemaking is balancing the competing goals of understanding a particular collection of things or data and applying that understanding to new instances</a:t>
            </a:r>
          </a:p>
          <a:p>
            <a:pPr marL="342900" lvl="1" indent="-160729">
              <a:lnSpc>
                <a:spcPct val="92000"/>
              </a:lnSpc>
              <a:spcBef>
                <a:spcPct val="200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3600" dirty="0">
                <a:solidFill>
                  <a:schemeClr val="tx1"/>
                </a:solidFill>
                <a:latin typeface="+mn-lt"/>
                <a:ea typeface="+mn-ea"/>
                <a:cs typeface="+mn-cs"/>
              </a:rPr>
              <a:t>The highest level of sensemaking is the creation of scientific theories, with a preference for “more organized” or simpler explanations for the observations</a:t>
            </a:r>
          </a:p>
        </p:txBody>
      </p:sp>
      <p:sp>
        <p:nvSpPr>
          <p:cNvPr id="4" name="Rectangle 3"/>
          <p:cNvSpPr/>
          <p:nvPr/>
        </p:nvSpPr>
        <p:spPr>
          <a:xfrm>
            <a:off x="609600" y="211272"/>
            <a:ext cx="7620000" cy="771878"/>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b="1" dirty="0">
                <a:latin typeface="+mj-lt"/>
                <a:ea typeface="+mj-ea"/>
                <a:cs typeface="+mj-cs"/>
                <a:sym typeface="UC Berkeley OS Sign"/>
              </a:rPr>
              <a:t>Sensemaking and Science</a:t>
            </a:r>
            <a:endParaRPr lang="en-US" sz="4800" b="1" dirty="0">
              <a:latin typeface="+mj-lt"/>
              <a:ea typeface="+mj-ea"/>
              <a:cs typeface="+mj-cs"/>
            </a:endParaRPr>
          </a:p>
        </p:txBody>
      </p:sp>
    </p:spTree>
    <p:extLst>
      <p:ext uri="{BB962C8B-B14F-4D97-AF65-F5344CB8AC3E}">
        <p14:creationId xmlns:p14="http://schemas.microsoft.com/office/powerpoint/2010/main" val="1523417333"/>
      </p:ext>
    </p:extLst>
  </p:cSld>
  <p:clrMapOvr>
    <a:masterClrMapping/>
  </p:clrMapOvr>
  <mc:AlternateContent xmlns:mc="http://schemas.openxmlformats.org/markup-compatibility/2006" xmlns:p14="http://schemas.microsoft.com/office/powerpoint/2010/main">
    <mc:Choice Requires="p14">
      <p:transition spd="slow" p14:dur="2000" advTm="40373"/>
    </mc:Choice>
    <mc:Fallback xmlns="">
      <p:transition spd="slow" advTm="4037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tycho brahe"/>
          <p:cNvSpPr>
            <a:spLocks noChangeAspect="1" noChangeArrowheads="1"/>
          </p:cNvSpPr>
          <p:nvPr/>
        </p:nvSpPr>
        <p:spPr bwMode="auto">
          <a:xfrm>
            <a:off x="117203" y="748978"/>
            <a:ext cx="227707" cy="228823"/>
          </a:xfrm>
          <a:prstGeom prst="rect">
            <a:avLst/>
          </a:prstGeom>
          <a:noFill/>
          <a:extLst>
            <a:ext uri="{909E8E84-426E-40DD-AFC4-6F175D3DCCD1}">
              <a14:hiddenFill xmlns:a14="http://schemas.microsoft.com/office/drawing/2010/main">
                <a:solidFill>
                  <a:srgbClr val="FFFFFF"/>
                </a:solidFill>
              </a14:hiddenFill>
            </a:ext>
          </a:extLst>
        </p:spPr>
        <p:txBody>
          <a:bodyPr lIns="68580" tIns="34290" rIns="68580" bIns="34290"/>
          <a:lstStyle/>
          <a:p>
            <a:pPr>
              <a:defRPr/>
            </a:pPr>
            <a:endParaRPr lang="en-US" sz="1200" dirty="0"/>
          </a:p>
        </p:txBody>
      </p:sp>
      <p:sp>
        <p:nvSpPr>
          <p:cNvPr id="5" name="Title 1"/>
          <p:cNvSpPr txBox="1">
            <a:spLocks/>
          </p:cNvSpPr>
          <p:nvPr/>
        </p:nvSpPr>
        <p:spPr>
          <a:xfrm>
            <a:off x="529084" y="337096"/>
            <a:ext cx="8227591" cy="663029"/>
          </a:xfrm>
          <a:prstGeom prst="rect">
            <a:avLst/>
          </a:prstGeom>
        </p:spPr>
        <p:txBody>
          <a:bodyPr/>
          <a:lstStyle>
            <a:lvl1pPr algn="ctr" rtl="0" eaLnBrk="0" fontAlgn="base" hangingPunct="0">
              <a:lnSpc>
                <a:spcPct val="93000"/>
              </a:lnSpc>
              <a:spcBef>
                <a:spcPct val="0"/>
              </a:spcBef>
              <a:spcAft>
                <a:spcPct val="0"/>
              </a:spcAft>
              <a:defRPr sz="5200">
                <a:solidFill>
                  <a:schemeClr val="tx1"/>
                </a:solidFill>
                <a:latin typeface="UC Berkeley OS Sign"/>
                <a:ea typeface="+mj-ea"/>
                <a:cs typeface="+mj-cs"/>
                <a:sym typeface="Arial" panose="020B0604020202020204" pitchFamily="34" charset="0"/>
              </a:defRPr>
            </a:lvl1pPr>
            <a:lvl2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2pPr>
            <a:lvl3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3pPr>
            <a:lvl4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4pPr>
            <a:lvl5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5pPr>
            <a:lvl6pPr marL="4572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6pPr>
            <a:lvl7pPr marL="9144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7pPr>
            <a:lvl8pPr marL="13716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8pPr>
            <a:lvl9pPr marL="18288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9pPr>
          </a:lstStyle>
          <a:p>
            <a:pPr eaLnBrk="1" hangingPunct="1">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rPr>
              <a:t>Tycho Brahe vs. Johannes Kepler</a:t>
            </a:r>
            <a:br>
              <a:rPr lang="en-US" sz="3600" b="1" dirty="0">
                <a:latin typeface="+mj-lt"/>
              </a:rPr>
            </a:br>
            <a:r>
              <a:rPr lang="en-US" sz="3600" b="1" i="1" dirty="0">
                <a:latin typeface="+mj-lt"/>
              </a:rPr>
              <a:t>same planet data, different theories</a:t>
            </a:r>
          </a:p>
          <a:p>
            <a:pPr>
              <a:defRPr/>
            </a:pPr>
            <a:endParaRPr lang="en-US" sz="3656" kern="0" dirty="0"/>
          </a:p>
        </p:txBody>
      </p:sp>
      <p:pic>
        <p:nvPicPr>
          <p:cNvPr id="66564" name="Picture 4" descr="https://upload.wikimedia.org/wikipedia/commons/thumb/9/98/Kepler_laws_diagram.svg/300px-Kepler_laws_diagram.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469" y="1797100"/>
            <a:ext cx="3619872" cy="310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descr="Image result for tycho brahe the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109" y="1441029"/>
            <a:ext cx="3205758" cy="400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2"/>
          <p:cNvSpPr txBox="1">
            <a:spLocks noChangeArrowheads="1"/>
          </p:cNvSpPr>
          <p:nvPr/>
        </p:nvSpPr>
        <p:spPr bwMode="auto">
          <a:xfrm>
            <a:off x="231056" y="5447302"/>
            <a:ext cx="475394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000" dirty="0"/>
              <a:t>Reconciling data with a </a:t>
            </a:r>
            <a:r>
              <a:rPr lang="en-US" altLang="en-US" sz="2000" b="1" dirty="0">
                <a:solidFill>
                  <a:srgbClr val="FF0000"/>
                </a:solidFill>
              </a:rPr>
              <a:t>geocentric organizing principle </a:t>
            </a:r>
            <a:r>
              <a:rPr lang="en-US" altLang="en-US" sz="2000" dirty="0"/>
              <a:t>(dictated by Plato) makes Tycho’s system overly complex and mechanically impossible</a:t>
            </a:r>
          </a:p>
        </p:txBody>
      </p:sp>
      <p:sp>
        <p:nvSpPr>
          <p:cNvPr id="66567" name="TextBox 9"/>
          <p:cNvSpPr txBox="1">
            <a:spLocks noChangeArrowheads="1"/>
          </p:cNvSpPr>
          <p:nvPr/>
        </p:nvSpPr>
        <p:spPr bwMode="auto">
          <a:xfrm>
            <a:off x="5499019" y="5181600"/>
            <a:ext cx="30305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250" b="1" dirty="0">
                <a:solidFill>
                  <a:srgbClr val="FF0000"/>
                </a:solidFill>
              </a:rPr>
              <a:t>Heliocentric</a:t>
            </a:r>
            <a:r>
              <a:rPr lang="en-US" altLang="en-US" sz="2250" dirty="0"/>
              <a:t> elliptical orbits follow “Kepler’s Laws” – simple and elegant theory</a:t>
            </a:r>
          </a:p>
        </p:txBody>
      </p:sp>
    </p:spTree>
    <p:extLst>
      <p:ext uri="{BB962C8B-B14F-4D97-AF65-F5344CB8AC3E}">
        <p14:creationId xmlns:p14="http://schemas.microsoft.com/office/powerpoint/2010/main" val="558574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BDFA-ECA3-4BCD-A308-5C660D0A0098}"/>
              </a:ext>
            </a:extLst>
          </p:cNvPr>
          <p:cNvSpPr>
            <a:spLocks noGrp="1"/>
          </p:cNvSpPr>
          <p:nvPr>
            <p:ph type="title"/>
          </p:nvPr>
        </p:nvSpPr>
        <p:spPr>
          <a:xfrm>
            <a:off x="228600" y="304800"/>
            <a:ext cx="8439150" cy="1143000"/>
          </a:xfrm>
        </p:spPr>
        <p:txBody>
          <a:bodyPr>
            <a:normAutofit fontScale="90000"/>
          </a:bodyPr>
          <a:lstStyle/>
          <a:p>
            <a:r>
              <a:rPr lang="en-US" b="1" dirty="0">
                <a:ea typeface="+mn-ea"/>
                <a:cs typeface="+mn-cs"/>
              </a:rPr>
              <a:t>Sensemaking {and, or, vs.} Organizing</a:t>
            </a:r>
            <a:br>
              <a:rPr lang="en-US" b="1" dirty="0">
                <a:ea typeface="+mn-ea"/>
                <a:cs typeface="+mn-cs"/>
              </a:rPr>
            </a:br>
            <a:r>
              <a:rPr lang="en-US" b="1" dirty="0">
                <a:solidFill>
                  <a:srgbClr val="FF0000"/>
                </a:solidFill>
                <a:ea typeface="+mn-ea"/>
                <a:cs typeface="+mn-cs"/>
              </a:rPr>
              <a:t>???</a:t>
            </a:r>
          </a:p>
        </p:txBody>
      </p:sp>
      <p:sp>
        <p:nvSpPr>
          <p:cNvPr id="5" name="Content Placeholder 4">
            <a:extLst>
              <a:ext uri="{FF2B5EF4-FFF2-40B4-BE49-F238E27FC236}">
                <a16:creationId xmlns:a16="http://schemas.microsoft.com/office/drawing/2014/main" id="{1ABC1A3C-12E6-4E47-9B03-04240C1A1960}"/>
              </a:ext>
            </a:extLst>
          </p:cNvPr>
          <p:cNvSpPr>
            <a:spLocks noGrp="1"/>
          </p:cNvSpPr>
          <p:nvPr>
            <p:ph idx="1"/>
          </p:nvPr>
        </p:nvSpPr>
        <p:spPr>
          <a:xfrm>
            <a:off x="533400" y="1524000"/>
            <a:ext cx="7696200" cy="4800600"/>
          </a:xfrm>
        </p:spPr>
        <p:txBody>
          <a:bodyPr>
            <a:normAutofit fontScale="92500"/>
          </a:bodyPr>
          <a:lstStyle/>
          <a:p>
            <a:r>
              <a:rPr lang="en-US" dirty="0"/>
              <a:t>They aren’t synonyms but they have overlapping meaning</a:t>
            </a:r>
          </a:p>
          <a:p>
            <a:r>
              <a:rPr lang="en-US" dirty="0"/>
              <a:t>Sensemaking can be considered a superset of, or a more generic perspective, on organizing</a:t>
            </a:r>
          </a:p>
          <a:p>
            <a:pPr lvl="1"/>
            <a:r>
              <a:rPr lang="en-US" altLang="en-US" b="1" i="1" dirty="0"/>
              <a:t>“People </a:t>
            </a:r>
            <a:r>
              <a:rPr lang="en-US" altLang="en-US" b="1" i="1" dirty="0">
                <a:solidFill>
                  <a:srgbClr val="FF0000"/>
                </a:solidFill>
              </a:rPr>
              <a:t>organize to make sense </a:t>
            </a:r>
            <a:r>
              <a:rPr lang="en-US" altLang="en-US" b="1" i="1" dirty="0"/>
              <a:t>of equivocal inputs and </a:t>
            </a:r>
            <a:r>
              <a:rPr lang="en-US" altLang="en-US" b="1" i="1" dirty="0">
                <a:solidFill>
                  <a:srgbClr val="FF0000"/>
                </a:solidFill>
              </a:rPr>
              <a:t>enact this sense back into the world</a:t>
            </a:r>
            <a:r>
              <a:rPr lang="en-US" altLang="en-US" b="1" i="1" dirty="0"/>
              <a:t> to make it more orderly” - (Weick 2005)</a:t>
            </a:r>
          </a:p>
          <a:p>
            <a:r>
              <a:rPr lang="en-US" dirty="0"/>
              <a:t>But we can also think of sensemaking and organizing as endpoints on an </a:t>
            </a:r>
            <a:r>
              <a:rPr lang="en-US" b="1" dirty="0">
                <a:solidFill>
                  <a:srgbClr val="FF0000"/>
                </a:solidFill>
              </a:rPr>
              <a:t>automatic to intentional </a:t>
            </a:r>
            <a:r>
              <a:rPr lang="en-US" dirty="0"/>
              <a:t>“organizing continuum”</a:t>
            </a:r>
          </a:p>
          <a:p>
            <a:endParaRPr lang="en-US" dirty="0"/>
          </a:p>
        </p:txBody>
      </p:sp>
    </p:spTree>
    <p:extLst>
      <p:ext uri="{BB962C8B-B14F-4D97-AF65-F5344CB8AC3E}">
        <p14:creationId xmlns:p14="http://schemas.microsoft.com/office/powerpoint/2010/main" val="3882334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9EE7B-4C13-44AC-BA80-4BB1A384D305}"/>
              </a:ext>
            </a:extLst>
          </p:cNvPr>
          <p:cNvSpPr txBox="1"/>
          <p:nvPr/>
        </p:nvSpPr>
        <p:spPr>
          <a:xfrm>
            <a:off x="1905000" y="1447800"/>
            <a:ext cx="5524500" cy="1938992"/>
          </a:xfrm>
          <a:prstGeom prst="rect">
            <a:avLst/>
          </a:prstGeom>
          <a:noFill/>
        </p:spPr>
        <p:txBody>
          <a:bodyPr wrap="square" rtlCol="0">
            <a:spAutoFit/>
          </a:bodyPr>
          <a:lstStyle/>
          <a:p>
            <a:r>
              <a:rPr lang="en-US" sz="6000" b="1" dirty="0"/>
              <a:t>Introducing the Course</a:t>
            </a:r>
          </a:p>
        </p:txBody>
      </p:sp>
    </p:spTree>
    <p:extLst>
      <p:ext uri="{BB962C8B-B14F-4D97-AF65-F5344CB8AC3E}">
        <p14:creationId xmlns:p14="http://schemas.microsoft.com/office/powerpoint/2010/main" val="2712816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304800" y="381000"/>
            <a:ext cx="86106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Plan for the Course (1)</a:t>
            </a:r>
          </a:p>
        </p:txBody>
      </p:sp>
      <p:sp>
        <p:nvSpPr>
          <p:cNvPr id="6" name="Rectangle 5"/>
          <p:cNvSpPr/>
          <p:nvPr/>
        </p:nvSpPr>
        <p:spPr>
          <a:xfrm>
            <a:off x="762000" y="976498"/>
            <a:ext cx="8001000" cy="5067508"/>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r>
              <a:rPr lang="en-US" sz="3200" baseline="0" dirty="0"/>
              <a:t>After discussing the foundational concepts of the discipline of organizing for a few weeks,</a:t>
            </a:r>
            <a:r>
              <a:rPr lang="en-US" sz="3200" dirty="0"/>
              <a:t> we will analyze sensemaking and organizing from </a:t>
            </a:r>
            <a:r>
              <a:rPr lang="en-US" sz="3200" dirty="0">
                <a:solidFill>
                  <a:srgbClr val="FF0000"/>
                </a:solidFill>
              </a:rPr>
              <a:t>four interrelated perspectives</a:t>
            </a:r>
            <a:r>
              <a:rPr lang="en-US" sz="3200" dirty="0"/>
              <a:t>:</a:t>
            </a:r>
          </a:p>
          <a:p>
            <a:pPr marL="457200" indent="-457200">
              <a:buFont typeface="Arial" panose="020B0604020202020204" pitchFamily="34" charset="0"/>
              <a:buChar char="•"/>
            </a:pPr>
            <a:r>
              <a:rPr lang="en-US" sz="3200" dirty="0"/>
              <a:t>As a member of a social, cultural, or language community </a:t>
            </a:r>
          </a:p>
          <a:p>
            <a:pPr marL="457200" indent="-457200">
              <a:buFont typeface="Arial" panose="020B0604020202020204" pitchFamily="34" charset="0"/>
              <a:buChar char="•"/>
            </a:pPr>
            <a:r>
              <a:rPr lang="en-US" sz="3200" dirty="0"/>
              <a:t>As an individual </a:t>
            </a:r>
          </a:p>
          <a:p>
            <a:pPr marL="457200" indent="-457200">
              <a:buFont typeface="Arial" panose="020B0604020202020204" pitchFamily="34" charset="0"/>
              <a:buChar char="•"/>
            </a:pPr>
            <a:r>
              <a:rPr lang="en-US" sz="3200" dirty="0"/>
              <a:t>In institutional contexts</a:t>
            </a:r>
          </a:p>
          <a:p>
            <a:pPr marL="457200" indent="-457200">
              <a:buFont typeface="Arial" panose="020B0604020202020204" pitchFamily="34" charset="0"/>
              <a:buChar char="•"/>
            </a:pPr>
            <a:r>
              <a:rPr lang="en-US" sz="3200" dirty="0"/>
              <a:t>In data-intensive or scientific contexts</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p:txBody>
      </p:sp>
    </p:spTree>
    <p:extLst>
      <p:ext uri="{BB962C8B-B14F-4D97-AF65-F5344CB8AC3E}">
        <p14:creationId xmlns:p14="http://schemas.microsoft.com/office/powerpoint/2010/main" val="34862153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676400" y="134331"/>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My Lecture Notes</a:t>
            </a:r>
          </a:p>
        </p:txBody>
      </p:sp>
      <p:sp>
        <p:nvSpPr>
          <p:cNvPr id="6" name="Rectangle 5"/>
          <p:cNvSpPr/>
          <p:nvPr/>
        </p:nvSpPr>
        <p:spPr>
          <a:xfrm>
            <a:off x="533400" y="900298"/>
            <a:ext cx="8077200" cy="5702361"/>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 have always used lots of slides with extensive notes with photos and graphics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In Zoomland, students told me it was harder to take notes, so I made my lecture notes even more detailed than before</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And since we’re in Zoomland for at least a few weeks I will continue to do it</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You don’t have to frantically type… trust yourself to listen and use my slides for review</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They will ALWAYS be linked in the syllabus before each class in the lecture number and date [ ]</a:t>
            </a:r>
          </a:p>
        </p:txBody>
      </p:sp>
    </p:spTree>
    <p:extLst>
      <p:ext uri="{BB962C8B-B14F-4D97-AF65-F5344CB8AC3E}">
        <p14:creationId xmlns:p14="http://schemas.microsoft.com/office/powerpoint/2010/main" val="937522440"/>
      </p:ext>
    </p:extLst>
  </p:cSld>
  <p:clrMapOvr>
    <a:masterClrMapping/>
  </p:clrMapOvr>
  <p:transition advTm="18963"/>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1071884" y="1090080"/>
            <a:ext cx="7162800" cy="1905000"/>
          </a:xfrm>
        </p:spPr>
        <p:txBody>
          <a:bodyPr>
            <a:normAutofit fontScale="85000" lnSpcReduction="10000"/>
          </a:bodyPr>
          <a:lstStyle/>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cs typeface="Arial" pitchFamily="34" charset="0"/>
              </a:rPr>
              <a:t>These perspectives take a very broad look across many disciplines that</a:t>
            </a:r>
            <a:r>
              <a:rPr lang="en-US" sz="2800" dirty="0"/>
              <a:t> organize and make sense in different but complementary ways</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b="1" i="1" dirty="0">
                <a:solidFill>
                  <a:srgbClr val="FF0000"/>
                </a:solidFill>
                <a:latin typeface="UC Berkeley OS Sign"/>
                <a:cs typeface="Arial" pitchFamily="34" charset="0"/>
              </a:rPr>
              <a:t>The DISCIPLINE OF ORGANIZING is their intersection</a:t>
            </a:r>
          </a:p>
          <a:p>
            <a:pPr marL="160729"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b="1" i="1" dirty="0">
                <a:solidFill>
                  <a:srgbClr val="FF0000"/>
                </a:solidFill>
                <a:latin typeface="UC Berkeley OS Sign"/>
                <a:cs typeface="Arial" pitchFamily="34" charset="0"/>
              </a:rPr>
              <a:t>And much of COGNITIVE SCIENCE is involved</a:t>
            </a:r>
          </a:p>
          <a:p>
            <a:endParaRPr lang="en-US" sz="2800" dirty="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
        <p:nvSpPr>
          <p:cNvPr id="7171" name="Rectangle 1"/>
          <p:cNvSpPr>
            <a:spLocks noGrp="1" noChangeArrowheads="1"/>
          </p:cNvSpPr>
          <p:nvPr>
            <p:ph type="title"/>
          </p:nvPr>
        </p:nvSpPr>
        <p:spPr>
          <a:xfrm>
            <a:off x="538931" y="10959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Plan for the Course (2)</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30</a:t>
            </a:fld>
            <a:endParaRPr lang="en-US" sz="1500" dirty="0">
              <a:solidFill>
                <a:srgbClr val="002955"/>
              </a:solidFill>
              <a:latin typeface="UC Berkeley OS Sign"/>
              <a:ea typeface="MS PGothic" pitchFamily="34" charset="-128"/>
              <a:sym typeface="UC Berkeley OS Sign"/>
            </a:endParaRPr>
          </a:p>
        </p:txBody>
      </p:sp>
      <p:sp>
        <p:nvSpPr>
          <p:cNvPr id="5" name="Rectangle 4">
            <a:extLst>
              <a:ext uri="{FF2B5EF4-FFF2-40B4-BE49-F238E27FC236}">
                <a16:creationId xmlns:a16="http://schemas.microsoft.com/office/drawing/2014/main" id="{321256F1-EAE6-4477-9C1A-16CF0F1DDAD0}"/>
              </a:ext>
            </a:extLst>
          </p:cNvPr>
          <p:cNvSpPr/>
          <p:nvPr/>
        </p:nvSpPr>
        <p:spPr>
          <a:xfrm>
            <a:off x="990600" y="2876403"/>
            <a:ext cx="8001000" cy="3250407"/>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457200" indent="-457200">
              <a:buFont typeface="Arial" panose="020B0604020202020204" pitchFamily="34" charset="0"/>
              <a:buChar char="•"/>
            </a:pPr>
            <a:r>
              <a:rPr lang="en-US" sz="2400" dirty="0"/>
              <a:t>As a member of a social, cultural, or language community (</a:t>
            </a:r>
            <a:r>
              <a:rPr lang="en-US" sz="2400" dirty="0">
                <a:solidFill>
                  <a:srgbClr val="FF0000"/>
                </a:solidFill>
              </a:rPr>
              <a:t>anthropology, linguistics,</a:t>
            </a:r>
            <a:r>
              <a:rPr lang="en-US" sz="2400" dirty="0"/>
              <a:t> </a:t>
            </a:r>
            <a:r>
              <a:rPr lang="en-US" sz="2400" dirty="0">
                <a:solidFill>
                  <a:srgbClr val="FF0000"/>
                </a:solidFill>
              </a:rPr>
              <a:t>sociology, social network analysis</a:t>
            </a:r>
            <a:r>
              <a:rPr lang="en-US" sz="2400" dirty="0"/>
              <a:t>)</a:t>
            </a:r>
          </a:p>
          <a:p>
            <a:pPr marL="457200" indent="-457200">
              <a:buFont typeface="Arial" panose="020B0604020202020204" pitchFamily="34" charset="0"/>
              <a:buChar char="•"/>
            </a:pPr>
            <a:r>
              <a:rPr lang="en-US" sz="2400" dirty="0"/>
              <a:t>As an individual (</a:t>
            </a:r>
            <a:r>
              <a:rPr lang="en-US" sz="2400" dirty="0">
                <a:solidFill>
                  <a:srgbClr val="FF0000"/>
                </a:solidFill>
              </a:rPr>
              <a:t>perception, developmental psychology, philosophy, behavioral economics</a:t>
            </a:r>
            <a:r>
              <a:rPr lang="en-US" sz="2400" dirty="0"/>
              <a:t>)</a:t>
            </a:r>
          </a:p>
          <a:p>
            <a:pPr marL="457200" indent="-457200">
              <a:buFont typeface="Arial" panose="020B0604020202020204" pitchFamily="34" charset="0"/>
              <a:buChar char="•"/>
            </a:pPr>
            <a:r>
              <a:rPr lang="en-US" sz="2400" dirty="0"/>
              <a:t>In institutional contexts (</a:t>
            </a:r>
            <a:r>
              <a:rPr lang="en-US" sz="2400" dirty="0">
                <a:solidFill>
                  <a:srgbClr val="FF0000"/>
                </a:solidFill>
              </a:rPr>
              <a:t>law, business, information science</a:t>
            </a:r>
            <a:r>
              <a:rPr lang="en-US" sz="2400" dirty="0"/>
              <a:t>)</a:t>
            </a:r>
          </a:p>
          <a:p>
            <a:pPr marL="457200" indent="-457200">
              <a:buFont typeface="Arial" panose="020B0604020202020204" pitchFamily="34" charset="0"/>
              <a:buChar char="•"/>
            </a:pPr>
            <a:r>
              <a:rPr lang="en-US" sz="2400" dirty="0"/>
              <a:t>In data-intensive or scientific contexts (</a:t>
            </a:r>
            <a:r>
              <a:rPr lang="en-US" sz="2400" dirty="0">
                <a:solidFill>
                  <a:srgbClr val="FF0000"/>
                </a:solidFill>
              </a:rPr>
              <a:t>data science, computer science, info visualization</a:t>
            </a:r>
            <a:r>
              <a:rPr lang="en-US" sz="2400" dirty="0"/>
              <a:t>)</a:t>
            </a:r>
          </a:p>
        </p:txBody>
      </p:sp>
      <p:sp>
        <p:nvSpPr>
          <p:cNvPr id="6" name="Title 1">
            <a:extLst>
              <a:ext uri="{FF2B5EF4-FFF2-40B4-BE49-F238E27FC236}">
                <a16:creationId xmlns:a16="http://schemas.microsoft.com/office/drawing/2014/main" id="{21B673F8-4E0B-4C63-9BC6-CCFBC934440E}"/>
              </a:ext>
            </a:extLst>
          </p:cNvPr>
          <p:cNvSpPr txBox="1">
            <a:spLocks/>
          </p:cNvSpPr>
          <p:nvPr/>
        </p:nvSpPr>
        <p:spPr>
          <a:xfrm>
            <a:off x="1071884" y="6215010"/>
            <a:ext cx="6934200" cy="533400"/>
          </a:xfrm>
          <a:prstGeom prst="rect">
            <a:avLst/>
          </a:prstGeom>
          <a:solidFill>
            <a:srgbClr val="FFFF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700" b="1" dirty="0"/>
              <a:t>What part of Cognitive Science is NOT here?</a:t>
            </a:r>
          </a:p>
        </p:txBody>
      </p:sp>
    </p:spTree>
    <p:extLst>
      <p:ext uri="{BB962C8B-B14F-4D97-AF65-F5344CB8AC3E}">
        <p14:creationId xmlns:p14="http://schemas.microsoft.com/office/powerpoint/2010/main" val="38762290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BD18-419C-4D7D-9720-13A6DD5D17CD}"/>
              </a:ext>
            </a:extLst>
          </p:cNvPr>
          <p:cNvSpPr>
            <a:spLocks noGrp="1"/>
          </p:cNvSpPr>
          <p:nvPr>
            <p:ph type="title"/>
          </p:nvPr>
        </p:nvSpPr>
        <p:spPr>
          <a:xfrm>
            <a:off x="457200" y="76200"/>
            <a:ext cx="8229600" cy="1143000"/>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A Different Kind of Course</a:t>
            </a:r>
          </a:p>
        </p:txBody>
      </p:sp>
      <p:sp>
        <p:nvSpPr>
          <p:cNvPr id="3" name="Content Placeholder 2">
            <a:extLst>
              <a:ext uri="{FF2B5EF4-FFF2-40B4-BE49-F238E27FC236}">
                <a16:creationId xmlns:a16="http://schemas.microsoft.com/office/drawing/2014/main" id="{CC54140C-3320-4DE9-9EA5-FCA06EA23820}"/>
              </a:ext>
            </a:extLst>
          </p:cNvPr>
          <p:cNvSpPr>
            <a:spLocks noGrp="1"/>
          </p:cNvSpPr>
          <p:nvPr>
            <p:ph idx="1"/>
          </p:nvPr>
        </p:nvSpPr>
        <p:spPr>
          <a:xfrm>
            <a:off x="304800" y="1143000"/>
            <a:ext cx="8229600" cy="5257800"/>
          </a:xfrm>
        </p:spPr>
        <p:txBody>
          <a:bodyPr>
            <a:noAutofit/>
          </a:bodyPr>
          <a:lstStyle/>
          <a:p>
            <a:pPr lvl="0">
              <a:defRPr/>
            </a:pPr>
            <a:r>
              <a:rPr lang="en-US" sz="2800" dirty="0"/>
              <a:t>We will discuss a very broad range of content types, emphasizing the concepts that interconnect them rather than cramming the facts from disconnected areas</a:t>
            </a:r>
          </a:p>
          <a:p>
            <a:pPr lvl="0">
              <a:defRPr/>
            </a:pPr>
            <a:r>
              <a:rPr lang="en-US" sz="2800" dirty="0"/>
              <a:t>This course poses a lot of questions and proposes some ways of answering them… and most people don’t even realize that these are important questions</a:t>
            </a:r>
          </a:p>
          <a:p>
            <a:pPr lvl="0">
              <a:defRPr/>
            </a:pPr>
            <a:r>
              <a:rPr lang="en-US" sz="2800" dirty="0"/>
              <a:t>You won’t be interested in everything to the same degree, so once you understand the big ideas in an area, it is OK to save your time and motivation for topics you care about more</a:t>
            </a:r>
          </a:p>
        </p:txBody>
      </p:sp>
    </p:spTree>
    <p:extLst>
      <p:ext uri="{BB962C8B-B14F-4D97-AF65-F5344CB8AC3E}">
        <p14:creationId xmlns:p14="http://schemas.microsoft.com/office/powerpoint/2010/main" val="920438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lstStyle/>
          <a:p>
            <a:r>
              <a:rPr lang="en-US" b="1" dirty="0">
                <a:solidFill>
                  <a:srgbClr val="FF0000"/>
                </a:solidFill>
              </a:rPr>
              <a:t>Stop and Talk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676400"/>
            <a:ext cx="8305800" cy="4525963"/>
          </a:xfrm>
        </p:spPr>
        <p:txBody>
          <a:bodyPr>
            <a:normAutofit/>
          </a:bodyPr>
          <a:lstStyle/>
          <a:p>
            <a:r>
              <a:rPr lang="en-US" dirty="0"/>
              <a:t>This is a very ambitious course</a:t>
            </a:r>
          </a:p>
          <a:p>
            <a:r>
              <a:rPr lang="en-US" dirty="0"/>
              <a:t>You will learn more questions  than answers</a:t>
            </a:r>
          </a:p>
          <a:p>
            <a:r>
              <a:rPr lang="en-US" sz="3200" dirty="0"/>
              <a:t>If this course doesn’t radically change the way you look at the world, then I’ve failed as the teacher (…and you’ve failed as the student)</a:t>
            </a:r>
          </a:p>
          <a:p>
            <a:endParaRPr lang="en-US" dirty="0"/>
          </a:p>
          <a:p>
            <a:pPr marL="0" indent="0">
              <a:buNone/>
            </a:pPr>
            <a:endParaRPr lang="en-US" sz="3200" dirty="0"/>
          </a:p>
          <a:p>
            <a:endParaRPr lang="en-US" dirty="0">
              <a:latin typeface="UC Berkeley OS Sign"/>
              <a:cs typeface="Arial" pitchFamily="34" charset="0"/>
            </a:endParaRP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548412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C927-6098-4095-BC30-498FBA88FEC5}"/>
              </a:ext>
            </a:extLst>
          </p:cNvPr>
          <p:cNvSpPr>
            <a:spLocks noGrp="1"/>
          </p:cNvSpPr>
          <p:nvPr>
            <p:ph type="title"/>
          </p:nvPr>
        </p:nvSpPr>
        <p:spPr>
          <a:xfrm>
            <a:off x="457200" y="274638"/>
            <a:ext cx="8229600" cy="5897562"/>
          </a:xfrm>
        </p:spPr>
        <p:txBody>
          <a:bodyPr>
            <a:normAutofit/>
          </a:bodyPr>
          <a:lstStyle/>
          <a:p>
            <a:r>
              <a:rPr lang="en-US" sz="6000" b="1" dirty="0"/>
              <a:t>Motivating the</a:t>
            </a:r>
            <a:br>
              <a:rPr lang="en-US" sz="6000" b="1" dirty="0"/>
            </a:br>
            <a:r>
              <a:rPr lang="en-US" sz="6000" b="1" dirty="0"/>
              <a:t> Discipline of Organizing</a:t>
            </a:r>
          </a:p>
        </p:txBody>
      </p:sp>
    </p:spTree>
    <p:extLst>
      <p:ext uri="{BB962C8B-B14F-4D97-AF65-F5344CB8AC3E}">
        <p14:creationId xmlns:p14="http://schemas.microsoft.com/office/powerpoint/2010/main" val="958516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636239" y="1295400"/>
            <a:ext cx="8047882" cy="4491633"/>
          </a:xfrm>
        </p:spPr>
        <p:txBody>
          <a:bodyPr>
            <a:normAutofit lnSpcReduction="10000"/>
          </a:bodyPr>
          <a:lstStyle/>
          <a:p>
            <a:pPr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In our daily lives organizing is a fundamental cognitive activity that we often do without thinking much about it</a:t>
            </a:r>
          </a:p>
          <a:p>
            <a:pPr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It is also an important part of most business and professional activities</a:t>
            </a:r>
          </a:p>
          <a:p>
            <a:pPr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Organizing in any context can be more effective and satisfying if we are more self-aware and systematic about how we organize</a:t>
            </a:r>
            <a:endParaRPr lang="en-US" sz="3600" dirty="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
        <p:nvSpPr>
          <p:cNvPr id="7171" name="Rectangle 1"/>
          <p:cNvSpPr>
            <a:spLocks noGrp="1" noChangeArrowheads="1"/>
          </p:cNvSpPr>
          <p:nvPr>
            <p:ph type="title"/>
          </p:nvPr>
        </p:nvSpPr>
        <p:spPr>
          <a:xfrm>
            <a:off x="455414"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Everything is Organized</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529F709A-FFF1-460C-925B-3DF5BA843B20}" type="slidenum">
              <a:rPr lang="en-US" sz="1500">
                <a:solidFill>
                  <a:srgbClr val="002955"/>
                </a:solidFill>
                <a:latin typeface="UC Berkeley OS Sign"/>
                <a:ea typeface="MS PGothic" pitchFamily="34" charset="-128"/>
                <a:sym typeface="UC Berkeley OS Sign"/>
              </a:rPr>
              <a:pPr algn="ctr"/>
              <a:t>34</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1397638421"/>
      </p:ext>
    </p:extLst>
  </p:cSld>
  <p:clrMapOvr>
    <a:masterClrMapping/>
  </p:clrMapOvr>
  <p:transition advTm="50351"/>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A5935E8C-6AB9-4D83-9904-6BC35E41E39F}" type="slidenum">
              <a:rPr lang="en-US" sz="1500">
                <a:solidFill>
                  <a:srgbClr val="002955"/>
                </a:solidFill>
                <a:latin typeface="UC Berkeley OS Sign"/>
                <a:ea typeface="MS PGothic" pitchFamily="34" charset="-128"/>
                <a:sym typeface="UC Berkeley OS Sign"/>
              </a:rPr>
              <a:pPr algn="ctr"/>
              <a:t>35</a:t>
            </a:fld>
            <a:endParaRPr lang="en-US" sz="1500" dirty="0">
              <a:solidFill>
                <a:srgbClr val="002955"/>
              </a:solidFill>
              <a:latin typeface="UC Berkeley OS Sign"/>
              <a:ea typeface="MS PGothic" pitchFamily="34" charset="-128"/>
              <a:sym typeface="UC Berkeley OS Sign"/>
            </a:endParaRPr>
          </a:p>
        </p:txBody>
      </p:sp>
      <p:pic>
        <p:nvPicPr>
          <p:cNvPr id="35844" name="Content Placeholder 9" descr="LibraryStacks.jpg"/>
          <p:cNvPicPr>
            <a:picLocks noChangeAspect="1"/>
          </p:cNvPicPr>
          <p:nvPr/>
        </p:nvPicPr>
        <p:blipFill>
          <a:blip r:embed="rId3" cstate="print"/>
          <a:srcRect/>
          <a:stretch>
            <a:fillRect/>
          </a:stretch>
        </p:blipFill>
        <p:spPr bwMode="auto">
          <a:xfrm>
            <a:off x="762000" y="304800"/>
            <a:ext cx="2228850" cy="1671638"/>
          </a:xfrm>
          <a:prstGeom prst="rect">
            <a:avLst/>
          </a:prstGeom>
          <a:noFill/>
          <a:ln w="9525">
            <a:noFill/>
            <a:miter lim="800000"/>
            <a:headEnd/>
            <a:tailEnd/>
          </a:ln>
        </p:spPr>
      </p:pic>
      <p:pic>
        <p:nvPicPr>
          <p:cNvPr id="35845" name="Content Placeholder 8" descr="Zoo.jpg"/>
          <p:cNvPicPr>
            <a:picLocks noChangeAspect="1"/>
          </p:cNvPicPr>
          <p:nvPr/>
        </p:nvPicPr>
        <p:blipFill>
          <a:blip r:embed="rId4" cstate="print"/>
          <a:srcRect/>
          <a:stretch>
            <a:fillRect/>
          </a:stretch>
        </p:blipFill>
        <p:spPr bwMode="auto">
          <a:xfrm>
            <a:off x="3657600" y="381000"/>
            <a:ext cx="2057177" cy="1540371"/>
          </a:xfrm>
          <a:prstGeom prst="rect">
            <a:avLst/>
          </a:prstGeom>
          <a:noFill/>
          <a:ln w="9525">
            <a:noFill/>
            <a:miter lim="800000"/>
            <a:headEnd/>
            <a:tailEnd/>
          </a:ln>
        </p:spPr>
      </p:pic>
      <p:pic>
        <p:nvPicPr>
          <p:cNvPr id="35846" name="Content Placeholder 8" descr="Wikipedia.gif"/>
          <p:cNvPicPr>
            <a:picLocks noChangeAspect="1"/>
          </p:cNvPicPr>
          <p:nvPr/>
        </p:nvPicPr>
        <p:blipFill>
          <a:blip r:embed="rId5" cstate="print"/>
          <a:srcRect/>
          <a:stretch>
            <a:fillRect/>
          </a:stretch>
        </p:blipFill>
        <p:spPr bwMode="auto">
          <a:xfrm>
            <a:off x="6477000" y="1981200"/>
            <a:ext cx="2286000" cy="1500188"/>
          </a:xfrm>
          <a:prstGeom prst="rect">
            <a:avLst/>
          </a:prstGeom>
          <a:noFill/>
          <a:ln w="9525">
            <a:noFill/>
            <a:miter lim="800000"/>
            <a:headEnd/>
            <a:tailEnd/>
          </a:ln>
        </p:spPr>
      </p:pic>
      <p:pic>
        <p:nvPicPr>
          <p:cNvPr id="35847" name="Picture 7" descr="SupermarketCollection.jpg"/>
          <p:cNvPicPr>
            <a:picLocks noChangeAspect="1"/>
          </p:cNvPicPr>
          <p:nvPr/>
        </p:nvPicPr>
        <p:blipFill>
          <a:blip r:embed="rId6" cstate="print"/>
          <a:srcRect/>
          <a:stretch>
            <a:fillRect/>
          </a:stretch>
        </p:blipFill>
        <p:spPr bwMode="auto">
          <a:xfrm>
            <a:off x="6705600" y="457200"/>
            <a:ext cx="1886396" cy="1409775"/>
          </a:xfrm>
          <a:prstGeom prst="rect">
            <a:avLst/>
          </a:prstGeom>
          <a:noFill/>
          <a:ln w="9525">
            <a:noFill/>
            <a:miter lim="800000"/>
            <a:headEnd/>
            <a:tailEnd/>
          </a:ln>
        </p:spPr>
      </p:pic>
      <p:pic>
        <p:nvPicPr>
          <p:cNvPr id="35848" name="Picture 3" descr="IndivFileSystem.gif"/>
          <p:cNvPicPr>
            <a:picLocks noChangeAspect="1"/>
          </p:cNvPicPr>
          <p:nvPr/>
        </p:nvPicPr>
        <p:blipFill>
          <a:blip r:embed="rId7" cstate="print"/>
          <a:srcRect/>
          <a:stretch>
            <a:fillRect/>
          </a:stretch>
        </p:blipFill>
        <p:spPr bwMode="auto">
          <a:xfrm>
            <a:off x="3473983" y="2503714"/>
            <a:ext cx="2424410" cy="1316013"/>
          </a:xfrm>
          <a:prstGeom prst="rect">
            <a:avLst/>
          </a:prstGeom>
          <a:noFill/>
          <a:ln w="9525">
            <a:noFill/>
            <a:miter lim="800000"/>
            <a:headEnd/>
            <a:tailEnd/>
          </a:ln>
        </p:spPr>
      </p:pic>
      <p:pic>
        <p:nvPicPr>
          <p:cNvPr id="35849" name="Content Placeholder 8" descr="Itunes.gif"/>
          <p:cNvPicPr>
            <a:picLocks noChangeAspect="1"/>
          </p:cNvPicPr>
          <p:nvPr/>
        </p:nvPicPr>
        <p:blipFill>
          <a:blip r:embed="rId8" cstate="print"/>
          <a:srcRect/>
          <a:stretch>
            <a:fillRect/>
          </a:stretch>
        </p:blipFill>
        <p:spPr bwMode="auto">
          <a:xfrm>
            <a:off x="6447235" y="5250656"/>
            <a:ext cx="2088431" cy="1339453"/>
          </a:xfrm>
          <a:prstGeom prst="rect">
            <a:avLst/>
          </a:prstGeom>
          <a:noFill/>
          <a:ln w="9525">
            <a:noFill/>
            <a:miter lim="800000"/>
            <a:headEnd/>
            <a:tailEnd/>
          </a:ln>
        </p:spPr>
      </p:pic>
      <p:pic>
        <p:nvPicPr>
          <p:cNvPr id="35851" name="Content Placeholder 16" descr="OrgChart.jpg"/>
          <p:cNvPicPr>
            <a:picLocks noChangeAspect="1"/>
          </p:cNvPicPr>
          <p:nvPr/>
        </p:nvPicPr>
        <p:blipFill>
          <a:blip r:embed="rId9" cstate="print"/>
          <a:srcRect/>
          <a:stretch>
            <a:fillRect/>
          </a:stretch>
        </p:blipFill>
        <p:spPr bwMode="auto">
          <a:xfrm>
            <a:off x="533400" y="4419600"/>
            <a:ext cx="2587377" cy="2021458"/>
          </a:xfrm>
          <a:prstGeom prst="rect">
            <a:avLst/>
          </a:prstGeom>
          <a:noFill/>
          <a:ln w="9525">
            <a:noFill/>
            <a:miter lim="800000"/>
            <a:headEnd/>
            <a:tailEnd/>
          </a:ln>
        </p:spPr>
      </p:pic>
      <p:pic>
        <p:nvPicPr>
          <p:cNvPr id="35853" name="Content Placeholder 8" descr="AmazonCatalog.gif"/>
          <p:cNvPicPr>
            <a:picLocks noChangeAspect="1"/>
          </p:cNvPicPr>
          <p:nvPr/>
        </p:nvPicPr>
        <p:blipFill>
          <a:blip r:embed="rId10" cstate="print"/>
          <a:srcRect/>
          <a:stretch>
            <a:fillRect/>
          </a:stretch>
        </p:blipFill>
        <p:spPr bwMode="auto">
          <a:xfrm>
            <a:off x="304800" y="2514600"/>
            <a:ext cx="2806154" cy="1591717"/>
          </a:xfrm>
          <a:prstGeom prst="rect">
            <a:avLst/>
          </a:prstGeom>
          <a:noFill/>
          <a:ln w="9525">
            <a:noFill/>
            <a:miter lim="800000"/>
            <a:headEnd/>
            <a:tailEnd/>
          </a:ln>
        </p:spPr>
      </p:pic>
      <p:pic>
        <p:nvPicPr>
          <p:cNvPr id="35854" name="Content Placeholder 8" descr="CollectionStamps.jpg"/>
          <p:cNvPicPr>
            <a:picLocks noChangeAspect="1"/>
          </p:cNvPicPr>
          <p:nvPr/>
        </p:nvPicPr>
        <p:blipFill>
          <a:blip r:embed="rId11" cstate="print"/>
          <a:srcRect/>
          <a:stretch>
            <a:fillRect/>
          </a:stretch>
        </p:blipFill>
        <p:spPr bwMode="auto">
          <a:xfrm>
            <a:off x="6628061" y="3750469"/>
            <a:ext cx="2056061" cy="1407542"/>
          </a:xfrm>
          <a:prstGeom prst="rect">
            <a:avLst/>
          </a:prstGeom>
          <a:noFill/>
          <a:ln w="9525">
            <a:noFill/>
            <a:miter lim="800000"/>
            <a:headEnd/>
            <a:tailEnd/>
          </a:ln>
        </p:spPr>
      </p:pic>
      <p:pic>
        <p:nvPicPr>
          <p:cNvPr id="3" name="Picture 2">
            <a:extLst>
              <a:ext uri="{FF2B5EF4-FFF2-40B4-BE49-F238E27FC236}">
                <a16:creationId xmlns:a16="http://schemas.microsoft.com/office/drawing/2014/main" id="{D2350CC2-1B99-4E75-BCC5-5FAC99DA8E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93852" y="4455542"/>
            <a:ext cx="3032187" cy="2021458"/>
          </a:xfrm>
          <a:prstGeom prst="rect">
            <a:avLst/>
          </a:prstGeom>
        </p:spPr>
      </p:pic>
    </p:spTree>
    <p:extLst>
      <p:ext uri="{BB962C8B-B14F-4D97-AF65-F5344CB8AC3E}">
        <p14:creationId xmlns:p14="http://schemas.microsoft.com/office/powerpoint/2010/main" val="1601363433"/>
      </p:ext>
    </p:extLst>
  </p:cSld>
  <p:clrMapOvr>
    <a:masterClrMapping/>
  </p:clrMapOvr>
  <p:transition advTm="34995"/>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457201" y="5334001"/>
            <a:ext cx="8077200" cy="1219200"/>
          </a:xfrm>
        </p:spPr>
        <p:txBody>
          <a:bodyPr/>
          <a:lstStyle/>
          <a:p>
            <a:pPr marL="750067" lvl="2" indent="-160729">
              <a:lnSpc>
                <a:spcPct val="92000"/>
              </a:lnSpc>
              <a:buClr>
                <a:srgbClr val="002955"/>
              </a:buClr>
              <a:buSzPct val="44000"/>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100" dirty="0"/>
              <a:t> </a:t>
            </a:r>
            <a:r>
              <a:rPr lang="en-US" sz="3100" b="1" i="1" dirty="0">
                <a:solidFill>
                  <a:srgbClr val="FF0000"/>
                </a:solidFill>
              </a:rPr>
              <a:t>A collection of resources </a:t>
            </a:r>
            <a:r>
              <a:rPr lang="en-US" sz="3100" b="1" i="1" u="sng" dirty="0">
                <a:solidFill>
                  <a:srgbClr val="FF0000"/>
                </a:solidFill>
              </a:rPr>
              <a:t>intentionally arranged</a:t>
            </a:r>
            <a:r>
              <a:rPr lang="en-US" sz="3100" b="1" i="1" dirty="0">
                <a:solidFill>
                  <a:srgbClr val="FF0000"/>
                </a:solidFill>
              </a:rPr>
              <a:t> to enable some set of interactions</a:t>
            </a:r>
            <a:endParaRPr lang="en-US" sz="2800" dirty="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800" dirty="0"/>
          </a:p>
        </p:txBody>
      </p:sp>
      <p:sp>
        <p:nvSpPr>
          <p:cNvPr id="36867" name="Rectangle 1"/>
          <p:cNvSpPr>
            <a:spLocks noGrp="1" noChangeArrowheads="1"/>
          </p:cNvSpPr>
          <p:nvPr>
            <p:ph type="title"/>
          </p:nvPr>
        </p:nvSpPr>
        <p:spPr>
          <a:xfrm>
            <a:off x="228600" y="228600"/>
            <a:ext cx="86868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t>They are all “Organizing Systems”</a:t>
            </a:r>
            <a:endParaRPr lang="en-US" sz="3600" b="1" dirty="0">
              <a:sym typeface="UC Berkeley OS Sign"/>
            </a:endParaRPr>
          </a:p>
        </p:txBody>
      </p:sp>
      <p:sp>
        <p:nvSpPr>
          <p:cNvPr id="3686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0493B6-C336-4D2C-8EB0-8B524C525CC3}" type="slidenum">
              <a:rPr lang="en-US" sz="1500">
                <a:solidFill>
                  <a:srgbClr val="002955"/>
                </a:solidFill>
                <a:latin typeface="UC Berkeley OS Sign"/>
                <a:ea typeface="MS PGothic" pitchFamily="34" charset="-128"/>
                <a:sym typeface="UC Berkeley OS Sign"/>
              </a:rPr>
              <a:pPr algn="ctr"/>
              <a:t>36</a:t>
            </a:fld>
            <a:endParaRPr lang="en-US" sz="1500" dirty="0">
              <a:solidFill>
                <a:srgbClr val="002955"/>
              </a:solidFill>
              <a:latin typeface="UC Berkeley OS Sign"/>
              <a:ea typeface="MS PGothic" pitchFamily="34" charset="-128"/>
              <a:sym typeface="UC Berkeley OS Sign"/>
            </a:endParaRPr>
          </a:p>
        </p:txBody>
      </p:sp>
      <p:pic>
        <p:nvPicPr>
          <p:cNvPr id="5" name="Content Placeholder 8" descr="arranged-resources-sideways.png"/>
          <p:cNvPicPr>
            <a:picLocks noChangeAspect="1"/>
          </p:cNvPicPr>
          <p:nvPr/>
        </p:nvPicPr>
        <p:blipFill>
          <a:blip r:embed="rId3" cstate="print"/>
          <a:srcRect/>
          <a:stretch>
            <a:fillRect/>
          </a:stretch>
        </p:blipFill>
        <p:spPr>
          <a:xfrm>
            <a:off x="457200" y="1600200"/>
            <a:ext cx="7391400" cy="3311470"/>
          </a:xfrm>
          <a:prstGeom prst="rect">
            <a:avLst/>
          </a:prstGeom>
        </p:spPr>
      </p:pic>
    </p:spTree>
    <p:extLst>
      <p:ext uri="{BB962C8B-B14F-4D97-AF65-F5344CB8AC3E}">
        <p14:creationId xmlns:p14="http://schemas.microsoft.com/office/powerpoint/2010/main" val="3402926350"/>
      </p:ext>
    </p:extLst>
  </p:cSld>
  <p:clrMapOvr>
    <a:masterClrMapping/>
  </p:clrMapOvr>
  <p:transition advTm="20674"/>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533400"/>
            <a:ext cx="8228707" cy="1190997"/>
          </a:xfrm>
        </p:spPr>
        <p:txBody>
          <a:bodyPr rtlCol="0">
            <a:noAutofit/>
          </a:bodyPr>
          <a:lstStyle/>
          <a:p>
            <a:pPr defTabSz="914306">
              <a:lnSpc>
                <a:spcPct val="92000"/>
              </a:lnSpc>
              <a:tabLst>
                <a:tab pos="660671" algn="l"/>
                <a:tab pos="1312416" algn="l"/>
                <a:tab pos="1973088" algn="l"/>
                <a:tab pos="2624830" algn="l"/>
                <a:tab pos="3285504" algn="l"/>
                <a:tab pos="3946176" algn="l"/>
                <a:tab pos="4597920" algn="l"/>
                <a:tab pos="5240736" algn="l"/>
                <a:tab pos="5910335" algn="l"/>
                <a:tab pos="6562079" algn="l"/>
                <a:tab pos="7231680" algn="l"/>
                <a:tab pos="7874495" algn="l"/>
              </a:tabLst>
              <a:defRPr/>
            </a:pPr>
            <a:r>
              <a:rPr lang="en-US" sz="4000" b="1" dirty="0">
                <a:solidFill>
                  <a:srgbClr val="000000"/>
                </a:solidFill>
                <a:sym typeface="UC Berkeley OS Sign"/>
              </a:rPr>
              <a:t>The 6 Dimensions of </a:t>
            </a:r>
            <a:br>
              <a:rPr lang="en-US" sz="4000" b="1" dirty="0">
                <a:solidFill>
                  <a:srgbClr val="000000"/>
                </a:solidFill>
                <a:sym typeface="UC Berkeley OS Sign"/>
              </a:rPr>
            </a:br>
            <a:r>
              <a:rPr lang="en-US" sz="4000" b="1" dirty="0">
                <a:solidFill>
                  <a:srgbClr val="000000"/>
                </a:solidFill>
                <a:sym typeface="UC Berkeley OS Sign"/>
              </a:rPr>
              <a:t>an Organizing System – </a:t>
            </a:r>
            <a:br>
              <a:rPr lang="en-US" sz="4000" b="1" dirty="0">
                <a:solidFill>
                  <a:srgbClr val="000000"/>
                </a:solidFill>
                <a:sym typeface="UC Berkeley OS Sign"/>
              </a:rPr>
            </a:br>
            <a:r>
              <a:rPr lang="en-US" sz="4000" b="1" i="1" dirty="0">
                <a:solidFill>
                  <a:srgbClr val="FF0000"/>
                </a:solidFill>
                <a:sym typeface="UC Berkeley OS Sign"/>
              </a:rPr>
              <a:t>Organizing as a Design Problem</a:t>
            </a:r>
          </a:p>
        </p:txBody>
      </p:sp>
      <p:sp>
        <p:nvSpPr>
          <p:cNvPr id="125955"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84" tIns="32142" rIns="64284" bIns="32142"/>
          <a:lstStyle>
            <a:lvl1pPr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defTabSz="1300163">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defTabSz="1300163"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defTabSz="1300163"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defTabSz="1300163"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defTabSz="1300163"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4A454714-E17C-4DDC-95B7-3A10CA83BABF}" type="slidenum">
              <a:rPr lang="en-US" altLang="en-US" sz="1477">
                <a:solidFill>
                  <a:srgbClr val="002955"/>
                </a:solidFill>
                <a:latin typeface="UC Berkeley OS Sign"/>
                <a:ea typeface="MS PGothic" panose="020B0600070205080204" pitchFamily="34" charset="-128"/>
                <a:sym typeface="UC Berkeley OS Sign"/>
              </a:rPr>
              <a:pPr algn="ctr" eaLnBrk="1" hangingPunct="1"/>
              <a:t>37</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29703" name="Rectangle 7"/>
          <p:cNvSpPr>
            <a:spLocks noChangeArrowheads="1"/>
          </p:cNvSpPr>
          <p:nvPr/>
        </p:nvSpPr>
        <p:spPr bwMode="auto">
          <a:xfrm>
            <a:off x="685353" y="2361903"/>
            <a:ext cx="8036719" cy="4671622"/>
          </a:xfrm>
          <a:prstGeom prst="rect">
            <a:avLst/>
          </a:prstGeom>
          <a:noFill/>
          <a:ln w="9525">
            <a:noFill/>
            <a:miter lim="800000"/>
            <a:headEnd/>
            <a:tailEnd/>
          </a:ln>
        </p:spPr>
        <p:txBody>
          <a:bodyPr lIns="64284" tIns="32142" rIns="64284" bIns="32142">
            <a:spAutoFit/>
          </a:bodyPr>
          <a:lstStyle/>
          <a:p>
            <a:pPr marL="522341" indent="-522341">
              <a:lnSpc>
                <a:spcPct val="93000"/>
              </a:lnSpc>
              <a:spcBef>
                <a:spcPts val="1266"/>
              </a:spcBef>
              <a:buFont typeface="+mj-lt"/>
              <a:buAutoNum type="arabicPeriod"/>
              <a:defRPr/>
            </a:pPr>
            <a:r>
              <a:rPr lang="en-US" sz="3600" kern="0" dirty="0">
                <a:latin typeface="UC Berkeley OS Sign"/>
              </a:rPr>
              <a:t>What Is Being Organized?</a:t>
            </a:r>
          </a:p>
          <a:p>
            <a:pPr marL="522341" indent="-522341">
              <a:lnSpc>
                <a:spcPct val="93000"/>
              </a:lnSpc>
              <a:spcBef>
                <a:spcPts val="1266"/>
              </a:spcBef>
              <a:buFont typeface="+mj-lt"/>
              <a:buAutoNum type="arabicPeriod"/>
              <a:defRPr/>
            </a:pPr>
            <a:r>
              <a:rPr lang="en-US" sz="3600" kern="0" dirty="0">
                <a:latin typeface="UC Berkeley OS Sign"/>
              </a:rPr>
              <a:t>Why Is It Being Organized?</a:t>
            </a:r>
          </a:p>
          <a:p>
            <a:pPr marL="522341" indent="-522341">
              <a:lnSpc>
                <a:spcPct val="93000"/>
              </a:lnSpc>
              <a:spcBef>
                <a:spcPts val="1266"/>
              </a:spcBef>
              <a:buFont typeface="+mj-lt"/>
              <a:buAutoNum type="arabicPeriod"/>
              <a:defRPr/>
            </a:pPr>
            <a:r>
              <a:rPr lang="en-US" sz="3600" kern="0" dirty="0">
                <a:latin typeface="UC Berkeley OS Sign"/>
              </a:rPr>
              <a:t>How Is It Being Organized?</a:t>
            </a:r>
          </a:p>
          <a:p>
            <a:pPr marL="522341" indent="-522341">
              <a:lnSpc>
                <a:spcPct val="93000"/>
              </a:lnSpc>
              <a:spcBef>
                <a:spcPts val="1266"/>
              </a:spcBef>
              <a:buFont typeface="+mj-lt"/>
              <a:buAutoNum type="arabicPeriod"/>
              <a:defRPr/>
            </a:pPr>
            <a:r>
              <a:rPr lang="en-US" sz="3600" kern="0" dirty="0">
                <a:latin typeface="UC Berkeley OS Sign"/>
              </a:rPr>
              <a:t>When Is It Being Organized?</a:t>
            </a:r>
          </a:p>
          <a:p>
            <a:pPr marL="522341" indent="-522341">
              <a:lnSpc>
                <a:spcPct val="93000"/>
              </a:lnSpc>
              <a:spcBef>
                <a:spcPts val="1266"/>
              </a:spcBef>
              <a:buFont typeface="+mj-lt"/>
              <a:buAutoNum type="arabicPeriod"/>
              <a:defRPr/>
            </a:pPr>
            <a:r>
              <a:rPr lang="en-US" sz="3600" kern="0" dirty="0">
                <a:latin typeface="UC Berkeley OS Sign"/>
              </a:rPr>
              <a:t>Who (or What) is Organizing It?</a:t>
            </a:r>
          </a:p>
          <a:p>
            <a:pPr marL="522341" indent="-522341">
              <a:lnSpc>
                <a:spcPct val="93000"/>
              </a:lnSpc>
              <a:spcBef>
                <a:spcPts val="1266"/>
              </a:spcBef>
              <a:buFont typeface="+mj-lt"/>
              <a:buAutoNum type="arabicPeriod"/>
              <a:defRPr/>
            </a:pPr>
            <a:r>
              <a:rPr lang="en-US" sz="3600" kern="0" dirty="0">
                <a:latin typeface="UC Berkeley OS Sign"/>
              </a:rPr>
              <a:t>Where is it Organized?</a:t>
            </a:r>
          </a:p>
          <a:p>
            <a:pPr marL="522341" indent="-522341">
              <a:lnSpc>
                <a:spcPct val="93000"/>
              </a:lnSpc>
              <a:spcBef>
                <a:spcPts val="1266"/>
              </a:spcBef>
              <a:defRPr/>
            </a:pPr>
            <a:endParaRPr lang="en-US" sz="3600" kern="0" dirty="0">
              <a:latin typeface="UC Berkeley OS Sign"/>
            </a:endParaRPr>
          </a:p>
        </p:txBody>
      </p:sp>
    </p:spTree>
    <p:extLst>
      <p:ext uri="{BB962C8B-B14F-4D97-AF65-F5344CB8AC3E}">
        <p14:creationId xmlns:p14="http://schemas.microsoft.com/office/powerpoint/2010/main" val="2547578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762000" y="228600"/>
            <a:ext cx="65532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800" b="1" dirty="0">
                <a:latin typeface="+mj-lt"/>
                <a:ea typeface="+mj-ea"/>
                <a:cs typeface="+mj-cs"/>
                <a:sym typeface="UC Berkeley OS Sign"/>
              </a:rPr>
              <a:t>Foundational Concepts</a:t>
            </a:r>
          </a:p>
        </p:txBody>
      </p:sp>
      <p:sp>
        <p:nvSpPr>
          <p:cNvPr id="6" name="Rectangle 5"/>
          <p:cNvSpPr/>
          <p:nvPr/>
        </p:nvSpPr>
        <p:spPr>
          <a:xfrm>
            <a:off x="1066800" y="1219200"/>
            <a:ext cx="7848600" cy="4872774"/>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 Resources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 Intentional Arrangement</a:t>
            </a:r>
          </a:p>
          <a:p>
            <a:pPr marL="257166" indent="-160729">
              <a:spcAft>
                <a:spcPts val="60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 Organizing Principles used to “Intentionally Arrange” Resources </a:t>
            </a:r>
          </a:p>
          <a:p>
            <a:pPr marL="257166" indent="-160729">
              <a:spcAft>
                <a:spcPts val="60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 Interactions that are enabled by the organizing principles</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417635786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1238994" y="897433"/>
            <a:ext cx="6171531"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a:ea typeface="+mn-ea"/>
                <a:cs typeface="+mn-cs"/>
                <a:sym typeface="UC Berkeley OS Sign"/>
              </a:rPr>
              <a:t>Resources:</a:t>
            </a:r>
          </a:p>
        </p:txBody>
      </p:sp>
      <p:sp>
        <p:nvSpPr>
          <p:cNvPr id="4098" name="Rectangle 2"/>
          <p:cNvSpPr>
            <a:spLocks noGrp="1" noChangeArrowheads="1"/>
          </p:cNvSpPr>
          <p:nvPr>
            <p:ph idx="1"/>
          </p:nvPr>
        </p:nvSpPr>
        <p:spPr>
          <a:xfrm>
            <a:off x="1484560" y="2354089"/>
            <a:ext cx="6148090" cy="3368725"/>
          </a:xfrm>
        </p:spPr>
        <p:txBody>
          <a:bodyPr/>
          <a:lstStyle/>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4800" b="1" i="1" dirty="0">
                <a:solidFill>
                  <a:srgbClr val="FF0000"/>
                </a:solidFill>
                <a:sym typeface="UC Berkeley OS Sign"/>
              </a:rPr>
              <a:t>Anything of value that can support goal-oriented activity</a:t>
            </a:r>
            <a:endParaRPr lang="en-US" sz="4800" b="1" i="1" dirty="0">
              <a:solidFill>
                <a:srgbClr val="FF0000"/>
              </a:solidFill>
            </a:endParaRP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Tree>
    <p:extLst>
      <p:ext uri="{BB962C8B-B14F-4D97-AF65-F5344CB8AC3E}">
        <p14:creationId xmlns:p14="http://schemas.microsoft.com/office/powerpoint/2010/main" val="3213265330"/>
      </p:ext>
    </p:extLst>
  </p:cSld>
  <p:clrMapOvr>
    <a:masterClrMapping/>
  </p:clrMapOvr>
  <p:transition spd="slow" advTm="24367"/>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9EE7B-4C13-44AC-BA80-4BB1A384D305}"/>
              </a:ext>
            </a:extLst>
          </p:cNvPr>
          <p:cNvSpPr txBox="1"/>
          <p:nvPr/>
        </p:nvSpPr>
        <p:spPr>
          <a:xfrm>
            <a:off x="1828800" y="1905000"/>
            <a:ext cx="5334000" cy="1938992"/>
          </a:xfrm>
          <a:prstGeom prst="rect">
            <a:avLst/>
          </a:prstGeom>
          <a:noFill/>
        </p:spPr>
        <p:txBody>
          <a:bodyPr wrap="square" rtlCol="0">
            <a:spAutoFit/>
          </a:bodyPr>
          <a:lstStyle/>
          <a:p>
            <a:r>
              <a:rPr lang="en-US" sz="6000" b="1" dirty="0"/>
              <a:t>Introducing The Teaching Team</a:t>
            </a:r>
          </a:p>
        </p:txBody>
      </p:sp>
    </p:spTree>
    <p:extLst>
      <p:ext uri="{BB962C8B-B14F-4D97-AF65-F5344CB8AC3E}">
        <p14:creationId xmlns:p14="http://schemas.microsoft.com/office/powerpoint/2010/main" val="3945677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1" y="224540"/>
            <a:ext cx="8229600" cy="1143000"/>
          </a:xfrm>
        </p:spPr>
        <p:txBody>
          <a:bodyPr>
            <a:normAutofit fontScale="90000"/>
          </a:bodyPr>
          <a:lstStyle/>
          <a:p>
            <a:r>
              <a:rPr lang="en-US" dirty="0"/>
              <a:t>ANYTHING!  TDO Chapter 12 </a:t>
            </a:r>
            <a:br>
              <a:rPr lang="en-US" dirty="0"/>
            </a:br>
            <a:r>
              <a:rPr lang="en-US" dirty="0"/>
              <a:t>Case Studies</a:t>
            </a:r>
          </a:p>
        </p:txBody>
      </p:sp>
      <p:sp>
        <p:nvSpPr>
          <p:cNvPr id="3" name="Content Placeholder 2"/>
          <p:cNvSpPr>
            <a:spLocks noGrp="1"/>
          </p:cNvSpPr>
          <p:nvPr>
            <p:ph sz="half" idx="1"/>
          </p:nvPr>
        </p:nvSpPr>
        <p:spPr>
          <a:xfrm>
            <a:off x="563399" y="1740802"/>
            <a:ext cx="7620000" cy="4525963"/>
          </a:xfrm>
        </p:spPr>
        <p:txBody>
          <a:bodyPr>
            <a:noAutofit/>
          </a:bodyPr>
          <a:lstStyle/>
          <a:p>
            <a:r>
              <a:rPr lang="en-US" sz="3200" dirty="0">
                <a:solidFill>
                  <a:srgbClr val="00B0F0"/>
                </a:solidFill>
              </a:rPr>
              <a:t>§12.4, “Single-Source Textbook Publishing”</a:t>
            </a:r>
          </a:p>
          <a:p>
            <a:pPr marL="0" indent="0">
              <a:buNone/>
            </a:pPr>
            <a:endParaRPr lang="en-US" sz="3200" dirty="0">
              <a:solidFill>
                <a:srgbClr val="00B0F0"/>
              </a:solidFill>
            </a:endParaRPr>
          </a:p>
          <a:p>
            <a:r>
              <a:rPr lang="en-US" sz="3200" b="1" dirty="0">
                <a:solidFill>
                  <a:srgbClr val="00B050"/>
                </a:solidFill>
              </a:rPr>
              <a:t>§12.5, “Organizing a Kitchen”</a:t>
            </a:r>
          </a:p>
          <a:p>
            <a:pPr marL="0" indent="0">
              <a:buNone/>
            </a:pPr>
            <a:endParaRPr lang="en-US" sz="3200" b="1" dirty="0">
              <a:solidFill>
                <a:srgbClr val="00B050"/>
              </a:solidFill>
            </a:endParaRPr>
          </a:p>
          <a:p>
            <a:r>
              <a:rPr lang="en-US" sz="3200" dirty="0">
                <a:solidFill>
                  <a:srgbClr val="00B0F0"/>
                </a:solidFill>
              </a:rPr>
              <a:t>§12.18, “Neuroscience Lab”</a:t>
            </a:r>
          </a:p>
          <a:p>
            <a:pPr marL="0" indent="0">
              <a:buNone/>
            </a:pPr>
            <a:endParaRPr lang="en-US" sz="3200" dirty="0">
              <a:solidFill>
                <a:srgbClr val="00B0F0"/>
              </a:solidFill>
            </a:endParaRPr>
          </a:p>
          <a:p>
            <a:r>
              <a:rPr lang="en-US" sz="3200" dirty="0"/>
              <a:t>§12.16, “The </a:t>
            </a:r>
            <a:r>
              <a:rPr lang="en-US" sz="3200" dirty="0" err="1"/>
              <a:t>Dabbawalas</a:t>
            </a:r>
            <a:r>
              <a:rPr lang="en-US" sz="3200" dirty="0"/>
              <a:t> of Mumbai”</a:t>
            </a:r>
          </a:p>
          <a:p>
            <a:endParaRPr lang="en-US" sz="3200" dirty="0">
              <a:solidFill>
                <a:srgbClr val="00B0F0"/>
              </a:solidFill>
            </a:endParaRPr>
          </a:p>
          <a:p>
            <a:endParaRPr lang="en-US" b="1" dirty="0">
              <a:solidFill>
                <a:srgbClr val="00B050"/>
              </a:solidFill>
            </a:endParaRPr>
          </a:p>
        </p:txBody>
      </p:sp>
      <p:sp>
        <p:nvSpPr>
          <p:cNvPr id="5" name="TextBox 4"/>
          <p:cNvSpPr txBox="1"/>
          <p:nvPr/>
        </p:nvSpPr>
        <p:spPr>
          <a:xfrm>
            <a:off x="1600200" y="5943600"/>
            <a:ext cx="6172200" cy="646331"/>
          </a:xfrm>
          <a:prstGeom prst="rect">
            <a:avLst/>
          </a:prstGeom>
          <a:noFill/>
        </p:spPr>
        <p:txBody>
          <a:bodyPr wrap="square" rtlCol="0">
            <a:spAutoFit/>
          </a:bodyPr>
          <a:lstStyle/>
          <a:p>
            <a:r>
              <a:rPr lang="en-US" i="1" dirty="0">
                <a:solidFill>
                  <a:srgbClr val="00B050"/>
                </a:solidFill>
              </a:rPr>
              <a:t>Cases in green are assigned for today</a:t>
            </a:r>
            <a:r>
              <a:rPr lang="en-US" i="1" dirty="0">
                <a:solidFill>
                  <a:srgbClr val="92D050"/>
                </a:solidFill>
              </a:rPr>
              <a:t>;</a:t>
            </a:r>
            <a:r>
              <a:rPr lang="en-US" i="1" dirty="0">
                <a:solidFill>
                  <a:srgbClr val="FF0000"/>
                </a:solidFill>
              </a:rPr>
              <a:t> </a:t>
            </a:r>
            <a:r>
              <a:rPr lang="en-US" i="1" dirty="0">
                <a:solidFill>
                  <a:srgbClr val="00B0F0"/>
                </a:solidFill>
              </a:rPr>
              <a:t>blue next time; </a:t>
            </a:r>
            <a:r>
              <a:rPr lang="en-US" i="1" dirty="0">
                <a:solidFill>
                  <a:srgbClr val="FF0000"/>
                </a:solidFill>
              </a:rPr>
              <a:t>red ones for 3</a:t>
            </a:r>
            <a:r>
              <a:rPr lang="en-US" i="1" baseline="30000" dirty="0">
                <a:solidFill>
                  <a:srgbClr val="FF0000"/>
                </a:solidFill>
              </a:rPr>
              <a:t>rd</a:t>
            </a:r>
            <a:r>
              <a:rPr lang="en-US" i="1" dirty="0">
                <a:solidFill>
                  <a:srgbClr val="FF0000"/>
                </a:solidFill>
              </a:rPr>
              <a:t> lecture</a:t>
            </a:r>
            <a:r>
              <a:rPr lang="en-US" i="1" dirty="0">
                <a:solidFill>
                  <a:srgbClr val="00B0F0"/>
                </a:solidFill>
              </a:rPr>
              <a:t>; </a:t>
            </a:r>
            <a:r>
              <a:rPr lang="en-US" i="1" dirty="0"/>
              <a:t>black ones later in semester</a:t>
            </a:r>
          </a:p>
        </p:txBody>
      </p:sp>
      <p:sp>
        <p:nvSpPr>
          <p:cNvPr id="6" name="Oval 5"/>
          <p:cNvSpPr/>
          <p:nvPr/>
        </p:nvSpPr>
        <p:spPr>
          <a:xfrm>
            <a:off x="563399" y="2590800"/>
            <a:ext cx="5761201" cy="110024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766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04" y="30480"/>
            <a:ext cx="8229600" cy="1143000"/>
          </a:xfrm>
        </p:spPr>
        <p:txBody>
          <a:bodyPr>
            <a:normAutofit/>
          </a:bodyPr>
          <a:lstStyle/>
          <a:p>
            <a:r>
              <a:rPr lang="en-US" dirty="0"/>
              <a:t>ANYTHING!  Other Case Studies</a:t>
            </a:r>
          </a:p>
        </p:txBody>
      </p:sp>
      <p:sp>
        <p:nvSpPr>
          <p:cNvPr id="3" name="Content Placeholder 2"/>
          <p:cNvSpPr>
            <a:spLocks noGrp="1"/>
          </p:cNvSpPr>
          <p:nvPr>
            <p:ph sz="half" idx="1"/>
          </p:nvPr>
        </p:nvSpPr>
        <p:spPr>
          <a:xfrm>
            <a:off x="235069" y="1415236"/>
            <a:ext cx="4584192" cy="4525963"/>
          </a:xfrm>
        </p:spPr>
        <p:txBody>
          <a:bodyPr>
            <a:noAutofit/>
          </a:bodyPr>
          <a:lstStyle/>
          <a:p>
            <a:r>
              <a:rPr lang="en-US" sz="3200" dirty="0">
                <a:solidFill>
                  <a:srgbClr val="00B050"/>
                </a:solidFill>
              </a:rPr>
              <a:t>Time Zones</a:t>
            </a:r>
          </a:p>
          <a:p>
            <a:r>
              <a:rPr lang="en-US" sz="3200" dirty="0">
                <a:solidFill>
                  <a:srgbClr val="00B050"/>
                </a:solidFill>
              </a:rPr>
              <a:t>Orchestra Seating</a:t>
            </a:r>
          </a:p>
          <a:p>
            <a:endParaRPr lang="en-US" sz="3200" dirty="0"/>
          </a:p>
          <a:p>
            <a:pPr>
              <a:spcBef>
                <a:spcPts val="600"/>
              </a:spcBef>
            </a:pPr>
            <a:r>
              <a:rPr lang="en-US" dirty="0">
                <a:solidFill>
                  <a:srgbClr val="00B0F0"/>
                </a:solidFill>
              </a:rPr>
              <a:t>Medical Emergencies</a:t>
            </a:r>
          </a:p>
          <a:p>
            <a:pPr>
              <a:spcBef>
                <a:spcPts val="600"/>
              </a:spcBef>
            </a:pPr>
            <a:r>
              <a:rPr lang="en-US" dirty="0">
                <a:solidFill>
                  <a:srgbClr val="FF0000"/>
                </a:solidFill>
              </a:rPr>
              <a:t>Organized Crime</a:t>
            </a:r>
          </a:p>
          <a:p>
            <a:pPr>
              <a:spcBef>
                <a:spcPts val="600"/>
              </a:spcBef>
            </a:pPr>
            <a:r>
              <a:rPr lang="en-US" dirty="0">
                <a:solidFill>
                  <a:srgbClr val="FF0000"/>
                </a:solidFill>
              </a:rPr>
              <a:t>NBA Player Tracking</a:t>
            </a:r>
          </a:p>
          <a:p>
            <a:pPr>
              <a:spcBef>
                <a:spcPts val="600"/>
              </a:spcBef>
            </a:pPr>
            <a:r>
              <a:rPr lang="en-US" dirty="0">
                <a:solidFill>
                  <a:srgbClr val="FF0000"/>
                </a:solidFill>
              </a:rPr>
              <a:t>Intentional Communities</a:t>
            </a:r>
          </a:p>
          <a:p>
            <a:pPr>
              <a:spcBef>
                <a:spcPts val="600"/>
              </a:spcBef>
            </a:pPr>
            <a:r>
              <a:rPr lang="en-US" dirty="0">
                <a:solidFill>
                  <a:srgbClr val="FF0000"/>
                </a:solidFill>
              </a:rPr>
              <a:t>Guide Dogs for the Blind</a:t>
            </a:r>
          </a:p>
          <a:p>
            <a:endParaRPr lang="en-US" sz="3200" dirty="0">
              <a:solidFill>
                <a:srgbClr val="FF0000"/>
              </a:solidFill>
            </a:endParaRPr>
          </a:p>
          <a:p>
            <a:endParaRPr lang="en-US" sz="3200" dirty="0"/>
          </a:p>
        </p:txBody>
      </p:sp>
      <p:sp>
        <p:nvSpPr>
          <p:cNvPr id="4" name="Content Placeholder 3"/>
          <p:cNvSpPr>
            <a:spLocks noGrp="1"/>
          </p:cNvSpPr>
          <p:nvPr>
            <p:ph sz="half" idx="2"/>
          </p:nvPr>
        </p:nvSpPr>
        <p:spPr>
          <a:xfrm>
            <a:off x="4561042" y="838200"/>
            <a:ext cx="4425696" cy="5334000"/>
          </a:xfrm>
        </p:spPr>
        <p:txBody>
          <a:bodyPr>
            <a:normAutofit lnSpcReduction="10000"/>
          </a:bodyPr>
          <a:lstStyle/>
          <a:p>
            <a:endParaRPr lang="en-US" sz="3200" dirty="0"/>
          </a:p>
          <a:p>
            <a:r>
              <a:rPr lang="en-US" sz="3000" dirty="0"/>
              <a:t>Stage Play</a:t>
            </a:r>
          </a:p>
          <a:p>
            <a:r>
              <a:rPr lang="en-US" sz="3000" dirty="0"/>
              <a:t>Spotify</a:t>
            </a:r>
          </a:p>
          <a:p>
            <a:r>
              <a:rPr lang="en-US" sz="3000" dirty="0"/>
              <a:t>Intentional Communities</a:t>
            </a:r>
          </a:p>
          <a:p>
            <a:r>
              <a:rPr lang="en-US" sz="3000" dirty="0"/>
              <a:t>What3Words</a:t>
            </a:r>
          </a:p>
          <a:p>
            <a:r>
              <a:rPr lang="en-US" sz="3000" dirty="0"/>
              <a:t>Soccer</a:t>
            </a:r>
          </a:p>
          <a:p>
            <a:r>
              <a:rPr lang="en-US" sz="3000" dirty="0"/>
              <a:t>Occupational Classification</a:t>
            </a:r>
          </a:p>
          <a:p>
            <a:r>
              <a:rPr lang="en-US" sz="3000" dirty="0"/>
              <a:t>Pantone Color System</a:t>
            </a:r>
          </a:p>
          <a:p>
            <a:r>
              <a:rPr lang="en-US" sz="3000" dirty="0"/>
              <a:t>Fitbits</a:t>
            </a:r>
          </a:p>
          <a:p>
            <a:endParaRPr lang="en-US" sz="3200" dirty="0"/>
          </a:p>
          <a:p>
            <a:endParaRPr lang="en-US" dirty="0"/>
          </a:p>
        </p:txBody>
      </p:sp>
      <p:sp>
        <p:nvSpPr>
          <p:cNvPr id="5" name="Oval 4"/>
          <p:cNvSpPr/>
          <p:nvPr/>
        </p:nvSpPr>
        <p:spPr>
          <a:xfrm>
            <a:off x="29737" y="1295400"/>
            <a:ext cx="3581400" cy="80555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788F98-3B88-41A5-8D87-3D1C681C9B87}"/>
              </a:ext>
            </a:extLst>
          </p:cNvPr>
          <p:cNvSpPr/>
          <p:nvPr/>
        </p:nvSpPr>
        <p:spPr>
          <a:xfrm>
            <a:off x="235069" y="2003768"/>
            <a:ext cx="3581400" cy="80555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4B1DA9-269E-458F-8032-E6513DAB8D2A}"/>
              </a:ext>
            </a:extLst>
          </p:cNvPr>
          <p:cNvSpPr txBox="1"/>
          <p:nvPr/>
        </p:nvSpPr>
        <p:spPr>
          <a:xfrm>
            <a:off x="644652" y="6080868"/>
            <a:ext cx="7994904" cy="646331"/>
          </a:xfrm>
          <a:prstGeom prst="rect">
            <a:avLst/>
          </a:prstGeom>
          <a:noFill/>
        </p:spPr>
        <p:txBody>
          <a:bodyPr wrap="square" rtlCol="0">
            <a:spAutoFit/>
          </a:bodyPr>
          <a:lstStyle/>
          <a:p>
            <a:r>
              <a:rPr lang="en-US" dirty="0"/>
              <a:t>About 100 case studies can be found at https://ischools.org/Discipline-of-Organizing-Case-Studies-Overview/</a:t>
            </a:r>
          </a:p>
        </p:txBody>
      </p:sp>
    </p:spTree>
    <p:extLst>
      <p:ext uri="{BB962C8B-B14F-4D97-AF65-F5344CB8AC3E}">
        <p14:creationId xmlns:p14="http://schemas.microsoft.com/office/powerpoint/2010/main" val="3559288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1238994" y="897433"/>
            <a:ext cx="6171531"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a:ea typeface="+mn-ea"/>
                <a:cs typeface="+mn-cs"/>
                <a:sym typeface="UC Berkeley OS Sign"/>
              </a:rPr>
              <a:t>Intentional Arrangement:</a:t>
            </a:r>
          </a:p>
        </p:txBody>
      </p:sp>
      <p:sp>
        <p:nvSpPr>
          <p:cNvPr id="4098" name="Rectangle 2"/>
          <p:cNvSpPr>
            <a:spLocks noGrp="1" noChangeArrowheads="1"/>
          </p:cNvSpPr>
          <p:nvPr>
            <p:ph idx="1"/>
          </p:nvPr>
        </p:nvSpPr>
        <p:spPr>
          <a:xfrm>
            <a:off x="1497955" y="2678906"/>
            <a:ext cx="6148090" cy="3368725"/>
          </a:xfrm>
        </p:spPr>
        <p:txBody>
          <a:bodyPr/>
          <a:lstStyle/>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4800" b="1" i="1" dirty="0">
                <a:solidFill>
                  <a:srgbClr val="FF0000"/>
                </a:solidFill>
                <a:sym typeface="UC Berkeley OS Sign"/>
              </a:rPr>
              <a:t>Explicit or implicit acts of organization by human or computational agents</a:t>
            </a: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Tree>
    <p:extLst>
      <p:ext uri="{BB962C8B-B14F-4D97-AF65-F5344CB8AC3E}">
        <p14:creationId xmlns:p14="http://schemas.microsoft.com/office/powerpoint/2010/main" val="534133229"/>
      </p:ext>
    </p:extLst>
  </p:cSld>
  <p:clrMapOvr>
    <a:masterClrMapping/>
  </p:clrMapOvr>
  <p:transition spd="slow" advTm="24367"/>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559696" y="228600"/>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Organizing Principles [1]</a:t>
            </a:r>
          </a:p>
        </p:txBody>
      </p:sp>
      <p:sp>
        <p:nvSpPr>
          <p:cNvPr id="225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F7C52B88-D441-42A2-AE7A-1D3A45852B52}" type="slidenum">
              <a:rPr lang="en-US" sz="1500">
                <a:solidFill>
                  <a:srgbClr val="002955"/>
                </a:solidFill>
                <a:latin typeface="UC Berkeley OS Sign"/>
                <a:ea typeface="MS PGothic" pitchFamily="34" charset="-128"/>
                <a:sym typeface="UC Berkeley OS Sign"/>
              </a:rPr>
              <a:pPr algn="ctr"/>
              <a:t>43</a:t>
            </a:fld>
            <a:endParaRPr lang="en-US" sz="1500" dirty="0">
              <a:solidFill>
                <a:srgbClr val="002955"/>
              </a:solidFill>
              <a:latin typeface="UC Berkeley OS Sign"/>
              <a:ea typeface="MS PGothic" pitchFamily="34" charset="-128"/>
              <a:sym typeface="UC Berkeley OS Sign"/>
            </a:endParaRPr>
          </a:p>
        </p:txBody>
      </p:sp>
      <p:sp>
        <p:nvSpPr>
          <p:cNvPr id="22535" name="Rectangle 8"/>
          <p:cNvSpPr>
            <a:spLocks noChangeArrowheads="1"/>
          </p:cNvSpPr>
          <p:nvPr/>
        </p:nvSpPr>
        <p:spPr bwMode="auto">
          <a:xfrm>
            <a:off x="559696" y="1419597"/>
            <a:ext cx="8143875" cy="5144900"/>
          </a:xfrm>
          <a:prstGeom prst="rect">
            <a:avLst/>
          </a:prstGeom>
          <a:noFill/>
          <a:ln w="9525">
            <a:noFill/>
            <a:miter lim="800000"/>
            <a:headEnd/>
            <a:tailEnd/>
          </a:ln>
        </p:spPr>
        <p:txBody>
          <a:bodyPr lIns="64291" tIns="32146" rIns="64291" bIns="32146">
            <a:spAutoFit/>
          </a:bodyPr>
          <a:lstStyle/>
          <a:p>
            <a:pPr marL="241093" indent="-241093" eaLnBrk="0" hangingPunct="0">
              <a:lnSpc>
                <a:spcPct val="93000"/>
              </a:lnSpc>
              <a:spcBef>
                <a:spcPts val="1266"/>
              </a:spcBef>
              <a:buFont typeface="Arial" pitchFamily="34" charset="0"/>
              <a:buChar char="•"/>
            </a:pPr>
            <a:r>
              <a:rPr lang="en-US" sz="2800" dirty="0">
                <a:latin typeface="UC Berkeley OS Sign"/>
                <a:sym typeface="UC Berkeley OS Sign"/>
              </a:rPr>
              <a:t>The resource arrangements follow one or more intentionally selected ORGANIZING PRINCIPLES, ideally expressed </a:t>
            </a:r>
            <a:r>
              <a:rPr lang="en-US" sz="2800" dirty="0">
                <a:latin typeface="UC Berkeley OS Sign"/>
              </a:rPr>
              <a:t>in an implementation-neutral way if they are not directly perceivable</a:t>
            </a:r>
          </a:p>
          <a:p>
            <a:pPr marL="241093" indent="-241093" eaLnBrk="0" hangingPunct="0">
              <a:lnSpc>
                <a:spcPct val="93000"/>
              </a:lnSpc>
              <a:spcBef>
                <a:spcPts val="1266"/>
              </a:spcBef>
              <a:buFont typeface="Arial" pitchFamily="34" charset="0"/>
              <a:buChar char="•"/>
            </a:pPr>
            <a:r>
              <a:rPr lang="en-US" sz="2800" dirty="0">
                <a:latin typeface="UC Berkeley OS Sign"/>
                <a:sym typeface="UC Berkeley OS Sign"/>
              </a:rPr>
              <a:t>ORGANIZING PRINCIPLES use properties or DESCRIPTIONS that are associated with the resources</a:t>
            </a:r>
            <a:endParaRPr lang="en-US" sz="2800" b="1" i="1" dirty="0">
              <a:solidFill>
                <a:srgbClr val="FF0000"/>
              </a:solidFill>
              <a:latin typeface="UC Berkeley OS Sign"/>
              <a:sym typeface="UC Berkeley OS Sign"/>
            </a:endParaRPr>
          </a:p>
          <a:p>
            <a:pPr marL="241093" indent="-241093" eaLnBrk="0" hangingPunct="0">
              <a:lnSpc>
                <a:spcPct val="93000"/>
              </a:lnSpc>
              <a:spcBef>
                <a:spcPts val="1266"/>
              </a:spcBef>
              <a:buFont typeface="Arial" pitchFamily="34" charset="0"/>
              <a:buChar char="•"/>
            </a:pPr>
            <a:r>
              <a:rPr lang="en-US" sz="2800" dirty="0">
                <a:latin typeface="UC Berkeley OS Sign"/>
                <a:sym typeface="UC Berkeley OS Sign"/>
              </a:rPr>
              <a:t>Similarly, interactions with resources are determined by their organizing principles and descriptions</a:t>
            </a:r>
          </a:p>
          <a:p>
            <a:pPr eaLnBrk="0" hangingPunct="0">
              <a:lnSpc>
                <a:spcPct val="93000"/>
              </a:lnSpc>
              <a:spcBef>
                <a:spcPts val="1266"/>
              </a:spcBef>
            </a:pPr>
            <a:r>
              <a:rPr lang="en-US" sz="3200" b="1" i="1" dirty="0">
                <a:solidFill>
                  <a:srgbClr val="FF0000"/>
                </a:solidFill>
                <a:latin typeface="UC Berkeley OS Sign"/>
                <a:sym typeface="Wingdings" panose="05000000000000000000" pitchFamily="2" charset="2"/>
              </a:rPr>
              <a:t> </a:t>
            </a:r>
            <a:r>
              <a:rPr lang="en-US" sz="3200" b="1" i="1" dirty="0">
                <a:solidFill>
                  <a:srgbClr val="FF0000"/>
                </a:solidFill>
                <a:latin typeface="UC Berkeley OS Sign"/>
                <a:sym typeface="UC Berkeley OS Sign"/>
              </a:rPr>
              <a:t>Organizing, resource description, and interaction design are inherently interconnected activities</a:t>
            </a:r>
          </a:p>
        </p:txBody>
      </p:sp>
    </p:spTree>
    <p:extLst>
      <p:ext uri="{BB962C8B-B14F-4D97-AF65-F5344CB8AC3E}">
        <p14:creationId xmlns:p14="http://schemas.microsoft.com/office/powerpoint/2010/main" val="343488610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A89AD-41DE-4263-AE27-43376E99B3A2}"/>
              </a:ext>
            </a:extLst>
          </p:cNvPr>
          <p:cNvSpPr/>
          <p:nvPr/>
        </p:nvSpPr>
        <p:spPr>
          <a:xfrm>
            <a:off x="762000" y="762000"/>
            <a:ext cx="7620000" cy="550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69EE7B-4C13-44AC-BA80-4BB1A384D305}"/>
              </a:ext>
            </a:extLst>
          </p:cNvPr>
          <p:cNvSpPr txBox="1"/>
          <p:nvPr/>
        </p:nvSpPr>
        <p:spPr>
          <a:xfrm>
            <a:off x="1143000" y="1066800"/>
            <a:ext cx="6400800" cy="5509200"/>
          </a:xfrm>
          <a:prstGeom prst="rect">
            <a:avLst/>
          </a:prstGeom>
          <a:noFill/>
        </p:spPr>
        <p:txBody>
          <a:bodyPr wrap="square" rtlCol="0">
            <a:spAutoFit/>
          </a:bodyPr>
          <a:lstStyle/>
          <a:p>
            <a:r>
              <a:rPr lang="en-US" sz="4400" b="1" i="1" dirty="0">
                <a:solidFill>
                  <a:srgbClr val="FF0000"/>
                </a:solidFill>
                <a:latin typeface="+mj-lt"/>
              </a:rPr>
              <a:t>What resource property is used by an alphabetical ordering principle?</a:t>
            </a:r>
          </a:p>
          <a:p>
            <a:endParaRPr lang="en-US" sz="4400" b="1" i="1" dirty="0">
              <a:solidFill>
                <a:srgbClr val="FF0000"/>
              </a:solidFill>
              <a:latin typeface="+mj-lt"/>
            </a:endParaRPr>
          </a:p>
          <a:p>
            <a:r>
              <a:rPr lang="en-US" sz="4400" b="1" i="1" dirty="0">
                <a:solidFill>
                  <a:srgbClr val="FF0000"/>
                </a:solidFill>
                <a:latin typeface="+mj-lt"/>
              </a:rPr>
              <a:t>What interactions are enabled by this organizing principle?</a:t>
            </a:r>
          </a:p>
          <a:p>
            <a:endParaRPr lang="en-US" sz="4400" i="1" dirty="0">
              <a:solidFill>
                <a:srgbClr val="FF0000"/>
              </a:solidFill>
            </a:endParaRPr>
          </a:p>
        </p:txBody>
      </p:sp>
    </p:spTree>
    <p:extLst>
      <p:ext uri="{BB962C8B-B14F-4D97-AF65-F5344CB8AC3E}">
        <p14:creationId xmlns:p14="http://schemas.microsoft.com/office/powerpoint/2010/main" val="2871601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9" descr="SpiceRack7.jpg"/>
          <p:cNvPicPr>
            <a:picLocks noChangeAspect="1"/>
          </p:cNvPicPr>
          <p:nvPr/>
        </p:nvPicPr>
        <p:blipFill>
          <a:blip r:embed="rId3" cstate="print"/>
          <a:srcRect/>
          <a:stretch>
            <a:fillRect/>
          </a:stretch>
        </p:blipFill>
        <p:spPr bwMode="auto">
          <a:xfrm>
            <a:off x="5945226" y="3962549"/>
            <a:ext cx="2032620" cy="2632025"/>
          </a:xfrm>
          <a:prstGeom prst="rect">
            <a:avLst/>
          </a:prstGeom>
          <a:noFill/>
          <a:ln w="9525">
            <a:noFill/>
            <a:miter lim="800000"/>
            <a:headEnd/>
            <a:tailEnd/>
          </a:ln>
        </p:spPr>
      </p:pic>
      <p:sp>
        <p:nvSpPr>
          <p:cNvPr id="26627" name="Rectangle 1"/>
          <p:cNvSpPr>
            <a:spLocks noGrp="1" noChangeArrowheads="1"/>
          </p:cNvSpPr>
          <p:nvPr>
            <p:ph type="title"/>
          </p:nvPr>
        </p:nvSpPr>
        <p:spPr>
          <a:xfrm>
            <a:off x="543596" y="139378"/>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sym typeface="UC Berkeley OS Sign"/>
              </a:rPr>
              <a:t>“Organize Spices Alphabetically”</a:t>
            </a:r>
          </a:p>
        </p:txBody>
      </p:sp>
      <p:sp>
        <p:nvSpPr>
          <p:cNvPr id="2662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44BB692-D1FD-4229-B89F-79C543D2655F}" type="slidenum">
              <a:rPr lang="en-US" sz="1500">
                <a:solidFill>
                  <a:srgbClr val="002955"/>
                </a:solidFill>
                <a:latin typeface="UC Berkeley OS Sign"/>
                <a:ea typeface="MS PGothic" pitchFamily="34" charset="-128"/>
                <a:sym typeface="UC Berkeley OS Sign"/>
              </a:rPr>
              <a:pPr algn="ctr"/>
              <a:t>45</a:t>
            </a:fld>
            <a:endParaRPr lang="en-US" sz="1500" dirty="0">
              <a:solidFill>
                <a:srgbClr val="002955"/>
              </a:solidFill>
              <a:latin typeface="UC Berkeley OS Sign"/>
              <a:ea typeface="MS PGothic" pitchFamily="34" charset="-128"/>
              <a:sym typeface="UC Berkeley OS Sign"/>
            </a:endParaRPr>
          </a:p>
        </p:txBody>
      </p:sp>
      <p:pic>
        <p:nvPicPr>
          <p:cNvPr id="26632" name="Picture 16" descr="SpiceRack4.jpg"/>
          <p:cNvPicPr>
            <a:picLocks noChangeAspect="1"/>
          </p:cNvPicPr>
          <p:nvPr/>
        </p:nvPicPr>
        <p:blipFill>
          <a:blip r:embed="rId4" cstate="print"/>
          <a:srcRect/>
          <a:stretch>
            <a:fillRect/>
          </a:stretch>
        </p:blipFill>
        <p:spPr bwMode="auto">
          <a:xfrm>
            <a:off x="2667000" y="2348384"/>
            <a:ext cx="2029271" cy="2627561"/>
          </a:xfrm>
          <a:prstGeom prst="rect">
            <a:avLst/>
          </a:prstGeom>
          <a:noFill/>
          <a:ln w="9525">
            <a:noFill/>
            <a:miter lim="800000"/>
            <a:headEnd/>
            <a:tailEnd/>
          </a:ln>
        </p:spPr>
      </p:pic>
      <p:pic>
        <p:nvPicPr>
          <p:cNvPr id="26633" name="Picture 17" descr="SpiceRack1.gif"/>
          <p:cNvPicPr>
            <a:picLocks noChangeAspect="1"/>
          </p:cNvPicPr>
          <p:nvPr/>
        </p:nvPicPr>
        <p:blipFill>
          <a:blip r:embed="rId5" cstate="print"/>
          <a:srcRect/>
          <a:stretch>
            <a:fillRect/>
          </a:stretch>
        </p:blipFill>
        <p:spPr bwMode="auto">
          <a:xfrm>
            <a:off x="914400" y="2590800"/>
            <a:ext cx="1662971" cy="2142731"/>
          </a:xfrm>
          <a:prstGeom prst="rect">
            <a:avLst/>
          </a:prstGeom>
          <a:noFill/>
          <a:ln w="9525">
            <a:noFill/>
            <a:miter lim="800000"/>
            <a:headEnd/>
            <a:tailEnd/>
          </a:ln>
        </p:spPr>
      </p:pic>
      <p:pic>
        <p:nvPicPr>
          <p:cNvPr id="26635" name="Picture 21" descr="SpiceRack8.gif"/>
          <p:cNvPicPr>
            <a:picLocks noChangeAspect="1"/>
          </p:cNvPicPr>
          <p:nvPr/>
        </p:nvPicPr>
        <p:blipFill>
          <a:blip r:embed="rId6" cstate="print"/>
          <a:srcRect/>
          <a:stretch>
            <a:fillRect/>
          </a:stretch>
        </p:blipFill>
        <p:spPr bwMode="auto">
          <a:xfrm>
            <a:off x="914400" y="4953000"/>
            <a:ext cx="4771802" cy="1409775"/>
          </a:xfrm>
          <a:prstGeom prst="rect">
            <a:avLst/>
          </a:prstGeom>
          <a:noFill/>
          <a:ln w="9525">
            <a:noFill/>
            <a:miter lim="800000"/>
            <a:headEnd/>
            <a:tailEnd/>
          </a:ln>
        </p:spPr>
      </p:pic>
      <p:sp>
        <p:nvSpPr>
          <p:cNvPr id="14" name="TextBox 13"/>
          <p:cNvSpPr txBox="1"/>
          <p:nvPr/>
        </p:nvSpPr>
        <p:spPr>
          <a:xfrm>
            <a:off x="704598" y="1161432"/>
            <a:ext cx="8410373" cy="1077218"/>
          </a:xfrm>
          <a:prstGeom prst="rect">
            <a:avLst/>
          </a:prstGeom>
          <a:noFill/>
        </p:spPr>
        <p:txBody>
          <a:bodyPr wrap="square" rtlCol="0">
            <a:spAutoFit/>
          </a:bodyPr>
          <a:lstStyle/>
          <a:p>
            <a:r>
              <a:rPr lang="en-US" sz="3200" b="1" i="1" dirty="0"/>
              <a:t>An Alphabetical Organizing Principle Does Not Specify Any Particular Implementation</a:t>
            </a:r>
            <a:endParaRPr lang="en-US" sz="3200" b="1" i="1" dirty="0">
              <a:solidFill>
                <a:srgbClr val="FF0000"/>
              </a:solidFill>
            </a:endParaRPr>
          </a:p>
        </p:txBody>
      </p:sp>
      <p:sp>
        <p:nvSpPr>
          <p:cNvPr id="2" name="TextBox 1">
            <a:extLst>
              <a:ext uri="{FF2B5EF4-FFF2-40B4-BE49-F238E27FC236}">
                <a16:creationId xmlns:a16="http://schemas.microsoft.com/office/drawing/2014/main" id="{B6C8F514-A9B7-4035-8F72-55EDF5C6DBA7}"/>
              </a:ext>
            </a:extLst>
          </p:cNvPr>
          <p:cNvSpPr txBox="1"/>
          <p:nvPr/>
        </p:nvSpPr>
        <p:spPr>
          <a:xfrm>
            <a:off x="4696271" y="2667000"/>
            <a:ext cx="3838129" cy="1077218"/>
          </a:xfrm>
          <a:prstGeom prst="rect">
            <a:avLst/>
          </a:prstGeom>
          <a:noFill/>
        </p:spPr>
        <p:txBody>
          <a:bodyPr wrap="square" rtlCol="0">
            <a:spAutoFit/>
          </a:bodyPr>
          <a:lstStyle/>
          <a:p>
            <a:r>
              <a:rPr lang="en-US" sz="3200" b="1" i="1" dirty="0">
                <a:solidFill>
                  <a:srgbClr val="FF0000"/>
                </a:solidFill>
              </a:rPr>
              <a:t>“ARCHITECTURAL THINKING”</a:t>
            </a:r>
          </a:p>
        </p:txBody>
      </p:sp>
    </p:spTree>
    <p:extLst>
      <p:ext uri="{BB962C8B-B14F-4D97-AF65-F5344CB8AC3E}">
        <p14:creationId xmlns:p14="http://schemas.microsoft.com/office/powerpoint/2010/main" val="336636953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ucb-tdo-chapter1.3.2-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8234" y="267890"/>
            <a:ext cx="5857875" cy="620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txBox="1">
            <a:spLocks noChangeArrowheads="1"/>
          </p:cNvSpPr>
          <p:nvPr/>
        </p:nvSpPr>
        <p:spPr>
          <a:xfrm>
            <a:off x="144066" y="577352"/>
            <a:ext cx="2694384" cy="1190997"/>
          </a:xfrm>
          <a:prstGeom prst="rect">
            <a:avLst/>
          </a:prstGeom>
        </p:spPr>
        <p:txBody>
          <a:bodyPr/>
          <a:lstStyle/>
          <a:p>
            <a:pPr indent="-160729"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rPr>
              <a:t>The </a:t>
            </a:r>
            <a:br>
              <a:rPr lang="en-US" sz="3600" b="1" dirty="0">
                <a:latin typeface="+mj-lt"/>
                <a:ea typeface="+mj-ea"/>
                <a:cs typeface="+mj-cs"/>
              </a:rPr>
            </a:br>
            <a:r>
              <a:rPr lang="en-US" sz="3600" b="1" dirty="0">
                <a:latin typeface="+mj-lt"/>
                <a:ea typeface="+mj-ea"/>
                <a:cs typeface="+mj-cs"/>
              </a:rPr>
              <a:t>Three-Tier Architecture</a:t>
            </a:r>
            <a:endParaRPr lang="en-US" sz="3600" b="1" dirty="0">
              <a:latin typeface="+mj-lt"/>
              <a:ea typeface="+mj-ea"/>
              <a:cs typeface="+mj-cs"/>
              <a:sym typeface="UC Berkeley OS Sign"/>
            </a:endParaRPr>
          </a:p>
        </p:txBody>
      </p:sp>
      <p:sp>
        <p:nvSpPr>
          <p:cNvPr id="18437" name="TextBox 4"/>
          <p:cNvSpPr txBox="1">
            <a:spLocks noChangeArrowheads="1"/>
          </p:cNvSpPr>
          <p:nvPr/>
        </p:nvSpPr>
        <p:spPr bwMode="auto">
          <a:xfrm>
            <a:off x="285750" y="2625329"/>
            <a:ext cx="2411016" cy="320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eaLnBrk="0" hangingPunct="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eaLnBrk="1" hangingPunct="1"/>
            <a:r>
              <a:rPr lang="en-US" altLang="en-US" sz="2531"/>
              <a:t>Organizing Principles</a:t>
            </a:r>
            <a:br>
              <a:rPr lang="en-US" altLang="en-US" sz="2531"/>
            </a:br>
            <a:r>
              <a:rPr lang="en-US" altLang="en-US" sz="2531"/>
              <a:t>are logically separated from Implementation and Presentation Tiers</a:t>
            </a:r>
          </a:p>
        </p:txBody>
      </p:sp>
    </p:spTree>
    <p:extLst>
      <p:ext uri="{BB962C8B-B14F-4D97-AF65-F5344CB8AC3E}">
        <p14:creationId xmlns:p14="http://schemas.microsoft.com/office/powerpoint/2010/main" val="268102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ChangeArrowheads="1"/>
          </p:cNvSpPr>
          <p:nvPr>
            <p:ph type="title"/>
          </p:nvPr>
        </p:nvSpPr>
        <p:spPr>
          <a:xfrm>
            <a:off x="0" y="321469"/>
            <a:ext cx="8621613"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3600" b="1" dirty="0"/>
              <a:t>A “Library Robot” </a:t>
            </a:r>
            <a:br>
              <a:rPr lang="en-US" altLang="en-US" sz="3600" b="1" dirty="0"/>
            </a:br>
            <a:r>
              <a:rPr lang="en-US" altLang="en-US" sz="3600" b="1" dirty="0"/>
              <a:t>Changes Only the Storage Tier</a:t>
            </a:r>
            <a:endParaRPr lang="en-US" altLang="en-US" sz="3600" b="1" dirty="0">
              <a:sym typeface="UC Berkeley OS Sign"/>
            </a:endParaRPr>
          </a:p>
        </p:txBody>
      </p:sp>
      <p:sp>
        <p:nvSpPr>
          <p:cNvPr id="105475"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FF8916CA-DAA5-44DB-B2B9-FEF6DE092C6F}" type="slidenum">
              <a:rPr lang="en-US" altLang="en-US" sz="1477">
                <a:solidFill>
                  <a:srgbClr val="002955"/>
                </a:solidFill>
                <a:latin typeface="UC Berkeley OS Sign"/>
                <a:ea typeface="MS PGothic" panose="020B0600070205080204" pitchFamily="34" charset="-128"/>
                <a:sym typeface="UC Berkeley OS Sign"/>
              </a:rPr>
              <a:pPr algn="ctr" eaLnBrk="1" hangingPunct="1"/>
              <a:t>47</a:t>
            </a:fld>
            <a:endParaRPr lang="en-US" altLang="en-US" sz="1477">
              <a:solidFill>
                <a:srgbClr val="002955"/>
              </a:solidFill>
              <a:latin typeface="UC Berkeley OS Sign"/>
              <a:ea typeface="MS PGothic" panose="020B0600070205080204" pitchFamily="34" charset="-128"/>
              <a:sym typeface="UC Berkeley OS Sign"/>
            </a:endParaRPr>
          </a:p>
        </p:txBody>
      </p:sp>
      <p:pic>
        <p:nvPicPr>
          <p:cNvPr id="105476"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169789" y="1500188"/>
            <a:ext cx="6750844" cy="5041925"/>
          </a:xfrm>
        </p:spPr>
      </p:pic>
    </p:spTree>
    <p:extLst>
      <p:ext uri="{BB962C8B-B14F-4D97-AF65-F5344CB8AC3E}">
        <p14:creationId xmlns:p14="http://schemas.microsoft.com/office/powerpoint/2010/main" val="48384497"/>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1295400" y="838200"/>
            <a:ext cx="6171531"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b="1" dirty="0">
                <a:ea typeface="+mn-ea"/>
                <a:cs typeface="+mn-cs"/>
                <a:sym typeface="UC Berkeley OS Sign"/>
              </a:rPr>
              <a:t>Say it Again:</a:t>
            </a:r>
            <a:br>
              <a:rPr lang="en-US" altLang="en-US" sz="6000" b="1" dirty="0">
                <a:ea typeface="+mn-ea"/>
                <a:cs typeface="+mn-cs"/>
                <a:sym typeface="UC Berkeley OS Sign"/>
              </a:rPr>
            </a:br>
            <a:r>
              <a:rPr lang="en-US" altLang="en-US" sz="6000" b="1" dirty="0">
                <a:ea typeface="+mn-ea"/>
                <a:cs typeface="+mn-cs"/>
                <a:sym typeface="UC Berkeley OS Sign"/>
              </a:rPr>
              <a:t>TDO’s Mantra</a:t>
            </a:r>
          </a:p>
        </p:txBody>
      </p:sp>
      <p:sp>
        <p:nvSpPr>
          <p:cNvPr id="4098" name="Rectangle 2"/>
          <p:cNvSpPr>
            <a:spLocks noGrp="1" noChangeArrowheads="1"/>
          </p:cNvSpPr>
          <p:nvPr>
            <p:ph idx="1"/>
          </p:nvPr>
        </p:nvSpPr>
        <p:spPr>
          <a:xfrm>
            <a:off x="1295400" y="2651075"/>
            <a:ext cx="6579245" cy="3368725"/>
          </a:xfrm>
        </p:spPr>
        <p:txBody>
          <a:bodyPr>
            <a:normAutofit lnSpcReduction="10000"/>
          </a:bodyPr>
          <a:lstStyle/>
          <a:p>
            <a:pPr marL="0" indent="0" eaLnBrk="0" hangingPunct="0">
              <a:lnSpc>
                <a:spcPct val="93000"/>
              </a:lnSpc>
              <a:spcBef>
                <a:spcPts val="1266"/>
              </a:spcBef>
              <a:buNone/>
            </a:pPr>
            <a:r>
              <a:rPr lang="en-US" sz="4800" b="1" i="1" dirty="0">
                <a:solidFill>
                  <a:srgbClr val="FF0000"/>
                </a:solidFill>
                <a:latin typeface="UC Berkeley OS Sign"/>
                <a:sym typeface="UC Berkeley OS Sign"/>
              </a:rPr>
              <a:t>Organizing,</a:t>
            </a:r>
            <a:br>
              <a:rPr lang="en-US" sz="4800" b="1" i="1" dirty="0">
                <a:solidFill>
                  <a:srgbClr val="FF0000"/>
                </a:solidFill>
                <a:latin typeface="UC Berkeley OS Sign"/>
                <a:sym typeface="UC Berkeley OS Sign"/>
              </a:rPr>
            </a:br>
            <a:r>
              <a:rPr lang="en-US" sz="4800" b="1" i="1" dirty="0">
                <a:solidFill>
                  <a:srgbClr val="FF0000"/>
                </a:solidFill>
                <a:latin typeface="UC Berkeley OS Sign"/>
                <a:sym typeface="UC Berkeley OS Sign"/>
              </a:rPr>
              <a:t>resource description,</a:t>
            </a:r>
            <a:br>
              <a:rPr lang="en-US" sz="4800" b="1" i="1" dirty="0">
                <a:solidFill>
                  <a:srgbClr val="FF0000"/>
                </a:solidFill>
                <a:latin typeface="UC Berkeley OS Sign"/>
                <a:sym typeface="UC Berkeley OS Sign"/>
              </a:rPr>
            </a:br>
            <a:r>
              <a:rPr lang="en-US" sz="4800" b="1" i="1" dirty="0">
                <a:solidFill>
                  <a:srgbClr val="FF0000"/>
                </a:solidFill>
                <a:latin typeface="UC Berkeley OS Sign"/>
                <a:sym typeface="UC Berkeley OS Sign"/>
              </a:rPr>
              <a:t>and interaction design are inherently interconnected activities</a:t>
            </a: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Tree>
    <p:extLst>
      <p:ext uri="{BB962C8B-B14F-4D97-AF65-F5344CB8AC3E}">
        <p14:creationId xmlns:p14="http://schemas.microsoft.com/office/powerpoint/2010/main" val="126926935"/>
      </p:ext>
    </p:extLst>
  </p:cSld>
  <p:clrMapOvr>
    <a:masterClrMapping/>
  </p:clrMapOvr>
  <p:transition spd="slow" advTm="24367"/>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501179" y="186883"/>
            <a:ext cx="8228707" cy="990600"/>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Organizing Principles [2]</a:t>
            </a:r>
          </a:p>
        </p:txBody>
      </p:sp>
      <p:sp>
        <p:nvSpPr>
          <p:cNvPr id="2253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F7C52B88-D441-42A2-AE7A-1D3A45852B52}" type="slidenum">
              <a:rPr lang="en-US" sz="1500">
                <a:solidFill>
                  <a:srgbClr val="002955"/>
                </a:solidFill>
                <a:latin typeface="UC Berkeley OS Sign"/>
                <a:ea typeface="MS PGothic" pitchFamily="34" charset="-128"/>
                <a:sym typeface="UC Berkeley OS Sign"/>
              </a:rPr>
              <a:pPr algn="ctr"/>
              <a:t>49</a:t>
            </a:fld>
            <a:endParaRPr lang="en-US" sz="1500" dirty="0">
              <a:solidFill>
                <a:srgbClr val="002955"/>
              </a:solidFill>
              <a:latin typeface="UC Berkeley OS Sign"/>
              <a:ea typeface="MS PGothic" pitchFamily="34" charset="-128"/>
              <a:sym typeface="UC Berkeley OS Sign"/>
            </a:endParaRPr>
          </a:p>
        </p:txBody>
      </p:sp>
      <p:sp>
        <p:nvSpPr>
          <p:cNvPr id="22535" name="Rectangle 8"/>
          <p:cNvSpPr>
            <a:spLocks noChangeArrowheads="1"/>
          </p:cNvSpPr>
          <p:nvPr/>
        </p:nvSpPr>
        <p:spPr bwMode="auto">
          <a:xfrm>
            <a:off x="613914" y="1144826"/>
            <a:ext cx="8143875" cy="5340595"/>
          </a:xfrm>
          <a:prstGeom prst="rect">
            <a:avLst/>
          </a:prstGeom>
          <a:noFill/>
          <a:ln w="9525">
            <a:noFill/>
            <a:miter lim="800000"/>
            <a:headEnd/>
            <a:tailEnd/>
          </a:ln>
        </p:spPr>
        <p:txBody>
          <a:bodyPr lIns="64291" tIns="32146" rIns="64291" bIns="32146">
            <a:spAutoFit/>
          </a:bodyPr>
          <a:lstStyle/>
          <a:p>
            <a:pPr marL="342900" indent="-342900" eaLnBrk="0" hangingPunct="0">
              <a:lnSpc>
                <a:spcPct val="93000"/>
              </a:lnSpc>
              <a:spcBef>
                <a:spcPts val="1800"/>
              </a:spcBef>
              <a:buFont typeface="Arial" pitchFamily="34" charset="0"/>
              <a:buChar char="•"/>
            </a:pPr>
            <a:r>
              <a:rPr lang="en-US" sz="3200" dirty="0">
                <a:latin typeface="UC Berkeley OS Sign"/>
                <a:sym typeface="UC Berkeley OS Sign"/>
              </a:rPr>
              <a:t>For physical resources the properties are often:</a:t>
            </a:r>
          </a:p>
          <a:p>
            <a:pPr marL="800100" lvl="1" indent="-342900" eaLnBrk="0" hangingPunct="0">
              <a:lnSpc>
                <a:spcPct val="93000"/>
              </a:lnSpc>
              <a:spcBef>
                <a:spcPts val="1800"/>
              </a:spcBef>
              <a:buFont typeface="Arial" pitchFamily="34" charset="0"/>
              <a:buChar char="•"/>
            </a:pPr>
            <a:r>
              <a:rPr lang="en-US" sz="3200" dirty="0">
                <a:latin typeface="UC Berkeley OS Sign"/>
                <a:sym typeface="UC Berkeley OS Sign"/>
              </a:rPr>
              <a:t>Perceptual – what does it look like?</a:t>
            </a:r>
          </a:p>
          <a:p>
            <a:pPr marL="800100" lvl="1" indent="-342900" eaLnBrk="0" hangingPunct="0">
              <a:lnSpc>
                <a:spcPct val="93000"/>
              </a:lnSpc>
              <a:spcBef>
                <a:spcPts val="1800"/>
              </a:spcBef>
              <a:buFont typeface="Arial" pitchFamily="34" charset="0"/>
              <a:buChar char="•"/>
            </a:pPr>
            <a:r>
              <a:rPr lang="en-US" sz="3200" dirty="0">
                <a:latin typeface="UC Berkeley OS Sign"/>
                <a:sym typeface="UC Berkeley OS Sign"/>
              </a:rPr>
              <a:t>Material –  what is it made of?</a:t>
            </a:r>
          </a:p>
          <a:p>
            <a:pPr marL="800100" lvl="1" indent="-342900" eaLnBrk="0" hangingPunct="0">
              <a:lnSpc>
                <a:spcPct val="93000"/>
              </a:lnSpc>
              <a:spcBef>
                <a:spcPts val="1800"/>
              </a:spcBef>
              <a:buFont typeface="Arial" pitchFamily="34" charset="0"/>
              <a:buChar char="•"/>
            </a:pPr>
            <a:r>
              <a:rPr lang="en-US" sz="3200" dirty="0">
                <a:latin typeface="UC Berkeley OS Sign"/>
                <a:sym typeface="UC Berkeley OS Sign"/>
              </a:rPr>
              <a:t>Task-oriented – how is it used?</a:t>
            </a:r>
          </a:p>
          <a:p>
            <a:pPr marL="342900" indent="-342900" eaLnBrk="0" hangingPunct="0">
              <a:lnSpc>
                <a:spcPct val="93000"/>
              </a:lnSpc>
              <a:spcBef>
                <a:spcPts val="1800"/>
              </a:spcBef>
              <a:buFont typeface="Arial" pitchFamily="34" charset="0"/>
              <a:buChar char="•"/>
            </a:pPr>
            <a:r>
              <a:rPr lang="en-US" sz="3200" dirty="0">
                <a:latin typeface="UC Berkeley OS Sign"/>
                <a:sym typeface="UC Berkeley OS Sign"/>
              </a:rPr>
              <a:t>For information resources the properties are often semantic ones – what is it about?</a:t>
            </a:r>
          </a:p>
          <a:p>
            <a:pPr eaLnBrk="0" hangingPunct="0">
              <a:lnSpc>
                <a:spcPct val="93000"/>
              </a:lnSpc>
              <a:spcBef>
                <a:spcPts val="1800"/>
              </a:spcBef>
            </a:pPr>
            <a:r>
              <a:rPr lang="en-US" sz="3200" b="1" i="1" dirty="0">
                <a:solidFill>
                  <a:srgbClr val="FF0000"/>
                </a:solidFill>
                <a:latin typeface="UC Berkeley OS Sign"/>
                <a:sym typeface="UC Berkeley OS Sign"/>
              </a:rPr>
              <a:t>Note to data scientists:  “resource properties” are “features” in data-science-speak</a:t>
            </a:r>
          </a:p>
        </p:txBody>
      </p:sp>
    </p:spTree>
    <p:extLst>
      <p:ext uri="{BB962C8B-B14F-4D97-AF65-F5344CB8AC3E}">
        <p14:creationId xmlns:p14="http://schemas.microsoft.com/office/powerpoint/2010/main" val="4412916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181640" y="1813917"/>
            <a:ext cx="5486400" cy="4491633"/>
          </a:xfrm>
        </p:spPr>
        <p:txBody>
          <a:bodyPr>
            <a:normAutofit fontScale="62500" lnSpcReduction="20000"/>
          </a:bodyPr>
          <a:lstStyle/>
          <a:p>
            <a:pPr>
              <a:defRPr/>
            </a:pPr>
            <a:r>
              <a:rPr lang="en-US" sz="3500" dirty="0"/>
              <a:t>Intellectual roots in Psychology,</a:t>
            </a:r>
            <a:br>
              <a:rPr lang="en-US" sz="3500" dirty="0"/>
            </a:br>
            <a:r>
              <a:rPr lang="en-US" sz="3500" dirty="0"/>
              <a:t>Software Engineering, and CogSci </a:t>
            </a:r>
            <a:br>
              <a:rPr lang="en-US" sz="3500" dirty="0"/>
            </a:br>
            <a:r>
              <a:rPr lang="en-US" sz="3500" dirty="0"/>
              <a:t>(UCSD PhD)</a:t>
            </a:r>
          </a:p>
          <a:p>
            <a:pPr>
              <a:defRPr/>
            </a:pPr>
            <a:r>
              <a:rPr lang="en-US" sz="3500" dirty="0"/>
              <a:t>Spent 20+ years in industry R&amp;D and as entrepreneur (doing a lot of applied CogSci as co-founder of two start-ups)</a:t>
            </a:r>
          </a:p>
          <a:p>
            <a:pPr>
              <a:defRPr/>
            </a:pPr>
            <a:r>
              <a:rPr lang="en-US" sz="3500" dirty="0"/>
              <a:t>“Retired” from Silicon Valley to Berkeley in 2002</a:t>
            </a:r>
          </a:p>
          <a:p>
            <a:pPr lvl="1">
              <a:defRPr/>
            </a:pPr>
            <a:r>
              <a:rPr lang="en-US" sz="3500" dirty="0"/>
              <a:t>Until 2017 on the School of Information faculty</a:t>
            </a:r>
          </a:p>
          <a:p>
            <a:pPr lvl="1">
              <a:defRPr/>
            </a:pPr>
            <a:r>
              <a:rPr lang="en-US" sz="3500" dirty="0"/>
              <a:t>Joined the CogSci program faculty in 2017</a:t>
            </a:r>
          </a:p>
          <a:p>
            <a:pPr>
              <a:defRPr/>
            </a:pPr>
            <a:r>
              <a:rPr lang="en-US" sz="3500" dirty="0"/>
              <a:t>Hobbies are scuba diving (350 dives) and travel (75 countries)</a:t>
            </a:r>
            <a:endParaRPr lang="en-US" dirty="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cs typeface="Arial" pitchFamily="34" charset="0"/>
            </a:endParaRP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
        <p:nvSpPr>
          <p:cNvPr id="7171" name="Rectangle 1"/>
          <p:cNvSpPr>
            <a:spLocks noGrp="1" noChangeArrowheads="1"/>
          </p:cNvSpPr>
          <p:nvPr>
            <p:ph type="title"/>
          </p:nvPr>
        </p:nvSpPr>
        <p:spPr>
          <a:xfrm>
            <a:off x="304800" y="336505"/>
            <a:ext cx="4648200"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The Teaching Team: Bob Glushko</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endParaRPr lang="en-US" sz="1500" dirty="0">
              <a:solidFill>
                <a:srgbClr val="002955"/>
              </a:solidFill>
              <a:latin typeface="UC Berkeley OS Sign"/>
              <a:ea typeface="MS PGothic" pitchFamily="34" charset="-128"/>
              <a:sym typeface="UC Berkeley OS Sign"/>
            </a:endParaRPr>
          </a:p>
        </p:txBody>
      </p:sp>
      <p:pic>
        <p:nvPicPr>
          <p:cNvPr id="4" name="Picture 3" descr="A picture containing water, pool, blue, swimming&#10;&#10;Description automatically generated">
            <a:extLst>
              <a:ext uri="{FF2B5EF4-FFF2-40B4-BE49-F238E27FC236}">
                <a16:creationId xmlns:a16="http://schemas.microsoft.com/office/drawing/2014/main" id="{F71133CE-1DD7-46CC-8DCE-32DAC175BF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4613" y="4876800"/>
            <a:ext cx="2871438" cy="1615184"/>
          </a:xfrm>
          <a:prstGeom prst="rect">
            <a:avLst/>
          </a:prstGeom>
        </p:spPr>
      </p:pic>
      <p:pic>
        <p:nvPicPr>
          <p:cNvPr id="3" name="Picture 2" descr="A person standing in front of a mountain&#10;&#10;Description automatically generated with low confidence">
            <a:extLst>
              <a:ext uri="{FF2B5EF4-FFF2-40B4-BE49-F238E27FC236}">
                <a16:creationId xmlns:a16="http://schemas.microsoft.com/office/drawing/2014/main" id="{B163435E-ACB8-4E11-991F-B21A30B55E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483" y="2954648"/>
            <a:ext cx="2610065" cy="1733551"/>
          </a:xfrm>
          <a:prstGeom prst="rect">
            <a:avLst/>
          </a:prstGeom>
        </p:spPr>
      </p:pic>
      <p:pic>
        <p:nvPicPr>
          <p:cNvPr id="5" name="Picture 4">
            <a:extLst>
              <a:ext uri="{FF2B5EF4-FFF2-40B4-BE49-F238E27FC236}">
                <a16:creationId xmlns:a16="http://schemas.microsoft.com/office/drawing/2014/main" id="{7B13F6B2-11FD-4143-B8E6-A25479C6DC72}"/>
              </a:ext>
            </a:extLst>
          </p:cNvPr>
          <p:cNvPicPr>
            <a:picLocks noChangeAspect="1"/>
          </p:cNvPicPr>
          <p:nvPr/>
        </p:nvPicPr>
        <p:blipFill>
          <a:blip r:embed="rId5"/>
          <a:stretch>
            <a:fillRect/>
          </a:stretch>
        </p:blipFill>
        <p:spPr>
          <a:xfrm>
            <a:off x="5976791" y="192433"/>
            <a:ext cx="2150741" cy="2575959"/>
          </a:xfrm>
          <a:prstGeom prst="rect">
            <a:avLst/>
          </a:prstGeom>
        </p:spPr>
      </p:pic>
    </p:spTree>
    <p:extLst>
      <p:ext uri="{BB962C8B-B14F-4D97-AF65-F5344CB8AC3E}">
        <p14:creationId xmlns:p14="http://schemas.microsoft.com/office/powerpoint/2010/main" val="2847524362"/>
      </p:ext>
    </p:extLst>
  </p:cSld>
  <p:clrMapOvr>
    <a:masterClrMapping/>
  </p:clrMapOvr>
  <p:transition advTm="38504"/>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ChangeArrowheads="1"/>
          </p:cNvSpPr>
          <p:nvPr>
            <p:ph type="title"/>
          </p:nvPr>
        </p:nvSpPr>
        <p:spPr>
          <a:xfrm>
            <a:off x="607219" y="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Organizing System: Home Kitchen</a:t>
            </a:r>
            <a:endParaRPr lang="en-US" altLang="en-US" b="1" dirty="0">
              <a:sym typeface="UC Berkeley OS Sign"/>
            </a:endParaRPr>
          </a:p>
        </p:txBody>
      </p:sp>
      <p:pic>
        <p:nvPicPr>
          <p:cNvPr id="91139" name="Picture 3" descr="KitchenOrgPrinciples.jp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1035844" y="964407"/>
            <a:ext cx="7206258" cy="5404693"/>
          </a:xfrm>
        </p:spPr>
      </p:pic>
      <p:sp>
        <p:nvSpPr>
          <p:cNvPr id="91140"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FBF3FEB3-ACFF-4C43-8ED5-C02386B7A3B2}" type="slidenum">
              <a:rPr lang="en-US" altLang="en-US" sz="1477">
                <a:solidFill>
                  <a:srgbClr val="002955"/>
                </a:solidFill>
                <a:latin typeface="UC Berkeley OS Sign"/>
                <a:ea typeface="MS PGothic" panose="020B0600070205080204" pitchFamily="34" charset="-128"/>
                <a:sym typeface="UC Berkeley OS Sign"/>
              </a:rPr>
              <a:pPr algn="ctr" eaLnBrk="1" hangingPunct="1"/>
              <a:t>50</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91141" name="TextBox 7"/>
          <p:cNvSpPr txBox="1">
            <a:spLocks noChangeArrowheads="1"/>
          </p:cNvSpPr>
          <p:nvPr/>
        </p:nvSpPr>
        <p:spPr bwMode="auto">
          <a:xfrm>
            <a:off x="285750" y="6620248"/>
            <a:ext cx="8090297"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eaLnBrk="1" hangingPunct="1"/>
            <a:r>
              <a:rPr lang="en-US" altLang="en-US" sz="1125"/>
              <a:t>Photo by Emilie Hardman (</a:t>
            </a:r>
            <a:r>
              <a:rPr lang="en-US" altLang="en-US" sz="1125">
                <a:hlinkClick r:id="rId4"/>
              </a:rPr>
              <a:t>http://www.flickr.com/photos/quintanaroo/2741672230/</a:t>
            </a:r>
            <a:r>
              <a:rPr lang="en-US" altLang="en-US" sz="1125"/>
              <a:t>/)  Used by permission</a:t>
            </a:r>
          </a:p>
        </p:txBody>
      </p:sp>
    </p:spTree>
    <p:extLst>
      <p:ext uri="{BB962C8B-B14F-4D97-AF65-F5344CB8AC3E}">
        <p14:creationId xmlns:p14="http://schemas.microsoft.com/office/powerpoint/2010/main" val="3105065407"/>
      </p:ext>
    </p:extLst>
  </p:cSld>
  <p:clrMapOvr>
    <a:masterClrMapping/>
  </p:clrMapOvr>
  <p:transition advTm="982"/>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88" y="558055"/>
            <a:ext cx="8229600" cy="722017"/>
          </a:xfrm>
        </p:spPr>
        <p:txBody>
          <a:bodyPr>
            <a:normAutofit fontScale="90000"/>
          </a:bodyPr>
          <a:lstStyle/>
          <a:p>
            <a:r>
              <a:rPr lang="en-US" b="1" dirty="0"/>
              <a:t>Kitchen Organizing Principles</a:t>
            </a:r>
            <a:br>
              <a:rPr lang="en-US" dirty="0"/>
            </a:br>
            <a:r>
              <a:rPr lang="en-US" dirty="0"/>
              <a:t> </a:t>
            </a:r>
          </a:p>
        </p:txBody>
      </p:sp>
      <p:sp>
        <p:nvSpPr>
          <p:cNvPr id="3" name="Content Placeholder 2"/>
          <p:cNvSpPr>
            <a:spLocks noGrp="1"/>
          </p:cNvSpPr>
          <p:nvPr>
            <p:ph idx="1"/>
          </p:nvPr>
        </p:nvSpPr>
        <p:spPr>
          <a:xfrm>
            <a:off x="416768" y="1106882"/>
            <a:ext cx="8229600" cy="4525963"/>
          </a:xfrm>
        </p:spPr>
        <p:txBody>
          <a:bodyPr>
            <a:normAutofit fontScale="92500"/>
          </a:bodyPr>
          <a:lstStyle/>
          <a:p>
            <a:r>
              <a:rPr lang="en-US" dirty="0"/>
              <a:t>Exploit the constraints of the physical environment</a:t>
            </a:r>
          </a:p>
          <a:p>
            <a:r>
              <a:rPr lang="en-US" dirty="0"/>
              <a:t>Exploit the physical properties (especially shape and size) of the resources being organized</a:t>
            </a:r>
          </a:p>
          <a:p>
            <a:r>
              <a:rPr lang="en-US" dirty="0"/>
              <a:t>Organize by task</a:t>
            </a:r>
          </a:p>
          <a:p>
            <a:r>
              <a:rPr lang="en-US" dirty="0"/>
              <a:t>Organize by frequency of use</a:t>
            </a:r>
          </a:p>
          <a:p>
            <a:r>
              <a:rPr lang="en-US" dirty="0"/>
              <a:t>Organize by the “social dimensions” of interaction</a:t>
            </a:r>
          </a:p>
          <a:p>
            <a:r>
              <a:rPr lang="en-US" dirty="0"/>
              <a:t>Organize alphabetically</a:t>
            </a:r>
          </a:p>
        </p:txBody>
      </p:sp>
      <p:sp>
        <p:nvSpPr>
          <p:cNvPr id="4" name="TextBox 3">
            <a:extLst>
              <a:ext uri="{FF2B5EF4-FFF2-40B4-BE49-F238E27FC236}">
                <a16:creationId xmlns:a16="http://schemas.microsoft.com/office/drawing/2014/main" id="{24DFFCE3-2A83-425B-9915-934DAC4A4783}"/>
              </a:ext>
            </a:extLst>
          </p:cNvPr>
          <p:cNvSpPr txBox="1"/>
          <p:nvPr/>
        </p:nvSpPr>
        <p:spPr>
          <a:xfrm>
            <a:off x="410548" y="5334000"/>
            <a:ext cx="8229600" cy="1384995"/>
          </a:xfrm>
          <a:prstGeom prst="rect">
            <a:avLst/>
          </a:prstGeom>
          <a:noFill/>
        </p:spPr>
        <p:txBody>
          <a:bodyPr wrap="square" rtlCol="0">
            <a:spAutoFit/>
          </a:bodyPr>
          <a:lstStyle/>
          <a:p>
            <a:r>
              <a:rPr lang="en-US" sz="2800" dirty="0">
                <a:solidFill>
                  <a:srgbClr val="FF0000"/>
                </a:solidFill>
              </a:rPr>
              <a:t>Some of these are phrased more abstractly to show that none of them are kitchen-specific and could be used elsewhere</a:t>
            </a:r>
          </a:p>
        </p:txBody>
      </p:sp>
    </p:spTree>
    <p:extLst>
      <p:ext uri="{BB962C8B-B14F-4D97-AF65-F5344CB8AC3E}">
        <p14:creationId xmlns:p14="http://schemas.microsoft.com/office/powerpoint/2010/main" val="501822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09729" y="1342902"/>
            <a:ext cx="8724542" cy="4710112"/>
          </a:xfrm>
          <a:prstGeom prst="rect">
            <a:avLst/>
          </a:prstGeom>
        </p:spPr>
      </p:pic>
      <p:sp>
        <p:nvSpPr>
          <p:cNvPr id="3" name="Rectangle 1"/>
          <p:cNvSpPr txBox="1">
            <a:spLocks noChangeArrowheads="1"/>
          </p:cNvSpPr>
          <p:nvPr/>
        </p:nvSpPr>
        <p:spPr>
          <a:xfrm>
            <a:off x="381000" y="201868"/>
            <a:ext cx="8228707" cy="1190997"/>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Organizing System: Time Zones</a:t>
            </a:r>
          </a:p>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sym typeface="UC Berkeley OS Sign"/>
              </a:rPr>
              <a:t>“Carving the World at its Political Joints”</a:t>
            </a:r>
          </a:p>
        </p:txBody>
      </p:sp>
    </p:spTree>
    <p:extLst>
      <p:ext uri="{BB962C8B-B14F-4D97-AF65-F5344CB8AC3E}">
        <p14:creationId xmlns:p14="http://schemas.microsoft.com/office/powerpoint/2010/main" val="54941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3487" y="519112"/>
            <a:ext cx="6677025" cy="5819775"/>
          </a:xfrm>
          <a:prstGeom prst="rect">
            <a:avLst/>
          </a:prstGeom>
        </p:spPr>
      </p:pic>
    </p:spTree>
    <p:extLst>
      <p:ext uri="{BB962C8B-B14F-4D97-AF65-F5344CB8AC3E}">
        <p14:creationId xmlns:p14="http://schemas.microsoft.com/office/powerpoint/2010/main" val="1530421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B6B56-25ED-4533-BCDC-F301B322B326}"/>
              </a:ext>
            </a:extLst>
          </p:cNvPr>
          <p:cNvPicPr>
            <a:picLocks noChangeAspect="1"/>
          </p:cNvPicPr>
          <p:nvPr/>
        </p:nvPicPr>
        <p:blipFill>
          <a:blip r:embed="rId3"/>
          <a:stretch>
            <a:fillRect/>
          </a:stretch>
        </p:blipFill>
        <p:spPr>
          <a:xfrm>
            <a:off x="381000" y="304800"/>
            <a:ext cx="4505325" cy="5906503"/>
          </a:xfrm>
          <a:prstGeom prst="rect">
            <a:avLst/>
          </a:prstGeom>
        </p:spPr>
      </p:pic>
      <p:sp>
        <p:nvSpPr>
          <p:cNvPr id="4" name="Rectangle 7">
            <a:extLst>
              <a:ext uri="{FF2B5EF4-FFF2-40B4-BE49-F238E27FC236}">
                <a16:creationId xmlns:a16="http://schemas.microsoft.com/office/drawing/2014/main" id="{ED19DC6C-721A-4FCC-8AD9-21CA99F47C32}"/>
              </a:ext>
            </a:extLst>
          </p:cNvPr>
          <p:cNvSpPr>
            <a:spLocks noChangeArrowheads="1"/>
          </p:cNvSpPr>
          <p:nvPr/>
        </p:nvSpPr>
        <p:spPr bwMode="auto">
          <a:xfrm>
            <a:off x="5105400" y="609600"/>
            <a:ext cx="3789833" cy="548845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 Samoa is an  independent county aligned politically and economically with New Zealand and Australia</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 American Samoa is a United States territory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They are a little more than 100 miles apart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They are 24 hours apart in time</a:t>
            </a:r>
          </a:p>
          <a:p>
            <a:pPr marL="482186" lvl="1" indent="-160729"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Tree>
    <p:extLst>
      <p:ext uri="{BB962C8B-B14F-4D97-AF65-F5344CB8AC3E}">
        <p14:creationId xmlns:p14="http://schemas.microsoft.com/office/powerpoint/2010/main" val="1424914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A89AD-41DE-4263-AE27-43376E99B3A2}"/>
              </a:ext>
            </a:extLst>
          </p:cNvPr>
          <p:cNvSpPr/>
          <p:nvPr/>
        </p:nvSpPr>
        <p:spPr>
          <a:xfrm>
            <a:off x="762000" y="762000"/>
            <a:ext cx="7620000" cy="550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69EE7B-4C13-44AC-BA80-4BB1A384D305}"/>
              </a:ext>
            </a:extLst>
          </p:cNvPr>
          <p:cNvSpPr txBox="1"/>
          <p:nvPr/>
        </p:nvSpPr>
        <p:spPr>
          <a:xfrm>
            <a:off x="1028700" y="1242137"/>
            <a:ext cx="7086600" cy="4832092"/>
          </a:xfrm>
          <a:prstGeom prst="rect">
            <a:avLst/>
          </a:prstGeom>
          <a:noFill/>
        </p:spPr>
        <p:txBody>
          <a:bodyPr wrap="square" rtlCol="0">
            <a:spAutoFit/>
          </a:bodyPr>
          <a:lstStyle/>
          <a:p>
            <a:r>
              <a:rPr lang="en-US" sz="4400" b="1" i="1" dirty="0">
                <a:solidFill>
                  <a:srgbClr val="FF0000"/>
                </a:solidFill>
                <a:latin typeface="+mj-lt"/>
              </a:rPr>
              <a:t>What organizing principles are embodied in time zones?</a:t>
            </a:r>
          </a:p>
          <a:p>
            <a:endParaRPr lang="en-US" sz="4400" b="1" i="1" dirty="0">
              <a:solidFill>
                <a:srgbClr val="FF0000"/>
              </a:solidFill>
              <a:latin typeface="+mj-lt"/>
            </a:endParaRPr>
          </a:p>
          <a:p>
            <a:r>
              <a:rPr lang="en-US" sz="4400" b="1" i="1" dirty="0">
                <a:solidFill>
                  <a:srgbClr val="FF0000"/>
                </a:solidFill>
                <a:latin typeface="+mj-lt"/>
              </a:rPr>
              <a:t>Were any of these principles used to organize the kitchen?  (think abstractly…)</a:t>
            </a:r>
          </a:p>
          <a:p>
            <a:endParaRPr lang="en-US" sz="4400" i="1" dirty="0">
              <a:solidFill>
                <a:srgbClr val="FF0000"/>
              </a:solidFill>
            </a:endParaRPr>
          </a:p>
        </p:txBody>
      </p:sp>
    </p:spTree>
    <p:extLst>
      <p:ext uri="{BB962C8B-B14F-4D97-AF65-F5344CB8AC3E}">
        <p14:creationId xmlns:p14="http://schemas.microsoft.com/office/powerpoint/2010/main" val="1227108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457200" y="304800"/>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Organizing Principles [3]</a:t>
            </a:r>
          </a:p>
        </p:txBody>
      </p:sp>
      <p:sp>
        <p:nvSpPr>
          <p:cNvPr id="2560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4D7A640F-B023-4423-8028-085DCF430A53}" type="slidenum">
              <a:rPr lang="en-US" sz="1500">
                <a:solidFill>
                  <a:srgbClr val="002955"/>
                </a:solidFill>
                <a:latin typeface="UC Berkeley OS Sign"/>
                <a:ea typeface="MS PGothic" pitchFamily="34" charset="-128"/>
                <a:sym typeface="UC Berkeley OS Sign"/>
              </a:rPr>
              <a:pPr algn="ctr"/>
              <a:t>56</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477367" y="1555472"/>
            <a:ext cx="8382000" cy="3513172"/>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 </a:t>
            </a:r>
            <a:r>
              <a:rPr lang="en-US" sz="3200" dirty="0">
                <a:latin typeface="UC Berkeley OS Sign"/>
                <a:sym typeface="UC Berkeley OS Sign"/>
              </a:rPr>
              <a:t>Other typical arrangements are based on ownership, origin, taxonomic, or “taskonomic” or behavioral properties (usage frequency, correlated usage)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 Resources with an associated date (creation, acquisition) can have chronological ordering</a:t>
            </a:r>
          </a:p>
          <a:p>
            <a:pPr marL="482186" lvl="1" indent="-160729"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Tree>
    <p:extLst>
      <p:ext uri="{BB962C8B-B14F-4D97-AF65-F5344CB8AC3E}">
        <p14:creationId xmlns:p14="http://schemas.microsoft.com/office/powerpoint/2010/main" val="120664471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500063" y="321469"/>
            <a:ext cx="8228707" cy="1190997"/>
          </a:xfrm>
        </p:spPr>
        <p:txBody>
          <a:bodyPr>
            <a:normAutofit/>
          </a:bodyPr>
          <a:lstStyle/>
          <a:p>
            <a:pPr>
              <a:lnSpc>
                <a:spcPct val="92000"/>
              </a:lnSpc>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altLang="en-US" b="1" dirty="0"/>
              <a:t>Organizing People by Work Role</a:t>
            </a:r>
            <a:endParaRPr lang="en-US" altLang="en-US" b="1" dirty="0">
              <a:sym typeface="UC Berkeley OS Sign"/>
            </a:endParaRPr>
          </a:p>
        </p:txBody>
      </p:sp>
      <p:sp>
        <p:nvSpPr>
          <p:cNvPr id="78851"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0" tIns="32145" rIns="64290" bIns="32145"/>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753B041E-4854-4620-9F94-196A0E69CE82}" type="slidenum">
              <a:rPr lang="en-US" altLang="en-US" sz="1477">
                <a:solidFill>
                  <a:srgbClr val="002955"/>
                </a:solidFill>
                <a:latin typeface="UC Berkeley OS Sign"/>
                <a:ea typeface="MS PGothic" panose="020B0600070205080204" pitchFamily="34" charset="-128"/>
                <a:sym typeface="UC Berkeley OS Sign"/>
              </a:rPr>
              <a:pPr algn="ctr" eaLnBrk="1" hangingPunct="1"/>
              <a:t>57</a:t>
            </a:fld>
            <a:endParaRPr lang="en-US" altLang="en-US" sz="1477">
              <a:solidFill>
                <a:srgbClr val="002955"/>
              </a:solidFill>
              <a:latin typeface="UC Berkeley OS Sign"/>
              <a:ea typeface="MS PGothic" panose="020B0600070205080204" pitchFamily="34" charset="-128"/>
              <a:sym typeface="UC Berkeley OS Sign"/>
            </a:endParaRPr>
          </a:p>
        </p:txBody>
      </p:sp>
      <p:pic>
        <p:nvPicPr>
          <p:cNvPr id="78852" name="Content Placeholder 10" descr="ServicescapeCubicl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2719" y="2365040"/>
            <a:ext cx="4086243" cy="26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Content Placeholder 16" descr="OrgChart.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78595" y="1905000"/>
            <a:ext cx="4557090" cy="3559969"/>
          </a:xfrm>
        </p:spPr>
      </p:pic>
      <p:sp>
        <p:nvSpPr>
          <p:cNvPr id="78854" name="TextBox 1"/>
          <p:cNvSpPr txBox="1">
            <a:spLocks noChangeArrowheads="1"/>
          </p:cNvSpPr>
          <p:nvPr/>
        </p:nvSpPr>
        <p:spPr bwMode="auto">
          <a:xfrm>
            <a:off x="1946672" y="5559847"/>
            <a:ext cx="358973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r>
              <a:rPr lang="en-US" altLang="en-US" sz="2250" b="1" dirty="0"/>
              <a:t>Logical View</a:t>
            </a:r>
          </a:p>
          <a:p>
            <a:r>
              <a:rPr lang="en-US" altLang="en-US" sz="2250" b="1" dirty="0"/>
              <a:t>(org chart)</a:t>
            </a:r>
          </a:p>
        </p:txBody>
      </p:sp>
      <p:sp>
        <p:nvSpPr>
          <p:cNvPr id="78855" name="TextBox 6"/>
          <p:cNvSpPr txBox="1">
            <a:spLocks noChangeArrowheads="1"/>
          </p:cNvSpPr>
          <p:nvPr/>
        </p:nvSpPr>
        <p:spPr bwMode="auto">
          <a:xfrm>
            <a:off x="5245979" y="5559847"/>
            <a:ext cx="358973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r>
              <a:rPr lang="en-US" altLang="en-US" sz="2250" b="1" dirty="0"/>
              <a:t>Implementation View</a:t>
            </a:r>
          </a:p>
          <a:p>
            <a:r>
              <a:rPr lang="en-US" altLang="en-US" sz="2250" b="1" dirty="0"/>
              <a:t>(floor plan)</a:t>
            </a:r>
          </a:p>
        </p:txBody>
      </p:sp>
    </p:spTree>
    <p:extLst>
      <p:ext uri="{BB962C8B-B14F-4D97-AF65-F5344CB8AC3E}">
        <p14:creationId xmlns:p14="http://schemas.microsoft.com/office/powerpoint/2010/main" val="3914100495"/>
      </p:ext>
    </p:extLst>
  </p:cSld>
  <p:clrMapOvr>
    <a:masterClrMapping/>
  </p:clrMapOvr>
  <mc:AlternateContent xmlns:mc="http://schemas.openxmlformats.org/markup-compatibility/2006" xmlns:p14="http://schemas.microsoft.com/office/powerpoint/2010/main">
    <mc:Choice Requires="p14">
      <p:transition spd="slow" p14:dur="2000" advTm="4773"/>
    </mc:Choice>
    <mc:Fallback xmlns="">
      <p:transition spd="slow" advTm="477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ChangeArrowheads="1"/>
          </p:cNvSpPr>
          <p:nvPr>
            <p:ph type="title"/>
          </p:nvPr>
        </p:nvSpPr>
        <p:spPr>
          <a:xfrm>
            <a:off x="389085" y="609600"/>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Interactions –The Why </a:t>
            </a:r>
            <a:br>
              <a:rPr lang="en-US" sz="3600" b="1" dirty="0">
                <a:sym typeface="UC Berkeley OS Sign"/>
              </a:rPr>
            </a:br>
            <a:r>
              <a:rPr lang="en-US" sz="3600" b="1" dirty="0">
                <a:sym typeface="UC Berkeley OS Sign"/>
              </a:rPr>
              <a:t>of Organizing Systems</a:t>
            </a:r>
          </a:p>
        </p:txBody>
      </p:sp>
      <p:sp>
        <p:nvSpPr>
          <p:cNvPr id="3993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571DAF9D-7E99-439A-B844-A365EC84BBDB}" type="slidenum">
              <a:rPr lang="en-US" sz="1500">
                <a:solidFill>
                  <a:srgbClr val="002955"/>
                </a:solidFill>
                <a:latin typeface="UC Berkeley OS Sign"/>
                <a:ea typeface="MS PGothic" pitchFamily="34" charset="-128"/>
                <a:sym typeface="UC Berkeley OS Sign"/>
              </a:rPr>
              <a:pPr algn="ctr"/>
              <a:t>58</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553641" y="2035969"/>
            <a:ext cx="8036719" cy="395534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INTERACTIONS include any activity, function, or service supported by or enabled with respect to the resources in a collection or with respect the collection as a whole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Interactions can include access, reuse, copying, transforming, translating, comparing, combining, visualizing, recommending… anything that a person or process can do with the resources…</a:t>
            </a:r>
          </a:p>
          <a:p>
            <a:pPr marL="241093" indent="-241093" eaLnBrk="0" hangingPunct="0">
              <a:lnSpc>
                <a:spcPct val="93000"/>
              </a:lnSpc>
              <a:spcBef>
                <a:spcPts val="1266"/>
              </a:spcBef>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latin typeface="UC Berkeley OS Sign"/>
            </a:endParaRPr>
          </a:p>
        </p:txBody>
      </p:sp>
    </p:spTree>
    <p:extLst>
      <p:ext uri="{BB962C8B-B14F-4D97-AF65-F5344CB8AC3E}">
        <p14:creationId xmlns:p14="http://schemas.microsoft.com/office/powerpoint/2010/main" val="222876977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579455" y="429222"/>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Interactions</a:t>
            </a:r>
          </a:p>
        </p:txBody>
      </p:sp>
      <p:sp>
        <p:nvSpPr>
          <p:cNvPr id="4096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448A50E-7F6D-428A-88F8-8870F174DB61}" type="slidenum">
              <a:rPr lang="en-US" sz="1500">
                <a:solidFill>
                  <a:srgbClr val="002955"/>
                </a:solidFill>
                <a:latin typeface="UC Berkeley OS Sign"/>
                <a:ea typeface="MS PGothic" pitchFamily="34" charset="-128"/>
                <a:sym typeface="UC Berkeley OS Sign"/>
              </a:rPr>
              <a:pPr algn="ctr"/>
              <a:t>59</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43317" y="1524000"/>
            <a:ext cx="7921228" cy="5407088"/>
          </a:xfrm>
          <a:prstGeom prst="rect">
            <a:avLst/>
          </a:prstGeom>
          <a:noFill/>
          <a:ln w="9525">
            <a:noFill/>
            <a:miter lim="800000"/>
            <a:headEnd/>
            <a:tailEnd/>
          </a:ln>
        </p:spPr>
        <p:txBody>
          <a:bodyPr wrap="square" lIns="64291" tIns="32146" rIns="64291" bIns="32146">
            <a:spAutoFit/>
          </a:bodyPr>
          <a:lstStyle/>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Some interactions can be enabled with any type of resource, while others are tied to resource types</a:t>
            </a:r>
          </a:p>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(that’s because some resource properties are generic / widely-shared and others are more specific)</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The interactions that are supported depend on the nature and extent of the resource descriptions and arrangement</a:t>
            </a:r>
          </a:p>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latin typeface="UC Berkeley OS Sign"/>
            </a:endParaRPr>
          </a:p>
        </p:txBody>
      </p:sp>
    </p:spTree>
    <p:extLst>
      <p:ext uri="{BB962C8B-B14F-4D97-AF65-F5344CB8AC3E}">
        <p14:creationId xmlns:p14="http://schemas.microsoft.com/office/powerpoint/2010/main" val="268905115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
          <p:cNvSpPr>
            <a:spLocks noGrp="1" noChangeArrowheads="1"/>
          </p:cNvSpPr>
          <p:nvPr>
            <p:ph type="title"/>
          </p:nvPr>
        </p:nvSpPr>
        <p:spPr>
          <a:xfrm>
            <a:off x="266700" y="-15109"/>
            <a:ext cx="86106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The Teaching Team: Aurum Kathuria</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endParaRPr lang="en-US" sz="1500" dirty="0">
              <a:solidFill>
                <a:srgbClr val="002955"/>
              </a:solidFill>
              <a:latin typeface="UC Berkeley OS Sign"/>
              <a:ea typeface="MS PGothic" pitchFamily="34" charset="-128"/>
              <a:sym typeface="UC Berkeley OS Sign"/>
            </a:endParaRPr>
          </a:p>
        </p:txBody>
      </p:sp>
      <p:pic>
        <p:nvPicPr>
          <p:cNvPr id="6" name="Content Placeholder 5">
            <a:extLst>
              <a:ext uri="{FF2B5EF4-FFF2-40B4-BE49-F238E27FC236}">
                <a16:creationId xmlns:a16="http://schemas.microsoft.com/office/drawing/2014/main" id="{EC3D1B59-2E0D-40F6-84E6-8F03C9FD9700}"/>
              </a:ext>
            </a:extLst>
          </p:cNvPr>
          <p:cNvPicPr>
            <a:picLocks noGrp="1" noChangeAspect="1"/>
          </p:cNvPicPr>
          <p:nvPr>
            <p:ph idx="1"/>
          </p:nvPr>
        </p:nvPicPr>
        <p:blipFill>
          <a:blip r:embed="rId3"/>
          <a:stretch>
            <a:fillRect/>
          </a:stretch>
        </p:blipFill>
        <p:spPr>
          <a:xfrm>
            <a:off x="613026" y="1294933"/>
            <a:ext cx="7917948" cy="5411262"/>
          </a:xfrm>
        </p:spPr>
      </p:pic>
    </p:spTree>
    <p:extLst>
      <p:ext uri="{BB962C8B-B14F-4D97-AF65-F5344CB8AC3E}">
        <p14:creationId xmlns:p14="http://schemas.microsoft.com/office/powerpoint/2010/main" val="686903212"/>
      </p:ext>
    </p:extLst>
  </p:cSld>
  <p:clrMapOvr>
    <a:masterClrMapping/>
  </p:clrMapOvr>
  <p:transition advTm="38504"/>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59A499-8165-4294-872D-51B92C040561}"/>
              </a:ext>
            </a:extLst>
          </p:cNvPr>
          <p:cNvPicPr>
            <a:picLocks noChangeAspect="1"/>
          </p:cNvPicPr>
          <p:nvPr/>
        </p:nvPicPr>
        <p:blipFill>
          <a:blip r:embed="rId3"/>
          <a:stretch>
            <a:fillRect/>
          </a:stretch>
        </p:blipFill>
        <p:spPr>
          <a:xfrm>
            <a:off x="229985" y="299576"/>
            <a:ext cx="4191000" cy="3244367"/>
          </a:xfrm>
          <a:prstGeom prst="rect">
            <a:avLst/>
          </a:prstGeom>
        </p:spPr>
      </p:pic>
      <p:pic>
        <p:nvPicPr>
          <p:cNvPr id="4" name="Picture 3">
            <a:extLst>
              <a:ext uri="{FF2B5EF4-FFF2-40B4-BE49-F238E27FC236}">
                <a16:creationId xmlns:a16="http://schemas.microsoft.com/office/drawing/2014/main" id="{F663AEF2-86AD-4F98-B48B-297A73915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85" y="3657600"/>
            <a:ext cx="4114800" cy="3086100"/>
          </a:xfrm>
          <a:prstGeom prst="rect">
            <a:avLst/>
          </a:prstGeom>
        </p:spPr>
      </p:pic>
      <p:sp>
        <p:nvSpPr>
          <p:cNvPr id="6" name="Title 1">
            <a:extLst>
              <a:ext uri="{FF2B5EF4-FFF2-40B4-BE49-F238E27FC236}">
                <a16:creationId xmlns:a16="http://schemas.microsoft.com/office/drawing/2014/main" id="{AC681FC5-5EBA-48C0-894B-24A0527F33E2}"/>
              </a:ext>
            </a:extLst>
          </p:cNvPr>
          <p:cNvSpPr txBox="1">
            <a:spLocks/>
          </p:cNvSpPr>
          <p:nvPr/>
        </p:nvSpPr>
        <p:spPr>
          <a:xfrm>
            <a:off x="4419600" y="274638"/>
            <a:ext cx="480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Organizing and </a:t>
            </a:r>
            <a:br>
              <a:rPr lang="en-US" sz="4000" b="1" dirty="0"/>
            </a:br>
            <a:r>
              <a:rPr lang="en-US" sz="4000" b="1" dirty="0"/>
              <a:t>Interaction Tradeoffs</a:t>
            </a:r>
          </a:p>
        </p:txBody>
      </p:sp>
      <p:sp>
        <p:nvSpPr>
          <p:cNvPr id="7" name="TextBox 6">
            <a:extLst>
              <a:ext uri="{FF2B5EF4-FFF2-40B4-BE49-F238E27FC236}">
                <a16:creationId xmlns:a16="http://schemas.microsoft.com/office/drawing/2014/main" id="{DC2FF2EC-2D5D-42C0-A70B-43FB9706C524}"/>
              </a:ext>
            </a:extLst>
          </p:cNvPr>
          <p:cNvSpPr txBox="1"/>
          <p:nvPr/>
        </p:nvSpPr>
        <p:spPr>
          <a:xfrm>
            <a:off x="4598324" y="1558784"/>
            <a:ext cx="4303222" cy="5078313"/>
          </a:xfrm>
          <a:prstGeom prst="rect">
            <a:avLst/>
          </a:prstGeom>
          <a:noFill/>
        </p:spPr>
        <p:txBody>
          <a:bodyPr wrap="square" rtlCol="0">
            <a:spAutoFit/>
          </a:bodyPr>
          <a:lstStyle/>
          <a:p>
            <a:r>
              <a:rPr lang="en-US" sz="2400" dirty="0"/>
              <a:t>How does recycling in Hong Kong (top photo) compare with recycling at SF Fort Mason park (bottom photo)? </a:t>
            </a:r>
          </a:p>
          <a:p>
            <a:endParaRPr lang="en-US" sz="2400" dirty="0"/>
          </a:p>
          <a:p>
            <a:r>
              <a:rPr lang="en-US" sz="2400" dirty="0"/>
              <a:t>What does this imply about the interactions with resources throughout the entire recycling system?</a:t>
            </a:r>
          </a:p>
          <a:p>
            <a:endParaRPr lang="en-US" sz="2400" dirty="0"/>
          </a:p>
          <a:p>
            <a:r>
              <a:rPr lang="en-US" sz="2400" dirty="0"/>
              <a:t>Who does the work? Who gets the benefits?</a:t>
            </a:r>
          </a:p>
          <a:p>
            <a:endParaRPr lang="en-US" dirty="0"/>
          </a:p>
          <a:p>
            <a:endParaRPr lang="en-US" dirty="0"/>
          </a:p>
        </p:txBody>
      </p:sp>
    </p:spTree>
    <p:extLst>
      <p:ext uri="{BB962C8B-B14F-4D97-AF65-F5344CB8AC3E}">
        <p14:creationId xmlns:p14="http://schemas.microsoft.com/office/powerpoint/2010/main" val="245132718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579455" y="429222"/>
            <a:ext cx="8228707"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ORGANIZING SYSTEMS</a:t>
            </a:r>
            <a:br>
              <a:rPr lang="en-US" sz="3600" b="1" dirty="0">
                <a:sym typeface="UC Berkeley OS Sign"/>
              </a:rPr>
            </a:br>
            <a:r>
              <a:rPr lang="en-US" sz="3600" b="1" dirty="0">
                <a:solidFill>
                  <a:srgbClr val="FF0000"/>
                </a:solidFill>
                <a:sym typeface="UC Berkeley OS Sign"/>
              </a:rPr>
              <a:t>BIG IDEAS</a:t>
            </a:r>
          </a:p>
        </p:txBody>
      </p:sp>
      <p:sp>
        <p:nvSpPr>
          <p:cNvPr id="4096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B448A50E-7F6D-428A-88F8-8870F174DB61}" type="slidenum">
              <a:rPr lang="en-US" sz="1500">
                <a:solidFill>
                  <a:srgbClr val="002955"/>
                </a:solidFill>
                <a:latin typeface="UC Berkeley OS Sign"/>
                <a:ea typeface="MS PGothic" pitchFamily="34" charset="-128"/>
                <a:sym typeface="UC Berkeley OS Sign"/>
              </a:rPr>
              <a:pPr algn="ctr"/>
              <a:t>61</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181944" y="1869461"/>
            <a:ext cx="8590359" cy="4475871"/>
          </a:xfrm>
          <a:prstGeom prst="rect">
            <a:avLst/>
          </a:prstGeom>
          <a:noFill/>
          <a:ln w="9525">
            <a:noFill/>
            <a:miter lim="800000"/>
            <a:headEnd/>
            <a:tailEnd/>
          </a:ln>
        </p:spPr>
        <p:txBody>
          <a:bodyPr lIns="64291" tIns="32146" rIns="64291" bIns="32146">
            <a:spAutoFit/>
          </a:bodyPr>
          <a:lstStyle/>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Every organizing system must enable users to interact with its collection of resources</a:t>
            </a:r>
          </a:p>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The possible interactions depend primarily on the nature and extent of the descriptions associated with the resources</a:t>
            </a:r>
          </a:p>
          <a:p>
            <a:pPr marL="160729" indent="-160729">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Intentional arrangement emerges when one or more resource descriptions are used by organizing principles</a:t>
            </a:r>
          </a:p>
        </p:txBody>
      </p:sp>
    </p:spTree>
    <p:extLst>
      <p:ext uri="{BB962C8B-B14F-4D97-AF65-F5344CB8AC3E}">
        <p14:creationId xmlns:p14="http://schemas.microsoft.com/office/powerpoint/2010/main" val="96625390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D43AB3-3CAF-4150-A0E8-A19DAF33C24D}"/>
              </a:ext>
            </a:extLst>
          </p:cNvPr>
          <p:cNvPicPr>
            <a:picLocks noChangeAspect="1"/>
          </p:cNvPicPr>
          <p:nvPr/>
        </p:nvPicPr>
        <p:blipFill>
          <a:blip r:embed="rId3"/>
          <a:stretch>
            <a:fillRect/>
          </a:stretch>
        </p:blipFill>
        <p:spPr>
          <a:xfrm>
            <a:off x="76200" y="1703980"/>
            <a:ext cx="8809065" cy="5124450"/>
          </a:xfrm>
          <a:prstGeom prst="rect">
            <a:avLst/>
          </a:prstGeom>
        </p:spPr>
      </p:pic>
      <p:sp>
        <p:nvSpPr>
          <p:cNvPr id="3" name="TextBox 2">
            <a:extLst>
              <a:ext uri="{FF2B5EF4-FFF2-40B4-BE49-F238E27FC236}">
                <a16:creationId xmlns:a16="http://schemas.microsoft.com/office/drawing/2014/main" id="{50F6791F-74B4-4186-A49C-05652901BAF9}"/>
              </a:ext>
            </a:extLst>
          </p:cNvPr>
          <p:cNvSpPr txBox="1"/>
          <p:nvPr/>
        </p:nvSpPr>
        <p:spPr>
          <a:xfrm>
            <a:off x="685800" y="228600"/>
            <a:ext cx="8351865" cy="1292662"/>
          </a:xfrm>
          <a:prstGeom prst="rect">
            <a:avLst/>
          </a:prstGeom>
          <a:noFill/>
        </p:spPr>
        <p:txBody>
          <a:bodyPr wrap="square" rtlCol="0">
            <a:spAutoFit/>
          </a:bodyPr>
          <a:lstStyle/>
          <a:p>
            <a:r>
              <a:rPr lang="en-US" sz="2600" b="1" dirty="0">
                <a:latin typeface="+mj-lt"/>
              </a:rPr>
              <a:t>“Getting Organized” by Applying Organizing Principles is ARCHITECTURAL THINKING;  “Getting Organized” by Arranging Stuff with “Organizing Furniture” IS NOT!</a:t>
            </a:r>
          </a:p>
        </p:txBody>
      </p:sp>
    </p:spTree>
    <p:extLst>
      <p:ext uri="{BB962C8B-B14F-4D97-AF65-F5344CB8AC3E}">
        <p14:creationId xmlns:p14="http://schemas.microsoft.com/office/powerpoint/2010/main" val="135512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C927-6098-4095-BC30-498FBA88FEC5}"/>
              </a:ext>
            </a:extLst>
          </p:cNvPr>
          <p:cNvSpPr>
            <a:spLocks noGrp="1"/>
          </p:cNvSpPr>
          <p:nvPr>
            <p:ph type="title"/>
          </p:nvPr>
        </p:nvSpPr>
        <p:spPr>
          <a:xfrm>
            <a:off x="457200" y="274638"/>
            <a:ext cx="8229600" cy="5897562"/>
          </a:xfrm>
        </p:spPr>
        <p:txBody>
          <a:bodyPr>
            <a:normAutofit/>
          </a:bodyPr>
          <a:lstStyle/>
          <a:p>
            <a:pPr algn="l"/>
            <a:r>
              <a:rPr lang="en-US" sz="6000" b="1" dirty="0"/>
              <a:t>Course Polices</a:t>
            </a:r>
            <a:br>
              <a:rPr lang="en-US" sz="6000" b="1" dirty="0"/>
            </a:br>
            <a:r>
              <a:rPr lang="en-US" sz="6000" b="1" dirty="0"/>
              <a:t> and Administrivia</a:t>
            </a:r>
            <a:br>
              <a:rPr lang="en-US" sz="6000" b="1" dirty="0"/>
            </a:br>
            <a:br>
              <a:rPr lang="en-US" sz="6000" b="1" dirty="0"/>
            </a:br>
            <a:r>
              <a:rPr lang="en-US" sz="3200" b="1" dirty="0">
                <a:solidFill>
                  <a:srgbClr val="FF0000"/>
                </a:solidFill>
              </a:rPr>
              <a:t>I’ll send out a Zoom recording later today… please watch it before Thursday’s class</a:t>
            </a:r>
            <a:br>
              <a:rPr lang="en-US" sz="3200" b="1" dirty="0">
                <a:solidFill>
                  <a:srgbClr val="FF0000"/>
                </a:solidFill>
              </a:rPr>
            </a:br>
            <a:br>
              <a:rPr lang="en-US" sz="3200" b="1" dirty="0">
                <a:solidFill>
                  <a:srgbClr val="FF0000"/>
                </a:solidFill>
              </a:rPr>
            </a:br>
            <a:endParaRPr lang="en-US" sz="3200" b="1" dirty="0">
              <a:solidFill>
                <a:srgbClr val="FF0000"/>
              </a:solidFill>
            </a:endParaRPr>
          </a:p>
        </p:txBody>
      </p:sp>
    </p:spTree>
    <p:extLst>
      <p:ext uri="{BB962C8B-B14F-4D97-AF65-F5344CB8AC3E}">
        <p14:creationId xmlns:p14="http://schemas.microsoft.com/office/powerpoint/2010/main" val="336767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9EE7B-4C13-44AC-BA80-4BB1A384D305}"/>
              </a:ext>
            </a:extLst>
          </p:cNvPr>
          <p:cNvSpPr txBox="1"/>
          <p:nvPr/>
        </p:nvSpPr>
        <p:spPr>
          <a:xfrm>
            <a:off x="952500" y="457200"/>
            <a:ext cx="7239000" cy="6186309"/>
          </a:xfrm>
          <a:prstGeom prst="rect">
            <a:avLst/>
          </a:prstGeom>
          <a:noFill/>
        </p:spPr>
        <p:txBody>
          <a:bodyPr wrap="square" rtlCol="0">
            <a:spAutoFit/>
          </a:bodyPr>
          <a:lstStyle/>
          <a:p>
            <a:r>
              <a:rPr lang="en-US" sz="4400" b="1" dirty="0"/>
              <a:t>Introducing the Students</a:t>
            </a:r>
          </a:p>
          <a:p>
            <a:endParaRPr lang="en-US" sz="4400" i="1" dirty="0">
              <a:solidFill>
                <a:srgbClr val="FF0000"/>
              </a:solidFill>
            </a:endParaRPr>
          </a:p>
          <a:p>
            <a:r>
              <a:rPr lang="en-US" sz="4400" i="1" dirty="0">
                <a:solidFill>
                  <a:srgbClr val="FF0000"/>
                </a:solidFill>
              </a:rPr>
              <a:t>You are a very diverse group in interests and experience</a:t>
            </a:r>
          </a:p>
          <a:p>
            <a:endParaRPr lang="en-US" sz="4400" i="1" dirty="0">
              <a:solidFill>
                <a:srgbClr val="FF0000"/>
              </a:solidFill>
            </a:endParaRPr>
          </a:p>
          <a:p>
            <a:r>
              <a:rPr lang="en-US" sz="4400" i="1" dirty="0">
                <a:solidFill>
                  <a:srgbClr val="FF0000"/>
                </a:solidFill>
              </a:rPr>
              <a:t>…details to follow </a:t>
            </a:r>
          </a:p>
          <a:p>
            <a:endParaRPr lang="en-US" sz="4400" i="1" dirty="0">
              <a:solidFill>
                <a:srgbClr val="FF0000"/>
              </a:solidFill>
            </a:endParaRPr>
          </a:p>
          <a:p>
            <a:endParaRPr lang="en-US" sz="4400" i="1" dirty="0">
              <a:solidFill>
                <a:srgbClr val="FF0000"/>
              </a:solidFill>
            </a:endParaRPr>
          </a:p>
          <a:p>
            <a:endParaRPr lang="en-US" sz="4400" i="1" dirty="0">
              <a:solidFill>
                <a:srgbClr val="FF0000"/>
              </a:solidFill>
            </a:endParaRPr>
          </a:p>
        </p:txBody>
      </p:sp>
    </p:spTree>
    <p:extLst>
      <p:ext uri="{BB962C8B-B14F-4D97-AF65-F5344CB8AC3E}">
        <p14:creationId xmlns:p14="http://schemas.microsoft.com/office/powerpoint/2010/main" val="4180146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9EE7B-4C13-44AC-BA80-4BB1A384D305}"/>
              </a:ext>
            </a:extLst>
          </p:cNvPr>
          <p:cNvSpPr txBox="1"/>
          <p:nvPr/>
        </p:nvSpPr>
        <p:spPr>
          <a:xfrm>
            <a:off x="1905000" y="1447800"/>
            <a:ext cx="5524500" cy="3785652"/>
          </a:xfrm>
          <a:prstGeom prst="rect">
            <a:avLst/>
          </a:prstGeom>
          <a:noFill/>
        </p:spPr>
        <p:txBody>
          <a:bodyPr wrap="square" rtlCol="0">
            <a:spAutoFit/>
          </a:bodyPr>
          <a:lstStyle/>
          <a:p>
            <a:pPr algn="ctr"/>
            <a:r>
              <a:rPr lang="en-US" sz="6000" b="1" dirty="0"/>
              <a:t>Introducing </a:t>
            </a:r>
            <a:r>
              <a:rPr lang="en-US" sz="6000" b="1" i="1" dirty="0">
                <a:solidFill>
                  <a:srgbClr val="FF0000"/>
                </a:solidFill>
              </a:rPr>
              <a:t>Sensemaking </a:t>
            </a:r>
            <a:r>
              <a:rPr lang="en-US" sz="6000" b="1" dirty="0"/>
              <a:t>and</a:t>
            </a:r>
            <a:br>
              <a:rPr lang="en-US" sz="6000" b="1" dirty="0"/>
            </a:br>
            <a:r>
              <a:rPr lang="en-US" sz="6000" b="1" i="1" dirty="0">
                <a:solidFill>
                  <a:srgbClr val="FF0000"/>
                </a:solidFill>
              </a:rPr>
              <a:t>Organizing</a:t>
            </a:r>
          </a:p>
        </p:txBody>
      </p:sp>
    </p:spTree>
    <p:extLst>
      <p:ext uri="{BB962C8B-B14F-4D97-AF65-F5344CB8AC3E}">
        <p14:creationId xmlns:p14="http://schemas.microsoft.com/office/powerpoint/2010/main" val="2515082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304800" y="228600"/>
            <a:ext cx="86106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The Course in One Slide</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(course catalog description)</a:t>
            </a:r>
          </a:p>
        </p:txBody>
      </p:sp>
      <p:sp>
        <p:nvSpPr>
          <p:cNvPr id="6" name="Rectangle 5"/>
          <p:cNvSpPr/>
          <p:nvPr/>
        </p:nvSpPr>
        <p:spPr>
          <a:xfrm>
            <a:off x="519065" y="1600200"/>
            <a:ext cx="8610600" cy="4903809"/>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r>
              <a:rPr lang="en-US" sz="3000" dirty="0"/>
              <a:t>When something “</a:t>
            </a:r>
            <a:r>
              <a:rPr lang="en-US" sz="3000" dirty="0">
                <a:solidFill>
                  <a:srgbClr val="FF0000"/>
                </a:solidFill>
              </a:rPr>
              <a:t>makes sense</a:t>
            </a:r>
            <a:r>
              <a:rPr lang="en-US" sz="3000" dirty="0"/>
              <a:t>” or “</a:t>
            </a:r>
            <a:r>
              <a:rPr lang="en-US" sz="3000" dirty="0">
                <a:solidFill>
                  <a:srgbClr val="FF0000"/>
                </a:solidFill>
              </a:rPr>
              <a:t>is organized</a:t>
            </a:r>
            <a:r>
              <a:rPr lang="en-US" sz="3000" dirty="0"/>
              <a:t>” we are </a:t>
            </a:r>
            <a:r>
              <a:rPr lang="en-US" sz="3000" dirty="0">
                <a:solidFill>
                  <a:srgbClr val="FF0000"/>
                </a:solidFill>
              </a:rPr>
              <a:t>discovering or imposing order </a:t>
            </a:r>
            <a:r>
              <a:rPr lang="en-US" sz="3000" dirty="0"/>
              <a:t>in the arrangement of concepts, events, or resources of some kind   </a:t>
            </a:r>
          </a:p>
          <a:p>
            <a:endParaRPr lang="en-US" sz="3000" dirty="0"/>
          </a:p>
          <a:p>
            <a:r>
              <a:rPr lang="en-US" sz="3000" dirty="0"/>
              <a:t>Sensemaking and organizing are fundamental human activities that raise many multi- or trans-disciplinary questions about perception, language, knowledge, decision making, and interaction with things and with other people</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p:txBody>
      </p:sp>
    </p:spTree>
    <p:extLst>
      <p:ext uri="{BB962C8B-B14F-4D97-AF65-F5344CB8AC3E}">
        <p14:creationId xmlns:p14="http://schemas.microsoft.com/office/powerpoint/2010/main" val="1561047820"/>
      </p:ext>
    </p:extLst>
  </p:cSld>
  <p:clrMapOvr>
    <a:masterClrMapping/>
  </p:clrMapOvr>
  <p:transition advTm="12331"/>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2596</Words>
  <Application>Microsoft Office PowerPoint</Application>
  <PresentationFormat>On-screen Show (4:3)</PresentationFormat>
  <Paragraphs>341</Paragraphs>
  <Slides>63</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UC Berkeley OS Sign</vt:lpstr>
      <vt:lpstr>Wingdings</vt:lpstr>
      <vt:lpstr>Office Theme</vt:lpstr>
      <vt:lpstr>CogSci 150 “Sensemaking and Organizing” Spring 2022</vt:lpstr>
      <vt:lpstr>PowerPoint Presentation</vt:lpstr>
      <vt:lpstr>PowerPoint Presentation</vt:lpstr>
      <vt:lpstr>PowerPoint Presentation</vt:lpstr>
      <vt:lpstr>The Teaching Team: Bob Glushko</vt:lpstr>
      <vt:lpstr>The Teaching Team: Aurum Kathuria</vt:lpstr>
      <vt:lpstr>PowerPoint Presentation</vt:lpstr>
      <vt:lpstr>PowerPoint Presentation</vt:lpstr>
      <vt:lpstr>PowerPoint Presentation</vt:lpstr>
      <vt:lpstr>Stop and Think… What is the relationship between the concepts of Sensemaking and Organizing?  Are they synonyms?  Or is organizing a subset of sensemaking?</vt:lpstr>
      <vt:lpstr>PowerPoint Presentation</vt:lpstr>
      <vt:lpstr>Stop and Think…  If “to understand how their world works” is the reason for sensemaking, we need to explain what that means  What sorts of astronomical and terrestrial events would ancient humans have noticed? (DO YOU NOTICE THEM TODAY?)  How did ancient humans know when they understood these events?  Specific example – how did ancient Egyptians know that they understood the flooding of the Nile?</vt:lpstr>
      <vt:lpstr>Automatic Sensemaking</vt:lpstr>
      <vt:lpstr>PowerPoint Presentation</vt:lpstr>
      <vt:lpstr>Organizing</vt:lpstr>
      <vt:lpstr>What We Organize…</vt:lpstr>
      <vt:lpstr>An “Organizing System”</vt:lpstr>
      <vt:lpstr>PowerPoint Presentation</vt:lpstr>
      <vt:lpstr>PowerPoint Presentation</vt:lpstr>
      <vt:lpstr>PowerPoint Presentation</vt:lpstr>
      <vt:lpstr>Organizing Is Intentional… But Can Exploit Automatic Sensemaking </vt:lpstr>
      <vt:lpstr>But Should You  Organize Books by Color? </vt:lpstr>
      <vt:lpstr>Sensemaking {and, or, vs.} Organizing</vt:lpstr>
      <vt:lpstr>Organizing Books by Content </vt:lpstr>
      <vt:lpstr>PowerPoint Presentation</vt:lpstr>
      <vt:lpstr>PowerPoint Presentation</vt:lpstr>
      <vt:lpstr>Sensemaking {and, or, vs.} Organizing ???</vt:lpstr>
      <vt:lpstr>PowerPoint Presentation</vt:lpstr>
      <vt:lpstr>PowerPoint Presentation</vt:lpstr>
      <vt:lpstr>Plan for the Course (2)</vt:lpstr>
      <vt:lpstr>A Different Kind of Course</vt:lpstr>
      <vt:lpstr>Stop and Talk</vt:lpstr>
      <vt:lpstr>Motivating the  Discipline of Organizing</vt:lpstr>
      <vt:lpstr>Everything is Organized</vt:lpstr>
      <vt:lpstr>PowerPoint Presentation</vt:lpstr>
      <vt:lpstr>They are all “Organizing Systems”</vt:lpstr>
      <vt:lpstr>The 6 Dimensions of  an Organizing System –  Organizing as a Design Problem</vt:lpstr>
      <vt:lpstr>PowerPoint Presentation</vt:lpstr>
      <vt:lpstr>Resources:</vt:lpstr>
      <vt:lpstr>ANYTHING!  TDO Chapter 12  Case Studies</vt:lpstr>
      <vt:lpstr>ANYTHING!  Other Case Studies</vt:lpstr>
      <vt:lpstr>Intentional Arrangement:</vt:lpstr>
      <vt:lpstr>Organizing Principles [1]</vt:lpstr>
      <vt:lpstr>PowerPoint Presentation</vt:lpstr>
      <vt:lpstr>“Organize Spices Alphabetically”</vt:lpstr>
      <vt:lpstr>PowerPoint Presentation</vt:lpstr>
      <vt:lpstr>A “Library Robot”  Changes Only the Storage Tier</vt:lpstr>
      <vt:lpstr>Say it Again: TDO’s Mantra</vt:lpstr>
      <vt:lpstr>Organizing Principles [2]</vt:lpstr>
      <vt:lpstr>Organizing System: Home Kitchen</vt:lpstr>
      <vt:lpstr>Kitchen Organizing Principles  </vt:lpstr>
      <vt:lpstr>PowerPoint Presentation</vt:lpstr>
      <vt:lpstr>PowerPoint Presentation</vt:lpstr>
      <vt:lpstr>PowerPoint Presentation</vt:lpstr>
      <vt:lpstr>PowerPoint Presentation</vt:lpstr>
      <vt:lpstr>Organizing Principles [3]</vt:lpstr>
      <vt:lpstr>Organizing People by Work Role</vt:lpstr>
      <vt:lpstr>Interactions –The Why  of Organizing Systems</vt:lpstr>
      <vt:lpstr>Interactions</vt:lpstr>
      <vt:lpstr>PowerPoint Presentation</vt:lpstr>
      <vt:lpstr>ORGANIZING SYSTEMS BIG IDEAS</vt:lpstr>
      <vt:lpstr>PowerPoint Presentation</vt:lpstr>
      <vt:lpstr>Course Polices  and Administrivia  I’ll send out a Zoom recording later today… please watch it before Thursday’s class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2020-11-20T21:24:59Z</dcterms:created>
  <dcterms:modified xsi:type="dcterms:W3CDTF">2022-01-18T16:41:19Z</dcterms:modified>
</cp:coreProperties>
</file>