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66" r:id="rId2"/>
    <p:sldId id="717" r:id="rId3"/>
    <p:sldId id="710" r:id="rId4"/>
    <p:sldId id="714" r:id="rId5"/>
    <p:sldId id="737" r:id="rId6"/>
    <p:sldId id="738" r:id="rId7"/>
    <p:sldId id="739" r:id="rId8"/>
    <p:sldId id="740" r:id="rId9"/>
    <p:sldId id="741" r:id="rId10"/>
    <p:sldId id="730" r:id="rId11"/>
    <p:sldId id="718" r:id="rId12"/>
    <p:sldId id="657" r:id="rId13"/>
    <p:sldId id="733" r:id="rId14"/>
    <p:sldId id="658" r:id="rId15"/>
    <p:sldId id="735" r:id="rId16"/>
    <p:sldId id="661" r:id="rId17"/>
    <p:sldId id="742" r:id="rId18"/>
    <p:sldId id="660" r:id="rId19"/>
    <p:sldId id="728" r:id="rId2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0" autoAdjust="0"/>
    <p:restoredTop sz="52000" autoAdjust="0"/>
  </p:normalViewPr>
  <p:slideViewPr>
    <p:cSldViewPr>
      <p:cViewPr varScale="1">
        <p:scale>
          <a:sx n="43" d="100"/>
          <a:sy n="43" d="100"/>
        </p:scale>
        <p:origin x="1731" y="30"/>
      </p:cViewPr>
      <p:guideLst>
        <p:guide orient="horz" pos="2160"/>
        <p:guide pos="2880"/>
      </p:guideLst>
    </p:cSldViewPr>
  </p:slideViewPr>
  <p:outlineViewPr>
    <p:cViewPr>
      <p:scale>
        <a:sx n="33" d="100"/>
        <a:sy n="33" d="100"/>
      </p:scale>
      <p:origin x="0" y="-1704"/>
    </p:cViewPr>
  </p:outlineViewPr>
  <p:notesTextViewPr>
    <p:cViewPr>
      <p:scale>
        <a:sx n="3" d="2"/>
        <a:sy n="3" d="2"/>
      </p:scale>
      <p:origin x="0" y="0"/>
    </p:cViewPr>
  </p:notesTextViewPr>
  <p:sorterViewPr>
    <p:cViewPr>
      <p:scale>
        <a:sx n="97" d="100"/>
        <a:sy n="97" d="100"/>
      </p:scale>
      <p:origin x="0" y="-2031"/>
    </p:cViewPr>
  </p:sorterViewPr>
  <p:notesViewPr>
    <p:cSldViewPr>
      <p:cViewPr varScale="1">
        <p:scale>
          <a:sx n="63" d="100"/>
          <a:sy n="63" d="100"/>
        </p:scale>
        <p:origin x="2539" y="5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90B4808-2445-4A8E-B4E1-ED80AB1FCF8F}" type="datetimeFigureOut">
              <a:rPr lang="en-US" smtClean="0"/>
              <a:pPr/>
              <a:t>1/18/2022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33CA1B0-15C9-4F2D-85FD-131A188FAB7D}" type="slidenum">
              <a:rPr lang="en-US" smtClean="0"/>
              <a:pPr/>
              <a:t>‹#›</a:t>
            </a:fld>
            <a:endParaRPr lang="en-US" dirty="0"/>
          </a:p>
        </p:txBody>
      </p:sp>
    </p:spTree>
    <p:extLst>
      <p:ext uri="{BB962C8B-B14F-4D97-AF65-F5344CB8AC3E}">
        <p14:creationId xmlns:p14="http://schemas.microsoft.com/office/powerpoint/2010/main" val="1594051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C1A9816D-3DFD-4EC5-904C-2F861A49E925}" type="slidenum">
              <a:rPr lang="en-US" smtClean="0"/>
              <a:pPr>
                <a:defRPr/>
              </a:pPr>
              <a:t>1</a:t>
            </a:fld>
            <a:endParaRPr lang="en-US" dirty="0"/>
          </a:p>
        </p:txBody>
      </p:sp>
    </p:spTree>
    <p:extLst>
      <p:ext uri="{BB962C8B-B14F-4D97-AF65-F5344CB8AC3E}">
        <p14:creationId xmlns:p14="http://schemas.microsoft.com/office/powerpoint/2010/main" val="2383280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14</a:t>
            </a:fld>
            <a:endParaRPr lang="en-US"/>
          </a:p>
        </p:txBody>
      </p:sp>
    </p:spTree>
    <p:extLst>
      <p:ext uri="{BB962C8B-B14F-4D97-AF65-F5344CB8AC3E}">
        <p14:creationId xmlns:p14="http://schemas.microsoft.com/office/powerpoint/2010/main" val="2970351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xfrm>
            <a:off x="1104900" y="852488"/>
            <a:ext cx="4648200" cy="3486150"/>
          </a:xfrm>
          <a:noFill/>
          <a:ln>
            <a:solidFill>
              <a:srgbClr val="000000"/>
            </a:solidFill>
            <a:miter lim="800000"/>
            <a:headEnd/>
            <a:tailEnd/>
          </a:ln>
        </p:spPr>
      </p:sp>
      <p:sp>
        <p:nvSpPr>
          <p:cNvPr id="1290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675727" lvl="1" indent="-222239">
              <a:lnSpc>
                <a:spcPct val="92000"/>
              </a:lnSpc>
              <a:spcBef>
                <a:spcPts val="1786"/>
              </a:spcBef>
              <a:buClr>
                <a:srgbClr val="002955"/>
              </a:buClr>
              <a:buSzPct val="44000"/>
              <a:buFont typeface="Wingdings" pitchFamily="2" charset="2"/>
              <a:buChar char="l"/>
              <a:tabLst>
                <a:tab pos="926498" algn="l"/>
                <a:tab pos="1845487" algn="l"/>
                <a:tab pos="2776489" algn="l"/>
                <a:tab pos="3692475" algn="l"/>
                <a:tab pos="4623477" algn="l"/>
                <a:tab pos="5555980" algn="l"/>
                <a:tab pos="6474969" algn="l"/>
                <a:tab pos="7378942" algn="l"/>
                <a:tab pos="8320456" algn="l"/>
                <a:tab pos="9237943" algn="l"/>
                <a:tab pos="10182460" algn="l"/>
                <a:tab pos="11087934" algn="l"/>
              </a:tabLst>
            </a:pPr>
            <a:endParaRPr lang="en-US" dirty="0">
              <a:latin typeface="UC Berkeley OS Sign"/>
            </a:endParaRPr>
          </a:p>
        </p:txBody>
      </p:sp>
      <p:sp>
        <p:nvSpPr>
          <p:cNvPr id="4" name="Slide Number Placeholder 3"/>
          <p:cNvSpPr>
            <a:spLocks noGrp="1"/>
          </p:cNvSpPr>
          <p:nvPr>
            <p:ph type="sldNum" sz="quarter" idx="5"/>
          </p:nvPr>
        </p:nvSpPr>
        <p:spPr/>
        <p:txBody>
          <a:bodyPr/>
          <a:lstStyle/>
          <a:p>
            <a:pPr>
              <a:defRPr/>
            </a:pPr>
            <a:fld id="{D08291FB-B15A-420F-9283-903DB9074EC0}" type="slidenum">
              <a:rPr lang="en-US" smtClean="0"/>
              <a:pPr>
                <a:defRPr/>
              </a:pPr>
              <a:t>15</a:t>
            </a:fld>
            <a:endParaRPr lang="en-US" dirty="0"/>
          </a:p>
        </p:txBody>
      </p:sp>
    </p:spTree>
    <p:extLst>
      <p:ext uri="{BB962C8B-B14F-4D97-AF65-F5344CB8AC3E}">
        <p14:creationId xmlns:p14="http://schemas.microsoft.com/office/powerpoint/2010/main" val="3499180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16</a:t>
            </a:fld>
            <a:endParaRPr lang="en-US"/>
          </a:p>
        </p:txBody>
      </p:sp>
    </p:spTree>
    <p:extLst>
      <p:ext uri="{BB962C8B-B14F-4D97-AF65-F5344CB8AC3E}">
        <p14:creationId xmlns:p14="http://schemas.microsoft.com/office/powerpoint/2010/main" val="1156536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17</a:t>
            </a:fld>
            <a:endParaRPr lang="en-US"/>
          </a:p>
        </p:txBody>
      </p:sp>
    </p:spTree>
    <p:extLst>
      <p:ext uri="{BB962C8B-B14F-4D97-AF65-F5344CB8AC3E}">
        <p14:creationId xmlns:p14="http://schemas.microsoft.com/office/powerpoint/2010/main" val="821985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18</a:t>
            </a:fld>
            <a:endParaRPr lang="en-US"/>
          </a:p>
        </p:txBody>
      </p:sp>
    </p:spTree>
    <p:extLst>
      <p:ext uri="{BB962C8B-B14F-4D97-AF65-F5344CB8AC3E}">
        <p14:creationId xmlns:p14="http://schemas.microsoft.com/office/powerpoint/2010/main" val="3566258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xfrm>
            <a:off x="610197" y="4416101"/>
            <a:ext cx="5485805" cy="4183995"/>
          </a:xfrm>
          <a:noFill/>
        </p:spPr>
        <p:txBody>
          <a:bodyPr wrap="square" numCol="1" anchor="t" anchorCtr="0" compatLnSpc="1">
            <a:prstTxWarp prst="textNoShape">
              <a:avLst/>
            </a:prstTxWarp>
            <a:normAutofit/>
          </a:bodyPr>
          <a:lstStyle/>
          <a:p>
            <a:endParaRPr lang="en-US" dirty="0"/>
          </a:p>
        </p:txBody>
      </p:sp>
      <p:sp>
        <p:nvSpPr>
          <p:cNvPr id="4" name="Slide Number Placeholder 3"/>
          <p:cNvSpPr>
            <a:spLocks noGrp="1"/>
          </p:cNvSpPr>
          <p:nvPr>
            <p:ph type="sldNum" sz="quarter" idx="5"/>
          </p:nvPr>
        </p:nvSpPr>
        <p:spPr/>
        <p:txBody>
          <a:bodyPr/>
          <a:lstStyle/>
          <a:p>
            <a:pPr>
              <a:defRPr/>
            </a:pPr>
            <a:fld id="{30A2CEF5-23D1-4C80-A903-0EB23570C1BD}" type="slidenum">
              <a:rPr lang="en-US" smtClean="0"/>
              <a:pPr>
                <a:defRPr/>
              </a:pPr>
              <a:t>3</a:t>
            </a:fld>
            <a:endParaRPr lang="en-US" dirty="0"/>
          </a:p>
        </p:txBody>
      </p:sp>
    </p:spTree>
    <p:extLst>
      <p:ext uri="{BB962C8B-B14F-4D97-AF65-F5344CB8AC3E}">
        <p14:creationId xmlns:p14="http://schemas.microsoft.com/office/powerpoint/2010/main" val="3138628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3CA1B0-15C9-4F2D-85FD-131A188FAB7D}" type="slidenum">
              <a:rPr lang="en-US" smtClean="0"/>
              <a:pPr/>
              <a:t>4</a:t>
            </a:fld>
            <a:endParaRPr lang="en-US" dirty="0"/>
          </a:p>
        </p:txBody>
      </p:sp>
    </p:spTree>
    <p:extLst>
      <p:ext uri="{BB962C8B-B14F-4D97-AF65-F5344CB8AC3E}">
        <p14:creationId xmlns:p14="http://schemas.microsoft.com/office/powerpoint/2010/main" val="148417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3CA1B0-15C9-4F2D-85FD-131A188FAB7D}" type="slidenum">
              <a:rPr lang="en-US" smtClean="0"/>
              <a:pPr/>
              <a:t>5</a:t>
            </a:fld>
            <a:endParaRPr lang="en-US" dirty="0"/>
          </a:p>
        </p:txBody>
      </p:sp>
    </p:spTree>
    <p:extLst>
      <p:ext uri="{BB962C8B-B14F-4D97-AF65-F5344CB8AC3E}">
        <p14:creationId xmlns:p14="http://schemas.microsoft.com/office/powerpoint/2010/main" val="392748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3CA1B0-15C9-4F2D-85FD-131A188FAB7D}" type="slidenum">
              <a:rPr lang="en-US" smtClean="0"/>
              <a:pPr/>
              <a:t>6</a:t>
            </a:fld>
            <a:endParaRPr lang="en-US" dirty="0"/>
          </a:p>
        </p:txBody>
      </p:sp>
    </p:spTree>
    <p:extLst>
      <p:ext uri="{BB962C8B-B14F-4D97-AF65-F5344CB8AC3E}">
        <p14:creationId xmlns:p14="http://schemas.microsoft.com/office/powerpoint/2010/main" val="458370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3CA1B0-15C9-4F2D-85FD-131A188FAB7D}" type="slidenum">
              <a:rPr lang="en-US" smtClean="0"/>
              <a:pPr/>
              <a:t>9</a:t>
            </a:fld>
            <a:endParaRPr lang="en-US" dirty="0"/>
          </a:p>
        </p:txBody>
      </p:sp>
    </p:spTree>
    <p:extLst>
      <p:ext uri="{BB962C8B-B14F-4D97-AF65-F5344CB8AC3E}">
        <p14:creationId xmlns:p14="http://schemas.microsoft.com/office/powerpoint/2010/main" val="55324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xfrm>
            <a:off x="610197" y="4416101"/>
            <a:ext cx="5485805" cy="4183995"/>
          </a:xfrm>
          <a:noFill/>
        </p:spPr>
        <p:txBody>
          <a:bodyPr wrap="square" numCol="1" anchor="t" anchorCtr="0" compatLnSpc="1">
            <a:prstTxWarp prst="textNoShape">
              <a:avLst/>
            </a:prstTxWarp>
            <a:normAutofit/>
          </a:bodyPr>
          <a:lstStyle/>
          <a:p>
            <a:endParaRPr lang="en-US" baseline="0" dirty="0"/>
          </a:p>
        </p:txBody>
      </p:sp>
      <p:sp>
        <p:nvSpPr>
          <p:cNvPr id="4" name="Slide Number Placeholder 3"/>
          <p:cNvSpPr>
            <a:spLocks noGrp="1"/>
          </p:cNvSpPr>
          <p:nvPr>
            <p:ph type="sldNum" sz="quarter" idx="5"/>
          </p:nvPr>
        </p:nvSpPr>
        <p:spPr/>
        <p:txBody>
          <a:bodyPr/>
          <a:lstStyle/>
          <a:p>
            <a:pPr>
              <a:defRPr/>
            </a:pPr>
            <a:fld id="{30A2CEF5-23D1-4C80-A903-0EB23570C1BD}" type="slidenum">
              <a:rPr lang="en-US" smtClean="0"/>
              <a:pPr>
                <a:defRPr/>
              </a:pPr>
              <a:t>10</a:t>
            </a:fld>
            <a:endParaRPr lang="en-US" dirty="0"/>
          </a:p>
        </p:txBody>
      </p:sp>
    </p:spTree>
    <p:extLst>
      <p:ext uri="{BB962C8B-B14F-4D97-AF65-F5344CB8AC3E}">
        <p14:creationId xmlns:p14="http://schemas.microsoft.com/office/powerpoint/2010/main" val="324285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51C97810-9C4B-4D7C-8CD6-35D8C20DC3AE}" type="slidenum">
              <a:rPr lang="en-US" smtClean="0"/>
              <a:pPr>
                <a:defRPr/>
              </a:pPr>
              <a:t>12</a:t>
            </a:fld>
            <a:endParaRPr lang="en-US"/>
          </a:p>
        </p:txBody>
      </p:sp>
    </p:spTree>
    <p:extLst>
      <p:ext uri="{BB962C8B-B14F-4D97-AF65-F5344CB8AC3E}">
        <p14:creationId xmlns:p14="http://schemas.microsoft.com/office/powerpoint/2010/main" val="3308072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xfrm>
            <a:off x="610197" y="4416101"/>
            <a:ext cx="5485805" cy="4183995"/>
          </a:xfrm>
          <a:noFill/>
        </p:spPr>
        <p:txBody>
          <a:bodyPr wrap="square" numCol="1" anchor="t" anchorCtr="0" compatLnSpc="1">
            <a:prstTxWarp prst="textNoShape">
              <a:avLst/>
            </a:prstTxWarp>
            <a:normAutofit/>
          </a:bodyPr>
          <a:lstStyle/>
          <a:p>
            <a:endParaRPr lang="en-US" baseline="0" dirty="0"/>
          </a:p>
        </p:txBody>
      </p:sp>
      <p:sp>
        <p:nvSpPr>
          <p:cNvPr id="4" name="Slide Number Placeholder 3"/>
          <p:cNvSpPr>
            <a:spLocks noGrp="1"/>
          </p:cNvSpPr>
          <p:nvPr>
            <p:ph type="sldNum" sz="quarter" idx="5"/>
          </p:nvPr>
        </p:nvSpPr>
        <p:spPr/>
        <p:txBody>
          <a:bodyPr/>
          <a:lstStyle/>
          <a:p>
            <a:pPr>
              <a:defRPr/>
            </a:pPr>
            <a:fld id="{30A2CEF5-23D1-4C80-A903-0EB23570C1BD}" type="slidenum">
              <a:rPr lang="en-US" smtClean="0"/>
              <a:pPr>
                <a:defRPr/>
              </a:pPr>
              <a:t>13</a:t>
            </a:fld>
            <a:endParaRPr lang="en-US" dirty="0"/>
          </a:p>
        </p:txBody>
      </p:sp>
    </p:spTree>
    <p:extLst>
      <p:ext uri="{BB962C8B-B14F-4D97-AF65-F5344CB8AC3E}">
        <p14:creationId xmlns:p14="http://schemas.microsoft.com/office/powerpoint/2010/main" val="360450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919187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9B7C68-48CA-4F7E-A595-FD5BDC7FD61F}" type="datetimeFigureOut">
              <a:rPr lang="en-US" smtClean="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42767D-72EB-46BC-8160-C972ECC5DB3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9B7C68-48CA-4F7E-A595-FD5BDC7FD61F}" type="datetimeFigureOut">
              <a:rPr lang="en-US" smtClean="0"/>
              <a:pPr/>
              <a:t>1/18/2022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767D-72EB-46BC-8160-C972ECC5DB3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ushko@berkele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erkeley.zoom.us/j/93862065618"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449560" y="685800"/>
            <a:ext cx="8197453" cy="2089547"/>
          </a:xfrm>
        </p:spPr>
        <p:txBody>
          <a:bodyPr>
            <a:normAutofit/>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800" b="1" dirty="0">
                <a:sym typeface="UC Berkeley OS Sign"/>
              </a:rPr>
              <a:t>CogSci 150</a:t>
            </a:r>
            <a:br>
              <a:rPr lang="en-US" sz="3800" b="1" dirty="0">
                <a:sym typeface="UC Berkeley OS Sign"/>
              </a:rPr>
            </a:br>
            <a:r>
              <a:rPr lang="en-US" sz="3800" b="1" dirty="0">
                <a:sym typeface="UC Berkeley OS Sign"/>
              </a:rPr>
              <a:t>“Sensemaking and Organizing”</a:t>
            </a:r>
            <a:br>
              <a:rPr lang="en-US" sz="3800" b="1" dirty="0">
                <a:sym typeface="UC Berkeley OS Sign"/>
              </a:rPr>
            </a:br>
            <a:r>
              <a:rPr lang="en-US" sz="3800" b="1" dirty="0">
                <a:sym typeface="UC Berkeley OS Sign"/>
              </a:rPr>
              <a:t>Spring 2022</a:t>
            </a:r>
            <a:endParaRPr lang="en-US" sz="3400" dirty="0">
              <a:sym typeface="UC Berkeley OS Sign"/>
            </a:endParaRPr>
          </a:p>
        </p:txBody>
      </p:sp>
      <p:sp>
        <p:nvSpPr>
          <p:cNvPr id="2051" name="Rectangle 2"/>
          <p:cNvSpPr>
            <a:spLocks noGrp="1" noChangeArrowheads="1"/>
          </p:cNvSpPr>
          <p:nvPr>
            <p:ph type="body" idx="1"/>
          </p:nvPr>
        </p:nvSpPr>
        <p:spPr>
          <a:xfrm>
            <a:off x="418306" y="2286000"/>
            <a:ext cx="8228707" cy="3589734"/>
          </a:xfrm>
        </p:spPr>
        <p:txBody>
          <a:bodyPr anchor="ctr">
            <a:normAutofit fontScale="92500" lnSpcReduction="20000"/>
          </a:bodyPr>
          <a:lstStyle/>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a:sym typeface="UC Berkeley OS Sign"/>
            </a:endParaRP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a:sym typeface="UC Berkeley OS Sign"/>
              </a:rPr>
              <a:t>Robert J. Glushko</a:t>
            </a:r>
            <a:br>
              <a:rPr lang="en-US" sz="3000" dirty="0">
                <a:sym typeface="UC Berkeley OS Sign"/>
              </a:rPr>
            </a:br>
            <a:r>
              <a:rPr lang="en-US" sz="3000" dirty="0">
                <a:sym typeface="UC Berkeley OS Sign"/>
                <a:hlinkClick r:id="rId3"/>
              </a:rPr>
              <a:t>glushko@berkeley.edu</a:t>
            </a:r>
            <a:endParaRPr lang="en-US" sz="3000" dirty="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a:sym typeface="UC Berkeley OS Sign"/>
            </a:endParaRP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000" dirty="0">
                <a:sym typeface="UC Berkeley OS Sign"/>
              </a:rPr>
              <a:t>19 January 2022</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br>
              <a:rPr lang="en-US" sz="3000" dirty="0">
                <a:sym typeface="UC Berkeley OS Sign"/>
              </a:rPr>
            </a:br>
            <a:r>
              <a:rPr lang="en-US" sz="3000" dirty="0">
                <a:sym typeface="UC Berkeley OS Sign"/>
              </a:rPr>
              <a:t> </a:t>
            </a:r>
            <a:r>
              <a:rPr lang="en-US" sz="3900" dirty="0">
                <a:sym typeface="UC Berkeley OS Sign"/>
              </a:rPr>
              <a:t>1.1) “Who Are You” Survey;</a:t>
            </a:r>
          </a:p>
          <a:p>
            <a:pPr marL="0" indent="0" algn="ctr">
              <a:lnSpc>
                <a:spcPct val="92000"/>
              </a:lnSpc>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r>
              <a:rPr lang="en-US" sz="3900" dirty="0">
                <a:sym typeface="UC Berkeley OS Sign"/>
              </a:rPr>
              <a:t>Course Policies &amp; Administrivia</a:t>
            </a:r>
          </a:p>
          <a:p>
            <a:pPr marL="0" indent="0"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pPr>
            <a:endParaRPr lang="en-US" sz="3000" dirty="0">
              <a:solidFill>
                <a:srgbClr val="002955"/>
              </a:solidFill>
              <a:sym typeface="UC Berkeley OS Sign"/>
            </a:endParaRPr>
          </a:p>
        </p:txBody>
      </p:sp>
    </p:spTree>
  </p:cSld>
  <p:clrMapOvr>
    <a:masterClrMapping/>
  </p:clrMapOvr>
  <p:transition advTm="1551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1676400" y="304800"/>
            <a:ext cx="6019800" cy="1190997"/>
          </a:xfrm>
          <a:prstGeom prst="rect">
            <a:avLst/>
          </a:prstGeom>
        </p:spPr>
        <p:txBody>
          <a:bodyPr lIns="64291" tIns="32146" rIns="64291" bIns="32146"/>
          <a:lstStyle/>
          <a:p>
            <a:pPr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4400" b="1" dirty="0">
                <a:latin typeface="+mj-lt"/>
                <a:ea typeface="+mj-ea"/>
                <a:cs typeface="+mj-cs"/>
                <a:sym typeface="UC Berkeley OS Sign"/>
              </a:rPr>
              <a:t>But Wait, There’s More</a:t>
            </a:r>
          </a:p>
        </p:txBody>
      </p:sp>
      <p:sp>
        <p:nvSpPr>
          <p:cNvPr id="6" name="Rectangle 5"/>
          <p:cNvSpPr/>
          <p:nvPr/>
        </p:nvSpPr>
        <p:spPr>
          <a:xfrm>
            <a:off x="304800" y="1066800"/>
            <a:ext cx="8686800" cy="4076274"/>
          </a:xfrm>
          <a:prstGeom prst="rect">
            <a:avLst/>
          </a:prstGeom>
        </p:spPr>
        <p:txBody>
          <a:bodyPr wrap="square" lIns="64291" tIns="32146" rIns="64291" bIns="32146">
            <a:spAutoFit/>
          </a:bodyPr>
          <a:lstStyle/>
          <a:p>
            <a:pPr marL="160729" indent="-160729">
              <a:lnSpc>
                <a:spcPct val="150000"/>
              </a:lnSpc>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1000" dirty="0"/>
              <a:t> </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Many of you said in the survey that it is essential that the teaching team be sensitive to the challenges posed by Covid and Zoom</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I want to know what I can do specifically for you, and want to make up for the lesser degree of informal interaction we will have than normal times offer</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I will send out an invitation to sign up for a 10 minute “getting to know you” Zoom starting next Monday</a:t>
            </a:r>
          </a:p>
        </p:txBody>
      </p:sp>
    </p:spTree>
    <p:extLst>
      <p:ext uri="{BB962C8B-B14F-4D97-AF65-F5344CB8AC3E}">
        <p14:creationId xmlns:p14="http://schemas.microsoft.com/office/powerpoint/2010/main" val="1905735854"/>
      </p:ext>
    </p:extLst>
  </p:cSld>
  <p:clrMapOvr>
    <a:masterClrMapping/>
  </p:clrMapOvr>
  <p:transition advTm="18963"/>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69EE7B-4C13-44AC-BA80-4BB1A384D305}"/>
              </a:ext>
            </a:extLst>
          </p:cNvPr>
          <p:cNvSpPr txBox="1"/>
          <p:nvPr/>
        </p:nvSpPr>
        <p:spPr>
          <a:xfrm>
            <a:off x="2590800" y="2514600"/>
            <a:ext cx="5334000" cy="1938992"/>
          </a:xfrm>
          <a:prstGeom prst="rect">
            <a:avLst/>
          </a:prstGeom>
          <a:noFill/>
        </p:spPr>
        <p:txBody>
          <a:bodyPr wrap="square" rtlCol="0">
            <a:spAutoFit/>
          </a:bodyPr>
          <a:lstStyle/>
          <a:p>
            <a:r>
              <a:rPr lang="en-US" sz="6000" b="1" dirty="0"/>
              <a:t>Course Policies &amp; Administrivia</a:t>
            </a:r>
          </a:p>
        </p:txBody>
      </p:sp>
    </p:spTree>
    <p:extLst>
      <p:ext uri="{BB962C8B-B14F-4D97-AF65-F5344CB8AC3E}">
        <p14:creationId xmlns:p14="http://schemas.microsoft.com/office/powerpoint/2010/main" val="11575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09600" y="1295400"/>
            <a:ext cx="7867055" cy="5105400"/>
          </a:xfrm>
        </p:spPr>
        <p:txBody>
          <a:bodyPr>
            <a:normAutofit lnSpcReduction="10000"/>
          </a:bodyPr>
          <a:lstStyle/>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300" dirty="0">
                <a:latin typeface="UC Berkeley OS Sign"/>
                <a:cs typeface="Arial" pitchFamily="34" charset="0"/>
              </a:rPr>
              <a:t>You are expected to have read the assigned readings before the class meets</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300" dirty="0">
                <a:latin typeface="UC Berkeley OS Sign"/>
                <a:cs typeface="Arial" pitchFamily="34" charset="0"/>
              </a:rPr>
              <a:t>Your class participation and assignments will be essential to demonstrate your reading, reflections, and understanding</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300" dirty="0">
                <a:latin typeface="UC Berkeley OS Sign"/>
                <a:cs typeface="Arial" pitchFamily="34" charset="0"/>
              </a:rPr>
              <a:t> You can distribute your participation somewhat according to your personal preferences</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300" dirty="0">
                <a:latin typeface="UC Berkeley OS Sign"/>
                <a:cs typeface="Arial" pitchFamily="34" charset="0"/>
              </a:rPr>
              <a:t>Should we use </a:t>
            </a:r>
            <a:r>
              <a:rPr lang="en-US" sz="3300" dirty="0" err="1">
                <a:latin typeface="UC Berkeley OS Sign"/>
                <a:cs typeface="Arial" pitchFamily="34" charset="0"/>
              </a:rPr>
              <a:t>Bcourses</a:t>
            </a:r>
            <a:r>
              <a:rPr lang="en-US" sz="3300" dirty="0">
                <a:latin typeface="UC Berkeley OS Sign"/>
                <a:cs typeface="Arial" pitchFamily="34" charset="0"/>
              </a:rPr>
              <a:t> “Discussions” or some other structured discussion forum? </a:t>
            </a: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p:txBody>
      </p:sp>
      <p:sp>
        <p:nvSpPr>
          <p:cNvPr id="7171" name="Rectangle 1"/>
          <p:cNvSpPr>
            <a:spLocks noGrp="1" noChangeArrowheads="1"/>
          </p:cNvSpPr>
          <p:nvPr>
            <p:ph type="title"/>
          </p:nvPr>
        </p:nvSpPr>
        <p:spPr>
          <a:xfrm>
            <a:off x="457200" y="304801"/>
            <a:ext cx="8228707" cy="838200"/>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4000" b="1" dirty="0">
                <a:sym typeface="UC Berkeley OS Sign"/>
              </a:rPr>
              <a:t>Class Preparation and Participation</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12</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407295262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1676400" y="304800"/>
            <a:ext cx="6248400" cy="1190997"/>
          </a:xfrm>
          <a:prstGeom prst="rect">
            <a:avLst/>
          </a:prstGeom>
        </p:spPr>
        <p:txBody>
          <a:bodyPr lIns="64291" tIns="32146" rIns="64291" bIns="32146"/>
          <a:lstStyle/>
          <a:p>
            <a:pPr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4400" b="1" dirty="0">
                <a:latin typeface="+mj-lt"/>
                <a:ea typeface="+mj-ea"/>
                <a:cs typeface="+mj-cs"/>
                <a:sym typeface="UC Berkeley OS Sign"/>
              </a:rPr>
              <a:t>To Zoom, or Not to Zoom</a:t>
            </a:r>
          </a:p>
        </p:txBody>
      </p:sp>
      <p:sp>
        <p:nvSpPr>
          <p:cNvPr id="6" name="Rectangle 5"/>
          <p:cNvSpPr/>
          <p:nvPr/>
        </p:nvSpPr>
        <p:spPr>
          <a:xfrm>
            <a:off x="228600" y="900298"/>
            <a:ext cx="8686800" cy="5976795"/>
          </a:xfrm>
          <a:prstGeom prst="rect">
            <a:avLst/>
          </a:prstGeom>
        </p:spPr>
        <p:txBody>
          <a:bodyPr wrap="square" lIns="64291" tIns="32146" rIns="64291" bIns="32146">
            <a:spAutoFit/>
          </a:bodyPr>
          <a:lstStyle/>
          <a:p>
            <a:pPr marL="160729" indent="-160729">
              <a:lnSpc>
                <a:spcPct val="150000"/>
              </a:lnSpc>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 </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We were {advised, warned, threatened} that Zooming might be required, and here we are in Zoomland</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Some things about Zoom are good – chat, breakout sessions, polling</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 A couple of our lectures might be on Zoom, as will our weekly discussion sessions on Fridays</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I will also have Zoom office hours</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I will be available for informal chat 15 minutes before and after anytime we’re meeting in Zoomland</a:t>
            </a:r>
          </a:p>
          <a:p>
            <a:pPr marL="257166" indent="-160729">
              <a:spcAft>
                <a:spcPts val="1266"/>
              </a:spcAft>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3600" dirty="0"/>
          </a:p>
        </p:txBody>
      </p:sp>
    </p:spTree>
    <p:extLst>
      <p:ext uri="{BB962C8B-B14F-4D97-AF65-F5344CB8AC3E}">
        <p14:creationId xmlns:p14="http://schemas.microsoft.com/office/powerpoint/2010/main" val="3983296761"/>
      </p:ext>
    </p:extLst>
  </p:cSld>
  <p:clrMapOvr>
    <a:masterClrMapping/>
  </p:clrMapOvr>
  <p:transition advTm="18963"/>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609600" y="1219200"/>
            <a:ext cx="8228707" cy="4491633"/>
          </a:xfrm>
        </p:spPr>
        <p:txBody>
          <a:bodyPr>
            <a:normAutofit fontScale="77500" lnSpcReduction="20000"/>
          </a:bodyPr>
          <a:lstStyle/>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3600" dirty="0">
              <a:cs typeface="Arial" pitchFamily="34" charset="0"/>
            </a:endParaRP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dirty="0">
                <a:cs typeface="Arial" pitchFamily="34" charset="0"/>
              </a:rPr>
              <a:t>8 Assignments  (25%)</a:t>
            </a:r>
          </a:p>
          <a:p>
            <a:pPr marL="560779" lvl="1"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dirty="0">
                <a:cs typeface="Arial" pitchFamily="34" charset="0"/>
              </a:rPr>
              <a:t>Assigned on Tuesday, discussed on Friday</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dirty="0">
                <a:cs typeface="Arial" pitchFamily="34" charset="0"/>
              </a:rPr>
              <a:t>2 Exams</a:t>
            </a:r>
          </a:p>
          <a:p>
            <a:pPr marL="560779" lvl="1"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dirty="0">
                <a:cs typeface="Arial" pitchFamily="34" charset="0"/>
              </a:rPr>
              <a:t>Administered by bCourses to give you schedule choice</a:t>
            </a:r>
          </a:p>
          <a:p>
            <a:pPr marL="560779" lvl="1"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dirty="0">
                <a:cs typeface="Arial" pitchFamily="34" charset="0"/>
              </a:rPr>
              <a:t>Short answer questions</a:t>
            </a:r>
          </a:p>
          <a:p>
            <a:pPr marL="560779" lvl="1"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dirty="0">
                <a:cs typeface="Arial" pitchFamily="34" charset="0"/>
              </a:rPr>
              <a:t>Open book, open notes</a:t>
            </a:r>
          </a:p>
          <a:p>
            <a:pPr marL="560779" lvl="1"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200" dirty="0">
                <a:cs typeface="Arial" pitchFamily="34" charset="0"/>
              </a:rPr>
              <a:t>Exam 1 (15%), </a:t>
            </a:r>
            <a:r>
              <a:rPr lang="en-US" sz="3600" dirty="0">
                <a:cs typeface="Arial" pitchFamily="34" charset="0"/>
              </a:rPr>
              <a:t>Exam 2 (20%)</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dirty="0">
                <a:cs typeface="Arial" pitchFamily="34" charset="0"/>
              </a:rPr>
              <a:t>Case Study (25%)</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dirty="0">
                <a:cs typeface="Arial" pitchFamily="34" charset="0"/>
              </a:rPr>
              <a:t>Class participation and preparation (15%)</a:t>
            </a: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cs typeface="Arial" pitchFamily="34" charset="0"/>
            </a:endParaRP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a:p>
            <a:pPr marL="160729" indent="-160729">
              <a:lnSpc>
                <a:spcPct val="92000"/>
              </a:lnSpc>
              <a:buClr>
                <a:srgbClr val="002955"/>
              </a:buClr>
              <a:buSzPct val="44000"/>
              <a:buNone/>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p:txBody>
      </p:sp>
      <p:sp>
        <p:nvSpPr>
          <p:cNvPr id="7171" name="Rectangle 1"/>
          <p:cNvSpPr>
            <a:spLocks noGrp="1" noChangeArrowheads="1"/>
          </p:cNvSpPr>
          <p:nvPr>
            <p:ph type="title"/>
          </p:nvPr>
        </p:nvSpPr>
        <p:spPr>
          <a:xfrm>
            <a:off x="533400" y="304801"/>
            <a:ext cx="8228707" cy="838200"/>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4000" b="1" dirty="0">
                <a:sym typeface="UC Berkeley OS Sign"/>
              </a:rPr>
              <a:t>Assignments, Exam, Grading</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14</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43684603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a:xfrm>
            <a:off x="488555" y="152400"/>
            <a:ext cx="8228707" cy="1190997"/>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3600" b="1" dirty="0">
                <a:sym typeface="UC Berkeley OS Sign"/>
              </a:rPr>
              <a:t>Your Case Study</a:t>
            </a:r>
          </a:p>
        </p:txBody>
      </p:sp>
      <p:sp>
        <p:nvSpPr>
          <p:cNvPr id="29699"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3B9DB3E3-68DC-4616-921E-9097AE825FF2}" type="slidenum">
              <a:rPr lang="en-US" sz="1500">
                <a:solidFill>
                  <a:srgbClr val="002955"/>
                </a:solidFill>
                <a:latin typeface="UC Berkeley OS Sign"/>
                <a:ea typeface="MS PGothic" pitchFamily="34" charset="-128"/>
                <a:sym typeface="UC Berkeley OS Sign"/>
              </a:rPr>
              <a:pPr algn="ctr"/>
              <a:t>15</a:t>
            </a:fld>
            <a:endParaRPr lang="en-US" sz="1500" dirty="0">
              <a:solidFill>
                <a:srgbClr val="002955"/>
              </a:solidFill>
              <a:latin typeface="UC Berkeley OS Sign"/>
              <a:ea typeface="MS PGothic" pitchFamily="34" charset="-128"/>
              <a:sym typeface="UC Berkeley OS Sign"/>
            </a:endParaRPr>
          </a:p>
        </p:txBody>
      </p:sp>
      <p:sp>
        <p:nvSpPr>
          <p:cNvPr id="29703" name="Rectangle 7"/>
          <p:cNvSpPr>
            <a:spLocks noChangeArrowheads="1"/>
          </p:cNvSpPr>
          <p:nvPr/>
        </p:nvSpPr>
        <p:spPr bwMode="auto">
          <a:xfrm>
            <a:off x="990600" y="1447800"/>
            <a:ext cx="6818586" cy="4595006"/>
          </a:xfrm>
          <a:prstGeom prst="rect">
            <a:avLst/>
          </a:prstGeom>
          <a:noFill/>
          <a:ln w="9525">
            <a:noFill/>
            <a:miter lim="800000"/>
            <a:headEnd/>
            <a:tailEnd/>
          </a:ln>
        </p:spPr>
        <p:txBody>
          <a:bodyPr wrap="square" lIns="64291" tIns="32146" rIns="64291" bIns="32146">
            <a:spAutoFit/>
          </a:bodyPr>
          <a:lstStyle/>
          <a:p>
            <a:pPr marL="342900" lvl="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You will write a case study like those you read</a:t>
            </a:r>
          </a:p>
          <a:p>
            <a:pPr marL="34290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Aspire to have your case study in next year’s CogSci 150 syllabus; tell an interesting story well</a:t>
            </a:r>
          </a:p>
          <a:p>
            <a:pPr marL="342900" lvl="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Propose a topic by March 13</a:t>
            </a:r>
          </a:p>
          <a:p>
            <a:pPr marL="342900" lvl="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Present your case study during RRR week (on May 4 or May 6)</a:t>
            </a:r>
          </a:p>
          <a:p>
            <a:pPr marL="342900" lvl="0" indent="-342900" eaLnBrk="0" fontAlgn="base" hangingPunct="0">
              <a:lnSpc>
                <a:spcPct val="93000"/>
              </a:lnSpc>
              <a:spcBef>
                <a:spcPts val="1800"/>
              </a:spcBef>
              <a:spcAft>
                <a:spcPct val="0"/>
              </a:spcAft>
              <a:buFont typeface="Arial" pitchFamily="34" charset="0"/>
              <a:buChar char="•"/>
            </a:pPr>
            <a:r>
              <a:rPr lang="en-US" sz="2800" dirty="0">
                <a:latin typeface="UC Berkeley OS Sign"/>
                <a:cs typeface="Arial" pitchFamily="34" charset="0"/>
                <a:sym typeface="Arial" pitchFamily="34" charset="0"/>
              </a:rPr>
              <a:t>Final case study report due May 10</a:t>
            </a:r>
            <a:endParaRPr lang="en-US" sz="2400" dirty="0">
              <a:latin typeface="UC Berkeley OS Sign"/>
              <a:cs typeface="Arial" pitchFamily="34" charset="0"/>
              <a:sym typeface="Arial" pitchFamily="34" charset="0"/>
            </a:endParaRPr>
          </a:p>
        </p:txBody>
      </p:sp>
    </p:spTree>
    <p:extLst>
      <p:ext uri="{BB962C8B-B14F-4D97-AF65-F5344CB8AC3E}">
        <p14:creationId xmlns:p14="http://schemas.microsoft.com/office/powerpoint/2010/main" val="22955312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507737" y="1219200"/>
            <a:ext cx="7867055" cy="4491633"/>
          </a:xfrm>
        </p:spPr>
        <p:txBody>
          <a:bodyPr>
            <a:normAutofit/>
          </a:bodyPr>
          <a:lstStyle/>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Class begins promptly at 11:10 pm Tuesday &amp; Thursday (Pacific Time)</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Professor will have drop-in Zoom office hour TBD and will schedule Zoom meetings as needed </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GSI will also drop-in Zoom office hour TBD</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Lecture notes will be posted before class</a:t>
            </a: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p:txBody>
      </p:sp>
      <p:sp>
        <p:nvSpPr>
          <p:cNvPr id="7171" name="Rectangle 1"/>
          <p:cNvSpPr>
            <a:spLocks noGrp="1" noChangeArrowheads="1"/>
          </p:cNvSpPr>
          <p:nvPr>
            <p:ph type="title"/>
          </p:nvPr>
        </p:nvSpPr>
        <p:spPr>
          <a:xfrm>
            <a:off x="507737" y="152400"/>
            <a:ext cx="8228707" cy="1190997"/>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4000" b="1" dirty="0">
                <a:sym typeface="UC Berkeley OS Sign"/>
              </a:rPr>
              <a:t>Other Class Policies and Expectations</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16</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201468711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507737" y="1219200"/>
            <a:ext cx="7867055" cy="4491633"/>
          </a:xfrm>
        </p:spPr>
        <p:txBody>
          <a:bodyPr>
            <a:normAutofit lnSpcReduction="10000"/>
          </a:bodyPr>
          <a:lstStyle/>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We are working hard to find times on Friday when everyone can make a discussion section</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Current proposals are for (10, 11, 12) or (10, 12, 2)</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Since they will be on Zoom, we can record them – and if we always discuss what we did in Breakout sessions it might work OK for people who can’t attend</a:t>
            </a:r>
          </a:p>
          <a:p>
            <a:pPr marL="160729" indent="-160729">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2800" dirty="0"/>
              <a:t>We will decide on this Thursday’s course meeting and our first sessions will be the next day on Friday, Jan 21</a:t>
            </a: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p:txBody>
      </p:sp>
      <p:sp>
        <p:nvSpPr>
          <p:cNvPr id="7171" name="Rectangle 1"/>
          <p:cNvSpPr>
            <a:spLocks noGrp="1" noChangeArrowheads="1"/>
          </p:cNvSpPr>
          <p:nvPr>
            <p:ph type="title"/>
          </p:nvPr>
        </p:nvSpPr>
        <p:spPr>
          <a:xfrm>
            <a:off x="507737" y="152400"/>
            <a:ext cx="8228707" cy="1190997"/>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4000" b="1" dirty="0">
                <a:sym typeface="UC Berkeley OS Sign"/>
              </a:rPr>
              <a:t>Friday Discussion Sections</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17</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373811706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1447800"/>
            <a:ext cx="8229600" cy="4876800"/>
          </a:xfrm>
        </p:spPr>
        <p:txBody>
          <a:bodyPr>
            <a:normAutofit fontScale="70000" lnSpcReduction="20000"/>
          </a:bodyPr>
          <a:lstStyle/>
          <a:p>
            <a:r>
              <a:rPr lang="en-US" sz="4000" dirty="0">
                <a:cs typeface="Arial" pitchFamily="34" charset="0"/>
              </a:rPr>
              <a:t>Unless otherwise instructed, homework assignments are to be completed independently</a:t>
            </a:r>
          </a:p>
          <a:p>
            <a:r>
              <a:rPr lang="en-US" sz="4000" dirty="0">
                <a:cs typeface="Arial" pitchFamily="34" charset="0"/>
              </a:rPr>
              <a:t>Exams and assignments are "open book," meaning that you can refer to the instructor's lecture notes, your notes, and anything in the course syllabus. But this is because you will be never be tested on simple facts, definitions, or anything else you can locate in a text somewhere. To copy text or ideas from another source without appropriate reference is PLAGIARISM. You will fail the assignment or exam and there might be further disciplinary action. </a:t>
            </a:r>
          </a:p>
          <a:p>
            <a:pPr marL="160729" indent="-160729">
              <a:lnSpc>
                <a:spcPct val="92000"/>
              </a:lnSpc>
              <a:buClr>
                <a:srgbClr val="002955"/>
              </a:buClr>
              <a:buSzPct val="44000"/>
              <a:buFont typeface="Wingdings" pitchFamily="2" charset="2"/>
              <a:buChar char="l"/>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endParaRPr lang="en-US" sz="2800" dirty="0"/>
          </a:p>
        </p:txBody>
      </p:sp>
      <p:sp>
        <p:nvSpPr>
          <p:cNvPr id="7171" name="Rectangle 1"/>
          <p:cNvSpPr>
            <a:spLocks noGrp="1" noChangeArrowheads="1"/>
          </p:cNvSpPr>
          <p:nvPr>
            <p:ph type="title"/>
          </p:nvPr>
        </p:nvSpPr>
        <p:spPr>
          <a:xfrm>
            <a:off x="381000" y="381000"/>
            <a:ext cx="8228707" cy="1190997"/>
          </a:xfrm>
        </p:spPr>
        <p:txBody>
          <a:bodyPr>
            <a:normAutofit/>
          </a:bodyPr>
          <a:lstStyle/>
          <a:p>
            <a:pPr>
              <a:lnSpc>
                <a:spcPct val="92000"/>
              </a:lnSpc>
              <a:tabLst>
                <a:tab pos="660739" algn="l"/>
                <a:tab pos="1312550" algn="l"/>
                <a:tab pos="1973290" algn="l"/>
                <a:tab pos="2625100" algn="l"/>
                <a:tab pos="3285840" algn="l"/>
                <a:tab pos="3946580" algn="l"/>
                <a:tab pos="4598391" algn="l"/>
                <a:tab pos="5241272" algn="l"/>
                <a:tab pos="5910941" algn="l"/>
                <a:tab pos="6562751" algn="l"/>
                <a:tab pos="7232420" algn="l"/>
                <a:tab pos="7875301" algn="l"/>
              </a:tabLst>
              <a:defRPr/>
            </a:pPr>
            <a:r>
              <a:rPr lang="en-US" sz="4000" b="1" dirty="0">
                <a:sym typeface="UC Berkeley OS Sign"/>
              </a:rPr>
              <a:t>Academic and Personal Integrity</a:t>
            </a:r>
          </a:p>
        </p:txBody>
      </p:sp>
      <p:sp>
        <p:nvSpPr>
          <p:cNvPr id="7172" name="Text Box 6"/>
          <p:cNvSpPr txBox="1">
            <a:spLocks noChangeArrowheads="1"/>
          </p:cNvSpPr>
          <p:nvPr/>
        </p:nvSpPr>
        <p:spPr bwMode="auto">
          <a:xfrm>
            <a:off x="8772303" y="6594574"/>
            <a:ext cx="87064" cy="223242"/>
          </a:xfrm>
          <a:prstGeom prst="rect">
            <a:avLst/>
          </a:prstGeom>
          <a:noFill/>
          <a:ln w="12700">
            <a:noFill/>
            <a:miter lim="800000"/>
            <a:headEnd/>
            <a:tailEnd/>
          </a:ln>
        </p:spPr>
        <p:txBody>
          <a:bodyPr wrap="none" lIns="64291" tIns="32146" rIns="64291" bIns="32146"/>
          <a:lstStyle/>
          <a:p>
            <a:pPr algn="ctr"/>
            <a:fld id="{25E6FFFD-38D9-4C0C-960C-8E08C295169A}" type="slidenum">
              <a:rPr lang="en-US" sz="1500">
                <a:solidFill>
                  <a:srgbClr val="002955"/>
                </a:solidFill>
                <a:latin typeface="UC Berkeley OS Sign"/>
                <a:ea typeface="MS PGothic" pitchFamily="34" charset="-128"/>
                <a:sym typeface="UC Berkeley OS Sign"/>
              </a:rPr>
              <a:pPr algn="ctr"/>
              <a:t>18</a:t>
            </a:fld>
            <a:endParaRPr lang="en-US" sz="1500" dirty="0">
              <a:solidFill>
                <a:srgbClr val="002955"/>
              </a:solidFill>
              <a:latin typeface="UC Berkeley OS Sign"/>
              <a:ea typeface="MS PGothic" pitchFamily="34" charset="-128"/>
              <a:sym typeface="UC Berkeley OS Sign"/>
            </a:endParaRPr>
          </a:p>
        </p:txBody>
      </p:sp>
    </p:spTree>
    <p:extLst>
      <p:ext uri="{BB962C8B-B14F-4D97-AF65-F5344CB8AC3E}">
        <p14:creationId xmlns:p14="http://schemas.microsoft.com/office/powerpoint/2010/main" val="102032766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C2C7BA6-1546-45B8-8D82-9CE256A3E967}"/>
              </a:ext>
            </a:extLst>
          </p:cNvPr>
          <p:cNvPicPr>
            <a:picLocks noChangeAspect="1"/>
          </p:cNvPicPr>
          <p:nvPr/>
        </p:nvPicPr>
        <p:blipFill>
          <a:blip r:embed="rId2"/>
          <a:stretch>
            <a:fillRect/>
          </a:stretch>
        </p:blipFill>
        <p:spPr>
          <a:xfrm>
            <a:off x="2514600" y="228600"/>
            <a:ext cx="4024313" cy="4829176"/>
          </a:xfrm>
          <a:prstGeom prst="rect">
            <a:avLst/>
          </a:prstGeom>
        </p:spPr>
      </p:pic>
      <p:sp>
        <p:nvSpPr>
          <p:cNvPr id="7" name="TextBox 6">
            <a:extLst>
              <a:ext uri="{FF2B5EF4-FFF2-40B4-BE49-F238E27FC236}">
                <a16:creationId xmlns:a16="http://schemas.microsoft.com/office/drawing/2014/main" id="{B801B206-DE02-407D-B033-866771F08871}"/>
              </a:ext>
            </a:extLst>
          </p:cNvPr>
          <p:cNvSpPr txBox="1"/>
          <p:nvPr/>
        </p:nvSpPr>
        <p:spPr>
          <a:xfrm>
            <a:off x="1676400" y="5410200"/>
            <a:ext cx="7010400" cy="830997"/>
          </a:xfrm>
          <a:prstGeom prst="rect">
            <a:avLst/>
          </a:prstGeom>
          <a:noFill/>
        </p:spPr>
        <p:txBody>
          <a:bodyPr wrap="square" rtlCol="0">
            <a:spAutoFit/>
          </a:bodyPr>
          <a:lstStyle/>
          <a:p>
            <a:r>
              <a:rPr lang="en-US" sz="2400" dirty="0"/>
              <a:t>ZOOM LINK FOR COURSE (11am Pacific Tu and Th)</a:t>
            </a:r>
          </a:p>
          <a:p>
            <a:r>
              <a:rPr lang="en-US" sz="2400" dirty="0">
                <a:hlinkClick r:id="rId3"/>
              </a:rPr>
              <a:t>https://berkeley.zoom.us/j/93862065618</a:t>
            </a:r>
            <a:endParaRPr lang="en-US" sz="2400" dirty="0"/>
          </a:p>
        </p:txBody>
      </p:sp>
    </p:spTree>
    <p:extLst>
      <p:ext uri="{BB962C8B-B14F-4D97-AF65-F5344CB8AC3E}">
        <p14:creationId xmlns:p14="http://schemas.microsoft.com/office/powerpoint/2010/main" val="297665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69EE7B-4C13-44AC-BA80-4BB1A384D305}"/>
              </a:ext>
            </a:extLst>
          </p:cNvPr>
          <p:cNvSpPr txBox="1"/>
          <p:nvPr/>
        </p:nvSpPr>
        <p:spPr>
          <a:xfrm>
            <a:off x="1752600" y="457200"/>
            <a:ext cx="5334000" cy="5632311"/>
          </a:xfrm>
          <a:prstGeom prst="rect">
            <a:avLst/>
          </a:prstGeom>
          <a:noFill/>
        </p:spPr>
        <p:txBody>
          <a:bodyPr wrap="square" rtlCol="0">
            <a:spAutoFit/>
          </a:bodyPr>
          <a:lstStyle/>
          <a:p>
            <a:pPr algn="ctr"/>
            <a:r>
              <a:rPr lang="en-US" sz="6000" b="1" dirty="0"/>
              <a:t>The</a:t>
            </a:r>
            <a:br>
              <a:rPr lang="en-US" sz="6000" b="1" dirty="0"/>
            </a:br>
            <a:r>
              <a:rPr lang="en-US" sz="6000" b="1" dirty="0"/>
              <a:t> “Who Are You” Survey</a:t>
            </a:r>
          </a:p>
          <a:p>
            <a:pPr algn="ctr"/>
            <a:endParaRPr lang="en-US" sz="6000" b="1" dirty="0"/>
          </a:p>
          <a:p>
            <a:pPr algn="ctr"/>
            <a:r>
              <a:rPr lang="en-US" sz="6000" b="1" i="1" dirty="0">
                <a:solidFill>
                  <a:srgbClr val="FF0000"/>
                </a:solidFill>
              </a:rPr>
              <a:t>Making Sense of the Students</a:t>
            </a:r>
          </a:p>
        </p:txBody>
      </p:sp>
    </p:spTree>
    <p:extLst>
      <p:ext uri="{BB962C8B-B14F-4D97-AF65-F5344CB8AC3E}">
        <p14:creationId xmlns:p14="http://schemas.microsoft.com/office/powerpoint/2010/main" val="394567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685800" y="409203"/>
            <a:ext cx="8229600" cy="1190997"/>
          </a:xfrm>
          <a:prstGeom prst="rect">
            <a:avLst/>
          </a:prstGeom>
        </p:spPr>
        <p:txBody>
          <a:bodyPr lIns="64291" tIns="32146" rIns="64291" bIns="32146"/>
          <a:lstStyle/>
          <a:p>
            <a:pPr algn="ct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b="1" dirty="0">
                <a:latin typeface="+mj-lt"/>
                <a:ea typeface="+mj-ea"/>
                <a:cs typeface="+mj-cs"/>
                <a:sym typeface="UC Berkeley OS Sign"/>
              </a:rPr>
              <a:t>Who Are You (survey, N=23)</a:t>
            </a:r>
          </a:p>
        </p:txBody>
      </p:sp>
      <p:sp>
        <p:nvSpPr>
          <p:cNvPr id="6" name="Rectangle 5"/>
          <p:cNvSpPr/>
          <p:nvPr/>
        </p:nvSpPr>
        <p:spPr>
          <a:xfrm>
            <a:off x="381000" y="1039678"/>
            <a:ext cx="8305800" cy="4018823"/>
          </a:xfrm>
          <a:prstGeom prst="rect">
            <a:avLst/>
          </a:prstGeom>
        </p:spPr>
        <p:txBody>
          <a:bodyPr wrap="square" lIns="64291" tIns="32146" rIns="64291" bIns="32146">
            <a:spAutoFit/>
          </a:bodyPr>
          <a:lstStyle/>
          <a:p>
            <a:pPr marL="160729" indent="-160729">
              <a:lnSpc>
                <a:spcPct val="150000"/>
              </a:lnSpc>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1000" dirty="0"/>
              <a:t> </a:t>
            </a:r>
            <a:endParaRPr lang="en-US" sz="2800" dirty="0"/>
          </a:p>
          <a:p>
            <a:pPr marL="342900" indent="-342900">
              <a:lnSpc>
                <a:spcPct val="80000"/>
              </a:lnSpc>
              <a:spcBef>
                <a:spcPct val="20000"/>
              </a:spcBef>
              <a:spcAft>
                <a:spcPts val="1266"/>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000" dirty="0"/>
              <a:t>You are all juniors or seniors; mostly CogSci majors (18); many are Data Science (8) ; 5 are “Other”</a:t>
            </a:r>
          </a:p>
          <a:p>
            <a:pPr marL="342900" indent="-342900">
              <a:lnSpc>
                <a:spcPct val="80000"/>
              </a:lnSpc>
              <a:spcBef>
                <a:spcPct val="20000"/>
              </a:spcBef>
              <a:spcAft>
                <a:spcPts val="1266"/>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000" dirty="0"/>
              <a:t>About half of you have cogsci-relevant work or internship experience;  most common:</a:t>
            </a:r>
          </a:p>
          <a:p>
            <a:pPr marL="800100" lvl="1" indent="-342900">
              <a:lnSpc>
                <a:spcPct val="80000"/>
              </a:lnSpc>
              <a:spcBef>
                <a:spcPct val="20000"/>
              </a:spcBef>
              <a:spcAft>
                <a:spcPts val="1266"/>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000" dirty="0"/>
              <a:t>UX/experience design</a:t>
            </a:r>
          </a:p>
          <a:p>
            <a:pPr marL="800100" lvl="1" indent="-342900">
              <a:lnSpc>
                <a:spcPct val="80000"/>
              </a:lnSpc>
              <a:spcBef>
                <a:spcPct val="20000"/>
              </a:spcBef>
              <a:spcAft>
                <a:spcPts val="1266"/>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000" dirty="0"/>
              <a:t>Product management/marketing</a:t>
            </a:r>
          </a:p>
          <a:p>
            <a:pPr marL="800100" lvl="1" indent="-342900">
              <a:lnSpc>
                <a:spcPct val="80000"/>
              </a:lnSpc>
              <a:spcBef>
                <a:spcPct val="20000"/>
              </a:spcBef>
              <a:spcAft>
                <a:spcPts val="1266"/>
              </a:spcAft>
              <a:buClr>
                <a:srgbClr val="002955"/>
              </a:buClr>
              <a:buSzPct val="44000"/>
              <a:buFont typeface="Arial" pitchFamily="34" charset="0"/>
              <a:buChar char="•"/>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000" dirty="0"/>
              <a:t>Lab research assistant</a:t>
            </a:r>
          </a:p>
        </p:txBody>
      </p:sp>
    </p:spTree>
    <p:extLst>
      <p:ext uri="{BB962C8B-B14F-4D97-AF65-F5344CB8AC3E}">
        <p14:creationId xmlns:p14="http://schemas.microsoft.com/office/powerpoint/2010/main" val="3287701903"/>
      </p:ext>
    </p:extLst>
  </p:cSld>
  <p:clrMapOvr>
    <a:masterClrMapping/>
  </p:clrMapOvr>
  <p:transition advTm="459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7CC2-FC12-436D-B9B8-1746A9BE069F}"/>
              </a:ext>
            </a:extLst>
          </p:cNvPr>
          <p:cNvSpPr>
            <a:spLocks noGrp="1"/>
          </p:cNvSpPr>
          <p:nvPr>
            <p:ph type="title"/>
          </p:nvPr>
        </p:nvSpPr>
        <p:spPr>
          <a:xfrm>
            <a:off x="457200" y="22355"/>
            <a:ext cx="8229600" cy="1143000"/>
          </a:xfrm>
        </p:spPr>
        <p:txBody>
          <a:bodyPr/>
          <a:lstStyle/>
          <a:p>
            <a:pPr>
              <a:lnSpc>
                <a:spcPct val="92000"/>
              </a:lnSpc>
              <a:tabLst>
                <a:tab pos="660773" algn="l"/>
                <a:tab pos="1312617" algn="l"/>
                <a:tab pos="1973391" algn="l"/>
                <a:tab pos="2625235" algn="l"/>
                <a:tab pos="3286008" algn="l"/>
                <a:tab pos="3946782" algn="l"/>
                <a:tab pos="4598626" algn="l"/>
                <a:tab pos="5241540" algn="l"/>
                <a:tab pos="5911243" algn="l"/>
                <a:tab pos="6563087" algn="l"/>
                <a:tab pos="7232790" algn="l"/>
                <a:tab pos="7875704" algn="l"/>
              </a:tabLst>
              <a:defRPr/>
            </a:pPr>
            <a:r>
              <a:rPr lang="en-US" sz="3600" b="1" dirty="0"/>
              <a:t>Discipline Interests / Expertise </a:t>
            </a:r>
          </a:p>
        </p:txBody>
      </p:sp>
      <p:pic>
        <p:nvPicPr>
          <p:cNvPr id="11" name="Picture 10" descr="Chart, bar chart&#10;&#10;Description automatically generated">
            <a:extLst>
              <a:ext uri="{FF2B5EF4-FFF2-40B4-BE49-F238E27FC236}">
                <a16:creationId xmlns:a16="http://schemas.microsoft.com/office/drawing/2014/main" id="{26C8EBDB-ECD5-400A-A72D-C7D2AF2CA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252537"/>
            <a:ext cx="7353300" cy="2771775"/>
          </a:xfrm>
          <a:prstGeom prst="rect">
            <a:avLst/>
          </a:prstGeom>
        </p:spPr>
      </p:pic>
      <p:pic>
        <p:nvPicPr>
          <p:cNvPr id="13" name="Picture 12" descr="Chart, bar chart&#10;&#10;Description automatically generated">
            <a:extLst>
              <a:ext uri="{FF2B5EF4-FFF2-40B4-BE49-F238E27FC236}">
                <a16:creationId xmlns:a16="http://schemas.microsoft.com/office/drawing/2014/main" id="{21401C17-FD6E-4FC0-81AC-32F46EDFA3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1600" y="4008761"/>
            <a:ext cx="5505450" cy="2805113"/>
          </a:xfrm>
          <a:prstGeom prst="rect">
            <a:avLst/>
          </a:prstGeom>
        </p:spPr>
      </p:pic>
    </p:spTree>
    <p:extLst>
      <p:ext uri="{BB962C8B-B14F-4D97-AF65-F5344CB8AC3E}">
        <p14:creationId xmlns:p14="http://schemas.microsoft.com/office/powerpoint/2010/main" val="425689147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2DFB-EE28-48F1-B94B-D02E007D68CE}"/>
              </a:ext>
            </a:extLst>
          </p:cNvPr>
          <p:cNvSpPr>
            <a:spLocks noGrp="1"/>
          </p:cNvSpPr>
          <p:nvPr>
            <p:ph type="title"/>
          </p:nvPr>
        </p:nvSpPr>
        <p:spPr/>
        <p:txBody>
          <a:bodyPr/>
          <a:lstStyle/>
          <a:p>
            <a:r>
              <a:rPr lang="en-US" b="1" dirty="0"/>
              <a:t>Disciplines Sorted by # of #1s</a:t>
            </a:r>
          </a:p>
        </p:txBody>
      </p:sp>
      <p:pic>
        <p:nvPicPr>
          <p:cNvPr id="5" name="Picture 4" descr="Chart, bar chart&#10;&#10;Description automatically generated">
            <a:extLst>
              <a:ext uri="{FF2B5EF4-FFF2-40B4-BE49-F238E27FC236}">
                <a16:creationId xmlns:a16="http://schemas.microsoft.com/office/drawing/2014/main" id="{2E9CE3F9-5C68-4400-B12F-1F8CDFDFB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371600"/>
            <a:ext cx="9096375" cy="5324475"/>
          </a:xfrm>
          <a:prstGeom prst="rect">
            <a:avLst/>
          </a:prstGeom>
        </p:spPr>
      </p:pic>
    </p:spTree>
    <p:extLst>
      <p:ext uri="{BB962C8B-B14F-4D97-AF65-F5344CB8AC3E}">
        <p14:creationId xmlns:p14="http://schemas.microsoft.com/office/powerpoint/2010/main" val="59274052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39B79E-C00C-43C9-B2A8-9EFE99501BA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00200"/>
            <a:ext cx="8229600" cy="4484132"/>
          </a:xfrm>
        </p:spPr>
      </p:pic>
      <p:sp>
        <p:nvSpPr>
          <p:cNvPr id="4" name="Title 1">
            <a:extLst>
              <a:ext uri="{FF2B5EF4-FFF2-40B4-BE49-F238E27FC236}">
                <a16:creationId xmlns:a16="http://schemas.microsoft.com/office/drawing/2014/main" id="{9DE7D2F6-59B2-4C6B-A2A0-26401F746D40}"/>
              </a:ext>
            </a:extLst>
          </p:cNvPr>
          <p:cNvSpPr txBox="1">
            <a:spLocks/>
          </p:cNvSpPr>
          <p:nvPr/>
        </p:nvSpPr>
        <p:spPr>
          <a:xfrm>
            <a:off x="6096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Students Sorted by # of #1s</a:t>
            </a:r>
          </a:p>
        </p:txBody>
      </p:sp>
    </p:spTree>
    <p:extLst>
      <p:ext uri="{BB962C8B-B14F-4D97-AF65-F5344CB8AC3E}">
        <p14:creationId xmlns:p14="http://schemas.microsoft.com/office/powerpoint/2010/main" val="944929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chart&#10;&#10;Description automatically generated">
            <a:extLst>
              <a:ext uri="{FF2B5EF4-FFF2-40B4-BE49-F238E27FC236}">
                <a16:creationId xmlns:a16="http://schemas.microsoft.com/office/drawing/2014/main" id="{39EEB329-C236-459E-A32B-DFCB3183DE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524000"/>
            <a:ext cx="7336606" cy="5129015"/>
          </a:xfrm>
        </p:spPr>
      </p:pic>
      <p:sp>
        <p:nvSpPr>
          <p:cNvPr id="3" name="Title 1">
            <a:extLst>
              <a:ext uri="{FF2B5EF4-FFF2-40B4-BE49-F238E27FC236}">
                <a16:creationId xmlns:a16="http://schemas.microsoft.com/office/drawing/2014/main" id="{1AC41B43-E9BD-4B8C-B3B0-C2301B647921}"/>
              </a:ext>
            </a:extLst>
          </p:cNvPr>
          <p:cNvSpPr txBox="1">
            <a:spLocks/>
          </p:cNvSpPr>
          <p:nvPr/>
        </p:nvSpPr>
        <p:spPr>
          <a:xfrm>
            <a:off x="544103" y="304800"/>
            <a:ext cx="8229600" cy="1143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Correlations Between Discipline Pairs</a:t>
            </a:r>
          </a:p>
        </p:txBody>
      </p:sp>
    </p:spTree>
    <p:extLst>
      <p:ext uri="{BB962C8B-B14F-4D97-AF65-F5344CB8AC3E}">
        <p14:creationId xmlns:p14="http://schemas.microsoft.com/office/powerpoint/2010/main" val="3967894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CD22-E3F5-48C8-8A39-0E2EBA9F67A1}"/>
              </a:ext>
            </a:extLst>
          </p:cNvPr>
          <p:cNvSpPr>
            <a:spLocks noGrp="1"/>
          </p:cNvSpPr>
          <p:nvPr>
            <p:ph type="title"/>
          </p:nvPr>
        </p:nvSpPr>
        <p:spPr/>
        <p:txBody>
          <a:bodyPr>
            <a:normAutofit/>
          </a:bodyPr>
          <a:lstStyle/>
          <a:p>
            <a:r>
              <a:rPr lang="en-US" b="1" dirty="0"/>
              <a:t>Our Analysis</a:t>
            </a:r>
          </a:p>
        </p:txBody>
      </p:sp>
      <p:sp>
        <p:nvSpPr>
          <p:cNvPr id="3" name="Content Placeholder 2">
            <a:extLst>
              <a:ext uri="{FF2B5EF4-FFF2-40B4-BE49-F238E27FC236}">
                <a16:creationId xmlns:a16="http://schemas.microsoft.com/office/drawing/2014/main" id="{F42AF6BF-467B-4B5A-824E-F607FF8E5125}"/>
              </a:ext>
            </a:extLst>
          </p:cNvPr>
          <p:cNvSpPr>
            <a:spLocks noGrp="1"/>
          </p:cNvSpPr>
          <p:nvPr>
            <p:ph idx="1"/>
          </p:nvPr>
        </p:nvSpPr>
        <p:spPr>
          <a:xfrm>
            <a:off x="266700" y="1386536"/>
            <a:ext cx="8610600" cy="4525963"/>
          </a:xfrm>
        </p:spPr>
        <p:txBody>
          <a:bodyPr>
            <a:normAutofit fontScale="92500"/>
          </a:bodyPr>
          <a:lstStyle/>
          <a:p>
            <a:r>
              <a:rPr lang="en-US" dirty="0"/>
              <a:t>23 students rated themselves on 9 disciplines</a:t>
            </a:r>
          </a:p>
          <a:p>
            <a:r>
              <a:rPr lang="en-US" dirty="0"/>
              <a:t>For each of the 36 pairs of disciplines, we calculated the correlation coefficient between the two sets of 23 ratings (using the 1 ratings only) as an estimate of how well the disciplines “go together”</a:t>
            </a:r>
          </a:p>
          <a:p>
            <a:r>
              <a:rPr lang="en-US" dirty="0"/>
              <a:t>Caveats:  very small sample;  it would have been better to use every rating (1, 2, or 3) instead of just the 1s</a:t>
            </a:r>
          </a:p>
          <a:p>
            <a:r>
              <a:rPr lang="en-US" dirty="0"/>
              <a:t>But the results have some “face validity”</a:t>
            </a:r>
          </a:p>
        </p:txBody>
      </p:sp>
    </p:spTree>
    <p:extLst>
      <p:ext uri="{BB962C8B-B14F-4D97-AF65-F5344CB8AC3E}">
        <p14:creationId xmlns:p14="http://schemas.microsoft.com/office/powerpoint/2010/main" val="26753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CD22-E3F5-48C8-8A39-0E2EBA9F67A1}"/>
              </a:ext>
            </a:extLst>
          </p:cNvPr>
          <p:cNvSpPr>
            <a:spLocks noGrp="1"/>
          </p:cNvSpPr>
          <p:nvPr>
            <p:ph type="title"/>
          </p:nvPr>
        </p:nvSpPr>
        <p:spPr/>
        <p:txBody>
          <a:bodyPr>
            <a:normAutofit fontScale="90000"/>
          </a:bodyPr>
          <a:lstStyle/>
          <a:p>
            <a:r>
              <a:rPr lang="en-US" b="1" dirty="0"/>
              <a:t>What the Correlation Matrix Shows…</a:t>
            </a:r>
          </a:p>
        </p:txBody>
      </p:sp>
      <p:sp>
        <p:nvSpPr>
          <p:cNvPr id="3" name="Content Placeholder 2">
            <a:extLst>
              <a:ext uri="{FF2B5EF4-FFF2-40B4-BE49-F238E27FC236}">
                <a16:creationId xmlns:a16="http://schemas.microsoft.com/office/drawing/2014/main" id="{F42AF6BF-467B-4B5A-824E-F607FF8E5125}"/>
              </a:ext>
            </a:extLst>
          </p:cNvPr>
          <p:cNvSpPr>
            <a:spLocks noGrp="1"/>
          </p:cNvSpPr>
          <p:nvPr>
            <p:ph idx="1"/>
          </p:nvPr>
        </p:nvSpPr>
        <p:spPr/>
        <p:txBody>
          <a:bodyPr/>
          <a:lstStyle/>
          <a:p>
            <a:r>
              <a:rPr lang="en-US" dirty="0"/>
              <a:t>Some pairs of disciplines “go together” more than others in the respect that if you have interests/expertise in one you are likely to have them in the other</a:t>
            </a:r>
          </a:p>
          <a:p>
            <a:r>
              <a:rPr lang="en-US" dirty="0"/>
              <a:t>And the inverse is also true; some disciplines don’t seem to go together very much</a:t>
            </a:r>
          </a:p>
          <a:p>
            <a:r>
              <a:rPr lang="en-US" dirty="0"/>
              <a:t>Go Together:  CS and DS, Design and Psych</a:t>
            </a:r>
          </a:p>
          <a:p>
            <a:r>
              <a:rPr lang="en-US" dirty="0"/>
              <a:t>No Go:  DS and Anthro, CS and Psych</a:t>
            </a:r>
          </a:p>
          <a:p>
            <a:endParaRPr lang="en-US" dirty="0"/>
          </a:p>
        </p:txBody>
      </p:sp>
    </p:spTree>
    <p:extLst>
      <p:ext uri="{BB962C8B-B14F-4D97-AF65-F5344CB8AC3E}">
        <p14:creationId xmlns:p14="http://schemas.microsoft.com/office/powerpoint/2010/main" val="621436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929</Words>
  <Application>Microsoft Office PowerPoint</Application>
  <PresentationFormat>On-screen Show (4:3)</PresentationFormat>
  <Paragraphs>103</Paragraphs>
  <Slides>19</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UC Berkeley OS Sign</vt:lpstr>
      <vt:lpstr>Wingdings</vt:lpstr>
      <vt:lpstr>Office Theme</vt:lpstr>
      <vt:lpstr>CogSci 150 “Sensemaking and Organizing” Spring 2022</vt:lpstr>
      <vt:lpstr>PowerPoint Presentation</vt:lpstr>
      <vt:lpstr>PowerPoint Presentation</vt:lpstr>
      <vt:lpstr>Discipline Interests / Expertise </vt:lpstr>
      <vt:lpstr>Disciplines Sorted by # of #1s</vt:lpstr>
      <vt:lpstr>PowerPoint Presentation</vt:lpstr>
      <vt:lpstr>PowerPoint Presentation</vt:lpstr>
      <vt:lpstr>Our Analysis</vt:lpstr>
      <vt:lpstr>What the Correlation Matrix Shows…</vt:lpstr>
      <vt:lpstr>PowerPoint Presentation</vt:lpstr>
      <vt:lpstr>PowerPoint Presentation</vt:lpstr>
      <vt:lpstr>Class Preparation and Participation</vt:lpstr>
      <vt:lpstr>PowerPoint Presentation</vt:lpstr>
      <vt:lpstr>Assignments, Exam, Grading</vt:lpstr>
      <vt:lpstr>Your Case Study</vt:lpstr>
      <vt:lpstr>Other Class Policies and Expectations</vt:lpstr>
      <vt:lpstr>Friday Discussion Sections</vt:lpstr>
      <vt:lpstr>Academic and Personal Integrity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2020-11-20T21:24:59Z</dcterms:created>
  <dcterms:modified xsi:type="dcterms:W3CDTF">2022-01-18T22:35:12Z</dcterms:modified>
</cp:coreProperties>
</file>