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1"/>
  </p:notesMasterIdLst>
  <p:sldIdLst>
    <p:sldId id="697" r:id="rId2"/>
    <p:sldId id="540" r:id="rId3"/>
    <p:sldId id="550" r:id="rId4"/>
    <p:sldId id="718" r:id="rId5"/>
    <p:sldId id="733" r:id="rId6"/>
    <p:sldId id="699" r:id="rId7"/>
    <p:sldId id="535" r:id="rId8"/>
    <p:sldId id="752" r:id="rId9"/>
    <p:sldId id="753" r:id="rId10"/>
    <p:sldId id="712" r:id="rId11"/>
    <p:sldId id="713" r:id="rId12"/>
    <p:sldId id="748" r:id="rId13"/>
    <p:sldId id="720" r:id="rId14"/>
    <p:sldId id="579" r:id="rId15"/>
    <p:sldId id="760" r:id="rId16"/>
    <p:sldId id="700" r:id="rId17"/>
    <p:sldId id="726" r:id="rId18"/>
    <p:sldId id="722" r:id="rId19"/>
    <p:sldId id="536" r:id="rId20"/>
    <p:sldId id="759" r:id="rId21"/>
    <p:sldId id="756" r:id="rId22"/>
    <p:sldId id="701" r:id="rId23"/>
    <p:sldId id="749" r:id="rId24"/>
    <p:sldId id="761" r:id="rId25"/>
    <p:sldId id="762" r:id="rId26"/>
    <p:sldId id="750" r:id="rId27"/>
    <p:sldId id="728" r:id="rId28"/>
    <p:sldId id="729" r:id="rId29"/>
    <p:sldId id="737" r:id="rId30"/>
    <p:sldId id="721" r:id="rId31"/>
    <p:sldId id="598" r:id="rId32"/>
    <p:sldId id="763" r:id="rId33"/>
    <p:sldId id="618" r:id="rId34"/>
    <p:sldId id="723" r:id="rId35"/>
    <p:sldId id="754" r:id="rId36"/>
    <p:sldId id="725" r:id="rId37"/>
    <p:sldId id="719" r:id="rId38"/>
    <p:sldId id="580" r:id="rId39"/>
    <p:sldId id="764" r:id="rId40"/>
    <p:sldId id="766" r:id="rId41"/>
    <p:sldId id="765" r:id="rId42"/>
    <p:sldId id="320" r:id="rId43"/>
    <p:sldId id="286" r:id="rId44"/>
    <p:sldId id="287" r:id="rId45"/>
    <p:sldId id="288" r:id="rId46"/>
    <p:sldId id="731" r:id="rId47"/>
    <p:sldId id="727" r:id="rId48"/>
    <p:sldId id="576" r:id="rId49"/>
    <p:sldId id="330" r:id="rId50"/>
    <p:sldId id="331" r:id="rId51"/>
    <p:sldId id="332" r:id="rId52"/>
    <p:sldId id="333" r:id="rId53"/>
    <p:sldId id="772" r:id="rId54"/>
    <p:sldId id="773" r:id="rId55"/>
    <p:sldId id="356" r:id="rId56"/>
    <p:sldId id="686" r:id="rId57"/>
    <p:sldId id="739" r:id="rId58"/>
    <p:sldId id="715" r:id="rId59"/>
    <p:sldId id="716" r:id="rId60"/>
    <p:sldId id="523" r:id="rId61"/>
    <p:sldId id="557" r:id="rId62"/>
    <p:sldId id="558" r:id="rId63"/>
    <p:sldId id="735" r:id="rId64"/>
    <p:sldId id="767" r:id="rId65"/>
    <p:sldId id="768" r:id="rId66"/>
    <p:sldId id="769" r:id="rId67"/>
    <p:sldId id="770" r:id="rId68"/>
    <p:sldId id="771" r:id="rId69"/>
    <p:sldId id="584" r:id="rId7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71" autoAdjust="0"/>
    <p:restoredTop sz="64801" autoAdjust="0"/>
  </p:normalViewPr>
  <p:slideViewPr>
    <p:cSldViewPr>
      <p:cViewPr varScale="1">
        <p:scale>
          <a:sx n="55" d="100"/>
          <a:sy n="55" d="100"/>
        </p:scale>
        <p:origin x="2430" y="33"/>
      </p:cViewPr>
      <p:guideLst>
        <p:guide orient="horz" pos="2160"/>
        <p:guide pos="2880"/>
      </p:guideLst>
    </p:cSldViewPr>
  </p:slideViewPr>
  <p:outlineViewPr>
    <p:cViewPr>
      <p:scale>
        <a:sx n="33" d="100"/>
        <a:sy n="33" d="100"/>
      </p:scale>
      <p:origin x="0" y="-6869"/>
    </p:cViewPr>
  </p:outlineViewPr>
  <p:notesTextViewPr>
    <p:cViewPr>
      <p:scale>
        <a:sx n="3" d="2"/>
        <a:sy n="3" d="2"/>
      </p:scale>
      <p:origin x="0" y="0"/>
    </p:cViewPr>
  </p:notesTextViewPr>
  <p:sorterViewPr>
    <p:cViewPr varScale="1">
      <p:scale>
        <a:sx n="1" d="1"/>
        <a:sy n="1" d="1"/>
      </p:scale>
      <p:origin x="0" y="0"/>
    </p:cViewPr>
  </p:sorterViewPr>
  <p:notesViewPr>
    <p:cSldViewPr>
      <p:cViewPr>
        <p:scale>
          <a:sx n="66" d="100"/>
          <a:sy n="66" d="100"/>
        </p:scale>
        <p:origin x="2910" y="1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1/24/2022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16549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11</a:t>
            </a:fld>
            <a:endParaRPr lang="en-US" dirty="0"/>
          </a:p>
        </p:txBody>
      </p:sp>
    </p:spTree>
    <p:extLst>
      <p:ext uri="{BB962C8B-B14F-4D97-AF65-F5344CB8AC3E}">
        <p14:creationId xmlns:p14="http://schemas.microsoft.com/office/powerpoint/2010/main" val="2566146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352682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13</a:t>
            </a:fld>
            <a:endParaRPr lang="en-US" dirty="0"/>
          </a:p>
        </p:txBody>
      </p:sp>
    </p:spTree>
    <p:extLst>
      <p:ext uri="{BB962C8B-B14F-4D97-AF65-F5344CB8AC3E}">
        <p14:creationId xmlns:p14="http://schemas.microsoft.com/office/powerpoint/2010/main" val="35872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1654957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975506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3873049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3645253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49560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13360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86541FB-46AF-4C98-9ABD-0C58A8A02BC4}" type="slidenum">
              <a:rPr lang="en-US" smtClean="0"/>
              <a:pPr>
                <a:defRPr/>
              </a:pPr>
              <a:t>2</a:t>
            </a:fld>
            <a:endParaRPr lang="en-US" dirty="0"/>
          </a:p>
        </p:txBody>
      </p:sp>
    </p:spTree>
    <p:extLst>
      <p:ext uri="{BB962C8B-B14F-4D97-AF65-F5344CB8AC3E}">
        <p14:creationId xmlns:p14="http://schemas.microsoft.com/office/powerpoint/2010/main" val="2107125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3424579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285771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752371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3459608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2724766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3700033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1976057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27</a:t>
            </a:fld>
            <a:endParaRPr lang="en-US" dirty="0"/>
          </a:p>
        </p:txBody>
      </p:sp>
    </p:spTree>
    <p:extLst>
      <p:ext uri="{BB962C8B-B14F-4D97-AF65-F5344CB8AC3E}">
        <p14:creationId xmlns:p14="http://schemas.microsoft.com/office/powerpoint/2010/main" val="3170965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1245404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4136528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3</a:t>
            </a:fld>
            <a:endParaRPr lang="en-US" dirty="0"/>
          </a:p>
        </p:txBody>
      </p:sp>
    </p:spTree>
    <p:extLst>
      <p:ext uri="{BB962C8B-B14F-4D97-AF65-F5344CB8AC3E}">
        <p14:creationId xmlns:p14="http://schemas.microsoft.com/office/powerpoint/2010/main" val="139687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30</a:t>
            </a:fld>
            <a:endParaRPr lang="en-US" dirty="0"/>
          </a:p>
        </p:txBody>
      </p:sp>
    </p:spTree>
    <p:extLst>
      <p:ext uri="{BB962C8B-B14F-4D97-AF65-F5344CB8AC3E}">
        <p14:creationId xmlns:p14="http://schemas.microsoft.com/office/powerpoint/2010/main" val="4175541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AE88ADB-39F4-4DE7-86AC-3699CB681B69}" type="slidenum">
              <a:rPr lang="en-US" smtClean="0"/>
              <a:pPr>
                <a:defRPr/>
              </a:pPr>
              <a:t>31</a:t>
            </a:fld>
            <a:endParaRPr lang="en-US" dirty="0"/>
          </a:p>
        </p:txBody>
      </p:sp>
    </p:spTree>
    <p:extLst>
      <p:ext uri="{BB962C8B-B14F-4D97-AF65-F5344CB8AC3E}">
        <p14:creationId xmlns:p14="http://schemas.microsoft.com/office/powerpoint/2010/main" val="518556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1195628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33</a:t>
            </a:fld>
            <a:endParaRPr lang="en-US"/>
          </a:p>
        </p:txBody>
      </p:sp>
    </p:spTree>
    <p:extLst>
      <p:ext uri="{BB962C8B-B14F-4D97-AF65-F5344CB8AC3E}">
        <p14:creationId xmlns:p14="http://schemas.microsoft.com/office/powerpoint/2010/main" val="2565452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1674176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1661955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a:p>
        </p:txBody>
      </p:sp>
    </p:spTree>
    <p:extLst>
      <p:ext uri="{BB962C8B-B14F-4D97-AF65-F5344CB8AC3E}">
        <p14:creationId xmlns:p14="http://schemas.microsoft.com/office/powerpoint/2010/main" val="3614984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37</a:t>
            </a:fld>
            <a:endParaRPr lang="en-US" dirty="0"/>
          </a:p>
        </p:txBody>
      </p:sp>
    </p:spTree>
    <p:extLst>
      <p:ext uri="{BB962C8B-B14F-4D97-AF65-F5344CB8AC3E}">
        <p14:creationId xmlns:p14="http://schemas.microsoft.com/office/powerpoint/2010/main" val="1534842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3708731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163176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3286930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2107002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41</a:t>
            </a:fld>
            <a:endParaRPr lang="en-US" dirty="0"/>
          </a:p>
        </p:txBody>
      </p:sp>
    </p:spTree>
    <p:extLst>
      <p:ext uri="{BB962C8B-B14F-4D97-AF65-F5344CB8AC3E}">
        <p14:creationId xmlns:p14="http://schemas.microsoft.com/office/powerpoint/2010/main" val="3583027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6C153E46-32D7-42AF-A692-327295DC85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840CA324-F3BB-48F6-85EA-8D6D9A326A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3941258C-39EA-416B-9719-EA53A3E85B0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defRPr>
                <a:solidFill>
                  <a:schemeClr val="tx1"/>
                </a:solidFill>
                <a:latin typeface="Arial" panose="020B0604020202020204" pitchFamily="34" charset="0"/>
              </a:defRPr>
            </a:lvl1pPr>
            <a:lvl2pPr marL="755650" indent="-290513" defTabSz="465138">
              <a:defRPr>
                <a:solidFill>
                  <a:schemeClr val="tx1"/>
                </a:solidFill>
                <a:latin typeface="Arial" panose="020B0604020202020204" pitchFamily="34" charset="0"/>
              </a:defRPr>
            </a:lvl2pPr>
            <a:lvl3pPr marL="1163638" indent="-233363" defTabSz="465138">
              <a:defRPr>
                <a:solidFill>
                  <a:schemeClr val="tx1"/>
                </a:solidFill>
                <a:latin typeface="Arial" panose="020B0604020202020204" pitchFamily="34" charset="0"/>
              </a:defRPr>
            </a:lvl3pPr>
            <a:lvl4pPr marL="1628775" indent="-233363" defTabSz="465138">
              <a:defRPr>
                <a:solidFill>
                  <a:schemeClr val="tx1"/>
                </a:solidFill>
                <a:latin typeface="Arial" panose="020B0604020202020204" pitchFamily="34" charset="0"/>
              </a:defRPr>
            </a:lvl4pPr>
            <a:lvl5pPr marL="2093913" indent="-233363" defTabSz="465138">
              <a:defRPr>
                <a:solidFill>
                  <a:schemeClr val="tx1"/>
                </a:solidFill>
                <a:latin typeface="Arial" panose="020B0604020202020204" pitchFamily="34" charset="0"/>
              </a:defRPr>
            </a:lvl5pPr>
            <a:lvl6pPr marL="2551113" indent="-233363" defTabSz="465138" eaLnBrk="0" fontAlgn="base" hangingPunct="0">
              <a:spcBef>
                <a:spcPct val="0"/>
              </a:spcBef>
              <a:spcAft>
                <a:spcPct val="0"/>
              </a:spcAft>
              <a:defRPr>
                <a:solidFill>
                  <a:schemeClr val="tx1"/>
                </a:solidFill>
                <a:latin typeface="Arial" panose="020B0604020202020204" pitchFamily="34" charset="0"/>
              </a:defRPr>
            </a:lvl6pPr>
            <a:lvl7pPr marL="3008313" indent="-233363" defTabSz="465138" eaLnBrk="0" fontAlgn="base" hangingPunct="0">
              <a:spcBef>
                <a:spcPct val="0"/>
              </a:spcBef>
              <a:spcAft>
                <a:spcPct val="0"/>
              </a:spcAft>
              <a:defRPr>
                <a:solidFill>
                  <a:schemeClr val="tx1"/>
                </a:solidFill>
                <a:latin typeface="Arial" panose="020B0604020202020204" pitchFamily="34" charset="0"/>
              </a:defRPr>
            </a:lvl7pPr>
            <a:lvl8pPr marL="3465513" indent="-233363" defTabSz="465138" eaLnBrk="0" fontAlgn="base" hangingPunct="0">
              <a:spcBef>
                <a:spcPct val="0"/>
              </a:spcBef>
              <a:spcAft>
                <a:spcPct val="0"/>
              </a:spcAft>
              <a:defRPr>
                <a:solidFill>
                  <a:schemeClr val="tx1"/>
                </a:solidFill>
                <a:latin typeface="Arial" panose="020B0604020202020204" pitchFamily="34" charset="0"/>
              </a:defRPr>
            </a:lvl8pPr>
            <a:lvl9pPr marL="3922713" indent="-233363" defTabSz="465138" eaLnBrk="0" fontAlgn="base" hangingPunct="0">
              <a:spcBef>
                <a:spcPct val="0"/>
              </a:spcBef>
              <a:spcAft>
                <a:spcPct val="0"/>
              </a:spcAft>
              <a:defRPr>
                <a:solidFill>
                  <a:schemeClr val="tx1"/>
                </a:solidFill>
                <a:latin typeface="Arial" panose="020B0604020202020204" pitchFamily="34" charset="0"/>
              </a:defRPr>
            </a:lvl9pPr>
          </a:lstStyle>
          <a:p>
            <a:fld id="{B299EFA1-B521-4480-A0E0-05E56FA4F1B1}" type="slidenum">
              <a:rPr lang="en-US" altLang="en-US" smtClean="0">
                <a:latin typeface="Calibri" panose="020F0502020204030204" pitchFamily="34" charset="0"/>
              </a:rPr>
              <a:pPr/>
              <a:t>42</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E0A38FA0-A118-4F62-9360-E3057D3798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D152B85D-153D-4BB8-BFD2-8E855216809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8BCB0AC3-1251-4A4D-92C3-7D40D049FA5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defRPr>
                <a:solidFill>
                  <a:schemeClr val="tx1"/>
                </a:solidFill>
                <a:latin typeface="Arial" panose="020B0604020202020204" pitchFamily="34" charset="0"/>
              </a:defRPr>
            </a:lvl1pPr>
            <a:lvl2pPr marL="755650" indent="-290513" defTabSz="465138">
              <a:defRPr>
                <a:solidFill>
                  <a:schemeClr val="tx1"/>
                </a:solidFill>
                <a:latin typeface="Arial" panose="020B0604020202020204" pitchFamily="34" charset="0"/>
              </a:defRPr>
            </a:lvl2pPr>
            <a:lvl3pPr marL="1163638" indent="-233363" defTabSz="465138">
              <a:defRPr>
                <a:solidFill>
                  <a:schemeClr val="tx1"/>
                </a:solidFill>
                <a:latin typeface="Arial" panose="020B0604020202020204" pitchFamily="34" charset="0"/>
              </a:defRPr>
            </a:lvl3pPr>
            <a:lvl4pPr marL="1628775" indent="-233363" defTabSz="465138">
              <a:defRPr>
                <a:solidFill>
                  <a:schemeClr val="tx1"/>
                </a:solidFill>
                <a:latin typeface="Arial" panose="020B0604020202020204" pitchFamily="34" charset="0"/>
              </a:defRPr>
            </a:lvl4pPr>
            <a:lvl5pPr marL="2093913" indent="-233363" defTabSz="465138">
              <a:defRPr>
                <a:solidFill>
                  <a:schemeClr val="tx1"/>
                </a:solidFill>
                <a:latin typeface="Arial" panose="020B0604020202020204" pitchFamily="34" charset="0"/>
              </a:defRPr>
            </a:lvl5pPr>
            <a:lvl6pPr marL="2551113" indent="-233363" defTabSz="465138" eaLnBrk="0" fontAlgn="base" hangingPunct="0">
              <a:spcBef>
                <a:spcPct val="0"/>
              </a:spcBef>
              <a:spcAft>
                <a:spcPct val="0"/>
              </a:spcAft>
              <a:defRPr>
                <a:solidFill>
                  <a:schemeClr val="tx1"/>
                </a:solidFill>
                <a:latin typeface="Arial" panose="020B0604020202020204" pitchFamily="34" charset="0"/>
              </a:defRPr>
            </a:lvl6pPr>
            <a:lvl7pPr marL="3008313" indent="-233363" defTabSz="465138" eaLnBrk="0" fontAlgn="base" hangingPunct="0">
              <a:spcBef>
                <a:spcPct val="0"/>
              </a:spcBef>
              <a:spcAft>
                <a:spcPct val="0"/>
              </a:spcAft>
              <a:defRPr>
                <a:solidFill>
                  <a:schemeClr val="tx1"/>
                </a:solidFill>
                <a:latin typeface="Arial" panose="020B0604020202020204" pitchFamily="34" charset="0"/>
              </a:defRPr>
            </a:lvl7pPr>
            <a:lvl8pPr marL="3465513" indent="-233363" defTabSz="465138" eaLnBrk="0" fontAlgn="base" hangingPunct="0">
              <a:spcBef>
                <a:spcPct val="0"/>
              </a:spcBef>
              <a:spcAft>
                <a:spcPct val="0"/>
              </a:spcAft>
              <a:defRPr>
                <a:solidFill>
                  <a:schemeClr val="tx1"/>
                </a:solidFill>
                <a:latin typeface="Arial" panose="020B0604020202020204" pitchFamily="34" charset="0"/>
              </a:defRPr>
            </a:lvl8pPr>
            <a:lvl9pPr marL="3922713" indent="-233363" defTabSz="465138" eaLnBrk="0" fontAlgn="base" hangingPunct="0">
              <a:spcBef>
                <a:spcPct val="0"/>
              </a:spcBef>
              <a:spcAft>
                <a:spcPct val="0"/>
              </a:spcAft>
              <a:defRPr>
                <a:solidFill>
                  <a:schemeClr val="tx1"/>
                </a:solidFill>
                <a:latin typeface="Arial" panose="020B0604020202020204" pitchFamily="34" charset="0"/>
              </a:defRPr>
            </a:lvl9pPr>
          </a:lstStyle>
          <a:p>
            <a:fld id="{7719F8C0-1F9B-45AC-B67E-14913E92DB58}" type="slidenum">
              <a:rPr lang="en-US" altLang="en-US" smtClean="0">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0110151-8535-4BB9-9303-39FC7187D6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66121C1D-DB7B-42DC-AE04-1011A094FE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39940" name="Slide Number Placeholder 3">
            <a:extLst>
              <a:ext uri="{FF2B5EF4-FFF2-40B4-BE49-F238E27FC236}">
                <a16:creationId xmlns:a16="http://schemas.microsoft.com/office/drawing/2014/main" id="{61795CC0-B1D0-43B0-84C1-C952102DCF3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defRPr>
                <a:solidFill>
                  <a:schemeClr val="tx1"/>
                </a:solidFill>
                <a:latin typeface="Arial" panose="020B0604020202020204" pitchFamily="34" charset="0"/>
              </a:defRPr>
            </a:lvl1pPr>
            <a:lvl2pPr marL="755650" indent="-290513" defTabSz="465138">
              <a:defRPr>
                <a:solidFill>
                  <a:schemeClr val="tx1"/>
                </a:solidFill>
                <a:latin typeface="Arial" panose="020B0604020202020204" pitchFamily="34" charset="0"/>
              </a:defRPr>
            </a:lvl2pPr>
            <a:lvl3pPr marL="1163638" indent="-233363" defTabSz="465138">
              <a:defRPr>
                <a:solidFill>
                  <a:schemeClr val="tx1"/>
                </a:solidFill>
                <a:latin typeface="Arial" panose="020B0604020202020204" pitchFamily="34" charset="0"/>
              </a:defRPr>
            </a:lvl3pPr>
            <a:lvl4pPr marL="1628775" indent="-233363" defTabSz="465138">
              <a:defRPr>
                <a:solidFill>
                  <a:schemeClr val="tx1"/>
                </a:solidFill>
                <a:latin typeface="Arial" panose="020B0604020202020204" pitchFamily="34" charset="0"/>
              </a:defRPr>
            </a:lvl4pPr>
            <a:lvl5pPr marL="2093913" indent="-233363" defTabSz="465138">
              <a:defRPr>
                <a:solidFill>
                  <a:schemeClr val="tx1"/>
                </a:solidFill>
                <a:latin typeface="Arial" panose="020B0604020202020204" pitchFamily="34" charset="0"/>
              </a:defRPr>
            </a:lvl5pPr>
            <a:lvl6pPr marL="2551113" indent="-233363" defTabSz="465138" eaLnBrk="0" fontAlgn="base" hangingPunct="0">
              <a:spcBef>
                <a:spcPct val="0"/>
              </a:spcBef>
              <a:spcAft>
                <a:spcPct val="0"/>
              </a:spcAft>
              <a:defRPr>
                <a:solidFill>
                  <a:schemeClr val="tx1"/>
                </a:solidFill>
                <a:latin typeface="Arial" panose="020B0604020202020204" pitchFamily="34" charset="0"/>
              </a:defRPr>
            </a:lvl6pPr>
            <a:lvl7pPr marL="3008313" indent="-233363" defTabSz="465138" eaLnBrk="0" fontAlgn="base" hangingPunct="0">
              <a:spcBef>
                <a:spcPct val="0"/>
              </a:spcBef>
              <a:spcAft>
                <a:spcPct val="0"/>
              </a:spcAft>
              <a:defRPr>
                <a:solidFill>
                  <a:schemeClr val="tx1"/>
                </a:solidFill>
                <a:latin typeface="Arial" panose="020B0604020202020204" pitchFamily="34" charset="0"/>
              </a:defRPr>
            </a:lvl7pPr>
            <a:lvl8pPr marL="3465513" indent="-233363" defTabSz="465138" eaLnBrk="0" fontAlgn="base" hangingPunct="0">
              <a:spcBef>
                <a:spcPct val="0"/>
              </a:spcBef>
              <a:spcAft>
                <a:spcPct val="0"/>
              </a:spcAft>
              <a:defRPr>
                <a:solidFill>
                  <a:schemeClr val="tx1"/>
                </a:solidFill>
                <a:latin typeface="Arial" panose="020B0604020202020204" pitchFamily="34" charset="0"/>
              </a:defRPr>
            </a:lvl8pPr>
            <a:lvl9pPr marL="3922713" indent="-233363" defTabSz="465138" eaLnBrk="0" fontAlgn="base" hangingPunct="0">
              <a:spcBef>
                <a:spcPct val="0"/>
              </a:spcBef>
              <a:spcAft>
                <a:spcPct val="0"/>
              </a:spcAft>
              <a:defRPr>
                <a:solidFill>
                  <a:schemeClr val="tx1"/>
                </a:solidFill>
                <a:latin typeface="Arial" panose="020B0604020202020204" pitchFamily="34" charset="0"/>
              </a:defRPr>
            </a:lvl9pPr>
          </a:lstStyle>
          <a:p>
            <a:fld id="{BD937A78-1C40-485B-B922-1B4821D377D4}" type="slidenum">
              <a:rPr lang="en-US" altLang="en-US" smtClean="0">
                <a:latin typeface="Calibri" panose="020F0502020204030204" pitchFamily="34" charset="0"/>
              </a:rPr>
              <a:pPr/>
              <a:t>44</a:t>
            </a:fld>
            <a:endParaRPr lang="en-US"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C729CA2-53AD-40AF-9677-F0D91CE83F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E6314073-7D49-4A58-8A1E-6A5EAA85F7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5B0F2339-D505-41CE-97B6-31A152E179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defRPr>
                <a:solidFill>
                  <a:schemeClr val="tx1"/>
                </a:solidFill>
                <a:latin typeface="Arial" panose="020B0604020202020204" pitchFamily="34" charset="0"/>
              </a:defRPr>
            </a:lvl1pPr>
            <a:lvl2pPr marL="755650" indent="-290513" defTabSz="465138">
              <a:defRPr>
                <a:solidFill>
                  <a:schemeClr val="tx1"/>
                </a:solidFill>
                <a:latin typeface="Arial" panose="020B0604020202020204" pitchFamily="34" charset="0"/>
              </a:defRPr>
            </a:lvl2pPr>
            <a:lvl3pPr marL="1163638" indent="-233363" defTabSz="465138">
              <a:defRPr>
                <a:solidFill>
                  <a:schemeClr val="tx1"/>
                </a:solidFill>
                <a:latin typeface="Arial" panose="020B0604020202020204" pitchFamily="34" charset="0"/>
              </a:defRPr>
            </a:lvl3pPr>
            <a:lvl4pPr marL="1628775" indent="-233363" defTabSz="465138">
              <a:defRPr>
                <a:solidFill>
                  <a:schemeClr val="tx1"/>
                </a:solidFill>
                <a:latin typeface="Arial" panose="020B0604020202020204" pitchFamily="34" charset="0"/>
              </a:defRPr>
            </a:lvl4pPr>
            <a:lvl5pPr marL="2093913" indent="-233363" defTabSz="465138">
              <a:defRPr>
                <a:solidFill>
                  <a:schemeClr val="tx1"/>
                </a:solidFill>
                <a:latin typeface="Arial" panose="020B0604020202020204" pitchFamily="34" charset="0"/>
              </a:defRPr>
            </a:lvl5pPr>
            <a:lvl6pPr marL="2551113" indent="-233363" defTabSz="465138" eaLnBrk="0" fontAlgn="base" hangingPunct="0">
              <a:spcBef>
                <a:spcPct val="0"/>
              </a:spcBef>
              <a:spcAft>
                <a:spcPct val="0"/>
              </a:spcAft>
              <a:defRPr>
                <a:solidFill>
                  <a:schemeClr val="tx1"/>
                </a:solidFill>
                <a:latin typeface="Arial" panose="020B0604020202020204" pitchFamily="34" charset="0"/>
              </a:defRPr>
            </a:lvl6pPr>
            <a:lvl7pPr marL="3008313" indent="-233363" defTabSz="465138" eaLnBrk="0" fontAlgn="base" hangingPunct="0">
              <a:spcBef>
                <a:spcPct val="0"/>
              </a:spcBef>
              <a:spcAft>
                <a:spcPct val="0"/>
              </a:spcAft>
              <a:defRPr>
                <a:solidFill>
                  <a:schemeClr val="tx1"/>
                </a:solidFill>
                <a:latin typeface="Arial" panose="020B0604020202020204" pitchFamily="34" charset="0"/>
              </a:defRPr>
            </a:lvl7pPr>
            <a:lvl8pPr marL="3465513" indent="-233363" defTabSz="465138" eaLnBrk="0" fontAlgn="base" hangingPunct="0">
              <a:spcBef>
                <a:spcPct val="0"/>
              </a:spcBef>
              <a:spcAft>
                <a:spcPct val="0"/>
              </a:spcAft>
              <a:defRPr>
                <a:solidFill>
                  <a:schemeClr val="tx1"/>
                </a:solidFill>
                <a:latin typeface="Arial" panose="020B0604020202020204" pitchFamily="34" charset="0"/>
              </a:defRPr>
            </a:lvl8pPr>
            <a:lvl9pPr marL="3922713" indent="-233363" defTabSz="465138" eaLnBrk="0" fontAlgn="base" hangingPunct="0">
              <a:spcBef>
                <a:spcPct val="0"/>
              </a:spcBef>
              <a:spcAft>
                <a:spcPct val="0"/>
              </a:spcAft>
              <a:defRPr>
                <a:solidFill>
                  <a:schemeClr val="tx1"/>
                </a:solidFill>
                <a:latin typeface="Arial" panose="020B0604020202020204" pitchFamily="34" charset="0"/>
              </a:defRPr>
            </a:lvl9pPr>
          </a:lstStyle>
          <a:p>
            <a:fld id="{91E026B4-7DFE-4FB9-948E-6365F79A92AB}" type="slidenum">
              <a:rPr lang="en-US" altLang="en-US" smtClean="0">
                <a:latin typeface="Calibri" panose="020F0502020204030204" pitchFamily="34" charset="0"/>
              </a:rPr>
              <a:pPr/>
              <a:t>45</a:t>
            </a:fld>
            <a:endParaRPr lang="en-US" altLang="en-US">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2732692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2328022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1942744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FD2B79C-D788-42BC-A64E-70CE52C7CF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F96E77E2-E3C8-4E1B-920B-615A4B12C9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51204" name="Slide Number Placeholder 3">
            <a:extLst>
              <a:ext uri="{FF2B5EF4-FFF2-40B4-BE49-F238E27FC236}">
                <a16:creationId xmlns:a16="http://schemas.microsoft.com/office/drawing/2014/main" id="{09329018-B6D8-4CE7-835A-9B12FA05044C}"/>
              </a:ext>
            </a:extLst>
          </p:cNvPr>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465138">
              <a:defRPr>
                <a:solidFill>
                  <a:schemeClr val="tx1"/>
                </a:solidFill>
                <a:latin typeface="Arial" panose="020B0604020202020204" pitchFamily="34" charset="0"/>
              </a:defRPr>
            </a:lvl1pPr>
            <a:lvl2pPr marL="755650" indent="-290513" defTabSz="465138">
              <a:defRPr>
                <a:solidFill>
                  <a:schemeClr val="tx1"/>
                </a:solidFill>
                <a:latin typeface="Arial" panose="020B0604020202020204" pitchFamily="34" charset="0"/>
              </a:defRPr>
            </a:lvl2pPr>
            <a:lvl3pPr marL="1163638" indent="-233363" defTabSz="465138">
              <a:defRPr>
                <a:solidFill>
                  <a:schemeClr val="tx1"/>
                </a:solidFill>
                <a:latin typeface="Arial" panose="020B0604020202020204" pitchFamily="34" charset="0"/>
              </a:defRPr>
            </a:lvl3pPr>
            <a:lvl4pPr marL="1628775" indent="-233363" defTabSz="465138">
              <a:defRPr>
                <a:solidFill>
                  <a:schemeClr val="tx1"/>
                </a:solidFill>
                <a:latin typeface="Arial" panose="020B0604020202020204" pitchFamily="34" charset="0"/>
              </a:defRPr>
            </a:lvl4pPr>
            <a:lvl5pPr marL="2093913" indent="-233363" defTabSz="465138">
              <a:defRPr>
                <a:solidFill>
                  <a:schemeClr val="tx1"/>
                </a:solidFill>
                <a:latin typeface="Arial" panose="020B0604020202020204" pitchFamily="34" charset="0"/>
              </a:defRPr>
            </a:lvl5pPr>
            <a:lvl6pPr marL="2551113" indent="-233363" defTabSz="465138" eaLnBrk="0" fontAlgn="base" hangingPunct="0">
              <a:spcBef>
                <a:spcPct val="0"/>
              </a:spcBef>
              <a:spcAft>
                <a:spcPct val="0"/>
              </a:spcAft>
              <a:defRPr>
                <a:solidFill>
                  <a:schemeClr val="tx1"/>
                </a:solidFill>
                <a:latin typeface="Arial" panose="020B0604020202020204" pitchFamily="34" charset="0"/>
              </a:defRPr>
            </a:lvl6pPr>
            <a:lvl7pPr marL="3008313" indent="-233363" defTabSz="465138" eaLnBrk="0" fontAlgn="base" hangingPunct="0">
              <a:spcBef>
                <a:spcPct val="0"/>
              </a:spcBef>
              <a:spcAft>
                <a:spcPct val="0"/>
              </a:spcAft>
              <a:defRPr>
                <a:solidFill>
                  <a:schemeClr val="tx1"/>
                </a:solidFill>
                <a:latin typeface="Arial" panose="020B0604020202020204" pitchFamily="34" charset="0"/>
              </a:defRPr>
            </a:lvl7pPr>
            <a:lvl8pPr marL="3465513" indent="-233363" defTabSz="465138" eaLnBrk="0" fontAlgn="base" hangingPunct="0">
              <a:spcBef>
                <a:spcPct val="0"/>
              </a:spcBef>
              <a:spcAft>
                <a:spcPct val="0"/>
              </a:spcAft>
              <a:defRPr>
                <a:solidFill>
                  <a:schemeClr val="tx1"/>
                </a:solidFill>
                <a:latin typeface="Arial" panose="020B0604020202020204" pitchFamily="34" charset="0"/>
              </a:defRPr>
            </a:lvl8pPr>
            <a:lvl9pPr marL="3922713" indent="-233363" defTabSz="46513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1A7EED5-6AB6-4869-8B0D-5F229D2F77B6}" type="slidenum">
              <a:rPr lang="en-US" altLang="en-US" sz="1200">
                <a:latin typeface="Calibri" panose="020F0502020204030204" pitchFamily="34" charset="0"/>
              </a:rPr>
              <a:pPr algn="r" eaLnBrk="1" hangingPunct="1"/>
              <a:t>49</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1653210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7C8B9DCF-4A27-4F82-89ED-10C26B95C0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9A0C5CA-DB02-489C-9D50-5D71A128B2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53252" name="Slide Number Placeholder 3">
            <a:extLst>
              <a:ext uri="{FF2B5EF4-FFF2-40B4-BE49-F238E27FC236}">
                <a16:creationId xmlns:a16="http://schemas.microsoft.com/office/drawing/2014/main" id="{8A318A68-8CA2-4B2F-BDA5-CA666870608A}"/>
              </a:ext>
            </a:extLst>
          </p:cNvPr>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465138">
              <a:defRPr>
                <a:solidFill>
                  <a:schemeClr val="tx1"/>
                </a:solidFill>
                <a:latin typeface="Arial" panose="020B0604020202020204" pitchFamily="34" charset="0"/>
              </a:defRPr>
            </a:lvl1pPr>
            <a:lvl2pPr marL="755650" indent="-290513" defTabSz="465138">
              <a:defRPr>
                <a:solidFill>
                  <a:schemeClr val="tx1"/>
                </a:solidFill>
                <a:latin typeface="Arial" panose="020B0604020202020204" pitchFamily="34" charset="0"/>
              </a:defRPr>
            </a:lvl2pPr>
            <a:lvl3pPr marL="1163638" indent="-233363" defTabSz="465138">
              <a:defRPr>
                <a:solidFill>
                  <a:schemeClr val="tx1"/>
                </a:solidFill>
                <a:latin typeface="Arial" panose="020B0604020202020204" pitchFamily="34" charset="0"/>
              </a:defRPr>
            </a:lvl3pPr>
            <a:lvl4pPr marL="1628775" indent="-233363" defTabSz="465138">
              <a:defRPr>
                <a:solidFill>
                  <a:schemeClr val="tx1"/>
                </a:solidFill>
                <a:latin typeface="Arial" panose="020B0604020202020204" pitchFamily="34" charset="0"/>
              </a:defRPr>
            </a:lvl4pPr>
            <a:lvl5pPr marL="2093913" indent="-233363" defTabSz="465138">
              <a:defRPr>
                <a:solidFill>
                  <a:schemeClr val="tx1"/>
                </a:solidFill>
                <a:latin typeface="Arial" panose="020B0604020202020204" pitchFamily="34" charset="0"/>
              </a:defRPr>
            </a:lvl5pPr>
            <a:lvl6pPr marL="2551113" indent="-233363" defTabSz="465138" eaLnBrk="0" fontAlgn="base" hangingPunct="0">
              <a:spcBef>
                <a:spcPct val="0"/>
              </a:spcBef>
              <a:spcAft>
                <a:spcPct val="0"/>
              </a:spcAft>
              <a:defRPr>
                <a:solidFill>
                  <a:schemeClr val="tx1"/>
                </a:solidFill>
                <a:latin typeface="Arial" panose="020B0604020202020204" pitchFamily="34" charset="0"/>
              </a:defRPr>
            </a:lvl6pPr>
            <a:lvl7pPr marL="3008313" indent="-233363" defTabSz="465138" eaLnBrk="0" fontAlgn="base" hangingPunct="0">
              <a:spcBef>
                <a:spcPct val="0"/>
              </a:spcBef>
              <a:spcAft>
                <a:spcPct val="0"/>
              </a:spcAft>
              <a:defRPr>
                <a:solidFill>
                  <a:schemeClr val="tx1"/>
                </a:solidFill>
                <a:latin typeface="Arial" panose="020B0604020202020204" pitchFamily="34" charset="0"/>
              </a:defRPr>
            </a:lvl7pPr>
            <a:lvl8pPr marL="3465513" indent="-233363" defTabSz="465138" eaLnBrk="0" fontAlgn="base" hangingPunct="0">
              <a:spcBef>
                <a:spcPct val="0"/>
              </a:spcBef>
              <a:spcAft>
                <a:spcPct val="0"/>
              </a:spcAft>
              <a:defRPr>
                <a:solidFill>
                  <a:schemeClr val="tx1"/>
                </a:solidFill>
                <a:latin typeface="Arial" panose="020B0604020202020204" pitchFamily="34" charset="0"/>
              </a:defRPr>
            </a:lvl8pPr>
            <a:lvl9pPr marL="3922713" indent="-233363" defTabSz="46513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7BA4F4C-BA16-4EDE-9C16-EBA46F0033BA}" type="slidenum">
              <a:rPr lang="en-US" altLang="en-US" sz="1200">
                <a:latin typeface="Calibri" panose="020F0502020204030204" pitchFamily="34" charset="0"/>
              </a:rPr>
              <a:pPr algn="r" eaLnBrk="1" hangingPunct="1"/>
              <a:t>50</a:t>
            </a:fld>
            <a:endParaRPr lang="en-US" altLang="en-US" sz="120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F6264CF-AADA-4028-AC6F-E5EB07B9F4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04A5892C-E873-4D32-9B89-1ED485858F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55300" name="Slide Number Placeholder 3">
            <a:extLst>
              <a:ext uri="{FF2B5EF4-FFF2-40B4-BE49-F238E27FC236}">
                <a16:creationId xmlns:a16="http://schemas.microsoft.com/office/drawing/2014/main" id="{3F84EDBF-AB51-43A9-BE68-2E9ED28EF008}"/>
              </a:ext>
            </a:extLst>
          </p:cNvPr>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465138">
              <a:defRPr>
                <a:solidFill>
                  <a:schemeClr val="tx1"/>
                </a:solidFill>
                <a:latin typeface="Arial" panose="020B0604020202020204" pitchFamily="34" charset="0"/>
              </a:defRPr>
            </a:lvl1pPr>
            <a:lvl2pPr marL="755650" indent="-290513" defTabSz="465138">
              <a:defRPr>
                <a:solidFill>
                  <a:schemeClr val="tx1"/>
                </a:solidFill>
                <a:latin typeface="Arial" panose="020B0604020202020204" pitchFamily="34" charset="0"/>
              </a:defRPr>
            </a:lvl2pPr>
            <a:lvl3pPr marL="1163638" indent="-233363" defTabSz="465138">
              <a:defRPr>
                <a:solidFill>
                  <a:schemeClr val="tx1"/>
                </a:solidFill>
                <a:latin typeface="Arial" panose="020B0604020202020204" pitchFamily="34" charset="0"/>
              </a:defRPr>
            </a:lvl3pPr>
            <a:lvl4pPr marL="1628775" indent="-233363" defTabSz="465138">
              <a:defRPr>
                <a:solidFill>
                  <a:schemeClr val="tx1"/>
                </a:solidFill>
                <a:latin typeface="Arial" panose="020B0604020202020204" pitchFamily="34" charset="0"/>
              </a:defRPr>
            </a:lvl4pPr>
            <a:lvl5pPr marL="2093913" indent="-233363" defTabSz="465138">
              <a:defRPr>
                <a:solidFill>
                  <a:schemeClr val="tx1"/>
                </a:solidFill>
                <a:latin typeface="Arial" panose="020B0604020202020204" pitchFamily="34" charset="0"/>
              </a:defRPr>
            </a:lvl5pPr>
            <a:lvl6pPr marL="2551113" indent="-233363" defTabSz="465138" eaLnBrk="0" fontAlgn="base" hangingPunct="0">
              <a:spcBef>
                <a:spcPct val="0"/>
              </a:spcBef>
              <a:spcAft>
                <a:spcPct val="0"/>
              </a:spcAft>
              <a:defRPr>
                <a:solidFill>
                  <a:schemeClr val="tx1"/>
                </a:solidFill>
                <a:latin typeface="Arial" panose="020B0604020202020204" pitchFamily="34" charset="0"/>
              </a:defRPr>
            </a:lvl6pPr>
            <a:lvl7pPr marL="3008313" indent="-233363" defTabSz="465138" eaLnBrk="0" fontAlgn="base" hangingPunct="0">
              <a:spcBef>
                <a:spcPct val="0"/>
              </a:spcBef>
              <a:spcAft>
                <a:spcPct val="0"/>
              </a:spcAft>
              <a:defRPr>
                <a:solidFill>
                  <a:schemeClr val="tx1"/>
                </a:solidFill>
                <a:latin typeface="Arial" panose="020B0604020202020204" pitchFamily="34" charset="0"/>
              </a:defRPr>
            </a:lvl7pPr>
            <a:lvl8pPr marL="3465513" indent="-233363" defTabSz="465138" eaLnBrk="0" fontAlgn="base" hangingPunct="0">
              <a:spcBef>
                <a:spcPct val="0"/>
              </a:spcBef>
              <a:spcAft>
                <a:spcPct val="0"/>
              </a:spcAft>
              <a:defRPr>
                <a:solidFill>
                  <a:schemeClr val="tx1"/>
                </a:solidFill>
                <a:latin typeface="Arial" panose="020B0604020202020204" pitchFamily="34" charset="0"/>
              </a:defRPr>
            </a:lvl8pPr>
            <a:lvl9pPr marL="3922713" indent="-233363" defTabSz="46513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BFAABA9-CC8F-4FEB-A7E3-BDBEFDEA807A}" type="slidenum">
              <a:rPr lang="en-US" altLang="en-US" sz="1200">
                <a:latin typeface="Calibri" panose="020F0502020204030204" pitchFamily="34" charset="0"/>
              </a:rPr>
              <a:pPr algn="r" eaLnBrk="1" hangingPunct="1"/>
              <a:t>51</a:t>
            </a:fld>
            <a:endParaRPr lang="en-US" altLang="en-US" sz="1200">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8117027F-EAFB-43F3-8AC4-AE3FE745FC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EBDC4E93-40F4-4C55-B7C0-B97CEDBA2E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57348" name="Slide Number Placeholder 3">
            <a:extLst>
              <a:ext uri="{FF2B5EF4-FFF2-40B4-BE49-F238E27FC236}">
                <a16:creationId xmlns:a16="http://schemas.microsoft.com/office/drawing/2014/main" id="{EF4654E4-3C1F-4272-ACC1-C2B496CFA6A8}"/>
              </a:ext>
            </a:extLst>
          </p:cNvPr>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465138">
              <a:defRPr>
                <a:solidFill>
                  <a:schemeClr val="tx1"/>
                </a:solidFill>
                <a:latin typeface="Arial" panose="020B0604020202020204" pitchFamily="34" charset="0"/>
              </a:defRPr>
            </a:lvl1pPr>
            <a:lvl2pPr marL="755650" indent="-290513" defTabSz="465138">
              <a:defRPr>
                <a:solidFill>
                  <a:schemeClr val="tx1"/>
                </a:solidFill>
                <a:latin typeface="Arial" panose="020B0604020202020204" pitchFamily="34" charset="0"/>
              </a:defRPr>
            </a:lvl2pPr>
            <a:lvl3pPr marL="1163638" indent="-233363" defTabSz="465138">
              <a:defRPr>
                <a:solidFill>
                  <a:schemeClr val="tx1"/>
                </a:solidFill>
                <a:latin typeface="Arial" panose="020B0604020202020204" pitchFamily="34" charset="0"/>
              </a:defRPr>
            </a:lvl3pPr>
            <a:lvl4pPr marL="1628775" indent="-233363" defTabSz="465138">
              <a:defRPr>
                <a:solidFill>
                  <a:schemeClr val="tx1"/>
                </a:solidFill>
                <a:latin typeface="Arial" panose="020B0604020202020204" pitchFamily="34" charset="0"/>
              </a:defRPr>
            </a:lvl4pPr>
            <a:lvl5pPr marL="2093913" indent="-233363" defTabSz="465138">
              <a:defRPr>
                <a:solidFill>
                  <a:schemeClr val="tx1"/>
                </a:solidFill>
                <a:latin typeface="Arial" panose="020B0604020202020204" pitchFamily="34" charset="0"/>
              </a:defRPr>
            </a:lvl5pPr>
            <a:lvl6pPr marL="2551113" indent="-233363" defTabSz="465138" eaLnBrk="0" fontAlgn="base" hangingPunct="0">
              <a:spcBef>
                <a:spcPct val="0"/>
              </a:spcBef>
              <a:spcAft>
                <a:spcPct val="0"/>
              </a:spcAft>
              <a:defRPr>
                <a:solidFill>
                  <a:schemeClr val="tx1"/>
                </a:solidFill>
                <a:latin typeface="Arial" panose="020B0604020202020204" pitchFamily="34" charset="0"/>
              </a:defRPr>
            </a:lvl6pPr>
            <a:lvl7pPr marL="3008313" indent="-233363" defTabSz="465138" eaLnBrk="0" fontAlgn="base" hangingPunct="0">
              <a:spcBef>
                <a:spcPct val="0"/>
              </a:spcBef>
              <a:spcAft>
                <a:spcPct val="0"/>
              </a:spcAft>
              <a:defRPr>
                <a:solidFill>
                  <a:schemeClr val="tx1"/>
                </a:solidFill>
                <a:latin typeface="Arial" panose="020B0604020202020204" pitchFamily="34" charset="0"/>
              </a:defRPr>
            </a:lvl7pPr>
            <a:lvl8pPr marL="3465513" indent="-233363" defTabSz="465138" eaLnBrk="0" fontAlgn="base" hangingPunct="0">
              <a:spcBef>
                <a:spcPct val="0"/>
              </a:spcBef>
              <a:spcAft>
                <a:spcPct val="0"/>
              </a:spcAft>
              <a:defRPr>
                <a:solidFill>
                  <a:schemeClr val="tx1"/>
                </a:solidFill>
                <a:latin typeface="Arial" panose="020B0604020202020204" pitchFamily="34" charset="0"/>
              </a:defRPr>
            </a:lvl8pPr>
            <a:lvl9pPr marL="3922713" indent="-233363" defTabSz="46513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DD19700-FF74-4C3E-9AFC-2A536AB63F6B}" type="slidenum">
              <a:rPr lang="en-US" altLang="en-US" sz="1200">
                <a:latin typeface="Calibri" panose="020F0502020204030204" pitchFamily="34" charset="0"/>
              </a:rPr>
              <a:pPr algn="r" eaLnBrk="1" hangingPunct="1"/>
              <a:t>52</a:t>
            </a:fld>
            <a:endParaRPr lang="en-US" altLang="en-US" sz="1200">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21549459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54</a:t>
            </a:fld>
            <a:endParaRPr lang="en-US" dirty="0"/>
          </a:p>
        </p:txBody>
      </p:sp>
    </p:spTree>
    <p:extLst>
      <p:ext uri="{BB962C8B-B14F-4D97-AF65-F5344CB8AC3E}">
        <p14:creationId xmlns:p14="http://schemas.microsoft.com/office/powerpoint/2010/main" val="2312533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F7A75592-30DD-46A2-9AC9-6E8D01FC66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B160886-64CB-49D7-827F-12C41F6693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a:extLst>
              <a:ext uri="{FF2B5EF4-FFF2-40B4-BE49-F238E27FC236}">
                <a16:creationId xmlns:a16="http://schemas.microsoft.com/office/drawing/2014/main" id="{7197265A-9754-4BF9-8077-F860BC91AC5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defRPr>
                <a:solidFill>
                  <a:schemeClr val="tx1"/>
                </a:solidFill>
                <a:latin typeface="Arial" panose="020B0604020202020204" pitchFamily="34" charset="0"/>
              </a:defRPr>
            </a:lvl1pPr>
            <a:lvl2pPr marL="742950" indent="-285750" defTabSz="465138">
              <a:defRPr>
                <a:solidFill>
                  <a:schemeClr val="tx1"/>
                </a:solidFill>
                <a:latin typeface="Arial" panose="020B0604020202020204" pitchFamily="34" charset="0"/>
              </a:defRPr>
            </a:lvl2pPr>
            <a:lvl3pPr marL="1143000" indent="-228600" defTabSz="465138">
              <a:defRPr>
                <a:solidFill>
                  <a:schemeClr val="tx1"/>
                </a:solidFill>
                <a:latin typeface="Arial" panose="020B0604020202020204" pitchFamily="34" charset="0"/>
              </a:defRPr>
            </a:lvl3pPr>
            <a:lvl4pPr marL="1600200" indent="-228600" defTabSz="465138">
              <a:defRPr>
                <a:solidFill>
                  <a:schemeClr val="tx1"/>
                </a:solidFill>
                <a:latin typeface="Arial" panose="020B0604020202020204" pitchFamily="34" charset="0"/>
              </a:defRPr>
            </a:lvl4pPr>
            <a:lvl5pPr marL="2057400" indent="-228600" defTabSz="465138">
              <a:defRPr>
                <a:solidFill>
                  <a:schemeClr val="tx1"/>
                </a:solidFill>
                <a:latin typeface="Arial" panose="020B0604020202020204" pitchFamily="34" charset="0"/>
              </a:defRPr>
            </a:lvl5pPr>
            <a:lvl6pPr marL="2514600" indent="-228600" defTabSz="465138" eaLnBrk="0" fontAlgn="base" hangingPunct="0">
              <a:spcBef>
                <a:spcPct val="0"/>
              </a:spcBef>
              <a:spcAft>
                <a:spcPct val="0"/>
              </a:spcAft>
              <a:defRPr>
                <a:solidFill>
                  <a:schemeClr val="tx1"/>
                </a:solidFill>
                <a:latin typeface="Arial" panose="020B0604020202020204" pitchFamily="34" charset="0"/>
              </a:defRPr>
            </a:lvl6pPr>
            <a:lvl7pPr marL="2971800" indent="-228600" defTabSz="465138" eaLnBrk="0" fontAlgn="base" hangingPunct="0">
              <a:spcBef>
                <a:spcPct val="0"/>
              </a:spcBef>
              <a:spcAft>
                <a:spcPct val="0"/>
              </a:spcAft>
              <a:defRPr>
                <a:solidFill>
                  <a:schemeClr val="tx1"/>
                </a:solidFill>
                <a:latin typeface="Arial" panose="020B0604020202020204" pitchFamily="34" charset="0"/>
              </a:defRPr>
            </a:lvl7pPr>
            <a:lvl8pPr marL="3429000" indent="-228600" defTabSz="465138" eaLnBrk="0" fontAlgn="base" hangingPunct="0">
              <a:spcBef>
                <a:spcPct val="0"/>
              </a:spcBef>
              <a:spcAft>
                <a:spcPct val="0"/>
              </a:spcAft>
              <a:defRPr>
                <a:solidFill>
                  <a:schemeClr val="tx1"/>
                </a:solidFill>
                <a:latin typeface="Arial" panose="020B0604020202020204" pitchFamily="34" charset="0"/>
              </a:defRPr>
            </a:lvl8pPr>
            <a:lvl9pPr marL="3886200" indent="-228600" defTabSz="465138" eaLnBrk="0" fontAlgn="base" hangingPunct="0">
              <a:spcBef>
                <a:spcPct val="0"/>
              </a:spcBef>
              <a:spcAft>
                <a:spcPct val="0"/>
              </a:spcAft>
              <a:defRPr>
                <a:solidFill>
                  <a:schemeClr val="tx1"/>
                </a:solidFill>
                <a:latin typeface="Arial" panose="020B0604020202020204" pitchFamily="34" charset="0"/>
              </a:defRPr>
            </a:lvl9pPr>
          </a:lstStyle>
          <a:p>
            <a:fld id="{D4D72457-4A61-420A-90A1-22CE26BC7C3B}" type="slidenum">
              <a:rPr lang="en-US" altLang="en-US" smtClean="0">
                <a:latin typeface="Calibri" panose="020F0502020204030204" pitchFamily="34" charset="0"/>
              </a:rPr>
              <a:pPr/>
              <a:t>55</a:t>
            </a:fld>
            <a:endParaRPr lang="en-US" altLang="en-US">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A787BEB-2104-42A3-BEEB-1CFEC45F4D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7061E5C-4A59-47C8-9637-56D2E098A1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4" name="Slide Number Placeholder 3">
            <a:extLst>
              <a:ext uri="{FF2B5EF4-FFF2-40B4-BE49-F238E27FC236}">
                <a16:creationId xmlns:a16="http://schemas.microsoft.com/office/drawing/2014/main" id="{38DF8AEB-2583-44E9-94AA-9162754CAB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defRPr>
                <a:solidFill>
                  <a:schemeClr val="tx1"/>
                </a:solidFill>
                <a:latin typeface="Arial" panose="020B0604020202020204" pitchFamily="34" charset="0"/>
              </a:defRPr>
            </a:lvl1pPr>
            <a:lvl2pPr marL="742950" indent="-285750" defTabSz="465138">
              <a:defRPr>
                <a:solidFill>
                  <a:schemeClr val="tx1"/>
                </a:solidFill>
                <a:latin typeface="Arial" panose="020B0604020202020204" pitchFamily="34" charset="0"/>
              </a:defRPr>
            </a:lvl2pPr>
            <a:lvl3pPr marL="1143000" indent="-228600" defTabSz="465138">
              <a:defRPr>
                <a:solidFill>
                  <a:schemeClr val="tx1"/>
                </a:solidFill>
                <a:latin typeface="Arial" panose="020B0604020202020204" pitchFamily="34" charset="0"/>
              </a:defRPr>
            </a:lvl3pPr>
            <a:lvl4pPr marL="1600200" indent="-228600" defTabSz="465138">
              <a:defRPr>
                <a:solidFill>
                  <a:schemeClr val="tx1"/>
                </a:solidFill>
                <a:latin typeface="Arial" panose="020B0604020202020204" pitchFamily="34" charset="0"/>
              </a:defRPr>
            </a:lvl4pPr>
            <a:lvl5pPr marL="2057400" indent="-228600" defTabSz="465138">
              <a:defRPr>
                <a:solidFill>
                  <a:schemeClr val="tx1"/>
                </a:solidFill>
                <a:latin typeface="Arial" panose="020B0604020202020204" pitchFamily="34" charset="0"/>
              </a:defRPr>
            </a:lvl5pPr>
            <a:lvl6pPr marL="2514600" indent="-228600" defTabSz="465138" eaLnBrk="0" fontAlgn="base" hangingPunct="0">
              <a:spcBef>
                <a:spcPct val="0"/>
              </a:spcBef>
              <a:spcAft>
                <a:spcPct val="0"/>
              </a:spcAft>
              <a:defRPr>
                <a:solidFill>
                  <a:schemeClr val="tx1"/>
                </a:solidFill>
                <a:latin typeface="Arial" panose="020B0604020202020204" pitchFamily="34" charset="0"/>
              </a:defRPr>
            </a:lvl6pPr>
            <a:lvl7pPr marL="2971800" indent="-228600" defTabSz="465138" eaLnBrk="0" fontAlgn="base" hangingPunct="0">
              <a:spcBef>
                <a:spcPct val="0"/>
              </a:spcBef>
              <a:spcAft>
                <a:spcPct val="0"/>
              </a:spcAft>
              <a:defRPr>
                <a:solidFill>
                  <a:schemeClr val="tx1"/>
                </a:solidFill>
                <a:latin typeface="Arial" panose="020B0604020202020204" pitchFamily="34" charset="0"/>
              </a:defRPr>
            </a:lvl7pPr>
            <a:lvl8pPr marL="3429000" indent="-228600" defTabSz="465138" eaLnBrk="0" fontAlgn="base" hangingPunct="0">
              <a:spcBef>
                <a:spcPct val="0"/>
              </a:spcBef>
              <a:spcAft>
                <a:spcPct val="0"/>
              </a:spcAft>
              <a:defRPr>
                <a:solidFill>
                  <a:schemeClr val="tx1"/>
                </a:solidFill>
                <a:latin typeface="Arial" panose="020B0604020202020204" pitchFamily="34" charset="0"/>
              </a:defRPr>
            </a:lvl8pPr>
            <a:lvl9pPr marL="3886200" indent="-228600" defTabSz="465138" eaLnBrk="0" fontAlgn="base" hangingPunct="0">
              <a:spcBef>
                <a:spcPct val="0"/>
              </a:spcBef>
              <a:spcAft>
                <a:spcPct val="0"/>
              </a:spcAft>
              <a:defRPr>
                <a:solidFill>
                  <a:schemeClr val="tx1"/>
                </a:solidFill>
                <a:latin typeface="Arial" panose="020B0604020202020204" pitchFamily="34" charset="0"/>
              </a:defRPr>
            </a:lvl9pPr>
          </a:lstStyle>
          <a:p>
            <a:fld id="{F36B1EA1-8331-460A-8EA3-D94FBD6762F7}" type="slidenum">
              <a:rPr lang="en-US" altLang="en-US" smtClean="0">
                <a:latin typeface="Calibri" panose="020F0502020204030204" pitchFamily="34" charset="0"/>
              </a:rPr>
              <a:pPr/>
              <a:t>56</a:t>
            </a:fld>
            <a:endParaRPr lang="en-US" altLang="en-US">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2814811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58</a:t>
            </a:fld>
            <a:endParaRPr lang="en-US" dirty="0"/>
          </a:p>
        </p:txBody>
      </p:sp>
    </p:spTree>
    <p:extLst>
      <p:ext uri="{BB962C8B-B14F-4D97-AF65-F5344CB8AC3E}">
        <p14:creationId xmlns:p14="http://schemas.microsoft.com/office/powerpoint/2010/main" val="6556939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1544723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6</a:t>
            </a:fld>
            <a:endParaRPr lang="en-US" dirty="0"/>
          </a:p>
        </p:txBody>
      </p:sp>
    </p:spTree>
    <p:extLst>
      <p:ext uri="{BB962C8B-B14F-4D97-AF65-F5344CB8AC3E}">
        <p14:creationId xmlns:p14="http://schemas.microsoft.com/office/powerpoint/2010/main" val="11030848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1326030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2536884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2193815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7178903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64</a:t>
            </a:fld>
            <a:endParaRPr lang="en-US" dirty="0"/>
          </a:p>
        </p:txBody>
      </p:sp>
    </p:spTree>
    <p:extLst>
      <p:ext uri="{BB962C8B-B14F-4D97-AF65-F5344CB8AC3E}">
        <p14:creationId xmlns:p14="http://schemas.microsoft.com/office/powerpoint/2010/main" val="34715364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65</a:t>
            </a:fld>
            <a:endParaRPr lang="en-US" dirty="0"/>
          </a:p>
        </p:txBody>
      </p:sp>
    </p:spTree>
    <p:extLst>
      <p:ext uri="{BB962C8B-B14F-4D97-AF65-F5344CB8AC3E}">
        <p14:creationId xmlns:p14="http://schemas.microsoft.com/office/powerpoint/2010/main" val="24905686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66</a:t>
            </a:fld>
            <a:endParaRPr lang="en-US" dirty="0"/>
          </a:p>
        </p:txBody>
      </p:sp>
    </p:spTree>
    <p:extLst>
      <p:ext uri="{BB962C8B-B14F-4D97-AF65-F5344CB8AC3E}">
        <p14:creationId xmlns:p14="http://schemas.microsoft.com/office/powerpoint/2010/main" val="1143399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67</a:t>
            </a:fld>
            <a:endParaRPr lang="en-US" dirty="0"/>
          </a:p>
        </p:txBody>
      </p:sp>
    </p:spTree>
    <p:extLst>
      <p:ext uri="{BB962C8B-B14F-4D97-AF65-F5344CB8AC3E}">
        <p14:creationId xmlns:p14="http://schemas.microsoft.com/office/powerpoint/2010/main" val="3333513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68</a:t>
            </a:fld>
            <a:endParaRPr lang="en-US" dirty="0"/>
          </a:p>
        </p:txBody>
      </p:sp>
    </p:spTree>
    <p:extLst>
      <p:ext uri="{BB962C8B-B14F-4D97-AF65-F5344CB8AC3E}">
        <p14:creationId xmlns:p14="http://schemas.microsoft.com/office/powerpoint/2010/main" val="20367195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69</a:t>
            </a:fld>
            <a:endParaRPr lang="en-US" dirty="0"/>
          </a:p>
        </p:txBody>
      </p:sp>
    </p:spTree>
    <p:extLst>
      <p:ext uri="{BB962C8B-B14F-4D97-AF65-F5344CB8AC3E}">
        <p14:creationId xmlns:p14="http://schemas.microsoft.com/office/powerpoint/2010/main" val="21675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B39F13A4-AD6C-4BDE-8D3B-7A3BA8261462}" type="slidenum">
              <a:rPr lang="en-US" altLang="en-US" sz="1300" smtClean="0"/>
              <a:pPr/>
              <a:t>7</a:t>
            </a:fld>
            <a:endParaRPr lang="en-US" altLang="en-US" sz="1300" dirty="0"/>
          </a:p>
        </p:txBody>
      </p:sp>
    </p:spTree>
    <p:extLst>
      <p:ext uri="{BB962C8B-B14F-4D97-AF65-F5344CB8AC3E}">
        <p14:creationId xmlns:p14="http://schemas.microsoft.com/office/powerpoint/2010/main" val="709248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453252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2732122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1550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1/24/2022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www.tiki-toki.com/timeline/entry/749012/An-Overview-of-the-DSM/"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www.flickr.com/photos/quintanaroo/27416722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25 January 2022</a:t>
            </a:r>
          </a:p>
          <a:p>
            <a:pPr marL="0" indent="0" algn="ctr">
              <a:lnSpc>
                <a:spcPct val="8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600" dirty="0">
                <a:sym typeface="UC Berkeley OS Sign"/>
              </a:rPr>
              <a:t>3) Case Studies &amp;</a:t>
            </a:r>
            <a:br>
              <a:rPr lang="en-US" sz="3600" dirty="0">
                <a:sym typeface="UC Berkeley OS Sign"/>
              </a:rPr>
            </a:br>
            <a:r>
              <a:rPr lang="en-US" sz="3600" dirty="0">
                <a:sym typeface="UC Berkeley OS Sign"/>
              </a:rPr>
              <a:t> Models for Organizing Systems</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olidFill>
                <a:srgbClr val="002955"/>
              </a:solidFill>
              <a:sym typeface="UC Berkeley OS Sign"/>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F8AA8-2F09-4B2B-BBE0-C628FE15F40A}"/>
              </a:ext>
            </a:extLst>
          </p:cNvPr>
          <p:cNvSpPr>
            <a:spLocks noGrp="1"/>
          </p:cNvSpPr>
          <p:nvPr>
            <p:ph type="title"/>
          </p:nvPr>
        </p:nvSpPr>
        <p:spPr>
          <a:xfrm>
            <a:off x="381000" y="209550"/>
            <a:ext cx="8229600" cy="1143000"/>
          </a:xfrm>
        </p:spPr>
        <p:txBody>
          <a:bodyPr>
            <a:normAutofit fontScale="90000"/>
          </a:bodyPr>
          <a:lstStyle/>
          <a:p>
            <a:r>
              <a:rPr lang="en-US" dirty="0"/>
              <a:t>Rats In A Neuroscience Lab Are Organized in “Housing Systems”</a:t>
            </a:r>
          </a:p>
        </p:txBody>
      </p:sp>
      <p:pic>
        <p:nvPicPr>
          <p:cNvPr id="3" name="Picture 2">
            <a:extLst>
              <a:ext uri="{FF2B5EF4-FFF2-40B4-BE49-F238E27FC236}">
                <a16:creationId xmlns:a16="http://schemas.microsoft.com/office/drawing/2014/main" id="{7896C96B-4100-4DC0-B261-07346C527802}"/>
              </a:ext>
            </a:extLst>
          </p:cNvPr>
          <p:cNvPicPr>
            <a:picLocks noChangeAspect="1"/>
          </p:cNvPicPr>
          <p:nvPr/>
        </p:nvPicPr>
        <p:blipFill>
          <a:blip r:embed="rId3"/>
          <a:stretch>
            <a:fillRect/>
          </a:stretch>
        </p:blipFill>
        <p:spPr>
          <a:xfrm>
            <a:off x="660400" y="1522881"/>
            <a:ext cx="7823200" cy="4400550"/>
          </a:xfrm>
          <a:prstGeom prst="rect">
            <a:avLst/>
          </a:prstGeom>
        </p:spPr>
      </p:pic>
      <p:sp>
        <p:nvSpPr>
          <p:cNvPr id="4" name="TextBox 3">
            <a:extLst>
              <a:ext uri="{FF2B5EF4-FFF2-40B4-BE49-F238E27FC236}">
                <a16:creationId xmlns:a16="http://schemas.microsoft.com/office/drawing/2014/main" id="{6D91AC56-5043-45F8-8A5E-EE36EEAB431D}"/>
              </a:ext>
            </a:extLst>
          </p:cNvPr>
          <p:cNvSpPr txBox="1"/>
          <p:nvPr/>
        </p:nvSpPr>
        <p:spPr>
          <a:xfrm>
            <a:off x="1143000" y="5923431"/>
            <a:ext cx="7620000" cy="830997"/>
          </a:xfrm>
          <a:prstGeom prst="rect">
            <a:avLst/>
          </a:prstGeom>
          <a:noFill/>
        </p:spPr>
        <p:txBody>
          <a:bodyPr wrap="square" rtlCol="0">
            <a:spAutoFit/>
          </a:bodyPr>
          <a:lstStyle/>
          <a:p>
            <a:r>
              <a:rPr lang="en-US" sz="2400" dirty="0"/>
              <a:t>A photo conveys a literal description of the organizing system, emphasizing its layout and scale</a:t>
            </a:r>
          </a:p>
        </p:txBody>
      </p:sp>
    </p:spTree>
    <p:extLst>
      <p:ext uri="{BB962C8B-B14F-4D97-AF65-F5344CB8AC3E}">
        <p14:creationId xmlns:p14="http://schemas.microsoft.com/office/powerpoint/2010/main" val="27806863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8B6B-E5FD-4435-90E9-9DF1342636DD}"/>
              </a:ext>
            </a:extLst>
          </p:cNvPr>
          <p:cNvSpPr>
            <a:spLocks noGrp="1"/>
          </p:cNvSpPr>
          <p:nvPr>
            <p:ph type="title"/>
          </p:nvPr>
        </p:nvSpPr>
        <p:spPr>
          <a:xfrm>
            <a:off x="1333500" y="152400"/>
            <a:ext cx="6477000" cy="1143000"/>
          </a:xfrm>
        </p:spPr>
        <p:txBody>
          <a:bodyPr>
            <a:normAutofit/>
          </a:bodyPr>
          <a:lstStyle/>
          <a:p>
            <a:r>
              <a:rPr lang="en-US" i="1" dirty="0">
                <a:solidFill>
                  <a:srgbClr val="FF0000"/>
                </a:solidFill>
              </a:rPr>
              <a:t>Taskonomic</a:t>
            </a:r>
            <a:r>
              <a:rPr lang="en-US" dirty="0"/>
              <a:t> Organization</a:t>
            </a:r>
          </a:p>
        </p:txBody>
      </p:sp>
      <p:sp>
        <p:nvSpPr>
          <p:cNvPr id="3" name="Rectangle 2">
            <a:extLst>
              <a:ext uri="{FF2B5EF4-FFF2-40B4-BE49-F238E27FC236}">
                <a16:creationId xmlns:a16="http://schemas.microsoft.com/office/drawing/2014/main" id="{5FE5A080-6A02-486B-9F16-6FB1B0549088}"/>
              </a:ext>
            </a:extLst>
          </p:cNvPr>
          <p:cNvSpPr/>
          <p:nvPr/>
        </p:nvSpPr>
        <p:spPr>
          <a:xfrm>
            <a:off x="115929" y="1853148"/>
            <a:ext cx="2823214" cy="3785652"/>
          </a:xfrm>
          <a:prstGeom prst="rect">
            <a:avLst/>
          </a:prstGeom>
        </p:spPr>
        <p:txBody>
          <a:bodyPr wrap="square">
            <a:spAutoFit/>
          </a:bodyPr>
          <a:lstStyle/>
          <a:p>
            <a:r>
              <a:rPr lang="en-US" sz="2400" dirty="0"/>
              <a:t>An array of amplifiers and filters for pro­cessing and recording rats' brain­wave signals (left) is installed in a vertical rack that can be located close to the equipment used to perform surgeries</a:t>
            </a:r>
          </a:p>
        </p:txBody>
      </p:sp>
      <p:pic>
        <p:nvPicPr>
          <p:cNvPr id="6" name="Picture 5">
            <a:extLst>
              <a:ext uri="{FF2B5EF4-FFF2-40B4-BE49-F238E27FC236}">
                <a16:creationId xmlns:a16="http://schemas.microsoft.com/office/drawing/2014/main" id="{30E64BF2-3711-4541-8334-01904F4DF08A}"/>
              </a:ext>
            </a:extLst>
          </p:cNvPr>
          <p:cNvPicPr>
            <a:picLocks noChangeAspect="1"/>
          </p:cNvPicPr>
          <p:nvPr/>
        </p:nvPicPr>
        <p:blipFill>
          <a:blip r:embed="rId3"/>
          <a:stretch>
            <a:fillRect/>
          </a:stretch>
        </p:blipFill>
        <p:spPr>
          <a:xfrm>
            <a:off x="2928257" y="1219200"/>
            <a:ext cx="5948118" cy="5143466"/>
          </a:xfrm>
          <a:prstGeom prst="rect">
            <a:avLst/>
          </a:prstGeom>
        </p:spPr>
      </p:pic>
    </p:spTree>
    <p:extLst>
      <p:ext uri="{BB962C8B-B14F-4D97-AF65-F5344CB8AC3E}">
        <p14:creationId xmlns:p14="http://schemas.microsoft.com/office/powerpoint/2010/main" val="24133021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266700" y="457200"/>
            <a:ext cx="8458200" cy="49069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4144962"/>
          </a:xfrm>
        </p:spPr>
        <p:txBody>
          <a:bodyPr>
            <a:normAutofit/>
          </a:bodyPr>
          <a:lstStyle/>
          <a:p>
            <a:pPr>
              <a:defRPr/>
            </a:pPr>
            <a:r>
              <a:rPr lang="en-US" altLang="ja-JP" sz="4000" dirty="0"/>
              <a:t>Rat resources are initially interchangeable members of a category, but later must be treated as unique resources. Why? </a:t>
            </a:r>
            <a:endParaRPr lang="en-US" sz="4000" dirty="0"/>
          </a:p>
          <a:p>
            <a:pPr marL="0" indent="0">
              <a:buNone/>
            </a:pPr>
            <a:endParaRPr lang="en-US" dirty="0"/>
          </a:p>
          <a:p>
            <a:endParaRPr lang="en-US" dirty="0"/>
          </a:p>
        </p:txBody>
      </p:sp>
    </p:spTree>
    <p:extLst>
      <p:ext uri="{BB962C8B-B14F-4D97-AF65-F5344CB8AC3E}">
        <p14:creationId xmlns:p14="http://schemas.microsoft.com/office/powerpoint/2010/main" val="3049880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333500" y="228600"/>
            <a:ext cx="60198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t>Schematic / Topological</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 Models</a:t>
            </a:r>
          </a:p>
        </p:txBody>
      </p:sp>
      <p:sp>
        <p:nvSpPr>
          <p:cNvPr id="6" name="Rectangle 5"/>
          <p:cNvSpPr/>
          <p:nvPr/>
        </p:nvSpPr>
        <p:spPr>
          <a:xfrm>
            <a:off x="152400" y="1122661"/>
            <a:ext cx="8382000" cy="4568717"/>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Distinguish the important locations or regions where the resources are arranged</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Preserve the important physical characteristics and relationships, but not in a literal/exact way</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Often improve comprehensibility by emphasizing interaction or decision points while eliminating irrelevant detail</a:t>
            </a:r>
          </a:p>
        </p:txBody>
      </p:sp>
    </p:spTree>
    <p:extLst>
      <p:ext uri="{BB962C8B-B14F-4D97-AF65-F5344CB8AC3E}">
        <p14:creationId xmlns:p14="http://schemas.microsoft.com/office/powerpoint/2010/main" val="300819617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89" y="314324"/>
            <a:ext cx="8229600" cy="11430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Schematic Representation</a:t>
            </a:r>
            <a:br>
              <a:rPr lang="en-US" altLang="en-US" b="1" dirty="0"/>
            </a:br>
            <a:r>
              <a:rPr lang="en-US" altLang="en-US" b="1" dirty="0"/>
              <a:t> of a Kitchen</a:t>
            </a:r>
          </a:p>
        </p:txBody>
      </p:sp>
      <p:sp>
        <p:nvSpPr>
          <p:cNvPr id="88066" name="AutoShape 2" descr="Image result for kitchen designs drawing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8068" name="AutoShape 4" descr="Image result for kitchen designs drawing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8070" name="AutoShape 6" descr="Image result for kitchen designs drawing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8072" name="Picture 8" descr="Image result for kitchen designs drawings"/>
          <p:cNvPicPr>
            <a:picLocks noChangeAspect="1" noChangeArrowheads="1"/>
          </p:cNvPicPr>
          <p:nvPr/>
        </p:nvPicPr>
        <p:blipFill>
          <a:blip r:embed="rId3" cstate="print"/>
          <a:srcRect/>
          <a:stretch>
            <a:fillRect/>
          </a:stretch>
        </p:blipFill>
        <p:spPr bwMode="auto">
          <a:xfrm>
            <a:off x="1219200" y="1566429"/>
            <a:ext cx="6629400" cy="4977247"/>
          </a:xfrm>
          <a:prstGeom prst="rect">
            <a:avLst/>
          </a:prstGeom>
          <a:noFill/>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419099" y="274638"/>
            <a:ext cx="8274627" cy="54784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3794124"/>
          </a:xfrm>
        </p:spPr>
        <p:txBody>
          <a:bodyPr>
            <a:normAutofit lnSpcReduction="10000"/>
          </a:bodyPr>
          <a:lstStyle/>
          <a:p>
            <a:pPr>
              <a:defRPr/>
            </a:pPr>
            <a:r>
              <a:rPr lang="en-US" altLang="en-US" sz="4000" dirty="0"/>
              <a:t>How are hospitals organized?  </a:t>
            </a:r>
          </a:p>
          <a:p>
            <a:pPr>
              <a:defRPr/>
            </a:pPr>
            <a:r>
              <a:rPr lang="en-US" altLang="en-US" sz="4000" dirty="0"/>
              <a:t>What parts / functions would benefit from spatial proximity?  </a:t>
            </a:r>
          </a:p>
          <a:p>
            <a:pPr>
              <a:defRPr/>
            </a:pPr>
            <a:r>
              <a:rPr lang="en-US" altLang="en-US" sz="4000" dirty="0"/>
              <a:t>What parts don’t have as many constraints on where they might be located?</a:t>
            </a:r>
            <a:endParaRPr lang="en-US" sz="4000" dirty="0"/>
          </a:p>
          <a:p>
            <a:endParaRPr lang="en-US" dirty="0"/>
          </a:p>
        </p:txBody>
      </p:sp>
    </p:spTree>
    <p:extLst>
      <p:ext uri="{BB962C8B-B14F-4D97-AF65-F5344CB8AC3E}">
        <p14:creationId xmlns:p14="http://schemas.microsoft.com/office/powerpoint/2010/main" val="4163719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B71B-2D1D-488F-A914-1DA4D647C21D}"/>
              </a:ext>
            </a:extLst>
          </p:cNvPr>
          <p:cNvSpPr>
            <a:spLocks noGrp="1"/>
          </p:cNvSpPr>
          <p:nvPr>
            <p:ph type="title"/>
          </p:nvPr>
        </p:nvSpPr>
        <p:spPr>
          <a:xfrm>
            <a:off x="520283" y="1859459"/>
            <a:ext cx="2514600" cy="1143000"/>
          </a:xfrm>
        </p:spPr>
        <p:txBody>
          <a:bodyPr>
            <a:normAutofit/>
          </a:bodyPr>
          <a:lstStyle/>
          <a:p>
            <a:r>
              <a:rPr lang="en-US" dirty="0"/>
              <a:t>Pictorial</a:t>
            </a:r>
          </a:p>
        </p:txBody>
      </p:sp>
      <p:pic>
        <p:nvPicPr>
          <p:cNvPr id="3" name="Picture 2">
            <a:extLst>
              <a:ext uri="{FF2B5EF4-FFF2-40B4-BE49-F238E27FC236}">
                <a16:creationId xmlns:a16="http://schemas.microsoft.com/office/drawing/2014/main" id="{7A8D7DA2-6F0E-4E97-93F2-D2FFA000C84C}"/>
              </a:ext>
            </a:extLst>
          </p:cNvPr>
          <p:cNvPicPr>
            <a:picLocks noChangeAspect="1"/>
          </p:cNvPicPr>
          <p:nvPr/>
        </p:nvPicPr>
        <p:blipFill>
          <a:blip r:embed="rId3"/>
          <a:stretch>
            <a:fillRect/>
          </a:stretch>
        </p:blipFill>
        <p:spPr>
          <a:xfrm>
            <a:off x="4016829" y="3429000"/>
            <a:ext cx="4585117" cy="3252234"/>
          </a:xfrm>
          <a:prstGeom prst="rect">
            <a:avLst/>
          </a:prstGeom>
        </p:spPr>
      </p:pic>
      <p:pic>
        <p:nvPicPr>
          <p:cNvPr id="4" name="Picture 3">
            <a:extLst>
              <a:ext uri="{FF2B5EF4-FFF2-40B4-BE49-F238E27FC236}">
                <a16:creationId xmlns:a16="http://schemas.microsoft.com/office/drawing/2014/main" id="{1A10BC8F-937C-44D1-9650-00F0F07BE865}"/>
              </a:ext>
            </a:extLst>
          </p:cNvPr>
          <p:cNvPicPr>
            <a:picLocks noChangeAspect="1"/>
          </p:cNvPicPr>
          <p:nvPr/>
        </p:nvPicPr>
        <p:blipFill>
          <a:blip r:embed="rId4"/>
          <a:stretch>
            <a:fillRect/>
          </a:stretch>
        </p:blipFill>
        <p:spPr>
          <a:xfrm>
            <a:off x="4038600" y="651979"/>
            <a:ext cx="4585117" cy="2567666"/>
          </a:xfrm>
          <a:prstGeom prst="rect">
            <a:avLst/>
          </a:prstGeom>
        </p:spPr>
      </p:pic>
      <p:sp>
        <p:nvSpPr>
          <p:cNvPr id="6" name="Rectangle 5">
            <a:extLst>
              <a:ext uri="{FF2B5EF4-FFF2-40B4-BE49-F238E27FC236}">
                <a16:creationId xmlns:a16="http://schemas.microsoft.com/office/drawing/2014/main" id="{273D655A-5759-4167-92E7-C5D40BF50DE2}"/>
              </a:ext>
            </a:extLst>
          </p:cNvPr>
          <p:cNvSpPr/>
          <p:nvPr/>
        </p:nvSpPr>
        <p:spPr>
          <a:xfrm>
            <a:off x="762000" y="3855542"/>
            <a:ext cx="2534220" cy="769441"/>
          </a:xfrm>
          <a:prstGeom prst="rect">
            <a:avLst/>
          </a:prstGeom>
        </p:spPr>
        <p:txBody>
          <a:bodyPr wrap="none">
            <a:spAutoFit/>
          </a:bodyPr>
          <a:lstStyle/>
          <a:p>
            <a:r>
              <a:rPr lang="en-US" sz="4400" dirty="0">
                <a:solidFill>
                  <a:prstClr val="black"/>
                </a:solidFill>
                <a:ea typeface="+mj-ea"/>
                <a:cs typeface="+mj-cs"/>
              </a:rPr>
              <a:t>Schematic</a:t>
            </a:r>
            <a:endParaRPr lang="en-US" dirty="0"/>
          </a:p>
        </p:txBody>
      </p:sp>
      <p:sp>
        <p:nvSpPr>
          <p:cNvPr id="5" name="TextBox 4">
            <a:extLst>
              <a:ext uri="{FF2B5EF4-FFF2-40B4-BE49-F238E27FC236}">
                <a16:creationId xmlns:a16="http://schemas.microsoft.com/office/drawing/2014/main" id="{66C4368C-3564-468B-84D2-8B4A8FF8623A}"/>
              </a:ext>
            </a:extLst>
          </p:cNvPr>
          <p:cNvSpPr txBox="1"/>
          <p:nvPr/>
        </p:nvSpPr>
        <p:spPr>
          <a:xfrm>
            <a:off x="304800" y="607272"/>
            <a:ext cx="3496547" cy="646331"/>
          </a:xfrm>
          <a:prstGeom prst="rect">
            <a:avLst/>
          </a:prstGeom>
          <a:noFill/>
        </p:spPr>
        <p:txBody>
          <a:bodyPr wrap="square" rtlCol="0">
            <a:spAutoFit/>
          </a:bodyPr>
          <a:lstStyle/>
          <a:p>
            <a:r>
              <a:rPr lang="en-US" sz="3600" b="1" dirty="0"/>
              <a:t>THE ORCHESTRA</a:t>
            </a:r>
          </a:p>
        </p:txBody>
      </p:sp>
    </p:spTree>
    <p:extLst>
      <p:ext uri="{BB962C8B-B14F-4D97-AF65-F5344CB8AC3E}">
        <p14:creationId xmlns:p14="http://schemas.microsoft.com/office/powerpoint/2010/main" val="32982697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B71B-2D1D-488F-A914-1DA4D647C21D}"/>
              </a:ext>
            </a:extLst>
          </p:cNvPr>
          <p:cNvSpPr>
            <a:spLocks noGrp="1"/>
          </p:cNvSpPr>
          <p:nvPr>
            <p:ph type="title"/>
          </p:nvPr>
        </p:nvSpPr>
        <p:spPr>
          <a:xfrm>
            <a:off x="-371475" y="149993"/>
            <a:ext cx="9448800" cy="1143000"/>
          </a:xfrm>
        </p:spPr>
        <p:txBody>
          <a:bodyPr>
            <a:normAutofit fontScale="90000"/>
          </a:bodyPr>
          <a:lstStyle/>
          <a:p>
            <a:r>
              <a:rPr lang="en-US" dirty="0"/>
              <a:t>QUEUE LAYOUT</a:t>
            </a:r>
            <a:br>
              <a:rPr lang="en-US" dirty="0"/>
            </a:br>
            <a:r>
              <a:rPr lang="en-US" dirty="0"/>
              <a:t>            Pictorial</a:t>
            </a:r>
          </a:p>
        </p:txBody>
      </p:sp>
      <p:sp>
        <p:nvSpPr>
          <p:cNvPr id="6" name="Rectangle 5">
            <a:extLst>
              <a:ext uri="{FF2B5EF4-FFF2-40B4-BE49-F238E27FC236}">
                <a16:creationId xmlns:a16="http://schemas.microsoft.com/office/drawing/2014/main" id="{273D655A-5759-4167-92E7-C5D40BF50DE2}"/>
              </a:ext>
            </a:extLst>
          </p:cNvPr>
          <p:cNvSpPr/>
          <p:nvPr/>
        </p:nvSpPr>
        <p:spPr>
          <a:xfrm>
            <a:off x="685800" y="5178841"/>
            <a:ext cx="2534220" cy="769441"/>
          </a:xfrm>
          <a:prstGeom prst="rect">
            <a:avLst/>
          </a:prstGeom>
        </p:spPr>
        <p:txBody>
          <a:bodyPr wrap="none">
            <a:spAutoFit/>
          </a:bodyPr>
          <a:lstStyle/>
          <a:p>
            <a:r>
              <a:rPr lang="en-US" sz="4400" dirty="0">
                <a:solidFill>
                  <a:prstClr val="black"/>
                </a:solidFill>
                <a:ea typeface="+mj-ea"/>
                <a:cs typeface="+mj-cs"/>
              </a:rPr>
              <a:t>Schematic</a:t>
            </a:r>
            <a:endParaRPr lang="en-US" dirty="0"/>
          </a:p>
        </p:txBody>
      </p:sp>
      <p:pic>
        <p:nvPicPr>
          <p:cNvPr id="5" name="Picture 4">
            <a:extLst>
              <a:ext uri="{FF2B5EF4-FFF2-40B4-BE49-F238E27FC236}">
                <a16:creationId xmlns:a16="http://schemas.microsoft.com/office/drawing/2014/main" id="{8153DF0E-1FDE-4AC4-91FB-B4D5262D04F0}"/>
              </a:ext>
            </a:extLst>
          </p:cNvPr>
          <p:cNvPicPr>
            <a:picLocks noChangeAspect="1"/>
          </p:cNvPicPr>
          <p:nvPr/>
        </p:nvPicPr>
        <p:blipFill>
          <a:blip r:embed="rId3"/>
          <a:stretch>
            <a:fillRect/>
          </a:stretch>
        </p:blipFill>
        <p:spPr>
          <a:xfrm>
            <a:off x="3301488" y="4079086"/>
            <a:ext cx="5121465" cy="2631517"/>
          </a:xfrm>
          <a:prstGeom prst="rect">
            <a:avLst/>
          </a:prstGeom>
        </p:spPr>
      </p:pic>
      <p:pic>
        <p:nvPicPr>
          <p:cNvPr id="8" name="Picture 7">
            <a:extLst>
              <a:ext uri="{FF2B5EF4-FFF2-40B4-BE49-F238E27FC236}">
                <a16:creationId xmlns:a16="http://schemas.microsoft.com/office/drawing/2014/main" id="{400DDDD3-94FE-45A4-B3E7-79663D416B93}"/>
              </a:ext>
            </a:extLst>
          </p:cNvPr>
          <p:cNvPicPr>
            <a:picLocks noChangeAspect="1"/>
          </p:cNvPicPr>
          <p:nvPr/>
        </p:nvPicPr>
        <p:blipFill>
          <a:blip r:embed="rId4"/>
          <a:stretch>
            <a:fillRect/>
          </a:stretch>
        </p:blipFill>
        <p:spPr>
          <a:xfrm>
            <a:off x="4918567" y="1463155"/>
            <a:ext cx="3332729" cy="2442305"/>
          </a:xfrm>
          <a:prstGeom prst="rect">
            <a:avLst/>
          </a:prstGeom>
        </p:spPr>
      </p:pic>
      <p:pic>
        <p:nvPicPr>
          <p:cNvPr id="9" name="Picture 8">
            <a:extLst>
              <a:ext uri="{FF2B5EF4-FFF2-40B4-BE49-F238E27FC236}">
                <a16:creationId xmlns:a16="http://schemas.microsoft.com/office/drawing/2014/main" id="{7205D1B9-31D5-4731-886F-B50A6C454326}"/>
              </a:ext>
            </a:extLst>
          </p:cNvPr>
          <p:cNvPicPr>
            <a:picLocks noChangeAspect="1"/>
          </p:cNvPicPr>
          <p:nvPr/>
        </p:nvPicPr>
        <p:blipFill>
          <a:blip r:embed="rId5"/>
          <a:stretch>
            <a:fillRect/>
          </a:stretch>
        </p:blipFill>
        <p:spPr>
          <a:xfrm>
            <a:off x="564358" y="1474041"/>
            <a:ext cx="3628420" cy="2414549"/>
          </a:xfrm>
          <a:prstGeom prst="rect">
            <a:avLst/>
          </a:prstGeom>
        </p:spPr>
      </p:pic>
    </p:spTree>
    <p:extLst>
      <p:ext uri="{BB962C8B-B14F-4D97-AF65-F5344CB8AC3E}">
        <p14:creationId xmlns:p14="http://schemas.microsoft.com/office/powerpoint/2010/main" val="18663324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48CD0F-2A0E-4F3E-B3E6-31532332D629}"/>
              </a:ext>
            </a:extLst>
          </p:cNvPr>
          <p:cNvSpPr/>
          <p:nvPr/>
        </p:nvSpPr>
        <p:spPr>
          <a:xfrm>
            <a:off x="152400" y="762000"/>
            <a:ext cx="1752600" cy="5638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BBFAF1-DAB2-4193-914E-98BAC6A85F08}"/>
              </a:ext>
            </a:extLst>
          </p:cNvPr>
          <p:cNvSpPr>
            <a:spLocks noGrp="1"/>
          </p:cNvSpPr>
          <p:nvPr>
            <p:ph type="title"/>
          </p:nvPr>
        </p:nvSpPr>
        <p:spPr>
          <a:xfrm>
            <a:off x="1104900" y="0"/>
            <a:ext cx="7810500" cy="1143000"/>
          </a:xfrm>
        </p:spPr>
        <p:txBody>
          <a:bodyPr/>
          <a:lstStyle/>
          <a:p>
            <a:r>
              <a:rPr lang="en-US" dirty="0"/>
              <a:t>The BART System Map </a:t>
            </a:r>
          </a:p>
        </p:txBody>
      </p:sp>
      <p:pic>
        <p:nvPicPr>
          <p:cNvPr id="4" name="Content Placeholder 3">
            <a:extLst>
              <a:ext uri="{FF2B5EF4-FFF2-40B4-BE49-F238E27FC236}">
                <a16:creationId xmlns:a16="http://schemas.microsoft.com/office/drawing/2014/main" id="{D8BFD81D-F4B9-428A-BE1C-2EBE71DD8D74}"/>
              </a:ext>
            </a:extLst>
          </p:cNvPr>
          <p:cNvPicPr>
            <a:picLocks noGrp="1" noChangeAspect="1"/>
          </p:cNvPicPr>
          <p:nvPr>
            <p:ph idx="1"/>
          </p:nvPr>
        </p:nvPicPr>
        <p:blipFill>
          <a:blip r:embed="rId3"/>
          <a:stretch>
            <a:fillRect/>
          </a:stretch>
        </p:blipFill>
        <p:spPr>
          <a:xfrm>
            <a:off x="1981200" y="1219200"/>
            <a:ext cx="6761666" cy="5486400"/>
          </a:xfrm>
          <a:prstGeom prst="rect">
            <a:avLst/>
          </a:prstGeom>
        </p:spPr>
      </p:pic>
      <p:sp>
        <p:nvSpPr>
          <p:cNvPr id="5" name="TextBox 4">
            <a:extLst>
              <a:ext uri="{FF2B5EF4-FFF2-40B4-BE49-F238E27FC236}">
                <a16:creationId xmlns:a16="http://schemas.microsoft.com/office/drawing/2014/main" id="{F04532B4-ED5D-4417-9136-9467E4061701}"/>
              </a:ext>
            </a:extLst>
          </p:cNvPr>
          <p:cNvSpPr txBox="1"/>
          <p:nvPr/>
        </p:nvSpPr>
        <p:spPr>
          <a:xfrm>
            <a:off x="324934" y="990600"/>
            <a:ext cx="1447800" cy="5262979"/>
          </a:xfrm>
          <a:prstGeom prst="rect">
            <a:avLst/>
          </a:prstGeom>
          <a:noFill/>
        </p:spPr>
        <p:txBody>
          <a:bodyPr wrap="square" rtlCol="0">
            <a:spAutoFit/>
          </a:bodyPr>
          <a:lstStyle/>
          <a:p>
            <a:r>
              <a:rPr lang="en-US" sz="2400" dirty="0">
                <a:solidFill>
                  <a:srgbClr val="FF0000"/>
                </a:solidFill>
              </a:rPr>
              <a:t>In what ways is this map schematic rather than physical or literal?</a:t>
            </a:r>
          </a:p>
          <a:p>
            <a:endParaRPr lang="en-US" sz="2400" dirty="0">
              <a:solidFill>
                <a:srgbClr val="FF0000"/>
              </a:solidFill>
            </a:endParaRPr>
          </a:p>
          <a:p>
            <a:r>
              <a:rPr lang="en-US" sz="2400" dirty="0">
                <a:solidFill>
                  <a:srgbClr val="FF0000"/>
                </a:solidFill>
              </a:rPr>
              <a:t>What are the pros and cons of this design?</a:t>
            </a:r>
          </a:p>
        </p:txBody>
      </p:sp>
    </p:spTree>
    <p:extLst>
      <p:ext uri="{BB962C8B-B14F-4D97-AF65-F5344CB8AC3E}">
        <p14:creationId xmlns:p14="http://schemas.microsoft.com/office/powerpoint/2010/main" val="2318889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81000" y="1360208"/>
            <a:ext cx="8724542" cy="4710112"/>
          </a:xfrm>
          <a:prstGeom prst="rect">
            <a:avLst/>
          </a:prstGeom>
        </p:spPr>
      </p:pic>
      <p:sp>
        <p:nvSpPr>
          <p:cNvPr id="3" name="Rectangle 1"/>
          <p:cNvSpPr txBox="1">
            <a:spLocks noChangeArrowheads="1"/>
          </p:cNvSpPr>
          <p:nvPr/>
        </p:nvSpPr>
        <p:spPr>
          <a:xfrm>
            <a:off x="381000" y="201868"/>
            <a:ext cx="8228707"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Organizing System: Time Zones</a:t>
            </a:r>
            <a:endParaRPr lang="en-US" altLang="en-US" b="1" dirty="0">
              <a:sym typeface="UC Berkeley OS Sign"/>
            </a:endParaRPr>
          </a:p>
        </p:txBody>
      </p:sp>
      <p:sp>
        <p:nvSpPr>
          <p:cNvPr id="4" name="TextBox 3">
            <a:extLst>
              <a:ext uri="{FF2B5EF4-FFF2-40B4-BE49-F238E27FC236}">
                <a16:creationId xmlns:a16="http://schemas.microsoft.com/office/drawing/2014/main" id="{587B49EA-FE97-44B3-AF1A-C473597205DD}"/>
              </a:ext>
            </a:extLst>
          </p:cNvPr>
          <p:cNvSpPr txBox="1"/>
          <p:nvPr/>
        </p:nvSpPr>
        <p:spPr>
          <a:xfrm>
            <a:off x="475536" y="6055526"/>
            <a:ext cx="8134171" cy="646331"/>
          </a:xfrm>
          <a:prstGeom prst="rect">
            <a:avLst/>
          </a:prstGeom>
          <a:noFill/>
        </p:spPr>
        <p:txBody>
          <a:bodyPr wrap="square" rtlCol="0">
            <a:spAutoFit/>
          </a:bodyPr>
          <a:lstStyle/>
          <a:p>
            <a:r>
              <a:rPr lang="en-US" dirty="0"/>
              <a:t>This familiar Mercator cylindrical projection enables “straight line” navigation because N and S are preserved but distorts shapes and sizes toward the N and S poles</a:t>
            </a:r>
          </a:p>
        </p:txBody>
      </p:sp>
    </p:spTree>
    <p:extLst>
      <p:ext uri="{BB962C8B-B14F-4D97-AF65-F5344CB8AC3E}">
        <p14:creationId xmlns:p14="http://schemas.microsoft.com/office/powerpoint/2010/main" val="1766858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Grp="1" noChangeArrowheads="1"/>
          </p:cNvSpPr>
          <p:nvPr>
            <p:ph type="title"/>
          </p:nvPr>
        </p:nvSpPr>
        <p:spPr>
          <a:xfrm>
            <a:off x="533400" y="3810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sym typeface="UC Berkeley OS Sign"/>
              </a:rPr>
              <a:t>Case Studies So Far</a:t>
            </a:r>
            <a:br>
              <a:rPr lang="en-US" sz="3600" b="1" dirty="0">
                <a:sym typeface="UC Berkeley OS Sign"/>
              </a:rPr>
            </a:br>
            <a:endParaRPr lang="en-US" sz="3600" b="1" dirty="0">
              <a:sym typeface="UC Berkeley OS Sign"/>
            </a:endParaRPr>
          </a:p>
        </p:txBody>
      </p:sp>
      <p:sp>
        <p:nvSpPr>
          <p:cNvPr id="481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03324D3-4AF0-4F8E-83D6-825208A90235}" type="slidenum">
              <a:rPr lang="en-US" sz="1500">
                <a:solidFill>
                  <a:srgbClr val="002955"/>
                </a:solidFill>
                <a:latin typeface="UC Berkeley OS Sign"/>
                <a:ea typeface="MS PGothic" pitchFamily="34" charset="-128"/>
                <a:sym typeface="UC Berkeley OS Sign"/>
              </a:rPr>
              <a:pPr algn="ctr"/>
              <a:t>2</a:t>
            </a:fld>
            <a:endParaRPr lang="en-US" sz="1500" dirty="0">
              <a:solidFill>
                <a:srgbClr val="002955"/>
              </a:solidFill>
              <a:latin typeface="UC Berkeley OS Sign"/>
              <a:ea typeface="MS PGothic" pitchFamily="34" charset="-128"/>
              <a:sym typeface="UC Berkeley OS Sign"/>
            </a:endParaRPr>
          </a:p>
        </p:txBody>
      </p:sp>
      <p:sp>
        <p:nvSpPr>
          <p:cNvPr id="48132" name="Rectangle 8"/>
          <p:cNvSpPr>
            <a:spLocks noChangeArrowheads="1"/>
          </p:cNvSpPr>
          <p:nvPr/>
        </p:nvSpPr>
        <p:spPr bwMode="auto">
          <a:xfrm>
            <a:off x="1219200" y="976498"/>
            <a:ext cx="8458199" cy="4866234"/>
          </a:xfrm>
          <a:prstGeom prst="rect">
            <a:avLst/>
          </a:prstGeom>
          <a:noFill/>
          <a:ln w="9525">
            <a:noFill/>
            <a:miter lim="800000"/>
            <a:headEnd/>
            <a:tailEnd/>
          </a:ln>
        </p:spPr>
        <p:txBody>
          <a:bodyPr wrap="square" lIns="64291" tIns="32146" rIns="64291" bIns="32146">
            <a:spAutoFit/>
          </a:bodyPr>
          <a:lstStyle/>
          <a:p>
            <a:r>
              <a:rPr lang="en-US" sz="2400" dirty="0"/>
              <a:t>1/18</a:t>
            </a:r>
          </a:p>
          <a:p>
            <a:pPr lvl="1"/>
            <a:r>
              <a:rPr lang="en-US" sz="2400" dirty="0"/>
              <a:t>TDO 12.5 Organizing a kitchen </a:t>
            </a:r>
          </a:p>
          <a:p>
            <a:pPr lvl="1"/>
            <a:r>
              <a:rPr lang="en-US" sz="2400" dirty="0"/>
              <a:t>Time Zones</a:t>
            </a:r>
          </a:p>
          <a:p>
            <a:pPr lvl="1"/>
            <a:r>
              <a:rPr lang="en-US" sz="2400" dirty="0"/>
              <a:t>Orchestra Seating Arrangements</a:t>
            </a:r>
          </a:p>
          <a:p>
            <a:pPr marL="0" lvl="1"/>
            <a:r>
              <a:rPr lang="en-US" sz="2400" dirty="0"/>
              <a:t>1/20</a:t>
            </a:r>
          </a:p>
          <a:p>
            <a:pPr lvl="1"/>
            <a:r>
              <a:rPr lang="en-US" sz="2400" dirty="0"/>
              <a:t>TDO 12.4 Single-source textbook publishing</a:t>
            </a:r>
          </a:p>
          <a:p>
            <a:pPr lvl="1"/>
            <a:r>
              <a:rPr lang="en-US" sz="2400" dirty="0"/>
              <a:t>TDO 12.18 Neuroscience lab</a:t>
            </a:r>
          </a:p>
          <a:p>
            <a:pPr lvl="1"/>
            <a:r>
              <a:rPr lang="en-US" sz="2400" dirty="0"/>
              <a:t>Medical Emergencies</a:t>
            </a:r>
          </a:p>
          <a:p>
            <a:r>
              <a:rPr lang="en-US" sz="2400" dirty="0"/>
              <a:t>1/25</a:t>
            </a:r>
          </a:p>
          <a:p>
            <a:pPr lvl="1"/>
            <a:r>
              <a:rPr lang="en-US" sz="2400" dirty="0"/>
              <a:t>Organized Crime</a:t>
            </a:r>
          </a:p>
          <a:p>
            <a:pPr lvl="1"/>
            <a:r>
              <a:rPr lang="en-US" sz="2400" dirty="0"/>
              <a:t>NBA Player Tracking</a:t>
            </a:r>
          </a:p>
          <a:p>
            <a:pPr lvl="1"/>
            <a:r>
              <a:rPr lang="en-US" sz="2400" dirty="0"/>
              <a:t>Intentional Communities</a:t>
            </a:r>
          </a:p>
          <a:p>
            <a:pPr lvl="1"/>
            <a:r>
              <a:rPr lang="en-US" sz="2400" dirty="0"/>
              <a:t>Guide Dogs for the Blind</a:t>
            </a:r>
          </a:p>
        </p:txBody>
      </p:sp>
    </p:spTree>
    <p:extLst>
      <p:ext uri="{BB962C8B-B14F-4D97-AF65-F5344CB8AC3E}">
        <p14:creationId xmlns:p14="http://schemas.microsoft.com/office/powerpoint/2010/main" val="252062630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266700" y="457200"/>
            <a:ext cx="8458200" cy="49069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4144962"/>
          </a:xfrm>
        </p:spPr>
        <p:txBody>
          <a:bodyPr>
            <a:normAutofit/>
          </a:bodyPr>
          <a:lstStyle/>
          <a:p>
            <a:pPr>
              <a:defRPr/>
            </a:pPr>
            <a:r>
              <a:rPr lang="en-US" sz="4000" baseline="0" dirty="0"/>
              <a:t>Why is this kind of map projection the most sensible to show time zones?</a:t>
            </a:r>
            <a:endParaRPr lang="en-US" dirty="0"/>
          </a:p>
          <a:p>
            <a:endParaRPr lang="en-US" dirty="0"/>
          </a:p>
        </p:txBody>
      </p:sp>
    </p:spTree>
    <p:extLst>
      <p:ext uri="{BB962C8B-B14F-4D97-AF65-F5344CB8AC3E}">
        <p14:creationId xmlns:p14="http://schemas.microsoft.com/office/powerpoint/2010/main" val="2817152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8DDF014D-6C04-4A04-814D-8C348C6A1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066800"/>
            <a:ext cx="5638800" cy="5638800"/>
          </a:xfrm>
          <a:prstGeom prst="rect">
            <a:avLst/>
          </a:prstGeom>
        </p:spPr>
      </p:pic>
      <p:sp>
        <p:nvSpPr>
          <p:cNvPr id="2" name="Title 1">
            <a:extLst>
              <a:ext uri="{FF2B5EF4-FFF2-40B4-BE49-F238E27FC236}">
                <a16:creationId xmlns:a16="http://schemas.microsoft.com/office/drawing/2014/main" id="{3D09E0B4-0489-4BDB-B287-577CEFCBA637}"/>
              </a:ext>
            </a:extLst>
          </p:cNvPr>
          <p:cNvSpPr>
            <a:spLocks noGrp="1"/>
          </p:cNvSpPr>
          <p:nvPr>
            <p:ph type="title"/>
          </p:nvPr>
        </p:nvSpPr>
        <p:spPr>
          <a:xfrm>
            <a:off x="457200" y="274638"/>
            <a:ext cx="4343400" cy="1143000"/>
          </a:xfrm>
        </p:spPr>
        <p:txBody>
          <a:bodyPr>
            <a:normAutofit fontScale="90000"/>
          </a:bodyPr>
          <a:lstStyle/>
          <a:p>
            <a:r>
              <a:rPr lang="en-US" b="1" dirty="0"/>
              <a:t>When Mercator Projector Won’t Do</a:t>
            </a:r>
          </a:p>
        </p:txBody>
      </p:sp>
      <p:sp>
        <p:nvSpPr>
          <p:cNvPr id="6" name="TextBox 5">
            <a:extLst>
              <a:ext uri="{FF2B5EF4-FFF2-40B4-BE49-F238E27FC236}">
                <a16:creationId xmlns:a16="http://schemas.microsoft.com/office/drawing/2014/main" id="{27F084C5-B6A4-431F-B458-75BE4BF7CE09}"/>
              </a:ext>
            </a:extLst>
          </p:cNvPr>
          <p:cNvSpPr txBox="1"/>
          <p:nvPr/>
        </p:nvSpPr>
        <p:spPr>
          <a:xfrm>
            <a:off x="455022" y="1861016"/>
            <a:ext cx="2288177" cy="3970318"/>
          </a:xfrm>
          <a:prstGeom prst="rect">
            <a:avLst/>
          </a:prstGeom>
          <a:noFill/>
        </p:spPr>
        <p:txBody>
          <a:bodyPr wrap="square" rtlCol="0">
            <a:spAutoFit/>
          </a:bodyPr>
          <a:lstStyle/>
          <a:p>
            <a:r>
              <a:rPr lang="en-US" sz="2800" baseline="0" dirty="0"/>
              <a:t>look down at a sphere from any point and the latitude lines remain circles – better for maps of polar regions</a:t>
            </a:r>
            <a:endParaRPr lang="en-US" sz="2800" dirty="0"/>
          </a:p>
        </p:txBody>
      </p:sp>
    </p:spTree>
    <p:extLst>
      <p:ext uri="{BB962C8B-B14F-4D97-AF65-F5344CB8AC3E}">
        <p14:creationId xmlns:p14="http://schemas.microsoft.com/office/powerpoint/2010/main" val="528667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BB14-9EF0-4444-81CC-F6F44E6CAA81}"/>
              </a:ext>
            </a:extLst>
          </p:cNvPr>
          <p:cNvSpPr>
            <a:spLocks noGrp="1"/>
          </p:cNvSpPr>
          <p:nvPr>
            <p:ph type="title"/>
          </p:nvPr>
        </p:nvSpPr>
        <p:spPr/>
        <p:txBody>
          <a:bodyPr/>
          <a:lstStyle/>
          <a:p>
            <a:r>
              <a:rPr lang="en-US" dirty="0"/>
              <a:t>NBA Player Tracking</a:t>
            </a:r>
          </a:p>
        </p:txBody>
      </p:sp>
      <p:pic>
        <p:nvPicPr>
          <p:cNvPr id="4" name="Content Placeholder 3">
            <a:extLst>
              <a:ext uri="{FF2B5EF4-FFF2-40B4-BE49-F238E27FC236}">
                <a16:creationId xmlns:a16="http://schemas.microsoft.com/office/drawing/2014/main" id="{B89E9DC8-9F39-4AD7-9DE7-1D8FDD488E3C}"/>
              </a:ext>
            </a:extLst>
          </p:cNvPr>
          <p:cNvPicPr>
            <a:picLocks noGrp="1" noChangeAspect="1"/>
          </p:cNvPicPr>
          <p:nvPr>
            <p:ph idx="1"/>
          </p:nvPr>
        </p:nvPicPr>
        <p:blipFill>
          <a:blip r:embed="rId3"/>
          <a:stretch>
            <a:fillRect/>
          </a:stretch>
        </p:blipFill>
        <p:spPr>
          <a:xfrm>
            <a:off x="670560" y="1143000"/>
            <a:ext cx="7300444" cy="4144963"/>
          </a:xfrm>
          <a:prstGeom prst="rect">
            <a:avLst/>
          </a:prstGeom>
        </p:spPr>
      </p:pic>
      <p:sp>
        <p:nvSpPr>
          <p:cNvPr id="3" name="TextBox 2">
            <a:extLst>
              <a:ext uri="{FF2B5EF4-FFF2-40B4-BE49-F238E27FC236}">
                <a16:creationId xmlns:a16="http://schemas.microsoft.com/office/drawing/2014/main" id="{41C10FF1-DABD-4347-9B86-4531F764F2D2}"/>
              </a:ext>
            </a:extLst>
          </p:cNvPr>
          <p:cNvSpPr txBox="1"/>
          <p:nvPr/>
        </p:nvSpPr>
        <p:spPr>
          <a:xfrm>
            <a:off x="381000" y="5410200"/>
            <a:ext cx="8229600" cy="1384995"/>
          </a:xfrm>
          <a:prstGeom prst="rect">
            <a:avLst/>
          </a:prstGeom>
          <a:noFill/>
        </p:spPr>
        <p:txBody>
          <a:bodyPr wrap="square" rtlCol="0">
            <a:spAutoFit/>
          </a:bodyPr>
          <a:lstStyle/>
          <a:p>
            <a:r>
              <a:rPr lang="en-US" sz="2800" dirty="0">
                <a:solidFill>
                  <a:srgbClr val="FF0000"/>
                </a:solidFill>
              </a:rPr>
              <a:t>Tracking is based on locations, angles, and distances, but involves complex calculations and statistical comparisons to rate players and game situations</a:t>
            </a:r>
          </a:p>
        </p:txBody>
      </p:sp>
    </p:spTree>
    <p:extLst>
      <p:ext uri="{BB962C8B-B14F-4D97-AF65-F5344CB8AC3E}">
        <p14:creationId xmlns:p14="http://schemas.microsoft.com/office/powerpoint/2010/main" val="123646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CBEC6-FD6D-4AD9-A38C-D84D60C18A8E}"/>
              </a:ext>
            </a:extLst>
          </p:cNvPr>
          <p:cNvPicPr>
            <a:picLocks noChangeAspect="1"/>
          </p:cNvPicPr>
          <p:nvPr/>
        </p:nvPicPr>
        <p:blipFill>
          <a:blip r:embed="rId3"/>
          <a:stretch>
            <a:fillRect/>
          </a:stretch>
        </p:blipFill>
        <p:spPr>
          <a:xfrm>
            <a:off x="3946465" y="4416641"/>
            <a:ext cx="4878442" cy="1745342"/>
          </a:xfrm>
          <a:prstGeom prst="rect">
            <a:avLst/>
          </a:prstGeom>
        </p:spPr>
      </p:pic>
      <p:pic>
        <p:nvPicPr>
          <p:cNvPr id="3" name="Picture 2">
            <a:extLst>
              <a:ext uri="{FF2B5EF4-FFF2-40B4-BE49-F238E27FC236}">
                <a16:creationId xmlns:a16="http://schemas.microsoft.com/office/drawing/2014/main" id="{A5C35DC6-BCAA-4695-A7EA-FB6EBE3728E6}"/>
              </a:ext>
            </a:extLst>
          </p:cNvPr>
          <p:cNvPicPr>
            <a:picLocks noChangeAspect="1"/>
          </p:cNvPicPr>
          <p:nvPr/>
        </p:nvPicPr>
        <p:blipFill>
          <a:blip r:embed="rId4"/>
          <a:stretch>
            <a:fillRect/>
          </a:stretch>
        </p:blipFill>
        <p:spPr>
          <a:xfrm>
            <a:off x="547485" y="4416641"/>
            <a:ext cx="4138518" cy="1745342"/>
          </a:xfrm>
          <a:prstGeom prst="rect">
            <a:avLst/>
          </a:prstGeom>
        </p:spPr>
      </p:pic>
      <p:pic>
        <p:nvPicPr>
          <p:cNvPr id="4" name="Picture 3">
            <a:extLst>
              <a:ext uri="{FF2B5EF4-FFF2-40B4-BE49-F238E27FC236}">
                <a16:creationId xmlns:a16="http://schemas.microsoft.com/office/drawing/2014/main" id="{2291FD70-56E1-4881-B46B-7EAF02DE2EE6}"/>
              </a:ext>
            </a:extLst>
          </p:cNvPr>
          <p:cNvPicPr>
            <a:picLocks noChangeAspect="1"/>
          </p:cNvPicPr>
          <p:nvPr/>
        </p:nvPicPr>
        <p:blipFill>
          <a:blip r:embed="rId5"/>
          <a:stretch>
            <a:fillRect/>
          </a:stretch>
        </p:blipFill>
        <p:spPr>
          <a:xfrm>
            <a:off x="1828800" y="220811"/>
            <a:ext cx="6190103" cy="1473834"/>
          </a:xfrm>
          <a:prstGeom prst="rect">
            <a:avLst/>
          </a:prstGeom>
        </p:spPr>
      </p:pic>
      <p:sp>
        <p:nvSpPr>
          <p:cNvPr id="5" name="Rectangle 4">
            <a:extLst>
              <a:ext uri="{FF2B5EF4-FFF2-40B4-BE49-F238E27FC236}">
                <a16:creationId xmlns:a16="http://schemas.microsoft.com/office/drawing/2014/main" id="{09D1B505-CD99-46D5-91DE-44722CFE96C6}"/>
              </a:ext>
            </a:extLst>
          </p:cNvPr>
          <p:cNvSpPr/>
          <p:nvPr/>
        </p:nvSpPr>
        <p:spPr>
          <a:xfrm>
            <a:off x="3048000" y="1721090"/>
            <a:ext cx="3215047" cy="523220"/>
          </a:xfrm>
          <a:prstGeom prst="rect">
            <a:avLst/>
          </a:prstGeom>
        </p:spPr>
        <p:txBody>
          <a:bodyPr wrap="none">
            <a:spAutoFit/>
          </a:bodyPr>
          <a:lstStyle/>
          <a:p>
            <a:r>
              <a:rPr lang="en-US" sz="2800" dirty="0"/>
              <a:t>aws.amazon.com/nfl</a:t>
            </a:r>
          </a:p>
        </p:txBody>
      </p:sp>
      <p:sp>
        <p:nvSpPr>
          <p:cNvPr id="6" name="Rectangle 5">
            <a:extLst>
              <a:ext uri="{FF2B5EF4-FFF2-40B4-BE49-F238E27FC236}">
                <a16:creationId xmlns:a16="http://schemas.microsoft.com/office/drawing/2014/main" id="{4BF8EC28-5645-452F-983C-559D0C1ED41B}"/>
              </a:ext>
            </a:extLst>
          </p:cNvPr>
          <p:cNvSpPr/>
          <p:nvPr/>
        </p:nvSpPr>
        <p:spPr>
          <a:xfrm>
            <a:off x="585882" y="2244310"/>
            <a:ext cx="8239025" cy="1938992"/>
          </a:xfrm>
          <a:prstGeom prst="rect">
            <a:avLst/>
          </a:prstGeom>
        </p:spPr>
        <p:txBody>
          <a:bodyPr wrap="square">
            <a:spAutoFit/>
          </a:bodyPr>
          <a:lstStyle/>
          <a:p>
            <a:r>
              <a:rPr lang="en-US" sz="2400" dirty="0"/>
              <a:t>NFL player tracking, also known as Next Gen Stats, is the capture of real time location data, speed, and acceleration for every player, every play, on every inch of the field. Sensors throughout the stadium track tags placed on players' shoulder pads, charting individual movements within inches.</a:t>
            </a:r>
          </a:p>
        </p:txBody>
      </p:sp>
    </p:spTree>
    <p:extLst>
      <p:ext uri="{BB962C8B-B14F-4D97-AF65-F5344CB8AC3E}">
        <p14:creationId xmlns:p14="http://schemas.microsoft.com/office/powerpoint/2010/main" val="1564591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AFD2BA-B887-4C83-A05E-7A2E394E0A15}"/>
              </a:ext>
            </a:extLst>
          </p:cNvPr>
          <p:cNvPicPr>
            <a:picLocks noChangeAspect="1"/>
          </p:cNvPicPr>
          <p:nvPr/>
        </p:nvPicPr>
        <p:blipFill>
          <a:blip r:embed="rId3"/>
          <a:stretch>
            <a:fillRect/>
          </a:stretch>
        </p:blipFill>
        <p:spPr>
          <a:xfrm>
            <a:off x="685800" y="1219200"/>
            <a:ext cx="7696200" cy="5219262"/>
          </a:xfrm>
          <a:prstGeom prst="rect">
            <a:avLst/>
          </a:prstGeom>
        </p:spPr>
      </p:pic>
      <p:sp>
        <p:nvSpPr>
          <p:cNvPr id="5" name="TextBox 4">
            <a:extLst>
              <a:ext uri="{FF2B5EF4-FFF2-40B4-BE49-F238E27FC236}">
                <a16:creationId xmlns:a16="http://schemas.microsoft.com/office/drawing/2014/main" id="{051DF781-75FF-46A3-A300-36243BE5AF74}"/>
              </a:ext>
            </a:extLst>
          </p:cNvPr>
          <p:cNvSpPr txBox="1"/>
          <p:nvPr/>
        </p:nvSpPr>
        <p:spPr>
          <a:xfrm>
            <a:off x="990600" y="157179"/>
            <a:ext cx="7620000" cy="1077218"/>
          </a:xfrm>
          <a:prstGeom prst="rect">
            <a:avLst/>
          </a:prstGeom>
          <a:noFill/>
        </p:spPr>
        <p:txBody>
          <a:bodyPr wrap="square">
            <a:spAutoFit/>
          </a:bodyPr>
          <a:lstStyle/>
          <a:p>
            <a:r>
              <a:rPr lang="en-US" sz="3200" b="1" dirty="0"/>
              <a:t>TRADITIONAL BASKETBALL STATS FROM UCSD’S UPSET WIN OVER CAL (11/9/2021)</a:t>
            </a:r>
          </a:p>
        </p:txBody>
      </p:sp>
    </p:spTree>
    <p:extLst>
      <p:ext uri="{BB962C8B-B14F-4D97-AF65-F5344CB8AC3E}">
        <p14:creationId xmlns:p14="http://schemas.microsoft.com/office/powerpoint/2010/main" val="504161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FC2C60-5A73-4D8D-B0EE-37204A798011}"/>
              </a:ext>
            </a:extLst>
          </p:cNvPr>
          <p:cNvPicPr>
            <a:picLocks noGrp="1" noChangeAspect="1"/>
          </p:cNvPicPr>
          <p:nvPr>
            <p:ph idx="1"/>
          </p:nvPr>
        </p:nvPicPr>
        <p:blipFill>
          <a:blip r:embed="rId3"/>
          <a:stretch>
            <a:fillRect/>
          </a:stretch>
        </p:blipFill>
        <p:spPr>
          <a:xfrm>
            <a:off x="762000" y="1371600"/>
            <a:ext cx="3733839" cy="5409067"/>
          </a:xfrm>
        </p:spPr>
      </p:pic>
      <p:pic>
        <p:nvPicPr>
          <p:cNvPr id="7" name="Picture 6">
            <a:extLst>
              <a:ext uri="{FF2B5EF4-FFF2-40B4-BE49-F238E27FC236}">
                <a16:creationId xmlns:a16="http://schemas.microsoft.com/office/drawing/2014/main" id="{7541D3FF-B7DC-490C-A702-B821E210F0AC}"/>
              </a:ext>
            </a:extLst>
          </p:cNvPr>
          <p:cNvPicPr>
            <a:picLocks noChangeAspect="1"/>
          </p:cNvPicPr>
          <p:nvPr/>
        </p:nvPicPr>
        <p:blipFill>
          <a:blip r:embed="rId4"/>
          <a:stretch>
            <a:fillRect/>
          </a:stretch>
        </p:blipFill>
        <p:spPr>
          <a:xfrm>
            <a:off x="4914733" y="1371600"/>
            <a:ext cx="3467267" cy="5301512"/>
          </a:xfrm>
          <a:prstGeom prst="rect">
            <a:avLst/>
          </a:prstGeom>
        </p:spPr>
      </p:pic>
      <p:sp>
        <p:nvSpPr>
          <p:cNvPr id="9" name="TextBox 8">
            <a:extLst>
              <a:ext uri="{FF2B5EF4-FFF2-40B4-BE49-F238E27FC236}">
                <a16:creationId xmlns:a16="http://schemas.microsoft.com/office/drawing/2014/main" id="{7940F96B-32C2-4B9A-AF7F-71945B50BA3E}"/>
              </a:ext>
            </a:extLst>
          </p:cNvPr>
          <p:cNvSpPr txBox="1"/>
          <p:nvPr/>
        </p:nvSpPr>
        <p:spPr>
          <a:xfrm>
            <a:off x="990600" y="157179"/>
            <a:ext cx="7620000" cy="1077218"/>
          </a:xfrm>
          <a:prstGeom prst="rect">
            <a:avLst/>
          </a:prstGeom>
          <a:noFill/>
        </p:spPr>
        <p:txBody>
          <a:bodyPr wrap="square">
            <a:spAutoFit/>
          </a:bodyPr>
          <a:lstStyle/>
          <a:p>
            <a:r>
              <a:rPr lang="en-US" sz="3200" b="1" dirty="0"/>
              <a:t>NEXT GEN BASKETRBALL STATS FROM https://www.bball-index.com/</a:t>
            </a:r>
          </a:p>
        </p:txBody>
      </p:sp>
    </p:spTree>
    <p:extLst>
      <p:ext uri="{BB962C8B-B14F-4D97-AF65-F5344CB8AC3E}">
        <p14:creationId xmlns:p14="http://schemas.microsoft.com/office/powerpoint/2010/main" val="25783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AFE32-6A6B-478F-AF06-E04E680D7E71}"/>
              </a:ext>
            </a:extLst>
          </p:cNvPr>
          <p:cNvSpPr/>
          <p:nvPr/>
        </p:nvSpPr>
        <p:spPr>
          <a:xfrm>
            <a:off x="304800" y="381000"/>
            <a:ext cx="8534400" cy="510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905000"/>
            <a:ext cx="8229600" cy="4144962"/>
          </a:xfrm>
        </p:spPr>
        <p:txBody>
          <a:bodyPr>
            <a:normAutofit/>
          </a:bodyPr>
          <a:lstStyle/>
          <a:p>
            <a:pPr>
              <a:defRPr/>
            </a:pPr>
            <a:r>
              <a:rPr lang="en-US" altLang="ja-JP" sz="4000" dirty="0"/>
              <a:t>What kind of real-time stats about what teachers and students do during a lecture could “Next Gen Zoom” use to improve online instruction?</a:t>
            </a:r>
            <a:endParaRPr lang="en-US" sz="4000" dirty="0"/>
          </a:p>
          <a:p>
            <a:pPr marL="0" indent="0">
              <a:buNone/>
            </a:pPr>
            <a:endParaRPr lang="en-US" dirty="0"/>
          </a:p>
          <a:p>
            <a:endParaRPr lang="en-US" dirty="0"/>
          </a:p>
        </p:txBody>
      </p:sp>
    </p:spTree>
    <p:extLst>
      <p:ext uri="{BB962C8B-B14F-4D97-AF65-F5344CB8AC3E}">
        <p14:creationId xmlns:p14="http://schemas.microsoft.com/office/powerpoint/2010/main" val="1769317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398384"/>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latin typeface="+mj-lt"/>
                <a:ea typeface="+mj-ea"/>
                <a:cs typeface="+mj-cs"/>
                <a:sym typeface="UC Berkeley OS Sign"/>
              </a:rPr>
              <a:t>Functional Models</a:t>
            </a:r>
          </a:p>
        </p:txBody>
      </p:sp>
      <p:sp>
        <p:nvSpPr>
          <p:cNvPr id="6" name="Rectangle 5"/>
          <p:cNvSpPr/>
          <p:nvPr/>
        </p:nvSpPr>
        <p:spPr>
          <a:xfrm>
            <a:off x="152400" y="1295400"/>
            <a:ext cx="8382000" cy="4568717"/>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System described in terms of its functions or component services</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Can map directly to the structure of the institution or business that operates the system, or can be more abstract</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In information-intensive systems, the functions are expressed as APIs or as information exchanges</a:t>
            </a:r>
          </a:p>
        </p:txBody>
      </p:sp>
    </p:spTree>
    <p:extLst>
      <p:ext uri="{BB962C8B-B14F-4D97-AF65-F5344CB8AC3E}">
        <p14:creationId xmlns:p14="http://schemas.microsoft.com/office/powerpoint/2010/main" val="39128684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91F4-8DC3-4999-A30E-73978BCCC095}"/>
              </a:ext>
            </a:extLst>
          </p:cNvPr>
          <p:cNvSpPr>
            <a:spLocks noGrp="1"/>
          </p:cNvSpPr>
          <p:nvPr>
            <p:ph type="title"/>
          </p:nvPr>
        </p:nvSpPr>
        <p:spPr/>
        <p:txBody>
          <a:bodyPr/>
          <a:lstStyle/>
          <a:p>
            <a:r>
              <a:rPr lang="en-US" dirty="0"/>
              <a:t>Functional Model of a Bank</a:t>
            </a:r>
          </a:p>
        </p:txBody>
      </p:sp>
      <p:pic>
        <p:nvPicPr>
          <p:cNvPr id="4" name="Content Placeholder 3">
            <a:extLst>
              <a:ext uri="{FF2B5EF4-FFF2-40B4-BE49-F238E27FC236}">
                <a16:creationId xmlns:a16="http://schemas.microsoft.com/office/drawing/2014/main" id="{68ECA051-7EB9-4B68-9038-66C968456D66}"/>
              </a:ext>
            </a:extLst>
          </p:cNvPr>
          <p:cNvPicPr>
            <a:picLocks noGrp="1" noChangeAspect="1"/>
          </p:cNvPicPr>
          <p:nvPr>
            <p:ph idx="1"/>
          </p:nvPr>
        </p:nvPicPr>
        <p:blipFill>
          <a:blip r:embed="rId3"/>
          <a:stretch>
            <a:fillRect/>
          </a:stretch>
        </p:blipFill>
        <p:spPr>
          <a:xfrm>
            <a:off x="1539605" y="1600200"/>
            <a:ext cx="6064790" cy="4525963"/>
          </a:xfrm>
          <a:prstGeom prst="rect">
            <a:avLst/>
          </a:prstGeom>
        </p:spPr>
      </p:pic>
    </p:spTree>
    <p:extLst>
      <p:ext uri="{BB962C8B-B14F-4D97-AF65-F5344CB8AC3E}">
        <p14:creationId xmlns:p14="http://schemas.microsoft.com/office/powerpoint/2010/main" val="2680122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A3EF-7A87-4D99-81E2-5823BBAC9600}"/>
              </a:ext>
            </a:extLst>
          </p:cNvPr>
          <p:cNvSpPr>
            <a:spLocks noGrp="1"/>
          </p:cNvSpPr>
          <p:nvPr>
            <p:ph type="title"/>
          </p:nvPr>
        </p:nvSpPr>
        <p:spPr>
          <a:xfrm>
            <a:off x="457200" y="274638"/>
            <a:ext cx="8229600" cy="334962"/>
          </a:xfrm>
        </p:spPr>
        <p:txBody>
          <a:bodyPr>
            <a:normAutofit fontScale="90000"/>
          </a:bodyPr>
          <a:lstStyle/>
          <a:p>
            <a:r>
              <a:rPr lang="en-US" dirty="0"/>
              <a:t>Spotify API</a:t>
            </a:r>
          </a:p>
        </p:txBody>
      </p:sp>
      <p:pic>
        <p:nvPicPr>
          <p:cNvPr id="4" name="Content Placeholder 3">
            <a:extLst>
              <a:ext uri="{FF2B5EF4-FFF2-40B4-BE49-F238E27FC236}">
                <a16:creationId xmlns:a16="http://schemas.microsoft.com/office/drawing/2014/main" id="{D00B7189-C7D4-4CF1-A814-0BCF1654F5F9}"/>
              </a:ext>
            </a:extLst>
          </p:cNvPr>
          <p:cNvPicPr>
            <a:picLocks noGrp="1" noChangeAspect="1"/>
          </p:cNvPicPr>
          <p:nvPr>
            <p:ph idx="1"/>
          </p:nvPr>
        </p:nvPicPr>
        <p:blipFill>
          <a:blip r:embed="rId3"/>
          <a:stretch>
            <a:fillRect/>
          </a:stretch>
        </p:blipFill>
        <p:spPr>
          <a:xfrm>
            <a:off x="914401" y="785030"/>
            <a:ext cx="7467600" cy="6033177"/>
          </a:xfrm>
          <a:prstGeom prst="rect">
            <a:avLst/>
          </a:prstGeom>
        </p:spPr>
      </p:pic>
    </p:spTree>
    <p:extLst>
      <p:ext uri="{BB962C8B-B14F-4D97-AF65-F5344CB8AC3E}">
        <p14:creationId xmlns:p14="http://schemas.microsoft.com/office/powerpoint/2010/main" val="211129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2286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Outline</a:t>
            </a:r>
          </a:p>
        </p:txBody>
      </p:sp>
      <p:sp>
        <p:nvSpPr>
          <p:cNvPr id="6" name="Rectangle 5"/>
          <p:cNvSpPr/>
          <p:nvPr/>
        </p:nvSpPr>
        <p:spPr>
          <a:xfrm>
            <a:off x="762000" y="1752600"/>
            <a:ext cx="8001000" cy="3091389"/>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Models for organizing systems</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What models, artifacts, or representations best facilitate understanding and interaction?</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Case studies used as examples</a:t>
            </a:r>
          </a:p>
        </p:txBody>
      </p:sp>
    </p:spTree>
    <p:extLst>
      <p:ext uri="{BB962C8B-B14F-4D97-AF65-F5344CB8AC3E}">
        <p14:creationId xmlns:p14="http://schemas.microsoft.com/office/powerpoint/2010/main" val="10645693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699901"/>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Structural Models</a:t>
            </a:r>
          </a:p>
        </p:txBody>
      </p:sp>
      <p:sp>
        <p:nvSpPr>
          <p:cNvPr id="6" name="Rectangle 5"/>
          <p:cNvSpPr/>
          <p:nvPr/>
        </p:nvSpPr>
        <p:spPr>
          <a:xfrm>
            <a:off x="381000" y="1945326"/>
            <a:ext cx="8382000" cy="2432235"/>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Emphasize connection relationships within and between resources</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Can vary a lot in how abstractly the resources and relationships are represented</a:t>
            </a:r>
          </a:p>
        </p:txBody>
      </p:sp>
    </p:spTree>
    <p:extLst>
      <p:ext uri="{BB962C8B-B14F-4D97-AF65-F5344CB8AC3E}">
        <p14:creationId xmlns:p14="http://schemas.microsoft.com/office/powerpoint/2010/main" val="312235027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0782" y="161059"/>
            <a:ext cx="8915400" cy="1143000"/>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Book With “Literal” Table of Contents</a:t>
            </a:r>
          </a:p>
        </p:txBody>
      </p:sp>
      <p:sp>
        <p:nvSpPr>
          <p:cNvPr id="24579" name="Slide Number Placeholder 3"/>
          <p:cNvSpPr>
            <a:spLocks noGrp="1"/>
          </p:cNvSpPr>
          <p:nvPr>
            <p:ph type="sldNum" sz="quarter" idx="12"/>
          </p:nvPr>
        </p:nvSpPr>
        <p:spPr bwMode="auto">
          <a:noFill/>
          <a:ln>
            <a:miter lim="800000"/>
            <a:headEnd/>
            <a:tailEnd/>
          </a:ln>
        </p:spPr>
        <p:txBody>
          <a:bodyPr/>
          <a:lstStyle/>
          <a:p>
            <a:fld id="{E562F807-0A74-4278-9B43-0B7E7C4BCB46}" type="slidenum">
              <a:rPr lang="en-US" smtClean="0">
                <a:solidFill>
                  <a:srgbClr val="898989"/>
                </a:solidFill>
              </a:rPr>
              <a:pPr/>
              <a:t>31</a:t>
            </a:fld>
            <a:endParaRPr lang="en-US">
              <a:solidFill>
                <a:srgbClr val="898989"/>
              </a:solidFill>
            </a:endParaRPr>
          </a:p>
        </p:txBody>
      </p:sp>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1722" y="1510434"/>
            <a:ext cx="3511562" cy="4682083"/>
          </a:xfrm>
          <a:prstGeom prst="rect">
            <a:avLst/>
          </a:prstGeom>
          <a:noFill/>
          <a:ln w="9525">
            <a:noFill/>
            <a:miter lim="800000"/>
            <a:headEnd/>
            <a:tailEnd/>
          </a:ln>
        </p:spPr>
      </p:pic>
      <p:pic>
        <p:nvPicPr>
          <p:cNvPr id="3" name="Picture 2"/>
          <p:cNvPicPr>
            <a:picLocks noChangeAspect="1"/>
          </p:cNvPicPr>
          <p:nvPr/>
        </p:nvPicPr>
        <p:blipFill>
          <a:blip r:embed="rId4" cstate="print"/>
          <a:stretch>
            <a:fillRect/>
          </a:stretch>
        </p:blipFill>
        <p:spPr>
          <a:xfrm>
            <a:off x="4090351" y="1600200"/>
            <a:ext cx="4444049" cy="4343400"/>
          </a:xfrm>
          <a:prstGeom prst="rect">
            <a:avLst/>
          </a:prstGeom>
        </p:spPr>
      </p:pic>
    </p:spTree>
    <p:extLst>
      <p:ext uri="{BB962C8B-B14F-4D97-AF65-F5344CB8AC3E}">
        <p14:creationId xmlns:p14="http://schemas.microsoft.com/office/powerpoint/2010/main" val="46959452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AFE32-6A6B-478F-AF06-E04E680D7E71}"/>
              </a:ext>
            </a:extLst>
          </p:cNvPr>
          <p:cNvSpPr/>
          <p:nvPr/>
        </p:nvSpPr>
        <p:spPr>
          <a:xfrm>
            <a:off x="381000" y="381000"/>
            <a:ext cx="8458200" cy="56689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905000"/>
            <a:ext cx="8229600" cy="4144962"/>
          </a:xfrm>
        </p:spPr>
        <p:txBody>
          <a:bodyPr>
            <a:normAutofit/>
          </a:bodyPr>
          <a:lstStyle/>
          <a:p>
            <a:pPr>
              <a:defRPr/>
            </a:pPr>
            <a:r>
              <a:rPr lang="en-US" altLang="ja-JP" sz="4000" dirty="0"/>
              <a:t>This example of a table of contents doesn’t explain HOW a table of contents is part of a book’s organizing system</a:t>
            </a:r>
          </a:p>
          <a:p>
            <a:pPr>
              <a:defRPr/>
            </a:pPr>
            <a:r>
              <a:rPr lang="en-US" sz="4000" dirty="0"/>
              <a:t>Define “Table of Contents” – how does it represent a book’s structure?</a:t>
            </a:r>
          </a:p>
          <a:p>
            <a:pPr marL="0" indent="0">
              <a:buNone/>
            </a:pPr>
            <a:endParaRPr lang="en-US" dirty="0"/>
          </a:p>
          <a:p>
            <a:endParaRPr lang="en-US" dirty="0"/>
          </a:p>
        </p:txBody>
      </p:sp>
    </p:spTree>
    <p:extLst>
      <p:ext uri="{BB962C8B-B14F-4D97-AF65-F5344CB8AC3E}">
        <p14:creationId xmlns:p14="http://schemas.microsoft.com/office/powerpoint/2010/main" val="858705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courses\figures\links_embedded.gif"/>
          <p:cNvPicPr>
            <a:picLocks noChangeAspect="1" noChangeArrowheads="1"/>
          </p:cNvPicPr>
          <p:nvPr/>
        </p:nvPicPr>
        <p:blipFill>
          <a:blip r:embed="rId3" cstate="print"/>
          <a:stretch>
            <a:fillRect/>
          </a:stretch>
        </p:blipFill>
        <p:spPr bwMode="auto">
          <a:xfrm>
            <a:off x="1219200" y="1638300"/>
            <a:ext cx="6781800" cy="5086350"/>
          </a:xfrm>
          <a:prstGeom prst="rect">
            <a:avLst/>
          </a:prstGeom>
          <a:noFill/>
        </p:spPr>
      </p:pic>
      <p:sp>
        <p:nvSpPr>
          <p:cNvPr id="3" name="Title 1"/>
          <p:cNvSpPr txBox="1">
            <a:spLocks/>
          </p:cNvSpPr>
          <p:nvPr/>
        </p:nvSpPr>
        <p:spPr>
          <a:xfrm>
            <a:off x="495300" y="495300"/>
            <a:ext cx="8229600" cy="1143000"/>
          </a:xfrm>
          <a:prstGeom prst="rect">
            <a:avLst/>
          </a:prstGeom>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a:latin typeface="+mj-lt"/>
                <a:ea typeface="+mj-ea"/>
                <a:cs typeface="+mj-cs"/>
              </a:rPr>
              <a:t>A Table of Contents is a Numeric Hierarchical Set of </a:t>
            </a:r>
            <a:r>
              <a:rPr lang="en-US" sz="4400" b="1" dirty="0">
                <a:solidFill>
                  <a:srgbClr val="FF0000"/>
                </a:solidFill>
                <a:latin typeface="+mj-lt"/>
                <a:ea typeface="+mj-ea"/>
                <a:cs typeface="+mj-cs"/>
              </a:rPr>
              <a:t>Structural</a:t>
            </a:r>
            <a:r>
              <a:rPr lang="en-US" sz="4400" b="1" dirty="0">
                <a:latin typeface="+mj-lt"/>
                <a:ea typeface="+mj-ea"/>
                <a:cs typeface="+mj-cs"/>
              </a:rPr>
              <a:t> Links to Document Components</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607728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AF8763-23B5-4D53-966D-057616782B38}"/>
              </a:ext>
            </a:extLst>
          </p:cNvPr>
          <p:cNvPicPr>
            <a:picLocks noGrp="1" noChangeAspect="1"/>
          </p:cNvPicPr>
          <p:nvPr>
            <p:ph idx="1"/>
          </p:nvPr>
        </p:nvPicPr>
        <p:blipFill>
          <a:blip r:embed="rId3"/>
          <a:stretch>
            <a:fillRect/>
          </a:stretch>
        </p:blipFill>
        <p:spPr>
          <a:xfrm>
            <a:off x="162453" y="350441"/>
            <a:ext cx="8371947" cy="6278960"/>
          </a:xfrm>
          <a:prstGeom prst="rect">
            <a:avLst/>
          </a:prstGeom>
        </p:spPr>
      </p:pic>
    </p:spTree>
    <p:extLst>
      <p:ext uri="{BB962C8B-B14F-4D97-AF65-F5344CB8AC3E}">
        <p14:creationId xmlns:p14="http://schemas.microsoft.com/office/powerpoint/2010/main" val="3442832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F0B5-CBA9-4559-BD3F-6D2072295BB3}"/>
              </a:ext>
            </a:extLst>
          </p:cNvPr>
          <p:cNvSpPr>
            <a:spLocks noGrp="1"/>
          </p:cNvSpPr>
          <p:nvPr>
            <p:ph type="title"/>
          </p:nvPr>
        </p:nvSpPr>
        <p:spPr/>
        <p:txBody>
          <a:bodyPr>
            <a:normAutofit/>
          </a:bodyPr>
          <a:lstStyle/>
          <a:p>
            <a:r>
              <a:rPr lang="en-US" dirty="0"/>
              <a:t>Literal Map, Routes No So Much</a:t>
            </a:r>
          </a:p>
        </p:txBody>
      </p:sp>
      <p:pic>
        <p:nvPicPr>
          <p:cNvPr id="3" name="Picture 2">
            <a:extLst>
              <a:ext uri="{FF2B5EF4-FFF2-40B4-BE49-F238E27FC236}">
                <a16:creationId xmlns:a16="http://schemas.microsoft.com/office/drawing/2014/main" id="{CB12D561-D242-4430-8F51-47297A5B5ACD}"/>
              </a:ext>
            </a:extLst>
          </p:cNvPr>
          <p:cNvPicPr>
            <a:picLocks noChangeAspect="1"/>
          </p:cNvPicPr>
          <p:nvPr/>
        </p:nvPicPr>
        <p:blipFill>
          <a:blip r:embed="rId3"/>
          <a:stretch>
            <a:fillRect/>
          </a:stretch>
        </p:blipFill>
        <p:spPr>
          <a:xfrm>
            <a:off x="914400" y="1417638"/>
            <a:ext cx="7570623" cy="5019652"/>
          </a:xfrm>
          <a:prstGeom prst="rect">
            <a:avLst/>
          </a:prstGeom>
        </p:spPr>
      </p:pic>
    </p:spTree>
    <p:extLst>
      <p:ext uri="{BB962C8B-B14F-4D97-AF65-F5344CB8AC3E}">
        <p14:creationId xmlns:p14="http://schemas.microsoft.com/office/powerpoint/2010/main" val="4049778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1419597"/>
            <a:ext cx="6477785" cy="4887686"/>
          </a:xfrm>
          <a:prstGeom prst="rect">
            <a:avLst/>
          </a:prstGeom>
        </p:spPr>
      </p:pic>
      <p:sp>
        <p:nvSpPr>
          <p:cNvPr id="4" name="Rectangle 1">
            <a:extLst>
              <a:ext uri="{FF2B5EF4-FFF2-40B4-BE49-F238E27FC236}">
                <a16:creationId xmlns:a16="http://schemas.microsoft.com/office/drawing/2014/main" id="{1F848CAD-8F17-46B8-A897-B13E4E5761F4}"/>
              </a:ext>
            </a:extLst>
          </p:cNvPr>
          <p:cNvSpPr txBox="1">
            <a:spLocks noChangeArrowheads="1"/>
          </p:cNvSpPr>
          <p:nvPr/>
        </p:nvSpPr>
        <p:spPr>
          <a:xfrm>
            <a:off x="685800" y="228600"/>
            <a:ext cx="75438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Structural Representations</a:t>
            </a:r>
            <a:br>
              <a:rPr lang="en-US" sz="3600" b="1" dirty="0">
                <a:latin typeface="+mj-lt"/>
                <a:ea typeface="+mj-ea"/>
                <a:cs typeface="+mj-cs"/>
                <a:sym typeface="UC Berkeley OS Sign"/>
              </a:rPr>
            </a:br>
            <a:r>
              <a:rPr lang="en-US" sz="3600" b="1" dirty="0">
                <a:latin typeface="+mj-lt"/>
                <a:ea typeface="+mj-ea"/>
                <a:cs typeface="+mj-cs"/>
                <a:sym typeface="UC Berkeley OS Sign"/>
              </a:rPr>
              <a:t> in Graph Theory</a:t>
            </a:r>
          </a:p>
        </p:txBody>
      </p:sp>
    </p:spTree>
    <p:extLst>
      <p:ext uri="{BB962C8B-B14F-4D97-AF65-F5344CB8AC3E}">
        <p14:creationId xmlns:p14="http://schemas.microsoft.com/office/powerpoint/2010/main" val="563817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2286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Process Models (1)</a:t>
            </a:r>
          </a:p>
        </p:txBody>
      </p:sp>
      <p:sp>
        <p:nvSpPr>
          <p:cNvPr id="6" name="Rectangle 5"/>
          <p:cNvSpPr/>
          <p:nvPr/>
        </p:nvSpPr>
        <p:spPr>
          <a:xfrm>
            <a:off x="533400" y="1143000"/>
            <a:ext cx="7848600" cy="4894447"/>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Highlight the steps or decision points of value creation, often in temporal sequence</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“Service blueprints” are a common framework that combine temporal and architectural perspectives; they emphasize the “touch points” where users or customers engage with operators or service providers</a:t>
            </a:r>
          </a:p>
        </p:txBody>
      </p:sp>
    </p:spTree>
    <p:extLst>
      <p:ext uri="{BB962C8B-B14F-4D97-AF65-F5344CB8AC3E}">
        <p14:creationId xmlns:p14="http://schemas.microsoft.com/office/powerpoint/2010/main" val="78782224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3581400" cy="1143000"/>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sym typeface="UC Berkeley OS Sign"/>
              </a:rPr>
              <a:t>Medical Emergencies</a:t>
            </a:r>
          </a:p>
        </p:txBody>
      </p:sp>
      <p:pic>
        <p:nvPicPr>
          <p:cNvPr id="90114" name="Picture 2" descr="Image result for EMT 911"/>
          <p:cNvPicPr>
            <a:picLocks noChangeAspect="1" noChangeArrowheads="1"/>
          </p:cNvPicPr>
          <p:nvPr/>
        </p:nvPicPr>
        <p:blipFill>
          <a:blip r:embed="rId3" cstate="print"/>
          <a:srcRect/>
          <a:stretch>
            <a:fillRect/>
          </a:stretch>
        </p:blipFill>
        <p:spPr bwMode="auto">
          <a:xfrm>
            <a:off x="3962401" y="228600"/>
            <a:ext cx="4555758" cy="3020668"/>
          </a:xfrm>
          <a:prstGeom prst="rect">
            <a:avLst/>
          </a:prstGeom>
          <a:noFill/>
        </p:spPr>
      </p:pic>
      <p:sp>
        <p:nvSpPr>
          <p:cNvPr id="90116" name="AutoShape 4" descr="Image result for EMT 91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0118" name="AutoShape 6" descr="Image result for EMT 91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0120" name="Picture 8" descr="Image result for EMT 911"/>
          <p:cNvPicPr>
            <a:picLocks noChangeAspect="1" noChangeArrowheads="1"/>
          </p:cNvPicPr>
          <p:nvPr/>
        </p:nvPicPr>
        <p:blipFill>
          <a:blip r:embed="rId4" cstate="print"/>
          <a:srcRect/>
          <a:stretch>
            <a:fillRect/>
          </a:stretch>
        </p:blipFill>
        <p:spPr bwMode="auto">
          <a:xfrm>
            <a:off x="4038600" y="3352800"/>
            <a:ext cx="4495798" cy="3211286"/>
          </a:xfrm>
          <a:prstGeom prst="rect">
            <a:avLst/>
          </a:prstGeom>
          <a:noFill/>
        </p:spPr>
      </p:pic>
      <p:sp>
        <p:nvSpPr>
          <p:cNvPr id="90122" name="AutoShape 10" descr="Image result for medical emergencies 91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0124" name="Picture 12" descr="Image result for medical emergencies 911"/>
          <p:cNvPicPr>
            <a:picLocks noChangeAspect="1" noChangeArrowheads="1"/>
          </p:cNvPicPr>
          <p:nvPr/>
        </p:nvPicPr>
        <p:blipFill>
          <a:blip r:embed="rId5" cstate="print"/>
          <a:srcRect/>
          <a:stretch>
            <a:fillRect/>
          </a:stretch>
        </p:blipFill>
        <p:spPr bwMode="auto">
          <a:xfrm>
            <a:off x="609600" y="2362200"/>
            <a:ext cx="2956949" cy="2124075"/>
          </a:xfrm>
          <a:prstGeom prst="rect">
            <a:avLst/>
          </a:prstGeom>
          <a:noFill/>
        </p:spPr>
      </p:pic>
    </p:spTree>
    <p:extLst>
      <p:ext uri="{BB962C8B-B14F-4D97-AF65-F5344CB8AC3E}">
        <p14:creationId xmlns:p14="http://schemas.microsoft.com/office/powerpoint/2010/main" val="34681147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323850" y="457200"/>
            <a:ext cx="8496300" cy="5638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4144962"/>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How are emergencies classified and how does this determine the use of the EMS resources?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How do standards for resources and processes improve the effectiveness of EMS responses?</a:t>
            </a:r>
          </a:p>
          <a:p>
            <a:pPr marL="0" indent="0">
              <a:buNone/>
            </a:pPr>
            <a:endParaRPr lang="en-US" sz="4000" dirty="0"/>
          </a:p>
        </p:txBody>
      </p:sp>
    </p:spTree>
    <p:extLst>
      <p:ext uri="{BB962C8B-B14F-4D97-AF65-F5344CB8AC3E}">
        <p14:creationId xmlns:p14="http://schemas.microsoft.com/office/powerpoint/2010/main" val="371461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5EE3-C8B9-40F7-B4D6-179718E7E190}"/>
              </a:ext>
            </a:extLst>
          </p:cNvPr>
          <p:cNvSpPr>
            <a:spLocks noGrp="1"/>
          </p:cNvSpPr>
          <p:nvPr>
            <p:ph type="title"/>
          </p:nvPr>
        </p:nvSpPr>
        <p:spPr>
          <a:xfrm>
            <a:off x="455271" y="219397"/>
            <a:ext cx="8229600" cy="1143000"/>
          </a:xfrm>
        </p:spPr>
        <p:txBody>
          <a:bodyPr/>
          <a:lstStyle/>
          <a:p>
            <a:r>
              <a:rPr lang="en-US" dirty="0"/>
              <a:t>Models for Organizing Systems</a:t>
            </a:r>
          </a:p>
        </p:txBody>
      </p:sp>
      <p:sp>
        <p:nvSpPr>
          <p:cNvPr id="3" name="Content Placeholder 2">
            <a:extLst>
              <a:ext uri="{FF2B5EF4-FFF2-40B4-BE49-F238E27FC236}">
                <a16:creationId xmlns:a16="http://schemas.microsoft.com/office/drawing/2014/main" id="{901FEA2C-2720-41E6-9E0E-A8057B947CE7}"/>
              </a:ext>
            </a:extLst>
          </p:cNvPr>
          <p:cNvSpPr>
            <a:spLocks noGrp="1"/>
          </p:cNvSpPr>
          <p:nvPr>
            <p:ph idx="1"/>
          </p:nvPr>
        </p:nvSpPr>
        <p:spPr>
          <a:xfrm>
            <a:off x="381000" y="1752600"/>
            <a:ext cx="8229600" cy="4525963"/>
          </a:xfrm>
        </p:spPr>
        <p:txBody>
          <a:bodyPr>
            <a:normAutofit fontScale="85000" lnSpcReduction="20000"/>
          </a:bodyPr>
          <a:lstStyle/>
          <a:p>
            <a:r>
              <a:rPr lang="en-US" dirty="0"/>
              <a:t>Many academic fields – management, operations research, informatics, etc. – provide models for describing organizing systems</a:t>
            </a:r>
          </a:p>
          <a:p>
            <a:r>
              <a:rPr lang="en-US" dirty="0"/>
              <a:t>These models distinguish and highlight different aspects of the organizing system</a:t>
            </a:r>
          </a:p>
          <a:p>
            <a:r>
              <a:rPr lang="en-US" dirty="0"/>
              <a:t>They can be thought of as different perspectives or points of view whose effectiveness depends on the nature of the resources and organizing principles in the organizing system</a:t>
            </a:r>
          </a:p>
          <a:p>
            <a:r>
              <a:rPr lang="en-US" dirty="0"/>
              <a:t>These models can be combined, adapted, or otherwise changed to create innovative hybrids that might be better suited for some novel organizing system</a:t>
            </a:r>
          </a:p>
          <a:p>
            <a:endParaRPr lang="en-US" dirty="0"/>
          </a:p>
        </p:txBody>
      </p:sp>
    </p:spTree>
    <p:extLst>
      <p:ext uri="{BB962C8B-B14F-4D97-AF65-F5344CB8AC3E}">
        <p14:creationId xmlns:p14="http://schemas.microsoft.com/office/powerpoint/2010/main" val="3847367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323850" y="457200"/>
            <a:ext cx="8496300" cy="5638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4144962"/>
          </a:xfrm>
        </p:spPr>
        <p:txBody>
          <a:bodyPr>
            <a:normAutofit fontScale="92500" lnSpcReduction="20000"/>
          </a:bodyPr>
          <a:lstStyle/>
          <a:p>
            <a:pPr>
              <a:defRPr/>
            </a:pPr>
            <a:r>
              <a:rPr lang="en-US" sz="4000" dirty="0"/>
              <a:t>An event is a medical emergency because responses must be effectively organized to minimize the response time</a:t>
            </a:r>
          </a:p>
          <a:p>
            <a:pPr>
              <a:defRPr/>
            </a:pPr>
            <a:r>
              <a:rPr lang="en-US" sz="4000" dirty="0"/>
              <a:t>What representations best depict processes that take place over time while distinguishing different contexts and actors that might be involved?</a:t>
            </a:r>
          </a:p>
        </p:txBody>
      </p:sp>
    </p:spTree>
    <p:extLst>
      <p:ext uri="{BB962C8B-B14F-4D97-AF65-F5344CB8AC3E}">
        <p14:creationId xmlns:p14="http://schemas.microsoft.com/office/powerpoint/2010/main" val="3779100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2286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Service Blueprints</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p:txBody>
      </p:sp>
      <p:sp>
        <p:nvSpPr>
          <p:cNvPr id="6" name="Rectangle 5"/>
          <p:cNvSpPr/>
          <p:nvPr/>
        </p:nvSpPr>
        <p:spPr>
          <a:xfrm>
            <a:off x="261257" y="1295400"/>
            <a:ext cx="8621486" cy="5553602"/>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“Service blueprints” are a common framework that combine temporal and architectural perspectives in a process model</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They emphasize the “touch points”  the “front stage”  where users / customers / service recipients engage with operators or service providers</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They also depict the “backstage” interactions between service providers that are invisible to service recipients but create value for them</a:t>
            </a:r>
          </a:p>
        </p:txBody>
      </p:sp>
    </p:spTree>
    <p:extLst>
      <p:ext uri="{BB962C8B-B14F-4D97-AF65-F5344CB8AC3E}">
        <p14:creationId xmlns:p14="http://schemas.microsoft.com/office/powerpoint/2010/main" val="26802797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A0627367-4936-4EE2-A229-382E3B750CA8}"/>
              </a:ext>
            </a:extLst>
          </p:cNvPr>
          <p:cNvSpPr>
            <a:spLocks noGrp="1"/>
          </p:cNvSpPr>
          <p:nvPr>
            <p:ph type="title"/>
          </p:nvPr>
        </p:nvSpPr>
        <p:spPr>
          <a:xfrm>
            <a:off x="0" y="44450"/>
            <a:ext cx="8675688" cy="1143000"/>
          </a:xfrm>
        </p:spPr>
        <p:txBody>
          <a:bodyPr/>
          <a:lstStyle/>
          <a:p>
            <a:pPr algn="r" eaLnBrk="1" hangingPunct="1"/>
            <a:r>
              <a:rPr lang="en-US" altLang="en-US" sz="4800">
                <a:solidFill>
                  <a:srgbClr val="C0504D"/>
                </a:solidFill>
                <a:latin typeface="Helvetica" panose="020B0604020202020204" pitchFamily="34" charset="0"/>
              </a:rPr>
              <a:t>Front Stage and Back Stage</a:t>
            </a:r>
          </a:p>
        </p:txBody>
      </p:sp>
      <p:cxnSp>
        <p:nvCxnSpPr>
          <p:cNvPr id="6" name="Straight Arrow Connector 5">
            <a:extLst>
              <a:ext uri="{FF2B5EF4-FFF2-40B4-BE49-F238E27FC236}">
                <a16:creationId xmlns:a16="http://schemas.microsoft.com/office/drawing/2014/main" id="{4CA9E8D8-7684-4472-B2E1-A01E74502E48}"/>
              </a:ext>
            </a:extLst>
          </p:cNvPr>
          <p:cNvCxnSpPr/>
          <p:nvPr/>
        </p:nvCxnSpPr>
        <p:spPr>
          <a:xfrm>
            <a:off x="374650" y="1144588"/>
            <a:ext cx="8312150" cy="1587"/>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sp>
        <p:nvSpPr>
          <p:cNvPr id="34820" name="TextBox 6">
            <a:extLst>
              <a:ext uri="{FF2B5EF4-FFF2-40B4-BE49-F238E27FC236}">
                <a16:creationId xmlns:a16="http://schemas.microsoft.com/office/drawing/2014/main" id="{E60B4B01-D099-474B-91CA-ACF733089E96}"/>
              </a:ext>
            </a:extLst>
          </p:cNvPr>
          <p:cNvSpPr txBox="1">
            <a:spLocks noChangeArrowheads="1"/>
          </p:cNvSpPr>
          <p:nvPr/>
        </p:nvSpPr>
        <p:spPr bwMode="auto">
          <a:xfrm>
            <a:off x="941388" y="2120900"/>
            <a:ext cx="7958137"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
            </a:pPr>
            <a:r>
              <a:rPr lang="en-US" altLang="en-US" sz="2400" b="1">
                <a:latin typeface="Helvetica" panose="020B0604020202020204" pitchFamily="34" charset="0"/>
              </a:rPr>
              <a:t>  </a:t>
            </a:r>
            <a:r>
              <a:rPr lang="en-US" altLang="en-US" sz="2800" b="1">
                <a:latin typeface="Helvetica" panose="020B0604020202020204" pitchFamily="34" charset="0"/>
              </a:rPr>
              <a:t>FRONT STAGE</a:t>
            </a:r>
            <a:r>
              <a:rPr lang="en-US" altLang="en-US" sz="2800">
                <a:latin typeface="Helvetica" panose="020B0604020202020204" pitchFamily="34" charset="0"/>
              </a:rPr>
              <a:t>:  Where interactions with the</a:t>
            </a:r>
            <a:br>
              <a:rPr lang="en-US" altLang="en-US" sz="2800">
                <a:latin typeface="Helvetica" panose="020B0604020202020204" pitchFamily="34" charset="0"/>
              </a:rPr>
            </a:br>
            <a:r>
              <a:rPr lang="en-US" altLang="en-US" sz="2800">
                <a:latin typeface="Helvetica" panose="020B0604020202020204" pitchFamily="34" charset="0"/>
              </a:rPr>
              <a:t>   service customer/ consumer happen</a:t>
            </a:r>
          </a:p>
          <a:p>
            <a:pPr eaLnBrk="1" hangingPunct="1">
              <a:spcBef>
                <a:spcPct val="0"/>
              </a:spcBef>
              <a:buFont typeface="Wingdings" panose="05000000000000000000" pitchFamily="2" charset="2"/>
              <a:buChar char="§"/>
            </a:pPr>
            <a:endParaRPr lang="en-US" altLang="en-US" sz="2800">
              <a:latin typeface="Helvetica" panose="020B0604020202020204" pitchFamily="34" charset="0"/>
            </a:endParaRPr>
          </a:p>
          <a:p>
            <a:pPr eaLnBrk="1" hangingPunct="1">
              <a:spcBef>
                <a:spcPct val="0"/>
              </a:spcBef>
              <a:buFont typeface="Wingdings" panose="05000000000000000000" pitchFamily="2" charset="2"/>
              <a:buChar char="§"/>
            </a:pPr>
            <a:r>
              <a:rPr lang="en-US" altLang="en-US" sz="2800" b="1">
                <a:latin typeface="Helvetica" panose="020B0604020202020204" pitchFamily="34" charset="0"/>
              </a:rPr>
              <a:t>  BACK STAGE</a:t>
            </a:r>
            <a:r>
              <a:rPr lang="en-US" altLang="en-US" sz="2800">
                <a:latin typeface="Helvetica" panose="020B0604020202020204" pitchFamily="34" charset="0"/>
              </a:rPr>
              <a:t>: Produces information and</a:t>
            </a:r>
            <a:br>
              <a:rPr lang="en-US" altLang="en-US" sz="2800">
                <a:latin typeface="Helvetica" panose="020B0604020202020204" pitchFamily="34" charset="0"/>
              </a:rPr>
            </a:br>
            <a:r>
              <a:rPr lang="en-US" altLang="en-US" sz="2800">
                <a:latin typeface="Helvetica" panose="020B0604020202020204" pitchFamily="34" charset="0"/>
              </a:rPr>
              <a:t>   “stuff” needed by the front stage</a:t>
            </a:r>
            <a:br>
              <a:rPr lang="en-US" altLang="en-US" sz="2800">
                <a:latin typeface="Helvetica" panose="020B0604020202020204" pitchFamily="34" charset="0"/>
              </a:rPr>
            </a:br>
            <a:endParaRPr lang="en-US" altLang="en-US" sz="2800">
              <a:latin typeface="Helvetica" panose="020B0604020202020204" pitchFamily="34" charset="0"/>
            </a:endParaRPr>
          </a:p>
          <a:p>
            <a:pPr eaLnBrk="1" hangingPunct="1">
              <a:spcBef>
                <a:spcPct val="0"/>
              </a:spcBef>
              <a:buFont typeface="Wingdings" panose="05000000000000000000" pitchFamily="2" charset="2"/>
              <a:buChar char="§"/>
            </a:pPr>
            <a:r>
              <a:rPr lang="en-US" altLang="en-US" sz="2800">
                <a:latin typeface="Helvetica" panose="020B0604020202020204" pitchFamily="34" charset="0"/>
              </a:rPr>
              <a:t>  Placement of </a:t>
            </a:r>
            <a:r>
              <a:rPr lang="en-US" altLang="en-US" sz="2800" b="1">
                <a:latin typeface="Helvetica" panose="020B0604020202020204" pitchFamily="34" charset="0"/>
              </a:rPr>
              <a:t>LINE OF VISIBILITY</a:t>
            </a:r>
            <a:r>
              <a:rPr lang="en-US" altLang="en-US" sz="2800">
                <a:latin typeface="Helvetica" panose="020B0604020202020204" pitchFamily="34" charset="0"/>
              </a:rPr>
              <a:t> is a</a:t>
            </a:r>
            <a:br>
              <a:rPr lang="en-US" altLang="en-US" sz="2800">
                <a:latin typeface="Helvetica" panose="020B0604020202020204" pitchFamily="34" charset="0"/>
              </a:rPr>
            </a:br>
            <a:r>
              <a:rPr lang="en-US" altLang="en-US" sz="2800">
                <a:latin typeface="Helvetica" panose="020B0604020202020204" pitchFamily="34" charset="0"/>
              </a:rPr>
              <a:t>   design parameter</a:t>
            </a:r>
          </a:p>
          <a:p>
            <a:pPr eaLnBrk="1" hangingPunct="1">
              <a:spcBef>
                <a:spcPct val="0"/>
              </a:spcBef>
              <a:buFont typeface="Wingdings" panose="05000000000000000000" pitchFamily="2" charset="2"/>
              <a:buChar char="§"/>
            </a:pPr>
            <a:endParaRPr lang="en-US" altLang="en-US" sz="2800">
              <a:latin typeface="Helvetica"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A833980-54FE-4E85-AA29-D039BC46A43B}"/>
              </a:ext>
            </a:extLst>
          </p:cNvPr>
          <p:cNvSpPr>
            <a:spLocks noGrp="1"/>
          </p:cNvSpPr>
          <p:nvPr>
            <p:ph type="title"/>
          </p:nvPr>
        </p:nvSpPr>
        <p:spPr>
          <a:xfrm>
            <a:off x="0" y="44450"/>
            <a:ext cx="8675688" cy="1143000"/>
          </a:xfrm>
        </p:spPr>
        <p:txBody>
          <a:bodyPr/>
          <a:lstStyle/>
          <a:p>
            <a:pPr algn="r" eaLnBrk="1" hangingPunct="1"/>
            <a:r>
              <a:rPr lang="en-US" altLang="en-US" sz="4800">
                <a:solidFill>
                  <a:srgbClr val="C0504D"/>
                </a:solidFill>
                <a:latin typeface="Helvetica" panose="020B0604020202020204" pitchFamily="34" charset="0"/>
              </a:rPr>
              <a:t>The McDonald’s Experience</a:t>
            </a:r>
          </a:p>
        </p:txBody>
      </p:sp>
      <p:cxnSp>
        <p:nvCxnSpPr>
          <p:cNvPr id="6" name="Straight Arrow Connector 5">
            <a:extLst>
              <a:ext uri="{FF2B5EF4-FFF2-40B4-BE49-F238E27FC236}">
                <a16:creationId xmlns:a16="http://schemas.microsoft.com/office/drawing/2014/main" id="{20E4CFEC-40E2-4CCD-B72E-E7D12C2EC31E}"/>
              </a:ext>
            </a:extLst>
          </p:cNvPr>
          <p:cNvCxnSpPr/>
          <p:nvPr/>
        </p:nvCxnSpPr>
        <p:spPr>
          <a:xfrm>
            <a:off x="374650" y="1144588"/>
            <a:ext cx="8312150" cy="1587"/>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sp>
        <p:nvSpPr>
          <p:cNvPr id="7" name="Rectangle 4">
            <a:extLst>
              <a:ext uri="{FF2B5EF4-FFF2-40B4-BE49-F238E27FC236}">
                <a16:creationId xmlns:a16="http://schemas.microsoft.com/office/drawing/2014/main" id="{E0ADB0F8-EDE5-429C-8081-B5C7C4E1BF19}"/>
              </a:ext>
            </a:extLst>
          </p:cNvPr>
          <p:cNvSpPr>
            <a:spLocks noChangeArrowheads="1"/>
          </p:cNvSpPr>
          <p:nvPr/>
        </p:nvSpPr>
        <p:spPr bwMode="auto">
          <a:xfrm>
            <a:off x="1138238" y="2162175"/>
            <a:ext cx="2878137" cy="2927350"/>
          </a:xfrm>
          <a:prstGeom prst="rect">
            <a:avLst/>
          </a:prstGeom>
          <a:solidFill>
            <a:schemeClr val="accent2">
              <a:lumMod val="75000"/>
            </a:schemeClr>
          </a:solidFill>
          <a:ln w="9525">
            <a:solidFill>
              <a:schemeClr val="accent2">
                <a:lumMod val="75000"/>
              </a:schemeClr>
            </a:solidFill>
            <a:miter lim="800000"/>
            <a:headEnd/>
            <a:tailEnd/>
          </a:ln>
          <a:effectLst>
            <a:outerShdw blurRad="63500" dist="23000" dir="5400000" rotWithShape="0">
              <a:srgbClr val="000000">
                <a:alpha val="34999"/>
              </a:srgbClr>
            </a:outerShdw>
          </a:effectLst>
        </p:spPr>
        <p:txBody>
          <a:bodyPr wrap="none" anchor="ctr"/>
          <a:lstStyle/>
          <a:p>
            <a:pPr eaLnBrk="1" fontAlgn="auto" hangingPunct="1">
              <a:spcBef>
                <a:spcPts val="0"/>
              </a:spcBef>
              <a:spcAft>
                <a:spcPts val="0"/>
              </a:spcAft>
              <a:defRPr/>
            </a:pPr>
            <a:endParaRPr lang="en-US">
              <a:solidFill>
                <a:schemeClr val="lt1"/>
              </a:solidFill>
              <a:latin typeface="+mn-lt"/>
            </a:endParaRPr>
          </a:p>
        </p:txBody>
      </p:sp>
      <p:sp>
        <p:nvSpPr>
          <p:cNvPr id="8" name="Rectangle 5">
            <a:extLst>
              <a:ext uri="{FF2B5EF4-FFF2-40B4-BE49-F238E27FC236}">
                <a16:creationId xmlns:a16="http://schemas.microsoft.com/office/drawing/2014/main" id="{0B4FF808-B024-416E-BDAC-F031653A91D1}"/>
              </a:ext>
            </a:extLst>
          </p:cNvPr>
          <p:cNvSpPr>
            <a:spLocks noChangeArrowheads="1"/>
          </p:cNvSpPr>
          <p:nvPr/>
        </p:nvSpPr>
        <p:spPr bwMode="auto">
          <a:xfrm>
            <a:off x="4127500" y="2162175"/>
            <a:ext cx="4859338" cy="2927350"/>
          </a:xfrm>
          <a:prstGeom prst="rect">
            <a:avLst/>
          </a:prstGeom>
          <a:solidFill>
            <a:schemeClr val="tx2">
              <a:lumMod val="75000"/>
            </a:schemeClr>
          </a:solidFill>
          <a:ln w="9525">
            <a:solidFill>
              <a:schemeClr val="tx2"/>
            </a:solidFill>
            <a:miter lim="800000"/>
            <a:headEnd/>
            <a:tailEnd/>
          </a:ln>
          <a:effectLst>
            <a:outerShdw blurRad="63500" dist="23000" dir="5400000" rotWithShape="0">
              <a:srgbClr val="000000">
                <a:alpha val="34999"/>
              </a:srgbClr>
            </a:outerShdw>
          </a:effectLst>
        </p:spPr>
        <p:txBody>
          <a:bodyPr wrap="none" anchor="ctr"/>
          <a:lstStyle/>
          <a:p>
            <a:pPr eaLnBrk="1" fontAlgn="auto" hangingPunct="1">
              <a:spcBef>
                <a:spcPts val="0"/>
              </a:spcBef>
              <a:spcAft>
                <a:spcPts val="0"/>
              </a:spcAft>
              <a:defRPr/>
            </a:pPr>
            <a:endParaRPr lang="en-US">
              <a:solidFill>
                <a:schemeClr val="lt1"/>
              </a:solidFill>
              <a:latin typeface="+mn-lt"/>
            </a:endParaRPr>
          </a:p>
        </p:txBody>
      </p:sp>
      <p:pic>
        <p:nvPicPr>
          <p:cNvPr id="36870" name="Picture 6" descr="mcdonalds3">
            <a:extLst>
              <a:ext uri="{FF2B5EF4-FFF2-40B4-BE49-F238E27FC236}">
                <a16:creationId xmlns:a16="http://schemas.microsoft.com/office/drawing/2014/main" id="{59131F99-0E2E-4C6B-BA9E-2D486E952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5088" y="2306638"/>
            <a:ext cx="25146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descr="mcdonalds2">
            <a:extLst>
              <a:ext uri="{FF2B5EF4-FFF2-40B4-BE49-F238E27FC236}">
                <a16:creationId xmlns:a16="http://schemas.microsoft.com/office/drawing/2014/main" id="{548F876D-CA9E-4BC4-8A94-E373B0BBB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2330450"/>
            <a:ext cx="4456113"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1F0BCF5-E426-4888-B734-AAF5D5868691}"/>
              </a:ext>
            </a:extLst>
          </p:cNvPr>
          <p:cNvSpPr txBox="1"/>
          <p:nvPr/>
        </p:nvSpPr>
        <p:spPr>
          <a:xfrm>
            <a:off x="1066800" y="1614488"/>
            <a:ext cx="2819400" cy="523875"/>
          </a:xfrm>
          <a:prstGeom prst="rect">
            <a:avLst/>
          </a:prstGeom>
          <a:noFill/>
        </p:spPr>
        <p:txBody>
          <a:bodyPr>
            <a:spAutoFit/>
          </a:bodyPr>
          <a:lstStyle/>
          <a:p>
            <a:pPr eaLnBrk="1" fontAlgn="auto" hangingPunct="1">
              <a:spcBef>
                <a:spcPts val="0"/>
              </a:spcBef>
              <a:spcAft>
                <a:spcPts val="0"/>
              </a:spcAft>
              <a:defRPr/>
            </a:pPr>
            <a:r>
              <a:rPr lang="en-US" sz="2800" dirty="0">
                <a:solidFill>
                  <a:schemeClr val="accent2">
                    <a:lumMod val="50000"/>
                  </a:schemeClr>
                </a:solidFill>
                <a:latin typeface="Helvetica"/>
                <a:cs typeface="Helvetica"/>
              </a:rPr>
              <a:t>Front Stage</a:t>
            </a:r>
          </a:p>
        </p:txBody>
      </p:sp>
      <p:sp>
        <p:nvSpPr>
          <p:cNvPr id="36873" name="TextBox 11">
            <a:extLst>
              <a:ext uri="{FF2B5EF4-FFF2-40B4-BE49-F238E27FC236}">
                <a16:creationId xmlns:a16="http://schemas.microsoft.com/office/drawing/2014/main" id="{8A2914B2-D645-410E-A355-F9AB4B5C14CE}"/>
              </a:ext>
            </a:extLst>
          </p:cNvPr>
          <p:cNvSpPr txBox="1">
            <a:spLocks noChangeArrowheads="1"/>
          </p:cNvSpPr>
          <p:nvPr/>
        </p:nvSpPr>
        <p:spPr bwMode="auto">
          <a:xfrm>
            <a:off x="6202363" y="1614488"/>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a:solidFill>
                  <a:schemeClr val="tx2"/>
                </a:solidFill>
                <a:latin typeface="Helvetica" panose="020B0604020202020204" pitchFamily="34" charset="0"/>
              </a:rPr>
              <a:t>Back Stage</a:t>
            </a:r>
          </a:p>
        </p:txBody>
      </p:sp>
      <p:cxnSp>
        <p:nvCxnSpPr>
          <p:cNvPr id="14" name="Straight Connector 13">
            <a:extLst>
              <a:ext uri="{FF2B5EF4-FFF2-40B4-BE49-F238E27FC236}">
                <a16:creationId xmlns:a16="http://schemas.microsoft.com/office/drawing/2014/main" id="{DDD79CBC-2E42-4B3B-93F0-12EA045F9014}"/>
              </a:ext>
            </a:extLst>
          </p:cNvPr>
          <p:cNvCxnSpPr/>
          <p:nvPr/>
        </p:nvCxnSpPr>
        <p:spPr>
          <a:xfrm rot="5400000">
            <a:off x="1866106" y="3823494"/>
            <a:ext cx="4416425" cy="158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6875" name="TextBox 14">
            <a:extLst>
              <a:ext uri="{FF2B5EF4-FFF2-40B4-BE49-F238E27FC236}">
                <a16:creationId xmlns:a16="http://schemas.microsoft.com/office/drawing/2014/main" id="{86A95AB5-1C5A-49CF-8A07-52276C0F0575}"/>
              </a:ext>
            </a:extLst>
          </p:cNvPr>
          <p:cNvSpPr txBox="1">
            <a:spLocks noChangeArrowheads="1"/>
          </p:cNvSpPr>
          <p:nvPr/>
        </p:nvSpPr>
        <p:spPr bwMode="auto">
          <a:xfrm>
            <a:off x="2665413" y="6032500"/>
            <a:ext cx="2819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Helvetica" panose="020B0604020202020204" pitchFamily="34" charset="0"/>
              </a:rPr>
              <a:t>Line of Visibility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BA5C2A5-013A-416C-A855-2BA4B1FBFC8F}"/>
              </a:ext>
            </a:extLst>
          </p:cNvPr>
          <p:cNvSpPr>
            <a:spLocks noGrp="1"/>
          </p:cNvSpPr>
          <p:nvPr>
            <p:ph type="title"/>
          </p:nvPr>
        </p:nvSpPr>
        <p:spPr>
          <a:xfrm>
            <a:off x="0" y="44450"/>
            <a:ext cx="8675688" cy="1143000"/>
          </a:xfrm>
        </p:spPr>
        <p:txBody>
          <a:bodyPr/>
          <a:lstStyle/>
          <a:p>
            <a:pPr algn="r" eaLnBrk="1" hangingPunct="1"/>
            <a:r>
              <a:rPr lang="en-US" altLang="en-US" sz="4000">
                <a:solidFill>
                  <a:srgbClr val="C0504D"/>
                </a:solidFill>
                <a:latin typeface="Helvetica" panose="020B0604020202020204" pitchFamily="34" charset="0"/>
              </a:rPr>
              <a:t>The Gourmet Restaurant Experience</a:t>
            </a:r>
          </a:p>
        </p:txBody>
      </p:sp>
      <p:cxnSp>
        <p:nvCxnSpPr>
          <p:cNvPr id="6" name="Straight Arrow Connector 5">
            <a:extLst>
              <a:ext uri="{FF2B5EF4-FFF2-40B4-BE49-F238E27FC236}">
                <a16:creationId xmlns:a16="http://schemas.microsoft.com/office/drawing/2014/main" id="{236CE6EA-03FF-420B-AA22-43677E0F94CC}"/>
              </a:ext>
            </a:extLst>
          </p:cNvPr>
          <p:cNvCxnSpPr/>
          <p:nvPr/>
        </p:nvCxnSpPr>
        <p:spPr>
          <a:xfrm>
            <a:off x="374650" y="1144588"/>
            <a:ext cx="8312150" cy="1587"/>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93CB36F-ACDE-4A6C-AE31-93A8BE6D28E8}"/>
              </a:ext>
            </a:extLst>
          </p:cNvPr>
          <p:cNvSpPr txBox="1"/>
          <p:nvPr/>
        </p:nvSpPr>
        <p:spPr>
          <a:xfrm>
            <a:off x="1063625" y="1600200"/>
            <a:ext cx="2819400" cy="523875"/>
          </a:xfrm>
          <a:prstGeom prst="rect">
            <a:avLst/>
          </a:prstGeom>
          <a:noFill/>
        </p:spPr>
        <p:txBody>
          <a:bodyPr>
            <a:spAutoFit/>
          </a:bodyPr>
          <a:lstStyle/>
          <a:p>
            <a:pPr eaLnBrk="1" fontAlgn="auto" hangingPunct="1">
              <a:spcBef>
                <a:spcPts val="0"/>
              </a:spcBef>
              <a:spcAft>
                <a:spcPts val="0"/>
              </a:spcAft>
              <a:defRPr/>
            </a:pPr>
            <a:r>
              <a:rPr lang="en-US" sz="2800" dirty="0">
                <a:solidFill>
                  <a:schemeClr val="accent2">
                    <a:lumMod val="50000"/>
                  </a:schemeClr>
                </a:solidFill>
                <a:latin typeface="Helvetica"/>
                <a:cs typeface="Helvetica"/>
              </a:rPr>
              <a:t>Front Stage</a:t>
            </a:r>
          </a:p>
        </p:txBody>
      </p:sp>
      <p:sp>
        <p:nvSpPr>
          <p:cNvPr id="38917" name="TextBox 15">
            <a:extLst>
              <a:ext uri="{FF2B5EF4-FFF2-40B4-BE49-F238E27FC236}">
                <a16:creationId xmlns:a16="http://schemas.microsoft.com/office/drawing/2014/main" id="{2C31D949-C438-497C-ABA9-3838B2FFD428}"/>
              </a:ext>
            </a:extLst>
          </p:cNvPr>
          <p:cNvSpPr txBox="1">
            <a:spLocks noChangeArrowheads="1"/>
          </p:cNvSpPr>
          <p:nvPr/>
        </p:nvSpPr>
        <p:spPr bwMode="auto">
          <a:xfrm>
            <a:off x="6170613" y="1600200"/>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a:solidFill>
                  <a:schemeClr val="tx2"/>
                </a:solidFill>
                <a:latin typeface="Helvetica" panose="020B0604020202020204" pitchFamily="34" charset="0"/>
              </a:rPr>
              <a:t>Back Stage</a:t>
            </a:r>
          </a:p>
        </p:txBody>
      </p:sp>
      <p:sp>
        <p:nvSpPr>
          <p:cNvPr id="18" name="Rectangle 2">
            <a:extLst>
              <a:ext uri="{FF2B5EF4-FFF2-40B4-BE49-F238E27FC236}">
                <a16:creationId xmlns:a16="http://schemas.microsoft.com/office/drawing/2014/main" id="{293CC244-CD98-41E5-90F9-C2AE4CAC8DA1}"/>
              </a:ext>
            </a:extLst>
          </p:cNvPr>
          <p:cNvSpPr>
            <a:spLocks noChangeArrowheads="1"/>
          </p:cNvSpPr>
          <p:nvPr/>
        </p:nvSpPr>
        <p:spPr bwMode="auto">
          <a:xfrm>
            <a:off x="1116013" y="2130425"/>
            <a:ext cx="4429125" cy="2979738"/>
          </a:xfrm>
          <a:prstGeom prst="rect">
            <a:avLst/>
          </a:prstGeom>
          <a:solidFill>
            <a:schemeClr val="accent2">
              <a:lumMod val="75000"/>
            </a:schemeClr>
          </a:solidFill>
          <a:ln w="9525">
            <a:solidFill>
              <a:schemeClr val="accent2">
                <a:lumMod val="50000"/>
              </a:schemeClr>
            </a:solidFill>
            <a:miter lim="800000"/>
            <a:headEnd/>
            <a:tailEnd/>
          </a:ln>
          <a:effectLst>
            <a:outerShdw blurRad="63500" dist="23000" dir="5400000" rotWithShape="0">
              <a:srgbClr val="000000">
                <a:alpha val="34999"/>
              </a:srgbClr>
            </a:outerShdw>
          </a:effectLst>
        </p:spPr>
        <p:txBody>
          <a:bodyPr wrap="none" anchor="ctr"/>
          <a:lstStyle/>
          <a:p>
            <a:pPr eaLnBrk="1" fontAlgn="auto" hangingPunct="1">
              <a:spcBef>
                <a:spcPts val="0"/>
              </a:spcBef>
              <a:spcAft>
                <a:spcPts val="0"/>
              </a:spcAft>
              <a:defRPr/>
            </a:pPr>
            <a:endParaRPr lang="en-US">
              <a:solidFill>
                <a:schemeClr val="lt1"/>
              </a:solidFill>
              <a:latin typeface="+mn-lt"/>
            </a:endParaRPr>
          </a:p>
        </p:txBody>
      </p:sp>
      <p:sp>
        <p:nvSpPr>
          <p:cNvPr id="19" name="Rectangle 3">
            <a:extLst>
              <a:ext uri="{FF2B5EF4-FFF2-40B4-BE49-F238E27FC236}">
                <a16:creationId xmlns:a16="http://schemas.microsoft.com/office/drawing/2014/main" id="{0FD1187E-D7D9-4EEF-85BC-AD4FB16CA781}"/>
              </a:ext>
            </a:extLst>
          </p:cNvPr>
          <p:cNvSpPr>
            <a:spLocks noChangeArrowheads="1"/>
          </p:cNvSpPr>
          <p:nvPr/>
        </p:nvSpPr>
        <p:spPr bwMode="auto">
          <a:xfrm>
            <a:off x="5668963" y="2130425"/>
            <a:ext cx="3343275" cy="2979738"/>
          </a:xfrm>
          <a:prstGeom prst="rect">
            <a:avLst/>
          </a:prstGeom>
          <a:solidFill>
            <a:schemeClr val="tx2"/>
          </a:solidFill>
          <a:ln w="9525">
            <a:solidFill>
              <a:schemeClr val="tx2">
                <a:lumMod val="75000"/>
              </a:schemeClr>
            </a:solidFill>
            <a:miter lim="800000"/>
            <a:headEnd/>
            <a:tailEnd/>
          </a:ln>
          <a:effectLst>
            <a:outerShdw blurRad="63500" dist="23000" dir="5400000" rotWithShape="0">
              <a:srgbClr val="000000">
                <a:alpha val="34999"/>
              </a:srgbClr>
            </a:outerShdw>
          </a:effectLst>
        </p:spPr>
        <p:txBody>
          <a:bodyPr wrap="none" anchor="ctr"/>
          <a:lstStyle/>
          <a:p>
            <a:pPr eaLnBrk="1" fontAlgn="auto" hangingPunct="1">
              <a:spcBef>
                <a:spcPts val="0"/>
              </a:spcBef>
              <a:spcAft>
                <a:spcPts val="0"/>
              </a:spcAft>
              <a:defRPr/>
            </a:pPr>
            <a:endParaRPr lang="en-US">
              <a:solidFill>
                <a:schemeClr val="tx2"/>
              </a:solidFill>
              <a:latin typeface="+mn-lt"/>
            </a:endParaRPr>
          </a:p>
        </p:txBody>
      </p:sp>
      <p:pic>
        <p:nvPicPr>
          <p:cNvPr id="38920" name="Picture 10" descr="resto2">
            <a:extLst>
              <a:ext uri="{FF2B5EF4-FFF2-40B4-BE49-F238E27FC236}">
                <a16:creationId xmlns:a16="http://schemas.microsoft.com/office/drawing/2014/main" id="{442FFFEE-6A03-48EA-91E3-1C3B4AA24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2298700"/>
            <a:ext cx="4035425"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1" descr="chef3">
            <a:extLst>
              <a:ext uri="{FF2B5EF4-FFF2-40B4-BE49-F238E27FC236}">
                <a16:creationId xmlns:a16="http://schemas.microsoft.com/office/drawing/2014/main" id="{9A86E5F4-A16B-47E3-8196-256D443004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8350" y="2305050"/>
            <a:ext cx="299085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a:extLst>
              <a:ext uri="{FF2B5EF4-FFF2-40B4-BE49-F238E27FC236}">
                <a16:creationId xmlns:a16="http://schemas.microsoft.com/office/drawing/2014/main" id="{4122A83D-F563-42BC-B092-6FE416D4C63D}"/>
              </a:ext>
            </a:extLst>
          </p:cNvPr>
          <p:cNvCxnSpPr/>
          <p:nvPr/>
        </p:nvCxnSpPr>
        <p:spPr>
          <a:xfrm>
            <a:off x="3916363" y="5559425"/>
            <a:ext cx="1752600" cy="1588"/>
          </a:xfrm>
          <a:prstGeom prst="straightConnector1">
            <a:avLst/>
          </a:prstGeom>
          <a:ln w="762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2C59BC9-4322-4C65-A7DF-69510907310D}"/>
              </a:ext>
            </a:extLst>
          </p:cNvPr>
          <p:cNvSpPr>
            <a:spLocks noGrp="1"/>
          </p:cNvSpPr>
          <p:nvPr>
            <p:ph type="title"/>
          </p:nvPr>
        </p:nvSpPr>
        <p:spPr>
          <a:xfrm>
            <a:off x="0" y="44450"/>
            <a:ext cx="8675688" cy="1143000"/>
          </a:xfrm>
        </p:spPr>
        <p:txBody>
          <a:bodyPr/>
          <a:lstStyle/>
          <a:p>
            <a:pPr eaLnBrk="1" hangingPunct="1"/>
            <a:r>
              <a:rPr lang="en-US" altLang="en-US" sz="4800">
                <a:solidFill>
                  <a:srgbClr val="C0504D"/>
                </a:solidFill>
                <a:latin typeface="Helvetica" panose="020B0604020202020204" pitchFamily="34" charset="0"/>
              </a:rPr>
              <a:t>The Benihana Experience</a:t>
            </a:r>
          </a:p>
        </p:txBody>
      </p:sp>
      <p:cxnSp>
        <p:nvCxnSpPr>
          <p:cNvPr id="6" name="Straight Arrow Connector 5">
            <a:extLst>
              <a:ext uri="{FF2B5EF4-FFF2-40B4-BE49-F238E27FC236}">
                <a16:creationId xmlns:a16="http://schemas.microsoft.com/office/drawing/2014/main" id="{98856502-D13C-41BE-A475-49A79FD40AD5}"/>
              </a:ext>
            </a:extLst>
          </p:cNvPr>
          <p:cNvCxnSpPr/>
          <p:nvPr/>
        </p:nvCxnSpPr>
        <p:spPr>
          <a:xfrm>
            <a:off x="374650" y="1144588"/>
            <a:ext cx="8312150" cy="1587"/>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11FA4BC-FD96-438A-BA94-49F7FD933628}"/>
              </a:ext>
            </a:extLst>
          </p:cNvPr>
          <p:cNvSpPr txBox="1"/>
          <p:nvPr/>
        </p:nvSpPr>
        <p:spPr>
          <a:xfrm>
            <a:off x="1063625" y="1600200"/>
            <a:ext cx="2819400" cy="523875"/>
          </a:xfrm>
          <a:prstGeom prst="rect">
            <a:avLst/>
          </a:prstGeom>
          <a:noFill/>
        </p:spPr>
        <p:txBody>
          <a:bodyPr>
            <a:spAutoFit/>
          </a:bodyPr>
          <a:lstStyle/>
          <a:p>
            <a:pPr eaLnBrk="1" fontAlgn="auto" hangingPunct="1">
              <a:spcBef>
                <a:spcPts val="0"/>
              </a:spcBef>
              <a:spcAft>
                <a:spcPts val="0"/>
              </a:spcAft>
              <a:defRPr/>
            </a:pPr>
            <a:r>
              <a:rPr lang="en-US" sz="2800" dirty="0">
                <a:solidFill>
                  <a:schemeClr val="accent2">
                    <a:lumMod val="50000"/>
                  </a:schemeClr>
                </a:solidFill>
                <a:latin typeface="Helvetica"/>
                <a:cs typeface="Helvetica"/>
              </a:rPr>
              <a:t>Front Stage</a:t>
            </a:r>
          </a:p>
        </p:txBody>
      </p:sp>
      <p:sp>
        <p:nvSpPr>
          <p:cNvPr id="15" name="TextBox 14">
            <a:extLst>
              <a:ext uri="{FF2B5EF4-FFF2-40B4-BE49-F238E27FC236}">
                <a16:creationId xmlns:a16="http://schemas.microsoft.com/office/drawing/2014/main" id="{0E62544B-59CC-4424-8E3B-2616212BC5C4}"/>
              </a:ext>
            </a:extLst>
          </p:cNvPr>
          <p:cNvSpPr txBox="1"/>
          <p:nvPr/>
        </p:nvSpPr>
        <p:spPr>
          <a:xfrm>
            <a:off x="5867400" y="1600200"/>
            <a:ext cx="2819400" cy="523875"/>
          </a:xfrm>
          <a:prstGeom prst="rect">
            <a:avLst/>
          </a:prstGeom>
          <a:noFill/>
        </p:spPr>
        <p:txBody>
          <a:bodyPr>
            <a:spAutoFit/>
          </a:bodyPr>
          <a:lstStyle/>
          <a:p>
            <a:pPr algn="r" eaLnBrk="1" fontAlgn="auto" hangingPunct="1">
              <a:spcBef>
                <a:spcPts val="0"/>
              </a:spcBef>
              <a:spcAft>
                <a:spcPts val="0"/>
              </a:spcAft>
              <a:defRPr/>
            </a:pPr>
            <a:r>
              <a:rPr lang="en-US" sz="2800" dirty="0">
                <a:solidFill>
                  <a:schemeClr val="tx2">
                    <a:lumMod val="50000"/>
                  </a:schemeClr>
                </a:solidFill>
                <a:latin typeface="Helvetica"/>
                <a:cs typeface="Helvetica"/>
              </a:rPr>
              <a:t>Back Stage</a:t>
            </a:r>
          </a:p>
        </p:txBody>
      </p:sp>
      <p:cxnSp>
        <p:nvCxnSpPr>
          <p:cNvPr id="17" name="Straight Arrow Connector 16">
            <a:extLst>
              <a:ext uri="{FF2B5EF4-FFF2-40B4-BE49-F238E27FC236}">
                <a16:creationId xmlns:a16="http://schemas.microsoft.com/office/drawing/2014/main" id="{62B4C2AC-E332-497A-90EC-5E6904FAB5A4}"/>
              </a:ext>
            </a:extLst>
          </p:cNvPr>
          <p:cNvCxnSpPr/>
          <p:nvPr/>
        </p:nvCxnSpPr>
        <p:spPr>
          <a:xfrm>
            <a:off x="5334000" y="5638800"/>
            <a:ext cx="1752600" cy="1588"/>
          </a:xfrm>
          <a:prstGeom prst="straightConnector1">
            <a:avLst/>
          </a:prstGeom>
          <a:ln w="762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
            <a:extLst>
              <a:ext uri="{FF2B5EF4-FFF2-40B4-BE49-F238E27FC236}">
                <a16:creationId xmlns:a16="http://schemas.microsoft.com/office/drawing/2014/main" id="{61DF3EF6-E7C3-45EF-AF98-FC60B1C181D1}"/>
              </a:ext>
            </a:extLst>
          </p:cNvPr>
          <p:cNvSpPr>
            <a:spLocks noChangeArrowheads="1"/>
          </p:cNvSpPr>
          <p:nvPr/>
        </p:nvSpPr>
        <p:spPr bwMode="auto">
          <a:xfrm>
            <a:off x="1082675" y="2133600"/>
            <a:ext cx="5283200" cy="3124200"/>
          </a:xfrm>
          <a:prstGeom prst="rect">
            <a:avLst/>
          </a:prstGeom>
          <a:solidFill>
            <a:schemeClr val="accent2">
              <a:lumMod val="75000"/>
            </a:schemeClr>
          </a:solidFill>
          <a:ln w="9525">
            <a:solidFill>
              <a:schemeClr val="accent2">
                <a:lumMod val="50000"/>
              </a:schemeClr>
            </a:solidFill>
            <a:miter lim="800000"/>
            <a:headEnd/>
            <a:tailEnd/>
          </a:ln>
          <a:effectLst>
            <a:outerShdw blurRad="63500" dist="23000" dir="5400000" rotWithShape="0">
              <a:srgbClr val="000000">
                <a:alpha val="34999"/>
              </a:srgbClr>
            </a:outerShdw>
          </a:effectLst>
        </p:spPr>
        <p:txBody>
          <a:bodyPr wrap="none" anchor="ctr"/>
          <a:lstStyle/>
          <a:p>
            <a:pPr eaLnBrk="1" fontAlgn="auto" hangingPunct="1">
              <a:spcBef>
                <a:spcPts val="0"/>
              </a:spcBef>
              <a:spcAft>
                <a:spcPts val="0"/>
              </a:spcAft>
              <a:defRPr/>
            </a:pPr>
            <a:endParaRPr lang="en-US">
              <a:solidFill>
                <a:schemeClr val="lt1"/>
              </a:solidFill>
              <a:latin typeface="+mn-lt"/>
            </a:endParaRPr>
          </a:p>
        </p:txBody>
      </p:sp>
      <p:sp>
        <p:nvSpPr>
          <p:cNvPr id="25" name="Rectangle 3">
            <a:extLst>
              <a:ext uri="{FF2B5EF4-FFF2-40B4-BE49-F238E27FC236}">
                <a16:creationId xmlns:a16="http://schemas.microsoft.com/office/drawing/2014/main" id="{F6907DEA-40DF-4F59-8B59-D1E1EED113CB}"/>
              </a:ext>
            </a:extLst>
          </p:cNvPr>
          <p:cNvSpPr>
            <a:spLocks noChangeArrowheads="1"/>
          </p:cNvSpPr>
          <p:nvPr/>
        </p:nvSpPr>
        <p:spPr bwMode="auto">
          <a:xfrm>
            <a:off x="6472238" y="2133600"/>
            <a:ext cx="2195512" cy="3124200"/>
          </a:xfrm>
          <a:prstGeom prst="rect">
            <a:avLst/>
          </a:prstGeom>
          <a:solidFill>
            <a:schemeClr val="tx2">
              <a:lumMod val="75000"/>
            </a:schemeClr>
          </a:solidFill>
          <a:ln w="9525">
            <a:solidFill>
              <a:schemeClr val="tx2">
                <a:lumMod val="50000"/>
              </a:schemeClr>
            </a:solidFill>
            <a:miter lim="800000"/>
            <a:headEnd/>
            <a:tailEnd/>
          </a:ln>
          <a:effectLst>
            <a:outerShdw blurRad="63500" dist="23000" dir="5400000" rotWithShape="0">
              <a:srgbClr val="000000">
                <a:alpha val="34999"/>
              </a:srgbClr>
            </a:outerShdw>
          </a:effectLst>
        </p:spPr>
        <p:txBody>
          <a:bodyPr wrap="none" anchor="ctr"/>
          <a:lstStyle/>
          <a:p>
            <a:pPr eaLnBrk="1" fontAlgn="auto" hangingPunct="1">
              <a:spcBef>
                <a:spcPts val="0"/>
              </a:spcBef>
              <a:spcAft>
                <a:spcPts val="0"/>
              </a:spcAft>
              <a:defRPr/>
            </a:pPr>
            <a:endParaRPr lang="en-US">
              <a:solidFill>
                <a:schemeClr val="lt1"/>
              </a:solidFill>
              <a:latin typeface="+mn-lt"/>
            </a:endParaRPr>
          </a:p>
        </p:txBody>
      </p:sp>
      <p:pic>
        <p:nvPicPr>
          <p:cNvPr id="40969" name="Picture 10" descr="chef2">
            <a:extLst>
              <a:ext uri="{FF2B5EF4-FFF2-40B4-BE49-F238E27FC236}">
                <a16:creationId xmlns:a16="http://schemas.microsoft.com/office/drawing/2014/main" id="{F8C0CD5C-985E-4F3A-9455-01B75831D3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4800" y="2301875"/>
            <a:ext cx="18573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1" descr="bennihana3">
            <a:extLst>
              <a:ext uri="{FF2B5EF4-FFF2-40B4-BE49-F238E27FC236}">
                <a16:creationId xmlns:a16="http://schemas.microsoft.com/office/drawing/2014/main" id="{3473B6CA-0588-4BC2-B409-EDB5D4C5B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950" y="2316163"/>
            <a:ext cx="4911725"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DC2CF-D7D1-42FB-B161-6C15387BDDC6}"/>
              </a:ext>
            </a:extLst>
          </p:cNvPr>
          <p:cNvSpPr>
            <a:spLocks noGrp="1"/>
          </p:cNvSpPr>
          <p:nvPr>
            <p:ph type="title"/>
          </p:nvPr>
        </p:nvSpPr>
        <p:spPr/>
        <p:txBody>
          <a:bodyPr/>
          <a:lstStyle/>
          <a:p>
            <a:r>
              <a:rPr lang="en-US" dirty="0"/>
              <a:t>Generic Service Blueprint</a:t>
            </a:r>
          </a:p>
        </p:txBody>
      </p:sp>
      <p:pic>
        <p:nvPicPr>
          <p:cNvPr id="5" name="Content Placeholder 4" descr="Diagram&#10;&#10;Description automatically generated">
            <a:extLst>
              <a:ext uri="{FF2B5EF4-FFF2-40B4-BE49-F238E27FC236}">
                <a16:creationId xmlns:a16="http://schemas.microsoft.com/office/drawing/2014/main" id="{F3E53598-30B9-4DF7-BDF4-EC554E56007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03588" y="1600200"/>
            <a:ext cx="7336824" cy="4525963"/>
          </a:xfrm>
        </p:spPr>
      </p:pic>
    </p:spTree>
    <p:extLst>
      <p:ext uri="{BB962C8B-B14F-4D97-AF65-F5344CB8AC3E}">
        <p14:creationId xmlns:p14="http://schemas.microsoft.com/office/powerpoint/2010/main" val="1370624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BB37-8009-4ED1-BDAC-E6C66C0C0A19}"/>
              </a:ext>
            </a:extLst>
          </p:cNvPr>
          <p:cNvSpPr>
            <a:spLocks noGrp="1"/>
          </p:cNvSpPr>
          <p:nvPr>
            <p:ph type="title"/>
          </p:nvPr>
        </p:nvSpPr>
        <p:spPr/>
        <p:txBody>
          <a:bodyPr/>
          <a:lstStyle/>
          <a:p>
            <a:r>
              <a:rPr lang="en-US" dirty="0"/>
              <a:t>Service Blueprint for Hotel Stay</a:t>
            </a:r>
          </a:p>
        </p:txBody>
      </p:sp>
      <p:pic>
        <p:nvPicPr>
          <p:cNvPr id="4" name="Content Placeholder 3">
            <a:extLst>
              <a:ext uri="{FF2B5EF4-FFF2-40B4-BE49-F238E27FC236}">
                <a16:creationId xmlns:a16="http://schemas.microsoft.com/office/drawing/2014/main" id="{76716C6B-4D16-4BC7-AE18-442CDD720223}"/>
              </a:ext>
            </a:extLst>
          </p:cNvPr>
          <p:cNvPicPr>
            <a:picLocks noGrp="1" noChangeAspect="1"/>
          </p:cNvPicPr>
          <p:nvPr>
            <p:ph idx="1"/>
          </p:nvPr>
        </p:nvPicPr>
        <p:blipFill>
          <a:blip r:embed="rId3"/>
          <a:stretch>
            <a:fillRect/>
          </a:stretch>
        </p:blipFill>
        <p:spPr>
          <a:xfrm>
            <a:off x="695036" y="1600200"/>
            <a:ext cx="7753928" cy="4525963"/>
          </a:xfrm>
          <a:prstGeom prst="rect">
            <a:avLst/>
          </a:prstGeom>
        </p:spPr>
      </p:pic>
    </p:spTree>
    <p:extLst>
      <p:ext uri="{BB962C8B-B14F-4D97-AF65-F5344CB8AC3E}">
        <p14:creationId xmlns:p14="http://schemas.microsoft.com/office/powerpoint/2010/main" val="1425391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52400" y="1295400"/>
            <a:ext cx="8382000" cy="4773261"/>
          </a:xfrm>
          <a:prstGeom prst="rect">
            <a:avLst/>
          </a:prstGeom>
        </p:spPr>
      </p:pic>
      <p:sp>
        <p:nvSpPr>
          <p:cNvPr id="3" name="Rectangle 2"/>
          <p:cNvSpPr/>
          <p:nvPr/>
        </p:nvSpPr>
        <p:spPr>
          <a:xfrm>
            <a:off x="1371600" y="183685"/>
            <a:ext cx="5691815" cy="1111715"/>
          </a:xfrm>
          <a:prstGeom prst="rect">
            <a:avLst/>
          </a:prstGeom>
        </p:spPr>
        <p:txBody>
          <a:bodyPr wrap="none">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latin typeface="+mj-lt"/>
                <a:ea typeface="+mj-ea"/>
                <a:cs typeface="+mj-cs"/>
                <a:sym typeface="UC Berkeley OS Sign"/>
              </a:rPr>
              <a:t>“Service Blueprint” </a:t>
            </a:r>
            <a:br>
              <a:rPr lang="en-US" sz="3600" b="1" dirty="0">
                <a:latin typeface="+mj-lt"/>
                <a:ea typeface="+mj-ea"/>
                <a:cs typeface="+mj-cs"/>
                <a:sym typeface="UC Berkeley OS Sign"/>
              </a:rPr>
            </a:br>
            <a:r>
              <a:rPr lang="en-US" sz="3600" b="1" dirty="0">
                <a:latin typeface="+mj-lt"/>
                <a:ea typeface="+mj-ea"/>
                <a:cs typeface="+mj-cs"/>
                <a:sym typeface="UC Berkeley OS Sign"/>
              </a:rPr>
              <a:t>for 911 Medical Emergencies</a:t>
            </a:r>
          </a:p>
        </p:txBody>
      </p:sp>
    </p:spTree>
    <p:extLst>
      <p:ext uri="{BB962C8B-B14F-4D97-AF65-F5344CB8AC3E}">
        <p14:creationId xmlns:p14="http://schemas.microsoft.com/office/powerpoint/2010/main" val="2823427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9E2F9D38-6E68-4528-881C-B6D636AEAD3D}"/>
              </a:ext>
            </a:extLst>
          </p:cNvPr>
          <p:cNvSpPr>
            <a:spLocks noGrp="1"/>
          </p:cNvSpPr>
          <p:nvPr>
            <p:ph type="title" idx="4294967295"/>
          </p:nvPr>
        </p:nvSpPr>
        <p:spPr>
          <a:xfrm>
            <a:off x="-96838" y="287338"/>
            <a:ext cx="9232901" cy="1143000"/>
          </a:xfrm>
        </p:spPr>
        <p:txBody>
          <a:bodyPr>
            <a:normAutofit fontScale="90000"/>
          </a:bodyPr>
          <a:lstStyle/>
          <a:p>
            <a:pPr algn="r" eaLnBrk="1" hangingPunct="1"/>
            <a:br>
              <a:rPr lang="en-US" altLang="en-US">
                <a:solidFill>
                  <a:srgbClr val="C0504D"/>
                </a:solidFill>
                <a:latin typeface="Helvetica" panose="020B0604020202020204" pitchFamily="34" charset="0"/>
              </a:rPr>
            </a:br>
            <a:r>
              <a:rPr lang="en-US" altLang="en-US">
                <a:solidFill>
                  <a:srgbClr val="C0504D"/>
                </a:solidFill>
                <a:latin typeface="Helvetica" panose="020B0604020202020204" pitchFamily="34" charset="0"/>
              </a:rPr>
              <a:t> Service Intensity and Touch Points</a:t>
            </a:r>
            <a:br>
              <a:rPr lang="en-US" altLang="en-US">
                <a:solidFill>
                  <a:srgbClr val="C0504D"/>
                </a:solidFill>
                <a:latin typeface="Helvetica" panose="020B0604020202020204" pitchFamily="34" charset="0"/>
              </a:rPr>
            </a:br>
            <a:endParaRPr lang="en-US" altLang="en-US">
              <a:solidFill>
                <a:srgbClr val="C0504D"/>
              </a:solidFill>
              <a:latin typeface="Helvetica" panose="020B0604020202020204" pitchFamily="34" charset="0"/>
            </a:endParaRPr>
          </a:p>
        </p:txBody>
      </p:sp>
      <p:cxnSp>
        <p:nvCxnSpPr>
          <p:cNvPr id="6" name="Straight Arrow Connector 5">
            <a:extLst>
              <a:ext uri="{FF2B5EF4-FFF2-40B4-BE49-F238E27FC236}">
                <a16:creationId xmlns:a16="http://schemas.microsoft.com/office/drawing/2014/main" id="{737109C9-FCF7-4C0E-BCD3-2559F72623F9}"/>
              </a:ext>
            </a:extLst>
          </p:cNvPr>
          <p:cNvCxnSpPr/>
          <p:nvPr/>
        </p:nvCxnSpPr>
        <p:spPr>
          <a:xfrm>
            <a:off x="363538" y="1679575"/>
            <a:ext cx="8312150" cy="1588"/>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sp>
        <p:nvSpPr>
          <p:cNvPr id="50180" name="Rectangle 6">
            <a:extLst>
              <a:ext uri="{FF2B5EF4-FFF2-40B4-BE49-F238E27FC236}">
                <a16:creationId xmlns:a16="http://schemas.microsoft.com/office/drawing/2014/main" id="{A1B5A253-0D9E-4D23-8418-DA7838BB3B93}"/>
              </a:ext>
            </a:extLst>
          </p:cNvPr>
          <p:cNvSpPr>
            <a:spLocks noChangeArrowheads="1"/>
          </p:cNvSpPr>
          <p:nvPr/>
        </p:nvSpPr>
        <p:spPr bwMode="auto">
          <a:xfrm>
            <a:off x="569913" y="1930400"/>
            <a:ext cx="8105775"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spcBef>
                <a:spcPct val="0"/>
              </a:spcBef>
              <a:spcAft>
                <a:spcPts val="1200"/>
              </a:spcAft>
              <a:buFont typeface="Wingdings" panose="05000000000000000000" pitchFamily="2" charset="2"/>
              <a:buChar char="§"/>
            </a:pPr>
            <a:r>
              <a:rPr lang="en-US" altLang="en-US" sz="2400">
                <a:latin typeface="Helvetica" panose="020B0604020202020204" pitchFamily="34" charset="0"/>
              </a:rPr>
              <a:t>  Services differ intrinsically in the number of touch points they require to create value; this is often called the </a:t>
            </a:r>
            <a:r>
              <a:rPr lang="en-US" altLang="en-US" sz="2400" b="1" i="1">
                <a:solidFill>
                  <a:srgbClr val="FF3300"/>
                </a:solidFill>
                <a:latin typeface="Helvetica" panose="020B0604020202020204" pitchFamily="34" charset="0"/>
              </a:rPr>
              <a:t>service intensity</a:t>
            </a:r>
          </a:p>
          <a:p>
            <a:pPr lvl="1" eaLnBrk="1" hangingPunct="1">
              <a:spcBef>
                <a:spcPct val="0"/>
              </a:spcBef>
              <a:spcAft>
                <a:spcPts val="1200"/>
              </a:spcAft>
              <a:buFont typeface="Wingdings" panose="05000000000000000000" pitchFamily="2" charset="2"/>
              <a:buChar char="§"/>
            </a:pPr>
            <a:r>
              <a:rPr lang="en-US" altLang="en-US" sz="2400">
                <a:latin typeface="Helvetica" panose="020B0604020202020204" pitchFamily="34" charset="0"/>
              </a:rPr>
              <a:t> Traditional P2P service system design </a:t>
            </a:r>
            <a:r>
              <a:rPr lang="en-US" altLang="en-US" sz="2400" b="1">
                <a:solidFill>
                  <a:srgbClr val="FF0000"/>
                </a:solidFill>
                <a:latin typeface="Helvetica" panose="020B0604020202020204" pitchFamily="34" charset="0"/>
              </a:rPr>
              <a:t>ASSUMES</a:t>
            </a:r>
            <a:r>
              <a:rPr lang="en-US" altLang="en-US" sz="2400">
                <a:latin typeface="Helvetica" panose="020B0604020202020204" pitchFamily="34" charset="0"/>
              </a:rPr>
              <a:t> that intensity is positively correlated with service quality</a:t>
            </a:r>
          </a:p>
          <a:p>
            <a:pPr lvl="1" eaLnBrk="1" hangingPunct="1">
              <a:spcBef>
                <a:spcPct val="0"/>
              </a:spcBef>
              <a:spcAft>
                <a:spcPts val="1200"/>
              </a:spcAft>
              <a:buFont typeface="Wingdings" panose="05000000000000000000" pitchFamily="2" charset="2"/>
              <a:buChar char="§"/>
            </a:pPr>
            <a:r>
              <a:rPr lang="en-US" altLang="en-US" sz="2400">
                <a:latin typeface="Helvetica" panose="020B0604020202020204" pitchFamily="34" charset="0"/>
              </a:rPr>
              <a:t> This view lets us treat </a:t>
            </a:r>
            <a:r>
              <a:rPr lang="en-US" altLang="en-US" sz="2400" b="1" i="1">
                <a:solidFill>
                  <a:srgbClr val="FF3300"/>
                </a:solidFill>
                <a:latin typeface="Helvetica" panose="020B0604020202020204" pitchFamily="34" charset="0"/>
              </a:rPr>
              <a:t>intensity as a design parameter</a:t>
            </a:r>
            <a:r>
              <a:rPr lang="en-US" altLang="en-US" sz="2400">
                <a:latin typeface="Helvetica" panose="020B0604020202020204" pitchFamily="34" charset="0"/>
              </a:rPr>
              <a:t> to differentiate service offerings of the same type or industry domain</a:t>
            </a:r>
          </a:p>
          <a:p>
            <a:pPr lvl="1" eaLnBrk="1" hangingPunct="1">
              <a:spcBef>
                <a:spcPct val="0"/>
              </a:spcBef>
              <a:spcAft>
                <a:spcPts val="1200"/>
              </a:spcAft>
              <a:buFont typeface="Wingdings" panose="05000000000000000000" pitchFamily="2" charset="2"/>
              <a:buChar char="§"/>
            </a:pPr>
            <a:r>
              <a:rPr lang="en-US" altLang="en-US" sz="2400">
                <a:latin typeface="Helvetica" panose="020B0604020202020204" pitchFamily="34" charset="0"/>
              </a:rPr>
              <a:t> The “generic” service offering is a design pattern that can be </a:t>
            </a:r>
            <a:r>
              <a:rPr lang="en-US" altLang="en-US" sz="2400" b="1" i="1">
                <a:solidFill>
                  <a:srgbClr val="FF3300"/>
                </a:solidFill>
                <a:latin typeface="Helvetica" panose="020B0604020202020204" pitchFamily="34" charset="0"/>
              </a:rPr>
              <a:t>increased or reduced in intensity by changing the number of touch points</a:t>
            </a:r>
          </a:p>
          <a:p>
            <a:pPr lvl="1" eaLnBrk="1" hangingPunct="1">
              <a:spcBef>
                <a:spcPct val="0"/>
              </a:spcBef>
              <a:spcAft>
                <a:spcPts val="1200"/>
              </a:spcAft>
              <a:buFont typeface="Wingdings" panose="05000000000000000000" pitchFamily="2" charset="2"/>
              <a:buChar char="§"/>
            </a:pPr>
            <a:endParaRPr lang="en-US" altLang="en-US" sz="2400">
              <a:latin typeface="Helvetica" panose="020B0604020202020204" pitchFamily="34" charset="0"/>
            </a:endParaRPr>
          </a:p>
          <a:p>
            <a:pPr lvl="1" eaLnBrk="1" hangingPunct="1">
              <a:spcBef>
                <a:spcPct val="0"/>
              </a:spcBef>
              <a:spcAft>
                <a:spcPts val="1200"/>
              </a:spcAft>
              <a:buFont typeface="Wingdings" panose="05000000000000000000" pitchFamily="2" charset="2"/>
              <a:buChar char="§"/>
            </a:pPr>
            <a:endParaRPr lang="en-US" altLang="en-US" sz="2400">
              <a:latin typeface="Helvetica" panose="020B0604020202020204" pitchFamily="34" charset="0"/>
            </a:endParaRPr>
          </a:p>
          <a:p>
            <a:pPr lvl="1" eaLnBrk="1" hangingPunct="1">
              <a:spcBef>
                <a:spcPct val="0"/>
              </a:spcBef>
              <a:spcAft>
                <a:spcPts val="1200"/>
              </a:spcAft>
              <a:buFont typeface="Wingdings" panose="05000000000000000000" pitchFamily="2" charset="2"/>
              <a:buChar char="§"/>
            </a:pPr>
            <a:endParaRPr lang="en-US" altLang="en-US" sz="2400">
              <a:latin typeface="Helvetica" panose="020B0604020202020204" pitchFamily="34" charset="0"/>
            </a:endParaRPr>
          </a:p>
          <a:p>
            <a:pPr lvl="1" eaLnBrk="1" hangingPunct="1">
              <a:spcBef>
                <a:spcPct val="0"/>
              </a:spcBef>
              <a:spcAft>
                <a:spcPts val="1200"/>
              </a:spcAft>
              <a:buFont typeface="Wingdings" panose="05000000000000000000" pitchFamily="2" charset="2"/>
              <a:buChar char="§"/>
            </a:pPr>
            <a:endParaRPr lang="en-US" altLang="en-US" sz="2400">
              <a:latin typeface="Helvetica"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7A3D-137A-4B7D-B11C-5D6207F7E003}"/>
              </a:ext>
            </a:extLst>
          </p:cNvPr>
          <p:cNvSpPr>
            <a:spLocks noGrp="1"/>
          </p:cNvSpPr>
          <p:nvPr>
            <p:ph type="title"/>
          </p:nvPr>
        </p:nvSpPr>
        <p:spPr/>
        <p:txBody>
          <a:bodyPr/>
          <a:lstStyle/>
          <a:p>
            <a:r>
              <a:rPr lang="en-US" dirty="0"/>
              <a:t>Types of Models</a:t>
            </a:r>
          </a:p>
        </p:txBody>
      </p:sp>
      <p:sp>
        <p:nvSpPr>
          <p:cNvPr id="3" name="Content Placeholder 2">
            <a:extLst>
              <a:ext uri="{FF2B5EF4-FFF2-40B4-BE49-F238E27FC236}">
                <a16:creationId xmlns:a16="http://schemas.microsoft.com/office/drawing/2014/main" id="{0156B9CB-62C8-421B-ACA6-0AD65BD0C04F}"/>
              </a:ext>
            </a:extLst>
          </p:cNvPr>
          <p:cNvSpPr>
            <a:spLocks noGrp="1"/>
          </p:cNvSpPr>
          <p:nvPr>
            <p:ph idx="1"/>
          </p:nvPr>
        </p:nvSpPr>
        <p:spPr/>
        <p:txBody>
          <a:bodyPr/>
          <a:lstStyle/>
          <a:p>
            <a:r>
              <a:rPr lang="en-US" dirty="0"/>
              <a:t>Pictorial /Physical / Literal </a:t>
            </a:r>
          </a:p>
          <a:p>
            <a:r>
              <a:rPr lang="en-US" dirty="0"/>
              <a:t>Schematic / Topological</a:t>
            </a:r>
          </a:p>
          <a:p>
            <a:r>
              <a:rPr lang="en-US" dirty="0"/>
              <a:t>Functional</a:t>
            </a:r>
          </a:p>
          <a:p>
            <a:r>
              <a:rPr lang="en-US" dirty="0"/>
              <a:t>Structural</a:t>
            </a:r>
          </a:p>
          <a:p>
            <a:r>
              <a:rPr lang="en-US" dirty="0"/>
              <a:t>Process</a:t>
            </a:r>
          </a:p>
          <a:p>
            <a:r>
              <a:rPr lang="en-US" dirty="0"/>
              <a:t>Semantic / Conceptual</a:t>
            </a:r>
          </a:p>
          <a:p>
            <a:endParaRPr lang="en-US" b="1" dirty="0">
              <a:sym typeface="UC Berkeley OS Sign"/>
            </a:endParaRPr>
          </a:p>
          <a:p>
            <a:endParaRPr lang="en-US" dirty="0"/>
          </a:p>
        </p:txBody>
      </p:sp>
    </p:spTree>
    <p:extLst>
      <p:ext uri="{BB962C8B-B14F-4D97-AF65-F5344CB8AC3E}">
        <p14:creationId xmlns:p14="http://schemas.microsoft.com/office/powerpoint/2010/main" val="3005962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CBCA0E0-3595-460A-9857-F2711406D944}"/>
              </a:ext>
            </a:extLst>
          </p:cNvPr>
          <p:cNvSpPr>
            <a:spLocks noGrp="1"/>
          </p:cNvSpPr>
          <p:nvPr>
            <p:ph type="title" idx="4294967295"/>
          </p:nvPr>
        </p:nvSpPr>
        <p:spPr>
          <a:xfrm>
            <a:off x="0" y="265113"/>
            <a:ext cx="8675688" cy="1143000"/>
          </a:xfrm>
        </p:spPr>
        <p:txBody>
          <a:bodyPr>
            <a:normAutofit fontScale="90000"/>
          </a:bodyPr>
          <a:lstStyle/>
          <a:p>
            <a:pPr eaLnBrk="1" hangingPunct="1">
              <a:lnSpc>
                <a:spcPct val="80000"/>
              </a:lnSpc>
            </a:pPr>
            <a:r>
              <a:rPr lang="en-US" altLang="en-US">
                <a:solidFill>
                  <a:srgbClr val="C0504D"/>
                </a:solidFill>
                <a:latin typeface="Helvetica" panose="020B0604020202020204" pitchFamily="34" charset="0"/>
              </a:rPr>
              <a:t>Generic Hotel</a:t>
            </a:r>
            <a:br>
              <a:rPr lang="en-US" altLang="en-US">
                <a:solidFill>
                  <a:srgbClr val="C0504D"/>
                </a:solidFill>
                <a:latin typeface="Helvetica" panose="020B0604020202020204" pitchFamily="34" charset="0"/>
              </a:rPr>
            </a:br>
            <a:r>
              <a:rPr lang="en-US" altLang="en-US">
                <a:solidFill>
                  <a:srgbClr val="C0504D"/>
                </a:solidFill>
                <a:latin typeface="Helvetica" panose="020B0604020202020204" pitchFamily="34" charset="0"/>
              </a:rPr>
              <a:t> “Value Creation Cycle”</a:t>
            </a:r>
          </a:p>
        </p:txBody>
      </p:sp>
      <p:cxnSp>
        <p:nvCxnSpPr>
          <p:cNvPr id="6" name="Straight Arrow Connector 5">
            <a:extLst>
              <a:ext uri="{FF2B5EF4-FFF2-40B4-BE49-F238E27FC236}">
                <a16:creationId xmlns:a16="http://schemas.microsoft.com/office/drawing/2014/main" id="{231DBE34-4701-49FB-BA35-ACE2D521D2F8}"/>
              </a:ext>
            </a:extLst>
          </p:cNvPr>
          <p:cNvCxnSpPr/>
          <p:nvPr/>
        </p:nvCxnSpPr>
        <p:spPr>
          <a:xfrm>
            <a:off x="363538" y="1408113"/>
            <a:ext cx="8312150" cy="1587"/>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40454484-94D6-4BCC-B82E-CFC7E8B55682}"/>
              </a:ext>
            </a:extLst>
          </p:cNvPr>
          <p:cNvSpPr>
            <a:spLocks noChangeArrowheads="1"/>
          </p:cNvSpPr>
          <p:nvPr/>
        </p:nvSpPr>
        <p:spPr bwMode="auto">
          <a:xfrm>
            <a:off x="3992563" y="3200400"/>
            <a:ext cx="2286000" cy="1524000"/>
          </a:xfrm>
          <a:prstGeom prst="rect">
            <a:avLst/>
          </a:prstGeom>
          <a:noFill/>
          <a:ln w="76200">
            <a:solidFill>
              <a:schemeClr val="bg1"/>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fontAlgn="auto" hangingPunct="1">
              <a:spcBef>
                <a:spcPts val="0"/>
              </a:spcBef>
              <a:spcAft>
                <a:spcPts val="0"/>
              </a:spcAft>
              <a:defRPr/>
            </a:pPr>
            <a:endParaRPr lang="en-US"/>
          </a:p>
        </p:txBody>
      </p:sp>
      <p:pic>
        <p:nvPicPr>
          <p:cNvPr id="52229" name="Picture 5">
            <a:extLst>
              <a:ext uri="{FF2B5EF4-FFF2-40B4-BE49-F238E27FC236}">
                <a16:creationId xmlns:a16="http://schemas.microsoft.com/office/drawing/2014/main" id="{3CB1C419-340B-4139-B62A-3FC4E82B3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600200"/>
            <a:ext cx="7543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FC6D0AAA-BAD6-49E4-83E3-18FA1F879350}"/>
              </a:ext>
            </a:extLst>
          </p:cNvPr>
          <p:cNvSpPr>
            <a:spLocks noGrp="1"/>
          </p:cNvSpPr>
          <p:nvPr>
            <p:ph type="title" idx="4294967295"/>
          </p:nvPr>
        </p:nvSpPr>
        <p:spPr>
          <a:xfrm>
            <a:off x="163513" y="128588"/>
            <a:ext cx="8675687" cy="1143000"/>
          </a:xfrm>
        </p:spPr>
        <p:txBody>
          <a:bodyPr>
            <a:normAutofit fontScale="90000"/>
          </a:bodyPr>
          <a:lstStyle/>
          <a:p>
            <a:pPr eaLnBrk="1" hangingPunct="1">
              <a:lnSpc>
                <a:spcPct val="80000"/>
              </a:lnSpc>
            </a:pPr>
            <a:r>
              <a:rPr lang="en-US" altLang="en-US">
                <a:solidFill>
                  <a:srgbClr val="C0504D"/>
                </a:solidFill>
                <a:latin typeface="Helvetica" panose="020B0604020202020204" pitchFamily="34" charset="0"/>
              </a:rPr>
              <a:t>Budget Hotel</a:t>
            </a:r>
            <a:br>
              <a:rPr lang="en-US" altLang="en-US">
                <a:solidFill>
                  <a:srgbClr val="C0504D"/>
                </a:solidFill>
                <a:latin typeface="Helvetica" panose="020B0604020202020204" pitchFamily="34" charset="0"/>
              </a:rPr>
            </a:br>
            <a:r>
              <a:rPr lang="en-US" altLang="en-US">
                <a:solidFill>
                  <a:srgbClr val="C0504D"/>
                </a:solidFill>
                <a:latin typeface="Helvetica" panose="020B0604020202020204" pitchFamily="34" charset="0"/>
              </a:rPr>
              <a:t> “Value Creation Cycle”</a:t>
            </a:r>
          </a:p>
        </p:txBody>
      </p:sp>
      <p:cxnSp>
        <p:nvCxnSpPr>
          <p:cNvPr id="6" name="Straight Arrow Connector 5">
            <a:extLst>
              <a:ext uri="{FF2B5EF4-FFF2-40B4-BE49-F238E27FC236}">
                <a16:creationId xmlns:a16="http://schemas.microsoft.com/office/drawing/2014/main" id="{9D6C18D4-BBED-4FDC-A292-C6EFA86D3E04}"/>
              </a:ext>
            </a:extLst>
          </p:cNvPr>
          <p:cNvCxnSpPr/>
          <p:nvPr/>
        </p:nvCxnSpPr>
        <p:spPr>
          <a:xfrm>
            <a:off x="363538" y="1271588"/>
            <a:ext cx="8312150" cy="1587"/>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D82BBEE8-8BBE-4C9F-BD51-A7BA10588460}"/>
              </a:ext>
            </a:extLst>
          </p:cNvPr>
          <p:cNvSpPr>
            <a:spLocks noChangeArrowheads="1"/>
          </p:cNvSpPr>
          <p:nvPr/>
        </p:nvSpPr>
        <p:spPr bwMode="auto">
          <a:xfrm>
            <a:off x="3992563" y="3200400"/>
            <a:ext cx="2286000" cy="1524000"/>
          </a:xfrm>
          <a:prstGeom prst="rect">
            <a:avLst/>
          </a:prstGeom>
          <a:noFill/>
          <a:ln w="76200">
            <a:solidFill>
              <a:schemeClr val="bg1"/>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fontAlgn="auto" hangingPunct="1">
              <a:spcBef>
                <a:spcPts val="0"/>
              </a:spcBef>
              <a:spcAft>
                <a:spcPts val="0"/>
              </a:spcAft>
              <a:defRPr/>
            </a:pPr>
            <a:endParaRPr lang="en-US"/>
          </a:p>
        </p:txBody>
      </p:sp>
      <p:pic>
        <p:nvPicPr>
          <p:cNvPr id="54277" name="Picture 5">
            <a:extLst>
              <a:ext uri="{FF2B5EF4-FFF2-40B4-BE49-F238E27FC236}">
                <a16:creationId xmlns:a16="http://schemas.microsoft.com/office/drawing/2014/main" id="{6739B821-0812-471B-976D-053704F56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408113"/>
            <a:ext cx="75438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B0B518D1-516C-4152-94B1-D9BDFF553C8B}"/>
              </a:ext>
            </a:extLst>
          </p:cNvPr>
          <p:cNvSpPr>
            <a:spLocks noGrp="1"/>
          </p:cNvSpPr>
          <p:nvPr>
            <p:ph type="title" idx="4294967295"/>
          </p:nvPr>
        </p:nvSpPr>
        <p:spPr>
          <a:xfrm>
            <a:off x="0" y="214313"/>
            <a:ext cx="8675688" cy="1143000"/>
          </a:xfrm>
        </p:spPr>
        <p:txBody>
          <a:bodyPr>
            <a:normAutofit fontScale="90000"/>
          </a:bodyPr>
          <a:lstStyle/>
          <a:p>
            <a:pPr eaLnBrk="1" hangingPunct="1">
              <a:lnSpc>
                <a:spcPct val="80000"/>
              </a:lnSpc>
            </a:pPr>
            <a:r>
              <a:rPr lang="en-US" altLang="en-US">
                <a:solidFill>
                  <a:srgbClr val="C0504D"/>
                </a:solidFill>
                <a:latin typeface="Helvetica" panose="020B0604020202020204" pitchFamily="34" charset="0"/>
              </a:rPr>
              <a:t>Luxury Hotel</a:t>
            </a:r>
            <a:br>
              <a:rPr lang="en-US" altLang="en-US">
                <a:solidFill>
                  <a:srgbClr val="C0504D"/>
                </a:solidFill>
                <a:latin typeface="Helvetica" panose="020B0604020202020204" pitchFamily="34" charset="0"/>
              </a:rPr>
            </a:br>
            <a:r>
              <a:rPr lang="en-US" altLang="en-US">
                <a:solidFill>
                  <a:srgbClr val="C0504D"/>
                </a:solidFill>
                <a:latin typeface="Helvetica" panose="020B0604020202020204" pitchFamily="34" charset="0"/>
              </a:rPr>
              <a:t> “Value Creation Cycle”</a:t>
            </a:r>
          </a:p>
        </p:txBody>
      </p:sp>
      <p:cxnSp>
        <p:nvCxnSpPr>
          <p:cNvPr id="6" name="Straight Arrow Connector 5">
            <a:extLst>
              <a:ext uri="{FF2B5EF4-FFF2-40B4-BE49-F238E27FC236}">
                <a16:creationId xmlns:a16="http://schemas.microsoft.com/office/drawing/2014/main" id="{FA2F8962-4535-4E0D-884B-2067902CB935}"/>
              </a:ext>
            </a:extLst>
          </p:cNvPr>
          <p:cNvCxnSpPr>
            <a:cxnSpLocks/>
          </p:cNvCxnSpPr>
          <p:nvPr/>
        </p:nvCxnSpPr>
        <p:spPr>
          <a:xfrm flipV="1">
            <a:off x="415925" y="1692275"/>
            <a:ext cx="8312150" cy="34925"/>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705D6BDA-E0D1-4285-BF26-6EF9F4BAF182}"/>
              </a:ext>
            </a:extLst>
          </p:cNvPr>
          <p:cNvSpPr>
            <a:spLocks noChangeArrowheads="1"/>
          </p:cNvSpPr>
          <p:nvPr/>
        </p:nvSpPr>
        <p:spPr bwMode="auto">
          <a:xfrm>
            <a:off x="3992563" y="3200400"/>
            <a:ext cx="2286000" cy="1524000"/>
          </a:xfrm>
          <a:prstGeom prst="rect">
            <a:avLst/>
          </a:prstGeom>
          <a:noFill/>
          <a:ln w="76200">
            <a:solidFill>
              <a:schemeClr val="bg1"/>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fontAlgn="auto" hangingPunct="1">
              <a:spcBef>
                <a:spcPts val="0"/>
              </a:spcBef>
              <a:spcAft>
                <a:spcPts val="0"/>
              </a:spcAft>
              <a:defRPr/>
            </a:pPr>
            <a:endParaRPr lang="en-US"/>
          </a:p>
        </p:txBody>
      </p:sp>
      <p:pic>
        <p:nvPicPr>
          <p:cNvPr id="56325" name="Picture 5">
            <a:extLst>
              <a:ext uri="{FF2B5EF4-FFF2-40B4-BE49-F238E27FC236}">
                <a16:creationId xmlns:a16="http://schemas.microsoft.com/office/drawing/2014/main" id="{A13B095E-9416-482D-A64F-FCDA35AF5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936750"/>
            <a:ext cx="75438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8B73-2BAA-4922-B39E-D6E692A967CB}"/>
              </a:ext>
            </a:extLst>
          </p:cNvPr>
          <p:cNvSpPr>
            <a:spLocks noGrp="1"/>
          </p:cNvSpPr>
          <p:nvPr>
            <p:ph type="title"/>
          </p:nvPr>
        </p:nvSpPr>
        <p:spPr/>
        <p:txBody>
          <a:bodyPr/>
          <a:lstStyle/>
          <a:p>
            <a:r>
              <a:rPr lang="en-US" dirty="0"/>
              <a:t>Stage Play Variations</a:t>
            </a:r>
          </a:p>
        </p:txBody>
      </p:sp>
      <p:pic>
        <p:nvPicPr>
          <p:cNvPr id="4" name="Picture 3">
            <a:extLst>
              <a:ext uri="{FF2B5EF4-FFF2-40B4-BE49-F238E27FC236}">
                <a16:creationId xmlns:a16="http://schemas.microsoft.com/office/drawing/2014/main" id="{227C24ED-6DFD-41B0-A47E-99F3E6A54FD0}"/>
              </a:ext>
            </a:extLst>
          </p:cNvPr>
          <p:cNvPicPr>
            <a:picLocks noChangeAspect="1"/>
          </p:cNvPicPr>
          <p:nvPr/>
        </p:nvPicPr>
        <p:blipFill>
          <a:blip r:embed="rId3"/>
          <a:stretch>
            <a:fillRect/>
          </a:stretch>
        </p:blipFill>
        <p:spPr>
          <a:xfrm>
            <a:off x="533400" y="1341424"/>
            <a:ext cx="8077200" cy="5241938"/>
          </a:xfrm>
          <a:prstGeom prst="rect">
            <a:avLst/>
          </a:prstGeom>
        </p:spPr>
      </p:pic>
    </p:spTree>
    <p:extLst>
      <p:ext uri="{BB962C8B-B14F-4D97-AF65-F5344CB8AC3E}">
        <p14:creationId xmlns:p14="http://schemas.microsoft.com/office/powerpoint/2010/main" val="2379640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2286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Process Models (2)</a:t>
            </a:r>
          </a:p>
        </p:txBody>
      </p:sp>
      <p:sp>
        <p:nvSpPr>
          <p:cNvPr id="6" name="Rectangle 5"/>
          <p:cNvSpPr/>
          <p:nvPr/>
        </p:nvSpPr>
        <p:spPr>
          <a:xfrm>
            <a:off x="228600" y="1600200"/>
            <a:ext cx="8621486" cy="3417120"/>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Information process models highlight where information flow or computation dictates the change of state</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timeline can show significant events in the evolution of an organizing system (different versions, new requirements, new stakeholders)  </a:t>
            </a:r>
          </a:p>
        </p:txBody>
      </p:sp>
    </p:spTree>
    <p:extLst>
      <p:ext uri="{BB962C8B-B14F-4D97-AF65-F5344CB8AC3E}">
        <p14:creationId xmlns:p14="http://schemas.microsoft.com/office/powerpoint/2010/main" val="42821758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354326A-4EE8-4AFA-B796-2B36A3C4232B}"/>
              </a:ext>
            </a:extLst>
          </p:cNvPr>
          <p:cNvSpPr>
            <a:spLocks noGrp="1"/>
          </p:cNvSpPr>
          <p:nvPr>
            <p:ph type="title" idx="4294967295"/>
          </p:nvPr>
        </p:nvSpPr>
        <p:spPr>
          <a:xfrm>
            <a:off x="2252663" y="85725"/>
            <a:ext cx="4560887" cy="1143000"/>
          </a:xfrm>
        </p:spPr>
        <p:txBody>
          <a:bodyPr/>
          <a:lstStyle/>
          <a:p>
            <a:pPr algn="r" eaLnBrk="1" hangingPunct="1"/>
            <a:r>
              <a:rPr lang="en-US" altLang="en-US" sz="4800">
                <a:solidFill>
                  <a:srgbClr val="C0504D"/>
                </a:solidFill>
                <a:latin typeface="Helvetica" panose="020B0604020202020204" pitchFamily="34" charset="0"/>
              </a:rPr>
              <a:t>Drop Shipment</a:t>
            </a:r>
          </a:p>
        </p:txBody>
      </p:sp>
      <p:pic>
        <p:nvPicPr>
          <p:cNvPr id="26627" name="Picture 3" descr="Diagram&#10;&#10;Description automatically generated">
            <a:extLst>
              <a:ext uri="{FF2B5EF4-FFF2-40B4-BE49-F238E27FC236}">
                <a16:creationId xmlns:a16="http://schemas.microsoft.com/office/drawing/2014/main" id="{4B66EDEB-DDAC-41BD-9BAB-6E2F0038E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077913"/>
            <a:ext cx="72009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3DC5F6C9-CB9B-4BEF-80BF-40FF4BBB7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75100"/>
            <a:ext cx="37084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a:extLst>
              <a:ext uri="{FF2B5EF4-FFF2-40B4-BE49-F238E27FC236}">
                <a16:creationId xmlns:a16="http://schemas.microsoft.com/office/drawing/2014/main" id="{AC3AAD1C-8B81-484E-98CF-384DA46C0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825" y="322263"/>
            <a:ext cx="47307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itle 1">
            <a:extLst>
              <a:ext uri="{FF2B5EF4-FFF2-40B4-BE49-F238E27FC236}">
                <a16:creationId xmlns:a16="http://schemas.microsoft.com/office/drawing/2014/main" id="{DE1EED76-A9CF-4B82-AB6A-DD3C0F77202F}"/>
              </a:ext>
            </a:extLst>
          </p:cNvPr>
          <p:cNvSpPr txBox="1">
            <a:spLocks/>
          </p:cNvSpPr>
          <p:nvPr/>
        </p:nvSpPr>
        <p:spPr bwMode="auto">
          <a:xfrm>
            <a:off x="274638" y="4108450"/>
            <a:ext cx="3455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4400">
                <a:solidFill>
                  <a:srgbClr val="C0504D"/>
                </a:solidFill>
                <a:latin typeface="Helvetica" panose="020B0604020202020204" pitchFamily="34" charset="0"/>
              </a:rPr>
              <a:t>Document-Centric View</a:t>
            </a:r>
          </a:p>
        </p:txBody>
      </p:sp>
      <p:sp>
        <p:nvSpPr>
          <p:cNvPr id="24581" name="Title 1">
            <a:extLst>
              <a:ext uri="{FF2B5EF4-FFF2-40B4-BE49-F238E27FC236}">
                <a16:creationId xmlns:a16="http://schemas.microsoft.com/office/drawing/2014/main" id="{44447399-D92F-460E-BB23-E6436172D064}"/>
              </a:ext>
            </a:extLst>
          </p:cNvPr>
          <p:cNvSpPr txBox="1">
            <a:spLocks/>
          </p:cNvSpPr>
          <p:nvPr/>
        </p:nvSpPr>
        <p:spPr bwMode="auto">
          <a:xfrm>
            <a:off x="274638" y="1035050"/>
            <a:ext cx="3455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4400">
                <a:solidFill>
                  <a:srgbClr val="C0504D"/>
                </a:solidFill>
                <a:latin typeface="Helvetica" panose="020B0604020202020204" pitchFamily="34" charset="0"/>
              </a:rPr>
              <a:t>Process-Centric View</a:t>
            </a:r>
          </a:p>
        </p:txBody>
      </p:sp>
      <p:cxnSp>
        <p:nvCxnSpPr>
          <p:cNvPr id="6" name="Straight Arrow Connector 5">
            <a:extLst>
              <a:ext uri="{FF2B5EF4-FFF2-40B4-BE49-F238E27FC236}">
                <a16:creationId xmlns:a16="http://schemas.microsoft.com/office/drawing/2014/main" id="{1F1DFF75-70B0-41AE-8D8C-F11C131E15B7}"/>
              </a:ext>
            </a:extLst>
          </p:cNvPr>
          <p:cNvCxnSpPr/>
          <p:nvPr/>
        </p:nvCxnSpPr>
        <p:spPr>
          <a:xfrm>
            <a:off x="479425" y="3625850"/>
            <a:ext cx="8312150" cy="1588"/>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FE67-AE7E-44B2-B418-E660B6D28AE9}"/>
              </a:ext>
            </a:extLst>
          </p:cNvPr>
          <p:cNvSpPr>
            <a:spLocks noGrp="1"/>
          </p:cNvSpPr>
          <p:nvPr>
            <p:ph type="title"/>
          </p:nvPr>
        </p:nvSpPr>
        <p:spPr/>
        <p:txBody>
          <a:bodyPr>
            <a:normAutofit fontScale="90000"/>
          </a:bodyPr>
          <a:lstStyle/>
          <a:p>
            <a:r>
              <a:rPr lang="en-US" dirty="0"/>
              <a:t>The Evolution of the Diagnostic and Statistical Manual of Mental Disorders </a:t>
            </a:r>
          </a:p>
        </p:txBody>
      </p:sp>
      <p:pic>
        <p:nvPicPr>
          <p:cNvPr id="4" name="Content Placeholder 3">
            <a:extLst>
              <a:ext uri="{FF2B5EF4-FFF2-40B4-BE49-F238E27FC236}">
                <a16:creationId xmlns:a16="http://schemas.microsoft.com/office/drawing/2014/main" id="{567C387D-F543-4D38-8D0E-93DE63A826D8}"/>
              </a:ext>
            </a:extLst>
          </p:cNvPr>
          <p:cNvPicPr>
            <a:picLocks noGrp="1" noChangeAspect="1"/>
          </p:cNvPicPr>
          <p:nvPr>
            <p:ph idx="1"/>
          </p:nvPr>
        </p:nvPicPr>
        <p:blipFill>
          <a:blip r:embed="rId3"/>
          <a:stretch>
            <a:fillRect/>
          </a:stretch>
        </p:blipFill>
        <p:spPr>
          <a:xfrm>
            <a:off x="71924" y="1676400"/>
            <a:ext cx="9000152" cy="4520958"/>
          </a:xfrm>
          <a:prstGeom prst="rect">
            <a:avLst/>
          </a:prstGeom>
        </p:spPr>
      </p:pic>
      <p:sp>
        <p:nvSpPr>
          <p:cNvPr id="5" name="Rectangle 4">
            <a:extLst>
              <a:ext uri="{FF2B5EF4-FFF2-40B4-BE49-F238E27FC236}">
                <a16:creationId xmlns:a16="http://schemas.microsoft.com/office/drawing/2014/main" id="{4BA8C20C-B13B-4EC7-AB6A-F51FE1E4F516}"/>
              </a:ext>
            </a:extLst>
          </p:cNvPr>
          <p:cNvSpPr/>
          <p:nvPr/>
        </p:nvSpPr>
        <p:spPr>
          <a:xfrm>
            <a:off x="838200" y="6271454"/>
            <a:ext cx="7467600" cy="369332"/>
          </a:xfrm>
          <a:prstGeom prst="rect">
            <a:avLst/>
          </a:prstGeom>
        </p:spPr>
        <p:txBody>
          <a:bodyPr wrap="square">
            <a:spAutoFit/>
          </a:bodyPr>
          <a:lstStyle/>
          <a:p>
            <a:r>
              <a:rPr lang="en-US" dirty="0">
                <a:hlinkClick r:id="rId4"/>
              </a:rPr>
              <a:t>http://www.tiki-toki.com/timeline/entry/749012/An-Overview-of-the-DSM/ </a:t>
            </a:r>
            <a:endParaRPr lang="en-US" dirty="0"/>
          </a:p>
        </p:txBody>
      </p:sp>
    </p:spTree>
    <p:extLst>
      <p:ext uri="{BB962C8B-B14F-4D97-AF65-F5344CB8AC3E}">
        <p14:creationId xmlns:p14="http://schemas.microsoft.com/office/powerpoint/2010/main" val="4276245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333500" y="228600"/>
            <a:ext cx="66294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Semantic / conceptual Models</a:t>
            </a:r>
          </a:p>
        </p:txBody>
      </p:sp>
      <p:sp>
        <p:nvSpPr>
          <p:cNvPr id="6" name="Rectangle 5"/>
          <p:cNvSpPr/>
          <p:nvPr/>
        </p:nvSpPr>
        <p:spPr>
          <a:xfrm>
            <a:off x="457200" y="742706"/>
            <a:ext cx="8382000" cy="4902141"/>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Concept map – emphasizes semantic relationships, often hierarchical</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Org charts for “human resources”</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Compare/contrast 2 or more organizing systems or a system as it changes over time</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Decision trees for categorization</a:t>
            </a:r>
          </a:p>
          <a:p>
            <a:pPr marL="1171566" lvl="2"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Implementation of organizing systems with principles expressed as rules</a:t>
            </a:r>
          </a:p>
        </p:txBody>
      </p:sp>
    </p:spTree>
    <p:extLst>
      <p:ext uri="{BB962C8B-B14F-4D97-AF65-F5344CB8AC3E}">
        <p14:creationId xmlns:p14="http://schemas.microsoft.com/office/powerpoint/2010/main" val="145861095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3B9AEA-7562-4491-9F21-DFAF24F3B838}"/>
              </a:ext>
            </a:extLst>
          </p:cNvPr>
          <p:cNvPicPr>
            <a:picLocks noChangeAspect="1"/>
          </p:cNvPicPr>
          <p:nvPr/>
        </p:nvPicPr>
        <p:blipFill>
          <a:blip r:embed="rId3"/>
          <a:stretch>
            <a:fillRect/>
          </a:stretch>
        </p:blipFill>
        <p:spPr>
          <a:xfrm>
            <a:off x="762000" y="266700"/>
            <a:ext cx="7867650" cy="6294120"/>
          </a:xfrm>
          <a:prstGeom prst="rect">
            <a:avLst/>
          </a:prstGeom>
        </p:spPr>
      </p:pic>
      <p:pic>
        <p:nvPicPr>
          <p:cNvPr id="3" name="Picture 2">
            <a:extLst>
              <a:ext uri="{FF2B5EF4-FFF2-40B4-BE49-F238E27FC236}">
                <a16:creationId xmlns:a16="http://schemas.microsoft.com/office/drawing/2014/main" id="{2790E61F-9B06-4618-BE42-A5EEFC5FADC6}"/>
              </a:ext>
            </a:extLst>
          </p:cNvPr>
          <p:cNvPicPr>
            <a:picLocks noChangeAspect="1"/>
          </p:cNvPicPr>
          <p:nvPr/>
        </p:nvPicPr>
        <p:blipFill>
          <a:blip r:embed="rId4"/>
          <a:stretch>
            <a:fillRect/>
          </a:stretch>
        </p:blipFill>
        <p:spPr>
          <a:xfrm>
            <a:off x="152400" y="297180"/>
            <a:ext cx="1353429" cy="2164267"/>
          </a:xfrm>
          <a:prstGeom prst="rect">
            <a:avLst/>
          </a:prstGeom>
        </p:spPr>
      </p:pic>
    </p:spTree>
    <p:extLst>
      <p:ext uri="{BB962C8B-B14F-4D97-AF65-F5344CB8AC3E}">
        <p14:creationId xmlns:p14="http://schemas.microsoft.com/office/powerpoint/2010/main" val="3239584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2286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Pictorial /Physical / Literal Models</a:t>
            </a:r>
            <a:endParaRPr lang="en-US" sz="3600" b="1" dirty="0">
              <a:latin typeface="+mj-lt"/>
              <a:ea typeface="+mj-ea"/>
              <a:cs typeface="+mj-cs"/>
              <a:sym typeface="UC Berkeley OS Sign"/>
            </a:endParaRPr>
          </a:p>
        </p:txBody>
      </p:sp>
      <p:sp>
        <p:nvSpPr>
          <p:cNvPr id="6" name="Rectangle 5"/>
          <p:cNvSpPr/>
          <p:nvPr/>
        </p:nvSpPr>
        <p:spPr>
          <a:xfrm>
            <a:off x="354062" y="1563418"/>
            <a:ext cx="7543800" cy="5227872"/>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t>
            </a:r>
            <a:r>
              <a:rPr lang="en-US" sz="2800" dirty="0"/>
              <a:t>The essence of some organizing systems is the physical arrangement of resources, especially when the physical context controls or constrains interactions with them</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 photo conveys a literal description of these types of organizing systems, enabling easy understanding of its layout and scale</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Maps are often highly literal depictions of physical or geographical resources</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p:txBody>
      </p:sp>
    </p:spTree>
    <p:extLst>
      <p:ext uri="{BB962C8B-B14F-4D97-AF65-F5344CB8AC3E}">
        <p14:creationId xmlns:p14="http://schemas.microsoft.com/office/powerpoint/2010/main" val="46147774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6019800"/>
            <a:ext cx="5791200" cy="369332"/>
          </a:xfrm>
          <a:prstGeom prst="rect">
            <a:avLst/>
          </a:prstGeom>
        </p:spPr>
        <p:txBody>
          <a:bodyPr wrap="square">
            <a:spAutoFit/>
          </a:bodyPr>
          <a:lstStyle/>
          <a:p>
            <a:r>
              <a:rPr lang="en-US" dirty="0"/>
              <a:t>http://godfather.wikia.com/wiki/Corleone_crime_family</a:t>
            </a:r>
          </a:p>
        </p:txBody>
      </p:sp>
      <p:pic>
        <p:nvPicPr>
          <p:cNvPr id="4" name="Picture 3"/>
          <p:cNvPicPr>
            <a:picLocks noChangeAspect="1"/>
          </p:cNvPicPr>
          <p:nvPr/>
        </p:nvPicPr>
        <p:blipFill>
          <a:blip r:embed="rId3" cstate="print"/>
          <a:stretch>
            <a:fillRect/>
          </a:stretch>
        </p:blipFill>
        <p:spPr>
          <a:xfrm>
            <a:off x="3490415" y="1423549"/>
            <a:ext cx="5302168" cy="441483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76191"/>
            <a:ext cx="3200400" cy="4821936"/>
          </a:xfrm>
          <a:prstGeom prst="rect">
            <a:avLst/>
          </a:prstGeom>
        </p:spPr>
      </p:pic>
      <p:sp>
        <p:nvSpPr>
          <p:cNvPr id="6" name="TextBox 5"/>
          <p:cNvSpPr txBox="1"/>
          <p:nvPr/>
        </p:nvSpPr>
        <p:spPr>
          <a:xfrm>
            <a:off x="3490415" y="198659"/>
            <a:ext cx="6248400" cy="1111715"/>
          </a:xfrm>
          <a:prstGeom prst="rect">
            <a:avLst/>
          </a:prstGeom>
          <a:noFill/>
        </p:spPr>
        <p:txBody>
          <a:bodyPr wrap="square" rtlCol="0">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latin typeface="+mj-lt"/>
                <a:ea typeface="+mj-ea"/>
                <a:cs typeface="+mj-cs"/>
              </a:rPr>
              <a:t>CRIME FAMILY</a:t>
            </a:r>
            <a:br>
              <a:rPr lang="en-US" sz="3600" b="1" dirty="0">
                <a:latin typeface="+mj-lt"/>
                <a:ea typeface="+mj-ea"/>
                <a:cs typeface="+mj-cs"/>
              </a:rPr>
            </a:br>
            <a:r>
              <a:rPr lang="en-US" sz="3600" b="1" dirty="0">
                <a:latin typeface="+mj-lt"/>
                <a:ea typeface="+mj-ea"/>
                <a:cs typeface="+mj-cs"/>
              </a:rPr>
              <a:t> (strong fixed hierarchy)</a:t>
            </a:r>
          </a:p>
        </p:txBody>
      </p:sp>
    </p:spTree>
    <p:extLst>
      <p:ext uri="{BB962C8B-B14F-4D97-AF65-F5344CB8AC3E}">
        <p14:creationId xmlns:p14="http://schemas.microsoft.com/office/powerpoint/2010/main" val="1547974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6582640" y="3490506"/>
            <a:ext cx="2286000" cy="3191150"/>
          </a:xfrm>
          <a:prstGeom prst="rect">
            <a:avLst/>
          </a:prstGeom>
        </p:spPr>
      </p:pic>
      <p:pic>
        <p:nvPicPr>
          <p:cNvPr id="5" name="Picture 4"/>
          <p:cNvPicPr>
            <a:picLocks noChangeAspect="1"/>
          </p:cNvPicPr>
          <p:nvPr/>
        </p:nvPicPr>
        <p:blipFill>
          <a:blip r:embed="rId4" cstate="print"/>
          <a:stretch>
            <a:fillRect/>
          </a:stretch>
        </p:blipFill>
        <p:spPr>
          <a:xfrm>
            <a:off x="1265960" y="0"/>
            <a:ext cx="3962400" cy="3705225"/>
          </a:xfrm>
          <a:prstGeom prst="rect">
            <a:avLst/>
          </a:prstGeom>
        </p:spPr>
      </p:pic>
      <p:pic>
        <p:nvPicPr>
          <p:cNvPr id="2" name="Picture 1"/>
          <p:cNvPicPr>
            <a:picLocks noChangeAspect="1"/>
          </p:cNvPicPr>
          <p:nvPr/>
        </p:nvPicPr>
        <p:blipFill>
          <a:blip r:embed="rId5" cstate="print"/>
          <a:stretch>
            <a:fillRect/>
          </a:stretch>
        </p:blipFill>
        <p:spPr>
          <a:xfrm>
            <a:off x="3483082" y="3482545"/>
            <a:ext cx="2561360" cy="3238501"/>
          </a:xfrm>
          <a:prstGeom prst="rect">
            <a:avLst/>
          </a:prstGeom>
        </p:spPr>
      </p:pic>
      <p:sp>
        <p:nvSpPr>
          <p:cNvPr id="6" name="TextBox 5"/>
          <p:cNvSpPr txBox="1"/>
          <p:nvPr/>
        </p:nvSpPr>
        <p:spPr>
          <a:xfrm>
            <a:off x="5486400" y="304800"/>
            <a:ext cx="3200400" cy="2640788"/>
          </a:xfrm>
          <a:prstGeom prst="rect">
            <a:avLst/>
          </a:prstGeom>
          <a:noFill/>
        </p:spPr>
        <p:txBody>
          <a:bodyPr wrap="square" rtlCol="0">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latin typeface="+mj-lt"/>
                <a:ea typeface="+mj-ea"/>
                <a:cs typeface="+mj-cs"/>
              </a:rPr>
              <a:t>CRIMINAL NETWORK</a:t>
            </a:r>
          </a:p>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latin typeface="+mj-lt"/>
                <a:ea typeface="+mj-ea"/>
                <a:cs typeface="+mj-cs"/>
              </a:rPr>
              <a:t>(ad hoc team selection for each crime)</a:t>
            </a:r>
          </a:p>
        </p:txBody>
      </p:sp>
      <p:pic>
        <p:nvPicPr>
          <p:cNvPr id="4" name="Picture 3"/>
          <p:cNvPicPr>
            <a:picLocks noChangeAspect="1"/>
          </p:cNvPicPr>
          <p:nvPr/>
        </p:nvPicPr>
        <p:blipFill>
          <a:blip r:embed="rId6" cstate="print"/>
          <a:stretch>
            <a:fillRect/>
          </a:stretch>
        </p:blipFill>
        <p:spPr>
          <a:xfrm>
            <a:off x="608083" y="3450386"/>
            <a:ext cx="2195513" cy="3231270"/>
          </a:xfrm>
          <a:prstGeom prst="rect">
            <a:avLst/>
          </a:prstGeom>
        </p:spPr>
      </p:pic>
    </p:spTree>
    <p:extLst>
      <p:ext uri="{BB962C8B-B14F-4D97-AF65-F5344CB8AC3E}">
        <p14:creationId xmlns:p14="http://schemas.microsoft.com/office/powerpoint/2010/main" val="2928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81000" y="990600"/>
            <a:ext cx="7553325" cy="2209800"/>
          </a:xfrm>
          <a:prstGeom prst="rect">
            <a:avLst/>
          </a:prstGeom>
        </p:spPr>
      </p:pic>
      <p:sp>
        <p:nvSpPr>
          <p:cNvPr id="4" name="TextBox 3"/>
          <p:cNvSpPr txBox="1"/>
          <p:nvPr/>
        </p:nvSpPr>
        <p:spPr>
          <a:xfrm>
            <a:off x="1600200" y="210234"/>
            <a:ext cx="6477000" cy="646331"/>
          </a:xfrm>
          <a:prstGeom prst="rect">
            <a:avLst/>
          </a:prstGeom>
          <a:noFill/>
        </p:spPr>
        <p:txBody>
          <a:bodyPr wrap="square" rtlCol="0">
            <a:spAutoFit/>
          </a:bodyPr>
          <a:lstStyle/>
          <a:p>
            <a:r>
              <a:rPr lang="en-US" sz="3600" b="1" dirty="0">
                <a:latin typeface="+mj-lt"/>
                <a:ea typeface="+mj-ea"/>
                <a:cs typeface="+mj-cs"/>
              </a:rPr>
              <a:t>Document Type Spectrum</a:t>
            </a:r>
          </a:p>
        </p:txBody>
      </p:sp>
      <p:sp>
        <p:nvSpPr>
          <p:cNvPr id="5" name="TextBox 4"/>
          <p:cNvSpPr txBox="1"/>
          <p:nvPr/>
        </p:nvSpPr>
        <p:spPr>
          <a:xfrm>
            <a:off x="1485899" y="3519100"/>
            <a:ext cx="6019800" cy="646331"/>
          </a:xfrm>
          <a:prstGeom prst="rect">
            <a:avLst/>
          </a:prstGeom>
          <a:noFill/>
        </p:spPr>
        <p:txBody>
          <a:bodyPr wrap="square" rtlCol="0">
            <a:spAutoFit/>
          </a:bodyPr>
          <a:lstStyle/>
          <a:p>
            <a:r>
              <a:rPr lang="en-US" sz="3600" b="1" dirty="0">
                <a:latin typeface="+mj-lt"/>
                <a:ea typeface="+mj-ea"/>
                <a:cs typeface="+mj-cs"/>
              </a:rPr>
              <a:t>Crime Type Spectrum</a:t>
            </a:r>
          </a:p>
        </p:txBody>
      </p:sp>
      <p:pic>
        <p:nvPicPr>
          <p:cNvPr id="6" name="Picture 5"/>
          <p:cNvPicPr>
            <a:picLocks noChangeAspect="1"/>
          </p:cNvPicPr>
          <p:nvPr/>
        </p:nvPicPr>
        <p:blipFill>
          <a:blip r:embed="rId4" cstate="print"/>
          <a:stretch>
            <a:fillRect/>
          </a:stretch>
        </p:blipFill>
        <p:spPr>
          <a:xfrm>
            <a:off x="330993" y="4484132"/>
            <a:ext cx="8329613" cy="1987661"/>
          </a:xfrm>
          <a:prstGeom prst="rect">
            <a:avLst/>
          </a:prstGeom>
        </p:spPr>
      </p:pic>
    </p:spTree>
    <p:extLst>
      <p:ext uri="{BB962C8B-B14F-4D97-AF65-F5344CB8AC3E}">
        <p14:creationId xmlns:p14="http://schemas.microsoft.com/office/powerpoint/2010/main" val="3936702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9967-2A2A-4B12-B004-A90119F3FBFA}"/>
              </a:ext>
            </a:extLst>
          </p:cNvPr>
          <p:cNvSpPr>
            <a:spLocks noGrp="1"/>
          </p:cNvSpPr>
          <p:nvPr>
            <p:ph type="title"/>
          </p:nvPr>
        </p:nvSpPr>
        <p:spPr>
          <a:xfrm>
            <a:off x="457200" y="457200"/>
            <a:ext cx="8229600" cy="1143000"/>
          </a:xfrm>
        </p:spPr>
        <p:txBody>
          <a:bodyPr>
            <a:normAutofit fontScale="90000"/>
          </a:bodyPr>
          <a:lstStyle/>
          <a:p>
            <a:r>
              <a:rPr lang="en-US" b="1" dirty="0"/>
              <a:t>Which Intentional Community</a:t>
            </a:r>
            <a:br>
              <a:rPr lang="en-US" b="1" dirty="0"/>
            </a:br>
            <a:r>
              <a:rPr lang="en-US" b="1" dirty="0"/>
              <a:t> Should You Live In?</a:t>
            </a:r>
            <a:br>
              <a:rPr lang="en-US" b="1" dirty="0"/>
            </a:br>
            <a:endParaRPr lang="en-US" dirty="0"/>
          </a:p>
        </p:txBody>
      </p:sp>
      <p:sp>
        <p:nvSpPr>
          <p:cNvPr id="3" name="Content Placeholder 2">
            <a:extLst>
              <a:ext uri="{FF2B5EF4-FFF2-40B4-BE49-F238E27FC236}">
                <a16:creationId xmlns:a16="http://schemas.microsoft.com/office/drawing/2014/main" id="{3D5BE94B-A418-471B-86C7-8AC1EC852303}"/>
              </a:ext>
            </a:extLst>
          </p:cNvPr>
          <p:cNvSpPr>
            <a:spLocks noGrp="1"/>
          </p:cNvSpPr>
          <p:nvPr>
            <p:ph idx="1"/>
          </p:nvPr>
        </p:nvSpPr>
        <p:spPr/>
        <p:txBody>
          <a:bodyPr>
            <a:normAutofit fontScale="92500"/>
          </a:bodyPr>
          <a:lstStyle/>
          <a:p>
            <a:r>
              <a:rPr lang="en-US" dirty="0"/>
              <a:t>Use this decision tree:</a:t>
            </a:r>
          </a:p>
          <a:p>
            <a:pPr marL="0" indent="0">
              <a:buNone/>
            </a:pPr>
            <a:r>
              <a:rPr lang="en-US" dirty="0"/>
              <a:t>https://www.buzzfeed.com/carinasauter/which-intentional-community-should-you-live-in-2q1m9</a:t>
            </a:r>
          </a:p>
          <a:p>
            <a:endParaRPr lang="en-US" dirty="0"/>
          </a:p>
          <a:p>
            <a:r>
              <a:rPr lang="en-US" dirty="0"/>
              <a:t>What is important to you in life?</a:t>
            </a:r>
          </a:p>
          <a:p>
            <a:r>
              <a:rPr lang="en-US" dirty="0"/>
              <a:t>Where do you want to live?</a:t>
            </a:r>
          </a:p>
          <a:p>
            <a:r>
              <a:rPr lang="en-US" dirty="0"/>
              <a:t>Which people do you want to live with?</a:t>
            </a:r>
          </a:p>
          <a:p>
            <a:r>
              <a:rPr lang="en-US" dirty="0"/>
              <a:t>What describes you?</a:t>
            </a:r>
          </a:p>
        </p:txBody>
      </p:sp>
    </p:spTree>
    <p:extLst>
      <p:ext uri="{BB962C8B-B14F-4D97-AF65-F5344CB8AC3E}">
        <p14:creationId xmlns:p14="http://schemas.microsoft.com/office/powerpoint/2010/main" val="2521443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96453-1608-45BB-B93D-76609126093F}"/>
              </a:ext>
            </a:extLst>
          </p:cNvPr>
          <p:cNvPicPr>
            <a:picLocks noChangeAspect="1"/>
          </p:cNvPicPr>
          <p:nvPr/>
        </p:nvPicPr>
        <p:blipFill>
          <a:blip r:embed="rId3"/>
          <a:stretch>
            <a:fillRect/>
          </a:stretch>
        </p:blipFill>
        <p:spPr>
          <a:xfrm>
            <a:off x="1828800" y="762000"/>
            <a:ext cx="5241471" cy="4586287"/>
          </a:xfrm>
          <a:prstGeom prst="rect">
            <a:avLst/>
          </a:prstGeom>
        </p:spPr>
      </p:pic>
    </p:spTree>
    <p:extLst>
      <p:ext uri="{BB962C8B-B14F-4D97-AF65-F5344CB8AC3E}">
        <p14:creationId xmlns:p14="http://schemas.microsoft.com/office/powerpoint/2010/main" val="2101806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C5123-C7E2-4B0A-AE17-EB764B6C5A5E}"/>
              </a:ext>
            </a:extLst>
          </p:cNvPr>
          <p:cNvPicPr>
            <a:picLocks noChangeAspect="1"/>
          </p:cNvPicPr>
          <p:nvPr/>
        </p:nvPicPr>
        <p:blipFill>
          <a:blip r:embed="rId3"/>
          <a:stretch>
            <a:fillRect/>
          </a:stretch>
        </p:blipFill>
        <p:spPr>
          <a:xfrm>
            <a:off x="982821" y="838200"/>
            <a:ext cx="7178357" cy="4681537"/>
          </a:xfrm>
          <a:prstGeom prst="rect">
            <a:avLst/>
          </a:prstGeom>
        </p:spPr>
      </p:pic>
    </p:spTree>
    <p:extLst>
      <p:ext uri="{BB962C8B-B14F-4D97-AF65-F5344CB8AC3E}">
        <p14:creationId xmlns:p14="http://schemas.microsoft.com/office/powerpoint/2010/main" val="1208320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D0EDB-FA79-40DF-94CE-CDA62005A973}"/>
              </a:ext>
            </a:extLst>
          </p:cNvPr>
          <p:cNvPicPr>
            <a:picLocks noChangeAspect="1"/>
          </p:cNvPicPr>
          <p:nvPr/>
        </p:nvPicPr>
        <p:blipFill>
          <a:blip r:embed="rId3"/>
          <a:stretch>
            <a:fillRect/>
          </a:stretch>
        </p:blipFill>
        <p:spPr>
          <a:xfrm>
            <a:off x="990601" y="533400"/>
            <a:ext cx="7570586" cy="5495201"/>
          </a:xfrm>
          <a:prstGeom prst="rect">
            <a:avLst/>
          </a:prstGeom>
        </p:spPr>
      </p:pic>
    </p:spTree>
    <p:extLst>
      <p:ext uri="{BB962C8B-B14F-4D97-AF65-F5344CB8AC3E}">
        <p14:creationId xmlns:p14="http://schemas.microsoft.com/office/powerpoint/2010/main" val="3436686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BBD15-427D-465A-9014-8CE3A2A97533}"/>
              </a:ext>
            </a:extLst>
          </p:cNvPr>
          <p:cNvPicPr>
            <a:picLocks noChangeAspect="1"/>
          </p:cNvPicPr>
          <p:nvPr/>
        </p:nvPicPr>
        <p:blipFill>
          <a:blip r:embed="rId3"/>
          <a:stretch>
            <a:fillRect/>
          </a:stretch>
        </p:blipFill>
        <p:spPr>
          <a:xfrm>
            <a:off x="538162" y="838200"/>
            <a:ext cx="7952423" cy="5257800"/>
          </a:xfrm>
          <a:prstGeom prst="rect">
            <a:avLst/>
          </a:prstGeom>
        </p:spPr>
      </p:pic>
    </p:spTree>
    <p:extLst>
      <p:ext uri="{BB962C8B-B14F-4D97-AF65-F5344CB8AC3E}">
        <p14:creationId xmlns:p14="http://schemas.microsoft.com/office/powerpoint/2010/main" val="1555505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E63E7-0DDE-46C9-81C6-80198A1FA923}"/>
              </a:ext>
            </a:extLst>
          </p:cNvPr>
          <p:cNvPicPr>
            <a:picLocks noChangeAspect="1"/>
          </p:cNvPicPr>
          <p:nvPr/>
        </p:nvPicPr>
        <p:blipFill>
          <a:blip r:embed="rId3"/>
          <a:stretch>
            <a:fillRect/>
          </a:stretch>
        </p:blipFill>
        <p:spPr>
          <a:xfrm>
            <a:off x="1524000" y="304799"/>
            <a:ext cx="6113353" cy="6230713"/>
          </a:xfrm>
          <a:prstGeom prst="rect">
            <a:avLst/>
          </a:prstGeom>
        </p:spPr>
      </p:pic>
    </p:spTree>
    <p:extLst>
      <p:ext uri="{BB962C8B-B14F-4D97-AF65-F5344CB8AC3E}">
        <p14:creationId xmlns:p14="http://schemas.microsoft.com/office/powerpoint/2010/main" val="3361628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1</a:t>
            </a:r>
            <a:br>
              <a:rPr lang="en-US" dirty="0"/>
            </a:br>
            <a:r>
              <a:rPr lang="en-US" sz="2200" dirty="0"/>
              <a:t>(due Friday 10am so we can discuss in sections)</a:t>
            </a:r>
          </a:p>
        </p:txBody>
      </p:sp>
      <p:sp>
        <p:nvSpPr>
          <p:cNvPr id="3" name="Content Placeholder 2"/>
          <p:cNvSpPr>
            <a:spLocks noGrp="1"/>
          </p:cNvSpPr>
          <p:nvPr>
            <p:ph idx="1"/>
          </p:nvPr>
        </p:nvSpPr>
        <p:spPr/>
        <p:txBody>
          <a:bodyPr>
            <a:normAutofit fontScale="85000" lnSpcReduction="10000"/>
          </a:bodyPr>
          <a:lstStyle/>
          <a:p>
            <a:pPr lvl="0"/>
            <a:r>
              <a:rPr lang="en-US" dirty="0"/>
              <a:t>10 case studies:  sort the 10 types of resources into resource categories</a:t>
            </a:r>
          </a:p>
          <a:p>
            <a:pPr lvl="0"/>
            <a:r>
              <a:rPr lang="en-US" dirty="0"/>
              <a:t>Find at least three sets of case studies where the same or very similar principles are being applied</a:t>
            </a:r>
          </a:p>
          <a:p>
            <a:pPr lvl="0"/>
            <a:r>
              <a:rPr lang="en-US" dirty="0"/>
              <a:t>In some of the case studies, the type of resource and the context in which they are being organized meant that there were many choices about the organizing principles.   In other case studies, the type of resource and the context provided many constraints about the organizing principles.   Find at least two case studies of these “choice” and “constraint” situations</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ChangeArrowheads="1"/>
          </p:cNvSpPr>
          <p:nvPr>
            <p:ph type="title"/>
          </p:nvPr>
        </p:nvSpPr>
        <p:spPr>
          <a:xfrm>
            <a:off x="607219" y="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Organizing System: Home Kitchen</a:t>
            </a:r>
            <a:endParaRPr lang="en-US" altLang="en-US" b="1" dirty="0">
              <a:sym typeface="UC Berkeley OS Sign"/>
            </a:endParaRPr>
          </a:p>
        </p:txBody>
      </p:sp>
      <p:pic>
        <p:nvPicPr>
          <p:cNvPr id="91139" name="Picture 3" descr="KitchenOrgPrinciples.jp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1035844" y="964407"/>
            <a:ext cx="7206258" cy="5404693"/>
          </a:xfrm>
        </p:spPr>
      </p:pic>
      <p:sp>
        <p:nvSpPr>
          <p:cNvPr id="91140"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FBF3FEB3-ACFF-4C43-8ED5-C02386B7A3B2}" type="slidenum">
              <a:rPr lang="en-US" altLang="en-US" sz="1477">
                <a:solidFill>
                  <a:srgbClr val="002955"/>
                </a:solidFill>
                <a:latin typeface="UC Berkeley OS Sign"/>
                <a:ea typeface="MS PGothic" panose="020B0600070205080204" pitchFamily="34" charset="-128"/>
                <a:sym typeface="UC Berkeley OS Sign"/>
              </a:rPr>
              <a:pPr algn="ctr" eaLnBrk="1" hangingPunct="1"/>
              <a:t>7</a:t>
            </a:fld>
            <a:endParaRPr lang="en-US" altLang="en-US" sz="1477" dirty="0">
              <a:solidFill>
                <a:srgbClr val="002955"/>
              </a:solidFill>
              <a:latin typeface="UC Berkeley OS Sign"/>
              <a:ea typeface="MS PGothic" panose="020B0600070205080204" pitchFamily="34" charset="-128"/>
              <a:sym typeface="UC Berkeley OS Sign"/>
            </a:endParaRPr>
          </a:p>
        </p:txBody>
      </p:sp>
      <p:sp>
        <p:nvSpPr>
          <p:cNvPr id="91141" name="TextBox 7"/>
          <p:cNvSpPr txBox="1">
            <a:spLocks noChangeArrowheads="1"/>
          </p:cNvSpPr>
          <p:nvPr/>
        </p:nvSpPr>
        <p:spPr bwMode="auto">
          <a:xfrm>
            <a:off x="285750" y="6620248"/>
            <a:ext cx="8090297"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eaLnBrk="1" hangingPunct="1"/>
            <a:r>
              <a:rPr lang="en-US" altLang="en-US" sz="1125" dirty="0"/>
              <a:t>Photo by Emilie Hardman (</a:t>
            </a:r>
            <a:r>
              <a:rPr lang="en-US" altLang="en-US" sz="1125" dirty="0">
                <a:hlinkClick r:id="rId4"/>
              </a:rPr>
              <a:t>http://www.flickr.com/photos/quintanaroo/2741672230/</a:t>
            </a:r>
            <a:r>
              <a:rPr lang="en-US" altLang="en-US" sz="1125" dirty="0"/>
              <a:t>/)  Used by permission</a:t>
            </a:r>
          </a:p>
        </p:txBody>
      </p:sp>
    </p:spTree>
    <p:extLst>
      <p:ext uri="{BB962C8B-B14F-4D97-AF65-F5344CB8AC3E}">
        <p14:creationId xmlns:p14="http://schemas.microsoft.com/office/powerpoint/2010/main" val="3897405335"/>
      </p:ext>
    </p:extLst>
  </p:cSld>
  <p:clrMapOvr>
    <a:masterClrMapping/>
  </p:clrMapOvr>
  <p:transition advTm="982"/>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495554" algn="l"/>
                <a:tab pos="984413" algn="l"/>
                <a:tab pos="1479968" algn="l"/>
                <a:tab pos="1968825" algn="l"/>
                <a:tab pos="2464380" algn="l"/>
                <a:tab pos="2959935" algn="l"/>
                <a:tab pos="3448793" algn="l"/>
                <a:tab pos="3930954" algn="l"/>
                <a:tab pos="4433206" algn="l"/>
                <a:tab pos="4922063" algn="l"/>
                <a:tab pos="5424315" algn="l"/>
                <a:tab pos="5906476" algn="l"/>
              </a:tabLst>
              <a:defRPr/>
            </a:pPr>
            <a:r>
              <a:rPr lang="en-US" sz="4000" b="1" dirty="0"/>
              <a:t>Salt Lake City - Downtown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79" y="1352676"/>
            <a:ext cx="8088321" cy="5124324"/>
          </a:xfrm>
          <a:prstGeom prst="rect">
            <a:avLst/>
          </a:prstGeom>
        </p:spPr>
      </p:pic>
    </p:spTree>
    <p:extLst>
      <p:ext uri="{BB962C8B-B14F-4D97-AF65-F5344CB8AC3E}">
        <p14:creationId xmlns:p14="http://schemas.microsoft.com/office/powerpoint/2010/main" val="285814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AF8CB-AED7-4FB3-91A2-C3AFDF2ADE11}"/>
              </a:ext>
            </a:extLst>
          </p:cNvPr>
          <p:cNvPicPr>
            <a:picLocks noChangeAspect="1"/>
          </p:cNvPicPr>
          <p:nvPr/>
        </p:nvPicPr>
        <p:blipFill>
          <a:blip r:embed="rId3"/>
          <a:stretch>
            <a:fillRect/>
          </a:stretch>
        </p:blipFill>
        <p:spPr>
          <a:xfrm>
            <a:off x="444410" y="187949"/>
            <a:ext cx="8255180" cy="6482101"/>
          </a:xfrm>
          <a:prstGeom prst="rect">
            <a:avLst/>
          </a:prstGeom>
        </p:spPr>
      </p:pic>
    </p:spTree>
    <p:extLst>
      <p:ext uri="{BB962C8B-B14F-4D97-AF65-F5344CB8AC3E}">
        <p14:creationId xmlns:p14="http://schemas.microsoft.com/office/powerpoint/2010/main" val="2827504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1716</Words>
  <Application>Microsoft Office PowerPoint</Application>
  <PresentationFormat>On-screen Show (4:3)</PresentationFormat>
  <Paragraphs>255</Paragraphs>
  <Slides>69</Slides>
  <Notes>69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Helvetica</vt:lpstr>
      <vt:lpstr>UC Berkeley OS Sign</vt:lpstr>
      <vt:lpstr>Wingdings</vt:lpstr>
      <vt:lpstr>Office Theme</vt:lpstr>
      <vt:lpstr>CogSci 150 “Sensemaking and Organizing” Spring 2022</vt:lpstr>
      <vt:lpstr>Case Studies So Far </vt:lpstr>
      <vt:lpstr>PowerPoint Presentation</vt:lpstr>
      <vt:lpstr>Models for Organizing Systems</vt:lpstr>
      <vt:lpstr>Types of Models</vt:lpstr>
      <vt:lpstr>PowerPoint Presentation</vt:lpstr>
      <vt:lpstr>Organizing System: Home Kitchen</vt:lpstr>
      <vt:lpstr>Salt Lake City - Downtown</vt:lpstr>
      <vt:lpstr>PowerPoint Presentation</vt:lpstr>
      <vt:lpstr>Rats In A Neuroscience Lab Are Organized in “Housing Systems”</vt:lpstr>
      <vt:lpstr>Taskonomic Organization</vt:lpstr>
      <vt:lpstr>Stop and Think</vt:lpstr>
      <vt:lpstr>PowerPoint Presentation</vt:lpstr>
      <vt:lpstr>Schematic Representation  of a Kitchen</vt:lpstr>
      <vt:lpstr>Stop and Think</vt:lpstr>
      <vt:lpstr>Pictorial</vt:lpstr>
      <vt:lpstr>QUEUE LAYOUT             Pictorial</vt:lpstr>
      <vt:lpstr>The BART System Map </vt:lpstr>
      <vt:lpstr>PowerPoint Presentation</vt:lpstr>
      <vt:lpstr>Stop and Think</vt:lpstr>
      <vt:lpstr>When Mercator Projector Won’t Do</vt:lpstr>
      <vt:lpstr>NBA Player Tracking</vt:lpstr>
      <vt:lpstr>PowerPoint Presentation</vt:lpstr>
      <vt:lpstr>PowerPoint Presentation</vt:lpstr>
      <vt:lpstr>PowerPoint Presentation</vt:lpstr>
      <vt:lpstr>Stop and Think</vt:lpstr>
      <vt:lpstr>PowerPoint Presentation</vt:lpstr>
      <vt:lpstr>Functional Model of a Bank</vt:lpstr>
      <vt:lpstr>Spotify API</vt:lpstr>
      <vt:lpstr>PowerPoint Presentation</vt:lpstr>
      <vt:lpstr>Book With “Literal” Table of Contents</vt:lpstr>
      <vt:lpstr>Stop and Think</vt:lpstr>
      <vt:lpstr>PowerPoint Presentation</vt:lpstr>
      <vt:lpstr>PowerPoint Presentation</vt:lpstr>
      <vt:lpstr>Literal Map, Routes No So Much</vt:lpstr>
      <vt:lpstr>PowerPoint Presentation</vt:lpstr>
      <vt:lpstr>PowerPoint Presentation</vt:lpstr>
      <vt:lpstr>Medical Emergencies</vt:lpstr>
      <vt:lpstr>Stop and Think</vt:lpstr>
      <vt:lpstr>Stop and Think</vt:lpstr>
      <vt:lpstr>PowerPoint Presentation</vt:lpstr>
      <vt:lpstr>Front Stage and Back Stage</vt:lpstr>
      <vt:lpstr>The McDonald’s Experience</vt:lpstr>
      <vt:lpstr>The Gourmet Restaurant Experience</vt:lpstr>
      <vt:lpstr>The Benihana Experience</vt:lpstr>
      <vt:lpstr>Generic Service Blueprint</vt:lpstr>
      <vt:lpstr>Service Blueprint for Hotel Stay</vt:lpstr>
      <vt:lpstr>PowerPoint Presentation</vt:lpstr>
      <vt:lpstr>  Service Intensity and Touch Points </vt:lpstr>
      <vt:lpstr>Generic Hotel  “Value Creation Cycle”</vt:lpstr>
      <vt:lpstr>Budget Hotel  “Value Creation Cycle”</vt:lpstr>
      <vt:lpstr>Luxury Hotel  “Value Creation Cycle”</vt:lpstr>
      <vt:lpstr>Stage Play Variations</vt:lpstr>
      <vt:lpstr>PowerPoint Presentation</vt:lpstr>
      <vt:lpstr>Drop Shipment</vt:lpstr>
      <vt:lpstr>PowerPoint Presentation</vt:lpstr>
      <vt:lpstr>The Evolution of the Diagnostic and Statistical Manual of Mental Disorders </vt:lpstr>
      <vt:lpstr>PowerPoint Presentation</vt:lpstr>
      <vt:lpstr>PowerPoint Presentation</vt:lpstr>
      <vt:lpstr>PowerPoint Presentation</vt:lpstr>
      <vt:lpstr>PowerPoint Presentation</vt:lpstr>
      <vt:lpstr>PowerPoint Presentation</vt:lpstr>
      <vt:lpstr>Which Intentional Community  Should You Live In? </vt:lpstr>
      <vt:lpstr>PowerPoint Presentation</vt:lpstr>
      <vt:lpstr>PowerPoint Presentation</vt:lpstr>
      <vt:lpstr>PowerPoint Presentation</vt:lpstr>
      <vt:lpstr>PowerPoint Presentation</vt:lpstr>
      <vt:lpstr>PowerPoint Presentation</vt:lpstr>
      <vt:lpstr>Assignment 1 (due Friday 10am so we can discuss in sections)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2017-10-26T16:02:22Z</dcterms:created>
  <dcterms:modified xsi:type="dcterms:W3CDTF">2022-01-24T22:34:12Z</dcterms:modified>
</cp:coreProperties>
</file>