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3"/>
  </p:notesMasterIdLst>
  <p:sldIdLst>
    <p:sldId id="882" r:id="rId2"/>
    <p:sldId id="895" r:id="rId3"/>
    <p:sldId id="697" r:id="rId4"/>
    <p:sldId id="273" r:id="rId5"/>
    <p:sldId id="274" r:id="rId6"/>
    <p:sldId id="276" r:id="rId7"/>
    <p:sldId id="396" r:id="rId8"/>
    <p:sldId id="897" r:id="rId9"/>
    <p:sldId id="275" r:id="rId10"/>
    <p:sldId id="395" r:id="rId11"/>
    <p:sldId id="597" r:id="rId12"/>
    <p:sldId id="709" r:id="rId13"/>
    <p:sldId id="356" r:id="rId14"/>
    <p:sldId id="885" r:id="rId15"/>
    <p:sldId id="650" r:id="rId16"/>
    <p:sldId id="898" r:id="rId17"/>
    <p:sldId id="651" r:id="rId18"/>
    <p:sldId id="693" r:id="rId19"/>
    <p:sldId id="708" r:id="rId20"/>
    <p:sldId id="884" r:id="rId21"/>
    <p:sldId id="886" r:id="rId22"/>
    <p:sldId id="277" r:id="rId23"/>
    <p:sldId id="362" r:id="rId24"/>
    <p:sldId id="717" r:id="rId25"/>
    <p:sldId id="278" r:id="rId26"/>
    <p:sldId id="369" r:id="rId27"/>
    <p:sldId id="713" r:id="rId28"/>
    <p:sldId id="765" r:id="rId29"/>
    <p:sldId id="887" r:id="rId30"/>
    <p:sldId id="349" r:id="rId31"/>
    <p:sldId id="896" r:id="rId32"/>
    <p:sldId id="766" r:id="rId33"/>
    <p:sldId id="881" r:id="rId34"/>
    <p:sldId id="767" r:id="rId35"/>
    <p:sldId id="870" r:id="rId36"/>
    <p:sldId id="351" r:id="rId37"/>
    <p:sldId id="267" r:id="rId38"/>
    <p:sldId id="583" r:id="rId39"/>
    <p:sldId id="289" r:id="rId40"/>
    <p:sldId id="290" r:id="rId41"/>
    <p:sldId id="291" r:id="rId42"/>
    <p:sldId id="888" r:id="rId43"/>
    <p:sldId id="890" r:id="rId44"/>
    <p:sldId id="891" r:id="rId45"/>
    <p:sldId id="292" r:id="rId46"/>
    <p:sldId id="293" r:id="rId47"/>
    <p:sldId id="353" r:id="rId48"/>
    <p:sldId id="354" r:id="rId49"/>
    <p:sldId id="295" r:id="rId50"/>
    <p:sldId id="360" r:id="rId51"/>
    <p:sldId id="649" r:id="rId52"/>
    <p:sldId id="397" r:id="rId53"/>
    <p:sldId id="718" r:id="rId54"/>
    <p:sldId id="719" r:id="rId55"/>
    <p:sldId id="710" r:id="rId56"/>
    <p:sldId id="401" r:id="rId57"/>
    <p:sldId id="399" r:id="rId58"/>
    <p:sldId id="402" r:id="rId59"/>
    <p:sldId id="400" r:id="rId60"/>
    <p:sldId id="403" r:id="rId61"/>
    <p:sldId id="715" r:id="rId62"/>
    <p:sldId id="892" r:id="rId63"/>
    <p:sldId id="711" r:id="rId64"/>
    <p:sldId id="712" r:id="rId65"/>
    <p:sldId id="893" r:id="rId66"/>
    <p:sldId id="405" r:id="rId67"/>
    <p:sldId id="387" r:id="rId68"/>
    <p:sldId id="404" r:id="rId69"/>
    <p:sldId id="720" r:id="rId70"/>
    <p:sldId id="721" r:id="rId71"/>
    <p:sldId id="894" r:id="rId7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69356" autoAdjust="0"/>
  </p:normalViewPr>
  <p:slideViewPr>
    <p:cSldViewPr>
      <p:cViewPr varScale="1">
        <p:scale>
          <a:sx n="40" d="100"/>
          <a:sy n="40" d="100"/>
        </p:scale>
        <p:origin x="2205" y="39"/>
      </p:cViewPr>
      <p:guideLst>
        <p:guide orient="horz" pos="2160"/>
        <p:guide pos="2880"/>
      </p:guideLst>
    </p:cSldViewPr>
  </p:slideViewPr>
  <p:outlineViewPr>
    <p:cViewPr>
      <p:scale>
        <a:sx n="33" d="100"/>
        <a:sy n="33" d="100"/>
      </p:scale>
      <p:origin x="0" y="-6869"/>
    </p:cViewPr>
  </p:outlineViewPr>
  <p:notesTextViewPr>
    <p:cViewPr>
      <p:scale>
        <a:sx n="3" d="2"/>
        <a:sy n="3" d="2"/>
      </p:scale>
      <p:origin x="0" y="0"/>
    </p:cViewPr>
  </p:notesTextViewPr>
  <p:sorterViewPr>
    <p:cViewPr>
      <p:scale>
        <a:sx n="100" d="100"/>
        <a:sy n="100" d="100"/>
      </p:scale>
      <p:origin x="0" y="0"/>
    </p:cViewPr>
  </p:sorterViewPr>
  <p:notesViewPr>
    <p:cSldViewPr>
      <p:cViewPr>
        <p:scale>
          <a:sx n="40" d="100"/>
          <a:sy n="40" d="100"/>
        </p:scale>
        <p:origin x="2814" y="19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6D8AD-4605-49E5-86E3-24318288C0E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0002D4B-3798-4992-BC00-167A0A0C5527}">
      <dgm:prSet phldrT="[Text]"/>
      <dgm:spPr/>
      <dgm:t>
        <a:bodyPr/>
        <a:lstStyle/>
        <a:p>
          <a:r>
            <a:rPr lang="en-US" dirty="0"/>
            <a:t>Organizing Systems</a:t>
          </a:r>
        </a:p>
      </dgm:t>
    </dgm:pt>
    <dgm:pt modelId="{D9CCBEC3-53FF-4E31-AC94-0C293FA50842}" type="parTrans" cxnId="{6FFFD7C5-3725-4C00-B350-0665370698DA}">
      <dgm:prSet/>
      <dgm:spPr/>
      <dgm:t>
        <a:bodyPr/>
        <a:lstStyle/>
        <a:p>
          <a:endParaRPr lang="en-US"/>
        </a:p>
      </dgm:t>
    </dgm:pt>
    <dgm:pt modelId="{40543998-906D-48B2-A26D-DD6B588D0F3C}" type="sibTrans" cxnId="{6FFFD7C5-3725-4C00-B350-0665370698DA}">
      <dgm:prSet/>
      <dgm:spPr/>
      <dgm:t>
        <a:bodyPr/>
        <a:lstStyle/>
        <a:p>
          <a:endParaRPr lang="en-US"/>
        </a:p>
      </dgm:t>
    </dgm:pt>
    <dgm:pt modelId="{0AEF8D4F-0804-4B77-9482-438E7E0BA781}">
      <dgm:prSet phldrT="[Text]"/>
      <dgm:spPr/>
      <dgm:t>
        <a:bodyPr/>
        <a:lstStyle/>
        <a:p>
          <a:r>
            <a:rPr lang="en-US" dirty="0"/>
            <a:t>Collections of Books</a:t>
          </a:r>
        </a:p>
        <a:p>
          <a:r>
            <a:rPr lang="en-US" dirty="0"/>
            <a:t>(Libraries)</a:t>
          </a:r>
        </a:p>
      </dgm:t>
    </dgm:pt>
    <dgm:pt modelId="{25BFCC47-D49B-4728-A4D1-928DAD6EDA1C}" type="parTrans" cxnId="{5BC8F353-E9B9-45CB-BFC5-B0234E304D5C}">
      <dgm:prSet/>
      <dgm:spPr/>
      <dgm:t>
        <a:bodyPr/>
        <a:lstStyle/>
        <a:p>
          <a:endParaRPr lang="en-US" dirty="0"/>
        </a:p>
      </dgm:t>
    </dgm:pt>
    <dgm:pt modelId="{271CA522-E1D0-435E-A773-5352A6D8DFF8}" type="sibTrans" cxnId="{5BC8F353-E9B9-45CB-BFC5-B0234E304D5C}">
      <dgm:prSet/>
      <dgm:spPr/>
      <dgm:t>
        <a:bodyPr/>
        <a:lstStyle/>
        <a:p>
          <a:endParaRPr lang="en-US"/>
        </a:p>
      </dgm:t>
    </dgm:pt>
    <dgm:pt modelId="{08EDF17A-4E30-4BB0-8922-BCD92560FB9D}">
      <dgm:prSet phldrT="[Text]"/>
      <dgm:spPr/>
      <dgm:t>
        <a:bodyPr/>
        <a:lstStyle/>
        <a:p>
          <a:r>
            <a:rPr lang="en-US" dirty="0"/>
            <a:t>Collections of Art</a:t>
          </a:r>
        </a:p>
        <a:p>
          <a:r>
            <a:rPr lang="en-US" dirty="0"/>
            <a:t>(Museum)</a:t>
          </a:r>
        </a:p>
      </dgm:t>
    </dgm:pt>
    <dgm:pt modelId="{C1E78990-24BD-4666-972E-3F4EAF753E56}" type="parTrans" cxnId="{1C3F343A-B6F1-453C-B982-CDE68296EC3F}">
      <dgm:prSet/>
      <dgm:spPr/>
      <dgm:t>
        <a:bodyPr/>
        <a:lstStyle/>
        <a:p>
          <a:endParaRPr lang="en-US" dirty="0"/>
        </a:p>
      </dgm:t>
    </dgm:pt>
    <dgm:pt modelId="{5A4773AD-2A1F-480C-B773-40D6D953E960}" type="sibTrans" cxnId="{1C3F343A-B6F1-453C-B982-CDE68296EC3F}">
      <dgm:prSet/>
      <dgm:spPr/>
      <dgm:t>
        <a:bodyPr/>
        <a:lstStyle/>
        <a:p>
          <a:endParaRPr lang="en-US"/>
        </a:p>
      </dgm:t>
    </dgm:pt>
    <dgm:pt modelId="{2B7E4A4F-A5D2-48DD-91F2-723A277B52DC}">
      <dgm:prSet phldrT="[Text]"/>
      <dgm:spPr/>
      <dgm:t>
        <a:bodyPr/>
        <a:lstStyle/>
        <a:p>
          <a:r>
            <a:rPr lang="en-US" dirty="0"/>
            <a:t>Collections of Documents</a:t>
          </a:r>
        </a:p>
        <a:p>
          <a:r>
            <a:rPr lang="en-US" dirty="0"/>
            <a:t>(Archive)</a:t>
          </a:r>
        </a:p>
      </dgm:t>
    </dgm:pt>
    <dgm:pt modelId="{59B7451C-583A-49C7-949B-6195BC7991D5}" type="parTrans" cxnId="{CA11EECE-3A85-46C4-B6AC-0DA4A30DFCEE}">
      <dgm:prSet/>
      <dgm:spPr/>
      <dgm:t>
        <a:bodyPr/>
        <a:lstStyle/>
        <a:p>
          <a:endParaRPr lang="en-US" dirty="0"/>
        </a:p>
      </dgm:t>
    </dgm:pt>
    <dgm:pt modelId="{594F0FCB-59CA-45CC-A366-9FA16A794885}" type="sibTrans" cxnId="{CA11EECE-3A85-46C4-B6AC-0DA4A30DFCEE}">
      <dgm:prSet/>
      <dgm:spPr/>
      <dgm:t>
        <a:bodyPr/>
        <a:lstStyle/>
        <a:p>
          <a:endParaRPr lang="en-US"/>
        </a:p>
      </dgm:t>
    </dgm:pt>
    <dgm:pt modelId="{5BC44C68-2370-4F6D-A2C9-4F6484F1FD23}">
      <dgm:prSet phldrT="[Text]"/>
      <dgm:spPr/>
      <dgm:t>
        <a:bodyPr/>
        <a:lstStyle/>
        <a:p>
          <a:r>
            <a:rPr lang="en-US" dirty="0"/>
            <a:t>Collections of Data</a:t>
          </a:r>
        </a:p>
        <a:p>
          <a:r>
            <a:rPr lang="en-US" dirty="0"/>
            <a:t>(Repository)</a:t>
          </a:r>
        </a:p>
      </dgm:t>
    </dgm:pt>
    <dgm:pt modelId="{090D139D-F662-49EB-804F-5C0181742AD9}" type="parTrans" cxnId="{C5263F84-733C-4479-AB2E-E12982062B4D}">
      <dgm:prSet/>
      <dgm:spPr/>
      <dgm:t>
        <a:bodyPr/>
        <a:lstStyle/>
        <a:p>
          <a:endParaRPr lang="en-US" dirty="0"/>
        </a:p>
      </dgm:t>
    </dgm:pt>
    <dgm:pt modelId="{44BF0AA7-30FA-49C0-85CC-42466BE2B17B}" type="sibTrans" cxnId="{C5263F84-733C-4479-AB2E-E12982062B4D}">
      <dgm:prSet/>
      <dgm:spPr/>
      <dgm:t>
        <a:bodyPr/>
        <a:lstStyle/>
        <a:p>
          <a:endParaRPr lang="en-US"/>
        </a:p>
      </dgm:t>
    </dgm:pt>
    <dgm:pt modelId="{6CDBAED6-F6A4-47AF-A312-A51C27DE6824}">
      <dgm:prSet phldrT="[Text]"/>
      <dgm:spPr/>
      <dgm:t>
        <a:bodyPr/>
        <a:lstStyle/>
        <a:p>
          <a:r>
            <a:rPr lang="en-US" dirty="0"/>
            <a:t>Collections of Spices (Pantry) …</a:t>
          </a:r>
        </a:p>
      </dgm:t>
    </dgm:pt>
    <dgm:pt modelId="{DB34158B-8E1E-468F-B115-1AE53D3B64ED}" type="parTrans" cxnId="{9BFB281B-29C8-4F29-9950-B6084E0E22D2}">
      <dgm:prSet/>
      <dgm:spPr/>
      <dgm:t>
        <a:bodyPr/>
        <a:lstStyle/>
        <a:p>
          <a:endParaRPr lang="en-US" dirty="0"/>
        </a:p>
      </dgm:t>
    </dgm:pt>
    <dgm:pt modelId="{E22751CE-56CF-45FB-ACDE-AAB412B8D2EB}" type="sibTrans" cxnId="{9BFB281B-29C8-4F29-9950-B6084E0E22D2}">
      <dgm:prSet/>
      <dgm:spPr/>
      <dgm:t>
        <a:bodyPr/>
        <a:lstStyle/>
        <a:p>
          <a:endParaRPr lang="en-US"/>
        </a:p>
      </dgm:t>
    </dgm:pt>
    <dgm:pt modelId="{6B645544-047D-4D7A-885C-11D8694BF7D3}" type="pres">
      <dgm:prSet presAssocID="{34B6D8AD-4605-49E5-86E3-24318288C0E4}" presName="hierChild1" presStyleCnt="0">
        <dgm:presLayoutVars>
          <dgm:chPref val="1"/>
          <dgm:dir/>
          <dgm:animOne val="branch"/>
          <dgm:animLvl val="lvl"/>
          <dgm:resizeHandles/>
        </dgm:presLayoutVars>
      </dgm:prSet>
      <dgm:spPr/>
    </dgm:pt>
    <dgm:pt modelId="{BEA5653A-66D3-44BD-95BA-301EA214F5D8}" type="pres">
      <dgm:prSet presAssocID="{60002D4B-3798-4992-BC00-167A0A0C5527}" presName="hierRoot1" presStyleCnt="0"/>
      <dgm:spPr/>
    </dgm:pt>
    <dgm:pt modelId="{CE0AA615-2196-4B21-A09A-8A4B2E94BC80}" type="pres">
      <dgm:prSet presAssocID="{60002D4B-3798-4992-BC00-167A0A0C5527}" presName="composite" presStyleCnt="0"/>
      <dgm:spPr/>
    </dgm:pt>
    <dgm:pt modelId="{013BE6EE-15B4-4DBC-958B-47D8DEC5815D}" type="pres">
      <dgm:prSet presAssocID="{60002D4B-3798-4992-BC00-167A0A0C5527}" presName="background" presStyleLbl="node0" presStyleIdx="0" presStyleCnt="1"/>
      <dgm:spPr/>
    </dgm:pt>
    <dgm:pt modelId="{4849F0F7-DA9F-4272-93CD-C9CE48BC15B6}" type="pres">
      <dgm:prSet presAssocID="{60002D4B-3798-4992-BC00-167A0A0C5527}" presName="text" presStyleLbl="fgAcc0" presStyleIdx="0" presStyleCnt="1" custLinFactNeighborX="4420" custLinFactNeighborY="-13238">
        <dgm:presLayoutVars>
          <dgm:chPref val="3"/>
        </dgm:presLayoutVars>
      </dgm:prSet>
      <dgm:spPr/>
    </dgm:pt>
    <dgm:pt modelId="{2AF190B1-1048-40A3-A643-23F66442B5D2}" type="pres">
      <dgm:prSet presAssocID="{60002D4B-3798-4992-BC00-167A0A0C5527}" presName="hierChild2" presStyleCnt="0"/>
      <dgm:spPr/>
    </dgm:pt>
    <dgm:pt modelId="{8460E617-07B5-4C96-9641-859301AF67A4}" type="pres">
      <dgm:prSet presAssocID="{25BFCC47-D49B-4728-A4D1-928DAD6EDA1C}" presName="Name10" presStyleLbl="parChTrans1D2" presStyleIdx="0" presStyleCnt="5"/>
      <dgm:spPr/>
    </dgm:pt>
    <dgm:pt modelId="{A154BD71-F0D1-49F7-BB9F-B1073DEE68E6}" type="pres">
      <dgm:prSet presAssocID="{0AEF8D4F-0804-4B77-9482-438E7E0BA781}" presName="hierRoot2" presStyleCnt="0"/>
      <dgm:spPr/>
    </dgm:pt>
    <dgm:pt modelId="{E0E47758-2654-4F58-BE21-2FC4C31338F0}" type="pres">
      <dgm:prSet presAssocID="{0AEF8D4F-0804-4B77-9482-438E7E0BA781}" presName="composite2" presStyleCnt="0"/>
      <dgm:spPr/>
    </dgm:pt>
    <dgm:pt modelId="{02B27B82-D6D9-40BC-A675-EA4DC7F022F1}" type="pres">
      <dgm:prSet presAssocID="{0AEF8D4F-0804-4B77-9482-438E7E0BA781}" presName="background2" presStyleLbl="node2" presStyleIdx="0" presStyleCnt="5"/>
      <dgm:spPr/>
    </dgm:pt>
    <dgm:pt modelId="{D9A38CFF-48FF-4153-B82C-34EF49E75E2C}" type="pres">
      <dgm:prSet presAssocID="{0AEF8D4F-0804-4B77-9482-438E7E0BA781}" presName="text2" presStyleLbl="fgAcc2" presStyleIdx="0" presStyleCnt="5">
        <dgm:presLayoutVars>
          <dgm:chPref val="3"/>
        </dgm:presLayoutVars>
      </dgm:prSet>
      <dgm:spPr/>
    </dgm:pt>
    <dgm:pt modelId="{0518E29F-C6DB-46E6-8AB9-2A5D8473CC98}" type="pres">
      <dgm:prSet presAssocID="{0AEF8D4F-0804-4B77-9482-438E7E0BA781}" presName="hierChild3" presStyleCnt="0"/>
      <dgm:spPr/>
    </dgm:pt>
    <dgm:pt modelId="{89BA7F33-8B0A-4C59-91F1-577079538722}" type="pres">
      <dgm:prSet presAssocID="{C1E78990-24BD-4666-972E-3F4EAF753E56}" presName="Name10" presStyleLbl="parChTrans1D2" presStyleIdx="1" presStyleCnt="5"/>
      <dgm:spPr/>
    </dgm:pt>
    <dgm:pt modelId="{0EB41974-06FD-4A02-8BFD-401E8399AC3A}" type="pres">
      <dgm:prSet presAssocID="{08EDF17A-4E30-4BB0-8922-BCD92560FB9D}" presName="hierRoot2" presStyleCnt="0"/>
      <dgm:spPr/>
    </dgm:pt>
    <dgm:pt modelId="{1BED8529-CBC9-4AE5-9335-A68BD0517A62}" type="pres">
      <dgm:prSet presAssocID="{08EDF17A-4E30-4BB0-8922-BCD92560FB9D}" presName="composite2" presStyleCnt="0"/>
      <dgm:spPr/>
    </dgm:pt>
    <dgm:pt modelId="{AEC884DB-79F6-419A-846A-0BADDF5F4BF8}" type="pres">
      <dgm:prSet presAssocID="{08EDF17A-4E30-4BB0-8922-BCD92560FB9D}" presName="background2" presStyleLbl="node2" presStyleIdx="1" presStyleCnt="5"/>
      <dgm:spPr/>
    </dgm:pt>
    <dgm:pt modelId="{B5E1F34D-EDA4-4C1D-9F9B-254A9CCF58A4}" type="pres">
      <dgm:prSet presAssocID="{08EDF17A-4E30-4BB0-8922-BCD92560FB9D}" presName="text2" presStyleLbl="fgAcc2" presStyleIdx="1" presStyleCnt="5">
        <dgm:presLayoutVars>
          <dgm:chPref val="3"/>
        </dgm:presLayoutVars>
      </dgm:prSet>
      <dgm:spPr/>
    </dgm:pt>
    <dgm:pt modelId="{70C3920E-178A-4EB9-B421-665BD2FC13F0}" type="pres">
      <dgm:prSet presAssocID="{08EDF17A-4E30-4BB0-8922-BCD92560FB9D}" presName="hierChild3" presStyleCnt="0"/>
      <dgm:spPr/>
    </dgm:pt>
    <dgm:pt modelId="{DC7D5DF0-10A0-43A5-AAEF-CABA2E71538E}" type="pres">
      <dgm:prSet presAssocID="{59B7451C-583A-49C7-949B-6195BC7991D5}" presName="Name10" presStyleLbl="parChTrans1D2" presStyleIdx="2" presStyleCnt="5"/>
      <dgm:spPr/>
    </dgm:pt>
    <dgm:pt modelId="{3C06C0AC-6A06-4BDB-AC0C-9981EB5E3722}" type="pres">
      <dgm:prSet presAssocID="{2B7E4A4F-A5D2-48DD-91F2-723A277B52DC}" presName="hierRoot2" presStyleCnt="0"/>
      <dgm:spPr/>
    </dgm:pt>
    <dgm:pt modelId="{74907F23-2650-4559-A7A6-CD37102FFC59}" type="pres">
      <dgm:prSet presAssocID="{2B7E4A4F-A5D2-48DD-91F2-723A277B52DC}" presName="composite2" presStyleCnt="0"/>
      <dgm:spPr/>
    </dgm:pt>
    <dgm:pt modelId="{EB7AC2DA-6EA9-4C9B-BCBA-3E8AA059B4CE}" type="pres">
      <dgm:prSet presAssocID="{2B7E4A4F-A5D2-48DD-91F2-723A277B52DC}" presName="background2" presStyleLbl="node2" presStyleIdx="2" presStyleCnt="5"/>
      <dgm:spPr/>
    </dgm:pt>
    <dgm:pt modelId="{1D24A028-910C-4194-8016-B094AE899C27}" type="pres">
      <dgm:prSet presAssocID="{2B7E4A4F-A5D2-48DD-91F2-723A277B52DC}" presName="text2" presStyleLbl="fgAcc2" presStyleIdx="2" presStyleCnt="5">
        <dgm:presLayoutVars>
          <dgm:chPref val="3"/>
        </dgm:presLayoutVars>
      </dgm:prSet>
      <dgm:spPr/>
    </dgm:pt>
    <dgm:pt modelId="{D81416D7-74F9-4D62-B0DC-C353EEC9C1D4}" type="pres">
      <dgm:prSet presAssocID="{2B7E4A4F-A5D2-48DD-91F2-723A277B52DC}" presName="hierChild3" presStyleCnt="0"/>
      <dgm:spPr/>
    </dgm:pt>
    <dgm:pt modelId="{882DDA5D-0E8E-43C0-AAC2-C1695B3591EE}" type="pres">
      <dgm:prSet presAssocID="{090D139D-F662-49EB-804F-5C0181742AD9}" presName="Name10" presStyleLbl="parChTrans1D2" presStyleIdx="3" presStyleCnt="5"/>
      <dgm:spPr/>
    </dgm:pt>
    <dgm:pt modelId="{838B42F8-41CB-480B-82C7-7E8FEAAE7BC8}" type="pres">
      <dgm:prSet presAssocID="{5BC44C68-2370-4F6D-A2C9-4F6484F1FD23}" presName="hierRoot2" presStyleCnt="0"/>
      <dgm:spPr/>
    </dgm:pt>
    <dgm:pt modelId="{C5CBB0F0-B9B9-411A-855B-C8961DA8F8E0}" type="pres">
      <dgm:prSet presAssocID="{5BC44C68-2370-4F6D-A2C9-4F6484F1FD23}" presName="composite2" presStyleCnt="0"/>
      <dgm:spPr/>
    </dgm:pt>
    <dgm:pt modelId="{DF1B5EA7-F1BE-4FA9-B3BB-C95BFEF15165}" type="pres">
      <dgm:prSet presAssocID="{5BC44C68-2370-4F6D-A2C9-4F6484F1FD23}" presName="background2" presStyleLbl="node2" presStyleIdx="3" presStyleCnt="5"/>
      <dgm:spPr/>
    </dgm:pt>
    <dgm:pt modelId="{DE1FAF24-3C74-4061-BFE0-AD55FBB7B8AF}" type="pres">
      <dgm:prSet presAssocID="{5BC44C68-2370-4F6D-A2C9-4F6484F1FD23}" presName="text2" presStyleLbl="fgAcc2" presStyleIdx="3" presStyleCnt="5">
        <dgm:presLayoutVars>
          <dgm:chPref val="3"/>
        </dgm:presLayoutVars>
      </dgm:prSet>
      <dgm:spPr/>
    </dgm:pt>
    <dgm:pt modelId="{B3B1291A-24D5-4B6E-A756-03CD9ABEACE8}" type="pres">
      <dgm:prSet presAssocID="{5BC44C68-2370-4F6D-A2C9-4F6484F1FD23}" presName="hierChild3" presStyleCnt="0"/>
      <dgm:spPr/>
    </dgm:pt>
    <dgm:pt modelId="{C4FC9F86-BA50-4F0B-BE19-D3B648283E47}" type="pres">
      <dgm:prSet presAssocID="{DB34158B-8E1E-468F-B115-1AE53D3B64ED}" presName="Name10" presStyleLbl="parChTrans1D2" presStyleIdx="4" presStyleCnt="5"/>
      <dgm:spPr/>
    </dgm:pt>
    <dgm:pt modelId="{7D82D3E1-73F7-4D0B-9D25-0AE5894DB329}" type="pres">
      <dgm:prSet presAssocID="{6CDBAED6-F6A4-47AF-A312-A51C27DE6824}" presName="hierRoot2" presStyleCnt="0"/>
      <dgm:spPr/>
    </dgm:pt>
    <dgm:pt modelId="{40477F52-2B92-4A01-84CA-E92A7968C111}" type="pres">
      <dgm:prSet presAssocID="{6CDBAED6-F6A4-47AF-A312-A51C27DE6824}" presName="composite2" presStyleCnt="0"/>
      <dgm:spPr/>
    </dgm:pt>
    <dgm:pt modelId="{9203EF7C-4BC5-4CB3-BC7E-CEBBA2BBA6D7}" type="pres">
      <dgm:prSet presAssocID="{6CDBAED6-F6A4-47AF-A312-A51C27DE6824}" presName="background2" presStyleLbl="node2" presStyleIdx="4" presStyleCnt="5"/>
      <dgm:spPr/>
    </dgm:pt>
    <dgm:pt modelId="{FB87A114-6784-402A-9413-4814663DED58}" type="pres">
      <dgm:prSet presAssocID="{6CDBAED6-F6A4-47AF-A312-A51C27DE6824}" presName="text2" presStyleLbl="fgAcc2" presStyleIdx="4" presStyleCnt="5">
        <dgm:presLayoutVars>
          <dgm:chPref val="3"/>
        </dgm:presLayoutVars>
      </dgm:prSet>
      <dgm:spPr/>
    </dgm:pt>
    <dgm:pt modelId="{1CB9003A-00B5-4FDC-BF4A-091C9D0B7986}" type="pres">
      <dgm:prSet presAssocID="{6CDBAED6-F6A4-47AF-A312-A51C27DE6824}" presName="hierChild3" presStyleCnt="0"/>
      <dgm:spPr/>
    </dgm:pt>
  </dgm:ptLst>
  <dgm:cxnLst>
    <dgm:cxn modelId="{35B24203-7F51-4ED4-BF8D-8D0934C2131E}" type="presOf" srcId="{34B6D8AD-4605-49E5-86E3-24318288C0E4}" destId="{6B645544-047D-4D7A-885C-11D8694BF7D3}" srcOrd="0" destOrd="0" presId="urn:microsoft.com/office/officeart/2005/8/layout/hierarchy1"/>
    <dgm:cxn modelId="{F3FC8806-6245-4E1D-A952-31CCC68F15D4}" type="presOf" srcId="{08EDF17A-4E30-4BB0-8922-BCD92560FB9D}" destId="{B5E1F34D-EDA4-4C1D-9F9B-254A9CCF58A4}" srcOrd="0" destOrd="0" presId="urn:microsoft.com/office/officeart/2005/8/layout/hierarchy1"/>
    <dgm:cxn modelId="{7568C311-BE68-478C-84B0-269C64D87F3A}" type="presOf" srcId="{60002D4B-3798-4992-BC00-167A0A0C5527}" destId="{4849F0F7-DA9F-4272-93CD-C9CE48BC15B6}" srcOrd="0" destOrd="0" presId="urn:microsoft.com/office/officeart/2005/8/layout/hierarchy1"/>
    <dgm:cxn modelId="{9BFB281B-29C8-4F29-9950-B6084E0E22D2}" srcId="{60002D4B-3798-4992-BC00-167A0A0C5527}" destId="{6CDBAED6-F6A4-47AF-A312-A51C27DE6824}" srcOrd="4" destOrd="0" parTransId="{DB34158B-8E1E-468F-B115-1AE53D3B64ED}" sibTransId="{E22751CE-56CF-45FB-ACDE-AAB412B8D2EB}"/>
    <dgm:cxn modelId="{7CBCEE29-78E2-4E7B-9C8D-E820B9B6FFFE}" type="presOf" srcId="{DB34158B-8E1E-468F-B115-1AE53D3B64ED}" destId="{C4FC9F86-BA50-4F0B-BE19-D3B648283E47}" srcOrd="0" destOrd="0" presId="urn:microsoft.com/office/officeart/2005/8/layout/hierarchy1"/>
    <dgm:cxn modelId="{60163A32-CE23-4715-8D2E-6F18AA2B3631}" type="presOf" srcId="{C1E78990-24BD-4666-972E-3F4EAF753E56}" destId="{89BA7F33-8B0A-4C59-91F1-577079538722}" srcOrd="0" destOrd="0" presId="urn:microsoft.com/office/officeart/2005/8/layout/hierarchy1"/>
    <dgm:cxn modelId="{1C3F343A-B6F1-453C-B982-CDE68296EC3F}" srcId="{60002D4B-3798-4992-BC00-167A0A0C5527}" destId="{08EDF17A-4E30-4BB0-8922-BCD92560FB9D}" srcOrd="1" destOrd="0" parTransId="{C1E78990-24BD-4666-972E-3F4EAF753E56}" sibTransId="{5A4773AD-2A1F-480C-B773-40D6D953E960}"/>
    <dgm:cxn modelId="{3DC52768-8106-48A0-ADDC-2B1277D398D2}" type="presOf" srcId="{6CDBAED6-F6A4-47AF-A312-A51C27DE6824}" destId="{FB87A114-6784-402A-9413-4814663DED58}" srcOrd="0" destOrd="0" presId="urn:microsoft.com/office/officeart/2005/8/layout/hierarchy1"/>
    <dgm:cxn modelId="{C68BDA4C-7287-4397-A638-040B100F123C}" type="presOf" srcId="{5BC44C68-2370-4F6D-A2C9-4F6484F1FD23}" destId="{DE1FAF24-3C74-4061-BFE0-AD55FBB7B8AF}" srcOrd="0" destOrd="0" presId="urn:microsoft.com/office/officeart/2005/8/layout/hierarchy1"/>
    <dgm:cxn modelId="{FDD3A872-BFAA-4662-8BF8-77DAB523D9D4}" type="presOf" srcId="{2B7E4A4F-A5D2-48DD-91F2-723A277B52DC}" destId="{1D24A028-910C-4194-8016-B094AE899C27}" srcOrd="0" destOrd="0" presId="urn:microsoft.com/office/officeart/2005/8/layout/hierarchy1"/>
    <dgm:cxn modelId="{5BC8F353-E9B9-45CB-BFC5-B0234E304D5C}" srcId="{60002D4B-3798-4992-BC00-167A0A0C5527}" destId="{0AEF8D4F-0804-4B77-9482-438E7E0BA781}" srcOrd="0" destOrd="0" parTransId="{25BFCC47-D49B-4728-A4D1-928DAD6EDA1C}" sibTransId="{271CA522-E1D0-435E-A773-5352A6D8DFF8}"/>
    <dgm:cxn modelId="{6ADA887F-6D28-4F3E-91BB-98971893A6F0}" type="presOf" srcId="{59B7451C-583A-49C7-949B-6195BC7991D5}" destId="{DC7D5DF0-10A0-43A5-AAEF-CABA2E71538E}" srcOrd="0" destOrd="0" presId="urn:microsoft.com/office/officeart/2005/8/layout/hierarchy1"/>
    <dgm:cxn modelId="{C5263F84-733C-4479-AB2E-E12982062B4D}" srcId="{60002D4B-3798-4992-BC00-167A0A0C5527}" destId="{5BC44C68-2370-4F6D-A2C9-4F6484F1FD23}" srcOrd="3" destOrd="0" parTransId="{090D139D-F662-49EB-804F-5C0181742AD9}" sibTransId="{44BF0AA7-30FA-49C0-85CC-42466BE2B17B}"/>
    <dgm:cxn modelId="{6FFFD7C5-3725-4C00-B350-0665370698DA}" srcId="{34B6D8AD-4605-49E5-86E3-24318288C0E4}" destId="{60002D4B-3798-4992-BC00-167A0A0C5527}" srcOrd="0" destOrd="0" parTransId="{D9CCBEC3-53FF-4E31-AC94-0C293FA50842}" sibTransId="{40543998-906D-48B2-A26D-DD6B588D0F3C}"/>
    <dgm:cxn modelId="{EF2000C8-1B9A-49D4-B108-9BA3A1694439}" type="presOf" srcId="{090D139D-F662-49EB-804F-5C0181742AD9}" destId="{882DDA5D-0E8E-43C0-AAC2-C1695B3591EE}" srcOrd="0" destOrd="0" presId="urn:microsoft.com/office/officeart/2005/8/layout/hierarchy1"/>
    <dgm:cxn modelId="{CA11EECE-3A85-46C4-B6AC-0DA4A30DFCEE}" srcId="{60002D4B-3798-4992-BC00-167A0A0C5527}" destId="{2B7E4A4F-A5D2-48DD-91F2-723A277B52DC}" srcOrd="2" destOrd="0" parTransId="{59B7451C-583A-49C7-949B-6195BC7991D5}" sibTransId="{594F0FCB-59CA-45CC-A366-9FA16A794885}"/>
    <dgm:cxn modelId="{6AD43FD6-5B8A-4EEA-BCA9-3D9BF1CDB277}" type="presOf" srcId="{0AEF8D4F-0804-4B77-9482-438E7E0BA781}" destId="{D9A38CFF-48FF-4153-B82C-34EF49E75E2C}" srcOrd="0" destOrd="0" presId="urn:microsoft.com/office/officeart/2005/8/layout/hierarchy1"/>
    <dgm:cxn modelId="{BBC420E8-AE1A-4C01-BAA2-F8FB84013E04}" type="presOf" srcId="{25BFCC47-D49B-4728-A4D1-928DAD6EDA1C}" destId="{8460E617-07B5-4C96-9641-859301AF67A4}" srcOrd="0" destOrd="0" presId="urn:microsoft.com/office/officeart/2005/8/layout/hierarchy1"/>
    <dgm:cxn modelId="{A611D55C-ECCF-48AC-8044-B8EF7B9C4D0F}" type="presParOf" srcId="{6B645544-047D-4D7A-885C-11D8694BF7D3}" destId="{BEA5653A-66D3-44BD-95BA-301EA214F5D8}" srcOrd="0" destOrd="0" presId="urn:microsoft.com/office/officeart/2005/8/layout/hierarchy1"/>
    <dgm:cxn modelId="{A820610E-41D9-4C9B-BB41-07CC2405CE03}" type="presParOf" srcId="{BEA5653A-66D3-44BD-95BA-301EA214F5D8}" destId="{CE0AA615-2196-4B21-A09A-8A4B2E94BC80}" srcOrd="0" destOrd="0" presId="urn:microsoft.com/office/officeart/2005/8/layout/hierarchy1"/>
    <dgm:cxn modelId="{DC46C59E-5001-4674-BCCD-8D782B8E17E0}" type="presParOf" srcId="{CE0AA615-2196-4B21-A09A-8A4B2E94BC80}" destId="{013BE6EE-15B4-4DBC-958B-47D8DEC5815D}" srcOrd="0" destOrd="0" presId="urn:microsoft.com/office/officeart/2005/8/layout/hierarchy1"/>
    <dgm:cxn modelId="{8CA2A8EF-3C89-43B2-8E67-434FF8935D33}" type="presParOf" srcId="{CE0AA615-2196-4B21-A09A-8A4B2E94BC80}" destId="{4849F0F7-DA9F-4272-93CD-C9CE48BC15B6}" srcOrd="1" destOrd="0" presId="urn:microsoft.com/office/officeart/2005/8/layout/hierarchy1"/>
    <dgm:cxn modelId="{27778272-C078-40B0-9D27-7C470180A0C7}" type="presParOf" srcId="{BEA5653A-66D3-44BD-95BA-301EA214F5D8}" destId="{2AF190B1-1048-40A3-A643-23F66442B5D2}" srcOrd="1" destOrd="0" presId="urn:microsoft.com/office/officeart/2005/8/layout/hierarchy1"/>
    <dgm:cxn modelId="{2DBC9BDD-06FB-496C-9B22-6734DA5AE5EF}" type="presParOf" srcId="{2AF190B1-1048-40A3-A643-23F66442B5D2}" destId="{8460E617-07B5-4C96-9641-859301AF67A4}" srcOrd="0" destOrd="0" presId="urn:microsoft.com/office/officeart/2005/8/layout/hierarchy1"/>
    <dgm:cxn modelId="{4E85666F-6429-4555-AD13-E4B1123D5DD5}" type="presParOf" srcId="{2AF190B1-1048-40A3-A643-23F66442B5D2}" destId="{A154BD71-F0D1-49F7-BB9F-B1073DEE68E6}" srcOrd="1" destOrd="0" presId="urn:microsoft.com/office/officeart/2005/8/layout/hierarchy1"/>
    <dgm:cxn modelId="{3CE2A30E-3F16-48D3-9FDA-3602956B1811}" type="presParOf" srcId="{A154BD71-F0D1-49F7-BB9F-B1073DEE68E6}" destId="{E0E47758-2654-4F58-BE21-2FC4C31338F0}" srcOrd="0" destOrd="0" presId="urn:microsoft.com/office/officeart/2005/8/layout/hierarchy1"/>
    <dgm:cxn modelId="{7667A52A-E1D5-4B13-8525-07FA65EFE4AC}" type="presParOf" srcId="{E0E47758-2654-4F58-BE21-2FC4C31338F0}" destId="{02B27B82-D6D9-40BC-A675-EA4DC7F022F1}" srcOrd="0" destOrd="0" presId="urn:microsoft.com/office/officeart/2005/8/layout/hierarchy1"/>
    <dgm:cxn modelId="{6BB74E65-FB3E-43BD-80FE-BFF721831BD7}" type="presParOf" srcId="{E0E47758-2654-4F58-BE21-2FC4C31338F0}" destId="{D9A38CFF-48FF-4153-B82C-34EF49E75E2C}" srcOrd="1" destOrd="0" presId="urn:microsoft.com/office/officeart/2005/8/layout/hierarchy1"/>
    <dgm:cxn modelId="{8EEC04FD-5523-46DD-981C-DA76E441510C}" type="presParOf" srcId="{A154BD71-F0D1-49F7-BB9F-B1073DEE68E6}" destId="{0518E29F-C6DB-46E6-8AB9-2A5D8473CC98}" srcOrd="1" destOrd="0" presId="urn:microsoft.com/office/officeart/2005/8/layout/hierarchy1"/>
    <dgm:cxn modelId="{C4984FF9-BE0F-4860-A054-9EC8F4A78BB4}" type="presParOf" srcId="{2AF190B1-1048-40A3-A643-23F66442B5D2}" destId="{89BA7F33-8B0A-4C59-91F1-577079538722}" srcOrd="2" destOrd="0" presId="urn:microsoft.com/office/officeart/2005/8/layout/hierarchy1"/>
    <dgm:cxn modelId="{D6225AA1-F39D-4EA4-B673-ECA1E418FC12}" type="presParOf" srcId="{2AF190B1-1048-40A3-A643-23F66442B5D2}" destId="{0EB41974-06FD-4A02-8BFD-401E8399AC3A}" srcOrd="3" destOrd="0" presId="urn:microsoft.com/office/officeart/2005/8/layout/hierarchy1"/>
    <dgm:cxn modelId="{5FE5B85F-79B7-414E-9DB0-BEB528EA15EA}" type="presParOf" srcId="{0EB41974-06FD-4A02-8BFD-401E8399AC3A}" destId="{1BED8529-CBC9-4AE5-9335-A68BD0517A62}" srcOrd="0" destOrd="0" presId="urn:microsoft.com/office/officeart/2005/8/layout/hierarchy1"/>
    <dgm:cxn modelId="{CF00F57A-10EA-4E34-BAA5-A7375F334902}" type="presParOf" srcId="{1BED8529-CBC9-4AE5-9335-A68BD0517A62}" destId="{AEC884DB-79F6-419A-846A-0BADDF5F4BF8}" srcOrd="0" destOrd="0" presId="urn:microsoft.com/office/officeart/2005/8/layout/hierarchy1"/>
    <dgm:cxn modelId="{BA0DF086-AEB3-4FD0-8854-49371AD15EF8}" type="presParOf" srcId="{1BED8529-CBC9-4AE5-9335-A68BD0517A62}" destId="{B5E1F34D-EDA4-4C1D-9F9B-254A9CCF58A4}" srcOrd="1" destOrd="0" presId="urn:microsoft.com/office/officeart/2005/8/layout/hierarchy1"/>
    <dgm:cxn modelId="{D7691C39-1693-4A79-9A62-F2BE9B3B8A3B}" type="presParOf" srcId="{0EB41974-06FD-4A02-8BFD-401E8399AC3A}" destId="{70C3920E-178A-4EB9-B421-665BD2FC13F0}" srcOrd="1" destOrd="0" presId="urn:microsoft.com/office/officeart/2005/8/layout/hierarchy1"/>
    <dgm:cxn modelId="{7FDA0A2D-8F83-49A6-8140-07B0694D682F}" type="presParOf" srcId="{2AF190B1-1048-40A3-A643-23F66442B5D2}" destId="{DC7D5DF0-10A0-43A5-AAEF-CABA2E71538E}" srcOrd="4" destOrd="0" presId="urn:microsoft.com/office/officeart/2005/8/layout/hierarchy1"/>
    <dgm:cxn modelId="{EB69F73C-EE1F-42E9-A132-63DD80DBDFF1}" type="presParOf" srcId="{2AF190B1-1048-40A3-A643-23F66442B5D2}" destId="{3C06C0AC-6A06-4BDB-AC0C-9981EB5E3722}" srcOrd="5" destOrd="0" presId="urn:microsoft.com/office/officeart/2005/8/layout/hierarchy1"/>
    <dgm:cxn modelId="{5214C01B-D73C-46FB-8334-78D5F990B190}" type="presParOf" srcId="{3C06C0AC-6A06-4BDB-AC0C-9981EB5E3722}" destId="{74907F23-2650-4559-A7A6-CD37102FFC59}" srcOrd="0" destOrd="0" presId="urn:microsoft.com/office/officeart/2005/8/layout/hierarchy1"/>
    <dgm:cxn modelId="{1C325480-8DB6-4379-9670-96796E13ABC1}" type="presParOf" srcId="{74907F23-2650-4559-A7A6-CD37102FFC59}" destId="{EB7AC2DA-6EA9-4C9B-BCBA-3E8AA059B4CE}" srcOrd="0" destOrd="0" presId="urn:microsoft.com/office/officeart/2005/8/layout/hierarchy1"/>
    <dgm:cxn modelId="{EF4D9BF3-CA0D-46E6-8FFF-7978BB93051D}" type="presParOf" srcId="{74907F23-2650-4559-A7A6-CD37102FFC59}" destId="{1D24A028-910C-4194-8016-B094AE899C27}" srcOrd="1" destOrd="0" presId="urn:microsoft.com/office/officeart/2005/8/layout/hierarchy1"/>
    <dgm:cxn modelId="{01CEDAA1-6A33-4FFB-899A-404C8180574D}" type="presParOf" srcId="{3C06C0AC-6A06-4BDB-AC0C-9981EB5E3722}" destId="{D81416D7-74F9-4D62-B0DC-C353EEC9C1D4}" srcOrd="1" destOrd="0" presId="urn:microsoft.com/office/officeart/2005/8/layout/hierarchy1"/>
    <dgm:cxn modelId="{7E496864-6264-4A9E-BC1D-BB190818BDB5}" type="presParOf" srcId="{2AF190B1-1048-40A3-A643-23F66442B5D2}" destId="{882DDA5D-0E8E-43C0-AAC2-C1695B3591EE}" srcOrd="6" destOrd="0" presId="urn:microsoft.com/office/officeart/2005/8/layout/hierarchy1"/>
    <dgm:cxn modelId="{C00E5E5F-7FF2-40AD-8947-E5E1FD2A1D52}" type="presParOf" srcId="{2AF190B1-1048-40A3-A643-23F66442B5D2}" destId="{838B42F8-41CB-480B-82C7-7E8FEAAE7BC8}" srcOrd="7" destOrd="0" presId="urn:microsoft.com/office/officeart/2005/8/layout/hierarchy1"/>
    <dgm:cxn modelId="{6467A8FF-7933-4AC2-87DD-F03927E28B37}" type="presParOf" srcId="{838B42F8-41CB-480B-82C7-7E8FEAAE7BC8}" destId="{C5CBB0F0-B9B9-411A-855B-C8961DA8F8E0}" srcOrd="0" destOrd="0" presId="urn:microsoft.com/office/officeart/2005/8/layout/hierarchy1"/>
    <dgm:cxn modelId="{DD6E016E-C62F-4DE9-8A82-5FF406BBF2C2}" type="presParOf" srcId="{C5CBB0F0-B9B9-411A-855B-C8961DA8F8E0}" destId="{DF1B5EA7-F1BE-4FA9-B3BB-C95BFEF15165}" srcOrd="0" destOrd="0" presId="urn:microsoft.com/office/officeart/2005/8/layout/hierarchy1"/>
    <dgm:cxn modelId="{70FBC9F1-862A-424A-9316-ED810FD51C24}" type="presParOf" srcId="{C5CBB0F0-B9B9-411A-855B-C8961DA8F8E0}" destId="{DE1FAF24-3C74-4061-BFE0-AD55FBB7B8AF}" srcOrd="1" destOrd="0" presId="urn:microsoft.com/office/officeart/2005/8/layout/hierarchy1"/>
    <dgm:cxn modelId="{E88AA095-7A7A-48EA-A731-548E87497E8D}" type="presParOf" srcId="{838B42F8-41CB-480B-82C7-7E8FEAAE7BC8}" destId="{B3B1291A-24D5-4B6E-A756-03CD9ABEACE8}" srcOrd="1" destOrd="0" presId="urn:microsoft.com/office/officeart/2005/8/layout/hierarchy1"/>
    <dgm:cxn modelId="{8998B7D1-1170-41A9-AE10-0EE197D2B872}" type="presParOf" srcId="{2AF190B1-1048-40A3-A643-23F66442B5D2}" destId="{C4FC9F86-BA50-4F0B-BE19-D3B648283E47}" srcOrd="8" destOrd="0" presId="urn:microsoft.com/office/officeart/2005/8/layout/hierarchy1"/>
    <dgm:cxn modelId="{00C73ED1-5CF5-488B-B405-9516CFD9CBA9}" type="presParOf" srcId="{2AF190B1-1048-40A3-A643-23F66442B5D2}" destId="{7D82D3E1-73F7-4D0B-9D25-0AE5894DB329}" srcOrd="9" destOrd="0" presId="urn:microsoft.com/office/officeart/2005/8/layout/hierarchy1"/>
    <dgm:cxn modelId="{3DA16BB5-9B22-477F-ABB0-2A4F75633574}" type="presParOf" srcId="{7D82D3E1-73F7-4D0B-9D25-0AE5894DB329}" destId="{40477F52-2B92-4A01-84CA-E92A7968C111}" srcOrd="0" destOrd="0" presId="urn:microsoft.com/office/officeart/2005/8/layout/hierarchy1"/>
    <dgm:cxn modelId="{478339CA-0B0E-437B-B2E6-662F3392B270}" type="presParOf" srcId="{40477F52-2B92-4A01-84CA-E92A7968C111}" destId="{9203EF7C-4BC5-4CB3-BC7E-CEBBA2BBA6D7}" srcOrd="0" destOrd="0" presId="urn:microsoft.com/office/officeart/2005/8/layout/hierarchy1"/>
    <dgm:cxn modelId="{332299A9-0765-40D4-8A67-35D89A215B31}" type="presParOf" srcId="{40477F52-2B92-4A01-84CA-E92A7968C111}" destId="{FB87A114-6784-402A-9413-4814663DED58}" srcOrd="1" destOrd="0" presId="urn:microsoft.com/office/officeart/2005/8/layout/hierarchy1"/>
    <dgm:cxn modelId="{51866C0E-AB0F-4D62-95D8-811B0465E3F4}" type="presParOf" srcId="{7D82D3E1-73F7-4D0B-9D25-0AE5894DB329}" destId="{1CB9003A-00B5-4FDC-BF4A-091C9D0B798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C9F86-BA50-4F0B-BE19-D3B648283E47}">
      <dsp:nvSpPr>
        <dsp:cNvPr id="0" name=""/>
        <dsp:cNvSpPr/>
      </dsp:nvSpPr>
      <dsp:spPr>
        <a:xfrm>
          <a:off x="4147218" y="1839081"/>
          <a:ext cx="3328434" cy="519868"/>
        </a:xfrm>
        <a:custGeom>
          <a:avLst/>
          <a:gdLst/>
          <a:ahLst/>
          <a:cxnLst/>
          <a:rect l="0" t="0" r="0" b="0"/>
          <a:pathLst>
            <a:path>
              <a:moveTo>
                <a:pt x="0" y="0"/>
              </a:moveTo>
              <a:lnTo>
                <a:pt x="0" y="391405"/>
              </a:lnTo>
              <a:lnTo>
                <a:pt x="3328434" y="391405"/>
              </a:lnTo>
              <a:lnTo>
                <a:pt x="3328434" y="519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DDA5D-0E8E-43C0-AAC2-C1695B3591EE}">
      <dsp:nvSpPr>
        <dsp:cNvPr id="0" name=""/>
        <dsp:cNvSpPr/>
      </dsp:nvSpPr>
      <dsp:spPr>
        <a:xfrm>
          <a:off x="4147218" y="1839081"/>
          <a:ext cx="1633570" cy="519868"/>
        </a:xfrm>
        <a:custGeom>
          <a:avLst/>
          <a:gdLst/>
          <a:ahLst/>
          <a:cxnLst/>
          <a:rect l="0" t="0" r="0" b="0"/>
          <a:pathLst>
            <a:path>
              <a:moveTo>
                <a:pt x="0" y="0"/>
              </a:moveTo>
              <a:lnTo>
                <a:pt x="0" y="391405"/>
              </a:lnTo>
              <a:lnTo>
                <a:pt x="1633570" y="391405"/>
              </a:lnTo>
              <a:lnTo>
                <a:pt x="1633570" y="519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D5DF0-10A0-43A5-AAEF-CABA2E71538E}">
      <dsp:nvSpPr>
        <dsp:cNvPr id="0" name=""/>
        <dsp:cNvSpPr/>
      </dsp:nvSpPr>
      <dsp:spPr>
        <a:xfrm>
          <a:off x="4040205" y="1839081"/>
          <a:ext cx="91440" cy="519868"/>
        </a:xfrm>
        <a:custGeom>
          <a:avLst/>
          <a:gdLst/>
          <a:ahLst/>
          <a:cxnLst/>
          <a:rect l="0" t="0" r="0" b="0"/>
          <a:pathLst>
            <a:path>
              <a:moveTo>
                <a:pt x="107012" y="0"/>
              </a:moveTo>
              <a:lnTo>
                <a:pt x="107012" y="391405"/>
              </a:lnTo>
              <a:lnTo>
                <a:pt x="45720" y="391405"/>
              </a:lnTo>
              <a:lnTo>
                <a:pt x="45720" y="519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BA7F33-8B0A-4C59-91F1-577079538722}">
      <dsp:nvSpPr>
        <dsp:cNvPr id="0" name=""/>
        <dsp:cNvSpPr/>
      </dsp:nvSpPr>
      <dsp:spPr>
        <a:xfrm>
          <a:off x="2391062" y="1839081"/>
          <a:ext cx="1756155" cy="519868"/>
        </a:xfrm>
        <a:custGeom>
          <a:avLst/>
          <a:gdLst/>
          <a:ahLst/>
          <a:cxnLst/>
          <a:rect l="0" t="0" r="0" b="0"/>
          <a:pathLst>
            <a:path>
              <a:moveTo>
                <a:pt x="1756155" y="0"/>
              </a:moveTo>
              <a:lnTo>
                <a:pt x="1756155" y="391405"/>
              </a:lnTo>
              <a:lnTo>
                <a:pt x="0" y="391405"/>
              </a:lnTo>
              <a:lnTo>
                <a:pt x="0" y="519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60E617-07B5-4C96-9641-859301AF67A4}">
      <dsp:nvSpPr>
        <dsp:cNvPr id="0" name=""/>
        <dsp:cNvSpPr/>
      </dsp:nvSpPr>
      <dsp:spPr>
        <a:xfrm>
          <a:off x="696198" y="1839081"/>
          <a:ext cx="3451019" cy="519868"/>
        </a:xfrm>
        <a:custGeom>
          <a:avLst/>
          <a:gdLst/>
          <a:ahLst/>
          <a:cxnLst/>
          <a:rect l="0" t="0" r="0" b="0"/>
          <a:pathLst>
            <a:path>
              <a:moveTo>
                <a:pt x="3451019" y="0"/>
              </a:moveTo>
              <a:lnTo>
                <a:pt x="3451019" y="391405"/>
              </a:lnTo>
              <a:lnTo>
                <a:pt x="0" y="391405"/>
              </a:lnTo>
              <a:lnTo>
                <a:pt x="0" y="5198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3BE6EE-15B4-4DBC-958B-47D8DEC5815D}">
      <dsp:nvSpPr>
        <dsp:cNvPr id="0" name=""/>
        <dsp:cNvSpPr/>
      </dsp:nvSpPr>
      <dsp:spPr>
        <a:xfrm>
          <a:off x="3453864" y="958522"/>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9F0F7-DA9F-4272-93CD-C9CE48BC15B6}">
      <dsp:nvSpPr>
        <dsp:cNvPr id="0" name=""/>
        <dsp:cNvSpPr/>
      </dsp:nvSpPr>
      <dsp:spPr>
        <a:xfrm>
          <a:off x="3607943" y="1104897"/>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Organizing Systems</a:t>
          </a:r>
        </a:p>
      </dsp:txBody>
      <dsp:txXfrm>
        <a:off x="3633734" y="1130688"/>
        <a:ext cx="1335124" cy="828976"/>
      </dsp:txXfrm>
    </dsp:sp>
    <dsp:sp modelId="{02B27B82-D6D9-40BC-A675-EA4DC7F022F1}">
      <dsp:nvSpPr>
        <dsp:cNvPr id="0" name=""/>
        <dsp:cNvSpPr/>
      </dsp:nvSpPr>
      <dsp:spPr>
        <a:xfrm>
          <a:off x="2845" y="23589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38CFF-48FF-4153-B82C-34EF49E75E2C}">
      <dsp:nvSpPr>
        <dsp:cNvPr id="0" name=""/>
        <dsp:cNvSpPr/>
      </dsp:nvSpPr>
      <dsp:spPr>
        <a:xfrm>
          <a:off x="156924" y="25053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Collections of Books</a:t>
          </a:r>
        </a:p>
        <a:p>
          <a:pPr marL="0" lvl="0" indent="0" algn="ctr" defTabSz="666750">
            <a:lnSpc>
              <a:spcPct val="90000"/>
            </a:lnSpc>
            <a:spcBef>
              <a:spcPct val="0"/>
            </a:spcBef>
            <a:spcAft>
              <a:spcPct val="35000"/>
            </a:spcAft>
            <a:buNone/>
          </a:pPr>
          <a:r>
            <a:rPr lang="en-US" sz="1500" kern="1200" dirty="0"/>
            <a:t>(Libraries)</a:t>
          </a:r>
        </a:p>
      </dsp:txBody>
      <dsp:txXfrm>
        <a:off x="182715" y="2531115"/>
        <a:ext cx="1335124" cy="828976"/>
      </dsp:txXfrm>
    </dsp:sp>
    <dsp:sp modelId="{AEC884DB-79F6-419A-846A-0BADDF5F4BF8}">
      <dsp:nvSpPr>
        <dsp:cNvPr id="0" name=""/>
        <dsp:cNvSpPr/>
      </dsp:nvSpPr>
      <dsp:spPr>
        <a:xfrm>
          <a:off x="1697709" y="23589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E1F34D-EDA4-4C1D-9F9B-254A9CCF58A4}">
      <dsp:nvSpPr>
        <dsp:cNvPr id="0" name=""/>
        <dsp:cNvSpPr/>
      </dsp:nvSpPr>
      <dsp:spPr>
        <a:xfrm>
          <a:off x="1851787" y="25053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Collections of Art</a:t>
          </a:r>
        </a:p>
        <a:p>
          <a:pPr marL="0" lvl="0" indent="0" algn="ctr" defTabSz="666750">
            <a:lnSpc>
              <a:spcPct val="90000"/>
            </a:lnSpc>
            <a:spcBef>
              <a:spcPct val="0"/>
            </a:spcBef>
            <a:spcAft>
              <a:spcPct val="35000"/>
            </a:spcAft>
            <a:buNone/>
          </a:pPr>
          <a:r>
            <a:rPr lang="en-US" sz="1500" kern="1200" dirty="0"/>
            <a:t>(Museum)</a:t>
          </a:r>
        </a:p>
      </dsp:txBody>
      <dsp:txXfrm>
        <a:off x="1877578" y="2531115"/>
        <a:ext cx="1335124" cy="828976"/>
      </dsp:txXfrm>
    </dsp:sp>
    <dsp:sp modelId="{EB7AC2DA-6EA9-4C9B-BCBA-3E8AA059B4CE}">
      <dsp:nvSpPr>
        <dsp:cNvPr id="0" name=""/>
        <dsp:cNvSpPr/>
      </dsp:nvSpPr>
      <dsp:spPr>
        <a:xfrm>
          <a:off x="3392572" y="23589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24A028-910C-4194-8016-B094AE899C27}">
      <dsp:nvSpPr>
        <dsp:cNvPr id="0" name=""/>
        <dsp:cNvSpPr/>
      </dsp:nvSpPr>
      <dsp:spPr>
        <a:xfrm>
          <a:off x="3546651" y="25053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Collections of Documents</a:t>
          </a:r>
        </a:p>
        <a:p>
          <a:pPr marL="0" lvl="0" indent="0" algn="ctr" defTabSz="666750">
            <a:lnSpc>
              <a:spcPct val="90000"/>
            </a:lnSpc>
            <a:spcBef>
              <a:spcPct val="0"/>
            </a:spcBef>
            <a:spcAft>
              <a:spcPct val="35000"/>
            </a:spcAft>
            <a:buNone/>
          </a:pPr>
          <a:r>
            <a:rPr lang="en-US" sz="1500" kern="1200" dirty="0"/>
            <a:t>(Archive)</a:t>
          </a:r>
        </a:p>
      </dsp:txBody>
      <dsp:txXfrm>
        <a:off x="3572442" y="2531115"/>
        <a:ext cx="1335124" cy="828976"/>
      </dsp:txXfrm>
    </dsp:sp>
    <dsp:sp modelId="{DF1B5EA7-F1BE-4FA9-B3BB-C95BFEF15165}">
      <dsp:nvSpPr>
        <dsp:cNvPr id="0" name=""/>
        <dsp:cNvSpPr/>
      </dsp:nvSpPr>
      <dsp:spPr>
        <a:xfrm>
          <a:off x="5087435" y="23589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FAF24-3C74-4061-BFE0-AD55FBB7B8AF}">
      <dsp:nvSpPr>
        <dsp:cNvPr id="0" name=""/>
        <dsp:cNvSpPr/>
      </dsp:nvSpPr>
      <dsp:spPr>
        <a:xfrm>
          <a:off x="5241514" y="25053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Collections of Data</a:t>
          </a:r>
        </a:p>
        <a:p>
          <a:pPr marL="0" lvl="0" indent="0" algn="ctr" defTabSz="666750">
            <a:lnSpc>
              <a:spcPct val="90000"/>
            </a:lnSpc>
            <a:spcBef>
              <a:spcPct val="0"/>
            </a:spcBef>
            <a:spcAft>
              <a:spcPct val="35000"/>
            </a:spcAft>
            <a:buNone/>
          </a:pPr>
          <a:r>
            <a:rPr lang="en-US" sz="1500" kern="1200" dirty="0"/>
            <a:t>(Repository)</a:t>
          </a:r>
        </a:p>
      </dsp:txBody>
      <dsp:txXfrm>
        <a:off x="5267305" y="2531115"/>
        <a:ext cx="1335124" cy="828976"/>
      </dsp:txXfrm>
    </dsp:sp>
    <dsp:sp modelId="{9203EF7C-4BC5-4CB3-BC7E-CEBBA2BBA6D7}">
      <dsp:nvSpPr>
        <dsp:cNvPr id="0" name=""/>
        <dsp:cNvSpPr/>
      </dsp:nvSpPr>
      <dsp:spPr>
        <a:xfrm>
          <a:off x="6782299" y="2358949"/>
          <a:ext cx="1386706" cy="880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87A114-6784-402A-9413-4814663DED58}">
      <dsp:nvSpPr>
        <dsp:cNvPr id="0" name=""/>
        <dsp:cNvSpPr/>
      </dsp:nvSpPr>
      <dsp:spPr>
        <a:xfrm>
          <a:off x="6936377" y="2505324"/>
          <a:ext cx="1386706" cy="8805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Collections of Spices (Pantry) …</a:t>
          </a:r>
        </a:p>
      </dsp:txBody>
      <dsp:txXfrm>
        <a:off x="6962168" y="2531115"/>
        <a:ext cx="1335124" cy="8289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1/31/2022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a:t>
            </a:fld>
            <a:endParaRPr lang="en-US" dirty="0"/>
          </a:p>
        </p:txBody>
      </p:sp>
    </p:spTree>
    <p:extLst>
      <p:ext uri="{BB962C8B-B14F-4D97-AF65-F5344CB8AC3E}">
        <p14:creationId xmlns:p14="http://schemas.microsoft.com/office/powerpoint/2010/main" val="408013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10</a:t>
            </a:fld>
            <a:endParaRPr lang="en-US" dirty="0"/>
          </a:p>
        </p:txBody>
      </p:sp>
    </p:spTree>
    <p:extLst>
      <p:ext uri="{BB962C8B-B14F-4D97-AF65-F5344CB8AC3E}">
        <p14:creationId xmlns:p14="http://schemas.microsoft.com/office/powerpoint/2010/main" val="389218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AE88ADB-39F4-4DE7-86AC-3699CB681B69}" type="slidenum">
              <a:rPr lang="en-US" smtClean="0"/>
              <a:pPr>
                <a:defRPr/>
              </a:pPr>
              <a:t>11</a:t>
            </a:fld>
            <a:endParaRPr lang="en-US" dirty="0"/>
          </a:p>
        </p:txBody>
      </p:sp>
    </p:spTree>
    <p:extLst>
      <p:ext uri="{BB962C8B-B14F-4D97-AF65-F5344CB8AC3E}">
        <p14:creationId xmlns:p14="http://schemas.microsoft.com/office/powerpoint/2010/main" val="278242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12</a:t>
            </a:fld>
            <a:endParaRPr lang="en-US" dirty="0"/>
          </a:p>
        </p:txBody>
      </p:sp>
    </p:spTree>
    <p:extLst>
      <p:ext uri="{BB962C8B-B14F-4D97-AF65-F5344CB8AC3E}">
        <p14:creationId xmlns:p14="http://schemas.microsoft.com/office/powerpoint/2010/main" val="90250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AE88ADB-39F4-4DE7-86AC-3699CB681B69}" type="slidenum">
              <a:rPr lang="en-US" smtClean="0"/>
              <a:pPr>
                <a:defRPr/>
              </a:pPr>
              <a:t>13</a:t>
            </a:fld>
            <a:endParaRPr lang="en-US" dirty="0"/>
          </a:p>
        </p:txBody>
      </p:sp>
    </p:spTree>
    <p:extLst>
      <p:ext uri="{BB962C8B-B14F-4D97-AF65-F5344CB8AC3E}">
        <p14:creationId xmlns:p14="http://schemas.microsoft.com/office/powerpoint/2010/main" val="3655091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285219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87F6087A-E979-458D-91B9-CF49E61896B3}" type="slidenum">
              <a:rPr lang="en-US" smtClean="0"/>
              <a:pPr>
                <a:defRPr/>
              </a:pPr>
              <a:t>15</a:t>
            </a:fld>
            <a:endParaRPr lang="en-US" dirty="0"/>
          </a:p>
        </p:txBody>
      </p:sp>
    </p:spTree>
    <p:extLst>
      <p:ext uri="{BB962C8B-B14F-4D97-AF65-F5344CB8AC3E}">
        <p14:creationId xmlns:p14="http://schemas.microsoft.com/office/powerpoint/2010/main" val="1254316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16</a:t>
            </a:fld>
            <a:endParaRPr lang="en-US" dirty="0"/>
          </a:p>
        </p:txBody>
      </p:sp>
    </p:spTree>
    <p:extLst>
      <p:ext uri="{BB962C8B-B14F-4D97-AF65-F5344CB8AC3E}">
        <p14:creationId xmlns:p14="http://schemas.microsoft.com/office/powerpoint/2010/main" val="952493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1800" b="1" i="1" baseline="0" dirty="0"/>
          </a:p>
        </p:txBody>
      </p:sp>
      <p:sp>
        <p:nvSpPr>
          <p:cNvPr id="4" name="Slide Number Placeholder 3"/>
          <p:cNvSpPr>
            <a:spLocks noGrp="1"/>
          </p:cNvSpPr>
          <p:nvPr>
            <p:ph type="sldNum" sz="quarter" idx="5"/>
          </p:nvPr>
        </p:nvSpPr>
        <p:spPr/>
        <p:txBody>
          <a:bodyPr/>
          <a:lstStyle/>
          <a:p>
            <a:pPr>
              <a:defRPr/>
            </a:pPr>
            <a:fld id="{01188671-F426-4F04-A17D-B79EFE69FDC4}" type="slidenum">
              <a:rPr lang="en-US" smtClean="0"/>
              <a:pPr>
                <a:defRPr/>
              </a:pPr>
              <a:t>17</a:t>
            </a:fld>
            <a:endParaRPr lang="en-US" dirty="0"/>
          </a:p>
        </p:txBody>
      </p:sp>
    </p:spTree>
    <p:extLst>
      <p:ext uri="{BB962C8B-B14F-4D97-AF65-F5344CB8AC3E}">
        <p14:creationId xmlns:p14="http://schemas.microsoft.com/office/powerpoint/2010/main" val="365839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495800"/>
            <a:ext cx="5486400" cy="4183380"/>
          </a:xfrm>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089656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26393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1334954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20</a:t>
            </a:fld>
            <a:endParaRPr lang="en-US" dirty="0"/>
          </a:p>
        </p:txBody>
      </p:sp>
    </p:spTree>
    <p:extLst>
      <p:ext uri="{BB962C8B-B14F-4D97-AF65-F5344CB8AC3E}">
        <p14:creationId xmlns:p14="http://schemas.microsoft.com/office/powerpoint/2010/main" val="3790798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393555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22</a:t>
            </a:fld>
            <a:endParaRPr lang="en-US" dirty="0"/>
          </a:p>
        </p:txBody>
      </p:sp>
    </p:spTree>
    <p:extLst>
      <p:ext uri="{BB962C8B-B14F-4D97-AF65-F5344CB8AC3E}">
        <p14:creationId xmlns:p14="http://schemas.microsoft.com/office/powerpoint/2010/main" val="2678639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2871293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2160461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2332795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415790"/>
            <a:ext cx="5486400" cy="4183380"/>
          </a:xfrm>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3664271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291FB-B15A-420F-9283-903DB9074EC0}" type="slidenum">
              <a:rPr lang="en-US" smtClean="0"/>
              <a:pPr/>
              <a:t>27</a:t>
            </a:fld>
            <a:endParaRPr lang="en-US" dirty="0"/>
          </a:p>
        </p:txBody>
      </p:sp>
      <p:sp>
        <p:nvSpPr>
          <p:cNvPr id="5" name="Slide Image Placeholder 4">
            <a:extLst>
              <a:ext uri="{FF2B5EF4-FFF2-40B4-BE49-F238E27FC236}">
                <a16:creationId xmlns:a16="http://schemas.microsoft.com/office/drawing/2014/main" id="{59483E16-B2E7-486B-929A-95DEE33B525B}"/>
              </a:ext>
            </a:extLst>
          </p:cNvPr>
          <p:cNvSpPr>
            <a:spLocks noGrp="1" noRot="1" noChangeAspect="1"/>
          </p:cNvSpPr>
          <p:nvPr>
            <p:ph type="sldImg"/>
          </p:nvPr>
        </p:nvSpPr>
        <p:spPr/>
      </p:sp>
    </p:spTree>
    <p:extLst>
      <p:ext uri="{BB962C8B-B14F-4D97-AF65-F5344CB8AC3E}">
        <p14:creationId xmlns:p14="http://schemas.microsoft.com/office/powerpoint/2010/main" val="3033058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1950968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8291FB-B15A-420F-9283-903DB9074EC0}" type="slidenum">
              <a:rPr lang="en-US" smtClean="0"/>
              <a:pPr/>
              <a:t>29</a:t>
            </a:fld>
            <a:endParaRPr lang="en-US" dirty="0"/>
          </a:p>
        </p:txBody>
      </p:sp>
      <p:sp>
        <p:nvSpPr>
          <p:cNvPr id="5" name="Slide Image Placeholder 4">
            <a:extLst>
              <a:ext uri="{FF2B5EF4-FFF2-40B4-BE49-F238E27FC236}">
                <a16:creationId xmlns:a16="http://schemas.microsoft.com/office/drawing/2014/main" id="{59483E16-B2E7-486B-929A-95DEE33B525B}"/>
              </a:ext>
            </a:extLst>
          </p:cNvPr>
          <p:cNvSpPr>
            <a:spLocks noGrp="1" noRot="1" noChangeAspect="1"/>
          </p:cNvSpPr>
          <p:nvPr>
            <p:ph type="sldImg"/>
          </p:nvPr>
        </p:nvSpPr>
        <p:spPr/>
      </p:sp>
    </p:spTree>
    <p:extLst>
      <p:ext uri="{BB962C8B-B14F-4D97-AF65-F5344CB8AC3E}">
        <p14:creationId xmlns:p14="http://schemas.microsoft.com/office/powerpoint/2010/main" val="256236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04900" y="533400"/>
            <a:ext cx="4648200" cy="348615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3</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2067584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2297810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420222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3579171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1428069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837256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7C67B80-5758-46E9-89B9-2A88C2EDBC0D}" type="slidenum">
              <a:rPr lang="en-US" smtClean="0"/>
              <a:pPr>
                <a:defRPr/>
              </a:pPr>
              <a:t>36</a:t>
            </a:fld>
            <a:endParaRPr lang="en-US" dirty="0"/>
          </a:p>
        </p:txBody>
      </p:sp>
    </p:spTree>
    <p:extLst>
      <p:ext uri="{BB962C8B-B14F-4D97-AF65-F5344CB8AC3E}">
        <p14:creationId xmlns:p14="http://schemas.microsoft.com/office/powerpoint/2010/main" val="3966992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F6BA0A-CE6F-4354-9733-6E36C973E9A0}" type="slidenum">
              <a:rPr lang="en-US" smtClean="0"/>
              <a:pPr>
                <a:defRPr/>
              </a:pPr>
              <a:t>37</a:t>
            </a:fld>
            <a:endParaRPr lang="en-US" dirty="0"/>
          </a:p>
        </p:txBody>
      </p:sp>
    </p:spTree>
    <p:extLst>
      <p:ext uri="{BB962C8B-B14F-4D97-AF65-F5344CB8AC3E}">
        <p14:creationId xmlns:p14="http://schemas.microsoft.com/office/powerpoint/2010/main" val="1053374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22888" indent="-322888">
              <a:lnSpc>
                <a:spcPct val="93000"/>
              </a:lnSpc>
              <a:spcBef>
                <a:spcPts val="1719"/>
              </a:spcBef>
              <a:buFontTx/>
              <a:buChar char="•"/>
            </a:pPr>
            <a:endParaRPr lang="en-US" dirty="0"/>
          </a:p>
        </p:txBody>
      </p:sp>
      <p:sp>
        <p:nvSpPr>
          <p:cNvPr id="4" name="Slide Number Placeholder 3"/>
          <p:cNvSpPr>
            <a:spLocks noGrp="1"/>
          </p:cNvSpPr>
          <p:nvPr>
            <p:ph type="sldNum" sz="quarter" idx="5"/>
          </p:nvPr>
        </p:nvSpPr>
        <p:spPr/>
        <p:txBody>
          <a:bodyPr/>
          <a:lstStyle/>
          <a:p>
            <a:pPr>
              <a:defRPr/>
            </a:pPr>
            <a:fld id="{0B541854-0D89-4066-9468-8303BACAF0FF}" type="slidenum">
              <a:rPr lang="en-US" smtClean="0"/>
              <a:pPr>
                <a:defRPr/>
              </a:pPr>
              <a:t>38</a:t>
            </a:fld>
            <a:endParaRPr lang="en-US" dirty="0"/>
          </a:p>
        </p:txBody>
      </p:sp>
    </p:spTree>
    <p:extLst>
      <p:ext uri="{BB962C8B-B14F-4D97-AF65-F5344CB8AC3E}">
        <p14:creationId xmlns:p14="http://schemas.microsoft.com/office/powerpoint/2010/main" val="188822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12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dirty="0"/>
          </a:p>
        </p:txBody>
      </p:sp>
    </p:spTree>
    <p:extLst>
      <p:ext uri="{BB962C8B-B14F-4D97-AF65-F5344CB8AC3E}">
        <p14:creationId xmlns:p14="http://schemas.microsoft.com/office/powerpoint/2010/main" val="1670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a:t>
            </a:fld>
            <a:endParaRPr lang="en-US" dirty="0"/>
          </a:p>
        </p:txBody>
      </p:sp>
    </p:spTree>
    <p:extLst>
      <p:ext uri="{BB962C8B-B14F-4D97-AF65-F5344CB8AC3E}">
        <p14:creationId xmlns:p14="http://schemas.microsoft.com/office/powerpoint/2010/main" val="224338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40</a:t>
            </a:fld>
            <a:endParaRPr lang="en-US" dirty="0"/>
          </a:p>
        </p:txBody>
      </p:sp>
    </p:spTree>
    <p:extLst>
      <p:ext uri="{BB962C8B-B14F-4D97-AF65-F5344CB8AC3E}">
        <p14:creationId xmlns:p14="http://schemas.microsoft.com/office/powerpoint/2010/main" val="3374438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990600" y="609600"/>
            <a:ext cx="4648200"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a:xfrm>
            <a:off x="457200" y="8599170"/>
            <a:ext cx="2971800" cy="464820"/>
          </a:xfrm>
        </p:spPr>
        <p:txBody>
          <a:bodyPr/>
          <a:lstStyle/>
          <a:p>
            <a:pPr>
              <a:defRPr/>
            </a:pPr>
            <a:fld id="{D08291FB-B15A-420F-9283-903DB9074EC0}" type="slidenum">
              <a:rPr lang="en-US" smtClean="0"/>
              <a:pPr>
                <a:defRPr/>
              </a:pPr>
              <a:t>41</a:t>
            </a:fld>
            <a:endParaRPr lang="en-US" dirty="0"/>
          </a:p>
        </p:txBody>
      </p:sp>
    </p:spTree>
    <p:extLst>
      <p:ext uri="{BB962C8B-B14F-4D97-AF65-F5344CB8AC3E}">
        <p14:creationId xmlns:p14="http://schemas.microsoft.com/office/powerpoint/2010/main" val="2538862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2600933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1395326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3669554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b="1"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45</a:t>
            </a:fld>
            <a:endParaRPr lang="en-US" dirty="0"/>
          </a:p>
        </p:txBody>
      </p:sp>
    </p:spTree>
    <p:extLst>
      <p:ext uri="{BB962C8B-B14F-4D97-AF65-F5344CB8AC3E}">
        <p14:creationId xmlns:p14="http://schemas.microsoft.com/office/powerpoint/2010/main" val="649999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46</a:t>
            </a:fld>
            <a:endParaRPr lang="en-US" dirty="0"/>
          </a:p>
        </p:txBody>
      </p:sp>
    </p:spTree>
    <p:extLst>
      <p:ext uri="{BB962C8B-B14F-4D97-AF65-F5344CB8AC3E}">
        <p14:creationId xmlns:p14="http://schemas.microsoft.com/office/powerpoint/2010/main" val="2143230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8484" name="Slide Number Placeholder 3"/>
          <p:cNvSpPr>
            <a:spLocks noGrp="1"/>
          </p:cNvSpPr>
          <p:nvPr>
            <p:ph type="sldNum" sz="quarter" idx="5"/>
          </p:nvPr>
        </p:nvSpPr>
        <p:spPr bwMode="auto">
          <a:noFill/>
          <a:ln>
            <a:miter lim="800000"/>
            <a:headEnd/>
            <a:tailEnd/>
          </a:ln>
        </p:spPr>
        <p:txBody>
          <a:bodyPr/>
          <a:lstStyle/>
          <a:p>
            <a:fld id="{DE462BEF-4CA9-4CCF-BAB2-BB6B5F6F84DC}" type="slidenum">
              <a:rPr lang="en-US" altLang="en-US" sz="1300"/>
              <a:pPr/>
              <a:t>47</a:t>
            </a:fld>
            <a:endParaRPr lang="en-US" altLang="en-US" sz="1300" dirty="0"/>
          </a:p>
        </p:txBody>
      </p:sp>
    </p:spTree>
    <p:extLst>
      <p:ext uri="{BB962C8B-B14F-4D97-AF65-F5344CB8AC3E}">
        <p14:creationId xmlns:p14="http://schemas.microsoft.com/office/powerpoint/2010/main" val="4071308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8484" name="Slide Number Placeholder 3"/>
          <p:cNvSpPr>
            <a:spLocks noGrp="1"/>
          </p:cNvSpPr>
          <p:nvPr>
            <p:ph type="sldNum" sz="quarter" idx="5"/>
          </p:nvPr>
        </p:nvSpPr>
        <p:spPr bwMode="auto">
          <a:noFill/>
          <a:ln>
            <a:miter lim="800000"/>
            <a:headEnd/>
            <a:tailEnd/>
          </a:ln>
        </p:spPr>
        <p:txBody>
          <a:bodyPr/>
          <a:lstStyle/>
          <a:p>
            <a:fld id="{DE462BEF-4CA9-4CCF-BAB2-BB6B5F6F84DC}" type="slidenum">
              <a:rPr lang="en-US" altLang="en-US" sz="1300"/>
              <a:pPr/>
              <a:t>48</a:t>
            </a:fld>
            <a:endParaRPr lang="en-US" altLang="en-US" sz="1300" dirty="0"/>
          </a:p>
        </p:txBody>
      </p:sp>
    </p:spTree>
    <p:extLst>
      <p:ext uri="{BB962C8B-B14F-4D97-AF65-F5344CB8AC3E}">
        <p14:creationId xmlns:p14="http://schemas.microsoft.com/office/powerpoint/2010/main" val="4111507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49</a:t>
            </a:fld>
            <a:endParaRPr lang="en-US" dirty="0"/>
          </a:p>
        </p:txBody>
      </p:sp>
    </p:spTree>
    <p:extLst>
      <p:ext uri="{BB962C8B-B14F-4D97-AF65-F5344CB8AC3E}">
        <p14:creationId xmlns:p14="http://schemas.microsoft.com/office/powerpoint/2010/main" val="1027177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a:t>
            </a:fld>
            <a:endParaRPr lang="en-US" dirty="0"/>
          </a:p>
        </p:txBody>
      </p:sp>
    </p:spTree>
    <p:extLst>
      <p:ext uri="{BB962C8B-B14F-4D97-AF65-F5344CB8AC3E}">
        <p14:creationId xmlns:p14="http://schemas.microsoft.com/office/powerpoint/2010/main" val="300522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400" dirty="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50</a:t>
            </a:fld>
            <a:endParaRPr lang="en-US"/>
          </a:p>
        </p:txBody>
      </p:sp>
    </p:spTree>
    <p:extLst>
      <p:ext uri="{BB962C8B-B14F-4D97-AF65-F5344CB8AC3E}">
        <p14:creationId xmlns:p14="http://schemas.microsoft.com/office/powerpoint/2010/main" val="3735285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27378703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3371842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3207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347686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7082114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892028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3582276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3874879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325339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b="1"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a:t>
            </a:fld>
            <a:endParaRPr lang="en-US" dirty="0"/>
          </a:p>
        </p:txBody>
      </p:sp>
    </p:spTree>
    <p:extLst>
      <p:ext uri="{BB962C8B-B14F-4D97-AF65-F5344CB8AC3E}">
        <p14:creationId xmlns:p14="http://schemas.microsoft.com/office/powerpoint/2010/main" val="3003246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120954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98157" y="4416107"/>
            <a:ext cx="5486400" cy="4183380"/>
          </a:xfrm>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506987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26362602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63</a:t>
            </a:fld>
            <a:endParaRPr lang="en-US"/>
          </a:p>
        </p:txBody>
      </p:sp>
    </p:spTree>
    <p:extLst>
      <p:ext uri="{BB962C8B-B14F-4D97-AF65-F5344CB8AC3E}">
        <p14:creationId xmlns:p14="http://schemas.microsoft.com/office/powerpoint/2010/main" val="10972038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64</a:t>
            </a:fld>
            <a:endParaRPr lang="en-US" dirty="0"/>
          </a:p>
        </p:txBody>
      </p:sp>
    </p:spTree>
    <p:extLst>
      <p:ext uri="{BB962C8B-B14F-4D97-AF65-F5344CB8AC3E}">
        <p14:creationId xmlns:p14="http://schemas.microsoft.com/office/powerpoint/2010/main" val="1243810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65</a:t>
            </a:fld>
            <a:endParaRPr lang="en-US" dirty="0"/>
          </a:p>
        </p:txBody>
      </p:sp>
    </p:spTree>
    <p:extLst>
      <p:ext uri="{BB962C8B-B14F-4D97-AF65-F5344CB8AC3E}">
        <p14:creationId xmlns:p14="http://schemas.microsoft.com/office/powerpoint/2010/main" val="1226840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66</a:t>
            </a:fld>
            <a:endParaRPr lang="en-US" dirty="0"/>
          </a:p>
        </p:txBody>
      </p:sp>
    </p:spTree>
    <p:extLst>
      <p:ext uri="{BB962C8B-B14F-4D97-AF65-F5344CB8AC3E}">
        <p14:creationId xmlns:p14="http://schemas.microsoft.com/office/powerpoint/2010/main" val="16545728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67</a:t>
            </a:fld>
            <a:endParaRPr lang="en-US"/>
          </a:p>
        </p:txBody>
      </p:sp>
    </p:spTree>
    <p:extLst>
      <p:ext uri="{BB962C8B-B14F-4D97-AF65-F5344CB8AC3E}">
        <p14:creationId xmlns:p14="http://schemas.microsoft.com/office/powerpoint/2010/main" val="23979184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68</a:t>
            </a:fld>
            <a:endParaRPr lang="en-US" dirty="0"/>
          </a:p>
        </p:txBody>
      </p:sp>
    </p:spTree>
    <p:extLst>
      <p:ext uri="{BB962C8B-B14F-4D97-AF65-F5344CB8AC3E}">
        <p14:creationId xmlns:p14="http://schemas.microsoft.com/office/powerpoint/2010/main" val="4527994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69</a:t>
            </a:fld>
            <a:endParaRPr lang="en-US" dirty="0"/>
          </a:p>
        </p:txBody>
      </p:sp>
    </p:spTree>
    <p:extLst>
      <p:ext uri="{BB962C8B-B14F-4D97-AF65-F5344CB8AC3E}">
        <p14:creationId xmlns:p14="http://schemas.microsoft.com/office/powerpoint/2010/main" val="270609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7</a:t>
            </a:fld>
            <a:endParaRPr lang="en-US" dirty="0"/>
          </a:p>
        </p:txBody>
      </p:sp>
    </p:spTree>
    <p:extLst>
      <p:ext uri="{BB962C8B-B14F-4D97-AF65-F5344CB8AC3E}">
        <p14:creationId xmlns:p14="http://schemas.microsoft.com/office/powerpoint/2010/main" val="2982486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70</a:t>
            </a:fld>
            <a:endParaRPr lang="en-US" dirty="0"/>
          </a:p>
        </p:txBody>
      </p:sp>
    </p:spTree>
    <p:extLst>
      <p:ext uri="{BB962C8B-B14F-4D97-AF65-F5344CB8AC3E}">
        <p14:creationId xmlns:p14="http://schemas.microsoft.com/office/powerpoint/2010/main" val="3685198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71</a:t>
            </a:fld>
            <a:endParaRPr lang="en-US" dirty="0"/>
          </a:p>
        </p:txBody>
      </p:sp>
    </p:spTree>
    <p:extLst>
      <p:ext uri="{BB962C8B-B14F-4D97-AF65-F5344CB8AC3E}">
        <p14:creationId xmlns:p14="http://schemas.microsoft.com/office/powerpoint/2010/main" val="134888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endParaRPr lang="en-US" sz="2800" b="1"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8</a:t>
            </a:fld>
            <a:endParaRPr lang="en-US" dirty="0"/>
          </a:p>
        </p:txBody>
      </p:sp>
    </p:spTree>
    <p:extLst>
      <p:ext uri="{BB962C8B-B14F-4D97-AF65-F5344CB8AC3E}">
        <p14:creationId xmlns:p14="http://schemas.microsoft.com/office/powerpoint/2010/main" val="3273683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9</a:t>
            </a:fld>
            <a:endParaRPr lang="en-US" dirty="0"/>
          </a:p>
        </p:txBody>
      </p:sp>
    </p:spTree>
    <p:extLst>
      <p:ext uri="{BB962C8B-B14F-4D97-AF65-F5344CB8AC3E}">
        <p14:creationId xmlns:p14="http://schemas.microsoft.com/office/powerpoint/2010/main" val="101918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80466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1/31/2022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4DCE0E-F742-4C14-AB07-C990B19191FF}"/>
              </a:ext>
            </a:extLst>
          </p:cNvPr>
          <p:cNvPicPr>
            <a:picLocks noChangeAspect="1"/>
          </p:cNvPicPr>
          <p:nvPr/>
        </p:nvPicPr>
        <p:blipFill>
          <a:blip r:embed="rId3"/>
          <a:stretch>
            <a:fillRect/>
          </a:stretch>
        </p:blipFill>
        <p:spPr>
          <a:xfrm>
            <a:off x="152400" y="565299"/>
            <a:ext cx="8632780" cy="5727402"/>
          </a:xfrm>
          <a:prstGeom prst="rect">
            <a:avLst/>
          </a:prstGeom>
        </p:spPr>
      </p:pic>
      <p:pic>
        <p:nvPicPr>
          <p:cNvPr id="3" name="Picture 2">
            <a:extLst>
              <a:ext uri="{FF2B5EF4-FFF2-40B4-BE49-F238E27FC236}">
                <a16:creationId xmlns:a16="http://schemas.microsoft.com/office/drawing/2014/main" id="{727B8DD9-5F4C-42B5-9DE4-78748F9E1A85}"/>
              </a:ext>
            </a:extLst>
          </p:cNvPr>
          <p:cNvPicPr>
            <a:picLocks noChangeAspect="1"/>
          </p:cNvPicPr>
          <p:nvPr/>
        </p:nvPicPr>
        <p:blipFill>
          <a:blip r:embed="rId4"/>
          <a:stretch>
            <a:fillRect/>
          </a:stretch>
        </p:blipFill>
        <p:spPr>
          <a:xfrm>
            <a:off x="1981200" y="1143000"/>
            <a:ext cx="4800597" cy="4800597"/>
          </a:xfrm>
          <a:prstGeom prst="rect">
            <a:avLst/>
          </a:prstGeom>
        </p:spPr>
      </p:pic>
    </p:spTree>
    <p:extLst>
      <p:ext uri="{BB962C8B-B14F-4D97-AF65-F5344CB8AC3E}">
        <p14:creationId xmlns:p14="http://schemas.microsoft.com/office/powerpoint/2010/main" val="149250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4572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Granularity:  Whole vs. Parts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8498" y="1743734"/>
            <a:ext cx="8067004" cy="4309287"/>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Resources that are aggregates or composites of other resources, or that have internal structure, pose questions about the granularity of their "thingness"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Even when the parts are easy to identify, we might need to organize and manage the granular resources, the composite resources, and the relationships between them - all at the same time </a:t>
            </a:r>
          </a:p>
        </p:txBody>
      </p:sp>
    </p:spTree>
    <p:extLst>
      <p:ext uri="{BB962C8B-B14F-4D97-AF65-F5344CB8AC3E}">
        <p14:creationId xmlns:p14="http://schemas.microsoft.com/office/powerpoint/2010/main" val="41779595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060454" y="1002825"/>
            <a:ext cx="2931145" cy="1143000"/>
          </a:xfrm>
        </p:spPr>
        <p:txBody>
          <a:bodyPr>
            <a:normAutofit fontScale="90000"/>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How Many Things is a Car?</a:t>
            </a:r>
          </a:p>
        </p:txBody>
      </p:sp>
      <p:sp>
        <p:nvSpPr>
          <p:cNvPr id="24579" name="Slide Number Placeholder 3"/>
          <p:cNvSpPr>
            <a:spLocks noGrp="1"/>
          </p:cNvSpPr>
          <p:nvPr>
            <p:ph type="sldNum" sz="quarter" idx="12"/>
          </p:nvPr>
        </p:nvSpPr>
        <p:spPr bwMode="auto">
          <a:noFill/>
          <a:ln>
            <a:miter lim="800000"/>
            <a:headEnd/>
            <a:tailEnd/>
          </a:ln>
        </p:spPr>
        <p:txBody>
          <a:bodyPr/>
          <a:lstStyle/>
          <a:p>
            <a:fld id="{E562F807-0A74-4278-9B43-0B7E7C4BCB46}" type="slidenum">
              <a:rPr lang="en-US" smtClean="0">
                <a:solidFill>
                  <a:srgbClr val="898989"/>
                </a:solidFill>
              </a:rPr>
              <a:pPr/>
              <a:t>11</a:t>
            </a:fld>
            <a:endParaRPr lang="en-US">
              <a:solidFill>
                <a:srgbClr val="898989"/>
              </a:solidFill>
            </a:endParaRPr>
          </a:p>
        </p:txBody>
      </p:sp>
      <p:pic>
        <p:nvPicPr>
          <p:cNvPr id="24580" name="Picture 2" descr="C:\Users\glushko\Documents\Courses\F2013\202\figures\CarParts.gif"/>
          <p:cNvPicPr>
            <a:picLocks noChangeAspect="1" noChangeArrowheads="1"/>
          </p:cNvPicPr>
          <p:nvPr/>
        </p:nvPicPr>
        <p:blipFill>
          <a:blip r:embed="rId3" cstate="print"/>
          <a:srcRect/>
          <a:stretch>
            <a:fillRect/>
          </a:stretch>
        </p:blipFill>
        <p:spPr bwMode="auto">
          <a:xfrm>
            <a:off x="344280" y="288608"/>
            <a:ext cx="5784239" cy="3297455"/>
          </a:xfrm>
          <a:prstGeom prst="rect">
            <a:avLst/>
          </a:prstGeom>
          <a:noFill/>
          <a:ln w="9525">
            <a:noFill/>
            <a:miter lim="800000"/>
            <a:headEnd/>
            <a:tailEnd/>
          </a:ln>
        </p:spPr>
      </p:pic>
      <p:sp>
        <p:nvSpPr>
          <p:cNvPr id="24581" name="TextBox 5"/>
          <p:cNvSpPr txBox="1">
            <a:spLocks noChangeArrowheads="1"/>
          </p:cNvSpPr>
          <p:nvPr/>
        </p:nvSpPr>
        <p:spPr bwMode="auto">
          <a:xfrm>
            <a:off x="6306826" y="2860042"/>
            <a:ext cx="2438400" cy="3019575"/>
          </a:xfrm>
          <a:prstGeom prst="rect">
            <a:avLst/>
          </a:prstGeom>
          <a:noFill/>
          <a:ln w="9525">
            <a:noFill/>
            <a:miter lim="800000"/>
            <a:headEnd/>
            <a:tailEnd/>
          </a:ln>
        </p:spPr>
        <p:txBody>
          <a:bodyPr wrap="square" lIns="64291" tIns="32146" rIns="64291" bIns="32146">
            <a:spAutoFit/>
          </a:bodyPr>
          <a:lstStyle/>
          <a:p>
            <a:pPr marL="342900" indent="-342900">
              <a:buFont typeface="Arial" panose="020B0604020202020204" pitchFamily="34" charset="0"/>
              <a:buChar char="•"/>
            </a:pPr>
            <a:r>
              <a:rPr lang="en-US" sz="3200" dirty="0"/>
              <a:t>When is it built?</a:t>
            </a:r>
          </a:p>
          <a:p>
            <a:pPr marL="342900" indent="-342900">
              <a:buFont typeface="Arial" panose="020B0604020202020204" pitchFamily="34" charset="0"/>
              <a:buChar char="•"/>
            </a:pPr>
            <a:r>
              <a:rPr lang="en-US" sz="3200" dirty="0"/>
              <a:t> When it is sold? </a:t>
            </a:r>
          </a:p>
          <a:p>
            <a:pPr marL="342900" indent="-342900">
              <a:buFont typeface="Arial" panose="020B0604020202020204" pitchFamily="34" charset="0"/>
              <a:buChar char="•"/>
            </a:pPr>
            <a:r>
              <a:rPr lang="en-US" sz="3200" dirty="0"/>
              <a:t>When it is repaired?</a:t>
            </a:r>
          </a:p>
        </p:txBody>
      </p:sp>
      <p:pic>
        <p:nvPicPr>
          <p:cNvPr id="2" name="Picture 1">
            <a:extLst>
              <a:ext uri="{FF2B5EF4-FFF2-40B4-BE49-F238E27FC236}">
                <a16:creationId xmlns:a16="http://schemas.microsoft.com/office/drawing/2014/main" id="{87691B19-703B-4E36-B05B-21167E48FB8C}"/>
              </a:ext>
            </a:extLst>
          </p:cNvPr>
          <p:cNvPicPr>
            <a:picLocks noChangeAspect="1"/>
          </p:cNvPicPr>
          <p:nvPr/>
        </p:nvPicPr>
        <p:blipFill>
          <a:blip r:embed="rId4"/>
          <a:stretch>
            <a:fillRect/>
          </a:stretch>
        </p:blipFill>
        <p:spPr>
          <a:xfrm>
            <a:off x="683183" y="3679872"/>
            <a:ext cx="5106431" cy="2822464"/>
          </a:xfrm>
          <a:prstGeom prst="rect">
            <a:avLst/>
          </a:prstGeom>
        </p:spPr>
      </p:pic>
    </p:spTree>
    <p:extLst>
      <p:ext uri="{BB962C8B-B14F-4D97-AF65-F5344CB8AC3E}">
        <p14:creationId xmlns:p14="http://schemas.microsoft.com/office/powerpoint/2010/main" val="36981205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 y="0"/>
            <a:ext cx="9144000"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Parts in Information Resources</a:t>
            </a:r>
            <a:br>
              <a:rPr lang="en-US" sz="4000" b="1" dirty="0">
                <a:sym typeface="UC Berkeley OS Sign"/>
              </a:rPr>
            </a:br>
            <a:r>
              <a:rPr lang="en-US" sz="4000" b="1" dirty="0">
                <a:sym typeface="UC Berkeley OS Sign"/>
              </a:rPr>
              <a:t>(“Information Architecture”)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646" y="1391122"/>
            <a:ext cx="8036719" cy="4762360"/>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 granularity of physical resources is more easily determined than for information resources, because information parts are much more </a:t>
            </a:r>
            <a:r>
              <a:rPr lang="en-US" sz="3200" b="1" dirty="0">
                <a:solidFill>
                  <a:srgbClr val="FF0000"/>
                </a:solidFill>
              </a:rPr>
              <a:t>arbitrary and ambiguous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There might be indications "on the surface" that suggest part boundaries in information resources, but these represent design decisions and might be more structure or presentation oriented than content-oriented distinctions</a:t>
            </a:r>
          </a:p>
        </p:txBody>
      </p:sp>
    </p:spTree>
    <p:extLst>
      <p:ext uri="{BB962C8B-B14F-4D97-AF65-F5344CB8AC3E}">
        <p14:creationId xmlns:p14="http://schemas.microsoft.com/office/powerpoint/2010/main" val="6504298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501650"/>
            <a:ext cx="8229600" cy="1143000"/>
          </a:xfrm>
        </p:spPr>
        <p:txBody>
          <a:bodyPr>
            <a:normAutofit fontScale="90000"/>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How Many Things is a Document?</a:t>
            </a:r>
            <a:br>
              <a:rPr lang="en-US" sz="4000" b="1" dirty="0"/>
            </a:br>
            <a:endParaRPr lang="en-US" sz="4000" b="1" dirty="0"/>
          </a:p>
        </p:txBody>
      </p:sp>
      <p:sp>
        <p:nvSpPr>
          <p:cNvPr id="24579" name="Slide Number Placeholder 3"/>
          <p:cNvSpPr>
            <a:spLocks noGrp="1"/>
          </p:cNvSpPr>
          <p:nvPr>
            <p:ph type="sldNum" sz="quarter" idx="12"/>
          </p:nvPr>
        </p:nvSpPr>
        <p:spPr bwMode="auto">
          <a:noFill/>
          <a:ln>
            <a:miter lim="800000"/>
            <a:headEnd/>
            <a:tailEnd/>
          </a:ln>
        </p:spPr>
        <p:txBody>
          <a:bodyPr/>
          <a:lstStyle/>
          <a:p>
            <a:fld id="{E562F807-0A74-4278-9B43-0B7E7C4BCB46}" type="slidenum">
              <a:rPr lang="en-US" smtClean="0">
                <a:solidFill>
                  <a:srgbClr val="898989"/>
                </a:solidFill>
              </a:rPr>
              <a:pPr/>
              <a:t>13</a:t>
            </a:fld>
            <a:endParaRPr lang="en-US">
              <a:solidFill>
                <a:srgbClr val="898989"/>
              </a:solidFill>
            </a:endParaRP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1364" y="2362200"/>
            <a:ext cx="2801471" cy="3735295"/>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3513870" y="1524000"/>
            <a:ext cx="4944330" cy="4832350"/>
          </a:xfrm>
          <a:prstGeom prst="rect">
            <a:avLst/>
          </a:prstGeom>
        </p:spPr>
      </p:pic>
    </p:spTree>
    <p:extLst>
      <p:ext uri="{BB962C8B-B14F-4D97-AF65-F5344CB8AC3E}">
        <p14:creationId xmlns:p14="http://schemas.microsoft.com/office/powerpoint/2010/main" val="35364470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266700" y="457200"/>
            <a:ext cx="8458200" cy="5638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514181" y="1676400"/>
            <a:ext cx="8229600" cy="3657600"/>
          </a:xfrm>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0" b="1" dirty="0"/>
              <a:t>We organize information into emails, reports, books, lectures…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40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4000" b="1" dirty="0"/>
              <a:t> Are there natural sizes of these things?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40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4000" b="1" dirty="0"/>
              <a:t>When are they unitary or indivisible, and when can they contain parts?</a:t>
            </a:r>
            <a:br>
              <a:rPr lang="en-US" sz="4000" b="1" dirty="0"/>
            </a:br>
            <a:endParaRPr lang="en-US" sz="40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4000" b="1" dirty="0"/>
              <a:t>How much information should go into each kind of thing or each part?</a:t>
            </a:r>
          </a:p>
        </p:txBody>
      </p:sp>
    </p:spTree>
    <p:extLst>
      <p:ext uri="{BB962C8B-B14F-4D97-AF65-F5344CB8AC3E}">
        <p14:creationId xmlns:p14="http://schemas.microsoft.com/office/powerpoint/2010/main" val="1928368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70692" y="316858"/>
            <a:ext cx="9132690" cy="119099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sym typeface="UC Berkeley OS Sign"/>
              </a:rPr>
              <a:t>Abstraction: “Thing” vs. “Type of Thing”</a:t>
            </a:r>
          </a:p>
        </p:txBody>
      </p:sp>
      <p:sp>
        <p:nvSpPr>
          <p:cNvPr id="2560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82E6BAA3-37D1-426B-8B49-319123C7DA08}" type="slidenum">
              <a:rPr lang="en-US" sz="1500">
                <a:solidFill>
                  <a:srgbClr val="002955"/>
                </a:solidFill>
                <a:latin typeface="UC Berkeley OS Sign"/>
                <a:ea typeface="MS PGothic" pitchFamily="34" charset="-128"/>
                <a:sym typeface="UC Berkeley OS Sign"/>
              </a:rPr>
              <a:pPr algn="ctr"/>
              <a:t>15</a:t>
            </a:fld>
            <a:endParaRPr lang="en-US" sz="1500" dirty="0">
              <a:solidFill>
                <a:srgbClr val="002955"/>
              </a:solidFill>
              <a:latin typeface="UC Berkeley OS Sign"/>
              <a:ea typeface="MS PGothic" pitchFamily="34" charset="-128"/>
              <a:sym typeface="UC Berkeley OS Sign"/>
            </a:endParaRPr>
          </a:p>
        </p:txBody>
      </p:sp>
      <p:sp>
        <p:nvSpPr>
          <p:cNvPr id="25604" name="Rectangle 7"/>
          <p:cNvSpPr>
            <a:spLocks noChangeArrowheads="1"/>
          </p:cNvSpPr>
          <p:nvPr/>
        </p:nvSpPr>
        <p:spPr bwMode="auto">
          <a:xfrm>
            <a:off x="608336" y="1683709"/>
            <a:ext cx="8251031" cy="4189635"/>
          </a:xfrm>
          <a:prstGeom prst="rect">
            <a:avLst/>
          </a:prstGeom>
          <a:noFill/>
          <a:ln w="9525">
            <a:noFill/>
            <a:miter lim="800000"/>
            <a:headEnd/>
            <a:tailEnd/>
          </a:ln>
        </p:spPr>
        <p:txBody>
          <a:bodyPr lIns="64288" tIns="32144" rIns="64288" bIns="32144">
            <a:spAutoFit/>
          </a:bodyPr>
          <a:lstStyle/>
          <a:p>
            <a:pPr marL="159613" indent="-159613" eaLnBrk="0" hangingPunct="0">
              <a:lnSpc>
                <a:spcPct val="92000"/>
              </a:lnSpc>
              <a:spcBef>
                <a:spcPts val="1266"/>
              </a:spcBef>
              <a:buClr>
                <a:srgbClr val="002955"/>
              </a:buClr>
              <a:buSzPct val="44000"/>
              <a:buFont typeface="Wingdings" pitchFamily="2" charset="2"/>
              <a:buChar char="l"/>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200" dirty="0"/>
              <a:t>We often blur the distinction between individual things (or instances of things) and classes of things</a:t>
            </a:r>
          </a:p>
          <a:p>
            <a:pPr marL="160729" indent="-231849" eaLnBrk="0" hangingPunct="0">
              <a:lnSpc>
                <a:spcPct val="92000"/>
              </a:lnSpc>
              <a:spcBef>
                <a:spcPts val="1266"/>
              </a:spcBef>
              <a:buClr>
                <a:schemeClr val="dk2"/>
              </a:buClr>
              <a:buSzPts val="2000"/>
              <a:buFont typeface="Noto Sans Symbols"/>
              <a:buChar char="●"/>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200" dirty="0">
                <a:latin typeface="Calibri" panose="020F0502020204030204" pitchFamily="34" charset="0"/>
                <a:cs typeface="Calibri" panose="020F0502020204030204" pitchFamily="34" charset="0"/>
                <a:sym typeface="Gill Sans"/>
              </a:rPr>
              <a:t>We often say that that two objects are the "same thing" when we mean they are the same "type of thing”</a:t>
            </a:r>
            <a:endParaRPr lang="en-US" sz="3200" dirty="0">
              <a:latin typeface="Calibri" panose="020F0502020204030204" pitchFamily="34" charset="0"/>
              <a:cs typeface="Calibri" panose="020F0502020204030204" pitchFamily="34" charset="0"/>
              <a:sym typeface="Arial"/>
            </a:endParaRPr>
          </a:p>
          <a:p>
            <a:pPr marL="616813" lvl="1" indent="-159613" eaLnBrk="0" hangingPunct="0">
              <a:lnSpc>
                <a:spcPct val="92000"/>
              </a:lnSpc>
              <a:spcBef>
                <a:spcPts val="1266"/>
              </a:spcBef>
              <a:buClr>
                <a:srgbClr val="002955"/>
              </a:buClr>
              <a:buSzPct val="44000"/>
              <a:buFont typeface="Wingdings" pitchFamily="2" charset="2"/>
              <a:buChar char="l"/>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200" i="1" dirty="0"/>
              <a:t>You can buy </a:t>
            </a:r>
            <a:r>
              <a:rPr lang="en-US" sz="3200" b="1" i="1" dirty="0">
                <a:solidFill>
                  <a:srgbClr val="FF0000"/>
                </a:solidFill>
              </a:rPr>
              <a:t>that</a:t>
            </a:r>
            <a:r>
              <a:rPr lang="en-US" sz="3200" i="1" dirty="0"/>
              <a:t> at Home Depot</a:t>
            </a:r>
          </a:p>
          <a:p>
            <a:pPr marL="616813" lvl="1" indent="-159613" eaLnBrk="0" hangingPunct="0">
              <a:lnSpc>
                <a:spcPct val="92000"/>
              </a:lnSpc>
              <a:spcBef>
                <a:spcPts val="1266"/>
              </a:spcBef>
              <a:buClr>
                <a:srgbClr val="002955"/>
              </a:buClr>
              <a:buSzPct val="44000"/>
              <a:buFont typeface="Wingdings" pitchFamily="2" charset="2"/>
              <a:buChar char="l"/>
              <a:tabLst>
                <a:tab pos="659658" algn="l"/>
                <a:tab pos="1311502" algn="l"/>
                <a:tab pos="1972275" algn="l"/>
                <a:tab pos="2624119" algn="l"/>
                <a:tab pos="3284892" algn="l"/>
                <a:tab pos="3945666" algn="l"/>
                <a:tab pos="4597510" algn="l"/>
                <a:tab pos="5240424" algn="l"/>
                <a:tab pos="5910127" algn="l"/>
                <a:tab pos="6561971" algn="l"/>
                <a:tab pos="7231674" algn="l"/>
                <a:tab pos="7874589" algn="l"/>
              </a:tabLst>
            </a:pPr>
            <a:r>
              <a:rPr lang="en-US" sz="3200" i="1" dirty="0"/>
              <a:t>You can see </a:t>
            </a:r>
            <a:r>
              <a:rPr lang="en-US" sz="3200" b="1" i="1" dirty="0">
                <a:solidFill>
                  <a:srgbClr val="FF0000"/>
                </a:solidFill>
              </a:rPr>
              <a:t>that</a:t>
            </a:r>
            <a:r>
              <a:rPr lang="en-US" sz="3200" i="1" dirty="0"/>
              <a:t> in the Louvre</a:t>
            </a:r>
          </a:p>
        </p:txBody>
      </p:sp>
    </p:spTree>
    <p:extLst>
      <p:ext uri="{BB962C8B-B14F-4D97-AF65-F5344CB8AC3E}">
        <p14:creationId xmlns:p14="http://schemas.microsoft.com/office/powerpoint/2010/main" val="64843511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61653"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Level of Abstraction</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1247875"/>
            <a:ext cx="8036719" cy="4758641"/>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We can identify a resource as a unique instance, a member of a narrow category of resources, or as a member of a broad category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size of this category - the number of resources that are treated as equivalent - is determined by the properties or characteristics we consider when we examine any instance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choice of these properties depends on context and intent, so the same resource can be identified abstractly in some situations and very concretely in others</a:t>
            </a:r>
          </a:p>
        </p:txBody>
      </p:sp>
    </p:spTree>
    <p:extLst>
      <p:ext uri="{BB962C8B-B14F-4D97-AF65-F5344CB8AC3E}">
        <p14:creationId xmlns:p14="http://schemas.microsoft.com/office/powerpoint/2010/main" val="162995851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F2B9C18-EB3A-412A-AE24-F7162F76CABD}" type="slidenum">
              <a:rPr lang="en-US" sz="1500">
                <a:solidFill>
                  <a:srgbClr val="002955"/>
                </a:solidFill>
                <a:latin typeface="UC Berkeley OS Sign"/>
                <a:ea typeface="MS PGothic" pitchFamily="34" charset="-128"/>
                <a:sym typeface="UC Berkeley OS Sign"/>
              </a:rPr>
              <a:pPr algn="ctr"/>
              <a:t>17</a:t>
            </a:fld>
            <a:endParaRPr lang="en-US" sz="1500" dirty="0">
              <a:solidFill>
                <a:srgbClr val="002955"/>
              </a:solidFill>
              <a:latin typeface="UC Berkeley OS Sign"/>
              <a:ea typeface="MS PGothic" pitchFamily="34" charset="-128"/>
              <a:sym typeface="UC Berkeley OS Sig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33" y="1595735"/>
            <a:ext cx="3055069" cy="3239715"/>
          </a:xfrm>
          <a:prstGeom prst="rect">
            <a:avLst/>
          </a:prstGeom>
        </p:spPr>
      </p:pic>
      <p:sp>
        <p:nvSpPr>
          <p:cNvPr id="4" name="Content Placeholder 3"/>
          <p:cNvSpPr>
            <a:spLocks noGrp="1"/>
          </p:cNvSpPr>
          <p:nvPr>
            <p:ph idx="1"/>
          </p:nvPr>
        </p:nvSpPr>
        <p:spPr>
          <a:xfrm>
            <a:off x="3995626" y="1623998"/>
            <a:ext cx="4695603" cy="4525963"/>
          </a:xfrm>
        </p:spPr>
        <p:txBody>
          <a:bodyPr>
            <a:normAutofit/>
          </a:bodyPr>
          <a:lstStyle/>
          <a:p>
            <a:r>
              <a:rPr lang="en-US" dirty="0"/>
              <a:t>This is an </a:t>
            </a:r>
            <a:r>
              <a:rPr lang="en-US" dirty="0">
                <a:solidFill>
                  <a:srgbClr val="FF0000"/>
                </a:solidFill>
              </a:rPr>
              <a:t>orca</a:t>
            </a:r>
            <a:r>
              <a:rPr lang="en-US" dirty="0"/>
              <a:t> (N &gt; 100K)</a:t>
            </a:r>
          </a:p>
          <a:p>
            <a:r>
              <a:rPr lang="en-US" dirty="0"/>
              <a:t>This is an </a:t>
            </a:r>
            <a:r>
              <a:rPr lang="en-US" dirty="0">
                <a:solidFill>
                  <a:srgbClr val="FF0000"/>
                </a:solidFill>
              </a:rPr>
              <a:t>orca trained to perform at a marine park </a:t>
            </a:r>
            <a:r>
              <a:rPr lang="en-US" dirty="0"/>
              <a:t>(N about 100)</a:t>
            </a:r>
          </a:p>
          <a:p>
            <a:r>
              <a:rPr lang="en-US" dirty="0"/>
              <a:t>This is an </a:t>
            </a:r>
            <a:r>
              <a:rPr lang="en-US" dirty="0">
                <a:solidFill>
                  <a:srgbClr val="FF0000"/>
                </a:solidFill>
              </a:rPr>
              <a:t>orca that used the stage name “Shamu” at Sea World </a:t>
            </a:r>
            <a:r>
              <a:rPr lang="en-US" dirty="0"/>
              <a:t>( N = 28)</a:t>
            </a:r>
          </a:p>
        </p:txBody>
      </p:sp>
      <p:sp>
        <p:nvSpPr>
          <p:cNvPr id="6" name="TextBox 5"/>
          <p:cNvSpPr txBox="1"/>
          <p:nvPr/>
        </p:nvSpPr>
        <p:spPr>
          <a:xfrm>
            <a:off x="447453" y="5571189"/>
            <a:ext cx="8162703" cy="107721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t>This is </a:t>
            </a:r>
            <a:r>
              <a:rPr lang="en-US" sz="3200" dirty="0">
                <a:solidFill>
                  <a:srgbClr val="FF0000"/>
                </a:solidFill>
              </a:rPr>
              <a:t>the orca that performed at San Diego Sea World on April 5, 2010  </a:t>
            </a:r>
            <a:r>
              <a:rPr lang="en-US" sz="3200" dirty="0"/>
              <a:t>(N = 1)</a:t>
            </a:r>
          </a:p>
        </p:txBody>
      </p:sp>
      <p:sp>
        <p:nvSpPr>
          <p:cNvPr id="7" name="TextBox 6"/>
          <p:cNvSpPr txBox="1"/>
          <p:nvPr/>
        </p:nvSpPr>
        <p:spPr>
          <a:xfrm>
            <a:off x="562197" y="4966275"/>
            <a:ext cx="3162300" cy="461665"/>
          </a:xfrm>
          <a:prstGeom prst="rect">
            <a:avLst/>
          </a:prstGeom>
          <a:noFill/>
        </p:spPr>
        <p:txBody>
          <a:bodyPr wrap="square" rtlCol="0">
            <a:spAutoFit/>
          </a:bodyPr>
          <a:lstStyle/>
          <a:p>
            <a:r>
              <a:rPr lang="en-US" sz="1200" dirty="0"/>
              <a:t>https://www.flickr.com/photos/saechang/4496400672/in/photostream/</a:t>
            </a:r>
          </a:p>
        </p:txBody>
      </p:sp>
      <p:sp>
        <p:nvSpPr>
          <p:cNvPr id="8" name="Rectangle 7"/>
          <p:cNvSpPr/>
          <p:nvPr/>
        </p:nvSpPr>
        <p:spPr>
          <a:xfrm>
            <a:off x="1635375" y="205109"/>
            <a:ext cx="5386218" cy="1224951"/>
          </a:xfrm>
          <a:prstGeom prst="rect">
            <a:avLst/>
          </a:prstGeom>
        </p:spPr>
        <p:txBody>
          <a:bodyPr wrap="non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latin typeface="+mj-lt"/>
                <a:ea typeface="+mj-ea"/>
                <a:cs typeface="+mj-cs"/>
                <a:sym typeface="UC Berkeley OS Sign"/>
              </a:rPr>
              <a:t>The “Shamu” Question:</a:t>
            </a:r>
            <a:br>
              <a:rPr lang="en-US" sz="4000" b="1" dirty="0">
                <a:latin typeface="+mj-lt"/>
                <a:ea typeface="+mj-ea"/>
                <a:cs typeface="+mj-cs"/>
                <a:sym typeface="UC Berkeley OS Sign"/>
              </a:rPr>
            </a:br>
            <a:r>
              <a:rPr lang="en-US" sz="4000" b="1" dirty="0">
                <a:latin typeface="+mj-lt"/>
                <a:ea typeface="+mj-ea"/>
                <a:cs typeface="+mj-cs"/>
                <a:sym typeface="UC Berkeley OS Sign"/>
              </a:rPr>
              <a:t>How big is the category?</a:t>
            </a:r>
            <a:endParaRPr lang="en-US" sz="4000" b="1" dirty="0">
              <a:latin typeface="+mj-lt"/>
              <a:ea typeface="+mj-ea"/>
              <a:cs typeface="+mj-cs"/>
            </a:endParaRPr>
          </a:p>
        </p:txBody>
      </p:sp>
    </p:spTree>
    <p:extLst>
      <p:ext uri="{BB962C8B-B14F-4D97-AF65-F5344CB8AC3E}">
        <p14:creationId xmlns:p14="http://schemas.microsoft.com/office/powerpoint/2010/main" val="403599596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F395D-E93D-4D15-853B-7BACD6D7101A}"/>
              </a:ext>
            </a:extLst>
          </p:cNvPr>
          <p:cNvSpPr>
            <a:spLocks noGrp="1"/>
          </p:cNvSpPr>
          <p:nvPr>
            <p:ph type="title"/>
          </p:nvPr>
        </p:nvSpPr>
        <p:spPr/>
        <p:txBody>
          <a:bodyPr>
            <a:normAutofit fontScale="90000"/>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No Shamu Problem in German:</a:t>
            </a:r>
            <a:br>
              <a:rPr lang="en-US" sz="4000" b="1" dirty="0"/>
            </a:br>
            <a:r>
              <a:rPr lang="en-US" sz="4000" b="1" dirty="0"/>
              <a:t> “the same thing” must be disambiguated</a:t>
            </a:r>
          </a:p>
        </p:txBody>
      </p:sp>
      <p:sp>
        <p:nvSpPr>
          <p:cNvPr id="3" name="Content Placeholder 2">
            <a:extLst>
              <a:ext uri="{FF2B5EF4-FFF2-40B4-BE49-F238E27FC236}">
                <a16:creationId xmlns:a16="http://schemas.microsoft.com/office/drawing/2014/main" id="{4740067E-C2CF-4E46-AB83-27CE9B07F600}"/>
              </a:ext>
            </a:extLst>
          </p:cNvPr>
          <p:cNvSpPr>
            <a:spLocks noGrp="1"/>
          </p:cNvSpPr>
          <p:nvPr>
            <p:ph idx="1"/>
          </p:nvPr>
        </p:nvSpPr>
        <p:spPr>
          <a:xfrm>
            <a:off x="683941" y="1546826"/>
            <a:ext cx="7162800" cy="3733800"/>
          </a:xfrm>
        </p:spPr>
        <p:txBody>
          <a:bodyPr>
            <a:normAutofit/>
          </a:bodyPr>
          <a:lstStyle/>
          <a:p>
            <a:pPr marL="0" indent="0">
              <a:buNone/>
            </a:pPr>
            <a:r>
              <a:rPr lang="de-DE" sz="3600" b="1" i="1" dirty="0"/>
              <a:t>Zwei Jungs können nicht zur </a:t>
            </a:r>
            <a:r>
              <a:rPr lang="de-DE" sz="3600" b="1" i="1" dirty="0">
                <a:solidFill>
                  <a:srgbClr val="FF0000"/>
                </a:solidFill>
              </a:rPr>
              <a:t>gleichen</a:t>
            </a:r>
            <a:r>
              <a:rPr lang="de-DE" sz="3600" b="1" i="1" dirty="0"/>
              <a:t> Zeit dasselbe Hemd anziehen, wohl aber das </a:t>
            </a:r>
            <a:r>
              <a:rPr lang="de-DE" sz="3600" b="1" i="1" dirty="0">
                <a:solidFill>
                  <a:srgbClr val="FF0000"/>
                </a:solidFill>
              </a:rPr>
              <a:t>gleiche</a:t>
            </a:r>
            <a:r>
              <a:rPr lang="de-DE" sz="3600" b="1" i="1" dirty="0"/>
              <a:t>.</a:t>
            </a:r>
          </a:p>
          <a:p>
            <a:pPr marL="0" indent="0">
              <a:buNone/>
            </a:pPr>
            <a:r>
              <a:rPr lang="en-US" sz="3600" i="1" dirty="0"/>
              <a:t>Two guys can’t wear the </a:t>
            </a:r>
            <a:r>
              <a:rPr lang="en-US" sz="3600" b="1" i="1" dirty="0">
                <a:solidFill>
                  <a:srgbClr val="FF0000"/>
                </a:solidFill>
              </a:rPr>
              <a:t>same shirt </a:t>
            </a:r>
            <a:r>
              <a:rPr lang="en-US" sz="3600" i="1" dirty="0"/>
              <a:t>at the same time, but they can wear the </a:t>
            </a:r>
            <a:r>
              <a:rPr lang="en-US" sz="3600" b="1" i="1" dirty="0">
                <a:solidFill>
                  <a:srgbClr val="FF0000"/>
                </a:solidFill>
              </a:rPr>
              <a:t>same shirt</a:t>
            </a:r>
          </a:p>
          <a:p>
            <a:pPr marL="0" indent="0">
              <a:buNone/>
            </a:pPr>
            <a:endParaRPr lang="en-US" b="1" i="1" dirty="0">
              <a:solidFill>
                <a:srgbClr val="FF0000"/>
              </a:solidFill>
            </a:endParaRPr>
          </a:p>
        </p:txBody>
      </p:sp>
      <p:sp>
        <p:nvSpPr>
          <p:cNvPr id="4" name="TextBox 3">
            <a:extLst>
              <a:ext uri="{FF2B5EF4-FFF2-40B4-BE49-F238E27FC236}">
                <a16:creationId xmlns:a16="http://schemas.microsoft.com/office/drawing/2014/main" id="{6EBC5D7D-E661-4ED3-B497-C13F62CB5817}"/>
              </a:ext>
            </a:extLst>
          </p:cNvPr>
          <p:cNvSpPr txBox="1"/>
          <p:nvPr/>
        </p:nvSpPr>
        <p:spPr>
          <a:xfrm>
            <a:off x="677845" y="5248645"/>
            <a:ext cx="7331109" cy="1384995"/>
          </a:xfrm>
          <a:prstGeom prst="rect">
            <a:avLst/>
          </a:prstGeom>
          <a:noFill/>
        </p:spPr>
        <p:txBody>
          <a:bodyPr wrap="none" rtlCol="0">
            <a:spAutoFit/>
          </a:bodyPr>
          <a:lstStyle/>
          <a:p>
            <a:r>
              <a:rPr lang="en-US" sz="2800" dirty="0">
                <a:solidFill>
                  <a:srgbClr val="FF0000"/>
                </a:solidFill>
              </a:rPr>
              <a:t>This is “linguistic relativity”  –</a:t>
            </a:r>
            <a:br>
              <a:rPr lang="en-US" sz="2800" dirty="0">
                <a:solidFill>
                  <a:srgbClr val="FF0000"/>
                </a:solidFill>
              </a:rPr>
            </a:br>
            <a:r>
              <a:rPr lang="en-US" sz="2800" dirty="0">
                <a:solidFill>
                  <a:srgbClr val="FF0000"/>
                </a:solidFill>
              </a:rPr>
              <a:t> your language influences how you think about, </a:t>
            </a:r>
            <a:br>
              <a:rPr lang="en-US" sz="2800" dirty="0">
                <a:solidFill>
                  <a:srgbClr val="FF0000"/>
                </a:solidFill>
              </a:rPr>
            </a:br>
            <a:r>
              <a:rPr lang="en-US" sz="2800" dirty="0">
                <a:solidFill>
                  <a:srgbClr val="FF0000"/>
                </a:solidFill>
              </a:rPr>
              <a:t>understand, and talk about the world</a:t>
            </a:r>
          </a:p>
        </p:txBody>
      </p:sp>
      <p:sp>
        <p:nvSpPr>
          <p:cNvPr id="5" name="Rectangle 4">
            <a:extLst>
              <a:ext uri="{FF2B5EF4-FFF2-40B4-BE49-F238E27FC236}">
                <a16:creationId xmlns:a16="http://schemas.microsoft.com/office/drawing/2014/main" id="{1A60F5DA-DACB-415B-AB95-DD63A650F0F8}"/>
              </a:ext>
            </a:extLst>
          </p:cNvPr>
          <p:cNvSpPr/>
          <p:nvPr/>
        </p:nvSpPr>
        <p:spPr>
          <a:xfrm>
            <a:off x="228600" y="5248645"/>
            <a:ext cx="80010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29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652381-3710-4938-8AD5-AD470207844B}"/>
              </a:ext>
            </a:extLst>
          </p:cNvPr>
          <p:cNvSpPr/>
          <p:nvPr/>
        </p:nvSpPr>
        <p:spPr>
          <a:xfrm>
            <a:off x="381000" y="274638"/>
            <a:ext cx="8229600" cy="63087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828800"/>
            <a:ext cx="8229600" cy="4144962"/>
          </a:xfrm>
        </p:spPr>
        <p:txBody>
          <a:bodyPr>
            <a:normAutofit/>
          </a:bodyPr>
          <a:lstStyle/>
          <a:p>
            <a:pPr eaLnBrk="0" hangingPunct="0">
              <a:lnSpc>
                <a:spcPct val="93000"/>
              </a:lnSpc>
              <a:spcBef>
                <a:spcPts val="1266"/>
              </a:spcBef>
              <a:defRPr/>
            </a:pPr>
            <a:r>
              <a:rPr lang="en-US" sz="3900" i="1" kern="0" dirty="0">
                <a:latin typeface="UC Berkeley OS Sign"/>
              </a:rPr>
              <a:t>How do libraries and museums differ on this “thing” vs. “type of thing” issue?</a:t>
            </a:r>
          </a:p>
          <a:p>
            <a:pPr eaLnBrk="0" hangingPunct="0">
              <a:lnSpc>
                <a:spcPct val="93000"/>
              </a:lnSpc>
              <a:spcBef>
                <a:spcPts val="1266"/>
              </a:spcBef>
              <a:defRPr/>
            </a:pPr>
            <a:r>
              <a:rPr lang="en-US" sz="3900" i="1" kern="0" dirty="0">
                <a:latin typeface="UC Berkeley OS Sign"/>
              </a:rPr>
              <a:t>How is this distinction realized  with your personal resources?  What do you treat as resource instances, and what do you treat as resource types?</a:t>
            </a:r>
          </a:p>
          <a:p>
            <a:pPr eaLnBrk="0" hangingPunct="0">
              <a:lnSpc>
                <a:spcPct val="93000"/>
              </a:lnSpc>
              <a:spcBef>
                <a:spcPts val="1266"/>
              </a:spcBef>
              <a:defRPr/>
            </a:pPr>
            <a:endParaRPr lang="en-US" sz="3900" i="1" kern="0" dirty="0">
              <a:latin typeface="UC Berkeley OS Sign"/>
            </a:endParaRPr>
          </a:p>
          <a:p>
            <a:pPr eaLnBrk="0" hangingPunct="0">
              <a:lnSpc>
                <a:spcPct val="93000"/>
              </a:lnSpc>
              <a:spcBef>
                <a:spcPts val="1266"/>
              </a:spcBef>
              <a:defRPr/>
            </a:pPr>
            <a:endParaRPr lang="en-US" sz="3900" i="1" kern="0" dirty="0">
              <a:latin typeface="UC Berkeley OS Sign"/>
            </a:endParaRPr>
          </a:p>
          <a:p>
            <a:pPr marL="0" indent="0" algn="ctr" eaLnBrk="0" hangingPunct="0">
              <a:lnSpc>
                <a:spcPct val="93000"/>
              </a:lnSpc>
              <a:spcBef>
                <a:spcPts val="1266"/>
              </a:spcBef>
              <a:buNone/>
              <a:defRPr/>
            </a:pPr>
            <a:endParaRPr lang="en-US" sz="8000" b="1" i="1" kern="0" dirty="0">
              <a:latin typeface="UC Berkeley OS Sign"/>
            </a:endParaRPr>
          </a:p>
          <a:p>
            <a:pPr marL="0" indent="0" eaLnBrk="0" hangingPunct="0">
              <a:lnSpc>
                <a:spcPct val="93000"/>
              </a:lnSpc>
              <a:spcBef>
                <a:spcPts val="1266"/>
              </a:spcBef>
              <a:buNone/>
              <a:defRPr/>
            </a:pPr>
            <a:endParaRPr lang="en-US" sz="8000" kern="0" dirty="0">
              <a:latin typeface="UC Berkeley OS Sign"/>
            </a:endParaRP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341930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1E0D2-6189-469C-AAB5-2C1BAB72DC4A}"/>
              </a:ext>
            </a:extLst>
          </p:cNvPr>
          <p:cNvPicPr>
            <a:picLocks noChangeAspect="1"/>
          </p:cNvPicPr>
          <p:nvPr/>
        </p:nvPicPr>
        <p:blipFill>
          <a:blip r:embed="rId3"/>
          <a:stretch>
            <a:fillRect/>
          </a:stretch>
        </p:blipFill>
        <p:spPr>
          <a:xfrm>
            <a:off x="510426" y="685800"/>
            <a:ext cx="8419858" cy="5100637"/>
          </a:xfrm>
          <a:prstGeom prst="rect">
            <a:avLst/>
          </a:prstGeom>
        </p:spPr>
      </p:pic>
    </p:spTree>
    <p:extLst>
      <p:ext uri="{BB962C8B-B14F-4D97-AF65-F5344CB8AC3E}">
        <p14:creationId xmlns:p14="http://schemas.microsoft.com/office/powerpoint/2010/main" val="2579896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61653"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Identifying “Types of Things”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91741" y="1371600"/>
            <a:ext cx="8036719" cy="447599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a:t>
            </a:r>
            <a:r>
              <a:rPr lang="en-US" sz="3200" dirty="0"/>
              <a:t>Most  “things” that are intentionally created / manufactured / built are more or less identical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So they can be put into a category and treated as equivalent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But living things – people, animals, plants -- are almost never identical (clones and twins are the exceptions that prove the rule)  and the decision about “types of things” is more difficult</a:t>
            </a:r>
          </a:p>
        </p:txBody>
      </p:sp>
    </p:spTree>
    <p:extLst>
      <p:ext uri="{BB962C8B-B14F-4D97-AF65-F5344CB8AC3E}">
        <p14:creationId xmlns:p14="http://schemas.microsoft.com/office/powerpoint/2010/main" val="363365865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652381-3710-4938-8AD5-AD470207844B}"/>
              </a:ext>
            </a:extLst>
          </p:cNvPr>
          <p:cNvSpPr/>
          <p:nvPr/>
        </p:nvSpPr>
        <p:spPr>
          <a:xfrm>
            <a:off x="304800" y="274638"/>
            <a:ext cx="8229600" cy="63087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57200" y="1828800"/>
            <a:ext cx="7543800" cy="4144962"/>
          </a:xfrm>
        </p:spPr>
        <p:txBody>
          <a:bodyPr>
            <a:normAutofit/>
          </a:bodyPr>
          <a:lstStyle/>
          <a:p>
            <a:pPr eaLnBrk="0" hangingPunct="0">
              <a:lnSpc>
                <a:spcPct val="93000"/>
              </a:lnSpc>
              <a:spcBef>
                <a:spcPts val="1266"/>
              </a:spcBef>
              <a:defRPr/>
            </a:pPr>
            <a:r>
              <a:rPr lang="en-US" sz="4400" i="1" kern="0" dirty="0">
                <a:latin typeface="UC Berkeley OS Sign"/>
              </a:rPr>
              <a:t>How different do two things need to be for us to consider them to be different TYPES of things?</a:t>
            </a:r>
          </a:p>
          <a:p>
            <a:pPr marL="0" indent="0" eaLnBrk="0" hangingPunct="0">
              <a:lnSpc>
                <a:spcPct val="93000"/>
              </a:lnSpc>
              <a:spcBef>
                <a:spcPts val="1266"/>
              </a:spcBef>
              <a:buNone/>
              <a:defRPr/>
            </a:pPr>
            <a:endParaRPr lang="en-US" sz="4400" i="1" kern="0" dirty="0">
              <a:latin typeface="UC Berkeley OS Sign"/>
            </a:endParaRPr>
          </a:p>
          <a:p>
            <a:pPr eaLnBrk="0" hangingPunct="0">
              <a:lnSpc>
                <a:spcPct val="93000"/>
              </a:lnSpc>
              <a:spcBef>
                <a:spcPts val="1266"/>
              </a:spcBef>
              <a:defRPr/>
            </a:pPr>
            <a:endParaRPr lang="en-US" sz="3900" i="1" kern="0" dirty="0">
              <a:latin typeface="UC Berkeley OS Sign"/>
            </a:endParaRPr>
          </a:p>
          <a:p>
            <a:pPr eaLnBrk="0" hangingPunct="0">
              <a:lnSpc>
                <a:spcPct val="93000"/>
              </a:lnSpc>
              <a:spcBef>
                <a:spcPts val="1266"/>
              </a:spcBef>
              <a:defRPr/>
            </a:pPr>
            <a:endParaRPr lang="en-US" sz="3900" i="1" kern="0" dirty="0">
              <a:latin typeface="UC Berkeley OS Sign"/>
            </a:endParaRPr>
          </a:p>
          <a:p>
            <a:pPr marL="0" indent="0" algn="ctr" eaLnBrk="0" hangingPunct="0">
              <a:lnSpc>
                <a:spcPct val="93000"/>
              </a:lnSpc>
              <a:spcBef>
                <a:spcPts val="1266"/>
              </a:spcBef>
              <a:buNone/>
              <a:defRPr/>
            </a:pPr>
            <a:endParaRPr lang="en-US" sz="8000" b="1" i="1" kern="0" dirty="0">
              <a:latin typeface="UC Berkeley OS Sign"/>
            </a:endParaRPr>
          </a:p>
          <a:p>
            <a:pPr marL="0" indent="0" eaLnBrk="0" hangingPunct="0">
              <a:lnSpc>
                <a:spcPct val="93000"/>
              </a:lnSpc>
              <a:spcBef>
                <a:spcPts val="1266"/>
              </a:spcBef>
              <a:buNone/>
              <a:defRPr/>
            </a:pPr>
            <a:endParaRPr lang="en-US" sz="8000" kern="0" dirty="0">
              <a:latin typeface="UC Berkeley OS Sign"/>
            </a:endParaRP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191459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5034" y="326136"/>
            <a:ext cx="3810739"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“Carving Nature at its Joints”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01506" y="1517133"/>
            <a:ext cx="4070494" cy="4591928"/>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Over 2000 years ago Plato argued that species are distinguished by "carving nature at its joints" - where the natural differences between things are the largest or most salient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I.e., there are “</a:t>
            </a:r>
            <a:r>
              <a:rPr lang="en-US" sz="2800" dirty="0">
                <a:solidFill>
                  <a:srgbClr val="FF0000"/>
                </a:solidFill>
              </a:rPr>
              <a:t>natural kinds</a:t>
            </a:r>
            <a:r>
              <a:rPr lang="en-US" sz="2800" dirty="0"/>
              <a:t>” – categories are discovered, not invented</a:t>
            </a:r>
          </a:p>
        </p:txBody>
      </p:sp>
      <p:pic>
        <p:nvPicPr>
          <p:cNvPr id="4" name="Picture 3">
            <a:extLst>
              <a:ext uri="{FF2B5EF4-FFF2-40B4-BE49-F238E27FC236}">
                <a16:creationId xmlns:a16="http://schemas.microsoft.com/office/drawing/2014/main" id="{2E79099D-5784-477A-A086-0CDD0348D3EB}"/>
              </a:ext>
            </a:extLst>
          </p:cNvPr>
          <p:cNvPicPr>
            <a:picLocks noChangeAspect="1"/>
          </p:cNvPicPr>
          <p:nvPr/>
        </p:nvPicPr>
        <p:blipFill>
          <a:blip r:embed="rId3"/>
          <a:stretch>
            <a:fillRect/>
          </a:stretch>
        </p:blipFill>
        <p:spPr>
          <a:xfrm>
            <a:off x="4822613" y="419100"/>
            <a:ext cx="4061139" cy="6019800"/>
          </a:xfrm>
          <a:prstGeom prst="rect">
            <a:avLst/>
          </a:prstGeom>
        </p:spPr>
      </p:pic>
    </p:spTree>
    <p:extLst>
      <p:ext uri="{BB962C8B-B14F-4D97-AF65-F5344CB8AC3E}">
        <p14:creationId xmlns:p14="http://schemas.microsoft.com/office/powerpoint/2010/main" val="29510591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533400"/>
            <a:ext cx="6553200" cy="2788170"/>
          </a:xfrm>
        </p:spPr>
        <p:txBody>
          <a:bodyPr>
            <a:normAutofit/>
          </a:bodyPr>
          <a:lstStyle/>
          <a:p>
            <a:pPr marL="0" indent="0" algn="l">
              <a:buNone/>
            </a:pPr>
            <a:r>
              <a:rPr lang="en-US" dirty="0"/>
              <a:t>“Like an animal, the world comes to us pre-divided.  Ideally, our best theories are those which carve nature at it joints.”</a:t>
            </a:r>
          </a:p>
          <a:p>
            <a:pPr lvl="1"/>
            <a:r>
              <a:rPr lang="en-US" dirty="0"/>
              <a:t>Plato (Phaedrus 265e)</a:t>
            </a:r>
          </a:p>
          <a:p>
            <a:pPr marL="457200" lvl="1" indent="0">
              <a:buNone/>
            </a:pPr>
            <a:endParaRPr lang="en-US" dirty="0"/>
          </a:p>
          <a:p>
            <a:pPr lvl="1">
              <a:buNone/>
            </a:pPr>
            <a:endParaRPr lang="en-US" dirty="0">
              <a:solidFill>
                <a:srgbClr val="FF0000"/>
              </a:solidFill>
            </a:endParaRPr>
          </a:p>
          <a:p>
            <a:pPr lvl="1">
              <a:buNone/>
            </a:pPr>
            <a:endParaRPr lang="en-US" sz="3200" dirty="0">
              <a:solidFill>
                <a:srgbClr val="FF0000"/>
              </a:solidFill>
            </a:endParaRPr>
          </a:p>
        </p:txBody>
      </p:sp>
      <p:pic>
        <p:nvPicPr>
          <p:cNvPr id="4" name="Picture 3"/>
          <p:cNvPicPr>
            <a:picLocks noChangeAspect="1"/>
          </p:cNvPicPr>
          <p:nvPr/>
        </p:nvPicPr>
        <p:blipFill>
          <a:blip r:embed="rId3" cstate="print"/>
          <a:stretch>
            <a:fillRect/>
          </a:stretch>
        </p:blipFill>
        <p:spPr>
          <a:xfrm>
            <a:off x="76200" y="152400"/>
            <a:ext cx="2108939" cy="3169170"/>
          </a:xfrm>
          <a:prstGeom prst="rect">
            <a:avLst/>
          </a:prstGeom>
        </p:spPr>
      </p:pic>
      <p:pic>
        <p:nvPicPr>
          <p:cNvPr id="5" name="Picture 4" descr="A person cutting meat&#10;&#10;Description automatically generated with low confidence">
            <a:extLst>
              <a:ext uri="{FF2B5EF4-FFF2-40B4-BE49-F238E27FC236}">
                <a16:creationId xmlns:a16="http://schemas.microsoft.com/office/drawing/2014/main" id="{322BF264-E8F4-4807-A416-34AFCB87F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579" y="3429000"/>
            <a:ext cx="4425940" cy="3138730"/>
          </a:xfrm>
          <a:prstGeom prst="rect">
            <a:avLst/>
          </a:prstGeom>
        </p:spPr>
      </p:pic>
      <p:sp>
        <p:nvSpPr>
          <p:cNvPr id="6" name="TextBox 5">
            <a:extLst>
              <a:ext uri="{FF2B5EF4-FFF2-40B4-BE49-F238E27FC236}">
                <a16:creationId xmlns:a16="http://schemas.microsoft.com/office/drawing/2014/main" id="{09BD6BF7-799E-475E-B116-348415987163}"/>
              </a:ext>
            </a:extLst>
          </p:cNvPr>
          <p:cNvSpPr txBox="1"/>
          <p:nvPr/>
        </p:nvSpPr>
        <p:spPr>
          <a:xfrm>
            <a:off x="503698" y="4419600"/>
            <a:ext cx="3362881" cy="2092881"/>
          </a:xfrm>
          <a:prstGeom prst="rect">
            <a:avLst/>
          </a:prstGeom>
          <a:noFill/>
        </p:spPr>
        <p:txBody>
          <a:bodyPr wrap="square" rtlCol="0">
            <a:spAutoFit/>
          </a:bodyPr>
          <a:lstStyle/>
          <a:p>
            <a:r>
              <a:rPr lang="en-US" sz="2800" b="1" i="1" dirty="0">
                <a:solidFill>
                  <a:srgbClr val="FF0000"/>
                </a:solidFill>
              </a:rPr>
              <a:t>If the metaphor doesn’t make sense look at this butcher at work</a:t>
            </a:r>
          </a:p>
          <a:p>
            <a:endParaRPr lang="en-US" dirty="0"/>
          </a:p>
        </p:txBody>
      </p:sp>
    </p:spTree>
    <p:extLst>
      <p:ext uri="{BB962C8B-B14F-4D97-AF65-F5344CB8AC3E}">
        <p14:creationId xmlns:p14="http://schemas.microsoft.com/office/powerpoint/2010/main" val="345859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7CFC4C-8C42-48FC-B587-49EB72872F88}"/>
              </a:ext>
            </a:extLst>
          </p:cNvPr>
          <p:cNvSpPr/>
          <p:nvPr/>
        </p:nvSpPr>
        <p:spPr>
          <a:xfrm>
            <a:off x="443662" y="228600"/>
            <a:ext cx="4933430" cy="15598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5986252" y="2087685"/>
            <a:ext cx="2658480" cy="2047875"/>
          </a:xfrm>
          <a:prstGeom prst="rect">
            <a:avLst/>
          </a:prstGeom>
        </p:spPr>
      </p:pic>
      <p:pic>
        <p:nvPicPr>
          <p:cNvPr id="3" name="Picture 2"/>
          <p:cNvPicPr>
            <a:picLocks noChangeAspect="1"/>
          </p:cNvPicPr>
          <p:nvPr/>
        </p:nvPicPr>
        <p:blipFill>
          <a:blip r:embed="rId4"/>
          <a:stretch>
            <a:fillRect/>
          </a:stretch>
        </p:blipFill>
        <p:spPr>
          <a:xfrm>
            <a:off x="6249176" y="4494211"/>
            <a:ext cx="2503839" cy="2024062"/>
          </a:xfrm>
          <a:prstGeom prst="rect">
            <a:avLst/>
          </a:prstGeom>
        </p:spPr>
      </p:pic>
      <p:pic>
        <p:nvPicPr>
          <p:cNvPr id="4" name="Picture 3"/>
          <p:cNvPicPr>
            <a:picLocks noChangeAspect="1"/>
          </p:cNvPicPr>
          <p:nvPr/>
        </p:nvPicPr>
        <p:blipFill>
          <a:blip r:embed="rId5"/>
          <a:stretch>
            <a:fillRect/>
          </a:stretch>
        </p:blipFill>
        <p:spPr>
          <a:xfrm>
            <a:off x="3380782" y="4494211"/>
            <a:ext cx="2602515" cy="2000250"/>
          </a:xfrm>
          <a:prstGeom prst="rect">
            <a:avLst/>
          </a:prstGeom>
        </p:spPr>
      </p:pic>
      <p:pic>
        <p:nvPicPr>
          <p:cNvPr id="5" name="Picture 4"/>
          <p:cNvPicPr>
            <a:picLocks noChangeAspect="1"/>
          </p:cNvPicPr>
          <p:nvPr/>
        </p:nvPicPr>
        <p:blipFill>
          <a:blip r:embed="rId6"/>
          <a:stretch>
            <a:fillRect/>
          </a:stretch>
        </p:blipFill>
        <p:spPr>
          <a:xfrm>
            <a:off x="461380" y="1968806"/>
            <a:ext cx="2999782" cy="2252279"/>
          </a:xfrm>
          <a:prstGeom prst="rect">
            <a:avLst/>
          </a:prstGeom>
        </p:spPr>
      </p:pic>
      <p:pic>
        <p:nvPicPr>
          <p:cNvPr id="6" name="Picture 5"/>
          <p:cNvPicPr>
            <a:picLocks noChangeAspect="1"/>
          </p:cNvPicPr>
          <p:nvPr/>
        </p:nvPicPr>
        <p:blipFill>
          <a:blip r:embed="rId7"/>
          <a:stretch>
            <a:fillRect/>
          </a:stretch>
        </p:blipFill>
        <p:spPr>
          <a:xfrm>
            <a:off x="3766907" y="2087685"/>
            <a:ext cx="1610185" cy="2014520"/>
          </a:xfrm>
          <a:prstGeom prst="rect">
            <a:avLst/>
          </a:prstGeom>
        </p:spPr>
      </p:pic>
      <p:pic>
        <p:nvPicPr>
          <p:cNvPr id="7" name="Picture 6"/>
          <p:cNvPicPr>
            <a:picLocks noChangeAspect="1"/>
          </p:cNvPicPr>
          <p:nvPr/>
        </p:nvPicPr>
        <p:blipFill>
          <a:blip r:embed="rId8"/>
          <a:stretch>
            <a:fillRect/>
          </a:stretch>
        </p:blipFill>
        <p:spPr>
          <a:xfrm>
            <a:off x="424843" y="4483007"/>
            <a:ext cx="2225214" cy="2011454"/>
          </a:xfrm>
          <a:prstGeom prst="rect">
            <a:avLst/>
          </a:prstGeom>
        </p:spPr>
      </p:pic>
      <p:pic>
        <p:nvPicPr>
          <p:cNvPr id="8" name="Picture 7"/>
          <p:cNvPicPr>
            <a:picLocks noChangeAspect="1"/>
          </p:cNvPicPr>
          <p:nvPr/>
        </p:nvPicPr>
        <p:blipFill>
          <a:blip r:embed="rId9"/>
          <a:stretch>
            <a:fillRect/>
          </a:stretch>
        </p:blipFill>
        <p:spPr>
          <a:xfrm>
            <a:off x="6358459" y="149254"/>
            <a:ext cx="2394556" cy="1639160"/>
          </a:xfrm>
          <a:prstGeom prst="rect">
            <a:avLst/>
          </a:prstGeom>
        </p:spPr>
      </p:pic>
      <p:sp>
        <p:nvSpPr>
          <p:cNvPr id="17" name="TextBox 16"/>
          <p:cNvSpPr txBox="1"/>
          <p:nvPr/>
        </p:nvSpPr>
        <p:spPr>
          <a:xfrm>
            <a:off x="443662" y="540861"/>
            <a:ext cx="5787796" cy="954107"/>
          </a:xfrm>
          <a:prstGeom prst="rect">
            <a:avLst/>
          </a:prstGeom>
          <a:noFill/>
        </p:spPr>
        <p:txBody>
          <a:bodyPr wrap="square" rtlCol="0">
            <a:spAutoFit/>
          </a:bodyPr>
          <a:lstStyle/>
          <a:p>
            <a:r>
              <a:rPr lang="en-US" sz="2800" b="1" dirty="0">
                <a:solidFill>
                  <a:srgbClr val="FF0000"/>
                </a:solidFill>
                <a:latin typeface="+mj-lt"/>
              </a:rPr>
              <a:t>STOP AND THINK:  SORT THESE ANIMALS INTO CATEGORIES</a:t>
            </a:r>
          </a:p>
        </p:txBody>
      </p:sp>
    </p:spTree>
    <p:extLst>
      <p:ext uri="{BB962C8B-B14F-4D97-AF65-F5344CB8AC3E}">
        <p14:creationId xmlns:p14="http://schemas.microsoft.com/office/powerpoint/2010/main" val="2305684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470399"/>
            <a:ext cx="2658480" cy="2047875"/>
          </a:xfrm>
          <a:prstGeom prst="rect">
            <a:avLst/>
          </a:prstGeom>
        </p:spPr>
      </p:pic>
      <p:pic>
        <p:nvPicPr>
          <p:cNvPr id="3" name="Picture 2"/>
          <p:cNvPicPr>
            <a:picLocks noChangeAspect="1"/>
          </p:cNvPicPr>
          <p:nvPr/>
        </p:nvPicPr>
        <p:blipFill>
          <a:blip r:embed="rId4"/>
          <a:stretch>
            <a:fillRect/>
          </a:stretch>
        </p:blipFill>
        <p:spPr>
          <a:xfrm>
            <a:off x="6249176" y="4494211"/>
            <a:ext cx="2503839" cy="2024062"/>
          </a:xfrm>
          <a:prstGeom prst="rect">
            <a:avLst/>
          </a:prstGeom>
        </p:spPr>
      </p:pic>
      <p:pic>
        <p:nvPicPr>
          <p:cNvPr id="4" name="Picture 3"/>
          <p:cNvPicPr>
            <a:picLocks noChangeAspect="1"/>
          </p:cNvPicPr>
          <p:nvPr/>
        </p:nvPicPr>
        <p:blipFill>
          <a:blip r:embed="rId5"/>
          <a:stretch>
            <a:fillRect/>
          </a:stretch>
        </p:blipFill>
        <p:spPr>
          <a:xfrm>
            <a:off x="3380782" y="4494211"/>
            <a:ext cx="2602515" cy="2000250"/>
          </a:xfrm>
          <a:prstGeom prst="rect">
            <a:avLst/>
          </a:prstGeom>
        </p:spPr>
      </p:pic>
      <p:pic>
        <p:nvPicPr>
          <p:cNvPr id="5" name="Picture 4"/>
          <p:cNvPicPr>
            <a:picLocks noChangeAspect="1"/>
          </p:cNvPicPr>
          <p:nvPr/>
        </p:nvPicPr>
        <p:blipFill>
          <a:blip r:embed="rId6"/>
          <a:stretch>
            <a:fillRect/>
          </a:stretch>
        </p:blipFill>
        <p:spPr>
          <a:xfrm>
            <a:off x="461380" y="1968806"/>
            <a:ext cx="2999782" cy="2252279"/>
          </a:xfrm>
          <a:prstGeom prst="rect">
            <a:avLst/>
          </a:prstGeom>
        </p:spPr>
      </p:pic>
      <p:pic>
        <p:nvPicPr>
          <p:cNvPr id="6" name="Picture 5"/>
          <p:cNvPicPr>
            <a:picLocks noChangeAspect="1"/>
          </p:cNvPicPr>
          <p:nvPr/>
        </p:nvPicPr>
        <p:blipFill>
          <a:blip r:embed="rId7"/>
          <a:stretch>
            <a:fillRect/>
          </a:stretch>
        </p:blipFill>
        <p:spPr>
          <a:xfrm>
            <a:off x="6784514" y="1990421"/>
            <a:ext cx="1610185" cy="2014520"/>
          </a:xfrm>
          <a:prstGeom prst="rect">
            <a:avLst/>
          </a:prstGeom>
        </p:spPr>
      </p:pic>
      <p:pic>
        <p:nvPicPr>
          <p:cNvPr id="7" name="Picture 6"/>
          <p:cNvPicPr>
            <a:picLocks noChangeAspect="1"/>
          </p:cNvPicPr>
          <p:nvPr/>
        </p:nvPicPr>
        <p:blipFill>
          <a:blip r:embed="rId8"/>
          <a:stretch>
            <a:fillRect/>
          </a:stretch>
        </p:blipFill>
        <p:spPr>
          <a:xfrm>
            <a:off x="4267200" y="1993487"/>
            <a:ext cx="2225214" cy="2011454"/>
          </a:xfrm>
          <a:prstGeom prst="rect">
            <a:avLst/>
          </a:prstGeom>
        </p:spPr>
      </p:pic>
      <p:pic>
        <p:nvPicPr>
          <p:cNvPr id="8" name="Picture 7"/>
          <p:cNvPicPr>
            <a:picLocks noChangeAspect="1"/>
          </p:cNvPicPr>
          <p:nvPr/>
        </p:nvPicPr>
        <p:blipFill>
          <a:blip r:embed="rId9"/>
          <a:stretch>
            <a:fillRect/>
          </a:stretch>
        </p:blipFill>
        <p:spPr>
          <a:xfrm>
            <a:off x="6358459" y="149254"/>
            <a:ext cx="2394556" cy="1639160"/>
          </a:xfrm>
          <a:prstGeom prst="rect">
            <a:avLst/>
          </a:prstGeom>
        </p:spPr>
      </p:pic>
      <p:cxnSp>
        <p:nvCxnSpPr>
          <p:cNvPr id="12" name="Elbow Connector 11"/>
          <p:cNvCxnSpPr/>
          <p:nvPr/>
        </p:nvCxnSpPr>
        <p:spPr>
          <a:xfrm>
            <a:off x="381000" y="1788414"/>
            <a:ext cx="8305800" cy="2432671"/>
          </a:xfrm>
          <a:prstGeom prst="bentConnector3">
            <a:avLst>
              <a:gd name="adj1" fmla="val 41437"/>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8400" y="683335"/>
            <a:ext cx="5787796" cy="954107"/>
          </a:xfrm>
          <a:prstGeom prst="rect">
            <a:avLst/>
          </a:prstGeom>
          <a:noFill/>
        </p:spPr>
        <p:txBody>
          <a:bodyPr wrap="square" rtlCol="0">
            <a:spAutoFit/>
          </a:bodyPr>
          <a:lstStyle/>
          <a:p>
            <a:r>
              <a:rPr lang="en-US" sz="2800" b="1" dirty="0">
                <a:latin typeface="+mj-lt"/>
              </a:rPr>
              <a:t>Shared Visible Features Carve These Animals into Two Categories</a:t>
            </a:r>
          </a:p>
        </p:txBody>
      </p:sp>
    </p:spTree>
    <p:extLst>
      <p:ext uri="{BB962C8B-B14F-4D97-AF65-F5344CB8AC3E}">
        <p14:creationId xmlns:p14="http://schemas.microsoft.com/office/powerpoint/2010/main" val="651416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64428" y="457200"/>
            <a:ext cx="8192478" cy="5867400"/>
          </a:xfrm>
          <a:prstGeom prst="rect">
            <a:avLst/>
          </a:prstGeom>
        </p:spPr>
      </p:pic>
    </p:spTree>
    <p:extLst>
      <p:ext uri="{BB962C8B-B14F-4D97-AF65-F5344CB8AC3E}">
        <p14:creationId xmlns:p14="http://schemas.microsoft.com/office/powerpoint/2010/main" val="644062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61205"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Finding the Joints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1198066"/>
            <a:ext cx="8036719" cy="4989345"/>
          </a:xfrm>
          <a:prstGeom prst="rect">
            <a:avLst/>
          </a:prstGeom>
          <a:noFill/>
          <a:ln w="9525">
            <a:noFill/>
            <a:miter lim="800000"/>
            <a:headEnd/>
            <a:tailEnd/>
          </a:ln>
        </p:spPr>
        <p:txBody>
          <a:bodyPr lIns="64291" tIns="32146" rIns="64291" bIns="32146">
            <a:spAutoFit/>
          </a:bodyPr>
          <a:lstStyle/>
          <a:p>
            <a:r>
              <a:rPr lang="en-US" sz="3200" i="1" dirty="0">
                <a:solidFill>
                  <a:srgbClr val="FF0000"/>
                </a:solidFill>
              </a:rPr>
              <a:t>Find “clusters” or correlations of  feature values</a:t>
            </a:r>
          </a:p>
          <a:p>
            <a:endParaRPr lang="en-US" sz="3200" i="1" dirty="0">
              <a:solidFill>
                <a:srgbClr val="FF0000"/>
              </a:solidFill>
            </a:endParaRPr>
          </a:p>
          <a:p>
            <a:r>
              <a:rPr lang="en-US" sz="3200" i="1" dirty="0">
                <a:solidFill>
                  <a:srgbClr val="FF0000"/>
                </a:solidFill>
              </a:rPr>
              <a:t>Use these features to compute how similar instances are to each other</a:t>
            </a:r>
          </a:p>
          <a:p>
            <a:endParaRPr lang="en-US" sz="3200" i="1" dirty="0">
              <a:solidFill>
                <a:srgbClr val="FF0000"/>
              </a:solidFill>
            </a:endParaRPr>
          </a:p>
          <a:p>
            <a:r>
              <a:rPr lang="en-US" sz="3200" i="1" dirty="0">
                <a:solidFill>
                  <a:srgbClr val="FF0000"/>
                </a:solidFill>
              </a:rPr>
              <a:t>Create categories in which the similarity of things in the same category as high as possible while making the similarity between categories as low as possible</a:t>
            </a:r>
          </a:p>
          <a:p>
            <a:endParaRPr lang="en-US" sz="3200" i="1" dirty="0">
              <a:solidFill>
                <a:srgbClr val="FF0000"/>
              </a:solidFill>
            </a:endParaRPr>
          </a:p>
        </p:txBody>
      </p:sp>
    </p:spTree>
    <p:extLst>
      <p:ext uri="{BB962C8B-B14F-4D97-AF65-F5344CB8AC3E}">
        <p14:creationId xmlns:p14="http://schemas.microsoft.com/office/powerpoint/2010/main" val="255957849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42900" y="447820"/>
            <a:ext cx="8458200" cy="4906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762000" y="1905000"/>
            <a:ext cx="7696200" cy="3200400"/>
          </a:xfrm>
        </p:spPr>
        <p:txBody>
          <a:bodyPr>
            <a:normAutofit/>
          </a:bodyPr>
          <a:lstStyle/>
          <a:p>
            <a:pPr marL="0" indent="0">
              <a:buNone/>
            </a:pPr>
            <a:r>
              <a:rPr lang="en-US" sz="4000" b="1" i="1" dirty="0"/>
              <a:t>Wake up, Data Scientists!</a:t>
            </a:r>
          </a:p>
          <a:p>
            <a:pPr marL="0" indent="0">
              <a:buNone/>
            </a:pPr>
            <a:endParaRPr lang="en-US" sz="4000" b="1" i="1" dirty="0"/>
          </a:p>
          <a:p>
            <a:pPr marL="0" indent="0">
              <a:buNone/>
            </a:pPr>
            <a:r>
              <a:rPr lang="en-US" sz="4000" b="1" i="1" dirty="0"/>
              <a:t>Do you recognize Plato’s algorithm for identifying categories?</a:t>
            </a:r>
          </a:p>
          <a:p>
            <a:pPr marL="0" indent="0">
              <a:buNone/>
            </a:pPr>
            <a:endParaRPr lang="en-US" sz="4000" b="1" i="1" dirty="0"/>
          </a:p>
        </p:txBody>
      </p:sp>
    </p:spTree>
    <p:extLst>
      <p:ext uri="{BB962C8B-B14F-4D97-AF65-F5344CB8AC3E}">
        <p14:creationId xmlns:p14="http://schemas.microsoft.com/office/powerpoint/2010/main" val="1632422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61205"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“Unsupervised Learning”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1198066"/>
            <a:ext cx="8036719" cy="389558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Today we call Plato’s method “unsupervised learning”  - you don’t know what the category labels are, but you </a:t>
            </a:r>
            <a:r>
              <a:rPr lang="en-US" sz="3200"/>
              <a:t>can determine </a:t>
            </a:r>
            <a:r>
              <a:rPr lang="en-US" sz="3200" dirty="0"/>
              <a:t>the category boundaries by comparing the instances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This is easy to say but can be computationally complex and there are lots of different clustering algorithms</a:t>
            </a:r>
          </a:p>
          <a:p>
            <a:endParaRPr lang="en-US" sz="3200" i="1" dirty="0">
              <a:solidFill>
                <a:srgbClr val="FF0000"/>
              </a:solidFill>
            </a:endParaRPr>
          </a:p>
        </p:txBody>
      </p:sp>
    </p:spTree>
    <p:extLst>
      <p:ext uri="{BB962C8B-B14F-4D97-AF65-F5344CB8AC3E}">
        <p14:creationId xmlns:p14="http://schemas.microsoft.com/office/powerpoint/2010/main" val="2066250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925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1 February 2022</a:t>
            </a:r>
          </a:p>
          <a:p>
            <a:pPr marL="0" indent="0" algn="ctr">
              <a:lnSpc>
                <a:spcPct val="120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600" dirty="0">
                <a:sym typeface="UC Berkeley OS Sign"/>
              </a:rPr>
              <a:t>5) Resources</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advTm="413"/>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219200"/>
            <a:ext cx="2438400" cy="3970318"/>
          </a:xfrm>
          <a:prstGeom prst="rect">
            <a:avLst/>
          </a:prstGeom>
        </p:spPr>
        <p:txBody>
          <a:bodyPr wrap="square">
            <a:spAutoFit/>
          </a:bodyPr>
          <a:lstStyle/>
          <a:p>
            <a:pPr lvl="0"/>
            <a:r>
              <a:rPr lang="en-US" sz="2800" b="1" dirty="0">
                <a:solidFill>
                  <a:prstClr val="black"/>
                </a:solidFill>
              </a:rPr>
              <a:t>Geopolitical “Carving at the Joints”</a:t>
            </a:r>
          </a:p>
          <a:p>
            <a:pPr lvl="0"/>
            <a:endParaRPr lang="en-US" sz="2800" b="1" dirty="0">
              <a:solidFill>
                <a:prstClr val="black"/>
              </a:solidFill>
            </a:endParaRPr>
          </a:p>
          <a:p>
            <a:pPr lvl="0"/>
            <a:endParaRPr lang="en-US" sz="2800" b="1" dirty="0">
              <a:solidFill>
                <a:prstClr val="black"/>
              </a:solidFill>
            </a:endParaRPr>
          </a:p>
          <a:p>
            <a:pPr lvl="0"/>
            <a:r>
              <a:rPr lang="en-US" sz="2800" b="1" dirty="0">
                <a:solidFill>
                  <a:prstClr val="black"/>
                </a:solidFill>
              </a:rPr>
              <a:t>Lakes, Rivers, and Mountains Create Natural Borders</a:t>
            </a:r>
          </a:p>
        </p:txBody>
      </p:sp>
      <p:pic>
        <p:nvPicPr>
          <p:cNvPr id="6" name="Picture 5">
            <a:extLst>
              <a:ext uri="{FF2B5EF4-FFF2-40B4-BE49-F238E27FC236}">
                <a16:creationId xmlns:a16="http://schemas.microsoft.com/office/drawing/2014/main" id="{B1CFC61C-D69D-4F54-A3C7-A07A90D883ED}"/>
              </a:ext>
            </a:extLst>
          </p:cNvPr>
          <p:cNvPicPr>
            <a:picLocks noChangeAspect="1"/>
          </p:cNvPicPr>
          <p:nvPr/>
        </p:nvPicPr>
        <p:blipFill>
          <a:blip r:embed="rId3"/>
          <a:stretch>
            <a:fillRect/>
          </a:stretch>
        </p:blipFill>
        <p:spPr>
          <a:xfrm>
            <a:off x="2667000" y="685799"/>
            <a:ext cx="6034924" cy="5770621"/>
          </a:xfrm>
          <a:prstGeom prst="rect">
            <a:avLst/>
          </a:prstGeom>
        </p:spPr>
      </p:pic>
    </p:spTree>
    <p:extLst>
      <p:ext uri="{BB962C8B-B14F-4D97-AF65-F5344CB8AC3E}">
        <p14:creationId xmlns:p14="http://schemas.microsoft.com/office/powerpoint/2010/main" val="2265427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9321C-5C06-4362-BAB2-BEFB0BF7D6EB}"/>
              </a:ext>
            </a:extLst>
          </p:cNvPr>
          <p:cNvPicPr>
            <a:picLocks noChangeAspect="1"/>
          </p:cNvPicPr>
          <p:nvPr/>
        </p:nvPicPr>
        <p:blipFill>
          <a:blip r:embed="rId3"/>
          <a:stretch>
            <a:fillRect/>
          </a:stretch>
        </p:blipFill>
        <p:spPr>
          <a:xfrm>
            <a:off x="2835455" y="1243063"/>
            <a:ext cx="5850452" cy="4701107"/>
          </a:xfrm>
          <a:prstGeom prst="rect">
            <a:avLst/>
          </a:prstGeom>
        </p:spPr>
      </p:pic>
      <p:sp>
        <p:nvSpPr>
          <p:cNvPr id="3" name="Rectangle 1">
            <a:extLst>
              <a:ext uri="{FF2B5EF4-FFF2-40B4-BE49-F238E27FC236}">
                <a16:creationId xmlns:a16="http://schemas.microsoft.com/office/drawing/2014/main" id="{9D73A6D8-9B92-4C2E-B61E-94E5651AB9CE}"/>
              </a:ext>
            </a:extLst>
          </p:cNvPr>
          <p:cNvSpPr txBox="1">
            <a:spLocks noChangeArrowheads="1"/>
          </p:cNvSpPr>
          <p:nvPr/>
        </p:nvSpPr>
        <p:spPr>
          <a:xfrm>
            <a:off x="3124200" y="228600"/>
            <a:ext cx="5409307" cy="1190997"/>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Geography Creates Nations</a:t>
            </a:r>
          </a:p>
        </p:txBody>
      </p:sp>
      <p:sp>
        <p:nvSpPr>
          <p:cNvPr id="4" name="Rectangle 3">
            <a:extLst>
              <a:ext uri="{FF2B5EF4-FFF2-40B4-BE49-F238E27FC236}">
                <a16:creationId xmlns:a16="http://schemas.microsoft.com/office/drawing/2014/main" id="{4725E844-0C97-4B7B-A470-BC53D9B91326}"/>
              </a:ext>
            </a:extLst>
          </p:cNvPr>
          <p:cNvSpPr/>
          <p:nvPr/>
        </p:nvSpPr>
        <p:spPr>
          <a:xfrm>
            <a:off x="199693" y="366623"/>
            <a:ext cx="2438400" cy="6124754"/>
          </a:xfrm>
          <a:prstGeom prst="rect">
            <a:avLst/>
          </a:prstGeom>
        </p:spPr>
        <p:txBody>
          <a:bodyPr wrap="square">
            <a:spAutoFit/>
          </a:bodyPr>
          <a:lstStyle/>
          <a:p>
            <a:pPr lvl="0"/>
            <a:r>
              <a:rPr lang="en-US" sz="2800" b="1" dirty="0">
                <a:solidFill>
                  <a:prstClr val="black"/>
                </a:solidFill>
              </a:rPr>
              <a:t>There are over 40 countries in Europe and 24 official languages </a:t>
            </a:r>
          </a:p>
          <a:p>
            <a:pPr lvl="0"/>
            <a:endParaRPr lang="en-US" sz="2800" b="1" dirty="0">
              <a:solidFill>
                <a:prstClr val="black"/>
              </a:solidFill>
            </a:endParaRPr>
          </a:p>
          <a:p>
            <a:pPr lvl="0"/>
            <a:r>
              <a:rPr lang="en-US" sz="2800" b="1" dirty="0">
                <a:solidFill>
                  <a:prstClr val="black"/>
                </a:solidFill>
              </a:rPr>
              <a:t>Rivers, bodies of water, and mountains create natural borders… and encourage language differentiation</a:t>
            </a:r>
          </a:p>
        </p:txBody>
      </p:sp>
    </p:spTree>
    <p:extLst>
      <p:ext uri="{BB962C8B-B14F-4D97-AF65-F5344CB8AC3E}">
        <p14:creationId xmlns:p14="http://schemas.microsoft.com/office/powerpoint/2010/main" val="688469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190500" y="274638"/>
            <a:ext cx="85344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lnSpcReduction="10000"/>
          </a:bodyPr>
          <a:lstStyle/>
          <a:p>
            <a:pPr marL="0" indent="0">
              <a:buNone/>
            </a:pPr>
            <a:r>
              <a:rPr lang="en-US" sz="4000" b="1" i="1" dirty="0"/>
              <a:t>What are the benefits of using natural geographic features and languages as borders?</a:t>
            </a:r>
          </a:p>
          <a:p>
            <a:pPr marL="0" indent="0">
              <a:buNone/>
            </a:pPr>
            <a:r>
              <a:rPr lang="en-US" sz="4000" b="1" i="1" dirty="0"/>
              <a:t>What problems can be caused if you ignore them or create arbitrary borders (based on latitude or longitude lines, for example)?</a:t>
            </a:r>
          </a:p>
          <a:p>
            <a:pPr marL="0" indent="0">
              <a:buNone/>
            </a:pPr>
            <a:endParaRPr lang="en-US" sz="4000" b="1" i="1" dirty="0"/>
          </a:p>
          <a:p>
            <a:pPr marL="0" indent="0">
              <a:buNone/>
            </a:pPr>
            <a:endParaRPr lang="en-US" sz="4000" b="1" i="1" dirty="0"/>
          </a:p>
        </p:txBody>
      </p:sp>
    </p:spTree>
    <p:extLst>
      <p:ext uri="{BB962C8B-B14F-4D97-AF65-F5344CB8AC3E}">
        <p14:creationId xmlns:p14="http://schemas.microsoft.com/office/powerpoint/2010/main" val="2936183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987F-7FD5-48D9-A114-1E3D1A1C3124}"/>
              </a:ext>
            </a:extLst>
          </p:cNvPr>
          <p:cNvSpPr>
            <a:spLocks noGrp="1"/>
          </p:cNvSpPr>
          <p:nvPr>
            <p:ph type="title"/>
          </p:nvPr>
        </p:nvSpPr>
        <p:spPr/>
        <p:txBody>
          <a:bodyPr>
            <a:normAutofit/>
          </a:bodyPr>
          <a:lstStyle/>
          <a:p>
            <a:r>
              <a:rPr lang="en-US" b="1" dirty="0"/>
              <a:t>Ignoring the Joints, but OK…</a:t>
            </a:r>
          </a:p>
        </p:txBody>
      </p:sp>
      <p:pic>
        <p:nvPicPr>
          <p:cNvPr id="4" name="Content Placeholder 3">
            <a:extLst>
              <a:ext uri="{FF2B5EF4-FFF2-40B4-BE49-F238E27FC236}">
                <a16:creationId xmlns:a16="http://schemas.microsoft.com/office/drawing/2014/main" id="{5BE5138B-930F-45AE-9D35-8C1CA0DFD7C7}"/>
              </a:ext>
            </a:extLst>
          </p:cNvPr>
          <p:cNvPicPr>
            <a:picLocks noGrp="1" noChangeAspect="1"/>
          </p:cNvPicPr>
          <p:nvPr>
            <p:ph idx="1"/>
          </p:nvPr>
        </p:nvPicPr>
        <p:blipFill>
          <a:blip r:embed="rId3"/>
          <a:stretch>
            <a:fillRect/>
          </a:stretch>
        </p:blipFill>
        <p:spPr>
          <a:xfrm>
            <a:off x="1219200" y="1328740"/>
            <a:ext cx="7058864" cy="5289442"/>
          </a:xfrm>
          <a:prstGeom prst="rect">
            <a:avLst/>
          </a:prstGeom>
        </p:spPr>
      </p:pic>
    </p:spTree>
    <p:extLst>
      <p:ext uri="{BB962C8B-B14F-4D97-AF65-F5344CB8AC3E}">
        <p14:creationId xmlns:p14="http://schemas.microsoft.com/office/powerpoint/2010/main" val="1947164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8988B-9131-4504-85AD-4710BB9786E7}"/>
              </a:ext>
            </a:extLst>
          </p:cNvPr>
          <p:cNvPicPr>
            <a:picLocks noChangeAspect="1"/>
          </p:cNvPicPr>
          <p:nvPr/>
        </p:nvPicPr>
        <p:blipFill>
          <a:blip r:embed="rId3"/>
          <a:stretch>
            <a:fillRect/>
          </a:stretch>
        </p:blipFill>
        <p:spPr>
          <a:xfrm>
            <a:off x="419100" y="1524000"/>
            <a:ext cx="8305800" cy="4672013"/>
          </a:xfrm>
          <a:prstGeom prst="rect">
            <a:avLst/>
          </a:prstGeom>
        </p:spPr>
      </p:pic>
      <p:sp>
        <p:nvSpPr>
          <p:cNvPr id="4" name="Title 1">
            <a:extLst>
              <a:ext uri="{FF2B5EF4-FFF2-40B4-BE49-F238E27FC236}">
                <a16:creationId xmlns:a16="http://schemas.microsoft.com/office/drawing/2014/main" id="{AECE7FEB-2E4E-440E-89AF-46588F2A0C35}"/>
              </a:ext>
            </a:extLst>
          </p:cNvPr>
          <p:cNvSpPr>
            <a:spLocks noGrp="1"/>
          </p:cNvSpPr>
          <p:nvPr>
            <p:ph type="title"/>
          </p:nvPr>
        </p:nvSpPr>
        <p:spPr>
          <a:xfrm>
            <a:off x="457200" y="274638"/>
            <a:ext cx="8229600" cy="1143000"/>
          </a:xfrm>
        </p:spPr>
        <p:txBody>
          <a:bodyPr>
            <a:normAutofit/>
          </a:bodyPr>
          <a:lstStyle/>
          <a:p>
            <a:r>
              <a:rPr lang="en-US" b="1" dirty="0"/>
              <a:t>Ignoring the Joints, not OK…</a:t>
            </a:r>
          </a:p>
        </p:txBody>
      </p:sp>
    </p:spTree>
    <p:extLst>
      <p:ext uri="{BB962C8B-B14F-4D97-AF65-F5344CB8AC3E}">
        <p14:creationId xmlns:p14="http://schemas.microsoft.com/office/powerpoint/2010/main" val="2960067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FA4D7-1F73-485A-A95D-0C3E1E9BB347}"/>
              </a:ext>
            </a:extLst>
          </p:cNvPr>
          <p:cNvSpPr>
            <a:spLocks noGrp="1"/>
          </p:cNvSpPr>
          <p:nvPr>
            <p:ph type="title"/>
          </p:nvPr>
        </p:nvSpPr>
        <p:spPr>
          <a:xfrm>
            <a:off x="152400" y="0"/>
            <a:ext cx="8229600" cy="1143000"/>
          </a:xfrm>
        </p:spPr>
        <p:txBody>
          <a:bodyPr>
            <a:normAutofit fontScale="90000"/>
          </a:bodyPr>
          <a:lstStyle/>
          <a:p>
            <a:r>
              <a:rPr lang="en-US" b="1" dirty="0"/>
              <a:t>Ignoring the Joints for Political Advantage – “Gerrymandering”</a:t>
            </a:r>
          </a:p>
        </p:txBody>
      </p:sp>
      <p:sp>
        <p:nvSpPr>
          <p:cNvPr id="3" name="Content Placeholder 2">
            <a:extLst>
              <a:ext uri="{FF2B5EF4-FFF2-40B4-BE49-F238E27FC236}">
                <a16:creationId xmlns:a16="http://schemas.microsoft.com/office/drawing/2014/main" id="{51B9A801-657E-4606-9B30-AB8C33FCA9DD}"/>
              </a:ext>
            </a:extLst>
          </p:cNvPr>
          <p:cNvSpPr>
            <a:spLocks noGrp="1"/>
          </p:cNvSpPr>
          <p:nvPr>
            <p:ph idx="1"/>
          </p:nvPr>
        </p:nvSpPr>
        <p:spPr>
          <a:xfrm>
            <a:off x="266700" y="1166018"/>
            <a:ext cx="8610600" cy="4525963"/>
          </a:xfrm>
        </p:spPr>
        <p:txBody>
          <a:bodyPr>
            <a:normAutofit/>
          </a:bodyPr>
          <a:lstStyle/>
          <a:p>
            <a:r>
              <a:rPr lang="en-US" sz="2800" dirty="0"/>
              <a:t>“Gerrymandering” is creating an unfair voting advantage for a political party or group by manipulating the boundaries of voting districts</a:t>
            </a:r>
          </a:p>
          <a:p>
            <a:r>
              <a:rPr lang="en-US" sz="2800" dirty="0"/>
              <a:t>It was named after a Massachusetts governor named “Gerry” who helped create a district that looked like a salamander</a:t>
            </a:r>
          </a:p>
        </p:txBody>
      </p:sp>
      <p:pic>
        <p:nvPicPr>
          <p:cNvPr id="4" name="Picture 3">
            <a:extLst>
              <a:ext uri="{FF2B5EF4-FFF2-40B4-BE49-F238E27FC236}">
                <a16:creationId xmlns:a16="http://schemas.microsoft.com/office/drawing/2014/main" id="{A86B709D-E0F1-4FEC-8026-2DF32C39927E}"/>
              </a:ext>
            </a:extLst>
          </p:cNvPr>
          <p:cNvPicPr>
            <a:picLocks noChangeAspect="1"/>
          </p:cNvPicPr>
          <p:nvPr/>
        </p:nvPicPr>
        <p:blipFill>
          <a:blip r:embed="rId3"/>
          <a:stretch>
            <a:fillRect/>
          </a:stretch>
        </p:blipFill>
        <p:spPr>
          <a:xfrm>
            <a:off x="3962400" y="3505200"/>
            <a:ext cx="4505334" cy="3304318"/>
          </a:xfrm>
          <a:prstGeom prst="rect">
            <a:avLst/>
          </a:prstGeom>
        </p:spPr>
      </p:pic>
      <p:sp>
        <p:nvSpPr>
          <p:cNvPr id="5" name="TextBox 4">
            <a:extLst>
              <a:ext uri="{FF2B5EF4-FFF2-40B4-BE49-F238E27FC236}">
                <a16:creationId xmlns:a16="http://schemas.microsoft.com/office/drawing/2014/main" id="{80C4C917-A432-45C1-B5DF-A6233C802ACD}"/>
              </a:ext>
            </a:extLst>
          </p:cNvPr>
          <p:cNvSpPr txBox="1"/>
          <p:nvPr/>
        </p:nvSpPr>
        <p:spPr>
          <a:xfrm>
            <a:off x="457200" y="4343400"/>
            <a:ext cx="2971800" cy="1815882"/>
          </a:xfrm>
          <a:prstGeom prst="rect">
            <a:avLst/>
          </a:prstGeom>
          <a:noFill/>
        </p:spPr>
        <p:txBody>
          <a:bodyPr wrap="square" rtlCol="0">
            <a:spAutoFit/>
          </a:bodyPr>
          <a:lstStyle/>
          <a:p>
            <a:r>
              <a:rPr lang="en-US" sz="2800" b="1" i="1" dirty="0">
                <a:solidFill>
                  <a:srgbClr val="FF0000"/>
                </a:solidFill>
              </a:rPr>
              <a:t>What does this district in Pennsylvania look like?</a:t>
            </a:r>
          </a:p>
        </p:txBody>
      </p:sp>
    </p:spTree>
    <p:extLst>
      <p:ext uri="{BB962C8B-B14F-4D97-AF65-F5344CB8AC3E}">
        <p14:creationId xmlns:p14="http://schemas.microsoft.com/office/powerpoint/2010/main" val="3984046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11779" y="147427"/>
            <a:ext cx="8227591" cy="151804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t>Illinois Rabbit Heading to Iowa</a:t>
            </a:r>
            <a:br>
              <a:rPr lang="en-US" sz="3600" b="1" dirty="0"/>
            </a:br>
            <a:r>
              <a:rPr lang="en-US" sz="3600" b="1" dirty="0"/>
              <a:t> on a Skateboard?</a:t>
            </a:r>
          </a:p>
        </p:txBody>
      </p:sp>
      <p:pic>
        <p:nvPicPr>
          <p:cNvPr id="2765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4047" y="1514825"/>
            <a:ext cx="6335905" cy="5214938"/>
          </a:xfrm>
          <a:noFill/>
        </p:spPr>
      </p:pic>
    </p:spTree>
    <p:extLst>
      <p:ext uri="{BB962C8B-B14F-4D97-AF65-F5344CB8AC3E}">
        <p14:creationId xmlns:p14="http://schemas.microsoft.com/office/powerpoint/2010/main" val="25579683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541293" y="470901"/>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Four Distinctions About Resources</a:t>
            </a:r>
            <a:endParaRPr lang="en-US" sz="4000" b="1" dirty="0">
              <a:sym typeface="UC Berkeley OS Sign"/>
            </a:endParaRPr>
          </a:p>
        </p:txBody>
      </p:sp>
      <p:sp>
        <p:nvSpPr>
          <p:cNvPr id="3277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C8D56061-F224-43AF-B683-3BDE141D491F}" type="slidenum">
              <a:rPr lang="en-US" sz="1500">
                <a:solidFill>
                  <a:srgbClr val="002955"/>
                </a:solidFill>
                <a:latin typeface="UC Berkeley OS Sign"/>
                <a:ea typeface="MS PGothic" pitchFamily="34" charset="-128"/>
                <a:sym typeface="UC Berkeley OS Sign"/>
              </a:rPr>
              <a:pPr algn="ctr"/>
              <a:t>37</a:t>
            </a:fld>
            <a:endParaRPr lang="en-US" sz="1500" dirty="0">
              <a:solidFill>
                <a:srgbClr val="002955"/>
              </a:solidFill>
              <a:latin typeface="UC Berkeley OS Sign"/>
              <a:ea typeface="MS PGothic" pitchFamily="34" charset="-128"/>
              <a:sym typeface="UC Berkeley OS Sign"/>
            </a:endParaRPr>
          </a:p>
        </p:txBody>
      </p:sp>
      <p:pic>
        <p:nvPicPr>
          <p:cNvPr id="32772" name="Content Placeholder 9" descr="organizing-resources.png"/>
          <p:cNvPicPr>
            <a:picLocks noGrp="1" noChangeAspect="1"/>
          </p:cNvPicPr>
          <p:nvPr>
            <p:ph idx="1"/>
          </p:nvPr>
        </p:nvPicPr>
        <p:blipFill>
          <a:blip r:embed="rId3" cstate="print"/>
          <a:srcRect/>
          <a:stretch>
            <a:fillRect/>
          </a:stretch>
        </p:blipFill>
        <p:spPr>
          <a:xfrm>
            <a:off x="178594" y="1714500"/>
            <a:ext cx="8609335" cy="4863331"/>
          </a:xfrm>
        </p:spPr>
      </p:pic>
    </p:spTree>
    <p:extLst>
      <p:ext uri="{BB962C8B-B14F-4D97-AF65-F5344CB8AC3E}">
        <p14:creationId xmlns:p14="http://schemas.microsoft.com/office/powerpoint/2010/main" val="178461597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003124841"/>
              </p:ext>
            </p:extLst>
          </p:nvPr>
        </p:nvGraphicFramePr>
        <p:xfrm>
          <a:off x="545871" y="690742"/>
          <a:ext cx="8325930" cy="446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2" name="Rectangle 1"/>
          <p:cNvSpPr>
            <a:spLocks noGrp="1" noChangeArrowheads="1"/>
          </p:cNvSpPr>
          <p:nvPr>
            <p:ph type="title"/>
          </p:nvPr>
        </p:nvSpPr>
        <p:spPr>
          <a:xfrm>
            <a:off x="457646" y="340937"/>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Categorizing by Resource Type</a:t>
            </a:r>
            <a:endParaRPr lang="en-US" sz="4000" b="1" dirty="0">
              <a:sym typeface="UC Berkeley OS Sign"/>
            </a:endParaRPr>
          </a:p>
        </p:txBody>
      </p:sp>
      <p:sp>
        <p:nvSpPr>
          <p:cNvPr id="1536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5E6A2B2-9D3C-4BC7-9256-E855A19F1FA4}" type="slidenum">
              <a:rPr lang="en-US" sz="1500">
                <a:solidFill>
                  <a:srgbClr val="002955"/>
                </a:solidFill>
                <a:latin typeface="UC Berkeley OS Sign"/>
                <a:ea typeface="MS PGothic" pitchFamily="34" charset="-128"/>
                <a:sym typeface="UC Berkeley OS Sign"/>
              </a:rPr>
              <a:pPr algn="ctr"/>
              <a:t>38</a:t>
            </a:fld>
            <a:endParaRPr lang="en-US" sz="1500" dirty="0">
              <a:solidFill>
                <a:srgbClr val="002955"/>
              </a:solidFill>
              <a:latin typeface="UC Berkeley OS Sign"/>
              <a:ea typeface="MS PGothic" pitchFamily="34" charset="-128"/>
              <a:sym typeface="UC Berkeley OS Sign"/>
            </a:endParaRPr>
          </a:p>
        </p:txBody>
      </p:sp>
      <p:sp>
        <p:nvSpPr>
          <p:cNvPr id="2" name="TextBox 1">
            <a:extLst>
              <a:ext uri="{FF2B5EF4-FFF2-40B4-BE49-F238E27FC236}">
                <a16:creationId xmlns:a16="http://schemas.microsoft.com/office/drawing/2014/main" id="{49F98496-AD07-4C31-A218-DAEEACD0DEF8}"/>
              </a:ext>
            </a:extLst>
          </p:cNvPr>
          <p:cNvSpPr txBox="1"/>
          <p:nvPr/>
        </p:nvSpPr>
        <p:spPr>
          <a:xfrm>
            <a:off x="666354" y="4526831"/>
            <a:ext cx="8325930" cy="1815882"/>
          </a:xfrm>
          <a:prstGeom prst="rect">
            <a:avLst/>
          </a:prstGeom>
          <a:noFill/>
        </p:spPr>
        <p:txBody>
          <a:bodyPr wrap="square" rtlCol="0">
            <a:spAutoFit/>
          </a:bodyPr>
          <a:lstStyle/>
          <a:p>
            <a:r>
              <a:rPr lang="en-US" sz="2800" dirty="0"/>
              <a:t>All languages have these “collective nouns” –</a:t>
            </a:r>
            <a:br>
              <a:rPr lang="en-US" sz="2800" dirty="0"/>
            </a:br>
            <a:r>
              <a:rPr lang="en-US" sz="2800" dirty="0"/>
              <a:t>-  words for “organized collections” and many others </a:t>
            </a:r>
            <a:br>
              <a:rPr lang="en-US" sz="2800" dirty="0"/>
            </a:br>
            <a:r>
              <a:rPr lang="en-US" sz="2800" dirty="0"/>
              <a:t>   that refer to a group whether or not it is organized</a:t>
            </a:r>
          </a:p>
          <a:p>
            <a:endParaRPr lang="en-US" sz="2800" dirty="0"/>
          </a:p>
        </p:txBody>
      </p:sp>
      <p:sp>
        <p:nvSpPr>
          <p:cNvPr id="3" name="TextBox 2">
            <a:extLst>
              <a:ext uri="{FF2B5EF4-FFF2-40B4-BE49-F238E27FC236}">
                <a16:creationId xmlns:a16="http://schemas.microsoft.com/office/drawing/2014/main" id="{850C8FAE-0008-40BC-897F-B6C9F057CEA3}"/>
              </a:ext>
            </a:extLst>
          </p:cNvPr>
          <p:cNvSpPr txBox="1"/>
          <p:nvPr/>
        </p:nvSpPr>
        <p:spPr>
          <a:xfrm>
            <a:off x="76200" y="89076"/>
            <a:ext cx="27432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2510040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3"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Format</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pic>
        <p:nvPicPr>
          <p:cNvPr id="8" name="Picture 7" descr="ch3.1-350dpi.png"/>
          <p:cNvPicPr>
            <a:picLocks noChangeAspect="1"/>
          </p:cNvPicPr>
          <p:nvPr/>
        </p:nvPicPr>
        <p:blipFill>
          <a:blip r:embed="rId3" cstate="print"/>
          <a:stretch>
            <a:fillRect/>
          </a:stretch>
        </p:blipFill>
        <p:spPr>
          <a:xfrm>
            <a:off x="1331267" y="1676400"/>
            <a:ext cx="6477000" cy="3604000"/>
          </a:xfrm>
          <a:prstGeom prst="rect">
            <a:avLst/>
          </a:prstGeom>
        </p:spPr>
      </p:pic>
      <p:sp>
        <p:nvSpPr>
          <p:cNvPr id="2" name="TextBox 1"/>
          <p:cNvSpPr txBox="1"/>
          <p:nvPr/>
        </p:nvSpPr>
        <p:spPr>
          <a:xfrm>
            <a:off x="685800" y="5791200"/>
            <a:ext cx="7543800" cy="523220"/>
          </a:xfrm>
          <a:prstGeom prst="rect">
            <a:avLst/>
          </a:prstGeom>
          <a:noFill/>
        </p:spPr>
        <p:txBody>
          <a:bodyPr wrap="square" rtlCol="0">
            <a:spAutoFit/>
          </a:bodyPr>
          <a:lstStyle/>
          <a:p>
            <a:r>
              <a:rPr lang="en-US" sz="2800" b="1" i="1" dirty="0">
                <a:solidFill>
                  <a:srgbClr val="FF0000"/>
                </a:solidFill>
              </a:rPr>
              <a:t>How are digitized and born digital likely to differ?</a:t>
            </a:r>
          </a:p>
        </p:txBody>
      </p:sp>
    </p:spTree>
    <p:extLst>
      <p:ext uri="{BB962C8B-B14F-4D97-AF65-F5344CB8AC3E}">
        <p14:creationId xmlns:p14="http://schemas.microsoft.com/office/powerpoint/2010/main" val="39323090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10493"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Plan for Today’s Lecture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609600"/>
            <a:ext cx="8036719" cy="733556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Understanding Resources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Granularity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Abstraction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Format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Focus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Agency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Document Resources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Document Analysis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The “Document Type Spectrum”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482186"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a:latin typeface="UC Berkeley OS Sign"/>
            </a:endParaRPr>
          </a:p>
        </p:txBody>
      </p:sp>
    </p:spTree>
    <p:extLst>
      <p:ext uri="{BB962C8B-B14F-4D97-AF65-F5344CB8AC3E}">
        <p14:creationId xmlns:p14="http://schemas.microsoft.com/office/powerpoint/2010/main" val="1429065181"/>
      </p:ext>
    </p:extLst>
  </p:cSld>
  <p:clrMapOvr>
    <a:masterClrMapping/>
  </p:clrMapOvr>
  <p:transition advTm="1218"/>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30567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Digital Format Matters!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pic>
        <p:nvPicPr>
          <p:cNvPr id="8" name="Picture 7" descr="ch3.1-350dpi.png"/>
          <p:cNvPicPr>
            <a:picLocks noChangeAspect="1"/>
          </p:cNvPicPr>
          <p:nvPr/>
        </p:nvPicPr>
        <p:blipFill>
          <a:blip r:embed="rId3" cstate="print"/>
          <a:stretch>
            <a:fillRect/>
          </a:stretch>
        </p:blipFill>
        <p:spPr>
          <a:xfrm>
            <a:off x="845978" y="1066800"/>
            <a:ext cx="6748339" cy="5486400"/>
          </a:xfrm>
          <a:prstGeom prst="rect">
            <a:avLst/>
          </a:prstGeom>
        </p:spPr>
      </p:pic>
      <p:sp>
        <p:nvSpPr>
          <p:cNvPr id="2" name="Rectangle 1"/>
          <p:cNvSpPr/>
          <p:nvPr/>
        </p:nvSpPr>
        <p:spPr>
          <a:xfrm>
            <a:off x="0" y="0"/>
            <a:ext cx="1916166" cy="523220"/>
          </a:xfrm>
          <a:prstGeom prst="rect">
            <a:avLst/>
          </a:prstGeom>
        </p:spPr>
        <p:txBody>
          <a:bodyPr wrap="none">
            <a:spAutoFit/>
          </a:bodyPr>
          <a:lstStyle/>
          <a:p>
            <a:pPr lvl="0"/>
            <a:r>
              <a:rPr lang="en-US" sz="2800" b="1" dirty="0">
                <a:solidFill>
                  <a:srgbClr val="FF0000"/>
                </a:solidFill>
              </a:rPr>
              <a:t>FLASHBACK</a:t>
            </a:r>
          </a:p>
        </p:txBody>
      </p:sp>
    </p:spTree>
    <p:extLst>
      <p:ext uri="{BB962C8B-B14F-4D97-AF65-F5344CB8AC3E}">
        <p14:creationId xmlns:p14="http://schemas.microsoft.com/office/powerpoint/2010/main" val="14534684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13605" y="228600"/>
            <a:ext cx="8228707" cy="1190997"/>
          </a:xfrm>
        </p:spPr>
        <p:txBody>
          <a:bodyPr vert="horz" lIns="91440" tIns="45720" rIns="91440" bIns="45720" rtlCol="0" anchor="ct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Bits vs Atoms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9849" y="1164519"/>
            <a:ext cx="8036719" cy="502909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 contrast between information as "bits" and information as "atoms" was first expressed by Nicholas Negroponte of the MIT Media Lab</a:t>
            </a:r>
            <a:br>
              <a:rPr lang="en-US" sz="2800" dirty="0"/>
            </a:br>
            <a:r>
              <a:rPr lang="en-US" sz="2800" dirty="0"/>
              <a:t>(“Being Digital” – 1995)</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ym typeface="UC Berkeley OS Sign"/>
              </a:rPr>
              <a:t>Moving Bits != Moving Atoms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pic>
        <p:nvPicPr>
          <p:cNvPr id="5" name="Picture 4" descr="ch3.1-350dpi.png"/>
          <p:cNvPicPr>
            <a:picLocks noChangeAspect="1"/>
          </p:cNvPicPr>
          <p:nvPr/>
        </p:nvPicPr>
        <p:blipFill>
          <a:blip r:embed="rId3" cstate="print"/>
          <a:stretch>
            <a:fillRect/>
          </a:stretch>
        </p:blipFill>
        <p:spPr>
          <a:xfrm>
            <a:off x="608363" y="3733769"/>
            <a:ext cx="7845788" cy="2734138"/>
          </a:xfrm>
          <a:prstGeom prst="rect">
            <a:avLst/>
          </a:prstGeom>
        </p:spPr>
      </p:pic>
    </p:spTree>
    <p:extLst>
      <p:ext uri="{BB962C8B-B14F-4D97-AF65-F5344CB8AC3E}">
        <p14:creationId xmlns:p14="http://schemas.microsoft.com/office/powerpoint/2010/main" val="14270422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190500" y="274638"/>
            <a:ext cx="85344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7" name="Content Placeholder 2">
            <a:extLst>
              <a:ext uri="{FF2B5EF4-FFF2-40B4-BE49-F238E27FC236}">
                <a16:creationId xmlns:a16="http://schemas.microsoft.com/office/drawing/2014/main" id="{D34BD563-0F7F-4B24-AF0E-79CF716D0B86}"/>
              </a:ext>
            </a:extLst>
          </p:cNvPr>
          <p:cNvSpPr>
            <a:spLocks noGrp="1"/>
          </p:cNvSpPr>
          <p:nvPr>
            <p:ph idx="1"/>
          </p:nvPr>
        </p:nvSpPr>
        <p:spPr>
          <a:xfrm>
            <a:off x="723900" y="2133600"/>
            <a:ext cx="7696200" cy="3840163"/>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dirty="0">
                <a:sym typeface="UC Berkeley OS Sign"/>
              </a:rPr>
              <a:t>What are the most important differences  between information encoded as bits and information embodied in atoms?</a:t>
            </a:r>
            <a:endParaRPr lang="en-US" sz="3900" i="1" kern="0" dirty="0">
              <a:latin typeface="UC Berkeley OS Sign"/>
            </a:endParaRPr>
          </a:p>
          <a:p>
            <a:pPr eaLnBrk="0" hangingPunct="0">
              <a:lnSpc>
                <a:spcPct val="93000"/>
              </a:lnSpc>
              <a:spcBef>
                <a:spcPts val="1266"/>
              </a:spcBef>
              <a:defRPr/>
            </a:pPr>
            <a:endParaRPr lang="en-US" sz="3900" i="1" kern="0" dirty="0">
              <a:latin typeface="UC Berkeley OS Sign"/>
            </a:endParaRPr>
          </a:p>
          <a:p>
            <a:pPr marL="0" indent="0" algn="ctr" eaLnBrk="0" hangingPunct="0">
              <a:lnSpc>
                <a:spcPct val="93000"/>
              </a:lnSpc>
              <a:spcBef>
                <a:spcPts val="1266"/>
              </a:spcBef>
              <a:buNone/>
              <a:defRPr/>
            </a:pPr>
            <a:endParaRPr lang="en-US" sz="8000" b="1" i="1" kern="0" dirty="0">
              <a:latin typeface="UC Berkeley OS Sign"/>
            </a:endParaRPr>
          </a:p>
          <a:p>
            <a:pPr marL="0" indent="0" eaLnBrk="0" hangingPunct="0">
              <a:lnSpc>
                <a:spcPct val="93000"/>
              </a:lnSpc>
              <a:spcBef>
                <a:spcPts val="1266"/>
              </a:spcBef>
              <a:buNone/>
              <a:defRPr/>
            </a:pPr>
            <a:endParaRPr lang="en-US" sz="8000" kern="0" dirty="0">
              <a:latin typeface="UC Berkeley OS Sign"/>
            </a:endParaRP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121834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027E0-B201-474C-B736-F896A544BCBF}"/>
              </a:ext>
            </a:extLst>
          </p:cNvPr>
          <p:cNvSpPr>
            <a:spLocks noGrp="1"/>
          </p:cNvSpPr>
          <p:nvPr>
            <p:ph idx="1"/>
          </p:nvPr>
        </p:nvSpPr>
        <p:spPr>
          <a:xfrm>
            <a:off x="152400" y="2332037"/>
            <a:ext cx="8458200" cy="4297363"/>
          </a:xfrm>
        </p:spPr>
        <p:txBody>
          <a:bodyPr>
            <a:normAutofit fontScale="92500" lnSpcReduction="10000"/>
          </a:bodyPr>
          <a:lstStyle/>
          <a:p>
            <a:r>
              <a:rPr lang="en-US" sz="3000" dirty="0"/>
              <a:t>Antonio, a Venetian merchant, has a friend Bassanio who is desperately in need of money to court Portia, a wealthy heiress </a:t>
            </a:r>
          </a:p>
          <a:p>
            <a:r>
              <a:rPr lang="en-US" sz="3000" dirty="0"/>
              <a:t>Bassanio asks Antonio for a loan in order to travel in style to visit Portia.  Antonio agrees, but is unable to make the loan himself because his own money is all invested in several trade ships that are still at sea</a:t>
            </a:r>
          </a:p>
          <a:p>
            <a:r>
              <a:rPr lang="en-US" sz="3000" dirty="0"/>
              <a:t>Antonio suggests that Bassanio secure the loan from moneylender Shylock and name Antonio as the loan’s guarantor…</a:t>
            </a:r>
          </a:p>
          <a:p>
            <a:endParaRPr lang="en-US" dirty="0"/>
          </a:p>
        </p:txBody>
      </p:sp>
      <p:pic>
        <p:nvPicPr>
          <p:cNvPr id="4" name="Picture 3">
            <a:extLst>
              <a:ext uri="{FF2B5EF4-FFF2-40B4-BE49-F238E27FC236}">
                <a16:creationId xmlns:a16="http://schemas.microsoft.com/office/drawing/2014/main" id="{9D5C9873-3CF8-48F8-B4FE-90834E20F5CE}"/>
              </a:ext>
            </a:extLst>
          </p:cNvPr>
          <p:cNvPicPr>
            <a:picLocks noChangeAspect="1"/>
          </p:cNvPicPr>
          <p:nvPr/>
        </p:nvPicPr>
        <p:blipFill>
          <a:blip r:embed="rId3"/>
          <a:stretch>
            <a:fillRect/>
          </a:stretch>
        </p:blipFill>
        <p:spPr>
          <a:xfrm>
            <a:off x="1828800" y="76200"/>
            <a:ext cx="5715000" cy="2143125"/>
          </a:xfrm>
          <a:prstGeom prst="rect">
            <a:avLst/>
          </a:prstGeom>
        </p:spPr>
      </p:pic>
    </p:spTree>
    <p:extLst>
      <p:ext uri="{BB962C8B-B14F-4D97-AF65-F5344CB8AC3E}">
        <p14:creationId xmlns:p14="http://schemas.microsoft.com/office/powerpoint/2010/main" val="3169618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7B297-B5CC-4C4C-96A5-839883D82CC1}"/>
              </a:ext>
            </a:extLst>
          </p:cNvPr>
          <p:cNvSpPr/>
          <p:nvPr/>
        </p:nvSpPr>
        <p:spPr>
          <a:xfrm>
            <a:off x="304800" y="4648200"/>
            <a:ext cx="8458200" cy="14779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91166-C577-4342-80FF-3D0CC79F7191}"/>
              </a:ext>
            </a:extLst>
          </p:cNvPr>
          <p:cNvSpPr>
            <a:spLocks noGrp="1"/>
          </p:cNvSpPr>
          <p:nvPr>
            <p:ph type="title"/>
          </p:nvPr>
        </p:nvSpPr>
        <p:spPr>
          <a:xfrm>
            <a:off x="381000" y="160337"/>
            <a:ext cx="8229600" cy="1143000"/>
          </a:xfrm>
        </p:spPr>
        <p:txBody>
          <a:bodyPr/>
          <a:lstStyle/>
          <a:p>
            <a:r>
              <a:rPr lang="en-US" b="1" i="1" dirty="0"/>
              <a:t>The Merchant of Venice</a:t>
            </a:r>
          </a:p>
        </p:txBody>
      </p:sp>
      <p:sp>
        <p:nvSpPr>
          <p:cNvPr id="3" name="Content Placeholder 2">
            <a:extLst>
              <a:ext uri="{FF2B5EF4-FFF2-40B4-BE49-F238E27FC236}">
                <a16:creationId xmlns:a16="http://schemas.microsoft.com/office/drawing/2014/main" id="{44D027E0-B201-474C-B736-F896A544BCBF}"/>
              </a:ext>
            </a:extLst>
          </p:cNvPr>
          <p:cNvSpPr>
            <a:spLocks noGrp="1"/>
          </p:cNvSpPr>
          <p:nvPr>
            <p:ph idx="1"/>
          </p:nvPr>
        </p:nvSpPr>
        <p:spPr/>
        <p:txBody>
          <a:bodyPr>
            <a:normAutofit fontScale="92500" lnSpcReduction="10000"/>
          </a:bodyPr>
          <a:lstStyle/>
          <a:p>
            <a:r>
              <a:rPr lang="en-US" dirty="0"/>
              <a:t>Instead of charging interest, seemingly as a kind of joke, Shylock asks for a pound of Antonio's flesh if the loan isn't repaid within three months</a:t>
            </a:r>
          </a:p>
          <a:p>
            <a:r>
              <a:rPr lang="en-US" dirty="0"/>
              <a:t>News arrives that Antonio's ships have been lost at sea, and he is now bankrupt</a:t>
            </a:r>
          </a:p>
          <a:p>
            <a:r>
              <a:rPr lang="en-US" dirty="0"/>
              <a:t>Shylock demands his pound of flesh</a:t>
            </a:r>
          </a:p>
          <a:p>
            <a:endParaRPr lang="en-US" dirty="0"/>
          </a:p>
          <a:p>
            <a:pPr marL="0" indent="0">
              <a:buNone/>
            </a:pPr>
            <a:r>
              <a:rPr lang="en-US" dirty="0">
                <a:solidFill>
                  <a:srgbClr val="FF0000"/>
                </a:solidFill>
              </a:rPr>
              <a:t>WHY ARE WE TALKING ABOUT THE MERCHANT OF VENICE? This isn’t an English lit course!</a:t>
            </a:r>
          </a:p>
          <a:p>
            <a:endParaRPr lang="en-US" dirty="0"/>
          </a:p>
        </p:txBody>
      </p:sp>
    </p:spTree>
    <p:extLst>
      <p:ext uri="{BB962C8B-B14F-4D97-AF65-F5344CB8AC3E}">
        <p14:creationId xmlns:p14="http://schemas.microsoft.com/office/powerpoint/2010/main" val="755494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52509" y="4572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Focus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44497" y="1600200"/>
            <a:ext cx="8036719" cy="469567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Any resource can have other resources associated with it, usually to describe it in some way to facilitate finding it, interacting with it, or interpreting it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We can designate a resource as a primary one or as a description resource associated with it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Description resources are often called </a:t>
            </a:r>
            <a:r>
              <a:rPr lang="en-US" sz="2800" dirty="0">
                <a:solidFill>
                  <a:srgbClr val="FF0000"/>
                </a:solidFill>
              </a:rPr>
              <a:t>METADATA</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rPr>
              <a:t>Metadata </a:t>
            </a:r>
            <a:r>
              <a:rPr lang="en-US" sz="2800" dirty="0"/>
              <a:t>often defined as “data about data” but I do not like that definition </a:t>
            </a:r>
            <a:r>
              <a:rPr lang="en-US" sz="2800" dirty="0">
                <a:sym typeface="Wingdings" panose="05000000000000000000" pitchFamily="2" charset="2"/>
              </a:rPr>
              <a:t>  </a:t>
            </a:r>
            <a:r>
              <a:rPr lang="en-US" sz="2800" dirty="0">
                <a:solidFill>
                  <a:srgbClr val="FF0000"/>
                </a:solidFill>
              </a:rPr>
              <a:t>(We’ll talk about “Resource Description” on  February 8)</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107493205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533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Focus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181719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In library and information science the resource vs. description distinction is deeply embedded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In other domains it can be quite arbitrary, and "focus" is an important decision</a:t>
            </a:r>
          </a:p>
        </p:txBody>
      </p:sp>
    </p:spTree>
    <p:extLst>
      <p:ext uri="{BB962C8B-B14F-4D97-AF65-F5344CB8AC3E}">
        <p14:creationId xmlns:p14="http://schemas.microsoft.com/office/powerpoint/2010/main" val="9990522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Grp="1" noChangeArrowheads="1"/>
          </p:cNvSpPr>
          <p:nvPr>
            <p:ph type="title"/>
          </p:nvPr>
        </p:nvSpPr>
        <p:spPr>
          <a:xfrm>
            <a:off x="5134711" y="1295400"/>
            <a:ext cx="3733800"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4000" b="1" dirty="0"/>
              <a:t>Concert Ticket:</a:t>
            </a:r>
            <a:br>
              <a:rPr lang="en-US" altLang="en-US" sz="4000" b="1" dirty="0"/>
            </a:br>
            <a:r>
              <a:rPr lang="en-US" altLang="en-US" sz="4000" b="1" dirty="0"/>
              <a:t> A Resource Composed of Resource Descriptions</a:t>
            </a:r>
            <a:endParaRPr lang="en-US" altLang="en-US" sz="4000" b="1" dirty="0">
              <a:sym typeface="UC Berkeley OS Sign"/>
            </a:endParaRPr>
          </a:p>
        </p:txBody>
      </p:sp>
      <p:sp>
        <p:nvSpPr>
          <p:cNvPr id="14745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eaLnBrk="1" hangingPunct="1"/>
            <a:fld id="{892F1B34-09F7-4850-A172-533DF20AC023}" type="slidenum">
              <a:rPr lang="en-US" altLang="en-US" sz="1500">
                <a:solidFill>
                  <a:srgbClr val="002955"/>
                </a:solidFill>
                <a:latin typeface="UC Berkeley OS Sign"/>
                <a:ea typeface="MS PGothic" pitchFamily="34" charset="-128"/>
                <a:sym typeface="UC Berkeley OS Sign"/>
              </a:rPr>
              <a:pPr algn="ctr" eaLnBrk="1" hangingPunct="1"/>
              <a:t>47</a:t>
            </a:fld>
            <a:endParaRPr lang="en-US" altLang="en-US" sz="1500" dirty="0">
              <a:solidFill>
                <a:srgbClr val="002955"/>
              </a:solidFill>
              <a:latin typeface="UC Berkeley OS Sign"/>
              <a:ea typeface="MS PGothic" pitchFamily="34" charset="-128"/>
              <a:sym typeface="UC Berkeley OS Sign"/>
            </a:endParaRPr>
          </a:p>
        </p:txBody>
      </p:sp>
      <p:pic>
        <p:nvPicPr>
          <p:cNvPr id="147460"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457200"/>
            <a:ext cx="4495800" cy="5938482"/>
          </a:xfrm>
          <a:prstGeom prst="rect">
            <a:avLst/>
          </a:prstGeom>
          <a:noFill/>
          <a:ln w="9525">
            <a:noFill/>
            <a:miter lim="800000"/>
            <a:headEnd/>
            <a:tailEnd/>
          </a:ln>
        </p:spPr>
      </p:pic>
      <p:sp>
        <p:nvSpPr>
          <p:cNvPr id="3" name="TextBox 2"/>
          <p:cNvSpPr txBox="1"/>
          <p:nvPr/>
        </p:nvSpPr>
        <p:spPr>
          <a:xfrm>
            <a:off x="5125408" y="3681450"/>
            <a:ext cx="3743103" cy="2677656"/>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The distinction between resource and resource description is sometimes subtle and arbitrary</a:t>
            </a:r>
            <a:endParaRPr lang="en-US" sz="2800" dirty="0"/>
          </a:p>
        </p:txBody>
      </p:sp>
    </p:spTree>
    <p:extLst>
      <p:ext uri="{BB962C8B-B14F-4D97-AF65-F5344CB8AC3E}">
        <p14:creationId xmlns:p14="http://schemas.microsoft.com/office/powerpoint/2010/main" val="517504442"/>
      </p:ext>
    </p:extLst>
  </p:cSld>
  <p:clrMapOvr>
    <a:masterClrMapping/>
  </p:clrMapOvr>
  <p:transition advTm="1217"/>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Grp="1" noChangeArrowheads="1"/>
          </p:cNvSpPr>
          <p:nvPr>
            <p:ph type="title"/>
          </p:nvPr>
        </p:nvSpPr>
        <p:spPr>
          <a:xfrm>
            <a:off x="500063" y="482204"/>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4000" b="1" dirty="0"/>
              <a:t>Concert Calendar: A Resource Composed of Resource Descriptions</a:t>
            </a:r>
            <a:endParaRPr lang="en-US" altLang="en-US" sz="4000" b="1" dirty="0">
              <a:sym typeface="UC Berkeley OS Sign"/>
            </a:endParaRPr>
          </a:p>
        </p:txBody>
      </p:sp>
      <p:sp>
        <p:nvSpPr>
          <p:cNvPr id="14745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eaLnBrk="1" hangingPunct="1"/>
            <a:fld id="{892F1B34-09F7-4850-A172-533DF20AC023}" type="slidenum">
              <a:rPr lang="en-US" altLang="en-US" sz="1500">
                <a:solidFill>
                  <a:srgbClr val="002955"/>
                </a:solidFill>
                <a:latin typeface="UC Berkeley OS Sign"/>
                <a:ea typeface="MS PGothic" pitchFamily="34" charset="-128"/>
                <a:sym typeface="UC Berkeley OS Sign"/>
              </a:rPr>
              <a:pPr algn="ctr" eaLnBrk="1" hangingPunct="1"/>
              <a:t>48</a:t>
            </a:fld>
            <a:endParaRPr lang="en-US" altLang="en-US" sz="1500" dirty="0">
              <a:solidFill>
                <a:srgbClr val="002955"/>
              </a:solidFill>
              <a:latin typeface="UC Berkeley OS Sign"/>
              <a:ea typeface="MS PGothic" pitchFamily="34" charset="-128"/>
              <a:sym typeface="UC Berkeley OS Sign"/>
            </a:endParaRPr>
          </a:p>
        </p:txBody>
      </p:sp>
      <p:pic>
        <p:nvPicPr>
          <p:cNvPr id="147460"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0896" y="1980468"/>
            <a:ext cx="5559957" cy="4036865"/>
          </a:xfrm>
          <a:prstGeom prst="rect">
            <a:avLst/>
          </a:prstGeom>
          <a:noFill/>
          <a:ln w="9525">
            <a:noFill/>
            <a:miter lim="800000"/>
            <a:headEnd/>
            <a:tailEnd/>
          </a:ln>
        </p:spPr>
      </p:pic>
      <p:sp>
        <p:nvSpPr>
          <p:cNvPr id="2" name="Rectangle 1"/>
          <p:cNvSpPr/>
          <p:nvPr/>
        </p:nvSpPr>
        <p:spPr>
          <a:xfrm>
            <a:off x="5867805" y="2367172"/>
            <a:ext cx="3166170" cy="3263457"/>
          </a:xfrm>
          <a:prstGeom prst="rect">
            <a:avLst/>
          </a:prstGeom>
        </p:spPr>
        <p:txBody>
          <a:bodyPr wrap="square">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ym typeface="Arial" pitchFamily="34" charset="0"/>
              </a:rPr>
              <a:t>A resource description is also a resource from the perspective of any other resource that uses it, ad infinitum  (TDO 4.2.4, 4.2.5)</a:t>
            </a:r>
            <a:endParaRPr lang="en-US" sz="2800" dirty="0">
              <a:sym typeface="Wingdings" panose="05000000000000000000" pitchFamily="2" charset="2"/>
            </a:endParaRPr>
          </a:p>
        </p:txBody>
      </p:sp>
      <p:sp>
        <p:nvSpPr>
          <p:cNvPr id="3" name="TextBox 2"/>
          <p:cNvSpPr txBox="1"/>
          <p:nvPr/>
        </p:nvSpPr>
        <p:spPr>
          <a:xfrm>
            <a:off x="2057400" y="6324600"/>
            <a:ext cx="5715000" cy="369332"/>
          </a:xfrm>
          <a:prstGeom prst="rect">
            <a:avLst/>
          </a:prstGeom>
          <a:noFill/>
        </p:spPr>
        <p:txBody>
          <a:bodyPr wrap="square" rtlCol="0">
            <a:spAutoFit/>
          </a:bodyPr>
          <a:lstStyle/>
          <a:p>
            <a:r>
              <a:rPr lang="en-US" dirty="0"/>
              <a:t>Ticketmaster Festival Guide   23 October 2017</a:t>
            </a:r>
          </a:p>
        </p:txBody>
      </p:sp>
    </p:spTree>
    <p:extLst>
      <p:ext uri="{BB962C8B-B14F-4D97-AF65-F5344CB8AC3E}">
        <p14:creationId xmlns:p14="http://schemas.microsoft.com/office/powerpoint/2010/main" val="1352758618"/>
      </p:ext>
    </p:extLst>
  </p:cSld>
  <p:clrMapOvr>
    <a:masterClrMapping/>
  </p:clrMapOvr>
  <p:transition advTm="1217"/>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Agency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447800"/>
            <a:ext cx="8036719" cy="605155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Traditional organizing systems contain tangible and static resources that must be acted upon or interacted with to produce an effect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Active resource create effects or value on their own, sometimes when then initiate interactions with static or passive resources.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Sensors, web-based services, information feeds are active resources that often are combined to implement business processes or business models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People are almost always active resources that initiate interactions, especially with each other </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17966821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What is a Resource?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371600"/>
            <a:ext cx="8036719" cy="501653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dirty="0">
                <a:solidFill>
                  <a:srgbClr val="FF0000"/>
                </a:solidFill>
              </a:rPr>
              <a:t>RESOURCES ARE WHAT WE ORGANIZE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When you look at, refer to, or pick up a natural physical object, it usually seems that it is "one thing"</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But many things have highly visible parts or internal structures, and we must consider whether to treat them as assemblies or aggregations of these separate things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For digital and computational resources, it is much harder to know how many parts we can or should identify</a:t>
            </a:r>
          </a:p>
          <a:p>
            <a:endParaRPr lang="en-US" sz="2800" dirty="0"/>
          </a:p>
        </p:txBody>
      </p:sp>
    </p:spTree>
    <p:extLst>
      <p:ext uri="{BB962C8B-B14F-4D97-AF65-F5344CB8AC3E}">
        <p14:creationId xmlns:p14="http://schemas.microsoft.com/office/powerpoint/2010/main" val="336832693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sym typeface="UC Berkeley OS Sign"/>
              </a:rPr>
              <a:t>Active / Operant / Smart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905000"/>
            <a:ext cx="8036719" cy="3961499"/>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2400" dirty="0">
                <a:latin typeface="UC Berkeley OS Sign"/>
                <a:cs typeface="Arial" pitchFamily="34" charset="0"/>
                <a:sym typeface="Arial" pitchFamily="34" charset="0"/>
              </a:rPr>
              <a:t>“Smart” is a commonly used description of resources that can exploit sensing,  computing, and communication capabilities</a:t>
            </a:r>
          </a:p>
          <a:p>
            <a:pPr marL="342900" indent="-342900" eaLnBrk="0" fontAlgn="base" hangingPunct="0">
              <a:lnSpc>
                <a:spcPct val="93000"/>
              </a:lnSpc>
              <a:spcBef>
                <a:spcPts val="1800"/>
              </a:spcBef>
              <a:spcAft>
                <a:spcPct val="0"/>
              </a:spcAft>
              <a:buFontTx/>
              <a:buChar char="•"/>
            </a:pPr>
            <a:r>
              <a:rPr lang="en-US" sz="2400" dirty="0">
                <a:latin typeface="UC Berkeley OS Sign"/>
                <a:cs typeface="Arial" pitchFamily="34" charset="0"/>
                <a:sym typeface="Arial" pitchFamily="34" charset="0"/>
              </a:rPr>
              <a:t>Virtually any product that uses electricity  - toys, coffeemakers, cars, medical diagnostic machines - possesses inherent data processing capabilities. Each has a wealth of information about its current status, usage history, and performance</a:t>
            </a:r>
          </a:p>
          <a:p>
            <a:pPr marL="342900" indent="-342900" eaLnBrk="0" fontAlgn="base" hangingPunct="0">
              <a:lnSpc>
                <a:spcPct val="93000"/>
              </a:lnSpc>
              <a:spcBef>
                <a:spcPts val="1800"/>
              </a:spcBef>
              <a:spcAft>
                <a:spcPct val="0"/>
              </a:spcAft>
              <a:buFontTx/>
              <a:buChar char="•"/>
            </a:pPr>
            <a:r>
              <a:rPr lang="en-US" sz="2400" dirty="0">
                <a:latin typeface="UC Berkeley OS Sign"/>
                <a:cs typeface="Arial" pitchFamily="34" charset="0"/>
                <a:sym typeface="Arial" pitchFamily="34" charset="0"/>
              </a:rPr>
              <a:t>A “smart” resource with an IP address is said to be part of the “Internet of Things”</a:t>
            </a:r>
          </a:p>
        </p:txBody>
      </p:sp>
    </p:spTree>
    <p:extLst>
      <p:ext uri="{BB962C8B-B14F-4D97-AF65-F5344CB8AC3E}">
        <p14:creationId xmlns:p14="http://schemas.microsoft.com/office/powerpoint/2010/main" val="20593092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00"/>
            <a:ext cx="7772400" cy="1470025"/>
          </a:xfrm>
        </p:spPr>
        <p:txBody>
          <a:bodyPr>
            <a:normAutofit/>
          </a:bodyPr>
          <a:lstStyle/>
          <a:p>
            <a:r>
              <a:rPr lang="en-US" sz="5400" b="1" dirty="0"/>
              <a:t>Document Resources</a:t>
            </a:r>
          </a:p>
        </p:txBody>
      </p:sp>
    </p:spTree>
    <p:extLst>
      <p:ext uri="{BB962C8B-B14F-4D97-AF65-F5344CB8AC3E}">
        <p14:creationId xmlns:p14="http://schemas.microsoft.com/office/powerpoint/2010/main" val="1726357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71"/>
            <a:ext cx="8229600" cy="1711770"/>
          </a:xfrm>
        </p:spPr>
        <p:txBody>
          <a:bodyPr>
            <a:noAutofit/>
          </a:bodyPr>
          <a:lstStyle/>
          <a:p>
            <a:r>
              <a:rPr lang="en-US" b="1" dirty="0"/>
              <a:t>Analyzing Documents – </a:t>
            </a:r>
            <a:br>
              <a:rPr lang="en-US" b="1" dirty="0"/>
            </a:br>
            <a:r>
              <a:rPr lang="en-US" b="1" dirty="0"/>
              <a:t>3 Types of Information</a:t>
            </a:r>
            <a:br>
              <a:rPr lang="en-US" b="1" dirty="0"/>
            </a:br>
            <a:endParaRPr lang="en-US" b="1" dirty="0"/>
          </a:p>
        </p:txBody>
      </p:sp>
      <p:sp>
        <p:nvSpPr>
          <p:cNvPr id="3" name="Rectangle 2"/>
          <p:cNvSpPr/>
          <p:nvPr/>
        </p:nvSpPr>
        <p:spPr>
          <a:xfrm>
            <a:off x="-9144" y="1580777"/>
            <a:ext cx="5286890" cy="5016758"/>
          </a:xfrm>
          <a:prstGeom prst="rect">
            <a:avLst/>
          </a:prstGeom>
        </p:spPr>
        <p:txBody>
          <a:bodyPr wrap="square">
            <a:spAutoFit/>
          </a:bodyPr>
          <a:lstStyle/>
          <a:p>
            <a:pPr marL="742950" lvl="1" indent="-285750">
              <a:buFont typeface="Arial" panose="020B0604020202020204" pitchFamily="34" charset="0"/>
              <a:buChar char="•"/>
            </a:pPr>
            <a:r>
              <a:rPr lang="en-US" sz="3200" i="1" dirty="0"/>
              <a:t>Content</a:t>
            </a:r>
            <a:r>
              <a:rPr lang="en-US" sz="3200" dirty="0"/>
              <a:t> – "what does it mean" information</a:t>
            </a:r>
            <a:br>
              <a:rPr lang="en-US" sz="3200" dirty="0"/>
            </a:br>
            <a:endParaRPr lang="en-US" sz="3200" dirty="0"/>
          </a:p>
          <a:p>
            <a:pPr marL="742950" lvl="1" indent="-285750">
              <a:buFont typeface="Arial" panose="020B0604020202020204" pitchFamily="34" charset="0"/>
              <a:buChar char="•"/>
            </a:pPr>
            <a:r>
              <a:rPr lang="en-US" sz="3200" i="1" dirty="0"/>
              <a:t>Structure</a:t>
            </a:r>
            <a:r>
              <a:rPr lang="en-US" sz="3200" dirty="0"/>
              <a:t> – "where is it" or "how it is organized or assembled" information</a:t>
            </a:r>
            <a:br>
              <a:rPr lang="en-US" sz="3200" dirty="0"/>
            </a:br>
            <a:endParaRPr lang="en-US" sz="3200" dirty="0"/>
          </a:p>
          <a:p>
            <a:pPr marL="742950" lvl="1" indent="-285750">
              <a:buFont typeface="Arial" panose="020B0604020202020204" pitchFamily="34" charset="0"/>
              <a:buChar char="•"/>
            </a:pPr>
            <a:r>
              <a:rPr lang="en-US" sz="3200" i="1" dirty="0"/>
              <a:t>Presentation</a:t>
            </a:r>
            <a:r>
              <a:rPr lang="en-US" sz="3200" dirty="0"/>
              <a:t> – "how does it look" or "how is it displayed" information</a:t>
            </a:r>
          </a:p>
        </p:txBody>
      </p:sp>
      <p:pic>
        <p:nvPicPr>
          <p:cNvPr id="4" name="Picture 3"/>
          <p:cNvPicPr>
            <a:picLocks noChangeAspect="1"/>
          </p:cNvPicPr>
          <p:nvPr/>
        </p:nvPicPr>
        <p:blipFill>
          <a:blip r:embed="rId3"/>
          <a:stretch>
            <a:fillRect/>
          </a:stretch>
        </p:blipFill>
        <p:spPr>
          <a:xfrm>
            <a:off x="5295855" y="1807918"/>
            <a:ext cx="3561454" cy="4562475"/>
          </a:xfrm>
          <a:prstGeom prst="rect">
            <a:avLst/>
          </a:prstGeom>
        </p:spPr>
      </p:pic>
    </p:spTree>
    <p:extLst>
      <p:ext uri="{BB962C8B-B14F-4D97-AF65-F5344CB8AC3E}">
        <p14:creationId xmlns:p14="http://schemas.microsoft.com/office/powerpoint/2010/main" val="730134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b="1" dirty="0"/>
              <a:t>Document Analysis</a:t>
            </a:r>
          </a:p>
        </p:txBody>
      </p:sp>
      <p:sp>
        <p:nvSpPr>
          <p:cNvPr id="3" name="Content Placeholder 2"/>
          <p:cNvSpPr>
            <a:spLocks noGrp="1"/>
          </p:cNvSpPr>
          <p:nvPr>
            <p:ph idx="1"/>
          </p:nvPr>
        </p:nvSpPr>
        <p:spPr>
          <a:xfrm>
            <a:off x="266700" y="1153160"/>
            <a:ext cx="8458200" cy="4525963"/>
          </a:xfrm>
        </p:spPr>
        <p:txBody>
          <a:bodyPr>
            <a:noAutofit/>
          </a:bodyPr>
          <a:lstStyle/>
          <a:p>
            <a:r>
              <a:rPr lang="en-US" sz="3000" dirty="0"/>
              <a:t>“Document analysis” is the process of extracting or disentangling the presentational, structural, and content components from a collection of documents</a:t>
            </a:r>
          </a:p>
          <a:p>
            <a:r>
              <a:rPr lang="en-US" sz="3000" b="1" i="1" dirty="0">
                <a:solidFill>
                  <a:srgbClr val="FF0000"/>
                </a:solidFill>
              </a:rPr>
              <a:t>The goal is a conceptual model that satisfies the information requirements (often “interactions”) for some specified context of use</a:t>
            </a:r>
          </a:p>
          <a:p>
            <a:r>
              <a:rPr lang="en-US" sz="3000" dirty="0"/>
              <a:t>Content is more fundamental than structure, which is more fundamental than presentation; but you “peel the document onions” by starting with the presentation layer</a:t>
            </a:r>
          </a:p>
        </p:txBody>
      </p:sp>
    </p:spTree>
    <p:extLst>
      <p:ext uri="{BB962C8B-B14F-4D97-AF65-F5344CB8AC3E}">
        <p14:creationId xmlns:p14="http://schemas.microsoft.com/office/powerpoint/2010/main" val="1968673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B3FE33C-AB17-4827-84E8-2A34AA90B4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48288"/>
            <a:ext cx="5543330" cy="6481112"/>
          </a:xfrm>
        </p:spPr>
      </p:pic>
      <p:sp>
        <p:nvSpPr>
          <p:cNvPr id="7" name="Title 6">
            <a:extLst>
              <a:ext uri="{FF2B5EF4-FFF2-40B4-BE49-F238E27FC236}">
                <a16:creationId xmlns:a16="http://schemas.microsoft.com/office/drawing/2014/main" id="{A403DF2B-2E23-4D0A-9A9B-038E7DE336E3}"/>
              </a:ext>
            </a:extLst>
          </p:cNvPr>
          <p:cNvSpPr>
            <a:spLocks noGrp="1"/>
          </p:cNvSpPr>
          <p:nvPr>
            <p:ph type="title"/>
          </p:nvPr>
        </p:nvSpPr>
        <p:spPr>
          <a:xfrm>
            <a:off x="5257800" y="2857500"/>
            <a:ext cx="4267200" cy="1143000"/>
          </a:xfrm>
        </p:spPr>
        <p:txBody>
          <a:bodyPr>
            <a:normAutofit fontScale="90000"/>
          </a:bodyPr>
          <a:lstStyle/>
          <a:p>
            <a:r>
              <a:rPr lang="en-US" dirty="0"/>
              <a:t>Peeling</a:t>
            </a:r>
            <a:br>
              <a:rPr lang="en-US" dirty="0"/>
            </a:br>
            <a:r>
              <a:rPr lang="en-US" dirty="0"/>
              <a:t> the</a:t>
            </a:r>
            <a:br>
              <a:rPr lang="en-US" dirty="0"/>
            </a:br>
            <a:r>
              <a:rPr lang="en-US" dirty="0"/>
              <a:t> Document</a:t>
            </a:r>
            <a:br>
              <a:rPr lang="en-US" dirty="0"/>
            </a:br>
            <a:r>
              <a:rPr lang="en-US" dirty="0"/>
              <a:t> Onion</a:t>
            </a:r>
          </a:p>
        </p:txBody>
      </p:sp>
    </p:spTree>
    <p:extLst>
      <p:ext uri="{BB962C8B-B14F-4D97-AF65-F5344CB8AC3E}">
        <p14:creationId xmlns:p14="http://schemas.microsoft.com/office/powerpoint/2010/main" val="2404691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Presentation Information</a:t>
            </a:r>
          </a:p>
        </p:txBody>
      </p:sp>
      <p:sp>
        <p:nvSpPr>
          <p:cNvPr id="3" name="Content Placeholder 2"/>
          <p:cNvSpPr>
            <a:spLocks noGrp="1"/>
          </p:cNvSpPr>
          <p:nvPr>
            <p:ph idx="1"/>
          </p:nvPr>
        </p:nvSpPr>
        <p:spPr>
          <a:xfrm>
            <a:off x="533400" y="1600200"/>
            <a:ext cx="7467600" cy="4525963"/>
          </a:xfrm>
        </p:spPr>
        <p:txBody>
          <a:bodyPr>
            <a:normAutofit fontScale="92500" lnSpcReduction="10000"/>
          </a:bodyPr>
          <a:lstStyle/>
          <a:p>
            <a:r>
              <a:rPr lang="en-US" dirty="0"/>
              <a:t>Human-oriented attributes for visual (or other sensory) differentiation (type font, type size, color, background, indentation, pitch, ...)</a:t>
            </a:r>
          </a:p>
          <a:p>
            <a:r>
              <a:rPr lang="en-US" dirty="0"/>
              <a:t>Implementation specific (e.g., Web vs print vs auditory)</a:t>
            </a:r>
          </a:p>
          <a:p>
            <a:r>
              <a:rPr lang="en-US" dirty="0"/>
              <a:t>Sometimes called the “presentation layer” because in digital documents it is imposed or attached to the content with a style sheet or software transform</a:t>
            </a:r>
          </a:p>
        </p:txBody>
      </p:sp>
    </p:spTree>
    <p:extLst>
      <p:ext uri="{BB962C8B-B14F-4D97-AF65-F5344CB8AC3E}">
        <p14:creationId xmlns:p14="http://schemas.microsoft.com/office/powerpoint/2010/main" val="3127477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434" y="1905000"/>
            <a:ext cx="8957132" cy="4797552"/>
          </a:xfrm>
          <a:prstGeom prst="rect">
            <a:avLst/>
          </a:prstGeom>
        </p:spPr>
      </p:pic>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Presentation Information</a:t>
            </a:r>
          </a:p>
        </p:txBody>
      </p:sp>
    </p:spTree>
    <p:extLst>
      <p:ext uri="{BB962C8B-B14F-4D97-AF65-F5344CB8AC3E}">
        <p14:creationId xmlns:p14="http://schemas.microsoft.com/office/powerpoint/2010/main" val="1909955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Structure Information</a:t>
            </a:r>
          </a:p>
        </p:txBody>
      </p:sp>
      <p:sp>
        <p:nvSpPr>
          <p:cNvPr id="3" name="Content Placeholder 2"/>
          <p:cNvSpPr>
            <a:spLocks noGrp="1"/>
          </p:cNvSpPr>
          <p:nvPr>
            <p:ph idx="1"/>
          </p:nvPr>
        </p:nvSpPr>
        <p:spPr/>
        <p:txBody>
          <a:bodyPr>
            <a:normAutofit fontScale="92500" lnSpcReduction="10000"/>
          </a:bodyPr>
          <a:lstStyle/>
          <a:p>
            <a:r>
              <a:rPr lang="en-US" dirty="0"/>
              <a:t>The "where is it ..." information</a:t>
            </a:r>
          </a:p>
          <a:p>
            <a:r>
              <a:rPr lang="en-US" dirty="0"/>
              <a:t>Physical piece of a document (e.g., table, section, title, header, footer)</a:t>
            </a:r>
          </a:p>
          <a:p>
            <a:r>
              <a:rPr lang="en-US" dirty="0"/>
              <a:t>Structure provides the hierarchical "skeleton" or "scaffold" into which content is arranged</a:t>
            </a:r>
          </a:p>
          <a:p>
            <a:r>
              <a:rPr lang="en-US" dirty="0"/>
              <a:t>The structure also provides a framework for presentation</a:t>
            </a:r>
          </a:p>
          <a:p>
            <a:r>
              <a:rPr lang="en-US" dirty="0"/>
              <a:t>Structures are often hierarchical - one structure can contain others</a:t>
            </a:r>
          </a:p>
          <a:p>
            <a:endParaRPr lang="en-US" dirty="0"/>
          </a:p>
        </p:txBody>
      </p:sp>
    </p:spTree>
    <p:extLst>
      <p:ext uri="{BB962C8B-B14F-4D97-AF65-F5344CB8AC3E}">
        <p14:creationId xmlns:p14="http://schemas.microsoft.com/office/powerpoint/2010/main" val="1662789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990600"/>
            <a:ext cx="8546123" cy="5638800"/>
          </a:xfrm>
          <a:prstGeom prst="rect">
            <a:avLst/>
          </a:prstGeom>
        </p:spPr>
      </p:pic>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Structure Information</a:t>
            </a:r>
          </a:p>
        </p:txBody>
      </p:sp>
    </p:spTree>
    <p:extLst>
      <p:ext uri="{BB962C8B-B14F-4D97-AF65-F5344CB8AC3E}">
        <p14:creationId xmlns:p14="http://schemas.microsoft.com/office/powerpoint/2010/main" val="3869380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Content Information</a:t>
            </a:r>
          </a:p>
        </p:txBody>
      </p:sp>
      <p:sp>
        <p:nvSpPr>
          <p:cNvPr id="3" name="Content Placeholder 2"/>
          <p:cNvSpPr>
            <a:spLocks noGrp="1"/>
          </p:cNvSpPr>
          <p:nvPr>
            <p:ph idx="1"/>
          </p:nvPr>
        </p:nvSpPr>
        <p:spPr/>
        <p:txBody>
          <a:bodyPr/>
          <a:lstStyle/>
          <a:p>
            <a:r>
              <a:rPr lang="en-US" dirty="0"/>
              <a:t>Content information is the "nouns" in our documents or sets of data – things like "topic," "summary," "name," "address," "price"</a:t>
            </a:r>
          </a:p>
          <a:p>
            <a:r>
              <a:rPr lang="en-US" dirty="0"/>
              <a:t>This is the "what is it..." information</a:t>
            </a:r>
          </a:p>
          <a:p>
            <a:endParaRPr lang="en-US" dirty="0"/>
          </a:p>
        </p:txBody>
      </p:sp>
    </p:spTree>
    <p:extLst>
      <p:ext uri="{BB962C8B-B14F-4D97-AF65-F5344CB8AC3E}">
        <p14:creationId xmlns:p14="http://schemas.microsoft.com/office/powerpoint/2010/main" val="384379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615995" y="152400"/>
            <a:ext cx="6171530" cy="893248"/>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When “Thingness” Is Easy</a:t>
            </a:r>
          </a:p>
        </p:txBody>
      </p:sp>
      <p:sp>
        <p:nvSpPr>
          <p:cNvPr id="2969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fld id="{3B9DB3E3-68DC-4616-921E-9097AE825FF2}" type="slidenum">
              <a:rPr lang="en-US" sz="1125">
                <a:solidFill>
                  <a:srgbClr val="002955"/>
                </a:solidFill>
                <a:latin typeface="UC Berkeley OS Sign"/>
                <a:ea typeface="MS PGothic" pitchFamily="34" charset="-128"/>
                <a:sym typeface="UC Berkeley OS Sign"/>
              </a:rPr>
              <a:pPr algn="ctr"/>
              <a:t>6</a:t>
            </a:fld>
            <a:endParaRPr lang="en-US" sz="1125"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447800"/>
            <a:ext cx="8077200" cy="4292930"/>
          </a:xfrm>
          <a:prstGeom prst="rect">
            <a:avLst/>
          </a:prstGeom>
          <a:noFill/>
          <a:ln w="9525">
            <a:noFill/>
            <a:miter lim="800000"/>
            <a:headEnd/>
            <a:tailEnd/>
          </a:ln>
        </p:spPr>
        <p:txBody>
          <a:bodyPr wrap="square" lIns="48218" tIns="24110" rIns="48218" bIns="2411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Some of the “thingness” of physical objects directly follows from the “automatic sensemaking” performed by our sensory systems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The boundaries between physical things are enhanced by human perceptual and interaction mechanisms; edge enhancement, object permanence, etc. </a:t>
            </a:r>
          </a:p>
        </p:txBody>
      </p:sp>
    </p:spTree>
    <p:extLst>
      <p:ext uri="{BB962C8B-B14F-4D97-AF65-F5344CB8AC3E}">
        <p14:creationId xmlns:p14="http://schemas.microsoft.com/office/powerpoint/2010/main" val="94539828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905000"/>
            <a:ext cx="8382000" cy="4815192"/>
          </a:xfrm>
          <a:prstGeom prst="rect">
            <a:avLst/>
          </a:prstGeom>
        </p:spPr>
      </p:pic>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Content Information</a:t>
            </a:r>
          </a:p>
        </p:txBody>
      </p:sp>
    </p:spTree>
    <p:extLst>
      <p:ext uri="{BB962C8B-B14F-4D97-AF65-F5344CB8AC3E}">
        <p14:creationId xmlns:p14="http://schemas.microsoft.com/office/powerpoint/2010/main" val="2721973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Correlating Presentation Information</a:t>
            </a:r>
          </a:p>
        </p:txBody>
      </p:sp>
      <p:sp>
        <p:nvSpPr>
          <p:cNvPr id="3" name="Content Placeholder 2"/>
          <p:cNvSpPr>
            <a:spLocks noGrp="1"/>
          </p:cNvSpPr>
          <p:nvPr>
            <p:ph idx="1"/>
          </p:nvPr>
        </p:nvSpPr>
        <p:spPr>
          <a:xfrm>
            <a:off x="457200" y="1828800"/>
            <a:ext cx="8229600" cy="4525963"/>
          </a:xfrm>
        </p:spPr>
        <p:txBody>
          <a:bodyPr>
            <a:normAutofit/>
          </a:bodyPr>
          <a:lstStyle/>
          <a:p>
            <a:r>
              <a:rPr lang="en-US" dirty="0"/>
              <a:t>Good user interface design correlates presentation information with structural or content information for documents </a:t>
            </a:r>
            <a:r>
              <a:rPr lang="en-US" b="1" i="1" u="sng" dirty="0">
                <a:solidFill>
                  <a:srgbClr val="FF0000"/>
                </a:solidFill>
              </a:rPr>
              <a:t>used by people</a:t>
            </a:r>
          </a:p>
        </p:txBody>
      </p:sp>
    </p:spTree>
    <p:extLst>
      <p:ext uri="{BB962C8B-B14F-4D97-AF65-F5344CB8AC3E}">
        <p14:creationId xmlns:p14="http://schemas.microsoft.com/office/powerpoint/2010/main" val="4187507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190500" y="274638"/>
            <a:ext cx="8534400" cy="6126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7" name="Content Placeholder 2">
            <a:extLst>
              <a:ext uri="{FF2B5EF4-FFF2-40B4-BE49-F238E27FC236}">
                <a16:creationId xmlns:a16="http://schemas.microsoft.com/office/drawing/2014/main" id="{D34BD563-0F7F-4B24-AF0E-79CF716D0B86}"/>
              </a:ext>
            </a:extLst>
          </p:cNvPr>
          <p:cNvSpPr>
            <a:spLocks noGrp="1"/>
          </p:cNvSpPr>
          <p:nvPr>
            <p:ph idx="1"/>
          </p:nvPr>
        </p:nvSpPr>
        <p:spPr>
          <a:xfrm>
            <a:off x="723900" y="2133600"/>
            <a:ext cx="7696200" cy="3840163"/>
          </a:xfrm>
        </p:spPr>
        <p:txBody>
          <a:bodyPr>
            <a:normAutofit/>
          </a:bodyPr>
          <a:lstStyle/>
          <a:p>
            <a:r>
              <a:rPr lang="en-US" sz="4000" dirty="0"/>
              <a:t>What are some of the rules or design guidelines for typography and UI design that reinforce the structural and content distinctions? </a:t>
            </a:r>
          </a:p>
          <a:p>
            <a:pPr eaLnBrk="0" hangingPunct="0">
              <a:lnSpc>
                <a:spcPct val="93000"/>
              </a:lnSpc>
              <a:spcBef>
                <a:spcPts val="1266"/>
              </a:spcBef>
              <a:defRPr/>
            </a:pPr>
            <a:endParaRPr lang="en-US" sz="3900" i="1" kern="0" dirty="0">
              <a:latin typeface="UC Berkeley OS Sign"/>
            </a:endParaRPr>
          </a:p>
          <a:p>
            <a:pPr marL="0" indent="0" algn="ctr" eaLnBrk="0" hangingPunct="0">
              <a:lnSpc>
                <a:spcPct val="93000"/>
              </a:lnSpc>
              <a:spcBef>
                <a:spcPts val="1266"/>
              </a:spcBef>
              <a:buNone/>
              <a:defRPr/>
            </a:pPr>
            <a:endParaRPr lang="en-US" sz="8000" b="1" i="1" kern="0" dirty="0">
              <a:latin typeface="UC Berkeley OS Sign"/>
            </a:endParaRPr>
          </a:p>
          <a:p>
            <a:pPr marL="0" indent="0" eaLnBrk="0" hangingPunct="0">
              <a:lnSpc>
                <a:spcPct val="93000"/>
              </a:lnSpc>
              <a:spcBef>
                <a:spcPts val="1266"/>
              </a:spcBef>
              <a:buNone/>
              <a:defRPr/>
            </a:pPr>
            <a:endParaRPr lang="en-US" sz="8000" kern="0" dirty="0">
              <a:latin typeface="UC Berkeley OS Sign"/>
            </a:endParaRPr>
          </a:p>
          <a:p>
            <a:pPr marL="457200" lvl="1"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874434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1143000"/>
          </a:xfrm>
        </p:spPr>
        <p:txBody>
          <a:bodyPr>
            <a:normAutofit/>
          </a:bodyPr>
          <a:lstStyle/>
          <a:p>
            <a:r>
              <a:rPr lang="en-US" b="1" dirty="0"/>
              <a:t> The Document Type Spectrum</a:t>
            </a:r>
          </a:p>
        </p:txBody>
      </p:sp>
      <p:pic>
        <p:nvPicPr>
          <p:cNvPr id="2050" name="Picture 2" descr="C:\Users\glushko\Dropbox\TDO-Restart (1)\DocBook\figs\print\Figure3-2-Replacement.png"/>
          <p:cNvPicPr>
            <a:picLocks noChangeAspect="1" noChangeArrowheads="1"/>
          </p:cNvPicPr>
          <p:nvPr/>
        </p:nvPicPr>
        <p:blipFill>
          <a:blip r:embed="rId3" cstate="print"/>
          <a:srcRect/>
          <a:stretch>
            <a:fillRect/>
          </a:stretch>
        </p:blipFill>
        <p:spPr bwMode="auto">
          <a:xfrm>
            <a:off x="17288" y="942602"/>
            <a:ext cx="8898112" cy="2743200"/>
          </a:xfrm>
          <a:prstGeom prst="rect">
            <a:avLst/>
          </a:prstGeom>
          <a:noFill/>
        </p:spPr>
      </p:pic>
      <p:sp>
        <p:nvSpPr>
          <p:cNvPr id="3" name="Rectangle 2"/>
          <p:cNvSpPr/>
          <p:nvPr/>
        </p:nvSpPr>
        <p:spPr>
          <a:xfrm>
            <a:off x="152400" y="3685802"/>
            <a:ext cx="9067800" cy="2784865"/>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Different domains or types of documents can be distinguished according to the extent to which their content is semantically prescribed, by the amount of internal structure, and by the correlations of their presentation and for­matting to their content and structure</a:t>
            </a:r>
          </a:p>
          <a:p>
            <a:pPr marL="342900" indent="-342900" eaLnBrk="0" fontAlgn="base" hangingPunct="0">
              <a:lnSpc>
                <a:spcPct val="93000"/>
              </a:lnSpc>
              <a:spcBef>
                <a:spcPts val="1800"/>
              </a:spcBef>
              <a:spcAft>
                <a:spcPct val="0"/>
              </a:spcAft>
              <a:buFont typeface="Arial" pitchFamily="34" charset="0"/>
              <a:buChar char="•"/>
            </a:pPr>
            <a:r>
              <a:rPr lang="en-US" sz="3200" b="1" i="1" dirty="0">
                <a:solidFill>
                  <a:srgbClr val="FF0000"/>
                </a:solidFill>
                <a:latin typeface="UC Berkeley OS Sign"/>
                <a:cs typeface="Arial" pitchFamily="34" charset="0"/>
                <a:sym typeface="Arial" pitchFamily="34" charset="0"/>
              </a:rPr>
              <a:t>Documents and data fall on a continuum</a:t>
            </a:r>
          </a:p>
        </p:txBody>
      </p:sp>
      <p:pic>
        <p:nvPicPr>
          <p:cNvPr id="4" name="Picture 3">
            <a:extLst>
              <a:ext uri="{FF2B5EF4-FFF2-40B4-BE49-F238E27FC236}">
                <a16:creationId xmlns:a16="http://schemas.microsoft.com/office/drawing/2014/main" id="{B6962601-22D2-4273-8992-7B7A5B3A65D1}"/>
              </a:ext>
            </a:extLst>
          </p:cNvPr>
          <p:cNvPicPr>
            <a:picLocks noChangeAspect="1"/>
          </p:cNvPicPr>
          <p:nvPr/>
        </p:nvPicPr>
        <p:blipFill>
          <a:blip r:embed="rId4"/>
          <a:stretch>
            <a:fillRect/>
          </a:stretch>
        </p:blipFill>
        <p:spPr>
          <a:xfrm>
            <a:off x="228600" y="256057"/>
            <a:ext cx="859611" cy="865707"/>
          </a:xfrm>
          <a:prstGeom prst="rect">
            <a:avLst/>
          </a:prstGeom>
        </p:spPr>
      </p:pic>
    </p:spTree>
    <p:extLst>
      <p:ext uri="{BB962C8B-B14F-4D97-AF65-F5344CB8AC3E}">
        <p14:creationId xmlns:p14="http://schemas.microsoft.com/office/powerpoint/2010/main" val="2031937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The Spectrum of Structure</a:t>
            </a:r>
            <a:endParaRPr lang="en-US" sz="3400"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1000" y="1066800"/>
            <a:ext cx="8493865" cy="5165675"/>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NARRATIVE documents typically have relatively little internal structure (primary users are people)</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HYBRID document types are often called "semi-structured“  because they have more structure than narrative ones but less than transactional ones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TRANSACTIONAL documents are completely and regularly structured because they contain many specific information components that are distinguished by their content type (primary “users” are software programs)</a:t>
            </a: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350477100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30567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Digital Format Matters!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65</a:t>
            </a:fld>
            <a:endParaRPr lang="en-US" sz="1500" dirty="0">
              <a:solidFill>
                <a:srgbClr val="002955"/>
              </a:solidFill>
              <a:latin typeface="UC Berkeley OS Sign"/>
              <a:ea typeface="MS PGothic" pitchFamily="34" charset="-128"/>
              <a:sym typeface="UC Berkeley OS Sign"/>
            </a:endParaRPr>
          </a:p>
        </p:txBody>
      </p:sp>
      <p:pic>
        <p:nvPicPr>
          <p:cNvPr id="8" name="Picture 7" descr="ch3.1-350dpi.png"/>
          <p:cNvPicPr>
            <a:picLocks noChangeAspect="1"/>
          </p:cNvPicPr>
          <p:nvPr/>
        </p:nvPicPr>
        <p:blipFill>
          <a:blip r:embed="rId3" cstate="print"/>
          <a:stretch>
            <a:fillRect/>
          </a:stretch>
        </p:blipFill>
        <p:spPr>
          <a:xfrm>
            <a:off x="845978" y="1066800"/>
            <a:ext cx="6748339" cy="5486400"/>
          </a:xfrm>
          <a:prstGeom prst="rect">
            <a:avLst/>
          </a:prstGeom>
        </p:spPr>
      </p:pic>
      <p:sp>
        <p:nvSpPr>
          <p:cNvPr id="2" name="Rectangle 1"/>
          <p:cNvSpPr/>
          <p:nvPr/>
        </p:nvSpPr>
        <p:spPr>
          <a:xfrm>
            <a:off x="0" y="0"/>
            <a:ext cx="3811172" cy="523220"/>
          </a:xfrm>
          <a:prstGeom prst="rect">
            <a:avLst/>
          </a:prstGeom>
        </p:spPr>
        <p:txBody>
          <a:bodyPr wrap="none">
            <a:spAutoFit/>
          </a:bodyPr>
          <a:lstStyle/>
          <a:p>
            <a:pPr lvl="0"/>
            <a:r>
              <a:rPr lang="en-US" sz="2800" b="1" dirty="0">
                <a:solidFill>
                  <a:srgbClr val="FF0000"/>
                </a:solidFill>
              </a:rPr>
              <a:t>FLASHBACK  </a:t>
            </a:r>
            <a:r>
              <a:rPr lang="en-US" sz="2800" b="1" dirty="0" err="1">
                <a:solidFill>
                  <a:srgbClr val="FF0000"/>
                </a:solidFill>
              </a:rPr>
              <a:t>FLASHBACK</a:t>
            </a:r>
            <a:endParaRPr lang="en-US" sz="2800" b="1" dirty="0">
              <a:solidFill>
                <a:srgbClr val="FF0000"/>
              </a:solidFill>
            </a:endParaRPr>
          </a:p>
        </p:txBody>
      </p:sp>
    </p:spTree>
    <p:extLst>
      <p:ext uri="{BB962C8B-B14F-4D97-AF65-F5344CB8AC3E}">
        <p14:creationId xmlns:p14="http://schemas.microsoft.com/office/powerpoint/2010/main" val="4601494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2280" y="1676400"/>
            <a:ext cx="8229600" cy="4524315"/>
          </a:xfrm>
          <a:prstGeom prst="rect">
            <a:avLst/>
          </a:prstGeom>
        </p:spPr>
        <p:txBody>
          <a:bodyPr wrap="square">
            <a:spAutoFit/>
          </a:bodyPr>
          <a:lstStyle/>
          <a:p>
            <a:r>
              <a:rPr lang="en-US" sz="3600" dirty="0"/>
              <a:t>Call me </a:t>
            </a:r>
            <a:r>
              <a:rPr lang="en-US" sz="3600" dirty="0">
                <a:solidFill>
                  <a:srgbClr val="FF0000"/>
                </a:solidFill>
              </a:rPr>
              <a:t>Ishmael</a:t>
            </a:r>
            <a:r>
              <a:rPr lang="en-US" sz="3600" dirty="0"/>
              <a:t>. Some years ago—never mind how long precisely—having little or no money in my purse, and nothing particular to interest me on shore, I thought I would sail about a little and see the watery part of the world. It is a way I have of driving off the spleen and regulating the circulation. </a:t>
            </a:r>
          </a:p>
        </p:txBody>
      </p:sp>
      <p:sp>
        <p:nvSpPr>
          <p:cNvPr id="3" name="TextBox 2"/>
          <p:cNvSpPr txBox="1"/>
          <p:nvPr/>
        </p:nvSpPr>
        <p:spPr>
          <a:xfrm>
            <a:off x="2438400" y="244536"/>
            <a:ext cx="3962400" cy="602024"/>
          </a:xfrm>
          <a:prstGeom prst="rect">
            <a:avLst/>
          </a:prstGeom>
          <a:noFill/>
        </p:spPr>
        <p:txBody>
          <a:bodyPr wrap="square" rtlCol="0">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rPr>
              <a:t>Moby Dick</a:t>
            </a:r>
          </a:p>
        </p:txBody>
      </p:sp>
      <p:sp>
        <p:nvSpPr>
          <p:cNvPr id="4" name="TextBox 3"/>
          <p:cNvSpPr txBox="1"/>
          <p:nvPr/>
        </p:nvSpPr>
        <p:spPr>
          <a:xfrm>
            <a:off x="457200" y="914400"/>
            <a:ext cx="5105400" cy="1077218"/>
          </a:xfrm>
          <a:prstGeom prst="rect">
            <a:avLst/>
          </a:prstGeom>
          <a:noFill/>
        </p:spPr>
        <p:txBody>
          <a:bodyPr wrap="square" rtlCol="0">
            <a:spAutoFit/>
          </a:bodyPr>
          <a:lstStyle/>
          <a:p>
            <a:r>
              <a:rPr lang="en-US" sz="3200" b="1" dirty="0"/>
              <a:t>CHAPTER 1. Loomings. </a:t>
            </a:r>
          </a:p>
          <a:p>
            <a:endParaRPr lang="en-US" sz="3200" dirty="0"/>
          </a:p>
        </p:txBody>
      </p:sp>
    </p:spTree>
    <p:extLst>
      <p:ext uri="{BB962C8B-B14F-4D97-AF65-F5344CB8AC3E}">
        <p14:creationId xmlns:p14="http://schemas.microsoft.com/office/powerpoint/2010/main" val="4133300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normAutofit fontScale="90000"/>
          </a:bodyPr>
          <a:lstStyle/>
          <a:p>
            <a:r>
              <a:rPr lang="en-US" b="1" dirty="0"/>
              <a:t>Encyclopedia: Hybrid or</a:t>
            </a:r>
            <a:br>
              <a:rPr lang="en-US" b="1" dirty="0"/>
            </a:br>
            <a:r>
              <a:rPr lang="en-US" b="1" dirty="0"/>
              <a:t>Semi-Structured Document Type</a:t>
            </a:r>
          </a:p>
        </p:txBody>
      </p:sp>
      <p:pic>
        <p:nvPicPr>
          <p:cNvPr id="2050" name="Picture 2" descr="C:\Users\glushko\Dropbox\TDO-Restart (1)\DocBook\figs\print\Figure3-2-Replacement.png"/>
          <p:cNvPicPr>
            <a:picLocks noChangeAspect="1" noChangeArrowheads="1"/>
          </p:cNvPicPr>
          <p:nvPr/>
        </p:nvPicPr>
        <p:blipFill>
          <a:blip r:embed="rId3" cstate="print"/>
          <a:stretch>
            <a:fillRect/>
          </a:stretch>
        </p:blipFill>
        <p:spPr bwMode="auto">
          <a:xfrm>
            <a:off x="533400" y="1447800"/>
            <a:ext cx="8385441" cy="4953000"/>
          </a:xfrm>
          <a:prstGeom prst="rect">
            <a:avLst/>
          </a:prstGeom>
          <a:noFill/>
        </p:spPr>
      </p:pic>
    </p:spTree>
    <p:extLst>
      <p:ext uri="{BB962C8B-B14F-4D97-AF65-F5344CB8AC3E}">
        <p14:creationId xmlns:p14="http://schemas.microsoft.com/office/powerpoint/2010/main" val="9738083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Prescription: Transactional Document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328" y="1417638"/>
            <a:ext cx="7703343" cy="5135562"/>
          </a:xfrm>
        </p:spPr>
      </p:pic>
    </p:spTree>
    <p:extLst>
      <p:ext uri="{BB962C8B-B14F-4D97-AF65-F5344CB8AC3E}">
        <p14:creationId xmlns:p14="http://schemas.microsoft.com/office/powerpoint/2010/main" val="15893899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2A8E-CAE3-4343-8410-0F95D7634A3D}"/>
              </a:ext>
            </a:extLst>
          </p:cNvPr>
          <p:cNvSpPr>
            <a:spLocks noGrp="1"/>
          </p:cNvSpPr>
          <p:nvPr>
            <p:ph type="title"/>
          </p:nvPr>
        </p:nvSpPr>
        <p:spPr/>
        <p:txBody>
          <a:bodyPr/>
          <a:lstStyle/>
          <a:p>
            <a:r>
              <a:rPr lang="en-US" b="1" dirty="0"/>
              <a:t>Document Design Choices</a:t>
            </a:r>
          </a:p>
        </p:txBody>
      </p:sp>
      <p:sp>
        <p:nvSpPr>
          <p:cNvPr id="3" name="Content Placeholder 2">
            <a:extLst>
              <a:ext uri="{FF2B5EF4-FFF2-40B4-BE49-F238E27FC236}">
                <a16:creationId xmlns:a16="http://schemas.microsoft.com/office/drawing/2014/main" id="{36D2B82E-400E-42F0-AFEA-2087769E641C}"/>
              </a:ext>
            </a:extLst>
          </p:cNvPr>
          <p:cNvSpPr>
            <a:spLocks noGrp="1"/>
          </p:cNvSpPr>
          <p:nvPr>
            <p:ph idx="1"/>
          </p:nvPr>
        </p:nvSpPr>
        <p:spPr/>
        <p:txBody>
          <a:bodyPr>
            <a:normAutofit lnSpcReduction="10000"/>
          </a:bodyPr>
          <a:lstStyle/>
          <a:p>
            <a:r>
              <a:rPr lang="en-US" sz="3600" dirty="0">
                <a:latin typeface="UC Berkeley OS Sign"/>
                <a:cs typeface="Arial" pitchFamily="34" charset="0"/>
                <a:sym typeface="UC Berkeley OS Sign"/>
              </a:rPr>
              <a:t>A type of document might occupy a characteristic region of the spectrum, but you can often define it in ways that have more or less structure.</a:t>
            </a:r>
          </a:p>
          <a:p>
            <a:pPr lvl="1"/>
            <a:r>
              <a:rPr lang="en-US" dirty="0">
                <a:latin typeface="UC Berkeley OS Sign"/>
                <a:cs typeface="Arial" pitchFamily="34" charset="0"/>
                <a:sym typeface="UC Berkeley OS Sign"/>
              </a:rPr>
              <a:t> </a:t>
            </a:r>
            <a:r>
              <a:rPr lang="en-US" sz="3200" dirty="0">
                <a:latin typeface="UC Berkeley OS Sign"/>
                <a:cs typeface="Arial" pitchFamily="34" charset="0"/>
                <a:sym typeface="UC Berkeley OS Sign"/>
              </a:rPr>
              <a:t>More granularity in an address</a:t>
            </a:r>
          </a:p>
          <a:p>
            <a:pPr lvl="1"/>
            <a:r>
              <a:rPr lang="en-US" sz="3200" dirty="0">
                <a:latin typeface="UC Berkeley OS Sign"/>
                <a:cs typeface="Arial" pitchFamily="34" charset="0"/>
                <a:sym typeface="UC Berkeley OS Sign"/>
              </a:rPr>
              <a:t> More section headings</a:t>
            </a:r>
          </a:p>
          <a:p>
            <a:pPr lvl="1"/>
            <a:r>
              <a:rPr lang="en-US" sz="3200" dirty="0">
                <a:latin typeface="UC Berkeley OS Sign"/>
                <a:cs typeface="Arial" pitchFamily="34" charset="0"/>
                <a:sym typeface="UC Berkeley OS Sign"/>
              </a:rPr>
              <a:t>Content tagging (“mixed content” in XML speak) </a:t>
            </a:r>
            <a:endParaRPr lang="en-US" sz="3200" dirty="0"/>
          </a:p>
          <a:p>
            <a:endParaRPr lang="en-US" dirty="0"/>
          </a:p>
        </p:txBody>
      </p:sp>
    </p:spTree>
    <p:extLst>
      <p:ext uri="{BB962C8B-B14F-4D97-AF65-F5344CB8AC3E}">
        <p14:creationId xmlns:p14="http://schemas.microsoft.com/office/powerpoint/2010/main" val="90441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85800" y="1219200"/>
            <a:ext cx="2291305" cy="2340687"/>
          </a:xfrm>
          <a:prstGeom prst="rect">
            <a:avLst/>
          </a:prstGeom>
          <a:noFill/>
          <a:ln w="9525">
            <a:noFill/>
            <a:miter lim="800000"/>
            <a:headEnd/>
            <a:tailEnd/>
          </a:ln>
        </p:spPr>
      </p:pic>
      <p:grpSp>
        <p:nvGrpSpPr>
          <p:cNvPr id="3" name="Group 2"/>
          <p:cNvGrpSpPr/>
          <p:nvPr/>
        </p:nvGrpSpPr>
        <p:grpSpPr>
          <a:xfrm>
            <a:off x="3962400" y="1600200"/>
            <a:ext cx="3464490" cy="1403266"/>
            <a:chOff x="1447800" y="5027385"/>
            <a:chExt cx="3464490" cy="1403266"/>
          </a:xfrm>
        </p:grpSpPr>
        <p:sp>
          <p:nvSpPr>
            <p:cNvPr id="4" name="Oval 3"/>
            <p:cNvSpPr/>
            <p:nvPr/>
          </p:nvSpPr>
          <p:spPr>
            <a:xfrm>
              <a:off x="1447800" y="5027385"/>
              <a:ext cx="3464490" cy="1295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0867167">
              <a:off x="1876750" y="5059051"/>
              <a:ext cx="74651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4020170"/>
            <a:ext cx="3166674" cy="2475260"/>
          </a:xfrm>
          <a:prstGeom prst="rect">
            <a:avLst/>
          </a:prstGeom>
        </p:spPr>
      </p:pic>
      <p:sp>
        <p:nvSpPr>
          <p:cNvPr id="7" name="Rectangle 1"/>
          <p:cNvSpPr txBox="1">
            <a:spLocks noChangeArrowheads="1"/>
          </p:cNvSpPr>
          <p:nvPr/>
        </p:nvSpPr>
        <p:spPr>
          <a:xfrm>
            <a:off x="1473744" y="430685"/>
            <a:ext cx="6171530" cy="893248"/>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Pre-attentive/Automatic Organizing</a:t>
            </a:r>
          </a:p>
        </p:txBody>
      </p:sp>
      <p:pic>
        <p:nvPicPr>
          <p:cNvPr id="8" name="Picture 7">
            <a:extLst>
              <a:ext uri="{FF2B5EF4-FFF2-40B4-BE49-F238E27FC236}">
                <a16:creationId xmlns:a16="http://schemas.microsoft.com/office/drawing/2014/main" id="{DBA1BA4D-BAA0-49BF-963C-1544576E350D}"/>
              </a:ext>
            </a:extLst>
          </p:cNvPr>
          <p:cNvPicPr>
            <a:picLocks noChangeAspect="1"/>
          </p:cNvPicPr>
          <p:nvPr/>
        </p:nvPicPr>
        <p:blipFill>
          <a:blip r:embed="rId5"/>
          <a:stretch>
            <a:fillRect/>
          </a:stretch>
        </p:blipFill>
        <p:spPr>
          <a:xfrm>
            <a:off x="4295207" y="3559887"/>
            <a:ext cx="4162993" cy="2988571"/>
          </a:xfrm>
          <a:prstGeom prst="rect">
            <a:avLst/>
          </a:prstGeom>
        </p:spPr>
      </p:pic>
    </p:spTree>
    <p:extLst>
      <p:ext uri="{BB962C8B-B14F-4D97-AF65-F5344CB8AC3E}">
        <p14:creationId xmlns:p14="http://schemas.microsoft.com/office/powerpoint/2010/main" val="30783737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88CEB91-0753-43D4-8011-1E256D2378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930" y="1905000"/>
            <a:ext cx="8518139" cy="3893392"/>
          </a:xfrm>
        </p:spPr>
      </p:pic>
      <p:sp>
        <p:nvSpPr>
          <p:cNvPr id="7" name="Title 6">
            <a:extLst>
              <a:ext uri="{FF2B5EF4-FFF2-40B4-BE49-F238E27FC236}">
                <a16:creationId xmlns:a16="http://schemas.microsoft.com/office/drawing/2014/main" id="{63AF0A7C-528D-49A4-8C0D-24F15DB322AF}"/>
              </a:ext>
            </a:extLst>
          </p:cNvPr>
          <p:cNvSpPr>
            <a:spLocks noGrp="1"/>
          </p:cNvSpPr>
          <p:nvPr>
            <p:ph type="title"/>
          </p:nvPr>
        </p:nvSpPr>
        <p:spPr/>
        <p:txBody>
          <a:bodyPr>
            <a:normAutofit fontScale="90000"/>
          </a:bodyPr>
          <a:lstStyle/>
          <a:p>
            <a:r>
              <a:rPr lang="en-US" b="1" dirty="0"/>
              <a:t>Marked-up Moby</a:t>
            </a:r>
            <a:br>
              <a:rPr lang="en-US" b="1" dirty="0"/>
            </a:br>
            <a:r>
              <a:rPr lang="en-US" b="1" dirty="0"/>
              <a:t>“Call me XML”</a:t>
            </a:r>
          </a:p>
        </p:txBody>
      </p:sp>
    </p:spTree>
    <p:extLst>
      <p:ext uri="{BB962C8B-B14F-4D97-AF65-F5344CB8AC3E}">
        <p14:creationId xmlns:p14="http://schemas.microsoft.com/office/powerpoint/2010/main" val="2532889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10493"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Plan for Today’s Lecture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609600"/>
            <a:ext cx="8036719" cy="733556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Understanding Resources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Granularity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Abstraction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Format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Focus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Agency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Document Resources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Document Analysis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The “Document Type Spectrum”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482186"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a:latin typeface="UC Berkeley OS Sign"/>
            </a:endParaRPr>
          </a:p>
        </p:txBody>
      </p:sp>
    </p:spTree>
    <p:extLst>
      <p:ext uri="{BB962C8B-B14F-4D97-AF65-F5344CB8AC3E}">
        <p14:creationId xmlns:p14="http://schemas.microsoft.com/office/powerpoint/2010/main" val="738034504"/>
      </p:ext>
    </p:extLst>
  </p:cSld>
  <p:clrMapOvr>
    <a:masterClrMapping/>
  </p:clrMapOvr>
  <p:transition advTm="1218"/>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615995" y="152400"/>
            <a:ext cx="6171530" cy="893248"/>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When “Thingness” Is Easy (2)</a:t>
            </a:r>
          </a:p>
        </p:txBody>
      </p:sp>
      <p:sp>
        <p:nvSpPr>
          <p:cNvPr id="2969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fld id="{3B9DB3E3-68DC-4616-921E-9097AE825FF2}" type="slidenum">
              <a:rPr lang="en-US" sz="1125">
                <a:solidFill>
                  <a:srgbClr val="002955"/>
                </a:solidFill>
                <a:latin typeface="UC Berkeley OS Sign"/>
                <a:ea typeface="MS PGothic" pitchFamily="34" charset="-128"/>
                <a:sym typeface="UC Berkeley OS Sign"/>
              </a:rPr>
              <a:pPr algn="ctr"/>
              <a:t>8</a:t>
            </a:fld>
            <a:endParaRPr lang="en-US" sz="1125"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356475" y="960186"/>
            <a:ext cx="6977751" cy="954836"/>
          </a:xfrm>
          <a:prstGeom prst="rect">
            <a:avLst/>
          </a:prstGeom>
          <a:noFill/>
          <a:ln w="9525">
            <a:noFill/>
            <a:miter lim="800000"/>
            <a:headEnd/>
            <a:tailEnd/>
          </a:ln>
        </p:spPr>
        <p:txBody>
          <a:bodyPr wrap="square" lIns="48218" tIns="24110" rIns="48218" bIns="2411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Many physical resources like paintings, sculptures, and manufactured goods:</a:t>
            </a:r>
          </a:p>
        </p:txBody>
      </p:sp>
      <p:pic>
        <p:nvPicPr>
          <p:cNvPr id="2" name="Picture 1">
            <a:extLst>
              <a:ext uri="{FF2B5EF4-FFF2-40B4-BE49-F238E27FC236}">
                <a16:creationId xmlns:a16="http://schemas.microsoft.com/office/drawing/2014/main" id="{5ADFC469-FDD1-4EDB-B903-C62724717004}"/>
              </a:ext>
            </a:extLst>
          </p:cNvPr>
          <p:cNvPicPr>
            <a:picLocks noChangeAspect="1"/>
          </p:cNvPicPr>
          <p:nvPr/>
        </p:nvPicPr>
        <p:blipFill>
          <a:blip r:embed="rId3"/>
          <a:stretch>
            <a:fillRect/>
          </a:stretch>
        </p:blipFill>
        <p:spPr>
          <a:xfrm>
            <a:off x="5250046" y="4017782"/>
            <a:ext cx="3236286" cy="2383982"/>
          </a:xfrm>
          <a:prstGeom prst="rect">
            <a:avLst/>
          </a:prstGeom>
        </p:spPr>
      </p:pic>
      <p:sp>
        <p:nvSpPr>
          <p:cNvPr id="5" name="TextBox 4">
            <a:extLst>
              <a:ext uri="{FF2B5EF4-FFF2-40B4-BE49-F238E27FC236}">
                <a16:creationId xmlns:a16="http://schemas.microsoft.com/office/drawing/2014/main" id="{5CA2BB43-AC41-4D83-AA51-937F95C49B1F}"/>
              </a:ext>
            </a:extLst>
          </p:cNvPr>
          <p:cNvSpPr txBox="1"/>
          <p:nvPr/>
        </p:nvSpPr>
        <p:spPr>
          <a:xfrm>
            <a:off x="4343400" y="2120362"/>
            <a:ext cx="4572000" cy="1904624"/>
          </a:xfrm>
          <a:prstGeom prst="rect">
            <a:avLst/>
          </a:prstGeom>
          <a:noFill/>
        </p:spPr>
        <p:txBody>
          <a:bodyPr wrap="square" rtlCol="0">
            <a:spAutoFit/>
          </a:bodyPr>
          <a:lstStyle/>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Are assembled from discrete parts that have their own identity as resources </a:t>
            </a:r>
          </a:p>
        </p:txBody>
      </p:sp>
      <p:sp>
        <p:nvSpPr>
          <p:cNvPr id="6" name="TextBox 5">
            <a:extLst>
              <a:ext uri="{FF2B5EF4-FFF2-40B4-BE49-F238E27FC236}">
                <a16:creationId xmlns:a16="http://schemas.microsoft.com/office/drawing/2014/main" id="{AF0FB47F-6416-43FB-8E36-01554C91CF7E}"/>
              </a:ext>
            </a:extLst>
          </p:cNvPr>
          <p:cNvSpPr txBox="1"/>
          <p:nvPr/>
        </p:nvSpPr>
        <p:spPr>
          <a:xfrm>
            <a:off x="-166208" y="2062507"/>
            <a:ext cx="2743200" cy="3716915"/>
          </a:xfrm>
          <a:prstGeom prst="rect">
            <a:avLst/>
          </a:prstGeom>
          <a:noFill/>
        </p:spPr>
        <p:txBody>
          <a:bodyPr wrap="square" rtlCol="0">
            <a:spAutoFit/>
          </a:bodyPr>
          <a:lstStyle/>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Have a material integrity that makes us usually consider them as indivisible</a:t>
            </a:r>
          </a:p>
        </p:txBody>
      </p:sp>
      <p:pic>
        <p:nvPicPr>
          <p:cNvPr id="3" name="Picture 2">
            <a:extLst>
              <a:ext uri="{FF2B5EF4-FFF2-40B4-BE49-F238E27FC236}">
                <a16:creationId xmlns:a16="http://schemas.microsoft.com/office/drawing/2014/main" id="{9D3DC3B7-B987-405A-92E5-D7DA435C10DA}"/>
              </a:ext>
            </a:extLst>
          </p:cNvPr>
          <p:cNvPicPr>
            <a:picLocks noChangeAspect="1"/>
          </p:cNvPicPr>
          <p:nvPr/>
        </p:nvPicPr>
        <p:blipFill>
          <a:blip r:embed="rId4"/>
          <a:stretch>
            <a:fillRect/>
          </a:stretch>
        </p:blipFill>
        <p:spPr>
          <a:xfrm>
            <a:off x="2501415" y="2346142"/>
            <a:ext cx="2200345" cy="3276600"/>
          </a:xfrm>
          <a:prstGeom prst="rect">
            <a:avLst/>
          </a:prstGeom>
        </p:spPr>
      </p:pic>
    </p:spTree>
    <p:extLst>
      <p:ext uri="{BB962C8B-B14F-4D97-AF65-F5344CB8AC3E}">
        <p14:creationId xmlns:p14="http://schemas.microsoft.com/office/powerpoint/2010/main" val="3447312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615995" y="381000"/>
            <a:ext cx="6171530" cy="893248"/>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Two Aspects of “Thingness”</a:t>
            </a:r>
          </a:p>
        </p:txBody>
      </p:sp>
      <p:sp>
        <p:nvSpPr>
          <p:cNvPr id="2969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fld id="{3B9DB3E3-68DC-4616-921E-9097AE825FF2}" type="slidenum">
              <a:rPr lang="en-US" sz="1125">
                <a:solidFill>
                  <a:srgbClr val="002955"/>
                </a:solidFill>
                <a:latin typeface="UC Berkeley OS Sign"/>
                <a:ea typeface="MS PGothic" pitchFamily="34" charset="-128"/>
                <a:sym typeface="UC Berkeley OS Sign"/>
              </a:rPr>
              <a:pPr algn="ctr"/>
              <a:t>9</a:t>
            </a:fld>
            <a:endParaRPr lang="en-US" sz="1125"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104900" y="1454184"/>
            <a:ext cx="6934200" cy="3949631"/>
          </a:xfrm>
          <a:prstGeom prst="rect">
            <a:avLst/>
          </a:prstGeom>
          <a:noFill/>
          <a:ln w="9525">
            <a:noFill/>
            <a:miter lim="800000"/>
            <a:headEnd/>
            <a:tailEnd/>
          </a:ln>
        </p:spPr>
        <p:txBody>
          <a:bodyPr wrap="square" lIns="48218" tIns="24110" rIns="48218" bIns="2411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Two separate aspects cut across the "thingness" distinctions: </a:t>
            </a:r>
          </a:p>
          <a:p>
            <a:pPr marL="617929" lvl="3"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Granularity – what is the “unit of analysis” - do we think of the resource as unitary, or as consisting of parts?</a:t>
            </a:r>
          </a:p>
          <a:p>
            <a:pPr marL="617929" lvl="3"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Abstraction – “thing” or “type of thing” – are we thinking of the resource as a single instance or as a member of a bigger category?</a:t>
            </a:r>
          </a:p>
        </p:txBody>
      </p:sp>
    </p:spTree>
    <p:extLst>
      <p:ext uri="{BB962C8B-B14F-4D97-AF65-F5344CB8AC3E}">
        <p14:creationId xmlns:p14="http://schemas.microsoft.com/office/powerpoint/2010/main" val="2739743966"/>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2832</Words>
  <Application>Microsoft Office PowerPoint</Application>
  <PresentationFormat>On-screen Show (4:3)</PresentationFormat>
  <Paragraphs>359</Paragraphs>
  <Slides>71</Slides>
  <Notes>71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Noto Sans Symbols</vt:lpstr>
      <vt:lpstr>UC Berkeley OS Sign</vt:lpstr>
      <vt:lpstr>Wingdings</vt:lpstr>
      <vt:lpstr>Office Theme</vt:lpstr>
      <vt:lpstr>PowerPoint Presentation</vt:lpstr>
      <vt:lpstr>PowerPoint Presentation</vt:lpstr>
      <vt:lpstr>CogSci 150 “Sensemaking and Organizing” Spring 2022</vt:lpstr>
      <vt:lpstr>Plan for Today’s Lecture</vt:lpstr>
      <vt:lpstr>What is a Resource?</vt:lpstr>
      <vt:lpstr>When “Thingness” Is Easy</vt:lpstr>
      <vt:lpstr>PowerPoint Presentation</vt:lpstr>
      <vt:lpstr>When “Thingness” Is Easy (2)</vt:lpstr>
      <vt:lpstr>Two Aspects of “Thingness”</vt:lpstr>
      <vt:lpstr>Granularity:  Whole vs. Parts</vt:lpstr>
      <vt:lpstr>How Many Things is a Car?</vt:lpstr>
      <vt:lpstr>The Parts in Information Resources (“Information Architecture”)</vt:lpstr>
      <vt:lpstr>How Many Things is a Document? </vt:lpstr>
      <vt:lpstr>Stop and Think</vt:lpstr>
      <vt:lpstr>Abstraction: “Thing” vs. “Type of Thing”</vt:lpstr>
      <vt:lpstr>The Level of Abstraction</vt:lpstr>
      <vt:lpstr>PowerPoint Presentation</vt:lpstr>
      <vt:lpstr>No Shamu Problem in German:  “the same thing” must be disambiguated</vt:lpstr>
      <vt:lpstr>Stop and Think</vt:lpstr>
      <vt:lpstr>Identifying “Types of Things”</vt:lpstr>
      <vt:lpstr>Stop and Think</vt:lpstr>
      <vt:lpstr>“Carving Nature at its Joints”</vt:lpstr>
      <vt:lpstr>PowerPoint Presentation</vt:lpstr>
      <vt:lpstr>PowerPoint Presentation</vt:lpstr>
      <vt:lpstr>PowerPoint Presentation</vt:lpstr>
      <vt:lpstr>PowerPoint Presentation</vt:lpstr>
      <vt:lpstr>Finding the Joints</vt:lpstr>
      <vt:lpstr>Stop and Think</vt:lpstr>
      <vt:lpstr>“Unsupervised Learning”</vt:lpstr>
      <vt:lpstr>PowerPoint Presentation</vt:lpstr>
      <vt:lpstr>PowerPoint Presentation</vt:lpstr>
      <vt:lpstr>Stop and Think</vt:lpstr>
      <vt:lpstr>Ignoring the Joints, but OK…</vt:lpstr>
      <vt:lpstr>Ignoring the Joints, not OK…</vt:lpstr>
      <vt:lpstr>Ignoring the Joints for Political Advantage – “Gerrymandering”</vt:lpstr>
      <vt:lpstr>Illinois Rabbit Heading to Iowa  on a Skateboard?</vt:lpstr>
      <vt:lpstr>Four Distinctions About Resources</vt:lpstr>
      <vt:lpstr>Categorizing by Resource Type</vt:lpstr>
      <vt:lpstr>Resource Format</vt:lpstr>
      <vt:lpstr>The Digital Format Matters!</vt:lpstr>
      <vt:lpstr>Bits vs Atoms</vt:lpstr>
      <vt:lpstr>Stop and Think</vt:lpstr>
      <vt:lpstr>PowerPoint Presentation</vt:lpstr>
      <vt:lpstr>The Merchant of Venice</vt:lpstr>
      <vt:lpstr>Resource Focus</vt:lpstr>
      <vt:lpstr>Resource Focus</vt:lpstr>
      <vt:lpstr>Concert Ticket:  A Resource Composed of Resource Descriptions</vt:lpstr>
      <vt:lpstr>Concert Calendar: A Resource Composed of Resource Descriptions</vt:lpstr>
      <vt:lpstr>Resource Agency</vt:lpstr>
      <vt:lpstr>Active / Operant / Smart Resources</vt:lpstr>
      <vt:lpstr>Document Resources</vt:lpstr>
      <vt:lpstr>Analyzing Documents –  3 Types of Information </vt:lpstr>
      <vt:lpstr>Document Analysis</vt:lpstr>
      <vt:lpstr>Peeling  the  Document  Onion</vt:lpstr>
      <vt:lpstr>Presentation Information</vt:lpstr>
      <vt:lpstr>PowerPoint Presentation</vt:lpstr>
      <vt:lpstr>Structure Information</vt:lpstr>
      <vt:lpstr>PowerPoint Presentation</vt:lpstr>
      <vt:lpstr>Content Information</vt:lpstr>
      <vt:lpstr>PowerPoint Presentation</vt:lpstr>
      <vt:lpstr>Correlating Presentation Information</vt:lpstr>
      <vt:lpstr>Stop and Think</vt:lpstr>
      <vt:lpstr> The Document Type Spectrum</vt:lpstr>
      <vt:lpstr>The Spectrum of Structure</vt:lpstr>
      <vt:lpstr>The Digital Format Matters!</vt:lpstr>
      <vt:lpstr>PowerPoint Presentation</vt:lpstr>
      <vt:lpstr>Encyclopedia: Hybrid or Semi-Structured Document Type</vt:lpstr>
      <vt:lpstr>Prescription: Transactional Document</vt:lpstr>
      <vt:lpstr>Document Design Choices</vt:lpstr>
      <vt:lpstr>Marked-up Moby “Call me XML”</vt:lpstr>
      <vt:lpstr>Plan for Today’s Lecture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2017-10-26T16:02:22Z</dcterms:created>
  <dcterms:modified xsi:type="dcterms:W3CDTF">2022-01-31T21:55:15Z</dcterms:modified>
</cp:coreProperties>
</file>