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65"/>
  </p:notesMasterIdLst>
  <p:sldIdLst>
    <p:sldId id="697" r:id="rId2"/>
    <p:sldId id="273" r:id="rId3"/>
    <p:sldId id="419" r:id="rId4"/>
    <p:sldId id="372" r:id="rId5"/>
    <p:sldId id="779" r:id="rId6"/>
    <p:sldId id="749" r:id="rId7"/>
    <p:sldId id="444" r:id="rId8"/>
    <p:sldId id="739" r:id="rId9"/>
    <p:sldId id="780" r:id="rId10"/>
    <p:sldId id="375" r:id="rId11"/>
    <p:sldId id="377" r:id="rId12"/>
    <p:sldId id="781" r:id="rId13"/>
    <p:sldId id="378" r:id="rId14"/>
    <p:sldId id="784" r:id="rId15"/>
    <p:sldId id="379" r:id="rId16"/>
    <p:sldId id="436" r:id="rId17"/>
    <p:sldId id="420" r:id="rId18"/>
    <p:sldId id="439" r:id="rId19"/>
    <p:sldId id="398" r:id="rId20"/>
    <p:sldId id="400" r:id="rId21"/>
    <p:sldId id="401" r:id="rId22"/>
    <p:sldId id="752" r:id="rId23"/>
    <p:sldId id="786" r:id="rId24"/>
    <p:sldId id="787" r:id="rId25"/>
    <p:sldId id="404" r:id="rId26"/>
    <p:sldId id="403" r:id="rId27"/>
    <p:sldId id="437" r:id="rId28"/>
    <p:sldId id="402" r:id="rId29"/>
    <p:sldId id="761" r:id="rId30"/>
    <p:sldId id="406" r:id="rId31"/>
    <p:sldId id="762" r:id="rId32"/>
    <p:sldId id="440" r:id="rId33"/>
    <p:sldId id="407" r:id="rId34"/>
    <p:sldId id="409" r:id="rId35"/>
    <p:sldId id="791" r:id="rId36"/>
    <p:sldId id="428" r:id="rId37"/>
    <p:sldId id="783" r:id="rId38"/>
    <p:sldId id="485" r:id="rId39"/>
    <p:sldId id="429" r:id="rId40"/>
    <p:sldId id="430" r:id="rId41"/>
    <p:sldId id="431" r:id="rId42"/>
    <p:sldId id="435" r:id="rId43"/>
    <p:sldId id="447" r:id="rId44"/>
    <p:sldId id="390" r:id="rId45"/>
    <p:sldId id="738" r:id="rId46"/>
    <p:sldId id="751" r:id="rId47"/>
    <p:sldId id="391" r:id="rId48"/>
    <p:sldId id="392" r:id="rId49"/>
    <p:sldId id="393" r:id="rId50"/>
    <p:sldId id="394" r:id="rId51"/>
    <p:sldId id="395" r:id="rId52"/>
    <p:sldId id="433" r:id="rId53"/>
    <p:sldId id="782" r:id="rId54"/>
    <p:sldId id="765" r:id="rId55"/>
    <p:sldId id="774" r:id="rId56"/>
    <p:sldId id="766" r:id="rId57"/>
    <p:sldId id="769" r:id="rId58"/>
    <p:sldId id="757" r:id="rId59"/>
    <p:sldId id="767" r:id="rId60"/>
    <p:sldId id="773" r:id="rId61"/>
    <p:sldId id="777" r:id="rId62"/>
    <p:sldId id="776" r:id="rId63"/>
    <p:sldId id="755" r:id="rId64"/>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731" autoAdjust="0"/>
    <p:restoredTop sz="74464" autoAdjust="0"/>
  </p:normalViewPr>
  <p:slideViewPr>
    <p:cSldViewPr>
      <p:cViewPr varScale="1">
        <p:scale>
          <a:sx n="44" d="100"/>
          <a:sy n="44" d="100"/>
        </p:scale>
        <p:origin x="1452" y="15"/>
      </p:cViewPr>
      <p:guideLst>
        <p:guide orient="horz" pos="2160"/>
        <p:guide pos="2880"/>
      </p:guideLst>
    </p:cSldViewPr>
  </p:slideViewPr>
  <p:notesTextViewPr>
    <p:cViewPr>
      <p:scale>
        <a:sx n="3" d="2"/>
        <a:sy n="3" d="2"/>
      </p:scale>
      <p:origin x="0" y="0"/>
    </p:cViewPr>
  </p:notesTextViewPr>
  <p:sorterViewPr>
    <p:cViewPr varScale="1">
      <p:scale>
        <a:sx n="100" d="100"/>
        <a:sy n="100" d="100"/>
      </p:scale>
      <p:origin x="0" y="-21747"/>
    </p:cViewPr>
  </p:sorterViewPr>
  <p:notesViewPr>
    <p:cSldViewPr>
      <p:cViewPr>
        <p:scale>
          <a:sx n="36" d="100"/>
          <a:sy n="36" d="100"/>
        </p:scale>
        <p:origin x="2892" y="303"/>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490B4808-2445-4A8E-B4E1-ED80AB1FCF8F}" type="datetimeFigureOut">
              <a:rPr lang="en-US" smtClean="0"/>
              <a:pPr/>
              <a:t>2/2/2022</a:t>
            </a:fld>
            <a:endParaRPr lang="en-US" dirty="0"/>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433CA1B0-15C9-4F2D-85FD-131A188FAB7D}" type="slidenum">
              <a:rPr lang="en-US" smtClean="0"/>
              <a:pPr/>
              <a:t>‹#›</a:t>
            </a:fld>
            <a:endParaRPr lang="en-US" dirty="0"/>
          </a:p>
        </p:txBody>
      </p:sp>
    </p:spTree>
    <p:extLst>
      <p:ext uri="{BB962C8B-B14F-4D97-AF65-F5344CB8AC3E}">
        <p14:creationId xmlns:p14="http://schemas.microsoft.com/office/powerpoint/2010/main" val="1309015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C1A9816D-3DFD-4EC5-904C-2F861A49E925}" type="slidenum">
              <a:rPr lang="en-US" smtClean="0"/>
              <a:pPr>
                <a:defRPr/>
              </a:pPr>
              <a:t>1</a:t>
            </a:fld>
            <a:endParaRPr lang="en-US" dirty="0"/>
          </a:p>
        </p:txBody>
      </p:sp>
    </p:spTree>
    <p:extLst>
      <p:ext uri="{BB962C8B-B14F-4D97-AF65-F5344CB8AC3E}">
        <p14:creationId xmlns:p14="http://schemas.microsoft.com/office/powerpoint/2010/main" val="23832803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10</a:t>
            </a:fld>
            <a:endParaRPr lang="en-US" dirty="0"/>
          </a:p>
        </p:txBody>
      </p:sp>
    </p:spTree>
    <p:extLst>
      <p:ext uri="{BB962C8B-B14F-4D97-AF65-F5344CB8AC3E}">
        <p14:creationId xmlns:p14="http://schemas.microsoft.com/office/powerpoint/2010/main" val="34929356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11</a:t>
            </a:fld>
            <a:endParaRPr lang="en-US" dirty="0"/>
          </a:p>
        </p:txBody>
      </p:sp>
    </p:spTree>
    <p:extLst>
      <p:ext uri="{BB962C8B-B14F-4D97-AF65-F5344CB8AC3E}">
        <p14:creationId xmlns:p14="http://schemas.microsoft.com/office/powerpoint/2010/main" val="23637770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12</a:t>
            </a:fld>
            <a:endParaRPr lang="en-US" dirty="0"/>
          </a:p>
        </p:txBody>
      </p:sp>
    </p:spTree>
    <p:extLst>
      <p:ext uri="{BB962C8B-B14F-4D97-AF65-F5344CB8AC3E}">
        <p14:creationId xmlns:p14="http://schemas.microsoft.com/office/powerpoint/2010/main" val="22658640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13</a:t>
            </a:fld>
            <a:endParaRPr lang="en-US" dirty="0"/>
          </a:p>
        </p:txBody>
      </p:sp>
    </p:spTree>
    <p:extLst>
      <p:ext uri="{BB962C8B-B14F-4D97-AF65-F5344CB8AC3E}">
        <p14:creationId xmlns:p14="http://schemas.microsoft.com/office/powerpoint/2010/main" val="12557597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14</a:t>
            </a:fld>
            <a:endParaRPr lang="en-US" dirty="0"/>
          </a:p>
        </p:txBody>
      </p:sp>
    </p:spTree>
    <p:extLst>
      <p:ext uri="{BB962C8B-B14F-4D97-AF65-F5344CB8AC3E}">
        <p14:creationId xmlns:p14="http://schemas.microsoft.com/office/powerpoint/2010/main" val="30740705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15</a:t>
            </a:fld>
            <a:endParaRPr lang="en-US" dirty="0"/>
          </a:p>
        </p:txBody>
      </p:sp>
    </p:spTree>
    <p:extLst>
      <p:ext uri="{BB962C8B-B14F-4D97-AF65-F5344CB8AC3E}">
        <p14:creationId xmlns:p14="http://schemas.microsoft.com/office/powerpoint/2010/main" val="37299989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16</a:t>
            </a:fld>
            <a:endParaRPr lang="en-US" dirty="0"/>
          </a:p>
        </p:txBody>
      </p:sp>
    </p:spTree>
    <p:extLst>
      <p:ext uri="{BB962C8B-B14F-4D97-AF65-F5344CB8AC3E}">
        <p14:creationId xmlns:p14="http://schemas.microsoft.com/office/powerpoint/2010/main" val="21916851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17</a:t>
            </a:fld>
            <a:endParaRPr lang="en-US" dirty="0"/>
          </a:p>
        </p:txBody>
      </p:sp>
    </p:spTree>
    <p:extLst>
      <p:ext uri="{BB962C8B-B14F-4D97-AF65-F5344CB8AC3E}">
        <p14:creationId xmlns:p14="http://schemas.microsoft.com/office/powerpoint/2010/main" val="12937589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18</a:t>
            </a:fld>
            <a:endParaRPr lang="en-US" dirty="0"/>
          </a:p>
        </p:txBody>
      </p:sp>
    </p:spTree>
    <p:extLst>
      <p:ext uri="{BB962C8B-B14F-4D97-AF65-F5344CB8AC3E}">
        <p14:creationId xmlns:p14="http://schemas.microsoft.com/office/powerpoint/2010/main" val="29051723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19</a:t>
            </a:fld>
            <a:endParaRPr lang="en-US" dirty="0"/>
          </a:p>
        </p:txBody>
      </p:sp>
    </p:spTree>
    <p:extLst>
      <p:ext uri="{BB962C8B-B14F-4D97-AF65-F5344CB8AC3E}">
        <p14:creationId xmlns:p14="http://schemas.microsoft.com/office/powerpoint/2010/main" val="1778456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675727" lvl="1" indent="-222239">
              <a:lnSpc>
                <a:spcPct val="92000"/>
              </a:lnSpc>
              <a:spcBef>
                <a:spcPts val="1786"/>
              </a:spcBef>
              <a:buClr>
                <a:srgbClr val="002955"/>
              </a:buClr>
              <a:buSzPct val="44000"/>
              <a:buFont typeface="Wingdings" pitchFamily="2" charset="2"/>
              <a:buChar char="l"/>
              <a:tabLst>
                <a:tab pos="926498" algn="l"/>
                <a:tab pos="1845487" algn="l"/>
                <a:tab pos="2776489" algn="l"/>
                <a:tab pos="3692475" algn="l"/>
                <a:tab pos="4623477" algn="l"/>
                <a:tab pos="5555980" algn="l"/>
                <a:tab pos="6474969" algn="l"/>
                <a:tab pos="7378942" algn="l"/>
                <a:tab pos="8320456" algn="l"/>
                <a:tab pos="9237943" algn="l"/>
                <a:tab pos="10182460" algn="l"/>
                <a:tab pos="11087934" algn="l"/>
              </a:tabLst>
            </a:pPr>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2</a:t>
            </a:fld>
            <a:endParaRPr lang="en-US" dirty="0"/>
          </a:p>
        </p:txBody>
      </p:sp>
    </p:spTree>
    <p:extLst>
      <p:ext uri="{BB962C8B-B14F-4D97-AF65-F5344CB8AC3E}">
        <p14:creationId xmlns:p14="http://schemas.microsoft.com/office/powerpoint/2010/main" val="2243385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p:spPr>
      </p:sp>
      <p:sp>
        <p:nvSpPr>
          <p:cNvPr id="1300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8480B0FC-BED5-4411-B828-5532959A5EC9}" type="slidenum">
              <a:rPr lang="en-US" smtClean="0"/>
              <a:pPr>
                <a:defRPr/>
              </a:pPr>
              <a:t>20</a:t>
            </a:fld>
            <a:endParaRPr lang="en-US"/>
          </a:p>
        </p:txBody>
      </p:sp>
    </p:spTree>
    <p:extLst>
      <p:ext uri="{BB962C8B-B14F-4D97-AF65-F5344CB8AC3E}">
        <p14:creationId xmlns:p14="http://schemas.microsoft.com/office/powerpoint/2010/main" val="34177240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p:spPr>
      </p:sp>
      <p:sp>
        <p:nvSpPr>
          <p:cNvPr id="1300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8480B0FC-BED5-4411-B828-5532959A5EC9}" type="slidenum">
              <a:rPr lang="en-US" smtClean="0"/>
              <a:pPr>
                <a:defRPr/>
              </a:pPr>
              <a:t>21</a:t>
            </a:fld>
            <a:endParaRPr lang="en-US"/>
          </a:p>
        </p:txBody>
      </p:sp>
    </p:spTree>
    <p:extLst>
      <p:ext uri="{BB962C8B-B14F-4D97-AF65-F5344CB8AC3E}">
        <p14:creationId xmlns:p14="http://schemas.microsoft.com/office/powerpoint/2010/main" val="11463404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22</a:t>
            </a:fld>
            <a:endParaRPr lang="en-US" dirty="0"/>
          </a:p>
        </p:txBody>
      </p:sp>
    </p:spTree>
    <p:extLst>
      <p:ext uri="{BB962C8B-B14F-4D97-AF65-F5344CB8AC3E}">
        <p14:creationId xmlns:p14="http://schemas.microsoft.com/office/powerpoint/2010/main" val="15654050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23</a:t>
            </a:fld>
            <a:endParaRPr lang="en-US" dirty="0"/>
          </a:p>
        </p:txBody>
      </p:sp>
    </p:spTree>
    <p:extLst>
      <p:ext uri="{BB962C8B-B14F-4D97-AF65-F5344CB8AC3E}">
        <p14:creationId xmlns:p14="http://schemas.microsoft.com/office/powerpoint/2010/main" val="42849229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24</a:t>
            </a:fld>
            <a:endParaRPr lang="en-US" dirty="0"/>
          </a:p>
        </p:txBody>
      </p:sp>
    </p:spTree>
    <p:extLst>
      <p:ext uri="{BB962C8B-B14F-4D97-AF65-F5344CB8AC3E}">
        <p14:creationId xmlns:p14="http://schemas.microsoft.com/office/powerpoint/2010/main" val="37187906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25</a:t>
            </a:fld>
            <a:endParaRPr lang="en-US"/>
          </a:p>
        </p:txBody>
      </p:sp>
    </p:spTree>
    <p:extLst>
      <p:ext uri="{BB962C8B-B14F-4D97-AF65-F5344CB8AC3E}">
        <p14:creationId xmlns:p14="http://schemas.microsoft.com/office/powerpoint/2010/main" val="29584549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26</a:t>
            </a:fld>
            <a:endParaRPr lang="en-US"/>
          </a:p>
        </p:txBody>
      </p:sp>
    </p:spTree>
    <p:extLst>
      <p:ext uri="{BB962C8B-B14F-4D97-AF65-F5344CB8AC3E}">
        <p14:creationId xmlns:p14="http://schemas.microsoft.com/office/powerpoint/2010/main" val="4791210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27</a:t>
            </a:fld>
            <a:endParaRPr lang="en-US" dirty="0"/>
          </a:p>
        </p:txBody>
      </p:sp>
    </p:spTree>
    <p:extLst>
      <p:ext uri="{BB962C8B-B14F-4D97-AF65-F5344CB8AC3E}">
        <p14:creationId xmlns:p14="http://schemas.microsoft.com/office/powerpoint/2010/main" val="37927123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28</a:t>
            </a:fld>
            <a:endParaRPr lang="en-US"/>
          </a:p>
        </p:txBody>
      </p:sp>
    </p:spTree>
    <p:extLst>
      <p:ext uri="{BB962C8B-B14F-4D97-AF65-F5344CB8AC3E}">
        <p14:creationId xmlns:p14="http://schemas.microsoft.com/office/powerpoint/2010/main" val="3223316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29</a:t>
            </a:fld>
            <a:endParaRPr lang="en-US"/>
          </a:p>
        </p:txBody>
      </p:sp>
    </p:spTree>
    <p:extLst>
      <p:ext uri="{BB962C8B-B14F-4D97-AF65-F5344CB8AC3E}">
        <p14:creationId xmlns:p14="http://schemas.microsoft.com/office/powerpoint/2010/main" val="3059181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3</a:t>
            </a:fld>
            <a:endParaRPr lang="en-US" dirty="0"/>
          </a:p>
        </p:txBody>
      </p:sp>
    </p:spTree>
    <p:extLst>
      <p:ext uri="{BB962C8B-B14F-4D97-AF65-F5344CB8AC3E}">
        <p14:creationId xmlns:p14="http://schemas.microsoft.com/office/powerpoint/2010/main" val="17168402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xfrm>
            <a:off x="457200" y="4414825"/>
            <a:ext cx="5486400" cy="4183380"/>
          </a:xfrm>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30</a:t>
            </a:fld>
            <a:endParaRPr lang="en-US"/>
          </a:p>
        </p:txBody>
      </p:sp>
    </p:spTree>
    <p:extLst>
      <p:ext uri="{BB962C8B-B14F-4D97-AF65-F5344CB8AC3E}">
        <p14:creationId xmlns:p14="http://schemas.microsoft.com/office/powerpoint/2010/main" val="2377341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xfrm>
            <a:off x="457200" y="4414825"/>
            <a:ext cx="5486400" cy="4183380"/>
          </a:xfrm>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31</a:t>
            </a:fld>
            <a:endParaRPr lang="en-US"/>
          </a:p>
        </p:txBody>
      </p:sp>
    </p:spTree>
    <p:extLst>
      <p:ext uri="{BB962C8B-B14F-4D97-AF65-F5344CB8AC3E}">
        <p14:creationId xmlns:p14="http://schemas.microsoft.com/office/powerpoint/2010/main" val="15132384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68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32</a:t>
            </a:fld>
            <a:endParaRPr lang="en-US" dirty="0"/>
          </a:p>
        </p:txBody>
      </p:sp>
    </p:spTree>
    <p:extLst>
      <p:ext uri="{BB962C8B-B14F-4D97-AF65-F5344CB8AC3E}">
        <p14:creationId xmlns:p14="http://schemas.microsoft.com/office/powerpoint/2010/main" val="7468796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sz="2800"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33</a:t>
            </a:fld>
            <a:endParaRPr lang="en-US"/>
          </a:p>
        </p:txBody>
      </p:sp>
    </p:spTree>
    <p:extLst>
      <p:ext uri="{BB962C8B-B14F-4D97-AF65-F5344CB8AC3E}">
        <p14:creationId xmlns:p14="http://schemas.microsoft.com/office/powerpoint/2010/main" val="41241627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34</a:t>
            </a:fld>
            <a:endParaRPr lang="en-US"/>
          </a:p>
        </p:txBody>
      </p:sp>
    </p:spTree>
    <p:extLst>
      <p:ext uri="{BB962C8B-B14F-4D97-AF65-F5344CB8AC3E}">
        <p14:creationId xmlns:p14="http://schemas.microsoft.com/office/powerpoint/2010/main" val="26230728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35</a:t>
            </a:fld>
            <a:endParaRPr lang="en-US" dirty="0"/>
          </a:p>
        </p:txBody>
      </p:sp>
    </p:spTree>
    <p:extLst>
      <p:ext uri="{BB962C8B-B14F-4D97-AF65-F5344CB8AC3E}">
        <p14:creationId xmlns:p14="http://schemas.microsoft.com/office/powerpoint/2010/main" val="26755798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36</a:t>
            </a:fld>
            <a:endParaRPr lang="en-US"/>
          </a:p>
        </p:txBody>
      </p:sp>
    </p:spTree>
    <p:extLst>
      <p:ext uri="{BB962C8B-B14F-4D97-AF65-F5344CB8AC3E}">
        <p14:creationId xmlns:p14="http://schemas.microsoft.com/office/powerpoint/2010/main" val="39746346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37</a:t>
            </a:fld>
            <a:endParaRPr lang="en-US"/>
          </a:p>
        </p:txBody>
      </p:sp>
    </p:spTree>
    <p:extLst>
      <p:ext uri="{BB962C8B-B14F-4D97-AF65-F5344CB8AC3E}">
        <p14:creationId xmlns:p14="http://schemas.microsoft.com/office/powerpoint/2010/main" val="1239270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38</a:t>
            </a:fld>
            <a:endParaRPr lang="en-US" dirty="0"/>
          </a:p>
        </p:txBody>
      </p:sp>
    </p:spTree>
    <p:extLst>
      <p:ext uri="{BB962C8B-B14F-4D97-AF65-F5344CB8AC3E}">
        <p14:creationId xmlns:p14="http://schemas.microsoft.com/office/powerpoint/2010/main" val="41596205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xfrm>
            <a:off x="685800" y="4493260"/>
            <a:ext cx="5486400" cy="4183380"/>
          </a:xfrm>
          <a:noFill/>
        </p:spPr>
        <p:txBody>
          <a:bodyPr wrap="square" numCol="1" anchor="t" anchorCtr="0" compatLnSpc="1">
            <a:prstTxWarp prst="textNoShape">
              <a:avLst/>
            </a:prstTxWarp>
            <a:no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39</a:t>
            </a:fld>
            <a:endParaRPr lang="en-US"/>
          </a:p>
        </p:txBody>
      </p:sp>
    </p:spTree>
    <p:extLst>
      <p:ext uri="{BB962C8B-B14F-4D97-AF65-F5344CB8AC3E}">
        <p14:creationId xmlns:p14="http://schemas.microsoft.com/office/powerpoint/2010/main" val="1241982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4</a:t>
            </a:fld>
            <a:endParaRPr lang="en-US" dirty="0"/>
          </a:p>
        </p:txBody>
      </p:sp>
    </p:spTree>
    <p:extLst>
      <p:ext uri="{BB962C8B-B14F-4D97-AF65-F5344CB8AC3E}">
        <p14:creationId xmlns:p14="http://schemas.microsoft.com/office/powerpoint/2010/main" val="2449089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xfrm>
            <a:off x="685800" y="4493260"/>
            <a:ext cx="5486400" cy="4183380"/>
          </a:xfrm>
          <a:noFill/>
        </p:spPr>
        <p:txBody>
          <a:bodyPr wrap="square" numCol="1" anchor="t" anchorCtr="0" compatLnSpc="1">
            <a:prstTxWarp prst="textNoShape">
              <a:avLst/>
            </a:prstTxWarp>
            <a:noAutofit/>
          </a:bodyPr>
          <a:lstStyle/>
          <a:p>
            <a:endParaRPr lang="en-US" sz="1600"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40</a:t>
            </a:fld>
            <a:endParaRPr lang="en-US"/>
          </a:p>
        </p:txBody>
      </p:sp>
    </p:spTree>
    <p:extLst>
      <p:ext uri="{BB962C8B-B14F-4D97-AF65-F5344CB8AC3E}">
        <p14:creationId xmlns:p14="http://schemas.microsoft.com/office/powerpoint/2010/main" val="27790673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41</a:t>
            </a:fld>
            <a:endParaRPr lang="en-US"/>
          </a:p>
        </p:txBody>
      </p:sp>
    </p:spTree>
    <p:extLst>
      <p:ext uri="{BB962C8B-B14F-4D97-AF65-F5344CB8AC3E}">
        <p14:creationId xmlns:p14="http://schemas.microsoft.com/office/powerpoint/2010/main" val="19574753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xfrm>
            <a:off x="685800" y="4493260"/>
            <a:ext cx="5486400" cy="4183380"/>
          </a:xfrm>
          <a:noFill/>
        </p:spPr>
        <p:txBody>
          <a:bodyPr wrap="square" numCol="1" anchor="t" anchorCtr="0" compatLnSpc="1">
            <a:prstTxWarp prst="textNoShape">
              <a:avLst/>
            </a:prstTxWarp>
            <a:no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42</a:t>
            </a:fld>
            <a:endParaRPr lang="en-US"/>
          </a:p>
        </p:txBody>
      </p:sp>
    </p:spTree>
    <p:extLst>
      <p:ext uri="{BB962C8B-B14F-4D97-AF65-F5344CB8AC3E}">
        <p14:creationId xmlns:p14="http://schemas.microsoft.com/office/powerpoint/2010/main" val="38618496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43</a:t>
            </a:fld>
            <a:endParaRPr lang="en-US"/>
          </a:p>
        </p:txBody>
      </p:sp>
    </p:spTree>
    <p:extLst>
      <p:ext uri="{BB962C8B-B14F-4D97-AF65-F5344CB8AC3E}">
        <p14:creationId xmlns:p14="http://schemas.microsoft.com/office/powerpoint/2010/main" val="40921375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p:spPr>
      </p:sp>
      <p:sp>
        <p:nvSpPr>
          <p:cNvPr id="1300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8480B0FC-BED5-4411-B828-5532959A5EC9}" type="slidenum">
              <a:rPr lang="en-US" smtClean="0"/>
              <a:pPr>
                <a:defRPr/>
              </a:pPr>
              <a:t>44</a:t>
            </a:fld>
            <a:endParaRPr lang="en-US"/>
          </a:p>
        </p:txBody>
      </p:sp>
    </p:spTree>
    <p:extLst>
      <p:ext uri="{BB962C8B-B14F-4D97-AF65-F5344CB8AC3E}">
        <p14:creationId xmlns:p14="http://schemas.microsoft.com/office/powerpoint/2010/main" val="15971079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45</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46</a:t>
            </a:fld>
            <a:endParaRPr lang="en-US" dirty="0"/>
          </a:p>
        </p:txBody>
      </p:sp>
    </p:spTree>
    <p:extLst>
      <p:ext uri="{BB962C8B-B14F-4D97-AF65-F5344CB8AC3E}">
        <p14:creationId xmlns:p14="http://schemas.microsoft.com/office/powerpoint/2010/main" val="21532478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p:spPr>
      </p:sp>
      <p:sp>
        <p:nvSpPr>
          <p:cNvPr id="1300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8480B0FC-BED5-4411-B828-5532959A5EC9}" type="slidenum">
              <a:rPr lang="en-US" smtClean="0"/>
              <a:pPr>
                <a:defRPr/>
              </a:pPr>
              <a:t>47</a:t>
            </a:fld>
            <a:endParaRPr lang="en-US"/>
          </a:p>
        </p:txBody>
      </p:sp>
    </p:spTree>
    <p:extLst>
      <p:ext uri="{BB962C8B-B14F-4D97-AF65-F5344CB8AC3E}">
        <p14:creationId xmlns:p14="http://schemas.microsoft.com/office/powerpoint/2010/main" val="28501042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48</a:t>
            </a:fld>
            <a:endParaRPr lang="en-US"/>
          </a:p>
        </p:txBody>
      </p:sp>
    </p:spTree>
    <p:extLst>
      <p:ext uri="{BB962C8B-B14F-4D97-AF65-F5344CB8AC3E}">
        <p14:creationId xmlns:p14="http://schemas.microsoft.com/office/powerpoint/2010/main" val="25668449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sz="2800" b="1" baseline="0"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49</a:t>
            </a:fld>
            <a:endParaRPr lang="en-US"/>
          </a:p>
        </p:txBody>
      </p:sp>
    </p:spTree>
    <p:extLst>
      <p:ext uri="{BB962C8B-B14F-4D97-AF65-F5344CB8AC3E}">
        <p14:creationId xmlns:p14="http://schemas.microsoft.com/office/powerpoint/2010/main" val="35499302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5</a:t>
            </a:fld>
            <a:endParaRPr lang="en-US" dirty="0"/>
          </a:p>
        </p:txBody>
      </p:sp>
    </p:spTree>
    <p:extLst>
      <p:ext uri="{BB962C8B-B14F-4D97-AF65-F5344CB8AC3E}">
        <p14:creationId xmlns:p14="http://schemas.microsoft.com/office/powerpoint/2010/main" val="2404424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p:spPr>
      </p:sp>
      <p:sp>
        <p:nvSpPr>
          <p:cNvPr id="1300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8480B0FC-BED5-4411-B828-5532959A5EC9}" type="slidenum">
              <a:rPr lang="en-US" smtClean="0"/>
              <a:pPr>
                <a:defRPr/>
              </a:pPr>
              <a:t>50</a:t>
            </a:fld>
            <a:endParaRPr lang="en-US"/>
          </a:p>
        </p:txBody>
      </p:sp>
    </p:spTree>
    <p:extLst>
      <p:ext uri="{BB962C8B-B14F-4D97-AF65-F5344CB8AC3E}">
        <p14:creationId xmlns:p14="http://schemas.microsoft.com/office/powerpoint/2010/main" val="41989306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p:spPr>
      </p:sp>
      <p:sp>
        <p:nvSpPr>
          <p:cNvPr id="1300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8480B0FC-BED5-4411-B828-5532959A5EC9}" type="slidenum">
              <a:rPr lang="en-US" smtClean="0"/>
              <a:pPr>
                <a:defRPr/>
              </a:pPr>
              <a:t>51</a:t>
            </a:fld>
            <a:endParaRPr lang="en-US"/>
          </a:p>
        </p:txBody>
      </p:sp>
    </p:spTree>
    <p:extLst>
      <p:ext uri="{BB962C8B-B14F-4D97-AF65-F5344CB8AC3E}">
        <p14:creationId xmlns:p14="http://schemas.microsoft.com/office/powerpoint/2010/main" val="3474575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p:spPr>
      </p:sp>
      <p:sp>
        <p:nvSpPr>
          <p:cNvPr id="1300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8480B0FC-BED5-4411-B828-5532959A5EC9}" type="slidenum">
              <a:rPr lang="en-US" smtClean="0"/>
              <a:pPr>
                <a:defRPr/>
              </a:pPr>
              <a:t>52</a:t>
            </a:fld>
            <a:endParaRPr lang="en-US"/>
          </a:p>
        </p:txBody>
      </p:sp>
    </p:spTree>
    <p:extLst>
      <p:ext uri="{BB962C8B-B14F-4D97-AF65-F5344CB8AC3E}">
        <p14:creationId xmlns:p14="http://schemas.microsoft.com/office/powerpoint/2010/main" val="93762208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53</a:t>
            </a:fld>
            <a:endParaRPr lang="en-US"/>
          </a:p>
        </p:txBody>
      </p:sp>
    </p:spTree>
    <p:extLst>
      <p:ext uri="{BB962C8B-B14F-4D97-AF65-F5344CB8AC3E}">
        <p14:creationId xmlns:p14="http://schemas.microsoft.com/office/powerpoint/2010/main" val="21852417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54</a:t>
            </a:fld>
            <a:endParaRPr lang="en-US"/>
          </a:p>
        </p:txBody>
      </p:sp>
    </p:spTree>
    <p:extLst>
      <p:ext uri="{BB962C8B-B14F-4D97-AF65-F5344CB8AC3E}">
        <p14:creationId xmlns:p14="http://schemas.microsoft.com/office/powerpoint/2010/main" val="109031594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55</a:t>
            </a:fld>
            <a:endParaRPr lang="en-US"/>
          </a:p>
        </p:txBody>
      </p:sp>
    </p:spTree>
    <p:extLst>
      <p:ext uri="{BB962C8B-B14F-4D97-AF65-F5344CB8AC3E}">
        <p14:creationId xmlns:p14="http://schemas.microsoft.com/office/powerpoint/2010/main" val="280545418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p:spPr>
      </p:sp>
      <p:sp>
        <p:nvSpPr>
          <p:cNvPr id="1300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8480B0FC-BED5-4411-B828-5532959A5EC9}" type="slidenum">
              <a:rPr lang="en-US" smtClean="0"/>
              <a:pPr>
                <a:defRPr/>
              </a:pPr>
              <a:t>56</a:t>
            </a:fld>
            <a:endParaRPr lang="en-US"/>
          </a:p>
        </p:txBody>
      </p:sp>
    </p:spTree>
    <p:extLst>
      <p:ext uri="{BB962C8B-B14F-4D97-AF65-F5344CB8AC3E}">
        <p14:creationId xmlns:p14="http://schemas.microsoft.com/office/powerpoint/2010/main" val="263079268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58</a:t>
            </a:fld>
            <a:endParaRPr lang="en-US" dirty="0"/>
          </a:p>
        </p:txBody>
      </p:sp>
    </p:spTree>
    <p:extLst>
      <p:ext uri="{BB962C8B-B14F-4D97-AF65-F5344CB8AC3E}">
        <p14:creationId xmlns:p14="http://schemas.microsoft.com/office/powerpoint/2010/main" val="118382392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p:spPr>
      </p:sp>
      <p:sp>
        <p:nvSpPr>
          <p:cNvPr id="1300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8480B0FC-BED5-4411-B828-5532959A5EC9}" type="slidenum">
              <a:rPr lang="en-US" smtClean="0"/>
              <a:pPr>
                <a:defRPr/>
              </a:pPr>
              <a:t>59</a:t>
            </a:fld>
            <a:endParaRPr lang="en-US"/>
          </a:p>
        </p:txBody>
      </p:sp>
    </p:spTree>
    <p:extLst>
      <p:ext uri="{BB962C8B-B14F-4D97-AF65-F5344CB8AC3E}">
        <p14:creationId xmlns:p14="http://schemas.microsoft.com/office/powerpoint/2010/main" val="162840271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60</a:t>
            </a:fld>
            <a:endParaRPr lang="en-US" dirty="0"/>
          </a:p>
        </p:txBody>
      </p:sp>
    </p:spTree>
    <p:extLst>
      <p:ext uri="{BB962C8B-B14F-4D97-AF65-F5344CB8AC3E}">
        <p14:creationId xmlns:p14="http://schemas.microsoft.com/office/powerpoint/2010/main" val="13503301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6</a:t>
            </a:fld>
            <a:endParaRPr lang="en-US" dirty="0"/>
          </a:p>
        </p:txBody>
      </p:sp>
    </p:spTree>
    <p:extLst>
      <p:ext uri="{BB962C8B-B14F-4D97-AF65-F5344CB8AC3E}">
        <p14:creationId xmlns:p14="http://schemas.microsoft.com/office/powerpoint/2010/main" val="176302532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61</a:t>
            </a:fld>
            <a:endParaRPr lang="en-US" dirty="0"/>
          </a:p>
        </p:txBody>
      </p:sp>
    </p:spTree>
    <p:extLst>
      <p:ext uri="{BB962C8B-B14F-4D97-AF65-F5344CB8AC3E}">
        <p14:creationId xmlns:p14="http://schemas.microsoft.com/office/powerpoint/2010/main" val="234693625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62</a:t>
            </a:fld>
            <a:endParaRPr lang="en-US" dirty="0"/>
          </a:p>
        </p:txBody>
      </p:sp>
    </p:spTree>
    <p:extLst>
      <p:ext uri="{BB962C8B-B14F-4D97-AF65-F5344CB8AC3E}">
        <p14:creationId xmlns:p14="http://schemas.microsoft.com/office/powerpoint/2010/main" val="94811579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63</a:t>
            </a:fld>
            <a:endParaRPr lang="en-US" dirty="0"/>
          </a:p>
        </p:txBody>
      </p:sp>
    </p:spTree>
    <p:extLst>
      <p:ext uri="{BB962C8B-B14F-4D97-AF65-F5344CB8AC3E}">
        <p14:creationId xmlns:p14="http://schemas.microsoft.com/office/powerpoint/2010/main" val="3401409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7</a:t>
            </a:fld>
            <a:endParaRPr lang="en-US" dirty="0"/>
          </a:p>
        </p:txBody>
      </p:sp>
    </p:spTree>
    <p:extLst>
      <p:ext uri="{BB962C8B-B14F-4D97-AF65-F5344CB8AC3E}">
        <p14:creationId xmlns:p14="http://schemas.microsoft.com/office/powerpoint/2010/main" val="1757399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6107"/>
            <a:ext cx="5486400" cy="4183380"/>
          </a:xfrm>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8</a:t>
            </a:fld>
            <a:endParaRPr lang="en-US" dirty="0"/>
          </a:p>
        </p:txBody>
      </p:sp>
    </p:spTree>
    <p:extLst>
      <p:ext uri="{BB962C8B-B14F-4D97-AF65-F5344CB8AC3E}">
        <p14:creationId xmlns:p14="http://schemas.microsoft.com/office/powerpoint/2010/main" val="907219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95350" y="4722524"/>
            <a:ext cx="5067300" cy="3722370"/>
          </a:xfrm>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9</a:t>
            </a:fld>
            <a:endParaRPr lang="en-US" dirty="0"/>
          </a:p>
        </p:txBody>
      </p:sp>
    </p:spTree>
    <p:extLst>
      <p:ext uri="{BB962C8B-B14F-4D97-AF65-F5344CB8AC3E}">
        <p14:creationId xmlns:p14="http://schemas.microsoft.com/office/powerpoint/2010/main" val="3491366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39B7C68-48CA-4F7E-A595-FD5BDC7FD61F}" type="datetimeFigureOut">
              <a:rPr lang="en-US" smtClean="0"/>
              <a:pPr/>
              <a:t>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9B7C68-48CA-4F7E-A595-FD5BDC7FD61F}" type="datetimeFigureOut">
              <a:rPr lang="en-US" smtClean="0"/>
              <a:pPr/>
              <a:t>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9B7C68-48CA-4F7E-A595-FD5BDC7FD61F}" type="datetimeFigureOut">
              <a:rPr lang="en-US" smtClean="0"/>
              <a:pPr/>
              <a:t>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9B7C68-48CA-4F7E-A595-FD5BDC7FD61F}" type="datetimeFigureOut">
              <a:rPr lang="en-US" smtClean="0"/>
              <a:pPr/>
              <a:t>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9B7C68-48CA-4F7E-A595-FD5BDC7FD61F}" type="datetimeFigureOut">
              <a:rPr lang="en-US" smtClean="0"/>
              <a:pPr/>
              <a:t>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39B7C68-48CA-4F7E-A595-FD5BDC7FD61F}" type="datetimeFigureOut">
              <a:rPr lang="en-US" smtClean="0"/>
              <a:pPr/>
              <a:t>2/2/2022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39B7C68-48CA-4F7E-A595-FD5BDC7FD61F}" type="datetimeFigureOut">
              <a:rPr lang="en-US" smtClean="0"/>
              <a:pPr/>
              <a:t>2/2/2022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39B7C68-48CA-4F7E-A595-FD5BDC7FD61F}" type="datetimeFigureOut">
              <a:rPr lang="en-US" smtClean="0"/>
              <a:pPr/>
              <a:t>2/2/2022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9B7C68-48CA-4F7E-A595-FD5BDC7FD61F}" type="datetimeFigureOut">
              <a:rPr lang="en-US" smtClean="0"/>
              <a:pPr/>
              <a:t>2/2/2022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9B7C68-48CA-4F7E-A595-FD5BDC7FD61F}" type="datetimeFigureOut">
              <a:rPr lang="en-US" smtClean="0"/>
              <a:pPr/>
              <a:t>2/2/2022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9B7C68-48CA-4F7E-A595-FD5BDC7FD61F}" type="datetimeFigureOut">
              <a:rPr lang="en-US" smtClean="0"/>
              <a:pPr/>
              <a:t>2/2/2022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9B7C68-48CA-4F7E-A595-FD5BDC7FD61F}" type="datetimeFigureOut">
              <a:rPr lang="en-US" smtClean="0"/>
              <a:pPr/>
              <a:t>2/2/2022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42767D-72EB-46BC-8160-C972ECC5DB3E}"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glushko@berkeley.edu"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www.loc.gov/marc/uma/"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authorities.loc.gov/"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hyperlink" Target="http://fineartstitle.com/"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hyperlink" Target="http://www.pbs.org/wgbh/nova/vinland/fakes.html" TargetMode="External"/><Relationship Id="rId5" Type="http://schemas.openxmlformats.org/officeDocument/2006/relationships/hyperlink" Target="http://ustar.net/" TargetMode="External"/><Relationship Id="rId4" Type="http://schemas.openxmlformats.org/officeDocument/2006/relationships/hyperlink" Target="http://www.amazon.com/s?me=A2C88R4ZEQ5UHM"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5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7.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5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hyperlink" Target="https://chancellor.berkeley.edu/task-forces/building-name-review-committee"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a:xfrm>
            <a:off x="449560" y="685800"/>
            <a:ext cx="8197453" cy="208954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800" b="1" dirty="0">
                <a:sym typeface="UC Berkeley OS Sign"/>
              </a:rPr>
              <a:t>CogSci 150</a:t>
            </a:r>
            <a:br>
              <a:rPr lang="en-US" sz="3800" b="1" dirty="0">
                <a:sym typeface="UC Berkeley OS Sign"/>
              </a:rPr>
            </a:br>
            <a:r>
              <a:rPr lang="en-US" sz="3800" b="1" dirty="0">
                <a:sym typeface="UC Berkeley OS Sign"/>
              </a:rPr>
              <a:t>“Sensemaking and Organizing”</a:t>
            </a:r>
            <a:br>
              <a:rPr lang="en-US" sz="3800" b="1" dirty="0">
                <a:sym typeface="UC Berkeley OS Sign"/>
              </a:rPr>
            </a:br>
            <a:r>
              <a:rPr lang="en-US" sz="3800" b="1" dirty="0">
                <a:sym typeface="UC Berkeley OS Sign"/>
              </a:rPr>
              <a:t>Spring 2022</a:t>
            </a:r>
            <a:endParaRPr lang="en-US" sz="3400" dirty="0">
              <a:sym typeface="UC Berkeley OS Sign"/>
            </a:endParaRPr>
          </a:p>
        </p:txBody>
      </p:sp>
      <p:sp>
        <p:nvSpPr>
          <p:cNvPr id="2051" name="Rectangle 2"/>
          <p:cNvSpPr>
            <a:spLocks noGrp="1" noChangeArrowheads="1"/>
          </p:cNvSpPr>
          <p:nvPr>
            <p:ph type="body" idx="1"/>
          </p:nvPr>
        </p:nvSpPr>
        <p:spPr>
          <a:xfrm>
            <a:off x="418306" y="2286000"/>
            <a:ext cx="8228707" cy="3589734"/>
          </a:xfrm>
        </p:spPr>
        <p:txBody>
          <a:bodyPr anchor="ctr">
            <a:normAutofit fontScale="92500" lnSpcReduction="20000"/>
          </a:bodyPr>
          <a:lstStyle/>
          <a:p>
            <a:pPr marL="0" indent="0"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3000" dirty="0">
              <a:sym typeface="UC Berkeley OS Sign"/>
            </a:endParaRPr>
          </a:p>
          <a:p>
            <a:pPr marL="0" indent="0"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3000" dirty="0">
              <a:sym typeface="UC Berkeley OS Sign"/>
            </a:endParaRP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000" dirty="0">
                <a:sym typeface="UC Berkeley OS Sign"/>
              </a:rPr>
              <a:t>Robert J. Glushko</a:t>
            </a:r>
            <a:br>
              <a:rPr lang="en-US" sz="3000" dirty="0">
                <a:sym typeface="UC Berkeley OS Sign"/>
              </a:rPr>
            </a:br>
            <a:r>
              <a:rPr lang="en-US" sz="3000" dirty="0">
                <a:sym typeface="UC Berkeley OS Sign"/>
                <a:hlinkClick r:id="rId3"/>
              </a:rPr>
              <a:t>glushko@berkeley.edu</a:t>
            </a:r>
            <a:endParaRPr lang="en-US" sz="3000" dirty="0">
              <a:sym typeface="UC Berkeley OS Sign"/>
            </a:endParaRP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3000" dirty="0">
              <a:sym typeface="UC Berkeley OS Sign"/>
            </a:endParaRP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000" dirty="0">
                <a:sym typeface="UC Berkeley OS Sign"/>
              </a:rPr>
              <a:t>3 February 2022</a:t>
            </a:r>
          </a:p>
          <a:p>
            <a:pPr marL="0" indent="0" algn="ctr">
              <a:lnSpc>
                <a:spcPct val="120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br>
              <a:rPr lang="en-US" sz="3000" dirty="0">
                <a:sym typeface="UC Berkeley OS Sign"/>
              </a:rPr>
            </a:br>
            <a:r>
              <a:rPr lang="en-US" sz="3600" dirty="0">
                <a:sym typeface="UC Berkeley OS Sign"/>
              </a:rPr>
              <a:t>6) Names and Identifiers</a:t>
            </a:r>
            <a:endParaRPr lang="en-US" sz="3000" dirty="0">
              <a:solidFill>
                <a:srgbClr val="002955"/>
              </a:solidFill>
              <a:sym typeface="UC Berkeley OS Sign"/>
            </a:endParaRPr>
          </a:p>
        </p:txBody>
      </p:sp>
    </p:spTree>
  </p:cSld>
  <p:clrMapOvr>
    <a:masterClrMapping/>
  </p:clrMapOvr>
  <p:transition advTm="15515"/>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3E9D9F8-ECD3-4247-B991-9DFACF3C62A1}"/>
              </a:ext>
            </a:extLst>
          </p:cNvPr>
          <p:cNvSpPr/>
          <p:nvPr/>
        </p:nvSpPr>
        <p:spPr>
          <a:xfrm>
            <a:off x="455413" y="5029200"/>
            <a:ext cx="8228707" cy="156537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98" name="Rectangle 1"/>
          <p:cNvSpPr>
            <a:spLocks noGrp="1" noChangeArrowheads="1"/>
          </p:cNvSpPr>
          <p:nvPr>
            <p:ph type="title"/>
          </p:nvPr>
        </p:nvSpPr>
        <p:spPr>
          <a:xfrm>
            <a:off x="455413" y="367605"/>
            <a:ext cx="8228707" cy="1190997"/>
          </a:xfrm>
        </p:spPr>
        <p:txBody>
          <a:bodyPr>
            <a:no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POLYSEMES: </a:t>
            </a:r>
            <a:br>
              <a:rPr lang="en-US" sz="4000" b="1" dirty="0">
                <a:sym typeface="UC Berkeley OS Sign"/>
              </a:rPr>
            </a:br>
            <a:r>
              <a:rPr lang="en-US" sz="4000" b="1" dirty="0">
                <a:sym typeface="UC Berkeley OS Sign"/>
              </a:rPr>
              <a:t>Both are “Shipping Containers”</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10</a:t>
            </a:fld>
            <a:endParaRPr lang="en-US" sz="1500" dirty="0">
              <a:solidFill>
                <a:srgbClr val="002955"/>
              </a:solidFill>
              <a:latin typeface="UC Berkeley OS Sign"/>
              <a:ea typeface="MS PGothic" pitchFamily="34" charset="-128"/>
              <a:sym typeface="UC Berkeley OS Sign"/>
            </a:endParaRPr>
          </a:p>
        </p:txBody>
      </p:sp>
      <p:pic>
        <p:nvPicPr>
          <p:cNvPr id="8" name="Picture 7" descr="ShippingContainers.gif"/>
          <p:cNvPicPr>
            <a:picLocks noChangeAspect="1"/>
          </p:cNvPicPr>
          <p:nvPr/>
        </p:nvPicPr>
        <p:blipFill>
          <a:blip r:embed="rId3" cstate="print"/>
          <a:stretch>
            <a:fillRect/>
          </a:stretch>
        </p:blipFill>
        <p:spPr>
          <a:xfrm>
            <a:off x="797867" y="1995785"/>
            <a:ext cx="7543800" cy="2790825"/>
          </a:xfrm>
          <a:prstGeom prst="rect">
            <a:avLst/>
          </a:prstGeom>
        </p:spPr>
      </p:pic>
      <p:sp>
        <p:nvSpPr>
          <p:cNvPr id="2" name="TextBox 1"/>
          <p:cNvSpPr txBox="1"/>
          <p:nvPr/>
        </p:nvSpPr>
        <p:spPr>
          <a:xfrm>
            <a:off x="504698" y="5105400"/>
            <a:ext cx="8316889" cy="1384995"/>
          </a:xfrm>
          <a:prstGeom prst="rect">
            <a:avLst/>
          </a:prstGeom>
          <a:noFill/>
        </p:spPr>
        <p:txBody>
          <a:bodyPr wrap="square" rtlCol="0">
            <a:spAutoFit/>
          </a:bodyPr>
          <a:lstStyle/>
          <a:p>
            <a:r>
              <a:rPr lang="en-US" sz="2800" b="1" dirty="0">
                <a:solidFill>
                  <a:srgbClr val="FF0000"/>
                </a:solidFill>
              </a:rPr>
              <a:t>STOP AND THINK: How can you (or some computational process) determine which meaning is intended with polysemous words or phrases?</a:t>
            </a:r>
          </a:p>
        </p:txBody>
      </p:sp>
    </p:spTree>
    <p:extLst>
      <p:ext uri="{BB962C8B-B14F-4D97-AF65-F5344CB8AC3E}">
        <p14:creationId xmlns:p14="http://schemas.microsoft.com/office/powerpoint/2010/main" val="40062278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685800" y="437763"/>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The “Vocabulary Problem”</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11</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152400" y="1482378"/>
            <a:ext cx="8839200" cy="4022926"/>
          </a:xfrm>
          <a:prstGeom prst="rect">
            <a:avLst/>
          </a:prstGeom>
          <a:noFill/>
          <a:ln w="9525">
            <a:noFill/>
            <a:miter lim="800000"/>
            <a:headEnd/>
            <a:tailEnd/>
          </a:ln>
        </p:spPr>
        <p:txBody>
          <a:bodyPr wrap="square"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People use a large variety of words for the same thing or concept</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Most people - especially system designers - are surprised by this because they think their own word choices are “intuitive” or "natural“</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The extreme variability of word selection is an inescapable fact that has its roots in the nature of language and categorization</a:t>
            </a:r>
          </a:p>
        </p:txBody>
      </p:sp>
    </p:spTree>
    <p:extLst>
      <p:ext uri="{BB962C8B-B14F-4D97-AF65-F5344CB8AC3E}">
        <p14:creationId xmlns:p14="http://schemas.microsoft.com/office/powerpoint/2010/main" val="95435034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DB19B2-378E-45AB-9EB4-38E8948D190F}"/>
              </a:ext>
            </a:extLst>
          </p:cNvPr>
          <p:cNvSpPr/>
          <p:nvPr/>
        </p:nvSpPr>
        <p:spPr>
          <a:xfrm>
            <a:off x="685800" y="274638"/>
            <a:ext cx="7848600" cy="544036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A5D617-C2E4-40F9-8849-4D63EDA349AA}"/>
              </a:ext>
            </a:extLst>
          </p:cNvPr>
          <p:cNvSpPr>
            <a:spLocks noGrp="1"/>
          </p:cNvSpPr>
          <p:nvPr>
            <p:ph type="title"/>
          </p:nvPr>
        </p:nvSpPr>
        <p:spPr/>
        <p:txBody>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olidFill>
                  <a:srgbClr val="FF0000"/>
                </a:solidFill>
              </a:rPr>
              <a:t>Stop and Think</a:t>
            </a:r>
          </a:p>
        </p:txBody>
      </p:sp>
      <p:sp>
        <p:nvSpPr>
          <p:cNvPr id="3" name="Content Placeholder 2">
            <a:extLst>
              <a:ext uri="{FF2B5EF4-FFF2-40B4-BE49-F238E27FC236}">
                <a16:creationId xmlns:a16="http://schemas.microsoft.com/office/drawing/2014/main" id="{FCBD7DED-49BD-41D7-AC71-48C8E20582CE}"/>
              </a:ext>
            </a:extLst>
          </p:cNvPr>
          <p:cNvSpPr>
            <a:spLocks noGrp="1"/>
          </p:cNvSpPr>
          <p:nvPr>
            <p:ph idx="1"/>
          </p:nvPr>
        </p:nvSpPr>
        <p:spPr>
          <a:xfrm>
            <a:off x="1371600" y="1600200"/>
            <a:ext cx="6019800" cy="3283726"/>
          </a:xfrm>
        </p:spPr>
        <p:txBody>
          <a:bodyPr>
            <a:norm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b="1" dirty="0"/>
              <a:t>What are the implications of the vocabulary problem for UI design? </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b="1" dirty="0"/>
              <a:t>How </a:t>
            </a:r>
            <a:r>
              <a:rPr lang="en-US" sz="3200" b="1" i="1" u="sng" dirty="0"/>
              <a:t>do you </a:t>
            </a:r>
            <a:r>
              <a:rPr lang="en-US" sz="3200" b="1" dirty="0"/>
              <a:t>choose names for resources and interactions?</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b="1" dirty="0"/>
              <a:t>How </a:t>
            </a:r>
            <a:r>
              <a:rPr lang="en-US" sz="3200" b="1" i="1" u="sng" dirty="0"/>
              <a:t>should you </a:t>
            </a:r>
            <a:r>
              <a:rPr lang="en-US" sz="3200" b="1" dirty="0"/>
              <a:t>do it?</a:t>
            </a:r>
            <a:endParaRPr lang="en-US" dirty="0"/>
          </a:p>
        </p:txBody>
      </p:sp>
    </p:spTree>
    <p:extLst>
      <p:ext uri="{BB962C8B-B14F-4D97-AF65-F5344CB8AC3E}">
        <p14:creationId xmlns:p14="http://schemas.microsoft.com/office/powerpoint/2010/main" val="24917368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658632" y="30480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Issues with Names and Naming – 2 </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13</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658632" y="1599691"/>
            <a:ext cx="8036719" cy="5218125"/>
          </a:xfrm>
          <a:prstGeom prst="rect">
            <a:avLst/>
          </a:prstGeom>
          <a:noFill/>
          <a:ln w="9525">
            <a:noFill/>
            <a:miter lim="800000"/>
            <a:headEnd/>
            <a:tailEnd/>
          </a:ln>
        </p:spPr>
        <p:txBody>
          <a:bodyPr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False cognates (GIFT, PAIN)</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A name can have undesirable associations (but renaming can be contentious…)</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A name can have impermanent attributes or associations or be “faddish”</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Alphabetic ordering bias </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Autogenerated names don’t convey any meaning  (SCAN0098.JPG)</a:t>
            </a:r>
          </a:p>
          <a:p>
            <a:endParaRPr lang="en-US" sz="2800" dirty="0"/>
          </a:p>
          <a:p>
            <a:endParaRPr lang="en-US" sz="2800" dirty="0"/>
          </a:p>
        </p:txBody>
      </p:sp>
    </p:spTree>
    <p:extLst>
      <p:ext uri="{BB962C8B-B14F-4D97-AF65-F5344CB8AC3E}">
        <p14:creationId xmlns:p14="http://schemas.microsoft.com/office/powerpoint/2010/main" val="389845669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DB19B2-378E-45AB-9EB4-38E8948D190F}"/>
              </a:ext>
            </a:extLst>
          </p:cNvPr>
          <p:cNvSpPr/>
          <p:nvPr/>
        </p:nvSpPr>
        <p:spPr>
          <a:xfrm>
            <a:off x="685800" y="274638"/>
            <a:ext cx="7848600" cy="544036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A5D617-C2E4-40F9-8849-4D63EDA349AA}"/>
              </a:ext>
            </a:extLst>
          </p:cNvPr>
          <p:cNvSpPr>
            <a:spLocks noGrp="1"/>
          </p:cNvSpPr>
          <p:nvPr>
            <p:ph type="title"/>
          </p:nvPr>
        </p:nvSpPr>
        <p:spPr/>
        <p:txBody>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olidFill>
                  <a:srgbClr val="FF0000"/>
                </a:solidFill>
              </a:rPr>
              <a:t>Stop and Think</a:t>
            </a:r>
          </a:p>
        </p:txBody>
      </p:sp>
      <p:sp>
        <p:nvSpPr>
          <p:cNvPr id="3" name="Content Placeholder 2">
            <a:extLst>
              <a:ext uri="{FF2B5EF4-FFF2-40B4-BE49-F238E27FC236}">
                <a16:creationId xmlns:a16="http://schemas.microsoft.com/office/drawing/2014/main" id="{FCBD7DED-49BD-41D7-AC71-48C8E20582CE}"/>
              </a:ext>
            </a:extLst>
          </p:cNvPr>
          <p:cNvSpPr>
            <a:spLocks noGrp="1"/>
          </p:cNvSpPr>
          <p:nvPr>
            <p:ph idx="1"/>
          </p:nvPr>
        </p:nvSpPr>
        <p:spPr>
          <a:xfrm>
            <a:off x="1752600" y="1905001"/>
            <a:ext cx="6019800" cy="2819400"/>
          </a:xfrm>
        </p:spPr>
        <p:txBody>
          <a:bodyPr>
            <a:norm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b="1" dirty="0"/>
              <a:t>Are there false cognates in other languages?   (let’s take advantage of the language diversity it our class this semester)</a:t>
            </a:r>
            <a:endParaRPr lang="en-US" sz="3600" dirty="0"/>
          </a:p>
          <a:p>
            <a:endParaRPr lang="en-US" sz="3600" b="1" dirty="0"/>
          </a:p>
          <a:p>
            <a:endParaRPr lang="en-US" dirty="0"/>
          </a:p>
        </p:txBody>
      </p:sp>
    </p:spTree>
    <p:extLst>
      <p:ext uri="{BB962C8B-B14F-4D97-AF65-F5344CB8AC3E}">
        <p14:creationId xmlns:p14="http://schemas.microsoft.com/office/powerpoint/2010/main" val="9068349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941B74D-179B-4E12-80B1-5EB3CB19771D}"/>
              </a:ext>
            </a:extLst>
          </p:cNvPr>
          <p:cNvSpPr/>
          <p:nvPr/>
        </p:nvSpPr>
        <p:spPr>
          <a:xfrm>
            <a:off x="609600" y="6174958"/>
            <a:ext cx="8229600" cy="40011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98" name="Rectangle 1"/>
          <p:cNvSpPr>
            <a:spLocks noGrp="1" noChangeArrowheads="1"/>
          </p:cNvSpPr>
          <p:nvPr>
            <p:ph type="title"/>
          </p:nvPr>
        </p:nvSpPr>
        <p:spPr>
          <a:xfrm>
            <a:off x="457200" y="381000"/>
            <a:ext cx="8228707" cy="1190997"/>
          </a:xfrm>
        </p:spPr>
        <p:txBody>
          <a:bodyPr>
            <a:no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“China Lucky Numbers” for Air Travel (Wikipedia)</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15</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533400" y="1600200"/>
            <a:ext cx="8305800" cy="4893806"/>
          </a:xfrm>
          <a:prstGeom prst="rect">
            <a:avLst/>
          </a:prstGeom>
          <a:noFill/>
          <a:ln w="9525">
            <a:noFill/>
            <a:miter lim="800000"/>
            <a:headEnd/>
            <a:tailEnd/>
          </a:ln>
        </p:spPr>
        <p:txBody>
          <a:bodyPr wrap="square"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400" dirty="0"/>
              <a:t>Air Canada route, Shanghai to Toronto: Flight AC</a:t>
            </a:r>
            <a:r>
              <a:rPr lang="en-US" sz="2400" dirty="0">
                <a:solidFill>
                  <a:srgbClr val="FF0000"/>
                </a:solidFill>
              </a:rPr>
              <a:t>88</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400" dirty="0"/>
              <a:t>KLM route, Hong Kong to Amsterdam: Flight KL</a:t>
            </a:r>
            <a:r>
              <a:rPr lang="en-US" sz="2400" dirty="0">
                <a:solidFill>
                  <a:srgbClr val="FF0000"/>
                </a:solidFill>
              </a:rPr>
              <a:t>888</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400" dirty="0"/>
              <a:t>Etihad Airways route, Abu Dhabi to Beijing then onwards to Nagoya:  Flight EY</a:t>
            </a:r>
            <a:r>
              <a:rPr lang="en-US" sz="2400" dirty="0">
                <a:solidFill>
                  <a:srgbClr val="FF0000"/>
                </a:solidFill>
              </a:rPr>
              <a:t>888</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400" dirty="0"/>
              <a:t> United Airlines, Beijing to San Francisco: Flight UA</a:t>
            </a:r>
            <a:r>
              <a:rPr lang="en-US" sz="2400" dirty="0">
                <a:solidFill>
                  <a:srgbClr val="FF0000"/>
                </a:solidFill>
              </a:rPr>
              <a:t>888</a:t>
            </a:r>
            <a:r>
              <a:rPr lang="en-US" sz="2400" dirty="0"/>
              <a:t>, and the route from Beijing to Newark is Flight UA</a:t>
            </a:r>
            <a:r>
              <a:rPr lang="en-US" sz="2400" dirty="0">
                <a:solidFill>
                  <a:srgbClr val="FF0000"/>
                </a:solidFill>
              </a:rPr>
              <a:t>88</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400" dirty="0"/>
              <a:t>Air Astana, Beijing to Almaty:  Flight KC</a:t>
            </a:r>
            <a:r>
              <a:rPr lang="en-US" sz="2400" dirty="0">
                <a:solidFill>
                  <a:srgbClr val="FF0000"/>
                </a:solidFill>
              </a:rPr>
              <a:t>888</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400" dirty="0"/>
              <a:t>British Airways, Chengdu to London: Flight BA</a:t>
            </a:r>
            <a:r>
              <a:rPr lang="en-US" sz="2400" dirty="0">
                <a:solidFill>
                  <a:srgbClr val="FF0000"/>
                </a:solidFill>
              </a:rPr>
              <a:t>88</a:t>
            </a:r>
            <a:endParaRPr lang="en-US" sz="2400" dirty="0"/>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400" dirty="0"/>
              <a:t>Cathay Pacific's from Hong Kong to Vancouver and New York is CX</a:t>
            </a:r>
            <a:r>
              <a:rPr lang="en-US" sz="2400" dirty="0">
                <a:solidFill>
                  <a:srgbClr val="FF0000"/>
                </a:solidFill>
              </a:rPr>
              <a:t>888</a:t>
            </a:r>
          </a:p>
          <a:p>
            <a:endParaRPr lang="en-US" sz="2800" dirty="0"/>
          </a:p>
        </p:txBody>
      </p:sp>
      <p:sp>
        <p:nvSpPr>
          <p:cNvPr id="2" name="TextBox 1">
            <a:extLst>
              <a:ext uri="{FF2B5EF4-FFF2-40B4-BE49-F238E27FC236}">
                <a16:creationId xmlns:a16="http://schemas.microsoft.com/office/drawing/2014/main" id="{8C58D8B4-BE03-4C7F-BE80-58DEE321DA7F}"/>
              </a:ext>
            </a:extLst>
          </p:cNvPr>
          <p:cNvSpPr txBox="1"/>
          <p:nvPr/>
        </p:nvSpPr>
        <p:spPr>
          <a:xfrm>
            <a:off x="838200" y="6174958"/>
            <a:ext cx="8001000" cy="400110"/>
          </a:xfrm>
          <a:prstGeom prst="rect">
            <a:avLst/>
          </a:prstGeom>
          <a:noFill/>
        </p:spPr>
        <p:txBody>
          <a:bodyPr wrap="square" rtlCol="0">
            <a:spAutoFit/>
          </a:bodyPr>
          <a:lstStyle/>
          <a:p>
            <a:r>
              <a:rPr lang="en-US" sz="2000" i="1" baseline="0" dirty="0">
                <a:solidFill>
                  <a:srgbClr val="FF0000"/>
                </a:solidFill>
              </a:rPr>
              <a:t>What is an unlucky number in China that would never be in a flight number?</a:t>
            </a:r>
          </a:p>
        </p:txBody>
      </p:sp>
    </p:spTree>
    <p:extLst>
      <p:ext uri="{BB962C8B-B14F-4D97-AF65-F5344CB8AC3E}">
        <p14:creationId xmlns:p14="http://schemas.microsoft.com/office/powerpoint/2010/main" val="237475952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6851" y="4114800"/>
            <a:ext cx="7848600" cy="2246769"/>
          </a:xfrm>
          <a:prstGeom prst="rect">
            <a:avLst/>
          </a:prstGeom>
          <a:noFill/>
        </p:spPr>
        <p:txBody>
          <a:bodyPr wrap="square" rtlCol="0">
            <a:spAutoFit/>
          </a:bodyPr>
          <a:lstStyle/>
          <a:p>
            <a:r>
              <a:rPr lang="en-US" sz="2800" dirty="0"/>
              <a:t>OSHA, the </a:t>
            </a:r>
            <a:r>
              <a:rPr lang="en-US" sz="2800" i="1" dirty="0"/>
              <a:t>Occupational Safety and Health Act of 1970,</a:t>
            </a:r>
            <a:r>
              <a:rPr lang="en-US" sz="2800" dirty="0"/>
              <a:t> gives employees and their representatives the right to file a complaint and request an OSHA inspection of their workplace if they believe there is a serious hazard </a:t>
            </a:r>
          </a:p>
        </p:txBody>
      </p:sp>
      <p:pic>
        <p:nvPicPr>
          <p:cNvPr id="2" name="Picture 1">
            <a:extLst>
              <a:ext uri="{FF2B5EF4-FFF2-40B4-BE49-F238E27FC236}">
                <a16:creationId xmlns:a16="http://schemas.microsoft.com/office/drawing/2014/main" id="{4CC2DD8D-2DB1-4F08-860E-DED64247DA09}"/>
              </a:ext>
            </a:extLst>
          </p:cNvPr>
          <p:cNvPicPr>
            <a:picLocks noChangeAspect="1"/>
          </p:cNvPicPr>
          <p:nvPr/>
        </p:nvPicPr>
        <p:blipFill>
          <a:blip r:embed="rId3"/>
          <a:stretch>
            <a:fillRect/>
          </a:stretch>
        </p:blipFill>
        <p:spPr>
          <a:xfrm>
            <a:off x="3581400" y="377368"/>
            <a:ext cx="5105400" cy="3376391"/>
          </a:xfrm>
          <a:prstGeom prst="rect">
            <a:avLst/>
          </a:prstGeom>
        </p:spPr>
      </p:pic>
      <p:sp>
        <p:nvSpPr>
          <p:cNvPr id="5" name="TextBox 4">
            <a:extLst>
              <a:ext uri="{FF2B5EF4-FFF2-40B4-BE49-F238E27FC236}">
                <a16:creationId xmlns:a16="http://schemas.microsoft.com/office/drawing/2014/main" id="{D1EE69A4-2856-4EC0-87BA-36A720222D9F}"/>
              </a:ext>
            </a:extLst>
          </p:cNvPr>
          <p:cNvSpPr txBox="1"/>
          <p:nvPr/>
        </p:nvSpPr>
        <p:spPr>
          <a:xfrm>
            <a:off x="533400" y="938428"/>
            <a:ext cx="2743200" cy="3385542"/>
          </a:xfrm>
          <a:prstGeom prst="rect">
            <a:avLst/>
          </a:prstGeom>
          <a:noFill/>
        </p:spPr>
        <p:txBody>
          <a:bodyPr wrap="square" rtlCol="0">
            <a:spAutoFit/>
          </a:bodyPr>
          <a:lstStyle/>
          <a:p>
            <a:r>
              <a:rPr lang="en-US" sz="3600" dirty="0"/>
              <a:t>OSHA – In Thai, means “delicious” food “fit for a king”</a:t>
            </a:r>
          </a:p>
          <a:p>
            <a:endParaRPr lang="en-US" sz="1600" dirty="0"/>
          </a:p>
          <a:p>
            <a:endParaRPr lang="en-US" dirty="0"/>
          </a:p>
        </p:txBody>
      </p:sp>
    </p:spTree>
    <p:extLst>
      <p:ext uri="{BB962C8B-B14F-4D97-AF65-F5344CB8AC3E}">
        <p14:creationId xmlns:p14="http://schemas.microsoft.com/office/powerpoint/2010/main" val="37262018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1799BC-47F4-4D14-82DB-1EED1680FC5C}"/>
              </a:ext>
            </a:extLst>
          </p:cNvPr>
          <p:cNvSpPr/>
          <p:nvPr/>
        </p:nvSpPr>
        <p:spPr>
          <a:xfrm>
            <a:off x="4800600" y="4876800"/>
            <a:ext cx="3730257" cy="181055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F22E52F-25E4-41C4-9A26-938378EA5B5B}"/>
              </a:ext>
            </a:extLst>
          </p:cNvPr>
          <p:cNvPicPr>
            <a:picLocks noChangeAspect="1"/>
          </p:cNvPicPr>
          <p:nvPr/>
        </p:nvPicPr>
        <p:blipFill>
          <a:blip r:embed="rId3"/>
          <a:stretch>
            <a:fillRect/>
          </a:stretch>
        </p:blipFill>
        <p:spPr>
          <a:xfrm>
            <a:off x="5045316" y="170647"/>
            <a:ext cx="3616125" cy="2277099"/>
          </a:xfrm>
          <a:prstGeom prst="rect">
            <a:avLst/>
          </a:prstGeom>
        </p:spPr>
      </p:pic>
      <p:pic>
        <p:nvPicPr>
          <p:cNvPr id="3" name="Picture 2">
            <a:extLst>
              <a:ext uri="{FF2B5EF4-FFF2-40B4-BE49-F238E27FC236}">
                <a16:creationId xmlns:a16="http://schemas.microsoft.com/office/drawing/2014/main" id="{FA4C3D55-CB4F-4A04-A9ED-449BC95AC9AC}"/>
              </a:ext>
            </a:extLst>
          </p:cNvPr>
          <p:cNvPicPr>
            <a:picLocks noChangeAspect="1"/>
          </p:cNvPicPr>
          <p:nvPr/>
        </p:nvPicPr>
        <p:blipFill>
          <a:blip r:embed="rId4"/>
          <a:stretch>
            <a:fillRect/>
          </a:stretch>
        </p:blipFill>
        <p:spPr>
          <a:xfrm>
            <a:off x="724436" y="2093498"/>
            <a:ext cx="3940831" cy="2460081"/>
          </a:xfrm>
          <a:prstGeom prst="rect">
            <a:avLst/>
          </a:prstGeom>
        </p:spPr>
      </p:pic>
      <p:pic>
        <p:nvPicPr>
          <p:cNvPr id="7" name="Picture 6">
            <a:extLst>
              <a:ext uri="{FF2B5EF4-FFF2-40B4-BE49-F238E27FC236}">
                <a16:creationId xmlns:a16="http://schemas.microsoft.com/office/drawing/2014/main" id="{184047B0-DAFA-4597-9FAF-5E8882AE5785}"/>
              </a:ext>
            </a:extLst>
          </p:cNvPr>
          <p:cNvPicPr>
            <a:picLocks noChangeAspect="1"/>
          </p:cNvPicPr>
          <p:nvPr/>
        </p:nvPicPr>
        <p:blipFill>
          <a:blip r:embed="rId5"/>
          <a:stretch>
            <a:fillRect/>
          </a:stretch>
        </p:blipFill>
        <p:spPr>
          <a:xfrm>
            <a:off x="4969545" y="2085031"/>
            <a:ext cx="3767669" cy="2334568"/>
          </a:xfrm>
          <a:prstGeom prst="rect">
            <a:avLst/>
          </a:prstGeom>
        </p:spPr>
      </p:pic>
      <p:pic>
        <p:nvPicPr>
          <p:cNvPr id="20" name="Picture 19">
            <a:extLst>
              <a:ext uri="{FF2B5EF4-FFF2-40B4-BE49-F238E27FC236}">
                <a16:creationId xmlns:a16="http://schemas.microsoft.com/office/drawing/2014/main" id="{080A7A19-C4C0-4BFD-BE12-6736D0893CB0}"/>
              </a:ext>
            </a:extLst>
          </p:cNvPr>
          <p:cNvPicPr>
            <a:picLocks noChangeAspect="1"/>
          </p:cNvPicPr>
          <p:nvPr/>
        </p:nvPicPr>
        <p:blipFill>
          <a:blip r:embed="rId6"/>
          <a:stretch>
            <a:fillRect/>
          </a:stretch>
        </p:blipFill>
        <p:spPr>
          <a:xfrm>
            <a:off x="578940" y="4419599"/>
            <a:ext cx="3730257" cy="2355545"/>
          </a:xfrm>
          <a:prstGeom prst="rect">
            <a:avLst/>
          </a:prstGeom>
        </p:spPr>
      </p:pic>
      <p:sp>
        <p:nvSpPr>
          <p:cNvPr id="8" name="Rectangle 7"/>
          <p:cNvSpPr/>
          <p:nvPr/>
        </p:nvSpPr>
        <p:spPr>
          <a:xfrm>
            <a:off x="5775789" y="3128113"/>
            <a:ext cx="1561646" cy="646331"/>
          </a:xfrm>
          <a:prstGeom prst="rect">
            <a:avLst/>
          </a:prstGeom>
        </p:spPr>
        <p:txBody>
          <a:bodyPr wrap="none">
            <a:spAutoFit/>
          </a:bodyPr>
          <a:lstStyle/>
          <a:p>
            <a:r>
              <a:rPr lang="en-US" sz="3600" b="1" dirty="0"/>
              <a:t>VIVIAN</a:t>
            </a:r>
          </a:p>
        </p:txBody>
      </p:sp>
      <p:sp>
        <p:nvSpPr>
          <p:cNvPr id="10" name="Rectangle 9"/>
          <p:cNvSpPr/>
          <p:nvPr/>
        </p:nvSpPr>
        <p:spPr>
          <a:xfrm>
            <a:off x="2057400" y="5025310"/>
            <a:ext cx="1140056" cy="1200329"/>
          </a:xfrm>
          <a:prstGeom prst="rect">
            <a:avLst/>
          </a:prstGeom>
        </p:spPr>
        <p:txBody>
          <a:bodyPr wrap="none">
            <a:spAutoFit/>
          </a:bodyPr>
          <a:lstStyle/>
          <a:p>
            <a:r>
              <a:rPr lang="en-US" sz="3600" b="1" dirty="0"/>
              <a:t>ALEX</a:t>
            </a:r>
          </a:p>
          <a:p>
            <a:endParaRPr lang="en-US" sz="3600" b="1" dirty="0"/>
          </a:p>
        </p:txBody>
      </p:sp>
      <p:sp>
        <p:nvSpPr>
          <p:cNvPr id="16" name="TextBox 15">
            <a:extLst>
              <a:ext uri="{FF2B5EF4-FFF2-40B4-BE49-F238E27FC236}">
                <a16:creationId xmlns:a16="http://schemas.microsoft.com/office/drawing/2014/main" id="{A9E850F0-CAE5-449B-8949-F5FC99248C45}"/>
              </a:ext>
            </a:extLst>
          </p:cNvPr>
          <p:cNvSpPr txBox="1"/>
          <p:nvPr/>
        </p:nvSpPr>
        <p:spPr>
          <a:xfrm>
            <a:off x="5715000" y="767797"/>
            <a:ext cx="1683224" cy="646331"/>
          </a:xfrm>
          <a:prstGeom prst="rect">
            <a:avLst/>
          </a:prstGeom>
          <a:noFill/>
        </p:spPr>
        <p:txBody>
          <a:bodyPr wrap="square" rtlCol="0">
            <a:spAutoFit/>
          </a:bodyPr>
          <a:lstStyle/>
          <a:p>
            <a:r>
              <a:rPr lang="en-US" sz="3600" b="1" dirty="0"/>
              <a:t>CARLY</a:t>
            </a:r>
          </a:p>
        </p:txBody>
      </p:sp>
      <p:sp>
        <p:nvSpPr>
          <p:cNvPr id="17" name="TextBox 16">
            <a:extLst>
              <a:ext uri="{FF2B5EF4-FFF2-40B4-BE49-F238E27FC236}">
                <a16:creationId xmlns:a16="http://schemas.microsoft.com/office/drawing/2014/main" id="{D7FC9B79-FF83-4E07-9395-237FCDFE7761}"/>
              </a:ext>
            </a:extLst>
          </p:cNvPr>
          <p:cNvSpPr txBox="1"/>
          <p:nvPr/>
        </p:nvSpPr>
        <p:spPr>
          <a:xfrm>
            <a:off x="1295400" y="2667000"/>
            <a:ext cx="1981200" cy="646331"/>
          </a:xfrm>
          <a:prstGeom prst="rect">
            <a:avLst/>
          </a:prstGeom>
          <a:noFill/>
        </p:spPr>
        <p:txBody>
          <a:bodyPr wrap="square" rtlCol="0">
            <a:spAutoFit/>
          </a:bodyPr>
          <a:lstStyle/>
          <a:p>
            <a:r>
              <a:rPr lang="en-US" sz="3600" b="1" dirty="0"/>
              <a:t>ABIGAIL</a:t>
            </a:r>
          </a:p>
        </p:txBody>
      </p:sp>
      <p:sp>
        <p:nvSpPr>
          <p:cNvPr id="18" name="TextBox 17">
            <a:extLst>
              <a:ext uri="{FF2B5EF4-FFF2-40B4-BE49-F238E27FC236}">
                <a16:creationId xmlns:a16="http://schemas.microsoft.com/office/drawing/2014/main" id="{A89BEB59-0595-4F6C-AABF-2E9BBE8C42E2}"/>
              </a:ext>
            </a:extLst>
          </p:cNvPr>
          <p:cNvSpPr txBox="1"/>
          <p:nvPr/>
        </p:nvSpPr>
        <p:spPr>
          <a:xfrm>
            <a:off x="546568" y="175217"/>
            <a:ext cx="3762629" cy="1446550"/>
          </a:xfrm>
          <a:prstGeom prst="rect">
            <a:avLst/>
          </a:prstGeom>
          <a:noFill/>
        </p:spPr>
        <p:txBody>
          <a:bodyPr wrap="square" rtlCol="0">
            <a:spAutoFit/>
          </a:bodyPr>
          <a:lstStyle/>
          <a:p>
            <a:r>
              <a:rPr lang="en-US" sz="3600" b="1" dirty="0"/>
              <a:t>Name Popularity</a:t>
            </a:r>
            <a:br>
              <a:rPr lang="en-US" sz="3600" b="1" dirty="0"/>
            </a:br>
            <a:r>
              <a:rPr lang="en-US" sz="3600" b="1" dirty="0"/>
              <a:t> Waxes and Wanes</a:t>
            </a:r>
          </a:p>
          <a:p>
            <a:r>
              <a:rPr lang="en-US" sz="1600" b="1" dirty="0"/>
              <a:t>       https://mom.com/baby-names</a:t>
            </a:r>
          </a:p>
        </p:txBody>
      </p:sp>
      <p:sp>
        <p:nvSpPr>
          <p:cNvPr id="2" name="TextBox 1">
            <a:extLst>
              <a:ext uri="{FF2B5EF4-FFF2-40B4-BE49-F238E27FC236}">
                <a16:creationId xmlns:a16="http://schemas.microsoft.com/office/drawing/2014/main" id="{854FFE56-22DD-4B06-AB3C-5DE2E871C043}"/>
              </a:ext>
            </a:extLst>
          </p:cNvPr>
          <p:cNvSpPr txBox="1"/>
          <p:nvPr/>
        </p:nvSpPr>
        <p:spPr>
          <a:xfrm>
            <a:off x="4969545" y="5137180"/>
            <a:ext cx="3616125" cy="1200329"/>
          </a:xfrm>
          <a:prstGeom prst="rect">
            <a:avLst/>
          </a:prstGeom>
          <a:noFill/>
        </p:spPr>
        <p:txBody>
          <a:bodyPr wrap="square" rtlCol="0">
            <a:spAutoFit/>
          </a:bodyPr>
          <a:lstStyle/>
          <a:p>
            <a:r>
              <a:rPr lang="en-US" sz="2400" b="1" i="1" dirty="0">
                <a:solidFill>
                  <a:srgbClr val="FF0000"/>
                </a:solidFill>
              </a:rPr>
              <a:t>What factors or events affect the popularity of names?</a:t>
            </a:r>
          </a:p>
        </p:txBody>
      </p:sp>
    </p:spTree>
    <p:extLst>
      <p:ext uri="{BB962C8B-B14F-4D97-AF65-F5344CB8AC3E}">
        <p14:creationId xmlns:p14="http://schemas.microsoft.com/office/powerpoint/2010/main" val="37325097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t>The Most Popular</a:t>
            </a:r>
            <a:br>
              <a:rPr lang="en-US" sz="4000" b="1" dirty="0"/>
            </a:br>
            <a:r>
              <a:rPr lang="en-US" sz="4000" b="1" dirty="0"/>
              <a:t> Fast Food Chain in China </a:t>
            </a:r>
          </a:p>
        </p:txBody>
      </p:sp>
      <p:pic>
        <p:nvPicPr>
          <p:cNvPr id="5" name="Picture 4"/>
          <p:cNvPicPr>
            <a:picLocks noChangeAspect="1"/>
          </p:cNvPicPr>
          <p:nvPr/>
        </p:nvPicPr>
        <p:blipFill>
          <a:blip r:embed="rId3"/>
          <a:stretch>
            <a:fillRect/>
          </a:stretch>
        </p:blipFill>
        <p:spPr>
          <a:xfrm>
            <a:off x="281651" y="1600200"/>
            <a:ext cx="5496393" cy="3657600"/>
          </a:xfrm>
          <a:prstGeom prst="rect">
            <a:avLst/>
          </a:prstGeom>
        </p:spPr>
      </p:pic>
      <p:pic>
        <p:nvPicPr>
          <p:cNvPr id="7" name="Content Placeholder 6"/>
          <p:cNvPicPr>
            <a:picLocks noGrp="1" noChangeAspect="1"/>
          </p:cNvPicPr>
          <p:nvPr>
            <p:ph idx="1"/>
          </p:nvPr>
        </p:nvPicPr>
        <p:blipFill>
          <a:blip r:embed="rId4"/>
          <a:stretch>
            <a:fillRect/>
          </a:stretch>
        </p:blipFill>
        <p:spPr>
          <a:xfrm>
            <a:off x="6019800" y="1939724"/>
            <a:ext cx="2765063" cy="3318076"/>
          </a:xfrm>
          <a:prstGeom prst="rect">
            <a:avLst/>
          </a:prstGeom>
        </p:spPr>
      </p:pic>
      <p:sp>
        <p:nvSpPr>
          <p:cNvPr id="8" name="TextBox 7"/>
          <p:cNvSpPr txBox="1"/>
          <p:nvPr/>
        </p:nvSpPr>
        <p:spPr>
          <a:xfrm>
            <a:off x="152400" y="5334000"/>
            <a:ext cx="8229600" cy="1200329"/>
          </a:xfrm>
          <a:prstGeom prst="rect">
            <a:avLst/>
          </a:prstGeom>
          <a:noFill/>
        </p:spPr>
        <p:txBody>
          <a:bodyPr wrap="square" rtlCol="0">
            <a:spAutoFit/>
          </a:bodyPr>
          <a:lstStyle/>
          <a:p>
            <a:pPr algn="ctr"/>
            <a:r>
              <a:rPr lang="en-US" sz="3600" dirty="0"/>
              <a:t>A long way from Kentucky, so a name change made sense</a:t>
            </a:r>
          </a:p>
        </p:txBody>
      </p:sp>
    </p:spTree>
    <p:extLst>
      <p:ext uri="{BB962C8B-B14F-4D97-AF65-F5344CB8AC3E}">
        <p14:creationId xmlns:p14="http://schemas.microsoft.com/office/powerpoint/2010/main" val="28522944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533400" y="15240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Variant Forms of Names</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19</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325040" y="1175835"/>
            <a:ext cx="8036719" cy="5340595"/>
          </a:xfrm>
          <a:prstGeom prst="rect">
            <a:avLst/>
          </a:prstGeom>
          <a:noFill/>
          <a:ln w="9525">
            <a:noFill/>
            <a:miter lim="800000"/>
            <a:headEnd/>
            <a:tailEnd/>
          </a:ln>
        </p:spPr>
        <p:txBody>
          <a:bodyPr lIns="64291" tIns="32146" rIns="64291" bIns="32146">
            <a:spAutoFit/>
          </a:bodyPr>
          <a:lstStyle/>
          <a:p>
            <a:pPr marL="342900" indent="-342900" eaLnBrk="0" fontAlgn="base" hangingPunct="0">
              <a:lnSpc>
                <a:spcPct val="93000"/>
              </a:lnSpc>
              <a:spcBef>
                <a:spcPts val="1800"/>
              </a:spcBef>
              <a:spcAft>
                <a:spcPct val="0"/>
              </a:spcAft>
              <a:buFont typeface="Arial" pitchFamily="34" charset="0"/>
              <a:buChar char="•"/>
            </a:pPr>
            <a:r>
              <a:rPr lang="en-US" sz="3200" dirty="0">
                <a:latin typeface="UC Berkeley OS Sign"/>
                <a:cs typeface="Arial" pitchFamily="34" charset="0"/>
                <a:sym typeface="Arial" pitchFamily="34" charset="0"/>
              </a:rPr>
              <a:t>A generic problem in resource description is dealing with variant name forms</a:t>
            </a:r>
          </a:p>
          <a:p>
            <a:pPr marL="800100" lvl="1" indent="-342900" eaLnBrk="0" fontAlgn="base" hangingPunct="0">
              <a:lnSpc>
                <a:spcPct val="93000"/>
              </a:lnSpc>
              <a:spcBef>
                <a:spcPts val="1800"/>
              </a:spcBef>
              <a:spcAft>
                <a:spcPct val="0"/>
              </a:spcAft>
              <a:buFont typeface="Arial" pitchFamily="34" charset="0"/>
              <a:buChar char="•"/>
            </a:pPr>
            <a:r>
              <a:rPr lang="en-US" sz="3200" dirty="0">
                <a:latin typeface="UC Berkeley OS Sign"/>
                <a:cs typeface="Arial" pitchFamily="34" charset="0"/>
                <a:sym typeface="Arial" pitchFamily="34" charset="0"/>
              </a:rPr>
              <a:t>Same person (or resource) uses or is given different names </a:t>
            </a:r>
          </a:p>
          <a:p>
            <a:pPr marL="1257300" lvl="2" indent="-342900" eaLnBrk="0" fontAlgn="base" hangingPunct="0">
              <a:lnSpc>
                <a:spcPct val="93000"/>
              </a:lnSpc>
              <a:spcBef>
                <a:spcPts val="1800"/>
              </a:spcBef>
              <a:spcAft>
                <a:spcPct val="0"/>
              </a:spcAft>
              <a:buFont typeface="Arial" pitchFamily="34" charset="0"/>
              <a:buChar char="•"/>
            </a:pPr>
            <a:r>
              <a:rPr lang="en-US" sz="3200" dirty="0">
                <a:latin typeface="UC Berkeley OS Sign"/>
                <a:cs typeface="Arial" pitchFamily="34" charset="0"/>
                <a:sym typeface="Arial" pitchFamily="34" charset="0"/>
              </a:rPr>
              <a:t>Many of you use nicknames, or used to</a:t>
            </a:r>
          </a:p>
          <a:p>
            <a:pPr marL="800100" lvl="1" indent="-342900" eaLnBrk="0" fontAlgn="base" hangingPunct="0">
              <a:lnSpc>
                <a:spcPct val="93000"/>
              </a:lnSpc>
              <a:spcBef>
                <a:spcPts val="1800"/>
              </a:spcBef>
              <a:spcAft>
                <a:spcPct val="0"/>
              </a:spcAft>
              <a:buFont typeface="Arial" pitchFamily="34" charset="0"/>
              <a:buChar char="•"/>
            </a:pPr>
            <a:r>
              <a:rPr lang="en-US" sz="3200" dirty="0">
                <a:latin typeface="UC Berkeley OS Sign"/>
                <a:cs typeface="Arial" pitchFamily="34" charset="0"/>
                <a:sym typeface="Arial" pitchFamily="34" charset="0"/>
              </a:rPr>
              <a:t>Different people (or resources) use the same name</a:t>
            </a:r>
          </a:p>
          <a:p>
            <a:pPr marL="1257300" lvl="2" indent="-342900" eaLnBrk="0" fontAlgn="base" hangingPunct="0">
              <a:lnSpc>
                <a:spcPct val="93000"/>
              </a:lnSpc>
              <a:spcBef>
                <a:spcPts val="1800"/>
              </a:spcBef>
              <a:spcAft>
                <a:spcPct val="0"/>
              </a:spcAft>
              <a:buFont typeface="Arial" pitchFamily="34" charset="0"/>
              <a:buChar char="•"/>
            </a:pPr>
            <a:r>
              <a:rPr lang="en-US" sz="3200" dirty="0">
                <a:latin typeface="UC Berkeley OS Sign"/>
                <a:cs typeface="Arial" pitchFamily="34" charset="0"/>
                <a:sym typeface="Arial" pitchFamily="34" charset="0"/>
              </a:rPr>
              <a:t>100+ Carly Wright on LinkedIn</a:t>
            </a:r>
          </a:p>
          <a:p>
            <a:pPr marL="1257300" lvl="2" indent="-342900" eaLnBrk="0" fontAlgn="base" hangingPunct="0">
              <a:lnSpc>
                <a:spcPct val="93000"/>
              </a:lnSpc>
              <a:spcBef>
                <a:spcPts val="1800"/>
              </a:spcBef>
              <a:spcAft>
                <a:spcPct val="0"/>
              </a:spcAft>
              <a:buFont typeface="Arial" pitchFamily="34" charset="0"/>
              <a:buChar char="•"/>
            </a:pPr>
            <a:r>
              <a:rPr lang="en-US" sz="3200" dirty="0">
                <a:latin typeface="UC Berkeley OS Sign"/>
                <a:cs typeface="Arial" pitchFamily="34" charset="0"/>
                <a:sym typeface="Arial" pitchFamily="34" charset="0"/>
              </a:rPr>
              <a:t>40+ Kathryn Larsen on LinkedIn</a:t>
            </a:r>
          </a:p>
        </p:txBody>
      </p:sp>
    </p:spTree>
    <p:extLst>
      <p:ext uri="{BB962C8B-B14F-4D97-AF65-F5344CB8AC3E}">
        <p14:creationId xmlns:p14="http://schemas.microsoft.com/office/powerpoint/2010/main" val="348711459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587128" y="14591"/>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Plan for Today’s Lecture</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2</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553640" y="490681"/>
            <a:ext cx="8036719" cy="3789914"/>
          </a:xfrm>
          <a:prstGeom prst="rect">
            <a:avLst/>
          </a:prstGeom>
          <a:noFill/>
          <a:ln w="9525">
            <a:noFill/>
            <a:miter lim="800000"/>
            <a:headEnd/>
            <a:tailEnd/>
          </a:ln>
        </p:spPr>
        <p:txBody>
          <a:bodyPr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3600" dirty="0"/>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dirty="0"/>
              <a:t> Names – bad ones, good ones, 	authoritative ones</a:t>
            </a:r>
            <a:endParaRPr lang="en-US" sz="3600" b="1" i="1" dirty="0">
              <a:solidFill>
                <a:srgbClr val="00B050"/>
              </a:solidFill>
            </a:endParaRP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dirty="0"/>
              <a:t> Identifiers</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dirty="0"/>
              <a:t> Resources and Identity over time</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dirty="0"/>
              <a:t> Renaming –Why, When, How, …</a:t>
            </a:r>
            <a:endParaRPr lang="en-US" sz="2800" dirty="0">
              <a:latin typeface="UC Berkeley OS Sign"/>
            </a:endParaRPr>
          </a:p>
        </p:txBody>
      </p:sp>
    </p:spTree>
    <p:extLst>
      <p:ext uri="{BB962C8B-B14F-4D97-AF65-F5344CB8AC3E}">
        <p14:creationId xmlns:p14="http://schemas.microsoft.com/office/powerpoint/2010/main" val="1429065181"/>
      </p:ext>
    </p:extLst>
  </p:cSld>
  <p:clrMapOvr>
    <a:masterClrMapping/>
  </p:clrMapOvr>
  <p:transition advTm="1218"/>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
          <p:cNvSpPr>
            <a:spLocks noGrp="1" noChangeArrowheads="1"/>
          </p:cNvSpPr>
          <p:nvPr>
            <p:ph type="title"/>
          </p:nvPr>
        </p:nvSpPr>
        <p:spPr>
          <a:xfrm>
            <a:off x="609600" y="0"/>
            <a:ext cx="8228707" cy="1190997"/>
          </a:xfrm>
        </p:spPr>
        <p:txBody>
          <a:bodyPr>
            <a:no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Different Forms of “Same” </a:t>
            </a:r>
            <a:br>
              <a:rPr lang="en-US" sz="4000" b="1" dirty="0">
                <a:sym typeface="UC Berkeley OS Sign"/>
              </a:rPr>
            </a:br>
            <a:r>
              <a:rPr lang="en-US" sz="4000" b="1" dirty="0">
                <a:sym typeface="UC Berkeley OS Sign"/>
              </a:rPr>
              <a:t>Author Name</a:t>
            </a:r>
          </a:p>
        </p:txBody>
      </p:sp>
      <p:sp>
        <p:nvSpPr>
          <p:cNvPr id="30723"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0517E3FE-7F1A-45FE-8ADC-A11D6EF3917C}" type="slidenum">
              <a:rPr lang="en-US" sz="1500">
                <a:solidFill>
                  <a:srgbClr val="002955"/>
                </a:solidFill>
                <a:latin typeface="UC Berkeley OS Sign"/>
                <a:ea typeface="MS PGothic" pitchFamily="34" charset="-128"/>
                <a:sym typeface="UC Berkeley OS Sign"/>
              </a:rPr>
              <a:pPr algn="ctr"/>
              <a:t>20</a:t>
            </a:fld>
            <a:endParaRPr lang="en-US" sz="1500" dirty="0">
              <a:solidFill>
                <a:srgbClr val="002955"/>
              </a:solidFill>
              <a:latin typeface="UC Berkeley OS Sign"/>
              <a:ea typeface="MS PGothic" pitchFamily="34" charset="-128"/>
              <a:sym typeface="UC Berkeley OS Sign"/>
            </a:endParaRPr>
          </a:p>
        </p:txBody>
      </p:sp>
      <p:pic>
        <p:nvPicPr>
          <p:cNvPr id="30727" name="Content Placeholder 8" descr="3766541080_2763a33f3a_o.jpg"/>
          <p:cNvPicPr>
            <a:picLocks noGrp="1" noChangeAspect="1"/>
          </p:cNvPicPr>
          <p:nvPr>
            <p:ph idx="1"/>
          </p:nvPr>
        </p:nvPicPr>
        <p:blipFill>
          <a:blip r:embed="rId3" cstate="print"/>
          <a:stretch>
            <a:fillRect/>
          </a:stretch>
        </p:blipFill>
        <p:spPr>
          <a:xfrm>
            <a:off x="304799" y="1219200"/>
            <a:ext cx="8659549" cy="4953000"/>
          </a:xfrm>
        </p:spPr>
      </p:pic>
      <p:sp>
        <p:nvSpPr>
          <p:cNvPr id="5" name="TextBox 4"/>
          <p:cNvSpPr txBox="1"/>
          <p:nvPr/>
        </p:nvSpPr>
        <p:spPr>
          <a:xfrm>
            <a:off x="1600200" y="6324600"/>
            <a:ext cx="5943600" cy="369332"/>
          </a:xfrm>
          <a:prstGeom prst="rect">
            <a:avLst/>
          </a:prstGeom>
          <a:noFill/>
        </p:spPr>
        <p:txBody>
          <a:bodyPr wrap="square" rtlCol="0">
            <a:spAutoFit/>
          </a:bodyPr>
          <a:lstStyle/>
          <a:p>
            <a:r>
              <a:rPr lang="en-US" dirty="0"/>
              <a:t>From an old version of </a:t>
            </a:r>
            <a:r>
              <a:rPr lang="en-US" dirty="0" err="1"/>
              <a:t>Bowker’s</a:t>
            </a:r>
            <a:r>
              <a:rPr lang="en-US" dirty="0"/>
              <a:t> Books in Print</a:t>
            </a:r>
          </a:p>
        </p:txBody>
      </p:sp>
    </p:spTree>
    <p:extLst>
      <p:ext uri="{BB962C8B-B14F-4D97-AF65-F5344CB8AC3E}">
        <p14:creationId xmlns:p14="http://schemas.microsoft.com/office/powerpoint/2010/main" val="282949472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
          <p:cNvSpPr>
            <a:spLocks noGrp="1" noChangeArrowheads="1"/>
          </p:cNvSpPr>
          <p:nvPr>
            <p:ph type="title"/>
          </p:nvPr>
        </p:nvSpPr>
        <p:spPr>
          <a:xfrm>
            <a:off x="609600" y="0"/>
            <a:ext cx="8228707" cy="1190997"/>
          </a:xfrm>
        </p:spPr>
        <p:txBody>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Same Name for Different Authors</a:t>
            </a:r>
          </a:p>
        </p:txBody>
      </p:sp>
      <p:sp>
        <p:nvSpPr>
          <p:cNvPr id="30723"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0517E3FE-7F1A-45FE-8ADC-A11D6EF3917C}" type="slidenum">
              <a:rPr lang="en-US" sz="1500">
                <a:solidFill>
                  <a:srgbClr val="002955"/>
                </a:solidFill>
                <a:latin typeface="UC Berkeley OS Sign"/>
                <a:ea typeface="MS PGothic" pitchFamily="34" charset="-128"/>
                <a:sym typeface="UC Berkeley OS Sign"/>
              </a:rPr>
              <a:pPr algn="ctr"/>
              <a:t>21</a:t>
            </a:fld>
            <a:endParaRPr lang="en-US" sz="1500" dirty="0">
              <a:solidFill>
                <a:srgbClr val="002955"/>
              </a:solidFill>
              <a:latin typeface="UC Berkeley OS Sign"/>
              <a:ea typeface="MS PGothic" pitchFamily="34" charset="-128"/>
              <a:sym typeface="UC Berkeley OS Sign"/>
            </a:endParaRPr>
          </a:p>
        </p:txBody>
      </p:sp>
      <p:pic>
        <p:nvPicPr>
          <p:cNvPr id="30727" name="Content Placeholder 8" descr="3766541080_2763a33f3a_o.jpg"/>
          <p:cNvPicPr>
            <a:picLocks noGrp="1" noChangeAspect="1"/>
          </p:cNvPicPr>
          <p:nvPr>
            <p:ph idx="1"/>
          </p:nvPr>
        </p:nvPicPr>
        <p:blipFill>
          <a:blip r:embed="rId3" cstate="print"/>
          <a:stretch>
            <a:fillRect/>
          </a:stretch>
        </p:blipFill>
        <p:spPr>
          <a:xfrm>
            <a:off x="1219200" y="990600"/>
            <a:ext cx="6942384" cy="5399632"/>
          </a:xfrm>
        </p:spPr>
      </p:pic>
    </p:spTree>
    <p:extLst>
      <p:ext uri="{BB962C8B-B14F-4D97-AF65-F5344CB8AC3E}">
        <p14:creationId xmlns:p14="http://schemas.microsoft.com/office/powerpoint/2010/main" val="1110204383"/>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BD21C4-508C-4A7B-BD85-BB9892750FC7}"/>
              </a:ext>
            </a:extLst>
          </p:cNvPr>
          <p:cNvPicPr>
            <a:picLocks noChangeAspect="1"/>
          </p:cNvPicPr>
          <p:nvPr/>
        </p:nvPicPr>
        <p:blipFill>
          <a:blip r:embed="rId3"/>
          <a:stretch>
            <a:fillRect/>
          </a:stretch>
        </p:blipFill>
        <p:spPr>
          <a:xfrm>
            <a:off x="1143000" y="152400"/>
            <a:ext cx="6553200" cy="2677033"/>
          </a:xfrm>
          <a:prstGeom prst="rect">
            <a:avLst/>
          </a:prstGeom>
        </p:spPr>
      </p:pic>
      <p:sp>
        <p:nvSpPr>
          <p:cNvPr id="3" name="Rectangle 2">
            <a:extLst>
              <a:ext uri="{FF2B5EF4-FFF2-40B4-BE49-F238E27FC236}">
                <a16:creationId xmlns:a16="http://schemas.microsoft.com/office/drawing/2014/main" id="{7B3DC946-7997-4729-99C4-01161674307A}"/>
              </a:ext>
            </a:extLst>
          </p:cNvPr>
          <p:cNvSpPr/>
          <p:nvPr/>
        </p:nvSpPr>
        <p:spPr>
          <a:xfrm>
            <a:off x="342900" y="2829433"/>
            <a:ext cx="8458200" cy="5023170"/>
          </a:xfrm>
          <a:prstGeom prst="rect">
            <a:avLst/>
          </a:prstGeom>
        </p:spPr>
        <p:txBody>
          <a:bodyPr wrap="square">
            <a:spAutoFit/>
          </a:bodyPr>
          <a:lstStyle/>
          <a:p>
            <a:pPr marL="342900" indent="-342900" eaLnBrk="0" fontAlgn="base" hangingPunct="0">
              <a:lnSpc>
                <a:spcPct val="93000"/>
              </a:lnSpc>
              <a:spcBef>
                <a:spcPts val="1800"/>
              </a:spcBef>
              <a:spcAft>
                <a:spcPct val="0"/>
              </a:spcAft>
              <a:buFont typeface="Arial" pitchFamily="34" charset="0"/>
              <a:buChar char="•"/>
            </a:pPr>
            <a:r>
              <a:rPr lang="en-US" sz="2800" dirty="0">
                <a:latin typeface="UC Berkeley OS Sign"/>
                <a:cs typeface="Arial" pitchFamily="34" charset="0"/>
                <a:sym typeface="Arial" pitchFamily="34" charset="0"/>
              </a:rPr>
              <a:t>This is a Patagonian Toothfish; they happily swam in Antarctic waters because they are ugly even though they are tasty</a:t>
            </a:r>
          </a:p>
          <a:p>
            <a:pPr marL="342900" indent="-342900" eaLnBrk="0" fontAlgn="base" hangingPunct="0">
              <a:lnSpc>
                <a:spcPct val="93000"/>
              </a:lnSpc>
              <a:spcBef>
                <a:spcPts val="1800"/>
              </a:spcBef>
              <a:spcAft>
                <a:spcPct val="0"/>
              </a:spcAft>
              <a:buFont typeface="Arial" pitchFamily="34" charset="0"/>
              <a:buChar char="•"/>
            </a:pPr>
            <a:r>
              <a:rPr lang="en-US" sz="2800" dirty="0">
                <a:latin typeface="UC Berkeley OS Sign"/>
                <a:cs typeface="Arial" pitchFamily="34" charset="0"/>
                <a:sym typeface="Arial" pitchFamily="34" charset="0"/>
              </a:rPr>
              <a:t>An enterprising seafood wholesaler started marketing it as “Chilean Sea Bass” even thought it not found near Chile and is not a bass</a:t>
            </a:r>
          </a:p>
          <a:p>
            <a:pPr marL="342900" indent="-342900" eaLnBrk="0" fontAlgn="base" hangingPunct="0">
              <a:lnSpc>
                <a:spcPct val="93000"/>
              </a:lnSpc>
              <a:spcBef>
                <a:spcPts val="1800"/>
              </a:spcBef>
              <a:spcAft>
                <a:spcPct val="0"/>
              </a:spcAft>
              <a:buFont typeface="Arial" pitchFamily="34" charset="0"/>
              <a:buChar char="•"/>
            </a:pPr>
            <a:r>
              <a:rPr lang="en-US" sz="2800" dirty="0">
                <a:latin typeface="UC Berkeley OS Sign"/>
                <a:cs typeface="Arial" pitchFamily="34" charset="0"/>
                <a:sym typeface="Arial" pitchFamily="34" charset="0"/>
              </a:rPr>
              <a:t>This alias led to overfishing; fortunately, most “Chilean Sea Bass” is now farmed; it wasn’t easy</a:t>
            </a:r>
          </a:p>
          <a:p>
            <a:pPr marL="342900" indent="-342900" eaLnBrk="0" fontAlgn="base" hangingPunct="0">
              <a:lnSpc>
                <a:spcPct val="93000"/>
              </a:lnSpc>
              <a:spcBef>
                <a:spcPts val="1800"/>
              </a:spcBef>
              <a:spcAft>
                <a:spcPct val="0"/>
              </a:spcAft>
              <a:buFont typeface="Arial" pitchFamily="34" charset="0"/>
              <a:buChar char="•"/>
            </a:pPr>
            <a:endParaRPr lang="en-US" sz="2800" dirty="0">
              <a:latin typeface="UC Berkeley OS Sign"/>
              <a:cs typeface="Arial" pitchFamily="34" charset="0"/>
              <a:sym typeface="Arial" pitchFamily="34" charset="0"/>
            </a:endParaRPr>
          </a:p>
          <a:p>
            <a:pPr marL="342900" indent="-342900" eaLnBrk="0" fontAlgn="base" hangingPunct="0">
              <a:lnSpc>
                <a:spcPct val="93000"/>
              </a:lnSpc>
              <a:spcBef>
                <a:spcPts val="1800"/>
              </a:spcBef>
              <a:spcAft>
                <a:spcPct val="0"/>
              </a:spcAft>
              <a:buFont typeface="Arial" pitchFamily="34" charset="0"/>
              <a:buChar char="•"/>
            </a:pPr>
            <a:endParaRPr lang="en-US" sz="2800" dirty="0">
              <a:solidFill>
                <a:srgbClr val="FF0000"/>
              </a:solidFill>
              <a:latin typeface="UC Berkeley OS Sign"/>
              <a:cs typeface="Arial" pitchFamily="34" charset="0"/>
              <a:sym typeface="Arial" pitchFamily="34" charset="0"/>
            </a:endParaRPr>
          </a:p>
        </p:txBody>
      </p:sp>
    </p:spTree>
    <p:extLst>
      <p:ext uri="{BB962C8B-B14F-4D97-AF65-F5344CB8AC3E}">
        <p14:creationId xmlns:p14="http://schemas.microsoft.com/office/powerpoint/2010/main" val="28850169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DB19B2-378E-45AB-9EB4-38E8948D190F}"/>
              </a:ext>
            </a:extLst>
          </p:cNvPr>
          <p:cNvSpPr/>
          <p:nvPr/>
        </p:nvSpPr>
        <p:spPr>
          <a:xfrm>
            <a:off x="647700" y="381000"/>
            <a:ext cx="7848600" cy="544036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A5D617-C2E4-40F9-8849-4D63EDA349AA}"/>
              </a:ext>
            </a:extLst>
          </p:cNvPr>
          <p:cNvSpPr>
            <a:spLocks noGrp="1"/>
          </p:cNvSpPr>
          <p:nvPr>
            <p:ph type="title"/>
          </p:nvPr>
        </p:nvSpPr>
        <p:spPr/>
        <p:txBody>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olidFill>
                  <a:srgbClr val="FF0000"/>
                </a:solidFill>
              </a:rPr>
              <a:t>Stop and Think</a:t>
            </a:r>
          </a:p>
        </p:txBody>
      </p:sp>
      <p:sp>
        <p:nvSpPr>
          <p:cNvPr id="3" name="Content Placeholder 2">
            <a:extLst>
              <a:ext uri="{FF2B5EF4-FFF2-40B4-BE49-F238E27FC236}">
                <a16:creationId xmlns:a16="http://schemas.microsoft.com/office/drawing/2014/main" id="{FCBD7DED-49BD-41D7-AC71-48C8E20582CE}"/>
              </a:ext>
            </a:extLst>
          </p:cNvPr>
          <p:cNvSpPr>
            <a:spLocks noGrp="1"/>
          </p:cNvSpPr>
          <p:nvPr>
            <p:ph idx="1"/>
          </p:nvPr>
        </p:nvSpPr>
        <p:spPr>
          <a:xfrm>
            <a:off x="1676400" y="1752600"/>
            <a:ext cx="5638800" cy="2819400"/>
          </a:xfrm>
        </p:spPr>
        <p:txBody>
          <a:bodyPr>
            <a:norm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b="1" dirty="0"/>
              <a:t>What other food resources have been renamed or rebranded to make them more appealing or to avoid undesirable associations?</a:t>
            </a:r>
            <a:endParaRPr lang="en-US" sz="3600" dirty="0"/>
          </a:p>
          <a:p>
            <a:endParaRPr lang="en-US" sz="3600" b="1" dirty="0"/>
          </a:p>
          <a:p>
            <a:endParaRPr lang="en-US" dirty="0"/>
          </a:p>
        </p:txBody>
      </p:sp>
    </p:spTree>
    <p:extLst>
      <p:ext uri="{BB962C8B-B14F-4D97-AF65-F5344CB8AC3E}">
        <p14:creationId xmlns:p14="http://schemas.microsoft.com/office/powerpoint/2010/main" val="30533231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B46B0-F761-443E-9697-6EF48D55D1BF}"/>
              </a:ext>
            </a:extLst>
          </p:cNvPr>
          <p:cNvSpPr>
            <a:spLocks noGrp="1"/>
          </p:cNvSpPr>
          <p:nvPr>
            <p:ph type="title"/>
          </p:nvPr>
        </p:nvSpPr>
        <p:spPr>
          <a:xfrm>
            <a:off x="914400" y="1268819"/>
            <a:ext cx="3200400" cy="1143000"/>
          </a:xfrm>
        </p:spPr>
        <p:txBody>
          <a:bodyPr>
            <a:normAutofit fontScale="90000"/>
          </a:bodyPr>
          <a:lstStyle/>
          <a:p>
            <a:r>
              <a:rPr lang="en-US" dirty="0"/>
              <a:t>Chinese Gooseberry -&gt; Kiwi Fruit</a:t>
            </a:r>
          </a:p>
        </p:txBody>
      </p:sp>
      <p:pic>
        <p:nvPicPr>
          <p:cNvPr id="3" name="Picture 2">
            <a:extLst>
              <a:ext uri="{FF2B5EF4-FFF2-40B4-BE49-F238E27FC236}">
                <a16:creationId xmlns:a16="http://schemas.microsoft.com/office/drawing/2014/main" id="{3C97BA51-0F5A-4D79-9391-781D0111D485}"/>
              </a:ext>
            </a:extLst>
          </p:cNvPr>
          <p:cNvPicPr>
            <a:picLocks noChangeAspect="1"/>
          </p:cNvPicPr>
          <p:nvPr/>
        </p:nvPicPr>
        <p:blipFill>
          <a:blip r:embed="rId3"/>
          <a:stretch>
            <a:fillRect/>
          </a:stretch>
        </p:blipFill>
        <p:spPr>
          <a:xfrm>
            <a:off x="5562600" y="621119"/>
            <a:ext cx="2438400" cy="2438400"/>
          </a:xfrm>
          <a:prstGeom prst="rect">
            <a:avLst/>
          </a:prstGeom>
        </p:spPr>
      </p:pic>
      <p:pic>
        <p:nvPicPr>
          <p:cNvPr id="4" name="Picture 3">
            <a:extLst>
              <a:ext uri="{FF2B5EF4-FFF2-40B4-BE49-F238E27FC236}">
                <a16:creationId xmlns:a16="http://schemas.microsoft.com/office/drawing/2014/main" id="{237DEEA0-BE06-4C23-9881-A2B2601B8384}"/>
              </a:ext>
            </a:extLst>
          </p:cNvPr>
          <p:cNvPicPr>
            <a:picLocks noChangeAspect="1"/>
          </p:cNvPicPr>
          <p:nvPr/>
        </p:nvPicPr>
        <p:blipFill>
          <a:blip r:embed="rId4"/>
          <a:stretch>
            <a:fillRect/>
          </a:stretch>
        </p:blipFill>
        <p:spPr>
          <a:xfrm>
            <a:off x="5257800" y="3464442"/>
            <a:ext cx="3438525" cy="2454888"/>
          </a:xfrm>
          <a:prstGeom prst="rect">
            <a:avLst/>
          </a:prstGeom>
        </p:spPr>
      </p:pic>
      <p:sp>
        <p:nvSpPr>
          <p:cNvPr id="9" name="Title 1">
            <a:extLst>
              <a:ext uri="{FF2B5EF4-FFF2-40B4-BE49-F238E27FC236}">
                <a16:creationId xmlns:a16="http://schemas.microsoft.com/office/drawing/2014/main" id="{8585CE52-EC26-4421-A1C7-C58361A283E4}"/>
              </a:ext>
            </a:extLst>
          </p:cNvPr>
          <p:cNvSpPr txBox="1">
            <a:spLocks/>
          </p:cNvSpPr>
          <p:nvPr/>
        </p:nvSpPr>
        <p:spPr>
          <a:xfrm>
            <a:off x="939209" y="3962400"/>
            <a:ext cx="3200400" cy="114300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Eskimo Pie -&gt;</a:t>
            </a:r>
          </a:p>
          <a:p>
            <a:r>
              <a:rPr lang="en-US" dirty="0"/>
              <a:t>Edy’s Pie</a:t>
            </a:r>
          </a:p>
        </p:txBody>
      </p:sp>
    </p:spTree>
    <p:extLst>
      <p:ext uri="{BB962C8B-B14F-4D97-AF65-F5344CB8AC3E}">
        <p14:creationId xmlns:p14="http://schemas.microsoft.com/office/powerpoint/2010/main" val="17240040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457200" y="30480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Normative Forms of Names</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25</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609600" y="1371600"/>
            <a:ext cx="8036719" cy="5056671"/>
          </a:xfrm>
          <a:prstGeom prst="rect">
            <a:avLst/>
          </a:prstGeom>
          <a:noFill/>
          <a:ln w="9525">
            <a:noFill/>
            <a:miter lim="800000"/>
            <a:headEnd/>
            <a:tailEnd/>
          </a:ln>
        </p:spPr>
        <p:txBody>
          <a:bodyPr lIns="64291" tIns="32146" rIns="64291" bIns="32146">
            <a:spAutoFit/>
          </a:bodyPr>
          <a:lstStyle/>
          <a:p>
            <a:pPr marL="342900" indent="-342900" eaLnBrk="0" fontAlgn="base" hangingPunct="0">
              <a:lnSpc>
                <a:spcPct val="93000"/>
              </a:lnSpc>
              <a:spcBef>
                <a:spcPts val="1800"/>
              </a:spcBef>
              <a:spcAft>
                <a:spcPct val="0"/>
              </a:spcAft>
              <a:buFont typeface="Arial" pitchFamily="34" charset="0"/>
              <a:buChar char="•"/>
            </a:pPr>
            <a:r>
              <a:rPr lang="en-US" sz="2800" dirty="0">
                <a:latin typeface="UC Berkeley OS Sign"/>
                <a:cs typeface="Arial" pitchFamily="34" charset="0"/>
                <a:sym typeface="Arial" pitchFamily="34" charset="0"/>
              </a:rPr>
              <a:t>When names appear in multiple forms, one form needs to be chosen; criteria include:</a:t>
            </a:r>
          </a:p>
          <a:p>
            <a:pPr marL="800100" lvl="1" indent="-342900" eaLnBrk="0" fontAlgn="base" hangingPunct="0">
              <a:lnSpc>
                <a:spcPct val="93000"/>
              </a:lnSpc>
              <a:spcBef>
                <a:spcPts val="1800"/>
              </a:spcBef>
              <a:spcAft>
                <a:spcPct val="0"/>
              </a:spcAft>
              <a:buFont typeface="Arial" pitchFamily="34" charset="0"/>
              <a:buChar char="•"/>
            </a:pPr>
            <a:r>
              <a:rPr lang="en-US" sz="2800" dirty="0">
                <a:latin typeface="UC Berkeley OS Sign"/>
                <a:cs typeface="Arial" pitchFamily="34" charset="0"/>
                <a:sym typeface="Arial" pitchFamily="34" charset="0"/>
              </a:rPr>
              <a:t>Fullness (e.g., full names vs. initials only) </a:t>
            </a:r>
          </a:p>
          <a:p>
            <a:pPr marL="800100" lvl="1" indent="-342900" eaLnBrk="0" fontAlgn="base" hangingPunct="0">
              <a:lnSpc>
                <a:spcPct val="93000"/>
              </a:lnSpc>
              <a:spcBef>
                <a:spcPts val="1800"/>
              </a:spcBef>
              <a:spcAft>
                <a:spcPct val="0"/>
              </a:spcAft>
              <a:buFont typeface="Arial" pitchFamily="34" charset="0"/>
              <a:buChar char="•"/>
            </a:pPr>
            <a:r>
              <a:rPr lang="en-US" sz="2800" dirty="0">
                <a:latin typeface="UC Berkeley OS Sign"/>
                <a:cs typeface="Arial" pitchFamily="34" charset="0"/>
                <a:sym typeface="Arial" pitchFamily="34" charset="0"/>
              </a:rPr>
              <a:t>Language of the name</a:t>
            </a:r>
          </a:p>
          <a:p>
            <a:pPr marL="800100" lvl="1" indent="-342900" eaLnBrk="0" fontAlgn="base" hangingPunct="0">
              <a:lnSpc>
                <a:spcPct val="93000"/>
              </a:lnSpc>
              <a:spcBef>
                <a:spcPts val="1800"/>
              </a:spcBef>
              <a:spcAft>
                <a:spcPct val="0"/>
              </a:spcAft>
              <a:buFont typeface="Arial" pitchFamily="34" charset="0"/>
              <a:buChar char="•"/>
            </a:pPr>
            <a:r>
              <a:rPr lang="en-US" sz="2800" dirty="0">
                <a:latin typeface="UC Berkeley OS Sign"/>
                <a:cs typeface="Arial" pitchFamily="34" charset="0"/>
                <a:sym typeface="Arial" pitchFamily="34" charset="0"/>
              </a:rPr>
              <a:t>Spelling (choose predominant form)</a:t>
            </a:r>
          </a:p>
          <a:p>
            <a:pPr marL="800100" lvl="1" indent="-342900" eaLnBrk="0" fontAlgn="base" hangingPunct="0">
              <a:lnSpc>
                <a:spcPct val="93000"/>
              </a:lnSpc>
              <a:spcBef>
                <a:spcPts val="1800"/>
              </a:spcBef>
              <a:spcAft>
                <a:spcPct val="0"/>
              </a:spcAft>
              <a:buFont typeface="Arial" pitchFamily="34" charset="0"/>
              <a:buChar char="•"/>
            </a:pPr>
            <a:r>
              <a:rPr lang="en-US" sz="2800" dirty="0">
                <a:latin typeface="UC Berkeley OS Sign"/>
                <a:cs typeface="Arial" pitchFamily="34" charset="0"/>
                <a:sym typeface="Arial" pitchFamily="34" charset="0"/>
              </a:rPr>
              <a:t>Entry element</a:t>
            </a:r>
          </a:p>
          <a:p>
            <a:pPr marL="1257300" lvl="2" indent="-342900" eaLnBrk="0" fontAlgn="base" hangingPunct="0">
              <a:lnSpc>
                <a:spcPct val="93000"/>
              </a:lnSpc>
              <a:spcBef>
                <a:spcPts val="1800"/>
              </a:spcBef>
              <a:spcAft>
                <a:spcPct val="0"/>
              </a:spcAft>
              <a:buFont typeface="Arial" pitchFamily="34" charset="0"/>
              <a:buChar char="•"/>
            </a:pPr>
            <a:r>
              <a:rPr lang="en-US" sz="2800" dirty="0">
                <a:latin typeface="UC Berkeley OS Sign"/>
                <a:cs typeface="Arial" pitchFamily="34" charset="0"/>
                <a:sym typeface="Arial" pitchFamily="34" charset="0"/>
              </a:rPr>
              <a:t>"Smith, John" not "John Smith"</a:t>
            </a:r>
          </a:p>
          <a:p>
            <a:pPr marL="1257300" lvl="2" indent="-342900" eaLnBrk="0" fontAlgn="base" hangingPunct="0">
              <a:lnSpc>
                <a:spcPct val="93000"/>
              </a:lnSpc>
              <a:spcBef>
                <a:spcPts val="1800"/>
              </a:spcBef>
              <a:spcAft>
                <a:spcPct val="0"/>
              </a:spcAft>
              <a:buFont typeface="Arial" pitchFamily="34" charset="0"/>
              <a:buChar char="•"/>
            </a:pPr>
            <a:r>
              <a:rPr lang="en-US" sz="2800" dirty="0">
                <a:latin typeface="UC Berkeley OS Sign"/>
                <a:cs typeface="Arial" pitchFamily="34" charset="0"/>
                <a:sym typeface="Arial" pitchFamily="34" charset="0"/>
              </a:rPr>
              <a:t>"Mao Zedong" or "Zedong, Mao" or "Mao </a:t>
            </a:r>
            <a:r>
              <a:rPr lang="en-US" sz="2800" dirty="0" err="1">
                <a:latin typeface="UC Berkeley OS Sign"/>
                <a:cs typeface="Arial" pitchFamily="34" charset="0"/>
                <a:sym typeface="Arial" pitchFamily="34" charset="0"/>
              </a:rPr>
              <a:t>Tse</a:t>
            </a:r>
            <a:r>
              <a:rPr lang="en-US" sz="2800" dirty="0">
                <a:latin typeface="UC Berkeley OS Sign"/>
                <a:cs typeface="Arial" pitchFamily="34" charset="0"/>
                <a:sym typeface="Arial" pitchFamily="34" charset="0"/>
              </a:rPr>
              <a:t> Tung" or ?</a:t>
            </a:r>
          </a:p>
        </p:txBody>
      </p:sp>
    </p:spTree>
    <p:extLst>
      <p:ext uri="{BB962C8B-B14F-4D97-AF65-F5344CB8AC3E}">
        <p14:creationId xmlns:p14="http://schemas.microsoft.com/office/powerpoint/2010/main" val="346884993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455414" y="804788"/>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Authority Control</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26</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533400" y="1828800"/>
            <a:ext cx="8036719" cy="5395866"/>
          </a:xfrm>
          <a:prstGeom prst="rect">
            <a:avLst/>
          </a:prstGeom>
          <a:noFill/>
          <a:ln w="9525">
            <a:noFill/>
            <a:miter lim="800000"/>
            <a:headEnd/>
            <a:tailEnd/>
          </a:ln>
        </p:spPr>
        <p:txBody>
          <a:bodyPr lIns="64291" tIns="32146" rIns="64291" bIns="32146">
            <a:spAutoFit/>
          </a:bodyPr>
          <a:lstStyle/>
          <a:p>
            <a:pPr marL="342900" indent="-342900" eaLnBrk="0" fontAlgn="base" hangingPunct="0">
              <a:lnSpc>
                <a:spcPct val="93000"/>
              </a:lnSpc>
              <a:spcBef>
                <a:spcPts val="1800"/>
              </a:spcBef>
              <a:spcAft>
                <a:spcPct val="0"/>
              </a:spcAft>
              <a:buFont typeface="Arial" pitchFamily="34" charset="0"/>
              <a:buChar char="•"/>
            </a:pPr>
            <a:r>
              <a:rPr lang="en-US" sz="2800" dirty="0">
                <a:latin typeface="UC Berkeley OS Sign"/>
                <a:cs typeface="Arial" pitchFamily="34" charset="0"/>
                <a:sym typeface="Arial" pitchFamily="34" charset="0"/>
              </a:rPr>
              <a:t>Authority control is concerned with creation and maintenance of a set of terms that have been chosen as the standard representatives for some resource based on some set of rules</a:t>
            </a:r>
          </a:p>
          <a:p>
            <a:pPr marL="342900" indent="-342900" eaLnBrk="0" fontAlgn="base" hangingPunct="0">
              <a:lnSpc>
                <a:spcPct val="93000"/>
              </a:lnSpc>
              <a:spcBef>
                <a:spcPts val="1800"/>
              </a:spcBef>
              <a:spcAft>
                <a:spcPct val="0"/>
              </a:spcAft>
              <a:buFont typeface="Arial" pitchFamily="34" charset="0"/>
              <a:buChar char="•"/>
            </a:pPr>
            <a:r>
              <a:rPr lang="en-US" sz="2800" dirty="0">
                <a:latin typeface="UC Berkeley OS Sign"/>
                <a:cs typeface="Arial" pitchFamily="34" charset="0"/>
                <a:sym typeface="Arial" pitchFamily="34" charset="0"/>
              </a:rPr>
              <a:t>The Library of Congress maintains an "authority file" for the names of persons, corporate entities, geographic names of political entities, and titles of works </a:t>
            </a:r>
          </a:p>
          <a:p>
            <a:pPr marL="342900" indent="-342900" eaLnBrk="0" fontAlgn="base" hangingPunct="0">
              <a:lnSpc>
                <a:spcPct val="93000"/>
              </a:lnSpc>
              <a:spcBef>
                <a:spcPts val="1800"/>
              </a:spcBef>
              <a:spcAft>
                <a:spcPct val="0"/>
              </a:spcAft>
              <a:buFont typeface="Arial" pitchFamily="34" charset="0"/>
              <a:buChar char="•"/>
            </a:pPr>
            <a:r>
              <a:rPr lang="en-US" sz="2800" dirty="0">
                <a:latin typeface="UC Berkeley OS Sign"/>
                <a:cs typeface="Arial" pitchFamily="34" charset="0"/>
                <a:sym typeface="Arial" pitchFamily="34" charset="0"/>
              </a:rPr>
              <a:t>See </a:t>
            </a:r>
            <a:r>
              <a:rPr lang="en-US" sz="2800" dirty="0">
                <a:latin typeface="UC Berkeley OS Sign"/>
                <a:cs typeface="Arial" pitchFamily="34" charset="0"/>
                <a:sym typeface="Arial" pitchFamily="34" charset="0"/>
                <a:hlinkClick r:id="rId3"/>
              </a:rPr>
              <a:t>http://www.loc.gov/marc/uma/</a:t>
            </a:r>
            <a:r>
              <a:rPr lang="en-US" sz="2800" dirty="0">
                <a:latin typeface="UC Berkeley OS Sign"/>
                <a:cs typeface="Arial" pitchFamily="34" charset="0"/>
                <a:sym typeface="Arial" pitchFamily="34" charset="0"/>
              </a:rPr>
              <a:t>  and </a:t>
            </a:r>
            <a:r>
              <a:rPr lang="en-US" sz="2800" dirty="0">
                <a:latin typeface="UC Berkeley OS Sign"/>
                <a:cs typeface="Arial" pitchFamily="34" charset="0"/>
                <a:sym typeface="Arial" pitchFamily="34" charset="0"/>
                <a:hlinkClick r:id="rId4"/>
              </a:rPr>
              <a:t>http://authorities.loc.gov/</a:t>
            </a:r>
            <a:endParaRPr lang="en-US" sz="2800" dirty="0">
              <a:latin typeface="UC Berkeley OS Sign"/>
              <a:cs typeface="Arial" pitchFamily="34" charset="0"/>
              <a:sym typeface="Arial" pitchFamily="34" charset="0"/>
            </a:endParaRPr>
          </a:p>
          <a:p>
            <a:endParaRPr lang="en-US" sz="2800" dirty="0"/>
          </a:p>
          <a:p>
            <a:endParaRPr lang="en-US" sz="2800" dirty="0"/>
          </a:p>
        </p:txBody>
      </p:sp>
    </p:spTree>
    <p:extLst>
      <p:ext uri="{BB962C8B-B14F-4D97-AF65-F5344CB8AC3E}">
        <p14:creationId xmlns:p14="http://schemas.microsoft.com/office/powerpoint/2010/main" val="3629736418"/>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FCB10FF-CD79-41C1-8C20-3B97478DCE31}"/>
              </a:ext>
            </a:extLst>
          </p:cNvPr>
          <p:cNvSpPr/>
          <p:nvPr/>
        </p:nvSpPr>
        <p:spPr>
          <a:xfrm>
            <a:off x="457200" y="5867400"/>
            <a:ext cx="8115300" cy="914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84826"/>
            <a:ext cx="8229600" cy="1143000"/>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t>Naming Laws</a:t>
            </a:r>
          </a:p>
        </p:txBody>
      </p:sp>
      <p:sp>
        <p:nvSpPr>
          <p:cNvPr id="3" name="Content Placeholder 2"/>
          <p:cNvSpPr>
            <a:spLocks noGrp="1"/>
          </p:cNvSpPr>
          <p:nvPr>
            <p:ph idx="1"/>
          </p:nvPr>
        </p:nvSpPr>
        <p:spPr>
          <a:xfrm>
            <a:off x="487326" y="1086614"/>
            <a:ext cx="8229600" cy="4953000"/>
          </a:xfrm>
        </p:spPr>
        <p:txBody>
          <a:bodyPr>
            <a:normAutofit fontScale="92500" lnSpcReduction="20000"/>
          </a:bodyPr>
          <a:lstStyle/>
          <a:p>
            <a:r>
              <a:rPr lang="en-US" dirty="0"/>
              <a:t>Many countries (and US states) have laws that restrict the names that can be given to children</a:t>
            </a:r>
          </a:p>
          <a:p>
            <a:pPr marL="0" indent="0">
              <a:buNone/>
            </a:pPr>
            <a:r>
              <a:rPr lang="en-US" i="1" dirty="0"/>
              <a:t>	José </a:t>
            </a:r>
            <a:r>
              <a:rPr lang="en-US" dirty="0"/>
              <a:t>is not recognized as legal in California</a:t>
            </a:r>
          </a:p>
          <a:p>
            <a:r>
              <a:rPr lang="en-US" dirty="0"/>
              <a:t>Many countries require that names “indicate gender”</a:t>
            </a:r>
          </a:p>
          <a:p>
            <a:r>
              <a:rPr lang="en-US" dirty="0"/>
              <a:t>Many countries prohibit names that “might offend a reasonable person,” cause trouble for the child, or emphasize religion</a:t>
            </a:r>
          </a:p>
          <a:p>
            <a:r>
              <a:rPr lang="en-US" dirty="0"/>
              <a:t>See:  Larson, C. F. (2011). Naming Baby: The Constitutional Dimensions of Parental Naming Rights. </a:t>
            </a:r>
            <a:r>
              <a:rPr lang="en-US" i="1" dirty="0"/>
              <a:t>Geo. Wash. L. Rev.</a:t>
            </a:r>
            <a:r>
              <a:rPr lang="en-US" dirty="0"/>
              <a:t>, </a:t>
            </a:r>
            <a:r>
              <a:rPr lang="en-US" i="1" dirty="0"/>
              <a:t>80</a:t>
            </a:r>
            <a:r>
              <a:rPr lang="en-US" dirty="0"/>
              <a:t>, 159.</a:t>
            </a:r>
          </a:p>
        </p:txBody>
      </p:sp>
      <p:sp>
        <p:nvSpPr>
          <p:cNvPr id="4" name="TextBox 3">
            <a:extLst>
              <a:ext uri="{FF2B5EF4-FFF2-40B4-BE49-F238E27FC236}">
                <a16:creationId xmlns:a16="http://schemas.microsoft.com/office/drawing/2014/main" id="{F88BE241-E7B2-4083-BFC8-6F5743979408}"/>
              </a:ext>
            </a:extLst>
          </p:cNvPr>
          <p:cNvSpPr txBox="1"/>
          <p:nvPr/>
        </p:nvSpPr>
        <p:spPr>
          <a:xfrm>
            <a:off x="571500" y="5832901"/>
            <a:ext cx="7924800" cy="830997"/>
          </a:xfrm>
          <a:prstGeom prst="rect">
            <a:avLst/>
          </a:prstGeom>
          <a:noFill/>
        </p:spPr>
        <p:txBody>
          <a:bodyPr wrap="square" rtlCol="0">
            <a:spAutoFit/>
          </a:bodyPr>
          <a:lstStyle/>
          <a:p>
            <a:r>
              <a:rPr lang="en-US" sz="2400" dirty="0">
                <a:solidFill>
                  <a:srgbClr val="FF0000"/>
                </a:solidFill>
              </a:rPr>
              <a:t>In the US, does the 1</a:t>
            </a:r>
            <a:r>
              <a:rPr lang="en-US" sz="2400" baseline="30000" dirty="0">
                <a:solidFill>
                  <a:srgbClr val="FF0000"/>
                </a:solidFill>
              </a:rPr>
              <a:t>st</a:t>
            </a:r>
            <a:r>
              <a:rPr lang="en-US" sz="2400" dirty="0">
                <a:solidFill>
                  <a:srgbClr val="FF0000"/>
                </a:solidFill>
              </a:rPr>
              <a:t> amendment – freedom of speech – protect your right to give your baby any name?</a:t>
            </a:r>
          </a:p>
        </p:txBody>
      </p:sp>
    </p:spTree>
    <p:extLst>
      <p:ext uri="{BB962C8B-B14F-4D97-AF65-F5344CB8AC3E}">
        <p14:creationId xmlns:p14="http://schemas.microsoft.com/office/powerpoint/2010/main" val="9264343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64D9F8-8D70-45FE-A2ED-E49D807AC904}"/>
              </a:ext>
            </a:extLst>
          </p:cNvPr>
          <p:cNvSpPr/>
          <p:nvPr/>
        </p:nvSpPr>
        <p:spPr>
          <a:xfrm>
            <a:off x="228600" y="228600"/>
            <a:ext cx="8675936" cy="6172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98" name="Rectangle 1"/>
          <p:cNvSpPr>
            <a:spLocks noGrp="1" noChangeArrowheads="1"/>
          </p:cNvSpPr>
          <p:nvPr>
            <p:ph type="title"/>
          </p:nvPr>
        </p:nvSpPr>
        <p:spPr>
          <a:xfrm>
            <a:off x="517187" y="22860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Questions about Names</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28</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517187" y="1389225"/>
            <a:ext cx="8036719" cy="5510513"/>
          </a:xfrm>
          <a:prstGeom prst="rect">
            <a:avLst/>
          </a:prstGeom>
          <a:noFill/>
          <a:ln w="9525">
            <a:noFill/>
            <a:miter lim="800000"/>
            <a:headEnd/>
            <a:tailEnd/>
          </a:ln>
        </p:spPr>
        <p:txBody>
          <a:bodyPr lIns="64291" tIns="32146" rIns="64291" bIns="32146">
            <a:spAutoFit/>
          </a:bodyPr>
          <a:lstStyle/>
          <a:p>
            <a:pPr marL="342900" indent="-342900" eaLnBrk="0" fontAlgn="base" hangingPunct="0">
              <a:lnSpc>
                <a:spcPct val="93000"/>
              </a:lnSpc>
              <a:spcBef>
                <a:spcPts val="1800"/>
              </a:spcBef>
              <a:spcAft>
                <a:spcPct val="0"/>
              </a:spcAft>
              <a:buFont typeface="Arial" pitchFamily="34" charset="0"/>
              <a:buChar char="•"/>
            </a:pPr>
            <a:r>
              <a:rPr lang="en-US" sz="3200" dirty="0">
                <a:latin typeface="UC Berkeley OS Sign"/>
                <a:cs typeface="Arial" pitchFamily="34" charset="0"/>
                <a:sym typeface="Arial" pitchFamily="34" charset="0"/>
              </a:rPr>
              <a:t>How many names should be associated with an information object or resource?</a:t>
            </a:r>
          </a:p>
          <a:p>
            <a:pPr marL="342900" indent="-342900" eaLnBrk="0" fontAlgn="base" hangingPunct="0">
              <a:lnSpc>
                <a:spcPct val="93000"/>
              </a:lnSpc>
              <a:spcBef>
                <a:spcPts val="1800"/>
              </a:spcBef>
              <a:spcAft>
                <a:spcPct val="0"/>
              </a:spcAft>
              <a:buFont typeface="Arial" pitchFamily="34" charset="0"/>
              <a:buChar char="•"/>
            </a:pPr>
            <a:r>
              <a:rPr lang="en-US" sz="3200" dirty="0">
                <a:latin typeface="UC Berkeley OS Sign"/>
                <a:cs typeface="Arial" pitchFamily="34" charset="0"/>
                <a:sym typeface="Arial" pitchFamily="34" charset="0"/>
              </a:rPr>
              <a:t>Should one be designated as the preferred or authoritative form? </a:t>
            </a:r>
            <a:r>
              <a:rPr lang="en-US" sz="3200" dirty="0">
                <a:solidFill>
                  <a:srgbClr val="FF0000"/>
                </a:solidFill>
                <a:latin typeface="UC Berkeley OS Sign"/>
                <a:cs typeface="Arial" pitchFamily="34" charset="0"/>
                <a:sym typeface="Arial" pitchFamily="34" charset="0"/>
              </a:rPr>
              <a:t>Who decides?</a:t>
            </a:r>
          </a:p>
          <a:p>
            <a:pPr marL="342900" indent="-342900" eaLnBrk="0" fontAlgn="base" hangingPunct="0">
              <a:lnSpc>
                <a:spcPct val="93000"/>
              </a:lnSpc>
              <a:spcBef>
                <a:spcPts val="1800"/>
              </a:spcBef>
              <a:spcAft>
                <a:spcPct val="0"/>
              </a:spcAft>
              <a:buFont typeface="Arial" pitchFamily="34" charset="0"/>
              <a:buChar char="•"/>
            </a:pPr>
            <a:r>
              <a:rPr lang="en-US" sz="3200" dirty="0">
                <a:latin typeface="UC Berkeley OS Sign"/>
                <a:cs typeface="Arial" pitchFamily="34" charset="0"/>
                <a:sym typeface="Arial" pitchFamily="34" charset="0"/>
              </a:rPr>
              <a:t>What references should be made from other possible forms of names that haven't been used?  Should you autocorrect/coerce?</a:t>
            </a:r>
          </a:p>
          <a:p>
            <a:pPr marL="342900" indent="-342900" eaLnBrk="0" fontAlgn="base" hangingPunct="0">
              <a:lnSpc>
                <a:spcPct val="93000"/>
              </a:lnSpc>
              <a:spcBef>
                <a:spcPts val="1800"/>
              </a:spcBef>
              <a:spcAft>
                <a:spcPct val="0"/>
              </a:spcAft>
              <a:buFont typeface="Arial" pitchFamily="34" charset="0"/>
              <a:buChar char="•"/>
            </a:pPr>
            <a:r>
              <a:rPr lang="en-US" sz="3200" dirty="0"/>
              <a:t>if you have a common last name, should you give your kids a rare first name?</a:t>
            </a:r>
            <a:endParaRPr lang="en-US" sz="3200" dirty="0">
              <a:latin typeface="UC Berkeley OS Sign"/>
              <a:cs typeface="Arial" pitchFamily="34" charset="0"/>
              <a:sym typeface="Arial" pitchFamily="34" charset="0"/>
            </a:endParaRPr>
          </a:p>
          <a:p>
            <a:pPr marL="342900" indent="-342900" eaLnBrk="0" fontAlgn="base" hangingPunct="0">
              <a:lnSpc>
                <a:spcPct val="93000"/>
              </a:lnSpc>
              <a:spcBef>
                <a:spcPts val="1800"/>
              </a:spcBef>
              <a:spcAft>
                <a:spcPct val="0"/>
              </a:spcAft>
              <a:buFont typeface="Arial" pitchFamily="34" charset="0"/>
              <a:buChar char="•"/>
            </a:pPr>
            <a:endParaRPr lang="en-US" sz="2800" dirty="0">
              <a:latin typeface="UC Berkeley OS Sign"/>
              <a:cs typeface="Arial" pitchFamily="34" charset="0"/>
              <a:sym typeface="Arial" pitchFamily="34" charset="0"/>
            </a:endParaRPr>
          </a:p>
        </p:txBody>
      </p:sp>
    </p:spTree>
    <p:extLst>
      <p:ext uri="{BB962C8B-B14F-4D97-AF65-F5344CB8AC3E}">
        <p14:creationId xmlns:p14="http://schemas.microsoft.com/office/powerpoint/2010/main" val="1505929615"/>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685800" y="40184"/>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Place Names – “Toponyms”</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29</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454215" y="958079"/>
            <a:ext cx="8393079" cy="5711081"/>
          </a:xfrm>
          <a:prstGeom prst="rect">
            <a:avLst/>
          </a:prstGeom>
          <a:noFill/>
          <a:ln w="9525">
            <a:noFill/>
            <a:miter lim="800000"/>
            <a:headEnd/>
            <a:tailEnd/>
          </a:ln>
        </p:spPr>
        <p:txBody>
          <a:bodyPr wrap="square" lIns="64291" tIns="32146" rIns="64291" bIns="32146">
            <a:spAutoFit/>
          </a:bodyPr>
          <a:lstStyle/>
          <a:p>
            <a:pPr marL="342900" indent="-342900" eaLnBrk="0" fontAlgn="base" hangingPunct="0">
              <a:lnSpc>
                <a:spcPct val="93000"/>
              </a:lnSpc>
              <a:spcBef>
                <a:spcPts val="1800"/>
              </a:spcBef>
              <a:spcAft>
                <a:spcPct val="0"/>
              </a:spcAft>
              <a:buFont typeface="Arial" pitchFamily="34" charset="0"/>
              <a:buChar char="•"/>
            </a:pPr>
            <a:r>
              <a:rPr lang="en-US" sz="3000" b="1" i="1" dirty="0"/>
              <a:t>Naming “a piece of space” creates a “place”</a:t>
            </a:r>
          </a:p>
          <a:p>
            <a:pPr marL="342900" indent="-342900" eaLnBrk="0" fontAlgn="base" hangingPunct="0">
              <a:lnSpc>
                <a:spcPct val="93000"/>
              </a:lnSpc>
              <a:spcBef>
                <a:spcPts val="1800"/>
              </a:spcBef>
              <a:spcAft>
                <a:spcPct val="0"/>
              </a:spcAft>
              <a:buFont typeface="Arial" pitchFamily="34" charset="0"/>
              <a:buChar char="•"/>
            </a:pPr>
            <a:r>
              <a:rPr lang="en-US" sz="3000" dirty="0"/>
              <a:t>Consistency and accuracy in referring to a place prevents confusion in communication</a:t>
            </a:r>
          </a:p>
          <a:p>
            <a:pPr marL="342900" indent="-342900" eaLnBrk="0" fontAlgn="base" hangingPunct="0">
              <a:lnSpc>
                <a:spcPct val="93000"/>
              </a:lnSpc>
              <a:spcBef>
                <a:spcPts val="1800"/>
              </a:spcBef>
              <a:spcAft>
                <a:spcPct val="0"/>
              </a:spcAft>
              <a:buFont typeface="Arial" pitchFamily="34" charset="0"/>
              <a:buChar char="•"/>
            </a:pPr>
            <a:r>
              <a:rPr lang="en-US" sz="3000" dirty="0"/>
              <a:t>Place names encode the history of settlement, ethnography, immigration, government, or prevailing ideology</a:t>
            </a:r>
          </a:p>
          <a:p>
            <a:pPr marL="342900" indent="-342900" eaLnBrk="0" fontAlgn="base" hangingPunct="0">
              <a:lnSpc>
                <a:spcPct val="93000"/>
              </a:lnSpc>
              <a:spcBef>
                <a:spcPts val="1800"/>
              </a:spcBef>
              <a:spcAft>
                <a:spcPct val="0"/>
              </a:spcAft>
              <a:buFont typeface="Arial" pitchFamily="34" charset="0"/>
              <a:buChar char="•"/>
            </a:pPr>
            <a:r>
              <a:rPr lang="en-US" sz="3000" dirty="0"/>
              <a:t>Some are thousands of years old, a vital part of individual and collective sensemaking, memory, and identity</a:t>
            </a:r>
          </a:p>
          <a:p>
            <a:pPr marL="342900" indent="-342900" eaLnBrk="0" fontAlgn="base" hangingPunct="0">
              <a:lnSpc>
                <a:spcPct val="93000"/>
              </a:lnSpc>
              <a:spcBef>
                <a:spcPts val="1800"/>
              </a:spcBef>
              <a:spcAft>
                <a:spcPct val="0"/>
              </a:spcAft>
              <a:buFont typeface="Arial" pitchFamily="34" charset="0"/>
              <a:buChar char="•"/>
            </a:pPr>
            <a:r>
              <a:rPr lang="en-US" sz="3000" dirty="0"/>
              <a:t>Undifferentiated space becomes a place as we get to know it better and give it meaning</a:t>
            </a:r>
          </a:p>
        </p:txBody>
      </p:sp>
    </p:spTree>
    <p:extLst>
      <p:ext uri="{BB962C8B-B14F-4D97-AF65-F5344CB8AC3E}">
        <p14:creationId xmlns:p14="http://schemas.microsoft.com/office/powerpoint/2010/main" val="187612175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1447800" y="1447800"/>
            <a:ext cx="5867400" cy="5296711"/>
          </a:xfrm>
          <a:prstGeom prst="rect">
            <a:avLst/>
          </a:prstGeom>
        </p:spPr>
      </p:pic>
      <p:sp>
        <p:nvSpPr>
          <p:cNvPr id="5" name="Title 1"/>
          <p:cNvSpPr>
            <a:spLocks noGrp="1"/>
          </p:cNvSpPr>
          <p:nvPr>
            <p:ph type="title"/>
          </p:nvPr>
        </p:nvSpPr>
        <p:spPr>
          <a:xfrm>
            <a:off x="457200" y="152400"/>
            <a:ext cx="8229600" cy="1143000"/>
          </a:xfrm>
        </p:spPr>
        <p:txBody>
          <a:bodyPr>
            <a:normAutofit fontScale="90000"/>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b="1" dirty="0">
                <a:solidFill>
                  <a:srgbClr val="FF0000"/>
                </a:solidFill>
                <a:sym typeface="UC Berkeley OS Sign"/>
              </a:rPr>
              <a:t>STOP AND THINK: Give Me A Name</a:t>
            </a:r>
          </a:p>
        </p:txBody>
      </p:sp>
    </p:spTree>
    <p:extLst>
      <p:ext uri="{BB962C8B-B14F-4D97-AF65-F5344CB8AC3E}">
        <p14:creationId xmlns:p14="http://schemas.microsoft.com/office/powerpoint/2010/main" val="13779860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457200" y="0"/>
            <a:ext cx="8228707" cy="1190997"/>
          </a:xfrm>
        </p:spPr>
        <p:txBody>
          <a:bodyPr>
            <a:normAutofit fontScale="90000"/>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Street Naming Principles – “Odonomy”</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30</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375429" y="966723"/>
            <a:ext cx="8392247" cy="5401637"/>
          </a:xfrm>
          <a:prstGeom prst="rect">
            <a:avLst/>
          </a:prstGeom>
          <a:noFill/>
          <a:ln w="9525">
            <a:noFill/>
            <a:miter lim="800000"/>
            <a:headEnd/>
            <a:tailEnd/>
          </a:ln>
        </p:spPr>
        <p:txBody>
          <a:bodyPr wrap="square" lIns="64291" tIns="32146" rIns="64291" bIns="32146">
            <a:spAutoFit/>
          </a:bodyPr>
          <a:lstStyle/>
          <a:p>
            <a:pPr marL="342900" indent="-342900" eaLnBrk="0" fontAlgn="base" hangingPunct="0">
              <a:lnSpc>
                <a:spcPct val="93000"/>
              </a:lnSpc>
              <a:spcBef>
                <a:spcPts val="1800"/>
              </a:spcBef>
              <a:spcAft>
                <a:spcPct val="0"/>
              </a:spcAft>
              <a:buFont typeface="Arial" pitchFamily="34" charset="0"/>
              <a:buChar char="•"/>
            </a:pPr>
            <a:r>
              <a:rPr lang="en-US" sz="2600" dirty="0">
                <a:cs typeface="Arial" pitchFamily="34" charset="0"/>
                <a:sym typeface="Arial" pitchFamily="34" charset="0"/>
              </a:rPr>
              <a:t>Letters and Numbers to create a grid:</a:t>
            </a:r>
          </a:p>
          <a:p>
            <a:pPr marL="800100" lvl="1" indent="-342900" eaLnBrk="0" fontAlgn="base" hangingPunct="0">
              <a:lnSpc>
                <a:spcPct val="93000"/>
              </a:lnSpc>
              <a:spcBef>
                <a:spcPts val="1800"/>
              </a:spcBef>
              <a:spcAft>
                <a:spcPct val="0"/>
              </a:spcAft>
              <a:buFont typeface="Arial" pitchFamily="34" charset="0"/>
              <a:buChar char="•"/>
            </a:pPr>
            <a:r>
              <a:rPr lang="en-US" sz="2600" dirty="0">
                <a:cs typeface="Arial" pitchFamily="34" charset="0"/>
                <a:sym typeface="Arial" pitchFamily="34" charset="0"/>
              </a:rPr>
              <a:t>Avenue A, B, C…. , 1st, 2nd, 3rd streets or avenues</a:t>
            </a:r>
          </a:p>
          <a:p>
            <a:pPr marL="342900" indent="-342900" eaLnBrk="0" fontAlgn="base" hangingPunct="0">
              <a:lnSpc>
                <a:spcPct val="93000"/>
              </a:lnSpc>
              <a:spcBef>
                <a:spcPts val="1800"/>
              </a:spcBef>
              <a:spcAft>
                <a:spcPct val="0"/>
              </a:spcAft>
              <a:buFont typeface="Arial" pitchFamily="34" charset="0"/>
              <a:buChar char="•"/>
            </a:pPr>
            <a:r>
              <a:rPr lang="en-US" sz="2600" dirty="0">
                <a:cs typeface="Arial" pitchFamily="34" charset="0"/>
                <a:sym typeface="Arial" pitchFamily="34" charset="0"/>
              </a:rPr>
              <a:t>Industry or commercial categories:  Cannery Row </a:t>
            </a:r>
          </a:p>
          <a:p>
            <a:pPr marL="342900" indent="-342900" eaLnBrk="0" fontAlgn="base" hangingPunct="0">
              <a:lnSpc>
                <a:spcPct val="93000"/>
              </a:lnSpc>
              <a:spcBef>
                <a:spcPts val="1800"/>
              </a:spcBef>
              <a:spcAft>
                <a:spcPct val="0"/>
              </a:spcAft>
              <a:buFont typeface="Arial" pitchFamily="34" charset="0"/>
              <a:buChar char="•"/>
            </a:pPr>
            <a:r>
              <a:rPr lang="en-US" sz="2600" dirty="0">
                <a:cs typeface="Arial" pitchFamily="34" charset="0"/>
                <a:sym typeface="Arial" pitchFamily="34" charset="0"/>
              </a:rPr>
              <a:t>Landmarks:  Wall &amp; Canal Streets, NY City; </a:t>
            </a:r>
            <a:r>
              <a:rPr lang="en-US" sz="2600">
                <a:cs typeface="Arial" pitchFamily="34" charset="0"/>
                <a:sym typeface="Arial" pitchFamily="34" charset="0"/>
              </a:rPr>
              <a:t>Mission in SF</a:t>
            </a:r>
            <a:endParaRPr lang="en-US" sz="2600" dirty="0">
              <a:cs typeface="Arial" pitchFamily="34" charset="0"/>
              <a:sym typeface="Arial" pitchFamily="34" charset="0"/>
            </a:endParaRPr>
          </a:p>
          <a:p>
            <a:pPr marL="342900" indent="-342900" eaLnBrk="0" fontAlgn="base" hangingPunct="0">
              <a:lnSpc>
                <a:spcPct val="93000"/>
              </a:lnSpc>
              <a:spcBef>
                <a:spcPts val="1800"/>
              </a:spcBef>
              <a:spcAft>
                <a:spcPct val="0"/>
              </a:spcAft>
              <a:buFont typeface="Arial" pitchFamily="34" charset="0"/>
              <a:buChar char="•"/>
            </a:pPr>
            <a:r>
              <a:rPr lang="en-US" sz="2600" dirty="0">
                <a:cs typeface="Arial" pitchFamily="34" charset="0"/>
                <a:sym typeface="Arial" pitchFamily="34" charset="0"/>
              </a:rPr>
              <a:t>Famous people: US Presidents; every US city has a “MLK”</a:t>
            </a:r>
          </a:p>
          <a:p>
            <a:pPr marL="342900" indent="-342900" eaLnBrk="0" fontAlgn="base" hangingPunct="0">
              <a:lnSpc>
                <a:spcPct val="93000"/>
              </a:lnSpc>
              <a:spcBef>
                <a:spcPts val="1800"/>
              </a:spcBef>
              <a:spcAft>
                <a:spcPct val="0"/>
              </a:spcAft>
              <a:buFont typeface="Arial" pitchFamily="34" charset="0"/>
              <a:buChar char="•"/>
            </a:pPr>
            <a:r>
              <a:rPr lang="en-US" sz="2600" dirty="0">
                <a:cs typeface="Arial" pitchFamily="34" charset="0"/>
                <a:sym typeface="Arial" pitchFamily="34" charset="0"/>
              </a:rPr>
              <a:t>Thematic (often combined with alphabetic ordering)</a:t>
            </a:r>
          </a:p>
          <a:p>
            <a:pPr marL="800100" lvl="1" indent="-342900" eaLnBrk="0" fontAlgn="base" hangingPunct="0">
              <a:lnSpc>
                <a:spcPct val="93000"/>
              </a:lnSpc>
              <a:spcBef>
                <a:spcPts val="1800"/>
              </a:spcBef>
              <a:spcAft>
                <a:spcPct val="0"/>
              </a:spcAft>
              <a:buFont typeface="Arial" pitchFamily="34" charset="0"/>
              <a:buChar char="•"/>
            </a:pPr>
            <a:r>
              <a:rPr lang="en-US" sz="2600" dirty="0">
                <a:cs typeface="Arial" pitchFamily="34" charset="0"/>
                <a:sym typeface="Arial" pitchFamily="34" charset="0"/>
              </a:rPr>
              <a:t>On SF west side:  explorers and early settlers (…</a:t>
            </a:r>
            <a:r>
              <a:rPr lang="en-US" sz="2600" dirty="0"/>
              <a:t>, Kirkham, Lawton, Moraga, Noriega, Ortega, Pacheco, </a:t>
            </a:r>
            <a:r>
              <a:rPr lang="en-US" sz="2600" dirty="0" err="1"/>
              <a:t>Quintara</a:t>
            </a:r>
            <a:r>
              <a:rPr lang="en-US" sz="2600" dirty="0"/>
              <a:t>,…)</a:t>
            </a:r>
          </a:p>
          <a:p>
            <a:pPr marL="800100" lvl="1" indent="-342900" eaLnBrk="0" fontAlgn="base" hangingPunct="0">
              <a:lnSpc>
                <a:spcPct val="93000"/>
              </a:lnSpc>
              <a:spcBef>
                <a:spcPts val="1800"/>
              </a:spcBef>
              <a:spcAft>
                <a:spcPct val="0"/>
              </a:spcAft>
              <a:buFont typeface="Arial" pitchFamily="34" charset="0"/>
              <a:buChar char="•"/>
            </a:pPr>
            <a:r>
              <a:rPr lang="en-US" sz="2600" dirty="0">
                <a:cs typeface="Arial" pitchFamily="34" charset="0"/>
                <a:sym typeface="Arial" pitchFamily="34" charset="0"/>
              </a:rPr>
              <a:t> Washington DC – streets named after states</a:t>
            </a:r>
            <a:endParaRPr lang="en-US" sz="2800" dirty="0"/>
          </a:p>
        </p:txBody>
      </p:sp>
    </p:spTree>
    <p:extLst>
      <p:ext uri="{BB962C8B-B14F-4D97-AF65-F5344CB8AC3E}">
        <p14:creationId xmlns:p14="http://schemas.microsoft.com/office/powerpoint/2010/main" val="2785704270"/>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457200" y="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Naming Problems for Places</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31</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304800" y="990600"/>
            <a:ext cx="8590359" cy="5659208"/>
          </a:xfrm>
          <a:prstGeom prst="rect">
            <a:avLst/>
          </a:prstGeom>
          <a:noFill/>
          <a:ln w="9525">
            <a:noFill/>
            <a:miter lim="800000"/>
            <a:headEnd/>
            <a:tailEnd/>
          </a:ln>
        </p:spPr>
        <p:txBody>
          <a:bodyPr wrap="square" lIns="64291" tIns="32146" rIns="64291" bIns="32146">
            <a:spAutoFit/>
          </a:bodyPr>
          <a:lstStyle/>
          <a:p>
            <a:pPr marL="342900" indent="-342900" eaLnBrk="0" fontAlgn="base" hangingPunct="0">
              <a:lnSpc>
                <a:spcPct val="93000"/>
              </a:lnSpc>
              <a:spcBef>
                <a:spcPts val="1800"/>
              </a:spcBef>
              <a:spcAft>
                <a:spcPct val="0"/>
              </a:spcAft>
              <a:buFont typeface="Arial" pitchFamily="34" charset="0"/>
              <a:buChar char="•"/>
            </a:pPr>
            <a:r>
              <a:rPr lang="en-US" sz="2400" dirty="0">
                <a:latin typeface="UC Berkeley OS Sign"/>
                <a:cs typeface="Arial" pitchFamily="34" charset="0"/>
                <a:sym typeface="Arial" pitchFamily="34" charset="0"/>
              </a:rPr>
              <a:t>Variant forms: St. Petersburg, </a:t>
            </a:r>
            <a:r>
              <a:rPr lang="az-Cyrl-AZ" sz="2400" dirty="0">
                <a:latin typeface="UC Berkeley OS Sign"/>
                <a:cs typeface="Arial" pitchFamily="34" charset="0"/>
                <a:sym typeface="Arial" pitchFamily="34" charset="0"/>
              </a:rPr>
              <a:t>Санкт Пербургскйй, </a:t>
            </a:r>
            <a:r>
              <a:rPr lang="en-US" sz="2400" dirty="0">
                <a:latin typeface="UC Berkeley OS Sign"/>
                <a:cs typeface="Arial" pitchFamily="34" charset="0"/>
                <a:sym typeface="Arial" pitchFamily="34" charset="0"/>
              </a:rPr>
              <a:t>Saint-</a:t>
            </a:r>
            <a:r>
              <a:rPr lang="en-US" sz="2400" dirty="0" err="1">
                <a:latin typeface="UC Berkeley OS Sign"/>
                <a:cs typeface="Arial" pitchFamily="34" charset="0"/>
                <a:sym typeface="Arial" pitchFamily="34" charset="0"/>
              </a:rPr>
              <a:t>Pétersbourg</a:t>
            </a:r>
            <a:endParaRPr lang="en-US" sz="2400" dirty="0">
              <a:latin typeface="UC Berkeley OS Sign"/>
              <a:cs typeface="Arial" pitchFamily="34" charset="0"/>
              <a:sym typeface="Arial" pitchFamily="34" charset="0"/>
            </a:endParaRPr>
          </a:p>
          <a:p>
            <a:pPr marL="342900" indent="-342900" eaLnBrk="0" fontAlgn="base" hangingPunct="0">
              <a:lnSpc>
                <a:spcPct val="93000"/>
              </a:lnSpc>
              <a:spcBef>
                <a:spcPts val="1800"/>
              </a:spcBef>
              <a:spcAft>
                <a:spcPct val="0"/>
              </a:spcAft>
              <a:buFont typeface="Arial" pitchFamily="34" charset="0"/>
              <a:buChar char="•"/>
            </a:pPr>
            <a:r>
              <a:rPr lang="en-US" sz="2400" dirty="0">
                <a:latin typeface="UC Berkeley OS Sign"/>
                <a:cs typeface="Arial" pitchFamily="34" charset="0"/>
                <a:sym typeface="Arial" pitchFamily="34" charset="0"/>
              </a:rPr>
              <a:t>Multiple names: </a:t>
            </a:r>
            <a:r>
              <a:rPr lang="en-US" sz="2400" dirty="0" err="1">
                <a:latin typeface="UC Berkeley OS Sign"/>
                <a:cs typeface="Arial" pitchFamily="34" charset="0"/>
                <a:sym typeface="Arial" pitchFamily="34" charset="0"/>
              </a:rPr>
              <a:t>Cluj</a:t>
            </a:r>
            <a:r>
              <a:rPr lang="en-US" sz="2400" dirty="0">
                <a:latin typeface="UC Berkeley OS Sign"/>
                <a:cs typeface="Arial" pitchFamily="34" charset="0"/>
                <a:sym typeface="Arial" pitchFamily="34" charset="0"/>
              </a:rPr>
              <a:t>, in Romania / </a:t>
            </a:r>
            <a:r>
              <a:rPr lang="en-US" sz="2400" dirty="0" err="1">
                <a:latin typeface="UC Berkeley OS Sign"/>
                <a:cs typeface="Arial" pitchFamily="34" charset="0"/>
                <a:sym typeface="Arial" pitchFamily="34" charset="0"/>
              </a:rPr>
              <a:t>Roumania</a:t>
            </a:r>
            <a:r>
              <a:rPr lang="en-US" sz="2400" dirty="0">
                <a:latin typeface="UC Berkeley OS Sign"/>
                <a:cs typeface="Arial" pitchFamily="34" charset="0"/>
                <a:sym typeface="Arial" pitchFamily="34" charset="0"/>
              </a:rPr>
              <a:t> / Rumania, is also called </a:t>
            </a:r>
            <a:r>
              <a:rPr lang="en-US" sz="2400" dirty="0" err="1">
                <a:latin typeface="UC Berkeley OS Sign"/>
                <a:cs typeface="Arial" pitchFamily="34" charset="0"/>
                <a:sym typeface="Arial" pitchFamily="34" charset="0"/>
              </a:rPr>
              <a:t>Klausenburg</a:t>
            </a:r>
            <a:r>
              <a:rPr lang="en-US" sz="2400" dirty="0">
                <a:latin typeface="UC Berkeley OS Sign"/>
                <a:cs typeface="Arial" pitchFamily="34" charset="0"/>
                <a:sym typeface="Arial" pitchFamily="34" charset="0"/>
              </a:rPr>
              <a:t> and </a:t>
            </a:r>
            <a:r>
              <a:rPr lang="en-US" sz="2400" dirty="0" err="1">
                <a:latin typeface="UC Berkeley OS Sign"/>
                <a:cs typeface="Arial" pitchFamily="34" charset="0"/>
                <a:sym typeface="Arial" pitchFamily="34" charset="0"/>
              </a:rPr>
              <a:t>Kolozsvar</a:t>
            </a:r>
            <a:endParaRPr lang="en-US" sz="2400" dirty="0">
              <a:latin typeface="UC Berkeley OS Sign"/>
              <a:cs typeface="Arial" pitchFamily="34" charset="0"/>
              <a:sym typeface="Arial" pitchFamily="34" charset="0"/>
            </a:endParaRPr>
          </a:p>
          <a:p>
            <a:pPr marL="342900" indent="-342900" eaLnBrk="0" fontAlgn="base" hangingPunct="0">
              <a:lnSpc>
                <a:spcPct val="93000"/>
              </a:lnSpc>
              <a:spcBef>
                <a:spcPts val="1800"/>
              </a:spcBef>
              <a:spcAft>
                <a:spcPct val="0"/>
              </a:spcAft>
              <a:buFont typeface="Arial" pitchFamily="34" charset="0"/>
              <a:buChar char="•"/>
            </a:pPr>
            <a:r>
              <a:rPr lang="en-US" sz="2400" dirty="0">
                <a:latin typeface="UC Berkeley OS Sign"/>
                <a:cs typeface="Arial" pitchFamily="34" charset="0"/>
                <a:sym typeface="Arial" pitchFamily="34" charset="0"/>
              </a:rPr>
              <a:t>Homographs: Alexandria, Vienna, Washington are common </a:t>
            </a:r>
          </a:p>
          <a:p>
            <a:pPr marL="342900" indent="-342900" eaLnBrk="0" fontAlgn="base" hangingPunct="0">
              <a:lnSpc>
                <a:spcPct val="93000"/>
              </a:lnSpc>
              <a:spcBef>
                <a:spcPts val="1800"/>
              </a:spcBef>
              <a:spcAft>
                <a:spcPct val="0"/>
              </a:spcAft>
              <a:buFont typeface="Arial" pitchFamily="34" charset="0"/>
              <a:buChar char="•"/>
            </a:pPr>
            <a:r>
              <a:rPr lang="en-US" sz="2400" dirty="0">
                <a:latin typeface="UC Berkeley OS Sign"/>
                <a:cs typeface="Arial" pitchFamily="34" charset="0"/>
                <a:sym typeface="Arial" pitchFamily="34" charset="0"/>
              </a:rPr>
              <a:t>Anachronisms: No Germany before 1870</a:t>
            </a:r>
          </a:p>
          <a:p>
            <a:pPr marL="342900" indent="-342900" eaLnBrk="0" fontAlgn="base" hangingPunct="0">
              <a:lnSpc>
                <a:spcPct val="93000"/>
              </a:lnSpc>
              <a:spcBef>
                <a:spcPts val="1800"/>
              </a:spcBef>
              <a:spcAft>
                <a:spcPct val="0"/>
              </a:spcAft>
              <a:buFont typeface="Arial" pitchFamily="34" charset="0"/>
              <a:buChar char="•"/>
            </a:pPr>
            <a:r>
              <a:rPr lang="en-US" sz="2400" dirty="0">
                <a:latin typeface="UC Berkeley OS Sign"/>
                <a:cs typeface="Arial" pitchFamily="34" charset="0"/>
                <a:sym typeface="Arial" pitchFamily="34" charset="0"/>
              </a:rPr>
              <a:t>Vague, e.g., Midwest, Silicon Valley</a:t>
            </a:r>
          </a:p>
          <a:p>
            <a:pPr marL="342900" indent="-342900" eaLnBrk="0" fontAlgn="base" hangingPunct="0">
              <a:lnSpc>
                <a:spcPct val="93000"/>
              </a:lnSpc>
              <a:spcBef>
                <a:spcPts val="1800"/>
              </a:spcBef>
              <a:spcAft>
                <a:spcPct val="0"/>
              </a:spcAft>
              <a:buFont typeface="Arial" pitchFamily="34" charset="0"/>
              <a:buChar char="•"/>
            </a:pPr>
            <a:r>
              <a:rPr lang="en-US" sz="2400" dirty="0">
                <a:latin typeface="UC Berkeley OS Sign"/>
                <a:cs typeface="Arial" pitchFamily="34" charset="0"/>
                <a:sym typeface="Arial" pitchFamily="34" charset="0"/>
              </a:rPr>
              <a:t>Unstable boundaries: 19th century Poland; Balkans; USSR, Ukraine</a:t>
            </a:r>
          </a:p>
          <a:p>
            <a:pPr marL="342900" indent="-342900" eaLnBrk="0" fontAlgn="base" hangingPunct="0">
              <a:lnSpc>
                <a:spcPct val="93000"/>
              </a:lnSpc>
              <a:spcBef>
                <a:spcPts val="1800"/>
              </a:spcBef>
              <a:spcAft>
                <a:spcPct val="0"/>
              </a:spcAft>
              <a:buFont typeface="Arial" pitchFamily="34" charset="0"/>
              <a:buChar char="•"/>
            </a:pPr>
            <a:r>
              <a:rPr lang="en-US" sz="2400" dirty="0">
                <a:latin typeface="UC Berkeley OS Sign"/>
                <a:cs typeface="Arial" pitchFamily="34" charset="0"/>
                <a:sym typeface="Arial" pitchFamily="34" charset="0"/>
              </a:rPr>
              <a:t>Name changes: Bombay -&gt; Mumbai;  St Petersburg -&gt; Petrograd -&gt; Leningrad -&gt; St Petersburg</a:t>
            </a:r>
          </a:p>
          <a:p>
            <a:endParaRPr lang="en-US" sz="2800" dirty="0"/>
          </a:p>
        </p:txBody>
      </p:sp>
    </p:spTree>
    <p:extLst>
      <p:ext uri="{BB962C8B-B14F-4D97-AF65-F5344CB8AC3E}">
        <p14:creationId xmlns:p14="http://schemas.microsoft.com/office/powerpoint/2010/main" val="2605290397"/>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2044" y="3276600"/>
            <a:ext cx="5724644" cy="2862322"/>
          </a:xfrm>
          <a:prstGeom prst="rect">
            <a:avLst/>
          </a:prstGeom>
        </p:spPr>
      </p:pic>
      <p:sp>
        <p:nvSpPr>
          <p:cNvPr id="3" name="TextBox 2"/>
          <p:cNvSpPr txBox="1"/>
          <p:nvPr/>
        </p:nvSpPr>
        <p:spPr>
          <a:xfrm>
            <a:off x="457200" y="304800"/>
            <a:ext cx="5257800" cy="2862322"/>
          </a:xfrm>
          <a:prstGeom prst="rect">
            <a:avLst/>
          </a:prstGeom>
          <a:noFill/>
        </p:spPr>
        <p:txBody>
          <a:bodyPr wrap="square" rtlCol="0">
            <a:spAutoFit/>
          </a:bodyPr>
          <a:lstStyle/>
          <a:p>
            <a:r>
              <a:rPr lang="en-US" sz="3600" dirty="0"/>
              <a:t>There are over 100 places called “Springfield” in the US, Canada, Australia, the UK, and elsewhere, but this one is more famous</a:t>
            </a:r>
          </a:p>
        </p:txBody>
      </p:sp>
      <p:pic>
        <p:nvPicPr>
          <p:cNvPr id="4" name="Picture 3">
            <a:extLst>
              <a:ext uri="{FF2B5EF4-FFF2-40B4-BE49-F238E27FC236}">
                <a16:creationId xmlns:a16="http://schemas.microsoft.com/office/drawing/2014/main" id="{AFBEAA75-1AC4-476A-BD3A-F72B603448FC}"/>
              </a:ext>
            </a:extLst>
          </p:cNvPr>
          <p:cNvPicPr>
            <a:picLocks noChangeAspect="1"/>
          </p:cNvPicPr>
          <p:nvPr/>
        </p:nvPicPr>
        <p:blipFill>
          <a:blip r:embed="rId4"/>
          <a:stretch>
            <a:fillRect/>
          </a:stretch>
        </p:blipFill>
        <p:spPr>
          <a:xfrm>
            <a:off x="6629400" y="3146045"/>
            <a:ext cx="2152650" cy="3476625"/>
          </a:xfrm>
          <a:prstGeom prst="rect">
            <a:avLst/>
          </a:prstGeom>
        </p:spPr>
      </p:pic>
      <p:sp>
        <p:nvSpPr>
          <p:cNvPr id="5" name="TextBox 4">
            <a:extLst>
              <a:ext uri="{FF2B5EF4-FFF2-40B4-BE49-F238E27FC236}">
                <a16:creationId xmlns:a16="http://schemas.microsoft.com/office/drawing/2014/main" id="{119203E3-A551-45D4-A918-274B7DE42779}"/>
              </a:ext>
            </a:extLst>
          </p:cNvPr>
          <p:cNvSpPr txBox="1"/>
          <p:nvPr/>
        </p:nvSpPr>
        <p:spPr>
          <a:xfrm>
            <a:off x="6867525" y="1447800"/>
            <a:ext cx="1676400" cy="1384995"/>
          </a:xfrm>
          <a:prstGeom prst="rect">
            <a:avLst/>
          </a:prstGeom>
          <a:noFill/>
        </p:spPr>
        <p:txBody>
          <a:bodyPr wrap="square" rtlCol="0">
            <a:spAutoFit/>
          </a:bodyPr>
          <a:lstStyle/>
          <a:p>
            <a:r>
              <a:rPr lang="en-US" sz="2800" b="1" dirty="0"/>
              <a:t>CITY NAMES</a:t>
            </a:r>
            <a:br>
              <a:rPr lang="en-US" sz="2800" b="1" dirty="0"/>
            </a:br>
            <a:r>
              <a:rPr lang="en-US" sz="2800" b="1" dirty="0"/>
              <a:t>IN US</a:t>
            </a:r>
          </a:p>
        </p:txBody>
      </p:sp>
    </p:spTree>
    <p:extLst>
      <p:ext uri="{BB962C8B-B14F-4D97-AF65-F5344CB8AC3E}">
        <p14:creationId xmlns:p14="http://schemas.microsoft.com/office/powerpoint/2010/main" val="11074186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630660" y="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Authoritative Place Names </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33</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457200" y="914400"/>
            <a:ext cx="8036719" cy="6866525"/>
          </a:xfrm>
          <a:prstGeom prst="rect">
            <a:avLst/>
          </a:prstGeom>
          <a:noFill/>
          <a:ln w="9525">
            <a:noFill/>
            <a:miter lim="800000"/>
            <a:headEnd/>
            <a:tailEnd/>
          </a:ln>
        </p:spPr>
        <p:txBody>
          <a:bodyPr lIns="64291" tIns="32146" rIns="64291" bIns="32146">
            <a:spAutoFit/>
          </a:bodyPr>
          <a:lstStyle/>
          <a:p>
            <a:pPr marL="342900" indent="-342900" eaLnBrk="0" fontAlgn="base" hangingPunct="0">
              <a:lnSpc>
                <a:spcPct val="93000"/>
              </a:lnSpc>
              <a:spcBef>
                <a:spcPts val="1800"/>
              </a:spcBef>
              <a:spcAft>
                <a:spcPct val="0"/>
              </a:spcAft>
              <a:buFont typeface="Arial" pitchFamily="34" charset="0"/>
              <a:buChar char="•"/>
            </a:pPr>
            <a:r>
              <a:rPr lang="en-US" sz="3200" dirty="0">
                <a:latin typeface="UC Berkeley OS Sign"/>
                <a:cs typeface="Arial" pitchFamily="34" charset="0"/>
                <a:sym typeface="Arial" pitchFamily="34" charset="0"/>
              </a:rPr>
              <a:t>Places have latitude and longitude coordinates, so we can link places and spaces with a GAZETTEER</a:t>
            </a:r>
          </a:p>
          <a:p>
            <a:pPr marL="342900" indent="-342900" eaLnBrk="0" fontAlgn="base" hangingPunct="0">
              <a:lnSpc>
                <a:spcPct val="93000"/>
              </a:lnSpc>
              <a:spcBef>
                <a:spcPts val="1800"/>
              </a:spcBef>
              <a:spcAft>
                <a:spcPct val="0"/>
              </a:spcAft>
              <a:buFont typeface="Arial" pitchFamily="34" charset="0"/>
              <a:buChar char="•"/>
            </a:pPr>
            <a:r>
              <a:rPr lang="en-US" sz="3200" dirty="0">
                <a:latin typeface="UC Berkeley OS Sign"/>
                <a:cs typeface="Arial" pitchFamily="34" charset="0"/>
                <a:sym typeface="Arial" pitchFamily="34" charset="0"/>
              </a:rPr>
              <a:t>A gazetteer is a place name authority file that:</a:t>
            </a:r>
          </a:p>
          <a:p>
            <a:pPr marL="800100" lvl="2" indent="-342900" eaLnBrk="0" fontAlgn="base" hangingPunct="0">
              <a:lnSpc>
                <a:spcPct val="93000"/>
              </a:lnSpc>
              <a:spcBef>
                <a:spcPts val="600"/>
              </a:spcBef>
              <a:spcAft>
                <a:spcPct val="0"/>
              </a:spcAft>
              <a:buFont typeface="Arial" pitchFamily="34" charset="0"/>
              <a:buChar char="•"/>
            </a:pPr>
            <a:r>
              <a:rPr lang="en-US" sz="3200" dirty="0">
                <a:latin typeface="UC Berkeley OS Sign"/>
                <a:cs typeface="Arial" pitchFamily="34" charset="0"/>
                <a:sym typeface="Arial" pitchFamily="34" charset="0"/>
              </a:rPr>
              <a:t>Indicates what kind of place it is</a:t>
            </a:r>
          </a:p>
          <a:p>
            <a:pPr marL="800100" lvl="2" indent="-342900" eaLnBrk="0" fontAlgn="base" hangingPunct="0">
              <a:lnSpc>
                <a:spcPct val="93000"/>
              </a:lnSpc>
              <a:spcBef>
                <a:spcPts val="600"/>
              </a:spcBef>
              <a:spcAft>
                <a:spcPct val="0"/>
              </a:spcAft>
              <a:buFont typeface="Arial" pitchFamily="34" charset="0"/>
              <a:buChar char="•"/>
            </a:pPr>
            <a:r>
              <a:rPr lang="en-US" sz="3200" dirty="0">
                <a:latin typeface="UC Berkeley OS Sign"/>
                <a:cs typeface="Arial" pitchFamily="34" charset="0"/>
                <a:sym typeface="Arial" pitchFamily="34" charset="0"/>
              </a:rPr>
              <a:t>Objectively specifies latitude and longitude </a:t>
            </a:r>
          </a:p>
          <a:p>
            <a:pPr marL="800100" lvl="2" indent="-342900" eaLnBrk="0" fontAlgn="base" hangingPunct="0">
              <a:lnSpc>
                <a:spcPct val="93000"/>
              </a:lnSpc>
              <a:spcBef>
                <a:spcPts val="600"/>
              </a:spcBef>
              <a:spcAft>
                <a:spcPct val="0"/>
              </a:spcAft>
              <a:buFont typeface="Arial" pitchFamily="34" charset="0"/>
              <a:buChar char="•"/>
            </a:pPr>
            <a:r>
              <a:rPr lang="en-US" sz="3200" dirty="0">
                <a:latin typeface="UC Berkeley OS Sign"/>
                <a:cs typeface="Arial" pitchFamily="34" charset="0"/>
                <a:sym typeface="Arial" pitchFamily="34" charset="0"/>
              </a:rPr>
              <a:t>Disambiguates similar place names </a:t>
            </a:r>
          </a:p>
          <a:p>
            <a:pPr marL="800100" lvl="2" indent="-342900" eaLnBrk="0" fontAlgn="base" hangingPunct="0">
              <a:lnSpc>
                <a:spcPct val="93000"/>
              </a:lnSpc>
              <a:spcBef>
                <a:spcPts val="600"/>
              </a:spcBef>
              <a:spcAft>
                <a:spcPct val="0"/>
              </a:spcAft>
              <a:buFont typeface="Arial" pitchFamily="34" charset="0"/>
              <a:buChar char="•"/>
            </a:pPr>
            <a:r>
              <a:rPr lang="en-US" sz="3200" dirty="0">
                <a:latin typeface="UC Berkeley OS Sign"/>
                <a:cs typeface="Arial" pitchFamily="34" charset="0"/>
                <a:sym typeface="Arial" pitchFamily="34" charset="0"/>
              </a:rPr>
              <a:t>Brings variant names together</a:t>
            </a:r>
          </a:p>
          <a:p>
            <a:pPr marL="800100" lvl="2" indent="-342900" eaLnBrk="0" fontAlgn="base" hangingPunct="0">
              <a:lnSpc>
                <a:spcPct val="93000"/>
              </a:lnSpc>
              <a:spcBef>
                <a:spcPts val="600"/>
              </a:spcBef>
              <a:spcAft>
                <a:spcPct val="0"/>
              </a:spcAft>
              <a:buFont typeface="Arial" pitchFamily="34" charset="0"/>
              <a:buChar char="•"/>
            </a:pPr>
            <a:r>
              <a:rPr lang="en-US" sz="3200" dirty="0">
                <a:latin typeface="UC Berkeley OS Sign"/>
                <a:cs typeface="Arial" pitchFamily="34" charset="0"/>
                <a:sym typeface="Arial" pitchFamily="34" charset="0"/>
              </a:rPr>
              <a:t>Allows places to be displayed on maps</a:t>
            </a:r>
          </a:p>
          <a:p>
            <a:pPr marL="342900" lvl="1" indent="-342900" eaLnBrk="0" fontAlgn="base" hangingPunct="0">
              <a:lnSpc>
                <a:spcPct val="93000"/>
              </a:lnSpc>
              <a:spcBef>
                <a:spcPts val="1800"/>
              </a:spcBef>
              <a:spcAft>
                <a:spcPct val="0"/>
              </a:spcAft>
              <a:buFont typeface="Arial" pitchFamily="34" charset="0"/>
              <a:buChar char="•"/>
            </a:pPr>
            <a:endParaRPr lang="en-US" sz="2400" dirty="0">
              <a:latin typeface="UC Berkeley OS Sign"/>
              <a:cs typeface="Arial" pitchFamily="34" charset="0"/>
              <a:sym typeface="Arial" pitchFamily="34" charset="0"/>
            </a:endParaRPr>
          </a:p>
          <a:p>
            <a:pPr marL="342900" indent="-342900" eaLnBrk="0" fontAlgn="base" hangingPunct="0">
              <a:lnSpc>
                <a:spcPct val="93000"/>
              </a:lnSpc>
              <a:spcBef>
                <a:spcPts val="1800"/>
              </a:spcBef>
              <a:spcAft>
                <a:spcPct val="0"/>
              </a:spcAft>
              <a:buFont typeface="Arial" pitchFamily="34" charset="0"/>
              <a:buChar char="•"/>
            </a:pPr>
            <a:endParaRPr lang="en-US" sz="2400" dirty="0">
              <a:latin typeface="UC Berkeley OS Sign"/>
              <a:cs typeface="Arial" pitchFamily="34" charset="0"/>
              <a:sym typeface="Arial" pitchFamily="34" charset="0"/>
            </a:endParaRPr>
          </a:p>
        </p:txBody>
      </p:sp>
    </p:spTree>
    <p:extLst>
      <p:ext uri="{BB962C8B-B14F-4D97-AF65-F5344CB8AC3E}">
        <p14:creationId xmlns:p14="http://schemas.microsoft.com/office/powerpoint/2010/main" val="3323059386"/>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457646" y="286196"/>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The Name Matching Problem</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34</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349286" y="1301535"/>
            <a:ext cx="8510081" cy="2127536"/>
          </a:xfrm>
          <a:prstGeom prst="rect">
            <a:avLst/>
          </a:prstGeom>
          <a:noFill/>
          <a:ln w="9525">
            <a:noFill/>
            <a:miter lim="800000"/>
            <a:headEnd/>
            <a:tailEnd/>
          </a:ln>
        </p:spPr>
        <p:txBody>
          <a:bodyPr wrap="square" lIns="64291" tIns="32146" rIns="64291" bIns="32146">
            <a:spAutoFit/>
          </a:bodyPr>
          <a:lstStyle/>
          <a:p>
            <a:pPr marL="342900" indent="-342900" eaLnBrk="0" fontAlgn="base" hangingPunct="0">
              <a:lnSpc>
                <a:spcPct val="93000"/>
              </a:lnSpc>
              <a:spcBef>
                <a:spcPts val="1800"/>
              </a:spcBef>
              <a:spcAft>
                <a:spcPct val="0"/>
              </a:spcAft>
              <a:buFont typeface="Arial" pitchFamily="34" charset="0"/>
              <a:buChar char="•"/>
            </a:pPr>
            <a:r>
              <a:rPr lang="en-US" sz="3200" dirty="0">
                <a:latin typeface="UC Berkeley OS Sign"/>
                <a:cs typeface="Arial" pitchFamily="34" charset="0"/>
                <a:sym typeface="Arial" pitchFamily="34" charset="0"/>
              </a:rPr>
              <a:t>Name matching" is the task of determining when two different strings denote the same person, object, or other named entity</a:t>
            </a:r>
          </a:p>
          <a:p>
            <a:pPr marL="342900" indent="-342900" eaLnBrk="0" fontAlgn="base" hangingPunct="0">
              <a:lnSpc>
                <a:spcPct val="93000"/>
              </a:lnSpc>
              <a:spcBef>
                <a:spcPts val="1800"/>
              </a:spcBef>
              <a:spcAft>
                <a:spcPct val="0"/>
              </a:spcAft>
              <a:buFont typeface="Arial" pitchFamily="34" charset="0"/>
              <a:buChar char="•"/>
            </a:pPr>
            <a:r>
              <a:rPr lang="en-US" sz="3200" dirty="0">
                <a:latin typeface="UC Berkeley OS Sign"/>
                <a:cs typeface="Arial" pitchFamily="34" charset="0"/>
                <a:sym typeface="Arial" pitchFamily="34" charset="0"/>
              </a:rPr>
              <a:t>This problem has many other names (Ironic…)</a:t>
            </a:r>
          </a:p>
        </p:txBody>
      </p:sp>
      <p:sp>
        <p:nvSpPr>
          <p:cNvPr id="11" name="TextBox 10"/>
          <p:cNvSpPr txBox="1"/>
          <p:nvPr/>
        </p:nvSpPr>
        <p:spPr>
          <a:xfrm>
            <a:off x="617706" y="3730557"/>
            <a:ext cx="3733800" cy="2788584"/>
          </a:xfrm>
          <a:prstGeom prst="rect">
            <a:avLst/>
          </a:prstGeom>
          <a:noFill/>
        </p:spPr>
        <p:txBody>
          <a:bodyPr wrap="square" rtlCol="0">
            <a:spAutoFit/>
          </a:bodyPr>
          <a:lstStyle/>
          <a:p>
            <a:pPr marL="342900" lvl="1" indent="-342900" eaLnBrk="0" fontAlgn="base" hangingPunct="0">
              <a:lnSpc>
                <a:spcPct val="93000"/>
              </a:lnSpc>
              <a:spcBef>
                <a:spcPts val="1800"/>
              </a:spcBef>
              <a:spcAft>
                <a:spcPct val="0"/>
              </a:spcAft>
              <a:buFont typeface="Arial" pitchFamily="34" charset="0"/>
              <a:buChar char="•"/>
            </a:pPr>
            <a:r>
              <a:rPr lang="en-US" sz="2800" dirty="0">
                <a:latin typeface="UC Berkeley OS Sign"/>
                <a:cs typeface="Arial" pitchFamily="34" charset="0"/>
                <a:sym typeface="Arial" pitchFamily="34" charset="0"/>
              </a:rPr>
              <a:t>Co-reference resolution</a:t>
            </a:r>
          </a:p>
          <a:p>
            <a:pPr marL="342900" lvl="1" indent="-342900" eaLnBrk="0" fontAlgn="base" hangingPunct="0">
              <a:lnSpc>
                <a:spcPct val="93000"/>
              </a:lnSpc>
              <a:spcBef>
                <a:spcPts val="1800"/>
              </a:spcBef>
              <a:spcAft>
                <a:spcPct val="0"/>
              </a:spcAft>
              <a:buFont typeface="Arial" pitchFamily="34" charset="0"/>
              <a:buChar char="•"/>
            </a:pPr>
            <a:r>
              <a:rPr lang="en-US" sz="2800" dirty="0">
                <a:latin typeface="UC Berkeley OS Sign"/>
                <a:cs typeface="Arial" pitchFamily="34" charset="0"/>
                <a:sym typeface="Arial" pitchFamily="34" charset="0"/>
              </a:rPr>
              <a:t>Duplicate detection</a:t>
            </a:r>
          </a:p>
          <a:p>
            <a:pPr marL="342900" lvl="1" indent="-342900" eaLnBrk="0" fontAlgn="base" hangingPunct="0">
              <a:lnSpc>
                <a:spcPct val="93000"/>
              </a:lnSpc>
              <a:spcBef>
                <a:spcPts val="1800"/>
              </a:spcBef>
              <a:spcAft>
                <a:spcPct val="0"/>
              </a:spcAft>
              <a:buFont typeface="Arial" pitchFamily="34" charset="0"/>
              <a:buChar char="•"/>
            </a:pPr>
            <a:r>
              <a:rPr lang="en-US" sz="2800" dirty="0">
                <a:latin typeface="UC Berkeley OS Sign"/>
                <a:cs typeface="Arial" pitchFamily="34" charset="0"/>
                <a:sym typeface="Arial" pitchFamily="34" charset="0"/>
              </a:rPr>
              <a:t>De-duplication</a:t>
            </a:r>
          </a:p>
          <a:p>
            <a:pPr marL="342900" lvl="1" indent="-342900" eaLnBrk="0" fontAlgn="base" hangingPunct="0">
              <a:lnSpc>
                <a:spcPct val="93000"/>
              </a:lnSpc>
              <a:spcBef>
                <a:spcPts val="1800"/>
              </a:spcBef>
              <a:spcAft>
                <a:spcPct val="0"/>
              </a:spcAft>
              <a:buFont typeface="Arial" pitchFamily="34" charset="0"/>
              <a:buChar char="•"/>
            </a:pPr>
            <a:r>
              <a:rPr lang="en-US" sz="2800" dirty="0">
                <a:latin typeface="UC Berkeley OS Sign"/>
                <a:cs typeface="Arial" pitchFamily="34" charset="0"/>
                <a:sym typeface="Arial" pitchFamily="34" charset="0"/>
              </a:rPr>
              <a:t>Record linkage</a:t>
            </a:r>
          </a:p>
        </p:txBody>
      </p:sp>
      <p:sp>
        <p:nvSpPr>
          <p:cNvPr id="14" name="Rectangle 13"/>
          <p:cNvSpPr/>
          <p:nvPr/>
        </p:nvSpPr>
        <p:spPr>
          <a:xfrm>
            <a:off x="4351506" y="3733800"/>
            <a:ext cx="4572000" cy="3851054"/>
          </a:xfrm>
          <a:prstGeom prst="rect">
            <a:avLst/>
          </a:prstGeom>
        </p:spPr>
        <p:txBody>
          <a:bodyPr>
            <a:spAutoFit/>
          </a:bodyPr>
          <a:lstStyle/>
          <a:p>
            <a:pPr marL="342900" lvl="1" indent="-342900" eaLnBrk="0" fontAlgn="base" hangingPunct="0">
              <a:lnSpc>
                <a:spcPct val="93000"/>
              </a:lnSpc>
              <a:spcBef>
                <a:spcPts val="1800"/>
              </a:spcBef>
              <a:spcAft>
                <a:spcPct val="0"/>
              </a:spcAft>
              <a:buFont typeface="Arial" pitchFamily="34" charset="0"/>
              <a:buChar char="•"/>
            </a:pPr>
            <a:r>
              <a:rPr lang="en-US" sz="2800" dirty="0">
                <a:latin typeface="UC Berkeley OS Sign"/>
                <a:cs typeface="Arial" pitchFamily="34" charset="0"/>
                <a:sym typeface="Arial" pitchFamily="34" charset="0"/>
              </a:rPr>
              <a:t>Object consolidation</a:t>
            </a:r>
          </a:p>
          <a:p>
            <a:pPr marL="342900" lvl="1" indent="-342900" eaLnBrk="0" fontAlgn="base" hangingPunct="0">
              <a:lnSpc>
                <a:spcPct val="93000"/>
              </a:lnSpc>
              <a:spcBef>
                <a:spcPts val="1800"/>
              </a:spcBef>
              <a:spcAft>
                <a:spcPct val="0"/>
              </a:spcAft>
              <a:buFont typeface="Arial" pitchFamily="34" charset="0"/>
              <a:buChar char="•"/>
            </a:pPr>
            <a:r>
              <a:rPr lang="en-US" sz="2800" dirty="0">
                <a:latin typeface="UC Berkeley OS Sign"/>
                <a:cs typeface="Arial" pitchFamily="34" charset="0"/>
                <a:sym typeface="Arial" pitchFamily="34" charset="0"/>
              </a:rPr>
              <a:t>Merge-purge</a:t>
            </a:r>
          </a:p>
          <a:p>
            <a:pPr marL="342900" lvl="1" indent="-342900" eaLnBrk="0" fontAlgn="base" hangingPunct="0">
              <a:lnSpc>
                <a:spcPct val="93000"/>
              </a:lnSpc>
              <a:spcBef>
                <a:spcPts val="1800"/>
              </a:spcBef>
              <a:spcAft>
                <a:spcPct val="0"/>
              </a:spcAft>
              <a:buFont typeface="Arial" pitchFamily="34" charset="0"/>
              <a:buChar char="•"/>
            </a:pPr>
            <a:r>
              <a:rPr lang="en-US" sz="2800" dirty="0">
                <a:latin typeface="UC Berkeley OS Sign"/>
                <a:cs typeface="Arial" pitchFamily="34" charset="0"/>
                <a:sym typeface="Arial" pitchFamily="34" charset="0"/>
              </a:rPr>
              <a:t>Householding</a:t>
            </a:r>
          </a:p>
          <a:p>
            <a:pPr marL="342900" lvl="1" indent="-342900" eaLnBrk="0" fontAlgn="base" hangingPunct="0">
              <a:lnSpc>
                <a:spcPct val="93000"/>
              </a:lnSpc>
              <a:spcBef>
                <a:spcPts val="1800"/>
              </a:spcBef>
              <a:spcAft>
                <a:spcPct val="0"/>
              </a:spcAft>
              <a:buFont typeface="Arial" pitchFamily="34" charset="0"/>
              <a:buChar char="•"/>
            </a:pPr>
            <a:r>
              <a:rPr lang="en-US" sz="2800" dirty="0">
                <a:latin typeface="UC Berkeley OS Sign"/>
                <a:cs typeface="Arial" pitchFamily="34" charset="0"/>
                <a:sym typeface="Arial" pitchFamily="34" charset="0"/>
              </a:rPr>
              <a:t>Fuzzy/approximate matching</a:t>
            </a:r>
          </a:p>
          <a:p>
            <a:pPr marL="342900" lvl="1" indent="-342900" eaLnBrk="0" fontAlgn="base" hangingPunct="0">
              <a:lnSpc>
                <a:spcPct val="93000"/>
              </a:lnSpc>
              <a:spcBef>
                <a:spcPts val="1800"/>
              </a:spcBef>
              <a:spcAft>
                <a:spcPct val="0"/>
              </a:spcAft>
              <a:buFont typeface="Arial" pitchFamily="34" charset="0"/>
              <a:buChar char="•"/>
            </a:pPr>
            <a:endParaRPr lang="en-US" sz="2800" dirty="0">
              <a:latin typeface="UC Berkeley OS Sign"/>
              <a:cs typeface="Arial" pitchFamily="34" charset="0"/>
              <a:sym typeface="Arial" pitchFamily="34" charset="0"/>
            </a:endParaRPr>
          </a:p>
          <a:p>
            <a:pPr lvl="1"/>
            <a:endParaRPr lang="en-US" sz="2800" dirty="0"/>
          </a:p>
        </p:txBody>
      </p:sp>
    </p:spTree>
    <p:extLst>
      <p:ext uri="{BB962C8B-B14F-4D97-AF65-F5344CB8AC3E}">
        <p14:creationId xmlns:p14="http://schemas.microsoft.com/office/powerpoint/2010/main" val="2836391509"/>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DB19B2-378E-45AB-9EB4-38E8948D190F}"/>
              </a:ext>
            </a:extLst>
          </p:cNvPr>
          <p:cNvSpPr/>
          <p:nvPr/>
        </p:nvSpPr>
        <p:spPr>
          <a:xfrm>
            <a:off x="647700" y="381000"/>
            <a:ext cx="7848600" cy="544036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A5D617-C2E4-40F9-8849-4D63EDA349AA}"/>
              </a:ext>
            </a:extLst>
          </p:cNvPr>
          <p:cNvSpPr>
            <a:spLocks noGrp="1"/>
          </p:cNvSpPr>
          <p:nvPr>
            <p:ph type="title"/>
          </p:nvPr>
        </p:nvSpPr>
        <p:spPr/>
        <p:txBody>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olidFill>
                  <a:srgbClr val="FF0000"/>
                </a:solidFill>
              </a:rPr>
              <a:t>Stop and Think</a:t>
            </a:r>
          </a:p>
        </p:txBody>
      </p:sp>
      <p:sp>
        <p:nvSpPr>
          <p:cNvPr id="3" name="Content Placeholder 2">
            <a:extLst>
              <a:ext uri="{FF2B5EF4-FFF2-40B4-BE49-F238E27FC236}">
                <a16:creationId xmlns:a16="http://schemas.microsoft.com/office/drawing/2014/main" id="{FCBD7DED-49BD-41D7-AC71-48C8E20582CE}"/>
              </a:ext>
            </a:extLst>
          </p:cNvPr>
          <p:cNvSpPr>
            <a:spLocks noGrp="1"/>
          </p:cNvSpPr>
          <p:nvPr>
            <p:ph idx="1"/>
          </p:nvPr>
        </p:nvSpPr>
        <p:spPr>
          <a:xfrm>
            <a:off x="1676400" y="1752600"/>
            <a:ext cx="5638800" cy="2819400"/>
          </a:xfrm>
        </p:spPr>
        <p:txBody>
          <a:bodyPr>
            <a:norm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b="1" dirty="0"/>
              <a:t>Data scientists, wake up!</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b="1" dirty="0"/>
              <a:t> Most of these techniques use the same or very </a:t>
            </a:r>
            <a:r>
              <a:rPr lang="en-US" sz="3600" b="1" i="1" dirty="0">
                <a:solidFill>
                  <a:srgbClr val="FF0000"/>
                </a:solidFill>
              </a:rPr>
              <a:t>similar</a:t>
            </a:r>
            <a:r>
              <a:rPr lang="en-US" sz="3600" b="1" dirty="0"/>
              <a:t> algorithms…. How do they work?</a:t>
            </a:r>
          </a:p>
          <a:p>
            <a:endParaRPr lang="en-US" dirty="0"/>
          </a:p>
        </p:txBody>
      </p:sp>
    </p:spTree>
    <p:extLst>
      <p:ext uri="{BB962C8B-B14F-4D97-AF65-F5344CB8AC3E}">
        <p14:creationId xmlns:p14="http://schemas.microsoft.com/office/powerpoint/2010/main" val="26799146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457200" y="38100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Identifiers - 1</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36</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533400" y="1600200"/>
            <a:ext cx="8610600" cy="5095784"/>
          </a:xfrm>
          <a:prstGeom prst="rect">
            <a:avLst/>
          </a:prstGeom>
          <a:noFill/>
          <a:ln w="9525">
            <a:noFill/>
            <a:miter lim="800000"/>
            <a:headEnd/>
            <a:tailEnd/>
          </a:ln>
        </p:spPr>
        <p:txBody>
          <a:bodyPr wrap="square"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An identifier is a special type of name assigned in a controlled way and governed by rules that define possible values and naming conventions; "some person or organization asserts the relationship between the string and the thing” (Coyle, 2006, p. 428)</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The same resource can have more than one identifier</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solidFill>
                  <a:srgbClr val="FF0000"/>
                </a:solidFill>
              </a:rPr>
              <a:t>How many different identifiers can a person have?</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solidFill>
                  <a:srgbClr val="FF0000"/>
                </a:solidFill>
              </a:rPr>
              <a:t>What if the answer is “none”?  </a:t>
            </a:r>
          </a:p>
        </p:txBody>
      </p:sp>
    </p:spTree>
    <p:extLst>
      <p:ext uri="{BB962C8B-B14F-4D97-AF65-F5344CB8AC3E}">
        <p14:creationId xmlns:p14="http://schemas.microsoft.com/office/powerpoint/2010/main" val="1419976981"/>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64D9F8-8D70-45FE-A2ED-E49D807AC904}"/>
              </a:ext>
            </a:extLst>
          </p:cNvPr>
          <p:cNvSpPr/>
          <p:nvPr/>
        </p:nvSpPr>
        <p:spPr>
          <a:xfrm>
            <a:off x="228600" y="228600"/>
            <a:ext cx="8675936" cy="6172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98" name="Rectangle 1"/>
          <p:cNvSpPr>
            <a:spLocks noGrp="1" noChangeArrowheads="1"/>
          </p:cNvSpPr>
          <p:nvPr>
            <p:ph type="title"/>
          </p:nvPr>
        </p:nvSpPr>
        <p:spPr>
          <a:xfrm>
            <a:off x="517187" y="22860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Stop and Think</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37</a:t>
            </a:fld>
            <a:endParaRPr lang="en-US" sz="1500" dirty="0">
              <a:solidFill>
                <a:srgbClr val="002955"/>
              </a:solidFill>
              <a:latin typeface="UC Berkeley OS Sign"/>
              <a:ea typeface="MS PGothic" pitchFamily="34" charset="-128"/>
              <a:sym typeface="UC Berkeley OS Sign"/>
            </a:endParaRPr>
          </a:p>
        </p:txBody>
      </p:sp>
      <p:sp>
        <p:nvSpPr>
          <p:cNvPr id="6" name="Content Placeholder 2">
            <a:extLst>
              <a:ext uri="{FF2B5EF4-FFF2-40B4-BE49-F238E27FC236}">
                <a16:creationId xmlns:a16="http://schemas.microsoft.com/office/drawing/2014/main" id="{BB7C6683-3EAF-495E-B2B4-D9FDC3BFFE46}"/>
              </a:ext>
            </a:extLst>
          </p:cNvPr>
          <p:cNvSpPr>
            <a:spLocks noGrp="1"/>
          </p:cNvSpPr>
          <p:nvPr>
            <p:ph idx="1"/>
          </p:nvPr>
        </p:nvSpPr>
        <p:spPr>
          <a:xfrm>
            <a:off x="1556668" y="1419597"/>
            <a:ext cx="6019800" cy="4525963"/>
          </a:xfrm>
        </p:spPr>
        <p:txBody>
          <a:bodyPr>
            <a:normAutofit/>
          </a:bodyPr>
          <a:lstStyle/>
          <a:p>
            <a:pPr marL="0" indent="0">
              <a:buNone/>
            </a:pPr>
            <a:r>
              <a:rPr lang="en-US" sz="3600" b="1" i="1" dirty="0">
                <a:solidFill>
                  <a:srgbClr val="FF0000"/>
                </a:solidFill>
              </a:rPr>
              <a:t>List all the identifiers that have been assigned to you</a:t>
            </a:r>
            <a:endParaRPr lang="en-US" b="1" dirty="0"/>
          </a:p>
          <a:p>
            <a:endParaRPr lang="en-US" dirty="0"/>
          </a:p>
          <a:p>
            <a:r>
              <a:rPr lang="en-US" dirty="0"/>
              <a:t>If you can’t think of at least 5,</a:t>
            </a:r>
            <a:br>
              <a:rPr lang="en-US" dirty="0"/>
            </a:br>
            <a:r>
              <a:rPr lang="en-US" dirty="0"/>
              <a:t> try harder</a:t>
            </a:r>
          </a:p>
        </p:txBody>
      </p:sp>
    </p:spTree>
    <p:extLst>
      <p:ext uri="{BB962C8B-B14F-4D97-AF65-F5344CB8AC3E}">
        <p14:creationId xmlns:p14="http://schemas.microsoft.com/office/powerpoint/2010/main" val="60950980"/>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725AEA-AE25-41DF-99A3-FF8CC05C53BD}"/>
              </a:ext>
            </a:extLst>
          </p:cNvPr>
          <p:cNvPicPr>
            <a:picLocks noChangeAspect="1"/>
          </p:cNvPicPr>
          <p:nvPr/>
        </p:nvPicPr>
        <p:blipFill>
          <a:blip r:embed="rId3"/>
          <a:stretch>
            <a:fillRect/>
          </a:stretch>
        </p:blipFill>
        <p:spPr>
          <a:xfrm>
            <a:off x="1485900" y="921844"/>
            <a:ext cx="6172200" cy="3913512"/>
          </a:xfrm>
          <a:prstGeom prst="rect">
            <a:avLst/>
          </a:prstGeom>
        </p:spPr>
      </p:pic>
      <p:sp>
        <p:nvSpPr>
          <p:cNvPr id="4" name="Rectangle 3">
            <a:extLst>
              <a:ext uri="{FF2B5EF4-FFF2-40B4-BE49-F238E27FC236}">
                <a16:creationId xmlns:a16="http://schemas.microsoft.com/office/drawing/2014/main" id="{AF886338-3DE8-4D4A-BE54-BDEEC98009BA}"/>
              </a:ext>
            </a:extLst>
          </p:cNvPr>
          <p:cNvSpPr/>
          <p:nvPr/>
        </p:nvSpPr>
        <p:spPr>
          <a:xfrm>
            <a:off x="381000" y="4835356"/>
            <a:ext cx="8458200" cy="2062103"/>
          </a:xfrm>
          <a:prstGeom prst="rect">
            <a:avLst/>
          </a:prstGeom>
        </p:spPr>
        <p:txBody>
          <a:bodyPr wrap="square">
            <a:spAutoFit/>
          </a:bodyPr>
          <a:lstStyle/>
          <a:p>
            <a:r>
              <a:rPr lang="en-US" sz="3200" dirty="0"/>
              <a:t>McDonald’s has been trialing the use of license plates of customers in the drive-thru to identify repeat customers.  The driver’s buying history is used to create a personalized menu</a:t>
            </a:r>
          </a:p>
        </p:txBody>
      </p:sp>
      <p:sp>
        <p:nvSpPr>
          <p:cNvPr id="5" name="Rectangle 1">
            <a:extLst>
              <a:ext uri="{FF2B5EF4-FFF2-40B4-BE49-F238E27FC236}">
                <a16:creationId xmlns:a16="http://schemas.microsoft.com/office/drawing/2014/main" id="{4E0486A5-69A2-4ADE-BDBC-1C92CD58F574}"/>
              </a:ext>
            </a:extLst>
          </p:cNvPr>
          <p:cNvSpPr txBox="1">
            <a:spLocks noChangeArrowheads="1"/>
          </p:cNvSpPr>
          <p:nvPr/>
        </p:nvSpPr>
        <p:spPr>
          <a:xfrm>
            <a:off x="430192" y="29704"/>
            <a:ext cx="8228707" cy="1190997"/>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License Plate as Customer Identifier</a:t>
            </a:r>
          </a:p>
        </p:txBody>
      </p:sp>
    </p:spTree>
    <p:extLst>
      <p:ext uri="{BB962C8B-B14F-4D97-AF65-F5344CB8AC3E}">
        <p14:creationId xmlns:p14="http://schemas.microsoft.com/office/powerpoint/2010/main" val="42050837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457200" y="511262"/>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Identifiers - 2</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39</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457200" y="1752600"/>
            <a:ext cx="8285559" cy="3403141"/>
          </a:xfrm>
          <a:prstGeom prst="rect">
            <a:avLst/>
          </a:prstGeom>
          <a:noFill/>
          <a:ln w="9525">
            <a:noFill/>
            <a:miter lim="800000"/>
            <a:headEnd/>
            <a:tailEnd/>
          </a:ln>
        </p:spPr>
        <p:txBody>
          <a:bodyPr wrap="square"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Identifiers are UNIQUE if they refer to one and only one resource within some defined context or scope </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Identifiers are PERSISTENT if they resolve to the same referent indefinitely, or as long as needed; but persistence is a function of organizations, not technology </a:t>
            </a:r>
          </a:p>
        </p:txBody>
      </p:sp>
    </p:spTree>
    <p:extLst>
      <p:ext uri="{BB962C8B-B14F-4D97-AF65-F5344CB8AC3E}">
        <p14:creationId xmlns:p14="http://schemas.microsoft.com/office/powerpoint/2010/main" val="227311333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457198" y="7620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What is a Name?</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4</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457198" y="1066800"/>
            <a:ext cx="8402169" cy="5595921"/>
          </a:xfrm>
          <a:prstGeom prst="rect">
            <a:avLst/>
          </a:prstGeom>
          <a:noFill/>
          <a:ln w="9525">
            <a:noFill/>
            <a:miter lim="800000"/>
            <a:headEnd/>
            <a:tailEnd/>
          </a:ln>
        </p:spPr>
        <p:txBody>
          <a:bodyPr wrap="square"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A NAME is a label for some thing or some category that distinguishes one from another</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Many English (sur)names are literally resource descriptions that suggest category membership </a:t>
            </a:r>
          </a:p>
          <a:p>
            <a:pPr marL="6179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Occupations:  Smith, Miller, Taylor, </a:t>
            </a:r>
            <a:r>
              <a:rPr lang="en-US" sz="3200" b="1" i="1" dirty="0">
                <a:solidFill>
                  <a:srgbClr val="00B050"/>
                </a:solidFill>
              </a:rPr>
              <a:t>Wright</a:t>
            </a:r>
          </a:p>
          <a:p>
            <a:pPr marL="6179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Kinship:  Johnson, Wilson, Anderson</a:t>
            </a:r>
          </a:p>
          <a:p>
            <a:pPr marL="6179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Appearance:  White, Brown, Black</a:t>
            </a:r>
          </a:p>
          <a:p>
            <a:pPr marL="6179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Locations/Origin:  Blackburn, Bush, Ford, Hill, Woods, </a:t>
            </a:r>
            <a:r>
              <a:rPr lang="en-US" sz="3200" b="1" i="1" dirty="0">
                <a:solidFill>
                  <a:srgbClr val="00B050"/>
                </a:solidFill>
              </a:rPr>
              <a:t>Turk</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3200" b="1" dirty="0">
              <a:solidFill>
                <a:srgbClr val="00B050"/>
              </a:solidFill>
            </a:endParaRPr>
          </a:p>
        </p:txBody>
      </p:sp>
    </p:spTree>
    <p:extLst>
      <p:ext uri="{BB962C8B-B14F-4D97-AF65-F5344CB8AC3E}">
        <p14:creationId xmlns:p14="http://schemas.microsoft.com/office/powerpoint/2010/main" val="3149264056"/>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381000" y="38100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Identifiers - 3</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40</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457200" y="1752600"/>
            <a:ext cx="8285559" cy="3403141"/>
          </a:xfrm>
          <a:prstGeom prst="rect">
            <a:avLst/>
          </a:prstGeom>
          <a:noFill/>
          <a:ln w="9525">
            <a:noFill/>
            <a:miter lim="800000"/>
            <a:headEnd/>
            <a:tailEnd/>
          </a:ln>
        </p:spPr>
        <p:txBody>
          <a:bodyPr wrap="square"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Identifiers are UNSTRUCTURED or DUMB (as opposed to STRUCTURED or INTELLIGENT ) if they have no inherent meaning based on their values</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Identifier schemes are designed to be STRUCTURED or INTELLIGENT but over time they often become less so</a:t>
            </a:r>
          </a:p>
        </p:txBody>
      </p:sp>
    </p:spTree>
    <p:extLst>
      <p:ext uri="{BB962C8B-B14F-4D97-AF65-F5344CB8AC3E}">
        <p14:creationId xmlns:p14="http://schemas.microsoft.com/office/powerpoint/2010/main" val="1730945823"/>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462166" y="-14597"/>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ISBN on Bar Code</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41</a:t>
            </a:fld>
            <a:endParaRPr lang="en-US" sz="1500" dirty="0">
              <a:solidFill>
                <a:srgbClr val="002955"/>
              </a:solidFill>
              <a:latin typeface="UC Berkeley OS Sign"/>
              <a:ea typeface="MS PGothic" pitchFamily="34" charset="-128"/>
              <a:sym typeface="UC Berkeley OS Sign"/>
            </a:endParaRPr>
          </a:p>
        </p:txBody>
      </p:sp>
      <p:pic>
        <p:nvPicPr>
          <p:cNvPr id="8" name="Picture 7" descr="ShippingContainers.gif"/>
          <p:cNvPicPr>
            <a:picLocks noChangeAspect="1"/>
          </p:cNvPicPr>
          <p:nvPr/>
        </p:nvPicPr>
        <p:blipFill>
          <a:blip r:embed="rId3" cstate="print"/>
          <a:stretch>
            <a:fillRect/>
          </a:stretch>
        </p:blipFill>
        <p:spPr>
          <a:xfrm>
            <a:off x="462166" y="2462584"/>
            <a:ext cx="8235053" cy="4620780"/>
          </a:xfrm>
          <a:prstGeom prst="rect">
            <a:avLst/>
          </a:prstGeom>
        </p:spPr>
      </p:pic>
      <p:sp>
        <p:nvSpPr>
          <p:cNvPr id="3" name="TextBox 2"/>
          <p:cNvSpPr txBox="1"/>
          <p:nvPr/>
        </p:nvSpPr>
        <p:spPr>
          <a:xfrm>
            <a:off x="2474017" y="1652549"/>
            <a:ext cx="2057400" cy="523220"/>
          </a:xfrm>
          <a:prstGeom prst="rect">
            <a:avLst/>
          </a:prstGeom>
          <a:noFill/>
        </p:spPr>
        <p:txBody>
          <a:bodyPr wrap="square" rtlCol="0">
            <a:spAutoFit/>
          </a:bodyPr>
          <a:lstStyle/>
          <a:p>
            <a:r>
              <a:rPr lang="en-US" sz="2800" i="1" dirty="0"/>
              <a:t>Publisher</a:t>
            </a:r>
          </a:p>
        </p:txBody>
      </p:sp>
      <p:sp>
        <p:nvSpPr>
          <p:cNvPr id="4" name="TextBox 3"/>
          <p:cNvSpPr txBox="1"/>
          <p:nvPr/>
        </p:nvSpPr>
        <p:spPr>
          <a:xfrm>
            <a:off x="4036117" y="1652549"/>
            <a:ext cx="1600200" cy="523220"/>
          </a:xfrm>
          <a:prstGeom prst="rect">
            <a:avLst/>
          </a:prstGeom>
          <a:noFill/>
        </p:spPr>
        <p:txBody>
          <a:bodyPr wrap="square" rtlCol="0">
            <a:spAutoFit/>
          </a:bodyPr>
          <a:lstStyle/>
          <a:p>
            <a:r>
              <a:rPr lang="en-US" sz="2800" i="1" dirty="0"/>
              <a:t>Title</a:t>
            </a:r>
          </a:p>
        </p:txBody>
      </p:sp>
      <p:sp>
        <p:nvSpPr>
          <p:cNvPr id="5" name="TextBox 4"/>
          <p:cNvSpPr txBox="1"/>
          <p:nvPr/>
        </p:nvSpPr>
        <p:spPr>
          <a:xfrm>
            <a:off x="5410200" y="1703624"/>
            <a:ext cx="2133600" cy="1231106"/>
          </a:xfrm>
          <a:prstGeom prst="rect">
            <a:avLst/>
          </a:prstGeom>
          <a:noFill/>
        </p:spPr>
        <p:txBody>
          <a:bodyPr wrap="square" rtlCol="0">
            <a:spAutoFit/>
          </a:bodyPr>
          <a:lstStyle/>
          <a:p>
            <a:r>
              <a:rPr lang="en-US" sz="2800" i="1" dirty="0"/>
              <a:t>Check</a:t>
            </a:r>
            <a:br>
              <a:rPr lang="en-US" sz="2800" i="1" dirty="0"/>
            </a:br>
            <a:r>
              <a:rPr lang="en-US" sz="2800" i="1" dirty="0"/>
              <a:t> Digit</a:t>
            </a:r>
          </a:p>
          <a:p>
            <a:endParaRPr lang="en-US" dirty="0"/>
          </a:p>
        </p:txBody>
      </p:sp>
      <p:cxnSp>
        <p:nvCxnSpPr>
          <p:cNvPr id="7" name="Straight Arrow Connector 6"/>
          <p:cNvCxnSpPr/>
          <p:nvPr/>
        </p:nvCxnSpPr>
        <p:spPr>
          <a:xfrm>
            <a:off x="3352800" y="2175769"/>
            <a:ext cx="262976" cy="49123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531417" y="2175769"/>
            <a:ext cx="0" cy="49123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1"/>
          </p:cNvCxnSpPr>
          <p:nvPr/>
        </p:nvCxnSpPr>
        <p:spPr>
          <a:xfrm flipH="1">
            <a:off x="5257800" y="2319177"/>
            <a:ext cx="152400" cy="347823"/>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4712089"/>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430192" y="29704"/>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Location Identifiers</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42</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430192" y="620720"/>
            <a:ext cx="8285559" cy="5539239"/>
          </a:xfrm>
          <a:prstGeom prst="rect">
            <a:avLst/>
          </a:prstGeom>
          <a:noFill/>
          <a:ln w="9525">
            <a:noFill/>
            <a:miter lim="800000"/>
            <a:headEnd/>
            <a:tailEnd/>
          </a:ln>
        </p:spPr>
        <p:txBody>
          <a:bodyPr wrap="square"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2800" dirty="0"/>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“Geocoding” identifiers that highly-structured can be used to specify a location </a:t>
            </a:r>
          </a:p>
          <a:p>
            <a:pPr marL="6179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37.871432,-122.258499</a:t>
            </a:r>
          </a:p>
          <a:p>
            <a:pPr marL="6179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solidFill>
                  <a:srgbClr val="FF0000"/>
                </a:solidFill>
              </a:rPr>
              <a:t>What3words (WHY?)</a:t>
            </a:r>
          </a:p>
          <a:p>
            <a:pPr lvl="1" eaLnBrk="0" hangingPunct="0">
              <a:lnSpc>
                <a:spcPct val="92000"/>
              </a:lnSpc>
              <a:spcBef>
                <a:spcPts val="1266"/>
              </a:spcBef>
              <a:buClr>
                <a:srgbClr val="002955"/>
              </a:buClr>
              <a:buSzPct val="44000"/>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		My SF home office: goal.piano.bath</a:t>
            </a:r>
          </a:p>
          <a:p>
            <a:pPr marL="1607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Metric distance from town center in France</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 Addresses in Japan identify buildings by subdividing land into smaller units as needed based on population density</a:t>
            </a:r>
          </a:p>
        </p:txBody>
      </p:sp>
    </p:spTree>
    <p:extLst>
      <p:ext uri="{BB962C8B-B14F-4D97-AF65-F5344CB8AC3E}">
        <p14:creationId xmlns:p14="http://schemas.microsoft.com/office/powerpoint/2010/main" val="2976580364"/>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533400" y="30480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Resources and </a:t>
            </a:r>
            <a:r>
              <a:rPr lang="en-US" sz="4000" b="1">
                <a:sym typeface="UC Berkeley OS Sign"/>
              </a:rPr>
              <a:t>Identity Over </a:t>
            </a:r>
            <a:r>
              <a:rPr lang="en-US" sz="4000" b="1" dirty="0">
                <a:sym typeface="UC Berkeley OS Sign"/>
              </a:rPr>
              <a:t>Time</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43</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533400" y="1371600"/>
            <a:ext cx="8036719" cy="5095784"/>
          </a:xfrm>
          <a:prstGeom prst="rect">
            <a:avLst/>
          </a:prstGeom>
          <a:noFill/>
          <a:ln w="9525">
            <a:noFill/>
            <a:miter lim="800000"/>
            <a:headEnd/>
            <a:tailEnd/>
          </a:ln>
        </p:spPr>
        <p:txBody>
          <a:bodyPr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Organizing systems continually need to adapt and evolve in response to changes in content and context</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New resources are created or added, and other ones are destroyed or culled</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Resources might change in controlled ways or in uncontrolled ways</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The organizing system might need automated or formal mechanisms for ensuring persistence and authenticity</a:t>
            </a:r>
          </a:p>
        </p:txBody>
      </p:sp>
    </p:spTree>
    <p:extLst>
      <p:ext uri="{BB962C8B-B14F-4D97-AF65-F5344CB8AC3E}">
        <p14:creationId xmlns:p14="http://schemas.microsoft.com/office/powerpoint/2010/main" val="4258451775"/>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
          <p:cNvSpPr>
            <a:spLocks noGrp="1" noChangeArrowheads="1"/>
          </p:cNvSpPr>
          <p:nvPr>
            <p:ph type="title"/>
          </p:nvPr>
        </p:nvSpPr>
        <p:spPr>
          <a:xfrm>
            <a:off x="381000" y="838200"/>
            <a:ext cx="3962400"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Persistence</a:t>
            </a:r>
          </a:p>
        </p:txBody>
      </p:sp>
      <p:sp>
        <p:nvSpPr>
          <p:cNvPr id="30723"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0517E3FE-7F1A-45FE-8ADC-A11D6EF3917C}" type="slidenum">
              <a:rPr lang="en-US" sz="1500">
                <a:solidFill>
                  <a:srgbClr val="002955"/>
                </a:solidFill>
                <a:latin typeface="UC Berkeley OS Sign"/>
                <a:ea typeface="MS PGothic" pitchFamily="34" charset="-128"/>
                <a:sym typeface="UC Berkeley OS Sign"/>
              </a:rPr>
              <a:pPr algn="ctr"/>
              <a:t>44</a:t>
            </a:fld>
            <a:endParaRPr lang="en-US" sz="1500" dirty="0">
              <a:solidFill>
                <a:srgbClr val="002955"/>
              </a:solidFill>
              <a:latin typeface="UC Berkeley OS Sign"/>
              <a:ea typeface="MS PGothic" pitchFamily="34" charset="-128"/>
              <a:sym typeface="UC Berkeley OS Sign"/>
            </a:endParaRPr>
          </a:p>
        </p:txBody>
      </p:sp>
      <p:pic>
        <p:nvPicPr>
          <p:cNvPr id="1026" name="Picture 2" descr="C:\Users\glushko\Dropbox\TDO-Restart (1)\DocBook5\Pictures\3.5-sphinxwithpyramid.jpg"/>
          <p:cNvPicPr>
            <a:picLocks noChangeAspect="1" noChangeArrowheads="1"/>
          </p:cNvPicPr>
          <p:nvPr/>
        </p:nvPicPr>
        <p:blipFill>
          <a:blip r:embed="rId3" cstate="print"/>
          <a:srcRect/>
          <a:stretch>
            <a:fillRect/>
          </a:stretch>
        </p:blipFill>
        <p:spPr bwMode="auto">
          <a:xfrm>
            <a:off x="4876800" y="228600"/>
            <a:ext cx="3733800" cy="2490445"/>
          </a:xfrm>
          <a:prstGeom prst="rect">
            <a:avLst/>
          </a:prstGeom>
          <a:noFill/>
        </p:spPr>
      </p:pic>
      <p:pic>
        <p:nvPicPr>
          <p:cNvPr id="1027" name="Picture 3"/>
          <p:cNvPicPr>
            <a:picLocks noChangeAspect="1" noChangeArrowheads="1"/>
          </p:cNvPicPr>
          <p:nvPr/>
        </p:nvPicPr>
        <p:blipFill>
          <a:blip r:embed="rId4" cstate="print"/>
          <a:srcRect/>
          <a:stretch>
            <a:fillRect/>
          </a:stretch>
        </p:blipFill>
        <p:spPr bwMode="auto">
          <a:xfrm>
            <a:off x="280302" y="3200400"/>
            <a:ext cx="8657565" cy="3200400"/>
          </a:xfrm>
          <a:prstGeom prst="rect">
            <a:avLst/>
          </a:prstGeom>
          <a:noFill/>
          <a:ln w="9525">
            <a:noFill/>
            <a:miter lim="800000"/>
            <a:headEnd/>
            <a:tailEnd/>
          </a:ln>
        </p:spPr>
      </p:pic>
    </p:spTree>
    <p:extLst>
      <p:ext uri="{BB962C8B-B14F-4D97-AF65-F5344CB8AC3E}">
        <p14:creationId xmlns:p14="http://schemas.microsoft.com/office/powerpoint/2010/main" val="2907328676"/>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143000"/>
          </a:xfrm>
        </p:spPr>
        <p:txBody>
          <a:bodyPr>
            <a:normAutofit fontScale="90000"/>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The Paradox of Theseus  (1900 years old) </a:t>
            </a:r>
          </a:p>
        </p:txBody>
      </p:sp>
      <p:sp>
        <p:nvSpPr>
          <p:cNvPr id="3" name="Content Placeholder 2"/>
          <p:cNvSpPr>
            <a:spLocks noGrp="1"/>
          </p:cNvSpPr>
          <p:nvPr>
            <p:ph idx="1"/>
          </p:nvPr>
        </p:nvSpPr>
        <p:spPr>
          <a:xfrm>
            <a:off x="205902" y="3869480"/>
            <a:ext cx="8534400" cy="2690813"/>
          </a:xfrm>
        </p:spPr>
        <p:txBody>
          <a:bodyPr>
            <a:normAutofit fontScale="47500" lnSpcReduction="20000"/>
          </a:bodyPr>
          <a:lstStyle/>
          <a:p>
            <a:pPr>
              <a:buNone/>
            </a:pPr>
            <a:r>
              <a:rPr lang="en-US" sz="5100" dirty="0"/>
              <a:t>“The ship wherein Theseus and the youth of Athens returned had thirty oars and was preserved by the Athenians… they took away the old planks as they decayed, putting in new and stronger timber in their place.</a:t>
            </a:r>
          </a:p>
          <a:p>
            <a:pPr>
              <a:buNone/>
            </a:pPr>
            <a:r>
              <a:rPr lang="en-US" sz="5100" dirty="0"/>
              <a:t>This ship became a standing example among the philosophers, for the logical question of things that grow; one side holding that the ship remained the same, and the other contending that it was not the same”</a:t>
            </a:r>
          </a:p>
          <a:p>
            <a:pPr>
              <a:buNone/>
            </a:pPr>
            <a:endParaRPr lang="en-US" sz="5100" dirty="0"/>
          </a:p>
        </p:txBody>
      </p:sp>
      <p:pic>
        <p:nvPicPr>
          <p:cNvPr id="23553" name="Picture 1"/>
          <p:cNvPicPr>
            <a:picLocks noChangeAspect="1" noChangeArrowheads="1"/>
          </p:cNvPicPr>
          <p:nvPr/>
        </p:nvPicPr>
        <p:blipFill>
          <a:blip r:embed="rId3" cstate="print"/>
          <a:srcRect/>
          <a:stretch>
            <a:fillRect/>
          </a:stretch>
        </p:blipFill>
        <p:spPr bwMode="auto">
          <a:xfrm>
            <a:off x="533400" y="990600"/>
            <a:ext cx="5043584" cy="2690813"/>
          </a:xfrm>
          <a:prstGeom prst="rect">
            <a:avLst/>
          </a:prstGeom>
          <a:noFill/>
          <a:ln w="9525">
            <a:noFill/>
            <a:miter lim="800000"/>
            <a:headEnd/>
            <a:tailEnd/>
          </a:ln>
        </p:spPr>
      </p:pic>
      <p:sp>
        <p:nvSpPr>
          <p:cNvPr id="5" name="TextBox 4"/>
          <p:cNvSpPr txBox="1"/>
          <p:nvPr/>
        </p:nvSpPr>
        <p:spPr>
          <a:xfrm>
            <a:off x="5791200" y="1295400"/>
            <a:ext cx="2971800" cy="2523768"/>
          </a:xfrm>
          <a:prstGeom prst="rect">
            <a:avLst/>
          </a:prstGeom>
          <a:noFill/>
        </p:spPr>
        <p:txBody>
          <a:bodyPr wrap="square" rtlCol="0">
            <a:spAutoFit/>
          </a:bodyPr>
          <a:lstStyle/>
          <a:p>
            <a:r>
              <a:rPr lang="en-US" sz="2800" dirty="0"/>
              <a:t>How or whether identity persists over time is a very deep and old question</a:t>
            </a:r>
          </a:p>
          <a:p>
            <a:endParaRPr lang="en-US" dirty="0"/>
          </a:p>
        </p:txBody>
      </p:sp>
    </p:spTree>
    <p:extLst>
      <p:ext uri="{BB962C8B-B14F-4D97-AF65-F5344CB8AC3E}">
        <p14:creationId xmlns:p14="http://schemas.microsoft.com/office/powerpoint/2010/main" val="9222301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08BD74F-F5BE-4C51-92AC-80B470417C88}"/>
              </a:ext>
            </a:extLst>
          </p:cNvPr>
          <p:cNvSpPr/>
          <p:nvPr/>
        </p:nvSpPr>
        <p:spPr>
          <a:xfrm>
            <a:off x="457200" y="274638"/>
            <a:ext cx="8382000" cy="597376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A5D617-C2E4-40F9-8849-4D63EDA349AA}"/>
              </a:ext>
            </a:extLst>
          </p:cNvPr>
          <p:cNvSpPr>
            <a:spLocks noGrp="1"/>
          </p:cNvSpPr>
          <p:nvPr>
            <p:ph type="title"/>
          </p:nvPr>
        </p:nvSpPr>
        <p:spPr/>
        <p:txBody>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olidFill>
                  <a:srgbClr val="FF0000"/>
                </a:solidFill>
              </a:rPr>
              <a:t>STOP AND THINK: Who Am I?</a:t>
            </a:r>
          </a:p>
        </p:txBody>
      </p:sp>
      <p:sp>
        <p:nvSpPr>
          <p:cNvPr id="3" name="Content Placeholder 2">
            <a:extLst>
              <a:ext uri="{FF2B5EF4-FFF2-40B4-BE49-F238E27FC236}">
                <a16:creationId xmlns:a16="http://schemas.microsoft.com/office/drawing/2014/main" id="{FCBD7DED-49BD-41D7-AC71-48C8E20582CE}"/>
              </a:ext>
            </a:extLst>
          </p:cNvPr>
          <p:cNvSpPr>
            <a:spLocks noGrp="1"/>
          </p:cNvSpPr>
          <p:nvPr>
            <p:ph idx="1"/>
          </p:nvPr>
        </p:nvSpPr>
        <p:spPr>
          <a:xfrm>
            <a:off x="838200" y="1413345"/>
            <a:ext cx="7696200" cy="4525963"/>
          </a:xfrm>
        </p:spPr>
        <p:txBody>
          <a:bodyPr>
            <a:normAutofit lnSpcReduction="10000"/>
          </a:bodyPr>
          <a:lstStyle/>
          <a:p>
            <a:r>
              <a:rPr lang="en-US" sz="3600" dirty="0"/>
              <a:t>Which you is “who”? The person you are today? Five years ago? Who you’ll be in fifty years? </a:t>
            </a:r>
          </a:p>
          <a:p>
            <a:r>
              <a:rPr lang="en-US" sz="3600" dirty="0"/>
              <a:t>And when is “am”? This week? Today? This hour? This second?</a:t>
            </a:r>
          </a:p>
          <a:p>
            <a:r>
              <a:rPr lang="en-US" sz="3600" dirty="0"/>
              <a:t>And which aspect of you is “I”? Are you your physical body? Your thoughts and feelings? Your actions?</a:t>
            </a:r>
          </a:p>
        </p:txBody>
      </p:sp>
    </p:spTree>
    <p:extLst>
      <p:ext uri="{BB962C8B-B14F-4D97-AF65-F5344CB8AC3E}">
        <p14:creationId xmlns:p14="http://schemas.microsoft.com/office/powerpoint/2010/main" val="32444058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
          <p:cNvSpPr>
            <a:spLocks noGrp="1" noChangeArrowheads="1"/>
          </p:cNvSpPr>
          <p:nvPr>
            <p:ph type="title"/>
          </p:nvPr>
        </p:nvSpPr>
        <p:spPr>
          <a:xfrm>
            <a:off x="2362200" y="0"/>
            <a:ext cx="4190999"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Authenticity</a:t>
            </a:r>
          </a:p>
        </p:txBody>
      </p:sp>
      <p:sp>
        <p:nvSpPr>
          <p:cNvPr id="30723"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0517E3FE-7F1A-45FE-8ADC-A11D6EF3917C}" type="slidenum">
              <a:rPr lang="en-US" sz="1500">
                <a:solidFill>
                  <a:srgbClr val="002955"/>
                </a:solidFill>
                <a:latin typeface="UC Berkeley OS Sign"/>
                <a:ea typeface="MS PGothic" pitchFamily="34" charset="-128"/>
                <a:sym typeface="UC Berkeley OS Sign"/>
              </a:rPr>
              <a:pPr algn="ctr"/>
              <a:t>47</a:t>
            </a:fld>
            <a:endParaRPr lang="en-US" sz="1500" dirty="0">
              <a:solidFill>
                <a:srgbClr val="002955"/>
              </a:solidFill>
              <a:latin typeface="UC Berkeley OS Sign"/>
              <a:ea typeface="MS PGothic" pitchFamily="34" charset="-128"/>
              <a:sym typeface="UC Berkeley OS Sign"/>
            </a:endParaRPr>
          </a:p>
        </p:txBody>
      </p:sp>
      <p:pic>
        <p:nvPicPr>
          <p:cNvPr id="30727" name="Content Placeholder 8" descr="3766541080_2763a33f3a_o.jpg"/>
          <p:cNvPicPr>
            <a:picLocks noGrp="1" noChangeAspect="1"/>
          </p:cNvPicPr>
          <p:nvPr>
            <p:ph idx="1"/>
          </p:nvPr>
        </p:nvPicPr>
        <p:blipFill>
          <a:blip r:embed="rId3" cstate="print"/>
          <a:stretch>
            <a:fillRect/>
          </a:stretch>
        </p:blipFill>
        <p:spPr>
          <a:xfrm>
            <a:off x="1447800" y="1371600"/>
            <a:ext cx="6172200" cy="4921301"/>
          </a:xfrm>
        </p:spPr>
      </p:pic>
      <p:sp>
        <p:nvSpPr>
          <p:cNvPr id="8" name="TextBox 7"/>
          <p:cNvSpPr txBox="1"/>
          <p:nvPr/>
        </p:nvSpPr>
        <p:spPr>
          <a:xfrm>
            <a:off x="457200" y="990600"/>
            <a:ext cx="7848600" cy="369332"/>
          </a:xfrm>
          <a:prstGeom prst="rect">
            <a:avLst/>
          </a:prstGeom>
          <a:noFill/>
        </p:spPr>
        <p:txBody>
          <a:bodyPr wrap="square" rtlCol="0">
            <a:spAutoFit/>
          </a:bodyPr>
          <a:lstStyle/>
          <a:p>
            <a:r>
              <a:rPr lang="en-US" dirty="0"/>
              <a:t>Buy an autographed photo from </a:t>
            </a:r>
            <a:r>
              <a:rPr lang="en-US" dirty="0">
                <a:hlinkClick r:id="rId4"/>
              </a:rPr>
              <a:t>Ustar.ne</a:t>
            </a:r>
            <a:r>
              <a:rPr lang="en-US" dirty="0">
                <a:hlinkClick r:id="rId5"/>
              </a:rPr>
              <a:t>t</a:t>
            </a:r>
            <a:r>
              <a:rPr lang="en-US" dirty="0"/>
              <a:t> and get a Certificate of Authenticity</a:t>
            </a:r>
          </a:p>
        </p:txBody>
      </p:sp>
      <p:sp>
        <p:nvSpPr>
          <p:cNvPr id="9" name="TextBox 8"/>
          <p:cNvSpPr txBox="1"/>
          <p:nvPr/>
        </p:nvSpPr>
        <p:spPr>
          <a:xfrm>
            <a:off x="457200" y="6324600"/>
            <a:ext cx="3276600" cy="369332"/>
          </a:xfrm>
          <a:prstGeom prst="rect">
            <a:avLst/>
          </a:prstGeom>
          <a:noFill/>
        </p:spPr>
        <p:txBody>
          <a:bodyPr wrap="square" rtlCol="0">
            <a:spAutoFit/>
          </a:bodyPr>
          <a:lstStyle/>
          <a:p>
            <a:r>
              <a:rPr lang="en-US" dirty="0">
                <a:hlinkClick r:id="rId6"/>
              </a:rPr>
              <a:t>Famous Forged Documents</a:t>
            </a:r>
            <a:endParaRPr lang="en-US" dirty="0"/>
          </a:p>
        </p:txBody>
      </p:sp>
      <p:sp>
        <p:nvSpPr>
          <p:cNvPr id="11" name="TextBox 10"/>
          <p:cNvSpPr txBox="1"/>
          <p:nvPr/>
        </p:nvSpPr>
        <p:spPr>
          <a:xfrm>
            <a:off x="3505200" y="6324600"/>
            <a:ext cx="5638800" cy="369332"/>
          </a:xfrm>
          <a:prstGeom prst="rect">
            <a:avLst/>
          </a:prstGeom>
          <a:noFill/>
        </p:spPr>
        <p:txBody>
          <a:bodyPr wrap="square" rtlCol="0">
            <a:spAutoFit/>
          </a:bodyPr>
          <a:lstStyle/>
          <a:p>
            <a:r>
              <a:rPr lang="en-US" dirty="0"/>
              <a:t>Famous Forged {paintings, sculptures, signatures,…}</a:t>
            </a:r>
          </a:p>
        </p:txBody>
      </p:sp>
      <p:sp>
        <p:nvSpPr>
          <p:cNvPr id="10" name="TextBox 9"/>
          <p:cNvSpPr txBox="1"/>
          <p:nvPr/>
        </p:nvSpPr>
        <p:spPr>
          <a:xfrm>
            <a:off x="7924800" y="2819400"/>
            <a:ext cx="914400" cy="1477328"/>
          </a:xfrm>
          <a:prstGeom prst="rect">
            <a:avLst/>
          </a:prstGeom>
          <a:noFill/>
        </p:spPr>
        <p:txBody>
          <a:bodyPr wrap="square" rtlCol="0">
            <a:spAutoFit/>
          </a:bodyPr>
          <a:lstStyle/>
          <a:p>
            <a:r>
              <a:rPr lang="en-US" dirty="0">
                <a:hlinkClick r:id="rId7"/>
              </a:rPr>
              <a:t>Or make your own cert?</a:t>
            </a:r>
            <a:endParaRPr lang="en-US" dirty="0"/>
          </a:p>
        </p:txBody>
      </p:sp>
    </p:spTree>
    <p:extLst>
      <p:ext uri="{BB962C8B-B14F-4D97-AF65-F5344CB8AC3E}">
        <p14:creationId xmlns:p14="http://schemas.microsoft.com/office/powerpoint/2010/main" val="2793137551"/>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228600" y="457200"/>
            <a:ext cx="8684121" cy="1190997"/>
          </a:xfrm>
        </p:spPr>
        <p:txBody>
          <a:bodyPr>
            <a:no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Authenticity in a</a:t>
            </a:r>
            <a:br>
              <a:rPr lang="en-US" sz="4000" b="1" dirty="0">
                <a:sym typeface="UC Berkeley OS Sign"/>
              </a:rPr>
            </a:br>
            <a:r>
              <a:rPr lang="en-US" sz="4000" b="1" dirty="0">
                <a:sym typeface="UC Berkeley OS Sign"/>
              </a:rPr>
              <a:t> Digital Environment – 1 </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48</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553641" y="2035969"/>
            <a:ext cx="8036719" cy="3959319"/>
          </a:xfrm>
          <a:prstGeom prst="rect">
            <a:avLst/>
          </a:prstGeom>
          <a:noFill/>
          <a:ln w="9525">
            <a:noFill/>
            <a:miter lim="800000"/>
            <a:headEnd/>
            <a:tailEnd/>
          </a:ln>
        </p:spPr>
        <p:txBody>
          <a:bodyPr lIns="64291" tIns="32146" rIns="64291" bIns="32146">
            <a:spAutoFit/>
          </a:bodyPr>
          <a:lstStyle/>
          <a:p>
            <a:pPr marL="342900" indent="-342900" eaLnBrk="0" fontAlgn="base" hangingPunct="0">
              <a:lnSpc>
                <a:spcPct val="93000"/>
              </a:lnSpc>
              <a:spcBef>
                <a:spcPts val="1800"/>
              </a:spcBef>
              <a:spcAft>
                <a:spcPct val="0"/>
              </a:spcAft>
              <a:buFontTx/>
              <a:buChar char="•"/>
            </a:pPr>
            <a:r>
              <a:rPr lang="en-US" sz="3200" dirty="0">
                <a:latin typeface="UC Berkeley OS Sign"/>
                <a:cs typeface="Arial" pitchFamily="34" charset="0"/>
                <a:sym typeface="Arial" pitchFamily="34" charset="0"/>
              </a:rPr>
              <a:t>We often use judgments about the physical integrity of recorded information to stand in for a judgment about the integrity of the text</a:t>
            </a:r>
          </a:p>
          <a:p>
            <a:pPr marL="342900" indent="-342900" eaLnBrk="0" fontAlgn="base" hangingPunct="0">
              <a:lnSpc>
                <a:spcPct val="93000"/>
              </a:lnSpc>
              <a:spcBef>
                <a:spcPts val="1800"/>
              </a:spcBef>
              <a:spcAft>
                <a:spcPct val="0"/>
              </a:spcAft>
              <a:buFontTx/>
              <a:buChar char="•"/>
            </a:pPr>
            <a:r>
              <a:rPr lang="en-US" sz="3200" dirty="0">
                <a:latin typeface="UC Berkeley OS Sign"/>
                <a:cs typeface="Arial" pitchFamily="34" charset="0"/>
                <a:sym typeface="Arial" pitchFamily="34" charset="0"/>
              </a:rPr>
              <a:t>Digital resources have no independent physical manifestations or indications of usage that can provide evidence "about their fate in the world”</a:t>
            </a:r>
          </a:p>
        </p:txBody>
      </p:sp>
    </p:spTree>
    <p:extLst>
      <p:ext uri="{BB962C8B-B14F-4D97-AF65-F5344CB8AC3E}">
        <p14:creationId xmlns:p14="http://schemas.microsoft.com/office/powerpoint/2010/main" val="3209193420"/>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381000" y="304800"/>
            <a:ext cx="8531721" cy="1190997"/>
          </a:xfrm>
        </p:spPr>
        <p:txBody>
          <a:bodyPr>
            <a:no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Authenticity in a </a:t>
            </a:r>
            <a:br>
              <a:rPr lang="en-US" sz="4000" b="1" dirty="0">
                <a:sym typeface="UC Berkeley OS Sign"/>
              </a:rPr>
            </a:br>
            <a:r>
              <a:rPr lang="en-US" sz="4000" b="1" dirty="0">
                <a:sym typeface="UC Berkeley OS Sign"/>
              </a:rPr>
              <a:t>Digital Environment – 2 </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49</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399197" y="1531284"/>
            <a:ext cx="8036719" cy="5680368"/>
          </a:xfrm>
          <a:prstGeom prst="rect">
            <a:avLst/>
          </a:prstGeom>
          <a:noFill/>
          <a:ln w="9525">
            <a:noFill/>
            <a:miter lim="800000"/>
            <a:headEnd/>
            <a:tailEnd/>
          </a:ln>
        </p:spPr>
        <p:txBody>
          <a:bodyPr lIns="64291" tIns="32146" rIns="64291" bIns="32146">
            <a:spAutoFit/>
          </a:bodyPr>
          <a:lstStyle/>
          <a:p>
            <a:pPr marL="342900" indent="-342900" eaLnBrk="0" fontAlgn="base" hangingPunct="0">
              <a:lnSpc>
                <a:spcPct val="93000"/>
              </a:lnSpc>
              <a:spcBef>
                <a:spcPts val="1800"/>
              </a:spcBef>
              <a:spcAft>
                <a:spcPct val="0"/>
              </a:spcAft>
              <a:buFontTx/>
              <a:buChar char="•"/>
            </a:pPr>
            <a:r>
              <a:rPr lang="en-US" sz="3200" dirty="0">
                <a:latin typeface="UC Berkeley OS Sign"/>
                <a:cs typeface="Arial" pitchFamily="34" charset="0"/>
                <a:sym typeface="Arial" pitchFamily="34" charset="0"/>
              </a:rPr>
              <a:t>The "permeability" of digital environments makes it harder to ensure that resources have not been altered</a:t>
            </a:r>
          </a:p>
          <a:p>
            <a:pPr marL="342900" indent="-342900" eaLnBrk="0" fontAlgn="base" hangingPunct="0">
              <a:lnSpc>
                <a:spcPct val="93000"/>
              </a:lnSpc>
              <a:spcBef>
                <a:spcPts val="1800"/>
              </a:spcBef>
              <a:spcAft>
                <a:spcPct val="0"/>
              </a:spcAft>
              <a:buFontTx/>
              <a:buChar char="•"/>
            </a:pPr>
            <a:r>
              <a:rPr lang="en-US" sz="3200" dirty="0">
                <a:latin typeface="UC Berkeley OS Sign"/>
                <a:cs typeface="Arial" pitchFamily="34" charset="0"/>
                <a:sym typeface="Arial" pitchFamily="34" charset="0"/>
              </a:rPr>
              <a:t>Scholars trust technological solutions like time stamps, encryption, watermarks, and digital signatures; technologists are skeptical of them</a:t>
            </a:r>
          </a:p>
          <a:p>
            <a:pPr marL="342900" indent="-342900" eaLnBrk="0" fontAlgn="base" hangingPunct="0">
              <a:lnSpc>
                <a:spcPct val="93000"/>
              </a:lnSpc>
              <a:spcBef>
                <a:spcPts val="1800"/>
              </a:spcBef>
              <a:spcAft>
                <a:spcPct val="0"/>
              </a:spcAft>
              <a:buFontTx/>
              <a:buChar char="•"/>
              <a:defRPr/>
            </a:pPr>
            <a:r>
              <a:rPr lang="en-US" sz="3200" dirty="0">
                <a:latin typeface="UC Berkeley OS Sign"/>
                <a:cs typeface="Arial" pitchFamily="34" charset="0"/>
                <a:sym typeface="Arial" pitchFamily="34" charset="0"/>
              </a:rPr>
              <a:t>In the digital world selecting for preservation has become a process of constant re-selection</a:t>
            </a:r>
          </a:p>
          <a:p>
            <a:pPr marL="342900" indent="-342900" eaLnBrk="0" fontAlgn="base" hangingPunct="0">
              <a:lnSpc>
                <a:spcPct val="93000"/>
              </a:lnSpc>
              <a:spcBef>
                <a:spcPts val="1800"/>
              </a:spcBef>
              <a:spcAft>
                <a:spcPct val="0"/>
              </a:spcAft>
              <a:buFontTx/>
              <a:buChar char="•"/>
            </a:pPr>
            <a:endParaRPr lang="en-US" sz="2400" dirty="0">
              <a:latin typeface="UC Berkeley OS Sign"/>
              <a:cs typeface="Arial" pitchFamily="34" charset="0"/>
              <a:sym typeface="Arial" pitchFamily="34" charset="0"/>
            </a:endParaRPr>
          </a:p>
        </p:txBody>
      </p:sp>
    </p:spTree>
    <p:extLst>
      <p:ext uri="{BB962C8B-B14F-4D97-AF65-F5344CB8AC3E}">
        <p14:creationId xmlns:p14="http://schemas.microsoft.com/office/powerpoint/2010/main" val="5300959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DB19B2-378E-45AB-9EB4-38E8948D190F}"/>
              </a:ext>
            </a:extLst>
          </p:cNvPr>
          <p:cNvSpPr/>
          <p:nvPr/>
        </p:nvSpPr>
        <p:spPr>
          <a:xfrm>
            <a:off x="685800" y="274638"/>
            <a:ext cx="7848600" cy="544036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A5D617-C2E4-40F9-8849-4D63EDA349AA}"/>
              </a:ext>
            </a:extLst>
          </p:cNvPr>
          <p:cNvSpPr>
            <a:spLocks noGrp="1"/>
          </p:cNvSpPr>
          <p:nvPr>
            <p:ph type="title"/>
          </p:nvPr>
        </p:nvSpPr>
        <p:spPr/>
        <p:txBody>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olidFill>
                  <a:srgbClr val="FF0000"/>
                </a:solidFill>
              </a:rPr>
              <a:t>Stop and Think</a:t>
            </a:r>
          </a:p>
        </p:txBody>
      </p:sp>
      <p:sp>
        <p:nvSpPr>
          <p:cNvPr id="3" name="Content Placeholder 2">
            <a:extLst>
              <a:ext uri="{FF2B5EF4-FFF2-40B4-BE49-F238E27FC236}">
                <a16:creationId xmlns:a16="http://schemas.microsoft.com/office/drawing/2014/main" id="{FCBD7DED-49BD-41D7-AC71-48C8E20582CE}"/>
              </a:ext>
            </a:extLst>
          </p:cNvPr>
          <p:cNvSpPr>
            <a:spLocks noGrp="1"/>
          </p:cNvSpPr>
          <p:nvPr>
            <p:ph idx="1"/>
          </p:nvPr>
        </p:nvSpPr>
        <p:spPr>
          <a:xfrm>
            <a:off x="1752600" y="1905000"/>
            <a:ext cx="6019800" cy="4525963"/>
          </a:xfrm>
        </p:spPr>
        <p:txBody>
          <a:bodyPr>
            <a:norm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b="1" dirty="0"/>
              <a:t>Many of you speak languages other than English so you might know if surnames in your other language can be resource descriptions…</a:t>
            </a:r>
            <a:endParaRPr lang="en-US" sz="3600" dirty="0"/>
          </a:p>
          <a:p>
            <a:endParaRPr lang="en-US" sz="3600" b="1" dirty="0"/>
          </a:p>
          <a:p>
            <a:endParaRPr lang="en-US" dirty="0"/>
          </a:p>
        </p:txBody>
      </p:sp>
    </p:spTree>
    <p:extLst>
      <p:ext uri="{BB962C8B-B14F-4D97-AF65-F5344CB8AC3E}">
        <p14:creationId xmlns:p14="http://schemas.microsoft.com/office/powerpoint/2010/main" val="26404457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
          <p:cNvSpPr>
            <a:spLocks noGrp="1" noChangeArrowheads="1"/>
          </p:cNvSpPr>
          <p:nvPr>
            <p:ph type="title"/>
          </p:nvPr>
        </p:nvSpPr>
        <p:spPr>
          <a:xfrm>
            <a:off x="533400" y="15240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Provenance</a:t>
            </a:r>
          </a:p>
        </p:txBody>
      </p:sp>
      <p:sp>
        <p:nvSpPr>
          <p:cNvPr id="30723"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0517E3FE-7F1A-45FE-8ADC-A11D6EF3917C}" type="slidenum">
              <a:rPr lang="en-US" sz="1500">
                <a:solidFill>
                  <a:srgbClr val="002955"/>
                </a:solidFill>
                <a:latin typeface="UC Berkeley OS Sign"/>
                <a:ea typeface="MS PGothic" pitchFamily="34" charset="-128"/>
                <a:sym typeface="UC Berkeley OS Sign"/>
              </a:rPr>
              <a:pPr algn="ctr"/>
              <a:t>50</a:t>
            </a:fld>
            <a:endParaRPr lang="en-US" sz="1500" dirty="0">
              <a:solidFill>
                <a:srgbClr val="002955"/>
              </a:solidFill>
              <a:latin typeface="UC Berkeley OS Sign"/>
              <a:ea typeface="MS PGothic" pitchFamily="34" charset="-128"/>
              <a:sym typeface="UC Berkeley OS Sign"/>
            </a:endParaRPr>
          </a:p>
        </p:txBody>
      </p:sp>
      <p:pic>
        <p:nvPicPr>
          <p:cNvPr id="30727" name="Content Placeholder 8" descr="3766541080_2763a33f3a_o.jpg"/>
          <p:cNvPicPr>
            <a:picLocks noGrp="1" noChangeAspect="1"/>
          </p:cNvPicPr>
          <p:nvPr>
            <p:ph idx="1"/>
          </p:nvPr>
        </p:nvPicPr>
        <p:blipFill>
          <a:blip r:embed="rId3" cstate="print"/>
          <a:stretch>
            <a:fillRect/>
          </a:stretch>
        </p:blipFill>
        <p:spPr>
          <a:xfrm>
            <a:off x="609600" y="1295400"/>
            <a:ext cx="7651187" cy="4343400"/>
          </a:xfrm>
        </p:spPr>
      </p:pic>
    </p:spTree>
    <p:extLst>
      <p:ext uri="{BB962C8B-B14F-4D97-AF65-F5344CB8AC3E}">
        <p14:creationId xmlns:p14="http://schemas.microsoft.com/office/powerpoint/2010/main" val="1515874417"/>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
          <p:cNvSpPr>
            <a:spLocks noGrp="1" noChangeArrowheads="1"/>
          </p:cNvSpPr>
          <p:nvPr>
            <p:ph type="title"/>
          </p:nvPr>
        </p:nvSpPr>
        <p:spPr>
          <a:xfrm>
            <a:off x="2362200" y="0"/>
            <a:ext cx="3962400"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Effectivity</a:t>
            </a:r>
          </a:p>
        </p:txBody>
      </p:sp>
      <p:sp>
        <p:nvSpPr>
          <p:cNvPr id="30723"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0517E3FE-7F1A-45FE-8ADC-A11D6EF3917C}" type="slidenum">
              <a:rPr lang="en-US" sz="1500">
                <a:solidFill>
                  <a:srgbClr val="002955"/>
                </a:solidFill>
                <a:latin typeface="UC Berkeley OS Sign"/>
                <a:ea typeface="MS PGothic" pitchFamily="34" charset="-128"/>
                <a:sym typeface="UC Berkeley OS Sign"/>
              </a:rPr>
              <a:pPr algn="ctr"/>
              <a:t>51</a:t>
            </a:fld>
            <a:endParaRPr lang="en-US" sz="1500" dirty="0">
              <a:solidFill>
                <a:srgbClr val="002955"/>
              </a:solidFill>
              <a:latin typeface="UC Berkeley OS Sign"/>
              <a:ea typeface="MS PGothic" pitchFamily="34" charset="-128"/>
              <a:sym typeface="UC Berkeley OS Sign"/>
            </a:endParaRPr>
          </a:p>
        </p:txBody>
      </p:sp>
      <p:pic>
        <p:nvPicPr>
          <p:cNvPr id="1026" name="Picture 2" descr="C:\Users\glushko\Dropbox\TDO-Restart (1)\DocBook5\Pictures\3.5-sphinxwithpyramid.jpg"/>
          <p:cNvPicPr>
            <a:picLocks noChangeAspect="1" noChangeArrowheads="1"/>
          </p:cNvPicPr>
          <p:nvPr/>
        </p:nvPicPr>
        <p:blipFill>
          <a:blip r:embed="rId3" cstate="print"/>
          <a:stretch>
            <a:fillRect/>
          </a:stretch>
        </p:blipFill>
        <p:spPr bwMode="auto">
          <a:xfrm>
            <a:off x="4572000" y="1066800"/>
            <a:ext cx="3587809" cy="2188821"/>
          </a:xfrm>
          <a:prstGeom prst="rect">
            <a:avLst/>
          </a:prstGeom>
          <a:noFill/>
        </p:spPr>
      </p:pic>
      <p:sp>
        <p:nvSpPr>
          <p:cNvPr id="7" name="Rectangle 7"/>
          <p:cNvSpPr>
            <a:spLocks noChangeArrowheads="1"/>
          </p:cNvSpPr>
          <p:nvPr/>
        </p:nvSpPr>
        <p:spPr bwMode="auto">
          <a:xfrm>
            <a:off x="457200" y="3581400"/>
            <a:ext cx="8229600" cy="3006366"/>
          </a:xfrm>
          <a:prstGeom prst="rect">
            <a:avLst/>
          </a:prstGeom>
          <a:noFill/>
          <a:ln w="9525">
            <a:noFill/>
            <a:miter lim="800000"/>
            <a:headEnd/>
            <a:tailEnd/>
          </a:ln>
        </p:spPr>
        <p:txBody>
          <a:bodyPr wrap="square" lIns="64291" tIns="32146" rIns="64291" bIns="32146">
            <a:spAutoFit/>
          </a:bodyPr>
          <a:lstStyle/>
          <a:p>
            <a:pPr marL="160729" indent="-160729" eaLnBrk="0" hangingPunct="0">
              <a:lnSpc>
                <a:spcPct val="92000"/>
              </a:lnSpc>
              <a:spcBef>
                <a:spcPts val="1266"/>
              </a:spcBef>
              <a:buClr>
                <a:srgbClr val="002955"/>
              </a:buClr>
              <a:buSzPct val="44000"/>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SEC. 108. This title </a:t>
            </a:r>
            <a:r>
              <a:rPr lang="en-US" sz="2800" dirty="0">
                <a:solidFill>
                  <a:srgbClr val="FF0000"/>
                </a:solidFill>
              </a:rPr>
              <a:t>shall take effect </a:t>
            </a:r>
            <a:r>
              <a:rPr lang="en-US" sz="2800" dirty="0"/>
              <a:t>on the first day of the sixth month which begins after the date of the enactment of this title, except that the amendments regarding sections 19(b)(7) and 19(b)(8)(D) of the Federal Reserve Act </a:t>
            </a:r>
            <a:r>
              <a:rPr lang="en-US" sz="2800" dirty="0">
                <a:solidFill>
                  <a:srgbClr val="FF0000"/>
                </a:solidFill>
              </a:rPr>
              <a:t>shall take effect </a:t>
            </a:r>
            <a:r>
              <a:rPr lang="en-US" sz="2800" dirty="0"/>
              <a:t>on the date of enactment of this title. </a:t>
            </a:r>
          </a:p>
          <a:p>
            <a:pPr marL="160729" indent="-160729" eaLnBrk="0" hangingPunct="0">
              <a:lnSpc>
                <a:spcPct val="92000"/>
              </a:lnSpc>
              <a:spcBef>
                <a:spcPts val="1266"/>
              </a:spcBef>
              <a:buClr>
                <a:srgbClr val="002955"/>
              </a:buClr>
              <a:buSzPct val="44000"/>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(From US Code of Federal Regulations)</a:t>
            </a:r>
          </a:p>
        </p:txBody>
      </p:sp>
      <p:pic>
        <p:nvPicPr>
          <p:cNvPr id="8" name="Picture 7" descr="TimeInFuture.jpg"/>
          <p:cNvPicPr>
            <a:picLocks noChangeAspect="1"/>
          </p:cNvPicPr>
          <p:nvPr/>
        </p:nvPicPr>
        <p:blipFill>
          <a:blip r:embed="rId4" cstate="print"/>
          <a:stretch>
            <a:fillRect/>
          </a:stretch>
        </p:blipFill>
        <p:spPr>
          <a:xfrm>
            <a:off x="914400" y="1143000"/>
            <a:ext cx="3153508" cy="1981200"/>
          </a:xfrm>
          <a:prstGeom prst="rect">
            <a:avLst/>
          </a:prstGeom>
        </p:spPr>
      </p:pic>
    </p:spTree>
    <p:extLst>
      <p:ext uri="{BB962C8B-B14F-4D97-AF65-F5344CB8AC3E}">
        <p14:creationId xmlns:p14="http://schemas.microsoft.com/office/powerpoint/2010/main" val="1292569897"/>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
          <p:cNvSpPr>
            <a:spLocks noGrp="1" noChangeArrowheads="1"/>
          </p:cNvSpPr>
          <p:nvPr>
            <p:ph type="title"/>
          </p:nvPr>
        </p:nvSpPr>
        <p:spPr>
          <a:xfrm>
            <a:off x="533400" y="22860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Putting them all Together</a:t>
            </a:r>
          </a:p>
        </p:txBody>
      </p:sp>
      <p:sp>
        <p:nvSpPr>
          <p:cNvPr id="30723"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0517E3FE-7F1A-45FE-8ADC-A11D6EF3917C}" type="slidenum">
              <a:rPr lang="en-US" sz="1500">
                <a:solidFill>
                  <a:srgbClr val="002955"/>
                </a:solidFill>
                <a:latin typeface="UC Berkeley OS Sign"/>
                <a:ea typeface="MS PGothic" pitchFamily="34" charset="-128"/>
                <a:sym typeface="UC Berkeley OS Sign"/>
              </a:rPr>
              <a:pPr algn="ctr"/>
              <a:t>52</a:t>
            </a:fld>
            <a:endParaRPr lang="en-US" sz="1500" dirty="0">
              <a:solidFill>
                <a:srgbClr val="002955"/>
              </a:solidFill>
              <a:latin typeface="UC Berkeley OS Sign"/>
              <a:ea typeface="MS PGothic" pitchFamily="34" charset="-128"/>
              <a:sym typeface="UC Berkeley OS Sign"/>
            </a:endParaRPr>
          </a:p>
        </p:txBody>
      </p:sp>
      <p:pic>
        <p:nvPicPr>
          <p:cNvPr id="30727" name="Content Placeholder 8" descr="3766541080_2763a33f3a_o.jpg"/>
          <p:cNvPicPr>
            <a:picLocks noGrp="1" noChangeAspect="1"/>
          </p:cNvPicPr>
          <p:nvPr>
            <p:ph idx="1"/>
          </p:nvPr>
        </p:nvPicPr>
        <p:blipFill>
          <a:blip r:embed="rId3" cstate="print"/>
          <a:stretch>
            <a:fillRect/>
          </a:stretch>
        </p:blipFill>
        <p:spPr>
          <a:xfrm>
            <a:off x="761999" y="1524000"/>
            <a:ext cx="8158091" cy="3581400"/>
          </a:xfrm>
        </p:spPr>
      </p:pic>
      <p:sp>
        <p:nvSpPr>
          <p:cNvPr id="9" name="TextBox 8"/>
          <p:cNvSpPr txBox="1"/>
          <p:nvPr/>
        </p:nvSpPr>
        <p:spPr>
          <a:xfrm>
            <a:off x="3200400" y="5791200"/>
            <a:ext cx="1905000" cy="369332"/>
          </a:xfrm>
          <a:prstGeom prst="rect">
            <a:avLst/>
          </a:prstGeom>
          <a:noFill/>
        </p:spPr>
        <p:txBody>
          <a:bodyPr wrap="square" rtlCol="0">
            <a:spAutoFit/>
          </a:bodyPr>
          <a:lstStyle/>
          <a:p>
            <a:r>
              <a:rPr lang="en-US" dirty="0"/>
              <a:t>TDO Figure 3.6</a:t>
            </a:r>
          </a:p>
        </p:txBody>
      </p:sp>
    </p:spTree>
    <p:extLst>
      <p:ext uri="{BB962C8B-B14F-4D97-AF65-F5344CB8AC3E}">
        <p14:creationId xmlns:p14="http://schemas.microsoft.com/office/powerpoint/2010/main" val="3040616279"/>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685800" y="40184"/>
            <a:ext cx="9220200"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Place Names – “Toponyms”</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53</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454215" y="958079"/>
            <a:ext cx="8393079" cy="5711081"/>
          </a:xfrm>
          <a:prstGeom prst="rect">
            <a:avLst/>
          </a:prstGeom>
          <a:noFill/>
          <a:ln w="9525">
            <a:noFill/>
            <a:miter lim="800000"/>
            <a:headEnd/>
            <a:tailEnd/>
          </a:ln>
        </p:spPr>
        <p:txBody>
          <a:bodyPr wrap="square" lIns="64291" tIns="32146" rIns="64291" bIns="32146">
            <a:spAutoFit/>
          </a:bodyPr>
          <a:lstStyle/>
          <a:p>
            <a:pPr marL="342900" indent="-342900" eaLnBrk="0" fontAlgn="base" hangingPunct="0">
              <a:lnSpc>
                <a:spcPct val="93000"/>
              </a:lnSpc>
              <a:spcBef>
                <a:spcPts val="1800"/>
              </a:spcBef>
              <a:spcAft>
                <a:spcPct val="0"/>
              </a:spcAft>
              <a:buFont typeface="Arial" pitchFamily="34" charset="0"/>
              <a:buChar char="•"/>
            </a:pPr>
            <a:r>
              <a:rPr lang="en-US" sz="3000" b="1" i="1" dirty="0"/>
              <a:t>Naming “a piece of space” creates a “place”</a:t>
            </a:r>
          </a:p>
          <a:p>
            <a:pPr marL="342900" indent="-342900" eaLnBrk="0" fontAlgn="base" hangingPunct="0">
              <a:lnSpc>
                <a:spcPct val="93000"/>
              </a:lnSpc>
              <a:spcBef>
                <a:spcPts val="1800"/>
              </a:spcBef>
              <a:spcAft>
                <a:spcPct val="0"/>
              </a:spcAft>
              <a:buFont typeface="Arial" pitchFamily="34" charset="0"/>
              <a:buChar char="•"/>
            </a:pPr>
            <a:r>
              <a:rPr lang="en-US" sz="3000" dirty="0"/>
              <a:t>Consistency and accuracy in referring to a place prevents confusion in communication</a:t>
            </a:r>
          </a:p>
          <a:p>
            <a:pPr marL="342900" indent="-342900" eaLnBrk="0" fontAlgn="base" hangingPunct="0">
              <a:lnSpc>
                <a:spcPct val="93000"/>
              </a:lnSpc>
              <a:spcBef>
                <a:spcPts val="1800"/>
              </a:spcBef>
              <a:spcAft>
                <a:spcPct val="0"/>
              </a:spcAft>
              <a:buFont typeface="Arial" pitchFamily="34" charset="0"/>
              <a:buChar char="•"/>
            </a:pPr>
            <a:r>
              <a:rPr lang="en-US" sz="3000" b="1" i="1" dirty="0">
                <a:solidFill>
                  <a:srgbClr val="FF0000"/>
                </a:solidFill>
              </a:rPr>
              <a:t>Place names encode the history of settlement, ethnography, immigration, government, or prevailing ideology</a:t>
            </a:r>
          </a:p>
          <a:p>
            <a:pPr marL="342900" indent="-342900" eaLnBrk="0" fontAlgn="base" hangingPunct="0">
              <a:lnSpc>
                <a:spcPct val="93000"/>
              </a:lnSpc>
              <a:spcBef>
                <a:spcPts val="1800"/>
              </a:spcBef>
              <a:spcAft>
                <a:spcPct val="0"/>
              </a:spcAft>
              <a:buFont typeface="Arial" pitchFamily="34" charset="0"/>
              <a:buChar char="•"/>
            </a:pPr>
            <a:r>
              <a:rPr lang="en-US" sz="3000" dirty="0"/>
              <a:t>Some are thousands of years old, a vital part of individual and collective sensemaking, memory, and identity</a:t>
            </a:r>
          </a:p>
          <a:p>
            <a:pPr marL="342900" indent="-342900" eaLnBrk="0" fontAlgn="base" hangingPunct="0">
              <a:lnSpc>
                <a:spcPct val="93000"/>
              </a:lnSpc>
              <a:spcBef>
                <a:spcPts val="1800"/>
              </a:spcBef>
              <a:spcAft>
                <a:spcPct val="0"/>
              </a:spcAft>
              <a:buFont typeface="Arial" pitchFamily="34" charset="0"/>
              <a:buChar char="•"/>
            </a:pPr>
            <a:r>
              <a:rPr lang="en-US" sz="3000" dirty="0"/>
              <a:t>Undifferentiated space becomes a place as we get to know it better and give it meaning</a:t>
            </a:r>
          </a:p>
        </p:txBody>
      </p:sp>
      <p:sp>
        <p:nvSpPr>
          <p:cNvPr id="2" name="TextBox 1">
            <a:extLst>
              <a:ext uri="{FF2B5EF4-FFF2-40B4-BE49-F238E27FC236}">
                <a16:creationId xmlns:a16="http://schemas.microsoft.com/office/drawing/2014/main" id="{DAA9E79F-4FFF-4F75-A0C4-0EC764DBBF0F}"/>
              </a:ext>
            </a:extLst>
          </p:cNvPr>
          <p:cNvSpPr txBox="1"/>
          <p:nvPr/>
        </p:nvSpPr>
        <p:spPr>
          <a:xfrm>
            <a:off x="296706" y="263426"/>
            <a:ext cx="1836894" cy="461665"/>
          </a:xfrm>
          <a:prstGeom prst="rect">
            <a:avLst/>
          </a:prstGeom>
          <a:noFill/>
        </p:spPr>
        <p:txBody>
          <a:bodyPr wrap="square" rtlCol="0">
            <a:spAutoFit/>
          </a:bodyPr>
          <a:lstStyle/>
          <a:p>
            <a:r>
              <a:rPr lang="en-US" sz="2400" b="1" dirty="0">
                <a:solidFill>
                  <a:srgbClr val="FF0000"/>
                </a:solidFill>
              </a:rPr>
              <a:t>FLASHBACK</a:t>
            </a:r>
          </a:p>
        </p:txBody>
      </p:sp>
    </p:spTree>
    <p:extLst>
      <p:ext uri="{BB962C8B-B14F-4D97-AF65-F5344CB8AC3E}">
        <p14:creationId xmlns:p14="http://schemas.microsoft.com/office/powerpoint/2010/main" val="72920298"/>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327646" y="59758"/>
            <a:ext cx="8531721" cy="1190997"/>
          </a:xfrm>
        </p:spPr>
        <p:txBody>
          <a:bodyPr>
            <a:no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Renaming</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54</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457200" y="914400"/>
            <a:ext cx="8531721" cy="5798541"/>
          </a:xfrm>
          <a:prstGeom prst="rect">
            <a:avLst/>
          </a:prstGeom>
          <a:noFill/>
          <a:ln w="9525">
            <a:noFill/>
            <a:miter lim="800000"/>
            <a:headEnd/>
            <a:tailEnd/>
          </a:ln>
        </p:spPr>
        <p:txBody>
          <a:bodyPr wrap="square" lIns="64291" tIns="32146" rIns="64291" bIns="32146">
            <a:spAutoFit/>
          </a:bodyPr>
          <a:lstStyle/>
          <a:p>
            <a:pPr marL="342900" indent="-342900" eaLnBrk="0" fontAlgn="base" hangingPunct="0">
              <a:lnSpc>
                <a:spcPct val="93000"/>
              </a:lnSpc>
              <a:spcBef>
                <a:spcPts val="1800"/>
              </a:spcBef>
              <a:spcAft>
                <a:spcPct val="0"/>
              </a:spcAft>
              <a:buFontTx/>
              <a:buChar char="•"/>
            </a:pPr>
            <a:r>
              <a:rPr lang="en-US" sz="3200" dirty="0">
                <a:latin typeface="UC Berkeley OS Sign"/>
                <a:cs typeface="Arial" pitchFamily="34" charset="0"/>
                <a:sym typeface="Arial" pitchFamily="34" charset="0"/>
              </a:rPr>
              <a:t>Place names are sometimes changed but…</a:t>
            </a:r>
          </a:p>
          <a:p>
            <a:pPr marL="800100" lvl="1" indent="-342900" eaLnBrk="0" fontAlgn="base" hangingPunct="0">
              <a:lnSpc>
                <a:spcPct val="93000"/>
              </a:lnSpc>
              <a:spcBef>
                <a:spcPts val="1800"/>
              </a:spcBef>
              <a:spcAft>
                <a:spcPct val="0"/>
              </a:spcAft>
              <a:buFontTx/>
              <a:buChar char="•"/>
            </a:pPr>
            <a:r>
              <a:rPr lang="en-US" sz="3200" dirty="0">
                <a:latin typeface="UC Berkeley OS Sign"/>
                <a:cs typeface="Arial" pitchFamily="34" charset="0"/>
                <a:sym typeface="Arial" pitchFamily="34" charset="0"/>
              </a:rPr>
              <a:t>It is often a political act that is almost always “socially embedded”</a:t>
            </a:r>
          </a:p>
          <a:p>
            <a:pPr marL="800100" lvl="1" indent="-342900" eaLnBrk="0" fontAlgn="base" hangingPunct="0">
              <a:lnSpc>
                <a:spcPct val="93000"/>
              </a:lnSpc>
              <a:spcBef>
                <a:spcPts val="1800"/>
              </a:spcBef>
              <a:spcAft>
                <a:spcPct val="0"/>
              </a:spcAft>
              <a:buFontTx/>
              <a:buChar char="•"/>
            </a:pPr>
            <a:r>
              <a:rPr lang="en-US" sz="3200" dirty="0">
                <a:latin typeface="UC Berkeley OS Sign"/>
                <a:cs typeface="Arial" pitchFamily="34" charset="0"/>
                <a:sym typeface="Arial" pitchFamily="34" charset="0"/>
              </a:rPr>
              <a:t>It is often an economic act</a:t>
            </a:r>
          </a:p>
          <a:p>
            <a:pPr marL="800100" lvl="1" indent="-342900" eaLnBrk="0" fontAlgn="base" hangingPunct="0">
              <a:lnSpc>
                <a:spcPct val="93000"/>
              </a:lnSpc>
              <a:spcBef>
                <a:spcPts val="1800"/>
              </a:spcBef>
              <a:spcAft>
                <a:spcPct val="0"/>
              </a:spcAft>
              <a:buFontTx/>
              <a:buChar char="•"/>
            </a:pPr>
            <a:r>
              <a:rPr lang="en-US" sz="3200" dirty="0">
                <a:latin typeface="UC Berkeley OS Sign"/>
                <a:cs typeface="Arial" pitchFamily="34" charset="0"/>
                <a:sym typeface="Arial" pitchFamily="34" charset="0"/>
              </a:rPr>
              <a:t>It raises questions about who can change a name and who has the standing to object to it</a:t>
            </a:r>
          </a:p>
          <a:p>
            <a:pPr marL="800100" lvl="1" indent="-342900" eaLnBrk="0" fontAlgn="base" hangingPunct="0">
              <a:lnSpc>
                <a:spcPct val="93000"/>
              </a:lnSpc>
              <a:spcBef>
                <a:spcPts val="1800"/>
              </a:spcBef>
              <a:spcAft>
                <a:spcPct val="0"/>
              </a:spcAft>
              <a:buFontTx/>
              <a:buChar char="•"/>
            </a:pPr>
            <a:r>
              <a:rPr lang="en-US" sz="3200" dirty="0">
                <a:latin typeface="UC Berkeley OS Sign"/>
                <a:cs typeface="Arial" pitchFamily="34" charset="0"/>
                <a:sym typeface="Arial" pitchFamily="34" charset="0"/>
              </a:rPr>
              <a:t>People often </a:t>
            </a:r>
            <a:r>
              <a:rPr lang="en-US" sz="3200" b="0" i="0" u="none" strike="noStrike" baseline="0" dirty="0">
                <a:latin typeface="GentiumBookBasic"/>
              </a:rPr>
              <a:t>react with discontent and sometimes with anger</a:t>
            </a:r>
          </a:p>
          <a:p>
            <a:pPr marL="342900" indent="-342900" eaLnBrk="0" fontAlgn="base" hangingPunct="0">
              <a:lnSpc>
                <a:spcPct val="93000"/>
              </a:lnSpc>
              <a:spcBef>
                <a:spcPts val="1800"/>
              </a:spcBef>
              <a:spcAft>
                <a:spcPct val="0"/>
              </a:spcAft>
              <a:buFontTx/>
              <a:buChar char="•"/>
            </a:pPr>
            <a:r>
              <a:rPr lang="en-US" sz="3200" dirty="0">
                <a:latin typeface="UC Berkeley OS Sign"/>
                <a:cs typeface="Arial" pitchFamily="34" charset="0"/>
                <a:sym typeface="Arial" pitchFamily="34" charset="0"/>
              </a:rPr>
              <a:t>A new sub-discipline called “political” or “critical” toponomy has emerged</a:t>
            </a:r>
          </a:p>
        </p:txBody>
      </p:sp>
    </p:spTree>
    <p:extLst>
      <p:ext uri="{BB962C8B-B14F-4D97-AF65-F5344CB8AC3E}">
        <p14:creationId xmlns:p14="http://schemas.microsoft.com/office/powerpoint/2010/main" val="831570963"/>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327646" y="59758"/>
            <a:ext cx="8531721" cy="1190997"/>
          </a:xfrm>
        </p:spPr>
        <p:txBody>
          <a:bodyPr>
            <a:no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Renaming - When</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55</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553567" y="1240968"/>
            <a:ext cx="8305800" cy="5340595"/>
          </a:xfrm>
          <a:prstGeom prst="rect">
            <a:avLst/>
          </a:prstGeom>
          <a:noFill/>
          <a:ln w="9525">
            <a:noFill/>
            <a:miter lim="800000"/>
            <a:headEnd/>
            <a:tailEnd/>
          </a:ln>
        </p:spPr>
        <p:txBody>
          <a:bodyPr wrap="square" lIns="64291" tIns="32146" rIns="64291" bIns="32146">
            <a:spAutoFit/>
          </a:bodyPr>
          <a:lstStyle/>
          <a:p>
            <a:pPr marL="342900" indent="-342900" eaLnBrk="0" fontAlgn="base" hangingPunct="0">
              <a:lnSpc>
                <a:spcPct val="93000"/>
              </a:lnSpc>
              <a:spcBef>
                <a:spcPts val="1800"/>
              </a:spcBef>
              <a:spcAft>
                <a:spcPct val="0"/>
              </a:spcAft>
              <a:buFontTx/>
              <a:buChar char="•"/>
            </a:pPr>
            <a:r>
              <a:rPr lang="en-US" sz="3200" dirty="0">
                <a:latin typeface="UC Berkeley OS Sign"/>
                <a:cs typeface="Arial" pitchFamily="34" charset="0"/>
                <a:sym typeface="Arial" pitchFamily="34" charset="0"/>
              </a:rPr>
              <a:t>After a governmental or political transition</a:t>
            </a:r>
          </a:p>
          <a:p>
            <a:pPr marL="342900" indent="-342900" eaLnBrk="0" fontAlgn="base" hangingPunct="0">
              <a:lnSpc>
                <a:spcPct val="93000"/>
              </a:lnSpc>
              <a:spcBef>
                <a:spcPts val="1800"/>
              </a:spcBef>
              <a:spcAft>
                <a:spcPct val="0"/>
              </a:spcAft>
              <a:buFontTx/>
              <a:buChar char="•"/>
            </a:pPr>
            <a:r>
              <a:rPr lang="en-US" sz="3200" dirty="0">
                <a:latin typeface="UC Berkeley OS Sign"/>
                <a:cs typeface="Arial" pitchFamily="34" charset="0"/>
                <a:sym typeface="Arial" pitchFamily="34" charset="0"/>
              </a:rPr>
              <a:t>After “state formation” – to purge colonial legacies and reinforce new identity</a:t>
            </a:r>
          </a:p>
          <a:p>
            <a:pPr marL="342900" indent="-342900" eaLnBrk="0" fontAlgn="base" hangingPunct="0">
              <a:lnSpc>
                <a:spcPct val="93000"/>
              </a:lnSpc>
              <a:spcBef>
                <a:spcPts val="1800"/>
              </a:spcBef>
              <a:spcAft>
                <a:spcPct val="0"/>
              </a:spcAft>
              <a:buFontTx/>
              <a:buChar char="•"/>
            </a:pPr>
            <a:r>
              <a:rPr lang="en-US" sz="3200" dirty="0">
                <a:latin typeface="UC Berkeley OS Sign"/>
                <a:cs typeface="Arial" pitchFamily="34" charset="0"/>
                <a:sym typeface="Arial" pitchFamily="34" charset="0"/>
              </a:rPr>
              <a:t>To upgrade a location’s value or status (often done by real estate organizations or gentrifiers)</a:t>
            </a:r>
          </a:p>
          <a:p>
            <a:pPr marL="342900" indent="-342900" eaLnBrk="0" fontAlgn="base" hangingPunct="0">
              <a:lnSpc>
                <a:spcPct val="93000"/>
              </a:lnSpc>
              <a:spcBef>
                <a:spcPts val="1800"/>
              </a:spcBef>
              <a:spcAft>
                <a:spcPct val="0"/>
              </a:spcAft>
              <a:buFontTx/>
              <a:buChar char="•"/>
            </a:pPr>
            <a:r>
              <a:rPr lang="en-US" sz="3200" dirty="0">
                <a:latin typeface="UC Berkeley OS Sign"/>
                <a:cs typeface="Arial" pitchFamily="34" charset="0"/>
                <a:sym typeface="Arial" pitchFamily="34" charset="0"/>
              </a:rPr>
              <a:t>Commercialization of public places</a:t>
            </a:r>
          </a:p>
          <a:p>
            <a:pPr marL="342900" indent="-342900" eaLnBrk="0" fontAlgn="base" hangingPunct="0">
              <a:lnSpc>
                <a:spcPct val="93000"/>
              </a:lnSpc>
              <a:spcBef>
                <a:spcPts val="1800"/>
              </a:spcBef>
              <a:spcAft>
                <a:spcPct val="0"/>
              </a:spcAft>
              <a:buFontTx/>
              <a:buChar char="•"/>
            </a:pPr>
            <a:r>
              <a:rPr lang="en-US" sz="3200" dirty="0">
                <a:latin typeface="UC Berkeley OS Sign"/>
                <a:cs typeface="Arial" pitchFamily="34" charset="0"/>
                <a:sym typeface="Arial" pitchFamily="34" charset="0"/>
              </a:rPr>
              <a:t>To assert power and sovereignty</a:t>
            </a:r>
          </a:p>
          <a:p>
            <a:pPr marL="342900" indent="-342900" eaLnBrk="0" fontAlgn="base" hangingPunct="0">
              <a:lnSpc>
                <a:spcPct val="93000"/>
              </a:lnSpc>
              <a:spcBef>
                <a:spcPts val="1800"/>
              </a:spcBef>
              <a:spcAft>
                <a:spcPct val="0"/>
              </a:spcAft>
              <a:buFontTx/>
              <a:buChar char="•"/>
            </a:pPr>
            <a:r>
              <a:rPr lang="en-US" sz="3200" dirty="0">
                <a:latin typeface="UC Berkeley OS Sign"/>
                <a:cs typeface="Arial" pitchFamily="34" charset="0"/>
                <a:sym typeface="Arial" pitchFamily="34" charset="0"/>
              </a:rPr>
              <a:t>Post-conflict / reconciliation / social justice – removing names that honored injustices</a:t>
            </a:r>
          </a:p>
        </p:txBody>
      </p:sp>
    </p:spTree>
    <p:extLst>
      <p:ext uri="{BB962C8B-B14F-4D97-AF65-F5344CB8AC3E}">
        <p14:creationId xmlns:p14="http://schemas.microsoft.com/office/powerpoint/2010/main" val="2509734443"/>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
          <p:cNvSpPr>
            <a:spLocks noGrp="1" noChangeArrowheads="1"/>
          </p:cNvSpPr>
          <p:nvPr>
            <p:ph type="title"/>
          </p:nvPr>
        </p:nvSpPr>
        <p:spPr>
          <a:xfrm>
            <a:off x="1219200" y="-76200"/>
            <a:ext cx="6858000" cy="1190997"/>
          </a:xfrm>
        </p:spPr>
        <p:txBody>
          <a:bodyPr>
            <a:normAutofit/>
          </a:bodyPr>
          <a:lstStyle/>
          <a:p>
            <a:pPr>
              <a:lnSpc>
                <a:spcPct val="92000"/>
              </a:lnSpc>
              <a:tabLst>
                <a:tab pos="660400" algn="l"/>
                <a:tab pos="1311275" algn="l"/>
                <a:tab pos="1973263" algn="l"/>
                <a:tab pos="2624138" algn="l"/>
                <a:tab pos="3284538" algn="l"/>
                <a:tab pos="3946525" algn="l"/>
                <a:tab pos="4597400" algn="l"/>
                <a:tab pos="5240338" algn="l"/>
                <a:tab pos="5910263" algn="l"/>
                <a:tab pos="6562725" algn="l"/>
                <a:tab pos="7232650" algn="l"/>
                <a:tab pos="7875588" algn="l"/>
              </a:tabLst>
            </a:pPr>
            <a:r>
              <a:rPr lang="en-US" sz="4000" b="1" dirty="0">
                <a:sym typeface="UC Berkeley OS Sign"/>
              </a:rPr>
              <a:t>Renaming…over and over</a:t>
            </a:r>
          </a:p>
        </p:txBody>
      </p:sp>
      <p:sp>
        <p:nvSpPr>
          <p:cNvPr id="30723"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0517E3FE-7F1A-45FE-8ADC-A11D6EF3917C}" type="slidenum">
              <a:rPr lang="en-US" sz="1500">
                <a:solidFill>
                  <a:srgbClr val="002955"/>
                </a:solidFill>
                <a:latin typeface="UC Berkeley OS Sign"/>
                <a:ea typeface="MS PGothic" pitchFamily="34" charset="-128"/>
                <a:sym typeface="UC Berkeley OS Sign"/>
              </a:rPr>
              <a:pPr algn="ctr"/>
              <a:t>56</a:t>
            </a:fld>
            <a:endParaRPr lang="en-US" sz="1500" dirty="0">
              <a:solidFill>
                <a:srgbClr val="002955"/>
              </a:solidFill>
              <a:latin typeface="UC Berkeley OS Sign"/>
              <a:ea typeface="MS PGothic" pitchFamily="34" charset="-128"/>
              <a:sym typeface="UC Berkeley OS Sign"/>
            </a:endParaRPr>
          </a:p>
        </p:txBody>
      </p:sp>
      <p:pic>
        <p:nvPicPr>
          <p:cNvPr id="3" name="Picture 2">
            <a:extLst>
              <a:ext uri="{FF2B5EF4-FFF2-40B4-BE49-F238E27FC236}">
                <a16:creationId xmlns:a16="http://schemas.microsoft.com/office/drawing/2014/main" id="{3DC9B8D7-1887-46CA-974B-AA68EF9CAA8A}"/>
              </a:ext>
            </a:extLst>
          </p:cNvPr>
          <p:cNvPicPr>
            <a:picLocks noChangeAspect="1"/>
          </p:cNvPicPr>
          <p:nvPr/>
        </p:nvPicPr>
        <p:blipFill>
          <a:blip r:embed="rId3"/>
          <a:stretch>
            <a:fillRect/>
          </a:stretch>
        </p:blipFill>
        <p:spPr>
          <a:xfrm>
            <a:off x="694888" y="896656"/>
            <a:ext cx="4562912" cy="4655325"/>
          </a:xfrm>
          <a:prstGeom prst="rect">
            <a:avLst/>
          </a:prstGeom>
        </p:spPr>
      </p:pic>
      <p:sp>
        <p:nvSpPr>
          <p:cNvPr id="10" name="TextBox 9">
            <a:extLst>
              <a:ext uri="{FF2B5EF4-FFF2-40B4-BE49-F238E27FC236}">
                <a16:creationId xmlns:a16="http://schemas.microsoft.com/office/drawing/2014/main" id="{09AE50CB-2516-49E4-92D0-955BDF6AAA60}"/>
              </a:ext>
            </a:extLst>
          </p:cNvPr>
          <p:cNvSpPr txBox="1"/>
          <p:nvPr/>
        </p:nvSpPr>
        <p:spPr>
          <a:xfrm>
            <a:off x="5782112" y="962162"/>
            <a:ext cx="2819400" cy="4524315"/>
          </a:xfrm>
          <a:prstGeom prst="rect">
            <a:avLst/>
          </a:prstGeom>
          <a:noFill/>
        </p:spPr>
        <p:txBody>
          <a:bodyPr wrap="square">
            <a:spAutoFit/>
          </a:bodyPr>
          <a:lstStyle/>
          <a:p>
            <a:r>
              <a:rPr lang="en-US" sz="2400" dirty="0"/>
              <a:t>A Belgrade street that began as "Two White Doves" in 1872 was renamed Svetogorska in 1896, Bitoljska in 1922, for Georges Clemenceau in 1930, Svetogorska again in 1943, for Lola Ribar in 1946, and Svetogorska again in 1997</a:t>
            </a:r>
          </a:p>
        </p:txBody>
      </p:sp>
      <p:sp>
        <p:nvSpPr>
          <p:cNvPr id="7" name="TextBox 6">
            <a:extLst>
              <a:ext uri="{FF2B5EF4-FFF2-40B4-BE49-F238E27FC236}">
                <a16:creationId xmlns:a16="http://schemas.microsoft.com/office/drawing/2014/main" id="{5EB7E0FB-7487-4199-8757-6AE9FC6FB90C}"/>
              </a:ext>
            </a:extLst>
          </p:cNvPr>
          <p:cNvSpPr txBox="1"/>
          <p:nvPr/>
        </p:nvSpPr>
        <p:spPr>
          <a:xfrm>
            <a:off x="557868" y="5617487"/>
            <a:ext cx="8316879" cy="1200329"/>
          </a:xfrm>
          <a:prstGeom prst="rect">
            <a:avLst/>
          </a:prstGeom>
          <a:noFill/>
        </p:spPr>
        <p:txBody>
          <a:bodyPr wrap="square" rtlCol="0">
            <a:spAutoFit/>
          </a:bodyPr>
          <a:lstStyle/>
          <a:p>
            <a:r>
              <a:rPr lang="en-US" sz="2400" dirty="0"/>
              <a:t>See the sidebar “In Which Country Do You Live?” in TDO Section  4.5.2; the same Belgrade district has been part of 7 countries since 1921</a:t>
            </a:r>
          </a:p>
        </p:txBody>
      </p:sp>
    </p:spTree>
    <p:extLst>
      <p:ext uri="{BB962C8B-B14F-4D97-AF65-F5344CB8AC3E}">
        <p14:creationId xmlns:p14="http://schemas.microsoft.com/office/powerpoint/2010/main" val="1109227596"/>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F1488B7-44C5-4043-9C9B-61972BCA969F}"/>
              </a:ext>
            </a:extLst>
          </p:cNvPr>
          <p:cNvPicPr>
            <a:picLocks noGrp="1" noChangeAspect="1"/>
          </p:cNvPicPr>
          <p:nvPr>
            <p:ph idx="1"/>
          </p:nvPr>
        </p:nvPicPr>
        <p:blipFill>
          <a:blip r:embed="rId2"/>
          <a:stretch>
            <a:fillRect/>
          </a:stretch>
        </p:blipFill>
        <p:spPr>
          <a:xfrm>
            <a:off x="1219200" y="381000"/>
            <a:ext cx="4587354" cy="5871814"/>
          </a:xfrm>
          <a:prstGeom prst="rect">
            <a:avLst/>
          </a:prstGeom>
        </p:spPr>
      </p:pic>
      <p:sp>
        <p:nvSpPr>
          <p:cNvPr id="5" name="TextBox 4">
            <a:extLst>
              <a:ext uri="{FF2B5EF4-FFF2-40B4-BE49-F238E27FC236}">
                <a16:creationId xmlns:a16="http://schemas.microsoft.com/office/drawing/2014/main" id="{D04F6C56-3B4A-44AE-B475-009D15790E9B}"/>
              </a:ext>
            </a:extLst>
          </p:cNvPr>
          <p:cNvSpPr txBox="1"/>
          <p:nvPr/>
        </p:nvSpPr>
        <p:spPr>
          <a:xfrm>
            <a:off x="6400800" y="1447800"/>
            <a:ext cx="2209800" cy="2677656"/>
          </a:xfrm>
          <a:prstGeom prst="rect">
            <a:avLst/>
          </a:prstGeom>
          <a:noFill/>
        </p:spPr>
        <p:txBody>
          <a:bodyPr wrap="square" rtlCol="0">
            <a:spAutoFit/>
          </a:bodyPr>
          <a:lstStyle/>
          <a:p>
            <a:r>
              <a:rPr lang="en-US" sz="2800" b="1" dirty="0"/>
              <a:t>India changes colonial city and state names to erase British names</a:t>
            </a:r>
          </a:p>
        </p:txBody>
      </p:sp>
    </p:spTree>
    <p:extLst>
      <p:ext uri="{BB962C8B-B14F-4D97-AF65-F5344CB8AC3E}">
        <p14:creationId xmlns:p14="http://schemas.microsoft.com/office/powerpoint/2010/main" val="4734352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72D811-A809-40DE-8952-6C9592E13686}"/>
              </a:ext>
            </a:extLst>
          </p:cNvPr>
          <p:cNvPicPr>
            <a:picLocks noChangeAspect="1"/>
          </p:cNvPicPr>
          <p:nvPr/>
        </p:nvPicPr>
        <p:blipFill>
          <a:blip r:embed="rId3"/>
          <a:stretch>
            <a:fillRect/>
          </a:stretch>
        </p:blipFill>
        <p:spPr>
          <a:xfrm>
            <a:off x="1411760" y="1092428"/>
            <a:ext cx="2866115" cy="2785558"/>
          </a:xfrm>
          <a:prstGeom prst="rect">
            <a:avLst/>
          </a:prstGeom>
        </p:spPr>
      </p:pic>
      <p:pic>
        <p:nvPicPr>
          <p:cNvPr id="2" name="Picture 1">
            <a:extLst>
              <a:ext uri="{FF2B5EF4-FFF2-40B4-BE49-F238E27FC236}">
                <a16:creationId xmlns:a16="http://schemas.microsoft.com/office/drawing/2014/main" id="{D3D77BB4-90EB-4776-9B7A-363EA93BEF4A}"/>
              </a:ext>
            </a:extLst>
          </p:cNvPr>
          <p:cNvPicPr>
            <a:picLocks noChangeAspect="1"/>
          </p:cNvPicPr>
          <p:nvPr/>
        </p:nvPicPr>
        <p:blipFill>
          <a:blip r:embed="rId4"/>
          <a:stretch>
            <a:fillRect/>
          </a:stretch>
        </p:blipFill>
        <p:spPr>
          <a:xfrm>
            <a:off x="4867524" y="1093127"/>
            <a:ext cx="3337147" cy="2500447"/>
          </a:xfrm>
          <a:prstGeom prst="rect">
            <a:avLst/>
          </a:prstGeom>
        </p:spPr>
      </p:pic>
      <p:sp>
        <p:nvSpPr>
          <p:cNvPr id="4" name="Rectangle 1">
            <a:extLst>
              <a:ext uri="{FF2B5EF4-FFF2-40B4-BE49-F238E27FC236}">
                <a16:creationId xmlns:a16="http://schemas.microsoft.com/office/drawing/2014/main" id="{AE59B2B9-46AC-49F9-A0AC-1CC6E931CEC0}"/>
              </a:ext>
            </a:extLst>
          </p:cNvPr>
          <p:cNvSpPr txBox="1">
            <a:spLocks noChangeArrowheads="1"/>
          </p:cNvSpPr>
          <p:nvPr/>
        </p:nvSpPr>
        <p:spPr>
          <a:xfrm>
            <a:off x="521240" y="223706"/>
            <a:ext cx="7856040" cy="1190997"/>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2000"/>
              </a:lnSpc>
              <a:tabLst>
                <a:tab pos="660400" algn="l"/>
                <a:tab pos="1311275" algn="l"/>
                <a:tab pos="1973263" algn="l"/>
                <a:tab pos="2624138" algn="l"/>
                <a:tab pos="3284538" algn="l"/>
                <a:tab pos="3946525" algn="l"/>
                <a:tab pos="4597400" algn="l"/>
                <a:tab pos="5240338" algn="l"/>
                <a:tab pos="5910263" algn="l"/>
                <a:tab pos="6562725" algn="l"/>
                <a:tab pos="7232650" algn="l"/>
                <a:tab pos="7875588" algn="l"/>
              </a:tabLst>
            </a:pPr>
            <a:r>
              <a:rPr lang="en-US" sz="4000" b="1" dirty="0">
                <a:sym typeface="UC Berkeley OS Sign"/>
              </a:rPr>
              <a:t>Corporate Branding of Public Spaces</a:t>
            </a:r>
          </a:p>
        </p:txBody>
      </p:sp>
      <p:pic>
        <p:nvPicPr>
          <p:cNvPr id="8" name="Picture 7">
            <a:extLst>
              <a:ext uri="{FF2B5EF4-FFF2-40B4-BE49-F238E27FC236}">
                <a16:creationId xmlns:a16="http://schemas.microsoft.com/office/drawing/2014/main" id="{40E1AACF-B516-4EEB-9A4A-6D04324AB994}"/>
              </a:ext>
            </a:extLst>
          </p:cNvPr>
          <p:cNvPicPr>
            <a:picLocks noChangeAspect="1"/>
          </p:cNvPicPr>
          <p:nvPr/>
        </p:nvPicPr>
        <p:blipFill>
          <a:blip r:embed="rId5"/>
          <a:stretch>
            <a:fillRect/>
          </a:stretch>
        </p:blipFill>
        <p:spPr>
          <a:xfrm>
            <a:off x="4624645" y="4114800"/>
            <a:ext cx="3968054" cy="2351757"/>
          </a:xfrm>
          <a:prstGeom prst="rect">
            <a:avLst/>
          </a:prstGeom>
        </p:spPr>
      </p:pic>
      <p:sp>
        <p:nvSpPr>
          <p:cNvPr id="9" name="TextBox 8">
            <a:extLst>
              <a:ext uri="{FF2B5EF4-FFF2-40B4-BE49-F238E27FC236}">
                <a16:creationId xmlns:a16="http://schemas.microsoft.com/office/drawing/2014/main" id="{CC743015-038A-4E65-A9BA-5D3D2423AB2D}"/>
              </a:ext>
            </a:extLst>
          </p:cNvPr>
          <p:cNvSpPr txBox="1"/>
          <p:nvPr/>
        </p:nvSpPr>
        <p:spPr>
          <a:xfrm>
            <a:off x="925075" y="4321182"/>
            <a:ext cx="3352800" cy="1938992"/>
          </a:xfrm>
          <a:prstGeom prst="rect">
            <a:avLst/>
          </a:prstGeom>
          <a:noFill/>
        </p:spPr>
        <p:txBody>
          <a:bodyPr wrap="square" rtlCol="0">
            <a:spAutoFit/>
          </a:bodyPr>
          <a:lstStyle/>
          <a:p>
            <a:r>
              <a:rPr lang="en-US" sz="2400" dirty="0"/>
              <a:t>20-year deal in 2017 to name the Toronto arena where the Maple Leafs and Raptors play cost Scotiabank </a:t>
            </a:r>
            <a:r>
              <a:rPr lang="en-US" sz="2400" b="1" dirty="0">
                <a:solidFill>
                  <a:srgbClr val="FF0000"/>
                </a:solidFill>
              </a:rPr>
              <a:t>$800M CAD</a:t>
            </a:r>
          </a:p>
        </p:txBody>
      </p:sp>
    </p:spTree>
    <p:extLst>
      <p:ext uri="{BB962C8B-B14F-4D97-AF65-F5344CB8AC3E}">
        <p14:creationId xmlns:p14="http://schemas.microsoft.com/office/powerpoint/2010/main" val="36255991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
          <p:cNvSpPr>
            <a:spLocks noGrp="1" noChangeArrowheads="1"/>
          </p:cNvSpPr>
          <p:nvPr>
            <p:ph type="title"/>
          </p:nvPr>
        </p:nvSpPr>
        <p:spPr>
          <a:xfrm>
            <a:off x="1219200" y="-76200"/>
            <a:ext cx="6096000" cy="1190997"/>
          </a:xfrm>
        </p:spPr>
        <p:txBody>
          <a:bodyPr>
            <a:normAutofit fontScale="90000"/>
          </a:bodyPr>
          <a:lstStyle/>
          <a:p>
            <a:pPr>
              <a:lnSpc>
                <a:spcPct val="92000"/>
              </a:lnSpc>
              <a:tabLst>
                <a:tab pos="660400" algn="l"/>
                <a:tab pos="1311275" algn="l"/>
                <a:tab pos="1973263" algn="l"/>
                <a:tab pos="2624138" algn="l"/>
                <a:tab pos="3284538" algn="l"/>
                <a:tab pos="3946525" algn="l"/>
                <a:tab pos="4597400" algn="l"/>
                <a:tab pos="5240338" algn="l"/>
                <a:tab pos="5910263" algn="l"/>
                <a:tab pos="6562725" algn="l"/>
                <a:tab pos="7232650" algn="l"/>
                <a:tab pos="7875588" algn="l"/>
              </a:tabLst>
            </a:pPr>
            <a:r>
              <a:rPr lang="en-US" sz="4000" b="1" dirty="0">
                <a:sym typeface="UC Berkeley OS Sign"/>
              </a:rPr>
              <a:t>Renaming to Assert Influence</a:t>
            </a:r>
          </a:p>
        </p:txBody>
      </p:sp>
      <p:sp>
        <p:nvSpPr>
          <p:cNvPr id="30723"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0517E3FE-7F1A-45FE-8ADC-A11D6EF3917C}" type="slidenum">
              <a:rPr lang="en-US" sz="1500">
                <a:solidFill>
                  <a:srgbClr val="002955"/>
                </a:solidFill>
                <a:latin typeface="UC Berkeley OS Sign"/>
                <a:ea typeface="MS PGothic" pitchFamily="34" charset="-128"/>
                <a:sym typeface="UC Berkeley OS Sign"/>
              </a:rPr>
              <a:pPr algn="ctr"/>
              <a:t>59</a:t>
            </a:fld>
            <a:endParaRPr lang="en-US" sz="1500" dirty="0">
              <a:solidFill>
                <a:srgbClr val="002955"/>
              </a:solidFill>
              <a:latin typeface="UC Berkeley OS Sign"/>
              <a:ea typeface="MS PGothic" pitchFamily="34" charset="-128"/>
              <a:sym typeface="UC Berkeley OS Sign"/>
            </a:endParaRPr>
          </a:p>
        </p:txBody>
      </p:sp>
      <p:sp>
        <p:nvSpPr>
          <p:cNvPr id="7" name="TextBox 6">
            <a:extLst>
              <a:ext uri="{FF2B5EF4-FFF2-40B4-BE49-F238E27FC236}">
                <a16:creationId xmlns:a16="http://schemas.microsoft.com/office/drawing/2014/main" id="{5EB7E0FB-7487-4199-8757-6AE9FC6FB90C}"/>
              </a:ext>
            </a:extLst>
          </p:cNvPr>
          <p:cNvSpPr txBox="1"/>
          <p:nvPr/>
        </p:nvSpPr>
        <p:spPr>
          <a:xfrm>
            <a:off x="609600" y="820425"/>
            <a:ext cx="6452532" cy="523220"/>
          </a:xfrm>
          <a:prstGeom prst="rect">
            <a:avLst/>
          </a:prstGeom>
          <a:noFill/>
        </p:spPr>
        <p:txBody>
          <a:bodyPr wrap="square" rtlCol="0">
            <a:spAutoFit/>
          </a:bodyPr>
          <a:lstStyle/>
          <a:p>
            <a:r>
              <a:rPr lang="en-US" sz="2800" dirty="0"/>
              <a:t>Wikipedia:  “Sea of Japan Naming Dispute”</a:t>
            </a:r>
          </a:p>
        </p:txBody>
      </p:sp>
      <p:pic>
        <p:nvPicPr>
          <p:cNvPr id="4" name="Picture 3">
            <a:extLst>
              <a:ext uri="{FF2B5EF4-FFF2-40B4-BE49-F238E27FC236}">
                <a16:creationId xmlns:a16="http://schemas.microsoft.com/office/drawing/2014/main" id="{6974CCAC-992F-4FD3-8C10-0D27B101F006}"/>
              </a:ext>
            </a:extLst>
          </p:cNvPr>
          <p:cNvPicPr>
            <a:picLocks noChangeAspect="1"/>
          </p:cNvPicPr>
          <p:nvPr/>
        </p:nvPicPr>
        <p:blipFill>
          <a:blip r:embed="rId3"/>
          <a:stretch>
            <a:fillRect/>
          </a:stretch>
        </p:blipFill>
        <p:spPr>
          <a:xfrm>
            <a:off x="838200" y="1449384"/>
            <a:ext cx="4905375" cy="4010025"/>
          </a:xfrm>
          <a:prstGeom prst="rect">
            <a:avLst/>
          </a:prstGeom>
        </p:spPr>
      </p:pic>
      <p:sp>
        <p:nvSpPr>
          <p:cNvPr id="8" name="Rectangle 3">
            <a:extLst>
              <a:ext uri="{FF2B5EF4-FFF2-40B4-BE49-F238E27FC236}">
                <a16:creationId xmlns:a16="http://schemas.microsoft.com/office/drawing/2014/main" id="{656AB32D-4FE5-4B00-B307-27E9549503D6}"/>
              </a:ext>
            </a:extLst>
          </p:cNvPr>
          <p:cNvSpPr>
            <a:spLocks noChangeArrowheads="1"/>
          </p:cNvSpPr>
          <p:nvPr/>
        </p:nvSpPr>
        <p:spPr bwMode="auto">
          <a:xfrm rot="10800000" flipV="1">
            <a:off x="5896869" y="1582928"/>
            <a:ext cx="2918966"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Arial" panose="020B0604020202020204" pitchFamily="34" charset="0"/>
              </a:rPr>
              <a:t>Wha</a:t>
            </a:r>
            <a:r>
              <a:rPr lang="en-US" altLang="en-US" sz="2400" dirty="0">
                <a:latin typeface="Arial" panose="020B0604020202020204" pitchFamily="34" charset="0"/>
              </a:rPr>
              <a:t>t is the </a:t>
            </a:r>
            <a:r>
              <a:rPr kumimoji="0" lang="en-US" altLang="en-US" sz="2400" b="0" i="0" u="none" strike="noStrike" cap="none" normalizeH="0" baseline="0" dirty="0">
                <a:ln>
                  <a:noFill/>
                </a:ln>
                <a:solidFill>
                  <a:schemeClr val="tx1"/>
                </a:solidFill>
                <a:effectLst/>
                <a:latin typeface="Arial" panose="020B0604020202020204" pitchFamily="34" charset="0"/>
              </a:rPr>
              <a:t>authoritative name of the body of water marked with a "?".</a:t>
            </a:r>
            <a:endParaRPr lang="en-US" altLang="en-US" sz="24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latin typeface="Arial" panose="020B0604020202020204" pitchFamily="34" charset="0"/>
              </a:rPr>
              <a:t>Japan's preference:</a:t>
            </a:r>
            <a:r>
              <a:rPr kumimoji="0" lang="en-US" altLang="en-US" sz="2400" b="0" i="0" u="none" strike="noStrike" cap="none" normalizeH="0" baseline="0" dirty="0">
                <a:ln>
                  <a:noFill/>
                </a:ln>
                <a:solidFill>
                  <a:schemeClr val="tx1"/>
                </a:solidFill>
                <a:effectLst/>
                <a:latin typeface="Arial" panose="020B0604020202020204" pitchFamily="34" charset="0"/>
              </a:rPr>
              <a:t> Sea of Japan</a:t>
            </a:r>
            <a:br>
              <a:rPr kumimoji="0" lang="en-US" altLang="en-US" sz="2400" b="0" i="0" u="none" strike="noStrike" cap="none" normalizeH="0" baseline="0" dirty="0">
                <a:ln>
                  <a:noFill/>
                </a:ln>
                <a:solidFill>
                  <a:schemeClr val="tx1"/>
                </a:solidFill>
                <a:effectLst/>
                <a:latin typeface="Arial" panose="020B0604020202020204" pitchFamily="34" charset="0"/>
              </a:rPr>
            </a:br>
            <a:endParaRPr kumimoji="0" lang="en-US" altLang="en-US" sz="24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latin typeface="Arial" panose="020B0604020202020204" pitchFamily="34" charset="0"/>
              </a:rPr>
              <a:t>North Korea's preference:</a:t>
            </a:r>
            <a:r>
              <a:rPr kumimoji="0" lang="en-US" altLang="en-US" sz="2400" b="0" i="0" u="none" strike="noStrike" cap="none" normalizeH="0" baseline="0" dirty="0">
                <a:ln>
                  <a:noFill/>
                </a:ln>
                <a:solidFill>
                  <a:schemeClr val="tx1"/>
                </a:solidFill>
                <a:effectLst/>
                <a:latin typeface="Arial" panose="020B0604020202020204" pitchFamily="34" charset="0"/>
              </a:rPr>
              <a:t> Korean East Sea</a:t>
            </a:r>
            <a:br>
              <a:rPr kumimoji="0" lang="en-US" altLang="en-US" sz="2400" b="0" i="0" u="none" strike="noStrike" cap="none" normalizeH="0" baseline="0" dirty="0">
                <a:ln>
                  <a:noFill/>
                </a:ln>
                <a:solidFill>
                  <a:schemeClr val="tx1"/>
                </a:solidFill>
                <a:effectLst/>
                <a:latin typeface="Arial" panose="020B0604020202020204" pitchFamily="34" charset="0"/>
              </a:rPr>
            </a:b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
        <p:nvSpPr>
          <p:cNvPr id="9" name="TextBox 8">
            <a:extLst>
              <a:ext uri="{FF2B5EF4-FFF2-40B4-BE49-F238E27FC236}">
                <a16:creationId xmlns:a16="http://schemas.microsoft.com/office/drawing/2014/main" id="{4AD56619-0D45-4C99-9942-F211F16F4036}"/>
              </a:ext>
            </a:extLst>
          </p:cNvPr>
          <p:cNvSpPr txBox="1"/>
          <p:nvPr/>
        </p:nvSpPr>
        <p:spPr>
          <a:xfrm>
            <a:off x="745222" y="5626703"/>
            <a:ext cx="4495800" cy="830997"/>
          </a:xfrm>
          <a:prstGeom prst="rect">
            <a:avLst/>
          </a:prstGeom>
          <a:noFill/>
        </p:spPr>
        <p:txBody>
          <a:bodyPr wrap="square" rtlCol="0">
            <a:spAutoFit/>
          </a:bodyPr>
          <a:lstStyle/>
          <a:p>
            <a:r>
              <a:rPr lang="en-US" altLang="en-US" sz="2400" b="1" dirty="0">
                <a:latin typeface="Arial" panose="020B0604020202020204" pitchFamily="34" charset="0"/>
              </a:rPr>
              <a:t>South Korea's preference: </a:t>
            </a:r>
            <a:r>
              <a:rPr lang="en-US" altLang="en-US" sz="2400" dirty="0">
                <a:latin typeface="Arial" panose="020B0604020202020204" pitchFamily="34" charset="0"/>
              </a:rPr>
              <a:t>East Sea</a:t>
            </a:r>
            <a:endParaRPr lang="en-US" sz="2400" dirty="0">
              <a:latin typeface="Arial" panose="020B0604020202020204" pitchFamily="34" charset="0"/>
            </a:endParaRPr>
          </a:p>
        </p:txBody>
      </p:sp>
    </p:spTree>
    <p:extLst>
      <p:ext uri="{BB962C8B-B14F-4D97-AF65-F5344CB8AC3E}">
        <p14:creationId xmlns:p14="http://schemas.microsoft.com/office/powerpoint/2010/main" val="178534747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457200" y="53340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What is a Name?</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6</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553641" y="2035969"/>
            <a:ext cx="8036719" cy="2043923"/>
          </a:xfrm>
          <a:prstGeom prst="rect">
            <a:avLst/>
          </a:prstGeom>
          <a:noFill/>
          <a:ln w="9525">
            <a:noFill/>
            <a:miter lim="800000"/>
            <a:headEnd/>
            <a:tailEnd/>
          </a:ln>
        </p:spPr>
        <p:txBody>
          <a:bodyPr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 Most resource names do not convey properties of the resource</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 If a name is used to refer to some thing and is unique in some context it is an IDENTIFIER</a:t>
            </a:r>
          </a:p>
        </p:txBody>
      </p:sp>
    </p:spTree>
    <p:extLst>
      <p:ext uri="{BB962C8B-B14F-4D97-AF65-F5344CB8AC3E}">
        <p14:creationId xmlns:p14="http://schemas.microsoft.com/office/powerpoint/2010/main" val="651360975"/>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0B8414-4C52-408B-A32C-0A332152FCF2}"/>
              </a:ext>
            </a:extLst>
          </p:cNvPr>
          <p:cNvPicPr>
            <a:picLocks noChangeAspect="1"/>
          </p:cNvPicPr>
          <p:nvPr/>
        </p:nvPicPr>
        <p:blipFill>
          <a:blip r:embed="rId3"/>
          <a:stretch>
            <a:fillRect/>
          </a:stretch>
        </p:blipFill>
        <p:spPr>
          <a:xfrm>
            <a:off x="609600" y="1676400"/>
            <a:ext cx="5301872" cy="4045632"/>
          </a:xfrm>
          <a:prstGeom prst="rect">
            <a:avLst/>
          </a:prstGeom>
        </p:spPr>
      </p:pic>
      <p:sp>
        <p:nvSpPr>
          <p:cNvPr id="4" name="Rectangle 1">
            <a:extLst>
              <a:ext uri="{FF2B5EF4-FFF2-40B4-BE49-F238E27FC236}">
                <a16:creationId xmlns:a16="http://schemas.microsoft.com/office/drawing/2014/main" id="{BE289539-78DE-43E8-A3A3-96D46301C3BA}"/>
              </a:ext>
            </a:extLst>
          </p:cNvPr>
          <p:cNvSpPr txBox="1">
            <a:spLocks noChangeArrowheads="1"/>
          </p:cNvSpPr>
          <p:nvPr/>
        </p:nvSpPr>
        <p:spPr>
          <a:xfrm>
            <a:off x="1142999" y="256803"/>
            <a:ext cx="6858000" cy="1190997"/>
          </a:xfrm>
          <a:prstGeom prst="rect">
            <a:avLst/>
          </a:prstGeom>
        </p:spPr>
        <p:txBody>
          <a:bodyP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2000"/>
              </a:lnSpc>
              <a:tabLst>
                <a:tab pos="660400" algn="l"/>
                <a:tab pos="1311275" algn="l"/>
                <a:tab pos="1973263" algn="l"/>
                <a:tab pos="2624138" algn="l"/>
                <a:tab pos="3284538" algn="l"/>
                <a:tab pos="3946525" algn="l"/>
                <a:tab pos="4597400" algn="l"/>
                <a:tab pos="5240338" algn="l"/>
                <a:tab pos="5910263" algn="l"/>
                <a:tab pos="6562725" algn="l"/>
                <a:tab pos="7232650" algn="l"/>
                <a:tab pos="7875588" algn="l"/>
              </a:tabLst>
            </a:pPr>
            <a:r>
              <a:rPr lang="en-US" sz="4000" b="1" dirty="0">
                <a:sym typeface="UC Berkeley OS Sign"/>
              </a:rPr>
              <a:t>SF School Board</a:t>
            </a:r>
            <a:br>
              <a:rPr lang="en-US" sz="4000" b="1" dirty="0">
                <a:sym typeface="UC Berkeley OS Sign"/>
              </a:rPr>
            </a:br>
            <a:r>
              <a:rPr lang="en-US" sz="4000" b="1" dirty="0">
                <a:sym typeface="UC Berkeley OS Sign"/>
              </a:rPr>
              <a:t> Renaming Fiasco</a:t>
            </a:r>
          </a:p>
        </p:txBody>
      </p:sp>
      <p:sp>
        <p:nvSpPr>
          <p:cNvPr id="6" name="TextBox 5">
            <a:extLst>
              <a:ext uri="{FF2B5EF4-FFF2-40B4-BE49-F238E27FC236}">
                <a16:creationId xmlns:a16="http://schemas.microsoft.com/office/drawing/2014/main" id="{28AD1BFB-99A0-4A74-A04C-FF6C39270B7A}"/>
              </a:ext>
            </a:extLst>
          </p:cNvPr>
          <p:cNvSpPr txBox="1"/>
          <p:nvPr/>
        </p:nvSpPr>
        <p:spPr>
          <a:xfrm>
            <a:off x="6096000" y="1295400"/>
            <a:ext cx="2667001" cy="4585871"/>
          </a:xfrm>
          <a:prstGeom prst="rect">
            <a:avLst/>
          </a:prstGeom>
          <a:noFill/>
        </p:spPr>
        <p:txBody>
          <a:bodyPr wrap="square">
            <a:spAutoFit/>
          </a:bodyPr>
          <a:lstStyle/>
          <a:p>
            <a:pPr algn="l"/>
            <a:endParaRPr lang="en-US" sz="2000" b="0" i="0" u="none" strike="noStrike" baseline="0" dirty="0">
              <a:solidFill>
                <a:srgbClr val="000000"/>
              </a:solidFill>
              <a:latin typeface="Times New Roman" panose="02020603050405020304" pitchFamily="18" charset="0"/>
            </a:endParaRPr>
          </a:p>
          <a:p>
            <a:r>
              <a:rPr lang="en-US" sz="2000" b="0" i="0" u="none" strike="noStrike" baseline="0" dirty="0">
                <a:solidFill>
                  <a:srgbClr val="000000"/>
                </a:solidFill>
              </a:rPr>
              <a:t> </a:t>
            </a:r>
            <a:r>
              <a:rPr lang="en-US" sz="1800" b="0" i="0" u="none" strike="noStrike" baseline="0" dirty="0">
                <a:solidFill>
                  <a:srgbClr val="000000"/>
                </a:solidFill>
              </a:rPr>
              <a:t>In January 2021, the San Francisco school board announced that 44 public schools that “honored racists and sexists” must be renamed. The people that do not meet the board’s standards include Abraham Lincoln, George Washington, Thomas Jefferson, Theodore Roosevelt, John Muir, Robert Louis Stevenson, Paul Revere, and Dianne Feinstein </a:t>
            </a:r>
            <a:endParaRPr lang="en-US" dirty="0"/>
          </a:p>
        </p:txBody>
      </p:sp>
      <p:sp>
        <p:nvSpPr>
          <p:cNvPr id="7" name="TextBox 6">
            <a:extLst>
              <a:ext uri="{FF2B5EF4-FFF2-40B4-BE49-F238E27FC236}">
                <a16:creationId xmlns:a16="http://schemas.microsoft.com/office/drawing/2014/main" id="{68E5EB16-A42C-4B43-B9D4-C02E807AD2BF}"/>
              </a:ext>
            </a:extLst>
          </p:cNvPr>
          <p:cNvSpPr txBox="1"/>
          <p:nvPr/>
        </p:nvSpPr>
        <p:spPr>
          <a:xfrm>
            <a:off x="304800" y="6096000"/>
            <a:ext cx="6096000" cy="646331"/>
          </a:xfrm>
          <a:prstGeom prst="rect">
            <a:avLst/>
          </a:prstGeom>
          <a:noFill/>
        </p:spPr>
        <p:txBody>
          <a:bodyPr wrap="square" rtlCol="0">
            <a:spAutoFit/>
          </a:bodyPr>
          <a:lstStyle/>
          <a:p>
            <a:r>
              <a:rPr lang="en-US" dirty="0"/>
              <a:t>In April 2021, after intense local / national  / international criticism, the Board suspended the renaming plan</a:t>
            </a:r>
          </a:p>
        </p:txBody>
      </p:sp>
    </p:spTree>
    <p:extLst>
      <p:ext uri="{BB962C8B-B14F-4D97-AF65-F5344CB8AC3E}">
        <p14:creationId xmlns:p14="http://schemas.microsoft.com/office/powerpoint/2010/main" val="34615168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E80C91E-F305-4344-91E3-4AC1DD2B6585}"/>
              </a:ext>
            </a:extLst>
          </p:cNvPr>
          <p:cNvSpPr/>
          <p:nvPr/>
        </p:nvSpPr>
        <p:spPr>
          <a:xfrm>
            <a:off x="609600" y="274638"/>
            <a:ext cx="7848600" cy="589756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A5D617-C2E4-40F9-8849-4D63EDA349AA}"/>
              </a:ext>
            </a:extLst>
          </p:cNvPr>
          <p:cNvSpPr>
            <a:spLocks noGrp="1"/>
          </p:cNvSpPr>
          <p:nvPr>
            <p:ph type="title"/>
          </p:nvPr>
        </p:nvSpPr>
        <p:spPr/>
        <p:txBody>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olidFill>
                  <a:srgbClr val="FF0000"/>
                </a:solidFill>
              </a:rPr>
              <a:t>STOP AND THINK</a:t>
            </a:r>
          </a:p>
        </p:txBody>
      </p:sp>
      <p:sp>
        <p:nvSpPr>
          <p:cNvPr id="3" name="Content Placeholder 2">
            <a:extLst>
              <a:ext uri="{FF2B5EF4-FFF2-40B4-BE49-F238E27FC236}">
                <a16:creationId xmlns:a16="http://schemas.microsoft.com/office/drawing/2014/main" id="{FCBD7DED-49BD-41D7-AC71-48C8E20582CE}"/>
              </a:ext>
            </a:extLst>
          </p:cNvPr>
          <p:cNvSpPr>
            <a:spLocks noGrp="1"/>
          </p:cNvSpPr>
          <p:nvPr>
            <p:ph idx="1"/>
          </p:nvPr>
        </p:nvSpPr>
        <p:spPr>
          <a:xfrm>
            <a:off x="838200" y="1413345"/>
            <a:ext cx="7696200" cy="4525963"/>
          </a:xfrm>
        </p:spPr>
        <p:txBody>
          <a:bodyPr>
            <a:normAutofit fontScale="92500" lnSpcReduction="10000"/>
          </a:bodyPr>
          <a:lstStyle/>
          <a:p>
            <a:r>
              <a:rPr lang="en-US" sz="3600" dirty="0"/>
              <a:t>What mistakes did the San Francisco School Board make with this renaming plan?</a:t>
            </a:r>
          </a:p>
          <a:p>
            <a:r>
              <a:rPr lang="en-US" sz="3600" dirty="0"/>
              <a:t>What process or principles should be followed to ensure that renaming can be accomplished or prevented, depending on what makes sense…</a:t>
            </a:r>
          </a:p>
          <a:p>
            <a:r>
              <a:rPr lang="en-US" sz="3600" dirty="0"/>
              <a:t>But who should devise the process or principles… and what makes sense?</a:t>
            </a:r>
          </a:p>
        </p:txBody>
      </p:sp>
    </p:spTree>
    <p:extLst>
      <p:ext uri="{BB962C8B-B14F-4D97-AF65-F5344CB8AC3E}">
        <p14:creationId xmlns:p14="http://schemas.microsoft.com/office/powerpoint/2010/main" val="41041340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056EE9-36F7-4DD5-9213-B2D5AC6AC24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3273" y="1600200"/>
            <a:ext cx="5272773" cy="4548398"/>
          </a:xfrm>
          <a:prstGeom prst="rect">
            <a:avLst/>
          </a:prstGeom>
        </p:spPr>
      </p:pic>
      <p:sp>
        <p:nvSpPr>
          <p:cNvPr id="13" name="Rectangle 1">
            <a:extLst>
              <a:ext uri="{FF2B5EF4-FFF2-40B4-BE49-F238E27FC236}">
                <a16:creationId xmlns:a16="http://schemas.microsoft.com/office/drawing/2014/main" id="{FDBFAF62-65E5-4B4F-AE95-12BD5B2B98BD}"/>
              </a:ext>
            </a:extLst>
          </p:cNvPr>
          <p:cNvSpPr txBox="1">
            <a:spLocks noChangeArrowheads="1"/>
          </p:cNvSpPr>
          <p:nvPr/>
        </p:nvSpPr>
        <p:spPr>
          <a:xfrm>
            <a:off x="228960" y="151448"/>
            <a:ext cx="5795021" cy="1190997"/>
          </a:xfrm>
          <a:prstGeom prst="rect">
            <a:avLst/>
          </a:prstGeom>
        </p:spPr>
        <p:txBody>
          <a:bodyP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2000"/>
              </a:lnSpc>
              <a:tabLst>
                <a:tab pos="660400" algn="l"/>
                <a:tab pos="1311275" algn="l"/>
                <a:tab pos="1973263" algn="l"/>
                <a:tab pos="2624138" algn="l"/>
                <a:tab pos="3284538" algn="l"/>
                <a:tab pos="3946525" algn="l"/>
                <a:tab pos="4597400" algn="l"/>
                <a:tab pos="5240338" algn="l"/>
                <a:tab pos="5910263" algn="l"/>
                <a:tab pos="6562725" algn="l"/>
                <a:tab pos="7232650" algn="l"/>
                <a:tab pos="7875588" algn="l"/>
              </a:tabLst>
            </a:pPr>
            <a:r>
              <a:rPr lang="en-US" sz="4000" b="1" dirty="0">
                <a:sym typeface="UC Berkeley OS Sign"/>
              </a:rPr>
              <a:t>UC Berkeley</a:t>
            </a:r>
            <a:br>
              <a:rPr lang="en-US" sz="4000" b="1" dirty="0">
                <a:sym typeface="UC Berkeley OS Sign"/>
              </a:rPr>
            </a:br>
            <a:r>
              <a:rPr lang="en-US" sz="4000" b="1" dirty="0">
                <a:sym typeface="UC Berkeley OS Sign"/>
              </a:rPr>
              <a:t> Building Renaming</a:t>
            </a:r>
          </a:p>
        </p:txBody>
      </p:sp>
      <p:sp>
        <p:nvSpPr>
          <p:cNvPr id="2" name="TextBox 1">
            <a:extLst>
              <a:ext uri="{FF2B5EF4-FFF2-40B4-BE49-F238E27FC236}">
                <a16:creationId xmlns:a16="http://schemas.microsoft.com/office/drawing/2014/main" id="{37EC01FF-072D-4124-9C82-49116FAB4F3A}"/>
              </a:ext>
            </a:extLst>
          </p:cNvPr>
          <p:cNvSpPr txBox="1"/>
          <p:nvPr/>
        </p:nvSpPr>
        <p:spPr>
          <a:xfrm>
            <a:off x="6146127" y="1676400"/>
            <a:ext cx="2514600" cy="4154984"/>
          </a:xfrm>
          <a:prstGeom prst="rect">
            <a:avLst/>
          </a:prstGeom>
          <a:noFill/>
        </p:spPr>
        <p:txBody>
          <a:bodyPr wrap="square" rtlCol="0">
            <a:spAutoFit/>
          </a:bodyPr>
          <a:lstStyle/>
          <a:p>
            <a:r>
              <a:rPr lang="en-US" sz="2400" dirty="0">
                <a:hlinkClick r:id="rId4"/>
              </a:rPr>
              <a:t>https://chancellor.berkeley.edu/task-forces/building-name-review-committee</a:t>
            </a:r>
            <a:endParaRPr lang="en-US" sz="2400" dirty="0"/>
          </a:p>
          <a:p>
            <a:endParaRPr lang="en-US" sz="2400" dirty="0"/>
          </a:p>
          <a:p>
            <a:r>
              <a:rPr lang="en-US" sz="2400" dirty="0"/>
              <a:t>RED:  Renamed</a:t>
            </a:r>
          </a:p>
          <a:p>
            <a:endParaRPr lang="en-US" sz="2400" dirty="0"/>
          </a:p>
          <a:p>
            <a:r>
              <a:rPr lang="en-US" sz="2400" dirty="0"/>
              <a:t>YELLOW: Proposed Renaming</a:t>
            </a:r>
          </a:p>
        </p:txBody>
      </p:sp>
    </p:spTree>
    <p:extLst>
      <p:ext uri="{BB962C8B-B14F-4D97-AF65-F5344CB8AC3E}">
        <p14:creationId xmlns:p14="http://schemas.microsoft.com/office/powerpoint/2010/main" val="27008516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84C9D558-454C-4DDB-BB6A-BC2FF4A5DD4D}"/>
              </a:ext>
            </a:extLst>
          </p:cNvPr>
          <p:cNvPicPr>
            <a:picLocks noChangeAspect="1"/>
          </p:cNvPicPr>
          <p:nvPr/>
        </p:nvPicPr>
        <p:blipFill>
          <a:blip r:embed="rId3"/>
          <a:stretch>
            <a:fillRect/>
          </a:stretch>
        </p:blipFill>
        <p:spPr>
          <a:xfrm>
            <a:off x="6109176" y="2250441"/>
            <a:ext cx="2588543" cy="3278822"/>
          </a:xfrm>
          <a:prstGeom prst="rect">
            <a:avLst/>
          </a:prstGeom>
        </p:spPr>
      </p:pic>
      <p:pic>
        <p:nvPicPr>
          <p:cNvPr id="7" name="Picture 6">
            <a:extLst>
              <a:ext uri="{FF2B5EF4-FFF2-40B4-BE49-F238E27FC236}">
                <a16:creationId xmlns:a16="http://schemas.microsoft.com/office/drawing/2014/main" id="{F4D67624-B8B0-4F03-9658-302CFD3EAF65}"/>
              </a:ext>
            </a:extLst>
          </p:cNvPr>
          <p:cNvPicPr>
            <a:picLocks noChangeAspect="1"/>
          </p:cNvPicPr>
          <p:nvPr/>
        </p:nvPicPr>
        <p:blipFill>
          <a:blip r:embed="rId4"/>
          <a:stretch>
            <a:fillRect/>
          </a:stretch>
        </p:blipFill>
        <p:spPr>
          <a:xfrm>
            <a:off x="3053754" y="2153920"/>
            <a:ext cx="2971800" cy="3471863"/>
          </a:xfrm>
          <a:prstGeom prst="rect">
            <a:avLst/>
          </a:prstGeom>
        </p:spPr>
      </p:pic>
      <p:sp>
        <p:nvSpPr>
          <p:cNvPr id="9" name="Rectangle 1">
            <a:extLst>
              <a:ext uri="{FF2B5EF4-FFF2-40B4-BE49-F238E27FC236}">
                <a16:creationId xmlns:a16="http://schemas.microsoft.com/office/drawing/2014/main" id="{F2AF5B4F-67CA-4188-A937-A10E7C063D58}"/>
              </a:ext>
            </a:extLst>
          </p:cNvPr>
          <p:cNvSpPr txBox="1">
            <a:spLocks noChangeArrowheads="1"/>
          </p:cNvSpPr>
          <p:nvPr/>
        </p:nvSpPr>
        <p:spPr>
          <a:xfrm>
            <a:off x="152400" y="529722"/>
            <a:ext cx="8461649" cy="1190997"/>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2000"/>
              </a:lnSpc>
              <a:tabLst>
                <a:tab pos="660400" algn="l"/>
                <a:tab pos="1311275" algn="l"/>
                <a:tab pos="1973263" algn="l"/>
                <a:tab pos="2624138" algn="l"/>
                <a:tab pos="3284538" algn="l"/>
                <a:tab pos="3946525" algn="l"/>
                <a:tab pos="4597400" algn="l"/>
                <a:tab pos="5240338" algn="l"/>
                <a:tab pos="5910263" algn="l"/>
                <a:tab pos="6562725" algn="l"/>
                <a:tab pos="7232650" algn="l"/>
                <a:tab pos="7875588" algn="l"/>
              </a:tabLst>
            </a:pPr>
            <a:r>
              <a:rPr lang="en-US" sz="4000" b="1" dirty="0">
                <a:sym typeface="UC Berkeley OS Sign"/>
              </a:rPr>
              <a:t>The “Salish Sea” – a Complementary Name, Not a Replacement</a:t>
            </a:r>
          </a:p>
        </p:txBody>
      </p:sp>
      <p:sp>
        <p:nvSpPr>
          <p:cNvPr id="11" name="TextBox 10">
            <a:extLst>
              <a:ext uri="{FF2B5EF4-FFF2-40B4-BE49-F238E27FC236}">
                <a16:creationId xmlns:a16="http://schemas.microsoft.com/office/drawing/2014/main" id="{40B3AE90-CA85-45A9-A732-46E784228A86}"/>
              </a:ext>
            </a:extLst>
          </p:cNvPr>
          <p:cNvSpPr txBox="1"/>
          <p:nvPr/>
        </p:nvSpPr>
        <p:spPr>
          <a:xfrm>
            <a:off x="308249" y="2043191"/>
            <a:ext cx="2438400" cy="3693319"/>
          </a:xfrm>
          <a:prstGeom prst="rect">
            <a:avLst/>
          </a:prstGeom>
          <a:noFill/>
        </p:spPr>
        <p:txBody>
          <a:bodyPr wrap="square">
            <a:spAutoFit/>
          </a:bodyPr>
          <a:lstStyle/>
          <a:p>
            <a:r>
              <a:rPr lang="en-US" dirty="0"/>
              <a:t>The </a:t>
            </a:r>
            <a:r>
              <a:rPr lang="en-US" i="1" dirty="0"/>
              <a:t>Salish Sea</a:t>
            </a:r>
            <a:r>
              <a:rPr lang="en-US" dirty="0"/>
              <a:t> was proposed in 1988 as a name for the combined waters of </a:t>
            </a:r>
            <a:r>
              <a:rPr lang="en-US" i="1" dirty="0"/>
              <a:t>Georgia Strait</a:t>
            </a:r>
            <a:r>
              <a:rPr lang="en-US" dirty="0"/>
              <a:t>, </a:t>
            </a:r>
            <a:r>
              <a:rPr lang="en-US" i="1" dirty="0"/>
              <a:t>Puget Sound</a:t>
            </a:r>
            <a:r>
              <a:rPr lang="en-US" dirty="0"/>
              <a:t>, and </a:t>
            </a:r>
            <a:r>
              <a:rPr lang="en-US" i="1" dirty="0"/>
              <a:t>Strait of Juan de Fuca.</a:t>
            </a:r>
            <a:r>
              <a:rPr lang="en-US" dirty="0"/>
              <a:t>, The goal was to raise consciousness about taking care of the region's waters and ecosystems and to honor the indigenous people of the region. </a:t>
            </a:r>
          </a:p>
        </p:txBody>
      </p:sp>
    </p:spTree>
    <p:extLst>
      <p:ext uri="{BB962C8B-B14F-4D97-AF65-F5344CB8AC3E}">
        <p14:creationId xmlns:p14="http://schemas.microsoft.com/office/powerpoint/2010/main" val="14784684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829782" y="40184"/>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Issues with Names and Naming – 1 </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7</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346658" y="1066800"/>
            <a:ext cx="8036719" cy="4862772"/>
          </a:xfrm>
          <a:prstGeom prst="rect">
            <a:avLst/>
          </a:prstGeom>
          <a:noFill/>
          <a:ln w="9525">
            <a:noFill/>
            <a:miter lim="800000"/>
            <a:headEnd/>
            <a:tailEnd/>
          </a:ln>
        </p:spPr>
        <p:txBody>
          <a:bodyPr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A specific resource or type or resource can often have multiple SYNONYMS or ALIASES</a:t>
            </a:r>
          </a:p>
          <a:p>
            <a:pPr marL="6179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 </a:t>
            </a:r>
            <a:r>
              <a:rPr lang="en-US" sz="2800" dirty="0"/>
              <a:t>box, carton</a:t>
            </a:r>
          </a:p>
          <a:p>
            <a:pPr marL="6179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Bob Glushko, Robert J. Glushko, Dr. Bob</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Different things can sometimes have the same names --  these are HOMOGRAPHS or POLYSEMES</a:t>
            </a:r>
          </a:p>
          <a:p>
            <a:pPr marL="6179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Bank (money sense), bank (river sense)</a:t>
            </a:r>
          </a:p>
          <a:p>
            <a:pPr marL="6179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John Smith, </a:t>
            </a:r>
            <a:r>
              <a:rPr lang="ja-JP" altLang="en-US" sz="3200" dirty="0"/>
              <a:t>张伟</a:t>
            </a:r>
            <a:r>
              <a:rPr lang="en-US" altLang="ja-JP" sz="3200" dirty="0"/>
              <a:t>(</a:t>
            </a:r>
            <a:r>
              <a:rPr lang="en-US" sz="3200" dirty="0"/>
              <a:t>Zhang Wei) </a:t>
            </a:r>
          </a:p>
        </p:txBody>
      </p:sp>
    </p:spTree>
    <p:extLst>
      <p:ext uri="{BB962C8B-B14F-4D97-AF65-F5344CB8AC3E}">
        <p14:creationId xmlns:p14="http://schemas.microsoft.com/office/powerpoint/2010/main" val="359544664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4770120" y="1981200"/>
            <a:ext cx="3931920" cy="3549484"/>
          </a:xfrm>
          <a:prstGeom prst="rect">
            <a:avLst/>
          </a:prstGeom>
        </p:spPr>
      </p:pic>
      <p:sp>
        <p:nvSpPr>
          <p:cNvPr id="5" name="Title 1"/>
          <p:cNvSpPr>
            <a:spLocks noGrp="1"/>
          </p:cNvSpPr>
          <p:nvPr>
            <p:ph type="title"/>
          </p:nvPr>
        </p:nvSpPr>
        <p:spPr>
          <a:xfrm>
            <a:off x="457200" y="152400"/>
            <a:ext cx="8229600" cy="1143000"/>
          </a:xfrm>
        </p:spPr>
        <p:txBody>
          <a:bodyPr>
            <a:normAutofit fontScale="90000"/>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b="1" dirty="0">
                <a:sym typeface="UC Berkeley OS Sign"/>
              </a:rPr>
              <a:t>Synonyms: What Name</a:t>
            </a:r>
            <a:br>
              <a:rPr lang="en-US" b="1" dirty="0">
                <a:sym typeface="UC Berkeley OS Sign"/>
              </a:rPr>
            </a:br>
            <a:r>
              <a:rPr lang="en-US" b="1" dirty="0">
                <a:sym typeface="UC Berkeley OS Sign"/>
              </a:rPr>
              <a:t> Did You Give Me?</a:t>
            </a:r>
          </a:p>
        </p:txBody>
      </p:sp>
      <p:sp>
        <p:nvSpPr>
          <p:cNvPr id="3" name="Rectangle 1">
            <a:extLst>
              <a:ext uri="{FF2B5EF4-FFF2-40B4-BE49-F238E27FC236}">
                <a16:creationId xmlns:a16="http://schemas.microsoft.com/office/drawing/2014/main" id="{606A4554-DBEB-4D0B-A289-EE9704D972C5}"/>
              </a:ext>
            </a:extLst>
          </p:cNvPr>
          <p:cNvSpPr>
            <a:spLocks noChangeArrowheads="1"/>
          </p:cNvSpPr>
          <p:nvPr/>
        </p:nvSpPr>
        <p:spPr bwMode="auto">
          <a:xfrm>
            <a:off x="457200" y="4945909"/>
            <a:ext cx="291490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3200" b="0" i="0" u="none" strike="noStrike" cap="none" normalizeH="0" baseline="0" dirty="0">
                <a:ln>
                  <a:noFill/>
                </a:ln>
                <a:solidFill>
                  <a:schemeClr val="tx1"/>
                </a:solidFill>
                <a:effectLst/>
                <a:latin typeface="Arial Unicode MS"/>
              </a:rPr>
              <a:t>杯子</a:t>
            </a:r>
            <a:endParaRPr kumimoji="0" lang="zh-CN" altLang="en-US" sz="3200" b="0" i="0" u="none" strike="noStrike" cap="none" normalizeH="0" baseline="0" dirty="0">
              <a:ln>
                <a:noFill/>
              </a:ln>
              <a:solidFill>
                <a:schemeClr val="tx1"/>
              </a:solidFill>
              <a:effectLst/>
              <a:latin typeface="Arial" panose="020B0604020202020204" pitchFamily="34" charset="0"/>
            </a:endParaRPr>
          </a:p>
        </p:txBody>
      </p:sp>
      <p:sp>
        <p:nvSpPr>
          <p:cNvPr id="8" name="TextBox 7">
            <a:extLst>
              <a:ext uri="{FF2B5EF4-FFF2-40B4-BE49-F238E27FC236}">
                <a16:creationId xmlns:a16="http://schemas.microsoft.com/office/drawing/2014/main" id="{B51BC263-D91E-4129-ABB5-486FC045EE79}"/>
              </a:ext>
            </a:extLst>
          </p:cNvPr>
          <p:cNvSpPr txBox="1"/>
          <p:nvPr/>
        </p:nvSpPr>
        <p:spPr>
          <a:xfrm>
            <a:off x="469605" y="990600"/>
            <a:ext cx="4114800" cy="5186676"/>
          </a:xfrm>
          <a:prstGeom prst="rect">
            <a:avLst/>
          </a:prstGeom>
          <a:noFill/>
        </p:spPr>
        <p:txBody>
          <a:bodyPr wrap="square" rtlCol="0">
            <a:spAutoFit/>
          </a:bodyPr>
          <a:lstStyle/>
          <a:p>
            <a:pPr>
              <a:lnSpc>
                <a:spcPct val="150000"/>
              </a:lnSpc>
            </a:pPr>
            <a:r>
              <a:rPr lang="en-US" sz="3200" dirty="0"/>
              <a:t>Coffee</a:t>
            </a:r>
            <a:br>
              <a:rPr lang="en-US" sz="3200" dirty="0"/>
            </a:br>
            <a:r>
              <a:rPr lang="en-US" sz="3200" dirty="0"/>
              <a:t>Cup</a:t>
            </a:r>
          </a:p>
          <a:p>
            <a:pPr>
              <a:lnSpc>
                <a:spcPct val="150000"/>
              </a:lnSpc>
            </a:pPr>
            <a:r>
              <a:rPr lang="en-US" sz="3200" dirty="0"/>
              <a:t>Mug</a:t>
            </a:r>
          </a:p>
          <a:p>
            <a:pPr>
              <a:lnSpc>
                <a:spcPct val="150000"/>
              </a:lnSpc>
            </a:pPr>
            <a:r>
              <a:rPr lang="en-US" sz="3200" dirty="0"/>
              <a:t>Tasse (if you’re French)</a:t>
            </a:r>
          </a:p>
          <a:p>
            <a:pPr>
              <a:lnSpc>
                <a:spcPct val="150000"/>
              </a:lnSpc>
            </a:pPr>
            <a:r>
              <a:rPr lang="en-US" sz="3200" dirty="0"/>
              <a:t>Taza (if you’re Spanish)</a:t>
            </a:r>
          </a:p>
          <a:p>
            <a:pPr>
              <a:lnSpc>
                <a:spcPct val="150000"/>
              </a:lnSpc>
            </a:pPr>
            <a:endParaRPr lang="en-US" sz="3200" dirty="0"/>
          </a:p>
          <a:p>
            <a:pPr>
              <a:lnSpc>
                <a:spcPct val="150000"/>
              </a:lnSpc>
            </a:pPr>
            <a:r>
              <a:rPr lang="en-US" sz="3200" dirty="0"/>
              <a:t>(if you’re Chinese)</a:t>
            </a:r>
          </a:p>
        </p:txBody>
      </p:sp>
    </p:spTree>
    <p:extLst>
      <p:ext uri="{BB962C8B-B14F-4D97-AF65-F5344CB8AC3E}">
        <p14:creationId xmlns:p14="http://schemas.microsoft.com/office/powerpoint/2010/main" val="1292164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DB19B2-378E-45AB-9EB4-38E8948D190F}"/>
              </a:ext>
            </a:extLst>
          </p:cNvPr>
          <p:cNvSpPr/>
          <p:nvPr/>
        </p:nvSpPr>
        <p:spPr>
          <a:xfrm>
            <a:off x="685800" y="274638"/>
            <a:ext cx="7848600" cy="544036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A5D617-C2E4-40F9-8849-4D63EDA349AA}"/>
              </a:ext>
            </a:extLst>
          </p:cNvPr>
          <p:cNvSpPr>
            <a:spLocks noGrp="1"/>
          </p:cNvSpPr>
          <p:nvPr>
            <p:ph type="title"/>
          </p:nvPr>
        </p:nvSpPr>
        <p:spPr/>
        <p:txBody>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olidFill>
                  <a:srgbClr val="FF0000"/>
                </a:solidFill>
              </a:rPr>
              <a:t>Stop and Think</a:t>
            </a:r>
          </a:p>
        </p:txBody>
      </p:sp>
      <p:sp>
        <p:nvSpPr>
          <p:cNvPr id="3" name="Content Placeholder 2">
            <a:extLst>
              <a:ext uri="{FF2B5EF4-FFF2-40B4-BE49-F238E27FC236}">
                <a16:creationId xmlns:a16="http://schemas.microsoft.com/office/drawing/2014/main" id="{FCBD7DED-49BD-41D7-AC71-48C8E20582CE}"/>
              </a:ext>
            </a:extLst>
          </p:cNvPr>
          <p:cNvSpPr>
            <a:spLocks noGrp="1"/>
          </p:cNvSpPr>
          <p:nvPr>
            <p:ph idx="1"/>
          </p:nvPr>
        </p:nvSpPr>
        <p:spPr>
          <a:xfrm>
            <a:off x="1371600" y="1600200"/>
            <a:ext cx="6019800" cy="3283726"/>
          </a:xfrm>
        </p:spPr>
        <p:txBody>
          <a:bodyPr>
            <a:normAutofit/>
          </a:bodyPr>
          <a:lstStyle/>
          <a:p>
            <a:r>
              <a:rPr lang="en-US" sz="3600" b="1" dirty="0"/>
              <a:t>Why is homonymy/polysemy a more important concern in naming than synonymy when referring to resources?</a:t>
            </a:r>
          </a:p>
          <a:p>
            <a:endParaRPr lang="en-US" dirty="0"/>
          </a:p>
        </p:txBody>
      </p:sp>
    </p:spTree>
    <p:extLst>
      <p:ext uri="{BB962C8B-B14F-4D97-AF65-F5344CB8AC3E}">
        <p14:creationId xmlns:p14="http://schemas.microsoft.com/office/powerpoint/2010/main" val="10384819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3204</Words>
  <Application>Microsoft Office PowerPoint</Application>
  <PresentationFormat>On-screen Show (4:3)</PresentationFormat>
  <Paragraphs>381</Paragraphs>
  <Slides>63</Slides>
  <Notes>62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63</vt:i4>
      </vt:variant>
    </vt:vector>
  </HeadingPairs>
  <TitlesOfParts>
    <vt:vector size="71" baseType="lpstr">
      <vt:lpstr>Arial</vt:lpstr>
      <vt:lpstr>Arial Unicode MS</vt:lpstr>
      <vt:lpstr>Calibri</vt:lpstr>
      <vt:lpstr>GentiumBookBasic</vt:lpstr>
      <vt:lpstr>Times New Roman</vt:lpstr>
      <vt:lpstr>UC Berkeley OS Sign</vt:lpstr>
      <vt:lpstr>Wingdings</vt:lpstr>
      <vt:lpstr>Office Theme</vt:lpstr>
      <vt:lpstr>CogSci 150 “Sensemaking and Organizing” Spring 2022</vt:lpstr>
      <vt:lpstr>Plan for Today’s Lecture</vt:lpstr>
      <vt:lpstr>STOP AND THINK: Give Me A Name</vt:lpstr>
      <vt:lpstr>What is a Name?</vt:lpstr>
      <vt:lpstr>Stop and Think</vt:lpstr>
      <vt:lpstr>What is a Name?</vt:lpstr>
      <vt:lpstr>Issues with Names and Naming – 1 </vt:lpstr>
      <vt:lpstr>Synonyms: What Name  Did You Give Me?</vt:lpstr>
      <vt:lpstr>Stop and Think</vt:lpstr>
      <vt:lpstr>POLYSEMES:  Both are “Shipping Containers”</vt:lpstr>
      <vt:lpstr>The “Vocabulary Problem”</vt:lpstr>
      <vt:lpstr>Stop and Think</vt:lpstr>
      <vt:lpstr>Issues with Names and Naming – 2 </vt:lpstr>
      <vt:lpstr>Stop and Think</vt:lpstr>
      <vt:lpstr>“China Lucky Numbers” for Air Travel (Wikipedia)</vt:lpstr>
      <vt:lpstr>PowerPoint Presentation</vt:lpstr>
      <vt:lpstr>PowerPoint Presentation</vt:lpstr>
      <vt:lpstr>The Most Popular  Fast Food Chain in China </vt:lpstr>
      <vt:lpstr>Variant Forms of Names</vt:lpstr>
      <vt:lpstr>Different Forms of “Same”  Author Name</vt:lpstr>
      <vt:lpstr>Same Name for Different Authors</vt:lpstr>
      <vt:lpstr>PowerPoint Presentation</vt:lpstr>
      <vt:lpstr>Stop and Think</vt:lpstr>
      <vt:lpstr>Chinese Gooseberry -&gt; Kiwi Fruit</vt:lpstr>
      <vt:lpstr>Normative Forms of Names</vt:lpstr>
      <vt:lpstr>Authority Control</vt:lpstr>
      <vt:lpstr>Naming Laws</vt:lpstr>
      <vt:lpstr>Questions about Names</vt:lpstr>
      <vt:lpstr>Place Names – “Toponyms”</vt:lpstr>
      <vt:lpstr>Street Naming Principles – “Odonomy”</vt:lpstr>
      <vt:lpstr>Naming Problems for Places</vt:lpstr>
      <vt:lpstr>PowerPoint Presentation</vt:lpstr>
      <vt:lpstr>Authoritative Place Names </vt:lpstr>
      <vt:lpstr>The Name Matching Problem</vt:lpstr>
      <vt:lpstr>Stop and Think</vt:lpstr>
      <vt:lpstr>Identifiers - 1</vt:lpstr>
      <vt:lpstr>Stop and Think</vt:lpstr>
      <vt:lpstr>PowerPoint Presentation</vt:lpstr>
      <vt:lpstr>Identifiers - 2</vt:lpstr>
      <vt:lpstr>Identifiers - 3</vt:lpstr>
      <vt:lpstr>ISBN on Bar Code</vt:lpstr>
      <vt:lpstr>Location Identifiers</vt:lpstr>
      <vt:lpstr>Resources and Identity Over Time</vt:lpstr>
      <vt:lpstr>Persistence</vt:lpstr>
      <vt:lpstr>The Paradox of Theseus  (1900 years old) </vt:lpstr>
      <vt:lpstr>STOP AND THINK: Who Am I?</vt:lpstr>
      <vt:lpstr>Authenticity</vt:lpstr>
      <vt:lpstr>Authenticity in a  Digital Environment – 1 </vt:lpstr>
      <vt:lpstr>Authenticity in a  Digital Environment – 2 </vt:lpstr>
      <vt:lpstr>Provenance</vt:lpstr>
      <vt:lpstr>Effectivity</vt:lpstr>
      <vt:lpstr>Putting them all Together</vt:lpstr>
      <vt:lpstr>Place Names – “Toponyms”</vt:lpstr>
      <vt:lpstr>Renaming</vt:lpstr>
      <vt:lpstr>Renaming - When</vt:lpstr>
      <vt:lpstr>Renaming…over and over</vt:lpstr>
      <vt:lpstr>PowerPoint Presentation</vt:lpstr>
      <vt:lpstr>PowerPoint Presentation</vt:lpstr>
      <vt:lpstr>Renaming to Assert Influence</vt:lpstr>
      <vt:lpstr>PowerPoint Presentation</vt:lpstr>
      <vt:lpstr>STOP AND THINK</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2014-09-21T17:50:21Z</dcterms:created>
  <dcterms:modified xsi:type="dcterms:W3CDTF">2022-02-02T21:29:11Z</dcterms:modified>
</cp:coreProperties>
</file>