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93"/>
  </p:notesMasterIdLst>
  <p:sldIdLst>
    <p:sldId id="697" r:id="rId2"/>
    <p:sldId id="791" r:id="rId3"/>
    <p:sldId id="530" r:id="rId4"/>
    <p:sldId id="531" r:id="rId5"/>
    <p:sldId id="605" r:id="rId6"/>
    <p:sldId id="792" r:id="rId7"/>
    <p:sldId id="672" r:id="rId8"/>
    <p:sldId id="614" r:id="rId9"/>
    <p:sldId id="536" r:id="rId10"/>
    <p:sldId id="707" r:id="rId11"/>
    <p:sldId id="538" r:id="rId12"/>
    <p:sldId id="457" r:id="rId13"/>
    <p:sldId id="539" r:id="rId14"/>
    <p:sldId id="793" r:id="rId15"/>
    <p:sldId id="732" r:id="rId16"/>
    <p:sldId id="757" r:id="rId17"/>
    <p:sldId id="671" r:id="rId18"/>
    <p:sldId id="532" r:id="rId19"/>
    <p:sldId id="533" r:id="rId20"/>
    <p:sldId id="721" r:id="rId21"/>
    <p:sldId id="781" r:id="rId22"/>
    <p:sldId id="537" r:id="rId23"/>
    <p:sldId id="743" r:id="rId24"/>
    <p:sldId id="783" r:id="rId25"/>
    <p:sldId id="744" r:id="rId26"/>
    <p:sldId id="784" r:id="rId27"/>
    <p:sldId id="785" r:id="rId28"/>
    <p:sldId id="788" r:id="rId29"/>
    <p:sldId id="789" r:id="rId30"/>
    <p:sldId id="790" r:id="rId31"/>
    <p:sldId id="782" r:id="rId32"/>
    <p:sldId id="794" r:id="rId33"/>
    <p:sldId id="542" r:id="rId34"/>
    <p:sldId id="795" r:id="rId35"/>
    <p:sldId id="756" r:id="rId36"/>
    <p:sldId id="796" r:id="rId37"/>
    <p:sldId id="755" r:id="rId38"/>
    <p:sldId id="710" r:id="rId39"/>
    <p:sldId id="547" r:id="rId40"/>
    <p:sldId id="395" r:id="rId41"/>
    <p:sldId id="417" r:id="rId42"/>
    <p:sldId id="427" r:id="rId43"/>
    <p:sldId id="609" r:id="rId44"/>
    <p:sldId id="401" r:id="rId45"/>
    <p:sldId id="528" r:id="rId46"/>
    <p:sldId id="610" r:id="rId47"/>
    <p:sldId id="418" r:id="rId48"/>
    <p:sldId id="408" r:id="rId49"/>
    <p:sldId id="686" r:id="rId50"/>
    <p:sldId id="430" r:id="rId51"/>
    <p:sldId id="611" r:id="rId52"/>
    <p:sldId id="431" r:id="rId53"/>
    <p:sldId id="436" r:id="rId54"/>
    <p:sldId id="437" r:id="rId55"/>
    <p:sldId id="438" r:id="rId56"/>
    <p:sldId id="529" r:id="rId57"/>
    <p:sldId id="423" r:id="rId58"/>
    <p:sldId id="548" r:id="rId59"/>
    <p:sldId id="549" r:id="rId60"/>
    <p:sldId id="552" r:id="rId61"/>
    <p:sldId id="550" r:id="rId62"/>
    <p:sldId id="551" r:id="rId63"/>
    <p:sldId id="737" r:id="rId64"/>
    <p:sldId id="709" r:id="rId65"/>
    <p:sldId id="649" r:id="rId66"/>
    <p:sldId id="682" r:id="rId67"/>
    <p:sldId id="606" r:id="rId68"/>
    <p:sldId id="712" r:id="rId69"/>
    <p:sldId id="797" r:id="rId70"/>
    <p:sldId id="713" r:id="rId71"/>
    <p:sldId id="703" r:id="rId72"/>
    <p:sldId id="734" r:id="rId73"/>
    <p:sldId id="714" r:id="rId74"/>
    <p:sldId id="799" r:id="rId75"/>
    <p:sldId id="715" r:id="rId76"/>
    <p:sldId id="545" r:id="rId77"/>
    <p:sldId id="798" r:id="rId78"/>
    <p:sldId id="738" r:id="rId79"/>
    <p:sldId id="454" r:id="rId80"/>
    <p:sldId id="730" r:id="rId81"/>
    <p:sldId id="473" r:id="rId82"/>
    <p:sldId id="558" r:id="rId83"/>
    <p:sldId id="648" r:id="rId84"/>
    <p:sldId id="556" r:id="rId85"/>
    <p:sldId id="557" r:id="rId86"/>
    <p:sldId id="576" r:id="rId87"/>
    <p:sldId id="749" r:id="rId88"/>
    <p:sldId id="750" r:id="rId89"/>
    <p:sldId id="553" r:id="rId90"/>
    <p:sldId id="680" r:id="rId91"/>
    <p:sldId id="735" r:id="rId92"/>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5200" autoAdjust="0"/>
  </p:normalViewPr>
  <p:slideViewPr>
    <p:cSldViewPr>
      <p:cViewPr varScale="1">
        <p:scale>
          <a:sx n="65" d="100"/>
          <a:sy n="65" d="100"/>
        </p:scale>
        <p:origin x="1740" y="3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30" d="100"/>
        <a:sy n="130" d="100"/>
      </p:scale>
      <p:origin x="0" y="0"/>
    </p:cViewPr>
  </p:sorterViewPr>
  <p:notesViewPr>
    <p:cSldViewPr>
      <p:cViewPr varScale="1">
        <p:scale>
          <a:sx n="66" d="100"/>
          <a:sy n="66" d="100"/>
        </p:scale>
        <p:origin x="3324" y="7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0566" tIns="45282" rIns="90566" bIns="45282"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0566" tIns="45282" rIns="90566" bIns="45282" rtlCol="0"/>
          <a:lstStyle>
            <a:lvl1pPr algn="r">
              <a:defRPr sz="1200"/>
            </a:lvl1pPr>
          </a:lstStyle>
          <a:p>
            <a:fld id="{490B4808-2445-4A8E-B4E1-ED80AB1FCF8F}" type="datetimeFigureOut">
              <a:rPr lang="en-US" smtClean="0"/>
              <a:pPr/>
              <a:t>2/8/2022</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0566" tIns="45282" rIns="90566" bIns="45282"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0566" tIns="45282" rIns="90566" bIns="4528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0566" tIns="45282" rIns="90566" bIns="452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0566" tIns="45282" rIns="90566" bIns="45282" rtlCol="0" anchor="b"/>
          <a:lstStyle>
            <a:lvl1pPr algn="r">
              <a:defRPr sz="1200"/>
            </a:lvl1pPr>
          </a:lstStyle>
          <a:p>
            <a:fld id="{433CA1B0-15C9-4F2D-85FD-131A188FAB7D}" type="slidenum">
              <a:rPr lang="en-US" smtClean="0"/>
              <a:pPr/>
              <a:t>‹#›</a:t>
            </a:fld>
            <a:endParaRPr lang="en-US" dirty="0"/>
          </a:p>
        </p:txBody>
      </p:sp>
    </p:spTree>
    <p:extLst>
      <p:ext uri="{BB962C8B-B14F-4D97-AF65-F5344CB8AC3E}">
        <p14:creationId xmlns:p14="http://schemas.microsoft.com/office/powerpoint/2010/main" val="1594051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1</a:t>
            </a:fld>
            <a:endParaRPr lang="en-US" dirty="0"/>
          </a:p>
        </p:txBody>
      </p:sp>
    </p:spTree>
    <p:extLst>
      <p:ext uri="{BB962C8B-B14F-4D97-AF65-F5344CB8AC3E}">
        <p14:creationId xmlns:p14="http://schemas.microsoft.com/office/powerpoint/2010/main" val="2383280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5651">
              <a:defRPr/>
            </a:pPr>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10</a:t>
            </a:fld>
            <a:endParaRPr lang="en-US" dirty="0"/>
          </a:p>
        </p:txBody>
      </p:sp>
    </p:spTree>
    <p:extLst>
      <p:ext uri="{BB962C8B-B14F-4D97-AF65-F5344CB8AC3E}">
        <p14:creationId xmlns:p14="http://schemas.microsoft.com/office/powerpoint/2010/main" val="450790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11</a:t>
            </a:fld>
            <a:endParaRPr lang="en-US" dirty="0"/>
          </a:p>
        </p:txBody>
      </p:sp>
    </p:spTree>
    <p:extLst>
      <p:ext uri="{BB962C8B-B14F-4D97-AF65-F5344CB8AC3E}">
        <p14:creationId xmlns:p14="http://schemas.microsoft.com/office/powerpoint/2010/main" val="4066101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13</a:t>
            </a:fld>
            <a:endParaRPr lang="en-US" dirty="0"/>
          </a:p>
        </p:txBody>
      </p:sp>
    </p:spTree>
    <p:extLst>
      <p:ext uri="{BB962C8B-B14F-4D97-AF65-F5344CB8AC3E}">
        <p14:creationId xmlns:p14="http://schemas.microsoft.com/office/powerpoint/2010/main" val="90551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14</a:t>
            </a:fld>
            <a:endParaRPr lang="en-US" dirty="0"/>
          </a:p>
        </p:txBody>
      </p:sp>
    </p:spTree>
    <p:extLst>
      <p:ext uri="{BB962C8B-B14F-4D97-AF65-F5344CB8AC3E}">
        <p14:creationId xmlns:p14="http://schemas.microsoft.com/office/powerpoint/2010/main" val="2176502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15</a:t>
            </a:fld>
            <a:endParaRPr lang="en-US" dirty="0"/>
          </a:p>
        </p:txBody>
      </p:sp>
    </p:spTree>
    <p:extLst>
      <p:ext uri="{BB962C8B-B14F-4D97-AF65-F5344CB8AC3E}">
        <p14:creationId xmlns:p14="http://schemas.microsoft.com/office/powerpoint/2010/main" val="4182887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16</a:t>
            </a:fld>
            <a:endParaRPr lang="en-US" dirty="0"/>
          </a:p>
        </p:txBody>
      </p:sp>
    </p:spTree>
    <p:extLst>
      <p:ext uri="{BB962C8B-B14F-4D97-AF65-F5344CB8AC3E}">
        <p14:creationId xmlns:p14="http://schemas.microsoft.com/office/powerpoint/2010/main" val="159880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17</a:t>
            </a:fld>
            <a:endParaRPr lang="en-US" dirty="0"/>
          </a:p>
        </p:txBody>
      </p:sp>
    </p:spTree>
    <p:extLst>
      <p:ext uri="{BB962C8B-B14F-4D97-AF65-F5344CB8AC3E}">
        <p14:creationId xmlns:p14="http://schemas.microsoft.com/office/powerpoint/2010/main" val="1661787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651">
              <a:defRPr/>
            </a:pPr>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18</a:t>
            </a:fld>
            <a:endParaRPr lang="en-US" dirty="0"/>
          </a:p>
        </p:txBody>
      </p:sp>
    </p:spTree>
    <p:extLst>
      <p:ext uri="{BB962C8B-B14F-4D97-AF65-F5344CB8AC3E}">
        <p14:creationId xmlns:p14="http://schemas.microsoft.com/office/powerpoint/2010/main" val="1859992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19</a:t>
            </a:fld>
            <a:endParaRPr lang="en-US" dirty="0"/>
          </a:p>
        </p:txBody>
      </p:sp>
    </p:spTree>
    <p:extLst>
      <p:ext uri="{BB962C8B-B14F-4D97-AF65-F5344CB8AC3E}">
        <p14:creationId xmlns:p14="http://schemas.microsoft.com/office/powerpoint/2010/main" val="3708986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xfrm>
            <a:off x="1300163" y="1144588"/>
            <a:ext cx="4110037" cy="30845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35841" indent="-283016">
              <a:defRPr sz="17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32063" indent="-226412">
              <a:defRPr sz="17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584888" indent="-226412">
              <a:defRPr sz="17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37714" indent="-226412">
              <a:defRPr sz="17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490538" indent="-226412" eaLnBrk="0" fontAlgn="base" hangingPunct="0">
              <a:spcBef>
                <a:spcPct val="0"/>
              </a:spcBef>
              <a:spcAft>
                <a:spcPct val="0"/>
              </a:spcAft>
              <a:defRPr sz="17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43363" indent="-226412" eaLnBrk="0" fontAlgn="base" hangingPunct="0">
              <a:spcBef>
                <a:spcPct val="0"/>
              </a:spcBef>
              <a:spcAft>
                <a:spcPct val="0"/>
              </a:spcAft>
              <a:defRPr sz="17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396189" indent="-226412" eaLnBrk="0" fontAlgn="base" hangingPunct="0">
              <a:spcBef>
                <a:spcPct val="0"/>
              </a:spcBef>
              <a:spcAft>
                <a:spcPct val="0"/>
              </a:spcAft>
              <a:defRPr sz="17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49014" indent="-226412" eaLnBrk="0" fontAlgn="base" hangingPunct="0">
              <a:spcBef>
                <a:spcPct val="0"/>
              </a:spcBef>
              <a:spcAft>
                <a:spcPct val="0"/>
              </a:spcAft>
              <a:defRPr sz="17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fld id="{120E8028-F284-4566-91A3-7B2BE5D4DCD0}" type="slidenum">
              <a:rPr lang="en-US" altLang="en-US" sz="1300"/>
              <a:pPr/>
              <a:t>2</a:t>
            </a:fld>
            <a:endParaRPr lang="en-US" altLang="en-US" sz="1300"/>
          </a:p>
        </p:txBody>
      </p:sp>
    </p:spTree>
    <p:extLst>
      <p:ext uri="{BB962C8B-B14F-4D97-AF65-F5344CB8AC3E}">
        <p14:creationId xmlns:p14="http://schemas.microsoft.com/office/powerpoint/2010/main" val="4881810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20</a:t>
            </a:fld>
            <a:endParaRPr lang="en-US"/>
          </a:p>
        </p:txBody>
      </p:sp>
    </p:spTree>
    <p:extLst>
      <p:ext uri="{BB962C8B-B14F-4D97-AF65-F5344CB8AC3E}">
        <p14:creationId xmlns:p14="http://schemas.microsoft.com/office/powerpoint/2010/main" val="1963927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21</a:t>
            </a:fld>
            <a:endParaRPr lang="en-US" dirty="0"/>
          </a:p>
        </p:txBody>
      </p:sp>
    </p:spTree>
    <p:extLst>
      <p:ext uri="{BB962C8B-B14F-4D97-AF65-F5344CB8AC3E}">
        <p14:creationId xmlns:p14="http://schemas.microsoft.com/office/powerpoint/2010/main" val="41570099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5651">
              <a:defRPr/>
            </a:pPr>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22</a:t>
            </a:fld>
            <a:endParaRPr lang="en-US" dirty="0"/>
          </a:p>
        </p:txBody>
      </p:sp>
    </p:spTree>
    <p:extLst>
      <p:ext uri="{BB962C8B-B14F-4D97-AF65-F5344CB8AC3E}">
        <p14:creationId xmlns:p14="http://schemas.microsoft.com/office/powerpoint/2010/main" val="32151053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23</a:t>
            </a:fld>
            <a:endParaRPr lang="en-US" dirty="0"/>
          </a:p>
        </p:txBody>
      </p:sp>
    </p:spTree>
    <p:extLst>
      <p:ext uri="{BB962C8B-B14F-4D97-AF65-F5344CB8AC3E}">
        <p14:creationId xmlns:p14="http://schemas.microsoft.com/office/powerpoint/2010/main" val="18153520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24</a:t>
            </a:fld>
            <a:endParaRPr lang="en-US" dirty="0"/>
          </a:p>
        </p:txBody>
      </p:sp>
    </p:spTree>
    <p:extLst>
      <p:ext uri="{BB962C8B-B14F-4D97-AF65-F5344CB8AC3E}">
        <p14:creationId xmlns:p14="http://schemas.microsoft.com/office/powerpoint/2010/main" val="15136332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25</a:t>
            </a:fld>
            <a:endParaRPr lang="en-US" dirty="0"/>
          </a:p>
        </p:txBody>
      </p:sp>
    </p:spTree>
    <p:extLst>
      <p:ext uri="{BB962C8B-B14F-4D97-AF65-F5344CB8AC3E}">
        <p14:creationId xmlns:p14="http://schemas.microsoft.com/office/powerpoint/2010/main" val="37076387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26</a:t>
            </a:fld>
            <a:endParaRPr lang="en-US" dirty="0"/>
          </a:p>
        </p:txBody>
      </p:sp>
    </p:spTree>
    <p:extLst>
      <p:ext uri="{BB962C8B-B14F-4D97-AF65-F5344CB8AC3E}">
        <p14:creationId xmlns:p14="http://schemas.microsoft.com/office/powerpoint/2010/main" val="6983495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27</a:t>
            </a:fld>
            <a:endParaRPr lang="en-US" dirty="0"/>
          </a:p>
        </p:txBody>
      </p:sp>
    </p:spTree>
    <p:extLst>
      <p:ext uri="{BB962C8B-B14F-4D97-AF65-F5344CB8AC3E}">
        <p14:creationId xmlns:p14="http://schemas.microsoft.com/office/powerpoint/2010/main" val="22512915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28</a:t>
            </a:fld>
            <a:endParaRPr lang="en-US" dirty="0"/>
          </a:p>
        </p:txBody>
      </p:sp>
    </p:spTree>
    <p:extLst>
      <p:ext uri="{BB962C8B-B14F-4D97-AF65-F5344CB8AC3E}">
        <p14:creationId xmlns:p14="http://schemas.microsoft.com/office/powerpoint/2010/main" val="33277718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29</a:t>
            </a:fld>
            <a:endParaRPr lang="en-US" dirty="0"/>
          </a:p>
        </p:txBody>
      </p:sp>
    </p:spTree>
    <p:extLst>
      <p:ext uri="{BB962C8B-B14F-4D97-AF65-F5344CB8AC3E}">
        <p14:creationId xmlns:p14="http://schemas.microsoft.com/office/powerpoint/2010/main" val="3936310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a:t>
            </a:fld>
            <a:endParaRPr lang="en-US" dirty="0"/>
          </a:p>
        </p:txBody>
      </p:sp>
    </p:spTree>
    <p:extLst>
      <p:ext uri="{BB962C8B-B14F-4D97-AF65-F5344CB8AC3E}">
        <p14:creationId xmlns:p14="http://schemas.microsoft.com/office/powerpoint/2010/main" val="6890907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30</a:t>
            </a:fld>
            <a:endParaRPr lang="en-US" dirty="0"/>
          </a:p>
        </p:txBody>
      </p:sp>
    </p:spTree>
    <p:extLst>
      <p:ext uri="{BB962C8B-B14F-4D97-AF65-F5344CB8AC3E}">
        <p14:creationId xmlns:p14="http://schemas.microsoft.com/office/powerpoint/2010/main" val="22794680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31</a:t>
            </a:fld>
            <a:endParaRPr lang="en-US" dirty="0"/>
          </a:p>
        </p:txBody>
      </p:sp>
    </p:spTree>
    <p:extLst>
      <p:ext uri="{BB962C8B-B14F-4D97-AF65-F5344CB8AC3E}">
        <p14:creationId xmlns:p14="http://schemas.microsoft.com/office/powerpoint/2010/main" val="13731699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xfrm>
            <a:off x="1300163" y="1144588"/>
            <a:ext cx="4110037" cy="30845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35841" indent="-283016">
              <a:defRPr sz="17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32063" indent="-226412">
              <a:defRPr sz="17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584888" indent="-226412">
              <a:defRPr sz="17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37714" indent="-226412">
              <a:defRPr sz="17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490538" indent="-226412" eaLnBrk="0" fontAlgn="base" hangingPunct="0">
              <a:spcBef>
                <a:spcPct val="0"/>
              </a:spcBef>
              <a:spcAft>
                <a:spcPct val="0"/>
              </a:spcAft>
              <a:defRPr sz="17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43363" indent="-226412" eaLnBrk="0" fontAlgn="base" hangingPunct="0">
              <a:spcBef>
                <a:spcPct val="0"/>
              </a:spcBef>
              <a:spcAft>
                <a:spcPct val="0"/>
              </a:spcAft>
              <a:defRPr sz="17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396189" indent="-226412" eaLnBrk="0" fontAlgn="base" hangingPunct="0">
              <a:spcBef>
                <a:spcPct val="0"/>
              </a:spcBef>
              <a:spcAft>
                <a:spcPct val="0"/>
              </a:spcAft>
              <a:defRPr sz="17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49014" indent="-226412" eaLnBrk="0" fontAlgn="base" hangingPunct="0">
              <a:spcBef>
                <a:spcPct val="0"/>
              </a:spcBef>
              <a:spcAft>
                <a:spcPct val="0"/>
              </a:spcAft>
              <a:defRPr sz="17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fld id="{120E8028-F284-4566-91A3-7B2BE5D4DCD0}" type="slidenum">
              <a:rPr lang="en-US" altLang="en-US" sz="1300"/>
              <a:pPr/>
              <a:t>32</a:t>
            </a:fld>
            <a:endParaRPr lang="en-US" altLang="en-US" sz="1300"/>
          </a:p>
        </p:txBody>
      </p:sp>
    </p:spTree>
    <p:extLst>
      <p:ext uri="{BB962C8B-B14F-4D97-AF65-F5344CB8AC3E}">
        <p14:creationId xmlns:p14="http://schemas.microsoft.com/office/powerpoint/2010/main" val="28236498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5651">
              <a:defRPr/>
            </a:pPr>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33</a:t>
            </a:fld>
            <a:endParaRPr lang="en-US" dirty="0"/>
          </a:p>
        </p:txBody>
      </p:sp>
    </p:spTree>
    <p:extLst>
      <p:ext uri="{BB962C8B-B14F-4D97-AF65-F5344CB8AC3E}">
        <p14:creationId xmlns:p14="http://schemas.microsoft.com/office/powerpoint/2010/main" val="603240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34</a:t>
            </a:fld>
            <a:endParaRPr lang="en-US" dirty="0"/>
          </a:p>
        </p:txBody>
      </p:sp>
    </p:spTree>
    <p:extLst>
      <p:ext uri="{BB962C8B-B14F-4D97-AF65-F5344CB8AC3E}">
        <p14:creationId xmlns:p14="http://schemas.microsoft.com/office/powerpoint/2010/main" val="15443856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35</a:t>
            </a:fld>
            <a:endParaRPr lang="en-US" dirty="0"/>
          </a:p>
        </p:txBody>
      </p:sp>
    </p:spTree>
    <p:extLst>
      <p:ext uri="{BB962C8B-B14F-4D97-AF65-F5344CB8AC3E}">
        <p14:creationId xmlns:p14="http://schemas.microsoft.com/office/powerpoint/2010/main" val="8655137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36</a:t>
            </a:fld>
            <a:endParaRPr lang="en-US" dirty="0"/>
          </a:p>
        </p:txBody>
      </p:sp>
    </p:spTree>
    <p:extLst>
      <p:ext uri="{BB962C8B-B14F-4D97-AF65-F5344CB8AC3E}">
        <p14:creationId xmlns:p14="http://schemas.microsoft.com/office/powerpoint/2010/main" val="13582287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37</a:t>
            </a:fld>
            <a:endParaRPr lang="en-US" dirty="0"/>
          </a:p>
        </p:txBody>
      </p:sp>
    </p:spTree>
    <p:extLst>
      <p:ext uri="{BB962C8B-B14F-4D97-AF65-F5344CB8AC3E}">
        <p14:creationId xmlns:p14="http://schemas.microsoft.com/office/powerpoint/2010/main" val="9040654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38</a:t>
            </a:fld>
            <a:endParaRPr lang="en-US" dirty="0"/>
          </a:p>
        </p:txBody>
      </p:sp>
    </p:spTree>
    <p:extLst>
      <p:ext uri="{BB962C8B-B14F-4D97-AF65-F5344CB8AC3E}">
        <p14:creationId xmlns:p14="http://schemas.microsoft.com/office/powerpoint/2010/main" val="4649269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39</a:t>
            </a:fld>
            <a:endParaRPr lang="en-US" dirty="0"/>
          </a:p>
        </p:txBody>
      </p:sp>
    </p:spTree>
    <p:extLst>
      <p:ext uri="{BB962C8B-B14F-4D97-AF65-F5344CB8AC3E}">
        <p14:creationId xmlns:p14="http://schemas.microsoft.com/office/powerpoint/2010/main" val="660145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4</a:t>
            </a:fld>
            <a:endParaRPr lang="en-US" dirty="0"/>
          </a:p>
        </p:txBody>
      </p:sp>
    </p:spTree>
    <p:extLst>
      <p:ext uri="{BB962C8B-B14F-4D97-AF65-F5344CB8AC3E}">
        <p14:creationId xmlns:p14="http://schemas.microsoft.com/office/powerpoint/2010/main" val="20724057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40</a:t>
            </a:fld>
            <a:endParaRPr lang="en-US" dirty="0"/>
          </a:p>
        </p:txBody>
      </p:sp>
    </p:spTree>
    <p:extLst>
      <p:ext uri="{BB962C8B-B14F-4D97-AF65-F5344CB8AC3E}">
        <p14:creationId xmlns:p14="http://schemas.microsoft.com/office/powerpoint/2010/main" val="27965280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41</a:t>
            </a:fld>
            <a:endParaRPr lang="en-US" dirty="0"/>
          </a:p>
        </p:txBody>
      </p:sp>
    </p:spTree>
    <p:extLst>
      <p:ext uri="{BB962C8B-B14F-4D97-AF65-F5344CB8AC3E}">
        <p14:creationId xmlns:p14="http://schemas.microsoft.com/office/powerpoint/2010/main" val="32543018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42</a:t>
            </a:fld>
            <a:endParaRPr lang="en-US" dirty="0"/>
          </a:p>
        </p:txBody>
      </p:sp>
    </p:spTree>
    <p:extLst>
      <p:ext uri="{BB962C8B-B14F-4D97-AF65-F5344CB8AC3E}">
        <p14:creationId xmlns:p14="http://schemas.microsoft.com/office/powerpoint/2010/main" val="5585315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43</a:t>
            </a:fld>
            <a:endParaRPr lang="en-US" dirty="0"/>
          </a:p>
        </p:txBody>
      </p:sp>
    </p:spTree>
    <p:extLst>
      <p:ext uri="{BB962C8B-B14F-4D97-AF65-F5344CB8AC3E}">
        <p14:creationId xmlns:p14="http://schemas.microsoft.com/office/powerpoint/2010/main" val="38051953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44</a:t>
            </a:fld>
            <a:endParaRPr lang="en-US" dirty="0"/>
          </a:p>
        </p:txBody>
      </p:sp>
    </p:spTree>
    <p:extLst>
      <p:ext uri="{BB962C8B-B14F-4D97-AF65-F5344CB8AC3E}">
        <p14:creationId xmlns:p14="http://schemas.microsoft.com/office/powerpoint/2010/main" val="7437705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45</a:t>
            </a:fld>
            <a:endParaRPr lang="en-US" dirty="0"/>
          </a:p>
        </p:txBody>
      </p:sp>
    </p:spTree>
    <p:extLst>
      <p:ext uri="{BB962C8B-B14F-4D97-AF65-F5344CB8AC3E}">
        <p14:creationId xmlns:p14="http://schemas.microsoft.com/office/powerpoint/2010/main" val="41388447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46</a:t>
            </a:fld>
            <a:endParaRPr lang="en-US" dirty="0"/>
          </a:p>
        </p:txBody>
      </p:sp>
    </p:spTree>
    <p:extLst>
      <p:ext uri="{BB962C8B-B14F-4D97-AF65-F5344CB8AC3E}">
        <p14:creationId xmlns:p14="http://schemas.microsoft.com/office/powerpoint/2010/main" val="2316606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47</a:t>
            </a:fld>
            <a:endParaRPr lang="en-US" dirty="0"/>
          </a:p>
        </p:txBody>
      </p:sp>
    </p:spTree>
    <p:extLst>
      <p:ext uri="{BB962C8B-B14F-4D97-AF65-F5344CB8AC3E}">
        <p14:creationId xmlns:p14="http://schemas.microsoft.com/office/powerpoint/2010/main" val="13732596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48</a:t>
            </a:fld>
            <a:endParaRPr lang="en-US" dirty="0"/>
          </a:p>
        </p:txBody>
      </p:sp>
    </p:spTree>
    <p:extLst>
      <p:ext uri="{BB962C8B-B14F-4D97-AF65-F5344CB8AC3E}">
        <p14:creationId xmlns:p14="http://schemas.microsoft.com/office/powerpoint/2010/main" val="34324443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5</a:t>
            </a:fld>
            <a:endParaRPr lang="en-US" dirty="0"/>
          </a:p>
        </p:txBody>
      </p:sp>
    </p:spTree>
    <p:extLst>
      <p:ext uri="{BB962C8B-B14F-4D97-AF65-F5344CB8AC3E}">
        <p14:creationId xmlns:p14="http://schemas.microsoft.com/office/powerpoint/2010/main" val="6181523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50</a:t>
            </a:fld>
            <a:endParaRPr lang="en-US" dirty="0"/>
          </a:p>
        </p:txBody>
      </p:sp>
    </p:spTree>
    <p:extLst>
      <p:ext uri="{BB962C8B-B14F-4D97-AF65-F5344CB8AC3E}">
        <p14:creationId xmlns:p14="http://schemas.microsoft.com/office/powerpoint/2010/main" val="33617785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51</a:t>
            </a:fld>
            <a:endParaRPr lang="en-US" dirty="0"/>
          </a:p>
        </p:txBody>
      </p:sp>
    </p:spTree>
    <p:extLst>
      <p:ext uri="{BB962C8B-B14F-4D97-AF65-F5344CB8AC3E}">
        <p14:creationId xmlns:p14="http://schemas.microsoft.com/office/powerpoint/2010/main" val="39724339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52</a:t>
            </a:fld>
            <a:endParaRPr lang="en-US" dirty="0"/>
          </a:p>
        </p:txBody>
      </p:sp>
    </p:spTree>
    <p:extLst>
      <p:ext uri="{BB962C8B-B14F-4D97-AF65-F5344CB8AC3E}">
        <p14:creationId xmlns:p14="http://schemas.microsoft.com/office/powerpoint/2010/main" val="28636339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53</a:t>
            </a:fld>
            <a:endParaRPr lang="en-US" dirty="0"/>
          </a:p>
        </p:txBody>
      </p:sp>
    </p:spTree>
    <p:extLst>
      <p:ext uri="{BB962C8B-B14F-4D97-AF65-F5344CB8AC3E}">
        <p14:creationId xmlns:p14="http://schemas.microsoft.com/office/powerpoint/2010/main" val="40721448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54</a:t>
            </a:fld>
            <a:endParaRPr lang="en-US" dirty="0"/>
          </a:p>
        </p:txBody>
      </p:sp>
    </p:spTree>
    <p:extLst>
      <p:ext uri="{BB962C8B-B14F-4D97-AF65-F5344CB8AC3E}">
        <p14:creationId xmlns:p14="http://schemas.microsoft.com/office/powerpoint/2010/main" val="40721448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55</a:t>
            </a:fld>
            <a:endParaRPr lang="en-US" dirty="0"/>
          </a:p>
        </p:txBody>
      </p:sp>
    </p:spTree>
    <p:extLst>
      <p:ext uri="{BB962C8B-B14F-4D97-AF65-F5344CB8AC3E}">
        <p14:creationId xmlns:p14="http://schemas.microsoft.com/office/powerpoint/2010/main" val="40721448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56</a:t>
            </a:fld>
            <a:endParaRPr lang="en-US" dirty="0"/>
          </a:p>
        </p:txBody>
      </p:sp>
    </p:spTree>
    <p:extLst>
      <p:ext uri="{BB962C8B-B14F-4D97-AF65-F5344CB8AC3E}">
        <p14:creationId xmlns:p14="http://schemas.microsoft.com/office/powerpoint/2010/main" val="178273407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57</a:t>
            </a:fld>
            <a:endParaRPr lang="en-US" dirty="0"/>
          </a:p>
        </p:txBody>
      </p:sp>
    </p:spTree>
    <p:extLst>
      <p:ext uri="{BB962C8B-B14F-4D97-AF65-F5344CB8AC3E}">
        <p14:creationId xmlns:p14="http://schemas.microsoft.com/office/powerpoint/2010/main" val="137325966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58</a:t>
            </a:fld>
            <a:endParaRPr lang="en-US" dirty="0"/>
          </a:p>
        </p:txBody>
      </p:sp>
    </p:spTree>
    <p:extLst>
      <p:ext uri="{BB962C8B-B14F-4D97-AF65-F5344CB8AC3E}">
        <p14:creationId xmlns:p14="http://schemas.microsoft.com/office/powerpoint/2010/main" val="40074673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59</a:t>
            </a:fld>
            <a:endParaRPr lang="en-US" dirty="0"/>
          </a:p>
        </p:txBody>
      </p:sp>
    </p:spTree>
    <p:extLst>
      <p:ext uri="{BB962C8B-B14F-4D97-AF65-F5344CB8AC3E}">
        <p14:creationId xmlns:p14="http://schemas.microsoft.com/office/powerpoint/2010/main" val="342636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6</a:t>
            </a:fld>
            <a:endParaRPr lang="en-US" dirty="0"/>
          </a:p>
        </p:txBody>
      </p:sp>
    </p:spTree>
    <p:extLst>
      <p:ext uri="{BB962C8B-B14F-4D97-AF65-F5344CB8AC3E}">
        <p14:creationId xmlns:p14="http://schemas.microsoft.com/office/powerpoint/2010/main" val="208215200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60</a:t>
            </a:fld>
            <a:endParaRPr lang="en-US" dirty="0"/>
          </a:p>
        </p:txBody>
      </p:sp>
    </p:spTree>
    <p:extLst>
      <p:ext uri="{BB962C8B-B14F-4D97-AF65-F5344CB8AC3E}">
        <p14:creationId xmlns:p14="http://schemas.microsoft.com/office/powerpoint/2010/main" val="19875026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61</a:t>
            </a:fld>
            <a:endParaRPr lang="en-US" dirty="0"/>
          </a:p>
        </p:txBody>
      </p:sp>
    </p:spTree>
    <p:extLst>
      <p:ext uri="{BB962C8B-B14F-4D97-AF65-F5344CB8AC3E}">
        <p14:creationId xmlns:p14="http://schemas.microsoft.com/office/powerpoint/2010/main" val="60217218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62</a:t>
            </a:fld>
            <a:endParaRPr lang="en-US" dirty="0"/>
          </a:p>
        </p:txBody>
      </p:sp>
    </p:spTree>
    <p:extLst>
      <p:ext uri="{BB962C8B-B14F-4D97-AF65-F5344CB8AC3E}">
        <p14:creationId xmlns:p14="http://schemas.microsoft.com/office/powerpoint/2010/main" val="223746431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59191" lvl="1" indent="-159191" eaLnBrk="0" hangingPunct="0">
              <a:lnSpc>
                <a:spcPct val="92000"/>
              </a:lnSpc>
              <a:spcBef>
                <a:spcPts val="1254"/>
              </a:spcBef>
              <a:buClr>
                <a:srgbClr val="002955"/>
              </a:buClr>
              <a:buSzPct val="44000"/>
              <a:buFont typeface="Wingdings" pitchFamily="2" charset="2"/>
              <a:buChar char="l"/>
              <a:tabLst>
                <a:tab pos="654450" algn="l"/>
                <a:tab pos="1300057" algn="l"/>
                <a:tab pos="1954508" algn="l"/>
                <a:tab pos="2600114" algn="l"/>
                <a:tab pos="3254565" algn="l"/>
                <a:tab pos="3909016" algn="l"/>
                <a:tab pos="4554623" algn="l"/>
                <a:tab pos="5191384" algn="l"/>
                <a:tab pos="5854679" algn="l"/>
                <a:tab pos="6500286" algn="l"/>
                <a:tab pos="7163581" algn="l"/>
                <a:tab pos="7800343" algn="l"/>
              </a:tabLst>
              <a:defRPr/>
            </a:pPr>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63</a:t>
            </a:fld>
            <a:endParaRPr lang="en-US"/>
          </a:p>
        </p:txBody>
      </p:sp>
    </p:spTree>
    <p:extLst>
      <p:ext uri="{BB962C8B-B14F-4D97-AF65-F5344CB8AC3E}">
        <p14:creationId xmlns:p14="http://schemas.microsoft.com/office/powerpoint/2010/main" val="295926601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64</a:t>
            </a:fld>
            <a:endParaRPr lang="en-US" dirty="0"/>
          </a:p>
        </p:txBody>
      </p:sp>
    </p:spTree>
    <p:extLst>
      <p:ext uri="{BB962C8B-B14F-4D97-AF65-F5344CB8AC3E}">
        <p14:creationId xmlns:p14="http://schemas.microsoft.com/office/powerpoint/2010/main" val="104603106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8388" y="696913"/>
            <a:ext cx="4648200" cy="3486150"/>
          </a:xfrm>
        </p:spPr>
      </p:sp>
      <p:sp>
        <p:nvSpPr>
          <p:cNvPr id="3" name="Notes Placeholder 2"/>
          <p:cNvSpPr>
            <a:spLocks noGrp="1"/>
          </p:cNvSpPr>
          <p:nvPr>
            <p:ph type="body" idx="1"/>
          </p:nvPr>
        </p:nvSpPr>
        <p:spPr/>
        <p:txBody>
          <a:bodyPr/>
          <a:lstStyle/>
          <a:p>
            <a:pPr defTabSz="905651">
              <a:defRPr/>
            </a:pPr>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65</a:t>
            </a:fld>
            <a:endParaRPr lang="en-US" dirty="0"/>
          </a:p>
        </p:txBody>
      </p:sp>
    </p:spTree>
    <p:extLst>
      <p:ext uri="{BB962C8B-B14F-4D97-AF65-F5344CB8AC3E}">
        <p14:creationId xmlns:p14="http://schemas.microsoft.com/office/powerpoint/2010/main" val="273787030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66</a:t>
            </a:fld>
            <a:endParaRPr lang="en-US"/>
          </a:p>
        </p:txBody>
      </p:sp>
    </p:spTree>
    <p:extLst>
      <p:ext uri="{BB962C8B-B14F-4D97-AF65-F5344CB8AC3E}">
        <p14:creationId xmlns:p14="http://schemas.microsoft.com/office/powerpoint/2010/main" val="243586791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67</a:t>
            </a:fld>
            <a:endParaRPr lang="en-US"/>
          </a:p>
        </p:txBody>
      </p:sp>
    </p:spTree>
    <p:extLst>
      <p:ext uri="{BB962C8B-B14F-4D97-AF65-F5344CB8AC3E}">
        <p14:creationId xmlns:p14="http://schemas.microsoft.com/office/powerpoint/2010/main" val="214823053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68</a:t>
            </a:fld>
            <a:endParaRPr lang="en-US" dirty="0"/>
          </a:p>
        </p:txBody>
      </p:sp>
    </p:spTree>
    <p:extLst>
      <p:ext uri="{BB962C8B-B14F-4D97-AF65-F5344CB8AC3E}">
        <p14:creationId xmlns:p14="http://schemas.microsoft.com/office/powerpoint/2010/main" val="80772083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69</a:t>
            </a:fld>
            <a:endParaRPr lang="en-US" dirty="0"/>
          </a:p>
        </p:txBody>
      </p:sp>
    </p:spTree>
    <p:extLst>
      <p:ext uri="{BB962C8B-B14F-4D97-AF65-F5344CB8AC3E}">
        <p14:creationId xmlns:p14="http://schemas.microsoft.com/office/powerpoint/2010/main" val="2390573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7</a:t>
            </a:fld>
            <a:endParaRPr lang="en-US" dirty="0"/>
          </a:p>
        </p:txBody>
      </p:sp>
    </p:spTree>
    <p:extLst>
      <p:ext uri="{BB962C8B-B14F-4D97-AF65-F5344CB8AC3E}">
        <p14:creationId xmlns:p14="http://schemas.microsoft.com/office/powerpoint/2010/main" val="308110511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70</a:t>
            </a:fld>
            <a:endParaRPr lang="en-US" dirty="0"/>
          </a:p>
        </p:txBody>
      </p:sp>
    </p:spTree>
    <p:extLst>
      <p:ext uri="{BB962C8B-B14F-4D97-AF65-F5344CB8AC3E}">
        <p14:creationId xmlns:p14="http://schemas.microsoft.com/office/powerpoint/2010/main" val="387225915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3C67B072-12BA-4248-9667-02C6D8BDE675}"/>
              </a:ext>
            </a:extLst>
          </p:cNvPr>
          <p:cNvSpPr>
            <a:spLocks noGrp="1"/>
          </p:cNvSpPr>
          <p:nvPr>
            <p:ph type="body" idx="1"/>
          </p:nvPr>
        </p:nvSpPr>
        <p:spPr/>
        <p:txBody>
          <a:bodyPr/>
          <a:lstStyle/>
          <a:p>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59191" lvl="1" indent="-159191" eaLnBrk="0" hangingPunct="0">
              <a:lnSpc>
                <a:spcPct val="92000"/>
              </a:lnSpc>
              <a:spcBef>
                <a:spcPts val="1254"/>
              </a:spcBef>
              <a:buClr>
                <a:srgbClr val="002955"/>
              </a:buClr>
              <a:buSzPct val="44000"/>
              <a:buFont typeface="Wingdings" pitchFamily="2" charset="2"/>
              <a:buChar char="l"/>
              <a:tabLst>
                <a:tab pos="654450" algn="l"/>
                <a:tab pos="1300057" algn="l"/>
                <a:tab pos="1954508" algn="l"/>
                <a:tab pos="2600114" algn="l"/>
                <a:tab pos="3254565" algn="l"/>
                <a:tab pos="3909016" algn="l"/>
                <a:tab pos="4554623" algn="l"/>
                <a:tab pos="5191384" algn="l"/>
                <a:tab pos="5854679" algn="l"/>
                <a:tab pos="6500286" algn="l"/>
                <a:tab pos="7163581" algn="l"/>
                <a:tab pos="7800343" algn="l"/>
              </a:tabLst>
              <a:defRPr/>
            </a:pPr>
            <a:endParaRPr lang="en-US" sz="2400"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72</a:t>
            </a:fld>
            <a:endParaRPr lang="en-US"/>
          </a:p>
        </p:txBody>
      </p:sp>
    </p:spTree>
    <p:extLst>
      <p:ext uri="{BB962C8B-B14F-4D97-AF65-F5344CB8AC3E}">
        <p14:creationId xmlns:p14="http://schemas.microsoft.com/office/powerpoint/2010/main" val="270408245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73</a:t>
            </a:fld>
            <a:endParaRPr lang="en-US"/>
          </a:p>
        </p:txBody>
      </p:sp>
    </p:spTree>
    <p:extLst>
      <p:ext uri="{BB962C8B-B14F-4D97-AF65-F5344CB8AC3E}">
        <p14:creationId xmlns:p14="http://schemas.microsoft.com/office/powerpoint/2010/main" val="361964560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74</a:t>
            </a:fld>
            <a:endParaRPr lang="en-US" dirty="0"/>
          </a:p>
        </p:txBody>
      </p:sp>
    </p:spTree>
    <p:extLst>
      <p:ext uri="{BB962C8B-B14F-4D97-AF65-F5344CB8AC3E}">
        <p14:creationId xmlns:p14="http://schemas.microsoft.com/office/powerpoint/2010/main" val="132568612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75</a:t>
            </a:fld>
            <a:endParaRPr lang="en-US"/>
          </a:p>
        </p:txBody>
      </p:sp>
    </p:spTree>
    <p:extLst>
      <p:ext uri="{BB962C8B-B14F-4D97-AF65-F5344CB8AC3E}">
        <p14:creationId xmlns:p14="http://schemas.microsoft.com/office/powerpoint/2010/main" val="56829534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a:p>
        </p:txBody>
      </p:sp>
      <p:sp>
        <p:nvSpPr>
          <p:cNvPr id="154628" name="Slide Number Placeholder 3"/>
          <p:cNvSpPr>
            <a:spLocks noGrp="1"/>
          </p:cNvSpPr>
          <p:nvPr>
            <p:ph type="sldNum" sz="quarter" idx="5"/>
          </p:nvPr>
        </p:nvSpPr>
        <p:spPr bwMode="auto">
          <a:noFill/>
          <a:ln>
            <a:miter lim="800000"/>
            <a:headEnd/>
            <a:tailEnd/>
          </a:ln>
        </p:spPr>
        <p:txBody>
          <a:bodyPr/>
          <a:lstStyle/>
          <a:p>
            <a:fld id="{7905EA2F-E7A0-4D68-BE25-616BE086A43E}" type="slidenum">
              <a:rPr lang="en-US" altLang="en-US" sz="1300"/>
              <a:pPr/>
              <a:t>76</a:t>
            </a:fld>
            <a:endParaRPr lang="en-US" altLang="en-US" sz="1300"/>
          </a:p>
        </p:txBody>
      </p:sp>
    </p:spTree>
    <p:extLst>
      <p:ext uri="{BB962C8B-B14F-4D97-AF65-F5344CB8AC3E}">
        <p14:creationId xmlns:p14="http://schemas.microsoft.com/office/powerpoint/2010/main" val="17143785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77</a:t>
            </a:fld>
            <a:endParaRPr lang="en-US" dirty="0"/>
          </a:p>
        </p:txBody>
      </p:sp>
    </p:spTree>
    <p:extLst>
      <p:ext uri="{BB962C8B-B14F-4D97-AF65-F5344CB8AC3E}">
        <p14:creationId xmlns:p14="http://schemas.microsoft.com/office/powerpoint/2010/main" val="216103717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a:p>
        </p:txBody>
      </p:sp>
      <p:sp>
        <p:nvSpPr>
          <p:cNvPr id="154628" name="Slide Number Placeholder 3"/>
          <p:cNvSpPr>
            <a:spLocks noGrp="1"/>
          </p:cNvSpPr>
          <p:nvPr>
            <p:ph type="sldNum" sz="quarter" idx="5"/>
          </p:nvPr>
        </p:nvSpPr>
        <p:spPr bwMode="auto">
          <a:noFill/>
          <a:ln>
            <a:miter lim="800000"/>
            <a:headEnd/>
            <a:tailEnd/>
          </a:ln>
        </p:spPr>
        <p:txBody>
          <a:bodyPr/>
          <a:lstStyle/>
          <a:p>
            <a:fld id="{7905EA2F-E7A0-4D68-BE25-616BE086A43E}" type="slidenum">
              <a:rPr lang="en-US" altLang="en-US" sz="1300"/>
              <a:pPr/>
              <a:t>78</a:t>
            </a:fld>
            <a:endParaRPr lang="en-US" altLang="en-US" sz="1300"/>
          </a:p>
        </p:txBody>
      </p:sp>
    </p:spTree>
    <p:extLst>
      <p:ext uri="{BB962C8B-B14F-4D97-AF65-F5344CB8AC3E}">
        <p14:creationId xmlns:p14="http://schemas.microsoft.com/office/powerpoint/2010/main" val="193068761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79</a:t>
            </a:fld>
            <a:endParaRPr lang="en-US" dirty="0"/>
          </a:p>
        </p:txBody>
      </p:sp>
    </p:spTree>
    <p:extLst>
      <p:ext uri="{BB962C8B-B14F-4D97-AF65-F5344CB8AC3E}">
        <p14:creationId xmlns:p14="http://schemas.microsoft.com/office/powerpoint/2010/main" val="699037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8</a:t>
            </a:fld>
            <a:endParaRPr lang="en-US" dirty="0"/>
          </a:p>
        </p:txBody>
      </p:sp>
    </p:spTree>
    <p:extLst>
      <p:ext uri="{BB962C8B-B14F-4D97-AF65-F5344CB8AC3E}">
        <p14:creationId xmlns:p14="http://schemas.microsoft.com/office/powerpoint/2010/main" val="37496476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80</a:t>
            </a:fld>
            <a:endParaRPr lang="en-US" dirty="0"/>
          </a:p>
        </p:txBody>
      </p:sp>
    </p:spTree>
    <p:extLst>
      <p:ext uri="{BB962C8B-B14F-4D97-AF65-F5344CB8AC3E}">
        <p14:creationId xmlns:p14="http://schemas.microsoft.com/office/powerpoint/2010/main" val="228650907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81</a:t>
            </a:fld>
            <a:endParaRPr lang="en-US"/>
          </a:p>
        </p:txBody>
      </p:sp>
    </p:spTree>
    <p:extLst>
      <p:ext uri="{BB962C8B-B14F-4D97-AF65-F5344CB8AC3E}">
        <p14:creationId xmlns:p14="http://schemas.microsoft.com/office/powerpoint/2010/main" val="222169629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82</a:t>
            </a:fld>
            <a:endParaRPr lang="en-US"/>
          </a:p>
        </p:txBody>
      </p:sp>
    </p:spTree>
    <p:extLst>
      <p:ext uri="{BB962C8B-B14F-4D97-AF65-F5344CB8AC3E}">
        <p14:creationId xmlns:p14="http://schemas.microsoft.com/office/powerpoint/2010/main" val="170977023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59191" lvl="1" indent="-159191" eaLnBrk="0" hangingPunct="0">
              <a:lnSpc>
                <a:spcPct val="92000"/>
              </a:lnSpc>
              <a:spcBef>
                <a:spcPts val="1254"/>
              </a:spcBef>
              <a:buClr>
                <a:srgbClr val="002955"/>
              </a:buClr>
              <a:buSzPct val="44000"/>
              <a:buFont typeface="Wingdings" pitchFamily="2" charset="2"/>
              <a:buChar char="l"/>
              <a:tabLst>
                <a:tab pos="654450" algn="l"/>
                <a:tab pos="1300057" algn="l"/>
                <a:tab pos="1954508" algn="l"/>
                <a:tab pos="2600114" algn="l"/>
                <a:tab pos="3254565" algn="l"/>
                <a:tab pos="3909016" algn="l"/>
                <a:tab pos="4554623" algn="l"/>
                <a:tab pos="5191384" algn="l"/>
                <a:tab pos="5854679" algn="l"/>
                <a:tab pos="6500286" algn="l"/>
                <a:tab pos="7163581" algn="l"/>
                <a:tab pos="7800343" algn="l"/>
              </a:tabLst>
              <a:defRPr/>
            </a:pPr>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83</a:t>
            </a:fld>
            <a:endParaRPr lang="en-US"/>
          </a:p>
        </p:txBody>
      </p:sp>
    </p:spTree>
    <p:extLst>
      <p:ext uri="{BB962C8B-B14F-4D97-AF65-F5344CB8AC3E}">
        <p14:creationId xmlns:p14="http://schemas.microsoft.com/office/powerpoint/2010/main" val="161113456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84</a:t>
            </a:fld>
            <a:endParaRPr lang="en-US" dirty="0"/>
          </a:p>
        </p:txBody>
      </p:sp>
    </p:spTree>
    <p:extLst>
      <p:ext uri="{BB962C8B-B14F-4D97-AF65-F5344CB8AC3E}">
        <p14:creationId xmlns:p14="http://schemas.microsoft.com/office/powerpoint/2010/main" val="116315460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A99B35-8416-43AE-9DDE-49790E796373}" type="slidenum">
              <a:rPr lang="en-US" smtClean="0"/>
              <a:pPr/>
              <a:t>85</a:t>
            </a:fld>
            <a:endParaRPr lang="en-US"/>
          </a:p>
        </p:txBody>
      </p:sp>
    </p:spTree>
    <p:extLst>
      <p:ext uri="{BB962C8B-B14F-4D97-AF65-F5344CB8AC3E}">
        <p14:creationId xmlns:p14="http://schemas.microsoft.com/office/powerpoint/2010/main" val="149087730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86</a:t>
            </a:fld>
            <a:endParaRPr lang="en-US"/>
          </a:p>
        </p:txBody>
      </p:sp>
    </p:spTree>
    <p:extLst>
      <p:ext uri="{BB962C8B-B14F-4D97-AF65-F5344CB8AC3E}">
        <p14:creationId xmlns:p14="http://schemas.microsoft.com/office/powerpoint/2010/main" val="59775023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87</a:t>
            </a:fld>
            <a:endParaRPr lang="en-US" dirty="0"/>
          </a:p>
        </p:txBody>
      </p:sp>
    </p:spTree>
    <p:extLst>
      <p:ext uri="{BB962C8B-B14F-4D97-AF65-F5344CB8AC3E}">
        <p14:creationId xmlns:p14="http://schemas.microsoft.com/office/powerpoint/2010/main" val="289434992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88</a:t>
            </a:fld>
            <a:endParaRPr lang="en-US"/>
          </a:p>
        </p:txBody>
      </p:sp>
    </p:spTree>
    <p:extLst>
      <p:ext uri="{BB962C8B-B14F-4D97-AF65-F5344CB8AC3E}">
        <p14:creationId xmlns:p14="http://schemas.microsoft.com/office/powerpoint/2010/main" val="161479828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89</a:t>
            </a:fld>
            <a:endParaRPr lang="en-US" dirty="0"/>
          </a:p>
        </p:txBody>
      </p:sp>
    </p:spTree>
    <p:extLst>
      <p:ext uri="{BB962C8B-B14F-4D97-AF65-F5344CB8AC3E}">
        <p14:creationId xmlns:p14="http://schemas.microsoft.com/office/powerpoint/2010/main" val="2444311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5651">
              <a:defRPr/>
            </a:pPr>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9</a:t>
            </a:fld>
            <a:endParaRPr lang="en-US" dirty="0"/>
          </a:p>
        </p:txBody>
      </p:sp>
    </p:spTree>
    <p:extLst>
      <p:ext uri="{BB962C8B-B14F-4D97-AF65-F5344CB8AC3E}">
        <p14:creationId xmlns:p14="http://schemas.microsoft.com/office/powerpoint/2010/main" val="5713451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59191" lvl="1" indent="-159191" eaLnBrk="0" hangingPunct="0">
              <a:lnSpc>
                <a:spcPct val="92000"/>
              </a:lnSpc>
              <a:spcBef>
                <a:spcPts val="1254"/>
              </a:spcBef>
              <a:buClr>
                <a:srgbClr val="002955"/>
              </a:buClr>
              <a:buSzPct val="44000"/>
              <a:buFont typeface="Wingdings" pitchFamily="2" charset="2"/>
              <a:buChar char="l"/>
              <a:tabLst>
                <a:tab pos="654450" algn="l"/>
                <a:tab pos="1300057" algn="l"/>
                <a:tab pos="1954508" algn="l"/>
                <a:tab pos="2600114" algn="l"/>
                <a:tab pos="3254565" algn="l"/>
                <a:tab pos="3909016" algn="l"/>
                <a:tab pos="4554623" algn="l"/>
                <a:tab pos="5191384" algn="l"/>
                <a:tab pos="5854679" algn="l"/>
                <a:tab pos="6500286" algn="l"/>
                <a:tab pos="7163581" algn="l"/>
                <a:tab pos="7800343" algn="l"/>
              </a:tabLst>
              <a:defRPr/>
            </a:pPr>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90</a:t>
            </a:fld>
            <a:endParaRPr lang="en-US"/>
          </a:p>
        </p:txBody>
      </p:sp>
    </p:spTree>
    <p:extLst>
      <p:ext uri="{BB962C8B-B14F-4D97-AF65-F5344CB8AC3E}">
        <p14:creationId xmlns:p14="http://schemas.microsoft.com/office/powerpoint/2010/main" val="371037529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59191" lvl="1" indent="-159191" eaLnBrk="0" hangingPunct="0">
              <a:lnSpc>
                <a:spcPct val="92000"/>
              </a:lnSpc>
              <a:spcBef>
                <a:spcPts val="1254"/>
              </a:spcBef>
              <a:buClr>
                <a:srgbClr val="002955"/>
              </a:buClr>
              <a:buSzPct val="44000"/>
              <a:buFont typeface="Wingdings" pitchFamily="2" charset="2"/>
              <a:buChar char="l"/>
              <a:tabLst>
                <a:tab pos="654450" algn="l"/>
                <a:tab pos="1300057" algn="l"/>
                <a:tab pos="1954508" algn="l"/>
                <a:tab pos="2600114" algn="l"/>
                <a:tab pos="3254565" algn="l"/>
                <a:tab pos="3909016" algn="l"/>
                <a:tab pos="4554623" algn="l"/>
                <a:tab pos="5191384" algn="l"/>
                <a:tab pos="5854679" algn="l"/>
                <a:tab pos="6500286" algn="l"/>
                <a:tab pos="7163581" algn="l"/>
                <a:tab pos="7800343" algn="l"/>
              </a:tabLst>
              <a:defRPr/>
            </a:pPr>
            <a:endParaRPr lang="en-US" sz="2400"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91</a:t>
            </a:fld>
            <a:endParaRPr lang="en-US"/>
          </a:p>
        </p:txBody>
      </p:sp>
    </p:spTree>
    <p:extLst>
      <p:ext uri="{BB962C8B-B14F-4D97-AF65-F5344CB8AC3E}">
        <p14:creationId xmlns:p14="http://schemas.microsoft.com/office/powerpoint/2010/main" val="204914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39B7C68-48CA-4F7E-A595-FD5BDC7FD61F}" type="datetimeFigureOut">
              <a:rPr lang="en-US" smtClean="0"/>
              <a:pPr/>
              <a:t>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9B7C68-48CA-4F7E-A595-FD5BDC7FD61F}" type="datetimeFigureOut">
              <a:rPr lang="en-US" smtClean="0"/>
              <a:pPr/>
              <a:t>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9B7C68-48CA-4F7E-A595-FD5BDC7FD61F}" type="datetimeFigureOut">
              <a:rPr lang="en-US" smtClean="0"/>
              <a:pPr/>
              <a:t>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5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9308740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9B7C68-48CA-4F7E-A595-FD5BDC7FD61F}" type="datetimeFigureOut">
              <a:rPr lang="en-US" smtClean="0"/>
              <a:pPr/>
              <a:t>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9B7C68-48CA-4F7E-A595-FD5BDC7FD61F}" type="datetimeFigureOut">
              <a:rPr lang="en-US" smtClean="0"/>
              <a:pPr/>
              <a:t>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9B7C68-48CA-4F7E-A595-FD5BDC7FD61F}" type="datetimeFigureOut">
              <a:rPr lang="en-US" smtClean="0"/>
              <a:pPr/>
              <a:t>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9B7C68-48CA-4F7E-A595-FD5BDC7FD61F}" type="datetimeFigureOut">
              <a:rPr lang="en-US" smtClean="0"/>
              <a:pPr/>
              <a:t>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9B7C68-48CA-4F7E-A595-FD5BDC7FD61F}" type="datetimeFigureOut">
              <a:rPr lang="en-US" smtClean="0"/>
              <a:pPr/>
              <a:t>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B7C68-48CA-4F7E-A595-FD5BDC7FD61F}" type="datetimeFigureOut">
              <a:rPr lang="en-US" smtClean="0"/>
              <a:pPr/>
              <a:t>2/8/2022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2767D-72EB-46BC-8160-C972ECC5DB3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5.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82.xml"/><Relationship Id="rId1" Type="http://schemas.openxmlformats.org/officeDocument/2006/relationships/slideLayout" Target="../slideLayouts/slideLayout6.xml"/><Relationship Id="rId4" Type="http://schemas.openxmlformats.org/officeDocument/2006/relationships/image" Target="../media/image52.jpe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8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449560" y="685800"/>
            <a:ext cx="8197453" cy="208954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a:sym typeface="UC Berkeley OS Sign"/>
              </a:rPr>
              <a:t>CogSci 150</a:t>
            </a:r>
            <a:br>
              <a:rPr lang="en-US" sz="3800" b="1" dirty="0">
                <a:sym typeface="UC Berkeley OS Sign"/>
              </a:rPr>
            </a:br>
            <a:r>
              <a:rPr lang="en-US" sz="3800" b="1" dirty="0">
                <a:sym typeface="UC Berkeley OS Sign"/>
              </a:rPr>
              <a:t>“Sensemaking and Organizing”</a:t>
            </a:r>
            <a:br>
              <a:rPr lang="en-US" sz="3800" b="1" dirty="0">
                <a:sym typeface="UC Berkeley OS Sign"/>
              </a:rPr>
            </a:br>
            <a:r>
              <a:rPr lang="en-US" sz="3800" b="1" dirty="0">
                <a:sym typeface="UC Berkeley OS Sign"/>
              </a:rPr>
              <a:t>Spring 2022</a:t>
            </a:r>
            <a:endParaRPr lang="en-US" sz="3400" dirty="0">
              <a:sym typeface="UC Berkeley OS Sign"/>
            </a:endParaRPr>
          </a:p>
        </p:txBody>
      </p:sp>
      <p:sp>
        <p:nvSpPr>
          <p:cNvPr id="2051" name="Rectangle 2"/>
          <p:cNvSpPr>
            <a:spLocks noGrp="1" noChangeArrowheads="1"/>
          </p:cNvSpPr>
          <p:nvPr>
            <p:ph type="body" idx="1"/>
          </p:nvPr>
        </p:nvSpPr>
        <p:spPr>
          <a:xfrm>
            <a:off x="418306" y="2286000"/>
            <a:ext cx="8228707" cy="3589734"/>
          </a:xfrm>
        </p:spPr>
        <p:txBody>
          <a:bodyPr anchor="ctr">
            <a:normAutofit fontScale="92500" lnSpcReduction="2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a:sym typeface="UC Berkeley OS Sign"/>
              </a:rPr>
              <a:t>Robert J. Glushko</a:t>
            </a:r>
            <a:br>
              <a:rPr lang="en-US" sz="3000" dirty="0">
                <a:sym typeface="UC Berkeley OS Sign"/>
              </a:rPr>
            </a:br>
            <a:r>
              <a:rPr lang="en-US" sz="3000" dirty="0">
                <a:sym typeface="UC Berkeley OS Sign"/>
                <a:hlinkClick r:id="rId3"/>
              </a:rPr>
              <a:t>glushko@berkeley.edu</a:t>
            </a:r>
            <a:endParaRPr lang="en-US" sz="3000" dirty="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a:sym typeface="UC Berkeley OS Sign"/>
              </a:rPr>
              <a:t>8 February 2022</a:t>
            </a:r>
          </a:p>
          <a:p>
            <a:pPr marL="0" indent="0" algn="ctr">
              <a:lnSpc>
                <a:spcPct val="120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br>
              <a:rPr lang="en-US" sz="3000" dirty="0">
                <a:sym typeface="UC Berkeley OS Sign"/>
              </a:rPr>
            </a:br>
            <a:r>
              <a:rPr lang="en-US" sz="3600" dirty="0">
                <a:sym typeface="UC Berkeley OS Sign"/>
              </a:rPr>
              <a:t>7)  Resource Description</a:t>
            </a:r>
            <a:endParaRPr lang="en-US" sz="3000" dirty="0">
              <a:solidFill>
                <a:srgbClr val="002955"/>
              </a:solidFill>
              <a:sym typeface="UC Berkeley OS Sign"/>
            </a:endParaRPr>
          </a:p>
        </p:txBody>
      </p:sp>
    </p:spTree>
  </p:cSld>
  <p:clrMapOvr>
    <a:masterClrMapping/>
  </p:clrMapOvr>
  <p:transition advTm="15515"/>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89DBB51-CA3D-4F51-8B7F-C6AACDB9D9E5}"/>
              </a:ext>
            </a:extLst>
          </p:cNvPr>
          <p:cNvPicPr>
            <a:picLocks noChangeAspect="1"/>
          </p:cNvPicPr>
          <p:nvPr/>
        </p:nvPicPr>
        <p:blipFill>
          <a:blip r:embed="rId3"/>
          <a:stretch>
            <a:fillRect/>
          </a:stretch>
        </p:blipFill>
        <p:spPr>
          <a:xfrm>
            <a:off x="288329" y="4654168"/>
            <a:ext cx="4283671" cy="1956157"/>
          </a:xfrm>
          <a:prstGeom prst="rect">
            <a:avLst/>
          </a:prstGeom>
        </p:spPr>
      </p:pic>
      <p:sp>
        <p:nvSpPr>
          <p:cNvPr id="78850" name="Rectangle 1"/>
          <p:cNvSpPr>
            <a:spLocks noGrp="1" noChangeArrowheads="1"/>
          </p:cNvSpPr>
          <p:nvPr>
            <p:ph type="title"/>
          </p:nvPr>
        </p:nvSpPr>
        <p:spPr>
          <a:xfrm>
            <a:off x="386451" y="0"/>
            <a:ext cx="8371098"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b="1" dirty="0"/>
              <a:t>Substitution Requires a “Reasonably Standard”</a:t>
            </a:r>
            <a:br>
              <a:rPr lang="en-US" sz="3600" b="1" dirty="0"/>
            </a:br>
            <a:r>
              <a:rPr lang="en-US" sz="3600" b="1" dirty="0"/>
              <a:t>Description of Instances (a “Schema”) </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10</a:t>
            </a:fld>
            <a:endParaRPr lang="en-US" sz="1500" dirty="0">
              <a:solidFill>
                <a:srgbClr val="002955"/>
              </a:solidFill>
              <a:latin typeface="UC Berkeley OS Sign"/>
              <a:ea typeface="MS PGothic" pitchFamily="34" charset="-128"/>
              <a:sym typeface="UC Berkeley OS Sign"/>
            </a:endParaRPr>
          </a:p>
        </p:txBody>
      </p:sp>
      <p:pic>
        <p:nvPicPr>
          <p:cNvPr id="4" name="Picture 3">
            <a:extLst>
              <a:ext uri="{FF2B5EF4-FFF2-40B4-BE49-F238E27FC236}">
                <a16:creationId xmlns:a16="http://schemas.microsoft.com/office/drawing/2014/main" id="{5E996410-64C1-490F-9023-E0612C1F7BDE}"/>
              </a:ext>
            </a:extLst>
          </p:cNvPr>
          <p:cNvPicPr>
            <a:picLocks noChangeAspect="1"/>
          </p:cNvPicPr>
          <p:nvPr/>
        </p:nvPicPr>
        <p:blipFill>
          <a:blip r:embed="rId4"/>
          <a:stretch>
            <a:fillRect/>
          </a:stretch>
        </p:blipFill>
        <p:spPr>
          <a:xfrm>
            <a:off x="7010400" y="2133600"/>
            <a:ext cx="1589298" cy="4267200"/>
          </a:xfrm>
          <a:prstGeom prst="rect">
            <a:avLst/>
          </a:prstGeom>
        </p:spPr>
      </p:pic>
      <p:sp>
        <p:nvSpPr>
          <p:cNvPr id="6" name="TextBox 5">
            <a:extLst>
              <a:ext uri="{FF2B5EF4-FFF2-40B4-BE49-F238E27FC236}">
                <a16:creationId xmlns:a16="http://schemas.microsoft.com/office/drawing/2014/main" id="{229AB3C0-3A18-42E7-B334-D5421E8C1FA5}"/>
              </a:ext>
            </a:extLst>
          </p:cNvPr>
          <p:cNvSpPr txBox="1"/>
          <p:nvPr/>
        </p:nvSpPr>
        <p:spPr>
          <a:xfrm>
            <a:off x="6994358" y="1343397"/>
            <a:ext cx="2066703" cy="461665"/>
          </a:xfrm>
          <a:prstGeom prst="rect">
            <a:avLst/>
          </a:prstGeom>
          <a:noFill/>
        </p:spPr>
        <p:txBody>
          <a:bodyPr wrap="square" rtlCol="0">
            <a:spAutoFit/>
          </a:bodyPr>
          <a:lstStyle/>
          <a:p>
            <a:r>
              <a:rPr lang="en-US" sz="2400" b="1" dirty="0"/>
              <a:t>CRAIGSLIST</a:t>
            </a:r>
          </a:p>
        </p:txBody>
      </p:sp>
      <p:pic>
        <p:nvPicPr>
          <p:cNvPr id="7" name="Picture 6">
            <a:extLst>
              <a:ext uri="{FF2B5EF4-FFF2-40B4-BE49-F238E27FC236}">
                <a16:creationId xmlns:a16="http://schemas.microsoft.com/office/drawing/2014/main" id="{D0D09E06-5297-474E-A94E-39EE6933A80A}"/>
              </a:ext>
            </a:extLst>
          </p:cNvPr>
          <p:cNvPicPr>
            <a:picLocks noChangeAspect="1"/>
          </p:cNvPicPr>
          <p:nvPr/>
        </p:nvPicPr>
        <p:blipFill>
          <a:blip r:embed="rId5"/>
          <a:stretch>
            <a:fillRect/>
          </a:stretch>
        </p:blipFill>
        <p:spPr>
          <a:xfrm>
            <a:off x="3376528" y="2096841"/>
            <a:ext cx="3326714" cy="2300718"/>
          </a:xfrm>
          <a:prstGeom prst="rect">
            <a:avLst/>
          </a:prstGeom>
        </p:spPr>
      </p:pic>
      <p:sp>
        <p:nvSpPr>
          <p:cNvPr id="11" name="TextBox 10">
            <a:extLst>
              <a:ext uri="{FF2B5EF4-FFF2-40B4-BE49-F238E27FC236}">
                <a16:creationId xmlns:a16="http://schemas.microsoft.com/office/drawing/2014/main" id="{BA68E492-DDA8-4895-A999-145D712501F1}"/>
              </a:ext>
            </a:extLst>
          </p:cNvPr>
          <p:cNvSpPr txBox="1"/>
          <p:nvPr/>
        </p:nvSpPr>
        <p:spPr>
          <a:xfrm>
            <a:off x="3312450" y="6164702"/>
            <a:ext cx="2667000" cy="461665"/>
          </a:xfrm>
          <a:prstGeom prst="rect">
            <a:avLst/>
          </a:prstGeom>
          <a:noFill/>
        </p:spPr>
        <p:txBody>
          <a:bodyPr wrap="square" rtlCol="0">
            <a:spAutoFit/>
          </a:bodyPr>
          <a:lstStyle/>
          <a:p>
            <a:r>
              <a:rPr lang="en-US" sz="2400" b="1" dirty="0"/>
              <a:t>AIRBNB</a:t>
            </a:r>
          </a:p>
        </p:txBody>
      </p:sp>
      <p:pic>
        <p:nvPicPr>
          <p:cNvPr id="8" name="Picture 7">
            <a:extLst>
              <a:ext uri="{FF2B5EF4-FFF2-40B4-BE49-F238E27FC236}">
                <a16:creationId xmlns:a16="http://schemas.microsoft.com/office/drawing/2014/main" id="{B811E0B7-8F4A-4EFF-9E3F-D2DDBD4E58D2}"/>
              </a:ext>
            </a:extLst>
          </p:cNvPr>
          <p:cNvPicPr>
            <a:picLocks noChangeAspect="1"/>
          </p:cNvPicPr>
          <p:nvPr/>
        </p:nvPicPr>
        <p:blipFill>
          <a:blip r:embed="rId6"/>
          <a:stretch>
            <a:fillRect/>
          </a:stretch>
        </p:blipFill>
        <p:spPr>
          <a:xfrm>
            <a:off x="152450" y="2856428"/>
            <a:ext cx="2984861" cy="1340713"/>
          </a:xfrm>
          <a:prstGeom prst="rect">
            <a:avLst/>
          </a:prstGeom>
        </p:spPr>
      </p:pic>
      <p:sp>
        <p:nvSpPr>
          <p:cNvPr id="9" name="Rectangle 8">
            <a:extLst>
              <a:ext uri="{FF2B5EF4-FFF2-40B4-BE49-F238E27FC236}">
                <a16:creationId xmlns:a16="http://schemas.microsoft.com/office/drawing/2014/main" id="{D44D6024-841E-4BD7-A9BF-361736E72D08}"/>
              </a:ext>
            </a:extLst>
          </p:cNvPr>
          <p:cNvSpPr/>
          <p:nvPr/>
        </p:nvSpPr>
        <p:spPr>
          <a:xfrm>
            <a:off x="3408750" y="1343397"/>
            <a:ext cx="3262270" cy="31473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B07F122-686A-4BDB-9F7E-F897ED47DC0F}"/>
              </a:ext>
            </a:extLst>
          </p:cNvPr>
          <p:cNvSpPr/>
          <p:nvPr/>
        </p:nvSpPr>
        <p:spPr>
          <a:xfrm>
            <a:off x="6805628" y="1343397"/>
            <a:ext cx="2212681" cy="52848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33B6B85-AF51-4C03-BB80-FF99B87F6B82}"/>
              </a:ext>
            </a:extLst>
          </p:cNvPr>
          <p:cNvSpPr/>
          <p:nvPr/>
        </p:nvSpPr>
        <p:spPr>
          <a:xfrm>
            <a:off x="124741" y="2626312"/>
            <a:ext cx="3193661" cy="18009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834A1FF-2CDB-4E9B-B443-3C7631B11B88}"/>
              </a:ext>
            </a:extLst>
          </p:cNvPr>
          <p:cNvSpPr txBox="1"/>
          <p:nvPr/>
        </p:nvSpPr>
        <p:spPr>
          <a:xfrm>
            <a:off x="3733800" y="1495797"/>
            <a:ext cx="2667000" cy="461665"/>
          </a:xfrm>
          <a:prstGeom prst="rect">
            <a:avLst/>
          </a:prstGeom>
          <a:noFill/>
        </p:spPr>
        <p:txBody>
          <a:bodyPr wrap="square" rtlCol="0">
            <a:spAutoFit/>
          </a:bodyPr>
          <a:lstStyle/>
          <a:p>
            <a:r>
              <a:rPr lang="en-US" sz="2400" b="1" dirty="0"/>
              <a:t>APARTMENTS.COM</a:t>
            </a:r>
          </a:p>
        </p:txBody>
      </p:sp>
      <p:sp>
        <p:nvSpPr>
          <p:cNvPr id="16" name="Rectangle 15">
            <a:extLst>
              <a:ext uri="{FF2B5EF4-FFF2-40B4-BE49-F238E27FC236}">
                <a16:creationId xmlns:a16="http://schemas.microsoft.com/office/drawing/2014/main" id="{C968C41A-F032-4FE1-8FE2-C4EF9C7A825C}"/>
              </a:ext>
            </a:extLst>
          </p:cNvPr>
          <p:cNvSpPr/>
          <p:nvPr/>
        </p:nvSpPr>
        <p:spPr>
          <a:xfrm>
            <a:off x="82939" y="4618824"/>
            <a:ext cx="4955270" cy="2163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871393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587128" y="162993"/>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sym typeface="UC Berkeley OS Sign"/>
              </a:rPr>
              <a:t>Schemas for Describing Resources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11</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387363" y="1524000"/>
            <a:ext cx="8472004" cy="3569854"/>
          </a:xfrm>
          <a:prstGeom prst="rect">
            <a:avLst/>
          </a:prstGeom>
          <a:noFill/>
          <a:ln w="9525">
            <a:noFill/>
            <a:miter lim="800000"/>
            <a:headEnd/>
            <a:tailEnd/>
          </a:ln>
        </p:spPr>
        <p:txBody>
          <a:bodyPr wrap="square" lIns="64291" tIns="32146" rIns="64291" bIns="32146">
            <a:sp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ym typeface="Arial" pitchFamily="34" charset="0"/>
              </a:rPr>
              <a:t>Resource domains can have characteristic or </a:t>
            </a:r>
            <a:r>
              <a:rPr lang="en-US" sz="3200" dirty="0">
                <a:solidFill>
                  <a:srgbClr val="FF0000"/>
                </a:solidFill>
                <a:sym typeface="Arial" pitchFamily="34" charset="0"/>
              </a:rPr>
              <a:t>standard resource descriptions that are applied to every resource instance </a:t>
            </a:r>
            <a:r>
              <a:rPr lang="en-US" sz="3200" dirty="0">
                <a:sym typeface="Arial" pitchFamily="34" charset="0"/>
              </a:rPr>
              <a:t>(often called “schemas” or “domain-specific languages”) and in doing so </a:t>
            </a:r>
            <a:r>
              <a:rPr lang="en-US" sz="3200" dirty="0">
                <a:solidFill>
                  <a:srgbClr val="FF0000"/>
                </a:solidFill>
                <a:sym typeface="Arial" pitchFamily="34" charset="0"/>
              </a:rPr>
              <a:t>define resource categories</a:t>
            </a:r>
          </a:p>
          <a:p>
            <a:pPr marL="617929" lvl="1"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ym typeface="Arial" pitchFamily="34" charset="0"/>
              </a:rPr>
              <a:t>“Categorization” – 2/15</a:t>
            </a:r>
          </a:p>
          <a:p>
            <a:pPr marL="617929" lvl="1"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ym typeface="Arial" pitchFamily="34" charset="0"/>
              </a:rPr>
              <a:t>“Document Engineering &amp; Modeling” – 2/22</a:t>
            </a:r>
          </a:p>
        </p:txBody>
      </p:sp>
    </p:spTree>
    <p:extLst>
      <p:ext uri="{BB962C8B-B14F-4D97-AF65-F5344CB8AC3E}">
        <p14:creationId xmlns:p14="http://schemas.microsoft.com/office/powerpoint/2010/main" val="37114939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53992" y="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sym typeface="UC Berkeley OS Sign"/>
              </a:rPr>
              <a:t>Document Analysis</a:t>
            </a:r>
            <a:br>
              <a:rPr lang="en-US" sz="3600" b="1" dirty="0">
                <a:sym typeface="UC Berkeley OS Sign"/>
              </a:rPr>
            </a:br>
            <a:r>
              <a:rPr lang="en-US" sz="3600" b="1" dirty="0">
                <a:sym typeface="UC Berkeley OS Sign"/>
              </a:rPr>
              <a:t> &amp; Document Engineering</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53992" y="1152801"/>
            <a:ext cx="8305800" cy="556642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A document schema is a specification of the category of resources/events/processes that some set of documents describes</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DOCUMENT ANALYSIS is the process of extracting the content components from the structural and presentational components in a document</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DOCUMENT ENGINEERING is the process of  analyzing the sets of content components taken from a collection of documents, consolidating and organizing them, and then creating a document schema that can be used to enable interactions as required</a:t>
            </a:r>
          </a:p>
          <a:p>
            <a:pPr eaLnBrk="0" fontAlgn="base" hangingPunct="0">
              <a:lnSpc>
                <a:spcPct val="93000"/>
              </a:lnSpc>
              <a:spcBef>
                <a:spcPts val="1800"/>
              </a:spcBef>
              <a:spcAft>
                <a:spcPct val="0"/>
              </a:spcAft>
            </a:pPr>
            <a:r>
              <a:rPr lang="en-US" sz="2800" b="1" i="1" dirty="0">
                <a:solidFill>
                  <a:srgbClr val="FF0000"/>
                </a:solidFill>
                <a:latin typeface="UC Berkeley OS Sign"/>
                <a:cs typeface="Arial" pitchFamily="34" charset="0"/>
                <a:sym typeface="Arial" pitchFamily="34" charset="0"/>
              </a:rPr>
              <a:t>On 2/22 you’ll learn how to do this (for Assignment 5)</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330528" y="254338"/>
            <a:ext cx="8610600" cy="893248"/>
          </a:xfrm>
        </p:spPr>
        <p:txBody>
          <a:bodyPr>
            <a:noAutofit/>
          </a:bodyPr>
          <a:lstStyle/>
          <a:p>
            <a:pPr>
              <a:lnSpc>
                <a:spcPct val="92000"/>
              </a:lnSpc>
              <a:tabLst>
                <a:tab pos="495580" algn="l"/>
                <a:tab pos="984463" algn="l"/>
                <a:tab pos="1480043" algn="l"/>
                <a:tab pos="1968926" algn="l"/>
                <a:tab pos="2464506" algn="l"/>
                <a:tab pos="2960087" algn="l"/>
                <a:tab pos="3448970" algn="l"/>
                <a:tab pos="3931155" algn="l"/>
                <a:tab pos="4433432" algn="l"/>
                <a:tab pos="4922315" algn="l"/>
                <a:tab pos="5424593" algn="l"/>
                <a:tab pos="5906778" algn="l"/>
              </a:tabLst>
            </a:pPr>
            <a:r>
              <a:rPr lang="en-US" sz="3600" b="1" dirty="0">
                <a:sym typeface="UC Berkeley OS Sign"/>
              </a:rPr>
              <a:t>Describing the Same Resource</a:t>
            </a:r>
            <a:br>
              <a:rPr lang="en-US" sz="3600" b="1" dirty="0">
                <a:sym typeface="UC Berkeley OS Sign"/>
              </a:rPr>
            </a:br>
            <a:r>
              <a:rPr lang="en-US" sz="3600" b="1" dirty="0">
                <a:sym typeface="UC Berkeley OS Sign"/>
              </a:rPr>
              <a:t> for Different Purposes =&gt; Different Schemas</a:t>
            </a:r>
          </a:p>
        </p:txBody>
      </p:sp>
      <p:sp>
        <p:nvSpPr>
          <p:cNvPr id="78851" name="Text Box 6"/>
          <p:cNvSpPr txBox="1">
            <a:spLocks noChangeArrowheads="1"/>
          </p:cNvSpPr>
          <p:nvPr/>
        </p:nvSpPr>
        <p:spPr bwMode="auto">
          <a:xfrm>
            <a:off x="7722227" y="5803180"/>
            <a:ext cx="65298" cy="167432"/>
          </a:xfrm>
          <a:prstGeom prst="rect">
            <a:avLst/>
          </a:prstGeom>
          <a:noFill/>
          <a:ln w="12700">
            <a:noFill/>
            <a:miter lim="800000"/>
            <a:headEnd/>
            <a:tailEnd/>
          </a:ln>
        </p:spPr>
        <p:txBody>
          <a:bodyPr wrap="none" lIns="48218" tIns="24110" rIns="48218" bIns="24110"/>
          <a:lstStyle/>
          <a:p>
            <a:pPr algn="ctr"/>
            <a:fld id="{26B7A6CC-FD96-4C1E-9D6C-FC1C580EEE1E}" type="slidenum">
              <a:rPr lang="en-US" sz="1125">
                <a:solidFill>
                  <a:srgbClr val="002955"/>
                </a:solidFill>
                <a:latin typeface="UC Berkeley OS Sign"/>
                <a:ea typeface="MS PGothic" pitchFamily="34" charset="-128"/>
                <a:sym typeface="UC Berkeley OS Sign"/>
              </a:rPr>
              <a:pPr algn="ctr"/>
              <a:t>13</a:t>
            </a:fld>
            <a:endParaRPr lang="en-US" sz="1125" dirty="0">
              <a:solidFill>
                <a:srgbClr val="002955"/>
              </a:solidFill>
              <a:latin typeface="UC Berkeley OS Sign"/>
              <a:ea typeface="MS PGothic" pitchFamily="34" charset="-128"/>
              <a:sym typeface="UC Berkeley OS Sign"/>
            </a:endParaRPr>
          </a:p>
        </p:txBody>
      </p:sp>
      <p:sp>
        <p:nvSpPr>
          <p:cNvPr id="9" name="TextBox 8"/>
          <p:cNvSpPr txBox="1"/>
          <p:nvPr/>
        </p:nvSpPr>
        <p:spPr>
          <a:xfrm>
            <a:off x="295892" y="1355257"/>
            <a:ext cx="4617398" cy="2585323"/>
          </a:xfrm>
          <a:prstGeom prst="rect">
            <a:avLst/>
          </a:prstGeom>
          <a:noFill/>
        </p:spPr>
        <p:txBody>
          <a:bodyPr wrap="square" rtlCol="0">
            <a:spAutoFit/>
          </a:bodyPr>
          <a:lstStyle/>
          <a:p>
            <a:r>
              <a:rPr lang="en-US" b="1" dirty="0"/>
              <a:t>&lt;Book&gt;</a:t>
            </a:r>
          </a:p>
          <a:p>
            <a:r>
              <a:rPr lang="en-US" b="1" dirty="0"/>
              <a:t>  </a:t>
            </a:r>
            <a:r>
              <a:rPr lang="en-US" b="1" dirty="0">
                <a:solidFill>
                  <a:srgbClr val="00B050"/>
                </a:solidFill>
              </a:rPr>
              <a:t>&lt;Title&gt;The Discipline of Organizing&lt;/Title&gt;</a:t>
            </a:r>
          </a:p>
          <a:p>
            <a:r>
              <a:rPr lang="en-US" b="1" dirty="0"/>
              <a:t>  &lt;Editor&gt;Robert J. Glushko&lt;/Editor&gt;</a:t>
            </a:r>
          </a:p>
          <a:p>
            <a:r>
              <a:rPr lang="en-US" b="1" dirty="0"/>
              <a:t>  &lt;Publisher&gt;MIT Press&lt;/Publisher&gt;</a:t>
            </a:r>
          </a:p>
          <a:p>
            <a:r>
              <a:rPr lang="en-US" b="1" dirty="0"/>
              <a:t>  &lt;PublicationDate&gt;2013&lt;/PublicationDate&gt;</a:t>
            </a:r>
          </a:p>
          <a:p>
            <a:r>
              <a:rPr lang="en-US" b="1" dirty="0"/>
              <a:t>  &lt;ISBN&gt;978-0-262-51850&lt;/ISBN&gt;</a:t>
            </a:r>
          </a:p>
          <a:p>
            <a:r>
              <a:rPr lang="en-US" b="1" dirty="0"/>
              <a:t>  &lt;Keyword&gt;Classification&lt;/Keyword&gt;</a:t>
            </a:r>
          </a:p>
          <a:p>
            <a:r>
              <a:rPr lang="en-US" b="1" dirty="0"/>
              <a:t>  &lt;Keyword&gt;Resource Description&lt;/Keyword&gt;</a:t>
            </a:r>
          </a:p>
          <a:p>
            <a:r>
              <a:rPr lang="en-US" b="1" dirty="0"/>
              <a:t>&lt;/Book&gt;</a:t>
            </a:r>
          </a:p>
        </p:txBody>
      </p:sp>
      <p:pic>
        <p:nvPicPr>
          <p:cNvPr id="1026" name="Picture 2"/>
          <p:cNvPicPr>
            <a:picLocks noChangeAspect="1" noChangeArrowheads="1"/>
          </p:cNvPicPr>
          <p:nvPr/>
        </p:nvPicPr>
        <p:blipFill>
          <a:blip r:embed="rId3" cstate="print"/>
          <a:srcRect/>
          <a:stretch>
            <a:fillRect/>
          </a:stretch>
        </p:blipFill>
        <p:spPr bwMode="auto">
          <a:xfrm>
            <a:off x="4902558" y="1676400"/>
            <a:ext cx="3605274" cy="3962400"/>
          </a:xfrm>
          <a:prstGeom prst="rect">
            <a:avLst/>
          </a:prstGeom>
          <a:noFill/>
          <a:ln w="9525">
            <a:noFill/>
            <a:miter lim="800000"/>
            <a:headEnd/>
            <a:tailEnd/>
          </a:ln>
        </p:spPr>
      </p:pic>
      <p:sp>
        <p:nvSpPr>
          <p:cNvPr id="11" name="TextBox 10"/>
          <p:cNvSpPr txBox="1"/>
          <p:nvPr/>
        </p:nvSpPr>
        <p:spPr>
          <a:xfrm>
            <a:off x="295892" y="4098794"/>
            <a:ext cx="4430031" cy="2308324"/>
          </a:xfrm>
          <a:prstGeom prst="rect">
            <a:avLst/>
          </a:prstGeom>
          <a:noFill/>
        </p:spPr>
        <p:txBody>
          <a:bodyPr wrap="square" rtlCol="0">
            <a:spAutoFit/>
          </a:bodyPr>
          <a:lstStyle/>
          <a:p>
            <a:r>
              <a:rPr lang="en-US" b="1" dirty="0"/>
              <a:t>&lt;Book&gt;</a:t>
            </a:r>
          </a:p>
          <a:p>
            <a:r>
              <a:rPr lang="en-US" b="1" dirty="0"/>
              <a:t> </a:t>
            </a:r>
            <a:r>
              <a:rPr lang="en-US" b="1" dirty="0">
                <a:solidFill>
                  <a:srgbClr val="00B050"/>
                </a:solidFill>
              </a:rPr>
              <a:t>&lt;Title&gt;The Discipline of Organizing&lt;/Title&gt;</a:t>
            </a:r>
          </a:p>
          <a:p>
            <a:r>
              <a:rPr lang="en-US" b="1" dirty="0"/>
              <a:t>  &lt;Weight unit=“pound”&gt;2.58&lt;/Weight&gt;</a:t>
            </a:r>
          </a:p>
          <a:p>
            <a:r>
              <a:rPr lang="en-US" b="1" dirty="0"/>
              <a:t>  &lt;Height unit=“inch”&gt;9.25&lt;/Height&gt;</a:t>
            </a:r>
          </a:p>
          <a:p>
            <a:r>
              <a:rPr lang="en-US" b="1" dirty="0"/>
              <a:t>  &lt;Width unit=“inch”&gt;8.25&lt;/Width&gt;</a:t>
            </a:r>
          </a:p>
          <a:p>
            <a:r>
              <a:rPr lang="en-US" b="1" dirty="0"/>
              <a:t>  &lt;Pages&gt;540&lt;/Pages&gt;</a:t>
            </a:r>
          </a:p>
          <a:p>
            <a:r>
              <a:rPr lang="en-US" b="1" dirty="0"/>
              <a:t>  &lt;SpineColor&gt;White&lt;/SpineColor&gt;</a:t>
            </a:r>
          </a:p>
          <a:p>
            <a:r>
              <a:rPr lang="en-US" b="1" dirty="0"/>
              <a:t>&lt;/Book&gt;</a:t>
            </a:r>
          </a:p>
        </p:txBody>
      </p:sp>
      <p:sp>
        <p:nvSpPr>
          <p:cNvPr id="2" name="TextBox 1">
            <a:extLst>
              <a:ext uri="{FF2B5EF4-FFF2-40B4-BE49-F238E27FC236}">
                <a16:creationId xmlns:a16="http://schemas.microsoft.com/office/drawing/2014/main" id="{4C81A3B0-E7FE-4FD3-B4CB-B3B1E5316B82}"/>
              </a:ext>
            </a:extLst>
          </p:cNvPr>
          <p:cNvSpPr txBox="1"/>
          <p:nvPr/>
        </p:nvSpPr>
        <p:spPr>
          <a:xfrm>
            <a:off x="5334000" y="5970612"/>
            <a:ext cx="2220702" cy="646331"/>
          </a:xfrm>
          <a:prstGeom prst="rect">
            <a:avLst/>
          </a:prstGeom>
          <a:noFill/>
        </p:spPr>
        <p:txBody>
          <a:bodyPr wrap="square" rtlCol="0">
            <a:spAutoFit/>
          </a:bodyPr>
          <a:lstStyle/>
          <a:p>
            <a:r>
              <a:rPr lang="en-US" dirty="0"/>
              <a:t>(TDO 1</a:t>
            </a:r>
            <a:r>
              <a:rPr lang="en-US" baseline="30000" dirty="0"/>
              <a:t>st</a:t>
            </a:r>
            <a:r>
              <a:rPr lang="en-US" dirty="0"/>
              <a:t> edition was available in print)</a:t>
            </a:r>
          </a:p>
        </p:txBody>
      </p:sp>
    </p:spTree>
    <p:extLst>
      <p:ext uri="{BB962C8B-B14F-4D97-AF65-F5344CB8AC3E}">
        <p14:creationId xmlns:p14="http://schemas.microsoft.com/office/powerpoint/2010/main" val="9627776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DB19B2-378E-45AB-9EB4-38E8948D190F}"/>
              </a:ext>
            </a:extLst>
          </p:cNvPr>
          <p:cNvSpPr/>
          <p:nvPr/>
        </p:nvSpPr>
        <p:spPr>
          <a:xfrm>
            <a:off x="685800" y="274638"/>
            <a:ext cx="7848600" cy="604996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A5D617-C2E4-40F9-8849-4D63EDA349AA}"/>
              </a:ext>
            </a:extLst>
          </p:cNvPr>
          <p:cNvSpPr>
            <a:spLocks noGrp="1"/>
          </p:cNvSpPr>
          <p:nvPr>
            <p:ph type="title"/>
          </p:nvPr>
        </p:nvSpPr>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olidFill>
                  <a:srgbClr val="FF0000"/>
                </a:solidFill>
              </a:rPr>
              <a:t>Stop and Think</a:t>
            </a:r>
          </a:p>
        </p:txBody>
      </p:sp>
      <p:sp>
        <p:nvSpPr>
          <p:cNvPr id="3" name="Content Placeholder 2">
            <a:extLst>
              <a:ext uri="{FF2B5EF4-FFF2-40B4-BE49-F238E27FC236}">
                <a16:creationId xmlns:a16="http://schemas.microsoft.com/office/drawing/2014/main" id="{FCBD7DED-49BD-41D7-AC71-48C8E20582CE}"/>
              </a:ext>
            </a:extLst>
          </p:cNvPr>
          <p:cNvSpPr>
            <a:spLocks noGrp="1"/>
          </p:cNvSpPr>
          <p:nvPr>
            <p:ph idx="1"/>
          </p:nvPr>
        </p:nvSpPr>
        <p:spPr>
          <a:xfrm>
            <a:off x="1066800" y="1447800"/>
            <a:ext cx="7315200" cy="4267200"/>
          </a:xfrm>
        </p:spPr>
        <p:txBody>
          <a:bodyPr>
            <a:normAutofit fontScale="62500" lnSpcReduction="20000"/>
          </a:bodyPr>
          <a:lstStyle/>
          <a:p>
            <a:r>
              <a:rPr lang="en-US" sz="5400" b="1" baseline="0" dirty="0"/>
              <a:t>These two descriptions for “the same thing” are very different</a:t>
            </a:r>
          </a:p>
          <a:p>
            <a:r>
              <a:rPr lang="en-US" sz="5400" b="1" baseline="0" dirty="0"/>
              <a:t>…b</a:t>
            </a:r>
            <a:r>
              <a:rPr lang="en-US" sz="5400" b="1" dirty="0"/>
              <a:t>ecause they are used for very different purposes (which are???)</a:t>
            </a:r>
            <a:endParaRPr lang="en-US" sz="5400" b="1" baseline="0" dirty="0"/>
          </a:p>
          <a:p>
            <a:r>
              <a:rPr lang="en-US" sz="5400" b="1" baseline="0" dirty="0"/>
              <a:t>They </a:t>
            </a:r>
            <a:r>
              <a:rPr lang="en-US" sz="5400" b="1" dirty="0"/>
              <a:t>only share one description:  &lt;Title&gt;</a:t>
            </a:r>
          </a:p>
          <a:p>
            <a:r>
              <a:rPr lang="en-US" sz="5400" b="1" baseline="0" dirty="0"/>
              <a:t>What is this “shared description” called in relational database terminology?</a:t>
            </a:r>
          </a:p>
        </p:txBody>
      </p:sp>
    </p:spTree>
    <p:extLst>
      <p:ext uri="{BB962C8B-B14F-4D97-AF65-F5344CB8AC3E}">
        <p14:creationId xmlns:p14="http://schemas.microsoft.com/office/powerpoint/2010/main" val="1340870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666F76-36FF-4257-A4BC-BFF8B2EF0BCD}"/>
              </a:ext>
            </a:extLst>
          </p:cNvPr>
          <p:cNvPicPr>
            <a:picLocks noChangeAspect="1"/>
          </p:cNvPicPr>
          <p:nvPr/>
        </p:nvPicPr>
        <p:blipFill>
          <a:blip r:embed="rId3"/>
          <a:stretch>
            <a:fillRect/>
          </a:stretch>
        </p:blipFill>
        <p:spPr>
          <a:xfrm>
            <a:off x="76200" y="1143000"/>
            <a:ext cx="4835635" cy="3944065"/>
          </a:xfrm>
          <a:prstGeom prst="rect">
            <a:avLst/>
          </a:prstGeom>
        </p:spPr>
      </p:pic>
      <p:sp>
        <p:nvSpPr>
          <p:cNvPr id="3" name="TextBox 2">
            <a:extLst>
              <a:ext uri="{FF2B5EF4-FFF2-40B4-BE49-F238E27FC236}">
                <a16:creationId xmlns:a16="http://schemas.microsoft.com/office/drawing/2014/main" id="{C361F83E-0726-40FC-87C6-D783204AEFE4}"/>
              </a:ext>
            </a:extLst>
          </p:cNvPr>
          <p:cNvSpPr txBox="1"/>
          <p:nvPr/>
        </p:nvSpPr>
        <p:spPr>
          <a:xfrm>
            <a:off x="4876800" y="609600"/>
            <a:ext cx="4010025" cy="6484980"/>
          </a:xfrm>
          <a:prstGeom prst="rect">
            <a:avLst/>
          </a:prstGeom>
          <a:noFill/>
        </p:spPr>
        <p:txBody>
          <a:bodyPr wrap="square" rtlCol="0">
            <a:spAutoFit/>
          </a:bodyPr>
          <a:lstStyle/>
          <a:p>
            <a:pPr marL="160729" lvl="0"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300" dirty="0">
                <a:solidFill>
                  <a:prstClr val="black"/>
                </a:solidFill>
                <a:sym typeface="Arial" pitchFamily="34" charset="0"/>
              </a:rPr>
              <a:t>Structured descriptions of (information) resources are often called “metadata” (“data about data”)</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300" dirty="0">
                <a:sym typeface="Arial" pitchFamily="34" charset="0"/>
              </a:rPr>
              <a:t>But unless the resource being described is a collection of data, </a:t>
            </a:r>
            <a:r>
              <a:rPr lang="en-US" sz="3300" dirty="0"/>
              <a:t>this is factually wrong</a:t>
            </a:r>
          </a:p>
          <a:p>
            <a:pPr marL="160729" lvl="0"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200" dirty="0">
              <a:solidFill>
                <a:prstClr val="black"/>
              </a:solidFill>
              <a:sym typeface="Arial" pitchFamily="34" charset="0"/>
            </a:endParaRPr>
          </a:p>
        </p:txBody>
      </p:sp>
    </p:spTree>
    <p:extLst>
      <p:ext uri="{BB962C8B-B14F-4D97-AF65-F5344CB8AC3E}">
        <p14:creationId xmlns:p14="http://schemas.microsoft.com/office/powerpoint/2010/main" val="4023226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23E81-96C8-4D4E-A3B9-987A28546ACC}"/>
              </a:ext>
            </a:extLst>
          </p:cNvPr>
          <p:cNvSpPr>
            <a:spLocks noGrp="1"/>
          </p:cNvSpPr>
          <p:nvPr>
            <p:ph type="title"/>
          </p:nvPr>
        </p:nvSpPr>
        <p:spPr>
          <a:xfrm>
            <a:off x="34636" y="251871"/>
            <a:ext cx="4232564" cy="1143000"/>
          </a:xfrm>
        </p:spPr>
        <p:txBody>
          <a:bodyPr>
            <a:noAutofit/>
          </a:bodyPr>
          <a:lstStyle/>
          <a:p>
            <a:r>
              <a:rPr lang="en-US" sz="3200" dirty="0"/>
              <a:t>It is OK to say “Metadata” when describing data</a:t>
            </a:r>
          </a:p>
        </p:txBody>
      </p:sp>
      <p:pic>
        <p:nvPicPr>
          <p:cNvPr id="4" name="Content Placeholder 3">
            <a:extLst>
              <a:ext uri="{FF2B5EF4-FFF2-40B4-BE49-F238E27FC236}">
                <a16:creationId xmlns:a16="http://schemas.microsoft.com/office/drawing/2014/main" id="{CB359497-D485-435B-A31F-4B5C1087A939}"/>
              </a:ext>
            </a:extLst>
          </p:cNvPr>
          <p:cNvPicPr>
            <a:picLocks noGrp="1" noChangeAspect="1"/>
          </p:cNvPicPr>
          <p:nvPr>
            <p:ph idx="1"/>
          </p:nvPr>
        </p:nvPicPr>
        <p:blipFill>
          <a:blip r:embed="rId3"/>
          <a:stretch>
            <a:fillRect/>
          </a:stretch>
        </p:blipFill>
        <p:spPr>
          <a:xfrm>
            <a:off x="4267200" y="48275"/>
            <a:ext cx="4562681" cy="1550193"/>
          </a:xfrm>
          <a:prstGeom prst="rect">
            <a:avLst/>
          </a:prstGeom>
        </p:spPr>
      </p:pic>
      <p:pic>
        <p:nvPicPr>
          <p:cNvPr id="5" name="Picture 4">
            <a:extLst>
              <a:ext uri="{FF2B5EF4-FFF2-40B4-BE49-F238E27FC236}">
                <a16:creationId xmlns:a16="http://schemas.microsoft.com/office/drawing/2014/main" id="{B6BFA8D1-0332-4C70-9DAB-5A43A16EFC82}"/>
              </a:ext>
            </a:extLst>
          </p:cNvPr>
          <p:cNvPicPr>
            <a:picLocks noChangeAspect="1"/>
          </p:cNvPicPr>
          <p:nvPr/>
        </p:nvPicPr>
        <p:blipFill>
          <a:blip r:embed="rId4"/>
          <a:stretch>
            <a:fillRect/>
          </a:stretch>
        </p:blipFill>
        <p:spPr>
          <a:xfrm>
            <a:off x="762000" y="1644530"/>
            <a:ext cx="7743825" cy="4918195"/>
          </a:xfrm>
          <a:prstGeom prst="rect">
            <a:avLst/>
          </a:prstGeom>
        </p:spPr>
      </p:pic>
    </p:spTree>
    <p:extLst>
      <p:ext uri="{BB962C8B-B14F-4D97-AF65-F5344CB8AC3E}">
        <p14:creationId xmlns:p14="http://schemas.microsoft.com/office/powerpoint/2010/main" val="788678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smtClean="0">
                <a:solidFill>
                  <a:srgbClr val="002955"/>
                </a:solidFill>
                <a:latin typeface="UC Berkeley OS Sign"/>
                <a:ea typeface="MS PGothic" pitchFamily="34" charset="-128"/>
                <a:sym typeface="UC Berkeley OS Sign"/>
              </a:rPr>
              <a:pPr algn="ctr"/>
              <a:t>17</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653133" y="1530973"/>
            <a:ext cx="8162702" cy="4985562"/>
          </a:xfrm>
          <a:prstGeom prst="rect">
            <a:avLst/>
          </a:prstGeom>
          <a:noFill/>
          <a:ln w="9525">
            <a:noFill/>
            <a:miter lim="800000"/>
            <a:headEnd/>
            <a:tailEnd/>
          </a:ln>
        </p:spPr>
        <p:txBody>
          <a:bodyPr wrap="square" lIns="64291" tIns="32146" rIns="64291" bIns="32146">
            <a:sp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a:t>Any resource can have associated descriptions, not just </a:t>
            </a:r>
            <a:r>
              <a:rPr lang="en-US" sz="3600" i="1" dirty="0"/>
              <a:t>information</a:t>
            </a:r>
            <a:r>
              <a:rPr lang="en-US" sz="3600" dirty="0"/>
              <a:t> resources, and the descriptions don’t need to be “data”</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a:t> The most valuable descriptions are about </a:t>
            </a:r>
            <a:r>
              <a:rPr lang="en-US" sz="3600" i="1" dirty="0"/>
              <a:t>human resources </a:t>
            </a:r>
            <a:r>
              <a:rPr lang="en-US" sz="3600" dirty="0"/>
              <a:t>(and people aren’t data)</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a:t>And what’s “metadata” for you might be “data” for me, or vice versa  (“Resource Focus”)</a:t>
            </a:r>
            <a:endParaRPr lang="en-US" sz="3600" dirty="0">
              <a:sym typeface="Wingdings" panose="05000000000000000000" pitchFamily="2" charset="2"/>
            </a:endParaRPr>
          </a:p>
        </p:txBody>
      </p:sp>
      <p:sp>
        <p:nvSpPr>
          <p:cNvPr id="6" name="Rectangle 1">
            <a:extLst>
              <a:ext uri="{FF2B5EF4-FFF2-40B4-BE49-F238E27FC236}">
                <a16:creationId xmlns:a16="http://schemas.microsoft.com/office/drawing/2014/main" id="{FF74B165-2289-40C4-B3A8-273E556A9A0A}"/>
              </a:ext>
            </a:extLst>
          </p:cNvPr>
          <p:cNvSpPr txBox="1">
            <a:spLocks noChangeArrowheads="1"/>
          </p:cNvSpPr>
          <p:nvPr/>
        </p:nvSpPr>
        <p:spPr>
          <a:xfrm>
            <a:off x="0" y="228600"/>
            <a:ext cx="8991600" cy="1190997"/>
          </a:xfrm>
          <a:prstGeom prst="rect">
            <a:avLst/>
          </a:prstGeom>
        </p:spPr>
        <p:txBody>
          <a:bodyPr/>
          <a:lstStyle/>
          <a:p>
            <a:pPr marL="0" marR="0" lvl="0" indent="0" algn="ctr" fontAlgn="auto">
              <a:lnSpc>
                <a:spcPct val="92000"/>
              </a:lnSpc>
              <a:spcBef>
                <a:spcPct val="0"/>
              </a:spcBef>
              <a:spcAft>
                <a:spcPts val="0"/>
              </a:spcAft>
              <a:buClrTx/>
              <a:buSzTx/>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latin typeface="+mj-lt"/>
                <a:ea typeface="+mj-ea"/>
                <a:cs typeface="+mj-cs"/>
                <a:sym typeface="UC Berkeley OS Sign"/>
              </a:rPr>
              <a:t>But I Think Most Uses of “Metadata”</a:t>
            </a:r>
            <a:br>
              <a:rPr lang="en-US" sz="4000" b="1" dirty="0">
                <a:latin typeface="+mj-lt"/>
                <a:ea typeface="+mj-ea"/>
                <a:cs typeface="+mj-cs"/>
                <a:sym typeface="UC Berkeley OS Sign"/>
              </a:rPr>
            </a:br>
            <a:r>
              <a:rPr lang="en-US" sz="4000" b="1" dirty="0">
                <a:latin typeface="+mj-lt"/>
                <a:ea typeface="+mj-ea"/>
                <a:cs typeface="+mj-cs"/>
                <a:sym typeface="UC Berkeley OS Sign"/>
              </a:rPr>
              <a:t> Are Wrong Or Misleading</a:t>
            </a:r>
          </a:p>
        </p:txBody>
      </p:sp>
    </p:spTree>
    <p:extLst>
      <p:ext uri="{BB962C8B-B14F-4D97-AF65-F5344CB8AC3E}">
        <p14:creationId xmlns:p14="http://schemas.microsoft.com/office/powerpoint/2010/main" val="157607229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1"/>
          <p:cNvSpPr txBox="1">
            <a:spLocks noChangeArrowheads="1"/>
          </p:cNvSpPr>
          <p:nvPr/>
        </p:nvSpPr>
        <p:spPr>
          <a:xfrm>
            <a:off x="0" y="228600"/>
            <a:ext cx="8991600" cy="1190997"/>
          </a:xfrm>
          <a:prstGeom prst="rect">
            <a:avLst/>
          </a:prstGeom>
        </p:spPr>
        <p:txBody>
          <a:bodyPr/>
          <a:lstStyle/>
          <a:p>
            <a:pPr marL="0" marR="0" lvl="0" indent="0" algn="ctr" fontAlgn="auto">
              <a:lnSpc>
                <a:spcPct val="92000"/>
              </a:lnSpc>
              <a:spcBef>
                <a:spcPct val="0"/>
              </a:spcBef>
              <a:spcAft>
                <a:spcPts val="0"/>
              </a:spcAft>
              <a:buClrTx/>
              <a:buSzTx/>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latin typeface="+mj-lt"/>
                <a:ea typeface="+mj-ea"/>
                <a:cs typeface="+mj-cs"/>
                <a:sym typeface="UC Berkeley OS Sign"/>
              </a:rPr>
              <a:t>A Guard Dog is a Resource</a:t>
            </a:r>
          </a:p>
        </p:txBody>
      </p:sp>
      <p:pic>
        <p:nvPicPr>
          <p:cNvPr id="5123" name="Picture 3" descr="C:\Users\glushko\Documents\Courses\F2014\202\0929-ResourceDescription1\doberman-pinscher.jpg"/>
          <p:cNvPicPr>
            <a:picLocks noChangeAspect="1" noChangeArrowheads="1"/>
          </p:cNvPicPr>
          <p:nvPr/>
        </p:nvPicPr>
        <p:blipFill>
          <a:blip r:embed="rId3" cstate="print"/>
          <a:srcRect/>
          <a:stretch>
            <a:fillRect/>
          </a:stretch>
        </p:blipFill>
        <p:spPr bwMode="auto">
          <a:xfrm>
            <a:off x="875869" y="824098"/>
            <a:ext cx="7416326" cy="5029200"/>
          </a:xfrm>
          <a:prstGeom prst="rect">
            <a:avLst/>
          </a:prstGeom>
          <a:noFill/>
        </p:spPr>
      </p:pic>
      <p:sp>
        <p:nvSpPr>
          <p:cNvPr id="2" name="TextBox 1">
            <a:extLst>
              <a:ext uri="{FF2B5EF4-FFF2-40B4-BE49-F238E27FC236}">
                <a16:creationId xmlns:a16="http://schemas.microsoft.com/office/drawing/2014/main" id="{E49F3310-5C99-4258-ABE1-F9B43350AED8}"/>
              </a:ext>
            </a:extLst>
          </p:cNvPr>
          <p:cNvSpPr txBox="1"/>
          <p:nvPr/>
        </p:nvSpPr>
        <p:spPr>
          <a:xfrm>
            <a:off x="1536463" y="5943600"/>
            <a:ext cx="6743700" cy="830997"/>
          </a:xfrm>
          <a:prstGeom prst="rect">
            <a:avLst/>
          </a:prstGeom>
          <a:noFill/>
        </p:spPr>
        <p:txBody>
          <a:bodyPr wrap="square" rtlCol="0">
            <a:spAutoFit/>
          </a:bodyPr>
          <a:lstStyle/>
          <a:p>
            <a:r>
              <a:rPr lang="en-US" sz="2400" dirty="0"/>
              <a:t>Something of value that can be identified and that supports goal-directed activity (TDO 1.3)</a:t>
            </a:r>
          </a:p>
        </p:txBody>
      </p:sp>
    </p:spTree>
    <p:extLst>
      <p:ext uri="{BB962C8B-B14F-4D97-AF65-F5344CB8AC3E}">
        <p14:creationId xmlns:p14="http://schemas.microsoft.com/office/powerpoint/2010/main" val="1533659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1135965" y="1559347"/>
            <a:ext cx="7172517" cy="4636464"/>
          </a:xfrm>
          <a:prstGeom prst="rect">
            <a:avLst/>
          </a:prstGeom>
          <a:noFill/>
          <a:ln w="9525">
            <a:noFill/>
            <a:miter lim="800000"/>
            <a:headEnd/>
            <a:tailEnd/>
          </a:ln>
        </p:spPr>
      </p:pic>
      <p:sp>
        <p:nvSpPr>
          <p:cNvPr id="3" name="Rectangle 1"/>
          <p:cNvSpPr txBox="1">
            <a:spLocks noChangeArrowheads="1"/>
          </p:cNvSpPr>
          <p:nvPr/>
        </p:nvSpPr>
        <p:spPr>
          <a:xfrm>
            <a:off x="1295400" y="152400"/>
            <a:ext cx="6553200" cy="1190997"/>
          </a:xfrm>
          <a:prstGeom prst="rect">
            <a:avLst/>
          </a:prstGeom>
        </p:spPr>
        <p:txBody>
          <a:bodyPr/>
          <a:lstStyle/>
          <a:p>
            <a:pPr algn="ctr">
              <a:lnSpc>
                <a:spcPct val="92000"/>
              </a:lnSpc>
              <a:spcBef>
                <a:spcPct val="0"/>
              </a:spcBef>
              <a:buFontTx/>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latin typeface="+mj-lt"/>
                <a:ea typeface="+mj-ea"/>
                <a:cs typeface="+mj-cs"/>
                <a:sym typeface="UC Berkeley OS Sign"/>
              </a:rPr>
              <a:t>Two Resource Descriptions:</a:t>
            </a:r>
            <a:br>
              <a:rPr lang="en-US" sz="4000" b="1" dirty="0">
                <a:latin typeface="+mj-lt"/>
                <a:ea typeface="+mj-ea"/>
                <a:cs typeface="+mj-cs"/>
                <a:sym typeface="UC Berkeley OS Sign"/>
              </a:rPr>
            </a:br>
            <a:r>
              <a:rPr lang="en-US" sz="4000" b="1" dirty="0">
                <a:solidFill>
                  <a:srgbClr val="FF0000"/>
                </a:solidFill>
                <a:latin typeface="+mj-lt"/>
                <a:ea typeface="+mj-ea"/>
                <a:cs typeface="+mj-cs"/>
                <a:sym typeface="UC Berkeley OS Sign"/>
              </a:rPr>
              <a:t>Metadog</a:t>
            </a:r>
            <a:r>
              <a:rPr lang="en-US" sz="4000" b="1" dirty="0">
                <a:latin typeface="+mj-lt"/>
                <a:ea typeface="+mj-ea"/>
                <a:cs typeface="+mj-cs"/>
                <a:sym typeface="UC Berkeley OS Sign"/>
              </a:rPr>
              <a:t>, not Metadata</a:t>
            </a:r>
          </a:p>
        </p:txBody>
      </p:sp>
      <p:sp>
        <p:nvSpPr>
          <p:cNvPr id="2" name="Rectangle 1"/>
          <p:cNvSpPr/>
          <p:nvPr/>
        </p:nvSpPr>
        <p:spPr>
          <a:xfrm>
            <a:off x="2514600" y="6172200"/>
            <a:ext cx="4415248" cy="400110"/>
          </a:xfrm>
          <a:prstGeom prst="rect">
            <a:avLst/>
          </a:prstGeom>
        </p:spPr>
        <p:txBody>
          <a:bodyPr wrap="none">
            <a:spAutoFit/>
          </a:bodyPr>
          <a:lstStyle/>
          <a:p>
            <a:r>
              <a:rPr lang="en-US" sz="2000" dirty="0"/>
              <a:t>dans Les Baux-de-Provence, </a:t>
            </a:r>
            <a:r>
              <a:rPr lang="fr-FR" sz="2000" dirty="0"/>
              <a:t>8 Août 2013</a:t>
            </a:r>
            <a:endParaRPr lang="en-US" sz="2000" dirty="0"/>
          </a:p>
        </p:txBody>
      </p:sp>
    </p:spTree>
    <p:extLst>
      <p:ext uri="{BB962C8B-B14F-4D97-AF65-F5344CB8AC3E}">
        <p14:creationId xmlns:p14="http://schemas.microsoft.com/office/powerpoint/2010/main" val="435990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1"/>
          <p:cNvSpPr>
            <a:spLocks noGrp="1" noChangeArrowheads="1"/>
          </p:cNvSpPr>
          <p:nvPr>
            <p:ph type="title"/>
          </p:nvPr>
        </p:nvSpPr>
        <p:spPr>
          <a:xfrm>
            <a:off x="1270000" y="990600"/>
            <a:ext cx="6171531" cy="892969"/>
          </a:xfrm>
        </p:spPr>
        <p:txBody>
          <a:bodyPr>
            <a:noAutofit/>
          </a:bodyPr>
          <a:lstStyle/>
          <a:p>
            <a:pPr>
              <a:lnSpc>
                <a:spcPct val="92000"/>
              </a:lnSpc>
              <a:spcBef>
                <a:spcPts val="949"/>
              </a:spcBef>
              <a:buClr>
                <a:srgbClr val="002955"/>
              </a:buClr>
              <a:buSzPct val="44000"/>
              <a:tabLst>
                <a:tab pos="495555" algn="l"/>
                <a:tab pos="984412" algn="l"/>
                <a:tab pos="1479967" algn="l"/>
                <a:tab pos="1968826" algn="l"/>
                <a:tab pos="2464380" algn="l"/>
                <a:tab pos="2959936" algn="l"/>
                <a:tab pos="3448793" algn="l"/>
                <a:tab pos="3930954" algn="l"/>
                <a:tab pos="4433205" algn="l"/>
                <a:tab pos="4922063" algn="l"/>
                <a:tab pos="5424315" algn="l"/>
                <a:tab pos="5906476" algn="l"/>
              </a:tabLst>
              <a:defRPr/>
            </a:pPr>
            <a:r>
              <a:rPr lang="en-US" altLang="en-US" sz="6000" dirty="0">
                <a:ea typeface="+mn-ea"/>
                <a:cs typeface="+mn-cs"/>
                <a:sym typeface="UC Berkeley OS Sign"/>
              </a:rPr>
              <a:t>TDO’s Mantra</a:t>
            </a:r>
          </a:p>
        </p:txBody>
      </p:sp>
      <p:sp>
        <p:nvSpPr>
          <p:cNvPr id="4098" name="Rectangle 2"/>
          <p:cNvSpPr>
            <a:spLocks noGrp="1" noChangeArrowheads="1"/>
          </p:cNvSpPr>
          <p:nvPr>
            <p:ph idx="1"/>
          </p:nvPr>
        </p:nvSpPr>
        <p:spPr>
          <a:xfrm>
            <a:off x="1270000" y="2895600"/>
            <a:ext cx="6579245" cy="3368725"/>
          </a:xfrm>
        </p:spPr>
        <p:txBody>
          <a:bodyPr>
            <a:normAutofit lnSpcReduction="10000"/>
          </a:bodyPr>
          <a:lstStyle/>
          <a:p>
            <a:pPr marL="0" indent="0" eaLnBrk="0" hangingPunct="0">
              <a:lnSpc>
                <a:spcPct val="93000"/>
              </a:lnSpc>
              <a:spcBef>
                <a:spcPts val="1266"/>
              </a:spcBef>
              <a:buNone/>
            </a:pPr>
            <a:r>
              <a:rPr lang="en-US" sz="4800" b="1" i="1" dirty="0">
                <a:solidFill>
                  <a:srgbClr val="FF0000"/>
                </a:solidFill>
                <a:latin typeface="UC Berkeley OS Sign"/>
                <a:sym typeface="UC Berkeley OS Sign"/>
              </a:rPr>
              <a:t>Organizing,</a:t>
            </a:r>
            <a:br>
              <a:rPr lang="en-US" sz="4800" b="1" i="1" dirty="0">
                <a:solidFill>
                  <a:srgbClr val="FF0000"/>
                </a:solidFill>
                <a:latin typeface="UC Berkeley OS Sign"/>
                <a:sym typeface="UC Berkeley OS Sign"/>
              </a:rPr>
            </a:br>
            <a:r>
              <a:rPr lang="en-US" sz="4800" b="1" i="1" dirty="0">
                <a:solidFill>
                  <a:srgbClr val="FF0000"/>
                </a:solidFill>
                <a:latin typeface="UC Berkeley OS Sign"/>
                <a:sym typeface="UC Berkeley OS Sign"/>
              </a:rPr>
              <a:t>resource description,</a:t>
            </a:r>
            <a:br>
              <a:rPr lang="en-US" sz="4800" b="1" i="1" dirty="0">
                <a:solidFill>
                  <a:srgbClr val="FF0000"/>
                </a:solidFill>
                <a:latin typeface="UC Berkeley OS Sign"/>
                <a:sym typeface="UC Berkeley OS Sign"/>
              </a:rPr>
            </a:br>
            <a:r>
              <a:rPr lang="en-US" sz="4800" b="1" i="1" dirty="0">
                <a:solidFill>
                  <a:srgbClr val="FF0000"/>
                </a:solidFill>
                <a:latin typeface="UC Berkeley OS Sign"/>
                <a:sym typeface="UC Berkeley OS Sign"/>
              </a:rPr>
              <a:t>and interaction design are inherently interconnected activities</a:t>
            </a:r>
          </a:p>
          <a:p>
            <a:pPr marL="120541" indent="-120541">
              <a:lnSpc>
                <a:spcPct val="92000"/>
              </a:lnSpc>
              <a:buClr>
                <a:srgbClr val="002955"/>
              </a:buClr>
              <a:buSzPct val="44000"/>
              <a:buFont typeface="Wingdings" pitchFamily="2" charset="2"/>
              <a:buChar char="l"/>
              <a:tabLst>
                <a:tab pos="495555" algn="l"/>
                <a:tab pos="984412" algn="l"/>
                <a:tab pos="1479967" algn="l"/>
                <a:tab pos="1968826" algn="l"/>
                <a:tab pos="2464380" algn="l"/>
                <a:tab pos="2959936" algn="l"/>
                <a:tab pos="3448793" algn="l"/>
                <a:tab pos="3930954" algn="l"/>
                <a:tab pos="4433205" algn="l"/>
                <a:tab pos="4922063" algn="l"/>
                <a:tab pos="5424315" algn="l"/>
                <a:tab pos="5906476" algn="l"/>
              </a:tabLst>
              <a:defRPr/>
            </a:pPr>
            <a:endParaRPr lang="en-US" sz="2109" dirty="0"/>
          </a:p>
        </p:txBody>
      </p:sp>
    </p:spTree>
    <p:extLst>
      <p:ext uri="{BB962C8B-B14F-4D97-AF65-F5344CB8AC3E}">
        <p14:creationId xmlns:p14="http://schemas.microsoft.com/office/powerpoint/2010/main" val="2281806023"/>
      </p:ext>
    </p:extLst>
  </p:cSld>
  <p:clrMapOvr>
    <a:masterClrMapping/>
  </p:clrMapOvr>
  <p:transition spd="slow" advTm="24367"/>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984578"/>
            <a:ext cx="4038600" cy="1143000"/>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b="1" dirty="0"/>
              <a:t>Icons and Signs as Descriptions of Businesses</a:t>
            </a:r>
          </a:p>
        </p:txBody>
      </p:sp>
      <p:pic>
        <p:nvPicPr>
          <p:cNvPr id="2050" name="Picture 2" descr="C:\Users\glushko\Documents\Courses\F2014\202\0929-ResourceDescription1\IMG_6738.JPG"/>
          <p:cNvPicPr>
            <a:picLocks noChangeAspect="1" noChangeArrowheads="1"/>
          </p:cNvPicPr>
          <p:nvPr/>
        </p:nvPicPr>
        <p:blipFill>
          <a:blip r:embed="rId3" cstate="print"/>
          <a:srcRect/>
          <a:stretch>
            <a:fillRect/>
          </a:stretch>
        </p:blipFill>
        <p:spPr bwMode="auto">
          <a:xfrm>
            <a:off x="4800600" y="2860828"/>
            <a:ext cx="3708400" cy="2781300"/>
          </a:xfrm>
          <a:prstGeom prst="rect">
            <a:avLst/>
          </a:prstGeom>
          <a:noFill/>
        </p:spPr>
      </p:pic>
      <p:pic>
        <p:nvPicPr>
          <p:cNvPr id="2051" name="Picture 3" descr="C:\Users\glushko\Documents\Courses\F2014\202\0929-ResourceDescription1\DSC_0302.JPG"/>
          <p:cNvPicPr>
            <a:picLocks noChangeAspect="1" noChangeArrowheads="1"/>
          </p:cNvPicPr>
          <p:nvPr/>
        </p:nvPicPr>
        <p:blipFill>
          <a:blip r:embed="rId4" cstate="print"/>
          <a:srcRect/>
          <a:stretch>
            <a:fillRect/>
          </a:stretch>
        </p:blipFill>
        <p:spPr bwMode="auto">
          <a:xfrm>
            <a:off x="4800600" y="316165"/>
            <a:ext cx="3733800" cy="2479827"/>
          </a:xfrm>
          <a:prstGeom prst="rect">
            <a:avLst/>
          </a:prstGeom>
          <a:noFill/>
        </p:spPr>
      </p:pic>
      <p:pic>
        <p:nvPicPr>
          <p:cNvPr id="2052" name="Picture 4" descr="C:\Users\glushko\Documents\Courses\F2014\202\0929-ResourceDescription1\DSC_3113.JPG"/>
          <p:cNvPicPr>
            <a:picLocks noChangeAspect="1" noChangeArrowheads="1"/>
          </p:cNvPicPr>
          <p:nvPr/>
        </p:nvPicPr>
        <p:blipFill>
          <a:blip r:embed="rId5" cstate="print"/>
          <a:srcRect/>
          <a:stretch>
            <a:fillRect/>
          </a:stretch>
        </p:blipFill>
        <p:spPr bwMode="auto">
          <a:xfrm>
            <a:off x="303882" y="2835697"/>
            <a:ext cx="4191000" cy="2783479"/>
          </a:xfrm>
          <a:prstGeom prst="rect">
            <a:avLst/>
          </a:prstGeom>
          <a:noFill/>
        </p:spPr>
      </p:pic>
      <p:sp>
        <p:nvSpPr>
          <p:cNvPr id="3" name="TextBox 2">
            <a:extLst>
              <a:ext uri="{FF2B5EF4-FFF2-40B4-BE49-F238E27FC236}">
                <a16:creationId xmlns:a16="http://schemas.microsoft.com/office/drawing/2014/main" id="{B0FF34D7-86A1-45A3-BA21-61DA956BB49B}"/>
              </a:ext>
            </a:extLst>
          </p:cNvPr>
          <p:cNvSpPr txBox="1"/>
          <p:nvPr/>
        </p:nvSpPr>
        <p:spPr>
          <a:xfrm>
            <a:off x="1066800" y="5765494"/>
            <a:ext cx="8915400" cy="954107"/>
          </a:xfrm>
          <a:prstGeom prst="rect">
            <a:avLst/>
          </a:prstGeom>
          <a:noFill/>
        </p:spPr>
        <p:txBody>
          <a:bodyPr wrap="square" rtlCol="0">
            <a:spAutoFit/>
          </a:bodyPr>
          <a:lstStyle/>
          <a:p>
            <a:r>
              <a:rPr lang="en-US" sz="2800" dirty="0"/>
              <a:t>These are resource descriptions, but they aren’t</a:t>
            </a:r>
            <a:br>
              <a:rPr lang="en-US" sz="2800" dirty="0"/>
            </a:br>
            <a:r>
              <a:rPr lang="en-US" sz="2800" dirty="0"/>
              <a:t> “data about data” in any sense of “data”</a:t>
            </a:r>
          </a:p>
        </p:txBody>
      </p:sp>
    </p:spTree>
    <p:extLst>
      <p:ext uri="{BB962C8B-B14F-4D97-AF65-F5344CB8AC3E}">
        <p14:creationId xmlns:p14="http://schemas.microsoft.com/office/powerpoint/2010/main" val="4151468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DB19B2-378E-45AB-9EB4-38E8948D190F}"/>
              </a:ext>
            </a:extLst>
          </p:cNvPr>
          <p:cNvSpPr/>
          <p:nvPr/>
        </p:nvSpPr>
        <p:spPr>
          <a:xfrm>
            <a:off x="685800" y="274638"/>
            <a:ext cx="7848600" cy="544036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A5D617-C2E4-40F9-8849-4D63EDA349AA}"/>
              </a:ext>
            </a:extLst>
          </p:cNvPr>
          <p:cNvSpPr>
            <a:spLocks noGrp="1"/>
          </p:cNvSpPr>
          <p:nvPr>
            <p:ph type="title"/>
          </p:nvPr>
        </p:nvSpPr>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olidFill>
                  <a:srgbClr val="FF0000"/>
                </a:solidFill>
              </a:rPr>
              <a:t>Stop and Think</a:t>
            </a:r>
          </a:p>
        </p:txBody>
      </p:sp>
      <p:sp>
        <p:nvSpPr>
          <p:cNvPr id="3" name="Content Placeholder 2">
            <a:extLst>
              <a:ext uri="{FF2B5EF4-FFF2-40B4-BE49-F238E27FC236}">
                <a16:creationId xmlns:a16="http://schemas.microsoft.com/office/drawing/2014/main" id="{FCBD7DED-49BD-41D7-AC71-48C8E20582CE}"/>
              </a:ext>
            </a:extLst>
          </p:cNvPr>
          <p:cNvSpPr>
            <a:spLocks noGrp="1"/>
          </p:cNvSpPr>
          <p:nvPr>
            <p:ph idx="1"/>
          </p:nvPr>
        </p:nvSpPr>
        <p:spPr>
          <a:xfrm>
            <a:off x="1066800" y="1447800"/>
            <a:ext cx="7315200" cy="3962400"/>
          </a:xfrm>
        </p:spPr>
        <p:txBody>
          <a:bodyPr>
            <a:normAutofit/>
          </a:bodyPr>
          <a:lstStyle/>
          <a:p>
            <a:r>
              <a:rPr lang="en-US" altLang="en-US" sz="5100" dirty="0"/>
              <a:t>Why are pictures or physical objects effective as resource descriptions?</a:t>
            </a:r>
            <a:endParaRPr lang="en-US" sz="5100" dirty="0"/>
          </a:p>
          <a:p>
            <a:endParaRPr lang="en-US" dirty="0"/>
          </a:p>
        </p:txBody>
      </p:sp>
    </p:spTree>
    <p:extLst>
      <p:ext uri="{BB962C8B-B14F-4D97-AF65-F5344CB8AC3E}">
        <p14:creationId xmlns:p14="http://schemas.microsoft.com/office/powerpoint/2010/main" val="41536451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228600" y="20198"/>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sym typeface="UC Berkeley OS Sign"/>
              </a:rPr>
              <a:t>Descriptions of “Human Resources” (People)</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22</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381000" y="1211195"/>
            <a:ext cx="8076307" cy="5155031"/>
          </a:xfrm>
          <a:prstGeom prst="rect">
            <a:avLst/>
          </a:prstGeom>
          <a:noFill/>
          <a:ln w="9525">
            <a:noFill/>
            <a:miter lim="800000"/>
            <a:headEnd/>
            <a:tailEnd/>
          </a:ln>
        </p:spPr>
        <p:txBody>
          <a:bodyPr wrap="square" lIns="64291" tIns="32146" rIns="64291" bIns="32146">
            <a:sp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A great deal of data is collected about people anytime they use the Internet, a cell phone, a credit card, or otherwise interact with systems, sensors, or devices that can collect information about them</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These resource descriptions are used computationally to make predictions about beliefs and behavior, and to actively try to change them</a:t>
            </a:r>
          </a:p>
          <a:p>
            <a:pPr marL="617929" lvl="1"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They determine whether to give you credit, to hire / fire / promote you, to arrest / sentence you, to change your diet or exercise routine, or which resources to show you on Google, Facebook, Twitter, Amazon, dating sites, etc.</a:t>
            </a:r>
          </a:p>
        </p:txBody>
      </p:sp>
    </p:spTree>
    <p:extLst>
      <p:ext uri="{BB962C8B-B14F-4D97-AF65-F5344CB8AC3E}">
        <p14:creationId xmlns:p14="http://schemas.microsoft.com/office/powerpoint/2010/main" val="125683883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788678B-86CB-4CAA-BA89-D514F18524FA}"/>
              </a:ext>
            </a:extLst>
          </p:cNvPr>
          <p:cNvPicPr>
            <a:picLocks noChangeAspect="1"/>
          </p:cNvPicPr>
          <p:nvPr/>
        </p:nvPicPr>
        <p:blipFill>
          <a:blip r:embed="rId3"/>
          <a:stretch>
            <a:fillRect/>
          </a:stretch>
        </p:blipFill>
        <p:spPr>
          <a:xfrm>
            <a:off x="6705600" y="88491"/>
            <a:ext cx="1908213" cy="1359526"/>
          </a:xfrm>
          <a:prstGeom prst="rect">
            <a:avLst/>
          </a:prstGeom>
        </p:spPr>
      </p:pic>
      <p:sp>
        <p:nvSpPr>
          <p:cNvPr id="2" name="Title 1">
            <a:extLst>
              <a:ext uri="{FF2B5EF4-FFF2-40B4-BE49-F238E27FC236}">
                <a16:creationId xmlns:a16="http://schemas.microsoft.com/office/drawing/2014/main" id="{E9D65F9A-EDFE-4DF7-945E-8C57A8F76BF6}"/>
              </a:ext>
            </a:extLst>
          </p:cNvPr>
          <p:cNvSpPr>
            <a:spLocks noGrp="1"/>
          </p:cNvSpPr>
          <p:nvPr>
            <p:ph type="title"/>
          </p:nvPr>
        </p:nvSpPr>
        <p:spPr>
          <a:xfrm>
            <a:off x="368415" y="196754"/>
            <a:ext cx="7086600" cy="1143000"/>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b="1" dirty="0"/>
              <a:t>NSA &amp; Govt Tell You “It’s Only the Metadata …. Don’t Worry”</a:t>
            </a:r>
          </a:p>
        </p:txBody>
      </p:sp>
      <p:sp>
        <p:nvSpPr>
          <p:cNvPr id="3" name="Content Placeholder 2">
            <a:extLst>
              <a:ext uri="{FF2B5EF4-FFF2-40B4-BE49-F238E27FC236}">
                <a16:creationId xmlns:a16="http://schemas.microsoft.com/office/drawing/2014/main" id="{F6BD92A2-6313-4036-B352-0F9682698794}"/>
              </a:ext>
            </a:extLst>
          </p:cNvPr>
          <p:cNvSpPr>
            <a:spLocks noGrp="1"/>
          </p:cNvSpPr>
          <p:nvPr>
            <p:ph idx="1"/>
          </p:nvPr>
        </p:nvSpPr>
        <p:spPr>
          <a:xfrm>
            <a:off x="2590800" y="1684338"/>
            <a:ext cx="5867400" cy="1325562"/>
          </a:xfrm>
        </p:spPr>
        <p:txBody>
          <a:bodyPr>
            <a:noAutofit/>
          </a:bodyPr>
          <a:lstStyle/>
          <a:p>
            <a:pPr marL="0" indent="0">
              <a:buNone/>
            </a:pPr>
            <a:r>
              <a:rPr lang="en-US" sz="2400" dirty="0"/>
              <a:t>After Edward Snowden in 2013 leaked NSA documents about the NSA’s collection of everyone’s phone call “metadata” we were told it wasn’t surveillance:</a:t>
            </a:r>
          </a:p>
        </p:txBody>
      </p:sp>
      <p:sp>
        <p:nvSpPr>
          <p:cNvPr id="4" name="TextBox 3">
            <a:extLst>
              <a:ext uri="{FF2B5EF4-FFF2-40B4-BE49-F238E27FC236}">
                <a16:creationId xmlns:a16="http://schemas.microsoft.com/office/drawing/2014/main" id="{02E1616C-D8E5-4271-B628-052A92E90186}"/>
              </a:ext>
            </a:extLst>
          </p:cNvPr>
          <p:cNvSpPr txBox="1"/>
          <p:nvPr/>
        </p:nvSpPr>
        <p:spPr>
          <a:xfrm>
            <a:off x="2625436" y="3327002"/>
            <a:ext cx="5638800" cy="3693319"/>
          </a:xfrm>
          <a:prstGeom prst="rect">
            <a:avLst/>
          </a:prstGeom>
          <a:noFill/>
        </p:spPr>
        <p:txBody>
          <a:bodyPr wrap="square" rtlCol="0">
            <a:spAutoFit/>
          </a:bodyPr>
          <a:lstStyle/>
          <a:p>
            <a:r>
              <a:rPr lang="en-US" sz="2400" dirty="0"/>
              <a:t>Senator Dianne Feinstein, the chair of the Senate intelligence committee: "The call-records program is not surveillance. </a:t>
            </a:r>
            <a:r>
              <a:rPr lang="en-US" sz="2400" dirty="0">
                <a:solidFill>
                  <a:srgbClr val="FF0000"/>
                </a:solidFill>
              </a:rPr>
              <a:t>It does not collect the CONTENT</a:t>
            </a:r>
            <a:r>
              <a:rPr lang="en-US" sz="2400" dirty="0"/>
              <a:t> of any communication names or locations. </a:t>
            </a:r>
            <a:r>
              <a:rPr lang="en-US" sz="2400" dirty="0">
                <a:solidFill>
                  <a:srgbClr val="FF0000"/>
                </a:solidFill>
              </a:rPr>
              <a:t>The NSA only collects the type of information found on a telephone bill</a:t>
            </a:r>
            <a:r>
              <a:rPr lang="en-US" sz="2400" dirty="0"/>
              <a:t>: phone numbers of calls placed and received, the time of the calls and duration."</a:t>
            </a:r>
          </a:p>
          <a:p>
            <a:endParaRPr lang="en-US" dirty="0"/>
          </a:p>
        </p:txBody>
      </p:sp>
      <p:pic>
        <p:nvPicPr>
          <p:cNvPr id="7" name="Picture 6" descr="A picture containing person, person, glasses, indoor&#10;&#10;Description automatically generated">
            <a:extLst>
              <a:ext uri="{FF2B5EF4-FFF2-40B4-BE49-F238E27FC236}">
                <a16:creationId xmlns:a16="http://schemas.microsoft.com/office/drawing/2014/main" id="{D0E00D89-EFB2-4255-83DA-75472D0A64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600200"/>
            <a:ext cx="1867433" cy="2251904"/>
          </a:xfrm>
          <a:prstGeom prst="rect">
            <a:avLst/>
          </a:prstGeom>
        </p:spPr>
      </p:pic>
      <p:pic>
        <p:nvPicPr>
          <p:cNvPr id="8" name="Picture 7">
            <a:extLst>
              <a:ext uri="{FF2B5EF4-FFF2-40B4-BE49-F238E27FC236}">
                <a16:creationId xmlns:a16="http://schemas.microsoft.com/office/drawing/2014/main" id="{3B772974-A7F6-47D5-9304-290335086684}"/>
              </a:ext>
            </a:extLst>
          </p:cNvPr>
          <p:cNvPicPr>
            <a:picLocks noChangeAspect="1"/>
          </p:cNvPicPr>
          <p:nvPr/>
        </p:nvPicPr>
        <p:blipFill>
          <a:blip r:embed="rId5"/>
          <a:stretch>
            <a:fillRect/>
          </a:stretch>
        </p:blipFill>
        <p:spPr>
          <a:xfrm>
            <a:off x="326864" y="4174331"/>
            <a:ext cx="2128103" cy="2166937"/>
          </a:xfrm>
          <a:prstGeom prst="rect">
            <a:avLst/>
          </a:prstGeom>
        </p:spPr>
      </p:pic>
    </p:spTree>
    <p:extLst>
      <p:ext uri="{BB962C8B-B14F-4D97-AF65-F5344CB8AC3E}">
        <p14:creationId xmlns:p14="http://schemas.microsoft.com/office/powerpoint/2010/main" val="42255820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DB19B2-378E-45AB-9EB4-38E8948D190F}"/>
              </a:ext>
            </a:extLst>
          </p:cNvPr>
          <p:cNvSpPr/>
          <p:nvPr/>
        </p:nvSpPr>
        <p:spPr>
          <a:xfrm>
            <a:off x="527896" y="457200"/>
            <a:ext cx="7848600" cy="544036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A5D617-C2E4-40F9-8849-4D63EDA349AA}"/>
              </a:ext>
            </a:extLst>
          </p:cNvPr>
          <p:cNvSpPr>
            <a:spLocks noGrp="1"/>
          </p:cNvSpPr>
          <p:nvPr>
            <p:ph type="title"/>
          </p:nvPr>
        </p:nvSpPr>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olidFill>
                  <a:srgbClr val="FF0000"/>
                </a:solidFill>
              </a:rPr>
              <a:t>Stop and Think</a:t>
            </a:r>
          </a:p>
        </p:txBody>
      </p:sp>
      <p:sp>
        <p:nvSpPr>
          <p:cNvPr id="3" name="Content Placeholder 2">
            <a:extLst>
              <a:ext uri="{FF2B5EF4-FFF2-40B4-BE49-F238E27FC236}">
                <a16:creationId xmlns:a16="http://schemas.microsoft.com/office/drawing/2014/main" id="{FCBD7DED-49BD-41D7-AC71-48C8E20582CE}"/>
              </a:ext>
            </a:extLst>
          </p:cNvPr>
          <p:cNvSpPr>
            <a:spLocks noGrp="1"/>
          </p:cNvSpPr>
          <p:nvPr>
            <p:ph idx="1"/>
          </p:nvPr>
        </p:nvSpPr>
        <p:spPr>
          <a:xfrm>
            <a:off x="6093248" y="1638300"/>
            <a:ext cx="2133600" cy="3962400"/>
          </a:xfrm>
        </p:spPr>
        <p:txBody>
          <a:bodyPr>
            <a:normAutofit/>
          </a:bodyPr>
          <a:lstStyle/>
          <a:p>
            <a:r>
              <a:rPr lang="en-US" dirty="0"/>
              <a:t>Why is there a red herring on the slide?  </a:t>
            </a:r>
          </a:p>
        </p:txBody>
      </p:sp>
      <p:pic>
        <p:nvPicPr>
          <p:cNvPr id="5" name="Picture 4">
            <a:extLst>
              <a:ext uri="{FF2B5EF4-FFF2-40B4-BE49-F238E27FC236}">
                <a16:creationId xmlns:a16="http://schemas.microsoft.com/office/drawing/2014/main" id="{547F1EC4-18E2-4006-BCD0-B8F15046786D}"/>
              </a:ext>
            </a:extLst>
          </p:cNvPr>
          <p:cNvPicPr>
            <a:picLocks noChangeAspect="1"/>
          </p:cNvPicPr>
          <p:nvPr/>
        </p:nvPicPr>
        <p:blipFill>
          <a:blip r:embed="rId3"/>
          <a:stretch>
            <a:fillRect/>
          </a:stretch>
        </p:blipFill>
        <p:spPr>
          <a:xfrm>
            <a:off x="767504" y="1775619"/>
            <a:ext cx="5176096" cy="3687762"/>
          </a:xfrm>
          <a:prstGeom prst="rect">
            <a:avLst/>
          </a:prstGeom>
        </p:spPr>
      </p:pic>
    </p:spTree>
    <p:extLst>
      <p:ext uri="{BB962C8B-B14F-4D97-AF65-F5344CB8AC3E}">
        <p14:creationId xmlns:p14="http://schemas.microsoft.com/office/powerpoint/2010/main" val="4453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606EF7-6153-4855-A07C-8423D770C79E}"/>
              </a:ext>
            </a:extLst>
          </p:cNvPr>
          <p:cNvSpPr/>
          <p:nvPr/>
        </p:nvSpPr>
        <p:spPr>
          <a:xfrm>
            <a:off x="466062" y="1176128"/>
            <a:ext cx="7696200" cy="954107"/>
          </a:xfrm>
          <a:prstGeom prst="rect">
            <a:avLst/>
          </a:prstGeom>
        </p:spPr>
        <p:txBody>
          <a:bodyPr wrap="square">
            <a:spAutoFit/>
          </a:bodyPr>
          <a:lstStyle/>
          <a:p>
            <a:r>
              <a:rPr lang="en-US" sz="2800" b="1" dirty="0"/>
              <a:t>Leaked NSA document says metadata collection is one of agency's 'most useful tools'</a:t>
            </a:r>
          </a:p>
        </p:txBody>
      </p:sp>
      <p:sp>
        <p:nvSpPr>
          <p:cNvPr id="3" name="Rectangle 2">
            <a:extLst>
              <a:ext uri="{FF2B5EF4-FFF2-40B4-BE49-F238E27FC236}">
                <a16:creationId xmlns:a16="http://schemas.microsoft.com/office/drawing/2014/main" id="{04815445-AC3B-47D8-B261-2A909BA4EEAD}"/>
              </a:ext>
            </a:extLst>
          </p:cNvPr>
          <p:cNvSpPr/>
          <p:nvPr/>
        </p:nvSpPr>
        <p:spPr>
          <a:xfrm>
            <a:off x="451072" y="2419442"/>
            <a:ext cx="8229599" cy="2308324"/>
          </a:xfrm>
          <a:prstGeom prst="rect">
            <a:avLst/>
          </a:prstGeom>
        </p:spPr>
        <p:txBody>
          <a:bodyPr wrap="square">
            <a:spAutoFit/>
          </a:bodyPr>
          <a:lstStyle/>
          <a:p>
            <a:r>
              <a:rPr lang="en-US" sz="2400" dirty="0"/>
              <a:t>A leaked NSA newsletter published Wednesday highlights the collection of </a:t>
            </a:r>
            <a:r>
              <a:rPr lang="en-US" sz="2400" i="1" dirty="0">
                <a:solidFill>
                  <a:srgbClr val="FF0000"/>
                </a:solidFill>
              </a:rPr>
              <a:t>phone metadata as one of the agency's "most useful tools</a:t>
            </a:r>
            <a:r>
              <a:rPr lang="en-US" sz="2400" dirty="0"/>
              <a:t>. The document says that the NSA has used metadata such as numbers called, IP addresses, and call duration to yield "concrete results," such as the capture of terror suspects Khalid Sheikh Mohammed and Abu Zubaida.</a:t>
            </a:r>
          </a:p>
        </p:txBody>
      </p:sp>
      <p:sp>
        <p:nvSpPr>
          <p:cNvPr id="4" name="Rectangle 3">
            <a:extLst>
              <a:ext uri="{FF2B5EF4-FFF2-40B4-BE49-F238E27FC236}">
                <a16:creationId xmlns:a16="http://schemas.microsoft.com/office/drawing/2014/main" id="{DC7953C6-43D6-438F-8149-6C6DAC2D02B5}"/>
              </a:ext>
            </a:extLst>
          </p:cNvPr>
          <p:cNvSpPr/>
          <p:nvPr/>
        </p:nvSpPr>
        <p:spPr>
          <a:xfrm>
            <a:off x="441079" y="4967918"/>
            <a:ext cx="7010400" cy="369332"/>
          </a:xfrm>
          <a:prstGeom prst="rect">
            <a:avLst/>
          </a:prstGeom>
        </p:spPr>
        <p:txBody>
          <a:bodyPr wrap="square">
            <a:spAutoFit/>
          </a:bodyPr>
          <a:lstStyle/>
          <a:p>
            <a:r>
              <a:rPr lang="en-US" dirty="0"/>
              <a:t>https://www.businessinsider.com/nsa-document-metadata-2016-12</a:t>
            </a:r>
          </a:p>
        </p:txBody>
      </p:sp>
      <p:sp>
        <p:nvSpPr>
          <p:cNvPr id="5" name="Title 1">
            <a:extLst>
              <a:ext uri="{FF2B5EF4-FFF2-40B4-BE49-F238E27FC236}">
                <a16:creationId xmlns:a16="http://schemas.microsoft.com/office/drawing/2014/main" id="{BD551BDF-76BD-49AD-B910-1819F8D5D0DA}"/>
              </a:ext>
            </a:extLst>
          </p:cNvPr>
          <p:cNvSpPr txBox="1">
            <a:spLocks/>
          </p:cNvSpPr>
          <p:nvPr/>
        </p:nvSpPr>
        <p:spPr>
          <a:xfrm>
            <a:off x="121513" y="356506"/>
            <a:ext cx="7387771"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b="1" dirty="0"/>
              <a:t>Thanks, Dianne for Reassuring Us</a:t>
            </a:r>
          </a:p>
        </p:txBody>
      </p:sp>
      <p:sp>
        <p:nvSpPr>
          <p:cNvPr id="6" name="TextBox 5">
            <a:extLst>
              <a:ext uri="{FF2B5EF4-FFF2-40B4-BE49-F238E27FC236}">
                <a16:creationId xmlns:a16="http://schemas.microsoft.com/office/drawing/2014/main" id="{CA1731E4-D634-4672-B031-2D9D9002FE8D}"/>
              </a:ext>
            </a:extLst>
          </p:cNvPr>
          <p:cNvSpPr txBox="1"/>
          <p:nvPr/>
        </p:nvSpPr>
        <p:spPr>
          <a:xfrm>
            <a:off x="753835" y="5577403"/>
            <a:ext cx="7315200" cy="830997"/>
          </a:xfrm>
          <a:prstGeom prst="rect">
            <a:avLst/>
          </a:prstGeom>
          <a:noFill/>
        </p:spPr>
        <p:txBody>
          <a:bodyPr wrap="square" rtlCol="0">
            <a:spAutoFit/>
          </a:bodyPr>
          <a:lstStyle/>
          <a:p>
            <a:r>
              <a:rPr lang="en-US" sz="2400" b="1" dirty="0">
                <a:solidFill>
                  <a:srgbClr val="FF0000"/>
                </a:solidFill>
              </a:rPr>
              <a:t>FLASHBACK TO “RESOURCE FOCUS” – phone company metadata is NSA data</a:t>
            </a:r>
          </a:p>
        </p:txBody>
      </p:sp>
    </p:spTree>
    <p:extLst>
      <p:ext uri="{BB962C8B-B14F-4D97-AF65-F5344CB8AC3E}">
        <p14:creationId xmlns:p14="http://schemas.microsoft.com/office/powerpoint/2010/main" val="822884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DB19B2-378E-45AB-9EB4-38E8948D190F}"/>
              </a:ext>
            </a:extLst>
          </p:cNvPr>
          <p:cNvSpPr/>
          <p:nvPr/>
        </p:nvSpPr>
        <p:spPr>
          <a:xfrm>
            <a:off x="685800" y="274638"/>
            <a:ext cx="7848600" cy="544036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A5D617-C2E4-40F9-8849-4D63EDA349AA}"/>
              </a:ext>
            </a:extLst>
          </p:cNvPr>
          <p:cNvSpPr>
            <a:spLocks noGrp="1"/>
          </p:cNvSpPr>
          <p:nvPr>
            <p:ph type="title"/>
          </p:nvPr>
        </p:nvSpPr>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olidFill>
                  <a:srgbClr val="FF0000"/>
                </a:solidFill>
              </a:rPr>
              <a:t>Stop and Think – Describing Yourself</a:t>
            </a:r>
          </a:p>
        </p:txBody>
      </p:sp>
      <p:sp>
        <p:nvSpPr>
          <p:cNvPr id="3" name="Content Placeholder 2">
            <a:extLst>
              <a:ext uri="{FF2B5EF4-FFF2-40B4-BE49-F238E27FC236}">
                <a16:creationId xmlns:a16="http://schemas.microsoft.com/office/drawing/2014/main" id="{FCBD7DED-49BD-41D7-AC71-48C8E20582CE}"/>
              </a:ext>
            </a:extLst>
          </p:cNvPr>
          <p:cNvSpPr>
            <a:spLocks noGrp="1"/>
          </p:cNvSpPr>
          <p:nvPr>
            <p:ph idx="1"/>
          </p:nvPr>
        </p:nvSpPr>
        <p:spPr>
          <a:xfrm>
            <a:off x="1066800" y="1447800"/>
            <a:ext cx="7315200" cy="3962400"/>
          </a:xfrm>
        </p:spPr>
        <p:txBody>
          <a:bodyPr>
            <a:normAutofit/>
          </a:bodyPr>
          <a:lstStyle/>
          <a:p>
            <a:r>
              <a:rPr lang="en-US" sz="4000" dirty="0"/>
              <a:t>What are the 2 or 3 most important resource descriptions when you:</a:t>
            </a:r>
          </a:p>
          <a:p>
            <a:pPr lvl="1"/>
            <a:r>
              <a:rPr lang="en-US" sz="3600" dirty="0"/>
              <a:t>Apply to college</a:t>
            </a:r>
          </a:p>
          <a:p>
            <a:pPr lvl="1"/>
            <a:endParaRPr lang="en-US" sz="3600" dirty="0"/>
          </a:p>
          <a:p>
            <a:pPr lvl="1"/>
            <a:endParaRPr lang="en-US" sz="3600" dirty="0"/>
          </a:p>
          <a:p>
            <a:endParaRPr lang="en-US" dirty="0"/>
          </a:p>
        </p:txBody>
      </p:sp>
    </p:spTree>
    <p:extLst>
      <p:ext uri="{BB962C8B-B14F-4D97-AF65-F5344CB8AC3E}">
        <p14:creationId xmlns:p14="http://schemas.microsoft.com/office/powerpoint/2010/main" val="24933581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DB19B2-378E-45AB-9EB4-38E8948D190F}"/>
              </a:ext>
            </a:extLst>
          </p:cNvPr>
          <p:cNvSpPr/>
          <p:nvPr/>
        </p:nvSpPr>
        <p:spPr>
          <a:xfrm>
            <a:off x="685800" y="274638"/>
            <a:ext cx="7848600" cy="544036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A5D617-C2E4-40F9-8849-4D63EDA349AA}"/>
              </a:ext>
            </a:extLst>
          </p:cNvPr>
          <p:cNvSpPr>
            <a:spLocks noGrp="1"/>
          </p:cNvSpPr>
          <p:nvPr>
            <p:ph type="title"/>
          </p:nvPr>
        </p:nvSpPr>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olidFill>
                  <a:srgbClr val="FF0000"/>
                </a:solidFill>
              </a:rPr>
              <a:t>Stop and Think – Describing Yourself</a:t>
            </a:r>
          </a:p>
        </p:txBody>
      </p:sp>
      <p:sp>
        <p:nvSpPr>
          <p:cNvPr id="3" name="Content Placeholder 2">
            <a:extLst>
              <a:ext uri="{FF2B5EF4-FFF2-40B4-BE49-F238E27FC236}">
                <a16:creationId xmlns:a16="http://schemas.microsoft.com/office/drawing/2014/main" id="{FCBD7DED-49BD-41D7-AC71-48C8E20582CE}"/>
              </a:ext>
            </a:extLst>
          </p:cNvPr>
          <p:cNvSpPr>
            <a:spLocks noGrp="1"/>
          </p:cNvSpPr>
          <p:nvPr>
            <p:ph idx="1"/>
          </p:nvPr>
        </p:nvSpPr>
        <p:spPr>
          <a:xfrm>
            <a:off x="1066800" y="1447800"/>
            <a:ext cx="7315200" cy="3962400"/>
          </a:xfrm>
        </p:spPr>
        <p:txBody>
          <a:bodyPr>
            <a:normAutofit/>
          </a:bodyPr>
          <a:lstStyle/>
          <a:p>
            <a:r>
              <a:rPr lang="en-US" sz="4000" dirty="0"/>
              <a:t>What are the 2 or 3 most important resource descriptions when you:</a:t>
            </a:r>
          </a:p>
          <a:p>
            <a:pPr lvl="1"/>
            <a:r>
              <a:rPr lang="en-US" sz="3600" dirty="0"/>
              <a:t>Apply for a job after graduation</a:t>
            </a:r>
          </a:p>
          <a:p>
            <a:pPr lvl="1"/>
            <a:endParaRPr lang="en-US" sz="3600" dirty="0"/>
          </a:p>
          <a:p>
            <a:pPr lvl="1"/>
            <a:endParaRPr lang="en-US" sz="3600" dirty="0"/>
          </a:p>
          <a:p>
            <a:endParaRPr lang="en-US" dirty="0"/>
          </a:p>
        </p:txBody>
      </p:sp>
    </p:spTree>
    <p:extLst>
      <p:ext uri="{BB962C8B-B14F-4D97-AF65-F5344CB8AC3E}">
        <p14:creationId xmlns:p14="http://schemas.microsoft.com/office/powerpoint/2010/main" val="2082259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DB19B2-378E-45AB-9EB4-38E8948D190F}"/>
              </a:ext>
            </a:extLst>
          </p:cNvPr>
          <p:cNvSpPr/>
          <p:nvPr/>
        </p:nvSpPr>
        <p:spPr>
          <a:xfrm>
            <a:off x="685800" y="274638"/>
            <a:ext cx="7848600" cy="544036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A5D617-C2E4-40F9-8849-4D63EDA349AA}"/>
              </a:ext>
            </a:extLst>
          </p:cNvPr>
          <p:cNvSpPr>
            <a:spLocks noGrp="1"/>
          </p:cNvSpPr>
          <p:nvPr>
            <p:ph type="title"/>
          </p:nvPr>
        </p:nvSpPr>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olidFill>
                  <a:srgbClr val="FF0000"/>
                </a:solidFill>
              </a:rPr>
              <a:t>Stop and Think – Describing Yourself</a:t>
            </a:r>
          </a:p>
        </p:txBody>
      </p:sp>
      <p:sp>
        <p:nvSpPr>
          <p:cNvPr id="3" name="Content Placeholder 2">
            <a:extLst>
              <a:ext uri="{FF2B5EF4-FFF2-40B4-BE49-F238E27FC236}">
                <a16:creationId xmlns:a16="http://schemas.microsoft.com/office/drawing/2014/main" id="{FCBD7DED-49BD-41D7-AC71-48C8E20582CE}"/>
              </a:ext>
            </a:extLst>
          </p:cNvPr>
          <p:cNvSpPr>
            <a:spLocks noGrp="1"/>
          </p:cNvSpPr>
          <p:nvPr>
            <p:ph idx="1"/>
          </p:nvPr>
        </p:nvSpPr>
        <p:spPr>
          <a:xfrm>
            <a:off x="1066800" y="1447800"/>
            <a:ext cx="7315200" cy="3962400"/>
          </a:xfrm>
        </p:spPr>
        <p:txBody>
          <a:bodyPr>
            <a:normAutofit/>
          </a:bodyPr>
          <a:lstStyle/>
          <a:p>
            <a:r>
              <a:rPr lang="en-US" sz="4000" dirty="0"/>
              <a:t>What are the 2 or 3 most important resource descriptions when you:</a:t>
            </a:r>
          </a:p>
          <a:p>
            <a:pPr lvl="1"/>
            <a:r>
              <a:rPr lang="en-US" sz="3600" dirty="0"/>
              <a:t>Are looking for someone to date</a:t>
            </a:r>
          </a:p>
          <a:p>
            <a:pPr lvl="1"/>
            <a:endParaRPr lang="en-US" sz="3600" dirty="0"/>
          </a:p>
          <a:p>
            <a:pPr lvl="1"/>
            <a:endParaRPr lang="en-US" sz="3600" dirty="0"/>
          </a:p>
          <a:p>
            <a:endParaRPr lang="en-US" dirty="0"/>
          </a:p>
        </p:txBody>
      </p:sp>
    </p:spTree>
    <p:extLst>
      <p:ext uri="{BB962C8B-B14F-4D97-AF65-F5344CB8AC3E}">
        <p14:creationId xmlns:p14="http://schemas.microsoft.com/office/powerpoint/2010/main" val="17323506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DB19B2-378E-45AB-9EB4-38E8948D190F}"/>
              </a:ext>
            </a:extLst>
          </p:cNvPr>
          <p:cNvSpPr/>
          <p:nvPr/>
        </p:nvSpPr>
        <p:spPr>
          <a:xfrm>
            <a:off x="685800" y="274638"/>
            <a:ext cx="7848600" cy="544036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A5D617-C2E4-40F9-8849-4D63EDA349AA}"/>
              </a:ext>
            </a:extLst>
          </p:cNvPr>
          <p:cNvSpPr>
            <a:spLocks noGrp="1"/>
          </p:cNvSpPr>
          <p:nvPr>
            <p:ph type="title"/>
          </p:nvPr>
        </p:nvSpPr>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olidFill>
                  <a:srgbClr val="FF0000"/>
                </a:solidFill>
              </a:rPr>
              <a:t>Stop and Think – Describing Yourself</a:t>
            </a:r>
          </a:p>
        </p:txBody>
      </p:sp>
      <p:sp>
        <p:nvSpPr>
          <p:cNvPr id="3" name="Content Placeholder 2">
            <a:extLst>
              <a:ext uri="{FF2B5EF4-FFF2-40B4-BE49-F238E27FC236}">
                <a16:creationId xmlns:a16="http://schemas.microsoft.com/office/drawing/2014/main" id="{FCBD7DED-49BD-41D7-AC71-48C8E20582CE}"/>
              </a:ext>
            </a:extLst>
          </p:cNvPr>
          <p:cNvSpPr>
            <a:spLocks noGrp="1"/>
          </p:cNvSpPr>
          <p:nvPr>
            <p:ph idx="1"/>
          </p:nvPr>
        </p:nvSpPr>
        <p:spPr>
          <a:xfrm>
            <a:off x="1066800" y="1447800"/>
            <a:ext cx="7315200" cy="3962400"/>
          </a:xfrm>
        </p:spPr>
        <p:txBody>
          <a:bodyPr>
            <a:normAutofit/>
          </a:bodyPr>
          <a:lstStyle/>
          <a:p>
            <a:r>
              <a:rPr lang="en-US" sz="4000" dirty="0"/>
              <a:t>What are the 2 or 3 most important resource descriptions when you:</a:t>
            </a:r>
          </a:p>
          <a:p>
            <a:pPr lvl="1"/>
            <a:r>
              <a:rPr lang="en-US" sz="3600" dirty="0"/>
              <a:t>Apply for a loan or financial aid</a:t>
            </a:r>
          </a:p>
          <a:p>
            <a:pPr lvl="1"/>
            <a:endParaRPr lang="en-US" sz="3600" dirty="0"/>
          </a:p>
          <a:p>
            <a:pPr lvl="1"/>
            <a:endParaRPr lang="en-US" sz="3600" dirty="0"/>
          </a:p>
          <a:p>
            <a:endParaRPr lang="en-US" dirty="0"/>
          </a:p>
        </p:txBody>
      </p:sp>
    </p:spTree>
    <p:extLst>
      <p:ext uri="{BB962C8B-B14F-4D97-AF65-F5344CB8AC3E}">
        <p14:creationId xmlns:p14="http://schemas.microsoft.com/office/powerpoint/2010/main" val="2036271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EAB227-4DF7-4401-97EF-5588BD236B06}"/>
              </a:ext>
            </a:extLst>
          </p:cNvPr>
          <p:cNvPicPr>
            <a:picLocks noChangeAspect="1"/>
          </p:cNvPicPr>
          <p:nvPr/>
        </p:nvPicPr>
        <p:blipFill>
          <a:blip r:embed="rId3"/>
          <a:stretch>
            <a:fillRect/>
          </a:stretch>
        </p:blipFill>
        <p:spPr>
          <a:xfrm>
            <a:off x="3657600" y="2971800"/>
            <a:ext cx="1934302" cy="1614487"/>
          </a:xfrm>
          <a:prstGeom prst="rect">
            <a:avLst/>
          </a:prstGeom>
        </p:spPr>
      </p:pic>
      <p:sp>
        <p:nvSpPr>
          <p:cNvPr id="78850" name="Rectangle 1"/>
          <p:cNvSpPr>
            <a:spLocks noGrp="1" noChangeArrowheads="1"/>
          </p:cNvSpPr>
          <p:nvPr>
            <p:ph type="title"/>
          </p:nvPr>
        </p:nvSpPr>
        <p:spPr>
          <a:xfrm>
            <a:off x="1602867" y="152400"/>
            <a:ext cx="5715000" cy="8482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sym typeface="UC Berkeley OS Sign"/>
              </a:rPr>
              <a:t>Agenda</a:t>
            </a:r>
          </a:p>
        </p:txBody>
      </p:sp>
      <p:sp>
        <p:nvSpPr>
          <p:cNvPr id="78855" name="Rectangle 8"/>
          <p:cNvSpPr>
            <a:spLocks noChangeArrowheads="1"/>
          </p:cNvSpPr>
          <p:nvPr/>
        </p:nvSpPr>
        <p:spPr bwMode="auto">
          <a:xfrm>
            <a:off x="549404" y="914400"/>
            <a:ext cx="8311135" cy="5230368"/>
          </a:xfrm>
          <a:prstGeom prst="rect">
            <a:avLst/>
          </a:prstGeom>
        </p:spPr>
        <p:txBody>
          <a:bodyPr vert="horz" lIns="91440" tIns="45720" rIns="91440" bIns="45720" rtlCol="0" anchor="ctr">
            <a:norm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ym typeface="Arial" pitchFamily="34" charset="0"/>
              </a:rPr>
              <a:t>What is a resource description?</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ym typeface="Arial" pitchFamily="34" charset="0"/>
              </a:rPr>
              <a:t>Why do we describe resources?</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ym typeface="Arial" pitchFamily="34" charset="0"/>
              </a:rPr>
              <a:t>Why I despise and banish the term “Metadata”</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200" dirty="0">
              <a:sym typeface="Arial" pitchFamily="34" charset="0"/>
            </a:endParaRPr>
          </a:p>
          <a:p>
            <a:pPr eaLnBrk="0" fontAlgn="base" hangingPunct="0">
              <a:lnSpc>
                <a:spcPct val="92000"/>
              </a:lnSpc>
              <a:spcBef>
                <a:spcPts val="1266"/>
              </a:spcBef>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200" dirty="0">
              <a:sym typeface="Arial" pitchFamily="34" charset="0"/>
            </a:endParaRP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200" dirty="0">
              <a:sym typeface="Arial" pitchFamily="34" charset="0"/>
            </a:endParaRP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ym typeface="Arial" pitchFamily="34" charset="0"/>
              </a:rPr>
              <a:t> Exercise To “Identify Descriptive Properties” </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ym typeface="Arial" pitchFamily="34" charset="0"/>
              </a:rPr>
              <a:t>TDO 5.3 “The Process of Describing Resources”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spcAft>
                <a:spcPts val="600"/>
              </a:spcAft>
            </a:pPr>
            <a:fld id="{26B7A6CC-FD96-4C1E-9D6C-FC1C580EEE1E}" type="slidenum">
              <a:rPr lang="en-US" sz="1500">
                <a:solidFill>
                  <a:srgbClr val="002955"/>
                </a:solidFill>
                <a:latin typeface="UC Berkeley OS Sign"/>
                <a:ea typeface="MS PGothic" pitchFamily="34" charset="-128"/>
                <a:sym typeface="UC Berkeley OS Sign"/>
              </a:rPr>
              <a:pPr algn="ctr">
                <a:spcAft>
                  <a:spcPts val="600"/>
                </a:spcAft>
              </a:pPr>
              <a:t>3</a:t>
            </a:fld>
            <a:endParaRPr lang="en-US" sz="1500">
              <a:solidFill>
                <a:srgbClr val="002955"/>
              </a:solidFill>
              <a:latin typeface="UC Berkeley OS Sign"/>
              <a:ea typeface="MS PGothic" pitchFamily="34" charset="-128"/>
              <a:sym typeface="UC Berkeley OS Sign"/>
            </a:endParaRPr>
          </a:p>
        </p:txBody>
      </p:sp>
    </p:spTree>
    <p:extLst>
      <p:ext uri="{BB962C8B-B14F-4D97-AF65-F5344CB8AC3E}">
        <p14:creationId xmlns:p14="http://schemas.microsoft.com/office/powerpoint/2010/main" val="100158975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DB19B2-378E-45AB-9EB4-38E8948D190F}"/>
              </a:ext>
            </a:extLst>
          </p:cNvPr>
          <p:cNvSpPr/>
          <p:nvPr/>
        </p:nvSpPr>
        <p:spPr>
          <a:xfrm>
            <a:off x="685800" y="274638"/>
            <a:ext cx="7848600" cy="544036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A5D617-C2E4-40F9-8849-4D63EDA349AA}"/>
              </a:ext>
            </a:extLst>
          </p:cNvPr>
          <p:cNvSpPr>
            <a:spLocks noGrp="1"/>
          </p:cNvSpPr>
          <p:nvPr>
            <p:ph type="title"/>
          </p:nvPr>
        </p:nvSpPr>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olidFill>
                  <a:srgbClr val="FF0000"/>
                </a:solidFill>
              </a:rPr>
              <a:t>Stop and Think – Describing Yourself</a:t>
            </a:r>
          </a:p>
        </p:txBody>
      </p:sp>
      <p:sp>
        <p:nvSpPr>
          <p:cNvPr id="3" name="Content Placeholder 2">
            <a:extLst>
              <a:ext uri="{FF2B5EF4-FFF2-40B4-BE49-F238E27FC236}">
                <a16:creationId xmlns:a16="http://schemas.microsoft.com/office/drawing/2014/main" id="{FCBD7DED-49BD-41D7-AC71-48C8E20582CE}"/>
              </a:ext>
            </a:extLst>
          </p:cNvPr>
          <p:cNvSpPr>
            <a:spLocks noGrp="1"/>
          </p:cNvSpPr>
          <p:nvPr>
            <p:ph idx="1"/>
          </p:nvPr>
        </p:nvSpPr>
        <p:spPr>
          <a:xfrm>
            <a:off x="1066800" y="1447800"/>
            <a:ext cx="7315200" cy="3962400"/>
          </a:xfrm>
        </p:spPr>
        <p:txBody>
          <a:bodyPr>
            <a:normAutofit lnSpcReduction="10000"/>
          </a:bodyPr>
          <a:lstStyle/>
          <a:p>
            <a:r>
              <a:rPr lang="en-US" sz="3500" dirty="0"/>
              <a:t>Who / what determines the importance of the descriptions in each context?</a:t>
            </a:r>
          </a:p>
          <a:p>
            <a:r>
              <a:rPr lang="en-US" sz="3500" dirty="0"/>
              <a:t>What other “contexts of description” have you been in?</a:t>
            </a:r>
          </a:p>
          <a:p>
            <a:r>
              <a:rPr lang="en-US" sz="3500" dirty="0"/>
              <a:t>How many different descriptions have been assigned to you?</a:t>
            </a:r>
          </a:p>
          <a:p>
            <a:pPr lvl="1"/>
            <a:endParaRPr lang="en-US" sz="3600" dirty="0"/>
          </a:p>
          <a:p>
            <a:pPr lvl="1"/>
            <a:endParaRPr lang="en-US" sz="3600" dirty="0"/>
          </a:p>
          <a:p>
            <a:endParaRPr lang="en-US" dirty="0"/>
          </a:p>
        </p:txBody>
      </p:sp>
    </p:spTree>
    <p:extLst>
      <p:ext uri="{BB962C8B-B14F-4D97-AF65-F5344CB8AC3E}">
        <p14:creationId xmlns:p14="http://schemas.microsoft.com/office/powerpoint/2010/main" val="25594633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848D68-0CE4-40E0-ADC1-793B236933D6}"/>
              </a:ext>
            </a:extLst>
          </p:cNvPr>
          <p:cNvPicPr>
            <a:picLocks noChangeAspect="1"/>
          </p:cNvPicPr>
          <p:nvPr/>
        </p:nvPicPr>
        <p:blipFill>
          <a:blip r:embed="rId3"/>
          <a:stretch>
            <a:fillRect/>
          </a:stretch>
        </p:blipFill>
        <p:spPr>
          <a:xfrm>
            <a:off x="387925" y="1573887"/>
            <a:ext cx="2637839" cy="4137786"/>
          </a:xfrm>
          <a:prstGeom prst="rect">
            <a:avLst/>
          </a:prstGeom>
        </p:spPr>
      </p:pic>
      <p:pic>
        <p:nvPicPr>
          <p:cNvPr id="2" name="Picture 1">
            <a:extLst>
              <a:ext uri="{FF2B5EF4-FFF2-40B4-BE49-F238E27FC236}">
                <a16:creationId xmlns:a16="http://schemas.microsoft.com/office/drawing/2014/main" id="{E0AF2049-3E2A-4310-9EA4-658011BB4852}"/>
              </a:ext>
            </a:extLst>
          </p:cNvPr>
          <p:cNvPicPr>
            <a:picLocks noChangeAspect="1"/>
          </p:cNvPicPr>
          <p:nvPr/>
        </p:nvPicPr>
        <p:blipFill>
          <a:blip r:embed="rId4"/>
          <a:stretch>
            <a:fillRect/>
          </a:stretch>
        </p:blipFill>
        <p:spPr>
          <a:xfrm>
            <a:off x="3309830" y="1426729"/>
            <a:ext cx="2653008" cy="4004541"/>
          </a:xfrm>
          <a:prstGeom prst="rect">
            <a:avLst/>
          </a:prstGeom>
        </p:spPr>
      </p:pic>
      <p:pic>
        <p:nvPicPr>
          <p:cNvPr id="4" name="Picture 3">
            <a:extLst>
              <a:ext uri="{FF2B5EF4-FFF2-40B4-BE49-F238E27FC236}">
                <a16:creationId xmlns:a16="http://schemas.microsoft.com/office/drawing/2014/main" id="{17E7012E-2F0F-4013-8F91-BC0848EA8E87}"/>
              </a:ext>
            </a:extLst>
          </p:cNvPr>
          <p:cNvPicPr>
            <a:picLocks noChangeAspect="1"/>
          </p:cNvPicPr>
          <p:nvPr/>
        </p:nvPicPr>
        <p:blipFill>
          <a:blip r:embed="rId5"/>
          <a:stretch>
            <a:fillRect/>
          </a:stretch>
        </p:blipFill>
        <p:spPr>
          <a:xfrm>
            <a:off x="6148467" y="1573887"/>
            <a:ext cx="2637840" cy="4058215"/>
          </a:xfrm>
          <a:prstGeom prst="rect">
            <a:avLst/>
          </a:prstGeom>
        </p:spPr>
      </p:pic>
      <p:sp>
        <p:nvSpPr>
          <p:cNvPr id="7" name="Rectangle 1">
            <a:extLst>
              <a:ext uri="{FF2B5EF4-FFF2-40B4-BE49-F238E27FC236}">
                <a16:creationId xmlns:a16="http://schemas.microsoft.com/office/drawing/2014/main" id="{9768ECD2-8493-45F3-8AF6-21EC993144B2}"/>
              </a:ext>
            </a:extLst>
          </p:cNvPr>
          <p:cNvSpPr txBox="1">
            <a:spLocks noChangeArrowheads="1"/>
          </p:cNvSpPr>
          <p:nvPr/>
        </p:nvSpPr>
        <p:spPr>
          <a:xfrm>
            <a:off x="228600" y="20198"/>
            <a:ext cx="8228707" cy="1190997"/>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sym typeface="UC Berkeley OS Sign"/>
              </a:rPr>
              <a:t>If You Aren’t Careful With Your Personal Data, You’re </a:t>
            </a:r>
            <a:r>
              <a:rPr lang="en-US" sz="4000" b="1" dirty="0" err="1">
                <a:sym typeface="UC Berkeley OS Sign"/>
              </a:rPr>
              <a:t>Zucked</a:t>
            </a:r>
            <a:endParaRPr lang="en-US" sz="4000" b="1" dirty="0">
              <a:sym typeface="UC Berkeley OS Sign"/>
            </a:endParaRPr>
          </a:p>
        </p:txBody>
      </p:sp>
    </p:spTree>
    <p:extLst>
      <p:ext uri="{BB962C8B-B14F-4D97-AF65-F5344CB8AC3E}">
        <p14:creationId xmlns:p14="http://schemas.microsoft.com/office/powerpoint/2010/main" val="4046251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idx="1"/>
          </p:nvPr>
        </p:nvSpPr>
        <p:spPr>
          <a:xfrm>
            <a:off x="1371600" y="1744637"/>
            <a:ext cx="6579245" cy="3368725"/>
          </a:xfrm>
        </p:spPr>
        <p:txBody>
          <a:bodyPr>
            <a:normAutofit fontScale="92500" lnSpcReduction="10000"/>
          </a:bodyPr>
          <a:lstStyle/>
          <a:p>
            <a:pPr marL="0" indent="0" eaLnBrk="0" hangingPunct="0">
              <a:lnSpc>
                <a:spcPct val="93000"/>
              </a:lnSpc>
              <a:spcBef>
                <a:spcPts val="1266"/>
              </a:spcBef>
              <a:buNone/>
            </a:pPr>
            <a:r>
              <a:rPr lang="en-US" sz="4800" b="1" i="1" dirty="0">
                <a:solidFill>
                  <a:srgbClr val="FF0000"/>
                </a:solidFill>
                <a:latin typeface="UC Berkeley OS Sign"/>
                <a:sym typeface="UC Berkeley OS Sign"/>
              </a:rPr>
              <a:t>Where Do Research Descriptions Come From?</a:t>
            </a:r>
          </a:p>
          <a:p>
            <a:pPr marL="0" indent="0" eaLnBrk="0" hangingPunct="0">
              <a:lnSpc>
                <a:spcPct val="93000"/>
              </a:lnSpc>
              <a:spcBef>
                <a:spcPts val="1266"/>
              </a:spcBef>
              <a:buNone/>
            </a:pPr>
            <a:endParaRPr lang="en-US" sz="4800" b="1" i="1" dirty="0">
              <a:solidFill>
                <a:srgbClr val="FF0000"/>
              </a:solidFill>
              <a:latin typeface="UC Berkeley OS Sign"/>
              <a:sym typeface="UC Berkeley OS Sign"/>
            </a:endParaRPr>
          </a:p>
          <a:p>
            <a:pPr marL="0" indent="0" eaLnBrk="0" hangingPunct="0">
              <a:lnSpc>
                <a:spcPct val="93000"/>
              </a:lnSpc>
              <a:spcBef>
                <a:spcPts val="1266"/>
              </a:spcBef>
              <a:buNone/>
            </a:pPr>
            <a:r>
              <a:rPr lang="en-US" sz="4800" b="1" i="1" dirty="0">
                <a:solidFill>
                  <a:srgbClr val="FF0000"/>
                </a:solidFill>
                <a:latin typeface="UC Berkeley OS Sign"/>
                <a:sym typeface="UC Berkeley OS Sign"/>
              </a:rPr>
              <a:t>How Do We Design and Select Them?</a:t>
            </a:r>
          </a:p>
          <a:p>
            <a:pPr marL="120541" indent="-120541">
              <a:lnSpc>
                <a:spcPct val="92000"/>
              </a:lnSpc>
              <a:buClr>
                <a:srgbClr val="002955"/>
              </a:buClr>
              <a:buSzPct val="44000"/>
              <a:buFont typeface="Wingdings" pitchFamily="2" charset="2"/>
              <a:buChar char="l"/>
              <a:tabLst>
                <a:tab pos="495555" algn="l"/>
                <a:tab pos="984412" algn="l"/>
                <a:tab pos="1479967" algn="l"/>
                <a:tab pos="1968826" algn="l"/>
                <a:tab pos="2464380" algn="l"/>
                <a:tab pos="2959936" algn="l"/>
                <a:tab pos="3448793" algn="l"/>
                <a:tab pos="3930954" algn="l"/>
                <a:tab pos="4433205" algn="l"/>
                <a:tab pos="4922063" algn="l"/>
                <a:tab pos="5424315" algn="l"/>
                <a:tab pos="5906476" algn="l"/>
              </a:tabLst>
              <a:defRPr/>
            </a:pPr>
            <a:endParaRPr lang="en-US" sz="2109" dirty="0"/>
          </a:p>
        </p:txBody>
      </p:sp>
    </p:spTree>
    <p:extLst>
      <p:ext uri="{BB962C8B-B14F-4D97-AF65-F5344CB8AC3E}">
        <p14:creationId xmlns:p14="http://schemas.microsoft.com/office/powerpoint/2010/main" val="1032441988"/>
      </p:ext>
    </p:extLst>
  </p:cSld>
  <p:clrMapOvr>
    <a:masterClrMapping/>
  </p:clrMapOvr>
  <p:transition spd="slow" advTm="24367"/>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381000" y="2019860"/>
            <a:ext cx="8534400" cy="3556000"/>
          </a:xfrm>
          <a:prstGeom prst="rect">
            <a:avLst/>
          </a:prstGeom>
        </p:spPr>
      </p:pic>
      <p:sp>
        <p:nvSpPr>
          <p:cNvPr id="3" name="Rectangle 2"/>
          <p:cNvSpPr/>
          <p:nvPr/>
        </p:nvSpPr>
        <p:spPr>
          <a:xfrm>
            <a:off x="381000" y="228600"/>
            <a:ext cx="8077200" cy="1791260"/>
          </a:xfrm>
          <a:prstGeom prst="rect">
            <a:avLst/>
          </a:prstGeom>
        </p:spPr>
        <p:txBody>
          <a:bodyPr wrap="square">
            <a:spAutoFit/>
          </a:bodyPr>
          <a:lstStyle/>
          <a:p>
            <a:pPr lvl="0" algn="ctr" fontAlgn="base">
              <a:lnSpc>
                <a:spcPct val="92000"/>
              </a:lnSpc>
              <a:spcBef>
                <a:spcPct val="0"/>
              </a:spcBef>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latin typeface="+mj-lt"/>
                <a:ea typeface="+mj-ea"/>
                <a:cs typeface="+mj-cs"/>
                <a:sym typeface="Arial" pitchFamily="34" charset="0"/>
              </a:rPr>
              <a:t>In data science, resource descriptions are typically called “properties” or “features” in a dataset like this…</a:t>
            </a:r>
            <a:endParaRPr lang="en-US" sz="4000" b="1" dirty="0">
              <a:latin typeface="+mj-lt"/>
              <a:ea typeface="+mj-ea"/>
              <a:cs typeface="+mj-cs"/>
              <a:sym typeface="UC Berkeley OS Sign"/>
            </a:endParaRPr>
          </a:p>
        </p:txBody>
      </p:sp>
      <p:sp>
        <p:nvSpPr>
          <p:cNvPr id="5" name="TextBox 4">
            <a:extLst>
              <a:ext uri="{FF2B5EF4-FFF2-40B4-BE49-F238E27FC236}">
                <a16:creationId xmlns:a16="http://schemas.microsoft.com/office/drawing/2014/main" id="{B227DFC1-DD64-441A-A8C2-7CFE76D9034D}"/>
              </a:ext>
            </a:extLst>
          </p:cNvPr>
          <p:cNvSpPr txBox="1"/>
          <p:nvPr/>
        </p:nvSpPr>
        <p:spPr>
          <a:xfrm>
            <a:off x="419100" y="5715000"/>
            <a:ext cx="83058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dirty="0">
                <a:latin typeface="UC Berkeley OS Sign"/>
              </a:rPr>
              <a:t>Resource descriptions often are represented as a “feature vector” – a row in a dataset.  Each row is a resource, and the value in each column is a resource description.</a:t>
            </a:r>
          </a:p>
        </p:txBody>
      </p:sp>
    </p:spTree>
    <p:extLst>
      <p:ext uri="{BB962C8B-B14F-4D97-AF65-F5344CB8AC3E}">
        <p14:creationId xmlns:p14="http://schemas.microsoft.com/office/powerpoint/2010/main" val="16427156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DB19B2-378E-45AB-9EB4-38E8948D190F}"/>
              </a:ext>
            </a:extLst>
          </p:cNvPr>
          <p:cNvSpPr/>
          <p:nvPr/>
        </p:nvSpPr>
        <p:spPr>
          <a:xfrm>
            <a:off x="685800" y="274638"/>
            <a:ext cx="7848600" cy="544036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A5D617-C2E4-40F9-8849-4D63EDA349AA}"/>
              </a:ext>
            </a:extLst>
          </p:cNvPr>
          <p:cNvSpPr>
            <a:spLocks noGrp="1"/>
          </p:cNvSpPr>
          <p:nvPr>
            <p:ph type="title"/>
          </p:nvPr>
        </p:nvSpPr>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olidFill>
                  <a:srgbClr val="FF0000"/>
                </a:solidFill>
              </a:rPr>
              <a:t>Stop and Think</a:t>
            </a:r>
          </a:p>
        </p:txBody>
      </p:sp>
      <p:sp>
        <p:nvSpPr>
          <p:cNvPr id="3" name="Content Placeholder 2">
            <a:extLst>
              <a:ext uri="{FF2B5EF4-FFF2-40B4-BE49-F238E27FC236}">
                <a16:creationId xmlns:a16="http://schemas.microsoft.com/office/drawing/2014/main" id="{FCBD7DED-49BD-41D7-AC71-48C8E20582CE}"/>
              </a:ext>
            </a:extLst>
          </p:cNvPr>
          <p:cNvSpPr>
            <a:spLocks noGrp="1"/>
          </p:cNvSpPr>
          <p:nvPr>
            <p:ph idx="1"/>
          </p:nvPr>
        </p:nvSpPr>
        <p:spPr>
          <a:xfrm>
            <a:off x="1066800" y="1447800"/>
            <a:ext cx="7315200" cy="3962400"/>
          </a:xfrm>
        </p:spPr>
        <p:txBody>
          <a:bodyPr>
            <a:normAutofit/>
          </a:bodyPr>
          <a:lstStyle/>
          <a:p>
            <a:r>
              <a:rPr lang="en-US" sz="3600" b="1" i="1" dirty="0"/>
              <a:t>If you’re given this data set and told to analyze it, what questions should you ask first?</a:t>
            </a:r>
          </a:p>
          <a:p>
            <a:pPr lvl="1"/>
            <a:endParaRPr lang="en-US" sz="3600" dirty="0"/>
          </a:p>
          <a:p>
            <a:pPr lvl="1"/>
            <a:endParaRPr lang="en-US" sz="3600" dirty="0"/>
          </a:p>
          <a:p>
            <a:endParaRPr lang="en-US" dirty="0"/>
          </a:p>
        </p:txBody>
      </p:sp>
    </p:spTree>
    <p:extLst>
      <p:ext uri="{BB962C8B-B14F-4D97-AF65-F5344CB8AC3E}">
        <p14:creationId xmlns:p14="http://schemas.microsoft.com/office/powerpoint/2010/main" val="20654007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0470B-9E2E-4067-A924-523A9B69FD14}"/>
              </a:ext>
            </a:extLst>
          </p:cNvPr>
          <p:cNvSpPr>
            <a:spLocks noGrp="1"/>
          </p:cNvSpPr>
          <p:nvPr>
            <p:ph type="title"/>
          </p:nvPr>
        </p:nvSpPr>
        <p:spPr>
          <a:xfrm>
            <a:off x="423661" y="-14288"/>
            <a:ext cx="8229600" cy="1143000"/>
          </a:xfrm>
        </p:spPr>
        <p:txBody>
          <a:bodyPr/>
          <a:lstStyle/>
          <a:p>
            <a:pPr fontAlgn="base">
              <a:lnSpc>
                <a:spcPct val="92000"/>
              </a:lnSpc>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t>Some Good Questions To Ask</a:t>
            </a:r>
          </a:p>
        </p:txBody>
      </p:sp>
      <p:sp>
        <p:nvSpPr>
          <p:cNvPr id="3" name="Content Placeholder 2">
            <a:extLst>
              <a:ext uri="{FF2B5EF4-FFF2-40B4-BE49-F238E27FC236}">
                <a16:creationId xmlns:a16="http://schemas.microsoft.com/office/drawing/2014/main" id="{A0024F57-0788-4EB8-9FE6-2784F5F7C8AC}"/>
              </a:ext>
            </a:extLst>
          </p:cNvPr>
          <p:cNvSpPr>
            <a:spLocks noGrp="1"/>
          </p:cNvSpPr>
          <p:nvPr>
            <p:ph idx="1"/>
          </p:nvPr>
        </p:nvSpPr>
        <p:spPr>
          <a:xfrm>
            <a:off x="609600" y="1295400"/>
            <a:ext cx="8229600" cy="5410200"/>
          </a:xfrm>
        </p:spPr>
        <p:txBody>
          <a:bodyPr>
            <a:normAutofit lnSpcReduction="10000"/>
          </a:bodyPr>
          <a:lstStyle/>
          <a:p>
            <a:pPr>
              <a:spcBef>
                <a:spcPts val="0"/>
              </a:spcBef>
            </a:pPr>
            <a:r>
              <a:rPr lang="en-US" sz="3600" baseline="0" dirty="0"/>
              <a:t>Where did this dataset come from and what does it mean? </a:t>
            </a:r>
            <a:endParaRPr lang="en-US" sz="3600" i="1" dirty="0"/>
          </a:p>
          <a:p>
            <a:pPr>
              <a:spcBef>
                <a:spcPts val="0"/>
              </a:spcBef>
            </a:pPr>
            <a:endParaRPr lang="en-US" i="1" dirty="0"/>
          </a:p>
          <a:p>
            <a:pPr>
              <a:spcBef>
                <a:spcPts val="0"/>
              </a:spcBef>
            </a:pPr>
            <a:r>
              <a:rPr lang="en-US" i="1" dirty="0"/>
              <a:t>How were the resources (the rows) defined, designed, or selected?</a:t>
            </a:r>
          </a:p>
          <a:p>
            <a:pPr>
              <a:spcBef>
                <a:spcPts val="0"/>
              </a:spcBef>
            </a:pPr>
            <a:r>
              <a:rPr lang="en-US" i="1" dirty="0"/>
              <a:t>How were the resource descriptions defined, designed, or selected?</a:t>
            </a:r>
          </a:p>
          <a:p>
            <a:pPr>
              <a:spcBef>
                <a:spcPts val="0"/>
              </a:spcBef>
            </a:pPr>
            <a:r>
              <a:rPr lang="en-US" i="1" dirty="0"/>
              <a:t>Were the purposes for which these resources and resource descriptions were collected the same as or compatible with those of the intended data analysis?</a:t>
            </a:r>
            <a:endParaRPr lang="en-US" dirty="0"/>
          </a:p>
          <a:p>
            <a:endParaRPr lang="en-US" sz="9600" dirty="0"/>
          </a:p>
          <a:p>
            <a:endParaRPr lang="en-US" sz="5900" dirty="0"/>
          </a:p>
          <a:p>
            <a:endParaRPr lang="en-US" dirty="0"/>
          </a:p>
          <a:p>
            <a:endParaRPr lang="en-US" dirty="0"/>
          </a:p>
        </p:txBody>
      </p:sp>
    </p:spTree>
    <p:extLst>
      <p:ext uri="{BB962C8B-B14F-4D97-AF65-F5344CB8AC3E}">
        <p14:creationId xmlns:p14="http://schemas.microsoft.com/office/powerpoint/2010/main" val="33455258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0470B-9E2E-4067-A924-523A9B69FD14}"/>
              </a:ext>
            </a:extLst>
          </p:cNvPr>
          <p:cNvSpPr>
            <a:spLocks noGrp="1"/>
          </p:cNvSpPr>
          <p:nvPr>
            <p:ph type="title"/>
          </p:nvPr>
        </p:nvSpPr>
        <p:spPr>
          <a:xfrm>
            <a:off x="457200" y="138112"/>
            <a:ext cx="8229600" cy="1143000"/>
          </a:xfrm>
        </p:spPr>
        <p:txBody>
          <a:bodyPr/>
          <a:lstStyle/>
          <a:p>
            <a:pPr fontAlgn="base">
              <a:lnSpc>
                <a:spcPct val="92000"/>
              </a:lnSpc>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t>The Wrong Questions To Ask First</a:t>
            </a:r>
          </a:p>
        </p:txBody>
      </p:sp>
      <p:sp>
        <p:nvSpPr>
          <p:cNvPr id="3" name="Content Placeholder 2">
            <a:extLst>
              <a:ext uri="{FF2B5EF4-FFF2-40B4-BE49-F238E27FC236}">
                <a16:creationId xmlns:a16="http://schemas.microsoft.com/office/drawing/2014/main" id="{A0024F57-0788-4EB8-9FE6-2784F5F7C8AC}"/>
              </a:ext>
            </a:extLst>
          </p:cNvPr>
          <p:cNvSpPr>
            <a:spLocks noGrp="1"/>
          </p:cNvSpPr>
          <p:nvPr>
            <p:ph idx="1"/>
          </p:nvPr>
        </p:nvSpPr>
        <p:spPr>
          <a:xfrm>
            <a:off x="457200" y="1295400"/>
            <a:ext cx="8229600" cy="4983162"/>
          </a:xfrm>
        </p:spPr>
        <p:txBody>
          <a:bodyPr>
            <a:normAutofit fontScale="25000" lnSpcReduction="20000"/>
          </a:bodyPr>
          <a:lstStyle/>
          <a:p>
            <a:r>
              <a:rPr lang="en-US" sz="9600" dirty="0"/>
              <a:t>Will my model be used to predict feature values for new instances, or will it be used to classify them?</a:t>
            </a:r>
            <a:br>
              <a:rPr lang="en-US" sz="9600" dirty="0"/>
            </a:br>
            <a:endParaRPr lang="en-US" sz="9600" dirty="0"/>
          </a:p>
          <a:p>
            <a:r>
              <a:rPr lang="en-US" sz="9600" dirty="0"/>
              <a:t>What Python library seems like the best fit for the structure of the dataset and the type of model?</a:t>
            </a:r>
          </a:p>
          <a:p>
            <a:endParaRPr lang="en-US" sz="9600" dirty="0"/>
          </a:p>
          <a:p>
            <a:pPr>
              <a:spcBef>
                <a:spcPts val="0"/>
              </a:spcBef>
            </a:pPr>
            <a:r>
              <a:rPr lang="en-US" sz="9600" i="1" dirty="0">
                <a:solidFill>
                  <a:srgbClr val="FF0000"/>
                </a:solidFill>
              </a:rPr>
              <a:t>Unfortunately, this slide is not a joke; I’ve heard both answers many times</a:t>
            </a:r>
          </a:p>
          <a:p>
            <a:pPr>
              <a:spcBef>
                <a:spcPts val="0"/>
              </a:spcBef>
            </a:pPr>
            <a:endParaRPr lang="en-US" sz="9600" i="1" dirty="0">
              <a:solidFill>
                <a:srgbClr val="FF0000"/>
              </a:solidFill>
            </a:endParaRPr>
          </a:p>
          <a:p>
            <a:pPr>
              <a:spcBef>
                <a:spcPts val="0"/>
              </a:spcBef>
            </a:pPr>
            <a:r>
              <a:rPr lang="en-US" sz="9600" i="1" dirty="0">
                <a:solidFill>
                  <a:srgbClr val="FF0000"/>
                </a:solidFill>
              </a:rPr>
              <a:t>Prediction and classification are important cognitive activities, but when WE do them, we make use of detailed knowledge about resource instances and categories;  software doesn’t!</a:t>
            </a:r>
          </a:p>
          <a:p>
            <a:pPr>
              <a:spcBef>
                <a:spcPts val="0"/>
              </a:spcBef>
            </a:pPr>
            <a:endParaRPr lang="en-US" sz="9600" i="1" dirty="0">
              <a:solidFill>
                <a:srgbClr val="FF0000"/>
              </a:solidFill>
            </a:endParaRPr>
          </a:p>
          <a:p>
            <a:pPr>
              <a:spcBef>
                <a:spcPts val="0"/>
              </a:spcBef>
            </a:pPr>
            <a:r>
              <a:rPr lang="en-US" sz="9600" i="1" dirty="0">
                <a:solidFill>
                  <a:srgbClr val="FF0000"/>
                </a:solidFill>
              </a:rPr>
              <a:t>We understand our cognitive “dataset” – we aren’t just feeding some unknown data to some data-hungry software to see what patterns it discovers. </a:t>
            </a:r>
          </a:p>
          <a:p>
            <a:endParaRPr lang="en-US" sz="9600" dirty="0"/>
          </a:p>
          <a:p>
            <a:endParaRPr lang="en-US" sz="9600" dirty="0"/>
          </a:p>
          <a:p>
            <a:endParaRPr lang="en-US" sz="5900" dirty="0"/>
          </a:p>
          <a:p>
            <a:endParaRPr lang="en-US" dirty="0"/>
          </a:p>
          <a:p>
            <a:endParaRPr lang="en-US" dirty="0"/>
          </a:p>
        </p:txBody>
      </p:sp>
    </p:spTree>
    <p:extLst>
      <p:ext uri="{BB962C8B-B14F-4D97-AF65-F5344CB8AC3E}">
        <p14:creationId xmlns:p14="http://schemas.microsoft.com/office/powerpoint/2010/main" val="27325932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A98E9-2F4E-4B82-BD71-54EA33ED6E22}"/>
              </a:ext>
            </a:extLst>
          </p:cNvPr>
          <p:cNvSpPr>
            <a:spLocks noGrp="1"/>
          </p:cNvSpPr>
          <p:nvPr>
            <p:ph type="title"/>
          </p:nvPr>
        </p:nvSpPr>
        <p:spPr/>
        <p:txBody>
          <a:bodyPr/>
          <a:lstStyle/>
          <a:p>
            <a:r>
              <a:rPr lang="en-US" b="1" dirty="0"/>
              <a:t>Don’t Just Feed Python!</a:t>
            </a:r>
          </a:p>
        </p:txBody>
      </p:sp>
      <p:pic>
        <p:nvPicPr>
          <p:cNvPr id="4" name="Content Placeholder 3">
            <a:extLst>
              <a:ext uri="{FF2B5EF4-FFF2-40B4-BE49-F238E27FC236}">
                <a16:creationId xmlns:a16="http://schemas.microsoft.com/office/drawing/2014/main" id="{5BD00060-8CEF-4A98-9BC3-F2F47584787A}"/>
              </a:ext>
            </a:extLst>
          </p:cNvPr>
          <p:cNvPicPr>
            <a:picLocks noGrp="1" noChangeAspect="1"/>
          </p:cNvPicPr>
          <p:nvPr>
            <p:ph idx="1"/>
          </p:nvPr>
        </p:nvPicPr>
        <p:blipFill>
          <a:blip r:embed="rId3"/>
          <a:stretch>
            <a:fillRect/>
          </a:stretch>
        </p:blipFill>
        <p:spPr>
          <a:xfrm>
            <a:off x="388375" y="1457261"/>
            <a:ext cx="5832593" cy="3048000"/>
          </a:xfrm>
          <a:prstGeom prst="rect">
            <a:avLst/>
          </a:prstGeom>
        </p:spPr>
      </p:pic>
      <p:pic>
        <p:nvPicPr>
          <p:cNvPr id="5" name="Picture 4">
            <a:extLst>
              <a:ext uri="{FF2B5EF4-FFF2-40B4-BE49-F238E27FC236}">
                <a16:creationId xmlns:a16="http://schemas.microsoft.com/office/drawing/2014/main" id="{6955D4E4-50A3-45BD-83C3-315D0D4D7C85}"/>
              </a:ext>
            </a:extLst>
          </p:cNvPr>
          <p:cNvPicPr>
            <a:picLocks noChangeAspect="1"/>
          </p:cNvPicPr>
          <p:nvPr/>
        </p:nvPicPr>
        <p:blipFill>
          <a:blip r:embed="rId4"/>
          <a:stretch>
            <a:fillRect/>
          </a:stretch>
        </p:blipFill>
        <p:spPr>
          <a:xfrm>
            <a:off x="6248400" y="1623948"/>
            <a:ext cx="2438400" cy="2714625"/>
          </a:xfrm>
          <a:prstGeom prst="rect">
            <a:avLst/>
          </a:prstGeom>
        </p:spPr>
      </p:pic>
      <p:sp>
        <p:nvSpPr>
          <p:cNvPr id="6" name="TextBox 5">
            <a:extLst>
              <a:ext uri="{FF2B5EF4-FFF2-40B4-BE49-F238E27FC236}">
                <a16:creationId xmlns:a16="http://schemas.microsoft.com/office/drawing/2014/main" id="{DAA966F3-26D5-4788-A138-D0D2509BBFA1}"/>
              </a:ext>
            </a:extLst>
          </p:cNvPr>
          <p:cNvSpPr txBox="1"/>
          <p:nvPr/>
        </p:nvSpPr>
        <p:spPr>
          <a:xfrm>
            <a:off x="914400" y="4486973"/>
            <a:ext cx="7772400" cy="2523768"/>
          </a:xfrm>
          <a:prstGeom prst="rect">
            <a:avLst/>
          </a:prstGeom>
          <a:noFill/>
        </p:spPr>
        <p:txBody>
          <a:bodyPr wrap="square" rtlCol="0">
            <a:spAutoFit/>
          </a:bodyPr>
          <a:lstStyle/>
          <a:p>
            <a:r>
              <a:rPr lang="en-US" sz="2800" dirty="0"/>
              <a:t>Sorry I couldn’t resist.  You can buy frozen mice to feed your pet python (thaw them first)</a:t>
            </a:r>
          </a:p>
          <a:p>
            <a:endParaRPr lang="en-US" sz="2800" dirty="0"/>
          </a:p>
          <a:p>
            <a:r>
              <a:rPr lang="en-US" sz="2800" dirty="0"/>
              <a:t>But I want you to remember this idea that there is more to data science than feeding data to Python</a:t>
            </a:r>
          </a:p>
          <a:p>
            <a:endParaRPr lang="en-US" dirty="0"/>
          </a:p>
        </p:txBody>
      </p:sp>
    </p:spTree>
    <p:extLst>
      <p:ext uri="{BB962C8B-B14F-4D97-AF65-F5344CB8AC3E}">
        <p14:creationId xmlns:p14="http://schemas.microsoft.com/office/powerpoint/2010/main" val="35621054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57ABD-00EC-409C-A735-DAF336130E21}"/>
              </a:ext>
            </a:extLst>
          </p:cNvPr>
          <p:cNvSpPr>
            <a:spLocks noGrp="1"/>
          </p:cNvSpPr>
          <p:nvPr>
            <p:ph type="title"/>
          </p:nvPr>
        </p:nvSpPr>
        <p:spPr>
          <a:xfrm>
            <a:off x="529392" y="1104900"/>
            <a:ext cx="8229600" cy="1143000"/>
          </a:xfrm>
        </p:spPr>
        <p:txBody>
          <a:bodyPr>
            <a:noAutofit/>
          </a:bodyPr>
          <a:lstStyle/>
          <a:p>
            <a:r>
              <a:rPr lang="en-US" b="1" dirty="0">
                <a:sym typeface="Arial" pitchFamily="34" charset="0"/>
              </a:rPr>
              <a:t>Class Exercise To </a:t>
            </a:r>
            <a:br>
              <a:rPr lang="en-US" b="1" dirty="0">
                <a:sym typeface="Arial" pitchFamily="34" charset="0"/>
              </a:rPr>
            </a:br>
            <a:r>
              <a:rPr lang="en-US" b="1" dirty="0">
                <a:sym typeface="Arial" pitchFamily="34" charset="0"/>
              </a:rPr>
              <a:t>“Identify Descriptive Properties” </a:t>
            </a:r>
            <a:endParaRPr lang="en-US" dirty="0"/>
          </a:p>
        </p:txBody>
      </p:sp>
      <p:sp>
        <p:nvSpPr>
          <p:cNvPr id="3" name="Content Placeholder 2">
            <a:extLst>
              <a:ext uri="{FF2B5EF4-FFF2-40B4-BE49-F238E27FC236}">
                <a16:creationId xmlns:a16="http://schemas.microsoft.com/office/drawing/2014/main" id="{51FA10DA-6F4D-4AD0-93F8-0F04BE20915A}"/>
              </a:ext>
            </a:extLst>
          </p:cNvPr>
          <p:cNvSpPr>
            <a:spLocks noGrp="1"/>
          </p:cNvSpPr>
          <p:nvPr>
            <p:ph sz="half" idx="1"/>
          </p:nvPr>
        </p:nvSpPr>
        <p:spPr>
          <a:xfrm>
            <a:off x="453187" y="3079082"/>
            <a:ext cx="4227556" cy="1752600"/>
          </a:xfrm>
        </p:spPr>
        <p:txBody>
          <a:bodyPr>
            <a:normAutofit fontScale="92500"/>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“Data modeling”</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 “Content modeling”</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“Document engineering”</a:t>
            </a:r>
          </a:p>
          <a:p>
            <a:endParaRPr lang="en-US" dirty="0"/>
          </a:p>
        </p:txBody>
      </p:sp>
      <p:sp>
        <p:nvSpPr>
          <p:cNvPr id="4" name="Content Placeholder 3">
            <a:extLst>
              <a:ext uri="{FF2B5EF4-FFF2-40B4-BE49-F238E27FC236}">
                <a16:creationId xmlns:a16="http://schemas.microsoft.com/office/drawing/2014/main" id="{4078130E-97F0-4D04-A8DA-CA54B7272FAB}"/>
              </a:ext>
            </a:extLst>
          </p:cNvPr>
          <p:cNvSpPr>
            <a:spLocks noGrp="1"/>
          </p:cNvSpPr>
          <p:nvPr>
            <p:ph sz="half" idx="2"/>
          </p:nvPr>
        </p:nvSpPr>
        <p:spPr>
          <a:xfrm>
            <a:off x="4720392" y="3395915"/>
            <a:ext cx="4038600" cy="1295400"/>
          </a:xfrm>
        </p:spPr>
        <p:txBody>
          <a:bodyPr>
            <a:normAutofit fontScale="92500"/>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“Feature selection”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“Feature engineering”</a:t>
            </a:r>
          </a:p>
        </p:txBody>
      </p:sp>
      <p:sp>
        <p:nvSpPr>
          <p:cNvPr id="5" name="TextBox 4">
            <a:extLst>
              <a:ext uri="{FF2B5EF4-FFF2-40B4-BE49-F238E27FC236}">
                <a16:creationId xmlns:a16="http://schemas.microsoft.com/office/drawing/2014/main" id="{104FF4DF-CC3D-4814-81DF-758A2864D5C4}"/>
              </a:ext>
            </a:extLst>
          </p:cNvPr>
          <p:cNvSpPr txBox="1"/>
          <p:nvPr/>
        </p:nvSpPr>
        <p:spPr>
          <a:xfrm>
            <a:off x="453187" y="5638800"/>
            <a:ext cx="4010072" cy="830997"/>
          </a:xfrm>
          <a:prstGeom prst="rect">
            <a:avLst/>
          </a:prstGeom>
          <a:noFill/>
        </p:spPr>
        <p:txBody>
          <a:bodyPr wrap="none" rtlCol="0">
            <a:spAutoFit/>
          </a:bodyPr>
          <a:lstStyle/>
          <a:p>
            <a:r>
              <a:rPr lang="en-US" sz="2400" i="1" dirty="0"/>
              <a:t>(Terms used in systems design,</a:t>
            </a:r>
            <a:br>
              <a:rPr lang="en-US" sz="2400" i="1" dirty="0"/>
            </a:br>
            <a:r>
              <a:rPr lang="en-US" sz="2400" i="1" dirty="0"/>
              <a:t> information architecture)</a:t>
            </a:r>
          </a:p>
        </p:txBody>
      </p:sp>
      <p:sp>
        <p:nvSpPr>
          <p:cNvPr id="7" name="TextBox 6">
            <a:extLst>
              <a:ext uri="{FF2B5EF4-FFF2-40B4-BE49-F238E27FC236}">
                <a16:creationId xmlns:a16="http://schemas.microsoft.com/office/drawing/2014/main" id="{5ED80489-C731-4C00-859E-03E141FA9B29}"/>
              </a:ext>
            </a:extLst>
          </p:cNvPr>
          <p:cNvSpPr txBox="1"/>
          <p:nvPr/>
        </p:nvSpPr>
        <p:spPr>
          <a:xfrm>
            <a:off x="4680743" y="5823465"/>
            <a:ext cx="3675943" cy="461665"/>
          </a:xfrm>
          <a:prstGeom prst="rect">
            <a:avLst/>
          </a:prstGeom>
          <a:noFill/>
        </p:spPr>
        <p:txBody>
          <a:bodyPr wrap="none" rtlCol="0">
            <a:spAutoFit/>
          </a:bodyPr>
          <a:lstStyle/>
          <a:p>
            <a:r>
              <a:rPr lang="en-US" sz="2400" i="1" dirty="0"/>
              <a:t>(Terms used in data science)</a:t>
            </a:r>
          </a:p>
        </p:txBody>
      </p:sp>
    </p:spTree>
    <p:extLst>
      <p:ext uri="{BB962C8B-B14F-4D97-AF65-F5344CB8AC3E}">
        <p14:creationId xmlns:p14="http://schemas.microsoft.com/office/powerpoint/2010/main" val="41428952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152400" y="1282521"/>
            <a:ext cx="4938889" cy="4458511"/>
          </a:xfrm>
          <a:prstGeom prst="rect">
            <a:avLst/>
          </a:prstGeom>
        </p:spPr>
      </p:pic>
      <p:sp>
        <p:nvSpPr>
          <p:cNvPr id="5" name="Title 1"/>
          <p:cNvSpPr>
            <a:spLocks noGrp="1"/>
          </p:cNvSpPr>
          <p:nvPr>
            <p:ph type="title"/>
          </p:nvPr>
        </p:nvSpPr>
        <p:spPr>
          <a:xfrm>
            <a:off x="457200" y="152400"/>
            <a:ext cx="3886200" cy="1143000"/>
          </a:xfrm>
        </p:spPr>
        <p:txBody>
          <a:bodyPr>
            <a:normAutofit/>
          </a:bodyPr>
          <a:lstStyle/>
          <a:p>
            <a:pPr>
              <a:lnSpc>
                <a:spcPct val="92000"/>
              </a:lnSpc>
              <a:tabLst>
                <a:tab pos="660739" algn="l"/>
                <a:tab pos="1312550" algn="l"/>
                <a:tab pos="1973290" algn="l"/>
                <a:tab pos="2625100" algn="l"/>
                <a:tab pos="3285840" algn="l"/>
                <a:tab pos="3946580" algn="l"/>
                <a:tab pos="4598391" algn="l"/>
                <a:tab pos="5241272" algn="l"/>
                <a:tab pos="5910941" algn="l"/>
                <a:tab pos="6562751" algn="l"/>
                <a:tab pos="7232420" algn="l"/>
                <a:tab pos="7875301" algn="l"/>
              </a:tabLst>
              <a:defRPr/>
            </a:pPr>
            <a:r>
              <a:rPr lang="en-US" sz="4000" b="1" dirty="0"/>
              <a:t>Describe Me</a:t>
            </a:r>
          </a:p>
        </p:txBody>
      </p:sp>
      <p:sp>
        <p:nvSpPr>
          <p:cNvPr id="2" name="TextBox 1">
            <a:extLst>
              <a:ext uri="{FF2B5EF4-FFF2-40B4-BE49-F238E27FC236}">
                <a16:creationId xmlns:a16="http://schemas.microsoft.com/office/drawing/2014/main" id="{FA776E3D-8D7E-481D-A8DC-95D8BE813CC8}"/>
              </a:ext>
            </a:extLst>
          </p:cNvPr>
          <p:cNvSpPr txBox="1"/>
          <p:nvPr/>
        </p:nvSpPr>
        <p:spPr>
          <a:xfrm>
            <a:off x="5257800" y="691816"/>
            <a:ext cx="3595511" cy="4524315"/>
          </a:xfrm>
          <a:prstGeom prst="rect">
            <a:avLst/>
          </a:prstGeom>
          <a:noFill/>
        </p:spPr>
        <p:txBody>
          <a:bodyPr wrap="square" rtlCol="0">
            <a:spAutoFit/>
          </a:bodyPr>
          <a:lstStyle/>
          <a:p>
            <a:r>
              <a:rPr lang="en-US" sz="2400" dirty="0"/>
              <a:t>What’s the one best word that describes this resource, or the category of resources to which it belongs?</a:t>
            </a:r>
          </a:p>
          <a:p>
            <a:endParaRPr lang="en-US" sz="2400" dirty="0"/>
          </a:p>
          <a:p>
            <a:r>
              <a:rPr lang="en-US" sz="2400" dirty="0"/>
              <a:t>What properties or characteristics of this resource will enable you to determine whether other resources are in the same category as this one?</a:t>
            </a:r>
          </a:p>
        </p:txBody>
      </p:sp>
      <p:sp>
        <p:nvSpPr>
          <p:cNvPr id="6" name="TextBox 5">
            <a:extLst>
              <a:ext uri="{FF2B5EF4-FFF2-40B4-BE49-F238E27FC236}">
                <a16:creationId xmlns:a16="http://schemas.microsoft.com/office/drawing/2014/main" id="{BFE1178C-1148-453C-8688-3F0B2C3687A1}"/>
              </a:ext>
            </a:extLst>
          </p:cNvPr>
          <p:cNvSpPr txBox="1"/>
          <p:nvPr/>
        </p:nvSpPr>
        <p:spPr>
          <a:xfrm>
            <a:off x="431058" y="5867400"/>
            <a:ext cx="8153400" cy="1107996"/>
          </a:xfrm>
          <a:prstGeom prst="rect">
            <a:avLst/>
          </a:prstGeom>
          <a:noFill/>
        </p:spPr>
        <p:txBody>
          <a:bodyPr wrap="square" rtlCol="0">
            <a:spAutoFit/>
          </a:bodyPr>
          <a:lstStyle/>
          <a:p>
            <a:r>
              <a:rPr lang="en-US" sz="2400" i="1" dirty="0">
                <a:solidFill>
                  <a:srgbClr val="FF0000"/>
                </a:solidFill>
              </a:rPr>
              <a:t>With this picture we will replicate the “Vocabulary Problem”</a:t>
            </a:r>
            <a:br>
              <a:rPr lang="en-US" sz="2400" i="1" dirty="0">
                <a:solidFill>
                  <a:srgbClr val="FF0000"/>
                </a:solidFill>
              </a:rPr>
            </a:br>
            <a:r>
              <a:rPr lang="en-US" sz="2400" i="1" dirty="0">
                <a:solidFill>
                  <a:srgbClr val="FF0000"/>
                </a:solidFill>
              </a:rPr>
              <a:t> you learned about last week, but this is just the beginning! </a:t>
            </a:r>
            <a:r>
              <a:rPr lang="en-US" sz="2400" i="1" dirty="0"/>
              <a:t>  </a:t>
            </a:r>
            <a:r>
              <a:rPr lang="en-US" sz="2400" dirty="0">
                <a:sym typeface="Wingdings" panose="05000000000000000000" pitchFamily="2" charset="2"/>
              </a:rPr>
              <a:t></a:t>
            </a:r>
          </a:p>
          <a:p>
            <a:endParaRPr lang="en-US" dirty="0"/>
          </a:p>
        </p:txBody>
      </p:sp>
    </p:spTree>
    <p:extLst>
      <p:ext uri="{BB962C8B-B14F-4D97-AF65-F5344CB8AC3E}">
        <p14:creationId xmlns:p14="http://schemas.microsoft.com/office/powerpoint/2010/main" val="104411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57646" y="28203"/>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sym typeface="UC Berkeley OS Sign"/>
              </a:rPr>
              <a:t>What is a Resource Description?</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4</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685800" y="1219200"/>
            <a:ext cx="7543800" cy="5882282"/>
          </a:xfrm>
          <a:prstGeom prst="rect">
            <a:avLst/>
          </a:prstGeom>
          <a:noFill/>
          <a:ln w="9525">
            <a:noFill/>
            <a:miter lim="800000"/>
            <a:headEnd/>
            <a:tailEnd/>
          </a:ln>
        </p:spPr>
        <p:txBody>
          <a:bodyPr wrap="square" lIns="64291" tIns="32146" rIns="64291" bIns="32146">
            <a:sp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b="1" dirty="0">
                <a:solidFill>
                  <a:srgbClr val="FF0000"/>
                </a:solidFill>
                <a:sym typeface="Arial" pitchFamily="34" charset="0"/>
              </a:rPr>
              <a:t>Flashback: </a:t>
            </a:r>
            <a:r>
              <a:rPr lang="en-US" sz="3200" dirty="0">
                <a:sym typeface="Arial" pitchFamily="34" charset="0"/>
              </a:rPr>
              <a:t>An</a:t>
            </a:r>
            <a:r>
              <a:rPr lang="en-US" sz="3200" b="1" dirty="0">
                <a:solidFill>
                  <a:srgbClr val="FF0000"/>
                </a:solidFill>
                <a:sym typeface="Arial" pitchFamily="34" charset="0"/>
              </a:rPr>
              <a:t> </a:t>
            </a:r>
            <a:r>
              <a:rPr lang="en-US" sz="3200" b="1" i="1" dirty="0">
                <a:sym typeface="Arial" pitchFamily="34" charset="0"/>
              </a:rPr>
              <a:t>ORGANIZING SYSTEM </a:t>
            </a:r>
            <a:r>
              <a:rPr lang="en-US" sz="3200" dirty="0">
                <a:sym typeface="Arial" pitchFamily="34" charset="0"/>
              </a:rPr>
              <a:t>is  </a:t>
            </a:r>
            <a:r>
              <a:rPr lang="en-US" sz="3200" dirty="0"/>
              <a:t>an </a:t>
            </a:r>
            <a:r>
              <a:rPr lang="en-US" sz="3200" dirty="0">
                <a:solidFill>
                  <a:srgbClr val="FF0000"/>
                </a:solidFill>
              </a:rPr>
              <a:t>intentionally</a:t>
            </a:r>
            <a:r>
              <a:rPr lang="en-US" sz="3200" dirty="0"/>
              <a:t> arranged collection of </a:t>
            </a:r>
            <a:r>
              <a:rPr lang="en-US" sz="3200" dirty="0">
                <a:solidFill>
                  <a:srgbClr val="FF0000"/>
                </a:solidFill>
              </a:rPr>
              <a:t>resources</a:t>
            </a:r>
            <a:r>
              <a:rPr lang="en-US" sz="3200" dirty="0"/>
              <a:t> and the </a:t>
            </a:r>
            <a:r>
              <a:rPr lang="en-US" sz="3200" dirty="0">
                <a:solidFill>
                  <a:srgbClr val="FF0000"/>
                </a:solidFill>
              </a:rPr>
              <a:t>interactions</a:t>
            </a:r>
            <a:r>
              <a:rPr lang="en-US" sz="3200" dirty="0"/>
              <a:t> they support</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200" dirty="0"/>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This definition implies that a resource description is:</a:t>
            </a:r>
          </a:p>
          <a:p>
            <a:pPr lvl="1" eaLnBrk="0" fontAlgn="base" hangingPunct="0">
              <a:lnSpc>
                <a:spcPct val="92000"/>
              </a:lnSpc>
              <a:spcBef>
                <a:spcPts val="1266"/>
              </a:spcBef>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i="1" dirty="0">
                <a:sym typeface="Arial" pitchFamily="34" charset="0"/>
              </a:rPr>
              <a:t>Information that is </a:t>
            </a:r>
            <a:r>
              <a:rPr lang="en-US" sz="3200" i="1" dirty="0">
                <a:solidFill>
                  <a:srgbClr val="FF0000"/>
                </a:solidFill>
                <a:sym typeface="Arial" pitchFamily="34" charset="0"/>
              </a:rPr>
              <a:t>created intentionally </a:t>
            </a:r>
            <a:r>
              <a:rPr lang="en-US" sz="3200" i="1" dirty="0">
                <a:sym typeface="Arial" pitchFamily="34" charset="0"/>
              </a:rPr>
              <a:t>and </a:t>
            </a:r>
            <a:r>
              <a:rPr lang="en-US" sz="3200" i="1" dirty="0">
                <a:solidFill>
                  <a:srgbClr val="FF0000"/>
                </a:solidFill>
                <a:sym typeface="Arial" pitchFamily="34" charset="0"/>
              </a:rPr>
              <a:t>associated with a resource </a:t>
            </a:r>
            <a:r>
              <a:rPr lang="en-US" sz="3200" i="1" dirty="0">
                <a:sym typeface="Arial" pitchFamily="34" charset="0"/>
              </a:rPr>
              <a:t>to enable it to be </a:t>
            </a:r>
            <a:r>
              <a:rPr lang="en-US" sz="3200" i="1" dirty="0">
                <a:solidFill>
                  <a:srgbClr val="FF0000"/>
                </a:solidFill>
                <a:sym typeface="Arial" pitchFamily="34" charset="0"/>
              </a:rPr>
              <a:t>organized and interacted with </a:t>
            </a:r>
          </a:p>
          <a:p>
            <a:pPr lvl="1" eaLnBrk="0" fontAlgn="base" hangingPunct="0">
              <a:lnSpc>
                <a:spcPct val="92000"/>
              </a:lnSpc>
              <a:spcBef>
                <a:spcPts val="1266"/>
              </a:spcBef>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200" dirty="0">
              <a:solidFill>
                <a:srgbClr val="FF0000"/>
              </a:solidFill>
              <a:sym typeface="Arial" pitchFamily="34" charset="0"/>
            </a:endParaRP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200" dirty="0"/>
          </a:p>
        </p:txBody>
      </p:sp>
    </p:spTree>
    <p:extLst>
      <p:ext uri="{BB962C8B-B14F-4D97-AF65-F5344CB8AC3E}">
        <p14:creationId xmlns:p14="http://schemas.microsoft.com/office/powerpoint/2010/main" val="3308811168"/>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533400"/>
            <a:ext cx="5600700" cy="5996467"/>
          </a:xfrm>
          <a:prstGeom prst="rect">
            <a:avLst/>
          </a:prstGeom>
        </p:spPr>
      </p:pic>
      <p:sp>
        <p:nvSpPr>
          <p:cNvPr id="2" name="TextBox 1">
            <a:extLst>
              <a:ext uri="{FF2B5EF4-FFF2-40B4-BE49-F238E27FC236}">
                <a16:creationId xmlns:a16="http://schemas.microsoft.com/office/drawing/2014/main" id="{A381FAC8-6F0F-4FAD-8613-8305AA26E043}"/>
              </a:ext>
            </a:extLst>
          </p:cNvPr>
          <p:cNvSpPr txBox="1"/>
          <p:nvPr/>
        </p:nvSpPr>
        <p:spPr>
          <a:xfrm>
            <a:off x="6233375" y="1184856"/>
            <a:ext cx="2682025" cy="4013859"/>
          </a:xfrm>
          <a:prstGeom prst="rect">
            <a:avLst/>
          </a:prstGeom>
          <a:noFill/>
        </p:spPr>
        <p:txBody>
          <a:bodyPr wrap="square" rtlCol="0">
            <a:spAutoFit/>
          </a:bodyPr>
          <a:lstStyle/>
          <a:p>
            <a:r>
              <a:rPr lang="en-US" sz="2800" dirty="0"/>
              <a:t>Is there another description term or property that you would assign to this resource so that it can be distinguished from the previous one?</a:t>
            </a:r>
          </a:p>
        </p:txBody>
      </p:sp>
    </p:spTree>
    <p:extLst>
      <p:ext uri="{BB962C8B-B14F-4D97-AF65-F5344CB8AC3E}">
        <p14:creationId xmlns:p14="http://schemas.microsoft.com/office/powerpoint/2010/main" val="36123072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a:off x="349876" y="1066800"/>
            <a:ext cx="4946628" cy="5030754"/>
          </a:xfrm>
          <a:prstGeom prst="rect">
            <a:avLst/>
          </a:prstGeom>
        </p:spPr>
      </p:pic>
      <p:sp>
        <p:nvSpPr>
          <p:cNvPr id="2" name="Rectangle 1">
            <a:extLst>
              <a:ext uri="{FF2B5EF4-FFF2-40B4-BE49-F238E27FC236}">
                <a16:creationId xmlns:a16="http://schemas.microsoft.com/office/drawing/2014/main" id="{8F1B45EF-1797-4F01-9A99-B22A48CCF7F1}"/>
              </a:ext>
            </a:extLst>
          </p:cNvPr>
          <p:cNvSpPr/>
          <p:nvPr/>
        </p:nvSpPr>
        <p:spPr>
          <a:xfrm>
            <a:off x="5486400" y="1905000"/>
            <a:ext cx="3276600" cy="3539430"/>
          </a:xfrm>
          <a:prstGeom prst="rect">
            <a:avLst/>
          </a:prstGeom>
        </p:spPr>
        <p:txBody>
          <a:bodyPr wrap="square">
            <a:spAutoFit/>
          </a:bodyPr>
          <a:lstStyle/>
          <a:p>
            <a:pPr lvl="0"/>
            <a:r>
              <a:rPr lang="en-US" sz="2800" dirty="0"/>
              <a:t>Is there another description term or property that you would assign to this resource so that it can be distinguished from the previous one(s)?</a:t>
            </a:r>
          </a:p>
        </p:txBody>
      </p:sp>
    </p:spTree>
    <p:extLst>
      <p:ext uri="{BB962C8B-B14F-4D97-AF65-F5344CB8AC3E}">
        <p14:creationId xmlns:p14="http://schemas.microsoft.com/office/powerpoint/2010/main" val="6551389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1371601" y="315472"/>
            <a:ext cx="6642338" cy="6237728"/>
          </a:xfrm>
          <a:prstGeom prst="rect">
            <a:avLst/>
          </a:prstGeom>
        </p:spPr>
      </p:pic>
    </p:spTree>
    <p:extLst>
      <p:ext uri="{BB962C8B-B14F-4D97-AF65-F5344CB8AC3E}">
        <p14:creationId xmlns:p14="http://schemas.microsoft.com/office/powerpoint/2010/main" val="25228906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304800" y="1066800"/>
            <a:ext cx="7796867" cy="5105641"/>
          </a:xfrm>
          <a:prstGeom prst="rect">
            <a:avLst/>
          </a:prstGeom>
        </p:spPr>
      </p:pic>
    </p:spTree>
    <p:extLst>
      <p:ext uri="{BB962C8B-B14F-4D97-AF65-F5344CB8AC3E}">
        <p14:creationId xmlns:p14="http://schemas.microsoft.com/office/powerpoint/2010/main" val="41629988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304800"/>
            <a:ext cx="6248400" cy="6248400"/>
          </a:xfrm>
          <a:prstGeom prst="rect">
            <a:avLst/>
          </a:prstGeom>
        </p:spPr>
      </p:pic>
    </p:spTree>
    <p:extLst>
      <p:ext uri="{BB962C8B-B14F-4D97-AF65-F5344CB8AC3E}">
        <p14:creationId xmlns:p14="http://schemas.microsoft.com/office/powerpoint/2010/main" val="26207383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1587" y="304800"/>
            <a:ext cx="4158026" cy="6248400"/>
          </a:xfrm>
          <a:prstGeom prst="rect">
            <a:avLst/>
          </a:prstGeom>
        </p:spPr>
      </p:pic>
    </p:spTree>
    <p:extLst>
      <p:ext uri="{BB962C8B-B14F-4D97-AF65-F5344CB8AC3E}">
        <p14:creationId xmlns:p14="http://schemas.microsoft.com/office/powerpoint/2010/main" val="2264709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1295401" y="304800"/>
            <a:ext cx="7053504" cy="6204471"/>
          </a:xfrm>
          <a:prstGeom prst="rect">
            <a:avLst/>
          </a:prstGeom>
        </p:spPr>
      </p:pic>
    </p:spTree>
    <p:extLst>
      <p:ext uri="{BB962C8B-B14F-4D97-AF65-F5344CB8AC3E}">
        <p14:creationId xmlns:p14="http://schemas.microsoft.com/office/powerpoint/2010/main" val="10612705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stretch>
            <a:fillRect/>
          </a:stretch>
        </p:blipFill>
        <p:spPr>
          <a:xfrm>
            <a:off x="600119" y="381000"/>
            <a:ext cx="8037998" cy="6019799"/>
          </a:xfrm>
          <a:prstGeom prst="rect">
            <a:avLst/>
          </a:prstGeom>
        </p:spPr>
      </p:pic>
    </p:spTree>
    <p:extLst>
      <p:ext uri="{BB962C8B-B14F-4D97-AF65-F5344CB8AC3E}">
        <p14:creationId xmlns:p14="http://schemas.microsoft.com/office/powerpoint/2010/main" val="11964021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533400" y="533400"/>
            <a:ext cx="8265317" cy="5898161"/>
          </a:xfrm>
          <a:prstGeom prst="rect">
            <a:avLst/>
          </a:prstGeom>
        </p:spPr>
      </p:pic>
    </p:spTree>
    <p:extLst>
      <p:ext uri="{BB962C8B-B14F-4D97-AF65-F5344CB8AC3E}">
        <p14:creationId xmlns:p14="http://schemas.microsoft.com/office/powerpoint/2010/main" val="5571350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2E0185-8E6F-494A-A175-5C33BAAC21B7}"/>
              </a:ext>
            </a:extLst>
          </p:cNvPr>
          <p:cNvSpPr txBox="1"/>
          <p:nvPr/>
        </p:nvSpPr>
        <p:spPr>
          <a:xfrm>
            <a:off x="6934200" y="5715000"/>
            <a:ext cx="457200" cy="369332"/>
          </a:xfrm>
          <a:prstGeom prst="rect">
            <a:avLst/>
          </a:prstGeom>
          <a:noFill/>
        </p:spPr>
        <p:txBody>
          <a:bodyPr wrap="square" rtlCol="0">
            <a:spAutoFit/>
          </a:bodyPr>
          <a:lstStyle/>
          <a:p>
            <a:r>
              <a:rPr lang="en-US" dirty="0"/>
              <a:t>10</a:t>
            </a:r>
          </a:p>
        </p:txBody>
      </p:sp>
      <p:pic>
        <p:nvPicPr>
          <p:cNvPr id="2" name="Picture 1">
            <a:extLst>
              <a:ext uri="{FF2B5EF4-FFF2-40B4-BE49-F238E27FC236}">
                <a16:creationId xmlns:a16="http://schemas.microsoft.com/office/drawing/2014/main" id="{5F73DDA0-490E-4BBC-B8BC-CEDF0AF8697F}"/>
              </a:ext>
            </a:extLst>
          </p:cNvPr>
          <p:cNvPicPr>
            <a:picLocks noChangeAspect="1"/>
          </p:cNvPicPr>
          <p:nvPr/>
        </p:nvPicPr>
        <p:blipFill>
          <a:blip r:embed="rId3"/>
          <a:stretch>
            <a:fillRect/>
          </a:stretch>
        </p:blipFill>
        <p:spPr>
          <a:xfrm>
            <a:off x="1714500" y="571500"/>
            <a:ext cx="5715000" cy="5715000"/>
          </a:xfrm>
          <a:prstGeom prst="rect">
            <a:avLst/>
          </a:prstGeom>
        </p:spPr>
      </p:pic>
    </p:spTree>
    <p:extLst>
      <p:ext uri="{BB962C8B-B14F-4D97-AF65-F5344CB8AC3E}">
        <p14:creationId xmlns:p14="http://schemas.microsoft.com/office/powerpoint/2010/main" val="2335816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t>Describing Resources &lt;</a:t>
            </a:r>
            <a:r>
              <a:rPr lang="en-US" sz="4000" b="1" dirty="0">
                <a:sym typeface="Wingdings" panose="05000000000000000000" pitchFamily="2" charset="2"/>
              </a:rPr>
              <a:t>=&gt;</a:t>
            </a:r>
            <a:r>
              <a:rPr lang="en-US" sz="4000" b="1" dirty="0"/>
              <a:t> Organizing</a:t>
            </a:r>
          </a:p>
        </p:txBody>
      </p:sp>
      <p:sp>
        <p:nvSpPr>
          <p:cNvPr id="3" name="Content Placeholder 2"/>
          <p:cNvSpPr>
            <a:spLocks noGrp="1"/>
          </p:cNvSpPr>
          <p:nvPr>
            <p:ph idx="1"/>
          </p:nvPr>
        </p:nvSpPr>
        <p:spPr>
          <a:xfrm>
            <a:off x="381000" y="1371600"/>
            <a:ext cx="8229600" cy="4525963"/>
          </a:xfrm>
        </p:spPr>
        <p:txBody>
          <a:bodyPr>
            <a:normAutofit fontScale="92500"/>
          </a:bodyPr>
          <a:lstStyle/>
          <a:p>
            <a:r>
              <a:rPr lang="en-US" sz="3600" dirty="0">
                <a:latin typeface="UC Berkeley OS Sign"/>
              </a:rPr>
              <a:t>Resource description and organizing are intrinsically connected</a:t>
            </a:r>
          </a:p>
          <a:p>
            <a:r>
              <a:rPr lang="en-US" sz="3600" dirty="0">
                <a:latin typeface="UC Berkeley OS Sign"/>
              </a:rPr>
              <a:t>You can’t organize what you haven’t described implicitly or explicitly... because the principles embodied in any organizing system reflect decisions about:</a:t>
            </a:r>
          </a:p>
          <a:p>
            <a:pPr lvl="1"/>
            <a:r>
              <a:rPr lang="en-US" sz="3200" dirty="0">
                <a:solidFill>
                  <a:srgbClr val="FF0000"/>
                </a:solidFill>
                <a:latin typeface="UC Berkeley OS Sign"/>
              </a:rPr>
              <a:t>resource granularity (</a:t>
            </a:r>
            <a:r>
              <a:rPr lang="en-US" sz="3200" i="1" dirty="0">
                <a:solidFill>
                  <a:srgbClr val="FF0000"/>
                </a:solidFill>
                <a:latin typeface="UC Berkeley OS Sign"/>
              </a:rPr>
              <a:t>WHAT</a:t>
            </a:r>
            <a:r>
              <a:rPr lang="en-US" sz="3200" dirty="0">
                <a:solidFill>
                  <a:srgbClr val="FF0000"/>
                </a:solidFill>
                <a:latin typeface="UC Berkeley OS Sign"/>
              </a:rPr>
              <a:t> to organize)</a:t>
            </a:r>
          </a:p>
          <a:p>
            <a:pPr lvl="1"/>
            <a:r>
              <a:rPr lang="en-US" sz="3200" dirty="0">
                <a:solidFill>
                  <a:srgbClr val="FF0000"/>
                </a:solidFill>
                <a:latin typeface="UC Berkeley OS Sign"/>
              </a:rPr>
              <a:t>resource descriptions (</a:t>
            </a:r>
            <a:r>
              <a:rPr lang="en-US" sz="3200" i="1" dirty="0">
                <a:solidFill>
                  <a:srgbClr val="FF0000"/>
                </a:solidFill>
                <a:latin typeface="UC Berkeley OS Sign"/>
              </a:rPr>
              <a:t>HOW</a:t>
            </a:r>
            <a:r>
              <a:rPr lang="en-US" sz="3200" dirty="0">
                <a:solidFill>
                  <a:srgbClr val="FF0000"/>
                </a:solidFill>
                <a:latin typeface="UC Berkeley OS Sign"/>
              </a:rPr>
              <a:t> to organize)</a:t>
            </a:r>
          </a:p>
          <a:p>
            <a:endParaRPr lang="en-US" sz="3600" dirty="0">
              <a:latin typeface="UC Berkeley OS Sign"/>
            </a:endParaRPr>
          </a:p>
          <a:p>
            <a:endParaRPr lang="en-US" dirty="0"/>
          </a:p>
        </p:txBody>
      </p:sp>
    </p:spTree>
    <p:extLst>
      <p:ext uri="{BB962C8B-B14F-4D97-AF65-F5344CB8AC3E}">
        <p14:creationId xmlns:p14="http://schemas.microsoft.com/office/powerpoint/2010/main" val="22625315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228600" y="685800"/>
            <a:ext cx="8450988" cy="533400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328776"/>
            <a:ext cx="6400800" cy="6315833"/>
          </a:xfrm>
          <a:prstGeom prst="rect">
            <a:avLst/>
          </a:prstGeom>
        </p:spPr>
      </p:pic>
    </p:spTree>
    <p:extLst>
      <p:ext uri="{BB962C8B-B14F-4D97-AF65-F5344CB8AC3E}">
        <p14:creationId xmlns:p14="http://schemas.microsoft.com/office/powerpoint/2010/main" val="1730307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tretch>
            <a:fillRect/>
          </a:stretch>
        </p:blipFill>
        <p:spPr bwMode="auto">
          <a:xfrm>
            <a:off x="2362201" y="370573"/>
            <a:ext cx="4572000" cy="591954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347296"/>
            <a:ext cx="5934808" cy="5934808"/>
          </a:xfrm>
          <a:prstGeom prst="rect">
            <a:avLst/>
          </a:prstGeom>
        </p:spPr>
      </p:pic>
    </p:spTree>
    <p:extLst>
      <p:ext uri="{BB962C8B-B14F-4D97-AF65-F5344CB8AC3E}">
        <p14:creationId xmlns:p14="http://schemas.microsoft.com/office/powerpoint/2010/main" val="33754686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1219200" y="533400"/>
            <a:ext cx="6553200" cy="5897880"/>
          </a:xfrm>
          <a:prstGeom prst="rect">
            <a:avLst/>
          </a:prstGeom>
        </p:spPr>
      </p:pic>
    </p:spTree>
    <p:extLst>
      <p:ext uri="{BB962C8B-B14F-4D97-AF65-F5344CB8AC3E}">
        <p14:creationId xmlns:p14="http://schemas.microsoft.com/office/powerpoint/2010/main" val="19372875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1617353" y="533400"/>
            <a:ext cx="5756894" cy="5897880"/>
          </a:xfrm>
          <a:prstGeom prst="rect">
            <a:avLst/>
          </a:prstGeom>
        </p:spPr>
      </p:pic>
    </p:spTree>
    <p:extLst>
      <p:ext uri="{BB962C8B-B14F-4D97-AF65-F5344CB8AC3E}">
        <p14:creationId xmlns:p14="http://schemas.microsoft.com/office/powerpoint/2010/main" val="2553579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533400"/>
            <a:ext cx="6231247" cy="5776607"/>
          </a:xfrm>
          <a:prstGeom prst="rect">
            <a:avLst/>
          </a:prstGeom>
        </p:spPr>
      </p:pic>
    </p:spTree>
    <p:extLst>
      <p:ext uri="{BB962C8B-B14F-4D97-AF65-F5344CB8AC3E}">
        <p14:creationId xmlns:p14="http://schemas.microsoft.com/office/powerpoint/2010/main" val="23039534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stretch>
            <a:fillRect/>
          </a:stretch>
        </p:blipFill>
        <p:spPr>
          <a:xfrm>
            <a:off x="2468578" y="49716"/>
            <a:ext cx="3703621" cy="6539727"/>
          </a:xfrm>
          <a:prstGeom prst="rect">
            <a:avLst/>
          </a:prstGeom>
        </p:spPr>
      </p:pic>
    </p:spTree>
    <p:extLst>
      <p:ext uri="{BB962C8B-B14F-4D97-AF65-F5344CB8AC3E}">
        <p14:creationId xmlns:p14="http://schemas.microsoft.com/office/powerpoint/2010/main" val="12714831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base">
              <a:lnSpc>
                <a:spcPct val="92000"/>
              </a:lnSpc>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t>Possible Features that are</a:t>
            </a:r>
            <a:br>
              <a:rPr lang="en-US" sz="4000" b="1" dirty="0"/>
            </a:br>
            <a:r>
              <a:rPr lang="en-US" sz="4000" b="1" dirty="0"/>
              <a:t> Directly Observable</a:t>
            </a:r>
          </a:p>
        </p:txBody>
      </p:sp>
      <p:sp>
        <p:nvSpPr>
          <p:cNvPr id="3" name="Content Placeholder 2"/>
          <p:cNvSpPr>
            <a:spLocks noGrp="1"/>
          </p:cNvSpPr>
          <p:nvPr>
            <p:ph sz="half" idx="1"/>
          </p:nvPr>
        </p:nvSpPr>
        <p:spPr/>
        <p:txBody>
          <a:bodyPr>
            <a:norm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ym typeface="Arial" pitchFamily="34" charset="0"/>
              </a:rPr>
              <a:t>Capacity</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olidFill>
                  <a:prstClr val="black"/>
                </a:solidFill>
                <a:sym typeface="Arial" pitchFamily="34" charset="0"/>
              </a:rPr>
              <a:t>Weight</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olidFill>
                  <a:prstClr val="black"/>
                </a:solidFill>
                <a:sym typeface="Arial" pitchFamily="34" charset="0"/>
              </a:rPr>
              <a:t>Material of manufacture</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olidFill>
                  <a:prstClr val="black"/>
                </a:solidFill>
                <a:sym typeface="Arial" pitchFamily="34" charset="0"/>
              </a:rPr>
              <a:t>Size</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olidFill>
                  <a:prstClr val="black"/>
                </a:solidFill>
                <a:sym typeface="Arial" pitchFamily="34" charset="0"/>
              </a:rPr>
              <a:t>Shape</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olidFill>
                  <a:prstClr val="black"/>
                </a:solidFill>
                <a:sym typeface="Arial" pitchFamily="34" charset="0"/>
              </a:rPr>
              <a:t>Contents</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200" dirty="0">
              <a:solidFill>
                <a:prstClr val="black"/>
              </a:solidFill>
              <a:sym typeface="Arial" pitchFamily="34" charset="0"/>
            </a:endParaRPr>
          </a:p>
          <a:p>
            <a:pPr marL="160729" indent="-160729" eaLnBrk="0" fontAlgn="base" hangingPunct="0">
              <a:lnSpc>
                <a:spcPct val="92000"/>
              </a:lnSpc>
              <a:spcBef>
                <a:spcPts val="1266"/>
              </a:spcBef>
              <a:spcAft>
                <a:spcPct val="0"/>
              </a:spcAft>
              <a:buClr>
                <a:srgbClr val="002955"/>
              </a:buClr>
              <a:buSzPct val="44000"/>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200" dirty="0">
              <a:solidFill>
                <a:prstClr val="black"/>
              </a:solidFill>
              <a:sym typeface="Arial" pitchFamily="34" charset="0"/>
            </a:endParaRPr>
          </a:p>
        </p:txBody>
      </p:sp>
      <p:sp>
        <p:nvSpPr>
          <p:cNvPr id="4" name="Content Placeholder 3"/>
          <p:cNvSpPr>
            <a:spLocks noGrp="1"/>
          </p:cNvSpPr>
          <p:nvPr>
            <p:ph sz="half" idx="2"/>
          </p:nvPr>
        </p:nvSpPr>
        <p:spPr>
          <a:xfrm>
            <a:off x="4724400" y="1371600"/>
            <a:ext cx="4038600" cy="4525963"/>
          </a:xfrm>
        </p:spPr>
        <p:txBody>
          <a:bodyPr>
            <a:norm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dirty="0"/>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olidFill>
                  <a:prstClr val="black"/>
                </a:solidFill>
                <a:sym typeface="Arial" pitchFamily="34" charset="0"/>
              </a:rPr>
              <a:t>Exterior color</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olidFill>
                  <a:prstClr val="black"/>
                </a:solidFill>
                <a:sym typeface="Arial" pitchFamily="34" charset="0"/>
              </a:rPr>
              <a:t>Interior color</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olidFill>
                  <a:prstClr val="black"/>
                </a:solidFill>
                <a:sym typeface="Arial" pitchFamily="34" charset="0"/>
              </a:rPr>
              <a:t>Exterior finish</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olidFill>
                  <a:prstClr val="black"/>
                </a:solidFill>
                <a:sym typeface="Arial" pitchFamily="34" charset="0"/>
              </a:rPr>
              <a:t>Interior finish</a:t>
            </a:r>
            <a:endParaRPr lang="en-US" sz="3200" dirty="0"/>
          </a:p>
        </p:txBody>
      </p:sp>
    </p:spTree>
    <p:extLst>
      <p:ext uri="{BB962C8B-B14F-4D97-AF65-F5344CB8AC3E}">
        <p14:creationId xmlns:p14="http://schemas.microsoft.com/office/powerpoint/2010/main" val="7396970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base">
              <a:lnSpc>
                <a:spcPct val="92000"/>
              </a:lnSpc>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t>More Directly Observable Features</a:t>
            </a:r>
          </a:p>
        </p:txBody>
      </p:sp>
      <p:sp>
        <p:nvSpPr>
          <p:cNvPr id="3" name="Content Placeholder 2"/>
          <p:cNvSpPr>
            <a:spLocks noGrp="1"/>
          </p:cNvSpPr>
          <p:nvPr>
            <p:ph sz="half" idx="1"/>
          </p:nvPr>
        </p:nvSpPr>
        <p:spPr>
          <a:xfrm>
            <a:off x="685800" y="1600199"/>
            <a:ext cx="4038600" cy="4525963"/>
          </a:xfrm>
        </p:spPr>
        <p:txBody>
          <a:bodyPr>
            <a:normAutofit lnSpcReduction="10000"/>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Current contents</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Reusable?</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Stackable?</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Nestable?</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Handmade?</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Transparent?</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Insulated?</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Decorated?</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200" dirty="0"/>
          </a:p>
        </p:txBody>
      </p:sp>
      <p:sp>
        <p:nvSpPr>
          <p:cNvPr id="4" name="Content Placeholder 3"/>
          <p:cNvSpPr>
            <a:spLocks noGrp="1"/>
          </p:cNvSpPr>
          <p:nvPr>
            <p:ph sz="half" idx="2"/>
          </p:nvPr>
        </p:nvSpPr>
        <p:spPr/>
        <p:txBody>
          <a:bodyPr>
            <a:normAutofit lnSpcReduction="10000"/>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Branded?</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Starbucks?</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Coffee shop name?</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Stem?</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Lid?</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Measurement marks?</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200" dirty="0"/>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dirty="0"/>
          </a:p>
          <a:p>
            <a:endParaRPr lang="en-US" dirty="0"/>
          </a:p>
        </p:txBody>
      </p:sp>
    </p:spTree>
    <p:extLst>
      <p:ext uri="{BB962C8B-B14F-4D97-AF65-F5344CB8AC3E}">
        <p14:creationId xmlns:p14="http://schemas.microsoft.com/office/powerpoint/2010/main" val="335962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DB19B2-378E-45AB-9EB4-38E8948D190F}"/>
              </a:ext>
            </a:extLst>
          </p:cNvPr>
          <p:cNvSpPr/>
          <p:nvPr/>
        </p:nvSpPr>
        <p:spPr>
          <a:xfrm>
            <a:off x="419100" y="274638"/>
            <a:ext cx="8610600" cy="630872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A5D617-C2E4-40F9-8849-4D63EDA349AA}"/>
              </a:ext>
            </a:extLst>
          </p:cNvPr>
          <p:cNvSpPr>
            <a:spLocks noGrp="1"/>
          </p:cNvSpPr>
          <p:nvPr>
            <p:ph type="title"/>
          </p:nvPr>
        </p:nvSpPr>
        <p:spPr>
          <a:xfrm>
            <a:off x="416719" y="153988"/>
            <a:ext cx="8305800" cy="1096962"/>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olidFill>
                  <a:srgbClr val="FF0000"/>
                </a:solidFill>
              </a:rPr>
              <a:t>Stop and Think</a:t>
            </a:r>
          </a:p>
        </p:txBody>
      </p:sp>
      <p:sp>
        <p:nvSpPr>
          <p:cNvPr id="3" name="Content Placeholder 2">
            <a:extLst>
              <a:ext uri="{FF2B5EF4-FFF2-40B4-BE49-F238E27FC236}">
                <a16:creationId xmlns:a16="http://schemas.microsoft.com/office/drawing/2014/main" id="{FCBD7DED-49BD-41D7-AC71-48C8E20582CE}"/>
              </a:ext>
            </a:extLst>
          </p:cNvPr>
          <p:cNvSpPr>
            <a:spLocks noGrp="1"/>
          </p:cNvSpPr>
          <p:nvPr>
            <p:ph idx="1"/>
          </p:nvPr>
        </p:nvSpPr>
        <p:spPr>
          <a:xfrm>
            <a:off x="609600" y="1143000"/>
            <a:ext cx="8077200" cy="5105400"/>
          </a:xfrm>
        </p:spPr>
        <p:txBody>
          <a:bodyPr>
            <a:normAutofit fontScale="32500" lnSpcReduction="20000"/>
          </a:bodyPr>
          <a:lstStyle/>
          <a:p>
            <a:pPr marL="0" indent="0" algn="ctr">
              <a:buNone/>
            </a:pPr>
            <a:r>
              <a:rPr lang="en-US" sz="8600" b="1" dirty="0"/>
              <a:t>Organizing Principles &lt;</a:t>
            </a:r>
            <a:r>
              <a:rPr lang="en-US" sz="8600" b="1" dirty="0">
                <a:sym typeface="Wingdings" panose="05000000000000000000" pitchFamily="2" charset="2"/>
              </a:rPr>
              <a:t>=&gt; Resource Descriptions</a:t>
            </a:r>
          </a:p>
          <a:p>
            <a:pPr marL="0" indent="0" algn="ctr">
              <a:buNone/>
            </a:pPr>
            <a:endParaRPr lang="en-US" sz="5900" dirty="0"/>
          </a:p>
          <a:p>
            <a:r>
              <a:rPr lang="en-US" sz="7400" dirty="0"/>
              <a:t>Example:</a:t>
            </a:r>
          </a:p>
          <a:p>
            <a:pPr marL="1257300" lvl="3" indent="0">
              <a:buNone/>
            </a:pPr>
            <a:r>
              <a:rPr lang="en-US" sz="7400" b="1" dirty="0">
                <a:solidFill>
                  <a:srgbClr val="FF0000"/>
                </a:solidFill>
                <a:latin typeface="UC Berkeley OS Sign"/>
              </a:rPr>
              <a:t>Frequency of Use &lt;=&gt; Usage information</a:t>
            </a:r>
          </a:p>
          <a:p>
            <a:endParaRPr lang="en-US" sz="7400" dirty="0"/>
          </a:p>
          <a:p>
            <a:r>
              <a:rPr lang="en-US" sz="7400" baseline="0" dirty="0"/>
              <a:t>The double arrow symbol </a:t>
            </a:r>
            <a:r>
              <a:rPr lang="en-US" sz="7400" baseline="0" dirty="0">
                <a:sym typeface="Wingdings" panose="05000000000000000000" pitchFamily="2" charset="2"/>
              </a:rPr>
              <a:t></a:t>
            </a:r>
            <a:r>
              <a:rPr lang="en-US" sz="7400" baseline="0" dirty="0"/>
              <a:t>means the implications run in both directions:</a:t>
            </a:r>
          </a:p>
          <a:p>
            <a:pPr lvl="1"/>
            <a:r>
              <a:rPr lang="en-US" sz="7400" baseline="0" dirty="0"/>
              <a:t>if you want to organize by frequency of use, you need usage information</a:t>
            </a:r>
          </a:p>
          <a:p>
            <a:pPr lvl="1"/>
            <a:r>
              <a:rPr lang="en-US" sz="7400" baseline="0" dirty="0"/>
              <a:t>If you have usage information, you can organize by frequency of use</a:t>
            </a:r>
          </a:p>
          <a:p>
            <a:r>
              <a:rPr lang="en-US" sz="7400" baseline="0" dirty="0"/>
              <a:t>You can start with desired organizing principles and then find or create the required descriptions, or start with the descriptions you have and then implement the organizing principles they enable</a:t>
            </a:r>
            <a:endParaRPr lang="en-US" dirty="0"/>
          </a:p>
        </p:txBody>
      </p:sp>
      <p:sp>
        <p:nvSpPr>
          <p:cNvPr id="5" name="Rectangle 4">
            <a:extLst>
              <a:ext uri="{FF2B5EF4-FFF2-40B4-BE49-F238E27FC236}">
                <a16:creationId xmlns:a16="http://schemas.microsoft.com/office/drawing/2014/main" id="{39DA149D-BCD4-4E27-A59E-C5EF47E8AEA9}"/>
              </a:ext>
            </a:extLst>
          </p:cNvPr>
          <p:cNvSpPr/>
          <p:nvPr/>
        </p:nvSpPr>
        <p:spPr>
          <a:xfrm>
            <a:off x="457200" y="1066800"/>
            <a:ext cx="85344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41341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base">
              <a:lnSpc>
                <a:spcPct val="92000"/>
              </a:lnSpc>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t>Still More Directly Observable Features</a:t>
            </a:r>
          </a:p>
        </p:txBody>
      </p:sp>
      <p:sp>
        <p:nvSpPr>
          <p:cNvPr id="3" name="Content Placeholder 2"/>
          <p:cNvSpPr>
            <a:spLocks noGrp="1"/>
          </p:cNvSpPr>
          <p:nvPr>
            <p:ph sz="half" idx="1"/>
          </p:nvPr>
        </p:nvSpPr>
        <p:spPr/>
        <p:txBody>
          <a:bodyPr>
            <a:norm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Spout?</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Handle?  </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#of Handles</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Handle material</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Integrated handle?</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Separate handle?</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Decorative handle?</a:t>
            </a:r>
          </a:p>
        </p:txBody>
      </p:sp>
      <p:sp>
        <p:nvSpPr>
          <p:cNvPr id="4" name="Content Placeholder 3"/>
          <p:cNvSpPr>
            <a:spLocks noGrp="1"/>
          </p:cNvSpPr>
          <p:nvPr>
            <p:ph sz="half" idx="2"/>
          </p:nvPr>
        </p:nvSpPr>
        <p:spPr/>
        <p:txBody>
          <a:bodyPr>
            <a:normAutofit/>
          </a:bodyPr>
          <a:lstStyle/>
          <a:p>
            <a:r>
              <a:rPr lang="en-US" dirty="0"/>
              <a:t>Animal handle?</a:t>
            </a:r>
          </a:p>
          <a:p>
            <a:r>
              <a:rPr lang="en-US" dirty="0"/>
              <a:t>Bird handle?</a:t>
            </a:r>
          </a:p>
          <a:p>
            <a:r>
              <a:rPr lang="en-US" dirty="0"/>
              <a:t>Toucan handle?</a:t>
            </a:r>
          </a:p>
          <a:p>
            <a:r>
              <a:rPr lang="en-US" dirty="0"/>
              <a:t>Fish handle?</a:t>
            </a:r>
          </a:p>
          <a:p>
            <a:r>
              <a:rPr lang="en-US" dirty="0"/>
              <a:t>Lizard handle?</a:t>
            </a:r>
          </a:p>
        </p:txBody>
      </p:sp>
    </p:spTree>
    <p:extLst>
      <p:ext uri="{BB962C8B-B14F-4D97-AF65-F5344CB8AC3E}">
        <p14:creationId xmlns:p14="http://schemas.microsoft.com/office/powerpoint/2010/main" val="33754843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base">
              <a:lnSpc>
                <a:spcPct val="92000"/>
              </a:lnSpc>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t>Not Directly Observable Features</a:t>
            </a:r>
            <a:br>
              <a:rPr lang="en-US" sz="4000" b="1" dirty="0"/>
            </a:br>
            <a:r>
              <a:rPr lang="en-US" sz="4000" b="1" dirty="0"/>
              <a:t> Useful in Descriptions</a:t>
            </a:r>
          </a:p>
        </p:txBody>
      </p:sp>
      <p:sp>
        <p:nvSpPr>
          <p:cNvPr id="3" name="Content Placeholder 2"/>
          <p:cNvSpPr>
            <a:spLocks noGrp="1"/>
          </p:cNvSpPr>
          <p:nvPr>
            <p:ph sz="half" idx="1"/>
          </p:nvPr>
        </p:nvSpPr>
        <p:spPr/>
        <p:txBody>
          <a:bodyPr>
            <a:norm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olidFill>
                  <a:prstClr val="black"/>
                </a:solidFill>
                <a:sym typeface="Arial" pitchFamily="34" charset="0"/>
              </a:rPr>
              <a:t>Manufacturer name</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olidFill>
                  <a:prstClr val="black"/>
                </a:solidFill>
                <a:sym typeface="Arial" pitchFamily="34" charset="0"/>
              </a:rPr>
              <a:t>Process of manufacture</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olidFill>
                  <a:prstClr val="black"/>
                </a:solidFill>
                <a:sym typeface="Arial" pitchFamily="34" charset="0"/>
              </a:rPr>
              <a:t>Place of manufacture</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Date of manufacture</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200" dirty="0">
              <a:solidFill>
                <a:prstClr val="black"/>
              </a:solidFill>
              <a:sym typeface="Arial" pitchFamily="34" charset="0"/>
            </a:endParaRPr>
          </a:p>
          <a:p>
            <a:pPr marL="160729" indent="-160729" eaLnBrk="0" fontAlgn="base" hangingPunct="0">
              <a:lnSpc>
                <a:spcPct val="92000"/>
              </a:lnSpc>
              <a:spcBef>
                <a:spcPts val="1266"/>
              </a:spcBef>
              <a:spcAft>
                <a:spcPct val="0"/>
              </a:spcAft>
              <a:buClr>
                <a:srgbClr val="002955"/>
              </a:buClr>
              <a:buSzPct val="44000"/>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200" dirty="0">
              <a:solidFill>
                <a:prstClr val="black"/>
              </a:solidFill>
              <a:sym typeface="Arial" pitchFamily="34" charset="0"/>
            </a:endParaRPr>
          </a:p>
        </p:txBody>
      </p:sp>
      <p:sp>
        <p:nvSpPr>
          <p:cNvPr id="4" name="Content Placeholder 3"/>
          <p:cNvSpPr>
            <a:spLocks noGrp="1"/>
          </p:cNvSpPr>
          <p:nvPr>
            <p:ph sz="half" idx="2"/>
          </p:nvPr>
        </p:nvSpPr>
        <p:spPr>
          <a:xfrm>
            <a:off x="4495800" y="1676400"/>
            <a:ext cx="4038600" cy="4525963"/>
          </a:xfrm>
        </p:spPr>
        <p:txBody>
          <a:bodyPr>
            <a:norm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olidFill>
                  <a:prstClr val="black"/>
                </a:solidFill>
                <a:sym typeface="Arial" pitchFamily="34" charset="0"/>
              </a:rPr>
              <a:t>Vendor name</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olidFill>
                  <a:prstClr val="black"/>
                </a:solidFill>
                <a:sym typeface="Arial" pitchFamily="34" charset="0"/>
              </a:rPr>
              <a:t>Vendor location</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Unit price</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Bulk price</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Previous unit price(s)</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Previous bulk price(s)</a:t>
            </a:r>
            <a:endParaRPr lang="en-US" sz="3200" dirty="0">
              <a:solidFill>
                <a:prstClr val="black"/>
              </a:solidFill>
              <a:sym typeface="Arial" pitchFamily="34" charset="0"/>
            </a:endParaRPr>
          </a:p>
        </p:txBody>
      </p:sp>
    </p:spTree>
    <p:extLst>
      <p:ext uri="{BB962C8B-B14F-4D97-AF65-F5344CB8AC3E}">
        <p14:creationId xmlns:p14="http://schemas.microsoft.com/office/powerpoint/2010/main" val="18237072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base">
              <a:lnSpc>
                <a:spcPct val="92000"/>
              </a:lnSpc>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t>Still More Possible Features</a:t>
            </a:r>
          </a:p>
        </p:txBody>
      </p:sp>
      <p:sp>
        <p:nvSpPr>
          <p:cNvPr id="3" name="Content Placeholder 2"/>
          <p:cNvSpPr>
            <a:spLocks noGrp="1"/>
          </p:cNvSpPr>
          <p:nvPr>
            <p:ph sz="half" idx="1"/>
          </p:nvPr>
        </p:nvSpPr>
        <p:spPr>
          <a:xfrm>
            <a:off x="685800" y="1464460"/>
            <a:ext cx="4038600" cy="4525963"/>
          </a:xfrm>
        </p:spPr>
        <p:txBody>
          <a:bodyPr>
            <a:norm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Current location</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Previous location(s)</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Primary use</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Other use(s)</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Current contents</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Previous contents</a:t>
            </a:r>
          </a:p>
        </p:txBody>
      </p:sp>
      <p:sp>
        <p:nvSpPr>
          <p:cNvPr id="4" name="Content Placeholder 3"/>
          <p:cNvSpPr>
            <a:spLocks noGrp="1"/>
          </p:cNvSpPr>
          <p:nvPr>
            <p:ph sz="half" idx="2"/>
          </p:nvPr>
        </p:nvSpPr>
        <p:spPr>
          <a:xfrm>
            <a:off x="4419600" y="1525053"/>
            <a:ext cx="4724400" cy="4525963"/>
          </a:xfrm>
        </p:spPr>
        <p:txBody>
          <a:bodyPr>
            <a:norm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Current user/owner</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Previous user(s)/owner(s)</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Date of first use</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Date of most recent use</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dirty="0"/>
          </a:p>
          <a:p>
            <a:endParaRPr lang="en-US" dirty="0"/>
          </a:p>
        </p:txBody>
      </p:sp>
    </p:spTree>
    <p:extLst>
      <p:ext uri="{BB962C8B-B14F-4D97-AF65-F5344CB8AC3E}">
        <p14:creationId xmlns:p14="http://schemas.microsoft.com/office/powerpoint/2010/main" val="18476860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587128" y="40184"/>
            <a:ext cx="8228707" cy="1190997"/>
          </a:xfrm>
        </p:spPr>
        <p:txBody>
          <a:bodyPr>
            <a:noAutofit/>
          </a:bodyPr>
          <a:lstStyle/>
          <a:p>
            <a:pPr fontAlgn="base">
              <a:lnSpc>
                <a:spcPct val="92000"/>
              </a:lnSpc>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t>Identifying Descriptive Properties</a:t>
            </a:r>
            <a:endParaRPr lang="en-US" sz="4000" b="1" dirty="0">
              <a:sym typeface="UC Berkeley OS Sign"/>
            </a:endParaRP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63</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551891" y="876440"/>
            <a:ext cx="8004981" cy="6051559"/>
          </a:xfrm>
          <a:prstGeom prst="rect">
            <a:avLst/>
          </a:prstGeom>
          <a:noFill/>
          <a:ln w="9525">
            <a:noFill/>
            <a:miter lim="800000"/>
            <a:headEnd/>
            <a:tailEnd/>
          </a:ln>
        </p:spPr>
        <p:txBody>
          <a:bodyPr wrap="square" lIns="64291" tIns="32146" rIns="64291" bIns="32146">
            <a:sp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What process did you follow to identify candidate descriptive properties?  </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It probably seemed easy to come up with description terms, but the vocabulary problem is unavoidable, because there are many words for essentially the same property</a:t>
            </a:r>
          </a:p>
          <a:p>
            <a:pPr marL="160729" lvl="1"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Did you consider descriptive properties that were not directly observable in the instances?</a:t>
            </a:r>
          </a:p>
          <a:p>
            <a:pPr marL="160729" lvl="1"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Did you organize / re-organize the properties as you saw more instances? </a:t>
            </a:r>
          </a:p>
          <a:p>
            <a:pPr marL="160729" lvl="1"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Did you recognize at any point that some features were logically overlapping, correlated, or redundant?</a:t>
            </a:r>
          </a:p>
          <a:p>
            <a:pPr marL="0" lvl="1" eaLnBrk="0" fontAlgn="base" hangingPunct="0">
              <a:lnSpc>
                <a:spcPct val="92000"/>
              </a:lnSpc>
              <a:spcBef>
                <a:spcPts val="1266"/>
              </a:spcBef>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p>
        </p:txBody>
      </p:sp>
    </p:spTree>
    <p:extLst>
      <p:ext uri="{BB962C8B-B14F-4D97-AF65-F5344CB8AC3E}">
        <p14:creationId xmlns:p14="http://schemas.microsoft.com/office/powerpoint/2010/main" val="3735279407"/>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D3214-BE88-4CC9-9E41-01B37577DA0E}"/>
              </a:ext>
            </a:extLst>
          </p:cNvPr>
          <p:cNvSpPr>
            <a:spLocks noGrp="1"/>
          </p:cNvSpPr>
          <p:nvPr>
            <p:ph type="title"/>
          </p:nvPr>
        </p:nvSpPr>
        <p:spPr>
          <a:xfrm>
            <a:off x="152400" y="7937"/>
            <a:ext cx="8839200" cy="1143000"/>
          </a:xfrm>
        </p:spPr>
        <p:txBody>
          <a:bodyPr>
            <a:normAutofit/>
          </a:bodyPr>
          <a:lstStyle/>
          <a:p>
            <a:r>
              <a:rPr lang="en-US" b="1" dirty="0"/>
              <a:t>Which Descriptions To Use?</a:t>
            </a:r>
          </a:p>
        </p:txBody>
      </p:sp>
      <p:sp>
        <p:nvSpPr>
          <p:cNvPr id="3" name="Content Placeholder 2">
            <a:extLst>
              <a:ext uri="{FF2B5EF4-FFF2-40B4-BE49-F238E27FC236}">
                <a16:creationId xmlns:a16="http://schemas.microsoft.com/office/drawing/2014/main" id="{5088C444-A33F-4B70-BEF3-0FDF034D9B56}"/>
              </a:ext>
            </a:extLst>
          </p:cNvPr>
          <p:cNvSpPr>
            <a:spLocks noGrp="1"/>
          </p:cNvSpPr>
          <p:nvPr>
            <p:ph idx="1"/>
          </p:nvPr>
        </p:nvSpPr>
        <p:spPr>
          <a:xfrm>
            <a:off x="152400" y="990600"/>
            <a:ext cx="8493087" cy="4525963"/>
          </a:xfrm>
        </p:spPr>
        <p:txBody>
          <a:bodyPr>
            <a:noAutofit/>
          </a:bodyPr>
          <a:lstStyle/>
          <a:p>
            <a:r>
              <a:rPr lang="en-US" sz="2800" dirty="0"/>
              <a:t>It is essential to know the planned uses and interactions with the resources; this is easier to do if a team rather than an individual is describing them</a:t>
            </a:r>
          </a:p>
          <a:p>
            <a:r>
              <a:rPr lang="en-US" sz="2800" dirty="0"/>
              <a:t>It helps a great deal to know what a collection contains when starting to describe its members… but why?</a:t>
            </a:r>
          </a:p>
          <a:p>
            <a:r>
              <a:rPr lang="en-US" sz="2800" dirty="0"/>
              <a:t>How many features do we need? </a:t>
            </a:r>
          </a:p>
          <a:p>
            <a:pPr lvl="1"/>
            <a:r>
              <a:rPr lang="en-US" dirty="0"/>
              <a:t>Specific features are easy to apply to instances, but many instances won’t have those features (=&gt; sparse dataset)</a:t>
            </a:r>
          </a:p>
          <a:p>
            <a:pPr lvl="1"/>
            <a:r>
              <a:rPr lang="en-US" dirty="0"/>
              <a:t>More abstract features are helpful at bounding the domain / set of possible instances </a:t>
            </a:r>
          </a:p>
        </p:txBody>
      </p:sp>
    </p:spTree>
    <p:extLst>
      <p:ext uri="{BB962C8B-B14F-4D97-AF65-F5344CB8AC3E}">
        <p14:creationId xmlns:p14="http://schemas.microsoft.com/office/powerpoint/2010/main" val="24645074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286000"/>
            <a:ext cx="7772400" cy="1470025"/>
          </a:xfrm>
        </p:spPr>
        <p:txBody>
          <a:bodyPr>
            <a:normAutofit fontScale="90000"/>
          </a:bodyPr>
          <a:lstStyle/>
          <a:p>
            <a:r>
              <a:rPr lang="en-US" sz="5400" dirty="0"/>
              <a:t>A Systematic Process for Describing Resources</a:t>
            </a:r>
          </a:p>
        </p:txBody>
      </p:sp>
    </p:spTree>
    <p:extLst>
      <p:ext uri="{BB962C8B-B14F-4D97-AF65-F5344CB8AC3E}">
        <p14:creationId xmlns:p14="http://schemas.microsoft.com/office/powerpoint/2010/main" val="17263572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738830" y="385011"/>
            <a:ext cx="8228707" cy="1190997"/>
          </a:xfrm>
        </p:spPr>
        <p:txBody>
          <a:bodyPr>
            <a:noAutofit/>
          </a:bodyPr>
          <a:lstStyle/>
          <a:p>
            <a:pPr fontAlgn="base">
              <a:lnSpc>
                <a:spcPct val="92000"/>
              </a:lnSpc>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sym typeface="UC Berkeley OS Sign"/>
              </a:rPr>
              <a:t>TDO 5.3 Proposes this Process for Describing Resources</a:t>
            </a:r>
            <a:br>
              <a:rPr lang="en-US" sz="4000" b="1" dirty="0">
                <a:sym typeface="UC Berkeley OS Sign"/>
              </a:rPr>
            </a:br>
            <a:r>
              <a:rPr lang="en-US" sz="4000" b="1" dirty="0">
                <a:sym typeface="UC Berkeley OS Sign"/>
              </a:rPr>
              <a:t> </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66</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342900" y="1151240"/>
            <a:ext cx="8458200" cy="5595921"/>
          </a:xfrm>
          <a:prstGeom prst="rect">
            <a:avLst/>
          </a:prstGeom>
          <a:noFill/>
          <a:ln w="9525">
            <a:noFill/>
            <a:miter lim="800000"/>
            <a:headEnd/>
            <a:tailEnd/>
          </a:ln>
        </p:spPr>
        <p:txBody>
          <a:bodyPr wrap="square" lIns="64291" tIns="32146" rIns="64291" bIns="32146">
            <a:spAutoFit/>
          </a:bodyPr>
          <a:lstStyle/>
          <a:p>
            <a:pPr eaLnBrk="0" fontAlgn="base" hangingPunct="0">
              <a:lnSpc>
                <a:spcPct val="92000"/>
              </a:lnSpc>
              <a:spcBef>
                <a:spcPts val="1266"/>
              </a:spcBef>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ym typeface="Arial" pitchFamily="34" charset="0"/>
              </a:rPr>
              <a:t>1. Identify / scope the resources to be described</a:t>
            </a:r>
          </a:p>
          <a:p>
            <a:pPr eaLnBrk="0" fontAlgn="base" hangingPunct="0">
              <a:lnSpc>
                <a:spcPct val="92000"/>
              </a:lnSpc>
              <a:spcBef>
                <a:spcPts val="1266"/>
              </a:spcBef>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ym typeface="Arial" pitchFamily="34" charset="0"/>
              </a:rPr>
              <a:t>2. Determine the uses of the descriptions</a:t>
            </a:r>
          </a:p>
          <a:p>
            <a:pPr eaLnBrk="0" fontAlgn="base" hangingPunct="0">
              <a:lnSpc>
                <a:spcPct val="92000"/>
              </a:lnSpc>
              <a:spcBef>
                <a:spcPts val="1266"/>
              </a:spcBef>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ym typeface="Arial" pitchFamily="34" charset="0"/>
              </a:rPr>
              <a:t>3. Study the resource(s) to identify descriptive properties </a:t>
            </a:r>
          </a:p>
          <a:p>
            <a:pPr eaLnBrk="0" fontAlgn="base" hangingPunct="0">
              <a:lnSpc>
                <a:spcPct val="92000"/>
              </a:lnSpc>
              <a:spcBef>
                <a:spcPts val="1266"/>
              </a:spcBef>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ym typeface="Arial" pitchFamily="34" charset="0"/>
              </a:rPr>
              <a:t>4. Design the description vocabulary</a:t>
            </a:r>
          </a:p>
          <a:p>
            <a:pPr eaLnBrk="0" fontAlgn="base" hangingPunct="0">
              <a:lnSpc>
                <a:spcPct val="92000"/>
              </a:lnSpc>
              <a:spcBef>
                <a:spcPts val="1266"/>
              </a:spcBef>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ym typeface="Arial" pitchFamily="34" charset="0"/>
              </a:rPr>
              <a:t>5. Design the description form and implementation</a:t>
            </a:r>
          </a:p>
          <a:p>
            <a:pPr eaLnBrk="0" fontAlgn="base" hangingPunct="0">
              <a:lnSpc>
                <a:spcPct val="92000"/>
              </a:lnSpc>
              <a:spcBef>
                <a:spcPts val="1266"/>
              </a:spcBef>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ym typeface="Arial" pitchFamily="34" charset="0"/>
              </a:rPr>
              <a:t>6. Create the descriptions (either "by hand" or by some automated / computational process</a:t>
            </a:r>
          </a:p>
          <a:p>
            <a:pPr eaLnBrk="0" fontAlgn="base" hangingPunct="0">
              <a:lnSpc>
                <a:spcPct val="92000"/>
              </a:lnSpc>
              <a:spcBef>
                <a:spcPts val="1266"/>
              </a:spcBef>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ym typeface="Arial" pitchFamily="34" charset="0"/>
              </a:rPr>
              <a:t>7. Evaluate the descriptions</a:t>
            </a:r>
            <a:r>
              <a:rPr lang="en-US" sz="3200" dirty="0"/>
              <a:t>						</a:t>
            </a:r>
          </a:p>
        </p:txBody>
      </p:sp>
    </p:spTree>
    <p:extLst>
      <p:ext uri="{BB962C8B-B14F-4D97-AF65-F5344CB8AC3E}">
        <p14:creationId xmlns:p14="http://schemas.microsoft.com/office/powerpoint/2010/main" val="4177959353"/>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258745" y="66345"/>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1. Scoping and Description</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67</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348989" y="1000525"/>
            <a:ext cx="8482304" cy="3377045"/>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How explicit and thorough the 7 steps need to be depends on the collection “scope”</a:t>
            </a:r>
          </a:p>
          <a:p>
            <a:pPr marL="617929" lvl="1"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SCOPE: the breadth and variety of resource types in a collection</a:t>
            </a:r>
          </a:p>
          <a:p>
            <a:pPr marL="617929" lvl="1"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latin typeface="UC Berkeley OS Sign"/>
                <a:sym typeface="UC Berkeley OS Sign"/>
              </a:rPr>
              <a:t>SCALE: the number of resource instances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A broad scope makes it harder to define and bound the resource domain</a:t>
            </a:r>
            <a:endParaRPr lang="en-US" sz="3600" dirty="0"/>
          </a:p>
        </p:txBody>
      </p:sp>
    </p:spTree>
    <p:extLst>
      <p:ext uri="{BB962C8B-B14F-4D97-AF65-F5344CB8AC3E}">
        <p14:creationId xmlns:p14="http://schemas.microsoft.com/office/powerpoint/2010/main" val="3791118844"/>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E07A35-2ABD-41C3-8731-7D028CE80947}"/>
              </a:ext>
            </a:extLst>
          </p:cNvPr>
          <p:cNvPicPr>
            <a:picLocks noChangeAspect="1"/>
          </p:cNvPicPr>
          <p:nvPr/>
        </p:nvPicPr>
        <p:blipFill>
          <a:blip r:embed="rId3"/>
          <a:stretch>
            <a:fillRect/>
          </a:stretch>
        </p:blipFill>
        <p:spPr>
          <a:xfrm>
            <a:off x="510088" y="1905000"/>
            <a:ext cx="7874000" cy="4724400"/>
          </a:xfrm>
          <a:prstGeom prst="rect">
            <a:avLst/>
          </a:prstGeom>
        </p:spPr>
      </p:pic>
      <p:sp>
        <p:nvSpPr>
          <p:cNvPr id="3" name="Rectangle 1">
            <a:extLst>
              <a:ext uri="{FF2B5EF4-FFF2-40B4-BE49-F238E27FC236}">
                <a16:creationId xmlns:a16="http://schemas.microsoft.com/office/drawing/2014/main" id="{D1A66D59-21C5-47F4-8AA8-DA4B5284A5EF}"/>
              </a:ext>
            </a:extLst>
          </p:cNvPr>
          <p:cNvSpPr txBox="1">
            <a:spLocks noChangeArrowheads="1"/>
          </p:cNvSpPr>
          <p:nvPr/>
        </p:nvSpPr>
        <p:spPr>
          <a:xfrm>
            <a:off x="495801" y="228600"/>
            <a:ext cx="8228707" cy="119099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lnSpc>
                <a:spcPct val="92000"/>
              </a:lnSpc>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t>The Complete Set of Instances</a:t>
            </a:r>
            <a:endParaRPr lang="en-US" sz="4000" b="1" dirty="0">
              <a:sym typeface="UC Berkeley OS Sign"/>
            </a:endParaRPr>
          </a:p>
        </p:txBody>
      </p:sp>
      <p:sp>
        <p:nvSpPr>
          <p:cNvPr id="5" name="Rectangle 4">
            <a:extLst>
              <a:ext uri="{FF2B5EF4-FFF2-40B4-BE49-F238E27FC236}">
                <a16:creationId xmlns:a16="http://schemas.microsoft.com/office/drawing/2014/main" id="{646A9E6B-8DF0-4356-8412-3F2BA49F7FC6}"/>
              </a:ext>
            </a:extLst>
          </p:cNvPr>
          <p:cNvSpPr/>
          <p:nvPr/>
        </p:nvSpPr>
        <p:spPr>
          <a:xfrm>
            <a:off x="364287" y="842202"/>
            <a:ext cx="8491734" cy="1200329"/>
          </a:xfrm>
          <a:prstGeom prst="rect">
            <a:avLst/>
          </a:prstGeom>
        </p:spPr>
        <p:txBody>
          <a:bodyPr wrap="square">
            <a:spAutoFit/>
          </a:bodyPr>
          <a:lstStyle/>
          <a:p>
            <a:r>
              <a:rPr lang="en-US" sz="2400" dirty="0"/>
              <a:t>This collection has broad SCOPE – it contains a very heterogeneous set of instances, and it is difficult to define and bound the collection domain </a:t>
            </a:r>
          </a:p>
        </p:txBody>
      </p:sp>
      <p:sp>
        <p:nvSpPr>
          <p:cNvPr id="6" name="Multiplication Sign 5">
            <a:extLst>
              <a:ext uri="{FF2B5EF4-FFF2-40B4-BE49-F238E27FC236}">
                <a16:creationId xmlns:a16="http://schemas.microsoft.com/office/drawing/2014/main" id="{B9B81626-F032-4EFE-8410-F2E996A01120}"/>
              </a:ext>
            </a:extLst>
          </p:cNvPr>
          <p:cNvSpPr/>
          <p:nvPr/>
        </p:nvSpPr>
        <p:spPr>
          <a:xfrm>
            <a:off x="6744092" y="3481958"/>
            <a:ext cx="1637908" cy="120032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55959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DB19B2-378E-45AB-9EB4-38E8948D190F}"/>
              </a:ext>
            </a:extLst>
          </p:cNvPr>
          <p:cNvSpPr/>
          <p:nvPr/>
        </p:nvSpPr>
        <p:spPr>
          <a:xfrm>
            <a:off x="685800" y="274638"/>
            <a:ext cx="7848600" cy="544036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A5D617-C2E4-40F9-8849-4D63EDA349AA}"/>
              </a:ext>
            </a:extLst>
          </p:cNvPr>
          <p:cNvSpPr>
            <a:spLocks noGrp="1"/>
          </p:cNvSpPr>
          <p:nvPr>
            <p:ph type="title"/>
          </p:nvPr>
        </p:nvSpPr>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olidFill>
                  <a:srgbClr val="FF0000"/>
                </a:solidFill>
              </a:rPr>
              <a:t>Stop and Think</a:t>
            </a:r>
          </a:p>
        </p:txBody>
      </p:sp>
      <p:sp>
        <p:nvSpPr>
          <p:cNvPr id="3" name="Content Placeholder 2">
            <a:extLst>
              <a:ext uri="{FF2B5EF4-FFF2-40B4-BE49-F238E27FC236}">
                <a16:creationId xmlns:a16="http://schemas.microsoft.com/office/drawing/2014/main" id="{FCBD7DED-49BD-41D7-AC71-48C8E20582CE}"/>
              </a:ext>
            </a:extLst>
          </p:cNvPr>
          <p:cNvSpPr>
            <a:spLocks noGrp="1"/>
          </p:cNvSpPr>
          <p:nvPr>
            <p:ph idx="1"/>
          </p:nvPr>
        </p:nvSpPr>
        <p:spPr>
          <a:xfrm>
            <a:off x="1066800" y="1447800"/>
            <a:ext cx="7315200" cy="3962400"/>
          </a:xfrm>
        </p:spPr>
        <p:txBody>
          <a:bodyPr>
            <a:normAutofit/>
          </a:bodyPr>
          <a:lstStyle/>
          <a:p>
            <a:r>
              <a:rPr lang="en-US" sz="3600" i="1" dirty="0"/>
              <a:t>How would the process of selecting descriptions have differed if you’d been given all of these at the same time?</a:t>
            </a:r>
          </a:p>
          <a:p>
            <a:pPr lvl="1"/>
            <a:endParaRPr lang="en-US" sz="3600" dirty="0"/>
          </a:p>
          <a:p>
            <a:pPr lvl="1"/>
            <a:endParaRPr lang="en-US" sz="3600" dirty="0"/>
          </a:p>
          <a:p>
            <a:endParaRPr lang="en-US" dirty="0"/>
          </a:p>
        </p:txBody>
      </p:sp>
    </p:spTree>
    <p:extLst>
      <p:ext uri="{BB962C8B-B14F-4D97-AF65-F5344CB8AC3E}">
        <p14:creationId xmlns:p14="http://schemas.microsoft.com/office/powerpoint/2010/main" val="1670655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1143000"/>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b="1" dirty="0"/>
              <a:t>Organizing Principles &lt;</a:t>
            </a:r>
            <a:r>
              <a:rPr lang="en-US" sz="3200" b="1" dirty="0">
                <a:sym typeface="Wingdings" panose="05000000000000000000" pitchFamily="2" charset="2"/>
              </a:rPr>
              <a:t>=&gt; Resource Descriptions</a:t>
            </a:r>
            <a:endParaRPr lang="en-US" sz="3200" b="1" dirty="0"/>
          </a:p>
        </p:txBody>
      </p:sp>
      <p:sp>
        <p:nvSpPr>
          <p:cNvPr id="3" name="Content Placeholder 2"/>
          <p:cNvSpPr>
            <a:spLocks noGrp="1"/>
          </p:cNvSpPr>
          <p:nvPr>
            <p:ph idx="1"/>
          </p:nvPr>
        </p:nvSpPr>
        <p:spPr>
          <a:xfrm>
            <a:off x="228600" y="1828800"/>
            <a:ext cx="8915400" cy="4525963"/>
          </a:xfrm>
        </p:spPr>
        <p:txBody>
          <a:bodyPr>
            <a:normAutofit/>
          </a:bodyPr>
          <a:lstStyle/>
          <a:p>
            <a:r>
              <a:rPr lang="en-US" sz="3600" b="1" dirty="0">
                <a:solidFill>
                  <a:srgbClr val="FF0000"/>
                </a:solidFill>
                <a:latin typeface="UC Berkeley OS Sign"/>
              </a:rPr>
              <a:t>Frequency of Use &lt;=&gt; Usage information</a:t>
            </a:r>
          </a:p>
          <a:p>
            <a:r>
              <a:rPr lang="en-US" sz="3600" dirty="0">
                <a:latin typeface="UC Berkeley OS Sign"/>
              </a:rPr>
              <a:t>Color, shape, size… &lt;=&gt; Physical properties</a:t>
            </a:r>
          </a:p>
          <a:p>
            <a:r>
              <a:rPr lang="en-US" sz="3600" dirty="0">
                <a:latin typeface="UC Berkeley OS Sign"/>
              </a:rPr>
              <a:t>Alphabetical order &lt;=&gt; Sortable resource name or identifier</a:t>
            </a:r>
          </a:p>
          <a:p>
            <a:r>
              <a:rPr lang="en-US" sz="3600" dirty="0">
                <a:latin typeface="UC Berkeley OS Sign"/>
              </a:rPr>
              <a:t>Chronological order &lt;=&gt; Sortable date/time of important event</a:t>
            </a:r>
          </a:p>
          <a:p>
            <a:r>
              <a:rPr lang="en-US" sz="3600" dirty="0"/>
              <a:t>Semantic &lt;=&gt; Content description</a:t>
            </a:r>
          </a:p>
        </p:txBody>
      </p:sp>
    </p:spTree>
    <p:extLst>
      <p:ext uri="{BB962C8B-B14F-4D97-AF65-F5344CB8AC3E}">
        <p14:creationId xmlns:p14="http://schemas.microsoft.com/office/powerpoint/2010/main" val="31862945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979BF-B755-428B-8A1E-C36AA25877CD}"/>
              </a:ext>
            </a:extLst>
          </p:cNvPr>
          <p:cNvSpPr>
            <a:spLocks noGrp="1"/>
          </p:cNvSpPr>
          <p:nvPr>
            <p:ph type="title"/>
          </p:nvPr>
        </p:nvSpPr>
        <p:spPr>
          <a:xfrm>
            <a:off x="381000" y="457200"/>
            <a:ext cx="8229600" cy="1143000"/>
          </a:xfrm>
        </p:spPr>
        <p:txBody>
          <a:bodyPr>
            <a:normAutofit fontScale="90000"/>
          </a:bodyPr>
          <a:lstStyle/>
          <a:p>
            <a:pPr fontAlgn="base">
              <a:lnSpc>
                <a:spcPct val="92000"/>
              </a:lnSpc>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t>This Collection Has the Same Scale, but Vastly Smaller Scope</a:t>
            </a:r>
          </a:p>
        </p:txBody>
      </p:sp>
      <p:pic>
        <p:nvPicPr>
          <p:cNvPr id="3" name="Picture 2">
            <a:extLst>
              <a:ext uri="{FF2B5EF4-FFF2-40B4-BE49-F238E27FC236}">
                <a16:creationId xmlns:a16="http://schemas.microsoft.com/office/drawing/2014/main" id="{3E1B5533-DF62-4343-BF4A-3B17D17BDA20}"/>
              </a:ext>
            </a:extLst>
          </p:cNvPr>
          <p:cNvPicPr>
            <a:picLocks noChangeAspect="1"/>
          </p:cNvPicPr>
          <p:nvPr/>
        </p:nvPicPr>
        <p:blipFill>
          <a:blip r:embed="rId3"/>
          <a:stretch>
            <a:fillRect/>
          </a:stretch>
        </p:blipFill>
        <p:spPr>
          <a:xfrm>
            <a:off x="489284" y="2034924"/>
            <a:ext cx="6362700" cy="4524375"/>
          </a:xfrm>
          <a:prstGeom prst="rect">
            <a:avLst/>
          </a:prstGeom>
        </p:spPr>
      </p:pic>
      <p:sp>
        <p:nvSpPr>
          <p:cNvPr id="5" name="TextBox 4">
            <a:extLst>
              <a:ext uri="{FF2B5EF4-FFF2-40B4-BE49-F238E27FC236}">
                <a16:creationId xmlns:a16="http://schemas.microsoft.com/office/drawing/2014/main" id="{A234AE81-0182-4968-9303-34466943B7EF}"/>
              </a:ext>
            </a:extLst>
          </p:cNvPr>
          <p:cNvSpPr txBox="1"/>
          <p:nvPr/>
        </p:nvSpPr>
        <p:spPr>
          <a:xfrm>
            <a:off x="6521116" y="2274838"/>
            <a:ext cx="2133600" cy="2308324"/>
          </a:xfrm>
          <a:prstGeom prst="rect">
            <a:avLst/>
          </a:prstGeom>
          <a:noFill/>
        </p:spPr>
        <p:txBody>
          <a:bodyPr wrap="square" rtlCol="0">
            <a:spAutoFit/>
          </a:bodyPr>
          <a:lstStyle/>
          <a:p>
            <a:r>
              <a:rPr lang="en-US" sz="2400" dirty="0"/>
              <a:t>Instances in collections with small scope are much easier to describe and organize </a:t>
            </a:r>
          </a:p>
        </p:txBody>
      </p:sp>
    </p:spTree>
    <p:extLst>
      <p:ext uri="{BB962C8B-B14F-4D97-AF65-F5344CB8AC3E}">
        <p14:creationId xmlns:p14="http://schemas.microsoft.com/office/powerpoint/2010/main" val="2225993751"/>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405700" y="598704"/>
            <a:ext cx="5187189" cy="1323439"/>
          </a:xfrm>
          <a:prstGeom prst="rect">
            <a:avLst/>
          </a:prstGeom>
        </p:spPr>
        <p:txBody>
          <a:bodyPr wrap="none">
            <a:spAutoFit/>
          </a:bodyPr>
          <a:lstStyle/>
          <a:p>
            <a:pPr algn="ctr"/>
            <a:r>
              <a:rPr lang="en-US" sz="4000" b="1" dirty="0">
                <a:latin typeface="+mj-lt"/>
              </a:rPr>
              <a:t>Scope and Scale:</a:t>
            </a:r>
            <a:br>
              <a:rPr lang="en-US" sz="4000" b="1" dirty="0">
                <a:latin typeface="+mj-lt"/>
              </a:rPr>
            </a:br>
            <a:r>
              <a:rPr lang="en-US" sz="4000" b="1" dirty="0">
                <a:latin typeface="+mj-lt"/>
              </a:rPr>
              <a:t> Tall Data vs. Wide Data</a:t>
            </a:r>
          </a:p>
        </p:txBody>
      </p:sp>
      <p:pic>
        <p:nvPicPr>
          <p:cNvPr id="8" name="Picture 7"/>
          <p:cNvPicPr>
            <a:picLocks noChangeAspect="1"/>
          </p:cNvPicPr>
          <p:nvPr/>
        </p:nvPicPr>
        <p:blipFill>
          <a:blip r:embed="rId3"/>
          <a:stretch>
            <a:fillRect/>
          </a:stretch>
        </p:blipFill>
        <p:spPr>
          <a:xfrm>
            <a:off x="2092772" y="255210"/>
            <a:ext cx="990600" cy="5505450"/>
          </a:xfrm>
          <a:prstGeom prst="rect">
            <a:avLst/>
          </a:prstGeom>
        </p:spPr>
      </p:pic>
      <p:sp>
        <p:nvSpPr>
          <p:cNvPr id="10" name="Rectangle 9"/>
          <p:cNvSpPr/>
          <p:nvPr/>
        </p:nvSpPr>
        <p:spPr>
          <a:xfrm>
            <a:off x="126686" y="179249"/>
            <a:ext cx="1866764" cy="6678751"/>
          </a:xfrm>
          <a:prstGeom prst="rect">
            <a:avLst/>
          </a:prstGeom>
        </p:spPr>
        <p:txBody>
          <a:bodyPr wrap="square">
            <a:spAutoFit/>
          </a:bodyPr>
          <a:lstStyle/>
          <a:p>
            <a:r>
              <a:rPr lang="en-US" sz="2400" dirty="0"/>
              <a:t>A “tall” dataset might contain many millions or even billions of records, but each has a relatively small number of variables</a:t>
            </a:r>
          </a:p>
          <a:p>
            <a:r>
              <a:rPr lang="en-US" sz="2400" dirty="0"/>
              <a:t>(e.g., a bank’s credit card accounts)</a:t>
            </a:r>
          </a:p>
          <a:p>
            <a:endParaRPr lang="en-US" sz="2400" dirty="0"/>
          </a:p>
          <a:p>
            <a:endParaRPr lang="en-US" sz="2000" dirty="0"/>
          </a:p>
        </p:txBody>
      </p:sp>
      <p:sp>
        <p:nvSpPr>
          <p:cNvPr id="16" name="Down Arrow 15"/>
          <p:cNvSpPr/>
          <p:nvPr/>
        </p:nvSpPr>
        <p:spPr>
          <a:xfrm>
            <a:off x="2394977" y="5498432"/>
            <a:ext cx="304800" cy="857250"/>
          </a:xfrm>
          <a:prstGeom prst="downArrow">
            <a:avLst>
              <a:gd name="adj1" fmla="val 41781"/>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4"/>
          <a:stretch>
            <a:fillRect/>
          </a:stretch>
        </p:blipFill>
        <p:spPr>
          <a:xfrm rot="16200000">
            <a:off x="5366089" y="1950082"/>
            <a:ext cx="1352550" cy="5000625"/>
          </a:xfrm>
          <a:prstGeom prst="rect">
            <a:avLst/>
          </a:prstGeom>
        </p:spPr>
      </p:pic>
      <p:sp>
        <p:nvSpPr>
          <p:cNvPr id="18" name="Down Arrow 17"/>
          <p:cNvSpPr/>
          <p:nvPr/>
        </p:nvSpPr>
        <p:spPr>
          <a:xfrm rot="-5400000">
            <a:off x="8384548" y="3693544"/>
            <a:ext cx="304801" cy="833242"/>
          </a:xfrm>
          <a:prstGeom prst="downArrow">
            <a:avLst>
              <a:gd name="adj1" fmla="val 41781"/>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441419" y="1926950"/>
            <a:ext cx="5303591" cy="1938992"/>
          </a:xfrm>
          <a:prstGeom prst="rect">
            <a:avLst/>
          </a:prstGeom>
        </p:spPr>
        <p:txBody>
          <a:bodyPr wrap="square">
            <a:spAutoFit/>
          </a:bodyPr>
          <a:lstStyle/>
          <a:p>
            <a:r>
              <a:rPr lang="en-US" sz="2400" dirty="0"/>
              <a:t>A “wide” dataset might also have many records, but each record has a large number – hundreds or even thousands - of variables (e.g., predictive analytics, Facebook).  </a:t>
            </a:r>
          </a:p>
        </p:txBody>
      </p:sp>
      <p:sp>
        <p:nvSpPr>
          <p:cNvPr id="2" name="TextBox 1">
            <a:extLst>
              <a:ext uri="{FF2B5EF4-FFF2-40B4-BE49-F238E27FC236}">
                <a16:creationId xmlns:a16="http://schemas.microsoft.com/office/drawing/2014/main" id="{C175C3BC-BC3B-4BD3-BE67-B3C93A9B15BA}"/>
              </a:ext>
            </a:extLst>
          </p:cNvPr>
          <p:cNvSpPr txBox="1"/>
          <p:nvPr/>
        </p:nvSpPr>
        <p:spPr>
          <a:xfrm>
            <a:off x="3366427" y="5278368"/>
            <a:ext cx="5453576" cy="1200329"/>
          </a:xfrm>
          <a:prstGeom prst="rect">
            <a:avLst/>
          </a:prstGeom>
          <a:noFill/>
        </p:spPr>
        <p:txBody>
          <a:bodyPr wrap="square" rtlCol="0">
            <a:spAutoFit/>
          </a:bodyPr>
          <a:lstStyle/>
          <a:p>
            <a:r>
              <a:rPr lang="en-US" sz="2400" i="1" dirty="0">
                <a:solidFill>
                  <a:srgbClr val="FF0000"/>
                </a:solidFill>
              </a:rPr>
              <a:t>“Tall Data” is traditional computer science and software engineering. “Wide Data” is the cutting edge in data science/ML</a:t>
            </a:r>
          </a:p>
        </p:txBody>
      </p:sp>
      <p:sp>
        <p:nvSpPr>
          <p:cNvPr id="11" name="TextBox 10">
            <a:extLst>
              <a:ext uri="{FF2B5EF4-FFF2-40B4-BE49-F238E27FC236}">
                <a16:creationId xmlns:a16="http://schemas.microsoft.com/office/drawing/2014/main" id="{AD167B19-2431-4339-AF79-2D6FD763D543}"/>
              </a:ext>
            </a:extLst>
          </p:cNvPr>
          <p:cNvSpPr txBox="1"/>
          <p:nvPr/>
        </p:nvSpPr>
        <p:spPr>
          <a:xfrm>
            <a:off x="4938137" y="120377"/>
            <a:ext cx="4179669" cy="523220"/>
          </a:xfrm>
          <a:prstGeom prst="rect">
            <a:avLst/>
          </a:prstGeom>
          <a:noFill/>
        </p:spPr>
        <p:txBody>
          <a:bodyPr wrap="square" rtlCol="0">
            <a:spAutoFit/>
          </a:bodyPr>
          <a:lstStyle/>
          <a:p>
            <a:r>
              <a:rPr lang="en-US" sz="2800" b="1" dirty="0">
                <a:solidFill>
                  <a:srgbClr val="FF0000"/>
                </a:solidFill>
              </a:rPr>
              <a:t>FLASHBACK</a:t>
            </a:r>
          </a:p>
        </p:txBody>
      </p:sp>
    </p:spTree>
    <p:extLst>
      <p:ext uri="{BB962C8B-B14F-4D97-AF65-F5344CB8AC3E}">
        <p14:creationId xmlns:p14="http://schemas.microsoft.com/office/powerpoint/2010/main" val="19456944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587128" y="86792"/>
            <a:ext cx="8228707" cy="1190997"/>
          </a:xfrm>
        </p:spPr>
        <p:txBody>
          <a:bodyPr>
            <a:noAutofit/>
          </a:bodyPr>
          <a:lstStyle/>
          <a:p>
            <a:pPr fontAlgn="base">
              <a:lnSpc>
                <a:spcPct val="92000"/>
              </a:lnSpc>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t>Big Ideas (1)</a:t>
            </a:r>
            <a:endParaRPr lang="en-US" sz="4000" b="1" dirty="0">
              <a:sym typeface="UC Berkeley OS Sign"/>
            </a:endParaRP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72</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592636" y="1440435"/>
            <a:ext cx="8004981" cy="5431838"/>
          </a:xfrm>
          <a:prstGeom prst="rect">
            <a:avLst/>
          </a:prstGeom>
          <a:noFill/>
          <a:ln w="9525">
            <a:noFill/>
            <a:miter lim="800000"/>
            <a:headEnd/>
            <a:tailEnd/>
          </a:ln>
        </p:spPr>
        <p:txBody>
          <a:bodyPr wrap="square" lIns="64291" tIns="32146" rIns="64291" bIns="32146">
            <a:sp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It probably seemed easy to come up with description terms, but the vocabulary problem is real.  </a:t>
            </a:r>
            <a:r>
              <a:rPr lang="en-US" sz="2800" b="1" i="1" dirty="0">
                <a:solidFill>
                  <a:srgbClr val="FF0000"/>
                </a:solidFill>
              </a:rPr>
              <a:t>Friends don’t let friends model alone</a:t>
            </a:r>
          </a:p>
          <a:p>
            <a:pPr marL="160729" lvl="1"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The process and result of identifying descriptions from a series of instances is likely to be very different than from a collection of instances</a:t>
            </a:r>
          </a:p>
          <a:p>
            <a:pPr marL="160729" lvl="1"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 The scope of a resource collection – the breadth and heterogeneity of instances – is far more important than scale</a:t>
            </a:r>
          </a:p>
          <a:p>
            <a:pPr marL="160729" lvl="1"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 Scope makes resource description and computation with descriptions more challenging</a:t>
            </a:r>
          </a:p>
          <a:p>
            <a:pPr marL="160729" lvl="1"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400" dirty="0"/>
          </a:p>
        </p:txBody>
      </p:sp>
    </p:spTree>
    <p:extLst>
      <p:ext uri="{BB962C8B-B14F-4D97-AF65-F5344CB8AC3E}">
        <p14:creationId xmlns:p14="http://schemas.microsoft.com/office/powerpoint/2010/main" val="2707906321"/>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258745" y="66345"/>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2. Users and Uses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73</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919766" y="1447800"/>
            <a:ext cx="7852537" cy="2437108"/>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a:t>Scope also increases the diversity of users and uses for the collection</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a:t>Do we know who the users are?</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a:t>Are the describers the users?</a:t>
            </a:r>
          </a:p>
        </p:txBody>
      </p:sp>
    </p:spTree>
    <p:extLst>
      <p:ext uri="{BB962C8B-B14F-4D97-AF65-F5344CB8AC3E}">
        <p14:creationId xmlns:p14="http://schemas.microsoft.com/office/powerpoint/2010/main" val="1838624743"/>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DB19B2-378E-45AB-9EB4-38E8948D190F}"/>
              </a:ext>
            </a:extLst>
          </p:cNvPr>
          <p:cNvSpPr/>
          <p:nvPr/>
        </p:nvSpPr>
        <p:spPr>
          <a:xfrm>
            <a:off x="685800" y="274638"/>
            <a:ext cx="7848600" cy="544036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A5D617-C2E4-40F9-8849-4D63EDA349AA}"/>
              </a:ext>
            </a:extLst>
          </p:cNvPr>
          <p:cNvSpPr>
            <a:spLocks noGrp="1"/>
          </p:cNvSpPr>
          <p:nvPr>
            <p:ph type="title"/>
          </p:nvPr>
        </p:nvSpPr>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olidFill>
                  <a:srgbClr val="FF0000"/>
                </a:solidFill>
              </a:rPr>
              <a:t>Stop and Think</a:t>
            </a:r>
          </a:p>
        </p:txBody>
      </p:sp>
      <p:sp>
        <p:nvSpPr>
          <p:cNvPr id="3" name="Content Placeholder 2">
            <a:extLst>
              <a:ext uri="{FF2B5EF4-FFF2-40B4-BE49-F238E27FC236}">
                <a16:creationId xmlns:a16="http://schemas.microsoft.com/office/drawing/2014/main" id="{FCBD7DED-49BD-41D7-AC71-48C8E20582CE}"/>
              </a:ext>
            </a:extLst>
          </p:cNvPr>
          <p:cNvSpPr>
            <a:spLocks noGrp="1"/>
          </p:cNvSpPr>
          <p:nvPr>
            <p:ph idx="1"/>
          </p:nvPr>
        </p:nvSpPr>
        <p:spPr>
          <a:xfrm>
            <a:off x="1066800" y="1447800"/>
            <a:ext cx="7315200" cy="3962400"/>
          </a:xfrm>
        </p:spPr>
        <p:txBody>
          <a:bodyPr>
            <a:normAutofit/>
          </a:bodyPr>
          <a:lstStyle/>
          <a:p>
            <a:r>
              <a:rPr lang="en-US" sz="3600" kern="1200" dirty="0">
                <a:solidFill>
                  <a:schemeClr val="tx1"/>
                </a:solidFill>
                <a:latin typeface="+mn-lt"/>
                <a:ea typeface="+mn-ea"/>
                <a:cs typeface="+mn-cs"/>
              </a:rPr>
              <a:t>How</a:t>
            </a:r>
            <a:r>
              <a:rPr lang="en-US" sz="3600" kern="1200" baseline="0" dirty="0">
                <a:solidFill>
                  <a:schemeClr val="tx1"/>
                </a:solidFill>
                <a:latin typeface="+mn-lt"/>
                <a:ea typeface="+mn-ea"/>
                <a:cs typeface="+mn-cs"/>
              </a:rPr>
              <a:t> does describer == user change things?</a:t>
            </a:r>
            <a:endParaRPr lang="en-US" dirty="0"/>
          </a:p>
        </p:txBody>
      </p:sp>
    </p:spTree>
    <p:extLst>
      <p:ext uri="{BB962C8B-B14F-4D97-AF65-F5344CB8AC3E}">
        <p14:creationId xmlns:p14="http://schemas.microsoft.com/office/powerpoint/2010/main" val="185666419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258745" y="66345"/>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3. </a:t>
            </a:r>
            <a:r>
              <a:rPr lang="en-US" b="1" dirty="0">
                <a:sym typeface="Arial" pitchFamily="34" charset="0"/>
              </a:rPr>
              <a:t>Study the resource(s) to identify descriptive properties </a:t>
            </a:r>
            <a:endParaRPr lang="en-US" b="1" dirty="0">
              <a:sym typeface="UC Berkeley OS Sign"/>
            </a:endParaRP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75</a:t>
            </a:fld>
            <a:endParaRPr lang="en-US" sz="1500" dirty="0">
              <a:solidFill>
                <a:srgbClr val="002955"/>
              </a:solidFill>
              <a:latin typeface="UC Berkeley OS Sign"/>
              <a:ea typeface="MS PGothic" pitchFamily="34" charset="-128"/>
              <a:sym typeface="UC Berkeley OS Sign"/>
            </a:endParaRPr>
          </a:p>
        </p:txBody>
      </p:sp>
      <p:pic>
        <p:nvPicPr>
          <p:cNvPr id="5" name="Picture 4">
            <a:extLst>
              <a:ext uri="{FF2B5EF4-FFF2-40B4-BE49-F238E27FC236}">
                <a16:creationId xmlns:a16="http://schemas.microsoft.com/office/drawing/2014/main" id="{FB73F5F6-04BF-4831-84CA-2CADB050D9DC}"/>
              </a:ext>
            </a:extLst>
          </p:cNvPr>
          <p:cNvPicPr>
            <a:picLocks noChangeAspect="1"/>
          </p:cNvPicPr>
          <p:nvPr/>
        </p:nvPicPr>
        <p:blipFill>
          <a:blip r:embed="rId3"/>
          <a:stretch>
            <a:fillRect/>
          </a:stretch>
        </p:blipFill>
        <p:spPr>
          <a:xfrm>
            <a:off x="990600" y="1511908"/>
            <a:ext cx="5802623" cy="3481574"/>
          </a:xfrm>
          <a:prstGeom prst="rect">
            <a:avLst/>
          </a:prstGeom>
        </p:spPr>
      </p:pic>
      <p:pic>
        <p:nvPicPr>
          <p:cNvPr id="4" name="Picture 3">
            <a:extLst>
              <a:ext uri="{FF2B5EF4-FFF2-40B4-BE49-F238E27FC236}">
                <a16:creationId xmlns:a16="http://schemas.microsoft.com/office/drawing/2014/main" id="{EE5445DC-B902-4A68-9B80-2B20758C4BC9}"/>
              </a:ext>
            </a:extLst>
          </p:cNvPr>
          <p:cNvPicPr>
            <a:picLocks noChangeAspect="1"/>
          </p:cNvPicPr>
          <p:nvPr/>
        </p:nvPicPr>
        <p:blipFill>
          <a:blip r:embed="rId4"/>
          <a:stretch>
            <a:fillRect/>
          </a:stretch>
        </p:blipFill>
        <p:spPr>
          <a:xfrm>
            <a:off x="6821298" y="4876800"/>
            <a:ext cx="1809342" cy="1809342"/>
          </a:xfrm>
          <a:prstGeom prst="rect">
            <a:avLst/>
          </a:prstGeom>
        </p:spPr>
      </p:pic>
      <p:pic>
        <p:nvPicPr>
          <p:cNvPr id="2" name="Picture 1">
            <a:extLst>
              <a:ext uri="{FF2B5EF4-FFF2-40B4-BE49-F238E27FC236}">
                <a16:creationId xmlns:a16="http://schemas.microsoft.com/office/drawing/2014/main" id="{A598B544-C20F-44C7-B8D5-006FBBE02CBB}"/>
              </a:ext>
            </a:extLst>
          </p:cNvPr>
          <p:cNvPicPr>
            <a:picLocks noChangeAspect="1"/>
          </p:cNvPicPr>
          <p:nvPr/>
        </p:nvPicPr>
        <p:blipFill>
          <a:blip r:embed="rId5"/>
          <a:stretch>
            <a:fillRect/>
          </a:stretch>
        </p:blipFill>
        <p:spPr>
          <a:xfrm flipH="1">
            <a:off x="5791200" y="2937910"/>
            <a:ext cx="740921" cy="629569"/>
          </a:xfrm>
          <a:prstGeom prst="rect">
            <a:avLst/>
          </a:prstGeom>
        </p:spPr>
      </p:pic>
    </p:spTree>
    <p:extLst>
      <p:ext uri="{BB962C8B-B14F-4D97-AF65-F5344CB8AC3E}">
        <p14:creationId xmlns:p14="http://schemas.microsoft.com/office/powerpoint/2010/main" val="2157486862"/>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02" name="Rectangle 1"/>
          <p:cNvSpPr>
            <a:spLocks noGrp="1" noChangeArrowheads="1"/>
          </p:cNvSpPr>
          <p:nvPr>
            <p:ph type="title"/>
          </p:nvPr>
        </p:nvSpPr>
        <p:spPr>
          <a:xfrm>
            <a:off x="152401" y="137942"/>
            <a:ext cx="8534399" cy="1190997"/>
          </a:xfrm>
        </p:spPr>
        <p:txBody>
          <a:bodyPr>
            <a:normAutofit fontScale="90000"/>
          </a:bodyPr>
          <a:lstStyle/>
          <a:p>
            <a:pPr fontAlgn="base">
              <a:lnSpc>
                <a:spcPct val="92000"/>
              </a:lnSpc>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altLang="en-US" sz="4000" b="1" dirty="0"/>
              <a:t>4. Designing the</a:t>
            </a:r>
            <a:br>
              <a:rPr lang="en-US" altLang="en-US" sz="4000" b="1" dirty="0"/>
            </a:br>
            <a:r>
              <a:rPr lang="en-US" altLang="en-US" sz="4000" b="1" dirty="0"/>
              <a:t> Description Vocabulary is Hard</a:t>
            </a:r>
            <a:endParaRPr lang="en-US" altLang="en-US" sz="4000" b="1" dirty="0">
              <a:sym typeface="UC Berkeley OS Sign"/>
            </a:endParaRPr>
          </a:p>
        </p:txBody>
      </p:sp>
      <p:sp>
        <p:nvSpPr>
          <p:cNvPr id="15360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88" tIns="32144" rIns="64288" bIns="32144"/>
          <a:lstStyle/>
          <a:p>
            <a:pPr algn="ctr" eaLnBrk="1" hangingPunct="1"/>
            <a:fld id="{93ABEA9D-98B9-4F66-926C-E34C22F51608}" type="slidenum">
              <a:rPr lang="en-US" altLang="en-US" sz="1500">
                <a:solidFill>
                  <a:srgbClr val="002955"/>
                </a:solidFill>
                <a:latin typeface="UC Berkeley OS Sign"/>
                <a:ea typeface="MS PGothic" pitchFamily="34" charset="-128"/>
                <a:sym typeface="UC Berkeley OS Sign"/>
              </a:rPr>
              <a:pPr algn="ctr" eaLnBrk="1" hangingPunct="1"/>
              <a:t>76</a:t>
            </a:fld>
            <a:endParaRPr lang="en-US" altLang="en-US" sz="1500" dirty="0">
              <a:solidFill>
                <a:srgbClr val="002955"/>
              </a:solidFill>
              <a:latin typeface="UC Berkeley OS Sign"/>
              <a:ea typeface="MS PGothic" pitchFamily="34" charset="-128"/>
              <a:sym typeface="UC Berkeley OS Sign"/>
            </a:endParaRPr>
          </a:p>
        </p:txBody>
      </p:sp>
      <p:sp>
        <p:nvSpPr>
          <p:cNvPr id="8" name="Rectangle 7"/>
          <p:cNvSpPr/>
          <p:nvPr/>
        </p:nvSpPr>
        <p:spPr>
          <a:xfrm>
            <a:off x="327496" y="2057400"/>
            <a:ext cx="8359304" cy="3569465"/>
          </a:xfrm>
          <a:prstGeom prst="rect">
            <a:avLst/>
          </a:prstGeom>
        </p:spPr>
        <p:txBody>
          <a:bodyPr lIns="64288" tIns="32144" rIns="64288" bIns="32144">
            <a:spAutoFit/>
          </a:bodyPr>
          <a:lstStyle/>
          <a:p>
            <a:pPr marL="160729" indent="-160729">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People use different words for the same things, and the same words for different things (TDO 4.4 &amp; the Vocabulary Problem)</a:t>
            </a:r>
          </a:p>
          <a:p>
            <a:pPr marL="160729" indent="-160729">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Describing and organizing always (explicitly or implicitly) takes place in some context</a:t>
            </a:r>
          </a:p>
          <a:p>
            <a:pPr marL="160729" indent="-160729">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 The context shapes which resource properties are important and the organizing principles that use those properties</a:t>
            </a:r>
          </a:p>
        </p:txBody>
      </p:sp>
      <p:sp>
        <p:nvSpPr>
          <p:cNvPr id="2" name="TextBox 1">
            <a:extLst>
              <a:ext uri="{FF2B5EF4-FFF2-40B4-BE49-F238E27FC236}">
                <a16:creationId xmlns:a16="http://schemas.microsoft.com/office/drawing/2014/main" id="{E2355939-339E-42B1-A525-F8EA692975F3}"/>
              </a:ext>
            </a:extLst>
          </p:cNvPr>
          <p:cNvSpPr txBox="1"/>
          <p:nvPr/>
        </p:nvSpPr>
        <p:spPr>
          <a:xfrm>
            <a:off x="404812" y="5735189"/>
            <a:ext cx="8763000" cy="646331"/>
          </a:xfrm>
          <a:prstGeom prst="rect">
            <a:avLst/>
          </a:prstGeom>
          <a:noFill/>
        </p:spPr>
        <p:txBody>
          <a:bodyPr wrap="square" rtlCol="0">
            <a:spAutoFit/>
          </a:bodyPr>
          <a:lstStyle/>
          <a:p>
            <a:r>
              <a:rPr lang="en-US" altLang="en-US" sz="3600" b="1" i="1" dirty="0">
                <a:solidFill>
                  <a:srgbClr val="FF0000"/>
                </a:solidFill>
              </a:rPr>
              <a:t>description is always biased in some way</a:t>
            </a:r>
            <a:endParaRPr lang="en-US" sz="3600" b="1" i="1" dirty="0">
              <a:solidFill>
                <a:srgbClr val="FF0000"/>
              </a:solidFill>
            </a:endParaRPr>
          </a:p>
        </p:txBody>
      </p:sp>
    </p:spTree>
    <p:extLst>
      <p:ext uri="{BB962C8B-B14F-4D97-AF65-F5344CB8AC3E}">
        <p14:creationId xmlns:p14="http://schemas.microsoft.com/office/powerpoint/2010/main" val="462975002"/>
      </p:ext>
    </p:extLst>
  </p:cSld>
  <p:clrMapOvr>
    <a:masterClrMapping/>
  </p:clrMapOvr>
  <p:transition advTm="3136"/>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420623" y="620075"/>
            <a:ext cx="8610600" cy="893248"/>
          </a:xfrm>
        </p:spPr>
        <p:txBody>
          <a:bodyPr>
            <a:noAutofit/>
          </a:bodyPr>
          <a:lstStyle/>
          <a:p>
            <a:pPr>
              <a:lnSpc>
                <a:spcPct val="92000"/>
              </a:lnSpc>
              <a:tabLst>
                <a:tab pos="495580" algn="l"/>
                <a:tab pos="984463" algn="l"/>
                <a:tab pos="1480043" algn="l"/>
                <a:tab pos="1968926" algn="l"/>
                <a:tab pos="2464506" algn="l"/>
                <a:tab pos="2960087" algn="l"/>
                <a:tab pos="3448970" algn="l"/>
                <a:tab pos="3931155" algn="l"/>
                <a:tab pos="4433432" algn="l"/>
                <a:tab pos="4922315" algn="l"/>
                <a:tab pos="5424593" algn="l"/>
                <a:tab pos="5906778" algn="l"/>
              </a:tabLst>
            </a:pPr>
            <a:r>
              <a:rPr lang="en-US" sz="3200" b="1" dirty="0">
                <a:sym typeface="UC Berkeley OS Sign"/>
              </a:rPr>
              <a:t>Describing the Same Resource</a:t>
            </a:r>
            <a:br>
              <a:rPr lang="en-US" sz="3200" b="1" dirty="0">
                <a:sym typeface="UC Berkeley OS Sign"/>
              </a:rPr>
            </a:br>
            <a:r>
              <a:rPr lang="en-US" sz="3200" b="1" dirty="0">
                <a:sym typeface="UC Berkeley OS Sign"/>
              </a:rPr>
              <a:t> for Different Purposes =&gt; Different Schemas</a:t>
            </a:r>
          </a:p>
        </p:txBody>
      </p:sp>
      <p:sp>
        <p:nvSpPr>
          <p:cNvPr id="78851" name="Text Box 6"/>
          <p:cNvSpPr txBox="1">
            <a:spLocks noChangeArrowheads="1"/>
          </p:cNvSpPr>
          <p:nvPr/>
        </p:nvSpPr>
        <p:spPr bwMode="auto">
          <a:xfrm>
            <a:off x="7722227" y="5803180"/>
            <a:ext cx="65298" cy="167432"/>
          </a:xfrm>
          <a:prstGeom prst="rect">
            <a:avLst/>
          </a:prstGeom>
          <a:noFill/>
          <a:ln w="12700">
            <a:noFill/>
            <a:miter lim="800000"/>
            <a:headEnd/>
            <a:tailEnd/>
          </a:ln>
        </p:spPr>
        <p:txBody>
          <a:bodyPr wrap="none" lIns="48218" tIns="24110" rIns="48218" bIns="24110"/>
          <a:lstStyle/>
          <a:p>
            <a:pPr algn="ctr"/>
            <a:fld id="{26B7A6CC-FD96-4C1E-9D6C-FC1C580EEE1E}" type="slidenum">
              <a:rPr lang="en-US" sz="1125">
                <a:solidFill>
                  <a:srgbClr val="002955"/>
                </a:solidFill>
                <a:latin typeface="UC Berkeley OS Sign"/>
                <a:ea typeface="MS PGothic" pitchFamily="34" charset="-128"/>
                <a:sym typeface="UC Berkeley OS Sign"/>
              </a:rPr>
              <a:pPr algn="ctr"/>
              <a:t>77</a:t>
            </a:fld>
            <a:endParaRPr lang="en-US" sz="1125" dirty="0">
              <a:solidFill>
                <a:srgbClr val="002955"/>
              </a:solidFill>
              <a:latin typeface="UC Berkeley OS Sign"/>
              <a:ea typeface="MS PGothic" pitchFamily="34" charset="-128"/>
              <a:sym typeface="UC Berkeley OS Sign"/>
            </a:endParaRPr>
          </a:p>
        </p:txBody>
      </p:sp>
      <p:sp>
        <p:nvSpPr>
          <p:cNvPr id="9" name="TextBox 8"/>
          <p:cNvSpPr txBox="1"/>
          <p:nvPr/>
        </p:nvSpPr>
        <p:spPr>
          <a:xfrm>
            <a:off x="300654" y="1636093"/>
            <a:ext cx="4617398" cy="2585323"/>
          </a:xfrm>
          <a:prstGeom prst="rect">
            <a:avLst/>
          </a:prstGeom>
          <a:noFill/>
        </p:spPr>
        <p:txBody>
          <a:bodyPr wrap="square" rtlCol="0">
            <a:spAutoFit/>
          </a:bodyPr>
          <a:lstStyle/>
          <a:p>
            <a:r>
              <a:rPr lang="en-US" b="1" dirty="0"/>
              <a:t>&lt;Book&gt;</a:t>
            </a:r>
          </a:p>
          <a:p>
            <a:r>
              <a:rPr lang="en-US" b="1" dirty="0"/>
              <a:t>  </a:t>
            </a:r>
            <a:r>
              <a:rPr lang="en-US" b="1" dirty="0">
                <a:solidFill>
                  <a:srgbClr val="00B050"/>
                </a:solidFill>
              </a:rPr>
              <a:t>&lt;Title&gt;The Discipline of Organizing&lt;/Title&gt;</a:t>
            </a:r>
          </a:p>
          <a:p>
            <a:r>
              <a:rPr lang="en-US" b="1" dirty="0"/>
              <a:t>  &lt;Editor&gt;Robert J. Glushko&lt;/Editor&gt;</a:t>
            </a:r>
          </a:p>
          <a:p>
            <a:r>
              <a:rPr lang="en-US" b="1" dirty="0"/>
              <a:t>  &lt;Publisher&gt;MIT Press&lt;/Publisher&gt;</a:t>
            </a:r>
          </a:p>
          <a:p>
            <a:r>
              <a:rPr lang="en-US" b="1" dirty="0"/>
              <a:t>  &lt;PublicationDate&gt;2013&lt;/PublicationDate&gt;</a:t>
            </a:r>
          </a:p>
          <a:p>
            <a:r>
              <a:rPr lang="en-US" b="1" dirty="0"/>
              <a:t>  &lt;ISBN&gt;978-0-262-51850&lt;/ISBN&gt;</a:t>
            </a:r>
          </a:p>
          <a:p>
            <a:r>
              <a:rPr lang="en-US" b="1" dirty="0"/>
              <a:t>  &lt;Keyword&gt;Classification&lt;/Keyword&gt;</a:t>
            </a:r>
          </a:p>
          <a:p>
            <a:r>
              <a:rPr lang="en-US" b="1" dirty="0"/>
              <a:t>  &lt;Keyword&gt;Resource Description&lt;/Keyword&gt;</a:t>
            </a:r>
          </a:p>
          <a:p>
            <a:r>
              <a:rPr lang="en-US" b="1" dirty="0"/>
              <a:t>&lt;/Book&gt;</a:t>
            </a:r>
          </a:p>
        </p:txBody>
      </p:sp>
      <p:pic>
        <p:nvPicPr>
          <p:cNvPr id="1026" name="Picture 2"/>
          <p:cNvPicPr>
            <a:picLocks noChangeAspect="1" noChangeArrowheads="1"/>
          </p:cNvPicPr>
          <p:nvPr/>
        </p:nvPicPr>
        <p:blipFill>
          <a:blip r:embed="rId3" cstate="print"/>
          <a:srcRect/>
          <a:stretch>
            <a:fillRect/>
          </a:stretch>
        </p:blipFill>
        <p:spPr bwMode="auto">
          <a:xfrm>
            <a:off x="4913290" y="1881633"/>
            <a:ext cx="3605274" cy="3962400"/>
          </a:xfrm>
          <a:prstGeom prst="rect">
            <a:avLst/>
          </a:prstGeom>
          <a:noFill/>
          <a:ln w="9525">
            <a:noFill/>
            <a:miter lim="800000"/>
            <a:headEnd/>
            <a:tailEnd/>
          </a:ln>
        </p:spPr>
      </p:pic>
      <p:sp>
        <p:nvSpPr>
          <p:cNvPr id="11" name="TextBox 10"/>
          <p:cNvSpPr txBox="1"/>
          <p:nvPr/>
        </p:nvSpPr>
        <p:spPr>
          <a:xfrm>
            <a:off x="295892" y="4261463"/>
            <a:ext cx="4430031" cy="2308324"/>
          </a:xfrm>
          <a:prstGeom prst="rect">
            <a:avLst/>
          </a:prstGeom>
          <a:noFill/>
        </p:spPr>
        <p:txBody>
          <a:bodyPr wrap="square" rtlCol="0">
            <a:spAutoFit/>
          </a:bodyPr>
          <a:lstStyle/>
          <a:p>
            <a:r>
              <a:rPr lang="en-US" b="1" dirty="0"/>
              <a:t>&lt;Book&gt;</a:t>
            </a:r>
          </a:p>
          <a:p>
            <a:r>
              <a:rPr lang="en-US" b="1" dirty="0"/>
              <a:t> </a:t>
            </a:r>
            <a:r>
              <a:rPr lang="en-US" b="1" dirty="0">
                <a:solidFill>
                  <a:srgbClr val="00B050"/>
                </a:solidFill>
              </a:rPr>
              <a:t>&lt;Title&gt;The Discipline of Organizing&lt;/Title&gt;</a:t>
            </a:r>
          </a:p>
          <a:p>
            <a:r>
              <a:rPr lang="en-US" b="1" dirty="0"/>
              <a:t>  &lt;Weight unit=“pound”&gt;2.58&lt;/Weight&gt;</a:t>
            </a:r>
          </a:p>
          <a:p>
            <a:r>
              <a:rPr lang="en-US" b="1" dirty="0"/>
              <a:t>  &lt;Height unit=“inch”&gt;9.25&lt;/Height&gt;</a:t>
            </a:r>
          </a:p>
          <a:p>
            <a:r>
              <a:rPr lang="en-US" b="1" dirty="0"/>
              <a:t>  &lt;Width unit=“inch”&gt;8.25&lt;/Width&gt;</a:t>
            </a:r>
          </a:p>
          <a:p>
            <a:r>
              <a:rPr lang="en-US" b="1" dirty="0"/>
              <a:t>  &lt;Pages&gt;540&lt;/Pages&gt;</a:t>
            </a:r>
          </a:p>
          <a:p>
            <a:r>
              <a:rPr lang="en-US" b="1" dirty="0"/>
              <a:t>  &lt;SpineColor&gt;White&lt;/SpineColor&gt;</a:t>
            </a:r>
          </a:p>
          <a:p>
            <a:r>
              <a:rPr lang="en-US" b="1" dirty="0"/>
              <a:t>&lt;/Book&gt;</a:t>
            </a:r>
          </a:p>
        </p:txBody>
      </p:sp>
      <p:sp>
        <p:nvSpPr>
          <p:cNvPr id="2" name="TextBox 1">
            <a:extLst>
              <a:ext uri="{FF2B5EF4-FFF2-40B4-BE49-F238E27FC236}">
                <a16:creationId xmlns:a16="http://schemas.microsoft.com/office/drawing/2014/main" id="{4C81A3B0-E7FE-4FD3-B4CB-B3B1E5316B82}"/>
              </a:ext>
            </a:extLst>
          </p:cNvPr>
          <p:cNvSpPr txBox="1"/>
          <p:nvPr/>
        </p:nvSpPr>
        <p:spPr>
          <a:xfrm>
            <a:off x="5334000" y="5970612"/>
            <a:ext cx="2220702" cy="646331"/>
          </a:xfrm>
          <a:prstGeom prst="rect">
            <a:avLst/>
          </a:prstGeom>
          <a:noFill/>
        </p:spPr>
        <p:txBody>
          <a:bodyPr wrap="square" rtlCol="0">
            <a:spAutoFit/>
          </a:bodyPr>
          <a:lstStyle/>
          <a:p>
            <a:r>
              <a:rPr lang="en-US" dirty="0"/>
              <a:t>(TDO 1</a:t>
            </a:r>
            <a:r>
              <a:rPr lang="en-US" baseline="30000" dirty="0"/>
              <a:t>st</a:t>
            </a:r>
            <a:r>
              <a:rPr lang="en-US" dirty="0"/>
              <a:t> edition was available in print)</a:t>
            </a:r>
          </a:p>
        </p:txBody>
      </p:sp>
      <p:sp>
        <p:nvSpPr>
          <p:cNvPr id="8" name="TextBox 7">
            <a:extLst>
              <a:ext uri="{FF2B5EF4-FFF2-40B4-BE49-F238E27FC236}">
                <a16:creationId xmlns:a16="http://schemas.microsoft.com/office/drawing/2014/main" id="{7FB77C0A-2358-4D7C-BF98-C675A74D8663}"/>
              </a:ext>
            </a:extLst>
          </p:cNvPr>
          <p:cNvSpPr txBox="1"/>
          <p:nvPr/>
        </p:nvSpPr>
        <p:spPr>
          <a:xfrm>
            <a:off x="3810000" y="0"/>
            <a:ext cx="4179669" cy="523220"/>
          </a:xfrm>
          <a:prstGeom prst="rect">
            <a:avLst/>
          </a:prstGeom>
          <a:noFill/>
        </p:spPr>
        <p:txBody>
          <a:bodyPr wrap="square" rtlCol="0">
            <a:spAutoFit/>
          </a:bodyPr>
          <a:lstStyle/>
          <a:p>
            <a:r>
              <a:rPr lang="en-US" sz="2800" b="1" dirty="0">
                <a:solidFill>
                  <a:srgbClr val="FF0000"/>
                </a:solidFill>
              </a:rPr>
              <a:t>FLASHBACK</a:t>
            </a:r>
          </a:p>
        </p:txBody>
      </p:sp>
    </p:spTree>
    <p:extLst>
      <p:ext uri="{BB962C8B-B14F-4D97-AF65-F5344CB8AC3E}">
        <p14:creationId xmlns:p14="http://schemas.microsoft.com/office/powerpoint/2010/main" val="950639927"/>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02" name="Rectangle 1"/>
          <p:cNvSpPr>
            <a:spLocks noGrp="1" noChangeArrowheads="1"/>
          </p:cNvSpPr>
          <p:nvPr>
            <p:ph type="title"/>
          </p:nvPr>
        </p:nvSpPr>
        <p:spPr>
          <a:xfrm>
            <a:off x="152401" y="137942"/>
            <a:ext cx="8534399" cy="1190997"/>
          </a:xfrm>
        </p:spPr>
        <p:txBody>
          <a:bodyPr>
            <a:normAutofit/>
          </a:bodyPr>
          <a:lstStyle/>
          <a:p>
            <a:pPr fontAlgn="base">
              <a:lnSpc>
                <a:spcPct val="92000"/>
              </a:lnSpc>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altLang="en-US" sz="4000" b="1" dirty="0"/>
              <a:t>Controlled Vocabularies</a:t>
            </a:r>
            <a:endParaRPr lang="en-US" altLang="en-US" sz="4000" b="1" dirty="0">
              <a:sym typeface="UC Berkeley OS Sign"/>
            </a:endParaRPr>
          </a:p>
        </p:txBody>
      </p:sp>
      <p:sp>
        <p:nvSpPr>
          <p:cNvPr id="15360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88" tIns="32144" rIns="64288" bIns="32144"/>
          <a:lstStyle/>
          <a:p>
            <a:pPr algn="ctr" eaLnBrk="1" hangingPunct="1"/>
            <a:fld id="{93ABEA9D-98B9-4F66-926C-E34C22F51608}" type="slidenum">
              <a:rPr lang="en-US" altLang="en-US" sz="1500">
                <a:solidFill>
                  <a:srgbClr val="002955"/>
                </a:solidFill>
                <a:latin typeface="UC Berkeley OS Sign"/>
                <a:ea typeface="MS PGothic" pitchFamily="34" charset="-128"/>
                <a:sym typeface="UC Berkeley OS Sign"/>
              </a:rPr>
              <a:pPr algn="ctr" eaLnBrk="1" hangingPunct="1"/>
              <a:t>78</a:t>
            </a:fld>
            <a:endParaRPr lang="en-US" altLang="en-US" sz="1500" dirty="0">
              <a:solidFill>
                <a:srgbClr val="002955"/>
              </a:solidFill>
              <a:latin typeface="UC Berkeley OS Sign"/>
              <a:ea typeface="MS PGothic" pitchFamily="34" charset="-128"/>
              <a:sym typeface="UC Berkeley OS Sign"/>
            </a:endParaRPr>
          </a:p>
        </p:txBody>
      </p:sp>
      <p:sp>
        <p:nvSpPr>
          <p:cNvPr id="8" name="Rectangle 7"/>
          <p:cNvSpPr/>
          <p:nvPr/>
        </p:nvSpPr>
        <p:spPr>
          <a:xfrm>
            <a:off x="327496" y="1231606"/>
            <a:ext cx="8359304" cy="3799143"/>
          </a:xfrm>
          <a:prstGeom prst="rect">
            <a:avLst/>
          </a:prstGeom>
        </p:spPr>
        <p:txBody>
          <a:bodyPr lIns="64288" tIns="32144" rIns="64288" bIns="32144">
            <a:spAutoFit/>
          </a:bodyPr>
          <a:lstStyle/>
          <a:p>
            <a:pPr marL="160729" indent="-160729">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A Controlled Vocabulary is an </a:t>
            </a:r>
            <a:r>
              <a:rPr lang="en-US" sz="2800" dirty="0">
                <a:solidFill>
                  <a:srgbClr val="FF0000"/>
                </a:solidFill>
              </a:rPr>
              <a:t>artificial language </a:t>
            </a:r>
            <a:r>
              <a:rPr lang="en-US" sz="2800" dirty="0"/>
              <a:t>designed to be used in place of the "natural" ones that people would otherwise use, but only “trained describers” can use them</a:t>
            </a:r>
          </a:p>
          <a:p>
            <a:pPr marL="160729" indent="-160729">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A collection of resource descriptions is vastly more useful when every resource is described using the same  features/properties/categories to which the controlled vocabulary is applied, making it a “schema” or “domain-specific language”</a:t>
            </a:r>
            <a:endParaRPr lang="en-US" sz="2800" dirty="0">
              <a:solidFill>
                <a:srgbClr val="FF0000"/>
              </a:solidFill>
            </a:endParaRPr>
          </a:p>
        </p:txBody>
      </p:sp>
    </p:spTree>
    <p:extLst>
      <p:ext uri="{BB962C8B-B14F-4D97-AF65-F5344CB8AC3E}">
        <p14:creationId xmlns:p14="http://schemas.microsoft.com/office/powerpoint/2010/main" val="70027078"/>
      </p:ext>
    </p:extLst>
  </p:cSld>
  <p:clrMapOvr>
    <a:masterClrMapping/>
  </p:clrMapOvr>
  <p:transition advTm="3136"/>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771236" y="2337441"/>
            <a:ext cx="7239000" cy="3016250"/>
          </a:xfrm>
          <a:prstGeom prst="rect">
            <a:avLst/>
          </a:prstGeom>
        </p:spPr>
      </p:pic>
      <p:sp>
        <p:nvSpPr>
          <p:cNvPr id="5" name="TextBox 4"/>
          <p:cNvSpPr txBox="1"/>
          <p:nvPr/>
        </p:nvSpPr>
        <p:spPr>
          <a:xfrm>
            <a:off x="1302745" y="5470926"/>
            <a:ext cx="6629400" cy="954107"/>
          </a:xfrm>
          <a:prstGeom prst="rect">
            <a:avLst/>
          </a:prstGeom>
          <a:noFill/>
        </p:spPr>
        <p:txBody>
          <a:bodyPr wrap="square" rtlCol="0">
            <a:spAutoFit/>
          </a:bodyPr>
          <a:lstStyle/>
          <a:p>
            <a:r>
              <a:rPr lang="en-US" sz="2800" b="1" dirty="0">
                <a:solidFill>
                  <a:srgbClr val="00B050"/>
                </a:solidFill>
              </a:rPr>
              <a:t>A CV specifies the possible values</a:t>
            </a:r>
            <a:br>
              <a:rPr lang="en-US" sz="2800" b="1" dirty="0">
                <a:solidFill>
                  <a:srgbClr val="00B050"/>
                </a:solidFill>
              </a:rPr>
            </a:br>
            <a:r>
              <a:rPr lang="en-US" sz="2800" b="1" dirty="0">
                <a:solidFill>
                  <a:srgbClr val="00B050"/>
                </a:solidFill>
              </a:rPr>
              <a:t> for a resource description</a:t>
            </a:r>
          </a:p>
        </p:txBody>
      </p:sp>
      <p:sp>
        <p:nvSpPr>
          <p:cNvPr id="6" name="Oval 5"/>
          <p:cNvSpPr/>
          <p:nvPr/>
        </p:nvSpPr>
        <p:spPr>
          <a:xfrm>
            <a:off x="3048000" y="3039498"/>
            <a:ext cx="762000" cy="21336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295400" y="910020"/>
            <a:ext cx="7391400" cy="954107"/>
          </a:xfrm>
          <a:prstGeom prst="rect">
            <a:avLst/>
          </a:prstGeom>
        </p:spPr>
        <p:txBody>
          <a:bodyPr wrap="square">
            <a:spAutoFit/>
          </a:bodyPr>
          <a:lstStyle/>
          <a:p>
            <a:r>
              <a:rPr lang="en-US" sz="2800" b="1" dirty="0">
                <a:solidFill>
                  <a:srgbClr val="FF0000"/>
                </a:solidFill>
              </a:rPr>
              <a:t>A schema specifies the elements or features</a:t>
            </a:r>
            <a:br>
              <a:rPr lang="en-US" sz="2800" b="1" dirty="0">
                <a:solidFill>
                  <a:srgbClr val="FF0000"/>
                </a:solidFill>
              </a:rPr>
            </a:br>
            <a:r>
              <a:rPr lang="en-US" sz="2800" b="1" dirty="0">
                <a:solidFill>
                  <a:srgbClr val="FF0000"/>
                </a:solidFill>
              </a:rPr>
              <a:t> of a resource description</a:t>
            </a:r>
          </a:p>
        </p:txBody>
      </p:sp>
      <p:sp>
        <p:nvSpPr>
          <p:cNvPr id="8" name="Oval 7"/>
          <p:cNvSpPr/>
          <p:nvPr/>
        </p:nvSpPr>
        <p:spPr>
          <a:xfrm>
            <a:off x="1533236" y="2401706"/>
            <a:ext cx="63246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42794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AA350-F93D-403F-8D2E-DBCEE7862AF3}"/>
              </a:ext>
            </a:extLst>
          </p:cNvPr>
          <p:cNvSpPr>
            <a:spLocks noGrp="1"/>
          </p:cNvSpPr>
          <p:nvPr>
            <p:ph type="title"/>
          </p:nvPr>
        </p:nvSpPr>
        <p:spPr>
          <a:xfrm>
            <a:off x="457200" y="84137"/>
            <a:ext cx="8229600" cy="1143000"/>
          </a:xfrm>
        </p:spPr>
        <p:txBody>
          <a:bodyPr/>
          <a:lstStyle/>
          <a:p>
            <a:r>
              <a:rPr lang="en-US" b="1" dirty="0"/>
              <a:t>The First Resource Descriptions</a:t>
            </a:r>
          </a:p>
        </p:txBody>
      </p:sp>
      <p:pic>
        <p:nvPicPr>
          <p:cNvPr id="4" name="Content Placeholder 3">
            <a:extLst>
              <a:ext uri="{FF2B5EF4-FFF2-40B4-BE49-F238E27FC236}">
                <a16:creationId xmlns:a16="http://schemas.microsoft.com/office/drawing/2014/main" id="{F334D782-5A8B-474D-A1A6-E181D729D2FC}"/>
              </a:ext>
            </a:extLst>
          </p:cNvPr>
          <p:cNvPicPr>
            <a:picLocks noGrp="1" noChangeAspect="1"/>
          </p:cNvPicPr>
          <p:nvPr>
            <p:ph idx="1"/>
          </p:nvPr>
        </p:nvPicPr>
        <p:blipFill>
          <a:blip r:embed="rId3"/>
          <a:stretch>
            <a:fillRect/>
          </a:stretch>
        </p:blipFill>
        <p:spPr>
          <a:xfrm>
            <a:off x="4495800" y="1371600"/>
            <a:ext cx="4451222" cy="4525963"/>
          </a:xfrm>
          <a:prstGeom prst="rect">
            <a:avLst/>
          </a:prstGeom>
        </p:spPr>
      </p:pic>
      <p:sp>
        <p:nvSpPr>
          <p:cNvPr id="5" name="Rectangle 4">
            <a:extLst>
              <a:ext uri="{FF2B5EF4-FFF2-40B4-BE49-F238E27FC236}">
                <a16:creationId xmlns:a16="http://schemas.microsoft.com/office/drawing/2014/main" id="{30CED3EE-8A27-4CBF-89F6-AA28B46EC9CF}"/>
              </a:ext>
            </a:extLst>
          </p:cNvPr>
          <p:cNvSpPr/>
          <p:nvPr/>
        </p:nvSpPr>
        <p:spPr>
          <a:xfrm>
            <a:off x="110839" y="1227137"/>
            <a:ext cx="4191000" cy="5262979"/>
          </a:xfrm>
          <a:prstGeom prst="rect">
            <a:avLst/>
          </a:prstGeom>
        </p:spPr>
        <p:txBody>
          <a:bodyPr wrap="square">
            <a:spAutoFit/>
          </a:bodyPr>
          <a:lstStyle/>
          <a:p>
            <a:pPr marL="457200" lvl="0" indent="-457200">
              <a:buFont typeface="Arial" panose="020B0604020202020204" pitchFamily="34" charset="0"/>
              <a:buChar char="•"/>
              <a:defRPr/>
            </a:pPr>
            <a:r>
              <a:rPr lang="en-US" sz="2400" dirty="0">
                <a:solidFill>
                  <a:prstClr val="black"/>
                </a:solidFill>
              </a:rPr>
              <a:t>The Library of Alexandria had 500,000 papyrus scrolls stored on shelves according to their topic</a:t>
            </a:r>
          </a:p>
          <a:p>
            <a:pPr marL="457200" lvl="0" indent="-457200">
              <a:buFont typeface="Arial" panose="020B0604020202020204" pitchFamily="34" charset="0"/>
              <a:buChar char="•"/>
              <a:defRPr/>
            </a:pPr>
            <a:r>
              <a:rPr lang="en-US" sz="2400" dirty="0">
                <a:solidFill>
                  <a:prstClr val="black"/>
                </a:solidFill>
              </a:rPr>
              <a:t>Starting in 3</a:t>
            </a:r>
            <a:r>
              <a:rPr lang="en-US" sz="2400" baseline="30000" dirty="0">
                <a:solidFill>
                  <a:prstClr val="black"/>
                </a:solidFill>
              </a:rPr>
              <a:t>rd</a:t>
            </a:r>
            <a:r>
              <a:rPr lang="en-US" sz="2400" dirty="0">
                <a:solidFill>
                  <a:prstClr val="black"/>
                </a:solidFill>
              </a:rPr>
              <a:t> century BCE, each shelf had an associated painted tablet with </a:t>
            </a:r>
            <a:r>
              <a:rPr lang="en-US" sz="2400" dirty="0">
                <a:solidFill>
                  <a:srgbClr val="FF0000"/>
                </a:solidFill>
              </a:rPr>
              <a:t>a list of the titles and authors of the scrolls </a:t>
            </a:r>
            <a:r>
              <a:rPr lang="en-US" sz="2400" dirty="0"/>
              <a:t>it contained </a:t>
            </a:r>
            <a:r>
              <a:rPr lang="en-US" sz="2400" dirty="0">
                <a:solidFill>
                  <a:prstClr val="black"/>
                </a:solidFill>
              </a:rPr>
              <a:t>(these were called pinakes - (pee-</a:t>
            </a:r>
            <a:r>
              <a:rPr lang="en-US" sz="2400" dirty="0" err="1">
                <a:solidFill>
                  <a:prstClr val="black"/>
                </a:solidFill>
              </a:rPr>
              <a:t>na</a:t>
            </a:r>
            <a:r>
              <a:rPr lang="en-US" sz="2400" dirty="0">
                <a:solidFill>
                  <a:prstClr val="black"/>
                </a:solidFill>
              </a:rPr>
              <a:t>-kays)</a:t>
            </a:r>
          </a:p>
          <a:p>
            <a:pPr marL="457200" lvl="0" indent="-457200">
              <a:buFont typeface="Arial" panose="020B0604020202020204" pitchFamily="34" charset="0"/>
              <a:buChar char="•"/>
              <a:defRPr/>
            </a:pPr>
            <a:r>
              <a:rPr lang="en-US" sz="2400" dirty="0">
                <a:solidFill>
                  <a:prstClr val="black"/>
                </a:solidFill>
              </a:rPr>
              <a:t>Scrolls have significant usability problems… so the book was invented</a:t>
            </a:r>
          </a:p>
        </p:txBody>
      </p:sp>
    </p:spTree>
    <p:extLst>
      <p:ext uri="{BB962C8B-B14F-4D97-AF65-F5344CB8AC3E}">
        <p14:creationId xmlns:p14="http://schemas.microsoft.com/office/powerpoint/2010/main" val="25589808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Rectangle 1"/>
          <p:cNvSpPr>
            <a:spLocks noGrp="1" noChangeArrowheads="1"/>
          </p:cNvSpPr>
          <p:nvPr>
            <p:ph type="title"/>
          </p:nvPr>
        </p:nvSpPr>
        <p:spPr>
          <a:xfrm>
            <a:off x="371696" y="228600"/>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sym typeface="UC Berkeley OS Sign"/>
              </a:rPr>
              <a:t>5. Description Form and Implementation</a:t>
            </a:r>
          </a:p>
        </p:txBody>
      </p:sp>
      <p:sp>
        <p:nvSpPr>
          <p:cNvPr id="79875"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8254F673-3231-445E-9604-7B264E0D377F}" type="slidenum">
              <a:rPr lang="en-US" sz="1500">
                <a:solidFill>
                  <a:srgbClr val="002955"/>
                </a:solidFill>
                <a:latin typeface="UC Berkeley OS Sign"/>
                <a:ea typeface="MS PGothic" pitchFamily="34" charset="-128"/>
                <a:sym typeface="UC Berkeley OS Sign"/>
              </a:rPr>
              <a:pPr algn="ctr"/>
              <a:t>80</a:t>
            </a:fld>
            <a:endParaRPr lang="en-US" sz="1500" dirty="0">
              <a:solidFill>
                <a:srgbClr val="002955"/>
              </a:solidFill>
              <a:latin typeface="UC Berkeley OS Sign"/>
              <a:ea typeface="MS PGothic" pitchFamily="34" charset="-128"/>
              <a:sym typeface="UC Berkeley OS Sign"/>
            </a:endParaRPr>
          </a:p>
        </p:txBody>
      </p:sp>
      <p:sp>
        <p:nvSpPr>
          <p:cNvPr id="79879" name="Rectangle 8"/>
          <p:cNvSpPr>
            <a:spLocks noChangeArrowheads="1"/>
          </p:cNvSpPr>
          <p:nvPr/>
        </p:nvSpPr>
        <p:spPr bwMode="auto">
          <a:xfrm>
            <a:off x="163265" y="1419597"/>
            <a:ext cx="8507461" cy="5425490"/>
          </a:xfrm>
          <a:prstGeom prst="rect">
            <a:avLst/>
          </a:prstGeom>
          <a:noFill/>
          <a:ln w="9525">
            <a:noFill/>
            <a:miter lim="800000"/>
            <a:headEnd/>
            <a:tailEnd/>
          </a:ln>
        </p:spPr>
        <p:txBody>
          <a:bodyPr wrap="square" lIns="64291" tIns="32146" rIns="64291" bIns="32146">
            <a:sp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There are many choices for the notation, syntax, and structure of resource descriptions that differ widely in:</a:t>
            </a:r>
          </a:p>
          <a:p>
            <a:pPr marL="617929" lvl="2"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Human interpretability</a:t>
            </a:r>
          </a:p>
          <a:p>
            <a:pPr marL="617929" lvl="2"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Computability</a:t>
            </a:r>
          </a:p>
          <a:p>
            <a:pPr marL="617929" lvl="2"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Compatibility / degree of standardization</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 Descriptions created by people are almost always human-readable</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Descriptions created by sensors, software, or other mechanisms are often optimized for computation</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The choices are often contentious and result in “format wars” -  XML vs. RDF vs. JSON vs…. </a:t>
            </a:r>
            <a:endParaRPr lang="en-US" sz="2800" b="1" dirty="0"/>
          </a:p>
        </p:txBody>
      </p:sp>
    </p:spTree>
    <p:extLst>
      <p:ext uri="{BB962C8B-B14F-4D97-AF65-F5344CB8AC3E}">
        <p14:creationId xmlns:p14="http://schemas.microsoft.com/office/powerpoint/2010/main" val="4146355917"/>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81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76200" y="1295400"/>
            <a:ext cx="9220200" cy="1788469"/>
          </a:xfrm>
          <a:prstGeom prst="rect">
            <a:avLst/>
          </a:prstGeom>
          <a:noFill/>
          <a:ln w="9525">
            <a:noFill/>
            <a:miter lim="800000"/>
            <a:headEnd/>
            <a:tailEnd/>
          </a:ln>
        </p:spPr>
        <p:txBody>
          <a:bodyPr wrap="square" lIns="64291" tIns="32146" rIns="64291" bIns="32146">
            <a:spAutoFit/>
          </a:bodyPr>
          <a:lstStyle/>
          <a:p>
            <a:endParaRPr lang="en-US" sz="2800" dirty="0"/>
          </a:p>
          <a:p>
            <a:endParaRPr lang="en-US" sz="2800" dirty="0"/>
          </a:p>
          <a:p>
            <a:endParaRPr lang="en-US" sz="2800" dirty="0"/>
          </a:p>
          <a:p>
            <a:endParaRPr lang="en-US" sz="2800" dirty="0"/>
          </a:p>
        </p:txBody>
      </p:sp>
      <p:pic>
        <p:nvPicPr>
          <p:cNvPr id="5" name="Picture 4" descr="AdorationMagi.gif"/>
          <p:cNvPicPr>
            <a:picLocks noChangeAspect="1"/>
          </p:cNvPicPr>
          <p:nvPr/>
        </p:nvPicPr>
        <p:blipFill>
          <a:blip r:embed="rId3" cstate="print"/>
          <a:stretch>
            <a:fillRect/>
          </a:stretch>
        </p:blipFill>
        <p:spPr>
          <a:xfrm>
            <a:off x="990600" y="1828800"/>
            <a:ext cx="7499855" cy="4876800"/>
          </a:xfrm>
          <a:prstGeom prst="rect">
            <a:avLst/>
          </a:prstGeom>
        </p:spPr>
      </p:pic>
      <p:sp>
        <p:nvSpPr>
          <p:cNvPr id="6" name="Rectangle 5"/>
          <p:cNvSpPr/>
          <p:nvPr/>
        </p:nvSpPr>
        <p:spPr>
          <a:xfrm>
            <a:off x="141536" y="337149"/>
            <a:ext cx="8630767" cy="1224951"/>
          </a:xfrm>
          <a:prstGeom prst="rect">
            <a:avLst/>
          </a:prstGeom>
        </p:spPr>
        <p:txBody>
          <a:bodyPr wrap="square">
            <a:spAutoFit/>
          </a:bodyPr>
          <a:lstStyle/>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it-IT" sz="4000" b="1" dirty="0">
                <a:latin typeface="+mj-lt"/>
                <a:ea typeface="+mj-ea"/>
                <a:cs typeface="+mj-cs"/>
              </a:rPr>
              <a:t>Human-Interpretable Automated Description by Digital Camera </a:t>
            </a:r>
            <a:r>
              <a:rPr lang="it-IT" sz="4000" b="1" dirty="0">
                <a:latin typeface="+mj-lt"/>
                <a:ea typeface="+mj-ea"/>
                <a:cs typeface="+mj-cs"/>
                <a:sym typeface="UC Berkeley OS Sign"/>
              </a:rPr>
              <a:t>(EXIF)</a:t>
            </a:r>
            <a:endParaRPr lang="en-US" sz="4000" b="1" dirty="0">
              <a:latin typeface="+mj-lt"/>
              <a:ea typeface="+mj-ea"/>
              <a:cs typeface="+mj-cs"/>
              <a:sym typeface="UC Berkeley OS Sign"/>
            </a:endParaRPr>
          </a:p>
        </p:txBody>
      </p:sp>
    </p:spTree>
    <p:extLst>
      <p:ext uri="{BB962C8B-B14F-4D97-AF65-F5344CB8AC3E}">
        <p14:creationId xmlns:p14="http://schemas.microsoft.com/office/powerpoint/2010/main" val="80601479"/>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b="1" dirty="0"/>
              <a:t>Descriptions Optimized for Computation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 y="2413165"/>
            <a:ext cx="3442743" cy="3098469"/>
          </a:xfrm>
          <a:prstGeom prst="rect">
            <a:avLst/>
          </a:prstGeom>
        </p:spPr>
      </p:pic>
      <p:sp>
        <p:nvSpPr>
          <p:cNvPr id="5" name="TextBox 4"/>
          <p:cNvSpPr txBox="1"/>
          <p:nvPr/>
        </p:nvSpPr>
        <p:spPr>
          <a:xfrm>
            <a:off x="4419600" y="1828800"/>
            <a:ext cx="4572000" cy="4267200"/>
          </a:xfrm>
          <a:prstGeom prst="rect">
            <a:avLst/>
          </a:prstGeom>
          <a:noFill/>
        </p:spPr>
        <p:txBody>
          <a:bodyPr wrap="square" rtlCol="0">
            <a:spAutoFit/>
          </a:bodyPr>
          <a:lstStyle/>
          <a:p>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800" y="1703587"/>
            <a:ext cx="4998720" cy="3953745"/>
          </a:xfrm>
          <a:prstGeom prst="rect">
            <a:avLst/>
          </a:prstGeom>
        </p:spPr>
      </p:pic>
    </p:spTree>
    <p:extLst>
      <p:ext uri="{BB962C8B-B14F-4D97-AF65-F5344CB8AC3E}">
        <p14:creationId xmlns:p14="http://schemas.microsoft.com/office/powerpoint/2010/main" val="374386232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563065" y="209288"/>
            <a:ext cx="8228707" cy="1190997"/>
          </a:xfrm>
        </p:spPr>
        <p:txBody>
          <a:bodyPr>
            <a:normAutofit fontScale="90000"/>
          </a:bodyPr>
          <a:lstStyle/>
          <a:p>
            <a:pPr fontAlgn="base">
              <a:lnSpc>
                <a:spcPct val="92000"/>
              </a:lnSpc>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sym typeface="UC Berkeley OS Sign"/>
              </a:rPr>
              <a:t>6. Different Ways to</a:t>
            </a:r>
            <a:br>
              <a:rPr lang="en-US" sz="4000" b="1" dirty="0">
                <a:sym typeface="UC Berkeley OS Sign"/>
              </a:rPr>
            </a:br>
            <a:r>
              <a:rPr lang="en-US" sz="4000" b="1" dirty="0">
                <a:sym typeface="UC Berkeley OS Sign"/>
              </a:rPr>
              <a:t> Create Resource Descriptions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83</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298307" y="1575784"/>
            <a:ext cx="8458200" cy="5095784"/>
          </a:xfrm>
          <a:prstGeom prst="rect">
            <a:avLst/>
          </a:prstGeom>
          <a:noFill/>
          <a:ln w="9525">
            <a:noFill/>
            <a:miter lim="800000"/>
            <a:headEnd/>
            <a:tailEnd/>
          </a:ln>
        </p:spPr>
        <p:txBody>
          <a:bodyPr wrap="square" lIns="64291" tIns="32146" rIns="64291" bIns="32146">
            <a:sp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By professionals:  "Institutional" descriptions that follow standards</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By authors: Best knowledge of purpose and intended audience</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By users: Most variable, influenced by social purposes</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By automated processes:  Can reliably assign technical / physical properties but semantic description capability is enabled via supervised learning</a:t>
            </a:r>
          </a:p>
        </p:txBody>
      </p:sp>
    </p:spTree>
    <p:extLst>
      <p:ext uri="{BB962C8B-B14F-4D97-AF65-F5344CB8AC3E}">
        <p14:creationId xmlns:p14="http://schemas.microsoft.com/office/powerpoint/2010/main" val="1825176750"/>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WhistlersMom.JPG"/>
          <p:cNvPicPr>
            <a:picLocks noChangeAspect="1"/>
          </p:cNvPicPr>
          <p:nvPr/>
        </p:nvPicPr>
        <p:blipFill>
          <a:blip r:embed="rId3" cstate="print"/>
          <a:stretch>
            <a:fillRect/>
          </a:stretch>
        </p:blipFill>
        <p:spPr>
          <a:xfrm>
            <a:off x="1983134" y="1219200"/>
            <a:ext cx="5176837" cy="5128152"/>
          </a:xfrm>
          <a:prstGeom prst="rect">
            <a:avLst/>
          </a:prstGeom>
        </p:spPr>
      </p:pic>
      <p:sp>
        <p:nvSpPr>
          <p:cNvPr id="4" name="Rectangle 1"/>
          <p:cNvSpPr txBox="1">
            <a:spLocks noChangeArrowheads="1"/>
          </p:cNvSpPr>
          <p:nvPr/>
        </p:nvSpPr>
        <p:spPr>
          <a:xfrm>
            <a:off x="457200" y="381000"/>
            <a:ext cx="8228707" cy="1190997"/>
          </a:xfrm>
          <a:prstGeom prst="rect">
            <a:avLst/>
          </a:prstGeom>
        </p:spPr>
        <p:txBody>
          <a:bodyPr/>
          <a:lstStyle/>
          <a:p>
            <a:pPr marL="0" marR="0" lvl="0" indent="0" algn="ctr" fontAlgn="base">
              <a:lnSpc>
                <a:spcPct val="92000"/>
              </a:lnSpc>
              <a:spcBef>
                <a:spcPct val="0"/>
              </a:spcBef>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latin typeface="+mj-lt"/>
                <a:ea typeface="+mj-ea"/>
                <a:cs typeface="+mj-cs"/>
                <a:sym typeface="UC Berkeley OS Sign"/>
              </a:rPr>
              <a:t>A Painting Described by the Painter</a:t>
            </a:r>
          </a:p>
        </p:txBody>
      </p:sp>
    </p:spTree>
    <p:extLst>
      <p:ext uri="{BB962C8B-B14F-4D97-AF65-F5344CB8AC3E}">
        <p14:creationId xmlns:p14="http://schemas.microsoft.com/office/powerpoint/2010/main" val="279498897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6537"/>
            <a:ext cx="8229600" cy="1143000"/>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t>Descriptive Precision</a:t>
            </a:r>
          </a:p>
        </p:txBody>
      </p:sp>
      <p:sp>
        <p:nvSpPr>
          <p:cNvPr id="3" name="Content Placeholder 2"/>
          <p:cNvSpPr>
            <a:spLocks noGrp="1"/>
          </p:cNvSpPr>
          <p:nvPr>
            <p:ph idx="1"/>
          </p:nvPr>
        </p:nvSpPr>
        <p:spPr>
          <a:xfrm>
            <a:off x="381000" y="1166018"/>
            <a:ext cx="8229600" cy="4525963"/>
          </a:xfrm>
        </p:spPr>
        <p:txBody>
          <a:bodyPr>
            <a:noAutofit/>
          </a:bodyPr>
          <a:lstStyle/>
          <a:p>
            <a:r>
              <a:rPr lang="en-US" sz="2800" dirty="0"/>
              <a:t>Writers, poets, painters, composers, sculptors, technical writers, programmers, producers, architects, designers, and devices or machines can all “create” resources</a:t>
            </a:r>
          </a:p>
          <a:p>
            <a:r>
              <a:rPr lang="en-US" sz="2800" dirty="0"/>
              <a:t>The </a:t>
            </a:r>
            <a:r>
              <a:rPr lang="en-US" sz="2800" dirty="0">
                <a:solidFill>
                  <a:srgbClr val="FF0000"/>
                </a:solidFill>
              </a:rPr>
              <a:t>Dublin Core </a:t>
            </a:r>
            <a:r>
              <a:rPr lang="en-US" sz="2800" dirty="0"/>
              <a:t>vocabulary for describing web pages has a single property for indicating a “creator” (TDO 5.3.1.3)</a:t>
            </a:r>
          </a:p>
          <a:p>
            <a:pPr lvl="1"/>
            <a:r>
              <a:rPr lang="en-US" dirty="0"/>
              <a:t>“Shakespeare” and “Hubble Telescope” are both “creators”</a:t>
            </a:r>
          </a:p>
          <a:p>
            <a:r>
              <a:rPr lang="en-US" sz="2800" dirty="0"/>
              <a:t>A small description vocabulary is easy to use, but this </a:t>
            </a:r>
            <a:r>
              <a:rPr lang="en-US" sz="2800" dirty="0">
                <a:solidFill>
                  <a:srgbClr val="FF0000"/>
                </a:solidFill>
              </a:rPr>
              <a:t>tradeoff</a:t>
            </a:r>
            <a:r>
              <a:rPr lang="en-US" sz="2800" dirty="0"/>
              <a:t> loses a great deal of precision compared to larger and more controlled vocabularies</a:t>
            </a:r>
          </a:p>
        </p:txBody>
      </p:sp>
    </p:spTree>
    <p:extLst>
      <p:ext uri="{BB962C8B-B14F-4D97-AF65-F5344CB8AC3E}">
        <p14:creationId xmlns:p14="http://schemas.microsoft.com/office/powerpoint/2010/main" val="364186818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1790700" y="0"/>
            <a:ext cx="5562600"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b="1" dirty="0">
                <a:sym typeface="UC Berkeley OS Sign"/>
              </a:rPr>
              <a:t>7. Evaluating</a:t>
            </a:r>
            <a:br>
              <a:rPr lang="en-US" b="1" dirty="0">
                <a:sym typeface="UC Berkeley OS Sign"/>
              </a:rPr>
            </a:br>
            <a:r>
              <a:rPr lang="en-US" b="1" dirty="0">
                <a:sym typeface="UC Berkeley OS Sign"/>
              </a:rPr>
              <a:t> Resource Descriptions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86</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401167" y="1676400"/>
            <a:ext cx="8458200" cy="4022926"/>
          </a:xfrm>
          <a:prstGeom prst="rect">
            <a:avLst/>
          </a:prstGeom>
          <a:noFill/>
          <a:ln w="9525">
            <a:noFill/>
            <a:miter lim="800000"/>
            <a:headEnd/>
            <a:tailEnd/>
          </a:ln>
        </p:spPr>
        <p:txBody>
          <a:bodyPr wrap="square" lIns="64291" tIns="32146" rIns="64291" bIns="32146">
            <a:sp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Quality should be evaluated with respect to intended purposes... but what if different stakeholders have different purposes?</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Creating resource descriptions can be costly;  is it worth it? How and when measure the costs?</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Computational description can be less expensive, but is it good enough?  What is the cost of less or little transparency in the features?</a:t>
            </a:r>
          </a:p>
        </p:txBody>
      </p:sp>
    </p:spTree>
    <p:extLst>
      <p:ext uri="{BB962C8B-B14F-4D97-AF65-F5344CB8AC3E}">
        <p14:creationId xmlns:p14="http://schemas.microsoft.com/office/powerpoint/2010/main" val="2742259690"/>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74AEF-FF14-4CFE-BB5A-81281D8B19FF}"/>
              </a:ext>
            </a:extLst>
          </p:cNvPr>
          <p:cNvSpPr>
            <a:spLocks noGrp="1"/>
          </p:cNvSpPr>
          <p:nvPr>
            <p:ph type="title"/>
          </p:nvPr>
        </p:nvSpPr>
        <p:spPr>
          <a:xfrm>
            <a:off x="381000" y="152400"/>
            <a:ext cx="8229600" cy="1143000"/>
          </a:xfrm>
        </p:spPr>
        <p:txBody>
          <a:bodyPr/>
          <a:lstStyle/>
          <a:p>
            <a:r>
              <a:rPr lang="en-US" b="1" dirty="0"/>
              <a:t>A Typical Data Science Process</a:t>
            </a:r>
          </a:p>
        </p:txBody>
      </p:sp>
      <p:sp>
        <p:nvSpPr>
          <p:cNvPr id="3" name="Content Placeholder 2">
            <a:extLst>
              <a:ext uri="{FF2B5EF4-FFF2-40B4-BE49-F238E27FC236}">
                <a16:creationId xmlns:a16="http://schemas.microsoft.com/office/drawing/2014/main" id="{25B4E043-0C47-42EB-91B6-62A9794B3BE1}"/>
              </a:ext>
            </a:extLst>
          </p:cNvPr>
          <p:cNvSpPr>
            <a:spLocks noGrp="1"/>
          </p:cNvSpPr>
          <p:nvPr>
            <p:ph idx="1"/>
          </p:nvPr>
        </p:nvSpPr>
        <p:spPr>
          <a:xfrm>
            <a:off x="609600" y="1295400"/>
            <a:ext cx="8229600" cy="4525963"/>
          </a:xfrm>
        </p:spPr>
        <p:txBody>
          <a:bodyPr>
            <a:normAutofit fontScale="92500" lnSpcReduction="20000"/>
          </a:bodyPr>
          <a:lstStyle/>
          <a:p>
            <a:pPr marL="514350" indent="-514350">
              <a:buFont typeface="+mj-lt"/>
              <a:buAutoNum type="arabicPeriod"/>
            </a:pPr>
            <a:r>
              <a:rPr lang="en-US" dirty="0"/>
              <a:t>Identify a business problem that you can transform into a data science problem</a:t>
            </a:r>
          </a:p>
          <a:p>
            <a:pPr marL="514350" indent="-514350">
              <a:buFont typeface="+mj-lt"/>
              <a:buAutoNum type="arabicPeriod"/>
            </a:pPr>
            <a:r>
              <a:rPr lang="en-US" dirty="0"/>
              <a:t>Gather as much relevant data as you can</a:t>
            </a:r>
          </a:p>
          <a:p>
            <a:pPr marL="514350" indent="-514350">
              <a:buFont typeface="+mj-lt"/>
              <a:buAutoNum type="arabicPeriod"/>
            </a:pPr>
            <a:r>
              <a:rPr lang="en-US" dirty="0"/>
              <a:t>Clean up the data, using exploratory visualization as an aid</a:t>
            </a:r>
          </a:p>
          <a:p>
            <a:pPr marL="514350" indent="-514350">
              <a:buFont typeface="+mj-lt"/>
              <a:buAutoNum type="arabicPeriod"/>
            </a:pPr>
            <a:r>
              <a:rPr lang="en-US" dirty="0"/>
              <a:t>Build an initial model</a:t>
            </a:r>
          </a:p>
          <a:p>
            <a:pPr marL="514350" indent="-514350">
              <a:buFont typeface="+mj-lt"/>
              <a:buAutoNum type="arabicPeriod"/>
            </a:pPr>
            <a:r>
              <a:rPr lang="en-US" dirty="0"/>
              <a:t>Evaluate the model – does it label or classify well enough to address the business problem?</a:t>
            </a:r>
          </a:p>
          <a:p>
            <a:pPr marL="514350" indent="-514350">
              <a:buFont typeface="+mj-lt"/>
              <a:buAutoNum type="arabicPeriod"/>
            </a:pPr>
            <a:r>
              <a:rPr lang="en-US" dirty="0"/>
              <a:t>Iterate steps 2-5</a:t>
            </a:r>
          </a:p>
          <a:p>
            <a:pPr marL="514350" indent="-514350">
              <a:buFont typeface="+mj-lt"/>
              <a:buAutoNum type="arabicPeriod"/>
            </a:pPr>
            <a:r>
              <a:rPr lang="en-US" dirty="0"/>
              <a:t>Deploy model, congratulate yourself</a:t>
            </a:r>
          </a:p>
          <a:p>
            <a:pPr marL="514350" indent="-514350">
              <a:buFont typeface="+mj-lt"/>
              <a:buAutoNum type="arabicPeriod"/>
            </a:pPr>
            <a:endParaRPr lang="en-US" dirty="0"/>
          </a:p>
          <a:p>
            <a:pPr marL="0" indent="0">
              <a:buNone/>
            </a:pPr>
            <a:endParaRPr lang="en-US" dirty="0"/>
          </a:p>
        </p:txBody>
      </p:sp>
    </p:spTree>
    <p:extLst>
      <p:ext uri="{BB962C8B-B14F-4D97-AF65-F5344CB8AC3E}">
        <p14:creationId xmlns:p14="http://schemas.microsoft.com/office/powerpoint/2010/main" val="132802538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609600" y="381000"/>
            <a:ext cx="4198969" cy="1190997"/>
          </a:xfrm>
        </p:spPr>
        <p:txBody>
          <a:bodyPr>
            <a:noAutofit/>
          </a:bodyPr>
          <a:lstStyle/>
          <a:p>
            <a:pPr fontAlgn="base">
              <a:lnSpc>
                <a:spcPct val="92000"/>
              </a:lnSpc>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sym typeface="UC Berkeley OS Sign"/>
              </a:rPr>
              <a:t>TDO 5.3 Process</a:t>
            </a:r>
            <a:br>
              <a:rPr lang="en-US" sz="4000" b="1" dirty="0">
                <a:sym typeface="UC Berkeley OS Sign"/>
              </a:rPr>
            </a:br>
            <a:r>
              <a:rPr lang="en-US" sz="4000" b="1" dirty="0">
                <a:sym typeface="UC Berkeley OS Sign"/>
              </a:rPr>
              <a:t> </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88</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457200" y="1110659"/>
            <a:ext cx="4942136" cy="5935309"/>
          </a:xfrm>
          <a:prstGeom prst="rect">
            <a:avLst/>
          </a:prstGeom>
          <a:noFill/>
          <a:ln w="9525">
            <a:noFill/>
            <a:miter lim="800000"/>
            <a:headEnd/>
            <a:tailEnd/>
          </a:ln>
        </p:spPr>
        <p:txBody>
          <a:bodyPr wrap="square" lIns="64291" tIns="32146" rIns="64291" bIns="32146">
            <a:spAutoFit/>
          </a:bodyPr>
          <a:lstStyle/>
          <a:p>
            <a:pPr eaLnBrk="0" fontAlgn="base" hangingPunct="0">
              <a:lnSpc>
                <a:spcPct val="92000"/>
              </a:lnSpc>
              <a:spcBef>
                <a:spcPts val="1266"/>
              </a:spcBef>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a:sym typeface="Arial" pitchFamily="34" charset="0"/>
              </a:rPr>
              <a:t>1. Identify / scope the resources to be described</a:t>
            </a:r>
          </a:p>
          <a:p>
            <a:pPr eaLnBrk="0" fontAlgn="base" hangingPunct="0">
              <a:lnSpc>
                <a:spcPct val="92000"/>
              </a:lnSpc>
              <a:spcBef>
                <a:spcPts val="1266"/>
              </a:spcBef>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a:sym typeface="Arial" pitchFamily="34" charset="0"/>
              </a:rPr>
              <a:t>2. Determine the uses of the descriptions</a:t>
            </a:r>
          </a:p>
          <a:p>
            <a:pPr eaLnBrk="0" fontAlgn="base" hangingPunct="0">
              <a:lnSpc>
                <a:spcPct val="92000"/>
              </a:lnSpc>
              <a:spcBef>
                <a:spcPts val="1266"/>
              </a:spcBef>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a:sym typeface="Arial" pitchFamily="34" charset="0"/>
              </a:rPr>
              <a:t>3. Study the resource(s) to identify descriptive properties </a:t>
            </a:r>
          </a:p>
          <a:p>
            <a:pPr eaLnBrk="0" fontAlgn="base" hangingPunct="0">
              <a:lnSpc>
                <a:spcPct val="92000"/>
              </a:lnSpc>
              <a:spcBef>
                <a:spcPts val="1266"/>
              </a:spcBef>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a:sym typeface="Arial" pitchFamily="34" charset="0"/>
              </a:rPr>
              <a:t>4. Design the description vocabulary</a:t>
            </a:r>
          </a:p>
          <a:p>
            <a:pPr eaLnBrk="0" fontAlgn="base" hangingPunct="0">
              <a:lnSpc>
                <a:spcPct val="92000"/>
              </a:lnSpc>
              <a:spcBef>
                <a:spcPts val="1266"/>
              </a:spcBef>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a:sym typeface="Arial" pitchFamily="34" charset="0"/>
              </a:rPr>
              <a:t>5. Design the description form and implementation</a:t>
            </a:r>
          </a:p>
          <a:p>
            <a:pPr eaLnBrk="0" fontAlgn="base" hangingPunct="0">
              <a:lnSpc>
                <a:spcPct val="92000"/>
              </a:lnSpc>
              <a:spcBef>
                <a:spcPts val="1266"/>
              </a:spcBef>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a:sym typeface="Arial" pitchFamily="34" charset="0"/>
              </a:rPr>
              <a:t>6. Create the descriptions (either "by hand" or by some automated / computational process</a:t>
            </a:r>
          </a:p>
          <a:p>
            <a:pPr eaLnBrk="0" fontAlgn="base" hangingPunct="0">
              <a:lnSpc>
                <a:spcPct val="92000"/>
              </a:lnSpc>
              <a:spcBef>
                <a:spcPts val="1266"/>
              </a:spcBef>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a:sym typeface="Arial" pitchFamily="34" charset="0"/>
              </a:rPr>
              <a:t>7. Evaluate the descriptions   </a:t>
            </a:r>
            <a:r>
              <a:rPr lang="en-US" sz="2400" dirty="0"/>
              <a:t>	</a:t>
            </a:r>
            <a:r>
              <a:rPr lang="en-US" sz="3200" dirty="0"/>
              <a:t>				</a:t>
            </a:r>
          </a:p>
        </p:txBody>
      </p:sp>
      <p:sp>
        <p:nvSpPr>
          <p:cNvPr id="5" name="Rectangle 1">
            <a:extLst>
              <a:ext uri="{FF2B5EF4-FFF2-40B4-BE49-F238E27FC236}">
                <a16:creationId xmlns:a16="http://schemas.microsoft.com/office/drawing/2014/main" id="{7A81D73B-CBFA-4A8B-9D7B-E74056CBFEF5}"/>
              </a:ext>
            </a:extLst>
          </p:cNvPr>
          <p:cNvSpPr txBox="1">
            <a:spLocks noChangeArrowheads="1"/>
          </p:cNvSpPr>
          <p:nvPr/>
        </p:nvSpPr>
        <p:spPr>
          <a:xfrm>
            <a:off x="5277967" y="380999"/>
            <a:ext cx="3581400" cy="119099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lnSpc>
                <a:spcPct val="92000"/>
              </a:lnSpc>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sym typeface="UC Berkeley OS Sign"/>
              </a:rPr>
              <a:t>DS Process</a:t>
            </a:r>
            <a:br>
              <a:rPr lang="en-US" sz="4000" b="1" dirty="0">
                <a:sym typeface="UC Berkeley OS Sign"/>
              </a:rPr>
            </a:br>
            <a:r>
              <a:rPr lang="en-US" sz="4000" b="1" dirty="0">
                <a:sym typeface="UC Berkeley OS Sign"/>
              </a:rPr>
              <a:t> </a:t>
            </a:r>
          </a:p>
        </p:txBody>
      </p:sp>
      <p:pic>
        <p:nvPicPr>
          <p:cNvPr id="2" name="Picture 1">
            <a:extLst>
              <a:ext uri="{FF2B5EF4-FFF2-40B4-BE49-F238E27FC236}">
                <a16:creationId xmlns:a16="http://schemas.microsoft.com/office/drawing/2014/main" id="{5188C5A6-CDAB-41F4-99AF-8CE510806419}"/>
              </a:ext>
            </a:extLst>
          </p:cNvPr>
          <p:cNvPicPr>
            <a:picLocks noChangeAspect="1"/>
          </p:cNvPicPr>
          <p:nvPr/>
        </p:nvPicPr>
        <p:blipFill>
          <a:blip r:embed="rId3"/>
          <a:stretch>
            <a:fillRect/>
          </a:stretch>
        </p:blipFill>
        <p:spPr>
          <a:xfrm>
            <a:off x="7076320" y="2057400"/>
            <a:ext cx="434031" cy="434031"/>
          </a:xfrm>
          <a:prstGeom prst="rect">
            <a:avLst/>
          </a:prstGeom>
        </p:spPr>
      </p:pic>
      <p:pic>
        <p:nvPicPr>
          <p:cNvPr id="3" name="Picture 2">
            <a:extLst>
              <a:ext uri="{FF2B5EF4-FFF2-40B4-BE49-F238E27FC236}">
                <a16:creationId xmlns:a16="http://schemas.microsoft.com/office/drawing/2014/main" id="{4D838AE5-E20E-4409-89AA-116FDDB08DD5}"/>
              </a:ext>
            </a:extLst>
          </p:cNvPr>
          <p:cNvPicPr>
            <a:picLocks noChangeAspect="1"/>
          </p:cNvPicPr>
          <p:nvPr/>
        </p:nvPicPr>
        <p:blipFill>
          <a:blip r:embed="rId4"/>
          <a:stretch>
            <a:fillRect/>
          </a:stretch>
        </p:blipFill>
        <p:spPr>
          <a:xfrm>
            <a:off x="6934200" y="5498560"/>
            <a:ext cx="737680" cy="737680"/>
          </a:xfrm>
          <a:prstGeom prst="rect">
            <a:avLst/>
          </a:prstGeom>
        </p:spPr>
      </p:pic>
      <p:sp>
        <p:nvSpPr>
          <p:cNvPr id="4" name="TextBox 3">
            <a:extLst>
              <a:ext uri="{FF2B5EF4-FFF2-40B4-BE49-F238E27FC236}">
                <a16:creationId xmlns:a16="http://schemas.microsoft.com/office/drawing/2014/main" id="{98C2E6CC-443F-448F-8CD6-4442F3619A17}"/>
              </a:ext>
            </a:extLst>
          </p:cNvPr>
          <p:cNvSpPr txBox="1"/>
          <p:nvPr/>
        </p:nvSpPr>
        <p:spPr>
          <a:xfrm>
            <a:off x="5969540" y="2969908"/>
            <a:ext cx="2667000" cy="2308324"/>
          </a:xfrm>
          <a:prstGeom prst="rect">
            <a:avLst/>
          </a:prstGeom>
          <a:noFill/>
        </p:spPr>
        <p:txBody>
          <a:bodyPr wrap="square" rtlCol="0">
            <a:spAutoFit/>
          </a:bodyPr>
          <a:lstStyle/>
          <a:p>
            <a:r>
              <a:rPr lang="en-US" sz="2400" i="1" dirty="0">
                <a:solidFill>
                  <a:srgbClr val="FF0000"/>
                </a:solidFill>
              </a:rPr>
              <a:t>Too often, it takes the data as given; should be “cleaned up” but not fundamentally questioned</a:t>
            </a:r>
          </a:p>
        </p:txBody>
      </p:sp>
    </p:spTree>
    <p:extLst>
      <p:ext uri="{BB962C8B-B14F-4D97-AF65-F5344CB8AC3E}">
        <p14:creationId xmlns:p14="http://schemas.microsoft.com/office/powerpoint/2010/main" val="1925577626"/>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167640" y="1319463"/>
            <a:ext cx="8961120" cy="3733800"/>
          </a:xfrm>
          <a:prstGeom prst="rect">
            <a:avLst/>
          </a:prstGeom>
        </p:spPr>
      </p:pic>
      <p:sp>
        <p:nvSpPr>
          <p:cNvPr id="3" name="Rectangle 1"/>
          <p:cNvSpPr>
            <a:spLocks noGrp="1" noChangeArrowheads="1"/>
          </p:cNvSpPr>
          <p:nvPr>
            <p:ph type="title"/>
          </p:nvPr>
        </p:nvSpPr>
        <p:spPr>
          <a:xfrm>
            <a:off x="399734" y="104403"/>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sym typeface="UC Berkeley OS Sign"/>
              </a:rPr>
              <a:t>if this is all you’re given,</a:t>
            </a:r>
            <a:br>
              <a:rPr lang="en-US" sz="4000" b="1" dirty="0">
                <a:sym typeface="UC Berkeley OS Sign"/>
              </a:rPr>
            </a:br>
            <a:r>
              <a:rPr lang="en-US" sz="4000" b="1" dirty="0">
                <a:sym typeface="UC Berkeley OS Sign"/>
              </a:rPr>
              <a:t> say NO and give up!</a:t>
            </a:r>
          </a:p>
        </p:txBody>
      </p:sp>
      <p:sp>
        <p:nvSpPr>
          <p:cNvPr id="2" name="TextBox 1">
            <a:extLst>
              <a:ext uri="{FF2B5EF4-FFF2-40B4-BE49-F238E27FC236}">
                <a16:creationId xmlns:a16="http://schemas.microsoft.com/office/drawing/2014/main" id="{0C39D488-0BAB-4223-83C9-721E2DCE701C}"/>
              </a:ext>
            </a:extLst>
          </p:cNvPr>
          <p:cNvSpPr txBox="1"/>
          <p:nvPr/>
        </p:nvSpPr>
        <p:spPr>
          <a:xfrm>
            <a:off x="856487" y="5077326"/>
            <a:ext cx="7315200" cy="1569660"/>
          </a:xfrm>
          <a:prstGeom prst="rect">
            <a:avLst/>
          </a:prstGeom>
          <a:noFill/>
        </p:spPr>
        <p:txBody>
          <a:bodyPr wrap="square" rtlCol="0">
            <a:spAutoFit/>
          </a:bodyPr>
          <a:lstStyle/>
          <a:p>
            <a:r>
              <a:rPr lang="en-US" sz="2400" i="1" dirty="0">
                <a:solidFill>
                  <a:srgbClr val="FF0000"/>
                </a:solidFill>
              </a:rPr>
              <a:t>If you don’t know about the process by which these descriptions were selected and made “computable” you can’t be confident about the results you’ll get by feeding this dataset to Python</a:t>
            </a:r>
          </a:p>
        </p:txBody>
      </p:sp>
    </p:spTree>
    <p:extLst>
      <p:ext uri="{BB962C8B-B14F-4D97-AF65-F5344CB8AC3E}">
        <p14:creationId xmlns:p14="http://schemas.microsoft.com/office/powerpoint/2010/main" val="4249093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631659" y="432607"/>
            <a:ext cx="7598589"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sym typeface="UC Berkeley OS Sign"/>
              </a:rPr>
              <a:t>Resource Descriptions as Substitutes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9</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468554" y="1538716"/>
            <a:ext cx="7924801" cy="744465"/>
          </a:xfrm>
          <a:prstGeom prst="rect">
            <a:avLst/>
          </a:prstGeom>
          <a:noFill/>
          <a:ln w="9525">
            <a:noFill/>
            <a:miter lim="800000"/>
            <a:headEnd/>
            <a:tailEnd/>
          </a:ln>
        </p:spPr>
        <p:txBody>
          <a:bodyPr wrap="square" lIns="64291" tIns="32146" rIns="64291" bIns="32146">
            <a:sp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a:sym typeface="Arial" pitchFamily="34" charset="0"/>
              </a:rPr>
              <a:t>A resource description (e.g., in a library catalog or search engine) is a functional substitute for the resource it describes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8744" y="3348756"/>
            <a:ext cx="5650631" cy="3229776"/>
          </a:xfrm>
          <a:prstGeom prst="rect">
            <a:avLst/>
          </a:prstGeom>
        </p:spPr>
      </p:pic>
      <p:sp>
        <p:nvSpPr>
          <p:cNvPr id="3" name="TextBox 2"/>
          <p:cNvSpPr txBox="1"/>
          <p:nvPr/>
        </p:nvSpPr>
        <p:spPr>
          <a:xfrm>
            <a:off x="437864" y="2338361"/>
            <a:ext cx="8401450" cy="771878"/>
          </a:xfrm>
          <a:prstGeom prst="rect">
            <a:avLst/>
          </a:prstGeom>
          <a:noFill/>
        </p:spPr>
        <p:txBody>
          <a:bodyPr wrap="square" rtlCol="0">
            <a:sp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a:sym typeface="Arial" pitchFamily="34" charset="0"/>
              </a:rPr>
              <a:t>Digital descriptions of physical resources enable interactions that are otherwise inefficient or impossible</a:t>
            </a:r>
          </a:p>
        </p:txBody>
      </p:sp>
      <p:sp>
        <p:nvSpPr>
          <p:cNvPr id="7" name="TextBox 6">
            <a:extLst>
              <a:ext uri="{FF2B5EF4-FFF2-40B4-BE49-F238E27FC236}">
                <a16:creationId xmlns:a16="http://schemas.microsoft.com/office/drawing/2014/main" id="{E440B06D-8970-4172-9F9F-7B2089368FC0}"/>
              </a:ext>
            </a:extLst>
          </p:cNvPr>
          <p:cNvSpPr txBox="1"/>
          <p:nvPr/>
        </p:nvSpPr>
        <p:spPr>
          <a:xfrm>
            <a:off x="534649" y="243590"/>
            <a:ext cx="4179669" cy="523220"/>
          </a:xfrm>
          <a:prstGeom prst="rect">
            <a:avLst/>
          </a:prstGeom>
          <a:noFill/>
        </p:spPr>
        <p:txBody>
          <a:bodyPr wrap="square" rtlCol="0">
            <a:spAutoFit/>
          </a:bodyPr>
          <a:lstStyle/>
          <a:p>
            <a:r>
              <a:rPr lang="en-US" sz="2800" b="1" dirty="0">
                <a:solidFill>
                  <a:srgbClr val="FF0000"/>
                </a:solidFill>
              </a:rPr>
              <a:t>FLASHBACK</a:t>
            </a:r>
          </a:p>
        </p:txBody>
      </p:sp>
    </p:spTree>
    <p:extLst>
      <p:ext uri="{BB962C8B-B14F-4D97-AF65-F5344CB8AC3E}">
        <p14:creationId xmlns:p14="http://schemas.microsoft.com/office/powerpoint/2010/main" val="4057000637"/>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587128" y="86792"/>
            <a:ext cx="8228707" cy="1190997"/>
          </a:xfrm>
        </p:spPr>
        <p:txBody>
          <a:bodyPr>
            <a:noAutofit/>
          </a:bodyPr>
          <a:lstStyle/>
          <a:p>
            <a:pPr fontAlgn="base">
              <a:lnSpc>
                <a:spcPct val="92000"/>
              </a:lnSpc>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t>Resource Description Checklist</a:t>
            </a:r>
            <a:br>
              <a:rPr lang="en-US" sz="4000" b="1" dirty="0"/>
            </a:br>
            <a:r>
              <a:rPr lang="en-US" sz="4000" b="1" dirty="0"/>
              <a:t> for Data Scientists</a:t>
            </a:r>
            <a:endParaRPr lang="en-US" sz="4000" b="1" dirty="0">
              <a:sym typeface="UC Berkeley OS Sign"/>
            </a:endParaRP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90</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273474" y="1263434"/>
            <a:ext cx="8542361" cy="5488456"/>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The size and diversity of datasets makes resource description the fundamental challenge in data science</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Where did the data come from (provenance)?  Is the source credible?  Is the dataset relevant to the questions you’re asking?</a:t>
            </a:r>
          </a:p>
          <a:p>
            <a:pPr marL="617929" lvl="2"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Why were these descriptions selected? What are the possible values?  Units and levels of measurement? Precision? Vocabulary control?</a:t>
            </a:r>
          </a:p>
          <a:p>
            <a:pPr marL="617929" lvl="2"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Are the values accurate? Stable?  Current? Correlated? Human-interpretable?</a:t>
            </a:r>
          </a:p>
          <a:p>
            <a:pPr marL="617929" lvl="2"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Did the people who designed and collected this dataset think about it in the same way that you do?</a:t>
            </a:r>
            <a:endParaRPr lang="en-US" sz="2400" dirty="0"/>
          </a:p>
        </p:txBody>
      </p:sp>
    </p:spTree>
    <p:extLst>
      <p:ext uri="{BB962C8B-B14F-4D97-AF65-F5344CB8AC3E}">
        <p14:creationId xmlns:p14="http://schemas.microsoft.com/office/powerpoint/2010/main" val="3494981864"/>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587128" y="86792"/>
            <a:ext cx="8228707" cy="1190997"/>
          </a:xfrm>
        </p:spPr>
        <p:txBody>
          <a:bodyPr>
            <a:noAutofit/>
          </a:bodyPr>
          <a:lstStyle/>
          <a:p>
            <a:pPr fontAlgn="base">
              <a:lnSpc>
                <a:spcPct val="92000"/>
              </a:lnSpc>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t>Big Ideas</a:t>
            </a:r>
            <a:endParaRPr lang="en-US" sz="4000" b="1" dirty="0">
              <a:sym typeface="UC Berkeley OS Sign"/>
            </a:endParaRP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91</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587128" y="1283118"/>
            <a:ext cx="8504145" cy="5661517"/>
          </a:xfrm>
          <a:prstGeom prst="rect">
            <a:avLst/>
          </a:prstGeom>
          <a:noFill/>
          <a:ln w="9525">
            <a:noFill/>
            <a:miter lim="800000"/>
            <a:headEnd/>
            <a:tailEnd/>
          </a:ln>
        </p:spPr>
        <p:txBody>
          <a:bodyPr wrap="square" lIns="64291" tIns="32146" rIns="64291" bIns="32146">
            <a:spAutoFit/>
          </a:bodyPr>
          <a:lstStyle/>
          <a:p>
            <a:pPr marL="160729" indent="-160729">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Describing and organizing always (explicitly or implicitly) takes place in some context, which shapes which resource properties are important and the organizing principles that use them</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A collection of resource descriptions is vastly more useful when every resource is described using the same  features/properties/categories to which the controlled vocabulary is applied, making it a “schema” or “domain-specific language</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Different ways of creating resource descriptions have costs and benefits; who pays the costs and who benefits?</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400" dirty="0"/>
          </a:p>
        </p:txBody>
      </p:sp>
    </p:spTree>
    <p:extLst>
      <p:ext uri="{BB962C8B-B14F-4D97-AF65-F5344CB8AC3E}">
        <p14:creationId xmlns:p14="http://schemas.microsoft.com/office/powerpoint/2010/main" val="779365421"/>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4001</Words>
  <Application>Microsoft Office PowerPoint</Application>
  <PresentationFormat>On-screen Show (4:3)</PresentationFormat>
  <Paragraphs>503</Paragraphs>
  <Slides>91</Slides>
  <Notes>91</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91</vt:i4>
      </vt:variant>
    </vt:vector>
  </HeadingPairs>
  <TitlesOfParts>
    <vt:vector size="96" baseType="lpstr">
      <vt:lpstr>Arial</vt:lpstr>
      <vt:lpstr>Calibri</vt:lpstr>
      <vt:lpstr>UC Berkeley OS Sign</vt:lpstr>
      <vt:lpstr>Wingdings</vt:lpstr>
      <vt:lpstr>Office Theme</vt:lpstr>
      <vt:lpstr>CogSci 150 “Sensemaking and Organizing” Spring 2022</vt:lpstr>
      <vt:lpstr>TDO’s Mantra</vt:lpstr>
      <vt:lpstr>Agenda</vt:lpstr>
      <vt:lpstr>What is a Resource Description?</vt:lpstr>
      <vt:lpstr>Describing Resources &lt;=&gt; Organizing</vt:lpstr>
      <vt:lpstr>Stop and Think</vt:lpstr>
      <vt:lpstr>Organizing Principles &lt;=&gt; Resource Descriptions</vt:lpstr>
      <vt:lpstr>The First Resource Descriptions</vt:lpstr>
      <vt:lpstr>Resource Descriptions as Substitutes</vt:lpstr>
      <vt:lpstr>Substitution Requires a “Reasonably Standard” Description of Instances (a “Schema”) </vt:lpstr>
      <vt:lpstr>Schemas for Describing Resources</vt:lpstr>
      <vt:lpstr>Document Analysis  &amp; Document Engineering</vt:lpstr>
      <vt:lpstr>Describing the Same Resource  for Different Purposes =&gt; Different Schemas</vt:lpstr>
      <vt:lpstr>Stop and Think</vt:lpstr>
      <vt:lpstr>PowerPoint Presentation</vt:lpstr>
      <vt:lpstr>It is OK to say “Metadata” when describing data</vt:lpstr>
      <vt:lpstr>PowerPoint Presentation</vt:lpstr>
      <vt:lpstr>PowerPoint Presentation</vt:lpstr>
      <vt:lpstr>PowerPoint Presentation</vt:lpstr>
      <vt:lpstr>Icons and Signs as Descriptions of Businesses</vt:lpstr>
      <vt:lpstr>Stop and Think</vt:lpstr>
      <vt:lpstr>Descriptions of “Human Resources” (People)</vt:lpstr>
      <vt:lpstr>NSA &amp; Govt Tell You “It’s Only the Metadata …. Don’t Worry”</vt:lpstr>
      <vt:lpstr>Stop and Think</vt:lpstr>
      <vt:lpstr>PowerPoint Presentation</vt:lpstr>
      <vt:lpstr>Stop and Think – Describing Yourself</vt:lpstr>
      <vt:lpstr>Stop and Think – Describing Yourself</vt:lpstr>
      <vt:lpstr>Stop and Think – Describing Yourself</vt:lpstr>
      <vt:lpstr>Stop and Think – Describing Yourself</vt:lpstr>
      <vt:lpstr>Stop and Think – Describing Yourself</vt:lpstr>
      <vt:lpstr>PowerPoint Presentation</vt:lpstr>
      <vt:lpstr>PowerPoint Presentation</vt:lpstr>
      <vt:lpstr>PowerPoint Presentation</vt:lpstr>
      <vt:lpstr>Stop and Think</vt:lpstr>
      <vt:lpstr>Some Good Questions To Ask</vt:lpstr>
      <vt:lpstr>The Wrong Questions To Ask First</vt:lpstr>
      <vt:lpstr>Don’t Just Feed Python!</vt:lpstr>
      <vt:lpstr>Class Exercise To  “Identify Descriptive Properties” </vt:lpstr>
      <vt:lpstr>Describe 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Possible Features that are  Directly Observable</vt:lpstr>
      <vt:lpstr>More Directly Observable Features</vt:lpstr>
      <vt:lpstr>Still More Directly Observable Features</vt:lpstr>
      <vt:lpstr>Not Directly Observable Features  Useful in Descriptions</vt:lpstr>
      <vt:lpstr>Still More Possible Features</vt:lpstr>
      <vt:lpstr>Identifying Descriptive Properties</vt:lpstr>
      <vt:lpstr>Which Descriptions To Use?</vt:lpstr>
      <vt:lpstr>A Systematic Process for Describing Resources</vt:lpstr>
      <vt:lpstr>TDO 5.3 Proposes this Process for Describing Resources  </vt:lpstr>
      <vt:lpstr>1. Scoping and Description</vt:lpstr>
      <vt:lpstr>PowerPoint Presentation</vt:lpstr>
      <vt:lpstr>Stop and Think</vt:lpstr>
      <vt:lpstr>This Collection Has the Same Scale, but Vastly Smaller Scope</vt:lpstr>
      <vt:lpstr>PowerPoint Presentation</vt:lpstr>
      <vt:lpstr>Big Ideas (1)</vt:lpstr>
      <vt:lpstr>2. Users and Uses</vt:lpstr>
      <vt:lpstr>Stop and Think</vt:lpstr>
      <vt:lpstr>3. Study the resource(s) to identify descriptive properties </vt:lpstr>
      <vt:lpstr>4. Designing the  Description Vocabulary is Hard</vt:lpstr>
      <vt:lpstr>Describing the Same Resource  for Different Purposes =&gt; Different Schemas</vt:lpstr>
      <vt:lpstr>Controlled Vocabularies</vt:lpstr>
      <vt:lpstr>PowerPoint Presentation</vt:lpstr>
      <vt:lpstr>5. Description Form and Implementation</vt:lpstr>
      <vt:lpstr>PowerPoint Presentation</vt:lpstr>
      <vt:lpstr>Descriptions Optimized for Computation</vt:lpstr>
      <vt:lpstr>6. Different Ways to  Create Resource Descriptions</vt:lpstr>
      <vt:lpstr>PowerPoint Presentation</vt:lpstr>
      <vt:lpstr>Descriptive Precision</vt:lpstr>
      <vt:lpstr>7. Evaluating  Resource Descriptions</vt:lpstr>
      <vt:lpstr>A Typical Data Science Process</vt:lpstr>
      <vt:lpstr>TDO 5.3 Process  </vt:lpstr>
      <vt:lpstr>if this is all you’re given,  say NO and give up!</vt:lpstr>
      <vt:lpstr>Resource Description Checklist  for Data Scientists</vt:lpstr>
      <vt:lpstr>Big Ideas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2020-09-07T00:27:50Z</dcterms:created>
  <dcterms:modified xsi:type="dcterms:W3CDTF">2022-02-08T14:31:44Z</dcterms:modified>
</cp:coreProperties>
</file>