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ink/ink2.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8"/>
  </p:notesMasterIdLst>
  <p:sldIdLst>
    <p:sldId id="697" r:id="rId2"/>
    <p:sldId id="755" r:id="rId3"/>
    <p:sldId id="256" r:id="rId4"/>
    <p:sldId id="336" r:id="rId5"/>
    <p:sldId id="396" r:id="rId6"/>
    <p:sldId id="698" r:id="rId7"/>
    <p:sldId id="493" r:id="rId8"/>
    <p:sldId id="487" r:id="rId9"/>
    <p:sldId id="510" r:id="rId10"/>
    <p:sldId id="397" r:id="rId11"/>
    <p:sldId id="339" r:id="rId12"/>
    <p:sldId id="494" r:id="rId13"/>
    <p:sldId id="752" r:id="rId14"/>
    <p:sldId id="342" r:id="rId15"/>
    <p:sldId id="495" r:id="rId16"/>
    <p:sldId id="496" r:id="rId17"/>
    <p:sldId id="398" r:id="rId18"/>
    <p:sldId id="753" r:id="rId19"/>
    <p:sldId id="497" r:id="rId20"/>
    <p:sldId id="399" r:id="rId21"/>
    <p:sldId id="747" r:id="rId22"/>
    <p:sldId id="748" r:id="rId23"/>
    <p:sldId id="345" r:id="rId24"/>
    <p:sldId id="749" r:id="rId25"/>
    <p:sldId id="447" r:id="rId26"/>
    <p:sldId id="448" r:id="rId27"/>
    <p:sldId id="402" r:id="rId28"/>
    <p:sldId id="500" r:id="rId29"/>
    <p:sldId id="754" r:id="rId30"/>
    <p:sldId id="502" r:id="rId31"/>
    <p:sldId id="476" r:id="rId32"/>
    <p:sldId id="483" r:id="rId33"/>
    <p:sldId id="472" r:id="rId34"/>
    <p:sldId id="485" r:id="rId35"/>
    <p:sldId id="746" r:id="rId36"/>
    <p:sldId id="486" r:id="rId37"/>
    <p:sldId id="489" r:id="rId38"/>
    <p:sldId id="469" r:id="rId39"/>
    <p:sldId id="743" r:id="rId40"/>
    <p:sldId id="479" r:id="rId41"/>
    <p:sldId id="481" r:id="rId42"/>
    <p:sldId id="492" r:id="rId43"/>
    <p:sldId id="404" r:id="rId44"/>
    <p:sldId id="408" r:id="rId45"/>
    <p:sldId id="407" r:id="rId46"/>
    <p:sldId id="406" r:id="rId47"/>
    <p:sldId id="405" r:id="rId48"/>
    <p:sldId id="441" r:id="rId49"/>
    <p:sldId id="511" r:id="rId50"/>
    <p:sldId id="750" r:id="rId51"/>
    <p:sldId id="453" r:id="rId52"/>
    <p:sldId id="699" r:id="rId53"/>
    <p:sldId id="434" r:id="rId54"/>
    <p:sldId id="442" r:id="rId55"/>
    <p:sldId id="437" r:id="rId56"/>
    <p:sldId id="751" r:id="rId57"/>
    <p:sldId id="745" r:id="rId58"/>
    <p:sldId id="717" r:id="rId59"/>
    <p:sldId id="718" r:id="rId60"/>
    <p:sldId id="719" r:id="rId61"/>
    <p:sldId id="720" r:id="rId62"/>
    <p:sldId id="723" r:id="rId63"/>
    <p:sldId id="725" r:id="rId64"/>
    <p:sldId id="724" r:id="rId65"/>
    <p:sldId id="728" r:id="rId66"/>
    <p:sldId id="729" r:id="rId6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63841" autoAdjust="0"/>
  </p:normalViewPr>
  <p:slideViewPr>
    <p:cSldViewPr>
      <p:cViewPr varScale="1">
        <p:scale>
          <a:sx n="54" d="100"/>
          <a:sy n="54" d="100"/>
        </p:scale>
        <p:origin x="1416" y="3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3840" y="10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1T17:55:01.5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1T17:55:03.1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1,'1108'0,"-1068"0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2/9/2022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a:p>
        </p:txBody>
      </p:sp>
    </p:spTree>
    <p:extLst>
      <p:ext uri="{BB962C8B-B14F-4D97-AF65-F5344CB8AC3E}">
        <p14:creationId xmlns:p14="http://schemas.microsoft.com/office/powerpoint/2010/main" val="3176238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11</a:t>
            </a:fld>
            <a:endParaRPr lang="en-US"/>
          </a:p>
        </p:txBody>
      </p:sp>
    </p:spTree>
    <p:extLst>
      <p:ext uri="{BB962C8B-B14F-4D97-AF65-F5344CB8AC3E}">
        <p14:creationId xmlns:p14="http://schemas.microsoft.com/office/powerpoint/2010/main" val="3444714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12</a:t>
            </a:fld>
            <a:endParaRPr lang="en-US"/>
          </a:p>
        </p:txBody>
      </p:sp>
    </p:spTree>
    <p:extLst>
      <p:ext uri="{BB962C8B-B14F-4D97-AF65-F5344CB8AC3E}">
        <p14:creationId xmlns:p14="http://schemas.microsoft.com/office/powerpoint/2010/main" val="16183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13</a:t>
            </a:fld>
            <a:endParaRPr lang="en-US"/>
          </a:p>
        </p:txBody>
      </p:sp>
    </p:spTree>
    <p:extLst>
      <p:ext uri="{BB962C8B-B14F-4D97-AF65-F5344CB8AC3E}">
        <p14:creationId xmlns:p14="http://schemas.microsoft.com/office/powerpoint/2010/main" val="2878403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14</a:t>
            </a:fld>
            <a:endParaRPr lang="en-US"/>
          </a:p>
        </p:txBody>
      </p:sp>
    </p:spTree>
    <p:extLst>
      <p:ext uri="{BB962C8B-B14F-4D97-AF65-F5344CB8AC3E}">
        <p14:creationId xmlns:p14="http://schemas.microsoft.com/office/powerpoint/2010/main" val="352779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15</a:t>
            </a:fld>
            <a:endParaRPr lang="en-US"/>
          </a:p>
        </p:txBody>
      </p:sp>
    </p:spTree>
    <p:extLst>
      <p:ext uri="{BB962C8B-B14F-4D97-AF65-F5344CB8AC3E}">
        <p14:creationId xmlns:p14="http://schemas.microsoft.com/office/powerpoint/2010/main" val="4113418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16</a:t>
            </a:fld>
            <a:endParaRPr lang="en-US"/>
          </a:p>
        </p:txBody>
      </p:sp>
    </p:spTree>
    <p:extLst>
      <p:ext uri="{BB962C8B-B14F-4D97-AF65-F5344CB8AC3E}">
        <p14:creationId xmlns:p14="http://schemas.microsoft.com/office/powerpoint/2010/main" val="3219834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a:p>
        </p:txBody>
      </p:sp>
    </p:spTree>
    <p:extLst>
      <p:ext uri="{BB962C8B-B14F-4D97-AF65-F5344CB8AC3E}">
        <p14:creationId xmlns:p14="http://schemas.microsoft.com/office/powerpoint/2010/main" val="1231316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18</a:t>
            </a:fld>
            <a:endParaRPr lang="en-US"/>
          </a:p>
        </p:txBody>
      </p:sp>
    </p:spTree>
    <p:extLst>
      <p:ext uri="{BB962C8B-B14F-4D97-AF65-F5344CB8AC3E}">
        <p14:creationId xmlns:p14="http://schemas.microsoft.com/office/powerpoint/2010/main" val="415953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19</a:t>
            </a:fld>
            <a:endParaRPr lang="en-US"/>
          </a:p>
        </p:txBody>
      </p:sp>
    </p:spTree>
    <p:extLst>
      <p:ext uri="{BB962C8B-B14F-4D97-AF65-F5344CB8AC3E}">
        <p14:creationId xmlns:p14="http://schemas.microsoft.com/office/powerpoint/2010/main" val="98662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20</a:t>
            </a:fld>
            <a:endParaRPr lang="en-US"/>
          </a:p>
        </p:txBody>
      </p:sp>
    </p:spTree>
    <p:extLst>
      <p:ext uri="{BB962C8B-B14F-4D97-AF65-F5344CB8AC3E}">
        <p14:creationId xmlns:p14="http://schemas.microsoft.com/office/powerpoint/2010/main" val="2386348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a:t>
            </a:fld>
            <a:endParaRPr lang="en-US"/>
          </a:p>
        </p:txBody>
      </p:sp>
    </p:spTree>
    <p:extLst>
      <p:ext uri="{BB962C8B-B14F-4D97-AF65-F5344CB8AC3E}">
        <p14:creationId xmlns:p14="http://schemas.microsoft.com/office/powerpoint/2010/main" val="1916855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21</a:t>
            </a:fld>
            <a:endParaRPr lang="en-US"/>
          </a:p>
        </p:txBody>
      </p:sp>
    </p:spTree>
    <p:extLst>
      <p:ext uri="{BB962C8B-B14F-4D97-AF65-F5344CB8AC3E}">
        <p14:creationId xmlns:p14="http://schemas.microsoft.com/office/powerpoint/2010/main" val="2158468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22</a:t>
            </a:fld>
            <a:endParaRPr lang="en-US"/>
          </a:p>
        </p:txBody>
      </p:sp>
    </p:spTree>
    <p:extLst>
      <p:ext uri="{BB962C8B-B14F-4D97-AF65-F5344CB8AC3E}">
        <p14:creationId xmlns:p14="http://schemas.microsoft.com/office/powerpoint/2010/main" val="205147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23</a:t>
            </a:fld>
            <a:endParaRPr lang="en-US"/>
          </a:p>
        </p:txBody>
      </p:sp>
    </p:spTree>
    <p:extLst>
      <p:ext uri="{BB962C8B-B14F-4D97-AF65-F5344CB8AC3E}">
        <p14:creationId xmlns:p14="http://schemas.microsoft.com/office/powerpoint/2010/main" val="2519475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24</a:t>
            </a:fld>
            <a:endParaRPr lang="en-US"/>
          </a:p>
        </p:txBody>
      </p:sp>
    </p:spTree>
    <p:extLst>
      <p:ext uri="{BB962C8B-B14F-4D97-AF65-F5344CB8AC3E}">
        <p14:creationId xmlns:p14="http://schemas.microsoft.com/office/powerpoint/2010/main" val="3335183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a:p>
        </p:txBody>
      </p:sp>
    </p:spTree>
    <p:extLst>
      <p:ext uri="{BB962C8B-B14F-4D97-AF65-F5344CB8AC3E}">
        <p14:creationId xmlns:p14="http://schemas.microsoft.com/office/powerpoint/2010/main" val="3019991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26</a:t>
            </a:fld>
            <a:endParaRPr lang="en-US"/>
          </a:p>
        </p:txBody>
      </p:sp>
    </p:spTree>
    <p:extLst>
      <p:ext uri="{BB962C8B-B14F-4D97-AF65-F5344CB8AC3E}">
        <p14:creationId xmlns:p14="http://schemas.microsoft.com/office/powerpoint/2010/main" val="26049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27</a:t>
            </a:fld>
            <a:endParaRPr lang="en-US"/>
          </a:p>
        </p:txBody>
      </p:sp>
    </p:spTree>
    <p:extLst>
      <p:ext uri="{BB962C8B-B14F-4D97-AF65-F5344CB8AC3E}">
        <p14:creationId xmlns:p14="http://schemas.microsoft.com/office/powerpoint/2010/main" val="226151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lvl="1"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28</a:t>
            </a:fld>
            <a:endParaRPr lang="en-US"/>
          </a:p>
        </p:txBody>
      </p:sp>
    </p:spTree>
    <p:extLst>
      <p:ext uri="{BB962C8B-B14F-4D97-AF65-F5344CB8AC3E}">
        <p14:creationId xmlns:p14="http://schemas.microsoft.com/office/powerpoint/2010/main" val="111193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29</a:t>
            </a:fld>
            <a:endParaRPr lang="en-US"/>
          </a:p>
        </p:txBody>
      </p:sp>
    </p:spTree>
    <p:extLst>
      <p:ext uri="{BB962C8B-B14F-4D97-AF65-F5344CB8AC3E}">
        <p14:creationId xmlns:p14="http://schemas.microsoft.com/office/powerpoint/2010/main" val="3812133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30</a:t>
            </a:fld>
            <a:endParaRPr lang="en-US"/>
          </a:p>
        </p:txBody>
      </p:sp>
    </p:spTree>
    <p:extLst>
      <p:ext uri="{BB962C8B-B14F-4D97-AF65-F5344CB8AC3E}">
        <p14:creationId xmlns:p14="http://schemas.microsoft.com/office/powerpoint/2010/main" val="292357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a:t>
            </a:fld>
            <a:endParaRPr lang="en-US"/>
          </a:p>
        </p:txBody>
      </p:sp>
    </p:spTree>
    <p:extLst>
      <p:ext uri="{BB962C8B-B14F-4D97-AF65-F5344CB8AC3E}">
        <p14:creationId xmlns:p14="http://schemas.microsoft.com/office/powerpoint/2010/main" val="929830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31</a:t>
            </a:fld>
            <a:endParaRPr lang="en-US"/>
          </a:p>
        </p:txBody>
      </p:sp>
    </p:spTree>
    <p:extLst>
      <p:ext uri="{BB962C8B-B14F-4D97-AF65-F5344CB8AC3E}">
        <p14:creationId xmlns:p14="http://schemas.microsoft.com/office/powerpoint/2010/main" val="560215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32</a:t>
            </a:fld>
            <a:endParaRPr lang="en-US"/>
          </a:p>
        </p:txBody>
      </p:sp>
    </p:spTree>
    <p:extLst>
      <p:ext uri="{BB962C8B-B14F-4D97-AF65-F5344CB8AC3E}">
        <p14:creationId xmlns:p14="http://schemas.microsoft.com/office/powerpoint/2010/main" val="1016780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33</a:t>
            </a:fld>
            <a:endParaRPr lang="en-US"/>
          </a:p>
        </p:txBody>
      </p:sp>
    </p:spTree>
    <p:extLst>
      <p:ext uri="{BB962C8B-B14F-4D97-AF65-F5344CB8AC3E}">
        <p14:creationId xmlns:p14="http://schemas.microsoft.com/office/powerpoint/2010/main" val="1338516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257300" lvl="2" indent="-342900" eaLnBrk="0" fontAlgn="base" hangingPunct="0">
              <a:lnSpc>
                <a:spcPct val="93000"/>
              </a:lnSpc>
              <a:spcBef>
                <a:spcPts val="1800"/>
              </a:spcBef>
              <a:spcAft>
                <a:spcPct val="0"/>
              </a:spcAft>
              <a:buFont typeface="Arial" pitchFamily="34" charset="0"/>
              <a:buChar char="•"/>
            </a:pPr>
            <a:endParaRPr lang="en-US" dirty="0">
              <a:sym typeface="Arial" pitchFamily="34" charset="0"/>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34</a:t>
            </a:fld>
            <a:endParaRPr lang="en-US"/>
          </a:p>
        </p:txBody>
      </p:sp>
    </p:spTree>
    <p:extLst>
      <p:ext uri="{BB962C8B-B14F-4D97-AF65-F5344CB8AC3E}">
        <p14:creationId xmlns:p14="http://schemas.microsoft.com/office/powerpoint/2010/main" val="3946242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35</a:t>
            </a:fld>
            <a:endParaRPr lang="en-US"/>
          </a:p>
        </p:txBody>
      </p:sp>
    </p:spTree>
    <p:extLst>
      <p:ext uri="{BB962C8B-B14F-4D97-AF65-F5344CB8AC3E}">
        <p14:creationId xmlns:p14="http://schemas.microsoft.com/office/powerpoint/2010/main" val="2600024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sz="24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36</a:t>
            </a:fld>
            <a:endParaRPr lang="en-US"/>
          </a:p>
        </p:txBody>
      </p:sp>
    </p:spTree>
    <p:extLst>
      <p:ext uri="{BB962C8B-B14F-4D97-AF65-F5344CB8AC3E}">
        <p14:creationId xmlns:p14="http://schemas.microsoft.com/office/powerpoint/2010/main" val="3869034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37</a:t>
            </a:fld>
            <a:endParaRPr lang="en-US"/>
          </a:p>
        </p:txBody>
      </p:sp>
    </p:spTree>
    <p:extLst>
      <p:ext uri="{BB962C8B-B14F-4D97-AF65-F5344CB8AC3E}">
        <p14:creationId xmlns:p14="http://schemas.microsoft.com/office/powerpoint/2010/main" val="3203096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38</a:t>
            </a:fld>
            <a:endParaRPr lang="en-US"/>
          </a:p>
        </p:txBody>
      </p:sp>
    </p:spTree>
    <p:extLst>
      <p:ext uri="{BB962C8B-B14F-4D97-AF65-F5344CB8AC3E}">
        <p14:creationId xmlns:p14="http://schemas.microsoft.com/office/powerpoint/2010/main" val="1386857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39</a:t>
            </a:fld>
            <a:endParaRPr lang="en-US"/>
          </a:p>
        </p:txBody>
      </p:sp>
    </p:spTree>
    <p:extLst>
      <p:ext uri="{BB962C8B-B14F-4D97-AF65-F5344CB8AC3E}">
        <p14:creationId xmlns:p14="http://schemas.microsoft.com/office/powerpoint/2010/main" val="2634208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40</a:t>
            </a:fld>
            <a:endParaRPr lang="en-US"/>
          </a:p>
        </p:txBody>
      </p:sp>
    </p:spTree>
    <p:extLst>
      <p:ext uri="{BB962C8B-B14F-4D97-AF65-F5344CB8AC3E}">
        <p14:creationId xmlns:p14="http://schemas.microsoft.com/office/powerpoint/2010/main" val="2226534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a:t>
            </a:fld>
            <a:endParaRPr lang="en-US"/>
          </a:p>
        </p:txBody>
      </p:sp>
    </p:spTree>
    <p:extLst>
      <p:ext uri="{BB962C8B-B14F-4D97-AF65-F5344CB8AC3E}">
        <p14:creationId xmlns:p14="http://schemas.microsoft.com/office/powerpoint/2010/main" val="3001411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41</a:t>
            </a:fld>
            <a:endParaRPr lang="en-US"/>
          </a:p>
        </p:txBody>
      </p:sp>
    </p:spTree>
    <p:extLst>
      <p:ext uri="{BB962C8B-B14F-4D97-AF65-F5344CB8AC3E}">
        <p14:creationId xmlns:p14="http://schemas.microsoft.com/office/powerpoint/2010/main" val="2868554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42</a:t>
            </a:fld>
            <a:endParaRPr lang="en-US"/>
          </a:p>
        </p:txBody>
      </p:sp>
    </p:spTree>
    <p:extLst>
      <p:ext uri="{BB962C8B-B14F-4D97-AF65-F5344CB8AC3E}">
        <p14:creationId xmlns:p14="http://schemas.microsoft.com/office/powerpoint/2010/main" val="1121221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43</a:t>
            </a:fld>
            <a:endParaRPr lang="en-US"/>
          </a:p>
        </p:txBody>
      </p:sp>
    </p:spTree>
    <p:extLst>
      <p:ext uri="{BB962C8B-B14F-4D97-AF65-F5344CB8AC3E}">
        <p14:creationId xmlns:p14="http://schemas.microsoft.com/office/powerpoint/2010/main" val="1067535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44</a:t>
            </a:fld>
            <a:endParaRPr lang="en-US"/>
          </a:p>
        </p:txBody>
      </p:sp>
    </p:spTree>
    <p:extLst>
      <p:ext uri="{BB962C8B-B14F-4D97-AF65-F5344CB8AC3E}">
        <p14:creationId xmlns:p14="http://schemas.microsoft.com/office/powerpoint/2010/main" val="1059904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45</a:t>
            </a:fld>
            <a:endParaRPr lang="en-US"/>
          </a:p>
        </p:txBody>
      </p:sp>
    </p:spTree>
    <p:extLst>
      <p:ext uri="{BB962C8B-B14F-4D97-AF65-F5344CB8AC3E}">
        <p14:creationId xmlns:p14="http://schemas.microsoft.com/office/powerpoint/2010/main" val="6357750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46</a:t>
            </a:fld>
            <a:endParaRPr lang="en-US"/>
          </a:p>
        </p:txBody>
      </p:sp>
    </p:spTree>
    <p:extLst>
      <p:ext uri="{BB962C8B-B14F-4D97-AF65-F5344CB8AC3E}">
        <p14:creationId xmlns:p14="http://schemas.microsoft.com/office/powerpoint/2010/main" val="3954465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47</a:t>
            </a:fld>
            <a:endParaRPr lang="en-US"/>
          </a:p>
        </p:txBody>
      </p:sp>
    </p:spTree>
    <p:extLst>
      <p:ext uri="{BB962C8B-B14F-4D97-AF65-F5344CB8AC3E}">
        <p14:creationId xmlns:p14="http://schemas.microsoft.com/office/powerpoint/2010/main" val="37985945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000" baseline="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48</a:t>
            </a:fld>
            <a:endParaRPr lang="en-US"/>
          </a:p>
        </p:txBody>
      </p:sp>
    </p:spTree>
    <p:extLst>
      <p:ext uri="{BB962C8B-B14F-4D97-AF65-F5344CB8AC3E}">
        <p14:creationId xmlns:p14="http://schemas.microsoft.com/office/powerpoint/2010/main" val="4252454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49</a:t>
            </a:fld>
            <a:endParaRPr lang="en-US"/>
          </a:p>
        </p:txBody>
      </p:sp>
    </p:spTree>
    <p:extLst>
      <p:ext uri="{BB962C8B-B14F-4D97-AF65-F5344CB8AC3E}">
        <p14:creationId xmlns:p14="http://schemas.microsoft.com/office/powerpoint/2010/main" val="4106520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50</a:t>
            </a:fld>
            <a:endParaRPr lang="en-US"/>
          </a:p>
        </p:txBody>
      </p:sp>
    </p:spTree>
    <p:extLst>
      <p:ext uri="{BB962C8B-B14F-4D97-AF65-F5344CB8AC3E}">
        <p14:creationId xmlns:p14="http://schemas.microsoft.com/office/powerpoint/2010/main" val="1443428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a:t>
            </a:fld>
            <a:endParaRPr lang="en-US"/>
          </a:p>
        </p:txBody>
      </p:sp>
    </p:spTree>
    <p:extLst>
      <p:ext uri="{BB962C8B-B14F-4D97-AF65-F5344CB8AC3E}">
        <p14:creationId xmlns:p14="http://schemas.microsoft.com/office/powerpoint/2010/main" val="967831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51</a:t>
            </a:fld>
            <a:endParaRPr lang="en-US"/>
          </a:p>
        </p:txBody>
      </p:sp>
    </p:spTree>
    <p:extLst>
      <p:ext uri="{BB962C8B-B14F-4D97-AF65-F5344CB8AC3E}">
        <p14:creationId xmlns:p14="http://schemas.microsoft.com/office/powerpoint/2010/main" val="8077093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52</a:t>
            </a:fld>
            <a:endParaRPr lang="en-US"/>
          </a:p>
        </p:txBody>
      </p:sp>
    </p:spTree>
    <p:extLst>
      <p:ext uri="{BB962C8B-B14F-4D97-AF65-F5344CB8AC3E}">
        <p14:creationId xmlns:p14="http://schemas.microsoft.com/office/powerpoint/2010/main" val="426765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53</a:t>
            </a:fld>
            <a:endParaRPr lang="en-US"/>
          </a:p>
        </p:txBody>
      </p:sp>
    </p:spTree>
    <p:extLst>
      <p:ext uri="{BB962C8B-B14F-4D97-AF65-F5344CB8AC3E}">
        <p14:creationId xmlns:p14="http://schemas.microsoft.com/office/powerpoint/2010/main" val="1707244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54</a:t>
            </a:fld>
            <a:endParaRPr lang="en-US"/>
          </a:p>
        </p:txBody>
      </p:sp>
    </p:spTree>
    <p:extLst>
      <p:ext uri="{BB962C8B-B14F-4D97-AF65-F5344CB8AC3E}">
        <p14:creationId xmlns:p14="http://schemas.microsoft.com/office/powerpoint/2010/main" val="1532295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55</a:t>
            </a:fld>
            <a:endParaRPr lang="en-US"/>
          </a:p>
        </p:txBody>
      </p:sp>
    </p:spTree>
    <p:extLst>
      <p:ext uri="{BB962C8B-B14F-4D97-AF65-F5344CB8AC3E}">
        <p14:creationId xmlns:p14="http://schemas.microsoft.com/office/powerpoint/2010/main" val="37259444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56</a:t>
            </a:fld>
            <a:endParaRPr lang="en-US"/>
          </a:p>
        </p:txBody>
      </p:sp>
    </p:spTree>
    <p:extLst>
      <p:ext uri="{BB962C8B-B14F-4D97-AF65-F5344CB8AC3E}">
        <p14:creationId xmlns:p14="http://schemas.microsoft.com/office/powerpoint/2010/main" val="23433915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3460277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58</a:t>
            </a:fld>
            <a:endParaRPr lang="en-US"/>
          </a:p>
        </p:txBody>
      </p:sp>
    </p:spTree>
    <p:extLst>
      <p:ext uri="{BB962C8B-B14F-4D97-AF65-F5344CB8AC3E}">
        <p14:creationId xmlns:p14="http://schemas.microsoft.com/office/powerpoint/2010/main" val="4111741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3817172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60</a:t>
            </a:fld>
            <a:endParaRPr lang="en-US"/>
          </a:p>
        </p:txBody>
      </p:sp>
    </p:spTree>
    <p:extLst>
      <p:ext uri="{BB962C8B-B14F-4D97-AF65-F5344CB8AC3E}">
        <p14:creationId xmlns:p14="http://schemas.microsoft.com/office/powerpoint/2010/main" val="272309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7</a:t>
            </a:fld>
            <a:endParaRPr lang="en-US"/>
          </a:p>
        </p:txBody>
      </p:sp>
    </p:spTree>
    <p:extLst>
      <p:ext uri="{BB962C8B-B14F-4D97-AF65-F5344CB8AC3E}">
        <p14:creationId xmlns:p14="http://schemas.microsoft.com/office/powerpoint/2010/main" val="5698863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9ECC07D0-6148-4A09-ACDD-CFB21A5EDB09}" type="slidenum">
              <a:rPr lang="en-US" smtClean="0"/>
              <a:pPr>
                <a:defRPr/>
              </a:pPr>
              <a:t>61</a:t>
            </a:fld>
            <a:endParaRPr lang="en-US" dirty="0"/>
          </a:p>
        </p:txBody>
      </p:sp>
    </p:spTree>
    <p:extLst>
      <p:ext uri="{BB962C8B-B14F-4D97-AF65-F5344CB8AC3E}">
        <p14:creationId xmlns:p14="http://schemas.microsoft.com/office/powerpoint/2010/main" val="39012690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62</a:t>
            </a:fld>
            <a:endParaRPr lang="en-US"/>
          </a:p>
        </p:txBody>
      </p:sp>
    </p:spTree>
    <p:extLst>
      <p:ext uri="{BB962C8B-B14F-4D97-AF65-F5344CB8AC3E}">
        <p14:creationId xmlns:p14="http://schemas.microsoft.com/office/powerpoint/2010/main" val="39629441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63</a:t>
            </a:fld>
            <a:endParaRPr lang="en-US"/>
          </a:p>
        </p:txBody>
      </p:sp>
    </p:spTree>
    <p:extLst>
      <p:ext uri="{BB962C8B-B14F-4D97-AF65-F5344CB8AC3E}">
        <p14:creationId xmlns:p14="http://schemas.microsoft.com/office/powerpoint/2010/main" val="38416260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791200" cy="4183380"/>
          </a:xfrm>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64</a:t>
            </a:fld>
            <a:endParaRPr lang="en-US" dirty="0"/>
          </a:p>
        </p:txBody>
      </p:sp>
    </p:spTree>
    <p:extLst>
      <p:ext uri="{BB962C8B-B14F-4D97-AF65-F5344CB8AC3E}">
        <p14:creationId xmlns:p14="http://schemas.microsoft.com/office/powerpoint/2010/main" val="20087698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65</a:t>
            </a:fld>
            <a:endParaRPr lang="en-US"/>
          </a:p>
        </p:txBody>
      </p:sp>
    </p:spTree>
    <p:extLst>
      <p:ext uri="{BB962C8B-B14F-4D97-AF65-F5344CB8AC3E}">
        <p14:creationId xmlns:p14="http://schemas.microsoft.com/office/powerpoint/2010/main" val="7298250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66</a:t>
            </a:fld>
            <a:endParaRPr lang="en-US" dirty="0"/>
          </a:p>
        </p:txBody>
      </p:sp>
    </p:spTree>
    <p:extLst>
      <p:ext uri="{BB962C8B-B14F-4D97-AF65-F5344CB8AC3E}">
        <p14:creationId xmlns:p14="http://schemas.microsoft.com/office/powerpoint/2010/main" val="1833977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dirty="0">
              <a:sym typeface="Arial" pitchFamily="34" charset="0"/>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8</a:t>
            </a:fld>
            <a:endParaRPr lang="en-US"/>
          </a:p>
        </p:txBody>
      </p:sp>
    </p:spTree>
    <p:extLst>
      <p:ext uri="{BB962C8B-B14F-4D97-AF65-F5344CB8AC3E}">
        <p14:creationId xmlns:p14="http://schemas.microsoft.com/office/powerpoint/2010/main" val="348495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9</a:t>
            </a:fld>
            <a:endParaRPr lang="en-US"/>
          </a:p>
        </p:txBody>
      </p:sp>
    </p:spTree>
    <p:extLst>
      <p:ext uri="{BB962C8B-B14F-4D97-AF65-F5344CB8AC3E}">
        <p14:creationId xmlns:p14="http://schemas.microsoft.com/office/powerpoint/2010/main" val="1420593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10</a:t>
            </a:fld>
            <a:endParaRPr lang="en-US"/>
          </a:p>
        </p:txBody>
      </p:sp>
    </p:spTree>
    <p:extLst>
      <p:ext uri="{BB962C8B-B14F-4D97-AF65-F5344CB8AC3E}">
        <p14:creationId xmlns:p14="http://schemas.microsoft.com/office/powerpoint/2010/main" val="3396993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cademo.org/demos/spectrum-analyzer/"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www.arts-et-metiers.net/"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musicbrainz.org/statistics/relationship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archive.org/details/gd73-02-09.sbd.bertha-fink.14939.sbeok.shn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www.theatlantic.com/technology/archive/2015/07/the-tragedy-of-itunes-and-classical-music/399788/" TargetMode="External"/><Relationship Id="rId4" Type="http://schemas.openxmlformats.org/officeDocument/2006/relationships/hyperlink" Target="https://www.youtube.com/watch?v=zUwEIt9ez7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yzUJS4kjzc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4.png"/><Relationship Id="rId7" Type="http://schemas.openxmlformats.org/officeDocument/2006/relationships/customXml" Target="../ink/ink2.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customXml" Target="../ink/ink1.xml"/><Relationship Id="rId4" Type="http://schemas.openxmlformats.org/officeDocument/2006/relationships/hyperlink" Target="http://www.music-map.com/adele.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hyperlink" Target="https://www.google.com/search?q=adoration+of+the+magi&amp;tbm=isch&amp;tbo=u&amp;source=univ&amp;sa=X&amp;ved=0CDEQsARqFQoTCPXv8_ukncgCFYlBiAodliUGTw&amp;biw=1680&amp;bih=931" TargetMode="External"/><Relationship Id="rId4" Type="http://schemas.openxmlformats.org/officeDocument/2006/relationships/hyperlink" Target="http://www.getty.edu/vow/ULANFullDisplay?find=mantegna&amp;role=&amp;nation=&amp;prev_page=1&amp;subjectid=500004218"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hyperlink" Target="http://www.getty.edu/research/publications/electronic_publications/cdwa/index.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www.getty.edu/research/publications/electronic_publications/cdwa/cdwalite.pdf" TargetMode="External"/><Relationship Id="rId4" Type="http://schemas.openxmlformats.org/officeDocument/2006/relationships/hyperlink" Target="http://www.getty.edu/research/tools/vocabularies/aa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getty.edu/research/publications/electronic_publications/cdwa/1object.html"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youtube.com/watch?v=_TN04duw-ac"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850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10 February 2022</a:t>
            </a:r>
          </a:p>
          <a:p>
            <a:pPr marL="0" indent="0" algn="ctr">
              <a:lnSpc>
                <a:spcPct val="120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600" dirty="0">
                <a:sym typeface="UC Berkeley OS Sign"/>
              </a:rPr>
              <a:t>8)  Describing Non-Text Resources: </a:t>
            </a:r>
            <a:br>
              <a:rPr lang="en-US" sz="3600" dirty="0">
                <a:sym typeface="UC Berkeley OS Sign"/>
              </a:rPr>
            </a:br>
            <a:r>
              <a:rPr lang="en-US" sz="3600" dirty="0">
                <a:sym typeface="UC Berkeley OS Sign"/>
              </a:rPr>
              <a:t>Art, Artifacts, Music, …</a:t>
            </a:r>
            <a:endParaRPr lang="en-US" sz="3000" dirty="0">
              <a:solidFill>
                <a:srgbClr val="002955"/>
              </a:solidFill>
              <a:sym typeface="UC Berkeley OS Sign"/>
            </a:endParaRPr>
          </a:p>
        </p:txBody>
      </p:sp>
    </p:spTree>
  </p:cSld>
  <p:clrMapOvr>
    <a:masterClrMapping/>
  </p:clrMapOvr>
  <p:transition advTm="155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3400" y="10668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What's Different About Describing</a:t>
            </a:r>
            <a:br>
              <a:rPr lang="en-US" sz="3600" b="1" dirty="0"/>
            </a:br>
            <a:r>
              <a:rPr lang="en-US" sz="3600" b="1" dirty="0"/>
              <a:t> Non-text Resources?</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2971800"/>
            <a:ext cx="8036719" cy="1440681"/>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4000" dirty="0">
                <a:latin typeface="UC Berkeley OS Sign"/>
                <a:cs typeface="Arial" pitchFamily="34" charset="0"/>
                <a:sym typeface="Arial" pitchFamily="34" charset="0"/>
              </a:rPr>
              <a:t>Sensory Gap</a:t>
            </a:r>
          </a:p>
          <a:p>
            <a:pPr marL="342900" indent="-342900" eaLnBrk="0" fontAlgn="base" hangingPunct="0">
              <a:lnSpc>
                <a:spcPct val="93000"/>
              </a:lnSpc>
              <a:spcBef>
                <a:spcPts val="1800"/>
              </a:spcBef>
              <a:spcAft>
                <a:spcPct val="0"/>
              </a:spcAft>
              <a:buFont typeface="Arial" pitchFamily="34" charset="0"/>
              <a:buChar char="•"/>
            </a:pPr>
            <a:r>
              <a:rPr lang="en-US" sz="4000" dirty="0">
                <a:latin typeface="UC Berkeley OS Sign"/>
                <a:cs typeface="Arial" pitchFamily="34" charset="0"/>
                <a:sym typeface="Arial" pitchFamily="34" charset="0"/>
              </a:rPr>
              <a:t>Semantic Gap</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dirty="0"/>
              <a:t>The Sensory Gap (1)</a:t>
            </a:r>
          </a:p>
        </p:txBody>
      </p:sp>
      <p:pic>
        <p:nvPicPr>
          <p:cNvPr id="3" name="Picture 2" descr="DublinCore.JPG"/>
          <p:cNvPicPr>
            <a:picLocks noChangeAspect="1"/>
          </p:cNvPicPr>
          <p:nvPr/>
        </p:nvPicPr>
        <p:blipFill>
          <a:blip r:embed="rId3" cstate="print"/>
          <a:stretch>
            <a:fillRect/>
          </a:stretch>
        </p:blipFill>
        <p:spPr>
          <a:xfrm>
            <a:off x="228600" y="1624811"/>
            <a:ext cx="8686800" cy="406919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3399" y="104403"/>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The Sensory Gap (2)</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42452" y="1175434"/>
            <a:ext cx="8610600" cy="5396508"/>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An infinite number of different sensory  "signals“ can be produced by the same object </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…And different objects can produce similar signals</a:t>
            </a:r>
          </a:p>
          <a:p>
            <a:pPr marL="342900" indent="-342900" eaLnBrk="0" fontAlgn="base" hangingPunct="0">
              <a:lnSpc>
                <a:spcPct val="93000"/>
              </a:lnSpc>
              <a:spcBef>
                <a:spcPts val="1800"/>
              </a:spcBef>
              <a:spcAft>
                <a:spcPct val="0"/>
              </a:spcAft>
              <a:buFont typeface="Arial" pitchFamily="34" charset="0"/>
              <a:buChar char="•"/>
            </a:pPr>
            <a:r>
              <a:rPr lang="en-US" sz="2800" dirty="0">
                <a:solidFill>
                  <a:srgbClr val="FF0000"/>
                </a:solidFill>
                <a:latin typeface="UC Berkeley OS Sign"/>
                <a:cs typeface="Arial" pitchFamily="34" charset="0"/>
                <a:sym typeface="Arial" pitchFamily="34" charset="0"/>
              </a:rPr>
              <a:t>Our human perceptual machinery can usually determine when different "signal patterns" are the same object or when similar patterns are different ones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But this object recognition or “computer vision” capability eluded computers for decades, and only recently have deep learning and convolutional neural networks closed this “sensory gap”</a:t>
            </a:r>
          </a:p>
          <a:p>
            <a:pPr marL="342900"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2164942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99ED3-447D-46E5-8B86-21C7B50205BF}"/>
              </a:ext>
            </a:extLst>
          </p:cNvPr>
          <p:cNvSpPr/>
          <p:nvPr/>
        </p:nvSpPr>
        <p:spPr>
          <a:xfrm>
            <a:off x="304800" y="274638"/>
            <a:ext cx="8610600" cy="6126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b="1" dirty="0">
                <a:solidFill>
                  <a:srgbClr val="FF0000"/>
                </a:solidFill>
              </a:rPr>
              <a:t>STOP AND THINK:  Object Recognition</a:t>
            </a:r>
          </a:p>
        </p:txBody>
      </p:sp>
      <p:sp>
        <p:nvSpPr>
          <p:cNvPr id="3" name="Content Placeholder 2"/>
          <p:cNvSpPr>
            <a:spLocks noGrp="1"/>
          </p:cNvSpPr>
          <p:nvPr>
            <p:ph idx="1"/>
          </p:nvPr>
        </p:nvSpPr>
        <p:spPr>
          <a:xfrm>
            <a:off x="457200" y="1295400"/>
            <a:ext cx="8229600" cy="4525963"/>
          </a:xfrm>
        </p:spPr>
        <p:txBody>
          <a:bodyPr>
            <a:normAutofit fontScale="92500"/>
          </a:bodyPr>
          <a:lstStyle/>
          <a:p>
            <a:r>
              <a:rPr lang="en-US" dirty="0">
                <a:latin typeface="UC Berkeley OS Sign"/>
                <a:cs typeface="Arial" pitchFamily="34" charset="0"/>
                <a:sym typeface="Arial" pitchFamily="34" charset="0"/>
              </a:rPr>
              <a:t>Two ways to think about the sensory gap</a:t>
            </a:r>
          </a:p>
          <a:p>
            <a:endParaRPr lang="en-US" dirty="0">
              <a:latin typeface="UC Berkeley OS Sign"/>
              <a:cs typeface="Arial" pitchFamily="34" charset="0"/>
              <a:sym typeface="Arial" pitchFamily="34" charset="0"/>
            </a:endParaRPr>
          </a:p>
          <a:p>
            <a:r>
              <a:rPr lang="en-US" dirty="0">
                <a:latin typeface="UC Berkeley OS Sign"/>
                <a:cs typeface="Arial" pitchFamily="34" charset="0"/>
                <a:sym typeface="Arial" pitchFamily="34" charset="0"/>
              </a:rPr>
              <a:t>COGNITIVE: </a:t>
            </a:r>
            <a:r>
              <a:rPr lang="en-US" sz="3200" dirty="0">
                <a:latin typeface="UC Berkeley OS Sign"/>
                <a:cs typeface="Arial" pitchFamily="34" charset="0"/>
                <a:sym typeface="Arial" pitchFamily="34" charset="0"/>
              </a:rPr>
              <a:t>The sensory gap is evidence of the incredible power of the human visual and cognitive systems to apply neural computation and knowledge to enable visual perception</a:t>
            </a:r>
          </a:p>
          <a:p>
            <a:r>
              <a:rPr lang="en-US" sz="3200" dirty="0">
                <a:latin typeface="UC Berkeley OS Sign"/>
                <a:cs typeface="Arial" pitchFamily="34" charset="0"/>
                <a:sym typeface="Arial" pitchFamily="34" charset="0"/>
              </a:rPr>
              <a:t>COMPUTATIONAL: It is asking a lot for a computer to reconstruct and recognize a 3D or 4D world from 2D (photos) or 3D (video) projections of it</a:t>
            </a:r>
          </a:p>
          <a:p>
            <a:endParaRPr lang="en-US" sz="3200" dirty="0">
              <a:latin typeface="UC Berkeley OS Sign"/>
              <a:cs typeface="Arial" pitchFamily="34" charset="0"/>
              <a:sym typeface="Arial" pitchFamily="34" charset="0"/>
            </a:endParaRPr>
          </a:p>
          <a:p>
            <a:endParaRPr lang="en-US" sz="3200" dirty="0">
              <a:latin typeface="UC Berkeley OS Sign"/>
              <a:cs typeface="Arial" pitchFamily="34" charset="0"/>
              <a:sym typeface="Arial" pitchFamily="34" charset="0"/>
            </a:endParaRPr>
          </a:p>
          <a:p>
            <a:endParaRPr lang="en-US" dirty="0">
              <a:latin typeface="UC Berkeley OS Sign"/>
              <a:cs typeface="Arial" pitchFamily="34" charset="0"/>
              <a:sym typeface="Arial" pitchFamily="34" charset="0"/>
            </a:endParaRPr>
          </a:p>
          <a:p>
            <a:endParaRPr lang="en-US" dirty="0"/>
          </a:p>
        </p:txBody>
      </p:sp>
    </p:spTree>
    <p:extLst>
      <p:ext uri="{BB962C8B-B14F-4D97-AF65-F5344CB8AC3E}">
        <p14:creationId xmlns:p14="http://schemas.microsoft.com/office/powerpoint/2010/main" val="3773668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15E287-C97B-440A-BBF5-0679F9AF94CD}"/>
              </a:ext>
            </a:extLst>
          </p:cNvPr>
          <p:cNvSpPr/>
          <p:nvPr/>
        </p:nvSpPr>
        <p:spPr>
          <a:xfrm>
            <a:off x="0" y="5428741"/>
            <a:ext cx="9144000" cy="13890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455209" y="217299"/>
            <a:ext cx="8228707" cy="6575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The Semantic Gap</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68121" y="853431"/>
            <a:ext cx="8458200" cy="4534092"/>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Instruments, devices, and sensors encode data in formats that are optimized for efficient capture, storage, decoding, or other processing</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The representation of the object is opaque and can't be (easily) processed to understand what the object "means"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There is a semantic gap between the descriptions that people assign and those that can be assigned by automated mechanisms or that are otherwise built into the storage format</a:t>
            </a:r>
          </a:p>
        </p:txBody>
      </p:sp>
      <p:sp>
        <p:nvSpPr>
          <p:cNvPr id="2" name="TextBox 1">
            <a:extLst>
              <a:ext uri="{FF2B5EF4-FFF2-40B4-BE49-F238E27FC236}">
                <a16:creationId xmlns:a16="http://schemas.microsoft.com/office/drawing/2014/main" id="{CE14BE93-0174-475A-BBA5-5CECA6187FAB}"/>
              </a:ext>
            </a:extLst>
          </p:cNvPr>
          <p:cNvSpPr txBox="1"/>
          <p:nvPr/>
        </p:nvSpPr>
        <p:spPr>
          <a:xfrm>
            <a:off x="284633" y="5430780"/>
            <a:ext cx="8763000" cy="1384995"/>
          </a:xfrm>
          <a:prstGeom prst="rect">
            <a:avLst/>
          </a:prstGeom>
          <a:noFill/>
        </p:spPr>
        <p:txBody>
          <a:bodyPr wrap="square" rtlCol="0">
            <a:spAutoFit/>
          </a:bodyPr>
          <a:lstStyle/>
          <a:p>
            <a:r>
              <a:rPr lang="en-US" sz="2800" b="1" i="1" dirty="0">
                <a:solidFill>
                  <a:srgbClr val="FF0000"/>
                </a:solidFill>
              </a:rPr>
              <a:t>STOP AND THINK: What kinds of data can be captured? What are some examples of resource descriptions assigned by technologies?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1158"/>
            <a:ext cx="8229600" cy="1143000"/>
          </a:xfrm>
        </p:spPr>
        <p:txBody>
          <a:bodyPr>
            <a:normAutofit/>
          </a:bodyPr>
          <a:lstStyle/>
          <a:p>
            <a:r>
              <a:rPr lang="en-US" dirty="0"/>
              <a:t>Luminosity Histogram (for people)</a:t>
            </a:r>
          </a:p>
        </p:txBody>
      </p:sp>
      <p:pic>
        <p:nvPicPr>
          <p:cNvPr id="4" name="Content Placeholder 3"/>
          <p:cNvPicPr>
            <a:picLocks noGrp="1" noChangeAspect="1"/>
          </p:cNvPicPr>
          <p:nvPr>
            <p:ph idx="1"/>
          </p:nvPr>
        </p:nvPicPr>
        <p:blipFill>
          <a:blip r:embed="rId3"/>
          <a:stretch>
            <a:fillRect/>
          </a:stretch>
        </p:blipFill>
        <p:spPr>
          <a:xfrm>
            <a:off x="1104900" y="1295401"/>
            <a:ext cx="7097872" cy="5246858"/>
          </a:xfrm>
          <a:prstGeom prst="rect">
            <a:avLst/>
          </a:prstGeom>
        </p:spPr>
      </p:pic>
    </p:spTree>
    <p:extLst>
      <p:ext uri="{BB962C8B-B14F-4D97-AF65-F5344CB8AC3E}">
        <p14:creationId xmlns:p14="http://schemas.microsoft.com/office/powerpoint/2010/main" val="467653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1158"/>
            <a:ext cx="8229600" cy="1143000"/>
          </a:xfrm>
        </p:spPr>
        <p:txBody>
          <a:bodyPr/>
          <a:lstStyle/>
          <a:p>
            <a:r>
              <a:rPr lang="en-US" dirty="0"/>
              <a:t>Color Histogram (for people)</a:t>
            </a:r>
          </a:p>
        </p:txBody>
      </p:sp>
      <p:pic>
        <p:nvPicPr>
          <p:cNvPr id="3" name="Picture 2"/>
          <p:cNvPicPr>
            <a:picLocks noChangeAspect="1"/>
          </p:cNvPicPr>
          <p:nvPr/>
        </p:nvPicPr>
        <p:blipFill>
          <a:blip r:embed="rId3"/>
          <a:stretch>
            <a:fillRect/>
          </a:stretch>
        </p:blipFill>
        <p:spPr>
          <a:xfrm>
            <a:off x="685800" y="1143000"/>
            <a:ext cx="7393647" cy="5598047"/>
          </a:xfrm>
          <a:prstGeom prst="rect">
            <a:avLst/>
          </a:prstGeom>
        </p:spPr>
      </p:pic>
    </p:spTree>
    <p:extLst>
      <p:ext uri="{BB962C8B-B14F-4D97-AF65-F5344CB8AC3E}">
        <p14:creationId xmlns:p14="http://schemas.microsoft.com/office/powerpoint/2010/main" val="255957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dirty="0"/>
              <a:t>What’s this Picture About?</a:t>
            </a:r>
          </a:p>
        </p:txBody>
      </p:sp>
      <p:pic>
        <p:nvPicPr>
          <p:cNvPr id="3" name="Picture 2" descr="DublinCore.JPG"/>
          <p:cNvPicPr>
            <a:picLocks noChangeAspect="1"/>
          </p:cNvPicPr>
          <p:nvPr/>
        </p:nvPicPr>
        <p:blipFill>
          <a:blip r:embed="rId3" cstate="print"/>
          <a:stretch>
            <a:fillRect/>
          </a:stretch>
        </p:blipFill>
        <p:spPr>
          <a:xfrm>
            <a:off x="469947" y="1066800"/>
            <a:ext cx="8064453" cy="547812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99ED3-447D-46E5-8B86-21C7B50205BF}"/>
              </a:ext>
            </a:extLst>
          </p:cNvPr>
          <p:cNvSpPr/>
          <p:nvPr/>
        </p:nvSpPr>
        <p:spPr>
          <a:xfrm>
            <a:off x="304800" y="274638"/>
            <a:ext cx="8610600" cy="6126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b="1" dirty="0">
                <a:solidFill>
                  <a:srgbClr val="FF0000"/>
                </a:solidFill>
              </a:rPr>
              <a:t>STOP AND THINK:  </a:t>
            </a:r>
            <a:br>
              <a:rPr lang="en-US" b="1" dirty="0">
                <a:solidFill>
                  <a:srgbClr val="FF0000"/>
                </a:solidFill>
              </a:rPr>
            </a:br>
            <a:r>
              <a:rPr lang="en-US" b="1" dirty="0">
                <a:solidFill>
                  <a:srgbClr val="FF0000"/>
                </a:solidFill>
              </a:rPr>
              <a:t>Smart Photo Processing?</a:t>
            </a:r>
          </a:p>
        </p:txBody>
      </p:sp>
      <p:sp>
        <p:nvSpPr>
          <p:cNvPr id="3" name="Content Placeholder 2"/>
          <p:cNvSpPr>
            <a:spLocks noGrp="1"/>
          </p:cNvSpPr>
          <p:nvPr>
            <p:ph idx="1"/>
          </p:nvPr>
        </p:nvSpPr>
        <p:spPr>
          <a:xfrm>
            <a:off x="457200" y="1295400"/>
            <a:ext cx="8229600" cy="4525963"/>
          </a:xfrm>
        </p:spPr>
        <p:txBody>
          <a:bodyPr>
            <a:normAutofit lnSpcReduction="10000"/>
          </a:bodyPr>
          <a:lstStyle/>
          <a:p>
            <a:endParaRPr lang="en-US" dirty="0">
              <a:latin typeface="UC Berkeley OS Sign"/>
              <a:cs typeface="Arial" pitchFamily="34" charset="0"/>
              <a:sym typeface="Arial" pitchFamily="34" charset="0"/>
            </a:endParaRPr>
          </a:p>
          <a:p>
            <a:r>
              <a:rPr lang="en-US" sz="3200" dirty="0">
                <a:latin typeface="UC Berkeley OS Sign"/>
                <a:cs typeface="Arial" pitchFamily="34" charset="0"/>
                <a:sym typeface="Arial" pitchFamily="34" charset="0"/>
              </a:rPr>
              <a:t>Modern digital cameras (dedicated devices or on cell phones</a:t>
            </a:r>
            <a:r>
              <a:rPr lang="en-US" dirty="0">
                <a:latin typeface="UC Berkeley OS Sign"/>
                <a:cs typeface="Arial" pitchFamily="34" charset="0"/>
                <a:sym typeface="Arial" pitchFamily="34" charset="0"/>
              </a:rPr>
              <a:t>) and photo-processing apps like Photoshop use these histograms to enhance photos</a:t>
            </a:r>
          </a:p>
          <a:p>
            <a:r>
              <a:rPr lang="en-US" sz="3200" dirty="0">
                <a:latin typeface="UC Berkeley OS Sign"/>
                <a:cs typeface="Arial" pitchFamily="34" charset="0"/>
                <a:sym typeface="Arial" pitchFamily="34" charset="0"/>
              </a:rPr>
              <a:t>But if the camera does this automatically, </a:t>
            </a:r>
            <a:r>
              <a:rPr lang="en-US" dirty="0">
                <a:latin typeface="UC Berkeley OS Sign"/>
                <a:cs typeface="Arial" pitchFamily="34" charset="0"/>
                <a:sym typeface="Arial" pitchFamily="34" charset="0"/>
              </a:rPr>
              <a:t>you need to disable these capabilities sometimes to take photos that capture a scene as you perceive it</a:t>
            </a:r>
          </a:p>
          <a:p>
            <a:pPr marL="0" indent="0">
              <a:buNone/>
            </a:pPr>
            <a:endParaRPr lang="en-US" sz="3200" dirty="0">
              <a:latin typeface="UC Berkeley OS Sign"/>
              <a:cs typeface="Arial" pitchFamily="34" charset="0"/>
              <a:sym typeface="Arial" pitchFamily="34" charset="0"/>
            </a:endParaRPr>
          </a:p>
          <a:p>
            <a:endParaRPr lang="en-US" dirty="0">
              <a:latin typeface="UC Berkeley OS Sign"/>
              <a:cs typeface="Arial" pitchFamily="34" charset="0"/>
              <a:sym typeface="Arial" pitchFamily="34" charset="0"/>
            </a:endParaRPr>
          </a:p>
          <a:p>
            <a:endParaRPr lang="en-US" dirty="0"/>
          </a:p>
        </p:txBody>
      </p:sp>
    </p:spTree>
    <p:extLst>
      <p:ext uri="{BB962C8B-B14F-4D97-AF65-F5344CB8AC3E}">
        <p14:creationId xmlns:p14="http://schemas.microsoft.com/office/powerpoint/2010/main" val="4150762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003" y="-44970"/>
            <a:ext cx="5026819" cy="1143000"/>
          </a:xfrm>
        </p:spPr>
        <p:txBody>
          <a:bodyPr>
            <a:normAutofit/>
          </a:bodyPr>
          <a:lstStyle/>
          <a:p>
            <a:r>
              <a:rPr lang="en-US" dirty="0" err="1"/>
              <a:t>Spectogram</a:t>
            </a:r>
            <a:r>
              <a:rPr lang="en-US" dirty="0"/>
              <a:t> </a:t>
            </a:r>
          </a:p>
        </p:txBody>
      </p:sp>
      <p:sp>
        <p:nvSpPr>
          <p:cNvPr id="3" name="Rectangle 2"/>
          <p:cNvSpPr/>
          <p:nvPr/>
        </p:nvSpPr>
        <p:spPr>
          <a:xfrm>
            <a:off x="304800" y="1676400"/>
            <a:ext cx="2362200" cy="3970318"/>
          </a:xfrm>
          <a:prstGeom prst="rect">
            <a:avLst/>
          </a:prstGeom>
        </p:spPr>
        <p:txBody>
          <a:bodyPr wrap="square">
            <a:spAutoFit/>
          </a:bodyPr>
          <a:lstStyle/>
          <a:p>
            <a:r>
              <a:rPr lang="en-US" sz="2800" dirty="0"/>
              <a:t>A visual representation</a:t>
            </a:r>
            <a:br>
              <a:rPr lang="en-US" sz="2800" dirty="0"/>
            </a:br>
            <a:r>
              <a:rPr lang="en-US" sz="2800" dirty="0"/>
              <a:t> of the frequency spectrum of an auditory signal as it varies  with time</a:t>
            </a:r>
          </a:p>
        </p:txBody>
      </p:sp>
      <p:sp>
        <p:nvSpPr>
          <p:cNvPr id="7" name="TextBox 6"/>
          <p:cNvSpPr txBox="1"/>
          <p:nvPr/>
        </p:nvSpPr>
        <p:spPr>
          <a:xfrm>
            <a:off x="3657600" y="6353331"/>
            <a:ext cx="8384381" cy="369332"/>
          </a:xfrm>
          <a:prstGeom prst="rect">
            <a:avLst/>
          </a:prstGeom>
          <a:noFill/>
        </p:spPr>
        <p:txBody>
          <a:bodyPr wrap="square" rtlCol="0">
            <a:spAutoFit/>
          </a:bodyPr>
          <a:lstStyle/>
          <a:p>
            <a:r>
              <a:rPr lang="en-US" dirty="0">
                <a:hlinkClick r:id="rId3"/>
              </a:rPr>
              <a:t>https://academo.org/demos/spectrum-analyzer/</a:t>
            </a:r>
            <a:endParaRPr lang="en-US" dirty="0"/>
          </a:p>
        </p:txBody>
      </p:sp>
      <p:pic>
        <p:nvPicPr>
          <p:cNvPr id="8" name="Picture 7"/>
          <p:cNvPicPr>
            <a:picLocks noChangeAspect="1"/>
          </p:cNvPicPr>
          <p:nvPr/>
        </p:nvPicPr>
        <p:blipFill>
          <a:blip r:embed="rId4"/>
          <a:stretch>
            <a:fillRect/>
          </a:stretch>
        </p:blipFill>
        <p:spPr>
          <a:xfrm>
            <a:off x="2877434" y="943259"/>
            <a:ext cx="6073135" cy="5376075"/>
          </a:xfrm>
          <a:prstGeom prst="rect">
            <a:avLst/>
          </a:prstGeom>
        </p:spPr>
      </p:pic>
    </p:spTree>
    <p:extLst>
      <p:ext uri="{BB962C8B-B14F-4D97-AF65-F5344CB8AC3E}">
        <p14:creationId xmlns:p14="http://schemas.microsoft.com/office/powerpoint/2010/main" val="2478767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B6C45B-C3B8-4FC9-842C-E76EFE3088FF}"/>
              </a:ext>
            </a:extLst>
          </p:cNvPr>
          <p:cNvSpPr>
            <a:spLocks noGrp="1"/>
          </p:cNvSpPr>
          <p:nvPr>
            <p:ph type="title"/>
          </p:nvPr>
        </p:nvSpPr>
        <p:spPr>
          <a:xfrm>
            <a:off x="417399" y="643467"/>
            <a:ext cx="8408193" cy="744836"/>
          </a:xfrm>
        </p:spPr>
        <p:txBody>
          <a:bodyPr>
            <a:normAutofit/>
          </a:bodyPr>
          <a:lstStyle/>
          <a:p>
            <a:r>
              <a:rPr lang="en-US" sz="2800" dirty="0">
                <a:solidFill>
                  <a:schemeClr val="bg1"/>
                </a:solidFill>
              </a:rPr>
              <a:t>Dr. Bob – Did You Remember to Start Recording?</a:t>
            </a:r>
          </a:p>
        </p:txBody>
      </p:sp>
      <p:pic>
        <p:nvPicPr>
          <p:cNvPr id="3" name="Picture 2" descr="Graphical user interface, website&#10;&#10;Description automatically generated">
            <a:extLst>
              <a:ext uri="{FF2B5EF4-FFF2-40B4-BE49-F238E27FC236}">
                <a16:creationId xmlns:a16="http://schemas.microsoft.com/office/drawing/2014/main" id="{B660B2C8-BB64-40CC-B73C-7AA20E1E3FC3}"/>
              </a:ext>
            </a:extLst>
          </p:cNvPr>
          <p:cNvPicPr>
            <a:picLocks noChangeAspect="1"/>
          </p:cNvPicPr>
          <p:nvPr/>
        </p:nvPicPr>
        <p:blipFill>
          <a:blip r:embed="rId2"/>
          <a:stretch>
            <a:fillRect/>
          </a:stretch>
        </p:blipFill>
        <p:spPr>
          <a:xfrm>
            <a:off x="482600" y="2231946"/>
            <a:ext cx="8178799" cy="3280761"/>
          </a:xfrm>
          <a:prstGeom prst="rect">
            <a:avLst/>
          </a:prstGeom>
        </p:spPr>
      </p:pic>
    </p:spTree>
    <p:extLst>
      <p:ext uri="{BB962C8B-B14F-4D97-AF65-F5344CB8AC3E}">
        <p14:creationId xmlns:p14="http://schemas.microsoft.com/office/powerpoint/2010/main" val="348100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dirty="0"/>
              <a:t>Name That Tune</a:t>
            </a:r>
          </a:p>
        </p:txBody>
      </p:sp>
      <p:pic>
        <p:nvPicPr>
          <p:cNvPr id="3" name="Picture 2" descr="DublinCore.JPG"/>
          <p:cNvPicPr>
            <a:picLocks noChangeAspect="1"/>
          </p:cNvPicPr>
          <p:nvPr/>
        </p:nvPicPr>
        <p:blipFill>
          <a:blip r:embed="rId3" cstate="print"/>
          <a:stretch>
            <a:fillRect/>
          </a:stretch>
        </p:blipFill>
        <p:spPr>
          <a:xfrm>
            <a:off x="469947" y="1570828"/>
            <a:ext cx="8064453" cy="447006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99ED3-447D-46E5-8B86-21C7B50205BF}"/>
              </a:ext>
            </a:extLst>
          </p:cNvPr>
          <p:cNvSpPr/>
          <p:nvPr/>
        </p:nvSpPr>
        <p:spPr>
          <a:xfrm>
            <a:off x="304800" y="274638"/>
            <a:ext cx="8610600" cy="6126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solidFill>
                  <a:srgbClr val="FF0000"/>
                </a:solidFill>
              </a:rPr>
              <a:t>Stop and Think</a:t>
            </a:r>
          </a:p>
        </p:txBody>
      </p:sp>
      <p:sp>
        <p:nvSpPr>
          <p:cNvPr id="3" name="Content Placeholder 2"/>
          <p:cNvSpPr>
            <a:spLocks noGrp="1"/>
          </p:cNvSpPr>
          <p:nvPr>
            <p:ph idx="1"/>
          </p:nvPr>
        </p:nvSpPr>
        <p:spPr>
          <a:xfrm>
            <a:off x="454503" y="1752600"/>
            <a:ext cx="8229600" cy="2286000"/>
          </a:xfrm>
        </p:spPr>
        <p:txBody>
          <a:bodyPr>
            <a:normAutofit/>
          </a:bodyPr>
          <a:lstStyle/>
          <a:p>
            <a:r>
              <a:rPr lang="en-US" sz="3600" dirty="0"/>
              <a:t>Is the Semantic Gap between a technological representation and its meaning a new problem?</a:t>
            </a:r>
          </a:p>
        </p:txBody>
      </p:sp>
    </p:spTree>
    <p:extLst>
      <p:ext uri="{BB962C8B-B14F-4D97-AF65-F5344CB8AC3E}">
        <p14:creationId xmlns:p14="http://schemas.microsoft.com/office/powerpoint/2010/main" val="715069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646" y="-1524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Are these New Problems?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533400"/>
            <a:ext cx="7696200" cy="5540650"/>
          </a:xfrm>
          <a:prstGeom prst="rect">
            <a:avLst/>
          </a:prstGeom>
          <a:noFill/>
          <a:ln w="9525">
            <a:noFill/>
            <a:miter lim="800000"/>
            <a:headEnd/>
            <a:tailEnd/>
          </a:ln>
        </p:spPr>
        <p:txBody>
          <a:bodyPr wrap="square" lIns="64291" tIns="32146" rIns="64291" bIns="32146">
            <a:spAutoFit/>
          </a:bodyPr>
          <a:lstStyle/>
          <a:p>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Museums face some of the same or similar problems in describing art works and artifacts:</a:t>
            </a:r>
          </a:p>
          <a:p>
            <a:pPr marL="800100" lvl="2"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There may be many artifacts that represent the same "work" - this is like the "sensory" gap</a:t>
            </a:r>
          </a:p>
          <a:p>
            <a:pPr marL="800100" lvl="2" indent="-342900" eaLnBrk="0" fontAlgn="base" hangingPunct="0">
              <a:lnSpc>
                <a:spcPct val="93000"/>
              </a:lnSpc>
              <a:spcBef>
                <a:spcPts val="1800"/>
              </a:spcBef>
              <a:spcAft>
                <a:spcPct val="0"/>
              </a:spcAft>
              <a:buFont typeface="Arial" pitchFamily="34" charset="0"/>
              <a:buChar char="•"/>
            </a:pPr>
            <a:r>
              <a:rPr lang="en-US" sz="3200" i="1" dirty="0">
                <a:solidFill>
                  <a:srgbClr val="FF0000"/>
                </a:solidFill>
                <a:latin typeface="UC Berkeley OS Sign"/>
                <a:cs typeface="Arial" pitchFamily="34" charset="0"/>
                <a:sym typeface="Arial" pitchFamily="34" charset="0"/>
              </a:rPr>
              <a:t>Which skeleton best represents a dinosaur species? </a:t>
            </a:r>
          </a:p>
          <a:p>
            <a:pPr marL="800100" lvl="2" indent="-342900" eaLnBrk="0" fontAlgn="base" hangingPunct="0">
              <a:lnSpc>
                <a:spcPct val="93000"/>
              </a:lnSpc>
              <a:spcBef>
                <a:spcPts val="1800"/>
              </a:spcBef>
              <a:spcAft>
                <a:spcPct val="0"/>
              </a:spcAft>
              <a:buFont typeface="Arial" pitchFamily="34" charset="0"/>
              <a:buChar char="•"/>
            </a:pPr>
            <a:r>
              <a:rPr lang="en-US" sz="3200" i="1" dirty="0">
                <a:solidFill>
                  <a:srgbClr val="FF0000"/>
                </a:solidFill>
                <a:latin typeface="UC Berkeley OS Sign"/>
                <a:cs typeface="Arial" pitchFamily="34" charset="0"/>
                <a:sym typeface="Arial" pitchFamily="34" charset="0"/>
              </a:rPr>
              <a:t>Which pose of the skeleton is best?</a:t>
            </a:r>
            <a:endParaRPr lang="en-US" sz="32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18058310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066800" y="30555"/>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Are these New Problems?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066800"/>
            <a:ext cx="7696200" cy="4163093"/>
          </a:xfrm>
          <a:prstGeom prst="rect">
            <a:avLst/>
          </a:prstGeom>
          <a:noFill/>
          <a:ln w="9525">
            <a:noFill/>
            <a:miter lim="800000"/>
            <a:headEnd/>
            <a:tailEnd/>
          </a:ln>
        </p:spPr>
        <p:txBody>
          <a:bodyPr wrap="square" lIns="64291" tIns="32146" rIns="64291" bIns="32146">
            <a:spAutoFit/>
          </a:bodyPr>
          <a:lstStyle/>
          <a:p>
            <a:endParaRPr lang="en-US" sz="2800" dirty="0"/>
          </a:p>
          <a:p>
            <a:pPr marL="800100" lvl="2" indent="-342900" eaLnBrk="0" fontAlgn="base" hangingPunct="0">
              <a:lnSpc>
                <a:spcPct val="93000"/>
              </a:lnSpc>
              <a:spcBef>
                <a:spcPts val="1800"/>
              </a:spcBef>
              <a:spcAft>
                <a:spcPct val="0"/>
              </a:spcAft>
              <a:buFont typeface="Arial" pitchFamily="34" charset="0"/>
              <a:buChar char="•"/>
            </a:pPr>
            <a:r>
              <a:rPr lang="en-US" sz="3200" i="1" dirty="0">
                <a:solidFill>
                  <a:srgbClr val="FF0000"/>
                </a:solidFill>
                <a:latin typeface="UC Berkeley OS Sign"/>
                <a:cs typeface="Arial" pitchFamily="34" charset="0"/>
                <a:sym typeface="Arial" pitchFamily="34" charset="0"/>
              </a:rPr>
              <a:t>(and btw … museums have been around a long time; oldest one was established around 2500 years ago)</a:t>
            </a:r>
          </a:p>
          <a:p>
            <a:pPr marL="800100" lvl="2"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The materials or medium in which the artifact is embodied don't convey semantics "on their surface" - this is the semantic gap</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B0D1-CBC4-4120-9FD6-FCDAA184AADC}"/>
              </a:ext>
            </a:extLst>
          </p:cNvPr>
          <p:cNvSpPr>
            <a:spLocks noGrp="1"/>
          </p:cNvSpPr>
          <p:nvPr>
            <p:ph type="title"/>
          </p:nvPr>
        </p:nvSpPr>
        <p:spPr>
          <a:xfrm>
            <a:off x="4765539" y="261151"/>
            <a:ext cx="3768861" cy="1143000"/>
          </a:xfrm>
        </p:spPr>
        <p:txBody>
          <a:bodyPr>
            <a:normAutofit fontScale="90000"/>
          </a:bodyPr>
          <a:lstStyle/>
          <a:p>
            <a:r>
              <a:rPr lang="en-US" b="1" dirty="0"/>
              <a:t>What Do I Mean?</a:t>
            </a:r>
          </a:p>
        </p:txBody>
      </p:sp>
      <p:pic>
        <p:nvPicPr>
          <p:cNvPr id="6" name="Content Placeholder 5">
            <a:extLst>
              <a:ext uri="{FF2B5EF4-FFF2-40B4-BE49-F238E27FC236}">
                <a16:creationId xmlns:a16="http://schemas.microsoft.com/office/drawing/2014/main" id="{92BFE31C-0D7B-4916-B9DD-71112686D75C}"/>
              </a:ext>
            </a:extLst>
          </p:cNvPr>
          <p:cNvPicPr>
            <a:picLocks noGrp="1" noChangeAspect="1"/>
          </p:cNvPicPr>
          <p:nvPr>
            <p:ph sz="half" idx="1"/>
          </p:nvPr>
        </p:nvPicPr>
        <p:blipFill>
          <a:blip r:embed="rId3"/>
          <a:stretch>
            <a:fillRect/>
          </a:stretch>
        </p:blipFill>
        <p:spPr>
          <a:xfrm>
            <a:off x="228600" y="832651"/>
            <a:ext cx="4038600" cy="3059545"/>
          </a:xfrm>
        </p:spPr>
      </p:pic>
      <p:pic>
        <p:nvPicPr>
          <p:cNvPr id="8" name="Content Placeholder 7">
            <a:extLst>
              <a:ext uri="{FF2B5EF4-FFF2-40B4-BE49-F238E27FC236}">
                <a16:creationId xmlns:a16="http://schemas.microsoft.com/office/drawing/2014/main" id="{81E57F55-1083-44B1-8A72-272B2D7AB9CE}"/>
              </a:ext>
            </a:extLst>
          </p:cNvPr>
          <p:cNvPicPr>
            <a:picLocks noGrp="1" noChangeAspect="1"/>
          </p:cNvPicPr>
          <p:nvPr>
            <p:ph sz="half" idx="2"/>
          </p:nvPr>
        </p:nvPicPr>
        <p:blipFill>
          <a:blip r:embed="rId4"/>
          <a:stretch>
            <a:fillRect/>
          </a:stretch>
        </p:blipFill>
        <p:spPr>
          <a:xfrm>
            <a:off x="304800" y="4114800"/>
            <a:ext cx="4038600" cy="2616557"/>
          </a:xfrm>
        </p:spPr>
      </p:pic>
      <p:pic>
        <p:nvPicPr>
          <p:cNvPr id="9" name="Picture 8">
            <a:extLst>
              <a:ext uri="{FF2B5EF4-FFF2-40B4-BE49-F238E27FC236}">
                <a16:creationId xmlns:a16="http://schemas.microsoft.com/office/drawing/2014/main" id="{621B6CE3-FEC8-4113-B019-F3AE5D02605A}"/>
              </a:ext>
            </a:extLst>
          </p:cNvPr>
          <p:cNvPicPr>
            <a:picLocks noChangeAspect="1"/>
          </p:cNvPicPr>
          <p:nvPr/>
        </p:nvPicPr>
        <p:blipFill>
          <a:blip r:embed="rId5"/>
          <a:stretch>
            <a:fillRect/>
          </a:stretch>
        </p:blipFill>
        <p:spPr>
          <a:xfrm>
            <a:off x="4765539" y="1702157"/>
            <a:ext cx="3714328" cy="5029200"/>
          </a:xfrm>
          <a:prstGeom prst="rect">
            <a:avLst/>
          </a:prstGeom>
        </p:spPr>
      </p:pic>
    </p:spTree>
    <p:extLst>
      <p:ext uri="{BB962C8B-B14F-4D97-AF65-F5344CB8AC3E}">
        <p14:creationId xmlns:p14="http://schemas.microsoft.com/office/powerpoint/2010/main" val="2882302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dirty="0"/>
              <a:t>Name That Tune</a:t>
            </a:r>
          </a:p>
        </p:txBody>
      </p:sp>
      <p:pic>
        <p:nvPicPr>
          <p:cNvPr id="3" name="Picture 2" descr="DublinCore.JPG"/>
          <p:cNvPicPr>
            <a:picLocks noChangeAspect="1"/>
          </p:cNvPicPr>
          <p:nvPr/>
        </p:nvPicPr>
        <p:blipFill>
          <a:blip r:embed="rId3" cstate="print"/>
          <a:stretch>
            <a:fillRect/>
          </a:stretch>
        </p:blipFill>
        <p:spPr>
          <a:xfrm>
            <a:off x="1143000" y="1295400"/>
            <a:ext cx="7489090" cy="49740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990600"/>
            <a:ext cx="4648200" cy="1143000"/>
          </a:xfrm>
        </p:spPr>
        <p:txBody>
          <a:bodyPr>
            <a:normAutofit fontScale="90000"/>
          </a:bodyPr>
          <a:lstStyle/>
          <a:p>
            <a:r>
              <a:rPr lang="en-US" b="1" dirty="0"/>
              <a:t>Music Box Controlled by </a:t>
            </a:r>
            <a:br>
              <a:rPr lang="en-US" b="1" dirty="0"/>
            </a:br>
            <a:r>
              <a:rPr lang="en-US" b="1" dirty="0"/>
              <a:t>Spoked Cylinder</a:t>
            </a:r>
            <a:br>
              <a:rPr lang="en-US" b="1" dirty="0"/>
            </a:br>
            <a:r>
              <a:rPr lang="en-US" sz="2700" b="1" dirty="0"/>
              <a:t>(early 19</a:t>
            </a:r>
            <a:r>
              <a:rPr lang="en-US" sz="2700" b="1" baseline="30000" dirty="0"/>
              <a:t>th</a:t>
            </a:r>
            <a:r>
              <a:rPr lang="en-US" sz="2700" b="1" dirty="0"/>
              <a:t> century)</a:t>
            </a:r>
            <a:br>
              <a:rPr lang="en-US" sz="2700" b="1" dirty="0"/>
            </a:br>
            <a:endParaRPr lang="en-US" sz="2700" b="1" dirty="0"/>
          </a:p>
        </p:txBody>
      </p:sp>
      <p:sp>
        <p:nvSpPr>
          <p:cNvPr id="4" name="TextBox 3">
            <a:extLst>
              <a:ext uri="{FF2B5EF4-FFF2-40B4-BE49-F238E27FC236}">
                <a16:creationId xmlns:a16="http://schemas.microsoft.com/office/drawing/2014/main" id="{9664871A-AD96-4739-826C-0887E1EA151D}"/>
              </a:ext>
            </a:extLst>
          </p:cNvPr>
          <p:cNvSpPr txBox="1"/>
          <p:nvPr/>
        </p:nvSpPr>
        <p:spPr>
          <a:xfrm>
            <a:off x="5105400" y="2743200"/>
            <a:ext cx="3505200"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dirty="0">
                <a:hlinkClick r:id="rId3"/>
              </a:rPr>
              <a:t>Musée des arts et métiers</a:t>
            </a:r>
            <a:r>
              <a:rPr lang="fr-FR" sz="3200" dirty="0"/>
              <a:t>, Paris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3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3200" dirty="0"/>
              <a:t>Oldest science / industrial design </a:t>
            </a:r>
            <a:r>
              <a:rPr lang="fr-FR" sz="3200" dirty="0" err="1"/>
              <a:t>museum</a:t>
            </a:r>
            <a:r>
              <a:rPr lang="fr-FR" sz="3200" dirty="0"/>
              <a:t> in Europe, established 1794</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3200" dirty="0"/>
          </a:p>
        </p:txBody>
      </p:sp>
      <p:pic>
        <p:nvPicPr>
          <p:cNvPr id="6" name="Picture 5">
            <a:extLst>
              <a:ext uri="{FF2B5EF4-FFF2-40B4-BE49-F238E27FC236}">
                <a16:creationId xmlns:a16="http://schemas.microsoft.com/office/drawing/2014/main" id="{2BADBA29-6EEF-4ED6-AAA2-541FC25E3334}"/>
              </a:ext>
            </a:extLst>
          </p:cNvPr>
          <p:cNvPicPr>
            <a:picLocks noChangeAspect="1"/>
          </p:cNvPicPr>
          <p:nvPr/>
        </p:nvPicPr>
        <p:blipFill>
          <a:blip r:embed="rId4"/>
          <a:stretch>
            <a:fillRect/>
          </a:stretch>
        </p:blipFill>
        <p:spPr>
          <a:xfrm>
            <a:off x="457200" y="106006"/>
            <a:ext cx="4276725" cy="64865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25464" y="-46494"/>
            <a:ext cx="8284243" cy="1237492"/>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Some Problems May Be New</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25464" y="1292784"/>
            <a:ext cx="8515355" cy="5052952"/>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The temporal structure of music and video mandates new descriptive vocabulary and new ways to identify meaningful components </a:t>
            </a:r>
          </a:p>
          <a:p>
            <a:pPr marL="800100" lvl="1" indent="-342900" eaLnBrk="0" fontAlgn="base" hangingPunct="0">
              <a:lnSpc>
                <a:spcPct val="93000"/>
              </a:lnSpc>
              <a:spcBef>
                <a:spcPts val="1800"/>
              </a:spcBef>
              <a:spcAft>
                <a:spcPct val="0"/>
              </a:spcAft>
              <a:buFont typeface="Arial" pitchFamily="34" charset="0"/>
              <a:buChar char="•"/>
            </a:pPr>
            <a:r>
              <a:rPr lang="en-US" sz="2800" i="1" dirty="0">
                <a:solidFill>
                  <a:srgbClr val="FF0000"/>
                </a:solidFill>
                <a:latin typeface="UC Berkeley OS Sign"/>
                <a:cs typeface="Arial" pitchFamily="34" charset="0"/>
                <a:sym typeface="Arial" pitchFamily="34" charset="0"/>
              </a:rPr>
              <a:t>What does “temporal structure” mean?</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Music and video meet emotional/psychological needs that are more complex than those for “text documents" - so the descriptions of the latter must be able to address these needs</a:t>
            </a:r>
          </a:p>
          <a:p>
            <a:pPr marL="800100" lvl="1" indent="-342900" eaLnBrk="0" fontAlgn="base" hangingPunct="0">
              <a:lnSpc>
                <a:spcPct val="93000"/>
              </a:lnSpc>
              <a:spcBef>
                <a:spcPts val="1800"/>
              </a:spcBef>
              <a:spcAft>
                <a:spcPct val="0"/>
              </a:spcAft>
              <a:buFont typeface="Arial" pitchFamily="34" charset="0"/>
              <a:buChar char="•"/>
            </a:pPr>
            <a:r>
              <a:rPr lang="en-US" sz="2800" i="1" dirty="0">
                <a:solidFill>
                  <a:srgbClr val="FF0000"/>
                </a:solidFill>
                <a:latin typeface="UC Berkeley OS Sign"/>
                <a:cs typeface="Arial" pitchFamily="34" charset="0"/>
                <a:sym typeface="Arial" pitchFamily="34" charset="0"/>
              </a:rPr>
              <a:t>Why do people access or retrieve music and video?</a:t>
            </a:r>
          </a:p>
          <a:p>
            <a:pPr marL="342900" indent="-342900" eaLnBrk="0" fontAlgn="base" hangingPunct="0">
              <a:lnSpc>
                <a:spcPct val="93000"/>
              </a:lnSpc>
              <a:spcBef>
                <a:spcPts val="1800"/>
              </a:spcBef>
              <a:spcAft>
                <a:spcPct val="0"/>
              </a:spcAft>
              <a:buFont typeface="Arial" pitchFamily="34" charset="0"/>
              <a:buChar char="•"/>
            </a:pPr>
            <a:endParaRPr lang="en-US" sz="3200"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49978" y="25680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Bridging the Semantic Gap, or Not?  </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93022" y="1265738"/>
            <a:ext cx="8001000" cy="5510898"/>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Bridging the semantic gap means extracting features from non-text content to infer semantic-level descriptions from them, even if those features are not interpretable</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An </a:t>
            </a:r>
            <a:r>
              <a:rPr lang="en-US" sz="2400" dirty="0">
                <a:solidFill>
                  <a:srgbClr val="FF0000"/>
                </a:solidFill>
                <a:latin typeface="UC Berkeley OS Sign"/>
                <a:cs typeface="Arial" pitchFamily="34" charset="0"/>
                <a:sym typeface="Arial" pitchFamily="34" charset="0"/>
              </a:rPr>
              <a:t>image signature  </a:t>
            </a:r>
            <a:r>
              <a:rPr lang="en-US" sz="2400" dirty="0">
                <a:latin typeface="UC Berkeley OS Sign"/>
                <a:cs typeface="Arial" pitchFamily="34" charset="0"/>
                <a:sym typeface="Arial" pitchFamily="34" charset="0"/>
              </a:rPr>
              <a:t>can be extracted from low-level features like color, shape, texture, and luminosity, and images are classified by computing the similarity between signatures</a:t>
            </a:r>
          </a:p>
          <a:p>
            <a:pPr marL="342900" indent="-342900" eaLnBrk="0" fontAlgn="base" hangingPunct="0">
              <a:lnSpc>
                <a:spcPct val="93000"/>
              </a:lnSpc>
              <a:spcBef>
                <a:spcPts val="1800"/>
              </a:spcBef>
              <a:spcAft>
                <a:spcPct val="0"/>
              </a:spcAft>
              <a:buFont typeface="Arial" pitchFamily="34" charset="0"/>
              <a:buChar char="•"/>
            </a:pPr>
            <a:r>
              <a:rPr lang="en-US" sz="2400" dirty="0">
                <a:solidFill>
                  <a:srgbClr val="FF0000"/>
                </a:solidFill>
                <a:latin typeface="UC Berkeley OS Sign"/>
                <a:cs typeface="Arial" pitchFamily="34" charset="0"/>
                <a:sym typeface="Arial" pitchFamily="34" charset="0"/>
              </a:rPr>
              <a:t>Deep learning </a:t>
            </a:r>
            <a:r>
              <a:rPr lang="en-US" sz="2400" dirty="0">
                <a:latin typeface="UC Berkeley OS Sign"/>
                <a:cs typeface="Arial" pitchFamily="34" charset="0"/>
                <a:sym typeface="Arial" pitchFamily="34" charset="0"/>
              </a:rPr>
              <a:t>approaches combine many layers of feature extractors to significantly improve object recognition</a:t>
            </a:r>
          </a:p>
          <a:p>
            <a:pPr marL="800100" lvl="1"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Is this visual scene indoors or outdoors? Nature, cityscape, or crowd scene? What are the objects? Who are those people? Are they happy or about to attack the Capitol? </a:t>
            </a:r>
          </a:p>
          <a:p>
            <a:pPr marL="342900"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84846010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99ED3-447D-46E5-8B86-21C7B50205BF}"/>
              </a:ext>
            </a:extLst>
          </p:cNvPr>
          <p:cNvSpPr/>
          <p:nvPr/>
        </p:nvSpPr>
        <p:spPr>
          <a:xfrm>
            <a:off x="304800" y="274638"/>
            <a:ext cx="8610600" cy="6126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639762"/>
          </a:xfrm>
        </p:spPr>
        <p:txBody>
          <a:bodyPr>
            <a:normAutofit fontScale="90000"/>
          </a:bodyPr>
          <a:lstStyle/>
          <a:p>
            <a:r>
              <a:rPr lang="en-US" b="1" dirty="0">
                <a:solidFill>
                  <a:srgbClr val="FF0000"/>
                </a:solidFill>
              </a:rPr>
              <a:t>Stop and Think</a:t>
            </a:r>
          </a:p>
        </p:txBody>
      </p:sp>
      <p:sp>
        <p:nvSpPr>
          <p:cNvPr id="3" name="Content Placeholder 2"/>
          <p:cNvSpPr>
            <a:spLocks noGrp="1"/>
          </p:cNvSpPr>
          <p:nvPr>
            <p:ph idx="1"/>
          </p:nvPr>
        </p:nvSpPr>
        <p:spPr>
          <a:xfrm>
            <a:off x="609600" y="1089819"/>
            <a:ext cx="8229600" cy="5638800"/>
          </a:xfrm>
        </p:spPr>
        <p:txBody>
          <a:bodyPr>
            <a:noAutofit/>
          </a:bodyPr>
          <a:lstStyle/>
          <a:p>
            <a:pPr marL="342900" lvl="1" indent="-342900" eaLnBrk="0" fontAlgn="base" hangingPunct="0">
              <a:lnSpc>
                <a:spcPct val="93000"/>
              </a:lnSpc>
              <a:spcBef>
                <a:spcPts val="1800"/>
              </a:spcBef>
              <a:spcAft>
                <a:spcPct val="0"/>
              </a:spcAft>
              <a:buFont typeface="Arial" pitchFamily="34" charset="0"/>
              <a:buChar char="•"/>
            </a:pPr>
            <a:r>
              <a:rPr lang="en-US" dirty="0">
                <a:latin typeface="UC Berkeley OS Sign"/>
                <a:cs typeface="Arial" pitchFamily="34" charset="0"/>
                <a:sym typeface="Arial" pitchFamily="34" charset="0"/>
              </a:rPr>
              <a:t>During the summer 2020 protests and civil disobedience people were angry that face recognition systems were being used to identify people. </a:t>
            </a:r>
          </a:p>
          <a:p>
            <a:pPr marL="342900" lvl="1" indent="-342900" eaLnBrk="0" fontAlgn="base" hangingPunct="0">
              <a:lnSpc>
                <a:spcPct val="93000"/>
              </a:lnSpc>
              <a:spcBef>
                <a:spcPts val="1800"/>
              </a:spcBef>
              <a:spcAft>
                <a:spcPct val="0"/>
              </a:spcAft>
              <a:buFont typeface="Arial" pitchFamily="34" charset="0"/>
              <a:buChar char="•"/>
            </a:pPr>
            <a:r>
              <a:rPr lang="en-US" dirty="0">
                <a:latin typeface="UC Berkeley OS Sign"/>
                <a:cs typeface="Arial" pitchFamily="34" charset="0"/>
                <a:sym typeface="Arial" pitchFamily="34" charset="0"/>
              </a:rPr>
              <a:t>After the January 2021 Capitol events no one objected to the use of face recognition technology</a:t>
            </a:r>
          </a:p>
          <a:p>
            <a:pPr marL="342900" lvl="1" indent="-342900" eaLnBrk="0" fontAlgn="base" hangingPunct="0">
              <a:lnSpc>
                <a:spcPct val="93000"/>
              </a:lnSpc>
              <a:spcBef>
                <a:spcPts val="1800"/>
              </a:spcBef>
              <a:spcAft>
                <a:spcPct val="0"/>
              </a:spcAft>
              <a:buFont typeface="Arial" pitchFamily="34" charset="0"/>
              <a:buChar char="•"/>
            </a:pPr>
            <a:r>
              <a:rPr lang="en-US" dirty="0">
                <a:latin typeface="UC Berkeley OS Sign"/>
                <a:cs typeface="Arial" pitchFamily="34" charset="0"/>
                <a:sym typeface="Arial" pitchFamily="34" charset="0"/>
              </a:rPr>
              <a:t>Should there be limits on the use of face recognition?</a:t>
            </a:r>
          </a:p>
          <a:p>
            <a:pPr marL="342900" lvl="1" indent="-342900" eaLnBrk="0" fontAlgn="base" hangingPunct="0">
              <a:lnSpc>
                <a:spcPct val="93000"/>
              </a:lnSpc>
              <a:spcBef>
                <a:spcPts val="1800"/>
              </a:spcBef>
              <a:spcAft>
                <a:spcPct val="0"/>
              </a:spcAft>
              <a:buFont typeface="Arial" pitchFamily="34" charset="0"/>
              <a:buChar char="•"/>
            </a:pPr>
            <a:r>
              <a:rPr lang="en-US" dirty="0">
                <a:latin typeface="UC Berkeley OS Sign"/>
                <a:cs typeface="Arial" pitchFamily="34" charset="0"/>
                <a:sym typeface="Arial" pitchFamily="34" charset="0"/>
              </a:rPr>
              <a:t>We could use face recognition to enforce mask wearing and automatically deduct fines from bank accounts…</a:t>
            </a:r>
          </a:p>
        </p:txBody>
      </p:sp>
    </p:spTree>
    <p:extLst>
      <p:ext uri="{BB962C8B-B14F-4D97-AF65-F5344CB8AC3E}">
        <p14:creationId xmlns:p14="http://schemas.microsoft.com/office/powerpoint/2010/main" val="1124381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17612"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Plan for Today’s Lecture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0" y="1253851"/>
            <a:ext cx="8036719" cy="5109891"/>
          </a:xfrm>
          <a:prstGeom prst="rect">
            <a:avLst/>
          </a:prstGeom>
          <a:noFill/>
          <a:ln w="9525">
            <a:noFill/>
            <a:miter lim="800000"/>
            <a:headEnd/>
            <a:tailEnd/>
          </a:ln>
        </p:spPr>
        <p:txBody>
          <a:bodyPr lIns="64291" tIns="32146" rIns="64291" bIns="32146">
            <a:spAutoFit/>
          </a:bodyPr>
          <a:lstStyle/>
          <a:p>
            <a:pPr marL="342900" lvl="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Arial" pitchFamily="34" charset="0"/>
              </a:rPr>
              <a:t>Granularity and Abstraction in Describing Art, Artifacts, Music, … </a:t>
            </a:r>
          </a:p>
          <a:p>
            <a:pPr marL="34290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UC Berkeley OS Sign"/>
              </a:rPr>
              <a:t>The Sensory and Semantic Gaps</a:t>
            </a:r>
          </a:p>
          <a:p>
            <a:pPr marL="34290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UC Berkeley OS Sign"/>
              </a:rPr>
              <a:t>Describing Music </a:t>
            </a:r>
          </a:p>
          <a:p>
            <a:pPr marL="34290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UC Berkeley OS Sign"/>
              </a:rPr>
              <a:t>“Professional</a:t>
            </a:r>
            <a:r>
              <a:rPr lang="en-US" sz="3600">
                <a:latin typeface="UC Berkeley OS Sign"/>
                <a:cs typeface="Arial" pitchFamily="34" charset="0"/>
                <a:sym typeface="UC Berkeley OS Sign"/>
              </a:rPr>
              <a:t>” Descriptions</a:t>
            </a:r>
            <a:endParaRPr lang="en-US" sz="3600" dirty="0">
              <a:latin typeface="UC Berkeley OS Sign"/>
              <a:cs typeface="Arial" pitchFamily="34" charset="0"/>
              <a:sym typeface="UC Berkeley OS Sign"/>
            </a:endParaRPr>
          </a:p>
          <a:p>
            <a:pPr marL="34290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UC Berkeley OS Sign"/>
              </a:rPr>
              <a:t>(Friday Section: Review of “Block 1”</a:t>
            </a:r>
            <a:br>
              <a:rPr lang="en-US" sz="3600" dirty="0">
                <a:latin typeface="UC Berkeley OS Sign"/>
                <a:cs typeface="Arial" pitchFamily="34" charset="0"/>
                <a:sym typeface="UC Berkeley OS Sign"/>
              </a:rPr>
            </a:br>
            <a:r>
              <a:rPr lang="en-US" sz="3600" dirty="0">
                <a:latin typeface="UC Berkeley OS Sign"/>
                <a:cs typeface="Arial" pitchFamily="34" charset="0"/>
                <a:sym typeface="UC Berkeley OS Sign"/>
              </a:rPr>
              <a:t> of the Course;  Overview of Case Study requirements and schedule)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82296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800" dirty="0">
                <a:sym typeface="UC Berkeley OS Sign"/>
              </a:rPr>
              <a:t>Describing Music</a:t>
            </a:r>
          </a:p>
        </p:txBody>
      </p:sp>
    </p:spTree>
    <p:extLst>
      <p:ext uri="{BB962C8B-B14F-4D97-AF65-F5344CB8AC3E}">
        <p14:creationId xmlns:p14="http://schemas.microsoft.com/office/powerpoint/2010/main" val="1895145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87128" y="241678"/>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Describing Music: Why</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735584" y="1432675"/>
            <a:ext cx="8036719" cy="4190152"/>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Generic reasons for description:  Finding, Identifying, Selecting, Obtaining, Exploring</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Recommending tracks or artists we might like (e.g., Pandora, Spotify, Amazon Music)</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Finding copyrighted music where it isn’t supposed to be…so music publishers and distributors can collect data that gets money to the people who deserve it</a:t>
            </a:r>
          </a:p>
        </p:txBody>
      </p:sp>
    </p:spTree>
    <p:extLst>
      <p:ext uri="{BB962C8B-B14F-4D97-AF65-F5344CB8AC3E}">
        <p14:creationId xmlns:p14="http://schemas.microsoft.com/office/powerpoint/2010/main" val="421380782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95746"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Types of Music Descriptions</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10035" y="1190997"/>
            <a:ext cx="8305800" cy="5115661"/>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rPr>
              <a:t>The track – size, duration, bitrate, key, energy level, BPM</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The medium– </a:t>
            </a:r>
            <a:r>
              <a:rPr lang="en-US" sz="2400" dirty="0">
                <a:latin typeface="UC Berkeley OS Sign"/>
                <a:cs typeface="Arial" pitchFamily="34" charset="0"/>
              </a:rPr>
              <a:t>CD, cassette, vinyl, streaming</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rPr>
              <a:t>The format – lossless:  WAV, AIFF, ...; lossy: MP3, WMA, ...</a:t>
            </a: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Who made it, and how it was made - </a:t>
            </a:r>
            <a:r>
              <a:rPr lang="en-US" sz="2400" dirty="0">
                <a:latin typeface="UC Berkeley OS Sign"/>
                <a:cs typeface="Arial" pitchFamily="34" charset="0"/>
              </a:rPr>
              <a:t>who composed it, who performed on it, what instruments were used, who recorded it</a:t>
            </a: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How it relates to other music</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What it sounds like, how it makes you feel</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rPr>
              <a:t>What is the musical structure (repetition, contrast, transformation, other compositional patterns)?</a:t>
            </a: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endParaRPr lang="en-US" sz="24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9443352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33</a:t>
            </a:fld>
            <a:endParaRPr lang="en-US" sz="1500" dirty="0">
              <a:solidFill>
                <a:srgbClr val="002955"/>
              </a:solidFill>
              <a:latin typeface="UC Berkeley OS Sign"/>
              <a:ea typeface="MS PGothic" pitchFamily="34" charset="-128"/>
              <a:sym typeface="UC Berkeley OS Sign"/>
            </a:endParaRPr>
          </a:p>
        </p:txBody>
      </p:sp>
      <p:pic>
        <p:nvPicPr>
          <p:cNvPr id="2" name="Picture 1"/>
          <p:cNvPicPr>
            <a:picLocks noChangeAspect="1"/>
          </p:cNvPicPr>
          <p:nvPr/>
        </p:nvPicPr>
        <p:blipFill>
          <a:blip r:embed="rId3"/>
          <a:stretch>
            <a:fillRect/>
          </a:stretch>
        </p:blipFill>
        <p:spPr>
          <a:xfrm>
            <a:off x="762000" y="1268065"/>
            <a:ext cx="7162800" cy="5614987"/>
          </a:xfrm>
          <a:prstGeom prst="rect">
            <a:avLst/>
          </a:prstGeom>
        </p:spPr>
      </p:pic>
      <p:sp>
        <p:nvSpPr>
          <p:cNvPr id="3" name="Title 2"/>
          <p:cNvSpPr>
            <a:spLocks noGrp="1"/>
          </p:cNvSpPr>
          <p:nvPr>
            <p:ph type="title"/>
          </p:nvPr>
        </p:nvSpPr>
        <p:spPr>
          <a:xfrm>
            <a:off x="533308" y="154292"/>
            <a:ext cx="8229600" cy="1143000"/>
          </a:xfrm>
        </p:spPr>
        <p:txBody>
          <a:bodyPr>
            <a:normAutofit fontScale="90000"/>
          </a:bodyPr>
          <a:lstStyle/>
          <a:p>
            <a:r>
              <a:rPr lang="en-US" dirty="0">
                <a:hlinkClick r:id="rId4"/>
              </a:rPr>
              <a:t>Relationships in </a:t>
            </a:r>
            <a:r>
              <a:rPr lang="en-US" dirty="0" err="1">
                <a:hlinkClick r:id="rId4"/>
              </a:rPr>
              <a:t>Musicbrainz</a:t>
            </a:r>
            <a:r>
              <a:rPr lang="en-US" dirty="0">
                <a:hlinkClick r:id="rId4"/>
              </a:rPr>
              <a:t> </a:t>
            </a:r>
            <a:r>
              <a:rPr lang="en-US" dirty="0"/>
              <a:t>Database</a:t>
            </a:r>
          </a:p>
        </p:txBody>
      </p:sp>
    </p:spTree>
    <p:extLst>
      <p:ext uri="{BB962C8B-B14F-4D97-AF65-F5344CB8AC3E}">
        <p14:creationId xmlns:p14="http://schemas.microsoft.com/office/powerpoint/2010/main" val="35906209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95746" y="33300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Describing a Music Recording: </a:t>
            </a:r>
            <a:br>
              <a:rPr lang="en-US" sz="3600" b="1" dirty="0"/>
            </a:br>
            <a:r>
              <a:rPr lang="en-US" sz="3600" b="1" dirty="0"/>
              <a:t>Where &amp; How Much</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270040" y="1513807"/>
            <a:ext cx="7733854" cy="4995757"/>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t>Oldest method: encode descriptions in filenames </a:t>
            </a:r>
          </a:p>
          <a:p>
            <a:pPr marL="800100" lvl="1" indent="-342900" eaLnBrk="0" fontAlgn="base" hangingPunct="0">
              <a:lnSpc>
                <a:spcPct val="93000"/>
              </a:lnSpc>
              <a:spcBef>
                <a:spcPts val="1800"/>
              </a:spcBef>
              <a:spcAft>
                <a:spcPct val="0"/>
              </a:spcAft>
              <a:buFont typeface="Arial" pitchFamily="34" charset="0"/>
              <a:buChar char="•"/>
            </a:pPr>
            <a:r>
              <a:rPr lang="en-US" sz="2800" dirty="0"/>
              <a:t>Example: </a:t>
            </a:r>
            <a:r>
              <a:rPr lang="en-US" sz="2800" dirty="0">
                <a:hlinkClick r:id="rId3"/>
              </a:rPr>
              <a:t>https://archive.org/details/gd73-02-09.sbd.bertha-fink.14939.sbeok.shnf</a:t>
            </a:r>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2800" dirty="0">
                <a:sym typeface="Arial" pitchFamily="34" charset="0"/>
              </a:rPr>
              <a:t>“Improvement” – encode description</a:t>
            </a:r>
            <a:br>
              <a:rPr lang="en-US" sz="2800" dirty="0">
                <a:sym typeface="Arial" pitchFamily="34" charset="0"/>
              </a:rPr>
            </a:br>
            <a:r>
              <a:rPr lang="en-US" sz="2800" dirty="0">
                <a:sym typeface="Arial" pitchFamily="34" charset="0"/>
              </a:rPr>
              <a:t> into the music files</a:t>
            </a:r>
          </a:p>
          <a:p>
            <a:pPr marL="800100" lvl="2" indent="-342900" eaLnBrk="0" fontAlgn="base" hangingPunct="0">
              <a:lnSpc>
                <a:spcPct val="93000"/>
              </a:lnSpc>
              <a:spcBef>
                <a:spcPts val="1800"/>
              </a:spcBef>
              <a:spcAft>
                <a:spcPct val="0"/>
              </a:spcAft>
              <a:buFont typeface="Arial" pitchFamily="34" charset="0"/>
              <a:buChar char="•"/>
            </a:pPr>
            <a:r>
              <a:rPr lang="en-US" sz="2800" dirty="0">
                <a:sym typeface="Arial" pitchFamily="34" charset="0"/>
              </a:rPr>
              <a:t>ID3 format (1996) initially added as a hack to MP3 music files, which had no place for descriptions</a:t>
            </a:r>
          </a:p>
          <a:p>
            <a:pPr marL="342900" lvl="1" indent="-342900" eaLnBrk="0" fontAlgn="base" hangingPunct="0">
              <a:lnSpc>
                <a:spcPct val="93000"/>
              </a:lnSpc>
              <a:spcBef>
                <a:spcPts val="1800"/>
              </a:spcBef>
              <a:spcAft>
                <a:spcPct val="0"/>
              </a:spcAft>
              <a:buFont typeface="Arial" pitchFamily="34" charset="0"/>
              <a:buChar char="•"/>
            </a:pPr>
            <a:r>
              <a:rPr lang="en-US" sz="2800" dirty="0">
                <a:sym typeface="Arial" pitchFamily="34" charset="0"/>
              </a:rPr>
              <a:t>Today – rich music descriptions that are managed by applications apart from the recordings</a:t>
            </a:r>
          </a:p>
        </p:txBody>
      </p:sp>
      <p:pic>
        <p:nvPicPr>
          <p:cNvPr id="3" name="Picture 2">
            <a:extLst>
              <a:ext uri="{FF2B5EF4-FFF2-40B4-BE49-F238E27FC236}">
                <a16:creationId xmlns:a16="http://schemas.microsoft.com/office/drawing/2014/main" id="{C3EE6724-1A9F-46C7-BC6B-84639788CFB0}"/>
              </a:ext>
            </a:extLst>
          </p:cNvPr>
          <p:cNvPicPr>
            <a:picLocks noChangeAspect="1"/>
          </p:cNvPicPr>
          <p:nvPr/>
        </p:nvPicPr>
        <p:blipFill>
          <a:blip r:embed="rId4"/>
          <a:stretch>
            <a:fillRect/>
          </a:stretch>
        </p:blipFill>
        <p:spPr>
          <a:xfrm>
            <a:off x="6781800" y="2704804"/>
            <a:ext cx="838200" cy="838200"/>
          </a:xfrm>
          <a:prstGeom prst="rect">
            <a:avLst/>
          </a:prstGeom>
        </p:spPr>
      </p:pic>
    </p:spTree>
    <p:extLst>
      <p:ext uri="{BB962C8B-B14F-4D97-AF65-F5344CB8AC3E}">
        <p14:creationId xmlns:p14="http://schemas.microsoft.com/office/powerpoint/2010/main" val="251871912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E8EE-9F2B-4064-B560-8516630529C6}"/>
              </a:ext>
            </a:extLst>
          </p:cNvPr>
          <p:cNvSpPr>
            <a:spLocks noGrp="1"/>
          </p:cNvSpPr>
          <p:nvPr>
            <p:ph type="title"/>
          </p:nvPr>
        </p:nvSpPr>
        <p:spPr>
          <a:xfrm>
            <a:off x="533400" y="457200"/>
            <a:ext cx="8229600" cy="1600200"/>
          </a:xfrm>
        </p:spPr>
        <p:txBody>
          <a:bodyPr>
            <a:normAutofit fontScale="90000"/>
          </a:bodyPr>
          <a:lstStyle/>
          <a:p>
            <a:r>
              <a:rPr lang="en-US" sz="4400" b="1" dirty="0">
                <a:solidFill>
                  <a:srgbClr val="FF0000"/>
                </a:solidFill>
              </a:rPr>
              <a:t>FLASHBACK</a:t>
            </a:r>
            <a:br>
              <a:rPr lang="en-US" sz="4400" b="1" dirty="0">
                <a:solidFill>
                  <a:srgbClr val="FF0000"/>
                </a:solidFill>
              </a:rPr>
            </a:br>
            <a:r>
              <a:rPr lang="en-US" sz="3600" dirty="0"/>
              <a:t>Places are a vital part of individual and collective sensemaking, memory, and identity</a:t>
            </a:r>
          </a:p>
        </p:txBody>
      </p:sp>
      <p:pic>
        <p:nvPicPr>
          <p:cNvPr id="4" name="Picture 3">
            <a:extLst>
              <a:ext uri="{FF2B5EF4-FFF2-40B4-BE49-F238E27FC236}">
                <a16:creationId xmlns:a16="http://schemas.microsoft.com/office/drawing/2014/main" id="{51CF4507-5609-492F-8A5E-2C54EA35238D}"/>
              </a:ext>
            </a:extLst>
          </p:cNvPr>
          <p:cNvPicPr>
            <a:picLocks noChangeAspect="1"/>
          </p:cNvPicPr>
          <p:nvPr/>
        </p:nvPicPr>
        <p:blipFill>
          <a:blip r:embed="rId3"/>
          <a:stretch>
            <a:fillRect/>
          </a:stretch>
        </p:blipFill>
        <p:spPr>
          <a:xfrm>
            <a:off x="425030" y="2514600"/>
            <a:ext cx="8515432" cy="3581400"/>
          </a:xfrm>
          <a:prstGeom prst="rect">
            <a:avLst/>
          </a:prstGeom>
        </p:spPr>
      </p:pic>
    </p:spTree>
    <p:extLst>
      <p:ext uri="{BB962C8B-B14F-4D97-AF65-F5344CB8AC3E}">
        <p14:creationId xmlns:p14="http://schemas.microsoft.com/office/powerpoint/2010/main" val="684915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95746"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ID3</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36</a:t>
            </a:fld>
            <a:endParaRPr lang="en-US" sz="1500" dirty="0">
              <a:solidFill>
                <a:srgbClr val="002955"/>
              </a:solidFill>
              <a:latin typeface="UC Berkeley OS Sign"/>
              <a:ea typeface="MS PGothic" pitchFamily="34" charset="-128"/>
              <a:sym typeface="UC Berkeley OS Sign"/>
            </a:endParaRPr>
          </a:p>
        </p:txBody>
      </p:sp>
      <p:pic>
        <p:nvPicPr>
          <p:cNvPr id="2" name="Picture 1"/>
          <p:cNvPicPr>
            <a:picLocks noChangeAspect="1"/>
          </p:cNvPicPr>
          <p:nvPr/>
        </p:nvPicPr>
        <p:blipFill>
          <a:blip r:embed="rId3"/>
          <a:stretch>
            <a:fillRect/>
          </a:stretch>
        </p:blipFill>
        <p:spPr>
          <a:xfrm>
            <a:off x="575675" y="762000"/>
            <a:ext cx="6587125" cy="2849863"/>
          </a:xfrm>
          <a:prstGeom prst="rect">
            <a:avLst/>
          </a:prstGeom>
        </p:spPr>
      </p:pic>
      <p:sp>
        <p:nvSpPr>
          <p:cNvPr id="3" name="TextBox 2"/>
          <p:cNvSpPr txBox="1"/>
          <p:nvPr/>
        </p:nvSpPr>
        <p:spPr>
          <a:xfrm>
            <a:off x="575675" y="3636243"/>
            <a:ext cx="6248400" cy="3046988"/>
          </a:xfrm>
          <a:prstGeom prst="rect">
            <a:avLst/>
          </a:prstGeom>
          <a:noFill/>
        </p:spPr>
        <p:txBody>
          <a:bodyPr wrap="square" rtlCol="0">
            <a:spAutoFit/>
          </a:bodyPr>
          <a:lstStyle/>
          <a:p>
            <a:r>
              <a:rPr lang="en-US" sz="2400" dirty="0"/>
              <a:t>Barely adequate for ordinary “rock” or “pop” songs:  </a:t>
            </a:r>
            <a:r>
              <a:rPr lang="en-US" sz="2400" dirty="0">
                <a:hlinkClick r:id="rId4"/>
              </a:rPr>
              <a:t>Smoke on the Water </a:t>
            </a:r>
            <a:r>
              <a:rPr lang="en-US" sz="2400" dirty="0"/>
              <a:t>/  Deep Purple / Machine Head /  1972</a:t>
            </a:r>
          </a:p>
          <a:p>
            <a:endParaRPr lang="en-US" sz="2400" dirty="0"/>
          </a:p>
          <a:p>
            <a:r>
              <a:rPr lang="en-US" sz="2400" dirty="0">
                <a:hlinkClick r:id="rId5"/>
              </a:rPr>
              <a:t>It fails miserably for classical music</a:t>
            </a:r>
            <a:r>
              <a:rPr lang="en-US" sz="2400" dirty="0"/>
              <a:t>; no way to encode part-whole relationships, composer, conductor, other stuff that matters to serious music people</a:t>
            </a:r>
          </a:p>
        </p:txBody>
      </p:sp>
      <p:pic>
        <p:nvPicPr>
          <p:cNvPr id="1028" name="Picture 4" descr="Product Detai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4075" y="3352800"/>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duct Detai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6479" y="5018015"/>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5AC131-ED7C-44C2-9751-D59DAC2D9EF1}"/>
              </a:ext>
            </a:extLst>
          </p:cNvPr>
          <p:cNvPicPr>
            <a:picLocks noChangeAspect="1"/>
          </p:cNvPicPr>
          <p:nvPr/>
        </p:nvPicPr>
        <p:blipFill>
          <a:blip r:embed="rId8"/>
          <a:stretch>
            <a:fillRect/>
          </a:stretch>
        </p:blipFill>
        <p:spPr>
          <a:xfrm>
            <a:off x="5865230" y="211748"/>
            <a:ext cx="2667000" cy="2667000"/>
          </a:xfrm>
          <a:prstGeom prst="rect">
            <a:avLst/>
          </a:prstGeom>
        </p:spPr>
      </p:pic>
    </p:spTree>
    <p:extLst>
      <p:ext uri="{BB962C8B-B14F-4D97-AF65-F5344CB8AC3E}">
        <p14:creationId xmlns:p14="http://schemas.microsoft.com/office/powerpoint/2010/main" val="26045034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990600"/>
            <a:ext cx="8153400" cy="5496516"/>
          </a:xfrm>
          <a:prstGeom prst="rect">
            <a:avLst/>
          </a:prstGeom>
        </p:spPr>
      </p:pic>
      <p:sp>
        <p:nvSpPr>
          <p:cNvPr id="3" name="Rectangle 2"/>
          <p:cNvSpPr/>
          <p:nvPr/>
        </p:nvSpPr>
        <p:spPr>
          <a:xfrm>
            <a:off x="450300" y="228600"/>
            <a:ext cx="7840994" cy="573683"/>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latin typeface="+mj-lt"/>
                <a:ea typeface="+mj-ea"/>
                <a:cs typeface="+mj-cs"/>
                <a:sym typeface="UC Berkeley OS Sign"/>
              </a:rPr>
              <a:t>Music Genres  (defined by human experts)</a:t>
            </a:r>
            <a:endParaRPr lang="en-US" sz="3400" b="1" dirty="0">
              <a:latin typeface="+mj-lt"/>
              <a:ea typeface="+mj-ea"/>
              <a:cs typeface="+mj-cs"/>
            </a:endParaRPr>
          </a:p>
        </p:txBody>
      </p:sp>
    </p:spTree>
    <p:extLst>
      <p:ext uri="{BB962C8B-B14F-4D97-AF65-F5344CB8AC3E}">
        <p14:creationId xmlns:p14="http://schemas.microsoft.com/office/powerpoint/2010/main" val="3413858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39383" y="381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The Music Genome (1)</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740803" y="1066800"/>
            <a:ext cx="8036719" cy="5335593"/>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About 20 years ago Pandora's founder Tim Westergren hired Stanford musicology grad students (led by Nolan Gasser) to implement his vision that there were “music species” that could be defined by sets of “music genes”</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An old idea – Hungarian composer Bartok classified thousands of folk songs into melodic families over a hundred years ago (Note 305 in TDO 4</a:t>
            </a:r>
            <a:r>
              <a:rPr lang="en-US" sz="2800" baseline="30000" dirty="0">
                <a:latin typeface="UC Berkeley OS Sign"/>
                <a:cs typeface="Arial" pitchFamily="34" charset="0"/>
                <a:sym typeface="Arial" pitchFamily="34" charset="0"/>
              </a:rPr>
              <a:t>th</a:t>
            </a:r>
            <a:r>
              <a:rPr lang="en-US" sz="2800" dirty="0">
                <a:latin typeface="UC Berkeley OS Sign"/>
                <a:cs typeface="Arial" pitchFamily="34" charset="0"/>
                <a:sym typeface="Arial" pitchFamily="34" charset="0"/>
              </a:rPr>
              <a:t> Professional edition)</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“Groups of genes” for musical analysis include melody, harmony, rhythm, form, instrumentation, lyrics</a:t>
            </a:r>
            <a:endParaRPr lang="en-US" sz="2000" dirty="0">
              <a:latin typeface="UC Berkeley OS Sign"/>
              <a:cs typeface="Arial" pitchFamily="34" charset="0"/>
            </a:endParaRPr>
          </a:p>
        </p:txBody>
      </p:sp>
    </p:spTree>
    <p:extLst>
      <p:ext uri="{BB962C8B-B14F-4D97-AF65-F5344CB8AC3E}">
        <p14:creationId xmlns:p14="http://schemas.microsoft.com/office/powerpoint/2010/main" val="629535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44808" y="-2286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The Music Genome (2)</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0" y="838200"/>
            <a:ext cx="8036719" cy="5566426"/>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rPr>
              <a:t>A song can have as many as 450 genes; rock and pop songs have 150 genes, rap songs have 350, jazz songs have approximately 400, classical music often more</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 specific gene might be “wah-wah and fuzz guitar distortion”, “gender of lead vocalist”, very granular features</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If you don’t know what “wah-wah and fuzz” are:  </a:t>
            </a:r>
            <a:r>
              <a:rPr lang="en-US" sz="2800" dirty="0">
                <a:latin typeface="UC Berkeley OS Sign"/>
                <a:cs typeface="Arial" pitchFamily="34" charset="0"/>
                <a:sym typeface="Arial" pitchFamily="34" charset="0"/>
                <a:hlinkClick r:id="rId3"/>
              </a:rPr>
              <a:t>https://www.youtube.com/watch?v=yzUJS4kjzcs</a:t>
            </a:r>
            <a:endParaRPr lang="en-US" sz="28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rPr>
              <a:t>2 million songs analyzed manually (20-30 minutes each, 25 people doing it); this collection used to train computational classifier</a:t>
            </a:r>
            <a:endParaRPr lang="en-US" sz="2000" dirty="0">
              <a:latin typeface="UC Berkeley OS Sign"/>
              <a:cs typeface="Arial" pitchFamily="34" charset="0"/>
            </a:endParaRPr>
          </a:p>
        </p:txBody>
      </p:sp>
    </p:spTree>
    <p:extLst>
      <p:ext uri="{BB962C8B-B14F-4D97-AF65-F5344CB8AC3E}">
        <p14:creationId xmlns:p14="http://schemas.microsoft.com/office/powerpoint/2010/main" val="37417683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83121" y="104403"/>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sym typeface="UC Berkeley OS Sign"/>
              </a:rPr>
              <a:t>Non-text Resources </a:t>
            </a:r>
            <a:br>
              <a:rPr lang="en-US" b="1" dirty="0">
                <a:sym typeface="UC Berkeley OS Sign"/>
              </a:rPr>
            </a:br>
            <a:r>
              <a:rPr lang="en-US" b="1" dirty="0">
                <a:sym typeface="UC Berkeley OS Sign"/>
              </a:rPr>
              <a:t>(some overlapping categories)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83121" y="1617027"/>
            <a:ext cx="8036719" cy="4655920"/>
          </a:xfrm>
          <a:prstGeom prst="rect">
            <a:avLst/>
          </a:prstGeom>
          <a:noFill/>
          <a:ln w="9525">
            <a:noFill/>
            <a:miter lim="800000"/>
            <a:headEnd/>
            <a:tailEnd/>
          </a:ln>
        </p:spPr>
        <p:txBody>
          <a:bodyPr lIns="64291" tIns="32146" rIns="64291" bIns="32146">
            <a:spAutoFit/>
          </a:bodyPr>
          <a:lstStyle/>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Tangible Medium</a:t>
            </a:r>
          </a:p>
          <a:p>
            <a:pPr marL="800100" lvl="2"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Art, sculpture, physical designs</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Audio (speech, music, sound)</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Graphics and Images</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“Moving” Images (video)</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Multimedia -- Composed of more than one form of media</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Time-based media -- Audio and video</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915293" y="178875"/>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Data-driven Organization of Music and Music Artists</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66503" y="1482223"/>
            <a:ext cx="8305800" cy="4534092"/>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t>Every interaction with music that CAN be captured is probably being captured;  this includes music playing in any connected app, music streaming, </a:t>
            </a:r>
            <a:r>
              <a:rPr lang="en-US" sz="2800" dirty="0">
                <a:solidFill>
                  <a:srgbClr val="FF0000"/>
                </a:solidFill>
              </a:rPr>
              <a:t>and what else?</a:t>
            </a:r>
            <a:r>
              <a:rPr lang="en-US" sz="2800" dirty="0"/>
              <a:t> </a:t>
            </a:r>
          </a:p>
          <a:p>
            <a:pPr marL="342900" indent="-342900" eaLnBrk="0" fontAlgn="base" hangingPunct="0">
              <a:lnSpc>
                <a:spcPct val="93000"/>
              </a:lnSpc>
              <a:spcBef>
                <a:spcPts val="1800"/>
              </a:spcBef>
              <a:spcAft>
                <a:spcPct val="0"/>
              </a:spcAft>
              <a:buFont typeface="Arial" pitchFamily="34" charset="0"/>
              <a:buChar char="•"/>
            </a:pPr>
            <a:r>
              <a:rPr lang="en-US" sz="2800" dirty="0"/>
              <a:t>These rich data sets can be analyzed to organize music and to organize music artists </a:t>
            </a:r>
          </a:p>
          <a:p>
            <a:pPr marL="342900" indent="-342900" eaLnBrk="0" fontAlgn="base" hangingPunct="0">
              <a:lnSpc>
                <a:spcPct val="93000"/>
              </a:lnSpc>
              <a:spcBef>
                <a:spcPts val="1800"/>
              </a:spcBef>
              <a:spcAft>
                <a:spcPct val="0"/>
              </a:spcAft>
              <a:buFont typeface="Arial" pitchFamily="34" charset="0"/>
              <a:buChar char="•"/>
            </a:pPr>
            <a:r>
              <a:rPr lang="en-US" sz="2800" dirty="0"/>
              <a:t>Example:  “Music Map” organizes artists by their musical similarity and into five popularity categories:  Undiscovered, promising, established, mainstream, epic</a:t>
            </a:r>
          </a:p>
        </p:txBody>
      </p:sp>
    </p:spTree>
    <p:extLst>
      <p:ext uri="{BB962C8B-B14F-4D97-AF65-F5344CB8AC3E}">
        <p14:creationId xmlns:p14="http://schemas.microsoft.com/office/powerpoint/2010/main" val="5277290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E1039E2-6121-4760-A2AB-410B1E393503}"/>
              </a:ext>
            </a:extLst>
          </p:cNvPr>
          <p:cNvSpPr/>
          <p:nvPr/>
        </p:nvSpPr>
        <p:spPr>
          <a:xfrm>
            <a:off x="4953000" y="4267200"/>
            <a:ext cx="533400"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52400" y="990600"/>
            <a:ext cx="8501062" cy="5245486"/>
          </a:xfrm>
          <a:prstGeom prst="rect">
            <a:avLst/>
          </a:prstGeom>
        </p:spPr>
      </p:pic>
      <p:sp>
        <p:nvSpPr>
          <p:cNvPr id="3" name="TextBox 2"/>
          <p:cNvSpPr txBox="1"/>
          <p:nvPr/>
        </p:nvSpPr>
        <p:spPr>
          <a:xfrm>
            <a:off x="1490662" y="381000"/>
            <a:ext cx="7162800" cy="923330"/>
          </a:xfrm>
          <a:prstGeom prst="rect">
            <a:avLst/>
          </a:prstGeom>
          <a:noFill/>
        </p:spPr>
        <p:txBody>
          <a:bodyPr wrap="square" rtlCol="0">
            <a:spAutoFit/>
          </a:bodyPr>
          <a:lstStyle/>
          <a:p>
            <a:r>
              <a:rPr lang="en-US" sz="3600" b="1" dirty="0">
                <a:latin typeface="+mj-lt"/>
                <a:ea typeface="+mj-ea"/>
                <a:cs typeface="+mj-cs"/>
              </a:rPr>
              <a:t>Musical Similarity to Adele  </a:t>
            </a:r>
            <a:r>
              <a:rPr lang="en-US" dirty="0">
                <a:hlinkClick r:id="rId4"/>
              </a:rPr>
              <a:t>http://www.music-map.com/adele.html</a:t>
            </a:r>
            <a:endParaRPr lang="en-US" dirty="0"/>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831A000-4E5A-44C0-87CF-3CF82DA5BA46}"/>
                  </a:ext>
                </a:extLst>
              </p14:cNvPr>
              <p14:cNvContentPartPr/>
              <p14:nvPr/>
            </p14:nvContentPartPr>
            <p14:xfrm>
              <a:off x="5127043" y="4293980"/>
              <a:ext cx="360" cy="360"/>
            </p14:xfrm>
          </p:contentPart>
        </mc:Choice>
        <mc:Fallback xmlns="">
          <p:pic>
            <p:nvPicPr>
              <p:cNvPr id="7" name="Ink 6">
                <a:extLst>
                  <a:ext uri="{FF2B5EF4-FFF2-40B4-BE49-F238E27FC236}">
                    <a16:creationId xmlns:a16="http://schemas.microsoft.com/office/drawing/2014/main" id="{B831A000-4E5A-44C0-87CF-3CF82DA5BA46}"/>
                  </a:ext>
                </a:extLst>
              </p:cNvPr>
              <p:cNvPicPr/>
              <p:nvPr/>
            </p:nvPicPr>
            <p:blipFill>
              <a:blip r:embed="rId6"/>
              <a:stretch>
                <a:fillRect/>
              </a:stretch>
            </p:blipFill>
            <p:spPr>
              <a:xfrm>
                <a:off x="5073403" y="418598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0D1CF35-F8C2-495E-BB65-19FB9A65416C}"/>
                  </a:ext>
                </a:extLst>
              </p14:cNvPr>
              <p14:cNvContentPartPr/>
              <p14:nvPr/>
            </p14:nvContentPartPr>
            <p14:xfrm>
              <a:off x="5011483" y="4305140"/>
              <a:ext cx="413640" cy="360"/>
            </p14:xfrm>
          </p:contentPart>
        </mc:Choice>
        <mc:Fallback xmlns="">
          <p:pic>
            <p:nvPicPr>
              <p:cNvPr id="8" name="Ink 7">
                <a:extLst>
                  <a:ext uri="{FF2B5EF4-FFF2-40B4-BE49-F238E27FC236}">
                    <a16:creationId xmlns:a16="http://schemas.microsoft.com/office/drawing/2014/main" id="{D0D1CF35-F8C2-495E-BB65-19FB9A65416C}"/>
                  </a:ext>
                </a:extLst>
              </p:cNvPr>
              <p:cNvPicPr/>
              <p:nvPr/>
            </p:nvPicPr>
            <p:blipFill>
              <a:blip r:embed="rId8"/>
              <a:stretch>
                <a:fillRect/>
              </a:stretch>
            </p:blipFill>
            <p:spPr>
              <a:xfrm>
                <a:off x="4957843" y="4197500"/>
                <a:ext cx="521280" cy="216000"/>
              </a:xfrm>
              <a:prstGeom prst="rect">
                <a:avLst/>
              </a:prstGeom>
            </p:spPr>
          </p:pic>
        </mc:Fallback>
      </mc:AlternateContent>
    </p:spTree>
    <p:extLst>
      <p:ext uri="{BB962C8B-B14F-4D97-AF65-F5344CB8AC3E}">
        <p14:creationId xmlns:p14="http://schemas.microsoft.com/office/powerpoint/2010/main" val="4270136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229600" cy="1143000"/>
          </a:xfrm>
        </p:spPr>
        <p:txBody>
          <a:bodyPr>
            <a:noAutofit/>
          </a:bodyPr>
          <a:lstStyle/>
          <a:p>
            <a:r>
              <a:rPr lang="en-US" sz="4800" b="1" dirty="0"/>
              <a:t>Professional Descriptions </a:t>
            </a:r>
            <a:br>
              <a:rPr lang="en-US" sz="4800" b="1" dirty="0"/>
            </a:br>
            <a:r>
              <a:rPr lang="en-US" sz="4800" b="1" dirty="0"/>
              <a:t>for Non-text Resources</a:t>
            </a:r>
          </a:p>
        </p:txBody>
      </p:sp>
    </p:spTree>
    <p:extLst>
      <p:ext uri="{BB962C8B-B14F-4D97-AF65-F5344CB8AC3E}">
        <p14:creationId xmlns:p14="http://schemas.microsoft.com/office/powerpoint/2010/main" val="633086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066800" y="359936"/>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"Professional" Descriptions for Multimedia and Non-textual Works</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83302" y="1756117"/>
            <a:ext cx="8036719" cy="4821094"/>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Museum works and other non-text artifacts have long been described by professionals using structured resource descriptions according to classification rules</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The descriptions are often "layered" beginning with accessible properties with more analytic descriptions added for those objects that warrant them </a:t>
            </a:r>
          </a:p>
          <a:p>
            <a:endParaRPr lang="en-US" sz="2800" dirty="0"/>
          </a:p>
          <a:p>
            <a:r>
              <a:rPr lang="en-US" sz="2800" dirty="0"/>
              <a:t> </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13605"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Panofsky's Three Levels of Meaning</a:t>
            </a:r>
            <a:endParaRPr lang="en-US" sz="40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842141" y="990600"/>
            <a:ext cx="8036719" cy="5303213"/>
          </a:xfrm>
          <a:prstGeom prst="rect">
            <a:avLst/>
          </a:prstGeom>
          <a:noFill/>
          <a:ln w="9525">
            <a:noFill/>
            <a:miter lim="800000"/>
            <a:headEnd/>
            <a:tailEnd/>
          </a:ln>
        </p:spPr>
        <p:txBody>
          <a:bodyPr wrap="square" lIns="64291" tIns="32146" rIns="64291" bIns="32146">
            <a:spAutoFit/>
          </a:bodyPr>
          <a:lstStyle/>
          <a:p>
            <a:endParaRPr lang="en-US" sz="2800" dirty="0"/>
          </a:p>
          <a:p>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Arial" pitchFamily="34" charset="0"/>
              </a:rPr>
              <a:t>Description ("Preiconographic“ or “Primary”)</a:t>
            </a:r>
          </a:p>
          <a:p>
            <a:pPr marL="34290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Arial" pitchFamily="34" charset="0"/>
              </a:rPr>
              <a:t>Identification ("Iconographic“ or “Secondary”)</a:t>
            </a:r>
          </a:p>
          <a:p>
            <a:pPr marL="34290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Arial" pitchFamily="34" charset="0"/>
              </a:rPr>
              <a:t>Interpretation ("Iconologic“)</a:t>
            </a:r>
          </a:p>
          <a:p>
            <a:endParaRPr lang="en-US" sz="3600" dirty="0"/>
          </a:p>
          <a:p>
            <a:r>
              <a:rPr lang="en-US" sz="3600" dirty="0"/>
              <a:t> </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228600" y="609600"/>
            <a:ext cx="8495853"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  </a:t>
            </a:r>
            <a:r>
              <a:rPr lang="en-US" sz="4900" b="1" dirty="0"/>
              <a:t>Description / “Preiconographic” /</a:t>
            </a:r>
            <a:br>
              <a:rPr lang="en-US" sz="4900" b="1" dirty="0"/>
            </a:br>
            <a:r>
              <a:rPr lang="en-US" sz="4900" b="1" dirty="0"/>
              <a:t> Primary Level</a:t>
            </a:r>
            <a:endParaRPr lang="en-US" sz="49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278745" y="914400"/>
            <a:ext cx="8458200" cy="6087402"/>
          </a:xfrm>
          <a:prstGeom prst="rect">
            <a:avLst/>
          </a:prstGeom>
          <a:noFill/>
          <a:ln w="9525">
            <a:noFill/>
            <a:miter lim="800000"/>
            <a:headEnd/>
            <a:tailEnd/>
          </a:ln>
        </p:spPr>
        <p:txBody>
          <a:bodyPr wrap="square" lIns="64291" tIns="32146" rIns="64291" bIns="32146">
            <a:spAutoFit/>
          </a:bodyPr>
          <a:lstStyle/>
          <a:p>
            <a:endParaRPr lang="en-US" sz="2800" dirty="0"/>
          </a:p>
          <a:p>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Arial" pitchFamily="34" charset="0"/>
              </a:rPr>
              <a:t>The "primary" or "natural" subject matter of a work</a:t>
            </a:r>
          </a:p>
          <a:p>
            <a:pPr marL="34290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Arial" pitchFamily="34" charset="0"/>
              </a:rPr>
              <a:t>“The kind of thing” -  the generic elements or things depicted in, on, or by an object / image / artwork</a:t>
            </a:r>
          </a:p>
          <a:p>
            <a:pPr marL="342900" indent="-342900" eaLnBrk="0" fontAlgn="base" hangingPunct="0">
              <a:lnSpc>
                <a:spcPct val="93000"/>
              </a:lnSpc>
              <a:spcBef>
                <a:spcPts val="1800"/>
              </a:spcBef>
              <a:spcAft>
                <a:spcPct val="0"/>
              </a:spcAft>
              <a:buFont typeface="Arial" pitchFamily="34" charset="0"/>
              <a:buChar char="•"/>
            </a:pPr>
            <a:r>
              <a:rPr lang="en-US" sz="3600" dirty="0">
                <a:solidFill>
                  <a:srgbClr val="FF0000"/>
                </a:solidFill>
                <a:latin typeface="UC Berkeley OS Sign"/>
                <a:cs typeface="Arial" pitchFamily="34" charset="0"/>
                <a:sym typeface="Arial" pitchFamily="34" charset="0"/>
              </a:rPr>
              <a:t>These would be recognizable by anyone, regardless of their expertise or training</a:t>
            </a:r>
          </a:p>
          <a:p>
            <a:endParaRPr lang="en-US" sz="2800" dirty="0"/>
          </a:p>
          <a:p>
            <a:r>
              <a:rPr lang="en-US" sz="2800" dirty="0"/>
              <a:t>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646" y="6858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t>Identification / “Iconographic” /</a:t>
            </a:r>
            <a:br>
              <a:rPr lang="en-US" b="1" dirty="0"/>
            </a:br>
            <a:r>
              <a:rPr lang="en-US" b="1" dirty="0"/>
              <a:t> Secondary Level</a:t>
            </a:r>
            <a:endParaRPr lang="en-US"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646" y="1447800"/>
            <a:ext cx="7772400" cy="5684920"/>
          </a:xfrm>
          <a:prstGeom prst="rect">
            <a:avLst/>
          </a:prstGeom>
          <a:noFill/>
          <a:ln w="9525">
            <a:noFill/>
            <a:miter lim="800000"/>
            <a:headEnd/>
            <a:tailEnd/>
          </a:ln>
        </p:spPr>
        <p:txBody>
          <a:bodyPr wrap="square" lIns="64291" tIns="32146" rIns="64291" bIns="32146">
            <a:spAutoFit/>
          </a:bodyPr>
          <a:lstStyle/>
          <a:p>
            <a:endParaRPr lang="en-US" sz="2800" dirty="0"/>
          </a:p>
          <a:p>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4000" dirty="0">
                <a:latin typeface="UC Berkeley OS Sign"/>
                <a:cs typeface="Arial" pitchFamily="34" charset="0"/>
                <a:sym typeface="Arial" pitchFamily="34" charset="0"/>
              </a:rPr>
              <a:t>The (authoritative) name of the subject or thing depicted in the work</a:t>
            </a:r>
          </a:p>
          <a:p>
            <a:pPr marL="342900" indent="-342900" eaLnBrk="0" fontAlgn="base" hangingPunct="0">
              <a:lnSpc>
                <a:spcPct val="93000"/>
              </a:lnSpc>
              <a:spcBef>
                <a:spcPts val="1800"/>
              </a:spcBef>
              <a:spcAft>
                <a:spcPct val="0"/>
              </a:spcAft>
              <a:buFont typeface="Arial" pitchFamily="34" charset="0"/>
              <a:buChar char="•"/>
            </a:pPr>
            <a:r>
              <a:rPr lang="en-US" sz="4000" dirty="0">
                <a:latin typeface="UC Berkeley OS Sign"/>
                <a:cs typeface="Arial" pitchFamily="34" charset="0"/>
                <a:sym typeface="Arial" pitchFamily="34" charset="0"/>
              </a:rPr>
              <a:t>Can require research or fact assembly from sources of social and cultural knowledge</a:t>
            </a:r>
          </a:p>
          <a:p>
            <a:endParaRPr lang="en-US" sz="2800" dirty="0"/>
          </a:p>
          <a:p>
            <a:r>
              <a:rPr lang="en-US" sz="2800" dirty="0"/>
              <a:t>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74754"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t>Interpretation / “Iconologic” Level</a:t>
            </a:r>
            <a:endParaRPr lang="en-US"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99869" y="533400"/>
            <a:ext cx="8915400" cy="7060681"/>
          </a:xfrm>
          <a:prstGeom prst="rect">
            <a:avLst/>
          </a:prstGeom>
          <a:noFill/>
          <a:ln w="9525">
            <a:noFill/>
            <a:miter lim="800000"/>
            <a:headEnd/>
            <a:tailEnd/>
          </a:ln>
        </p:spPr>
        <p:txBody>
          <a:bodyPr wrap="square" lIns="64291" tIns="32146" rIns="64291" bIns="32146">
            <a:spAutoFit/>
          </a:bodyPr>
          <a:lstStyle/>
          <a:p>
            <a:endParaRPr lang="en-US" sz="2800" dirty="0"/>
          </a:p>
          <a:p>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4000" dirty="0">
                <a:latin typeface="UC Berkeley OS Sign"/>
                <a:cs typeface="Arial" pitchFamily="34" charset="0"/>
                <a:sym typeface="Arial" pitchFamily="34" charset="0"/>
              </a:rPr>
              <a:t>The meaning or theme represented by the subject matter or iconography of the work</a:t>
            </a:r>
          </a:p>
          <a:p>
            <a:pPr marL="342900" indent="-342900" eaLnBrk="0" fontAlgn="base" hangingPunct="0">
              <a:lnSpc>
                <a:spcPct val="93000"/>
              </a:lnSpc>
              <a:spcBef>
                <a:spcPts val="1800"/>
              </a:spcBef>
              <a:spcAft>
                <a:spcPct val="0"/>
              </a:spcAft>
              <a:buFont typeface="Arial" pitchFamily="34" charset="0"/>
              <a:buChar char="•"/>
            </a:pPr>
            <a:r>
              <a:rPr lang="en-US" sz="4000" dirty="0">
                <a:latin typeface="UC Berkeley OS Sign"/>
                <a:cs typeface="Arial" pitchFamily="34" charset="0"/>
                <a:sym typeface="Arial" pitchFamily="34" charset="0"/>
              </a:rPr>
              <a:t>This meaning is often symbolic, and deeply grounded in the culture in which the work was created</a:t>
            </a:r>
          </a:p>
          <a:p>
            <a:pPr marL="342900" indent="-342900" eaLnBrk="0" fontAlgn="base" hangingPunct="0">
              <a:lnSpc>
                <a:spcPct val="93000"/>
              </a:lnSpc>
              <a:spcBef>
                <a:spcPts val="1800"/>
              </a:spcBef>
              <a:spcAft>
                <a:spcPct val="0"/>
              </a:spcAft>
              <a:buFont typeface="Arial" pitchFamily="34" charset="0"/>
              <a:buChar char="•"/>
            </a:pPr>
            <a:r>
              <a:rPr lang="en-US" sz="4000" dirty="0">
                <a:latin typeface="UC Berkeley OS Sign"/>
                <a:cs typeface="Arial" pitchFamily="34" charset="0"/>
                <a:sym typeface="Arial" pitchFamily="34" charset="0"/>
              </a:rPr>
              <a:t>Done by domain and methodology experts</a:t>
            </a:r>
          </a:p>
          <a:p>
            <a:endParaRPr lang="en-US" sz="2800" dirty="0"/>
          </a:p>
          <a:p>
            <a:r>
              <a:rPr lang="en-US" sz="2800" dirty="0"/>
              <a:t> </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52400" y="0"/>
            <a:ext cx="5334000" cy="6084581"/>
          </a:xfrm>
          <a:prstGeom prst="rect">
            <a:avLst/>
          </a:prstGeom>
          <a:noFill/>
          <a:ln w="9525">
            <a:noFill/>
            <a:miter lim="800000"/>
            <a:headEnd/>
            <a:tailEnd/>
          </a:ln>
        </p:spPr>
        <p:txBody>
          <a:bodyPr wrap="square" lIns="64291" tIns="32146" rIns="64291" bIns="32146">
            <a:spAutoFit/>
          </a:bodyPr>
          <a:lstStyle/>
          <a:p>
            <a:endParaRPr lang="en-US" sz="2800" dirty="0"/>
          </a:p>
          <a:p>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PRIMARY: Marble statue of nude woman standing on a seashell</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SECONDARY: Statue made in 2005 by Lucio Carusi of Carrara, Italy, titled “Venus”, made of local marble</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INTERPRETIVE: 3D transformation of 1486 painting by Italian painter Sandro Botticelli, titled “Birth of Venus.” Carusi’s Venus is substantially slimmer in proportions because of changing  notions of female beauty</a:t>
            </a:r>
          </a:p>
        </p:txBody>
      </p:sp>
      <p:pic>
        <p:nvPicPr>
          <p:cNvPr id="8" name="Picture 7" descr="Venus2.JPG"/>
          <p:cNvPicPr>
            <a:picLocks noChangeAspect="1"/>
          </p:cNvPicPr>
          <p:nvPr/>
        </p:nvPicPr>
        <p:blipFill>
          <a:blip r:embed="rId3" cstate="print"/>
          <a:stretch>
            <a:fillRect/>
          </a:stretch>
        </p:blipFill>
        <p:spPr>
          <a:xfrm>
            <a:off x="5638800" y="533400"/>
            <a:ext cx="2971800" cy="6019800"/>
          </a:xfrm>
          <a:prstGeom prst="rect">
            <a:avLst/>
          </a:prstGeom>
        </p:spPr>
      </p:pic>
      <p:sp>
        <p:nvSpPr>
          <p:cNvPr id="9" name="TextBox 8"/>
          <p:cNvSpPr txBox="1"/>
          <p:nvPr/>
        </p:nvSpPr>
        <p:spPr>
          <a:xfrm>
            <a:off x="304800" y="228600"/>
            <a:ext cx="5181600" cy="584775"/>
          </a:xfrm>
          <a:prstGeom prst="rect">
            <a:avLst/>
          </a:prstGeom>
          <a:noFill/>
        </p:spPr>
        <p:txBody>
          <a:bodyPr wrap="square" rtlCol="0">
            <a:spAutoFit/>
          </a:bodyPr>
          <a:lstStyle/>
          <a:p>
            <a:r>
              <a:rPr lang="en-US" sz="3200" b="1" dirty="0"/>
              <a:t>Panovsky’s 3-Level Scheme</a:t>
            </a:r>
          </a:p>
        </p:txBody>
      </p:sp>
      <p:sp>
        <p:nvSpPr>
          <p:cNvPr id="10" name="TextBox 9"/>
          <p:cNvSpPr txBox="1"/>
          <p:nvPr/>
        </p:nvSpPr>
        <p:spPr>
          <a:xfrm>
            <a:off x="6172200" y="28545"/>
            <a:ext cx="2286000" cy="400110"/>
          </a:xfrm>
          <a:prstGeom prst="rect">
            <a:avLst/>
          </a:prstGeom>
          <a:noFill/>
        </p:spPr>
        <p:txBody>
          <a:bodyPr wrap="square" rtlCol="0">
            <a:spAutoFit/>
          </a:bodyPr>
          <a:lstStyle/>
          <a:p>
            <a:r>
              <a:rPr lang="en-US" sz="2000" dirty="0"/>
              <a:t>(TDO Figure 5.6)</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40783"/>
            <a:ext cx="3048000" cy="1143000"/>
          </a:xfrm>
        </p:spPr>
        <p:txBody>
          <a:bodyPr>
            <a:normAutofit fontScale="90000"/>
          </a:bodyPr>
          <a:lstStyle/>
          <a:p>
            <a:r>
              <a:rPr lang="en-US" b="1" dirty="0"/>
              <a:t>“Birth of Venus”</a:t>
            </a:r>
            <a:br>
              <a:rPr lang="en-US" b="1" dirty="0"/>
            </a:br>
            <a:br>
              <a:rPr lang="en-US" b="1" dirty="0"/>
            </a:br>
            <a:r>
              <a:rPr lang="en-US" b="1" dirty="0"/>
              <a:t>Uffizi Gallery, Florence Italy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990254" y="972146"/>
            <a:ext cx="6557963" cy="4918472"/>
          </a:xfrm>
        </p:spPr>
      </p:pic>
    </p:spTree>
    <p:extLst>
      <p:ext uri="{BB962C8B-B14F-4D97-AF65-F5344CB8AC3E}">
        <p14:creationId xmlns:p14="http://schemas.microsoft.com/office/powerpoint/2010/main" val="96814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1070" y="2286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The “Things” for Non-text Resources? </a:t>
            </a:r>
            <a:br>
              <a:rPr lang="en-US" sz="4000" b="1" dirty="0"/>
            </a:br>
            <a:r>
              <a:rPr lang="en-US" sz="4000" b="1" dirty="0"/>
              <a:t>(Granularity  and Abstraction)</a:t>
            </a:r>
            <a:endParaRPr lang="en-US" sz="40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78619" y="1600200"/>
            <a:ext cx="8305800" cy="4886753"/>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Songs and sound recordings</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album, playlist, queue </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cover, remake</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mix, remix</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sample, soundbite</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Video</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clip, snippet, still</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broad-/narrow-/simul-/tele-/web-/pod- cast</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99ED3-447D-46E5-8B86-21C7B50205BF}"/>
              </a:ext>
            </a:extLst>
          </p:cNvPr>
          <p:cNvSpPr/>
          <p:nvPr/>
        </p:nvSpPr>
        <p:spPr>
          <a:xfrm>
            <a:off x="304800" y="274638"/>
            <a:ext cx="8610600" cy="6126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solidFill>
                  <a:srgbClr val="FF0000"/>
                </a:solidFill>
              </a:rPr>
              <a:t>Stop and Think</a:t>
            </a:r>
          </a:p>
        </p:txBody>
      </p:sp>
      <p:sp>
        <p:nvSpPr>
          <p:cNvPr id="3" name="Content Placeholder 2"/>
          <p:cNvSpPr>
            <a:spLocks noGrp="1"/>
          </p:cNvSpPr>
          <p:nvPr>
            <p:ph idx="1"/>
          </p:nvPr>
        </p:nvSpPr>
        <p:spPr>
          <a:xfrm>
            <a:off x="454503" y="1752600"/>
            <a:ext cx="8229600" cy="2286000"/>
          </a:xfrm>
        </p:spPr>
        <p:txBody>
          <a:bodyPr>
            <a:normAutofit fontScale="77500" lnSpcReduction="20000"/>
          </a:bodyPr>
          <a:lstStyle/>
          <a:p>
            <a:r>
              <a:rPr lang="en-US" sz="3600" b="1" dirty="0"/>
              <a:t>Why do we need different levels of description? </a:t>
            </a:r>
          </a:p>
          <a:p>
            <a:r>
              <a:rPr lang="en-US" sz="3600" b="1" dirty="0"/>
              <a:t>Does every resource need them? For what kinds of works is it worth making this investment?</a:t>
            </a:r>
          </a:p>
          <a:p>
            <a:r>
              <a:rPr lang="en-US" sz="3600" b="1" dirty="0"/>
              <a:t>What kinds of people/skills are required to be work at each of these levels" -- and at what cost? </a:t>
            </a:r>
            <a:endParaRPr lang="en-US" sz="3600" dirty="0"/>
          </a:p>
        </p:txBody>
      </p:sp>
    </p:spTree>
    <p:extLst>
      <p:ext uri="{BB962C8B-B14F-4D97-AF65-F5344CB8AC3E}">
        <p14:creationId xmlns:p14="http://schemas.microsoft.com/office/powerpoint/2010/main" val="1510234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70588F-AFAC-4FA3-97A6-442FE7A1E4CB}"/>
              </a:ext>
            </a:extLst>
          </p:cNvPr>
          <p:cNvSpPr/>
          <p:nvPr/>
        </p:nvSpPr>
        <p:spPr>
          <a:xfrm>
            <a:off x="0" y="645303"/>
            <a:ext cx="2133600" cy="40318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courses\F2011\202\figures\AdorationMag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093" y="304800"/>
            <a:ext cx="6716149" cy="51170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493" y="1214689"/>
            <a:ext cx="2057400" cy="2893100"/>
          </a:xfrm>
          <a:prstGeom prst="rect">
            <a:avLst/>
          </a:prstGeom>
        </p:spPr>
        <p:txBody>
          <a:bodyPr wrap="square">
            <a:spAutoFit/>
          </a:bodyPr>
          <a:lstStyle/>
          <a:p>
            <a:r>
              <a:rPr lang="en-US" sz="2600" b="1" dirty="0"/>
              <a:t>Can You Describe this Painting?</a:t>
            </a:r>
            <a:br>
              <a:rPr lang="en-US" sz="2600" b="1" dirty="0"/>
            </a:br>
            <a:br>
              <a:rPr lang="en-US" sz="2600" b="1" dirty="0"/>
            </a:br>
            <a:r>
              <a:rPr lang="en-US" sz="2600" b="1" dirty="0"/>
              <a:t>At What Level Is Your Description?</a:t>
            </a:r>
          </a:p>
        </p:txBody>
      </p:sp>
      <p:sp>
        <p:nvSpPr>
          <p:cNvPr id="3" name="TextBox 2"/>
          <p:cNvSpPr txBox="1"/>
          <p:nvPr/>
        </p:nvSpPr>
        <p:spPr>
          <a:xfrm>
            <a:off x="609600" y="5943600"/>
            <a:ext cx="4267200" cy="461665"/>
          </a:xfrm>
          <a:prstGeom prst="rect">
            <a:avLst/>
          </a:prstGeom>
          <a:noFill/>
        </p:spPr>
        <p:txBody>
          <a:bodyPr wrap="square" rtlCol="0">
            <a:spAutoFit/>
          </a:bodyPr>
          <a:lstStyle/>
          <a:p>
            <a:r>
              <a:rPr lang="en-US" sz="2400" dirty="0">
                <a:hlinkClick r:id="rId4"/>
              </a:rPr>
              <a:t>The painter </a:t>
            </a:r>
            <a:endParaRPr lang="en-US" sz="2400" dirty="0"/>
          </a:p>
        </p:txBody>
      </p:sp>
      <p:sp>
        <p:nvSpPr>
          <p:cNvPr id="4" name="TextBox 3"/>
          <p:cNvSpPr txBox="1"/>
          <p:nvPr/>
        </p:nvSpPr>
        <p:spPr>
          <a:xfrm>
            <a:off x="2720662" y="5943600"/>
            <a:ext cx="6248400" cy="461665"/>
          </a:xfrm>
          <a:prstGeom prst="rect">
            <a:avLst/>
          </a:prstGeom>
          <a:noFill/>
        </p:spPr>
        <p:txBody>
          <a:bodyPr wrap="square" rtlCol="0">
            <a:spAutoFit/>
          </a:bodyPr>
          <a:lstStyle/>
          <a:p>
            <a:r>
              <a:rPr lang="en-US" sz="2400" dirty="0">
                <a:hlinkClick r:id="rId5"/>
              </a:rPr>
              <a:t>Not the only time this subject has been painted</a:t>
            </a:r>
            <a:endParaRPr lang="en-US" sz="2400" dirty="0"/>
          </a:p>
        </p:txBody>
      </p:sp>
    </p:spTree>
    <p:extLst>
      <p:ext uri="{BB962C8B-B14F-4D97-AF65-F5344CB8AC3E}">
        <p14:creationId xmlns:p14="http://schemas.microsoft.com/office/powerpoint/2010/main" val="624911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AD453-9A7D-47D1-95EB-BC5E9B325C3C}"/>
              </a:ext>
            </a:extLst>
          </p:cNvPr>
          <p:cNvPicPr>
            <a:picLocks noChangeAspect="1"/>
          </p:cNvPicPr>
          <p:nvPr/>
        </p:nvPicPr>
        <p:blipFill>
          <a:blip r:embed="rId3"/>
          <a:stretch>
            <a:fillRect/>
          </a:stretch>
        </p:blipFill>
        <p:spPr>
          <a:xfrm>
            <a:off x="476250" y="972026"/>
            <a:ext cx="7924800" cy="2353325"/>
          </a:xfrm>
          <a:prstGeom prst="rect">
            <a:avLst/>
          </a:prstGeom>
        </p:spPr>
      </p:pic>
      <p:pic>
        <p:nvPicPr>
          <p:cNvPr id="4" name="Picture 3">
            <a:extLst>
              <a:ext uri="{FF2B5EF4-FFF2-40B4-BE49-F238E27FC236}">
                <a16:creationId xmlns:a16="http://schemas.microsoft.com/office/drawing/2014/main" id="{7560EEB1-5CAA-44DC-AC36-B86E94EF04F7}"/>
              </a:ext>
            </a:extLst>
          </p:cNvPr>
          <p:cNvPicPr>
            <a:picLocks noChangeAspect="1"/>
          </p:cNvPicPr>
          <p:nvPr/>
        </p:nvPicPr>
        <p:blipFill>
          <a:blip r:embed="rId4"/>
          <a:stretch>
            <a:fillRect/>
          </a:stretch>
        </p:blipFill>
        <p:spPr>
          <a:xfrm>
            <a:off x="373924" y="3306301"/>
            <a:ext cx="8027126" cy="2126845"/>
          </a:xfrm>
          <a:prstGeom prst="rect">
            <a:avLst/>
          </a:prstGeom>
        </p:spPr>
      </p:pic>
      <p:sp>
        <p:nvSpPr>
          <p:cNvPr id="9" name="Title 8">
            <a:extLst>
              <a:ext uri="{FF2B5EF4-FFF2-40B4-BE49-F238E27FC236}">
                <a16:creationId xmlns:a16="http://schemas.microsoft.com/office/drawing/2014/main" id="{9F2444B1-4BBC-4FA5-AA83-547340834A6C}"/>
              </a:ext>
            </a:extLst>
          </p:cNvPr>
          <p:cNvSpPr>
            <a:spLocks noGrp="1"/>
          </p:cNvSpPr>
          <p:nvPr>
            <p:ph type="title"/>
          </p:nvPr>
        </p:nvSpPr>
        <p:spPr>
          <a:xfrm>
            <a:off x="457200" y="318622"/>
            <a:ext cx="8229600" cy="1055032"/>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latin typeface="+mj-lt"/>
                <a:ea typeface="+mj-ea"/>
                <a:cs typeface="+mj-cs"/>
                <a:sym typeface="UC Berkeley OS Sign"/>
              </a:rPr>
              <a:t>The Shamu Question for Paintings</a:t>
            </a:r>
            <a:br>
              <a:rPr lang="en-US" sz="3400" b="1" dirty="0">
                <a:latin typeface="+mj-lt"/>
                <a:ea typeface="+mj-ea"/>
                <a:cs typeface="+mj-cs"/>
                <a:sym typeface="UC Berkeley OS Sign"/>
              </a:rPr>
            </a:br>
            <a:endParaRPr lang="en-US" sz="3400" b="1" dirty="0">
              <a:latin typeface="+mj-lt"/>
              <a:ea typeface="+mj-ea"/>
              <a:cs typeface="+mj-cs"/>
              <a:sym typeface="UC Berkeley OS Sign"/>
            </a:endParaRPr>
          </a:p>
        </p:txBody>
      </p:sp>
      <p:sp>
        <p:nvSpPr>
          <p:cNvPr id="5" name="TextBox 4">
            <a:extLst>
              <a:ext uri="{FF2B5EF4-FFF2-40B4-BE49-F238E27FC236}">
                <a16:creationId xmlns:a16="http://schemas.microsoft.com/office/drawing/2014/main" id="{9578721E-578A-4326-9A75-AE25A0B07232}"/>
              </a:ext>
            </a:extLst>
          </p:cNvPr>
          <p:cNvSpPr txBox="1"/>
          <p:nvPr/>
        </p:nvSpPr>
        <p:spPr>
          <a:xfrm>
            <a:off x="558437" y="5484990"/>
            <a:ext cx="8027126" cy="1200329"/>
          </a:xfrm>
          <a:prstGeom prst="rect">
            <a:avLst/>
          </a:prstGeom>
          <a:noFill/>
        </p:spPr>
        <p:txBody>
          <a:bodyPr wrap="square" rtlCol="0">
            <a:spAutoFit/>
          </a:bodyPr>
          <a:lstStyle/>
          <a:p>
            <a:r>
              <a:rPr lang="en-US" sz="2400" dirty="0"/>
              <a:t>“Adoration of the Magi” is the most popular theme in Christian painting; it is the name of a category of paintings as well as the name of each of them</a:t>
            </a:r>
          </a:p>
        </p:txBody>
      </p:sp>
    </p:spTree>
    <p:extLst>
      <p:ext uri="{BB962C8B-B14F-4D97-AF65-F5344CB8AC3E}">
        <p14:creationId xmlns:p14="http://schemas.microsoft.com/office/powerpoint/2010/main" val="673067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43596" y="3810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Getty Categories for the Description of Works of Art (CDWA)</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39589" y="1219200"/>
            <a:ext cx="8036719" cy="6348691"/>
          </a:xfrm>
          <a:prstGeom prst="rect">
            <a:avLst/>
          </a:prstGeom>
          <a:noFill/>
          <a:ln w="9525">
            <a:noFill/>
            <a:miter lim="800000"/>
            <a:headEnd/>
            <a:tailEnd/>
          </a:ln>
        </p:spPr>
        <p:txBody>
          <a:bodyPr wrap="square" lIns="64291" tIns="32146" rIns="64291" bIns="32146">
            <a:spAutoFit/>
          </a:bodyPr>
          <a:lstStyle/>
          <a:p>
            <a:endParaRPr lang="en-US" sz="2800" dirty="0"/>
          </a:p>
          <a:p>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The </a:t>
            </a:r>
            <a:r>
              <a:rPr lang="en-US" sz="2800" dirty="0">
                <a:latin typeface="UC Berkeley OS Sign"/>
                <a:cs typeface="Arial" pitchFamily="34" charset="0"/>
                <a:sym typeface="Arial" pitchFamily="34" charset="0"/>
                <a:hlinkClick r:id="rId3"/>
              </a:rPr>
              <a:t>CDWA</a:t>
            </a:r>
            <a:r>
              <a:rPr lang="en-US" sz="2800" dirty="0">
                <a:latin typeface="UC Berkeley OS Sign"/>
                <a:cs typeface="Arial" pitchFamily="34" charset="0"/>
                <a:sym typeface="Arial" pitchFamily="34" charset="0"/>
              </a:rPr>
              <a:t> is a large vocabulary with 532 elements and sub-elements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Each element typically has a controlled vocabulary or recommends one (</a:t>
            </a:r>
            <a:r>
              <a:rPr lang="en-US" sz="2800" dirty="0" err="1">
                <a:latin typeface="UC Berkeley OS Sign"/>
                <a:cs typeface="Arial" pitchFamily="34" charset="0"/>
                <a:sym typeface="Arial" pitchFamily="34" charset="0"/>
              </a:rPr>
              <a:t>e.g</a:t>
            </a:r>
            <a:r>
              <a:rPr lang="en-US" sz="2800" dirty="0">
                <a:latin typeface="UC Berkeley OS Sign"/>
                <a:cs typeface="Arial" pitchFamily="34" charset="0"/>
                <a:sym typeface="Arial" pitchFamily="34" charset="0"/>
              </a:rPr>
              <a:t>, </a:t>
            </a:r>
            <a:r>
              <a:rPr lang="en-US" sz="2800" dirty="0">
                <a:latin typeface="UC Berkeley OS Sign"/>
                <a:cs typeface="Arial" pitchFamily="34" charset="0"/>
                <a:sym typeface="Arial" pitchFamily="34" charset="0"/>
                <a:hlinkClick r:id="rId4"/>
              </a:rPr>
              <a:t>Art and Architecture Thesaurus</a:t>
            </a:r>
            <a:r>
              <a:rPr lang="en-US" sz="2800" dirty="0">
                <a:latin typeface="UC Berkeley OS Sign"/>
                <a:cs typeface="Arial" pitchFamily="34" charset="0"/>
                <a:sym typeface="Arial" pitchFamily="34" charset="0"/>
              </a:rPr>
              <a:t>)</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There is a core set of 36 elements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hlinkClick r:id="rId5"/>
              </a:rPr>
              <a:t>CDWA-</a:t>
            </a:r>
            <a:r>
              <a:rPr lang="en-US" sz="2800" dirty="0" err="1">
                <a:latin typeface="UC Berkeley OS Sign"/>
                <a:cs typeface="Arial" pitchFamily="34" charset="0"/>
                <a:sym typeface="Arial" pitchFamily="34" charset="0"/>
                <a:hlinkClick r:id="rId5"/>
              </a:rPr>
              <a:t>Lite</a:t>
            </a:r>
            <a:r>
              <a:rPr lang="en-US" sz="2800" dirty="0">
                <a:latin typeface="UC Berkeley OS Sign"/>
                <a:cs typeface="Arial" pitchFamily="34" charset="0"/>
                <a:sym typeface="Arial" pitchFamily="34" charset="0"/>
              </a:rPr>
              <a:t> is the XML specification for another simple subset of CDWA </a:t>
            </a:r>
          </a:p>
          <a:p>
            <a:endParaRPr lang="en-US" sz="2800" dirty="0">
              <a:latin typeface="UC Berkeley OS Sign"/>
              <a:cs typeface="Arial" pitchFamily="34" charset="0"/>
              <a:sym typeface="Arial" pitchFamily="34" charset="0"/>
            </a:endParaRPr>
          </a:p>
          <a:p>
            <a:endParaRPr lang="en-US" sz="2800" dirty="0"/>
          </a:p>
          <a:p>
            <a:r>
              <a:rPr lang="en-US" sz="2800" dirty="0"/>
              <a:t> </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295400"/>
            <a:ext cx="8036719" cy="1788469"/>
          </a:xfrm>
          <a:prstGeom prst="rect">
            <a:avLst/>
          </a:prstGeom>
          <a:noFill/>
          <a:ln w="9525">
            <a:noFill/>
            <a:miter lim="800000"/>
            <a:headEnd/>
            <a:tailEnd/>
          </a:ln>
        </p:spPr>
        <p:txBody>
          <a:bodyPr lIns="64291" tIns="32146" rIns="64291" bIns="32146">
            <a:spAutoFit/>
          </a:bodyPr>
          <a:lstStyle/>
          <a:p>
            <a:endParaRPr lang="en-US" sz="2800" dirty="0"/>
          </a:p>
          <a:p>
            <a:endParaRPr lang="en-US" sz="2800" dirty="0"/>
          </a:p>
          <a:p>
            <a:endParaRPr lang="en-US" sz="2800" dirty="0"/>
          </a:p>
          <a:p>
            <a:endParaRPr lang="en-US" sz="2800" dirty="0"/>
          </a:p>
        </p:txBody>
      </p:sp>
      <p:pic>
        <p:nvPicPr>
          <p:cNvPr id="5" name="Picture 4" descr="AdorationMagi.gif"/>
          <p:cNvPicPr>
            <a:picLocks noChangeAspect="1"/>
          </p:cNvPicPr>
          <p:nvPr/>
        </p:nvPicPr>
        <p:blipFill>
          <a:blip r:embed="rId3" cstate="print"/>
          <a:stretch>
            <a:fillRect/>
          </a:stretch>
        </p:blipFill>
        <p:spPr>
          <a:xfrm>
            <a:off x="228600" y="685800"/>
            <a:ext cx="7883473" cy="5980174"/>
          </a:xfrm>
          <a:prstGeom prst="rect">
            <a:avLst/>
          </a:prstGeom>
        </p:spPr>
      </p:pic>
      <p:sp>
        <p:nvSpPr>
          <p:cNvPr id="6" name="Rectangle 5"/>
          <p:cNvSpPr/>
          <p:nvPr/>
        </p:nvSpPr>
        <p:spPr>
          <a:xfrm>
            <a:off x="1143000" y="152400"/>
            <a:ext cx="6781800" cy="573683"/>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latin typeface="+mj-lt"/>
                <a:ea typeface="+mj-ea"/>
                <a:cs typeface="+mj-cs"/>
                <a:sym typeface="UC Berkeley OS Sign"/>
              </a:rPr>
              <a:t>Art and Architecture Thesaurus</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30660" y="6742"/>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CDWA’s First Question</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838200" y="26981"/>
            <a:ext cx="7198519" cy="7690725"/>
          </a:xfrm>
          <a:prstGeom prst="rect">
            <a:avLst/>
          </a:prstGeom>
          <a:noFill/>
          <a:ln w="9525">
            <a:noFill/>
            <a:miter lim="800000"/>
            <a:headEnd/>
            <a:tailEnd/>
          </a:ln>
        </p:spPr>
        <p:txBody>
          <a:bodyPr wrap="square" lIns="64291" tIns="32146" rIns="64291" bIns="32146">
            <a:spAutoFit/>
          </a:bodyPr>
          <a:lstStyle/>
          <a:p>
            <a:endParaRPr lang="en-US" sz="2800" dirty="0"/>
          </a:p>
          <a:p>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You should have been able to guess </a:t>
            </a:r>
            <a:r>
              <a:rPr lang="en-US" sz="2800" dirty="0">
                <a:latin typeface="UC Berkeley OS Sign"/>
                <a:cs typeface="Arial" pitchFamily="34" charset="0"/>
                <a:sym typeface="Arial" pitchFamily="34" charset="0"/>
                <a:hlinkClick r:id="rId3"/>
              </a:rPr>
              <a:t>the first question raised in the CDWA documentation</a:t>
            </a:r>
            <a:endParaRPr lang="en-US" sz="28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Section 1.1 of the CDWA (the top-level element) is “Object/Work”</a:t>
            </a:r>
          </a:p>
          <a:p>
            <a:pPr marL="800100" lvl="1" indent="-342900" eaLnBrk="0" fontAlgn="base" hangingPunct="0">
              <a:lnSpc>
                <a:spcPct val="93000"/>
              </a:lnSpc>
              <a:spcBef>
                <a:spcPts val="1800"/>
              </a:spcBef>
              <a:spcAft>
                <a:spcPct val="0"/>
              </a:spcAft>
            </a:pPr>
            <a:r>
              <a:rPr lang="en-US" sz="2800" i="1" dirty="0"/>
              <a:t>    </a:t>
            </a:r>
            <a:r>
              <a:rPr lang="en-US" sz="2800" b="1" i="1" dirty="0">
                <a:solidFill>
                  <a:srgbClr val="FF0000"/>
                </a:solidFill>
              </a:rPr>
              <a:t>Works of art or architecture may be considered a single item, or they may be made up of many physical parts or arranged in separate physical groupings</a:t>
            </a:r>
            <a:r>
              <a:rPr lang="en-US" sz="2800" i="1" dirty="0"/>
              <a:t>. It is necessary to define the particular work of art, architecture, or group of objects in question, whether it be a single painted canvas, or an altarpiece made up of many panels…</a:t>
            </a:r>
            <a:endParaRPr lang="en-US" sz="2800" i="1" dirty="0">
              <a:latin typeface="UC Berkeley OS Sign"/>
              <a:cs typeface="Arial" pitchFamily="34" charset="0"/>
              <a:sym typeface="Arial" pitchFamily="34" charset="0"/>
            </a:endParaRPr>
          </a:p>
          <a:p>
            <a:endParaRPr lang="en-US" sz="2800" dirty="0"/>
          </a:p>
          <a:p>
            <a:r>
              <a:rPr lang="en-US" sz="2800" dirty="0"/>
              <a:t> </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BAAE-2B81-4EDC-9D52-35C160F33B88}"/>
              </a:ext>
            </a:extLst>
          </p:cNvPr>
          <p:cNvSpPr>
            <a:spLocks noGrp="1"/>
          </p:cNvSpPr>
          <p:nvPr>
            <p:ph type="title"/>
          </p:nvPr>
        </p:nvSpPr>
        <p:spPr>
          <a:xfrm>
            <a:off x="457200" y="274638"/>
            <a:ext cx="4859542" cy="1143000"/>
          </a:xfrm>
        </p:spPr>
        <p:txBody>
          <a:bodyPr>
            <a:normAutofit fontScale="90000"/>
          </a:bodyPr>
          <a:lstStyle/>
          <a:p>
            <a:r>
              <a:rPr lang="en-US" b="1" dirty="0"/>
              <a:t>The Ghent Altarpiece</a:t>
            </a:r>
            <a:br>
              <a:rPr lang="en-US" b="1" dirty="0"/>
            </a:br>
            <a:r>
              <a:rPr lang="en-US" b="1" dirty="0"/>
              <a:t> (15</a:t>
            </a:r>
            <a:r>
              <a:rPr lang="en-US" b="1" baseline="30000" dirty="0"/>
              <a:t>th</a:t>
            </a:r>
            <a:r>
              <a:rPr lang="en-US" b="1" dirty="0"/>
              <a:t> Century)</a:t>
            </a:r>
          </a:p>
        </p:txBody>
      </p:sp>
      <p:pic>
        <p:nvPicPr>
          <p:cNvPr id="4" name="Picture 3">
            <a:extLst>
              <a:ext uri="{FF2B5EF4-FFF2-40B4-BE49-F238E27FC236}">
                <a16:creationId xmlns:a16="http://schemas.microsoft.com/office/drawing/2014/main" id="{89D5E666-649F-47E1-A83A-18B15B181BC1}"/>
              </a:ext>
            </a:extLst>
          </p:cNvPr>
          <p:cNvPicPr>
            <a:picLocks noChangeAspect="1"/>
          </p:cNvPicPr>
          <p:nvPr/>
        </p:nvPicPr>
        <p:blipFill>
          <a:blip r:embed="rId3"/>
          <a:stretch>
            <a:fillRect/>
          </a:stretch>
        </p:blipFill>
        <p:spPr>
          <a:xfrm>
            <a:off x="609600" y="1828800"/>
            <a:ext cx="4859542" cy="3613042"/>
          </a:xfrm>
          <a:prstGeom prst="rect">
            <a:avLst/>
          </a:prstGeom>
        </p:spPr>
      </p:pic>
      <p:sp>
        <p:nvSpPr>
          <p:cNvPr id="7" name="TextBox 6">
            <a:extLst>
              <a:ext uri="{FF2B5EF4-FFF2-40B4-BE49-F238E27FC236}">
                <a16:creationId xmlns:a16="http://schemas.microsoft.com/office/drawing/2014/main" id="{5445F111-0927-48B3-80E4-1F4F342D7D3D}"/>
              </a:ext>
            </a:extLst>
          </p:cNvPr>
          <p:cNvSpPr txBox="1"/>
          <p:nvPr/>
        </p:nvSpPr>
        <p:spPr>
          <a:xfrm>
            <a:off x="5860002" y="457200"/>
            <a:ext cx="2819400" cy="5632311"/>
          </a:xfrm>
          <a:prstGeom prst="rect">
            <a:avLst/>
          </a:prstGeom>
          <a:noFill/>
        </p:spPr>
        <p:txBody>
          <a:bodyPr wrap="square" rtlCol="0">
            <a:spAutoFit/>
          </a:bodyPr>
          <a:lstStyle/>
          <a:p>
            <a:r>
              <a:rPr lang="en-US" sz="2400" dirty="0"/>
              <a:t>“A masterpiece of Medieval European art”</a:t>
            </a:r>
          </a:p>
          <a:p>
            <a:endParaRPr lang="en-US" sz="2400" dirty="0"/>
          </a:p>
          <a:p>
            <a:r>
              <a:rPr lang="en-US" sz="2400" dirty="0"/>
              <a:t>Consists of twelve panels</a:t>
            </a:r>
          </a:p>
          <a:p>
            <a:endParaRPr lang="en-US" sz="2400" dirty="0"/>
          </a:p>
          <a:p>
            <a:r>
              <a:rPr lang="en-US" sz="2400" dirty="0"/>
              <a:t>Arranged in two “registers”</a:t>
            </a:r>
          </a:p>
          <a:p>
            <a:endParaRPr lang="en-US" sz="2400" dirty="0"/>
          </a:p>
          <a:p>
            <a:r>
              <a:rPr lang="en-US" sz="2400" dirty="0"/>
              <a:t>Each register has double sets of foldable wings containing inner and outer panel paintings</a:t>
            </a:r>
          </a:p>
        </p:txBody>
      </p:sp>
    </p:spTree>
    <p:extLst>
      <p:ext uri="{BB962C8B-B14F-4D97-AF65-F5344CB8AC3E}">
        <p14:creationId xmlns:p14="http://schemas.microsoft.com/office/powerpoint/2010/main" val="1284061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86000"/>
            <a:ext cx="7772400" cy="1470025"/>
          </a:xfrm>
        </p:spPr>
        <p:txBody>
          <a:bodyPr>
            <a:normAutofit fontScale="90000"/>
          </a:bodyPr>
          <a:lstStyle/>
          <a:p>
            <a:r>
              <a:rPr lang="en-US" sz="5400" dirty="0"/>
              <a:t>A Framework for Generating Resource Properties</a:t>
            </a:r>
          </a:p>
        </p:txBody>
      </p:sp>
    </p:spTree>
    <p:extLst>
      <p:ext uri="{BB962C8B-B14F-4D97-AF65-F5344CB8AC3E}">
        <p14:creationId xmlns:p14="http://schemas.microsoft.com/office/powerpoint/2010/main" val="3752250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Grp="1" noChangeArrowheads="1"/>
          </p:cNvSpPr>
          <p:nvPr>
            <p:ph type="title"/>
          </p:nvPr>
        </p:nvSpPr>
        <p:spPr>
          <a:xfrm>
            <a:off x="425977" y="30480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A Framework for Generating Description Properties</a:t>
            </a:r>
          </a:p>
        </p:txBody>
      </p:sp>
      <p:sp>
        <p:nvSpPr>
          <p:cNvPr id="7885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6B7A6CC-FD96-4C1E-9D6C-FC1C580EEE1E}" type="slidenum">
              <a:rPr lang="en-US" sz="1500">
                <a:solidFill>
                  <a:srgbClr val="002955"/>
                </a:solidFill>
                <a:latin typeface="UC Berkeley OS Sign"/>
                <a:ea typeface="MS PGothic" pitchFamily="34" charset="-128"/>
                <a:sym typeface="UC Berkeley OS Sign"/>
              </a:rPr>
              <a:pPr algn="ctr"/>
              <a:t>58</a:t>
            </a:fld>
            <a:endParaRPr lang="en-US" sz="1500" dirty="0">
              <a:solidFill>
                <a:srgbClr val="002955"/>
              </a:solidFill>
              <a:latin typeface="UC Berkeley OS Sign"/>
              <a:ea typeface="MS PGothic" pitchFamily="34" charset="-128"/>
              <a:sym typeface="UC Berkeley OS Sign"/>
            </a:endParaRPr>
          </a:p>
        </p:txBody>
      </p:sp>
      <p:sp>
        <p:nvSpPr>
          <p:cNvPr id="78855" name="Rectangle 8"/>
          <p:cNvSpPr>
            <a:spLocks noChangeArrowheads="1"/>
          </p:cNvSpPr>
          <p:nvPr/>
        </p:nvSpPr>
        <p:spPr bwMode="auto">
          <a:xfrm>
            <a:off x="457231" y="1502509"/>
            <a:ext cx="8197453" cy="5092065"/>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LIS folks like to create categories of resource descriptions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Gilliland:   content, value, context, structure, format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Taylor: administrative, descriptive, preservation, technical, use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Many others…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But my </a:t>
            </a:r>
            <a:r>
              <a:rPr lang="en-US" sz="2800" dirty="0" err="1"/>
              <a:t>Ischool</a:t>
            </a:r>
            <a:r>
              <a:rPr lang="en-US" sz="2800" dirty="0"/>
              <a:t> students couldn’t sort properties reliably into the categories… so I devised a new framework that has turned out to be useful for generating candidate properties in a systematic way</a:t>
            </a:r>
          </a:p>
        </p:txBody>
      </p:sp>
    </p:spTree>
    <p:extLst>
      <p:ext uri="{BB962C8B-B14F-4D97-AF65-F5344CB8AC3E}">
        <p14:creationId xmlns:p14="http://schemas.microsoft.com/office/powerpoint/2010/main" val="62107482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962520B-92AB-4422-8BEB-DF16B54B3586}" type="slidenum">
              <a:rPr lang="en-US" smtClean="0"/>
              <a:pPr>
                <a:defRPr/>
              </a:pPr>
              <a:t>59</a:t>
            </a:fld>
            <a:endParaRPr lang="en-US" dirty="0"/>
          </a:p>
        </p:txBody>
      </p:sp>
      <p:sp>
        <p:nvSpPr>
          <p:cNvPr id="3" name="Rectangle 1"/>
          <p:cNvSpPr txBox="1">
            <a:spLocks noChangeArrowheads="1"/>
          </p:cNvSpPr>
          <p:nvPr/>
        </p:nvSpPr>
        <p:spPr>
          <a:xfrm>
            <a:off x="951869" y="92653"/>
            <a:ext cx="8228707" cy="1190997"/>
          </a:xfrm>
          <a:prstGeom prst="rect">
            <a:avLst/>
          </a:prstGeom>
        </p:spPr>
        <p:txBody>
          <a:bodyPr lIns="64291" tIns="32146" rIns="64291" bIns="32146"/>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Classifying Resource Properties</a:t>
            </a:r>
          </a:p>
        </p:txBody>
      </p:sp>
      <p:pic>
        <p:nvPicPr>
          <p:cNvPr id="76804" name="Picture 7" descr="DesignPatternsResourceProperties.gif"/>
          <p:cNvPicPr>
            <a:picLocks noChangeAspect="1"/>
          </p:cNvPicPr>
          <p:nvPr/>
        </p:nvPicPr>
        <p:blipFill>
          <a:blip r:embed="rId3" cstate="print"/>
          <a:srcRect/>
          <a:stretch>
            <a:fillRect/>
          </a:stretch>
        </p:blipFill>
        <p:spPr bwMode="auto">
          <a:xfrm>
            <a:off x="767953" y="783580"/>
            <a:ext cx="6911578" cy="5528593"/>
          </a:xfrm>
          <a:prstGeom prst="rect">
            <a:avLst/>
          </a:prstGeom>
          <a:noFill/>
          <a:ln w="9525">
            <a:noFill/>
            <a:miter lim="800000"/>
            <a:headEnd/>
            <a:tailEnd/>
          </a:ln>
        </p:spPr>
      </p:pic>
    </p:spTree>
    <p:extLst>
      <p:ext uri="{BB962C8B-B14F-4D97-AF65-F5344CB8AC3E}">
        <p14:creationId xmlns:p14="http://schemas.microsoft.com/office/powerpoint/2010/main" val="34365529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ABE56D-030F-4ACA-828F-6488D55ABF69}"/>
              </a:ext>
            </a:extLst>
          </p:cNvPr>
          <p:cNvSpPr/>
          <p:nvPr/>
        </p:nvSpPr>
        <p:spPr>
          <a:xfrm>
            <a:off x="457200" y="25285"/>
            <a:ext cx="7968216" cy="70788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073E877-0B3A-4CFA-A438-9F3845ED796F}"/>
              </a:ext>
            </a:extLst>
          </p:cNvPr>
          <p:cNvPicPr>
            <a:picLocks noChangeAspect="1"/>
          </p:cNvPicPr>
          <p:nvPr/>
        </p:nvPicPr>
        <p:blipFill>
          <a:blip r:embed="rId3"/>
          <a:stretch>
            <a:fillRect/>
          </a:stretch>
        </p:blipFill>
        <p:spPr>
          <a:xfrm>
            <a:off x="3276600" y="733172"/>
            <a:ext cx="5587003" cy="5850264"/>
          </a:xfrm>
          <a:prstGeom prst="rect">
            <a:avLst/>
          </a:prstGeom>
        </p:spPr>
      </p:pic>
      <p:sp>
        <p:nvSpPr>
          <p:cNvPr id="4" name="Rectangle 3">
            <a:extLst>
              <a:ext uri="{FF2B5EF4-FFF2-40B4-BE49-F238E27FC236}">
                <a16:creationId xmlns:a16="http://schemas.microsoft.com/office/drawing/2014/main" id="{BFE4C0CD-505A-42B6-A127-9773F35150A6}"/>
              </a:ext>
            </a:extLst>
          </p:cNvPr>
          <p:cNvSpPr/>
          <p:nvPr/>
        </p:nvSpPr>
        <p:spPr>
          <a:xfrm>
            <a:off x="457200" y="1219200"/>
            <a:ext cx="2590800" cy="5016758"/>
          </a:xfrm>
          <a:prstGeom prst="rect">
            <a:avLst/>
          </a:prstGeom>
        </p:spPr>
        <p:txBody>
          <a:bodyPr wrap="square">
            <a:spAutoFit/>
          </a:bodyPr>
          <a:lstStyle/>
          <a:p>
            <a:r>
              <a:rPr lang="fr-FR" sz="3200" b="1" dirty="0">
                <a:hlinkClick r:id="rId4"/>
              </a:rPr>
              <a:t>Symphonie Fantastique, Op. 14: V</a:t>
            </a:r>
            <a:br>
              <a:rPr lang="fr-FR" sz="3200" b="1" dirty="0"/>
            </a:br>
            <a:endParaRPr lang="fr-FR" sz="3200" b="1" dirty="0"/>
          </a:p>
          <a:p>
            <a:r>
              <a:rPr lang="fr-FR" sz="3200" b="1" dirty="0"/>
              <a:t>Songe d'une Nuit du Sabbat</a:t>
            </a:r>
          </a:p>
          <a:p>
            <a:endParaRPr lang="fr-FR" sz="3200" b="1" dirty="0"/>
          </a:p>
          <a:p>
            <a:r>
              <a:rPr lang="fr-FR" sz="3200" i="1" dirty="0"/>
              <a:t>Hector Berlioz</a:t>
            </a:r>
          </a:p>
          <a:p>
            <a:r>
              <a:rPr lang="fr-FR" sz="3200" i="1" dirty="0"/>
              <a:t>(1830) </a:t>
            </a:r>
          </a:p>
        </p:txBody>
      </p:sp>
      <p:sp>
        <p:nvSpPr>
          <p:cNvPr id="5" name="TextBox 4">
            <a:extLst>
              <a:ext uri="{FF2B5EF4-FFF2-40B4-BE49-F238E27FC236}">
                <a16:creationId xmlns:a16="http://schemas.microsoft.com/office/drawing/2014/main" id="{174FC0B9-4FA3-4E85-93DE-0568F36067C1}"/>
              </a:ext>
            </a:extLst>
          </p:cNvPr>
          <p:cNvSpPr txBox="1"/>
          <p:nvPr/>
        </p:nvSpPr>
        <p:spPr>
          <a:xfrm>
            <a:off x="718584" y="25285"/>
            <a:ext cx="8100237" cy="707886"/>
          </a:xfrm>
          <a:prstGeom prst="rect">
            <a:avLst/>
          </a:prstGeom>
          <a:noFill/>
        </p:spPr>
        <p:txBody>
          <a:bodyPr wrap="square" rtlCol="0">
            <a:spAutoFit/>
          </a:bodyPr>
          <a:lstStyle/>
          <a:p>
            <a:r>
              <a:rPr lang="en-US" sz="4000" b="1" dirty="0">
                <a:latin typeface="+mj-lt"/>
              </a:rPr>
              <a:t>How Many Things is a Symphony?</a:t>
            </a:r>
          </a:p>
        </p:txBody>
      </p:sp>
    </p:spTree>
    <p:extLst>
      <p:ext uri="{BB962C8B-B14F-4D97-AF65-F5344CB8AC3E}">
        <p14:creationId xmlns:p14="http://schemas.microsoft.com/office/powerpoint/2010/main" val="350609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Grp="1" noChangeArrowheads="1"/>
          </p:cNvSpPr>
          <p:nvPr>
            <p:ph type="title"/>
          </p:nvPr>
        </p:nvSpPr>
        <p:spPr>
          <a:xfrm>
            <a:off x="446484"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Intrinsic Properties</a:t>
            </a:r>
          </a:p>
        </p:txBody>
      </p:sp>
      <p:sp>
        <p:nvSpPr>
          <p:cNvPr id="7885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6B7A6CC-FD96-4C1E-9D6C-FC1C580EEE1E}" type="slidenum">
              <a:rPr lang="en-US" sz="1500">
                <a:solidFill>
                  <a:srgbClr val="002955"/>
                </a:solidFill>
                <a:latin typeface="UC Berkeley OS Sign"/>
                <a:ea typeface="MS PGothic" pitchFamily="34" charset="-128"/>
                <a:sym typeface="UC Berkeley OS Sign"/>
              </a:rPr>
              <a:pPr algn="ctr"/>
              <a:t>60</a:t>
            </a:fld>
            <a:endParaRPr lang="en-US" sz="1500" dirty="0">
              <a:solidFill>
                <a:srgbClr val="002955"/>
              </a:solidFill>
              <a:latin typeface="UC Berkeley OS Sign"/>
              <a:ea typeface="MS PGothic" pitchFamily="34" charset="-128"/>
              <a:sym typeface="UC Berkeley OS Sign"/>
            </a:endParaRPr>
          </a:p>
        </p:txBody>
      </p:sp>
      <p:sp>
        <p:nvSpPr>
          <p:cNvPr id="78855" name="Rectangle 8"/>
          <p:cNvSpPr>
            <a:spLocks noChangeArrowheads="1"/>
          </p:cNvSpPr>
          <p:nvPr/>
        </p:nvSpPr>
        <p:spPr bwMode="auto">
          <a:xfrm>
            <a:off x="446484" y="1495797"/>
            <a:ext cx="8197453" cy="509578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Intrinsic properties are </a:t>
            </a:r>
            <a:r>
              <a:rPr lang="en-US" sz="3200" dirty="0">
                <a:solidFill>
                  <a:srgbClr val="FF0000"/>
                </a:solidFill>
              </a:rPr>
              <a:t>inherent</a:t>
            </a:r>
            <a:r>
              <a:rPr lang="en-US" sz="3200" dirty="0"/>
              <a:t> in a resource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Some are static, never changing their values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Others are dynamic, but they change “from the inside of the resource” not “from the outside” by actions or efforts of outside agents (like “developmental” properties – age, skill, experience)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Intrinsic properties can sometimes be used as an identifier - like a computed "signature" for a document or media object</a:t>
            </a:r>
          </a:p>
        </p:txBody>
      </p:sp>
    </p:spTree>
    <p:extLst>
      <p:ext uri="{BB962C8B-B14F-4D97-AF65-F5344CB8AC3E}">
        <p14:creationId xmlns:p14="http://schemas.microsoft.com/office/powerpoint/2010/main" val="371162983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Grp="1" noChangeArrowheads="1"/>
          </p:cNvSpPr>
          <p:nvPr>
            <p:ph type="title"/>
          </p:nvPr>
        </p:nvSpPr>
        <p:spPr>
          <a:xfrm>
            <a:off x="915293"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Distinctive Physical Properties </a:t>
            </a:r>
            <a:endParaRPr lang="en-US" b="1" dirty="0">
              <a:sym typeface="UC Berkeley OS Sign"/>
            </a:endParaRPr>
          </a:p>
        </p:txBody>
      </p:sp>
      <p:sp>
        <p:nvSpPr>
          <p:cNvPr id="77827"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4D8EB706-9A1E-4850-8084-EE9F6B53032D}" type="slidenum">
              <a:rPr lang="en-US" sz="1500">
                <a:solidFill>
                  <a:srgbClr val="002955"/>
                </a:solidFill>
                <a:latin typeface="UC Berkeley OS Sign"/>
                <a:ea typeface="MS PGothic" pitchFamily="34" charset="-128"/>
                <a:sym typeface="UC Berkeley OS Sign"/>
              </a:rPr>
              <a:pPr algn="ctr"/>
              <a:t>61</a:t>
            </a:fld>
            <a:endParaRPr lang="en-US" sz="1500" dirty="0">
              <a:solidFill>
                <a:srgbClr val="002955"/>
              </a:solidFill>
              <a:latin typeface="UC Berkeley OS Sign"/>
              <a:ea typeface="MS PGothic" pitchFamily="34" charset="-128"/>
              <a:sym typeface="UC Berkeley OS Sign"/>
            </a:endParaRPr>
          </a:p>
        </p:txBody>
      </p:sp>
      <p:pic>
        <p:nvPicPr>
          <p:cNvPr id="77831" name="Picture 3" descr="KitchenOrgPrinciples.jpg"/>
          <p:cNvPicPr>
            <a:picLocks noGrp="1" noChangeAspect="1"/>
          </p:cNvPicPr>
          <p:nvPr>
            <p:ph idx="1"/>
          </p:nvPr>
        </p:nvPicPr>
        <p:blipFill>
          <a:blip r:embed="rId3" cstate="print"/>
          <a:stretch>
            <a:fillRect/>
          </a:stretch>
        </p:blipFill>
        <p:spPr>
          <a:xfrm>
            <a:off x="344503" y="1066800"/>
            <a:ext cx="8115371" cy="5604933"/>
          </a:xfrm>
        </p:spPr>
      </p:pic>
    </p:spTree>
    <p:extLst>
      <p:ext uri="{BB962C8B-B14F-4D97-AF65-F5344CB8AC3E}">
        <p14:creationId xmlns:p14="http://schemas.microsoft.com/office/powerpoint/2010/main" val="309488319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Grp="1" noChangeArrowheads="1"/>
          </p:cNvSpPr>
          <p:nvPr>
            <p:ph type="title"/>
          </p:nvPr>
        </p:nvSpPr>
        <p:spPr>
          <a:xfrm>
            <a:off x="228600"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Extrinsic Properties</a:t>
            </a:r>
          </a:p>
        </p:txBody>
      </p:sp>
      <p:sp>
        <p:nvSpPr>
          <p:cNvPr id="7885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6B7A6CC-FD96-4C1E-9D6C-FC1C580EEE1E}" type="slidenum">
              <a:rPr lang="en-US" sz="1500">
                <a:solidFill>
                  <a:srgbClr val="002955"/>
                </a:solidFill>
                <a:latin typeface="UC Berkeley OS Sign"/>
                <a:ea typeface="MS PGothic" pitchFamily="34" charset="-128"/>
                <a:sym typeface="UC Berkeley OS Sign"/>
              </a:rPr>
              <a:pPr algn="ctr"/>
              <a:t>62</a:t>
            </a:fld>
            <a:endParaRPr lang="en-US" sz="1500" dirty="0">
              <a:solidFill>
                <a:srgbClr val="002955"/>
              </a:solidFill>
              <a:latin typeface="UC Berkeley OS Sign"/>
              <a:ea typeface="MS PGothic" pitchFamily="34" charset="-128"/>
              <a:sym typeface="UC Berkeley OS Sign"/>
            </a:endParaRPr>
          </a:p>
        </p:txBody>
      </p:sp>
      <p:sp>
        <p:nvSpPr>
          <p:cNvPr id="78855" name="Rectangle 8"/>
          <p:cNvSpPr>
            <a:spLocks noChangeArrowheads="1"/>
          </p:cNvSpPr>
          <p:nvPr/>
        </p:nvSpPr>
        <p:spPr bwMode="auto">
          <a:xfrm>
            <a:off x="288287" y="1166315"/>
            <a:ext cx="8197453" cy="4642711"/>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Extrinsic properties are </a:t>
            </a:r>
            <a:r>
              <a:rPr lang="en-US" sz="3200" dirty="0">
                <a:solidFill>
                  <a:srgbClr val="FF0000"/>
                </a:solidFill>
              </a:rPr>
              <a:t>assigned to </a:t>
            </a:r>
            <a:r>
              <a:rPr lang="en-US" sz="3200" dirty="0"/>
              <a:t>a resource rather than being inherent in it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Some extrinsic properties are static:  assigned names or identifiers don’t usually change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Other extrinsic properties change often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Extrinsic properties differ in their "decay" functions, rate of change…  a lot of data science is figuring out the function that relates the value of some resource property over time</a:t>
            </a:r>
            <a:endParaRPr lang="en-US" sz="3200" dirty="0">
              <a:solidFill>
                <a:srgbClr val="FF0000"/>
              </a:solidFill>
            </a:endParaRPr>
          </a:p>
        </p:txBody>
      </p:sp>
    </p:spTree>
    <p:extLst>
      <p:ext uri="{BB962C8B-B14F-4D97-AF65-F5344CB8AC3E}">
        <p14:creationId xmlns:p14="http://schemas.microsoft.com/office/powerpoint/2010/main" val="350284844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Grp="1" noChangeArrowheads="1"/>
          </p:cNvSpPr>
          <p:nvPr>
            <p:ph type="title"/>
          </p:nvPr>
        </p:nvSpPr>
        <p:spPr>
          <a:xfrm>
            <a:off x="457200" y="159225"/>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Cultural Properties</a:t>
            </a:r>
          </a:p>
        </p:txBody>
      </p:sp>
      <p:sp>
        <p:nvSpPr>
          <p:cNvPr id="7885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6B7A6CC-FD96-4C1E-9D6C-FC1C580EEE1E}" type="slidenum">
              <a:rPr lang="en-US" sz="1500">
                <a:solidFill>
                  <a:srgbClr val="002955"/>
                </a:solidFill>
                <a:latin typeface="UC Berkeley OS Sign"/>
                <a:ea typeface="MS PGothic" pitchFamily="34" charset="-128"/>
                <a:sym typeface="UC Berkeley OS Sign"/>
              </a:rPr>
              <a:pPr algn="ctr"/>
              <a:t>63</a:t>
            </a:fld>
            <a:endParaRPr lang="en-US" sz="1500" dirty="0">
              <a:solidFill>
                <a:srgbClr val="002955"/>
              </a:solidFill>
              <a:latin typeface="UC Berkeley OS Sign"/>
              <a:ea typeface="MS PGothic" pitchFamily="34" charset="-128"/>
              <a:sym typeface="UC Berkeley OS Sign"/>
            </a:endParaRPr>
          </a:p>
        </p:txBody>
      </p:sp>
      <p:sp>
        <p:nvSpPr>
          <p:cNvPr id="78855" name="Rectangle 8"/>
          <p:cNvSpPr>
            <a:spLocks noChangeArrowheads="1"/>
          </p:cNvSpPr>
          <p:nvPr/>
        </p:nvSpPr>
        <p:spPr bwMode="auto">
          <a:xfrm>
            <a:off x="397935" y="1234231"/>
            <a:ext cx="8655546" cy="402292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Cultural properties are extrinsic and assigned to resources; they come from conventional language use or culture and often involve analogy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Because they derive from knowledge of culture or language, they might be unintelligible to people who don't have the same perspective and experience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and they might lose their cultural salience </a:t>
            </a:r>
          </a:p>
        </p:txBody>
      </p:sp>
      <p:sp>
        <p:nvSpPr>
          <p:cNvPr id="2" name="TextBox 1"/>
          <p:cNvSpPr txBox="1"/>
          <p:nvPr/>
        </p:nvSpPr>
        <p:spPr>
          <a:xfrm>
            <a:off x="1905000" y="5141166"/>
            <a:ext cx="5943600" cy="1661993"/>
          </a:xfrm>
          <a:prstGeom prst="rect">
            <a:avLst/>
          </a:prstGeom>
          <a:noFill/>
        </p:spPr>
        <p:txBody>
          <a:bodyPr wrap="square" rtlCol="0">
            <a:spAutoFit/>
          </a:bodyPr>
          <a:lstStyle/>
          <a:p>
            <a:r>
              <a:rPr lang="en-US" sz="2800" b="1" dirty="0">
                <a:solidFill>
                  <a:srgbClr val="FF0000"/>
                </a:solidFill>
              </a:rPr>
              <a:t>Flapper, Greaser, Groovy, Bollywood, Grunge</a:t>
            </a:r>
          </a:p>
          <a:p>
            <a:r>
              <a:rPr lang="en-US" sz="2800" b="1" dirty="0">
                <a:solidFill>
                  <a:srgbClr val="FF0000"/>
                </a:solidFill>
              </a:rPr>
              <a:t>Tech bro, One percenter</a:t>
            </a:r>
          </a:p>
          <a:p>
            <a:endParaRPr lang="en-US" dirty="0"/>
          </a:p>
        </p:txBody>
      </p:sp>
    </p:spTree>
    <p:extLst>
      <p:ext uri="{BB962C8B-B14F-4D97-AF65-F5344CB8AC3E}">
        <p14:creationId xmlns:p14="http://schemas.microsoft.com/office/powerpoint/2010/main" val="27565351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“Holbein” Carpets</a:t>
            </a:r>
          </a:p>
        </p:txBody>
      </p:sp>
      <p:sp>
        <p:nvSpPr>
          <p:cNvPr id="5" name="TextBox 4"/>
          <p:cNvSpPr txBox="1"/>
          <p:nvPr/>
        </p:nvSpPr>
        <p:spPr>
          <a:xfrm>
            <a:off x="1433448" y="5638800"/>
            <a:ext cx="2819400" cy="707886"/>
          </a:xfrm>
          <a:prstGeom prst="rect">
            <a:avLst/>
          </a:prstGeom>
          <a:noFill/>
        </p:spPr>
        <p:txBody>
          <a:bodyPr wrap="square" rtlCol="0">
            <a:spAutoFit/>
          </a:bodyPr>
          <a:lstStyle/>
          <a:p>
            <a:r>
              <a:rPr lang="en-US" sz="2000" b="1" dirty="0"/>
              <a:t>Anatolian Carpet,</a:t>
            </a:r>
            <a:br>
              <a:rPr lang="en-US" sz="2000" b="1" dirty="0"/>
            </a:br>
            <a:r>
              <a:rPr lang="en-US" sz="2000" b="1" dirty="0"/>
              <a:t> 16th Century </a:t>
            </a:r>
          </a:p>
        </p:txBody>
      </p:sp>
      <p:sp>
        <p:nvSpPr>
          <p:cNvPr id="8" name="Rectangle 7"/>
          <p:cNvSpPr/>
          <p:nvPr/>
        </p:nvSpPr>
        <p:spPr>
          <a:xfrm>
            <a:off x="1262506" y="5754986"/>
            <a:ext cx="2743200" cy="516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 name="Rectangle 9"/>
          <p:cNvSpPr/>
          <p:nvPr/>
        </p:nvSpPr>
        <p:spPr>
          <a:xfrm>
            <a:off x="5181600" y="5257800"/>
            <a:ext cx="289979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935967"/>
            <a:ext cx="7924800" cy="4575887"/>
          </a:xfrm>
          <a:prstGeom prst="rect">
            <a:avLst/>
          </a:prstGeom>
        </p:spPr>
      </p:pic>
      <p:sp>
        <p:nvSpPr>
          <p:cNvPr id="13" name="TextBox 12"/>
          <p:cNvSpPr txBox="1"/>
          <p:nvPr/>
        </p:nvSpPr>
        <p:spPr>
          <a:xfrm>
            <a:off x="5204983" y="6146631"/>
            <a:ext cx="2876407" cy="400110"/>
          </a:xfrm>
          <a:prstGeom prst="rect">
            <a:avLst/>
          </a:prstGeom>
          <a:noFill/>
        </p:spPr>
        <p:txBody>
          <a:bodyPr wrap="square" rtlCol="0">
            <a:spAutoFit/>
          </a:bodyPr>
          <a:lstStyle/>
          <a:p>
            <a:r>
              <a:rPr lang="en-US" sz="2000" b="1" dirty="0"/>
              <a:t>The Ambassadors, 1553</a:t>
            </a:r>
          </a:p>
        </p:txBody>
      </p:sp>
      <p:sp>
        <p:nvSpPr>
          <p:cNvPr id="3" name="TextBox 2">
            <a:extLst>
              <a:ext uri="{FF2B5EF4-FFF2-40B4-BE49-F238E27FC236}">
                <a16:creationId xmlns:a16="http://schemas.microsoft.com/office/drawing/2014/main" id="{B6A10521-616B-4E5A-85F0-46B24FD95BDF}"/>
              </a:ext>
            </a:extLst>
          </p:cNvPr>
          <p:cNvSpPr txBox="1"/>
          <p:nvPr/>
        </p:nvSpPr>
        <p:spPr>
          <a:xfrm>
            <a:off x="457200" y="976955"/>
            <a:ext cx="8229600" cy="830997"/>
          </a:xfrm>
          <a:prstGeom prst="rect">
            <a:avLst/>
          </a:prstGeom>
          <a:noFill/>
        </p:spPr>
        <p:txBody>
          <a:bodyPr wrap="square" rtlCol="0">
            <a:spAutoFit/>
          </a:bodyPr>
          <a:lstStyle/>
          <a:p>
            <a:r>
              <a:rPr lang="en-US" sz="2400" dirty="0"/>
              <a:t>Why are these carpets from Central Turkey (dating from 16</a:t>
            </a:r>
            <a:r>
              <a:rPr lang="en-US" sz="2400" baseline="30000" dirty="0"/>
              <a:t>th</a:t>
            </a:r>
            <a:r>
              <a:rPr lang="en-US" sz="2400" dirty="0"/>
              <a:t> century) described with a German painter’s name?</a:t>
            </a:r>
          </a:p>
        </p:txBody>
      </p:sp>
    </p:spTree>
    <p:extLst>
      <p:ext uri="{BB962C8B-B14F-4D97-AF65-F5344CB8AC3E}">
        <p14:creationId xmlns:p14="http://schemas.microsoft.com/office/powerpoint/2010/main" val="723920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Grp="1" noChangeArrowheads="1"/>
          </p:cNvSpPr>
          <p:nvPr>
            <p:ph type="title"/>
          </p:nvPr>
        </p:nvSpPr>
        <p:spPr>
          <a:xfrm>
            <a:off x="527965" y="2286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Applying the Framework for</a:t>
            </a:r>
            <a:br>
              <a:rPr lang="en-US" b="1" dirty="0">
                <a:sym typeface="UC Berkeley OS Sign"/>
              </a:rPr>
            </a:br>
            <a:r>
              <a:rPr lang="en-US" b="1" dirty="0">
                <a:sym typeface="UC Berkeley OS Sign"/>
              </a:rPr>
              <a:t> Organizing System of a Kitchen</a:t>
            </a:r>
          </a:p>
        </p:txBody>
      </p:sp>
      <p:sp>
        <p:nvSpPr>
          <p:cNvPr id="7885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6B7A6CC-FD96-4C1E-9D6C-FC1C580EEE1E}" type="slidenum">
              <a:rPr lang="en-US" sz="1500">
                <a:solidFill>
                  <a:srgbClr val="002955"/>
                </a:solidFill>
                <a:latin typeface="UC Berkeley OS Sign"/>
                <a:ea typeface="MS PGothic" pitchFamily="34" charset="-128"/>
                <a:sym typeface="UC Berkeley OS Sign"/>
              </a:rPr>
              <a:pPr algn="ctr"/>
              <a:t>65</a:t>
            </a:fld>
            <a:endParaRPr lang="en-US" sz="1500" dirty="0">
              <a:solidFill>
                <a:srgbClr val="002955"/>
              </a:solidFill>
              <a:latin typeface="UC Berkeley OS Sign"/>
              <a:ea typeface="MS PGothic" pitchFamily="34" charset="-128"/>
              <a:sym typeface="UC Berkeley OS Sign"/>
            </a:endParaRPr>
          </a:p>
        </p:txBody>
      </p:sp>
      <p:sp>
        <p:nvSpPr>
          <p:cNvPr id="78855" name="Rectangle 8"/>
          <p:cNvSpPr>
            <a:spLocks noChangeArrowheads="1"/>
          </p:cNvSpPr>
          <p:nvPr/>
        </p:nvSpPr>
        <p:spPr bwMode="auto">
          <a:xfrm>
            <a:off x="574850" y="1694240"/>
            <a:ext cx="8197453" cy="5240183"/>
          </a:xfrm>
          <a:prstGeom prst="rect">
            <a:avLst/>
          </a:prstGeom>
          <a:noFill/>
          <a:ln w="9525">
            <a:noFill/>
            <a:miter lim="800000"/>
            <a:headEnd/>
            <a:tailEnd/>
          </a:ln>
        </p:spPr>
        <p:txBody>
          <a:bodyPr lIns="64291" tIns="32146" rIns="64291" bIns="32146">
            <a:spAutoFit/>
          </a:bodyPr>
          <a:lstStyle/>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b="1" dirty="0"/>
              <a:t>Intrinsic static properties</a:t>
            </a:r>
            <a:r>
              <a:rPr lang="en-US" sz="2800" dirty="0"/>
              <a:t>: If you store your pots, frying pans, and baking pans and nest each set by size</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a:t>
            </a:r>
            <a:r>
              <a:rPr lang="en-US" sz="2800" b="1" dirty="0"/>
              <a:t>Extrinsic static properties</a:t>
            </a:r>
            <a:r>
              <a:rPr lang="en-US" sz="2800" dirty="0"/>
              <a:t>:  A spice rack with the spices arranged in alphabetical order</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a:t>
            </a:r>
            <a:r>
              <a:rPr lang="en-US" sz="2800" b="1" dirty="0"/>
              <a:t>Intrinsic dynamic properties </a:t>
            </a:r>
            <a:r>
              <a:rPr lang="en-US" sz="2800" dirty="0"/>
              <a:t>if you arrange your milk and other perishable goods by expiration date, a </a:t>
            </a:r>
            <a:r>
              <a:rPr lang="ja-JP" altLang="en-US" sz="2800" dirty="0"/>
              <a:t>“</a:t>
            </a:r>
            <a:r>
              <a:rPr lang="en-US" altLang="ja-JP" sz="2800" dirty="0"/>
              <a:t>useful life remaining</a:t>
            </a:r>
            <a:r>
              <a:rPr lang="ja-JP" altLang="en-US" sz="2800" dirty="0"/>
              <a:t>”</a:t>
            </a:r>
            <a:r>
              <a:rPr lang="en-US" altLang="ja-JP" sz="2800" dirty="0"/>
              <a:t> property that decreases to zero as the expiration date approaches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a:t>
            </a:r>
            <a:r>
              <a:rPr lang="en-US" sz="2800" b="1" dirty="0"/>
              <a:t>Extrinsic dynamic properties </a:t>
            </a:r>
            <a:r>
              <a:rPr lang="en-US" sz="2800" dirty="0"/>
              <a:t>if you put the most frequently used condiments or spices in the front of a refrigerator or pantry shelf</a:t>
            </a:r>
          </a:p>
          <a:p>
            <a:pPr>
              <a:lnSpc>
                <a:spcPct val="93000"/>
              </a:lnSpc>
              <a:buFont typeface="Arial" pitchFamily="34" charset="0"/>
              <a:buChar char="•"/>
            </a:pPr>
            <a:endParaRPr lang="en-US" sz="2200" dirty="0">
              <a:latin typeface="UC Berkeley OS Sign"/>
            </a:endParaRPr>
          </a:p>
        </p:txBody>
      </p:sp>
    </p:spTree>
    <p:extLst>
      <p:ext uri="{BB962C8B-B14F-4D97-AF65-F5344CB8AC3E}">
        <p14:creationId xmlns:p14="http://schemas.microsoft.com/office/powerpoint/2010/main" val="196645071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a:xfrm>
            <a:off x="457200" y="5334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Applying the Framework for a</a:t>
            </a:r>
            <a:br>
              <a:rPr lang="en-US" b="1" dirty="0">
                <a:sym typeface="UC Berkeley OS Sign"/>
              </a:rPr>
            </a:br>
            <a:r>
              <a:rPr lang="en-US" b="1" dirty="0">
                <a:sym typeface="UC Berkeley OS Sign"/>
              </a:rPr>
              <a:t> Document Organizing System</a:t>
            </a:r>
          </a:p>
        </p:txBody>
      </p:sp>
      <p:sp>
        <p:nvSpPr>
          <p:cNvPr id="7987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8254F673-3231-445E-9604-7B264E0D377F}" type="slidenum">
              <a:rPr lang="en-US" sz="1500">
                <a:solidFill>
                  <a:srgbClr val="002955"/>
                </a:solidFill>
                <a:latin typeface="UC Berkeley OS Sign"/>
                <a:ea typeface="MS PGothic" pitchFamily="34" charset="-128"/>
                <a:sym typeface="UC Berkeley OS Sign"/>
              </a:rPr>
              <a:pPr algn="ctr"/>
              <a:t>66</a:t>
            </a:fld>
            <a:endParaRPr lang="en-US" sz="1500" dirty="0">
              <a:solidFill>
                <a:srgbClr val="002955"/>
              </a:solidFill>
              <a:latin typeface="UC Berkeley OS Sign"/>
              <a:ea typeface="MS PGothic" pitchFamily="34" charset="-128"/>
              <a:sym typeface="UC Berkeley OS Sign"/>
            </a:endParaRPr>
          </a:p>
        </p:txBody>
      </p:sp>
      <p:sp>
        <p:nvSpPr>
          <p:cNvPr id="79879" name="Rectangle 8"/>
          <p:cNvSpPr>
            <a:spLocks noChangeArrowheads="1"/>
          </p:cNvSpPr>
          <p:nvPr/>
        </p:nvSpPr>
        <p:spPr bwMode="auto">
          <a:xfrm>
            <a:off x="446484" y="2040434"/>
            <a:ext cx="8197453" cy="3902894"/>
          </a:xfrm>
          <a:prstGeom prst="rect">
            <a:avLst/>
          </a:prstGeom>
          <a:noFill/>
          <a:ln w="9525">
            <a:noFill/>
            <a:miter lim="800000"/>
            <a:headEnd/>
            <a:tailEnd/>
          </a:ln>
        </p:spPr>
        <p:txBody>
          <a:bodyPr lIns="64291" tIns="32146" rIns="64291" bIns="32146">
            <a:spAutoFit/>
          </a:bodyPr>
          <a:lstStyle/>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b="1" dirty="0"/>
              <a:t>Intrinsic static properties: </a:t>
            </a:r>
            <a:r>
              <a:rPr lang="en-US" sz="2800" dirty="0"/>
              <a:t>Author, date published, words in the text</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b="1" dirty="0"/>
              <a:t> Extrinsic static properties</a:t>
            </a:r>
            <a:r>
              <a:rPr lang="en-US" sz="2800" dirty="0"/>
              <a:t>:  ISBN, LOC Classifications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b="1" dirty="0"/>
              <a:t> Intrinsic </a:t>
            </a:r>
            <a:r>
              <a:rPr lang="en-US" sz="2800" b="1"/>
              <a:t>dynamic properties: </a:t>
            </a:r>
            <a:r>
              <a:rPr lang="en-US" sz="2800" dirty="0"/>
              <a:t>Effectivity (e.g., laws and regulations)</a:t>
            </a:r>
            <a:endParaRPr lang="en-US" altLang="ja-JP" sz="2800" dirty="0"/>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b="1" dirty="0"/>
              <a:t> Extrinsic dynamic properties: </a:t>
            </a:r>
            <a:r>
              <a:rPr lang="en-US" sz="2800" dirty="0"/>
              <a:t>Links/citations to and from other documents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b="1" dirty="0"/>
          </a:p>
        </p:txBody>
      </p:sp>
    </p:spTree>
    <p:extLst>
      <p:ext uri="{BB962C8B-B14F-4D97-AF65-F5344CB8AC3E}">
        <p14:creationId xmlns:p14="http://schemas.microsoft.com/office/powerpoint/2010/main" val="373109799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Audio Mixing – </a:t>
            </a:r>
            <a:br>
              <a:rPr lang="en-US" b="1" dirty="0"/>
            </a:br>
            <a:r>
              <a:rPr lang="en-US" b="1" dirty="0"/>
              <a:t>Making One Thing From Many</a:t>
            </a:r>
          </a:p>
        </p:txBody>
      </p:sp>
      <p:pic>
        <p:nvPicPr>
          <p:cNvPr id="3" name="Picture 2"/>
          <p:cNvPicPr>
            <a:picLocks noChangeAspect="1"/>
          </p:cNvPicPr>
          <p:nvPr/>
        </p:nvPicPr>
        <p:blipFill>
          <a:blip r:embed="rId3"/>
          <a:stretch>
            <a:fillRect/>
          </a:stretch>
        </p:blipFill>
        <p:spPr>
          <a:xfrm>
            <a:off x="489857" y="1905000"/>
            <a:ext cx="8164286" cy="4572000"/>
          </a:xfrm>
          <a:prstGeom prst="rect">
            <a:avLst/>
          </a:prstGeom>
        </p:spPr>
      </p:pic>
    </p:spTree>
    <p:extLst>
      <p:ext uri="{BB962C8B-B14F-4D97-AF65-F5344CB8AC3E}">
        <p14:creationId xmlns:p14="http://schemas.microsoft.com/office/powerpoint/2010/main" val="319003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9BB926-4A23-43A6-A755-AB796F762148}"/>
              </a:ext>
            </a:extLst>
          </p:cNvPr>
          <p:cNvSpPr/>
          <p:nvPr/>
        </p:nvSpPr>
        <p:spPr>
          <a:xfrm>
            <a:off x="76200" y="5207775"/>
            <a:ext cx="8991600" cy="11909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342453" y="55751"/>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Shazam and Soundhound (and Shamu?)</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42453" y="1345504"/>
            <a:ext cx="5347641" cy="3043428"/>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Shazam – recognizes a specific piece of music using its unique “audio fingerprint”</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Soundhound – identifies songs, but can do it from humming or whistling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766" y="1705305"/>
            <a:ext cx="3055069" cy="3239715"/>
          </a:xfrm>
          <a:prstGeom prst="rect">
            <a:avLst/>
          </a:prstGeom>
        </p:spPr>
      </p:pic>
      <p:sp>
        <p:nvSpPr>
          <p:cNvPr id="3" name="TextBox 2"/>
          <p:cNvSpPr txBox="1"/>
          <p:nvPr/>
        </p:nvSpPr>
        <p:spPr>
          <a:xfrm>
            <a:off x="2246560" y="5225254"/>
            <a:ext cx="6324600" cy="1077218"/>
          </a:xfrm>
          <a:prstGeom prst="rect">
            <a:avLst/>
          </a:prstGeom>
          <a:noFill/>
        </p:spPr>
        <p:txBody>
          <a:bodyPr wrap="square" rtlCol="0">
            <a:spAutoFit/>
          </a:bodyPr>
          <a:lstStyle/>
          <a:p>
            <a:r>
              <a:rPr lang="en-US" sz="3200" i="1" dirty="0">
                <a:solidFill>
                  <a:srgbClr val="FF0000"/>
                </a:solidFill>
              </a:rPr>
              <a:t>STOP AND THINK: </a:t>
            </a:r>
            <a:br>
              <a:rPr lang="en-US" sz="3200" i="1" dirty="0">
                <a:solidFill>
                  <a:srgbClr val="FF0000"/>
                </a:solidFill>
              </a:rPr>
            </a:br>
            <a:r>
              <a:rPr lang="en-US" sz="3200" i="1" dirty="0">
                <a:solidFill>
                  <a:srgbClr val="FF0000"/>
                </a:solidFill>
              </a:rPr>
              <a:t>Why is Shamu on this slide?</a:t>
            </a:r>
          </a:p>
        </p:txBody>
      </p:sp>
    </p:spTree>
    <p:extLst>
      <p:ext uri="{BB962C8B-B14F-4D97-AF65-F5344CB8AC3E}">
        <p14:creationId xmlns:p14="http://schemas.microsoft.com/office/powerpoint/2010/main" val="53284224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99ED3-447D-46E5-8B86-21C7B50205BF}"/>
              </a:ext>
            </a:extLst>
          </p:cNvPr>
          <p:cNvSpPr/>
          <p:nvPr/>
        </p:nvSpPr>
        <p:spPr>
          <a:xfrm>
            <a:off x="266700" y="237075"/>
            <a:ext cx="8610600" cy="6126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b="1" dirty="0">
                <a:solidFill>
                  <a:srgbClr val="FF0000"/>
                </a:solidFill>
              </a:rPr>
              <a:t>STOP AND THINK: Shamu for Songs</a:t>
            </a:r>
          </a:p>
        </p:txBody>
      </p:sp>
      <p:sp>
        <p:nvSpPr>
          <p:cNvPr id="3" name="Content Placeholder 2"/>
          <p:cNvSpPr>
            <a:spLocks noGrp="1"/>
          </p:cNvSpPr>
          <p:nvPr>
            <p:ph idx="1"/>
          </p:nvPr>
        </p:nvSpPr>
        <p:spPr>
          <a:xfrm>
            <a:off x="457200" y="1295400"/>
            <a:ext cx="8229600" cy="4525963"/>
          </a:xfrm>
        </p:spPr>
        <p:txBody>
          <a:bodyPr>
            <a:normAutofit fontScale="92500"/>
          </a:bodyPr>
          <a:lstStyle/>
          <a:p>
            <a:r>
              <a:rPr lang="en-US" dirty="0">
                <a:latin typeface="UC Berkeley OS Sign"/>
                <a:cs typeface="Arial" pitchFamily="34" charset="0"/>
                <a:sym typeface="Arial" pitchFamily="34" charset="0"/>
              </a:rPr>
              <a:t>If there are many different performances of “the same song” at what point does a variation become a different song?</a:t>
            </a:r>
          </a:p>
          <a:p>
            <a:r>
              <a:rPr lang="en-US" dirty="0">
                <a:latin typeface="UC Berkeley OS Sign"/>
                <a:cs typeface="Arial" pitchFamily="34" charset="0"/>
                <a:sym typeface="Arial" pitchFamily="34" charset="0"/>
              </a:rPr>
              <a:t>Is one of these performances the exemplar or prototype of the song?  (Sometimes the “cover” is vastly more popular than the original)</a:t>
            </a:r>
          </a:p>
          <a:p>
            <a:r>
              <a:rPr lang="en-US" dirty="0">
                <a:latin typeface="UC Berkeley OS Sign"/>
                <a:cs typeface="Arial" pitchFamily="34" charset="0"/>
                <a:sym typeface="Arial" pitchFamily="34" charset="0"/>
              </a:rPr>
              <a:t>Or should we reject the idea that some specific performance is the exemplar and treat any “song” as a large category with many members</a:t>
            </a:r>
          </a:p>
          <a:p>
            <a:endParaRPr lang="en-US" dirty="0"/>
          </a:p>
        </p:txBody>
      </p:sp>
    </p:spTree>
    <p:extLst>
      <p:ext uri="{BB962C8B-B14F-4D97-AF65-F5344CB8AC3E}">
        <p14:creationId xmlns:p14="http://schemas.microsoft.com/office/powerpoint/2010/main" val="3297155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3050</Words>
  <Application>Microsoft Office PowerPoint</Application>
  <PresentationFormat>On-screen Show (4:3)</PresentationFormat>
  <Paragraphs>376</Paragraphs>
  <Slides>66</Slides>
  <Notes>65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UC Berkeley OS Sign</vt:lpstr>
      <vt:lpstr>Wingdings</vt:lpstr>
      <vt:lpstr>Office Theme</vt:lpstr>
      <vt:lpstr>CogSci 150 “Sensemaking and Organizing” Spring 2022</vt:lpstr>
      <vt:lpstr>Dr. Bob – Did You Remember to Start Recording?</vt:lpstr>
      <vt:lpstr>Plan for Today’s Lecture</vt:lpstr>
      <vt:lpstr>Non-text Resources  (some overlapping categories)</vt:lpstr>
      <vt:lpstr>The “Things” for Non-text Resources?  (Granularity  and Abstraction)</vt:lpstr>
      <vt:lpstr>PowerPoint Presentation</vt:lpstr>
      <vt:lpstr>Audio Mixing –  Making One Thing From Many</vt:lpstr>
      <vt:lpstr>Shazam and Soundhound (and Shamu?)</vt:lpstr>
      <vt:lpstr>STOP AND THINK: Shamu for Songs</vt:lpstr>
      <vt:lpstr>What's Different About Describing  Non-text Resources?</vt:lpstr>
      <vt:lpstr>The Sensory Gap (1)</vt:lpstr>
      <vt:lpstr>The Sensory Gap (2)</vt:lpstr>
      <vt:lpstr>STOP AND THINK:  Object Recognition</vt:lpstr>
      <vt:lpstr>The Semantic Gap</vt:lpstr>
      <vt:lpstr>Luminosity Histogram (for people)</vt:lpstr>
      <vt:lpstr>Color Histogram (for people)</vt:lpstr>
      <vt:lpstr>What’s this Picture About?</vt:lpstr>
      <vt:lpstr>STOP AND THINK:   Smart Photo Processing?</vt:lpstr>
      <vt:lpstr>Spectogram </vt:lpstr>
      <vt:lpstr>Name That Tune</vt:lpstr>
      <vt:lpstr>Stop and Think</vt:lpstr>
      <vt:lpstr>Are these New Problems?</vt:lpstr>
      <vt:lpstr>Are these New Problems?</vt:lpstr>
      <vt:lpstr>What Do I Mean?</vt:lpstr>
      <vt:lpstr>Name That Tune</vt:lpstr>
      <vt:lpstr>Music Box Controlled by  Spoked Cylinder (early 19th century) </vt:lpstr>
      <vt:lpstr>Some Problems May Be New</vt:lpstr>
      <vt:lpstr>Bridging the Semantic Gap, or Not?  </vt:lpstr>
      <vt:lpstr>Stop and Think</vt:lpstr>
      <vt:lpstr>Describing Music</vt:lpstr>
      <vt:lpstr>Describing Music: Why</vt:lpstr>
      <vt:lpstr>Types of Music Descriptions</vt:lpstr>
      <vt:lpstr>Relationships in Musicbrainz Database</vt:lpstr>
      <vt:lpstr>Describing a Music Recording:  Where &amp; How Much</vt:lpstr>
      <vt:lpstr>FLASHBACK Places are a vital part of individual and collective sensemaking, memory, and identity</vt:lpstr>
      <vt:lpstr>ID3</vt:lpstr>
      <vt:lpstr>PowerPoint Presentation</vt:lpstr>
      <vt:lpstr>The Music Genome (1)</vt:lpstr>
      <vt:lpstr>The Music Genome (2)</vt:lpstr>
      <vt:lpstr>Data-driven Organization of Music and Music Artists</vt:lpstr>
      <vt:lpstr>PowerPoint Presentation</vt:lpstr>
      <vt:lpstr>Professional Descriptions  for Non-text Resources</vt:lpstr>
      <vt:lpstr>"Professional" Descriptions for Multimedia and Non-textual Works</vt:lpstr>
      <vt:lpstr>Panofsky's Three Levels of Meaning</vt:lpstr>
      <vt:lpstr>  Description / “Preiconographic” /  Primary Level</vt:lpstr>
      <vt:lpstr>Identification / “Iconographic” /  Secondary Level</vt:lpstr>
      <vt:lpstr>Interpretation / “Iconologic” Level</vt:lpstr>
      <vt:lpstr>PowerPoint Presentation</vt:lpstr>
      <vt:lpstr>“Birth of Venus”  Uffizi Gallery, Florence Italy</vt:lpstr>
      <vt:lpstr>Stop and Think</vt:lpstr>
      <vt:lpstr>PowerPoint Presentation</vt:lpstr>
      <vt:lpstr>The Shamu Question for Paintings </vt:lpstr>
      <vt:lpstr>Getty Categories for the Description of Works of Art (CDWA)</vt:lpstr>
      <vt:lpstr>PowerPoint Presentation</vt:lpstr>
      <vt:lpstr>CDWA’s First Question</vt:lpstr>
      <vt:lpstr>The Ghent Altarpiece  (15th Century)</vt:lpstr>
      <vt:lpstr>A Framework for Generating Resource Properties</vt:lpstr>
      <vt:lpstr>A Framework for Generating Description Properties</vt:lpstr>
      <vt:lpstr>PowerPoint Presentation</vt:lpstr>
      <vt:lpstr>Intrinsic Properties</vt:lpstr>
      <vt:lpstr>Distinctive Physical Properties </vt:lpstr>
      <vt:lpstr>Extrinsic Properties</vt:lpstr>
      <vt:lpstr>Cultural Properties</vt:lpstr>
      <vt:lpstr>“Holbein” Carpets</vt:lpstr>
      <vt:lpstr>Applying the Framework for  Organizing System of a Kitchen</vt:lpstr>
      <vt:lpstr>Applying the Framework for a  Document Organizing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2022-02-09T16:49:33Z</dcterms:created>
  <dcterms:modified xsi:type="dcterms:W3CDTF">2022-02-09T16:49:39Z</dcterms:modified>
</cp:coreProperties>
</file>