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81"/>
  </p:notesMasterIdLst>
  <p:sldIdLst>
    <p:sldId id="697" r:id="rId2"/>
    <p:sldId id="382" r:id="rId3"/>
    <p:sldId id="707" r:id="rId4"/>
    <p:sldId id="395" r:id="rId5"/>
    <p:sldId id="601" r:id="rId6"/>
    <p:sldId id="662" r:id="rId7"/>
    <p:sldId id="732" r:id="rId8"/>
    <p:sldId id="737" r:id="rId9"/>
    <p:sldId id="734" r:id="rId10"/>
    <p:sldId id="735" r:id="rId11"/>
    <p:sldId id="690" r:id="rId12"/>
    <p:sldId id="733" r:id="rId13"/>
    <p:sldId id="730" r:id="rId14"/>
    <p:sldId id="728" r:id="rId15"/>
    <p:sldId id="283" r:id="rId16"/>
    <p:sldId id="331" r:id="rId17"/>
    <p:sldId id="442" r:id="rId18"/>
    <p:sldId id="714" r:id="rId19"/>
    <p:sldId id="361" r:id="rId20"/>
    <p:sldId id="958" r:id="rId21"/>
    <p:sldId id="364" r:id="rId22"/>
    <p:sldId id="380" r:id="rId23"/>
    <p:sldId id="726" r:id="rId24"/>
    <p:sldId id="366" r:id="rId25"/>
    <p:sldId id="365" r:id="rId26"/>
    <p:sldId id="960" r:id="rId27"/>
    <p:sldId id="367" r:id="rId28"/>
    <p:sldId id="381" r:id="rId29"/>
    <p:sldId id="376" r:id="rId30"/>
    <p:sldId id="727" r:id="rId31"/>
    <p:sldId id="377" r:id="rId32"/>
    <p:sldId id="557" r:id="rId33"/>
    <p:sldId id="928" r:id="rId34"/>
    <p:sldId id="945" r:id="rId35"/>
    <p:sldId id="916" r:id="rId36"/>
    <p:sldId id="589" r:id="rId37"/>
    <p:sldId id="743" r:id="rId38"/>
    <p:sldId id="749" r:id="rId39"/>
    <p:sldId id="708" r:id="rId40"/>
    <p:sldId id="919" r:id="rId41"/>
    <p:sldId id="752" r:id="rId42"/>
    <p:sldId id="712" r:id="rId43"/>
    <p:sldId id="754" r:id="rId44"/>
    <p:sldId id="966" r:id="rId45"/>
    <p:sldId id="538" r:id="rId46"/>
    <p:sldId id="955" r:id="rId47"/>
    <p:sldId id="941" r:id="rId48"/>
    <p:sldId id="273" r:id="rId49"/>
    <p:sldId id="922" r:id="rId50"/>
    <p:sldId id="258" r:id="rId51"/>
    <p:sldId id="937" r:id="rId52"/>
    <p:sldId id="972" r:id="rId53"/>
    <p:sldId id="910" r:id="rId54"/>
    <p:sldId id="908" r:id="rId55"/>
    <p:sldId id="909" r:id="rId56"/>
    <p:sldId id="940" r:id="rId57"/>
    <p:sldId id="939" r:id="rId58"/>
    <p:sldId id="961" r:id="rId59"/>
    <p:sldId id="967" r:id="rId60"/>
    <p:sldId id="812" r:id="rId61"/>
    <p:sldId id="962" r:id="rId62"/>
    <p:sldId id="944" r:id="rId63"/>
    <p:sldId id="973" r:id="rId64"/>
    <p:sldId id="965" r:id="rId65"/>
    <p:sldId id="974" r:id="rId66"/>
    <p:sldId id="964" r:id="rId67"/>
    <p:sldId id="912" r:id="rId68"/>
    <p:sldId id="975" r:id="rId69"/>
    <p:sldId id="963" r:id="rId70"/>
    <p:sldId id="977" r:id="rId71"/>
    <p:sldId id="968" r:id="rId72"/>
    <p:sldId id="932" r:id="rId73"/>
    <p:sldId id="543" r:id="rId74"/>
    <p:sldId id="934" r:id="rId75"/>
    <p:sldId id="935" r:id="rId76"/>
    <p:sldId id="969" r:id="rId77"/>
    <p:sldId id="971" r:id="rId78"/>
    <p:sldId id="947" r:id="rId79"/>
    <p:sldId id="262" r:id="rId80"/>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71" autoAdjust="0"/>
    <p:restoredTop sz="77673" autoAdjust="0"/>
  </p:normalViewPr>
  <p:slideViewPr>
    <p:cSldViewPr>
      <p:cViewPr varScale="1">
        <p:scale>
          <a:sx n="67" d="100"/>
          <a:sy n="67" d="100"/>
        </p:scale>
        <p:origin x="2085" y="42"/>
      </p:cViewPr>
      <p:guideLst>
        <p:guide orient="horz" pos="2160"/>
        <p:guide pos="2880"/>
      </p:guideLst>
    </p:cSldViewPr>
  </p:slideViewPr>
  <p:outlineViewPr>
    <p:cViewPr>
      <p:scale>
        <a:sx n="33" d="100"/>
        <a:sy n="33" d="100"/>
      </p:scale>
      <p:origin x="0" y="-6384"/>
    </p:cViewPr>
  </p:outlineViewPr>
  <p:notesTextViewPr>
    <p:cViewPr>
      <p:scale>
        <a:sx n="3" d="2"/>
        <a:sy n="3" d="2"/>
      </p:scale>
      <p:origin x="0" y="0"/>
    </p:cViewPr>
  </p:notesTextViewPr>
  <p:sorterViewPr>
    <p:cViewPr varScale="1">
      <p:scale>
        <a:sx n="100" d="100"/>
        <a:sy n="100" d="100"/>
      </p:scale>
      <p:origin x="0" y="-2127"/>
    </p:cViewPr>
  </p:sorterViewPr>
  <p:notesViewPr>
    <p:cSldViewPr>
      <p:cViewPr varScale="1">
        <p:scale>
          <a:sx n="88" d="100"/>
          <a:sy n="88" d="100"/>
        </p:scale>
        <p:origin x="-3552" y="-96"/>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3342" tIns="46671" rIns="93342" bIns="46671" rtlCol="0"/>
          <a:lstStyle>
            <a:lvl1pPr algn="l">
              <a:defRPr sz="1200"/>
            </a:lvl1pPr>
          </a:lstStyle>
          <a:p>
            <a:endParaRPr lang="en-US" dirty="0"/>
          </a:p>
        </p:txBody>
      </p:sp>
      <p:sp>
        <p:nvSpPr>
          <p:cNvPr id="3" name="Date Placeholder 2"/>
          <p:cNvSpPr>
            <a:spLocks noGrp="1"/>
          </p:cNvSpPr>
          <p:nvPr>
            <p:ph type="dt" idx="1"/>
          </p:nvPr>
        </p:nvSpPr>
        <p:spPr>
          <a:xfrm>
            <a:off x="4023092" y="0"/>
            <a:ext cx="3077739" cy="469424"/>
          </a:xfrm>
          <a:prstGeom prst="rect">
            <a:avLst/>
          </a:prstGeom>
        </p:spPr>
        <p:txBody>
          <a:bodyPr vert="horz" lIns="93342" tIns="46671" rIns="93342" bIns="46671" rtlCol="0"/>
          <a:lstStyle>
            <a:lvl1pPr algn="r">
              <a:defRPr sz="1200"/>
            </a:lvl1pPr>
          </a:lstStyle>
          <a:p>
            <a:fld id="{490B4808-2445-4A8E-B4E1-ED80AB1FCF8F}" type="datetimeFigureOut">
              <a:rPr lang="en-US" smtClean="0"/>
              <a:pPr/>
              <a:t>2/14/2022</a:t>
            </a:fld>
            <a:endParaRPr lang="en-US" dirty="0"/>
          </a:p>
        </p:txBody>
      </p:sp>
      <p:sp>
        <p:nvSpPr>
          <p:cNvPr id="4" name="Slide Image Placeholder 3"/>
          <p:cNvSpPr>
            <a:spLocks noGrp="1" noRot="1" noChangeAspect="1"/>
          </p:cNvSpPr>
          <p:nvPr>
            <p:ph type="sldImg" idx="2"/>
          </p:nvPr>
        </p:nvSpPr>
        <p:spPr>
          <a:xfrm>
            <a:off x="1203325" y="703263"/>
            <a:ext cx="4695825" cy="3521075"/>
          </a:xfrm>
          <a:prstGeom prst="rect">
            <a:avLst/>
          </a:prstGeom>
          <a:noFill/>
          <a:ln w="12700">
            <a:solidFill>
              <a:prstClr val="black"/>
            </a:solidFill>
          </a:ln>
        </p:spPr>
        <p:txBody>
          <a:bodyPr vert="horz" lIns="93342" tIns="46671" rIns="93342" bIns="46671" rtlCol="0" anchor="ctr"/>
          <a:lstStyle/>
          <a:p>
            <a:endParaRPr lang="en-US" dirty="0"/>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3342" tIns="46671" rIns="93342" bIns="4667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3342" tIns="46671" rIns="93342" bIns="46671"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3342" tIns="46671" rIns="93342" bIns="46671" rtlCol="0" anchor="b"/>
          <a:lstStyle>
            <a:lvl1pPr algn="r">
              <a:defRPr sz="1200"/>
            </a:lvl1pPr>
          </a:lstStyle>
          <a:p>
            <a:fld id="{433CA1B0-15C9-4F2D-85FD-131A188FAB7D}" type="slidenum">
              <a:rPr lang="en-US" smtClean="0"/>
              <a:pPr/>
              <a:t>‹#›</a:t>
            </a:fld>
            <a:endParaRPr lang="en-US" dirty="0"/>
          </a:p>
        </p:txBody>
      </p:sp>
    </p:spTree>
    <p:extLst>
      <p:ext uri="{BB962C8B-B14F-4D97-AF65-F5344CB8AC3E}">
        <p14:creationId xmlns:p14="http://schemas.microsoft.com/office/powerpoint/2010/main" val="1594051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C1A9816D-3DFD-4EC5-904C-2F861A49E925}" type="slidenum">
              <a:rPr lang="en-US" smtClean="0"/>
              <a:pPr>
                <a:defRPr/>
              </a:pPr>
              <a:t>1</a:t>
            </a:fld>
            <a:endParaRPr lang="en-US" dirty="0"/>
          </a:p>
        </p:txBody>
      </p:sp>
    </p:spTree>
    <p:extLst>
      <p:ext uri="{BB962C8B-B14F-4D97-AF65-F5344CB8AC3E}">
        <p14:creationId xmlns:p14="http://schemas.microsoft.com/office/powerpoint/2010/main" val="238328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10</a:t>
            </a:fld>
            <a:endParaRPr lang="en-US" dirty="0"/>
          </a:p>
        </p:txBody>
      </p:sp>
    </p:spTree>
    <p:extLst>
      <p:ext uri="{BB962C8B-B14F-4D97-AF65-F5344CB8AC3E}">
        <p14:creationId xmlns:p14="http://schemas.microsoft.com/office/powerpoint/2010/main" val="431389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p:txBody>
          <a:bodyPr wrap="square" numCol="1" anchor="t" anchorCtr="0" compatLnSpc="1">
            <a:prstTxWarp prst="textNoShape">
              <a:avLst/>
            </a:prstTxWarp>
            <a:normAutofit/>
          </a:bodyPr>
          <a:lstStyle/>
          <a:p>
            <a:pPr marL="475063" indent="-475063" defTabSz="891323">
              <a:lnSpc>
                <a:spcPct val="93000"/>
              </a:lnSpc>
              <a:spcBef>
                <a:spcPts val="2498"/>
              </a:spcBef>
              <a:buFont typeface="Arial" pitchFamily="34" charset="0"/>
              <a:buChar char="•"/>
              <a:defRPr/>
            </a:pPr>
            <a:endParaRPr lang="en-US" sz="2300" dirty="0">
              <a:solidFill>
                <a:srgbClr val="000000"/>
              </a:solidFill>
              <a:latin typeface="UC Berkeley OS Sign"/>
              <a:cs typeface="Arial" pitchFamily="34" charset="0"/>
              <a:sym typeface="Arial" pitchFamily="34" charset="0"/>
            </a:endParaRPr>
          </a:p>
        </p:txBody>
      </p:sp>
      <p:sp>
        <p:nvSpPr>
          <p:cNvPr id="4" name="Slide Number Placeholder 3"/>
          <p:cNvSpPr>
            <a:spLocks noGrp="1"/>
          </p:cNvSpPr>
          <p:nvPr>
            <p:ph type="sldNum" sz="quarter" idx="5"/>
          </p:nvPr>
        </p:nvSpPr>
        <p:spPr/>
        <p:txBody>
          <a:bodyPr/>
          <a:lstStyle/>
          <a:p>
            <a:pPr>
              <a:defRPr/>
            </a:pPr>
            <a:fld id="{81388EE1-7F38-4A8D-A30C-50D5841D4751}" type="slidenum">
              <a:rPr lang="en-US" smtClean="0"/>
              <a:pPr>
                <a:defRPr/>
              </a:pPr>
              <a:t>11</a:t>
            </a:fld>
            <a:endParaRPr lang="en-US" dirty="0"/>
          </a:p>
        </p:txBody>
      </p:sp>
    </p:spTree>
    <p:extLst>
      <p:ext uri="{BB962C8B-B14F-4D97-AF65-F5344CB8AC3E}">
        <p14:creationId xmlns:p14="http://schemas.microsoft.com/office/powerpoint/2010/main" val="926910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12</a:t>
            </a:fld>
            <a:endParaRPr lang="en-US" dirty="0"/>
          </a:p>
        </p:txBody>
      </p:sp>
    </p:spTree>
    <p:extLst>
      <p:ext uri="{BB962C8B-B14F-4D97-AF65-F5344CB8AC3E}">
        <p14:creationId xmlns:p14="http://schemas.microsoft.com/office/powerpoint/2010/main" val="518723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13</a:t>
            </a:fld>
            <a:endParaRPr lang="en-US" dirty="0"/>
          </a:p>
        </p:txBody>
      </p:sp>
    </p:spTree>
    <p:extLst>
      <p:ext uri="{BB962C8B-B14F-4D97-AF65-F5344CB8AC3E}">
        <p14:creationId xmlns:p14="http://schemas.microsoft.com/office/powerpoint/2010/main" val="280974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p:txBody>
          <a:bodyPr wrap="square" numCol="1" anchor="t" anchorCtr="0" compatLnSpc="1">
            <a:prstTxWarp prst="textNoShape">
              <a:avLst/>
            </a:prstTxWarp>
            <a:normAutofit/>
          </a:bodyPr>
          <a:lstStyle/>
          <a:p>
            <a:pPr marL="475063" indent="-475063" defTabSz="891323">
              <a:lnSpc>
                <a:spcPct val="93000"/>
              </a:lnSpc>
              <a:spcBef>
                <a:spcPts val="2498"/>
              </a:spcBef>
              <a:buFont typeface="Arial" pitchFamily="34" charset="0"/>
              <a:buChar char="•"/>
              <a:defRPr/>
            </a:pPr>
            <a:endParaRPr lang="en-US" sz="2300" dirty="0">
              <a:solidFill>
                <a:srgbClr val="000000"/>
              </a:solidFill>
              <a:latin typeface="UC Berkeley OS Sign"/>
              <a:cs typeface="Arial" pitchFamily="34" charset="0"/>
              <a:sym typeface="Arial" pitchFamily="34" charset="0"/>
            </a:endParaRPr>
          </a:p>
        </p:txBody>
      </p:sp>
      <p:sp>
        <p:nvSpPr>
          <p:cNvPr id="4" name="Slide Number Placeholder 3"/>
          <p:cNvSpPr>
            <a:spLocks noGrp="1"/>
          </p:cNvSpPr>
          <p:nvPr>
            <p:ph type="sldNum" sz="quarter" idx="5"/>
          </p:nvPr>
        </p:nvSpPr>
        <p:spPr/>
        <p:txBody>
          <a:bodyPr/>
          <a:lstStyle/>
          <a:p>
            <a:pPr>
              <a:defRPr/>
            </a:pPr>
            <a:fld id="{81388EE1-7F38-4A8D-A30C-50D5841D4751}" type="slidenum">
              <a:rPr lang="en-US" smtClean="0"/>
              <a:pPr>
                <a:defRPr/>
              </a:pPr>
              <a:t>14</a:t>
            </a:fld>
            <a:endParaRPr lang="en-US" dirty="0"/>
          </a:p>
        </p:txBody>
      </p:sp>
    </p:spTree>
    <p:extLst>
      <p:ext uri="{BB962C8B-B14F-4D97-AF65-F5344CB8AC3E}">
        <p14:creationId xmlns:p14="http://schemas.microsoft.com/office/powerpoint/2010/main" val="2107232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89782" lvl="1" indent="-226862">
              <a:lnSpc>
                <a:spcPct val="92000"/>
              </a:lnSpc>
              <a:spcBef>
                <a:spcPts val="1823"/>
              </a:spcBef>
              <a:buClr>
                <a:srgbClr val="002955"/>
              </a:buClr>
              <a:buSzPct val="44000"/>
              <a:buFont typeface="Wingdings" pitchFamily="2" charset="2"/>
              <a:buChar char="l"/>
              <a:tabLst>
                <a:tab pos="945769" algn="l"/>
                <a:tab pos="1883873" algn="l"/>
                <a:tab pos="2834240" algn="l"/>
                <a:tab pos="3769278" algn="l"/>
                <a:tab pos="4719645" algn="l"/>
                <a:tab pos="5671544" algn="l"/>
                <a:tab pos="6609648" algn="l"/>
                <a:tab pos="7532424" algn="l"/>
                <a:tab pos="8493521" algn="l"/>
                <a:tab pos="9430092" algn="l"/>
                <a:tab pos="10394255" algn="l"/>
                <a:tab pos="11318563" algn="l"/>
              </a:tabLst>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15</a:t>
            </a:fld>
            <a:endParaRPr lang="en-US" dirty="0"/>
          </a:p>
        </p:txBody>
      </p:sp>
    </p:spTree>
    <p:extLst>
      <p:ext uri="{BB962C8B-B14F-4D97-AF65-F5344CB8AC3E}">
        <p14:creationId xmlns:p14="http://schemas.microsoft.com/office/powerpoint/2010/main" val="2368042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16</a:t>
            </a:fld>
            <a:endParaRPr lang="en-US" dirty="0"/>
          </a:p>
        </p:txBody>
      </p:sp>
    </p:spTree>
    <p:extLst>
      <p:ext uri="{BB962C8B-B14F-4D97-AF65-F5344CB8AC3E}">
        <p14:creationId xmlns:p14="http://schemas.microsoft.com/office/powerpoint/2010/main" val="2750661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latin typeface="UC Berkeley OS Sign"/>
            </a:endParaRPr>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17</a:t>
            </a:fld>
            <a:endParaRPr lang="en-US"/>
          </a:p>
        </p:txBody>
      </p:sp>
    </p:spTree>
    <p:extLst>
      <p:ext uri="{BB962C8B-B14F-4D97-AF65-F5344CB8AC3E}">
        <p14:creationId xmlns:p14="http://schemas.microsoft.com/office/powerpoint/2010/main" val="1154718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420">
              <a:defRPr/>
            </a:pPr>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18</a:t>
            </a:fld>
            <a:endParaRPr lang="en-US" dirty="0"/>
          </a:p>
        </p:txBody>
      </p:sp>
    </p:spTree>
    <p:extLst>
      <p:ext uri="{BB962C8B-B14F-4D97-AF65-F5344CB8AC3E}">
        <p14:creationId xmlns:p14="http://schemas.microsoft.com/office/powerpoint/2010/main" val="1723370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19</a:t>
            </a:fld>
            <a:endParaRPr lang="en-US" dirty="0"/>
          </a:p>
        </p:txBody>
      </p:sp>
    </p:spTree>
    <p:extLst>
      <p:ext uri="{BB962C8B-B14F-4D97-AF65-F5344CB8AC3E}">
        <p14:creationId xmlns:p14="http://schemas.microsoft.com/office/powerpoint/2010/main" val="560081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631950" y="4459839"/>
            <a:ext cx="5681364" cy="4225435"/>
          </a:xfrm>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30A2CEF5-23D1-4C80-A903-0EB23570C1BD}" type="slidenum">
              <a:rPr lang="en-US" smtClean="0"/>
              <a:pPr>
                <a:defRPr/>
              </a:pPr>
              <a:t>2</a:t>
            </a:fld>
            <a:endParaRPr lang="en-US" dirty="0"/>
          </a:p>
        </p:txBody>
      </p:sp>
    </p:spTree>
    <p:extLst>
      <p:ext uri="{BB962C8B-B14F-4D97-AF65-F5344CB8AC3E}">
        <p14:creationId xmlns:p14="http://schemas.microsoft.com/office/powerpoint/2010/main" val="3329065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20</a:t>
            </a:fld>
            <a:endParaRPr lang="en-US" dirty="0"/>
          </a:p>
        </p:txBody>
      </p:sp>
    </p:spTree>
    <p:extLst>
      <p:ext uri="{BB962C8B-B14F-4D97-AF65-F5344CB8AC3E}">
        <p14:creationId xmlns:p14="http://schemas.microsoft.com/office/powerpoint/2010/main" val="26786398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21</a:t>
            </a:fld>
            <a:endParaRPr lang="en-US" dirty="0"/>
          </a:p>
        </p:txBody>
      </p:sp>
    </p:spTree>
    <p:extLst>
      <p:ext uri="{BB962C8B-B14F-4D97-AF65-F5344CB8AC3E}">
        <p14:creationId xmlns:p14="http://schemas.microsoft.com/office/powerpoint/2010/main" val="2879699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22</a:t>
            </a:fld>
            <a:endParaRPr lang="en-US" dirty="0"/>
          </a:p>
        </p:txBody>
      </p:sp>
    </p:spTree>
    <p:extLst>
      <p:ext uri="{BB962C8B-B14F-4D97-AF65-F5344CB8AC3E}">
        <p14:creationId xmlns:p14="http://schemas.microsoft.com/office/powerpoint/2010/main" val="1506870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23</a:t>
            </a:fld>
            <a:endParaRPr lang="en-US" dirty="0"/>
          </a:p>
        </p:txBody>
      </p:sp>
    </p:spTree>
    <p:extLst>
      <p:ext uri="{BB962C8B-B14F-4D97-AF65-F5344CB8AC3E}">
        <p14:creationId xmlns:p14="http://schemas.microsoft.com/office/powerpoint/2010/main" val="3903603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24</a:t>
            </a:fld>
            <a:endParaRPr lang="en-US" dirty="0"/>
          </a:p>
        </p:txBody>
      </p:sp>
    </p:spTree>
    <p:extLst>
      <p:ext uri="{BB962C8B-B14F-4D97-AF65-F5344CB8AC3E}">
        <p14:creationId xmlns:p14="http://schemas.microsoft.com/office/powerpoint/2010/main" val="665224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25</a:t>
            </a:fld>
            <a:endParaRPr lang="en-US" dirty="0"/>
          </a:p>
        </p:txBody>
      </p:sp>
    </p:spTree>
    <p:extLst>
      <p:ext uri="{BB962C8B-B14F-4D97-AF65-F5344CB8AC3E}">
        <p14:creationId xmlns:p14="http://schemas.microsoft.com/office/powerpoint/2010/main" val="217045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420">
              <a:defRPr/>
            </a:pPr>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26</a:t>
            </a:fld>
            <a:endParaRPr lang="en-US" dirty="0"/>
          </a:p>
        </p:txBody>
      </p:sp>
    </p:spTree>
    <p:extLst>
      <p:ext uri="{BB962C8B-B14F-4D97-AF65-F5344CB8AC3E}">
        <p14:creationId xmlns:p14="http://schemas.microsoft.com/office/powerpoint/2010/main" val="39663231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27</a:t>
            </a:fld>
            <a:endParaRPr lang="en-US" dirty="0"/>
          </a:p>
        </p:txBody>
      </p:sp>
    </p:spTree>
    <p:extLst>
      <p:ext uri="{BB962C8B-B14F-4D97-AF65-F5344CB8AC3E}">
        <p14:creationId xmlns:p14="http://schemas.microsoft.com/office/powerpoint/2010/main" val="704081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28</a:t>
            </a:fld>
            <a:endParaRPr lang="en-US" dirty="0"/>
          </a:p>
        </p:txBody>
      </p:sp>
    </p:spTree>
    <p:extLst>
      <p:ext uri="{BB962C8B-B14F-4D97-AF65-F5344CB8AC3E}">
        <p14:creationId xmlns:p14="http://schemas.microsoft.com/office/powerpoint/2010/main" val="9491688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29</a:t>
            </a:fld>
            <a:endParaRPr lang="en-US" dirty="0"/>
          </a:p>
        </p:txBody>
      </p:sp>
    </p:spTree>
    <p:extLst>
      <p:ext uri="{BB962C8B-B14F-4D97-AF65-F5344CB8AC3E}">
        <p14:creationId xmlns:p14="http://schemas.microsoft.com/office/powerpoint/2010/main" val="1214594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3</a:t>
            </a:fld>
            <a:endParaRPr lang="en-US" dirty="0"/>
          </a:p>
        </p:txBody>
      </p:sp>
    </p:spTree>
    <p:extLst>
      <p:ext uri="{BB962C8B-B14F-4D97-AF65-F5344CB8AC3E}">
        <p14:creationId xmlns:p14="http://schemas.microsoft.com/office/powerpoint/2010/main" val="21394185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30</a:t>
            </a:fld>
            <a:endParaRPr lang="en-US" dirty="0"/>
          </a:p>
        </p:txBody>
      </p:sp>
    </p:spTree>
    <p:extLst>
      <p:ext uri="{BB962C8B-B14F-4D97-AF65-F5344CB8AC3E}">
        <p14:creationId xmlns:p14="http://schemas.microsoft.com/office/powerpoint/2010/main" val="18342968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31</a:t>
            </a:fld>
            <a:endParaRPr lang="en-US" dirty="0"/>
          </a:p>
        </p:txBody>
      </p:sp>
    </p:spTree>
    <p:extLst>
      <p:ext uri="{BB962C8B-B14F-4D97-AF65-F5344CB8AC3E}">
        <p14:creationId xmlns:p14="http://schemas.microsoft.com/office/powerpoint/2010/main" val="37155707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A99B35-8416-43AE-9DDE-49790E796373}" type="slidenum">
              <a:rPr lang="en-US" smtClean="0"/>
              <a:pPr/>
              <a:t>32</a:t>
            </a:fld>
            <a:endParaRPr lang="en-US" dirty="0"/>
          </a:p>
        </p:txBody>
      </p:sp>
    </p:spTree>
    <p:extLst>
      <p:ext uri="{BB962C8B-B14F-4D97-AF65-F5344CB8AC3E}">
        <p14:creationId xmlns:p14="http://schemas.microsoft.com/office/powerpoint/2010/main" val="17556916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33</a:t>
            </a:fld>
            <a:endParaRPr lang="en-US" dirty="0"/>
          </a:p>
        </p:txBody>
      </p:sp>
    </p:spTree>
    <p:extLst>
      <p:ext uri="{BB962C8B-B14F-4D97-AF65-F5344CB8AC3E}">
        <p14:creationId xmlns:p14="http://schemas.microsoft.com/office/powerpoint/2010/main" val="42781312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34</a:t>
            </a:fld>
            <a:endParaRPr lang="en-US" dirty="0"/>
          </a:p>
        </p:txBody>
      </p:sp>
    </p:spTree>
    <p:extLst>
      <p:ext uri="{BB962C8B-B14F-4D97-AF65-F5344CB8AC3E}">
        <p14:creationId xmlns:p14="http://schemas.microsoft.com/office/powerpoint/2010/main" val="138065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D76050-6F71-4E0A-8C35-EDFAB84E5542}" type="slidenum">
              <a:rPr lang="en-US" smtClean="0"/>
              <a:pPr/>
              <a:t>35</a:t>
            </a:fld>
            <a:endParaRPr lang="en-US" dirty="0"/>
          </a:p>
        </p:txBody>
      </p:sp>
    </p:spTree>
    <p:extLst>
      <p:ext uri="{BB962C8B-B14F-4D97-AF65-F5344CB8AC3E}">
        <p14:creationId xmlns:p14="http://schemas.microsoft.com/office/powerpoint/2010/main" val="35865090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36</a:t>
            </a:fld>
            <a:endParaRPr lang="en-US" dirty="0"/>
          </a:p>
        </p:txBody>
      </p:sp>
    </p:spTree>
    <p:extLst>
      <p:ext uri="{BB962C8B-B14F-4D97-AF65-F5344CB8AC3E}">
        <p14:creationId xmlns:p14="http://schemas.microsoft.com/office/powerpoint/2010/main" val="9102385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37</a:t>
            </a:fld>
            <a:endParaRPr lang="en-US" dirty="0"/>
          </a:p>
        </p:txBody>
      </p:sp>
    </p:spTree>
    <p:extLst>
      <p:ext uri="{BB962C8B-B14F-4D97-AF65-F5344CB8AC3E}">
        <p14:creationId xmlns:p14="http://schemas.microsoft.com/office/powerpoint/2010/main" val="18648418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420">
              <a:defRPr/>
            </a:pPr>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38</a:t>
            </a:fld>
            <a:endParaRPr lang="en-US" dirty="0"/>
          </a:p>
        </p:txBody>
      </p:sp>
    </p:spTree>
    <p:extLst>
      <p:ext uri="{BB962C8B-B14F-4D97-AF65-F5344CB8AC3E}">
        <p14:creationId xmlns:p14="http://schemas.microsoft.com/office/powerpoint/2010/main" val="3017944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420">
              <a:defRPr/>
            </a:pPr>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39</a:t>
            </a:fld>
            <a:endParaRPr lang="en-US" dirty="0"/>
          </a:p>
        </p:txBody>
      </p:sp>
    </p:spTree>
    <p:extLst>
      <p:ext uri="{BB962C8B-B14F-4D97-AF65-F5344CB8AC3E}">
        <p14:creationId xmlns:p14="http://schemas.microsoft.com/office/powerpoint/2010/main" val="1941166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631950" y="4459839"/>
            <a:ext cx="5681364" cy="4225435"/>
          </a:xfrm>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30A2CEF5-23D1-4C80-A903-0EB23570C1BD}" type="slidenum">
              <a:rPr lang="en-US" smtClean="0"/>
              <a:pPr>
                <a:defRPr/>
              </a:pPr>
              <a:t>4</a:t>
            </a:fld>
            <a:endParaRPr lang="en-US" dirty="0"/>
          </a:p>
        </p:txBody>
      </p:sp>
    </p:spTree>
    <p:extLst>
      <p:ext uri="{BB962C8B-B14F-4D97-AF65-F5344CB8AC3E}">
        <p14:creationId xmlns:p14="http://schemas.microsoft.com/office/powerpoint/2010/main" val="28624984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420">
              <a:defRPr/>
            </a:pPr>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40</a:t>
            </a:fld>
            <a:endParaRPr lang="en-US" dirty="0"/>
          </a:p>
        </p:txBody>
      </p:sp>
    </p:spTree>
    <p:extLst>
      <p:ext uri="{BB962C8B-B14F-4D97-AF65-F5344CB8AC3E}">
        <p14:creationId xmlns:p14="http://schemas.microsoft.com/office/powerpoint/2010/main" val="15964776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41</a:t>
            </a:fld>
            <a:endParaRPr lang="en-US" dirty="0"/>
          </a:p>
        </p:txBody>
      </p:sp>
    </p:spTree>
    <p:extLst>
      <p:ext uri="{BB962C8B-B14F-4D97-AF65-F5344CB8AC3E}">
        <p14:creationId xmlns:p14="http://schemas.microsoft.com/office/powerpoint/2010/main" val="18192696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42</a:t>
            </a:fld>
            <a:endParaRPr lang="en-US" dirty="0"/>
          </a:p>
        </p:txBody>
      </p:sp>
    </p:spTree>
    <p:extLst>
      <p:ext uri="{BB962C8B-B14F-4D97-AF65-F5344CB8AC3E}">
        <p14:creationId xmlns:p14="http://schemas.microsoft.com/office/powerpoint/2010/main" val="1462175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43</a:t>
            </a:fld>
            <a:endParaRPr lang="en-US" dirty="0"/>
          </a:p>
        </p:txBody>
      </p:sp>
    </p:spTree>
    <p:extLst>
      <p:ext uri="{BB962C8B-B14F-4D97-AF65-F5344CB8AC3E}">
        <p14:creationId xmlns:p14="http://schemas.microsoft.com/office/powerpoint/2010/main" val="35552204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44</a:t>
            </a:fld>
            <a:endParaRPr lang="en-US" dirty="0"/>
          </a:p>
        </p:txBody>
      </p:sp>
    </p:spTree>
    <p:extLst>
      <p:ext uri="{BB962C8B-B14F-4D97-AF65-F5344CB8AC3E}">
        <p14:creationId xmlns:p14="http://schemas.microsoft.com/office/powerpoint/2010/main" val="12033047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58403" indent="-291694">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66774" indent="-233355">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33484" indent="-233355">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100194" indent="-233355">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66904" indent="-233355"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3033613" indent="-233355"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500323" indent="-233355"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967033" indent="-233355"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B9720D99-ED3E-4775-8D66-29ED80ACA7E5}" type="slidenum">
              <a:rPr lang="en-US" altLang="en-US" sz="1300"/>
              <a:pPr/>
              <a:t>45</a:t>
            </a:fld>
            <a:endParaRPr lang="en-US" altLang="en-US" sz="1300"/>
          </a:p>
        </p:txBody>
      </p:sp>
    </p:spTree>
    <p:extLst>
      <p:ext uri="{BB962C8B-B14F-4D97-AF65-F5344CB8AC3E}">
        <p14:creationId xmlns:p14="http://schemas.microsoft.com/office/powerpoint/2010/main" val="39856133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473200" y="1154113"/>
            <a:ext cx="4156075" cy="31162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indent="-164072" defTabSz="933420">
              <a:lnSpc>
                <a:spcPct val="102000"/>
              </a:lnSpc>
              <a:buClr>
                <a:srgbClr val="002955"/>
              </a:buClr>
              <a:buSzPct val="44000"/>
              <a:buFont typeface="Wingdings" pitchFamily="2" charset="2"/>
              <a:buChar char="l"/>
              <a:tabLst>
                <a:tab pos="674517" algn="l"/>
                <a:tab pos="1339919" algn="l"/>
                <a:tab pos="2014438" algn="l"/>
                <a:tab pos="2679840" algn="l"/>
                <a:tab pos="3354357" algn="l"/>
                <a:tab pos="4028875" algn="l"/>
                <a:tab pos="4694277" algn="l"/>
                <a:tab pos="5350564" algn="l"/>
                <a:tab pos="6034197" algn="l"/>
                <a:tab pos="6699599" algn="l"/>
                <a:tab pos="7383232" algn="l"/>
                <a:tab pos="8039519" algn="l"/>
              </a:tabLst>
              <a:defRPr/>
            </a:pPr>
            <a:endParaRPr lang="en-US"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58403" indent="-291694">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66774" indent="-233355">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33484" indent="-233355">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100194" indent="-233355">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66904" indent="-233355"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3033613" indent="-233355"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500323" indent="-233355"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967033" indent="-233355"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30DEA6E7-18A8-4D66-8220-611D52DEF261}" type="slidenum">
              <a:rPr lang="en-US" altLang="en-US" sz="1300"/>
              <a:pPr/>
              <a:t>46</a:t>
            </a:fld>
            <a:endParaRPr lang="en-US" altLang="en-US" sz="1300"/>
          </a:p>
        </p:txBody>
      </p:sp>
    </p:spTree>
    <p:extLst>
      <p:ext uri="{BB962C8B-B14F-4D97-AF65-F5344CB8AC3E}">
        <p14:creationId xmlns:p14="http://schemas.microsoft.com/office/powerpoint/2010/main" val="6916506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47</a:t>
            </a:fld>
            <a:endParaRPr lang="en-US" dirty="0"/>
          </a:p>
        </p:txBody>
      </p:sp>
    </p:spTree>
    <p:extLst>
      <p:ext uri="{BB962C8B-B14F-4D97-AF65-F5344CB8AC3E}">
        <p14:creationId xmlns:p14="http://schemas.microsoft.com/office/powerpoint/2010/main" val="1552979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48</a:t>
            </a:fld>
            <a:endParaRPr lang="en-US" dirty="0"/>
          </a:p>
        </p:txBody>
      </p:sp>
    </p:spTree>
    <p:extLst>
      <p:ext uri="{BB962C8B-B14F-4D97-AF65-F5344CB8AC3E}">
        <p14:creationId xmlns:p14="http://schemas.microsoft.com/office/powerpoint/2010/main" val="19581548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49</a:t>
            </a:fld>
            <a:endParaRPr lang="en-US" dirty="0"/>
          </a:p>
        </p:txBody>
      </p:sp>
    </p:spTree>
    <p:extLst>
      <p:ext uri="{BB962C8B-B14F-4D97-AF65-F5344CB8AC3E}">
        <p14:creationId xmlns:p14="http://schemas.microsoft.com/office/powerpoint/2010/main" val="3024589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p:txBody>
          <a:bodyPr wrap="square" numCol="1" anchor="t" anchorCtr="0" compatLnSpc="1">
            <a:prstTxWarp prst="textNoShape">
              <a:avLst/>
            </a:prstTxWarp>
          </a:bodyPr>
          <a:lstStyle/>
          <a:p>
            <a:pPr marL="475063" indent="-475063" defTabSz="891323">
              <a:lnSpc>
                <a:spcPct val="93000"/>
              </a:lnSpc>
              <a:spcBef>
                <a:spcPts val="2498"/>
              </a:spcBef>
              <a:buFont typeface="Arial" pitchFamily="34" charset="0"/>
              <a:buChar char="•"/>
              <a:defRPr/>
            </a:pPr>
            <a:endParaRPr lang="en-US" dirty="0"/>
          </a:p>
        </p:txBody>
      </p:sp>
      <p:sp>
        <p:nvSpPr>
          <p:cNvPr id="4" name="Slide Number Placeholder 3"/>
          <p:cNvSpPr>
            <a:spLocks noGrp="1"/>
          </p:cNvSpPr>
          <p:nvPr>
            <p:ph type="sldNum" sz="quarter" idx="5"/>
          </p:nvPr>
        </p:nvSpPr>
        <p:spPr/>
        <p:txBody>
          <a:bodyPr/>
          <a:lstStyle/>
          <a:p>
            <a:pPr>
              <a:defRPr/>
            </a:pPr>
            <a:fld id="{81388EE1-7F38-4A8D-A30C-50D5841D4751}" type="slidenum">
              <a:rPr lang="en-US" smtClean="0"/>
              <a:pPr>
                <a:defRPr/>
              </a:pPr>
              <a:t>5</a:t>
            </a:fld>
            <a:endParaRPr lang="en-US" dirty="0"/>
          </a:p>
        </p:txBody>
      </p:sp>
    </p:spTree>
    <p:extLst>
      <p:ext uri="{BB962C8B-B14F-4D97-AF65-F5344CB8AC3E}">
        <p14:creationId xmlns:p14="http://schemas.microsoft.com/office/powerpoint/2010/main" val="6510595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50</a:t>
            </a:fld>
            <a:endParaRPr lang="en-US" dirty="0"/>
          </a:p>
        </p:txBody>
      </p:sp>
    </p:spTree>
    <p:extLst>
      <p:ext uri="{BB962C8B-B14F-4D97-AF65-F5344CB8AC3E}">
        <p14:creationId xmlns:p14="http://schemas.microsoft.com/office/powerpoint/2010/main" val="39680108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51</a:t>
            </a:fld>
            <a:endParaRPr lang="en-US" dirty="0"/>
          </a:p>
        </p:txBody>
      </p:sp>
    </p:spTree>
    <p:extLst>
      <p:ext uri="{BB962C8B-B14F-4D97-AF65-F5344CB8AC3E}">
        <p14:creationId xmlns:p14="http://schemas.microsoft.com/office/powerpoint/2010/main" val="40384356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52</a:t>
            </a:fld>
            <a:endParaRPr lang="en-US" dirty="0"/>
          </a:p>
        </p:txBody>
      </p:sp>
    </p:spTree>
    <p:extLst>
      <p:ext uri="{BB962C8B-B14F-4D97-AF65-F5344CB8AC3E}">
        <p14:creationId xmlns:p14="http://schemas.microsoft.com/office/powerpoint/2010/main" val="8289209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53</a:t>
            </a:fld>
            <a:endParaRPr lang="en-US" dirty="0"/>
          </a:p>
        </p:txBody>
      </p:sp>
    </p:spTree>
    <p:extLst>
      <p:ext uri="{BB962C8B-B14F-4D97-AF65-F5344CB8AC3E}">
        <p14:creationId xmlns:p14="http://schemas.microsoft.com/office/powerpoint/2010/main" val="39809542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54</a:t>
            </a:fld>
            <a:endParaRPr lang="en-US" dirty="0"/>
          </a:p>
        </p:txBody>
      </p:sp>
    </p:spTree>
    <p:extLst>
      <p:ext uri="{BB962C8B-B14F-4D97-AF65-F5344CB8AC3E}">
        <p14:creationId xmlns:p14="http://schemas.microsoft.com/office/powerpoint/2010/main" val="13371442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55</a:t>
            </a:fld>
            <a:endParaRPr lang="en-US" dirty="0"/>
          </a:p>
        </p:txBody>
      </p:sp>
    </p:spTree>
    <p:extLst>
      <p:ext uri="{BB962C8B-B14F-4D97-AF65-F5344CB8AC3E}">
        <p14:creationId xmlns:p14="http://schemas.microsoft.com/office/powerpoint/2010/main" val="26183789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420">
              <a:defRPr/>
            </a:pPr>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56</a:t>
            </a:fld>
            <a:endParaRPr lang="en-US" dirty="0"/>
          </a:p>
        </p:txBody>
      </p:sp>
    </p:spTree>
    <p:extLst>
      <p:ext uri="{BB962C8B-B14F-4D97-AF65-F5344CB8AC3E}">
        <p14:creationId xmlns:p14="http://schemas.microsoft.com/office/powerpoint/2010/main" val="18806178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57</a:t>
            </a:fld>
            <a:endParaRPr lang="en-US" dirty="0"/>
          </a:p>
        </p:txBody>
      </p:sp>
    </p:spTree>
    <p:extLst>
      <p:ext uri="{BB962C8B-B14F-4D97-AF65-F5344CB8AC3E}">
        <p14:creationId xmlns:p14="http://schemas.microsoft.com/office/powerpoint/2010/main" val="32266139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58</a:t>
            </a:fld>
            <a:endParaRPr lang="en-US" dirty="0"/>
          </a:p>
        </p:txBody>
      </p:sp>
    </p:spTree>
    <p:extLst>
      <p:ext uri="{BB962C8B-B14F-4D97-AF65-F5344CB8AC3E}">
        <p14:creationId xmlns:p14="http://schemas.microsoft.com/office/powerpoint/2010/main" val="19281522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59</a:t>
            </a:fld>
            <a:endParaRPr lang="en-US" dirty="0"/>
          </a:p>
        </p:txBody>
      </p:sp>
    </p:spTree>
    <p:extLst>
      <p:ext uri="{BB962C8B-B14F-4D97-AF65-F5344CB8AC3E}">
        <p14:creationId xmlns:p14="http://schemas.microsoft.com/office/powerpoint/2010/main" val="1914031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58403" indent="-291694">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66774" indent="-233355">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33484" indent="-233355">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100194" indent="-233355">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66904" indent="-233355"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3033613" indent="-233355"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500323" indent="-233355"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967033" indent="-233355"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346C242F-3D5E-451A-B2D5-8A84D2023D4D}" type="slidenum">
              <a:rPr lang="en-US" altLang="en-US" sz="1200"/>
              <a:pPr/>
              <a:t>6</a:t>
            </a:fld>
            <a:endParaRPr lang="en-US" altLang="en-US" sz="1200" dirty="0"/>
          </a:p>
        </p:txBody>
      </p:sp>
    </p:spTree>
    <p:extLst>
      <p:ext uri="{BB962C8B-B14F-4D97-AF65-F5344CB8AC3E}">
        <p14:creationId xmlns:p14="http://schemas.microsoft.com/office/powerpoint/2010/main" val="25697248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60</a:t>
            </a:fld>
            <a:endParaRPr lang="en-US" dirty="0"/>
          </a:p>
        </p:txBody>
      </p:sp>
    </p:spTree>
    <p:extLst>
      <p:ext uri="{BB962C8B-B14F-4D97-AF65-F5344CB8AC3E}">
        <p14:creationId xmlns:p14="http://schemas.microsoft.com/office/powerpoint/2010/main" val="26677101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61</a:t>
            </a:fld>
            <a:endParaRPr lang="en-US" dirty="0"/>
          </a:p>
        </p:txBody>
      </p:sp>
    </p:spTree>
    <p:extLst>
      <p:ext uri="{BB962C8B-B14F-4D97-AF65-F5344CB8AC3E}">
        <p14:creationId xmlns:p14="http://schemas.microsoft.com/office/powerpoint/2010/main" val="25574477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62</a:t>
            </a:fld>
            <a:endParaRPr lang="en-US" dirty="0"/>
          </a:p>
        </p:txBody>
      </p:sp>
    </p:spTree>
    <p:extLst>
      <p:ext uri="{BB962C8B-B14F-4D97-AF65-F5344CB8AC3E}">
        <p14:creationId xmlns:p14="http://schemas.microsoft.com/office/powerpoint/2010/main" val="19056006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63</a:t>
            </a:fld>
            <a:endParaRPr lang="en-US" dirty="0"/>
          </a:p>
        </p:txBody>
      </p:sp>
    </p:spTree>
    <p:extLst>
      <p:ext uri="{BB962C8B-B14F-4D97-AF65-F5344CB8AC3E}">
        <p14:creationId xmlns:p14="http://schemas.microsoft.com/office/powerpoint/2010/main" val="7407478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64</a:t>
            </a:fld>
            <a:endParaRPr lang="en-US" dirty="0"/>
          </a:p>
        </p:txBody>
      </p:sp>
    </p:spTree>
    <p:extLst>
      <p:ext uri="{BB962C8B-B14F-4D97-AF65-F5344CB8AC3E}">
        <p14:creationId xmlns:p14="http://schemas.microsoft.com/office/powerpoint/2010/main" val="3590300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65</a:t>
            </a:fld>
            <a:endParaRPr lang="en-US" dirty="0"/>
          </a:p>
        </p:txBody>
      </p:sp>
    </p:spTree>
    <p:extLst>
      <p:ext uri="{BB962C8B-B14F-4D97-AF65-F5344CB8AC3E}">
        <p14:creationId xmlns:p14="http://schemas.microsoft.com/office/powerpoint/2010/main" val="839843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66</a:t>
            </a:fld>
            <a:endParaRPr lang="en-US" dirty="0"/>
          </a:p>
        </p:txBody>
      </p:sp>
    </p:spTree>
    <p:extLst>
      <p:ext uri="{BB962C8B-B14F-4D97-AF65-F5344CB8AC3E}">
        <p14:creationId xmlns:p14="http://schemas.microsoft.com/office/powerpoint/2010/main" val="16333980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67</a:t>
            </a:fld>
            <a:endParaRPr lang="en-US" dirty="0"/>
          </a:p>
        </p:txBody>
      </p:sp>
    </p:spTree>
    <p:extLst>
      <p:ext uri="{BB962C8B-B14F-4D97-AF65-F5344CB8AC3E}">
        <p14:creationId xmlns:p14="http://schemas.microsoft.com/office/powerpoint/2010/main" val="16028841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68</a:t>
            </a:fld>
            <a:endParaRPr lang="en-US" dirty="0"/>
          </a:p>
        </p:txBody>
      </p:sp>
    </p:spTree>
    <p:extLst>
      <p:ext uri="{BB962C8B-B14F-4D97-AF65-F5344CB8AC3E}">
        <p14:creationId xmlns:p14="http://schemas.microsoft.com/office/powerpoint/2010/main" val="15663869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69</a:t>
            </a:fld>
            <a:endParaRPr lang="en-US" dirty="0"/>
          </a:p>
        </p:txBody>
      </p:sp>
    </p:spTree>
    <p:extLst>
      <p:ext uri="{BB962C8B-B14F-4D97-AF65-F5344CB8AC3E}">
        <p14:creationId xmlns:p14="http://schemas.microsoft.com/office/powerpoint/2010/main" val="2196183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p:txBody>
          <a:bodyPr wrap="square" numCol="1" anchor="t" anchorCtr="0" compatLnSpc="1">
            <a:prstTxWarp prst="textNoShape">
              <a:avLst/>
            </a:prstTxWarp>
          </a:bodyPr>
          <a:lstStyle/>
          <a:p>
            <a:pPr marL="475063" indent="-475063" defTabSz="891323">
              <a:lnSpc>
                <a:spcPct val="93000"/>
              </a:lnSpc>
              <a:spcBef>
                <a:spcPts val="2498"/>
              </a:spcBef>
              <a:buFont typeface="Arial" pitchFamily="34" charset="0"/>
              <a:buChar char="•"/>
              <a:defRPr/>
            </a:pPr>
            <a:endParaRPr lang="en-US" sz="2300" dirty="0"/>
          </a:p>
        </p:txBody>
      </p:sp>
      <p:sp>
        <p:nvSpPr>
          <p:cNvPr id="4" name="Slide Number Placeholder 3"/>
          <p:cNvSpPr>
            <a:spLocks noGrp="1"/>
          </p:cNvSpPr>
          <p:nvPr>
            <p:ph type="sldNum" sz="quarter" idx="5"/>
          </p:nvPr>
        </p:nvSpPr>
        <p:spPr/>
        <p:txBody>
          <a:bodyPr/>
          <a:lstStyle/>
          <a:p>
            <a:pPr>
              <a:defRPr/>
            </a:pPr>
            <a:fld id="{81388EE1-7F38-4A8D-A30C-50D5841D4751}" type="slidenum">
              <a:rPr lang="en-US" smtClean="0"/>
              <a:pPr>
                <a:defRPr/>
              </a:pPr>
              <a:t>7</a:t>
            </a:fld>
            <a:endParaRPr lang="en-US" dirty="0"/>
          </a:p>
        </p:txBody>
      </p:sp>
    </p:spTree>
    <p:extLst>
      <p:ext uri="{BB962C8B-B14F-4D97-AF65-F5344CB8AC3E}">
        <p14:creationId xmlns:p14="http://schemas.microsoft.com/office/powerpoint/2010/main" val="16835441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70</a:t>
            </a:fld>
            <a:endParaRPr lang="en-US" dirty="0"/>
          </a:p>
        </p:txBody>
      </p:sp>
    </p:spTree>
    <p:extLst>
      <p:ext uri="{BB962C8B-B14F-4D97-AF65-F5344CB8AC3E}">
        <p14:creationId xmlns:p14="http://schemas.microsoft.com/office/powerpoint/2010/main" val="13296312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71</a:t>
            </a:fld>
            <a:endParaRPr lang="en-US" dirty="0"/>
          </a:p>
        </p:txBody>
      </p:sp>
    </p:spTree>
    <p:extLst>
      <p:ext uri="{BB962C8B-B14F-4D97-AF65-F5344CB8AC3E}">
        <p14:creationId xmlns:p14="http://schemas.microsoft.com/office/powerpoint/2010/main" val="6701623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72</a:t>
            </a:fld>
            <a:endParaRPr lang="en-US" dirty="0"/>
          </a:p>
        </p:txBody>
      </p:sp>
    </p:spTree>
    <p:extLst>
      <p:ext uri="{BB962C8B-B14F-4D97-AF65-F5344CB8AC3E}">
        <p14:creationId xmlns:p14="http://schemas.microsoft.com/office/powerpoint/2010/main" val="9412230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1590675" y="636588"/>
            <a:ext cx="4154488" cy="31162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xfrm>
            <a:off x="827800" y="4001645"/>
            <a:ext cx="5681980" cy="42248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58403" indent="-291694">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66774" indent="-233355">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33484" indent="-233355">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100194" indent="-233355">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66904" indent="-233355"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3033613" indent="-233355"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500323" indent="-233355"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967033" indent="-233355"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E4F55BB4-9FCE-4460-A3B4-5D371655D8E2}" type="slidenum">
              <a:rPr lang="en-US" altLang="en-US" sz="1200"/>
              <a:pPr/>
              <a:t>73</a:t>
            </a:fld>
            <a:endParaRPr lang="en-US" altLang="en-US" sz="1200"/>
          </a:p>
        </p:txBody>
      </p:sp>
    </p:spTree>
    <p:extLst>
      <p:ext uri="{BB962C8B-B14F-4D97-AF65-F5344CB8AC3E}">
        <p14:creationId xmlns:p14="http://schemas.microsoft.com/office/powerpoint/2010/main" val="21281836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74</a:t>
            </a:fld>
            <a:endParaRPr lang="en-US" dirty="0"/>
          </a:p>
        </p:txBody>
      </p:sp>
    </p:spTree>
    <p:extLst>
      <p:ext uri="{BB962C8B-B14F-4D97-AF65-F5344CB8AC3E}">
        <p14:creationId xmlns:p14="http://schemas.microsoft.com/office/powerpoint/2010/main" val="39781772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75</a:t>
            </a:fld>
            <a:endParaRPr lang="en-US" dirty="0"/>
          </a:p>
        </p:txBody>
      </p:sp>
    </p:spTree>
    <p:extLst>
      <p:ext uri="{BB962C8B-B14F-4D97-AF65-F5344CB8AC3E}">
        <p14:creationId xmlns:p14="http://schemas.microsoft.com/office/powerpoint/2010/main" val="13747131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76</a:t>
            </a:fld>
            <a:endParaRPr lang="en-US" dirty="0"/>
          </a:p>
        </p:txBody>
      </p:sp>
    </p:spTree>
    <p:extLst>
      <p:ext uri="{BB962C8B-B14F-4D97-AF65-F5344CB8AC3E}">
        <p14:creationId xmlns:p14="http://schemas.microsoft.com/office/powerpoint/2010/main" val="25569295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77</a:t>
            </a:fld>
            <a:endParaRPr lang="en-US" dirty="0"/>
          </a:p>
        </p:txBody>
      </p:sp>
    </p:spTree>
    <p:extLst>
      <p:ext uri="{BB962C8B-B14F-4D97-AF65-F5344CB8AC3E}">
        <p14:creationId xmlns:p14="http://schemas.microsoft.com/office/powerpoint/2010/main" val="1873355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78</a:t>
            </a:fld>
            <a:endParaRPr lang="en-US" dirty="0"/>
          </a:p>
        </p:txBody>
      </p:sp>
    </p:spTree>
    <p:extLst>
      <p:ext uri="{BB962C8B-B14F-4D97-AF65-F5344CB8AC3E}">
        <p14:creationId xmlns:p14="http://schemas.microsoft.com/office/powerpoint/2010/main" val="24160643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79</a:t>
            </a:fld>
            <a:endParaRPr lang="en-US" dirty="0"/>
          </a:p>
        </p:txBody>
      </p:sp>
    </p:spTree>
    <p:extLst>
      <p:ext uri="{BB962C8B-B14F-4D97-AF65-F5344CB8AC3E}">
        <p14:creationId xmlns:p14="http://schemas.microsoft.com/office/powerpoint/2010/main" val="3839407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8</a:t>
            </a:fld>
            <a:endParaRPr lang="en-US" dirty="0"/>
          </a:p>
        </p:txBody>
      </p:sp>
    </p:spTree>
    <p:extLst>
      <p:ext uri="{BB962C8B-B14F-4D97-AF65-F5344CB8AC3E}">
        <p14:creationId xmlns:p14="http://schemas.microsoft.com/office/powerpoint/2010/main" val="1717805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9</a:t>
            </a:fld>
            <a:endParaRPr lang="en-US" dirty="0"/>
          </a:p>
        </p:txBody>
      </p:sp>
    </p:spTree>
    <p:extLst>
      <p:ext uri="{BB962C8B-B14F-4D97-AF65-F5344CB8AC3E}">
        <p14:creationId xmlns:p14="http://schemas.microsoft.com/office/powerpoint/2010/main" val="770318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9B7C68-48CA-4F7E-A595-FD5BDC7FD61F}" type="datetimeFigureOut">
              <a:rPr lang="en-US" smtClean="0"/>
              <a:pPr/>
              <a:t>2/14/2022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2/14/2022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2/14/2022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2/14/2022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9B7C68-48CA-4F7E-A595-FD5BDC7FD61F}" type="datetimeFigureOut">
              <a:rPr lang="en-US" smtClean="0"/>
              <a:pPr/>
              <a:t>2/14/2022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9B7C68-48CA-4F7E-A595-FD5BDC7FD61F}" type="datetimeFigureOut">
              <a:rPr lang="en-US" smtClean="0"/>
              <a:pPr/>
              <a:t>2/14/2022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9B7C68-48CA-4F7E-A595-FD5BDC7FD61F}" type="datetimeFigureOut">
              <a:rPr lang="en-US" smtClean="0"/>
              <a:pPr/>
              <a:t>2/14/2022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9B7C68-48CA-4F7E-A595-FD5BDC7FD61F}" type="datetimeFigureOut">
              <a:rPr lang="en-US" smtClean="0"/>
              <a:pPr/>
              <a:t>2/14/2022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9B7C68-48CA-4F7E-A595-FD5BDC7FD61F}" type="datetimeFigureOut">
              <a:rPr lang="en-US" smtClean="0"/>
              <a:pPr/>
              <a:t>2/14/2022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2/14/2022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2/14/2022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B7C68-48CA-4F7E-A595-FD5BDC7FD61F}" type="datetimeFigureOut">
              <a:rPr lang="en-US" smtClean="0"/>
              <a:pPr/>
              <a:t>2/14/2022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2767D-72EB-46BC-8160-C972ECC5DB3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lushko@berkeley.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20.JPG"/><Relationship Id="rId4" Type="http://schemas.openxmlformats.org/officeDocument/2006/relationships/image" Target="../media/image19.jpe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38.jp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artsandculture.google.com/usergallery/color-how-it-changes-the-mood-in-art/XgKSfPrv2f5sIQ"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49560" y="685800"/>
            <a:ext cx="8197453" cy="208954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800" b="1" dirty="0">
                <a:sym typeface="UC Berkeley OS Sign"/>
              </a:rPr>
              <a:t>CogSci 150</a:t>
            </a:r>
            <a:br>
              <a:rPr lang="en-US" sz="3800" b="1" dirty="0">
                <a:sym typeface="UC Berkeley OS Sign"/>
              </a:rPr>
            </a:br>
            <a:r>
              <a:rPr lang="en-US" sz="3800" b="1" dirty="0">
                <a:sym typeface="UC Berkeley OS Sign"/>
              </a:rPr>
              <a:t>“Sensemaking and Organizing”</a:t>
            </a:r>
            <a:br>
              <a:rPr lang="en-US" sz="3800" b="1" dirty="0">
                <a:sym typeface="UC Berkeley OS Sign"/>
              </a:rPr>
            </a:br>
            <a:r>
              <a:rPr lang="en-US" sz="3800" b="1" dirty="0">
                <a:sym typeface="UC Berkeley OS Sign"/>
              </a:rPr>
              <a:t>Spring 2022</a:t>
            </a:r>
            <a:endParaRPr lang="en-US" sz="3400" dirty="0">
              <a:sym typeface="UC Berkeley OS Sign"/>
            </a:endParaRPr>
          </a:p>
        </p:txBody>
      </p:sp>
      <p:sp>
        <p:nvSpPr>
          <p:cNvPr id="2051" name="Rectangle 2"/>
          <p:cNvSpPr>
            <a:spLocks noGrp="1" noChangeArrowheads="1"/>
          </p:cNvSpPr>
          <p:nvPr>
            <p:ph type="body" idx="1"/>
          </p:nvPr>
        </p:nvSpPr>
        <p:spPr>
          <a:xfrm>
            <a:off x="418306" y="2286000"/>
            <a:ext cx="8228707" cy="3589734"/>
          </a:xfrm>
        </p:spPr>
        <p:txBody>
          <a:bodyPr anchor="ctr">
            <a:normAutofit fontScale="85000" lnSpcReduction="20000"/>
          </a:bodyPr>
          <a:lstStyle/>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Robert J. Glushko</a:t>
            </a:r>
            <a:br>
              <a:rPr lang="en-US" sz="3000" dirty="0">
                <a:sym typeface="UC Berkeley OS Sign"/>
              </a:rPr>
            </a:br>
            <a:r>
              <a:rPr lang="en-US" sz="3000" dirty="0">
                <a:sym typeface="UC Berkeley OS Sign"/>
                <a:hlinkClick r:id="rId3"/>
              </a:rPr>
              <a:t>glushko@berkeley.edu</a:t>
            </a: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15 February 2022</a:t>
            </a: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br>
              <a:rPr lang="en-US" sz="3000" dirty="0">
                <a:sym typeface="UC Berkeley OS Sign"/>
              </a:rPr>
            </a:br>
            <a:r>
              <a:rPr lang="en-US" sz="3000" dirty="0">
                <a:sym typeface="UC Berkeley OS Sign"/>
              </a:rPr>
              <a:t> 9)</a:t>
            </a:r>
            <a:r>
              <a:rPr lang="en-US" sz="2800" b="1" dirty="0"/>
              <a:t> </a:t>
            </a:r>
            <a:r>
              <a:rPr lang="en-US" sz="3200" b="1" dirty="0">
                <a:effectLst/>
                <a:latin typeface="+mj-lt"/>
              </a:rPr>
              <a:t>Introduction to Categorization; Cultural Categories; Astronomical Sensemaking and Other "Natural" Categories </a:t>
            </a:r>
            <a:endParaRPr lang="en-US" sz="3000" dirty="0">
              <a:latin typeface="+mj-lt"/>
            </a:endParaRPr>
          </a:p>
        </p:txBody>
      </p:sp>
    </p:spTree>
  </p:cSld>
  <p:clrMapOvr>
    <a:masterClrMapping/>
  </p:clrMapOvr>
  <p:transition advTm="1551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33F8B-4452-4FFF-B0CD-7C7DBDD9D5DA}"/>
              </a:ext>
            </a:extLst>
          </p:cNvPr>
          <p:cNvSpPr>
            <a:spLocks noGrp="1"/>
          </p:cNvSpPr>
          <p:nvPr>
            <p:ph type="title"/>
          </p:nvPr>
        </p:nvSpPr>
        <p:spPr>
          <a:xfrm>
            <a:off x="5562600" y="914400"/>
            <a:ext cx="3505200" cy="1143000"/>
          </a:xfrm>
        </p:spPr>
        <p:txBody>
          <a:bodyPr>
            <a:normAutofit fontScale="90000"/>
          </a:bodyPr>
          <a:lstStyle/>
          <a:p>
            <a:r>
              <a:rPr lang="en-US" b="1" dirty="0"/>
              <a:t>Not Calm, Distressing</a:t>
            </a:r>
          </a:p>
        </p:txBody>
      </p:sp>
      <p:pic>
        <p:nvPicPr>
          <p:cNvPr id="5" name="Picture 4">
            <a:extLst>
              <a:ext uri="{FF2B5EF4-FFF2-40B4-BE49-F238E27FC236}">
                <a16:creationId xmlns:a16="http://schemas.microsoft.com/office/drawing/2014/main" id="{9F65CA91-0E34-42FA-83F9-25A683AF8478}"/>
              </a:ext>
            </a:extLst>
          </p:cNvPr>
          <p:cNvPicPr>
            <a:picLocks noChangeAspect="1"/>
          </p:cNvPicPr>
          <p:nvPr/>
        </p:nvPicPr>
        <p:blipFill>
          <a:blip r:embed="rId3"/>
          <a:stretch>
            <a:fillRect/>
          </a:stretch>
        </p:blipFill>
        <p:spPr>
          <a:xfrm>
            <a:off x="533400" y="447675"/>
            <a:ext cx="4805066" cy="5962650"/>
          </a:xfrm>
          <a:prstGeom prst="rect">
            <a:avLst/>
          </a:prstGeom>
        </p:spPr>
      </p:pic>
      <p:sp>
        <p:nvSpPr>
          <p:cNvPr id="6" name="TextBox 5">
            <a:extLst>
              <a:ext uri="{FF2B5EF4-FFF2-40B4-BE49-F238E27FC236}">
                <a16:creationId xmlns:a16="http://schemas.microsoft.com/office/drawing/2014/main" id="{CDA2999B-A9D9-400E-85BF-3CD6B8DE2880}"/>
              </a:ext>
            </a:extLst>
          </p:cNvPr>
          <p:cNvSpPr txBox="1"/>
          <p:nvPr/>
        </p:nvSpPr>
        <p:spPr>
          <a:xfrm>
            <a:off x="6477000" y="3962400"/>
            <a:ext cx="2286000" cy="1200329"/>
          </a:xfrm>
          <a:prstGeom prst="rect">
            <a:avLst/>
          </a:prstGeom>
          <a:noFill/>
        </p:spPr>
        <p:txBody>
          <a:bodyPr wrap="square" rtlCol="0">
            <a:spAutoFit/>
          </a:bodyPr>
          <a:lstStyle/>
          <a:p>
            <a:r>
              <a:rPr lang="en-US" sz="2400" dirty="0"/>
              <a:t>“The Scream”</a:t>
            </a:r>
          </a:p>
          <a:p>
            <a:r>
              <a:rPr lang="en-US" sz="2400" dirty="0"/>
              <a:t>Edvard Munch, 1893</a:t>
            </a:r>
            <a:endParaRPr lang="en-US" dirty="0"/>
          </a:p>
        </p:txBody>
      </p:sp>
    </p:spTree>
    <p:extLst>
      <p:ext uri="{BB962C8B-B14F-4D97-AF65-F5344CB8AC3E}">
        <p14:creationId xmlns:p14="http://schemas.microsoft.com/office/powerpoint/2010/main" val="71535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Grp="1" noChangeArrowheads="1"/>
          </p:cNvSpPr>
          <p:nvPr>
            <p:ph type="title"/>
          </p:nvPr>
        </p:nvSpPr>
        <p:spPr>
          <a:xfrm>
            <a:off x="438113" y="381000"/>
            <a:ext cx="8228707" cy="1190997"/>
          </a:xfrm>
        </p:spPr>
        <p:txBody>
          <a:bodyPr>
            <a:no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sym typeface="UC Berkeley OS Sign"/>
              </a:rPr>
              <a:t>Describing and Organizing</a:t>
            </a:r>
            <a:br>
              <a:rPr lang="en-US" sz="4000" b="1" dirty="0">
                <a:sym typeface="UC Berkeley OS Sign"/>
              </a:rPr>
            </a:br>
            <a:r>
              <a:rPr lang="en-US" sz="4000" b="1" dirty="0">
                <a:sym typeface="UC Berkeley OS Sign"/>
              </a:rPr>
              <a:t> Classes of Things (3)</a:t>
            </a:r>
            <a:br>
              <a:rPr lang="en-US" sz="4000" b="1" dirty="0">
                <a:sym typeface="UC Berkeley OS Sign"/>
              </a:rPr>
            </a:br>
            <a:endParaRPr lang="en-US" sz="4000" b="1" dirty="0">
              <a:sym typeface="UC Berkeley OS Sign"/>
            </a:endParaRPr>
          </a:p>
        </p:txBody>
      </p:sp>
      <p:sp>
        <p:nvSpPr>
          <p:cNvPr id="28675"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88" tIns="32144" rIns="64288" bIns="32144"/>
          <a:lstStyle/>
          <a:p>
            <a:pPr algn="ctr"/>
            <a:fld id="{A49C990E-BA88-409C-BE65-D0A16D9D5E3C}" type="slidenum">
              <a:rPr lang="en-US" sz="1500">
                <a:solidFill>
                  <a:srgbClr val="002955"/>
                </a:solidFill>
                <a:latin typeface="UC Berkeley OS Sign"/>
                <a:ea typeface="MS PGothic" pitchFamily="34" charset="-128"/>
                <a:sym typeface="UC Berkeley OS Sign"/>
              </a:rPr>
              <a:pPr algn="ctr"/>
              <a:t>11</a:t>
            </a:fld>
            <a:endParaRPr lang="en-US" sz="1500" dirty="0">
              <a:solidFill>
                <a:srgbClr val="002955"/>
              </a:solidFill>
              <a:latin typeface="UC Berkeley OS Sign"/>
              <a:ea typeface="MS PGothic" pitchFamily="34" charset="-128"/>
              <a:sym typeface="UC Berkeley OS Sign"/>
            </a:endParaRPr>
          </a:p>
        </p:txBody>
      </p:sp>
      <p:sp>
        <p:nvSpPr>
          <p:cNvPr id="28676" name="Rectangle 7"/>
          <p:cNvSpPr>
            <a:spLocks noChangeArrowheads="1"/>
          </p:cNvSpPr>
          <p:nvPr/>
        </p:nvSpPr>
        <p:spPr bwMode="auto">
          <a:xfrm>
            <a:off x="284633" y="1600156"/>
            <a:ext cx="8686800" cy="4648094"/>
          </a:xfrm>
          <a:prstGeom prst="rect">
            <a:avLst/>
          </a:prstGeom>
          <a:noFill/>
          <a:ln w="9525">
            <a:noFill/>
            <a:miter lim="800000"/>
            <a:headEnd/>
            <a:tailEnd/>
          </a:ln>
        </p:spPr>
        <p:txBody>
          <a:bodyPr wrap="square" lIns="64288" tIns="32144" rIns="64288" bIns="32144">
            <a:spAutoFit/>
          </a:bodyPr>
          <a:lstStyle/>
          <a:p>
            <a:pPr marL="342665" indent="-342665" eaLnBrk="0" hangingPunct="0">
              <a:lnSpc>
                <a:spcPct val="93000"/>
              </a:lnSpc>
              <a:spcBef>
                <a:spcPts val="1802"/>
              </a:spcBef>
              <a:buFont typeface="Arial" pitchFamily="34" charset="0"/>
              <a:buChar char="•"/>
            </a:pPr>
            <a:r>
              <a:rPr lang="en-US" sz="3200" dirty="0">
                <a:solidFill>
                  <a:srgbClr val="FF0000"/>
                </a:solidFill>
                <a:latin typeface="UC Berkeley OS Sign"/>
                <a:cs typeface="Arial" pitchFamily="34" charset="0"/>
              </a:rPr>
              <a:t>Institutional</a:t>
            </a:r>
            <a:r>
              <a:rPr lang="en-US" sz="3200" dirty="0">
                <a:latin typeface="UC Berkeley OS Sign"/>
                <a:cs typeface="Arial" pitchFamily="34" charset="0"/>
              </a:rPr>
              <a:t> </a:t>
            </a:r>
            <a:r>
              <a:rPr lang="en-US" sz="3200" dirty="0">
                <a:solidFill>
                  <a:srgbClr val="FF0000"/>
                </a:solidFill>
                <a:latin typeface="UC Berkeley OS Sign"/>
                <a:cs typeface="Arial" pitchFamily="34" charset="0"/>
              </a:rPr>
              <a:t>categories</a:t>
            </a:r>
            <a:r>
              <a:rPr lang="en-US" sz="3200" dirty="0">
                <a:latin typeface="UC Berkeley OS Sign"/>
                <a:cs typeface="Arial" pitchFamily="34" charset="0"/>
              </a:rPr>
              <a:t> are explicitly constructed to create a precise semantic model (of what might otherwise be treated as cultural categories)</a:t>
            </a:r>
          </a:p>
          <a:p>
            <a:pPr marL="799865" lvl="1" indent="-342665" eaLnBrk="0" hangingPunct="0">
              <a:lnSpc>
                <a:spcPct val="93000"/>
              </a:lnSpc>
              <a:spcBef>
                <a:spcPts val="1802"/>
              </a:spcBef>
              <a:buFont typeface="Arial" pitchFamily="34" charset="0"/>
              <a:buChar char="•"/>
            </a:pPr>
            <a:r>
              <a:rPr lang="en-US" sz="3200" dirty="0">
                <a:latin typeface="UC Berkeley OS Sign"/>
                <a:cs typeface="Arial" pitchFamily="34" charset="0"/>
              </a:rPr>
              <a:t>And often co-exist with them (e.g., “Color”)</a:t>
            </a:r>
          </a:p>
          <a:p>
            <a:pPr marL="342665" indent="-342665" eaLnBrk="0" hangingPunct="0">
              <a:lnSpc>
                <a:spcPct val="93000"/>
              </a:lnSpc>
              <a:spcBef>
                <a:spcPts val="1802"/>
              </a:spcBef>
              <a:buFont typeface="Arial" pitchFamily="34" charset="0"/>
              <a:buChar char="•"/>
            </a:pPr>
            <a:r>
              <a:rPr lang="en-US" sz="3200" dirty="0">
                <a:solidFill>
                  <a:srgbClr val="000000"/>
                </a:solidFill>
                <a:latin typeface="UC Berkeley OS Sign"/>
                <a:cs typeface="Arial" pitchFamily="34" charset="0"/>
                <a:sym typeface="Arial" pitchFamily="34" charset="0"/>
              </a:rPr>
              <a:t>Institutional categories are essential in abstract, information-intensive domains where semantic precision is essential for processes, transactions, and analyses (especially automated ones)</a:t>
            </a:r>
            <a:endParaRPr lang="en-US" sz="3200" dirty="0">
              <a:latin typeface="UC Berkeley OS Sign"/>
              <a:cs typeface="Arial" pitchFamily="34" charset="0"/>
            </a:endParaRPr>
          </a:p>
        </p:txBody>
      </p:sp>
    </p:spTree>
    <p:extLst>
      <p:ext uri="{BB962C8B-B14F-4D97-AF65-F5344CB8AC3E}">
        <p14:creationId xmlns:p14="http://schemas.microsoft.com/office/powerpoint/2010/main" val="242348049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1DF7C-16F5-479C-B289-74D247271234}"/>
              </a:ext>
            </a:extLst>
          </p:cNvPr>
          <p:cNvSpPr>
            <a:spLocks noGrp="1"/>
          </p:cNvSpPr>
          <p:nvPr>
            <p:ph type="title"/>
          </p:nvPr>
        </p:nvSpPr>
        <p:spPr>
          <a:xfrm>
            <a:off x="1371600" y="0"/>
            <a:ext cx="7162799" cy="1143000"/>
          </a:xfrm>
        </p:spPr>
        <p:txBody>
          <a:bodyPr>
            <a:normAutofit/>
          </a:bodyPr>
          <a:lstStyle/>
          <a:p>
            <a:r>
              <a:rPr lang="en-US" dirty="0"/>
              <a:t>Color Defined by Wavelength</a:t>
            </a:r>
          </a:p>
        </p:txBody>
      </p:sp>
      <p:pic>
        <p:nvPicPr>
          <p:cNvPr id="4" name="Content Placeholder 3">
            <a:extLst>
              <a:ext uri="{FF2B5EF4-FFF2-40B4-BE49-F238E27FC236}">
                <a16:creationId xmlns:a16="http://schemas.microsoft.com/office/drawing/2014/main" id="{3D6E22B3-D017-4264-B631-E92C54B0CF04}"/>
              </a:ext>
            </a:extLst>
          </p:cNvPr>
          <p:cNvPicPr>
            <a:picLocks noGrp="1" noChangeAspect="1"/>
          </p:cNvPicPr>
          <p:nvPr>
            <p:ph idx="1"/>
          </p:nvPr>
        </p:nvPicPr>
        <p:blipFill>
          <a:blip r:embed="rId3"/>
          <a:stretch>
            <a:fillRect/>
          </a:stretch>
        </p:blipFill>
        <p:spPr>
          <a:xfrm>
            <a:off x="4267200" y="3429000"/>
            <a:ext cx="4486221" cy="3193473"/>
          </a:xfrm>
          <a:prstGeom prst="rect">
            <a:avLst/>
          </a:prstGeom>
        </p:spPr>
      </p:pic>
      <p:pic>
        <p:nvPicPr>
          <p:cNvPr id="3" name="Picture 2">
            <a:extLst>
              <a:ext uri="{FF2B5EF4-FFF2-40B4-BE49-F238E27FC236}">
                <a16:creationId xmlns:a16="http://schemas.microsoft.com/office/drawing/2014/main" id="{768DE4E0-1805-44F2-8D90-07365E328B26}"/>
              </a:ext>
            </a:extLst>
          </p:cNvPr>
          <p:cNvPicPr>
            <a:picLocks noChangeAspect="1"/>
          </p:cNvPicPr>
          <p:nvPr/>
        </p:nvPicPr>
        <p:blipFill>
          <a:blip r:embed="rId4"/>
          <a:stretch>
            <a:fillRect/>
          </a:stretch>
        </p:blipFill>
        <p:spPr>
          <a:xfrm>
            <a:off x="1676400" y="914400"/>
            <a:ext cx="6325108" cy="2348346"/>
          </a:xfrm>
          <a:prstGeom prst="rect">
            <a:avLst/>
          </a:prstGeom>
        </p:spPr>
      </p:pic>
      <p:sp>
        <p:nvSpPr>
          <p:cNvPr id="5" name="Title 1">
            <a:extLst>
              <a:ext uri="{FF2B5EF4-FFF2-40B4-BE49-F238E27FC236}">
                <a16:creationId xmlns:a16="http://schemas.microsoft.com/office/drawing/2014/main" id="{C351AF49-C81E-4ACF-BA79-96BC763C354A}"/>
              </a:ext>
            </a:extLst>
          </p:cNvPr>
          <p:cNvSpPr txBox="1">
            <a:spLocks/>
          </p:cNvSpPr>
          <p:nvPr/>
        </p:nvSpPr>
        <p:spPr>
          <a:xfrm>
            <a:off x="609600" y="4454236"/>
            <a:ext cx="3276601"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Pantone Color System</a:t>
            </a:r>
          </a:p>
        </p:txBody>
      </p:sp>
    </p:spTree>
    <p:extLst>
      <p:ext uri="{BB962C8B-B14F-4D97-AF65-F5344CB8AC3E}">
        <p14:creationId xmlns:p14="http://schemas.microsoft.com/office/powerpoint/2010/main" val="487288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13</a:t>
            </a:fld>
            <a:endParaRPr lang="en-US" sz="1500" dirty="0">
              <a:solidFill>
                <a:srgbClr val="002955"/>
              </a:solidFill>
              <a:latin typeface="UC Berkeley OS Sign"/>
              <a:ea typeface="MS PGothic" pitchFamily="34" charset="-128"/>
              <a:sym typeface="UC Berkeley OS Sign"/>
            </a:endParaRPr>
          </a:p>
        </p:txBody>
      </p:sp>
      <p:pic>
        <p:nvPicPr>
          <p:cNvPr id="8" name="Picture 7" descr="MartialArtsCategories.gif"/>
          <p:cNvPicPr>
            <a:picLocks noChangeAspect="1"/>
          </p:cNvPicPr>
          <p:nvPr/>
        </p:nvPicPr>
        <p:blipFill>
          <a:blip r:embed="rId3" cstate="print"/>
          <a:stretch>
            <a:fillRect/>
          </a:stretch>
        </p:blipFill>
        <p:spPr>
          <a:xfrm>
            <a:off x="786182" y="1295400"/>
            <a:ext cx="7571636" cy="5181600"/>
          </a:xfrm>
          <a:prstGeom prst="rect">
            <a:avLst/>
          </a:prstGeom>
        </p:spPr>
      </p:pic>
      <p:sp>
        <p:nvSpPr>
          <p:cNvPr id="10" name="Title 9"/>
          <p:cNvSpPr>
            <a:spLocks noGrp="1"/>
          </p:cNvSpPr>
          <p:nvPr>
            <p:ph type="title"/>
          </p:nvPr>
        </p:nvSpPr>
        <p:spPr/>
        <p:txBody>
          <a:bodyPr>
            <a:normAutofit fontScale="90000"/>
          </a:bodyPr>
          <a:lstStyle/>
          <a:p>
            <a:r>
              <a:rPr lang="en-US" b="1" dirty="0"/>
              <a:t>"Gross Income" Tax Code Categories</a:t>
            </a:r>
            <a:endParaRPr lang="en-US" dirty="0"/>
          </a:p>
        </p:txBody>
      </p:sp>
    </p:spTree>
    <p:extLst>
      <p:ext uri="{BB962C8B-B14F-4D97-AF65-F5344CB8AC3E}">
        <p14:creationId xmlns:p14="http://schemas.microsoft.com/office/powerpoint/2010/main" val="304681815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Grp="1" noChangeArrowheads="1"/>
          </p:cNvSpPr>
          <p:nvPr>
            <p:ph type="title"/>
          </p:nvPr>
        </p:nvSpPr>
        <p:spPr>
          <a:xfrm>
            <a:off x="438113" y="381000"/>
            <a:ext cx="8228707" cy="1190997"/>
          </a:xfrm>
        </p:spPr>
        <p:txBody>
          <a:bodyPr>
            <a:no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sym typeface="UC Berkeley OS Sign"/>
              </a:rPr>
              <a:t>Describing and Organizing</a:t>
            </a:r>
            <a:br>
              <a:rPr lang="en-US" sz="4000" b="1" dirty="0">
                <a:sym typeface="UC Berkeley OS Sign"/>
              </a:rPr>
            </a:br>
            <a:r>
              <a:rPr lang="en-US" sz="4000" b="1" dirty="0">
                <a:sym typeface="UC Berkeley OS Sign"/>
              </a:rPr>
              <a:t> Classes of Things (4)</a:t>
            </a:r>
            <a:br>
              <a:rPr lang="en-US" sz="4000" b="1" dirty="0">
                <a:sym typeface="UC Berkeley OS Sign"/>
              </a:rPr>
            </a:br>
            <a:endParaRPr lang="en-US" sz="4000" b="1" dirty="0">
              <a:sym typeface="UC Berkeley OS Sign"/>
            </a:endParaRPr>
          </a:p>
        </p:txBody>
      </p:sp>
      <p:sp>
        <p:nvSpPr>
          <p:cNvPr id="28675"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88" tIns="32144" rIns="64288" bIns="32144"/>
          <a:lstStyle/>
          <a:p>
            <a:pPr algn="ctr"/>
            <a:fld id="{A49C990E-BA88-409C-BE65-D0A16D9D5E3C}" type="slidenum">
              <a:rPr lang="en-US" sz="1500">
                <a:solidFill>
                  <a:srgbClr val="002955"/>
                </a:solidFill>
                <a:latin typeface="UC Berkeley OS Sign"/>
                <a:ea typeface="MS PGothic" pitchFamily="34" charset="-128"/>
                <a:sym typeface="UC Berkeley OS Sign"/>
              </a:rPr>
              <a:pPr algn="ctr"/>
              <a:t>14</a:t>
            </a:fld>
            <a:endParaRPr lang="en-US" sz="1500" dirty="0">
              <a:solidFill>
                <a:srgbClr val="002955"/>
              </a:solidFill>
              <a:latin typeface="UC Berkeley OS Sign"/>
              <a:ea typeface="MS PGothic" pitchFamily="34" charset="-128"/>
              <a:sym typeface="UC Berkeley OS Sign"/>
            </a:endParaRPr>
          </a:p>
        </p:txBody>
      </p:sp>
      <p:sp>
        <p:nvSpPr>
          <p:cNvPr id="28676" name="Rectangle 7"/>
          <p:cNvSpPr>
            <a:spLocks noChangeArrowheads="1"/>
          </p:cNvSpPr>
          <p:nvPr/>
        </p:nvSpPr>
        <p:spPr bwMode="auto">
          <a:xfrm>
            <a:off x="497347" y="1361130"/>
            <a:ext cx="8362020" cy="465667"/>
          </a:xfrm>
          <a:prstGeom prst="rect">
            <a:avLst/>
          </a:prstGeom>
          <a:noFill/>
          <a:ln w="9525">
            <a:noFill/>
            <a:miter lim="800000"/>
            <a:headEnd/>
            <a:tailEnd/>
          </a:ln>
        </p:spPr>
        <p:txBody>
          <a:bodyPr wrap="square" lIns="64288" tIns="32144" rIns="64288" bIns="32144">
            <a:spAutoFit/>
          </a:bodyPr>
          <a:lstStyle/>
          <a:p>
            <a:pPr marL="342665" indent="-342665" eaLnBrk="0" hangingPunct="0">
              <a:lnSpc>
                <a:spcPct val="93000"/>
              </a:lnSpc>
              <a:spcBef>
                <a:spcPts val="1802"/>
              </a:spcBef>
              <a:buFont typeface="Arial" pitchFamily="34" charset="0"/>
              <a:buChar char="•"/>
            </a:pPr>
            <a:r>
              <a:rPr lang="en-US" sz="2800" dirty="0">
                <a:solidFill>
                  <a:srgbClr val="FF0000"/>
                </a:solidFill>
                <a:latin typeface="UC Berkeley OS Sign"/>
                <a:cs typeface="Arial" pitchFamily="34" charset="0"/>
              </a:rPr>
              <a:t>Computational categories </a:t>
            </a:r>
            <a:r>
              <a:rPr lang="en-US" sz="2800" dirty="0">
                <a:latin typeface="UC Berkeley OS Sign"/>
                <a:cs typeface="Arial" pitchFamily="34" charset="0"/>
              </a:rPr>
              <a:t>are created by computers</a:t>
            </a:r>
          </a:p>
        </p:txBody>
      </p:sp>
      <p:pic>
        <p:nvPicPr>
          <p:cNvPr id="2" name="Picture 1">
            <a:extLst>
              <a:ext uri="{FF2B5EF4-FFF2-40B4-BE49-F238E27FC236}">
                <a16:creationId xmlns:a16="http://schemas.microsoft.com/office/drawing/2014/main" id="{B6A850A2-0CCA-4982-8FFC-E7A77C8C4C02}"/>
              </a:ext>
            </a:extLst>
          </p:cNvPr>
          <p:cNvPicPr>
            <a:picLocks noChangeAspect="1"/>
          </p:cNvPicPr>
          <p:nvPr/>
        </p:nvPicPr>
        <p:blipFill>
          <a:blip r:embed="rId3"/>
          <a:stretch>
            <a:fillRect/>
          </a:stretch>
        </p:blipFill>
        <p:spPr>
          <a:xfrm>
            <a:off x="566413" y="1927048"/>
            <a:ext cx="5450296" cy="3353091"/>
          </a:xfrm>
          <a:prstGeom prst="rect">
            <a:avLst/>
          </a:prstGeom>
        </p:spPr>
      </p:pic>
      <p:pic>
        <p:nvPicPr>
          <p:cNvPr id="3" name="Picture 2">
            <a:extLst>
              <a:ext uri="{FF2B5EF4-FFF2-40B4-BE49-F238E27FC236}">
                <a16:creationId xmlns:a16="http://schemas.microsoft.com/office/drawing/2014/main" id="{CB8D5E53-5A6A-4532-848E-87E8AF5C86C7}"/>
              </a:ext>
            </a:extLst>
          </p:cNvPr>
          <p:cNvPicPr>
            <a:picLocks noChangeAspect="1"/>
          </p:cNvPicPr>
          <p:nvPr/>
        </p:nvPicPr>
        <p:blipFill>
          <a:blip r:embed="rId4"/>
          <a:stretch>
            <a:fillRect/>
          </a:stretch>
        </p:blipFill>
        <p:spPr>
          <a:xfrm>
            <a:off x="5824076" y="1891492"/>
            <a:ext cx="2969009" cy="3139712"/>
          </a:xfrm>
          <a:prstGeom prst="rect">
            <a:avLst/>
          </a:prstGeom>
        </p:spPr>
      </p:pic>
      <p:sp>
        <p:nvSpPr>
          <p:cNvPr id="4" name="Rectangle 3">
            <a:extLst>
              <a:ext uri="{FF2B5EF4-FFF2-40B4-BE49-F238E27FC236}">
                <a16:creationId xmlns:a16="http://schemas.microsoft.com/office/drawing/2014/main" id="{852CD2E7-310E-48D5-95F3-438077105F49}"/>
              </a:ext>
            </a:extLst>
          </p:cNvPr>
          <p:cNvSpPr/>
          <p:nvPr/>
        </p:nvSpPr>
        <p:spPr>
          <a:xfrm>
            <a:off x="544848" y="5394245"/>
            <a:ext cx="8248237" cy="1200329"/>
          </a:xfrm>
          <a:prstGeom prst="rect">
            <a:avLst/>
          </a:prstGeom>
        </p:spPr>
        <p:txBody>
          <a:bodyPr wrap="square">
            <a:spAutoFit/>
          </a:bodyPr>
          <a:lstStyle/>
          <a:p>
            <a:r>
              <a:rPr lang="en-US" sz="2400" dirty="0">
                <a:solidFill>
                  <a:prstClr val="black"/>
                </a:solidFill>
              </a:rPr>
              <a:t>Hierarchical clustering: Start with each item in its own cluster, merge the two most similar clusters, recalculate similarity between clusters, do it again.  Builds a tree from the bottom up</a:t>
            </a:r>
            <a:endParaRPr lang="en-US" sz="2400" dirty="0"/>
          </a:p>
        </p:txBody>
      </p:sp>
    </p:spTree>
    <p:extLst>
      <p:ext uri="{BB962C8B-B14F-4D97-AF65-F5344CB8AC3E}">
        <p14:creationId xmlns:p14="http://schemas.microsoft.com/office/powerpoint/2010/main" val="141640393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Cultural Categories</a:t>
            </a:r>
            <a:endParaRPr lang="en-US" sz="4000" b="1"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15</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75604" y="990600"/>
            <a:ext cx="8010303" cy="6140301"/>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3600" dirty="0">
                <a:latin typeface="+mj-lt"/>
                <a:cs typeface="Arial" pitchFamily="34" charset="0"/>
                <a:sym typeface="Arial" pitchFamily="34" charset="0"/>
              </a:rPr>
              <a:t>We use tens of thousands of categories that are embodied in our culture and language</a:t>
            </a:r>
          </a:p>
          <a:p>
            <a:pPr marL="342900" indent="-342900" eaLnBrk="0" fontAlgn="base" hangingPunct="0">
              <a:lnSpc>
                <a:spcPct val="93000"/>
              </a:lnSpc>
              <a:spcBef>
                <a:spcPts val="1800"/>
              </a:spcBef>
              <a:spcAft>
                <a:spcPct val="0"/>
              </a:spcAft>
              <a:buFont typeface="Arial" pitchFamily="34" charset="0"/>
              <a:buChar char="•"/>
            </a:pPr>
            <a:r>
              <a:rPr lang="en-US" sz="3600" dirty="0">
                <a:latin typeface="+mj-lt"/>
                <a:cs typeface="Arial" pitchFamily="34" charset="0"/>
                <a:sym typeface="Arial" pitchFamily="34" charset="0"/>
              </a:rPr>
              <a:t>Many of them are “natural” – based on properties of observable things or experiences</a:t>
            </a:r>
          </a:p>
          <a:p>
            <a:pPr marL="342900" indent="-342900" eaLnBrk="0" fontAlgn="base" hangingPunct="0">
              <a:lnSpc>
                <a:spcPct val="93000"/>
              </a:lnSpc>
              <a:spcBef>
                <a:spcPts val="1800"/>
              </a:spcBef>
              <a:spcAft>
                <a:spcPct val="0"/>
              </a:spcAft>
              <a:buFont typeface="Arial" pitchFamily="34" charset="0"/>
              <a:buChar char="•"/>
            </a:pPr>
            <a:r>
              <a:rPr lang="en-US" sz="3600" dirty="0">
                <a:latin typeface="+mj-lt"/>
                <a:cs typeface="Arial" pitchFamily="34" charset="0"/>
                <a:sym typeface="Arial" pitchFamily="34" charset="0"/>
              </a:rPr>
              <a:t>… oops, </a:t>
            </a:r>
            <a:r>
              <a:rPr lang="en-US" sz="3600" b="1" dirty="0">
                <a:latin typeface="+mj-lt"/>
                <a:ea typeface="+mj-ea"/>
                <a:cs typeface="+mj-cs"/>
                <a:sym typeface="Arial" pitchFamily="34" charset="0"/>
              </a:rPr>
              <a:t>we</a:t>
            </a:r>
            <a:r>
              <a:rPr lang="en-US" sz="3600" dirty="0">
                <a:latin typeface="+mj-lt"/>
                <a:cs typeface="Arial" pitchFamily="34" charset="0"/>
                <a:sym typeface="Arial" pitchFamily="34" charset="0"/>
              </a:rPr>
              <a:t> haven’t defined </a:t>
            </a:r>
            <a:r>
              <a:rPr lang="en-US" sz="3600" b="1" dirty="0">
                <a:solidFill>
                  <a:srgbClr val="FF0000"/>
                </a:solidFill>
                <a:latin typeface="+mj-lt"/>
                <a:cs typeface="Arial" pitchFamily="34" charset="0"/>
                <a:sym typeface="Arial" pitchFamily="34" charset="0"/>
              </a:rPr>
              <a:t>“culture”</a:t>
            </a:r>
          </a:p>
          <a:p>
            <a:pPr marL="342900" indent="-342900" eaLnBrk="0" fontAlgn="base" hangingPunct="0">
              <a:lnSpc>
                <a:spcPct val="93000"/>
              </a:lnSpc>
              <a:spcBef>
                <a:spcPts val="1800"/>
              </a:spcBef>
              <a:spcAft>
                <a:spcPct val="0"/>
              </a:spcAft>
              <a:buFont typeface="Arial" pitchFamily="34" charset="0"/>
              <a:buChar char="•"/>
            </a:pPr>
            <a:r>
              <a:rPr lang="en-US" sz="3600" b="1" dirty="0">
                <a:solidFill>
                  <a:srgbClr val="FF0000"/>
                </a:solidFill>
                <a:latin typeface="+mj-lt"/>
                <a:cs typeface="Arial" pitchFamily="34" charset="0"/>
                <a:sym typeface="Arial" pitchFamily="34" charset="0"/>
              </a:rPr>
              <a:t>And defining it is a bit tricky  </a:t>
            </a:r>
            <a:br>
              <a:rPr lang="en-US" sz="3600" b="1" dirty="0">
                <a:solidFill>
                  <a:srgbClr val="FF0000"/>
                </a:solidFill>
                <a:latin typeface="+mj-lt"/>
                <a:cs typeface="Arial" pitchFamily="34" charset="0"/>
                <a:sym typeface="Arial" pitchFamily="34" charset="0"/>
              </a:rPr>
            </a:br>
            <a:r>
              <a:rPr lang="en-US" sz="3600" b="1" dirty="0">
                <a:solidFill>
                  <a:srgbClr val="FF0000"/>
                </a:solidFill>
                <a:latin typeface="+mj-lt"/>
                <a:cs typeface="Arial" pitchFamily="34" charset="0"/>
                <a:sym typeface="Arial" pitchFamily="34" charset="0"/>
              </a:rPr>
              <a:t>(STOP AND THINK)</a:t>
            </a:r>
          </a:p>
          <a:p>
            <a:pPr eaLnBrk="0" fontAlgn="base" hangingPunct="0">
              <a:lnSpc>
                <a:spcPct val="93000"/>
              </a:lnSpc>
              <a:spcBef>
                <a:spcPts val="1800"/>
              </a:spcBef>
              <a:spcAft>
                <a:spcPct val="0"/>
              </a:spcAft>
            </a:pPr>
            <a:endParaRPr lang="en-US" sz="3600" b="1" dirty="0">
              <a:solidFill>
                <a:srgbClr val="FF0000"/>
              </a:solidFill>
              <a:latin typeface="+mj-lt"/>
              <a:cs typeface="Arial" pitchFamily="34" charset="0"/>
              <a:sym typeface="Arial" pitchFamily="34" charset="0"/>
            </a:endParaRPr>
          </a:p>
        </p:txBody>
      </p:sp>
    </p:spTree>
    <p:extLst>
      <p:ext uri="{BB962C8B-B14F-4D97-AF65-F5344CB8AC3E}">
        <p14:creationId xmlns:p14="http://schemas.microsoft.com/office/powerpoint/2010/main" val="274923982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73257" y="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Some Definitions of “Culture”</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16</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373257" y="914400"/>
            <a:ext cx="8486110" cy="6056432"/>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the customary beliefs, social forms, and material traits shared by a group of people in a place or time </a:t>
            </a:r>
            <a:r>
              <a:rPr lang="en-US" sz="3200" dirty="0">
                <a:solidFill>
                  <a:srgbClr val="FF0000"/>
                </a:solidFill>
                <a:latin typeface="UC Berkeley OS Sign"/>
                <a:cs typeface="Arial" pitchFamily="34" charset="0"/>
                <a:sym typeface="Arial" pitchFamily="34" charset="0"/>
              </a:rPr>
              <a:t>(culture in the world?)</a:t>
            </a:r>
          </a:p>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whatever someone has to know or believe in order to operate in a manner acceptable to other members of a group they belong to </a:t>
            </a:r>
            <a:r>
              <a:rPr lang="en-US" sz="3200" dirty="0">
                <a:solidFill>
                  <a:srgbClr val="FF0000"/>
                </a:solidFill>
                <a:latin typeface="UC Berkeley OS Sign"/>
                <a:cs typeface="Arial" pitchFamily="34" charset="0"/>
                <a:sym typeface="Arial" pitchFamily="34" charset="0"/>
              </a:rPr>
              <a:t>(culture in the mind?)</a:t>
            </a:r>
          </a:p>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whatever knowledge or beliefs other groups have that prevents them from seeing the world objectively and “correctly” – the way we do </a:t>
            </a:r>
            <a:r>
              <a:rPr lang="en-US" sz="3200" dirty="0">
                <a:solidFill>
                  <a:srgbClr val="FF0000"/>
                </a:solidFill>
                <a:latin typeface="UC Berkeley OS Sign"/>
                <a:cs typeface="Arial" pitchFamily="34" charset="0"/>
                <a:sym typeface="Arial" pitchFamily="34" charset="0"/>
              </a:rPr>
              <a:t>(is culture defined relatively?)</a:t>
            </a:r>
          </a:p>
          <a:p>
            <a:endParaRPr lang="en-US" sz="3200" dirty="0"/>
          </a:p>
        </p:txBody>
      </p:sp>
    </p:spTree>
    <p:extLst>
      <p:ext uri="{BB962C8B-B14F-4D97-AF65-F5344CB8AC3E}">
        <p14:creationId xmlns:p14="http://schemas.microsoft.com/office/powerpoint/2010/main" val="361221394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314128"/>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Culture as a “System of Meaning”</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17</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57200" y="1519873"/>
            <a:ext cx="8036719" cy="5272499"/>
          </a:xfrm>
          <a:prstGeom prst="rect">
            <a:avLst/>
          </a:prstGeom>
          <a:noFill/>
          <a:ln w="9525">
            <a:noFill/>
            <a:miter lim="800000"/>
            <a:headEnd/>
            <a:tailEnd/>
          </a:ln>
        </p:spPr>
        <p:txBody>
          <a:bodyPr lIns="64291" tIns="32146" rIns="64291" bIns="32146">
            <a:spAutoFit/>
          </a:bodyPr>
          <a:lstStyle/>
          <a:p>
            <a:pPr marL="342900" indent="-342900">
              <a:spcBef>
                <a:spcPct val="20000"/>
              </a:spcBef>
              <a:buFont typeface="Arial" pitchFamily="34" charset="0"/>
              <a:buChar char="•"/>
            </a:pPr>
            <a:r>
              <a:rPr lang="en-US" sz="3600" dirty="0"/>
              <a:t>Culture is not chaotic or random … it is a SYSTEM  (of systems…)</a:t>
            </a:r>
          </a:p>
          <a:p>
            <a:pPr marL="342900" indent="-342900">
              <a:spcBef>
                <a:spcPct val="20000"/>
              </a:spcBef>
              <a:buFont typeface="Arial" pitchFamily="34" charset="0"/>
              <a:buChar char="•"/>
            </a:pPr>
            <a:r>
              <a:rPr lang="en-US" sz="3600" dirty="0"/>
              <a:t>This system determines what sorts of things or events need to be attended to and explained</a:t>
            </a:r>
          </a:p>
          <a:p>
            <a:pPr marL="342900" indent="-342900">
              <a:spcBef>
                <a:spcPct val="20000"/>
              </a:spcBef>
              <a:buFont typeface="Arial" pitchFamily="34" charset="0"/>
              <a:buChar char="•"/>
            </a:pPr>
            <a:r>
              <a:rPr lang="en-US" sz="3600" dirty="0"/>
              <a:t>It established complex interrelated beliefs and behaviors to create a “system of meaning” about those things and events</a:t>
            </a:r>
          </a:p>
        </p:txBody>
      </p:sp>
    </p:spTree>
    <p:extLst>
      <p:ext uri="{BB962C8B-B14F-4D97-AF65-F5344CB8AC3E}">
        <p14:creationId xmlns:p14="http://schemas.microsoft.com/office/powerpoint/2010/main" val="96108318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255ACA-4534-4945-9121-305ADB49D502}"/>
              </a:ext>
            </a:extLst>
          </p:cNvPr>
          <p:cNvSpPr/>
          <p:nvPr/>
        </p:nvSpPr>
        <p:spPr>
          <a:xfrm>
            <a:off x="228600" y="152400"/>
            <a:ext cx="8686800" cy="6172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753E89-6DA8-437C-A873-E6FB77C224A6}"/>
              </a:ext>
            </a:extLst>
          </p:cNvPr>
          <p:cNvSpPr>
            <a:spLocks noGrp="1"/>
          </p:cNvSpPr>
          <p:nvPr>
            <p:ph type="title"/>
          </p:nvPr>
        </p:nvSpPr>
        <p:spPr>
          <a:xfrm>
            <a:off x="433647" y="381000"/>
            <a:ext cx="8229600" cy="1143000"/>
          </a:xfrm>
        </p:spPr>
        <p:txBody>
          <a:bodyPr>
            <a:normAutofit fontScale="90000"/>
          </a:bodyPr>
          <a:lstStyle/>
          <a:p>
            <a:r>
              <a:rPr lang="en-US" sz="4800" b="1" i="1" dirty="0">
                <a:solidFill>
                  <a:srgbClr val="FF0000"/>
                </a:solidFill>
              </a:rPr>
              <a:t>STOP AND THINK</a:t>
            </a:r>
            <a:br>
              <a:rPr lang="en-US" sz="4800" b="1" i="1" dirty="0">
                <a:solidFill>
                  <a:srgbClr val="FF0000"/>
                </a:solidFill>
              </a:rPr>
            </a:br>
            <a:r>
              <a:rPr lang="en-US" sz="4800" b="1" i="1" dirty="0">
                <a:solidFill>
                  <a:srgbClr val="FF0000"/>
                </a:solidFill>
              </a:rPr>
              <a:t>“Systems of Meaning”</a:t>
            </a:r>
          </a:p>
        </p:txBody>
      </p:sp>
      <p:sp>
        <p:nvSpPr>
          <p:cNvPr id="3" name="Content Placeholder 2">
            <a:extLst>
              <a:ext uri="{FF2B5EF4-FFF2-40B4-BE49-F238E27FC236}">
                <a16:creationId xmlns:a16="http://schemas.microsoft.com/office/drawing/2014/main" id="{4044EA56-03EE-4845-B62A-3713CEA91E4B}"/>
              </a:ext>
            </a:extLst>
          </p:cNvPr>
          <p:cNvSpPr>
            <a:spLocks noGrp="1"/>
          </p:cNvSpPr>
          <p:nvPr>
            <p:ph idx="1"/>
          </p:nvPr>
        </p:nvSpPr>
        <p:spPr>
          <a:xfrm>
            <a:off x="457200" y="1981200"/>
            <a:ext cx="8229600" cy="4144962"/>
          </a:xfrm>
        </p:spPr>
        <p:txBody>
          <a:bodyPr>
            <a:normAutofit/>
          </a:bodyPr>
          <a:lstStyle/>
          <a:p>
            <a:r>
              <a:rPr lang="en-US" sz="3600" dirty="0"/>
              <a:t>What are some examples of the </a:t>
            </a:r>
            <a:r>
              <a:rPr lang="en-US" sz="3600" dirty="0">
                <a:solidFill>
                  <a:srgbClr val="FF0000"/>
                </a:solidFill>
              </a:rPr>
              <a:t>systems of meaning </a:t>
            </a:r>
            <a:r>
              <a:rPr lang="en-US" sz="3600" dirty="0"/>
              <a:t>that create human culture?</a:t>
            </a:r>
          </a:p>
          <a:p>
            <a:pPr lvl="1"/>
            <a:r>
              <a:rPr lang="en-US" sz="3200" dirty="0"/>
              <a:t>Family structure, kinship,…</a:t>
            </a:r>
          </a:p>
          <a:p>
            <a:pPr lvl="0"/>
            <a:r>
              <a:rPr lang="en-US" sz="3600" dirty="0"/>
              <a:t>What are the systems of meaning in “student culture” that c</a:t>
            </a:r>
            <a:r>
              <a:rPr lang="en-US" sz="3600" dirty="0">
                <a:solidFill>
                  <a:prstClr val="black"/>
                </a:solidFill>
              </a:rPr>
              <a:t>reate structure for you?</a:t>
            </a:r>
          </a:p>
          <a:p>
            <a:endParaRPr lang="en-US" sz="4800" i="1" dirty="0">
              <a:cs typeface="Arial" pitchFamily="34" charset="0"/>
            </a:endParaRPr>
          </a:p>
        </p:txBody>
      </p:sp>
    </p:spTree>
    <p:extLst>
      <p:ext uri="{BB962C8B-B14F-4D97-AF65-F5344CB8AC3E}">
        <p14:creationId xmlns:p14="http://schemas.microsoft.com/office/powerpoint/2010/main" val="219678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Natural</a:t>
            </a:r>
            <a:br>
              <a:rPr lang="en-US" b="1" dirty="0"/>
            </a:br>
            <a:r>
              <a:rPr lang="en-US" b="1" dirty="0"/>
              <a:t>Categories</a:t>
            </a:r>
          </a:p>
        </p:txBody>
      </p:sp>
    </p:spTree>
    <p:extLst>
      <p:ext uri="{BB962C8B-B14F-4D97-AF65-F5344CB8AC3E}">
        <p14:creationId xmlns:p14="http://schemas.microsoft.com/office/powerpoint/2010/main" val="2521659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1828800" y="533400"/>
            <a:ext cx="4594324" cy="1190997"/>
          </a:xfrm>
          <a:prstGeom prst="rect">
            <a:avLst/>
          </a:prstGeom>
        </p:spPr>
        <p:txBody>
          <a:bodyPr lIns="64291" tIns="32146" rIns="64291" bIns="32146"/>
          <a:lstStyle/>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000" b="1" dirty="0">
                <a:latin typeface="+mj-lt"/>
                <a:ea typeface="+mj-ea"/>
                <a:cs typeface="+mj-cs"/>
                <a:sym typeface="UC Berkeley OS Sign"/>
              </a:rPr>
              <a:t>Outline</a:t>
            </a:r>
          </a:p>
        </p:txBody>
      </p:sp>
      <p:sp>
        <p:nvSpPr>
          <p:cNvPr id="6" name="Rectangle 5"/>
          <p:cNvSpPr/>
          <p:nvPr/>
        </p:nvSpPr>
        <p:spPr>
          <a:xfrm>
            <a:off x="838200" y="1096241"/>
            <a:ext cx="7848600" cy="5174011"/>
          </a:xfrm>
          <a:prstGeom prst="rect">
            <a:avLst/>
          </a:prstGeom>
        </p:spPr>
        <p:txBody>
          <a:bodyPr wrap="square" lIns="64291" tIns="32146" rIns="64291" bIns="32146">
            <a:spAutoFit/>
          </a:bodyPr>
          <a:lstStyle/>
          <a:p>
            <a:pPr marL="160729" indent="-160729">
              <a:lnSpc>
                <a:spcPct val="150000"/>
              </a:lnSpc>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000" dirty="0"/>
              <a:t> </a:t>
            </a:r>
            <a:endParaRPr lang="en-US" sz="2800" dirty="0"/>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Categories of Categories</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Cultural categories</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Natural categories</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Constellations and mythology</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Astronomical sensemaking</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600" dirty="0"/>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600" dirty="0"/>
          </a:p>
        </p:txBody>
      </p:sp>
    </p:spTree>
    <p:extLst>
      <p:ext uri="{BB962C8B-B14F-4D97-AF65-F5344CB8AC3E}">
        <p14:creationId xmlns:p14="http://schemas.microsoft.com/office/powerpoint/2010/main" val="383308595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35034" y="326136"/>
            <a:ext cx="3810739" cy="1190997"/>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“Carving Nature at its Joints”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20</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01506" y="1517133"/>
            <a:ext cx="4070494" cy="4591928"/>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Over 2000 years ago Plato argued that species are distinguished by "carving nature at its joints" - where the natural differences between things are the largest or most salient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I.e., there are “</a:t>
            </a:r>
            <a:r>
              <a:rPr lang="en-US" sz="2800" dirty="0">
                <a:solidFill>
                  <a:srgbClr val="FF0000"/>
                </a:solidFill>
              </a:rPr>
              <a:t>natural kinds</a:t>
            </a:r>
            <a:r>
              <a:rPr lang="en-US" sz="2800" dirty="0"/>
              <a:t>” – categories are discovered, not invented</a:t>
            </a:r>
          </a:p>
        </p:txBody>
      </p:sp>
      <p:pic>
        <p:nvPicPr>
          <p:cNvPr id="4" name="Picture 3">
            <a:extLst>
              <a:ext uri="{FF2B5EF4-FFF2-40B4-BE49-F238E27FC236}">
                <a16:creationId xmlns:a16="http://schemas.microsoft.com/office/drawing/2014/main" id="{2E79099D-5784-477A-A086-0CDD0348D3EB}"/>
              </a:ext>
            </a:extLst>
          </p:cNvPr>
          <p:cNvPicPr>
            <a:picLocks noChangeAspect="1"/>
          </p:cNvPicPr>
          <p:nvPr/>
        </p:nvPicPr>
        <p:blipFill>
          <a:blip r:embed="rId3"/>
          <a:stretch>
            <a:fillRect/>
          </a:stretch>
        </p:blipFill>
        <p:spPr>
          <a:xfrm>
            <a:off x="4822613" y="419100"/>
            <a:ext cx="4061139" cy="6019800"/>
          </a:xfrm>
          <a:prstGeom prst="rect">
            <a:avLst/>
          </a:prstGeom>
        </p:spPr>
      </p:pic>
      <p:sp>
        <p:nvSpPr>
          <p:cNvPr id="6" name="TextBox 5">
            <a:extLst>
              <a:ext uri="{FF2B5EF4-FFF2-40B4-BE49-F238E27FC236}">
                <a16:creationId xmlns:a16="http://schemas.microsoft.com/office/drawing/2014/main" id="{4F64AB86-AF7C-4C70-99AF-FFA748560F73}"/>
              </a:ext>
            </a:extLst>
          </p:cNvPr>
          <p:cNvSpPr txBox="1"/>
          <p:nvPr/>
        </p:nvSpPr>
        <p:spPr>
          <a:xfrm>
            <a:off x="3581400" y="32593"/>
            <a:ext cx="4343400" cy="461665"/>
          </a:xfrm>
          <a:prstGeom prst="rect">
            <a:avLst/>
          </a:prstGeom>
          <a:noFill/>
        </p:spPr>
        <p:txBody>
          <a:bodyPr wrap="square" rtlCol="0">
            <a:spAutoFit/>
          </a:bodyPr>
          <a:lstStyle/>
          <a:p>
            <a:r>
              <a:rPr lang="en-US" sz="2400" b="1" dirty="0">
                <a:solidFill>
                  <a:srgbClr val="FF0000"/>
                </a:solidFill>
              </a:rPr>
              <a:t>FLASHBACK</a:t>
            </a:r>
          </a:p>
        </p:txBody>
      </p:sp>
    </p:spTree>
    <p:extLst>
      <p:ext uri="{BB962C8B-B14F-4D97-AF65-F5344CB8AC3E}">
        <p14:creationId xmlns:p14="http://schemas.microsoft.com/office/powerpoint/2010/main" val="295105912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6FE033-5FDB-4BCC-AD44-0DF5761BD048}"/>
              </a:ext>
            </a:extLst>
          </p:cNvPr>
          <p:cNvSpPr/>
          <p:nvPr/>
        </p:nvSpPr>
        <p:spPr>
          <a:xfrm>
            <a:off x="152400" y="5638800"/>
            <a:ext cx="8686800" cy="1143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Rectangle 1"/>
          <p:cNvSpPr>
            <a:spLocks noGrp="1" noChangeArrowheads="1"/>
          </p:cNvSpPr>
          <p:nvPr>
            <p:ph type="title"/>
          </p:nvPr>
        </p:nvSpPr>
        <p:spPr>
          <a:xfrm>
            <a:off x="1314451" y="2"/>
            <a:ext cx="6171530"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t>Category Hierarchies and Basic-Level Categories</a:t>
            </a:r>
            <a:endParaRPr lang="en-US" sz="3400" dirty="0">
              <a:sym typeface="UC Berkeley OS Sign"/>
            </a:endParaRPr>
          </a:p>
        </p:txBody>
      </p:sp>
      <p:sp>
        <p:nvSpPr>
          <p:cNvPr id="29699" name="Text Box 6"/>
          <p:cNvSpPr txBox="1">
            <a:spLocks noChangeArrowheads="1"/>
          </p:cNvSpPr>
          <p:nvPr/>
        </p:nvSpPr>
        <p:spPr bwMode="auto">
          <a:xfrm>
            <a:off x="7722227" y="6594574"/>
            <a:ext cx="65298"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21</a:t>
            </a:fld>
            <a:endParaRPr lang="en-US" sz="1500" dirty="0">
              <a:solidFill>
                <a:srgbClr val="002955"/>
              </a:solidFill>
              <a:latin typeface="UC Berkeley OS Sign"/>
              <a:ea typeface="MS PGothic" pitchFamily="34" charset="-128"/>
              <a:sym typeface="UC Berkeley OS Sign"/>
            </a:endParaRPr>
          </a:p>
        </p:txBody>
      </p:sp>
      <p:sp>
        <p:nvSpPr>
          <p:cNvPr id="8" name="Rectangle 7"/>
          <p:cNvSpPr/>
          <p:nvPr/>
        </p:nvSpPr>
        <p:spPr>
          <a:xfrm>
            <a:off x="304800" y="1127232"/>
            <a:ext cx="7620000" cy="5295552"/>
          </a:xfrm>
          <a:prstGeom prst="rect">
            <a:avLst/>
          </a:prstGeom>
        </p:spPr>
        <p:txBody>
          <a:bodyPr wrap="square">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Categories can be organized into a hierarchy from the most general to the most specific</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000" dirty="0"/>
              <a:t>My cat can be described as</a:t>
            </a:r>
          </a:p>
          <a:p>
            <a:pPr marL="617929" lvl="2"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000" dirty="0"/>
              <a:t>An animal</a:t>
            </a:r>
          </a:p>
          <a:p>
            <a:pPr marL="617929" lvl="2"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000" dirty="0"/>
              <a:t>A mammal</a:t>
            </a:r>
          </a:p>
          <a:p>
            <a:pPr marL="617929" lvl="2"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000" dirty="0"/>
              <a:t>A cat</a:t>
            </a:r>
          </a:p>
          <a:p>
            <a:pPr marL="617929" lvl="2"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000" dirty="0"/>
              <a:t>An American Shorthair</a:t>
            </a:r>
          </a:p>
          <a:p>
            <a:pPr marL="617929" lvl="2"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000" dirty="0"/>
              <a:t>Boris</a:t>
            </a:r>
          </a:p>
          <a:p>
            <a:endParaRPr lang="en-US" sz="2800" dirty="0"/>
          </a:p>
          <a:p>
            <a:endParaRPr lang="en-US" sz="2800" dirty="0"/>
          </a:p>
        </p:txBody>
      </p:sp>
      <p:pic>
        <p:nvPicPr>
          <p:cNvPr id="3074" name="Picture 2" descr="E:\Pictures\Before 2000\cats\boris on back.jpg"/>
          <p:cNvPicPr>
            <a:picLocks noChangeAspect="1" noChangeArrowheads="1"/>
          </p:cNvPicPr>
          <p:nvPr/>
        </p:nvPicPr>
        <p:blipFill>
          <a:blip r:embed="rId3" cstate="print"/>
          <a:srcRect/>
          <a:stretch>
            <a:fillRect/>
          </a:stretch>
        </p:blipFill>
        <p:spPr bwMode="auto">
          <a:xfrm>
            <a:off x="5486400" y="2166117"/>
            <a:ext cx="3236119" cy="3318520"/>
          </a:xfrm>
          <a:prstGeom prst="rect">
            <a:avLst/>
          </a:prstGeom>
          <a:noFill/>
        </p:spPr>
      </p:pic>
      <p:sp>
        <p:nvSpPr>
          <p:cNvPr id="2" name="TextBox 1">
            <a:extLst>
              <a:ext uri="{FF2B5EF4-FFF2-40B4-BE49-F238E27FC236}">
                <a16:creationId xmlns:a16="http://schemas.microsoft.com/office/drawing/2014/main" id="{D0BFC39B-F081-43BD-B068-BE2639F738E3}"/>
              </a:ext>
            </a:extLst>
          </p:cNvPr>
          <p:cNvSpPr txBox="1"/>
          <p:nvPr/>
        </p:nvSpPr>
        <p:spPr>
          <a:xfrm>
            <a:off x="304800" y="5656427"/>
            <a:ext cx="9144000" cy="1077218"/>
          </a:xfrm>
          <a:prstGeom prst="rect">
            <a:avLst/>
          </a:prstGeom>
          <a:noFill/>
        </p:spPr>
        <p:txBody>
          <a:bodyPr wrap="square" rtlCol="0">
            <a:spAutoFit/>
          </a:bodyPr>
          <a:lstStyle/>
          <a:p>
            <a:r>
              <a:rPr lang="en-US" sz="3200" b="1" i="1" dirty="0">
                <a:solidFill>
                  <a:srgbClr val="FF0000"/>
                </a:solidFill>
              </a:rPr>
              <a:t>Which of these descriptions are used most often</a:t>
            </a:r>
            <a:br>
              <a:rPr lang="en-US" sz="3200" b="1" i="1" dirty="0">
                <a:solidFill>
                  <a:srgbClr val="FF0000"/>
                </a:solidFill>
              </a:rPr>
            </a:br>
            <a:r>
              <a:rPr lang="en-US" sz="3200" b="1" i="1" dirty="0">
                <a:solidFill>
                  <a:srgbClr val="FF0000"/>
                </a:solidFill>
              </a:rPr>
              <a:t> or seem the most natural?</a:t>
            </a:r>
          </a:p>
        </p:txBody>
      </p:sp>
    </p:spTree>
    <p:extLst>
      <p:ext uri="{BB962C8B-B14F-4D97-AF65-F5344CB8AC3E}">
        <p14:creationId xmlns:p14="http://schemas.microsoft.com/office/powerpoint/2010/main" val="146398062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837070" y="359932"/>
            <a:ext cx="7333915"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t>We Most Often Use “Basic-level” Categories or Instance Names</a:t>
            </a:r>
            <a:endParaRPr lang="en-US" sz="3400" dirty="0">
              <a:sym typeface="UC Berkeley OS Sign"/>
            </a:endParaRPr>
          </a:p>
        </p:txBody>
      </p:sp>
      <p:sp>
        <p:nvSpPr>
          <p:cNvPr id="29699" name="Text Box 6"/>
          <p:cNvSpPr txBox="1">
            <a:spLocks noChangeArrowheads="1"/>
          </p:cNvSpPr>
          <p:nvPr/>
        </p:nvSpPr>
        <p:spPr bwMode="auto">
          <a:xfrm>
            <a:off x="7722227" y="6594574"/>
            <a:ext cx="65298"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22</a:t>
            </a:fld>
            <a:endParaRPr lang="en-US" sz="1500" dirty="0">
              <a:solidFill>
                <a:srgbClr val="002955"/>
              </a:solidFill>
              <a:latin typeface="UC Berkeley OS Sign"/>
              <a:ea typeface="MS PGothic" pitchFamily="34" charset="-128"/>
              <a:sym typeface="UC Berkeley OS Sign"/>
            </a:endParaRPr>
          </a:p>
        </p:txBody>
      </p:sp>
      <p:sp>
        <p:nvSpPr>
          <p:cNvPr id="8" name="Rectangle 7"/>
          <p:cNvSpPr/>
          <p:nvPr/>
        </p:nvSpPr>
        <p:spPr>
          <a:xfrm>
            <a:off x="1324708" y="1752600"/>
            <a:ext cx="4495800" cy="4437112"/>
          </a:xfrm>
          <a:prstGeom prst="rect">
            <a:avLst/>
          </a:prstGeom>
        </p:spPr>
        <p:txBody>
          <a:bodyPr wrap="square">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Let the animal out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Let the mammal out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Let the cat out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Let the American Shorthair out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Let Boris out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200" dirty="0"/>
          </a:p>
        </p:txBody>
      </p:sp>
      <p:pic>
        <p:nvPicPr>
          <p:cNvPr id="3074" name="Picture 2" descr="E:\Pictures\Before 2000\cats\boris on back.jpg"/>
          <p:cNvPicPr>
            <a:picLocks noChangeAspect="1" noChangeArrowheads="1"/>
          </p:cNvPicPr>
          <p:nvPr/>
        </p:nvPicPr>
        <p:blipFill>
          <a:blip r:embed="rId3" cstate="print"/>
          <a:srcRect/>
          <a:stretch>
            <a:fillRect/>
          </a:stretch>
        </p:blipFill>
        <p:spPr bwMode="auto">
          <a:xfrm>
            <a:off x="5257800" y="3164214"/>
            <a:ext cx="3333750" cy="3418637"/>
          </a:xfrm>
          <a:prstGeom prst="rect">
            <a:avLst/>
          </a:prstGeom>
          <a:noFill/>
        </p:spPr>
      </p:pic>
      <p:sp>
        <p:nvSpPr>
          <p:cNvPr id="3" name="Multiply 2"/>
          <p:cNvSpPr/>
          <p:nvPr/>
        </p:nvSpPr>
        <p:spPr>
          <a:xfrm>
            <a:off x="381000" y="1752600"/>
            <a:ext cx="685800" cy="6096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Multiply 8"/>
          <p:cNvSpPr/>
          <p:nvPr/>
        </p:nvSpPr>
        <p:spPr>
          <a:xfrm>
            <a:off x="404446" y="2435175"/>
            <a:ext cx="685800" cy="6096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Multiply 10"/>
          <p:cNvSpPr/>
          <p:nvPr/>
        </p:nvSpPr>
        <p:spPr>
          <a:xfrm>
            <a:off x="404446" y="4002842"/>
            <a:ext cx="685800" cy="6096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miley Face 16"/>
          <p:cNvSpPr/>
          <p:nvPr/>
        </p:nvSpPr>
        <p:spPr>
          <a:xfrm>
            <a:off x="381000" y="4814665"/>
            <a:ext cx="838201" cy="685800"/>
          </a:xfrm>
          <a:prstGeom prst="smileyFac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Smiley Face 21"/>
          <p:cNvSpPr/>
          <p:nvPr/>
        </p:nvSpPr>
        <p:spPr>
          <a:xfrm>
            <a:off x="357553" y="3117750"/>
            <a:ext cx="838201" cy="685800"/>
          </a:xfrm>
          <a:prstGeom prst="smileyFac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1621891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34143"/>
            <a:ext cx="8458200" cy="5791200"/>
          </a:xfrm>
        </p:spPr>
        <p:txBody>
          <a:bodyPr>
            <a:normAutofit fontScale="85000" lnSpcReduction="10000"/>
          </a:bodyPr>
          <a:lstStyle/>
          <a:p>
            <a:pPr marL="0" indent="0">
              <a:buNone/>
            </a:pPr>
            <a:r>
              <a:rPr lang="en-US" dirty="0"/>
              <a:t>“</a:t>
            </a:r>
            <a:r>
              <a:rPr lang="en-US" sz="3500" dirty="0"/>
              <a:t>The world is structured because real-world attributes do not occur independently of each other”</a:t>
            </a:r>
          </a:p>
          <a:p>
            <a:pPr marL="0" lvl="1" indent="0">
              <a:buNone/>
            </a:pPr>
            <a:r>
              <a:rPr lang="en-US" sz="3200" dirty="0"/>
              <a:t>“</a:t>
            </a:r>
            <a:r>
              <a:rPr lang="en-US" sz="3200" dirty="0">
                <a:solidFill>
                  <a:srgbClr val="FF0000"/>
                </a:solidFill>
              </a:rPr>
              <a:t>Combinations of attributes of real objects do not occur uniformly</a:t>
            </a:r>
            <a:r>
              <a:rPr lang="en-US" sz="3200" dirty="0"/>
              <a:t>. Some pairs, triples, or n-tuples are quite probable, appearing in combination sometimes with one, sometimes another attribute; others are rare; others logically cannot or empirically do not occur.”</a:t>
            </a:r>
          </a:p>
          <a:p>
            <a:pPr marL="0" lvl="1" indent="0">
              <a:buNone/>
            </a:pPr>
            <a:r>
              <a:rPr lang="en-US" sz="3200" dirty="0">
                <a:solidFill>
                  <a:srgbClr val="FF0000"/>
                </a:solidFill>
              </a:rPr>
              <a:t>Basic objects (e.g., bird, chair) are at the level at which there are attributes common to all or most members of the category</a:t>
            </a:r>
          </a:p>
          <a:p>
            <a:pPr marL="0" lvl="1" indent="0">
              <a:buNone/>
            </a:pPr>
            <a:endParaRPr lang="en-US" sz="3200" dirty="0">
              <a:solidFill>
                <a:srgbClr val="FF0000"/>
              </a:solidFill>
            </a:endParaRPr>
          </a:p>
          <a:p>
            <a:pPr marL="0" lvl="1" indent="0">
              <a:buNone/>
            </a:pPr>
            <a:r>
              <a:rPr lang="en-US" sz="3200" b="1" dirty="0"/>
              <a:t>(Rosch et al, Basic Objects in Natural Categories, </a:t>
            </a:r>
            <a:r>
              <a:rPr lang="en-US" sz="3200" b="1" i="1" dirty="0"/>
              <a:t>Cognitive Psychology </a:t>
            </a:r>
            <a:r>
              <a:rPr lang="en-US" sz="3200" b="1" dirty="0"/>
              <a:t>1976)</a:t>
            </a:r>
          </a:p>
          <a:p>
            <a:pPr lvl="1"/>
            <a:endParaRPr lang="en-US" dirty="0"/>
          </a:p>
        </p:txBody>
      </p:sp>
      <p:sp>
        <p:nvSpPr>
          <p:cNvPr id="2" name="Rectangle 1"/>
          <p:cNvSpPr/>
          <p:nvPr/>
        </p:nvSpPr>
        <p:spPr>
          <a:xfrm>
            <a:off x="1752600" y="32657"/>
            <a:ext cx="6248400" cy="646331"/>
          </a:xfrm>
          <a:prstGeom prst="rect">
            <a:avLst/>
          </a:prstGeom>
        </p:spPr>
        <p:txBody>
          <a:bodyPr wrap="square">
            <a:spAutoFit/>
          </a:bodyPr>
          <a:lstStyle/>
          <a:p>
            <a:r>
              <a:rPr lang="en-US" sz="3600" b="1" dirty="0">
                <a:solidFill>
                  <a:prstClr val="black"/>
                </a:solidFill>
                <a:ea typeface="+mj-ea"/>
                <a:cs typeface="+mj-cs"/>
              </a:rPr>
              <a:t>Basic-Level Categories: Why</a:t>
            </a:r>
            <a:endParaRPr lang="en-US" dirty="0"/>
          </a:p>
        </p:txBody>
      </p:sp>
    </p:spTree>
    <p:extLst>
      <p:ext uri="{BB962C8B-B14F-4D97-AF65-F5344CB8AC3E}">
        <p14:creationId xmlns:p14="http://schemas.microsoft.com/office/powerpoint/2010/main" val="1156490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E06FFE-A4BC-4702-9FDB-C039A693C234}"/>
              </a:ext>
            </a:extLst>
          </p:cNvPr>
          <p:cNvPicPr>
            <a:picLocks noChangeAspect="1"/>
          </p:cNvPicPr>
          <p:nvPr/>
        </p:nvPicPr>
        <p:blipFill>
          <a:blip r:embed="rId3"/>
          <a:stretch>
            <a:fillRect/>
          </a:stretch>
        </p:blipFill>
        <p:spPr>
          <a:xfrm>
            <a:off x="1280946" y="2568459"/>
            <a:ext cx="6419850" cy="3924300"/>
          </a:xfrm>
          <a:prstGeom prst="rect">
            <a:avLst/>
          </a:prstGeom>
        </p:spPr>
      </p:pic>
      <p:sp>
        <p:nvSpPr>
          <p:cNvPr id="29698" name="Rectangle 1"/>
          <p:cNvSpPr>
            <a:spLocks noGrp="1" noChangeArrowheads="1"/>
          </p:cNvSpPr>
          <p:nvPr>
            <p:ph type="title"/>
          </p:nvPr>
        </p:nvSpPr>
        <p:spPr>
          <a:xfrm>
            <a:off x="1828800" y="-97762"/>
            <a:ext cx="6171530"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t>Basic-Level Categories: What</a:t>
            </a:r>
            <a:endParaRPr lang="en-US" sz="3400" dirty="0">
              <a:sym typeface="UC Berkeley OS Sign"/>
            </a:endParaRPr>
          </a:p>
        </p:txBody>
      </p:sp>
      <p:sp>
        <p:nvSpPr>
          <p:cNvPr id="29699" name="Text Box 6"/>
          <p:cNvSpPr txBox="1">
            <a:spLocks noChangeArrowheads="1"/>
          </p:cNvSpPr>
          <p:nvPr/>
        </p:nvSpPr>
        <p:spPr bwMode="auto">
          <a:xfrm>
            <a:off x="7722227" y="6594574"/>
            <a:ext cx="65298"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24</a:t>
            </a:fld>
            <a:endParaRPr lang="en-US" sz="1500" dirty="0">
              <a:solidFill>
                <a:srgbClr val="002955"/>
              </a:solidFill>
              <a:latin typeface="UC Berkeley OS Sign"/>
              <a:ea typeface="MS PGothic" pitchFamily="34" charset="-128"/>
              <a:sym typeface="UC Berkeley OS Sign"/>
            </a:endParaRPr>
          </a:p>
        </p:txBody>
      </p:sp>
      <p:sp>
        <p:nvSpPr>
          <p:cNvPr id="8" name="Rectangle 7"/>
          <p:cNvSpPr/>
          <p:nvPr/>
        </p:nvSpPr>
        <p:spPr>
          <a:xfrm>
            <a:off x="576096" y="838200"/>
            <a:ext cx="8248650" cy="1614929"/>
          </a:xfrm>
          <a:prstGeom prst="rect">
            <a:avLst/>
          </a:prstGeom>
        </p:spPr>
        <p:txBody>
          <a:bodyPr wrap="square">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Members tend to have the same shape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They tend to "share parts“ or properties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Interactions with all of them share motor movements</a:t>
            </a:r>
          </a:p>
        </p:txBody>
      </p:sp>
    </p:spTree>
    <p:extLst>
      <p:ext uri="{BB962C8B-B14F-4D97-AF65-F5344CB8AC3E}">
        <p14:creationId xmlns:p14="http://schemas.microsoft.com/office/powerpoint/2010/main" val="79567873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rosch categories"/>
          <p:cNvPicPr>
            <a:picLocks noChangeAspect="1" noChangeArrowheads="1"/>
          </p:cNvPicPr>
          <p:nvPr/>
        </p:nvPicPr>
        <p:blipFill>
          <a:blip r:embed="rId3" cstate="print"/>
          <a:srcRect/>
          <a:stretch>
            <a:fillRect/>
          </a:stretch>
        </p:blipFill>
        <p:spPr bwMode="auto">
          <a:xfrm>
            <a:off x="228600" y="1981200"/>
            <a:ext cx="8765602" cy="3482458"/>
          </a:xfrm>
          <a:prstGeom prst="rect">
            <a:avLst/>
          </a:prstGeom>
          <a:noFill/>
        </p:spPr>
      </p:pic>
      <p:sp>
        <p:nvSpPr>
          <p:cNvPr id="3" name="Rectangle 2"/>
          <p:cNvSpPr/>
          <p:nvPr/>
        </p:nvSpPr>
        <p:spPr>
          <a:xfrm>
            <a:off x="1447800" y="685800"/>
            <a:ext cx="6150017" cy="602024"/>
          </a:xfrm>
          <a:prstGeom prst="rect">
            <a:avLst/>
          </a:prstGeom>
        </p:spPr>
        <p:txBody>
          <a:bodyPr wrap="non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latin typeface="+mj-lt"/>
                <a:ea typeface="+mj-ea"/>
                <a:cs typeface="+mj-cs"/>
              </a:rPr>
              <a:t>Three-Level Category Hierarchy</a:t>
            </a:r>
          </a:p>
        </p:txBody>
      </p:sp>
    </p:spTree>
    <p:extLst>
      <p:ext uri="{BB962C8B-B14F-4D97-AF65-F5344CB8AC3E}">
        <p14:creationId xmlns:p14="http://schemas.microsoft.com/office/powerpoint/2010/main" val="32811422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255ACA-4534-4945-9121-305ADB49D502}"/>
              </a:ext>
            </a:extLst>
          </p:cNvPr>
          <p:cNvSpPr/>
          <p:nvPr/>
        </p:nvSpPr>
        <p:spPr>
          <a:xfrm>
            <a:off x="228600" y="152400"/>
            <a:ext cx="8686800" cy="6172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753E89-6DA8-437C-A873-E6FB77C224A6}"/>
              </a:ext>
            </a:extLst>
          </p:cNvPr>
          <p:cNvSpPr>
            <a:spLocks noGrp="1"/>
          </p:cNvSpPr>
          <p:nvPr>
            <p:ph type="title"/>
          </p:nvPr>
        </p:nvSpPr>
        <p:spPr>
          <a:xfrm>
            <a:off x="433647" y="381000"/>
            <a:ext cx="8229600" cy="1143000"/>
          </a:xfrm>
        </p:spPr>
        <p:txBody>
          <a:bodyPr>
            <a:normAutofit fontScale="90000"/>
          </a:bodyPr>
          <a:lstStyle/>
          <a:p>
            <a:r>
              <a:rPr lang="en-US" sz="4800" b="1" i="1" dirty="0">
                <a:solidFill>
                  <a:srgbClr val="FF0000"/>
                </a:solidFill>
              </a:rPr>
              <a:t>STOP AND THINK</a:t>
            </a:r>
            <a:br>
              <a:rPr lang="en-US" sz="4800" b="1" i="1" dirty="0">
                <a:solidFill>
                  <a:srgbClr val="FF0000"/>
                </a:solidFill>
              </a:rPr>
            </a:br>
            <a:r>
              <a:rPr lang="en-US" sz="4800" b="1" i="1" dirty="0">
                <a:solidFill>
                  <a:srgbClr val="FF0000"/>
                </a:solidFill>
              </a:rPr>
              <a:t>Basic-Level Categories</a:t>
            </a:r>
          </a:p>
        </p:txBody>
      </p:sp>
      <p:sp>
        <p:nvSpPr>
          <p:cNvPr id="3" name="Content Placeholder 2">
            <a:extLst>
              <a:ext uri="{FF2B5EF4-FFF2-40B4-BE49-F238E27FC236}">
                <a16:creationId xmlns:a16="http://schemas.microsoft.com/office/drawing/2014/main" id="{4044EA56-03EE-4845-B62A-3713CEA91E4B}"/>
              </a:ext>
            </a:extLst>
          </p:cNvPr>
          <p:cNvSpPr>
            <a:spLocks noGrp="1"/>
          </p:cNvSpPr>
          <p:nvPr>
            <p:ph idx="1"/>
          </p:nvPr>
        </p:nvSpPr>
        <p:spPr>
          <a:xfrm>
            <a:off x="457200" y="1981200"/>
            <a:ext cx="8229600" cy="4144962"/>
          </a:xfrm>
        </p:spPr>
        <p:txBody>
          <a:bodyPr>
            <a:normAutofit fontScale="92500" lnSpcReduction="10000"/>
          </a:bodyPr>
          <a:lstStyle/>
          <a:p>
            <a:r>
              <a:rPr lang="en-US" sz="3600" dirty="0"/>
              <a:t>Starting with a top-level category of VEHICLE, can you fill out the next two levels of resource types, with an “instance-level” as the fourth level where specific vehicles are organized?</a:t>
            </a:r>
          </a:p>
          <a:p>
            <a:r>
              <a:rPr lang="en-US" sz="3600" dirty="0"/>
              <a:t>Now do the same for a top-level category of RESIDENCE, which the specific instance where you live in the bottom level</a:t>
            </a:r>
            <a:endParaRPr lang="en-US" sz="3600" dirty="0">
              <a:solidFill>
                <a:prstClr val="black"/>
              </a:solidFill>
            </a:endParaRPr>
          </a:p>
          <a:p>
            <a:endParaRPr lang="en-US" sz="4800" i="1" dirty="0">
              <a:cs typeface="Arial" pitchFamily="34" charset="0"/>
            </a:endParaRPr>
          </a:p>
        </p:txBody>
      </p:sp>
    </p:spTree>
    <p:extLst>
      <p:ext uri="{BB962C8B-B14F-4D97-AF65-F5344CB8AC3E}">
        <p14:creationId xmlns:p14="http://schemas.microsoft.com/office/powerpoint/2010/main" val="2647564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360" y="1509985"/>
            <a:ext cx="8041640" cy="4890815"/>
          </a:xfrm>
        </p:spPr>
        <p:txBody>
          <a:bodyPr>
            <a:noAutofit/>
          </a:bodyPr>
          <a:lstStyle/>
          <a:p>
            <a:r>
              <a:rPr lang="en-US" dirty="0"/>
              <a:t>Basic level categories are usually thought of as referring to things, but this idea also applies to activities and events</a:t>
            </a:r>
          </a:p>
          <a:p>
            <a:pPr lvl="1"/>
            <a:r>
              <a:rPr lang="en-US" dirty="0"/>
              <a:t>Purchasing something</a:t>
            </a:r>
          </a:p>
          <a:p>
            <a:pPr lvl="1"/>
            <a:r>
              <a:rPr lang="en-US" sz="3200" b="1" dirty="0">
                <a:solidFill>
                  <a:srgbClr val="FF0000"/>
                </a:solidFill>
              </a:rPr>
              <a:t>Shopping at the supermarket</a:t>
            </a:r>
          </a:p>
          <a:p>
            <a:pPr lvl="1"/>
            <a:r>
              <a:rPr lang="en-US" sz="3200" dirty="0"/>
              <a:t>Picking out tomatoes in the vegetable aisle</a:t>
            </a:r>
          </a:p>
          <a:p>
            <a:r>
              <a:rPr lang="en-US" dirty="0"/>
              <a:t>The essential idea:  At the basic level:  within-category similarity is maximized, between category similarity is minimized</a:t>
            </a:r>
          </a:p>
          <a:p>
            <a:endParaRPr lang="en-US" dirty="0"/>
          </a:p>
          <a:p>
            <a:pPr lvl="1"/>
            <a:endParaRPr lang="en-US" sz="3200" dirty="0"/>
          </a:p>
        </p:txBody>
      </p:sp>
      <p:sp>
        <p:nvSpPr>
          <p:cNvPr id="2" name="Rectangle 1"/>
          <p:cNvSpPr/>
          <p:nvPr/>
        </p:nvSpPr>
        <p:spPr>
          <a:xfrm>
            <a:off x="1752600" y="32657"/>
            <a:ext cx="6248400" cy="1477328"/>
          </a:xfrm>
          <a:prstGeom prst="rect">
            <a:avLst/>
          </a:prstGeom>
        </p:spPr>
        <p:txBody>
          <a:bodyPr wrap="square">
            <a:spAutoFit/>
          </a:bodyPr>
          <a:lstStyle/>
          <a:p>
            <a:r>
              <a:rPr lang="en-US" sz="3600" b="1" dirty="0">
                <a:solidFill>
                  <a:prstClr val="black"/>
                </a:solidFill>
                <a:ea typeface="+mj-ea"/>
                <a:cs typeface="+mj-cs"/>
              </a:rPr>
              <a:t>Basic-Level Categories for Activities and Events</a:t>
            </a:r>
          </a:p>
          <a:p>
            <a:endParaRPr lang="en-US" dirty="0"/>
          </a:p>
        </p:txBody>
      </p:sp>
    </p:spTree>
    <p:extLst>
      <p:ext uri="{BB962C8B-B14F-4D97-AF65-F5344CB8AC3E}">
        <p14:creationId xmlns:p14="http://schemas.microsoft.com/office/powerpoint/2010/main" val="2916842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838200" y="990600"/>
            <a:ext cx="7543800" cy="5449745"/>
          </a:xfrm>
          <a:prstGeom prst="rect">
            <a:avLst/>
          </a:prstGeom>
        </p:spPr>
      </p:pic>
      <p:sp>
        <p:nvSpPr>
          <p:cNvPr id="4" name="Rectangle 3"/>
          <p:cNvSpPr/>
          <p:nvPr/>
        </p:nvSpPr>
        <p:spPr>
          <a:xfrm>
            <a:off x="797697" y="94489"/>
            <a:ext cx="7548605" cy="646331"/>
          </a:xfrm>
          <a:prstGeom prst="rect">
            <a:avLst/>
          </a:prstGeom>
        </p:spPr>
        <p:txBody>
          <a:bodyPr wrap="none">
            <a:spAutoFit/>
          </a:bodyPr>
          <a:lstStyle/>
          <a:p>
            <a:r>
              <a:rPr lang="en-US" sz="3600" b="1" dirty="0">
                <a:latin typeface="+mj-lt"/>
                <a:ea typeface="+mj-ea"/>
                <a:cs typeface="+mj-cs"/>
              </a:rPr>
              <a:t>But “Cat” Won’t Work in this Context</a:t>
            </a:r>
          </a:p>
        </p:txBody>
      </p:sp>
    </p:spTree>
    <p:extLst>
      <p:ext uri="{BB962C8B-B14F-4D97-AF65-F5344CB8AC3E}">
        <p14:creationId xmlns:p14="http://schemas.microsoft.com/office/powerpoint/2010/main" val="1166724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10160" y="-31187"/>
            <a:ext cx="8839200"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sym typeface="UC Berkeley OS Sign"/>
              </a:rPr>
              <a:t>Tradeoffs in Abstraction and Granularity</a:t>
            </a:r>
            <a:endParaRPr lang="en-US" sz="3400" dirty="0">
              <a:sym typeface="UC Berkeley OS Sign"/>
            </a:endParaRPr>
          </a:p>
        </p:txBody>
      </p:sp>
      <p:sp>
        <p:nvSpPr>
          <p:cNvPr id="29699" name="Text Box 6"/>
          <p:cNvSpPr txBox="1">
            <a:spLocks noChangeArrowheads="1"/>
          </p:cNvSpPr>
          <p:nvPr/>
        </p:nvSpPr>
        <p:spPr bwMode="auto">
          <a:xfrm>
            <a:off x="7722227" y="6594574"/>
            <a:ext cx="65298"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29</a:t>
            </a:fld>
            <a:endParaRPr lang="en-US" sz="1500" dirty="0">
              <a:solidFill>
                <a:srgbClr val="002955"/>
              </a:solidFill>
              <a:latin typeface="UC Berkeley OS Sign"/>
              <a:ea typeface="MS PGothic" pitchFamily="34" charset="-128"/>
              <a:sym typeface="UC Berkeley OS Sign"/>
            </a:endParaRPr>
          </a:p>
        </p:txBody>
      </p:sp>
      <p:sp>
        <p:nvSpPr>
          <p:cNvPr id="8" name="Rectangle 7"/>
          <p:cNvSpPr/>
          <p:nvPr/>
        </p:nvSpPr>
        <p:spPr>
          <a:xfrm>
            <a:off x="476250" y="1136984"/>
            <a:ext cx="7886700" cy="5576270"/>
          </a:xfrm>
          <a:prstGeom prst="rect">
            <a:avLst/>
          </a:prstGeom>
        </p:spPr>
        <p:txBody>
          <a:bodyPr wrap="square">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The abstraction level we choose determines how precisely we identify resources. When we want to make a general claim, or communicate that the scope of our interest is broad, we use superordinate categories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As we go down in the category hierarchy, the categories have fewer members, so we can refer more precisely</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b="1" dirty="0">
                <a:solidFill>
                  <a:srgbClr val="00B050"/>
                </a:solidFill>
              </a:rPr>
              <a:t>I’m thinking of a building on campus…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b="1" dirty="0">
                <a:solidFill>
                  <a:srgbClr val="00B050"/>
                </a:solidFill>
              </a:rPr>
              <a:t>I’m thinking of a tall building with a pyramid-shaped top…</a:t>
            </a:r>
          </a:p>
        </p:txBody>
      </p:sp>
    </p:spTree>
    <p:extLst>
      <p:ext uri="{BB962C8B-B14F-4D97-AF65-F5344CB8AC3E}">
        <p14:creationId xmlns:p14="http://schemas.microsoft.com/office/powerpoint/2010/main" val="34414612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AD69D-07C8-44E6-A2AC-4C7738C643AD}"/>
              </a:ext>
            </a:extLst>
          </p:cNvPr>
          <p:cNvSpPr>
            <a:spLocks noGrp="1"/>
          </p:cNvSpPr>
          <p:nvPr>
            <p:ph type="title"/>
          </p:nvPr>
        </p:nvSpPr>
        <p:spPr>
          <a:xfrm>
            <a:off x="423949" y="23018"/>
            <a:ext cx="8229600" cy="1143000"/>
          </a:xfrm>
        </p:spPr>
        <p:txBody>
          <a:bodyPr/>
          <a:lstStyle/>
          <a:p>
            <a:r>
              <a:rPr lang="en-US" b="1" dirty="0"/>
              <a:t>Categories of Categories</a:t>
            </a:r>
          </a:p>
        </p:txBody>
      </p:sp>
      <p:sp>
        <p:nvSpPr>
          <p:cNvPr id="3" name="Content Placeholder 2">
            <a:extLst>
              <a:ext uri="{FF2B5EF4-FFF2-40B4-BE49-F238E27FC236}">
                <a16:creationId xmlns:a16="http://schemas.microsoft.com/office/drawing/2014/main" id="{D838811D-72A4-455F-97DA-1821369A70A9}"/>
              </a:ext>
            </a:extLst>
          </p:cNvPr>
          <p:cNvSpPr>
            <a:spLocks noGrp="1"/>
          </p:cNvSpPr>
          <p:nvPr>
            <p:ph idx="1"/>
          </p:nvPr>
        </p:nvSpPr>
        <p:spPr>
          <a:xfrm>
            <a:off x="423949" y="1524000"/>
            <a:ext cx="8229600" cy="4525963"/>
          </a:xfrm>
        </p:spPr>
        <p:txBody>
          <a:bodyPr>
            <a:noAutofit/>
          </a:bodyPr>
          <a:lstStyle/>
          <a:p>
            <a:r>
              <a:rPr lang="en-US" sz="2800" dirty="0">
                <a:latin typeface="UC Berkeley OS Sign"/>
                <a:cs typeface="Arial" pitchFamily="34" charset="0"/>
              </a:rPr>
              <a:t>Categories are sets or groups of resources, “classes of things” or abstract entities, that are treated the same</a:t>
            </a:r>
          </a:p>
          <a:p>
            <a:r>
              <a:rPr lang="en-US" sz="2800" dirty="0"/>
              <a:t>In TDO there are two ways to contrast categories</a:t>
            </a:r>
          </a:p>
          <a:p>
            <a:pPr lvl="1"/>
            <a:r>
              <a:rPr lang="en-US" dirty="0"/>
              <a:t>CATEGORY </a:t>
            </a:r>
            <a:r>
              <a:rPr lang="en-US" dirty="0">
                <a:solidFill>
                  <a:srgbClr val="FF0000"/>
                </a:solidFill>
              </a:rPr>
              <a:t>CONTEXT</a:t>
            </a:r>
            <a:r>
              <a:rPr lang="en-US" dirty="0"/>
              <a:t>: How they are created (individual, cultural, institutional, computational)</a:t>
            </a:r>
          </a:p>
          <a:p>
            <a:pPr lvl="1"/>
            <a:r>
              <a:rPr lang="en-US" dirty="0"/>
              <a:t>CATEGORY </a:t>
            </a:r>
            <a:r>
              <a:rPr lang="en-US" dirty="0">
                <a:solidFill>
                  <a:srgbClr val="FF0000"/>
                </a:solidFill>
              </a:rPr>
              <a:t>STRUCTURE</a:t>
            </a:r>
            <a:r>
              <a:rPr lang="en-US" dirty="0"/>
              <a:t>: How they are defined or structured (enumerated, property-based, similarity based…)</a:t>
            </a:r>
          </a:p>
        </p:txBody>
      </p:sp>
    </p:spTree>
    <p:extLst>
      <p:ext uri="{BB962C8B-B14F-4D97-AF65-F5344CB8AC3E}">
        <p14:creationId xmlns:p14="http://schemas.microsoft.com/office/powerpoint/2010/main" val="29943612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3C6F7-5990-4684-BE28-02F3CEE111CC}"/>
              </a:ext>
            </a:extLst>
          </p:cNvPr>
          <p:cNvSpPr/>
          <p:nvPr/>
        </p:nvSpPr>
        <p:spPr>
          <a:xfrm>
            <a:off x="533400" y="274638"/>
            <a:ext cx="7924800" cy="60499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E5573E-0225-432E-96BB-A0EAD352DE02}"/>
              </a:ext>
            </a:extLst>
          </p:cNvPr>
          <p:cNvSpPr>
            <a:spLocks noGrp="1"/>
          </p:cNvSpPr>
          <p:nvPr>
            <p:ph type="title"/>
          </p:nvPr>
        </p:nvSpPr>
        <p:spPr/>
        <p:txBody>
          <a:bodyPr/>
          <a:lstStyle/>
          <a:p>
            <a:r>
              <a:rPr lang="en-US" b="1" dirty="0">
                <a:solidFill>
                  <a:srgbClr val="FF0000"/>
                </a:solidFill>
              </a:rPr>
              <a:t>STOP AND THINK</a:t>
            </a:r>
          </a:p>
        </p:txBody>
      </p:sp>
      <p:sp>
        <p:nvSpPr>
          <p:cNvPr id="3" name="TextBox 2">
            <a:extLst>
              <a:ext uri="{FF2B5EF4-FFF2-40B4-BE49-F238E27FC236}">
                <a16:creationId xmlns:a16="http://schemas.microsoft.com/office/drawing/2014/main" id="{CEA7A9E3-4C04-4F43-9F31-09B9B457FDC8}"/>
              </a:ext>
            </a:extLst>
          </p:cNvPr>
          <p:cNvSpPr txBox="1"/>
          <p:nvPr/>
        </p:nvSpPr>
        <p:spPr>
          <a:xfrm>
            <a:off x="914400" y="1997839"/>
            <a:ext cx="6705600" cy="3416320"/>
          </a:xfrm>
          <a:prstGeom prst="rect">
            <a:avLst/>
          </a:prstGeom>
          <a:noFill/>
        </p:spPr>
        <p:txBody>
          <a:bodyPr wrap="square" rtlCol="0">
            <a:spAutoFit/>
          </a:bodyPr>
          <a:lstStyle/>
          <a:p>
            <a:r>
              <a:rPr lang="en-US" sz="3600" dirty="0"/>
              <a:t>Compare “washing your clothes” with “getting dressed” and “putting clean clothes away”</a:t>
            </a:r>
          </a:p>
          <a:p>
            <a:endParaRPr lang="en-US" sz="3600" dirty="0"/>
          </a:p>
          <a:p>
            <a:r>
              <a:rPr lang="en-US" sz="3600" dirty="0"/>
              <a:t>How do “clothing categories” differ in these contexts?</a:t>
            </a:r>
          </a:p>
        </p:txBody>
      </p:sp>
    </p:spTree>
    <p:extLst>
      <p:ext uri="{BB962C8B-B14F-4D97-AF65-F5344CB8AC3E}">
        <p14:creationId xmlns:p14="http://schemas.microsoft.com/office/powerpoint/2010/main" val="28900493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04800" y="-13855"/>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t>The Precision-Simplicity Tradeoff</a:t>
            </a:r>
            <a:endParaRPr lang="en-US" sz="3400"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31</a:t>
            </a:fld>
            <a:endParaRPr lang="en-US" sz="1500" dirty="0">
              <a:solidFill>
                <a:srgbClr val="002955"/>
              </a:solidFill>
              <a:latin typeface="UC Berkeley OS Sign"/>
              <a:ea typeface="MS PGothic" pitchFamily="34" charset="-128"/>
              <a:sym typeface="UC Berkeley OS Sign"/>
            </a:endParaRPr>
          </a:p>
        </p:txBody>
      </p:sp>
      <p:sp>
        <p:nvSpPr>
          <p:cNvPr id="8" name="Rectangle 7"/>
          <p:cNvSpPr/>
          <p:nvPr/>
        </p:nvSpPr>
        <p:spPr>
          <a:xfrm>
            <a:off x="610493" y="990600"/>
            <a:ext cx="8153400" cy="5405839"/>
          </a:xfrm>
          <a:prstGeom prst="rect">
            <a:avLst/>
          </a:prstGeom>
        </p:spPr>
        <p:txBody>
          <a:bodyPr wrap="square">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Precise (very granular) categories enable efficient communication – if every distinguishable color had its own name, “color talk” would be very concise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 But this large set of color categories would not be as simple and easy to learn, remember, and use as one with a small set of color terms </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 The semantic systems in natural languages tend to achieve a near-optimal tradeoff between these two constraints to </a:t>
            </a:r>
            <a:r>
              <a:rPr lang="en-US" sz="2800" dirty="0">
                <a:solidFill>
                  <a:srgbClr val="FF0000"/>
                </a:solidFill>
              </a:rPr>
              <a:t>balance category abstraction and granularity</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000" dirty="0"/>
              <a:t>Regier, T., Kemp, C., &amp; Kay, P. (2015). 11 Word Meanings across Languages Support Efficient Communication. </a:t>
            </a:r>
            <a:r>
              <a:rPr lang="en-US" sz="2000" i="1" dirty="0"/>
              <a:t>The handbook of language emergence</a:t>
            </a:r>
            <a:r>
              <a:rPr lang="en-US" sz="2000" dirty="0"/>
              <a:t>, </a:t>
            </a:r>
            <a:r>
              <a:rPr lang="en-US" sz="2000" i="1" dirty="0"/>
              <a:t>87</a:t>
            </a:r>
            <a:r>
              <a:rPr lang="en-US" sz="2000" dirty="0"/>
              <a:t>, 237.</a:t>
            </a:r>
          </a:p>
        </p:txBody>
      </p:sp>
    </p:spTree>
    <p:extLst>
      <p:ext uri="{BB962C8B-B14F-4D97-AF65-F5344CB8AC3E}">
        <p14:creationId xmlns:p14="http://schemas.microsoft.com/office/powerpoint/2010/main" val="72406931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36537"/>
            <a:ext cx="8229600" cy="11430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Descriptive Precision</a:t>
            </a:r>
          </a:p>
        </p:txBody>
      </p:sp>
      <p:sp>
        <p:nvSpPr>
          <p:cNvPr id="3" name="Content Placeholder 2"/>
          <p:cNvSpPr>
            <a:spLocks noGrp="1"/>
          </p:cNvSpPr>
          <p:nvPr>
            <p:ph idx="1"/>
          </p:nvPr>
        </p:nvSpPr>
        <p:spPr>
          <a:xfrm>
            <a:off x="381000" y="1166018"/>
            <a:ext cx="8229600" cy="4525963"/>
          </a:xfrm>
        </p:spPr>
        <p:txBody>
          <a:bodyPr>
            <a:noAutofit/>
          </a:bodyPr>
          <a:lstStyle/>
          <a:p>
            <a:r>
              <a:rPr lang="en-US" sz="2800" dirty="0"/>
              <a:t>Writers, poets, painters, composers, sculptors, technical writers, programmers, producers, architects, designers, and devices or machines can all “create” resources</a:t>
            </a:r>
          </a:p>
          <a:p>
            <a:r>
              <a:rPr lang="en-US" sz="2800" dirty="0"/>
              <a:t>The </a:t>
            </a:r>
            <a:r>
              <a:rPr lang="en-US" sz="2800" dirty="0">
                <a:solidFill>
                  <a:srgbClr val="FF0000"/>
                </a:solidFill>
              </a:rPr>
              <a:t>Dublin Core </a:t>
            </a:r>
            <a:r>
              <a:rPr lang="en-US" sz="2800" dirty="0"/>
              <a:t>vocabulary for describing web pages has a single property for indicating a “creator” (TDO 5.3.1.3)</a:t>
            </a:r>
          </a:p>
          <a:p>
            <a:pPr lvl="1"/>
            <a:r>
              <a:rPr lang="en-US" dirty="0"/>
              <a:t>“Shakespeare” and “Hubble Telescope” are both “creators”</a:t>
            </a:r>
          </a:p>
          <a:p>
            <a:r>
              <a:rPr lang="en-US" sz="2800" dirty="0"/>
              <a:t>A small description vocabulary is easy to use, but this </a:t>
            </a:r>
            <a:r>
              <a:rPr lang="en-US" sz="2800" dirty="0">
                <a:solidFill>
                  <a:srgbClr val="FF0000"/>
                </a:solidFill>
              </a:rPr>
              <a:t>tradeoff</a:t>
            </a:r>
            <a:r>
              <a:rPr lang="en-US" sz="2800" dirty="0"/>
              <a:t> loses a great deal of precision compared to larger and more controlled vocabularies</a:t>
            </a:r>
          </a:p>
        </p:txBody>
      </p:sp>
      <p:pic>
        <p:nvPicPr>
          <p:cNvPr id="5" name="Picture 4">
            <a:extLst>
              <a:ext uri="{FF2B5EF4-FFF2-40B4-BE49-F238E27FC236}">
                <a16:creationId xmlns:a16="http://schemas.microsoft.com/office/drawing/2014/main" id="{3EA6BE72-09EC-4608-8F43-AD7CB797FB09}"/>
              </a:ext>
            </a:extLst>
          </p:cNvPr>
          <p:cNvPicPr>
            <a:picLocks noChangeAspect="1"/>
          </p:cNvPicPr>
          <p:nvPr/>
        </p:nvPicPr>
        <p:blipFill>
          <a:blip r:embed="rId3"/>
          <a:stretch>
            <a:fillRect/>
          </a:stretch>
        </p:blipFill>
        <p:spPr>
          <a:xfrm>
            <a:off x="152400" y="0"/>
            <a:ext cx="2487384" cy="749873"/>
          </a:xfrm>
          <a:prstGeom prst="rect">
            <a:avLst/>
          </a:prstGeom>
        </p:spPr>
      </p:pic>
    </p:spTree>
    <p:extLst>
      <p:ext uri="{BB962C8B-B14F-4D97-AF65-F5344CB8AC3E}">
        <p14:creationId xmlns:p14="http://schemas.microsoft.com/office/powerpoint/2010/main" val="9591298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87965-C471-42A7-B49D-531DBB0E4BFB}"/>
              </a:ext>
            </a:extLst>
          </p:cNvPr>
          <p:cNvSpPr>
            <a:spLocks noGrp="1"/>
          </p:cNvSpPr>
          <p:nvPr>
            <p:ph type="ctrTitle"/>
          </p:nvPr>
        </p:nvSpPr>
        <p:spPr/>
        <p:txBody>
          <a:bodyPr/>
          <a:lstStyle/>
          <a:p>
            <a:r>
              <a:rPr lang="en-US" b="1" dirty="0"/>
              <a:t>Constellations and Mythology</a:t>
            </a:r>
          </a:p>
        </p:txBody>
      </p:sp>
    </p:spTree>
    <p:extLst>
      <p:ext uri="{BB962C8B-B14F-4D97-AF65-F5344CB8AC3E}">
        <p14:creationId xmlns:p14="http://schemas.microsoft.com/office/powerpoint/2010/main" val="27664292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AF14E-10A5-42DC-94BE-20209377D0B0}"/>
              </a:ext>
            </a:extLst>
          </p:cNvPr>
          <p:cNvSpPr>
            <a:spLocks noGrp="1"/>
          </p:cNvSpPr>
          <p:nvPr>
            <p:ph type="title"/>
          </p:nvPr>
        </p:nvSpPr>
        <p:spPr/>
        <p:txBody>
          <a:bodyPr/>
          <a:lstStyle/>
          <a:p>
            <a:r>
              <a:rPr lang="en-US" b="1" dirty="0"/>
              <a:t>Constellations</a:t>
            </a:r>
          </a:p>
        </p:txBody>
      </p:sp>
      <p:sp>
        <p:nvSpPr>
          <p:cNvPr id="3" name="Content Placeholder 2">
            <a:extLst>
              <a:ext uri="{FF2B5EF4-FFF2-40B4-BE49-F238E27FC236}">
                <a16:creationId xmlns:a16="http://schemas.microsoft.com/office/drawing/2014/main" id="{51D5E797-BA6B-4114-BAC2-A1C5406DB43E}"/>
              </a:ext>
            </a:extLst>
          </p:cNvPr>
          <p:cNvSpPr>
            <a:spLocks noGrp="1"/>
          </p:cNvSpPr>
          <p:nvPr>
            <p:ph idx="1"/>
          </p:nvPr>
        </p:nvSpPr>
        <p:spPr/>
        <p:txBody>
          <a:bodyPr>
            <a:normAutofit fontScale="85000" lnSpcReduction="20000"/>
          </a:bodyPr>
          <a:lstStyle/>
          <a:p>
            <a:pPr algn="l"/>
            <a:endParaRPr lang="en-US" sz="1800" b="0" i="0" u="none" strike="noStrike" baseline="0" dirty="0">
              <a:solidFill>
                <a:srgbClr val="000000"/>
              </a:solidFill>
              <a:latin typeface="Code"/>
            </a:endParaRPr>
          </a:p>
          <a:p>
            <a:pPr algn="l"/>
            <a:r>
              <a:rPr lang="en-US" b="0" i="0" u="none" strike="noStrike" baseline="0" dirty="0">
                <a:solidFill>
                  <a:srgbClr val="000000"/>
                </a:solidFill>
                <a:latin typeface="Code"/>
              </a:rPr>
              <a:t>Humans are “pattern-matching animals” from the moment they are born</a:t>
            </a:r>
          </a:p>
          <a:p>
            <a:pPr algn="l"/>
            <a:r>
              <a:rPr lang="en-US" dirty="0">
                <a:effectLst/>
                <a:latin typeface="Calibri" panose="020F0502020204030204" pitchFamily="34" charset="0"/>
                <a:ea typeface="Calibri" panose="020F0502020204030204" pitchFamily="34" charset="0"/>
                <a:cs typeface="Times New Roman" panose="02020603050405020304" pitchFamily="18" charset="0"/>
              </a:rPr>
              <a:t>There are many other perceptual and cognitive biases toward seeing / describing the world in simple ways (e.g., all the Gestalt perception phenomena, decision making biases exploited in behavioral economics)</a:t>
            </a:r>
            <a:endParaRPr lang="en-US" b="0" i="0" u="none" strike="noStrike" baseline="0" dirty="0">
              <a:solidFill>
                <a:srgbClr val="000000"/>
              </a:solidFill>
              <a:latin typeface="Code"/>
            </a:endParaRPr>
          </a:p>
          <a:p>
            <a:pPr algn="l"/>
            <a:r>
              <a:rPr lang="en-US" b="0" i="0" u="none" strike="noStrike" baseline="0" dirty="0">
                <a:solidFill>
                  <a:srgbClr val="000000"/>
                </a:solidFill>
                <a:latin typeface="Code"/>
              </a:rPr>
              <a:t>This </a:t>
            </a:r>
            <a:r>
              <a:rPr lang="en-US" dirty="0">
                <a:solidFill>
                  <a:srgbClr val="000000"/>
                </a:solidFill>
                <a:latin typeface="Code"/>
              </a:rPr>
              <a:t>underlies the fact that all cultures share the goal of making sense of astronomical observations</a:t>
            </a:r>
          </a:p>
          <a:p>
            <a:pPr algn="l"/>
            <a:r>
              <a:rPr lang="en-US" dirty="0">
                <a:latin typeface="Calibri" panose="020F0502020204030204" pitchFamily="34" charset="0"/>
                <a:ea typeface="Calibri" panose="020F0502020204030204" pitchFamily="34" charset="0"/>
                <a:cs typeface="Times New Roman" panose="02020603050405020304" pitchFamily="18" charset="0"/>
              </a:rPr>
              <a:t>Most </a:t>
            </a:r>
            <a:r>
              <a:rPr lang="en-US" dirty="0">
                <a:effectLst/>
                <a:latin typeface="Calibri" panose="020F0502020204030204" pitchFamily="34" charset="0"/>
                <a:ea typeface="Calibri" panose="020F0502020204030204" pitchFamily="34" charset="0"/>
                <a:cs typeface="Times New Roman" panose="02020603050405020304" pitchFamily="18" charset="0"/>
              </a:rPr>
              <a:t>constellation shapes are lines, rectangles, or triangles or have some very literal shape relationship to a living object</a:t>
            </a:r>
          </a:p>
        </p:txBody>
      </p:sp>
    </p:spTree>
    <p:extLst>
      <p:ext uri="{BB962C8B-B14F-4D97-AF65-F5344CB8AC3E}">
        <p14:creationId xmlns:p14="http://schemas.microsoft.com/office/powerpoint/2010/main" val="2666074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33004" y="1600200"/>
            <a:ext cx="5380493"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Aligned objects are perceived as belonging together, and are perceived as a continuous whole when that perception is a simpler interpretation</a:t>
            </a:r>
          </a:p>
        </p:txBody>
      </p:sp>
      <p:sp>
        <p:nvSpPr>
          <p:cNvPr id="2" name="Rectangle 1"/>
          <p:cNvSpPr/>
          <p:nvPr/>
        </p:nvSpPr>
        <p:spPr>
          <a:xfrm>
            <a:off x="533004" y="82727"/>
            <a:ext cx="8385565" cy="1338187"/>
          </a:xfrm>
          <a:prstGeom prst="rect">
            <a:avLst/>
          </a:prstGeom>
        </p:spPr>
        <p:txBody>
          <a:bodyPr wrap="non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400" b="1" dirty="0">
                <a:solidFill>
                  <a:srgbClr val="FF0000"/>
                </a:solidFill>
                <a:latin typeface="+mj-lt"/>
                <a:ea typeface="+mj-ea"/>
                <a:cs typeface="+mj-cs"/>
              </a:rPr>
              <a:t>PREVIEW – “Automatic Organizing”</a:t>
            </a:r>
          </a:p>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400" b="1" dirty="0">
                <a:latin typeface="+mj-lt"/>
                <a:ea typeface="+mj-ea"/>
                <a:cs typeface="+mj-cs"/>
              </a:rPr>
              <a:t>Continuity – Creating Patterns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523">
            <a:off x="695767" y="3678052"/>
            <a:ext cx="2838450" cy="25146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200" y="1752600"/>
            <a:ext cx="2776734" cy="217046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0637" y="3500871"/>
            <a:ext cx="3348484" cy="3173720"/>
          </a:xfrm>
          <a:prstGeom prst="rect">
            <a:avLst/>
          </a:prstGeom>
        </p:spPr>
      </p:pic>
    </p:spTree>
    <p:extLst>
      <p:ext uri="{BB962C8B-B14F-4D97-AF65-F5344CB8AC3E}">
        <p14:creationId xmlns:p14="http://schemas.microsoft.com/office/powerpoint/2010/main" val="28080767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78166"/>
            <a:ext cx="9144000" cy="771878"/>
          </a:xfrm>
          <a:prstGeom prst="rect">
            <a:avLst/>
          </a:prstGeom>
        </p:spPr>
        <p:txBody>
          <a:bodyPr wrap="square">
            <a:spAutoFit/>
          </a:bodyPr>
          <a:lstStyle/>
          <a:p>
            <a:pPr lvl="1">
              <a:lnSpc>
                <a:spcPct val="92000"/>
              </a:lnSpc>
              <a:spcBef>
                <a:spcPts val="1266"/>
              </a:spcBef>
              <a:buClr>
                <a:srgbClr val="002955"/>
              </a:buClr>
              <a:buSzPct val="44000"/>
            </a:pPr>
            <a:r>
              <a:rPr lang="en-US" altLang="en-US" sz="2400" b="1" i="1" dirty="0"/>
              <a:t>Ancient humans imposed “constellation” patterns on observations of stars so they could represent and communicate about them</a:t>
            </a:r>
          </a:p>
        </p:txBody>
      </p:sp>
      <p:sp>
        <p:nvSpPr>
          <p:cNvPr id="5" name="TextBox 4"/>
          <p:cNvSpPr txBox="1"/>
          <p:nvPr/>
        </p:nvSpPr>
        <p:spPr>
          <a:xfrm>
            <a:off x="2514600" y="6306269"/>
            <a:ext cx="3962400" cy="369332"/>
          </a:xfrm>
          <a:prstGeom prst="rect">
            <a:avLst/>
          </a:prstGeom>
          <a:noFill/>
        </p:spPr>
        <p:txBody>
          <a:bodyPr wrap="square" rtlCol="0">
            <a:spAutoFit/>
          </a:bodyPr>
          <a:lstStyle/>
          <a:p>
            <a:r>
              <a:rPr lang="en-US" dirty="0"/>
              <a:t>WINTER SKY, NORTHERN HEMISPHERE</a:t>
            </a:r>
          </a:p>
        </p:txBody>
      </p:sp>
      <p:pic>
        <p:nvPicPr>
          <p:cNvPr id="2" name="Picture 1">
            <a:extLst>
              <a:ext uri="{FF2B5EF4-FFF2-40B4-BE49-F238E27FC236}">
                <a16:creationId xmlns:a16="http://schemas.microsoft.com/office/drawing/2014/main" id="{724F5E35-20EB-4A12-BDF8-C2BFCAF9FC77}"/>
              </a:ext>
            </a:extLst>
          </p:cNvPr>
          <p:cNvPicPr>
            <a:picLocks noChangeAspect="1"/>
          </p:cNvPicPr>
          <p:nvPr/>
        </p:nvPicPr>
        <p:blipFill>
          <a:blip r:embed="rId3"/>
          <a:stretch>
            <a:fillRect/>
          </a:stretch>
        </p:blipFill>
        <p:spPr>
          <a:xfrm>
            <a:off x="2209800" y="1147423"/>
            <a:ext cx="4953000" cy="4953000"/>
          </a:xfrm>
          <a:prstGeom prst="rect">
            <a:avLst/>
          </a:prstGeom>
        </p:spPr>
      </p:pic>
    </p:spTree>
    <p:extLst>
      <p:ext uri="{BB962C8B-B14F-4D97-AF65-F5344CB8AC3E}">
        <p14:creationId xmlns:p14="http://schemas.microsoft.com/office/powerpoint/2010/main" val="26597305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ap&#10;&#10;Description automatically generated with low confidence">
            <a:extLst>
              <a:ext uri="{FF2B5EF4-FFF2-40B4-BE49-F238E27FC236}">
                <a16:creationId xmlns:a16="http://schemas.microsoft.com/office/drawing/2014/main" id="{BD198BB6-6BFD-4DDB-A325-0C1ADFA244B0}"/>
              </a:ext>
            </a:extLst>
          </p:cNvPr>
          <p:cNvPicPr>
            <a:picLocks noChangeAspect="1"/>
          </p:cNvPicPr>
          <p:nvPr/>
        </p:nvPicPr>
        <p:blipFill rotWithShape="1">
          <a:blip r:embed="rId3"/>
          <a:srcRect t="7627" r="-2" b="4677"/>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Picture 5" descr="A satellite image of a planet&#10;&#10;Description automatically generated with low confidence">
            <a:extLst>
              <a:ext uri="{FF2B5EF4-FFF2-40B4-BE49-F238E27FC236}">
                <a16:creationId xmlns:a16="http://schemas.microsoft.com/office/drawing/2014/main" id="{63FAC976-E516-4B30-80E5-B62CF59B1105}"/>
              </a:ext>
            </a:extLst>
          </p:cNvPr>
          <p:cNvPicPr>
            <a:picLocks noChangeAspect="1"/>
          </p:cNvPicPr>
          <p:nvPr/>
        </p:nvPicPr>
        <p:blipFill rotWithShape="1">
          <a:blip r:embed="rId4"/>
          <a:srcRect t="991" r="-2" b="-2"/>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itle 1">
            <a:extLst>
              <a:ext uri="{FF2B5EF4-FFF2-40B4-BE49-F238E27FC236}">
                <a16:creationId xmlns:a16="http://schemas.microsoft.com/office/drawing/2014/main" id="{CC1A9DA1-D327-422A-B782-14CA3249F530}"/>
              </a:ext>
            </a:extLst>
          </p:cNvPr>
          <p:cNvSpPr>
            <a:spLocks noGrp="1"/>
          </p:cNvSpPr>
          <p:nvPr>
            <p:ph type="title"/>
          </p:nvPr>
        </p:nvSpPr>
        <p:spPr>
          <a:xfrm>
            <a:off x="336042" y="859536"/>
            <a:ext cx="3624601" cy="1243584"/>
          </a:xfrm>
        </p:spPr>
        <p:txBody>
          <a:bodyPr vert="horz" lIns="91440" tIns="45720" rIns="91440" bIns="45720" rtlCol="0" anchor="ctr">
            <a:normAutofit/>
          </a:bodyPr>
          <a:lstStyle/>
          <a:p>
            <a:pPr algn="l">
              <a:lnSpc>
                <a:spcPct val="90000"/>
              </a:lnSpc>
            </a:pPr>
            <a:r>
              <a:rPr lang="en-US" sz="2800" b="1" kern="1200">
                <a:solidFill>
                  <a:schemeClr val="tx1"/>
                </a:solidFill>
                <a:latin typeface="+mj-lt"/>
                <a:ea typeface="+mj-ea"/>
                <a:cs typeface="+mj-cs"/>
              </a:rPr>
              <a:t>STOP AND THINK:</a:t>
            </a:r>
            <a:br>
              <a:rPr lang="en-US" sz="2800" b="1" kern="1200">
                <a:solidFill>
                  <a:schemeClr val="tx1"/>
                </a:solidFill>
                <a:latin typeface="+mj-lt"/>
                <a:ea typeface="+mj-ea"/>
                <a:cs typeface="+mj-cs"/>
              </a:rPr>
            </a:br>
            <a:r>
              <a:rPr lang="en-US" sz="2800" kern="1200">
                <a:solidFill>
                  <a:schemeClr val="tx1"/>
                </a:solidFill>
                <a:latin typeface="+mj-lt"/>
                <a:ea typeface="+mj-ea"/>
                <a:cs typeface="+mj-cs"/>
              </a:rPr>
              <a:t> Lascaux Cave Paintings</a:t>
            </a:r>
            <a:br>
              <a:rPr lang="en-US" sz="2800" kern="1200">
                <a:solidFill>
                  <a:schemeClr val="tx1"/>
                </a:solidFill>
                <a:latin typeface="+mj-lt"/>
                <a:ea typeface="+mj-ea"/>
                <a:cs typeface="+mj-cs"/>
              </a:rPr>
            </a:br>
            <a:endParaRPr lang="en-US" sz="2800" kern="1200">
              <a:solidFill>
                <a:schemeClr val="tx1"/>
              </a:solidFill>
              <a:latin typeface="+mj-lt"/>
              <a:ea typeface="+mj-ea"/>
              <a:cs typeface="+mj-cs"/>
            </a:endParaRPr>
          </a:p>
        </p:txBody>
      </p:sp>
      <p:sp>
        <p:nvSpPr>
          <p:cNvPr id="4" name="Rectangle 1">
            <a:extLst>
              <a:ext uri="{FF2B5EF4-FFF2-40B4-BE49-F238E27FC236}">
                <a16:creationId xmlns:a16="http://schemas.microsoft.com/office/drawing/2014/main" id="{EC9434AF-0F95-4003-9F70-D6982DCF3BE1}"/>
              </a:ext>
            </a:extLst>
          </p:cNvPr>
          <p:cNvSpPr>
            <a:spLocks noChangeArrowheads="1"/>
          </p:cNvSpPr>
          <p:nvPr/>
        </p:nvSpPr>
        <p:spPr bwMode="auto">
          <a:xfrm>
            <a:off x="336042" y="2512611"/>
            <a:ext cx="3624602" cy="36643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fontScale="92500" lnSpcReduction="10000"/>
          </a:bodyPr>
          <a:lstStyle/>
          <a:p>
            <a:pPr marL="45720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2800" b="0" i="0" u="none" strike="noStrike" cap="none" normalizeH="0" baseline="0" dirty="0">
                <a:ln>
                  <a:noFill/>
                </a:ln>
                <a:effectLst/>
              </a:rPr>
              <a:t>Are they just animals with star backgrounds?</a:t>
            </a:r>
          </a:p>
          <a:p>
            <a:pPr marL="45720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en-US" sz="2800" b="0" i="0" u="none" strike="noStrike" cap="none" normalizeH="0" baseline="0" dirty="0">
              <a:ln>
                <a:noFill/>
              </a:ln>
              <a:effectLst/>
            </a:endParaRPr>
          </a:p>
          <a:p>
            <a:pPr marL="45720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2800" b="0" i="0" u="none" strike="noStrike" cap="none" normalizeH="0" baseline="0" dirty="0">
                <a:ln>
                  <a:noFill/>
                </a:ln>
                <a:effectLst/>
              </a:rPr>
              <a:t>Are the animals IN the sky? </a:t>
            </a:r>
          </a:p>
          <a:p>
            <a:pPr marL="45720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en-US" sz="2800" b="0" i="0" u="none" strike="noStrike" cap="none" normalizeH="0" baseline="0" dirty="0">
              <a:ln>
                <a:noFill/>
              </a:ln>
              <a:effectLst/>
            </a:endParaRPr>
          </a:p>
          <a:p>
            <a:pPr marL="45720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2800" b="0" i="0" u="none" strike="noStrike" cap="none" normalizeH="0" baseline="0" dirty="0">
                <a:ln>
                  <a:noFill/>
                </a:ln>
                <a:effectLst/>
              </a:rPr>
              <a:t>Are they star maps with animal constellations ?</a:t>
            </a:r>
          </a:p>
          <a:p>
            <a:pPr marL="0" marR="0" lvl="0" indent="-228600" fontAlgn="base">
              <a:lnSpc>
                <a:spcPct val="90000"/>
              </a:lnSpc>
              <a:spcBef>
                <a:spcPct val="0"/>
              </a:spcBef>
              <a:spcAft>
                <a:spcPts val="600"/>
              </a:spcAft>
              <a:buClrTx/>
              <a:buSzTx/>
              <a:buFont typeface="Arial" panose="020B0604020202020204" pitchFamily="34" charset="0"/>
              <a:buChar char="•"/>
              <a:tabLst/>
            </a:pPr>
            <a:endParaRPr lang="en-US" altLang="en-US" sz="1700" dirty="0"/>
          </a:p>
          <a:p>
            <a:pPr marL="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en-US" sz="1700" b="0" i="0" u="none" strike="noStrike" cap="none" normalizeH="0" baseline="0" dirty="0">
              <a:ln>
                <a:noFill/>
              </a:ln>
              <a:effectLst/>
            </a:endParaRPr>
          </a:p>
        </p:txBody>
      </p:sp>
    </p:spTree>
    <p:extLst>
      <p:ext uri="{BB962C8B-B14F-4D97-AF65-F5344CB8AC3E}">
        <p14:creationId xmlns:p14="http://schemas.microsoft.com/office/powerpoint/2010/main" val="8973801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53E89-6DA8-437C-A873-E6FB77C224A6}"/>
              </a:ext>
            </a:extLst>
          </p:cNvPr>
          <p:cNvSpPr>
            <a:spLocks noGrp="1"/>
          </p:cNvSpPr>
          <p:nvPr>
            <p:ph type="title"/>
          </p:nvPr>
        </p:nvSpPr>
        <p:spPr/>
        <p:txBody>
          <a:bodyPr/>
          <a:lstStyle/>
          <a:p>
            <a:r>
              <a:rPr lang="en-US" b="1" dirty="0">
                <a:solidFill>
                  <a:srgbClr val="FF0000"/>
                </a:solidFill>
              </a:rPr>
              <a:t>Constellations </a:t>
            </a:r>
            <a:r>
              <a:rPr lang="en-US" b="1" dirty="0">
                <a:solidFill>
                  <a:srgbClr val="FF0000"/>
                </a:solidFill>
                <a:sym typeface="Wingdings" panose="05000000000000000000" pitchFamily="2" charset="2"/>
              </a:rPr>
              <a:t> Myths</a:t>
            </a:r>
            <a:endParaRPr lang="en-US" b="1" dirty="0">
              <a:solidFill>
                <a:srgbClr val="FF0000"/>
              </a:solidFill>
            </a:endParaRPr>
          </a:p>
        </p:txBody>
      </p:sp>
      <p:sp>
        <p:nvSpPr>
          <p:cNvPr id="3" name="Content Placeholder 2">
            <a:extLst>
              <a:ext uri="{FF2B5EF4-FFF2-40B4-BE49-F238E27FC236}">
                <a16:creationId xmlns:a16="http://schemas.microsoft.com/office/drawing/2014/main" id="{4044EA56-03EE-4845-B62A-3713CEA91E4B}"/>
              </a:ext>
            </a:extLst>
          </p:cNvPr>
          <p:cNvSpPr>
            <a:spLocks noGrp="1"/>
          </p:cNvSpPr>
          <p:nvPr>
            <p:ph idx="1"/>
          </p:nvPr>
        </p:nvSpPr>
        <p:spPr/>
        <p:txBody>
          <a:bodyPr>
            <a:normAutofit lnSpcReduction="10000"/>
          </a:bodyPr>
          <a:lstStyle/>
          <a:p>
            <a:r>
              <a:rPr lang="en-US" sz="2800" dirty="0"/>
              <a:t>Myths that relate terrestrial activities and celestial organization appear in many diverse cultures around the world, suggesting that stars were very important</a:t>
            </a:r>
          </a:p>
          <a:p>
            <a:r>
              <a:rPr lang="en-US" sz="2800" dirty="0"/>
              <a:t>The “Cosmic Hunt” myth, in which an animal is chased into the sky and becomes a constellation, is found in different versions in diverse cultures all over the world</a:t>
            </a:r>
          </a:p>
          <a:p>
            <a:r>
              <a:rPr lang="en-US" sz="2800" dirty="0"/>
              <a:t>As the myth moved around, different people adapted the story to include the animals and stars most important to them</a:t>
            </a:r>
          </a:p>
          <a:p>
            <a:pPr marL="457200" lvl="1"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41602052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53E89-6DA8-437C-A873-E6FB77C224A6}"/>
              </a:ext>
            </a:extLst>
          </p:cNvPr>
          <p:cNvSpPr>
            <a:spLocks noGrp="1"/>
          </p:cNvSpPr>
          <p:nvPr>
            <p:ph type="title"/>
          </p:nvPr>
        </p:nvSpPr>
        <p:spPr>
          <a:xfrm>
            <a:off x="457200" y="160337"/>
            <a:ext cx="8229600" cy="1143000"/>
          </a:xfrm>
        </p:spPr>
        <p:txBody>
          <a:bodyPr>
            <a:normAutofit fontScale="90000"/>
          </a:bodyPr>
          <a:lstStyle/>
          <a:p>
            <a:r>
              <a:rPr lang="en-US" b="1" dirty="0"/>
              <a:t>We Can Study the Evolution of Myths</a:t>
            </a:r>
          </a:p>
        </p:txBody>
      </p:sp>
      <p:sp>
        <p:nvSpPr>
          <p:cNvPr id="3" name="Content Placeholder 2">
            <a:extLst>
              <a:ext uri="{FF2B5EF4-FFF2-40B4-BE49-F238E27FC236}">
                <a16:creationId xmlns:a16="http://schemas.microsoft.com/office/drawing/2014/main" id="{4044EA56-03EE-4845-B62A-3713CEA91E4B}"/>
              </a:ext>
            </a:extLst>
          </p:cNvPr>
          <p:cNvSpPr>
            <a:spLocks noGrp="1"/>
          </p:cNvSpPr>
          <p:nvPr>
            <p:ph idx="1"/>
          </p:nvPr>
        </p:nvSpPr>
        <p:spPr>
          <a:xfrm>
            <a:off x="457200" y="1234281"/>
            <a:ext cx="8305800" cy="5463382"/>
          </a:xfrm>
        </p:spPr>
        <p:txBody>
          <a:bodyPr>
            <a:normAutofit fontScale="70000" lnSpcReduction="20000"/>
          </a:bodyPr>
          <a:lstStyle/>
          <a:p>
            <a:r>
              <a:rPr lang="en-US" sz="4400" dirty="0"/>
              <a:t>A French scientist named Julian D’’</a:t>
            </a:r>
            <a:r>
              <a:rPr lang="en-US" sz="4400" dirty="0" err="1"/>
              <a:t>Huy</a:t>
            </a:r>
            <a:r>
              <a:rPr lang="en-US" sz="4400" dirty="0"/>
              <a:t> analyzed 47 versions of the Cosmic Hunt myths using the techniques of evolutionary biology</a:t>
            </a:r>
          </a:p>
          <a:p>
            <a:r>
              <a:rPr lang="en-US" sz="4400" dirty="0"/>
              <a:t>He analyzed each version using 93 “mythemes,” specific ideas in the story (by analogy to “genes” in biology)</a:t>
            </a:r>
          </a:p>
          <a:p>
            <a:r>
              <a:rPr lang="en-US" sz="4400" dirty="0"/>
              <a:t>Some of the mythemes:</a:t>
            </a:r>
          </a:p>
          <a:p>
            <a:pPr lvl="1"/>
            <a:r>
              <a:rPr lang="en-US" sz="4400" dirty="0"/>
              <a:t>The animal is a herbivore</a:t>
            </a:r>
          </a:p>
          <a:p>
            <a:pPr lvl="1"/>
            <a:r>
              <a:rPr lang="en-US" sz="4400" dirty="0"/>
              <a:t>A woman breaks a taboo</a:t>
            </a:r>
          </a:p>
          <a:p>
            <a:pPr lvl="1"/>
            <a:r>
              <a:rPr lang="en-US" sz="4400" dirty="0"/>
              <a:t>A divine person stops a hunter</a:t>
            </a:r>
          </a:p>
          <a:p>
            <a:pPr lvl="1"/>
            <a:r>
              <a:rPr lang="en-US" sz="4400" dirty="0"/>
              <a:t>A god transforms an animal into a constellation…</a:t>
            </a:r>
          </a:p>
          <a:p>
            <a:pPr lvl="1"/>
            <a:endParaRPr lang="en-US" sz="3400" dirty="0"/>
          </a:p>
          <a:p>
            <a:pPr lvl="1"/>
            <a:endParaRPr lang="en-US" dirty="0"/>
          </a:p>
          <a:p>
            <a:endParaRPr lang="en-US" dirty="0"/>
          </a:p>
        </p:txBody>
      </p:sp>
    </p:spTree>
    <p:extLst>
      <p:ext uri="{BB962C8B-B14F-4D97-AF65-F5344CB8AC3E}">
        <p14:creationId xmlns:p14="http://schemas.microsoft.com/office/powerpoint/2010/main" val="3472009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304800" y="381000"/>
            <a:ext cx="8610600" cy="1190997"/>
          </a:xfrm>
          <a:prstGeom prst="rect">
            <a:avLst/>
          </a:prstGeom>
        </p:spPr>
        <p:txBody>
          <a:bodyPr lIns="64291" tIns="32146" rIns="64291" bIns="32146"/>
          <a:lstStyle/>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000" b="1" dirty="0">
                <a:latin typeface="+mj-lt"/>
                <a:ea typeface="+mj-ea"/>
                <a:cs typeface="+mj-cs"/>
                <a:sym typeface="UC Berkeley OS Sign"/>
              </a:rPr>
              <a:t>Plan for the Course</a:t>
            </a:r>
          </a:p>
        </p:txBody>
      </p:sp>
      <p:sp>
        <p:nvSpPr>
          <p:cNvPr id="6" name="Rectangle 5"/>
          <p:cNvSpPr/>
          <p:nvPr/>
        </p:nvSpPr>
        <p:spPr>
          <a:xfrm>
            <a:off x="340242" y="976498"/>
            <a:ext cx="8001000" cy="5559950"/>
          </a:xfrm>
          <a:prstGeom prst="rect">
            <a:avLst/>
          </a:prstGeom>
        </p:spPr>
        <p:txBody>
          <a:bodyPr wrap="square" lIns="64291" tIns="32146" rIns="64291" bIns="32146">
            <a:spAutoFit/>
          </a:bodyPr>
          <a:lstStyle/>
          <a:p>
            <a:pPr marL="160729" indent="-160729">
              <a:lnSpc>
                <a:spcPct val="150000"/>
              </a:lnSpc>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000" dirty="0"/>
              <a:t> </a:t>
            </a:r>
            <a:endParaRPr lang="en-US" sz="2800" dirty="0"/>
          </a:p>
          <a:p>
            <a:r>
              <a:rPr lang="en-US" sz="3200" dirty="0"/>
              <a:t>We can analyze sensemaking and organizing from </a:t>
            </a:r>
            <a:r>
              <a:rPr lang="en-US" sz="3200" dirty="0">
                <a:solidFill>
                  <a:srgbClr val="FF0000"/>
                </a:solidFill>
              </a:rPr>
              <a:t>four interrelated perspectives</a:t>
            </a:r>
            <a:r>
              <a:rPr lang="en-US" sz="3200" dirty="0"/>
              <a:t>:</a:t>
            </a:r>
          </a:p>
          <a:p>
            <a:pPr marL="457200" indent="-457200">
              <a:buFont typeface="Arial" panose="020B0604020202020204" pitchFamily="34" charset="0"/>
              <a:buChar char="•"/>
            </a:pPr>
            <a:r>
              <a:rPr lang="en-US" sz="3200" dirty="0"/>
              <a:t>As a member of a social, cultural, or language community (</a:t>
            </a:r>
            <a:r>
              <a:rPr lang="en-US" sz="3200" dirty="0">
                <a:solidFill>
                  <a:srgbClr val="FF0000"/>
                </a:solidFill>
              </a:rPr>
              <a:t>linguistics,</a:t>
            </a:r>
            <a:r>
              <a:rPr lang="en-US" sz="3200" dirty="0"/>
              <a:t> </a:t>
            </a:r>
            <a:r>
              <a:rPr lang="en-US" sz="3200" dirty="0">
                <a:solidFill>
                  <a:srgbClr val="FF0000"/>
                </a:solidFill>
              </a:rPr>
              <a:t>sociology, social network analysis</a:t>
            </a:r>
            <a:r>
              <a:rPr lang="en-US" sz="3200" dirty="0"/>
              <a:t>)</a:t>
            </a:r>
          </a:p>
          <a:p>
            <a:pPr marL="457200" indent="-457200">
              <a:buFont typeface="Arial" panose="020B0604020202020204" pitchFamily="34" charset="0"/>
              <a:buChar char="•"/>
            </a:pPr>
            <a:r>
              <a:rPr lang="en-US" sz="3200" dirty="0"/>
              <a:t>As an individual (</a:t>
            </a:r>
            <a:r>
              <a:rPr lang="en-US" sz="3200" dirty="0">
                <a:solidFill>
                  <a:srgbClr val="FF0000"/>
                </a:solidFill>
              </a:rPr>
              <a:t>psychology</a:t>
            </a:r>
            <a:r>
              <a:rPr lang="en-US" sz="3200" dirty="0"/>
              <a:t> and </a:t>
            </a:r>
            <a:r>
              <a:rPr lang="en-US" sz="3200" dirty="0">
                <a:solidFill>
                  <a:srgbClr val="FF0000"/>
                </a:solidFill>
              </a:rPr>
              <a:t>philosophy</a:t>
            </a:r>
            <a:r>
              <a:rPr lang="en-US" sz="3200" dirty="0"/>
              <a:t>)</a:t>
            </a:r>
          </a:p>
          <a:p>
            <a:pPr marL="457200" indent="-457200">
              <a:buFont typeface="Arial" panose="020B0604020202020204" pitchFamily="34" charset="0"/>
              <a:buChar char="•"/>
            </a:pPr>
            <a:r>
              <a:rPr lang="en-US" sz="3200" dirty="0"/>
              <a:t>In institutional contexts (</a:t>
            </a:r>
            <a:r>
              <a:rPr lang="en-US" sz="3200" dirty="0">
                <a:solidFill>
                  <a:srgbClr val="FF0000"/>
                </a:solidFill>
              </a:rPr>
              <a:t>law</a:t>
            </a:r>
            <a:r>
              <a:rPr lang="en-US" sz="3200" dirty="0"/>
              <a:t> and </a:t>
            </a:r>
            <a:r>
              <a:rPr lang="en-US" sz="3200" dirty="0">
                <a:solidFill>
                  <a:srgbClr val="FF0000"/>
                </a:solidFill>
              </a:rPr>
              <a:t>business</a:t>
            </a:r>
            <a:r>
              <a:rPr lang="en-US" sz="3200" dirty="0"/>
              <a:t>)</a:t>
            </a:r>
          </a:p>
          <a:p>
            <a:pPr marL="457200" indent="-457200">
              <a:buFont typeface="Arial" panose="020B0604020202020204" pitchFamily="34" charset="0"/>
              <a:buChar char="•"/>
            </a:pPr>
            <a:r>
              <a:rPr lang="en-US" sz="3200" dirty="0"/>
              <a:t>In data-intensive or scientific contexts (</a:t>
            </a:r>
            <a:r>
              <a:rPr lang="en-US" sz="3200" dirty="0">
                <a:solidFill>
                  <a:srgbClr val="FF0000"/>
                </a:solidFill>
              </a:rPr>
              <a:t>statistics</a:t>
            </a:r>
            <a:r>
              <a:rPr lang="en-US" sz="3200" dirty="0"/>
              <a:t>, </a:t>
            </a:r>
            <a:r>
              <a:rPr lang="en-US" sz="3200" dirty="0">
                <a:solidFill>
                  <a:srgbClr val="FF0000"/>
                </a:solidFill>
              </a:rPr>
              <a:t>computer science</a:t>
            </a:r>
            <a:r>
              <a:rPr lang="en-US" sz="3200" dirty="0"/>
              <a:t>, </a:t>
            </a:r>
            <a:r>
              <a:rPr lang="en-US" sz="3200" dirty="0">
                <a:solidFill>
                  <a:srgbClr val="FF0000"/>
                </a:solidFill>
              </a:rPr>
              <a:t>info visualization</a:t>
            </a:r>
            <a:r>
              <a:rPr lang="en-US" sz="3200" dirty="0"/>
              <a:t>).</a:t>
            </a:r>
          </a:p>
          <a:p>
            <a:pPr marL="160729" indent="-160729">
              <a:lnSpc>
                <a:spcPct val="9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400" dirty="0"/>
          </a:p>
        </p:txBody>
      </p:sp>
      <p:sp>
        <p:nvSpPr>
          <p:cNvPr id="2" name="Rectangle 1"/>
          <p:cNvSpPr/>
          <p:nvPr/>
        </p:nvSpPr>
        <p:spPr>
          <a:xfrm>
            <a:off x="304800" y="2209800"/>
            <a:ext cx="8153400" cy="1447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6759502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53E89-6DA8-437C-A873-E6FB77C224A6}"/>
              </a:ext>
            </a:extLst>
          </p:cNvPr>
          <p:cNvSpPr>
            <a:spLocks noGrp="1"/>
          </p:cNvSpPr>
          <p:nvPr>
            <p:ph type="title"/>
          </p:nvPr>
        </p:nvSpPr>
        <p:spPr>
          <a:xfrm>
            <a:off x="457200" y="160337"/>
            <a:ext cx="8229600" cy="1143000"/>
          </a:xfrm>
        </p:spPr>
        <p:txBody>
          <a:bodyPr>
            <a:normAutofit fontScale="90000"/>
          </a:bodyPr>
          <a:lstStyle/>
          <a:p>
            <a:r>
              <a:rPr lang="en-US" b="1" dirty="0"/>
              <a:t>We Can Study the Evolution of Myths</a:t>
            </a:r>
          </a:p>
        </p:txBody>
      </p:sp>
      <p:sp>
        <p:nvSpPr>
          <p:cNvPr id="3" name="Content Placeholder 2">
            <a:extLst>
              <a:ext uri="{FF2B5EF4-FFF2-40B4-BE49-F238E27FC236}">
                <a16:creationId xmlns:a16="http://schemas.microsoft.com/office/drawing/2014/main" id="{4044EA56-03EE-4845-B62A-3713CEA91E4B}"/>
              </a:ext>
            </a:extLst>
          </p:cNvPr>
          <p:cNvSpPr>
            <a:spLocks noGrp="1"/>
          </p:cNvSpPr>
          <p:nvPr>
            <p:ph idx="1"/>
          </p:nvPr>
        </p:nvSpPr>
        <p:spPr>
          <a:xfrm>
            <a:off x="609600" y="1303337"/>
            <a:ext cx="8305800" cy="5463382"/>
          </a:xfrm>
        </p:spPr>
        <p:txBody>
          <a:bodyPr>
            <a:normAutofit fontScale="77500" lnSpcReduction="20000"/>
          </a:bodyPr>
          <a:lstStyle/>
          <a:p>
            <a:r>
              <a:rPr lang="en-US" sz="4400" dirty="0" err="1"/>
              <a:t>D’Huy</a:t>
            </a:r>
            <a:r>
              <a:rPr lang="en-US" sz="4400" dirty="0"/>
              <a:t> then used the software developed by evolutionary biologists to create “the tree of life” to create “the tree of myths”</a:t>
            </a:r>
          </a:p>
          <a:p>
            <a:r>
              <a:rPr lang="en-US" sz="4400" dirty="0"/>
              <a:t>He found that the Cosmic Hunt originated in Northern Eurasia and then spread west to Europe and east to the Americas</a:t>
            </a:r>
          </a:p>
          <a:p>
            <a:pPr lvl="1"/>
            <a:r>
              <a:rPr lang="en-US" sz="4400" dirty="0"/>
              <a:t>So there are Greek versions and Iroquois versions with a common ancestor, but none in Australian aboriginal culture</a:t>
            </a:r>
          </a:p>
          <a:p>
            <a:r>
              <a:rPr lang="en-US" sz="4800" b="1" i="1" dirty="0">
                <a:solidFill>
                  <a:srgbClr val="FF0000"/>
                </a:solidFill>
              </a:rPr>
              <a:t>STOP AND THINK: What does this tell us about how old this myth is?</a:t>
            </a:r>
          </a:p>
          <a:p>
            <a:pPr lvl="1"/>
            <a:endParaRPr lang="en-US" sz="3400" dirty="0"/>
          </a:p>
          <a:p>
            <a:pPr lvl="1"/>
            <a:endParaRPr lang="en-US" dirty="0"/>
          </a:p>
          <a:p>
            <a:endParaRPr lang="en-US" dirty="0"/>
          </a:p>
        </p:txBody>
      </p:sp>
    </p:spTree>
    <p:extLst>
      <p:ext uri="{BB962C8B-B14F-4D97-AF65-F5344CB8AC3E}">
        <p14:creationId xmlns:p14="http://schemas.microsoft.com/office/powerpoint/2010/main" val="10526028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97933E-663F-4A1A-A6E4-58DDDC87994E}"/>
              </a:ext>
            </a:extLst>
          </p:cNvPr>
          <p:cNvPicPr>
            <a:picLocks noChangeAspect="1"/>
          </p:cNvPicPr>
          <p:nvPr/>
        </p:nvPicPr>
        <p:blipFill>
          <a:blip r:embed="rId3"/>
          <a:stretch>
            <a:fillRect/>
          </a:stretch>
        </p:blipFill>
        <p:spPr>
          <a:xfrm>
            <a:off x="533400" y="457199"/>
            <a:ext cx="8395901" cy="5726237"/>
          </a:xfrm>
          <a:prstGeom prst="rect">
            <a:avLst/>
          </a:prstGeom>
        </p:spPr>
      </p:pic>
    </p:spTree>
    <p:extLst>
      <p:ext uri="{BB962C8B-B14F-4D97-AF65-F5344CB8AC3E}">
        <p14:creationId xmlns:p14="http://schemas.microsoft.com/office/powerpoint/2010/main" val="37008354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58986-26AA-4633-B019-F7A673704168}"/>
              </a:ext>
            </a:extLst>
          </p:cNvPr>
          <p:cNvSpPr>
            <a:spLocks noGrp="1"/>
          </p:cNvSpPr>
          <p:nvPr>
            <p:ph type="title"/>
          </p:nvPr>
        </p:nvSpPr>
        <p:spPr>
          <a:xfrm>
            <a:off x="304800" y="2286000"/>
            <a:ext cx="2362200" cy="1143000"/>
          </a:xfrm>
        </p:spPr>
        <p:txBody>
          <a:bodyPr>
            <a:normAutofit fontScale="90000"/>
          </a:bodyPr>
          <a:lstStyle/>
          <a:p>
            <a:r>
              <a:rPr lang="en-US" b="1" dirty="0"/>
              <a:t>Crossing The Land Bridge</a:t>
            </a:r>
          </a:p>
        </p:txBody>
      </p:sp>
      <p:pic>
        <p:nvPicPr>
          <p:cNvPr id="4" name="Content Placeholder 3">
            <a:extLst>
              <a:ext uri="{FF2B5EF4-FFF2-40B4-BE49-F238E27FC236}">
                <a16:creationId xmlns:a16="http://schemas.microsoft.com/office/drawing/2014/main" id="{13D9A7C0-E756-4113-B6DA-7C74A21F6316}"/>
              </a:ext>
            </a:extLst>
          </p:cNvPr>
          <p:cNvPicPr>
            <a:picLocks noGrp="1" noChangeAspect="1"/>
          </p:cNvPicPr>
          <p:nvPr>
            <p:ph idx="1"/>
          </p:nvPr>
        </p:nvPicPr>
        <p:blipFill>
          <a:blip r:embed="rId3"/>
          <a:stretch>
            <a:fillRect/>
          </a:stretch>
        </p:blipFill>
        <p:spPr>
          <a:xfrm>
            <a:off x="2874843" y="790496"/>
            <a:ext cx="5985753" cy="3845846"/>
          </a:xfrm>
          <a:prstGeom prst="rect">
            <a:avLst/>
          </a:prstGeom>
        </p:spPr>
      </p:pic>
      <p:sp>
        <p:nvSpPr>
          <p:cNvPr id="6" name="TextBox 5">
            <a:extLst>
              <a:ext uri="{FF2B5EF4-FFF2-40B4-BE49-F238E27FC236}">
                <a16:creationId xmlns:a16="http://schemas.microsoft.com/office/drawing/2014/main" id="{B39018EB-57C7-4618-ABF0-D63BE8359473}"/>
              </a:ext>
            </a:extLst>
          </p:cNvPr>
          <p:cNvSpPr txBox="1"/>
          <p:nvPr/>
        </p:nvSpPr>
        <p:spPr>
          <a:xfrm>
            <a:off x="474223" y="4709012"/>
            <a:ext cx="8195553" cy="2031325"/>
          </a:xfrm>
          <a:prstGeom prst="rect">
            <a:avLst/>
          </a:prstGeom>
          <a:noFill/>
        </p:spPr>
        <p:txBody>
          <a:bodyPr wrap="square" rtlCol="0">
            <a:spAutoFit/>
          </a:bodyPr>
          <a:lstStyle/>
          <a:p>
            <a:r>
              <a:rPr lang="en-US" dirty="0"/>
              <a:t>Until about 11,000 years ago the sea levels were much lower than they are today, and there was a “land bridge” from Siberia to Alaska</a:t>
            </a:r>
          </a:p>
          <a:p>
            <a:endParaRPr lang="en-US" dirty="0"/>
          </a:p>
          <a:p>
            <a:r>
              <a:rPr lang="en-US" dirty="0"/>
              <a:t>It is believed that a small human population crossed the land bridge from eastern Siberia, and they brought the Cosmic Hunt myth with them</a:t>
            </a:r>
          </a:p>
          <a:p>
            <a:endParaRPr lang="en-US" dirty="0"/>
          </a:p>
          <a:p>
            <a:r>
              <a:rPr lang="en-US" dirty="0"/>
              <a:t>So the Cosmic Hunt myth could be 15,000 years old!</a:t>
            </a:r>
          </a:p>
        </p:txBody>
      </p:sp>
      <p:sp>
        <p:nvSpPr>
          <p:cNvPr id="3" name="TextBox 2">
            <a:extLst>
              <a:ext uri="{FF2B5EF4-FFF2-40B4-BE49-F238E27FC236}">
                <a16:creationId xmlns:a16="http://schemas.microsoft.com/office/drawing/2014/main" id="{0DC49EEA-20C3-4D32-A535-552FBF6A91A3}"/>
              </a:ext>
            </a:extLst>
          </p:cNvPr>
          <p:cNvSpPr txBox="1"/>
          <p:nvPr/>
        </p:nvSpPr>
        <p:spPr>
          <a:xfrm>
            <a:off x="350110" y="117663"/>
            <a:ext cx="8870089" cy="584775"/>
          </a:xfrm>
          <a:prstGeom prst="rect">
            <a:avLst/>
          </a:prstGeom>
          <a:noFill/>
        </p:spPr>
        <p:txBody>
          <a:bodyPr wrap="square" rtlCol="0">
            <a:spAutoFit/>
          </a:bodyPr>
          <a:lstStyle/>
          <a:p>
            <a:r>
              <a:rPr lang="en-US" sz="3200" b="1" dirty="0"/>
              <a:t>How Could the Cosmic Hunt Myth Get to America?</a:t>
            </a:r>
          </a:p>
        </p:txBody>
      </p:sp>
    </p:spTree>
    <p:extLst>
      <p:ext uri="{BB962C8B-B14F-4D97-AF65-F5344CB8AC3E}">
        <p14:creationId xmlns:p14="http://schemas.microsoft.com/office/powerpoint/2010/main" val="11492811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87965-C471-42A7-B49D-531DBB0E4BFB}"/>
              </a:ext>
            </a:extLst>
          </p:cNvPr>
          <p:cNvSpPr>
            <a:spLocks noGrp="1"/>
          </p:cNvSpPr>
          <p:nvPr>
            <p:ph type="ctrTitle"/>
          </p:nvPr>
        </p:nvSpPr>
        <p:spPr/>
        <p:txBody>
          <a:bodyPr>
            <a:normAutofit fontScale="90000"/>
          </a:bodyPr>
          <a:lstStyle/>
          <a:p>
            <a:r>
              <a:rPr lang="en-US" b="1" dirty="0"/>
              <a:t>Astronomical Sensemaking and Its Natural Categories</a:t>
            </a:r>
            <a:br>
              <a:rPr lang="en-US" b="1" dirty="0"/>
            </a:br>
            <a:endParaRPr lang="en-US" b="1" dirty="0"/>
          </a:p>
        </p:txBody>
      </p:sp>
    </p:spTree>
    <p:extLst>
      <p:ext uri="{BB962C8B-B14F-4D97-AF65-F5344CB8AC3E}">
        <p14:creationId xmlns:p14="http://schemas.microsoft.com/office/powerpoint/2010/main" val="34328733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3C6F7-5990-4684-BE28-02F3CEE111CC}"/>
              </a:ext>
            </a:extLst>
          </p:cNvPr>
          <p:cNvSpPr/>
          <p:nvPr/>
        </p:nvSpPr>
        <p:spPr>
          <a:xfrm>
            <a:off x="457200" y="404019"/>
            <a:ext cx="7924800" cy="60499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E5573E-0225-432E-96BB-A0EAD352DE02}"/>
              </a:ext>
            </a:extLst>
          </p:cNvPr>
          <p:cNvSpPr>
            <a:spLocks noGrp="1"/>
          </p:cNvSpPr>
          <p:nvPr>
            <p:ph type="title"/>
          </p:nvPr>
        </p:nvSpPr>
        <p:spPr/>
        <p:txBody>
          <a:bodyPr>
            <a:normAutofit/>
          </a:bodyPr>
          <a:lstStyle/>
          <a:p>
            <a:r>
              <a:rPr lang="en-US" sz="3200" b="1" dirty="0">
                <a:solidFill>
                  <a:srgbClr val="FF0000"/>
                </a:solidFill>
              </a:rPr>
              <a:t>Assessing Your “Astronomical Awareness”</a:t>
            </a:r>
          </a:p>
        </p:txBody>
      </p:sp>
      <p:sp>
        <p:nvSpPr>
          <p:cNvPr id="3" name="TextBox 2">
            <a:extLst>
              <a:ext uri="{FF2B5EF4-FFF2-40B4-BE49-F238E27FC236}">
                <a16:creationId xmlns:a16="http://schemas.microsoft.com/office/drawing/2014/main" id="{CEA7A9E3-4C04-4F43-9F31-09B9B457FDC8}"/>
              </a:ext>
            </a:extLst>
          </p:cNvPr>
          <p:cNvSpPr txBox="1"/>
          <p:nvPr/>
        </p:nvSpPr>
        <p:spPr>
          <a:xfrm>
            <a:off x="762000" y="1066800"/>
            <a:ext cx="7010400"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a:t>What astronomical evidence was used to argue that the earth orbits the sun and reject the compelling perception that the sun moves around the earth once a day?</a:t>
            </a:r>
          </a:p>
          <a:p>
            <a:pPr marL="342900" indent="-342900">
              <a:buFont typeface="Arial" panose="020B0604020202020204" pitchFamily="34" charset="0"/>
              <a:buChar char="•"/>
            </a:pPr>
            <a:r>
              <a:rPr lang="en-US" sz="2400" dirty="0"/>
              <a:t>Does the earth orbit clockwise or counterclockwise around the sun?</a:t>
            </a:r>
          </a:p>
          <a:p>
            <a:pPr marL="342900" indent="-342900">
              <a:buFont typeface="Arial" panose="020B0604020202020204" pitchFamily="34" charset="0"/>
              <a:buChar char="•"/>
            </a:pPr>
            <a:r>
              <a:rPr lang="en-US" sz="2400" dirty="0"/>
              <a:t>Polaris is the “North Star” (or “Pole Star”).   Could you find it in the night sky?</a:t>
            </a:r>
          </a:p>
          <a:p>
            <a:pPr marL="342900" indent="-342900">
              <a:buFont typeface="Arial" panose="020B0604020202020204" pitchFamily="34" charset="0"/>
              <a:buChar char="•"/>
            </a:pPr>
            <a:r>
              <a:rPr lang="en-US" sz="2400" dirty="0"/>
              <a:t>What month does the sun reach its highest elevation above the horizon?  The full moon?</a:t>
            </a:r>
          </a:p>
          <a:p>
            <a:pPr marL="342900" indent="-342900">
              <a:buFont typeface="Arial" panose="020B0604020202020204" pitchFamily="34" charset="0"/>
              <a:buChar char="•"/>
            </a:pPr>
            <a:r>
              <a:rPr lang="en-US" sz="2400" dirty="0"/>
              <a:t>What causes the seasons?  (When is the earth  closest to the sun in its orbit?)</a:t>
            </a:r>
          </a:p>
          <a:p>
            <a:pPr marL="342900" indent="-342900">
              <a:buFont typeface="Arial" panose="020B0604020202020204" pitchFamily="34" charset="0"/>
              <a:buChar char="•"/>
            </a:pPr>
            <a:r>
              <a:rPr lang="en-US" sz="2400" dirty="0"/>
              <a:t>Why do we always see the same “face” of the moon throughout the month? (the “man in the moon”)</a:t>
            </a:r>
          </a:p>
        </p:txBody>
      </p:sp>
    </p:spTree>
    <p:extLst>
      <p:ext uri="{BB962C8B-B14F-4D97-AF65-F5344CB8AC3E}">
        <p14:creationId xmlns:p14="http://schemas.microsoft.com/office/powerpoint/2010/main" val="33906112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6"/>
          <p:cNvSpPr txBox="1">
            <a:spLocks noChangeArrowheads="1"/>
          </p:cNvSpPr>
          <p:nvPr/>
        </p:nvSpPr>
        <p:spPr bwMode="auto">
          <a:xfrm>
            <a:off x="8772303" y="6594574"/>
            <a:ext cx="87064"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eaLnBrk="1" hangingPunct="1"/>
            <a:endParaRPr lang="en-US" altLang="en-US" sz="1477" dirty="0">
              <a:solidFill>
                <a:srgbClr val="002955"/>
              </a:solidFill>
              <a:latin typeface="UC Berkeley OS Sign"/>
              <a:ea typeface="MS PGothic" panose="020B0600070205080204" pitchFamily="34" charset="-128"/>
              <a:sym typeface="UC Berkeley OS Sign"/>
            </a:endParaRPr>
          </a:p>
        </p:txBody>
      </p:sp>
      <p:sp>
        <p:nvSpPr>
          <p:cNvPr id="62467" name="Rectangle 7"/>
          <p:cNvSpPr>
            <a:spLocks noChangeArrowheads="1"/>
          </p:cNvSpPr>
          <p:nvPr/>
        </p:nvSpPr>
        <p:spPr bwMode="auto">
          <a:xfrm>
            <a:off x="70879" y="1093298"/>
            <a:ext cx="8466460" cy="2074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lvl="1">
              <a:lnSpc>
                <a:spcPct val="92000"/>
              </a:lnSpc>
              <a:spcBef>
                <a:spcPts val="1266"/>
              </a:spcBef>
              <a:buClr>
                <a:srgbClr val="002955"/>
              </a:buClr>
              <a:buSzPct val="44000"/>
            </a:pPr>
            <a:r>
              <a:rPr lang="en-US" altLang="en-US" sz="2800" i="1" dirty="0">
                <a:solidFill>
                  <a:schemeClr val="tx1"/>
                </a:solidFill>
              </a:rPr>
              <a:t>For thousands of years, even before the invention of written language, people have systematically collected things, information about those things, and observations of all kinds</a:t>
            </a:r>
            <a:br>
              <a:rPr lang="en-US" altLang="en-US" sz="2800" i="1" dirty="0">
                <a:solidFill>
                  <a:schemeClr val="tx1"/>
                </a:solidFill>
              </a:rPr>
            </a:br>
            <a:r>
              <a:rPr lang="en-US" altLang="en-US" sz="2800" b="1" i="1" dirty="0">
                <a:solidFill>
                  <a:srgbClr val="FF0000"/>
                </a:solidFill>
              </a:rPr>
              <a:t>to understand how their world works</a:t>
            </a:r>
            <a:endParaRPr lang="en-US" altLang="en-US" sz="2800" b="1" dirty="0">
              <a:solidFill>
                <a:srgbClr val="FF0000"/>
              </a:solidFill>
            </a:endParaRPr>
          </a:p>
        </p:txBody>
      </p:sp>
      <p:pic>
        <p:nvPicPr>
          <p:cNvPr id="62468" name="Picture 4" descr="Click for a larger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030" y="3237013"/>
            <a:ext cx="2832979"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4" descr="nilometer-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3253" y="3297297"/>
            <a:ext cx="4212059" cy="2806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TextBox 1"/>
          <p:cNvSpPr txBox="1">
            <a:spLocks noChangeArrowheads="1"/>
          </p:cNvSpPr>
          <p:nvPr/>
        </p:nvSpPr>
        <p:spPr bwMode="auto">
          <a:xfrm>
            <a:off x="928688" y="6059909"/>
            <a:ext cx="176807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r>
              <a:rPr lang="en-US" altLang="en-US" sz="2250"/>
              <a:t>Babylonian</a:t>
            </a:r>
            <a:br>
              <a:rPr lang="en-US" altLang="en-US" sz="2250"/>
            </a:br>
            <a:r>
              <a:rPr lang="en-US" altLang="en-US" sz="2250"/>
              <a:t>Astronomy</a:t>
            </a:r>
          </a:p>
        </p:txBody>
      </p:sp>
      <p:sp>
        <p:nvSpPr>
          <p:cNvPr id="62471" name="TextBox 6"/>
          <p:cNvSpPr txBox="1">
            <a:spLocks noChangeArrowheads="1"/>
          </p:cNvSpPr>
          <p:nvPr/>
        </p:nvSpPr>
        <p:spPr bwMode="auto">
          <a:xfrm>
            <a:off x="4304109" y="6013028"/>
            <a:ext cx="407193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a:r>
              <a:rPr lang="en-US" altLang="en-US" sz="2250"/>
              <a:t>Ancient Egyptian Hydrology – Nile Flood Records</a:t>
            </a:r>
          </a:p>
        </p:txBody>
      </p:sp>
      <p:sp>
        <p:nvSpPr>
          <p:cNvPr id="2" name="Rectangle 1"/>
          <p:cNvSpPr/>
          <p:nvPr/>
        </p:nvSpPr>
        <p:spPr>
          <a:xfrm>
            <a:off x="126206" y="520638"/>
            <a:ext cx="8772303" cy="602024"/>
          </a:xfrm>
          <a:prstGeom prst="rect">
            <a:avLst/>
          </a:prstGeom>
        </p:spPr>
        <p:txBody>
          <a:bodyPr wrap="squar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latin typeface="+mj-lt"/>
                <a:ea typeface="+mj-ea"/>
                <a:cs typeface="+mj-cs"/>
                <a:sym typeface="UC Berkeley OS Sign"/>
              </a:rPr>
              <a:t>People Have Long Tried to “Make Sense”</a:t>
            </a:r>
            <a:endParaRPr lang="en-US" sz="3600" b="1" dirty="0">
              <a:latin typeface="+mj-lt"/>
              <a:ea typeface="+mj-ea"/>
              <a:cs typeface="+mj-cs"/>
            </a:endParaRPr>
          </a:p>
        </p:txBody>
      </p:sp>
      <p:sp>
        <p:nvSpPr>
          <p:cNvPr id="9" name="TextBox 8">
            <a:extLst>
              <a:ext uri="{FF2B5EF4-FFF2-40B4-BE49-F238E27FC236}">
                <a16:creationId xmlns:a16="http://schemas.microsoft.com/office/drawing/2014/main" id="{50277EC0-DD9D-4C0D-A0F7-FC5D25F61ECC}"/>
              </a:ext>
            </a:extLst>
          </p:cNvPr>
          <p:cNvSpPr txBox="1"/>
          <p:nvPr/>
        </p:nvSpPr>
        <p:spPr>
          <a:xfrm>
            <a:off x="152400" y="0"/>
            <a:ext cx="1676400" cy="461665"/>
          </a:xfrm>
          <a:prstGeom prst="rect">
            <a:avLst/>
          </a:prstGeom>
          <a:noFill/>
        </p:spPr>
        <p:txBody>
          <a:bodyPr wrap="square" rtlCol="0">
            <a:spAutoFit/>
          </a:bodyPr>
          <a:lstStyle/>
          <a:p>
            <a:r>
              <a:rPr lang="en-US" sz="2400" b="1" dirty="0">
                <a:solidFill>
                  <a:srgbClr val="FF0000"/>
                </a:solidFill>
              </a:rPr>
              <a:t>FLASHBACK</a:t>
            </a:r>
          </a:p>
        </p:txBody>
      </p:sp>
    </p:spTree>
    <p:extLst>
      <p:ext uri="{BB962C8B-B14F-4D97-AF65-F5344CB8AC3E}">
        <p14:creationId xmlns:p14="http://schemas.microsoft.com/office/powerpoint/2010/main" val="1963982520"/>
      </p:ext>
    </p:extLst>
  </p:cSld>
  <p:clrMapOvr>
    <a:masterClrMapping/>
  </p:clrMapOvr>
  <mc:AlternateContent xmlns:mc="http://schemas.openxmlformats.org/markup-compatibility/2006" xmlns:p14="http://schemas.microsoft.com/office/powerpoint/2010/main">
    <mc:Choice Requires="p14">
      <p:transition spd="slow" p14:dur="2000" advTm="46012"/>
    </mc:Choice>
    <mc:Fallback xmlns="">
      <p:transition spd="slow" advTm="46012"/>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0A0E8BBD-38B7-4021-A592-2887B94B3810}"/>
              </a:ext>
            </a:extLst>
          </p:cNvPr>
          <p:cNvSpPr>
            <a:spLocks noGrp="1"/>
          </p:cNvSpPr>
          <p:nvPr>
            <p:ph type="title"/>
          </p:nvPr>
        </p:nvSpPr>
        <p:spPr>
          <a:xfrm>
            <a:off x="457200" y="228600"/>
            <a:ext cx="8305800" cy="6019800"/>
          </a:xfrm>
          <a:solidFill>
            <a:srgbClr val="FFFF00"/>
          </a:solidFill>
        </p:spPr>
        <p:txBody>
          <a:bodyPr>
            <a:noAutofit/>
          </a:bodyPr>
          <a:lstStyle/>
          <a:p>
            <a:pPr algn="l"/>
            <a:r>
              <a:rPr lang="en-US" sz="2800" b="1" dirty="0">
                <a:solidFill>
                  <a:srgbClr val="FF0000"/>
                </a:solidFill>
              </a:rPr>
              <a:t>Stop and Think…</a:t>
            </a:r>
            <a:br>
              <a:rPr lang="en-US" sz="2800" b="1" dirty="0">
                <a:solidFill>
                  <a:srgbClr val="FF0000"/>
                </a:solidFill>
              </a:rPr>
            </a:br>
            <a:br>
              <a:rPr lang="en-US" sz="2800" b="1" dirty="0">
                <a:solidFill>
                  <a:srgbClr val="FF0000"/>
                </a:solidFill>
              </a:rPr>
            </a:br>
            <a:r>
              <a:rPr lang="en-US" sz="2800" b="1" dirty="0"/>
              <a:t>If </a:t>
            </a:r>
            <a:r>
              <a:rPr lang="en-US" sz="2800" b="1" dirty="0">
                <a:solidFill>
                  <a:srgbClr val="FF0000"/>
                </a:solidFill>
              </a:rPr>
              <a:t>“to understand how their world works” </a:t>
            </a:r>
            <a:r>
              <a:rPr lang="en-US" sz="2800" b="1" dirty="0"/>
              <a:t>is the reason for sensemaking, we need to explain what that means</a:t>
            </a:r>
            <a:br>
              <a:rPr lang="en-US" sz="2800" b="1" dirty="0"/>
            </a:br>
            <a:br>
              <a:rPr lang="en-US" sz="2800" b="1" dirty="0"/>
            </a:br>
            <a:r>
              <a:rPr lang="en-US" sz="2800" b="1" dirty="0"/>
              <a:t>What sorts of astronomical and terrestrial events would ancient humans have noticed? (DO YOU NOTICE THEM TODAY?)</a:t>
            </a:r>
            <a:br>
              <a:rPr lang="en-US" sz="2800" b="1" dirty="0"/>
            </a:br>
            <a:br>
              <a:rPr lang="en-US" sz="2800" b="1" dirty="0"/>
            </a:br>
            <a:r>
              <a:rPr lang="en-US" sz="2800" b="1" dirty="0"/>
              <a:t>How did ancient humans know when they understood these events?</a:t>
            </a:r>
            <a:br>
              <a:rPr lang="en-US" sz="2800" b="1" dirty="0"/>
            </a:br>
            <a:br>
              <a:rPr lang="en-US" sz="2800" b="1" dirty="0"/>
            </a:br>
            <a:r>
              <a:rPr lang="en-US" sz="2800" b="1" dirty="0"/>
              <a:t>Specific example – how did ancient Egyptians know that they understood the flooding of the Nile?</a:t>
            </a:r>
          </a:p>
        </p:txBody>
      </p:sp>
    </p:spTree>
    <p:extLst>
      <p:ext uri="{BB962C8B-B14F-4D97-AF65-F5344CB8AC3E}">
        <p14:creationId xmlns:p14="http://schemas.microsoft.com/office/powerpoint/2010/main" val="1195327471"/>
      </p:ext>
    </p:extLst>
  </p:cSld>
  <p:clrMapOvr>
    <a:masterClrMapping/>
  </p:clrMapOvr>
  <p:transition spd="slow" advTm="56052"/>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964E434-3564-4F07-AB8A-6E401BA150FD}"/>
              </a:ext>
            </a:extLst>
          </p:cNvPr>
          <p:cNvSpPr/>
          <p:nvPr/>
        </p:nvSpPr>
        <p:spPr>
          <a:xfrm>
            <a:off x="152400" y="629319"/>
            <a:ext cx="8839200" cy="1111715"/>
          </a:xfrm>
          <a:prstGeom prst="rect">
            <a:avLst/>
          </a:prstGeom>
        </p:spPr>
        <p:txBody>
          <a:bodyPr wrap="squar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latin typeface="+mj-lt"/>
                <a:ea typeface="+mj-ea"/>
                <a:cs typeface="+mj-cs"/>
                <a:sym typeface="UC Berkeley OS Sign"/>
              </a:rPr>
              <a:t>The Oldest Recorded Eclipse:</a:t>
            </a:r>
          </a:p>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latin typeface="+mj-lt"/>
                <a:ea typeface="+mj-ea"/>
                <a:cs typeface="+mj-cs"/>
                <a:sym typeface="UC Berkeley OS Sign"/>
              </a:rPr>
              <a:t>March 4, 1223 BCE</a:t>
            </a:r>
            <a:endParaRPr lang="en-US" sz="3600" b="1" dirty="0">
              <a:latin typeface="+mj-lt"/>
              <a:ea typeface="+mj-ea"/>
              <a:cs typeface="+mj-cs"/>
            </a:endParaRPr>
          </a:p>
        </p:txBody>
      </p:sp>
      <p:sp>
        <p:nvSpPr>
          <p:cNvPr id="9" name="TextBox 8">
            <a:extLst>
              <a:ext uri="{FF2B5EF4-FFF2-40B4-BE49-F238E27FC236}">
                <a16:creationId xmlns:a16="http://schemas.microsoft.com/office/drawing/2014/main" id="{1208C4B5-CA11-4984-BEA0-B719E6FB5D5B}"/>
              </a:ext>
            </a:extLst>
          </p:cNvPr>
          <p:cNvSpPr txBox="1"/>
          <p:nvPr/>
        </p:nvSpPr>
        <p:spPr>
          <a:xfrm>
            <a:off x="990600" y="1748783"/>
            <a:ext cx="7548966" cy="1200329"/>
          </a:xfrm>
          <a:prstGeom prst="rect">
            <a:avLst/>
          </a:prstGeom>
          <a:noFill/>
        </p:spPr>
        <p:txBody>
          <a:bodyPr wrap="square">
            <a:spAutoFit/>
          </a:bodyPr>
          <a:lstStyle/>
          <a:p>
            <a:pPr marL="285750" indent="-285750">
              <a:buFont typeface="Arial" panose="020B0604020202020204" pitchFamily="34" charset="0"/>
              <a:buChar char="•"/>
            </a:pPr>
            <a:r>
              <a:rPr lang="en-US" sz="2400" dirty="0"/>
              <a:t>Described on a 3300-year-old tablet found in 1948 amid the ruins of the palace in Ugarit, an ancient port city on the northern Mediterranean coast of modern-day Syria</a:t>
            </a:r>
          </a:p>
        </p:txBody>
      </p:sp>
      <p:pic>
        <p:nvPicPr>
          <p:cNvPr id="4" name="Picture 3" descr="A picture containing loudspeaker&#10;&#10;Description automatically generated">
            <a:extLst>
              <a:ext uri="{FF2B5EF4-FFF2-40B4-BE49-F238E27FC236}">
                <a16:creationId xmlns:a16="http://schemas.microsoft.com/office/drawing/2014/main" id="{30A68FD8-765B-42CA-B25A-F222501D85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354" y="3716147"/>
            <a:ext cx="8383292" cy="2514342"/>
          </a:xfrm>
          <a:prstGeom prst="rect">
            <a:avLst/>
          </a:prstGeom>
        </p:spPr>
      </p:pic>
      <p:sp>
        <p:nvSpPr>
          <p:cNvPr id="5" name="TextBox 4">
            <a:extLst>
              <a:ext uri="{FF2B5EF4-FFF2-40B4-BE49-F238E27FC236}">
                <a16:creationId xmlns:a16="http://schemas.microsoft.com/office/drawing/2014/main" id="{DD7683B7-92FC-4441-BBE6-C3AF2172AEC2}"/>
              </a:ext>
            </a:extLst>
          </p:cNvPr>
          <p:cNvSpPr txBox="1"/>
          <p:nvPr/>
        </p:nvSpPr>
        <p:spPr>
          <a:xfrm>
            <a:off x="1600200" y="6228681"/>
            <a:ext cx="6939366" cy="400110"/>
          </a:xfrm>
          <a:prstGeom prst="rect">
            <a:avLst/>
          </a:prstGeom>
          <a:noFill/>
        </p:spPr>
        <p:txBody>
          <a:bodyPr wrap="square" rtlCol="0">
            <a:spAutoFit/>
          </a:bodyPr>
          <a:lstStyle/>
          <a:p>
            <a:r>
              <a:rPr lang="en-US" sz="2000" b="1" i="1" dirty="0"/>
              <a:t>Photos of the eclipse near La Serena, Chile on July 2, 2010</a:t>
            </a:r>
          </a:p>
        </p:txBody>
      </p:sp>
    </p:spTree>
    <p:extLst>
      <p:ext uri="{BB962C8B-B14F-4D97-AF65-F5344CB8AC3E}">
        <p14:creationId xmlns:p14="http://schemas.microsoft.com/office/powerpoint/2010/main" val="35987374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unset over a grass field&#10;&#10;Description automatically generated">
            <a:extLst>
              <a:ext uri="{FF2B5EF4-FFF2-40B4-BE49-F238E27FC236}">
                <a16:creationId xmlns:a16="http://schemas.microsoft.com/office/drawing/2014/main" id="{20B56FB4-9B75-4C59-9653-4BA073DBD11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50122" y="1305818"/>
            <a:ext cx="6986862" cy="5240147"/>
          </a:xfrm>
        </p:spPr>
      </p:pic>
      <p:sp>
        <p:nvSpPr>
          <p:cNvPr id="6" name="TextBox 5">
            <a:extLst>
              <a:ext uri="{FF2B5EF4-FFF2-40B4-BE49-F238E27FC236}">
                <a16:creationId xmlns:a16="http://schemas.microsoft.com/office/drawing/2014/main" id="{47217038-C471-49EE-B0E5-07B886799AB1}"/>
              </a:ext>
            </a:extLst>
          </p:cNvPr>
          <p:cNvSpPr txBox="1"/>
          <p:nvPr/>
        </p:nvSpPr>
        <p:spPr>
          <a:xfrm>
            <a:off x="1100046" y="228600"/>
            <a:ext cx="7487015" cy="1077218"/>
          </a:xfrm>
          <a:prstGeom prst="rect">
            <a:avLst/>
          </a:prstGeom>
          <a:noFill/>
        </p:spPr>
        <p:txBody>
          <a:bodyPr wrap="square" rtlCol="0">
            <a:spAutoFit/>
          </a:bodyPr>
          <a:lstStyle/>
          <a:p>
            <a:pPr algn="ctr"/>
            <a:r>
              <a:rPr lang="en-US" sz="3200" dirty="0">
                <a:solidFill>
                  <a:srgbClr val="FF0000"/>
                </a:solidFill>
              </a:rPr>
              <a:t>How could you not notice if it turned dark in the middle of the day?</a:t>
            </a:r>
          </a:p>
        </p:txBody>
      </p:sp>
    </p:spTree>
    <p:extLst>
      <p:ext uri="{BB962C8B-B14F-4D97-AF65-F5344CB8AC3E}">
        <p14:creationId xmlns:p14="http://schemas.microsoft.com/office/powerpoint/2010/main" val="33797087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87965-C471-42A7-B49D-531DBB0E4BFB}"/>
              </a:ext>
            </a:extLst>
          </p:cNvPr>
          <p:cNvSpPr>
            <a:spLocks noGrp="1"/>
          </p:cNvSpPr>
          <p:nvPr>
            <p:ph type="ctrTitle"/>
          </p:nvPr>
        </p:nvSpPr>
        <p:spPr/>
        <p:txBody>
          <a:bodyPr/>
          <a:lstStyle/>
          <a:p>
            <a:r>
              <a:rPr lang="en-US" b="1" dirty="0"/>
              <a:t>The Cycles of the Sun and Moon</a:t>
            </a:r>
          </a:p>
        </p:txBody>
      </p:sp>
    </p:spTree>
    <p:extLst>
      <p:ext uri="{BB962C8B-B14F-4D97-AF65-F5344CB8AC3E}">
        <p14:creationId xmlns:p14="http://schemas.microsoft.com/office/powerpoint/2010/main" val="2465768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768450-D903-485C-A244-E516FDE9DB0B}"/>
              </a:ext>
            </a:extLst>
          </p:cNvPr>
          <p:cNvSpPr/>
          <p:nvPr/>
        </p:nvSpPr>
        <p:spPr>
          <a:xfrm>
            <a:off x="76200" y="4495800"/>
            <a:ext cx="8967684" cy="1752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4" name="Rectangle 1"/>
          <p:cNvSpPr>
            <a:spLocks noGrp="1" noChangeArrowheads="1"/>
          </p:cNvSpPr>
          <p:nvPr>
            <p:ph type="title"/>
          </p:nvPr>
        </p:nvSpPr>
        <p:spPr>
          <a:xfrm>
            <a:off x="438113" y="381000"/>
            <a:ext cx="8228707" cy="1190997"/>
          </a:xfrm>
        </p:spPr>
        <p:txBody>
          <a:bodyPr>
            <a:no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sym typeface="UC Berkeley OS Sign"/>
              </a:rPr>
              <a:t>Describing and Organizing</a:t>
            </a:r>
            <a:br>
              <a:rPr lang="en-US" sz="4000" b="1" dirty="0">
                <a:sym typeface="UC Berkeley OS Sign"/>
              </a:rPr>
            </a:br>
            <a:r>
              <a:rPr lang="en-US" sz="4000" b="1" dirty="0">
                <a:sym typeface="UC Berkeley OS Sign"/>
              </a:rPr>
              <a:t> Classes of Things (1)</a:t>
            </a:r>
            <a:br>
              <a:rPr lang="en-US" sz="4000" b="1" dirty="0">
                <a:sym typeface="UC Berkeley OS Sign"/>
              </a:rPr>
            </a:br>
            <a:endParaRPr lang="en-US" sz="4000" b="1" dirty="0">
              <a:sym typeface="UC Berkeley OS Sign"/>
            </a:endParaRPr>
          </a:p>
        </p:txBody>
      </p:sp>
      <p:sp>
        <p:nvSpPr>
          <p:cNvPr id="28675"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88" tIns="32144" rIns="64288" bIns="32144"/>
          <a:lstStyle/>
          <a:p>
            <a:pPr algn="ctr"/>
            <a:fld id="{A49C990E-BA88-409C-BE65-D0A16D9D5E3C}" type="slidenum">
              <a:rPr lang="en-US" sz="1500">
                <a:solidFill>
                  <a:srgbClr val="002955"/>
                </a:solidFill>
                <a:latin typeface="UC Berkeley OS Sign"/>
                <a:ea typeface="MS PGothic" pitchFamily="34" charset="-128"/>
                <a:sym typeface="UC Berkeley OS Sign"/>
              </a:rPr>
              <a:pPr algn="ctr"/>
              <a:t>5</a:t>
            </a:fld>
            <a:endParaRPr lang="en-US" sz="1500" dirty="0">
              <a:solidFill>
                <a:srgbClr val="002955"/>
              </a:solidFill>
              <a:latin typeface="UC Berkeley OS Sign"/>
              <a:ea typeface="MS PGothic" pitchFamily="34" charset="-128"/>
              <a:sym typeface="UC Berkeley OS Sign"/>
            </a:endParaRPr>
          </a:p>
        </p:txBody>
      </p:sp>
      <p:sp>
        <p:nvSpPr>
          <p:cNvPr id="28676" name="Rectangle 7"/>
          <p:cNvSpPr>
            <a:spLocks noChangeArrowheads="1"/>
          </p:cNvSpPr>
          <p:nvPr/>
        </p:nvSpPr>
        <p:spPr bwMode="auto">
          <a:xfrm>
            <a:off x="438113" y="1295400"/>
            <a:ext cx="8605771" cy="4648094"/>
          </a:xfrm>
          <a:prstGeom prst="rect">
            <a:avLst/>
          </a:prstGeom>
          <a:noFill/>
          <a:ln w="9525">
            <a:noFill/>
            <a:miter lim="800000"/>
            <a:headEnd/>
            <a:tailEnd/>
          </a:ln>
        </p:spPr>
        <p:txBody>
          <a:bodyPr wrap="square" lIns="64288" tIns="32144" rIns="64288" bIns="32144">
            <a:spAutoFit/>
          </a:bodyPr>
          <a:lstStyle/>
          <a:p>
            <a:pPr marL="342665" indent="-342665" eaLnBrk="0" hangingPunct="0">
              <a:lnSpc>
                <a:spcPct val="93000"/>
              </a:lnSpc>
              <a:spcBef>
                <a:spcPts val="1802"/>
              </a:spcBef>
              <a:buFont typeface="Arial" pitchFamily="34" charset="0"/>
              <a:buChar char="•"/>
            </a:pPr>
            <a:r>
              <a:rPr lang="en-US" sz="3200" dirty="0">
                <a:latin typeface="UC Berkeley OS Sign"/>
                <a:cs typeface="Arial" pitchFamily="34" charset="0"/>
              </a:rPr>
              <a:t>We all create </a:t>
            </a:r>
            <a:r>
              <a:rPr lang="en-US" sz="3200" dirty="0">
                <a:solidFill>
                  <a:srgbClr val="FF0000"/>
                </a:solidFill>
                <a:latin typeface="UC Berkeley OS Sign"/>
                <a:cs typeface="Arial" pitchFamily="34" charset="0"/>
              </a:rPr>
              <a:t>individual categories </a:t>
            </a:r>
            <a:r>
              <a:rPr lang="en-US" sz="3200" dirty="0">
                <a:latin typeface="UC Berkeley OS Sign"/>
                <a:cs typeface="Arial" pitchFamily="34" charset="0"/>
              </a:rPr>
              <a:t>to organize our possessions, activities, and interactions</a:t>
            </a:r>
          </a:p>
          <a:p>
            <a:pPr marL="342665" indent="-342665" eaLnBrk="0" hangingPunct="0">
              <a:lnSpc>
                <a:spcPct val="93000"/>
              </a:lnSpc>
              <a:spcBef>
                <a:spcPts val="1802"/>
              </a:spcBef>
              <a:buFont typeface="Arial" pitchFamily="34" charset="0"/>
              <a:buChar char="•"/>
            </a:pPr>
            <a:r>
              <a:rPr lang="en-US" sz="3200" dirty="0">
                <a:latin typeface="UC Berkeley OS Sign"/>
                <a:cs typeface="Arial" pitchFamily="34" charset="0"/>
              </a:rPr>
              <a:t>Our organizing systems are often ad hoc and idiosyncratic to satisfy </a:t>
            </a:r>
            <a:r>
              <a:rPr lang="en-US" sz="3200" dirty="0">
                <a:latin typeface="UC Berkeley OS Sign"/>
                <a:cs typeface="Arial" pitchFamily="34" charset="0"/>
                <a:sym typeface="Arial" pitchFamily="34" charset="0"/>
              </a:rPr>
              <a:t>the requirements that emerge from our unique experiences, preferences, and resource collections</a:t>
            </a:r>
          </a:p>
          <a:p>
            <a:pPr marL="342665" indent="-342665" eaLnBrk="0" hangingPunct="0">
              <a:lnSpc>
                <a:spcPct val="93000"/>
              </a:lnSpc>
              <a:spcBef>
                <a:spcPts val="1802"/>
              </a:spcBef>
              <a:buFont typeface="Arial" pitchFamily="34" charset="0"/>
              <a:buChar char="•"/>
            </a:pPr>
            <a:r>
              <a:rPr lang="en-US" sz="3200" dirty="0"/>
              <a:t>How many of you have some article of clothing in your closet that you never wear but which you thought was amazing when you bought it? </a:t>
            </a:r>
            <a:endParaRPr lang="en-US" sz="3200" dirty="0">
              <a:latin typeface="UC Berkeley OS Sign"/>
              <a:cs typeface="Arial" pitchFamily="34" charset="0"/>
              <a:sym typeface="Arial" pitchFamily="34" charset="0"/>
            </a:endParaRPr>
          </a:p>
        </p:txBody>
      </p:sp>
    </p:spTree>
    <p:extLst>
      <p:ext uri="{BB962C8B-B14F-4D97-AF65-F5344CB8AC3E}">
        <p14:creationId xmlns:p14="http://schemas.microsoft.com/office/powerpoint/2010/main" val="382903297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D6C8C-B964-417C-9CD9-D7718CC15904}"/>
              </a:ext>
            </a:extLst>
          </p:cNvPr>
          <p:cNvSpPr>
            <a:spLocks noGrp="1"/>
          </p:cNvSpPr>
          <p:nvPr>
            <p:ph type="title"/>
          </p:nvPr>
        </p:nvSpPr>
        <p:spPr>
          <a:xfrm>
            <a:off x="304800" y="152400"/>
            <a:ext cx="8340690" cy="994172"/>
          </a:xfrm>
        </p:spPr>
        <p:txBody>
          <a:bodyPr>
            <a:normAutofit/>
          </a:bodyPr>
          <a:lstStyle/>
          <a:p>
            <a:r>
              <a:rPr lang="en-US" b="1" dirty="0"/>
              <a:t>Sunrise, Sunset, Sunrise = ONE DAY</a:t>
            </a:r>
          </a:p>
        </p:txBody>
      </p:sp>
      <p:sp>
        <p:nvSpPr>
          <p:cNvPr id="3" name="Content Placeholder 2">
            <a:extLst>
              <a:ext uri="{FF2B5EF4-FFF2-40B4-BE49-F238E27FC236}">
                <a16:creationId xmlns:a16="http://schemas.microsoft.com/office/drawing/2014/main" id="{2D23F15F-C0EE-4FF8-BFE4-A44D0CDCB8E7}"/>
              </a:ext>
            </a:extLst>
          </p:cNvPr>
          <p:cNvSpPr>
            <a:spLocks noGrp="1"/>
          </p:cNvSpPr>
          <p:nvPr>
            <p:ph idx="1"/>
          </p:nvPr>
        </p:nvSpPr>
        <p:spPr>
          <a:xfrm>
            <a:off x="457200" y="1371600"/>
            <a:ext cx="8340690" cy="5181600"/>
          </a:xfrm>
        </p:spPr>
        <p:txBody>
          <a:bodyPr>
            <a:normAutofit fontScale="77500" lnSpcReduction="20000"/>
          </a:bodyPr>
          <a:lstStyle/>
          <a:p>
            <a:r>
              <a:rPr lang="en-US" sz="5100" dirty="0"/>
              <a:t>We observe that the sun rises in the east, moves across the sky, and then sets in the west</a:t>
            </a:r>
          </a:p>
          <a:p>
            <a:r>
              <a:rPr lang="en-US" sz="5100" dirty="0"/>
              <a:t>After about the same amount of time passes, it rises again </a:t>
            </a:r>
          </a:p>
          <a:p>
            <a:r>
              <a:rPr lang="en-US" sz="5100" dirty="0"/>
              <a:t>It seems there is a regular cycle for the sun to be moving around the earth</a:t>
            </a:r>
          </a:p>
          <a:p>
            <a:r>
              <a:rPr lang="en-US" sz="5100" dirty="0"/>
              <a:t>We call this cycle a DAY</a:t>
            </a:r>
          </a:p>
          <a:p>
            <a:endParaRPr lang="en-US" dirty="0"/>
          </a:p>
        </p:txBody>
      </p:sp>
    </p:spTree>
    <p:extLst>
      <p:ext uri="{BB962C8B-B14F-4D97-AF65-F5344CB8AC3E}">
        <p14:creationId xmlns:p14="http://schemas.microsoft.com/office/powerpoint/2010/main" val="27459834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93254E-9E64-4F73-8C72-BFF46DEB1500}"/>
              </a:ext>
            </a:extLst>
          </p:cNvPr>
          <p:cNvSpPr/>
          <p:nvPr/>
        </p:nvSpPr>
        <p:spPr>
          <a:xfrm>
            <a:off x="152400" y="152400"/>
            <a:ext cx="8839200" cy="6553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ED6C8C-B964-417C-9CD9-D7718CC15904}"/>
              </a:ext>
            </a:extLst>
          </p:cNvPr>
          <p:cNvSpPr>
            <a:spLocks noGrp="1"/>
          </p:cNvSpPr>
          <p:nvPr>
            <p:ph type="title"/>
          </p:nvPr>
        </p:nvSpPr>
        <p:spPr>
          <a:xfrm>
            <a:off x="304800" y="152400"/>
            <a:ext cx="8340690" cy="994172"/>
          </a:xfrm>
        </p:spPr>
        <p:txBody>
          <a:bodyPr>
            <a:normAutofit/>
          </a:bodyPr>
          <a:lstStyle/>
          <a:p>
            <a:r>
              <a:rPr lang="en-US" b="1" dirty="0">
                <a:solidFill>
                  <a:srgbClr val="FF0000"/>
                </a:solidFill>
              </a:rPr>
              <a:t>STOP AND THINK – Days and Hours</a:t>
            </a:r>
          </a:p>
        </p:txBody>
      </p:sp>
      <p:sp>
        <p:nvSpPr>
          <p:cNvPr id="3" name="Content Placeholder 2">
            <a:extLst>
              <a:ext uri="{FF2B5EF4-FFF2-40B4-BE49-F238E27FC236}">
                <a16:creationId xmlns:a16="http://schemas.microsoft.com/office/drawing/2014/main" id="{2D23F15F-C0EE-4FF8-BFE4-A44D0CDCB8E7}"/>
              </a:ext>
            </a:extLst>
          </p:cNvPr>
          <p:cNvSpPr>
            <a:spLocks noGrp="1"/>
          </p:cNvSpPr>
          <p:nvPr>
            <p:ph idx="1"/>
          </p:nvPr>
        </p:nvSpPr>
        <p:spPr>
          <a:xfrm>
            <a:off x="457200" y="1371600"/>
            <a:ext cx="8340690" cy="5181600"/>
          </a:xfrm>
        </p:spPr>
        <p:txBody>
          <a:bodyPr>
            <a:normAutofit fontScale="55000" lnSpcReduction="20000"/>
          </a:bodyPr>
          <a:lstStyle/>
          <a:p>
            <a:r>
              <a:rPr lang="en-US" sz="5100" dirty="0"/>
              <a:t>When does a day start </a:t>
            </a:r>
            <a:r>
              <a:rPr lang="en-US" sz="5100" i="1" dirty="0">
                <a:solidFill>
                  <a:srgbClr val="FF0000"/>
                </a:solidFill>
              </a:rPr>
              <a:t>for you</a:t>
            </a:r>
            <a:r>
              <a:rPr lang="en-US" sz="5100" dirty="0"/>
              <a:t>?  When does it start “on the clock”?</a:t>
            </a:r>
          </a:p>
          <a:p>
            <a:pPr lvl="1"/>
            <a:r>
              <a:rPr lang="en-US" sz="4700" dirty="0"/>
              <a:t>Sunrise</a:t>
            </a:r>
          </a:p>
          <a:p>
            <a:pPr lvl="1"/>
            <a:r>
              <a:rPr lang="en-US" sz="4700" dirty="0"/>
              <a:t>Noon</a:t>
            </a:r>
          </a:p>
          <a:p>
            <a:pPr lvl="1"/>
            <a:r>
              <a:rPr lang="en-US" sz="4700" dirty="0"/>
              <a:t>Midnight</a:t>
            </a:r>
          </a:p>
          <a:p>
            <a:r>
              <a:rPr lang="en-US" sz="5100" dirty="0"/>
              <a:t>The duration of daylight varies significantly throughout the year, and the earliest clocks used the sun’s shadow to divide daytime into hours. But this means that the duration of an hour isn’t fixed</a:t>
            </a:r>
          </a:p>
          <a:p>
            <a:r>
              <a:rPr lang="en-US" sz="5100" dirty="0"/>
              <a:t>What invention shifted the beginning of the day to midnight and created hours of equal duration?</a:t>
            </a:r>
          </a:p>
          <a:p>
            <a:pPr lvl="1"/>
            <a:endParaRPr lang="en-US" sz="4700" dirty="0"/>
          </a:p>
          <a:p>
            <a:pPr lvl="1"/>
            <a:endParaRPr lang="en-US" sz="4700" dirty="0"/>
          </a:p>
          <a:p>
            <a:endParaRPr lang="en-US" dirty="0"/>
          </a:p>
        </p:txBody>
      </p:sp>
    </p:spTree>
    <p:extLst>
      <p:ext uri="{BB962C8B-B14F-4D97-AF65-F5344CB8AC3E}">
        <p14:creationId xmlns:p14="http://schemas.microsoft.com/office/powerpoint/2010/main" val="15117088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0207E-D6E7-487F-B6EC-DA66D1EB9FCE}"/>
              </a:ext>
            </a:extLst>
          </p:cNvPr>
          <p:cNvSpPr>
            <a:spLocks noGrp="1"/>
          </p:cNvSpPr>
          <p:nvPr>
            <p:ph type="title"/>
          </p:nvPr>
        </p:nvSpPr>
        <p:spPr>
          <a:xfrm>
            <a:off x="457200" y="57150"/>
            <a:ext cx="8229600" cy="1143000"/>
          </a:xfrm>
        </p:spPr>
        <p:txBody>
          <a:bodyPr/>
          <a:lstStyle/>
          <a:p>
            <a:r>
              <a:rPr lang="en-US" b="1" dirty="0"/>
              <a:t>“Astronomical Clock” in Prague</a:t>
            </a:r>
          </a:p>
        </p:txBody>
      </p:sp>
      <p:pic>
        <p:nvPicPr>
          <p:cNvPr id="3" name="Picture 2">
            <a:extLst>
              <a:ext uri="{FF2B5EF4-FFF2-40B4-BE49-F238E27FC236}">
                <a16:creationId xmlns:a16="http://schemas.microsoft.com/office/drawing/2014/main" id="{EDFF0B5B-BCE3-499E-A339-A8C5E95EF340}"/>
              </a:ext>
            </a:extLst>
          </p:cNvPr>
          <p:cNvPicPr>
            <a:picLocks noChangeAspect="1"/>
          </p:cNvPicPr>
          <p:nvPr/>
        </p:nvPicPr>
        <p:blipFill>
          <a:blip r:embed="rId3"/>
          <a:stretch>
            <a:fillRect/>
          </a:stretch>
        </p:blipFill>
        <p:spPr>
          <a:xfrm>
            <a:off x="228600" y="1524000"/>
            <a:ext cx="8534400" cy="4800600"/>
          </a:xfrm>
          <a:prstGeom prst="rect">
            <a:avLst/>
          </a:prstGeom>
        </p:spPr>
      </p:pic>
    </p:spTree>
    <p:extLst>
      <p:ext uri="{BB962C8B-B14F-4D97-AF65-F5344CB8AC3E}">
        <p14:creationId xmlns:p14="http://schemas.microsoft.com/office/powerpoint/2010/main" val="17839267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D6C8C-B964-417C-9CD9-D7718CC15904}"/>
              </a:ext>
            </a:extLst>
          </p:cNvPr>
          <p:cNvSpPr>
            <a:spLocks noGrp="1"/>
          </p:cNvSpPr>
          <p:nvPr>
            <p:ph type="title"/>
          </p:nvPr>
        </p:nvSpPr>
        <p:spPr>
          <a:xfrm>
            <a:off x="304800" y="152400"/>
            <a:ext cx="8340690" cy="994172"/>
          </a:xfrm>
        </p:spPr>
        <p:txBody>
          <a:bodyPr>
            <a:normAutofit/>
          </a:bodyPr>
          <a:lstStyle/>
          <a:p>
            <a:r>
              <a:rPr lang="en-US" b="1" dirty="0"/>
              <a:t>The Moon’s Cycle = ONE MONTH</a:t>
            </a:r>
          </a:p>
        </p:txBody>
      </p:sp>
      <p:sp>
        <p:nvSpPr>
          <p:cNvPr id="3" name="Content Placeholder 2">
            <a:extLst>
              <a:ext uri="{FF2B5EF4-FFF2-40B4-BE49-F238E27FC236}">
                <a16:creationId xmlns:a16="http://schemas.microsoft.com/office/drawing/2014/main" id="{2D23F15F-C0EE-4FF8-BFE4-A44D0CDCB8E7}"/>
              </a:ext>
            </a:extLst>
          </p:cNvPr>
          <p:cNvSpPr>
            <a:spLocks noGrp="1"/>
          </p:cNvSpPr>
          <p:nvPr>
            <p:ph idx="1"/>
          </p:nvPr>
        </p:nvSpPr>
        <p:spPr>
          <a:xfrm>
            <a:off x="457200" y="1371600"/>
            <a:ext cx="8340690" cy="5181600"/>
          </a:xfrm>
        </p:spPr>
        <p:txBody>
          <a:bodyPr>
            <a:normAutofit fontScale="62500" lnSpcReduction="20000"/>
          </a:bodyPr>
          <a:lstStyle/>
          <a:p>
            <a:r>
              <a:rPr lang="en-US" sz="5100" dirty="0"/>
              <a:t>Like the sun, the moon rises and sets on a regular cycle, but each day it moves “backwards” a little (about 12 degrees of arc) and rises earlier and sets later each day</a:t>
            </a:r>
          </a:p>
          <a:p>
            <a:r>
              <a:rPr lang="en-US" sz="5100" dirty="0"/>
              <a:t>These observations make people believe that the moon moves around the earth</a:t>
            </a:r>
          </a:p>
          <a:p>
            <a:r>
              <a:rPr lang="en-US" sz="5100" dirty="0"/>
              <a:t>As the moon moves backwards it also changes its shape from a narrow crescent to a full circle and then back again to a narrow crescent</a:t>
            </a:r>
          </a:p>
          <a:p>
            <a:r>
              <a:rPr lang="en-US" sz="5100" dirty="0"/>
              <a:t>This cycle of the phases takes about 29 days</a:t>
            </a:r>
          </a:p>
          <a:p>
            <a:r>
              <a:rPr lang="en-US" sz="5100" dirty="0"/>
              <a:t>We call this cycle a MONTH  (“moon-</a:t>
            </a:r>
            <a:r>
              <a:rPr lang="en-US" sz="5100" dirty="0" err="1"/>
              <a:t>th</a:t>
            </a:r>
            <a:r>
              <a:rPr lang="en-US" sz="5100" dirty="0"/>
              <a:t>”)</a:t>
            </a:r>
          </a:p>
          <a:p>
            <a:endParaRPr lang="en-US" dirty="0"/>
          </a:p>
        </p:txBody>
      </p:sp>
    </p:spTree>
    <p:extLst>
      <p:ext uri="{BB962C8B-B14F-4D97-AF65-F5344CB8AC3E}">
        <p14:creationId xmlns:p14="http://schemas.microsoft.com/office/powerpoint/2010/main" val="35758631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D6C8C-B964-417C-9CD9-D7718CC15904}"/>
              </a:ext>
            </a:extLst>
          </p:cNvPr>
          <p:cNvSpPr>
            <a:spLocks noGrp="1"/>
          </p:cNvSpPr>
          <p:nvPr>
            <p:ph type="title"/>
          </p:nvPr>
        </p:nvSpPr>
        <p:spPr>
          <a:xfrm>
            <a:off x="1066800" y="152400"/>
            <a:ext cx="7391400" cy="1070372"/>
          </a:xfrm>
        </p:spPr>
        <p:txBody>
          <a:bodyPr>
            <a:normAutofit fontScale="90000"/>
          </a:bodyPr>
          <a:lstStyle/>
          <a:p>
            <a:r>
              <a:rPr lang="en-US" b="1" dirty="0"/>
              <a:t>The Sun’s Cycle Through the Stars = ONE YEAR</a:t>
            </a:r>
          </a:p>
        </p:txBody>
      </p:sp>
      <p:sp>
        <p:nvSpPr>
          <p:cNvPr id="3" name="Content Placeholder 2">
            <a:extLst>
              <a:ext uri="{FF2B5EF4-FFF2-40B4-BE49-F238E27FC236}">
                <a16:creationId xmlns:a16="http://schemas.microsoft.com/office/drawing/2014/main" id="{2D23F15F-C0EE-4FF8-BFE4-A44D0CDCB8E7}"/>
              </a:ext>
            </a:extLst>
          </p:cNvPr>
          <p:cNvSpPr>
            <a:spLocks noGrp="1"/>
          </p:cNvSpPr>
          <p:nvPr>
            <p:ph idx="1"/>
          </p:nvPr>
        </p:nvSpPr>
        <p:spPr>
          <a:xfrm>
            <a:off x="533400" y="1524000"/>
            <a:ext cx="8340690" cy="5181600"/>
          </a:xfrm>
        </p:spPr>
        <p:txBody>
          <a:bodyPr>
            <a:normAutofit fontScale="70000" lnSpcReduction="20000"/>
          </a:bodyPr>
          <a:lstStyle/>
          <a:p>
            <a:r>
              <a:rPr lang="en-US" sz="5100" dirty="0"/>
              <a:t>The sun also seems to be moving through the stars, and in 365 days the sun returns to the same place in the star background; we call this time period a YEAR</a:t>
            </a:r>
          </a:p>
          <a:p>
            <a:r>
              <a:rPr lang="en-US" sz="5100" dirty="0"/>
              <a:t>We can organize the stars into different patterns that we call CONSTELLATIONS</a:t>
            </a:r>
          </a:p>
          <a:p>
            <a:r>
              <a:rPr lang="en-US" sz="5100" dirty="0"/>
              <a:t>The stars that are “behind the sun” as it seems to move are organized into twelve constellations that we call the ZODIAC </a:t>
            </a:r>
          </a:p>
          <a:p>
            <a:endParaRPr lang="en-US" dirty="0"/>
          </a:p>
        </p:txBody>
      </p:sp>
    </p:spTree>
    <p:extLst>
      <p:ext uri="{BB962C8B-B14F-4D97-AF65-F5344CB8AC3E}">
        <p14:creationId xmlns:p14="http://schemas.microsoft.com/office/powerpoint/2010/main" val="28035236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itting, monitor&#10;&#10;Description automatically generated">
            <a:extLst>
              <a:ext uri="{FF2B5EF4-FFF2-40B4-BE49-F238E27FC236}">
                <a16:creationId xmlns:a16="http://schemas.microsoft.com/office/drawing/2014/main" id="{3D6143A8-BD65-47D4-B7A7-6480A8CB82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4190" y="914400"/>
            <a:ext cx="7116620" cy="4638742"/>
          </a:xfrm>
          <a:prstGeom prst="rect">
            <a:avLst/>
          </a:prstGeom>
        </p:spPr>
      </p:pic>
      <p:sp>
        <p:nvSpPr>
          <p:cNvPr id="4" name="Title 1">
            <a:extLst>
              <a:ext uri="{FF2B5EF4-FFF2-40B4-BE49-F238E27FC236}">
                <a16:creationId xmlns:a16="http://schemas.microsoft.com/office/drawing/2014/main" id="{40A2DFF1-FC94-4093-8DCA-BB9F9936AF90}"/>
              </a:ext>
            </a:extLst>
          </p:cNvPr>
          <p:cNvSpPr txBox="1">
            <a:spLocks/>
          </p:cNvSpPr>
          <p:nvPr/>
        </p:nvSpPr>
        <p:spPr>
          <a:xfrm>
            <a:off x="1066800" y="152400"/>
            <a:ext cx="7391400" cy="1070372"/>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THE ZODIAC</a:t>
            </a:r>
          </a:p>
        </p:txBody>
      </p:sp>
      <p:sp>
        <p:nvSpPr>
          <p:cNvPr id="5" name="Title 1">
            <a:extLst>
              <a:ext uri="{FF2B5EF4-FFF2-40B4-BE49-F238E27FC236}">
                <a16:creationId xmlns:a16="http://schemas.microsoft.com/office/drawing/2014/main" id="{C3D7D429-BCA1-4BC4-B14F-20E2AE7477F4}"/>
              </a:ext>
            </a:extLst>
          </p:cNvPr>
          <p:cNvSpPr txBox="1">
            <a:spLocks/>
          </p:cNvSpPr>
          <p:nvPr/>
        </p:nvSpPr>
        <p:spPr>
          <a:xfrm>
            <a:off x="533400" y="5629342"/>
            <a:ext cx="8229600" cy="111283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FF0000"/>
                </a:solidFill>
              </a:rPr>
              <a:t>Do You Know Your Zodiac Sign?</a:t>
            </a:r>
          </a:p>
        </p:txBody>
      </p:sp>
    </p:spTree>
    <p:extLst>
      <p:ext uri="{BB962C8B-B14F-4D97-AF65-F5344CB8AC3E}">
        <p14:creationId xmlns:p14="http://schemas.microsoft.com/office/powerpoint/2010/main" val="9454961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53E89-6DA8-437C-A873-E6FB77C224A6}"/>
              </a:ext>
            </a:extLst>
          </p:cNvPr>
          <p:cNvSpPr>
            <a:spLocks noGrp="1"/>
          </p:cNvSpPr>
          <p:nvPr>
            <p:ph type="title"/>
          </p:nvPr>
        </p:nvSpPr>
        <p:spPr/>
        <p:txBody>
          <a:bodyPr/>
          <a:lstStyle/>
          <a:p>
            <a:r>
              <a:rPr lang="en-US" b="1" dirty="0">
                <a:solidFill>
                  <a:schemeClr val="tx1">
                    <a:lumMod val="95000"/>
                    <a:lumOff val="5000"/>
                  </a:schemeClr>
                </a:solidFill>
              </a:rPr>
              <a:t>Babylonian “Astronomical Diaries”</a:t>
            </a:r>
          </a:p>
        </p:txBody>
      </p:sp>
      <p:sp>
        <p:nvSpPr>
          <p:cNvPr id="3" name="Content Placeholder 2">
            <a:extLst>
              <a:ext uri="{FF2B5EF4-FFF2-40B4-BE49-F238E27FC236}">
                <a16:creationId xmlns:a16="http://schemas.microsoft.com/office/drawing/2014/main" id="{4044EA56-03EE-4845-B62A-3713CEA91E4B}"/>
              </a:ext>
            </a:extLst>
          </p:cNvPr>
          <p:cNvSpPr>
            <a:spLocks noGrp="1"/>
          </p:cNvSpPr>
          <p:nvPr>
            <p:ph idx="1"/>
          </p:nvPr>
        </p:nvSpPr>
        <p:spPr/>
        <p:txBody>
          <a:bodyPr>
            <a:normAutofit fontScale="85000" lnSpcReduction="10000"/>
          </a:bodyPr>
          <a:lstStyle/>
          <a:p>
            <a:r>
              <a:rPr lang="en-US" dirty="0"/>
              <a:t>Around 700 BCE Babylonian King </a:t>
            </a:r>
            <a:r>
              <a:rPr lang="en-US" dirty="0" err="1"/>
              <a:t>Nabonassar</a:t>
            </a:r>
            <a:r>
              <a:rPr lang="en-US" dirty="0"/>
              <a:t> began a research project to record nightly observations of the positions of the moon and planets</a:t>
            </a:r>
          </a:p>
          <a:p>
            <a:r>
              <a:rPr lang="en-US" dirty="0"/>
              <a:t>Also recorded eclipses, equinoxes, solstices, weather, river levels, noteworthy news events</a:t>
            </a:r>
          </a:p>
          <a:p>
            <a:r>
              <a:rPr lang="en-US" dirty="0"/>
              <a:t>These records were continuously collected for almost 700 years, and enabled Babylonian astronomers (and later Egyptian ones) to compute astronomical parameters and positions</a:t>
            </a:r>
          </a:p>
          <a:p>
            <a:r>
              <a:rPr lang="en-US" dirty="0"/>
              <a:t>No other research program of any kind lasted this long  (</a:t>
            </a:r>
            <a:r>
              <a:rPr lang="en-US" i="1" dirty="0">
                <a:solidFill>
                  <a:srgbClr val="FF0000"/>
                </a:solidFill>
              </a:rPr>
              <a:t>how was this one been managed and sustained?</a:t>
            </a:r>
            <a:r>
              <a:rPr lang="en-US" i="1" dirty="0">
                <a:solidFill>
                  <a:schemeClr val="tx1">
                    <a:lumMod val="95000"/>
                    <a:lumOff val="5000"/>
                  </a:schemeClr>
                </a:solidFill>
              </a:rPr>
              <a:t>)</a:t>
            </a:r>
          </a:p>
          <a:p>
            <a:endParaRPr lang="en-US" dirty="0"/>
          </a:p>
          <a:p>
            <a:endParaRPr lang="en-US" dirty="0"/>
          </a:p>
          <a:p>
            <a:endParaRPr lang="en-US" dirty="0"/>
          </a:p>
        </p:txBody>
      </p:sp>
    </p:spTree>
    <p:extLst>
      <p:ext uri="{BB962C8B-B14F-4D97-AF65-F5344CB8AC3E}">
        <p14:creationId xmlns:p14="http://schemas.microsoft.com/office/powerpoint/2010/main" val="7501138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07E98-6DA8-494C-8FA1-DDBFD97DEA58}"/>
              </a:ext>
            </a:extLst>
          </p:cNvPr>
          <p:cNvSpPr>
            <a:spLocks noGrp="1"/>
          </p:cNvSpPr>
          <p:nvPr>
            <p:ph type="title"/>
          </p:nvPr>
        </p:nvSpPr>
        <p:spPr>
          <a:xfrm>
            <a:off x="533400" y="4207"/>
            <a:ext cx="8229600" cy="1143000"/>
          </a:xfrm>
        </p:spPr>
        <p:txBody>
          <a:bodyPr/>
          <a:lstStyle/>
          <a:p>
            <a:r>
              <a:rPr lang="en-US" b="1" dirty="0"/>
              <a:t>Babylonian Astronomy Data</a:t>
            </a:r>
          </a:p>
        </p:txBody>
      </p:sp>
      <p:pic>
        <p:nvPicPr>
          <p:cNvPr id="5" name="Content Placeholder 4">
            <a:extLst>
              <a:ext uri="{FF2B5EF4-FFF2-40B4-BE49-F238E27FC236}">
                <a16:creationId xmlns:a16="http://schemas.microsoft.com/office/drawing/2014/main" id="{E1E27784-9501-4953-BB12-5E09426B1D49}"/>
              </a:ext>
            </a:extLst>
          </p:cNvPr>
          <p:cNvPicPr>
            <a:picLocks noGrp="1" noChangeAspect="1"/>
          </p:cNvPicPr>
          <p:nvPr>
            <p:ph idx="1"/>
          </p:nvPr>
        </p:nvPicPr>
        <p:blipFill>
          <a:blip r:embed="rId3"/>
          <a:stretch>
            <a:fillRect/>
          </a:stretch>
        </p:blipFill>
        <p:spPr>
          <a:xfrm>
            <a:off x="3962400" y="1752600"/>
            <a:ext cx="4612130" cy="4038600"/>
          </a:xfrm>
        </p:spPr>
      </p:pic>
      <p:sp>
        <p:nvSpPr>
          <p:cNvPr id="6" name="TextBox 5">
            <a:extLst>
              <a:ext uri="{FF2B5EF4-FFF2-40B4-BE49-F238E27FC236}">
                <a16:creationId xmlns:a16="http://schemas.microsoft.com/office/drawing/2014/main" id="{50CA467A-8615-4D57-B2BD-123B035CC6FA}"/>
              </a:ext>
            </a:extLst>
          </p:cNvPr>
          <p:cNvSpPr txBox="1"/>
          <p:nvPr/>
        </p:nvSpPr>
        <p:spPr>
          <a:xfrm>
            <a:off x="304800" y="1147207"/>
            <a:ext cx="3505200" cy="5262979"/>
          </a:xfrm>
          <a:prstGeom prst="rect">
            <a:avLst/>
          </a:prstGeom>
          <a:noFill/>
        </p:spPr>
        <p:txBody>
          <a:bodyPr wrap="square" rtlCol="0">
            <a:spAutoFit/>
          </a:bodyPr>
          <a:lstStyle/>
          <a:p>
            <a:r>
              <a:rPr lang="en-US" sz="2400" dirty="0"/>
              <a:t>Because the Babylonians used wet clay tablets to write on, many thousands of them have been preserved for nearly 3000 years</a:t>
            </a:r>
          </a:p>
          <a:p>
            <a:endParaRPr lang="en-US" sz="2400" dirty="0"/>
          </a:p>
          <a:p>
            <a:r>
              <a:rPr lang="en-US" sz="2400" dirty="0"/>
              <a:t>Documents written on papyrus (paper made from plants) or parchment (made from leather) deteriorate much faster so we have a lot fewer of them to study </a:t>
            </a:r>
          </a:p>
        </p:txBody>
      </p:sp>
    </p:spTree>
    <p:extLst>
      <p:ext uri="{BB962C8B-B14F-4D97-AF65-F5344CB8AC3E}">
        <p14:creationId xmlns:p14="http://schemas.microsoft.com/office/powerpoint/2010/main" val="35942824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4FC59CD-2B5C-4397-AE4D-C3852BAED0E4}"/>
              </a:ext>
            </a:extLst>
          </p:cNvPr>
          <p:cNvPicPr>
            <a:picLocks noGrp="1" noChangeAspect="1"/>
          </p:cNvPicPr>
          <p:nvPr>
            <p:ph idx="1"/>
          </p:nvPr>
        </p:nvPicPr>
        <p:blipFill>
          <a:blip r:embed="rId3"/>
          <a:stretch>
            <a:fillRect/>
          </a:stretch>
        </p:blipFill>
        <p:spPr>
          <a:xfrm>
            <a:off x="2362200" y="304800"/>
            <a:ext cx="4572000" cy="1578911"/>
          </a:xfrm>
        </p:spPr>
      </p:pic>
      <p:sp>
        <p:nvSpPr>
          <p:cNvPr id="6" name="Content Placeholder 2">
            <a:extLst>
              <a:ext uri="{FF2B5EF4-FFF2-40B4-BE49-F238E27FC236}">
                <a16:creationId xmlns:a16="http://schemas.microsoft.com/office/drawing/2014/main" id="{F2D86AD0-CF7A-4506-BFFA-515AA191406D}"/>
              </a:ext>
            </a:extLst>
          </p:cNvPr>
          <p:cNvSpPr txBox="1">
            <a:spLocks/>
          </p:cNvSpPr>
          <p:nvPr/>
        </p:nvSpPr>
        <p:spPr>
          <a:xfrm>
            <a:off x="685800" y="2027237"/>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00" b="0" i="0" u="none" strike="noStrike" baseline="0" dirty="0">
                <a:latin typeface="Code"/>
              </a:rPr>
              <a:t>It was not the sun which first furnished early man with the length of the year. Other natural phenomena much more intimately within his circle of observation must first have revealed to him the beginning of another annual cycle</a:t>
            </a:r>
          </a:p>
          <a:p>
            <a:r>
              <a:rPr lang="en-US" sz="2600" b="0" i="0" u="none" strike="noStrike" baseline="0" dirty="0">
                <a:latin typeface="Code"/>
              </a:rPr>
              <a:t>The "heliacal" rising of Sirius is a noticeable and sharply defined event. In Egypt this heliacal rising occurs very near the time of the beginning of the Nile floods around July 19</a:t>
            </a:r>
            <a:r>
              <a:rPr lang="en-US" sz="3200" b="0" i="0" u="none" strike="noStrike" baseline="0" dirty="0">
                <a:latin typeface="Code"/>
              </a:rPr>
              <a:t> </a:t>
            </a:r>
          </a:p>
          <a:p>
            <a:pPr marL="457200" lvl="1" indent="0">
              <a:buFont typeface="Arial" pitchFamily="34" charset="0"/>
              <a:buNone/>
            </a:pPr>
            <a:endParaRPr lang="en-US" dirty="0"/>
          </a:p>
          <a:p>
            <a:pPr marL="0" indent="0">
              <a:buFont typeface="Arial" pitchFamily="34" charset="0"/>
              <a:buNone/>
            </a:pPr>
            <a:endParaRPr lang="en-US" dirty="0"/>
          </a:p>
          <a:p>
            <a:endParaRPr lang="en-US" dirty="0"/>
          </a:p>
        </p:txBody>
      </p:sp>
    </p:spTree>
    <p:extLst>
      <p:ext uri="{BB962C8B-B14F-4D97-AF65-F5344CB8AC3E}">
        <p14:creationId xmlns:p14="http://schemas.microsoft.com/office/powerpoint/2010/main" val="19144561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stretch>
            <a:fillRect/>
          </a:stretch>
        </p:blipFill>
        <p:spPr>
          <a:xfrm>
            <a:off x="5096446" y="4962400"/>
            <a:ext cx="3724275" cy="1916677"/>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405" y="1270153"/>
            <a:ext cx="3155415" cy="2250827"/>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369" y="3654060"/>
            <a:ext cx="3155415" cy="1954356"/>
          </a:xfrm>
          <a:prstGeom prst="rect">
            <a:avLst/>
          </a:prstGeom>
        </p:spPr>
      </p:pic>
      <p:sp>
        <p:nvSpPr>
          <p:cNvPr id="4" name="Rectangle 3"/>
          <p:cNvSpPr/>
          <p:nvPr/>
        </p:nvSpPr>
        <p:spPr>
          <a:xfrm>
            <a:off x="609600" y="158438"/>
            <a:ext cx="7620000" cy="1111715"/>
          </a:xfrm>
          <a:prstGeom prst="rect">
            <a:avLst/>
          </a:prstGeom>
        </p:spPr>
        <p:txBody>
          <a:bodyPr wrap="squar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err="1">
                <a:latin typeface="+mj-lt"/>
                <a:ea typeface="+mj-ea"/>
                <a:cs typeface="+mj-cs"/>
                <a:sym typeface="UC Berkeley OS Sign"/>
              </a:rPr>
              <a:t>Archeo</a:t>
            </a:r>
            <a:r>
              <a:rPr lang="en-US" sz="3600" b="1" dirty="0">
                <a:latin typeface="+mj-lt"/>
                <a:ea typeface="+mj-ea"/>
                <a:cs typeface="+mj-cs"/>
                <a:sym typeface="UC Berkeley OS Sign"/>
              </a:rPr>
              <a:t>-astronomy in Ancient Egypt</a:t>
            </a:r>
          </a:p>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latin typeface="+mj-lt"/>
                <a:ea typeface="+mj-ea"/>
                <a:cs typeface="+mj-cs"/>
                <a:sym typeface="UC Berkeley OS Sign"/>
              </a:rPr>
              <a:t>(about 4500 years ago)</a:t>
            </a:r>
            <a:endParaRPr lang="en-US" sz="3600" b="1" dirty="0">
              <a:latin typeface="+mj-lt"/>
              <a:ea typeface="+mj-ea"/>
              <a:cs typeface="+mj-cs"/>
            </a:endParaRPr>
          </a:p>
        </p:txBody>
      </p:sp>
      <p:sp>
        <p:nvSpPr>
          <p:cNvPr id="5" name="Rectangle 2"/>
          <p:cNvSpPr txBox="1">
            <a:spLocks noChangeArrowheads="1"/>
          </p:cNvSpPr>
          <p:nvPr/>
        </p:nvSpPr>
        <p:spPr>
          <a:xfrm>
            <a:off x="3200400" y="1403233"/>
            <a:ext cx="5791200" cy="4453940"/>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indent="-160729">
              <a:lnSpc>
                <a:spcPct val="11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700" dirty="0"/>
              <a:t>The pyramids of Giza in Egypt, the Great Sphinx that stands between them, and an observation terrace are aligned according to two events of critical religious and economic importance:</a:t>
            </a:r>
          </a:p>
          <a:p>
            <a:pPr lvl="1" indent="-160729">
              <a:lnSpc>
                <a:spcPct val="11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200" dirty="0"/>
              <a:t>Sunset on the summer solstice</a:t>
            </a:r>
          </a:p>
          <a:p>
            <a:pPr lvl="1" indent="-160729">
              <a:lnSpc>
                <a:spcPct val="112000"/>
              </a:lnSpc>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200" dirty="0"/>
              <a:t>The onset of the Nile floods</a:t>
            </a:r>
          </a:p>
        </p:txBody>
      </p:sp>
      <p:sp>
        <p:nvSpPr>
          <p:cNvPr id="6" name="TextBox 5"/>
          <p:cNvSpPr txBox="1"/>
          <p:nvPr/>
        </p:nvSpPr>
        <p:spPr>
          <a:xfrm>
            <a:off x="152400" y="5741496"/>
            <a:ext cx="5181600" cy="830997"/>
          </a:xfrm>
          <a:prstGeom prst="rect">
            <a:avLst/>
          </a:prstGeom>
          <a:noFill/>
        </p:spPr>
        <p:txBody>
          <a:bodyPr wrap="square" rtlCol="0">
            <a:spAutoFit/>
          </a:bodyPr>
          <a:lstStyle/>
          <a:p>
            <a:r>
              <a:rPr lang="en-US" sz="2400" b="1" dirty="0"/>
              <a:t>The hieroglyph symbol AKHET means both “horizon” and “flood season”</a:t>
            </a:r>
          </a:p>
        </p:txBody>
      </p:sp>
    </p:spTree>
    <p:extLst>
      <p:ext uri="{BB962C8B-B14F-4D97-AF65-F5344CB8AC3E}">
        <p14:creationId xmlns:p14="http://schemas.microsoft.com/office/powerpoint/2010/main" val="1575063015"/>
      </p:ext>
    </p:extLst>
  </p:cSld>
  <p:clrMapOvr>
    <a:masterClrMapping/>
  </p:clrMapOvr>
  <mc:AlternateContent xmlns:mc="http://schemas.openxmlformats.org/markup-compatibility/2006" xmlns:p14="http://schemas.microsoft.com/office/powerpoint/2010/main">
    <mc:Choice Requires="p14">
      <p:transition spd="slow" p14:dur="2000" advTm="45251"/>
    </mc:Choice>
    <mc:Fallback xmlns="">
      <p:transition spd="slow" advTm="4525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
          <p:cNvSpPr>
            <a:spLocks noGrp="1" noChangeArrowheads="1"/>
          </p:cNvSpPr>
          <p:nvPr>
            <p:ph type="title"/>
          </p:nvPr>
        </p:nvSpPr>
        <p:spPr>
          <a:xfrm>
            <a:off x="914400" y="228600"/>
            <a:ext cx="3505200" cy="1190997"/>
          </a:xfrm>
        </p:spPr>
        <p:txBody>
          <a:bodyPr>
            <a:normAutofit fontScale="90000"/>
          </a:bodyPr>
          <a:lstStyle/>
          <a:p>
            <a:pPr eaLnBrk="1" hangingPunct="1">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altLang="en-US" sz="4000" b="1" kern="1200" dirty="0">
                <a:latin typeface="+mj-lt"/>
                <a:sym typeface="UC Berkeley OS Sign"/>
              </a:rPr>
              <a:t>An Organized Closet</a:t>
            </a:r>
          </a:p>
        </p:txBody>
      </p:sp>
      <p:sp>
        <p:nvSpPr>
          <p:cNvPr id="99331" name="Text Box 6"/>
          <p:cNvSpPr txBox="1">
            <a:spLocks noChangeArrowheads="1"/>
          </p:cNvSpPr>
          <p:nvPr/>
        </p:nvSpPr>
        <p:spPr bwMode="auto">
          <a:xfrm>
            <a:off x="8772303" y="6594574"/>
            <a:ext cx="87064"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fontAlgn="base">
              <a:spcBef>
                <a:spcPct val="0"/>
              </a:spcBef>
              <a:spcAft>
                <a:spcPct val="0"/>
              </a:spcAft>
            </a:pPr>
            <a:fld id="{90F5471A-488A-4F27-BCB6-A9C573AB2D13}" type="slidenum">
              <a:rPr lang="en-US" altLang="en-US" sz="1477">
                <a:solidFill>
                  <a:srgbClr val="002955"/>
                </a:solidFill>
                <a:latin typeface="UC Berkeley OS Sign"/>
                <a:ea typeface="MS PGothic" panose="020B0600070205080204" pitchFamily="34" charset="-128"/>
                <a:sym typeface="UC Berkeley OS Sign"/>
              </a:rPr>
              <a:pPr algn="ctr" fontAlgn="base">
                <a:spcBef>
                  <a:spcPct val="0"/>
                </a:spcBef>
                <a:spcAft>
                  <a:spcPct val="0"/>
                </a:spcAft>
              </a:pPr>
              <a:t>6</a:t>
            </a:fld>
            <a:endParaRPr lang="en-US" altLang="en-US" sz="1477" dirty="0">
              <a:solidFill>
                <a:srgbClr val="002955"/>
              </a:solidFill>
              <a:latin typeface="UC Berkeley OS Sign"/>
              <a:ea typeface="MS PGothic" panose="020B0600070205080204" pitchFamily="34" charset="-128"/>
              <a:sym typeface="UC Berkeley OS Sign"/>
            </a:endParaRPr>
          </a:p>
        </p:txBody>
      </p:sp>
      <p:pic>
        <p:nvPicPr>
          <p:cNvPr id="99332" name="Content Placeholder 8" descr="3766541080_2763a33f3a_o.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1600199"/>
            <a:ext cx="5268792" cy="4981187"/>
          </a:xfrm>
        </p:spPr>
      </p:pic>
      <p:pic>
        <p:nvPicPr>
          <p:cNvPr id="2" name="Picture 1"/>
          <p:cNvPicPr>
            <a:picLocks noChangeAspect="1"/>
          </p:cNvPicPr>
          <p:nvPr/>
        </p:nvPicPr>
        <p:blipFill>
          <a:blip r:embed="rId4"/>
          <a:stretch>
            <a:fillRect/>
          </a:stretch>
        </p:blipFill>
        <p:spPr>
          <a:xfrm>
            <a:off x="5642828" y="76200"/>
            <a:ext cx="3141353" cy="3991537"/>
          </a:xfrm>
          <a:prstGeom prst="rect">
            <a:avLst/>
          </a:prstGeom>
        </p:spPr>
      </p:pic>
      <p:pic>
        <p:nvPicPr>
          <p:cNvPr id="3" name="Picture 2"/>
          <p:cNvPicPr>
            <a:picLocks noChangeAspect="1"/>
          </p:cNvPicPr>
          <p:nvPr/>
        </p:nvPicPr>
        <p:blipFill>
          <a:blip r:embed="rId5"/>
          <a:stretch>
            <a:fillRect/>
          </a:stretch>
        </p:blipFill>
        <p:spPr>
          <a:xfrm>
            <a:off x="5642828" y="3819099"/>
            <a:ext cx="2989141" cy="2762287"/>
          </a:xfrm>
          <a:prstGeom prst="rect">
            <a:avLst/>
          </a:prstGeom>
        </p:spPr>
      </p:pic>
    </p:spTree>
    <p:extLst>
      <p:ext uri="{BB962C8B-B14F-4D97-AF65-F5344CB8AC3E}">
        <p14:creationId xmlns:p14="http://schemas.microsoft.com/office/powerpoint/2010/main" val="395597166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0433EC-022A-4359-99E8-62C1C78005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846138"/>
            <a:ext cx="2286000" cy="2286000"/>
          </a:xfrm>
          <a:prstGeom prst="rect">
            <a:avLst/>
          </a:prstGeom>
        </p:spPr>
      </p:pic>
      <p:sp>
        <p:nvSpPr>
          <p:cNvPr id="2" name="Title 1">
            <a:extLst>
              <a:ext uri="{FF2B5EF4-FFF2-40B4-BE49-F238E27FC236}">
                <a16:creationId xmlns:a16="http://schemas.microsoft.com/office/drawing/2014/main" id="{FC4421FB-DAA3-4C29-B58E-BE46CAA22CEB}"/>
              </a:ext>
            </a:extLst>
          </p:cNvPr>
          <p:cNvSpPr>
            <a:spLocks noGrp="1"/>
          </p:cNvSpPr>
          <p:nvPr>
            <p:ph type="title"/>
          </p:nvPr>
        </p:nvSpPr>
        <p:spPr/>
        <p:txBody>
          <a:bodyPr>
            <a:normAutofit fontScale="90000"/>
          </a:bodyPr>
          <a:lstStyle/>
          <a:p>
            <a:r>
              <a:rPr lang="en-US" b="1" dirty="0"/>
              <a:t>Astronomical Data Science </a:t>
            </a:r>
            <a:br>
              <a:rPr lang="en-US" b="1" dirty="0"/>
            </a:br>
            <a:r>
              <a:rPr lang="en-US" b="1" dirty="0"/>
              <a:t>with Alex Boxer</a:t>
            </a:r>
          </a:p>
        </p:txBody>
      </p:sp>
      <p:sp>
        <p:nvSpPr>
          <p:cNvPr id="3" name="Content Placeholder 2">
            <a:extLst>
              <a:ext uri="{FF2B5EF4-FFF2-40B4-BE49-F238E27FC236}">
                <a16:creationId xmlns:a16="http://schemas.microsoft.com/office/drawing/2014/main" id="{1A2BDD2B-C533-471E-98EB-1EBF08D3DFC8}"/>
              </a:ext>
            </a:extLst>
          </p:cNvPr>
          <p:cNvSpPr txBox="1">
            <a:spLocks/>
          </p:cNvSpPr>
          <p:nvPr/>
        </p:nvSpPr>
        <p:spPr>
          <a:xfrm>
            <a:off x="304800" y="2057399"/>
            <a:ext cx="6324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Studied classics, history of science, and physics</a:t>
            </a:r>
          </a:p>
          <a:p>
            <a:r>
              <a:rPr lang="en-US" dirty="0"/>
              <a:t>Has worked as a data scientist in numerous domains</a:t>
            </a:r>
          </a:p>
          <a:p>
            <a:r>
              <a:rPr lang="en-US" dirty="0"/>
              <a:t>Author of an amazing book on the co-evolution of astrology, astronomy, and mathematics</a:t>
            </a:r>
          </a:p>
        </p:txBody>
      </p:sp>
      <p:pic>
        <p:nvPicPr>
          <p:cNvPr id="7" name="Picture 6" descr="Text&#10;&#10;Description automatically generated">
            <a:extLst>
              <a:ext uri="{FF2B5EF4-FFF2-40B4-BE49-F238E27FC236}">
                <a16:creationId xmlns:a16="http://schemas.microsoft.com/office/drawing/2014/main" id="{240C1354-DCD8-4E04-A211-759A82E892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3319244"/>
            <a:ext cx="2181225" cy="3295650"/>
          </a:xfrm>
          <a:prstGeom prst="rect">
            <a:avLst/>
          </a:prstGeom>
        </p:spPr>
      </p:pic>
    </p:spTree>
    <p:extLst>
      <p:ext uri="{BB962C8B-B14F-4D97-AF65-F5344CB8AC3E}">
        <p14:creationId xmlns:p14="http://schemas.microsoft.com/office/powerpoint/2010/main" val="31019147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9F345-1A07-4C06-B751-C0EFEF9F95CC}"/>
              </a:ext>
            </a:extLst>
          </p:cNvPr>
          <p:cNvSpPr>
            <a:spLocks noGrp="1"/>
          </p:cNvSpPr>
          <p:nvPr>
            <p:ph type="title"/>
          </p:nvPr>
        </p:nvSpPr>
        <p:spPr>
          <a:xfrm>
            <a:off x="457200" y="0"/>
            <a:ext cx="8229600" cy="1143000"/>
          </a:xfrm>
        </p:spPr>
        <p:txBody>
          <a:bodyPr/>
          <a:lstStyle/>
          <a:p>
            <a:r>
              <a:rPr lang="en-US" b="1" dirty="0"/>
              <a:t>Astronomy {and, or, vs.} Astrology</a:t>
            </a:r>
          </a:p>
        </p:txBody>
      </p:sp>
      <p:sp>
        <p:nvSpPr>
          <p:cNvPr id="3" name="Content Placeholder 2">
            <a:extLst>
              <a:ext uri="{FF2B5EF4-FFF2-40B4-BE49-F238E27FC236}">
                <a16:creationId xmlns:a16="http://schemas.microsoft.com/office/drawing/2014/main" id="{B61EA4B9-A899-428D-A5BB-DBF8966EFBA3}"/>
              </a:ext>
            </a:extLst>
          </p:cNvPr>
          <p:cNvSpPr>
            <a:spLocks noGrp="1"/>
          </p:cNvSpPr>
          <p:nvPr>
            <p:ph idx="1"/>
          </p:nvPr>
        </p:nvSpPr>
        <p:spPr>
          <a:xfrm>
            <a:off x="228600" y="990600"/>
            <a:ext cx="8763000" cy="4525963"/>
          </a:xfrm>
        </p:spPr>
        <p:txBody>
          <a:bodyPr>
            <a:noAutofit/>
          </a:bodyPr>
          <a:lstStyle/>
          <a:p>
            <a:r>
              <a:rPr lang="en-US" sz="2800" dirty="0"/>
              <a:t>Today astronomy is seen as a serious science and astrology as non-serious entertainment</a:t>
            </a:r>
          </a:p>
          <a:p>
            <a:r>
              <a:rPr lang="en-US" sz="2800" dirty="0"/>
              <a:t>But for thousands of years there was little practical difference between them</a:t>
            </a:r>
          </a:p>
          <a:p>
            <a:r>
              <a:rPr lang="en-US" sz="2800" dirty="0"/>
              <a:t>Astrologers were the first data scientists, who carefully analyzed astronomical observations to find the patterns in them and then tried to use these patterns to predict events </a:t>
            </a:r>
          </a:p>
          <a:p>
            <a:r>
              <a:rPr lang="en-US" sz="2800" dirty="0"/>
              <a:t>Every notable astronomer was also an astrologer, partly because it helped them gain support for their work </a:t>
            </a:r>
          </a:p>
          <a:p>
            <a:r>
              <a:rPr lang="en-US" sz="2800" dirty="0"/>
              <a:t>Along the way they invented algebra, trigonometry, and geometry</a:t>
            </a:r>
          </a:p>
        </p:txBody>
      </p:sp>
    </p:spTree>
    <p:extLst>
      <p:ext uri="{BB962C8B-B14F-4D97-AF65-F5344CB8AC3E}">
        <p14:creationId xmlns:p14="http://schemas.microsoft.com/office/powerpoint/2010/main" val="17795071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0F5A0-0A04-4C52-A8F0-65FE3EAB02C8}"/>
              </a:ext>
            </a:extLst>
          </p:cNvPr>
          <p:cNvSpPr>
            <a:spLocks noGrp="1"/>
          </p:cNvSpPr>
          <p:nvPr>
            <p:ph type="title"/>
          </p:nvPr>
        </p:nvSpPr>
        <p:spPr>
          <a:xfrm>
            <a:off x="628649" y="291090"/>
            <a:ext cx="7886699" cy="932688"/>
          </a:xfrm>
        </p:spPr>
        <p:txBody>
          <a:bodyPr vert="horz" lIns="91440" tIns="45720" rIns="91440" bIns="45720" rtlCol="0" anchor="b">
            <a:normAutofit/>
          </a:bodyPr>
          <a:lstStyle/>
          <a:p>
            <a:pPr>
              <a:lnSpc>
                <a:spcPct val="90000"/>
              </a:lnSpc>
            </a:pPr>
            <a:r>
              <a:rPr lang="en-US" sz="4700" kern="1200" dirty="0">
                <a:solidFill>
                  <a:schemeClr val="tx1"/>
                </a:solidFill>
                <a:latin typeface="+mj-lt"/>
                <a:ea typeface="+mj-ea"/>
                <a:cs typeface="+mj-cs"/>
              </a:rPr>
              <a:t>The Egyptian 10-Day Week</a:t>
            </a:r>
          </a:p>
        </p:txBody>
      </p:sp>
      <p:sp>
        <p:nvSpPr>
          <p:cNvPr id="4" name="Text Placeholder 3">
            <a:extLst>
              <a:ext uri="{FF2B5EF4-FFF2-40B4-BE49-F238E27FC236}">
                <a16:creationId xmlns:a16="http://schemas.microsoft.com/office/drawing/2014/main" id="{854D1E98-70A0-4432-97EB-B527D3FDF444}"/>
              </a:ext>
            </a:extLst>
          </p:cNvPr>
          <p:cNvSpPr>
            <a:spLocks noGrp="1"/>
          </p:cNvSpPr>
          <p:nvPr>
            <p:ph type="body" sz="half" idx="2"/>
          </p:nvPr>
        </p:nvSpPr>
        <p:spPr>
          <a:xfrm>
            <a:off x="628649" y="1335726"/>
            <a:ext cx="7886699" cy="420624"/>
          </a:xfrm>
        </p:spPr>
        <p:txBody>
          <a:bodyPr vert="horz" lIns="91440" tIns="45720" rIns="91440" bIns="45720" rtlCol="0">
            <a:normAutofit/>
          </a:bodyPr>
          <a:lstStyle/>
          <a:p>
            <a:pPr>
              <a:lnSpc>
                <a:spcPct val="90000"/>
              </a:lnSpc>
              <a:spcBef>
                <a:spcPts val="1000"/>
              </a:spcBef>
            </a:pPr>
            <a:r>
              <a:rPr lang="en-US" sz="2400" kern="1200" dirty="0">
                <a:solidFill>
                  <a:schemeClr val="tx1"/>
                </a:solidFill>
                <a:latin typeface="+mn-lt"/>
                <a:ea typeface="+mn-ea"/>
                <a:cs typeface="+mn-cs"/>
              </a:rPr>
              <a:t>From Boxer, A Scheme of Heaven</a:t>
            </a:r>
          </a:p>
        </p:txBody>
      </p:sp>
      <p:pic>
        <p:nvPicPr>
          <p:cNvPr id="5" name="Picture 4">
            <a:extLst>
              <a:ext uri="{FF2B5EF4-FFF2-40B4-BE49-F238E27FC236}">
                <a16:creationId xmlns:a16="http://schemas.microsoft.com/office/drawing/2014/main" id="{47353E4C-EC6B-42FB-870D-9B34A919BAFD}"/>
              </a:ext>
            </a:extLst>
          </p:cNvPr>
          <p:cNvPicPr>
            <a:picLocks noChangeAspect="1"/>
          </p:cNvPicPr>
          <p:nvPr/>
        </p:nvPicPr>
        <p:blipFill>
          <a:blip r:embed="rId3"/>
          <a:stretch>
            <a:fillRect/>
          </a:stretch>
        </p:blipFill>
        <p:spPr>
          <a:xfrm>
            <a:off x="314324" y="1868298"/>
            <a:ext cx="8515348" cy="2267281"/>
          </a:xfrm>
          <a:prstGeom prst="rect">
            <a:avLst/>
          </a:prstGeom>
        </p:spPr>
      </p:pic>
      <p:sp>
        <p:nvSpPr>
          <p:cNvPr id="8" name="TextBox 7">
            <a:extLst>
              <a:ext uri="{FF2B5EF4-FFF2-40B4-BE49-F238E27FC236}">
                <a16:creationId xmlns:a16="http://schemas.microsoft.com/office/drawing/2014/main" id="{CEB0F22F-A897-4F17-ACF3-2097D7A3344F}"/>
              </a:ext>
            </a:extLst>
          </p:cNvPr>
          <p:cNvSpPr txBox="1"/>
          <p:nvPr/>
        </p:nvSpPr>
        <p:spPr>
          <a:xfrm>
            <a:off x="347904" y="4495800"/>
            <a:ext cx="8515348" cy="1200329"/>
          </a:xfrm>
          <a:prstGeom prst="rect">
            <a:avLst/>
          </a:prstGeom>
          <a:noFill/>
        </p:spPr>
        <p:txBody>
          <a:bodyPr wrap="square">
            <a:spAutoFit/>
          </a:bodyPr>
          <a:lstStyle/>
          <a:p>
            <a:r>
              <a:rPr lang="en-US" sz="2400" b="0" i="0" u="none" strike="noStrike" baseline="0" dirty="0">
                <a:latin typeface="Code"/>
              </a:rPr>
              <a:t>Four thousand years ago, this </a:t>
            </a:r>
            <a:r>
              <a:rPr lang="en-US" sz="2400" dirty="0">
                <a:latin typeface="Code"/>
              </a:rPr>
              <a:t>map  on a coffin </a:t>
            </a:r>
            <a:r>
              <a:rPr lang="en-US" sz="2400" b="0" i="0" u="none" strike="noStrike" baseline="0" dirty="0">
                <a:solidFill>
                  <a:srgbClr val="000001"/>
                </a:solidFill>
                <a:latin typeface="MinionPro-Regular"/>
              </a:rPr>
              <a:t>identifies thirty- six patches of stars, one for each of the thirty- six ten- day weeks of the Egyptian year. (Boxer p 39)</a:t>
            </a:r>
            <a:endParaRPr lang="en-US" sz="2400" b="0" i="0" u="none" strike="noStrike" baseline="0" dirty="0">
              <a:latin typeface="Code"/>
            </a:endParaRPr>
          </a:p>
        </p:txBody>
      </p:sp>
    </p:spTree>
    <p:extLst>
      <p:ext uri="{BB962C8B-B14F-4D97-AF65-F5344CB8AC3E}">
        <p14:creationId xmlns:p14="http://schemas.microsoft.com/office/powerpoint/2010/main" val="13698676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93254E-9E64-4F73-8C72-BFF46DEB1500}"/>
              </a:ext>
            </a:extLst>
          </p:cNvPr>
          <p:cNvSpPr/>
          <p:nvPr/>
        </p:nvSpPr>
        <p:spPr>
          <a:xfrm>
            <a:off x="152400" y="152400"/>
            <a:ext cx="8839200" cy="6553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ED6C8C-B964-417C-9CD9-D7718CC15904}"/>
              </a:ext>
            </a:extLst>
          </p:cNvPr>
          <p:cNvSpPr>
            <a:spLocks noGrp="1"/>
          </p:cNvSpPr>
          <p:nvPr>
            <p:ph type="title"/>
          </p:nvPr>
        </p:nvSpPr>
        <p:spPr>
          <a:xfrm>
            <a:off x="304800" y="152400"/>
            <a:ext cx="8340690" cy="994172"/>
          </a:xfrm>
        </p:spPr>
        <p:txBody>
          <a:bodyPr>
            <a:normAutofit/>
          </a:bodyPr>
          <a:lstStyle/>
          <a:p>
            <a:r>
              <a:rPr lang="en-US" b="1" dirty="0">
                <a:solidFill>
                  <a:srgbClr val="FF0000"/>
                </a:solidFill>
              </a:rPr>
              <a:t>STOP AND THINK </a:t>
            </a:r>
          </a:p>
        </p:txBody>
      </p:sp>
      <p:sp>
        <p:nvSpPr>
          <p:cNvPr id="3" name="Content Placeholder 2">
            <a:extLst>
              <a:ext uri="{FF2B5EF4-FFF2-40B4-BE49-F238E27FC236}">
                <a16:creationId xmlns:a16="http://schemas.microsoft.com/office/drawing/2014/main" id="{2D23F15F-C0EE-4FF8-BFE4-A44D0CDCB8E7}"/>
              </a:ext>
            </a:extLst>
          </p:cNvPr>
          <p:cNvSpPr>
            <a:spLocks noGrp="1"/>
          </p:cNvSpPr>
          <p:nvPr>
            <p:ph idx="1"/>
          </p:nvPr>
        </p:nvSpPr>
        <p:spPr>
          <a:xfrm>
            <a:off x="457200" y="1371600"/>
            <a:ext cx="8340690" cy="5181600"/>
          </a:xfrm>
        </p:spPr>
        <p:txBody>
          <a:bodyPr>
            <a:normAutofit fontScale="92500" lnSpcReduction="20000"/>
          </a:bodyPr>
          <a:lstStyle/>
          <a:p>
            <a:r>
              <a:rPr lang="en-US" sz="5100"/>
              <a:t>Why </a:t>
            </a:r>
            <a:r>
              <a:rPr lang="en-US" sz="5100" dirty="0"/>
              <a:t>would the ability to predict astronomical events cause rulers / kings or other people in power to support astronomy research? </a:t>
            </a:r>
          </a:p>
          <a:p>
            <a:r>
              <a:rPr lang="en-US" sz="5100" dirty="0"/>
              <a:t>Are astronomical predictions always distinguishable from  astrological ones about people?</a:t>
            </a:r>
          </a:p>
          <a:p>
            <a:pPr lvl="1"/>
            <a:endParaRPr lang="en-US" sz="4700" dirty="0"/>
          </a:p>
          <a:p>
            <a:pPr lvl="1"/>
            <a:endParaRPr lang="en-US" sz="4700" dirty="0"/>
          </a:p>
          <a:p>
            <a:endParaRPr lang="en-US" dirty="0"/>
          </a:p>
        </p:txBody>
      </p:sp>
    </p:spTree>
    <p:extLst>
      <p:ext uri="{BB962C8B-B14F-4D97-AF65-F5344CB8AC3E}">
        <p14:creationId xmlns:p14="http://schemas.microsoft.com/office/powerpoint/2010/main" val="38427957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6671-7232-4866-ACC6-0779ACBD0CCB}"/>
              </a:ext>
            </a:extLst>
          </p:cNvPr>
          <p:cNvSpPr>
            <a:spLocks noGrp="1"/>
          </p:cNvSpPr>
          <p:nvPr>
            <p:ph type="title"/>
          </p:nvPr>
        </p:nvSpPr>
        <p:spPr/>
        <p:txBody>
          <a:bodyPr/>
          <a:lstStyle/>
          <a:p>
            <a:r>
              <a:rPr lang="en-US" b="1" dirty="0"/>
              <a:t>The Founding of Baghdad</a:t>
            </a:r>
          </a:p>
        </p:txBody>
      </p:sp>
      <p:sp>
        <p:nvSpPr>
          <p:cNvPr id="3" name="Content Placeholder 2">
            <a:extLst>
              <a:ext uri="{FF2B5EF4-FFF2-40B4-BE49-F238E27FC236}">
                <a16:creationId xmlns:a16="http://schemas.microsoft.com/office/drawing/2014/main" id="{DFDCB971-EFA7-4B94-B33F-91A5BA1D9CBF}"/>
              </a:ext>
            </a:extLst>
          </p:cNvPr>
          <p:cNvSpPr>
            <a:spLocks noGrp="1"/>
          </p:cNvSpPr>
          <p:nvPr>
            <p:ph idx="1"/>
          </p:nvPr>
        </p:nvSpPr>
        <p:spPr/>
        <p:txBody>
          <a:bodyPr/>
          <a:lstStyle/>
          <a:p>
            <a:r>
              <a:rPr lang="en-US" dirty="0"/>
              <a:t>Baghdad was founded on July  30, 762 as the capital of the Arab and Islamic world</a:t>
            </a:r>
          </a:p>
          <a:p>
            <a:r>
              <a:rPr lang="en-US" dirty="0"/>
              <a:t>Its design and founding date were based on astrological recommendations by the astronomer/mathematician </a:t>
            </a:r>
            <a:r>
              <a:rPr lang="en-US" sz="3200" b="0" i="0" u="none" strike="noStrike" baseline="0" dirty="0">
                <a:solidFill>
                  <a:srgbClr val="000001"/>
                </a:solidFill>
                <a:latin typeface="MinionPro-Regular"/>
              </a:rPr>
              <a:t>al- Khwarizmi</a:t>
            </a:r>
          </a:p>
          <a:p>
            <a:pPr lvl="1"/>
            <a:r>
              <a:rPr lang="en-US" dirty="0">
                <a:solidFill>
                  <a:srgbClr val="000001"/>
                </a:solidFill>
                <a:latin typeface="MinionPro-Regular"/>
              </a:rPr>
              <a:t>Whose Latin name was </a:t>
            </a:r>
            <a:r>
              <a:rPr lang="en-US" dirty="0" err="1">
                <a:solidFill>
                  <a:srgbClr val="000001"/>
                </a:solidFill>
                <a:latin typeface="MinionPro-Regular"/>
              </a:rPr>
              <a:t>Algorithmi</a:t>
            </a:r>
            <a:endParaRPr lang="en-US" dirty="0">
              <a:solidFill>
                <a:srgbClr val="000001"/>
              </a:solidFill>
              <a:latin typeface="MinionPro-Regular"/>
            </a:endParaRPr>
          </a:p>
          <a:p>
            <a:pPr lvl="1"/>
            <a:r>
              <a:rPr lang="en-US" dirty="0">
                <a:solidFill>
                  <a:srgbClr val="000001"/>
                </a:solidFill>
                <a:latin typeface="MinionPro-Regular"/>
              </a:rPr>
              <a:t>His book Kitab al-Jabr </a:t>
            </a:r>
            <a:r>
              <a:rPr lang="en-US" dirty="0" err="1">
                <a:solidFill>
                  <a:srgbClr val="000001"/>
                </a:solidFill>
                <a:latin typeface="MinionPro-Regular"/>
              </a:rPr>
              <a:t>wa</a:t>
            </a:r>
            <a:r>
              <a:rPr lang="en-US" dirty="0">
                <a:solidFill>
                  <a:srgbClr val="000001"/>
                </a:solidFill>
                <a:latin typeface="MinionPro-Regular"/>
              </a:rPr>
              <a:t>-l- </a:t>
            </a:r>
            <a:r>
              <a:rPr lang="en-US" dirty="0" err="1">
                <a:solidFill>
                  <a:srgbClr val="000001"/>
                </a:solidFill>
                <a:latin typeface="MinionPro-Regular"/>
              </a:rPr>
              <a:t>Muqabala</a:t>
            </a:r>
            <a:r>
              <a:rPr lang="en-US" dirty="0">
                <a:solidFill>
                  <a:srgbClr val="000001"/>
                </a:solidFill>
                <a:latin typeface="MinionPro-Regular"/>
              </a:rPr>
              <a:t> (“Book of Rectifying and Balancing”) gives us the word “Algebra”</a:t>
            </a:r>
          </a:p>
        </p:txBody>
      </p:sp>
    </p:spTree>
    <p:extLst>
      <p:ext uri="{BB962C8B-B14F-4D97-AF65-F5344CB8AC3E}">
        <p14:creationId xmlns:p14="http://schemas.microsoft.com/office/powerpoint/2010/main" val="40702170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97AEACC-3FD4-4E7C-A8D7-F73780DF6190}"/>
              </a:ext>
            </a:extLst>
          </p:cNvPr>
          <p:cNvSpPr txBox="1"/>
          <p:nvPr/>
        </p:nvSpPr>
        <p:spPr>
          <a:xfrm>
            <a:off x="6172200" y="415349"/>
            <a:ext cx="2838450" cy="3046988"/>
          </a:xfrm>
          <a:prstGeom prst="rect">
            <a:avLst/>
          </a:prstGeom>
          <a:noFill/>
        </p:spPr>
        <p:txBody>
          <a:bodyPr wrap="square" rtlCol="0">
            <a:spAutoFit/>
          </a:bodyPr>
          <a:lstStyle/>
          <a:p>
            <a:r>
              <a:rPr lang="en-US" sz="2400" b="1" dirty="0"/>
              <a:t>Interactive Astrolabe (a mathematical map of the cosmos) – for Baghdad at 2pm on July 30, 762</a:t>
            </a:r>
          </a:p>
          <a:p>
            <a:endParaRPr lang="en-US" sz="2400" b="1" dirty="0"/>
          </a:p>
          <a:p>
            <a:r>
              <a:rPr lang="en-US" sz="2400" b="1" dirty="0"/>
              <a:t>From ALEXBOXER.COM</a:t>
            </a:r>
          </a:p>
        </p:txBody>
      </p:sp>
      <p:pic>
        <p:nvPicPr>
          <p:cNvPr id="4" name="Picture 3">
            <a:extLst>
              <a:ext uri="{FF2B5EF4-FFF2-40B4-BE49-F238E27FC236}">
                <a16:creationId xmlns:a16="http://schemas.microsoft.com/office/drawing/2014/main" id="{2A93BB55-EEE8-4030-83E6-C1DA9FA4EB11}"/>
              </a:ext>
            </a:extLst>
          </p:cNvPr>
          <p:cNvPicPr>
            <a:picLocks noChangeAspect="1"/>
          </p:cNvPicPr>
          <p:nvPr/>
        </p:nvPicPr>
        <p:blipFill>
          <a:blip r:embed="rId3"/>
          <a:stretch>
            <a:fillRect/>
          </a:stretch>
        </p:blipFill>
        <p:spPr>
          <a:xfrm>
            <a:off x="201310" y="425509"/>
            <a:ext cx="5818490" cy="5725061"/>
          </a:xfrm>
          <a:prstGeom prst="rect">
            <a:avLst/>
          </a:prstGeom>
        </p:spPr>
      </p:pic>
      <p:sp>
        <p:nvSpPr>
          <p:cNvPr id="9" name="TextBox 8">
            <a:extLst>
              <a:ext uri="{FF2B5EF4-FFF2-40B4-BE49-F238E27FC236}">
                <a16:creationId xmlns:a16="http://schemas.microsoft.com/office/drawing/2014/main" id="{395F3535-F494-4C36-8343-E3D515A69846}"/>
              </a:ext>
            </a:extLst>
          </p:cNvPr>
          <p:cNvSpPr txBox="1"/>
          <p:nvPr/>
        </p:nvSpPr>
        <p:spPr>
          <a:xfrm>
            <a:off x="6019800" y="3873818"/>
            <a:ext cx="2838450" cy="2246769"/>
          </a:xfrm>
          <a:prstGeom prst="rect">
            <a:avLst/>
          </a:prstGeom>
          <a:noFill/>
        </p:spPr>
        <p:txBody>
          <a:bodyPr wrap="square">
            <a:spAutoFit/>
          </a:bodyPr>
          <a:lstStyle/>
          <a:p>
            <a:pPr algn="l"/>
            <a:r>
              <a:rPr lang="en-US" sz="2000" b="0" i="0" u="none" strike="noStrike" baseline="0" dirty="0">
                <a:solidFill>
                  <a:srgbClr val="000001"/>
                </a:solidFill>
                <a:latin typeface="MinionPro-Regular"/>
              </a:rPr>
              <a:t>At this precise “founding ceremony” Jupiter, the planet of kingdoms and dynasties, was rising in the east, while Mars, the planet of war, was setting in the west</a:t>
            </a:r>
            <a:endParaRPr lang="en-US" sz="2000" dirty="0"/>
          </a:p>
        </p:txBody>
      </p:sp>
    </p:spTree>
    <p:extLst>
      <p:ext uri="{BB962C8B-B14F-4D97-AF65-F5344CB8AC3E}">
        <p14:creationId xmlns:p14="http://schemas.microsoft.com/office/powerpoint/2010/main" val="24012725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E62693-702C-48B7-80F6-3B690BA8384B}"/>
              </a:ext>
            </a:extLst>
          </p:cNvPr>
          <p:cNvPicPr>
            <a:picLocks noChangeAspect="1"/>
          </p:cNvPicPr>
          <p:nvPr/>
        </p:nvPicPr>
        <p:blipFill>
          <a:blip r:embed="rId3"/>
          <a:stretch>
            <a:fillRect/>
          </a:stretch>
        </p:blipFill>
        <p:spPr>
          <a:xfrm>
            <a:off x="-76200" y="563624"/>
            <a:ext cx="6176963" cy="5730752"/>
          </a:xfrm>
          <a:prstGeom prst="rect">
            <a:avLst/>
          </a:prstGeom>
        </p:spPr>
      </p:pic>
      <p:pic>
        <p:nvPicPr>
          <p:cNvPr id="5" name="Picture 4">
            <a:extLst>
              <a:ext uri="{FF2B5EF4-FFF2-40B4-BE49-F238E27FC236}">
                <a16:creationId xmlns:a16="http://schemas.microsoft.com/office/drawing/2014/main" id="{34FF3579-7947-49A8-9362-524CD57FA5D3}"/>
              </a:ext>
            </a:extLst>
          </p:cNvPr>
          <p:cNvPicPr>
            <a:picLocks noChangeAspect="1"/>
          </p:cNvPicPr>
          <p:nvPr/>
        </p:nvPicPr>
        <p:blipFill>
          <a:blip r:embed="rId4"/>
          <a:stretch>
            <a:fillRect/>
          </a:stretch>
        </p:blipFill>
        <p:spPr>
          <a:xfrm>
            <a:off x="6019800" y="4267200"/>
            <a:ext cx="2914650" cy="2505075"/>
          </a:xfrm>
          <a:prstGeom prst="rect">
            <a:avLst/>
          </a:prstGeom>
        </p:spPr>
      </p:pic>
      <p:sp>
        <p:nvSpPr>
          <p:cNvPr id="8" name="TextBox 7">
            <a:extLst>
              <a:ext uri="{FF2B5EF4-FFF2-40B4-BE49-F238E27FC236}">
                <a16:creationId xmlns:a16="http://schemas.microsoft.com/office/drawing/2014/main" id="{097AEACC-3FD4-4E7C-A8D7-F73780DF6190}"/>
              </a:ext>
            </a:extLst>
          </p:cNvPr>
          <p:cNvSpPr txBox="1"/>
          <p:nvPr/>
        </p:nvSpPr>
        <p:spPr>
          <a:xfrm>
            <a:off x="6262688" y="447139"/>
            <a:ext cx="2838450" cy="3416320"/>
          </a:xfrm>
          <a:prstGeom prst="rect">
            <a:avLst/>
          </a:prstGeom>
          <a:noFill/>
        </p:spPr>
        <p:txBody>
          <a:bodyPr wrap="square" rtlCol="0">
            <a:spAutoFit/>
          </a:bodyPr>
          <a:lstStyle/>
          <a:p>
            <a:r>
              <a:rPr lang="en-US" sz="2400" b="1" dirty="0"/>
              <a:t>Interactive Astrolabe (a mathematical map of the cosmos) – for Berkeley CA at 12 noon on February 15, 2022</a:t>
            </a:r>
          </a:p>
          <a:p>
            <a:endParaRPr lang="en-US" sz="2400" b="1" dirty="0"/>
          </a:p>
          <a:p>
            <a:r>
              <a:rPr lang="en-US" sz="2400" b="1" dirty="0"/>
              <a:t>From ALEXBOXER.COM</a:t>
            </a:r>
          </a:p>
        </p:txBody>
      </p:sp>
    </p:spTree>
    <p:extLst>
      <p:ext uri="{BB962C8B-B14F-4D97-AF65-F5344CB8AC3E}">
        <p14:creationId xmlns:p14="http://schemas.microsoft.com/office/powerpoint/2010/main" val="2157564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2875F-4F7D-4C13-AB18-7CAC76E2563F}"/>
              </a:ext>
            </a:extLst>
          </p:cNvPr>
          <p:cNvSpPr>
            <a:spLocks noGrp="1"/>
          </p:cNvSpPr>
          <p:nvPr>
            <p:ph type="title"/>
          </p:nvPr>
        </p:nvSpPr>
        <p:spPr>
          <a:xfrm>
            <a:off x="1066800" y="0"/>
            <a:ext cx="6781800" cy="1143000"/>
          </a:xfrm>
        </p:spPr>
        <p:txBody>
          <a:bodyPr>
            <a:normAutofit/>
          </a:bodyPr>
          <a:lstStyle/>
          <a:p>
            <a:r>
              <a:rPr lang="en-US" b="1" dirty="0"/>
              <a:t>The Moon Tonight</a:t>
            </a:r>
          </a:p>
        </p:txBody>
      </p:sp>
      <p:sp>
        <p:nvSpPr>
          <p:cNvPr id="3" name="TextBox 2">
            <a:extLst>
              <a:ext uri="{FF2B5EF4-FFF2-40B4-BE49-F238E27FC236}">
                <a16:creationId xmlns:a16="http://schemas.microsoft.com/office/drawing/2014/main" id="{82B8A549-C197-4A3D-B059-4A9C5958CFA5}"/>
              </a:ext>
            </a:extLst>
          </p:cNvPr>
          <p:cNvSpPr txBox="1"/>
          <p:nvPr/>
        </p:nvSpPr>
        <p:spPr>
          <a:xfrm>
            <a:off x="2176644" y="801377"/>
            <a:ext cx="7255704" cy="369332"/>
          </a:xfrm>
          <a:prstGeom prst="rect">
            <a:avLst/>
          </a:prstGeom>
          <a:noFill/>
        </p:spPr>
        <p:txBody>
          <a:bodyPr wrap="square" rtlCol="0">
            <a:spAutoFit/>
          </a:bodyPr>
          <a:lstStyle/>
          <a:p>
            <a:r>
              <a:rPr lang="en-US" dirty="0"/>
              <a:t>https://www.timeanddate.com/astronomy/night/</a:t>
            </a:r>
          </a:p>
        </p:txBody>
      </p:sp>
      <p:pic>
        <p:nvPicPr>
          <p:cNvPr id="5" name="Picture 4">
            <a:extLst>
              <a:ext uri="{FF2B5EF4-FFF2-40B4-BE49-F238E27FC236}">
                <a16:creationId xmlns:a16="http://schemas.microsoft.com/office/drawing/2014/main" id="{9EB837BA-1099-433F-863C-D60049E7FD04}"/>
              </a:ext>
            </a:extLst>
          </p:cNvPr>
          <p:cNvPicPr>
            <a:picLocks noChangeAspect="1"/>
          </p:cNvPicPr>
          <p:nvPr/>
        </p:nvPicPr>
        <p:blipFill>
          <a:blip r:embed="rId3"/>
          <a:stretch>
            <a:fillRect/>
          </a:stretch>
        </p:blipFill>
        <p:spPr>
          <a:xfrm>
            <a:off x="533400" y="1170709"/>
            <a:ext cx="7977188" cy="5712807"/>
          </a:xfrm>
          <a:prstGeom prst="rect">
            <a:avLst/>
          </a:prstGeom>
        </p:spPr>
      </p:pic>
    </p:spTree>
    <p:extLst>
      <p:ext uri="{BB962C8B-B14F-4D97-AF65-F5344CB8AC3E}">
        <p14:creationId xmlns:p14="http://schemas.microsoft.com/office/powerpoint/2010/main" val="34059566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DD87120-47D8-43FE-9ADF-3392088D51C0}"/>
              </a:ext>
            </a:extLst>
          </p:cNvPr>
          <p:cNvSpPr>
            <a:spLocks noGrp="1"/>
          </p:cNvSpPr>
          <p:nvPr>
            <p:ph type="title"/>
          </p:nvPr>
        </p:nvSpPr>
        <p:spPr>
          <a:xfrm>
            <a:off x="1066800" y="0"/>
            <a:ext cx="6781800" cy="1143000"/>
          </a:xfrm>
        </p:spPr>
        <p:txBody>
          <a:bodyPr>
            <a:normAutofit/>
          </a:bodyPr>
          <a:lstStyle/>
          <a:p>
            <a:r>
              <a:rPr lang="en-US" b="1" dirty="0"/>
              <a:t>Venus Just Before Sunrise</a:t>
            </a:r>
          </a:p>
        </p:txBody>
      </p:sp>
      <p:pic>
        <p:nvPicPr>
          <p:cNvPr id="13" name="Picture 12">
            <a:extLst>
              <a:ext uri="{FF2B5EF4-FFF2-40B4-BE49-F238E27FC236}">
                <a16:creationId xmlns:a16="http://schemas.microsoft.com/office/drawing/2014/main" id="{1FA106B5-9DBB-4202-A429-2F4B0BD2F914}"/>
              </a:ext>
            </a:extLst>
          </p:cNvPr>
          <p:cNvPicPr>
            <a:picLocks noChangeAspect="1"/>
          </p:cNvPicPr>
          <p:nvPr/>
        </p:nvPicPr>
        <p:blipFill>
          <a:blip r:embed="rId3"/>
          <a:stretch>
            <a:fillRect/>
          </a:stretch>
        </p:blipFill>
        <p:spPr>
          <a:xfrm>
            <a:off x="1219200" y="1154906"/>
            <a:ext cx="6324600" cy="5245161"/>
          </a:xfrm>
          <a:prstGeom prst="rect">
            <a:avLst/>
          </a:prstGeom>
        </p:spPr>
      </p:pic>
    </p:spTree>
    <p:extLst>
      <p:ext uri="{BB962C8B-B14F-4D97-AF65-F5344CB8AC3E}">
        <p14:creationId xmlns:p14="http://schemas.microsoft.com/office/powerpoint/2010/main" val="972161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7346F-E863-4EE8-B208-4C1E5BE739B0}"/>
              </a:ext>
            </a:extLst>
          </p:cNvPr>
          <p:cNvSpPr>
            <a:spLocks noGrp="1"/>
          </p:cNvSpPr>
          <p:nvPr>
            <p:ph type="title"/>
          </p:nvPr>
        </p:nvSpPr>
        <p:spPr>
          <a:xfrm>
            <a:off x="0" y="228600"/>
            <a:ext cx="3886200" cy="1143000"/>
          </a:xfrm>
        </p:spPr>
        <p:txBody>
          <a:bodyPr>
            <a:normAutofit fontScale="90000"/>
          </a:bodyPr>
          <a:lstStyle/>
          <a:p>
            <a:r>
              <a:rPr lang="en-US" dirty="0"/>
              <a:t>Is Stonehenge a “False Positive?”</a:t>
            </a:r>
          </a:p>
        </p:txBody>
      </p:sp>
      <p:pic>
        <p:nvPicPr>
          <p:cNvPr id="5" name="Content Placeholder 4" descr="A picture containing text, compass&#10;&#10;Description automatically generated">
            <a:extLst>
              <a:ext uri="{FF2B5EF4-FFF2-40B4-BE49-F238E27FC236}">
                <a16:creationId xmlns:a16="http://schemas.microsoft.com/office/drawing/2014/main" id="{CABFD23F-A2D2-4ECD-8EC5-09FF8320EC2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88708" y="80743"/>
            <a:ext cx="4114800" cy="3809882"/>
          </a:xfrm>
        </p:spPr>
      </p:pic>
      <p:pic>
        <p:nvPicPr>
          <p:cNvPr id="6" name="Picture 5">
            <a:extLst>
              <a:ext uri="{FF2B5EF4-FFF2-40B4-BE49-F238E27FC236}">
                <a16:creationId xmlns:a16="http://schemas.microsoft.com/office/drawing/2014/main" id="{08C7F180-C2E4-4F56-9276-5F799A3DCF5D}"/>
              </a:ext>
            </a:extLst>
          </p:cNvPr>
          <p:cNvPicPr>
            <a:picLocks noChangeAspect="1"/>
          </p:cNvPicPr>
          <p:nvPr/>
        </p:nvPicPr>
        <p:blipFill>
          <a:blip r:embed="rId4"/>
          <a:stretch>
            <a:fillRect/>
          </a:stretch>
        </p:blipFill>
        <p:spPr>
          <a:xfrm>
            <a:off x="4343400" y="4073524"/>
            <a:ext cx="4543425" cy="2505075"/>
          </a:xfrm>
          <a:prstGeom prst="rect">
            <a:avLst/>
          </a:prstGeom>
        </p:spPr>
      </p:pic>
      <p:sp>
        <p:nvSpPr>
          <p:cNvPr id="8" name="TextBox 7">
            <a:extLst>
              <a:ext uri="{FF2B5EF4-FFF2-40B4-BE49-F238E27FC236}">
                <a16:creationId xmlns:a16="http://schemas.microsoft.com/office/drawing/2014/main" id="{84EA3318-CA2A-4C4D-8D5B-606C51E294D6}"/>
              </a:ext>
            </a:extLst>
          </p:cNvPr>
          <p:cNvSpPr txBox="1"/>
          <p:nvPr/>
        </p:nvSpPr>
        <p:spPr>
          <a:xfrm>
            <a:off x="457200" y="1676400"/>
            <a:ext cx="2971800" cy="4154984"/>
          </a:xfrm>
          <a:prstGeom prst="rect">
            <a:avLst/>
          </a:prstGeom>
          <a:noFill/>
        </p:spPr>
        <p:txBody>
          <a:bodyPr wrap="square">
            <a:spAutoFit/>
          </a:bodyPr>
          <a:lstStyle/>
          <a:p>
            <a:pPr algn="l"/>
            <a:r>
              <a:rPr lang="en-US" sz="2400" b="1" i="0" u="none" strike="noStrike" baseline="0" dirty="0">
                <a:solidFill>
                  <a:srgbClr val="000001"/>
                </a:solidFill>
                <a:latin typeface="Verlag-Bold"/>
              </a:rPr>
              <a:t>Figure 2.3: </a:t>
            </a:r>
            <a:r>
              <a:rPr lang="en-US" sz="2400" b="0" i="0" u="none" strike="noStrike" baseline="0" dirty="0">
                <a:solidFill>
                  <a:srgbClr val="000001"/>
                </a:solidFill>
                <a:latin typeface="Verlag-Book"/>
              </a:rPr>
              <a:t>Sunrise and sunset directions</a:t>
            </a:r>
            <a:br>
              <a:rPr lang="en-US" sz="2400" b="0" i="0" u="none" strike="noStrike" baseline="0" dirty="0">
                <a:solidFill>
                  <a:srgbClr val="000001"/>
                </a:solidFill>
                <a:latin typeface="Verlag-Book"/>
              </a:rPr>
            </a:br>
            <a:r>
              <a:rPr lang="en-US" sz="2400" b="0" i="0" u="none" strike="noStrike" baseline="0" dirty="0">
                <a:solidFill>
                  <a:srgbClr val="000001"/>
                </a:solidFill>
                <a:latin typeface="Verlag-Book"/>
              </a:rPr>
              <a:t>for the latitude of Stonehenge. Even with very minimal assumptions, over 10 percent of the compass is quickly filled up by lines that may seem to be celestially significant.</a:t>
            </a:r>
            <a:endParaRPr lang="en-US" sz="2400" dirty="0"/>
          </a:p>
        </p:txBody>
      </p:sp>
    </p:spTree>
    <p:extLst>
      <p:ext uri="{BB962C8B-B14F-4D97-AF65-F5344CB8AC3E}">
        <p14:creationId xmlns:p14="http://schemas.microsoft.com/office/powerpoint/2010/main" val="3198916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Grp="1" noChangeArrowheads="1"/>
          </p:cNvSpPr>
          <p:nvPr>
            <p:ph type="title"/>
          </p:nvPr>
        </p:nvSpPr>
        <p:spPr>
          <a:xfrm>
            <a:off x="438113" y="381000"/>
            <a:ext cx="8228707" cy="1190997"/>
          </a:xfrm>
        </p:spPr>
        <p:txBody>
          <a:bodyPr>
            <a:no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sym typeface="UC Berkeley OS Sign"/>
              </a:rPr>
              <a:t>Describing and Organizing</a:t>
            </a:r>
            <a:br>
              <a:rPr lang="en-US" sz="4000" b="1" dirty="0">
                <a:sym typeface="UC Berkeley OS Sign"/>
              </a:rPr>
            </a:br>
            <a:r>
              <a:rPr lang="en-US" sz="4000" b="1" dirty="0">
                <a:sym typeface="UC Berkeley OS Sign"/>
              </a:rPr>
              <a:t> Classes of Things (2)</a:t>
            </a:r>
            <a:br>
              <a:rPr lang="en-US" sz="4000" b="1" dirty="0">
                <a:sym typeface="UC Berkeley OS Sign"/>
              </a:rPr>
            </a:br>
            <a:endParaRPr lang="en-US" sz="4000" b="1" dirty="0">
              <a:sym typeface="UC Berkeley OS Sign"/>
            </a:endParaRPr>
          </a:p>
        </p:txBody>
      </p:sp>
      <p:sp>
        <p:nvSpPr>
          <p:cNvPr id="28675"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88" tIns="32144" rIns="64288" bIns="32144"/>
          <a:lstStyle/>
          <a:p>
            <a:pPr algn="ctr"/>
            <a:fld id="{A49C990E-BA88-409C-BE65-D0A16D9D5E3C}" type="slidenum">
              <a:rPr lang="en-US" sz="1500">
                <a:solidFill>
                  <a:srgbClr val="002955"/>
                </a:solidFill>
                <a:latin typeface="UC Berkeley OS Sign"/>
                <a:ea typeface="MS PGothic" pitchFamily="34" charset="-128"/>
                <a:sym typeface="UC Berkeley OS Sign"/>
              </a:rPr>
              <a:pPr algn="ctr"/>
              <a:t>7</a:t>
            </a:fld>
            <a:endParaRPr lang="en-US" sz="1500" dirty="0">
              <a:solidFill>
                <a:srgbClr val="002955"/>
              </a:solidFill>
              <a:latin typeface="UC Berkeley OS Sign"/>
              <a:ea typeface="MS PGothic" pitchFamily="34" charset="-128"/>
              <a:sym typeface="UC Berkeley OS Sign"/>
            </a:endParaRPr>
          </a:p>
        </p:txBody>
      </p:sp>
      <p:sp>
        <p:nvSpPr>
          <p:cNvPr id="28676" name="Rectangle 7"/>
          <p:cNvSpPr>
            <a:spLocks noChangeArrowheads="1"/>
          </p:cNvSpPr>
          <p:nvPr/>
        </p:nvSpPr>
        <p:spPr bwMode="auto">
          <a:xfrm>
            <a:off x="813010" y="1752600"/>
            <a:ext cx="8046357" cy="4249331"/>
          </a:xfrm>
          <a:prstGeom prst="rect">
            <a:avLst/>
          </a:prstGeom>
          <a:noFill/>
          <a:ln w="9525">
            <a:noFill/>
            <a:miter lim="800000"/>
            <a:headEnd/>
            <a:tailEnd/>
          </a:ln>
        </p:spPr>
        <p:txBody>
          <a:bodyPr wrap="square" lIns="64288" tIns="32144" rIns="64288" bIns="32144">
            <a:spAutoFit/>
          </a:bodyPr>
          <a:lstStyle/>
          <a:p>
            <a:pPr marL="342665" indent="-342665" eaLnBrk="0" hangingPunct="0">
              <a:lnSpc>
                <a:spcPct val="93000"/>
              </a:lnSpc>
              <a:spcBef>
                <a:spcPts val="1802"/>
              </a:spcBef>
              <a:buFont typeface="Arial" pitchFamily="34" charset="0"/>
              <a:buChar char="•"/>
            </a:pPr>
            <a:r>
              <a:rPr lang="en-US" sz="3600" dirty="0">
                <a:solidFill>
                  <a:srgbClr val="FF0000"/>
                </a:solidFill>
                <a:latin typeface="UC Berkeley OS Sign"/>
                <a:cs typeface="Arial" pitchFamily="34" charset="0"/>
              </a:rPr>
              <a:t>Cultural categories </a:t>
            </a:r>
            <a:r>
              <a:rPr lang="en-US" sz="3600" dirty="0">
                <a:latin typeface="UC Berkeley OS Sign"/>
                <a:cs typeface="Arial" pitchFamily="34" charset="0"/>
              </a:rPr>
              <a:t>are embodied in culture and language and have imprecise / flexible boundaries</a:t>
            </a:r>
          </a:p>
          <a:p>
            <a:pPr marL="342665" indent="-342665" eaLnBrk="0" hangingPunct="0">
              <a:lnSpc>
                <a:spcPct val="93000"/>
              </a:lnSpc>
              <a:spcBef>
                <a:spcPts val="1802"/>
              </a:spcBef>
              <a:buFont typeface="Arial" pitchFamily="34" charset="0"/>
              <a:buChar char="•"/>
            </a:pPr>
            <a:r>
              <a:rPr lang="en-US" sz="3600" dirty="0">
                <a:latin typeface="UC Berkeley OS Sign"/>
                <a:cs typeface="Arial" pitchFamily="34" charset="0"/>
                <a:sym typeface="Arial" pitchFamily="34" charset="0"/>
              </a:rPr>
              <a:t>Individual categories often make use of or are derived from cultural categories</a:t>
            </a:r>
          </a:p>
          <a:p>
            <a:pPr marL="342665" indent="-342665" eaLnBrk="0" hangingPunct="0">
              <a:lnSpc>
                <a:spcPct val="93000"/>
              </a:lnSpc>
              <a:spcBef>
                <a:spcPts val="1802"/>
              </a:spcBef>
              <a:buFont typeface="Arial" pitchFamily="34" charset="0"/>
              <a:buChar char="•"/>
            </a:pPr>
            <a:endParaRPr lang="en-US" sz="3200" dirty="0">
              <a:latin typeface="UC Berkeley OS Sign"/>
              <a:cs typeface="Arial" pitchFamily="34" charset="0"/>
            </a:endParaRPr>
          </a:p>
          <a:p>
            <a:pPr marL="342665" indent="-342665" eaLnBrk="0" hangingPunct="0">
              <a:lnSpc>
                <a:spcPct val="93000"/>
              </a:lnSpc>
              <a:spcBef>
                <a:spcPts val="1802"/>
              </a:spcBef>
              <a:buFont typeface="Arial" pitchFamily="34" charset="0"/>
              <a:buChar char="•"/>
            </a:pPr>
            <a:endParaRPr lang="en-US" sz="3200" dirty="0">
              <a:latin typeface="UC Berkeley OS Sign"/>
              <a:cs typeface="Arial" pitchFamily="34" charset="0"/>
            </a:endParaRPr>
          </a:p>
        </p:txBody>
      </p:sp>
    </p:spTree>
    <p:extLst>
      <p:ext uri="{BB962C8B-B14F-4D97-AF65-F5344CB8AC3E}">
        <p14:creationId xmlns:p14="http://schemas.microsoft.com/office/powerpoint/2010/main" val="3282098052"/>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5F01F-CE3F-44F3-96BD-66DC7D047209}"/>
              </a:ext>
            </a:extLst>
          </p:cNvPr>
          <p:cNvSpPr>
            <a:spLocks noGrp="1"/>
          </p:cNvSpPr>
          <p:nvPr>
            <p:ph type="title"/>
          </p:nvPr>
        </p:nvSpPr>
        <p:spPr>
          <a:xfrm>
            <a:off x="3276600" y="1371600"/>
            <a:ext cx="5413717" cy="1143000"/>
          </a:xfrm>
        </p:spPr>
        <p:txBody>
          <a:bodyPr>
            <a:normAutofit fontScale="90000"/>
          </a:bodyPr>
          <a:lstStyle/>
          <a:p>
            <a:r>
              <a:rPr lang="en-US" i="1" dirty="0">
                <a:solidFill>
                  <a:srgbClr val="FF0000"/>
                </a:solidFill>
              </a:rPr>
              <a:t>The Sky and Earth are more Interesting and Important than Instagram and TikTok</a:t>
            </a:r>
          </a:p>
        </p:txBody>
      </p:sp>
      <p:pic>
        <p:nvPicPr>
          <p:cNvPr id="5" name="Picture 4">
            <a:extLst>
              <a:ext uri="{FF2B5EF4-FFF2-40B4-BE49-F238E27FC236}">
                <a16:creationId xmlns:a16="http://schemas.microsoft.com/office/drawing/2014/main" id="{43E21AEE-1D8B-4368-93A5-E4F37950C82D}"/>
              </a:ext>
            </a:extLst>
          </p:cNvPr>
          <p:cNvPicPr>
            <a:picLocks noChangeAspect="1"/>
          </p:cNvPicPr>
          <p:nvPr/>
        </p:nvPicPr>
        <p:blipFill>
          <a:blip r:embed="rId3"/>
          <a:stretch>
            <a:fillRect/>
          </a:stretch>
        </p:blipFill>
        <p:spPr>
          <a:xfrm>
            <a:off x="614680" y="4091368"/>
            <a:ext cx="4109720" cy="2286263"/>
          </a:xfrm>
          <a:prstGeom prst="rect">
            <a:avLst/>
          </a:prstGeom>
        </p:spPr>
      </p:pic>
      <p:pic>
        <p:nvPicPr>
          <p:cNvPr id="3" name="Picture 2">
            <a:extLst>
              <a:ext uri="{FF2B5EF4-FFF2-40B4-BE49-F238E27FC236}">
                <a16:creationId xmlns:a16="http://schemas.microsoft.com/office/drawing/2014/main" id="{A8ACDD92-340B-4AFC-A7A9-3BCA2CD2AFB2}"/>
              </a:ext>
            </a:extLst>
          </p:cNvPr>
          <p:cNvPicPr>
            <a:picLocks noChangeAspect="1"/>
          </p:cNvPicPr>
          <p:nvPr/>
        </p:nvPicPr>
        <p:blipFill>
          <a:blip r:embed="rId4"/>
          <a:stretch>
            <a:fillRect/>
          </a:stretch>
        </p:blipFill>
        <p:spPr>
          <a:xfrm>
            <a:off x="4958806" y="4185920"/>
            <a:ext cx="3913771" cy="2191712"/>
          </a:xfrm>
          <a:prstGeom prst="rect">
            <a:avLst/>
          </a:prstGeom>
        </p:spPr>
      </p:pic>
      <p:pic>
        <p:nvPicPr>
          <p:cNvPr id="7" name="Picture 6">
            <a:extLst>
              <a:ext uri="{FF2B5EF4-FFF2-40B4-BE49-F238E27FC236}">
                <a16:creationId xmlns:a16="http://schemas.microsoft.com/office/drawing/2014/main" id="{3134C34A-B4A6-4A2E-AFEB-567B5BA25F91}"/>
              </a:ext>
            </a:extLst>
          </p:cNvPr>
          <p:cNvPicPr>
            <a:picLocks noChangeAspect="1"/>
          </p:cNvPicPr>
          <p:nvPr/>
        </p:nvPicPr>
        <p:blipFill>
          <a:blip r:embed="rId5"/>
          <a:stretch>
            <a:fillRect/>
          </a:stretch>
        </p:blipFill>
        <p:spPr>
          <a:xfrm>
            <a:off x="614680" y="480369"/>
            <a:ext cx="2190750" cy="3381375"/>
          </a:xfrm>
          <a:prstGeom prst="rect">
            <a:avLst/>
          </a:prstGeom>
        </p:spPr>
      </p:pic>
    </p:spTree>
    <p:extLst>
      <p:ext uri="{BB962C8B-B14F-4D97-AF65-F5344CB8AC3E}">
        <p14:creationId xmlns:p14="http://schemas.microsoft.com/office/powerpoint/2010/main" val="41269329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87965-C471-42A7-B49D-531DBB0E4BFB}"/>
              </a:ext>
            </a:extLst>
          </p:cNvPr>
          <p:cNvSpPr>
            <a:spLocks noGrp="1"/>
          </p:cNvSpPr>
          <p:nvPr>
            <p:ph type="ctrTitle"/>
          </p:nvPr>
        </p:nvSpPr>
        <p:spPr/>
        <p:txBody>
          <a:bodyPr/>
          <a:lstStyle/>
          <a:p>
            <a:r>
              <a:rPr lang="en-US" dirty="0"/>
              <a:t>Some Answers For Your Astronomical Self-Assessment</a:t>
            </a:r>
          </a:p>
        </p:txBody>
      </p:sp>
    </p:spTree>
    <p:extLst>
      <p:ext uri="{BB962C8B-B14F-4D97-AF65-F5344CB8AC3E}">
        <p14:creationId xmlns:p14="http://schemas.microsoft.com/office/powerpoint/2010/main" val="30582905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F24DB-2757-4532-BB64-8366661BBCA7}"/>
              </a:ext>
            </a:extLst>
          </p:cNvPr>
          <p:cNvSpPr>
            <a:spLocks noGrp="1"/>
          </p:cNvSpPr>
          <p:nvPr>
            <p:ph type="title"/>
          </p:nvPr>
        </p:nvSpPr>
        <p:spPr/>
        <p:txBody>
          <a:bodyPr>
            <a:normAutofit fontScale="90000"/>
          </a:bodyPr>
          <a:lstStyle/>
          <a:p>
            <a:r>
              <a:rPr lang="en-US" b="1" dirty="0"/>
              <a:t>Evidence Against The</a:t>
            </a:r>
            <a:br>
              <a:rPr lang="en-US" b="1" dirty="0"/>
            </a:br>
            <a:r>
              <a:rPr lang="en-US" b="1" dirty="0"/>
              <a:t> “Revolve Around Earth” Theory</a:t>
            </a:r>
          </a:p>
        </p:txBody>
      </p:sp>
      <p:sp>
        <p:nvSpPr>
          <p:cNvPr id="3" name="Content Placeholder 2">
            <a:extLst>
              <a:ext uri="{FF2B5EF4-FFF2-40B4-BE49-F238E27FC236}">
                <a16:creationId xmlns:a16="http://schemas.microsoft.com/office/drawing/2014/main" id="{9C555CD7-095D-4910-917D-C5E08DEFD6A2}"/>
              </a:ext>
            </a:extLst>
          </p:cNvPr>
          <p:cNvSpPr>
            <a:spLocks noGrp="1"/>
          </p:cNvSpPr>
          <p:nvPr>
            <p:ph idx="1"/>
          </p:nvPr>
        </p:nvSpPr>
        <p:spPr/>
        <p:txBody>
          <a:bodyPr>
            <a:normAutofit/>
          </a:bodyPr>
          <a:lstStyle/>
          <a:p>
            <a:r>
              <a:rPr lang="en-US" dirty="0"/>
              <a:t>The planets Mercury and Venus are always very close to the sun when we see them</a:t>
            </a:r>
          </a:p>
          <a:p>
            <a:r>
              <a:rPr lang="en-US" dirty="0"/>
              <a:t>This is easy to explain if they revolve around the Sun and are closer to it than Earth is</a:t>
            </a:r>
          </a:p>
          <a:p>
            <a:r>
              <a:rPr lang="en-US" dirty="0"/>
              <a:t>It takes complex and mechanically impossible theories to explain planetary observations in a geocentric solar system</a:t>
            </a:r>
          </a:p>
        </p:txBody>
      </p:sp>
    </p:spTree>
    <p:extLst>
      <p:ext uri="{BB962C8B-B14F-4D97-AF65-F5344CB8AC3E}">
        <p14:creationId xmlns:p14="http://schemas.microsoft.com/office/powerpoint/2010/main" val="36861141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Image result for tycho brahe"/>
          <p:cNvSpPr>
            <a:spLocks noChangeAspect="1" noChangeArrowheads="1"/>
          </p:cNvSpPr>
          <p:nvPr/>
        </p:nvSpPr>
        <p:spPr bwMode="auto">
          <a:xfrm>
            <a:off x="117203" y="748978"/>
            <a:ext cx="227707" cy="228823"/>
          </a:xfrm>
          <a:prstGeom prst="rect">
            <a:avLst/>
          </a:prstGeom>
          <a:noFill/>
          <a:extLst>
            <a:ext uri="{909E8E84-426E-40DD-AFC4-6F175D3DCCD1}">
              <a14:hiddenFill xmlns:a14="http://schemas.microsoft.com/office/drawing/2010/main">
                <a:solidFill>
                  <a:srgbClr val="FFFFFF"/>
                </a:solidFill>
              </a14:hiddenFill>
            </a:ext>
          </a:extLst>
        </p:spPr>
        <p:txBody>
          <a:bodyPr lIns="68580" tIns="34290" rIns="68580" bIns="34290"/>
          <a:lstStyle/>
          <a:p>
            <a:pPr>
              <a:defRPr/>
            </a:pPr>
            <a:endParaRPr lang="en-US" sz="1200" dirty="0"/>
          </a:p>
        </p:txBody>
      </p:sp>
      <p:sp>
        <p:nvSpPr>
          <p:cNvPr id="5" name="Title 1"/>
          <p:cNvSpPr txBox="1">
            <a:spLocks/>
          </p:cNvSpPr>
          <p:nvPr/>
        </p:nvSpPr>
        <p:spPr>
          <a:xfrm>
            <a:off x="529084" y="337096"/>
            <a:ext cx="8227591" cy="663029"/>
          </a:xfrm>
          <a:prstGeom prst="rect">
            <a:avLst/>
          </a:prstGeom>
        </p:spPr>
        <p:txBody>
          <a:bodyPr/>
          <a:lstStyle>
            <a:lvl1pPr algn="ctr" rtl="0" eaLnBrk="0" fontAlgn="base" hangingPunct="0">
              <a:lnSpc>
                <a:spcPct val="93000"/>
              </a:lnSpc>
              <a:spcBef>
                <a:spcPct val="0"/>
              </a:spcBef>
              <a:spcAft>
                <a:spcPct val="0"/>
              </a:spcAft>
              <a:defRPr sz="5200">
                <a:solidFill>
                  <a:schemeClr val="tx1"/>
                </a:solidFill>
                <a:latin typeface="UC Berkeley OS Sign"/>
                <a:ea typeface="+mj-ea"/>
                <a:cs typeface="+mj-cs"/>
                <a:sym typeface="Arial" panose="020B0604020202020204" pitchFamily="34" charset="0"/>
              </a:defRPr>
            </a:lvl1pPr>
            <a:lvl2pPr algn="ctr" rtl="0" eaLnBrk="0" fontAlgn="base" hangingPunct="0">
              <a:lnSpc>
                <a:spcPct val="93000"/>
              </a:lnSpc>
              <a:spcBef>
                <a:spcPct val="0"/>
              </a:spcBef>
              <a:spcAft>
                <a:spcPct val="0"/>
              </a:spcAft>
              <a:defRPr sz="5200">
                <a:solidFill>
                  <a:schemeClr val="tx1"/>
                </a:solidFill>
                <a:latin typeface="UC Berkeley OS Sign" charset="0"/>
                <a:ea typeface="ヒラギノ角ゴ ProN W3" charset="0"/>
                <a:cs typeface="ヒラギノ角ゴ ProN W3" charset="0"/>
                <a:sym typeface="Arial" panose="020B0604020202020204" pitchFamily="34" charset="0"/>
              </a:defRPr>
            </a:lvl2pPr>
            <a:lvl3pPr algn="ctr" rtl="0" eaLnBrk="0" fontAlgn="base" hangingPunct="0">
              <a:lnSpc>
                <a:spcPct val="93000"/>
              </a:lnSpc>
              <a:spcBef>
                <a:spcPct val="0"/>
              </a:spcBef>
              <a:spcAft>
                <a:spcPct val="0"/>
              </a:spcAft>
              <a:defRPr sz="5200">
                <a:solidFill>
                  <a:schemeClr val="tx1"/>
                </a:solidFill>
                <a:latin typeface="UC Berkeley OS Sign" charset="0"/>
                <a:ea typeface="ヒラギノ角ゴ ProN W3" charset="0"/>
                <a:cs typeface="ヒラギノ角ゴ ProN W3" charset="0"/>
                <a:sym typeface="Arial" panose="020B0604020202020204" pitchFamily="34" charset="0"/>
              </a:defRPr>
            </a:lvl3pPr>
            <a:lvl4pPr algn="ctr" rtl="0" eaLnBrk="0" fontAlgn="base" hangingPunct="0">
              <a:lnSpc>
                <a:spcPct val="93000"/>
              </a:lnSpc>
              <a:spcBef>
                <a:spcPct val="0"/>
              </a:spcBef>
              <a:spcAft>
                <a:spcPct val="0"/>
              </a:spcAft>
              <a:defRPr sz="5200">
                <a:solidFill>
                  <a:schemeClr val="tx1"/>
                </a:solidFill>
                <a:latin typeface="UC Berkeley OS Sign" charset="0"/>
                <a:ea typeface="ヒラギノ角ゴ ProN W3" charset="0"/>
                <a:cs typeface="ヒラギノ角ゴ ProN W3" charset="0"/>
                <a:sym typeface="Arial" panose="020B0604020202020204" pitchFamily="34" charset="0"/>
              </a:defRPr>
            </a:lvl4pPr>
            <a:lvl5pPr algn="ctr" rtl="0" eaLnBrk="0" fontAlgn="base" hangingPunct="0">
              <a:lnSpc>
                <a:spcPct val="93000"/>
              </a:lnSpc>
              <a:spcBef>
                <a:spcPct val="0"/>
              </a:spcBef>
              <a:spcAft>
                <a:spcPct val="0"/>
              </a:spcAft>
              <a:defRPr sz="5200">
                <a:solidFill>
                  <a:schemeClr val="tx1"/>
                </a:solidFill>
                <a:latin typeface="UC Berkeley OS Sign" charset="0"/>
                <a:ea typeface="ヒラギノ角ゴ ProN W3" charset="0"/>
                <a:cs typeface="ヒラギノ角ゴ ProN W3" charset="0"/>
                <a:sym typeface="Arial" panose="020B0604020202020204" pitchFamily="34" charset="0"/>
              </a:defRPr>
            </a:lvl5pPr>
            <a:lvl6pPr marL="457200" algn="ctr" rtl="0" fontAlgn="base">
              <a:lnSpc>
                <a:spcPct val="93000"/>
              </a:lnSpc>
              <a:spcBef>
                <a:spcPct val="0"/>
              </a:spcBef>
              <a:spcAft>
                <a:spcPct val="0"/>
              </a:spcAft>
              <a:defRPr sz="5200">
                <a:solidFill>
                  <a:schemeClr val="tx1"/>
                </a:solidFill>
                <a:latin typeface="Arial" charset="0"/>
                <a:ea typeface="ヒラギノ角ゴ ProN W3" charset="0"/>
                <a:cs typeface="ヒラギノ角ゴ ProN W3" charset="0"/>
                <a:sym typeface="Arial" charset="0"/>
              </a:defRPr>
            </a:lvl6pPr>
            <a:lvl7pPr marL="914400" algn="ctr" rtl="0" fontAlgn="base">
              <a:lnSpc>
                <a:spcPct val="93000"/>
              </a:lnSpc>
              <a:spcBef>
                <a:spcPct val="0"/>
              </a:spcBef>
              <a:spcAft>
                <a:spcPct val="0"/>
              </a:spcAft>
              <a:defRPr sz="5200">
                <a:solidFill>
                  <a:schemeClr val="tx1"/>
                </a:solidFill>
                <a:latin typeface="Arial" charset="0"/>
                <a:ea typeface="ヒラギノ角ゴ ProN W3" charset="0"/>
                <a:cs typeface="ヒラギノ角ゴ ProN W3" charset="0"/>
                <a:sym typeface="Arial" charset="0"/>
              </a:defRPr>
            </a:lvl7pPr>
            <a:lvl8pPr marL="1371600" algn="ctr" rtl="0" fontAlgn="base">
              <a:lnSpc>
                <a:spcPct val="93000"/>
              </a:lnSpc>
              <a:spcBef>
                <a:spcPct val="0"/>
              </a:spcBef>
              <a:spcAft>
                <a:spcPct val="0"/>
              </a:spcAft>
              <a:defRPr sz="5200">
                <a:solidFill>
                  <a:schemeClr val="tx1"/>
                </a:solidFill>
                <a:latin typeface="Arial" charset="0"/>
                <a:ea typeface="ヒラギノ角ゴ ProN W3" charset="0"/>
                <a:cs typeface="ヒラギノ角ゴ ProN W3" charset="0"/>
                <a:sym typeface="Arial" charset="0"/>
              </a:defRPr>
            </a:lvl8pPr>
            <a:lvl9pPr marL="1828800" algn="ctr" rtl="0" fontAlgn="base">
              <a:lnSpc>
                <a:spcPct val="93000"/>
              </a:lnSpc>
              <a:spcBef>
                <a:spcPct val="0"/>
              </a:spcBef>
              <a:spcAft>
                <a:spcPct val="0"/>
              </a:spcAft>
              <a:defRPr sz="5200">
                <a:solidFill>
                  <a:schemeClr val="tx1"/>
                </a:solidFill>
                <a:latin typeface="Arial" charset="0"/>
                <a:ea typeface="ヒラギノ角ゴ ProN W3" charset="0"/>
                <a:cs typeface="ヒラギノ角ゴ ProN W3" charset="0"/>
                <a:sym typeface="Arial" charset="0"/>
              </a:defRPr>
            </a:lvl9pPr>
          </a:lstStyle>
          <a:p>
            <a:pPr eaLnBrk="1" hangingPunct="1">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latin typeface="+mj-lt"/>
              </a:rPr>
              <a:t>Tycho Brahe vs. Johannes Kepler</a:t>
            </a:r>
            <a:br>
              <a:rPr lang="en-US" sz="3600" b="1" dirty="0">
                <a:latin typeface="+mj-lt"/>
              </a:rPr>
            </a:br>
            <a:r>
              <a:rPr lang="en-US" sz="3600" b="1" i="1" dirty="0">
                <a:latin typeface="+mj-lt"/>
              </a:rPr>
              <a:t>same planet data, different theories</a:t>
            </a:r>
          </a:p>
          <a:p>
            <a:pPr>
              <a:defRPr/>
            </a:pPr>
            <a:endParaRPr lang="en-US" sz="3656" kern="0" dirty="0"/>
          </a:p>
        </p:txBody>
      </p:sp>
      <p:pic>
        <p:nvPicPr>
          <p:cNvPr id="66564" name="Picture 4" descr="https://upload.wikimedia.org/wikipedia/commons/thumb/9/98/Kepler_laws_diagram.svg/300px-Kepler_laws_diagram.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3469" y="1797100"/>
            <a:ext cx="3619872" cy="310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2" descr="Image result for tycho brahe theo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5109" y="1441029"/>
            <a:ext cx="3205758" cy="4002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Box 2"/>
          <p:cNvSpPr txBox="1">
            <a:spLocks noChangeArrowheads="1"/>
          </p:cNvSpPr>
          <p:nvPr/>
        </p:nvSpPr>
        <p:spPr bwMode="auto">
          <a:xfrm>
            <a:off x="231056" y="5447302"/>
            <a:ext cx="475394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a:r>
              <a:rPr lang="en-US" altLang="en-US" sz="2000" dirty="0"/>
              <a:t>Reconciling data with a </a:t>
            </a:r>
            <a:r>
              <a:rPr lang="en-US" altLang="en-US" sz="2000" b="1" dirty="0">
                <a:solidFill>
                  <a:srgbClr val="FF0000"/>
                </a:solidFill>
              </a:rPr>
              <a:t>geocentric organizing principle </a:t>
            </a:r>
            <a:r>
              <a:rPr lang="en-US" altLang="en-US" sz="2000" dirty="0"/>
              <a:t>(dictated by Plato) makes Tycho’s system overly complex and mechanically impossible</a:t>
            </a:r>
          </a:p>
        </p:txBody>
      </p:sp>
      <p:sp>
        <p:nvSpPr>
          <p:cNvPr id="66567" name="TextBox 9"/>
          <p:cNvSpPr txBox="1">
            <a:spLocks noChangeArrowheads="1"/>
          </p:cNvSpPr>
          <p:nvPr/>
        </p:nvSpPr>
        <p:spPr bwMode="auto">
          <a:xfrm>
            <a:off x="5499019" y="5181600"/>
            <a:ext cx="303051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a:r>
              <a:rPr lang="en-US" altLang="en-US" sz="2250" b="1" dirty="0">
                <a:solidFill>
                  <a:srgbClr val="FF0000"/>
                </a:solidFill>
              </a:rPr>
              <a:t>Heliocentric</a:t>
            </a:r>
            <a:r>
              <a:rPr lang="en-US" altLang="en-US" sz="2250" dirty="0"/>
              <a:t> elliptical orbits follow “Kepler’s Laws” – simple and elegant theory</a:t>
            </a:r>
          </a:p>
        </p:txBody>
      </p:sp>
      <p:sp>
        <p:nvSpPr>
          <p:cNvPr id="8" name="TextBox 7">
            <a:extLst>
              <a:ext uri="{FF2B5EF4-FFF2-40B4-BE49-F238E27FC236}">
                <a16:creationId xmlns:a16="http://schemas.microsoft.com/office/drawing/2014/main" id="{41FDA4DB-0DAB-49E1-9D66-371BA7E4B513}"/>
              </a:ext>
            </a:extLst>
          </p:cNvPr>
          <p:cNvSpPr txBox="1"/>
          <p:nvPr/>
        </p:nvSpPr>
        <p:spPr>
          <a:xfrm>
            <a:off x="152400" y="0"/>
            <a:ext cx="1676400" cy="461665"/>
          </a:xfrm>
          <a:prstGeom prst="rect">
            <a:avLst/>
          </a:prstGeom>
          <a:noFill/>
        </p:spPr>
        <p:txBody>
          <a:bodyPr wrap="square" rtlCol="0">
            <a:spAutoFit/>
          </a:bodyPr>
          <a:lstStyle/>
          <a:p>
            <a:r>
              <a:rPr lang="en-US" sz="2400" b="1" dirty="0">
                <a:solidFill>
                  <a:srgbClr val="FF0000"/>
                </a:solidFill>
              </a:rPr>
              <a:t>FLASHBACK</a:t>
            </a:r>
          </a:p>
        </p:txBody>
      </p:sp>
    </p:spTree>
    <p:extLst>
      <p:ext uri="{BB962C8B-B14F-4D97-AF65-F5344CB8AC3E}">
        <p14:creationId xmlns:p14="http://schemas.microsoft.com/office/powerpoint/2010/main" val="5585743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A5A210-279B-41F1-B638-3A3179042C95}"/>
              </a:ext>
            </a:extLst>
          </p:cNvPr>
          <p:cNvPicPr>
            <a:picLocks noChangeAspect="1"/>
          </p:cNvPicPr>
          <p:nvPr/>
        </p:nvPicPr>
        <p:blipFill>
          <a:blip r:embed="rId3"/>
          <a:stretch>
            <a:fillRect/>
          </a:stretch>
        </p:blipFill>
        <p:spPr>
          <a:xfrm>
            <a:off x="3810000" y="1981200"/>
            <a:ext cx="4621794" cy="4274736"/>
          </a:xfrm>
          <a:prstGeom prst="rect">
            <a:avLst/>
          </a:prstGeom>
        </p:spPr>
      </p:pic>
      <p:sp>
        <p:nvSpPr>
          <p:cNvPr id="4" name="Title 1">
            <a:extLst>
              <a:ext uri="{FF2B5EF4-FFF2-40B4-BE49-F238E27FC236}">
                <a16:creationId xmlns:a16="http://schemas.microsoft.com/office/drawing/2014/main" id="{5FF473E2-C626-4193-B4A6-B9D4DBE51FF3}"/>
              </a:ext>
            </a:extLst>
          </p:cNvPr>
          <p:cNvSpPr txBox="1">
            <a:spLocks/>
          </p:cNvSpPr>
          <p:nvPr/>
        </p:nvSpPr>
        <p:spPr>
          <a:xfrm>
            <a:off x="304801" y="152400"/>
            <a:ext cx="8126994" cy="99417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t>Mercury and Venus Orbits</a:t>
            </a:r>
          </a:p>
          <a:p>
            <a:r>
              <a:rPr lang="en-US" sz="3200" b="1" dirty="0"/>
              <a:t> Are Between the Earth and the Sun</a:t>
            </a:r>
          </a:p>
        </p:txBody>
      </p:sp>
      <p:sp>
        <p:nvSpPr>
          <p:cNvPr id="5" name="Rectangle 4">
            <a:extLst>
              <a:ext uri="{FF2B5EF4-FFF2-40B4-BE49-F238E27FC236}">
                <a16:creationId xmlns:a16="http://schemas.microsoft.com/office/drawing/2014/main" id="{1988D7C6-90FD-4788-9795-790AF19D406F}"/>
              </a:ext>
            </a:extLst>
          </p:cNvPr>
          <p:cNvSpPr/>
          <p:nvPr/>
        </p:nvSpPr>
        <p:spPr>
          <a:xfrm>
            <a:off x="533400" y="2743200"/>
            <a:ext cx="2403916" cy="2215991"/>
          </a:xfrm>
          <a:prstGeom prst="rect">
            <a:avLst/>
          </a:prstGeom>
        </p:spPr>
        <p:txBody>
          <a:bodyPr wrap="square">
            <a:spAutoFit/>
          </a:bodyPr>
          <a:lstStyle/>
          <a:p>
            <a:r>
              <a:rPr lang="en-US" sz="2400" dirty="0"/>
              <a:t>When we see them they can’t be very far from the Sun</a:t>
            </a:r>
          </a:p>
          <a:p>
            <a:endParaRPr lang="en-US" sz="2400" dirty="0"/>
          </a:p>
          <a:p>
            <a:endParaRPr lang="en-US" dirty="0"/>
          </a:p>
        </p:txBody>
      </p:sp>
    </p:spTree>
    <p:extLst>
      <p:ext uri="{BB962C8B-B14F-4D97-AF65-F5344CB8AC3E}">
        <p14:creationId xmlns:p14="http://schemas.microsoft.com/office/powerpoint/2010/main" val="28083650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9252E-E62A-4D85-B65D-98AE1FE6FE8D}"/>
              </a:ext>
            </a:extLst>
          </p:cNvPr>
          <p:cNvSpPr>
            <a:spLocks noGrp="1"/>
          </p:cNvSpPr>
          <p:nvPr>
            <p:ph type="title"/>
          </p:nvPr>
        </p:nvSpPr>
        <p:spPr>
          <a:xfrm>
            <a:off x="381000" y="2590800"/>
            <a:ext cx="2743200" cy="1143000"/>
          </a:xfrm>
        </p:spPr>
        <p:txBody>
          <a:bodyPr>
            <a:normAutofit fontScale="90000"/>
          </a:bodyPr>
          <a:lstStyle/>
          <a:p>
            <a:r>
              <a:rPr lang="en-US" b="1" dirty="0"/>
              <a:t>The Other Planets Are Farther From The Sun Than The Earth</a:t>
            </a:r>
            <a:br>
              <a:rPr lang="en-US" b="1" dirty="0"/>
            </a:br>
            <a:br>
              <a:rPr lang="en-US" b="1" dirty="0"/>
            </a:br>
            <a:r>
              <a:rPr lang="en-US" sz="2200" dirty="0"/>
              <a:t>So we can see them close to the sun or far away from it in the middle of the night</a:t>
            </a:r>
          </a:p>
        </p:txBody>
      </p:sp>
      <p:pic>
        <p:nvPicPr>
          <p:cNvPr id="6" name="Picture 5">
            <a:extLst>
              <a:ext uri="{FF2B5EF4-FFF2-40B4-BE49-F238E27FC236}">
                <a16:creationId xmlns:a16="http://schemas.microsoft.com/office/drawing/2014/main" id="{50782803-8262-4BCC-AFEE-CDFB57C171CE}"/>
              </a:ext>
            </a:extLst>
          </p:cNvPr>
          <p:cNvPicPr>
            <a:picLocks noChangeAspect="1"/>
          </p:cNvPicPr>
          <p:nvPr/>
        </p:nvPicPr>
        <p:blipFill>
          <a:blip r:embed="rId3"/>
          <a:stretch>
            <a:fillRect/>
          </a:stretch>
        </p:blipFill>
        <p:spPr>
          <a:xfrm>
            <a:off x="3315784" y="563562"/>
            <a:ext cx="5793622" cy="6019800"/>
          </a:xfrm>
          <a:prstGeom prst="rect">
            <a:avLst/>
          </a:prstGeom>
        </p:spPr>
      </p:pic>
    </p:spTree>
    <p:extLst>
      <p:ext uri="{BB962C8B-B14F-4D97-AF65-F5344CB8AC3E}">
        <p14:creationId xmlns:p14="http://schemas.microsoft.com/office/powerpoint/2010/main" val="41886464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itting, monitor&#10;&#10;Description automatically generated">
            <a:extLst>
              <a:ext uri="{FF2B5EF4-FFF2-40B4-BE49-F238E27FC236}">
                <a16:creationId xmlns:a16="http://schemas.microsoft.com/office/drawing/2014/main" id="{3D6143A8-BD65-47D4-B7A7-6480A8CB82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4190" y="914400"/>
            <a:ext cx="7116620" cy="4638742"/>
          </a:xfrm>
          <a:prstGeom prst="rect">
            <a:avLst/>
          </a:prstGeom>
        </p:spPr>
      </p:pic>
      <p:sp>
        <p:nvSpPr>
          <p:cNvPr id="4" name="Title 1">
            <a:extLst>
              <a:ext uri="{FF2B5EF4-FFF2-40B4-BE49-F238E27FC236}">
                <a16:creationId xmlns:a16="http://schemas.microsoft.com/office/drawing/2014/main" id="{40A2DFF1-FC94-4093-8DCA-BB9F9936AF90}"/>
              </a:ext>
            </a:extLst>
          </p:cNvPr>
          <p:cNvSpPr txBox="1">
            <a:spLocks/>
          </p:cNvSpPr>
          <p:nvPr/>
        </p:nvSpPr>
        <p:spPr>
          <a:xfrm>
            <a:off x="1066800" y="152400"/>
            <a:ext cx="7391400" cy="1070372"/>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Earth Orbits Counter-Clockwise</a:t>
            </a:r>
          </a:p>
        </p:txBody>
      </p:sp>
      <p:sp>
        <p:nvSpPr>
          <p:cNvPr id="5" name="Title 1">
            <a:extLst>
              <a:ext uri="{FF2B5EF4-FFF2-40B4-BE49-F238E27FC236}">
                <a16:creationId xmlns:a16="http://schemas.microsoft.com/office/drawing/2014/main" id="{C3D7D429-BCA1-4BC4-B14F-20E2AE7477F4}"/>
              </a:ext>
            </a:extLst>
          </p:cNvPr>
          <p:cNvSpPr txBox="1">
            <a:spLocks/>
          </p:cNvSpPr>
          <p:nvPr/>
        </p:nvSpPr>
        <p:spPr>
          <a:xfrm>
            <a:off x="533400" y="5526366"/>
            <a:ext cx="8229600" cy="111283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FF0000"/>
                </a:solidFill>
              </a:rPr>
              <a:t>…which makes the sun move eastward through the Zodiac</a:t>
            </a:r>
          </a:p>
        </p:txBody>
      </p:sp>
    </p:spTree>
    <p:extLst>
      <p:ext uri="{BB962C8B-B14F-4D97-AF65-F5344CB8AC3E}">
        <p14:creationId xmlns:p14="http://schemas.microsoft.com/office/powerpoint/2010/main" val="17910436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9780A5-1F65-4193-BD9E-39DF4529A484}"/>
              </a:ext>
            </a:extLst>
          </p:cNvPr>
          <p:cNvPicPr>
            <a:picLocks noChangeAspect="1"/>
          </p:cNvPicPr>
          <p:nvPr/>
        </p:nvPicPr>
        <p:blipFill>
          <a:blip r:embed="rId3"/>
          <a:stretch>
            <a:fillRect/>
          </a:stretch>
        </p:blipFill>
        <p:spPr>
          <a:xfrm>
            <a:off x="949064" y="1066800"/>
            <a:ext cx="7245872" cy="5562600"/>
          </a:xfrm>
          <a:prstGeom prst="rect">
            <a:avLst/>
          </a:prstGeom>
        </p:spPr>
      </p:pic>
      <p:sp>
        <p:nvSpPr>
          <p:cNvPr id="4" name="Title 1">
            <a:extLst>
              <a:ext uri="{FF2B5EF4-FFF2-40B4-BE49-F238E27FC236}">
                <a16:creationId xmlns:a16="http://schemas.microsoft.com/office/drawing/2014/main" id="{BA987843-4698-483C-A6F0-18A3AECBD214}"/>
              </a:ext>
            </a:extLst>
          </p:cNvPr>
          <p:cNvSpPr txBox="1">
            <a:spLocks/>
          </p:cNvSpPr>
          <p:nvPr/>
        </p:nvSpPr>
        <p:spPr>
          <a:xfrm>
            <a:off x="1066800" y="152400"/>
            <a:ext cx="7391400" cy="1070372"/>
          </a:xfrm>
          <a:prstGeom prst="rect">
            <a:avLst/>
          </a:prstGeom>
        </p:spPr>
        <p:txBody>
          <a:bodyP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Finding Polaris with the “Pointer Stars” of the Big Dipper</a:t>
            </a:r>
          </a:p>
        </p:txBody>
      </p:sp>
      <p:cxnSp>
        <p:nvCxnSpPr>
          <p:cNvPr id="6" name="Straight Arrow Connector 5">
            <a:extLst>
              <a:ext uri="{FF2B5EF4-FFF2-40B4-BE49-F238E27FC236}">
                <a16:creationId xmlns:a16="http://schemas.microsoft.com/office/drawing/2014/main" id="{A7E8DAF4-243E-4B2F-B791-ECA7CB73C6F9}"/>
              </a:ext>
            </a:extLst>
          </p:cNvPr>
          <p:cNvCxnSpPr/>
          <p:nvPr/>
        </p:nvCxnSpPr>
        <p:spPr>
          <a:xfrm flipH="1">
            <a:off x="2971800" y="1295400"/>
            <a:ext cx="4419600" cy="838200"/>
          </a:xfrm>
          <a:prstGeom prst="straightConnector1">
            <a:avLst/>
          </a:prstGeom>
          <a:ln w="285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70816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arry night sky&#10;&#10;Description automatically generated with medium confidence">
            <a:extLst>
              <a:ext uri="{FF2B5EF4-FFF2-40B4-BE49-F238E27FC236}">
                <a16:creationId xmlns:a16="http://schemas.microsoft.com/office/drawing/2014/main" id="{EC32D159-4F9F-45B9-B261-6D37561755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1295400"/>
            <a:ext cx="6553199" cy="5116427"/>
          </a:xfrm>
          <a:prstGeom prst="rect">
            <a:avLst/>
          </a:prstGeom>
        </p:spPr>
      </p:pic>
      <p:sp>
        <p:nvSpPr>
          <p:cNvPr id="4" name="Title 1">
            <a:extLst>
              <a:ext uri="{FF2B5EF4-FFF2-40B4-BE49-F238E27FC236}">
                <a16:creationId xmlns:a16="http://schemas.microsoft.com/office/drawing/2014/main" id="{B3292AF3-E8A7-48BA-B8FB-B93FEE21F1A6}"/>
              </a:ext>
            </a:extLst>
          </p:cNvPr>
          <p:cNvSpPr txBox="1">
            <a:spLocks/>
          </p:cNvSpPr>
          <p:nvPr/>
        </p:nvSpPr>
        <p:spPr>
          <a:xfrm>
            <a:off x="152400" y="152400"/>
            <a:ext cx="8305800" cy="1070372"/>
          </a:xfrm>
          <a:prstGeom prst="rect">
            <a:avLst/>
          </a:prstGeom>
        </p:spPr>
        <p:txBody>
          <a:bodyP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Did You Look Up and See the Comet</a:t>
            </a:r>
            <a:br>
              <a:rPr lang="en-US" b="1" dirty="0"/>
            </a:br>
            <a:r>
              <a:rPr lang="en-US" b="1" dirty="0"/>
              <a:t> In July 2020?</a:t>
            </a:r>
          </a:p>
        </p:txBody>
      </p:sp>
      <p:sp>
        <p:nvSpPr>
          <p:cNvPr id="5" name="Oval 4">
            <a:extLst>
              <a:ext uri="{FF2B5EF4-FFF2-40B4-BE49-F238E27FC236}">
                <a16:creationId xmlns:a16="http://schemas.microsoft.com/office/drawing/2014/main" id="{DB2D5827-0123-4206-8E80-3F69D5EB45EC}"/>
              </a:ext>
            </a:extLst>
          </p:cNvPr>
          <p:cNvSpPr/>
          <p:nvPr/>
        </p:nvSpPr>
        <p:spPr>
          <a:xfrm>
            <a:off x="2286000" y="5486400"/>
            <a:ext cx="2286000" cy="109734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90993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D6C8C-B964-417C-9CD9-D7718CC15904}"/>
              </a:ext>
            </a:extLst>
          </p:cNvPr>
          <p:cNvSpPr>
            <a:spLocks noGrp="1"/>
          </p:cNvSpPr>
          <p:nvPr>
            <p:ph type="title"/>
          </p:nvPr>
        </p:nvSpPr>
        <p:spPr>
          <a:xfrm>
            <a:off x="1150048" y="703498"/>
            <a:ext cx="6733965" cy="994172"/>
          </a:xfrm>
        </p:spPr>
        <p:txBody>
          <a:bodyPr>
            <a:normAutofit fontScale="90000"/>
          </a:bodyPr>
          <a:lstStyle/>
          <a:p>
            <a:r>
              <a:rPr lang="en-US" dirty="0"/>
              <a:t>The Moon ORBITS the Earth Every 27 days</a:t>
            </a:r>
            <a:br>
              <a:rPr lang="en-US" dirty="0"/>
            </a:br>
            <a:endParaRPr lang="en-US" dirty="0"/>
          </a:p>
        </p:txBody>
      </p:sp>
      <p:sp>
        <p:nvSpPr>
          <p:cNvPr id="3" name="Content Placeholder 2">
            <a:extLst>
              <a:ext uri="{FF2B5EF4-FFF2-40B4-BE49-F238E27FC236}">
                <a16:creationId xmlns:a16="http://schemas.microsoft.com/office/drawing/2014/main" id="{2D23F15F-C0EE-4FF8-BFE4-A44D0CDCB8E7}"/>
              </a:ext>
            </a:extLst>
          </p:cNvPr>
          <p:cNvSpPr>
            <a:spLocks noGrp="1"/>
          </p:cNvSpPr>
          <p:nvPr>
            <p:ph idx="1"/>
          </p:nvPr>
        </p:nvSpPr>
        <p:spPr>
          <a:xfrm>
            <a:off x="69737" y="2128750"/>
            <a:ext cx="2974369" cy="3263504"/>
          </a:xfrm>
        </p:spPr>
        <p:txBody>
          <a:bodyPr>
            <a:normAutofit fontScale="55000" lnSpcReduction="20000"/>
          </a:bodyPr>
          <a:lstStyle/>
          <a:p>
            <a:r>
              <a:rPr lang="en-US" dirty="0"/>
              <a:t>We can only see the part of the moon that the SUN is shining on</a:t>
            </a:r>
          </a:p>
          <a:p>
            <a:r>
              <a:rPr lang="en-US" dirty="0"/>
              <a:t>So the MOON has different SHAPES or PHASES depending on where it is in its ORBIT around the EARTH</a:t>
            </a:r>
          </a:p>
          <a:p>
            <a:r>
              <a:rPr lang="en-US" i="1" dirty="0">
                <a:solidFill>
                  <a:srgbClr val="FF0000"/>
                </a:solidFill>
              </a:rPr>
              <a:t>Because it takes the same time for the MOON to revolve on its axis, we always see the same side of the moon</a:t>
            </a:r>
          </a:p>
        </p:txBody>
      </p:sp>
      <p:sp>
        <p:nvSpPr>
          <p:cNvPr id="7" name="Rectangle 6">
            <a:extLst>
              <a:ext uri="{FF2B5EF4-FFF2-40B4-BE49-F238E27FC236}">
                <a16:creationId xmlns:a16="http://schemas.microsoft.com/office/drawing/2014/main" id="{059BA440-48A7-486D-91C6-FFC7FCE45C1D}"/>
              </a:ext>
            </a:extLst>
          </p:cNvPr>
          <p:cNvSpPr/>
          <p:nvPr/>
        </p:nvSpPr>
        <p:spPr>
          <a:xfrm>
            <a:off x="1101904" y="5045254"/>
            <a:ext cx="34289" cy="34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076" name="Picture 4" descr="Phases of the Moon Learning Craft for Kids! | Wikki Stix">
            <a:extLst>
              <a:ext uri="{FF2B5EF4-FFF2-40B4-BE49-F238E27FC236}">
                <a16:creationId xmlns:a16="http://schemas.microsoft.com/office/drawing/2014/main" id="{5CFB4396-993F-4EF9-97EC-06C03CCB7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286000"/>
            <a:ext cx="6122038" cy="3868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788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BFF4D61-7444-4F7F-93E6-AB916B85BEB5}"/>
              </a:ext>
            </a:extLst>
          </p:cNvPr>
          <p:cNvPicPr>
            <a:picLocks noGrp="1" noChangeAspect="1"/>
          </p:cNvPicPr>
          <p:nvPr>
            <p:ph idx="1"/>
          </p:nvPr>
        </p:nvPicPr>
        <p:blipFill>
          <a:blip r:embed="rId3"/>
          <a:stretch>
            <a:fillRect/>
          </a:stretch>
        </p:blipFill>
        <p:spPr>
          <a:xfrm>
            <a:off x="258233" y="16669"/>
            <a:ext cx="8732309" cy="6549232"/>
          </a:xfrm>
          <a:prstGeom prst="rect">
            <a:avLst/>
          </a:prstGeom>
        </p:spPr>
      </p:pic>
      <p:sp>
        <p:nvSpPr>
          <p:cNvPr id="2" name="Title 1">
            <a:extLst>
              <a:ext uri="{FF2B5EF4-FFF2-40B4-BE49-F238E27FC236}">
                <a16:creationId xmlns:a16="http://schemas.microsoft.com/office/drawing/2014/main" id="{56A1DF7C-16F5-479C-B289-74D247271234}"/>
              </a:ext>
            </a:extLst>
          </p:cNvPr>
          <p:cNvSpPr>
            <a:spLocks noGrp="1"/>
          </p:cNvSpPr>
          <p:nvPr>
            <p:ph type="title"/>
          </p:nvPr>
        </p:nvSpPr>
        <p:spPr>
          <a:xfrm>
            <a:off x="304800" y="164753"/>
            <a:ext cx="8229600" cy="1143000"/>
          </a:xfrm>
        </p:spPr>
        <p:txBody>
          <a:bodyPr>
            <a:normAutofit/>
          </a:bodyPr>
          <a:lstStyle/>
          <a:p>
            <a:r>
              <a:rPr lang="en-US" sz="4000" b="1" dirty="0"/>
              <a:t>Color in Culture</a:t>
            </a:r>
          </a:p>
        </p:txBody>
      </p:sp>
      <p:sp>
        <p:nvSpPr>
          <p:cNvPr id="8" name="TextBox 7">
            <a:extLst>
              <a:ext uri="{FF2B5EF4-FFF2-40B4-BE49-F238E27FC236}">
                <a16:creationId xmlns:a16="http://schemas.microsoft.com/office/drawing/2014/main" id="{1A43A717-7B59-41A7-8573-733E7A952483}"/>
              </a:ext>
            </a:extLst>
          </p:cNvPr>
          <p:cNvSpPr txBox="1"/>
          <p:nvPr/>
        </p:nvSpPr>
        <p:spPr>
          <a:xfrm>
            <a:off x="2133600" y="6231582"/>
            <a:ext cx="7772400" cy="461665"/>
          </a:xfrm>
          <a:prstGeom prst="rect">
            <a:avLst/>
          </a:prstGeom>
          <a:noFill/>
        </p:spPr>
        <p:txBody>
          <a:bodyPr wrap="square" rtlCol="0">
            <a:spAutoFit/>
          </a:bodyPr>
          <a:lstStyle/>
          <a:p>
            <a:r>
              <a:rPr lang="en-US" sz="2400" dirty="0">
                <a:hlinkClick r:id="rId4"/>
              </a:rPr>
              <a:t>How Color Changes the Mood in Art</a:t>
            </a:r>
            <a:endParaRPr lang="en-US" sz="2400" dirty="0"/>
          </a:p>
        </p:txBody>
      </p:sp>
      <p:sp>
        <p:nvSpPr>
          <p:cNvPr id="6" name="TextBox 5">
            <a:extLst>
              <a:ext uri="{FF2B5EF4-FFF2-40B4-BE49-F238E27FC236}">
                <a16:creationId xmlns:a16="http://schemas.microsoft.com/office/drawing/2014/main" id="{8AF8CA2A-E853-4DBE-B587-F3D436DC3A64}"/>
              </a:ext>
            </a:extLst>
          </p:cNvPr>
          <p:cNvSpPr txBox="1"/>
          <p:nvPr/>
        </p:nvSpPr>
        <p:spPr>
          <a:xfrm>
            <a:off x="76200" y="5486400"/>
            <a:ext cx="9096376" cy="492443"/>
          </a:xfrm>
          <a:prstGeom prst="rect">
            <a:avLst/>
          </a:prstGeom>
          <a:noFill/>
        </p:spPr>
        <p:txBody>
          <a:bodyPr wrap="square">
            <a:spAutoFit/>
          </a:bodyPr>
          <a:lstStyle/>
          <a:p>
            <a:r>
              <a:rPr lang="en-US" sz="2600" b="1" i="1" dirty="0">
                <a:solidFill>
                  <a:srgbClr val="FF0000"/>
                </a:solidFill>
              </a:rPr>
              <a:t>Do you agree with these associations of concepts and colors?</a:t>
            </a:r>
          </a:p>
        </p:txBody>
      </p:sp>
    </p:spTree>
    <p:extLst>
      <p:ext uri="{BB962C8B-B14F-4D97-AF65-F5344CB8AC3E}">
        <p14:creationId xmlns:p14="http://schemas.microsoft.com/office/powerpoint/2010/main" val="893238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33F8B-4452-4FFF-B0CD-7C7DBDD9D5DA}"/>
              </a:ext>
            </a:extLst>
          </p:cNvPr>
          <p:cNvSpPr>
            <a:spLocks noGrp="1"/>
          </p:cNvSpPr>
          <p:nvPr>
            <p:ph type="title"/>
          </p:nvPr>
        </p:nvSpPr>
        <p:spPr>
          <a:xfrm>
            <a:off x="5867400" y="1524000"/>
            <a:ext cx="2988672" cy="1143000"/>
          </a:xfrm>
        </p:spPr>
        <p:txBody>
          <a:bodyPr>
            <a:normAutofit fontScale="90000"/>
          </a:bodyPr>
          <a:lstStyle/>
          <a:p>
            <a:r>
              <a:rPr lang="en-US" b="1" dirty="0"/>
              <a:t>A Calming Color Scheme</a:t>
            </a:r>
          </a:p>
        </p:txBody>
      </p:sp>
      <p:pic>
        <p:nvPicPr>
          <p:cNvPr id="5" name="Picture 4">
            <a:extLst>
              <a:ext uri="{FF2B5EF4-FFF2-40B4-BE49-F238E27FC236}">
                <a16:creationId xmlns:a16="http://schemas.microsoft.com/office/drawing/2014/main" id="{9CDCBD55-32A2-4939-B793-CFF051552478}"/>
              </a:ext>
            </a:extLst>
          </p:cNvPr>
          <p:cNvPicPr>
            <a:picLocks noChangeAspect="1"/>
          </p:cNvPicPr>
          <p:nvPr/>
        </p:nvPicPr>
        <p:blipFill>
          <a:blip r:embed="rId3"/>
          <a:stretch>
            <a:fillRect/>
          </a:stretch>
        </p:blipFill>
        <p:spPr>
          <a:xfrm>
            <a:off x="477339" y="838200"/>
            <a:ext cx="5542461" cy="5335481"/>
          </a:xfrm>
          <a:prstGeom prst="rect">
            <a:avLst/>
          </a:prstGeom>
        </p:spPr>
      </p:pic>
      <p:sp>
        <p:nvSpPr>
          <p:cNvPr id="7" name="TextBox 6">
            <a:extLst>
              <a:ext uri="{FF2B5EF4-FFF2-40B4-BE49-F238E27FC236}">
                <a16:creationId xmlns:a16="http://schemas.microsoft.com/office/drawing/2014/main" id="{7769334D-5E98-4C63-B725-C81D1A85A6B0}"/>
              </a:ext>
            </a:extLst>
          </p:cNvPr>
          <p:cNvSpPr txBox="1"/>
          <p:nvPr/>
        </p:nvSpPr>
        <p:spPr>
          <a:xfrm>
            <a:off x="6477000" y="3962400"/>
            <a:ext cx="2286000" cy="1200329"/>
          </a:xfrm>
          <a:prstGeom prst="rect">
            <a:avLst/>
          </a:prstGeom>
          <a:noFill/>
        </p:spPr>
        <p:txBody>
          <a:bodyPr wrap="square" rtlCol="0">
            <a:spAutoFit/>
          </a:bodyPr>
          <a:lstStyle/>
          <a:p>
            <a:r>
              <a:rPr lang="en-US" sz="2400" dirty="0"/>
              <a:t>“Water Lilies”</a:t>
            </a:r>
          </a:p>
          <a:p>
            <a:r>
              <a:rPr lang="en-US" sz="2400" dirty="0"/>
              <a:t>Claude Monet, 1916</a:t>
            </a:r>
            <a:endParaRPr lang="en-US" dirty="0"/>
          </a:p>
        </p:txBody>
      </p:sp>
    </p:spTree>
    <p:extLst>
      <p:ext uri="{BB962C8B-B14F-4D97-AF65-F5344CB8AC3E}">
        <p14:creationId xmlns:p14="http://schemas.microsoft.com/office/powerpoint/2010/main" val="22459183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3780</Words>
  <Application>Microsoft Office PowerPoint</Application>
  <PresentationFormat>On-screen Show (4:3)</PresentationFormat>
  <Paragraphs>390</Paragraphs>
  <Slides>79</Slides>
  <Notes>79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79</vt:i4>
      </vt:variant>
    </vt:vector>
  </HeadingPairs>
  <TitlesOfParts>
    <vt:vector size="88" baseType="lpstr">
      <vt:lpstr>Arial</vt:lpstr>
      <vt:lpstr>Calibri</vt:lpstr>
      <vt:lpstr>Code</vt:lpstr>
      <vt:lpstr>MinionPro-Regular</vt:lpstr>
      <vt:lpstr>UC Berkeley OS Sign</vt:lpstr>
      <vt:lpstr>Verlag-Bold</vt:lpstr>
      <vt:lpstr>Verlag-Book</vt:lpstr>
      <vt:lpstr>Wingdings</vt:lpstr>
      <vt:lpstr>Office Theme</vt:lpstr>
      <vt:lpstr>CogSci 150 “Sensemaking and Organizing” Spring 2022</vt:lpstr>
      <vt:lpstr>PowerPoint Presentation</vt:lpstr>
      <vt:lpstr>Categories of Categories</vt:lpstr>
      <vt:lpstr>PowerPoint Presentation</vt:lpstr>
      <vt:lpstr>Describing and Organizing  Classes of Things (1) </vt:lpstr>
      <vt:lpstr>An Organized Closet</vt:lpstr>
      <vt:lpstr>Describing and Organizing  Classes of Things (2) </vt:lpstr>
      <vt:lpstr>Color in Culture</vt:lpstr>
      <vt:lpstr>A Calming Color Scheme</vt:lpstr>
      <vt:lpstr>Not Calm, Distressing</vt:lpstr>
      <vt:lpstr>Describing and Organizing  Classes of Things (3) </vt:lpstr>
      <vt:lpstr>Color Defined by Wavelength</vt:lpstr>
      <vt:lpstr>"Gross Income" Tax Code Categories</vt:lpstr>
      <vt:lpstr>Describing and Organizing  Classes of Things (4) </vt:lpstr>
      <vt:lpstr>Cultural Categories</vt:lpstr>
      <vt:lpstr>Some Definitions of “Culture”</vt:lpstr>
      <vt:lpstr>Culture as a “System of Meaning”</vt:lpstr>
      <vt:lpstr>STOP AND THINK “Systems of Meaning”</vt:lpstr>
      <vt:lpstr>Natural Categories</vt:lpstr>
      <vt:lpstr>“Carving Nature at its Joints”</vt:lpstr>
      <vt:lpstr>Category Hierarchies and Basic-Level Categories</vt:lpstr>
      <vt:lpstr>We Most Often Use “Basic-level” Categories or Instance Names</vt:lpstr>
      <vt:lpstr>PowerPoint Presentation</vt:lpstr>
      <vt:lpstr>Basic-Level Categories: What</vt:lpstr>
      <vt:lpstr>PowerPoint Presentation</vt:lpstr>
      <vt:lpstr>STOP AND THINK Basic-Level Categories</vt:lpstr>
      <vt:lpstr>PowerPoint Presentation</vt:lpstr>
      <vt:lpstr>PowerPoint Presentation</vt:lpstr>
      <vt:lpstr>Tradeoffs in Abstraction and Granularity</vt:lpstr>
      <vt:lpstr>STOP AND THINK</vt:lpstr>
      <vt:lpstr>The Precision-Simplicity Tradeoff</vt:lpstr>
      <vt:lpstr>Descriptive Precision</vt:lpstr>
      <vt:lpstr>Constellations and Mythology</vt:lpstr>
      <vt:lpstr>Constellations</vt:lpstr>
      <vt:lpstr>PowerPoint Presentation</vt:lpstr>
      <vt:lpstr>PowerPoint Presentation</vt:lpstr>
      <vt:lpstr>STOP AND THINK:  Lascaux Cave Paintings </vt:lpstr>
      <vt:lpstr>Constellations  Myths</vt:lpstr>
      <vt:lpstr>We Can Study the Evolution of Myths</vt:lpstr>
      <vt:lpstr>We Can Study the Evolution of Myths</vt:lpstr>
      <vt:lpstr>PowerPoint Presentation</vt:lpstr>
      <vt:lpstr>Crossing The Land Bridge</vt:lpstr>
      <vt:lpstr>Astronomical Sensemaking and Its Natural Categories </vt:lpstr>
      <vt:lpstr>Assessing Your “Astronomical Awareness”</vt:lpstr>
      <vt:lpstr>PowerPoint Presentation</vt:lpstr>
      <vt:lpstr>Stop and Think…  If “to understand how their world works” is the reason for sensemaking, we need to explain what that means  What sorts of astronomical and terrestrial events would ancient humans have noticed? (DO YOU NOTICE THEM TODAY?)  How did ancient humans know when they understood these events?  Specific example – how did ancient Egyptians know that they understood the flooding of the Nile?</vt:lpstr>
      <vt:lpstr>PowerPoint Presentation</vt:lpstr>
      <vt:lpstr>PowerPoint Presentation</vt:lpstr>
      <vt:lpstr>The Cycles of the Sun and Moon</vt:lpstr>
      <vt:lpstr>Sunrise, Sunset, Sunrise = ONE DAY</vt:lpstr>
      <vt:lpstr>STOP AND THINK – Days and Hours</vt:lpstr>
      <vt:lpstr>“Astronomical Clock” in Prague</vt:lpstr>
      <vt:lpstr>The Moon’s Cycle = ONE MONTH</vt:lpstr>
      <vt:lpstr>The Sun’s Cycle Through the Stars = ONE YEAR</vt:lpstr>
      <vt:lpstr>PowerPoint Presentation</vt:lpstr>
      <vt:lpstr>Babylonian “Astronomical Diaries”</vt:lpstr>
      <vt:lpstr>Babylonian Astronomy Data</vt:lpstr>
      <vt:lpstr>PowerPoint Presentation</vt:lpstr>
      <vt:lpstr>PowerPoint Presentation</vt:lpstr>
      <vt:lpstr>Astronomical Data Science  with Alex Boxer</vt:lpstr>
      <vt:lpstr>Astronomy {and, or, vs.} Astrology</vt:lpstr>
      <vt:lpstr>The Egyptian 10-Day Week</vt:lpstr>
      <vt:lpstr>STOP AND THINK </vt:lpstr>
      <vt:lpstr>The Founding of Baghdad</vt:lpstr>
      <vt:lpstr>PowerPoint Presentation</vt:lpstr>
      <vt:lpstr>PowerPoint Presentation</vt:lpstr>
      <vt:lpstr>The Moon Tonight</vt:lpstr>
      <vt:lpstr>Venus Just Before Sunrise</vt:lpstr>
      <vt:lpstr>Is Stonehenge a “False Positive?”</vt:lpstr>
      <vt:lpstr>The Sky and Earth are more Interesting and Important than Instagram and TikTok</vt:lpstr>
      <vt:lpstr>Some Answers For Your Astronomical Self-Assessment</vt:lpstr>
      <vt:lpstr>Evidence Against The  “Revolve Around Earth” Theory</vt:lpstr>
      <vt:lpstr>PowerPoint Presentation</vt:lpstr>
      <vt:lpstr>PowerPoint Presentation</vt:lpstr>
      <vt:lpstr>The Other Planets Are Farther From The Sun Than The Earth  So we can see them close to the sun or far away from it in the middle of the night</vt:lpstr>
      <vt:lpstr>PowerPoint Presentation</vt:lpstr>
      <vt:lpstr>PowerPoint Presentation</vt:lpstr>
      <vt:lpstr>PowerPoint Presentation</vt:lpstr>
      <vt:lpstr>The Moon ORBITS the Earth Every 27 days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2019-10-08T00:00:58Z</dcterms:created>
  <dcterms:modified xsi:type="dcterms:W3CDTF">2022-02-15T01:31:22Z</dcterms:modified>
</cp:coreProperties>
</file>