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3"/>
  </p:notesMasterIdLst>
  <p:sldIdLst>
    <p:sldId id="266" r:id="rId2"/>
    <p:sldId id="700" r:id="rId3"/>
    <p:sldId id="305" r:id="rId4"/>
    <p:sldId id="447" r:id="rId5"/>
    <p:sldId id="448" r:id="rId6"/>
    <p:sldId id="453" r:id="rId7"/>
    <p:sldId id="451" r:id="rId8"/>
    <p:sldId id="450" r:id="rId9"/>
    <p:sldId id="455" r:id="rId10"/>
    <p:sldId id="449" r:id="rId11"/>
    <p:sldId id="454" r:id="rId12"/>
    <p:sldId id="452" r:id="rId13"/>
    <p:sldId id="457" r:id="rId14"/>
    <p:sldId id="445" r:id="rId15"/>
    <p:sldId id="699" r:id="rId16"/>
    <p:sldId id="458" r:id="rId17"/>
    <p:sldId id="476" r:id="rId18"/>
    <p:sldId id="470" r:id="rId19"/>
    <p:sldId id="694" r:id="rId20"/>
    <p:sldId id="387" r:id="rId21"/>
    <p:sldId id="371" r:id="rId22"/>
    <p:sldId id="460" r:id="rId23"/>
    <p:sldId id="441" r:id="rId24"/>
    <p:sldId id="442" r:id="rId25"/>
    <p:sldId id="268" r:id="rId26"/>
    <p:sldId id="393" r:id="rId27"/>
    <p:sldId id="432" r:id="rId28"/>
    <p:sldId id="698" r:id="rId29"/>
    <p:sldId id="372" r:id="rId30"/>
    <p:sldId id="342" r:id="rId31"/>
    <p:sldId id="338" r:id="rId32"/>
    <p:sldId id="340" r:id="rId33"/>
    <p:sldId id="468" r:id="rId34"/>
    <p:sldId id="471" r:id="rId35"/>
    <p:sldId id="475" r:id="rId36"/>
    <p:sldId id="381" r:id="rId37"/>
    <p:sldId id="704" r:id="rId38"/>
    <p:sldId id="384" r:id="rId39"/>
    <p:sldId id="480" r:id="rId40"/>
    <p:sldId id="705" r:id="rId41"/>
    <p:sldId id="706" r:id="rId42"/>
    <p:sldId id="707" r:id="rId43"/>
    <p:sldId id="329" r:id="rId44"/>
    <p:sldId id="389" r:id="rId45"/>
    <p:sldId id="344" r:id="rId46"/>
    <p:sldId id="486" r:id="rId47"/>
    <p:sldId id="487" r:id="rId48"/>
    <p:sldId id="503" r:id="rId49"/>
    <p:sldId id="464" r:id="rId50"/>
    <p:sldId id="467" r:id="rId51"/>
    <p:sldId id="462" r:id="rId52"/>
    <p:sldId id="477" r:id="rId53"/>
    <p:sldId id="696" r:id="rId54"/>
    <p:sldId id="308" r:id="rId55"/>
    <p:sldId id="708" r:id="rId56"/>
    <p:sldId id="732" r:id="rId57"/>
    <p:sldId id="286" r:id="rId58"/>
    <p:sldId id="309" r:id="rId59"/>
    <p:sldId id="310" r:id="rId60"/>
    <p:sldId id="287" r:id="rId61"/>
    <p:sldId id="731" r:id="rId62"/>
    <p:sldId id="717" r:id="rId63"/>
    <p:sldId id="693" r:id="rId64"/>
    <p:sldId id="288" r:id="rId65"/>
    <p:sldId id="716" r:id="rId66"/>
    <p:sldId id="436" r:id="rId67"/>
    <p:sldId id="497" r:id="rId68"/>
    <p:sldId id="499" r:id="rId69"/>
    <p:sldId id="440" r:id="rId70"/>
    <p:sldId id="498" r:id="rId71"/>
    <p:sldId id="715" r:id="rId7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80655" autoAdjust="0"/>
  </p:normalViewPr>
  <p:slideViewPr>
    <p:cSldViewPr>
      <p:cViewPr varScale="1">
        <p:scale>
          <a:sx n="70" d="100"/>
          <a:sy n="70" d="100"/>
        </p:scale>
        <p:origin x="159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000"/>
    </p:cViewPr>
  </p:sorterViewPr>
  <p:notesViewPr>
    <p:cSldViewPr>
      <p:cViewPr varScale="1">
        <p:scale>
          <a:sx n="44" d="100"/>
          <a:sy n="44" d="100"/>
        </p:scale>
        <p:origin x="2779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3342" tIns="46671" rIns="93342" bIns="4667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3342" tIns="46671" rIns="93342" bIns="46671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2" tIns="46671" rIns="93342" bIns="4667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342" tIns="46671" rIns="93342" bIns="46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3342" tIns="46671" rIns="93342" bIns="4667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3342" tIns="46671" rIns="93342" bIns="46671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7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33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25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0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08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11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7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42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4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96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6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5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63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86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98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80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8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9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07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92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43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7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31950" y="4459839"/>
            <a:ext cx="5681364" cy="422543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17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36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55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16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22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65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74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37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8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34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75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44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50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0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31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085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873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16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18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6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79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29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332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375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935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89782" lvl="1" indent="-226862">
              <a:lnSpc>
                <a:spcPct val="92000"/>
              </a:lnSpc>
              <a:spcBef>
                <a:spcPts val="1823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45769" algn="l"/>
                <a:tab pos="1883873" algn="l"/>
                <a:tab pos="2834240" algn="l"/>
                <a:tab pos="3769278" algn="l"/>
                <a:tab pos="4719645" algn="l"/>
                <a:tab pos="5671544" algn="l"/>
                <a:tab pos="6609648" algn="l"/>
                <a:tab pos="7532424" algn="l"/>
                <a:tab pos="8493521" algn="l"/>
                <a:tab pos="9430092" algn="l"/>
                <a:tab pos="10394255" algn="l"/>
                <a:tab pos="11318563" algn="l"/>
              </a:tabLst>
            </a:pPr>
            <a:endParaRPr lang="en-US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551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591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50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13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95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2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426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13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595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16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560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50032" indent="-350032" eaLnBrk="0" fontAlgn="base" hangingPunct="0">
              <a:lnSpc>
                <a:spcPct val="93000"/>
              </a:lnSpc>
              <a:spcBef>
                <a:spcPts val="1837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907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20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746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452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810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64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95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226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42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68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3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ypost.com/2018/05/19/our-digital-addictions-are-killing-our-kids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knifecenter.com/shop/kitchen-knive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hyperlink" Target="https://www.allianceonline.co.uk/blog/2018/04/types-of-knives-a-guide-to-kitchen-knives-and-their-uses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2022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Glushko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  <a:hlinkClick r:id="rId3"/>
              </a:rPr>
              <a:t>glushko@berkeley.edu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17 February 2022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</a:rPr>
              <a:t> 10) </a:t>
            </a:r>
            <a:r>
              <a:rPr lang="en-US" sz="2400" b="1" dirty="0">
                <a:latin typeface="Times New Roman" panose="02020603050405020304" pitchFamily="18" charset="0"/>
              </a:rPr>
              <a:t>Cognitive Universals? Folk </a:t>
            </a:r>
            <a:r>
              <a:rPr lang="en-US" sz="2400" b="1" dirty="0">
                <a:effectLst/>
                <a:latin typeface="Times New Roman" panose="02020603050405020304" pitchFamily="18" charset="0"/>
              </a:rPr>
              <a:t>Biology; Linguistic Relativity;  Bi-</a:t>
            </a:r>
            <a:r>
              <a:rPr lang="en-US" sz="2400" b="1" dirty="0" err="1">
                <a:effectLst/>
                <a:latin typeface="Times New Roman" panose="02020603050405020304" pitchFamily="18" charset="0"/>
              </a:rPr>
              <a:t>lingualism</a:t>
            </a:r>
            <a:r>
              <a:rPr lang="en-US" sz="2400" b="1" dirty="0">
                <a:effectLst/>
                <a:latin typeface="Times New Roman" panose="02020603050405020304" pitchFamily="18" charset="0"/>
              </a:rPr>
              <a:t> and Bi-culturalism</a:t>
            </a:r>
            <a:endParaRPr lang="en-US" sz="2400" b="1" dirty="0">
              <a:sym typeface="UC Berkeley OS Sign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"/>
            <a:ext cx="4551531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6712"/>
            <a:ext cx="76200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7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2" y="609600"/>
            <a:ext cx="77136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49CB52-F744-4819-BF8C-537B3063C987}"/>
              </a:ext>
            </a:extLst>
          </p:cNvPr>
          <p:cNvSpPr/>
          <p:nvPr/>
        </p:nvSpPr>
        <p:spPr>
          <a:xfrm>
            <a:off x="0" y="4572000"/>
            <a:ext cx="9144000" cy="13716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Your Knowledge of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Of the 20 tree names… every tree is on the Berkeley campus, and 7 of the listed trees are within a few hundred yards from the Campanile</a:t>
            </a:r>
          </a:p>
          <a:p>
            <a:r>
              <a:rPr lang="en-US" dirty="0"/>
              <a:t>…Including 6 of the 8 trees you just saw pictures of</a:t>
            </a:r>
          </a:p>
          <a:p>
            <a:r>
              <a:rPr lang="en-US" dirty="0">
                <a:solidFill>
                  <a:srgbClr val="FF0000"/>
                </a:solidFill>
              </a:rPr>
              <a:t>How many different tree species do you think there are on the Berkeley campus?</a:t>
            </a:r>
          </a:p>
        </p:txBody>
      </p:sp>
    </p:spTree>
    <p:extLst>
      <p:ext uri="{BB962C8B-B14F-4D97-AF65-F5344CB8AC3E}">
        <p14:creationId xmlns:p14="http://schemas.microsoft.com/office/powerpoint/2010/main" val="163080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706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Shamu &amp; Berkeley Campus Trees</a:t>
            </a:r>
            <a:br>
              <a:rPr lang="en-US" b="1" dirty="0"/>
            </a:br>
            <a:r>
              <a:rPr lang="en-US" sz="2400" b="1" dirty="0"/>
              <a:t>(Many tree names label the “genus” category that have many species)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82939"/>
            <a:ext cx="3276600" cy="4525963"/>
          </a:xfrm>
        </p:spPr>
        <p:txBody>
          <a:bodyPr>
            <a:normAutofit/>
          </a:bodyPr>
          <a:lstStyle/>
          <a:p>
            <a:r>
              <a:rPr lang="en-US" dirty="0"/>
              <a:t>Acacia (5)</a:t>
            </a:r>
          </a:p>
          <a:p>
            <a:r>
              <a:rPr lang="en-US" dirty="0"/>
              <a:t>Birch (5)</a:t>
            </a:r>
          </a:p>
          <a:p>
            <a:r>
              <a:rPr lang="en-US" dirty="0"/>
              <a:t>Cherry (6)</a:t>
            </a:r>
          </a:p>
          <a:p>
            <a:r>
              <a:rPr lang="en-US" dirty="0">
                <a:solidFill>
                  <a:prstClr val="black"/>
                </a:solidFill>
              </a:rPr>
              <a:t>Dogwood (5)</a:t>
            </a:r>
            <a:endParaRPr lang="en-US" dirty="0"/>
          </a:p>
          <a:p>
            <a:r>
              <a:rPr lang="en-US" dirty="0"/>
              <a:t>Elm (5)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1355725"/>
            <a:ext cx="3575304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Eucalyptus (8)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Magnolia (5)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Maple (9)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Oak (22)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Pine (22)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690231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 of 2016, there were </a:t>
            </a:r>
            <a:r>
              <a:rPr lang="en-US" sz="3200" b="1" dirty="0">
                <a:solidFill>
                  <a:srgbClr val="FF0000"/>
                </a:solidFill>
              </a:rPr>
              <a:t>276</a:t>
            </a:r>
            <a:r>
              <a:rPr lang="en-US" sz="3200" dirty="0"/>
              <a:t> different species of trees on the campus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E7D1E-994F-47CC-B396-BBF4C1FC4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505200"/>
            <a:ext cx="3054361" cy="3237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64906-97F9-404B-AA98-0B6906120C01}"/>
              </a:ext>
            </a:extLst>
          </p:cNvPr>
          <p:cNvSpPr txBox="1"/>
          <p:nvPr/>
        </p:nvSpPr>
        <p:spPr>
          <a:xfrm>
            <a:off x="6324600" y="2414475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What am I doing on this slide?</a:t>
            </a:r>
          </a:p>
        </p:txBody>
      </p:sp>
    </p:spTree>
    <p:extLst>
      <p:ext uri="{BB962C8B-B14F-4D97-AF65-F5344CB8AC3E}">
        <p14:creationId xmlns:p14="http://schemas.microsoft.com/office/powerpoint/2010/main" val="388985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83EF62-95DF-4738-B374-8166DAF56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3891" y="1641929"/>
            <a:ext cx="5167086" cy="3875314"/>
          </a:xfrm>
          <a:prstGeom prst="rect">
            <a:avLst/>
          </a:prstGeom>
        </p:spPr>
      </p:pic>
      <p:pic>
        <p:nvPicPr>
          <p:cNvPr id="9" name="Picture 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8AFC19A-141A-4A38-86CC-544FEB971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2575" y="1539875"/>
            <a:ext cx="5308600" cy="398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E52DD-C78E-474B-8E2C-309FB620216A}"/>
              </a:ext>
            </a:extLst>
          </p:cNvPr>
          <p:cNvSpPr txBox="1"/>
          <p:nvPr/>
        </p:nvSpPr>
        <p:spPr>
          <a:xfrm>
            <a:off x="5562600" y="31387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London Plane trees</a:t>
            </a:r>
          </a:p>
        </p:txBody>
      </p:sp>
    </p:spTree>
    <p:extLst>
      <p:ext uri="{BB962C8B-B14F-4D97-AF65-F5344CB8AC3E}">
        <p14:creationId xmlns:p14="http://schemas.microsoft.com/office/powerpoint/2010/main" val="382291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E87A0B-4128-4748-BD28-B2DAB56DE2B8}"/>
              </a:ext>
            </a:extLst>
          </p:cNvPr>
          <p:cNvSpPr/>
          <p:nvPr/>
        </p:nvSpPr>
        <p:spPr>
          <a:xfrm>
            <a:off x="76200" y="0"/>
            <a:ext cx="9067800" cy="678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STOP AND THINK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Your Knowledge of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would you rate YOUR knowledge of trees?</a:t>
            </a:r>
          </a:p>
          <a:p>
            <a:pPr lvl="1"/>
            <a:r>
              <a:rPr lang="en-US" dirty="0"/>
              <a:t>Compared to someone who works with trees (landscape designer, arborist)</a:t>
            </a:r>
          </a:p>
          <a:p>
            <a:pPr lvl="1"/>
            <a:r>
              <a:rPr lang="en-US" dirty="0"/>
              <a:t>Compared to a botanist or “plant scientist”</a:t>
            </a:r>
          </a:p>
          <a:p>
            <a:pPr lvl="1"/>
            <a:r>
              <a:rPr lang="en-US" dirty="0"/>
              <a:t>Compared to someone who lives in a Northern California forest area</a:t>
            </a:r>
          </a:p>
          <a:p>
            <a:pPr lvl="1"/>
            <a:r>
              <a:rPr lang="en-US" dirty="0"/>
              <a:t>Compared to someone who lives in the Amazon rain forest</a:t>
            </a:r>
          </a:p>
          <a:p>
            <a:pPr lvl="1"/>
            <a:r>
              <a:rPr lang="en-US" dirty="0"/>
              <a:t>Compared to a “typical” Berkeley student</a:t>
            </a:r>
          </a:p>
          <a:p>
            <a:r>
              <a:rPr lang="en-US" b="1" dirty="0"/>
              <a:t>What factors determine someone’s level of knowledge about trees?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1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sym typeface="UC Berkeley OS Sign"/>
              </a:rPr>
              <a:t>Comparative Knowledge About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Maintenance workers, landscaper designers, and botanists know a lot about trees, but</a:t>
            </a:r>
          </a:p>
          <a:p>
            <a:pPr marL="742950" lvl="2" indent="-342900"/>
            <a:r>
              <a:rPr lang="en-US" b="1" i="1" dirty="0">
                <a:solidFill>
                  <a:srgbClr val="FF0000"/>
                </a:solidFill>
              </a:rPr>
              <a:t>How do botanists, maintenance workers, and landscape designers differ in how they think about trees?</a:t>
            </a:r>
          </a:p>
          <a:p>
            <a:pPr marL="742950" lvl="2" indent="-342900"/>
            <a:r>
              <a:rPr lang="en-US" b="1" i="1" dirty="0">
                <a:solidFill>
                  <a:srgbClr val="FF0000"/>
                </a:solidFill>
              </a:rPr>
              <a:t>Who has the most granular / precise categories?</a:t>
            </a:r>
          </a:p>
          <a:p>
            <a:r>
              <a:rPr lang="en-US" sz="2800" dirty="0"/>
              <a:t>4-year-old children living in rain forests can identify more trees than US college students</a:t>
            </a:r>
          </a:p>
          <a:p>
            <a:r>
              <a:rPr lang="en-US" sz="2800" dirty="0"/>
              <a:t>Some adults can identify and reason about hundreds of different trees and plants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03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2133600"/>
            <a:ext cx="8945880" cy="281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79043"/>
            <a:ext cx="670560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latin typeface="+mj-lt"/>
                <a:ea typeface="+mj-ea"/>
                <a:cs typeface="+mj-cs"/>
              </a:rPr>
              <a:t>What An Adult Inhabitant of the Ecuador Rain Forest Knows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178628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Berlin, Brent. </a:t>
            </a:r>
            <a:r>
              <a:rPr lang="en-US" sz="2400" i="1" dirty="0"/>
              <a:t>Ethnobiological classification: Principles of categorization of plants and animals in traditional societies</a:t>
            </a:r>
            <a:r>
              <a:rPr lang="en-US" sz="2400" dirty="0"/>
              <a:t>. 1992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6B16A-738C-4514-8D61-6EB587A33183}"/>
              </a:ext>
            </a:extLst>
          </p:cNvPr>
          <p:cNvSpPr/>
          <p:nvPr/>
        </p:nvSpPr>
        <p:spPr>
          <a:xfrm>
            <a:off x="4419600" y="3886200"/>
            <a:ext cx="3276600" cy="3048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5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7965-C471-42A7-B49D-531DBB0E4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Universal Cognition?</a:t>
            </a:r>
          </a:p>
        </p:txBody>
      </p:sp>
    </p:spTree>
    <p:extLst>
      <p:ext uri="{BB962C8B-B14F-4D97-AF65-F5344CB8AC3E}">
        <p14:creationId xmlns:p14="http://schemas.microsoft.com/office/powerpoint/2010/main" val="94970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27DD-BAC3-4EF2-B2BA-5C55CBB1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 Get Along…</a:t>
            </a:r>
            <a:br>
              <a:rPr lang="en-US" b="1" dirty="0"/>
            </a:br>
            <a:r>
              <a:rPr lang="en-US" b="1" dirty="0"/>
              <a:t>(from Atran &amp; Medin)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E3E8-CD73-4594-AF65-53AD3433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get along in the world, people need to be able to understand and predict</a:t>
            </a:r>
          </a:p>
          <a:p>
            <a:pPr lvl="1"/>
            <a:r>
              <a:rPr lang="en-US" dirty="0"/>
              <a:t> the general properties and behaviors of physical objects and substances (physics)</a:t>
            </a:r>
          </a:p>
          <a:p>
            <a:pPr lvl="1"/>
            <a:r>
              <a:rPr lang="en-US" dirty="0"/>
              <a:t>the more specific properties of plants and animals (biology)</a:t>
            </a:r>
          </a:p>
          <a:p>
            <a:pPr lvl="1"/>
            <a:r>
              <a:rPr lang="en-US" dirty="0"/>
              <a:t>the particular properties of their fellow human beings (psychology)</a:t>
            </a:r>
          </a:p>
        </p:txBody>
      </p:sp>
    </p:spTree>
    <p:extLst>
      <p:ext uri="{BB962C8B-B14F-4D97-AF65-F5344CB8AC3E}">
        <p14:creationId xmlns:p14="http://schemas.microsoft.com/office/powerpoint/2010/main" val="4007473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UC Berkeley OS Sign"/>
              </a:rPr>
              <a:t>Is There Universal Cognition?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sz="3500" dirty="0"/>
              <a:t>Two fundamental cognitive processes are categorization (how do we decide what objects are the same kind of thing) and inductive reasoning (given that one object or class exhibits a property, how do we decide whether other related objects or classes do). </a:t>
            </a:r>
          </a:p>
          <a:p>
            <a:r>
              <a:rPr lang="en-US" sz="3500" dirty="0"/>
              <a:t>We can compare different groups doing the same or equivalent cognitive tasks to see if people use the same “cognitive toolkit”</a:t>
            </a:r>
          </a:p>
        </p:txBody>
      </p:sp>
    </p:spTree>
    <p:extLst>
      <p:ext uri="{BB962C8B-B14F-4D97-AF65-F5344CB8AC3E}">
        <p14:creationId xmlns:p14="http://schemas.microsoft.com/office/powerpoint/2010/main" val="405294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00F3CA-16FF-4BB1-9992-BB643480FDF7}"/>
              </a:ext>
            </a:extLst>
          </p:cNvPr>
          <p:cNvSpPr/>
          <p:nvPr/>
        </p:nvSpPr>
        <p:spPr>
          <a:xfrm>
            <a:off x="0" y="112002"/>
            <a:ext cx="9144000" cy="678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85" y="106861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>
                <a:solidFill>
                  <a:srgbClr val="FF0000"/>
                </a:solidFill>
                <a:sym typeface="UC Berkeley OS Sign"/>
              </a:rPr>
              <a:t>STOP AND THINK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04" y="1096962"/>
            <a:ext cx="8534400" cy="5486400"/>
          </a:xfrm>
        </p:spPr>
        <p:txBody>
          <a:bodyPr>
            <a:noAutofit/>
          </a:bodyPr>
          <a:lstStyle/>
          <a:p>
            <a:r>
              <a:rPr lang="en-US" sz="2800" dirty="0"/>
              <a:t>We can compare different groups doing the same or equivalent cognitive tasks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Which groups should we compare to look for differences?</a:t>
            </a:r>
          </a:p>
          <a:p>
            <a:r>
              <a:rPr lang="en-US" sz="2800" dirty="0"/>
              <a:t>If people in one culture differ from those in another on cognitive tasks, why?</a:t>
            </a:r>
          </a:p>
          <a:p>
            <a:r>
              <a:rPr lang="en-US" sz="2800" dirty="0"/>
              <a:t>Are there primitive, native, intuitive, scientific cultures that fall on some continuum of maturity or capability? </a:t>
            </a:r>
          </a:p>
          <a:p>
            <a:endParaRPr lang="en-US" sz="2800" dirty="0"/>
          </a:p>
          <a:p>
            <a:pPr marL="400050" lvl="1" indent="0">
              <a:buNone/>
            </a:pPr>
            <a:r>
              <a:rPr lang="en-US" dirty="0"/>
              <a:t>(Medin and Atran’s framing:</a:t>
            </a:r>
            <a:br>
              <a:rPr lang="en-US" dirty="0"/>
            </a:br>
            <a:r>
              <a:rPr lang="en-US" dirty="0"/>
              <a:t> How can cognitive psychology and anthropology fit together?)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>
                <a:sym typeface="UC Berkeley OS Sign"/>
              </a:rPr>
              <a:t>Possible Sources of</a:t>
            </a:r>
            <a:br>
              <a:rPr lang="en-US" b="1" dirty="0">
                <a:sym typeface="UC Berkeley OS Sign"/>
              </a:rPr>
            </a:br>
            <a:r>
              <a:rPr lang="en-US" b="1" dirty="0">
                <a:sym typeface="UC Berkeley OS Sign"/>
              </a:rPr>
              <a:t> Cognitive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If people in one culture differ from those in another on cognitive tasks, why?</a:t>
            </a:r>
          </a:p>
          <a:p>
            <a:pPr lvl="1"/>
            <a:r>
              <a:rPr lang="en-US" dirty="0"/>
              <a:t>because use </a:t>
            </a:r>
            <a:r>
              <a:rPr lang="en-US" dirty="0">
                <a:solidFill>
                  <a:srgbClr val="FF0000"/>
                </a:solidFill>
              </a:rPr>
              <a:t>different cognitive mechanisms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because they have had </a:t>
            </a:r>
            <a:r>
              <a:rPr lang="en-US" dirty="0">
                <a:solidFill>
                  <a:srgbClr val="FF0000"/>
                </a:solidFill>
              </a:rPr>
              <a:t>different life experiences </a:t>
            </a:r>
            <a:r>
              <a:rPr lang="en-US" dirty="0"/>
              <a:t>and have been exposed to different aspects of the world?</a:t>
            </a:r>
          </a:p>
          <a:p>
            <a:pPr lvl="1"/>
            <a:r>
              <a:rPr lang="en-US" dirty="0"/>
              <a:t>because they have been explicitly </a:t>
            </a:r>
            <a:r>
              <a:rPr lang="en-US" dirty="0">
                <a:solidFill>
                  <a:srgbClr val="FF0000"/>
                </a:solidFill>
              </a:rPr>
              <a:t>taught different things or taught in different ways</a:t>
            </a:r>
            <a:r>
              <a:rPr lang="en-US" dirty="0"/>
              <a:t>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5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3257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Some Definitions of “Culture”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73257" y="1066800"/>
            <a:ext cx="8486110" cy="60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the customary beliefs, social forms, and material traits shared by a group of people in a place or time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world?)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whatever someone has to know or believe in order to operate in a manner acceptable to other members of a group they belong to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mind?)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whatever knowledge or beliefs other groups have that prevents them from seeing the world objectively and “correctly” – the way we do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(is culture defined relatively?)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19366421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128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Culture as a “System of Meaning”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519873"/>
            <a:ext cx="8036719" cy="527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/>
              <a:t>Culture is not chaotic or random … it is a SYSTEM  (of systems…)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/>
              <a:t>This system determines what sorts of things or events need to be attended to and explained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/>
              <a:t>It established complex interrelated beliefs and behaviors to create a “system of meaning” about those things and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96108318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220B75-BB71-492A-8F73-E39C55A601F4}"/>
              </a:ext>
            </a:extLst>
          </p:cNvPr>
          <p:cNvSpPr/>
          <p:nvPr/>
        </p:nvSpPr>
        <p:spPr>
          <a:xfrm>
            <a:off x="0" y="4648200"/>
            <a:ext cx="9144000" cy="1752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61205" y="326907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Systems of Meaning – What vs How (1)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198" y="1295400"/>
            <a:ext cx="8036719" cy="49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 Roy D’Andrade (1981) suggested a division of labor between psychology and anthropology: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Cognitive anthropology would study what people think about (ethnography)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Cognitive psychology would study how people think (experiments)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What assumptions does this research strategy make about how cognitive processing works?</a:t>
            </a:r>
          </a:p>
        </p:txBody>
      </p:sp>
    </p:spTree>
    <p:extLst>
      <p:ext uri="{BB962C8B-B14F-4D97-AF65-F5344CB8AC3E}">
        <p14:creationId xmlns:p14="http://schemas.microsoft.com/office/powerpoint/2010/main" val="7909712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61205" y="3810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Systems of Meaning – What vs How (2)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53193" y="1676400"/>
            <a:ext cx="8036719" cy="441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</a:t>
            </a:r>
            <a:r>
              <a:rPr lang="en-US" sz="2800" dirty="0"/>
              <a:t>Andrade’s proposal to divide “studies of meaning” between anthropology and psychology came at a time when cognitive science was dominated by a “human information processing” view of cognition; “’the mind is a computer” metaphor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This implies that processing is largely independent of context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Content varies across cultures, but the processor itself, and hence the processing, are universal, that is, independent of people's cultural background</a:t>
            </a:r>
          </a:p>
        </p:txBody>
      </p:sp>
    </p:spTree>
    <p:extLst>
      <p:ext uri="{BB962C8B-B14F-4D97-AF65-F5344CB8AC3E}">
        <p14:creationId xmlns:p14="http://schemas.microsoft.com/office/powerpoint/2010/main" val="26335795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392833"/>
            <a:ext cx="52828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“Human Information Processor”</a:t>
            </a:r>
            <a:br>
              <a:rPr lang="en-US" dirty="0"/>
            </a:br>
            <a:r>
              <a:rPr lang="en-US" dirty="0"/>
              <a:t>(1970s)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288" y="3776265"/>
            <a:ext cx="8954722" cy="3046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28600"/>
            <a:ext cx="2550418" cy="32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5B0160-3502-450D-AFA2-C8F3D37795B2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6901-760E-47D2-A446-772E2B5A8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6858000" cy="5192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A30BA-C8A1-431F-B41B-10A3D92CFAAE}"/>
              </a:ext>
            </a:extLst>
          </p:cNvPr>
          <p:cNvSpPr txBox="1"/>
          <p:nvPr/>
        </p:nvSpPr>
        <p:spPr>
          <a:xfrm>
            <a:off x="152400" y="5841200"/>
            <a:ext cx="8915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Today we have more complex views of cognition… distributed cognition in the world, distributed representations in the brain … not just memory storage and retrieval</a:t>
            </a:r>
          </a:p>
        </p:txBody>
      </p:sp>
    </p:spTree>
    <p:extLst>
      <p:ext uri="{BB962C8B-B14F-4D97-AF65-F5344CB8AC3E}">
        <p14:creationId xmlns:p14="http://schemas.microsoft.com/office/powerpoint/2010/main" val="300849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102672"/>
            <a:ext cx="5895975" cy="434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077200" cy="111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The Stereotype of an Ethnographic Study – 1930s?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492715"/>
            <a:ext cx="2057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Ethnography:</a:t>
            </a:r>
          </a:p>
          <a:p>
            <a:r>
              <a:rPr lang="en-US" sz="2400" dirty="0"/>
              <a:t>“writing about people”</a:t>
            </a:r>
          </a:p>
          <a:p>
            <a:endParaRPr lang="en-US" sz="2400" dirty="0"/>
          </a:p>
          <a:p>
            <a:r>
              <a:rPr lang="en-US" sz="2400" dirty="0"/>
              <a:t>Understanding</a:t>
            </a:r>
          </a:p>
          <a:p>
            <a:r>
              <a:rPr lang="en-US" sz="2400" dirty="0"/>
              <a:t>a community or culture through observation, interviews, and collection and analysis of artifacts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4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295400"/>
            <a:ext cx="7848600" cy="528481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Knowledge about trees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Universal cognition?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Primitive/savage/native minds?</a:t>
            </a:r>
          </a:p>
          <a:p>
            <a:pPr marL="742950" lvl="1" indent="-285750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Arial" pitchFamily="34" charset="0"/>
              <a:buChar char="–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Folk biology vs “expert” biology</a:t>
            </a:r>
          </a:p>
          <a:p>
            <a:pPr marL="742950" lvl="1" indent="-285750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Arial" pitchFamily="34" charset="0"/>
              <a:buChar char="–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WEIRD science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Linguistic Relativity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Bi-</a:t>
            </a:r>
            <a:r>
              <a:rPr lang="en-US" sz="3200" dirty="0" err="1"/>
              <a:t>lingualism</a:t>
            </a:r>
            <a:r>
              <a:rPr lang="en-US" sz="3200" dirty="0"/>
              <a:t> and Bi-culturalism</a:t>
            </a:r>
          </a:p>
        </p:txBody>
      </p:sp>
    </p:spTree>
    <p:extLst>
      <p:ext uri="{BB962C8B-B14F-4D97-AF65-F5344CB8AC3E}">
        <p14:creationId xmlns:p14="http://schemas.microsoft.com/office/powerpoint/2010/main" val="4858657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The Savage/Primitive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Anthropology emerged in the 19</a:t>
            </a:r>
            <a:r>
              <a:rPr lang="en-US" baseline="30000" dirty="0"/>
              <a:t>th</a:t>
            </a:r>
            <a:r>
              <a:rPr lang="en-US" dirty="0"/>
              <a:t> century as an extension of “natural history”</a:t>
            </a:r>
          </a:p>
          <a:p>
            <a:pPr lvl="1"/>
            <a:r>
              <a:rPr lang="en-US" dirty="0"/>
              <a:t>Just as Europeans studied the flora and fauna on remote locations (often European colonies) they also studied the language, culture, and artifacts of the people who lived there</a:t>
            </a:r>
          </a:p>
          <a:p>
            <a:r>
              <a:rPr lang="en-US" dirty="0"/>
              <a:t>Many of these peoples had no written language and limited technology, which led some anthropologists to describe them as savage or primitive compared with “modern Europeans”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26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F93659-3D84-4BBB-A13B-52905E516EDC}"/>
              </a:ext>
            </a:extLst>
          </p:cNvPr>
          <p:cNvSpPr/>
          <p:nvPr/>
        </p:nvSpPr>
        <p:spPr>
          <a:xfrm>
            <a:off x="0" y="5715000"/>
            <a:ext cx="9144000" cy="106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Cognition of the “Savage Mind”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46138"/>
            <a:ext cx="8229600" cy="578326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sz="4500" dirty="0"/>
              <a:t>Language analysis suggested that cognition of pre-literate rural cultures was different – and less abstract – than European thinking</a:t>
            </a:r>
          </a:p>
          <a:p>
            <a:pPr marL="742950" lvl="2" indent="-342900"/>
            <a:r>
              <a:rPr lang="en-US" sz="4500" dirty="0"/>
              <a:t>Such languages have many very specific words for a detailed inventory of plant and animal species and varieties</a:t>
            </a:r>
          </a:p>
          <a:p>
            <a:pPr marL="742950" lvl="2" indent="-342900"/>
            <a:r>
              <a:rPr lang="en-US" sz="4500" dirty="0"/>
              <a:t>They lack words for abstract categories like “tree” or “animal”</a:t>
            </a:r>
          </a:p>
          <a:p>
            <a:pPr marL="742950" lvl="2" indent="-342900"/>
            <a:r>
              <a:rPr lang="en-US" sz="4500" dirty="0"/>
              <a:t>Other languages that otherwise identify specific animals or plants often no not name those that are neither useful nor harmful</a:t>
            </a:r>
          </a:p>
          <a:p>
            <a:r>
              <a:rPr lang="en-US" sz="4500" b="1" dirty="0">
                <a:solidFill>
                  <a:srgbClr val="FF0000"/>
                </a:solidFill>
              </a:rPr>
              <a:t>Do you agree that these language properties suggest a more primitive mind?</a:t>
            </a:r>
          </a:p>
        </p:txBody>
      </p:sp>
    </p:spTree>
    <p:extLst>
      <p:ext uri="{BB962C8B-B14F-4D97-AF65-F5344CB8AC3E}">
        <p14:creationId xmlns:p14="http://schemas.microsoft.com/office/powerpoint/2010/main" val="490818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123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An Alternative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440362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“Folk biology” (studying ordinary people’s relationships with plants and animals) suggests that there are universal principles for perceiving, classifying, and naming biological kinds</a:t>
            </a:r>
          </a:p>
          <a:p>
            <a:pPr>
              <a:lnSpc>
                <a:spcPct val="80000"/>
              </a:lnSpc>
            </a:pPr>
            <a:r>
              <a:rPr lang="en-US" dirty="0"/>
              <a:t>The use of more or less abstract terms is a function not of greater or lesser intellectual capacity, but of differences in the interests – in their intensity and attention to detail – of particular social groups</a:t>
            </a:r>
          </a:p>
          <a:p>
            <a:pPr lvl="1"/>
            <a:r>
              <a:rPr lang="en-US" dirty="0"/>
              <a:t>Ordinary person: “look at that interesting tree”</a:t>
            </a:r>
          </a:p>
          <a:p>
            <a:pPr lvl="1"/>
            <a:r>
              <a:rPr lang="en-US" dirty="0"/>
              <a:t>Botanist:  “That’s a dawn redwood, also known as </a:t>
            </a:r>
            <a:r>
              <a:rPr lang="en-US" i="1" dirty="0"/>
              <a:t>Metasequoia glyptostroboides</a:t>
            </a:r>
            <a:r>
              <a:rPr lang="en-US" dirty="0"/>
              <a:t>. It’s also the shortest redwood and never grows taller than 50 meters.”</a:t>
            </a:r>
          </a:p>
        </p:txBody>
      </p:sp>
    </p:spTree>
    <p:extLst>
      <p:ext uri="{BB962C8B-B14F-4D97-AF65-F5344CB8AC3E}">
        <p14:creationId xmlns:p14="http://schemas.microsoft.com/office/powerpoint/2010/main" val="2856397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Ethnobiological (“Folk”)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828800"/>
            <a:ext cx="7086600" cy="413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“Folk biology” (studying ordinary people’s relationships with plants and animals) reveals that people in all cultures classify plants and animals into species-like groups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These species-like groups are further organized in a non-arbitrary hierarchy that can be scientifically interpreted in terms of “speciation” from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2401916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417638"/>
            <a:ext cx="8127705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" y="5943601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Berlin, Brent, Dennis E. Breedlove, and Peter H. Raven. "General principles of classification and nomenclature in folk biology." American anthropologist 75, no. 1 (1973): 214-242.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9081" y="309642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228600"/>
            <a:ext cx="7010400" cy="111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Five Levels of Taxonomic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739819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32" y="76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 Five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432" y="990600"/>
            <a:ext cx="82296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“Unique Beginner” (at the top of, or root of, the tree) -  categories like “plant” or “animal”</a:t>
            </a:r>
          </a:p>
          <a:p>
            <a:pPr>
              <a:lnSpc>
                <a:spcPct val="80000"/>
              </a:lnSpc>
            </a:pPr>
            <a:r>
              <a:rPr lang="en-US" dirty="0"/>
              <a:t>“Life-form” – typically a single word like “tree”, “vine”, “grass”, or “mammal”</a:t>
            </a:r>
          </a:p>
          <a:p>
            <a:pPr>
              <a:lnSpc>
                <a:spcPct val="80000"/>
              </a:lnSpc>
            </a:pPr>
            <a:r>
              <a:rPr lang="en-US" dirty="0"/>
              <a:t>“Generic” -  first learned, most commonly used, and most psychologically salient description descriptor – “oak”, “pine”, “perch”</a:t>
            </a:r>
          </a:p>
          <a:p>
            <a:pPr>
              <a:lnSpc>
                <a:spcPct val="80000"/>
              </a:lnSpc>
            </a:pPr>
            <a:r>
              <a:rPr lang="en-US" dirty="0"/>
              <a:t>“Specific” and “varietal” – more particular, qualified names like “black spruce”, “white pine”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15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Folk Biology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43596" y="1343397"/>
            <a:ext cx="8036719" cy="49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This hierarchical system is complemented by other classifications for particular uses (beneficial vs. harmful, edible vs. inedible, wild vs. domestic, etc.)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These classification systems enable systematic inferences about the distribution of physical and ecological properties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These regularities are best explained in terms of the similarities in how people perceive and appreciate (largely unconsciously) that natural groupings of plants and animals in their environment</a:t>
            </a:r>
          </a:p>
        </p:txBody>
      </p:sp>
    </p:spTree>
    <p:extLst>
      <p:ext uri="{BB962C8B-B14F-4D97-AF65-F5344CB8AC3E}">
        <p14:creationId xmlns:p14="http://schemas.microsoft.com/office/powerpoint/2010/main" val="95788990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lounder">
            <a:extLst>
              <a:ext uri="{FF2B5EF4-FFF2-40B4-BE49-F238E27FC236}">
                <a16:creationId xmlns:a16="http://schemas.microsoft.com/office/drawing/2014/main" id="{018E7E82-DFD6-4886-8718-72F9FF0E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27" y="842243"/>
            <a:ext cx="2068749" cy="13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18DCAD-95F4-4050-9E8A-820DB1A2D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435" y="2434114"/>
            <a:ext cx="2895600" cy="158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2713D6-E180-496F-8F51-E4679DE62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88" y="2336521"/>
            <a:ext cx="2924175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EA25E-0ABB-44CC-8F34-DC9925F88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190" y="4587882"/>
            <a:ext cx="2770893" cy="1190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C2AE1-93F1-447A-B0B4-81F2E80AE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73" y="646368"/>
            <a:ext cx="2876550" cy="159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FEBA2-9C48-46EB-BBF7-521060DEF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268" y="2598104"/>
            <a:ext cx="2600325" cy="1560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8E5E0-27E2-48AA-9F74-C12E7BED7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6179" y="4678217"/>
            <a:ext cx="2119692" cy="119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C6A95B-243A-4363-BFC7-F53137A14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917" y="4433071"/>
            <a:ext cx="2605706" cy="1357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2B57B-4E0A-4708-BB48-3F94B21AE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634598"/>
            <a:ext cx="1744669" cy="1308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FE90F8-324A-4DD2-9A11-A7CF76269437}"/>
              </a:ext>
            </a:extLst>
          </p:cNvPr>
          <p:cNvSpPr txBox="1"/>
          <p:nvPr/>
        </p:nvSpPr>
        <p:spPr>
          <a:xfrm>
            <a:off x="664590" y="586921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HUMPBACK WHALE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50211-EB67-4944-B92F-E9FF02FC9AB1}"/>
              </a:ext>
            </a:extLst>
          </p:cNvPr>
          <p:cNvSpPr txBox="1"/>
          <p:nvPr/>
        </p:nvSpPr>
        <p:spPr>
          <a:xfrm>
            <a:off x="3755890" y="215074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FLOUNDER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B95D4-A8C2-4960-9706-D296DCC2415D}"/>
              </a:ext>
            </a:extLst>
          </p:cNvPr>
          <p:cNvSpPr txBox="1"/>
          <p:nvPr/>
        </p:nvSpPr>
        <p:spPr>
          <a:xfrm>
            <a:off x="6327235" y="191224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SALMON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CE5E0-05AE-4880-9EB8-3C5A808F89A5}"/>
              </a:ext>
            </a:extLst>
          </p:cNvPr>
          <p:cNvSpPr txBox="1"/>
          <p:nvPr/>
        </p:nvSpPr>
        <p:spPr>
          <a:xfrm>
            <a:off x="704849" y="364593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MACKEREL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855FF7-2638-43D4-965A-8EF584913365}"/>
              </a:ext>
            </a:extLst>
          </p:cNvPr>
          <p:cNvSpPr txBox="1"/>
          <p:nvPr/>
        </p:nvSpPr>
        <p:spPr>
          <a:xfrm>
            <a:off x="3702366" y="422047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A6D02-B624-4D91-8558-3C04B3FDD85D}"/>
              </a:ext>
            </a:extLst>
          </p:cNvPr>
          <p:cNvSpPr txBox="1"/>
          <p:nvPr/>
        </p:nvSpPr>
        <p:spPr>
          <a:xfrm>
            <a:off x="6934200" y="411134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4E03FB-BD48-4A7C-9D46-0D14ECAE254E}"/>
              </a:ext>
            </a:extLst>
          </p:cNvPr>
          <p:cNvSpPr txBox="1"/>
          <p:nvPr/>
        </p:nvSpPr>
        <p:spPr>
          <a:xfrm>
            <a:off x="3568127" y="590847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BLUE SHARK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41B4E-3CC2-4D5D-AFBF-12CB61B6E2A0}"/>
              </a:ext>
            </a:extLst>
          </p:cNvPr>
          <p:cNvSpPr txBox="1"/>
          <p:nvPr/>
        </p:nvSpPr>
        <p:spPr>
          <a:xfrm>
            <a:off x="6632035" y="585407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TUNA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807624-806F-4D3D-A26C-BCCB39F72744}"/>
              </a:ext>
            </a:extLst>
          </p:cNvPr>
          <p:cNvSpPr txBox="1"/>
          <p:nvPr/>
        </p:nvSpPr>
        <p:spPr>
          <a:xfrm>
            <a:off x="762000" y="1905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SWORDFISH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9261B244-6A66-4CE3-A365-20411986E1B9}"/>
              </a:ext>
            </a:extLst>
          </p:cNvPr>
          <p:cNvSpPr txBox="1">
            <a:spLocks noChangeArrowheads="1"/>
          </p:cNvSpPr>
          <p:nvPr/>
        </p:nvSpPr>
        <p:spPr>
          <a:xfrm>
            <a:off x="407226" y="147266"/>
            <a:ext cx="8228707" cy="11909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b="1" dirty="0">
                <a:sym typeface="UC Berkeley OS Sign"/>
              </a:rPr>
              <a:t>Sort Into Groups that “Go Together by Nature”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044E19-1DB9-44E0-8EB6-1D96DD5F3410}"/>
              </a:ext>
            </a:extLst>
          </p:cNvPr>
          <p:cNvSpPr txBox="1"/>
          <p:nvPr/>
        </p:nvSpPr>
        <p:spPr>
          <a:xfrm>
            <a:off x="806731" y="6222848"/>
            <a:ext cx="818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What Features or Properties Would YOU Use to Categorize Fish?</a:t>
            </a:r>
          </a:p>
        </p:txBody>
      </p:sp>
    </p:spTree>
    <p:extLst>
      <p:ext uri="{BB962C8B-B14F-4D97-AF65-F5344CB8AC3E}">
        <p14:creationId xmlns:p14="http://schemas.microsoft.com/office/powerpoint/2010/main" val="1797751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1524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Classifying and Reasoning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About Birds and Fish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43596" y="1618362"/>
            <a:ext cx="8036719" cy="509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When people are asked to sort birds or fish into groups that “go together by nature” experts in diverse cultures rely on both visible features (“morphology”) and on less-visibly distinctive features that enable the same function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Experts put greater emphasis on ecological relationships (which animals share habitats) and commercial/utilitarian factors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In contrast, people without expert knowledge sort primarily on visible features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86244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904351"/>
            <a:ext cx="6858000" cy="5953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Rationales for “Fish Sorting”   (Shafto &amp; Coley, 2003)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75F805-2224-4DDF-B5B1-861C0B189A12}"/>
              </a:ext>
            </a:extLst>
          </p:cNvPr>
          <p:cNvSpPr txBox="1"/>
          <p:nvPr/>
        </p:nvSpPr>
        <p:spPr>
          <a:xfrm>
            <a:off x="3962400" y="1143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Appearance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DAD08-41A1-4AFD-AA6B-74C02D3C4569}"/>
              </a:ext>
            </a:extLst>
          </p:cNvPr>
          <p:cNvSpPr txBox="1"/>
          <p:nvPr/>
        </p:nvSpPr>
        <p:spPr>
          <a:xfrm>
            <a:off x="2743200" y="1926816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35470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81245F-F43D-43F9-AFBD-0B5EC0672B97}"/>
              </a:ext>
            </a:extLst>
          </p:cNvPr>
          <p:cNvSpPr/>
          <p:nvPr/>
        </p:nvSpPr>
        <p:spPr>
          <a:xfrm>
            <a:off x="152400" y="5090160"/>
            <a:ext cx="9067800" cy="1844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2133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ea typeface="+mn-ea"/>
                <a:cs typeface="+mn-cs"/>
              </a:rPr>
              <a:t>20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99001"/>
            <a:ext cx="3276600" cy="3687762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Acacia</a:t>
            </a:r>
          </a:p>
          <a:p>
            <a:r>
              <a:rPr lang="en-US" sz="3400" dirty="0"/>
              <a:t>Bamboo</a:t>
            </a:r>
          </a:p>
          <a:p>
            <a:r>
              <a:rPr lang="en-US" sz="3400" dirty="0"/>
              <a:t>Birch</a:t>
            </a:r>
          </a:p>
          <a:p>
            <a:r>
              <a:rPr lang="en-US" sz="3400" dirty="0"/>
              <a:t>Buckeye</a:t>
            </a:r>
          </a:p>
          <a:p>
            <a:r>
              <a:rPr lang="en-US" sz="3400" dirty="0"/>
              <a:t>Cedar</a:t>
            </a:r>
          </a:p>
          <a:p>
            <a:r>
              <a:rPr lang="en-US" sz="3400" dirty="0">
                <a:solidFill>
                  <a:prstClr val="black"/>
                </a:solidFill>
              </a:rPr>
              <a:t>Dogwood</a:t>
            </a:r>
            <a:endParaRPr lang="en-US" sz="3400" dirty="0"/>
          </a:p>
          <a:p>
            <a:r>
              <a:rPr lang="en-US" sz="3400" dirty="0"/>
              <a:t>Elm</a:t>
            </a:r>
          </a:p>
          <a:p>
            <a:r>
              <a:rPr lang="en-US" sz="3400" dirty="0"/>
              <a:t>Eucalyptus</a:t>
            </a:r>
          </a:p>
          <a:p>
            <a:pPr lvl="0"/>
            <a:r>
              <a:rPr lang="en-US" sz="3400" dirty="0"/>
              <a:t>Holly</a:t>
            </a:r>
          </a:p>
          <a:p>
            <a:pPr lvl="0"/>
            <a:r>
              <a:rPr lang="en-US" sz="3400" dirty="0"/>
              <a:t>London Plane</a:t>
            </a:r>
          </a:p>
          <a:p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430486" y="1182672"/>
            <a:ext cx="4572000" cy="4151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Loquat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Magnolia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Maple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Melaleuca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Oak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Pine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Pittosporum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Poplar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Redwood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Yew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E3D9C-9949-4129-BD80-75EB0BC0FA2F}"/>
              </a:ext>
            </a:extLst>
          </p:cNvPr>
          <p:cNvSpPr txBox="1"/>
          <p:nvPr/>
        </p:nvSpPr>
        <p:spPr>
          <a:xfrm>
            <a:off x="381000" y="5272207"/>
            <a:ext cx="9067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How many of these 20 words do you recognize as “tree names” (whether or not you can identify them)?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How many of the trees can you identify?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73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0BDC0-E221-484A-BF81-695FD638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 Expert’s Taxonomy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313C92-37FB-45BF-801A-67355386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134691" y="-382090"/>
            <a:ext cx="4648201" cy="87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8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89FAC-BFDC-4786-8832-5760FA35F262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94DB003-284C-49B4-930A-961F466C60F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209800"/>
            <a:ext cx="8228707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b="1" dirty="0">
              <a:sym typeface="UC Berkeley OS Sign"/>
            </a:endParaRP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b="1" dirty="0">
                <a:sym typeface="UC Berkeley OS Sign"/>
              </a:rPr>
              <a:t>STOP AND THINK:</a:t>
            </a: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b="1" dirty="0">
              <a:solidFill>
                <a:srgbClr val="FF0000"/>
              </a:solidFill>
              <a:sym typeface="UC Berkeley OS Sign"/>
            </a:endParaRP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b="1" dirty="0">
                <a:solidFill>
                  <a:srgbClr val="FF0000"/>
                </a:solidFill>
                <a:sym typeface="UC Berkeley OS Sign"/>
              </a:rPr>
              <a:t>Have YOU Ever Been A Subject</a:t>
            </a:r>
            <a:br>
              <a:rPr lang="en-US" sz="3200" b="1" dirty="0">
                <a:solidFill>
                  <a:srgbClr val="FF0000"/>
                </a:solidFill>
                <a:sym typeface="UC Berkeley OS Sign"/>
              </a:rPr>
            </a:br>
            <a:r>
              <a:rPr lang="en-US" sz="3200" b="1" dirty="0">
                <a:solidFill>
                  <a:srgbClr val="FF0000"/>
                </a:solidFill>
                <a:sym typeface="UC Berkeley OS Sign"/>
              </a:rPr>
              <a:t> In A Psychology Experiment?</a:t>
            </a: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b="1" dirty="0">
              <a:solidFill>
                <a:srgbClr val="FF0000"/>
              </a:solidFill>
              <a:sym typeface="UC Berkeley OS Sign"/>
            </a:endParaRP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b="1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How Representative Are YOU</a:t>
            </a:r>
            <a:br>
              <a:rPr lang="en-US" sz="3200" b="1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 Of All Humankind?</a:t>
            </a:r>
          </a:p>
        </p:txBody>
      </p:sp>
    </p:spTree>
    <p:extLst>
      <p:ext uri="{BB962C8B-B14F-4D97-AF65-F5344CB8AC3E}">
        <p14:creationId xmlns:p14="http://schemas.microsoft.com/office/powerpoint/2010/main" val="2143743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27DD-BAC3-4EF2-B2BA-5C55CBB1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Search For Universals</a:t>
            </a:r>
            <a:br>
              <a:rPr lang="en-US" b="1" dirty="0"/>
            </a:br>
            <a:r>
              <a:rPr lang="en-US" b="1" dirty="0"/>
              <a:t>(from Atran &amp; Medin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E3E8-CD73-4594-AF65-53AD3433D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79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AdvP497E2"/>
              </a:rPr>
              <a:t>If cognitive psychology thinks that universals are desirable, it has a peculiar way of going about its quest for them</a:t>
            </a:r>
          </a:p>
          <a:p>
            <a:endParaRPr lang="en-US" dirty="0">
              <a:latin typeface="AdvP497E2"/>
            </a:endParaRPr>
          </a:p>
          <a:p>
            <a:r>
              <a:rPr lang="en-US" dirty="0"/>
              <a:t>It would not be much of a caricature to suggest that cognitive psychology does not search for universality but rather assumes it</a:t>
            </a:r>
          </a:p>
        </p:txBody>
      </p:sp>
    </p:spTree>
    <p:extLst>
      <p:ext uri="{BB962C8B-B14F-4D97-AF65-F5344CB8AC3E}">
        <p14:creationId xmlns:p14="http://schemas.microsoft.com/office/powerpoint/2010/main" val="2293614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8707" cy="13433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Do WEIRD Subjects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Make Bad Science?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8630767" cy="513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Many psychological studies of categorization and reasoning use undergraduates to make claims about human cognition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These subjects come from: Western, educated, industrialized, rich, and democratic societies (WEIRD populations)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Similarly, many studies of children aimed to understand the development of cognition use children in schools affiliated with or near universities</a:t>
            </a:r>
          </a:p>
        </p:txBody>
      </p:sp>
    </p:spTree>
    <p:extLst>
      <p:ext uri="{BB962C8B-B14F-4D97-AF65-F5344CB8AC3E}">
        <p14:creationId xmlns:p14="http://schemas.microsoft.com/office/powerpoint/2010/main" val="78774929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915293" y="-762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Do WEIRD Subjects Make Bad Science? (2)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769" y="1000018"/>
            <a:ext cx="8021167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This means that researchers have neglected roughly 95% of the world population, about which – from a psychological and cognitive science perspective – we know practically nothing 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There is increasing evidence and concern that WEIRD subjects are among the least representative populations one could find for generalizing about humans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They exhibit a much narrower range of rationales or attitudes toward nature</a:t>
            </a:r>
          </a:p>
        </p:txBody>
      </p:sp>
    </p:spTree>
    <p:extLst>
      <p:ext uri="{BB962C8B-B14F-4D97-AF65-F5344CB8AC3E}">
        <p14:creationId xmlns:p14="http://schemas.microsoft.com/office/powerpoint/2010/main" val="296771753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 “Devolved”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525963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Researchers have found it convenient to treat undergraduates as the reference population and to categorize groups that know more as “experts”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An alternative perspective would be to take the knowledge of the typical member of a non-industrialized society as the standard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With this reference point, undergraduate knowledge would be considered much below average or “devolved” – cognitively impoverished, with only generic reasoning strategies to rely on</a:t>
            </a:r>
          </a:p>
        </p:txBody>
      </p:sp>
    </p:spTree>
    <p:extLst>
      <p:ext uri="{BB962C8B-B14F-4D97-AF65-F5344CB8AC3E}">
        <p14:creationId xmlns:p14="http://schemas.microsoft.com/office/powerpoint/2010/main" val="2271423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24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We are all born with native minds, though some develop in a manner better attuned to their natural surroundings than others</a:t>
            </a:r>
            <a:r>
              <a:rPr lang="en-US" dirty="0"/>
              <a:t>. The full expression of the folk-biology module requires environmental triggering conditions and cultural support that may be lacking for certain groups in industrialized societies, including the usual participants in most cognitive and developmental psychology experiments. 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- Medin &amp; Atran, “The Native Mind: Biological Classification and Reasoning in Development and Across Cultures” (2004, p. 980)</a:t>
            </a:r>
          </a:p>
        </p:txBody>
      </p:sp>
    </p:spTree>
    <p:extLst>
      <p:ext uri="{BB962C8B-B14F-4D97-AF65-F5344CB8AC3E}">
        <p14:creationId xmlns:p14="http://schemas.microsoft.com/office/powerpoint/2010/main" val="3487315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From a theoretical perspective, the chief interest in studying these groups may not be to establish a baseline for generalizations about folk-biological knowledge but to </a:t>
            </a:r>
            <a:r>
              <a:rPr lang="en-US" dirty="0">
                <a:solidFill>
                  <a:srgbClr val="FF0000"/>
                </a:solidFill>
              </a:rPr>
              <a:t>explore the cognitive consequences of limited input</a:t>
            </a:r>
            <a:r>
              <a:rPr lang="en-US" dirty="0"/>
              <a:t>”</a:t>
            </a:r>
          </a:p>
          <a:p>
            <a:endParaRPr lang="en-US" dirty="0"/>
          </a:p>
          <a:p>
            <a:pPr marL="400050" lvl="1" indent="0">
              <a:buNone/>
            </a:pPr>
            <a:r>
              <a:rPr lang="en-US" dirty="0"/>
              <a:t>- Medin &amp; Atran, “The Native Mind: Biological Classification and Reasoning in Development and Across Cultures” (2004, p. 980)</a:t>
            </a:r>
          </a:p>
        </p:txBody>
      </p:sp>
    </p:spTree>
    <p:extLst>
      <p:ext uri="{BB962C8B-B14F-4D97-AF65-F5344CB8AC3E}">
        <p14:creationId xmlns:p14="http://schemas.microsoft.com/office/powerpoint/2010/main" val="360978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5170714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81400"/>
            <a:ext cx="4229100" cy="2804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274528"/>
            <a:ext cx="304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These phone-addicted parents are clearly not pointing out the natural world to their neglected kids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581400"/>
            <a:ext cx="3995505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38547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6"/>
              </a:rPr>
              <a:t>nypost.com/2018/05/19/our-digital-addictions-are-killing-our-kids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29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128A6C-A644-468D-AF59-BBB34FD96F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olidFill>
                  <a:srgbClr val="FF0000"/>
                </a:solidFill>
              </a:rPr>
              <a:t>Cultural Support for Knowledge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(or the lack of 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fontAlgn="base">
              <a:spcAft>
                <a:spcPct val="0"/>
              </a:spcAft>
            </a:pPr>
            <a:r>
              <a:rPr lang="en-US" b="1" dirty="0"/>
              <a:t>When you were a child, did your parents call your attention to plants and animals?  If they did, did they refer to robins, trout, and maples or to birds, fish, and trees?</a:t>
            </a:r>
          </a:p>
          <a:p>
            <a:pPr fontAlgn="base">
              <a:spcAft>
                <a:spcPct val="0"/>
              </a:spcAft>
            </a:pPr>
            <a:r>
              <a:rPr lang="en-US" b="1" dirty="0"/>
              <a:t>Do you consider yourself devolved with respect to the natural world? </a:t>
            </a:r>
          </a:p>
          <a:p>
            <a:r>
              <a:rPr lang="en-US" b="1" dirty="0"/>
              <a:t>Should we blame your parents for your lack of knowledge about nature?</a:t>
            </a:r>
          </a:p>
          <a:p>
            <a:r>
              <a:rPr lang="en-US" b="1" dirty="0"/>
              <a:t>How might we measure the amount of cultural support?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endParaRPr lang="en-US" dirty="0">
              <a:solidFill>
                <a:srgbClr val="FF0000"/>
              </a:solidFill>
              <a:latin typeface="UC Berkeley OS Sign"/>
              <a:cs typeface="Arial" pitchFamily="34" charset="0"/>
            </a:endParaRP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endParaRPr lang="en-US" dirty="0">
              <a:solidFill>
                <a:srgbClr val="FF0000"/>
              </a:solidFill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95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7965595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-2208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latin typeface="+mj-lt"/>
              </a:rPr>
              <a:t>Name That Tree!</a:t>
            </a:r>
          </a:p>
        </p:txBody>
      </p:sp>
    </p:spTree>
    <p:extLst>
      <p:ext uri="{BB962C8B-B14F-4D97-AF65-F5344CB8AC3E}">
        <p14:creationId xmlns:p14="http://schemas.microsoft.com/office/powerpoint/2010/main" val="258541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" y="1066800"/>
            <a:ext cx="871897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9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Get a Pet; Go Outside and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68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technologically-oriented cultures contact with biological kinds may be so minimal that researchers can demonstrate significant differences in children's biological reasoning as a function of whether they do or do not have goldfish as pets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Optional Homework Assignment…. Go for a walk (without your phone in your hand) and look for interesting trees or plants  (then, take out your phone and take a photo of what makes it interesting).   </a:t>
            </a:r>
          </a:p>
        </p:txBody>
      </p:sp>
    </p:spTree>
    <p:extLst>
      <p:ext uri="{BB962C8B-B14F-4D97-AF65-F5344CB8AC3E}">
        <p14:creationId xmlns:p14="http://schemas.microsoft.com/office/powerpoint/2010/main" val="148834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F0A138-699D-4C2E-AB3D-956E3DFE1956}"/>
              </a:ext>
            </a:extLst>
          </p:cNvPr>
          <p:cNvSpPr/>
          <p:nvPr/>
        </p:nvSpPr>
        <p:spPr>
          <a:xfrm>
            <a:off x="0" y="5371607"/>
            <a:ext cx="9144000" cy="14101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640"/>
            <a:ext cx="80010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To Make You Feel Better…</a:t>
            </a:r>
            <a:br>
              <a:rPr lang="en-US" sz="3200" b="1" dirty="0"/>
            </a:br>
            <a:r>
              <a:rPr lang="en-US" sz="3200" b="1" dirty="0"/>
              <a:t>Recognize These Restaurant Names?</a:t>
            </a:r>
            <a:br>
              <a:rPr lang="en-US" sz="3200" b="1" dirty="0"/>
            </a:br>
            <a:r>
              <a:rPr lang="en-US" sz="3200" b="1" dirty="0"/>
              <a:t>Can You Categorize/Contrast The Restaurants?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3276600" cy="5287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Arby’s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Burger King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Chick fil-A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Chipotle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Dairy Queen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Dominos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Dunkin’ Donuts</a:t>
            </a:r>
          </a:p>
          <a:p>
            <a:pPr lvl="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47030" y="1812746"/>
            <a:ext cx="3672840" cy="404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Jack in the Box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KFC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Little Caesars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McDonalds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Panda Express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Panera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Papa John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248400" y="1962258"/>
            <a:ext cx="3048000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Pizza Hut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Sonic Drive In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Starbucks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Subway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Taco Bell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Wendy’s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5519827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many of these names would an Anchuar living in the Ecuadorian rain forest recognize?</a:t>
            </a:r>
          </a:p>
        </p:txBody>
      </p:sp>
    </p:spTree>
    <p:extLst>
      <p:ext uri="{BB962C8B-B14F-4D97-AF65-F5344CB8AC3E}">
        <p14:creationId xmlns:p14="http://schemas.microsoft.com/office/powerpoint/2010/main" val="1513675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7965-C471-42A7-B49D-531DBB0E4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Linguistic Relativity</a:t>
            </a:r>
          </a:p>
        </p:txBody>
      </p:sp>
    </p:spTree>
    <p:extLst>
      <p:ext uri="{BB962C8B-B14F-4D97-AF65-F5344CB8AC3E}">
        <p14:creationId xmlns:p14="http://schemas.microsoft.com/office/powerpoint/2010/main" val="3935390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Language {and,or,vs.} Thought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28600" y="1066800"/>
            <a:ext cx="8382000" cy="60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What is the relationship between language and thought?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Universalist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view:  Languages are built on a universal cognitive and conceptual foundation that they use differently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Relativist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view:  Languages create categories that shape perception, causing speakers of different languages to conceptualize the world in fundamentally different ways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Reconciliation?</a:t>
            </a:r>
            <a:r>
              <a:rPr lang="en-US" sz="2600" dirty="0">
                <a:latin typeface="UC Berkeley OS Sign"/>
                <a:cs typeface="Arial" pitchFamily="34" charset="0"/>
                <a:sym typeface="Arial" pitchFamily="34" charset="0"/>
              </a:rPr>
              <a:t>  Universal conceptual basis for the categorical distinctions that languages make, but that this conceptual foundation may be altered by language and culture</a:t>
            </a:r>
          </a:p>
          <a:p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7622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Linguistic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Languages differ a great deal in the words they contain (which concepts are lexicalized)</a:t>
            </a:r>
          </a:p>
          <a:p>
            <a:pPr marL="3429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They also differ in more fundamental ways by requiring speakers or writers to attend to details about the world or aspects of experience that another language allows them to ignore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  <a:sym typeface="Arial" pitchFamily="34" charset="0"/>
              </a:rPr>
              <a:t>Does this mean that people can't understand concepts that are not lexicalized?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55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89FAC-BFDC-4786-8832-5760FA35F262}"/>
              </a:ext>
            </a:extLst>
          </p:cNvPr>
          <p:cNvSpPr/>
          <p:nvPr/>
        </p:nvSpPr>
        <p:spPr>
          <a:xfrm>
            <a:off x="76200" y="62552"/>
            <a:ext cx="8991600" cy="6705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94DB003-284C-49B4-930A-961F466C60F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196152"/>
            <a:ext cx="8228707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b="1" dirty="0">
              <a:sym typeface="UC Berkeley OS Sign"/>
            </a:endParaRP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olidFill>
                  <a:srgbClr val="FF0000"/>
                </a:solidFill>
                <a:sym typeface="UC Berkeley OS Sign"/>
              </a:rPr>
              <a:t>STOP AND THINK:</a:t>
            </a:r>
          </a:p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600" b="1" dirty="0">
              <a:solidFill>
                <a:srgbClr val="FF0000"/>
              </a:solidFill>
              <a:sym typeface="UC Berkeley OS Sign"/>
            </a:endParaRPr>
          </a:p>
          <a:p>
            <a:r>
              <a:rPr lang="en-US" sz="3600" dirty="0"/>
              <a:t>Why do languages differ in which</a:t>
            </a:r>
            <a:br>
              <a:rPr lang="en-US" sz="3600" dirty="0"/>
            </a:br>
            <a:r>
              <a:rPr lang="en-US" sz="3600" dirty="0"/>
              <a:t> concepts they lexicalize?</a:t>
            </a:r>
          </a:p>
        </p:txBody>
      </p:sp>
    </p:spTree>
    <p:extLst>
      <p:ext uri="{BB962C8B-B14F-4D97-AF65-F5344CB8AC3E}">
        <p14:creationId xmlns:p14="http://schemas.microsoft.com/office/powerpoint/2010/main" val="2897873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1085" y="304800"/>
            <a:ext cx="6829425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Japanese Kitchen Knives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97" y="52578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Does your language have different words for each of these kinds of knives?   If it doesn’t, can you still </a:t>
            </a:r>
            <a:r>
              <a:rPr lang="en-US" sz="2800" dirty="0">
                <a:hlinkClick r:id="rId3"/>
              </a:rPr>
              <a:t>distinguish them</a:t>
            </a:r>
            <a:r>
              <a:rPr lang="en-US" sz="2800" dirty="0"/>
              <a:t>?  </a:t>
            </a:r>
            <a:r>
              <a:rPr lang="en-US" sz="2800" dirty="0">
                <a:hlinkClick r:id="rId4"/>
              </a:rPr>
              <a:t>TUTORIAL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52965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79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Alternative:  Linguistic Relativity &amp;</a:t>
            </a:r>
            <a:br>
              <a:rPr lang="en-US" sz="3600" b="1" dirty="0"/>
            </a:br>
            <a:r>
              <a:rPr lang="en-US" sz="3600" b="1" dirty="0"/>
              <a:t> the Whorfian Hypothesis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676400"/>
            <a:ext cx="8382000" cy="493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Benjamin Whorf (mid 20th century) is widely credited and miscredited with the strong form of the hypothesis that "language shapes thought" - that the categories embodied in languages shape or even constrain how people perceive and understand the world 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Popular argument:  Eskimos have lots of words for different kinds of snow, so they think about snow differently than native speakers of other languages</a:t>
            </a:r>
            <a:endParaRPr lang="en-US" sz="24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85B01-6F18-483A-A928-E1EDA01D6563}"/>
              </a:ext>
            </a:extLst>
          </p:cNvPr>
          <p:cNvSpPr txBox="1"/>
          <p:nvPr/>
        </p:nvSpPr>
        <p:spPr>
          <a:xfrm>
            <a:off x="1600201" y="5765188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What’s the flaw in this argument?</a:t>
            </a:r>
          </a:p>
        </p:txBody>
      </p:sp>
    </p:spTree>
    <p:extLst>
      <p:ext uri="{BB962C8B-B14F-4D97-AF65-F5344CB8AC3E}">
        <p14:creationId xmlns:p14="http://schemas.microsoft.com/office/powerpoint/2010/main" val="257531019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Hinting at Linguistic Relativity in</a:t>
            </a:r>
            <a:br>
              <a:rPr lang="en-US" b="1" dirty="0"/>
            </a:br>
            <a:r>
              <a:rPr lang="en-US" b="1" dirty="0"/>
              <a:t>Iceland Advertisement</a:t>
            </a:r>
          </a:p>
        </p:txBody>
      </p:sp>
      <p:pic>
        <p:nvPicPr>
          <p:cNvPr id="3" name="Picture 2" descr="DublinC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140" y="1752600"/>
            <a:ext cx="7924068" cy="47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500" y="10033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48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8115300" cy="2726400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381000" y="176438"/>
            <a:ext cx="8610600" cy="1190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“Weak” Linguistic Relativity is Real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600" y="849622"/>
            <a:ext cx="8382000" cy="5775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In languages in which nouns have gender, people associate gender-specific characteristics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English marks verb tense, Russian marks both tense and gender; Turkish marks verbs according to whether the speaker has first-hand knowledge of the 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204062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French:  Sun is M, Moon is 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328978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German:  Sun is F, Moon is M</a:t>
            </a:r>
          </a:p>
        </p:txBody>
      </p:sp>
    </p:spTree>
    <p:extLst>
      <p:ext uri="{BB962C8B-B14F-4D97-AF65-F5344CB8AC3E}">
        <p14:creationId xmlns:p14="http://schemas.microsoft.com/office/powerpoint/2010/main" val="308702393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DF7C-16F5-479C-B289-74D24727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20782"/>
            <a:ext cx="8229600" cy="1143000"/>
          </a:xfrm>
        </p:spPr>
        <p:txBody>
          <a:bodyPr/>
          <a:lstStyle/>
          <a:p>
            <a:r>
              <a:rPr lang="en-US" b="1" dirty="0"/>
              <a:t>Color in Language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0F33A-8B5E-48B0-8667-4BEEE8F60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035" y="2089183"/>
            <a:ext cx="73533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AC44D-19B1-45C8-9022-9FD55A491DE1}"/>
              </a:ext>
            </a:extLst>
          </p:cNvPr>
          <p:cNvSpPr txBox="1"/>
          <p:nvPr/>
        </p:nvSpPr>
        <p:spPr>
          <a:xfrm>
            <a:off x="985652" y="1081137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 Speakers – “Blue” is one category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5BBDF-1615-452B-ABB1-B845C7C56DF6}"/>
              </a:ext>
            </a:extLst>
          </p:cNvPr>
          <p:cNvSpPr txBox="1"/>
          <p:nvPr/>
        </p:nvSpPr>
        <p:spPr>
          <a:xfrm>
            <a:off x="995548" y="1482183"/>
            <a:ext cx="680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Russian Speakers – “Blue” is two categories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D6B04-5F86-4295-AD3E-8886DE3A55BC}"/>
              </a:ext>
            </a:extLst>
          </p:cNvPr>
          <p:cNvSpPr/>
          <p:nvPr/>
        </p:nvSpPr>
        <p:spPr>
          <a:xfrm>
            <a:off x="907472" y="5602899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Winawer, J., Witthoft, N., Frank, M. C., Wu, L., Wade, A. R., &amp; Boroditsky, L. (2007). Russian blues reveal effects of language on color discrimination. </a:t>
            </a:r>
            <a:r>
              <a:rPr lang="en-US" i="1" dirty="0"/>
              <a:t>Proceedings of the national academy of sciences</a:t>
            </a:r>
            <a:r>
              <a:rPr lang="en-US" dirty="0"/>
              <a:t>, </a:t>
            </a:r>
            <a:r>
              <a:rPr lang="en-US" i="1" dirty="0"/>
              <a:t>104</a:t>
            </a:r>
            <a:r>
              <a:rPr lang="en-US" dirty="0"/>
              <a:t>(19), 7780-7785.</a:t>
            </a:r>
          </a:p>
        </p:txBody>
      </p:sp>
    </p:spTree>
    <p:extLst>
      <p:ext uri="{BB962C8B-B14F-4D97-AF65-F5344CB8AC3E}">
        <p14:creationId xmlns:p14="http://schemas.microsoft.com/office/powerpoint/2010/main" val="605944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32D3F-7595-4F94-A6D7-106CB719263C}"/>
              </a:ext>
            </a:extLst>
          </p:cNvPr>
          <p:cNvSpPr/>
          <p:nvPr/>
        </p:nvSpPr>
        <p:spPr>
          <a:xfrm>
            <a:off x="1600200" y="1600200"/>
            <a:ext cx="624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“Languages differ essentially in what they </a:t>
            </a:r>
            <a:r>
              <a:rPr lang="en-US" sz="4000" b="1" i="1" dirty="0"/>
              <a:t>must</a:t>
            </a:r>
            <a:r>
              <a:rPr lang="en-US" sz="4000" dirty="0">
                <a:solidFill>
                  <a:srgbClr val="FF0000"/>
                </a:solidFill>
              </a:rPr>
              <a:t> convey and not in what they </a:t>
            </a:r>
            <a:r>
              <a:rPr lang="en-US" sz="4000" b="1" i="1" dirty="0"/>
              <a:t>may</a:t>
            </a:r>
            <a:r>
              <a:rPr lang="en-US" sz="4000" dirty="0">
                <a:solidFill>
                  <a:srgbClr val="FF0000"/>
                </a:solidFill>
              </a:rPr>
              <a:t> convey.”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72F03-626C-4C81-B4D8-38B1C2DD3ED4}"/>
              </a:ext>
            </a:extLst>
          </p:cNvPr>
          <p:cNvSpPr txBox="1"/>
          <p:nvPr/>
        </p:nvSpPr>
        <p:spPr>
          <a:xfrm>
            <a:off x="3657600" y="44729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Jakobson, Roman (1959) 'On linguistic aspects of translation'</a:t>
            </a:r>
          </a:p>
        </p:txBody>
      </p:sp>
    </p:spTree>
    <p:extLst>
      <p:ext uri="{BB962C8B-B14F-4D97-AF65-F5344CB8AC3E}">
        <p14:creationId xmlns:p14="http://schemas.microsoft.com/office/powerpoint/2010/main" val="2366534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395D-E93D-4D15-853B-7BACD6D7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9873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No Shamu Problem in German:</a:t>
            </a:r>
            <a:br>
              <a:rPr lang="en-US" sz="4000" b="1" dirty="0"/>
            </a:br>
            <a:r>
              <a:rPr lang="en-US" sz="4000" b="1" dirty="0"/>
              <a:t> “the same thing” must be disambiguated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067E-C2CF-4E46-AB83-27CE9B07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69973"/>
            <a:ext cx="71628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i="1" dirty="0"/>
              <a:t>Zwei Jungs können nicht zur </a:t>
            </a:r>
            <a:r>
              <a:rPr lang="de-DE" sz="3600" b="1" i="1" dirty="0">
                <a:solidFill>
                  <a:srgbClr val="FF0000"/>
                </a:solidFill>
              </a:rPr>
              <a:t>gleichen</a:t>
            </a:r>
            <a:r>
              <a:rPr lang="de-DE" sz="3600" b="1" i="1" dirty="0"/>
              <a:t> Zeit dasselbe Hemd anziehen, wohl aber das </a:t>
            </a:r>
            <a:r>
              <a:rPr lang="de-DE" sz="3600" b="1" i="1" dirty="0">
                <a:solidFill>
                  <a:srgbClr val="FF0000"/>
                </a:solidFill>
              </a:rPr>
              <a:t>gleiche</a:t>
            </a:r>
            <a:r>
              <a:rPr lang="de-DE" sz="3600" b="1" i="1" dirty="0"/>
              <a:t>.</a:t>
            </a:r>
          </a:p>
          <a:p>
            <a:pPr marL="0" indent="0">
              <a:buNone/>
            </a:pPr>
            <a:r>
              <a:rPr lang="en-US" sz="3600" i="1" dirty="0"/>
              <a:t>Two guys can’t wear the </a:t>
            </a:r>
            <a:r>
              <a:rPr lang="en-US" sz="3600" b="1" i="1" dirty="0">
                <a:solidFill>
                  <a:srgbClr val="FF0000"/>
                </a:solidFill>
              </a:rPr>
              <a:t>same shirt </a:t>
            </a:r>
            <a:r>
              <a:rPr lang="en-US" sz="3600" i="1" dirty="0"/>
              <a:t>at the same time, but they can wear the </a:t>
            </a:r>
            <a:r>
              <a:rPr lang="en-US" sz="3600" b="1" i="1" dirty="0">
                <a:solidFill>
                  <a:srgbClr val="FF0000"/>
                </a:solidFill>
              </a:rPr>
              <a:t>same shirt</a:t>
            </a:r>
          </a:p>
          <a:p>
            <a:pPr marL="0" indent="0">
              <a:buNone/>
            </a:pP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F8FF0-6C73-4803-A212-A8B9D263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4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9333F7-BFD0-41B3-A015-11A37CA18919}"/>
              </a:ext>
            </a:extLst>
          </p:cNvPr>
          <p:cNvSpPr/>
          <p:nvPr/>
        </p:nvSpPr>
        <p:spPr>
          <a:xfrm>
            <a:off x="76200" y="5181600"/>
            <a:ext cx="8980736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“Culture” Shapes Meaning and Language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45743" y="1628403"/>
            <a:ext cx="8382000" cy="459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English-speaking Americans “on the left” and “on the right” use the same words but with very different meanings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Marriage, freedom, liberty, responsibility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They use different words to frame the same issues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“Pro-life” vs. “Pro-choice”, “Spending” vs. </a:t>
            </a:r>
            <a:b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</a:b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Stimulus”, “Estate tax” vs. “Death tax”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STOP AND THINK – What other words do the left and right define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276472754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7965-C471-42A7-B49D-531DBB0E4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solidFill>
                  <a:prstClr val="black"/>
                </a:solidFill>
              </a:rPr>
              <a:t>Bilinguals &amp; Biculturals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89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Bilinguals &amp; Biculturals: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78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Simultaneous bilinguals - Both languages learned concurrently from birth</a:t>
            </a:r>
          </a:p>
          <a:p>
            <a:r>
              <a:rPr lang="en-US" dirty="0"/>
              <a:t>Second language learners – 2nd language learned after first language is established</a:t>
            </a:r>
          </a:p>
          <a:p>
            <a:r>
              <a:rPr lang="en-US" dirty="0"/>
              <a:t>Bicultural  bilinguals – Speak two languages and identify as belonging to both cultures</a:t>
            </a:r>
          </a:p>
          <a:p>
            <a:r>
              <a:rPr lang="en-US" dirty="0"/>
              <a:t>Monocultural bilinguals – Speak two languages  but identify with one culture</a:t>
            </a:r>
          </a:p>
        </p:txBody>
      </p:sp>
    </p:spTree>
    <p:extLst>
      <p:ext uri="{BB962C8B-B14F-4D97-AF65-F5344CB8AC3E}">
        <p14:creationId xmlns:p14="http://schemas.microsoft.com/office/powerpoint/2010/main" val="3564959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6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2nd Language 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dirty="0"/>
              <a:t>Many bilinguals are fluent speakers of both languages but have only minimal writing competence in one of them</a:t>
            </a:r>
          </a:p>
          <a:p>
            <a:r>
              <a:rPr lang="en-US" dirty="0"/>
              <a:t>Degree of competence in 2nd language reflects perception of the degree to which one’s identity in 2nd language is “compatible and integrated” </a:t>
            </a:r>
          </a:p>
          <a:p>
            <a:r>
              <a:rPr lang="en-US" dirty="0"/>
              <a:t>Relative social status of the two languages influences the extent of “compatibility and integration”</a:t>
            </a:r>
          </a:p>
        </p:txBody>
      </p:sp>
    </p:spTree>
    <p:extLst>
      <p:ext uri="{BB962C8B-B14F-4D97-AF65-F5344CB8AC3E}">
        <p14:creationId xmlns:p14="http://schemas.microsoft.com/office/powerpoint/2010/main" val="210063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Vocabulary Learning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371600"/>
            <a:ext cx="7807067" cy="56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Learning any language requires “tuning” of the mechanisms of speech perception, which in turn reduces the ability to discriminate speech features used in other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But vocabulary learning in a first language is faster as a result of this “tuning” 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Infants raised in bilingual environments have slower “neural commitment” because they are learning vocabulary in two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(more on this statistical learning topic on 3/8)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307358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Cognitive Performance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219200"/>
            <a:ext cx="7391400" cy="59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Many cognitive performances of bicultural bilinguals may vary with the language used in testing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Many multilinguals report different personalities, or even different worldviews, when they speak their different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These personality/culture shifts can be primed by speaking the language or by more subtle signals and symbols that “prime” one culture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23128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33400"/>
            <a:ext cx="5691188" cy="59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8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Code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Bilingual children are constantly alternating between different words that describe the same things</a:t>
            </a:r>
          </a:p>
          <a:p>
            <a:r>
              <a:rPr lang="en-US" dirty="0"/>
              <a:t>This “code switching” might underlie findings that bilingual adults demonstrate more cognitive flexibility and better “executive control”</a:t>
            </a:r>
          </a:p>
        </p:txBody>
      </p:sp>
    </p:spTree>
    <p:extLst>
      <p:ext uri="{BB962C8B-B14F-4D97-AF65-F5344CB8AC3E}">
        <p14:creationId xmlns:p14="http://schemas.microsoft.com/office/powerpoint/2010/main" val="2821570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C0A2F2-65FA-42C1-926B-6359F7CD96E2}"/>
              </a:ext>
            </a:extLst>
          </p:cNvPr>
          <p:cNvSpPr/>
          <p:nvPr/>
        </p:nvSpPr>
        <p:spPr>
          <a:xfrm>
            <a:off x="152400" y="76200"/>
            <a:ext cx="8915400" cy="6705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4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“Code Switching”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Do any of you identify yourselves as bilingual or bicultural?  Which category? What aspects of your life history were deterministic here?</a:t>
            </a:r>
          </a:p>
          <a:p>
            <a:r>
              <a:rPr lang="en-US" sz="3600" dirty="0"/>
              <a:t>In what situations do you “switch codes” for your language and culture?</a:t>
            </a:r>
          </a:p>
          <a:p>
            <a:r>
              <a:rPr lang="en-US" sz="3600" dirty="0"/>
              <a:t>Does the character or extent of your code switching differ according to context or location?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9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66800"/>
            <a:ext cx="4051692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800"/>
            <a:ext cx="439203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6745524" cy="4772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28625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6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3520</Words>
  <Application>Microsoft Office PowerPoint</Application>
  <PresentationFormat>On-screen Show (4:3)</PresentationFormat>
  <Paragraphs>389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AdvP497E2</vt:lpstr>
      <vt:lpstr>Arial</vt:lpstr>
      <vt:lpstr>Calibri</vt:lpstr>
      <vt:lpstr>Times New Roman</vt:lpstr>
      <vt:lpstr>UC Berkeley OS Sign</vt:lpstr>
      <vt:lpstr>Wingdings</vt:lpstr>
      <vt:lpstr>Office Theme</vt:lpstr>
      <vt:lpstr>CogSci 150 “Sensemaking and Organizing” Spring 2022</vt:lpstr>
      <vt:lpstr>To Get Along… (from Atran &amp; Medin)</vt:lpstr>
      <vt:lpstr>PowerPoint Presentation</vt:lpstr>
      <vt:lpstr>20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Knowledge of Trees</vt:lpstr>
      <vt:lpstr>Shamu &amp; Berkeley Campus Trees (Many tree names label the “genus” category that have many species)</vt:lpstr>
      <vt:lpstr>PowerPoint Presentation</vt:lpstr>
      <vt:lpstr>STOP AND THINK Your Knowledge of Trees</vt:lpstr>
      <vt:lpstr>Comparative Knowledge About Trees</vt:lpstr>
      <vt:lpstr>PowerPoint Presentation</vt:lpstr>
      <vt:lpstr>Universal Cognition?</vt:lpstr>
      <vt:lpstr>Is There Universal Cognition? </vt:lpstr>
      <vt:lpstr>STOP AND THINK</vt:lpstr>
      <vt:lpstr>Possible Sources of  Cognitive Differences</vt:lpstr>
      <vt:lpstr>Some Definitions of “Culture”</vt:lpstr>
      <vt:lpstr>Culture as a “System of Meaning”</vt:lpstr>
      <vt:lpstr>Systems of Meaning – What vs How (1)</vt:lpstr>
      <vt:lpstr>Systems of Meaning – What vs How (2)</vt:lpstr>
      <vt:lpstr>The “Human Information Processor” (1970s)</vt:lpstr>
      <vt:lpstr>PowerPoint Presentation</vt:lpstr>
      <vt:lpstr>PowerPoint Presentation</vt:lpstr>
      <vt:lpstr>The Savage/Primitive Mind</vt:lpstr>
      <vt:lpstr>Cognition of the “Savage Mind”</vt:lpstr>
      <vt:lpstr>An Alternative Explanation</vt:lpstr>
      <vt:lpstr>Ethnobiological (“Folk”) Classification</vt:lpstr>
      <vt:lpstr>PowerPoint Presentation</vt:lpstr>
      <vt:lpstr>The Five Levels</vt:lpstr>
      <vt:lpstr>Folk Biology</vt:lpstr>
      <vt:lpstr>PowerPoint Presentation</vt:lpstr>
      <vt:lpstr>Classifying and Reasoning  About Birds and Fish</vt:lpstr>
      <vt:lpstr>PowerPoint Presentation</vt:lpstr>
      <vt:lpstr>An Expert’s Taxonomy</vt:lpstr>
      <vt:lpstr>PowerPoint Presentation</vt:lpstr>
      <vt:lpstr>The Search For Universals (from Atran &amp; Medin)</vt:lpstr>
      <vt:lpstr>Do WEIRD Subjects  Make Bad Science?</vt:lpstr>
      <vt:lpstr>Do WEIRD Subjects Make Bad Science? (2)</vt:lpstr>
      <vt:lpstr>The “Devolved” Mind</vt:lpstr>
      <vt:lpstr>PowerPoint Presentation</vt:lpstr>
      <vt:lpstr>PowerPoint Presentation</vt:lpstr>
      <vt:lpstr>PowerPoint Presentation</vt:lpstr>
      <vt:lpstr>Cultural Support for Knowledge (or the lack of it)</vt:lpstr>
      <vt:lpstr>PowerPoint Presentation</vt:lpstr>
      <vt:lpstr>Get a Pet; Go Outside and Play</vt:lpstr>
      <vt:lpstr>To Make You Feel Better… Recognize These Restaurant Names? Can You Categorize/Contrast The Restaurants?</vt:lpstr>
      <vt:lpstr>Linguistic Relativity</vt:lpstr>
      <vt:lpstr>Language {and,or,vs.} Thought</vt:lpstr>
      <vt:lpstr>Linguistic Relativity</vt:lpstr>
      <vt:lpstr>PowerPoint Presentation</vt:lpstr>
      <vt:lpstr>PowerPoint Presentation</vt:lpstr>
      <vt:lpstr>Alternative:  Linguistic Relativity &amp;  the Whorfian Hypothesis</vt:lpstr>
      <vt:lpstr>Hinting at Linguistic Relativity in Iceland Advertisement</vt:lpstr>
      <vt:lpstr>PowerPoint Presentation</vt:lpstr>
      <vt:lpstr>Color in Language</vt:lpstr>
      <vt:lpstr>PowerPoint Presentation</vt:lpstr>
      <vt:lpstr>No Shamu Problem in German:  “the same thing” must be disambiguated</vt:lpstr>
      <vt:lpstr>“Culture” Shapes Meaning and Language</vt:lpstr>
      <vt:lpstr>Bilinguals &amp; Biculturals</vt:lpstr>
      <vt:lpstr>Bilinguals &amp; Biculturals: Definitions</vt:lpstr>
      <vt:lpstr>2nd Language Competence</vt:lpstr>
      <vt:lpstr>Vocabulary Learning</vt:lpstr>
      <vt:lpstr>Cognitive Performance</vt:lpstr>
      <vt:lpstr>Code Switching</vt:lpstr>
      <vt:lpstr>STOP AND THINK  “Code Switching”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2017-10-26T16:02:22Z</dcterms:created>
  <dcterms:modified xsi:type="dcterms:W3CDTF">2022-02-15T22:45:51Z</dcterms:modified>
</cp:coreProperties>
</file>