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75"/>
  </p:notesMasterIdLst>
  <p:sldIdLst>
    <p:sldId id="526" r:id="rId2"/>
    <p:sldId id="502" r:id="rId3"/>
    <p:sldId id="744" r:id="rId4"/>
    <p:sldId id="371" r:id="rId5"/>
    <p:sldId id="748" r:id="rId6"/>
    <p:sldId id="753" r:id="rId7"/>
    <p:sldId id="749" r:id="rId8"/>
    <p:sldId id="750" r:id="rId9"/>
    <p:sldId id="751" r:id="rId10"/>
    <p:sldId id="503" r:id="rId11"/>
    <p:sldId id="600" r:id="rId12"/>
    <p:sldId id="504" r:id="rId13"/>
    <p:sldId id="505" r:id="rId14"/>
    <p:sldId id="601" r:id="rId15"/>
    <p:sldId id="617" r:id="rId16"/>
    <p:sldId id="746" r:id="rId17"/>
    <p:sldId id="618" r:id="rId18"/>
    <p:sldId id="619" r:id="rId19"/>
    <p:sldId id="602" r:id="rId20"/>
    <p:sldId id="754" r:id="rId21"/>
    <p:sldId id="756" r:id="rId22"/>
    <p:sldId id="512" r:id="rId23"/>
    <p:sldId id="606" r:id="rId24"/>
    <p:sldId id="610" r:id="rId25"/>
    <p:sldId id="611" r:id="rId26"/>
    <p:sldId id="752" r:id="rId27"/>
    <p:sldId id="757" r:id="rId28"/>
    <p:sldId id="758" r:id="rId29"/>
    <p:sldId id="507" r:id="rId30"/>
    <p:sldId id="622" r:id="rId31"/>
    <p:sldId id="623" r:id="rId32"/>
    <p:sldId id="562" r:id="rId33"/>
    <p:sldId id="563" r:id="rId34"/>
    <p:sldId id="759" r:id="rId35"/>
    <p:sldId id="542" r:id="rId36"/>
    <p:sldId id="577" r:id="rId37"/>
    <p:sldId id="594" r:id="rId38"/>
    <p:sldId id="595" r:id="rId39"/>
    <p:sldId id="579" r:id="rId40"/>
    <p:sldId id="585" r:id="rId41"/>
    <p:sldId id="587" r:id="rId42"/>
    <p:sldId id="745" r:id="rId43"/>
    <p:sldId id="586" r:id="rId44"/>
    <p:sldId id="530" r:id="rId45"/>
    <p:sldId id="590" r:id="rId46"/>
    <p:sldId id="555" r:id="rId47"/>
    <p:sldId id="556" r:id="rId48"/>
    <p:sldId id="557" r:id="rId49"/>
    <p:sldId id="591" r:id="rId50"/>
    <p:sldId id="592" r:id="rId51"/>
    <p:sldId id="560" r:id="rId52"/>
    <p:sldId id="531" r:id="rId53"/>
    <p:sldId id="581" r:id="rId54"/>
    <p:sldId id="626" r:id="rId55"/>
    <p:sldId id="714" r:id="rId56"/>
    <p:sldId id="723" r:id="rId57"/>
    <p:sldId id="761" r:id="rId58"/>
    <p:sldId id="763" r:id="rId59"/>
    <p:sldId id="716" r:id="rId60"/>
    <p:sldId id="764" r:id="rId61"/>
    <p:sldId id="762" r:id="rId62"/>
    <p:sldId id="760" r:id="rId63"/>
    <p:sldId id="719" r:id="rId64"/>
    <p:sldId id="724" r:id="rId65"/>
    <p:sldId id="725" r:id="rId66"/>
    <p:sldId id="766" r:id="rId67"/>
    <p:sldId id="726" r:id="rId68"/>
    <p:sldId id="727" r:id="rId69"/>
    <p:sldId id="728" r:id="rId70"/>
    <p:sldId id="729" r:id="rId71"/>
    <p:sldId id="501" r:id="rId72"/>
    <p:sldId id="731" r:id="rId73"/>
    <p:sldId id="732" r:id="rId7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F3F3"/>
    <a:srgbClr val="ECF2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18" autoAdjust="0"/>
    <p:restoredTop sz="66618" autoAdjust="0"/>
  </p:normalViewPr>
  <p:slideViewPr>
    <p:cSldViewPr>
      <p:cViewPr varScale="1">
        <p:scale>
          <a:sx n="39" d="100"/>
          <a:sy n="39" d="100"/>
        </p:scale>
        <p:origin x="1959" y="24"/>
      </p:cViewPr>
      <p:guideLst>
        <p:guide orient="horz" pos="2160"/>
        <p:guide pos="2880"/>
      </p:guideLst>
    </p:cSldViewPr>
  </p:slideViewPr>
  <p:notesTextViewPr>
    <p:cViewPr>
      <p:scale>
        <a:sx n="3" d="2"/>
        <a:sy n="3" d="2"/>
      </p:scale>
      <p:origin x="0" y="0"/>
    </p:cViewPr>
  </p:notesTextViewPr>
  <p:sorterViewPr>
    <p:cViewPr>
      <p:scale>
        <a:sx n="115" d="100"/>
        <a:sy n="115" d="100"/>
      </p:scale>
      <p:origin x="0" y="-23115"/>
    </p:cViewPr>
  </p:sorterViewPr>
  <p:notesViewPr>
    <p:cSldViewPr>
      <p:cViewPr>
        <p:scale>
          <a:sx n="71" d="100"/>
          <a:sy n="71" d="100"/>
        </p:scale>
        <p:origin x="1704" y="-1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1440" tIns="45720" rIns="91440" bIns="45720" rtlCol="0"/>
          <a:lstStyle>
            <a:lvl1pPr algn="r">
              <a:defRPr sz="1200"/>
            </a:lvl1pPr>
          </a:lstStyle>
          <a:p>
            <a:fld id="{490B4808-2445-4A8E-B4E1-ED80AB1FCF8F}" type="datetimeFigureOut">
              <a:rPr lang="en-US" smtClean="0"/>
              <a:pPr/>
              <a:t>2/28/2022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1440" tIns="45720" rIns="91440" bIns="45720" rtlCol="0" anchor="b"/>
          <a:lstStyle>
            <a:lvl1pPr algn="r">
              <a:defRPr sz="1200"/>
            </a:lvl1pPr>
          </a:lstStyle>
          <a:p>
            <a:fld id="{433CA1B0-15C9-4F2D-85FD-131A188FAB7D}" type="slidenum">
              <a:rPr lang="en-US" smtClean="0"/>
              <a:pPr/>
              <a:t>‹#›</a:t>
            </a:fld>
            <a:endParaRPr lang="en-US"/>
          </a:p>
        </p:txBody>
      </p:sp>
    </p:spTree>
    <p:extLst>
      <p:ext uri="{BB962C8B-B14F-4D97-AF65-F5344CB8AC3E}">
        <p14:creationId xmlns:p14="http://schemas.microsoft.com/office/powerpoint/2010/main" val="39163411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a:defRPr/>
            </a:pPr>
            <a:fld id="{C1A9816D-3DFD-4EC5-904C-2F861A49E925}" type="slidenum">
              <a:rPr lang="en-US" smtClean="0"/>
              <a:pPr>
                <a:defRPr/>
              </a:pPr>
              <a:t>1</a:t>
            </a:fld>
            <a:endParaRPr lang="en-US" dirty="0"/>
          </a:p>
        </p:txBody>
      </p:sp>
    </p:spTree>
    <p:extLst>
      <p:ext uri="{BB962C8B-B14F-4D97-AF65-F5344CB8AC3E}">
        <p14:creationId xmlns:p14="http://schemas.microsoft.com/office/powerpoint/2010/main" val="14851578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675727" lvl="1" indent="-222239">
              <a:lnSpc>
                <a:spcPct val="92000"/>
              </a:lnSpc>
              <a:spcBef>
                <a:spcPts val="1786"/>
              </a:spcBef>
              <a:buClr>
                <a:srgbClr val="002955"/>
              </a:buClr>
              <a:buSzPct val="44000"/>
              <a:buFont typeface="Wingdings" pitchFamily="2" charset="2"/>
              <a:buChar char="l"/>
              <a:tabLst>
                <a:tab pos="926498" algn="l"/>
                <a:tab pos="1845487" algn="l"/>
                <a:tab pos="2776489" algn="l"/>
                <a:tab pos="3692475" algn="l"/>
                <a:tab pos="4623477" algn="l"/>
                <a:tab pos="5555980" algn="l"/>
                <a:tab pos="6474969" algn="l"/>
                <a:tab pos="7378942" algn="l"/>
                <a:tab pos="8320456" algn="l"/>
                <a:tab pos="9237943" algn="l"/>
                <a:tab pos="10182460" algn="l"/>
                <a:tab pos="11087934" algn="l"/>
              </a:tabLst>
            </a:pPr>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10</a:t>
            </a:fld>
            <a:endParaRPr lang="en-US" dirty="0"/>
          </a:p>
        </p:txBody>
      </p:sp>
    </p:spTree>
    <p:extLst>
      <p:ext uri="{BB962C8B-B14F-4D97-AF65-F5344CB8AC3E}">
        <p14:creationId xmlns:p14="http://schemas.microsoft.com/office/powerpoint/2010/main" val="32625478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675727" lvl="1" indent="-222239">
              <a:lnSpc>
                <a:spcPct val="92000"/>
              </a:lnSpc>
              <a:spcBef>
                <a:spcPts val="1786"/>
              </a:spcBef>
              <a:buClr>
                <a:srgbClr val="002955"/>
              </a:buClr>
              <a:buSzPct val="44000"/>
              <a:buFont typeface="Wingdings" pitchFamily="2" charset="2"/>
              <a:buChar char="l"/>
              <a:tabLst>
                <a:tab pos="926498" algn="l"/>
                <a:tab pos="1845487" algn="l"/>
                <a:tab pos="2776489" algn="l"/>
                <a:tab pos="3692475" algn="l"/>
                <a:tab pos="4623477" algn="l"/>
                <a:tab pos="5555980" algn="l"/>
                <a:tab pos="6474969" algn="l"/>
                <a:tab pos="7378942" algn="l"/>
                <a:tab pos="8320456" algn="l"/>
                <a:tab pos="9237943" algn="l"/>
                <a:tab pos="10182460" algn="l"/>
                <a:tab pos="11087934" algn="l"/>
              </a:tabLst>
            </a:pPr>
            <a:endParaRPr lang="en-US" dirty="0">
              <a:latin typeface="UC Berkeley OS Sign"/>
            </a:endParaRPr>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11</a:t>
            </a:fld>
            <a:endParaRPr lang="en-US" dirty="0"/>
          </a:p>
        </p:txBody>
      </p:sp>
    </p:spTree>
    <p:extLst>
      <p:ext uri="{BB962C8B-B14F-4D97-AF65-F5344CB8AC3E}">
        <p14:creationId xmlns:p14="http://schemas.microsoft.com/office/powerpoint/2010/main" val="20582323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12</a:t>
            </a:fld>
            <a:endParaRPr lang="en-US"/>
          </a:p>
        </p:txBody>
      </p:sp>
    </p:spTree>
    <p:extLst>
      <p:ext uri="{BB962C8B-B14F-4D97-AF65-F5344CB8AC3E}">
        <p14:creationId xmlns:p14="http://schemas.microsoft.com/office/powerpoint/2010/main" val="29009037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13</a:t>
            </a:fld>
            <a:endParaRPr lang="en-US" dirty="0"/>
          </a:p>
        </p:txBody>
      </p:sp>
    </p:spTree>
    <p:extLst>
      <p:ext uri="{BB962C8B-B14F-4D97-AF65-F5344CB8AC3E}">
        <p14:creationId xmlns:p14="http://schemas.microsoft.com/office/powerpoint/2010/main" val="26520527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14</a:t>
            </a:fld>
            <a:endParaRPr lang="en-US"/>
          </a:p>
        </p:txBody>
      </p:sp>
    </p:spTree>
    <p:extLst>
      <p:ext uri="{BB962C8B-B14F-4D97-AF65-F5344CB8AC3E}">
        <p14:creationId xmlns:p14="http://schemas.microsoft.com/office/powerpoint/2010/main" val="9162473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675727" lvl="1" indent="-222239">
              <a:lnSpc>
                <a:spcPct val="92000"/>
              </a:lnSpc>
              <a:spcBef>
                <a:spcPts val="1786"/>
              </a:spcBef>
              <a:buClr>
                <a:srgbClr val="002955"/>
              </a:buClr>
              <a:buSzPct val="44000"/>
              <a:buFont typeface="Wingdings" pitchFamily="2" charset="2"/>
              <a:buChar char="l"/>
              <a:tabLst>
                <a:tab pos="926498" algn="l"/>
                <a:tab pos="1845487" algn="l"/>
                <a:tab pos="2776489" algn="l"/>
                <a:tab pos="3692475" algn="l"/>
                <a:tab pos="4623477" algn="l"/>
                <a:tab pos="5555980" algn="l"/>
                <a:tab pos="6474969" algn="l"/>
                <a:tab pos="7378942" algn="l"/>
                <a:tab pos="8320456" algn="l"/>
                <a:tab pos="9237943" algn="l"/>
                <a:tab pos="10182460" algn="l"/>
                <a:tab pos="11087934" algn="l"/>
              </a:tabLst>
            </a:pPr>
            <a:endParaRPr lang="en-US" dirty="0">
              <a:latin typeface="UC Berkeley OS Sign"/>
            </a:endParaRPr>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15</a:t>
            </a:fld>
            <a:endParaRPr lang="en-US" dirty="0"/>
          </a:p>
        </p:txBody>
      </p:sp>
    </p:spTree>
    <p:extLst>
      <p:ext uri="{BB962C8B-B14F-4D97-AF65-F5344CB8AC3E}">
        <p14:creationId xmlns:p14="http://schemas.microsoft.com/office/powerpoint/2010/main" val="9897792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33CA1B0-15C9-4F2D-85FD-131A188FAB7D}" type="slidenum">
              <a:rPr lang="en-US" smtClean="0"/>
              <a:pPr/>
              <a:t>17</a:t>
            </a:fld>
            <a:endParaRPr lang="en-US"/>
          </a:p>
        </p:txBody>
      </p:sp>
    </p:spTree>
    <p:extLst>
      <p:ext uri="{BB962C8B-B14F-4D97-AF65-F5344CB8AC3E}">
        <p14:creationId xmlns:p14="http://schemas.microsoft.com/office/powerpoint/2010/main" val="25654526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3CA1B0-15C9-4F2D-85FD-131A188FAB7D}" type="slidenum">
              <a:rPr lang="en-US" smtClean="0"/>
              <a:pPr/>
              <a:t>18</a:t>
            </a:fld>
            <a:endParaRPr lang="en-US"/>
          </a:p>
        </p:txBody>
      </p:sp>
    </p:spTree>
    <p:extLst>
      <p:ext uri="{BB962C8B-B14F-4D97-AF65-F5344CB8AC3E}">
        <p14:creationId xmlns:p14="http://schemas.microsoft.com/office/powerpoint/2010/main" val="33023666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19</a:t>
            </a:fld>
            <a:endParaRPr lang="en-US"/>
          </a:p>
        </p:txBody>
      </p:sp>
    </p:spTree>
    <p:extLst>
      <p:ext uri="{BB962C8B-B14F-4D97-AF65-F5344CB8AC3E}">
        <p14:creationId xmlns:p14="http://schemas.microsoft.com/office/powerpoint/2010/main" val="2825228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20</a:t>
            </a:fld>
            <a:endParaRPr lang="en-US" dirty="0"/>
          </a:p>
        </p:txBody>
      </p:sp>
    </p:spTree>
    <p:extLst>
      <p:ext uri="{BB962C8B-B14F-4D97-AF65-F5344CB8AC3E}">
        <p14:creationId xmlns:p14="http://schemas.microsoft.com/office/powerpoint/2010/main" val="26969233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675727" lvl="1" indent="-222239">
              <a:lnSpc>
                <a:spcPct val="92000"/>
              </a:lnSpc>
              <a:spcBef>
                <a:spcPts val="1786"/>
              </a:spcBef>
              <a:buClr>
                <a:srgbClr val="002955"/>
              </a:buClr>
              <a:buSzPct val="44000"/>
              <a:buFont typeface="Wingdings" pitchFamily="2" charset="2"/>
              <a:buChar char="l"/>
              <a:tabLst>
                <a:tab pos="926498" algn="l"/>
                <a:tab pos="1845487" algn="l"/>
                <a:tab pos="2776489" algn="l"/>
                <a:tab pos="3692475" algn="l"/>
                <a:tab pos="4623477" algn="l"/>
                <a:tab pos="5555980" algn="l"/>
                <a:tab pos="6474969" algn="l"/>
                <a:tab pos="7378942" algn="l"/>
                <a:tab pos="8320456" algn="l"/>
                <a:tab pos="9237943" algn="l"/>
                <a:tab pos="10182460" algn="l"/>
                <a:tab pos="11087934" algn="l"/>
              </a:tabLst>
            </a:pPr>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2</a:t>
            </a:fld>
            <a:endParaRPr lang="en-US" dirty="0"/>
          </a:p>
        </p:txBody>
      </p:sp>
    </p:spTree>
    <p:extLst>
      <p:ext uri="{BB962C8B-B14F-4D97-AF65-F5344CB8AC3E}">
        <p14:creationId xmlns:p14="http://schemas.microsoft.com/office/powerpoint/2010/main" val="23149675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3CA1B0-15C9-4F2D-85FD-131A188FAB7D}" type="slidenum">
              <a:rPr lang="en-US" smtClean="0"/>
              <a:pPr/>
              <a:t>21</a:t>
            </a:fld>
            <a:endParaRPr lang="en-US"/>
          </a:p>
        </p:txBody>
      </p:sp>
    </p:spTree>
    <p:extLst>
      <p:ext uri="{BB962C8B-B14F-4D97-AF65-F5344CB8AC3E}">
        <p14:creationId xmlns:p14="http://schemas.microsoft.com/office/powerpoint/2010/main" val="22116568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675727" lvl="1" indent="-222239">
              <a:lnSpc>
                <a:spcPct val="92000"/>
              </a:lnSpc>
              <a:spcBef>
                <a:spcPts val="1786"/>
              </a:spcBef>
              <a:buClr>
                <a:srgbClr val="002955"/>
              </a:buClr>
              <a:buSzPct val="44000"/>
              <a:buFont typeface="Wingdings" pitchFamily="2" charset="2"/>
              <a:buChar char="l"/>
              <a:tabLst>
                <a:tab pos="926498" algn="l"/>
                <a:tab pos="1845487" algn="l"/>
                <a:tab pos="2776489" algn="l"/>
                <a:tab pos="3692475" algn="l"/>
                <a:tab pos="4623477" algn="l"/>
                <a:tab pos="5555980" algn="l"/>
                <a:tab pos="6474969" algn="l"/>
                <a:tab pos="7378942" algn="l"/>
                <a:tab pos="8320456" algn="l"/>
                <a:tab pos="9237943" algn="l"/>
                <a:tab pos="10182460" algn="l"/>
                <a:tab pos="11087934" algn="l"/>
              </a:tabLst>
            </a:pPr>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22</a:t>
            </a:fld>
            <a:endParaRPr lang="en-US" dirty="0"/>
          </a:p>
        </p:txBody>
      </p:sp>
    </p:spTree>
    <p:extLst>
      <p:ext uri="{BB962C8B-B14F-4D97-AF65-F5344CB8AC3E}">
        <p14:creationId xmlns:p14="http://schemas.microsoft.com/office/powerpoint/2010/main" val="18526226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23</a:t>
            </a:fld>
            <a:endParaRPr lang="en-US"/>
          </a:p>
        </p:txBody>
      </p:sp>
    </p:spTree>
    <p:extLst>
      <p:ext uri="{BB962C8B-B14F-4D97-AF65-F5344CB8AC3E}">
        <p14:creationId xmlns:p14="http://schemas.microsoft.com/office/powerpoint/2010/main" val="18893740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3CA1B0-15C9-4F2D-85FD-131A188FAB7D}" type="slidenum">
              <a:rPr lang="en-US" smtClean="0"/>
              <a:pPr/>
              <a:t>24</a:t>
            </a:fld>
            <a:endParaRPr lang="en-US"/>
          </a:p>
        </p:txBody>
      </p:sp>
    </p:spTree>
    <p:extLst>
      <p:ext uri="{BB962C8B-B14F-4D97-AF65-F5344CB8AC3E}">
        <p14:creationId xmlns:p14="http://schemas.microsoft.com/office/powerpoint/2010/main" val="18989029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25</a:t>
            </a:fld>
            <a:endParaRPr lang="en-US"/>
          </a:p>
        </p:txBody>
      </p:sp>
    </p:spTree>
    <p:extLst>
      <p:ext uri="{BB962C8B-B14F-4D97-AF65-F5344CB8AC3E}">
        <p14:creationId xmlns:p14="http://schemas.microsoft.com/office/powerpoint/2010/main" val="31551312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26</a:t>
            </a:fld>
            <a:endParaRPr lang="en-US" dirty="0"/>
          </a:p>
        </p:txBody>
      </p:sp>
    </p:spTree>
    <p:extLst>
      <p:ext uri="{BB962C8B-B14F-4D97-AF65-F5344CB8AC3E}">
        <p14:creationId xmlns:p14="http://schemas.microsoft.com/office/powerpoint/2010/main" val="671605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3CA1B0-15C9-4F2D-85FD-131A188FAB7D}" type="slidenum">
              <a:rPr lang="en-US" smtClean="0"/>
              <a:pPr/>
              <a:t>27</a:t>
            </a:fld>
            <a:endParaRPr lang="en-US"/>
          </a:p>
        </p:txBody>
      </p:sp>
    </p:spTree>
    <p:extLst>
      <p:ext uri="{BB962C8B-B14F-4D97-AF65-F5344CB8AC3E}">
        <p14:creationId xmlns:p14="http://schemas.microsoft.com/office/powerpoint/2010/main" val="16412195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3CA1B0-15C9-4F2D-85FD-131A188FAB7D}" type="slidenum">
              <a:rPr lang="en-US" smtClean="0"/>
              <a:pPr/>
              <a:t>28</a:t>
            </a:fld>
            <a:endParaRPr lang="en-US"/>
          </a:p>
        </p:txBody>
      </p:sp>
    </p:spTree>
    <p:extLst>
      <p:ext uri="{BB962C8B-B14F-4D97-AF65-F5344CB8AC3E}">
        <p14:creationId xmlns:p14="http://schemas.microsoft.com/office/powerpoint/2010/main" val="4312090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675727" lvl="1" indent="-222239">
              <a:lnSpc>
                <a:spcPct val="92000"/>
              </a:lnSpc>
              <a:spcBef>
                <a:spcPts val="1786"/>
              </a:spcBef>
              <a:buClr>
                <a:srgbClr val="002955"/>
              </a:buClr>
              <a:buSzPct val="44000"/>
              <a:buFont typeface="Wingdings" pitchFamily="2" charset="2"/>
              <a:buChar char="l"/>
              <a:tabLst>
                <a:tab pos="926498" algn="l"/>
                <a:tab pos="1845487" algn="l"/>
                <a:tab pos="2776489" algn="l"/>
                <a:tab pos="3692475" algn="l"/>
                <a:tab pos="4623477" algn="l"/>
                <a:tab pos="5555980" algn="l"/>
                <a:tab pos="6474969" algn="l"/>
                <a:tab pos="7378942" algn="l"/>
                <a:tab pos="8320456" algn="l"/>
                <a:tab pos="9237943" algn="l"/>
                <a:tab pos="10182460" algn="l"/>
                <a:tab pos="11087934" algn="l"/>
              </a:tabLst>
            </a:pPr>
            <a:endParaRPr lang="en-US" dirty="0">
              <a:latin typeface="UC Berkeley OS Sign"/>
            </a:endParaRPr>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29</a:t>
            </a:fld>
            <a:endParaRPr lang="en-US" dirty="0"/>
          </a:p>
        </p:txBody>
      </p:sp>
    </p:spTree>
    <p:extLst>
      <p:ext uri="{BB962C8B-B14F-4D97-AF65-F5344CB8AC3E}">
        <p14:creationId xmlns:p14="http://schemas.microsoft.com/office/powerpoint/2010/main" val="29380758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3CA1B0-15C9-4F2D-85FD-131A188FAB7D}" type="slidenum">
              <a:rPr lang="en-US" smtClean="0"/>
              <a:pPr/>
              <a:t>30</a:t>
            </a:fld>
            <a:endParaRPr lang="en-US"/>
          </a:p>
        </p:txBody>
      </p:sp>
    </p:spTree>
    <p:extLst>
      <p:ext uri="{BB962C8B-B14F-4D97-AF65-F5344CB8AC3E}">
        <p14:creationId xmlns:p14="http://schemas.microsoft.com/office/powerpoint/2010/main" val="9210279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75727" lvl="1" indent="-222239">
              <a:lnSpc>
                <a:spcPct val="92000"/>
              </a:lnSpc>
              <a:spcBef>
                <a:spcPts val="1786"/>
              </a:spcBef>
              <a:buClr>
                <a:srgbClr val="002955"/>
              </a:buClr>
              <a:buSzPct val="44000"/>
              <a:buFont typeface="Wingdings" pitchFamily="2" charset="2"/>
              <a:buChar char="l"/>
              <a:tabLst>
                <a:tab pos="926498" algn="l"/>
                <a:tab pos="1845487" algn="l"/>
                <a:tab pos="2776489" algn="l"/>
                <a:tab pos="3692475" algn="l"/>
                <a:tab pos="4623477" algn="l"/>
                <a:tab pos="5555980" algn="l"/>
                <a:tab pos="6474969" algn="l"/>
                <a:tab pos="7378942" algn="l"/>
                <a:tab pos="8320456" algn="l"/>
                <a:tab pos="9237943" algn="l"/>
                <a:tab pos="10182460" algn="l"/>
                <a:tab pos="11087934" algn="l"/>
              </a:tabLst>
            </a:pPr>
            <a:endParaRPr lang="en-US" dirty="0"/>
          </a:p>
        </p:txBody>
      </p:sp>
      <p:sp>
        <p:nvSpPr>
          <p:cNvPr id="4" name="Slide Number Placeholder 3"/>
          <p:cNvSpPr>
            <a:spLocks noGrp="1"/>
          </p:cNvSpPr>
          <p:nvPr>
            <p:ph type="sldNum" sz="quarter" idx="5"/>
          </p:nvPr>
        </p:nvSpPr>
        <p:spPr/>
        <p:txBody>
          <a:bodyPr/>
          <a:lstStyle/>
          <a:p>
            <a:fld id="{433CA1B0-15C9-4F2D-85FD-131A188FAB7D}" type="slidenum">
              <a:rPr lang="en-US" smtClean="0"/>
              <a:pPr/>
              <a:t>3</a:t>
            </a:fld>
            <a:endParaRPr lang="en-US" dirty="0"/>
          </a:p>
        </p:txBody>
      </p:sp>
    </p:spTree>
    <p:extLst>
      <p:ext uri="{BB962C8B-B14F-4D97-AF65-F5344CB8AC3E}">
        <p14:creationId xmlns:p14="http://schemas.microsoft.com/office/powerpoint/2010/main" val="37076387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31</a:t>
            </a:fld>
            <a:endParaRPr lang="en-US"/>
          </a:p>
        </p:txBody>
      </p:sp>
    </p:spTree>
    <p:extLst>
      <p:ext uri="{BB962C8B-B14F-4D97-AF65-F5344CB8AC3E}">
        <p14:creationId xmlns:p14="http://schemas.microsoft.com/office/powerpoint/2010/main" val="904064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675727" lvl="1" indent="-222239">
              <a:lnSpc>
                <a:spcPct val="92000"/>
              </a:lnSpc>
              <a:spcBef>
                <a:spcPts val="1786"/>
              </a:spcBef>
              <a:buClr>
                <a:srgbClr val="002955"/>
              </a:buClr>
              <a:buSzPct val="44000"/>
              <a:buFont typeface="Wingdings" pitchFamily="2" charset="2"/>
              <a:buChar char="l"/>
              <a:tabLst>
                <a:tab pos="926498" algn="l"/>
                <a:tab pos="1845487" algn="l"/>
                <a:tab pos="2776489" algn="l"/>
                <a:tab pos="3692475" algn="l"/>
                <a:tab pos="4623477" algn="l"/>
                <a:tab pos="5555980" algn="l"/>
                <a:tab pos="6474969" algn="l"/>
                <a:tab pos="7378942" algn="l"/>
                <a:tab pos="8320456" algn="l"/>
                <a:tab pos="9237943" algn="l"/>
                <a:tab pos="10182460" algn="l"/>
                <a:tab pos="11087934" algn="l"/>
              </a:tabLst>
            </a:pPr>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32</a:t>
            </a:fld>
            <a:endParaRPr lang="en-US"/>
          </a:p>
        </p:txBody>
      </p:sp>
    </p:spTree>
    <p:extLst>
      <p:ext uri="{BB962C8B-B14F-4D97-AF65-F5344CB8AC3E}">
        <p14:creationId xmlns:p14="http://schemas.microsoft.com/office/powerpoint/2010/main" val="28207277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675727" lvl="1" indent="-222239">
              <a:lnSpc>
                <a:spcPct val="92000"/>
              </a:lnSpc>
              <a:spcBef>
                <a:spcPts val="1786"/>
              </a:spcBef>
              <a:buClr>
                <a:srgbClr val="002955"/>
              </a:buClr>
              <a:buSzPct val="44000"/>
              <a:buFont typeface="Wingdings" pitchFamily="2" charset="2"/>
              <a:buChar char="l"/>
              <a:tabLst>
                <a:tab pos="926498" algn="l"/>
                <a:tab pos="1845487" algn="l"/>
                <a:tab pos="2776489" algn="l"/>
                <a:tab pos="3692475" algn="l"/>
                <a:tab pos="4623477" algn="l"/>
                <a:tab pos="5555980" algn="l"/>
                <a:tab pos="6474969" algn="l"/>
                <a:tab pos="7378942" algn="l"/>
                <a:tab pos="8320456" algn="l"/>
                <a:tab pos="9237943" algn="l"/>
                <a:tab pos="10182460" algn="l"/>
                <a:tab pos="11087934" algn="l"/>
              </a:tabLst>
            </a:pPr>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33</a:t>
            </a:fld>
            <a:endParaRPr lang="en-US"/>
          </a:p>
        </p:txBody>
      </p:sp>
    </p:spTree>
    <p:extLst>
      <p:ext uri="{BB962C8B-B14F-4D97-AF65-F5344CB8AC3E}">
        <p14:creationId xmlns:p14="http://schemas.microsoft.com/office/powerpoint/2010/main" val="26311155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3CA1B0-15C9-4F2D-85FD-131A188FAB7D}" type="slidenum">
              <a:rPr lang="en-US" smtClean="0"/>
              <a:pPr/>
              <a:t>34</a:t>
            </a:fld>
            <a:endParaRPr lang="en-US"/>
          </a:p>
        </p:txBody>
      </p:sp>
    </p:spTree>
    <p:extLst>
      <p:ext uri="{BB962C8B-B14F-4D97-AF65-F5344CB8AC3E}">
        <p14:creationId xmlns:p14="http://schemas.microsoft.com/office/powerpoint/2010/main" val="220072687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33CA1B0-15C9-4F2D-85FD-131A188FAB7D}" type="slidenum">
              <a:rPr lang="en-US" smtClean="0"/>
              <a:pPr/>
              <a:t>35</a:t>
            </a:fld>
            <a:endParaRPr lang="en-US"/>
          </a:p>
        </p:txBody>
      </p:sp>
    </p:spTree>
    <p:extLst>
      <p:ext uri="{BB962C8B-B14F-4D97-AF65-F5344CB8AC3E}">
        <p14:creationId xmlns:p14="http://schemas.microsoft.com/office/powerpoint/2010/main" val="13913242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36</a:t>
            </a:fld>
            <a:endParaRPr lang="en-US"/>
          </a:p>
        </p:txBody>
      </p:sp>
    </p:spTree>
    <p:extLst>
      <p:ext uri="{BB962C8B-B14F-4D97-AF65-F5344CB8AC3E}">
        <p14:creationId xmlns:p14="http://schemas.microsoft.com/office/powerpoint/2010/main" val="361498467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37</a:t>
            </a:fld>
            <a:endParaRPr lang="en-US"/>
          </a:p>
        </p:txBody>
      </p:sp>
    </p:spTree>
    <p:extLst>
      <p:ext uri="{BB962C8B-B14F-4D97-AF65-F5344CB8AC3E}">
        <p14:creationId xmlns:p14="http://schemas.microsoft.com/office/powerpoint/2010/main" val="61493167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38</a:t>
            </a:fld>
            <a:endParaRPr lang="en-US" dirty="0"/>
          </a:p>
        </p:txBody>
      </p:sp>
    </p:spTree>
    <p:extLst>
      <p:ext uri="{BB962C8B-B14F-4D97-AF65-F5344CB8AC3E}">
        <p14:creationId xmlns:p14="http://schemas.microsoft.com/office/powerpoint/2010/main" val="29660764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342900" indent="-342900" eaLnBrk="0" fontAlgn="base" hangingPunct="0">
              <a:lnSpc>
                <a:spcPct val="93000"/>
              </a:lnSpc>
              <a:spcBef>
                <a:spcPts val="1800"/>
              </a:spcBef>
              <a:spcAft>
                <a:spcPct val="0"/>
              </a:spcAft>
              <a:buFont typeface="Arial" pitchFamily="34" charset="0"/>
              <a:buChar char="•"/>
            </a:pPr>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39</a:t>
            </a:fld>
            <a:endParaRPr lang="en-US"/>
          </a:p>
        </p:txBody>
      </p:sp>
    </p:spTree>
    <p:extLst>
      <p:ext uri="{BB962C8B-B14F-4D97-AF65-F5344CB8AC3E}">
        <p14:creationId xmlns:p14="http://schemas.microsoft.com/office/powerpoint/2010/main" val="408789243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675727" lvl="1" indent="-222239">
              <a:lnSpc>
                <a:spcPct val="92000"/>
              </a:lnSpc>
              <a:spcBef>
                <a:spcPts val="1786"/>
              </a:spcBef>
              <a:buClr>
                <a:srgbClr val="002955"/>
              </a:buClr>
              <a:buSzPct val="44000"/>
              <a:buFont typeface="Wingdings" pitchFamily="2" charset="2"/>
              <a:buChar char="l"/>
              <a:tabLst>
                <a:tab pos="926498" algn="l"/>
                <a:tab pos="1845487" algn="l"/>
                <a:tab pos="2776489" algn="l"/>
                <a:tab pos="3692475" algn="l"/>
                <a:tab pos="4623477" algn="l"/>
                <a:tab pos="5555980" algn="l"/>
                <a:tab pos="6474969" algn="l"/>
                <a:tab pos="7378942" algn="l"/>
                <a:tab pos="8320456" algn="l"/>
                <a:tab pos="9237943" algn="l"/>
                <a:tab pos="10182460" algn="l"/>
                <a:tab pos="11087934" algn="l"/>
              </a:tabLst>
            </a:pPr>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40</a:t>
            </a:fld>
            <a:endParaRPr lang="en-US"/>
          </a:p>
        </p:txBody>
      </p:sp>
    </p:spTree>
    <p:extLst>
      <p:ext uri="{BB962C8B-B14F-4D97-AF65-F5344CB8AC3E}">
        <p14:creationId xmlns:p14="http://schemas.microsoft.com/office/powerpoint/2010/main" val="8472762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4</a:t>
            </a:fld>
            <a:endParaRPr lang="en-US" dirty="0"/>
          </a:p>
        </p:txBody>
      </p:sp>
    </p:spTree>
    <p:extLst>
      <p:ext uri="{BB962C8B-B14F-4D97-AF65-F5344CB8AC3E}">
        <p14:creationId xmlns:p14="http://schemas.microsoft.com/office/powerpoint/2010/main" val="410261274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675727" lvl="1" indent="-222239">
              <a:lnSpc>
                <a:spcPct val="92000"/>
              </a:lnSpc>
              <a:spcBef>
                <a:spcPts val="1786"/>
              </a:spcBef>
              <a:buClr>
                <a:srgbClr val="002955"/>
              </a:buClr>
              <a:buSzPct val="44000"/>
              <a:buFont typeface="Wingdings" pitchFamily="2" charset="2"/>
              <a:buChar char="l"/>
              <a:tabLst>
                <a:tab pos="926498" algn="l"/>
                <a:tab pos="1845487" algn="l"/>
                <a:tab pos="2776489" algn="l"/>
                <a:tab pos="3692475" algn="l"/>
                <a:tab pos="4623477" algn="l"/>
                <a:tab pos="5555980" algn="l"/>
                <a:tab pos="6474969" algn="l"/>
                <a:tab pos="7378942" algn="l"/>
                <a:tab pos="8320456" algn="l"/>
                <a:tab pos="9237943" algn="l"/>
                <a:tab pos="10182460" algn="l"/>
                <a:tab pos="11087934" algn="l"/>
              </a:tabLst>
            </a:pPr>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41</a:t>
            </a:fld>
            <a:endParaRPr lang="en-US"/>
          </a:p>
        </p:txBody>
      </p:sp>
    </p:spTree>
    <p:extLst>
      <p:ext uri="{BB962C8B-B14F-4D97-AF65-F5344CB8AC3E}">
        <p14:creationId xmlns:p14="http://schemas.microsoft.com/office/powerpoint/2010/main" val="79121363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453488" lvl="1" indent="0">
              <a:lnSpc>
                <a:spcPct val="92000"/>
              </a:lnSpc>
              <a:spcBef>
                <a:spcPts val="1786"/>
              </a:spcBef>
              <a:buClr>
                <a:srgbClr val="002955"/>
              </a:buClr>
              <a:buSzPct val="44000"/>
              <a:buFont typeface="Wingdings" pitchFamily="2" charset="2"/>
              <a:buNone/>
              <a:tabLst>
                <a:tab pos="926498" algn="l"/>
                <a:tab pos="1845487" algn="l"/>
                <a:tab pos="2776489" algn="l"/>
                <a:tab pos="3692475" algn="l"/>
                <a:tab pos="4623477" algn="l"/>
                <a:tab pos="5555980" algn="l"/>
                <a:tab pos="6474969" algn="l"/>
                <a:tab pos="7378942" algn="l"/>
                <a:tab pos="8320456" algn="l"/>
                <a:tab pos="9237943" algn="l"/>
                <a:tab pos="10182460" algn="l"/>
                <a:tab pos="11087934" algn="l"/>
              </a:tabLst>
            </a:pPr>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42</a:t>
            </a:fld>
            <a:endParaRPr lang="en-US"/>
          </a:p>
        </p:txBody>
      </p:sp>
    </p:spTree>
    <p:extLst>
      <p:ext uri="{BB962C8B-B14F-4D97-AF65-F5344CB8AC3E}">
        <p14:creationId xmlns:p14="http://schemas.microsoft.com/office/powerpoint/2010/main" val="369536213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675727" lvl="1" indent="-222239">
              <a:lnSpc>
                <a:spcPct val="92000"/>
              </a:lnSpc>
              <a:spcBef>
                <a:spcPts val="1786"/>
              </a:spcBef>
              <a:buClr>
                <a:srgbClr val="002955"/>
              </a:buClr>
              <a:buSzPct val="44000"/>
              <a:buFont typeface="Wingdings" pitchFamily="2" charset="2"/>
              <a:buChar char="l"/>
              <a:tabLst>
                <a:tab pos="926498" algn="l"/>
                <a:tab pos="1845487" algn="l"/>
                <a:tab pos="2776489" algn="l"/>
                <a:tab pos="3692475" algn="l"/>
                <a:tab pos="4623477" algn="l"/>
                <a:tab pos="5555980" algn="l"/>
                <a:tab pos="6474969" algn="l"/>
                <a:tab pos="7378942" algn="l"/>
                <a:tab pos="8320456" algn="l"/>
                <a:tab pos="9237943" algn="l"/>
                <a:tab pos="10182460" algn="l"/>
                <a:tab pos="11087934" algn="l"/>
              </a:tabLst>
            </a:pPr>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43</a:t>
            </a:fld>
            <a:endParaRPr lang="en-US"/>
          </a:p>
        </p:txBody>
      </p:sp>
    </p:spTree>
    <p:extLst>
      <p:ext uri="{BB962C8B-B14F-4D97-AF65-F5344CB8AC3E}">
        <p14:creationId xmlns:p14="http://schemas.microsoft.com/office/powerpoint/2010/main" val="35515717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675727" lvl="1" indent="-222239">
              <a:lnSpc>
                <a:spcPct val="92000"/>
              </a:lnSpc>
              <a:spcBef>
                <a:spcPts val="1786"/>
              </a:spcBef>
              <a:buClr>
                <a:srgbClr val="002955"/>
              </a:buClr>
              <a:buSzPct val="44000"/>
              <a:buFont typeface="Wingdings" pitchFamily="2" charset="2"/>
              <a:buChar char="l"/>
              <a:tabLst>
                <a:tab pos="926498" algn="l"/>
                <a:tab pos="1845487" algn="l"/>
                <a:tab pos="2776489" algn="l"/>
                <a:tab pos="3692475" algn="l"/>
                <a:tab pos="4623477" algn="l"/>
                <a:tab pos="5555980" algn="l"/>
                <a:tab pos="6474969" algn="l"/>
                <a:tab pos="7378942" algn="l"/>
                <a:tab pos="8320456" algn="l"/>
                <a:tab pos="9237943" algn="l"/>
                <a:tab pos="10182460" algn="l"/>
                <a:tab pos="11087934" algn="l"/>
              </a:tabLst>
            </a:pPr>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44</a:t>
            </a:fld>
            <a:endParaRPr lang="en-US"/>
          </a:p>
        </p:txBody>
      </p:sp>
    </p:spTree>
    <p:extLst>
      <p:ext uri="{BB962C8B-B14F-4D97-AF65-F5344CB8AC3E}">
        <p14:creationId xmlns:p14="http://schemas.microsoft.com/office/powerpoint/2010/main" val="424032959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45</a:t>
            </a:fld>
            <a:endParaRPr lang="en-US"/>
          </a:p>
        </p:txBody>
      </p:sp>
    </p:spTree>
    <p:extLst>
      <p:ext uri="{BB962C8B-B14F-4D97-AF65-F5344CB8AC3E}">
        <p14:creationId xmlns:p14="http://schemas.microsoft.com/office/powerpoint/2010/main" val="307016518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33CA1B0-15C9-4F2D-85FD-131A188FAB7D}" type="slidenum">
              <a:rPr lang="en-US" smtClean="0"/>
              <a:pPr/>
              <a:t>46</a:t>
            </a:fld>
            <a:endParaRPr lang="en-US"/>
          </a:p>
        </p:txBody>
      </p:sp>
    </p:spTree>
    <p:extLst>
      <p:ext uri="{BB962C8B-B14F-4D97-AF65-F5344CB8AC3E}">
        <p14:creationId xmlns:p14="http://schemas.microsoft.com/office/powerpoint/2010/main" val="141769561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33CA1B0-15C9-4F2D-85FD-131A188FAB7D}" type="slidenum">
              <a:rPr lang="en-US" smtClean="0"/>
              <a:pPr/>
              <a:t>47</a:t>
            </a:fld>
            <a:endParaRPr lang="en-US"/>
          </a:p>
        </p:txBody>
      </p:sp>
    </p:spTree>
    <p:extLst>
      <p:ext uri="{BB962C8B-B14F-4D97-AF65-F5344CB8AC3E}">
        <p14:creationId xmlns:p14="http://schemas.microsoft.com/office/powerpoint/2010/main" val="299616322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33CA1B0-15C9-4F2D-85FD-131A188FAB7D}" type="slidenum">
              <a:rPr lang="en-US" smtClean="0"/>
              <a:pPr/>
              <a:t>48</a:t>
            </a:fld>
            <a:endParaRPr lang="en-US"/>
          </a:p>
        </p:txBody>
      </p:sp>
    </p:spTree>
    <p:extLst>
      <p:ext uri="{BB962C8B-B14F-4D97-AF65-F5344CB8AC3E}">
        <p14:creationId xmlns:p14="http://schemas.microsoft.com/office/powerpoint/2010/main" val="315659104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49</a:t>
            </a:fld>
            <a:endParaRPr lang="en-US"/>
          </a:p>
        </p:txBody>
      </p:sp>
    </p:spTree>
    <p:extLst>
      <p:ext uri="{BB962C8B-B14F-4D97-AF65-F5344CB8AC3E}">
        <p14:creationId xmlns:p14="http://schemas.microsoft.com/office/powerpoint/2010/main" val="174477917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50</a:t>
            </a:fld>
            <a:endParaRPr lang="en-US"/>
          </a:p>
        </p:txBody>
      </p:sp>
    </p:spTree>
    <p:extLst>
      <p:ext uri="{BB962C8B-B14F-4D97-AF65-F5344CB8AC3E}">
        <p14:creationId xmlns:p14="http://schemas.microsoft.com/office/powerpoint/2010/main" val="34529809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433CA1B0-15C9-4F2D-85FD-131A188FAB7D}" type="slidenum">
              <a:rPr lang="en-US" smtClean="0"/>
              <a:pPr/>
              <a:t>5</a:t>
            </a:fld>
            <a:endParaRPr lang="en-US"/>
          </a:p>
        </p:txBody>
      </p:sp>
    </p:spTree>
    <p:extLst>
      <p:ext uri="{BB962C8B-B14F-4D97-AF65-F5344CB8AC3E}">
        <p14:creationId xmlns:p14="http://schemas.microsoft.com/office/powerpoint/2010/main" val="29629454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3CA1B0-15C9-4F2D-85FD-131A188FAB7D}" type="slidenum">
              <a:rPr lang="en-US" smtClean="0"/>
              <a:pPr/>
              <a:t>51</a:t>
            </a:fld>
            <a:endParaRPr lang="en-US"/>
          </a:p>
        </p:txBody>
      </p:sp>
    </p:spTree>
    <p:extLst>
      <p:ext uri="{BB962C8B-B14F-4D97-AF65-F5344CB8AC3E}">
        <p14:creationId xmlns:p14="http://schemas.microsoft.com/office/powerpoint/2010/main" val="373556949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675727" lvl="1" indent="-222239">
              <a:lnSpc>
                <a:spcPct val="92000"/>
              </a:lnSpc>
              <a:spcBef>
                <a:spcPts val="1786"/>
              </a:spcBef>
              <a:buClr>
                <a:srgbClr val="002955"/>
              </a:buClr>
              <a:buSzPct val="44000"/>
              <a:buFont typeface="Wingdings" pitchFamily="2" charset="2"/>
              <a:buChar char="l"/>
              <a:tabLst>
                <a:tab pos="926498" algn="l"/>
                <a:tab pos="1845487" algn="l"/>
                <a:tab pos="2776489" algn="l"/>
                <a:tab pos="3692475" algn="l"/>
                <a:tab pos="4623477" algn="l"/>
                <a:tab pos="5555980" algn="l"/>
                <a:tab pos="6474969" algn="l"/>
                <a:tab pos="7378942" algn="l"/>
                <a:tab pos="8320456" algn="l"/>
                <a:tab pos="9237943" algn="l"/>
                <a:tab pos="10182460" algn="l"/>
                <a:tab pos="11087934" algn="l"/>
              </a:tabLst>
            </a:pPr>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52</a:t>
            </a:fld>
            <a:endParaRPr lang="en-US"/>
          </a:p>
        </p:txBody>
      </p:sp>
    </p:spTree>
    <p:extLst>
      <p:ext uri="{BB962C8B-B14F-4D97-AF65-F5344CB8AC3E}">
        <p14:creationId xmlns:p14="http://schemas.microsoft.com/office/powerpoint/2010/main" val="24911826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53</a:t>
            </a:fld>
            <a:endParaRPr lang="en-US"/>
          </a:p>
        </p:txBody>
      </p:sp>
    </p:spTree>
    <p:extLst>
      <p:ext uri="{BB962C8B-B14F-4D97-AF65-F5344CB8AC3E}">
        <p14:creationId xmlns:p14="http://schemas.microsoft.com/office/powerpoint/2010/main" val="115622282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54</a:t>
            </a:fld>
            <a:endParaRPr lang="en-US"/>
          </a:p>
        </p:txBody>
      </p:sp>
    </p:spTree>
    <p:extLst>
      <p:ext uri="{BB962C8B-B14F-4D97-AF65-F5344CB8AC3E}">
        <p14:creationId xmlns:p14="http://schemas.microsoft.com/office/powerpoint/2010/main" val="292005686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3CA1B0-15C9-4F2D-85FD-131A188FAB7D}" type="slidenum">
              <a:rPr lang="en-US" smtClean="0"/>
              <a:pPr/>
              <a:t>55</a:t>
            </a:fld>
            <a:endParaRPr lang="en-US" dirty="0"/>
          </a:p>
        </p:txBody>
      </p:sp>
    </p:spTree>
    <p:extLst>
      <p:ext uri="{BB962C8B-B14F-4D97-AF65-F5344CB8AC3E}">
        <p14:creationId xmlns:p14="http://schemas.microsoft.com/office/powerpoint/2010/main" val="363516672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342900" indent="-342900" eaLnBrk="0" fontAlgn="base" hangingPunct="0">
              <a:lnSpc>
                <a:spcPct val="93000"/>
              </a:lnSpc>
              <a:spcBef>
                <a:spcPts val="1800"/>
              </a:spcBef>
              <a:spcAft>
                <a:spcPct val="0"/>
              </a:spcAft>
              <a:buFont typeface="Arial" pitchFamily="34" charset="0"/>
              <a:buChar char="•"/>
            </a:pPr>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71</a:t>
            </a:fld>
            <a:endParaRPr lang="en-US"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3CA1B0-15C9-4F2D-85FD-131A188FAB7D}" type="slidenum">
              <a:rPr lang="en-US" smtClean="0"/>
              <a:pPr/>
              <a:t>72</a:t>
            </a:fld>
            <a:endParaRPr lang="en-US"/>
          </a:p>
        </p:txBody>
      </p:sp>
    </p:spTree>
    <p:extLst>
      <p:ext uri="{BB962C8B-B14F-4D97-AF65-F5344CB8AC3E}">
        <p14:creationId xmlns:p14="http://schemas.microsoft.com/office/powerpoint/2010/main" val="29916238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3CA1B0-15C9-4F2D-85FD-131A188FAB7D}" type="slidenum">
              <a:rPr lang="en-US" smtClean="0"/>
              <a:pPr/>
              <a:t>6</a:t>
            </a:fld>
            <a:endParaRPr lang="en-US"/>
          </a:p>
        </p:txBody>
      </p:sp>
    </p:spTree>
    <p:extLst>
      <p:ext uri="{BB962C8B-B14F-4D97-AF65-F5344CB8AC3E}">
        <p14:creationId xmlns:p14="http://schemas.microsoft.com/office/powerpoint/2010/main" val="31793523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3CA1B0-15C9-4F2D-85FD-131A188FAB7D}" type="slidenum">
              <a:rPr lang="en-US" smtClean="0"/>
              <a:pPr/>
              <a:t>7</a:t>
            </a:fld>
            <a:endParaRPr lang="en-US"/>
          </a:p>
        </p:txBody>
      </p:sp>
    </p:spTree>
    <p:extLst>
      <p:ext uri="{BB962C8B-B14F-4D97-AF65-F5344CB8AC3E}">
        <p14:creationId xmlns:p14="http://schemas.microsoft.com/office/powerpoint/2010/main" val="24269413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3CA1B0-15C9-4F2D-85FD-131A188FAB7D}" type="slidenum">
              <a:rPr lang="en-US" smtClean="0"/>
              <a:pPr/>
              <a:t>8</a:t>
            </a:fld>
            <a:endParaRPr lang="en-US"/>
          </a:p>
        </p:txBody>
      </p:sp>
    </p:spTree>
    <p:extLst>
      <p:ext uri="{BB962C8B-B14F-4D97-AF65-F5344CB8AC3E}">
        <p14:creationId xmlns:p14="http://schemas.microsoft.com/office/powerpoint/2010/main" val="1494571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3CA1B0-15C9-4F2D-85FD-131A188FAB7D}" type="slidenum">
              <a:rPr lang="en-US" smtClean="0"/>
              <a:pPr/>
              <a:t>9</a:t>
            </a:fld>
            <a:endParaRPr lang="en-US"/>
          </a:p>
        </p:txBody>
      </p:sp>
    </p:spTree>
    <p:extLst>
      <p:ext uri="{BB962C8B-B14F-4D97-AF65-F5344CB8AC3E}">
        <p14:creationId xmlns:p14="http://schemas.microsoft.com/office/powerpoint/2010/main" val="31795681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39B7C68-48CA-4F7E-A595-FD5BDC7FD61F}" type="datetimeFigureOut">
              <a:rPr lang="en-US" smtClean="0"/>
              <a:pPr/>
              <a:t>2/28/2022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42767D-72EB-46BC-8160-C972ECC5DB3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39B7C68-48CA-4F7E-A595-FD5BDC7FD61F}" type="datetimeFigureOut">
              <a:rPr lang="en-US" smtClean="0"/>
              <a:pPr/>
              <a:t>2/28/2022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42767D-72EB-46BC-8160-C972ECC5DB3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39B7C68-48CA-4F7E-A595-FD5BDC7FD61F}" type="datetimeFigureOut">
              <a:rPr lang="en-US" smtClean="0"/>
              <a:pPr/>
              <a:t>2/28/2022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42767D-72EB-46BC-8160-C972ECC5DB3E}"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6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2774414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39B7C68-48CA-4F7E-A595-FD5BDC7FD61F}" type="datetimeFigureOut">
              <a:rPr lang="en-US" smtClean="0"/>
              <a:pPr/>
              <a:t>2/28/2022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42767D-72EB-46BC-8160-C972ECC5DB3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39B7C68-48CA-4F7E-A595-FD5BDC7FD61F}" type="datetimeFigureOut">
              <a:rPr lang="en-US" smtClean="0"/>
              <a:pPr/>
              <a:t>2/28/2022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42767D-72EB-46BC-8160-C972ECC5DB3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39B7C68-48CA-4F7E-A595-FD5BDC7FD61F}" type="datetimeFigureOut">
              <a:rPr lang="en-US" smtClean="0"/>
              <a:pPr/>
              <a:t>2/28/2022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42767D-72EB-46BC-8160-C972ECC5DB3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39B7C68-48CA-4F7E-A595-FD5BDC7FD61F}" type="datetimeFigureOut">
              <a:rPr lang="en-US" smtClean="0"/>
              <a:pPr/>
              <a:t>2/28/2022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42767D-72EB-46BC-8160-C972ECC5DB3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39B7C68-48CA-4F7E-A595-FD5BDC7FD61F}" type="datetimeFigureOut">
              <a:rPr lang="en-US" smtClean="0"/>
              <a:pPr/>
              <a:t>2/28/2022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42767D-72EB-46BC-8160-C972ECC5DB3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9B7C68-48CA-4F7E-A595-FD5BDC7FD61F}" type="datetimeFigureOut">
              <a:rPr lang="en-US" smtClean="0"/>
              <a:pPr/>
              <a:t>2/28/2022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42767D-72EB-46BC-8160-C972ECC5DB3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39B7C68-48CA-4F7E-A595-FD5BDC7FD61F}" type="datetimeFigureOut">
              <a:rPr lang="en-US" smtClean="0"/>
              <a:pPr/>
              <a:t>2/28/2022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42767D-72EB-46BC-8160-C972ECC5DB3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39B7C68-48CA-4F7E-A595-FD5BDC7FD61F}" type="datetimeFigureOut">
              <a:rPr lang="en-US" smtClean="0"/>
              <a:pPr/>
              <a:t>2/28/2022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42767D-72EB-46BC-8160-C972ECC5DB3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9B7C68-48CA-4F7E-A595-FD5BDC7FD61F}" type="datetimeFigureOut">
              <a:rPr lang="en-US" smtClean="0"/>
              <a:pPr/>
              <a:t>2/28/2022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42767D-72EB-46BC-8160-C972ECC5DB3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glushko@berkeley.edu"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12.gif"/></Relationships>
</file>

<file path=ppt/slides/_rels/slide14.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hyperlink" Target="http://en.wikipedia.org/wiki/Seven_Bridges_of_K%C3%B6nigsberg"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4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4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4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9.xml"/><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5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0.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hyperlink" Target="https://www.iptc.org/std/SportsML/1.0/documentation/documentation-navigation.html" TargetMode="External"/><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a:xfrm>
            <a:off x="449560" y="685800"/>
            <a:ext cx="8197453" cy="208954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800" b="1" dirty="0">
                <a:sym typeface="UC Berkeley OS Sign"/>
              </a:rPr>
              <a:t>CogSci 150</a:t>
            </a:r>
            <a:br>
              <a:rPr lang="en-US" sz="3800" b="1" dirty="0">
                <a:sym typeface="UC Berkeley OS Sign"/>
              </a:rPr>
            </a:br>
            <a:r>
              <a:rPr lang="en-US" sz="3800" b="1" dirty="0">
                <a:sym typeface="UC Berkeley OS Sign"/>
              </a:rPr>
              <a:t>“Sensemaking and Organizing”</a:t>
            </a:r>
            <a:br>
              <a:rPr lang="en-US" sz="3800" b="1" dirty="0">
                <a:sym typeface="UC Berkeley OS Sign"/>
              </a:rPr>
            </a:br>
            <a:r>
              <a:rPr lang="en-US" sz="3800" b="1" dirty="0">
                <a:sym typeface="UC Berkeley OS Sign"/>
              </a:rPr>
              <a:t>Spring 2022</a:t>
            </a:r>
            <a:endParaRPr lang="en-US" sz="3400" dirty="0">
              <a:sym typeface="UC Berkeley OS Sign"/>
            </a:endParaRPr>
          </a:p>
        </p:txBody>
      </p:sp>
      <p:sp>
        <p:nvSpPr>
          <p:cNvPr id="2051" name="Rectangle 2"/>
          <p:cNvSpPr>
            <a:spLocks noGrp="1" noChangeArrowheads="1"/>
          </p:cNvSpPr>
          <p:nvPr>
            <p:ph type="body" idx="1"/>
          </p:nvPr>
        </p:nvSpPr>
        <p:spPr>
          <a:xfrm>
            <a:off x="418306" y="2286000"/>
            <a:ext cx="8228707" cy="3589734"/>
          </a:xfrm>
        </p:spPr>
        <p:txBody>
          <a:bodyPr anchor="ctr">
            <a:normAutofit lnSpcReduction="10000"/>
          </a:bodyPr>
          <a:lstStyle/>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a:sym typeface="UC Berkeley OS Sign"/>
            </a:endParaRPr>
          </a:p>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a:sym typeface="UC Berkeley OS Sign"/>
              </a:rPr>
              <a:t>Robert J. Glushko</a:t>
            </a:r>
            <a:br>
              <a:rPr lang="en-US" sz="3000" dirty="0">
                <a:sym typeface="UC Berkeley OS Sign"/>
              </a:rPr>
            </a:br>
            <a:r>
              <a:rPr lang="en-US" sz="3000" dirty="0">
                <a:sym typeface="UC Berkeley OS Sign"/>
                <a:hlinkClick r:id="rId3"/>
              </a:rPr>
              <a:t>glushko@berkeley.edu</a:t>
            </a:r>
            <a:endParaRPr lang="en-US" sz="3000" dirty="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a:sym typeface="UC Berkeley OS Sign"/>
              </a:rPr>
              <a:t>1 March 2022</a:t>
            </a:r>
            <a:br>
              <a:rPr lang="en-US" sz="3000" dirty="0">
                <a:sym typeface="UC Berkeley OS Sign"/>
              </a:rPr>
            </a:br>
            <a:r>
              <a:rPr lang="en-US" sz="3000" dirty="0">
                <a:sym typeface="UC Berkeley OS Sign"/>
              </a:rPr>
              <a:t> 13) Describing Relationships &amp; Structures;</a:t>
            </a:r>
            <a:br>
              <a:rPr lang="en-US" sz="3000" dirty="0">
                <a:sym typeface="UC Berkeley OS Sign"/>
              </a:rPr>
            </a:br>
            <a:r>
              <a:rPr lang="en-US" sz="3000" dirty="0">
                <a:sym typeface="UC Berkeley OS Sign"/>
              </a:rPr>
              <a:t> Social Network Analysis</a:t>
            </a:r>
            <a:endParaRPr lang="en-US" sz="3000" dirty="0">
              <a:solidFill>
                <a:srgbClr val="002955"/>
              </a:solidFill>
              <a:sym typeface="UC Berkeley OS Sign"/>
            </a:endParaRPr>
          </a:p>
        </p:txBody>
      </p:sp>
    </p:spTree>
    <p:extLst>
      <p:ext uri="{BB962C8B-B14F-4D97-AF65-F5344CB8AC3E}">
        <p14:creationId xmlns:p14="http://schemas.microsoft.com/office/powerpoint/2010/main" val="3660065407"/>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F82F33E-4603-4E85-9EF0-CF2B8A6EF41C}"/>
              </a:ext>
            </a:extLst>
          </p:cNvPr>
          <p:cNvSpPr/>
          <p:nvPr/>
        </p:nvSpPr>
        <p:spPr>
          <a:xfrm>
            <a:off x="0" y="4343400"/>
            <a:ext cx="9144000" cy="247441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98" name="Rectangle 1"/>
          <p:cNvSpPr>
            <a:spLocks noGrp="1" noChangeArrowheads="1"/>
          </p:cNvSpPr>
          <p:nvPr>
            <p:ph type="title"/>
          </p:nvPr>
        </p:nvSpPr>
        <p:spPr>
          <a:xfrm>
            <a:off x="400679" y="33867"/>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a:t>Internal and External Structure</a:t>
            </a:r>
            <a:endParaRPr lang="en-US" sz="4000" b="1" dirty="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10</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343711" y="1224864"/>
            <a:ext cx="8342642" cy="7176097"/>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3200" dirty="0">
                <a:latin typeface="UC Berkeley OS Sign"/>
                <a:cs typeface="Arial" pitchFamily="34" charset="0"/>
                <a:sym typeface="Arial" pitchFamily="34" charset="0"/>
              </a:rPr>
              <a:t>Resources can have INTERNAL structure as well as EXTERNAL structure that connects them to other resources</a:t>
            </a:r>
          </a:p>
          <a:p>
            <a:pPr marL="342900" indent="-342900" eaLnBrk="0" fontAlgn="base" hangingPunct="0">
              <a:lnSpc>
                <a:spcPct val="93000"/>
              </a:lnSpc>
              <a:spcBef>
                <a:spcPts val="1800"/>
              </a:spcBef>
              <a:spcAft>
                <a:spcPct val="0"/>
              </a:spcAft>
              <a:buFont typeface="Arial" pitchFamily="34" charset="0"/>
              <a:buChar char="•"/>
            </a:pPr>
            <a:r>
              <a:rPr lang="en-US" sz="3200" dirty="0">
                <a:latin typeface="UC Berkeley OS Sign"/>
                <a:cs typeface="Arial" pitchFamily="34" charset="0"/>
                <a:sym typeface="Arial" pitchFamily="34" charset="0"/>
              </a:rPr>
              <a:t>We often make arbitrary decisions about the </a:t>
            </a:r>
            <a:r>
              <a:rPr lang="en-US" sz="3200" i="1" dirty="0">
                <a:solidFill>
                  <a:srgbClr val="FF0000"/>
                </a:solidFill>
                <a:latin typeface="UC Berkeley OS Sign"/>
                <a:cs typeface="Arial" pitchFamily="34" charset="0"/>
                <a:sym typeface="Arial" pitchFamily="34" charset="0"/>
              </a:rPr>
              <a:t>granularity</a:t>
            </a:r>
            <a:r>
              <a:rPr lang="en-US" sz="3200" dirty="0">
                <a:latin typeface="UC Berkeley OS Sign"/>
                <a:cs typeface="Arial" pitchFamily="34" charset="0"/>
                <a:sym typeface="Arial" pitchFamily="34" charset="0"/>
              </a:rPr>
              <a:t> with which we describe the internal structure of a resource</a:t>
            </a:r>
          </a:p>
          <a:p>
            <a:pPr marL="342900" indent="-342900" eaLnBrk="0" fontAlgn="base" hangingPunct="0">
              <a:lnSpc>
                <a:spcPct val="93000"/>
              </a:lnSpc>
              <a:spcBef>
                <a:spcPts val="1800"/>
              </a:spcBef>
              <a:spcAft>
                <a:spcPct val="0"/>
              </a:spcAft>
              <a:buFont typeface="Arial" pitchFamily="34" charset="0"/>
              <a:buChar char="•"/>
            </a:pPr>
            <a:r>
              <a:rPr lang="en-US" sz="3200" i="1" dirty="0">
                <a:solidFill>
                  <a:srgbClr val="FF0000"/>
                </a:solidFill>
                <a:latin typeface="UC Berkeley OS Sign"/>
                <a:cs typeface="Arial" pitchFamily="34" charset="0"/>
                <a:sym typeface="Arial" pitchFamily="34" charset="0"/>
              </a:rPr>
              <a:t>Stop and think: </a:t>
            </a:r>
            <a:r>
              <a:rPr lang="en-US" sz="3200" i="1" dirty="0">
                <a:solidFill>
                  <a:srgbClr val="FF0000"/>
                </a:solidFill>
                <a:latin typeface="UC Berkeley OS Sign"/>
              </a:rPr>
              <a:t>We often describe the relationships between companies in terms of the company-to-company transactions they carry out, but when would be focus on interactions between their employees?</a:t>
            </a:r>
          </a:p>
          <a:p>
            <a:pPr marL="342900" indent="-342900" eaLnBrk="0" fontAlgn="base" hangingPunct="0">
              <a:lnSpc>
                <a:spcPct val="93000"/>
              </a:lnSpc>
              <a:spcBef>
                <a:spcPts val="1800"/>
              </a:spcBef>
              <a:spcAft>
                <a:spcPct val="0"/>
              </a:spcAft>
              <a:buFont typeface="Arial" pitchFamily="34" charset="0"/>
              <a:buChar char="•"/>
            </a:pPr>
            <a:endParaRPr lang="en-US" sz="3200" dirty="0">
              <a:latin typeface="UC Berkeley OS Sign"/>
              <a:cs typeface="Arial" pitchFamily="34" charset="0"/>
              <a:sym typeface="Arial" pitchFamily="34" charset="0"/>
            </a:endParaRPr>
          </a:p>
          <a:p>
            <a:endParaRPr lang="en-US" sz="3200" dirty="0"/>
          </a:p>
          <a:p>
            <a:endParaRPr lang="en-US" sz="2800" dirty="0"/>
          </a:p>
        </p:txBody>
      </p:sp>
      <p:pic>
        <p:nvPicPr>
          <p:cNvPr id="6" name="Picture 5">
            <a:extLst>
              <a:ext uri="{FF2B5EF4-FFF2-40B4-BE49-F238E27FC236}">
                <a16:creationId xmlns:a16="http://schemas.microsoft.com/office/drawing/2014/main" id="{FC4B2EE6-D347-4C0E-B1CE-BD89F8E3928E}"/>
              </a:ext>
            </a:extLst>
          </p:cNvPr>
          <p:cNvPicPr>
            <a:picLocks noChangeAspect="1"/>
          </p:cNvPicPr>
          <p:nvPr/>
        </p:nvPicPr>
        <p:blipFill>
          <a:blip r:embed="rId3"/>
          <a:stretch>
            <a:fillRect/>
          </a:stretch>
        </p:blipFill>
        <p:spPr>
          <a:xfrm>
            <a:off x="152400" y="76200"/>
            <a:ext cx="859611" cy="859611"/>
          </a:xfrm>
          <a:prstGeom prst="rect">
            <a:avLst/>
          </a:prstGeom>
        </p:spPr>
      </p:pic>
    </p:spTree>
    <p:extLst>
      <p:ext uri="{BB962C8B-B14F-4D97-AF65-F5344CB8AC3E}">
        <p14:creationId xmlns:p14="http://schemas.microsoft.com/office/powerpoint/2010/main" val="2204581791"/>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533400" y="15240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b="1" dirty="0">
                <a:sym typeface="UC Berkeley OS Sign"/>
              </a:rPr>
              <a:t>Example: Generic Supply Chain</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11</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533400" y="1143000"/>
            <a:ext cx="8036719" cy="465671"/>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endParaRPr lang="en-US" sz="2800" dirty="0"/>
          </a:p>
        </p:txBody>
      </p:sp>
      <p:pic>
        <p:nvPicPr>
          <p:cNvPr id="139266" name="Picture 2" descr="D:\Lectures\figures\supply_chain_basic.gif"/>
          <p:cNvPicPr>
            <a:picLocks noChangeAspect="1" noChangeArrowheads="1"/>
          </p:cNvPicPr>
          <p:nvPr/>
        </p:nvPicPr>
        <p:blipFill>
          <a:blip r:embed="rId3" cstate="print"/>
          <a:srcRect/>
          <a:stretch>
            <a:fillRect/>
          </a:stretch>
        </p:blipFill>
        <p:spPr bwMode="auto">
          <a:xfrm>
            <a:off x="1066800" y="1143000"/>
            <a:ext cx="7067550" cy="5334000"/>
          </a:xfrm>
          <a:prstGeom prst="rect">
            <a:avLst/>
          </a:prstGeom>
          <a:noFill/>
        </p:spPr>
      </p:pic>
    </p:spTree>
    <p:extLst>
      <p:ext uri="{BB962C8B-B14F-4D97-AF65-F5344CB8AC3E}">
        <p14:creationId xmlns:p14="http://schemas.microsoft.com/office/powerpoint/2010/main" val="2594994605"/>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228600" y="152400"/>
            <a:ext cx="8228707" cy="1190997"/>
          </a:xfrm>
        </p:spPr>
        <p:txBody>
          <a:bodyPr>
            <a:no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a:sym typeface="UC Berkeley OS Sign"/>
              </a:rPr>
              <a:t>Separate Resources or </a:t>
            </a:r>
            <a:br>
              <a:rPr lang="en-US" sz="4000" b="1" dirty="0">
                <a:sym typeface="UC Berkeley OS Sign"/>
              </a:rPr>
            </a:br>
            <a:r>
              <a:rPr lang="en-US" sz="4000" b="1" dirty="0">
                <a:sym typeface="UC Berkeley OS Sign"/>
              </a:rPr>
              <a:t>Resource Components?</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12</a:t>
            </a:fld>
            <a:endParaRPr lang="en-US" sz="1500" dirty="0">
              <a:solidFill>
                <a:srgbClr val="002955"/>
              </a:solidFill>
              <a:latin typeface="UC Berkeley OS Sign"/>
              <a:ea typeface="MS PGothic" pitchFamily="34" charset="-128"/>
              <a:sym typeface="UC Berkeley OS Sign"/>
            </a:endParaRPr>
          </a:p>
        </p:txBody>
      </p:sp>
      <p:pic>
        <p:nvPicPr>
          <p:cNvPr id="8" name="Picture 7" descr="components-alone.gif"/>
          <p:cNvPicPr>
            <a:picLocks noChangeAspect="1"/>
          </p:cNvPicPr>
          <p:nvPr/>
        </p:nvPicPr>
        <p:blipFill>
          <a:blip r:embed="rId3" cstate="print"/>
          <a:stretch>
            <a:fillRect/>
          </a:stretch>
        </p:blipFill>
        <p:spPr>
          <a:xfrm>
            <a:off x="3403859" y="2923837"/>
            <a:ext cx="5368444" cy="3469605"/>
          </a:xfrm>
          <a:prstGeom prst="rect">
            <a:avLst/>
          </a:prstGeom>
        </p:spPr>
      </p:pic>
      <p:sp>
        <p:nvSpPr>
          <p:cNvPr id="2" name="Rectangle 1"/>
          <p:cNvSpPr/>
          <p:nvPr/>
        </p:nvSpPr>
        <p:spPr>
          <a:xfrm>
            <a:off x="609600" y="1818631"/>
            <a:ext cx="4572000" cy="2840008"/>
          </a:xfrm>
          <a:prstGeom prst="rect">
            <a:avLst/>
          </a:prstGeom>
        </p:spPr>
        <p:txBody>
          <a:bodyPr>
            <a:spAutoFit/>
          </a:bodyPr>
          <a:lstStyle/>
          <a:p>
            <a:pPr lvl="0" eaLnBrk="0" fontAlgn="base" hangingPunct="0">
              <a:lnSpc>
                <a:spcPct val="93000"/>
              </a:lnSpc>
              <a:spcBef>
                <a:spcPts val="1800"/>
              </a:spcBef>
              <a:spcAft>
                <a:spcPct val="0"/>
              </a:spcAft>
            </a:pPr>
            <a:r>
              <a:rPr lang="en-US" sz="3200" dirty="0">
                <a:solidFill>
                  <a:prstClr val="black"/>
                </a:solidFill>
                <a:latin typeface="UC Berkeley OS Sign"/>
                <a:cs typeface="Arial" pitchFamily="34" charset="0"/>
                <a:sym typeface="Arial" pitchFamily="34" charset="0"/>
              </a:rPr>
              <a:t>The boundaries we impose to identify resources determines whether some structure is internal or external with respect to them</a:t>
            </a:r>
          </a:p>
        </p:txBody>
      </p:sp>
      <p:pic>
        <p:nvPicPr>
          <p:cNvPr id="3" name="Picture 2">
            <a:extLst>
              <a:ext uri="{FF2B5EF4-FFF2-40B4-BE49-F238E27FC236}">
                <a16:creationId xmlns:a16="http://schemas.microsoft.com/office/drawing/2014/main" id="{A37A005B-D5DE-47D7-AD57-1F9636AF4119}"/>
              </a:ext>
            </a:extLst>
          </p:cNvPr>
          <p:cNvPicPr>
            <a:picLocks noChangeAspect="1"/>
          </p:cNvPicPr>
          <p:nvPr/>
        </p:nvPicPr>
        <p:blipFill>
          <a:blip r:embed="rId4"/>
          <a:stretch>
            <a:fillRect/>
          </a:stretch>
        </p:blipFill>
        <p:spPr>
          <a:xfrm>
            <a:off x="381000" y="275163"/>
            <a:ext cx="859611" cy="859611"/>
          </a:xfrm>
          <a:prstGeom prst="rect">
            <a:avLst/>
          </a:prstGeom>
        </p:spPr>
      </p:pic>
    </p:spTree>
    <p:extLst>
      <p:ext uri="{BB962C8B-B14F-4D97-AF65-F5344CB8AC3E}">
        <p14:creationId xmlns:p14="http://schemas.microsoft.com/office/powerpoint/2010/main" val="406025196"/>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03AAF73-8283-4EFE-A277-8792CF9A1E21}"/>
              </a:ext>
            </a:extLst>
          </p:cNvPr>
          <p:cNvSpPr/>
          <p:nvPr/>
        </p:nvSpPr>
        <p:spPr>
          <a:xfrm>
            <a:off x="0" y="5601572"/>
            <a:ext cx="9144000" cy="125642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442573"/>
            <a:ext cx="9010650" cy="1143000"/>
          </a:xfrm>
        </p:spPr>
        <p:txBody>
          <a:bodyPr>
            <a:normAutofit fontScale="90000"/>
          </a:bodyPr>
          <a:lstStyle/>
          <a:p>
            <a:r>
              <a:rPr lang="en-US" b="1" dirty="0"/>
              <a:t> Changing Resource Boundaries Changes External to Internal Structure</a:t>
            </a:r>
          </a:p>
        </p:txBody>
      </p:sp>
      <p:pic>
        <p:nvPicPr>
          <p:cNvPr id="3" name="Picture 2" descr="E:\courses\F2012\202\figures\component_network.gif"/>
          <p:cNvPicPr>
            <a:picLocks noChangeAspect="1" noChangeArrowheads="1"/>
          </p:cNvPicPr>
          <p:nvPr/>
        </p:nvPicPr>
        <p:blipFill>
          <a:blip r:embed="rId3" cstate="print"/>
          <a:srcRect/>
          <a:stretch>
            <a:fillRect/>
          </a:stretch>
        </p:blipFill>
        <p:spPr bwMode="auto">
          <a:xfrm>
            <a:off x="204677" y="2625356"/>
            <a:ext cx="4385930" cy="2782172"/>
          </a:xfrm>
          <a:prstGeom prst="rect">
            <a:avLst/>
          </a:prstGeom>
          <a:noFill/>
        </p:spPr>
      </p:pic>
      <p:pic>
        <p:nvPicPr>
          <p:cNvPr id="1027" name="Picture 3" descr="E:\courses\F2012\202\figures\component_hierarchy.gif"/>
          <p:cNvPicPr>
            <a:picLocks noChangeAspect="1" noChangeArrowheads="1"/>
          </p:cNvPicPr>
          <p:nvPr/>
        </p:nvPicPr>
        <p:blipFill>
          <a:blip r:embed="rId4" cstate="print"/>
          <a:srcRect/>
          <a:stretch>
            <a:fillRect/>
          </a:stretch>
        </p:blipFill>
        <p:spPr bwMode="auto">
          <a:xfrm>
            <a:off x="4966121" y="2819400"/>
            <a:ext cx="3664527" cy="2164284"/>
          </a:xfrm>
          <a:prstGeom prst="rect">
            <a:avLst/>
          </a:prstGeom>
          <a:noFill/>
        </p:spPr>
      </p:pic>
      <p:cxnSp>
        <p:nvCxnSpPr>
          <p:cNvPr id="6" name="Straight Arrow Connector 5"/>
          <p:cNvCxnSpPr/>
          <p:nvPr/>
        </p:nvCxnSpPr>
        <p:spPr>
          <a:xfrm>
            <a:off x="2397642" y="1752600"/>
            <a:ext cx="0" cy="759328"/>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4953000" y="1779617"/>
            <a:ext cx="1433623" cy="530728"/>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827648" y="5715000"/>
            <a:ext cx="7488704" cy="1077218"/>
          </a:xfrm>
          <a:prstGeom prst="rect">
            <a:avLst/>
          </a:prstGeom>
          <a:noFill/>
        </p:spPr>
        <p:txBody>
          <a:bodyPr wrap="square" rtlCol="0">
            <a:spAutoFit/>
          </a:bodyPr>
          <a:lstStyle/>
          <a:p>
            <a:r>
              <a:rPr lang="en-US" sz="3200" i="1" dirty="0">
                <a:solidFill>
                  <a:srgbClr val="FF0000"/>
                </a:solidFill>
              </a:rPr>
              <a:t>Do these represent the same structural relationships among information resources?</a:t>
            </a:r>
          </a:p>
        </p:txBody>
      </p:sp>
    </p:spTree>
    <p:extLst>
      <p:ext uri="{BB962C8B-B14F-4D97-AF65-F5344CB8AC3E}">
        <p14:creationId xmlns:p14="http://schemas.microsoft.com/office/powerpoint/2010/main" val="27518334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195" y="304800"/>
            <a:ext cx="8077200" cy="1143000"/>
          </a:xfrm>
        </p:spPr>
        <p:txBody>
          <a:bodyPr>
            <a:no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b="1" dirty="0">
                <a:sym typeface="UC Berkeley OS Sign"/>
              </a:rPr>
              <a:t>External or Internal Structures in a User Interface?</a:t>
            </a:r>
          </a:p>
        </p:txBody>
      </p:sp>
      <p:pic>
        <p:nvPicPr>
          <p:cNvPr id="3" name="Picture 2" descr="IA-BlurredRegions.gif"/>
          <p:cNvPicPr>
            <a:picLocks noChangeAspect="1"/>
          </p:cNvPicPr>
          <p:nvPr/>
        </p:nvPicPr>
        <p:blipFill>
          <a:blip r:embed="rId3" cstate="print"/>
          <a:stretch>
            <a:fillRect/>
          </a:stretch>
        </p:blipFill>
        <p:spPr>
          <a:xfrm>
            <a:off x="914399" y="1828800"/>
            <a:ext cx="7390791" cy="4731620"/>
          </a:xfrm>
          <a:prstGeom prst="rect">
            <a:avLst/>
          </a:prstGeom>
        </p:spPr>
      </p:pic>
    </p:spTree>
    <p:extLst>
      <p:ext uri="{BB962C8B-B14F-4D97-AF65-F5344CB8AC3E}">
        <p14:creationId xmlns:p14="http://schemas.microsoft.com/office/powerpoint/2010/main" val="34875028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1047106" y="176671"/>
            <a:ext cx="7303578" cy="1190997"/>
          </a:xfrm>
        </p:spPr>
        <p:txBody>
          <a:bodyPr>
            <a:normAutofit fontScale="90000"/>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b="1" dirty="0">
                <a:sym typeface="UC Berkeley OS Sign"/>
              </a:rPr>
              <a:t>Familiar Terms for Internal</a:t>
            </a:r>
            <a:br>
              <a:rPr lang="en-US" b="1" dirty="0">
                <a:sym typeface="UC Berkeley OS Sign"/>
              </a:rPr>
            </a:br>
            <a:r>
              <a:rPr lang="en-US" b="1" dirty="0">
                <a:sym typeface="UC Berkeley OS Sign"/>
              </a:rPr>
              <a:t>Document Structures</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15</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226828" y="1566307"/>
            <a:ext cx="8123855" cy="5109762"/>
          </a:xfrm>
          <a:prstGeom prst="rect">
            <a:avLst/>
          </a:prstGeom>
          <a:noFill/>
          <a:ln w="9525">
            <a:noFill/>
            <a:miter lim="800000"/>
            <a:headEnd/>
            <a:tailEnd/>
          </a:ln>
        </p:spPr>
        <p:txBody>
          <a:bodyPr wrap="square" lIns="64291" tIns="32146" rIns="64291" bIns="32146">
            <a:spAutoFit/>
          </a:bodyPr>
          <a:lstStyle/>
          <a:p>
            <a:pPr marL="800100" lvl="1" indent="-342900" eaLnBrk="0" fontAlgn="base" hangingPunct="0">
              <a:lnSpc>
                <a:spcPct val="93000"/>
              </a:lnSpc>
              <a:spcBef>
                <a:spcPts val="1800"/>
              </a:spcBef>
              <a:spcAft>
                <a:spcPct val="0"/>
              </a:spcAft>
              <a:buFont typeface="Arial" pitchFamily="34" charset="0"/>
              <a:buChar char="•"/>
            </a:pPr>
            <a:r>
              <a:rPr lang="en-US" sz="3200" dirty="0">
                <a:solidFill>
                  <a:srgbClr val="FF0000"/>
                </a:solidFill>
                <a:latin typeface="UC Berkeley OS Sign"/>
                <a:cs typeface="Arial" pitchFamily="34" charset="0"/>
                <a:sym typeface="Arial" pitchFamily="34" charset="0"/>
              </a:rPr>
              <a:t>Footnotes and Endnotes </a:t>
            </a:r>
            <a:r>
              <a:rPr lang="en-US" sz="3200" dirty="0">
                <a:latin typeface="UC Berkeley OS Sign"/>
                <a:cs typeface="Arial" pitchFamily="34" charset="0"/>
                <a:sym typeface="Arial" pitchFamily="34" charset="0"/>
              </a:rPr>
              <a:t>(often contain citations to external resources)</a:t>
            </a:r>
          </a:p>
          <a:p>
            <a:pPr marL="800100" lvl="1" indent="-342900" eaLnBrk="0" fontAlgn="base" hangingPunct="0">
              <a:lnSpc>
                <a:spcPct val="93000"/>
              </a:lnSpc>
              <a:spcBef>
                <a:spcPts val="1800"/>
              </a:spcBef>
              <a:spcAft>
                <a:spcPct val="0"/>
              </a:spcAft>
              <a:buFont typeface="Arial" pitchFamily="34" charset="0"/>
              <a:buChar char="•"/>
            </a:pPr>
            <a:r>
              <a:rPr lang="en-US" sz="3200" dirty="0">
                <a:solidFill>
                  <a:srgbClr val="FF0000"/>
                </a:solidFill>
                <a:latin typeface="UC Berkeley OS Sign"/>
                <a:cs typeface="Arial" pitchFamily="34" charset="0"/>
                <a:sym typeface="Arial" pitchFamily="34" charset="0"/>
              </a:rPr>
              <a:t>Cross references </a:t>
            </a:r>
            <a:r>
              <a:rPr lang="en-US" sz="3200" dirty="0">
                <a:latin typeface="UC Berkeley OS Sign"/>
                <a:cs typeface="Arial" pitchFamily="34" charset="0"/>
                <a:sym typeface="Arial" pitchFamily="34" charset="0"/>
              </a:rPr>
              <a:t>within the document</a:t>
            </a:r>
          </a:p>
          <a:p>
            <a:pPr marL="800100" lvl="1" indent="-342900" eaLnBrk="0" fontAlgn="base" hangingPunct="0">
              <a:lnSpc>
                <a:spcPct val="93000"/>
              </a:lnSpc>
              <a:spcBef>
                <a:spcPts val="1800"/>
              </a:spcBef>
              <a:spcAft>
                <a:spcPct val="0"/>
              </a:spcAft>
              <a:buFont typeface="Arial" pitchFamily="34" charset="0"/>
              <a:buChar char="•"/>
            </a:pPr>
            <a:r>
              <a:rPr lang="en-US" sz="3200" dirty="0">
                <a:solidFill>
                  <a:srgbClr val="FF0000"/>
                </a:solidFill>
                <a:latin typeface="UC Berkeley OS Sign"/>
                <a:cs typeface="Arial" pitchFamily="34" charset="0"/>
                <a:sym typeface="Arial" pitchFamily="34" charset="0"/>
              </a:rPr>
              <a:t>Sidebars</a:t>
            </a:r>
            <a:r>
              <a:rPr lang="en-US" sz="3200" dirty="0">
                <a:latin typeface="UC Berkeley OS Sign"/>
                <a:cs typeface="Arial" pitchFamily="34" charset="0"/>
                <a:sym typeface="Arial" pitchFamily="34" charset="0"/>
              </a:rPr>
              <a:t> (supplemental content)</a:t>
            </a:r>
          </a:p>
          <a:p>
            <a:pPr marL="800100" lvl="1" indent="-342900" eaLnBrk="0" fontAlgn="base" hangingPunct="0">
              <a:lnSpc>
                <a:spcPct val="93000"/>
              </a:lnSpc>
              <a:spcBef>
                <a:spcPts val="1800"/>
              </a:spcBef>
              <a:spcAft>
                <a:spcPct val="0"/>
              </a:spcAft>
              <a:buFont typeface="Arial" pitchFamily="34" charset="0"/>
              <a:buChar char="•"/>
            </a:pPr>
            <a:r>
              <a:rPr lang="en-US" sz="3200" dirty="0">
                <a:solidFill>
                  <a:srgbClr val="FF0000"/>
                </a:solidFill>
                <a:latin typeface="UC Berkeley OS Sign"/>
                <a:cs typeface="Arial" pitchFamily="34" charset="0"/>
                <a:sym typeface="Arial" pitchFamily="34" charset="0"/>
              </a:rPr>
              <a:t>Pull quotes </a:t>
            </a:r>
            <a:r>
              <a:rPr lang="en-US" sz="3200" dirty="0">
                <a:latin typeface="UC Berkeley OS Sign"/>
                <a:cs typeface="Arial" pitchFamily="34" charset="0"/>
                <a:sym typeface="Arial" pitchFamily="34" charset="0"/>
              </a:rPr>
              <a:t>(structures for emphasizing some document content)</a:t>
            </a:r>
          </a:p>
          <a:p>
            <a:pPr marL="800100" lvl="1" indent="-342900" eaLnBrk="0" fontAlgn="base" hangingPunct="0">
              <a:lnSpc>
                <a:spcPct val="93000"/>
              </a:lnSpc>
              <a:spcBef>
                <a:spcPts val="1800"/>
              </a:spcBef>
              <a:spcAft>
                <a:spcPct val="0"/>
              </a:spcAft>
              <a:buFont typeface="Arial" pitchFamily="34" charset="0"/>
              <a:buChar char="•"/>
            </a:pPr>
            <a:r>
              <a:rPr lang="en-US" sz="3200" dirty="0">
                <a:solidFill>
                  <a:srgbClr val="FF0000"/>
                </a:solidFill>
                <a:latin typeface="UC Berkeley OS Sign"/>
                <a:cs typeface="Arial" pitchFamily="34" charset="0"/>
                <a:sym typeface="Arial" pitchFamily="34" charset="0"/>
              </a:rPr>
              <a:t>Annotations</a:t>
            </a:r>
            <a:r>
              <a:rPr lang="en-US" sz="3200" dirty="0">
                <a:latin typeface="UC Berkeley OS Sign"/>
                <a:cs typeface="Arial" pitchFamily="34" charset="0"/>
                <a:sym typeface="Arial" pitchFamily="34" charset="0"/>
              </a:rPr>
              <a:t> (could be considered footnotes created by readers rather than by the author)</a:t>
            </a:r>
          </a:p>
        </p:txBody>
      </p:sp>
    </p:spTree>
    <p:extLst>
      <p:ext uri="{BB962C8B-B14F-4D97-AF65-F5344CB8AC3E}">
        <p14:creationId xmlns:p14="http://schemas.microsoft.com/office/powerpoint/2010/main" val="4130669939"/>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63DD2FF-3895-4E63-AE07-EBD27ADA5533}"/>
              </a:ext>
            </a:extLst>
          </p:cNvPr>
          <p:cNvPicPr>
            <a:picLocks noChangeAspect="1"/>
          </p:cNvPicPr>
          <p:nvPr/>
        </p:nvPicPr>
        <p:blipFill>
          <a:blip r:embed="rId2"/>
          <a:stretch>
            <a:fillRect/>
          </a:stretch>
        </p:blipFill>
        <p:spPr>
          <a:xfrm>
            <a:off x="3276600" y="383635"/>
            <a:ext cx="5186182" cy="5105400"/>
          </a:xfrm>
          <a:prstGeom prst="rect">
            <a:avLst/>
          </a:prstGeom>
        </p:spPr>
      </p:pic>
      <p:pic>
        <p:nvPicPr>
          <p:cNvPr id="5" name="Picture 4">
            <a:extLst>
              <a:ext uri="{FF2B5EF4-FFF2-40B4-BE49-F238E27FC236}">
                <a16:creationId xmlns:a16="http://schemas.microsoft.com/office/drawing/2014/main" id="{A3454D5D-6455-4B6E-B91B-4E6477280CE7}"/>
              </a:ext>
            </a:extLst>
          </p:cNvPr>
          <p:cNvPicPr>
            <a:picLocks noChangeAspect="1"/>
          </p:cNvPicPr>
          <p:nvPr/>
        </p:nvPicPr>
        <p:blipFill>
          <a:blip r:embed="rId3"/>
          <a:stretch>
            <a:fillRect/>
          </a:stretch>
        </p:blipFill>
        <p:spPr>
          <a:xfrm>
            <a:off x="3421998" y="5724525"/>
            <a:ext cx="4895385" cy="711740"/>
          </a:xfrm>
          <a:prstGeom prst="rect">
            <a:avLst/>
          </a:prstGeom>
        </p:spPr>
      </p:pic>
      <p:sp>
        <p:nvSpPr>
          <p:cNvPr id="6" name="TextBox 5">
            <a:extLst>
              <a:ext uri="{FF2B5EF4-FFF2-40B4-BE49-F238E27FC236}">
                <a16:creationId xmlns:a16="http://schemas.microsoft.com/office/drawing/2014/main" id="{0C0BC9CB-A5C7-44A0-83EE-B6ECC26D7E8B}"/>
              </a:ext>
            </a:extLst>
          </p:cNvPr>
          <p:cNvSpPr txBox="1"/>
          <p:nvPr/>
        </p:nvSpPr>
        <p:spPr>
          <a:xfrm>
            <a:off x="381000" y="1447800"/>
            <a:ext cx="2362200" cy="4031873"/>
          </a:xfrm>
          <a:prstGeom prst="rect">
            <a:avLst/>
          </a:prstGeom>
          <a:noFill/>
        </p:spPr>
        <p:txBody>
          <a:bodyPr wrap="square" rtlCol="0">
            <a:spAutoFit/>
          </a:bodyPr>
          <a:lstStyle/>
          <a:p>
            <a:r>
              <a:rPr lang="en-US" sz="3200" b="1" dirty="0"/>
              <a:t>Examples of Internal Document Structure in TDO 6.5, </a:t>
            </a:r>
            <a:br>
              <a:rPr lang="en-US" sz="3200" b="1" dirty="0"/>
            </a:br>
            <a:r>
              <a:rPr lang="en-US" sz="3200" b="1" dirty="0"/>
              <a:t>“The Structural Perspective”</a:t>
            </a:r>
          </a:p>
        </p:txBody>
      </p:sp>
      <p:sp>
        <p:nvSpPr>
          <p:cNvPr id="9" name="Oval 8">
            <a:extLst>
              <a:ext uri="{FF2B5EF4-FFF2-40B4-BE49-F238E27FC236}">
                <a16:creationId xmlns:a16="http://schemas.microsoft.com/office/drawing/2014/main" id="{D0AE1C9F-0F4E-4E2B-A290-B1C87342FD21}"/>
              </a:ext>
            </a:extLst>
          </p:cNvPr>
          <p:cNvSpPr/>
          <p:nvPr/>
        </p:nvSpPr>
        <p:spPr>
          <a:xfrm>
            <a:off x="5257800" y="914400"/>
            <a:ext cx="457200" cy="454565"/>
          </a:xfrm>
          <a:prstGeom prst="ellipse">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4BAB8D78-F0C3-49CF-9A7D-C79571F63C5E}"/>
              </a:ext>
            </a:extLst>
          </p:cNvPr>
          <p:cNvSpPr/>
          <p:nvPr/>
        </p:nvSpPr>
        <p:spPr>
          <a:xfrm>
            <a:off x="3733800" y="5257800"/>
            <a:ext cx="1600200" cy="381000"/>
          </a:xfrm>
          <a:prstGeom prst="ellipse">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6E6AE1E-5652-4135-9748-36151E659B8A}"/>
              </a:ext>
            </a:extLst>
          </p:cNvPr>
          <p:cNvSpPr/>
          <p:nvPr/>
        </p:nvSpPr>
        <p:spPr>
          <a:xfrm>
            <a:off x="3421998" y="1368965"/>
            <a:ext cx="4895385" cy="3355435"/>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a:extLst>
              <a:ext uri="{FF2B5EF4-FFF2-40B4-BE49-F238E27FC236}">
                <a16:creationId xmlns:a16="http://schemas.microsoft.com/office/drawing/2014/main" id="{52725C88-7361-4553-9972-C3C2ACE6D531}"/>
              </a:ext>
            </a:extLst>
          </p:cNvPr>
          <p:cNvCxnSpPr/>
          <p:nvPr/>
        </p:nvCxnSpPr>
        <p:spPr>
          <a:xfrm flipH="1">
            <a:off x="3962400" y="1368965"/>
            <a:ext cx="1447800" cy="471143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4217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courses\figures\links_embedded.gif"/>
          <p:cNvPicPr>
            <a:picLocks noChangeAspect="1" noChangeArrowheads="1"/>
          </p:cNvPicPr>
          <p:nvPr/>
        </p:nvPicPr>
        <p:blipFill>
          <a:blip r:embed="rId3" cstate="print"/>
          <a:stretch>
            <a:fillRect/>
          </a:stretch>
        </p:blipFill>
        <p:spPr bwMode="auto">
          <a:xfrm>
            <a:off x="838200" y="1600200"/>
            <a:ext cx="6858000" cy="5143500"/>
          </a:xfrm>
          <a:prstGeom prst="rect">
            <a:avLst/>
          </a:prstGeom>
          <a:noFill/>
        </p:spPr>
      </p:pic>
      <p:sp>
        <p:nvSpPr>
          <p:cNvPr id="3" name="Title 1"/>
          <p:cNvSpPr txBox="1">
            <a:spLocks/>
          </p:cNvSpPr>
          <p:nvPr/>
        </p:nvSpPr>
        <p:spPr>
          <a:xfrm>
            <a:off x="457200" y="381000"/>
            <a:ext cx="8229600" cy="1143000"/>
          </a:xfrm>
          <a:prstGeom prst="rect">
            <a:avLst/>
          </a:prstGeom>
        </p:spPr>
        <p:txBody>
          <a:bodyPr>
            <a:normAutofit fontScale="7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b="1" dirty="0">
                <a:latin typeface="+mj-lt"/>
                <a:ea typeface="+mj-ea"/>
                <a:cs typeface="+mj-cs"/>
              </a:rPr>
              <a:t>A Table of Contents is a Numeric Hierarchical Set of </a:t>
            </a:r>
            <a:r>
              <a:rPr lang="en-US" sz="4400" b="1" dirty="0">
                <a:solidFill>
                  <a:srgbClr val="FF0000"/>
                </a:solidFill>
                <a:latin typeface="+mj-lt"/>
                <a:ea typeface="+mj-ea"/>
                <a:cs typeface="+mj-cs"/>
              </a:rPr>
              <a:t>Structural</a:t>
            </a:r>
            <a:r>
              <a:rPr lang="en-US" sz="4400" b="1" dirty="0">
                <a:latin typeface="+mj-lt"/>
                <a:ea typeface="+mj-ea"/>
                <a:cs typeface="+mj-cs"/>
              </a:rPr>
              <a:t> Links to Document Components</a:t>
            </a:r>
            <a:endParaRPr kumimoji="0" lang="en-US" sz="4400" b="1"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16077283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courses\figures\links_embedded.gif"/>
          <p:cNvPicPr>
            <a:picLocks noChangeAspect="1" noChangeArrowheads="1"/>
          </p:cNvPicPr>
          <p:nvPr/>
        </p:nvPicPr>
        <p:blipFill>
          <a:blip r:embed="rId3" cstate="print"/>
          <a:stretch>
            <a:fillRect/>
          </a:stretch>
        </p:blipFill>
        <p:spPr bwMode="auto">
          <a:xfrm>
            <a:off x="1143000" y="1714500"/>
            <a:ext cx="6858000" cy="5143500"/>
          </a:xfrm>
          <a:prstGeom prst="rect">
            <a:avLst/>
          </a:prstGeom>
          <a:noFill/>
        </p:spPr>
      </p:pic>
      <p:sp>
        <p:nvSpPr>
          <p:cNvPr id="3" name="Title 1"/>
          <p:cNvSpPr txBox="1">
            <a:spLocks/>
          </p:cNvSpPr>
          <p:nvPr/>
        </p:nvSpPr>
        <p:spPr>
          <a:xfrm>
            <a:off x="533400" y="381000"/>
            <a:ext cx="8229600" cy="1143000"/>
          </a:xfrm>
          <a:prstGeom prst="rect">
            <a:avLst/>
          </a:prstGeom>
        </p:spPr>
        <p:txBody>
          <a:bodyPr>
            <a:normAutofit fontScale="77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b="1" dirty="0">
                <a:latin typeface="+mj-lt"/>
                <a:ea typeface="+mj-ea"/>
                <a:cs typeface="+mj-cs"/>
              </a:rPr>
              <a:t>An Index is An Alphabetically Arranged Set of </a:t>
            </a:r>
            <a:r>
              <a:rPr lang="en-US" sz="4400" b="1" dirty="0">
                <a:solidFill>
                  <a:srgbClr val="FF0000"/>
                </a:solidFill>
                <a:latin typeface="+mj-lt"/>
                <a:ea typeface="+mj-ea"/>
                <a:cs typeface="+mj-cs"/>
              </a:rPr>
              <a:t>Semantic</a:t>
            </a:r>
            <a:r>
              <a:rPr lang="en-US" sz="4400" b="1" dirty="0">
                <a:latin typeface="+mj-lt"/>
                <a:ea typeface="+mj-ea"/>
                <a:cs typeface="+mj-cs"/>
              </a:rPr>
              <a:t> Links to Document Components</a:t>
            </a:r>
            <a:endParaRPr kumimoji="0" lang="en-US" sz="4400" b="1"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26074617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872871" y="825590"/>
            <a:ext cx="2292858" cy="1095373"/>
            <a:chOff x="838200" y="1219200"/>
            <a:chExt cx="2514600" cy="1219200"/>
          </a:xfrm>
        </p:grpSpPr>
        <p:sp>
          <p:nvSpPr>
            <p:cNvPr id="6" name="Rectangle 5"/>
            <p:cNvSpPr/>
            <p:nvPr/>
          </p:nvSpPr>
          <p:spPr>
            <a:xfrm>
              <a:off x="2514600" y="1219200"/>
              <a:ext cx="838200" cy="1219200"/>
            </a:xfrm>
            <a:prstGeom prst="rect">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838200" y="1219200"/>
              <a:ext cx="838200" cy="1219200"/>
            </a:xfrm>
            <a:prstGeom prst="rect">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p:nvPr/>
          </p:nvCxnSpPr>
          <p:spPr>
            <a:xfrm>
              <a:off x="1676400" y="1828800"/>
              <a:ext cx="7620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17" name="Group 16"/>
          <p:cNvGrpSpPr/>
          <p:nvPr/>
        </p:nvGrpSpPr>
        <p:grpSpPr>
          <a:xfrm>
            <a:off x="838200" y="2225763"/>
            <a:ext cx="2364509" cy="1247774"/>
            <a:chOff x="914400" y="2514600"/>
            <a:chExt cx="2514600" cy="1219200"/>
          </a:xfrm>
        </p:grpSpPr>
        <p:sp>
          <p:nvSpPr>
            <p:cNvPr id="8" name="Rectangle 7"/>
            <p:cNvSpPr/>
            <p:nvPr/>
          </p:nvSpPr>
          <p:spPr>
            <a:xfrm>
              <a:off x="2590800" y="2514600"/>
              <a:ext cx="838200" cy="1219200"/>
            </a:xfrm>
            <a:prstGeom prst="rect">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914400" y="2514600"/>
              <a:ext cx="838200" cy="1219200"/>
            </a:xfrm>
            <a:prstGeom prst="rect">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819400" y="3276600"/>
              <a:ext cx="5334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2" name="Straight Arrow Connector 11"/>
          <p:cNvCxnSpPr>
            <a:endCxn id="9" idx="1"/>
          </p:cNvCxnSpPr>
          <p:nvPr/>
        </p:nvCxnSpPr>
        <p:spPr>
          <a:xfrm>
            <a:off x="1676400" y="3092537"/>
            <a:ext cx="953095" cy="3006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38200" y="3909555"/>
            <a:ext cx="2364509" cy="1190625"/>
            <a:chOff x="914400" y="2514600"/>
            <a:chExt cx="2514600" cy="1219200"/>
          </a:xfrm>
        </p:grpSpPr>
        <p:sp>
          <p:nvSpPr>
            <p:cNvPr id="19" name="Rectangle 18"/>
            <p:cNvSpPr/>
            <p:nvPr/>
          </p:nvSpPr>
          <p:spPr>
            <a:xfrm>
              <a:off x="2590800" y="2514600"/>
              <a:ext cx="838200" cy="1219200"/>
            </a:xfrm>
            <a:prstGeom prst="rect">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914400" y="2514600"/>
              <a:ext cx="838200" cy="1219200"/>
            </a:xfrm>
            <a:prstGeom prst="rect">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819400" y="3276600"/>
              <a:ext cx="5334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Rectangle 21"/>
          <p:cNvSpPr/>
          <p:nvPr/>
        </p:nvSpPr>
        <p:spPr>
          <a:xfrm flipV="1">
            <a:off x="990600" y="4114800"/>
            <a:ext cx="5334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p:cNvCxnSpPr>
            <a:stCxn id="22" idx="3"/>
          </p:cNvCxnSpPr>
          <p:nvPr/>
        </p:nvCxnSpPr>
        <p:spPr>
          <a:xfrm>
            <a:off x="1524000" y="4267200"/>
            <a:ext cx="990600" cy="0"/>
          </a:xfrm>
          <a:prstGeom prst="line">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a:off x="838200" y="5410200"/>
            <a:ext cx="2438400" cy="1143000"/>
            <a:chOff x="914400" y="2514600"/>
            <a:chExt cx="2514600" cy="1219200"/>
          </a:xfrm>
        </p:grpSpPr>
        <p:sp>
          <p:nvSpPr>
            <p:cNvPr id="26" name="Rectangle 25"/>
            <p:cNvSpPr/>
            <p:nvPr/>
          </p:nvSpPr>
          <p:spPr>
            <a:xfrm>
              <a:off x="2590800" y="2514600"/>
              <a:ext cx="838200" cy="1219200"/>
            </a:xfrm>
            <a:prstGeom prst="rect">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914400" y="2514600"/>
              <a:ext cx="838200" cy="1219200"/>
            </a:xfrm>
            <a:prstGeom prst="rect">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2819400" y="3276600"/>
              <a:ext cx="5334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Rectangle 28"/>
          <p:cNvSpPr/>
          <p:nvPr/>
        </p:nvSpPr>
        <p:spPr>
          <a:xfrm flipV="1">
            <a:off x="1066800" y="5562600"/>
            <a:ext cx="5334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Connector 29"/>
          <p:cNvCxnSpPr>
            <a:endCxn id="28" idx="1"/>
          </p:cNvCxnSpPr>
          <p:nvPr/>
        </p:nvCxnSpPr>
        <p:spPr>
          <a:xfrm>
            <a:off x="1524000" y="5715000"/>
            <a:ext cx="1161473" cy="516732"/>
          </a:xfrm>
          <a:prstGeom prst="line">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2" name="Rectangle 1"/>
          <p:cNvSpPr txBox="1">
            <a:spLocks noChangeArrowheads="1"/>
          </p:cNvSpPr>
          <p:nvPr/>
        </p:nvSpPr>
        <p:spPr>
          <a:xfrm>
            <a:off x="229493" y="3435"/>
            <a:ext cx="8914507" cy="1190997"/>
          </a:xfrm>
          <a:prstGeom prst="rect">
            <a:avLst/>
          </a:prstGeom>
        </p:spPr>
        <p:txBody>
          <a:bodyPr/>
          <a:lstStyle/>
          <a:p>
            <a:pPr marL="0" marR="0" lvl="0" indent="0" algn="ctr" fontAlgn="auto">
              <a:lnSpc>
                <a:spcPct val="92000"/>
              </a:lnSpc>
              <a:spcBef>
                <a:spcPct val="0"/>
              </a:spcBef>
              <a:spcAft>
                <a:spcPts val="0"/>
              </a:spcAft>
              <a:buClrTx/>
              <a:buSzTx/>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4400" b="1" dirty="0">
                <a:latin typeface="+mj-lt"/>
                <a:ea typeface="+mj-ea"/>
                <a:cs typeface="+mj-cs"/>
                <a:sym typeface="UC Berkeley OS Sign"/>
              </a:rPr>
              <a:t>External or Between-Document Links</a:t>
            </a:r>
          </a:p>
        </p:txBody>
      </p:sp>
      <p:sp>
        <p:nvSpPr>
          <p:cNvPr id="34" name="TextBox 33"/>
          <p:cNvSpPr txBox="1"/>
          <p:nvPr/>
        </p:nvSpPr>
        <p:spPr>
          <a:xfrm>
            <a:off x="3335464" y="1047982"/>
            <a:ext cx="5638800" cy="584775"/>
          </a:xfrm>
          <a:prstGeom prst="rect">
            <a:avLst/>
          </a:prstGeom>
          <a:noFill/>
        </p:spPr>
        <p:txBody>
          <a:bodyPr wrap="square" rtlCol="0">
            <a:spAutoFit/>
          </a:bodyPr>
          <a:lstStyle/>
          <a:p>
            <a:r>
              <a:rPr lang="en-US" sz="3200" b="1" dirty="0"/>
              <a:t>From document to document</a:t>
            </a:r>
          </a:p>
        </p:txBody>
      </p:sp>
      <p:sp>
        <p:nvSpPr>
          <p:cNvPr id="35" name="TextBox 34"/>
          <p:cNvSpPr txBox="1"/>
          <p:nvPr/>
        </p:nvSpPr>
        <p:spPr>
          <a:xfrm>
            <a:off x="3498273" y="5410200"/>
            <a:ext cx="5791200" cy="1077218"/>
          </a:xfrm>
          <a:prstGeom prst="rect">
            <a:avLst/>
          </a:prstGeom>
          <a:noFill/>
        </p:spPr>
        <p:txBody>
          <a:bodyPr wrap="square" rtlCol="0">
            <a:spAutoFit/>
          </a:bodyPr>
          <a:lstStyle/>
          <a:p>
            <a:r>
              <a:rPr lang="en-US" sz="3200" b="1" dirty="0"/>
              <a:t>From document component to</a:t>
            </a:r>
            <a:br>
              <a:rPr lang="en-US" sz="3200" b="1" dirty="0"/>
            </a:br>
            <a:r>
              <a:rPr lang="en-US" sz="3200" b="1" dirty="0"/>
              <a:t> document component</a:t>
            </a:r>
          </a:p>
        </p:txBody>
      </p:sp>
      <p:sp>
        <p:nvSpPr>
          <p:cNvPr id="36" name="TextBox 35"/>
          <p:cNvSpPr txBox="1"/>
          <p:nvPr/>
        </p:nvSpPr>
        <p:spPr>
          <a:xfrm>
            <a:off x="3581400" y="4114800"/>
            <a:ext cx="4648200" cy="1077218"/>
          </a:xfrm>
          <a:prstGeom prst="rect">
            <a:avLst/>
          </a:prstGeom>
          <a:noFill/>
        </p:spPr>
        <p:txBody>
          <a:bodyPr wrap="square" rtlCol="0">
            <a:spAutoFit/>
          </a:bodyPr>
          <a:lstStyle/>
          <a:p>
            <a:r>
              <a:rPr lang="en-US" sz="3200" b="1" dirty="0"/>
              <a:t>From document  component to document</a:t>
            </a:r>
          </a:p>
        </p:txBody>
      </p:sp>
      <p:sp>
        <p:nvSpPr>
          <p:cNvPr id="37" name="TextBox 36"/>
          <p:cNvSpPr txBox="1"/>
          <p:nvPr/>
        </p:nvSpPr>
        <p:spPr>
          <a:xfrm>
            <a:off x="3505200" y="2667000"/>
            <a:ext cx="4800600" cy="1077218"/>
          </a:xfrm>
          <a:prstGeom prst="rect">
            <a:avLst/>
          </a:prstGeom>
          <a:noFill/>
        </p:spPr>
        <p:txBody>
          <a:bodyPr wrap="square" rtlCol="0">
            <a:spAutoFit/>
          </a:bodyPr>
          <a:lstStyle/>
          <a:p>
            <a:r>
              <a:rPr lang="en-US" sz="3200" b="1" dirty="0"/>
              <a:t>From document to document component</a:t>
            </a:r>
          </a:p>
        </p:txBody>
      </p:sp>
    </p:spTree>
    <p:extLst>
      <p:ext uri="{BB962C8B-B14F-4D97-AF65-F5344CB8AC3E}">
        <p14:creationId xmlns:p14="http://schemas.microsoft.com/office/powerpoint/2010/main" val="21007087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17612" y="457200"/>
            <a:ext cx="8228707" cy="1190997"/>
          </a:xfrm>
        </p:spPr>
        <p:txBody>
          <a:bodyPr>
            <a:no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a:t>The Structural Perspective</a:t>
            </a:r>
            <a:br>
              <a:rPr lang="en-US" sz="4000" b="1" dirty="0"/>
            </a:br>
            <a:r>
              <a:rPr lang="en-US" sz="4000" b="1" dirty="0"/>
              <a:t> on Relationships</a:t>
            </a:r>
            <a:endParaRPr lang="en-US" sz="4000" b="1" dirty="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2</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513605" y="1830984"/>
            <a:ext cx="8036719" cy="3902509"/>
          </a:xfrm>
          <a:prstGeom prst="rect">
            <a:avLst/>
          </a:prstGeom>
          <a:noFill/>
          <a:ln w="9525">
            <a:noFill/>
            <a:miter lim="800000"/>
            <a:headEnd/>
            <a:tailEnd/>
          </a:ln>
        </p:spPr>
        <p:txBody>
          <a:bodyPr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sym typeface="Arial" pitchFamily="34" charset="0"/>
              </a:rPr>
              <a:t>Analyzing the association, arrangement, proximity, or connection between resources without primary concern for their meaning or the origin of these relationships</a:t>
            </a:r>
          </a:p>
          <a:p>
            <a:pPr marL="342900"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sym typeface="Arial" pitchFamily="34" charset="0"/>
              </a:rPr>
              <a:t>Sometimes structure is all we know...and sometimes we ignore what we know about relationship semantics to focus on the generic aspect of structural connectivity (such as “degrees of separation”)</a:t>
            </a:r>
          </a:p>
        </p:txBody>
      </p:sp>
      <p:pic>
        <p:nvPicPr>
          <p:cNvPr id="5" name="Picture 4">
            <a:extLst>
              <a:ext uri="{FF2B5EF4-FFF2-40B4-BE49-F238E27FC236}">
                <a16:creationId xmlns:a16="http://schemas.microsoft.com/office/drawing/2014/main" id="{5A375233-69B6-4341-A3C6-205B6050568D}"/>
              </a:ext>
            </a:extLst>
          </p:cNvPr>
          <p:cNvPicPr>
            <a:picLocks noChangeAspect="1"/>
          </p:cNvPicPr>
          <p:nvPr/>
        </p:nvPicPr>
        <p:blipFill>
          <a:blip r:embed="rId3"/>
          <a:stretch>
            <a:fillRect/>
          </a:stretch>
        </p:blipFill>
        <p:spPr>
          <a:xfrm>
            <a:off x="457200" y="251069"/>
            <a:ext cx="859611" cy="859611"/>
          </a:xfrm>
          <a:prstGeom prst="rect">
            <a:avLst/>
          </a:prstGeom>
        </p:spPr>
      </p:pic>
    </p:spTree>
    <p:extLst>
      <p:ext uri="{BB962C8B-B14F-4D97-AF65-F5344CB8AC3E}">
        <p14:creationId xmlns:p14="http://schemas.microsoft.com/office/powerpoint/2010/main" val="3606908262"/>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400F3CA-16FF-4BB1-9992-BB643480FDF7}"/>
              </a:ext>
            </a:extLst>
          </p:cNvPr>
          <p:cNvSpPr/>
          <p:nvPr/>
        </p:nvSpPr>
        <p:spPr>
          <a:xfrm>
            <a:off x="0" y="38100"/>
            <a:ext cx="9144000" cy="6781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48185" y="106861"/>
            <a:ext cx="8229600" cy="1143000"/>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b="1" dirty="0">
                <a:solidFill>
                  <a:srgbClr val="FF0000"/>
                </a:solidFill>
                <a:sym typeface="UC Berkeley OS Sign"/>
              </a:rPr>
              <a:t>STOP AND THINK</a:t>
            </a:r>
          </a:p>
        </p:txBody>
      </p:sp>
      <p:sp>
        <p:nvSpPr>
          <p:cNvPr id="3" name="Content Placeholder 2"/>
          <p:cNvSpPr>
            <a:spLocks noGrp="1"/>
          </p:cNvSpPr>
          <p:nvPr>
            <p:ph idx="1"/>
          </p:nvPr>
        </p:nvSpPr>
        <p:spPr>
          <a:xfrm>
            <a:off x="277504" y="1096962"/>
            <a:ext cx="8534400" cy="5486400"/>
          </a:xfrm>
        </p:spPr>
        <p:txBody>
          <a:bodyPr>
            <a:noAutofit/>
          </a:bodyPr>
          <a:lstStyle/>
          <a:p>
            <a:r>
              <a:rPr lang="en-US" sz="2800" dirty="0"/>
              <a:t>When you first started writing essays or reports in school your teacher said something like “have at least 5 references listed at the end of your report”</a:t>
            </a:r>
          </a:p>
          <a:p>
            <a:r>
              <a:rPr lang="en-US" sz="2800" dirty="0"/>
              <a:t>In contrast, scientific and legal writing require much more precision and granularity in references and footnotes</a:t>
            </a:r>
          </a:p>
          <a:p>
            <a:r>
              <a:rPr lang="en-US" sz="2800" b="1" i="1" dirty="0">
                <a:solidFill>
                  <a:srgbClr val="FF0000"/>
                </a:solidFill>
              </a:rPr>
              <a:t>What determines the precision and granularity of within and between-document links?</a:t>
            </a:r>
          </a:p>
          <a:p>
            <a:endParaRPr lang="en-US" sz="2800" dirty="0"/>
          </a:p>
        </p:txBody>
      </p:sp>
      <p:pic>
        <p:nvPicPr>
          <p:cNvPr id="5" name="Picture 4">
            <a:extLst>
              <a:ext uri="{FF2B5EF4-FFF2-40B4-BE49-F238E27FC236}">
                <a16:creationId xmlns:a16="http://schemas.microsoft.com/office/drawing/2014/main" id="{8B998CB7-5E54-4695-B3FF-F5DE0A372867}"/>
              </a:ext>
            </a:extLst>
          </p:cNvPr>
          <p:cNvPicPr>
            <a:picLocks noChangeAspect="1"/>
          </p:cNvPicPr>
          <p:nvPr/>
        </p:nvPicPr>
        <p:blipFill>
          <a:blip r:embed="rId3"/>
          <a:stretch>
            <a:fillRect/>
          </a:stretch>
        </p:blipFill>
        <p:spPr>
          <a:xfrm>
            <a:off x="277504" y="114332"/>
            <a:ext cx="859611" cy="859611"/>
          </a:xfrm>
          <a:prstGeom prst="rect">
            <a:avLst/>
          </a:prstGeom>
        </p:spPr>
      </p:pic>
    </p:spTree>
    <p:extLst>
      <p:ext uri="{BB962C8B-B14F-4D97-AF65-F5344CB8AC3E}">
        <p14:creationId xmlns:p14="http://schemas.microsoft.com/office/powerpoint/2010/main" val="21161235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3856C4F-5D13-4F77-B343-09713B50402F}"/>
              </a:ext>
            </a:extLst>
          </p:cNvPr>
          <p:cNvPicPr>
            <a:picLocks noChangeAspect="1"/>
          </p:cNvPicPr>
          <p:nvPr/>
        </p:nvPicPr>
        <p:blipFill>
          <a:blip r:embed="rId3"/>
          <a:stretch>
            <a:fillRect/>
          </a:stretch>
        </p:blipFill>
        <p:spPr>
          <a:xfrm>
            <a:off x="685800" y="457200"/>
            <a:ext cx="3824217" cy="5943600"/>
          </a:xfrm>
          <a:prstGeom prst="rect">
            <a:avLst/>
          </a:prstGeom>
        </p:spPr>
      </p:pic>
      <p:pic>
        <p:nvPicPr>
          <p:cNvPr id="4" name="Picture 3">
            <a:extLst>
              <a:ext uri="{FF2B5EF4-FFF2-40B4-BE49-F238E27FC236}">
                <a16:creationId xmlns:a16="http://schemas.microsoft.com/office/drawing/2014/main" id="{D3C4881A-6AB2-4192-BCB0-BD94559DE07F}"/>
              </a:ext>
            </a:extLst>
          </p:cNvPr>
          <p:cNvPicPr>
            <a:picLocks noChangeAspect="1"/>
          </p:cNvPicPr>
          <p:nvPr/>
        </p:nvPicPr>
        <p:blipFill>
          <a:blip r:embed="rId4"/>
          <a:stretch>
            <a:fillRect/>
          </a:stretch>
        </p:blipFill>
        <p:spPr>
          <a:xfrm>
            <a:off x="4633985" y="457200"/>
            <a:ext cx="3756174" cy="5974061"/>
          </a:xfrm>
          <a:prstGeom prst="rect">
            <a:avLst/>
          </a:prstGeom>
        </p:spPr>
      </p:pic>
    </p:spTree>
    <p:extLst>
      <p:ext uri="{BB962C8B-B14F-4D97-AF65-F5344CB8AC3E}">
        <p14:creationId xmlns:p14="http://schemas.microsoft.com/office/powerpoint/2010/main" val="6987072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86445" y="304800"/>
            <a:ext cx="8228707" cy="1190997"/>
          </a:xfrm>
        </p:spPr>
        <p:txBody>
          <a:bodyPr>
            <a:normAutofit fontScale="90000"/>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b="1" dirty="0">
                <a:sym typeface="UC Berkeley OS Sign"/>
              </a:rPr>
              <a:t>“Hypertext” Vocabulary:</a:t>
            </a:r>
            <a:br>
              <a:rPr lang="en-US" b="1" dirty="0">
                <a:sym typeface="UC Berkeley OS Sign"/>
              </a:rPr>
            </a:br>
            <a:r>
              <a:rPr lang="en-US" b="1" dirty="0">
                <a:sym typeface="UC Berkeley OS Sign"/>
              </a:rPr>
              <a:t>Link Properties</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22</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304800" y="1600200"/>
            <a:ext cx="8036719" cy="4825839"/>
          </a:xfrm>
          <a:prstGeom prst="rect">
            <a:avLst/>
          </a:prstGeom>
          <a:noFill/>
          <a:ln w="9525">
            <a:noFill/>
            <a:miter lim="800000"/>
            <a:headEnd/>
            <a:tailEnd/>
          </a:ln>
        </p:spPr>
        <p:txBody>
          <a:bodyPr lIns="64291" tIns="32146" rIns="64291" bIns="32146">
            <a:spAutoFit/>
          </a:bodyPr>
          <a:lstStyle/>
          <a:p>
            <a:pPr marL="800100" lvl="1"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sym typeface="Arial" pitchFamily="34" charset="0"/>
              </a:rPr>
              <a:t>Starting point of the link (the ANCHOR)</a:t>
            </a:r>
          </a:p>
          <a:p>
            <a:pPr marL="800100" lvl="1"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sym typeface="Arial" pitchFamily="34" charset="0"/>
              </a:rPr>
              <a:t>The end point of the link (the DESTINATION)</a:t>
            </a:r>
          </a:p>
          <a:p>
            <a:pPr marL="800100" lvl="1"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sym typeface="Arial" pitchFamily="34" charset="0"/>
              </a:rPr>
              <a:t>The reason for the link (the LINK TYPE)</a:t>
            </a:r>
          </a:p>
          <a:p>
            <a:pPr marL="800100" lvl="1"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sym typeface="Arial" pitchFamily="34" charset="0"/>
              </a:rPr>
              <a:t>The DIRECTIONALITY </a:t>
            </a:r>
          </a:p>
          <a:p>
            <a:pPr marL="800100" lvl="1"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sym typeface="Arial" pitchFamily="34" charset="0"/>
              </a:rPr>
              <a:t>The number of resource types (ARITY or DEGREE) or resource instances (CARDINALITY) linked to (1-1 or 1-many)</a:t>
            </a:r>
          </a:p>
          <a:p>
            <a:pPr marL="1257300" lvl="2"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sym typeface="Arial" pitchFamily="34" charset="0"/>
              </a:rPr>
              <a:t>Example: Link from a word to its definition, a picture, and pronunciation</a:t>
            </a:r>
          </a:p>
        </p:txBody>
      </p:sp>
      <p:pic>
        <p:nvPicPr>
          <p:cNvPr id="2" name="Picture 1">
            <a:extLst>
              <a:ext uri="{FF2B5EF4-FFF2-40B4-BE49-F238E27FC236}">
                <a16:creationId xmlns:a16="http://schemas.microsoft.com/office/drawing/2014/main" id="{888384FF-18A5-4E9B-9C6A-FA55656021AF}"/>
              </a:ext>
            </a:extLst>
          </p:cNvPr>
          <p:cNvPicPr>
            <a:picLocks noChangeAspect="1"/>
          </p:cNvPicPr>
          <p:nvPr/>
        </p:nvPicPr>
        <p:blipFill>
          <a:blip r:embed="rId3"/>
          <a:stretch>
            <a:fillRect/>
          </a:stretch>
        </p:blipFill>
        <p:spPr>
          <a:xfrm>
            <a:off x="381000" y="258582"/>
            <a:ext cx="859611" cy="859611"/>
          </a:xfrm>
          <a:prstGeom prst="rect">
            <a:avLst/>
          </a:prstGeom>
        </p:spPr>
      </p:pic>
    </p:spTree>
    <p:extLst>
      <p:ext uri="{BB962C8B-B14F-4D97-AF65-F5344CB8AC3E}">
        <p14:creationId xmlns:p14="http://schemas.microsoft.com/office/powerpoint/2010/main" val="1326056902"/>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normAutofit/>
          </a:bodyPr>
          <a:lstStyle/>
          <a:p>
            <a:r>
              <a:rPr lang="en-US" b="1" dirty="0"/>
              <a:t>Separation of Link Concerns</a:t>
            </a:r>
          </a:p>
        </p:txBody>
      </p:sp>
      <p:sp>
        <p:nvSpPr>
          <p:cNvPr id="3" name="Content Placeholder 2"/>
          <p:cNvSpPr>
            <a:spLocks noGrp="1"/>
          </p:cNvSpPr>
          <p:nvPr>
            <p:ph idx="1"/>
          </p:nvPr>
        </p:nvSpPr>
        <p:spPr>
          <a:xfrm>
            <a:off x="228600" y="1295400"/>
            <a:ext cx="8686800" cy="5181600"/>
          </a:xfrm>
        </p:spPr>
        <p:txBody>
          <a:bodyPr>
            <a:normAutofit fontScale="55000" lnSpcReduction="20000"/>
          </a:bodyPr>
          <a:lstStyle/>
          <a:p>
            <a:pPr marL="400050" eaLnBrk="0" fontAlgn="base" hangingPunct="0">
              <a:lnSpc>
                <a:spcPct val="93000"/>
              </a:lnSpc>
              <a:spcBef>
                <a:spcPts val="1800"/>
              </a:spcBef>
              <a:spcAft>
                <a:spcPct val="0"/>
              </a:spcAft>
            </a:pPr>
            <a:r>
              <a:rPr lang="en-US" sz="5100" dirty="0">
                <a:latin typeface="UC Berkeley OS Sign"/>
                <a:cs typeface="Arial" pitchFamily="34" charset="0"/>
                <a:sym typeface="Arial" pitchFamily="34" charset="0"/>
              </a:rPr>
              <a:t>These structural and semantic issues are distinct from presentation ones that UX designers deal with</a:t>
            </a:r>
          </a:p>
          <a:p>
            <a:pPr marL="800100" lvl="1" indent="-342900" eaLnBrk="0" fontAlgn="base" hangingPunct="0">
              <a:lnSpc>
                <a:spcPct val="113000"/>
              </a:lnSpc>
              <a:spcBef>
                <a:spcPts val="1800"/>
              </a:spcBef>
              <a:spcAft>
                <a:spcPct val="0"/>
              </a:spcAft>
              <a:buFont typeface="Arial" pitchFamily="34" charset="0"/>
              <a:buChar char="•"/>
            </a:pPr>
            <a:r>
              <a:rPr lang="en-US" sz="5100" dirty="0">
                <a:latin typeface="UC Berkeley OS Sign"/>
                <a:cs typeface="Arial" pitchFamily="34" charset="0"/>
                <a:sym typeface="Arial" pitchFamily="34" charset="0"/>
              </a:rPr>
              <a:t>Is the presence of the link indicated (the LINK MARKER)?</a:t>
            </a:r>
          </a:p>
          <a:p>
            <a:pPr marL="800100" lvl="1" indent="-342900" eaLnBrk="0" fontAlgn="base" hangingPunct="0">
              <a:lnSpc>
                <a:spcPct val="113000"/>
              </a:lnSpc>
              <a:spcBef>
                <a:spcPts val="1800"/>
              </a:spcBef>
              <a:spcAft>
                <a:spcPct val="0"/>
              </a:spcAft>
              <a:buFont typeface="Arial" pitchFamily="34" charset="0"/>
              <a:buChar char="•"/>
            </a:pPr>
            <a:r>
              <a:rPr lang="en-US" sz="5100" dirty="0">
                <a:latin typeface="UC Berkeley OS Sign"/>
                <a:cs typeface="Arial" pitchFamily="34" charset="0"/>
                <a:sym typeface="Arial" pitchFamily="34" charset="0"/>
              </a:rPr>
              <a:t>Does the link marker change to indicate that the link has been followed? </a:t>
            </a:r>
          </a:p>
          <a:p>
            <a:pPr marL="800100" lvl="1" indent="-342900" eaLnBrk="0" fontAlgn="base" hangingPunct="0">
              <a:lnSpc>
                <a:spcPct val="113000"/>
              </a:lnSpc>
              <a:spcBef>
                <a:spcPts val="1800"/>
              </a:spcBef>
              <a:spcAft>
                <a:spcPct val="0"/>
              </a:spcAft>
              <a:buFont typeface="Arial" pitchFamily="34" charset="0"/>
              <a:buChar char="•"/>
            </a:pPr>
            <a:r>
              <a:rPr lang="en-US" sz="5100" dirty="0">
                <a:latin typeface="UC Berkeley OS Sign"/>
                <a:cs typeface="Arial" pitchFamily="34" charset="0"/>
                <a:sym typeface="Arial" pitchFamily="34" charset="0"/>
              </a:rPr>
              <a:t>Is the LINK TYPE indicated by some presentation convention?</a:t>
            </a:r>
          </a:p>
          <a:p>
            <a:pPr marL="800100" lvl="1" indent="-342900" eaLnBrk="0" fontAlgn="base" hangingPunct="0">
              <a:lnSpc>
                <a:spcPct val="113000"/>
              </a:lnSpc>
              <a:spcBef>
                <a:spcPts val="1800"/>
              </a:spcBef>
              <a:spcAft>
                <a:spcPct val="0"/>
              </a:spcAft>
              <a:buFont typeface="Arial" pitchFamily="34" charset="0"/>
              <a:buChar char="•"/>
            </a:pPr>
            <a:r>
              <a:rPr lang="en-US" sz="5100" dirty="0">
                <a:latin typeface="UC Berkeley OS Sign"/>
                <a:cs typeface="Arial" pitchFamily="34" charset="0"/>
                <a:sym typeface="Arial" pitchFamily="34" charset="0"/>
              </a:rPr>
              <a:t>Is the DESTINATION TYPE indicated by some presentation convention?</a:t>
            </a:r>
          </a:p>
          <a:p>
            <a:pPr marL="342900" lvl="1" indent="-342900"/>
            <a:endParaRPr lang="en-US" dirty="0">
              <a:latin typeface="UC Berkeley OS Sign"/>
              <a:cs typeface="Arial" pitchFamily="34" charset="0"/>
              <a:sym typeface="Arial" pitchFamily="34" charset="0"/>
            </a:endParaRPr>
          </a:p>
          <a:p>
            <a:pPr marL="742950" lvl="2" indent="-342900"/>
            <a:endParaRPr lang="en-US" dirty="0">
              <a:latin typeface="UC Berkeley OS Sign"/>
              <a:cs typeface="Arial" pitchFamily="34" charset="0"/>
              <a:sym typeface="Arial" pitchFamily="34" charset="0"/>
            </a:endParaRPr>
          </a:p>
          <a:p>
            <a:endParaRPr lang="en-US" dirty="0"/>
          </a:p>
        </p:txBody>
      </p:sp>
      <p:pic>
        <p:nvPicPr>
          <p:cNvPr id="4" name="Picture 3">
            <a:extLst>
              <a:ext uri="{FF2B5EF4-FFF2-40B4-BE49-F238E27FC236}">
                <a16:creationId xmlns:a16="http://schemas.microsoft.com/office/drawing/2014/main" id="{9A474E49-6B8F-4F73-9659-53587992A184}"/>
              </a:ext>
            </a:extLst>
          </p:cNvPr>
          <p:cNvPicPr>
            <a:picLocks noChangeAspect="1"/>
          </p:cNvPicPr>
          <p:nvPr/>
        </p:nvPicPr>
        <p:blipFill>
          <a:blip r:embed="rId3"/>
          <a:stretch>
            <a:fillRect/>
          </a:stretch>
        </p:blipFill>
        <p:spPr>
          <a:xfrm>
            <a:off x="228600" y="141694"/>
            <a:ext cx="859611" cy="859611"/>
          </a:xfrm>
          <a:prstGeom prst="rect">
            <a:avLst/>
          </a:prstGeom>
        </p:spPr>
      </p:pic>
    </p:spTree>
    <p:extLst>
      <p:ext uri="{BB962C8B-B14F-4D97-AF65-F5344CB8AC3E}">
        <p14:creationId xmlns:p14="http://schemas.microsoft.com/office/powerpoint/2010/main" val="23331801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courses\figures\links_embedded.gif"/>
          <p:cNvPicPr>
            <a:picLocks noChangeAspect="1" noChangeArrowheads="1"/>
          </p:cNvPicPr>
          <p:nvPr/>
        </p:nvPicPr>
        <p:blipFill>
          <a:blip r:embed="rId3" cstate="print"/>
          <a:srcRect/>
          <a:stretch>
            <a:fillRect/>
          </a:stretch>
        </p:blipFill>
        <p:spPr bwMode="auto">
          <a:xfrm>
            <a:off x="1828800" y="-228600"/>
            <a:ext cx="6858000" cy="5143500"/>
          </a:xfrm>
          <a:prstGeom prst="rect">
            <a:avLst/>
          </a:prstGeom>
          <a:noFill/>
        </p:spPr>
      </p:pic>
      <p:sp>
        <p:nvSpPr>
          <p:cNvPr id="3" name="Title 1"/>
          <p:cNvSpPr txBox="1">
            <a:spLocks/>
          </p:cNvSpPr>
          <p:nvPr/>
        </p:nvSpPr>
        <p:spPr>
          <a:xfrm>
            <a:off x="457200" y="914400"/>
            <a:ext cx="3928730" cy="1143000"/>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a:ln>
                  <a:noFill/>
                </a:ln>
                <a:solidFill>
                  <a:schemeClr val="tx1"/>
                </a:solidFill>
                <a:effectLst/>
                <a:uLnTx/>
                <a:uFillTx/>
                <a:latin typeface="+mj-lt"/>
                <a:ea typeface="+mj-ea"/>
                <a:cs typeface="+mj-cs"/>
              </a:rPr>
              <a:t>Embedded</a:t>
            </a:r>
            <a:br>
              <a:rPr kumimoji="0" lang="en-US" sz="4400" b="1" i="0" u="none" strike="noStrike" kern="1200" cap="none" spc="0" normalizeH="0" baseline="0" noProof="0" dirty="0">
                <a:ln>
                  <a:noFill/>
                </a:ln>
                <a:solidFill>
                  <a:schemeClr val="tx1"/>
                </a:solidFill>
                <a:effectLst/>
                <a:uLnTx/>
                <a:uFillTx/>
                <a:latin typeface="+mj-lt"/>
                <a:ea typeface="+mj-ea"/>
                <a:cs typeface="+mj-cs"/>
              </a:rPr>
            </a:br>
            <a:r>
              <a:rPr kumimoji="0" lang="en-US" sz="4400" b="1" i="0" u="none" strike="noStrike" kern="1200" cap="none" spc="0" normalizeH="0" baseline="0" noProof="0" dirty="0">
                <a:ln>
                  <a:noFill/>
                </a:ln>
                <a:solidFill>
                  <a:schemeClr val="tx1"/>
                </a:solidFill>
                <a:effectLst/>
                <a:uLnTx/>
                <a:uFillTx/>
                <a:latin typeface="+mj-lt"/>
                <a:ea typeface="+mj-ea"/>
                <a:cs typeface="+mj-cs"/>
              </a:rPr>
              <a:t> Links</a:t>
            </a:r>
          </a:p>
        </p:txBody>
      </p:sp>
      <p:sp>
        <p:nvSpPr>
          <p:cNvPr id="4" name="Rectangle 3"/>
          <p:cNvSpPr/>
          <p:nvPr/>
        </p:nvSpPr>
        <p:spPr>
          <a:xfrm>
            <a:off x="648929" y="4409768"/>
            <a:ext cx="7403461" cy="1132575"/>
          </a:xfrm>
          <a:prstGeom prst="rect">
            <a:avLst/>
          </a:prstGeom>
        </p:spPr>
        <p:txBody>
          <a:bodyPr wrap="square">
            <a:spAutoFit/>
          </a:bodyPr>
          <a:lstStyle/>
          <a:p>
            <a:pPr marL="57150" lvl="0" eaLnBrk="0" fontAlgn="base" hangingPunct="0">
              <a:lnSpc>
                <a:spcPct val="93000"/>
              </a:lnSpc>
              <a:spcBef>
                <a:spcPts val="1800"/>
              </a:spcBef>
              <a:spcAft>
                <a:spcPct val="0"/>
              </a:spcAft>
            </a:pPr>
            <a:r>
              <a:rPr lang="en-US" sz="3600" dirty="0">
                <a:solidFill>
                  <a:srgbClr val="FF0000"/>
                </a:solidFill>
                <a:latin typeface="UC Berkeley OS Sign"/>
                <a:cs typeface="Arial" pitchFamily="34" charset="0"/>
                <a:sym typeface="Arial" pitchFamily="34" charset="0"/>
              </a:rPr>
              <a:t>These links are embedded in the resources (as they are in web pages)</a:t>
            </a:r>
          </a:p>
        </p:txBody>
      </p:sp>
    </p:spTree>
    <p:extLst>
      <p:ext uri="{BB962C8B-B14F-4D97-AF65-F5344CB8AC3E}">
        <p14:creationId xmlns:p14="http://schemas.microsoft.com/office/powerpoint/2010/main" val="11817231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courses\figures\links_embedded.gif"/>
          <p:cNvPicPr>
            <a:picLocks noChangeAspect="1" noChangeArrowheads="1"/>
          </p:cNvPicPr>
          <p:nvPr/>
        </p:nvPicPr>
        <p:blipFill>
          <a:blip r:embed="rId3" cstate="print"/>
          <a:stretch>
            <a:fillRect/>
          </a:stretch>
        </p:blipFill>
        <p:spPr bwMode="auto">
          <a:xfrm>
            <a:off x="735351" y="1000969"/>
            <a:ext cx="7934591" cy="5095031"/>
          </a:xfrm>
          <a:prstGeom prst="rect">
            <a:avLst/>
          </a:prstGeom>
          <a:noFill/>
        </p:spPr>
      </p:pic>
      <p:sp>
        <p:nvSpPr>
          <p:cNvPr id="3" name="Title 1"/>
          <p:cNvSpPr txBox="1">
            <a:spLocks/>
          </p:cNvSpPr>
          <p:nvPr/>
        </p:nvSpPr>
        <p:spPr>
          <a:xfrm>
            <a:off x="457200" y="274638"/>
            <a:ext cx="8229600" cy="11430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b="1" dirty="0">
                <a:latin typeface="+mj-lt"/>
                <a:ea typeface="+mj-ea"/>
                <a:cs typeface="+mj-cs"/>
              </a:rPr>
              <a:t>Separate Links</a:t>
            </a:r>
            <a:endParaRPr kumimoji="0" lang="en-US" sz="4400" b="1" i="0" u="none" strike="noStrike" kern="1200" cap="none" spc="0" normalizeH="0" baseline="0" noProof="0" dirty="0">
              <a:ln>
                <a:noFill/>
              </a:ln>
              <a:solidFill>
                <a:schemeClr val="tx1"/>
              </a:solidFill>
              <a:effectLst/>
              <a:uLnTx/>
              <a:uFillTx/>
              <a:latin typeface="+mj-lt"/>
              <a:ea typeface="+mj-ea"/>
              <a:cs typeface="+mj-cs"/>
            </a:endParaRPr>
          </a:p>
        </p:txBody>
      </p:sp>
      <p:sp>
        <p:nvSpPr>
          <p:cNvPr id="6" name="Rectangle 5">
            <a:extLst>
              <a:ext uri="{FF2B5EF4-FFF2-40B4-BE49-F238E27FC236}">
                <a16:creationId xmlns:a16="http://schemas.microsoft.com/office/drawing/2014/main" id="{521A45D3-E68F-49F0-8312-0DA2376261D6}"/>
              </a:ext>
            </a:extLst>
          </p:cNvPr>
          <p:cNvSpPr/>
          <p:nvPr/>
        </p:nvSpPr>
        <p:spPr>
          <a:xfrm>
            <a:off x="725867" y="5334000"/>
            <a:ext cx="7403461" cy="1122743"/>
          </a:xfrm>
          <a:prstGeom prst="rect">
            <a:avLst/>
          </a:prstGeom>
        </p:spPr>
        <p:txBody>
          <a:bodyPr wrap="square">
            <a:spAutoFit/>
          </a:bodyPr>
          <a:lstStyle/>
          <a:p>
            <a:pPr marL="57150" lvl="0" eaLnBrk="0" fontAlgn="base" hangingPunct="0">
              <a:lnSpc>
                <a:spcPct val="93000"/>
              </a:lnSpc>
              <a:spcBef>
                <a:spcPts val="1800"/>
              </a:spcBef>
              <a:spcAft>
                <a:spcPct val="0"/>
              </a:spcAft>
            </a:pPr>
            <a:r>
              <a:rPr lang="en-US" sz="3600" dirty="0">
                <a:solidFill>
                  <a:srgbClr val="FF0000"/>
                </a:solidFill>
                <a:latin typeface="UC Berkeley OS Sign"/>
                <a:cs typeface="Arial" pitchFamily="34" charset="0"/>
                <a:sym typeface="Arial" pitchFamily="34" charset="0"/>
              </a:rPr>
              <a:t>These links are stored separately from the resources in a “link database”</a:t>
            </a:r>
          </a:p>
        </p:txBody>
      </p:sp>
    </p:spTree>
    <p:extLst>
      <p:ext uri="{BB962C8B-B14F-4D97-AF65-F5344CB8AC3E}">
        <p14:creationId xmlns:p14="http://schemas.microsoft.com/office/powerpoint/2010/main" val="22295691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400F3CA-16FF-4BB1-9992-BB643480FDF7}"/>
              </a:ext>
            </a:extLst>
          </p:cNvPr>
          <p:cNvSpPr/>
          <p:nvPr/>
        </p:nvSpPr>
        <p:spPr>
          <a:xfrm>
            <a:off x="0" y="-60158"/>
            <a:ext cx="9144000" cy="6781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48185" y="106861"/>
            <a:ext cx="8229600" cy="1143000"/>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b="1" dirty="0">
                <a:solidFill>
                  <a:srgbClr val="FF0000"/>
                </a:solidFill>
                <a:sym typeface="UC Berkeley OS Sign"/>
              </a:rPr>
              <a:t>STOP AND THINK</a:t>
            </a:r>
          </a:p>
        </p:txBody>
      </p:sp>
      <p:sp>
        <p:nvSpPr>
          <p:cNvPr id="3" name="Content Placeholder 2"/>
          <p:cNvSpPr>
            <a:spLocks noGrp="1"/>
          </p:cNvSpPr>
          <p:nvPr>
            <p:ph idx="1"/>
          </p:nvPr>
        </p:nvSpPr>
        <p:spPr>
          <a:xfrm>
            <a:off x="607142" y="2133600"/>
            <a:ext cx="7470058" cy="2028088"/>
          </a:xfrm>
        </p:spPr>
        <p:txBody>
          <a:bodyPr>
            <a:noAutofit/>
          </a:bodyPr>
          <a:lstStyle/>
          <a:p>
            <a:pPr marL="400050" eaLnBrk="0" fontAlgn="base" hangingPunct="0">
              <a:lnSpc>
                <a:spcPct val="93000"/>
              </a:lnSpc>
              <a:spcBef>
                <a:spcPts val="1800"/>
              </a:spcBef>
              <a:spcAft>
                <a:spcPct val="0"/>
              </a:spcAft>
            </a:pPr>
            <a:r>
              <a:rPr lang="en-US" dirty="0"/>
              <a:t>What</a:t>
            </a:r>
            <a:r>
              <a:rPr lang="en-US" baseline="0" dirty="0"/>
              <a:t> are the advantages of having links stored apart from the resources they connect? </a:t>
            </a:r>
          </a:p>
          <a:p>
            <a:pPr marL="400050" eaLnBrk="0" fontAlgn="base" hangingPunct="0">
              <a:lnSpc>
                <a:spcPct val="93000"/>
              </a:lnSpc>
              <a:spcBef>
                <a:spcPts val="1800"/>
              </a:spcBef>
              <a:spcAft>
                <a:spcPct val="0"/>
              </a:spcAft>
            </a:pPr>
            <a:r>
              <a:rPr lang="en-US" b="1" dirty="0">
                <a:solidFill>
                  <a:srgbClr val="FF0000"/>
                </a:solidFill>
              </a:rPr>
              <a:t>If this is a good idea, why are links embedded in web pages rather than stored separately?</a:t>
            </a:r>
          </a:p>
        </p:txBody>
      </p:sp>
      <p:pic>
        <p:nvPicPr>
          <p:cNvPr id="5" name="Picture 4">
            <a:extLst>
              <a:ext uri="{FF2B5EF4-FFF2-40B4-BE49-F238E27FC236}">
                <a16:creationId xmlns:a16="http://schemas.microsoft.com/office/drawing/2014/main" id="{A9FE7039-8FC3-4A6E-9338-1546ABF593D2}"/>
              </a:ext>
            </a:extLst>
          </p:cNvPr>
          <p:cNvPicPr>
            <a:picLocks noChangeAspect="1"/>
          </p:cNvPicPr>
          <p:nvPr/>
        </p:nvPicPr>
        <p:blipFill>
          <a:blip r:embed="rId3"/>
          <a:stretch>
            <a:fillRect/>
          </a:stretch>
        </p:blipFill>
        <p:spPr>
          <a:xfrm>
            <a:off x="381000" y="140840"/>
            <a:ext cx="859611" cy="859611"/>
          </a:xfrm>
          <a:prstGeom prst="rect">
            <a:avLst/>
          </a:prstGeom>
        </p:spPr>
      </p:pic>
    </p:spTree>
    <p:extLst>
      <p:ext uri="{BB962C8B-B14F-4D97-AF65-F5344CB8AC3E}">
        <p14:creationId xmlns:p14="http://schemas.microsoft.com/office/powerpoint/2010/main" val="26870899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4A1001C-9521-44A9-9FF9-CCF38C1C4E89}"/>
              </a:ext>
            </a:extLst>
          </p:cNvPr>
          <p:cNvSpPr txBox="1"/>
          <p:nvPr/>
        </p:nvSpPr>
        <p:spPr>
          <a:xfrm>
            <a:off x="605481" y="1309816"/>
            <a:ext cx="8077200" cy="5293757"/>
          </a:xfrm>
          <a:prstGeom prst="rect">
            <a:avLst/>
          </a:prstGeom>
          <a:noFill/>
        </p:spPr>
        <p:txBody>
          <a:bodyPr wrap="square" rtlCol="0">
            <a:spAutoFit/>
          </a:bodyPr>
          <a:lstStyle/>
          <a:p>
            <a:r>
              <a:rPr lang="en-US" sz="2600" dirty="0"/>
              <a:t>Hypertext links existed many years before the web in “standalone” resources like CD-ROM encyclopedias</a:t>
            </a:r>
          </a:p>
          <a:p>
            <a:endParaRPr lang="en-US" sz="2600" dirty="0"/>
          </a:p>
          <a:p>
            <a:pPr lvl="1"/>
            <a:r>
              <a:rPr lang="en-US" sz="2600" dirty="0"/>
              <a:t>Glushko, Robert J., Mark D. Weaver, Thomas A. Coonan, and Janet E. Lincoln. "</a:t>
            </a:r>
            <a:r>
              <a:rPr lang="en-US" sz="2600" b="1" dirty="0">
                <a:solidFill>
                  <a:srgbClr val="FF0000"/>
                </a:solidFill>
              </a:rPr>
              <a:t>Hypertext engineering</a:t>
            </a:r>
            <a:r>
              <a:rPr lang="en-US" sz="2600" dirty="0"/>
              <a:t>: practical methods for creating a compact disk encyclopedia." In </a:t>
            </a:r>
            <a:r>
              <a:rPr lang="en-US" sz="2600" i="1" dirty="0"/>
              <a:t>Proceedings of the ACM conference on Document processing systems</a:t>
            </a:r>
            <a:r>
              <a:rPr lang="en-US" sz="2600" dirty="0"/>
              <a:t>, pp. 11-19. 1988.</a:t>
            </a:r>
          </a:p>
          <a:p>
            <a:endParaRPr lang="en-US" sz="2600" dirty="0"/>
          </a:p>
          <a:p>
            <a:r>
              <a:rPr lang="en-US" sz="2600" dirty="0"/>
              <a:t>Link functionality and user interface design was an important differentiator in these systems – many had 1-many links, link typing, bi-directional links, link databases</a:t>
            </a:r>
          </a:p>
          <a:p>
            <a:endParaRPr lang="en-US" sz="2600" dirty="0"/>
          </a:p>
        </p:txBody>
      </p:sp>
      <p:sp>
        <p:nvSpPr>
          <p:cNvPr id="5" name="Title 1">
            <a:extLst>
              <a:ext uri="{FF2B5EF4-FFF2-40B4-BE49-F238E27FC236}">
                <a16:creationId xmlns:a16="http://schemas.microsoft.com/office/drawing/2014/main" id="{0380E24D-D367-4634-A21B-1D027CEAE792}"/>
              </a:ext>
            </a:extLst>
          </p:cNvPr>
          <p:cNvSpPr txBox="1">
            <a:spLocks/>
          </p:cNvSpPr>
          <p:nvPr/>
        </p:nvSpPr>
        <p:spPr>
          <a:xfrm>
            <a:off x="331573" y="152400"/>
            <a:ext cx="8229600" cy="1143000"/>
          </a:xfrm>
          <a:prstGeom prst="rect">
            <a:avLst/>
          </a:prstGeom>
        </p:spPr>
        <p:txBody>
          <a:bodyP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t>Hypertext “State of the Art” </a:t>
            </a:r>
            <a:br>
              <a:rPr lang="en-US" b="1" dirty="0"/>
            </a:br>
            <a:r>
              <a:rPr lang="en-US" b="1" dirty="0"/>
              <a:t>Before the Web</a:t>
            </a:r>
          </a:p>
        </p:txBody>
      </p:sp>
    </p:spTree>
    <p:extLst>
      <p:ext uri="{BB962C8B-B14F-4D97-AF65-F5344CB8AC3E}">
        <p14:creationId xmlns:p14="http://schemas.microsoft.com/office/powerpoint/2010/main" val="24341455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B352CDB-2A6B-48B0-8516-DF0FB847F4FC}"/>
              </a:ext>
            </a:extLst>
          </p:cNvPr>
          <p:cNvSpPr/>
          <p:nvPr/>
        </p:nvSpPr>
        <p:spPr>
          <a:xfrm>
            <a:off x="0" y="5472461"/>
            <a:ext cx="9137822" cy="130933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44A1001C-9521-44A9-9FF9-CCF38C1C4E89}"/>
              </a:ext>
            </a:extLst>
          </p:cNvPr>
          <p:cNvSpPr txBox="1"/>
          <p:nvPr/>
        </p:nvSpPr>
        <p:spPr>
          <a:xfrm>
            <a:off x="533399" y="1143000"/>
            <a:ext cx="8285205" cy="4247317"/>
          </a:xfrm>
          <a:prstGeom prst="rect">
            <a:avLst/>
          </a:prstGeom>
          <a:noFill/>
        </p:spPr>
        <p:txBody>
          <a:bodyPr wrap="square" rtlCol="0">
            <a:spAutoFit/>
          </a:bodyPr>
          <a:lstStyle/>
          <a:p>
            <a:endParaRPr lang="en-US" dirty="0"/>
          </a:p>
          <a:p>
            <a:r>
              <a:rPr lang="en-US" sz="2800" dirty="0"/>
              <a:t>In 1989, the ACM Hypertext conference </a:t>
            </a:r>
            <a:r>
              <a:rPr lang="en-US" sz="2800" b="1" i="1" dirty="0">
                <a:solidFill>
                  <a:srgbClr val="FF0000"/>
                </a:solidFill>
              </a:rPr>
              <a:t>rejected Tim Berners-Lee’s paper on the web because it was too simple by the standards of the research community  </a:t>
            </a:r>
            <a:r>
              <a:rPr lang="en-US" sz="2800" dirty="0"/>
              <a:t>(he was allowed to give a demo)</a:t>
            </a:r>
          </a:p>
          <a:p>
            <a:endParaRPr lang="en-US" sz="2800" dirty="0"/>
          </a:p>
          <a:p>
            <a:r>
              <a:rPr lang="en-US" sz="2800" dirty="0"/>
              <a:t>My paper at that conference:  </a:t>
            </a:r>
            <a:br>
              <a:rPr lang="en-US" sz="2800" dirty="0"/>
            </a:br>
            <a:r>
              <a:rPr lang="en-US" sz="2800" dirty="0"/>
              <a:t>	Glushko, Robert J. "Design issues for multi-	document hypertexts." </a:t>
            </a:r>
            <a:r>
              <a:rPr lang="en-US" sz="2800" i="1" dirty="0"/>
              <a:t>Proceedings of the 2nd 	ACM conference on Hypertext</a:t>
            </a:r>
            <a:r>
              <a:rPr lang="en-US" sz="2800" dirty="0"/>
              <a:t>, pp. 51-60. 1989.</a:t>
            </a:r>
          </a:p>
        </p:txBody>
      </p:sp>
      <p:sp>
        <p:nvSpPr>
          <p:cNvPr id="5" name="Title 1">
            <a:extLst>
              <a:ext uri="{FF2B5EF4-FFF2-40B4-BE49-F238E27FC236}">
                <a16:creationId xmlns:a16="http://schemas.microsoft.com/office/drawing/2014/main" id="{8D831A06-D847-45BA-A493-E21E63EFC267}"/>
              </a:ext>
            </a:extLst>
          </p:cNvPr>
          <p:cNvSpPr txBox="1">
            <a:spLocks/>
          </p:cNvSpPr>
          <p:nvPr/>
        </p:nvSpPr>
        <p:spPr>
          <a:xfrm>
            <a:off x="325395" y="236696"/>
            <a:ext cx="8229600" cy="1143000"/>
          </a:xfrm>
          <a:prstGeom prst="rect">
            <a:avLst/>
          </a:prstGeom>
        </p:spPr>
        <p:txBody>
          <a:bodyPr>
            <a:normAutofit fontScale="85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t>The Web is Rejected as “Too Simple” by the Hypertext Research Community</a:t>
            </a:r>
          </a:p>
        </p:txBody>
      </p:sp>
      <p:sp>
        <p:nvSpPr>
          <p:cNvPr id="9" name="TextBox 8">
            <a:extLst>
              <a:ext uri="{FF2B5EF4-FFF2-40B4-BE49-F238E27FC236}">
                <a16:creationId xmlns:a16="http://schemas.microsoft.com/office/drawing/2014/main" id="{52E69405-8EDC-49B6-835A-30F2E3310AEB}"/>
              </a:ext>
            </a:extLst>
          </p:cNvPr>
          <p:cNvSpPr txBox="1"/>
          <p:nvPr/>
        </p:nvSpPr>
        <p:spPr>
          <a:xfrm>
            <a:off x="152400" y="5472461"/>
            <a:ext cx="8991600" cy="1200329"/>
          </a:xfrm>
          <a:prstGeom prst="rect">
            <a:avLst/>
          </a:prstGeom>
          <a:noFill/>
        </p:spPr>
        <p:txBody>
          <a:bodyPr wrap="square" rtlCol="0">
            <a:spAutoFit/>
          </a:bodyPr>
          <a:lstStyle/>
          <a:p>
            <a:r>
              <a:rPr lang="en-US" sz="2400" b="1" i="1" dirty="0">
                <a:solidFill>
                  <a:srgbClr val="FF0000"/>
                </a:solidFill>
              </a:rPr>
              <a:t>The research community was wrong. The Web took off because it made the right TRADEOFF between ease of use and expressive power.  When and how did YOU create your first web page?</a:t>
            </a:r>
          </a:p>
        </p:txBody>
      </p:sp>
    </p:spTree>
    <p:extLst>
      <p:ext uri="{BB962C8B-B14F-4D97-AF65-F5344CB8AC3E}">
        <p14:creationId xmlns:p14="http://schemas.microsoft.com/office/powerpoint/2010/main" val="14180755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609600" y="6626"/>
            <a:ext cx="824976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b="1" dirty="0">
                <a:sym typeface="UC Berkeley OS Sign"/>
              </a:rPr>
              <a:t>Abstract Thinking About Linking</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29</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464331" y="896467"/>
            <a:ext cx="8295682" cy="4308646"/>
          </a:xfrm>
          <a:prstGeom prst="rect">
            <a:avLst/>
          </a:prstGeom>
          <a:noFill/>
          <a:ln w="9525">
            <a:noFill/>
            <a:miter lim="800000"/>
            <a:headEnd/>
            <a:tailEnd/>
          </a:ln>
        </p:spPr>
        <p:txBody>
          <a:bodyPr wrap="square" lIns="64291" tIns="32146" rIns="64291" bIns="32146">
            <a:spAutoFit/>
          </a:bodyPr>
          <a:lstStyle/>
          <a:p>
            <a:pPr eaLnBrk="0" fontAlgn="base" hangingPunct="0">
              <a:lnSpc>
                <a:spcPct val="93000"/>
              </a:lnSpc>
              <a:spcBef>
                <a:spcPts val="1800"/>
              </a:spcBef>
              <a:spcAft>
                <a:spcPct val="0"/>
              </a:spcAft>
            </a:pPr>
            <a:r>
              <a:rPr lang="en-US" sz="3200" dirty="0">
                <a:solidFill>
                  <a:srgbClr val="FF0000"/>
                </a:solidFill>
                <a:latin typeface="UC Berkeley OS Sign"/>
                <a:cs typeface="Arial" pitchFamily="34" charset="0"/>
                <a:sym typeface="Arial" pitchFamily="34" charset="0"/>
              </a:rPr>
              <a:t>We can analyze many different types of links with some common concepts and abstractions </a:t>
            </a:r>
            <a:endParaRPr lang="en-US" sz="3200" dirty="0">
              <a:latin typeface="UC Berkeley OS Sign"/>
              <a:cs typeface="Arial" pitchFamily="34" charset="0"/>
              <a:sym typeface="Arial" pitchFamily="34" charset="0"/>
            </a:endParaRPr>
          </a:p>
          <a:p>
            <a:pPr marL="800100" lvl="1"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sym typeface="Arial" pitchFamily="34" charset="0"/>
              </a:rPr>
              <a:t>Links between printed or digital documents</a:t>
            </a:r>
          </a:p>
          <a:p>
            <a:pPr marL="800100" lvl="1"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sym typeface="Arial" pitchFamily="34" charset="0"/>
              </a:rPr>
              <a:t>Links between web pages</a:t>
            </a:r>
          </a:p>
          <a:p>
            <a:pPr marL="800100" lvl="1"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sym typeface="Arial" pitchFamily="34" charset="0"/>
              </a:rPr>
              <a:t>Links between databases</a:t>
            </a:r>
          </a:p>
          <a:p>
            <a:pPr marL="800100" lvl="1"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sym typeface="Arial" pitchFamily="34" charset="0"/>
              </a:rPr>
              <a:t>Links – communication and information flows - between people, organizations, any other kind of interacting “actors” or resources – social networks</a:t>
            </a:r>
          </a:p>
        </p:txBody>
      </p:sp>
      <p:sp>
        <p:nvSpPr>
          <p:cNvPr id="2" name="TextBox 1">
            <a:extLst>
              <a:ext uri="{FF2B5EF4-FFF2-40B4-BE49-F238E27FC236}">
                <a16:creationId xmlns:a16="http://schemas.microsoft.com/office/drawing/2014/main" id="{D404EB38-1151-4376-BF16-DCFFB243C3E2}"/>
              </a:ext>
            </a:extLst>
          </p:cNvPr>
          <p:cNvSpPr txBox="1"/>
          <p:nvPr/>
        </p:nvSpPr>
        <p:spPr>
          <a:xfrm>
            <a:off x="-152400" y="5462294"/>
            <a:ext cx="8543703" cy="998478"/>
          </a:xfrm>
          <a:prstGeom prst="rect">
            <a:avLst/>
          </a:prstGeom>
          <a:noFill/>
        </p:spPr>
        <p:txBody>
          <a:bodyPr wrap="square" rtlCol="0">
            <a:spAutoFit/>
          </a:bodyPr>
          <a:lstStyle/>
          <a:p>
            <a:pPr marL="675727" lvl="1" indent="-222239">
              <a:lnSpc>
                <a:spcPct val="92000"/>
              </a:lnSpc>
              <a:spcBef>
                <a:spcPts val="1786"/>
              </a:spcBef>
              <a:buClr>
                <a:srgbClr val="002955"/>
              </a:buClr>
              <a:buSzPct val="44000"/>
              <a:buFont typeface="Wingdings" pitchFamily="2" charset="2"/>
              <a:buChar char="l"/>
              <a:tabLst>
                <a:tab pos="926498" algn="l"/>
                <a:tab pos="1845487" algn="l"/>
                <a:tab pos="2776489" algn="l"/>
                <a:tab pos="3692475" algn="l"/>
                <a:tab pos="4623477" algn="l"/>
                <a:tab pos="5555980" algn="l"/>
                <a:tab pos="6474969" algn="l"/>
                <a:tab pos="7378942" algn="l"/>
                <a:tab pos="8320456" algn="l"/>
                <a:tab pos="9237943" algn="l"/>
                <a:tab pos="10182460" algn="l"/>
                <a:tab pos="11087934" algn="l"/>
              </a:tabLst>
            </a:pPr>
            <a:r>
              <a:rPr lang="en-US" sz="3200" dirty="0">
                <a:solidFill>
                  <a:srgbClr val="FF0000"/>
                </a:solidFill>
                <a:latin typeface="UC Berkeley OS Sign"/>
              </a:rPr>
              <a:t>But there are different vocabularies for talking</a:t>
            </a:r>
            <a:r>
              <a:rPr lang="en-US" sz="3200" baseline="0" dirty="0">
                <a:solidFill>
                  <a:srgbClr val="FF0000"/>
                </a:solidFill>
                <a:latin typeface="UC Berkeley OS Sign"/>
              </a:rPr>
              <a:t> about the same concepts…</a:t>
            </a:r>
            <a:endParaRPr lang="en-US" sz="3200" dirty="0">
              <a:solidFill>
                <a:srgbClr val="FF0000"/>
              </a:solidFill>
              <a:latin typeface="UC Berkeley OS Sign"/>
            </a:endParaRPr>
          </a:p>
        </p:txBody>
      </p:sp>
      <p:pic>
        <p:nvPicPr>
          <p:cNvPr id="3" name="Picture 2">
            <a:extLst>
              <a:ext uri="{FF2B5EF4-FFF2-40B4-BE49-F238E27FC236}">
                <a16:creationId xmlns:a16="http://schemas.microsoft.com/office/drawing/2014/main" id="{463004E9-AFBC-4A64-AD03-B5A7C2C3518F}"/>
              </a:ext>
            </a:extLst>
          </p:cNvPr>
          <p:cNvPicPr>
            <a:picLocks noChangeAspect="1"/>
          </p:cNvPicPr>
          <p:nvPr/>
        </p:nvPicPr>
        <p:blipFill>
          <a:blip r:embed="rId3"/>
          <a:stretch>
            <a:fillRect/>
          </a:stretch>
        </p:blipFill>
        <p:spPr>
          <a:xfrm>
            <a:off x="107160" y="36797"/>
            <a:ext cx="859611" cy="859611"/>
          </a:xfrm>
          <a:prstGeom prst="rect">
            <a:avLst/>
          </a:prstGeom>
        </p:spPr>
      </p:pic>
    </p:spTree>
    <p:extLst>
      <p:ext uri="{BB962C8B-B14F-4D97-AF65-F5344CB8AC3E}">
        <p14:creationId xmlns:p14="http://schemas.microsoft.com/office/powerpoint/2010/main" val="33560191"/>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76C06B-977E-4E57-A76A-C46E0483BDA1}"/>
              </a:ext>
            </a:extLst>
          </p:cNvPr>
          <p:cNvSpPr/>
          <p:nvPr/>
        </p:nvSpPr>
        <p:spPr>
          <a:xfrm>
            <a:off x="0" y="5029200"/>
            <a:ext cx="9144000" cy="12192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24606EF7-6153-4855-A07C-8423D770C79E}"/>
              </a:ext>
            </a:extLst>
          </p:cNvPr>
          <p:cNvSpPr/>
          <p:nvPr/>
        </p:nvSpPr>
        <p:spPr>
          <a:xfrm>
            <a:off x="453571" y="1463620"/>
            <a:ext cx="7696200" cy="954107"/>
          </a:xfrm>
          <a:prstGeom prst="rect">
            <a:avLst/>
          </a:prstGeom>
        </p:spPr>
        <p:txBody>
          <a:bodyPr wrap="square">
            <a:spAutoFit/>
          </a:bodyPr>
          <a:lstStyle/>
          <a:p>
            <a:r>
              <a:rPr lang="en-US" sz="2800" b="1" dirty="0"/>
              <a:t>Leaked NSA document says metadata collection is one of agency's 'most useful tools'</a:t>
            </a:r>
          </a:p>
        </p:txBody>
      </p:sp>
      <p:sp>
        <p:nvSpPr>
          <p:cNvPr id="3" name="Rectangle 2">
            <a:extLst>
              <a:ext uri="{FF2B5EF4-FFF2-40B4-BE49-F238E27FC236}">
                <a16:creationId xmlns:a16="http://schemas.microsoft.com/office/drawing/2014/main" id="{04815445-AC3B-47D8-B261-2A909BA4EEAD}"/>
              </a:ext>
            </a:extLst>
          </p:cNvPr>
          <p:cNvSpPr/>
          <p:nvPr/>
        </p:nvSpPr>
        <p:spPr>
          <a:xfrm>
            <a:off x="453570" y="2534338"/>
            <a:ext cx="8229599" cy="3908762"/>
          </a:xfrm>
          <a:prstGeom prst="rect">
            <a:avLst/>
          </a:prstGeom>
        </p:spPr>
        <p:txBody>
          <a:bodyPr wrap="square">
            <a:spAutoFit/>
          </a:bodyPr>
          <a:lstStyle/>
          <a:p>
            <a:r>
              <a:rPr lang="en-US" sz="2400" dirty="0"/>
              <a:t>A leaked NSA newsletter published Wednesday highlights the collection of phone metadata as one of the agency's "most useful tools. The document says that the NSA has used metadata such as numbers called, IP addresses, and call duration to yield "concrete results," such as the capture of terror suspects Khalid Sheikh Mohammed and Abu </a:t>
            </a:r>
            <a:r>
              <a:rPr lang="en-US" sz="2400" dirty="0" err="1"/>
              <a:t>Zubaida</a:t>
            </a:r>
            <a:r>
              <a:rPr lang="en-US" sz="2400" dirty="0"/>
              <a:t>.</a:t>
            </a:r>
          </a:p>
          <a:p>
            <a:endParaRPr lang="en-US" sz="2400" dirty="0"/>
          </a:p>
          <a:p>
            <a:r>
              <a:rPr lang="en-US" sz="2800" b="1" i="1" baseline="0" dirty="0">
                <a:solidFill>
                  <a:srgbClr val="FF0000"/>
                </a:solidFill>
                <a:latin typeface="UC Berkeley OS Sign"/>
              </a:rPr>
              <a:t>We can learn a lot from just the structure of relationships, independent of any reason for them</a:t>
            </a:r>
            <a:endParaRPr lang="en-US" sz="2800" b="1" i="1" dirty="0">
              <a:latin typeface="UC Berkeley OS Sign"/>
              <a:cs typeface="Arial" pitchFamily="34" charset="0"/>
              <a:sym typeface="Arial" pitchFamily="34" charset="0"/>
            </a:endParaRPr>
          </a:p>
          <a:p>
            <a:endParaRPr lang="en-US" sz="2400" dirty="0"/>
          </a:p>
        </p:txBody>
      </p:sp>
      <p:sp>
        <p:nvSpPr>
          <p:cNvPr id="5" name="Title 1">
            <a:extLst>
              <a:ext uri="{FF2B5EF4-FFF2-40B4-BE49-F238E27FC236}">
                <a16:creationId xmlns:a16="http://schemas.microsoft.com/office/drawing/2014/main" id="{BD551BDF-76BD-49AD-B910-1819F8D5D0DA}"/>
              </a:ext>
            </a:extLst>
          </p:cNvPr>
          <p:cNvSpPr txBox="1">
            <a:spLocks/>
          </p:cNvSpPr>
          <p:nvPr/>
        </p:nvSpPr>
        <p:spPr>
          <a:xfrm>
            <a:off x="115940" y="862773"/>
            <a:ext cx="7387771" cy="1143000"/>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600" b="1" dirty="0"/>
              <a:t>Thanks, Dianne for Reassuring Us</a:t>
            </a:r>
          </a:p>
        </p:txBody>
      </p:sp>
      <p:pic>
        <p:nvPicPr>
          <p:cNvPr id="7" name="Picture 6">
            <a:extLst>
              <a:ext uri="{FF2B5EF4-FFF2-40B4-BE49-F238E27FC236}">
                <a16:creationId xmlns:a16="http://schemas.microsoft.com/office/drawing/2014/main" id="{D2370273-1FFF-4B05-9D4E-ACDB31D0A681}"/>
              </a:ext>
            </a:extLst>
          </p:cNvPr>
          <p:cNvPicPr>
            <a:picLocks noChangeAspect="1"/>
          </p:cNvPicPr>
          <p:nvPr/>
        </p:nvPicPr>
        <p:blipFill>
          <a:blip r:embed="rId3"/>
          <a:stretch>
            <a:fillRect/>
          </a:stretch>
        </p:blipFill>
        <p:spPr>
          <a:xfrm>
            <a:off x="7132213" y="168459"/>
            <a:ext cx="1906905" cy="1362075"/>
          </a:xfrm>
          <a:prstGeom prst="rect">
            <a:avLst/>
          </a:prstGeom>
        </p:spPr>
      </p:pic>
      <p:sp>
        <p:nvSpPr>
          <p:cNvPr id="8" name="TextBox 7">
            <a:extLst>
              <a:ext uri="{FF2B5EF4-FFF2-40B4-BE49-F238E27FC236}">
                <a16:creationId xmlns:a16="http://schemas.microsoft.com/office/drawing/2014/main" id="{2EC1A3DE-474D-4FEE-9AAE-F6BDD2BDCB2F}"/>
              </a:ext>
            </a:extLst>
          </p:cNvPr>
          <p:cNvSpPr txBox="1"/>
          <p:nvPr/>
        </p:nvSpPr>
        <p:spPr>
          <a:xfrm>
            <a:off x="316992" y="205652"/>
            <a:ext cx="4197096" cy="523220"/>
          </a:xfrm>
          <a:prstGeom prst="rect">
            <a:avLst/>
          </a:prstGeom>
          <a:noFill/>
        </p:spPr>
        <p:txBody>
          <a:bodyPr wrap="square" rtlCol="0">
            <a:spAutoFit/>
          </a:bodyPr>
          <a:lstStyle/>
          <a:p>
            <a:r>
              <a:rPr lang="en-US" sz="2800" b="1" dirty="0">
                <a:solidFill>
                  <a:srgbClr val="FF0000"/>
                </a:solidFill>
              </a:rPr>
              <a:t>FLASHBACK</a:t>
            </a:r>
          </a:p>
        </p:txBody>
      </p:sp>
    </p:spTree>
    <p:extLst>
      <p:ext uri="{BB962C8B-B14F-4D97-AF65-F5344CB8AC3E}">
        <p14:creationId xmlns:p14="http://schemas.microsoft.com/office/powerpoint/2010/main" val="8228847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b="1" dirty="0"/>
              <a:t>Linking in Relational Databases</a:t>
            </a:r>
          </a:p>
        </p:txBody>
      </p:sp>
      <p:sp>
        <p:nvSpPr>
          <p:cNvPr id="3" name="Content Placeholder 2"/>
          <p:cNvSpPr>
            <a:spLocks noGrp="1"/>
          </p:cNvSpPr>
          <p:nvPr>
            <p:ph idx="1"/>
          </p:nvPr>
        </p:nvSpPr>
        <p:spPr>
          <a:xfrm>
            <a:off x="457200" y="1219200"/>
            <a:ext cx="8229600" cy="5410200"/>
          </a:xfrm>
        </p:spPr>
        <p:txBody>
          <a:bodyPr>
            <a:normAutofit fontScale="92500" lnSpcReduction="20000"/>
          </a:bodyPr>
          <a:lstStyle/>
          <a:p>
            <a:pPr>
              <a:lnSpc>
                <a:spcPct val="110000"/>
              </a:lnSpc>
              <a:spcBef>
                <a:spcPts val="600"/>
              </a:spcBef>
            </a:pPr>
            <a:r>
              <a:rPr lang="en-US" sz="3500" dirty="0"/>
              <a:t>A relational database system consists of a set of data tables (often managed by a single firm)</a:t>
            </a:r>
          </a:p>
          <a:p>
            <a:pPr>
              <a:lnSpc>
                <a:spcPct val="110000"/>
              </a:lnSpc>
              <a:spcBef>
                <a:spcPts val="600"/>
              </a:spcBef>
            </a:pPr>
            <a:r>
              <a:rPr lang="en-US" sz="3500" dirty="0"/>
              <a:t>The rows in a table describe resources; the columns are the values of the properties or attributes in the resource description</a:t>
            </a:r>
          </a:p>
          <a:p>
            <a:pPr>
              <a:lnSpc>
                <a:spcPct val="110000"/>
              </a:lnSpc>
              <a:spcBef>
                <a:spcPts val="600"/>
              </a:spcBef>
            </a:pPr>
            <a:r>
              <a:rPr lang="en-US" sz="3500" dirty="0"/>
              <a:t>One of the properties is the “primary key” whose value uniquely identifies the resource in a given row of a particular table</a:t>
            </a:r>
          </a:p>
          <a:p>
            <a:pPr>
              <a:lnSpc>
                <a:spcPct val="110000"/>
              </a:lnSpc>
              <a:spcBef>
                <a:spcPts val="600"/>
              </a:spcBef>
            </a:pPr>
            <a:r>
              <a:rPr lang="en-US" sz="3500" b="1" i="1" dirty="0">
                <a:solidFill>
                  <a:srgbClr val="FF0000"/>
                </a:solidFill>
              </a:rPr>
              <a:t>Tables can be linked by using their “foreign key” – a resource description in one table that is the primary key in another</a:t>
            </a:r>
          </a:p>
          <a:p>
            <a:endParaRPr lang="en-US" dirty="0"/>
          </a:p>
        </p:txBody>
      </p:sp>
    </p:spTree>
    <p:extLst>
      <p:ext uri="{BB962C8B-B14F-4D97-AF65-F5344CB8AC3E}">
        <p14:creationId xmlns:p14="http://schemas.microsoft.com/office/powerpoint/2010/main" val="13712996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4E11228-7402-439E-8B29-77873686D7A6}"/>
              </a:ext>
            </a:extLst>
          </p:cNvPr>
          <p:cNvSpPr/>
          <p:nvPr/>
        </p:nvSpPr>
        <p:spPr>
          <a:xfrm>
            <a:off x="-76200" y="4876800"/>
            <a:ext cx="9220200" cy="19812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0"/>
            <a:ext cx="8229600" cy="1143000"/>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b="1" dirty="0"/>
              <a:t>Linking Between Datasets</a:t>
            </a:r>
          </a:p>
        </p:txBody>
      </p:sp>
      <p:sp>
        <p:nvSpPr>
          <p:cNvPr id="3" name="Content Placeholder 2"/>
          <p:cNvSpPr>
            <a:spLocks noGrp="1"/>
          </p:cNvSpPr>
          <p:nvPr>
            <p:ph idx="1"/>
          </p:nvPr>
        </p:nvSpPr>
        <p:spPr>
          <a:xfrm>
            <a:off x="206523" y="990600"/>
            <a:ext cx="8458200" cy="5432815"/>
          </a:xfrm>
        </p:spPr>
        <p:txBody>
          <a:bodyPr>
            <a:noAutofit/>
          </a:bodyPr>
          <a:lstStyle/>
          <a:p>
            <a:pPr marL="800100" lvl="1" indent="-342900" eaLnBrk="0" fontAlgn="base" hangingPunct="0">
              <a:lnSpc>
                <a:spcPct val="93000"/>
              </a:lnSpc>
              <a:spcBef>
                <a:spcPts val="1800"/>
              </a:spcBef>
              <a:spcAft>
                <a:spcPct val="0"/>
              </a:spcAft>
              <a:buFont typeface="Arial" pitchFamily="34" charset="0"/>
              <a:buChar char="•"/>
            </a:pPr>
            <a:r>
              <a:rPr lang="en-US" dirty="0">
                <a:latin typeface="UC Berkeley OS Sign"/>
                <a:cs typeface="Arial" pitchFamily="34" charset="0"/>
              </a:rPr>
              <a:t>There are usually many collections of data about the same type of resources</a:t>
            </a:r>
          </a:p>
          <a:p>
            <a:pPr marL="800100" lvl="1" indent="-342900" eaLnBrk="0" fontAlgn="base" hangingPunct="0">
              <a:lnSpc>
                <a:spcPct val="93000"/>
              </a:lnSpc>
              <a:spcBef>
                <a:spcPts val="1800"/>
              </a:spcBef>
              <a:spcAft>
                <a:spcPct val="0"/>
              </a:spcAft>
              <a:buFont typeface="Arial" pitchFamily="34" charset="0"/>
              <a:buChar char="•"/>
            </a:pPr>
            <a:r>
              <a:rPr lang="en-US" dirty="0">
                <a:latin typeface="UC Berkeley OS Sign"/>
                <a:cs typeface="Arial" pitchFamily="34" charset="0"/>
              </a:rPr>
              <a:t>But often the resources have:</a:t>
            </a:r>
          </a:p>
          <a:p>
            <a:pPr marL="1200150" lvl="2" indent="-342900" eaLnBrk="0" fontAlgn="base" hangingPunct="0">
              <a:lnSpc>
                <a:spcPct val="93000"/>
              </a:lnSpc>
              <a:spcBef>
                <a:spcPts val="1800"/>
              </a:spcBef>
              <a:spcAft>
                <a:spcPct val="0"/>
              </a:spcAft>
            </a:pPr>
            <a:r>
              <a:rPr lang="en-US" sz="2800" dirty="0">
                <a:latin typeface="UC Berkeley OS Sign"/>
                <a:cs typeface="Arial" pitchFamily="34" charset="0"/>
              </a:rPr>
              <a:t>Different granularity</a:t>
            </a:r>
          </a:p>
          <a:p>
            <a:pPr marL="1200150" lvl="2" indent="-342900" eaLnBrk="0" fontAlgn="base" hangingPunct="0">
              <a:lnSpc>
                <a:spcPct val="93000"/>
              </a:lnSpc>
              <a:spcBef>
                <a:spcPts val="1800"/>
              </a:spcBef>
              <a:spcAft>
                <a:spcPct val="0"/>
              </a:spcAft>
            </a:pPr>
            <a:r>
              <a:rPr lang="en-US" sz="2800" dirty="0">
                <a:latin typeface="UC Berkeley OS Sign"/>
                <a:cs typeface="Arial" pitchFamily="34" charset="0"/>
              </a:rPr>
              <a:t>Different properties in the resource descriptions</a:t>
            </a:r>
          </a:p>
          <a:p>
            <a:pPr marL="1200150" lvl="2" indent="-342900" eaLnBrk="0" fontAlgn="base" hangingPunct="0">
              <a:lnSpc>
                <a:spcPct val="93000"/>
              </a:lnSpc>
              <a:spcBef>
                <a:spcPts val="1800"/>
              </a:spcBef>
              <a:spcAft>
                <a:spcPct val="0"/>
              </a:spcAft>
            </a:pPr>
            <a:r>
              <a:rPr lang="en-US" sz="2800" dirty="0">
                <a:latin typeface="UC Berkeley OS Sign"/>
                <a:cs typeface="Arial" pitchFamily="34" charset="0"/>
              </a:rPr>
              <a:t>Different perspectives or principles governing the values of the resource descriptions</a:t>
            </a:r>
          </a:p>
          <a:p>
            <a:pPr marL="800100" lvl="1" indent="-342900" eaLnBrk="0" fontAlgn="base" hangingPunct="0">
              <a:lnSpc>
                <a:spcPct val="93000"/>
              </a:lnSpc>
              <a:spcBef>
                <a:spcPts val="1800"/>
              </a:spcBef>
              <a:spcAft>
                <a:spcPct val="0"/>
              </a:spcAft>
              <a:buFont typeface="Arial" pitchFamily="34" charset="0"/>
              <a:buChar char="•"/>
            </a:pPr>
            <a:r>
              <a:rPr lang="en-US" b="1" i="1" dirty="0">
                <a:solidFill>
                  <a:srgbClr val="FF0000"/>
                </a:solidFill>
                <a:latin typeface="UC Berkeley OS Sign"/>
                <a:cs typeface="Arial" pitchFamily="34" charset="0"/>
              </a:rPr>
              <a:t>If the same resources can be identified in different datasets, they can be linked</a:t>
            </a:r>
          </a:p>
          <a:p>
            <a:pPr marL="800100" lvl="1" indent="-342900" eaLnBrk="0" fontAlgn="base" hangingPunct="0">
              <a:lnSpc>
                <a:spcPct val="93000"/>
              </a:lnSpc>
              <a:spcBef>
                <a:spcPts val="1800"/>
              </a:spcBef>
              <a:spcAft>
                <a:spcPct val="0"/>
              </a:spcAft>
              <a:buFont typeface="Arial" pitchFamily="34" charset="0"/>
              <a:buChar char="•"/>
            </a:pPr>
            <a:r>
              <a:rPr lang="en-US" b="1" i="1" dirty="0">
                <a:solidFill>
                  <a:srgbClr val="FF0000"/>
                </a:solidFill>
                <a:latin typeface="UC Berkeley OS Sign"/>
                <a:cs typeface="Arial" pitchFamily="34" charset="0"/>
              </a:rPr>
              <a:t>Why link death records with records about voting and social security payments?</a:t>
            </a:r>
          </a:p>
        </p:txBody>
      </p:sp>
    </p:spTree>
    <p:extLst>
      <p:ext uri="{BB962C8B-B14F-4D97-AF65-F5344CB8AC3E}">
        <p14:creationId xmlns:p14="http://schemas.microsoft.com/office/powerpoint/2010/main" val="5079469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9879" y="-62345"/>
            <a:ext cx="8228707" cy="1843385"/>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a:t>Alternative Vocabulary: </a:t>
            </a:r>
            <a:br>
              <a:rPr lang="en-US" sz="3600" b="1" dirty="0"/>
            </a:br>
            <a:r>
              <a:rPr lang="en-US" sz="3600" b="1" dirty="0"/>
              <a:t>Graph Theory</a:t>
            </a:r>
            <a:endParaRPr lang="en-US" sz="3400" dirty="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32</a:t>
            </a:fld>
            <a:endParaRPr lang="en-US" sz="1500" dirty="0">
              <a:solidFill>
                <a:srgbClr val="002955"/>
              </a:solidFill>
              <a:latin typeface="UC Berkeley OS Sign"/>
              <a:ea typeface="MS PGothic" pitchFamily="34" charset="-128"/>
              <a:sym typeface="UC Berkeley OS Sign"/>
            </a:endParaRPr>
          </a:p>
        </p:txBody>
      </p:sp>
      <p:sp>
        <p:nvSpPr>
          <p:cNvPr id="8" name="Rectangle 7"/>
          <p:cNvSpPr/>
          <p:nvPr/>
        </p:nvSpPr>
        <p:spPr>
          <a:xfrm>
            <a:off x="129035" y="1421753"/>
            <a:ext cx="8686800" cy="5023170"/>
          </a:xfrm>
          <a:prstGeom prst="rect">
            <a:avLst/>
          </a:prstGeom>
        </p:spPr>
        <p:txBody>
          <a:bodyPr wrap="square">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a:t>We can apply graph theory to understanding relationships from a structural perspective</a:t>
            </a:r>
          </a:p>
          <a:p>
            <a:pPr marL="800100" lvl="1" indent="-342900" eaLnBrk="0" fontAlgn="base" hangingPunct="0">
              <a:lnSpc>
                <a:spcPct val="93000"/>
              </a:lnSpc>
              <a:spcBef>
                <a:spcPts val="1800"/>
              </a:spcBef>
              <a:spcAft>
                <a:spcPct val="0"/>
              </a:spcAft>
              <a:buFont typeface="Arial" pitchFamily="34" charset="0"/>
              <a:buChar char="•"/>
            </a:pPr>
            <a:r>
              <a:rPr lang="en-US" sz="2800" dirty="0"/>
              <a:t>A GRAPH treats resources as VERTICES or NODES</a:t>
            </a:r>
          </a:p>
          <a:p>
            <a:pPr marL="800100" lvl="1" indent="-342900" eaLnBrk="0" fontAlgn="base" hangingPunct="0">
              <a:lnSpc>
                <a:spcPct val="93000"/>
              </a:lnSpc>
              <a:spcBef>
                <a:spcPts val="1800"/>
              </a:spcBef>
              <a:spcAft>
                <a:spcPct val="0"/>
              </a:spcAft>
              <a:buFont typeface="Arial" pitchFamily="34" charset="0"/>
              <a:buChar char="•"/>
            </a:pPr>
            <a:r>
              <a:rPr lang="en-US" sz="2800" dirty="0"/>
              <a:t>The pairwise relationships between resources are represented by the EDGES that connect them</a:t>
            </a:r>
          </a:p>
          <a:p>
            <a:pPr marL="800100" lvl="1" indent="-342900" eaLnBrk="0" fontAlgn="base" hangingPunct="0">
              <a:lnSpc>
                <a:spcPct val="93000"/>
              </a:lnSpc>
              <a:spcBef>
                <a:spcPts val="1800"/>
              </a:spcBef>
              <a:spcAft>
                <a:spcPct val="0"/>
              </a:spcAft>
              <a:buFont typeface="Arial" pitchFamily="34" charset="0"/>
              <a:buChar char="•"/>
            </a:pPr>
            <a:r>
              <a:rPr lang="en-US" sz="2800" dirty="0"/>
              <a:t>If the edges have an associated direction, this is a DIRECTED graph</a:t>
            </a:r>
          </a:p>
          <a:p>
            <a:pPr marL="800100" lvl="1" indent="-342900" eaLnBrk="0" fontAlgn="base" hangingPunct="0">
              <a:lnSpc>
                <a:spcPct val="93000"/>
              </a:lnSpc>
              <a:spcBef>
                <a:spcPts val="1800"/>
              </a:spcBef>
              <a:spcAft>
                <a:spcPct val="0"/>
              </a:spcAft>
              <a:buFont typeface="Arial" pitchFamily="34" charset="0"/>
              <a:buChar char="•"/>
            </a:pPr>
            <a:r>
              <a:rPr lang="en-US" sz="2800" dirty="0"/>
              <a:t>A WEIGHT can be assigned to each edge if the relationship is numerical (distance, cost, time, frequency of interaction, perceived strength, etc.)</a:t>
            </a:r>
            <a:endParaRPr lang="en-US" sz="2800" dirty="0">
              <a:latin typeface="UC Berkeley OS Sign"/>
              <a:cs typeface="Arial" pitchFamily="34" charset="0"/>
              <a:sym typeface="Arial" pitchFamily="34" charset="0"/>
            </a:endParaRPr>
          </a:p>
        </p:txBody>
      </p:sp>
      <p:pic>
        <p:nvPicPr>
          <p:cNvPr id="2" name="Picture 1">
            <a:extLst>
              <a:ext uri="{FF2B5EF4-FFF2-40B4-BE49-F238E27FC236}">
                <a16:creationId xmlns:a16="http://schemas.microsoft.com/office/drawing/2014/main" id="{29AAC56D-39E9-462B-942E-CD7C368E565E}"/>
              </a:ext>
            </a:extLst>
          </p:cNvPr>
          <p:cNvPicPr>
            <a:picLocks noChangeAspect="1"/>
          </p:cNvPicPr>
          <p:nvPr/>
        </p:nvPicPr>
        <p:blipFill>
          <a:blip r:embed="rId3"/>
          <a:stretch>
            <a:fillRect/>
          </a:stretch>
        </p:blipFill>
        <p:spPr>
          <a:xfrm>
            <a:off x="332630" y="278287"/>
            <a:ext cx="859611" cy="859611"/>
          </a:xfrm>
          <a:prstGeom prst="rect">
            <a:avLst/>
          </a:prstGeom>
        </p:spPr>
      </p:pic>
    </p:spTree>
    <p:extLst>
      <p:ext uri="{BB962C8B-B14F-4D97-AF65-F5344CB8AC3E}">
        <p14:creationId xmlns:p14="http://schemas.microsoft.com/office/powerpoint/2010/main" val="2868040903"/>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0" y="0"/>
            <a:ext cx="8458200"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a:sym typeface="UC Berkeley OS Sign"/>
              </a:rPr>
              <a:t>The Origins of Graph Theory (Euler 1735)</a:t>
            </a:r>
            <a:endParaRPr lang="en-US" sz="3400" dirty="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33</a:t>
            </a:fld>
            <a:endParaRPr lang="en-US" sz="1500" dirty="0">
              <a:solidFill>
                <a:srgbClr val="002955"/>
              </a:solidFill>
              <a:latin typeface="UC Berkeley OS Sign"/>
              <a:ea typeface="MS PGothic" pitchFamily="34" charset="-128"/>
              <a:sym typeface="UC Berkeley OS Sign"/>
            </a:endParaRPr>
          </a:p>
        </p:txBody>
      </p:sp>
      <p:sp>
        <p:nvSpPr>
          <p:cNvPr id="8" name="Rectangle 7"/>
          <p:cNvSpPr/>
          <p:nvPr/>
        </p:nvSpPr>
        <p:spPr>
          <a:xfrm>
            <a:off x="5334000" y="1524000"/>
            <a:ext cx="3581400" cy="4901342"/>
          </a:xfrm>
          <a:prstGeom prst="rect">
            <a:avLst/>
          </a:prstGeom>
        </p:spPr>
        <p:txBody>
          <a:bodyPr wrap="square">
            <a:spAutoFit/>
          </a:bodyPr>
          <a:lstStyle/>
          <a:p>
            <a:pPr marL="800100" lvl="1" indent="-342900" eaLnBrk="0" fontAlgn="base" hangingPunct="0">
              <a:lnSpc>
                <a:spcPct val="93000"/>
              </a:lnSpc>
              <a:spcBef>
                <a:spcPts val="1800"/>
              </a:spcBef>
              <a:spcAft>
                <a:spcPct val="0"/>
              </a:spcAft>
              <a:buFont typeface="Arial" pitchFamily="34" charset="0"/>
              <a:buChar char="•"/>
            </a:pPr>
            <a:r>
              <a:rPr lang="en-US" sz="2800" dirty="0"/>
              <a:t>2 islands, 7 bridges – can you visit all 4 land masses without crossing any bridge more than once? Euler (1735) proved you couldn’t and invented much of graph theory to explain it</a:t>
            </a:r>
          </a:p>
        </p:txBody>
      </p:sp>
      <p:pic>
        <p:nvPicPr>
          <p:cNvPr id="113666" name="Picture 2" descr="http://upload.wikimedia.org/wikipedia/commons/5/5d/Konigsberg_bridges.png"/>
          <p:cNvPicPr>
            <a:picLocks noChangeAspect="1" noChangeArrowheads="1"/>
          </p:cNvPicPr>
          <p:nvPr/>
        </p:nvPicPr>
        <p:blipFill>
          <a:blip r:embed="rId3" cstate="print"/>
          <a:srcRect/>
          <a:stretch>
            <a:fillRect/>
          </a:stretch>
        </p:blipFill>
        <p:spPr bwMode="auto">
          <a:xfrm>
            <a:off x="381000" y="1600200"/>
            <a:ext cx="5414680" cy="4267200"/>
          </a:xfrm>
          <a:prstGeom prst="rect">
            <a:avLst/>
          </a:prstGeom>
          <a:noFill/>
        </p:spPr>
      </p:pic>
      <p:sp>
        <p:nvSpPr>
          <p:cNvPr id="7" name="TextBox 6"/>
          <p:cNvSpPr txBox="1"/>
          <p:nvPr/>
        </p:nvSpPr>
        <p:spPr>
          <a:xfrm>
            <a:off x="228600" y="6096000"/>
            <a:ext cx="7239000" cy="461665"/>
          </a:xfrm>
          <a:prstGeom prst="rect">
            <a:avLst/>
          </a:prstGeom>
          <a:noFill/>
        </p:spPr>
        <p:txBody>
          <a:bodyPr wrap="square" rtlCol="0">
            <a:spAutoFit/>
          </a:bodyPr>
          <a:lstStyle/>
          <a:p>
            <a:r>
              <a:rPr lang="en-US" sz="2400" dirty="0">
                <a:hlinkClick r:id="rId4"/>
              </a:rPr>
              <a:t>Euler’s Seven Bridges of </a:t>
            </a:r>
            <a:r>
              <a:rPr lang="en-US" sz="2400" dirty="0" err="1">
                <a:hlinkClick r:id="rId4"/>
              </a:rPr>
              <a:t>Königsberg</a:t>
            </a:r>
            <a:r>
              <a:rPr lang="en-US" sz="2400" dirty="0">
                <a:hlinkClick r:id="rId4"/>
              </a:rPr>
              <a:t>  Problem</a:t>
            </a:r>
            <a:endParaRPr lang="en-US" sz="2400" dirty="0"/>
          </a:p>
        </p:txBody>
      </p:sp>
    </p:spTree>
    <p:extLst>
      <p:ext uri="{BB962C8B-B14F-4D97-AF65-F5344CB8AC3E}">
        <p14:creationId xmlns:p14="http://schemas.microsoft.com/office/powerpoint/2010/main" val="4138722617"/>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77DDF-0BB0-4721-9B30-FEC5F8B3153A}"/>
              </a:ext>
            </a:extLst>
          </p:cNvPr>
          <p:cNvSpPr>
            <a:spLocks noGrp="1"/>
          </p:cNvSpPr>
          <p:nvPr>
            <p:ph type="title"/>
          </p:nvPr>
        </p:nvSpPr>
        <p:spPr>
          <a:xfrm>
            <a:off x="304800" y="160337"/>
            <a:ext cx="8229600" cy="1143000"/>
          </a:xfrm>
        </p:spPr>
        <p:txBody>
          <a:bodyPr>
            <a:normAutofit/>
          </a:bodyPr>
          <a:lstStyle/>
          <a:p>
            <a:r>
              <a:rPr lang="en-US" b="1" dirty="0"/>
              <a:t>An Unhappy Geopolitical Footnote</a:t>
            </a:r>
          </a:p>
        </p:txBody>
      </p:sp>
      <p:pic>
        <p:nvPicPr>
          <p:cNvPr id="5" name="Content Placeholder 4">
            <a:extLst>
              <a:ext uri="{FF2B5EF4-FFF2-40B4-BE49-F238E27FC236}">
                <a16:creationId xmlns:a16="http://schemas.microsoft.com/office/drawing/2014/main" id="{10CB9824-7971-40EE-9224-5E61EE6BF19C}"/>
              </a:ext>
            </a:extLst>
          </p:cNvPr>
          <p:cNvPicPr>
            <a:picLocks noGrp="1" noChangeAspect="1"/>
          </p:cNvPicPr>
          <p:nvPr>
            <p:ph idx="1"/>
          </p:nvPr>
        </p:nvPicPr>
        <p:blipFill>
          <a:blip r:embed="rId3"/>
          <a:stretch>
            <a:fillRect/>
          </a:stretch>
        </p:blipFill>
        <p:spPr>
          <a:xfrm>
            <a:off x="457200" y="1600200"/>
            <a:ext cx="7511497" cy="4525963"/>
          </a:xfrm>
        </p:spPr>
      </p:pic>
      <p:sp>
        <p:nvSpPr>
          <p:cNvPr id="7" name="Arrow: Left 6">
            <a:extLst>
              <a:ext uri="{FF2B5EF4-FFF2-40B4-BE49-F238E27FC236}">
                <a16:creationId xmlns:a16="http://schemas.microsoft.com/office/drawing/2014/main" id="{7F67883F-84CB-4264-AD4F-5ACA3D78EDC1}"/>
              </a:ext>
            </a:extLst>
          </p:cNvPr>
          <p:cNvSpPr/>
          <p:nvPr/>
        </p:nvSpPr>
        <p:spPr>
          <a:xfrm>
            <a:off x="4800600" y="3581400"/>
            <a:ext cx="1143000" cy="152400"/>
          </a:xfrm>
          <a:prstGeom prst="leftArrow">
            <a:avLst/>
          </a:prstGeom>
          <a:solidFill>
            <a:srgbClr val="FF0000"/>
          </a:solidFill>
          <a:ln cap="sq">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09749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a:t>Three Network Representations</a:t>
            </a:r>
          </a:p>
        </p:txBody>
      </p:sp>
      <p:sp>
        <p:nvSpPr>
          <p:cNvPr id="3" name="Content Placeholder 2"/>
          <p:cNvSpPr>
            <a:spLocks noGrp="1"/>
          </p:cNvSpPr>
          <p:nvPr>
            <p:ph idx="1"/>
          </p:nvPr>
        </p:nvSpPr>
        <p:spPr/>
        <p:txBody>
          <a:bodyPr>
            <a:noAutofit/>
          </a:bodyPr>
          <a:lstStyle/>
          <a:p>
            <a:r>
              <a:rPr lang="en-US" sz="4000" dirty="0"/>
              <a:t>Edge List</a:t>
            </a:r>
          </a:p>
          <a:p>
            <a:pPr lvl="1"/>
            <a:r>
              <a:rPr lang="en-US" sz="4000" dirty="0"/>
              <a:t>Essentially the raw data, the list of relationships</a:t>
            </a:r>
          </a:p>
          <a:p>
            <a:r>
              <a:rPr lang="en-US" sz="4000" dirty="0"/>
              <a:t>Matrix</a:t>
            </a:r>
          </a:p>
          <a:p>
            <a:pPr lvl="1"/>
            <a:r>
              <a:rPr lang="en-US" sz="4000" dirty="0"/>
              <a:t>Necessary for computation</a:t>
            </a:r>
          </a:p>
          <a:p>
            <a:r>
              <a:rPr lang="en-US" sz="4000" dirty="0"/>
              <a:t>Graph</a:t>
            </a:r>
          </a:p>
          <a:p>
            <a:pPr lvl="1"/>
            <a:r>
              <a:rPr lang="en-US" sz="4000" dirty="0"/>
              <a:t>Easiest to grasp patterns</a:t>
            </a:r>
          </a:p>
        </p:txBody>
      </p:sp>
      <p:pic>
        <p:nvPicPr>
          <p:cNvPr id="4" name="Picture 3">
            <a:extLst>
              <a:ext uri="{FF2B5EF4-FFF2-40B4-BE49-F238E27FC236}">
                <a16:creationId xmlns:a16="http://schemas.microsoft.com/office/drawing/2014/main" id="{E411EAF7-F47C-42EA-82E3-BBAE386C4B28}"/>
              </a:ext>
            </a:extLst>
          </p:cNvPr>
          <p:cNvPicPr>
            <a:picLocks noChangeAspect="1"/>
          </p:cNvPicPr>
          <p:nvPr/>
        </p:nvPicPr>
        <p:blipFill>
          <a:blip r:embed="rId3"/>
          <a:stretch>
            <a:fillRect/>
          </a:stretch>
        </p:blipFill>
        <p:spPr>
          <a:xfrm>
            <a:off x="228600" y="240273"/>
            <a:ext cx="859611" cy="859611"/>
          </a:xfrm>
          <a:prstGeom prst="rect">
            <a:avLst/>
          </a:prstGeom>
        </p:spPr>
      </p:pic>
    </p:spTree>
    <p:extLst>
      <p:ext uri="{BB962C8B-B14F-4D97-AF65-F5344CB8AC3E}">
        <p14:creationId xmlns:p14="http://schemas.microsoft.com/office/powerpoint/2010/main" val="42134058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28600" y="152400"/>
            <a:ext cx="8763000" cy="6611951"/>
          </a:xfrm>
          <a:prstGeom prst="rect">
            <a:avLst/>
          </a:prstGeom>
        </p:spPr>
      </p:pic>
      <p:pic>
        <p:nvPicPr>
          <p:cNvPr id="3" name="Picture 2">
            <a:extLst>
              <a:ext uri="{FF2B5EF4-FFF2-40B4-BE49-F238E27FC236}">
                <a16:creationId xmlns:a16="http://schemas.microsoft.com/office/drawing/2014/main" id="{48E9D160-DA42-4B84-94A3-2AB2ED7B0EDE}"/>
              </a:ext>
            </a:extLst>
          </p:cNvPr>
          <p:cNvPicPr>
            <a:picLocks noChangeAspect="1"/>
          </p:cNvPicPr>
          <p:nvPr/>
        </p:nvPicPr>
        <p:blipFill>
          <a:blip r:embed="rId4"/>
          <a:stretch>
            <a:fillRect/>
          </a:stretch>
        </p:blipFill>
        <p:spPr>
          <a:xfrm>
            <a:off x="3124200" y="97624"/>
            <a:ext cx="859611" cy="859611"/>
          </a:xfrm>
          <a:prstGeom prst="rect">
            <a:avLst/>
          </a:prstGeom>
        </p:spPr>
      </p:pic>
    </p:spTree>
    <p:extLst>
      <p:ext uri="{BB962C8B-B14F-4D97-AF65-F5344CB8AC3E}">
        <p14:creationId xmlns:p14="http://schemas.microsoft.com/office/powerpoint/2010/main" val="5638176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Relationship</a:t>
            </a:r>
            <a:br>
              <a:rPr lang="en-US" b="1" dirty="0"/>
            </a:br>
            <a:r>
              <a:rPr lang="en-US" b="1" dirty="0"/>
              <a:t> “Abstraction and Granularity”</a:t>
            </a:r>
          </a:p>
        </p:txBody>
      </p:sp>
      <p:sp>
        <p:nvSpPr>
          <p:cNvPr id="3" name="Content Placeholder 2"/>
          <p:cNvSpPr>
            <a:spLocks noGrp="1"/>
          </p:cNvSpPr>
          <p:nvPr>
            <p:ph idx="1"/>
          </p:nvPr>
        </p:nvSpPr>
        <p:spPr>
          <a:xfrm>
            <a:off x="446690" y="1828800"/>
            <a:ext cx="8229600" cy="4724400"/>
          </a:xfrm>
        </p:spPr>
        <p:txBody>
          <a:bodyPr>
            <a:normAutofit fontScale="85000" lnSpcReduction="20000"/>
          </a:bodyPr>
          <a:lstStyle/>
          <a:p>
            <a:r>
              <a:rPr lang="en-US" sz="3300" dirty="0"/>
              <a:t>A relationship between two people could be abstractly characterized as a “connection”</a:t>
            </a:r>
          </a:p>
          <a:p>
            <a:r>
              <a:rPr lang="en-US" sz="3300" dirty="0"/>
              <a:t>But it could also be analyzed with more granularity as a set of different relationships</a:t>
            </a:r>
          </a:p>
          <a:p>
            <a:pPr lvl="1"/>
            <a:r>
              <a:rPr lang="en-US" sz="3300" dirty="0"/>
              <a:t>Are they members of the same work organization?</a:t>
            </a:r>
          </a:p>
          <a:p>
            <a:pPr lvl="1"/>
            <a:r>
              <a:rPr lang="en-US" sz="3300" dirty="0"/>
              <a:t>Do they have face-to-face meetings</a:t>
            </a:r>
          </a:p>
          <a:p>
            <a:pPr lvl="1"/>
            <a:r>
              <a:rPr lang="en-US" sz="3300" dirty="0"/>
              <a:t>Do they regularly send email or text messages to each other?</a:t>
            </a:r>
          </a:p>
          <a:p>
            <a:pPr lvl="1"/>
            <a:r>
              <a:rPr lang="en-US" sz="3300" dirty="0"/>
              <a:t>Do they talk on the telephone?</a:t>
            </a:r>
          </a:p>
          <a:p>
            <a:r>
              <a:rPr lang="en-US" sz="3300" dirty="0"/>
              <a:t>Each of these more granular definitions of a relationship could define separate (but overlapping) networks</a:t>
            </a:r>
          </a:p>
          <a:p>
            <a:pPr lvl="1"/>
            <a:endParaRPr lang="en-US" dirty="0"/>
          </a:p>
          <a:p>
            <a:endParaRPr lang="en-US" dirty="0"/>
          </a:p>
        </p:txBody>
      </p:sp>
      <p:pic>
        <p:nvPicPr>
          <p:cNvPr id="4" name="Picture 3">
            <a:extLst>
              <a:ext uri="{FF2B5EF4-FFF2-40B4-BE49-F238E27FC236}">
                <a16:creationId xmlns:a16="http://schemas.microsoft.com/office/drawing/2014/main" id="{7D728E3D-CA22-44DF-89B9-3852525A4E61}"/>
              </a:ext>
            </a:extLst>
          </p:cNvPr>
          <p:cNvPicPr>
            <a:picLocks noChangeAspect="1"/>
          </p:cNvPicPr>
          <p:nvPr/>
        </p:nvPicPr>
        <p:blipFill>
          <a:blip r:embed="rId3"/>
          <a:stretch>
            <a:fillRect/>
          </a:stretch>
        </p:blipFill>
        <p:spPr>
          <a:xfrm>
            <a:off x="457200" y="256709"/>
            <a:ext cx="859611" cy="859611"/>
          </a:xfrm>
          <a:prstGeom prst="rect">
            <a:avLst/>
          </a:prstGeom>
        </p:spPr>
      </p:pic>
    </p:spTree>
    <p:extLst>
      <p:ext uri="{BB962C8B-B14F-4D97-AF65-F5344CB8AC3E}">
        <p14:creationId xmlns:p14="http://schemas.microsoft.com/office/powerpoint/2010/main" val="37134986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stretch>
            <a:fillRect/>
          </a:stretch>
        </p:blipFill>
        <p:spPr>
          <a:xfrm>
            <a:off x="609600" y="3505200"/>
            <a:ext cx="7521408" cy="3133920"/>
          </a:xfrm>
          <a:prstGeom prst="rect">
            <a:avLst/>
          </a:prstGeom>
        </p:spPr>
      </p:pic>
      <p:sp>
        <p:nvSpPr>
          <p:cNvPr id="3" name="Rectangle 1"/>
          <p:cNvSpPr>
            <a:spLocks noGrp="1" noChangeArrowheads="1"/>
          </p:cNvSpPr>
          <p:nvPr>
            <p:ph type="title"/>
          </p:nvPr>
        </p:nvSpPr>
        <p:spPr>
          <a:xfrm>
            <a:off x="12192" y="1295400"/>
            <a:ext cx="4501896" cy="1190997"/>
          </a:xfrm>
        </p:spPr>
        <p:txBody>
          <a:bodyPr>
            <a:normAutofit fontScale="90000"/>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4000" b="1" dirty="0">
                <a:sym typeface="UC Berkeley OS Sign"/>
              </a:rPr>
              <a:t>If this is all you’re</a:t>
            </a:r>
            <a:br>
              <a:rPr lang="en-US" sz="4000" b="1" dirty="0">
                <a:sym typeface="UC Berkeley OS Sign"/>
              </a:rPr>
            </a:br>
            <a:r>
              <a:rPr lang="en-US" sz="4000" b="1" dirty="0">
                <a:sym typeface="UC Berkeley OS Sign"/>
              </a:rPr>
              <a:t> given, give up!</a:t>
            </a:r>
          </a:p>
        </p:txBody>
      </p:sp>
      <p:sp>
        <p:nvSpPr>
          <p:cNvPr id="2" name="TextBox 1"/>
          <p:cNvSpPr txBox="1"/>
          <p:nvPr/>
        </p:nvSpPr>
        <p:spPr>
          <a:xfrm>
            <a:off x="316992" y="205652"/>
            <a:ext cx="4197096" cy="523220"/>
          </a:xfrm>
          <a:prstGeom prst="rect">
            <a:avLst/>
          </a:prstGeom>
          <a:noFill/>
        </p:spPr>
        <p:txBody>
          <a:bodyPr wrap="square" rtlCol="0">
            <a:spAutoFit/>
          </a:bodyPr>
          <a:lstStyle/>
          <a:p>
            <a:r>
              <a:rPr lang="en-US" sz="2800" b="1" dirty="0">
                <a:solidFill>
                  <a:srgbClr val="FF0000"/>
                </a:solidFill>
              </a:rPr>
              <a:t>FLASHBACK</a:t>
            </a:r>
          </a:p>
        </p:txBody>
      </p:sp>
      <p:pic>
        <p:nvPicPr>
          <p:cNvPr id="5" name="Picture 4"/>
          <p:cNvPicPr>
            <a:picLocks noChangeAspect="1"/>
          </p:cNvPicPr>
          <p:nvPr/>
        </p:nvPicPr>
        <p:blipFill>
          <a:blip r:embed="rId4"/>
          <a:stretch>
            <a:fillRect/>
          </a:stretch>
        </p:blipFill>
        <p:spPr>
          <a:xfrm>
            <a:off x="4477302" y="192514"/>
            <a:ext cx="3439287" cy="3014066"/>
          </a:xfrm>
          <a:prstGeom prst="rect">
            <a:avLst/>
          </a:prstGeom>
        </p:spPr>
      </p:pic>
    </p:spTree>
    <p:extLst>
      <p:ext uri="{BB962C8B-B14F-4D97-AF65-F5344CB8AC3E}">
        <p14:creationId xmlns:p14="http://schemas.microsoft.com/office/powerpoint/2010/main" val="1690905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7646" y="2441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a:sym typeface="UC Berkeley OS Sign"/>
              </a:rPr>
              <a:t>Properties of Graphs</a:t>
            </a:r>
            <a:endParaRPr lang="en-US" sz="3400" dirty="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39</a:t>
            </a:fld>
            <a:endParaRPr lang="en-US" sz="1500" dirty="0">
              <a:solidFill>
                <a:srgbClr val="002955"/>
              </a:solidFill>
              <a:latin typeface="UC Berkeley OS Sign"/>
              <a:ea typeface="MS PGothic" pitchFamily="34" charset="-128"/>
              <a:sym typeface="UC Berkeley OS Sign"/>
            </a:endParaRPr>
          </a:p>
        </p:txBody>
      </p:sp>
      <p:sp>
        <p:nvSpPr>
          <p:cNvPr id="8" name="Rectangle 7"/>
          <p:cNvSpPr/>
          <p:nvPr/>
        </p:nvSpPr>
        <p:spPr>
          <a:xfrm>
            <a:off x="363620" y="1215415"/>
            <a:ext cx="8305800" cy="5364289"/>
          </a:xfrm>
          <a:prstGeom prst="rect">
            <a:avLst/>
          </a:prstGeom>
        </p:spPr>
        <p:txBody>
          <a:bodyPr wrap="square">
            <a:spAutoFit/>
          </a:bodyPr>
          <a:lstStyle/>
          <a:p>
            <a:pPr marL="342900" indent="-342900" eaLnBrk="0" fontAlgn="base" hangingPunct="0">
              <a:lnSpc>
                <a:spcPct val="93000"/>
              </a:lnSpc>
              <a:spcBef>
                <a:spcPts val="1800"/>
              </a:spcBef>
              <a:spcAft>
                <a:spcPct val="0"/>
              </a:spcAft>
              <a:buFont typeface="Arial" pitchFamily="34" charset="0"/>
              <a:buChar char="•"/>
            </a:pPr>
            <a:r>
              <a:rPr lang="en-US" sz="3200" dirty="0"/>
              <a:t>Reachability – is there a path between any two nodes in the graph?</a:t>
            </a:r>
          </a:p>
          <a:p>
            <a:pPr marL="342900" indent="-342900" eaLnBrk="0" fontAlgn="base" hangingPunct="0">
              <a:lnSpc>
                <a:spcPct val="93000"/>
              </a:lnSpc>
              <a:spcBef>
                <a:spcPts val="1800"/>
              </a:spcBef>
              <a:spcAft>
                <a:spcPct val="0"/>
              </a:spcAft>
              <a:buFont typeface="Arial" pitchFamily="34" charset="0"/>
              <a:buChar char="•"/>
            </a:pPr>
            <a:r>
              <a:rPr lang="en-US" sz="3200" dirty="0"/>
              <a:t>Shortest path – if there are multiple paths between two nodes, which is the shortest?</a:t>
            </a:r>
          </a:p>
          <a:p>
            <a:pPr marL="342900" indent="-342900" eaLnBrk="0" fontAlgn="base" hangingPunct="0">
              <a:lnSpc>
                <a:spcPct val="93000"/>
              </a:lnSpc>
              <a:spcBef>
                <a:spcPts val="1800"/>
              </a:spcBef>
              <a:spcAft>
                <a:spcPct val="0"/>
              </a:spcAft>
              <a:buFont typeface="Arial" pitchFamily="34" charset="0"/>
              <a:buChar char="•"/>
            </a:pPr>
            <a:r>
              <a:rPr lang="en-US" sz="3200" dirty="0"/>
              <a:t>Subgraph discovery  – are there sub-graphs that are completely contained in a larger graph?  </a:t>
            </a:r>
            <a:r>
              <a:rPr lang="en-US" sz="3200" i="1" dirty="0">
                <a:solidFill>
                  <a:srgbClr val="FF0000"/>
                </a:solidFill>
              </a:rPr>
              <a:t>(e.g., “invisible college”)</a:t>
            </a:r>
          </a:p>
          <a:p>
            <a:pPr marL="342900" indent="-342900" eaLnBrk="0" fontAlgn="base" hangingPunct="0">
              <a:lnSpc>
                <a:spcPct val="93000"/>
              </a:lnSpc>
              <a:spcBef>
                <a:spcPts val="1800"/>
              </a:spcBef>
              <a:spcAft>
                <a:spcPct val="0"/>
              </a:spcAft>
              <a:buFont typeface="Arial" pitchFamily="34" charset="0"/>
              <a:buChar char="•"/>
            </a:pPr>
            <a:r>
              <a:rPr lang="en-US" sz="3200" dirty="0"/>
              <a:t>Centrality – which nodes are the most connected or have the average shortest paths to the other nodes? </a:t>
            </a:r>
          </a:p>
        </p:txBody>
      </p:sp>
      <p:pic>
        <p:nvPicPr>
          <p:cNvPr id="2" name="Picture 1">
            <a:extLst>
              <a:ext uri="{FF2B5EF4-FFF2-40B4-BE49-F238E27FC236}">
                <a16:creationId xmlns:a16="http://schemas.microsoft.com/office/drawing/2014/main" id="{D21DB918-E9DC-45CC-B439-2D699F629F4B}"/>
              </a:ext>
            </a:extLst>
          </p:cNvPr>
          <p:cNvPicPr>
            <a:picLocks noChangeAspect="1"/>
          </p:cNvPicPr>
          <p:nvPr/>
        </p:nvPicPr>
        <p:blipFill>
          <a:blip r:embed="rId3"/>
          <a:stretch>
            <a:fillRect/>
          </a:stretch>
        </p:blipFill>
        <p:spPr>
          <a:xfrm>
            <a:off x="381000" y="190110"/>
            <a:ext cx="859611" cy="859611"/>
          </a:xfrm>
          <a:prstGeom prst="rect">
            <a:avLst/>
          </a:prstGeom>
        </p:spPr>
      </p:pic>
    </p:spTree>
    <p:extLst>
      <p:ext uri="{BB962C8B-B14F-4D97-AF65-F5344CB8AC3E}">
        <p14:creationId xmlns:p14="http://schemas.microsoft.com/office/powerpoint/2010/main" val="206201897"/>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400F3CA-16FF-4BB1-9992-BB643480FDF7}"/>
              </a:ext>
            </a:extLst>
          </p:cNvPr>
          <p:cNvSpPr/>
          <p:nvPr/>
        </p:nvSpPr>
        <p:spPr>
          <a:xfrm>
            <a:off x="0" y="38100"/>
            <a:ext cx="9144000" cy="6781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48185" y="106861"/>
            <a:ext cx="8229600" cy="1143000"/>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b="1" dirty="0">
                <a:solidFill>
                  <a:srgbClr val="FF0000"/>
                </a:solidFill>
                <a:sym typeface="UC Berkeley OS Sign"/>
              </a:rPr>
              <a:t>STOP AND THINK</a:t>
            </a:r>
          </a:p>
        </p:txBody>
      </p:sp>
      <p:sp>
        <p:nvSpPr>
          <p:cNvPr id="3" name="Content Placeholder 2"/>
          <p:cNvSpPr>
            <a:spLocks noGrp="1"/>
          </p:cNvSpPr>
          <p:nvPr>
            <p:ph idx="1"/>
          </p:nvPr>
        </p:nvSpPr>
        <p:spPr>
          <a:xfrm>
            <a:off x="277504" y="1096962"/>
            <a:ext cx="8790296" cy="5486400"/>
          </a:xfrm>
        </p:spPr>
        <p:txBody>
          <a:bodyPr>
            <a:noAutofit/>
          </a:bodyPr>
          <a:lstStyle/>
          <a:p>
            <a:r>
              <a:rPr lang="en-US" sz="2800" dirty="0"/>
              <a:t>An ORG CHART is a structural model of a business that highlights the “control structure” or “management structure” that is reflected in reporting relationships (the “chain of command”)</a:t>
            </a:r>
          </a:p>
          <a:p>
            <a:r>
              <a:rPr lang="en-US" sz="2800" dirty="0"/>
              <a:t>The size of the business, its industry sector, and its history/culture influence the hierarchy depth, the number of sub-units or people at each level (the “span of control”), and the direction and amount of communication that is allowed or encouraged  -- </a:t>
            </a:r>
            <a:r>
              <a:rPr lang="en-US" sz="2800" dirty="0">
                <a:solidFill>
                  <a:srgbClr val="FF0000"/>
                </a:solidFill>
              </a:rPr>
              <a:t>“the organizing principles and the interactions they support”</a:t>
            </a:r>
          </a:p>
          <a:p>
            <a:r>
              <a:rPr lang="en-US" b="1" i="1" dirty="0">
                <a:solidFill>
                  <a:srgbClr val="FF0000"/>
                </a:solidFill>
              </a:rPr>
              <a:t>What are the most common structural models for businesses?</a:t>
            </a:r>
          </a:p>
        </p:txBody>
      </p:sp>
      <p:pic>
        <p:nvPicPr>
          <p:cNvPr id="5" name="Picture 4">
            <a:extLst>
              <a:ext uri="{FF2B5EF4-FFF2-40B4-BE49-F238E27FC236}">
                <a16:creationId xmlns:a16="http://schemas.microsoft.com/office/drawing/2014/main" id="{F3E00C75-7517-45B3-B71D-A97CBFD5563A}"/>
              </a:ext>
            </a:extLst>
          </p:cNvPr>
          <p:cNvPicPr>
            <a:picLocks noChangeAspect="1"/>
          </p:cNvPicPr>
          <p:nvPr/>
        </p:nvPicPr>
        <p:blipFill>
          <a:blip r:embed="rId3"/>
          <a:stretch>
            <a:fillRect/>
          </a:stretch>
        </p:blipFill>
        <p:spPr>
          <a:xfrm>
            <a:off x="366215" y="172106"/>
            <a:ext cx="859611" cy="859611"/>
          </a:xfrm>
          <a:prstGeom prst="rect">
            <a:avLst/>
          </a:prstGeom>
        </p:spPr>
      </p:pic>
    </p:spTree>
    <p:extLst>
      <p:ext uri="{BB962C8B-B14F-4D97-AF65-F5344CB8AC3E}">
        <p14:creationId xmlns:p14="http://schemas.microsoft.com/office/powerpoint/2010/main" val="24351899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7200" y="30480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a:t>Reachability and Transitive Closure</a:t>
            </a:r>
            <a:endParaRPr lang="en-US" sz="3400" dirty="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40</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413444" y="1219200"/>
            <a:ext cx="8305800" cy="5165675"/>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a:t>The REACHABILITY property of a graph is "can you get there from here”</a:t>
            </a:r>
          </a:p>
          <a:p>
            <a:pPr marL="342900" indent="-342900" eaLnBrk="0" fontAlgn="base" hangingPunct="0">
              <a:lnSpc>
                <a:spcPct val="93000"/>
              </a:lnSpc>
              <a:spcBef>
                <a:spcPts val="1800"/>
              </a:spcBef>
              <a:spcAft>
                <a:spcPct val="0"/>
              </a:spcAft>
              <a:buFont typeface="Arial" pitchFamily="34" charset="0"/>
              <a:buChar char="•"/>
            </a:pPr>
            <a:r>
              <a:rPr lang="en-US" sz="2800" dirty="0"/>
              <a:t>We can determine whether a path exists between any two nodes in a graph by calculating the </a:t>
            </a:r>
            <a:r>
              <a:rPr lang="en-US" sz="2800" dirty="0">
                <a:solidFill>
                  <a:srgbClr val="FF0000"/>
                </a:solidFill>
              </a:rPr>
              <a:t>transitive closure </a:t>
            </a:r>
            <a:r>
              <a:rPr lang="en-US" sz="2800" dirty="0"/>
              <a:t>of the graph</a:t>
            </a:r>
          </a:p>
          <a:p>
            <a:pPr marL="800100" lvl="1" indent="-342900" eaLnBrk="0" fontAlgn="base" hangingPunct="0">
              <a:lnSpc>
                <a:spcPct val="93000"/>
              </a:lnSpc>
              <a:spcBef>
                <a:spcPts val="1800"/>
              </a:spcBef>
              <a:spcAft>
                <a:spcPct val="0"/>
              </a:spcAft>
              <a:buFont typeface="Arial" pitchFamily="34" charset="0"/>
              <a:buChar char="•"/>
            </a:pPr>
            <a:r>
              <a:rPr lang="en-US" sz="2800" dirty="0"/>
              <a:t>This is done by taking its adjacency matrix and raising it to the </a:t>
            </a:r>
            <a:r>
              <a:rPr lang="en-US" sz="2800" i="1" dirty="0"/>
              <a:t>n</a:t>
            </a:r>
            <a:r>
              <a:rPr lang="en-US" sz="2800" dirty="0"/>
              <a:t>th power, where </a:t>
            </a:r>
            <a:r>
              <a:rPr lang="en-US" sz="2800" i="1" dirty="0"/>
              <a:t>n</a:t>
            </a:r>
            <a:r>
              <a:rPr lang="en-US" sz="2800" dirty="0"/>
              <a:t> is the number of vertices in the graph</a:t>
            </a:r>
          </a:p>
          <a:p>
            <a:pPr marL="800100" lvl="1" indent="-342900" eaLnBrk="0" fontAlgn="base" hangingPunct="0">
              <a:lnSpc>
                <a:spcPct val="93000"/>
              </a:lnSpc>
              <a:spcBef>
                <a:spcPts val="1800"/>
              </a:spcBef>
              <a:spcAft>
                <a:spcPct val="0"/>
              </a:spcAft>
              <a:buFont typeface="Arial" pitchFamily="34" charset="0"/>
              <a:buChar char="•"/>
            </a:pPr>
            <a:r>
              <a:rPr lang="en-US" sz="2800" dirty="0"/>
              <a:t>When we raise the graph to the </a:t>
            </a:r>
            <a:r>
              <a:rPr lang="en-US" sz="2800" i="1" dirty="0"/>
              <a:t>k</a:t>
            </a:r>
            <a:r>
              <a:rPr lang="en-US" sz="2800" dirty="0"/>
              <a:t>th power, we add exactly the edges which represent paths of length </a:t>
            </a:r>
            <a:r>
              <a:rPr lang="en-US" sz="2800" i="1" dirty="0"/>
              <a:t>k</a:t>
            </a:r>
            <a:r>
              <a:rPr lang="en-US" sz="2800" dirty="0"/>
              <a:t> in the original graph. </a:t>
            </a:r>
          </a:p>
        </p:txBody>
      </p:sp>
    </p:spTree>
    <p:extLst>
      <p:ext uri="{BB962C8B-B14F-4D97-AF65-F5344CB8AC3E}">
        <p14:creationId xmlns:p14="http://schemas.microsoft.com/office/powerpoint/2010/main" val="3941681764"/>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380107" y="15240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a:t>Degrees of Separation</a:t>
            </a:r>
            <a:br>
              <a:rPr lang="en-US" sz="3600" b="1" dirty="0"/>
            </a:br>
            <a:r>
              <a:rPr lang="en-US" sz="3600" b="1" dirty="0"/>
              <a:t>(“edge counting”)</a:t>
            </a:r>
            <a:endParaRPr lang="en-US" sz="3400" dirty="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41</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284633" y="1428899"/>
            <a:ext cx="8228707" cy="5165675"/>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a:t>If you have 44 Facebook friends, and each of those people has 44 friends who are not also your friends…</a:t>
            </a:r>
          </a:p>
          <a:p>
            <a:pPr marL="342900" indent="-342900" eaLnBrk="0" fontAlgn="base" hangingPunct="0">
              <a:lnSpc>
                <a:spcPct val="93000"/>
              </a:lnSpc>
              <a:spcBef>
                <a:spcPts val="1800"/>
              </a:spcBef>
              <a:spcAft>
                <a:spcPct val="0"/>
              </a:spcAft>
              <a:buFont typeface="Arial" pitchFamily="34" charset="0"/>
              <a:buChar char="•"/>
            </a:pPr>
            <a:r>
              <a:rPr lang="en-US" sz="2800" dirty="0"/>
              <a:t>And each of them has 44 friends, and each of those has 44 new friends…</a:t>
            </a:r>
          </a:p>
          <a:p>
            <a:pPr marL="342900" indent="-342900" eaLnBrk="0" fontAlgn="base" hangingPunct="0">
              <a:lnSpc>
                <a:spcPct val="93000"/>
              </a:lnSpc>
              <a:spcBef>
                <a:spcPts val="1800"/>
              </a:spcBef>
              <a:spcAft>
                <a:spcPct val="0"/>
              </a:spcAft>
              <a:buFont typeface="Arial" pitchFamily="34" charset="0"/>
              <a:buChar char="•"/>
            </a:pPr>
            <a:r>
              <a:rPr lang="en-US" sz="2800" dirty="0"/>
              <a:t>In a chain of just 6 steps, you would be connected to 44 ^ 6 people…. Which is 7,256,313,856 (more than everyone in the world, and they’re not all on Facebook)</a:t>
            </a:r>
          </a:p>
          <a:p>
            <a:pPr marL="342900" indent="-342900" eaLnBrk="0" fontAlgn="base" hangingPunct="0">
              <a:lnSpc>
                <a:spcPct val="93000"/>
              </a:lnSpc>
              <a:spcBef>
                <a:spcPts val="1800"/>
              </a:spcBef>
              <a:spcAft>
                <a:spcPct val="0"/>
              </a:spcAft>
              <a:buFont typeface="Arial" pitchFamily="34" charset="0"/>
              <a:buChar char="•"/>
            </a:pPr>
            <a:r>
              <a:rPr lang="en-US" sz="2800" dirty="0"/>
              <a:t>A 2011 Facebook analysis computed the average “degree of separation” of any two individuals in the “Facebook world” to be 4.74</a:t>
            </a:r>
          </a:p>
        </p:txBody>
      </p:sp>
    </p:spTree>
    <p:extLst>
      <p:ext uri="{BB962C8B-B14F-4D97-AF65-F5344CB8AC3E}">
        <p14:creationId xmlns:p14="http://schemas.microsoft.com/office/powerpoint/2010/main" val="2342633645"/>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6A1E71B-62A3-41ED-A17C-B7F88C3584FA}"/>
              </a:ext>
            </a:extLst>
          </p:cNvPr>
          <p:cNvSpPr/>
          <p:nvPr/>
        </p:nvSpPr>
        <p:spPr>
          <a:xfrm>
            <a:off x="76200" y="1439391"/>
            <a:ext cx="8980736" cy="109500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98" name="Rectangle 1"/>
          <p:cNvSpPr>
            <a:spLocks noGrp="1" noChangeArrowheads="1"/>
          </p:cNvSpPr>
          <p:nvPr>
            <p:ph type="title"/>
          </p:nvPr>
        </p:nvSpPr>
        <p:spPr>
          <a:xfrm>
            <a:off x="380107" y="15240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a:t>How Important Are</a:t>
            </a:r>
            <a:br>
              <a:rPr lang="en-US" sz="3600" b="1" dirty="0"/>
            </a:br>
            <a:r>
              <a:rPr lang="en-US" sz="3600" b="1" dirty="0"/>
              <a:t> “Degrees of Separation?”</a:t>
            </a:r>
            <a:endParaRPr lang="en-US" sz="3400" dirty="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42</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380107" y="1600200"/>
            <a:ext cx="8411551" cy="4764924"/>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a:t>How often do you interact with / communicate with someone more than 2 steps away?</a:t>
            </a:r>
          </a:p>
          <a:p>
            <a:pPr marL="342900" indent="-342900" eaLnBrk="0" fontAlgn="base" hangingPunct="0">
              <a:lnSpc>
                <a:spcPct val="93000"/>
              </a:lnSpc>
              <a:spcBef>
                <a:spcPts val="1800"/>
              </a:spcBef>
              <a:spcAft>
                <a:spcPct val="0"/>
              </a:spcAft>
              <a:buFont typeface="Arial" pitchFamily="34" charset="0"/>
              <a:buChar char="•"/>
            </a:pPr>
            <a:r>
              <a:rPr lang="en-US" sz="2800" dirty="0"/>
              <a:t>2</a:t>
            </a:r>
            <a:r>
              <a:rPr lang="en-US" sz="2800" baseline="30000" dirty="0"/>
              <a:t>nd</a:t>
            </a:r>
            <a:r>
              <a:rPr lang="en-US" sz="2800" dirty="0"/>
              <a:t> degree connections are thought to be the most important ones in many respects because they are more likely to have new information, innovations, contacts, jobs… because you already know that stuff about your 1st-degree network</a:t>
            </a:r>
          </a:p>
          <a:p>
            <a:pPr marL="342900" indent="-342900" eaLnBrk="0" fontAlgn="base" hangingPunct="0">
              <a:lnSpc>
                <a:spcPct val="93000"/>
              </a:lnSpc>
              <a:spcBef>
                <a:spcPts val="1800"/>
              </a:spcBef>
              <a:spcAft>
                <a:spcPct val="0"/>
              </a:spcAft>
              <a:buFont typeface="Arial" pitchFamily="34" charset="0"/>
              <a:buChar char="•"/>
            </a:pPr>
            <a:endParaRPr lang="en-US" sz="2800" dirty="0"/>
          </a:p>
          <a:p>
            <a:pPr marL="342900" indent="-342900" eaLnBrk="0" fontAlgn="base" hangingPunct="0">
              <a:lnSpc>
                <a:spcPct val="93000"/>
              </a:lnSpc>
              <a:spcBef>
                <a:spcPts val="1800"/>
              </a:spcBef>
              <a:spcAft>
                <a:spcPct val="0"/>
              </a:spcAft>
              <a:buFont typeface="Arial" pitchFamily="34" charset="0"/>
              <a:buChar char="•"/>
            </a:pPr>
            <a:r>
              <a:rPr lang="en-US" sz="2800" b="1" dirty="0">
                <a:solidFill>
                  <a:srgbClr val="FF0000"/>
                </a:solidFill>
              </a:rPr>
              <a:t>Granovetter, M. S. (1973). The strength of weak ties. </a:t>
            </a:r>
            <a:r>
              <a:rPr lang="en-US" sz="2800" b="1" i="1" dirty="0">
                <a:solidFill>
                  <a:srgbClr val="FF0000"/>
                </a:solidFill>
              </a:rPr>
              <a:t>American journal of sociology</a:t>
            </a:r>
            <a:r>
              <a:rPr lang="en-US" sz="2800" b="1" dirty="0">
                <a:solidFill>
                  <a:srgbClr val="FF0000"/>
                </a:solidFill>
              </a:rPr>
              <a:t>, </a:t>
            </a:r>
            <a:r>
              <a:rPr lang="en-US" sz="2800" b="1" i="1" dirty="0">
                <a:solidFill>
                  <a:srgbClr val="FF0000"/>
                </a:solidFill>
              </a:rPr>
              <a:t>78</a:t>
            </a:r>
            <a:r>
              <a:rPr lang="en-US" sz="2800" b="1" dirty="0">
                <a:solidFill>
                  <a:srgbClr val="FF0000"/>
                </a:solidFill>
              </a:rPr>
              <a:t>(6), 1360-1380.</a:t>
            </a:r>
          </a:p>
        </p:txBody>
      </p:sp>
    </p:spTree>
    <p:extLst>
      <p:ext uri="{BB962C8B-B14F-4D97-AF65-F5344CB8AC3E}">
        <p14:creationId xmlns:p14="http://schemas.microsoft.com/office/powerpoint/2010/main" val="3248797173"/>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40586" y="30480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a:t>Shortest Path</a:t>
            </a:r>
            <a:br>
              <a:rPr lang="en-US" sz="3600" b="1" dirty="0"/>
            </a:br>
            <a:r>
              <a:rPr lang="en-US" sz="3600" b="1" dirty="0"/>
              <a:t>(weighted edges)</a:t>
            </a:r>
            <a:endParaRPr lang="en-US" sz="3400" dirty="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43</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476028" y="1190997"/>
            <a:ext cx="8305800" cy="5309945"/>
          </a:xfrm>
          <a:prstGeom prst="rect">
            <a:avLst/>
          </a:prstGeom>
          <a:noFill/>
          <a:ln w="9525">
            <a:noFill/>
            <a:miter lim="800000"/>
            <a:headEnd/>
            <a:tailEnd/>
          </a:ln>
        </p:spPr>
        <p:txBody>
          <a:bodyPr wrap="square" lIns="64291" tIns="32146" rIns="64291" bIns="32146">
            <a:spAutoFit/>
          </a:bodyPr>
          <a:lstStyle/>
          <a:p>
            <a:endParaRPr lang="en-US" sz="2800" b="1" dirty="0"/>
          </a:p>
          <a:p>
            <a:pPr marL="342900" indent="-342900" eaLnBrk="0" fontAlgn="base" hangingPunct="0">
              <a:lnSpc>
                <a:spcPct val="93000"/>
              </a:lnSpc>
              <a:spcBef>
                <a:spcPts val="1800"/>
              </a:spcBef>
              <a:spcAft>
                <a:spcPct val="0"/>
              </a:spcAft>
              <a:buFont typeface="Arial" pitchFamily="34" charset="0"/>
              <a:buChar char="•"/>
            </a:pPr>
            <a:r>
              <a:rPr lang="en-US" sz="2800" dirty="0"/>
              <a:t>I</a:t>
            </a:r>
            <a:r>
              <a:rPr lang="en-US" sz="3600" dirty="0"/>
              <a:t>f edges are weighted (different costs in distance, time, etc.) the shortest path between two nodes in the graph might not be the one with the fewest edges</a:t>
            </a:r>
          </a:p>
          <a:p>
            <a:pPr marL="342900" indent="-342900" eaLnBrk="0" fontAlgn="base" hangingPunct="0">
              <a:lnSpc>
                <a:spcPct val="93000"/>
              </a:lnSpc>
              <a:spcBef>
                <a:spcPts val="1800"/>
              </a:spcBef>
              <a:spcAft>
                <a:spcPct val="0"/>
              </a:spcAft>
              <a:buFont typeface="Arial" pitchFamily="34" charset="0"/>
              <a:buChar char="•"/>
            </a:pPr>
            <a:r>
              <a:rPr lang="en-US" sz="3600" dirty="0"/>
              <a:t>The shortest path problem is ubiquitous, and its solution has obvious value – travel, transportation, grocery shopping…</a:t>
            </a:r>
          </a:p>
          <a:p>
            <a:pPr marL="800100" lvl="1" indent="-342900" eaLnBrk="0" fontAlgn="base" hangingPunct="0">
              <a:lnSpc>
                <a:spcPct val="93000"/>
              </a:lnSpc>
              <a:spcBef>
                <a:spcPts val="1800"/>
              </a:spcBef>
              <a:spcAft>
                <a:spcPct val="0"/>
              </a:spcAft>
              <a:buFont typeface="Arial" pitchFamily="34" charset="0"/>
              <a:buChar char="•"/>
            </a:pPr>
            <a:r>
              <a:rPr lang="en-US" sz="3600" dirty="0"/>
              <a:t> but also in financial arbitrage…</a:t>
            </a:r>
          </a:p>
        </p:txBody>
      </p:sp>
    </p:spTree>
    <p:extLst>
      <p:ext uri="{BB962C8B-B14F-4D97-AF65-F5344CB8AC3E}">
        <p14:creationId xmlns:p14="http://schemas.microsoft.com/office/powerpoint/2010/main" val="155625438"/>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8291B0-B238-4ED5-8B2B-2548D9DDCC6C}"/>
              </a:ext>
            </a:extLst>
          </p:cNvPr>
          <p:cNvSpPr/>
          <p:nvPr/>
        </p:nvSpPr>
        <p:spPr>
          <a:xfrm>
            <a:off x="76200" y="5820410"/>
            <a:ext cx="9067800" cy="101020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http://upload.wikimedia.org/wikipedia/commons/thumb/d/d2/Minimum_spanning_tree.svg/450px-Minimum_spanning_tree.svg.png"/>
          <p:cNvPicPr>
            <a:picLocks noChangeAspect="1" noChangeArrowheads="1"/>
          </p:cNvPicPr>
          <p:nvPr/>
        </p:nvPicPr>
        <p:blipFill>
          <a:blip r:embed="rId3" cstate="print"/>
          <a:srcRect/>
          <a:stretch>
            <a:fillRect/>
          </a:stretch>
        </p:blipFill>
        <p:spPr bwMode="auto">
          <a:xfrm>
            <a:off x="457200" y="914400"/>
            <a:ext cx="6081830" cy="4906010"/>
          </a:xfrm>
          <a:prstGeom prst="rect">
            <a:avLst/>
          </a:prstGeom>
          <a:noFill/>
        </p:spPr>
      </p:pic>
      <p:sp>
        <p:nvSpPr>
          <p:cNvPr id="29698" name="Rectangle 1"/>
          <p:cNvSpPr>
            <a:spLocks noGrp="1" noChangeArrowheads="1"/>
          </p:cNvSpPr>
          <p:nvPr>
            <p:ph type="title"/>
          </p:nvPr>
        </p:nvSpPr>
        <p:spPr>
          <a:xfrm>
            <a:off x="1219200" y="0"/>
            <a:ext cx="6400800"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a:t>Minimum Spanning Tree</a:t>
            </a:r>
            <a:endParaRPr lang="en-US" sz="3400" dirty="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44</a:t>
            </a:fld>
            <a:endParaRPr lang="en-US" sz="1500" dirty="0">
              <a:solidFill>
                <a:srgbClr val="002955"/>
              </a:solidFill>
              <a:latin typeface="UC Berkeley OS Sign"/>
              <a:ea typeface="MS PGothic" pitchFamily="34" charset="-128"/>
              <a:sym typeface="UC Berkeley OS Sign"/>
            </a:endParaRPr>
          </a:p>
        </p:txBody>
      </p:sp>
      <p:sp>
        <p:nvSpPr>
          <p:cNvPr id="8" name="Rectangle 7"/>
          <p:cNvSpPr/>
          <p:nvPr/>
        </p:nvSpPr>
        <p:spPr>
          <a:xfrm>
            <a:off x="5029200" y="2590800"/>
            <a:ext cx="3581400" cy="2840008"/>
          </a:xfrm>
          <a:prstGeom prst="rect">
            <a:avLst/>
          </a:prstGeom>
        </p:spPr>
        <p:txBody>
          <a:bodyPr wrap="square">
            <a:spAutoFit/>
          </a:bodyPr>
          <a:lstStyle/>
          <a:p>
            <a:pPr marL="800100" lvl="1" indent="-342900" eaLnBrk="0" fontAlgn="base" hangingPunct="0">
              <a:lnSpc>
                <a:spcPct val="93000"/>
              </a:lnSpc>
              <a:spcBef>
                <a:spcPts val="1800"/>
              </a:spcBef>
              <a:spcAft>
                <a:spcPct val="0"/>
              </a:spcAft>
              <a:buFont typeface="Arial" pitchFamily="34" charset="0"/>
              <a:buChar char="•"/>
            </a:pPr>
            <a:r>
              <a:rPr lang="en-US" sz="3200" dirty="0"/>
              <a:t>A spanning tree of a graph is a subgraph that is a tree that connects all the vertices</a:t>
            </a:r>
          </a:p>
        </p:txBody>
      </p:sp>
      <p:sp>
        <p:nvSpPr>
          <p:cNvPr id="2" name="TextBox 1"/>
          <p:cNvSpPr txBox="1"/>
          <p:nvPr/>
        </p:nvSpPr>
        <p:spPr>
          <a:xfrm>
            <a:off x="685800" y="5833548"/>
            <a:ext cx="7467600" cy="954107"/>
          </a:xfrm>
          <a:prstGeom prst="rect">
            <a:avLst/>
          </a:prstGeom>
          <a:noFill/>
        </p:spPr>
        <p:txBody>
          <a:bodyPr wrap="square" rtlCol="0">
            <a:spAutoFit/>
          </a:bodyPr>
          <a:lstStyle/>
          <a:p>
            <a:r>
              <a:rPr lang="en-US" sz="2800" dirty="0">
                <a:solidFill>
                  <a:srgbClr val="FF0000"/>
                </a:solidFill>
              </a:rPr>
              <a:t>Why would we want to find the spanning tree with the shortest path?</a:t>
            </a:r>
          </a:p>
        </p:txBody>
      </p:sp>
    </p:spTree>
    <p:extLst>
      <p:ext uri="{BB962C8B-B14F-4D97-AF65-F5344CB8AC3E}">
        <p14:creationId xmlns:p14="http://schemas.microsoft.com/office/powerpoint/2010/main" val="1365512645"/>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49317" y="45720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a:t>Centrality Measures</a:t>
            </a:r>
            <a:endParaRPr lang="en-US" sz="4000" dirty="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45</a:t>
            </a:fld>
            <a:endParaRPr lang="en-US" sz="1500" dirty="0">
              <a:solidFill>
                <a:srgbClr val="002955"/>
              </a:solidFill>
              <a:latin typeface="UC Berkeley OS Sign"/>
              <a:ea typeface="MS PGothic" pitchFamily="34" charset="-128"/>
              <a:sym typeface="UC Berkeley OS Sign"/>
            </a:endParaRPr>
          </a:p>
        </p:txBody>
      </p:sp>
      <p:sp>
        <p:nvSpPr>
          <p:cNvPr id="8" name="Rectangle 7"/>
          <p:cNvSpPr/>
          <p:nvPr/>
        </p:nvSpPr>
        <p:spPr>
          <a:xfrm>
            <a:off x="944170" y="2057400"/>
            <a:ext cx="7239000" cy="3645229"/>
          </a:xfrm>
          <a:prstGeom prst="rect">
            <a:avLst/>
          </a:prstGeom>
        </p:spPr>
        <p:txBody>
          <a:bodyPr wrap="square">
            <a:spAutoFit/>
          </a:bodyPr>
          <a:lstStyle/>
          <a:p>
            <a:pPr marL="342900" indent="-342900" eaLnBrk="0" fontAlgn="base" hangingPunct="0">
              <a:lnSpc>
                <a:spcPct val="93000"/>
              </a:lnSpc>
              <a:spcBef>
                <a:spcPts val="1800"/>
              </a:spcBef>
              <a:spcAft>
                <a:spcPct val="0"/>
              </a:spcAft>
              <a:buFont typeface="Arial" pitchFamily="34" charset="0"/>
              <a:buChar char="•"/>
            </a:pPr>
            <a:r>
              <a:rPr lang="en-US" sz="3600" dirty="0"/>
              <a:t>Degree Centrality – number of direct connections</a:t>
            </a:r>
          </a:p>
          <a:p>
            <a:pPr marL="342900" indent="-342900" eaLnBrk="0" fontAlgn="base" hangingPunct="0">
              <a:lnSpc>
                <a:spcPct val="93000"/>
              </a:lnSpc>
              <a:spcBef>
                <a:spcPts val="1800"/>
              </a:spcBef>
              <a:spcAft>
                <a:spcPct val="0"/>
              </a:spcAft>
              <a:buFont typeface="Arial" pitchFamily="34" charset="0"/>
              <a:buChar char="•"/>
            </a:pPr>
            <a:r>
              <a:rPr lang="en-US" sz="3600" dirty="0"/>
              <a:t>Closeness – low average path length</a:t>
            </a:r>
          </a:p>
          <a:p>
            <a:pPr marL="342900" indent="-342900" eaLnBrk="0" fontAlgn="base" hangingPunct="0">
              <a:lnSpc>
                <a:spcPct val="93000"/>
              </a:lnSpc>
              <a:spcBef>
                <a:spcPts val="1800"/>
              </a:spcBef>
              <a:spcAft>
                <a:spcPct val="0"/>
              </a:spcAft>
              <a:buFont typeface="Arial" pitchFamily="34" charset="0"/>
              <a:buChar char="•"/>
            </a:pPr>
            <a:r>
              <a:rPr lang="en-US" sz="3600" dirty="0"/>
              <a:t>Betweenness – a location in the network that interconnects different clusters</a:t>
            </a:r>
          </a:p>
        </p:txBody>
      </p:sp>
      <p:pic>
        <p:nvPicPr>
          <p:cNvPr id="2" name="Picture 1">
            <a:extLst>
              <a:ext uri="{FF2B5EF4-FFF2-40B4-BE49-F238E27FC236}">
                <a16:creationId xmlns:a16="http://schemas.microsoft.com/office/drawing/2014/main" id="{DA975D7D-6263-47C4-9A10-5053131F689A}"/>
              </a:ext>
            </a:extLst>
          </p:cNvPr>
          <p:cNvPicPr>
            <a:picLocks noChangeAspect="1"/>
          </p:cNvPicPr>
          <p:nvPr/>
        </p:nvPicPr>
        <p:blipFill>
          <a:blip r:embed="rId3"/>
          <a:stretch>
            <a:fillRect/>
          </a:stretch>
        </p:blipFill>
        <p:spPr>
          <a:xfrm>
            <a:off x="456788" y="295760"/>
            <a:ext cx="859611" cy="859611"/>
          </a:xfrm>
          <a:prstGeom prst="rect">
            <a:avLst/>
          </a:prstGeom>
        </p:spPr>
      </p:pic>
    </p:spTree>
    <p:extLst>
      <p:ext uri="{BB962C8B-B14F-4D97-AF65-F5344CB8AC3E}">
        <p14:creationId xmlns:p14="http://schemas.microsoft.com/office/powerpoint/2010/main" val="1236851546"/>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Are 3 and 1 connected?</a:t>
            </a:r>
          </a:p>
        </p:txBody>
      </p:sp>
      <p:pic>
        <p:nvPicPr>
          <p:cNvPr id="4" name="Content Placeholder 3"/>
          <p:cNvPicPr>
            <a:picLocks noGrp="1" noChangeAspect="1"/>
          </p:cNvPicPr>
          <p:nvPr>
            <p:ph idx="1"/>
          </p:nvPr>
        </p:nvPicPr>
        <p:blipFill>
          <a:blip r:embed="rId3"/>
          <a:stretch>
            <a:fillRect/>
          </a:stretch>
        </p:blipFill>
        <p:spPr>
          <a:xfrm>
            <a:off x="4400550" y="2195729"/>
            <a:ext cx="4286250" cy="3609975"/>
          </a:xfrm>
          <a:prstGeom prst="rect">
            <a:avLst/>
          </a:prstGeom>
        </p:spPr>
      </p:pic>
      <p:pic>
        <p:nvPicPr>
          <p:cNvPr id="5" name="Picture 4"/>
          <p:cNvPicPr>
            <a:picLocks noChangeAspect="1"/>
          </p:cNvPicPr>
          <p:nvPr/>
        </p:nvPicPr>
        <p:blipFill>
          <a:blip r:embed="rId4"/>
          <a:stretch>
            <a:fillRect/>
          </a:stretch>
        </p:blipFill>
        <p:spPr>
          <a:xfrm>
            <a:off x="5105400" y="1256116"/>
            <a:ext cx="2324100" cy="1076325"/>
          </a:xfrm>
          <a:prstGeom prst="rect">
            <a:avLst/>
          </a:prstGeom>
        </p:spPr>
      </p:pic>
      <p:sp>
        <p:nvSpPr>
          <p:cNvPr id="3" name="Rectangle 2"/>
          <p:cNvSpPr/>
          <p:nvPr/>
        </p:nvSpPr>
        <p:spPr>
          <a:xfrm>
            <a:off x="30264" y="1492337"/>
            <a:ext cx="4138447" cy="5016758"/>
          </a:xfrm>
          <a:prstGeom prst="rect">
            <a:avLst/>
          </a:prstGeom>
        </p:spPr>
        <p:txBody>
          <a:bodyPr wrap="square">
            <a:spAutoFit/>
          </a:bodyPr>
          <a:lstStyle/>
          <a:p>
            <a:pPr marL="285750" indent="-285750">
              <a:buFont typeface="Arial" panose="020B0604020202020204" pitchFamily="34" charset="0"/>
              <a:buChar char="•"/>
            </a:pPr>
            <a:r>
              <a:rPr lang="en-US" sz="3200" dirty="0"/>
              <a:t>In-degree is the number of incoming connections</a:t>
            </a:r>
          </a:p>
          <a:p>
            <a:pPr marL="285750" indent="-285750">
              <a:buFont typeface="Arial" panose="020B0604020202020204" pitchFamily="34" charset="0"/>
              <a:buChar char="•"/>
            </a:pPr>
            <a:r>
              <a:rPr lang="en-US" sz="3200" dirty="0"/>
              <a:t>Out-degree is the number of outgoing connections</a:t>
            </a:r>
          </a:p>
          <a:p>
            <a:pPr marL="285750" indent="-285750">
              <a:buFont typeface="Arial" panose="020B0604020202020204" pitchFamily="34" charset="0"/>
              <a:buChar char="•"/>
            </a:pPr>
            <a:r>
              <a:rPr lang="en-US" sz="3200" dirty="0"/>
              <a:t>In an undirected graph like this these numbers are the same!</a:t>
            </a:r>
          </a:p>
        </p:txBody>
      </p:sp>
    </p:spTree>
    <p:extLst>
      <p:ext uri="{BB962C8B-B14F-4D97-AF65-F5344CB8AC3E}">
        <p14:creationId xmlns:p14="http://schemas.microsoft.com/office/powerpoint/2010/main" val="291079304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Computing “Degree Centrality”</a:t>
            </a:r>
          </a:p>
        </p:txBody>
      </p:sp>
      <p:pic>
        <p:nvPicPr>
          <p:cNvPr id="4" name="Content Placeholder 3"/>
          <p:cNvPicPr>
            <a:picLocks noGrp="1" noChangeAspect="1"/>
          </p:cNvPicPr>
          <p:nvPr>
            <p:ph idx="1"/>
          </p:nvPr>
        </p:nvPicPr>
        <p:blipFill>
          <a:blip r:embed="rId3"/>
          <a:stretch>
            <a:fillRect/>
          </a:stretch>
        </p:blipFill>
        <p:spPr>
          <a:xfrm>
            <a:off x="4579088" y="2062162"/>
            <a:ext cx="4257675" cy="3552825"/>
          </a:xfrm>
          <a:prstGeom prst="rect">
            <a:avLst/>
          </a:prstGeom>
        </p:spPr>
      </p:pic>
      <p:pic>
        <p:nvPicPr>
          <p:cNvPr id="5" name="Picture 4"/>
          <p:cNvPicPr>
            <a:picLocks noChangeAspect="1"/>
          </p:cNvPicPr>
          <p:nvPr/>
        </p:nvPicPr>
        <p:blipFill>
          <a:blip r:embed="rId4"/>
          <a:stretch>
            <a:fillRect/>
          </a:stretch>
        </p:blipFill>
        <p:spPr>
          <a:xfrm>
            <a:off x="487326" y="2062162"/>
            <a:ext cx="4379355" cy="3867150"/>
          </a:xfrm>
          <a:prstGeom prst="rect">
            <a:avLst/>
          </a:prstGeom>
        </p:spPr>
      </p:pic>
    </p:spTree>
    <p:extLst>
      <p:ext uri="{BB962C8B-B14F-4D97-AF65-F5344CB8AC3E}">
        <p14:creationId xmlns:p14="http://schemas.microsoft.com/office/powerpoint/2010/main" val="195076149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762000" y="1143000"/>
            <a:ext cx="7552340" cy="4657277"/>
          </a:xfrm>
          <a:prstGeom prst="rect">
            <a:avLst/>
          </a:prstGeom>
        </p:spPr>
      </p:pic>
      <p:pic>
        <p:nvPicPr>
          <p:cNvPr id="5" name="Picture 4"/>
          <p:cNvPicPr>
            <a:picLocks noChangeAspect="1"/>
          </p:cNvPicPr>
          <p:nvPr/>
        </p:nvPicPr>
        <p:blipFill>
          <a:blip r:embed="rId4"/>
          <a:stretch>
            <a:fillRect/>
          </a:stretch>
        </p:blipFill>
        <p:spPr>
          <a:xfrm>
            <a:off x="4038600" y="5181600"/>
            <a:ext cx="5105400" cy="1485407"/>
          </a:xfrm>
          <a:prstGeom prst="rect">
            <a:avLst/>
          </a:prstGeom>
        </p:spPr>
      </p:pic>
      <p:sp>
        <p:nvSpPr>
          <p:cNvPr id="3" name="TextBox 2"/>
          <p:cNvSpPr txBox="1"/>
          <p:nvPr/>
        </p:nvSpPr>
        <p:spPr>
          <a:xfrm>
            <a:off x="762000" y="276270"/>
            <a:ext cx="8077200" cy="707886"/>
          </a:xfrm>
          <a:prstGeom prst="rect">
            <a:avLst/>
          </a:prstGeom>
          <a:noFill/>
        </p:spPr>
        <p:txBody>
          <a:bodyPr wrap="square" rtlCol="0">
            <a:spAutoFit/>
          </a:bodyPr>
          <a:lstStyle/>
          <a:p>
            <a:r>
              <a:rPr lang="en-US" sz="4000" b="1" dirty="0"/>
              <a:t>“Degree Centrality” for Each Node  </a:t>
            </a:r>
          </a:p>
        </p:txBody>
      </p:sp>
    </p:spTree>
    <p:extLst>
      <p:ext uri="{BB962C8B-B14F-4D97-AF65-F5344CB8AC3E}">
        <p14:creationId xmlns:p14="http://schemas.microsoft.com/office/powerpoint/2010/main" val="197909383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28600" y="281535"/>
            <a:ext cx="8762999" cy="6560699"/>
          </a:xfrm>
          <a:prstGeom prst="rect">
            <a:avLst/>
          </a:prstGeom>
        </p:spPr>
      </p:pic>
    </p:spTree>
    <p:extLst>
      <p:ext uri="{BB962C8B-B14F-4D97-AF65-F5344CB8AC3E}">
        <p14:creationId xmlns:p14="http://schemas.microsoft.com/office/powerpoint/2010/main" val="30254838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FB951-0133-4603-8247-BEB39C80633A}"/>
              </a:ext>
            </a:extLst>
          </p:cNvPr>
          <p:cNvSpPr>
            <a:spLocks noGrp="1"/>
          </p:cNvSpPr>
          <p:nvPr>
            <p:ph type="title"/>
          </p:nvPr>
        </p:nvSpPr>
        <p:spPr/>
        <p:txBody>
          <a:bodyPr>
            <a:normAutofit fontScale="90000"/>
          </a:bodyPr>
          <a:lstStyle/>
          <a:p>
            <a:r>
              <a:rPr lang="en-US" b="1" dirty="0"/>
              <a:t>Business Structures (1):</a:t>
            </a:r>
            <a:br>
              <a:rPr lang="en-US" b="1" dirty="0"/>
            </a:br>
            <a:r>
              <a:rPr lang="en-US" b="1" dirty="0"/>
              <a:t> Functional Hierarchy</a:t>
            </a:r>
          </a:p>
        </p:txBody>
      </p:sp>
      <p:pic>
        <p:nvPicPr>
          <p:cNvPr id="4" name="Picture 3">
            <a:extLst>
              <a:ext uri="{FF2B5EF4-FFF2-40B4-BE49-F238E27FC236}">
                <a16:creationId xmlns:a16="http://schemas.microsoft.com/office/drawing/2014/main" id="{CE9AB894-EEFA-465D-88F4-04EC17085593}"/>
              </a:ext>
            </a:extLst>
          </p:cNvPr>
          <p:cNvPicPr>
            <a:picLocks noChangeAspect="1"/>
          </p:cNvPicPr>
          <p:nvPr/>
        </p:nvPicPr>
        <p:blipFill>
          <a:blip r:embed="rId3"/>
          <a:stretch>
            <a:fillRect/>
          </a:stretch>
        </p:blipFill>
        <p:spPr>
          <a:xfrm>
            <a:off x="914400" y="1676400"/>
            <a:ext cx="6564573" cy="2819400"/>
          </a:xfrm>
          <a:prstGeom prst="rect">
            <a:avLst/>
          </a:prstGeom>
        </p:spPr>
      </p:pic>
      <p:sp>
        <p:nvSpPr>
          <p:cNvPr id="6" name="TextBox 5">
            <a:extLst>
              <a:ext uri="{FF2B5EF4-FFF2-40B4-BE49-F238E27FC236}">
                <a16:creationId xmlns:a16="http://schemas.microsoft.com/office/drawing/2014/main" id="{59A0D7C9-0865-4FF1-9907-940A9AD6CA51}"/>
              </a:ext>
            </a:extLst>
          </p:cNvPr>
          <p:cNvSpPr txBox="1"/>
          <p:nvPr/>
        </p:nvSpPr>
        <p:spPr>
          <a:xfrm>
            <a:off x="375314" y="4724400"/>
            <a:ext cx="8393372" cy="1384995"/>
          </a:xfrm>
          <a:prstGeom prst="rect">
            <a:avLst/>
          </a:prstGeom>
          <a:noFill/>
        </p:spPr>
        <p:txBody>
          <a:bodyPr wrap="square">
            <a:spAutoFit/>
          </a:bodyPr>
          <a:lstStyle/>
          <a:p>
            <a:r>
              <a:rPr lang="en-US" sz="2800" dirty="0"/>
              <a:t>The structure is divided into traditional departments like IT, marketing, finance, human resources, and operations based on everyone's functional role in the organization</a:t>
            </a:r>
          </a:p>
        </p:txBody>
      </p:sp>
      <p:sp>
        <p:nvSpPr>
          <p:cNvPr id="3" name="TextBox 2">
            <a:extLst>
              <a:ext uri="{FF2B5EF4-FFF2-40B4-BE49-F238E27FC236}">
                <a16:creationId xmlns:a16="http://schemas.microsoft.com/office/drawing/2014/main" id="{6E8C9CF3-5DC5-478D-BD9B-F5D10E1C37E4}"/>
              </a:ext>
            </a:extLst>
          </p:cNvPr>
          <p:cNvSpPr txBox="1"/>
          <p:nvPr/>
        </p:nvSpPr>
        <p:spPr>
          <a:xfrm>
            <a:off x="304800" y="6248400"/>
            <a:ext cx="8382000" cy="369332"/>
          </a:xfrm>
          <a:prstGeom prst="rect">
            <a:avLst/>
          </a:prstGeom>
          <a:noFill/>
        </p:spPr>
        <p:txBody>
          <a:bodyPr wrap="square" rtlCol="0">
            <a:spAutoFit/>
          </a:bodyPr>
          <a:lstStyle/>
          <a:p>
            <a:r>
              <a:rPr lang="en-US"/>
              <a:t>https://www.smartdraw.com/organizational-chart/organizational-chart-types.htm</a:t>
            </a:r>
            <a:endParaRPr lang="en-US" dirty="0"/>
          </a:p>
        </p:txBody>
      </p:sp>
    </p:spTree>
    <p:extLst>
      <p:ext uri="{BB962C8B-B14F-4D97-AF65-F5344CB8AC3E}">
        <p14:creationId xmlns:p14="http://schemas.microsoft.com/office/powerpoint/2010/main" val="3016726194"/>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28600" y="334806"/>
            <a:ext cx="2519234" cy="2545028"/>
          </a:xfrm>
          <a:prstGeom prst="rect">
            <a:avLst/>
          </a:prstGeom>
        </p:spPr>
      </p:pic>
      <p:pic>
        <p:nvPicPr>
          <p:cNvPr id="3" name="Picture 2"/>
          <p:cNvPicPr>
            <a:picLocks noChangeAspect="1"/>
          </p:cNvPicPr>
          <p:nvPr/>
        </p:nvPicPr>
        <p:blipFill>
          <a:blip r:embed="rId4"/>
          <a:stretch>
            <a:fillRect/>
          </a:stretch>
        </p:blipFill>
        <p:spPr>
          <a:xfrm>
            <a:off x="838200" y="3124200"/>
            <a:ext cx="7697122" cy="3581400"/>
          </a:xfrm>
          <a:prstGeom prst="rect">
            <a:avLst/>
          </a:prstGeom>
        </p:spPr>
      </p:pic>
      <p:sp>
        <p:nvSpPr>
          <p:cNvPr id="4" name="TextBox 3"/>
          <p:cNvSpPr txBox="1"/>
          <p:nvPr/>
        </p:nvSpPr>
        <p:spPr>
          <a:xfrm>
            <a:off x="3048000" y="685800"/>
            <a:ext cx="5715000" cy="707886"/>
          </a:xfrm>
          <a:prstGeom prst="rect">
            <a:avLst/>
          </a:prstGeom>
          <a:noFill/>
        </p:spPr>
        <p:txBody>
          <a:bodyPr wrap="square" rtlCol="0">
            <a:spAutoFit/>
          </a:bodyPr>
          <a:lstStyle/>
          <a:p>
            <a:r>
              <a:rPr lang="en-US" sz="4000" b="1" dirty="0">
                <a:latin typeface="+mj-lt"/>
              </a:rPr>
              <a:t>A More Complex Example</a:t>
            </a:r>
          </a:p>
        </p:txBody>
      </p:sp>
      <p:sp>
        <p:nvSpPr>
          <p:cNvPr id="5" name="TextBox 4"/>
          <p:cNvSpPr txBox="1"/>
          <p:nvPr/>
        </p:nvSpPr>
        <p:spPr>
          <a:xfrm>
            <a:off x="3092669" y="1607320"/>
            <a:ext cx="6019800" cy="954107"/>
          </a:xfrm>
          <a:prstGeom prst="rect">
            <a:avLst/>
          </a:prstGeom>
          <a:noFill/>
        </p:spPr>
        <p:txBody>
          <a:bodyPr wrap="square" rtlCol="0">
            <a:spAutoFit/>
          </a:bodyPr>
          <a:lstStyle/>
          <a:p>
            <a:r>
              <a:rPr lang="en-US" sz="2800" b="1" dirty="0">
                <a:solidFill>
                  <a:srgbClr val="FF0000"/>
                </a:solidFill>
              </a:rPr>
              <a:t>Does Node 6 Seem The Most Central?</a:t>
            </a:r>
          </a:p>
          <a:p>
            <a:r>
              <a:rPr lang="en-US" sz="2800" b="1" dirty="0">
                <a:solidFill>
                  <a:srgbClr val="FF0000"/>
                </a:solidFill>
              </a:rPr>
              <a:t>Does Node 1 Seem The Least Central?</a:t>
            </a:r>
          </a:p>
        </p:txBody>
      </p:sp>
    </p:spTree>
    <p:extLst>
      <p:ext uri="{BB962C8B-B14F-4D97-AF65-F5344CB8AC3E}">
        <p14:creationId xmlns:p14="http://schemas.microsoft.com/office/powerpoint/2010/main" val="308379965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038600" cy="1143000"/>
          </a:xfrm>
        </p:spPr>
        <p:txBody>
          <a:bodyPr>
            <a:normAutofit fontScale="90000"/>
          </a:bodyPr>
          <a:lstStyle/>
          <a:p>
            <a:r>
              <a:rPr lang="en-US" b="1" dirty="0" err="1"/>
              <a:t>Betweenness</a:t>
            </a:r>
            <a:br>
              <a:rPr lang="en-US" b="1" dirty="0"/>
            </a:br>
            <a:r>
              <a:rPr lang="en-US" b="1" dirty="0"/>
              <a:t> Centrality</a:t>
            </a:r>
          </a:p>
        </p:txBody>
      </p:sp>
      <p:sp>
        <p:nvSpPr>
          <p:cNvPr id="6" name="Content Placeholder 5"/>
          <p:cNvSpPr>
            <a:spLocks noGrp="1"/>
          </p:cNvSpPr>
          <p:nvPr>
            <p:ph idx="1"/>
          </p:nvPr>
        </p:nvSpPr>
        <p:spPr>
          <a:xfrm>
            <a:off x="149444" y="1914540"/>
            <a:ext cx="4267200" cy="1147634"/>
          </a:xfrm>
        </p:spPr>
        <p:txBody>
          <a:bodyPr>
            <a:normAutofit fontScale="85000" lnSpcReduction="20000"/>
          </a:bodyPr>
          <a:lstStyle/>
          <a:p>
            <a:r>
              <a:rPr lang="en-US" dirty="0"/>
              <a:t>How often does a node fall “between” any two nodes on their shortest path?</a:t>
            </a:r>
          </a:p>
          <a:p>
            <a:endParaRPr lang="en-US" dirty="0"/>
          </a:p>
        </p:txBody>
      </p:sp>
      <p:pic>
        <p:nvPicPr>
          <p:cNvPr id="7" name="Picture 6"/>
          <p:cNvPicPr>
            <a:picLocks noChangeAspect="1"/>
          </p:cNvPicPr>
          <p:nvPr/>
        </p:nvPicPr>
        <p:blipFill>
          <a:blip r:embed="rId3"/>
          <a:stretch>
            <a:fillRect/>
          </a:stretch>
        </p:blipFill>
        <p:spPr>
          <a:xfrm>
            <a:off x="553890" y="2961522"/>
            <a:ext cx="3575488" cy="3610117"/>
          </a:xfrm>
          <a:prstGeom prst="rect">
            <a:avLst/>
          </a:prstGeom>
        </p:spPr>
      </p:pic>
      <p:pic>
        <p:nvPicPr>
          <p:cNvPr id="8" name="Picture 7"/>
          <p:cNvPicPr>
            <a:picLocks noChangeAspect="1"/>
          </p:cNvPicPr>
          <p:nvPr/>
        </p:nvPicPr>
        <p:blipFill>
          <a:blip r:embed="rId4"/>
          <a:stretch>
            <a:fillRect/>
          </a:stretch>
        </p:blipFill>
        <p:spPr>
          <a:xfrm>
            <a:off x="4495800" y="1053370"/>
            <a:ext cx="4248150" cy="2110008"/>
          </a:xfrm>
          <a:prstGeom prst="rect">
            <a:avLst/>
          </a:prstGeom>
        </p:spPr>
      </p:pic>
      <p:pic>
        <p:nvPicPr>
          <p:cNvPr id="9" name="Picture 8"/>
          <p:cNvPicPr>
            <a:picLocks noChangeAspect="1"/>
          </p:cNvPicPr>
          <p:nvPr/>
        </p:nvPicPr>
        <p:blipFill>
          <a:blip r:embed="rId5"/>
          <a:stretch>
            <a:fillRect/>
          </a:stretch>
        </p:blipFill>
        <p:spPr>
          <a:xfrm>
            <a:off x="4337488" y="4008811"/>
            <a:ext cx="4419600" cy="2297029"/>
          </a:xfrm>
          <a:prstGeom prst="rect">
            <a:avLst/>
          </a:prstGeom>
        </p:spPr>
      </p:pic>
      <p:sp>
        <p:nvSpPr>
          <p:cNvPr id="10" name="TextBox 9"/>
          <p:cNvSpPr txBox="1"/>
          <p:nvPr/>
        </p:nvSpPr>
        <p:spPr>
          <a:xfrm>
            <a:off x="4781550" y="307126"/>
            <a:ext cx="3962400" cy="461665"/>
          </a:xfrm>
          <a:prstGeom prst="rect">
            <a:avLst/>
          </a:prstGeom>
          <a:noFill/>
        </p:spPr>
        <p:txBody>
          <a:bodyPr wrap="square" rtlCol="0">
            <a:spAutoFit/>
          </a:bodyPr>
          <a:lstStyle/>
          <a:p>
            <a:r>
              <a:rPr lang="en-US" sz="2400" b="1" dirty="0">
                <a:solidFill>
                  <a:srgbClr val="FF0000"/>
                </a:solidFill>
              </a:rPr>
              <a:t>Node 1 - On 1 Shortest Path</a:t>
            </a:r>
          </a:p>
        </p:txBody>
      </p:sp>
      <p:sp>
        <p:nvSpPr>
          <p:cNvPr id="12" name="Rectangle 11"/>
          <p:cNvSpPr/>
          <p:nvPr/>
        </p:nvSpPr>
        <p:spPr>
          <a:xfrm>
            <a:off x="7924800" y="1417638"/>
            <a:ext cx="381000" cy="411162"/>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466897" y="3527646"/>
            <a:ext cx="4527988" cy="461665"/>
          </a:xfrm>
          <a:prstGeom prst="rect">
            <a:avLst/>
          </a:prstGeom>
          <a:noFill/>
        </p:spPr>
        <p:txBody>
          <a:bodyPr wrap="square" rtlCol="0">
            <a:spAutoFit/>
          </a:bodyPr>
          <a:lstStyle/>
          <a:p>
            <a:r>
              <a:rPr lang="en-US" sz="2400" b="1" dirty="0">
                <a:solidFill>
                  <a:srgbClr val="FF0000"/>
                </a:solidFill>
              </a:rPr>
              <a:t>Node 6 – On Many Shortest Paths</a:t>
            </a:r>
          </a:p>
        </p:txBody>
      </p:sp>
    </p:spTree>
    <p:extLst>
      <p:ext uri="{BB962C8B-B14F-4D97-AF65-F5344CB8AC3E}">
        <p14:creationId xmlns:p14="http://schemas.microsoft.com/office/powerpoint/2010/main" val="310967595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533400" y="76200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a:t>Moving Beyond Graph Analysis  to “Relational” &amp; “Social Network” Analysis</a:t>
            </a:r>
            <a:endParaRPr lang="en-US" sz="3400" dirty="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52</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609600" y="2057400"/>
            <a:ext cx="8229600" cy="4534092"/>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a:t>We've been treating relationships in purely structural terms - is one thing connected to another - but we can refine that into two perspectives:</a:t>
            </a:r>
          </a:p>
          <a:p>
            <a:pPr marL="342900" lvl="1" indent="-342900" eaLnBrk="0" fontAlgn="base" hangingPunct="0">
              <a:lnSpc>
                <a:spcPct val="93000"/>
              </a:lnSpc>
              <a:spcBef>
                <a:spcPts val="1800"/>
              </a:spcBef>
              <a:spcAft>
                <a:spcPct val="0"/>
              </a:spcAft>
              <a:buFont typeface="Arial" pitchFamily="34" charset="0"/>
              <a:buChar char="•"/>
            </a:pPr>
            <a:r>
              <a:rPr lang="en-US" sz="2800" dirty="0"/>
              <a:t>RELATIONAL analysis treats links as indicators of the amount of connectedness or the direction of flow between documents, people, groups, journals, disciplines, domains, organizations, or nations</a:t>
            </a:r>
          </a:p>
          <a:p>
            <a:pPr marL="342900" lvl="1" indent="-342900" eaLnBrk="0" fontAlgn="base" hangingPunct="0">
              <a:lnSpc>
                <a:spcPct val="93000"/>
              </a:lnSpc>
              <a:spcBef>
                <a:spcPts val="1800"/>
              </a:spcBef>
              <a:spcAft>
                <a:spcPct val="0"/>
              </a:spcAft>
              <a:buFont typeface="Arial" pitchFamily="34" charset="0"/>
              <a:buChar char="•"/>
            </a:pPr>
            <a:r>
              <a:rPr lang="en-US" sz="2800" dirty="0"/>
              <a:t>EVALUATIVE analysis treats links as indicators of the level of quality, importance, influence or performance of documents, people, groups</a:t>
            </a:r>
          </a:p>
        </p:txBody>
      </p:sp>
      <p:pic>
        <p:nvPicPr>
          <p:cNvPr id="2" name="Picture 1">
            <a:extLst>
              <a:ext uri="{FF2B5EF4-FFF2-40B4-BE49-F238E27FC236}">
                <a16:creationId xmlns:a16="http://schemas.microsoft.com/office/drawing/2014/main" id="{61E92CD8-324F-40E0-9179-32C1FCC62A1C}"/>
              </a:ext>
            </a:extLst>
          </p:cNvPr>
          <p:cNvPicPr>
            <a:picLocks noChangeAspect="1"/>
          </p:cNvPicPr>
          <p:nvPr/>
        </p:nvPicPr>
        <p:blipFill>
          <a:blip r:embed="rId3"/>
          <a:stretch>
            <a:fillRect/>
          </a:stretch>
        </p:blipFill>
        <p:spPr>
          <a:xfrm>
            <a:off x="369940" y="152400"/>
            <a:ext cx="859611" cy="859611"/>
          </a:xfrm>
          <a:prstGeom prst="rect">
            <a:avLst/>
          </a:prstGeom>
        </p:spPr>
      </p:pic>
    </p:spTree>
    <p:extLst>
      <p:ext uri="{BB962C8B-B14F-4D97-AF65-F5344CB8AC3E}">
        <p14:creationId xmlns:p14="http://schemas.microsoft.com/office/powerpoint/2010/main" val="2201471171"/>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7200" y="22860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a:sym typeface="UC Berkeley OS Sign"/>
              </a:rPr>
              <a:t>Social Networks</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53</a:t>
            </a:fld>
            <a:endParaRPr lang="en-US" sz="1500" dirty="0">
              <a:solidFill>
                <a:srgbClr val="002955"/>
              </a:solidFill>
              <a:latin typeface="UC Berkeley OS Sign"/>
              <a:ea typeface="MS PGothic" pitchFamily="34" charset="-128"/>
              <a:sym typeface="UC Berkeley OS Sign"/>
            </a:endParaRPr>
          </a:p>
        </p:txBody>
      </p:sp>
      <p:sp>
        <p:nvSpPr>
          <p:cNvPr id="8" name="Rectangle 7"/>
          <p:cNvSpPr/>
          <p:nvPr/>
        </p:nvSpPr>
        <p:spPr>
          <a:xfrm>
            <a:off x="435935" y="1112356"/>
            <a:ext cx="8305800" cy="5593839"/>
          </a:xfrm>
          <a:prstGeom prst="rect">
            <a:avLst/>
          </a:prstGeom>
        </p:spPr>
        <p:txBody>
          <a:bodyPr wrap="square">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a:t>When nodes represent people, groups, organizations, etc., the structure of the graph  and the weights assigned to edges can be interpreted in social terms like popularity power, and influence</a:t>
            </a:r>
            <a:endParaRPr lang="en-US" sz="2800" dirty="0">
              <a:latin typeface="UC Berkeley OS Sign"/>
              <a:cs typeface="Arial" pitchFamily="34" charset="0"/>
              <a:sym typeface="Arial" pitchFamily="34" charset="0"/>
            </a:endParaRPr>
          </a:p>
          <a:p>
            <a:pPr marL="342900" indent="-342900" eaLnBrk="0" fontAlgn="base" hangingPunct="0">
              <a:lnSpc>
                <a:spcPct val="93000"/>
              </a:lnSpc>
              <a:spcBef>
                <a:spcPts val="1800"/>
              </a:spcBef>
              <a:spcAft>
                <a:spcPct val="0"/>
              </a:spcAft>
              <a:buFont typeface="Arial" pitchFamily="34" charset="0"/>
              <a:buChar char="•"/>
            </a:pPr>
            <a:r>
              <a:rPr lang="en-US" sz="2800" dirty="0"/>
              <a:t>Many social networks are directed graphs because of asymmetries in status, power, or values</a:t>
            </a:r>
          </a:p>
          <a:p>
            <a:pPr marL="342900" indent="-342900" eaLnBrk="0" fontAlgn="base" hangingPunct="0">
              <a:lnSpc>
                <a:spcPct val="93000"/>
              </a:lnSpc>
              <a:spcBef>
                <a:spcPts val="1800"/>
              </a:spcBef>
              <a:spcAft>
                <a:spcPct val="0"/>
              </a:spcAft>
              <a:buFont typeface="Arial" pitchFamily="34" charset="0"/>
              <a:buChar char="•"/>
            </a:pPr>
            <a:r>
              <a:rPr lang="en-US" sz="2800" dirty="0"/>
              <a:t>Tightly connected communities can hinder rather than help the spread of information (or innovations)</a:t>
            </a:r>
          </a:p>
          <a:p>
            <a:pPr marL="342900" indent="-342900" eaLnBrk="0" fontAlgn="base" hangingPunct="0">
              <a:lnSpc>
                <a:spcPct val="93000"/>
              </a:lnSpc>
              <a:spcBef>
                <a:spcPts val="1800"/>
              </a:spcBef>
              <a:spcAft>
                <a:spcPct val="0"/>
              </a:spcAft>
              <a:buFont typeface="Arial" pitchFamily="34" charset="0"/>
              <a:buChar char="•"/>
            </a:pPr>
            <a:r>
              <a:rPr lang="en-US" sz="2800" dirty="0"/>
              <a:t>Analogy to epidemics…  if there is some probability of infecting someone you come into contact with, the more different people you encounter will determine how fast a disease spreads</a:t>
            </a:r>
            <a:endParaRPr lang="en-US" sz="2400" dirty="0"/>
          </a:p>
        </p:txBody>
      </p:sp>
      <p:pic>
        <p:nvPicPr>
          <p:cNvPr id="2" name="Picture 1">
            <a:extLst>
              <a:ext uri="{FF2B5EF4-FFF2-40B4-BE49-F238E27FC236}">
                <a16:creationId xmlns:a16="http://schemas.microsoft.com/office/drawing/2014/main" id="{D2A95ED2-3EE4-48EF-9F6A-D877387F562F}"/>
              </a:ext>
            </a:extLst>
          </p:cNvPr>
          <p:cNvPicPr>
            <a:picLocks noChangeAspect="1"/>
          </p:cNvPicPr>
          <p:nvPr/>
        </p:nvPicPr>
        <p:blipFill>
          <a:blip r:embed="rId3"/>
          <a:stretch>
            <a:fillRect/>
          </a:stretch>
        </p:blipFill>
        <p:spPr>
          <a:xfrm>
            <a:off x="401372" y="121923"/>
            <a:ext cx="859611" cy="859611"/>
          </a:xfrm>
          <a:prstGeom prst="rect">
            <a:avLst/>
          </a:prstGeom>
        </p:spPr>
      </p:pic>
    </p:spTree>
    <p:extLst>
      <p:ext uri="{BB962C8B-B14F-4D97-AF65-F5344CB8AC3E}">
        <p14:creationId xmlns:p14="http://schemas.microsoft.com/office/powerpoint/2010/main" val="746477826"/>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7200" y="22860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a:sym typeface="UC Berkeley OS Sign"/>
              </a:rPr>
              <a:t>Questions about Individuals</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54</a:t>
            </a:fld>
            <a:endParaRPr lang="en-US" sz="1500" dirty="0">
              <a:solidFill>
                <a:srgbClr val="002955"/>
              </a:solidFill>
              <a:latin typeface="UC Berkeley OS Sign"/>
              <a:ea typeface="MS PGothic" pitchFamily="34" charset="-128"/>
              <a:sym typeface="UC Berkeley OS Sign"/>
            </a:endParaRPr>
          </a:p>
        </p:txBody>
      </p:sp>
      <p:sp>
        <p:nvSpPr>
          <p:cNvPr id="8" name="Rectangle 7"/>
          <p:cNvSpPr/>
          <p:nvPr/>
        </p:nvSpPr>
        <p:spPr>
          <a:xfrm>
            <a:off x="510035" y="1111074"/>
            <a:ext cx="8305800" cy="5595121"/>
          </a:xfrm>
          <a:prstGeom prst="rect">
            <a:avLst/>
          </a:prstGeom>
        </p:spPr>
        <p:txBody>
          <a:bodyPr wrap="square">
            <a:spAutoFit/>
          </a:bodyPr>
          <a:lstStyle/>
          <a:p>
            <a:pPr marL="342900" indent="-342900" eaLnBrk="0" fontAlgn="base" hangingPunct="0">
              <a:lnSpc>
                <a:spcPct val="93000"/>
              </a:lnSpc>
              <a:spcBef>
                <a:spcPts val="1800"/>
              </a:spcBef>
              <a:spcAft>
                <a:spcPct val="0"/>
              </a:spcAft>
              <a:buFont typeface="Arial" pitchFamily="34" charset="0"/>
              <a:buChar char="•"/>
            </a:pPr>
            <a:r>
              <a:rPr lang="en-US" sz="3200" dirty="0"/>
              <a:t>Who is the most popular person in the network?</a:t>
            </a:r>
          </a:p>
          <a:p>
            <a:pPr marL="342900" indent="-342900" eaLnBrk="0" fontAlgn="base" hangingPunct="0">
              <a:lnSpc>
                <a:spcPct val="93000"/>
              </a:lnSpc>
              <a:spcBef>
                <a:spcPts val="1800"/>
              </a:spcBef>
              <a:spcAft>
                <a:spcPct val="0"/>
              </a:spcAft>
              <a:buFont typeface="Arial" pitchFamily="34" charset="0"/>
              <a:buChar char="•"/>
            </a:pPr>
            <a:r>
              <a:rPr lang="en-US" sz="3200" dirty="0"/>
              <a:t>Who has the most influence?</a:t>
            </a:r>
          </a:p>
          <a:p>
            <a:pPr marL="342900" indent="-342900" eaLnBrk="0" fontAlgn="base" hangingPunct="0">
              <a:lnSpc>
                <a:spcPct val="93000"/>
              </a:lnSpc>
              <a:spcBef>
                <a:spcPts val="1800"/>
              </a:spcBef>
              <a:spcAft>
                <a:spcPct val="0"/>
              </a:spcAft>
              <a:buFont typeface="Arial" pitchFamily="34" charset="0"/>
              <a:buChar char="•"/>
            </a:pPr>
            <a:r>
              <a:rPr lang="en-US" sz="3200" dirty="0"/>
              <a:t>Who connects or serves as the bridge/gatekeeper between different groups </a:t>
            </a:r>
          </a:p>
          <a:p>
            <a:pPr marL="342900" indent="-342900" eaLnBrk="0" fontAlgn="base" hangingPunct="0">
              <a:lnSpc>
                <a:spcPct val="93000"/>
              </a:lnSpc>
              <a:spcBef>
                <a:spcPts val="1800"/>
              </a:spcBef>
              <a:spcAft>
                <a:spcPct val="0"/>
              </a:spcAft>
              <a:buFont typeface="Arial" pitchFamily="34" charset="0"/>
              <a:buChar char="•"/>
            </a:pPr>
            <a:r>
              <a:rPr lang="en-US" sz="3200" dirty="0"/>
              <a:t>If you want to disrupt a network, which individual should you remove (or convince to defect, subvert, etc.)</a:t>
            </a:r>
          </a:p>
          <a:p>
            <a:pPr marL="342900" indent="-342900" eaLnBrk="0" fontAlgn="base" hangingPunct="0">
              <a:lnSpc>
                <a:spcPct val="93000"/>
              </a:lnSpc>
              <a:spcBef>
                <a:spcPts val="1800"/>
              </a:spcBef>
              <a:spcAft>
                <a:spcPct val="0"/>
              </a:spcAft>
              <a:buFont typeface="Arial" pitchFamily="34" charset="0"/>
              <a:buChar char="•"/>
            </a:pPr>
            <a:r>
              <a:rPr lang="en-US" sz="3200" dirty="0"/>
              <a:t>Can we predict social behavior by analyzing patterns in the structure of the network?</a:t>
            </a:r>
          </a:p>
        </p:txBody>
      </p:sp>
    </p:spTree>
    <p:extLst>
      <p:ext uri="{BB962C8B-B14F-4D97-AF65-F5344CB8AC3E}">
        <p14:creationId xmlns:p14="http://schemas.microsoft.com/office/powerpoint/2010/main" val="2205338683"/>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87965-C471-42A7-B49D-531DBB0E4BFB}"/>
              </a:ext>
            </a:extLst>
          </p:cNvPr>
          <p:cNvSpPr>
            <a:spLocks noGrp="1"/>
          </p:cNvSpPr>
          <p:nvPr>
            <p:ph type="ctrTitle"/>
          </p:nvPr>
        </p:nvSpPr>
        <p:spPr/>
        <p:txBody>
          <a:bodyPr/>
          <a:lstStyle/>
          <a:p>
            <a:r>
              <a:rPr lang="en-US" b="1" dirty="0"/>
              <a:t>The Document Engineering Assignment</a:t>
            </a:r>
          </a:p>
        </p:txBody>
      </p:sp>
    </p:spTree>
    <p:extLst>
      <p:ext uri="{BB962C8B-B14F-4D97-AF65-F5344CB8AC3E}">
        <p14:creationId xmlns:p14="http://schemas.microsoft.com/office/powerpoint/2010/main" val="326411197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5B478-BDC3-495E-8C0A-A627E232D53E}"/>
              </a:ext>
            </a:extLst>
          </p:cNvPr>
          <p:cNvSpPr>
            <a:spLocks noGrp="1"/>
          </p:cNvSpPr>
          <p:nvPr>
            <p:ph type="title"/>
          </p:nvPr>
        </p:nvSpPr>
        <p:spPr>
          <a:xfrm>
            <a:off x="478118" y="76200"/>
            <a:ext cx="8229600" cy="1143000"/>
          </a:xfrm>
        </p:spPr>
        <p:txBody>
          <a:bodyPr/>
          <a:lstStyle/>
          <a:p>
            <a:r>
              <a:rPr lang="en-US" b="1" dirty="0"/>
              <a:t>General Comments</a:t>
            </a:r>
          </a:p>
        </p:txBody>
      </p:sp>
      <p:sp>
        <p:nvSpPr>
          <p:cNvPr id="3" name="Content Placeholder 2">
            <a:extLst>
              <a:ext uri="{FF2B5EF4-FFF2-40B4-BE49-F238E27FC236}">
                <a16:creationId xmlns:a16="http://schemas.microsoft.com/office/drawing/2014/main" id="{60EC7E7C-04D1-4656-9AF0-C16719E04EC0}"/>
              </a:ext>
            </a:extLst>
          </p:cNvPr>
          <p:cNvSpPr>
            <a:spLocks noGrp="1"/>
          </p:cNvSpPr>
          <p:nvPr>
            <p:ph idx="1"/>
          </p:nvPr>
        </p:nvSpPr>
        <p:spPr>
          <a:xfrm>
            <a:off x="381000" y="1219200"/>
            <a:ext cx="8229600" cy="4525963"/>
          </a:xfrm>
        </p:spPr>
        <p:txBody>
          <a:bodyPr>
            <a:normAutofit fontScale="92500" lnSpcReduction="20000"/>
          </a:bodyPr>
          <a:lstStyle/>
          <a:p>
            <a:r>
              <a:rPr lang="en-US" dirty="0"/>
              <a:t>Some of you did exceptional work with good harvest and consolidation tables and a clearly documented domain model</a:t>
            </a:r>
          </a:p>
          <a:p>
            <a:r>
              <a:rPr lang="en-US" dirty="0"/>
              <a:t>Not everyone followed the directions, which were very explicit about producing specific work products</a:t>
            </a:r>
          </a:p>
          <a:p>
            <a:r>
              <a:rPr lang="en-US" b="1" i="1" dirty="0">
                <a:solidFill>
                  <a:srgbClr val="FF0000"/>
                </a:solidFill>
              </a:rPr>
              <a:t>THE MOST IMPORTANT TEST OF YOUR MODEL WAS WHETHER YOUR PARTNER COULD USE IT</a:t>
            </a:r>
          </a:p>
          <a:p>
            <a:r>
              <a:rPr lang="en-US" dirty="0" err="1"/>
              <a:t>Bcourses</a:t>
            </a:r>
            <a:r>
              <a:rPr lang="en-US" dirty="0"/>
              <a:t> doesn’t like embedded links in assignment submissions… please submit pdf files instead</a:t>
            </a:r>
          </a:p>
        </p:txBody>
      </p:sp>
    </p:spTree>
    <p:extLst>
      <p:ext uri="{BB962C8B-B14F-4D97-AF65-F5344CB8AC3E}">
        <p14:creationId xmlns:p14="http://schemas.microsoft.com/office/powerpoint/2010/main" val="189362851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CDF32C4-5E65-4658-8904-A3869CDCD3B3}"/>
              </a:ext>
            </a:extLst>
          </p:cNvPr>
          <p:cNvPicPr>
            <a:picLocks noChangeAspect="1"/>
          </p:cNvPicPr>
          <p:nvPr/>
        </p:nvPicPr>
        <p:blipFill>
          <a:blip r:embed="rId2"/>
          <a:stretch>
            <a:fillRect/>
          </a:stretch>
        </p:blipFill>
        <p:spPr>
          <a:xfrm>
            <a:off x="3657600" y="-76200"/>
            <a:ext cx="4621792" cy="4296095"/>
          </a:xfrm>
          <a:prstGeom prst="rect">
            <a:avLst/>
          </a:prstGeom>
        </p:spPr>
      </p:pic>
      <p:pic>
        <p:nvPicPr>
          <p:cNvPr id="5" name="Picture 4">
            <a:extLst>
              <a:ext uri="{FF2B5EF4-FFF2-40B4-BE49-F238E27FC236}">
                <a16:creationId xmlns:a16="http://schemas.microsoft.com/office/drawing/2014/main" id="{920330D0-74A9-4993-B9C4-5015FC8C2663}"/>
              </a:ext>
            </a:extLst>
          </p:cNvPr>
          <p:cNvPicPr>
            <a:picLocks noChangeAspect="1"/>
          </p:cNvPicPr>
          <p:nvPr/>
        </p:nvPicPr>
        <p:blipFill>
          <a:blip r:embed="rId3"/>
          <a:stretch>
            <a:fillRect/>
          </a:stretch>
        </p:blipFill>
        <p:spPr>
          <a:xfrm>
            <a:off x="3733800" y="4219895"/>
            <a:ext cx="4621792" cy="1977385"/>
          </a:xfrm>
          <a:prstGeom prst="rect">
            <a:avLst/>
          </a:prstGeom>
        </p:spPr>
      </p:pic>
      <p:sp>
        <p:nvSpPr>
          <p:cNvPr id="6" name="TextBox 5">
            <a:extLst>
              <a:ext uri="{FF2B5EF4-FFF2-40B4-BE49-F238E27FC236}">
                <a16:creationId xmlns:a16="http://schemas.microsoft.com/office/drawing/2014/main" id="{2A55BF02-B9E9-4A43-B0DA-6CE75103087D}"/>
              </a:ext>
            </a:extLst>
          </p:cNvPr>
          <p:cNvSpPr txBox="1"/>
          <p:nvPr/>
        </p:nvSpPr>
        <p:spPr>
          <a:xfrm>
            <a:off x="533400" y="457200"/>
            <a:ext cx="2590800" cy="5632311"/>
          </a:xfrm>
          <a:prstGeom prst="rect">
            <a:avLst/>
          </a:prstGeom>
          <a:noFill/>
        </p:spPr>
        <p:txBody>
          <a:bodyPr wrap="square" rtlCol="0">
            <a:spAutoFit/>
          </a:bodyPr>
          <a:lstStyle/>
          <a:p>
            <a:r>
              <a:rPr lang="en-US" sz="2400" dirty="0"/>
              <a:t>This excellent Harvest table contains the specific details about the content elements harvested from each source document</a:t>
            </a:r>
          </a:p>
          <a:p>
            <a:endParaRPr lang="en-US" sz="2400" dirty="0"/>
          </a:p>
          <a:p>
            <a:endParaRPr lang="en-US" sz="2400" dirty="0"/>
          </a:p>
          <a:p>
            <a:r>
              <a:rPr lang="en-US" sz="2400" dirty="0"/>
              <a:t>This makes it easier to see where abstraction would be useful</a:t>
            </a:r>
          </a:p>
        </p:txBody>
      </p:sp>
    </p:spTree>
    <p:extLst>
      <p:ext uri="{BB962C8B-B14F-4D97-AF65-F5344CB8AC3E}">
        <p14:creationId xmlns:p14="http://schemas.microsoft.com/office/powerpoint/2010/main" val="55650083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67E7B77-E738-4761-B5F4-205C2CE89873}"/>
              </a:ext>
            </a:extLst>
          </p:cNvPr>
          <p:cNvPicPr>
            <a:picLocks noChangeAspect="1"/>
          </p:cNvPicPr>
          <p:nvPr/>
        </p:nvPicPr>
        <p:blipFill>
          <a:blip r:embed="rId2"/>
          <a:stretch>
            <a:fillRect/>
          </a:stretch>
        </p:blipFill>
        <p:spPr>
          <a:xfrm>
            <a:off x="0" y="990600"/>
            <a:ext cx="9144000" cy="3666857"/>
          </a:xfrm>
          <a:prstGeom prst="rect">
            <a:avLst/>
          </a:prstGeom>
        </p:spPr>
      </p:pic>
      <p:sp>
        <p:nvSpPr>
          <p:cNvPr id="4" name="TextBox 3">
            <a:extLst>
              <a:ext uri="{FF2B5EF4-FFF2-40B4-BE49-F238E27FC236}">
                <a16:creationId xmlns:a16="http://schemas.microsoft.com/office/drawing/2014/main" id="{AAD5B5CC-5706-4E6A-BAF1-6CA40AEA8E1D}"/>
              </a:ext>
            </a:extLst>
          </p:cNvPr>
          <p:cNvSpPr txBox="1"/>
          <p:nvPr/>
        </p:nvSpPr>
        <p:spPr>
          <a:xfrm>
            <a:off x="1295400" y="228600"/>
            <a:ext cx="7162800" cy="461665"/>
          </a:xfrm>
          <a:prstGeom prst="rect">
            <a:avLst/>
          </a:prstGeom>
          <a:noFill/>
        </p:spPr>
        <p:txBody>
          <a:bodyPr wrap="square" rtlCol="0">
            <a:spAutoFit/>
          </a:bodyPr>
          <a:lstStyle/>
          <a:p>
            <a:r>
              <a:rPr lang="en-US" dirty="0"/>
              <a:t>(</a:t>
            </a:r>
            <a:r>
              <a:rPr lang="en-US" sz="2400" dirty="0">
                <a:solidFill>
                  <a:srgbClr val="FF0000"/>
                </a:solidFill>
              </a:rPr>
              <a:t>Use of color to reinforce structure and content)</a:t>
            </a:r>
          </a:p>
        </p:txBody>
      </p:sp>
    </p:spTree>
    <p:extLst>
      <p:ext uri="{BB962C8B-B14F-4D97-AF65-F5344CB8AC3E}">
        <p14:creationId xmlns:p14="http://schemas.microsoft.com/office/powerpoint/2010/main" val="272170319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1B03DDD-A551-45E3-8BC4-D1CF646C1E24}"/>
              </a:ext>
            </a:extLst>
          </p:cNvPr>
          <p:cNvPicPr>
            <a:picLocks noChangeAspect="1"/>
          </p:cNvPicPr>
          <p:nvPr/>
        </p:nvPicPr>
        <p:blipFill>
          <a:blip r:embed="rId2"/>
          <a:stretch>
            <a:fillRect/>
          </a:stretch>
        </p:blipFill>
        <p:spPr>
          <a:xfrm>
            <a:off x="2057400" y="1066800"/>
            <a:ext cx="5333703" cy="5097087"/>
          </a:xfrm>
          <a:prstGeom prst="rect">
            <a:avLst/>
          </a:prstGeom>
        </p:spPr>
      </p:pic>
      <p:sp>
        <p:nvSpPr>
          <p:cNvPr id="3" name="Title 1">
            <a:extLst>
              <a:ext uri="{FF2B5EF4-FFF2-40B4-BE49-F238E27FC236}">
                <a16:creationId xmlns:a16="http://schemas.microsoft.com/office/drawing/2014/main" id="{FDC097B2-99A7-49CD-A521-25951C96C373}"/>
              </a:ext>
            </a:extLst>
          </p:cNvPr>
          <p:cNvSpPr txBox="1">
            <a:spLocks/>
          </p:cNvSpPr>
          <p:nvPr/>
        </p:nvSpPr>
        <p:spPr>
          <a:xfrm>
            <a:off x="381000" y="84513"/>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Harvest Table for Sports Event</a:t>
            </a:r>
          </a:p>
        </p:txBody>
      </p:sp>
    </p:spTree>
    <p:extLst>
      <p:ext uri="{BB962C8B-B14F-4D97-AF65-F5344CB8AC3E}">
        <p14:creationId xmlns:p14="http://schemas.microsoft.com/office/powerpoint/2010/main" val="24055337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B90145-09E6-46CC-ABA0-58387D4AA2E3}"/>
              </a:ext>
            </a:extLst>
          </p:cNvPr>
          <p:cNvSpPr/>
          <p:nvPr/>
        </p:nvSpPr>
        <p:spPr>
          <a:xfrm>
            <a:off x="0" y="5258218"/>
            <a:ext cx="9525000" cy="1524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53A2DF93-D05E-46C7-8AB2-E27D3564D4FE}"/>
              </a:ext>
            </a:extLst>
          </p:cNvPr>
          <p:cNvPicPr>
            <a:picLocks noChangeAspect="1"/>
          </p:cNvPicPr>
          <p:nvPr/>
        </p:nvPicPr>
        <p:blipFill>
          <a:blip r:embed="rId3"/>
          <a:stretch>
            <a:fillRect/>
          </a:stretch>
        </p:blipFill>
        <p:spPr>
          <a:xfrm>
            <a:off x="1358198" y="375659"/>
            <a:ext cx="6427603" cy="4751070"/>
          </a:xfrm>
          <a:prstGeom prst="rect">
            <a:avLst/>
          </a:prstGeom>
        </p:spPr>
      </p:pic>
      <p:sp>
        <p:nvSpPr>
          <p:cNvPr id="4" name="TextBox 3">
            <a:extLst>
              <a:ext uri="{FF2B5EF4-FFF2-40B4-BE49-F238E27FC236}">
                <a16:creationId xmlns:a16="http://schemas.microsoft.com/office/drawing/2014/main" id="{21680A7B-B834-4056-BB3C-7E28E98C81D2}"/>
              </a:ext>
            </a:extLst>
          </p:cNvPr>
          <p:cNvSpPr txBox="1"/>
          <p:nvPr/>
        </p:nvSpPr>
        <p:spPr>
          <a:xfrm>
            <a:off x="381000" y="5392200"/>
            <a:ext cx="8763000" cy="1200329"/>
          </a:xfrm>
          <a:prstGeom prst="rect">
            <a:avLst/>
          </a:prstGeom>
          <a:noFill/>
        </p:spPr>
        <p:txBody>
          <a:bodyPr wrap="square" rtlCol="0">
            <a:spAutoFit/>
          </a:bodyPr>
          <a:lstStyle/>
          <a:p>
            <a:r>
              <a:rPr lang="en-US" sz="2400" i="1" dirty="0">
                <a:solidFill>
                  <a:srgbClr val="FF0000"/>
                </a:solidFill>
              </a:rPr>
              <a:t>A large SPAN OF CONTROL where a manager has many subordinates suggests that they are all doing the same job and don’t need a lot of individual attention  (analogous to cattle ranch vs zoo)</a:t>
            </a:r>
          </a:p>
        </p:txBody>
      </p:sp>
      <p:sp>
        <p:nvSpPr>
          <p:cNvPr id="6" name="Oval 5">
            <a:extLst>
              <a:ext uri="{FF2B5EF4-FFF2-40B4-BE49-F238E27FC236}">
                <a16:creationId xmlns:a16="http://schemas.microsoft.com/office/drawing/2014/main" id="{A3F59E4C-80D6-477D-9A51-2E83404E5D3B}"/>
              </a:ext>
            </a:extLst>
          </p:cNvPr>
          <p:cNvSpPr/>
          <p:nvPr/>
        </p:nvSpPr>
        <p:spPr>
          <a:xfrm>
            <a:off x="2514600" y="187394"/>
            <a:ext cx="1219200" cy="4881135"/>
          </a:xfrm>
          <a:prstGeom prst="ellipse">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205915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FBCCC0C-F989-4E68-8ACA-8D3ED2EA60BF}"/>
              </a:ext>
            </a:extLst>
          </p:cNvPr>
          <p:cNvPicPr>
            <a:picLocks noChangeAspect="1"/>
          </p:cNvPicPr>
          <p:nvPr/>
        </p:nvPicPr>
        <p:blipFill>
          <a:blip r:embed="rId2"/>
          <a:stretch>
            <a:fillRect/>
          </a:stretch>
        </p:blipFill>
        <p:spPr>
          <a:xfrm>
            <a:off x="381000" y="381000"/>
            <a:ext cx="6068860" cy="5728795"/>
          </a:xfrm>
          <a:prstGeom prst="rect">
            <a:avLst/>
          </a:prstGeom>
        </p:spPr>
      </p:pic>
      <p:sp>
        <p:nvSpPr>
          <p:cNvPr id="6" name="TextBox 5">
            <a:extLst>
              <a:ext uri="{FF2B5EF4-FFF2-40B4-BE49-F238E27FC236}">
                <a16:creationId xmlns:a16="http://schemas.microsoft.com/office/drawing/2014/main" id="{5DC8CED4-54C8-409F-A65B-4A2CB3184A10}"/>
              </a:ext>
            </a:extLst>
          </p:cNvPr>
          <p:cNvSpPr txBox="1"/>
          <p:nvPr/>
        </p:nvSpPr>
        <p:spPr>
          <a:xfrm>
            <a:off x="6858000" y="609600"/>
            <a:ext cx="2057400" cy="5355312"/>
          </a:xfrm>
          <a:prstGeom prst="rect">
            <a:avLst/>
          </a:prstGeom>
          <a:noFill/>
        </p:spPr>
        <p:txBody>
          <a:bodyPr wrap="square" rtlCol="0">
            <a:spAutoFit/>
          </a:bodyPr>
          <a:lstStyle/>
          <a:p>
            <a:r>
              <a:rPr lang="en-US" dirty="0"/>
              <a:t>This and the previous “harvest” of the content elements from the sports stories are good, but this one is much less granular than the previous one</a:t>
            </a:r>
          </a:p>
          <a:p>
            <a:endParaRPr lang="en-US" dirty="0"/>
          </a:p>
          <a:p>
            <a:r>
              <a:rPr lang="en-US" dirty="0"/>
              <a:t>This is why “friends don’t let friends model alone” – these two models would have been reconciled if the two modelers compared their work</a:t>
            </a:r>
          </a:p>
        </p:txBody>
      </p:sp>
    </p:spTree>
    <p:extLst>
      <p:ext uri="{BB962C8B-B14F-4D97-AF65-F5344CB8AC3E}">
        <p14:creationId xmlns:p14="http://schemas.microsoft.com/office/powerpoint/2010/main" val="319226946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6D4E440-F3A2-47DE-9044-94ADE5982A48}"/>
              </a:ext>
            </a:extLst>
          </p:cNvPr>
          <p:cNvSpPr txBox="1">
            <a:spLocks/>
          </p:cNvSpPr>
          <p:nvPr/>
        </p:nvSpPr>
        <p:spPr>
          <a:xfrm>
            <a:off x="581154" y="3999"/>
            <a:ext cx="7800845"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t>Apartments: Good Containers and Good Documentation</a:t>
            </a:r>
          </a:p>
        </p:txBody>
      </p:sp>
      <p:pic>
        <p:nvPicPr>
          <p:cNvPr id="5" name="Picture 4">
            <a:extLst>
              <a:ext uri="{FF2B5EF4-FFF2-40B4-BE49-F238E27FC236}">
                <a16:creationId xmlns:a16="http://schemas.microsoft.com/office/drawing/2014/main" id="{83679382-4669-43C8-8444-7A256230D234}"/>
              </a:ext>
            </a:extLst>
          </p:cNvPr>
          <p:cNvPicPr>
            <a:picLocks noChangeAspect="1"/>
          </p:cNvPicPr>
          <p:nvPr/>
        </p:nvPicPr>
        <p:blipFill>
          <a:blip r:embed="rId2"/>
          <a:stretch>
            <a:fillRect/>
          </a:stretch>
        </p:blipFill>
        <p:spPr>
          <a:xfrm>
            <a:off x="1219200" y="1524000"/>
            <a:ext cx="5930548" cy="4876800"/>
          </a:xfrm>
          <a:prstGeom prst="rect">
            <a:avLst/>
          </a:prstGeom>
        </p:spPr>
      </p:pic>
    </p:spTree>
    <p:extLst>
      <p:ext uri="{BB962C8B-B14F-4D97-AF65-F5344CB8AC3E}">
        <p14:creationId xmlns:p14="http://schemas.microsoft.com/office/powerpoint/2010/main" val="279273400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DE5F964-1F84-4396-95A6-360A9403D6E3}"/>
              </a:ext>
            </a:extLst>
          </p:cNvPr>
          <p:cNvSpPr txBox="1"/>
          <p:nvPr/>
        </p:nvSpPr>
        <p:spPr>
          <a:xfrm>
            <a:off x="228600" y="2133600"/>
            <a:ext cx="2286000" cy="1569660"/>
          </a:xfrm>
          <a:prstGeom prst="rect">
            <a:avLst/>
          </a:prstGeom>
          <a:noFill/>
        </p:spPr>
        <p:txBody>
          <a:bodyPr wrap="square" rtlCol="0">
            <a:spAutoFit/>
          </a:bodyPr>
          <a:lstStyle/>
          <a:p>
            <a:r>
              <a:rPr lang="en-US" sz="2400" dirty="0">
                <a:solidFill>
                  <a:srgbClr val="FF0000"/>
                </a:solidFill>
              </a:rPr>
              <a:t>Another excellent model, clearly documented</a:t>
            </a:r>
          </a:p>
        </p:txBody>
      </p:sp>
      <p:pic>
        <p:nvPicPr>
          <p:cNvPr id="6" name="Picture 5">
            <a:extLst>
              <a:ext uri="{FF2B5EF4-FFF2-40B4-BE49-F238E27FC236}">
                <a16:creationId xmlns:a16="http://schemas.microsoft.com/office/drawing/2014/main" id="{E71CD587-4516-4D5A-9776-21194C5F145C}"/>
              </a:ext>
            </a:extLst>
          </p:cNvPr>
          <p:cNvPicPr>
            <a:picLocks noChangeAspect="1"/>
          </p:cNvPicPr>
          <p:nvPr/>
        </p:nvPicPr>
        <p:blipFill>
          <a:blip r:embed="rId2"/>
          <a:stretch>
            <a:fillRect/>
          </a:stretch>
        </p:blipFill>
        <p:spPr>
          <a:xfrm>
            <a:off x="2514600" y="76200"/>
            <a:ext cx="6705600" cy="6367219"/>
          </a:xfrm>
          <a:prstGeom prst="rect">
            <a:avLst/>
          </a:prstGeom>
        </p:spPr>
      </p:pic>
    </p:spTree>
    <p:extLst>
      <p:ext uri="{BB962C8B-B14F-4D97-AF65-F5344CB8AC3E}">
        <p14:creationId xmlns:p14="http://schemas.microsoft.com/office/powerpoint/2010/main" val="417989011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2D6531F-2B39-469C-BA94-232C10B53945}"/>
              </a:ext>
            </a:extLst>
          </p:cNvPr>
          <p:cNvPicPr>
            <a:picLocks noChangeAspect="1"/>
          </p:cNvPicPr>
          <p:nvPr/>
        </p:nvPicPr>
        <p:blipFill>
          <a:blip r:embed="rId2"/>
          <a:stretch>
            <a:fillRect/>
          </a:stretch>
        </p:blipFill>
        <p:spPr>
          <a:xfrm>
            <a:off x="1563564" y="1371600"/>
            <a:ext cx="5836024" cy="5335385"/>
          </a:xfrm>
          <a:prstGeom prst="rect">
            <a:avLst/>
          </a:prstGeom>
        </p:spPr>
      </p:pic>
      <p:sp>
        <p:nvSpPr>
          <p:cNvPr id="3" name="Title 1">
            <a:extLst>
              <a:ext uri="{FF2B5EF4-FFF2-40B4-BE49-F238E27FC236}">
                <a16:creationId xmlns:a16="http://schemas.microsoft.com/office/drawing/2014/main" id="{56D4E440-F3A2-47DE-9044-94ADE5982A48}"/>
              </a:ext>
            </a:extLst>
          </p:cNvPr>
          <p:cNvSpPr txBox="1">
            <a:spLocks/>
          </p:cNvSpPr>
          <p:nvPr/>
        </p:nvSpPr>
        <p:spPr>
          <a:xfrm>
            <a:off x="581154" y="3999"/>
            <a:ext cx="7800845"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t>Sports: Good Containers and</a:t>
            </a:r>
          </a:p>
          <a:p>
            <a:r>
              <a:rPr lang="en-US" b="1" dirty="0"/>
              <a:t>Good Documentation</a:t>
            </a:r>
          </a:p>
        </p:txBody>
      </p:sp>
    </p:spTree>
    <p:extLst>
      <p:ext uri="{BB962C8B-B14F-4D97-AF65-F5344CB8AC3E}">
        <p14:creationId xmlns:p14="http://schemas.microsoft.com/office/powerpoint/2010/main" val="341386314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5B478-BDC3-495E-8C0A-A627E232D53E}"/>
              </a:ext>
            </a:extLst>
          </p:cNvPr>
          <p:cNvSpPr>
            <a:spLocks noGrp="1"/>
          </p:cNvSpPr>
          <p:nvPr>
            <p:ph type="title"/>
          </p:nvPr>
        </p:nvSpPr>
        <p:spPr>
          <a:xfrm>
            <a:off x="533400" y="236537"/>
            <a:ext cx="8077200" cy="1143000"/>
          </a:xfrm>
        </p:spPr>
        <p:txBody>
          <a:bodyPr>
            <a:noAutofit/>
          </a:bodyPr>
          <a:lstStyle/>
          <a:p>
            <a:r>
              <a:rPr lang="en-US" sz="3600" b="1" dirty="0"/>
              <a:t>Misinterpreting  “Required or Optional?”</a:t>
            </a:r>
          </a:p>
        </p:txBody>
      </p:sp>
      <p:sp>
        <p:nvSpPr>
          <p:cNvPr id="3" name="Content Placeholder 2">
            <a:extLst>
              <a:ext uri="{FF2B5EF4-FFF2-40B4-BE49-F238E27FC236}">
                <a16:creationId xmlns:a16="http://schemas.microsoft.com/office/drawing/2014/main" id="{60EC7E7C-04D1-4656-9AF0-C16719E04EC0}"/>
              </a:ext>
            </a:extLst>
          </p:cNvPr>
          <p:cNvSpPr>
            <a:spLocks noGrp="1"/>
          </p:cNvSpPr>
          <p:nvPr>
            <p:ph idx="1"/>
          </p:nvPr>
        </p:nvSpPr>
        <p:spPr>
          <a:xfrm>
            <a:off x="192578" y="1166018"/>
            <a:ext cx="8646622" cy="4525963"/>
          </a:xfrm>
        </p:spPr>
        <p:txBody>
          <a:bodyPr>
            <a:noAutofit/>
          </a:bodyPr>
          <a:lstStyle/>
          <a:p>
            <a:r>
              <a:rPr lang="en-US" sz="2800" dirty="0"/>
              <a:t>“Does the instance need to include this component to be valid?” Given the “</a:t>
            </a:r>
            <a:r>
              <a:rPr lang="en-US" sz="2800" dirty="0" err="1"/>
              <a:t>robo</a:t>
            </a:r>
            <a:r>
              <a:rPr lang="en-US" sz="2800" dirty="0"/>
              <a:t>-journalism” back story, this means “does the program always need the component, or can it generate an acceptable story without it?”  If every story contains the component, it is required.</a:t>
            </a:r>
          </a:p>
          <a:p>
            <a:r>
              <a:rPr lang="en-US" sz="2800" dirty="0"/>
              <a:t>Some of you instead focused on  the content of the component, not whether it was present or absent. Every apartment story mentioned parking in one way or another, but some of the apartments didn’t have garages or reserved parking. A component about Parking is required so the story will be able to say whether or not there is any.</a:t>
            </a:r>
            <a:br>
              <a:rPr lang="en-US" sz="2800" dirty="0"/>
            </a:br>
            <a:endParaRPr lang="en-US" sz="2800" dirty="0"/>
          </a:p>
        </p:txBody>
      </p:sp>
    </p:spTree>
    <p:extLst>
      <p:ext uri="{BB962C8B-B14F-4D97-AF65-F5344CB8AC3E}">
        <p14:creationId xmlns:p14="http://schemas.microsoft.com/office/powerpoint/2010/main" val="41708803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5B478-BDC3-495E-8C0A-A627E232D53E}"/>
              </a:ext>
            </a:extLst>
          </p:cNvPr>
          <p:cNvSpPr>
            <a:spLocks noGrp="1"/>
          </p:cNvSpPr>
          <p:nvPr>
            <p:ph type="title"/>
          </p:nvPr>
        </p:nvSpPr>
        <p:spPr>
          <a:xfrm>
            <a:off x="533400" y="236537"/>
            <a:ext cx="8077200" cy="1143000"/>
          </a:xfrm>
        </p:spPr>
        <p:txBody>
          <a:bodyPr>
            <a:noAutofit/>
          </a:bodyPr>
          <a:lstStyle/>
          <a:p>
            <a:r>
              <a:rPr lang="en-US" sz="3600" b="1" dirty="0"/>
              <a:t>Granularity {and, or, vs.} Optionality (1)</a:t>
            </a:r>
          </a:p>
        </p:txBody>
      </p:sp>
      <p:sp>
        <p:nvSpPr>
          <p:cNvPr id="3" name="Content Placeholder 2">
            <a:extLst>
              <a:ext uri="{FF2B5EF4-FFF2-40B4-BE49-F238E27FC236}">
                <a16:creationId xmlns:a16="http://schemas.microsoft.com/office/drawing/2014/main" id="{60EC7E7C-04D1-4656-9AF0-C16719E04EC0}"/>
              </a:ext>
            </a:extLst>
          </p:cNvPr>
          <p:cNvSpPr>
            <a:spLocks noGrp="1"/>
          </p:cNvSpPr>
          <p:nvPr>
            <p:ph idx="1"/>
          </p:nvPr>
        </p:nvSpPr>
        <p:spPr>
          <a:xfrm>
            <a:off x="248689" y="1600200"/>
            <a:ext cx="8646622" cy="4525963"/>
          </a:xfrm>
        </p:spPr>
        <p:txBody>
          <a:bodyPr>
            <a:noAutofit/>
          </a:bodyPr>
          <a:lstStyle/>
          <a:p>
            <a:r>
              <a:rPr lang="en-US" sz="2800" dirty="0"/>
              <a:t>All of my apartment stories mentioned a city and a neighborhood, and I hinted that because my descriptions about locations and neighborhoods were highly varied (and in every story) you might use phrases like “LocationDescription” as a broad component that could contain any of the descriptions</a:t>
            </a:r>
          </a:p>
          <a:p>
            <a:r>
              <a:rPr lang="en-US" sz="2800" dirty="0"/>
              <a:t>Some of you treated city+neighborhood as a single component like “Location,” which would be too semantically blunt with a realistic sized apartment collection (people would want to sort by city).    </a:t>
            </a:r>
            <a:br>
              <a:rPr lang="en-US" sz="2800" dirty="0"/>
            </a:br>
            <a:br>
              <a:rPr lang="en-US" dirty="0"/>
            </a:br>
            <a:endParaRPr lang="en-US" sz="2800" dirty="0"/>
          </a:p>
        </p:txBody>
      </p:sp>
    </p:spTree>
    <p:extLst>
      <p:ext uri="{BB962C8B-B14F-4D97-AF65-F5344CB8AC3E}">
        <p14:creationId xmlns:p14="http://schemas.microsoft.com/office/powerpoint/2010/main" val="223126833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5B478-BDC3-495E-8C0A-A627E232D53E}"/>
              </a:ext>
            </a:extLst>
          </p:cNvPr>
          <p:cNvSpPr>
            <a:spLocks noGrp="1"/>
          </p:cNvSpPr>
          <p:nvPr>
            <p:ph type="title"/>
          </p:nvPr>
        </p:nvSpPr>
        <p:spPr>
          <a:xfrm>
            <a:off x="533400" y="236537"/>
            <a:ext cx="8077200" cy="1143000"/>
          </a:xfrm>
        </p:spPr>
        <p:txBody>
          <a:bodyPr>
            <a:noAutofit/>
          </a:bodyPr>
          <a:lstStyle/>
          <a:p>
            <a:r>
              <a:rPr lang="en-US" sz="3600" b="1" dirty="0"/>
              <a:t>Granularity {and, or, vs.} Optionality (2)</a:t>
            </a:r>
          </a:p>
        </p:txBody>
      </p:sp>
      <p:sp>
        <p:nvSpPr>
          <p:cNvPr id="3" name="Content Placeholder 2">
            <a:extLst>
              <a:ext uri="{FF2B5EF4-FFF2-40B4-BE49-F238E27FC236}">
                <a16:creationId xmlns:a16="http://schemas.microsoft.com/office/drawing/2014/main" id="{60EC7E7C-04D1-4656-9AF0-C16719E04EC0}"/>
              </a:ext>
            </a:extLst>
          </p:cNvPr>
          <p:cNvSpPr>
            <a:spLocks noGrp="1"/>
          </p:cNvSpPr>
          <p:nvPr>
            <p:ph idx="1"/>
          </p:nvPr>
        </p:nvSpPr>
        <p:spPr>
          <a:xfrm>
            <a:off x="248689" y="1379537"/>
            <a:ext cx="8646622" cy="4525963"/>
          </a:xfrm>
        </p:spPr>
        <p:txBody>
          <a:bodyPr>
            <a:noAutofit/>
          </a:bodyPr>
          <a:lstStyle/>
          <a:p>
            <a:r>
              <a:rPr lang="en-US" sz="2800" dirty="0"/>
              <a:t>The sports stories came from four different sports league, which I hoped would induce you to define a required element to identify the league</a:t>
            </a:r>
          </a:p>
          <a:p>
            <a:r>
              <a:rPr lang="en-US" sz="2800" dirty="0"/>
              <a:t>Some of you had elements for NFL, MLS, NBA… which makes it an optional binary element</a:t>
            </a:r>
          </a:p>
          <a:p>
            <a:r>
              <a:rPr lang="en-US" sz="2800" dirty="0"/>
              <a:t>Similarly, a “Distance to BART” element implies that this is an important descriptor for apartments, but if the apartment wasn’t in the Bay Area, it wouldn’t be, so it wouldn’t be required (vs. “distance to public transport”)</a:t>
            </a:r>
          </a:p>
          <a:p>
            <a:r>
              <a:rPr lang="en-US" sz="2800" dirty="0"/>
              <a:t>Lesson:  Too many optional elements probably means your model is too granular and not abstract enough </a:t>
            </a:r>
            <a:br>
              <a:rPr lang="en-US" sz="2800" dirty="0"/>
            </a:br>
            <a:br>
              <a:rPr lang="en-US" dirty="0"/>
            </a:br>
            <a:endParaRPr lang="en-US" sz="2800" dirty="0"/>
          </a:p>
        </p:txBody>
      </p:sp>
    </p:spTree>
    <p:extLst>
      <p:ext uri="{BB962C8B-B14F-4D97-AF65-F5344CB8AC3E}">
        <p14:creationId xmlns:p14="http://schemas.microsoft.com/office/powerpoint/2010/main" val="76519957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5B478-BDC3-495E-8C0A-A627E232D53E}"/>
              </a:ext>
            </a:extLst>
          </p:cNvPr>
          <p:cNvSpPr>
            <a:spLocks noGrp="1"/>
          </p:cNvSpPr>
          <p:nvPr>
            <p:ph type="title"/>
          </p:nvPr>
        </p:nvSpPr>
        <p:spPr>
          <a:xfrm>
            <a:off x="533400" y="236537"/>
            <a:ext cx="8077200" cy="1143000"/>
          </a:xfrm>
        </p:spPr>
        <p:txBody>
          <a:bodyPr>
            <a:noAutofit/>
          </a:bodyPr>
          <a:lstStyle/>
          <a:p>
            <a:r>
              <a:rPr lang="en-US" sz="3600" b="1" dirty="0"/>
              <a:t>Granularity {and, or, vs.} Optionality (3)</a:t>
            </a:r>
          </a:p>
        </p:txBody>
      </p:sp>
      <p:sp>
        <p:nvSpPr>
          <p:cNvPr id="3" name="Content Placeholder 2">
            <a:extLst>
              <a:ext uri="{FF2B5EF4-FFF2-40B4-BE49-F238E27FC236}">
                <a16:creationId xmlns:a16="http://schemas.microsoft.com/office/drawing/2014/main" id="{60EC7E7C-04D1-4656-9AF0-C16719E04EC0}"/>
              </a:ext>
            </a:extLst>
          </p:cNvPr>
          <p:cNvSpPr>
            <a:spLocks noGrp="1"/>
          </p:cNvSpPr>
          <p:nvPr>
            <p:ph idx="1"/>
          </p:nvPr>
        </p:nvSpPr>
        <p:spPr>
          <a:xfrm>
            <a:off x="248689" y="1600200"/>
            <a:ext cx="8646622" cy="4525963"/>
          </a:xfrm>
        </p:spPr>
        <p:txBody>
          <a:bodyPr>
            <a:noAutofit/>
          </a:bodyPr>
          <a:lstStyle/>
          <a:p>
            <a:pPr lvl="0"/>
            <a:r>
              <a:rPr lang="en-US" sz="2800" dirty="0"/>
              <a:t>Same idea with location and amenity properties…Some of you got a little lost in the specific content of the stories and proposed a long list of optional components like “NearAForest” and “PackedWithBoutiquesAndRestaurants.”   A </a:t>
            </a:r>
            <a:r>
              <a:rPr lang="en-US" sz="2800" dirty="0" err="1"/>
              <a:t>robo</a:t>
            </a:r>
            <a:r>
              <a:rPr lang="en-US" sz="2800" dirty="0"/>
              <a:t>-journalism program would need some kind of location description, but if you itemize with too much granularity, you’ll label all the components as Optional</a:t>
            </a:r>
          </a:p>
          <a:p>
            <a:pPr lvl="0"/>
            <a:r>
              <a:rPr lang="en-US" sz="2800" dirty="0"/>
              <a:t>A good compromise that some of you proposed was to divide “Amenities” into those for “Neighborhood,”  “BuildingOrComplex,” and </a:t>
            </a:r>
            <a:r>
              <a:rPr lang="en-US" dirty="0"/>
              <a:t>“Apartment”</a:t>
            </a:r>
            <a:endParaRPr lang="en-US" sz="2800" dirty="0"/>
          </a:p>
        </p:txBody>
      </p:sp>
    </p:spTree>
    <p:extLst>
      <p:ext uri="{BB962C8B-B14F-4D97-AF65-F5344CB8AC3E}">
        <p14:creationId xmlns:p14="http://schemas.microsoft.com/office/powerpoint/2010/main" val="390996303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5B478-BDC3-495E-8C0A-A627E232D53E}"/>
              </a:ext>
            </a:extLst>
          </p:cNvPr>
          <p:cNvSpPr>
            <a:spLocks noGrp="1"/>
          </p:cNvSpPr>
          <p:nvPr>
            <p:ph type="title"/>
          </p:nvPr>
        </p:nvSpPr>
        <p:spPr>
          <a:xfrm>
            <a:off x="533400" y="236537"/>
            <a:ext cx="8077200" cy="1143000"/>
          </a:xfrm>
        </p:spPr>
        <p:txBody>
          <a:bodyPr>
            <a:noAutofit/>
          </a:bodyPr>
          <a:lstStyle/>
          <a:p>
            <a:r>
              <a:rPr lang="en-US" sz="3600" b="1" dirty="0"/>
              <a:t>Containers {and, or, vs.} Qualified Names</a:t>
            </a:r>
          </a:p>
        </p:txBody>
      </p:sp>
      <p:sp>
        <p:nvSpPr>
          <p:cNvPr id="3" name="Content Placeholder 2">
            <a:extLst>
              <a:ext uri="{FF2B5EF4-FFF2-40B4-BE49-F238E27FC236}">
                <a16:creationId xmlns:a16="http://schemas.microsoft.com/office/drawing/2014/main" id="{60EC7E7C-04D1-4656-9AF0-C16719E04EC0}"/>
              </a:ext>
            </a:extLst>
          </p:cNvPr>
          <p:cNvSpPr>
            <a:spLocks noGrp="1"/>
          </p:cNvSpPr>
          <p:nvPr>
            <p:ph idx="1"/>
          </p:nvPr>
        </p:nvSpPr>
        <p:spPr>
          <a:xfrm>
            <a:off x="248689" y="1600200"/>
            <a:ext cx="8646622" cy="4525963"/>
          </a:xfrm>
        </p:spPr>
        <p:txBody>
          <a:bodyPr>
            <a:noAutofit/>
          </a:bodyPr>
          <a:lstStyle/>
          <a:p>
            <a:pPr lvl="0"/>
            <a:r>
              <a:rPr lang="en-US" sz="2800" dirty="0"/>
              <a:t>I should have used containers in step 6 of the assignment and used specific component names because I would have given you some implicit instruction about how to structure and name components.  Containers convey meaning explicitly, which is considered a better modeling practice than conveying meaning implicitly with “qualified names” </a:t>
            </a:r>
          </a:p>
          <a:p>
            <a:pPr lvl="0"/>
            <a:r>
              <a:rPr lang="en-US" sz="2800" dirty="0"/>
              <a:t>Use qualified names to resolve homonyms (“EventTitle” vs “SpeakerTitle”), not to replace containers</a:t>
            </a:r>
          </a:p>
        </p:txBody>
      </p:sp>
    </p:spTree>
    <p:extLst>
      <p:ext uri="{BB962C8B-B14F-4D97-AF65-F5344CB8AC3E}">
        <p14:creationId xmlns:p14="http://schemas.microsoft.com/office/powerpoint/2010/main" val="230321216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5B478-BDC3-495E-8C0A-A627E232D53E}"/>
              </a:ext>
            </a:extLst>
          </p:cNvPr>
          <p:cNvSpPr>
            <a:spLocks noGrp="1"/>
          </p:cNvSpPr>
          <p:nvPr>
            <p:ph type="title"/>
          </p:nvPr>
        </p:nvSpPr>
        <p:spPr>
          <a:xfrm>
            <a:off x="533400" y="236537"/>
            <a:ext cx="8077200" cy="1143000"/>
          </a:xfrm>
        </p:spPr>
        <p:txBody>
          <a:bodyPr>
            <a:noAutofit/>
          </a:bodyPr>
          <a:lstStyle/>
          <a:p>
            <a:r>
              <a:rPr lang="en-US" sz="3600" b="1" dirty="0"/>
              <a:t>Explicit Containers</a:t>
            </a:r>
          </a:p>
        </p:txBody>
      </p:sp>
      <p:sp>
        <p:nvSpPr>
          <p:cNvPr id="3" name="Content Placeholder 2">
            <a:extLst>
              <a:ext uri="{FF2B5EF4-FFF2-40B4-BE49-F238E27FC236}">
                <a16:creationId xmlns:a16="http://schemas.microsoft.com/office/drawing/2014/main" id="{60EC7E7C-04D1-4656-9AF0-C16719E04EC0}"/>
              </a:ext>
            </a:extLst>
          </p:cNvPr>
          <p:cNvSpPr>
            <a:spLocks noGrp="1"/>
          </p:cNvSpPr>
          <p:nvPr>
            <p:ph idx="1"/>
          </p:nvPr>
        </p:nvSpPr>
        <p:spPr>
          <a:xfrm>
            <a:off x="468283" y="1379537"/>
            <a:ext cx="8646622" cy="4525963"/>
          </a:xfrm>
        </p:spPr>
        <p:txBody>
          <a:bodyPr>
            <a:noAutofit/>
          </a:bodyPr>
          <a:lstStyle/>
          <a:p>
            <a:pPr marL="0" indent="0">
              <a:buNone/>
            </a:pPr>
            <a:r>
              <a:rPr lang="en-US" dirty="0"/>
              <a:t>	SportingEvent</a:t>
            </a:r>
          </a:p>
          <a:p>
            <a:pPr marL="0" indent="0">
              <a:buNone/>
            </a:pPr>
            <a:r>
              <a:rPr lang="en-US" dirty="0"/>
              <a:t>		Title</a:t>
            </a:r>
          </a:p>
          <a:p>
            <a:pPr marL="0" indent="0">
              <a:buNone/>
            </a:pPr>
            <a:r>
              <a:rPr lang="en-US" dirty="0"/>
              <a:t>		Date</a:t>
            </a:r>
          </a:p>
          <a:p>
            <a:pPr marL="0" indent="0">
              <a:buNone/>
            </a:pPr>
            <a:r>
              <a:rPr lang="en-US" dirty="0"/>
              <a:t>			Day</a:t>
            </a:r>
          </a:p>
          <a:p>
            <a:pPr marL="0" indent="0">
              <a:buNone/>
            </a:pPr>
            <a:r>
              <a:rPr lang="en-US" dirty="0"/>
              <a:t>			Month</a:t>
            </a:r>
          </a:p>
          <a:p>
            <a:pPr marL="0" indent="0">
              <a:buNone/>
            </a:pPr>
            <a:r>
              <a:rPr lang="en-US" dirty="0"/>
              <a:t>			Year</a:t>
            </a:r>
          </a:p>
          <a:p>
            <a:pPr marL="0" indent="0">
              <a:buNone/>
            </a:pPr>
            <a:r>
              <a:rPr lang="en-US" dirty="0"/>
              <a:t>		Venue</a:t>
            </a:r>
          </a:p>
          <a:p>
            <a:pPr marL="0" indent="0">
              <a:buNone/>
            </a:pPr>
            <a:r>
              <a:rPr lang="en-US" dirty="0"/>
              <a:t>			Location</a:t>
            </a:r>
          </a:p>
          <a:p>
            <a:pPr marL="0" indent="0">
              <a:buNone/>
            </a:pPr>
            <a:r>
              <a:rPr lang="en-US" dirty="0"/>
              <a:t>			Name</a:t>
            </a:r>
          </a:p>
        </p:txBody>
      </p:sp>
    </p:spTree>
    <p:extLst>
      <p:ext uri="{BB962C8B-B14F-4D97-AF65-F5344CB8AC3E}">
        <p14:creationId xmlns:p14="http://schemas.microsoft.com/office/powerpoint/2010/main" val="35454797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FB951-0133-4603-8247-BEB39C80633A}"/>
              </a:ext>
            </a:extLst>
          </p:cNvPr>
          <p:cNvSpPr>
            <a:spLocks noGrp="1"/>
          </p:cNvSpPr>
          <p:nvPr>
            <p:ph type="title"/>
          </p:nvPr>
        </p:nvSpPr>
        <p:spPr>
          <a:xfrm>
            <a:off x="304800" y="76200"/>
            <a:ext cx="8229600" cy="1143000"/>
          </a:xfrm>
        </p:spPr>
        <p:txBody>
          <a:bodyPr>
            <a:normAutofit/>
          </a:bodyPr>
          <a:lstStyle/>
          <a:p>
            <a:r>
              <a:rPr lang="en-US" b="1" dirty="0"/>
              <a:t>Business Structures (2): Divisions</a:t>
            </a:r>
          </a:p>
        </p:txBody>
      </p:sp>
      <p:sp>
        <p:nvSpPr>
          <p:cNvPr id="6" name="TextBox 5">
            <a:extLst>
              <a:ext uri="{FF2B5EF4-FFF2-40B4-BE49-F238E27FC236}">
                <a16:creationId xmlns:a16="http://schemas.microsoft.com/office/drawing/2014/main" id="{59A0D7C9-0865-4FF1-9907-940A9AD6CA51}"/>
              </a:ext>
            </a:extLst>
          </p:cNvPr>
          <p:cNvSpPr txBox="1"/>
          <p:nvPr/>
        </p:nvSpPr>
        <p:spPr>
          <a:xfrm>
            <a:off x="457200" y="4797419"/>
            <a:ext cx="8393372" cy="1384995"/>
          </a:xfrm>
          <a:prstGeom prst="rect">
            <a:avLst/>
          </a:prstGeom>
          <a:noFill/>
        </p:spPr>
        <p:txBody>
          <a:bodyPr wrap="square">
            <a:spAutoFit/>
          </a:bodyPr>
          <a:lstStyle/>
          <a:p>
            <a:r>
              <a:rPr lang="en-US" sz="2800" dirty="0"/>
              <a:t>A divisional organizational chart reflects a company organized along a product line or specific geography; each division has the same functional structure</a:t>
            </a:r>
          </a:p>
        </p:txBody>
      </p:sp>
      <p:pic>
        <p:nvPicPr>
          <p:cNvPr id="7" name="Picture 6">
            <a:extLst>
              <a:ext uri="{FF2B5EF4-FFF2-40B4-BE49-F238E27FC236}">
                <a16:creationId xmlns:a16="http://schemas.microsoft.com/office/drawing/2014/main" id="{BED7889F-72C9-446B-B029-786B82F77BF0}"/>
              </a:ext>
            </a:extLst>
          </p:cNvPr>
          <p:cNvPicPr>
            <a:picLocks noChangeAspect="1"/>
          </p:cNvPicPr>
          <p:nvPr/>
        </p:nvPicPr>
        <p:blipFill>
          <a:blip r:embed="rId3"/>
          <a:stretch>
            <a:fillRect/>
          </a:stretch>
        </p:blipFill>
        <p:spPr>
          <a:xfrm>
            <a:off x="1600200" y="1128713"/>
            <a:ext cx="5791200" cy="3686175"/>
          </a:xfrm>
          <a:prstGeom prst="rect">
            <a:avLst/>
          </a:prstGeom>
        </p:spPr>
      </p:pic>
    </p:spTree>
    <p:extLst>
      <p:ext uri="{BB962C8B-B14F-4D97-AF65-F5344CB8AC3E}">
        <p14:creationId xmlns:p14="http://schemas.microsoft.com/office/powerpoint/2010/main" val="3210561403"/>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5B478-BDC3-495E-8C0A-A627E232D53E}"/>
              </a:ext>
            </a:extLst>
          </p:cNvPr>
          <p:cNvSpPr>
            <a:spLocks noGrp="1"/>
          </p:cNvSpPr>
          <p:nvPr>
            <p:ph type="title"/>
          </p:nvPr>
        </p:nvSpPr>
        <p:spPr>
          <a:xfrm>
            <a:off x="533400" y="236537"/>
            <a:ext cx="8077200" cy="1143000"/>
          </a:xfrm>
        </p:spPr>
        <p:txBody>
          <a:bodyPr>
            <a:noAutofit/>
          </a:bodyPr>
          <a:lstStyle/>
          <a:p>
            <a:r>
              <a:rPr lang="en-US" sz="3600" b="1" dirty="0"/>
              <a:t>Implicit Containers with Qualified Names</a:t>
            </a:r>
          </a:p>
        </p:txBody>
      </p:sp>
      <p:sp>
        <p:nvSpPr>
          <p:cNvPr id="3" name="Content Placeholder 2">
            <a:extLst>
              <a:ext uri="{FF2B5EF4-FFF2-40B4-BE49-F238E27FC236}">
                <a16:creationId xmlns:a16="http://schemas.microsoft.com/office/drawing/2014/main" id="{60EC7E7C-04D1-4656-9AF0-C16719E04EC0}"/>
              </a:ext>
            </a:extLst>
          </p:cNvPr>
          <p:cNvSpPr>
            <a:spLocks noGrp="1"/>
          </p:cNvSpPr>
          <p:nvPr>
            <p:ph idx="1"/>
          </p:nvPr>
        </p:nvSpPr>
        <p:spPr>
          <a:xfrm>
            <a:off x="248689" y="1600200"/>
            <a:ext cx="8646622" cy="4525963"/>
          </a:xfrm>
        </p:spPr>
        <p:txBody>
          <a:bodyPr>
            <a:noAutofit/>
          </a:bodyPr>
          <a:lstStyle/>
          <a:p>
            <a:pPr marL="0" indent="0">
              <a:buNone/>
            </a:pPr>
            <a:r>
              <a:rPr lang="en-US" dirty="0"/>
              <a:t>	SportingEventTitle</a:t>
            </a:r>
          </a:p>
          <a:p>
            <a:pPr marL="0" indent="0">
              <a:buNone/>
            </a:pPr>
            <a:r>
              <a:rPr lang="en-US" dirty="0"/>
              <a:t>	SportingEventDateDay</a:t>
            </a:r>
          </a:p>
          <a:p>
            <a:pPr marL="0" indent="0">
              <a:buNone/>
            </a:pPr>
            <a:r>
              <a:rPr lang="en-US" dirty="0"/>
              <a:t>	SportingEventDateMonth</a:t>
            </a:r>
          </a:p>
          <a:p>
            <a:pPr marL="0" indent="0">
              <a:buNone/>
            </a:pPr>
            <a:r>
              <a:rPr lang="en-US" dirty="0"/>
              <a:t>	SportingEventVenueLocation</a:t>
            </a:r>
          </a:p>
          <a:p>
            <a:pPr marL="0" indent="0">
              <a:buNone/>
            </a:pPr>
            <a:r>
              <a:rPr lang="en-US" dirty="0"/>
              <a:t> </a:t>
            </a:r>
          </a:p>
        </p:txBody>
      </p:sp>
    </p:spTree>
    <p:extLst>
      <p:ext uri="{BB962C8B-B14F-4D97-AF65-F5344CB8AC3E}">
        <p14:creationId xmlns:p14="http://schemas.microsoft.com/office/powerpoint/2010/main" val="36739235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543596" y="30480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a:sym typeface="UC Berkeley OS Sign"/>
              </a:rPr>
              <a:t>There Are No Modeling Shortcuts</a:t>
            </a:r>
            <a:endParaRPr lang="en-US" sz="3400" dirty="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71</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481017" y="1447800"/>
            <a:ext cx="8305800" cy="5108224"/>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400" dirty="0">
                <a:latin typeface="UC Berkeley OS Sign"/>
                <a:cs typeface="Arial" pitchFamily="34" charset="0"/>
                <a:sym typeface="Arial" pitchFamily="34" charset="0"/>
              </a:rPr>
              <a:t>Schemas developed without a stage of conceptual design (other than very simple ones) are rarely very useful because they are too closely tied to the particular instances used, which may not be representative </a:t>
            </a:r>
          </a:p>
          <a:p>
            <a:pPr marL="342900" indent="-342900" eaLnBrk="0" fontAlgn="base" hangingPunct="0">
              <a:lnSpc>
                <a:spcPct val="93000"/>
              </a:lnSpc>
              <a:spcBef>
                <a:spcPts val="1800"/>
              </a:spcBef>
              <a:spcAft>
                <a:spcPct val="0"/>
              </a:spcAft>
              <a:buFont typeface="Arial" pitchFamily="34" charset="0"/>
              <a:buChar char="•"/>
            </a:pPr>
            <a:r>
              <a:rPr lang="en-US" sz="2400" dirty="0"/>
              <a:t>There is an inescapable tradeoff in description vocabularies between expressive power /computability (exemplified by XML) and ease of use (HTML)? </a:t>
            </a:r>
            <a:endParaRPr lang="en-US" sz="2400" dirty="0">
              <a:latin typeface="UC Berkeley OS Sign"/>
              <a:cs typeface="Arial" pitchFamily="34" charset="0"/>
              <a:sym typeface="Arial" pitchFamily="34" charset="0"/>
            </a:endParaRPr>
          </a:p>
          <a:p>
            <a:pPr marL="342900" indent="-342900" eaLnBrk="0" fontAlgn="base" hangingPunct="0">
              <a:lnSpc>
                <a:spcPct val="93000"/>
              </a:lnSpc>
              <a:spcBef>
                <a:spcPts val="1800"/>
              </a:spcBef>
              <a:spcAft>
                <a:spcPct val="0"/>
              </a:spcAft>
              <a:buFont typeface="Arial" pitchFamily="34" charset="0"/>
              <a:buChar char="•"/>
            </a:pPr>
            <a:r>
              <a:rPr lang="en-US" sz="2400" dirty="0">
                <a:latin typeface="UC Berkeley OS Sign"/>
                <a:cs typeface="Arial" pitchFamily="34" charset="0"/>
                <a:sym typeface="Arial" pitchFamily="34" charset="0"/>
              </a:rPr>
              <a:t>You get what you pay for… </a:t>
            </a:r>
            <a:r>
              <a:rPr lang="en-US" sz="3200" b="1" i="1" dirty="0">
                <a:solidFill>
                  <a:srgbClr val="FF0000"/>
                </a:solidFill>
                <a:latin typeface="UC Berkeley OS Sign"/>
                <a:cs typeface="Arial" pitchFamily="34" charset="0"/>
                <a:sym typeface="Arial" pitchFamily="34" charset="0"/>
              </a:rPr>
              <a:t>UNLESS SOMEONE ELSE HAS ALREADY DONE THE WORK</a:t>
            </a:r>
          </a:p>
          <a:p>
            <a:pPr marL="342900" indent="-342900" eaLnBrk="0" fontAlgn="base" hangingPunct="0">
              <a:lnSpc>
                <a:spcPct val="93000"/>
              </a:lnSpc>
              <a:spcBef>
                <a:spcPts val="1800"/>
              </a:spcBef>
              <a:spcAft>
                <a:spcPct val="0"/>
              </a:spcAft>
              <a:buFont typeface="Arial" pitchFamily="34" charset="0"/>
              <a:buChar char="•"/>
            </a:pPr>
            <a:r>
              <a:rPr lang="en-US" sz="2400" dirty="0"/>
              <a:t>In general, if your work would benefit from a standard document schema, before you start trying to design one, look for one!</a:t>
            </a:r>
            <a:endParaRPr lang="en-US" sz="2400" dirty="0">
              <a:latin typeface="UC Berkeley OS Sign"/>
              <a:cs typeface="Arial" pitchFamily="34" charset="0"/>
              <a:sym typeface="Arial" pitchFamily="34" charset="0"/>
            </a:endParaRPr>
          </a:p>
        </p:txBody>
      </p:sp>
      <p:sp>
        <p:nvSpPr>
          <p:cNvPr id="2" name="TextBox 1">
            <a:extLst>
              <a:ext uri="{FF2B5EF4-FFF2-40B4-BE49-F238E27FC236}">
                <a16:creationId xmlns:a16="http://schemas.microsoft.com/office/drawing/2014/main" id="{27317789-D03A-4292-86A3-5583E758619F}"/>
              </a:ext>
            </a:extLst>
          </p:cNvPr>
          <p:cNvSpPr txBox="1"/>
          <p:nvPr/>
        </p:nvSpPr>
        <p:spPr>
          <a:xfrm>
            <a:off x="214086" y="152400"/>
            <a:ext cx="2667000" cy="461665"/>
          </a:xfrm>
          <a:prstGeom prst="rect">
            <a:avLst/>
          </a:prstGeom>
          <a:noFill/>
        </p:spPr>
        <p:txBody>
          <a:bodyPr wrap="square" rtlCol="0">
            <a:spAutoFit/>
          </a:bodyPr>
          <a:lstStyle/>
          <a:p>
            <a:r>
              <a:rPr lang="en-US" sz="2400" b="1" dirty="0">
                <a:solidFill>
                  <a:srgbClr val="FF0000"/>
                </a:solidFill>
              </a:rPr>
              <a:t>FLASHBACK</a:t>
            </a:r>
          </a:p>
        </p:txBody>
      </p:sp>
    </p:spTree>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40789-07CE-43BD-93C1-B3F973FF100C}"/>
              </a:ext>
            </a:extLst>
          </p:cNvPr>
          <p:cNvSpPr>
            <a:spLocks noGrp="1"/>
          </p:cNvSpPr>
          <p:nvPr>
            <p:ph type="title"/>
          </p:nvPr>
        </p:nvSpPr>
        <p:spPr/>
        <p:txBody>
          <a:bodyPr>
            <a:normAutofit/>
          </a:bodyPr>
          <a:lstStyle/>
          <a:p>
            <a:r>
              <a:rPr lang="en-US" b="1" dirty="0"/>
              <a:t>Yes, There is a SportsML</a:t>
            </a:r>
          </a:p>
        </p:txBody>
      </p:sp>
      <p:sp>
        <p:nvSpPr>
          <p:cNvPr id="3" name="TextBox 2">
            <a:extLst>
              <a:ext uri="{FF2B5EF4-FFF2-40B4-BE49-F238E27FC236}">
                <a16:creationId xmlns:a16="http://schemas.microsoft.com/office/drawing/2014/main" id="{765D0C89-AFE0-4B42-82BC-4E5DE8412E4A}"/>
              </a:ext>
            </a:extLst>
          </p:cNvPr>
          <p:cNvSpPr txBox="1"/>
          <p:nvPr/>
        </p:nvSpPr>
        <p:spPr>
          <a:xfrm>
            <a:off x="685800" y="1387981"/>
            <a:ext cx="7620000" cy="5570756"/>
          </a:xfrm>
          <a:prstGeom prst="rect">
            <a:avLst/>
          </a:prstGeom>
          <a:noFill/>
        </p:spPr>
        <p:txBody>
          <a:bodyPr wrap="square" rtlCol="0">
            <a:spAutoFit/>
          </a:bodyPr>
          <a:lstStyle/>
          <a:p>
            <a:pPr marL="285750" indent="-285750">
              <a:buFont typeface="Arial" panose="020B0604020202020204" pitchFamily="34" charset="0"/>
              <a:buChar char="•"/>
            </a:pPr>
            <a:r>
              <a:rPr lang="en-US" sz="2400" dirty="0"/>
              <a:t>To provide a consistent format for sports scores, schedules, and statistics, an open, non-proprietary XML standard was created in 2003 by the International Press Telecommunications Council (IPTC), an association of the largest news agencies in the world including the Associated Press, Reuters, and the New York Times.</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SportsML has a core schema used for all sports (competitors, locations, dates, etc.) and sport-specific “plug-ins” with the content components needed to describe events in that sport</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hlinkClick r:id="rId3"/>
              </a:rPr>
              <a:t>https://www.iptc.org/std/SportsML/1.0/documentation/documentation-navigation.html</a:t>
            </a:r>
            <a:endParaRPr lang="en-US" sz="2400" dirty="0"/>
          </a:p>
          <a:p>
            <a:pPr marL="285750" indent="-285750">
              <a:buFont typeface="Arial" panose="020B0604020202020204" pitchFamily="34" charset="0"/>
              <a:buChar char="•"/>
            </a:pPr>
            <a:endParaRPr lang="en-US" sz="2000" dirty="0"/>
          </a:p>
        </p:txBody>
      </p:sp>
    </p:spTree>
    <p:extLst>
      <p:ext uri="{BB962C8B-B14F-4D97-AF65-F5344CB8AC3E}">
        <p14:creationId xmlns:p14="http://schemas.microsoft.com/office/powerpoint/2010/main" val="225136058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40789-07CE-43BD-93C1-B3F973FF100C}"/>
              </a:ext>
            </a:extLst>
          </p:cNvPr>
          <p:cNvSpPr>
            <a:spLocks noGrp="1"/>
          </p:cNvSpPr>
          <p:nvPr>
            <p:ph type="title"/>
          </p:nvPr>
        </p:nvSpPr>
        <p:spPr/>
        <p:txBody>
          <a:bodyPr>
            <a:normAutofit/>
          </a:bodyPr>
          <a:lstStyle/>
          <a:p>
            <a:r>
              <a:rPr lang="en-US" b="1" dirty="0"/>
              <a:t>Yes, There is A “Real Estate” ML</a:t>
            </a:r>
          </a:p>
        </p:txBody>
      </p:sp>
      <p:pic>
        <p:nvPicPr>
          <p:cNvPr id="4" name="Picture 3">
            <a:extLst>
              <a:ext uri="{FF2B5EF4-FFF2-40B4-BE49-F238E27FC236}">
                <a16:creationId xmlns:a16="http://schemas.microsoft.com/office/drawing/2014/main" id="{C4C7539A-DCEC-43FB-9C1E-FA1D9376C66C}"/>
              </a:ext>
            </a:extLst>
          </p:cNvPr>
          <p:cNvPicPr>
            <a:picLocks noChangeAspect="1"/>
          </p:cNvPicPr>
          <p:nvPr/>
        </p:nvPicPr>
        <p:blipFill>
          <a:blip r:embed="rId2"/>
          <a:stretch>
            <a:fillRect/>
          </a:stretch>
        </p:blipFill>
        <p:spPr>
          <a:xfrm>
            <a:off x="478395" y="2057400"/>
            <a:ext cx="8229600" cy="2323049"/>
          </a:xfrm>
          <a:prstGeom prst="rect">
            <a:avLst/>
          </a:prstGeom>
        </p:spPr>
      </p:pic>
      <p:sp>
        <p:nvSpPr>
          <p:cNvPr id="5" name="Rectangle 4">
            <a:extLst>
              <a:ext uri="{FF2B5EF4-FFF2-40B4-BE49-F238E27FC236}">
                <a16:creationId xmlns:a16="http://schemas.microsoft.com/office/drawing/2014/main" id="{9ECEC3D2-DAAE-4EB6-8F07-C438CDD58284}"/>
              </a:ext>
            </a:extLst>
          </p:cNvPr>
          <p:cNvSpPr/>
          <p:nvPr/>
        </p:nvSpPr>
        <p:spPr>
          <a:xfrm>
            <a:off x="3276600" y="4876800"/>
            <a:ext cx="2392963" cy="369332"/>
          </a:xfrm>
          <a:prstGeom prst="rect">
            <a:avLst/>
          </a:prstGeom>
        </p:spPr>
        <p:txBody>
          <a:bodyPr wrap="none">
            <a:spAutoFit/>
          </a:bodyPr>
          <a:lstStyle/>
          <a:p>
            <a:r>
              <a:rPr lang="en-US" dirty="0"/>
              <a:t>https://www.retall.org/</a:t>
            </a:r>
          </a:p>
        </p:txBody>
      </p:sp>
    </p:spTree>
    <p:extLst>
      <p:ext uri="{BB962C8B-B14F-4D97-AF65-F5344CB8AC3E}">
        <p14:creationId xmlns:p14="http://schemas.microsoft.com/office/powerpoint/2010/main" val="4021630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FB951-0133-4603-8247-BEB39C80633A}"/>
              </a:ext>
            </a:extLst>
          </p:cNvPr>
          <p:cNvSpPr>
            <a:spLocks noGrp="1"/>
          </p:cNvSpPr>
          <p:nvPr>
            <p:ph type="title"/>
          </p:nvPr>
        </p:nvSpPr>
        <p:spPr>
          <a:xfrm>
            <a:off x="304800" y="76200"/>
            <a:ext cx="8229600" cy="1143000"/>
          </a:xfrm>
        </p:spPr>
        <p:txBody>
          <a:bodyPr>
            <a:normAutofit/>
          </a:bodyPr>
          <a:lstStyle/>
          <a:p>
            <a:r>
              <a:rPr lang="en-US" b="1" dirty="0"/>
              <a:t>Business Structures (3): Matrix</a:t>
            </a:r>
          </a:p>
        </p:txBody>
      </p:sp>
      <p:sp>
        <p:nvSpPr>
          <p:cNvPr id="6" name="TextBox 5">
            <a:extLst>
              <a:ext uri="{FF2B5EF4-FFF2-40B4-BE49-F238E27FC236}">
                <a16:creationId xmlns:a16="http://schemas.microsoft.com/office/drawing/2014/main" id="{59A0D7C9-0865-4FF1-9907-940A9AD6CA51}"/>
              </a:ext>
            </a:extLst>
          </p:cNvPr>
          <p:cNvSpPr txBox="1"/>
          <p:nvPr/>
        </p:nvSpPr>
        <p:spPr>
          <a:xfrm>
            <a:off x="457200" y="4495800"/>
            <a:ext cx="8393372" cy="1384995"/>
          </a:xfrm>
          <a:prstGeom prst="rect">
            <a:avLst/>
          </a:prstGeom>
          <a:noFill/>
        </p:spPr>
        <p:txBody>
          <a:bodyPr wrap="square">
            <a:spAutoFit/>
          </a:bodyPr>
          <a:lstStyle/>
          <a:p>
            <a:r>
              <a:rPr lang="en-US" sz="2800" dirty="0"/>
              <a:t>In a matrix structure employees are divided into teams by projects or product lead by a project or product manager, but also report to a functional manager</a:t>
            </a:r>
          </a:p>
        </p:txBody>
      </p:sp>
      <p:sp>
        <p:nvSpPr>
          <p:cNvPr id="3" name="TextBox 2">
            <a:extLst>
              <a:ext uri="{FF2B5EF4-FFF2-40B4-BE49-F238E27FC236}">
                <a16:creationId xmlns:a16="http://schemas.microsoft.com/office/drawing/2014/main" id="{6E8C9CF3-5DC5-478D-BD9B-F5D10E1C37E4}"/>
              </a:ext>
            </a:extLst>
          </p:cNvPr>
          <p:cNvSpPr txBox="1"/>
          <p:nvPr/>
        </p:nvSpPr>
        <p:spPr>
          <a:xfrm>
            <a:off x="533400" y="5956917"/>
            <a:ext cx="8382000" cy="707886"/>
          </a:xfrm>
          <a:prstGeom prst="rect">
            <a:avLst/>
          </a:prstGeom>
          <a:noFill/>
        </p:spPr>
        <p:txBody>
          <a:bodyPr wrap="square" rtlCol="0">
            <a:spAutoFit/>
          </a:bodyPr>
          <a:lstStyle/>
          <a:p>
            <a:r>
              <a:rPr lang="en-US" sz="2000" dirty="0">
                <a:solidFill>
                  <a:srgbClr val="FF0000"/>
                </a:solidFill>
              </a:rPr>
              <a:t>If you are a UX or design professional you are likely to have a manager (the head of UX, head of design) but also will report to a project manager</a:t>
            </a:r>
          </a:p>
        </p:txBody>
      </p:sp>
      <p:pic>
        <p:nvPicPr>
          <p:cNvPr id="5" name="Picture 4">
            <a:extLst>
              <a:ext uri="{FF2B5EF4-FFF2-40B4-BE49-F238E27FC236}">
                <a16:creationId xmlns:a16="http://schemas.microsoft.com/office/drawing/2014/main" id="{D56957B1-2F19-4700-91A4-083F962A0208}"/>
              </a:ext>
            </a:extLst>
          </p:cNvPr>
          <p:cNvPicPr>
            <a:picLocks noChangeAspect="1"/>
          </p:cNvPicPr>
          <p:nvPr/>
        </p:nvPicPr>
        <p:blipFill>
          <a:blip r:embed="rId3"/>
          <a:stretch>
            <a:fillRect/>
          </a:stretch>
        </p:blipFill>
        <p:spPr>
          <a:xfrm>
            <a:off x="1143000" y="1066800"/>
            <a:ext cx="6858000" cy="3362710"/>
          </a:xfrm>
          <a:prstGeom prst="rect">
            <a:avLst/>
          </a:prstGeom>
        </p:spPr>
      </p:pic>
    </p:spTree>
    <p:extLst>
      <p:ext uri="{BB962C8B-B14F-4D97-AF65-F5344CB8AC3E}">
        <p14:creationId xmlns:p14="http://schemas.microsoft.com/office/powerpoint/2010/main" val="790844850"/>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ED73B75-E739-4B88-A7A7-9DB3811F935C}"/>
              </a:ext>
            </a:extLst>
          </p:cNvPr>
          <p:cNvSpPr/>
          <p:nvPr/>
        </p:nvSpPr>
        <p:spPr>
          <a:xfrm>
            <a:off x="0" y="5791200"/>
            <a:ext cx="9144000" cy="1066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5FB951-0133-4603-8247-BEB39C80633A}"/>
              </a:ext>
            </a:extLst>
          </p:cNvPr>
          <p:cNvSpPr>
            <a:spLocks noGrp="1"/>
          </p:cNvSpPr>
          <p:nvPr>
            <p:ph type="title"/>
          </p:nvPr>
        </p:nvSpPr>
        <p:spPr>
          <a:xfrm>
            <a:off x="304800" y="76200"/>
            <a:ext cx="8229600" cy="1143000"/>
          </a:xfrm>
        </p:spPr>
        <p:txBody>
          <a:bodyPr>
            <a:normAutofit/>
          </a:bodyPr>
          <a:lstStyle/>
          <a:p>
            <a:r>
              <a:rPr lang="en-US" b="1" dirty="0"/>
              <a:t>Business Structures (4): Flat</a:t>
            </a:r>
          </a:p>
        </p:txBody>
      </p:sp>
      <p:sp>
        <p:nvSpPr>
          <p:cNvPr id="6" name="TextBox 5">
            <a:extLst>
              <a:ext uri="{FF2B5EF4-FFF2-40B4-BE49-F238E27FC236}">
                <a16:creationId xmlns:a16="http://schemas.microsoft.com/office/drawing/2014/main" id="{59A0D7C9-0865-4FF1-9907-940A9AD6CA51}"/>
              </a:ext>
            </a:extLst>
          </p:cNvPr>
          <p:cNvSpPr txBox="1"/>
          <p:nvPr/>
        </p:nvSpPr>
        <p:spPr>
          <a:xfrm>
            <a:off x="431794" y="3447545"/>
            <a:ext cx="8393372" cy="2246769"/>
          </a:xfrm>
          <a:prstGeom prst="rect">
            <a:avLst/>
          </a:prstGeom>
          <a:noFill/>
        </p:spPr>
        <p:txBody>
          <a:bodyPr wrap="square">
            <a:spAutoFit/>
          </a:bodyPr>
          <a:lstStyle/>
          <a:p>
            <a:r>
              <a:rPr lang="en-US" sz="2800" dirty="0"/>
              <a:t>A flat organization structure has few or no levels of management between executives and all other employees. This type of structure empowers self-management and greater decision-making ability for every employee</a:t>
            </a:r>
          </a:p>
        </p:txBody>
      </p:sp>
      <p:sp>
        <p:nvSpPr>
          <p:cNvPr id="3" name="TextBox 2">
            <a:extLst>
              <a:ext uri="{FF2B5EF4-FFF2-40B4-BE49-F238E27FC236}">
                <a16:creationId xmlns:a16="http://schemas.microsoft.com/office/drawing/2014/main" id="{6E8C9CF3-5DC5-478D-BD9B-F5D10E1C37E4}"/>
              </a:ext>
            </a:extLst>
          </p:cNvPr>
          <p:cNvSpPr txBox="1"/>
          <p:nvPr/>
        </p:nvSpPr>
        <p:spPr>
          <a:xfrm>
            <a:off x="318833" y="5791200"/>
            <a:ext cx="8382000" cy="830997"/>
          </a:xfrm>
          <a:prstGeom prst="rect">
            <a:avLst/>
          </a:prstGeom>
          <a:noFill/>
        </p:spPr>
        <p:txBody>
          <a:bodyPr wrap="square" rtlCol="0">
            <a:spAutoFit/>
          </a:bodyPr>
          <a:lstStyle/>
          <a:p>
            <a:r>
              <a:rPr lang="en-US" sz="2400" b="1" i="1" dirty="0">
                <a:solidFill>
                  <a:srgbClr val="FF0000"/>
                </a:solidFill>
              </a:rPr>
              <a:t>This is how most “start-ups” are organized when they start….   Do they stay this way?  Why causes them to change structure?</a:t>
            </a:r>
          </a:p>
        </p:txBody>
      </p:sp>
      <p:pic>
        <p:nvPicPr>
          <p:cNvPr id="7" name="Picture 6">
            <a:extLst>
              <a:ext uri="{FF2B5EF4-FFF2-40B4-BE49-F238E27FC236}">
                <a16:creationId xmlns:a16="http://schemas.microsoft.com/office/drawing/2014/main" id="{CCE8B8EC-FC8B-4E20-A1FD-E707708960B3}"/>
              </a:ext>
            </a:extLst>
          </p:cNvPr>
          <p:cNvPicPr>
            <a:picLocks noChangeAspect="1"/>
          </p:cNvPicPr>
          <p:nvPr/>
        </p:nvPicPr>
        <p:blipFill>
          <a:blip r:embed="rId3"/>
          <a:stretch>
            <a:fillRect/>
          </a:stretch>
        </p:blipFill>
        <p:spPr>
          <a:xfrm>
            <a:off x="318833" y="1219200"/>
            <a:ext cx="8506333" cy="2191256"/>
          </a:xfrm>
          <a:prstGeom prst="rect">
            <a:avLst/>
          </a:prstGeom>
        </p:spPr>
      </p:pic>
    </p:spTree>
    <p:extLst>
      <p:ext uri="{BB962C8B-B14F-4D97-AF65-F5344CB8AC3E}">
        <p14:creationId xmlns:p14="http://schemas.microsoft.com/office/powerpoint/2010/main" val="4058861415"/>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3739</Words>
  <Application>Microsoft Office PowerPoint</Application>
  <PresentationFormat>On-screen Show (4:3)</PresentationFormat>
  <Paragraphs>342</Paragraphs>
  <Slides>73</Slides>
  <Notes>56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73</vt:i4>
      </vt:variant>
    </vt:vector>
  </HeadingPairs>
  <TitlesOfParts>
    <vt:vector size="78" baseType="lpstr">
      <vt:lpstr>Arial</vt:lpstr>
      <vt:lpstr>Calibri</vt:lpstr>
      <vt:lpstr>UC Berkeley OS Sign</vt:lpstr>
      <vt:lpstr>Wingdings</vt:lpstr>
      <vt:lpstr>Office Theme</vt:lpstr>
      <vt:lpstr>CogSci 150 “Sensemaking and Organizing” Spring 2022</vt:lpstr>
      <vt:lpstr>The Structural Perspective  on Relationships</vt:lpstr>
      <vt:lpstr>PowerPoint Presentation</vt:lpstr>
      <vt:lpstr>STOP AND THINK</vt:lpstr>
      <vt:lpstr>Business Structures (1):  Functional Hierarchy</vt:lpstr>
      <vt:lpstr>PowerPoint Presentation</vt:lpstr>
      <vt:lpstr>Business Structures (2): Divisions</vt:lpstr>
      <vt:lpstr>Business Structures (3): Matrix</vt:lpstr>
      <vt:lpstr>Business Structures (4): Flat</vt:lpstr>
      <vt:lpstr>Internal and External Structure</vt:lpstr>
      <vt:lpstr>Example: Generic Supply Chain</vt:lpstr>
      <vt:lpstr>Separate Resources or  Resource Components?</vt:lpstr>
      <vt:lpstr> Changing Resource Boundaries Changes External to Internal Structure</vt:lpstr>
      <vt:lpstr>External or Internal Structures in a User Interface?</vt:lpstr>
      <vt:lpstr>Familiar Terms for Internal Document Structures</vt:lpstr>
      <vt:lpstr>PowerPoint Presentation</vt:lpstr>
      <vt:lpstr>PowerPoint Presentation</vt:lpstr>
      <vt:lpstr>PowerPoint Presentation</vt:lpstr>
      <vt:lpstr>PowerPoint Presentation</vt:lpstr>
      <vt:lpstr>STOP AND THINK</vt:lpstr>
      <vt:lpstr>PowerPoint Presentation</vt:lpstr>
      <vt:lpstr>“Hypertext” Vocabulary: Link Properties</vt:lpstr>
      <vt:lpstr>Separation of Link Concerns</vt:lpstr>
      <vt:lpstr>PowerPoint Presentation</vt:lpstr>
      <vt:lpstr>PowerPoint Presentation</vt:lpstr>
      <vt:lpstr>STOP AND THINK</vt:lpstr>
      <vt:lpstr>PowerPoint Presentation</vt:lpstr>
      <vt:lpstr>PowerPoint Presentation</vt:lpstr>
      <vt:lpstr>Abstract Thinking About Linking</vt:lpstr>
      <vt:lpstr>Linking in Relational Databases</vt:lpstr>
      <vt:lpstr>Linking Between Datasets</vt:lpstr>
      <vt:lpstr>Alternative Vocabulary:  Graph Theory</vt:lpstr>
      <vt:lpstr>The Origins of Graph Theory (Euler 1735)</vt:lpstr>
      <vt:lpstr>An Unhappy Geopolitical Footnote</vt:lpstr>
      <vt:lpstr>Three Network Representations</vt:lpstr>
      <vt:lpstr>PowerPoint Presentation</vt:lpstr>
      <vt:lpstr>Relationship  “Abstraction and Granularity”</vt:lpstr>
      <vt:lpstr>If this is all you’re  given, give up!</vt:lpstr>
      <vt:lpstr>Properties of Graphs</vt:lpstr>
      <vt:lpstr>Reachability and Transitive Closure</vt:lpstr>
      <vt:lpstr>Degrees of Separation (“edge counting”)</vt:lpstr>
      <vt:lpstr>How Important Are  “Degrees of Separation?”</vt:lpstr>
      <vt:lpstr>Shortest Path (weighted edges)</vt:lpstr>
      <vt:lpstr>Minimum Spanning Tree</vt:lpstr>
      <vt:lpstr>Centrality Measures</vt:lpstr>
      <vt:lpstr>Are 3 and 1 connected?</vt:lpstr>
      <vt:lpstr>Computing “Degree Centrality”</vt:lpstr>
      <vt:lpstr>PowerPoint Presentation</vt:lpstr>
      <vt:lpstr>PowerPoint Presentation</vt:lpstr>
      <vt:lpstr>PowerPoint Presentation</vt:lpstr>
      <vt:lpstr>Betweenness  Centrality</vt:lpstr>
      <vt:lpstr>Moving Beyond Graph Analysis  to “Relational” &amp; “Social Network” Analysis</vt:lpstr>
      <vt:lpstr>Social Networks</vt:lpstr>
      <vt:lpstr>Questions about Individuals</vt:lpstr>
      <vt:lpstr>The Document Engineering Assignment</vt:lpstr>
      <vt:lpstr>General Comments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Misinterpreting  “Required or Optional?”</vt:lpstr>
      <vt:lpstr>Granularity {and, or, vs.} Optionality (1)</vt:lpstr>
      <vt:lpstr>Granularity {and, or, vs.} Optionality (2)</vt:lpstr>
      <vt:lpstr>Granularity {and, or, vs.} Optionality (3)</vt:lpstr>
      <vt:lpstr>Containers {and, or, vs.} Qualified Names</vt:lpstr>
      <vt:lpstr>Explicit Containers</vt:lpstr>
      <vt:lpstr>Implicit Containers with Qualified Names</vt:lpstr>
      <vt:lpstr>There Are No Modeling Shortcuts</vt:lpstr>
      <vt:lpstr>Yes, There is a SportsML</vt:lpstr>
      <vt:lpstr>Yes, There is A “Real Estate” ML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2022-02-28T19:23:21Z</dcterms:created>
  <dcterms:modified xsi:type="dcterms:W3CDTF">2022-02-28T19:25:17Z</dcterms:modified>
</cp:coreProperties>
</file>