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9"/>
  </p:notesMasterIdLst>
  <p:sldIdLst>
    <p:sldId id="526" r:id="rId2"/>
    <p:sldId id="607" r:id="rId3"/>
    <p:sldId id="716" r:id="rId4"/>
    <p:sldId id="542" r:id="rId5"/>
    <p:sldId id="522" r:id="rId6"/>
    <p:sldId id="616" r:id="rId7"/>
    <p:sldId id="700" r:id="rId8"/>
    <p:sldId id="613" r:id="rId9"/>
    <p:sldId id="614" r:id="rId10"/>
    <p:sldId id="715" r:id="rId11"/>
    <p:sldId id="714" r:id="rId12"/>
    <p:sldId id="680" r:id="rId13"/>
    <p:sldId id="712" r:id="rId14"/>
    <p:sldId id="681" r:id="rId15"/>
    <p:sldId id="682" r:id="rId16"/>
    <p:sldId id="683" r:id="rId17"/>
    <p:sldId id="617" r:id="rId18"/>
    <p:sldId id="676" r:id="rId19"/>
    <p:sldId id="711" r:id="rId20"/>
    <p:sldId id="733" r:id="rId21"/>
    <p:sldId id="730" r:id="rId22"/>
    <p:sldId id="732" r:id="rId23"/>
    <p:sldId id="734" r:id="rId24"/>
    <p:sldId id="609" r:id="rId25"/>
    <p:sldId id="615" r:id="rId26"/>
    <p:sldId id="678" r:id="rId27"/>
    <p:sldId id="679" r:id="rId28"/>
    <p:sldId id="618" r:id="rId29"/>
    <p:sldId id="619" r:id="rId30"/>
    <p:sldId id="721" r:id="rId31"/>
    <p:sldId id="737" r:id="rId32"/>
    <p:sldId id="543" r:id="rId33"/>
    <p:sldId id="636" r:id="rId34"/>
    <p:sldId id="621" r:id="rId35"/>
    <p:sldId id="625" r:id="rId36"/>
    <p:sldId id="713" r:id="rId37"/>
    <p:sldId id="623" r:id="rId38"/>
    <p:sldId id="701" r:id="rId39"/>
    <p:sldId id="541" r:id="rId40"/>
    <p:sldId id="631" r:id="rId41"/>
    <p:sldId id="571" r:id="rId42"/>
    <p:sldId id="738" r:id="rId43"/>
    <p:sldId id="634" r:id="rId44"/>
    <p:sldId id="689" r:id="rId45"/>
    <p:sldId id="691" r:id="rId46"/>
    <p:sldId id="728" r:id="rId47"/>
    <p:sldId id="630" r:id="rId48"/>
    <p:sldId id="628" r:id="rId49"/>
    <p:sldId id="517" r:id="rId50"/>
    <p:sldId id="697" r:id="rId51"/>
    <p:sldId id="502" r:id="rId52"/>
    <p:sldId id="640" r:id="rId53"/>
    <p:sldId id="641" r:id="rId54"/>
    <p:sldId id="558" r:id="rId55"/>
    <p:sldId id="557" r:id="rId56"/>
    <p:sldId id="559" r:id="rId57"/>
    <p:sldId id="699" r:id="rId58"/>
    <p:sldId id="515" r:id="rId59"/>
    <p:sldId id="505" r:id="rId60"/>
    <p:sldId id="720" r:id="rId61"/>
    <p:sldId id="735" r:id="rId62"/>
    <p:sldId id="648" r:id="rId63"/>
    <p:sldId id="566" r:id="rId64"/>
    <p:sldId id="656" r:id="rId65"/>
    <p:sldId id="661" r:id="rId66"/>
    <p:sldId id="662" r:id="rId67"/>
    <p:sldId id="702" r:id="rId68"/>
    <p:sldId id="704" r:id="rId69"/>
    <p:sldId id="705" r:id="rId70"/>
    <p:sldId id="706" r:id="rId71"/>
    <p:sldId id="729" r:id="rId72"/>
    <p:sldId id="736" r:id="rId73"/>
    <p:sldId id="725" r:id="rId74"/>
    <p:sldId id="724" r:id="rId75"/>
    <p:sldId id="727" r:id="rId76"/>
    <p:sldId id="726" r:id="rId77"/>
    <p:sldId id="739" r:id="rId7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1FC10"/>
    <a:srgbClr val="F3F3F3"/>
    <a:srgbClr val="ECF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55" autoAdjust="0"/>
    <p:restoredTop sz="70568" autoAdjust="0"/>
  </p:normalViewPr>
  <p:slideViewPr>
    <p:cSldViewPr>
      <p:cViewPr varScale="1">
        <p:scale>
          <a:sx n="41" d="100"/>
          <a:sy n="41" d="100"/>
        </p:scale>
        <p:origin x="1917" y="39"/>
      </p:cViewPr>
      <p:guideLst>
        <p:guide orient="horz" pos="2160"/>
        <p:guide pos="2880"/>
      </p:guideLst>
    </p:cSldViewPr>
  </p:slideViewPr>
  <p:notesTextViewPr>
    <p:cViewPr>
      <p:scale>
        <a:sx n="3" d="2"/>
        <a:sy n="3" d="2"/>
      </p:scale>
      <p:origin x="0" y="0"/>
    </p:cViewPr>
  </p:notesTextViewPr>
  <p:sorterViewPr>
    <p:cViewPr>
      <p:scale>
        <a:sx n="78" d="100"/>
        <a:sy n="78" d="100"/>
      </p:scale>
      <p:origin x="0" y="0"/>
    </p:cViewPr>
  </p:sorterViewPr>
  <p:notesViewPr>
    <p:cSldViewPr>
      <p:cViewPr varScale="1">
        <p:scale>
          <a:sx n="55" d="100"/>
          <a:sy n="55" d="100"/>
        </p:scale>
        <p:origin x="3177" y="4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2T20:26:22.990"/>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2T20:26:26.137"/>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2T20:26:27.912"/>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2,'163'-1,"190"4,-311 1,63 14,-59-8,62 4,536-6,-421-10,1183 1,-1361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2T20:26:30.326"/>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1,'671'0,"-640"2,0 1,0 2,49 14,3 1,310 30,-195-46,-117-5,102 13,-112-1,-11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2T20:26:35.36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0,'32'0,"-1"2,1 0,40 10,26 10,245 43,-303-61,309 24,328-28,-313-1,-339 1,3-1,1 2,35 5,-57-5,0 0,0 1,0 0,0 0,0 1,0 0,-1 0,1 0,-1 1,0 0,0 0,0 1,9 10,-8-6,-1 1,0 0,0 1,-1-1,-1 1,0 0,0 0,2 16,-2-14,-1 0,1-1,1 1,0-1,13 21,-5-15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2T20:26:55.34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28,'42'0,"396"-11,-17-6,2 17,-210 1,-155-1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3/2/2022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dirty="0"/>
          </a:p>
        </p:txBody>
      </p:sp>
    </p:spTree>
    <p:extLst>
      <p:ext uri="{BB962C8B-B14F-4D97-AF65-F5344CB8AC3E}">
        <p14:creationId xmlns:p14="http://schemas.microsoft.com/office/powerpoint/2010/main" val="3916341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1485157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10</a:t>
            </a:fld>
            <a:endParaRPr lang="en-US" dirty="0"/>
          </a:p>
        </p:txBody>
      </p:sp>
    </p:spTree>
    <p:extLst>
      <p:ext uri="{BB962C8B-B14F-4D97-AF65-F5344CB8AC3E}">
        <p14:creationId xmlns:p14="http://schemas.microsoft.com/office/powerpoint/2010/main" val="2516161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11</a:t>
            </a:fld>
            <a:endParaRPr lang="en-US" dirty="0"/>
          </a:p>
        </p:txBody>
      </p:sp>
    </p:spTree>
    <p:extLst>
      <p:ext uri="{BB962C8B-B14F-4D97-AF65-F5344CB8AC3E}">
        <p14:creationId xmlns:p14="http://schemas.microsoft.com/office/powerpoint/2010/main" val="1136952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12</a:t>
            </a:fld>
            <a:endParaRPr lang="en-US" dirty="0"/>
          </a:p>
        </p:txBody>
      </p:sp>
    </p:spTree>
    <p:extLst>
      <p:ext uri="{BB962C8B-B14F-4D97-AF65-F5344CB8AC3E}">
        <p14:creationId xmlns:p14="http://schemas.microsoft.com/office/powerpoint/2010/main" val="370750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13</a:t>
            </a:fld>
            <a:endParaRPr lang="en-US" dirty="0"/>
          </a:p>
        </p:txBody>
      </p:sp>
    </p:spTree>
    <p:extLst>
      <p:ext uri="{BB962C8B-B14F-4D97-AF65-F5344CB8AC3E}">
        <p14:creationId xmlns:p14="http://schemas.microsoft.com/office/powerpoint/2010/main" val="4102612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14</a:t>
            </a:fld>
            <a:endParaRPr lang="en-US" dirty="0"/>
          </a:p>
        </p:txBody>
      </p:sp>
    </p:spTree>
    <p:extLst>
      <p:ext uri="{BB962C8B-B14F-4D97-AF65-F5344CB8AC3E}">
        <p14:creationId xmlns:p14="http://schemas.microsoft.com/office/powerpoint/2010/main" val="2854061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15</a:t>
            </a:fld>
            <a:endParaRPr lang="en-US" dirty="0"/>
          </a:p>
        </p:txBody>
      </p:sp>
    </p:spTree>
    <p:extLst>
      <p:ext uri="{BB962C8B-B14F-4D97-AF65-F5344CB8AC3E}">
        <p14:creationId xmlns:p14="http://schemas.microsoft.com/office/powerpoint/2010/main" val="1671166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16</a:t>
            </a:fld>
            <a:endParaRPr lang="en-US" dirty="0"/>
          </a:p>
        </p:txBody>
      </p:sp>
    </p:spTree>
    <p:extLst>
      <p:ext uri="{BB962C8B-B14F-4D97-AF65-F5344CB8AC3E}">
        <p14:creationId xmlns:p14="http://schemas.microsoft.com/office/powerpoint/2010/main" val="2205861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17</a:t>
            </a:fld>
            <a:endParaRPr lang="en-US" dirty="0"/>
          </a:p>
        </p:txBody>
      </p:sp>
    </p:spTree>
    <p:extLst>
      <p:ext uri="{BB962C8B-B14F-4D97-AF65-F5344CB8AC3E}">
        <p14:creationId xmlns:p14="http://schemas.microsoft.com/office/powerpoint/2010/main" val="3697800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18</a:t>
            </a:fld>
            <a:endParaRPr lang="en-US" dirty="0"/>
          </a:p>
        </p:txBody>
      </p:sp>
    </p:spTree>
    <p:extLst>
      <p:ext uri="{BB962C8B-B14F-4D97-AF65-F5344CB8AC3E}">
        <p14:creationId xmlns:p14="http://schemas.microsoft.com/office/powerpoint/2010/main" val="1226022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19</a:t>
            </a:fld>
            <a:endParaRPr lang="en-US" dirty="0"/>
          </a:p>
        </p:txBody>
      </p:sp>
    </p:spTree>
    <p:extLst>
      <p:ext uri="{BB962C8B-B14F-4D97-AF65-F5344CB8AC3E}">
        <p14:creationId xmlns:p14="http://schemas.microsoft.com/office/powerpoint/2010/main" val="3516495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a:t>
            </a:fld>
            <a:endParaRPr lang="en-US" dirty="0"/>
          </a:p>
        </p:txBody>
      </p:sp>
    </p:spTree>
    <p:extLst>
      <p:ext uri="{BB962C8B-B14F-4D97-AF65-F5344CB8AC3E}">
        <p14:creationId xmlns:p14="http://schemas.microsoft.com/office/powerpoint/2010/main" val="2761915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20</a:t>
            </a:fld>
            <a:endParaRPr lang="en-US" dirty="0"/>
          </a:p>
        </p:txBody>
      </p:sp>
    </p:spTree>
    <p:extLst>
      <p:ext uri="{BB962C8B-B14F-4D97-AF65-F5344CB8AC3E}">
        <p14:creationId xmlns:p14="http://schemas.microsoft.com/office/powerpoint/2010/main" val="1977415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23</a:t>
            </a:fld>
            <a:endParaRPr lang="en-US" dirty="0"/>
          </a:p>
        </p:txBody>
      </p:sp>
    </p:spTree>
    <p:extLst>
      <p:ext uri="{BB962C8B-B14F-4D97-AF65-F5344CB8AC3E}">
        <p14:creationId xmlns:p14="http://schemas.microsoft.com/office/powerpoint/2010/main" val="4043180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24</a:t>
            </a:fld>
            <a:endParaRPr lang="en-US" dirty="0"/>
          </a:p>
        </p:txBody>
      </p:sp>
    </p:spTree>
    <p:extLst>
      <p:ext uri="{BB962C8B-B14F-4D97-AF65-F5344CB8AC3E}">
        <p14:creationId xmlns:p14="http://schemas.microsoft.com/office/powerpoint/2010/main" val="2696301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25</a:t>
            </a:fld>
            <a:endParaRPr lang="en-US" dirty="0"/>
          </a:p>
        </p:txBody>
      </p:sp>
    </p:spTree>
    <p:extLst>
      <p:ext uri="{BB962C8B-B14F-4D97-AF65-F5344CB8AC3E}">
        <p14:creationId xmlns:p14="http://schemas.microsoft.com/office/powerpoint/2010/main" val="2900433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26</a:t>
            </a:fld>
            <a:endParaRPr lang="en-US" dirty="0"/>
          </a:p>
        </p:txBody>
      </p:sp>
    </p:spTree>
    <p:extLst>
      <p:ext uri="{BB962C8B-B14F-4D97-AF65-F5344CB8AC3E}">
        <p14:creationId xmlns:p14="http://schemas.microsoft.com/office/powerpoint/2010/main" val="1020169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27</a:t>
            </a:fld>
            <a:endParaRPr lang="en-US" dirty="0"/>
          </a:p>
        </p:txBody>
      </p:sp>
    </p:spTree>
    <p:extLst>
      <p:ext uri="{BB962C8B-B14F-4D97-AF65-F5344CB8AC3E}">
        <p14:creationId xmlns:p14="http://schemas.microsoft.com/office/powerpoint/2010/main" val="1165882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28</a:t>
            </a:fld>
            <a:endParaRPr lang="en-US" dirty="0"/>
          </a:p>
        </p:txBody>
      </p:sp>
    </p:spTree>
    <p:extLst>
      <p:ext uri="{BB962C8B-B14F-4D97-AF65-F5344CB8AC3E}">
        <p14:creationId xmlns:p14="http://schemas.microsoft.com/office/powerpoint/2010/main" val="1752585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29</a:t>
            </a:fld>
            <a:endParaRPr lang="en-US" dirty="0"/>
          </a:p>
        </p:txBody>
      </p:sp>
    </p:spTree>
    <p:extLst>
      <p:ext uri="{BB962C8B-B14F-4D97-AF65-F5344CB8AC3E}">
        <p14:creationId xmlns:p14="http://schemas.microsoft.com/office/powerpoint/2010/main" val="800905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30</a:t>
            </a:fld>
            <a:endParaRPr lang="en-US" dirty="0"/>
          </a:p>
        </p:txBody>
      </p:sp>
    </p:spTree>
    <p:extLst>
      <p:ext uri="{BB962C8B-B14F-4D97-AF65-F5344CB8AC3E}">
        <p14:creationId xmlns:p14="http://schemas.microsoft.com/office/powerpoint/2010/main" val="3372456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31</a:t>
            </a:fld>
            <a:endParaRPr lang="en-US" dirty="0"/>
          </a:p>
        </p:txBody>
      </p:sp>
    </p:spTree>
    <p:extLst>
      <p:ext uri="{BB962C8B-B14F-4D97-AF65-F5344CB8AC3E}">
        <p14:creationId xmlns:p14="http://schemas.microsoft.com/office/powerpoint/2010/main" val="55008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a:t>
            </a:fld>
            <a:endParaRPr lang="en-US" dirty="0"/>
          </a:p>
        </p:txBody>
      </p:sp>
    </p:spTree>
    <p:extLst>
      <p:ext uri="{BB962C8B-B14F-4D97-AF65-F5344CB8AC3E}">
        <p14:creationId xmlns:p14="http://schemas.microsoft.com/office/powerpoint/2010/main" val="380112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32</a:t>
            </a:fld>
            <a:endParaRPr lang="en-US" dirty="0"/>
          </a:p>
        </p:txBody>
      </p:sp>
    </p:spTree>
    <p:extLst>
      <p:ext uri="{BB962C8B-B14F-4D97-AF65-F5344CB8AC3E}">
        <p14:creationId xmlns:p14="http://schemas.microsoft.com/office/powerpoint/2010/main" val="2143342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33</a:t>
            </a:fld>
            <a:endParaRPr lang="en-US" dirty="0"/>
          </a:p>
        </p:txBody>
      </p:sp>
    </p:spTree>
    <p:extLst>
      <p:ext uri="{BB962C8B-B14F-4D97-AF65-F5344CB8AC3E}">
        <p14:creationId xmlns:p14="http://schemas.microsoft.com/office/powerpoint/2010/main" val="179030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34</a:t>
            </a:fld>
            <a:endParaRPr lang="en-US" dirty="0"/>
          </a:p>
        </p:txBody>
      </p:sp>
    </p:spTree>
    <p:extLst>
      <p:ext uri="{BB962C8B-B14F-4D97-AF65-F5344CB8AC3E}">
        <p14:creationId xmlns:p14="http://schemas.microsoft.com/office/powerpoint/2010/main" val="907625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35</a:t>
            </a:fld>
            <a:endParaRPr lang="en-US" dirty="0"/>
          </a:p>
        </p:txBody>
      </p:sp>
    </p:spTree>
    <p:extLst>
      <p:ext uri="{BB962C8B-B14F-4D97-AF65-F5344CB8AC3E}">
        <p14:creationId xmlns:p14="http://schemas.microsoft.com/office/powerpoint/2010/main" val="8179404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36</a:t>
            </a:fld>
            <a:endParaRPr lang="en-US" dirty="0"/>
          </a:p>
        </p:txBody>
      </p:sp>
    </p:spTree>
    <p:extLst>
      <p:ext uri="{BB962C8B-B14F-4D97-AF65-F5344CB8AC3E}">
        <p14:creationId xmlns:p14="http://schemas.microsoft.com/office/powerpoint/2010/main" val="13676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37</a:t>
            </a:fld>
            <a:endParaRPr lang="en-US" dirty="0"/>
          </a:p>
        </p:txBody>
      </p:sp>
    </p:spTree>
    <p:extLst>
      <p:ext uri="{BB962C8B-B14F-4D97-AF65-F5344CB8AC3E}">
        <p14:creationId xmlns:p14="http://schemas.microsoft.com/office/powerpoint/2010/main" val="485742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39</a:t>
            </a:fld>
            <a:endParaRPr lang="en-US" dirty="0"/>
          </a:p>
        </p:txBody>
      </p:sp>
    </p:spTree>
    <p:extLst>
      <p:ext uri="{BB962C8B-B14F-4D97-AF65-F5344CB8AC3E}">
        <p14:creationId xmlns:p14="http://schemas.microsoft.com/office/powerpoint/2010/main" val="24275326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40</a:t>
            </a:fld>
            <a:endParaRPr lang="en-US" dirty="0"/>
          </a:p>
        </p:txBody>
      </p:sp>
    </p:spTree>
    <p:extLst>
      <p:ext uri="{BB962C8B-B14F-4D97-AF65-F5344CB8AC3E}">
        <p14:creationId xmlns:p14="http://schemas.microsoft.com/office/powerpoint/2010/main" val="2637743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41</a:t>
            </a:fld>
            <a:endParaRPr lang="en-US" dirty="0"/>
          </a:p>
        </p:txBody>
      </p:sp>
    </p:spTree>
    <p:extLst>
      <p:ext uri="{BB962C8B-B14F-4D97-AF65-F5344CB8AC3E}">
        <p14:creationId xmlns:p14="http://schemas.microsoft.com/office/powerpoint/2010/main" val="17897969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42</a:t>
            </a:fld>
            <a:endParaRPr lang="en-US" dirty="0"/>
          </a:p>
        </p:txBody>
      </p:sp>
    </p:spTree>
    <p:extLst>
      <p:ext uri="{BB962C8B-B14F-4D97-AF65-F5344CB8AC3E}">
        <p14:creationId xmlns:p14="http://schemas.microsoft.com/office/powerpoint/2010/main" val="1752854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a:t>
            </a:fld>
            <a:endParaRPr lang="en-US" dirty="0"/>
          </a:p>
        </p:txBody>
      </p:sp>
    </p:spTree>
    <p:extLst>
      <p:ext uri="{BB962C8B-B14F-4D97-AF65-F5344CB8AC3E}">
        <p14:creationId xmlns:p14="http://schemas.microsoft.com/office/powerpoint/2010/main" val="4125556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43</a:t>
            </a:fld>
            <a:endParaRPr lang="en-US" dirty="0"/>
          </a:p>
        </p:txBody>
      </p:sp>
    </p:spTree>
    <p:extLst>
      <p:ext uri="{BB962C8B-B14F-4D97-AF65-F5344CB8AC3E}">
        <p14:creationId xmlns:p14="http://schemas.microsoft.com/office/powerpoint/2010/main" val="14929266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44</a:t>
            </a:fld>
            <a:endParaRPr lang="en-US" dirty="0"/>
          </a:p>
        </p:txBody>
      </p:sp>
    </p:spTree>
    <p:extLst>
      <p:ext uri="{BB962C8B-B14F-4D97-AF65-F5344CB8AC3E}">
        <p14:creationId xmlns:p14="http://schemas.microsoft.com/office/powerpoint/2010/main" val="3177256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45</a:t>
            </a:fld>
            <a:endParaRPr lang="en-US" dirty="0"/>
          </a:p>
        </p:txBody>
      </p:sp>
    </p:spTree>
    <p:extLst>
      <p:ext uri="{BB962C8B-B14F-4D97-AF65-F5344CB8AC3E}">
        <p14:creationId xmlns:p14="http://schemas.microsoft.com/office/powerpoint/2010/main" val="1553939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46</a:t>
            </a:fld>
            <a:endParaRPr lang="en-US" dirty="0"/>
          </a:p>
        </p:txBody>
      </p:sp>
    </p:spTree>
    <p:extLst>
      <p:ext uri="{BB962C8B-B14F-4D97-AF65-F5344CB8AC3E}">
        <p14:creationId xmlns:p14="http://schemas.microsoft.com/office/powerpoint/2010/main" val="2906725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47</a:t>
            </a:fld>
            <a:endParaRPr lang="en-US" dirty="0"/>
          </a:p>
        </p:txBody>
      </p:sp>
    </p:spTree>
    <p:extLst>
      <p:ext uri="{BB962C8B-B14F-4D97-AF65-F5344CB8AC3E}">
        <p14:creationId xmlns:p14="http://schemas.microsoft.com/office/powerpoint/2010/main" val="30064931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48</a:t>
            </a:fld>
            <a:endParaRPr lang="en-US" dirty="0"/>
          </a:p>
        </p:txBody>
      </p:sp>
    </p:spTree>
    <p:extLst>
      <p:ext uri="{BB962C8B-B14F-4D97-AF65-F5344CB8AC3E}">
        <p14:creationId xmlns:p14="http://schemas.microsoft.com/office/powerpoint/2010/main" val="23182884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49</a:t>
            </a:fld>
            <a:endParaRPr lang="en-US" dirty="0"/>
          </a:p>
        </p:txBody>
      </p:sp>
    </p:spTree>
    <p:extLst>
      <p:ext uri="{BB962C8B-B14F-4D97-AF65-F5344CB8AC3E}">
        <p14:creationId xmlns:p14="http://schemas.microsoft.com/office/powerpoint/2010/main" val="25537583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51</a:t>
            </a:fld>
            <a:endParaRPr lang="en-US" dirty="0"/>
          </a:p>
        </p:txBody>
      </p:sp>
    </p:spTree>
    <p:extLst>
      <p:ext uri="{BB962C8B-B14F-4D97-AF65-F5344CB8AC3E}">
        <p14:creationId xmlns:p14="http://schemas.microsoft.com/office/powerpoint/2010/main" val="8052887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52</a:t>
            </a:fld>
            <a:endParaRPr lang="en-US" dirty="0"/>
          </a:p>
        </p:txBody>
      </p:sp>
    </p:spTree>
    <p:extLst>
      <p:ext uri="{BB962C8B-B14F-4D97-AF65-F5344CB8AC3E}">
        <p14:creationId xmlns:p14="http://schemas.microsoft.com/office/powerpoint/2010/main" val="16260031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53</a:t>
            </a:fld>
            <a:endParaRPr lang="en-US" dirty="0"/>
          </a:p>
        </p:txBody>
      </p:sp>
    </p:spTree>
    <p:extLst>
      <p:ext uri="{BB962C8B-B14F-4D97-AF65-F5344CB8AC3E}">
        <p14:creationId xmlns:p14="http://schemas.microsoft.com/office/powerpoint/2010/main" val="1586578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a:t>
            </a:fld>
            <a:endParaRPr lang="en-US" dirty="0"/>
          </a:p>
        </p:txBody>
      </p:sp>
    </p:spTree>
    <p:extLst>
      <p:ext uri="{BB962C8B-B14F-4D97-AF65-F5344CB8AC3E}">
        <p14:creationId xmlns:p14="http://schemas.microsoft.com/office/powerpoint/2010/main" val="39065165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54</a:t>
            </a:fld>
            <a:endParaRPr lang="en-US" dirty="0"/>
          </a:p>
        </p:txBody>
      </p:sp>
    </p:spTree>
    <p:extLst>
      <p:ext uri="{BB962C8B-B14F-4D97-AF65-F5344CB8AC3E}">
        <p14:creationId xmlns:p14="http://schemas.microsoft.com/office/powerpoint/2010/main" val="14351636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55</a:t>
            </a:fld>
            <a:endParaRPr lang="en-US" dirty="0"/>
          </a:p>
        </p:txBody>
      </p:sp>
    </p:spTree>
    <p:extLst>
      <p:ext uri="{BB962C8B-B14F-4D97-AF65-F5344CB8AC3E}">
        <p14:creationId xmlns:p14="http://schemas.microsoft.com/office/powerpoint/2010/main" val="37535479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56</a:t>
            </a:fld>
            <a:endParaRPr lang="en-US" dirty="0"/>
          </a:p>
        </p:txBody>
      </p:sp>
    </p:spTree>
    <p:extLst>
      <p:ext uri="{BB962C8B-B14F-4D97-AF65-F5344CB8AC3E}">
        <p14:creationId xmlns:p14="http://schemas.microsoft.com/office/powerpoint/2010/main" val="29986933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57</a:t>
            </a:fld>
            <a:endParaRPr lang="en-US" dirty="0"/>
          </a:p>
        </p:txBody>
      </p:sp>
    </p:spTree>
    <p:extLst>
      <p:ext uri="{BB962C8B-B14F-4D97-AF65-F5344CB8AC3E}">
        <p14:creationId xmlns:p14="http://schemas.microsoft.com/office/powerpoint/2010/main" val="2176725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58</a:t>
            </a:fld>
            <a:endParaRPr lang="en-US" dirty="0"/>
          </a:p>
        </p:txBody>
      </p:sp>
    </p:spTree>
    <p:extLst>
      <p:ext uri="{BB962C8B-B14F-4D97-AF65-F5344CB8AC3E}">
        <p14:creationId xmlns:p14="http://schemas.microsoft.com/office/powerpoint/2010/main" val="10572816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59</a:t>
            </a:fld>
            <a:endParaRPr lang="en-US" dirty="0"/>
          </a:p>
        </p:txBody>
      </p:sp>
    </p:spTree>
    <p:extLst>
      <p:ext uri="{BB962C8B-B14F-4D97-AF65-F5344CB8AC3E}">
        <p14:creationId xmlns:p14="http://schemas.microsoft.com/office/powerpoint/2010/main" val="22146098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60</a:t>
            </a:fld>
            <a:endParaRPr lang="en-US" dirty="0"/>
          </a:p>
        </p:txBody>
      </p:sp>
    </p:spTree>
    <p:extLst>
      <p:ext uri="{BB962C8B-B14F-4D97-AF65-F5344CB8AC3E}">
        <p14:creationId xmlns:p14="http://schemas.microsoft.com/office/powerpoint/2010/main" val="12222805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4E76DC2-B2E6-4094-8872-6ED4E450F1E3}" type="slidenum">
              <a:rPr lang="en-US" smtClean="0"/>
              <a:pPr/>
              <a:t>62</a:t>
            </a:fld>
            <a:endParaRPr lang="en-US" dirty="0"/>
          </a:p>
        </p:txBody>
      </p:sp>
    </p:spTree>
    <p:extLst>
      <p:ext uri="{BB962C8B-B14F-4D97-AF65-F5344CB8AC3E}">
        <p14:creationId xmlns:p14="http://schemas.microsoft.com/office/powerpoint/2010/main" val="26489247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63</a:t>
            </a:fld>
            <a:endParaRPr lang="en-US" dirty="0"/>
          </a:p>
        </p:txBody>
      </p:sp>
    </p:spTree>
    <p:extLst>
      <p:ext uri="{BB962C8B-B14F-4D97-AF65-F5344CB8AC3E}">
        <p14:creationId xmlns:p14="http://schemas.microsoft.com/office/powerpoint/2010/main" val="20401874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64</a:t>
            </a:fld>
            <a:endParaRPr lang="en-US" dirty="0"/>
          </a:p>
        </p:txBody>
      </p:sp>
    </p:spTree>
    <p:extLst>
      <p:ext uri="{BB962C8B-B14F-4D97-AF65-F5344CB8AC3E}">
        <p14:creationId xmlns:p14="http://schemas.microsoft.com/office/powerpoint/2010/main" val="1959579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a:t>
            </a:fld>
            <a:endParaRPr lang="en-US" dirty="0"/>
          </a:p>
        </p:txBody>
      </p:sp>
    </p:spTree>
    <p:extLst>
      <p:ext uri="{BB962C8B-B14F-4D97-AF65-F5344CB8AC3E}">
        <p14:creationId xmlns:p14="http://schemas.microsoft.com/office/powerpoint/2010/main" val="35141385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65</a:t>
            </a:fld>
            <a:endParaRPr lang="en-US" dirty="0"/>
          </a:p>
        </p:txBody>
      </p:sp>
    </p:spTree>
    <p:extLst>
      <p:ext uri="{BB962C8B-B14F-4D97-AF65-F5344CB8AC3E}">
        <p14:creationId xmlns:p14="http://schemas.microsoft.com/office/powerpoint/2010/main" val="28435180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66</a:t>
            </a:fld>
            <a:endParaRPr lang="en-US" dirty="0"/>
          </a:p>
        </p:txBody>
      </p:sp>
    </p:spTree>
    <p:extLst>
      <p:ext uri="{BB962C8B-B14F-4D97-AF65-F5344CB8AC3E}">
        <p14:creationId xmlns:p14="http://schemas.microsoft.com/office/powerpoint/2010/main" val="769541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67</a:t>
            </a:fld>
            <a:endParaRPr lang="en-US" dirty="0"/>
          </a:p>
        </p:txBody>
      </p:sp>
    </p:spTree>
    <p:extLst>
      <p:ext uri="{BB962C8B-B14F-4D97-AF65-F5344CB8AC3E}">
        <p14:creationId xmlns:p14="http://schemas.microsoft.com/office/powerpoint/2010/main" val="4934185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70</a:t>
            </a:fld>
            <a:endParaRPr lang="en-US" dirty="0"/>
          </a:p>
        </p:txBody>
      </p:sp>
    </p:spTree>
    <p:extLst>
      <p:ext uri="{BB962C8B-B14F-4D97-AF65-F5344CB8AC3E}">
        <p14:creationId xmlns:p14="http://schemas.microsoft.com/office/powerpoint/2010/main" val="42835479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71</a:t>
            </a:fld>
            <a:endParaRPr lang="en-US" dirty="0"/>
          </a:p>
        </p:txBody>
      </p:sp>
    </p:spTree>
    <p:extLst>
      <p:ext uri="{BB962C8B-B14F-4D97-AF65-F5344CB8AC3E}">
        <p14:creationId xmlns:p14="http://schemas.microsoft.com/office/powerpoint/2010/main" val="35656798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72</a:t>
            </a:fld>
            <a:endParaRPr lang="en-US" dirty="0"/>
          </a:p>
        </p:txBody>
      </p:sp>
    </p:spTree>
    <p:extLst>
      <p:ext uri="{BB962C8B-B14F-4D97-AF65-F5344CB8AC3E}">
        <p14:creationId xmlns:p14="http://schemas.microsoft.com/office/powerpoint/2010/main" val="4798823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77</a:t>
            </a:fld>
            <a:endParaRPr lang="en-US" dirty="0"/>
          </a:p>
        </p:txBody>
      </p:sp>
    </p:spTree>
    <p:extLst>
      <p:ext uri="{BB962C8B-B14F-4D97-AF65-F5344CB8AC3E}">
        <p14:creationId xmlns:p14="http://schemas.microsoft.com/office/powerpoint/2010/main" val="2832902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7</a:t>
            </a:fld>
            <a:endParaRPr lang="en-US" dirty="0"/>
          </a:p>
        </p:txBody>
      </p:sp>
    </p:spTree>
    <p:extLst>
      <p:ext uri="{BB962C8B-B14F-4D97-AF65-F5344CB8AC3E}">
        <p14:creationId xmlns:p14="http://schemas.microsoft.com/office/powerpoint/2010/main" val="316342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8</a:t>
            </a:fld>
            <a:endParaRPr lang="en-US" dirty="0"/>
          </a:p>
        </p:txBody>
      </p:sp>
    </p:spTree>
    <p:extLst>
      <p:ext uri="{BB962C8B-B14F-4D97-AF65-F5344CB8AC3E}">
        <p14:creationId xmlns:p14="http://schemas.microsoft.com/office/powerpoint/2010/main" val="1937230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9</a:t>
            </a:fld>
            <a:endParaRPr lang="en-US" dirty="0"/>
          </a:p>
        </p:txBody>
      </p:sp>
    </p:spTree>
    <p:extLst>
      <p:ext uri="{BB962C8B-B14F-4D97-AF65-F5344CB8AC3E}">
        <p14:creationId xmlns:p14="http://schemas.microsoft.com/office/powerpoint/2010/main" val="3485715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9B7C68-48CA-4F7E-A595-FD5BDC7FD61F}" type="datetimeFigureOut">
              <a:rPr lang="en-US" smtClean="0"/>
              <a:pPr/>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3/2/2022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9B7C68-48CA-4F7E-A595-FD5BDC7FD61F}" type="datetimeFigureOut">
              <a:rPr lang="en-US" smtClean="0"/>
              <a:pPr/>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9B7C68-48CA-4F7E-A595-FD5BDC7FD61F}" type="datetimeFigureOut">
              <a:rPr lang="en-US" smtClean="0"/>
              <a:pPr/>
              <a:t>3/2/2022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9B7C68-48CA-4F7E-A595-FD5BDC7FD61F}" type="datetimeFigureOut">
              <a:rPr lang="en-US" smtClean="0"/>
              <a:pPr/>
              <a:t>3/2/2022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3/2/2022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3/2/2022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3/2/2022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hyperlink" Target="https://www.brandwatch.com/blog/twitter-stats-and-statistic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customXml" Target="../ink/ink6.xml"/><Relationship Id="rId3" Type="http://schemas.openxmlformats.org/officeDocument/2006/relationships/image" Target="../media/image34.jpeg"/><Relationship Id="rId7" Type="http://schemas.openxmlformats.org/officeDocument/2006/relationships/customXml" Target="../ink/ink3.xml"/><Relationship Id="rId12"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customXml" Target="../ink/ink5.xml"/><Relationship Id="rId5" Type="http://schemas.openxmlformats.org/officeDocument/2006/relationships/image" Target="../media/image35.png"/><Relationship Id="rId10" Type="http://schemas.openxmlformats.org/officeDocument/2006/relationships/image" Target="../media/image37.png"/><Relationship Id="rId4" Type="http://schemas.openxmlformats.org/officeDocument/2006/relationships/customXml" Target="../ink/ink1.xml"/><Relationship Id="rId9" Type="http://schemas.openxmlformats.org/officeDocument/2006/relationships/customXml" Target="../ink/ink4.xml"/><Relationship Id="rId14" Type="http://schemas.openxmlformats.org/officeDocument/2006/relationships/image" Target="../media/image3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nytimes.com/2018/03/17/us/politics/cambridge-analytica-trump-campaign.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wampland.time.com/2012/11/07/inside-the-secret-world-of-quants-and-data-crunchers-who-helped-obama-wi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cQ54GDm1eL0&amp;feature=youtu.be"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hyperlink" Target="https://www.washingtonpost.com/opinions/fake-news-thats-a-very-old-story/2016/11/25/c8b1f3d4-b330-11e6-8616-52b15787add0_story.html?utm_term=.f83dabd18c93"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s://twitter.com/DornySerge/status/1498611600252674054?s=20&amp;t=g38_BVeG6p1vjCiyW6albQ" TargetMode="External"/><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a:sym typeface="UC Berkeley OS Sign"/>
              </a:rPr>
              <a:t>CogSci 150</a:t>
            </a:r>
            <a:br>
              <a:rPr lang="en-US" sz="3800" b="1" dirty="0">
                <a:sym typeface="UC Berkeley OS Sign"/>
              </a:rPr>
            </a:br>
            <a:r>
              <a:rPr lang="en-US" sz="3800" b="1" dirty="0">
                <a:sym typeface="UC Berkeley OS Sign"/>
              </a:rPr>
              <a:t>“Sensemaking and Organizing”</a:t>
            </a:r>
            <a:br>
              <a:rPr lang="en-US" sz="3800" b="1" dirty="0">
                <a:sym typeface="UC Berkeley OS Sign"/>
              </a:rPr>
            </a:br>
            <a:r>
              <a:rPr lang="en-US" sz="3800" b="1" dirty="0">
                <a:sym typeface="UC Berkeley OS Sign"/>
              </a:rPr>
              <a:t>Spring 2022</a:t>
            </a:r>
            <a:endParaRPr lang="en-US" sz="3400" dirty="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lnSpcReduction="10000"/>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Robert J. Glushko</a:t>
            </a:r>
            <a:br>
              <a:rPr lang="en-US" sz="3000" dirty="0">
                <a:sym typeface="UC Berkeley OS Sign"/>
              </a:rPr>
            </a:br>
            <a:r>
              <a:rPr lang="en-US" sz="3000" dirty="0">
                <a:sym typeface="UC Berkeley OS Sign"/>
                <a:hlinkClick r:id="rId3"/>
              </a:rPr>
              <a:t>glushko@berkeley.edu</a:t>
            </a: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3 March 2022</a:t>
            </a:r>
            <a:br>
              <a:rPr lang="en-US" sz="3000" dirty="0">
                <a:sym typeface="UC Berkeley OS Sign"/>
              </a:rPr>
            </a:br>
            <a:r>
              <a:rPr lang="en-US" sz="3000" dirty="0">
                <a:sym typeface="UC Berkeley OS Sign"/>
              </a:rPr>
              <a:t> 14) Social Thinking;</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{Dis-, Mis-, Mal-} Information</a:t>
            </a:r>
          </a:p>
        </p:txBody>
      </p:sp>
    </p:spTree>
    <p:extLst>
      <p:ext uri="{BB962C8B-B14F-4D97-AF65-F5344CB8AC3E}">
        <p14:creationId xmlns:p14="http://schemas.microsoft.com/office/powerpoint/2010/main" val="366006540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9E2D3A-0D37-41F9-8ECA-C3CE852693E4}"/>
              </a:ext>
            </a:extLst>
          </p:cNvPr>
          <p:cNvSpPr/>
          <p:nvPr/>
        </p:nvSpPr>
        <p:spPr>
          <a:xfrm>
            <a:off x="0" y="5029200"/>
            <a:ext cx="9144000" cy="1295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447800" y="990600"/>
            <a:ext cx="6248400" cy="3886200"/>
          </a:xfrm>
        </p:spPr>
        <p:txBody>
          <a:bodyPr>
            <a:normAutofit lnSpcReduction="10000"/>
          </a:bodyPr>
          <a:lstStyle/>
          <a:p>
            <a:pPr marL="0" indent="0" algn="ctr">
              <a:buNone/>
            </a:pPr>
            <a:r>
              <a:rPr lang="en-US" sz="4000" dirty="0"/>
              <a:t>  </a:t>
            </a:r>
            <a:r>
              <a:rPr lang="en-US" sz="4000" dirty="0">
                <a:solidFill>
                  <a:srgbClr val="FF0000"/>
                </a:solidFill>
              </a:rPr>
              <a:t>“</a:t>
            </a:r>
            <a:r>
              <a:rPr lang="en-US" sz="4000" i="1" dirty="0">
                <a:solidFill>
                  <a:srgbClr val="FF0000"/>
                </a:solidFill>
              </a:rPr>
              <a:t>I don’t understand how the election was that close. No one I know voted for Clinton</a:t>
            </a:r>
            <a:r>
              <a:rPr lang="en-US" sz="4000" dirty="0">
                <a:solidFill>
                  <a:srgbClr val="FF0000"/>
                </a:solidFill>
              </a:rPr>
              <a:t>”</a:t>
            </a:r>
          </a:p>
          <a:p>
            <a:pPr marL="0" indent="0" algn="ctr">
              <a:buNone/>
            </a:pPr>
            <a:endParaRPr lang="en-US" sz="4000" dirty="0"/>
          </a:p>
          <a:p>
            <a:pPr marL="0" indent="0" algn="ctr">
              <a:buNone/>
            </a:pPr>
            <a:r>
              <a:rPr lang="en-US" sz="4000" dirty="0"/>
              <a:t>-small town </a:t>
            </a:r>
            <a:br>
              <a:rPr lang="en-US" sz="4000" dirty="0"/>
            </a:br>
            <a:r>
              <a:rPr lang="en-US" sz="4000" dirty="0"/>
              <a:t>West Virginia voter</a:t>
            </a:r>
          </a:p>
        </p:txBody>
      </p:sp>
      <p:sp>
        <p:nvSpPr>
          <p:cNvPr id="4" name="TextBox 3">
            <a:extLst>
              <a:ext uri="{FF2B5EF4-FFF2-40B4-BE49-F238E27FC236}">
                <a16:creationId xmlns:a16="http://schemas.microsoft.com/office/drawing/2014/main" id="{A1CA8C18-EEE6-4825-97AD-850F0EB99B17}"/>
              </a:ext>
            </a:extLst>
          </p:cNvPr>
          <p:cNvSpPr txBox="1"/>
          <p:nvPr/>
        </p:nvSpPr>
        <p:spPr>
          <a:xfrm>
            <a:off x="609600" y="304800"/>
            <a:ext cx="6629400" cy="800219"/>
          </a:xfrm>
          <a:prstGeom prst="rect">
            <a:avLst/>
          </a:prstGeom>
          <a:noFill/>
        </p:spPr>
        <p:txBody>
          <a:bodyPr wrap="square" rtlCol="0">
            <a:spAutoFit/>
          </a:bodyPr>
          <a:lstStyle/>
          <a:p>
            <a:r>
              <a:rPr lang="en-US" sz="2800" b="1" dirty="0">
                <a:solidFill>
                  <a:srgbClr val="00B050"/>
                </a:solidFill>
              </a:rPr>
              <a:t>Flashback to 2016 Presidential Election</a:t>
            </a:r>
          </a:p>
          <a:p>
            <a:endParaRPr lang="en-US" dirty="0"/>
          </a:p>
        </p:txBody>
      </p:sp>
      <p:sp>
        <p:nvSpPr>
          <p:cNvPr id="5" name="TextBox 4">
            <a:extLst>
              <a:ext uri="{FF2B5EF4-FFF2-40B4-BE49-F238E27FC236}">
                <a16:creationId xmlns:a16="http://schemas.microsoft.com/office/drawing/2014/main" id="{C46536FE-860B-4A31-82C1-FDA3E7CF1B7E}"/>
              </a:ext>
            </a:extLst>
          </p:cNvPr>
          <p:cNvSpPr txBox="1"/>
          <p:nvPr/>
        </p:nvSpPr>
        <p:spPr>
          <a:xfrm>
            <a:off x="952500" y="5221069"/>
            <a:ext cx="7239000" cy="646331"/>
          </a:xfrm>
          <a:prstGeom prst="rect">
            <a:avLst/>
          </a:prstGeom>
          <a:noFill/>
        </p:spPr>
        <p:txBody>
          <a:bodyPr wrap="square" rtlCol="0">
            <a:spAutoFit/>
          </a:bodyPr>
          <a:lstStyle/>
          <a:p>
            <a:r>
              <a:rPr lang="en-US" sz="3600" b="1" dirty="0">
                <a:solidFill>
                  <a:srgbClr val="FF0000"/>
                </a:solidFill>
              </a:rPr>
              <a:t>What did voters in the Bay Area say?</a:t>
            </a:r>
          </a:p>
        </p:txBody>
      </p:sp>
    </p:spTree>
    <p:extLst>
      <p:ext uri="{BB962C8B-B14F-4D97-AF65-F5344CB8AC3E}">
        <p14:creationId xmlns:p14="http://schemas.microsoft.com/office/powerpoint/2010/main" val="2731226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650DC7-3434-4E9E-B92C-18FC6586A96F}"/>
              </a:ext>
            </a:extLst>
          </p:cNvPr>
          <p:cNvPicPr>
            <a:picLocks noChangeAspect="1"/>
          </p:cNvPicPr>
          <p:nvPr/>
        </p:nvPicPr>
        <p:blipFill>
          <a:blip r:embed="rId3"/>
          <a:stretch>
            <a:fillRect/>
          </a:stretch>
        </p:blipFill>
        <p:spPr>
          <a:xfrm>
            <a:off x="0" y="4862028"/>
            <a:ext cx="9144000" cy="1319314"/>
          </a:xfrm>
          <a:prstGeom prst="rect">
            <a:avLst/>
          </a:prstGeom>
        </p:spPr>
      </p:pic>
      <p:sp>
        <p:nvSpPr>
          <p:cNvPr id="3" name="Content Placeholder 2"/>
          <p:cNvSpPr>
            <a:spLocks noGrp="1"/>
          </p:cNvSpPr>
          <p:nvPr>
            <p:ph idx="1"/>
          </p:nvPr>
        </p:nvSpPr>
        <p:spPr>
          <a:xfrm>
            <a:off x="1752600" y="1447800"/>
            <a:ext cx="6248400" cy="3048000"/>
          </a:xfrm>
        </p:spPr>
        <p:txBody>
          <a:bodyPr>
            <a:normAutofit/>
          </a:bodyPr>
          <a:lstStyle/>
          <a:p>
            <a:pPr marL="0" indent="0" algn="ctr">
              <a:buNone/>
            </a:pPr>
            <a:r>
              <a:rPr lang="en-US" sz="4000" dirty="0"/>
              <a:t>  </a:t>
            </a:r>
            <a:r>
              <a:rPr lang="en-US" sz="4000" dirty="0">
                <a:solidFill>
                  <a:srgbClr val="FF0000"/>
                </a:solidFill>
              </a:rPr>
              <a:t>“</a:t>
            </a:r>
            <a:r>
              <a:rPr lang="en-US" sz="4000" i="1" dirty="0">
                <a:solidFill>
                  <a:srgbClr val="FF0000"/>
                </a:solidFill>
              </a:rPr>
              <a:t>I don’t know how Trump won the election. No one I know voted for him</a:t>
            </a:r>
            <a:r>
              <a:rPr lang="en-US" sz="4000" dirty="0">
                <a:solidFill>
                  <a:srgbClr val="FF0000"/>
                </a:solidFill>
              </a:rPr>
              <a:t>”</a:t>
            </a:r>
            <a:endParaRPr lang="en-US" sz="4000" dirty="0"/>
          </a:p>
          <a:p>
            <a:pPr marL="0" indent="0" algn="ctr">
              <a:buNone/>
            </a:pPr>
            <a:r>
              <a:rPr lang="en-US" sz="4000" dirty="0"/>
              <a:t>-San Francisco voter</a:t>
            </a:r>
          </a:p>
        </p:txBody>
      </p:sp>
      <p:sp>
        <p:nvSpPr>
          <p:cNvPr id="2" name="TextBox 1"/>
          <p:cNvSpPr txBox="1"/>
          <p:nvPr/>
        </p:nvSpPr>
        <p:spPr>
          <a:xfrm>
            <a:off x="1066800" y="4981013"/>
            <a:ext cx="7239000" cy="1200329"/>
          </a:xfrm>
          <a:prstGeom prst="rect">
            <a:avLst/>
          </a:prstGeom>
          <a:noFill/>
        </p:spPr>
        <p:txBody>
          <a:bodyPr wrap="square" rtlCol="0">
            <a:spAutoFit/>
          </a:bodyPr>
          <a:lstStyle/>
          <a:p>
            <a:r>
              <a:rPr lang="en-US" sz="3600" b="1" dirty="0">
                <a:solidFill>
                  <a:srgbClr val="FF0000"/>
                </a:solidFill>
              </a:rPr>
              <a:t>Were you surprised by Trump’s victory over Clinton?</a:t>
            </a:r>
          </a:p>
        </p:txBody>
      </p:sp>
      <p:sp>
        <p:nvSpPr>
          <p:cNvPr id="5" name="TextBox 4">
            <a:extLst>
              <a:ext uri="{FF2B5EF4-FFF2-40B4-BE49-F238E27FC236}">
                <a16:creationId xmlns:a16="http://schemas.microsoft.com/office/drawing/2014/main" id="{C1322A58-59FD-4984-9B88-251C42F65466}"/>
              </a:ext>
            </a:extLst>
          </p:cNvPr>
          <p:cNvSpPr txBox="1"/>
          <p:nvPr/>
        </p:nvSpPr>
        <p:spPr>
          <a:xfrm>
            <a:off x="609600" y="304800"/>
            <a:ext cx="6629400" cy="800219"/>
          </a:xfrm>
          <a:prstGeom prst="rect">
            <a:avLst/>
          </a:prstGeom>
          <a:noFill/>
        </p:spPr>
        <p:txBody>
          <a:bodyPr wrap="square" rtlCol="0">
            <a:spAutoFit/>
          </a:bodyPr>
          <a:lstStyle/>
          <a:p>
            <a:r>
              <a:rPr lang="en-US" sz="2800" b="1" dirty="0">
                <a:solidFill>
                  <a:srgbClr val="00B050"/>
                </a:solidFill>
              </a:rPr>
              <a:t>Flashback to 2016 Presidential Election</a:t>
            </a:r>
          </a:p>
          <a:p>
            <a:endParaRPr lang="en-US" dirty="0"/>
          </a:p>
        </p:txBody>
      </p:sp>
    </p:spTree>
    <p:extLst>
      <p:ext uri="{BB962C8B-B14F-4D97-AF65-F5344CB8AC3E}">
        <p14:creationId xmlns:p14="http://schemas.microsoft.com/office/powerpoint/2010/main" val="2055326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What You Listen to, Wear, and Drive</a:t>
            </a:r>
            <a:br>
              <a:rPr lang="en-US" b="1" dirty="0"/>
            </a:br>
            <a:r>
              <a:rPr lang="en-US" b="1" dirty="0"/>
              <a:t> Gives You Away</a:t>
            </a:r>
          </a:p>
        </p:txBody>
      </p:sp>
      <p:sp>
        <p:nvSpPr>
          <p:cNvPr id="3" name="Content Placeholder 2"/>
          <p:cNvSpPr>
            <a:spLocks noGrp="1"/>
          </p:cNvSpPr>
          <p:nvPr>
            <p:ph idx="1"/>
          </p:nvPr>
        </p:nvSpPr>
        <p:spPr>
          <a:xfrm>
            <a:off x="990600" y="1600200"/>
            <a:ext cx="7467600" cy="4525963"/>
          </a:xfrm>
        </p:spPr>
        <p:txBody>
          <a:bodyPr>
            <a:normAutofit/>
          </a:bodyPr>
          <a:lstStyle/>
          <a:p>
            <a:r>
              <a:rPr lang="en-US" dirty="0"/>
              <a:t>Preferences in clothing and music are good indicators of political leaning</a:t>
            </a:r>
          </a:p>
          <a:p>
            <a:r>
              <a:rPr lang="en-US" dirty="0"/>
              <a:t>The vehicle you drive is also a somewhat reliable indication of your politics </a:t>
            </a:r>
          </a:p>
          <a:p>
            <a:r>
              <a:rPr lang="en-US" dirty="0"/>
              <a:t>Cambridge Analytica used this information to create profiles that enabled the targeting of Facebook users</a:t>
            </a:r>
          </a:p>
        </p:txBody>
      </p:sp>
    </p:spTree>
    <p:extLst>
      <p:ext uri="{BB962C8B-B14F-4D97-AF65-F5344CB8AC3E}">
        <p14:creationId xmlns:p14="http://schemas.microsoft.com/office/powerpoint/2010/main" val="2134215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00F3CA-16FF-4BB1-9992-BB643480FDF7}"/>
              </a:ext>
            </a:extLst>
          </p:cNvPr>
          <p:cNvSpPr/>
          <p:nvPr/>
        </p:nvSpPr>
        <p:spPr>
          <a:xfrm>
            <a:off x="0" y="38100"/>
            <a:ext cx="9144000" cy="6781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8185" y="106861"/>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olidFill>
                  <a:srgbClr val="FF0000"/>
                </a:solidFill>
                <a:sym typeface="UC Berkeley OS Sign"/>
              </a:rPr>
              <a:t>STOP AND THINK</a:t>
            </a:r>
          </a:p>
        </p:txBody>
      </p:sp>
      <p:sp>
        <p:nvSpPr>
          <p:cNvPr id="3" name="Content Placeholder 2"/>
          <p:cNvSpPr>
            <a:spLocks noGrp="1"/>
          </p:cNvSpPr>
          <p:nvPr>
            <p:ph idx="1"/>
          </p:nvPr>
        </p:nvSpPr>
        <p:spPr>
          <a:xfrm>
            <a:off x="277504" y="1096962"/>
            <a:ext cx="8790296" cy="5486400"/>
          </a:xfrm>
        </p:spPr>
        <p:txBody>
          <a:bodyPr>
            <a:noAutofit/>
          </a:bodyPr>
          <a:lstStyle/>
          <a:p>
            <a:r>
              <a:rPr lang="en-US" dirty="0">
                <a:solidFill>
                  <a:schemeClr val="tx1">
                    <a:lumMod val="95000"/>
                    <a:lumOff val="5000"/>
                  </a:schemeClr>
                </a:solidFill>
              </a:rPr>
              <a:t>What inferences do you make about people on campus based on how they dress?</a:t>
            </a:r>
          </a:p>
          <a:p>
            <a:pPr lvl="1"/>
            <a:r>
              <a:rPr lang="en-US" sz="3200" dirty="0">
                <a:solidFill>
                  <a:schemeClr val="tx1">
                    <a:lumMod val="95000"/>
                    <a:lumOff val="5000"/>
                  </a:schemeClr>
                </a:solidFill>
              </a:rPr>
              <a:t>Do professors dress differently than campus staff?</a:t>
            </a:r>
          </a:p>
          <a:p>
            <a:pPr lvl="1"/>
            <a:r>
              <a:rPr lang="en-US" sz="3200" dirty="0">
                <a:solidFill>
                  <a:schemeClr val="tx1">
                    <a:lumMod val="95000"/>
                    <a:lumOff val="5000"/>
                  </a:schemeClr>
                </a:solidFill>
              </a:rPr>
              <a:t>Do different schools or departments have different dress codes or uniforms?</a:t>
            </a:r>
          </a:p>
          <a:p>
            <a:pPr lvl="1"/>
            <a:r>
              <a:rPr lang="en-US" sz="3200" dirty="0">
                <a:solidFill>
                  <a:schemeClr val="tx1">
                    <a:lumMod val="95000"/>
                    <a:lumOff val="5000"/>
                  </a:schemeClr>
                </a:solidFill>
              </a:rPr>
              <a:t>Athletes, international students, undergrads vs grads?</a:t>
            </a:r>
          </a:p>
          <a:p>
            <a:pPr marL="342900" lvl="1" indent="-342900">
              <a:buFont typeface="Arial" pitchFamily="34" charset="0"/>
              <a:buChar char="•"/>
            </a:pPr>
            <a:r>
              <a:rPr lang="en-US" sz="3200" dirty="0">
                <a:solidFill>
                  <a:schemeClr val="tx1">
                    <a:lumMod val="95000"/>
                    <a:lumOff val="5000"/>
                  </a:schemeClr>
                </a:solidFill>
              </a:rPr>
              <a:t>Can you contrast clothes / cars for conservatives</a:t>
            </a:r>
            <a:br>
              <a:rPr lang="en-US" sz="3200" dirty="0">
                <a:solidFill>
                  <a:schemeClr val="tx1">
                    <a:lumMod val="95000"/>
                    <a:lumOff val="5000"/>
                  </a:schemeClr>
                </a:solidFill>
              </a:rPr>
            </a:br>
            <a:r>
              <a:rPr lang="en-US" sz="3200" dirty="0">
                <a:solidFill>
                  <a:schemeClr val="tx1">
                    <a:lumMod val="95000"/>
                    <a:lumOff val="5000"/>
                  </a:schemeClr>
                </a:solidFill>
              </a:rPr>
              <a:t> with those for lefties?</a:t>
            </a:r>
          </a:p>
          <a:p>
            <a:pPr lvl="1"/>
            <a:endParaRPr lang="en-US" sz="3200" dirty="0">
              <a:solidFill>
                <a:srgbClr val="FF0000"/>
              </a:solidFill>
            </a:endParaRPr>
          </a:p>
          <a:p>
            <a:endParaRPr lang="en-US" sz="2800" dirty="0">
              <a:solidFill>
                <a:srgbClr val="FF0000"/>
              </a:solidFill>
            </a:endParaRPr>
          </a:p>
        </p:txBody>
      </p:sp>
    </p:spTree>
    <p:extLst>
      <p:ext uri="{BB962C8B-B14F-4D97-AF65-F5344CB8AC3E}">
        <p14:creationId xmlns:p14="http://schemas.microsoft.com/office/powerpoint/2010/main" val="4230649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381000"/>
            <a:ext cx="8434956" cy="6286566"/>
          </a:xfrm>
          <a:prstGeom prst="rect">
            <a:avLst/>
          </a:prstGeom>
        </p:spPr>
      </p:pic>
    </p:spTree>
    <p:extLst>
      <p:ext uri="{BB962C8B-B14F-4D97-AF65-F5344CB8AC3E}">
        <p14:creationId xmlns:p14="http://schemas.microsoft.com/office/powerpoint/2010/main" val="835777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8943" y="215770"/>
            <a:ext cx="8566457" cy="6337430"/>
          </a:xfrm>
          <a:prstGeom prst="rect">
            <a:avLst/>
          </a:prstGeom>
        </p:spPr>
      </p:pic>
    </p:spTree>
    <p:extLst>
      <p:ext uri="{BB962C8B-B14F-4D97-AF65-F5344CB8AC3E}">
        <p14:creationId xmlns:p14="http://schemas.microsoft.com/office/powerpoint/2010/main" val="3108409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F25601-855B-42A7-9889-32C2643BCC08}"/>
              </a:ext>
            </a:extLst>
          </p:cNvPr>
          <p:cNvSpPr/>
          <p:nvPr/>
        </p:nvSpPr>
        <p:spPr>
          <a:xfrm>
            <a:off x="0" y="5561744"/>
            <a:ext cx="9211355" cy="129625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p:cNvPicPr>
            <a:picLocks noGrp="1" noChangeAspect="1"/>
          </p:cNvPicPr>
          <p:nvPr>
            <p:ph idx="1"/>
          </p:nvPr>
        </p:nvPicPr>
        <p:blipFill>
          <a:blip r:embed="rId3"/>
          <a:stretch>
            <a:fillRect/>
          </a:stretch>
        </p:blipFill>
        <p:spPr>
          <a:xfrm>
            <a:off x="602388" y="680440"/>
            <a:ext cx="3273962" cy="2170779"/>
          </a:xfrm>
          <a:prstGeom prst="rect">
            <a:avLst/>
          </a:prstGeom>
        </p:spPr>
      </p:pic>
      <p:sp>
        <p:nvSpPr>
          <p:cNvPr id="2" name="Title 1"/>
          <p:cNvSpPr>
            <a:spLocks noGrp="1"/>
          </p:cNvSpPr>
          <p:nvPr>
            <p:ph type="title"/>
          </p:nvPr>
        </p:nvSpPr>
        <p:spPr>
          <a:xfrm>
            <a:off x="-27008" y="155"/>
            <a:ext cx="8695078" cy="1143000"/>
          </a:xfrm>
        </p:spPr>
        <p:txBody>
          <a:bodyPr>
            <a:normAutofit/>
          </a:bodyPr>
          <a:lstStyle/>
          <a:p>
            <a:r>
              <a:rPr lang="en-US" b="1" dirty="0"/>
              <a:t>Can You Profile  With Vehicles?</a:t>
            </a:r>
          </a:p>
        </p:txBody>
      </p:sp>
      <p:pic>
        <p:nvPicPr>
          <p:cNvPr id="5" name="Picture 4"/>
          <p:cNvPicPr>
            <a:picLocks noChangeAspect="1"/>
          </p:cNvPicPr>
          <p:nvPr/>
        </p:nvPicPr>
        <p:blipFill>
          <a:blip r:embed="rId4"/>
          <a:stretch>
            <a:fillRect/>
          </a:stretch>
        </p:blipFill>
        <p:spPr>
          <a:xfrm>
            <a:off x="3996649" y="977154"/>
            <a:ext cx="3156598" cy="2100572"/>
          </a:xfrm>
          <a:prstGeom prst="rect">
            <a:avLst/>
          </a:prstGeom>
        </p:spPr>
      </p:pic>
      <p:sp>
        <p:nvSpPr>
          <p:cNvPr id="6" name="TextBox 5"/>
          <p:cNvSpPr txBox="1"/>
          <p:nvPr/>
        </p:nvSpPr>
        <p:spPr>
          <a:xfrm>
            <a:off x="222887" y="2366570"/>
            <a:ext cx="2819400" cy="523220"/>
          </a:xfrm>
          <a:prstGeom prst="rect">
            <a:avLst/>
          </a:prstGeom>
          <a:noFill/>
        </p:spPr>
        <p:txBody>
          <a:bodyPr wrap="square" rtlCol="0">
            <a:spAutoFit/>
          </a:bodyPr>
          <a:lstStyle/>
          <a:p>
            <a:r>
              <a:rPr lang="en-US" sz="2800" i="1" dirty="0"/>
              <a:t>Toyota Prius</a:t>
            </a:r>
          </a:p>
        </p:txBody>
      </p:sp>
      <p:sp>
        <p:nvSpPr>
          <p:cNvPr id="7" name="Rectangle 6"/>
          <p:cNvSpPr/>
          <p:nvPr/>
        </p:nvSpPr>
        <p:spPr>
          <a:xfrm>
            <a:off x="7243645" y="1765830"/>
            <a:ext cx="1967710" cy="523220"/>
          </a:xfrm>
          <a:prstGeom prst="rect">
            <a:avLst/>
          </a:prstGeom>
        </p:spPr>
        <p:txBody>
          <a:bodyPr wrap="square">
            <a:spAutoFit/>
          </a:bodyPr>
          <a:lstStyle/>
          <a:p>
            <a:pPr lvl="0"/>
            <a:r>
              <a:rPr lang="en-US" sz="2800" i="1" dirty="0">
                <a:solidFill>
                  <a:prstClr val="black"/>
                </a:solidFill>
              </a:rPr>
              <a:t>Ford F-150</a:t>
            </a:r>
          </a:p>
        </p:txBody>
      </p:sp>
      <p:pic>
        <p:nvPicPr>
          <p:cNvPr id="8" name="Picture 7"/>
          <p:cNvPicPr>
            <a:picLocks noChangeAspect="1"/>
          </p:cNvPicPr>
          <p:nvPr/>
        </p:nvPicPr>
        <p:blipFill>
          <a:blip r:embed="rId5"/>
          <a:stretch>
            <a:fillRect/>
          </a:stretch>
        </p:blipFill>
        <p:spPr>
          <a:xfrm>
            <a:off x="4082403" y="3368321"/>
            <a:ext cx="3161242" cy="1962150"/>
          </a:xfrm>
          <a:prstGeom prst="rect">
            <a:avLst/>
          </a:prstGeom>
        </p:spPr>
      </p:pic>
      <p:sp>
        <p:nvSpPr>
          <p:cNvPr id="9" name="Rectangle 8"/>
          <p:cNvSpPr/>
          <p:nvPr/>
        </p:nvSpPr>
        <p:spPr>
          <a:xfrm>
            <a:off x="7543800" y="3979598"/>
            <a:ext cx="1967710" cy="523220"/>
          </a:xfrm>
          <a:prstGeom prst="rect">
            <a:avLst/>
          </a:prstGeom>
        </p:spPr>
        <p:txBody>
          <a:bodyPr wrap="square">
            <a:spAutoFit/>
          </a:bodyPr>
          <a:lstStyle/>
          <a:p>
            <a:pPr lvl="0"/>
            <a:r>
              <a:rPr lang="en-US" sz="2800" i="1" dirty="0"/>
              <a:t>Subaru</a:t>
            </a:r>
          </a:p>
        </p:txBody>
      </p:sp>
      <p:pic>
        <p:nvPicPr>
          <p:cNvPr id="11" name="Picture 10"/>
          <p:cNvPicPr>
            <a:picLocks noChangeAspect="1"/>
          </p:cNvPicPr>
          <p:nvPr/>
        </p:nvPicPr>
        <p:blipFill>
          <a:blip r:embed="rId6"/>
          <a:stretch>
            <a:fillRect/>
          </a:stretch>
        </p:blipFill>
        <p:spPr>
          <a:xfrm>
            <a:off x="174350" y="3008855"/>
            <a:ext cx="3822299" cy="1941485"/>
          </a:xfrm>
          <a:prstGeom prst="rect">
            <a:avLst/>
          </a:prstGeom>
        </p:spPr>
      </p:pic>
      <p:sp>
        <p:nvSpPr>
          <p:cNvPr id="12" name="Rectangle 11"/>
          <p:cNvSpPr/>
          <p:nvPr/>
        </p:nvSpPr>
        <p:spPr>
          <a:xfrm>
            <a:off x="602388" y="5038524"/>
            <a:ext cx="1988365" cy="523220"/>
          </a:xfrm>
          <a:prstGeom prst="rect">
            <a:avLst/>
          </a:prstGeom>
        </p:spPr>
        <p:txBody>
          <a:bodyPr wrap="none">
            <a:spAutoFit/>
          </a:bodyPr>
          <a:lstStyle/>
          <a:p>
            <a:pPr lvl="0"/>
            <a:r>
              <a:rPr lang="en-US" sz="2800" i="1" dirty="0">
                <a:solidFill>
                  <a:prstClr val="black"/>
                </a:solidFill>
              </a:rPr>
              <a:t>Chrysler 300</a:t>
            </a:r>
          </a:p>
        </p:txBody>
      </p:sp>
      <p:sp>
        <p:nvSpPr>
          <p:cNvPr id="3" name="TextBox 2"/>
          <p:cNvSpPr txBox="1"/>
          <p:nvPr/>
        </p:nvSpPr>
        <p:spPr>
          <a:xfrm>
            <a:off x="403199" y="5561744"/>
            <a:ext cx="8255352" cy="1200329"/>
          </a:xfrm>
          <a:prstGeom prst="rect">
            <a:avLst/>
          </a:prstGeom>
          <a:noFill/>
        </p:spPr>
        <p:txBody>
          <a:bodyPr wrap="square" rtlCol="0">
            <a:spAutoFit/>
          </a:bodyPr>
          <a:lstStyle/>
          <a:p>
            <a:r>
              <a:rPr lang="en-US" sz="2400" dirty="0">
                <a:solidFill>
                  <a:srgbClr val="FF0000"/>
                </a:solidFill>
              </a:rPr>
              <a:t>2 of these vehicles are more popular with conservatives</a:t>
            </a:r>
          </a:p>
          <a:p>
            <a:r>
              <a:rPr lang="en-US" sz="2400" dirty="0">
                <a:solidFill>
                  <a:srgbClr val="FF0000"/>
                </a:solidFill>
              </a:rPr>
              <a:t>2 of them are more popular with liberals or progressives</a:t>
            </a:r>
          </a:p>
          <a:p>
            <a:r>
              <a:rPr lang="en-US" sz="2400" dirty="0">
                <a:solidFill>
                  <a:srgbClr val="FF0000"/>
                </a:solidFill>
              </a:rPr>
              <a:t>Can you sort them?</a:t>
            </a:r>
          </a:p>
        </p:txBody>
      </p:sp>
    </p:spTree>
    <p:extLst>
      <p:ext uri="{BB962C8B-B14F-4D97-AF65-F5344CB8AC3E}">
        <p14:creationId xmlns:p14="http://schemas.microsoft.com/office/powerpoint/2010/main" val="3129481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D1BEFC-989D-4C9B-94F3-BE86E19B16AF}"/>
              </a:ext>
            </a:extLst>
          </p:cNvPr>
          <p:cNvSpPr/>
          <p:nvPr/>
        </p:nvSpPr>
        <p:spPr>
          <a:xfrm>
            <a:off x="-17585" y="2743200"/>
            <a:ext cx="9144000" cy="2971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2000" y="0"/>
            <a:ext cx="6934200" cy="1143000"/>
          </a:xfrm>
        </p:spPr>
        <p:txBody>
          <a:bodyPr>
            <a:normAutofit/>
          </a:bodyPr>
          <a:lstStyle/>
          <a:p>
            <a:r>
              <a:rPr lang="en-US" b="1" dirty="0"/>
              <a:t>Preferential Attachment</a:t>
            </a:r>
          </a:p>
        </p:txBody>
      </p:sp>
      <p:sp>
        <p:nvSpPr>
          <p:cNvPr id="3" name="Content Placeholder 2"/>
          <p:cNvSpPr>
            <a:spLocks noGrp="1"/>
          </p:cNvSpPr>
          <p:nvPr>
            <p:ph idx="1"/>
          </p:nvPr>
        </p:nvSpPr>
        <p:spPr>
          <a:xfrm>
            <a:off x="533400" y="1066800"/>
            <a:ext cx="7924800" cy="5105400"/>
          </a:xfrm>
        </p:spPr>
        <p:txBody>
          <a:bodyPr>
            <a:normAutofit fontScale="85000" lnSpcReduction="10000"/>
          </a:bodyPr>
          <a:lstStyle/>
          <a:p>
            <a:r>
              <a:rPr lang="en-US" dirty="0"/>
              <a:t>You group yourself with people who are popular</a:t>
            </a:r>
          </a:p>
          <a:p>
            <a:r>
              <a:rPr lang="en-US" dirty="0"/>
              <a:t>But this makes them MORE popular because of their popularity… which makes them still more popular…</a:t>
            </a:r>
          </a:p>
          <a:p>
            <a:endParaRPr lang="en-US" dirty="0"/>
          </a:p>
          <a:p>
            <a:r>
              <a:rPr lang="en-US" sz="3900" dirty="0">
                <a:solidFill>
                  <a:srgbClr val="FF0000"/>
                </a:solidFill>
              </a:rPr>
              <a:t>Do you use Twitter?  </a:t>
            </a:r>
          </a:p>
          <a:p>
            <a:r>
              <a:rPr lang="en-US" sz="3900" dirty="0">
                <a:solidFill>
                  <a:srgbClr val="FF0000"/>
                </a:solidFill>
              </a:rPr>
              <a:t>How many accounts do you follow?</a:t>
            </a:r>
          </a:p>
          <a:p>
            <a:r>
              <a:rPr lang="en-US" sz="3900" dirty="0">
                <a:solidFill>
                  <a:srgbClr val="FF0000"/>
                </a:solidFill>
              </a:rPr>
              <a:t>How many accounts follow you?</a:t>
            </a:r>
          </a:p>
          <a:p>
            <a:r>
              <a:rPr lang="en-US" sz="3900" dirty="0">
                <a:solidFill>
                  <a:srgbClr val="FF0000"/>
                </a:solidFill>
              </a:rPr>
              <a:t>Guess some of the 20 most followed Twitter accounts</a:t>
            </a:r>
          </a:p>
        </p:txBody>
      </p:sp>
      <p:pic>
        <p:nvPicPr>
          <p:cNvPr id="5" name="Picture 4">
            <a:extLst>
              <a:ext uri="{FF2B5EF4-FFF2-40B4-BE49-F238E27FC236}">
                <a16:creationId xmlns:a16="http://schemas.microsoft.com/office/drawing/2014/main" id="{2D05284F-EFF7-4F9E-A362-74CBC552D30C}"/>
              </a:ext>
            </a:extLst>
          </p:cNvPr>
          <p:cNvPicPr>
            <a:picLocks noChangeAspect="1"/>
          </p:cNvPicPr>
          <p:nvPr/>
        </p:nvPicPr>
        <p:blipFill>
          <a:blip r:embed="rId3"/>
          <a:stretch>
            <a:fillRect/>
          </a:stretch>
        </p:blipFill>
        <p:spPr>
          <a:xfrm>
            <a:off x="200310" y="64599"/>
            <a:ext cx="859611" cy="859611"/>
          </a:xfrm>
          <a:prstGeom prst="rect">
            <a:avLst/>
          </a:prstGeom>
        </p:spPr>
      </p:pic>
    </p:spTree>
    <p:extLst>
      <p:ext uri="{BB962C8B-B14F-4D97-AF65-F5344CB8AC3E}">
        <p14:creationId xmlns:p14="http://schemas.microsoft.com/office/powerpoint/2010/main" val="2385622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20256"/>
            <a:ext cx="7543800" cy="461665"/>
          </a:xfrm>
          <a:prstGeom prst="rect">
            <a:avLst/>
          </a:prstGeom>
          <a:noFill/>
        </p:spPr>
        <p:txBody>
          <a:bodyPr wrap="square" rtlCol="0">
            <a:spAutoFit/>
          </a:bodyPr>
          <a:lstStyle/>
          <a:p>
            <a:pPr algn="ctr"/>
            <a:r>
              <a:rPr lang="en-US" sz="2400" dirty="0"/>
              <a:t>Twitter accounts with most followers (Wikipedia 12/23/20)</a:t>
            </a:r>
          </a:p>
        </p:txBody>
      </p:sp>
      <p:sp>
        <p:nvSpPr>
          <p:cNvPr id="11" name="TextBox 10"/>
          <p:cNvSpPr txBox="1"/>
          <p:nvPr/>
        </p:nvSpPr>
        <p:spPr>
          <a:xfrm>
            <a:off x="6781800" y="685799"/>
            <a:ext cx="2279374" cy="6001643"/>
          </a:xfrm>
          <a:prstGeom prst="rect">
            <a:avLst/>
          </a:prstGeom>
          <a:noFill/>
        </p:spPr>
        <p:txBody>
          <a:bodyPr wrap="square" rtlCol="0">
            <a:spAutoFit/>
          </a:bodyPr>
          <a:lstStyle/>
          <a:p>
            <a:r>
              <a:rPr lang="en-US" sz="2800" i="1" dirty="0">
                <a:solidFill>
                  <a:srgbClr val="FF0000"/>
                </a:solidFill>
              </a:rPr>
              <a:t>Makes me sad to see this list if these are the primary “influencers” today</a:t>
            </a:r>
          </a:p>
          <a:p>
            <a:endParaRPr lang="en-US" sz="2800" i="1" dirty="0">
              <a:solidFill>
                <a:srgbClr val="FF0000"/>
              </a:solidFill>
            </a:endParaRPr>
          </a:p>
          <a:p>
            <a:r>
              <a:rPr lang="en-US" sz="2800" i="1" dirty="0">
                <a:solidFill>
                  <a:srgbClr val="FF0000"/>
                </a:solidFill>
              </a:rPr>
              <a:t>Do you see any interesting categories or patterns here?</a:t>
            </a:r>
          </a:p>
          <a:p>
            <a:endParaRPr lang="en-US" sz="2000" b="1" dirty="0">
              <a:solidFill>
                <a:srgbClr val="FF0000"/>
              </a:solidFill>
            </a:endParaRPr>
          </a:p>
        </p:txBody>
      </p:sp>
      <p:pic>
        <p:nvPicPr>
          <p:cNvPr id="3" name="Picture 2">
            <a:extLst>
              <a:ext uri="{FF2B5EF4-FFF2-40B4-BE49-F238E27FC236}">
                <a16:creationId xmlns:a16="http://schemas.microsoft.com/office/drawing/2014/main" id="{4C858795-E949-48C3-9236-D4D42BB8D893}"/>
              </a:ext>
            </a:extLst>
          </p:cNvPr>
          <p:cNvPicPr>
            <a:picLocks noChangeAspect="1"/>
          </p:cNvPicPr>
          <p:nvPr/>
        </p:nvPicPr>
        <p:blipFill>
          <a:blip r:embed="rId3"/>
          <a:stretch>
            <a:fillRect/>
          </a:stretch>
        </p:blipFill>
        <p:spPr>
          <a:xfrm>
            <a:off x="457200" y="647699"/>
            <a:ext cx="6096000" cy="6017155"/>
          </a:xfrm>
          <a:prstGeom prst="rect">
            <a:avLst/>
          </a:prstGeom>
        </p:spPr>
      </p:pic>
    </p:spTree>
    <p:extLst>
      <p:ext uri="{BB962C8B-B14F-4D97-AF65-F5344CB8AC3E}">
        <p14:creationId xmlns:p14="http://schemas.microsoft.com/office/powerpoint/2010/main" val="796406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20256"/>
            <a:ext cx="7543800" cy="461665"/>
          </a:xfrm>
          <a:prstGeom prst="rect">
            <a:avLst/>
          </a:prstGeom>
          <a:noFill/>
        </p:spPr>
        <p:txBody>
          <a:bodyPr wrap="square" rtlCol="0">
            <a:spAutoFit/>
          </a:bodyPr>
          <a:lstStyle/>
          <a:p>
            <a:pPr algn="ctr"/>
            <a:r>
              <a:rPr lang="en-US" sz="2400" dirty="0"/>
              <a:t>Twitter accounts with most followers (Wikipedia 1/1/2022)</a:t>
            </a:r>
          </a:p>
        </p:txBody>
      </p:sp>
      <p:sp>
        <p:nvSpPr>
          <p:cNvPr id="11" name="TextBox 10"/>
          <p:cNvSpPr txBox="1"/>
          <p:nvPr/>
        </p:nvSpPr>
        <p:spPr>
          <a:xfrm>
            <a:off x="6400800" y="800686"/>
            <a:ext cx="2362200" cy="5262979"/>
          </a:xfrm>
          <a:prstGeom prst="rect">
            <a:avLst/>
          </a:prstGeom>
          <a:noFill/>
        </p:spPr>
        <p:txBody>
          <a:bodyPr wrap="square" rtlCol="0">
            <a:spAutoFit/>
          </a:bodyPr>
          <a:lstStyle/>
          <a:p>
            <a:r>
              <a:rPr lang="en-US" sz="2800" i="1" dirty="0">
                <a:solidFill>
                  <a:srgbClr val="FF0000"/>
                </a:solidFill>
              </a:rPr>
              <a:t>Little change except that Trump is now banned, Musk is #10</a:t>
            </a:r>
          </a:p>
          <a:p>
            <a:endParaRPr lang="en-US" sz="2800" i="1" dirty="0">
              <a:solidFill>
                <a:srgbClr val="FF0000"/>
              </a:solidFill>
            </a:endParaRPr>
          </a:p>
          <a:p>
            <a:r>
              <a:rPr lang="en-US" sz="2800" i="1" dirty="0">
                <a:solidFill>
                  <a:srgbClr val="FF0000"/>
                </a:solidFill>
              </a:rPr>
              <a:t>Biden isn’t in the top 50</a:t>
            </a:r>
          </a:p>
          <a:p>
            <a:endParaRPr lang="en-US" sz="2800" i="1" dirty="0">
              <a:solidFill>
                <a:srgbClr val="FF0000"/>
              </a:solidFill>
            </a:endParaRPr>
          </a:p>
          <a:p>
            <a:r>
              <a:rPr lang="en-US" sz="2800" i="1" dirty="0">
                <a:solidFill>
                  <a:srgbClr val="FF0000"/>
                </a:solidFill>
              </a:rPr>
              <a:t>What will these accounts tweet about?</a:t>
            </a:r>
            <a:endParaRPr lang="en-US" sz="2800" dirty="0">
              <a:solidFill>
                <a:srgbClr val="FF0000"/>
              </a:solidFill>
            </a:endParaRPr>
          </a:p>
        </p:txBody>
      </p:sp>
      <p:pic>
        <p:nvPicPr>
          <p:cNvPr id="4" name="Picture 3">
            <a:extLst>
              <a:ext uri="{FF2B5EF4-FFF2-40B4-BE49-F238E27FC236}">
                <a16:creationId xmlns:a16="http://schemas.microsoft.com/office/drawing/2014/main" id="{3FC15AA0-79E5-4FB1-A3C0-A6A1EF6E9A78}"/>
              </a:ext>
            </a:extLst>
          </p:cNvPr>
          <p:cNvPicPr>
            <a:picLocks noChangeAspect="1"/>
          </p:cNvPicPr>
          <p:nvPr/>
        </p:nvPicPr>
        <p:blipFill>
          <a:blip r:embed="rId3"/>
          <a:stretch>
            <a:fillRect/>
          </a:stretch>
        </p:blipFill>
        <p:spPr>
          <a:xfrm>
            <a:off x="838200" y="838200"/>
            <a:ext cx="5119224" cy="5593908"/>
          </a:xfrm>
          <a:prstGeom prst="rect">
            <a:avLst/>
          </a:prstGeom>
        </p:spPr>
      </p:pic>
    </p:spTree>
    <p:extLst>
      <p:ext uri="{BB962C8B-B14F-4D97-AF65-F5344CB8AC3E}">
        <p14:creationId xmlns:p14="http://schemas.microsoft.com/office/powerpoint/2010/main" val="447287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71"/>
            <a:ext cx="8229600" cy="1143000"/>
          </a:xfrm>
        </p:spPr>
        <p:txBody>
          <a:bodyPr>
            <a:normAutofit/>
          </a:bodyPr>
          <a:lstStyle/>
          <a:p>
            <a:r>
              <a:rPr lang="en-US" b="1" dirty="0"/>
              <a:t>Course Checkpoint</a:t>
            </a:r>
          </a:p>
        </p:txBody>
      </p:sp>
      <p:sp>
        <p:nvSpPr>
          <p:cNvPr id="3" name="Content Placeholder 2"/>
          <p:cNvSpPr>
            <a:spLocks noGrp="1"/>
          </p:cNvSpPr>
          <p:nvPr>
            <p:ph idx="1"/>
          </p:nvPr>
        </p:nvSpPr>
        <p:spPr>
          <a:xfrm>
            <a:off x="266700" y="990600"/>
            <a:ext cx="8610600" cy="5295900"/>
          </a:xfrm>
        </p:spPr>
        <p:txBody>
          <a:bodyPr>
            <a:normAutofit/>
          </a:bodyPr>
          <a:lstStyle/>
          <a:p>
            <a:r>
              <a:rPr lang="en-US" sz="2400" dirty="0"/>
              <a:t>Today’s lecture builds on the previous lecture on structural relationships and social network analysis</a:t>
            </a:r>
          </a:p>
          <a:p>
            <a:r>
              <a:rPr lang="en-US" sz="2400" dirty="0"/>
              <a:t>This is the  halfway point in the semester (lecture 14) and the last lecture in the section of the course on the “Sensemaking in Language and Culture” context</a:t>
            </a:r>
          </a:p>
          <a:p>
            <a:r>
              <a:rPr lang="en-US" sz="2400" dirty="0"/>
              <a:t>On 3/8 (next Tuesday) we begin the “Individual Context” of Sensemaking and Organizing with “Automatic Organizing,” “Gestalt Principles,” and “Statistical Learning”</a:t>
            </a:r>
          </a:p>
          <a:p>
            <a:r>
              <a:rPr lang="en-US" sz="2400" dirty="0"/>
              <a:t>We will have a midterm exam on Thursday 3/17  -- and no class meeting that day – because it is the last one before spring break</a:t>
            </a:r>
          </a:p>
          <a:p>
            <a:r>
              <a:rPr lang="en-US" sz="2400" dirty="0"/>
              <a:t>The exam will be administered by bcourses during a time slot of your choosing anytime between 11am-12am 3/17 (so you could take it in Wheeler 106 if you want to do that)</a:t>
            </a:r>
          </a:p>
        </p:txBody>
      </p:sp>
    </p:spTree>
    <p:extLst>
      <p:ext uri="{BB962C8B-B14F-4D97-AF65-F5344CB8AC3E}">
        <p14:creationId xmlns:p14="http://schemas.microsoft.com/office/powerpoint/2010/main" val="3478674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00F3CA-16FF-4BB1-9992-BB643480FDF7}"/>
              </a:ext>
            </a:extLst>
          </p:cNvPr>
          <p:cNvSpPr/>
          <p:nvPr/>
        </p:nvSpPr>
        <p:spPr>
          <a:xfrm>
            <a:off x="0" y="38100"/>
            <a:ext cx="9144000" cy="6781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8185" y="106861"/>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olidFill>
                  <a:srgbClr val="FF0000"/>
                </a:solidFill>
                <a:sym typeface="UC Berkeley OS Sign"/>
              </a:rPr>
              <a:t>STOP AND THINK</a:t>
            </a:r>
          </a:p>
        </p:txBody>
      </p:sp>
      <p:sp>
        <p:nvSpPr>
          <p:cNvPr id="3" name="Content Placeholder 2"/>
          <p:cNvSpPr>
            <a:spLocks noGrp="1"/>
          </p:cNvSpPr>
          <p:nvPr>
            <p:ph idx="1"/>
          </p:nvPr>
        </p:nvSpPr>
        <p:spPr>
          <a:xfrm>
            <a:off x="1054289" y="1213519"/>
            <a:ext cx="7723496" cy="5486400"/>
          </a:xfrm>
        </p:spPr>
        <p:txBody>
          <a:bodyPr>
            <a:noAutofit/>
          </a:bodyPr>
          <a:lstStyle/>
          <a:p>
            <a:r>
              <a:rPr lang="en-US" dirty="0">
                <a:solidFill>
                  <a:schemeClr val="tx1">
                    <a:lumMod val="95000"/>
                    <a:lumOff val="5000"/>
                  </a:schemeClr>
                </a:solidFill>
              </a:rPr>
              <a:t>The next two slides have recent tweets from four Twitter accounts that have between 50 and 130 MILLION followers</a:t>
            </a:r>
          </a:p>
          <a:p>
            <a:r>
              <a:rPr lang="en-US" sz="2800" dirty="0">
                <a:solidFill>
                  <a:schemeClr val="tx1">
                    <a:lumMod val="95000"/>
                    <a:lumOff val="5000"/>
                  </a:schemeClr>
                </a:solidFill>
              </a:rPr>
              <a:t>One of the accounts – a former head of state - regularly posts “statements about current events”</a:t>
            </a:r>
          </a:p>
          <a:p>
            <a:r>
              <a:rPr lang="en-US" sz="2800" dirty="0">
                <a:solidFill>
                  <a:schemeClr val="tx1">
                    <a:lumMod val="95000"/>
                    <a:lumOff val="5000"/>
                  </a:schemeClr>
                </a:solidFill>
              </a:rPr>
              <a:t>One of the accounts posts  “breaking news” </a:t>
            </a:r>
          </a:p>
          <a:p>
            <a:r>
              <a:rPr lang="en-US" sz="2800" dirty="0">
                <a:solidFill>
                  <a:schemeClr val="tx1">
                    <a:lumMod val="95000"/>
                    <a:lumOff val="5000"/>
                  </a:schemeClr>
                </a:solidFill>
              </a:rPr>
              <a:t>One of the accounts – a current head of state – regularly posts “birthday greetings” </a:t>
            </a:r>
          </a:p>
          <a:p>
            <a:r>
              <a:rPr lang="en-US" sz="2800" dirty="0">
                <a:solidFill>
                  <a:schemeClr val="tx1">
                    <a:lumMod val="95000"/>
                    <a:lumOff val="5000"/>
                  </a:schemeClr>
                </a:solidFill>
              </a:rPr>
              <a:t>One is blatantly promotional and egotistic</a:t>
            </a:r>
          </a:p>
        </p:txBody>
      </p:sp>
    </p:spTree>
    <p:extLst>
      <p:ext uri="{BB962C8B-B14F-4D97-AF65-F5344CB8AC3E}">
        <p14:creationId xmlns:p14="http://schemas.microsoft.com/office/powerpoint/2010/main" val="2305590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A6BD44E-F5FF-4D7B-B198-3E7BED7BF75A}"/>
              </a:ext>
            </a:extLst>
          </p:cNvPr>
          <p:cNvPicPr>
            <a:picLocks noGrp="1" noChangeAspect="1"/>
          </p:cNvPicPr>
          <p:nvPr>
            <p:ph idx="1"/>
          </p:nvPr>
        </p:nvPicPr>
        <p:blipFill>
          <a:blip r:embed="rId2"/>
          <a:stretch>
            <a:fillRect/>
          </a:stretch>
        </p:blipFill>
        <p:spPr>
          <a:xfrm>
            <a:off x="219222" y="705111"/>
            <a:ext cx="8229600" cy="3694359"/>
          </a:xfrm>
        </p:spPr>
      </p:pic>
      <p:pic>
        <p:nvPicPr>
          <p:cNvPr id="9" name="Picture 8">
            <a:extLst>
              <a:ext uri="{FF2B5EF4-FFF2-40B4-BE49-F238E27FC236}">
                <a16:creationId xmlns:a16="http://schemas.microsoft.com/office/drawing/2014/main" id="{8F035DFB-C094-44A9-8EBC-55DD4EAE46EF}"/>
              </a:ext>
            </a:extLst>
          </p:cNvPr>
          <p:cNvPicPr>
            <a:picLocks noChangeAspect="1"/>
          </p:cNvPicPr>
          <p:nvPr/>
        </p:nvPicPr>
        <p:blipFill>
          <a:blip r:embed="rId3"/>
          <a:stretch>
            <a:fillRect/>
          </a:stretch>
        </p:blipFill>
        <p:spPr>
          <a:xfrm>
            <a:off x="219222" y="5029200"/>
            <a:ext cx="8360527" cy="1123689"/>
          </a:xfrm>
          <a:prstGeom prst="rect">
            <a:avLst/>
          </a:prstGeom>
        </p:spPr>
      </p:pic>
    </p:spTree>
    <p:extLst>
      <p:ext uri="{BB962C8B-B14F-4D97-AF65-F5344CB8AC3E}">
        <p14:creationId xmlns:p14="http://schemas.microsoft.com/office/powerpoint/2010/main" val="1462954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5FCDC2-36DD-4B20-B3C4-908D7240A7C5}"/>
              </a:ext>
            </a:extLst>
          </p:cNvPr>
          <p:cNvPicPr>
            <a:picLocks noChangeAspect="1"/>
          </p:cNvPicPr>
          <p:nvPr/>
        </p:nvPicPr>
        <p:blipFill>
          <a:blip r:embed="rId2"/>
          <a:stretch>
            <a:fillRect/>
          </a:stretch>
        </p:blipFill>
        <p:spPr>
          <a:xfrm>
            <a:off x="609599" y="2409982"/>
            <a:ext cx="7315200" cy="3838418"/>
          </a:xfrm>
          <a:prstGeom prst="rect">
            <a:avLst/>
          </a:prstGeom>
        </p:spPr>
      </p:pic>
      <p:pic>
        <p:nvPicPr>
          <p:cNvPr id="4" name="Picture 3">
            <a:extLst>
              <a:ext uri="{FF2B5EF4-FFF2-40B4-BE49-F238E27FC236}">
                <a16:creationId xmlns:a16="http://schemas.microsoft.com/office/drawing/2014/main" id="{439F7D5B-DC92-421E-85D0-B2F51071F91D}"/>
              </a:ext>
            </a:extLst>
          </p:cNvPr>
          <p:cNvPicPr>
            <a:picLocks noChangeAspect="1"/>
          </p:cNvPicPr>
          <p:nvPr/>
        </p:nvPicPr>
        <p:blipFill>
          <a:blip r:embed="rId3"/>
          <a:stretch>
            <a:fillRect/>
          </a:stretch>
        </p:blipFill>
        <p:spPr>
          <a:xfrm>
            <a:off x="397412" y="609600"/>
            <a:ext cx="7739575" cy="1107583"/>
          </a:xfrm>
          <a:prstGeom prst="rect">
            <a:avLst/>
          </a:prstGeom>
        </p:spPr>
      </p:pic>
    </p:spTree>
    <p:extLst>
      <p:ext uri="{BB962C8B-B14F-4D97-AF65-F5344CB8AC3E}">
        <p14:creationId xmlns:p14="http://schemas.microsoft.com/office/powerpoint/2010/main" val="4156434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00F3CA-16FF-4BB1-9992-BB643480FDF7}"/>
              </a:ext>
            </a:extLst>
          </p:cNvPr>
          <p:cNvSpPr/>
          <p:nvPr/>
        </p:nvSpPr>
        <p:spPr>
          <a:xfrm>
            <a:off x="46629" y="70338"/>
            <a:ext cx="9144000" cy="6781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8185" y="106861"/>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olidFill>
                  <a:srgbClr val="FF0000"/>
                </a:solidFill>
                <a:sym typeface="UC Berkeley OS Sign"/>
              </a:rPr>
              <a:t>STOP AND THINK</a:t>
            </a:r>
          </a:p>
        </p:txBody>
      </p:sp>
      <p:sp>
        <p:nvSpPr>
          <p:cNvPr id="3" name="Content Placeholder 2"/>
          <p:cNvSpPr>
            <a:spLocks noGrp="1"/>
          </p:cNvSpPr>
          <p:nvPr>
            <p:ph idx="1"/>
          </p:nvPr>
        </p:nvSpPr>
        <p:spPr>
          <a:xfrm>
            <a:off x="459474" y="1225424"/>
            <a:ext cx="8318311" cy="5486400"/>
          </a:xfrm>
        </p:spPr>
        <p:txBody>
          <a:bodyPr>
            <a:noAutofit/>
          </a:bodyPr>
          <a:lstStyle/>
          <a:p>
            <a:r>
              <a:rPr lang="en-US" dirty="0">
                <a:solidFill>
                  <a:schemeClr val="tx1">
                    <a:lumMod val="95000"/>
                    <a:lumOff val="5000"/>
                  </a:schemeClr>
                </a:solidFill>
              </a:rPr>
              <a:t>Why would anyone follow the 3rd and 4</a:t>
            </a:r>
            <a:r>
              <a:rPr lang="en-US" baseline="30000" dirty="0">
                <a:solidFill>
                  <a:schemeClr val="tx1">
                    <a:lumMod val="95000"/>
                    <a:lumOff val="5000"/>
                  </a:schemeClr>
                </a:solidFill>
              </a:rPr>
              <a:t>th</a:t>
            </a:r>
            <a:r>
              <a:rPr lang="en-US" dirty="0">
                <a:solidFill>
                  <a:schemeClr val="tx1">
                    <a:lumMod val="95000"/>
                    <a:lumOff val="5000"/>
                  </a:schemeClr>
                </a:solidFill>
              </a:rPr>
              <a:t> accounts in this list given their trivial content?</a:t>
            </a:r>
          </a:p>
          <a:p>
            <a:r>
              <a:rPr lang="en-US" dirty="0">
                <a:solidFill>
                  <a:schemeClr val="tx1">
                    <a:lumMod val="95000"/>
                    <a:lumOff val="5000"/>
                  </a:schemeClr>
                </a:solidFill>
              </a:rPr>
              <a:t>Or do you agree with Mark Zuckerberg?</a:t>
            </a:r>
          </a:p>
          <a:p>
            <a:pPr lvl="1"/>
            <a:r>
              <a:rPr lang="en-US" sz="3200" dirty="0">
                <a:solidFill>
                  <a:schemeClr val="tx1">
                    <a:lumMod val="95000"/>
                    <a:lumOff val="5000"/>
                  </a:schemeClr>
                </a:solidFill>
              </a:rPr>
              <a:t>“A squirrel dying in front of your house may be more relevant to your interests right now than people dying in Africa”</a:t>
            </a:r>
            <a:endParaRPr lang="en-US" sz="3200" dirty="0">
              <a:solidFill>
                <a:srgbClr val="FF0000"/>
              </a:solidFill>
            </a:endParaRPr>
          </a:p>
          <a:p>
            <a:r>
              <a:rPr lang="en-US" dirty="0">
                <a:solidFill>
                  <a:schemeClr val="tx1">
                    <a:lumMod val="95000"/>
                    <a:lumOff val="5000"/>
                  </a:schemeClr>
                </a:solidFill>
              </a:rPr>
              <a:t>Is the purpose of your life to be a source of news updates in Twitter, Facebook, and Instagram?</a:t>
            </a:r>
          </a:p>
        </p:txBody>
      </p:sp>
    </p:spTree>
    <p:extLst>
      <p:ext uri="{BB962C8B-B14F-4D97-AF65-F5344CB8AC3E}">
        <p14:creationId xmlns:p14="http://schemas.microsoft.com/office/powerpoint/2010/main" val="3089561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1447799"/>
            <a:ext cx="4766787" cy="3828443"/>
          </a:xfrm>
          <a:prstGeom prst="rect">
            <a:avLst/>
          </a:prstGeom>
        </p:spPr>
      </p:pic>
      <p:sp>
        <p:nvSpPr>
          <p:cNvPr id="3" name="TextBox 2"/>
          <p:cNvSpPr txBox="1"/>
          <p:nvPr/>
        </p:nvSpPr>
        <p:spPr>
          <a:xfrm>
            <a:off x="1066800" y="97066"/>
            <a:ext cx="7239000" cy="1323439"/>
          </a:xfrm>
          <a:prstGeom prst="rect">
            <a:avLst/>
          </a:prstGeom>
          <a:noFill/>
        </p:spPr>
        <p:txBody>
          <a:bodyPr wrap="square" rtlCol="0">
            <a:spAutoFit/>
          </a:bodyPr>
          <a:lstStyle/>
          <a:p>
            <a:pPr algn="ctr">
              <a:spcBef>
                <a:spcPct val="0"/>
              </a:spcBef>
            </a:pPr>
            <a:r>
              <a:rPr lang="en-US" sz="4000" b="1" dirty="0">
                <a:latin typeface="+mj-lt"/>
                <a:ea typeface="+mj-ea"/>
                <a:cs typeface="+mj-cs"/>
              </a:rPr>
              <a:t>Networks Characterized by Preferential Attachment</a:t>
            </a:r>
          </a:p>
        </p:txBody>
      </p:sp>
      <p:sp>
        <p:nvSpPr>
          <p:cNvPr id="4" name="TextBox 3"/>
          <p:cNvSpPr txBox="1"/>
          <p:nvPr/>
        </p:nvSpPr>
        <p:spPr>
          <a:xfrm>
            <a:off x="152400" y="5577050"/>
            <a:ext cx="6858000" cy="1077218"/>
          </a:xfrm>
          <a:prstGeom prst="rect">
            <a:avLst/>
          </a:prstGeom>
          <a:noFill/>
        </p:spPr>
        <p:txBody>
          <a:bodyPr wrap="square" rtlCol="0">
            <a:spAutoFit/>
          </a:bodyPr>
          <a:lstStyle/>
          <a:p>
            <a:r>
              <a:rPr lang="en-US" sz="3200" dirty="0"/>
              <a:t>A few very highly connected nodes with most nodes having few connections</a:t>
            </a:r>
          </a:p>
        </p:txBody>
      </p:sp>
      <p:pic>
        <p:nvPicPr>
          <p:cNvPr id="5" name="Picture 4"/>
          <p:cNvPicPr>
            <a:picLocks noChangeAspect="1"/>
          </p:cNvPicPr>
          <p:nvPr/>
        </p:nvPicPr>
        <p:blipFill>
          <a:blip r:embed="rId4"/>
          <a:stretch>
            <a:fillRect/>
          </a:stretch>
        </p:blipFill>
        <p:spPr>
          <a:xfrm>
            <a:off x="5148846" y="1366392"/>
            <a:ext cx="3723108" cy="4210658"/>
          </a:xfrm>
          <a:prstGeom prst="rect">
            <a:avLst/>
          </a:prstGeom>
        </p:spPr>
      </p:pic>
      <p:pic>
        <p:nvPicPr>
          <p:cNvPr id="6" name="Picture 5">
            <a:extLst>
              <a:ext uri="{FF2B5EF4-FFF2-40B4-BE49-F238E27FC236}">
                <a16:creationId xmlns:a16="http://schemas.microsoft.com/office/drawing/2014/main" id="{8E19AF2B-0B41-498C-9B0F-0D0EA1512A88}"/>
              </a:ext>
            </a:extLst>
          </p:cNvPr>
          <p:cNvPicPr>
            <a:picLocks noChangeAspect="1"/>
          </p:cNvPicPr>
          <p:nvPr/>
        </p:nvPicPr>
        <p:blipFill>
          <a:blip r:embed="rId5"/>
          <a:stretch>
            <a:fillRect/>
          </a:stretch>
        </p:blipFill>
        <p:spPr>
          <a:xfrm>
            <a:off x="222738" y="281493"/>
            <a:ext cx="859611" cy="859611"/>
          </a:xfrm>
          <a:prstGeom prst="rect">
            <a:avLst/>
          </a:prstGeom>
        </p:spPr>
      </p:pic>
    </p:spTree>
    <p:extLst>
      <p:ext uri="{BB962C8B-B14F-4D97-AF65-F5344CB8AC3E}">
        <p14:creationId xmlns:p14="http://schemas.microsoft.com/office/powerpoint/2010/main" val="3579819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5681" y="2743200"/>
            <a:ext cx="3200718" cy="2400539"/>
          </a:xfrm>
          <a:prstGeom prst="rect">
            <a:avLst/>
          </a:prstGeom>
        </p:spPr>
      </p:pic>
      <p:pic>
        <p:nvPicPr>
          <p:cNvPr id="3" name="Picture 2"/>
          <p:cNvPicPr>
            <a:picLocks noChangeAspect="1"/>
          </p:cNvPicPr>
          <p:nvPr/>
        </p:nvPicPr>
        <p:blipFill>
          <a:blip r:embed="rId4"/>
          <a:stretch>
            <a:fillRect/>
          </a:stretch>
        </p:blipFill>
        <p:spPr>
          <a:xfrm>
            <a:off x="4837176" y="533400"/>
            <a:ext cx="3727207" cy="2288738"/>
          </a:xfrm>
          <a:prstGeom prst="rect">
            <a:avLst/>
          </a:prstGeom>
        </p:spPr>
      </p:pic>
      <p:pic>
        <p:nvPicPr>
          <p:cNvPr id="4" name="Picture 3"/>
          <p:cNvPicPr>
            <a:picLocks noChangeAspect="1"/>
          </p:cNvPicPr>
          <p:nvPr/>
        </p:nvPicPr>
        <p:blipFill>
          <a:blip r:embed="rId5"/>
          <a:stretch>
            <a:fillRect/>
          </a:stretch>
        </p:blipFill>
        <p:spPr>
          <a:xfrm>
            <a:off x="4913089" y="3597092"/>
            <a:ext cx="3575379" cy="2169963"/>
          </a:xfrm>
          <a:prstGeom prst="rect">
            <a:avLst/>
          </a:prstGeom>
        </p:spPr>
      </p:pic>
      <p:pic>
        <p:nvPicPr>
          <p:cNvPr id="5" name="Picture 4"/>
          <p:cNvPicPr>
            <a:picLocks noChangeAspect="1"/>
          </p:cNvPicPr>
          <p:nvPr/>
        </p:nvPicPr>
        <p:blipFill>
          <a:blip r:embed="rId6"/>
          <a:stretch>
            <a:fillRect/>
          </a:stretch>
        </p:blipFill>
        <p:spPr>
          <a:xfrm>
            <a:off x="141501" y="109919"/>
            <a:ext cx="4288359" cy="3952875"/>
          </a:xfrm>
          <a:prstGeom prst="rect">
            <a:avLst/>
          </a:prstGeom>
        </p:spPr>
      </p:pic>
      <p:sp>
        <p:nvSpPr>
          <p:cNvPr id="7" name="TextBox 6"/>
          <p:cNvSpPr txBox="1"/>
          <p:nvPr/>
        </p:nvSpPr>
        <p:spPr>
          <a:xfrm>
            <a:off x="342580" y="4220409"/>
            <a:ext cx="3886200" cy="923330"/>
          </a:xfrm>
          <a:prstGeom prst="rect">
            <a:avLst/>
          </a:prstGeom>
          <a:noFill/>
        </p:spPr>
        <p:txBody>
          <a:bodyPr wrap="square" rtlCol="0">
            <a:spAutoFit/>
          </a:bodyPr>
          <a:lstStyle/>
          <a:p>
            <a:r>
              <a:rPr lang="en-US" dirty="0"/>
              <a:t>“Decoding Our Chatter”</a:t>
            </a:r>
            <a:br>
              <a:rPr lang="en-US" dirty="0"/>
            </a:br>
            <a:r>
              <a:rPr lang="en-US" dirty="0"/>
              <a:t> Wall Street Journal 1 October 2011 </a:t>
            </a:r>
          </a:p>
          <a:p>
            <a:endParaRPr lang="en-US" dirty="0"/>
          </a:p>
        </p:txBody>
      </p:sp>
      <p:sp>
        <p:nvSpPr>
          <p:cNvPr id="8" name="TextBox 7"/>
          <p:cNvSpPr txBox="1"/>
          <p:nvPr/>
        </p:nvSpPr>
        <p:spPr>
          <a:xfrm>
            <a:off x="228600" y="5143739"/>
            <a:ext cx="4419600" cy="1200329"/>
          </a:xfrm>
          <a:prstGeom prst="rect">
            <a:avLst/>
          </a:prstGeom>
          <a:noFill/>
        </p:spPr>
        <p:txBody>
          <a:bodyPr wrap="square" rtlCol="0">
            <a:spAutoFit/>
          </a:bodyPr>
          <a:lstStyle/>
          <a:p>
            <a:r>
              <a:rPr lang="en-US" dirty="0"/>
              <a:t>Each dot is a Twitter user, lines are retweets of 250,000 political messages by 45,000 people.  Very limited cross-over between the clusters created by the pattern of retweeting</a:t>
            </a:r>
          </a:p>
        </p:txBody>
      </p:sp>
      <p:sp>
        <p:nvSpPr>
          <p:cNvPr id="9" name="TextBox 8"/>
          <p:cNvSpPr txBox="1"/>
          <p:nvPr/>
        </p:nvSpPr>
        <p:spPr>
          <a:xfrm>
            <a:off x="4496108" y="2798439"/>
            <a:ext cx="4409340" cy="646331"/>
          </a:xfrm>
          <a:prstGeom prst="rect">
            <a:avLst/>
          </a:prstGeom>
          <a:noFill/>
        </p:spPr>
        <p:txBody>
          <a:bodyPr wrap="square" rtlCol="0">
            <a:spAutoFit/>
          </a:bodyPr>
          <a:lstStyle/>
          <a:p>
            <a:pPr algn="ctr"/>
            <a:r>
              <a:rPr lang="en-US" dirty="0"/>
              <a:t>Each is very highly connected, but probably not much overlap in their followers</a:t>
            </a:r>
          </a:p>
        </p:txBody>
      </p:sp>
    </p:spTree>
    <p:extLst>
      <p:ext uri="{BB962C8B-B14F-4D97-AF65-F5344CB8AC3E}">
        <p14:creationId xmlns:p14="http://schemas.microsoft.com/office/powerpoint/2010/main" val="2088259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E5FBE1-BF81-4695-B1B4-BF0F845EA441}"/>
              </a:ext>
            </a:extLst>
          </p:cNvPr>
          <p:cNvSpPr/>
          <p:nvPr/>
        </p:nvSpPr>
        <p:spPr>
          <a:xfrm>
            <a:off x="0" y="3962399"/>
            <a:ext cx="9144000" cy="26971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600200" y="304800"/>
            <a:ext cx="5715000" cy="1143000"/>
          </a:xfrm>
        </p:spPr>
        <p:txBody>
          <a:bodyPr>
            <a:normAutofit fontScale="90000"/>
          </a:bodyPr>
          <a:lstStyle/>
          <a:p>
            <a:r>
              <a:rPr lang="en-US" dirty="0">
                <a:hlinkClick r:id="rId3"/>
              </a:rPr>
              <a:t>Twitter Stats</a:t>
            </a:r>
            <a:br>
              <a:rPr lang="en-US" dirty="0"/>
            </a:br>
            <a:endParaRPr lang="en-US" dirty="0"/>
          </a:p>
        </p:txBody>
      </p:sp>
      <p:sp>
        <p:nvSpPr>
          <p:cNvPr id="3" name="Content Placeholder 2"/>
          <p:cNvSpPr>
            <a:spLocks noGrp="1"/>
          </p:cNvSpPr>
          <p:nvPr>
            <p:ph idx="1"/>
          </p:nvPr>
        </p:nvSpPr>
        <p:spPr>
          <a:xfrm>
            <a:off x="453342" y="1219200"/>
            <a:ext cx="7776258" cy="5440362"/>
          </a:xfrm>
        </p:spPr>
        <p:txBody>
          <a:bodyPr>
            <a:normAutofit fontScale="62500" lnSpcReduction="20000"/>
          </a:bodyPr>
          <a:lstStyle/>
          <a:p>
            <a:r>
              <a:rPr lang="en-US" sz="5100" dirty="0"/>
              <a:t>Twitter says that 1.3 Billion accounts have been created…and the most followed accounts have over 100 million followers</a:t>
            </a:r>
          </a:p>
          <a:p>
            <a:r>
              <a:rPr lang="en-US" sz="5100" dirty="0"/>
              <a:t>But now that you know about “preferential attachment” you realize that most twitter accounts aren’t popular at all</a:t>
            </a:r>
          </a:p>
          <a:p>
            <a:endParaRPr lang="en-US" sz="5100" dirty="0"/>
          </a:p>
          <a:p>
            <a:pPr marL="0" indent="0">
              <a:buNone/>
            </a:pPr>
            <a:endParaRPr lang="en-US" sz="5100" dirty="0"/>
          </a:p>
          <a:p>
            <a:pPr marL="457200" lvl="1" indent="0">
              <a:buNone/>
            </a:pPr>
            <a:r>
              <a:rPr lang="en-US" sz="4000" dirty="0">
                <a:solidFill>
                  <a:srgbClr val="FF0000"/>
                </a:solidFill>
              </a:rPr>
              <a:t>What is the AVERAGE number of followers?</a:t>
            </a:r>
          </a:p>
          <a:p>
            <a:pPr marL="457200" lvl="1" indent="0">
              <a:buNone/>
            </a:pPr>
            <a:r>
              <a:rPr lang="en-US" sz="4000" dirty="0">
                <a:solidFill>
                  <a:srgbClr val="FF0000"/>
                </a:solidFill>
              </a:rPr>
              <a:t>What is the MEDIAN number of followers?</a:t>
            </a:r>
          </a:p>
          <a:p>
            <a:pPr marL="457200" lvl="1" indent="0">
              <a:buNone/>
            </a:pPr>
            <a:r>
              <a:rPr lang="en-US" sz="4000" dirty="0">
                <a:solidFill>
                  <a:srgbClr val="FF0000"/>
                </a:solidFill>
              </a:rPr>
              <a:t>What % of accounts have 0 followers?</a:t>
            </a:r>
          </a:p>
          <a:p>
            <a:pPr marL="0" indent="0">
              <a:buNone/>
            </a:pPr>
            <a:endParaRPr lang="en-US" dirty="0"/>
          </a:p>
          <a:p>
            <a:endParaRPr lang="en-US" dirty="0"/>
          </a:p>
        </p:txBody>
      </p:sp>
    </p:spTree>
    <p:extLst>
      <p:ext uri="{BB962C8B-B14F-4D97-AF65-F5344CB8AC3E}">
        <p14:creationId xmlns:p14="http://schemas.microsoft.com/office/powerpoint/2010/main" val="720760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1173"/>
            <a:ext cx="8229600" cy="1143000"/>
          </a:xfrm>
        </p:spPr>
        <p:txBody>
          <a:bodyPr/>
          <a:lstStyle/>
          <a:p>
            <a:r>
              <a:rPr lang="en-US" b="1" dirty="0"/>
              <a:t>A Very Long Tail</a:t>
            </a:r>
          </a:p>
        </p:txBody>
      </p:sp>
      <p:sp>
        <p:nvSpPr>
          <p:cNvPr id="3" name="Content Placeholder 2"/>
          <p:cNvSpPr>
            <a:spLocks noGrp="1"/>
          </p:cNvSpPr>
          <p:nvPr>
            <p:ph idx="1"/>
          </p:nvPr>
        </p:nvSpPr>
        <p:spPr>
          <a:xfrm>
            <a:off x="381000" y="1166018"/>
            <a:ext cx="8229600" cy="4525963"/>
          </a:xfrm>
        </p:spPr>
        <p:txBody>
          <a:bodyPr>
            <a:normAutofit lnSpcReduction="10000"/>
          </a:bodyPr>
          <a:lstStyle/>
          <a:p>
            <a:r>
              <a:rPr lang="en-US" dirty="0"/>
              <a:t>The average number of followers is 707, but because of the extremely skewed distribution, this is much higher than the median (the halfway point in the distribution)</a:t>
            </a:r>
          </a:p>
          <a:p>
            <a:r>
              <a:rPr lang="en-US" dirty="0"/>
              <a:t>10% of the users write over 80% of the tweets</a:t>
            </a:r>
          </a:p>
          <a:p>
            <a:r>
              <a:rPr lang="en-US" dirty="0"/>
              <a:t>The median number of followers is 1, and 391 million twitter accounts have 0 followers</a:t>
            </a:r>
          </a:p>
          <a:p>
            <a:r>
              <a:rPr lang="en-US" dirty="0"/>
              <a:t>But that’s not surprising, since only about half of the twitter accounts have ever sent a tweet </a:t>
            </a:r>
          </a:p>
        </p:txBody>
      </p:sp>
    </p:spTree>
    <p:extLst>
      <p:ext uri="{BB962C8B-B14F-4D97-AF65-F5344CB8AC3E}">
        <p14:creationId xmlns:p14="http://schemas.microsoft.com/office/powerpoint/2010/main" val="2938420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Where do </a:t>
            </a:r>
            <a:r>
              <a:rPr lang="en-US" b="1" i="1" dirty="0">
                <a:solidFill>
                  <a:srgbClr val="FF0000"/>
                </a:solidFill>
              </a:rPr>
              <a:t>you</a:t>
            </a:r>
            <a:r>
              <a:rPr lang="en-US" b="1" dirty="0">
                <a:solidFill>
                  <a:srgbClr val="FF0000"/>
                </a:solidFill>
              </a:rPr>
              <a:t> get your news?</a:t>
            </a:r>
          </a:p>
        </p:txBody>
      </p:sp>
      <p:sp>
        <p:nvSpPr>
          <p:cNvPr id="3" name="Content Placeholder 2"/>
          <p:cNvSpPr>
            <a:spLocks noGrp="1"/>
          </p:cNvSpPr>
          <p:nvPr>
            <p:ph idx="1"/>
          </p:nvPr>
        </p:nvSpPr>
        <p:spPr>
          <a:xfrm>
            <a:off x="685800" y="1417638"/>
            <a:ext cx="8229600" cy="4525963"/>
          </a:xfrm>
        </p:spPr>
        <p:txBody>
          <a:bodyPr>
            <a:normAutofit fontScale="85000" lnSpcReduction="20000"/>
          </a:bodyPr>
          <a:lstStyle/>
          <a:p>
            <a:pPr marL="0" indent="0">
              <a:buNone/>
            </a:pPr>
            <a:r>
              <a:rPr lang="en-US" dirty="0"/>
              <a:t>From Facebook</a:t>
            </a:r>
          </a:p>
          <a:p>
            <a:pPr marL="0" indent="0">
              <a:buNone/>
            </a:pPr>
            <a:r>
              <a:rPr lang="en-US" dirty="0"/>
              <a:t>From Twitter</a:t>
            </a:r>
          </a:p>
          <a:p>
            <a:pPr marL="0" indent="0">
              <a:buNone/>
            </a:pPr>
            <a:r>
              <a:rPr lang="en-US" dirty="0"/>
              <a:t>Directly from “original fact reporting” or “mainstream media” sources like NY Times, Wall Street Journal, Reuters, Bloomberg, Economist</a:t>
            </a:r>
          </a:p>
          <a:p>
            <a:pPr marL="0" indent="0">
              <a:buNone/>
            </a:pPr>
            <a:r>
              <a:rPr lang="en-US" dirty="0"/>
              <a:t>Directly from “news interpreters” like CNN, Fox, Huffington Post, Slate (which have some bias)</a:t>
            </a:r>
          </a:p>
          <a:p>
            <a:pPr marL="0" indent="0">
              <a:buNone/>
            </a:pPr>
            <a:r>
              <a:rPr lang="en-US" dirty="0"/>
              <a:t>From “clearly partisan” sources (which make their bias explicit)</a:t>
            </a:r>
          </a:p>
          <a:p>
            <a:pPr marL="0" indent="0">
              <a:buNone/>
            </a:pPr>
            <a:endParaRPr lang="en-US" dirty="0"/>
          </a:p>
          <a:p>
            <a:pPr marL="0" indent="0">
              <a:buNone/>
            </a:pPr>
            <a:r>
              <a:rPr lang="en-US" dirty="0"/>
              <a:t>I don’t pay much attention to news</a:t>
            </a:r>
          </a:p>
        </p:txBody>
      </p:sp>
      <p:sp>
        <p:nvSpPr>
          <p:cNvPr id="5" name="Rectangle 4"/>
          <p:cNvSpPr/>
          <p:nvPr/>
        </p:nvSpPr>
        <p:spPr>
          <a:xfrm>
            <a:off x="266700" y="1434518"/>
            <a:ext cx="228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288885" y="1928325"/>
            <a:ext cx="228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85940" y="3584108"/>
            <a:ext cx="228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66700" y="4434490"/>
            <a:ext cx="228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85940" y="5275398"/>
            <a:ext cx="228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288885" y="2487146"/>
            <a:ext cx="256054" cy="256054"/>
          </a:xfrm>
          <a:prstGeom prst="rect">
            <a:avLst/>
          </a:prstGeom>
        </p:spPr>
      </p:pic>
    </p:spTree>
    <p:extLst>
      <p:ext uri="{BB962C8B-B14F-4D97-AF65-F5344CB8AC3E}">
        <p14:creationId xmlns:p14="http://schemas.microsoft.com/office/powerpoint/2010/main" val="1941550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D3B3D6-1456-45B6-BBFC-15B0BB64A20B}"/>
              </a:ext>
            </a:extLst>
          </p:cNvPr>
          <p:cNvSpPr/>
          <p:nvPr/>
        </p:nvSpPr>
        <p:spPr>
          <a:xfrm>
            <a:off x="0" y="3451514"/>
            <a:ext cx="9144000" cy="317788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242389" y="893296"/>
            <a:ext cx="6934200" cy="3886200"/>
          </a:xfrm>
        </p:spPr>
        <p:txBody>
          <a:bodyPr>
            <a:normAutofit/>
          </a:bodyPr>
          <a:lstStyle/>
          <a:p>
            <a:pPr marL="0" indent="0" algn="ctr">
              <a:buNone/>
            </a:pPr>
            <a:r>
              <a:rPr lang="en-US" sz="4000" dirty="0"/>
              <a:t>According to Pew Research, 66% of Americans get their news through social media sites, 44% of them from Facebook alone</a:t>
            </a:r>
          </a:p>
        </p:txBody>
      </p:sp>
      <p:pic>
        <p:nvPicPr>
          <p:cNvPr id="2" name="Picture 1"/>
          <p:cNvPicPr>
            <a:picLocks noChangeAspect="1"/>
          </p:cNvPicPr>
          <p:nvPr/>
        </p:nvPicPr>
        <p:blipFill>
          <a:blip r:embed="rId3"/>
          <a:stretch>
            <a:fillRect/>
          </a:stretch>
        </p:blipFill>
        <p:spPr>
          <a:xfrm>
            <a:off x="815011" y="42570"/>
            <a:ext cx="7590178" cy="1176630"/>
          </a:xfrm>
          <a:prstGeom prst="rect">
            <a:avLst/>
          </a:prstGeom>
        </p:spPr>
      </p:pic>
      <p:sp>
        <p:nvSpPr>
          <p:cNvPr id="4" name="TextBox 3"/>
          <p:cNvSpPr txBox="1"/>
          <p:nvPr/>
        </p:nvSpPr>
        <p:spPr>
          <a:xfrm>
            <a:off x="602144" y="3701629"/>
            <a:ext cx="8214689" cy="2677656"/>
          </a:xfrm>
          <a:prstGeom prst="rect">
            <a:avLst/>
          </a:prstGeom>
          <a:noFill/>
        </p:spPr>
        <p:txBody>
          <a:bodyPr wrap="square" rtlCol="0">
            <a:spAutoFit/>
          </a:bodyPr>
          <a:lstStyle/>
          <a:p>
            <a:r>
              <a:rPr lang="en-US" sz="2800" dirty="0">
                <a:solidFill>
                  <a:srgbClr val="FF0000"/>
                </a:solidFill>
              </a:rPr>
              <a:t>On Facebook you are connected to “friends” – people who are like you, who belong to the same groups in various domains – school, work, hometown, etc. Given what you know about homophily and preferential attachment, what does this suggest about the content of the news you get?</a:t>
            </a:r>
          </a:p>
        </p:txBody>
      </p:sp>
      <p:pic>
        <p:nvPicPr>
          <p:cNvPr id="7" name="Picture 6">
            <a:extLst>
              <a:ext uri="{FF2B5EF4-FFF2-40B4-BE49-F238E27FC236}">
                <a16:creationId xmlns:a16="http://schemas.microsoft.com/office/drawing/2014/main" id="{4A1538E7-BF7C-4123-8726-BC183DB41221}"/>
              </a:ext>
            </a:extLst>
          </p:cNvPr>
          <p:cNvPicPr>
            <a:picLocks noChangeAspect="1"/>
          </p:cNvPicPr>
          <p:nvPr/>
        </p:nvPicPr>
        <p:blipFill>
          <a:blip r:embed="rId4"/>
          <a:stretch>
            <a:fillRect/>
          </a:stretch>
        </p:blipFill>
        <p:spPr>
          <a:xfrm>
            <a:off x="29308" y="33685"/>
            <a:ext cx="859611" cy="859611"/>
          </a:xfrm>
          <a:prstGeom prst="rect">
            <a:avLst/>
          </a:prstGeom>
        </p:spPr>
      </p:pic>
    </p:spTree>
    <p:extLst>
      <p:ext uri="{BB962C8B-B14F-4D97-AF65-F5344CB8AC3E}">
        <p14:creationId xmlns:p14="http://schemas.microsoft.com/office/powerpoint/2010/main" val="3769097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71"/>
            <a:ext cx="8229600" cy="1143000"/>
          </a:xfrm>
        </p:spPr>
        <p:txBody>
          <a:bodyPr>
            <a:normAutofit/>
          </a:bodyPr>
          <a:lstStyle/>
          <a:p>
            <a:r>
              <a:rPr lang="en-US" b="1" dirty="0"/>
              <a:t>The Assignments</a:t>
            </a:r>
          </a:p>
        </p:txBody>
      </p:sp>
      <p:sp>
        <p:nvSpPr>
          <p:cNvPr id="3" name="Content Placeholder 2"/>
          <p:cNvSpPr>
            <a:spLocks noGrp="1"/>
          </p:cNvSpPr>
          <p:nvPr>
            <p:ph idx="1"/>
          </p:nvPr>
        </p:nvSpPr>
        <p:spPr>
          <a:xfrm>
            <a:off x="304800" y="1164771"/>
            <a:ext cx="8382000" cy="5905500"/>
          </a:xfrm>
        </p:spPr>
        <p:txBody>
          <a:bodyPr>
            <a:normAutofit fontScale="62500" lnSpcReduction="20000"/>
          </a:bodyPr>
          <a:lstStyle/>
          <a:p>
            <a:r>
              <a:rPr lang="en-US" sz="3900" dirty="0"/>
              <a:t>My experience with assignments in this course is the most people do pretty well on all of them, and grading them hyper-carefully isn’t worth the effort – especially when you discuss the assignments in section meeting and self-assess your understanding</a:t>
            </a:r>
          </a:p>
          <a:p>
            <a:r>
              <a:rPr lang="en-US" sz="3900" dirty="0"/>
              <a:t>But this doesn’t mean they aren’t important for you to learn and apply the concepts and methods of the course; please take them seriously</a:t>
            </a:r>
          </a:p>
          <a:p>
            <a:r>
              <a:rPr lang="en-US" sz="3900" dirty="0"/>
              <a:t>The Document Engineering assignment seemed to be very interesting and useful for most of you (but I learned I need to be more careful with the instructions wrt schema swap)</a:t>
            </a:r>
          </a:p>
          <a:p>
            <a:r>
              <a:rPr lang="en-US" sz="3900" dirty="0"/>
              <a:t>This week’s assignment gives you practice in creating a taxonomy (of “vehicles”) and using the Miller template for category definitions – you’ll discuss in Friday section</a:t>
            </a:r>
          </a:p>
          <a:p>
            <a:r>
              <a:rPr lang="en-US" sz="3900" dirty="0"/>
              <a:t>Next week’s assignment will be a set of practice questions like those that will be on the 3/17 midterm – you’ll discuss in Friday section on 3/11</a:t>
            </a:r>
          </a:p>
          <a:p>
            <a:endParaRPr lang="en-US" dirty="0"/>
          </a:p>
          <a:p>
            <a:endParaRPr lang="en-US" dirty="0"/>
          </a:p>
          <a:p>
            <a:endParaRPr lang="en-US" dirty="0"/>
          </a:p>
        </p:txBody>
      </p:sp>
    </p:spTree>
    <p:extLst>
      <p:ext uri="{BB962C8B-B14F-4D97-AF65-F5344CB8AC3E}">
        <p14:creationId xmlns:p14="http://schemas.microsoft.com/office/powerpoint/2010/main" val="317141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00F3CA-16FF-4BB1-9992-BB643480FDF7}"/>
              </a:ext>
            </a:extLst>
          </p:cNvPr>
          <p:cNvSpPr/>
          <p:nvPr/>
        </p:nvSpPr>
        <p:spPr>
          <a:xfrm>
            <a:off x="0" y="38100"/>
            <a:ext cx="9144000" cy="6781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8185" y="106861"/>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olidFill>
                  <a:srgbClr val="FF0000"/>
                </a:solidFill>
                <a:sym typeface="UC Berkeley OS Sign"/>
              </a:rPr>
              <a:t>How Facebook Works</a:t>
            </a:r>
          </a:p>
        </p:txBody>
      </p:sp>
      <p:sp>
        <p:nvSpPr>
          <p:cNvPr id="3" name="Content Placeholder 2"/>
          <p:cNvSpPr>
            <a:spLocks noGrp="1"/>
          </p:cNvSpPr>
          <p:nvPr>
            <p:ph idx="1"/>
          </p:nvPr>
        </p:nvSpPr>
        <p:spPr>
          <a:xfrm>
            <a:off x="151612" y="1143000"/>
            <a:ext cx="8637896" cy="5486400"/>
          </a:xfrm>
        </p:spPr>
        <p:txBody>
          <a:bodyPr>
            <a:noAutofit/>
          </a:bodyPr>
          <a:lstStyle/>
          <a:p>
            <a:r>
              <a:rPr lang="en-US" sz="2800" dirty="0"/>
              <a:t>Facebook’s algorithms are designed to  “maximize engagement” – to make people share and engage with as much content as possible by showing things they would be titillated or outraged by</a:t>
            </a:r>
          </a:p>
          <a:p>
            <a:r>
              <a:rPr lang="en-US" sz="2800" dirty="0"/>
              <a:t>This stream of content enables Facebook to collect interaction data and use it to create groups that will appeal to advertisers (e.g., women 25-34 who like yoga)</a:t>
            </a:r>
          </a:p>
          <a:p>
            <a:pPr lvl="1"/>
            <a:r>
              <a:rPr lang="en-US" dirty="0"/>
              <a:t>If more women click on ads for yoga leggings more than men do, only women will see more of them</a:t>
            </a:r>
          </a:p>
          <a:p>
            <a:pPr lvl="1"/>
            <a:r>
              <a:rPr lang="en-US" dirty="0"/>
              <a:t>Facebook’s user categories are very precise because more granularity increases the likelihood of clicking on the ad</a:t>
            </a:r>
            <a:endParaRPr lang="en-US" sz="2400" dirty="0"/>
          </a:p>
        </p:txBody>
      </p:sp>
      <p:pic>
        <p:nvPicPr>
          <p:cNvPr id="5" name="Picture 4">
            <a:extLst>
              <a:ext uri="{FF2B5EF4-FFF2-40B4-BE49-F238E27FC236}">
                <a16:creationId xmlns:a16="http://schemas.microsoft.com/office/drawing/2014/main" id="{AEC40154-9918-45FF-BB25-929352BD1205}"/>
              </a:ext>
            </a:extLst>
          </p:cNvPr>
          <p:cNvPicPr>
            <a:picLocks noChangeAspect="1"/>
          </p:cNvPicPr>
          <p:nvPr/>
        </p:nvPicPr>
        <p:blipFill>
          <a:blip r:embed="rId3"/>
          <a:stretch>
            <a:fillRect/>
          </a:stretch>
        </p:blipFill>
        <p:spPr>
          <a:xfrm>
            <a:off x="118379" y="122197"/>
            <a:ext cx="859611" cy="859611"/>
          </a:xfrm>
          <a:prstGeom prst="rect">
            <a:avLst/>
          </a:prstGeom>
        </p:spPr>
      </p:pic>
    </p:spTree>
    <p:extLst>
      <p:ext uri="{BB962C8B-B14F-4D97-AF65-F5344CB8AC3E}">
        <p14:creationId xmlns:p14="http://schemas.microsoft.com/office/powerpoint/2010/main" val="3039706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00F3CA-16FF-4BB1-9992-BB643480FDF7}"/>
              </a:ext>
            </a:extLst>
          </p:cNvPr>
          <p:cNvSpPr/>
          <p:nvPr/>
        </p:nvSpPr>
        <p:spPr>
          <a:xfrm>
            <a:off x="46629" y="70338"/>
            <a:ext cx="9144000" cy="6781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8185" y="106861"/>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olidFill>
                  <a:srgbClr val="FF0000"/>
                </a:solidFill>
                <a:sym typeface="UC Berkeley OS Sign"/>
              </a:rPr>
              <a:t>STOP AND THINK</a:t>
            </a:r>
          </a:p>
        </p:txBody>
      </p:sp>
      <p:sp>
        <p:nvSpPr>
          <p:cNvPr id="3" name="Content Placeholder 2"/>
          <p:cNvSpPr>
            <a:spLocks noGrp="1"/>
          </p:cNvSpPr>
          <p:nvPr>
            <p:ph idx="1"/>
          </p:nvPr>
        </p:nvSpPr>
        <p:spPr>
          <a:xfrm>
            <a:off x="503829" y="2152223"/>
            <a:ext cx="8318311" cy="1898776"/>
          </a:xfrm>
        </p:spPr>
        <p:txBody>
          <a:bodyPr>
            <a:noAutofit/>
          </a:bodyPr>
          <a:lstStyle/>
          <a:p>
            <a:r>
              <a:rPr lang="en-US" dirty="0">
                <a:solidFill>
                  <a:schemeClr val="tx1">
                    <a:lumMod val="95000"/>
                    <a:lumOff val="5000"/>
                  </a:schemeClr>
                </a:solidFill>
              </a:rPr>
              <a:t>Based on your behavior on the web and especially on Facebook, into what groups do you think Facebook has classified you?</a:t>
            </a:r>
          </a:p>
        </p:txBody>
      </p:sp>
    </p:spTree>
    <p:extLst>
      <p:ext uri="{BB962C8B-B14F-4D97-AF65-F5344CB8AC3E}">
        <p14:creationId xmlns:p14="http://schemas.microsoft.com/office/powerpoint/2010/main" val="1377937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Some Implications</a:t>
            </a:r>
          </a:p>
        </p:txBody>
      </p:sp>
      <p:sp>
        <p:nvSpPr>
          <p:cNvPr id="3" name="Content Placeholder 2"/>
          <p:cNvSpPr>
            <a:spLocks noGrp="1"/>
          </p:cNvSpPr>
          <p:nvPr>
            <p:ph idx="1"/>
          </p:nvPr>
        </p:nvSpPr>
        <p:spPr/>
        <p:txBody>
          <a:bodyPr>
            <a:normAutofit/>
          </a:bodyPr>
          <a:lstStyle/>
          <a:p>
            <a:r>
              <a:rPr lang="en-US" dirty="0"/>
              <a:t>If you get most of your news from groups that you belong to you are biased to believe it</a:t>
            </a:r>
          </a:p>
          <a:p>
            <a:pPr lvl="1"/>
            <a:r>
              <a:rPr lang="en-US" dirty="0"/>
              <a:t>Because of the “filter bubble”</a:t>
            </a:r>
          </a:p>
          <a:p>
            <a:pPr lvl="1"/>
            <a:r>
              <a:rPr lang="en-US" dirty="0"/>
              <a:t>Because of confirmation bias</a:t>
            </a:r>
          </a:p>
          <a:p>
            <a:pPr lvl="1"/>
            <a:r>
              <a:rPr lang="en-US" dirty="0"/>
              <a:t>Because of the narrative fallacy</a:t>
            </a:r>
          </a:p>
          <a:p>
            <a:pPr lvl="1"/>
            <a:r>
              <a:rPr lang="en-US" dirty="0"/>
              <a:t>Because of conversational conventions / maxims</a:t>
            </a:r>
          </a:p>
          <a:p>
            <a:pPr lvl="1"/>
            <a:r>
              <a:rPr lang="en-US" dirty="0"/>
              <a:t>Because of framing effects</a:t>
            </a:r>
          </a:p>
        </p:txBody>
      </p:sp>
      <p:pic>
        <p:nvPicPr>
          <p:cNvPr id="4" name="Picture 3">
            <a:extLst>
              <a:ext uri="{FF2B5EF4-FFF2-40B4-BE49-F238E27FC236}">
                <a16:creationId xmlns:a16="http://schemas.microsoft.com/office/drawing/2014/main" id="{080EB240-FD1C-497A-9706-6D63F28D9929}"/>
              </a:ext>
            </a:extLst>
          </p:cNvPr>
          <p:cNvPicPr>
            <a:picLocks noChangeAspect="1"/>
          </p:cNvPicPr>
          <p:nvPr/>
        </p:nvPicPr>
        <p:blipFill>
          <a:blip r:embed="rId3"/>
          <a:stretch>
            <a:fillRect/>
          </a:stretch>
        </p:blipFill>
        <p:spPr>
          <a:xfrm>
            <a:off x="427892" y="280500"/>
            <a:ext cx="859611" cy="859611"/>
          </a:xfrm>
          <a:prstGeom prst="rect">
            <a:avLst/>
          </a:prstGeom>
        </p:spPr>
      </p:pic>
    </p:spTree>
    <p:extLst>
      <p:ext uri="{BB962C8B-B14F-4D97-AF65-F5344CB8AC3E}">
        <p14:creationId xmlns:p14="http://schemas.microsoft.com/office/powerpoint/2010/main" val="964442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B149ED-F4DB-4CAB-9B0D-C06225F9F2D2}"/>
              </a:ext>
            </a:extLst>
          </p:cNvPr>
          <p:cNvSpPr/>
          <p:nvPr/>
        </p:nvSpPr>
        <p:spPr>
          <a:xfrm>
            <a:off x="0" y="4457700"/>
            <a:ext cx="9144000" cy="1600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Autofit/>
          </a:bodyPr>
          <a:lstStyle/>
          <a:p>
            <a:r>
              <a:rPr lang="en-US" sz="4000" b="1" dirty="0"/>
              <a:t>The “Filter Bubble” / “Echo Chamber” / “False Consensus Effect”</a:t>
            </a:r>
          </a:p>
        </p:txBody>
      </p:sp>
      <p:sp>
        <p:nvSpPr>
          <p:cNvPr id="3" name="Content Placeholder 2"/>
          <p:cNvSpPr>
            <a:spLocks noGrp="1"/>
          </p:cNvSpPr>
          <p:nvPr>
            <p:ph idx="1"/>
          </p:nvPr>
        </p:nvSpPr>
        <p:spPr/>
        <p:txBody>
          <a:bodyPr>
            <a:normAutofit fontScale="92500"/>
          </a:bodyPr>
          <a:lstStyle/>
          <a:p>
            <a:r>
              <a:rPr lang="en-US" dirty="0"/>
              <a:t>Social media algorithms, driven by “likes,” show each person more of what they respond to positively, confirming their biases, reinforcing their beliefs, and encouraging them to associate online with like-minded people</a:t>
            </a:r>
          </a:p>
          <a:p>
            <a:pPr marL="0" indent="0">
              <a:buNone/>
            </a:pPr>
            <a:endParaRPr lang="en-US" dirty="0"/>
          </a:p>
          <a:p>
            <a:r>
              <a:rPr lang="en-US" b="1" dirty="0">
                <a:solidFill>
                  <a:srgbClr val="FF0000"/>
                </a:solidFill>
              </a:rPr>
              <a:t>Do you realize that your social media “feed” contains a very different set of things than other people see?</a:t>
            </a:r>
          </a:p>
        </p:txBody>
      </p:sp>
    </p:spTree>
    <p:extLst>
      <p:ext uri="{BB962C8B-B14F-4D97-AF65-F5344CB8AC3E}">
        <p14:creationId xmlns:p14="http://schemas.microsoft.com/office/powerpoint/2010/main" val="3882557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Biases in “Information Gathering”</a:t>
            </a:r>
          </a:p>
        </p:txBody>
      </p:sp>
      <p:sp>
        <p:nvSpPr>
          <p:cNvPr id="3" name="Content Placeholder 2"/>
          <p:cNvSpPr>
            <a:spLocks noGrp="1"/>
          </p:cNvSpPr>
          <p:nvPr>
            <p:ph idx="1"/>
          </p:nvPr>
        </p:nvSpPr>
        <p:spPr>
          <a:xfrm>
            <a:off x="435864" y="1295400"/>
            <a:ext cx="8229600" cy="5287962"/>
          </a:xfrm>
        </p:spPr>
        <p:txBody>
          <a:bodyPr>
            <a:normAutofit fontScale="85000" lnSpcReduction="10000"/>
          </a:bodyPr>
          <a:lstStyle/>
          <a:p>
            <a:r>
              <a:rPr lang="en-US" dirty="0"/>
              <a:t>CONFIRMATION BIAS – we are more likely to believe information that is compatible with other things we believe to be true</a:t>
            </a:r>
          </a:p>
          <a:p>
            <a:endParaRPr lang="en-US" dirty="0"/>
          </a:p>
          <a:p>
            <a:pPr marL="0" indent="0">
              <a:buNone/>
            </a:pPr>
            <a:endParaRPr lang="en-US" dirty="0"/>
          </a:p>
          <a:p>
            <a:pPr marL="457200" lvl="1" indent="0">
              <a:buNone/>
            </a:pPr>
            <a:r>
              <a:rPr lang="en-US" sz="3100" b="1" dirty="0">
                <a:solidFill>
                  <a:srgbClr val="FF0000"/>
                </a:solidFill>
              </a:rPr>
              <a:t>Preview of “Sensemaking &amp; Simplification” (March 8)</a:t>
            </a:r>
          </a:p>
          <a:p>
            <a:r>
              <a:rPr lang="en-US" dirty="0"/>
              <a:t>Interpreting data by imposing some sense or structure helps the brain encode data efficiently; we can invert this logic and use the brevity of the encoding as a measure of the amount of sense that it makes of the data. </a:t>
            </a:r>
          </a:p>
          <a:p>
            <a:pPr lvl="3"/>
            <a:r>
              <a:rPr lang="en-US" sz="3500" dirty="0"/>
              <a:t> Nick Chater</a:t>
            </a:r>
          </a:p>
          <a:p>
            <a:pPr marL="457200" lvl="1" indent="0">
              <a:buNone/>
            </a:pPr>
            <a:endParaRPr lang="en-US" dirty="0"/>
          </a:p>
        </p:txBody>
      </p:sp>
    </p:spTree>
    <p:extLst>
      <p:ext uri="{BB962C8B-B14F-4D97-AF65-F5344CB8AC3E}">
        <p14:creationId xmlns:p14="http://schemas.microsoft.com/office/powerpoint/2010/main" val="2662557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Biases in “Information Gathering”</a:t>
            </a:r>
          </a:p>
        </p:txBody>
      </p:sp>
      <p:sp>
        <p:nvSpPr>
          <p:cNvPr id="3" name="Content Placeholder 2"/>
          <p:cNvSpPr>
            <a:spLocks noGrp="1"/>
          </p:cNvSpPr>
          <p:nvPr>
            <p:ph idx="1"/>
          </p:nvPr>
        </p:nvSpPr>
        <p:spPr>
          <a:xfrm>
            <a:off x="457200" y="1249362"/>
            <a:ext cx="8229600" cy="5334000"/>
          </a:xfrm>
        </p:spPr>
        <p:txBody>
          <a:bodyPr>
            <a:normAutofit/>
          </a:bodyPr>
          <a:lstStyle/>
          <a:p>
            <a:pPr>
              <a:lnSpc>
                <a:spcPct val="80000"/>
              </a:lnSpc>
            </a:pPr>
            <a:r>
              <a:rPr lang="en-US" dirty="0"/>
              <a:t>NARRATIVE FALLACY – if the information is internally consistent, the gist of a message is often more memorable than its source, and an engaging story may be  remembered and accepted long after the source has been forgotten</a:t>
            </a:r>
          </a:p>
          <a:p>
            <a:pPr>
              <a:lnSpc>
                <a:spcPct val="80000"/>
              </a:lnSpc>
            </a:pPr>
            <a:r>
              <a:rPr lang="en-US" dirty="0"/>
              <a:t>Once you make sense of an event by imposing a causal story on it, you are less likely to accept retractions of any “facts or evidence” that fit the story, even if they aren’t true</a:t>
            </a:r>
          </a:p>
          <a:p>
            <a:endParaRPr lang="en-US" dirty="0"/>
          </a:p>
          <a:p>
            <a:endParaRPr lang="en-US" dirty="0"/>
          </a:p>
          <a:p>
            <a:endParaRPr lang="en-US" dirty="0"/>
          </a:p>
        </p:txBody>
      </p:sp>
      <p:sp>
        <p:nvSpPr>
          <p:cNvPr id="4" name="TextBox 3">
            <a:extLst>
              <a:ext uri="{FF2B5EF4-FFF2-40B4-BE49-F238E27FC236}">
                <a16:creationId xmlns:a16="http://schemas.microsoft.com/office/drawing/2014/main" id="{593B157B-3134-4161-AF02-0E79C4E1A9F8}"/>
              </a:ext>
            </a:extLst>
          </p:cNvPr>
          <p:cNvSpPr txBox="1"/>
          <p:nvPr/>
        </p:nvSpPr>
        <p:spPr>
          <a:xfrm>
            <a:off x="0" y="5455920"/>
            <a:ext cx="9220200" cy="1066800"/>
          </a:xfrm>
          <a:prstGeom prst="rect">
            <a:avLst/>
          </a:prstGeom>
          <a:solidFill>
            <a:srgbClr val="FFFF00"/>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59C44F44-0AD5-427F-B5FB-642AD4B2A48C}"/>
              </a:ext>
            </a:extLst>
          </p:cNvPr>
          <p:cNvSpPr txBox="1"/>
          <p:nvPr/>
        </p:nvSpPr>
        <p:spPr>
          <a:xfrm>
            <a:off x="288388" y="5431302"/>
            <a:ext cx="8839200" cy="1200329"/>
          </a:xfrm>
          <a:prstGeom prst="rect">
            <a:avLst/>
          </a:prstGeom>
          <a:noFill/>
        </p:spPr>
        <p:txBody>
          <a:bodyPr wrap="square" rtlCol="0">
            <a:spAutoFit/>
          </a:bodyPr>
          <a:lstStyle/>
          <a:p>
            <a:r>
              <a:rPr lang="en-US" sz="2400" b="1" dirty="0">
                <a:solidFill>
                  <a:srgbClr val="FF0000"/>
                </a:solidFill>
              </a:rPr>
              <a:t>How does this bias shape how news outlets work?   Are they more influential by being deliberative and complete, or by being first to publish breaking story?</a:t>
            </a:r>
          </a:p>
        </p:txBody>
      </p:sp>
    </p:spTree>
    <p:extLst>
      <p:ext uri="{BB962C8B-B14F-4D97-AF65-F5344CB8AC3E}">
        <p14:creationId xmlns:p14="http://schemas.microsoft.com/office/powerpoint/2010/main" val="2938338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5334000"/>
          </a:xfrm>
        </p:spPr>
        <p:txBody>
          <a:bodyPr>
            <a:normAutofit fontScale="70000" lnSpcReduction="20000"/>
          </a:bodyPr>
          <a:lstStyle/>
          <a:p>
            <a:r>
              <a:rPr lang="en-US" sz="3600" dirty="0"/>
              <a:t>In normal conversation people follow cooperative principles; they assume that what they are told is true, adding to the literal / surface message by applying Grice’s Maxims:</a:t>
            </a:r>
          </a:p>
          <a:p>
            <a:pPr lvl="1"/>
            <a:r>
              <a:rPr lang="en-US" sz="3600" dirty="0"/>
              <a:t>Be truthful, be informative, be relevant, be clear</a:t>
            </a:r>
          </a:p>
          <a:p>
            <a:pPr lvl="1"/>
            <a:endParaRPr lang="en-US" sz="3600" dirty="0"/>
          </a:p>
          <a:p>
            <a:r>
              <a:rPr lang="en-US" sz="3600" dirty="0"/>
              <a:t>Example:</a:t>
            </a:r>
          </a:p>
          <a:p>
            <a:pPr lvl="1"/>
            <a:r>
              <a:rPr lang="en-US" sz="3600" dirty="0"/>
              <a:t>A (to passer by): I am out of gas.</a:t>
            </a:r>
          </a:p>
          <a:p>
            <a:pPr lvl="1"/>
            <a:r>
              <a:rPr lang="en-US" sz="3600" dirty="0"/>
              <a:t>B: There is a gas station round the corner.</a:t>
            </a:r>
          </a:p>
          <a:p>
            <a:pPr marL="457200" lvl="1" indent="0">
              <a:buNone/>
            </a:pPr>
            <a:endParaRPr lang="en-US" sz="3600" dirty="0"/>
          </a:p>
          <a:p>
            <a:pPr lvl="1"/>
            <a:r>
              <a:rPr lang="en-US" sz="3600" dirty="0"/>
              <a:t>A will assume that B obeyed the maxim of relevance; B's answer is only relevant to A if the gas station is open; so A assumes the gas station is open</a:t>
            </a:r>
          </a:p>
          <a:p>
            <a:endParaRPr lang="en-US" sz="3600" dirty="0"/>
          </a:p>
          <a:p>
            <a:pPr lvl="1"/>
            <a:endParaRPr lang="en-US" sz="3600" dirty="0"/>
          </a:p>
          <a:p>
            <a:endParaRPr lang="en-US" dirty="0"/>
          </a:p>
        </p:txBody>
      </p:sp>
      <p:sp>
        <p:nvSpPr>
          <p:cNvPr id="4" name="Title 1">
            <a:extLst>
              <a:ext uri="{FF2B5EF4-FFF2-40B4-BE49-F238E27FC236}">
                <a16:creationId xmlns:a16="http://schemas.microsoft.com/office/drawing/2014/main" id="{6953C664-977B-48CF-9299-B3E0D83E2613}"/>
              </a:ext>
            </a:extLst>
          </p:cNvPr>
          <p:cNvSpPr txBox="1">
            <a:spLocks/>
          </p:cNvSpPr>
          <p:nvPr/>
        </p:nvSpPr>
        <p:spPr>
          <a:xfrm>
            <a:off x="469900" y="4572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Biases in “Information Gathering”</a:t>
            </a:r>
            <a:br>
              <a:rPr lang="en-US" sz="4000" b="1" dirty="0"/>
            </a:br>
            <a:endParaRPr lang="en-US" sz="4000" b="1" dirty="0"/>
          </a:p>
        </p:txBody>
      </p:sp>
    </p:spTree>
    <p:extLst>
      <p:ext uri="{BB962C8B-B14F-4D97-AF65-F5344CB8AC3E}">
        <p14:creationId xmlns:p14="http://schemas.microsoft.com/office/powerpoint/2010/main" val="1536910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546318"/>
            <a:ext cx="6248400" cy="3886200"/>
          </a:xfrm>
        </p:spPr>
        <p:txBody>
          <a:bodyPr>
            <a:normAutofit fontScale="92500" lnSpcReduction="10000"/>
          </a:bodyPr>
          <a:lstStyle/>
          <a:p>
            <a:pPr marL="0" indent="0" algn="ctr">
              <a:buNone/>
            </a:pPr>
            <a:r>
              <a:rPr lang="en-US" sz="4000" dirty="0">
                <a:solidFill>
                  <a:srgbClr val="FF0000"/>
                </a:solidFill>
              </a:rPr>
              <a:t>These group properties and the biases we have about information we get from the groups we belong to would matter less if all the information we received was “true”… but it isn’t</a:t>
            </a:r>
          </a:p>
        </p:txBody>
      </p:sp>
    </p:spTree>
    <p:extLst>
      <p:ext uri="{BB962C8B-B14F-4D97-AF65-F5344CB8AC3E}">
        <p14:creationId xmlns:p14="http://schemas.microsoft.com/office/powerpoint/2010/main" val="4209869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34573-FF6D-4D46-B140-EEFD179C4111}"/>
              </a:ext>
            </a:extLst>
          </p:cNvPr>
          <p:cNvSpPr>
            <a:spLocks noGrp="1"/>
          </p:cNvSpPr>
          <p:nvPr>
            <p:ph type="title"/>
          </p:nvPr>
        </p:nvSpPr>
        <p:spPr/>
        <p:txBody>
          <a:bodyPr>
            <a:normAutofit fontScale="90000"/>
          </a:bodyPr>
          <a:lstStyle/>
          <a:p>
            <a:r>
              <a:rPr lang="en-US" b="1" dirty="0"/>
              <a:t>Making Sense</a:t>
            </a:r>
            <a:br>
              <a:rPr lang="en-US" b="1" dirty="0"/>
            </a:br>
            <a:r>
              <a:rPr lang="en-US" b="1" dirty="0"/>
              <a:t> of “Information Disorder”</a:t>
            </a:r>
          </a:p>
        </p:txBody>
      </p:sp>
      <p:sp>
        <p:nvSpPr>
          <p:cNvPr id="3" name="Content Placeholder 2">
            <a:extLst>
              <a:ext uri="{FF2B5EF4-FFF2-40B4-BE49-F238E27FC236}">
                <a16:creationId xmlns:a16="http://schemas.microsoft.com/office/drawing/2014/main" id="{366732A7-2EDA-4B00-8B9B-3238ECB4EEA3}"/>
              </a:ext>
            </a:extLst>
          </p:cNvPr>
          <p:cNvSpPr>
            <a:spLocks noGrp="1"/>
          </p:cNvSpPr>
          <p:nvPr>
            <p:ph idx="1"/>
          </p:nvPr>
        </p:nvSpPr>
        <p:spPr/>
        <p:txBody>
          <a:bodyPr>
            <a:normAutofit/>
          </a:bodyPr>
          <a:lstStyle/>
          <a:p>
            <a:pPr>
              <a:lnSpc>
                <a:spcPct val="80000"/>
              </a:lnSpc>
            </a:pPr>
            <a:r>
              <a:rPr lang="en-US" dirty="0"/>
              <a:t>Much of the discourse on ‘fake news’ conflates two notions: misinformation and disinformation. </a:t>
            </a:r>
          </a:p>
          <a:p>
            <a:pPr>
              <a:lnSpc>
                <a:spcPct val="80000"/>
              </a:lnSpc>
            </a:pPr>
            <a:r>
              <a:rPr lang="en-US" dirty="0"/>
              <a:t>Misinformation is information that is false, but the person who is disseminating it believes that it is true. </a:t>
            </a:r>
          </a:p>
          <a:p>
            <a:pPr>
              <a:lnSpc>
                <a:spcPct val="80000"/>
              </a:lnSpc>
            </a:pPr>
            <a:r>
              <a:rPr lang="en-US" dirty="0"/>
              <a:t>Disinformation is information that is false, and the person who is disseminating it knows it is false. It is a deliberate, intentional lie</a:t>
            </a:r>
          </a:p>
        </p:txBody>
      </p:sp>
      <p:pic>
        <p:nvPicPr>
          <p:cNvPr id="4" name="Picture 3">
            <a:extLst>
              <a:ext uri="{FF2B5EF4-FFF2-40B4-BE49-F238E27FC236}">
                <a16:creationId xmlns:a16="http://schemas.microsoft.com/office/drawing/2014/main" id="{9153938C-EF9F-4590-AE66-AEA1B92EA745}"/>
              </a:ext>
            </a:extLst>
          </p:cNvPr>
          <p:cNvPicPr>
            <a:picLocks noChangeAspect="1"/>
          </p:cNvPicPr>
          <p:nvPr/>
        </p:nvPicPr>
        <p:blipFill>
          <a:blip r:embed="rId2"/>
          <a:stretch>
            <a:fillRect/>
          </a:stretch>
        </p:blipFill>
        <p:spPr>
          <a:xfrm>
            <a:off x="304800" y="219503"/>
            <a:ext cx="859611" cy="859611"/>
          </a:xfrm>
          <a:prstGeom prst="rect">
            <a:avLst/>
          </a:prstGeom>
        </p:spPr>
      </p:pic>
    </p:spTree>
    <p:extLst>
      <p:ext uri="{BB962C8B-B14F-4D97-AF65-F5344CB8AC3E}">
        <p14:creationId xmlns:p14="http://schemas.microsoft.com/office/powerpoint/2010/main" val="10841232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2AFA80-FBA5-4F50-9ACA-EA2BB6A33B97}"/>
              </a:ext>
            </a:extLst>
          </p:cNvPr>
          <p:cNvSpPr/>
          <p:nvPr/>
        </p:nvSpPr>
        <p:spPr>
          <a:xfrm>
            <a:off x="-152400" y="5638800"/>
            <a:ext cx="9296400" cy="1143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18932" y="13504"/>
            <a:ext cx="8229600" cy="1143000"/>
          </a:xfrm>
        </p:spPr>
        <p:txBody>
          <a:bodyPr>
            <a:normAutofit/>
          </a:bodyPr>
          <a:lstStyle/>
          <a:p>
            <a:r>
              <a:rPr lang="en-US" b="1" dirty="0"/>
              <a:t>“Dis-information”</a:t>
            </a:r>
          </a:p>
        </p:txBody>
      </p:sp>
      <p:sp>
        <p:nvSpPr>
          <p:cNvPr id="3" name="Content Placeholder 2"/>
          <p:cNvSpPr>
            <a:spLocks noGrp="1"/>
          </p:cNvSpPr>
          <p:nvPr>
            <p:ph idx="1"/>
          </p:nvPr>
        </p:nvSpPr>
        <p:spPr>
          <a:xfrm>
            <a:off x="514109" y="990600"/>
            <a:ext cx="8686800" cy="4525963"/>
          </a:xfrm>
        </p:spPr>
        <p:txBody>
          <a:bodyPr>
            <a:normAutofit/>
          </a:bodyPr>
          <a:lstStyle/>
          <a:p>
            <a:r>
              <a:rPr lang="en-US" dirty="0"/>
              <a:t>DISINFORMATION is false or inaccurate information, especially that which is deliberately intended to deceive</a:t>
            </a:r>
          </a:p>
          <a:p>
            <a:r>
              <a:rPr lang="en-US" dirty="0"/>
              <a:t>Sources of disinformation:</a:t>
            </a:r>
          </a:p>
          <a:p>
            <a:pPr lvl="1"/>
            <a:r>
              <a:rPr lang="en-US" dirty="0"/>
              <a:t>Rumors and fiction</a:t>
            </a:r>
          </a:p>
          <a:p>
            <a:pPr lvl="1"/>
            <a:r>
              <a:rPr lang="en-US" dirty="0"/>
              <a:t>News media that are biased (which is most of them)</a:t>
            </a:r>
          </a:p>
          <a:p>
            <a:pPr lvl="1"/>
            <a:r>
              <a:rPr lang="en-US" dirty="0"/>
              <a:t>Governments and politicians (propaganda)</a:t>
            </a:r>
          </a:p>
          <a:p>
            <a:pPr lvl="1"/>
            <a:r>
              <a:rPr lang="en-US" dirty="0"/>
              <a:t>Vested interests (marketing, lobbying)</a:t>
            </a:r>
          </a:p>
          <a:p>
            <a:pPr lvl="1"/>
            <a:endParaRPr lang="en-US" dirty="0"/>
          </a:p>
          <a:p>
            <a:pPr lvl="1"/>
            <a:endParaRPr lang="en-US" dirty="0"/>
          </a:p>
          <a:p>
            <a:pPr lvl="1"/>
            <a:endParaRPr lang="en-US" dirty="0"/>
          </a:p>
        </p:txBody>
      </p:sp>
      <p:sp>
        <p:nvSpPr>
          <p:cNvPr id="4" name="TextBox 3"/>
          <p:cNvSpPr txBox="1"/>
          <p:nvPr/>
        </p:nvSpPr>
        <p:spPr>
          <a:xfrm>
            <a:off x="304800" y="5638800"/>
            <a:ext cx="8305800" cy="954107"/>
          </a:xfrm>
          <a:prstGeom prst="rect">
            <a:avLst/>
          </a:prstGeom>
          <a:noFill/>
        </p:spPr>
        <p:txBody>
          <a:bodyPr wrap="square" rtlCol="0">
            <a:spAutoFit/>
          </a:bodyPr>
          <a:lstStyle/>
          <a:p>
            <a:r>
              <a:rPr lang="en-US" sz="2800" dirty="0">
                <a:solidFill>
                  <a:srgbClr val="FF0000"/>
                </a:solidFill>
              </a:rPr>
              <a:t>Why is the Internet especially effective as a mechanism for spreading disinformation?</a:t>
            </a:r>
          </a:p>
        </p:txBody>
      </p:sp>
      <p:pic>
        <p:nvPicPr>
          <p:cNvPr id="6" name="Picture 5">
            <a:extLst>
              <a:ext uri="{FF2B5EF4-FFF2-40B4-BE49-F238E27FC236}">
                <a16:creationId xmlns:a16="http://schemas.microsoft.com/office/drawing/2014/main" id="{F6127ABD-D6E5-4617-8C6E-47986AD48E2C}"/>
              </a:ext>
            </a:extLst>
          </p:cNvPr>
          <p:cNvPicPr>
            <a:picLocks noChangeAspect="1"/>
          </p:cNvPicPr>
          <p:nvPr/>
        </p:nvPicPr>
        <p:blipFill>
          <a:blip r:embed="rId3"/>
          <a:stretch>
            <a:fillRect/>
          </a:stretch>
        </p:blipFill>
        <p:spPr>
          <a:xfrm>
            <a:off x="-34338" y="8752"/>
            <a:ext cx="859611" cy="859611"/>
          </a:xfrm>
          <a:prstGeom prst="rect">
            <a:avLst/>
          </a:prstGeom>
        </p:spPr>
      </p:pic>
    </p:spTree>
    <p:extLst>
      <p:ext uri="{BB962C8B-B14F-4D97-AF65-F5344CB8AC3E}">
        <p14:creationId xmlns:p14="http://schemas.microsoft.com/office/powerpoint/2010/main" val="2160729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7680"/>
            <a:ext cx="8229600" cy="1143000"/>
          </a:xfrm>
        </p:spPr>
        <p:txBody>
          <a:bodyPr>
            <a:normAutofit fontScale="90000"/>
          </a:bodyPr>
          <a:lstStyle/>
          <a:p>
            <a:r>
              <a:rPr lang="en-US" sz="4900" b="1" dirty="0"/>
              <a:t>Social Thinking</a:t>
            </a:r>
            <a:br>
              <a:rPr lang="en-US" dirty="0"/>
            </a:br>
            <a:endParaRPr lang="en-US" dirty="0"/>
          </a:p>
        </p:txBody>
      </p:sp>
      <p:sp>
        <p:nvSpPr>
          <p:cNvPr id="3" name="Content Placeholder 2"/>
          <p:cNvSpPr>
            <a:spLocks noGrp="1"/>
          </p:cNvSpPr>
          <p:nvPr>
            <p:ph idx="1"/>
          </p:nvPr>
        </p:nvSpPr>
        <p:spPr/>
        <p:txBody>
          <a:bodyPr/>
          <a:lstStyle/>
          <a:p>
            <a:r>
              <a:rPr lang="en-US" dirty="0">
                <a:solidFill>
                  <a:srgbClr val="FF0000"/>
                </a:solidFill>
              </a:rPr>
              <a:t>How do the groups we explicitly or implicitly belong to influence how and what we think?  (our “Sensemaking”)</a:t>
            </a:r>
          </a:p>
          <a:p>
            <a:r>
              <a:rPr lang="en-US" dirty="0">
                <a:solidFill>
                  <a:srgbClr val="FF0000"/>
                </a:solidFill>
              </a:rPr>
              <a:t>When and why does social thinking create worse decisions and outcomes?</a:t>
            </a:r>
          </a:p>
        </p:txBody>
      </p:sp>
    </p:spTree>
    <p:extLst>
      <p:ext uri="{BB962C8B-B14F-4D97-AF65-F5344CB8AC3E}">
        <p14:creationId xmlns:p14="http://schemas.microsoft.com/office/powerpoint/2010/main" val="2050175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Internet and</a:t>
            </a:r>
            <a:br>
              <a:rPr lang="en-US" b="1" dirty="0"/>
            </a:br>
            <a:r>
              <a:rPr lang="en-US" b="1" dirty="0"/>
              <a:t> Information Disorder</a:t>
            </a:r>
          </a:p>
        </p:txBody>
      </p:sp>
      <p:sp>
        <p:nvSpPr>
          <p:cNvPr id="3" name="Content Placeholder 2"/>
          <p:cNvSpPr>
            <a:spLocks noGrp="1"/>
          </p:cNvSpPr>
          <p:nvPr>
            <p:ph idx="1"/>
          </p:nvPr>
        </p:nvSpPr>
        <p:spPr>
          <a:xfrm>
            <a:off x="434926" y="1676400"/>
            <a:ext cx="8229600" cy="4525963"/>
          </a:xfrm>
        </p:spPr>
        <p:txBody>
          <a:bodyPr>
            <a:normAutofit fontScale="85000" lnSpcReduction="20000"/>
          </a:bodyPr>
          <a:lstStyle/>
          <a:p>
            <a:r>
              <a:rPr lang="en-US" dirty="0"/>
              <a:t>Lack of conventional “gate-keeping” mechanisms; no “news cycle” (“the 6 o’clock news”) or professional editing</a:t>
            </a:r>
          </a:p>
          <a:p>
            <a:r>
              <a:rPr lang="en-US" dirty="0"/>
              <a:t>Business models that depend more on viewing than on establishing credibility and trust</a:t>
            </a:r>
          </a:p>
          <a:p>
            <a:pPr lvl="1"/>
            <a:r>
              <a:rPr lang="en-US" dirty="0"/>
              <a:t>“Clickbait” rather than informative titles</a:t>
            </a:r>
          </a:p>
          <a:p>
            <a:pPr lvl="1"/>
            <a:r>
              <a:rPr lang="en-US" dirty="0"/>
              <a:t>“Mainstream media” reporters chase and repeat stories that are trending on social media</a:t>
            </a:r>
          </a:p>
          <a:p>
            <a:r>
              <a:rPr lang="en-US" dirty="0"/>
              <a:t>Automated spread by algorithms</a:t>
            </a:r>
          </a:p>
          <a:p>
            <a:pPr lvl="1"/>
            <a:r>
              <a:rPr lang="en-US" dirty="0"/>
              <a:t>Social listening tools </a:t>
            </a:r>
          </a:p>
          <a:p>
            <a:pPr lvl="1"/>
            <a:r>
              <a:rPr lang="en-US" dirty="0"/>
              <a:t>Bots</a:t>
            </a:r>
          </a:p>
          <a:p>
            <a:r>
              <a:rPr lang="en-US" dirty="0"/>
              <a:t>Ubiquity of photos and video gives “deep fakes” cover</a:t>
            </a:r>
          </a:p>
          <a:p>
            <a:pPr lvl="1"/>
            <a:endParaRPr lang="en-US" dirty="0"/>
          </a:p>
          <a:p>
            <a:pPr marL="0" indent="0">
              <a:buNone/>
            </a:pPr>
            <a:endParaRPr lang="en-US" dirty="0"/>
          </a:p>
        </p:txBody>
      </p:sp>
      <p:pic>
        <p:nvPicPr>
          <p:cNvPr id="4" name="Picture 3">
            <a:extLst>
              <a:ext uri="{FF2B5EF4-FFF2-40B4-BE49-F238E27FC236}">
                <a16:creationId xmlns:a16="http://schemas.microsoft.com/office/drawing/2014/main" id="{3BBA708A-3C5F-490C-8D6A-74106E0032FF}"/>
              </a:ext>
            </a:extLst>
          </p:cNvPr>
          <p:cNvPicPr>
            <a:picLocks noChangeAspect="1"/>
          </p:cNvPicPr>
          <p:nvPr/>
        </p:nvPicPr>
        <p:blipFill>
          <a:blip r:embed="rId3"/>
          <a:stretch>
            <a:fillRect/>
          </a:stretch>
        </p:blipFill>
        <p:spPr>
          <a:xfrm>
            <a:off x="152400" y="216572"/>
            <a:ext cx="859611" cy="859611"/>
          </a:xfrm>
          <a:prstGeom prst="rect">
            <a:avLst/>
          </a:prstGeom>
        </p:spPr>
      </p:pic>
    </p:spTree>
    <p:extLst>
      <p:ext uri="{BB962C8B-B14F-4D97-AF65-F5344CB8AC3E}">
        <p14:creationId xmlns:p14="http://schemas.microsoft.com/office/powerpoint/2010/main" val="558832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762000"/>
            <a:ext cx="8610600" cy="6384792"/>
          </a:xfrm>
          <a:prstGeom prst="rect">
            <a:avLst/>
          </a:prstGeom>
        </p:spPr>
      </p:pic>
      <p:sp>
        <p:nvSpPr>
          <p:cNvPr id="3" name="TextBox 2"/>
          <p:cNvSpPr txBox="1"/>
          <p:nvPr/>
        </p:nvSpPr>
        <p:spPr>
          <a:xfrm>
            <a:off x="1" y="76200"/>
            <a:ext cx="9143999" cy="461665"/>
          </a:xfrm>
          <a:prstGeom prst="rect">
            <a:avLst/>
          </a:prstGeom>
          <a:noFill/>
        </p:spPr>
        <p:txBody>
          <a:bodyPr wrap="square" rtlCol="0">
            <a:spAutoFit/>
          </a:bodyPr>
          <a:lstStyle/>
          <a:p>
            <a:r>
              <a:rPr lang="en-US" sz="2400" dirty="0">
                <a:latin typeface="+mj-lt"/>
              </a:rPr>
              <a:t>“MEDIA BIAS CHART” from www.allgeneralizationsarefalse.com</a:t>
            </a:r>
          </a:p>
        </p:txBody>
      </p:sp>
    </p:spTree>
    <p:extLst>
      <p:ext uri="{BB962C8B-B14F-4D97-AF65-F5344CB8AC3E}">
        <p14:creationId xmlns:p14="http://schemas.microsoft.com/office/powerpoint/2010/main" val="200264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762000"/>
            <a:ext cx="8610600" cy="6384792"/>
          </a:xfrm>
          <a:prstGeom prst="rect">
            <a:avLst/>
          </a:prstGeom>
        </p:spPr>
      </p:pic>
      <p:sp>
        <p:nvSpPr>
          <p:cNvPr id="3" name="TextBox 2"/>
          <p:cNvSpPr txBox="1"/>
          <p:nvPr/>
        </p:nvSpPr>
        <p:spPr>
          <a:xfrm>
            <a:off x="1" y="76200"/>
            <a:ext cx="9143999" cy="461665"/>
          </a:xfrm>
          <a:prstGeom prst="rect">
            <a:avLst/>
          </a:prstGeom>
          <a:noFill/>
        </p:spPr>
        <p:txBody>
          <a:bodyPr wrap="square" rtlCol="0">
            <a:spAutoFit/>
          </a:bodyPr>
          <a:lstStyle/>
          <a:p>
            <a:r>
              <a:rPr lang="en-US" sz="2400" dirty="0">
                <a:latin typeface="+mj-lt"/>
              </a:rPr>
              <a:t>“MEDIA BIAS CHART” from www.allgeneralizationsarefalse.com</a:t>
            </a:r>
          </a:p>
        </p:txBody>
      </p:sp>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01B7DC3B-2653-471D-8CA3-847A324FF4B6}"/>
                  </a:ext>
                </a:extLst>
              </p14:cNvPr>
              <p14:cNvContentPartPr/>
              <p14:nvPr/>
            </p14:nvContentPartPr>
            <p14:xfrm>
              <a:off x="-2621235" y="4077810"/>
              <a:ext cx="360" cy="360"/>
            </p14:xfrm>
          </p:contentPart>
        </mc:Choice>
        <mc:Fallback>
          <p:pic>
            <p:nvPicPr>
              <p:cNvPr id="5" name="Ink 4">
                <a:extLst>
                  <a:ext uri="{FF2B5EF4-FFF2-40B4-BE49-F238E27FC236}">
                    <a16:creationId xmlns:a16="http://schemas.microsoft.com/office/drawing/2014/main" id="{01B7DC3B-2653-471D-8CA3-847A324FF4B6}"/>
                  </a:ext>
                </a:extLst>
              </p:cNvPr>
              <p:cNvPicPr/>
              <p:nvPr/>
            </p:nvPicPr>
            <p:blipFill>
              <a:blip r:embed="rId5"/>
              <a:stretch>
                <a:fillRect/>
              </a:stretch>
            </p:blipFill>
            <p:spPr>
              <a:xfrm>
                <a:off x="-2692875" y="3934170"/>
                <a:ext cx="14400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A57C3414-BEB9-4F3B-B572-18C76DA2DC25}"/>
                  </a:ext>
                </a:extLst>
              </p14:cNvPr>
              <p14:cNvContentPartPr/>
              <p14:nvPr/>
            </p14:nvContentPartPr>
            <p14:xfrm>
              <a:off x="4577685" y="2306970"/>
              <a:ext cx="360" cy="360"/>
            </p14:xfrm>
          </p:contentPart>
        </mc:Choice>
        <mc:Fallback>
          <p:pic>
            <p:nvPicPr>
              <p:cNvPr id="6" name="Ink 5">
                <a:extLst>
                  <a:ext uri="{FF2B5EF4-FFF2-40B4-BE49-F238E27FC236}">
                    <a16:creationId xmlns:a16="http://schemas.microsoft.com/office/drawing/2014/main" id="{A57C3414-BEB9-4F3B-B572-18C76DA2DC25}"/>
                  </a:ext>
                </a:extLst>
              </p:cNvPr>
              <p:cNvPicPr/>
              <p:nvPr/>
            </p:nvPicPr>
            <p:blipFill>
              <a:blip r:embed="rId5"/>
              <a:stretch>
                <a:fillRect/>
              </a:stretch>
            </p:blipFill>
            <p:spPr>
              <a:xfrm>
                <a:off x="4506045" y="2162970"/>
                <a:ext cx="14400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7" name="Ink 6">
                <a:extLst>
                  <a:ext uri="{FF2B5EF4-FFF2-40B4-BE49-F238E27FC236}">
                    <a16:creationId xmlns:a16="http://schemas.microsoft.com/office/drawing/2014/main" id="{04F4680A-7605-4761-AC16-D6A3C9414222}"/>
                  </a:ext>
                </a:extLst>
              </p14:cNvPr>
              <p14:cNvContentPartPr/>
              <p14:nvPr/>
            </p14:nvContentPartPr>
            <p14:xfrm>
              <a:off x="4539165" y="2324610"/>
              <a:ext cx="1128960" cy="20880"/>
            </p14:xfrm>
          </p:contentPart>
        </mc:Choice>
        <mc:Fallback>
          <p:pic>
            <p:nvPicPr>
              <p:cNvPr id="7" name="Ink 6">
                <a:extLst>
                  <a:ext uri="{FF2B5EF4-FFF2-40B4-BE49-F238E27FC236}">
                    <a16:creationId xmlns:a16="http://schemas.microsoft.com/office/drawing/2014/main" id="{04F4680A-7605-4761-AC16-D6A3C9414222}"/>
                  </a:ext>
                </a:extLst>
              </p:cNvPr>
              <p:cNvPicPr/>
              <p:nvPr/>
            </p:nvPicPr>
            <p:blipFill>
              <a:blip r:embed="rId8"/>
              <a:stretch>
                <a:fillRect/>
              </a:stretch>
            </p:blipFill>
            <p:spPr>
              <a:xfrm>
                <a:off x="4467525" y="2180970"/>
                <a:ext cx="1272600" cy="3085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8" name="Ink 7">
                <a:extLst>
                  <a:ext uri="{FF2B5EF4-FFF2-40B4-BE49-F238E27FC236}">
                    <a16:creationId xmlns:a16="http://schemas.microsoft.com/office/drawing/2014/main" id="{6948CFE0-8053-44A4-9C53-D06913080151}"/>
                  </a:ext>
                </a:extLst>
              </p14:cNvPr>
              <p14:cNvContentPartPr/>
              <p14:nvPr/>
            </p14:nvContentPartPr>
            <p14:xfrm>
              <a:off x="4310925" y="1563930"/>
              <a:ext cx="689400" cy="49680"/>
            </p14:xfrm>
          </p:contentPart>
        </mc:Choice>
        <mc:Fallback>
          <p:pic>
            <p:nvPicPr>
              <p:cNvPr id="8" name="Ink 7">
                <a:extLst>
                  <a:ext uri="{FF2B5EF4-FFF2-40B4-BE49-F238E27FC236}">
                    <a16:creationId xmlns:a16="http://schemas.microsoft.com/office/drawing/2014/main" id="{6948CFE0-8053-44A4-9C53-D06913080151}"/>
                  </a:ext>
                </a:extLst>
              </p:cNvPr>
              <p:cNvPicPr/>
              <p:nvPr/>
            </p:nvPicPr>
            <p:blipFill>
              <a:blip r:embed="rId10"/>
              <a:stretch>
                <a:fillRect/>
              </a:stretch>
            </p:blipFill>
            <p:spPr>
              <a:xfrm>
                <a:off x="4239285" y="1420290"/>
                <a:ext cx="833040" cy="3373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9" name="Ink 8">
                <a:extLst>
                  <a:ext uri="{FF2B5EF4-FFF2-40B4-BE49-F238E27FC236}">
                    <a16:creationId xmlns:a16="http://schemas.microsoft.com/office/drawing/2014/main" id="{0DFD0099-8DD6-42D8-BBB7-083BFA0262C1}"/>
                  </a:ext>
                </a:extLst>
              </p14:cNvPr>
              <p14:cNvContentPartPr/>
              <p14:nvPr/>
            </p14:nvContentPartPr>
            <p14:xfrm>
              <a:off x="3320565" y="2315610"/>
              <a:ext cx="858960" cy="150120"/>
            </p14:xfrm>
          </p:contentPart>
        </mc:Choice>
        <mc:Fallback>
          <p:pic>
            <p:nvPicPr>
              <p:cNvPr id="9" name="Ink 8">
                <a:extLst>
                  <a:ext uri="{FF2B5EF4-FFF2-40B4-BE49-F238E27FC236}">
                    <a16:creationId xmlns:a16="http://schemas.microsoft.com/office/drawing/2014/main" id="{0DFD0099-8DD6-42D8-BBB7-083BFA0262C1}"/>
                  </a:ext>
                </a:extLst>
              </p:cNvPr>
              <p:cNvPicPr/>
              <p:nvPr/>
            </p:nvPicPr>
            <p:blipFill>
              <a:blip r:embed="rId12"/>
              <a:stretch>
                <a:fillRect/>
              </a:stretch>
            </p:blipFill>
            <p:spPr>
              <a:xfrm>
                <a:off x="3248565" y="2171610"/>
                <a:ext cx="1002600" cy="4377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0" name="Ink 9">
                <a:extLst>
                  <a:ext uri="{FF2B5EF4-FFF2-40B4-BE49-F238E27FC236}">
                    <a16:creationId xmlns:a16="http://schemas.microsoft.com/office/drawing/2014/main" id="{78D60D76-0DFA-44CF-B8EF-45CF3C1402B9}"/>
                  </a:ext>
                </a:extLst>
              </p14:cNvPr>
              <p14:cNvContentPartPr/>
              <p14:nvPr/>
            </p14:nvContentPartPr>
            <p14:xfrm>
              <a:off x="3120765" y="2696490"/>
              <a:ext cx="574560" cy="10440"/>
            </p14:xfrm>
          </p:contentPart>
        </mc:Choice>
        <mc:Fallback>
          <p:pic>
            <p:nvPicPr>
              <p:cNvPr id="10" name="Ink 9">
                <a:extLst>
                  <a:ext uri="{FF2B5EF4-FFF2-40B4-BE49-F238E27FC236}">
                    <a16:creationId xmlns:a16="http://schemas.microsoft.com/office/drawing/2014/main" id="{78D60D76-0DFA-44CF-B8EF-45CF3C1402B9}"/>
                  </a:ext>
                </a:extLst>
              </p:cNvPr>
              <p:cNvPicPr/>
              <p:nvPr/>
            </p:nvPicPr>
            <p:blipFill>
              <a:blip r:embed="rId14"/>
              <a:stretch>
                <a:fillRect/>
              </a:stretch>
            </p:blipFill>
            <p:spPr>
              <a:xfrm>
                <a:off x="3049125" y="2552490"/>
                <a:ext cx="718200" cy="298080"/>
              </a:xfrm>
              <a:prstGeom prst="rect">
                <a:avLst/>
              </a:prstGeom>
            </p:spPr>
          </p:pic>
        </mc:Fallback>
      </mc:AlternateContent>
    </p:spTree>
    <p:extLst>
      <p:ext uri="{BB962C8B-B14F-4D97-AF65-F5344CB8AC3E}">
        <p14:creationId xmlns:p14="http://schemas.microsoft.com/office/powerpoint/2010/main" val="42088144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84"/>
            <a:ext cx="8229600" cy="1143000"/>
          </a:xfrm>
        </p:spPr>
        <p:txBody>
          <a:bodyPr>
            <a:normAutofit/>
          </a:bodyPr>
          <a:lstStyle/>
          <a:p>
            <a:r>
              <a:rPr lang="en-US" b="1" dirty="0"/>
              <a:t>Biased News</a:t>
            </a:r>
          </a:p>
        </p:txBody>
      </p:sp>
      <p:sp>
        <p:nvSpPr>
          <p:cNvPr id="3" name="Content Placeholder 2"/>
          <p:cNvSpPr>
            <a:spLocks noGrp="1"/>
          </p:cNvSpPr>
          <p:nvPr>
            <p:ph idx="1"/>
          </p:nvPr>
        </p:nvSpPr>
        <p:spPr>
          <a:xfrm>
            <a:off x="348996" y="990600"/>
            <a:ext cx="8446008" cy="4525963"/>
          </a:xfrm>
        </p:spPr>
        <p:txBody>
          <a:bodyPr>
            <a:noAutofit/>
          </a:bodyPr>
          <a:lstStyle/>
          <a:p>
            <a:r>
              <a:rPr lang="en-US" sz="2800" dirty="0"/>
              <a:t>FRAMING EFFECTS – News providers and commentators typically frame events in ways that highlight provocative aspects, suggest their causes, responses to them, and their political and cultural implications – often to create controversy</a:t>
            </a:r>
          </a:p>
          <a:p>
            <a:pPr lvl="1"/>
            <a:r>
              <a:rPr lang="en-US" dirty="0"/>
              <a:t>By emphasizing and “labeling” some actors and facts and de-emphasizing others, framing influences not just what people consider newsworthy, but how to think about the news</a:t>
            </a:r>
          </a:p>
          <a:p>
            <a:r>
              <a:rPr lang="en-US" sz="2800" dirty="0"/>
              <a:t>People are more likely to listen to news that frames things the way they like (this is confirmation bias and narrative fallacy)</a:t>
            </a:r>
            <a:endParaRPr lang="en-US" dirty="0"/>
          </a:p>
          <a:p>
            <a:pPr lvl="1"/>
            <a:endParaRPr lang="en-US" sz="2400" dirty="0"/>
          </a:p>
          <a:p>
            <a:pPr marL="457200" lvl="1" indent="0">
              <a:buNone/>
            </a:pPr>
            <a:endParaRPr lang="en-US" sz="2400" dirty="0"/>
          </a:p>
        </p:txBody>
      </p:sp>
    </p:spTree>
    <p:extLst>
      <p:ext uri="{BB962C8B-B14F-4D97-AF65-F5344CB8AC3E}">
        <p14:creationId xmlns:p14="http://schemas.microsoft.com/office/powerpoint/2010/main" val="15170708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Framing Effects About Data Science in Presidential Elections</a:t>
            </a:r>
          </a:p>
        </p:txBody>
      </p:sp>
      <p:sp>
        <p:nvSpPr>
          <p:cNvPr id="3" name="Content Placeholder 2"/>
          <p:cNvSpPr>
            <a:spLocks noGrp="1"/>
          </p:cNvSpPr>
          <p:nvPr>
            <p:ph idx="1"/>
          </p:nvPr>
        </p:nvSpPr>
        <p:spPr/>
        <p:txBody>
          <a:bodyPr>
            <a:normAutofit lnSpcReduction="10000"/>
          </a:bodyPr>
          <a:lstStyle/>
          <a:p>
            <a:r>
              <a:rPr lang="en-US" dirty="0"/>
              <a:t>In the 2008 and 2012 elections, the Obama campaign employed sophisticated data science techniques to identify, reach, and influence critical voters</a:t>
            </a:r>
          </a:p>
          <a:p>
            <a:r>
              <a:rPr lang="en-US" dirty="0"/>
              <a:t>In 2016, the Trump campaign did much the same thing</a:t>
            </a:r>
          </a:p>
          <a:p>
            <a:r>
              <a:rPr lang="en-US" dirty="0"/>
              <a:t>It is easy to find new stories that praise Obama’s campaign, and easy to find those that criticize Trump’s</a:t>
            </a:r>
          </a:p>
        </p:txBody>
      </p:sp>
    </p:spTree>
    <p:extLst>
      <p:ext uri="{BB962C8B-B14F-4D97-AF65-F5344CB8AC3E}">
        <p14:creationId xmlns:p14="http://schemas.microsoft.com/office/powerpoint/2010/main" val="4186870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52400"/>
            <a:ext cx="8293608" cy="5943600"/>
          </a:xfrm>
        </p:spPr>
        <p:txBody>
          <a:bodyPr>
            <a:normAutofit fontScale="92500"/>
          </a:bodyPr>
          <a:lstStyle/>
          <a:p>
            <a:r>
              <a:rPr lang="en-US" dirty="0">
                <a:hlinkClick r:id="rId3"/>
              </a:rPr>
              <a:t>NY Times, March 2018, “Firm that Assisted Trump Exploited Data of Millions”</a:t>
            </a:r>
            <a:endParaRPr lang="en-US" dirty="0"/>
          </a:p>
          <a:p>
            <a:pPr lvl="1"/>
            <a:r>
              <a:rPr lang="en-US" dirty="0"/>
              <a:t>NEGATIVE FRAMING (anti-Trump):  “Information harvested from Facebook was used in profiling of </a:t>
            </a:r>
            <a:r>
              <a:rPr lang="en-US" dirty="0">
                <a:solidFill>
                  <a:srgbClr val="FF0000"/>
                </a:solidFill>
              </a:rPr>
              <a:t>unwary</a:t>
            </a:r>
            <a:r>
              <a:rPr lang="en-US" dirty="0"/>
              <a:t> voters”</a:t>
            </a:r>
          </a:p>
          <a:p>
            <a:pPr lvl="1"/>
            <a:endParaRPr lang="en-US" dirty="0"/>
          </a:p>
          <a:p>
            <a:r>
              <a:rPr lang="en-US" dirty="0">
                <a:hlinkClick r:id="rId4"/>
              </a:rPr>
              <a:t>Time magazine, November 2012, “Inside the Secret World of the Data Crunchers Who Helped Obama Win”</a:t>
            </a:r>
            <a:endParaRPr lang="en-US" dirty="0"/>
          </a:p>
          <a:p>
            <a:pPr lvl="1"/>
            <a:r>
              <a:rPr lang="en-US" dirty="0"/>
              <a:t>POSITIVE FRAMING (pro-Obama): “this massive data effort remade the process of targeting ads and created detailed models of swing-state voters that could be used to </a:t>
            </a:r>
            <a:r>
              <a:rPr lang="en-US" dirty="0">
                <a:solidFill>
                  <a:srgbClr val="FF0000"/>
                </a:solidFill>
              </a:rPr>
              <a:t>increase the effectiveness </a:t>
            </a:r>
            <a:r>
              <a:rPr lang="en-US" dirty="0"/>
              <a:t>of everything”</a:t>
            </a:r>
          </a:p>
        </p:txBody>
      </p:sp>
    </p:spTree>
    <p:extLst>
      <p:ext uri="{BB962C8B-B14F-4D97-AF65-F5344CB8AC3E}">
        <p14:creationId xmlns:p14="http://schemas.microsoft.com/office/powerpoint/2010/main" val="42486394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FF0F3E-E4E7-451A-BDBB-3588648F1478}"/>
              </a:ext>
            </a:extLst>
          </p:cNvPr>
          <p:cNvSpPr/>
          <p:nvPr/>
        </p:nvSpPr>
        <p:spPr>
          <a:xfrm>
            <a:off x="0" y="0"/>
            <a:ext cx="3439886"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15B9F9-2920-4D01-9A08-4187D5F34644}"/>
              </a:ext>
            </a:extLst>
          </p:cNvPr>
          <p:cNvSpPr>
            <a:spLocks noGrp="1"/>
          </p:cNvSpPr>
          <p:nvPr>
            <p:ph type="title"/>
          </p:nvPr>
        </p:nvSpPr>
        <p:spPr>
          <a:xfrm>
            <a:off x="381000" y="211266"/>
            <a:ext cx="2895600" cy="1143000"/>
          </a:xfrm>
        </p:spPr>
        <p:txBody>
          <a:bodyPr>
            <a:normAutofit fontScale="90000"/>
          </a:bodyPr>
          <a:lstStyle/>
          <a:p>
            <a:r>
              <a:rPr lang="en-US" b="1" dirty="0"/>
              <a:t>Framing the Protests</a:t>
            </a:r>
          </a:p>
        </p:txBody>
      </p:sp>
      <p:pic>
        <p:nvPicPr>
          <p:cNvPr id="4" name="Content Placeholder 3">
            <a:extLst>
              <a:ext uri="{FF2B5EF4-FFF2-40B4-BE49-F238E27FC236}">
                <a16:creationId xmlns:a16="http://schemas.microsoft.com/office/drawing/2014/main" id="{23D35635-AF27-41BC-95C3-42DB8C4A8C55}"/>
              </a:ext>
            </a:extLst>
          </p:cNvPr>
          <p:cNvPicPr>
            <a:picLocks noGrp="1" noChangeAspect="1"/>
          </p:cNvPicPr>
          <p:nvPr>
            <p:ph idx="1"/>
          </p:nvPr>
        </p:nvPicPr>
        <p:blipFill>
          <a:blip r:embed="rId3"/>
          <a:stretch>
            <a:fillRect/>
          </a:stretch>
        </p:blipFill>
        <p:spPr>
          <a:xfrm>
            <a:off x="3569947" y="76200"/>
            <a:ext cx="5525067" cy="3094038"/>
          </a:xfrm>
          <a:prstGeom prst="rect">
            <a:avLst/>
          </a:prstGeom>
        </p:spPr>
      </p:pic>
      <p:pic>
        <p:nvPicPr>
          <p:cNvPr id="5" name="Picture 4">
            <a:extLst>
              <a:ext uri="{FF2B5EF4-FFF2-40B4-BE49-F238E27FC236}">
                <a16:creationId xmlns:a16="http://schemas.microsoft.com/office/drawing/2014/main" id="{484217F0-05CD-4954-8F4E-3759C4F1CD33}"/>
              </a:ext>
            </a:extLst>
          </p:cNvPr>
          <p:cNvPicPr>
            <a:picLocks noChangeAspect="1"/>
          </p:cNvPicPr>
          <p:nvPr/>
        </p:nvPicPr>
        <p:blipFill>
          <a:blip r:embed="rId4"/>
          <a:stretch>
            <a:fillRect/>
          </a:stretch>
        </p:blipFill>
        <p:spPr>
          <a:xfrm>
            <a:off x="3962400" y="3470031"/>
            <a:ext cx="4740162" cy="3154362"/>
          </a:xfrm>
          <a:prstGeom prst="rect">
            <a:avLst/>
          </a:prstGeom>
        </p:spPr>
      </p:pic>
      <p:sp>
        <p:nvSpPr>
          <p:cNvPr id="6" name="TextBox 5">
            <a:extLst>
              <a:ext uri="{FF2B5EF4-FFF2-40B4-BE49-F238E27FC236}">
                <a16:creationId xmlns:a16="http://schemas.microsoft.com/office/drawing/2014/main" id="{A2275C9E-AC83-41C7-B2FB-20393FEF609C}"/>
              </a:ext>
            </a:extLst>
          </p:cNvPr>
          <p:cNvSpPr txBox="1"/>
          <p:nvPr/>
        </p:nvSpPr>
        <p:spPr>
          <a:xfrm>
            <a:off x="348343" y="1827470"/>
            <a:ext cx="3091543" cy="4832092"/>
          </a:xfrm>
          <a:prstGeom prst="rect">
            <a:avLst/>
          </a:prstGeom>
          <a:noFill/>
        </p:spPr>
        <p:txBody>
          <a:bodyPr wrap="square" rtlCol="0">
            <a:spAutoFit/>
          </a:bodyPr>
          <a:lstStyle/>
          <a:p>
            <a:r>
              <a:rPr lang="en-US" sz="2800" dirty="0"/>
              <a:t>Were the protests in summer 2020 and 2021:</a:t>
            </a:r>
          </a:p>
          <a:p>
            <a:endParaRPr lang="en-US" sz="2800" dirty="0"/>
          </a:p>
          <a:p>
            <a:r>
              <a:rPr lang="en-US" sz="2800" i="1" dirty="0"/>
              <a:t>Free Speech?</a:t>
            </a:r>
          </a:p>
          <a:p>
            <a:endParaRPr lang="en-US" sz="2800" i="1" dirty="0"/>
          </a:p>
          <a:p>
            <a:r>
              <a:rPr lang="en-US" sz="2800" i="1" dirty="0"/>
              <a:t>Peaceful Demonstrations?</a:t>
            </a:r>
          </a:p>
          <a:p>
            <a:endParaRPr lang="en-US" sz="2800" i="1" dirty="0"/>
          </a:p>
          <a:p>
            <a:r>
              <a:rPr lang="en-US" sz="2800" i="1" dirty="0"/>
              <a:t>Rioting, Looting, Anarchy?</a:t>
            </a:r>
          </a:p>
        </p:txBody>
      </p:sp>
    </p:spTree>
    <p:extLst>
      <p:ext uri="{BB962C8B-B14F-4D97-AF65-F5344CB8AC3E}">
        <p14:creationId xmlns:p14="http://schemas.microsoft.com/office/powerpoint/2010/main" val="17438971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False equivalence – Desire for “balance” when there is none</a:t>
            </a:r>
          </a:p>
        </p:txBody>
      </p:sp>
      <p:sp>
        <p:nvSpPr>
          <p:cNvPr id="3" name="Content Placeholder 2"/>
          <p:cNvSpPr>
            <a:spLocks noGrp="1"/>
          </p:cNvSpPr>
          <p:nvPr>
            <p:ph idx="1"/>
          </p:nvPr>
        </p:nvSpPr>
        <p:spPr>
          <a:xfrm>
            <a:off x="685800" y="1752600"/>
            <a:ext cx="7924800" cy="4525963"/>
          </a:xfrm>
        </p:spPr>
        <p:txBody>
          <a:bodyPr>
            <a:normAutofit lnSpcReduction="10000"/>
          </a:bodyPr>
          <a:lstStyle/>
          <a:p>
            <a:r>
              <a:rPr lang="en-US" dirty="0"/>
              <a:t>MSM pre-election news coverage was dominated by “scandals” of Trump and Clinton, relatively less comparison of policy</a:t>
            </a:r>
          </a:p>
          <a:p>
            <a:endParaRPr lang="en-US" dirty="0"/>
          </a:p>
          <a:p>
            <a:r>
              <a:rPr lang="en-US" dirty="0"/>
              <a:t>More than 95% of actively publishing climate scientists agree that global warming is real and caused by human activity, but the contrarian opinions of non-experts are featured prominently in the media</a:t>
            </a:r>
          </a:p>
        </p:txBody>
      </p:sp>
    </p:spTree>
    <p:extLst>
      <p:ext uri="{BB962C8B-B14F-4D97-AF65-F5344CB8AC3E}">
        <p14:creationId xmlns:p14="http://schemas.microsoft.com/office/powerpoint/2010/main" val="34459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736"/>
            <a:ext cx="8229600" cy="1143000"/>
          </a:xfrm>
        </p:spPr>
        <p:txBody>
          <a:bodyPr/>
          <a:lstStyle/>
          <a:p>
            <a:r>
              <a:rPr lang="en-US" b="1" dirty="0"/>
              <a:t>“Fake News”</a:t>
            </a:r>
          </a:p>
        </p:txBody>
      </p:sp>
      <p:sp>
        <p:nvSpPr>
          <p:cNvPr id="3" name="Content Placeholder 2"/>
          <p:cNvSpPr>
            <a:spLocks noGrp="1"/>
          </p:cNvSpPr>
          <p:nvPr>
            <p:ph idx="1"/>
          </p:nvPr>
        </p:nvSpPr>
        <p:spPr>
          <a:xfrm>
            <a:off x="457200" y="1219200"/>
            <a:ext cx="8229600" cy="4525963"/>
          </a:xfrm>
        </p:spPr>
        <p:txBody>
          <a:bodyPr>
            <a:normAutofit fontScale="92500" lnSpcReduction="20000"/>
          </a:bodyPr>
          <a:lstStyle/>
          <a:p>
            <a:r>
              <a:rPr lang="en-US" dirty="0"/>
              <a:t>Fake news websites publish news that is objectively false while seeking to be perceived as legitimate and taken at face value, often for financial or political gain</a:t>
            </a:r>
          </a:p>
          <a:p>
            <a:r>
              <a:rPr lang="en-US" dirty="0"/>
              <a:t>When there are multiple interpretations of some event, fake news sites provide an unrepresentative sample</a:t>
            </a:r>
          </a:p>
          <a:p>
            <a:r>
              <a:rPr lang="en-US" dirty="0"/>
              <a:t>However, because politicians are increasingly labeling news sources that do not support their positions as fake news, the term no longer reflects the actual truth of the information</a:t>
            </a:r>
            <a:endParaRPr lang="en-US" sz="1800" dirty="0">
              <a:solidFill>
                <a:srgbClr val="211D1E"/>
              </a:solidFill>
              <a:latin typeface="FreightSans Pro Book"/>
            </a:endParaRPr>
          </a:p>
        </p:txBody>
      </p:sp>
      <p:pic>
        <p:nvPicPr>
          <p:cNvPr id="4" name="Picture 3">
            <a:extLst>
              <a:ext uri="{FF2B5EF4-FFF2-40B4-BE49-F238E27FC236}">
                <a16:creationId xmlns:a16="http://schemas.microsoft.com/office/drawing/2014/main" id="{2199264D-5882-40AA-9807-ECC7B4977D66}"/>
              </a:ext>
            </a:extLst>
          </p:cNvPr>
          <p:cNvPicPr>
            <a:picLocks noChangeAspect="1"/>
          </p:cNvPicPr>
          <p:nvPr/>
        </p:nvPicPr>
        <p:blipFill>
          <a:blip r:embed="rId3"/>
          <a:stretch>
            <a:fillRect/>
          </a:stretch>
        </p:blipFill>
        <p:spPr>
          <a:xfrm>
            <a:off x="152400" y="247364"/>
            <a:ext cx="859611" cy="859611"/>
          </a:xfrm>
          <a:prstGeom prst="rect">
            <a:avLst/>
          </a:prstGeom>
        </p:spPr>
      </p:pic>
    </p:spTree>
    <p:extLst>
      <p:ext uri="{BB962C8B-B14F-4D97-AF65-F5344CB8AC3E}">
        <p14:creationId xmlns:p14="http://schemas.microsoft.com/office/powerpoint/2010/main" val="20420763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38400" y="533400"/>
            <a:ext cx="6245272" cy="6024562"/>
          </a:xfrm>
          <a:prstGeom prst="rect">
            <a:avLst/>
          </a:prstGeom>
        </p:spPr>
      </p:pic>
      <p:sp>
        <p:nvSpPr>
          <p:cNvPr id="3" name="TextBox 2"/>
          <p:cNvSpPr txBox="1"/>
          <p:nvPr/>
        </p:nvSpPr>
        <p:spPr>
          <a:xfrm>
            <a:off x="163882" y="1600200"/>
            <a:ext cx="2286000" cy="2308324"/>
          </a:xfrm>
          <a:prstGeom prst="rect">
            <a:avLst/>
          </a:prstGeom>
          <a:noFill/>
        </p:spPr>
        <p:txBody>
          <a:bodyPr wrap="square" rtlCol="0">
            <a:spAutoFit/>
          </a:bodyPr>
          <a:lstStyle/>
          <a:p>
            <a:pPr algn="ctr">
              <a:spcBef>
                <a:spcPct val="0"/>
              </a:spcBef>
            </a:pPr>
            <a:r>
              <a:rPr lang="en-US" sz="3600" b="1" dirty="0">
                <a:latin typeface="+mj-lt"/>
                <a:ea typeface="+mj-ea"/>
                <a:cs typeface="+mj-cs"/>
              </a:rPr>
              <a:t>Obama’s Kenyan Birth Certificate</a:t>
            </a:r>
          </a:p>
        </p:txBody>
      </p:sp>
    </p:spTree>
    <p:extLst>
      <p:ext uri="{BB962C8B-B14F-4D97-AF65-F5344CB8AC3E}">
        <p14:creationId xmlns:p14="http://schemas.microsoft.com/office/powerpoint/2010/main" val="1127890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1143000"/>
          </a:xfrm>
        </p:spPr>
        <p:txBody>
          <a:bodyPr>
            <a:noAutofit/>
          </a:bodyPr>
          <a:lstStyle/>
          <a:p>
            <a:r>
              <a:rPr lang="en-US" sz="3600" b="1" dirty="0"/>
              <a:t>Principles of Group Creation:</a:t>
            </a:r>
            <a:br>
              <a:rPr lang="en-US" sz="3600" b="1" dirty="0"/>
            </a:br>
            <a:r>
              <a:rPr lang="en-US" sz="3600" b="1" dirty="0"/>
              <a:t>Homophily &amp; Preferential Attachment</a:t>
            </a:r>
          </a:p>
        </p:txBody>
      </p:sp>
      <p:sp>
        <p:nvSpPr>
          <p:cNvPr id="3" name="Content Placeholder 2"/>
          <p:cNvSpPr>
            <a:spLocks noGrp="1"/>
          </p:cNvSpPr>
          <p:nvPr>
            <p:ph idx="1"/>
          </p:nvPr>
        </p:nvSpPr>
        <p:spPr>
          <a:xfrm>
            <a:off x="240654" y="1905000"/>
            <a:ext cx="5638800" cy="4525963"/>
          </a:xfrm>
        </p:spPr>
        <p:txBody>
          <a:bodyPr>
            <a:normAutofit/>
          </a:bodyPr>
          <a:lstStyle/>
          <a:p>
            <a:r>
              <a:rPr lang="en-US" dirty="0"/>
              <a:t>People sort themselves into all kinds of groups by following two familiar principles</a:t>
            </a:r>
          </a:p>
          <a:p>
            <a:r>
              <a:rPr lang="en-US" dirty="0"/>
              <a:t>HOMOPHILY – grouping by similarity (“birds of a feather”)</a:t>
            </a:r>
          </a:p>
          <a:p>
            <a:r>
              <a:rPr lang="en-US" dirty="0"/>
              <a:t>PREFERENTIAL ATTACHMENT – grouping by popularity (“rich get richer”)</a:t>
            </a:r>
          </a:p>
          <a:p>
            <a:endParaRPr lang="en-US" dirty="0"/>
          </a:p>
        </p:txBody>
      </p:sp>
      <p:pic>
        <p:nvPicPr>
          <p:cNvPr id="4" name="Picture 3"/>
          <p:cNvPicPr>
            <a:picLocks noChangeAspect="1"/>
          </p:cNvPicPr>
          <p:nvPr/>
        </p:nvPicPr>
        <p:blipFill>
          <a:blip r:embed="rId3"/>
          <a:stretch>
            <a:fillRect/>
          </a:stretch>
        </p:blipFill>
        <p:spPr>
          <a:xfrm>
            <a:off x="5897603" y="1371600"/>
            <a:ext cx="3124766" cy="3136670"/>
          </a:xfrm>
          <a:prstGeom prst="rect">
            <a:avLst/>
          </a:prstGeom>
        </p:spPr>
      </p:pic>
      <p:pic>
        <p:nvPicPr>
          <p:cNvPr id="5" name="Picture 4"/>
          <p:cNvPicPr>
            <a:picLocks noChangeAspect="1"/>
          </p:cNvPicPr>
          <p:nvPr/>
        </p:nvPicPr>
        <p:blipFill>
          <a:blip r:embed="rId4"/>
          <a:stretch>
            <a:fillRect/>
          </a:stretch>
        </p:blipFill>
        <p:spPr>
          <a:xfrm>
            <a:off x="6029902" y="4355870"/>
            <a:ext cx="2847975" cy="2133232"/>
          </a:xfrm>
          <a:prstGeom prst="rect">
            <a:avLst/>
          </a:prstGeom>
        </p:spPr>
      </p:pic>
      <p:pic>
        <p:nvPicPr>
          <p:cNvPr id="6" name="Picture 5">
            <a:extLst>
              <a:ext uri="{FF2B5EF4-FFF2-40B4-BE49-F238E27FC236}">
                <a16:creationId xmlns:a16="http://schemas.microsoft.com/office/drawing/2014/main" id="{7DF847B7-F7FB-41C5-A558-DC3EAD267A52}"/>
              </a:ext>
            </a:extLst>
          </p:cNvPr>
          <p:cNvPicPr>
            <a:picLocks noChangeAspect="1"/>
          </p:cNvPicPr>
          <p:nvPr/>
        </p:nvPicPr>
        <p:blipFill>
          <a:blip r:embed="rId5"/>
          <a:stretch>
            <a:fillRect/>
          </a:stretch>
        </p:blipFill>
        <p:spPr>
          <a:xfrm>
            <a:off x="57154" y="16689"/>
            <a:ext cx="859611" cy="859611"/>
          </a:xfrm>
          <a:prstGeom prst="rect">
            <a:avLst/>
          </a:prstGeom>
        </p:spPr>
      </p:pic>
    </p:spTree>
    <p:extLst>
      <p:ext uri="{BB962C8B-B14F-4D97-AF65-F5344CB8AC3E}">
        <p14:creationId xmlns:p14="http://schemas.microsoft.com/office/powerpoint/2010/main" val="33319643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575CEF-AD19-467B-AE0C-B650AA4D2959}"/>
              </a:ext>
            </a:extLst>
          </p:cNvPr>
          <p:cNvPicPr>
            <a:picLocks noChangeAspect="1"/>
          </p:cNvPicPr>
          <p:nvPr/>
        </p:nvPicPr>
        <p:blipFill>
          <a:blip r:embed="rId2"/>
          <a:stretch>
            <a:fillRect/>
          </a:stretch>
        </p:blipFill>
        <p:spPr>
          <a:xfrm>
            <a:off x="457200" y="381000"/>
            <a:ext cx="5249333" cy="3048000"/>
          </a:xfrm>
          <a:prstGeom prst="rect">
            <a:avLst/>
          </a:prstGeom>
        </p:spPr>
      </p:pic>
      <p:pic>
        <p:nvPicPr>
          <p:cNvPr id="4" name="Picture 3">
            <a:extLst>
              <a:ext uri="{FF2B5EF4-FFF2-40B4-BE49-F238E27FC236}">
                <a16:creationId xmlns:a16="http://schemas.microsoft.com/office/drawing/2014/main" id="{D7F3566D-A859-49B8-890D-D7B5B6BABC19}"/>
              </a:ext>
            </a:extLst>
          </p:cNvPr>
          <p:cNvPicPr>
            <a:picLocks noChangeAspect="1"/>
          </p:cNvPicPr>
          <p:nvPr/>
        </p:nvPicPr>
        <p:blipFill>
          <a:blip r:embed="rId3"/>
          <a:stretch>
            <a:fillRect/>
          </a:stretch>
        </p:blipFill>
        <p:spPr>
          <a:xfrm>
            <a:off x="3275901" y="3352800"/>
            <a:ext cx="5240847" cy="2990850"/>
          </a:xfrm>
          <a:prstGeom prst="rect">
            <a:avLst/>
          </a:prstGeom>
        </p:spPr>
      </p:pic>
    </p:spTree>
    <p:extLst>
      <p:ext uri="{BB962C8B-B14F-4D97-AF65-F5344CB8AC3E}">
        <p14:creationId xmlns:p14="http://schemas.microsoft.com/office/powerpoint/2010/main" val="24771972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t>The Fake News Problem</a:t>
            </a:r>
          </a:p>
        </p:txBody>
      </p:sp>
      <p:sp>
        <p:nvSpPr>
          <p:cNvPr id="3" name="Content Placeholder 2"/>
          <p:cNvSpPr>
            <a:spLocks noGrp="1"/>
          </p:cNvSpPr>
          <p:nvPr>
            <p:ph idx="1"/>
          </p:nvPr>
        </p:nvSpPr>
        <p:spPr>
          <a:xfrm>
            <a:off x="460248" y="1066800"/>
            <a:ext cx="8229600" cy="5562600"/>
          </a:xfrm>
        </p:spPr>
        <p:txBody>
          <a:bodyPr>
            <a:normAutofit fontScale="85000" lnSpcReduction="20000"/>
          </a:bodyPr>
          <a:lstStyle/>
          <a:p>
            <a:r>
              <a:rPr lang="en-US" dirty="0"/>
              <a:t>The 2020 election and claims about voting fraud raised the profile of just how strategically placed, biased or plainly wrong stories might have influenced people’s voting and subsequent behavior</a:t>
            </a:r>
          </a:p>
          <a:p>
            <a:r>
              <a:rPr lang="en-US" dirty="0">
                <a:solidFill>
                  <a:srgbClr val="FF0000"/>
                </a:solidFill>
              </a:rPr>
              <a:t>Is fake news (choose one or more):</a:t>
            </a:r>
          </a:p>
          <a:p>
            <a:pPr marL="857250" lvl="2" indent="0">
              <a:buNone/>
            </a:pPr>
            <a:r>
              <a:rPr lang="en-US" sz="2800" dirty="0">
                <a:solidFill>
                  <a:srgbClr val="FF0000"/>
                </a:solidFill>
              </a:rPr>
              <a:t>A public relations problem for Facebook, Twitter, Instagram, and Google?</a:t>
            </a:r>
          </a:p>
          <a:p>
            <a:pPr marL="857250" lvl="2" indent="0">
              <a:buNone/>
            </a:pPr>
            <a:r>
              <a:rPr lang="en-US" sz="2800" dirty="0">
                <a:solidFill>
                  <a:srgbClr val="FF0000"/>
                </a:solidFill>
              </a:rPr>
              <a:t>A potential business and legal risk for these firms if they don’t deal with it</a:t>
            </a:r>
          </a:p>
          <a:p>
            <a:pPr marL="857250" lvl="2" indent="0">
              <a:buNone/>
            </a:pPr>
            <a:r>
              <a:rPr lang="en-US" sz="2800" dirty="0">
                <a:solidFill>
                  <a:srgbClr val="FF0000"/>
                </a:solidFill>
              </a:rPr>
              <a:t>A problem for individuals because they might be induced to make decisions not in their best interests</a:t>
            </a:r>
          </a:p>
          <a:p>
            <a:pPr marL="857250" lvl="2" indent="0">
              <a:buNone/>
            </a:pPr>
            <a:r>
              <a:rPr lang="en-US" sz="2800" dirty="0">
                <a:solidFill>
                  <a:srgbClr val="FF0000"/>
                </a:solidFill>
              </a:rPr>
              <a:t>A national and international political crisis that is destabilizing democratic processes and causing decisions to be made that are not in the best interests of society or the world</a:t>
            </a:r>
          </a:p>
        </p:txBody>
      </p:sp>
      <p:pic>
        <p:nvPicPr>
          <p:cNvPr id="4" name="Picture 3"/>
          <p:cNvPicPr>
            <a:picLocks noChangeAspect="1"/>
          </p:cNvPicPr>
          <p:nvPr/>
        </p:nvPicPr>
        <p:blipFill>
          <a:blip r:embed="rId3"/>
          <a:stretch>
            <a:fillRect/>
          </a:stretch>
        </p:blipFill>
        <p:spPr>
          <a:xfrm>
            <a:off x="865621" y="3276600"/>
            <a:ext cx="249958" cy="249958"/>
          </a:xfrm>
          <a:prstGeom prst="rect">
            <a:avLst/>
          </a:prstGeom>
        </p:spPr>
      </p:pic>
      <p:pic>
        <p:nvPicPr>
          <p:cNvPr id="5" name="Picture 4"/>
          <p:cNvPicPr>
            <a:picLocks noChangeAspect="1"/>
          </p:cNvPicPr>
          <p:nvPr/>
        </p:nvPicPr>
        <p:blipFill>
          <a:blip r:embed="rId3"/>
          <a:stretch>
            <a:fillRect/>
          </a:stretch>
        </p:blipFill>
        <p:spPr>
          <a:xfrm>
            <a:off x="865621" y="3914574"/>
            <a:ext cx="249958" cy="249958"/>
          </a:xfrm>
          <a:prstGeom prst="rect">
            <a:avLst/>
          </a:prstGeom>
        </p:spPr>
      </p:pic>
      <p:pic>
        <p:nvPicPr>
          <p:cNvPr id="6" name="Picture 5"/>
          <p:cNvPicPr>
            <a:picLocks noChangeAspect="1"/>
          </p:cNvPicPr>
          <p:nvPr/>
        </p:nvPicPr>
        <p:blipFill>
          <a:blip r:embed="rId3"/>
          <a:stretch>
            <a:fillRect/>
          </a:stretch>
        </p:blipFill>
        <p:spPr>
          <a:xfrm>
            <a:off x="865621" y="4724400"/>
            <a:ext cx="249958" cy="249958"/>
          </a:xfrm>
          <a:prstGeom prst="rect">
            <a:avLst/>
          </a:prstGeom>
        </p:spPr>
      </p:pic>
      <p:pic>
        <p:nvPicPr>
          <p:cNvPr id="7" name="Picture 6"/>
          <p:cNvPicPr>
            <a:picLocks noChangeAspect="1"/>
          </p:cNvPicPr>
          <p:nvPr/>
        </p:nvPicPr>
        <p:blipFill>
          <a:blip r:embed="rId3"/>
          <a:stretch>
            <a:fillRect/>
          </a:stretch>
        </p:blipFill>
        <p:spPr>
          <a:xfrm>
            <a:off x="865621" y="5324274"/>
            <a:ext cx="249958" cy="249958"/>
          </a:xfrm>
          <a:prstGeom prst="rect">
            <a:avLst/>
          </a:prstGeom>
        </p:spPr>
      </p:pic>
      <p:pic>
        <p:nvPicPr>
          <p:cNvPr id="8" name="Picture 7">
            <a:extLst>
              <a:ext uri="{FF2B5EF4-FFF2-40B4-BE49-F238E27FC236}">
                <a16:creationId xmlns:a16="http://schemas.microsoft.com/office/drawing/2014/main" id="{F141CFE4-BAE3-4760-A575-735743AB7491}"/>
              </a:ext>
            </a:extLst>
          </p:cNvPr>
          <p:cNvPicPr>
            <a:picLocks noChangeAspect="1"/>
          </p:cNvPicPr>
          <p:nvPr/>
        </p:nvPicPr>
        <p:blipFill>
          <a:blip r:embed="rId4"/>
          <a:stretch>
            <a:fillRect/>
          </a:stretch>
        </p:blipFill>
        <p:spPr>
          <a:xfrm>
            <a:off x="130989" y="123792"/>
            <a:ext cx="859611" cy="859611"/>
          </a:xfrm>
          <a:prstGeom prst="rect">
            <a:avLst/>
          </a:prstGeom>
        </p:spPr>
      </p:pic>
    </p:spTree>
    <p:extLst>
      <p:ext uri="{BB962C8B-B14F-4D97-AF65-F5344CB8AC3E}">
        <p14:creationId xmlns:p14="http://schemas.microsoft.com/office/powerpoint/2010/main" val="4652922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715000"/>
          </a:xfrm>
        </p:spPr>
        <p:txBody>
          <a:bodyPr>
            <a:normAutofit fontScale="92500" lnSpcReduction="10000"/>
          </a:bodyPr>
          <a:lstStyle/>
          <a:p>
            <a:pPr marL="0" indent="0">
              <a:buNone/>
            </a:pPr>
            <a:r>
              <a:rPr lang="en-US" dirty="0">
                <a:solidFill>
                  <a:srgbClr val="FF0000"/>
                </a:solidFill>
              </a:rPr>
              <a:t>MY ANSWER TO QUESTION ON PREVIOUS SLIDE:</a:t>
            </a:r>
          </a:p>
          <a:p>
            <a:pPr marL="0" indent="0">
              <a:buNone/>
            </a:pPr>
            <a:r>
              <a:rPr lang="en-US" dirty="0">
                <a:solidFill>
                  <a:srgbClr val="FF0000"/>
                </a:solidFill>
              </a:rPr>
              <a:t>	All of the above</a:t>
            </a:r>
          </a:p>
          <a:p>
            <a:pPr marL="0" indent="0">
              <a:buNone/>
            </a:pPr>
            <a:endParaRPr lang="en-US" dirty="0"/>
          </a:p>
          <a:p>
            <a:pPr marL="0" indent="0">
              <a:buNone/>
            </a:pPr>
            <a:r>
              <a:rPr lang="en-US" dirty="0"/>
              <a:t>“Fake news is simply the most unsavory face of the business model that drives much of the Internet economy…  The tools of disinformation and propaganda are the very same tools that are routinely used by businesses and ad agencies to track and influence their customers.”</a:t>
            </a:r>
          </a:p>
          <a:p>
            <a:pPr marL="0" indent="0">
              <a:buNone/>
            </a:pPr>
            <a:endParaRPr lang="en-US" dirty="0"/>
          </a:p>
          <a:p>
            <a:pPr marL="0" indent="0" algn="ctr">
              <a:buNone/>
            </a:pPr>
            <a:r>
              <a:rPr lang="en-US" dirty="0"/>
              <a:t>- Tim O’Reilly. WTF, Chapter 10. </a:t>
            </a:r>
            <a:br>
              <a:rPr lang="en-US" dirty="0"/>
            </a:br>
            <a:r>
              <a:rPr lang="en-US" dirty="0"/>
              <a:t>“Media in the Age of Algorithms”</a:t>
            </a:r>
          </a:p>
        </p:txBody>
      </p:sp>
      <p:sp>
        <p:nvSpPr>
          <p:cNvPr id="2" name="Rectangle 1"/>
          <p:cNvSpPr/>
          <p:nvPr/>
        </p:nvSpPr>
        <p:spPr>
          <a:xfrm>
            <a:off x="381000" y="685800"/>
            <a:ext cx="77724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762839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Facebook and Fake News</a:t>
            </a:r>
          </a:p>
        </p:txBody>
      </p:sp>
      <p:sp>
        <p:nvSpPr>
          <p:cNvPr id="3" name="Content Placeholder 2"/>
          <p:cNvSpPr>
            <a:spLocks noGrp="1"/>
          </p:cNvSpPr>
          <p:nvPr>
            <p:ph idx="1"/>
          </p:nvPr>
        </p:nvSpPr>
        <p:spPr>
          <a:xfrm>
            <a:off x="493776" y="1371600"/>
            <a:ext cx="8229600" cy="4525963"/>
          </a:xfrm>
        </p:spPr>
        <p:txBody>
          <a:bodyPr>
            <a:normAutofit fontScale="77500" lnSpcReduction="20000"/>
          </a:bodyPr>
          <a:lstStyle/>
          <a:p>
            <a:r>
              <a:rPr lang="en-US" dirty="0"/>
              <a:t>In 2016, many Facebook and Instagram political ads were bought by entities linked to the Russian government</a:t>
            </a:r>
          </a:p>
          <a:p>
            <a:r>
              <a:rPr lang="en-US" dirty="0"/>
              <a:t>Facebook estimates that 10 million people saw the paid ads and up to 150 million people saw other content from the fake accounts</a:t>
            </a:r>
          </a:p>
          <a:p>
            <a:r>
              <a:rPr lang="en-US" dirty="0"/>
              <a:t>The ads appealed to divisions in American society, often falling along political and identity-based fault lines using fake accounts with names like United Muslims of America, Blacktivist, and LGBT United that resembled actual Facebook groups</a:t>
            </a:r>
          </a:p>
          <a:p>
            <a:r>
              <a:rPr lang="en-US" dirty="0"/>
              <a:t>One study showed that 64% of the people who joined these Facebook groups did so as the result of an algorithmic recommendation (Groups You Should Join)</a:t>
            </a:r>
          </a:p>
        </p:txBody>
      </p:sp>
    </p:spTree>
    <p:extLst>
      <p:ext uri="{BB962C8B-B14F-4D97-AF65-F5344CB8AC3E}">
        <p14:creationId xmlns:p14="http://schemas.microsoft.com/office/powerpoint/2010/main" val="1766168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85800"/>
            <a:ext cx="5081024" cy="6248400"/>
          </a:xfrm>
          <a:prstGeom prst="rect">
            <a:avLst/>
          </a:prstGeom>
        </p:spPr>
      </p:pic>
      <p:pic>
        <p:nvPicPr>
          <p:cNvPr id="4" name="Picture 3"/>
          <p:cNvPicPr>
            <a:picLocks noChangeAspect="1"/>
          </p:cNvPicPr>
          <p:nvPr/>
        </p:nvPicPr>
        <p:blipFill>
          <a:blip r:embed="rId4"/>
          <a:stretch>
            <a:fillRect/>
          </a:stretch>
        </p:blipFill>
        <p:spPr>
          <a:xfrm>
            <a:off x="5181600" y="3124200"/>
            <a:ext cx="3453375" cy="3535879"/>
          </a:xfrm>
          <a:prstGeom prst="rect">
            <a:avLst/>
          </a:prstGeom>
        </p:spPr>
      </p:pic>
      <p:sp>
        <p:nvSpPr>
          <p:cNvPr id="5" name="TextBox 4"/>
          <p:cNvSpPr txBox="1"/>
          <p:nvPr/>
        </p:nvSpPr>
        <p:spPr>
          <a:xfrm>
            <a:off x="5486400" y="664464"/>
            <a:ext cx="2971800" cy="1815882"/>
          </a:xfrm>
          <a:prstGeom prst="rect">
            <a:avLst/>
          </a:prstGeom>
          <a:noFill/>
        </p:spPr>
        <p:txBody>
          <a:bodyPr wrap="square" rtlCol="0">
            <a:spAutoFit/>
          </a:bodyPr>
          <a:lstStyle/>
          <a:p>
            <a:r>
              <a:rPr lang="en-US" sz="2800" dirty="0"/>
              <a:t>“Army of Jesus” group on Facebook had 217,000 followers in 2016</a:t>
            </a:r>
          </a:p>
        </p:txBody>
      </p:sp>
    </p:spTree>
    <p:extLst>
      <p:ext uri="{BB962C8B-B14F-4D97-AF65-F5344CB8AC3E}">
        <p14:creationId xmlns:p14="http://schemas.microsoft.com/office/powerpoint/2010/main" val="21783472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28600" y="304800"/>
            <a:ext cx="6118419" cy="6024128"/>
          </a:xfrm>
          <a:prstGeom prst="rect">
            <a:avLst/>
          </a:prstGeom>
        </p:spPr>
      </p:pic>
      <p:sp>
        <p:nvSpPr>
          <p:cNvPr id="2" name="Rectangle 1"/>
          <p:cNvSpPr/>
          <p:nvPr/>
        </p:nvSpPr>
        <p:spPr>
          <a:xfrm>
            <a:off x="6705600" y="1219200"/>
            <a:ext cx="2286000" cy="3108543"/>
          </a:xfrm>
          <a:prstGeom prst="rect">
            <a:avLst/>
          </a:prstGeom>
        </p:spPr>
        <p:txBody>
          <a:bodyPr wrap="square">
            <a:spAutoFit/>
          </a:bodyPr>
          <a:lstStyle/>
          <a:p>
            <a:pPr lvl="0"/>
            <a:r>
              <a:rPr lang="en-US" sz="2800" dirty="0">
                <a:solidFill>
                  <a:prstClr val="black"/>
                </a:solidFill>
              </a:rPr>
              <a:t>“Born Liberal” group supported Bernie Sanders and attacked Clinton</a:t>
            </a:r>
          </a:p>
        </p:txBody>
      </p:sp>
    </p:spTree>
    <p:extLst>
      <p:ext uri="{BB962C8B-B14F-4D97-AF65-F5344CB8AC3E}">
        <p14:creationId xmlns:p14="http://schemas.microsoft.com/office/powerpoint/2010/main" val="15705468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96748" y="609600"/>
            <a:ext cx="8117767" cy="5486400"/>
          </a:xfrm>
          <a:prstGeom prst="rect">
            <a:avLst/>
          </a:prstGeom>
        </p:spPr>
      </p:pic>
    </p:spTree>
    <p:extLst>
      <p:ext uri="{BB962C8B-B14F-4D97-AF65-F5344CB8AC3E}">
        <p14:creationId xmlns:p14="http://schemas.microsoft.com/office/powerpoint/2010/main" val="41768580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37111-8BE1-4618-A5D1-F57C0C157C3C}"/>
              </a:ext>
            </a:extLst>
          </p:cNvPr>
          <p:cNvSpPr>
            <a:spLocks noGrp="1"/>
          </p:cNvSpPr>
          <p:nvPr>
            <p:ph type="title"/>
          </p:nvPr>
        </p:nvSpPr>
        <p:spPr/>
        <p:txBody>
          <a:bodyPr/>
          <a:lstStyle/>
          <a:p>
            <a:r>
              <a:rPr lang="en-US" dirty="0"/>
              <a:t>Fake Photos and Videos</a:t>
            </a:r>
          </a:p>
        </p:txBody>
      </p:sp>
      <p:sp>
        <p:nvSpPr>
          <p:cNvPr id="3" name="Content Placeholder 2">
            <a:extLst>
              <a:ext uri="{FF2B5EF4-FFF2-40B4-BE49-F238E27FC236}">
                <a16:creationId xmlns:a16="http://schemas.microsoft.com/office/drawing/2014/main" id="{14733A29-BF29-4297-88D5-2F8C9CAD2091}"/>
              </a:ext>
            </a:extLst>
          </p:cNvPr>
          <p:cNvSpPr>
            <a:spLocks noGrp="1"/>
          </p:cNvSpPr>
          <p:nvPr>
            <p:ph idx="1"/>
          </p:nvPr>
        </p:nvSpPr>
        <p:spPr>
          <a:xfrm>
            <a:off x="475397" y="1414226"/>
            <a:ext cx="8229600" cy="4525963"/>
          </a:xfrm>
        </p:spPr>
        <p:txBody>
          <a:bodyPr/>
          <a:lstStyle/>
          <a:p>
            <a:r>
              <a:rPr lang="en-US" dirty="0">
                <a:hlinkClick r:id="rId3"/>
              </a:rPr>
              <a:t>Obama and Jordan Peele</a:t>
            </a:r>
            <a:endParaRPr lang="en-US" dirty="0"/>
          </a:p>
        </p:txBody>
      </p:sp>
      <p:pic>
        <p:nvPicPr>
          <p:cNvPr id="5" name="Picture 4">
            <a:extLst>
              <a:ext uri="{FF2B5EF4-FFF2-40B4-BE49-F238E27FC236}">
                <a16:creationId xmlns:a16="http://schemas.microsoft.com/office/drawing/2014/main" id="{20C731CD-70D6-41B8-B1E0-1EF6CDFBF7AA}"/>
              </a:ext>
            </a:extLst>
          </p:cNvPr>
          <p:cNvPicPr>
            <a:picLocks noChangeAspect="1"/>
          </p:cNvPicPr>
          <p:nvPr/>
        </p:nvPicPr>
        <p:blipFill>
          <a:blip r:embed="rId4"/>
          <a:stretch>
            <a:fillRect/>
          </a:stretch>
        </p:blipFill>
        <p:spPr>
          <a:xfrm>
            <a:off x="326361" y="2362200"/>
            <a:ext cx="3825157" cy="3655736"/>
          </a:xfrm>
          <a:prstGeom prst="rect">
            <a:avLst/>
          </a:prstGeom>
        </p:spPr>
      </p:pic>
      <p:pic>
        <p:nvPicPr>
          <p:cNvPr id="7" name="Picture 6">
            <a:extLst>
              <a:ext uri="{FF2B5EF4-FFF2-40B4-BE49-F238E27FC236}">
                <a16:creationId xmlns:a16="http://schemas.microsoft.com/office/drawing/2014/main" id="{9EDAE517-A876-448C-BF74-370C28185545}"/>
              </a:ext>
            </a:extLst>
          </p:cNvPr>
          <p:cNvPicPr>
            <a:picLocks noChangeAspect="1"/>
          </p:cNvPicPr>
          <p:nvPr/>
        </p:nvPicPr>
        <p:blipFill>
          <a:blip r:embed="rId5"/>
          <a:stretch>
            <a:fillRect/>
          </a:stretch>
        </p:blipFill>
        <p:spPr>
          <a:xfrm>
            <a:off x="4329862" y="2362200"/>
            <a:ext cx="4196791" cy="3733800"/>
          </a:xfrm>
          <a:prstGeom prst="rect">
            <a:avLst/>
          </a:prstGeom>
        </p:spPr>
      </p:pic>
      <p:sp>
        <p:nvSpPr>
          <p:cNvPr id="8" name="TextBox 7">
            <a:extLst>
              <a:ext uri="{FF2B5EF4-FFF2-40B4-BE49-F238E27FC236}">
                <a16:creationId xmlns:a16="http://schemas.microsoft.com/office/drawing/2014/main" id="{2777B490-607E-4967-BBF9-4AEA2E766951}"/>
              </a:ext>
            </a:extLst>
          </p:cNvPr>
          <p:cNvSpPr txBox="1"/>
          <p:nvPr/>
        </p:nvSpPr>
        <p:spPr>
          <a:xfrm>
            <a:off x="1295400" y="6182751"/>
            <a:ext cx="3505200" cy="461665"/>
          </a:xfrm>
          <a:prstGeom prst="rect">
            <a:avLst/>
          </a:prstGeom>
          <a:noFill/>
        </p:spPr>
        <p:txBody>
          <a:bodyPr wrap="square" rtlCol="0">
            <a:spAutoFit/>
          </a:bodyPr>
          <a:lstStyle/>
          <a:p>
            <a:r>
              <a:rPr lang="en-US" sz="2400" b="1" dirty="0"/>
              <a:t>Bob at Age 90</a:t>
            </a:r>
          </a:p>
        </p:txBody>
      </p:sp>
      <p:sp>
        <p:nvSpPr>
          <p:cNvPr id="9" name="TextBox 8">
            <a:extLst>
              <a:ext uri="{FF2B5EF4-FFF2-40B4-BE49-F238E27FC236}">
                <a16:creationId xmlns:a16="http://schemas.microsoft.com/office/drawing/2014/main" id="{D2293E4B-D2D1-4646-9C23-672577A12449}"/>
              </a:ext>
            </a:extLst>
          </p:cNvPr>
          <p:cNvSpPr txBox="1"/>
          <p:nvPr/>
        </p:nvSpPr>
        <p:spPr>
          <a:xfrm>
            <a:off x="4675657" y="6156866"/>
            <a:ext cx="3505200" cy="461665"/>
          </a:xfrm>
          <a:prstGeom prst="rect">
            <a:avLst/>
          </a:prstGeom>
          <a:noFill/>
        </p:spPr>
        <p:txBody>
          <a:bodyPr wrap="square" rtlCol="0">
            <a:spAutoFit/>
          </a:bodyPr>
          <a:lstStyle/>
          <a:p>
            <a:r>
              <a:rPr lang="en-US" sz="2400" b="1" dirty="0"/>
              <a:t>Bob as Berkeley Hippie</a:t>
            </a:r>
          </a:p>
        </p:txBody>
      </p:sp>
    </p:spTree>
    <p:extLst>
      <p:ext uri="{BB962C8B-B14F-4D97-AF65-F5344CB8AC3E}">
        <p14:creationId xmlns:p14="http://schemas.microsoft.com/office/powerpoint/2010/main" val="4463331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hlinkClick r:id="rId3"/>
              </a:rPr>
              <a:t>Fake News and Politics – is Not New</a:t>
            </a:r>
            <a:br>
              <a:rPr lang="en-US" dirty="0"/>
            </a:br>
            <a:r>
              <a:rPr lang="en-US" i="1" dirty="0">
                <a:solidFill>
                  <a:srgbClr val="FF0000"/>
                </a:solidFill>
              </a:rPr>
              <a:t>AMAZING TRUE STORIES</a:t>
            </a:r>
          </a:p>
        </p:txBody>
      </p:sp>
      <p:sp>
        <p:nvSpPr>
          <p:cNvPr id="3" name="Content Placeholder 2"/>
          <p:cNvSpPr>
            <a:spLocks noGrp="1"/>
          </p:cNvSpPr>
          <p:nvPr>
            <p:ph idx="1"/>
          </p:nvPr>
        </p:nvSpPr>
        <p:spPr>
          <a:xfrm>
            <a:off x="457200" y="1447800"/>
            <a:ext cx="8229600" cy="5211762"/>
          </a:xfrm>
        </p:spPr>
        <p:txBody>
          <a:bodyPr>
            <a:normAutofit fontScale="92500" lnSpcReduction="10000"/>
          </a:bodyPr>
          <a:lstStyle/>
          <a:p>
            <a:r>
              <a:rPr lang="en-US" dirty="0"/>
              <a:t>In 1769, in the lead up to the Revolutionary War, future US President John Adams wrote in his diary that he and other Boston patriots were planting false and exaggerated stories meant to undermine royal authority in Massachusetts</a:t>
            </a:r>
          </a:p>
          <a:p>
            <a:pPr lvl="1"/>
            <a:r>
              <a:rPr lang="en-US" dirty="0"/>
              <a:t>“Cooking up Paragraphs, Articles, Occurrences etc. — working the political Engine!”</a:t>
            </a:r>
          </a:p>
          <a:p>
            <a:r>
              <a:rPr lang="en-US" dirty="0"/>
              <a:t>Likewise, William Livingston, then governor of New Jersey, secretly crafted a story titled “The Impartial Chronicle,” that claimed that the King of England was sending tens of thousands of foreign soldiers to kill Americans</a:t>
            </a:r>
          </a:p>
          <a:p>
            <a:endParaRPr lang="en-US" dirty="0"/>
          </a:p>
        </p:txBody>
      </p:sp>
    </p:spTree>
    <p:extLst>
      <p:ext uri="{BB962C8B-B14F-4D97-AF65-F5344CB8AC3E}">
        <p14:creationId xmlns:p14="http://schemas.microsoft.com/office/powerpoint/2010/main" val="502361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C7CA5F-32EE-4F13-A571-98FF0C4A3C4C}"/>
              </a:ext>
            </a:extLst>
          </p:cNvPr>
          <p:cNvSpPr/>
          <p:nvPr/>
        </p:nvSpPr>
        <p:spPr>
          <a:xfrm>
            <a:off x="0" y="5691981"/>
            <a:ext cx="9144000" cy="11660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64127" y="76200"/>
            <a:ext cx="8229600" cy="1143000"/>
          </a:xfrm>
        </p:spPr>
        <p:txBody>
          <a:bodyPr>
            <a:normAutofit/>
          </a:bodyPr>
          <a:lstStyle/>
          <a:p>
            <a:r>
              <a:rPr lang="en-US" b="1" dirty="0"/>
              <a:t>Dealing with Fake News</a:t>
            </a:r>
          </a:p>
        </p:txBody>
      </p:sp>
      <p:sp>
        <p:nvSpPr>
          <p:cNvPr id="3" name="Content Placeholder 2"/>
          <p:cNvSpPr>
            <a:spLocks noGrp="1"/>
          </p:cNvSpPr>
          <p:nvPr>
            <p:ph idx="1"/>
          </p:nvPr>
        </p:nvSpPr>
        <p:spPr>
          <a:xfrm>
            <a:off x="408710" y="1166018"/>
            <a:ext cx="8582890" cy="4525963"/>
          </a:xfrm>
        </p:spPr>
        <p:txBody>
          <a:bodyPr>
            <a:normAutofit fontScale="92500" lnSpcReduction="20000"/>
          </a:bodyPr>
          <a:lstStyle/>
          <a:p>
            <a:r>
              <a:rPr lang="en-US" dirty="0"/>
              <a:t>Stop it from being produced (make it criminal)</a:t>
            </a:r>
          </a:p>
          <a:p>
            <a:r>
              <a:rPr lang="en-US" dirty="0"/>
              <a:t>Produce news using computer programs  (e.g., “Narrative Science”) that are neutral and then get people to read this, or swamp fake news with it?</a:t>
            </a:r>
          </a:p>
          <a:p>
            <a:r>
              <a:rPr lang="en-US" dirty="0"/>
              <a:t>Stop it from reaching you (improved content recognition &amp; classification algorithms, censorship, or redirection to reliable news source?)</a:t>
            </a:r>
          </a:p>
          <a:p>
            <a:r>
              <a:rPr lang="en-US" dirty="0"/>
              <a:t>Hire or incentivize people to identify it, and then the platform can retract it / remove it</a:t>
            </a:r>
          </a:p>
          <a:p>
            <a:r>
              <a:rPr lang="en-US" dirty="0"/>
              <a:t>Demonetizing it so no incentive to produce it</a:t>
            </a:r>
          </a:p>
        </p:txBody>
      </p:sp>
      <p:sp>
        <p:nvSpPr>
          <p:cNvPr id="4" name="TextBox 3"/>
          <p:cNvSpPr txBox="1"/>
          <p:nvPr/>
        </p:nvSpPr>
        <p:spPr>
          <a:xfrm>
            <a:off x="734290" y="5691981"/>
            <a:ext cx="8001000" cy="954107"/>
          </a:xfrm>
          <a:prstGeom prst="rect">
            <a:avLst/>
          </a:prstGeom>
          <a:noFill/>
        </p:spPr>
        <p:txBody>
          <a:bodyPr wrap="square" rtlCol="0">
            <a:spAutoFit/>
          </a:bodyPr>
          <a:lstStyle/>
          <a:p>
            <a:r>
              <a:rPr lang="en-US" sz="2800" i="1" dirty="0">
                <a:solidFill>
                  <a:srgbClr val="FF0000"/>
                </a:solidFill>
              </a:rPr>
              <a:t>Which of these approaches do you most prefer?</a:t>
            </a:r>
          </a:p>
          <a:p>
            <a:r>
              <a:rPr lang="en-US" sz="2800" i="1" dirty="0">
                <a:solidFill>
                  <a:srgbClr val="FF0000"/>
                </a:solidFill>
              </a:rPr>
              <a:t>Which one you would be most opposed to?</a:t>
            </a:r>
          </a:p>
        </p:txBody>
      </p:sp>
      <p:pic>
        <p:nvPicPr>
          <p:cNvPr id="6" name="Picture 5">
            <a:extLst>
              <a:ext uri="{FF2B5EF4-FFF2-40B4-BE49-F238E27FC236}">
                <a16:creationId xmlns:a16="http://schemas.microsoft.com/office/drawing/2014/main" id="{5138B920-26F7-4CF3-8C2A-C655DBD2D8DD}"/>
              </a:ext>
            </a:extLst>
          </p:cNvPr>
          <p:cNvPicPr>
            <a:picLocks noChangeAspect="1"/>
          </p:cNvPicPr>
          <p:nvPr/>
        </p:nvPicPr>
        <p:blipFill>
          <a:blip r:embed="rId3"/>
          <a:stretch>
            <a:fillRect/>
          </a:stretch>
        </p:blipFill>
        <p:spPr>
          <a:xfrm>
            <a:off x="304484" y="135711"/>
            <a:ext cx="859611" cy="859611"/>
          </a:xfrm>
          <a:prstGeom prst="rect">
            <a:avLst/>
          </a:prstGeom>
        </p:spPr>
      </p:pic>
    </p:spTree>
    <p:extLst>
      <p:ext uri="{BB962C8B-B14F-4D97-AF65-F5344CB8AC3E}">
        <p14:creationId xmlns:p14="http://schemas.microsoft.com/office/powerpoint/2010/main" val="1488052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6DAEF0-A8B1-4DCD-95C1-BF02BBDD7D9E}"/>
              </a:ext>
            </a:extLst>
          </p:cNvPr>
          <p:cNvSpPr/>
          <p:nvPr/>
        </p:nvSpPr>
        <p:spPr>
          <a:xfrm>
            <a:off x="0" y="5344972"/>
            <a:ext cx="9144000" cy="1143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b="1" dirty="0"/>
              <a:t>Homophily</a:t>
            </a:r>
          </a:p>
        </p:txBody>
      </p:sp>
      <p:sp>
        <p:nvSpPr>
          <p:cNvPr id="3" name="Content Placeholder 2"/>
          <p:cNvSpPr>
            <a:spLocks noGrp="1"/>
          </p:cNvSpPr>
          <p:nvPr>
            <p:ph idx="1"/>
          </p:nvPr>
        </p:nvSpPr>
        <p:spPr/>
        <p:txBody>
          <a:bodyPr>
            <a:normAutofit/>
          </a:bodyPr>
          <a:lstStyle/>
          <a:p>
            <a:r>
              <a:rPr lang="en-US" dirty="0"/>
              <a:t>You group yourself with people like you (where you live, where you work,  in social / religious / cultural organizations, on Facebook) </a:t>
            </a:r>
          </a:p>
          <a:p>
            <a:pPr lvl="1"/>
            <a:r>
              <a:rPr lang="en-US" sz="3200" dirty="0"/>
              <a:t>Social networks are homogeneous with respect to many socio-demographic, political, behavioral, interpersonal characteristics</a:t>
            </a:r>
          </a:p>
        </p:txBody>
      </p:sp>
      <p:sp>
        <p:nvSpPr>
          <p:cNvPr id="5" name="TextBox 4"/>
          <p:cNvSpPr txBox="1"/>
          <p:nvPr/>
        </p:nvSpPr>
        <p:spPr>
          <a:xfrm>
            <a:off x="449484" y="5344972"/>
            <a:ext cx="8313516" cy="954107"/>
          </a:xfrm>
          <a:prstGeom prst="rect">
            <a:avLst/>
          </a:prstGeom>
          <a:noFill/>
        </p:spPr>
        <p:txBody>
          <a:bodyPr wrap="square" rtlCol="0">
            <a:spAutoFit/>
          </a:bodyPr>
          <a:lstStyle/>
          <a:p>
            <a:r>
              <a:rPr lang="en-US" sz="2800" i="1" dirty="0">
                <a:solidFill>
                  <a:srgbClr val="FF0000"/>
                </a:solidFill>
              </a:rPr>
              <a:t>Was Homophily a factor in your choice to attend Berkeley or choosing where to live?</a:t>
            </a:r>
          </a:p>
        </p:txBody>
      </p:sp>
      <p:pic>
        <p:nvPicPr>
          <p:cNvPr id="6" name="Picture 5">
            <a:extLst>
              <a:ext uri="{FF2B5EF4-FFF2-40B4-BE49-F238E27FC236}">
                <a16:creationId xmlns:a16="http://schemas.microsoft.com/office/drawing/2014/main" id="{904D890C-B473-4338-811E-84E2FA6DA2B6}"/>
              </a:ext>
            </a:extLst>
          </p:cNvPr>
          <p:cNvPicPr>
            <a:picLocks noChangeAspect="1"/>
          </p:cNvPicPr>
          <p:nvPr/>
        </p:nvPicPr>
        <p:blipFill>
          <a:blip r:embed="rId3"/>
          <a:stretch>
            <a:fillRect/>
          </a:stretch>
        </p:blipFill>
        <p:spPr>
          <a:xfrm>
            <a:off x="480646" y="214680"/>
            <a:ext cx="859611" cy="859611"/>
          </a:xfrm>
          <a:prstGeom prst="rect">
            <a:avLst/>
          </a:prstGeom>
        </p:spPr>
      </p:pic>
    </p:spTree>
    <p:extLst>
      <p:ext uri="{BB962C8B-B14F-4D97-AF65-F5344CB8AC3E}">
        <p14:creationId xmlns:p14="http://schemas.microsoft.com/office/powerpoint/2010/main" val="39827862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127" y="76200"/>
            <a:ext cx="8229600" cy="1143000"/>
          </a:xfrm>
        </p:spPr>
        <p:txBody>
          <a:bodyPr>
            <a:normAutofit/>
          </a:bodyPr>
          <a:lstStyle/>
          <a:p>
            <a:r>
              <a:rPr lang="en-US" b="1" dirty="0"/>
              <a:t>Dealing with Fake News</a:t>
            </a:r>
          </a:p>
        </p:txBody>
      </p:sp>
      <p:sp>
        <p:nvSpPr>
          <p:cNvPr id="3" name="Content Placeholder 2"/>
          <p:cNvSpPr>
            <a:spLocks noGrp="1"/>
          </p:cNvSpPr>
          <p:nvPr>
            <p:ph idx="1"/>
          </p:nvPr>
        </p:nvSpPr>
        <p:spPr>
          <a:xfrm>
            <a:off x="422564" y="1166018"/>
            <a:ext cx="8271163" cy="4525963"/>
          </a:xfrm>
        </p:spPr>
        <p:txBody>
          <a:bodyPr>
            <a:noAutofit/>
          </a:bodyPr>
          <a:lstStyle/>
          <a:p>
            <a:r>
              <a:rPr lang="en-US" sz="2800" dirty="0"/>
              <a:t>US Supreme Court has ruled that false statements are 1</a:t>
            </a:r>
            <a:r>
              <a:rPr lang="en-US" sz="2800" baseline="30000" dirty="0"/>
              <a:t>st</a:t>
            </a:r>
            <a:r>
              <a:rPr lang="en-US" sz="2800" dirty="0"/>
              <a:t> A protected unless they cause serious harm</a:t>
            </a:r>
          </a:p>
          <a:p>
            <a:r>
              <a:rPr lang="en-US" sz="2800" dirty="0"/>
              <a:t>We want to avoid chilling effects that would emerge if too much liability for false statements because some truths are contested in good faith</a:t>
            </a:r>
          </a:p>
          <a:p>
            <a:r>
              <a:rPr lang="en-US" sz="2800" dirty="0"/>
              <a:t>We might hope that in a “marketplace of ideas” truth will emerge, but “marketplaces” are often not diverse enough to have a range of ideas</a:t>
            </a:r>
          </a:p>
          <a:p>
            <a:r>
              <a:rPr lang="en-US" sz="2800" dirty="0"/>
              <a:t>Social norms do more than law to value truth over falsity, but norms are often not enough to stop lies</a:t>
            </a:r>
          </a:p>
          <a:p>
            <a:r>
              <a:rPr lang="en-US" sz="2800" dirty="0"/>
              <a:t>But banning people or sites just drives them to new venues or underground</a:t>
            </a:r>
          </a:p>
        </p:txBody>
      </p:sp>
      <p:pic>
        <p:nvPicPr>
          <p:cNvPr id="5" name="Picture 4">
            <a:extLst>
              <a:ext uri="{FF2B5EF4-FFF2-40B4-BE49-F238E27FC236}">
                <a16:creationId xmlns:a16="http://schemas.microsoft.com/office/drawing/2014/main" id="{81CA5E42-58E1-4BAD-BEE2-8940AE998664}"/>
              </a:ext>
            </a:extLst>
          </p:cNvPr>
          <p:cNvPicPr>
            <a:picLocks noChangeAspect="1"/>
          </p:cNvPicPr>
          <p:nvPr/>
        </p:nvPicPr>
        <p:blipFill>
          <a:blip r:embed="rId3"/>
          <a:stretch>
            <a:fillRect/>
          </a:stretch>
        </p:blipFill>
        <p:spPr>
          <a:xfrm>
            <a:off x="152400" y="29308"/>
            <a:ext cx="859611" cy="859611"/>
          </a:xfrm>
          <a:prstGeom prst="rect">
            <a:avLst/>
          </a:prstGeom>
        </p:spPr>
      </p:pic>
    </p:spTree>
    <p:extLst>
      <p:ext uri="{BB962C8B-B14F-4D97-AF65-F5344CB8AC3E}">
        <p14:creationId xmlns:p14="http://schemas.microsoft.com/office/powerpoint/2010/main" val="10458179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DA0BA6-4673-4803-A36B-42450C405B66}"/>
              </a:ext>
            </a:extLst>
          </p:cNvPr>
          <p:cNvPicPr>
            <a:picLocks noChangeAspect="1"/>
          </p:cNvPicPr>
          <p:nvPr/>
        </p:nvPicPr>
        <p:blipFill>
          <a:blip r:embed="rId2"/>
          <a:stretch>
            <a:fillRect/>
          </a:stretch>
        </p:blipFill>
        <p:spPr>
          <a:xfrm>
            <a:off x="1195387" y="1213315"/>
            <a:ext cx="6958013" cy="5377985"/>
          </a:xfrm>
          <a:prstGeom prst="rect">
            <a:avLst/>
          </a:prstGeom>
        </p:spPr>
      </p:pic>
      <p:sp>
        <p:nvSpPr>
          <p:cNvPr id="4" name="Title 1">
            <a:extLst>
              <a:ext uri="{FF2B5EF4-FFF2-40B4-BE49-F238E27FC236}">
                <a16:creationId xmlns:a16="http://schemas.microsoft.com/office/drawing/2014/main" id="{D3A0A07C-8F10-4D23-A666-03074C35348D}"/>
              </a:ext>
            </a:extLst>
          </p:cNvPr>
          <p:cNvSpPr txBox="1">
            <a:spLocks/>
          </p:cNvSpPr>
          <p:nvPr/>
        </p:nvSpPr>
        <p:spPr>
          <a:xfrm>
            <a:off x="464127" y="76200"/>
            <a:ext cx="8229600" cy="1143000"/>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Trump Banned From Twitter =&gt; TruthSocial.com</a:t>
            </a:r>
          </a:p>
        </p:txBody>
      </p:sp>
    </p:spTree>
    <p:extLst>
      <p:ext uri="{BB962C8B-B14F-4D97-AF65-F5344CB8AC3E}">
        <p14:creationId xmlns:p14="http://schemas.microsoft.com/office/powerpoint/2010/main" val="8603911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586012-7E16-49E7-8B48-3274BD376443}"/>
              </a:ext>
            </a:extLst>
          </p:cNvPr>
          <p:cNvSpPr/>
          <p:nvPr/>
        </p:nvSpPr>
        <p:spPr>
          <a:xfrm>
            <a:off x="0" y="2895600"/>
            <a:ext cx="9144000" cy="1143000"/>
          </a:xfrm>
          <a:prstGeom prst="rect">
            <a:avLst/>
          </a:prstGeom>
          <a:solidFill>
            <a:srgbClr val="F1FC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0" y="228600"/>
            <a:ext cx="8229600" cy="1143000"/>
          </a:xfrm>
        </p:spPr>
        <p:txBody>
          <a:bodyPr>
            <a:normAutofit fontScale="90000"/>
          </a:bodyPr>
          <a:lstStyle/>
          <a:p>
            <a:r>
              <a:rPr lang="en-US" b="1" dirty="0"/>
              <a:t>“Robo-Journalism” using </a:t>
            </a:r>
            <a:br>
              <a:rPr lang="en-US" b="1" dirty="0"/>
            </a:br>
            <a:r>
              <a:rPr lang="en-US" b="1" dirty="0"/>
              <a:t>Story Templates and Grammars</a:t>
            </a:r>
            <a:endParaRPr lang="en-US" dirty="0"/>
          </a:p>
        </p:txBody>
      </p:sp>
      <p:sp>
        <p:nvSpPr>
          <p:cNvPr id="3" name="Content Placeholder 2"/>
          <p:cNvSpPr>
            <a:spLocks noGrp="1"/>
          </p:cNvSpPr>
          <p:nvPr>
            <p:ph idx="1"/>
          </p:nvPr>
        </p:nvSpPr>
        <p:spPr>
          <a:xfrm>
            <a:off x="304800" y="1600200"/>
            <a:ext cx="8610600" cy="4525963"/>
          </a:xfrm>
        </p:spPr>
        <p:txBody>
          <a:bodyPr>
            <a:noAutofit/>
          </a:bodyPr>
          <a:lstStyle/>
          <a:p>
            <a:pPr>
              <a:lnSpc>
                <a:spcPct val="90000"/>
              </a:lnSpc>
            </a:pPr>
            <a:r>
              <a:rPr lang="en-US" sz="3000" dirty="0"/>
              <a:t>Some document types have a regular "discourse" or "frame" structure that makes it easier to find information that fills the key relational “slots”</a:t>
            </a:r>
          </a:p>
          <a:p>
            <a:pPr lvl="1">
              <a:lnSpc>
                <a:spcPct val="90000"/>
              </a:lnSpc>
            </a:pPr>
            <a:r>
              <a:rPr lang="en-US" sz="2600" i="1" dirty="0">
                <a:solidFill>
                  <a:srgbClr val="FF0000"/>
                </a:solidFill>
              </a:rPr>
              <a:t>You know the “slots” for sports stories…</a:t>
            </a:r>
          </a:p>
          <a:p>
            <a:pPr lvl="1">
              <a:lnSpc>
                <a:spcPct val="90000"/>
              </a:lnSpc>
            </a:pPr>
            <a:r>
              <a:rPr lang="en-US" sz="2600" i="1" dirty="0">
                <a:solidFill>
                  <a:srgbClr val="FF0000"/>
                </a:solidFill>
              </a:rPr>
              <a:t>What are the relational slots in a generic election story? </a:t>
            </a:r>
          </a:p>
          <a:p>
            <a:pPr>
              <a:lnSpc>
                <a:spcPct val="90000"/>
              </a:lnSpc>
            </a:pPr>
            <a:endParaRPr lang="en-US" sz="3400" dirty="0"/>
          </a:p>
          <a:p>
            <a:pPr>
              <a:lnSpc>
                <a:spcPct val="90000"/>
              </a:lnSpc>
            </a:pPr>
            <a:r>
              <a:rPr lang="en-US" sz="3400" dirty="0"/>
              <a:t>By trading off writing style for automation, almost any domain dominated by data sets with known relationships can be explained using auto-generated text</a:t>
            </a:r>
            <a:endParaRPr lang="en-US" sz="2600" dirty="0"/>
          </a:p>
          <a:p>
            <a:pPr lvl="1">
              <a:lnSpc>
                <a:spcPct val="90000"/>
              </a:lnSpc>
            </a:pPr>
            <a:endParaRPr lang="en-US" sz="2600" dirty="0"/>
          </a:p>
          <a:p>
            <a:pPr lvl="1">
              <a:lnSpc>
                <a:spcPct val="90000"/>
              </a:lnSpc>
              <a:buNone/>
            </a:pPr>
            <a:r>
              <a:rPr lang="en-US" sz="2400" b="1" i="1" dirty="0"/>
              <a:t>    </a:t>
            </a:r>
            <a:endParaRPr lang="en-US" sz="2400" i="1" dirty="0"/>
          </a:p>
        </p:txBody>
      </p:sp>
    </p:spTree>
    <p:extLst>
      <p:ext uri="{BB962C8B-B14F-4D97-AF65-F5344CB8AC3E}">
        <p14:creationId xmlns:p14="http://schemas.microsoft.com/office/powerpoint/2010/main" val="11682237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WTF:  Humans alone can’t solve</a:t>
            </a:r>
            <a:br>
              <a:rPr lang="en-US" b="1" dirty="0"/>
            </a:br>
            <a:r>
              <a:rPr lang="en-US" b="1" dirty="0"/>
              <a:t> the problem of fake news</a:t>
            </a:r>
          </a:p>
        </p:txBody>
      </p:sp>
      <p:sp>
        <p:nvSpPr>
          <p:cNvPr id="3" name="Content Placeholder 2"/>
          <p:cNvSpPr>
            <a:spLocks noGrp="1"/>
          </p:cNvSpPr>
          <p:nvPr>
            <p:ph idx="1"/>
          </p:nvPr>
        </p:nvSpPr>
        <p:spPr>
          <a:xfrm>
            <a:off x="457200" y="1524000"/>
            <a:ext cx="8229600" cy="4525963"/>
          </a:xfrm>
        </p:spPr>
        <p:txBody>
          <a:bodyPr>
            <a:normAutofit fontScale="92500" lnSpcReduction="10000"/>
          </a:bodyPr>
          <a:lstStyle/>
          <a:p>
            <a:pPr marL="0" indent="0">
              <a:buNone/>
            </a:pPr>
            <a:r>
              <a:rPr lang="en-US" dirty="0"/>
              <a:t>“</a:t>
            </a:r>
            <a:r>
              <a:rPr lang="en-US" sz="2800" dirty="0"/>
              <a:t>The idea that Google or Facebook can solve the problem simply by hiring teams of human editors or fact checkers, or use outside media organizations to combat fake news, hate speech, or other objectionable results, removing or demoting them one at a time, indicates that people have little idea of the scale or nature of the problem</a:t>
            </a:r>
            <a:r>
              <a:rPr lang="en-US" dirty="0"/>
              <a:t>”</a:t>
            </a:r>
          </a:p>
          <a:p>
            <a:pPr marL="0" indent="0">
              <a:buNone/>
            </a:pPr>
            <a:endParaRPr lang="en-US" dirty="0"/>
          </a:p>
          <a:p>
            <a:pPr marL="0" indent="0">
              <a:buNone/>
            </a:pPr>
            <a:r>
              <a:rPr lang="en-US" dirty="0"/>
              <a:t>“</a:t>
            </a:r>
            <a:r>
              <a:rPr lang="en-US" sz="2800" dirty="0"/>
              <a:t>When attackers use programs to masquerade as users, human supervision is inadequate because of the scope and scale of the attacks</a:t>
            </a:r>
            <a:r>
              <a:rPr lang="en-US" dirty="0"/>
              <a:t>”</a:t>
            </a:r>
          </a:p>
        </p:txBody>
      </p:sp>
    </p:spTree>
    <p:extLst>
      <p:ext uri="{BB962C8B-B14F-4D97-AF65-F5344CB8AC3E}">
        <p14:creationId xmlns:p14="http://schemas.microsoft.com/office/powerpoint/2010/main" val="24723512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WTF: How algorithms</a:t>
            </a:r>
            <a:br>
              <a:rPr lang="en-US" b="1" dirty="0"/>
            </a:br>
            <a:r>
              <a:rPr lang="en-US" b="1" dirty="0"/>
              <a:t> can defeat fake news</a:t>
            </a:r>
          </a:p>
        </p:txBody>
      </p:sp>
      <p:sp>
        <p:nvSpPr>
          <p:cNvPr id="3" name="Content Placeholder 2"/>
          <p:cNvSpPr>
            <a:spLocks noGrp="1"/>
          </p:cNvSpPr>
          <p:nvPr>
            <p:ph idx="1"/>
          </p:nvPr>
        </p:nvSpPr>
        <p:spPr>
          <a:xfrm>
            <a:off x="152400" y="1600200"/>
            <a:ext cx="8763000" cy="4525963"/>
          </a:xfrm>
        </p:spPr>
        <p:txBody>
          <a:bodyPr>
            <a:normAutofit fontScale="92500"/>
          </a:bodyPr>
          <a:lstStyle/>
          <a:p>
            <a:r>
              <a:rPr lang="en-US" dirty="0"/>
              <a:t>Just as the google search algorithm uses lots of signals to determine relevance, platforms should use lots of signals to determine truth</a:t>
            </a:r>
          </a:p>
          <a:p>
            <a:pPr lvl="1"/>
            <a:r>
              <a:rPr lang="en-US" dirty="0"/>
              <a:t># and credibility of sources are very important</a:t>
            </a:r>
          </a:p>
          <a:p>
            <a:pPr lvl="1"/>
            <a:r>
              <a:rPr lang="en-US" dirty="0"/>
              <a:t>Are there multiple sources for the same facts?</a:t>
            </a:r>
          </a:p>
          <a:p>
            <a:r>
              <a:rPr lang="en-US" dirty="0"/>
              <a:t>Platforms can discourage people from sharing stories they haven’t read</a:t>
            </a:r>
          </a:p>
          <a:p>
            <a:r>
              <a:rPr lang="en-US" dirty="0"/>
              <a:t>Platforms can reduce confirmation bias by showing alternate sources with the “opposing bias”</a:t>
            </a:r>
          </a:p>
        </p:txBody>
      </p:sp>
    </p:spTree>
    <p:extLst>
      <p:ext uri="{BB962C8B-B14F-4D97-AF65-F5344CB8AC3E}">
        <p14:creationId xmlns:p14="http://schemas.microsoft.com/office/powerpoint/2010/main" val="3113200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Blue Feed / Red Feed</a:t>
            </a:r>
            <a:br>
              <a:rPr lang="en-US" dirty="0"/>
            </a:br>
            <a:r>
              <a:rPr lang="en-US" sz="3100" dirty="0"/>
              <a:t>(created by the Wall Street Journal)</a:t>
            </a:r>
          </a:p>
        </p:txBody>
      </p:sp>
      <p:pic>
        <p:nvPicPr>
          <p:cNvPr id="4" name="Content Placeholder 3"/>
          <p:cNvPicPr>
            <a:picLocks noGrp="1" noChangeAspect="1"/>
          </p:cNvPicPr>
          <p:nvPr>
            <p:ph idx="1"/>
          </p:nvPr>
        </p:nvPicPr>
        <p:blipFill>
          <a:blip r:embed="rId3"/>
          <a:stretch>
            <a:fillRect/>
          </a:stretch>
        </p:blipFill>
        <p:spPr>
          <a:xfrm>
            <a:off x="228601" y="1405612"/>
            <a:ext cx="8860174" cy="4588574"/>
          </a:xfrm>
          <a:prstGeom prst="rect">
            <a:avLst/>
          </a:prstGeom>
        </p:spPr>
      </p:pic>
      <p:sp>
        <p:nvSpPr>
          <p:cNvPr id="5" name="TextBox 4"/>
          <p:cNvSpPr txBox="1"/>
          <p:nvPr/>
        </p:nvSpPr>
        <p:spPr>
          <a:xfrm>
            <a:off x="1905000" y="5994185"/>
            <a:ext cx="6400800" cy="646331"/>
          </a:xfrm>
          <a:prstGeom prst="rect">
            <a:avLst/>
          </a:prstGeom>
          <a:noFill/>
        </p:spPr>
        <p:txBody>
          <a:bodyPr wrap="square" rtlCol="0">
            <a:spAutoFit/>
          </a:bodyPr>
          <a:lstStyle/>
          <a:p>
            <a:r>
              <a:rPr lang="en-US" dirty="0"/>
              <a:t>Screen shot taken 2 March 2018</a:t>
            </a:r>
          </a:p>
          <a:p>
            <a:r>
              <a:rPr lang="en-US" dirty="0"/>
              <a:t>http://graphics.wsj.com/blue-feed-red-feed/#/immigration</a:t>
            </a:r>
          </a:p>
        </p:txBody>
      </p:sp>
    </p:spTree>
    <p:extLst>
      <p:ext uri="{BB962C8B-B14F-4D97-AF65-F5344CB8AC3E}">
        <p14:creationId xmlns:p14="http://schemas.microsoft.com/office/powerpoint/2010/main" val="2559862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Blue Feed / Red Feed</a:t>
            </a:r>
            <a:br>
              <a:rPr lang="en-US" dirty="0"/>
            </a:br>
            <a:r>
              <a:rPr lang="en-US" sz="3100" dirty="0"/>
              <a:t>(created by the Wall Street Journal)</a:t>
            </a:r>
          </a:p>
        </p:txBody>
      </p:sp>
      <p:sp>
        <p:nvSpPr>
          <p:cNvPr id="5" name="TextBox 4"/>
          <p:cNvSpPr txBox="1"/>
          <p:nvPr/>
        </p:nvSpPr>
        <p:spPr>
          <a:xfrm>
            <a:off x="1828800" y="6109848"/>
            <a:ext cx="6400800" cy="646331"/>
          </a:xfrm>
          <a:prstGeom prst="rect">
            <a:avLst/>
          </a:prstGeom>
          <a:noFill/>
        </p:spPr>
        <p:txBody>
          <a:bodyPr wrap="square" rtlCol="0">
            <a:spAutoFit/>
          </a:bodyPr>
          <a:lstStyle/>
          <a:p>
            <a:r>
              <a:rPr lang="en-US" dirty="0"/>
              <a:t>Screen shot taken 2 March 2018</a:t>
            </a:r>
          </a:p>
          <a:p>
            <a:r>
              <a:rPr lang="en-US" dirty="0"/>
              <a:t>http://graphics.wsj.com/blue-feed-red-feed/#guns</a:t>
            </a:r>
          </a:p>
        </p:txBody>
      </p:sp>
      <p:pic>
        <p:nvPicPr>
          <p:cNvPr id="6" name="Content Placeholder 5"/>
          <p:cNvPicPr>
            <a:picLocks noGrp="1" noChangeAspect="1"/>
          </p:cNvPicPr>
          <p:nvPr>
            <p:ph idx="1"/>
          </p:nvPr>
        </p:nvPicPr>
        <p:blipFill>
          <a:blip r:embed="rId3"/>
          <a:stretch>
            <a:fillRect/>
          </a:stretch>
        </p:blipFill>
        <p:spPr>
          <a:xfrm>
            <a:off x="304800" y="1417638"/>
            <a:ext cx="8593846" cy="4692210"/>
          </a:xfrm>
          <a:prstGeom prst="rect">
            <a:avLst/>
          </a:prstGeom>
        </p:spPr>
      </p:pic>
    </p:spTree>
    <p:extLst>
      <p:ext uri="{BB962C8B-B14F-4D97-AF65-F5344CB8AC3E}">
        <p14:creationId xmlns:p14="http://schemas.microsoft.com/office/powerpoint/2010/main" val="37569249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D2B0A-D38D-4DD2-9157-D8DEF0545668}"/>
              </a:ext>
            </a:extLst>
          </p:cNvPr>
          <p:cNvSpPr>
            <a:spLocks noGrp="1"/>
          </p:cNvSpPr>
          <p:nvPr>
            <p:ph type="title"/>
          </p:nvPr>
        </p:nvSpPr>
        <p:spPr/>
        <p:txBody>
          <a:bodyPr/>
          <a:lstStyle/>
          <a:p>
            <a:r>
              <a:rPr lang="en-US" b="1" dirty="0"/>
              <a:t>AI Detection of “Hate Speech”</a:t>
            </a:r>
          </a:p>
        </p:txBody>
      </p:sp>
      <p:sp>
        <p:nvSpPr>
          <p:cNvPr id="3" name="Content Placeholder 2">
            <a:extLst>
              <a:ext uri="{FF2B5EF4-FFF2-40B4-BE49-F238E27FC236}">
                <a16:creationId xmlns:a16="http://schemas.microsoft.com/office/drawing/2014/main" id="{6F69B7AA-212F-4B63-8608-8AC3219A41CA}"/>
              </a:ext>
            </a:extLst>
          </p:cNvPr>
          <p:cNvSpPr>
            <a:spLocks noGrp="1"/>
          </p:cNvSpPr>
          <p:nvPr>
            <p:ph idx="1"/>
          </p:nvPr>
        </p:nvSpPr>
        <p:spPr>
          <a:xfrm>
            <a:off x="457200" y="1166018"/>
            <a:ext cx="8229600" cy="4525963"/>
          </a:xfrm>
        </p:spPr>
        <p:txBody>
          <a:bodyPr>
            <a:normAutofit/>
          </a:bodyPr>
          <a:lstStyle/>
          <a:p>
            <a:r>
              <a:rPr lang="en-US" sz="2400" dirty="0"/>
              <a:t>Google and other companies developed “Perspective API” that used machine learning to train a text classifier to rate the “toxicity” of comments on news stories or postings on social media</a:t>
            </a:r>
          </a:p>
        </p:txBody>
      </p:sp>
      <p:pic>
        <p:nvPicPr>
          <p:cNvPr id="4" name="Picture 3">
            <a:extLst>
              <a:ext uri="{FF2B5EF4-FFF2-40B4-BE49-F238E27FC236}">
                <a16:creationId xmlns:a16="http://schemas.microsoft.com/office/drawing/2014/main" id="{CDEAA619-1B15-4B19-B5C2-4F96647526B3}"/>
              </a:ext>
            </a:extLst>
          </p:cNvPr>
          <p:cNvPicPr>
            <a:picLocks noChangeAspect="1"/>
          </p:cNvPicPr>
          <p:nvPr/>
        </p:nvPicPr>
        <p:blipFill>
          <a:blip r:embed="rId3"/>
          <a:stretch>
            <a:fillRect/>
          </a:stretch>
        </p:blipFill>
        <p:spPr>
          <a:xfrm>
            <a:off x="304800" y="2639202"/>
            <a:ext cx="8309568" cy="4218798"/>
          </a:xfrm>
          <a:prstGeom prst="rect">
            <a:avLst/>
          </a:prstGeom>
        </p:spPr>
      </p:pic>
    </p:spTree>
    <p:extLst>
      <p:ext uri="{BB962C8B-B14F-4D97-AF65-F5344CB8AC3E}">
        <p14:creationId xmlns:p14="http://schemas.microsoft.com/office/powerpoint/2010/main" val="6885388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ABE84-C033-4008-9516-2A6EEC3D4283}"/>
              </a:ext>
            </a:extLst>
          </p:cNvPr>
          <p:cNvSpPr>
            <a:spLocks noGrp="1"/>
          </p:cNvSpPr>
          <p:nvPr>
            <p:ph type="title"/>
          </p:nvPr>
        </p:nvSpPr>
        <p:spPr/>
        <p:txBody>
          <a:bodyPr/>
          <a:lstStyle/>
          <a:p>
            <a:r>
              <a:rPr lang="en-US" dirty="0"/>
              <a:t>“Hate Check” Training Categories</a:t>
            </a:r>
          </a:p>
        </p:txBody>
      </p:sp>
      <p:pic>
        <p:nvPicPr>
          <p:cNvPr id="4" name="Picture 3">
            <a:extLst>
              <a:ext uri="{FF2B5EF4-FFF2-40B4-BE49-F238E27FC236}">
                <a16:creationId xmlns:a16="http://schemas.microsoft.com/office/drawing/2014/main" id="{10DC69EF-6D11-4340-B99C-D07EA7457F01}"/>
              </a:ext>
            </a:extLst>
          </p:cNvPr>
          <p:cNvPicPr>
            <a:picLocks noChangeAspect="1"/>
          </p:cNvPicPr>
          <p:nvPr/>
        </p:nvPicPr>
        <p:blipFill>
          <a:blip r:embed="rId2"/>
          <a:stretch>
            <a:fillRect/>
          </a:stretch>
        </p:blipFill>
        <p:spPr>
          <a:xfrm>
            <a:off x="0" y="1255602"/>
            <a:ext cx="9144000" cy="4346796"/>
          </a:xfrm>
          <a:prstGeom prst="rect">
            <a:avLst/>
          </a:prstGeom>
        </p:spPr>
      </p:pic>
      <p:sp>
        <p:nvSpPr>
          <p:cNvPr id="6" name="TextBox 5">
            <a:extLst>
              <a:ext uri="{FF2B5EF4-FFF2-40B4-BE49-F238E27FC236}">
                <a16:creationId xmlns:a16="http://schemas.microsoft.com/office/drawing/2014/main" id="{904B76FD-542B-496C-AF79-84F7A4E2B76E}"/>
              </a:ext>
            </a:extLst>
          </p:cNvPr>
          <p:cNvSpPr txBox="1"/>
          <p:nvPr/>
        </p:nvSpPr>
        <p:spPr>
          <a:xfrm>
            <a:off x="2209800" y="5791200"/>
            <a:ext cx="4572000" cy="923330"/>
          </a:xfrm>
          <a:prstGeom prst="rect">
            <a:avLst/>
          </a:prstGeom>
          <a:noFill/>
        </p:spPr>
        <p:txBody>
          <a:bodyPr wrap="square">
            <a:spAutoFit/>
          </a:bodyPr>
          <a:lstStyle/>
          <a:p>
            <a:r>
              <a:rPr lang="en-US" dirty="0"/>
              <a:t>Röttger, Paul, et al. "Hatecheck: Functional tests for hate speech detection models." </a:t>
            </a:r>
            <a:r>
              <a:rPr lang="en-US" i="1" dirty="0"/>
              <a:t>arXiv preprint arXiv:2012.15606</a:t>
            </a:r>
            <a:r>
              <a:rPr lang="en-US" dirty="0"/>
              <a:t> (2020).</a:t>
            </a:r>
          </a:p>
        </p:txBody>
      </p:sp>
    </p:spTree>
    <p:extLst>
      <p:ext uri="{BB962C8B-B14F-4D97-AF65-F5344CB8AC3E}">
        <p14:creationId xmlns:p14="http://schemas.microsoft.com/office/powerpoint/2010/main" val="22767909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ABE84-C033-4008-9516-2A6EEC3D4283}"/>
              </a:ext>
            </a:extLst>
          </p:cNvPr>
          <p:cNvSpPr>
            <a:spLocks noGrp="1"/>
          </p:cNvSpPr>
          <p:nvPr>
            <p:ph type="title"/>
          </p:nvPr>
        </p:nvSpPr>
        <p:spPr/>
        <p:txBody>
          <a:bodyPr/>
          <a:lstStyle/>
          <a:p>
            <a:r>
              <a:rPr lang="en-US" dirty="0"/>
              <a:t>“Hate Check” Training Categories</a:t>
            </a:r>
          </a:p>
        </p:txBody>
      </p:sp>
      <p:sp>
        <p:nvSpPr>
          <p:cNvPr id="6" name="TextBox 5">
            <a:extLst>
              <a:ext uri="{FF2B5EF4-FFF2-40B4-BE49-F238E27FC236}">
                <a16:creationId xmlns:a16="http://schemas.microsoft.com/office/drawing/2014/main" id="{904B76FD-542B-496C-AF79-84F7A4E2B76E}"/>
              </a:ext>
            </a:extLst>
          </p:cNvPr>
          <p:cNvSpPr txBox="1"/>
          <p:nvPr/>
        </p:nvSpPr>
        <p:spPr>
          <a:xfrm>
            <a:off x="2209800" y="5791200"/>
            <a:ext cx="4572000" cy="923330"/>
          </a:xfrm>
          <a:prstGeom prst="rect">
            <a:avLst/>
          </a:prstGeom>
          <a:noFill/>
        </p:spPr>
        <p:txBody>
          <a:bodyPr wrap="square">
            <a:spAutoFit/>
          </a:bodyPr>
          <a:lstStyle/>
          <a:p>
            <a:r>
              <a:rPr lang="en-US" dirty="0"/>
              <a:t>Röttger, Paul, et al. "Hatecheck: Functional tests for hate speech detection models." </a:t>
            </a:r>
            <a:r>
              <a:rPr lang="en-US" i="1" dirty="0"/>
              <a:t>arXiv preprint arXiv:2012.15606</a:t>
            </a:r>
            <a:r>
              <a:rPr lang="en-US" dirty="0"/>
              <a:t> (2020).</a:t>
            </a:r>
          </a:p>
        </p:txBody>
      </p:sp>
      <p:pic>
        <p:nvPicPr>
          <p:cNvPr id="5" name="Picture 4">
            <a:extLst>
              <a:ext uri="{FF2B5EF4-FFF2-40B4-BE49-F238E27FC236}">
                <a16:creationId xmlns:a16="http://schemas.microsoft.com/office/drawing/2014/main" id="{D7BFF8E3-6D25-4531-8AD7-5A009FF58E68}"/>
              </a:ext>
            </a:extLst>
          </p:cNvPr>
          <p:cNvPicPr>
            <a:picLocks noChangeAspect="1"/>
          </p:cNvPicPr>
          <p:nvPr/>
        </p:nvPicPr>
        <p:blipFill>
          <a:blip r:embed="rId2"/>
          <a:stretch>
            <a:fillRect/>
          </a:stretch>
        </p:blipFill>
        <p:spPr>
          <a:xfrm>
            <a:off x="76200" y="3276600"/>
            <a:ext cx="8610600" cy="1129928"/>
          </a:xfrm>
          <a:prstGeom prst="rect">
            <a:avLst/>
          </a:prstGeom>
        </p:spPr>
      </p:pic>
      <p:sp>
        <p:nvSpPr>
          <p:cNvPr id="7" name="TextBox 6">
            <a:extLst>
              <a:ext uri="{FF2B5EF4-FFF2-40B4-BE49-F238E27FC236}">
                <a16:creationId xmlns:a16="http://schemas.microsoft.com/office/drawing/2014/main" id="{C4202FB1-6EF1-494C-A3DE-68C574DFFB2E}"/>
              </a:ext>
            </a:extLst>
          </p:cNvPr>
          <p:cNvSpPr txBox="1"/>
          <p:nvPr/>
        </p:nvSpPr>
        <p:spPr>
          <a:xfrm>
            <a:off x="381000" y="1645268"/>
            <a:ext cx="7543800" cy="1200329"/>
          </a:xfrm>
          <a:prstGeom prst="rect">
            <a:avLst/>
          </a:prstGeom>
          <a:noFill/>
        </p:spPr>
        <p:txBody>
          <a:bodyPr wrap="square">
            <a:spAutoFit/>
          </a:bodyPr>
          <a:lstStyle/>
          <a:p>
            <a:r>
              <a:rPr lang="en-US" sz="2400" dirty="0"/>
              <a:t>Unfortunately, the API is over sensitive and makes a lot of false positives, especially when someone quotes the text to comment on it</a:t>
            </a:r>
          </a:p>
        </p:txBody>
      </p:sp>
    </p:spTree>
    <p:extLst>
      <p:ext uri="{BB962C8B-B14F-4D97-AF65-F5344CB8AC3E}">
        <p14:creationId xmlns:p14="http://schemas.microsoft.com/office/powerpoint/2010/main" val="2933034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95DFE1-1434-4FEB-81AD-AFE59E99D64F}"/>
              </a:ext>
            </a:extLst>
          </p:cNvPr>
          <p:cNvSpPr/>
          <p:nvPr/>
        </p:nvSpPr>
        <p:spPr>
          <a:xfrm>
            <a:off x="228600" y="3505200"/>
            <a:ext cx="3657600" cy="2057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43C50FED-C277-400F-9780-A11F7DC3AB27}"/>
              </a:ext>
            </a:extLst>
          </p:cNvPr>
          <p:cNvPicPr>
            <a:picLocks noChangeAspect="1"/>
          </p:cNvPicPr>
          <p:nvPr/>
        </p:nvPicPr>
        <p:blipFill>
          <a:blip r:embed="rId3"/>
          <a:stretch>
            <a:fillRect/>
          </a:stretch>
        </p:blipFill>
        <p:spPr>
          <a:xfrm>
            <a:off x="4343400" y="609600"/>
            <a:ext cx="3571875" cy="5391150"/>
          </a:xfrm>
          <a:prstGeom prst="rect">
            <a:avLst/>
          </a:prstGeom>
        </p:spPr>
      </p:pic>
      <p:sp>
        <p:nvSpPr>
          <p:cNvPr id="3" name="Rectangle 2">
            <a:extLst>
              <a:ext uri="{FF2B5EF4-FFF2-40B4-BE49-F238E27FC236}">
                <a16:creationId xmlns:a16="http://schemas.microsoft.com/office/drawing/2014/main" id="{6D8BD3B1-B577-4387-9988-18EE484A31AE}"/>
              </a:ext>
            </a:extLst>
          </p:cNvPr>
          <p:cNvSpPr/>
          <p:nvPr/>
        </p:nvSpPr>
        <p:spPr>
          <a:xfrm>
            <a:off x="381000" y="609600"/>
            <a:ext cx="3505200" cy="4832092"/>
          </a:xfrm>
          <a:prstGeom prst="rect">
            <a:avLst/>
          </a:prstGeom>
        </p:spPr>
        <p:txBody>
          <a:bodyPr wrap="square">
            <a:spAutoFit/>
          </a:bodyPr>
          <a:lstStyle/>
          <a:p>
            <a:r>
              <a:rPr lang="en-US" sz="2800" dirty="0"/>
              <a:t>People are increasingly  “sorting themselves” as they move to liberal or conservative parts of the country, big towns vs small towns</a:t>
            </a:r>
          </a:p>
          <a:p>
            <a:endParaRPr lang="en-US" sz="2800" dirty="0"/>
          </a:p>
          <a:p>
            <a:r>
              <a:rPr lang="en-US" sz="2800" b="1" i="1" dirty="0">
                <a:solidFill>
                  <a:srgbClr val="FF0000"/>
                </a:solidFill>
              </a:rPr>
              <a:t>What is the best evidence that this “sort” has taken place?</a:t>
            </a:r>
          </a:p>
        </p:txBody>
      </p:sp>
    </p:spTree>
    <p:extLst>
      <p:ext uri="{BB962C8B-B14F-4D97-AF65-F5344CB8AC3E}">
        <p14:creationId xmlns:p14="http://schemas.microsoft.com/office/powerpoint/2010/main" val="17657777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63169-6934-4C16-9F84-60808DA92501}"/>
              </a:ext>
            </a:extLst>
          </p:cNvPr>
          <p:cNvSpPr>
            <a:spLocks noGrp="1"/>
          </p:cNvSpPr>
          <p:nvPr>
            <p:ph type="title"/>
          </p:nvPr>
        </p:nvSpPr>
        <p:spPr>
          <a:xfrm>
            <a:off x="457200" y="76200"/>
            <a:ext cx="8229600" cy="1143000"/>
          </a:xfrm>
        </p:spPr>
        <p:txBody>
          <a:bodyPr/>
          <a:lstStyle/>
          <a:p>
            <a:r>
              <a:rPr lang="en-US" dirty="0"/>
              <a:t>Mal-information</a:t>
            </a:r>
          </a:p>
        </p:txBody>
      </p:sp>
      <p:sp>
        <p:nvSpPr>
          <p:cNvPr id="3" name="Content Placeholder 2">
            <a:extLst>
              <a:ext uri="{FF2B5EF4-FFF2-40B4-BE49-F238E27FC236}">
                <a16:creationId xmlns:a16="http://schemas.microsoft.com/office/drawing/2014/main" id="{51A4E7C8-E961-45C2-AC3D-2B35A1AF2765}"/>
              </a:ext>
            </a:extLst>
          </p:cNvPr>
          <p:cNvSpPr>
            <a:spLocks noGrp="1"/>
          </p:cNvSpPr>
          <p:nvPr>
            <p:ph idx="1"/>
          </p:nvPr>
        </p:nvSpPr>
        <p:spPr>
          <a:xfrm>
            <a:off x="304800" y="1066800"/>
            <a:ext cx="8763000" cy="4525963"/>
          </a:xfrm>
        </p:spPr>
        <p:txBody>
          <a:bodyPr>
            <a:noAutofit/>
          </a:bodyPr>
          <a:lstStyle/>
          <a:p>
            <a:r>
              <a:rPr lang="en-US" sz="2800" b="0" i="0" u="none" strike="noStrike" baseline="0" dirty="0">
                <a:solidFill>
                  <a:srgbClr val="211D1E"/>
                </a:solidFill>
                <a:latin typeface="FreightSans Pro Book"/>
              </a:rPr>
              <a:t>Mal-information is true, but used to inflict harm on a person, organization or country</a:t>
            </a:r>
          </a:p>
          <a:p>
            <a:r>
              <a:rPr lang="en-US" sz="2800" dirty="0">
                <a:solidFill>
                  <a:srgbClr val="211D1E"/>
                </a:solidFill>
                <a:latin typeface="FreightSans Pro Book"/>
              </a:rPr>
              <a:t>It might be </a:t>
            </a:r>
            <a:r>
              <a:rPr lang="en-US" sz="2800" b="0" i="0" u="none" strike="noStrike" baseline="0" dirty="0">
                <a:solidFill>
                  <a:srgbClr val="211D1E"/>
                </a:solidFill>
                <a:latin typeface="FreightSans Pro Book"/>
              </a:rPr>
              <a:t>information that violates a person’s privacy without public interest justification - goes against the standards and ethics of journalism</a:t>
            </a:r>
          </a:p>
          <a:p>
            <a:pPr lvl="1"/>
            <a:r>
              <a:rPr lang="en-US" dirty="0">
                <a:solidFill>
                  <a:srgbClr val="211D1E"/>
                </a:solidFill>
                <a:latin typeface="FreightSans Pro Book"/>
              </a:rPr>
              <a:t>“Online shaming” of wealthy people with unauthorized photos of their homes, parties, vacations</a:t>
            </a:r>
          </a:p>
          <a:p>
            <a:pPr lvl="1"/>
            <a:r>
              <a:rPr lang="en-US" b="0" i="0" u="none" strike="noStrike" baseline="0" dirty="0">
                <a:solidFill>
                  <a:srgbClr val="211D1E"/>
                </a:solidFill>
                <a:latin typeface="FreightSans Pro Book"/>
              </a:rPr>
              <a:t>Identifying sexual preferences or partners </a:t>
            </a:r>
          </a:p>
        </p:txBody>
      </p:sp>
    </p:spTree>
    <p:extLst>
      <p:ext uri="{BB962C8B-B14F-4D97-AF65-F5344CB8AC3E}">
        <p14:creationId xmlns:p14="http://schemas.microsoft.com/office/powerpoint/2010/main" val="42303990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63169-6934-4C16-9F84-60808DA92501}"/>
              </a:ext>
            </a:extLst>
          </p:cNvPr>
          <p:cNvSpPr>
            <a:spLocks noGrp="1"/>
          </p:cNvSpPr>
          <p:nvPr>
            <p:ph type="title"/>
          </p:nvPr>
        </p:nvSpPr>
        <p:spPr>
          <a:xfrm>
            <a:off x="457200" y="76200"/>
            <a:ext cx="8229600" cy="1143000"/>
          </a:xfrm>
        </p:spPr>
        <p:txBody>
          <a:bodyPr/>
          <a:lstStyle/>
          <a:p>
            <a:r>
              <a:rPr lang="en-US" dirty="0"/>
              <a:t>Cancel Culture</a:t>
            </a:r>
          </a:p>
        </p:txBody>
      </p:sp>
      <p:sp>
        <p:nvSpPr>
          <p:cNvPr id="3" name="Content Placeholder 2">
            <a:extLst>
              <a:ext uri="{FF2B5EF4-FFF2-40B4-BE49-F238E27FC236}">
                <a16:creationId xmlns:a16="http://schemas.microsoft.com/office/drawing/2014/main" id="{51A4E7C8-E961-45C2-AC3D-2B35A1AF2765}"/>
              </a:ext>
            </a:extLst>
          </p:cNvPr>
          <p:cNvSpPr>
            <a:spLocks noGrp="1"/>
          </p:cNvSpPr>
          <p:nvPr>
            <p:ph idx="1"/>
          </p:nvPr>
        </p:nvSpPr>
        <p:spPr>
          <a:xfrm>
            <a:off x="304800" y="1055174"/>
            <a:ext cx="8763000" cy="4525963"/>
          </a:xfrm>
        </p:spPr>
        <p:txBody>
          <a:bodyPr>
            <a:noAutofit/>
          </a:bodyPr>
          <a:lstStyle/>
          <a:p>
            <a:r>
              <a:rPr lang="en-US" sz="2400" dirty="0">
                <a:solidFill>
                  <a:srgbClr val="211D1E"/>
                </a:solidFill>
                <a:latin typeface="FreightSans Pro Book"/>
              </a:rPr>
              <a:t>“Cancel culture” encourages </a:t>
            </a:r>
            <a:r>
              <a:rPr lang="en-US" sz="2400" dirty="0"/>
              <a:t>a widespread, outraged, online response against someone because of a provocative statement or action (that might be years or even decades old)</a:t>
            </a:r>
          </a:p>
          <a:p>
            <a:r>
              <a:rPr lang="en-US" sz="2400" dirty="0"/>
              <a:t>Natalie Manes (Dixie Chicks) at a concert in London in March 2003</a:t>
            </a:r>
          </a:p>
          <a:p>
            <a:pPr lvl="1"/>
            <a:r>
              <a:rPr lang="en-US" sz="2400" i="1" dirty="0"/>
              <a:t>Just so you know, we're on the good side with y'all. We do not want this war, this violence, and we're ashamed that the President of the United States is from Texas.</a:t>
            </a:r>
          </a:p>
          <a:p>
            <a:r>
              <a:rPr lang="en-US" sz="2400" dirty="0"/>
              <a:t>Allison Collins (voted off SF School Board in Feb 2022)</a:t>
            </a:r>
          </a:p>
        </p:txBody>
      </p:sp>
      <p:pic>
        <p:nvPicPr>
          <p:cNvPr id="5" name="Picture 4">
            <a:extLst>
              <a:ext uri="{FF2B5EF4-FFF2-40B4-BE49-F238E27FC236}">
                <a16:creationId xmlns:a16="http://schemas.microsoft.com/office/drawing/2014/main" id="{B5960C58-50BD-4278-A65C-F44D1E9A50AA}"/>
              </a:ext>
            </a:extLst>
          </p:cNvPr>
          <p:cNvPicPr>
            <a:picLocks noChangeAspect="1"/>
          </p:cNvPicPr>
          <p:nvPr/>
        </p:nvPicPr>
        <p:blipFill>
          <a:blip r:embed="rId3"/>
          <a:stretch>
            <a:fillRect/>
          </a:stretch>
        </p:blipFill>
        <p:spPr>
          <a:xfrm>
            <a:off x="1371600" y="4419600"/>
            <a:ext cx="5606143" cy="2057400"/>
          </a:xfrm>
          <a:prstGeom prst="rect">
            <a:avLst/>
          </a:prstGeom>
        </p:spPr>
      </p:pic>
    </p:spTree>
    <p:extLst>
      <p:ext uri="{BB962C8B-B14F-4D97-AF65-F5344CB8AC3E}">
        <p14:creationId xmlns:p14="http://schemas.microsoft.com/office/powerpoint/2010/main" val="2200487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517699-4F69-4039-BDC3-104A53E7004C}"/>
              </a:ext>
            </a:extLst>
          </p:cNvPr>
          <p:cNvPicPr>
            <a:picLocks noChangeAspect="1"/>
          </p:cNvPicPr>
          <p:nvPr/>
        </p:nvPicPr>
        <p:blipFill>
          <a:blip r:embed="rId3"/>
          <a:stretch>
            <a:fillRect/>
          </a:stretch>
        </p:blipFill>
        <p:spPr>
          <a:xfrm>
            <a:off x="1066800" y="2971800"/>
            <a:ext cx="7419475" cy="3287444"/>
          </a:xfrm>
          <a:prstGeom prst="rect">
            <a:avLst/>
          </a:prstGeom>
        </p:spPr>
      </p:pic>
      <p:sp>
        <p:nvSpPr>
          <p:cNvPr id="17" name="Title 1">
            <a:extLst>
              <a:ext uri="{FF2B5EF4-FFF2-40B4-BE49-F238E27FC236}">
                <a16:creationId xmlns:a16="http://schemas.microsoft.com/office/drawing/2014/main" id="{4F015F7A-5116-4790-8CAB-A52222057142}"/>
              </a:ext>
            </a:extLst>
          </p:cNvPr>
          <p:cNvSpPr txBox="1">
            <a:spLocks/>
          </p:cNvSpPr>
          <p:nvPr/>
        </p:nvSpPr>
        <p:spPr>
          <a:xfrm>
            <a:off x="1409699" y="598756"/>
            <a:ext cx="6324601"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i="1" dirty="0">
                <a:solidFill>
                  <a:srgbClr val="FF0000"/>
                </a:solidFill>
              </a:rPr>
              <a:t>CogSci 150 Breaking News About the Russia War in Ukraine!</a:t>
            </a:r>
          </a:p>
        </p:txBody>
      </p:sp>
    </p:spTree>
    <p:extLst>
      <p:ext uri="{BB962C8B-B14F-4D97-AF65-F5344CB8AC3E}">
        <p14:creationId xmlns:p14="http://schemas.microsoft.com/office/powerpoint/2010/main" val="22397488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173203-7A2F-4728-B756-815639FD30B4}"/>
              </a:ext>
            </a:extLst>
          </p:cNvPr>
          <p:cNvPicPr>
            <a:picLocks noGrp="1" noChangeAspect="1"/>
          </p:cNvPicPr>
          <p:nvPr>
            <p:ph idx="1"/>
          </p:nvPr>
        </p:nvPicPr>
        <p:blipFill>
          <a:blip r:embed="rId2"/>
          <a:stretch>
            <a:fillRect/>
          </a:stretch>
        </p:blipFill>
        <p:spPr>
          <a:xfrm>
            <a:off x="669388" y="228600"/>
            <a:ext cx="7543800" cy="1788470"/>
          </a:xfrm>
        </p:spPr>
      </p:pic>
      <p:sp>
        <p:nvSpPr>
          <p:cNvPr id="6" name="TextBox 5">
            <a:extLst>
              <a:ext uri="{FF2B5EF4-FFF2-40B4-BE49-F238E27FC236}">
                <a16:creationId xmlns:a16="http://schemas.microsoft.com/office/drawing/2014/main" id="{3620B4EC-1CC1-4AB1-AE12-CB85D0DB6752}"/>
              </a:ext>
            </a:extLst>
          </p:cNvPr>
          <p:cNvSpPr txBox="1"/>
          <p:nvPr/>
        </p:nvSpPr>
        <p:spPr>
          <a:xfrm>
            <a:off x="533400" y="2123842"/>
            <a:ext cx="8153400" cy="4524315"/>
          </a:xfrm>
          <a:prstGeom prst="rect">
            <a:avLst/>
          </a:prstGeom>
          <a:noFill/>
        </p:spPr>
        <p:txBody>
          <a:bodyPr wrap="square" rtlCol="0">
            <a:spAutoFit/>
          </a:bodyPr>
          <a:lstStyle/>
          <a:p>
            <a:r>
              <a:rPr lang="en-US" sz="2400" dirty="0"/>
              <a:t>Associated Press journalists in Ukraine and beyond are documenting military activity during Russia’s invasion. With disinformation rife and social media amplifying military claims and counterclaims, determining what is happening is difficult</a:t>
            </a:r>
          </a:p>
          <a:p>
            <a:r>
              <a:rPr lang="en-US" sz="2400" dirty="0"/>
              <a:t> </a:t>
            </a:r>
          </a:p>
          <a:p>
            <a:r>
              <a:rPr lang="en-US" sz="2800" dirty="0"/>
              <a:t>NEWS CATEGORIES</a:t>
            </a:r>
          </a:p>
          <a:p>
            <a:pPr marL="285750" indent="-285750">
              <a:buFont typeface="Arial" panose="020B0604020202020204" pitchFamily="34" charset="0"/>
              <a:buChar char="•"/>
            </a:pPr>
            <a:r>
              <a:rPr lang="en-US" sz="2800" dirty="0"/>
              <a:t>Directly witnessed</a:t>
            </a:r>
          </a:p>
          <a:p>
            <a:pPr marL="285750" indent="-285750">
              <a:buFont typeface="Arial" panose="020B0604020202020204" pitchFamily="34" charset="0"/>
              <a:buChar char="•"/>
            </a:pPr>
            <a:r>
              <a:rPr lang="en-US" sz="2800" dirty="0"/>
              <a:t>Satellite imagery</a:t>
            </a:r>
          </a:p>
          <a:p>
            <a:pPr marL="285750" indent="-285750">
              <a:buFont typeface="Arial" panose="020B0604020202020204" pitchFamily="34" charset="0"/>
              <a:buChar char="•"/>
            </a:pPr>
            <a:r>
              <a:rPr lang="en-US" sz="2800" dirty="0"/>
              <a:t>Announced by Ukrainian authorities</a:t>
            </a:r>
          </a:p>
          <a:p>
            <a:pPr marL="285750" indent="-285750">
              <a:buFont typeface="Arial" panose="020B0604020202020204" pitchFamily="34" charset="0"/>
              <a:buChar char="•"/>
            </a:pPr>
            <a:r>
              <a:rPr lang="en-US" sz="2800" dirty="0"/>
              <a:t>Announced by Russian authorities</a:t>
            </a:r>
          </a:p>
          <a:p>
            <a:pPr marL="285750" indent="-285750">
              <a:buFont typeface="Arial" panose="020B0604020202020204" pitchFamily="34" charset="0"/>
              <a:buChar char="•"/>
            </a:pPr>
            <a:r>
              <a:rPr lang="en-US" sz="2800" dirty="0"/>
              <a:t>Announced by officials elsewhere</a:t>
            </a:r>
          </a:p>
        </p:txBody>
      </p:sp>
    </p:spTree>
    <p:extLst>
      <p:ext uri="{BB962C8B-B14F-4D97-AF65-F5344CB8AC3E}">
        <p14:creationId xmlns:p14="http://schemas.microsoft.com/office/powerpoint/2010/main" val="16992165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19E14-DD53-445E-96ED-C5C233849C6E}"/>
              </a:ext>
            </a:extLst>
          </p:cNvPr>
          <p:cNvSpPr>
            <a:spLocks noGrp="1"/>
          </p:cNvSpPr>
          <p:nvPr>
            <p:ph type="title"/>
          </p:nvPr>
        </p:nvSpPr>
        <p:spPr>
          <a:xfrm>
            <a:off x="228600" y="2143406"/>
            <a:ext cx="2209800" cy="1143000"/>
          </a:xfrm>
        </p:spPr>
        <p:txBody>
          <a:bodyPr>
            <a:normAutofit fontScale="90000"/>
          </a:bodyPr>
          <a:lstStyle/>
          <a:p>
            <a:r>
              <a:rPr lang="en-US" dirty="0"/>
              <a:t>Russia Today</a:t>
            </a:r>
            <a:br>
              <a:rPr lang="en-US" dirty="0"/>
            </a:br>
            <a:r>
              <a:rPr lang="en-US" dirty="0"/>
              <a:t>  </a:t>
            </a:r>
            <a:br>
              <a:rPr lang="en-US" dirty="0"/>
            </a:br>
            <a:r>
              <a:rPr lang="en-US" sz="3100" dirty="0"/>
              <a:t>a state-controlled TV and web network aimed at non-Russian audiences</a:t>
            </a:r>
          </a:p>
        </p:txBody>
      </p:sp>
      <p:pic>
        <p:nvPicPr>
          <p:cNvPr id="5" name="Content Placeholder 4">
            <a:extLst>
              <a:ext uri="{FF2B5EF4-FFF2-40B4-BE49-F238E27FC236}">
                <a16:creationId xmlns:a16="http://schemas.microsoft.com/office/drawing/2014/main" id="{496ADDAE-A912-449B-99E6-2EB34CC10E9E}"/>
              </a:ext>
            </a:extLst>
          </p:cNvPr>
          <p:cNvPicPr>
            <a:picLocks noGrp="1" noChangeAspect="1"/>
          </p:cNvPicPr>
          <p:nvPr>
            <p:ph idx="1"/>
          </p:nvPr>
        </p:nvPicPr>
        <p:blipFill>
          <a:blip r:embed="rId2"/>
          <a:stretch>
            <a:fillRect/>
          </a:stretch>
        </p:blipFill>
        <p:spPr>
          <a:xfrm>
            <a:off x="2712797" y="385689"/>
            <a:ext cx="6195569" cy="3459163"/>
          </a:xfrm>
        </p:spPr>
      </p:pic>
      <p:sp>
        <p:nvSpPr>
          <p:cNvPr id="3" name="TextBox 2">
            <a:extLst>
              <a:ext uri="{FF2B5EF4-FFF2-40B4-BE49-F238E27FC236}">
                <a16:creationId xmlns:a16="http://schemas.microsoft.com/office/drawing/2014/main" id="{D491F799-E66B-423D-9D7A-C01469E8DA46}"/>
              </a:ext>
            </a:extLst>
          </p:cNvPr>
          <p:cNvSpPr txBox="1"/>
          <p:nvPr/>
        </p:nvSpPr>
        <p:spPr>
          <a:xfrm>
            <a:off x="3124200" y="4572000"/>
            <a:ext cx="5181600" cy="1569660"/>
          </a:xfrm>
          <a:prstGeom prst="rect">
            <a:avLst/>
          </a:prstGeom>
          <a:noFill/>
        </p:spPr>
        <p:txBody>
          <a:bodyPr wrap="square" rtlCol="0">
            <a:spAutoFit/>
          </a:bodyPr>
          <a:lstStyle/>
          <a:p>
            <a:r>
              <a:rPr lang="en-US" sz="2400" i="1" dirty="0"/>
              <a:t>“…nearly empty streets in Kiev…there are warnings of escalating crime as the government is said to be handing out guns to civilians and released prisoners”</a:t>
            </a:r>
          </a:p>
        </p:txBody>
      </p:sp>
    </p:spTree>
    <p:extLst>
      <p:ext uri="{BB962C8B-B14F-4D97-AF65-F5344CB8AC3E}">
        <p14:creationId xmlns:p14="http://schemas.microsoft.com/office/powerpoint/2010/main" val="2106827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80D3C1D-66F7-4C3C-942B-BA039D381C5A}"/>
              </a:ext>
            </a:extLst>
          </p:cNvPr>
          <p:cNvPicPr>
            <a:picLocks noGrp="1" noChangeAspect="1"/>
          </p:cNvPicPr>
          <p:nvPr>
            <p:ph idx="1"/>
          </p:nvPr>
        </p:nvPicPr>
        <p:blipFill>
          <a:blip r:embed="rId2"/>
          <a:stretch>
            <a:fillRect/>
          </a:stretch>
        </p:blipFill>
        <p:spPr>
          <a:xfrm>
            <a:off x="1752600" y="1143000"/>
            <a:ext cx="7058026" cy="5173601"/>
          </a:xfrm>
        </p:spPr>
      </p:pic>
      <p:sp>
        <p:nvSpPr>
          <p:cNvPr id="2" name="Title 1">
            <a:extLst>
              <a:ext uri="{FF2B5EF4-FFF2-40B4-BE49-F238E27FC236}">
                <a16:creationId xmlns:a16="http://schemas.microsoft.com/office/drawing/2014/main" id="{0777B8B4-AFBE-4516-83BC-9396AFE1CCD9}"/>
              </a:ext>
            </a:extLst>
          </p:cNvPr>
          <p:cNvSpPr>
            <a:spLocks noGrp="1"/>
          </p:cNvSpPr>
          <p:nvPr>
            <p:ph type="title"/>
          </p:nvPr>
        </p:nvSpPr>
        <p:spPr>
          <a:xfrm>
            <a:off x="-228600" y="1219200"/>
            <a:ext cx="2819400" cy="1143000"/>
          </a:xfrm>
        </p:spPr>
        <p:txBody>
          <a:bodyPr>
            <a:normAutofit fontScale="90000"/>
          </a:bodyPr>
          <a:lstStyle/>
          <a:p>
            <a:r>
              <a:rPr lang="en-US" dirty="0"/>
              <a:t>Facebook</a:t>
            </a:r>
            <a:br>
              <a:rPr lang="en-US" dirty="0"/>
            </a:br>
            <a:r>
              <a:rPr lang="en-US" dirty="0"/>
              <a:t>Does</a:t>
            </a:r>
            <a:br>
              <a:rPr lang="en-US" dirty="0"/>
            </a:br>
            <a:r>
              <a:rPr lang="en-US" dirty="0"/>
              <a:t>The</a:t>
            </a:r>
            <a:br>
              <a:rPr lang="en-US" dirty="0"/>
            </a:br>
            <a:r>
              <a:rPr lang="en-US" dirty="0"/>
              <a:t>Right</a:t>
            </a:r>
            <a:br>
              <a:rPr lang="en-US" dirty="0"/>
            </a:br>
            <a:r>
              <a:rPr lang="en-US" dirty="0"/>
              <a:t>Things</a:t>
            </a:r>
          </a:p>
        </p:txBody>
      </p:sp>
    </p:spTree>
    <p:extLst>
      <p:ext uri="{BB962C8B-B14F-4D97-AF65-F5344CB8AC3E}">
        <p14:creationId xmlns:p14="http://schemas.microsoft.com/office/powerpoint/2010/main" val="1683224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56FB163C-27A9-4320-80FA-35E2F75D5DCA}"/>
              </a:ext>
            </a:extLst>
          </p:cNvPr>
          <p:cNvPicPr>
            <a:picLocks noChangeAspect="1"/>
          </p:cNvPicPr>
          <p:nvPr/>
        </p:nvPicPr>
        <p:blipFill>
          <a:blip r:embed="rId2"/>
          <a:stretch>
            <a:fillRect/>
          </a:stretch>
        </p:blipFill>
        <p:spPr>
          <a:xfrm>
            <a:off x="2974771" y="609600"/>
            <a:ext cx="5404258" cy="1905000"/>
          </a:xfrm>
          <a:prstGeom prst="rect">
            <a:avLst/>
          </a:prstGeom>
        </p:spPr>
      </p:pic>
      <p:pic>
        <p:nvPicPr>
          <p:cNvPr id="7" name="Picture 6">
            <a:extLst>
              <a:ext uri="{FF2B5EF4-FFF2-40B4-BE49-F238E27FC236}">
                <a16:creationId xmlns:a16="http://schemas.microsoft.com/office/drawing/2014/main" id="{2A4BB373-0D5B-4E99-B7C5-E19D9CD42439}"/>
              </a:ext>
            </a:extLst>
          </p:cNvPr>
          <p:cNvPicPr>
            <a:picLocks noChangeAspect="1"/>
          </p:cNvPicPr>
          <p:nvPr/>
        </p:nvPicPr>
        <p:blipFill>
          <a:blip r:embed="rId3"/>
          <a:stretch>
            <a:fillRect/>
          </a:stretch>
        </p:blipFill>
        <p:spPr>
          <a:xfrm>
            <a:off x="2895600" y="2675503"/>
            <a:ext cx="5867400" cy="3586965"/>
          </a:xfrm>
          <a:prstGeom prst="rect">
            <a:avLst/>
          </a:prstGeom>
        </p:spPr>
      </p:pic>
      <p:sp>
        <p:nvSpPr>
          <p:cNvPr id="6" name="Title 1">
            <a:extLst>
              <a:ext uri="{FF2B5EF4-FFF2-40B4-BE49-F238E27FC236}">
                <a16:creationId xmlns:a16="http://schemas.microsoft.com/office/drawing/2014/main" id="{D378B36C-58A5-408A-9FFF-E6E362B1B1F7}"/>
              </a:ext>
            </a:extLst>
          </p:cNvPr>
          <p:cNvSpPr txBox="1">
            <a:spLocks/>
          </p:cNvSpPr>
          <p:nvPr/>
        </p:nvSpPr>
        <p:spPr>
          <a:xfrm>
            <a:off x="0" y="1371600"/>
            <a:ext cx="2819400" cy="38862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But YouTube and Twitter</a:t>
            </a:r>
          </a:p>
          <a:p>
            <a:r>
              <a:rPr lang="en-US" dirty="0"/>
              <a:t>Didn’t at First</a:t>
            </a:r>
          </a:p>
        </p:txBody>
      </p:sp>
    </p:spTree>
    <p:extLst>
      <p:ext uri="{BB962C8B-B14F-4D97-AF65-F5344CB8AC3E}">
        <p14:creationId xmlns:p14="http://schemas.microsoft.com/office/powerpoint/2010/main" val="8828389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B6C67-DA8A-4B11-AA7B-2679146175D8}"/>
              </a:ext>
            </a:extLst>
          </p:cNvPr>
          <p:cNvSpPr>
            <a:spLocks noGrp="1"/>
          </p:cNvSpPr>
          <p:nvPr>
            <p:ph type="title"/>
          </p:nvPr>
        </p:nvSpPr>
        <p:spPr>
          <a:xfrm>
            <a:off x="457200" y="274638"/>
            <a:ext cx="3886033" cy="1143000"/>
          </a:xfrm>
        </p:spPr>
        <p:txBody>
          <a:bodyPr>
            <a:normAutofit fontScale="90000"/>
          </a:bodyPr>
          <a:lstStyle/>
          <a:p>
            <a:r>
              <a:rPr lang="en-US" b="1" dirty="0"/>
              <a:t>Canceled for Supporting Putin</a:t>
            </a:r>
            <a:br>
              <a:rPr lang="en-US" b="1" dirty="0"/>
            </a:br>
            <a:r>
              <a:rPr lang="en-US" sz="2700" dirty="0"/>
              <a:t> (NY Times, 3/1/22)</a:t>
            </a:r>
          </a:p>
        </p:txBody>
      </p:sp>
      <p:sp>
        <p:nvSpPr>
          <p:cNvPr id="4" name="TextBox 3">
            <a:extLst>
              <a:ext uri="{FF2B5EF4-FFF2-40B4-BE49-F238E27FC236}">
                <a16:creationId xmlns:a16="http://schemas.microsoft.com/office/drawing/2014/main" id="{B3ABF035-B080-42E7-9817-C064E0708EE5}"/>
              </a:ext>
            </a:extLst>
          </p:cNvPr>
          <p:cNvSpPr txBox="1"/>
          <p:nvPr/>
        </p:nvSpPr>
        <p:spPr>
          <a:xfrm>
            <a:off x="685800" y="1905000"/>
            <a:ext cx="4572000" cy="646331"/>
          </a:xfrm>
          <a:prstGeom prst="rect">
            <a:avLst/>
          </a:prstGeom>
          <a:noFill/>
        </p:spPr>
        <p:txBody>
          <a:bodyPr wrap="square">
            <a:spAutoFit/>
          </a:bodyPr>
          <a:lstStyle/>
          <a:p>
            <a:r>
              <a:rPr lang="en-US" b="1" dirty="0"/>
              <a:t>Valery Gergiev, a Putin Ally, Fired as Chief Conductor in Munich</a:t>
            </a:r>
          </a:p>
        </p:txBody>
      </p:sp>
      <p:sp>
        <p:nvSpPr>
          <p:cNvPr id="6" name="TextBox 5">
            <a:extLst>
              <a:ext uri="{FF2B5EF4-FFF2-40B4-BE49-F238E27FC236}">
                <a16:creationId xmlns:a16="http://schemas.microsoft.com/office/drawing/2014/main" id="{C3D5F284-4967-48C8-AAFC-FFF1FD44B37A}"/>
              </a:ext>
            </a:extLst>
          </p:cNvPr>
          <p:cNvSpPr txBox="1"/>
          <p:nvPr/>
        </p:nvSpPr>
        <p:spPr>
          <a:xfrm>
            <a:off x="495218" y="2816088"/>
            <a:ext cx="8153232" cy="3785652"/>
          </a:xfrm>
          <a:prstGeom prst="rect">
            <a:avLst/>
          </a:prstGeom>
          <a:noFill/>
        </p:spPr>
        <p:txBody>
          <a:bodyPr wrap="square">
            <a:spAutoFit/>
          </a:bodyPr>
          <a:lstStyle/>
          <a:p>
            <a:r>
              <a:rPr lang="en-US" sz="2400" dirty="0"/>
              <a:t>Valery Gergiev, the star Russian maestro and prominent supporter of President Vladimir V. Putin of Russia, was removed Tuesday from his post as chief conductor of the Munich Philharmonic after he refused to denounce Mr. Putin’s invasion of Ukraine.</a:t>
            </a:r>
          </a:p>
          <a:p>
            <a:r>
              <a:rPr lang="en-US" sz="2400" dirty="0"/>
              <a:t>And Anna Netrebko, the Russian diva who is one of opera’s biggest international stars and also has ties to Mr. Putin, saw her upcoming engagements with the Bavarian State Opera</a:t>
            </a:r>
            <a:r>
              <a:rPr lang="en-US" sz="2400" dirty="0">
                <a:hlinkClick r:id="rId3"/>
              </a:rPr>
              <a:t> </a:t>
            </a:r>
            <a:r>
              <a:rPr lang="en-US" sz="2400" dirty="0"/>
              <a:t>canceled, and the Zurich Opera House announced that she had withdrawn from her next performances there.</a:t>
            </a:r>
          </a:p>
        </p:txBody>
      </p:sp>
      <p:pic>
        <p:nvPicPr>
          <p:cNvPr id="7" name="Picture 6">
            <a:extLst>
              <a:ext uri="{FF2B5EF4-FFF2-40B4-BE49-F238E27FC236}">
                <a16:creationId xmlns:a16="http://schemas.microsoft.com/office/drawing/2014/main" id="{5DF2D5E6-BD06-42F4-8F92-79A432BC1D27}"/>
              </a:ext>
            </a:extLst>
          </p:cNvPr>
          <p:cNvPicPr>
            <a:picLocks noChangeAspect="1"/>
          </p:cNvPicPr>
          <p:nvPr/>
        </p:nvPicPr>
        <p:blipFill>
          <a:blip r:embed="rId4"/>
          <a:stretch>
            <a:fillRect/>
          </a:stretch>
        </p:blipFill>
        <p:spPr>
          <a:xfrm>
            <a:off x="4953000" y="153144"/>
            <a:ext cx="3886033" cy="2590056"/>
          </a:xfrm>
          <a:prstGeom prst="rect">
            <a:avLst/>
          </a:prstGeom>
        </p:spPr>
      </p:pic>
    </p:spTree>
    <p:extLst>
      <p:ext uri="{BB962C8B-B14F-4D97-AF65-F5344CB8AC3E}">
        <p14:creationId xmlns:p14="http://schemas.microsoft.com/office/powerpoint/2010/main" val="97805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4400" y="914400"/>
            <a:ext cx="6858000" cy="4343400"/>
          </a:xfrm>
          <a:prstGeom prst="rect">
            <a:avLst/>
          </a:prstGeom>
        </p:spPr>
      </p:pic>
      <p:sp>
        <p:nvSpPr>
          <p:cNvPr id="3" name="TextBox 2"/>
          <p:cNvSpPr txBox="1"/>
          <p:nvPr/>
        </p:nvSpPr>
        <p:spPr>
          <a:xfrm>
            <a:off x="381000" y="5334000"/>
            <a:ext cx="8305800" cy="1477328"/>
          </a:xfrm>
          <a:prstGeom prst="rect">
            <a:avLst/>
          </a:prstGeom>
          <a:noFill/>
        </p:spPr>
        <p:txBody>
          <a:bodyPr wrap="square" rtlCol="0">
            <a:spAutoFit/>
          </a:bodyPr>
          <a:lstStyle/>
          <a:p>
            <a:r>
              <a:rPr lang="en-US" dirty="0"/>
              <a:t>The map above shows the county level and vote share results of the 2016 US Presidential Election. The darker the blue the more a county went for Hilary Clinton and the darker the red the more the county went for Donald Trump. </a:t>
            </a:r>
          </a:p>
          <a:p>
            <a:r>
              <a:rPr lang="en-US" dirty="0"/>
              <a:t>(from http://brilliantmaps.com/2016-county-election-map/)</a:t>
            </a:r>
          </a:p>
          <a:p>
            <a:endParaRPr lang="en-US" dirty="0"/>
          </a:p>
        </p:txBody>
      </p:sp>
      <p:sp>
        <p:nvSpPr>
          <p:cNvPr id="4" name="TextBox 3"/>
          <p:cNvSpPr txBox="1"/>
          <p:nvPr/>
        </p:nvSpPr>
        <p:spPr>
          <a:xfrm>
            <a:off x="-76200" y="152400"/>
            <a:ext cx="8658225" cy="1077218"/>
          </a:xfrm>
          <a:prstGeom prst="rect">
            <a:avLst/>
          </a:prstGeom>
          <a:noFill/>
        </p:spPr>
        <p:txBody>
          <a:bodyPr wrap="square" rtlCol="0">
            <a:spAutoFit/>
          </a:bodyPr>
          <a:lstStyle/>
          <a:p>
            <a:pPr algn="ctr">
              <a:spcBef>
                <a:spcPct val="0"/>
              </a:spcBef>
            </a:pPr>
            <a:r>
              <a:rPr lang="en-US" sz="3200" b="1" dirty="0">
                <a:latin typeface="+mj-lt"/>
                <a:ea typeface="+mj-ea"/>
                <a:cs typeface="+mj-cs"/>
              </a:rPr>
              <a:t>Homophily in 2016 Presidential Election:</a:t>
            </a:r>
            <a:br>
              <a:rPr lang="en-US" sz="3200" b="1" dirty="0">
                <a:latin typeface="+mj-lt"/>
                <a:ea typeface="+mj-ea"/>
                <a:cs typeface="+mj-cs"/>
              </a:rPr>
            </a:br>
            <a:r>
              <a:rPr lang="en-US" sz="3200" b="1" dirty="0">
                <a:latin typeface="+mj-lt"/>
                <a:ea typeface="+mj-ea"/>
                <a:cs typeface="+mj-cs"/>
              </a:rPr>
              <a:t>Results by County</a:t>
            </a:r>
          </a:p>
        </p:txBody>
      </p:sp>
    </p:spTree>
    <p:extLst>
      <p:ext uri="{BB962C8B-B14F-4D97-AF65-F5344CB8AC3E}">
        <p14:creationId xmlns:p14="http://schemas.microsoft.com/office/powerpoint/2010/main" val="1443594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543" y="2086138"/>
            <a:ext cx="2401492" cy="3187746"/>
          </a:xfrm>
          <a:prstGeom prst="rect">
            <a:avLst/>
          </a:prstGeom>
        </p:spPr>
      </p:pic>
      <p:pic>
        <p:nvPicPr>
          <p:cNvPr id="3" name="Picture 2"/>
          <p:cNvPicPr>
            <a:picLocks noChangeAspect="1"/>
          </p:cNvPicPr>
          <p:nvPr/>
        </p:nvPicPr>
        <p:blipFill>
          <a:blip r:embed="rId4"/>
          <a:stretch>
            <a:fillRect/>
          </a:stretch>
        </p:blipFill>
        <p:spPr>
          <a:xfrm>
            <a:off x="3810440" y="4111731"/>
            <a:ext cx="1271588" cy="695135"/>
          </a:xfrm>
          <a:prstGeom prst="rect">
            <a:avLst/>
          </a:prstGeom>
        </p:spPr>
      </p:pic>
      <p:pic>
        <p:nvPicPr>
          <p:cNvPr id="4" name="Picture 3"/>
          <p:cNvPicPr>
            <a:picLocks noChangeAspect="1"/>
          </p:cNvPicPr>
          <p:nvPr/>
        </p:nvPicPr>
        <p:blipFill>
          <a:blip r:embed="rId5"/>
          <a:stretch>
            <a:fillRect/>
          </a:stretch>
        </p:blipFill>
        <p:spPr>
          <a:xfrm>
            <a:off x="5697845" y="4784248"/>
            <a:ext cx="1035634" cy="881062"/>
          </a:xfrm>
          <a:prstGeom prst="rect">
            <a:avLst/>
          </a:prstGeom>
        </p:spPr>
      </p:pic>
      <p:pic>
        <p:nvPicPr>
          <p:cNvPr id="5" name="Picture 4"/>
          <p:cNvPicPr>
            <a:picLocks noChangeAspect="1"/>
          </p:cNvPicPr>
          <p:nvPr/>
        </p:nvPicPr>
        <p:blipFill>
          <a:blip r:embed="rId6"/>
          <a:stretch>
            <a:fillRect/>
          </a:stretch>
        </p:blipFill>
        <p:spPr>
          <a:xfrm>
            <a:off x="5001225" y="2408004"/>
            <a:ext cx="1214437" cy="785812"/>
          </a:xfrm>
          <a:prstGeom prst="rect">
            <a:avLst/>
          </a:prstGeom>
        </p:spPr>
      </p:pic>
      <p:pic>
        <p:nvPicPr>
          <p:cNvPr id="7" name="Picture 6"/>
          <p:cNvPicPr>
            <a:picLocks noChangeAspect="1"/>
          </p:cNvPicPr>
          <p:nvPr/>
        </p:nvPicPr>
        <p:blipFill>
          <a:blip r:embed="rId7"/>
          <a:stretch>
            <a:fillRect/>
          </a:stretch>
        </p:blipFill>
        <p:spPr>
          <a:xfrm>
            <a:off x="6441553" y="590548"/>
            <a:ext cx="2476500" cy="3743325"/>
          </a:xfrm>
          <a:prstGeom prst="rect">
            <a:avLst/>
          </a:prstGeom>
        </p:spPr>
      </p:pic>
      <p:pic>
        <p:nvPicPr>
          <p:cNvPr id="8" name="Picture 7"/>
          <p:cNvPicPr>
            <a:picLocks noChangeAspect="1"/>
          </p:cNvPicPr>
          <p:nvPr/>
        </p:nvPicPr>
        <p:blipFill>
          <a:blip r:embed="rId8"/>
          <a:stretch>
            <a:fillRect/>
          </a:stretch>
        </p:blipFill>
        <p:spPr>
          <a:xfrm>
            <a:off x="2957916" y="2720747"/>
            <a:ext cx="1037262" cy="1054550"/>
          </a:xfrm>
          <a:prstGeom prst="rect">
            <a:avLst/>
          </a:prstGeom>
        </p:spPr>
      </p:pic>
      <p:sp>
        <p:nvSpPr>
          <p:cNvPr id="9" name="TextBox 8"/>
          <p:cNvSpPr txBox="1"/>
          <p:nvPr/>
        </p:nvSpPr>
        <p:spPr>
          <a:xfrm>
            <a:off x="703238" y="1456354"/>
            <a:ext cx="2175920" cy="381000"/>
          </a:xfrm>
          <a:prstGeom prst="rect">
            <a:avLst/>
          </a:prstGeom>
          <a:noFill/>
        </p:spPr>
        <p:txBody>
          <a:bodyPr wrap="square" rtlCol="0">
            <a:spAutoFit/>
          </a:bodyPr>
          <a:lstStyle/>
          <a:p>
            <a:r>
              <a:rPr lang="en-US" dirty="0"/>
              <a:t>CALIFORNIA </a:t>
            </a:r>
          </a:p>
        </p:txBody>
      </p:sp>
      <p:sp>
        <p:nvSpPr>
          <p:cNvPr id="10" name="TextBox 9"/>
          <p:cNvSpPr txBox="1"/>
          <p:nvPr/>
        </p:nvSpPr>
        <p:spPr>
          <a:xfrm>
            <a:off x="6491861" y="1277522"/>
            <a:ext cx="1371600" cy="369332"/>
          </a:xfrm>
          <a:prstGeom prst="rect">
            <a:avLst/>
          </a:prstGeom>
          <a:noFill/>
        </p:spPr>
        <p:txBody>
          <a:bodyPr wrap="square" rtlCol="0">
            <a:spAutoFit/>
          </a:bodyPr>
          <a:lstStyle/>
          <a:p>
            <a:r>
              <a:rPr lang="en-US" dirty="0"/>
              <a:t>NORTHEAST</a:t>
            </a:r>
          </a:p>
        </p:txBody>
      </p:sp>
      <p:sp>
        <p:nvSpPr>
          <p:cNvPr id="11" name="TextBox 10"/>
          <p:cNvSpPr txBox="1"/>
          <p:nvPr/>
        </p:nvSpPr>
        <p:spPr>
          <a:xfrm>
            <a:off x="2625478" y="2331978"/>
            <a:ext cx="1488491" cy="369332"/>
          </a:xfrm>
          <a:prstGeom prst="rect">
            <a:avLst/>
          </a:prstGeom>
          <a:noFill/>
        </p:spPr>
        <p:txBody>
          <a:bodyPr wrap="square" rtlCol="0">
            <a:spAutoFit/>
          </a:bodyPr>
          <a:lstStyle/>
          <a:p>
            <a:r>
              <a:rPr lang="en-US" dirty="0"/>
              <a:t>MADISON, WI</a:t>
            </a:r>
          </a:p>
        </p:txBody>
      </p:sp>
      <p:sp>
        <p:nvSpPr>
          <p:cNvPr id="12" name="TextBox 11"/>
          <p:cNvSpPr txBox="1"/>
          <p:nvPr/>
        </p:nvSpPr>
        <p:spPr>
          <a:xfrm>
            <a:off x="4805151" y="1728411"/>
            <a:ext cx="1676400" cy="646331"/>
          </a:xfrm>
          <a:prstGeom prst="rect">
            <a:avLst/>
          </a:prstGeom>
          <a:noFill/>
        </p:spPr>
        <p:txBody>
          <a:bodyPr wrap="square" rtlCol="0">
            <a:spAutoFit/>
          </a:bodyPr>
          <a:lstStyle/>
          <a:p>
            <a:pPr algn="ctr"/>
            <a:r>
              <a:rPr lang="en-US" dirty="0"/>
              <a:t>ANN ARBOR, MI</a:t>
            </a:r>
          </a:p>
        </p:txBody>
      </p:sp>
      <p:sp>
        <p:nvSpPr>
          <p:cNvPr id="13" name="TextBox 12"/>
          <p:cNvSpPr txBox="1"/>
          <p:nvPr/>
        </p:nvSpPr>
        <p:spPr>
          <a:xfrm>
            <a:off x="5792374" y="4459298"/>
            <a:ext cx="1143000" cy="381000"/>
          </a:xfrm>
          <a:prstGeom prst="rect">
            <a:avLst/>
          </a:prstGeom>
          <a:noFill/>
        </p:spPr>
        <p:txBody>
          <a:bodyPr wrap="square" rtlCol="0">
            <a:spAutoFit/>
          </a:bodyPr>
          <a:lstStyle/>
          <a:p>
            <a:r>
              <a:rPr lang="en-US" dirty="0"/>
              <a:t>ATLANTA</a:t>
            </a:r>
          </a:p>
        </p:txBody>
      </p:sp>
      <p:sp>
        <p:nvSpPr>
          <p:cNvPr id="14" name="TextBox 13"/>
          <p:cNvSpPr txBox="1"/>
          <p:nvPr/>
        </p:nvSpPr>
        <p:spPr>
          <a:xfrm>
            <a:off x="3845624" y="3779580"/>
            <a:ext cx="1305155" cy="369332"/>
          </a:xfrm>
          <a:prstGeom prst="rect">
            <a:avLst/>
          </a:prstGeom>
          <a:noFill/>
        </p:spPr>
        <p:txBody>
          <a:bodyPr wrap="square" rtlCol="0">
            <a:spAutoFit/>
          </a:bodyPr>
          <a:lstStyle/>
          <a:p>
            <a:pPr algn="ctr"/>
            <a:r>
              <a:rPr lang="en-US" dirty="0"/>
              <a:t>AUSTIN, TX</a:t>
            </a:r>
          </a:p>
        </p:txBody>
      </p:sp>
      <p:sp>
        <p:nvSpPr>
          <p:cNvPr id="16" name="TextBox 15"/>
          <p:cNvSpPr txBox="1"/>
          <p:nvPr/>
        </p:nvSpPr>
        <p:spPr>
          <a:xfrm>
            <a:off x="2876875" y="274618"/>
            <a:ext cx="1199344" cy="369332"/>
          </a:xfrm>
          <a:prstGeom prst="rect">
            <a:avLst/>
          </a:prstGeom>
          <a:noFill/>
        </p:spPr>
        <p:txBody>
          <a:bodyPr wrap="square" rtlCol="0">
            <a:spAutoFit/>
          </a:bodyPr>
          <a:lstStyle/>
          <a:p>
            <a:r>
              <a:rPr lang="en-US" dirty="0"/>
              <a:t>MONTANA</a:t>
            </a:r>
          </a:p>
        </p:txBody>
      </p:sp>
      <p:pic>
        <p:nvPicPr>
          <p:cNvPr id="18" name="Picture 17"/>
          <p:cNvPicPr>
            <a:picLocks noChangeAspect="1"/>
          </p:cNvPicPr>
          <p:nvPr/>
        </p:nvPicPr>
        <p:blipFill>
          <a:blip r:embed="rId9"/>
          <a:stretch>
            <a:fillRect/>
          </a:stretch>
        </p:blipFill>
        <p:spPr>
          <a:xfrm>
            <a:off x="2712227" y="624963"/>
            <a:ext cx="2410921" cy="924810"/>
          </a:xfrm>
          <a:prstGeom prst="rect">
            <a:avLst/>
          </a:prstGeom>
        </p:spPr>
      </p:pic>
      <p:sp>
        <p:nvSpPr>
          <p:cNvPr id="17" name="TextBox 16"/>
          <p:cNvSpPr txBox="1"/>
          <p:nvPr/>
        </p:nvSpPr>
        <p:spPr>
          <a:xfrm>
            <a:off x="4169955" y="223849"/>
            <a:ext cx="1662541" cy="646331"/>
          </a:xfrm>
          <a:prstGeom prst="rect">
            <a:avLst/>
          </a:prstGeom>
          <a:noFill/>
        </p:spPr>
        <p:txBody>
          <a:bodyPr wrap="square" rtlCol="0">
            <a:spAutoFit/>
          </a:bodyPr>
          <a:lstStyle/>
          <a:p>
            <a:r>
              <a:rPr lang="en-US" dirty="0"/>
              <a:t>NORTH</a:t>
            </a:r>
            <a:br>
              <a:rPr lang="en-US" dirty="0"/>
            </a:br>
            <a:r>
              <a:rPr lang="en-US" dirty="0"/>
              <a:t> DAKOTA</a:t>
            </a:r>
          </a:p>
        </p:txBody>
      </p:sp>
      <p:sp>
        <p:nvSpPr>
          <p:cNvPr id="15" name="TextBox 14"/>
          <p:cNvSpPr txBox="1"/>
          <p:nvPr/>
        </p:nvSpPr>
        <p:spPr>
          <a:xfrm>
            <a:off x="4002279" y="3234176"/>
            <a:ext cx="1872262" cy="400110"/>
          </a:xfrm>
          <a:prstGeom prst="rect">
            <a:avLst/>
          </a:prstGeom>
          <a:noFill/>
        </p:spPr>
        <p:txBody>
          <a:bodyPr wrap="square" rtlCol="0">
            <a:spAutoFit/>
          </a:bodyPr>
          <a:lstStyle/>
          <a:p>
            <a:r>
              <a:rPr lang="en-US" sz="2000" dirty="0">
                <a:solidFill>
                  <a:srgbClr val="002060"/>
                </a:solidFill>
              </a:rPr>
              <a:t>“College Towns” </a:t>
            </a:r>
          </a:p>
        </p:txBody>
      </p:sp>
    </p:spTree>
    <p:extLst>
      <p:ext uri="{BB962C8B-B14F-4D97-AF65-F5344CB8AC3E}">
        <p14:creationId xmlns:p14="http://schemas.microsoft.com/office/powerpoint/2010/main" val="24211644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4328</Words>
  <Application>Microsoft Office PowerPoint</Application>
  <PresentationFormat>On-screen Show (4:3)</PresentationFormat>
  <Paragraphs>393</Paragraphs>
  <Slides>77</Slides>
  <Notes>66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Arial</vt:lpstr>
      <vt:lpstr>Calibri</vt:lpstr>
      <vt:lpstr>FreightSans Pro Book</vt:lpstr>
      <vt:lpstr>Office Theme</vt:lpstr>
      <vt:lpstr>CogSci 150 “Sensemaking and Organizing” Spring 2022</vt:lpstr>
      <vt:lpstr>Course Checkpoint</vt:lpstr>
      <vt:lpstr>The Assignments</vt:lpstr>
      <vt:lpstr>Social Thinking </vt:lpstr>
      <vt:lpstr>Principles of Group Creation: Homophily &amp; Preferential Attachment</vt:lpstr>
      <vt:lpstr>Homophily</vt:lpstr>
      <vt:lpstr>PowerPoint Presentation</vt:lpstr>
      <vt:lpstr>PowerPoint Presentation</vt:lpstr>
      <vt:lpstr>PowerPoint Presentation</vt:lpstr>
      <vt:lpstr>PowerPoint Presentation</vt:lpstr>
      <vt:lpstr>PowerPoint Presentation</vt:lpstr>
      <vt:lpstr>What You Listen to, Wear, and Drive  Gives You Away</vt:lpstr>
      <vt:lpstr>STOP AND THINK</vt:lpstr>
      <vt:lpstr>PowerPoint Presentation</vt:lpstr>
      <vt:lpstr>PowerPoint Presentation</vt:lpstr>
      <vt:lpstr>Can You Profile  With Vehicles?</vt:lpstr>
      <vt:lpstr>Preferential Attachment</vt:lpstr>
      <vt:lpstr>PowerPoint Presentation</vt:lpstr>
      <vt:lpstr>PowerPoint Presentation</vt:lpstr>
      <vt:lpstr>STOP AND THINK</vt:lpstr>
      <vt:lpstr>PowerPoint Presentation</vt:lpstr>
      <vt:lpstr>PowerPoint Presentation</vt:lpstr>
      <vt:lpstr>STOP AND THINK</vt:lpstr>
      <vt:lpstr>PowerPoint Presentation</vt:lpstr>
      <vt:lpstr>PowerPoint Presentation</vt:lpstr>
      <vt:lpstr>Twitter Stats </vt:lpstr>
      <vt:lpstr>A Very Long Tail</vt:lpstr>
      <vt:lpstr>Where do you get your news?</vt:lpstr>
      <vt:lpstr>PowerPoint Presentation</vt:lpstr>
      <vt:lpstr>How Facebook Works</vt:lpstr>
      <vt:lpstr>STOP AND THINK</vt:lpstr>
      <vt:lpstr>Some Implications</vt:lpstr>
      <vt:lpstr>The “Filter Bubble” / “Echo Chamber” / “False Consensus Effect”</vt:lpstr>
      <vt:lpstr>Biases in “Information Gathering”</vt:lpstr>
      <vt:lpstr>Biases in “Information Gathering”</vt:lpstr>
      <vt:lpstr>PowerPoint Presentation</vt:lpstr>
      <vt:lpstr>PowerPoint Presentation</vt:lpstr>
      <vt:lpstr>Making Sense  of “Information Disorder”</vt:lpstr>
      <vt:lpstr>“Dis-information”</vt:lpstr>
      <vt:lpstr>The Internet and  Information Disorder</vt:lpstr>
      <vt:lpstr>PowerPoint Presentation</vt:lpstr>
      <vt:lpstr>PowerPoint Presentation</vt:lpstr>
      <vt:lpstr>Biased News</vt:lpstr>
      <vt:lpstr>Framing Effects About Data Science in Presidential Elections</vt:lpstr>
      <vt:lpstr>PowerPoint Presentation</vt:lpstr>
      <vt:lpstr>Framing the Protests</vt:lpstr>
      <vt:lpstr>False equivalence – Desire for “balance” when there is none</vt:lpstr>
      <vt:lpstr>“Fake News”</vt:lpstr>
      <vt:lpstr>PowerPoint Presentation</vt:lpstr>
      <vt:lpstr>PowerPoint Presentation</vt:lpstr>
      <vt:lpstr>The Fake News Problem</vt:lpstr>
      <vt:lpstr>PowerPoint Presentation</vt:lpstr>
      <vt:lpstr>Facebook and Fake News</vt:lpstr>
      <vt:lpstr>PowerPoint Presentation</vt:lpstr>
      <vt:lpstr>PowerPoint Presentation</vt:lpstr>
      <vt:lpstr>PowerPoint Presentation</vt:lpstr>
      <vt:lpstr>Fake Photos and Videos</vt:lpstr>
      <vt:lpstr>Fake News and Politics – is Not New AMAZING TRUE STORIES</vt:lpstr>
      <vt:lpstr>Dealing with Fake News</vt:lpstr>
      <vt:lpstr>Dealing with Fake News</vt:lpstr>
      <vt:lpstr>PowerPoint Presentation</vt:lpstr>
      <vt:lpstr>“Robo-Journalism” using  Story Templates and Grammars</vt:lpstr>
      <vt:lpstr>WTF:  Humans alone can’t solve  the problem of fake news</vt:lpstr>
      <vt:lpstr>WTF: How algorithms  can defeat fake news</vt:lpstr>
      <vt:lpstr>Blue Feed / Red Feed (created by the Wall Street Journal)</vt:lpstr>
      <vt:lpstr>Blue Feed / Red Feed (created by the Wall Street Journal)</vt:lpstr>
      <vt:lpstr>AI Detection of “Hate Speech”</vt:lpstr>
      <vt:lpstr>“Hate Check” Training Categories</vt:lpstr>
      <vt:lpstr>“Hate Check” Training Categories</vt:lpstr>
      <vt:lpstr>Mal-information</vt:lpstr>
      <vt:lpstr>Cancel Culture</vt:lpstr>
      <vt:lpstr>PowerPoint Presentation</vt:lpstr>
      <vt:lpstr>PowerPoint Presentation</vt:lpstr>
      <vt:lpstr>Russia Today    a state-controlled TV and web network aimed at non-Russian audiences</vt:lpstr>
      <vt:lpstr>Facebook Does The Right Things</vt:lpstr>
      <vt:lpstr>PowerPoint Presentation</vt:lpstr>
      <vt:lpstr>Canceled for Supporting Putin  (NY Times, 3/1/22)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2018-03-20T00:47:11Z</dcterms:created>
  <dcterms:modified xsi:type="dcterms:W3CDTF">2022-03-02T22:00:08Z</dcterms:modified>
</cp:coreProperties>
</file>