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9"/>
  </p:notesMasterIdLst>
  <p:sldIdLst>
    <p:sldId id="266" r:id="rId2"/>
    <p:sldId id="707" r:id="rId3"/>
    <p:sldId id="686" r:id="rId4"/>
    <p:sldId id="740" r:id="rId5"/>
    <p:sldId id="533" r:id="rId6"/>
    <p:sldId id="338" r:id="rId7"/>
    <p:sldId id="737" r:id="rId8"/>
    <p:sldId id="742" r:id="rId9"/>
    <p:sldId id="741" r:id="rId10"/>
    <p:sldId id="739" r:id="rId11"/>
    <p:sldId id="307" r:id="rId12"/>
    <p:sldId id="736" r:id="rId13"/>
    <p:sldId id="272" r:id="rId14"/>
    <p:sldId id="318" r:id="rId15"/>
    <p:sldId id="376" r:id="rId16"/>
    <p:sldId id="378" r:id="rId17"/>
    <p:sldId id="380" r:id="rId18"/>
    <p:sldId id="381" r:id="rId19"/>
    <p:sldId id="384" r:id="rId20"/>
    <p:sldId id="273" r:id="rId21"/>
    <p:sldId id="271" r:id="rId22"/>
    <p:sldId id="709" r:id="rId23"/>
    <p:sldId id="268" r:id="rId24"/>
    <p:sldId id="269" r:id="rId25"/>
    <p:sldId id="385" r:id="rId26"/>
    <p:sldId id="270" r:id="rId27"/>
    <p:sldId id="710" r:id="rId28"/>
    <p:sldId id="693" r:id="rId29"/>
    <p:sldId id="714" r:id="rId30"/>
    <p:sldId id="715" r:id="rId31"/>
    <p:sldId id="716" r:id="rId32"/>
    <p:sldId id="733" r:id="rId33"/>
    <p:sldId id="717" r:id="rId34"/>
    <p:sldId id="274" r:id="rId35"/>
    <p:sldId id="371" r:id="rId36"/>
    <p:sldId id="388" r:id="rId37"/>
    <p:sldId id="390" r:id="rId38"/>
    <p:sldId id="735" r:id="rId39"/>
    <p:sldId id="373" r:id="rId40"/>
    <p:sldId id="374" r:id="rId41"/>
    <p:sldId id="738" r:id="rId42"/>
    <p:sldId id="377" r:id="rId43"/>
    <p:sldId id="389" r:id="rId44"/>
    <p:sldId id="720" r:id="rId45"/>
    <p:sldId id="718" r:id="rId46"/>
    <p:sldId id="725" r:id="rId47"/>
    <p:sldId id="370" r:id="rId48"/>
    <p:sldId id="375" r:id="rId49"/>
    <p:sldId id="391" r:id="rId50"/>
    <p:sldId id="392" r:id="rId51"/>
    <p:sldId id="393" r:id="rId52"/>
    <p:sldId id="394" r:id="rId53"/>
    <p:sldId id="363" r:id="rId54"/>
    <p:sldId id="721" r:id="rId55"/>
    <p:sldId id="364" r:id="rId56"/>
    <p:sldId id="365" r:id="rId57"/>
    <p:sldId id="395" r:id="rId58"/>
    <p:sldId id="396" r:id="rId59"/>
    <p:sldId id="368" r:id="rId60"/>
    <p:sldId id="724" r:id="rId61"/>
    <p:sldId id="732" r:id="rId62"/>
    <p:sldId id="726" r:id="rId63"/>
    <p:sldId id="730" r:id="rId64"/>
    <p:sldId id="728" r:id="rId65"/>
    <p:sldId id="702" r:id="rId66"/>
    <p:sldId id="731" r:id="rId67"/>
    <p:sldId id="734" r:id="rId6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80996" autoAdjust="0"/>
  </p:normalViewPr>
  <p:slideViewPr>
    <p:cSldViewPr>
      <p:cViewPr varScale="1">
        <p:scale>
          <a:sx n="48" d="100"/>
          <a:sy n="48" d="100"/>
        </p:scale>
        <p:origin x="1965" y="33"/>
      </p:cViewPr>
      <p:guideLst>
        <p:guide orient="horz" pos="2160"/>
        <p:guide pos="2880"/>
      </p:guideLst>
    </p:cSldViewPr>
  </p:slideViewPr>
  <p:outlineViewPr>
    <p:cViewPr>
      <p:scale>
        <a:sx n="33" d="100"/>
        <a:sy n="33" d="100"/>
      </p:scale>
      <p:origin x="0" y="-11693"/>
    </p:cViewPr>
  </p:outlineViewPr>
  <p:notesTextViewPr>
    <p:cViewPr>
      <p:scale>
        <a:sx n="3" d="2"/>
        <a:sy n="3" d="2"/>
      </p:scale>
      <p:origin x="0" y="0"/>
    </p:cViewPr>
  </p:notesTextViewPr>
  <p:sorterViewPr>
    <p:cViewPr>
      <p:scale>
        <a:sx n="141" d="100"/>
        <a:sy n="141" d="100"/>
      </p:scale>
      <p:origin x="0" y="-42690"/>
    </p:cViewPr>
  </p:sorterViewPr>
  <p:notesViewPr>
    <p:cSldViewPr>
      <p:cViewPr varScale="1">
        <p:scale>
          <a:sx n="73" d="100"/>
          <a:sy n="73" d="100"/>
        </p:scale>
        <p:origin x="2811" y="33"/>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3/7/2022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xfrm>
            <a:off x="533400" y="4414825"/>
            <a:ext cx="548640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264165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204316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351078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17</a:t>
            </a:fld>
            <a:endParaRPr lang="en-US" dirty="0"/>
          </a:p>
        </p:txBody>
      </p:sp>
    </p:spTree>
    <p:extLst>
      <p:ext uri="{BB962C8B-B14F-4D97-AF65-F5344CB8AC3E}">
        <p14:creationId xmlns:p14="http://schemas.microsoft.com/office/powerpoint/2010/main" val="300420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18</a:t>
            </a:fld>
            <a:endParaRPr lang="en-US" dirty="0"/>
          </a:p>
        </p:txBody>
      </p:sp>
    </p:spTree>
    <p:extLst>
      <p:ext uri="{BB962C8B-B14F-4D97-AF65-F5344CB8AC3E}">
        <p14:creationId xmlns:p14="http://schemas.microsoft.com/office/powerpoint/2010/main" val="71566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19</a:t>
            </a:fld>
            <a:endParaRPr lang="en-US" dirty="0"/>
          </a:p>
        </p:txBody>
      </p:sp>
    </p:spTree>
    <p:extLst>
      <p:ext uri="{BB962C8B-B14F-4D97-AF65-F5344CB8AC3E}">
        <p14:creationId xmlns:p14="http://schemas.microsoft.com/office/powerpoint/2010/main" val="60725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20</a:t>
            </a:fld>
            <a:endParaRPr lang="en-US" dirty="0"/>
          </a:p>
        </p:txBody>
      </p:sp>
    </p:spTree>
    <p:extLst>
      <p:ext uri="{BB962C8B-B14F-4D97-AF65-F5344CB8AC3E}">
        <p14:creationId xmlns:p14="http://schemas.microsoft.com/office/powerpoint/2010/main" val="602484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BA999-6D0F-4DC1-8DDB-CCA61D068A30}" type="slidenum">
              <a:rPr lang="en-US" smtClean="0"/>
              <a:pPr/>
              <a:t>21</a:t>
            </a:fld>
            <a:endParaRPr lang="en-US" dirty="0"/>
          </a:p>
        </p:txBody>
      </p:sp>
    </p:spTree>
    <p:extLst>
      <p:ext uri="{BB962C8B-B14F-4D97-AF65-F5344CB8AC3E}">
        <p14:creationId xmlns:p14="http://schemas.microsoft.com/office/powerpoint/2010/main" val="3163404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443397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dirty="0"/>
          </a:p>
        </p:txBody>
      </p:sp>
    </p:spTree>
    <p:extLst>
      <p:ext uri="{BB962C8B-B14F-4D97-AF65-F5344CB8AC3E}">
        <p14:creationId xmlns:p14="http://schemas.microsoft.com/office/powerpoint/2010/main" val="33525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348090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24</a:t>
            </a:fld>
            <a:endParaRPr lang="en-US" dirty="0"/>
          </a:p>
        </p:txBody>
      </p:sp>
    </p:spTree>
    <p:extLst>
      <p:ext uri="{BB962C8B-B14F-4D97-AF65-F5344CB8AC3E}">
        <p14:creationId xmlns:p14="http://schemas.microsoft.com/office/powerpoint/2010/main" val="2725502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712175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26</a:t>
            </a:fld>
            <a:endParaRPr lang="en-US" dirty="0"/>
          </a:p>
        </p:txBody>
      </p:sp>
    </p:spTree>
    <p:extLst>
      <p:ext uri="{BB962C8B-B14F-4D97-AF65-F5344CB8AC3E}">
        <p14:creationId xmlns:p14="http://schemas.microsoft.com/office/powerpoint/2010/main" val="292018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272513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869591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179372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3095187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34</a:t>
            </a:fld>
            <a:endParaRPr lang="en-US" dirty="0"/>
          </a:p>
        </p:txBody>
      </p:sp>
    </p:spTree>
    <p:extLst>
      <p:ext uri="{BB962C8B-B14F-4D97-AF65-F5344CB8AC3E}">
        <p14:creationId xmlns:p14="http://schemas.microsoft.com/office/powerpoint/2010/main" val="1354081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49522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12823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3</a:t>
            </a:fld>
            <a:endParaRPr lang="en-US" altLang="en-US" sz="1300" dirty="0"/>
          </a:p>
        </p:txBody>
      </p:sp>
    </p:spTree>
    <p:extLst>
      <p:ext uri="{BB962C8B-B14F-4D97-AF65-F5344CB8AC3E}">
        <p14:creationId xmlns:p14="http://schemas.microsoft.com/office/powerpoint/2010/main" val="138598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2248381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2583245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439750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4192180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2301484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190349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671924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3143738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3319064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410491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4</a:t>
            </a:fld>
            <a:endParaRPr lang="en-US" altLang="en-US" sz="1300" dirty="0"/>
          </a:p>
        </p:txBody>
      </p:sp>
    </p:spTree>
    <p:extLst>
      <p:ext uri="{BB962C8B-B14F-4D97-AF65-F5344CB8AC3E}">
        <p14:creationId xmlns:p14="http://schemas.microsoft.com/office/powerpoint/2010/main" val="1324415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2440546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2055019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3684000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2907933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324461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1320089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635222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376020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2571024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65</a:t>
            </a:fld>
            <a:endParaRPr lang="en-US" altLang="en-US" sz="1300" dirty="0"/>
          </a:p>
        </p:txBody>
      </p:sp>
    </p:spTree>
    <p:extLst>
      <p:ext uri="{BB962C8B-B14F-4D97-AF65-F5344CB8AC3E}">
        <p14:creationId xmlns:p14="http://schemas.microsoft.com/office/powerpoint/2010/main" val="196684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5</a:t>
            </a:fld>
            <a:endParaRPr lang="en-US" altLang="en-US" sz="1300" dirty="0"/>
          </a:p>
        </p:txBody>
      </p:sp>
    </p:spTree>
    <p:extLst>
      <p:ext uri="{BB962C8B-B14F-4D97-AF65-F5344CB8AC3E}">
        <p14:creationId xmlns:p14="http://schemas.microsoft.com/office/powerpoint/2010/main" val="2417915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406788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98351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11</a:t>
            </a:fld>
            <a:endParaRPr lang="en-US" dirty="0"/>
          </a:p>
        </p:txBody>
      </p:sp>
    </p:spTree>
    <p:extLst>
      <p:ext uri="{BB962C8B-B14F-4D97-AF65-F5344CB8AC3E}">
        <p14:creationId xmlns:p14="http://schemas.microsoft.com/office/powerpoint/2010/main" val="317846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331125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EBA999-6D0F-4DC1-8DDB-CCA61D068A30}" type="slidenum">
              <a:rPr lang="en-US" smtClean="0"/>
              <a:pPr/>
              <a:t>13</a:t>
            </a:fld>
            <a:endParaRPr lang="en-US" dirty="0"/>
          </a:p>
        </p:txBody>
      </p:sp>
    </p:spTree>
    <p:extLst>
      <p:ext uri="{BB962C8B-B14F-4D97-AF65-F5344CB8AC3E}">
        <p14:creationId xmlns:p14="http://schemas.microsoft.com/office/powerpoint/2010/main" val="377714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etty.edu/research/exhibitions_events/exhibitions/bauhaus/new_artist/form_color/interactiv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8 March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 15) </a:t>
            </a:r>
            <a:r>
              <a:rPr lang="en-US" dirty="0">
                <a:latin typeface="Calibri" panose="020F0502020204030204" pitchFamily="34" charset="0"/>
                <a:cs typeface="Calibri" panose="020F0502020204030204" pitchFamily="34" charset="0"/>
              </a:rPr>
              <a:t>"Automatic organizing" using perceptual processes, Gestalt principles, statistical learning</a:t>
            </a:r>
            <a:endParaRPr lang="en-US" dirty="0">
              <a:solidFill>
                <a:srgbClr val="002955"/>
              </a:solidFill>
              <a:latin typeface="Calibri" panose="020F0502020204030204" pitchFamily="34" charset="0"/>
              <a:cs typeface="Calibri" panose="020F0502020204030204" pitchFamily="34" charset="0"/>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98E6-5C53-4923-A673-4C845144E694}"/>
              </a:ext>
            </a:extLst>
          </p:cNvPr>
          <p:cNvSpPr>
            <a:spLocks noGrp="1"/>
          </p:cNvSpPr>
          <p:nvPr>
            <p:ph type="title"/>
          </p:nvPr>
        </p:nvSpPr>
        <p:spPr/>
        <p:txBody>
          <a:bodyPr>
            <a:normAutofit fontScale="90000"/>
          </a:bodyPr>
          <a:lstStyle/>
          <a:p>
            <a:r>
              <a:rPr lang="en-US" b="1" dirty="0"/>
              <a:t>How Surprises Reveal</a:t>
            </a:r>
            <a:br>
              <a:rPr lang="en-US" b="1" dirty="0"/>
            </a:br>
            <a:r>
              <a:rPr lang="en-US" b="1" dirty="0"/>
              <a:t> Core Knowledge</a:t>
            </a:r>
          </a:p>
        </p:txBody>
      </p:sp>
      <p:sp>
        <p:nvSpPr>
          <p:cNvPr id="3" name="Content Placeholder 2">
            <a:extLst>
              <a:ext uri="{FF2B5EF4-FFF2-40B4-BE49-F238E27FC236}">
                <a16:creationId xmlns:a16="http://schemas.microsoft.com/office/drawing/2014/main" id="{656529E8-F972-40E5-82B2-5E67947DF571}"/>
              </a:ext>
            </a:extLst>
          </p:cNvPr>
          <p:cNvSpPr>
            <a:spLocks noGrp="1"/>
          </p:cNvSpPr>
          <p:nvPr>
            <p:ph idx="1"/>
          </p:nvPr>
        </p:nvSpPr>
        <p:spPr/>
        <p:txBody>
          <a:bodyPr>
            <a:noAutofit/>
          </a:bodyPr>
          <a:lstStyle/>
          <a:p>
            <a:r>
              <a:rPr lang="en-US" dirty="0">
                <a:latin typeface="AdvPTimes"/>
              </a:rPr>
              <a:t>If infants are surprised to see</a:t>
            </a:r>
          </a:p>
          <a:p>
            <a:pPr lvl="1"/>
            <a:r>
              <a:rPr lang="en-US" b="0" i="0" u="none" strike="noStrike" baseline="0" dirty="0">
                <a:latin typeface="AdvPTimes"/>
              </a:rPr>
              <a:t>A  ball </a:t>
            </a:r>
            <a:r>
              <a:rPr lang="en-US" dirty="0">
                <a:latin typeface="AdvPTimes"/>
              </a:rPr>
              <a:t>that appears to pass through a solid wall</a:t>
            </a:r>
          </a:p>
          <a:p>
            <a:pPr lvl="1"/>
            <a:r>
              <a:rPr lang="en-US" b="0" i="0" u="none" strike="noStrike" baseline="0" dirty="0">
                <a:latin typeface="AdvPTimes"/>
              </a:rPr>
              <a:t>A ball that rolls off a table but hovers without falling</a:t>
            </a:r>
          </a:p>
          <a:p>
            <a:pPr algn="l"/>
            <a:r>
              <a:rPr lang="en-US" sz="2800" dirty="0">
                <a:latin typeface="AdvPTimes"/>
              </a:rPr>
              <a:t>Then they must already know that</a:t>
            </a:r>
          </a:p>
          <a:p>
            <a:pPr lvl="1"/>
            <a:r>
              <a:rPr lang="en-US" b="0" i="0" u="none" strike="noStrike" baseline="0" dirty="0">
                <a:latin typeface="AdvPTimes"/>
              </a:rPr>
              <a:t>Objects have permanence</a:t>
            </a:r>
          </a:p>
          <a:p>
            <a:pPr lvl="1"/>
            <a:r>
              <a:rPr lang="en-US" dirty="0">
                <a:latin typeface="AdvPTimes"/>
              </a:rPr>
              <a:t>They don’t move on their own accord</a:t>
            </a:r>
          </a:p>
          <a:p>
            <a:pPr lvl="1"/>
            <a:r>
              <a:rPr lang="en-US" b="0" i="0" u="none" strike="noStrike" baseline="0" dirty="0">
                <a:latin typeface="AdvPTimes"/>
              </a:rPr>
              <a:t>They don’t break into pieces or assemble from pieces</a:t>
            </a:r>
          </a:p>
        </p:txBody>
      </p:sp>
    </p:spTree>
    <p:extLst>
      <p:ext uri="{BB962C8B-B14F-4D97-AF65-F5344CB8AC3E}">
        <p14:creationId xmlns:p14="http://schemas.microsoft.com/office/powerpoint/2010/main" val="17936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1066800" y="1219200"/>
            <a:ext cx="7315200" cy="5235566"/>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Gestalt Perception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Automatic  / Pre-attentive Organizing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Camouflage and Trompe l'oeil</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“trump luh-ee”… tricking the eye</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Perception as Inference and Interpretation; the “Grand Illusion” </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Sensemaking == Simplification?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Statistical Learning</a:t>
            </a:r>
          </a:p>
        </p:txBody>
      </p:sp>
    </p:spTree>
    <p:extLst>
      <p:ext uri="{BB962C8B-B14F-4D97-AF65-F5344CB8AC3E}">
        <p14:creationId xmlns:p14="http://schemas.microsoft.com/office/powerpoint/2010/main" val="16787167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Gestalt Perception</a:t>
            </a:r>
          </a:p>
        </p:txBody>
      </p:sp>
    </p:spTree>
    <p:extLst>
      <p:ext uri="{BB962C8B-B14F-4D97-AF65-F5344CB8AC3E}">
        <p14:creationId xmlns:p14="http://schemas.microsoft.com/office/powerpoint/2010/main" val="381859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965818"/>
            <a:ext cx="8610600" cy="6076664"/>
          </a:xfrm>
          <a:prstGeom prst="rect">
            <a:avLst/>
          </a:prstGeom>
          <a:noFill/>
        </p:spPr>
        <p:txBody>
          <a:bodyPr wrap="square" rtlCol="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About 100 years ago Edgar Rubin studied the fundamental phenomenon of visual perception to organize some part(s) of the visual field as in the foreground and other parts as the background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When the visual information is ambiguous, this can result in two alternating interpretations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The contrast between the figure and ground determines how easily they are separated</a:t>
            </a:r>
          </a:p>
          <a:p>
            <a:endParaRPr lang="en-US" sz="3600" dirty="0"/>
          </a:p>
        </p:txBody>
      </p:sp>
      <p:sp>
        <p:nvSpPr>
          <p:cNvPr id="2" name="Rectangle 1"/>
          <p:cNvSpPr/>
          <p:nvPr/>
        </p:nvSpPr>
        <p:spPr>
          <a:xfrm>
            <a:off x="2610088" y="242457"/>
            <a:ext cx="4143250" cy="658642"/>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Figure and Ground</a:t>
            </a:r>
          </a:p>
        </p:txBody>
      </p:sp>
    </p:spTree>
    <p:extLst>
      <p:ext uri="{BB962C8B-B14F-4D97-AF65-F5344CB8AC3E}">
        <p14:creationId xmlns:p14="http://schemas.microsoft.com/office/powerpoint/2010/main" val="401338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74638"/>
            <a:ext cx="4495800" cy="1143000"/>
          </a:xfrm>
        </p:spPr>
        <p:txBody>
          <a:bodyPr>
            <a:no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Rubin’s Face-Vase Illusion</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4267200" y="1524000"/>
            <a:ext cx="4305300" cy="4398087"/>
          </a:xfrm>
          <a:prstGeom prst="rect">
            <a:avLst/>
          </a:prstGeom>
          <a:noFill/>
          <a:ln w="9525">
            <a:noFill/>
            <a:miter lim="800000"/>
            <a:headEnd/>
            <a:tailEnd/>
          </a:ln>
        </p:spPr>
      </p:pic>
      <p:sp>
        <p:nvSpPr>
          <p:cNvPr id="5" name="TextBox 4"/>
          <p:cNvSpPr txBox="1"/>
          <p:nvPr/>
        </p:nvSpPr>
        <p:spPr>
          <a:xfrm>
            <a:off x="381000" y="302359"/>
            <a:ext cx="3505200" cy="6124754"/>
          </a:xfrm>
          <a:prstGeom prst="rect">
            <a:avLst/>
          </a:prstGeom>
          <a:noFill/>
        </p:spPr>
        <p:txBody>
          <a:bodyPr wrap="square" rtlCol="0">
            <a:spAutoFit/>
          </a:bodyPr>
          <a:lstStyle/>
          <a:p>
            <a:r>
              <a:rPr lang="en-US" sz="2800" dirty="0"/>
              <a:t>Flipping between the face and vase interpretations involves changing which part of the image is ‘figure’ and which is ‘ground’</a:t>
            </a:r>
          </a:p>
          <a:p>
            <a:endParaRPr lang="en-US" sz="2800" dirty="0"/>
          </a:p>
          <a:p>
            <a:r>
              <a:rPr lang="en-US" sz="2800" dirty="0">
                <a:solidFill>
                  <a:srgbClr val="FF0000"/>
                </a:solidFill>
              </a:rPr>
              <a:t>The brain can only make sense of the world in one way at any point in time </a:t>
            </a:r>
            <a:r>
              <a:rPr lang="en-US" sz="2800" dirty="0"/>
              <a:t>– </a:t>
            </a:r>
            <a:br>
              <a:rPr lang="en-US" sz="2800" dirty="0"/>
            </a:br>
            <a:r>
              <a:rPr lang="en-US" sz="2800" dirty="0"/>
              <a:t>we see the face or the vase, but not both</a:t>
            </a:r>
          </a:p>
        </p:txBody>
      </p:sp>
    </p:spTree>
    <p:extLst>
      <p:ext uri="{BB962C8B-B14F-4D97-AF65-F5344CB8AC3E}">
        <p14:creationId xmlns:p14="http://schemas.microsoft.com/office/powerpoint/2010/main" val="316784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A Classic Figure-Ground Ambiguity</a:t>
            </a:r>
          </a:p>
        </p:txBody>
      </p:sp>
      <p:pic>
        <p:nvPicPr>
          <p:cNvPr id="4" name="Picture 3"/>
          <p:cNvPicPr>
            <a:picLocks noChangeAspect="1"/>
          </p:cNvPicPr>
          <p:nvPr/>
        </p:nvPicPr>
        <p:blipFill>
          <a:blip r:embed="rId3"/>
          <a:stretch>
            <a:fillRect/>
          </a:stretch>
        </p:blipFill>
        <p:spPr>
          <a:xfrm>
            <a:off x="381000" y="1399311"/>
            <a:ext cx="7967499" cy="5059362"/>
          </a:xfrm>
          <a:prstGeom prst="rect">
            <a:avLst/>
          </a:prstGeom>
        </p:spPr>
      </p:pic>
    </p:spTree>
    <p:extLst>
      <p:ext uri="{BB962C8B-B14F-4D97-AF65-F5344CB8AC3E}">
        <p14:creationId xmlns:p14="http://schemas.microsoft.com/office/powerpoint/2010/main" val="344876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dirty="0"/>
              <a:t>Gestalt Perception</a:t>
            </a:r>
          </a:p>
        </p:txBody>
      </p:sp>
      <p:sp>
        <p:nvSpPr>
          <p:cNvPr id="3" name="Content Placeholder 2"/>
          <p:cNvSpPr>
            <a:spLocks noGrp="1"/>
          </p:cNvSpPr>
          <p:nvPr>
            <p:ph idx="1"/>
          </p:nvPr>
        </p:nvSpPr>
        <p:spPr>
          <a:xfrm>
            <a:off x="283097" y="990600"/>
            <a:ext cx="8730205" cy="3124200"/>
          </a:xfrm>
        </p:spPr>
        <p:txBody>
          <a:bodyPr>
            <a:noAutofit/>
          </a:bodyPr>
          <a:lstStyle/>
          <a:p>
            <a:r>
              <a:rPr lang="en-US" dirty="0"/>
              <a:t>In the 1930s, Psychologists Max Wertheimer, Wolfgang Kohler, and Kurt Koffka extended Rubin’s work and proposed six principles that explain how </a:t>
            </a:r>
            <a:r>
              <a:rPr lang="en-US" dirty="0">
                <a:solidFill>
                  <a:srgbClr val="FF0000"/>
                </a:solidFill>
              </a:rPr>
              <a:t>our visual system imposes order on what it sees to perceive as organized and structured wholes </a:t>
            </a:r>
            <a:r>
              <a:rPr lang="en-US" dirty="0"/>
              <a:t>rather than the sum of their constituent parts</a:t>
            </a:r>
          </a:p>
        </p:txBody>
      </p:sp>
      <p:sp>
        <p:nvSpPr>
          <p:cNvPr id="4" name="TextBox 3"/>
          <p:cNvSpPr txBox="1"/>
          <p:nvPr/>
        </p:nvSpPr>
        <p:spPr>
          <a:xfrm>
            <a:off x="685800" y="4495800"/>
            <a:ext cx="3810000"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t>Figure/Ground</a:t>
            </a:r>
          </a:p>
          <a:p>
            <a:pPr marL="514350" indent="-514350">
              <a:buFont typeface="Arial" panose="020B0604020202020204" pitchFamily="34" charset="0"/>
              <a:buChar char="•"/>
            </a:pPr>
            <a:r>
              <a:rPr lang="en-US" sz="3600" dirty="0"/>
              <a:t>Proximity</a:t>
            </a:r>
          </a:p>
          <a:p>
            <a:pPr marL="514350" indent="-514350">
              <a:buFont typeface="Arial" panose="020B0604020202020204" pitchFamily="34" charset="0"/>
              <a:buChar char="•"/>
            </a:pPr>
            <a:r>
              <a:rPr lang="en-US" sz="3600" dirty="0"/>
              <a:t>Similarity</a:t>
            </a:r>
          </a:p>
        </p:txBody>
      </p:sp>
      <p:sp>
        <p:nvSpPr>
          <p:cNvPr id="5" name="TextBox 4"/>
          <p:cNvSpPr txBox="1"/>
          <p:nvPr/>
        </p:nvSpPr>
        <p:spPr>
          <a:xfrm>
            <a:off x="4572000" y="4495800"/>
            <a:ext cx="3581400"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t>Continuity</a:t>
            </a:r>
          </a:p>
          <a:p>
            <a:pPr marL="514350" indent="-514350">
              <a:buFont typeface="Arial" panose="020B0604020202020204" pitchFamily="34" charset="0"/>
              <a:buChar char="•"/>
            </a:pPr>
            <a:r>
              <a:rPr lang="en-US" sz="3600" dirty="0"/>
              <a:t>Enclosure</a:t>
            </a:r>
          </a:p>
          <a:p>
            <a:pPr marL="514350" indent="-514350">
              <a:buFont typeface="Arial" panose="020B0604020202020204" pitchFamily="34" charset="0"/>
              <a:buChar char="•"/>
            </a:pPr>
            <a:r>
              <a:rPr lang="en-US" sz="3600" dirty="0"/>
              <a:t>Closure</a:t>
            </a:r>
          </a:p>
        </p:txBody>
      </p:sp>
      <p:pic>
        <p:nvPicPr>
          <p:cNvPr id="6" name="Picture 5">
            <a:extLst>
              <a:ext uri="{FF2B5EF4-FFF2-40B4-BE49-F238E27FC236}">
                <a16:creationId xmlns:a16="http://schemas.microsoft.com/office/drawing/2014/main" id="{B764BE4D-98E3-4015-8F38-952F52056153}"/>
              </a:ext>
            </a:extLst>
          </p:cNvPr>
          <p:cNvPicPr>
            <a:picLocks noChangeAspect="1"/>
          </p:cNvPicPr>
          <p:nvPr/>
        </p:nvPicPr>
        <p:blipFill>
          <a:blip r:embed="rId3"/>
          <a:stretch>
            <a:fillRect/>
          </a:stretch>
        </p:blipFill>
        <p:spPr>
          <a:xfrm>
            <a:off x="381000" y="85373"/>
            <a:ext cx="859611" cy="859611"/>
          </a:xfrm>
          <a:prstGeom prst="rect">
            <a:avLst/>
          </a:prstGeom>
        </p:spPr>
      </p:pic>
    </p:spTree>
    <p:extLst>
      <p:ext uri="{BB962C8B-B14F-4D97-AF65-F5344CB8AC3E}">
        <p14:creationId xmlns:p14="http://schemas.microsoft.com/office/powerpoint/2010/main" val="213454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25109"/>
            <a:ext cx="7086600" cy="4532663"/>
          </a:xfrm>
          <a:prstGeom prst="rect">
            <a:avLst/>
          </a:prstGeom>
        </p:spPr>
      </p:pic>
      <p:sp>
        <p:nvSpPr>
          <p:cNvPr id="9" name="TextBox 8"/>
          <p:cNvSpPr txBox="1"/>
          <p:nvPr/>
        </p:nvSpPr>
        <p:spPr>
          <a:xfrm>
            <a:off x="762000" y="872807"/>
            <a:ext cx="78486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Objects close to each other, especially when they are aligned, are perceived as belonging together</a:t>
            </a:r>
          </a:p>
        </p:txBody>
      </p:sp>
      <p:sp>
        <p:nvSpPr>
          <p:cNvPr id="2" name="Rectangle 1"/>
          <p:cNvSpPr/>
          <p:nvPr/>
        </p:nvSpPr>
        <p:spPr>
          <a:xfrm>
            <a:off x="3168123" y="228600"/>
            <a:ext cx="2426755"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Proximity</a:t>
            </a:r>
          </a:p>
        </p:txBody>
      </p:sp>
      <p:sp>
        <p:nvSpPr>
          <p:cNvPr id="4" name="TextBox 3"/>
          <p:cNvSpPr txBox="1"/>
          <p:nvPr/>
        </p:nvSpPr>
        <p:spPr>
          <a:xfrm>
            <a:off x="1209554" y="5865384"/>
            <a:ext cx="6934200" cy="584775"/>
          </a:xfrm>
          <a:prstGeom prst="rect">
            <a:avLst/>
          </a:prstGeom>
          <a:noFill/>
        </p:spPr>
        <p:txBody>
          <a:bodyPr wrap="square" rtlCol="0">
            <a:spAutoFit/>
          </a:bodyPr>
          <a:lstStyle/>
          <a:p>
            <a:r>
              <a:rPr lang="en-US" sz="3200" b="1" i="1" dirty="0">
                <a:solidFill>
                  <a:srgbClr val="FF0000"/>
                </a:solidFill>
              </a:rPr>
              <a:t>What groupings do you perceive here?</a:t>
            </a:r>
          </a:p>
        </p:txBody>
      </p:sp>
    </p:spTree>
    <p:extLst>
      <p:ext uri="{BB962C8B-B14F-4D97-AF65-F5344CB8AC3E}">
        <p14:creationId xmlns:p14="http://schemas.microsoft.com/office/powerpoint/2010/main" val="394117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4006" y="893324"/>
            <a:ext cx="84582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Elements that look similar are seen as being in the same group</a:t>
            </a:r>
          </a:p>
          <a:p>
            <a:pPr marL="285750" indent="-285750">
              <a:buFont typeface="Arial" panose="020B0604020202020204" pitchFamily="34" charset="0"/>
              <a:buChar char="•"/>
            </a:pPr>
            <a:r>
              <a:rPr lang="en-US" sz="2800" dirty="0"/>
              <a:t>The shape and visual design for the icons distinguishes files from folders, and file types from each other</a:t>
            </a:r>
          </a:p>
        </p:txBody>
      </p:sp>
      <p:sp>
        <p:nvSpPr>
          <p:cNvPr id="2" name="Rectangle 1"/>
          <p:cNvSpPr/>
          <p:nvPr/>
        </p:nvSpPr>
        <p:spPr>
          <a:xfrm>
            <a:off x="3103689" y="178064"/>
            <a:ext cx="2403222"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Similarity</a:t>
            </a:r>
          </a:p>
        </p:txBody>
      </p:sp>
      <p:pic>
        <p:nvPicPr>
          <p:cNvPr id="3" name="Picture 2"/>
          <p:cNvPicPr>
            <a:picLocks noChangeAspect="1"/>
          </p:cNvPicPr>
          <p:nvPr/>
        </p:nvPicPr>
        <p:blipFill>
          <a:blip r:embed="rId3"/>
          <a:stretch>
            <a:fillRect/>
          </a:stretch>
        </p:blipFill>
        <p:spPr>
          <a:xfrm>
            <a:off x="4141387" y="3027015"/>
            <a:ext cx="4522649" cy="3429000"/>
          </a:xfrm>
          <a:prstGeom prst="rect">
            <a:avLst/>
          </a:prstGeom>
        </p:spPr>
      </p:pic>
      <p:sp>
        <p:nvSpPr>
          <p:cNvPr id="4" name="TextBox 3"/>
          <p:cNvSpPr txBox="1"/>
          <p:nvPr/>
        </p:nvSpPr>
        <p:spPr>
          <a:xfrm>
            <a:off x="4953000" y="5892947"/>
            <a:ext cx="2438400" cy="923330"/>
          </a:xfrm>
          <a:prstGeom prst="rect">
            <a:avLst/>
          </a:prstGeom>
          <a:noFill/>
        </p:spPr>
        <p:txBody>
          <a:bodyPr wrap="square" rtlCol="0">
            <a:spAutoFit/>
          </a:bodyPr>
          <a:lstStyle/>
          <a:p>
            <a:r>
              <a:rPr lang="en-US" dirty="0"/>
              <a:t>TDO 3.3..1.1 Organizing with Properties of Physical Resources</a:t>
            </a:r>
          </a:p>
        </p:txBody>
      </p:sp>
      <p:sp>
        <p:nvSpPr>
          <p:cNvPr id="8" name="TextBox 7"/>
          <p:cNvSpPr txBox="1"/>
          <p:nvPr/>
        </p:nvSpPr>
        <p:spPr>
          <a:xfrm>
            <a:off x="208730" y="2916585"/>
            <a:ext cx="3581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don’t need to be able to read the labels to perceive the groups, although the visual similarity of the names suggests some similarity of content</a:t>
            </a:r>
          </a:p>
        </p:txBody>
      </p:sp>
    </p:spTree>
    <p:extLst>
      <p:ext uri="{BB962C8B-B14F-4D97-AF65-F5344CB8AC3E}">
        <p14:creationId xmlns:p14="http://schemas.microsoft.com/office/powerpoint/2010/main" val="247518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206044"/>
            <a:ext cx="7848600" cy="954107"/>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solidFill>
                  <a:srgbClr val="FF0000"/>
                </a:solidFill>
              </a:rPr>
              <a:t>If we change the color here, how does it change the perceived groupings?</a:t>
            </a:r>
          </a:p>
        </p:txBody>
      </p:sp>
      <p:sp>
        <p:nvSpPr>
          <p:cNvPr id="2" name="Rectangle 1"/>
          <p:cNvSpPr/>
          <p:nvPr/>
        </p:nvSpPr>
        <p:spPr>
          <a:xfrm>
            <a:off x="639104" y="228600"/>
            <a:ext cx="7484806"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Proximity &amp; Similarity Together</a:t>
            </a:r>
          </a:p>
        </p:txBody>
      </p:sp>
      <p:pic>
        <p:nvPicPr>
          <p:cNvPr id="3" name="Picture 2"/>
          <p:cNvPicPr>
            <a:picLocks noChangeAspect="1"/>
          </p:cNvPicPr>
          <p:nvPr/>
        </p:nvPicPr>
        <p:blipFill>
          <a:blip r:embed="rId3"/>
          <a:stretch>
            <a:fillRect/>
          </a:stretch>
        </p:blipFill>
        <p:spPr>
          <a:xfrm>
            <a:off x="990600" y="2411476"/>
            <a:ext cx="6267450" cy="3661510"/>
          </a:xfrm>
          <a:prstGeom prst="rect">
            <a:avLst/>
          </a:prstGeom>
        </p:spPr>
      </p:pic>
    </p:spTree>
    <p:extLst>
      <p:ext uri="{BB962C8B-B14F-4D97-AF65-F5344CB8AC3E}">
        <p14:creationId xmlns:p14="http://schemas.microsoft.com/office/powerpoint/2010/main" val="209842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D91E-2A9A-4E32-A9BE-DCC02C980019}"/>
              </a:ext>
            </a:extLst>
          </p:cNvPr>
          <p:cNvSpPr>
            <a:spLocks noGrp="1"/>
          </p:cNvSpPr>
          <p:nvPr>
            <p:ph type="title"/>
          </p:nvPr>
        </p:nvSpPr>
        <p:spPr/>
        <p:txBody>
          <a:bodyPr/>
          <a:lstStyle/>
          <a:p>
            <a:r>
              <a:rPr lang="en-US" b="1" dirty="0"/>
              <a:t>Our Questions Today</a:t>
            </a:r>
          </a:p>
        </p:txBody>
      </p:sp>
      <p:sp>
        <p:nvSpPr>
          <p:cNvPr id="3" name="Content Placeholder 2">
            <a:extLst>
              <a:ext uri="{FF2B5EF4-FFF2-40B4-BE49-F238E27FC236}">
                <a16:creationId xmlns:a16="http://schemas.microsoft.com/office/drawing/2014/main" id="{53940D5F-2F47-44BD-841A-2114A2BF2F22}"/>
              </a:ext>
            </a:extLst>
          </p:cNvPr>
          <p:cNvSpPr>
            <a:spLocks noGrp="1"/>
          </p:cNvSpPr>
          <p:nvPr>
            <p:ph idx="1"/>
          </p:nvPr>
        </p:nvSpPr>
        <p:spPr>
          <a:xfrm>
            <a:off x="609600" y="1600200"/>
            <a:ext cx="8229600" cy="4525963"/>
          </a:xfrm>
        </p:spPr>
        <p:txBody>
          <a:bodyPr>
            <a:normAutofit fontScale="92500" lnSpcReduction="20000"/>
          </a:bodyPr>
          <a:lstStyle/>
          <a:p>
            <a:r>
              <a:rPr lang="en-US" dirty="0"/>
              <a:t>Most of the lectures so far have been about the concepts and methods for intentional organizing</a:t>
            </a:r>
          </a:p>
          <a:p>
            <a:r>
              <a:rPr lang="en-US" dirty="0"/>
              <a:t>Today we take a close look at automatic organizing in perception and language learning</a:t>
            </a:r>
          </a:p>
          <a:p>
            <a:r>
              <a:rPr lang="en-US" dirty="0"/>
              <a:t>Is there an </a:t>
            </a:r>
            <a:r>
              <a:rPr lang="en-US" b="1" dirty="0">
                <a:solidFill>
                  <a:srgbClr val="FF0000"/>
                </a:solidFill>
              </a:rPr>
              <a:t>automatic &lt;-&gt; intentional </a:t>
            </a:r>
            <a:r>
              <a:rPr lang="en-US" dirty="0"/>
              <a:t>continuum defined by the extent to which organizing is intentional?</a:t>
            </a:r>
          </a:p>
          <a:p>
            <a:r>
              <a:rPr lang="en-US" dirty="0"/>
              <a:t>How does “automatic” processing work?  </a:t>
            </a:r>
          </a:p>
          <a:p>
            <a:pPr lvl="1"/>
            <a:r>
              <a:rPr lang="en-US" dirty="0"/>
              <a:t>Frequency and transitional probability statistics</a:t>
            </a:r>
          </a:p>
          <a:p>
            <a:pPr lvl="1"/>
            <a:r>
              <a:rPr lang="en-US" dirty="0"/>
              <a:t>The simplicity principle</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63444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3107" y="1123623"/>
            <a:ext cx="538049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Aligned objects are perceived as belonging together, and are perceived as a continuous whole when that perception is a simpler interpretation</a:t>
            </a:r>
          </a:p>
        </p:txBody>
      </p:sp>
      <p:sp>
        <p:nvSpPr>
          <p:cNvPr id="2" name="Rectangle 1"/>
          <p:cNvSpPr/>
          <p:nvPr/>
        </p:nvSpPr>
        <p:spPr>
          <a:xfrm>
            <a:off x="1154593" y="151093"/>
            <a:ext cx="2623988"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Continuity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523">
            <a:off x="695767" y="3678052"/>
            <a:ext cx="283845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0514" y="809735"/>
            <a:ext cx="2776734" cy="21704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3546" y="3382931"/>
            <a:ext cx="3348484" cy="3173720"/>
          </a:xfrm>
          <a:prstGeom prst="rect">
            <a:avLst/>
          </a:prstGeom>
        </p:spPr>
      </p:pic>
    </p:spTree>
    <p:extLst>
      <p:ext uri="{BB962C8B-B14F-4D97-AF65-F5344CB8AC3E}">
        <p14:creationId xmlns:p14="http://schemas.microsoft.com/office/powerpoint/2010/main" val="2140889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04800"/>
            <a:ext cx="8162814" cy="1628775"/>
          </a:xfrm>
          <a:prstGeom prst="rect">
            <a:avLst/>
          </a:prstGeom>
        </p:spPr>
      </p:pic>
      <p:sp>
        <p:nvSpPr>
          <p:cNvPr id="9" name="TextBox 8"/>
          <p:cNvSpPr txBox="1"/>
          <p:nvPr/>
        </p:nvSpPr>
        <p:spPr>
          <a:xfrm>
            <a:off x="457200" y="2233429"/>
            <a:ext cx="4572000" cy="2470676"/>
          </a:xfrm>
          <a:prstGeom prst="rect">
            <a:avLst/>
          </a:prstGeom>
          <a:noFill/>
        </p:spPr>
        <p:txBody>
          <a:bodyPr wrap="square" rtlCol="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Visual stimuli that could be perceived either as open, incomplete, or unusual forms are more naturally perceived as closed, complete, regular =&gt; simpler</a:t>
            </a:r>
          </a:p>
        </p:txBody>
      </p:sp>
      <p:grpSp>
        <p:nvGrpSpPr>
          <p:cNvPr id="5" name="Group 4"/>
          <p:cNvGrpSpPr/>
          <p:nvPr/>
        </p:nvGrpSpPr>
        <p:grpSpPr>
          <a:xfrm>
            <a:off x="6096000" y="4723125"/>
            <a:ext cx="1531891" cy="1599660"/>
            <a:chOff x="6096000" y="4723125"/>
            <a:chExt cx="1531891" cy="1599660"/>
          </a:xfrm>
        </p:grpSpPr>
        <p:sp>
          <p:nvSpPr>
            <p:cNvPr id="3" name="Isosceles Triangle 2"/>
            <p:cNvSpPr/>
            <p:nvPr/>
          </p:nvSpPr>
          <p:spPr>
            <a:xfrm>
              <a:off x="6096000" y="4723125"/>
              <a:ext cx="1531891" cy="1599660"/>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248400" y="5027385"/>
              <a:ext cx="613545" cy="76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447800" y="5027385"/>
            <a:ext cx="3464490" cy="1403266"/>
            <a:chOff x="1447800" y="5027385"/>
            <a:chExt cx="3464490" cy="1403266"/>
          </a:xfrm>
        </p:grpSpPr>
        <p:sp>
          <p:nvSpPr>
            <p:cNvPr id="2" name="Oval 1"/>
            <p:cNvSpPr/>
            <p:nvPr/>
          </p:nvSpPr>
          <p:spPr>
            <a:xfrm>
              <a:off x="1447800" y="5027385"/>
              <a:ext cx="3464490" cy="1295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867167">
              <a:off x="1876750" y="5059051"/>
              <a:ext cx="74651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F4A9ABB9-8DB2-482A-B9A6-DE32020848FC}"/>
              </a:ext>
            </a:extLst>
          </p:cNvPr>
          <p:cNvPicPr>
            <a:picLocks noChangeAspect="1"/>
          </p:cNvPicPr>
          <p:nvPr/>
        </p:nvPicPr>
        <p:blipFill>
          <a:blip r:embed="rId4"/>
          <a:stretch>
            <a:fillRect/>
          </a:stretch>
        </p:blipFill>
        <p:spPr>
          <a:xfrm>
            <a:off x="5218131" y="2161151"/>
            <a:ext cx="2485004" cy="2334398"/>
          </a:xfrm>
          <a:prstGeom prst="rect">
            <a:avLst/>
          </a:prstGeom>
        </p:spPr>
      </p:pic>
    </p:spTree>
    <p:extLst>
      <p:ext uri="{BB962C8B-B14F-4D97-AF65-F5344CB8AC3E}">
        <p14:creationId xmlns:p14="http://schemas.microsoft.com/office/powerpoint/2010/main" val="104059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Automatic  / Pre-attentive Organizing</a:t>
            </a:r>
          </a:p>
        </p:txBody>
      </p:sp>
    </p:spTree>
    <p:extLst>
      <p:ext uri="{BB962C8B-B14F-4D97-AF65-F5344CB8AC3E}">
        <p14:creationId xmlns:p14="http://schemas.microsoft.com/office/powerpoint/2010/main" val="507139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066393-3013-4E86-9E3A-95B52F548CAF}"/>
              </a:ext>
            </a:extLst>
          </p:cNvPr>
          <p:cNvSpPr/>
          <p:nvPr/>
        </p:nvSpPr>
        <p:spPr>
          <a:xfrm>
            <a:off x="22899" y="5299174"/>
            <a:ext cx="65532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98" name="Rectangle 1"/>
          <p:cNvSpPr>
            <a:spLocks noGrp="1" noChangeArrowheads="1"/>
          </p:cNvSpPr>
          <p:nvPr>
            <p:ph type="title"/>
          </p:nvPr>
        </p:nvSpPr>
        <p:spPr>
          <a:xfrm>
            <a:off x="1447799" y="0"/>
            <a:ext cx="480060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Automatic / Pre-attentive Organizing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84632" y="1202704"/>
            <a:ext cx="6192367" cy="531552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Physical resources are often organized according their size, color, or shape, because the human visual system quickly and automatically pays a lot of attention to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Automatic properties reinforce intentional organizing, facilitating interaction when these properties are selection criteria</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Visual artists use automatic properties</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To encourage a specific interpretation</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To focus attention</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i="1" dirty="0">
                <a:solidFill>
                  <a:srgbClr val="FF0000"/>
                </a:solidFill>
              </a:rPr>
              <a:t> How does being able to detect some kinds of sensory events quickly provide an evolutionary advantage?</a:t>
            </a:r>
          </a:p>
        </p:txBody>
      </p:sp>
      <p:pic>
        <p:nvPicPr>
          <p:cNvPr id="3" name="Picture 2">
            <a:extLst>
              <a:ext uri="{FF2B5EF4-FFF2-40B4-BE49-F238E27FC236}">
                <a16:creationId xmlns:a16="http://schemas.microsoft.com/office/drawing/2014/main" id="{38FCB55D-8D5E-4410-A715-F57EE9628658}"/>
              </a:ext>
            </a:extLst>
          </p:cNvPr>
          <p:cNvPicPr>
            <a:picLocks noChangeAspect="1"/>
          </p:cNvPicPr>
          <p:nvPr/>
        </p:nvPicPr>
        <p:blipFill>
          <a:blip r:embed="rId3"/>
          <a:stretch>
            <a:fillRect/>
          </a:stretch>
        </p:blipFill>
        <p:spPr>
          <a:xfrm>
            <a:off x="6912702" y="3903291"/>
            <a:ext cx="1695806" cy="2322901"/>
          </a:xfrm>
          <a:prstGeom prst="rect">
            <a:avLst/>
          </a:prstGeom>
        </p:spPr>
      </p:pic>
      <p:pic>
        <p:nvPicPr>
          <p:cNvPr id="4" name="Picture 3">
            <a:extLst>
              <a:ext uri="{FF2B5EF4-FFF2-40B4-BE49-F238E27FC236}">
                <a16:creationId xmlns:a16="http://schemas.microsoft.com/office/drawing/2014/main" id="{D91B30BC-125A-4741-939A-F0ECAA6CC78C}"/>
              </a:ext>
            </a:extLst>
          </p:cNvPr>
          <p:cNvPicPr>
            <a:picLocks noChangeAspect="1"/>
          </p:cNvPicPr>
          <p:nvPr/>
        </p:nvPicPr>
        <p:blipFill>
          <a:blip r:embed="rId4"/>
          <a:stretch>
            <a:fillRect/>
          </a:stretch>
        </p:blipFill>
        <p:spPr>
          <a:xfrm>
            <a:off x="6629484" y="375539"/>
            <a:ext cx="2262244" cy="1623275"/>
          </a:xfrm>
          <a:prstGeom prst="rect">
            <a:avLst/>
          </a:prstGeom>
        </p:spPr>
      </p:pic>
      <p:pic>
        <p:nvPicPr>
          <p:cNvPr id="5" name="Picture 4">
            <a:extLst>
              <a:ext uri="{FF2B5EF4-FFF2-40B4-BE49-F238E27FC236}">
                <a16:creationId xmlns:a16="http://schemas.microsoft.com/office/drawing/2014/main" id="{517238D1-D1CA-40BB-ABA3-4CC14E4BEF57}"/>
              </a:ext>
            </a:extLst>
          </p:cNvPr>
          <p:cNvPicPr>
            <a:picLocks noChangeAspect="1"/>
          </p:cNvPicPr>
          <p:nvPr/>
        </p:nvPicPr>
        <p:blipFill>
          <a:blip r:embed="rId5"/>
          <a:stretch>
            <a:fillRect/>
          </a:stretch>
        </p:blipFill>
        <p:spPr>
          <a:xfrm>
            <a:off x="6576099" y="2362200"/>
            <a:ext cx="2369013" cy="1190997"/>
          </a:xfrm>
          <a:prstGeom prst="rect">
            <a:avLst/>
          </a:prstGeom>
        </p:spPr>
      </p:pic>
      <p:pic>
        <p:nvPicPr>
          <p:cNvPr id="6" name="Picture 5">
            <a:extLst>
              <a:ext uri="{FF2B5EF4-FFF2-40B4-BE49-F238E27FC236}">
                <a16:creationId xmlns:a16="http://schemas.microsoft.com/office/drawing/2014/main" id="{E34A56DD-E439-42F8-A284-01489CFB2FE6}"/>
              </a:ext>
            </a:extLst>
          </p:cNvPr>
          <p:cNvPicPr>
            <a:picLocks noChangeAspect="1"/>
          </p:cNvPicPr>
          <p:nvPr/>
        </p:nvPicPr>
        <p:blipFill>
          <a:blip r:embed="rId6"/>
          <a:stretch>
            <a:fillRect/>
          </a:stretch>
        </p:blipFill>
        <p:spPr>
          <a:xfrm>
            <a:off x="397646" y="165692"/>
            <a:ext cx="859611" cy="859611"/>
          </a:xfrm>
          <a:prstGeom prst="rect">
            <a:avLst/>
          </a:prstGeom>
        </p:spPr>
      </p:pic>
    </p:spTree>
    <p:extLst>
      <p:ext uri="{BB962C8B-B14F-4D97-AF65-F5344CB8AC3E}">
        <p14:creationId xmlns:p14="http://schemas.microsoft.com/office/powerpoint/2010/main" val="7275781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29" y="3962400"/>
            <a:ext cx="2247900" cy="2238375"/>
          </a:xfrm>
          <a:prstGeom prst="rect">
            <a:avLst/>
          </a:prstGeom>
        </p:spPr>
      </p:pic>
      <p:pic>
        <p:nvPicPr>
          <p:cNvPr id="113" name="Picture 1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802" y="3895724"/>
            <a:ext cx="2543175" cy="2371725"/>
          </a:xfrm>
          <a:prstGeom prst="rect">
            <a:avLst/>
          </a:prstGeom>
        </p:spPr>
      </p:pic>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051" y="3864128"/>
            <a:ext cx="2552700" cy="2343150"/>
          </a:xfrm>
          <a:prstGeom prst="rect">
            <a:avLst/>
          </a:prstGeom>
        </p:spPr>
      </p:pic>
      <p:sp>
        <p:nvSpPr>
          <p:cNvPr id="115" name="Rectangle 114"/>
          <p:cNvSpPr/>
          <p:nvPr/>
        </p:nvSpPr>
        <p:spPr>
          <a:xfrm>
            <a:off x="2148661" y="228600"/>
            <a:ext cx="5339796" cy="1224951"/>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Pre-attentive Processing</a:t>
            </a:r>
            <a:br>
              <a:rPr lang="en-US" sz="4000" b="1" dirty="0">
                <a:latin typeface="+mj-lt"/>
                <a:ea typeface="+mj-ea"/>
                <a:cs typeface="+mj-cs"/>
              </a:rPr>
            </a:br>
            <a:r>
              <a:rPr lang="en-US" sz="4000" b="1" dirty="0">
                <a:latin typeface="+mj-lt"/>
                <a:ea typeface="+mj-ea"/>
                <a:cs typeface="+mj-cs"/>
              </a:rPr>
              <a:t> of Shape and Color </a:t>
            </a:r>
          </a:p>
        </p:txBody>
      </p:sp>
      <p:sp>
        <p:nvSpPr>
          <p:cNvPr id="116" name="TextBox 115"/>
          <p:cNvSpPr txBox="1"/>
          <p:nvPr/>
        </p:nvSpPr>
        <p:spPr>
          <a:xfrm>
            <a:off x="658029" y="1408808"/>
            <a:ext cx="7697462" cy="2200602"/>
          </a:xfrm>
          <a:prstGeom prst="rect">
            <a:avLst/>
          </a:prstGeom>
          <a:noFill/>
        </p:spPr>
        <p:txBody>
          <a:bodyPr wrap="square" rtlCol="0">
            <a:spAutoFit/>
          </a:bodyPr>
          <a:lstStyle/>
          <a:p>
            <a:pPr>
              <a:lnSpc>
                <a:spcPct val="150000"/>
              </a:lnSpc>
            </a:pPr>
            <a:r>
              <a:rPr lang="en-US" sz="2400" i="1" dirty="0">
                <a:solidFill>
                  <a:srgbClr val="FF0000"/>
                </a:solidFill>
              </a:rPr>
              <a:t>Do any of these visual arrays contain a triangle?</a:t>
            </a:r>
          </a:p>
          <a:p>
            <a:r>
              <a:rPr lang="en-US" sz="2400" dirty="0"/>
              <a:t>Because shape and color are pre-attentive attributes, It takes about the same time to decide over a large range of array sizes </a:t>
            </a:r>
          </a:p>
          <a:p>
            <a:pPr>
              <a:spcBef>
                <a:spcPts val="600"/>
              </a:spcBef>
            </a:pPr>
            <a:r>
              <a:rPr lang="en-US" sz="2400" dirty="0"/>
              <a:t>It is easier still if the shape is of a different color   </a:t>
            </a:r>
          </a:p>
        </p:txBody>
      </p:sp>
    </p:spTree>
    <p:extLst>
      <p:ext uri="{BB962C8B-B14F-4D97-AF65-F5344CB8AC3E}">
        <p14:creationId xmlns:p14="http://schemas.microsoft.com/office/powerpoint/2010/main" val="256467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99" y="1699098"/>
            <a:ext cx="3429000" cy="4471674"/>
          </a:xfrm>
          <a:prstGeom prst="rect">
            <a:avLst/>
          </a:prstGeom>
        </p:spPr>
      </p:pic>
      <p:pic>
        <p:nvPicPr>
          <p:cNvPr id="5" name="Picture 4"/>
          <p:cNvPicPr>
            <a:picLocks noChangeAspect="1"/>
          </p:cNvPicPr>
          <p:nvPr/>
        </p:nvPicPr>
        <p:blipFill>
          <a:blip r:embed="rId4"/>
          <a:stretch>
            <a:fillRect/>
          </a:stretch>
        </p:blipFill>
        <p:spPr>
          <a:xfrm>
            <a:off x="4339399" y="1664181"/>
            <a:ext cx="4068541" cy="4560093"/>
          </a:xfrm>
          <a:prstGeom prst="rect">
            <a:avLst/>
          </a:prstGeom>
        </p:spPr>
      </p:pic>
      <p:sp>
        <p:nvSpPr>
          <p:cNvPr id="3" name="Rectangle 2">
            <a:extLst>
              <a:ext uri="{FF2B5EF4-FFF2-40B4-BE49-F238E27FC236}">
                <a16:creationId xmlns:a16="http://schemas.microsoft.com/office/drawing/2014/main" id="{807D769E-C414-4099-8F40-33E0F787AD78}"/>
              </a:ext>
            </a:extLst>
          </p:cNvPr>
          <p:cNvSpPr/>
          <p:nvPr/>
        </p:nvSpPr>
        <p:spPr>
          <a:xfrm>
            <a:off x="655859" y="340855"/>
            <a:ext cx="7726141"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rPr>
              <a:t>Pre-attentive Processing</a:t>
            </a:r>
            <a:br>
              <a:rPr lang="en-US" sz="3600" b="1" dirty="0">
                <a:latin typeface="+mj-lt"/>
              </a:rPr>
            </a:br>
            <a:r>
              <a:rPr lang="en-US" sz="3600" b="1" dirty="0">
                <a:latin typeface="+mj-lt"/>
              </a:rPr>
              <a:t> of Shape and Color </a:t>
            </a:r>
          </a:p>
        </p:txBody>
      </p:sp>
    </p:spTree>
    <p:extLst>
      <p:ext uri="{BB962C8B-B14F-4D97-AF65-F5344CB8AC3E}">
        <p14:creationId xmlns:p14="http://schemas.microsoft.com/office/powerpoint/2010/main" val="2595031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941041" y="228600"/>
            <a:ext cx="5755038" cy="1224951"/>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Pre-attentive Processing</a:t>
            </a:r>
            <a:br>
              <a:rPr lang="en-US" sz="4000" b="1" dirty="0">
                <a:latin typeface="+mj-lt"/>
                <a:ea typeface="+mj-ea"/>
                <a:cs typeface="+mj-cs"/>
              </a:rPr>
            </a:br>
            <a:r>
              <a:rPr lang="en-US" sz="4000" b="1" dirty="0">
                <a:latin typeface="+mj-lt"/>
                <a:ea typeface="+mj-ea"/>
                <a:cs typeface="+mj-cs"/>
              </a:rPr>
              <a:t> of Shape and Color  - NOT</a:t>
            </a:r>
          </a:p>
        </p:txBody>
      </p:sp>
      <p:sp>
        <p:nvSpPr>
          <p:cNvPr id="116" name="TextBox 115"/>
          <p:cNvSpPr txBox="1"/>
          <p:nvPr/>
        </p:nvSpPr>
        <p:spPr>
          <a:xfrm>
            <a:off x="609600" y="1702755"/>
            <a:ext cx="8382000" cy="1692771"/>
          </a:xfrm>
          <a:prstGeom prst="rect">
            <a:avLst/>
          </a:prstGeom>
          <a:noFill/>
        </p:spPr>
        <p:txBody>
          <a:bodyPr wrap="square" rtlCol="0">
            <a:spAutoFit/>
          </a:bodyPr>
          <a:lstStyle/>
          <a:p>
            <a:r>
              <a:rPr lang="en-US" sz="2400" i="1" dirty="0">
                <a:solidFill>
                  <a:srgbClr val="FF0000"/>
                </a:solidFill>
              </a:rPr>
              <a:t>Do these visual arrays contain any red triangles or blue circles?</a:t>
            </a:r>
          </a:p>
          <a:p>
            <a:endParaRPr lang="en-US" sz="2400" dirty="0"/>
          </a:p>
          <a:p>
            <a:r>
              <a:rPr lang="en-US" sz="2800" dirty="0"/>
              <a:t>When the shape and color properties are uncorrelated, pre-attentive parallel processing isn’t possible</a:t>
            </a:r>
          </a:p>
        </p:txBody>
      </p:sp>
      <p:grpSp>
        <p:nvGrpSpPr>
          <p:cNvPr id="40" name="Group 39"/>
          <p:cNvGrpSpPr/>
          <p:nvPr/>
        </p:nvGrpSpPr>
        <p:grpSpPr>
          <a:xfrm>
            <a:off x="1703031" y="3676488"/>
            <a:ext cx="2330014" cy="2171755"/>
            <a:chOff x="1652765" y="4124381"/>
            <a:chExt cx="2330014" cy="2171755"/>
          </a:xfrm>
        </p:grpSpPr>
        <p:sp>
          <p:nvSpPr>
            <p:cNvPr id="67" name="Oval 66"/>
            <p:cNvSpPr/>
            <p:nvPr/>
          </p:nvSpPr>
          <p:spPr>
            <a:xfrm>
              <a:off x="1652765" y="4178147"/>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3603437" y="415886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3123401" y="416345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2628101" y="465023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2152081" y="463550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3135105" y="464005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1663897" y="504097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2152081" y="506312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3616519" y="506768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2169410" y="549075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3152434" y="5495306"/>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2645430" y="5991336"/>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2169410" y="597660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3152434" y="598116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a:off x="2138655" y="4135876"/>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Isosceles Triangle 73"/>
            <p:cNvSpPr/>
            <p:nvPr/>
          </p:nvSpPr>
          <p:spPr>
            <a:xfrm>
              <a:off x="2654554" y="4124381"/>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Isosceles Triangle 74"/>
            <p:cNvSpPr/>
            <p:nvPr/>
          </p:nvSpPr>
          <p:spPr>
            <a:xfrm>
              <a:off x="3582962" y="4632248"/>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Isosceles Triangle 75"/>
            <p:cNvSpPr/>
            <p:nvPr/>
          </p:nvSpPr>
          <p:spPr>
            <a:xfrm>
              <a:off x="1681226" y="456561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Isosceles Triangle 76"/>
            <p:cNvSpPr/>
            <p:nvPr/>
          </p:nvSpPr>
          <p:spPr>
            <a:xfrm>
              <a:off x="2583748" y="5040978"/>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Isosceles Triangle 77"/>
            <p:cNvSpPr/>
            <p:nvPr/>
          </p:nvSpPr>
          <p:spPr>
            <a:xfrm>
              <a:off x="3109572" y="502236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p:cNvSpPr/>
            <p:nvPr/>
          </p:nvSpPr>
          <p:spPr>
            <a:xfrm>
              <a:off x="3659159" y="597553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Isosceles Triangle 79"/>
            <p:cNvSpPr/>
            <p:nvPr/>
          </p:nvSpPr>
          <p:spPr>
            <a:xfrm>
              <a:off x="2630403" y="5489677"/>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Isosceles Triangle 80"/>
            <p:cNvSpPr/>
            <p:nvPr/>
          </p:nvSpPr>
          <p:spPr>
            <a:xfrm>
              <a:off x="1687717" y="597553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p:cNvSpPr/>
            <p:nvPr/>
          </p:nvSpPr>
          <p:spPr>
            <a:xfrm>
              <a:off x="3607109" y="551674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Isosceles Triangle 82"/>
            <p:cNvSpPr/>
            <p:nvPr/>
          </p:nvSpPr>
          <p:spPr>
            <a:xfrm>
              <a:off x="1700619" y="5490754"/>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p:cNvGrpSpPr/>
          <p:nvPr/>
        </p:nvGrpSpPr>
        <p:grpSpPr>
          <a:xfrm>
            <a:off x="4953000" y="3701560"/>
            <a:ext cx="2330014" cy="2130880"/>
            <a:chOff x="5099038" y="4219022"/>
            <a:chExt cx="2330014" cy="2130880"/>
          </a:xfrm>
        </p:grpSpPr>
        <p:sp>
          <p:nvSpPr>
            <p:cNvPr id="88" name="Oval 87"/>
            <p:cNvSpPr/>
            <p:nvPr/>
          </p:nvSpPr>
          <p:spPr>
            <a:xfrm>
              <a:off x="5099038" y="427278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7049710" y="425350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6569674" y="425809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6074374" y="4744871"/>
              <a:ext cx="304800" cy="304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5598354" y="4730143"/>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6581378" y="4734695"/>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5110170" y="513561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5598354" y="515776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7062792" y="5162321"/>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5615683" y="5544520"/>
              <a:ext cx="304800" cy="304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6598707" y="554907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6091703" y="604510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5615683" y="603037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6598707" y="6034926"/>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p:cNvSpPr/>
            <p:nvPr/>
          </p:nvSpPr>
          <p:spPr>
            <a:xfrm>
              <a:off x="5584928" y="4230517"/>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Isosceles Triangle 102"/>
            <p:cNvSpPr/>
            <p:nvPr/>
          </p:nvSpPr>
          <p:spPr>
            <a:xfrm>
              <a:off x="6100827" y="421902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Isosceles Triangle 103"/>
            <p:cNvSpPr/>
            <p:nvPr/>
          </p:nvSpPr>
          <p:spPr>
            <a:xfrm>
              <a:off x="7029235" y="472688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p:cNvSpPr/>
            <p:nvPr/>
          </p:nvSpPr>
          <p:spPr>
            <a:xfrm>
              <a:off x="5127499" y="466025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Isosceles Triangle 105"/>
            <p:cNvSpPr/>
            <p:nvPr/>
          </p:nvSpPr>
          <p:spPr>
            <a:xfrm>
              <a:off x="6030021" y="5135619"/>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6555845" y="5117010"/>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p:cNvSpPr/>
            <p:nvPr/>
          </p:nvSpPr>
          <p:spPr>
            <a:xfrm>
              <a:off x="7105432" y="602929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6076676" y="5543443"/>
              <a:ext cx="32362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Isosceles Triangle 109"/>
            <p:cNvSpPr/>
            <p:nvPr/>
          </p:nvSpPr>
          <p:spPr>
            <a:xfrm>
              <a:off x="5133990" y="6029299"/>
              <a:ext cx="32362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p:cNvSpPr/>
            <p:nvPr/>
          </p:nvSpPr>
          <p:spPr>
            <a:xfrm>
              <a:off x="7053382" y="5570508"/>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p:cNvSpPr/>
            <p:nvPr/>
          </p:nvSpPr>
          <p:spPr>
            <a:xfrm>
              <a:off x="5146892" y="5544520"/>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2022D3A3-1E9E-4348-B0D8-45137966866E}"/>
              </a:ext>
            </a:extLst>
          </p:cNvPr>
          <p:cNvPicPr>
            <a:picLocks noChangeAspect="1"/>
          </p:cNvPicPr>
          <p:nvPr/>
        </p:nvPicPr>
        <p:blipFill>
          <a:blip r:embed="rId3"/>
          <a:stretch>
            <a:fillRect/>
          </a:stretch>
        </p:blipFill>
        <p:spPr>
          <a:xfrm>
            <a:off x="304800" y="411269"/>
            <a:ext cx="859611" cy="859611"/>
          </a:xfrm>
          <a:prstGeom prst="rect">
            <a:avLst/>
          </a:prstGeom>
        </p:spPr>
      </p:pic>
    </p:spTree>
    <p:extLst>
      <p:ext uri="{BB962C8B-B14F-4D97-AF65-F5344CB8AC3E}">
        <p14:creationId xmlns:p14="http://schemas.microsoft.com/office/powerpoint/2010/main" val="406927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 different, marketplace, store&#10;&#10;Description automatically generated">
            <a:extLst>
              <a:ext uri="{FF2B5EF4-FFF2-40B4-BE49-F238E27FC236}">
                <a16:creationId xmlns:a16="http://schemas.microsoft.com/office/drawing/2014/main" id="{5AD2A477-B882-43B5-AFAC-33FB28B2C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 y="609600"/>
            <a:ext cx="7620000" cy="5715000"/>
          </a:xfrm>
          <a:prstGeom prst="rect">
            <a:avLst/>
          </a:prstGeom>
        </p:spPr>
      </p:pic>
    </p:spTree>
    <p:extLst>
      <p:ext uri="{BB962C8B-B14F-4D97-AF65-F5344CB8AC3E}">
        <p14:creationId xmlns:p14="http://schemas.microsoft.com/office/powerpoint/2010/main" val="323997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2E3E-2BF8-4F85-9811-5C5819BDB5BA}"/>
              </a:ext>
            </a:extLst>
          </p:cNvPr>
          <p:cNvSpPr>
            <a:spLocks noGrp="1"/>
          </p:cNvSpPr>
          <p:nvPr>
            <p:ph type="title"/>
          </p:nvPr>
        </p:nvSpPr>
        <p:spPr>
          <a:xfrm>
            <a:off x="866888" y="548074"/>
            <a:ext cx="8229600" cy="1143000"/>
          </a:xfrm>
        </p:spPr>
        <p:txBody>
          <a:bodyPr>
            <a:normAutofit fontScale="90000"/>
          </a:bodyPr>
          <a:lstStyle/>
          <a:p>
            <a:r>
              <a:rPr lang="en-US" b="1" dirty="0">
                <a:ea typeface="+mn-ea"/>
                <a:cs typeface="+mn-cs"/>
              </a:rPr>
              <a:t>Organizing Books by Color</a:t>
            </a:r>
            <a:br>
              <a:rPr lang="en-US" dirty="0"/>
            </a:br>
            <a:endParaRPr lang="en-US" dirty="0"/>
          </a:p>
        </p:txBody>
      </p:sp>
      <p:pic>
        <p:nvPicPr>
          <p:cNvPr id="4" name="Content Placeholder 3">
            <a:extLst>
              <a:ext uri="{FF2B5EF4-FFF2-40B4-BE49-F238E27FC236}">
                <a16:creationId xmlns:a16="http://schemas.microsoft.com/office/drawing/2014/main" id="{4A022840-A574-471D-80DF-97C808DBD904}"/>
              </a:ext>
            </a:extLst>
          </p:cNvPr>
          <p:cNvPicPr>
            <a:picLocks noGrp="1" noChangeAspect="1"/>
          </p:cNvPicPr>
          <p:nvPr>
            <p:ph idx="1"/>
          </p:nvPr>
        </p:nvPicPr>
        <p:blipFill>
          <a:blip r:embed="rId3"/>
          <a:stretch>
            <a:fillRect/>
          </a:stretch>
        </p:blipFill>
        <p:spPr>
          <a:xfrm>
            <a:off x="3886200" y="1356493"/>
            <a:ext cx="5024642" cy="5024642"/>
          </a:xfrm>
          <a:prstGeom prst="rect">
            <a:avLst/>
          </a:prstGeom>
        </p:spPr>
      </p:pic>
      <p:sp>
        <p:nvSpPr>
          <p:cNvPr id="5" name="TextBox 4">
            <a:extLst>
              <a:ext uri="{FF2B5EF4-FFF2-40B4-BE49-F238E27FC236}">
                <a16:creationId xmlns:a16="http://schemas.microsoft.com/office/drawing/2014/main" id="{F087BDE4-6058-44DA-B6B5-BA420CF6C832}"/>
              </a:ext>
            </a:extLst>
          </p:cNvPr>
          <p:cNvSpPr txBox="1"/>
          <p:nvPr/>
        </p:nvSpPr>
        <p:spPr>
          <a:xfrm>
            <a:off x="233158" y="1524000"/>
            <a:ext cx="3448050" cy="5016758"/>
          </a:xfrm>
          <a:prstGeom prst="rect">
            <a:avLst/>
          </a:prstGeom>
          <a:noFill/>
        </p:spPr>
        <p:txBody>
          <a:bodyPr wrap="square" rtlCol="0">
            <a:spAutoFit/>
          </a:bodyPr>
          <a:lstStyle/>
          <a:p>
            <a:r>
              <a:rPr lang="en-US" sz="3200" dirty="0"/>
              <a:t>Might be aesthetic for your personal book collection (or as a Zoom background decoration), but not an effective organizing principle for a library</a:t>
            </a:r>
            <a:br>
              <a:rPr lang="en-US" sz="3200" dirty="0"/>
            </a:br>
            <a:r>
              <a:rPr lang="en-US" sz="3200" dirty="0"/>
              <a:t>  </a:t>
            </a:r>
            <a:r>
              <a:rPr lang="en-US" sz="3200" b="1" i="1" dirty="0">
                <a:solidFill>
                  <a:srgbClr val="FF0000"/>
                </a:solidFill>
              </a:rPr>
              <a:t>(WHY NOT?</a:t>
            </a:r>
          </a:p>
        </p:txBody>
      </p:sp>
      <p:sp>
        <p:nvSpPr>
          <p:cNvPr id="6" name="TextBox 5">
            <a:extLst>
              <a:ext uri="{FF2B5EF4-FFF2-40B4-BE49-F238E27FC236}">
                <a16:creationId xmlns:a16="http://schemas.microsoft.com/office/drawing/2014/main" id="{59E995D1-77CA-4EE2-9772-308CB827D619}"/>
              </a:ext>
            </a:extLst>
          </p:cNvPr>
          <p:cNvSpPr txBox="1"/>
          <p:nvPr/>
        </p:nvSpPr>
        <p:spPr>
          <a:xfrm>
            <a:off x="189343" y="86409"/>
            <a:ext cx="17526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394838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7C45-6025-4BE7-AC96-3D67149486CF}"/>
              </a:ext>
            </a:extLst>
          </p:cNvPr>
          <p:cNvSpPr>
            <a:spLocks noGrp="1"/>
          </p:cNvSpPr>
          <p:nvPr>
            <p:ph type="title"/>
          </p:nvPr>
        </p:nvSpPr>
        <p:spPr>
          <a:xfrm>
            <a:off x="457200" y="76200"/>
            <a:ext cx="8229600" cy="1066800"/>
          </a:xfrm>
        </p:spPr>
        <p:txBody>
          <a:bodyPr/>
          <a:lstStyle/>
          <a:p>
            <a:r>
              <a:rPr lang="en-US" b="1" dirty="0"/>
              <a:t>What Shape is Color?</a:t>
            </a:r>
          </a:p>
        </p:txBody>
      </p:sp>
      <p:sp>
        <p:nvSpPr>
          <p:cNvPr id="3" name="Rectangle 2">
            <a:extLst>
              <a:ext uri="{FF2B5EF4-FFF2-40B4-BE49-F238E27FC236}">
                <a16:creationId xmlns:a16="http://schemas.microsoft.com/office/drawing/2014/main" id="{3F3F2282-435E-422F-B8D7-495001A2FF4D}"/>
              </a:ext>
            </a:extLst>
          </p:cNvPr>
          <p:cNvSpPr/>
          <p:nvPr/>
        </p:nvSpPr>
        <p:spPr>
          <a:xfrm>
            <a:off x="685800" y="1085228"/>
            <a:ext cx="8229600" cy="1077218"/>
          </a:xfrm>
          <a:prstGeom prst="rect">
            <a:avLst/>
          </a:prstGeom>
        </p:spPr>
        <p:txBody>
          <a:bodyPr wrap="square">
            <a:spAutoFit/>
          </a:bodyPr>
          <a:lstStyle/>
          <a:p>
            <a:r>
              <a:rPr lang="en-US" sz="3200" dirty="0"/>
              <a:t>Vassily Kandinsky believed primary shapes corresponded with specific primary colors. </a:t>
            </a:r>
          </a:p>
        </p:txBody>
      </p:sp>
      <p:sp>
        <p:nvSpPr>
          <p:cNvPr id="5" name="Rectangle 4">
            <a:extLst>
              <a:ext uri="{FF2B5EF4-FFF2-40B4-BE49-F238E27FC236}">
                <a16:creationId xmlns:a16="http://schemas.microsoft.com/office/drawing/2014/main" id="{4E0332A7-303B-4290-9690-10DAB7474F31}"/>
              </a:ext>
            </a:extLst>
          </p:cNvPr>
          <p:cNvSpPr/>
          <p:nvPr/>
        </p:nvSpPr>
        <p:spPr>
          <a:xfrm>
            <a:off x="457200" y="6003041"/>
            <a:ext cx="6229350" cy="646331"/>
          </a:xfrm>
          <a:prstGeom prst="rect">
            <a:avLst/>
          </a:prstGeom>
        </p:spPr>
        <p:txBody>
          <a:bodyPr wrap="square">
            <a:spAutoFit/>
          </a:bodyPr>
          <a:lstStyle/>
          <a:p>
            <a:r>
              <a:rPr lang="en-US" dirty="0">
                <a:hlinkClick r:id="rId3"/>
              </a:rPr>
              <a:t>https://www.getty.edu/research/exhibitions_events/exhibitions/bauhaus/new_artist/form_color/interactive/</a:t>
            </a:r>
            <a:endParaRPr lang="en-US" dirty="0"/>
          </a:p>
        </p:txBody>
      </p:sp>
      <p:sp>
        <p:nvSpPr>
          <p:cNvPr id="6" name="Rectangle 5">
            <a:extLst>
              <a:ext uri="{FF2B5EF4-FFF2-40B4-BE49-F238E27FC236}">
                <a16:creationId xmlns:a16="http://schemas.microsoft.com/office/drawing/2014/main" id="{C5B9DBB0-CF13-49FC-9D63-BFA727DC28B1}"/>
              </a:ext>
            </a:extLst>
          </p:cNvPr>
          <p:cNvSpPr/>
          <p:nvPr/>
        </p:nvSpPr>
        <p:spPr>
          <a:xfrm>
            <a:off x="929936" y="2420109"/>
            <a:ext cx="19050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32D050C-44BD-4811-B10B-CEC67471CAEB}"/>
              </a:ext>
            </a:extLst>
          </p:cNvPr>
          <p:cNvSpPr/>
          <p:nvPr/>
        </p:nvSpPr>
        <p:spPr>
          <a:xfrm>
            <a:off x="3505200" y="2325752"/>
            <a:ext cx="1905002" cy="19413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671C1736-C5DD-4522-A15F-108391AAA065}"/>
              </a:ext>
            </a:extLst>
          </p:cNvPr>
          <p:cNvSpPr/>
          <p:nvPr/>
        </p:nvSpPr>
        <p:spPr>
          <a:xfrm>
            <a:off x="5806736" y="2362064"/>
            <a:ext cx="2286000" cy="1905001"/>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9255F2D-99D3-45B4-8AB1-7E3AFA5AFFCA}"/>
              </a:ext>
            </a:extLst>
          </p:cNvPr>
          <p:cNvSpPr/>
          <p:nvPr/>
        </p:nvSpPr>
        <p:spPr>
          <a:xfrm>
            <a:off x="0" y="4705287"/>
            <a:ext cx="9144000" cy="1277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95B43D8-8457-4DCE-889B-21C3E8301C18}"/>
              </a:ext>
            </a:extLst>
          </p:cNvPr>
          <p:cNvSpPr txBox="1"/>
          <p:nvPr/>
        </p:nvSpPr>
        <p:spPr>
          <a:xfrm>
            <a:off x="457200" y="4876800"/>
            <a:ext cx="8458200" cy="954107"/>
          </a:xfrm>
          <a:prstGeom prst="rect">
            <a:avLst/>
          </a:prstGeom>
          <a:noFill/>
        </p:spPr>
        <p:txBody>
          <a:bodyPr wrap="square" rtlCol="0">
            <a:spAutoFit/>
          </a:bodyPr>
          <a:lstStyle/>
          <a:p>
            <a:r>
              <a:rPr lang="en-US" sz="2800" b="1" i="1" dirty="0">
                <a:solidFill>
                  <a:srgbClr val="FF0000"/>
                </a:solidFill>
              </a:rPr>
              <a:t>Assign the colors RED, YELLOW, AND BLUE to the SQUARE CIRCLE, and TRIANGLE shapes </a:t>
            </a:r>
          </a:p>
        </p:txBody>
      </p:sp>
    </p:spTree>
    <p:extLst>
      <p:ext uri="{BB962C8B-B14F-4D97-AF65-F5344CB8AC3E}">
        <p14:creationId xmlns:p14="http://schemas.microsoft.com/office/powerpoint/2010/main" val="189245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2363857" y="236955"/>
            <a:ext cx="4343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b="1" dirty="0">
                <a:ea typeface="+mn-ea"/>
                <a:cs typeface="+mn-cs"/>
                <a:sym typeface="UC Berkeley OS Sign"/>
              </a:rPr>
              <a:t>Sensemaking</a:t>
            </a:r>
          </a:p>
        </p:txBody>
      </p:sp>
      <p:sp>
        <p:nvSpPr>
          <p:cNvPr id="4098" name="Rectangle 2"/>
          <p:cNvSpPr>
            <a:spLocks noGrp="1" noChangeArrowheads="1"/>
          </p:cNvSpPr>
          <p:nvPr>
            <p:ph idx="1"/>
          </p:nvPr>
        </p:nvSpPr>
        <p:spPr>
          <a:xfrm>
            <a:off x="209831" y="1193841"/>
            <a:ext cx="9033164" cy="1378640"/>
          </a:xfrm>
        </p:spPr>
        <p:txBody>
          <a:bodyPr>
            <a:normAutofit fontScale="40000" lnSpcReduction="20000"/>
          </a:body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8500" i="1" dirty="0">
                <a:cs typeface="Arial" pitchFamily="34" charset="0"/>
              </a:rPr>
              <a:t>Making sense of, or giving meaning to something, especially observations or experiences</a:t>
            </a:r>
            <a:endParaRPr lang="en-US" sz="8500" i="1" dirty="0"/>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902" y="4216533"/>
            <a:ext cx="2023510" cy="1792639"/>
          </a:xfrm>
          <a:prstGeom prst="rect">
            <a:avLst/>
          </a:prstGeom>
        </p:spPr>
      </p:pic>
      <p:sp>
        <p:nvSpPr>
          <p:cNvPr id="2" name="TextBox 1">
            <a:extLst>
              <a:ext uri="{FF2B5EF4-FFF2-40B4-BE49-F238E27FC236}">
                <a16:creationId xmlns:a16="http://schemas.microsoft.com/office/drawing/2014/main" id="{D3D22939-146A-4789-8C97-0260564AAD26}"/>
              </a:ext>
            </a:extLst>
          </p:cNvPr>
          <p:cNvSpPr txBox="1"/>
          <p:nvPr/>
        </p:nvSpPr>
        <p:spPr>
          <a:xfrm>
            <a:off x="296644" y="2362200"/>
            <a:ext cx="8550711" cy="1505605"/>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400" dirty="0">
                <a:cs typeface="Arial" pitchFamily="34" charset="0"/>
              </a:rPr>
              <a:t>Some sensemaking is automatic, done by hard-wired brain mechanisms that simplify and organize sensory and perceptual input </a:t>
            </a:r>
          </a:p>
          <a:p>
            <a:pP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cs typeface="Arial" pitchFamily="34" charset="0"/>
            </a:endParaRPr>
          </a:p>
          <a:p>
            <a:pPr algn="ct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p>
        </p:txBody>
      </p:sp>
      <p:pic>
        <p:nvPicPr>
          <p:cNvPr id="4" name="Picture 3">
            <a:extLst>
              <a:ext uri="{FF2B5EF4-FFF2-40B4-BE49-F238E27FC236}">
                <a16:creationId xmlns:a16="http://schemas.microsoft.com/office/drawing/2014/main" id="{98DD556F-51B4-4B87-AE1E-A61F65A12580}"/>
              </a:ext>
            </a:extLst>
          </p:cNvPr>
          <p:cNvPicPr>
            <a:picLocks noChangeAspect="1"/>
          </p:cNvPicPr>
          <p:nvPr/>
        </p:nvPicPr>
        <p:blipFill>
          <a:blip r:embed="rId4"/>
          <a:stretch>
            <a:fillRect/>
          </a:stretch>
        </p:blipFill>
        <p:spPr>
          <a:xfrm>
            <a:off x="838200" y="4052556"/>
            <a:ext cx="2226425" cy="2226425"/>
          </a:xfrm>
          <a:prstGeom prst="rect">
            <a:avLst/>
          </a:prstGeom>
        </p:spPr>
      </p:pic>
      <p:pic>
        <p:nvPicPr>
          <p:cNvPr id="8" name="Picture 7" descr="A picture containing silhouette&#10;&#10;Description automatically generated">
            <a:extLst>
              <a:ext uri="{FF2B5EF4-FFF2-40B4-BE49-F238E27FC236}">
                <a16:creationId xmlns:a16="http://schemas.microsoft.com/office/drawing/2014/main" id="{54F4BCC9-C09C-462F-B16B-42CFA8E10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823" y="3815928"/>
            <a:ext cx="1877568" cy="2593848"/>
          </a:xfrm>
          <a:prstGeom prst="rect">
            <a:avLst/>
          </a:prstGeom>
        </p:spPr>
      </p:pic>
    </p:spTree>
    <p:extLst>
      <p:ext uri="{BB962C8B-B14F-4D97-AF65-F5344CB8AC3E}">
        <p14:creationId xmlns:p14="http://schemas.microsoft.com/office/powerpoint/2010/main" val="2282748576"/>
      </p:ext>
    </p:extLst>
  </p:cSld>
  <p:clrMapOvr>
    <a:masterClrMapping/>
  </p:clrMapOvr>
  <p:transition spd="slow" advTm="56052"/>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69AB7-62DB-4BA1-BD0C-906C3E1D93C7}"/>
              </a:ext>
            </a:extLst>
          </p:cNvPr>
          <p:cNvPicPr>
            <a:picLocks noChangeAspect="1"/>
          </p:cNvPicPr>
          <p:nvPr/>
        </p:nvPicPr>
        <p:blipFill>
          <a:blip r:embed="rId2"/>
          <a:stretch>
            <a:fillRect/>
          </a:stretch>
        </p:blipFill>
        <p:spPr>
          <a:xfrm>
            <a:off x="5562600" y="533400"/>
            <a:ext cx="2376820" cy="2053931"/>
          </a:xfrm>
          <a:prstGeom prst="rect">
            <a:avLst/>
          </a:prstGeom>
        </p:spPr>
      </p:pic>
      <p:pic>
        <p:nvPicPr>
          <p:cNvPr id="4" name="Picture 3">
            <a:extLst>
              <a:ext uri="{FF2B5EF4-FFF2-40B4-BE49-F238E27FC236}">
                <a16:creationId xmlns:a16="http://schemas.microsoft.com/office/drawing/2014/main" id="{81578D76-8179-4F07-A4C9-FECCD8A73778}"/>
              </a:ext>
            </a:extLst>
          </p:cNvPr>
          <p:cNvPicPr>
            <a:picLocks noChangeAspect="1"/>
          </p:cNvPicPr>
          <p:nvPr/>
        </p:nvPicPr>
        <p:blipFill>
          <a:blip r:embed="rId3"/>
          <a:stretch>
            <a:fillRect/>
          </a:stretch>
        </p:blipFill>
        <p:spPr>
          <a:xfrm>
            <a:off x="503327" y="2698377"/>
            <a:ext cx="8137345" cy="3635188"/>
          </a:xfrm>
          <a:prstGeom prst="rect">
            <a:avLst/>
          </a:prstGeom>
        </p:spPr>
      </p:pic>
      <p:sp>
        <p:nvSpPr>
          <p:cNvPr id="5" name="Title 1">
            <a:extLst>
              <a:ext uri="{FF2B5EF4-FFF2-40B4-BE49-F238E27FC236}">
                <a16:creationId xmlns:a16="http://schemas.microsoft.com/office/drawing/2014/main" id="{FD42B271-7271-4A82-8944-0330B4143B81}"/>
              </a:ext>
            </a:extLst>
          </p:cNvPr>
          <p:cNvSpPr txBox="1">
            <a:spLocks/>
          </p:cNvSpPr>
          <p:nvPr/>
        </p:nvSpPr>
        <p:spPr>
          <a:xfrm>
            <a:off x="685800" y="417365"/>
            <a:ext cx="4191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Kandinsky’s Survey and Results</a:t>
            </a:r>
          </a:p>
        </p:txBody>
      </p:sp>
    </p:spTree>
    <p:extLst>
      <p:ext uri="{BB962C8B-B14F-4D97-AF65-F5344CB8AC3E}">
        <p14:creationId xmlns:p14="http://schemas.microsoft.com/office/powerpoint/2010/main" val="3377866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65360-F49B-4E6D-B69F-8E385E3A5913}"/>
              </a:ext>
            </a:extLst>
          </p:cNvPr>
          <p:cNvPicPr>
            <a:picLocks noChangeAspect="1"/>
          </p:cNvPicPr>
          <p:nvPr/>
        </p:nvPicPr>
        <p:blipFill>
          <a:blip r:embed="rId3"/>
          <a:stretch>
            <a:fillRect/>
          </a:stretch>
        </p:blipFill>
        <p:spPr>
          <a:xfrm rot="16200000">
            <a:off x="1862717" y="-574962"/>
            <a:ext cx="5418566" cy="8549691"/>
          </a:xfrm>
          <a:prstGeom prst="rect">
            <a:avLst/>
          </a:prstGeom>
        </p:spPr>
      </p:pic>
      <p:sp>
        <p:nvSpPr>
          <p:cNvPr id="4" name="Title 1">
            <a:extLst>
              <a:ext uri="{FF2B5EF4-FFF2-40B4-BE49-F238E27FC236}">
                <a16:creationId xmlns:a16="http://schemas.microsoft.com/office/drawing/2014/main" id="{1E439F52-6649-4425-8194-20B18F6355E9}"/>
              </a:ext>
            </a:extLst>
          </p:cNvPr>
          <p:cNvSpPr txBox="1">
            <a:spLocks/>
          </p:cNvSpPr>
          <p:nvPr/>
        </p:nvSpPr>
        <p:spPr>
          <a:xfrm>
            <a:off x="457200" y="76200"/>
            <a:ext cx="82296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Yellow – Red – Blue  (Kandinsky, 1925)</a:t>
            </a:r>
          </a:p>
        </p:txBody>
      </p:sp>
    </p:spTree>
    <p:extLst>
      <p:ext uri="{BB962C8B-B14F-4D97-AF65-F5344CB8AC3E}">
        <p14:creationId xmlns:p14="http://schemas.microsoft.com/office/powerpoint/2010/main" val="199613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Content Placeholder 6">
            <a:extLst>
              <a:ext uri="{FF2B5EF4-FFF2-40B4-BE49-F238E27FC236}">
                <a16:creationId xmlns:a16="http://schemas.microsoft.com/office/drawing/2014/main" id="{E667D0AB-C84D-4530-B8F9-1FDCB79FCF8C}"/>
              </a:ext>
            </a:extLst>
          </p:cNvPr>
          <p:cNvPicPr>
            <a:picLocks noGrp="1" noChangeAspect="1"/>
          </p:cNvPicPr>
          <p:nvPr>
            <p:ph idx="1"/>
          </p:nvPr>
        </p:nvPicPr>
        <p:blipFill>
          <a:blip r:embed="rId2"/>
          <a:stretch>
            <a:fillRect/>
          </a:stretch>
        </p:blipFill>
        <p:spPr>
          <a:xfrm>
            <a:off x="4013995" y="304800"/>
            <a:ext cx="4444205" cy="5426312"/>
          </a:xfrm>
          <a:prstGeom prst="rect">
            <a:avLst/>
          </a:prstGeom>
        </p:spPr>
      </p:pic>
      <p:sp>
        <p:nvSpPr>
          <p:cNvPr id="8" name="TextBox 7">
            <a:extLst>
              <a:ext uri="{FF2B5EF4-FFF2-40B4-BE49-F238E27FC236}">
                <a16:creationId xmlns:a16="http://schemas.microsoft.com/office/drawing/2014/main" id="{84C7925E-93F9-4F42-A74E-7C397B1B3E0E}"/>
              </a:ext>
            </a:extLst>
          </p:cNvPr>
          <p:cNvSpPr txBox="1"/>
          <p:nvPr/>
        </p:nvSpPr>
        <p:spPr>
          <a:xfrm>
            <a:off x="685800" y="762000"/>
            <a:ext cx="2514600" cy="4955203"/>
          </a:xfrm>
          <a:prstGeom prst="rect">
            <a:avLst/>
          </a:prstGeom>
          <a:noFill/>
        </p:spPr>
        <p:txBody>
          <a:bodyPr wrap="square" rtlCol="0">
            <a:spAutoFit/>
          </a:bodyPr>
          <a:lstStyle/>
          <a:p>
            <a:r>
              <a:rPr lang="en-US" sz="3600" b="1" dirty="0"/>
              <a:t>Judith Rothschild</a:t>
            </a:r>
          </a:p>
          <a:p>
            <a:endParaRPr lang="en-US" sz="3600" b="1" dirty="0"/>
          </a:p>
          <a:p>
            <a:r>
              <a:rPr lang="en-US" sz="3600" b="1" dirty="0"/>
              <a:t>1945</a:t>
            </a:r>
          </a:p>
          <a:p>
            <a:endParaRPr lang="en-US" sz="3600" b="1" dirty="0"/>
          </a:p>
          <a:p>
            <a:r>
              <a:rPr lang="en-US" sz="3600" b="1" dirty="0"/>
              <a:t>Untitled Painting</a:t>
            </a:r>
            <a:br>
              <a:rPr lang="en-US" sz="3600" b="1" dirty="0"/>
            </a:br>
            <a:endParaRPr lang="en-US" sz="3600" b="1" dirty="0"/>
          </a:p>
          <a:p>
            <a:endParaRPr lang="en-US" sz="2800" dirty="0"/>
          </a:p>
        </p:txBody>
      </p:sp>
      <p:sp>
        <p:nvSpPr>
          <p:cNvPr id="10" name="TextBox 9">
            <a:extLst>
              <a:ext uri="{FF2B5EF4-FFF2-40B4-BE49-F238E27FC236}">
                <a16:creationId xmlns:a16="http://schemas.microsoft.com/office/drawing/2014/main" id="{8848926D-89A3-4D00-A932-1DF43F99242A}"/>
              </a:ext>
            </a:extLst>
          </p:cNvPr>
          <p:cNvSpPr txBox="1"/>
          <p:nvPr/>
        </p:nvSpPr>
        <p:spPr>
          <a:xfrm>
            <a:off x="304800" y="6096000"/>
            <a:ext cx="8305800" cy="646331"/>
          </a:xfrm>
          <a:prstGeom prst="rect">
            <a:avLst/>
          </a:prstGeom>
          <a:noFill/>
        </p:spPr>
        <p:txBody>
          <a:bodyPr wrap="square" rtlCol="0">
            <a:spAutoFit/>
          </a:bodyPr>
          <a:lstStyle/>
          <a:p>
            <a:r>
              <a:rPr lang="en-US" dirty="0"/>
              <a:t>For more examples like this one see https://www.tate.org.uk/art/teaching-resource/colour-and-shape</a:t>
            </a:r>
          </a:p>
        </p:txBody>
      </p:sp>
    </p:spTree>
    <p:extLst>
      <p:ext uri="{BB962C8B-B14F-4D97-AF65-F5344CB8AC3E}">
        <p14:creationId xmlns:p14="http://schemas.microsoft.com/office/powerpoint/2010/main" val="156987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Camouflage </a:t>
            </a:r>
            <a:br>
              <a:rPr lang="en-US" b="1" dirty="0"/>
            </a:br>
            <a:r>
              <a:rPr lang="en-US" b="1" dirty="0"/>
              <a:t>and </a:t>
            </a:r>
            <a:br>
              <a:rPr lang="en-US" b="1" dirty="0"/>
            </a:br>
            <a:r>
              <a:rPr lang="en-US" b="1" dirty="0"/>
              <a:t>Trompe l'oeil </a:t>
            </a:r>
          </a:p>
        </p:txBody>
      </p:sp>
    </p:spTree>
    <p:extLst>
      <p:ext uri="{BB962C8B-B14F-4D97-AF65-F5344CB8AC3E}">
        <p14:creationId xmlns:p14="http://schemas.microsoft.com/office/powerpoint/2010/main" val="1842509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788231"/>
            <a:ext cx="8589402" cy="1200329"/>
          </a:xfrm>
          <a:prstGeom prst="rect">
            <a:avLst/>
          </a:prstGeom>
          <a:noFill/>
        </p:spPr>
        <p:txBody>
          <a:bodyPr wrap="square" rtlCol="0">
            <a:spAutoFit/>
          </a:bodyPr>
          <a:lstStyle/>
          <a:p>
            <a:r>
              <a:rPr lang="en-US" sz="2400" dirty="0"/>
              <a:t>Disruptive coloration, colors and patterns that resemble backgrounds, countershading, shadow elimination, and </a:t>
            </a:r>
            <a:r>
              <a:rPr lang="en-US" sz="2400" dirty="0">
                <a:solidFill>
                  <a:srgbClr val="FF0000"/>
                </a:solidFill>
              </a:rPr>
              <a:t>techniques that disrupt edge detection prove the power of Gestalt processing</a:t>
            </a:r>
          </a:p>
        </p:txBody>
      </p:sp>
      <p:sp>
        <p:nvSpPr>
          <p:cNvPr id="2" name="Rectangle 1"/>
          <p:cNvSpPr/>
          <p:nvPr/>
        </p:nvSpPr>
        <p:spPr>
          <a:xfrm>
            <a:off x="2465253" y="129589"/>
            <a:ext cx="2966197"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Camouflage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810000"/>
            <a:ext cx="3509996" cy="2864995"/>
          </a:xfrm>
          <a:prstGeom prst="rect">
            <a:avLst/>
          </a:prstGeom>
        </p:spPr>
      </p:pic>
      <p:pic>
        <p:nvPicPr>
          <p:cNvPr id="10" name="Picture 9"/>
          <p:cNvPicPr>
            <a:picLocks noChangeAspect="1"/>
          </p:cNvPicPr>
          <p:nvPr/>
        </p:nvPicPr>
        <p:blipFill>
          <a:blip r:embed="rId4"/>
          <a:stretch>
            <a:fillRect/>
          </a:stretch>
        </p:blipFill>
        <p:spPr>
          <a:xfrm>
            <a:off x="4527912" y="2007357"/>
            <a:ext cx="3445772" cy="1722886"/>
          </a:xfrm>
          <a:prstGeom prst="rect">
            <a:avLst/>
          </a:prstGeom>
        </p:spPr>
      </p:pic>
      <p:pic>
        <p:nvPicPr>
          <p:cNvPr id="11" name="Picture 10"/>
          <p:cNvPicPr>
            <a:picLocks noChangeAspect="1"/>
          </p:cNvPicPr>
          <p:nvPr/>
        </p:nvPicPr>
        <p:blipFill>
          <a:blip r:embed="rId5"/>
          <a:stretch>
            <a:fillRect/>
          </a:stretch>
        </p:blipFill>
        <p:spPr>
          <a:xfrm>
            <a:off x="381000" y="2038819"/>
            <a:ext cx="3505200" cy="4760440"/>
          </a:xfrm>
          <a:prstGeom prst="rect">
            <a:avLst/>
          </a:prstGeom>
        </p:spPr>
      </p:pic>
      <p:pic>
        <p:nvPicPr>
          <p:cNvPr id="3" name="Picture 2">
            <a:extLst>
              <a:ext uri="{FF2B5EF4-FFF2-40B4-BE49-F238E27FC236}">
                <a16:creationId xmlns:a16="http://schemas.microsoft.com/office/drawing/2014/main" id="{82E6F8C8-8A18-4FB1-8AE9-75637149D228}"/>
              </a:ext>
            </a:extLst>
          </p:cNvPr>
          <p:cNvPicPr>
            <a:picLocks noChangeAspect="1"/>
          </p:cNvPicPr>
          <p:nvPr/>
        </p:nvPicPr>
        <p:blipFill>
          <a:blip r:embed="rId6"/>
          <a:stretch>
            <a:fillRect/>
          </a:stretch>
        </p:blipFill>
        <p:spPr>
          <a:xfrm>
            <a:off x="304800" y="-14762"/>
            <a:ext cx="859611" cy="859611"/>
          </a:xfrm>
          <a:prstGeom prst="rect">
            <a:avLst/>
          </a:prstGeom>
        </p:spPr>
      </p:pic>
    </p:spTree>
    <p:extLst>
      <p:ext uri="{BB962C8B-B14F-4D97-AF65-F5344CB8AC3E}">
        <p14:creationId xmlns:p14="http://schemas.microsoft.com/office/powerpoint/2010/main" val="2933164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66707" y="3048000"/>
            <a:ext cx="4120351" cy="3296281"/>
          </a:xfrm>
          <a:prstGeom prst="rect">
            <a:avLst/>
          </a:prstGeom>
        </p:spPr>
      </p:pic>
      <p:pic>
        <p:nvPicPr>
          <p:cNvPr id="11" name="Picture 10"/>
          <p:cNvPicPr>
            <a:picLocks noChangeAspect="1"/>
          </p:cNvPicPr>
          <p:nvPr/>
        </p:nvPicPr>
        <p:blipFill>
          <a:blip r:embed="rId4"/>
          <a:stretch>
            <a:fillRect/>
          </a:stretch>
        </p:blipFill>
        <p:spPr>
          <a:xfrm rot="5400000">
            <a:off x="5505106" y="3167555"/>
            <a:ext cx="2512896" cy="3962399"/>
          </a:xfrm>
          <a:prstGeom prst="rect">
            <a:avLst/>
          </a:prstGeom>
        </p:spPr>
      </p:pic>
      <p:sp>
        <p:nvSpPr>
          <p:cNvPr id="12" name="Rectangle 11"/>
          <p:cNvSpPr/>
          <p:nvPr/>
        </p:nvSpPr>
        <p:spPr>
          <a:xfrm>
            <a:off x="4977579" y="13121"/>
            <a:ext cx="3765175" cy="1347152"/>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Animal Camouflage</a:t>
            </a:r>
          </a:p>
        </p:txBody>
      </p:sp>
      <p:pic>
        <p:nvPicPr>
          <p:cNvPr id="13" name="Picture 12"/>
          <p:cNvPicPr>
            <a:picLocks noChangeAspect="1"/>
          </p:cNvPicPr>
          <p:nvPr/>
        </p:nvPicPr>
        <p:blipFill>
          <a:blip r:embed="rId5"/>
          <a:stretch>
            <a:fillRect/>
          </a:stretch>
        </p:blipFill>
        <p:spPr>
          <a:xfrm>
            <a:off x="566707" y="306314"/>
            <a:ext cx="4150490" cy="2618900"/>
          </a:xfrm>
          <a:prstGeom prst="rect">
            <a:avLst/>
          </a:prstGeom>
        </p:spPr>
      </p:pic>
      <p:sp>
        <p:nvSpPr>
          <p:cNvPr id="2" name="TextBox 1">
            <a:extLst>
              <a:ext uri="{FF2B5EF4-FFF2-40B4-BE49-F238E27FC236}">
                <a16:creationId xmlns:a16="http://schemas.microsoft.com/office/drawing/2014/main" id="{23B0C26E-4C7D-4903-9305-85452B0C449F}"/>
              </a:ext>
            </a:extLst>
          </p:cNvPr>
          <p:cNvSpPr txBox="1"/>
          <p:nvPr/>
        </p:nvSpPr>
        <p:spPr>
          <a:xfrm>
            <a:off x="4784921" y="1524000"/>
            <a:ext cx="4150489"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Crypsis – makes animal hard to see</a:t>
            </a:r>
          </a:p>
          <a:p>
            <a:pPr marL="285750" indent="-285750">
              <a:buFont typeface="Arial" panose="020B0604020202020204" pitchFamily="34" charset="0"/>
              <a:buChar char="•"/>
            </a:pPr>
            <a:r>
              <a:rPr lang="en-US" sz="2200" dirty="0"/>
              <a:t>Mimesis – disguises them as something else</a:t>
            </a:r>
          </a:p>
          <a:p>
            <a:pPr marL="285750" indent="-285750">
              <a:buFont typeface="Arial" panose="020B0604020202020204" pitchFamily="34" charset="0"/>
              <a:buChar char="•"/>
            </a:pPr>
            <a:r>
              <a:rPr lang="en-US" sz="2200" dirty="0"/>
              <a:t>Adaptive – changes to match the environment</a:t>
            </a:r>
          </a:p>
        </p:txBody>
      </p:sp>
    </p:spTree>
    <p:extLst>
      <p:ext uri="{BB962C8B-B14F-4D97-AF65-F5344CB8AC3E}">
        <p14:creationId xmlns:p14="http://schemas.microsoft.com/office/powerpoint/2010/main" val="3913766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99" y="4110390"/>
            <a:ext cx="3697553" cy="24650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52" y="76200"/>
            <a:ext cx="4624283" cy="3082856"/>
          </a:xfrm>
          <a:prstGeom prst="rect">
            <a:avLst/>
          </a:prstGeom>
        </p:spPr>
      </p:pic>
      <p:pic>
        <p:nvPicPr>
          <p:cNvPr id="7" name="Picture 6"/>
          <p:cNvPicPr>
            <a:picLocks noChangeAspect="1"/>
          </p:cNvPicPr>
          <p:nvPr/>
        </p:nvPicPr>
        <p:blipFill>
          <a:blip r:embed="rId5"/>
          <a:stretch>
            <a:fillRect/>
          </a:stretch>
        </p:blipFill>
        <p:spPr>
          <a:xfrm rot="5400000">
            <a:off x="5548766" y="775834"/>
            <a:ext cx="2863093" cy="3749826"/>
          </a:xfrm>
          <a:prstGeom prst="rect">
            <a:avLst/>
          </a:prstGeom>
        </p:spPr>
      </p:pic>
      <p:sp>
        <p:nvSpPr>
          <p:cNvPr id="12" name="Rectangle 11"/>
          <p:cNvSpPr/>
          <p:nvPr/>
        </p:nvSpPr>
        <p:spPr>
          <a:xfrm>
            <a:off x="4969396" y="0"/>
            <a:ext cx="3733800" cy="1338187"/>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Underwater  Camouflage</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7" y="3429000"/>
            <a:ext cx="4719638" cy="3146425"/>
          </a:xfrm>
          <a:prstGeom prst="rect">
            <a:avLst/>
          </a:prstGeom>
        </p:spPr>
      </p:pic>
    </p:spTree>
    <p:extLst>
      <p:ext uri="{BB962C8B-B14F-4D97-AF65-F5344CB8AC3E}">
        <p14:creationId xmlns:p14="http://schemas.microsoft.com/office/powerpoint/2010/main" val="1497704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06279" y="3695449"/>
            <a:ext cx="4182888" cy="2861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80" y="890076"/>
            <a:ext cx="3784599" cy="25230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549" y="838200"/>
            <a:ext cx="3949611" cy="262681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833" y="3581400"/>
            <a:ext cx="4018210" cy="3013657"/>
          </a:xfrm>
          <a:prstGeom prst="rect">
            <a:avLst/>
          </a:prstGeom>
        </p:spPr>
      </p:pic>
      <p:sp>
        <p:nvSpPr>
          <p:cNvPr id="6" name="Rectangle 5">
            <a:extLst>
              <a:ext uri="{FF2B5EF4-FFF2-40B4-BE49-F238E27FC236}">
                <a16:creationId xmlns:a16="http://schemas.microsoft.com/office/drawing/2014/main" id="{3ACAC191-EE27-4D96-A2D1-D96E0BDB8A3F}"/>
              </a:ext>
            </a:extLst>
          </p:cNvPr>
          <p:cNvSpPr/>
          <p:nvPr/>
        </p:nvSpPr>
        <p:spPr>
          <a:xfrm>
            <a:off x="152400" y="0"/>
            <a:ext cx="8550796" cy="715260"/>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“Aggressive Resemblance”</a:t>
            </a:r>
          </a:p>
        </p:txBody>
      </p:sp>
    </p:spTree>
    <p:extLst>
      <p:ext uri="{BB962C8B-B14F-4D97-AF65-F5344CB8AC3E}">
        <p14:creationId xmlns:p14="http://schemas.microsoft.com/office/powerpoint/2010/main" val="1687998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3EA4-F840-42DA-B83D-6B5314F19DE8}"/>
              </a:ext>
            </a:extLst>
          </p:cNvPr>
          <p:cNvSpPr>
            <a:spLocks noGrp="1"/>
          </p:cNvSpPr>
          <p:nvPr>
            <p:ph type="title"/>
          </p:nvPr>
        </p:nvSpPr>
        <p:spPr>
          <a:xfrm>
            <a:off x="411140" y="685800"/>
            <a:ext cx="3695700" cy="1143000"/>
          </a:xfrm>
        </p:spPr>
        <p:txBody>
          <a:bodyPr>
            <a:normAutofit fontScale="90000"/>
          </a:bodyPr>
          <a:lstStyle/>
          <a:p>
            <a:r>
              <a:rPr lang="en-US" b="1" dirty="0"/>
              <a:t>The Irony of Camouflage Fashion</a:t>
            </a:r>
          </a:p>
        </p:txBody>
      </p:sp>
      <p:pic>
        <p:nvPicPr>
          <p:cNvPr id="4" name="Content Placeholder 3">
            <a:extLst>
              <a:ext uri="{FF2B5EF4-FFF2-40B4-BE49-F238E27FC236}">
                <a16:creationId xmlns:a16="http://schemas.microsoft.com/office/drawing/2014/main" id="{75A8C607-DDB6-472B-B10F-94F282DB1FA8}"/>
              </a:ext>
            </a:extLst>
          </p:cNvPr>
          <p:cNvPicPr>
            <a:picLocks noGrp="1" noChangeAspect="1"/>
          </p:cNvPicPr>
          <p:nvPr>
            <p:ph idx="1"/>
          </p:nvPr>
        </p:nvPicPr>
        <p:blipFill>
          <a:blip r:embed="rId2"/>
          <a:stretch>
            <a:fillRect/>
          </a:stretch>
        </p:blipFill>
        <p:spPr>
          <a:xfrm>
            <a:off x="4724400" y="2626964"/>
            <a:ext cx="3200400" cy="3047088"/>
          </a:xfrm>
          <a:prstGeom prst="rect">
            <a:avLst/>
          </a:prstGeom>
        </p:spPr>
      </p:pic>
      <p:pic>
        <p:nvPicPr>
          <p:cNvPr id="8" name="Picture 7">
            <a:extLst>
              <a:ext uri="{FF2B5EF4-FFF2-40B4-BE49-F238E27FC236}">
                <a16:creationId xmlns:a16="http://schemas.microsoft.com/office/drawing/2014/main" id="{EA8130A2-45AF-44C5-83E3-30A2AEE9F8A9}"/>
              </a:ext>
            </a:extLst>
          </p:cNvPr>
          <p:cNvPicPr>
            <a:picLocks noChangeAspect="1"/>
          </p:cNvPicPr>
          <p:nvPr/>
        </p:nvPicPr>
        <p:blipFill>
          <a:blip r:embed="rId3"/>
          <a:stretch>
            <a:fillRect/>
          </a:stretch>
        </p:blipFill>
        <p:spPr>
          <a:xfrm>
            <a:off x="6407995" y="349860"/>
            <a:ext cx="1859711" cy="2317140"/>
          </a:xfrm>
          <a:prstGeom prst="rect">
            <a:avLst/>
          </a:prstGeom>
        </p:spPr>
      </p:pic>
      <p:pic>
        <p:nvPicPr>
          <p:cNvPr id="10" name="Picture 9">
            <a:extLst>
              <a:ext uri="{FF2B5EF4-FFF2-40B4-BE49-F238E27FC236}">
                <a16:creationId xmlns:a16="http://schemas.microsoft.com/office/drawing/2014/main" id="{AD1DD15B-797C-45D4-9A9C-89685412A6AF}"/>
              </a:ext>
            </a:extLst>
          </p:cNvPr>
          <p:cNvPicPr>
            <a:picLocks noChangeAspect="1"/>
          </p:cNvPicPr>
          <p:nvPr/>
        </p:nvPicPr>
        <p:blipFill>
          <a:blip r:embed="rId4"/>
          <a:stretch>
            <a:fillRect/>
          </a:stretch>
        </p:blipFill>
        <p:spPr>
          <a:xfrm>
            <a:off x="728973" y="2478634"/>
            <a:ext cx="3136386" cy="3276600"/>
          </a:xfrm>
          <a:prstGeom prst="rect">
            <a:avLst/>
          </a:prstGeom>
        </p:spPr>
      </p:pic>
      <p:pic>
        <p:nvPicPr>
          <p:cNvPr id="12" name="Picture 11">
            <a:extLst>
              <a:ext uri="{FF2B5EF4-FFF2-40B4-BE49-F238E27FC236}">
                <a16:creationId xmlns:a16="http://schemas.microsoft.com/office/drawing/2014/main" id="{1AFDB311-D0C8-4970-8E89-C86360EB2B1A}"/>
              </a:ext>
            </a:extLst>
          </p:cNvPr>
          <p:cNvPicPr>
            <a:picLocks noChangeAspect="1"/>
          </p:cNvPicPr>
          <p:nvPr/>
        </p:nvPicPr>
        <p:blipFill>
          <a:blip r:embed="rId5"/>
          <a:stretch>
            <a:fillRect/>
          </a:stretch>
        </p:blipFill>
        <p:spPr>
          <a:xfrm>
            <a:off x="4106840" y="273661"/>
            <a:ext cx="1818193" cy="2317139"/>
          </a:xfrm>
          <a:prstGeom prst="rect">
            <a:avLst/>
          </a:prstGeom>
        </p:spPr>
      </p:pic>
      <p:sp>
        <p:nvSpPr>
          <p:cNvPr id="5" name="Rectangle 4">
            <a:extLst>
              <a:ext uri="{FF2B5EF4-FFF2-40B4-BE49-F238E27FC236}">
                <a16:creationId xmlns:a16="http://schemas.microsoft.com/office/drawing/2014/main" id="{7ED8AA33-AD51-4DAA-9AAD-414FC3CC31A3}"/>
              </a:ext>
            </a:extLst>
          </p:cNvPr>
          <p:cNvSpPr/>
          <p:nvPr/>
        </p:nvSpPr>
        <p:spPr>
          <a:xfrm>
            <a:off x="0" y="5790745"/>
            <a:ext cx="9144000" cy="10672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2E5F0D1-94A2-417C-8424-30211D94AC2E}"/>
              </a:ext>
            </a:extLst>
          </p:cNvPr>
          <p:cNvSpPr txBox="1"/>
          <p:nvPr/>
        </p:nvSpPr>
        <p:spPr>
          <a:xfrm>
            <a:off x="762000" y="5910310"/>
            <a:ext cx="7620000" cy="830997"/>
          </a:xfrm>
          <a:prstGeom prst="rect">
            <a:avLst/>
          </a:prstGeom>
          <a:noFill/>
        </p:spPr>
        <p:txBody>
          <a:bodyPr wrap="square" rtlCol="0">
            <a:spAutoFit/>
          </a:bodyPr>
          <a:lstStyle/>
          <a:p>
            <a:r>
              <a:rPr lang="en-US" sz="2400" dirty="0">
                <a:solidFill>
                  <a:srgbClr val="FF0000"/>
                </a:solidFill>
              </a:rPr>
              <a:t>If your goal is to be noticed as a fashionista, a person of style, then why hide? </a:t>
            </a:r>
          </a:p>
        </p:txBody>
      </p:sp>
    </p:spTree>
    <p:extLst>
      <p:ext uri="{BB962C8B-B14F-4D97-AF65-F5344CB8AC3E}">
        <p14:creationId xmlns:p14="http://schemas.microsoft.com/office/powerpoint/2010/main" val="2006895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599"/>
            <a:ext cx="3542528" cy="90281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t>Trompe l'oeil (“trick of </a:t>
            </a:r>
            <a:br>
              <a:rPr lang="en-US" b="1" dirty="0"/>
            </a:br>
            <a:r>
              <a:rPr lang="en-US" b="1" dirty="0"/>
              <a:t>the eye”)</a:t>
            </a:r>
            <a:br>
              <a:rPr lang="en-US" b="1" dirty="0"/>
            </a:br>
            <a:endParaRPr lang="en-US" b="1" dirty="0"/>
          </a:p>
        </p:txBody>
      </p:sp>
      <p:pic>
        <p:nvPicPr>
          <p:cNvPr id="6" name="Picture 5"/>
          <p:cNvPicPr>
            <a:picLocks noChangeAspect="1"/>
          </p:cNvPicPr>
          <p:nvPr/>
        </p:nvPicPr>
        <p:blipFill>
          <a:blip r:embed="rId3"/>
          <a:stretch>
            <a:fillRect/>
          </a:stretch>
        </p:blipFill>
        <p:spPr>
          <a:xfrm>
            <a:off x="2079979" y="4659012"/>
            <a:ext cx="3200400" cy="1905469"/>
          </a:xfrm>
          <a:prstGeom prst="rect">
            <a:avLst/>
          </a:prstGeom>
        </p:spPr>
      </p:pic>
      <p:pic>
        <p:nvPicPr>
          <p:cNvPr id="7" name="Picture 6"/>
          <p:cNvPicPr>
            <a:picLocks noChangeAspect="1"/>
          </p:cNvPicPr>
          <p:nvPr/>
        </p:nvPicPr>
        <p:blipFill>
          <a:blip r:embed="rId4"/>
          <a:stretch>
            <a:fillRect/>
          </a:stretch>
        </p:blipFill>
        <p:spPr>
          <a:xfrm>
            <a:off x="5410199" y="4312293"/>
            <a:ext cx="3485724" cy="2267349"/>
          </a:xfrm>
          <a:prstGeom prst="rect">
            <a:avLst/>
          </a:prstGeom>
        </p:spPr>
      </p:pic>
      <p:pic>
        <p:nvPicPr>
          <p:cNvPr id="10" name="Picture 9"/>
          <p:cNvPicPr>
            <a:picLocks noChangeAspect="1"/>
          </p:cNvPicPr>
          <p:nvPr/>
        </p:nvPicPr>
        <p:blipFill>
          <a:blip r:embed="rId5"/>
          <a:stretch>
            <a:fillRect/>
          </a:stretch>
        </p:blipFill>
        <p:spPr>
          <a:xfrm>
            <a:off x="-19291" y="4659012"/>
            <a:ext cx="2035102" cy="2045646"/>
          </a:xfrm>
          <a:prstGeom prst="rect">
            <a:avLst/>
          </a:prstGeom>
        </p:spPr>
      </p:pic>
      <p:pic>
        <p:nvPicPr>
          <p:cNvPr id="12" name="Picture 11"/>
          <p:cNvPicPr>
            <a:picLocks noChangeAspect="1"/>
          </p:cNvPicPr>
          <p:nvPr/>
        </p:nvPicPr>
        <p:blipFill>
          <a:blip r:embed="rId6"/>
          <a:stretch>
            <a:fillRect/>
          </a:stretch>
        </p:blipFill>
        <p:spPr>
          <a:xfrm>
            <a:off x="304800" y="2122294"/>
            <a:ext cx="2998837" cy="2307840"/>
          </a:xfrm>
          <a:prstGeom prst="rect">
            <a:avLst/>
          </a:prstGeom>
        </p:spPr>
      </p:pic>
      <p:sp>
        <p:nvSpPr>
          <p:cNvPr id="13" name="Rectangle 12"/>
          <p:cNvSpPr/>
          <p:nvPr/>
        </p:nvSpPr>
        <p:spPr>
          <a:xfrm>
            <a:off x="5525981" y="4026270"/>
            <a:ext cx="3254161" cy="369332"/>
          </a:xfrm>
          <a:prstGeom prst="rect">
            <a:avLst/>
          </a:prstGeom>
        </p:spPr>
        <p:txBody>
          <a:bodyPr wrap="none">
            <a:spAutoFit/>
          </a:bodyPr>
          <a:lstStyle/>
          <a:p>
            <a:r>
              <a:rPr lang="en-US" dirty="0"/>
              <a:t>http://www.metanamorph.com/</a:t>
            </a:r>
          </a:p>
        </p:txBody>
      </p:sp>
      <p:pic>
        <p:nvPicPr>
          <p:cNvPr id="14" name="Picture 13"/>
          <p:cNvPicPr>
            <a:picLocks noChangeAspect="1"/>
          </p:cNvPicPr>
          <p:nvPr/>
        </p:nvPicPr>
        <p:blipFill>
          <a:blip r:embed="rId7"/>
          <a:stretch>
            <a:fillRect/>
          </a:stretch>
        </p:blipFill>
        <p:spPr>
          <a:xfrm>
            <a:off x="4314839" y="750417"/>
            <a:ext cx="4578908" cy="3264419"/>
          </a:xfrm>
          <a:prstGeom prst="rect">
            <a:avLst/>
          </a:prstGeom>
        </p:spPr>
      </p:pic>
      <p:sp>
        <p:nvSpPr>
          <p:cNvPr id="15" name="Rectangle 14"/>
          <p:cNvSpPr/>
          <p:nvPr/>
        </p:nvSpPr>
        <p:spPr>
          <a:xfrm>
            <a:off x="4565469" y="92652"/>
            <a:ext cx="4572000" cy="646331"/>
          </a:xfrm>
          <a:prstGeom prst="rect">
            <a:avLst/>
          </a:prstGeom>
        </p:spPr>
        <p:txBody>
          <a:bodyPr>
            <a:spAutoFit/>
          </a:bodyPr>
          <a:lstStyle/>
          <a:p>
            <a:r>
              <a:rPr lang="en-US" dirty="0"/>
              <a:t>https://www.musee-magritte-museum.be/en/about-the-museum/origin</a:t>
            </a:r>
          </a:p>
        </p:txBody>
      </p:sp>
      <p:pic>
        <p:nvPicPr>
          <p:cNvPr id="3" name="Picture 2">
            <a:extLst>
              <a:ext uri="{FF2B5EF4-FFF2-40B4-BE49-F238E27FC236}">
                <a16:creationId xmlns:a16="http://schemas.microsoft.com/office/drawing/2014/main" id="{A99D561E-71AE-4C2B-AEA9-8EF28CB3051C}"/>
              </a:ext>
            </a:extLst>
          </p:cNvPr>
          <p:cNvPicPr>
            <a:picLocks noChangeAspect="1"/>
          </p:cNvPicPr>
          <p:nvPr/>
        </p:nvPicPr>
        <p:blipFill>
          <a:blip r:embed="rId8"/>
          <a:stretch>
            <a:fillRect/>
          </a:stretch>
        </p:blipFill>
        <p:spPr>
          <a:xfrm>
            <a:off x="103594" y="761721"/>
            <a:ext cx="859611" cy="859611"/>
          </a:xfrm>
          <a:prstGeom prst="rect">
            <a:avLst/>
          </a:prstGeom>
        </p:spPr>
      </p:pic>
    </p:spTree>
    <p:extLst>
      <p:ext uri="{BB962C8B-B14F-4D97-AF65-F5344CB8AC3E}">
        <p14:creationId xmlns:p14="http://schemas.microsoft.com/office/powerpoint/2010/main" val="344434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D322F2-F57E-48BC-922F-8496AF070DCD}"/>
              </a:ext>
            </a:extLst>
          </p:cNvPr>
          <p:cNvSpPr/>
          <p:nvPr/>
        </p:nvSpPr>
        <p:spPr>
          <a:xfrm>
            <a:off x="0" y="1991177"/>
            <a:ext cx="9144000" cy="1820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5" name="Rectangle 1"/>
          <p:cNvSpPr>
            <a:spLocks noGrp="1" noChangeArrowheads="1"/>
          </p:cNvSpPr>
          <p:nvPr>
            <p:ph type="title"/>
          </p:nvPr>
        </p:nvSpPr>
        <p:spPr>
          <a:xfrm>
            <a:off x="2363857" y="236955"/>
            <a:ext cx="4343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b="1" dirty="0">
                <a:ea typeface="+mn-ea"/>
                <a:cs typeface="+mn-cs"/>
                <a:sym typeface="UC Berkeley OS Sign"/>
              </a:rPr>
              <a:t>Sensemaking</a:t>
            </a:r>
          </a:p>
        </p:txBody>
      </p:sp>
      <p:sp>
        <p:nvSpPr>
          <p:cNvPr id="4098" name="Rectangle 2"/>
          <p:cNvSpPr>
            <a:spLocks noGrp="1" noChangeArrowheads="1"/>
          </p:cNvSpPr>
          <p:nvPr>
            <p:ph idx="1"/>
          </p:nvPr>
        </p:nvSpPr>
        <p:spPr>
          <a:xfrm>
            <a:off x="304799" y="959191"/>
            <a:ext cx="9033164" cy="1378640"/>
          </a:xfrm>
        </p:spPr>
        <p:txBody>
          <a:bodyPr>
            <a:normAutofit fontScale="40000" lnSpcReduction="20000"/>
          </a:body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8500" i="1" dirty="0">
                <a:cs typeface="Arial" pitchFamily="34" charset="0"/>
              </a:rPr>
              <a:t>Making sense of, or giving meaning to something, especially observations or experiences</a:t>
            </a:r>
            <a:endParaRPr lang="en-US" sz="8500" i="1" dirty="0"/>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
        <p:nvSpPr>
          <p:cNvPr id="2" name="TextBox 1">
            <a:extLst>
              <a:ext uri="{FF2B5EF4-FFF2-40B4-BE49-F238E27FC236}">
                <a16:creationId xmlns:a16="http://schemas.microsoft.com/office/drawing/2014/main" id="{D3D22939-146A-4789-8C97-0260564AAD26}"/>
              </a:ext>
            </a:extLst>
          </p:cNvPr>
          <p:cNvSpPr txBox="1"/>
          <p:nvPr/>
        </p:nvSpPr>
        <p:spPr>
          <a:xfrm>
            <a:off x="338830" y="2187828"/>
            <a:ext cx="8805170" cy="1793824"/>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200" b="1" dirty="0">
                <a:solidFill>
                  <a:srgbClr val="FF0000"/>
                </a:solidFill>
              </a:rPr>
              <a:t>We have a powerful impulse</a:t>
            </a:r>
            <a:r>
              <a:rPr lang="en-US" sz="3200" b="1" baseline="0" dirty="0">
                <a:solidFill>
                  <a:srgbClr val="FF0000"/>
                </a:solidFill>
              </a:rPr>
              <a:t> to interpret our sensations and perceptions.  When we see something, is it possible NOT to categorize it, to see it as a kind of thing?</a:t>
            </a:r>
          </a:p>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cs typeface="Arial" pitchFamily="34" charset="0"/>
            </a:endParaRPr>
          </a:p>
          <a:p>
            <a:pPr algn="ct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p>
        </p:txBody>
      </p:sp>
      <p:pic>
        <p:nvPicPr>
          <p:cNvPr id="3" name="Picture 2">
            <a:extLst>
              <a:ext uri="{FF2B5EF4-FFF2-40B4-BE49-F238E27FC236}">
                <a16:creationId xmlns:a16="http://schemas.microsoft.com/office/drawing/2014/main" id="{DCD006EE-9C50-4409-BAC8-8C9209D7C6C4}"/>
              </a:ext>
            </a:extLst>
          </p:cNvPr>
          <p:cNvPicPr>
            <a:picLocks noChangeAspect="1"/>
          </p:cNvPicPr>
          <p:nvPr/>
        </p:nvPicPr>
        <p:blipFill>
          <a:blip r:embed="rId3"/>
          <a:stretch>
            <a:fillRect/>
          </a:stretch>
        </p:blipFill>
        <p:spPr>
          <a:xfrm>
            <a:off x="2363857" y="4234818"/>
            <a:ext cx="2254154" cy="1719121"/>
          </a:xfrm>
          <a:prstGeom prst="rect">
            <a:avLst/>
          </a:prstGeom>
        </p:spPr>
      </p:pic>
      <p:pic>
        <p:nvPicPr>
          <p:cNvPr id="6" name="Picture 5">
            <a:extLst>
              <a:ext uri="{FF2B5EF4-FFF2-40B4-BE49-F238E27FC236}">
                <a16:creationId xmlns:a16="http://schemas.microsoft.com/office/drawing/2014/main" id="{57B981B8-9AB3-43D8-8E7E-73CA71AD6DDB}"/>
              </a:ext>
            </a:extLst>
          </p:cNvPr>
          <p:cNvPicPr>
            <a:picLocks noChangeAspect="1"/>
          </p:cNvPicPr>
          <p:nvPr/>
        </p:nvPicPr>
        <p:blipFill>
          <a:blip r:embed="rId4"/>
          <a:stretch>
            <a:fillRect/>
          </a:stretch>
        </p:blipFill>
        <p:spPr>
          <a:xfrm>
            <a:off x="5257800" y="4286269"/>
            <a:ext cx="2226425" cy="1667670"/>
          </a:xfrm>
          <a:prstGeom prst="rect">
            <a:avLst/>
          </a:prstGeom>
        </p:spPr>
      </p:pic>
      <p:sp>
        <p:nvSpPr>
          <p:cNvPr id="9" name="Rectangle 8">
            <a:extLst>
              <a:ext uri="{FF2B5EF4-FFF2-40B4-BE49-F238E27FC236}">
                <a16:creationId xmlns:a16="http://schemas.microsoft.com/office/drawing/2014/main" id="{8630F5DF-4234-4F39-9AEF-76E8292FF930}"/>
              </a:ext>
            </a:extLst>
          </p:cNvPr>
          <p:cNvSpPr/>
          <p:nvPr/>
        </p:nvSpPr>
        <p:spPr>
          <a:xfrm>
            <a:off x="3886984" y="6150590"/>
            <a:ext cx="1678858" cy="523220"/>
          </a:xfrm>
          <a:prstGeom prst="rect">
            <a:avLst/>
          </a:prstGeom>
        </p:spPr>
        <p:txBody>
          <a:bodyPr wrap="none">
            <a:spAutoFit/>
          </a:bodyPr>
          <a:lstStyle/>
          <a:p>
            <a:r>
              <a:rPr lang="en-US" sz="2800" b="1" dirty="0"/>
              <a:t>Pareidolia</a:t>
            </a:r>
          </a:p>
        </p:txBody>
      </p:sp>
    </p:spTree>
    <p:extLst>
      <p:ext uri="{BB962C8B-B14F-4D97-AF65-F5344CB8AC3E}">
        <p14:creationId xmlns:p14="http://schemas.microsoft.com/office/powerpoint/2010/main" val="3029165541"/>
      </p:ext>
    </p:extLst>
  </p:cSld>
  <p:clrMapOvr>
    <a:masterClrMapping/>
  </p:clrMapOvr>
  <p:transition spd="slow" advTm="5605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5029200" cy="1143000"/>
          </a:xfrm>
        </p:spPr>
        <p:txBody>
          <a:bodyPr>
            <a:normAutofit fontScale="90000"/>
          </a:bodyPr>
          <a:lstStyle/>
          <a:p>
            <a:r>
              <a:rPr lang="en-US" b="1" i="1" dirty="0"/>
              <a:t>L’empire des lumières</a:t>
            </a:r>
            <a:br>
              <a:rPr lang="en-US" b="1" i="1" dirty="0"/>
            </a:br>
            <a:r>
              <a:rPr lang="en-US" b="1" dirty="0">
                <a:solidFill>
                  <a:srgbClr val="FF0000"/>
                </a:solidFill>
              </a:rPr>
              <a:t>Daytime or</a:t>
            </a:r>
            <a:br>
              <a:rPr lang="en-US" b="1" dirty="0">
                <a:solidFill>
                  <a:srgbClr val="FF0000"/>
                </a:solidFill>
              </a:rPr>
            </a:br>
            <a:r>
              <a:rPr lang="en-US" b="1" dirty="0">
                <a:solidFill>
                  <a:srgbClr val="FF0000"/>
                </a:solidFill>
              </a:rPr>
              <a:t> Nighttime?</a:t>
            </a:r>
          </a:p>
        </p:txBody>
      </p:sp>
      <p:pic>
        <p:nvPicPr>
          <p:cNvPr id="3" name="Picture 2"/>
          <p:cNvPicPr>
            <a:picLocks noChangeAspect="1"/>
          </p:cNvPicPr>
          <p:nvPr/>
        </p:nvPicPr>
        <p:blipFill>
          <a:blip r:embed="rId3"/>
          <a:stretch>
            <a:fillRect/>
          </a:stretch>
        </p:blipFill>
        <p:spPr>
          <a:xfrm>
            <a:off x="4876800" y="130348"/>
            <a:ext cx="3952725" cy="5943600"/>
          </a:xfrm>
          <a:prstGeom prst="rect">
            <a:avLst/>
          </a:prstGeom>
        </p:spPr>
      </p:pic>
      <p:sp>
        <p:nvSpPr>
          <p:cNvPr id="4" name="TextBox 3"/>
          <p:cNvSpPr txBox="1"/>
          <p:nvPr/>
        </p:nvSpPr>
        <p:spPr>
          <a:xfrm>
            <a:off x="391047" y="2601991"/>
            <a:ext cx="4114800" cy="3477875"/>
          </a:xfrm>
          <a:prstGeom prst="rect">
            <a:avLst/>
          </a:prstGeom>
          <a:noFill/>
        </p:spPr>
        <p:txBody>
          <a:bodyPr wrap="square" rtlCol="0">
            <a:spAutoFit/>
          </a:bodyPr>
          <a:lstStyle/>
          <a:p>
            <a:r>
              <a:rPr lang="en-US" sz="2400" dirty="0"/>
              <a:t>Because the tree and other objects in the lower half of the painting are black or nearly black colors, with bright colors next to them, we perceive the bottom  of the scene as nighttime and the top as daytime</a:t>
            </a:r>
          </a:p>
          <a:p>
            <a:endParaRPr lang="en-US" sz="2800" dirty="0"/>
          </a:p>
        </p:txBody>
      </p:sp>
      <p:sp>
        <p:nvSpPr>
          <p:cNvPr id="5" name="TextBox 4"/>
          <p:cNvSpPr txBox="1"/>
          <p:nvPr/>
        </p:nvSpPr>
        <p:spPr>
          <a:xfrm>
            <a:off x="5247381" y="6172200"/>
            <a:ext cx="4267200" cy="800219"/>
          </a:xfrm>
          <a:prstGeom prst="rect">
            <a:avLst/>
          </a:prstGeom>
          <a:noFill/>
        </p:spPr>
        <p:txBody>
          <a:bodyPr wrap="square" rtlCol="0">
            <a:spAutoFit/>
          </a:bodyPr>
          <a:lstStyle/>
          <a:p>
            <a:pPr lvl="0"/>
            <a:r>
              <a:rPr lang="en-US" sz="2800" dirty="0">
                <a:solidFill>
                  <a:prstClr val="black"/>
                </a:solidFill>
              </a:rPr>
              <a:t>René Magritte, 1954</a:t>
            </a:r>
          </a:p>
          <a:p>
            <a:endParaRPr lang="en-US" dirty="0"/>
          </a:p>
        </p:txBody>
      </p:sp>
      <p:sp>
        <p:nvSpPr>
          <p:cNvPr id="7" name="Rectangle 6">
            <a:extLst>
              <a:ext uri="{FF2B5EF4-FFF2-40B4-BE49-F238E27FC236}">
                <a16:creationId xmlns:a16="http://schemas.microsoft.com/office/drawing/2014/main" id="{CE96E22E-8B80-4141-9901-B8F6ACD45818}"/>
              </a:ext>
            </a:extLst>
          </p:cNvPr>
          <p:cNvSpPr/>
          <p:nvPr/>
        </p:nvSpPr>
        <p:spPr>
          <a:xfrm>
            <a:off x="0" y="5715000"/>
            <a:ext cx="4800228" cy="9255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AB06F12-1FE4-4291-923C-EFAFCB5ECCEC}"/>
              </a:ext>
            </a:extLst>
          </p:cNvPr>
          <p:cNvSpPr txBox="1"/>
          <p:nvPr/>
        </p:nvSpPr>
        <p:spPr>
          <a:xfrm>
            <a:off x="238273" y="5695146"/>
            <a:ext cx="4561955" cy="954107"/>
          </a:xfrm>
          <a:prstGeom prst="rect">
            <a:avLst/>
          </a:prstGeom>
          <a:noFill/>
        </p:spPr>
        <p:txBody>
          <a:bodyPr wrap="square" rtlCol="0">
            <a:spAutoFit/>
          </a:bodyPr>
          <a:lstStyle/>
          <a:p>
            <a:r>
              <a:rPr lang="en-US" sz="2800" i="1" dirty="0">
                <a:solidFill>
                  <a:srgbClr val="FF0000"/>
                </a:solidFill>
              </a:rPr>
              <a:t>Do you like this painting? What would you pay for it?</a:t>
            </a:r>
          </a:p>
        </p:txBody>
      </p:sp>
    </p:spTree>
    <p:extLst>
      <p:ext uri="{BB962C8B-B14F-4D97-AF65-F5344CB8AC3E}">
        <p14:creationId xmlns:p14="http://schemas.microsoft.com/office/powerpoint/2010/main" val="320656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a:extLst>
              <a:ext uri="{FF2B5EF4-FFF2-40B4-BE49-F238E27FC236}">
                <a16:creationId xmlns:a16="http://schemas.microsoft.com/office/drawing/2014/main" id="{42C24ABD-0C89-447D-9A40-6BFB2DE14795}"/>
              </a:ext>
            </a:extLst>
          </p:cNvPr>
          <p:cNvPicPr>
            <a:picLocks noChangeAspect="1"/>
          </p:cNvPicPr>
          <p:nvPr/>
        </p:nvPicPr>
        <p:blipFill>
          <a:blip r:embed="rId2"/>
          <a:stretch>
            <a:fillRect/>
          </a:stretch>
        </p:blipFill>
        <p:spPr>
          <a:xfrm>
            <a:off x="290512" y="547687"/>
            <a:ext cx="8562975" cy="5762625"/>
          </a:xfrm>
          <a:prstGeom prst="rect">
            <a:avLst/>
          </a:prstGeom>
        </p:spPr>
      </p:pic>
    </p:spTree>
    <p:extLst>
      <p:ext uri="{BB962C8B-B14F-4D97-AF65-F5344CB8AC3E}">
        <p14:creationId xmlns:p14="http://schemas.microsoft.com/office/powerpoint/2010/main" val="1297831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56" y="304800"/>
            <a:ext cx="4648200" cy="1143000"/>
          </a:xfrm>
        </p:spPr>
        <p:txBody>
          <a:bodyPr>
            <a:normAutofit fontScale="90000"/>
          </a:bodyPr>
          <a:lstStyle/>
          <a:p>
            <a:r>
              <a:rPr lang="en-US" b="1" i="1" dirty="0"/>
              <a:t>La condition humaine</a:t>
            </a:r>
            <a:br>
              <a:rPr lang="en-US" i="1" dirty="0"/>
            </a:br>
            <a:endParaRPr lang="en-US"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256" y="526942"/>
            <a:ext cx="4180953" cy="5645258"/>
          </a:xfrm>
          <a:prstGeom prst="rect">
            <a:avLst/>
          </a:prstGeom>
        </p:spPr>
      </p:pic>
      <p:sp>
        <p:nvSpPr>
          <p:cNvPr id="4" name="TextBox 3"/>
          <p:cNvSpPr txBox="1"/>
          <p:nvPr/>
        </p:nvSpPr>
        <p:spPr>
          <a:xfrm>
            <a:off x="141625" y="1341160"/>
            <a:ext cx="4488455" cy="5262979"/>
          </a:xfrm>
          <a:prstGeom prst="rect">
            <a:avLst/>
          </a:prstGeom>
          <a:noFill/>
        </p:spPr>
        <p:txBody>
          <a:bodyPr wrap="square" rtlCol="0">
            <a:spAutoFit/>
          </a:bodyPr>
          <a:lstStyle/>
          <a:p>
            <a:r>
              <a:rPr lang="en-US" sz="2800" dirty="0"/>
              <a:t>“In front of a window seen from inside a room, I placed a painting representing exactly that portion of the landscape covered by the painting. Thus, the tree in the picture hid the tree behind it, outside the room. For the spectator, it was both inside the room within the painting and outside in the real landscape.”</a:t>
            </a:r>
          </a:p>
        </p:txBody>
      </p:sp>
      <p:sp>
        <p:nvSpPr>
          <p:cNvPr id="5" name="TextBox 4"/>
          <p:cNvSpPr txBox="1"/>
          <p:nvPr/>
        </p:nvSpPr>
        <p:spPr>
          <a:xfrm>
            <a:off x="5247381" y="6172200"/>
            <a:ext cx="3363219" cy="800219"/>
          </a:xfrm>
          <a:prstGeom prst="rect">
            <a:avLst/>
          </a:prstGeom>
          <a:noFill/>
        </p:spPr>
        <p:txBody>
          <a:bodyPr wrap="square" rtlCol="0">
            <a:spAutoFit/>
          </a:bodyPr>
          <a:lstStyle/>
          <a:p>
            <a:pPr lvl="0"/>
            <a:r>
              <a:rPr lang="en-US" sz="2800" dirty="0">
                <a:solidFill>
                  <a:prstClr val="black"/>
                </a:solidFill>
              </a:rPr>
              <a:t>René Magritte, 1933</a:t>
            </a:r>
          </a:p>
          <a:p>
            <a:endParaRPr lang="en-US" dirty="0"/>
          </a:p>
        </p:txBody>
      </p:sp>
    </p:spTree>
    <p:extLst>
      <p:ext uri="{BB962C8B-B14F-4D97-AF65-F5344CB8AC3E}">
        <p14:creationId xmlns:p14="http://schemas.microsoft.com/office/powerpoint/2010/main" val="3857076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172200"/>
            <a:ext cx="8839200" cy="523220"/>
          </a:xfrm>
          <a:prstGeom prst="rect">
            <a:avLst/>
          </a:prstGeom>
          <a:noFill/>
        </p:spPr>
        <p:txBody>
          <a:bodyPr wrap="square" rtlCol="0">
            <a:spAutoFit/>
          </a:bodyPr>
          <a:lstStyle/>
          <a:p>
            <a:r>
              <a:rPr lang="en-US" sz="2800" dirty="0"/>
              <a:t>Mantegna, Painted Ceiling in Mantua Palace (1465-74)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81737" y="-514937"/>
            <a:ext cx="5828126" cy="7315200"/>
          </a:xfrm>
          <a:prstGeom prst="rect">
            <a:avLst/>
          </a:prstGeom>
        </p:spPr>
      </p:pic>
    </p:spTree>
    <p:extLst>
      <p:ext uri="{BB962C8B-B14F-4D97-AF65-F5344CB8AC3E}">
        <p14:creationId xmlns:p14="http://schemas.microsoft.com/office/powerpoint/2010/main" val="1423958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Perception as Inference and Interpretation; the “Grand Illusion”</a:t>
            </a:r>
          </a:p>
        </p:txBody>
      </p:sp>
    </p:spTree>
    <p:extLst>
      <p:ext uri="{BB962C8B-B14F-4D97-AF65-F5344CB8AC3E}">
        <p14:creationId xmlns:p14="http://schemas.microsoft.com/office/powerpoint/2010/main" val="1550835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D319AF-9225-4F1F-BD53-9AB4F35D2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75" y="3886200"/>
            <a:ext cx="3733800" cy="2381559"/>
          </a:xfrm>
          <a:prstGeom prst="rect">
            <a:avLst/>
          </a:prstGeom>
        </p:spPr>
      </p:pic>
      <p:pic>
        <p:nvPicPr>
          <p:cNvPr id="5" name="Picture 4">
            <a:extLst>
              <a:ext uri="{FF2B5EF4-FFF2-40B4-BE49-F238E27FC236}">
                <a16:creationId xmlns:a16="http://schemas.microsoft.com/office/drawing/2014/main" id="{1BB6EC34-A608-4DC7-9276-E6CEA195DA67}"/>
              </a:ext>
            </a:extLst>
          </p:cNvPr>
          <p:cNvPicPr>
            <a:picLocks noChangeAspect="1"/>
          </p:cNvPicPr>
          <p:nvPr/>
        </p:nvPicPr>
        <p:blipFill>
          <a:blip r:embed="rId3"/>
          <a:stretch>
            <a:fillRect/>
          </a:stretch>
        </p:blipFill>
        <p:spPr>
          <a:xfrm>
            <a:off x="4379259" y="1925146"/>
            <a:ext cx="4529721" cy="4627265"/>
          </a:xfrm>
          <a:prstGeom prst="rect">
            <a:avLst/>
          </a:prstGeom>
        </p:spPr>
      </p:pic>
      <p:sp>
        <p:nvSpPr>
          <p:cNvPr id="2" name="Rectangle 1">
            <a:extLst>
              <a:ext uri="{FF2B5EF4-FFF2-40B4-BE49-F238E27FC236}">
                <a16:creationId xmlns:a16="http://schemas.microsoft.com/office/drawing/2014/main" id="{A20A0B80-8CA2-4CCC-A313-BE8EEAED8CCC}"/>
              </a:ext>
            </a:extLst>
          </p:cNvPr>
          <p:cNvSpPr/>
          <p:nvPr/>
        </p:nvSpPr>
        <p:spPr>
          <a:xfrm>
            <a:off x="1526038" y="152400"/>
            <a:ext cx="7382943" cy="1077218"/>
          </a:xfrm>
          <a:prstGeom prst="rect">
            <a:avLst/>
          </a:prstGeom>
        </p:spPr>
        <p:txBody>
          <a:bodyPr wrap="square">
            <a:spAutoFit/>
          </a:bodyPr>
          <a:lstStyle/>
          <a:p>
            <a:r>
              <a:rPr lang="en-US" sz="3200" b="1" dirty="0"/>
              <a:t>A Very Misleading Analogy –</a:t>
            </a:r>
            <a:br>
              <a:rPr lang="en-US" sz="3200" b="1" dirty="0"/>
            </a:br>
            <a:r>
              <a:rPr lang="en-US" sz="3200" b="1" dirty="0"/>
              <a:t> This is NOT How Visual Perception Works</a:t>
            </a:r>
            <a:endParaRPr lang="en-US" sz="3200" dirty="0"/>
          </a:p>
        </p:txBody>
      </p:sp>
      <p:sp>
        <p:nvSpPr>
          <p:cNvPr id="6" name="TextBox 5">
            <a:extLst>
              <a:ext uri="{FF2B5EF4-FFF2-40B4-BE49-F238E27FC236}">
                <a16:creationId xmlns:a16="http://schemas.microsoft.com/office/drawing/2014/main" id="{DFB04363-4528-4C3F-9B75-703D4E1C9C7E}"/>
              </a:ext>
            </a:extLst>
          </p:cNvPr>
          <p:cNvSpPr txBox="1"/>
          <p:nvPr/>
        </p:nvSpPr>
        <p:spPr>
          <a:xfrm>
            <a:off x="653175" y="1603838"/>
            <a:ext cx="4191000" cy="2215991"/>
          </a:xfrm>
          <a:prstGeom prst="rect">
            <a:avLst/>
          </a:prstGeom>
          <a:noFill/>
        </p:spPr>
        <p:txBody>
          <a:bodyPr wrap="square" rtlCol="0">
            <a:spAutoFit/>
          </a:bodyPr>
          <a:lstStyle/>
          <a:p>
            <a:r>
              <a:rPr lang="en-US" sz="2400" dirty="0"/>
              <a:t>The “eye as camera” depiction trivializes the complex processes by which the visual system interprets visual input</a:t>
            </a:r>
          </a:p>
          <a:p>
            <a:endParaRPr lang="en-US" sz="2400" dirty="0"/>
          </a:p>
          <a:p>
            <a:endParaRPr lang="en-US" dirty="0"/>
          </a:p>
        </p:txBody>
      </p:sp>
      <p:pic>
        <p:nvPicPr>
          <p:cNvPr id="3" name="Picture 2">
            <a:extLst>
              <a:ext uri="{FF2B5EF4-FFF2-40B4-BE49-F238E27FC236}">
                <a16:creationId xmlns:a16="http://schemas.microsoft.com/office/drawing/2014/main" id="{5642A828-C6A8-4436-A3B2-CDBDDCBA40C1}"/>
              </a:ext>
            </a:extLst>
          </p:cNvPr>
          <p:cNvPicPr>
            <a:picLocks noChangeAspect="1"/>
          </p:cNvPicPr>
          <p:nvPr/>
        </p:nvPicPr>
        <p:blipFill>
          <a:blip r:embed="rId4"/>
          <a:stretch>
            <a:fillRect/>
          </a:stretch>
        </p:blipFill>
        <p:spPr>
          <a:xfrm>
            <a:off x="666427" y="281236"/>
            <a:ext cx="859611" cy="859611"/>
          </a:xfrm>
          <a:prstGeom prst="rect">
            <a:avLst/>
          </a:prstGeom>
        </p:spPr>
      </p:pic>
    </p:spTree>
    <p:extLst>
      <p:ext uri="{BB962C8B-B14F-4D97-AF65-F5344CB8AC3E}">
        <p14:creationId xmlns:p14="http://schemas.microsoft.com/office/powerpoint/2010/main" val="3441370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7" y="2286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“Grand Illusion”</a:t>
            </a:r>
          </a:p>
        </p:txBody>
      </p:sp>
      <p:sp>
        <p:nvSpPr>
          <p:cNvPr id="3" name="Content Placeholder 2"/>
          <p:cNvSpPr>
            <a:spLocks noGrp="1"/>
          </p:cNvSpPr>
          <p:nvPr>
            <p:ph idx="1"/>
          </p:nvPr>
        </p:nvSpPr>
        <p:spPr>
          <a:xfrm>
            <a:off x="362673" y="1404395"/>
            <a:ext cx="8229600" cy="4876800"/>
          </a:xfrm>
        </p:spPr>
        <p:txBody>
          <a:bodyPr>
            <a:normAutofit fontScale="77500" lnSpcReduction="20000"/>
          </a:bodyPr>
          <a:lstStyle/>
          <a:p>
            <a:r>
              <a:rPr lang="en-US" dirty="0"/>
              <a:t>We experience the visual world in 3-D, with rich detail and in color</a:t>
            </a:r>
          </a:p>
          <a:p>
            <a:r>
              <a:rPr lang="en-US" dirty="0"/>
              <a:t>But the light projected on our retina is upside down, nearly flat (2-D), and we have no color receptors or much acuity except in the center (the fovea)</a:t>
            </a:r>
          </a:p>
          <a:p>
            <a:r>
              <a:rPr lang="en-US" dirty="0"/>
              <a:t>This disconnect between “what our eyes see” and “what we experience” is striking</a:t>
            </a:r>
          </a:p>
          <a:p>
            <a:pPr lvl="1"/>
            <a:r>
              <a:rPr lang="en-US" i="1" dirty="0"/>
              <a:t>At each moment, we “lock on” to a set of information, which the brain then attempts to organize and interpret</a:t>
            </a:r>
          </a:p>
          <a:p>
            <a:pPr lvl="1"/>
            <a:r>
              <a:rPr lang="en-US" i="1" dirty="0"/>
              <a:t>We impose what can be quite abstract meaning on sensory fragments</a:t>
            </a:r>
          </a:p>
          <a:p>
            <a:pPr lvl="1"/>
            <a:r>
              <a:rPr lang="en-US" i="1" dirty="0"/>
              <a:t>We experience a stable and meaningful world: we experience the result, not the process of getting there</a:t>
            </a:r>
            <a:br>
              <a:rPr lang="en-US" i="1" dirty="0"/>
            </a:br>
            <a:endParaRPr lang="en-US" i="1" dirty="0"/>
          </a:p>
          <a:p>
            <a:pPr lvl="4"/>
            <a:r>
              <a:rPr lang="en-US" sz="2600" dirty="0"/>
              <a:t>Nick Chater, “The Mind is Flat”</a:t>
            </a:r>
          </a:p>
        </p:txBody>
      </p:sp>
      <p:pic>
        <p:nvPicPr>
          <p:cNvPr id="4" name="Picture 3">
            <a:extLst>
              <a:ext uri="{FF2B5EF4-FFF2-40B4-BE49-F238E27FC236}">
                <a16:creationId xmlns:a16="http://schemas.microsoft.com/office/drawing/2014/main" id="{2401B7E2-35CA-428C-8448-D78C039B168A}"/>
              </a:ext>
            </a:extLst>
          </p:cNvPr>
          <p:cNvPicPr>
            <a:picLocks noChangeAspect="1"/>
          </p:cNvPicPr>
          <p:nvPr/>
        </p:nvPicPr>
        <p:blipFill>
          <a:blip r:embed="rId2"/>
          <a:stretch>
            <a:fillRect/>
          </a:stretch>
        </p:blipFill>
        <p:spPr>
          <a:xfrm>
            <a:off x="385864" y="146999"/>
            <a:ext cx="859611" cy="859611"/>
          </a:xfrm>
          <a:prstGeom prst="rect">
            <a:avLst/>
          </a:prstGeom>
        </p:spPr>
      </p:pic>
    </p:spTree>
    <p:extLst>
      <p:ext uri="{BB962C8B-B14F-4D97-AF65-F5344CB8AC3E}">
        <p14:creationId xmlns:p14="http://schemas.microsoft.com/office/powerpoint/2010/main" val="2087374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blinCore.JPG"/>
          <p:cNvPicPr>
            <a:picLocks noChangeAspect="1"/>
          </p:cNvPicPr>
          <p:nvPr/>
        </p:nvPicPr>
        <p:blipFill>
          <a:blip r:embed="rId3" cstate="print"/>
          <a:stretch>
            <a:fillRect/>
          </a:stretch>
        </p:blipFill>
        <p:spPr>
          <a:xfrm>
            <a:off x="876300" y="609600"/>
            <a:ext cx="6964680" cy="3262495"/>
          </a:xfrm>
          <a:prstGeom prst="rect">
            <a:avLst/>
          </a:prstGeom>
        </p:spPr>
      </p:pic>
      <p:sp>
        <p:nvSpPr>
          <p:cNvPr id="4" name="Rectangle 3"/>
          <p:cNvSpPr/>
          <p:nvPr/>
        </p:nvSpPr>
        <p:spPr>
          <a:xfrm>
            <a:off x="152400" y="3429000"/>
            <a:ext cx="8412480" cy="3189271"/>
          </a:xfrm>
          <a:prstGeom prst="rect">
            <a:avLst/>
          </a:prstGeom>
        </p:spPr>
        <p:txBody>
          <a:bodyPr wrap="square">
            <a:spAutoFit/>
          </a:bodyPr>
          <a:lstStyle/>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 infinite number of different “sensory signals“ can be produced by the same object </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…And different objects can produce similar signals</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Human perceptual machinery excels at “Object Recognition” -- when are different "signal patterns" the same object,  or are similar patterns different objects?</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…And we do it automatically or sub-consciously</a:t>
            </a:r>
          </a:p>
        </p:txBody>
      </p:sp>
      <p:sp>
        <p:nvSpPr>
          <p:cNvPr id="5" name="Rectangle 4">
            <a:extLst>
              <a:ext uri="{FF2B5EF4-FFF2-40B4-BE49-F238E27FC236}">
                <a16:creationId xmlns:a16="http://schemas.microsoft.com/office/drawing/2014/main" id="{8821D3E2-13BA-4507-A404-CAD73C618459}"/>
              </a:ext>
            </a:extLst>
          </p:cNvPr>
          <p:cNvSpPr/>
          <p:nvPr/>
        </p:nvSpPr>
        <p:spPr>
          <a:xfrm>
            <a:off x="381000" y="93294"/>
            <a:ext cx="7620000" cy="715260"/>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     The “Sensory Gap”</a:t>
            </a:r>
          </a:p>
        </p:txBody>
      </p:sp>
      <p:sp>
        <p:nvSpPr>
          <p:cNvPr id="6" name="TextBox 5">
            <a:extLst>
              <a:ext uri="{FF2B5EF4-FFF2-40B4-BE49-F238E27FC236}">
                <a16:creationId xmlns:a16="http://schemas.microsoft.com/office/drawing/2014/main" id="{EA49D8F5-20F3-46BC-AB4B-8A58EA2D661F}"/>
              </a:ext>
            </a:extLst>
          </p:cNvPr>
          <p:cNvSpPr txBox="1"/>
          <p:nvPr/>
        </p:nvSpPr>
        <p:spPr>
          <a:xfrm>
            <a:off x="112757" y="0"/>
            <a:ext cx="17526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496204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28600"/>
            <a:ext cx="7299767"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The Process of Visual Perception – Inference and Interpretation</a:t>
            </a:r>
          </a:p>
        </p:txBody>
      </p:sp>
      <p:sp>
        <p:nvSpPr>
          <p:cNvPr id="3" name="Content Placeholder 2"/>
          <p:cNvSpPr>
            <a:spLocks noGrp="1"/>
          </p:cNvSpPr>
          <p:nvPr>
            <p:ph idx="1"/>
          </p:nvPr>
        </p:nvSpPr>
        <p:spPr>
          <a:xfrm>
            <a:off x="365567" y="1676400"/>
            <a:ext cx="8229600" cy="4876800"/>
          </a:xfrm>
        </p:spPr>
        <p:txBody>
          <a:bodyPr>
            <a:normAutofit/>
          </a:bodyPr>
          <a:lstStyle/>
          <a:p>
            <a:r>
              <a:rPr lang="en-US" dirty="0"/>
              <a:t>Object recognition, Gestalt principles, camouflage, trompe l’oeil – together tell us that the process of visual perception uses some built-in constraints that relate to brightness, contrast, color, edges, motion, depth, light direction, object size, and many other characteristics of the visual input to make sense of it in an automatic and sub-conscious way</a:t>
            </a:r>
          </a:p>
        </p:txBody>
      </p:sp>
      <p:pic>
        <p:nvPicPr>
          <p:cNvPr id="4" name="Picture 3">
            <a:extLst>
              <a:ext uri="{FF2B5EF4-FFF2-40B4-BE49-F238E27FC236}">
                <a16:creationId xmlns:a16="http://schemas.microsoft.com/office/drawing/2014/main" id="{1F324270-D6CC-48BC-9C1F-FAE51DC85998}"/>
              </a:ext>
            </a:extLst>
          </p:cNvPr>
          <p:cNvPicPr>
            <a:picLocks noChangeAspect="1"/>
          </p:cNvPicPr>
          <p:nvPr/>
        </p:nvPicPr>
        <p:blipFill>
          <a:blip r:embed="rId3"/>
          <a:stretch>
            <a:fillRect/>
          </a:stretch>
        </p:blipFill>
        <p:spPr>
          <a:xfrm>
            <a:off x="304800" y="314739"/>
            <a:ext cx="859611" cy="859611"/>
          </a:xfrm>
          <a:prstGeom prst="rect">
            <a:avLst/>
          </a:prstGeom>
        </p:spPr>
      </p:pic>
    </p:spTree>
    <p:extLst>
      <p:ext uri="{BB962C8B-B14F-4D97-AF65-F5344CB8AC3E}">
        <p14:creationId xmlns:p14="http://schemas.microsoft.com/office/powerpoint/2010/main" val="1533081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Visual Perception and Illusions</a:t>
            </a:r>
          </a:p>
        </p:txBody>
      </p:sp>
      <p:sp>
        <p:nvSpPr>
          <p:cNvPr id="3" name="Content Placeholder 2"/>
          <p:cNvSpPr>
            <a:spLocks noGrp="1"/>
          </p:cNvSpPr>
          <p:nvPr>
            <p:ph idx="1"/>
          </p:nvPr>
        </p:nvSpPr>
        <p:spPr>
          <a:xfrm>
            <a:off x="457200" y="1295400"/>
            <a:ext cx="8229600" cy="4525963"/>
          </a:xfrm>
        </p:spPr>
        <p:txBody>
          <a:bodyPr>
            <a:normAutofit fontScale="92500" lnSpcReduction="20000"/>
          </a:bodyPr>
          <a:lstStyle/>
          <a:p>
            <a:r>
              <a:rPr lang="en-US" dirty="0"/>
              <a:t>Some related constraints used by the visual system in constructing a 3D world are:</a:t>
            </a:r>
          </a:p>
          <a:p>
            <a:pPr lvl="1"/>
            <a:r>
              <a:rPr lang="en-US" sz="3000" dirty="0"/>
              <a:t>Objects are smaller when they are further away</a:t>
            </a:r>
          </a:p>
          <a:p>
            <a:pPr lvl="1"/>
            <a:r>
              <a:rPr lang="en-US" sz="3000" dirty="0"/>
              <a:t>An object's dimensions along the line of sight appear shorter than its dimensions across the line of sight</a:t>
            </a:r>
          </a:p>
          <a:p>
            <a:r>
              <a:rPr lang="en-US" dirty="0"/>
              <a:t>If some of the necessary visual input is missing or in conflict, the visual system can’t create a stable interpretation, resulting in ambiguity or illusion</a:t>
            </a:r>
          </a:p>
          <a:p>
            <a:endParaRPr lang="en-US" dirty="0"/>
          </a:p>
          <a:p>
            <a:pPr marL="0" indent="0">
              <a:buNone/>
            </a:pPr>
            <a:r>
              <a:rPr lang="en-US" i="1" dirty="0">
                <a:solidFill>
                  <a:srgbClr val="FF0000"/>
                </a:solidFill>
              </a:rPr>
              <a:t>(“illusion” here is a homonym wrt “Grand Illusion”)</a:t>
            </a:r>
          </a:p>
          <a:p>
            <a:pPr lvl="1"/>
            <a:endParaRPr lang="en-US" dirty="0"/>
          </a:p>
        </p:txBody>
      </p:sp>
    </p:spTree>
    <p:extLst>
      <p:ext uri="{BB962C8B-B14F-4D97-AF65-F5344CB8AC3E}">
        <p14:creationId xmlns:p14="http://schemas.microsoft.com/office/powerpoint/2010/main" val="156307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598170" y="918343"/>
            <a:ext cx="3581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Organizing</a:t>
            </a:r>
          </a:p>
        </p:txBody>
      </p:sp>
      <p:sp>
        <p:nvSpPr>
          <p:cNvPr id="4098" name="Rectangle 2"/>
          <p:cNvSpPr>
            <a:spLocks noGrp="1" noChangeArrowheads="1"/>
          </p:cNvSpPr>
          <p:nvPr>
            <p:ph idx="1"/>
          </p:nvPr>
        </p:nvSpPr>
        <p:spPr>
          <a:xfrm>
            <a:off x="598170" y="2286000"/>
            <a:ext cx="3886200" cy="3368725"/>
          </a:xfrm>
        </p:spPr>
        <p:txBody>
          <a:bodyPr>
            <a:normAutofit fontScale="92500"/>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rPr>
              <a:t>Creating capabilities by </a:t>
            </a:r>
            <a:r>
              <a:rPr lang="en-US" sz="4800" b="1" i="1" u="sng" dirty="0">
                <a:solidFill>
                  <a:srgbClr val="FF0000"/>
                </a:solidFill>
              </a:rPr>
              <a:t>intentionally</a:t>
            </a:r>
            <a:r>
              <a:rPr lang="en-US" sz="4800" b="1" i="1" dirty="0">
                <a:solidFill>
                  <a:srgbClr val="FF0000"/>
                </a:solidFill>
              </a:rPr>
              <a:t> imposing order and structure</a:t>
            </a:r>
            <a:r>
              <a:rPr lang="en-US" sz="4800" dirty="0"/>
              <a:t> </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762000"/>
            <a:ext cx="3752850" cy="5003800"/>
          </a:xfrm>
          <a:prstGeom prst="rect">
            <a:avLst/>
          </a:prstGeom>
        </p:spPr>
      </p:pic>
      <p:sp>
        <p:nvSpPr>
          <p:cNvPr id="3" name="TextBox 2">
            <a:extLst>
              <a:ext uri="{FF2B5EF4-FFF2-40B4-BE49-F238E27FC236}">
                <a16:creationId xmlns:a16="http://schemas.microsoft.com/office/drawing/2014/main" id="{6A8E812D-5173-4844-90C9-B1FA4B945D19}"/>
              </a:ext>
            </a:extLst>
          </p:cNvPr>
          <p:cNvSpPr txBox="1"/>
          <p:nvPr/>
        </p:nvSpPr>
        <p:spPr>
          <a:xfrm>
            <a:off x="5105400" y="5943600"/>
            <a:ext cx="3752850" cy="523220"/>
          </a:xfrm>
          <a:prstGeom prst="rect">
            <a:avLst/>
          </a:prstGeom>
          <a:noFill/>
        </p:spPr>
        <p:txBody>
          <a:bodyPr wrap="square" rtlCol="0">
            <a:spAutoFit/>
          </a:bodyPr>
          <a:lstStyle/>
          <a:p>
            <a:r>
              <a:rPr lang="en-US" sz="2800" dirty="0"/>
              <a:t>“</a:t>
            </a:r>
            <a:r>
              <a:rPr lang="en-US" sz="2800" b="1" i="1" dirty="0"/>
              <a:t>TDO</a:t>
            </a:r>
            <a:r>
              <a:rPr lang="en-US" sz="2800" dirty="0"/>
              <a:t>” from now on</a:t>
            </a:r>
          </a:p>
        </p:txBody>
      </p:sp>
    </p:spTree>
    <p:extLst>
      <p:ext uri="{BB962C8B-B14F-4D97-AF65-F5344CB8AC3E}">
        <p14:creationId xmlns:p14="http://schemas.microsoft.com/office/powerpoint/2010/main" val="3791142528"/>
      </p:ext>
    </p:extLst>
  </p:cSld>
  <p:clrMapOvr>
    <a:masterClrMapping/>
  </p:clrMapOvr>
  <p:transition spd="slow" advTm="56052"/>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81000"/>
            <a:ext cx="5105400" cy="6153691"/>
          </a:xfrm>
          <a:prstGeom prst="rect">
            <a:avLst/>
          </a:prstGeom>
        </p:spPr>
      </p:pic>
    </p:spTree>
    <p:extLst>
      <p:ext uri="{BB962C8B-B14F-4D97-AF65-F5344CB8AC3E}">
        <p14:creationId xmlns:p14="http://schemas.microsoft.com/office/powerpoint/2010/main" val="52279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97249" y="-806648"/>
            <a:ext cx="5320903" cy="8305800"/>
          </a:xfrm>
          <a:prstGeom prst="rect">
            <a:avLst/>
          </a:prstGeom>
        </p:spPr>
      </p:pic>
    </p:spTree>
    <p:extLst>
      <p:ext uri="{BB962C8B-B14F-4D97-AF65-F5344CB8AC3E}">
        <p14:creationId xmlns:p14="http://schemas.microsoft.com/office/powerpoint/2010/main" val="4241574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457200"/>
            <a:ext cx="6324600" cy="5126255"/>
          </a:xfrm>
          <a:prstGeom prst="rect">
            <a:avLst/>
          </a:prstGeom>
        </p:spPr>
      </p:pic>
      <p:sp>
        <p:nvSpPr>
          <p:cNvPr id="3" name="Rectangle 2">
            <a:extLst>
              <a:ext uri="{FF2B5EF4-FFF2-40B4-BE49-F238E27FC236}">
                <a16:creationId xmlns:a16="http://schemas.microsoft.com/office/drawing/2014/main" id="{3911BD62-2BC4-46A1-88C3-7C64DEF7F4CC}"/>
              </a:ext>
            </a:extLst>
          </p:cNvPr>
          <p:cNvSpPr/>
          <p:nvPr/>
        </p:nvSpPr>
        <p:spPr>
          <a:xfrm>
            <a:off x="914400" y="5638800"/>
            <a:ext cx="7772400" cy="830997"/>
          </a:xfrm>
          <a:prstGeom prst="rect">
            <a:avLst/>
          </a:prstGeom>
        </p:spPr>
        <p:txBody>
          <a:bodyPr wrap="square">
            <a:spAutoFit/>
          </a:bodyPr>
          <a:lstStyle/>
          <a:p>
            <a:r>
              <a:rPr lang="en-US" sz="2400" dirty="0"/>
              <a:t>Interpretations of separate parts of the visual input are preserved even if they are inconsistent when combined</a:t>
            </a:r>
          </a:p>
        </p:txBody>
      </p:sp>
    </p:spTree>
    <p:extLst>
      <p:ext uri="{BB962C8B-B14F-4D97-AF65-F5344CB8AC3E}">
        <p14:creationId xmlns:p14="http://schemas.microsoft.com/office/powerpoint/2010/main" val="311411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Sensemaking == Simplification?</a:t>
            </a:r>
          </a:p>
        </p:txBody>
      </p:sp>
    </p:spTree>
    <p:extLst>
      <p:ext uri="{BB962C8B-B14F-4D97-AF65-F5344CB8AC3E}">
        <p14:creationId xmlns:p14="http://schemas.microsoft.com/office/powerpoint/2010/main" val="1136780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040" y="58125"/>
            <a:ext cx="5996107" cy="1470025"/>
          </a:xfrm>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Cycle of Thought</a:t>
            </a:r>
          </a:p>
        </p:txBody>
      </p:sp>
      <p:pic>
        <p:nvPicPr>
          <p:cNvPr id="3" name="Picture 2">
            <a:extLst>
              <a:ext uri="{FF2B5EF4-FFF2-40B4-BE49-F238E27FC236}">
                <a16:creationId xmlns:a16="http://schemas.microsoft.com/office/drawing/2014/main" id="{5986CD27-0D44-4D72-98AD-7DC7F5F19CEA}"/>
              </a:ext>
            </a:extLst>
          </p:cNvPr>
          <p:cNvPicPr>
            <a:picLocks noChangeAspect="1"/>
          </p:cNvPicPr>
          <p:nvPr/>
        </p:nvPicPr>
        <p:blipFill>
          <a:blip r:embed="rId3"/>
          <a:stretch>
            <a:fillRect/>
          </a:stretch>
        </p:blipFill>
        <p:spPr>
          <a:xfrm>
            <a:off x="6551582" y="609600"/>
            <a:ext cx="2232378" cy="1725270"/>
          </a:xfrm>
          <a:prstGeom prst="rect">
            <a:avLst/>
          </a:prstGeom>
        </p:spPr>
      </p:pic>
      <p:pic>
        <p:nvPicPr>
          <p:cNvPr id="4" name="Picture 3">
            <a:extLst>
              <a:ext uri="{FF2B5EF4-FFF2-40B4-BE49-F238E27FC236}">
                <a16:creationId xmlns:a16="http://schemas.microsoft.com/office/drawing/2014/main" id="{106BE034-FA6E-4848-9D0B-7793D5F43AF4}"/>
              </a:ext>
            </a:extLst>
          </p:cNvPr>
          <p:cNvPicPr>
            <a:picLocks noChangeAspect="1"/>
          </p:cNvPicPr>
          <p:nvPr/>
        </p:nvPicPr>
        <p:blipFill>
          <a:blip r:embed="rId4"/>
          <a:stretch>
            <a:fillRect/>
          </a:stretch>
        </p:blipFill>
        <p:spPr>
          <a:xfrm>
            <a:off x="6356148" y="2560452"/>
            <a:ext cx="2427812" cy="3682304"/>
          </a:xfrm>
          <a:prstGeom prst="rect">
            <a:avLst/>
          </a:prstGeom>
        </p:spPr>
      </p:pic>
      <p:sp>
        <p:nvSpPr>
          <p:cNvPr id="5" name="Rectangle 4">
            <a:extLst>
              <a:ext uri="{FF2B5EF4-FFF2-40B4-BE49-F238E27FC236}">
                <a16:creationId xmlns:a16="http://schemas.microsoft.com/office/drawing/2014/main" id="{2D25D860-9BC4-4486-B000-BA9D519A7F70}"/>
              </a:ext>
            </a:extLst>
          </p:cNvPr>
          <p:cNvSpPr/>
          <p:nvPr/>
        </p:nvSpPr>
        <p:spPr>
          <a:xfrm>
            <a:off x="479985" y="1066800"/>
            <a:ext cx="5686363" cy="6278642"/>
          </a:xfrm>
          <a:prstGeom prst="rect">
            <a:avLst/>
          </a:prstGeom>
        </p:spPr>
        <p:txBody>
          <a:bodyPr wrap="square">
            <a:spAutoFit/>
          </a:bodyPr>
          <a:lstStyle/>
          <a:p>
            <a:r>
              <a:rPr lang="en-US" sz="2400" dirty="0"/>
              <a:t>Attending to a set of information to be explained is setting the problem that the brain is to solve</a:t>
            </a:r>
          </a:p>
          <a:p>
            <a:endParaRPr lang="en-US" sz="2400" dirty="0"/>
          </a:p>
          <a:p>
            <a:r>
              <a:rPr lang="en-US" sz="2400" dirty="0"/>
              <a:t>Brain-style computation results from cooperation across highly interconnected, but slow, neural processing units, leading to coordinated patterns of neural activity across whole networks or perhaps entire regions of the brain</a:t>
            </a:r>
          </a:p>
          <a:p>
            <a:endParaRPr lang="en-US" sz="2400" dirty="0"/>
          </a:p>
          <a:p>
            <a:r>
              <a:rPr lang="en-US" sz="2400" dirty="0"/>
              <a:t>Each step in a sequence of thoughts is an attempt to find the most meaningful organization of this activity to find an answer that best fits the “brain’s question”</a:t>
            </a:r>
          </a:p>
          <a:p>
            <a:endParaRPr lang="en-US" sz="2400" dirty="0"/>
          </a:p>
          <a:p>
            <a:endParaRPr lang="en-US" dirty="0"/>
          </a:p>
        </p:txBody>
      </p:sp>
      <p:pic>
        <p:nvPicPr>
          <p:cNvPr id="6" name="Picture 5">
            <a:extLst>
              <a:ext uri="{FF2B5EF4-FFF2-40B4-BE49-F238E27FC236}">
                <a16:creationId xmlns:a16="http://schemas.microsoft.com/office/drawing/2014/main" id="{8EB54DA1-D32D-4395-8704-9CFC668594BB}"/>
              </a:ext>
            </a:extLst>
          </p:cNvPr>
          <p:cNvPicPr>
            <a:picLocks noChangeAspect="1"/>
          </p:cNvPicPr>
          <p:nvPr/>
        </p:nvPicPr>
        <p:blipFill>
          <a:blip r:embed="rId5"/>
          <a:stretch>
            <a:fillRect/>
          </a:stretch>
        </p:blipFill>
        <p:spPr>
          <a:xfrm>
            <a:off x="94751" y="135970"/>
            <a:ext cx="859611" cy="859611"/>
          </a:xfrm>
          <a:prstGeom prst="rect">
            <a:avLst/>
          </a:prstGeom>
        </p:spPr>
      </p:pic>
    </p:spTree>
    <p:extLst>
      <p:ext uri="{BB962C8B-B14F-4D97-AF65-F5344CB8AC3E}">
        <p14:creationId xmlns:p14="http://schemas.microsoft.com/office/powerpoint/2010/main" val="1928191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Sensemaking &amp; Simplification</a:t>
            </a:r>
          </a:p>
        </p:txBody>
      </p:sp>
      <p:sp>
        <p:nvSpPr>
          <p:cNvPr id="7" name="Content Placeholder 6"/>
          <p:cNvSpPr>
            <a:spLocks noGrp="1"/>
          </p:cNvSpPr>
          <p:nvPr>
            <p:ph idx="1"/>
          </p:nvPr>
        </p:nvSpPr>
        <p:spPr>
          <a:xfrm>
            <a:off x="381000" y="1334280"/>
            <a:ext cx="8229600" cy="5371320"/>
          </a:xfrm>
        </p:spPr>
        <p:txBody>
          <a:bodyPr>
            <a:normAutofit fontScale="70000" lnSpcReduction="20000"/>
          </a:bodyPr>
          <a:lstStyle/>
          <a:p>
            <a:r>
              <a:rPr lang="en-US" sz="3400" dirty="0"/>
              <a:t>Evolution has produced elaborate neural mechanisms for the simpliﬁcation and distillation of information because of limitations on how much information the brain can process and store</a:t>
            </a:r>
          </a:p>
          <a:p>
            <a:r>
              <a:rPr lang="en-US" sz="3400" dirty="0"/>
              <a:t>if we are consciously thinking about one problem, we cannot even unconsciously, be thinking about another—because the brain networks involved would be likely to overlap; we can’t reach two different interpretations simultaneously</a:t>
            </a:r>
          </a:p>
          <a:p>
            <a:r>
              <a:rPr lang="en-US" sz="3400" dirty="0"/>
              <a:t>The cognitive system should </a:t>
            </a:r>
            <a:r>
              <a:rPr lang="en-US" sz="3400" dirty="0">
                <a:solidFill>
                  <a:srgbClr val="FF0000"/>
                </a:solidFill>
              </a:rPr>
              <a:t>prefer</a:t>
            </a:r>
            <a:r>
              <a:rPr lang="en-US" sz="3400" dirty="0"/>
              <a:t> the inference or interpretation that gives the simplest description</a:t>
            </a:r>
          </a:p>
          <a:p>
            <a:r>
              <a:rPr lang="en-US" sz="3400" dirty="0"/>
              <a:t>Interpreting data by imposing some sense or structure helps the brain encode data efficiently; we can invert this logic and use the brevity of the encoding as a measure of the amount of sense that it makes of the data. </a:t>
            </a:r>
          </a:p>
          <a:p>
            <a:pPr lvl="3"/>
            <a:r>
              <a:rPr lang="en-US" sz="3500" dirty="0"/>
              <a:t> Nick Chater</a:t>
            </a:r>
          </a:p>
          <a:p>
            <a:endParaRPr lang="en-US" dirty="0"/>
          </a:p>
        </p:txBody>
      </p:sp>
      <p:pic>
        <p:nvPicPr>
          <p:cNvPr id="3" name="Picture 2">
            <a:extLst>
              <a:ext uri="{FF2B5EF4-FFF2-40B4-BE49-F238E27FC236}">
                <a16:creationId xmlns:a16="http://schemas.microsoft.com/office/drawing/2014/main" id="{238DE937-63B8-4B76-8863-CAB30B63D275}"/>
              </a:ext>
            </a:extLst>
          </p:cNvPr>
          <p:cNvPicPr>
            <a:picLocks noChangeAspect="1"/>
          </p:cNvPicPr>
          <p:nvPr/>
        </p:nvPicPr>
        <p:blipFill>
          <a:blip r:embed="rId3"/>
          <a:stretch>
            <a:fillRect/>
          </a:stretch>
        </p:blipFill>
        <p:spPr>
          <a:xfrm>
            <a:off x="381000" y="374654"/>
            <a:ext cx="859611" cy="859611"/>
          </a:xfrm>
          <a:prstGeom prst="rect">
            <a:avLst/>
          </a:prstGeom>
        </p:spPr>
      </p:pic>
    </p:spTree>
    <p:extLst>
      <p:ext uri="{BB962C8B-B14F-4D97-AF65-F5344CB8AC3E}">
        <p14:creationId xmlns:p14="http://schemas.microsoft.com/office/powerpoint/2010/main" val="2220027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Which Description is Simpler?</a:t>
            </a:r>
          </a:p>
        </p:txBody>
      </p:sp>
      <p:sp>
        <p:nvSpPr>
          <p:cNvPr id="3" name="Content Placeholder 2"/>
          <p:cNvSpPr>
            <a:spLocks noGrp="1"/>
          </p:cNvSpPr>
          <p:nvPr>
            <p:ph idx="1"/>
          </p:nvPr>
        </p:nvSpPr>
        <p:spPr>
          <a:xfrm>
            <a:off x="796880" y="1752600"/>
            <a:ext cx="4191000" cy="4525963"/>
          </a:xfrm>
        </p:spPr>
        <p:txBody>
          <a:bodyPr>
            <a:normAutofit/>
          </a:bodyPr>
          <a:lstStyle/>
          <a:p>
            <a:r>
              <a:rPr lang="en-US" sz="3600" dirty="0"/>
              <a:t>A red square in front of a blue square</a:t>
            </a:r>
          </a:p>
          <a:p>
            <a:r>
              <a:rPr lang="en-US" sz="3600" dirty="0"/>
              <a:t>A red square bordered on all four sides by blue triangles</a:t>
            </a:r>
          </a:p>
        </p:txBody>
      </p:sp>
      <p:grpSp>
        <p:nvGrpSpPr>
          <p:cNvPr id="5" name="Group 4"/>
          <p:cNvGrpSpPr/>
          <p:nvPr/>
        </p:nvGrpSpPr>
        <p:grpSpPr>
          <a:xfrm>
            <a:off x="5416631" y="2667000"/>
            <a:ext cx="3200400" cy="3078163"/>
            <a:chOff x="5403670" y="1981200"/>
            <a:chExt cx="2292530" cy="2144914"/>
          </a:xfrm>
        </p:grpSpPr>
        <p:sp>
          <p:nvSpPr>
            <p:cNvPr id="4" name="Rectangle 3"/>
            <p:cNvSpPr/>
            <p:nvPr/>
          </p:nvSpPr>
          <p:spPr>
            <a:xfrm>
              <a:off x="5403670" y="1981200"/>
              <a:ext cx="2292530" cy="214491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8812412">
              <a:off x="5641849" y="2077023"/>
              <a:ext cx="1816171" cy="19532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83485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2470E-4E55-4E96-B2C9-D8FC5CB89B85}"/>
              </a:ext>
            </a:extLst>
          </p:cNvPr>
          <p:cNvPicPr>
            <a:picLocks noChangeAspect="1"/>
          </p:cNvPicPr>
          <p:nvPr/>
        </p:nvPicPr>
        <p:blipFill>
          <a:blip r:embed="rId2"/>
          <a:stretch>
            <a:fillRect/>
          </a:stretch>
        </p:blipFill>
        <p:spPr>
          <a:xfrm>
            <a:off x="1828800" y="1295400"/>
            <a:ext cx="5081588" cy="4541267"/>
          </a:xfrm>
          <a:prstGeom prst="rect">
            <a:avLst/>
          </a:prstGeom>
        </p:spPr>
      </p:pic>
      <p:sp>
        <p:nvSpPr>
          <p:cNvPr id="3" name="TextBox 2">
            <a:extLst>
              <a:ext uri="{FF2B5EF4-FFF2-40B4-BE49-F238E27FC236}">
                <a16:creationId xmlns:a16="http://schemas.microsoft.com/office/drawing/2014/main" id="{6C776A8A-A87B-4C25-B426-A8509EEE3549}"/>
              </a:ext>
            </a:extLst>
          </p:cNvPr>
          <p:cNvSpPr txBox="1"/>
          <p:nvPr/>
        </p:nvSpPr>
        <p:spPr>
          <a:xfrm>
            <a:off x="838200" y="381000"/>
            <a:ext cx="7924800" cy="584775"/>
          </a:xfrm>
          <a:prstGeom prst="rect">
            <a:avLst/>
          </a:prstGeom>
          <a:noFill/>
        </p:spPr>
        <p:txBody>
          <a:bodyPr wrap="square" rtlCol="0">
            <a:spAutoFit/>
          </a:bodyPr>
          <a:lstStyle/>
          <a:p>
            <a:r>
              <a:rPr lang="en-US" sz="3200" b="1" dirty="0">
                <a:solidFill>
                  <a:srgbClr val="FF0000"/>
                </a:solidFill>
              </a:rPr>
              <a:t>STOP AND THINK:  Describe What You See</a:t>
            </a:r>
          </a:p>
        </p:txBody>
      </p:sp>
    </p:spTree>
    <p:extLst>
      <p:ext uri="{BB962C8B-B14F-4D97-AF65-F5344CB8AC3E}">
        <p14:creationId xmlns:p14="http://schemas.microsoft.com/office/powerpoint/2010/main" val="4063756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76A8A-A87B-4C25-B426-A8509EEE3549}"/>
              </a:ext>
            </a:extLst>
          </p:cNvPr>
          <p:cNvSpPr txBox="1"/>
          <p:nvPr/>
        </p:nvSpPr>
        <p:spPr>
          <a:xfrm>
            <a:off x="685800" y="88612"/>
            <a:ext cx="7924800" cy="584775"/>
          </a:xfrm>
          <a:prstGeom prst="rect">
            <a:avLst/>
          </a:prstGeom>
          <a:noFill/>
        </p:spPr>
        <p:txBody>
          <a:bodyPr wrap="square" rtlCol="0">
            <a:spAutoFit/>
          </a:bodyPr>
          <a:lstStyle/>
          <a:p>
            <a:r>
              <a:rPr lang="en-US" sz="3200" b="1" dirty="0">
                <a:solidFill>
                  <a:srgbClr val="FF0000"/>
                </a:solidFill>
              </a:rPr>
              <a:t>STOP AND THINK:  Describe What You See</a:t>
            </a:r>
          </a:p>
        </p:txBody>
      </p:sp>
      <p:pic>
        <p:nvPicPr>
          <p:cNvPr id="4" name="Picture 3">
            <a:extLst>
              <a:ext uri="{FF2B5EF4-FFF2-40B4-BE49-F238E27FC236}">
                <a16:creationId xmlns:a16="http://schemas.microsoft.com/office/drawing/2014/main" id="{6ACF66A9-7240-4C65-9FB1-367472AC6475}"/>
              </a:ext>
            </a:extLst>
          </p:cNvPr>
          <p:cNvPicPr>
            <a:picLocks noChangeAspect="1"/>
          </p:cNvPicPr>
          <p:nvPr/>
        </p:nvPicPr>
        <p:blipFill>
          <a:blip r:embed="rId3"/>
          <a:stretch>
            <a:fillRect/>
          </a:stretch>
        </p:blipFill>
        <p:spPr>
          <a:xfrm>
            <a:off x="1676400" y="669033"/>
            <a:ext cx="5248275" cy="5318252"/>
          </a:xfrm>
          <a:prstGeom prst="rect">
            <a:avLst/>
          </a:prstGeom>
        </p:spPr>
      </p:pic>
      <p:sp>
        <p:nvSpPr>
          <p:cNvPr id="5" name="TextBox 4">
            <a:extLst>
              <a:ext uri="{FF2B5EF4-FFF2-40B4-BE49-F238E27FC236}">
                <a16:creationId xmlns:a16="http://schemas.microsoft.com/office/drawing/2014/main" id="{F50E27EF-2FCC-4FCA-BD4E-E1D4A52F6B91}"/>
              </a:ext>
            </a:extLst>
          </p:cNvPr>
          <p:cNvSpPr txBox="1"/>
          <p:nvPr/>
        </p:nvSpPr>
        <p:spPr>
          <a:xfrm>
            <a:off x="528637" y="5771543"/>
            <a:ext cx="7543800" cy="830997"/>
          </a:xfrm>
          <a:prstGeom prst="rect">
            <a:avLst/>
          </a:prstGeom>
          <a:noFill/>
        </p:spPr>
        <p:txBody>
          <a:bodyPr wrap="square" rtlCol="0">
            <a:spAutoFit/>
          </a:bodyPr>
          <a:lstStyle/>
          <a:p>
            <a:r>
              <a:rPr lang="en-US" sz="2400" dirty="0"/>
              <a:t>These are the identical black shapes from the previous slide, but arranged differently  (Masanori Idesawa)</a:t>
            </a:r>
          </a:p>
        </p:txBody>
      </p:sp>
    </p:spTree>
    <p:extLst>
      <p:ext uri="{BB962C8B-B14F-4D97-AF65-F5344CB8AC3E}">
        <p14:creationId xmlns:p14="http://schemas.microsoft.com/office/powerpoint/2010/main" val="1860605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1000" y="2286000"/>
            <a:ext cx="5074873" cy="4419601"/>
          </a:xfrm>
          <a:prstGeom prst="rect">
            <a:avLst/>
          </a:prstGeom>
        </p:spPr>
      </p:pic>
      <p:sp>
        <p:nvSpPr>
          <p:cNvPr id="3" name="TextBox 2"/>
          <p:cNvSpPr txBox="1"/>
          <p:nvPr/>
        </p:nvSpPr>
        <p:spPr>
          <a:xfrm>
            <a:off x="5791200" y="5267235"/>
            <a:ext cx="2438400" cy="1200329"/>
          </a:xfrm>
          <a:prstGeom prst="rect">
            <a:avLst/>
          </a:prstGeom>
          <a:noFill/>
        </p:spPr>
        <p:txBody>
          <a:bodyPr wrap="square" rtlCol="0">
            <a:spAutoFit/>
          </a:bodyPr>
          <a:lstStyle/>
          <a:p>
            <a:r>
              <a:rPr lang="en-US" dirty="0"/>
              <a:t>Chase, W. G., &amp; </a:t>
            </a:r>
            <a:r>
              <a:rPr lang="en-US" b="1" dirty="0">
                <a:solidFill>
                  <a:srgbClr val="FF0000"/>
                </a:solidFill>
              </a:rPr>
              <a:t>Simon</a:t>
            </a:r>
            <a:r>
              <a:rPr lang="en-US" dirty="0"/>
              <a:t>, H. A. (1973). Perception in chess. </a:t>
            </a:r>
            <a:r>
              <a:rPr lang="en-US" i="1" dirty="0"/>
              <a:t>Cognitive psychology</a:t>
            </a:r>
            <a:r>
              <a:rPr lang="en-US" dirty="0"/>
              <a:t>, </a:t>
            </a:r>
            <a:r>
              <a:rPr lang="en-US" i="1" dirty="0"/>
              <a:t>4</a:t>
            </a:r>
            <a:r>
              <a:rPr lang="en-US" dirty="0"/>
              <a:t>(1), 55-81.</a:t>
            </a:r>
          </a:p>
        </p:txBody>
      </p:sp>
      <p:sp>
        <p:nvSpPr>
          <p:cNvPr id="4" name="Rectangle 3"/>
          <p:cNvSpPr/>
          <p:nvPr/>
        </p:nvSpPr>
        <p:spPr>
          <a:xfrm>
            <a:off x="5715000" y="685800"/>
            <a:ext cx="3276600" cy="3970318"/>
          </a:xfrm>
          <a:prstGeom prst="rect">
            <a:avLst/>
          </a:prstGeom>
        </p:spPr>
        <p:txBody>
          <a:bodyPr wrap="square">
            <a:spAutoFit/>
          </a:bodyPr>
          <a:lstStyle/>
          <a:p>
            <a:r>
              <a:rPr lang="en-US" sz="2800" dirty="0"/>
              <a:t>Perceptual learning:  “an increase in the ability to extract information from the environment, as a result of experience and practice with stimulation coming from it”</a:t>
            </a:r>
          </a:p>
        </p:txBody>
      </p:sp>
      <p:sp>
        <p:nvSpPr>
          <p:cNvPr id="5" name="Title 1"/>
          <p:cNvSpPr txBox="1">
            <a:spLocks/>
          </p:cNvSpPr>
          <p:nvPr/>
        </p:nvSpPr>
        <p:spPr>
          <a:xfrm>
            <a:off x="360680" y="304800"/>
            <a:ext cx="4724400" cy="1143000"/>
          </a:xfrm>
          <a:prstGeom prst="rect">
            <a:avLst/>
          </a:prstGeom>
        </p:spPr>
        <p:txBody>
          <a:bodyPr>
            <a:noAutofit/>
          </a:bodyPr>
          <a:lstStyle/>
          <a:p>
            <a:pPr marL="96437" marR="0" lvl="0" indent="0" algn="ctr" fontAlgn="auto">
              <a:lnSpc>
                <a:spcPct val="92000"/>
              </a:lnSpc>
              <a:spcBef>
                <a:spcPct val="0"/>
              </a:spcBef>
              <a:spcAft>
                <a:spcPts val="1266"/>
              </a:spcAft>
              <a:buClrTx/>
              <a:buSzTx/>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rPr>
              <a:t>Perceptual Learning Enables Simpler Description</a:t>
            </a:r>
          </a:p>
        </p:txBody>
      </p:sp>
    </p:spTree>
    <p:extLst>
      <p:ext uri="{BB962C8B-B14F-4D97-AF65-F5344CB8AC3E}">
        <p14:creationId xmlns:p14="http://schemas.microsoft.com/office/powerpoint/2010/main" val="235760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0"/>
            <a:ext cx="8534400" cy="1470025"/>
          </a:xfrm>
        </p:spPr>
        <p:txBody>
          <a:bodyPr>
            <a:no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5400" b="1" dirty="0"/>
              <a:t>Innateness</a:t>
            </a:r>
            <a:br>
              <a:rPr lang="en-US" sz="5400" b="1" dirty="0"/>
            </a:br>
            <a:r>
              <a:rPr lang="en-US" sz="5400" b="1" dirty="0"/>
              <a:t> {and, or, vs.}</a:t>
            </a:r>
            <a:br>
              <a:rPr lang="en-US" sz="5400" b="1" dirty="0"/>
            </a:br>
            <a:r>
              <a:rPr lang="en-US" sz="5400" b="1" dirty="0"/>
              <a:t> Learning</a:t>
            </a:r>
          </a:p>
        </p:txBody>
      </p:sp>
    </p:spTree>
    <p:extLst>
      <p:ext uri="{BB962C8B-B14F-4D97-AF65-F5344CB8AC3E}">
        <p14:creationId xmlns:p14="http://schemas.microsoft.com/office/powerpoint/2010/main" val="3331278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Statistical Learning</a:t>
            </a:r>
          </a:p>
        </p:txBody>
      </p:sp>
    </p:spTree>
    <p:extLst>
      <p:ext uri="{BB962C8B-B14F-4D97-AF65-F5344CB8AC3E}">
        <p14:creationId xmlns:p14="http://schemas.microsoft.com/office/powerpoint/2010/main" val="3152266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CB28-CC1D-4DF2-B467-9C3AED2C3FEE}"/>
              </a:ext>
            </a:extLst>
          </p:cNvPr>
          <p:cNvSpPr>
            <a:spLocks noGrp="1"/>
          </p:cNvSpPr>
          <p:nvPr>
            <p:ph type="title"/>
          </p:nvPr>
        </p:nvSpPr>
        <p:spPr/>
        <p:txBody>
          <a:bodyPr/>
          <a:lstStyle/>
          <a:p>
            <a:r>
              <a:rPr lang="en-US" b="1" dirty="0"/>
              <a:t>Saffran’s Classic Study</a:t>
            </a:r>
          </a:p>
        </p:txBody>
      </p:sp>
      <p:sp>
        <p:nvSpPr>
          <p:cNvPr id="4" name="Content Placeholder 3">
            <a:extLst>
              <a:ext uri="{FF2B5EF4-FFF2-40B4-BE49-F238E27FC236}">
                <a16:creationId xmlns:a16="http://schemas.microsoft.com/office/drawing/2014/main" id="{C7E64DDC-D391-43F5-8E73-9B90DF9CDFBF}"/>
              </a:ext>
            </a:extLst>
          </p:cNvPr>
          <p:cNvSpPr txBox="1">
            <a:spLocks noGrp="1"/>
          </p:cNvSpPr>
          <p:nvPr>
            <p:ph idx="1"/>
          </p:nvPr>
        </p:nvSpPr>
        <p:spPr>
          <a:xfrm>
            <a:off x="304800" y="1295400"/>
            <a:ext cx="8534400" cy="4955203"/>
          </a:xfrm>
          <a:prstGeom prst="rect">
            <a:avLst/>
          </a:prstGeom>
          <a:noFill/>
        </p:spPr>
        <p:txBody>
          <a:bodyPr wrap="square" rtlCol="0">
            <a:spAutoFit/>
          </a:bodyPr>
          <a:lstStyle/>
          <a:p>
            <a:r>
              <a:rPr lang="en-US" sz="2000" dirty="0"/>
              <a:t>Saffran, J. R., Aslin, R. N., &amp; Newport, E. L. (1996). Statistical learning by 8-month-old infants. Science, 274(5294), 1926-8</a:t>
            </a:r>
          </a:p>
          <a:p>
            <a:r>
              <a:rPr lang="en-US" sz="2000" dirty="0"/>
              <a:t>8-month-old infants from an American-English language environment were familiarized with 2 min of a </a:t>
            </a:r>
            <a:r>
              <a:rPr lang="en-US" sz="2000" i="1" dirty="0">
                <a:solidFill>
                  <a:srgbClr val="FF0000"/>
                </a:solidFill>
              </a:rPr>
              <a:t>continuous speech stream </a:t>
            </a:r>
            <a:r>
              <a:rPr lang="en-US" sz="2000" dirty="0"/>
              <a:t>consisting of four three-syllable nonsense words </a:t>
            </a:r>
          </a:p>
          <a:p>
            <a:r>
              <a:rPr lang="en-US" sz="2000" dirty="0"/>
              <a:t>To assess learning, each infant was presented with repetitions of one of four three- syllable strings on each test trial. Two of these three-syllable strings were "words" that had been presented during familiarization, and two were three-syllable "nonwords" that contained the </a:t>
            </a:r>
            <a:r>
              <a:rPr lang="en-US" sz="2000" i="1" dirty="0">
                <a:solidFill>
                  <a:srgbClr val="FF0000"/>
                </a:solidFill>
              </a:rPr>
              <a:t>same syllables heard during familiarization but not in the order</a:t>
            </a:r>
            <a:r>
              <a:rPr lang="en-US" sz="2000" dirty="0"/>
              <a:t> in which they appeared as words </a:t>
            </a:r>
          </a:p>
          <a:p>
            <a:r>
              <a:rPr lang="en-US" sz="2000" dirty="0"/>
              <a:t>The infants showed a significant test- trial discrimination between word and non-word stimuli, with longer listening times for nonwords</a:t>
            </a:r>
          </a:p>
          <a:p>
            <a:r>
              <a:rPr lang="en-US" sz="2000" dirty="0"/>
              <a:t>This novelty preference, or dishabituation effect, indicates that </a:t>
            </a:r>
            <a:r>
              <a:rPr lang="en-US" sz="2000" i="1" dirty="0">
                <a:solidFill>
                  <a:srgbClr val="FF0000"/>
                </a:solidFill>
              </a:rPr>
              <a:t>8-month-olds recognized the difference between the novel and the familiar orderings of the three-syllable strings</a:t>
            </a:r>
            <a:r>
              <a:rPr lang="en-US" sz="2000" dirty="0"/>
              <a:t>  </a:t>
            </a:r>
          </a:p>
        </p:txBody>
      </p:sp>
    </p:spTree>
    <p:extLst>
      <p:ext uri="{BB962C8B-B14F-4D97-AF65-F5344CB8AC3E}">
        <p14:creationId xmlns:p14="http://schemas.microsoft.com/office/powerpoint/2010/main" val="4068432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a:xfrm>
            <a:off x="447040" y="193040"/>
            <a:ext cx="8229600" cy="1143000"/>
          </a:xfrm>
        </p:spPr>
        <p:txBody>
          <a:bodyPr/>
          <a:lstStyle/>
          <a:p>
            <a:r>
              <a:rPr lang="en-US" b="1" dirty="0"/>
              <a:t>Statistical Learning:  Why</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a:xfrm>
            <a:off x="477520" y="1371600"/>
            <a:ext cx="8229600" cy="4525963"/>
          </a:xfrm>
        </p:spPr>
        <p:txBody>
          <a:bodyPr>
            <a:normAutofit/>
          </a:bodyPr>
          <a:lstStyle/>
          <a:p>
            <a:r>
              <a:rPr lang="en-US" dirty="0"/>
              <a:t>Infants have the most to learn and the least prior knowledge to guide that learning</a:t>
            </a:r>
          </a:p>
          <a:p>
            <a:r>
              <a:rPr lang="en-US" dirty="0"/>
              <a:t>Infants need to learn their native language – but it can be any language</a:t>
            </a:r>
          </a:p>
          <a:p>
            <a:pPr lvl="1"/>
            <a:r>
              <a:rPr lang="en-US" dirty="0"/>
              <a:t>What acoustic properties are language-significant?</a:t>
            </a:r>
          </a:p>
          <a:p>
            <a:pPr lvl="1"/>
            <a:r>
              <a:rPr lang="en-US" dirty="0"/>
              <a:t>What sound patterns are syllables?</a:t>
            </a:r>
          </a:p>
          <a:p>
            <a:pPr lvl="1"/>
            <a:r>
              <a:rPr lang="en-US" dirty="0"/>
              <a:t>What syllable patterns are words?</a:t>
            </a:r>
          </a:p>
        </p:txBody>
      </p:sp>
      <p:pic>
        <p:nvPicPr>
          <p:cNvPr id="4" name="Picture 3">
            <a:extLst>
              <a:ext uri="{FF2B5EF4-FFF2-40B4-BE49-F238E27FC236}">
                <a16:creationId xmlns:a16="http://schemas.microsoft.com/office/drawing/2014/main" id="{97A7D05C-22C4-4D2C-B682-9E48FE177896}"/>
              </a:ext>
            </a:extLst>
          </p:cNvPr>
          <p:cNvPicPr>
            <a:picLocks noChangeAspect="1"/>
          </p:cNvPicPr>
          <p:nvPr/>
        </p:nvPicPr>
        <p:blipFill>
          <a:blip r:embed="rId2"/>
          <a:stretch>
            <a:fillRect/>
          </a:stretch>
        </p:blipFill>
        <p:spPr>
          <a:xfrm>
            <a:off x="477520" y="334734"/>
            <a:ext cx="859611" cy="859611"/>
          </a:xfrm>
          <a:prstGeom prst="rect">
            <a:avLst/>
          </a:prstGeom>
        </p:spPr>
      </p:pic>
    </p:spTree>
    <p:extLst>
      <p:ext uri="{BB962C8B-B14F-4D97-AF65-F5344CB8AC3E}">
        <p14:creationId xmlns:p14="http://schemas.microsoft.com/office/powerpoint/2010/main" val="1356362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p:txBody>
          <a:bodyPr/>
          <a:lstStyle/>
          <a:p>
            <a:r>
              <a:rPr lang="en-US" b="1" dirty="0"/>
              <a:t>Statistical Learning:  Why</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a:bodyPr>
          <a:lstStyle/>
          <a:p>
            <a:r>
              <a:rPr lang="en-US" dirty="0"/>
              <a:t>Natural languages contain rich statistical structure and linguistic input unfolds in time</a:t>
            </a:r>
          </a:p>
          <a:p>
            <a:r>
              <a:rPr lang="en-US" dirty="0"/>
              <a:t>You need statistical learning to enable hierarchical chunking of phonemes into syllables and then into words.  If you don’t do this very quickly, the ongoing speech overwhelms your memory capacity</a:t>
            </a:r>
          </a:p>
        </p:txBody>
      </p:sp>
      <p:pic>
        <p:nvPicPr>
          <p:cNvPr id="4" name="Picture 3">
            <a:extLst>
              <a:ext uri="{FF2B5EF4-FFF2-40B4-BE49-F238E27FC236}">
                <a16:creationId xmlns:a16="http://schemas.microsoft.com/office/drawing/2014/main" id="{6B0CF31D-3BB3-4C7A-A0FA-AE8D9EA05C9E}"/>
              </a:ext>
            </a:extLst>
          </p:cNvPr>
          <p:cNvPicPr>
            <a:picLocks noChangeAspect="1"/>
          </p:cNvPicPr>
          <p:nvPr/>
        </p:nvPicPr>
        <p:blipFill>
          <a:blip r:embed="rId2"/>
          <a:stretch>
            <a:fillRect/>
          </a:stretch>
        </p:blipFill>
        <p:spPr>
          <a:xfrm>
            <a:off x="304800" y="416332"/>
            <a:ext cx="859611" cy="859611"/>
          </a:xfrm>
          <a:prstGeom prst="rect">
            <a:avLst/>
          </a:prstGeom>
        </p:spPr>
      </p:pic>
    </p:spTree>
    <p:extLst>
      <p:ext uri="{BB962C8B-B14F-4D97-AF65-F5344CB8AC3E}">
        <p14:creationId xmlns:p14="http://schemas.microsoft.com/office/powerpoint/2010/main" val="1533722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p:txBody>
          <a:bodyPr/>
          <a:lstStyle/>
          <a:p>
            <a:r>
              <a:rPr lang="en-US" b="1" dirty="0"/>
              <a:t>Statistical Learning:  What</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fontScale="92500" lnSpcReduction="20000"/>
          </a:bodyPr>
          <a:lstStyle/>
          <a:p>
            <a:r>
              <a:rPr lang="en-US" dirty="0"/>
              <a:t>Data can be collected about any property, but only those where the data have enough variation to make meaningful distinctions get used</a:t>
            </a:r>
          </a:p>
          <a:p>
            <a:r>
              <a:rPr lang="en-US" dirty="0"/>
              <a:t>Fortunately, the phoneme categories used by natural languages are constrained or “sculpted” by the auditory system, just as our visual system is constrained to extract a small set of properties</a:t>
            </a:r>
          </a:p>
          <a:p>
            <a:r>
              <a:rPr lang="en-US" dirty="0"/>
              <a:t>All spoken languages build on these primitive acoustic feature detectors;  languages will survive if we can learn and use them, and those will be those that best exploit these features</a:t>
            </a:r>
          </a:p>
        </p:txBody>
      </p:sp>
      <p:pic>
        <p:nvPicPr>
          <p:cNvPr id="4" name="Picture 3">
            <a:extLst>
              <a:ext uri="{FF2B5EF4-FFF2-40B4-BE49-F238E27FC236}">
                <a16:creationId xmlns:a16="http://schemas.microsoft.com/office/drawing/2014/main" id="{854560F1-15B1-4059-B7A2-19E483569259}"/>
              </a:ext>
            </a:extLst>
          </p:cNvPr>
          <p:cNvPicPr>
            <a:picLocks noChangeAspect="1"/>
          </p:cNvPicPr>
          <p:nvPr/>
        </p:nvPicPr>
        <p:blipFill>
          <a:blip r:embed="rId3"/>
          <a:stretch>
            <a:fillRect/>
          </a:stretch>
        </p:blipFill>
        <p:spPr>
          <a:xfrm>
            <a:off x="496957" y="416332"/>
            <a:ext cx="859611" cy="859611"/>
          </a:xfrm>
          <a:prstGeom prst="rect">
            <a:avLst/>
          </a:prstGeom>
        </p:spPr>
      </p:pic>
    </p:spTree>
    <p:extLst>
      <p:ext uri="{BB962C8B-B14F-4D97-AF65-F5344CB8AC3E}">
        <p14:creationId xmlns:p14="http://schemas.microsoft.com/office/powerpoint/2010/main" val="1928845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22939-146A-4789-8C97-0260564AAD26}"/>
              </a:ext>
            </a:extLst>
          </p:cNvPr>
          <p:cNvSpPr txBox="1"/>
          <p:nvPr/>
        </p:nvSpPr>
        <p:spPr>
          <a:xfrm>
            <a:off x="449971" y="381000"/>
            <a:ext cx="80772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A lot of learning is learning to ignore</a:t>
            </a:r>
          </a:p>
          <a:p>
            <a:pPr marL="457200" indent="-457200">
              <a:buFont typeface="Arial" panose="020B0604020202020204" pitchFamily="34" charset="0"/>
              <a:buChar char="•"/>
            </a:pPr>
            <a:r>
              <a:rPr lang="en-US" sz="2800" dirty="0"/>
              <a:t>Any variable that has a statistically useless distribution gets ignored; Japanese learners ignore the acoustic differences between /r/ and /l/</a:t>
            </a:r>
          </a:p>
        </p:txBody>
      </p:sp>
      <p:pic>
        <p:nvPicPr>
          <p:cNvPr id="4" name="Picture 3">
            <a:extLst>
              <a:ext uri="{FF2B5EF4-FFF2-40B4-BE49-F238E27FC236}">
                <a16:creationId xmlns:a16="http://schemas.microsoft.com/office/drawing/2014/main" id="{791F48F7-501D-447B-99D1-A59A35A964D5}"/>
              </a:ext>
            </a:extLst>
          </p:cNvPr>
          <p:cNvPicPr>
            <a:picLocks noChangeAspect="1"/>
          </p:cNvPicPr>
          <p:nvPr/>
        </p:nvPicPr>
        <p:blipFill>
          <a:blip r:embed="rId3"/>
          <a:stretch>
            <a:fillRect/>
          </a:stretch>
        </p:blipFill>
        <p:spPr>
          <a:xfrm>
            <a:off x="449971" y="2227806"/>
            <a:ext cx="8077200" cy="4401594"/>
          </a:xfrm>
          <a:prstGeom prst="rect">
            <a:avLst/>
          </a:prstGeom>
        </p:spPr>
      </p:pic>
    </p:spTree>
    <p:extLst>
      <p:ext uri="{BB962C8B-B14F-4D97-AF65-F5344CB8AC3E}">
        <p14:creationId xmlns:p14="http://schemas.microsoft.com/office/powerpoint/2010/main" val="1226550059"/>
      </p:ext>
    </p:extLst>
  </p:cSld>
  <p:clrMapOvr>
    <a:masterClrMapping/>
  </p:clrMapOvr>
  <p:transition spd="slow" advTm="56052"/>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a:xfrm>
            <a:off x="1371600" y="274638"/>
            <a:ext cx="7315200" cy="1143000"/>
          </a:xfrm>
        </p:spPr>
        <p:txBody>
          <a:bodyPr>
            <a:normAutofit fontScale="90000"/>
          </a:bodyPr>
          <a:lstStyle/>
          <a:p>
            <a:r>
              <a:rPr lang="en-US" b="1" dirty="0"/>
              <a:t>Statistical Learning == Simplification</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lnSpcReduction="10000"/>
          </a:bodyPr>
          <a:lstStyle/>
          <a:p>
            <a:r>
              <a:rPr lang="en-US" dirty="0"/>
              <a:t>The simplicity principle says that if the data can be compressed by discovering patterns, you can focus your attention on those aspects of the input</a:t>
            </a:r>
          </a:p>
          <a:p>
            <a:r>
              <a:rPr lang="en-US" dirty="0"/>
              <a:t>Simplicity is a heuristic for deciding where to look for patterns</a:t>
            </a:r>
          </a:p>
          <a:p>
            <a:r>
              <a:rPr lang="en-US" dirty="0"/>
              <a:t>I.e., the statistical learning mechanism tries to compress data and when it succeeds, that must be the right interpretation</a:t>
            </a:r>
          </a:p>
        </p:txBody>
      </p:sp>
      <p:pic>
        <p:nvPicPr>
          <p:cNvPr id="4" name="Picture 3">
            <a:extLst>
              <a:ext uri="{FF2B5EF4-FFF2-40B4-BE49-F238E27FC236}">
                <a16:creationId xmlns:a16="http://schemas.microsoft.com/office/drawing/2014/main" id="{EC40369B-7256-40ED-A2F8-97270ED026AE}"/>
              </a:ext>
            </a:extLst>
          </p:cNvPr>
          <p:cNvPicPr>
            <a:picLocks noChangeAspect="1"/>
          </p:cNvPicPr>
          <p:nvPr/>
        </p:nvPicPr>
        <p:blipFill>
          <a:blip r:embed="rId3"/>
          <a:stretch>
            <a:fillRect/>
          </a:stretch>
        </p:blipFill>
        <p:spPr>
          <a:xfrm>
            <a:off x="457200" y="416332"/>
            <a:ext cx="859611" cy="859611"/>
          </a:xfrm>
          <a:prstGeom prst="rect">
            <a:avLst/>
          </a:prstGeom>
        </p:spPr>
      </p:pic>
    </p:spTree>
    <p:extLst>
      <p:ext uri="{BB962C8B-B14F-4D97-AF65-F5344CB8AC3E}">
        <p14:creationId xmlns:p14="http://schemas.microsoft.com/office/powerpoint/2010/main" val="2627677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7681-F290-4C88-ACF0-701B5CA547CD}"/>
              </a:ext>
            </a:extLst>
          </p:cNvPr>
          <p:cNvSpPr>
            <a:spLocks noGrp="1"/>
          </p:cNvSpPr>
          <p:nvPr>
            <p:ph type="title"/>
          </p:nvPr>
        </p:nvSpPr>
        <p:spPr>
          <a:xfrm>
            <a:off x="378981" y="76200"/>
            <a:ext cx="8229600" cy="1143000"/>
          </a:xfrm>
        </p:spPr>
        <p:txBody>
          <a:bodyPr>
            <a:normAutofit fontScale="90000"/>
          </a:bodyPr>
          <a:lstStyle/>
          <a:p>
            <a:r>
              <a:rPr lang="en-US" b="1" dirty="0"/>
              <a:t>A Conversation with Chater &amp; Saffran</a:t>
            </a:r>
          </a:p>
        </p:txBody>
      </p:sp>
      <p:pic>
        <p:nvPicPr>
          <p:cNvPr id="3" name="Picture 2">
            <a:extLst>
              <a:ext uri="{FF2B5EF4-FFF2-40B4-BE49-F238E27FC236}">
                <a16:creationId xmlns:a16="http://schemas.microsoft.com/office/drawing/2014/main" id="{284657D0-B3FE-41FB-B60A-63578C01CAE6}"/>
              </a:ext>
            </a:extLst>
          </p:cNvPr>
          <p:cNvPicPr>
            <a:picLocks noChangeAspect="1"/>
          </p:cNvPicPr>
          <p:nvPr/>
        </p:nvPicPr>
        <p:blipFill>
          <a:blip r:embed="rId2"/>
          <a:stretch>
            <a:fillRect/>
          </a:stretch>
        </p:blipFill>
        <p:spPr>
          <a:xfrm>
            <a:off x="645681" y="1524000"/>
            <a:ext cx="7696200" cy="3964629"/>
          </a:xfrm>
          <a:prstGeom prst="rect">
            <a:avLst/>
          </a:prstGeom>
        </p:spPr>
      </p:pic>
    </p:spTree>
    <p:extLst>
      <p:ext uri="{BB962C8B-B14F-4D97-AF65-F5344CB8AC3E}">
        <p14:creationId xmlns:p14="http://schemas.microsoft.com/office/powerpoint/2010/main" val="265486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3747-5301-49CD-BE51-571971AA5771}"/>
              </a:ext>
            </a:extLst>
          </p:cNvPr>
          <p:cNvSpPr>
            <a:spLocks noGrp="1"/>
          </p:cNvSpPr>
          <p:nvPr>
            <p:ph type="title"/>
          </p:nvPr>
        </p:nvSpPr>
        <p:spPr/>
        <p:txBody>
          <a:bodyPr/>
          <a:lstStyle/>
          <a:p>
            <a:r>
              <a:rPr lang="en-US" b="1" dirty="0"/>
              <a:t>Perceiving and Learning</a:t>
            </a:r>
          </a:p>
        </p:txBody>
      </p:sp>
      <p:sp>
        <p:nvSpPr>
          <p:cNvPr id="3" name="Content Placeholder 2">
            <a:extLst>
              <a:ext uri="{FF2B5EF4-FFF2-40B4-BE49-F238E27FC236}">
                <a16:creationId xmlns:a16="http://schemas.microsoft.com/office/drawing/2014/main" id="{D2041D29-C4AB-491D-AD11-EDA05DF883A6}"/>
              </a:ext>
            </a:extLst>
          </p:cNvPr>
          <p:cNvSpPr>
            <a:spLocks noGrp="1"/>
          </p:cNvSpPr>
          <p:nvPr>
            <p:ph idx="1"/>
          </p:nvPr>
        </p:nvSpPr>
        <p:spPr>
          <a:xfrm>
            <a:off x="457200" y="1417638"/>
            <a:ext cx="8229600" cy="4525963"/>
          </a:xfrm>
        </p:spPr>
        <p:txBody>
          <a:bodyPr>
            <a:noAutofit/>
          </a:bodyPr>
          <a:lstStyle/>
          <a:p>
            <a:r>
              <a:rPr lang="en-US" dirty="0"/>
              <a:t>How much of how we perceive and think is innate and “built in” and how much is based on experience and learning?</a:t>
            </a:r>
          </a:p>
          <a:p>
            <a:pPr lvl="1"/>
            <a:r>
              <a:rPr lang="en-US" sz="3200" dirty="0"/>
              <a:t>Some concepts and abilities appear to be innate or “core knowledge” even in infants</a:t>
            </a:r>
          </a:p>
          <a:p>
            <a:pPr lvl="1"/>
            <a:r>
              <a:rPr lang="en-US" sz="3200" dirty="0"/>
              <a:t>Others are obviously learned</a:t>
            </a:r>
          </a:p>
          <a:p>
            <a:pPr lvl="1"/>
            <a:r>
              <a:rPr lang="en-US" sz="3200" dirty="0"/>
              <a:t>But innate knowledge can constrain or guide what is/can be learned</a:t>
            </a:r>
          </a:p>
          <a:p>
            <a:r>
              <a:rPr lang="en-US" dirty="0"/>
              <a:t>How do “automatic” and “intentional” perception and cognition interact?</a:t>
            </a:r>
          </a:p>
        </p:txBody>
      </p:sp>
    </p:spTree>
    <p:extLst>
      <p:ext uri="{BB962C8B-B14F-4D97-AF65-F5344CB8AC3E}">
        <p14:creationId xmlns:p14="http://schemas.microsoft.com/office/powerpoint/2010/main" val="514884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3747-5301-49CD-BE51-571971AA5771}"/>
              </a:ext>
            </a:extLst>
          </p:cNvPr>
          <p:cNvSpPr>
            <a:spLocks noGrp="1"/>
          </p:cNvSpPr>
          <p:nvPr>
            <p:ph type="title"/>
          </p:nvPr>
        </p:nvSpPr>
        <p:spPr/>
        <p:txBody>
          <a:bodyPr/>
          <a:lstStyle/>
          <a:p>
            <a:r>
              <a:rPr lang="en-US" b="1" dirty="0"/>
              <a:t>Structure is Everywhere</a:t>
            </a:r>
          </a:p>
        </p:txBody>
      </p:sp>
      <p:sp>
        <p:nvSpPr>
          <p:cNvPr id="3" name="Content Placeholder 2">
            <a:extLst>
              <a:ext uri="{FF2B5EF4-FFF2-40B4-BE49-F238E27FC236}">
                <a16:creationId xmlns:a16="http://schemas.microsoft.com/office/drawing/2014/main" id="{D2041D29-C4AB-491D-AD11-EDA05DF883A6}"/>
              </a:ext>
            </a:extLst>
          </p:cNvPr>
          <p:cNvSpPr>
            <a:spLocks noGrp="1"/>
          </p:cNvSpPr>
          <p:nvPr>
            <p:ph idx="1"/>
          </p:nvPr>
        </p:nvSpPr>
        <p:spPr>
          <a:xfrm>
            <a:off x="457200" y="1417638"/>
            <a:ext cx="8229600" cy="4525963"/>
          </a:xfrm>
        </p:spPr>
        <p:txBody>
          <a:bodyPr>
            <a:noAutofit/>
          </a:bodyPr>
          <a:lstStyle/>
          <a:p>
            <a:r>
              <a:rPr lang="en-US" dirty="0"/>
              <a:t>Much cognitive behavior requires the use of statistical structure of spoken and written language in words and sentences, object and scene perception, musical rhythm, and even in social interactions</a:t>
            </a:r>
          </a:p>
          <a:p>
            <a:r>
              <a:rPr lang="en-US" dirty="0"/>
              <a:t>An ability to learn and apply these statistical regularities has been proposed as an innate and general cognitive ability</a:t>
            </a:r>
          </a:p>
          <a:p>
            <a:endParaRPr lang="en-US" dirty="0"/>
          </a:p>
        </p:txBody>
      </p:sp>
      <p:pic>
        <p:nvPicPr>
          <p:cNvPr id="4" name="Picture 3">
            <a:extLst>
              <a:ext uri="{FF2B5EF4-FFF2-40B4-BE49-F238E27FC236}">
                <a16:creationId xmlns:a16="http://schemas.microsoft.com/office/drawing/2014/main" id="{5171DEC1-9B64-4AD3-9A46-E3B32E134B2E}"/>
              </a:ext>
            </a:extLst>
          </p:cNvPr>
          <p:cNvPicPr>
            <a:picLocks noChangeAspect="1"/>
          </p:cNvPicPr>
          <p:nvPr/>
        </p:nvPicPr>
        <p:blipFill>
          <a:blip r:embed="rId2"/>
          <a:stretch>
            <a:fillRect/>
          </a:stretch>
        </p:blipFill>
        <p:spPr>
          <a:xfrm>
            <a:off x="228600" y="287890"/>
            <a:ext cx="859611" cy="859611"/>
          </a:xfrm>
          <a:prstGeom prst="rect">
            <a:avLst/>
          </a:prstGeom>
        </p:spPr>
      </p:pic>
    </p:spTree>
    <p:extLst>
      <p:ext uri="{BB962C8B-B14F-4D97-AF65-F5344CB8AC3E}">
        <p14:creationId xmlns:p14="http://schemas.microsoft.com/office/powerpoint/2010/main" val="413196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98E6-5C53-4923-A673-4C845144E694}"/>
              </a:ext>
            </a:extLst>
          </p:cNvPr>
          <p:cNvSpPr>
            <a:spLocks noGrp="1"/>
          </p:cNvSpPr>
          <p:nvPr>
            <p:ph type="title"/>
          </p:nvPr>
        </p:nvSpPr>
        <p:spPr>
          <a:xfrm>
            <a:off x="1012010" y="274638"/>
            <a:ext cx="7674789" cy="1143000"/>
          </a:xfrm>
        </p:spPr>
        <p:txBody>
          <a:bodyPr>
            <a:normAutofit fontScale="90000"/>
          </a:bodyPr>
          <a:lstStyle/>
          <a:p>
            <a:r>
              <a:rPr lang="en-US" b="1" dirty="0"/>
              <a:t>“Core Knowledge” and Surprises</a:t>
            </a:r>
          </a:p>
        </p:txBody>
      </p:sp>
      <p:sp>
        <p:nvSpPr>
          <p:cNvPr id="3" name="Content Placeholder 2">
            <a:extLst>
              <a:ext uri="{FF2B5EF4-FFF2-40B4-BE49-F238E27FC236}">
                <a16:creationId xmlns:a16="http://schemas.microsoft.com/office/drawing/2014/main" id="{656529E8-F972-40E5-82B2-5E67947DF571}"/>
              </a:ext>
            </a:extLst>
          </p:cNvPr>
          <p:cNvSpPr>
            <a:spLocks noGrp="1"/>
          </p:cNvSpPr>
          <p:nvPr>
            <p:ph idx="1"/>
          </p:nvPr>
        </p:nvSpPr>
        <p:spPr/>
        <p:txBody>
          <a:bodyPr>
            <a:noAutofit/>
          </a:bodyPr>
          <a:lstStyle/>
          <a:p>
            <a:pPr algn="l"/>
            <a:r>
              <a:rPr lang="en-US" sz="2800" b="0" i="0" u="none" strike="noStrike" baseline="0" dirty="0">
                <a:latin typeface="AdvPTimes"/>
              </a:rPr>
              <a:t>Research on cognitive development </a:t>
            </a:r>
            <a:r>
              <a:rPr lang="en-US" sz="2800" dirty="0">
                <a:latin typeface="AdvPTimes"/>
              </a:rPr>
              <a:t>in hundreds of studies </a:t>
            </a:r>
            <a:r>
              <a:rPr lang="en-US" sz="2800" b="0" i="0" u="none" strike="noStrike" baseline="0" dirty="0">
                <a:latin typeface="AdvPTimes"/>
              </a:rPr>
              <a:t>has revealed that even the youngest minds detect and respond to events that adults find surprising</a:t>
            </a:r>
          </a:p>
          <a:p>
            <a:pPr algn="l"/>
            <a:r>
              <a:rPr lang="en-US" sz="2800" dirty="0">
                <a:latin typeface="AdvPTimes"/>
              </a:rPr>
              <a:t>The nature and patterns of these surprising events suggest that infants are born with rich interconnected expectations about how objects, people, and quantities behave</a:t>
            </a:r>
          </a:p>
          <a:p>
            <a:pPr algn="l"/>
            <a:r>
              <a:rPr lang="en-US" sz="2800" dirty="0">
                <a:latin typeface="AdvPTimes"/>
              </a:rPr>
              <a:t>Surprises act as a force that “turns on” a drive to learn about the events and their causes</a:t>
            </a:r>
            <a:endParaRPr lang="en-US" sz="2800" dirty="0"/>
          </a:p>
        </p:txBody>
      </p:sp>
      <p:pic>
        <p:nvPicPr>
          <p:cNvPr id="4" name="Picture 3">
            <a:extLst>
              <a:ext uri="{FF2B5EF4-FFF2-40B4-BE49-F238E27FC236}">
                <a16:creationId xmlns:a16="http://schemas.microsoft.com/office/drawing/2014/main" id="{06FB1E95-CB4F-4074-880D-77AC7A970AD1}"/>
              </a:ext>
            </a:extLst>
          </p:cNvPr>
          <p:cNvPicPr>
            <a:picLocks noChangeAspect="1"/>
          </p:cNvPicPr>
          <p:nvPr/>
        </p:nvPicPr>
        <p:blipFill>
          <a:blip r:embed="rId2"/>
          <a:stretch>
            <a:fillRect/>
          </a:stretch>
        </p:blipFill>
        <p:spPr>
          <a:xfrm>
            <a:off x="152400" y="115267"/>
            <a:ext cx="859611" cy="859611"/>
          </a:xfrm>
          <a:prstGeom prst="rect">
            <a:avLst/>
          </a:prstGeom>
        </p:spPr>
      </p:pic>
    </p:spTree>
    <p:extLst>
      <p:ext uri="{BB962C8B-B14F-4D97-AF65-F5344CB8AC3E}">
        <p14:creationId xmlns:p14="http://schemas.microsoft.com/office/powerpoint/2010/main" val="1698758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2727</Words>
  <Application>Microsoft Office PowerPoint</Application>
  <PresentationFormat>On-screen Show (4:3)</PresentationFormat>
  <Paragraphs>269</Paragraphs>
  <Slides>67</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AdvPTimes</vt:lpstr>
      <vt:lpstr>Arial</vt:lpstr>
      <vt:lpstr>Calibri</vt:lpstr>
      <vt:lpstr>UC Berkeley OS Sign</vt:lpstr>
      <vt:lpstr>Wingdings</vt:lpstr>
      <vt:lpstr>Office Theme</vt:lpstr>
      <vt:lpstr>CogSci 150 “Sensemaking and Organizing” Spring 2022</vt:lpstr>
      <vt:lpstr>Our Questions Today</vt:lpstr>
      <vt:lpstr>Sensemaking</vt:lpstr>
      <vt:lpstr>Sensemaking</vt:lpstr>
      <vt:lpstr>Organizing</vt:lpstr>
      <vt:lpstr>Innateness  {and, or, vs.}  Learning</vt:lpstr>
      <vt:lpstr>Perceiving and Learning</vt:lpstr>
      <vt:lpstr>Structure is Everywhere</vt:lpstr>
      <vt:lpstr>“Core Knowledge” and Surprises</vt:lpstr>
      <vt:lpstr>How Surprises Reveal  Core Knowledge</vt:lpstr>
      <vt:lpstr>PowerPoint Presentation</vt:lpstr>
      <vt:lpstr>Gestalt Perception</vt:lpstr>
      <vt:lpstr>PowerPoint Presentation</vt:lpstr>
      <vt:lpstr>Rubin’s Face-Vase Illusion</vt:lpstr>
      <vt:lpstr>A Classic Figure-Ground Ambiguity</vt:lpstr>
      <vt:lpstr>Gestalt Perception</vt:lpstr>
      <vt:lpstr>PowerPoint Presentation</vt:lpstr>
      <vt:lpstr>PowerPoint Presentation</vt:lpstr>
      <vt:lpstr>PowerPoint Presentation</vt:lpstr>
      <vt:lpstr>PowerPoint Presentation</vt:lpstr>
      <vt:lpstr>PowerPoint Presentation</vt:lpstr>
      <vt:lpstr>Automatic  / Pre-attentive Organizing</vt:lpstr>
      <vt:lpstr>Automatic / Pre-attentive Organizing</vt:lpstr>
      <vt:lpstr>PowerPoint Presentation</vt:lpstr>
      <vt:lpstr>PowerPoint Presentation</vt:lpstr>
      <vt:lpstr>PowerPoint Presentation</vt:lpstr>
      <vt:lpstr>PowerPoint Presentation</vt:lpstr>
      <vt:lpstr>Organizing Books by Color </vt:lpstr>
      <vt:lpstr>What Shape is Color?</vt:lpstr>
      <vt:lpstr>PowerPoint Presentation</vt:lpstr>
      <vt:lpstr>PowerPoint Presentation</vt:lpstr>
      <vt:lpstr>PowerPoint Presentation</vt:lpstr>
      <vt:lpstr>Camouflage  and  Trompe l'oeil </vt:lpstr>
      <vt:lpstr>PowerPoint Presentation</vt:lpstr>
      <vt:lpstr>PowerPoint Presentation</vt:lpstr>
      <vt:lpstr>PowerPoint Presentation</vt:lpstr>
      <vt:lpstr>PowerPoint Presentation</vt:lpstr>
      <vt:lpstr>The Irony of Camouflage Fashion</vt:lpstr>
      <vt:lpstr>Trompe l'oeil (“trick of  the eye”) </vt:lpstr>
      <vt:lpstr>L’empire des lumières Daytime or  Nighttime?</vt:lpstr>
      <vt:lpstr>PowerPoint Presentation</vt:lpstr>
      <vt:lpstr>La condition humaine </vt:lpstr>
      <vt:lpstr>PowerPoint Presentation</vt:lpstr>
      <vt:lpstr>Perception as Inference and Interpretation; the “Grand Illusion”</vt:lpstr>
      <vt:lpstr>PowerPoint Presentation</vt:lpstr>
      <vt:lpstr>The “Grand Illusion”</vt:lpstr>
      <vt:lpstr>PowerPoint Presentation</vt:lpstr>
      <vt:lpstr>The Process of Visual Perception – Inference and Interpretation</vt:lpstr>
      <vt:lpstr>Visual Perception and Illusions</vt:lpstr>
      <vt:lpstr>PowerPoint Presentation</vt:lpstr>
      <vt:lpstr>PowerPoint Presentation</vt:lpstr>
      <vt:lpstr>PowerPoint Presentation</vt:lpstr>
      <vt:lpstr>Sensemaking == Simplification?</vt:lpstr>
      <vt:lpstr>The Cycle of Thought</vt:lpstr>
      <vt:lpstr>Sensemaking &amp; Simplification</vt:lpstr>
      <vt:lpstr>Which Description is Simpler?</vt:lpstr>
      <vt:lpstr>PowerPoint Presentation</vt:lpstr>
      <vt:lpstr>PowerPoint Presentation</vt:lpstr>
      <vt:lpstr>PowerPoint Presentation</vt:lpstr>
      <vt:lpstr>Statistical Learning</vt:lpstr>
      <vt:lpstr>Saffran’s Classic Study</vt:lpstr>
      <vt:lpstr>Statistical Learning:  Why</vt:lpstr>
      <vt:lpstr>Statistical Learning:  Why</vt:lpstr>
      <vt:lpstr>Statistical Learning:  What</vt:lpstr>
      <vt:lpstr>PowerPoint Presentation</vt:lpstr>
      <vt:lpstr>Statistical Learning == Simplification</vt:lpstr>
      <vt:lpstr>A Conversation with Chater &amp; Saffran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2021-02-27T20:42:41Z</dcterms:created>
  <dcterms:modified xsi:type="dcterms:W3CDTF">2022-03-08T00:09:28Z</dcterms:modified>
</cp:coreProperties>
</file>