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64"/>
  </p:notesMasterIdLst>
  <p:sldIdLst>
    <p:sldId id="266" r:id="rId2"/>
    <p:sldId id="366" r:id="rId3"/>
    <p:sldId id="365" r:id="rId4"/>
    <p:sldId id="727" r:id="rId5"/>
    <p:sldId id="1095" r:id="rId6"/>
    <p:sldId id="1094" r:id="rId7"/>
    <p:sldId id="731" r:id="rId8"/>
    <p:sldId id="371" r:id="rId9"/>
    <p:sldId id="1087" r:id="rId10"/>
    <p:sldId id="732" r:id="rId11"/>
    <p:sldId id="1086" r:id="rId12"/>
    <p:sldId id="1089" r:id="rId13"/>
    <p:sldId id="736" r:id="rId14"/>
    <p:sldId id="1090" r:id="rId15"/>
    <p:sldId id="737" r:id="rId16"/>
    <p:sldId id="1096" r:id="rId17"/>
    <p:sldId id="1091" r:id="rId18"/>
    <p:sldId id="733" r:id="rId19"/>
    <p:sldId id="734" r:id="rId20"/>
    <p:sldId id="735" r:id="rId21"/>
    <p:sldId id="1092" r:id="rId22"/>
    <p:sldId id="1097" r:id="rId23"/>
    <p:sldId id="1093" r:id="rId24"/>
    <p:sldId id="1104" r:id="rId25"/>
    <p:sldId id="728" r:id="rId26"/>
    <p:sldId id="316" r:id="rId27"/>
    <p:sldId id="302" r:id="rId28"/>
    <p:sldId id="318" r:id="rId29"/>
    <p:sldId id="730" r:id="rId30"/>
    <p:sldId id="384" r:id="rId31"/>
    <p:sldId id="418" r:id="rId32"/>
    <p:sldId id="386" r:id="rId33"/>
    <p:sldId id="388" r:id="rId34"/>
    <p:sldId id="389" r:id="rId35"/>
    <p:sldId id="436" r:id="rId36"/>
    <p:sldId id="1105" r:id="rId37"/>
    <p:sldId id="425" r:id="rId38"/>
    <p:sldId id="426" r:id="rId39"/>
    <p:sldId id="427" r:id="rId40"/>
    <p:sldId id="428" r:id="rId41"/>
    <p:sldId id="429" r:id="rId42"/>
    <p:sldId id="430" r:id="rId43"/>
    <p:sldId id="1098" r:id="rId44"/>
    <p:sldId id="437" r:id="rId45"/>
    <p:sldId id="398" r:id="rId46"/>
    <p:sldId id="399" r:id="rId47"/>
    <p:sldId id="400" r:id="rId48"/>
    <p:sldId id="401" r:id="rId49"/>
    <p:sldId id="1099" r:id="rId50"/>
    <p:sldId id="1100" r:id="rId51"/>
    <p:sldId id="1102" r:id="rId52"/>
    <p:sldId id="1103" r:id="rId53"/>
    <p:sldId id="1101" r:id="rId54"/>
    <p:sldId id="460" r:id="rId55"/>
    <p:sldId id="433" r:id="rId56"/>
    <p:sldId id="381" r:id="rId57"/>
    <p:sldId id="370" r:id="rId58"/>
    <p:sldId id="369" r:id="rId59"/>
    <p:sldId id="431" r:id="rId60"/>
    <p:sldId id="435" r:id="rId61"/>
    <p:sldId id="432" r:id="rId62"/>
    <p:sldId id="406" r:id="rId6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916D185-F141-47F2-9EBC-DF1D7164CAB9}">
          <p14:sldIdLst>
            <p14:sldId id="266"/>
            <p14:sldId id="366"/>
            <p14:sldId id="365"/>
            <p14:sldId id="727"/>
            <p14:sldId id="1095"/>
            <p14:sldId id="1094"/>
            <p14:sldId id="731"/>
            <p14:sldId id="371"/>
            <p14:sldId id="1087"/>
            <p14:sldId id="732"/>
            <p14:sldId id="1086"/>
            <p14:sldId id="1089"/>
            <p14:sldId id="736"/>
            <p14:sldId id="1090"/>
            <p14:sldId id="737"/>
            <p14:sldId id="1096"/>
            <p14:sldId id="1091"/>
            <p14:sldId id="733"/>
          </p14:sldIdLst>
        </p14:section>
        <p14:section name="Untitled Section" id="{FB68097D-A823-4781-B609-D0E4680ED5F5}">
          <p14:sldIdLst>
            <p14:sldId id="734"/>
            <p14:sldId id="735"/>
            <p14:sldId id="1092"/>
            <p14:sldId id="1097"/>
            <p14:sldId id="1093"/>
            <p14:sldId id="1104"/>
            <p14:sldId id="728"/>
            <p14:sldId id="316"/>
            <p14:sldId id="302"/>
            <p14:sldId id="318"/>
            <p14:sldId id="730"/>
            <p14:sldId id="384"/>
            <p14:sldId id="418"/>
            <p14:sldId id="386"/>
            <p14:sldId id="388"/>
            <p14:sldId id="389"/>
            <p14:sldId id="436"/>
            <p14:sldId id="1105"/>
            <p14:sldId id="425"/>
            <p14:sldId id="426"/>
            <p14:sldId id="427"/>
            <p14:sldId id="428"/>
            <p14:sldId id="429"/>
            <p14:sldId id="430"/>
            <p14:sldId id="1098"/>
            <p14:sldId id="437"/>
            <p14:sldId id="398"/>
            <p14:sldId id="399"/>
            <p14:sldId id="400"/>
            <p14:sldId id="401"/>
            <p14:sldId id="1099"/>
            <p14:sldId id="1100"/>
            <p14:sldId id="1102"/>
            <p14:sldId id="1103"/>
            <p14:sldId id="1101"/>
            <p14:sldId id="460"/>
            <p14:sldId id="433"/>
            <p14:sldId id="381"/>
            <p14:sldId id="370"/>
            <p14:sldId id="369"/>
            <p14:sldId id="431"/>
            <p14:sldId id="435"/>
            <p14:sldId id="432"/>
            <p14:sldId id="40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3" autoAdjust="0"/>
    <p:restoredTop sz="84379" autoAdjust="0"/>
  </p:normalViewPr>
  <p:slideViewPr>
    <p:cSldViewPr>
      <p:cViewPr varScale="1">
        <p:scale>
          <a:sx n="73" d="100"/>
          <a:sy n="73" d="100"/>
        </p:scale>
        <p:origin x="1545" y="27"/>
      </p:cViewPr>
      <p:guideLst>
        <p:guide orient="horz" pos="2160"/>
        <p:guide pos="2880"/>
      </p:guideLst>
    </p:cSldViewPr>
  </p:slideViewPr>
  <p:outlineViewPr>
    <p:cViewPr>
      <p:scale>
        <a:sx n="33" d="100"/>
        <a:sy n="33" d="100"/>
      </p:scale>
      <p:origin x="0" y="-6432"/>
    </p:cViewPr>
  </p:outlineViewPr>
  <p:notesTextViewPr>
    <p:cViewPr>
      <p:scale>
        <a:sx n="3" d="2"/>
        <a:sy n="3" d="2"/>
      </p:scale>
      <p:origin x="0" y="0"/>
    </p:cViewPr>
  </p:notesTextViewPr>
  <p:sorterViewPr>
    <p:cViewPr>
      <p:scale>
        <a:sx n="100" d="100"/>
        <a:sy n="100" d="100"/>
      </p:scale>
      <p:origin x="0" y="-10320"/>
    </p:cViewPr>
  </p:sorterViewPr>
  <p:notesViewPr>
    <p:cSldViewPr>
      <p:cViewPr>
        <p:scale>
          <a:sx n="60" d="100"/>
          <a:sy n="60" d="100"/>
        </p:scale>
        <p:origin x="3006" y="19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490B4808-2445-4A8E-B4E1-ED80AB1FCF8F}" type="datetimeFigureOut">
              <a:rPr lang="en-US" smtClean="0"/>
              <a:pPr/>
              <a:t>3/9/2022</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a:lvl1pPr>
          </a:lstStyle>
          <a:p>
            <a:fld id="{433CA1B0-15C9-4F2D-85FD-131A188FAB7D}" type="slidenum">
              <a:rPr lang="en-US" smtClean="0"/>
              <a:pPr/>
              <a:t>‹#›</a:t>
            </a:fld>
            <a:endParaRPr lang="en-US" dirty="0"/>
          </a:p>
        </p:txBody>
      </p:sp>
    </p:spTree>
    <p:extLst>
      <p:ext uri="{BB962C8B-B14F-4D97-AF65-F5344CB8AC3E}">
        <p14:creationId xmlns:p14="http://schemas.microsoft.com/office/powerpoint/2010/main" val="1594051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C1A9816D-3DFD-4EC5-904C-2F861A49E925}" type="slidenum">
              <a:rPr lang="en-US" smtClean="0"/>
              <a:pPr>
                <a:defRPr/>
              </a:pPr>
              <a:t>1</a:t>
            </a:fld>
            <a:endParaRPr lang="en-US" dirty="0"/>
          </a:p>
        </p:txBody>
      </p:sp>
    </p:spTree>
    <p:extLst>
      <p:ext uri="{BB962C8B-B14F-4D97-AF65-F5344CB8AC3E}">
        <p14:creationId xmlns:p14="http://schemas.microsoft.com/office/powerpoint/2010/main" val="2383280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10</a:t>
            </a:fld>
            <a:endParaRPr lang="en-US" dirty="0"/>
          </a:p>
        </p:txBody>
      </p:sp>
    </p:spTree>
    <p:extLst>
      <p:ext uri="{BB962C8B-B14F-4D97-AF65-F5344CB8AC3E}">
        <p14:creationId xmlns:p14="http://schemas.microsoft.com/office/powerpoint/2010/main" val="2501000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6A5F0572-AD8C-4D37-8090-24A63361545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B61EBF1E-7124-4C55-BD2B-630EDCC441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5060" name="Slide Number Placeholder 3">
            <a:extLst>
              <a:ext uri="{FF2B5EF4-FFF2-40B4-BE49-F238E27FC236}">
                <a16:creationId xmlns:a16="http://schemas.microsoft.com/office/drawing/2014/main" id="{098EAF58-42E7-4330-899E-5BF283329D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3398B9AF-34B1-409F-9F1F-5CA2954F24D1}" type="slidenum">
              <a:rPr lang="en-US" altLang="en-US" sz="1300">
                <a:solidFill>
                  <a:srgbClr val="000000"/>
                </a:solidFill>
                <a:latin typeface="Arial" panose="020B0604020202020204" pitchFamily="34" charset="0"/>
                <a:ea typeface="ヒラギノ角ゴ ProN W3"/>
              </a:rPr>
              <a:pPr>
                <a:spcBef>
                  <a:spcPct val="0"/>
                </a:spcBef>
              </a:pPr>
              <a:t>11</a:t>
            </a:fld>
            <a:endParaRPr lang="en-US" altLang="en-US" sz="1300">
              <a:solidFill>
                <a:srgbClr val="000000"/>
              </a:solidFill>
              <a:latin typeface="Arial" panose="020B0604020202020204" pitchFamily="34" charset="0"/>
              <a:ea typeface="ヒラギノ角ゴ ProN W3"/>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12</a:t>
            </a:fld>
            <a:endParaRPr lang="en-US" dirty="0"/>
          </a:p>
        </p:txBody>
      </p:sp>
    </p:spTree>
    <p:extLst>
      <p:ext uri="{BB962C8B-B14F-4D97-AF65-F5344CB8AC3E}">
        <p14:creationId xmlns:p14="http://schemas.microsoft.com/office/powerpoint/2010/main" val="664887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13</a:t>
            </a:fld>
            <a:endParaRPr lang="en-US" dirty="0"/>
          </a:p>
        </p:txBody>
      </p:sp>
    </p:spTree>
    <p:extLst>
      <p:ext uri="{BB962C8B-B14F-4D97-AF65-F5344CB8AC3E}">
        <p14:creationId xmlns:p14="http://schemas.microsoft.com/office/powerpoint/2010/main" val="2333109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14</a:t>
            </a:fld>
            <a:endParaRPr lang="en-US" dirty="0"/>
          </a:p>
        </p:txBody>
      </p:sp>
    </p:spTree>
    <p:extLst>
      <p:ext uri="{BB962C8B-B14F-4D97-AF65-F5344CB8AC3E}">
        <p14:creationId xmlns:p14="http://schemas.microsoft.com/office/powerpoint/2010/main" val="3181214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15</a:t>
            </a:fld>
            <a:endParaRPr lang="en-US" dirty="0"/>
          </a:p>
        </p:txBody>
      </p:sp>
    </p:spTree>
    <p:extLst>
      <p:ext uri="{BB962C8B-B14F-4D97-AF65-F5344CB8AC3E}">
        <p14:creationId xmlns:p14="http://schemas.microsoft.com/office/powerpoint/2010/main" val="4025830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16</a:t>
            </a:fld>
            <a:endParaRPr lang="en-US" dirty="0"/>
          </a:p>
        </p:txBody>
      </p:sp>
    </p:spTree>
    <p:extLst>
      <p:ext uri="{BB962C8B-B14F-4D97-AF65-F5344CB8AC3E}">
        <p14:creationId xmlns:p14="http://schemas.microsoft.com/office/powerpoint/2010/main" val="340997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17</a:t>
            </a:fld>
            <a:endParaRPr lang="en-US" dirty="0"/>
          </a:p>
        </p:txBody>
      </p:sp>
    </p:spTree>
    <p:extLst>
      <p:ext uri="{BB962C8B-B14F-4D97-AF65-F5344CB8AC3E}">
        <p14:creationId xmlns:p14="http://schemas.microsoft.com/office/powerpoint/2010/main" val="1396208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18</a:t>
            </a:fld>
            <a:endParaRPr lang="en-US" dirty="0"/>
          </a:p>
        </p:txBody>
      </p:sp>
    </p:spTree>
    <p:extLst>
      <p:ext uri="{BB962C8B-B14F-4D97-AF65-F5344CB8AC3E}">
        <p14:creationId xmlns:p14="http://schemas.microsoft.com/office/powerpoint/2010/main" val="4097945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19</a:t>
            </a:fld>
            <a:endParaRPr lang="en-US" dirty="0"/>
          </a:p>
        </p:txBody>
      </p:sp>
    </p:spTree>
    <p:extLst>
      <p:ext uri="{BB962C8B-B14F-4D97-AF65-F5344CB8AC3E}">
        <p14:creationId xmlns:p14="http://schemas.microsoft.com/office/powerpoint/2010/main" val="1588342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xfrm>
            <a:off x="623757" y="4416101"/>
            <a:ext cx="5607712" cy="4183995"/>
          </a:xfrm>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30A2CEF5-23D1-4C80-A903-0EB23570C1BD}" type="slidenum">
              <a:rPr lang="en-US" smtClean="0"/>
              <a:pPr>
                <a:defRPr/>
              </a:pPr>
              <a:t>2</a:t>
            </a:fld>
            <a:endParaRPr lang="en-US" dirty="0"/>
          </a:p>
        </p:txBody>
      </p:sp>
    </p:spTree>
    <p:extLst>
      <p:ext uri="{BB962C8B-B14F-4D97-AF65-F5344CB8AC3E}">
        <p14:creationId xmlns:p14="http://schemas.microsoft.com/office/powerpoint/2010/main" val="31919025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22</a:t>
            </a:fld>
            <a:endParaRPr lang="en-US" dirty="0"/>
          </a:p>
        </p:txBody>
      </p:sp>
    </p:spTree>
    <p:extLst>
      <p:ext uri="{BB962C8B-B14F-4D97-AF65-F5344CB8AC3E}">
        <p14:creationId xmlns:p14="http://schemas.microsoft.com/office/powerpoint/2010/main" val="34010867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23</a:t>
            </a:fld>
            <a:endParaRPr lang="en-US" dirty="0"/>
          </a:p>
        </p:txBody>
      </p:sp>
    </p:spTree>
    <p:extLst>
      <p:ext uri="{BB962C8B-B14F-4D97-AF65-F5344CB8AC3E}">
        <p14:creationId xmlns:p14="http://schemas.microsoft.com/office/powerpoint/2010/main" val="10121403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25</a:t>
            </a:fld>
            <a:endParaRPr lang="en-US" dirty="0"/>
          </a:p>
        </p:txBody>
      </p:sp>
    </p:spTree>
    <p:extLst>
      <p:ext uri="{BB962C8B-B14F-4D97-AF65-F5344CB8AC3E}">
        <p14:creationId xmlns:p14="http://schemas.microsoft.com/office/powerpoint/2010/main" val="3373611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26</a:t>
            </a:fld>
            <a:endParaRPr lang="en-US" dirty="0"/>
          </a:p>
        </p:txBody>
      </p:sp>
    </p:spTree>
    <p:extLst>
      <p:ext uri="{BB962C8B-B14F-4D97-AF65-F5344CB8AC3E}">
        <p14:creationId xmlns:p14="http://schemas.microsoft.com/office/powerpoint/2010/main" val="34198805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27</a:t>
            </a:fld>
            <a:endParaRPr lang="en-US" dirty="0"/>
          </a:p>
        </p:txBody>
      </p:sp>
    </p:spTree>
    <p:extLst>
      <p:ext uri="{BB962C8B-B14F-4D97-AF65-F5344CB8AC3E}">
        <p14:creationId xmlns:p14="http://schemas.microsoft.com/office/powerpoint/2010/main" val="25733579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28</a:t>
            </a:fld>
            <a:endParaRPr lang="en-US" dirty="0"/>
          </a:p>
        </p:txBody>
      </p:sp>
    </p:spTree>
    <p:extLst>
      <p:ext uri="{BB962C8B-B14F-4D97-AF65-F5344CB8AC3E}">
        <p14:creationId xmlns:p14="http://schemas.microsoft.com/office/powerpoint/2010/main" val="20282408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29</a:t>
            </a:fld>
            <a:endParaRPr lang="en-US" dirty="0"/>
          </a:p>
        </p:txBody>
      </p:sp>
    </p:spTree>
    <p:extLst>
      <p:ext uri="{BB962C8B-B14F-4D97-AF65-F5344CB8AC3E}">
        <p14:creationId xmlns:p14="http://schemas.microsoft.com/office/powerpoint/2010/main" val="15400854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30</a:t>
            </a:fld>
            <a:endParaRPr lang="en-US" dirty="0"/>
          </a:p>
        </p:txBody>
      </p:sp>
    </p:spTree>
    <p:extLst>
      <p:ext uri="{BB962C8B-B14F-4D97-AF65-F5344CB8AC3E}">
        <p14:creationId xmlns:p14="http://schemas.microsoft.com/office/powerpoint/2010/main" val="34283783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31</a:t>
            </a:fld>
            <a:endParaRPr lang="en-US" dirty="0"/>
          </a:p>
        </p:txBody>
      </p:sp>
    </p:spTree>
    <p:extLst>
      <p:ext uri="{BB962C8B-B14F-4D97-AF65-F5344CB8AC3E}">
        <p14:creationId xmlns:p14="http://schemas.microsoft.com/office/powerpoint/2010/main" val="38567973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32</a:t>
            </a:fld>
            <a:endParaRPr lang="en-US" dirty="0"/>
          </a:p>
        </p:txBody>
      </p:sp>
    </p:spTree>
    <p:extLst>
      <p:ext uri="{BB962C8B-B14F-4D97-AF65-F5344CB8AC3E}">
        <p14:creationId xmlns:p14="http://schemas.microsoft.com/office/powerpoint/2010/main" val="1079724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342900" indent="-342900" eaLnBrk="0" fontAlgn="base" hangingPunct="0">
              <a:lnSpc>
                <a:spcPct val="93000"/>
              </a:lnSpc>
              <a:spcBef>
                <a:spcPts val="1800"/>
              </a:spcBef>
              <a:spcAft>
                <a:spcPct val="0"/>
              </a:spcAft>
              <a:buFont typeface="Arial" pitchFamily="34" charset="0"/>
              <a:buChar char="•"/>
            </a:pPr>
            <a:endParaRPr lang="en-US" sz="2800" dirty="0">
              <a:latin typeface="UC Berkeley OS Sign"/>
              <a:cs typeface="Arial" pitchFamily="34" charset="0"/>
              <a:sym typeface="Arial" pitchFamily="34" charset="0"/>
            </a:endParaRPr>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a:t>
            </a:fld>
            <a:endParaRPr lang="en-US" dirty="0"/>
          </a:p>
        </p:txBody>
      </p:sp>
    </p:spTree>
    <p:extLst>
      <p:ext uri="{BB962C8B-B14F-4D97-AF65-F5344CB8AC3E}">
        <p14:creationId xmlns:p14="http://schemas.microsoft.com/office/powerpoint/2010/main" val="8896340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33</a:t>
            </a:fld>
            <a:endParaRPr lang="en-US" dirty="0"/>
          </a:p>
        </p:txBody>
      </p:sp>
    </p:spTree>
    <p:extLst>
      <p:ext uri="{BB962C8B-B14F-4D97-AF65-F5344CB8AC3E}">
        <p14:creationId xmlns:p14="http://schemas.microsoft.com/office/powerpoint/2010/main" val="2390553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34</a:t>
            </a:fld>
            <a:endParaRPr lang="en-US" dirty="0"/>
          </a:p>
        </p:txBody>
      </p:sp>
    </p:spTree>
    <p:extLst>
      <p:ext uri="{BB962C8B-B14F-4D97-AF65-F5344CB8AC3E}">
        <p14:creationId xmlns:p14="http://schemas.microsoft.com/office/powerpoint/2010/main" val="38171727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35</a:t>
            </a:fld>
            <a:endParaRPr lang="en-US" dirty="0"/>
          </a:p>
        </p:txBody>
      </p:sp>
    </p:spTree>
    <p:extLst>
      <p:ext uri="{BB962C8B-B14F-4D97-AF65-F5344CB8AC3E}">
        <p14:creationId xmlns:p14="http://schemas.microsoft.com/office/powerpoint/2010/main" val="15301489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36</a:t>
            </a:fld>
            <a:endParaRPr lang="en-US" dirty="0"/>
          </a:p>
        </p:txBody>
      </p:sp>
    </p:spTree>
    <p:extLst>
      <p:ext uri="{BB962C8B-B14F-4D97-AF65-F5344CB8AC3E}">
        <p14:creationId xmlns:p14="http://schemas.microsoft.com/office/powerpoint/2010/main" val="2488731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37</a:t>
            </a:fld>
            <a:endParaRPr lang="en-US" dirty="0"/>
          </a:p>
        </p:txBody>
      </p:sp>
    </p:spTree>
    <p:extLst>
      <p:ext uri="{BB962C8B-B14F-4D97-AF65-F5344CB8AC3E}">
        <p14:creationId xmlns:p14="http://schemas.microsoft.com/office/powerpoint/2010/main" val="24718347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38</a:t>
            </a:fld>
            <a:endParaRPr lang="en-US" dirty="0"/>
          </a:p>
        </p:txBody>
      </p:sp>
    </p:spTree>
    <p:extLst>
      <p:ext uri="{BB962C8B-B14F-4D97-AF65-F5344CB8AC3E}">
        <p14:creationId xmlns:p14="http://schemas.microsoft.com/office/powerpoint/2010/main" val="27752074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39</a:t>
            </a:fld>
            <a:endParaRPr lang="en-US" dirty="0"/>
          </a:p>
        </p:txBody>
      </p:sp>
    </p:spTree>
    <p:extLst>
      <p:ext uri="{BB962C8B-B14F-4D97-AF65-F5344CB8AC3E}">
        <p14:creationId xmlns:p14="http://schemas.microsoft.com/office/powerpoint/2010/main" val="29088278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40</a:t>
            </a:fld>
            <a:endParaRPr lang="en-US" dirty="0"/>
          </a:p>
        </p:txBody>
      </p:sp>
    </p:spTree>
    <p:extLst>
      <p:ext uri="{BB962C8B-B14F-4D97-AF65-F5344CB8AC3E}">
        <p14:creationId xmlns:p14="http://schemas.microsoft.com/office/powerpoint/2010/main" val="12190527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43</a:t>
            </a:fld>
            <a:endParaRPr lang="en-US" dirty="0"/>
          </a:p>
        </p:txBody>
      </p:sp>
    </p:spTree>
    <p:extLst>
      <p:ext uri="{BB962C8B-B14F-4D97-AF65-F5344CB8AC3E}">
        <p14:creationId xmlns:p14="http://schemas.microsoft.com/office/powerpoint/2010/main" val="39307888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44</a:t>
            </a:fld>
            <a:endParaRPr lang="en-US" dirty="0"/>
          </a:p>
        </p:txBody>
      </p:sp>
    </p:spTree>
    <p:extLst>
      <p:ext uri="{BB962C8B-B14F-4D97-AF65-F5344CB8AC3E}">
        <p14:creationId xmlns:p14="http://schemas.microsoft.com/office/powerpoint/2010/main" val="425096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09600" y="4416107"/>
            <a:ext cx="5608320" cy="4183380"/>
          </a:xfrm>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a:t>
            </a:fld>
            <a:endParaRPr lang="en-US" dirty="0"/>
          </a:p>
        </p:txBody>
      </p:sp>
    </p:spTree>
    <p:extLst>
      <p:ext uri="{BB962C8B-B14F-4D97-AF65-F5344CB8AC3E}">
        <p14:creationId xmlns:p14="http://schemas.microsoft.com/office/powerpoint/2010/main" val="22254429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45</a:t>
            </a:fld>
            <a:endParaRPr lang="en-US" dirty="0"/>
          </a:p>
        </p:txBody>
      </p:sp>
    </p:spTree>
    <p:extLst>
      <p:ext uri="{BB962C8B-B14F-4D97-AF65-F5344CB8AC3E}">
        <p14:creationId xmlns:p14="http://schemas.microsoft.com/office/powerpoint/2010/main" val="38632037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46</a:t>
            </a:fld>
            <a:endParaRPr lang="en-US" dirty="0"/>
          </a:p>
        </p:txBody>
      </p:sp>
    </p:spTree>
    <p:extLst>
      <p:ext uri="{BB962C8B-B14F-4D97-AF65-F5344CB8AC3E}">
        <p14:creationId xmlns:p14="http://schemas.microsoft.com/office/powerpoint/2010/main" val="5790302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47</a:t>
            </a:fld>
            <a:endParaRPr lang="en-US" dirty="0"/>
          </a:p>
        </p:txBody>
      </p:sp>
    </p:spTree>
    <p:extLst>
      <p:ext uri="{BB962C8B-B14F-4D97-AF65-F5344CB8AC3E}">
        <p14:creationId xmlns:p14="http://schemas.microsoft.com/office/powerpoint/2010/main" val="37152543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48</a:t>
            </a:fld>
            <a:endParaRPr lang="en-US" dirty="0"/>
          </a:p>
        </p:txBody>
      </p:sp>
    </p:spTree>
    <p:extLst>
      <p:ext uri="{BB962C8B-B14F-4D97-AF65-F5344CB8AC3E}">
        <p14:creationId xmlns:p14="http://schemas.microsoft.com/office/powerpoint/2010/main" val="32862252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49</a:t>
            </a:fld>
            <a:endParaRPr lang="en-US" dirty="0"/>
          </a:p>
        </p:txBody>
      </p:sp>
    </p:spTree>
    <p:extLst>
      <p:ext uri="{BB962C8B-B14F-4D97-AF65-F5344CB8AC3E}">
        <p14:creationId xmlns:p14="http://schemas.microsoft.com/office/powerpoint/2010/main" val="30881552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50</a:t>
            </a:fld>
            <a:endParaRPr lang="en-US" dirty="0"/>
          </a:p>
        </p:txBody>
      </p:sp>
    </p:spTree>
    <p:extLst>
      <p:ext uri="{BB962C8B-B14F-4D97-AF65-F5344CB8AC3E}">
        <p14:creationId xmlns:p14="http://schemas.microsoft.com/office/powerpoint/2010/main" val="4077547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51</a:t>
            </a:fld>
            <a:endParaRPr lang="en-US" dirty="0"/>
          </a:p>
        </p:txBody>
      </p:sp>
    </p:spTree>
    <p:extLst>
      <p:ext uri="{BB962C8B-B14F-4D97-AF65-F5344CB8AC3E}">
        <p14:creationId xmlns:p14="http://schemas.microsoft.com/office/powerpoint/2010/main" val="14080330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52</a:t>
            </a:fld>
            <a:endParaRPr lang="en-US" dirty="0"/>
          </a:p>
        </p:txBody>
      </p:sp>
    </p:spTree>
    <p:extLst>
      <p:ext uri="{BB962C8B-B14F-4D97-AF65-F5344CB8AC3E}">
        <p14:creationId xmlns:p14="http://schemas.microsoft.com/office/powerpoint/2010/main" val="19141864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53</a:t>
            </a:fld>
            <a:endParaRPr lang="en-US" dirty="0"/>
          </a:p>
        </p:txBody>
      </p:sp>
    </p:spTree>
    <p:extLst>
      <p:ext uri="{BB962C8B-B14F-4D97-AF65-F5344CB8AC3E}">
        <p14:creationId xmlns:p14="http://schemas.microsoft.com/office/powerpoint/2010/main" val="37936366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54</a:t>
            </a:fld>
            <a:endParaRPr lang="en-US" dirty="0"/>
          </a:p>
        </p:txBody>
      </p:sp>
    </p:spTree>
    <p:extLst>
      <p:ext uri="{BB962C8B-B14F-4D97-AF65-F5344CB8AC3E}">
        <p14:creationId xmlns:p14="http://schemas.microsoft.com/office/powerpoint/2010/main" val="4002887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a:t>
            </a:fld>
            <a:endParaRPr lang="en-US" dirty="0"/>
          </a:p>
        </p:txBody>
      </p:sp>
    </p:spTree>
    <p:extLst>
      <p:ext uri="{BB962C8B-B14F-4D97-AF65-F5344CB8AC3E}">
        <p14:creationId xmlns:p14="http://schemas.microsoft.com/office/powerpoint/2010/main" val="7200183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D76050-6F71-4E0A-8C35-EDFAB84E5542}" type="slidenum">
              <a:rPr lang="en-US" smtClean="0"/>
              <a:pPr/>
              <a:t>55</a:t>
            </a:fld>
            <a:endParaRPr lang="en-US" dirty="0"/>
          </a:p>
        </p:txBody>
      </p:sp>
    </p:spTree>
    <p:extLst>
      <p:ext uri="{BB962C8B-B14F-4D97-AF65-F5344CB8AC3E}">
        <p14:creationId xmlns:p14="http://schemas.microsoft.com/office/powerpoint/2010/main" val="38882389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2800"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56</a:t>
            </a:fld>
            <a:endParaRPr lang="en-US" dirty="0"/>
          </a:p>
        </p:txBody>
      </p:sp>
    </p:spTree>
    <p:extLst>
      <p:ext uri="{BB962C8B-B14F-4D97-AF65-F5344CB8AC3E}">
        <p14:creationId xmlns:p14="http://schemas.microsoft.com/office/powerpoint/2010/main" val="11418252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57</a:t>
            </a:fld>
            <a:endParaRPr lang="en-US" dirty="0"/>
          </a:p>
        </p:txBody>
      </p:sp>
    </p:spTree>
    <p:extLst>
      <p:ext uri="{BB962C8B-B14F-4D97-AF65-F5344CB8AC3E}">
        <p14:creationId xmlns:p14="http://schemas.microsoft.com/office/powerpoint/2010/main" val="29737864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D76050-6F71-4E0A-8C35-EDFAB84E5542}"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24498135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59</a:t>
            </a:fld>
            <a:endParaRPr lang="en-US" dirty="0"/>
          </a:p>
        </p:txBody>
      </p:sp>
    </p:spTree>
    <p:extLst>
      <p:ext uri="{BB962C8B-B14F-4D97-AF65-F5344CB8AC3E}">
        <p14:creationId xmlns:p14="http://schemas.microsoft.com/office/powerpoint/2010/main" val="39643578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60</a:t>
            </a:fld>
            <a:endParaRPr lang="en-US" dirty="0"/>
          </a:p>
        </p:txBody>
      </p:sp>
    </p:spTree>
    <p:extLst>
      <p:ext uri="{BB962C8B-B14F-4D97-AF65-F5344CB8AC3E}">
        <p14:creationId xmlns:p14="http://schemas.microsoft.com/office/powerpoint/2010/main" val="20162620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61</a:t>
            </a:fld>
            <a:endParaRPr lang="en-US" dirty="0"/>
          </a:p>
        </p:txBody>
      </p:sp>
    </p:spTree>
    <p:extLst>
      <p:ext uri="{BB962C8B-B14F-4D97-AF65-F5344CB8AC3E}">
        <p14:creationId xmlns:p14="http://schemas.microsoft.com/office/powerpoint/2010/main" val="35547183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D76050-6F71-4E0A-8C35-EDFAB84E5542}" type="slidenum">
              <a:rPr lang="en-US" smtClean="0">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4177303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6</a:t>
            </a:fld>
            <a:endParaRPr lang="en-US" dirty="0"/>
          </a:p>
        </p:txBody>
      </p:sp>
    </p:spTree>
    <p:extLst>
      <p:ext uri="{BB962C8B-B14F-4D97-AF65-F5344CB8AC3E}">
        <p14:creationId xmlns:p14="http://schemas.microsoft.com/office/powerpoint/2010/main" val="4162183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7</a:t>
            </a:fld>
            <a:endParaRPr lang="en-US" dirty="0"/>
          </a:p>
        </p:txBody>
      </p:sp>
    </p:spTree>
    <p:extLst>
      <p:ext uri="{BB962C8B-B14F-4D97-AF65-F5344CB8AC3E}">
        <p14:creationId xmlns:p14="http://schemas.microsoft.com/office/powerpoint/2010/main" val="1226404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8</a:t>
            </a:fld>
            <a:endParaRPr lang="en-US" dirty="0"/>
          </a:p>
        </p:txBody>
      </p:sp>
    </p:spTree>
    <p:extLst>
      <p:ext uri="{BB962C8B-B14F-4D97-AF65-F5344CB8AC3E}">
        <p14:creationId xmlns:p14="http://schemas.microsoft.com/office/powerpoint/2010/main" val="4102612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9</a:t>
            </a:fld>
            <a:endParaRPr lang="en-US" dirty="0"/>
          </a:p>
        </p:txBody>
      </p:sp>
    </p:spTree>
    <p:extLst>
      <p:ext uri="{BB962C8B-B14F-4D97-AF65-F5344CB8AC3E}">
        <p14:creationId xmlns:p14="http://schemas.microsoft.com/office/powerpoint/2010/main" val="3945125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9B7C68-48CA-4F7E-A595-FD5BDC7FD61F}" type="datetimeFigureOut">
              <a:rPr lang="en-US" smtClean="0"/>
              <a:pPr/>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9B7C68-48CA-4F7E-A595-FD5BDC7FD61F}" type="datetimeFigureOut">
              <a:rPr lang="en-US" smtClean="0"/>
              <a:pPr/>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9B7C68-48CA-4F7E-A595-FD5BDC7FD61F}" type="datetimeFigureOut">
              <a:rPr lang="en-US" smtClean="0"/>
              <a:pPr/>
              <a:t>3/9/2022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9B7C68-48CA-4F7E-A595-FD5BDC7FD61F}" type="datetimeFigureOut">
              <a:rPr lang="en-US" smtClean="0"/>
              <a:pPr/>
              <a:t>3/9/2022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9B7C68-48CA-4F7E-A595-FD5BDC7FD61F}" type="datetimeFigureOut">
              <a:rPr lang="en-US" smtClean="0"/>
              <a:pPr/>
              <a:t>3/9/2022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9B7C68-48CA-4F7E-A595-FD5BDC7FD61F}" type="datetimeFigureOut">
              <a:rPr lang="en-US" smtClean="0"/>
              <a:pPr/>
              <a:t>3/9/2022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9B7C68-48CA-4F7E-A595-FD5BDC7FD61F}" type="datetimeFigureOut">
              <a:rPr lang="en-US" smtClean="0"/>
              <a:pPr/>
              <a:t>3/9/2022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9B7C68-48CA-4F7E-A595-FD5BDC7FD61F}" type="datetimeFigureOut">
              <a:rPr lang="en-US" smtClean="0"/>
              <a:pPr/>
              <a:t>3/9/2022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9B7C68-48CA-4F7E-A595-FD5BDC7FD61F}" type="datetimeFigureOut">
              <a:rPr lang="en-US" smtClean="0"/>
              <a:pPr/>
              <a:t>3/9/2022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2767D-72EB-46BC-8160-C972ECC5DB3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Iszv0LzvVgo"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0.gif"/><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financesonline.com/mind-mapping"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zapier.com/blog/best-note-taking-apps/"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vandrico.com/wearables/list"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video" Target="https://www.youtube.com/embed/c539cK58ees" TargetMode="External"/><Relationship Id="rId4" Type="http://schemas.openxmlformats.org/officeDocument/2006/relationships/image" Target="../media/image45.jpeg"/></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449560" y="685800"/>
            <a:ext cx="8197453" cy="208954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800" b="1" dirty="0">
                <a:sym typeface="UC Berkeley OS Sign"/>
              </a:rPr>
              <a:t>CogSci 150</a:t>
            </a:r>
            <a:br>
              <a:rPr lang="en-US" sz="3800" b="1" dirty="0">
                <a:sym typeface="UC Berkeley OS Sign"/>
              </a:rPr>
            </a:br>
            <a:r>
              <a:rPr lang="en-US" sz="3800" b="1" dirty="0">
                <a:sym typeface="UC Berkeley OS Sign"/>
              </a:rPr>
              <a:t>“Sensemaking and Organizing”</a:t>
            </a:r>
            <a:br>
              <a:rPr lang="en-US" sz="3800" b="1" dirty="0">
                <a:sym typeface="UC Berkeley OS Sign"/>
              </a:rPr>
            </a:br>
            <a:r>
              <a:rPr lang="en-US" sz="3800" b="1" dirty="0">
                <a:sym typeface="UC Berkeley OS Sign"/>
              </a:rPr>
              <a:t>Spring 2022</a:t>
            </a:r>
            <a:endParaRPr lang="en-US" sz="3400" dirty="0">
              <a:sym typeface="UC Berkeley OS Sign"/>
            </a:endParaRPr>
          </a:p>
        </p:txBody>
      </p:sp>
      <p:sp>
        <p:nvSpPr>
          <p:cNvPr id="2051" name="Rectangle 2"/>
          <p:cNvSpPr>
            <a:spLocks noGrp="1" noChangeArrowheads="1"/>
          </p:cNvSpPr>
          <p:nvPr>
            <p:ph type="body" idx="1"/>
          </p:nvPr>
        </p:nvSpPr>
        <p:spPr>
          <a:xfrm>
            <a:off x="418306" y="2438400"/>
            <a:ext cx="8228707" cy="3589734"/>
          </a:xfrm>
        </p:spPr>
        <p:txBody>
          <a:bodyPr anchor="ctr">
            <a:normAutofit fontScale="77500" lnSpcReduction="20000"/>
          </a:bodyPr>
          <a:lstStyle/>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a:sym typeface="UC Berkeley OS Sign"/>
              </a:rPr>
              <a:t>Robert J. Glushko</a:t>
            </a: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br>
              <a:rPr lang="en-US" sz="3000" dirty="0">
                <a:sym typeface="UC Berkeley OS Sign"/>
              </a:rPr>
            </a:br>
            <a:r>
              <a:rPr lang="en-US" sz="3000" dirty="0">
                <a:sym typeface="UC Berkeley OS Sign"/>
              </a:rPr>
              <a:t>glushko@berkeley.edu</a:t>
            </a: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a:sym typeface="UC Berkeley OS Sign"/>
              </a:rPr>
              <a:t>10 March 2022</a:t>
            </a: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a:sym typeface="UC Berkeley OS Sign"/>
              </a:rPr>
              <a:t>16) </a:t>
            </a:r>
            <a:r>
              <a:rPr lang="en-US" dirty="0"/>
              <a:t>Categories made by individuals;</a:t>
            </a:r>
            <a:br>
              <a:rPr lang="en-US" dirty="0"/>
            </a:br>
            <a:r>
              <a:rPr lang="en-US" dirty="0"/>
              <a:t>Managing possessions;</a:t>
            </a: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dirty="0"/>
              <a:t> Personal information management;</a:t>
            </a: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dirty="0"/>
              <a:t> The </a:t>
            </a:r>
            <a:r>
              <a:rPr lang="en-US" dirty="0" err="1"/>
              <a:t>Memex</a:t>
            </a:r>
            <a:endParaRPr lang="en-US" dirty="0"/>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olidFill>
                <a:srgbClr val="002955"/>
              </a:solidFill>
              <a:sym typeface="UC Berkeley OS Sign"/>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993AC8-27F0-47E1-B5E9-4929FEA15567}"/>
              </a:ext>
            </a:extLst>
          </p:cNvPr>
          <p:cNvPicPr>
            <a:picLocks noChangeAspect="1"/>
          </p:cNvPicPr>
          <p:nvPr/>
        </p:nvPicPr>
        <p:blipFill>
          <a:blip r:embed="rId3"/>
          <a:stretch>
            <a:fillRect/>
          </a:stretch>
        </p:blipFill>
        <p:spPr>
          <a:xfrm>
            <a:off x="5405941" y="3429000"/>
            <a:ext cx="3614709" cy="2405425"/>
          </a:xfrm>
          <a:prstGeom prst="rect">
            <a:avLst/>
          </a:prstGeom>
        </p:spPr>
      </p:pic>
      <p:pic>
        <p:nvPicPr>
          <p:cNvPr id="7" name="Picture 6">
            <a:extLst>
              <a:ext uri="{FF2B5EF4-FFF2-40B4-BE49-F238E27FC236}">
                <a16:creationId xmlns:a16="http://schemas.microsoft.com/office/drawing/2014/main" id="{3E26E2BE-755F-43F4-A5EB-E5D21212D3AD}"/>
              </a:ext>
            </a:extLst>
          </p:cNvPr>
          <p:cNvPicPr>
            <a:picLocks noChangeAspect="1"/>
          </p:cNvPicPr>
          <p:nvPr/>
        </p:nvPicPr>
        <p:blipFill>
          <a:blip r:embed="rId4"/>
          <a:stretch>
            <a:fillRect/>
          </a:stretch>
        </p:blipFill>
        <p:spPr>
          <a:xfrm>
            <a:off x="2438400" y="4635665"/>
            <a:ext cx="2743200" cy="1825475"/>
          </a:xfrm>
          <a:prstGeom prst="rect">
            <a:avLst/>
          </a:prstGeom>
        </p:spPr>
      </p:pic>
      <p:pic>
        <p:nvPicPr>
          <p:cNvPr id="4" name="Picture 3">
            <a:extLst>
              <a:ext uri="{FF2B5EF4-FFF2-40B4-BE49-F238E27FC236}">
                <a16:creationId xmlns:a16="http://schemas.microsoft.com/office/drawing/2014/main" id="{63D20190-92BD-4848-B58E-5B0057B30C78}"/>
              </a:ext>
            </a:extLst>
          </p:cNvPr>
          <p:cNvPicPr>
            <a:picLocks noChangeAspect="1"/>
          </p:cNvPicPr>
          <p:nvPr/>
        </p:nvPicPr>
        <p:blipFill>
          <a:blip r:embed="rId5"/>
          <a:stretch>
            <a:fillRect/>
          </a:stretch>
        </p:blipFill>
        <p:spPr>
          <a:xfrm>
            <a:off x="3124200" y="261575"/>
            <a:ext cx="5896450" cy="2948226"/>
          </a:xfrm>
          <a:prstGeom prst="rect">
            <a:avLst/>
          </a:prstGeom>
        </p:spPr>
      </p:pic>
      <p:sp>
        <p:nvSpPr>
          <p:cNvPr id="11" name="TextBox 10">
            <a:extLst>
              <a:ext uri="{FF2B5EF4-FFF2-40B4-BE49-F238E27FC236}">
                <a16:creationId xmlns:a16="http://schemas.microsoft.com/office/drawing/2014/main" id="{55DEAE6E-354C-4EB8-B196-6C50EEE2F8A2}"/>
              </a:ext>
            </a:extLst>
          </p:cNvPr>
          <p:cNvSpPr txBox="1"/>
          <p:nvPr/>
        </p:nvSpPr>
        <p:spPr>
          <a:xfrm>
            <a:off x="304800" y="396860"/>
            <a:ext cx="2669924" cy="2677656"/>
          </a:xfrm>
          <a:prstGeom prst="rect">
            <a:avLst/>
          </a:prstGeom>
          <a:noFill/>
        </p:spPr>
        <p:txBody>
          <a:bodyPr wrap="square">
            <a:spAutoFit/>
          </a:bodyPr>
          <a:lstStyle/>
          <a:p>
            <a:r>
              <a:rPr lang="en-US" sz="2400" dirty="0"/>
              <a:t>25% of people with two-car garages don’t have room to park cars inside them and 32% only have room for one vehicle</a:t>
            </a:r>
          </a:p>
        </p:txBody>
      </p:sp>
      <p:sp>
        <p:nvSpPr>
          <p:cNvPr id="13" name="TextBox 12">
            <a:extLst>
              <a:ext uri="{FF2B5EF4-FFF2-40B4-BE49-F238E27FC236}">
                <a16:creationId xmlns:a16="http://schemas.microsoft.com/office/drawing/2014/main" id="{F255688E-6435-47A9-9BD4-497676D092DA}"/>
              </a:ext>
            </a:extLst>
          </p:cNvPr>
          <p:cNvSpPr txBox="1"/>
          <p:nvPr/>
        </p:nvSpPr>
        <p:spPr>
          <a:xfrm>
            <a:off x="158280" y="3158815"/>
            <a:ext cx="4953000" cy="1692771"/>
          </a:xfrm>
          <a:prstGeom prst="rect">
            <a:avLst/>
          </a:prstGeom>
          <a:noFill/>
        </p:spPr>
        <p:txBody>
          <a:bodyPr wrap="square">
            <a:spAutoFit/>
          </a:bodyPr>
          <a:lstStyle/>
          <a:p>
            <a:r>
              <a:rPr lang="en-US" sz="2800" b="1" dirty="0"/>
              <a:t>1 out of every 10 Americans rent offsite storage</a:t>
            </a:r>
            <a:r>
              <a:rPr lang="en-US" sz="2400" dirty="0"/>
              <a:t>—the fastest growing part of the commercial real estate industry</a:t>
            </a:r>
          </a:p>
        </p:txBody>
      </p:sp>
    </p:spTree>
    <p:extLst>
      <p:ext uri="{BB962C8B-B14F-4D97-AF65-F5344CB8AC3E}">
        <p14:creationId xmlns:p14="http://schemas.microsoft.com/office/powerpoint/2010/main" val="4065210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
            <a:extLst>
              <a:ext uri="{FF2B5EF4-FFF2-40B4-BE49-F238E27FC236}">
                <a16:creationId xmlns:a16="http://schemas.microsoft.com/office/drawing/2014/main" id="{CDC7987D-737D-45ED-9EBF-96AE4155BB58}"/>
              </a:ext>
            </a:extLst>
          </p:cNvPr>
          <p:cNvSpPr>
            <a:spLocks noGrp="1" noChangeArrowheads="1"/>
          </p:cNvSpPr>
          <p:nvPr>
            <p:ph type="title"/>
          </p:nvPr>
        </p:nvSpPr>
        <p:spPr>
          <a:xfrm>
            <a:off x="553641" y="321469"/>
            <a:ext cx="8228707"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altLang="en-US" sz="3375" b="1" dirty="0"/>
              <a:t>In Contrast… Bob’s Garage (2014) </a:t>
            </a:r>
            <a:br>
              <a:rPr lang="en-US" altLang="en-US" sz="3375" dirty="0"/>
            </a:br>
            <a:endParaRPr lang="en-US" altLang="en-US" sz="3375" dirty="0">
              <a:sym typeface="UC Berkeley OS Sign"/>
            </a:endParaRPr>
          </a:p>
        </p:txBody>
      </p:sp>
      <p:sp>
        <p:nvSpPr>
          <p:cNvPr id="44035" name="Text Box 6">
            <a:extLst>
              <a:ext uri="{FF2B5EF4-FFF2-40B4-BE49-F238E27FC236}">
                <a16:creationId xmlns:a16="http://schemas.microsoft.com/office/drawing/2014/main" id="{DCF5D17E-9A8E-4088-A96F-713F448F9548}"/>
              </a:ext>
            </a:extLst>
          </p:cNvPr>
          <p:cNvSpPr txBox="1">
            <a:spLocks noChangeArrowheads="1"/>
          </p:cNvSpPr>
          <p:nvPr/>
        </p:nvSpPr>
        <p:spPr bwMode="auto">
          <a:xfrm>
            <a:off x="8772303" y="6594574"/>
            <a:ext cx="87064" cy="22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lstStyle>
            <a:lvl1pPr>
              <a:lnSpc>
                <a:spcPct val="93000"/>
              </a:lnSpc>
              <a:spcBef>
                <a:spcPts val="1800"/>
              </a:spcBef>
              <a:defRPr sz="3800">
                <a:solidFill>
                  <a:schemeClr val="tx1"/>
                </a:solidFill>
                <a:latin typeface="UC Berkeley OS Sign"/>
                <a:ea typeface="ヒラギノ角ゴ ProN W3"/>
                <a:cs typeface="ヒラギノ角ゴ ProN W3"/>
                <a:sym typeface="Arial" panose="020B0604020202020204" pitchFamily="34" charset="0"/>
              </a:defRPr>
            </a:lvl1pPr>
            <a:lvl2pPr marL="742950" indent="-285750">
              <a:lnSpc>
                <a:spcPct val="93000"/>
              </a:lnSpc>
              <a:spcBef>
                <a:spcPts val="1500"/>
              </a:spcBef>
              <a:defRPr sz="3200">
                <a:solidFill>
                  <a:schemeClr val="tx1"/>
                </a:solidFill>
                <a:latin typeface="UC Berkeley OS Sign"/>
                <a:ea typeface="ヒラギノ角ゴ ProN W3"/>
                <a:cs typeface="ヒラギノ角ゴ ProN W3"/>
                <a:sym typeface="Arial" panose="020B0604020202020204" pitchFamily="34" charset="0"/>
              </a:defRPr>
            </a:lvl2pPr>
            <a:lvl3pPr marL="1143000" indent="-228600">
              <a:lnSpc>
                <a:spcPct val="93000"/>
              </a:lnSpc>
              <a:spcBef>
                <a:spcPts val="1100"/>
              </a:spcBef>
              <a:defRPr sz="2400">
                <a:solidFill>
                  <a:schemeClr val="tx1"/>
                </a:solidFill>
                <a:latin typeface="UC Berkeley OS Sign"/>
                <a:ea typeface="ヒラギノ角ゴ ProN W3"/>
                <a:cs typeface="ヒラギノ角ゴ ProN W3"/>
                <a:sym typeface="Arial" panose="020B0604020202020204" pitchFamily="34" charset="0"/>
              </a:defRPr>
            </a:lvl3pPr>
            <a:lvl4pPr marL="1600200" indent="-228600">
              <a:lnSpc>
                <a:spcPct val="93000"/>
              </a:lnSpc>
              <a:spcBef>
                <a:spcPts val="700"/>
              </a:spcBef>
              <a:defRPr sz="2200">
                <a:solidFill>
                  <a:schemeClr val="tx1"/>
                </a:solidFill>
                <a:latin typeface="UC Berkeley OS Sign"/>
                <a:ea typeface="ヒラギノ角ゴ ProN W3"/>
                <a:cs typeface="ヒラギノ角ゴ ProN W3"/>
                <a:sym typeface="Arial" panose="020B0604020202020204" pitchFamily="34" charset="0"/>
              </a:defRPr>
            </a:lvl4pPr>
            <a:lvl5pPr marL="2057400" indent="-228600">
              <a:lnSpc>
                <a:spcPct val="93000"/>
              </a:lnSpc>
              <a:spcBef>
                <a:spcPts val="400"/>
              </a:spcBef>
              <a:defRPr sz="2200">
                <a:solidFill>
                  <a:schemeClr val="tx1"/>
                </a:solidFill>
                <a:latin typeface="UC Berkeley OS Sign"/>
                <a:ea typeface="ヒラギノ角ゴ ProN W3"/>
                <a:cs typeface="ヒラギノ角ゴ ProN W3"/>
                <a:sym typeface="Arial" panose="020B0604020202020204" pitchFamily="34" charset="0"/>
              </a:defRPr>
            </a:lvl5pPr>
            <a:lvl6pPr marL="2514600" indent="-228600" eaLnBrk="0" fontAlgn="base" hangingPunct="0">
              <a:lnSpc>
                <a:spcPct val="93000"/>
              </a:lnSpc>
              <a:spcBef>
                <a:spcPts val="400"/>
              </a:spcBef>
              <a:spcAft>
                <a:spcPct val="0"/>
              </a:spcAft>
              <a:defRPr sz="2200">
                <a:solidFill>
                  <a:schemeClr val="tx1"/>
                </a:solidFill>
                <a:latin typeface="UC Berkeley OS Sign"/>
                <a:ea typeface="ヒラギノ角ゴ ProN W3"/>
                <a:cs typeface="ヒラギノ角ゴ ProN W3"/>
                <a:sym typeface="Arial" panose="020B0604020202020204" pitchFamily="34" charset="0"/>
              </a:defRPr>
            </a:lvl6pPr>
            <a:lvl7pPr marL="2971800" indent="-228600" eaLnBrk="0" fontAlgn="base" hangingPunct="0">
              <a:lnSpc>
                <a:spcPct val="93000"/>
              </a:lnSpc>
              <a:spcBef>
                <a:spcPts val="400"/>
              </a:spcBef>
              <a:spcAft>
                <a:spcPct val="0"/>
              </a:spcAft>
              <a:defRPr sz="2200">
                <a:solidFill>
                  <a:schemeClr val="tx1"/>
                </a:solidFill>
                <a:latin typeface="UC Berkeley OS Sign"/>
                <a:ea typeface="ヒラギノ角ゴ ProN W3"/>
                <a:cs typeface="ヒラギノ角ゴ ProN W3"/>
                <a:sym typeface="Arial" panose="020B0604020202020204" pitchFamily="34" charset="0"/>
              </a:defRPr>
            </a:lvl7pPr>
            <a:lvl8pPr marL="3429000" indent="-228600" eaLnBrk="0" fontAlgn="base" hangingPunct="0">
              <a:lnSpc>
                <a:spcPct val="93000"/>
              </a:lnSpc>
              <a:spcBef>
                <a:spcPts val="400"/>
              </a:spcBef>
              <a:spcAft>
                <a:spcPct val="0"/>
              </a:spcAft>
              <a:defRPr sz="2200">
                <a:solidFill>
                  <a:schemeClr val="tx1"/>
                </a:solidFill>
                <a:latin typeface="UC Berkeley OS Sign"/>
                <a:ea typeface="ヒラギノ角ゴ ProN W3"/>
                <a:cs typeface="ヒラギノ角ゴ ProN W3"/>
                <a:sym typeface="Arial" panose="020B0604020202020204" pitchFamily="34" charset="0"/>
              </a:defRPr>
            </a:lvl8pPr>
            <a:lvl9pPr marL="3886200" indent="-228600" eaLnBrk="0" fontAlgn="base" hangingPunct="0">
              <a:lnSpc>
                <a:spcPct val="93000"/>
              </a:lnSpc>
              <a:spcBef>
                <a:spcPts val="400"/>
              </a:spcBef>
              <a:spcAft>
                <a:spcPct val="0"/>
              </a:spcAft>
              <a:defRPr sz="2200">
                <a:solidFill>
                  <a:schemeClr val="tx1"/>
                </a:solidFill>
                <a:latin typeface="UC Berkeley OS Sign"/>
                <a:ea typeface="ヒラギノ角ゴ ProN W3"/>
                <a:cs typeface="ヒラギノ角ゴ ProN W3"/>
                <a:sym typeface="Arial" panose="020B0604020202020204" pitchFamily="34" charset="0"/>
              </a:defRPr>
            </a:lvl9pPr>
          </a:lstStyle>
          <a:p>
            <a:pPr algn="ctr" eaLnBrk="1" hangingPunct="1">
              <a:lnSpc>
                <a:spcPct val="100000"/>
              </a:lnSpc>
              <a:spcBef>
                <a:spcPct val="0"/>
              </a:spcBef>
            </a:pPr>
            <a:fld id="{08CB537A-615D-4D65-981C-977F220BA812}" type="slidenum">
              <a:rPr lang="en-US" altLang="en-US" sz="1477">
                <a:solidFill>
                  <a:srgbClr val="002955"/>
                </a:solidFill>
                <a:ea typeface="MS PGothic" panose="020B0600070205080204" pitchFamily="34" charset="-128"/>
                <a:sym typeface="UC Berkeley OS Sign"/>
              </a:rPr>
              <a:pPr algn="ctr" eaLnBrk="1" hangingPunct="1">
                <a:lnSpc>
                  <a:spcPct val="100000"/>
                </a:lnSpc>
                <a:spcBef>
                  <a:spcPct val="0"/>
                </a:spcBef>
              </a:pPr>
              <a:t>11</a:t>
            </a:fld>
            <a:endParaRPr lang="en-US" altLang="en-US" sz="1477">
              <a:solidFill>
                <a:srgbClr val="002955"/>
              </a:solidFill>
              <a:ea typeface="MS PGothic" panose="020B0600070205080204" pitchFamily="34" charset="-128"/>
              <a:sym typeface="UC Berkeley OS Sign"/>
            </a:endParaRPr>
          </a:p>
        </p:txBody>
      </p:sp>
      <p:pic>
        <p:nvPicPr>
          <p:cNvPr id="44036" name="Content Placeholder 8" descr="CollectionArchive.jpg">
            <a:extLst>
              <a:ext uri="{FF2B5EF4-FFF2-40B4-BE49-F238E27FC236}">
                <a16:creationId xmlns:a16="http://schemas.microsoft.com/office/drawing/2014/main" id="{2E97A8AA-CF9F-4152-AB92-4D60CDADB64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035844" y="1017985"/>
            <a:ext cx="7438430" cy="5578822"/>
          </a:xfrm>
        </p:spPr>
      </p:pic>
    </p:spTree>
  </p:cSld>
  <p:clrMapOvr>
    <a:masterClrMapping/>
  </p:clrMapOvr>
  <mc:AlternateContent xmlns:mc="http://schemas.openxmlformats.org/markup-compatibility/2006" xmlns:p14="http://schemas.microsoft.com/office/powerpoint/2010/main">
    <mc:Choice Requires="p14">
      <p:transition spd="slow" p14:dur="2000" advTm="9141"/>
    </mc:Choice>
    <mc:Fallback xmlns="">
      <p:transition spd="slow" advTm="914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00ACA-DE14-44E0-A31F-0C7134487129}"/>
              </a:ext>
            </a:extLst>
          </p:cNvPr>
          <p:cNvSpPr>
            <a:spLocks noGrp="1"/>
          </p:cNvSpPr>
          <p:nvPr>
            <p:ph type="title"/>
          </p:nvPr>
        </p:nvSpPr>
        <p:spPr>
          <a:xfrm>
            <a:off x="309155" y="76200"/>
            <a:ext cx="2267126" cy="1219200"/>
          </a:xfrm>
        </p:spPr>
        <p:txBody>
          <a:bodyPr>
            <a:normAutofit fontScale="90000"/>
          </a:bodyPr>
          <a:lstStyle/>
          <a:p>
            <a:r>
              <a:rPr lang="en-US" b="1" dirty="0"/>
              <a:t>Marie</a:t>
            </a:r>
            <a:br>
              <a:rPr lang="en-US" b="1" dirty="0"/>
            </a:br>
            <a:r>
              <a:rPr lang="en-US" b="1" dirty="0"/>
              <a:t> Kondo</a:t>
            </a:r>
          </a:p>
        </p:txBody>
      </p:sp>
      <p:pic>
        <p:nvPicPr>
          <p:cNvPr id="7" name="Content Placeholder 6" descr="Graphical user interface, website&#10;&#10;Description automatically generated">
            <a:extLst>
              <a:ext uri="{FF2B5EF4-FFF2-40B4-BE49-F238E27FC236}">
                <a16:creationId xmlns:a16="http://schemas.microsoft.com/office/drawing/2014/main" id="{ACB1141B-2D1F-4D23-90EE-0CC046481B2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05200" y="3801190"/>
            <a:ext cx="5035122" cy="2891347"/>
          </a:xfrm>
        </p:spPr>
      </p:pic>
      <p:pic>
        <p:nvPicPr>
          <p:cNvPr id="5" name="Picture 4">
            <a:extLst>
              <a:ext uri="{FF2B5EF4-FFF2-40B4-BE49-F238E27FC236}">
                <a16:creationId xmlns:a16="http://schemas.microsoft.com/office/drawing/2014/main" id="{CEA90983-D286-492C-9690-EBA2E4753D1A}"/>
              </a:ext>
            </a:extLst>
          </p:cNvPr>
          <p:cNvPicPr>
            <a:picLocks noChangeAspect="1"/>
          </p:cNvPicPr>
          <p:nvPr/>
        </p:nvPicPr>
        <p:blipFill>
          <a:blip r:embed="rId4"/>
          <a:stretch>
            <a:fillRect/>
          </a:stretch>
        </p:blipFill>
        <p:spPr>
          <a:xfrm>
            <a:off x="298559" y="2971800"/>
            <a:ext cx="2761783" cy="3611562"/>
          </a:xfrm>
          <a:prstGeom prst="rect">
            <a:avLst/>
          </a:prstGeom>
        </p:spPr>
      </p:pic>
      <p:sp>
        <p:nvSpPr>
          <p:cNvPr id="8" name="TextBox 7">
            <a:extLst>
              <a:ext uri="{FF2B5EF4-FFF2-40B4-BE49-F238E27FC236}">
                <a16:creationId xmlns:a16="http://schemas.microsoft.com/office/drawing/2014/main" id="{3B884D04-6590-4C2D-9D44-6951AD778C8A}"/>
              </a:ext>
            </a:extLst>
          </p:cNvPr>
          <p:cNvSpPr txBox="1"/>
          <p:nvPr/>
        </p:nvSpPr>
        <p:spPr>
          <a:xfrm>
            <a:off x="3416660" y="-59119"/>
            <a:ext cx="5334000" cy="5047536"/>
          </a:xfrm>
          <a:prstGeom prst="rect">
            <a:avLst/>
          </a:prstGeom>
          <a:noFill/>
        </p:spPr>
        <p:txBody>
          <a:bodyPr wrap="square" rtlCol="0">
            <a:spAutoFit/>
          </a:bodyPr>
          <a:lstStyle/>
          <a:p>
            <a:endParaRPr lang="en-US" sz="2400" dirty="0"/>
          </a:p>
          <a:p>
            <a:r>
              <a:rPr lang="en-US" sz="2800" dirty="0"/>
              <a:t>Very simple advice about how to de-clutter your life:</a:t>
            </a:r>
          </a:p>
          <a:p>
            <a:pPr marL="457200" indent="-457200">
              <a:buFont typeface="Arial" panose="020B0604020202020204" pitchFamily="34" charset="0"/>
              <a:buChar char="•"/>
            </a:pPr>
            <a:r>
              <a:rPr lang="en-US" sz="2800" dirty="0"/>
              <a:t>“Put your hands on every item   you own, one at a time”</a:t>
            </a:r>
          </a:p>
          <a:p>
            <a:pPr marL="457200" indent="-457200">
              <a:buFont typeface="Arial" panose="020B0604020202020204" pitchFamily="34" charset="0"/>
              <a:buChar char="•"/>
            </a:pPr>
            <a:r>
              <a:rPr lang="en-US" sz="2800" dirty="0"/>
              <a:t>“If it doesn’t spark joy in your     life, thank it - then get rid of it”</a:t>
            </a:r>
          </a:p>
          <a:p>
            <a:pPr marL="457200" indent="-457200">
              <a:buFont typeface="Arial" panose="020B0604020202020204" pitchFamily="34" charset="0"/>
              <a:buChar char="•"/>
            </a:pPr>
            <a:r>
              <a:rPr lang="en-US" sz="2800" dirty="0"/>
              <a:t>Ritualistic procedures for folding and arranging things</a:t>
            </a:r>
          </a:p>
          <a:p>
            <a:pPr marL="457200" indent="-457200">
              <a:buFontTx/>
              <a:buChar char="-"/>
            </a:pPr>
            <a:endParaRPr lang="en-US" sz="2800" dirty="0"/>
          </a:p>
          <a:p>
            <a:pPr marL="457200" indent="-457200">
              <a:buFontTx/>
              <a:buChar char="-"/>
            </a:pPr>
            <a:endParaRPr lang="en-US" sz="2800" dirty="0"/>
          </a:p>
          <a:p>
            <a:endParaRPr lang="en-US" dirty="0"/>
          </a:p>
        </p:txBody>
      </p:sp>
      <p:sp>
        <p:nvSpPr>
          <p:cNvPr id="9" name="TextBox 8">
            <a:extLst>
              <a:ext uri="{FF2B5EF4-FFF2-40B4-BE49-F238E27FC236}">
                <a16:creationId xmlns:a16="http://schemas.microsoft.com/office/drawing/2014/main" id="{6EE8FD27-E79E-4B4B-B42C-18C715645C91}"/>
              </a:ext>
            </a:extLst>
          </p:cNvPr>
          <p:cNvSpPr txBox="1"/>
          <p:nvPr/>
        </p:nvSpPr>
        <p:spPr>
          <a:xfrm>
            <a:off x="309155" y="1348770"/>
            <a:ext cx="2891246" cy="1569660"/>
          </a:xfrm>
          <a:prstGeom prst="rect">
            <a:avLst/>
          </a:prstGeom>
          <a:noFill/>
        </p:spPr>
        <p:txBody>
          <a:bodyPr wrap="square" rtlCol="0">
            <a:spAutoFit/>
          </a:bodyPr>
          <a:lstStyle/>
          <a:p>
            <a:r>
              <a:rPr lang="en-US" sz="2400" dirty="0"/>
              <a:t>2014 book was a mega-million seller, followed by two Netflix series</a:t>
            </a:r>
          </a:p>
        </p:txBody>
      </p:sp>
    </p:spTree>
    <p:extLst>
      <p:ext uri="{BB962C8B-B14F-4D97-AF65-F5344CB8AC3E}">
        <p14:creationId xmlns:p14="http://schemas.microsoft.com/office/powerpoint/2010/main" val="2803537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F73044-2D77-44E3-B781-AF3E1DADC71A}"/>
              </a:ext>
            </a:extLst>
          </p:cNvPr>
          <p:cNvPicPr>
            <a:picLocks noChangeAspect="1"/>
          </p:cNvPicPr>
          <p:nvPr/>
        </p:nvPicPr>
        <p:blipFill>
          <a:blip r:embed="rId3"/>
          <a:stretch>
            <a:fillRect/>
          </a:stretch>
        </p:blipFill>
        <p:spPr>
          <a:xfrm>
            <a:off x="5486400" y="1413925"/>
            <a:ext cx="3428811" cy="5061877"/>
          </a:xfrm>
          <a:prstGeom prst="rect">
            <a:avLst/>
          </a:prstGeom>
        </p:spPr>
      </p:pic>
      <p:pic>
        <p:nvPicPr>
          <p:cNvPr id="5" name="Picture 4">
            <a:extLst>
              <a:ext uri="{FF2B5EF4-FFF2-40B4-BE49-F238E27FC236}">
                <a16:creationId xmlns:a16="http://schemas.microsoft.com/office/drawing/2014/main" id="{97DB3F9F-CCC1-423F-9B83-ED98830B3850}"/>
              </a:ext>
            </a:extLst>
          </p:cNvPr>
          <p:cNvPicPr>
            <a:picLocks noChangeAspect="1"/>
          </p:cNvPicPr>
          <p:nvPr/>
        </p:nvPicPr>
        <p:blipFill>
          <a:blip r:embed="rId4"/>
          <a:stretch>
            <a:fillRect/>
          </a:stretch>
        </p:blipFill>
        <p:spPr>
          <a:xfrm>
            <a:off x="152400" y="3944863"/>
            <a:ext cx="5029200" cy="2345762"/>
          </a:xfrm>
          <a:prstGeom prst="rect">
            <a:avLst/>
          </a:prstGeom>
        </p:spPr>
      </p:pic>
      <p:sp>
        <p:nvSpPr>
          <p:cNvPr id="8" name="TextBox 7">
            <a:extLst>
              <a:ext uri="{FF2B5EF4-FFF2-40B4-BE49-F238E27FC236}">
                <a16:creationId xmlns:a16="http://schemas.microsoft.com/office/drawing/2014/main" id="{3EAD04AC-C831-43B4-A805-0D383C7B3BED}"/>
              </a:ext>
            </a:extLst>
          </p:cNvPr>
          <p:cNvSpPr txBox="1"/>
          <p:nvPr/>
        </p:nvSpPr>
        <p:spPr>
          <a:xfrm>
            <a:off x="762000" y="49358"/>
            <a:ext cx="8001000" cy="1200329"/>
          </a:xfrm>
          <a:prstGeom prst="rect">
            <a:avLst/>
          </a:prstGeom>
          <a:noFill/>
        </p:spPr>
        <p:txBody>
          <a:bodyPr wrap="square" rtlCol="0">
            <a:spAutoFit/>
          </a:bodyPr>
          <a:lstStyle/>
          <a:p>
            <a:r>
              <a:rPr lang="en-US" sz="3600" b="1" dirty="0"/>
              <a:t>Socks, Shirts, and Dresses Organized According to the Kon-Mari Method</a:t>
            </a:r>
          </a:p>
        </p:txBody>
      </p:sp>
      <p:pic>
        <p:nvPicPr>
          <p:cNvPr id="10" name="Picture 9">
            <a:extLst>
              <a:ext uri="{FF2B5EF4-FFF2-40B4-BE49-F238E27FC236}">
                <a16:creationId xmlns:a16="http://schemas.microsoft.com/office/drawing/2014/main" id="{9801983F-48FE-4A25-AFC0-22E839C0323E}"/>
              </a:ext>
            </a:extLst>
          </p:cNvPr>
          <p:cNvPicPr>
            <a:picLocks noChangeAspect="1"/>
          </p:cNvPicPr>
          <p:nvPr/>
        </p:nvPicPr>
        <p:blipFill>
          <a:blip r:embed="rId5"/>
          <a:stretch>
            <a:fillRect/>
          </a:stretch>
        </p:blipFill>
        <p:spPr>
          <a:xfrm>
            <a:off x="152400" y="1676400"/>
            <a:ext cx="5125040" cy="1939987"/>
          </a:xfrm>
          <a:prstGeom prst="rect">
            <a:avLst/>
          </a:prstGeom>
        </p:spPr>
      </p:pic>
    </p:spTree>
    <p:extLst>
      <p:ext uri="{BB962C8B-B14F-4D97-AF65-F5344CB8AC3E}">
        <p14:creationId xmlns:p14="http://schemas.microsoft.com/office/powerpoint/2010/main" val="3578793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00F3CA-16FF-4BB1-9992-BB643480FDF7}"/>
              </a:ext>
            </a:extLst>
          </p:cNvPr>
          <p:cNvSpPr/>
          <p:nvPr/>
        </p:nvSpPr>
        <p:spPr>
          <a:xfrm>
            <a:off x="0" y="38100"/>
            <a:ext cx="9144000" cy="6781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48185" y="106861"/>
            <a:ext cx="8229600" cy="1143000"/>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solidFill>
                  <a:srgbClr val="FF0000"/>
                </a:solidFill>
                <a:sym typeface="UC Berkeley OS Sign"/>
              </a:rPr>
              <a:t>STOP AND THINK</a:t>
            </a:r>
          </a:p>
        </p:txBody>
      </p:sp>
      <p:sp>
        <p:nvSpPr>
          <p:cNvPr id="3" name="Content Placeholder 2"/>
          <p:cNvSpPr>
            <a:spLocks noGrp="1"/>
          </p:cNvSpPr>
          <p:nvPr>
            <p:ph idx="1"/>
          </p:nvPr>
        </p:nvSpPr>
        <p:spPr>
          <a:xfrm>
            <a:off x="839337" y="1143000"/>
            <a:ext cx="7647296" cy="5486400"/>
          </a:xfrm>
        </p:spPr>
        <p:txBody>
          <a:bodyPr>
            <a:noAutofit/>
          </a:bodyPr>
          <a:lstStyle/>
          <a:p>
            <a:r>
              <a:rPr lang="en-US" dirty="0"/>
              <a:t>Have any of you read the Kondo book or watched her Netflix shows?</a:t>
            </a:r>
          </a:p>
          <a:p>
            <a:r>
              <a:rPr lang="en-US" dirty="0"/>
              <a:t>Is Kondo’s advice brilliant in its simplicity, or trivially simplistic?</a:t>
            </a:r>
          </a:p>
          <a:p>
            <a:r>
              <a:rPr lang="en-US" dirty="0"/>
              <a:t>She targets her advice to individuals who make decisions based on their personal experience with specific things. Could this advice be followed by groups of people or by businesses?</a:t>
            </a:r>
          </a:p>
          <a:p>
            <a:endParaRPr lang="en-US" b="1" i="1" dirty="0">
              <a:solidFill>
                <a:srgbClr val="FF0000"/>
              </a:solidFill>
            </a:endParaRPr>
          </a:p>
        </p:txBody>
      </p:sp>
    </p:spTree>
    <p:extLst>
      <p:ext uri="{BB962C8B-B14F-4D97-AF65-F5344CB8AC3E}">
        <p14:creationId xmlns:p14="http://schemas.microsoft.com/office/powerpoint/2010/main" val="2054934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58DE3B-5EA3-4F30-8DF7-2E86DCBBBDAC}"/>
              </a:ext>
            </a:extLst>
          </p:cNvPr>
          <p:cNvSpPr/>
          <p:nvPr/>
        </p:nvSpPr>
        <p:spPr>
          <a:xfrm>
            <a:off x="56606" y="3962400"/>
            <a:ext cx="3505200" cy="2286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65605D-3A8F-4B66-8C25-97D8DDC9AFFC}"/>
              </a:ext>
            </a:extLst>
          </p:cNvPr>
          <p:cNvSpPr>
            <a:spLocks noGrp="1"/>
          </p:cNvSpPr>
          <p:nvPr>
            <p:ph type="title"/>
          </p:nvPr>
        </p:nvSpPr>
        <p:spPr>
          <a:xfrm>
            <a:off x="206829" y="2438400"/>
            <a:ext cx="3276600" cy="1143000"/>
          </a:xfrm>
        </p:spPr>
        <p:txBody>
          <a:bodyPr>
            <a:normAutofit fontScale="90000"/>
          </a:bodyPr>
          <a:lstStyle/>
          <a:p>
            <a:r>
              <a:rPr lang="en-US" b="1" dirty="0"/>
              <a:t>The Cult</a:t>
            </a:r>
            <a:br>
              <a:rPr lang="en-US" b="1" dirty="0"/>
            </a:br>
            <a:r>
              <a:rPr lang="en-US" b="1" dirty="0"/>
              <a:t> of Kondo</a:t>
            </a:r>
            <a:br>
              <a:rPr lang="en-US" dirty="0"/>
            </a:br>
            <a:r>
              <a:rPr lang="en-US" sz="3100" dirty="0"/>
              <a:t>Search for</a:t>
            </a:r>
            <a:br>
              <a:rPr lang="en-US" sz="3100" dirty="0"/>
            </a:br>
            <a:r>
              <a:rPr lang="en-US" sz="3100" dirty="0"/>
              <a:t> “Kondo before and after” to find an astonishing number of photos and videos</a:t>
            </a:r>
            <a:br>
              <a:rPr lang="en-US" sz="3100" dirty="0"/>
            </a:br>
            <a:br>
              <a:rPr lang="en-US" sz="3100" dirty="0"/>
            </a:br>
            <a:br>
              <a:rPr lang="en-US" sz="3100" dirty="0"/>
            </a:br>
            <a:r>
              <a:rPr lang="en-US" sz="3100" i="1" dirty="0">
                <a:solidFill>
                  <a:srgbClr val="FF0000"/>
                </a:solidFill>
              </a:rPr>
              <a:t>How can we measure the cultural importance of </a:t>
            </a:r>
            <a:br>
              <a:rPr lang="en-US" sz="3100" i="1" dirty="0">
                <a:solidFill>
                  <a:srgbClr val="FF0000"/>
                </a:solidFill>
              </a:rPr>
            </a:br>
            <a:r>
              <a:rPr lang="en-US" sz="3100" i="1" dirty="0">
                <a:solidFill>
                  <a:srgbClr val="FF0000"/>
                </a:solidFill>
              </a:rPr>
              <a:t>Marie Kondo?</a:t>
            </a:r>
          </a:p>
        </p:txBody>
      </p:sp>
      <p:pic>
        <p:nvPicPr>
          <p:cNvPr id="9" name="Picture 8">
            <a:extLst>
              <a:ext uri="{FF2B5EF4-FFF2-40B4-BE49-F238E27FC236}">
                <a16:creationId xmlns:a16="http://schemas.microsoft.com/office/drawing/2014/main" id="{59DF6A67-5BDE-41F4-A1AF-FF809F0C7130}"/>
              </a:ext>
            </a:extLst>
          </p:cNvPr>
          <p:cNvPicPr>
            <a:picLocks noChangeAspect="1"/>
          </p:cNvPicPr>
          <p:nvPr/>
        </p:nvPicPr>
        <p:blipFill>
          <a:blip r:embed="rId3"/>
          <a:stretch>
            <a:fillRect/>
          </a:stretch>
        </p:blipFill>
        <p:spPr>
          <a:xfrm>
            <a:off x="3657601" y="228600"/>
            <a:ext cx="4953000" cy="3307803"/>
          </a:xfrm>
          <a:prstGeom prst="rect">
            <a:avLst/>
          </a:prstGeom>
        </p:spPr>
      </p:pic>
      <p:pic>
        <p:nvPicPr>
          <p:cNvPr id="13" name="Content Placeholder 12">
            <a:extLst>
              <a:ext uri="{FF2B5EF4-FFF2-40B4-BE49-F238E27FC236}">
                <a16:creationId xmlns:a16="http://schemas.microsoft.com/office/drawing/2014/main" id="{74C2D58A-9090-4820-9807-8D901DE5A327}"/>
              </a:ext>
            </a:extLst>
          </p:cNvPr>
          <p:cNvPicPr>
            <a:picLocks noGrp="1" noChangeAspect="1"/>
          </p:cNvPicPr>
          <p:nvPr>
            <p:ph idx="1"/>
          </p:nvPr>
        </p:nvPicPr>
        <p:blipFill>
          <a:blip r:embed="rId4"/>
          <a:stretch>
            <a:fillRect/>
          </a:stretch>
        </p:blipFill>
        <p:spPr>
          <a:xfrm>
            <a:off x="3581400" y="3645447"/>
            <a:ext cx="5105400" cy="3105150"/>
          </a:xfrm>
        </p:spPr>
      </p:pic>
    </p:spTree>
    <p:extLst>
      <p:ext uri="{BB962C8B-B14F-4D97-AF65-F5344CB8AC3E}">
        <p14:creationId xmlns:p14="http://schemas.microsoft.com/office/powerpoint/2010/main" val="1655464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EE047D2-00B4-4C2A-A7E9-20FF60AA1B92}"/>
              </a:ext>
            </a:extLst>
          </p:cNvPr>
          <p:cNvSpPr/>
          <p:nvPr/>
        </p:nvSpPr>
        <p:spPr>
          <a:xfrm>
            <a:off x="421818" y="926365"/>
            <a:ext cx="8043458" cy="83820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D4D5AF-A332-422C-B507-B2DA327B3393}"/>
              </a:ext>
            </a:extLst>
          </p:cNvPr>
          <p:cNvSpPr>
            <a:spLocks noGrp="1"/>
          </p:cNvSpPr>
          <p:nvPr>
            <p:ph type="title"/>
          </p:nvPr>
        </p:nvSpPr>
        <p:spPr>
          <a:xfrm>
            <a:off x="328747" y="-30854"/>
            <a:ext cx="8229600" cy="1143000"/>
          </a:xfrm>
        </p:spPr>
        <p:txBody>
          <a:bodyPr>
            <a:normAutofit/>
          </a:bodyPr>
          <a:lstStyle/>
          <a:p>
            <a:r>
              <a:rPr lang="en-US" sz="3600" b="1" dirty="0"/>
              <a:t>Lexicalization of “Marie Kondo”</a:t>
            </a:r>
          </a:p>
        </p:txBody>
      </p:sp>
      <p:sp>
        <p:nvSpPr>
          <p:cNvPr id="6" name="TextBox 5">
            <a:extLst>
              <a:ext uri="{FF2B5EF4-FFF2-40B4-BE49-F238E27FC236}">
                <a16:creationId xmlns:a16="http://schemas.microsoft.com/office/drawing/2014/main" id="{BC1CF52A-2F9F-455F-A99A-46C3239F9938}"/>
              </a:ext>
            </a:extLst>
          </p:cNvPr>
          <p:cNvSpPr txBox="1"/>
          <p:nvPr/>
        </p:nvSpPr>
        <p:spPr>
          <a:xfrm>
            <a:off x="765265" y="952617"/>
            <a:ext cx="7613470" cy="830997"/>
          </a:xfrm>
          <a:prstGeom prst="rect">
            <a:avLst/>
          </a:prstGeom>
          <a:noFill/>
        </p:spPr>
        <p:txBody>
          <a:bodyPr wrap="square" rtlCol="0">
            <a:spAutoFit/>
          </a:bodyPr>
          <a:lstStyle/>
          <a:p>
            <a:r>
              <a:rPr lang="en-US" sz="2400" i="1" dirty="0">
                <a:solidFill>
                  <a:srgbClr val="FF0000"/>
                </a:solidFill>
              </a:rPr>
              <a:t>Why are Google’s “ngram viewer” and “autocomplete” a good measure of the cultural significance of the Kondo cult?</a:t>
            </a:r>
          </a:p>
        </p:txBody>
      </p:sp>
      <p:sp>
        <p:nvSpPr>
          <p:cNvPr id="8" name="TextBox 7">
            <a:extLst>
              <a:ext uri="{FF2B5EF4-FFF2-40B4-BE49-F238E27FC236}">
                <a16:creationId xmlns:a16="http://schemas.microsoft.com/office/drawing/2014/main" id="{3959F261-BE28-4D3B-B565-E6B98B16B991}"/>
              </a:ext>
            </a:extLst>
          </p:cNvPr>
          <p:cNvSpPr txBox="1"/>
          <p:nvPr/>
        </p:nvSpPr>
        <p:spPr>
          <a:xfrm>
            <a:off x="2452230" y="6319793"/>
            <a:ext cx="3810000" cy="369332"/>
          </a:xfrm>
          <a:prstGeom prst="rect">
            <a:avLst/>
          </a:prstGeom>
          <a:noFill/>
        </p:spPr>
        <p:txBody>
          <a:bodyPr wrap="square" rtlCol="0">
            <a:spAutoFit/>
          </a:bodyPr>
          <a:lstStyle/>
          <a:p>
            <a:r>
              <a:rPr lang="en-US" dirty="0"/>
              <a:t>Screen photos on 7 March 2022 by RJG</a:t>
            </a:r>
          </a:p>
        </p:txBody>
      </p:sp>
      <p:pic>
        <p:nvPicPr>
          <p:cNvPr id="16" name="Content Placeholder 15" descr="Graphical user interface, application&#10;&#10;Description automatically generated">
            <a:extLst>
              <a:ext uri="{FF2B5EF4-FFF2-40B4-BE49-F238E27FC236}">
                <a16:creationId xmlns:a16="http://schemas.microsoft.com/office/drawing/2014/main" id="{8421F398-1E9D-4C75-B69A-5A02297378D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199" y="2098799"/>
            <a:ext cx="8915401" cy="4220994"/>
          </a:xfrm>
        </p:spPr>
      </p:pic>
      <p:pic>
        <p:nvPicPr>
          <p:cNvPr id="3" name="Picture 2">
            <a:extLst>
              <a:ext uri="{FF2B5EF4-FFF2-40B4-BE49-F238E27FC236}">
                <a16:creationId xmlns:a16="http://schemas.microsoft.com/office/drawing/2014/main" id="{9E9C762D-8417-4FEF-B7CF-6A40F46D77E4}"/>
              </a:ext>
            </a:extLst>
          </p:cNvPr>
          <p:cNvPicPr>
            <a:picLocks noChangeAspect="1"/>
          </p:cNvPicPr>
          <p:nvPr/>
        </p:nvPicPr>
        <p:blipFill>
          <a:blip r:embed="rId4"/>
          <a:stretch>
            <a:fillRect/>
          </a:stretch>
        </p:blipFill>
        <p:spPr>
          <a:xfrm>
            <a:off x="155847" y="47706"/>
            <a:ext cx="859611" cy="859611"/>
          </a:xfrm>
          <a:prstGeom prst="rect">
            <a:avLst/>
          </a:prstGeom>
        </p:spPr>
      </p:pic>
    </p:spTree>
    <p:extLst>
      <p:ext uri="{BB962C8B-B14F-4D97-AF65-F5344CB8AC3E}">
        <p14:creationId xmlns:p14="http://schemas.microsoft.com/office/powerpoint/2010/main" val="3016740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E250A-3772-4098-96E4-070D66860231}"/>
              </a:ext>
            </a:extLst>
          </p:cNvPr>
          <p:cNvSpPr>
            <a:spLocks noGrp="1"/>
          </p:cNvSpPr>
          <p:nvPr>
            <p:ph type="title"/>
          </p:nvPr>
        </p:nvSpPr>
        <p:spPr>
          <a:xfrm>
            <a:off x="533400" y="97971"/>
            <a:ext cx="8229600" cy="1143000"/>
          </a:xfrm>
        </p:spPr>
        <p:txBody>
          <a:bodyPr>
            <a:normAutofit/>
          </a:bodyPr>
          <a:lstStyle/>
          <a:p>
            <a:r>
              <a:rPr lang="en-US" sz="4000" b="1" dirty="0"/>
              <a:t>Kondo’s Methods in TDO-speak</a:t>
            </a:r>
          </a:p>
        </p:txBody>
      </p:sp>
      <p:sp>
        <p:nvSpPr>
          <p:cNvPr id="3" name="Content Placeholder 2">
            <a:extLst>
              <a:ext uri="{FF2B5EF4-FFF2-40B4-BE49-F238E27FC236}">
                <a16:creationId xmlns:a16="http://schemas.microsoft.com/office/drawing/2014/main" id="{A8DA3617-B83F-43AC-A7AE-7185BE02FAC9}"/>
              </a:ext>
            </a:extLst>
          </p:cNvPr>
          <p:cNvSpPr>
            <a:spLocks noGrp="1"/>
          </p:cNvSpPr>
          <p:nvPr>
            <p:ph idx="1"/>
          </p:nvPr>
        </p:nvSpPr>
        <p:spPr>
          <a:xfrm>
            <a:off x="304800" y="1240971"/>
            <a:ext cx="8534400" cy="4525963"/>
          </a:xfrm>
        </p:spPr>
        <p:txBody>
          <a:bodyPr>
            <a:noAutofit/>
          </a:bodyPr>
          <a:lstStyle/>
          <a:p>
            <a:pPr algn="l"/>
            <a:r>
              <a:rPr lang="en-US" b="1" i="1" u="none" strike="noStrike" baseline="0" dirty="0">
                <a:solidFill>
                  <a:srgbClr val="FF0000"/>
                </a:solidFill>
                <a:latin typeface="Deja Vu Serif"/>
              </a:rPr>
              <a:t>Think architecturally </a:t>
            </a:r>
            <a:r>
              <a:rPr lang="en-US" b="0" i="0" u="none" strike="noStrike" baseline="0" dirty="0">
                <a:solidFill>
                  <a:srgbClr val="000000"/>
                </a:solidFill>
                <a:latin typeface="Deja Vu Serif"/>
              </a:rPr>
              <a:t>-- you are not decluttering rooms or closets – you are analyzing categories of resources separately, and then instance by instance</a:t>
            </a:r>
          </a:p>
          <a:p>
            <a:pPr algn="l"/>
            <a:r>
              <a:rPr lang="en-US" b="1" i="1" u="none" strike="noStrike" baseline="0" dirty="0">
                <a:solidFill>
                  <a:srgbClr val="FF0000"/>
                </a:solidFill>
                <a:latin typeface="Deja Vu Serif"/>
              </a:rPr>
              <a:t>Exploit pre-attentive perceptual processes to reduce search time </a:t>
            </a:r>
            <a:r>
              <a:rPr lang="en-US" b="0" i="0" u="none" strike="noStrike" baseline="0" dirty="0">
                <a:solidFill>
                  <a:srgbClr val="000000"/>
                </a:solidFill>
                <a:latin typeface="Deja Vu Serif"/>
              </a:rPr>
              <a:t>by folding and arranging things that emphasize their colors and shapes</a:t>
            </a:r>
          </a:p>
          <a:p>
            <a:pPr algn="l"/>
            <a:r>
              <a:rPr lang="en-US" b="1" i="1" dirty="0">
                <a:solidFill>
                  <a:srgbClr val="FF0000"/>
                </a:solidFill>
                <a:latin typeface="Deja Vu Serif"/>
              </a:rPr>
              <a:t>Use Gestalt principles </a:t>
            </a:r>
            <a:r>
              <a:rPr lang="en-US" dirty="0">
                <a:solidFill>
                  <a:srgbClr val="000000"/>
                </a:solidFill>
                <a:latin typeface="Deja Vu Serif"/>
              </a:rPr>
              <a:t>of alignment and continuity to encourage a perception of simplicity and order</a:t>
            </a:r>
            <a:endParaRPr lang="en-US" b="0" i="0" u="none" strike="noStrike" baseline="0" dirty="0">
              <a:solidFill>
                <a:srgbClr val="211D1E"/>
              </a:solidFill>
              <a:latin typeface="Deja Vu Serif"/>
            </a:endParaRPr>
          </a:p>
        </p:txBody>
      </p:sp>
      <p:pic>
        <p:nvPicPr>
          <p:cNvPr id="4" name="Picture 3">
            <a:extLst>
              <a:ext uri="{FF2B5EF4-FFF2-40B4-BE49-F238E27FC236}">
                <a16:creationId xmlns:a16="http://schemas.microsoft.com/office/drawing/2014/main" id="{EFFB2123-B875-40E7-A830-EFFAB7B6E025}"/>
              </a:ext>
            </a:extLst>
          </p:cNvPr>
          <p:cNvPicPr>
            <a:picLocks noChangeAspect="1"/>
          </p:cNvPicPr>
          <p:nvPr/>
        </p:nvPicPr>
        <p:blipFill>
          <a:blip r:embed="rId3"/>
          <a:stretch>
            <a:fillRect/>
          </a:stretch>
        </p:blipFill>
        <p:spPr>
          <a:xfrm>
            <a:off x="200297" y="224924"/>
            <a:ext cx="859611" cy="859611"/>
          </a:xfrm>
          <a:prstGeom prst="rect">
            <a:avLst/>
          </a:prstGeom>
        </p:spPr>
      </p:pic>
    </p:spTree>
    <p:extLst>
      <p:ext uri="{BB962C8B-B14F-4D97-AF65-F5344CB8AC3E}">
        <p14:creationId xmlns:p14="http://schemas.microsoft.com/office/powerpoint/2010/main" val="12389253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E250A-3772-4098-96E4-070D66860231}"/>
              </a:ext>
            </a:extLst>
          </p:cNvPr>
          <p:cNvSpPr>
            <a:spLocks noGrp="1"/>
          </p:cNvSpPr>
          <p:nvPr>
            <p:ph type="title"/>
          </p:nvPr>
        </p:nvSpPr>
        <p:spPr>
          <a:xfrm>
            <a:off x="457200" y="76200"/>
            <a:ext cx="8229600" cy="1143000"/>
          </a:xfrm>
        </p:spPr>
        <p:txBody>
          <a:bodyPr>
            <a:normAutofit/>
          </a:bodyPr>
          <a:lstStyle/>
          <a:p>
            <a:r>
              <a:rPr lang="en-US" b="1" dirty="0"/>
              <a:t>More TDO Perspective on Kondo</a:t>
            </a:r>
          </a:p>
        </p:txBody>
      </p:sp>
      <p:sp>
        <p:nvSpPr>
          <p:cNvPr id="3" name="Content Placeholder 2">
            <a:extLst>
              <a:ext uri="{FF2B5EF4-FFF2-40B4-BE49-F238E27FC236}">
                <a16:creationId xmlns:a16="http://schemas.microsoft.com/office/drawing/2014/main" id="{A8DA3617-B83F-43AC-A7AE-7185BE02FAC9}"/>
              </a:ext>
            </a:extLst>
          </p:cNvPr>
          <p:cNvSpPr>
            <a:spLocks noGrp="1"/>
          </p:cNvSpPr>
          <p:nvPr>
            <p:ph idx="1"/>
          </p:nvPr>
        </p:nvSpPr>
        <p:spPr>
          <a:xfrm>
            <a:off x="381000" y="1247503"/>
            <a:ext cx="8229600" cy="4525963"/>
          </a:xfrm>
        </p:spPr>
        <p:txBody>
          <a:bodyPr>
            <a:noAutofit/>
          </a:bodyPr>
          <a:lstStyle/>
          <a:p>
            <a:r>
              <a:rPr lang="en-US" dirty="0">
                <a:solidFill>
                  <a:srgbClr val="211D1E"/>
                </a:solidFill>
                <a:latin typeface="Deja Vu Serif"/>
              </a:rPr>
              <a:t>If resources have no current use or value, getting rid of them saves the </a:t>
            </a:r>
            <a:r>
              <a:rPr lang="en-US" b="0" i="0" u="none" strike="noStrike" baseline="0" dirty="0">
                <a:solidFill>
                  <a:srgbClr val="211D1E"/>
                </a:solidFill>
                <a:latin typeface="Deja Vu Serif"/>
              </a:rPr>
              <a:t>costs and effort of maintaining them for some unpredictable future uses</a:t>
            </a:r>
            <a:endParaRPr lang="en-US" b="0" i="0" u="none" strike="noStrike" baseline="0" dirty="0">
              <a:solidFill>
                <a:srgbClr val="000000"/>
              </a:solidFill>
              <a:latin typeface="Deja Vu Serif"/>
            </a:endParaRPr>
          </a:p>
          <a:p>
            <a:r>
              <a:rPr lang="en-US" b="0" i="0" u="none" strike="noStrike" baseline="0" dirty="0">
                <a:solidFill>
                  <a:srgbClr val="211D1E"/>
                </a:solidFill>
                <a:latin typeface="Deja Vu Serif"/>
              </a:rPr>
              <a:t>However, prospect theory from behavioral economics suggests that people are biased to keep things even when they don’t have predictable future uses (because they value gains and </a:t>
            </a:r>
            <a:r>
              <a:rPr lang="en-US" dirty="0">
                <a:solidFill>
                  <a:srgbClr val="211D1E"/>
                </a:solidFill>
                <a:latin typeface="Deja Vu Serif"/>
              </a:rPr>
              <a:t>losses differently, placing more weight on possible gains vs. possible losses)</a:t>
            </a:r>
            <a:endParaRPr lang="en-US" b="0" i="0" u="none" strike="noStrike" baseline="0" dirty="0">
              <a:solidFill>
                <a:srgbClr val="211D1E"/>
              </a:solidFill>
              <a:latin typeface="Deja Vu Serif"/>
            </a:endParaRPr>
          </a:p>
        </p:txBody>
      </p:sp>
    </p:spTree>
    <p:extLst>
      <p:ext uri="{BB962C8B-B14F-4D97-AF65-F5344CB8AC3E}">
        <p14:creationId xmlns:p14="http://schemas.microsoft.com/office/powerpoint/2010/main" val="3894437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BFBBF-9586-49C2-A695-BD56C14D7D5F}"/>
              </a:ext>
            </a:extLst>
          </p:cNvPr>
          <p:cNvSpPr>
            <a:spLocks noGrp="1"/>
          </p:cNvSpPr>
          <p:nvPr>
            <p:ph type="title"/>
          </p:nvPr>
        </p:nvSpPr>
        <p:spPr>
          <a:xfrm>
            <a:off x="3581400" y="304800"/>
            <a:ext cx="4572000" cy="1143000"/>
          </a:xfrm>
        </p:spPr>
        <p:txBody>
          <a:bodyPr>
            <a:normAutofit fontScale="90000"/>
          </a:bodyPr>
          <a:lstStyle/>
          <a:p>
            <a:r>
              <a:rPr lang="en-US" b="1" dirty="0"/>
              <a:t>“Professional Organizers”</a:t>
            </a:r>
          </a:p>
        </p:txBody>
      </p:sp>
      <p:sp>
        <p:nvSpPr>
          <p:cNvPr id="3" name="Content Placeholder 2">
            <a:extLst>
              <a:ext uri="{FF2B5EF4-FFF2-40B4-BE49-F238E27FC236}">
                <a16:creationId xmlns:a16="http://schemas.microsoft.com/office/drawing/2014/main" id="{C6D3BBCD-8985-44C9-8B37-E9C284981D1E}"/>
              </a:ext>
            </a:extLst>
          </p:cNvPr>
          <p:cNvSpPr>
            <a:spLocks noGrp="1"/>
          </p:cNvSpPr>
          <p:nvPr>
            <p:ph idx="1"/>
          </p:nvPr>
        </p:nvSpPr>
        <p:spPr>
          <a:xfrm>
            <a:off x="217714" y="3346449"/>
            <a:ext cx="8915400" cy="4525963"/>
          </a:xfrm>
        </p:spPr>
        <p:txBody>
          <a:bodyPr>
            <a:normAutofit/>
          </a:bodyPr>
          <a:lstStyle/>
          <a:p>
            <a:r>
              <a:rPr lang="en-US" dirty="0"/>
              <a:t>Over 3500 NAPO members in the US</a:t>
            </a:r>
          </a:p>
          <a:p>
            <a:r>
              <a:rPr lang="en-US" dirty="0"/>
              <a:t>But they make money in consulting fees and by selling “storage solutions” (organizing furniture – boxes, shelves, cabinets) so this incentivizes a focus on implementation concerns rather than on the design of organizing systems</a:t>
            </a:r>
          </a:p>
        </p:txBody>
      </p:sp>
      <p:pic>
        <p:nvPicPr>
          <p:cNvPr id="5" name="Picture 4">
            <a:extLst>
              <a:ext uri="{FF2B5EF4-FFF2-40B4-BE49-F238E27FC236}">
                <a16:creationId xmlns:a16="http://schemas.microsoft.com/office/drawing/2014/main" id="{27B3A3C8-57E1-4FC0-B45C-360DE2A9E095}"/>
              </a:ext>
            </a:extLst>
          </p:cNvPr>
          <p:cNvPicPr>
            <a:picLocks noChangeAspect="1"/>
          </p:cNvPicPr>
          <p:nvPr/>
        </p:nvPicPr>
        <p:blipFill>
          <a:blip r:embed="rId3"/>
          <a:stretch>
            <a:fillRect/>
          </a:stretch>
        </p:blipFill>
        <p:spPr>
          <a:xfrm>
            <a:off x="381000" y="92076"/>
            <a:ext cx="2600325" cy="1209675"/>
          </a:xfrm>
          <a:prstGeom prst="rect">
            <a:avLst/>
          </a:prstGeom>
        </p:spPr>
      </p:pic>
      <p:pic>
        <p:nvPicPr>
          <p:cNvPr id="7" name="Picture 6">
            <a:extLst>
              <a:ext uri="{FF2B5EF4-FFF2-40B4-BE49-F238E27FC236}">
                <a16:creationId xmlns:a16="http://schemas.microsoft.com/office/drawing/2014/main" id="{BB55B7BD-F126-4C48-ADD1-BEE9096716B3}"/>
              </a:ext>
            </a:extLst>
          </p:cNvPr>
          <p:cNvPicPr>
            <a:picLocks noChangeAspect="1"/>
          </p:cNvPicPr>
          <p:nvPr/>
        </p:nvPicPr>
        <p:blipFill>
          <a:blip r:embed="rId4"/>
          <a:stretch>
            <a:fillRect/>
          </a:stretch>
        </p:blipFill>
        <p:spPr>
          <a:xfrm>
            <a:off x="1417320" y="1447800"/>
            <a:ext cx="6309360" cy="1752600"/>
          </a:xfrm>
          <a:prstGeom prst="rect">
            <a:avLst/>
          </a:prstGeom>
        </p:spPr>
      </p:pic>
    </p:spTree>
    <p:extLst>
      <p:ext uri="{BB962C8B-B14F-4D97-AF65-F5344CB8AC3E}">
        <p14:creationId xmlns:p14="http://schemas.microsoft.com/office/powerpoint/2010/main" val="1596532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1828800" y="304800"/>
            <a:ext cx="4594324" cy="1190997"/>
          </a:xfrm>
          <a:prstGeom prst="rect">
            <a:avLst/>
          </a:prstGeom>
        </p:spPr>
        <p:txBody>
          <a:bodyPr lIns="64291" tIns="32146" rIns="64291" bIns="32146"/>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400" b="1" dirty="0">
                <a:latin typeface="+mj-lt"/>
                <a:ea typeface="+mj-ea"/>
                <a:cs typeface="+mj-cs"/>
                <a:sym typeface="UC Berkeley OS Sign"/>
              </a:rPr>
              <a:t>Outline</a:t>
            </a:r>
          </a:p>
        </p:txBody>
      </p:sp>
      <p:sp>
        <p:nvSpPr>
          <p:cNvPr id="6" name="Rectangle 5"/>
          <p:cNvSpPr/>
          <p:nvPr/>
        </p:nvSpPr>
        <p:spPr>
          <a:xfrm>
            <a:off x="647700" y="838200"/>
            <a:ext cx="7848600" cy="2765659"/>
          </a:xfrm>
          <a:prstGeom prst="rect">
            <a:avLst/>
          </a:prstGeom>
        </p:spPr>
        <p:txBody>
          <a:bodyPr wrap="square" lIns="64291" tIns="32146" rIns="64291" bIns="32146">
            <a:spAutoFit/>
          </a:bodyPr>
          <a:lstStyle/>
          <a:p>
            <a:pPr marL="160729" indent="-160729">
              <a:lnSpc>
                <a:spcPct val="150000"/>
              </a:lnSpc>
              <a:buClr>
                <a:srgbClr val="002955"/>
              </a:buClr>
              <a:buSzPct val="44000"/>
              <a:buFont typeface="Arial" pitchFamily="34" charset="0"/>
              <a:buChar char="•"/>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1000" dirty="0"/>
              <a:t> </a:t>
            </a:r>
            <a:endParaRPr lang="en-US" sz="2800" dirty="0"/>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Managing Personal Possessions</a:t>
            </a:r>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 Managing Personal Information</a:t>
            </a:r>
          </a:p>
          <a:p>
            <a:pPr marL="714366" lvl="1"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Information Overload </a:t>
            </a:r>
          </a:p>
          <a:p>
            <a:pPr marL="257166" lvl="1"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The </a:t>
            </a:r>
            <a:r>
              <a:rPr lang="en-US" sz="3200" dirty="0" err="1"/>
              <a:t>Memex</a:t>
            </a:r>
            <a:endParaRPr lang="en-US" sz="3200" dirty="0"/>
          </a:p>
        </p:txBody>
      </p:sp>
    </p:spTree>
    <p:extLst>
      <p:ext uri="{BB962C8B-B14F-4D97-AF65-F5344CB8AC3E}">
        <p14:creationId xmlns:p14="http://schemas.microsoft.com/office/powerpoint/2010/main" val="15642587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FD43E-5C4C-466F-8310-530795EA3607}"/>
              </a:ext>
            </a:extLst>
          </p:cNvPr>
          <p:cNvSpPr>
            <a:spLocks noGrp="1"/>
          </p:cNvSpPr>
          <p:nvPr>
            <p:ph type="title"/>
          </p:nvPr>
        </p:nvSpPr>
        <p:spPr/>
        <p:txBody>
          <a:bodyPr>
            <a:normAutofit fontScale="90000"/>
          </a:bodyPr>
          <a:lstStyle/>
          <a:p>
            <a:r>
              <a:rPr lang="en-US" b="1" dirty="0"/>
              <a:t>When Possession Management</a:t>
            </a:r>
            <a:br>
              <a:rPr lang="en-US" b="1" dirty="0"/>
            </a:br>
            <a:r>
              <a:rPr lang="en-US" b="1" dirty="0"/>
              <a:t> Goes Wrong</a:t>
            </a:r>
          </a:p>
        </p:txBody>
      </p:sp>
      <p:pic>
        <p:nvPicPr>
          <p:cNvPr id="4" name="Picture 3">
            <a:extLst>
              <a:ext uri="{FF2B5EF4-FFF2-40B4-BE49-F238E27FC236}">
                <a16:creationId xmlns:a16="http://schemas.microsoft.com/office/drawing/2014/main" id="{39C73A1B-C5CA-4CE2-8BB1-5068BB69296F}"/>
              </a:ext>
            </a:extLst>
          </p:cNvPr>
          <p:cNvPicPr>
            <a:picLocks noChangeAspect="1"/>
          </p:cNvPicPr>
          <p:nvPr/>
        </p:nvPicPr>
        <p:blipFill>
          <a:blip r:embed="rId2"/>
          <a:stretch>
            <a:fillRect/>
          </a:stretch>
        </p:blipFill>
        <p:spPr>
          <a:xfrm>
            <a:off x="462349" y="3587749"/>
            <a:ext cx="3877570" cy="2995613"/>
          </a:xfrm>
          <a:prstGeom prst="rect">
            <a:avLst/>
          </a:prstGeom>
        </p:spPr>
      </p:pic>
      <p:pic>
        <p:nvPicPr>
          <p:cNvPr id="5" name="Picture 4">
            <a:extLst>
              <a:ext uri="{FF2B5EF4-FFF2-40B4-BE49-F238E27FC236}">
                <a16:creationId xmlns:a16="http://schemas.microsoft.com/office/drawing/2014/main" id="{B7272B82-C1A0-4D57-A8FD-5A02B5E3C940}"/>
              </a:ext>
            </a:extLst>
          </p:cNvPr>
          <p:cNvPicPr>
            <a:picLocks noChangeAspect="1"/>
          </p:cNvPicPr>
          <p:nvPr/>
        </p:nvPicPr>
        <p:blipFill>
          <a:blip r:embed="rId3"/>
          <a:stretch>
            <a:fillRect/>
          </a:stretch>
        </p:blipFill>
        <p:spPr>
          <a:xfrm>
            <a:off x="4585855" y="4114800"/>
            <a:ext cx="4150179" cy="2324100"/>
          </a:xfrm>
          <a:prstGeom prst="rect">
            <a:avLst/>
          </a:prstGeom>
        </p:spPr>
      </p:pic>
      <p:pic>
        <p:nvPicPr>
          <p:cNvPr id="6" name="Picture 5">
            <a:extLst>
              <a:ext uri="{FF2B5EF4-FFF2-40B4-BE49-F238E27FC236}">
                <a16:creationId xmlns:a16="http://schemas.microsoft.com/office/drawing/2014/main" id="{77C92437-A397-47F9-82C8-C1786C0CE90F}"/>
              </a:ext>
            </a:extLst>
          </p:cNvPr>
          <p:cNvPicPr>
            <a:picLocks noChangeAspect="1"/>
          </p:cNvPicPr>
          <p:nvPr/>
        </p:nvPicPr>
        <p:blipFill>
          <a:blip r:embed="rId4"/>
          <a:stretch>
            <a:fillRect/>
          </a:stretch>
        </p:blipFill>
        <p:spPr>
          <a:xfrm>
            <a:off x="4412702" y="1845781"/>
            <a:ext cx="4648200" cy="2017400"/>
          </a:xfrm>
          <a:prstGeom prst="rect">
            <a:avLst/>
          </a:prstGeom>
        </p:spPr>
      </p:pic>
      <p:pic>
        <p:nvPicPr>
          <p:cNvPr id="7" name="Picture 6">
            <a:extLst>
              <a:ext uri="{FF2B5EF4-FFF2-40B4-BE49-F238E27FC236}">
                <a16:creationId xmlns:a16="http://schemas.microsoft.com/office/drawing/2014/main" id="{B007E46F-2467-4A08-B348-6B5B47AF1C41}"/>
              </a:ext>
            </a:extLst>
          </p:cNvPr>
          <p:cNvPicPr>
            <a:picLocks noChangeAspect="1"/>
          </p:cNvPicPr>
          <p:nvPr/>
        </p:nvPicPr>
        <p:blipFill>
          <a:blip r:embed="rId5"/>
          <a:stretch>
            <a:fillRect/>
          </a:stretch>
        </p:blipFill>
        <p:spPr>
          <a:xfrm>
            <a:off x="990600" y="1961729"/>
            <a:ext cx="3057525" cy="1495425"/>
          </a:xfrm>
          <a:prstGeom prst="rect">
            <a:avLst/>
          </a:prstGeom>
        </p:spPr>
      </p:pic>
    </p:spTree>
    <p:extLst>
      <p:ext uri="{BB962C8B-B14F-4D97-AF65-F5344CB8AC3E}">
        <p14:creationId xmlns:p14="http://schemas.microsoft.com/office/powerpoint/2010/main" val="1435612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AE992-AEE1-4BF3-98F3-E70FCFF5A715}"/>
              </a:ext>
            </a:extLst>
          </p:cNvPr>
          <p:cNvSpPr>
            <a:spLocks noGrp="1"/>
          </p:cNvSpPr>
          <p:nvPr>
            <p:ph type="title"/>
          </p:nvPr>
        </p:nvSpPr>
        <p:spPr>
          <a:xfrm>
            <a:off x="381000" y="0"/>
            <a:ext cx="8229600" cy="1143000"/>
          </a:xfrm>
        </p:spPr>
        <p:txBody>
          <a:bodyPr/>
          <a:lstStyle/>
          <a:p>
            <a:r>
              <a:rPr lang="en-US" b="1" dirty="0"/>
              <a:t>Hoarding Disorder (1)</a:t>
            </a:r>
          </a:p>
        </p:txBody>
      </p:sp>
      <p:sp>
        <p:nvSpPr>
          <p:cNvPr id="3" name="Content Placeholder 2">
            <a:extLst>
              <a:ext uri="{FF2B5EF4-FFF2-40B4-BE49-F238E27FC236}">
                <a16:creationId xmlns:a16="http://schemas.microsoft.com/office/drawing/2014/main" id="{9AFBAD10-BC34-436D-913C-85C7B75857FE}"/>
              </a:ext>
            </a:extLst>
          </p:cNvPr>
          <p:cNvSpPr>
            <a:spLocks noGrp="1"/>
          </p:cNvSpPr>
          <p:nvPr>
            <p:ph idx="1"/>
          </p:nvPr>
        </p:nvSpPr>
        <p:spPr>
          <a:xfrm>
            <a:off x="381000" y="1103811"/>
            <a:ext cx="8229600" cy="4525963"/>
          </a:xfrm>
        </p:spPr>
        <p:txBody>
          <a:bodyPr>
            <a:noAutofit/>
          </a:bodyPr>
          <a:lstStyle/>
          <a:p>
            <a:pPr algn="l"/>
            <a:r>
              <a:rPr lang="en-US" sz="3000" b="0" i="0" u="none" strike="noStrike" baseline="0" dirty="0">
                <a:latin typeface="OTNEJMScalaSansLF"/>
              </a:rPr>
              <a:t>Hoarding disorder, newly included in the </a:t>
            </a:r>
            <a:r>
              <a:rPr lang="en-US" sz="3000" b="0" i="1" u="none" strike="noStrike" baseline="0" dirty="0">
                <a:latin typeface="OTNEJMScalaSansLF-Italic"/>
              </a:rPr>
              <a:t>Diagnostic and Statistical Manual of Mental Disorders, </a:t>
            </a:r>
            <a:r>
              <a:rPr lang="en-US" sz="3000" b="0" i="0" u="none" strike="noStrike" baseline="0" dirty="0">
                <a:latin typeface="OTNEJMScalaSansLF"/>
              </a:rPr>
              <a:t>fifth edition, is characterized by persistent difficulty in parting with possessions, regardless of their actual value</a:t>
            </a:r>
          </a:p>
          <a:p>
            <a:pPr algn="l"/>
            <a:r>
              <a:rPr lang="en-US" sz="3000" b="0" i="0" u="none" strike="noStrike" baseline="0" dirty="0">
                <a:latin typeface="OTNEJMQuadraat"/>
              </a:rPr>
              <a:t>The most commonly saved items include newspapers, old clothing, bags, books, and paperwork</a:t>
            </a:r>
            <a:r>
              <a:rPr lang="en-US" sz="3000" b="0" i="0" u="none" strike="noStrike" baseline="0" dirty="0">
                <a:latin typeface="OTNEJMScalaSansLF"/>
              </a:rPr>
              <a:t> </a:t>
            </a:r>
          </a:p>
          <a:p>
            <a:pPr algn="l"/>
            <a:r>
              <a:rPr lang="en-US" sz="3000" b="0" i="0" u="none" strike="noStrike" baseline="0" dirty="0">
                <a:latin typeface="OTNEJMScalaSansLF"/>
              </a:rPr>
              <a:t>The majority of persons with hoarding disorder excessively acquire items that they do not need or for which no space is available</a:t>
            </a:r>
          </a:p>
        </p:txBody>
      </p:sp>
    </p:spTree>
    <p:extLst>
      <p:ext uri="{BB962C8B-B14F-4D97-AF65-F5344CB8AC3E}">
        <p14:creationId xmlns:p14="http://schemas.microsoft.com/office/powerpoint/2010/main" val="4086268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AE992-AEE1-4BF3-98F3-E70FCFF5A715}"/>
              </a:ext>
            </a:extLst>
          </p:cNvPr>
          <p:cNvSpPr>
            <a:spLocks noGrp="1"/>
          </p:cNvSpPr>
          <p:nvPr>
            <p:ph type="title"/>
          </p:nvPr>
        </p:nvSpPr>
        <p:spPr>
          <a:xfrm>
            <a:off x="457200" y="152400"/>
            <a:ext cx="8229600" cy="1143000"/>
          </a:xfrm>
        </p:spPr>
        <p:txBody>
          <a:bodyPr/>
          <a:lstStyle/>
          <a:p>
            <a:r>
              <a:rPr lang="en-US" b="1" dirty="0"/>
              <a:t>Hoarding Disorder (2)</a:t>
            </a:r>
          </a:p>
        </p:txBody>
      </p:sp>
      <p:sp>
        <p:nvSpPr>
          <p:cNvPr id="3" name="Content Placeholder 2">
            <a:extLst>
              <a:ext uri="{FF2B5EF4-FFF2-40B4-BE49-F238E27FC236}">
                <a16:creationId xmlns:a16="http://schemas.microsoft.com/office/drawing/2014/main" id="{9AFBAD10-BC34-436D-913C-85C7B75857FE}"/>
              </a:ext>
            </a:extLst>
          </p:cNvPr>
          <p:cNvSpPr>
            <a:spLocks noGrp="1"/>
          </p:cNvSpPr>
          <p:nvPr>
            <p:ph idx="1"/>
          </p:nvPr>
        </p:nvSpPr>
        <p:spPr>
          <a:xfrm>
            <a:off x="533400" y="1166018"/>
            <a:ext cx="8229600" cy="4525963"/>
          </a:xfrm>
        </p:spPr>
        <p:txBody>
          <a:bodyPr>
            <a:noAutofit/>
          </a:bodyPr>
          <a:lstStyle/>
          <a:p>
            <a:pPr algn="l"/>
            <a:r>
              <a:rPr lang="en-US" sz="2800" b="0" i="0" u="none" strike="noStrike" baseline="0" dirty="0">
                <a:latin typeface="OTNEJMQuadraat"/>
              </a:rPr>
              <a:t>Persons with hoarding disorder attribute their difficulties in discarding items to the perceived usefulness or aesthetic value of the items, a strong sentimental attachment to them, or the wish to avoid creating waste</a:t>
            </a:r>
          </a:p>
          <a:p>
            <a:pPr algn="l"/>
            <a:r>
              <a:rPr lang="en-US" sz="2800" b="0" i="0" u="none" strike="noStrike" baseline="0" dirty="0">
                <a:latin typeface="OTNEJMQuadraat"/>
              </a:rPr>
              <a:t>Persons with hoarding disorder may not have a p</a:t>
            </a:r>
            <a:r>
              <a:rPr lang="en-US" sz="2800" dirty="0">
                <a:latin typeface="OTNEJMQuadraat"/>
              </a:rPr>
              <a:t>lace to sleep, sit, or cook in their homes</a:t>
            </a:r>
            <a:endParaRPr lang="en-US" sz="2800" b="0" i="0" u="none" strike="noStrike" baseline="0" dirty="0">
              <a:latin typeface="OTNEJMQuadraat"/>
            </a:endParaRPr>
          </a:p>
          <a:p>
            <a:pPr algn="l"/>
            <a:r>
              <a:rPr lang="en-US" sz="2800" b="0" i="0" u="none" strike="noStrike" baseline="0" dirty="0">
                <a:latin typeface="OTNEJMQuadraat"/>
              </a:rPr>
              <a:t>In severe cases, hoarding can pose a range of health risks, including fire, falling, and poor sanitation</a:t>
            </a:r>
          </a:p>
          <a:p>
            <a:pPr algn="l"/>
            <a:r>
              <a:rPr lang="en-US" sz="2800" dirty="0">
                <a:latin typeface="OTNEJMQuadraat"/>
              </a:rPr>
              <a:t>Often the subject of books and movies (</a:t>
            </a:r>
            <a:r>
              <a:rPr lang="en-US" sz="2800" dirty="0">
                <a:latin typeface="OTNEJMQuadraat"/>
                <a:hlinkClick r:id="rId3"/>
              </a:rPr>
              <a:t>Hoarders TV series</a:t>
            </a:r>
            <a:r>
              <a:rPr lang="en-US" sz="2800" dirty="0">
                <a:latin typeface="OTNEJMQuadraat"/>
              </a:rPr>
              <a:t>, Collyer Brothers, Gray Gardens)</a:t>
            </a:r>
            <a:endParaRPr lang="en-US" sz="2800" dirty="0"/>
          </a:p>
        </p:txBody>
      </p:sp>
    </p:spTree>
    <p:extLst>
      <p:ext uri="{BB962C8B-B14F-4D97-AF65-F5344CB8AC3E}">
        <p14:creationId xmlns:p14="http://schemas.microsoft.com/office/powerpoint/2010/main" val="901360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2B573-8A6F-4A9C-89BA-685912A1A5EB}"/>
              </a:ext>
            </a:extLst>
          </p:cNvPr>
          <p:cNvPicPr>
            <a:picLocks noChangeAspect="1"/>
          </p:cNvPicPr>
          <p:nvPr/>
        </p:nvPicPr>
        <p:blipFill>
          <a:blip r:embed="rId3"/>
          <a:stretch>
            <a:fillRect/>
          </a:stretch>
        </p:blipFill>
        <p:spPr>
          <a:xfrm>
            <a:off x="76200" y="946608"/>
            <a:ext cx="9144000" cy="5889710"/>
          </a:xfrm>
          <a:prstGeom prst="rect">
            <a:avLst/>
          </a:prstGeom>
        </p:spPr>
      </p:pic>
      <p:pic>
        <p:nvPicPr>
          <p:cNvPr id="2" name="Picture 1">
            <a:extLst>
              <a:ext uri="{FF2B5EF4-FFF2-40B4-BE49-F238E27FC236}">
                <a16:creationId xmlns:a16="http://schemas.microsoft.com/office/drawing/2014/main" id="{699A5667-4019-4342-A46E-F0261E428512}"/>
              </a:ext>
            </a:extLst>
          </p:cNvPr>
          <p:cNvPicPr>
            <a:picLocks noChangeAspect="1"/>
          </p:cNvPicPr>
          <p:nvPr/>
        </p:nvPicPr>
        <p:blipFill>
          <a:blip r:embed="rId4"/>
          <a:stretch>
            <a:fillRect/>
          </a:stretch>
        </p:blipFill>
        <p:spPr>
          <a:xfrm>
            <a:off x="228600" y="54339"/>
            <a:ext cx="859611" cy="859611"/>
          </a:xfrm>
          <a:prstGeom prst="rect">
            <a:avLst/>
          </a:prstGeom>
        </p:spPr>
      </p:pic>
    </p:spTree>
    <p:extLst>
      <p:ext uri="{BB962C8B-B14F-4D97-AF65-F5344CB8AC3E}">
        <p14:creationId xmlns:p14="http://schemas.microsoft.com/office/powerpoint/2010/main" val="350000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6AC6F2-6FA4-4C2D-BF8D-6D63365E20EB}"/>
              </a:ext>
            </a:extLst>
          </p:cNvPr>
          <p:cNvPicPr>
            <a:picLocks noChangeAspect="1"/>
          </p:cNvPicPr>
          <p:nvPr/>
        </p:nvPicPr>
        <p:blipFill>
          <a:blip r:embed="rId2"/>
          <a:stretch>
            <a:fillRect/>
          </a:stretch>
        </p:blipFill>
        <p:spPr>
          <a:xfrm>
            <a:off x="-19594" y="1371600"/>
            <a:ext cx="9110734" cy="5353548"/>
          </a:xfrm>
          <a:prstGeom prst="rect">
            <a:avLst/>
          </a:prstGeom>
        </p:spPr>
      </p:pic>
      <p:sp>
        <p:nvSpPr>
          <p:cNvPr id="10" name="Title 1">
            <a:extLst>
              <a:ext uri="{FF2B5EF4-FFF2-40B4-BE49-F238E27FC236}">
                <a16:creationId xmlns:a16="http://schemas.microsoft.com/office/drawing/2014/main" id="{278E7CDB-94AF-4CA4-A529-1B929342B918}"/>
              </a:ext>
            </a:extLst>
          </p:cNvPr>
          <p:cNvSpPr>
            <a:spLocks noGrp="1"/>
          </p:cNvSpPr>
          <p:nvPr>
            <p:ph type="title"/>
          </p:nvPr>
        </p:nvSpPr>
        <p:spPr>
          <a:xfrm>
            <a:off x="420973" y="132852"/>
            <a:ext cx="8229600" cy="1143000"/>
          </a:xfrm>
        </p:spPr>
        <p:txBody>
          <a:bodyPr>
            <a:normAutofit fontScale="90000"/>
          </a:bodyPr>
          <a:lstStyle/>
          <a:p>
            <a:r>
              <a:rPr lang="en-US" b="1" dirty="0"/>
              <a:t>Professional Organizers Can Help!</a:t>
            </a:r>
            <a:br>
              <a:rPr lang="en-US" b="1" dirty="0"/>
            </a:br>
            <a:r>
              <a:rPr lang="en-US" b="1" dirty="0"/>
              <a:t>Call Now, Operators Are Waiting</a:t>
            </a:r>
          </a:p>
        </p:txBody>
      </p:sp>
    </p:spTree>
    <p:extLst>
      <p:ext uri="{BB962C8B-B14F-4D97-AF65-F5344CB8AC3E}">
        <p14:creationId xmlns:p14="http://schemas.microsoft.com/office/powerpoint/2010/main" val="953044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marL="96437">
              <a:spcAft>
                <a:spcPts val="1266"/>
              </a:spcAft>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t>Personal Information Management</a:t>
            </a:r>
          </a:p>
        </p:txBody>
      </p:sp>
    </p:spTree>
    <p:extLst>
      <p:ext uri="{BB962C8B-B14F-4D97-AF65-F5344CB8AC3E}">
        <p14:creationId xmlns:p14="http://schemas.microsoft.com/office/powerpoint/2010/main" val="11334836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7C7F8-3F88-44D4-B1BF-9FFEF4FCDF96}"/>
              </a:ext>
            </a:extLst>
          </p:cNvPr>
          <p:cNvSpPr/>
          <p:nvPr/>
        </p:nvSpPr>
        <p:spPr>
          <a:xfrm>
            <a:off x="1752600" y="5867400"/>
            <a:ext cx="5105400" cy="87828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stretch>
            <a:fillRect/>
          </a:stretch>
        </p:blipFill>
        <p:spPr>
          <a:xfrm>
            <a:off x="533400" y="1245999"/>
            <a:ext cx="6057900" cy="3097401"/>
          </a:xfrm>
          <a:prstGeom prst="rect">
            <a:avLst/>
          </a:prstGeom>
        </p:spPr>
      </p:pic>
      <p:sp>
        <p:nvSpPr>
          <p:cNvPr id="6" name="Rectangle 5"/>
          <p:cNvSpPr/>
          <p:nvPr/>
        </p:nvSpPr>
        <p:spPr>
          <a:xfrm>
            <a:off x="381000" y="4343400"/>
            <a:ext cx="8305800" cy="1938992"/>
          </a:xfrm>
          <a:prstGeom prst="rect">
            <a:avLst/>
          </a:prstGeom>
        </p:spPr>
        <p:txBody>
          <a:bodyPr wrap="square">
            <a:spAutoFit/>
          </a:bodyPr>
          <a:lstStyle/>
          <a:p>
            <a:r>
              <a:rPr lang="en-US" sz="2400" dirty="0"/>
              <a:t>“The quality of decisions or reasoning in general of an individual correlates positively with the amount of information he or she receives—up to a certain point. If further information is provided beyond this point, the performance of the individual will rapidly decline”</a:t>
            </a:r>
          </a:p>
        </p:txBody>
      </p:sp>
      <p:sp>
        <p:nvSpPr>
          <p:cNvPr id="7" name="TextBox 6"/>
          <p:cNvSpPr txBox="1"/>
          <p:nvPr/>
        </p:nvSpPr>
        <p:spPr>
          <a:xfrm>
            <a:off x="1219200" y="112313"/>
            <a:ext cx="7467600" cy="1323439"/>
          </a:xfrm>
          <a:prstGeom prst="rect">
            <a:avLst/>
          </a:prstGeom>
          <a:noFill/>
        </p:spPr>
        <p:txBody>
          <a:bodyPr wrap="square" rtlCol="0">
            <a:spAutoFit/>
          </a:bodyPr>
          <a:lstStyle/>
          <a:p>
            <a:r>
              <a:rPr lang="en-US" sz="4000" b="1" dirty="0"/>
              <a:t>You Don’t Need This Fake Graphic </a:t>
            </a:r>
            <a:br>
              <a:rPr lang="en-US" sz="4000" b="1" dirty="0"/>
            </a:br>
            <a:r>
              <a:rPr lang="en-US" sz="4000" b="1" dirty="0"/>
              <a:t> To Know That TMI Is A Thing </a:t>
            </a:r>
          </a:p>
        </p:txBody>
      </p:sp>
      <p:sp>
        <p:nvSpPr>
          <p:cNvPr id="5" name="TextBox 4"/>
          <p:cNvSpPr txBox="1"/>
          <p:nvPr/>
        </p:nvSpPr>
        <p:spPr>
          <a:xfrm>
            <a:off x="6019800" y="2286000"/>
            <a:ext cx="2667000" cy="923330"/>
          </a:xfrm>
          <a:prstGeom prst="rect">
            <a:avLst/>
          </a:prstGeom>
          <a:noFill/>
        </p:spPr>
        <p:txBody>
          <a:bodyPr wrap="square" rtlCol="0">
            <a:spAutoFit/>
          </a:bodyPr>
          <a:lstStyle/>
          <a:p>
            <a:r>
              <a:rPr lang="en-US" dirty="0"/>
              <a:t>Eppler, M. J., &amp; Mengis, J. (2004). The concept of information overload</a:t>
            </a:r>
          </a:p>
        </p:txBody>
      </p:sp>
      <p:sp>
        <p:nvSpPr>
          <p:cNvPr id="2" name="TextBox 1"/>
          <p:cNvSpPr txBox="1"/>
          <p:nvPr/>
        </p:nvSpPr>
        <p:spPr>
          <a:xfrm>
            <a:off x="2057400" y="6061756"/>
            <a:ext cx="8458200" cy="523220"/>
          </a:xfrm>
          <a:prstGeom prst="rect">
            <a:avLst/>
          </a:prstGeom>
          <a:noFill/>
        </p:spPr>
        <p:txBody>
          <a:bodyPr wrap="square" rtlCol="0">
            <a:spAutoFit/>
          </a:bodyPr>
          <a:lstStyle/>
          <a:p>
            <a:r>
              <a:rPr lang="en-US" sz="2800" b="1" i="1" dirty="0">
                <a:solidFill>
                  <a:srgbClr val="FF0000"/>
                </a:solidFill>
              </a:rPr>
              <a:t>Why is this a “fake” graphic?</a:t>
            </a:r>
          </a:p>
        </p:txBody>
      </p:sp>
    </p:spTree>
    <p:extLst>
      <p:ext uri="{BB962C8B-B14F-4D97-AF65-F5344CB8AC3E}">
        <p14:creationId xmlns:p14="http://schemas.microsoft.com/office/powerpoint/2010/main" val="14696737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E345458-6F52-45F5-B361-6D9780F9F749}"/>
              </a:ext>
            </a:extLst>
          </p:cNvPr>
          <p:cNvSpPr/>
          <p:nvPr/>
        </p:nvSpPr>
        <p:spPr>
          <a:xfrm>
            <a:off x="0" y="5198368"/>
            <a:ext cx="9144000" cy="1507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8547" y="76200"/>
            <a:ext cx="8686800" cy="1143000"/>
          </a:xfrm>
        </p:spPr>
        <p:txBody>
          <a:bodyPr>
            <a:noAutofit/>
          </a:bodyPr>
          <a:lstStyle/>
          <a:p>
            <a:pPr algn="l"/>
            <a:r>
              <a:rPr lang="en-US" b="1" dirty="0">
                <a:latin typeface="+mn-lt"/>
                <a:ea typeface="+mn-ea"/>
                <a:cs typeface="+mn-cs"/>
              </a:rPr>
              <a:t>Definitions of Information Overload</a:t>
            </a:r>
          </a:p>
        </p:txBody>
      </p:sp>
      <p:sp>
        <p:nvSpPr>
          <p:cNvPr id="3" name="Content Placeholder 2"/>
          <p:cNvSpPr>
            <a:spLocks noGrp="1"/>
          </p:cNvSpPr>
          <p:nvPr>
            <p:ph idx="1"/>
          </p:nvPr>
        </p:nvSpPr>
        <p:spPr>
          <a:xfrm>
            <a:off x="228600" y="1066800"/>
            <a:ext cx="8229600" cy="4525963"/>
          </a:xfrm>
        </p:spPr>
        <p:txBody>
          <a:bodyPr>
            <a:normAutofit/>
          </a:bodyPr>
          <a:lstStyle/>
          <a:p>
            <a:r>
              <a:rPr lang="en-US" dirty="0"/>
              <a:t>Too much information supply</a:t>
            </a:r>
          </a:p>
          <a:p>
            <a:r>
              <a:rPr lang="en-US" dirty="0"/>
              <a:t>Too little processing capacity </a:t>
            </a:r>
          </a:p>
          <a:p>
            <a:r>
              <a:rPr lang="en-US" dirty="0"/>
              <a:t>Too little time to process the information</a:t>
            </a:r>
          </a:p>
          <a:p>
            <a:r>
              <a:rPr lang="en-US" dirty="0"/>
              <a:t>Too little time to interact with relevant people</a:t>
            </a:r>
          </a:p>
          <a:p>
            <a:r>
              <a:rPr lang="en-US" dirty="0"/>
              <a:t>When a backlog of “reading matter” builds up</a:t>
            </a:r>
          </a:p>
          <a:p>
            <a:r>
              <a:rPr lang="en-US" i="1" dirty="0"/>
              <a:t>Feelings </a:t>
            </a:r>
            <a:r>
              <a:rPr lang="en-US" dirty="0"/>
              <a:t>of stress, confusion, anxiety, and low motivation for information-intensive tasks</a:t>
            </a:r>
          </a:p>
        </p:txBody>
      </p:sp>
      <p:sp>
        <p:nvSpPr>
          <p:cNvPr id="4" name="TextBox 3"/>
          <p:cNvSpPr txBox="1"/>
          <p:nvPr/>
        </p:nvSpPr>
        <p:spPr>
          <a:xfrm>
            <a:off x="208547" y="5198368"/>
            <a:ext cx="8686800" cy="1384995"/>
          </a:xfrm>
          <a:prstGeom prst="rect">
            <a:avLst/>
          </a:prstGeom>
          <a:noFill/>
        </p:spPr>
        <p:txBody>
          <a:bodyPr wrap="square" rtlCol="0">
            <a:spAutoFit/>
          </a:bodyPr>
          <a:lstStyle/>
          <a:p>
            <a:r>
              <a:rPr lang="en-US" sz="2800" b="1" i="1" dirty="0">
                <a:solidFill>
                  <a:srgbClr val="FF0000"/>
                </a:solidFill>
              </a:rPr>
              <a:t>Why does it matter how we define information overload?  Can any of these definitions be the basis of quantitative measurement? </a:t>
            </a:r>
          </a:p>
        </p:txBody>
      </p:sp>
    </p:spTree>
    <p:extLst>
      <p:ext uri="{BB962C8B-B14F-4D97-AF65-F5344CB8AC3E}">
        <p14:creationId xmlns:p14="http://schemas.microsoft.com/office/powerpoint/2010/main" val="42138951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76400"/>
            <a:ext cx="8458200" cy="4525963"/>
          </a:xfrm>
        </p:spPr>
        <p:txBody>
          <a:bodyPr>
            <a:normAutofit/>
          </a:bodyPr>
          <a:lstStyle/>
          <a:p>
            <a:r>
              <a:rPr lang="en-US" dirty="0"/>
              <a:t>Information quantity, frequency, intensity, and quality</a:t>
            </a:r>
          </a:p>
          <a:p>
            <a:r>
              <a:rPr lang="en-US" dirty="0"/>
              <a:t>The capabilities of the person receiving, processing, or communicating the information</a:t>
            </a:r>
          </a:p>
          <a:p>
            <a:r>
              <a:rPr lang="en-US" dirty="0"/>
              <a:t>The processes and tasks for the information</a:t>
            </a:r>
          </a:p>
          <a:p>
            <a:r>
              <a:rPr lang="en-US" dirty="0"/>
              <a:t>The information technology used</a:t>
            </a:r>
          </a:p>
          <a:p>
            <a:r>
              <a:rPr lang="en-US" dirty="0"/>
              <a:t>Formal and informal organizational / communication structures  </a:t>
            </a:r>
            <a:r>
              <a:rPr lang="en-US" dirty="0">
                <a:solidFill>
                  <a:srgbClr val="FF0000"/>
                </a:solidFill>
              </a:rPr>
              <a:t>(“Social Thinking”)</a:t>
            </a:r>
          </a:p>
          <a:p>
            <a:endParaRPr lang="en-US" dirty="0"/>
          </a:p>
          <a:p>
            <a:endParaRPr lang="en-US" dirty="0"/>
          </a:p>
          <a:p>
            <a:endParaRPr lang="en-US" dirty="0"/>
          </a:p>
          <a:p>
            <a:endParaRPr lang="en-US" dirty="0"/>
          </a:p>
        </p:txBody>
      </p:sp>
      <p:sp>
        <p:nvSpPr>
          <p:cNvPr id="4" name="Title 3"/>
          <p:cNvSpPr>
            <a:spLocks noGrp="1"/>
          </p:cNvSpPr>
          <p:nvPr>
            <p:ph type="title"/>
          </p:nvPr>
        </p:nvSpPr>
        <p:spPr/>
        <p:txBody>
          <a:bodyPr>
            <a:noAutofit/>
          </a:bodyPr>
          <a:lstStyle/>
          <a:p>
            <a:r>
              <a:rPr lang="en-US" b="1" dirty="0">
                <a:latin typeface="+mn-lt"/>
                <a:ea typeface="+mn-ea"/>
                <a:cs typeface="+mn-cs"/>
              </a:rPr>
              <a:t>Factors Influencing </a:t>
            </a:r>
            <a:br>
              <a:rPr lang="en-US" b="1" dirty="0">
                <a:latin typeface="+mn-lt"/>
                <a:ea typeface="+mn-ea"/>
                <a:cs typeface="+mn-cs"/>
              </a:rPr>
            </a:br>
            <a:r>
              <a:rPr lang="en-US" b="1" dirty="0">
                <a:latin typeface="+mn-lt"/>
                <a:ea typeface="+mn-ea"/>
                <a:cs typeface="+mn-cs"/>
              </a:rPr>
              <a:t>Information Overload</a:t>
            </a:r>
          </a:p>
        </p:txBody>
      </p:sp>
      <p:pic>
        <p:nvPicPr>
          <p:cNvPr id="2" name="Picture 1"/>
          <p:cNvPicPr>
            <a:picLocks noChangeAspect="1"/>
          </p:cNvPicPr>
          <p:nvPr/>
        </p:nvPicPr>
        <p:blipFill>
          <a:blip r:embed="rId3"/>
          <a:stretch>
            <a:fillRect/>
          </a:stretch>
        </p:blipFill>
        <p:spPr>
          <a:xfrm>
            <a:off x="336884" y="236427"/>
            <a:ext cx="865707" cy="865707"/>
          </a:xfrm>
          <a:prstGeom prst="rect">
            <a:avLst/>
          </a:prstGeom>
        </p:spPr>
      </p:pic>
    </p:spTree>
    <p:extLst>
      <p:ext uri="{BB962C8B-B14F-4D97-AF65-F5344CB8AC3E}">
        <p14:creationId xmlns:p14="http://schemas.microsoft.com/office/powerpoint/2010/main" val="12197264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457200"/>
            <a:ext cx="6750908" cy="1143000"/>
          </a:xfrm>
        </p:spPr>
        <p:txBody>
          <a:bodyPr>
            <a:normAutofit fontScale="90000"/>
          </a:bodyPr>
          <a:lstStyle/>
          <a:p>
            <a:r>
              <a:rPr lang="en-US" b="1" dirty="0"/>
              <a:t>Personal Information Management</a:t>
            </a:r>
            <a:br>
              <a:rPr lang="en-US" b="1" dirty="0"/>
            </a:br>
            <a:endParaRPr lang="en-US" b="1" dirty="0"/>
          </a:p>
        </p:txBody>
      </p:sp>
      <p:sp>
        <p:nvSpPr>
          <p:cNvPr id="4" name="Rectangle 1"/>
          <p:cNvSpPr>
            <a:spLocks noGrp="1" noChangeArrowheads="1"/>
          </p:cNvSpPr>
          <p:nvPr>
            <p:ph idx="1"/>
          </p:nvPr>
        </p:nvSpPr>
        <p:spPr bwMode="auto">
          <a:xfrm>
            <a:off x="136954" y="1096732"/>
            <a:ext cx="8870092"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r>
              <a:rPr lang="en-US" sz="3000" dirty="0"/>
              <a:t>"The practice and the study of the activities that people perform to acquire, organize, maintain, and retrieve information for everyday use"</a:t>
            </a:r>
          </a:p>
          <a:p>
            <a:r>
              <a:rPr lang="en-US" sz="3000" dirty="0"/>
              <a:t>PIM covers personal actions (or inactions) that are the result of individual choices</a:t>
            </a:r>
          </a:p>
          <a:p>
            <a:r>
              <a:rPr lang="en-US" sz="3000" dirty="0"/>
              <a:t>Having this discretion about information organization and "making sense of it" to make decisions is a defining characteristic of professional, as opposed to clerical, information work</a:t>
            </a:r>
          </a:p>
        </p:txBody>
      </p:sp>
      <p:pic>
        <p:nvPicPr>
          <p:cNvPr id="3" name="Picture 2">
            <a:extLst>
              <a:ext uri="{FF2B5EF4-FFF2-40B4-BE49-F238E27FC236}">
                <a16:creationId xmlns:a16="http://schemas.microsoft.com/office/drawing/2014/main" id="{7368ED43-9263-4368-BC9D-9D0838A27B3E}"/>
              </a:ext>
            </a:extLst>
          </p:cNvPr>
          <p:cNvPicPr>
            <a:picLocks noChangeAspect="1"/>
          </p:cNvPicPr>
          <p:nvPr/>
        </p:nvPicPr>
        <p:blipFill>
          <a:blip r:embed="rId3"/>
          <a:stretch>
            <a:fillRect/>
          </a:stretch>
        </p:blipFill>
        <p:spPr>
          <a:xfrm>
            <a:off x="694251" y="457200"/>
            <a:ext cx="859611" cy="859611"/>
          </a:xfrm>
          <a:prstGeom prst="rect">
            <a:avLst/>
          </a:prstGeom>
        </p:spPr>
      </p:pic>
    </p:spTree>
    <p:extLst>
      <p:ext uri="{BB962C8B-B14F-4D97-AF65-F5344CB8AC3E}">
        <p14:creationId xmlns:p14="http://schemas.microsoft.com/office/powerpoint/2010/main" val="3735615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574936" y="152400"/>
            <a:ext cx="8228707" cy="1190997"/>
          </a:xfrm>
        </p:spPr>
        <p:txBody>
          <a:bodyPr>
            <a:normAutofit fontScale="90000"/>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b="1" dirty="0"/>
              <a:t>The Context: Individual Organizing Systems and Categories</a:t>
            </a:r>
            <a:endParaRPr lang="en-US" b="1"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433835" y="1373877"/>
            <a:ext cx="8382000" cy="5396508"/>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Created to satisfy ad hoc requirements that emerge from an individual’s </a:t>
            </a:r>
            <a:r>
              <a:rPr lang="en-US" sz="2800" i="1" dirty="0">
                <a:solidFill>
                  <a:srgbClr val="FF0000"/>
                </a:solidFill>
                <a:latin typeface="UC Berkeley OS Sign"/>
                <a:cs typeface="Arial" pitchFamily="34" charset="0"/>
                <a:sym typeface="Arial" pitchFamily="34" charset="0"/>
              </a:rPr>
              <a:t>unique</a:t>
            </a:r>
            <a:r>
              <a:rPr lang="en-US" sz="2800" dirty="0">
                <a:latin typeface="UC Berkeley OS Sign"/>
                <a:cs typeface="Arial" pitchFamily="34" charset="0"/>
                <a:sym typeface="Arial" pitchFamily="34" charset="0"/>
              </a:rPr>
              <a:t> </a:t>
            </a:r>
            <a:r>
              <a:rPr lang="en-US" sz="2800" dirty="0">
                <a:solidFill>
                  <a:srgbClr val="FF0000"/>
                </a:solidFill>
                <a:latin typeface="UC Berkeley OS Sign"/>
                <a:cs typeface="Arial" pitchFamily="34" charset="0"/>
                <a:sym typeface="Arial" pitchFamily="34" charset="0"/>
              </a:rPr>
              <a:t>experiences, preferences, utility functions, and resource collections</a:t>
            </a:r>
          </a:p>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Created intentionally in response to specific organizing requirements, often short-term ones</a:t>
            </a:r>
          </a:p>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Can have an imaginative or metaphorical basis that distorts or misinterprets cultural categories</a:t>
            </a:r>
          </a:p>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How people organize their personal possessions is a trendy cultural topic and a lucrative business domain </a:t>
            </a:r>
          </a:p>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How people organize their personal information has been much studied by researchers</a:t>
            </a:r>
          </a:p>
        </p:txBody>
      </p:sp>
      <p:pic>
        <p:nvPicPr>
          <p:cNvPr id="2" name="Picture 1">
            <a:extLst>
              <a:ext uri="{FF2B5EF4-FFF2-40B4-BE49-F238E27FC236}">
                <a16:creationId xmlns:a16="http://schemas.microsoft.com/office/drawing/2014/main" id="{B12BDAD4-EEB8-48E5-80E7-3E3EE4A4C833}"/>
              </a:ext>
            </a:extLst>
          </p:cNvPr>
          <p:cNvPicPr>
            <a:picLocks noChangeAspect="1"/>
          </p:cNvPicPr>
          <p:nvPr/>
        </p:nvPicPr>
        <p:blipFill>
          <a:blip r:embed="rId3"/>
          <a:stretch>
            <a:fillRect/>
          </a:stretch>
        </p:blipFill>
        <p:spPr>
          <a:xfrm>
            <a:off x="145130" y="318092"/>
            <a:ext cx="859611" cy="859611"/>
          </a:xfrm>
          <a:prstGeom prst="rect">
            <a:avLst/>
          </a:prstGeom>
        </p:spPr>
      </p:pic>
    </p:spTree>
    <p:extLst>
      <p:ext uri="{BB962C8B-B14F-4D97-AF65-F5344CB8AC3E}">
        <p14:creationId xmlns:p14="http://schemas.microsoft.com/office/powerpoint/2010/main" val="107203243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PIM and Technology</a:t>
            </a:r>
          </a:p>
        </p:txBody>
      </p:sp>
      <p:sp>
        <p:nvSpPr>
          <p:cNvPr id="4" name="Rectangle 1"/>
          <p:cNvSpPr>
            <a:spLocks noGrp="1" noChangeArrowheads="1"/>
          </p:cNvSpPr>
          <p:nvPr>
            <p:ph idx="1"/>
          </p:nvPr>
        </p:nvSpPr>
        <p:spPr bwMode="auto">
          <a:xfrm>
            <a:off x="381000" y="1457402"/>
            <a:ext cx="8382000" cy="5281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r>
              <a:rPr lang="en-US" sz="2800" dirty="0"/>
              <a:t>Because PIM is embedded in user tasks and work context it reflects the prevailing technology support for information work</a:t>
            </a:r>
          </a:p>
          <a:p>
            <a:r>
              <a:rPr lang="en-US" sz="2800" dirty="0"/>
              <a:t>There have been numerous disruptive technologies for PIM</a:t>
            </a:r>
          </a:p>
          <a:p>
            <a:pPr lvl="1"/>
            <a:r>
              <a:rPr lang="en-US" sz="2400" dirty="0"/>
              <a:t>The personal computer had an enormous impact</a:t>
            </a:r>
          </a:p>
          <a:p>
            <a:pPr lvl="1"/>
            <a:r>
              <a:rPr lang="en-US" sz="2400" dirty="0"/>
              <a:t>Then came “luggables” and “portable” notebook computers</a:t>
            </a:r>
          </a:p>
          <a:p>
            <a:pPr lvl="1"/>
            <a:r>
              <a:rPr lang="en-US" sz="2400" dirty="0"/>
              <a:t>The smart phone and “cloud storage” enables much of a user’s PIM to be always accessible, making PCs and notebooks less important</a:t>
            </a:r>
            <a:endParaRPr lang="en-US" sz="2800" dirty="0"/>
          </a:p>
          <a:p>
            <a:endParaRPr lang="en-US" sz="2800" dirty="0"/>
          </a:p>
        </p:txBody>
      </p:sp>
    </p:spTree>
    <p:extLst>
      <p:ext uri="{BB962C8B-B14F-4D97-AF65-F5344CB8AC3E}">
        <p14:creationId xmlns:p14="http://schemas.microsoft.com/office/powerpoint/2010/main" val="14540103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172200" y="3276600"/>
            <a:ext cx="2224730" cy="2224730"/>
          </a:xfrm>
          <a:prstGeom prst="rect">
            <a:avLst/>
          </a:prstGeom>
        </p:spPr>
      </p:pic>
      <p:pic>
        <p:nvPicPr>
          <p:cNvPr id="4" name="Picture 3"/>
          <p:cNvPicPr>
            <a:picLocks noChangeAspect="1"/>
          </p:cNvPicPr>
          <p:nvPr/>
        </p:nvPicPr>
        <p:blipFill>
          <a:blip r:embed="rId4"/>
          <a:stretch>
            <a:fillRect/>
          </a:stretch>
        </p:blipFill>
        <p:spPr>
          <a:xfrm>
            <a:off x="6078082" y="469670"/>
            <a:ext cx="2516454" cy="188491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831" y="2362201"/>
            <a:ext cx="5072293" cy="3478876"/>
          </a:xfrm>
          <a:prstGeom prst="rect">
            <a:avLst/>
          </a:prstGeom>
        </p:spPr>
      </p:pic>
      <p:sp>
        <p:nvSpPr>
          <p:cNvPr id="6" name="Rectangle 5"/>
          <p:cNvSpPr/>
          <p:nvPr/>
        </p:nvSpPr>
        <p:spPr>
          <a:xfrm>
            <a:off x="275968" y="260705"/>
            <a:ext cx="5257800" cy="1323439"/>
          </a:xfrm>
          <a:prstGeom prst="rect">
            <a:avLst/>
          </a:prstGeom>
        </p:spPr>
        <p:txBody>
          <a:bodyPr wrap="square">
            <a:spAutoFit/>
          </a:bodyPr>
          <a:lstStyle/>
          <a:p>
            <a:pPr algn="ctr"/>
            <a:r>
              <a:rPr lang="en-US" sz="4000" b="1" dirty="0"/>
              <a:t>Historically Disruptive Technologies for PIM</a:t>
            </a:r>
          </a:p>
        </p:txBody>
      </p:sp>
      <p:sp>
        <p:nvSpPr>
          <p:cNvPr id="5" name="TextBox 4"/>
          <p:cNvSpPr txBox="1"/>
          <p:nvPr/>
        </p:nvSpPr>
        <p:spPr>
          <a:xfrm>
            <a:off x="275968" y="1671935"/>
            <a:ext cx="486032" cy="461665"/>
          </a:xfrm>
          <a:prstGeom prst="rect">
            <a:avLst/>
          </a:prstGeom>
          <a:noFill/>
        </p:spPr>
        <p:txBody>
          <a:bodyPr wrap="square" rtlCol="0">
            <a:spAutoFit/>
          </a:bodyPr>
          <a:lstStyle/>
          <a:p>
            <a:r>
              <a:rPr lang="en-US" sz="2400" b="1" dirty="0"/>
              <a:t>1</a:t>
            </a:r>
          </a:p>
        </p:txBody>
      </p:sp>
      <p:sp>
        <p:nvSpPr>
          <p:cNvPr id="7" name="TextBox 6"/>
          <p:cNvSpPr txBox="1"/>
          <p:nvPr/>
        </p:nvSpPr>
        <p:spPr>
          <a:xfrm>
            <a:off x="7620000" y="304801"/>
            <a:ext cx="1043159" cy="461665"/>
          </a:xfrm>
          <a:prstGeom prst="rect">
            <a:avLst/>
          </a:prstGeom>
          <a:noFill/>
        </p:spPr>
        <p:txBody>
          <a:bodyPr wrap="square" rtlCol="0">
            <a:spAutoFit/>
          </a:bodyPr>
          <a:lstStyle/>
          <a:p>
            <a:r>
              <a:rPr lang="en-US" sz="2400" b="1" dirty="0"/>
              <a:t>3</a:t>
            </a:r>
          </a:p>
        </p:txBody>
      </p:sp>
      <p:sp>
        <p:nvSpPr>
          <p:cNvPr id="8" name="TextBox 7"/>
          <p:cNvSpPr txBox="1"/>
          <p:nvPr/>
        </p:nvSpPr>
        <p:spPr>
          <a:xfrm>
            <a:off x="8022993" y="2438400"/>
            <a:ext cx="571543" cy="461665"/>
          </a:xfrm>
          <a:prstGeom prst="rect">
            <a:avLst/>
          </a:prstGeom>
          <a:noFill/>
        </p:spPr>
        <p:txBody>
          <a:bodyPr wrap="square" rtlCol="0">
            <a:spAutoFit/>
          </a:bodyPr>
          <a:lstStyle/>
          <a:p>
            <a:r>
              <a:rPr lang="en-US" sz="2400" b="1" dirty="0"/>
              <a:t>4</a:t>
            </a:r>
          </a:p>
        </p:txBody>
      </p:sp>
      <p:sp>
        <p:nvSpPr>
          <p:cNvPr id="9" name="TextBox 8"/>
          <p:cNvSpPr txBox="1"/>
          <p:nvPr/>
        </p:nvSpPr>
        <p:spPr>
          <a:xfrm>
            <a:off x="4038600" y="1693896"/>
            <a:ext cx="486032" cy="461665"/>
          </a:xfrm>
          <a:prstGeom prst="rect">
            <a:avLst/>
          </a:prstGeom>
          <a:noFill/>
        </p:spPr>
        <p:txBody>
          <a:bodyPr wrap="square" rtlCol="0">
            <a:spAutoFit/>
          </a:bodyPr>
          <a:lstStyle/>
          <a:p>
            <a:r>
              <a:rPr lang="en-US" sz="2400" b="1" dirty="0"/>
              <a:t>2</a:t>
            </a:r>
          </a:p>
        </p:txBody>
      </p:sp>
    </p:spTree>
    <p:extLst>
      <p:ext uri="{BB962C8B-B14F-4D97-AF65-F5344CB8AC3E}">
        <p14:creationId xmlns:p14="http://schemas.microsoft.com/office/powerpoint/2010/main" val="9248710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B04132B-1DF6-4408-8455-718763D396CE}"/>
              </a:ext>
            </a:extLst>
          </p:cNvPr>
          <p:cNvSpPr/>
          <p:nvPr/>
        </p:nvSpPr>
        <p:spPr>
          <a:xfrm>
            <a:off x="0" y="5779973"/>
            <a:ext cx="9144000" cy="104995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28800" y="75467"/>
            <a:ext cx="6019800" cy="1143000"/>
          </a:xfrm>
        </p:spPr>
        <p:txBody>
          <a:bodyPr>
            <a:normAutofit fontScale="90000"/>
          </a:bodyPr>
          <a:lstStyle/>
          <a:p>
            <a:r>
              <a:rPr lang="en-US" b="1" dirty="0"/>
              <a:t>The Contemporary PIM Challenge</a:t>
            </a:r>
          </a:p>
        </p:txBody>
      </p:sp>
      <p:sp>
        <p:nvSpPr>
          <p:cNvPr id="4" name="Rectangle 1"/>
          <p:cNvSpPr>
            <a:spLocks noGrp="1" noChangeArrowheads="1"/>
          </p:cNvSpPr>
          <p:nvPr>
            <p:ph idx="1"/>
          </p:nvPr>
        </p:nvSpPr>
        <p:spPr bwMode="auto">
          <a:xfrm>
            <a:off x="457200" y="914400"/>
            <a:ext cx="838200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r>
              <a:rPr lang="en-US" sz="3000" dirty="0"/>
              <a:t>Vastly more personal information of all kinds</a:t>
            </a:r>
          </a:p>
          <a:p>
            <a:r>
              <a:rPr lang="en-US" sz="3000" dirty="0"/>
              <a:t>Much of this information is in incompatible digital formats produced and consumed by a variety of devices and applications</a:t>
            </a:r>
          </a:p>
          <a:p>
            <a:r>
              <a:rPr lang="en-US" sz="3000" dirty="0"/>
              <a:t>These devices and applications separately provide support for PIM that is collectively incompatible</a:t>
            </a:r>
          </a:p>
          <a:p>
            <a:r>
              <a:rPr lang="en-US" sz="3000" dirty="0"/>
              <a:t>But our work often requires that information be created, managed, and retrieved in ways that cut across these format and device boundaries</a:t>
            </a:r>
          </a:p>
        </p:txBody>
      </p:sp>
      <p:sp>
        <p:nvSpPr>
          <p:cNvPr id="3" name="TextBox 2"/>
          <p:cNvSpPr txBox="1"/>
          <p:nvPr/>
        </p:nvSpPr>
        <p:spPr>
          <a:xfrm>
            <a:off x="685800" y="5779973"/>
            <a:ext cx="8001000" cy="954107"/>
          </a:xfrm>
          <a:prstGeom prst="rect">
            <a:avLst/>
          </a:prstGeom>
          <a:noFill/>
        </p:spPr>
        <p:txBody>
          <a:bodyPr wrap="square" rtlCol="0">
            <a:spAutoFit/>
          </a:bodyPr>
          <a:lstStyle/>
          <a:p>
            <a:r>
              <a:rPr lang="en-US" sz="2800" i="1" dirty="0">
                <a:solidFill>
                  <a:srgbClr val="FF0000"/>
                </a:solidFill>
              </a:rPr>
              <a:t>What can be done to ensure that PIM can span devices and applications?</a:t>
            </a:r>
          </a:p>
        </p:txBody>
      </p:sp>
      <p:pic>
        <p:nvPicPr>
          <p:cNvPr id="6" name="Picture 5">
            <a:extLst>
              <a:ext uri="{FF2B5EF4-FFF2-40B4-BE49-F238E27FC236}">
                <a16:creationId xmlns:a16="http://schemas.microsoft.com/office/drawing/2014/main" id="{80158823-3E22-423B-AD45-3C8D3DCBDA38}"/>
              </a:ext>
            </a:extLst>
          </p:cNvPr>
          <p:cNvPicPr>
            <a:picLocks noChangeAspect="1"/>
          </p:cNvPicPr>
          <p:nvPr/>
        </p:nvPicPr>
        <p:blipFill>
          <a:blip r:embed="rId3"/>
          <a:stretch>
            <a:fillRect/>
          </a:stretch>
        </p:blipFill>
        <p:spPr>
          <a:xfrm>
            <a:off x="685800" y="379534"/>
            <a:ext cx="859611" cy="859611"/>
          </a:xfrm>
          <a:prstGeom prst="rect">
            <a:avLst/>
          </a:prstGeom>
        </p:spPr>
      </p:pic>
    </p:spTree>
    <p:extLst>
      <p:ext uri="{BB962C8B-B14F-4D97-AF65-F5344CB8AC3E}">
        <p14:creationId xmlns:p14="http://schemas.microsoft.com/office/powerpoint/2010/main" val="27375348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04800" y="305674"/>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The Digital Format Matters!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33</a:t>
            </a:fld>
            <a:endParaRPr lang="en-US" sz="1500" dirty="0">
              <a:solidFill>
                <a:srgbClr val="002955"/>
              </a:solidFill>
              <a:latin typeface="UC Berkeley OS Sign"/>
              <a:ea typeface="MS PGothic" pitchFamily="34" charset="-128"/>
              <a:sym typeface="UC Berkeley OS Sign"/>
            </a:endParaRPr>
          </a:p>
        </p:txBody>
      </p:sp>
      <p:pic>
        <p:nvPicPr>
          <p:cNvPr id="8" name="Picture 7" descr="ch3.1-350dpi.png"/>
          <p:cNvPicPr>
            <a:picLocks noChangeAspect="1"/>
          </p:cNvPicPr>
          <p:nvPr/>
        </p:nvPicPr>
        <p:blipFill>
          <a:blip r:embed="rId3" cstate="print"/>
          <a:stretch>
            <a:fillRect/>
          </a:stretch>
        </p:blipFill>
        <p:spPr>
          <a:xfrm>
            <a:off x="845978" y="1066800"/>
            <a:ext cx="6748339" cy="5486400"/>
          </a:xfrm>
          <a:prstGeom prst="rect">
            <a:avLst/>
          </a:prstGeom>
        </p:spPr>
      </p:pic>
      <p:sp>
        <p:nvSpPr>
          <p:cNvPr id="2" name="Rectangle 1"/>
          <p:cNvSpPr/>
          <p:nvPr/>
        </p:nvSpPr>
        <p:spPr>
          <a:xfrm>
            <a:off x="0" y="0"/>
            <a:ext cx="1916166" cy="523220"/>
          </a:xfrm>
          <a:prstGeom prst="rect">
            <a:avLst/>
          </a:prstGeom>
        </p:spPr>
        <p:txBody>
          <a:bodyPr wrap="none">
            <a:spAutoFit/>
          </a:bodyPr>
          <a:lstStyle/>
          <a:p>
            <a:pPr lvl="0"/>
            <a:r>
              <a:rPr lang="en-US" sz="2800" b="1" dirty="0">
                <a:solidFill>
                  <a:srgbClr val="FF0000"/>
                </a:solidFill>
              </a:rPr>
              <a:t>FLASHBACK</a:t>
            </a:r>
          </a:p>
        </p:txBody>
      </p:sp>
      <p:pic>
        <p:nvPicPr>
          <p:cNvPr id="3" name="Picture 2">
            <a:extLst>
              <a:ext uri="{FF2B5EF4-FFF2-40B4-BE49-F238E27FC236}">
                <a16:creationId xmlns:a16="http://schemas.microsoft.com/office/drawing/2014/main" id="{2A8269B1-B488-4C68-BB6E-6DCD944A8D12}"/>
              </a:ext>
            </a:extLst>
          </p:cNvPr>
          <p:cNvPicPr>
            <a:picLocks noChangeAspect="1"/>
          </p:cNvPicPr>
          <p:nvPr/>
        </p:nvPicPr>
        <p:blipFill>
          <a:blip r:embed="rId4"/>
          <a:stretch>
            <a:fillRect/>
          </a:stretch>
        </p:blipFill>
        <p:spPr>
          <a:xfrm>
            <a:off x="333103" y="536283"/>
            <a:ext cx="859611" cy="859611"/>
          </a:xfrm>
          <a:prstGeom prst="rect">
            <a:avLst/>
          </a:prstGeom>
        </p:spPr>
      </p:pic>
    </p:spTree>
    <p:extLst>
      <p:ext uri="{BB962C8B-B14F-4D97-AF65-F5344CB8AC3E}">
        <p14:creationId xmlns:p14="http://schemas.microsoft.com/office/powerpoint/2010/main" val="133445967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6400800" cy="1143000"/>
          </a:xfrm>
        </p:spPr>
        <p:txBody>
          <a:bodyPr>
            <a:normAutofit fontScale="90000"/>
          </a:bodyPr>
          <a:lstStyle/>
          <a:p>
            <a:r>
              <a:rPr lang="en-US" b="1" dirty="0"/>
              <a:t>Your “Personal Information Space”</a:t>
            </a:r>
          </a:p>
        </p:txBody>
      </p:sp>
      <p:sp>
        <p:nvSpPr>
          <p:cNvPr id="4" name="Rectangle 1"/>
          <p:cNvSpPr>
            <a:spLocks noGrp="1" noChangeArrowheads="1"/>
          </p:cNvSpPr>
          <p:nvPr>
            <p:ph idx="1"/>
          </p:nvPr>
        </p:nvSpPr>
        <p:spPr bwMode="auto">
          <a:xfrm>
            <a:off x="228600" y="1099399"/>
            <a:ext cx="8686800" cy="5453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r>
              <a:rPr lang="en-US" sz="2800" dirty="0"/>
              <a:t>Your PSI is an abstract organizing system that contains all the various physical and digital information resources that are nominally under your control</a:t>
            </a:r>
          </a:p>
          <a:p>
            <a:r>
              <a:rPr lang="en-US" sz="2800" dirty="0"/>
              <a:t>Some of these are located "in the cloud" and are thus only indirectly controllable, but people tend to think of all the distributed digital storage as being "in one place" </a:t>
            </a:r>
          </a:p>
          <a:p>
            <a:r>
              <a:rPr lang="en-US" sz="2800" dirty="0"/>
              <a:t>A fundamental challenge is maintaining an integrated view of the PSI </a:t>
            </a:r>
          </a:p>
          <a:p>
            <a:r>
              <a:rPr lang="en-US" sz="2800" dirty="0"/>
              <a:t>A corollary challenge is reconciling the tension between one's PSI and the need to contribute and use information from information spaces shared with others</a:t>
            </a:r>
          </a:p>
        </p:txBody>
      </p:sp>
      <p:pic>
        <p:nvPicPr>
          <p:cNvPr id="3" name="Picture 2">
            <a:extLst>
              <a:ext uri="{FF2B5EF4-FFF2-40B4-BE49-F238E27FC236}">
                <a16:creationId xmlns:a16="http://schemas.microsoft.com/office/drawing/2014/main" id="{44D151E2-4968-4E6A-B411-E1AA5EDA9CC7}"/>
              </a:ext>
            </a:extLst>
          </p:cNvPr>
          <p:cNvPicPr>
            <a:picLocks noChangeAspect="1"/>
          </p:cNvPicPr>
          <p:nvPr/>
        </p:nvPicPr>
        <p:blipFill>
          <a:blip r:embed="rId3"/>
          <a:stretch>
            <a:fillRect/>
          </a:stretch>
        </p:blipFill>
        <p:spPr>
          <a:xfrm>
            <a:off x="457200" y="126635"/>
            <a:ext cx="859611" cy="859611"/>
          </a:xfrm>
          <a:prstGeom prst="rect">
            <a:avLst/>
          </a:prstGeom>
        </p:spPr>
      </p:pic>
    </p:spTree>
    <p:extLst>
      <p:ext uri="{BB962C8B-B14F-4D97-AF65-F5344CB8AC3E}">
        <p14:creationId xmlns:p14="http://schemas.microsoft.com/office/powerpoint/2010/main" val="20499518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200" y="931993"/>
            <a:ext cx="7315200" cy="4926983"/>
          </a:xfrm>
        </p:spPr>
      </p:pic>
      <p:sp>
        <p:nvSpPr>
          <p:cNvPr id="2" name="Title 1"/>
          <p:cNvSpPr>
            <a:spLocks noGrp="1"/>
          </p:cNvSpPr>
          <p:nvPr>
            <p:ph type="title"/>
          </p:nvPr>
        </p:nvSpPr>
        <p:spPr>
          <a:xfrm>
            <a:off x="1447800" y="76200"/>
            <a:ext cx="5334000" cy="1143000"/>
          </a:xfrm>
        </p:spPr>
        <p:txBody>
          <a:bodyPr>
            <a:normAutofit/>
          </a:bodyPr>
          <a:lstStyle/>
          <a:p>
            <a:r>
              <a:rPr lang="en-US" b="1" dirty="0">
                <a:solidFill>
                  <a:srgbClr val="FF0000"/>
                </a:solidFill>
              </a:rPr>
              <a:t>What’s In YOUR PSI?</a:t>
            </a:r>
          </a:p>
        </p:txBody>
      </p:sp>
      <p:sp>
        <p:nvSpPr>
          <p:cNvPr id="3" name="TextBox 2"/>
          <p:cNvSpPr txBox="1"/>
          <p:nvPr/>
        </p:nvSpPr>
        <p:spPr>
          <a:xfrm>
            <a:off x="3733801" y="5438240"/>
            <a:ext cx="4572000" cy="1200329"/>
          </a:xfrm>
          <a:prstGeom prst="rect">
            <a:avLst/>
          </a:prstGeom>
          <a:noFill/>
        </p:spPr>
        <p:txBody>
          <a:bodyPr wrap="square" rtlCol="0">
            <a:spAutoFit/>
          </a:bodyPr>
          <a:lstStyle/>
          <a:p>
            <a:r>
              <a:rPr lang="en-US" sz="2400" b="1" i="1" dirty="0">
                <a:solidFill>
                  <a:srgbClr val="FF0000"/>
                </a:solidFill>
              </a:rPr>
              <a:t>Dropbox             Google Docs</a:t>
            </a:r>
          </a:p>
          <a:p>
            <a:endParaRPr lang="en-US" sz="2400" b="1" i="1" dirty="0">
              <a:solidFill>
                <a:srgbClr val="FF0000"/>
              </a:solidFill>
            </a:endParaRPr>
          </a:p>
          <a:p>
            <a:r>
              <a:rPr lang="en-US" sz="2400" b="1" i="1" dirty="0">
                <a:solidFill>
                  <a:srgbClr val="FF0000"/>
                </a:solidFill>
              </a:rPr>
              <a:t>Collaboration apps like Slack</a:t>
            </a:r>
          </a:p>
        </p:txBody>
      </p:sp>
      <p:sp>
        <p:nvSpPr>
          <p:cNvPr id="5" name="TextBox 4">
            <a:extLst>
              <a:ext uri="{FF2B5EF4-FFF2-40B4-BE49-F238E27FC236}">
                <a16:creationId xmlns:a16="http://schemas.microsoft.com/office/drawing/2014/main" id="{9099A6B8-78BA-47D1-853A-9B8668480395}"/>
              </a:ext>
            </a:extLst>
          </p:cNvPr>
          <p:cNvSpPr txBox="1"/>
          <p:nvPr/>
        </p:nvSpPr>
        <p:spPr>
          <a:xfrm>
            <a:off x="381000" y="6019800"/>
            <a:ext cx="3048000" cy="461665"/>
          </a:xfrm>
          <a:prstGeom prst="rect">
            <a:avLst/>
          </a:prstGeom>
          <a:noFill/>
        </p:spPr>
        <p:txBody>
          <a:bodyPr wrap="square" rtlCol="0">
            <a:spAutoFit/>
          </a:bodyPr>
          <a:lstStyle/>
          <a:p>
            <a:r>
              <a:rPr lang="en-US" sz="2400" b="1" i="1" dirty="0">
                <a:solidFill>
                  <a:srgbClr val="FF0000"/>
                </a:solidFill>
              </a:rPr>
              <a:t>Smartphone Apps</a:t>
            </a:r>
          </a:p>
        </p:txBody>
      </p:sp>
    </p:spTree>
    <p:extLst>
      <p:ext uri="{BB962C8B-B14F-4D97-AF65-F5344CB8AC3E}">
        <p14:creationId xmlns:p14="http://schemas.microsoft.com/office/powerpoint/2010/main" val="30481820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00F3CA-16FF-4BB1-9992-BB643480FDF7}"/>
              </a:ext>
            </a:extLst>
          </p:cNvPr>
          <p:cNvSpPr/>
          <p:nvPr/>
        </p:nvSpPr>
        <p:spPr>
          <a:xfrm>
            <a:off x="0" y="38100"/>
            <a:ext cx="9144000" cy="6781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48185" y="106861"/>
            <a:ext cx="8229600" cy="1143000"/>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solidFill>
                  <a:srgbClr val="FF0000"/>
                </a:solidFill>
                <a:sym typeface="UC Berkeley OS Sign"/>
              </a:rPr>
              <a:t>STOP AND THINK</a:t>
            </a:r>
          </a:p>
        </p:txBody>
      </p:sp>
      <p:sp>
        <p:nvSpPr>
          <p:cNvPr id="3" name="Content Placeholder 2"/>
          <p:cNvSpPr>
            <a:spLocks noGrp="1"/>
          </p:cNvSpPr>
          <p:nvPr>
            <p:ph idx="1"/>
          </p:nvPr>
        </p:nvSpPr>
        <p:spPr>
          <a:xfrm>
            <a:off x="839337" y="1143000"/>
            <a:ext cx="7647296" cy="5486400"/>
          </a:xfrm>
        </p:spPr>
        <p:txBody>
          <a:bodyPr>
            <a:noAutofit/>
          </a:bodyPr>
          <a:lstStyle/>
          <a:p>
            <a:r>
              <a:rPr lang="en-US" sz="3200" b="1" dirty="0"/>
              <a:t>What kinds of things can happen to make your local PSI storage inaccessible?</a:t>
            </a:r>
          </a:p>
          <a:p>
            <a:r>
              <a:rPr lang="en-US" sz="3200" b="1" dirty="0"/>
              <a:t>What kinds of things can happen to make your </a:t>
            </a:r>
            <a:r>
              <a:rPr lang="en-US" b="1" dirty="0"/>
              <a:t>network </a:t>
            </a:r>
            <a:r>
              <a:rPr lang="en-US" sz="3200" b="1" dirty="0"/>
              <a:t>PSI storage inaccessible?</a:t>
            </a:r>
          </a:p>
          <a:p>
            <a:r>
              <a:rPr lang="en-US" sz="3200" b="1" dirty="0"/>
              <a:t> Do you regularly back up your PSI?</a:t>
            </a:r>
            <a:endParaRPr lang="en-US" b="1" i="1" dirty="0">
              <a:solidFill>
                <a:srgbClr val="FF0000"/>
              </a:solidFill>
            </a:endParaRPr>
          </a:p>
        </p:txBody>
      </p:sp>
    </p:spTree>
    <p:extLst>
      <p:ext uri="{BB962C8B-B14F-4D97-AF65-F5344CB8AC3E}">
        <p14:creationId xmlns:p14="http://schemas.microsoft.com/office/powerpoint/2010/main" val="36597083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b="1" dirty="0">
                <a:latin typeface="+mn-lt"/>
                <a:ea typeface="+mn-ea"/>
                <a:cs typeface="+mn-cs"/>
              </a:rPr>
              <a:t>A Taxonomy of PIM Apps/Systems</a:t>
            </a:r>
          </a:p>
        </p:txBody>
      </p:sp>
      <p:sp>
        <p:nvSpPr>
          <p:cNvPr id="3" name="Content Placeholder 2"/>
          <p:cNvSpPr>
            <a:spLocks noGrp="1"/>
          </p:cNvSpPr>
          <p:nvPr>
            <p:ph idx="1"/>
          </p:nvPr>
        </p:nvSpPr>
        <p:spPr/>
        <p:txBody>
          <a:bodyPr/>
          <a:lstStyle/>
          <a:p>
            <a:r>
              <a:rPr lang="en-US" dirty="0"/>
              <a:t>Graphical knowledge capture tools (“mind” or “concept” mapping)</a:t>
            </a:r>
          </a:p>
          <a:p>
            <a:r>
              <a:rPr lang="en-US" dirty="0"/>
              <a:t>Note-taking applications</a:t>
            </a:r>
          </a:p>
          <a:p>
            <a:r>
              <a:rPr lang="en-US" dirty="0"/>
              <a:t>Autonomous or wearable PIM applications</a:t>
            </a:r>
          </a:p>
          <a:p>
            <a:r>
              <a:rPr lang="en-US" dirty="0"/>
              <a:t>Functions built into operating systems or communication applications</a:t>
            </a:r>
          </a:p>
          <a:p>
            <a:pPr lvl="1"/>
            <a:r>
              <a:rPr lang="en-US" dirty="0"/>
              <a:t>Contrast between “document-centric” (files and folders) and “application-centric”) metaphors</a:t>
            </a:r>
          </a:p>
        </p:txBody>
      </p:sp>
    </p:spTree>
    <p:extLst>
      <p:ext uri="{BB962C8B-B14F-4D97-AF65-F5344CB8AC3E}">
        <p14:creationId xmlns:p14="http://schemas.microsoft.com/office/powerpoint/2010/main" val="12646482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3"/>
              </a:rPr>
              <a:t>Mind-Mapping Software</a:t>
            </a:r>
            <a:endParaRPr lang="en-US" dirty="0"/>
          </a:p>
        </p:txBody>
      </p:sp>
      <p:pic>
        <p:nvPicPr>
          <p:cNvPr id="4" name="Content Placeholder 3"/>
          <p:cNvPicPr>
            <a:picLocks noGrp="1" noChangeAspect="1"/>
          </p:cNvPicPr>
          <p:nvPr>
            <p:ph idx="1"/>
          </p:nvPr>
        </p:nvPicPr>
        <p:blipFill>
          <a:blip r:embed="rId4"/>
          <a:stretch>
            <a:fillRect/>
          </a:stretch>
        </p:blipFill>
        <p:spPr>
          <a:xfrm>
            <a:off x="761999" y="1691480"/>
            <a:ext cx="8261963" cy="4709319"/>
          </a:xfrm>
          <a:prstGeom prst="rect">
            <a:avLst/>
          </a:prstGeom>
        </p:spPr>
      </p:pic>
    </p:spTree>
    <p:extLst>
      <p:ext uri="{BB962C8B-B14F-4D97-AF65-F5344CB8AC3E}">
        <p14:creationId xmlns:p14="http://schemas.microsoft.com/office/powerpoint/2010/main" val="7228770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00" y="381000"/>
            <a:ext cx="8093782" cy="6248400"/>
          </a:xfrm>
          <a:prstGeom prst="rect">
            <a:avLst/>
          </a:prstGeom>
        </p:spPr>
      </p:pic>
    </p:spTree>
    <p:extLst>
      <p:ext uri="{BB962C8B-B14F-4D97-AF65-F5344CB8AC3E}">
        <p14:creationId xmlns:p14="http://schemas.microsoft.com/office/powerpoint/2010/main" val="686747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marL="96437">
              <a:spcAft>
                <a:spcPts val="1266"/>
              </a:spcAft>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t>Managing Personal Possessions</a:t>
            </a:r>
          </a:p>
        </p:txBody>
      </p:sp>
    </p:spTree>
    <p:extLst>
      <p:ext uri="{BB962C8B-B14F-4D97-AF65-F5344CB8AC3E}">
        <p14:creationId xmlns:p14="http://schemas.microsoft.com/office/powerpoint/2010/main" val="11647204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8238"/>
            <a:ext cx="8229600" cy="1143000"/>
          </a:xfrm>
        </p:spPr>
        <p:txBody>
          <a:bodyPr/>
          <a:lstStyle/>
          <a:p>
            <a:r>
              <a:rPr lang="en-US" dirty="0">
                <a:hlinkClick r:id="rId3"/>
              </a:rPr>
              <a:t>Note-Taking Software</a:t>
            </a:r>
            <a:endParaRPr lang="en-US" dirty="0"/>
          </a:p>
        </p:txBody>
      </p:sp>
      <p:pic>
        <p:nvPicPr>
          <p:cNvPr id="4" name="Content Placeholder 3"/>
          <p:cNvPicPr>
            <a:picLocks noGrp="1" noChangeAspect="1"/>
          </p:cNvPicPr>
          <p:nvPr>
            <p:ph idx="1"/>
          </p:nvPr>
        </p:nvPicPr>
        <p:blipFill>
          <a:blip r:embed="rId4"/>
          <a:stretch>
            <a:fillRect/>
          </a:stretch>
        </p:blipFill>
        <p:spPr>
          <a:xfrm>
            <a:off x="1524000" y="1151238"/>
            <a:ext cx="7438141" cy="5334000"/>
          </a:xfrm>
          <a:prstGeom prst="rect">
            <a:avLst/>
          </a:prstGeom>
        </p:spPr>
      </p:pic>
      <p:sp>
        <p:nvSpPr>
          <p:cNvPr id="5" name="TextBox 4"/>
          <p:cNvSpPr txBox="1"/>
          <p:nvPr/>
        </p:nvSpPr>
        <p:spPr>
          <a:xfrm>
            <a:off x="212124" y="2209800"/>
            <a:ext cx="1943100" cy="1200329"/>
          </a:xfrm>
          <a:prstGeom prst="rect">
            <a:avLst/>
          </a:prstGeom>
          <a:noFill/>
        </p:spPr>
        <p:txBody>
          <a:bodyPr wrap="square" rtlCol="0">
            <a:spAutoFit/>
          </a:bodyPr>
          <a:lstStyle/>
          <a:p>
            <a:r>
              <a:rPr lang="en-US" b="1" dirty="0">
                <a:solidFill>
                  <a:srgbClr val="FF0000"/>
                </a:solidFill>
              </a:rPr>
              <a:t>BEST ONE</a:t>
            </a:r>
          </a:p>
          <a:p>
            <a:endParaRPr lang="en-US" b="1" dirty="0">
              <a:solidFill>
                <a:srgbClr val="FF0000"/>
              </a:solidFill>
            </a:endParaRPr>
          </a:p>
          <a:p>
            <a:r>
              <a:rPr lang="en-US" b="1" dirty="0">
                <a:solidFill>
                  <a:srgbClr val="FF0000"/>
                </a:solidFill>
              </a:rPr>
              <a:t>BEST FREE ONE</a:t>
            </a:r>
          </a:p>
          <a:p>
            <a:endParaRPr lang="en-US" dirty="0"/>
          </a:p>
        </p:txBody>
      </p:sp>
    </p:spTree>
    <p:extLst>
      <p:ext uri="{BB962C8B-B14F-4D97-AF65-F5344CB8AC3E}">
        <p14:creationId xmlns:p14="http://schemas.microsoft.com/office/powerpoint/2010/main" val="39394722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595" y="990600"/>
            <a:ext cx="9049265" cy="4953000"/>
          </a:xfrm>
          <a:prstGeom prst="rect">
            <a:avLst/>
          </a:prstGeom>
        </p:spPr>
      </p:pic>
    </p:spTree>
    <p:extLst>
      <p:ext uri="{BB962C8B-B14F-4D97-AF65-F5344CB8AC3E}">
        <p14:creationId xmlns:p14="http://schemas.microsoft.com/office/powerpoint/2010/main" val="4446685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hlinkClick r:id="rId2"/>
              </a:rPr>
              <a:t>Autonomous / Wearable PIM</a:t>
            </a:r>
            <a:endParaRPr lang="en-US" dirty="0"/>
          </a:p>
        </p:txBody>
      </p:sp>
      <p:pic>
        <p:nvPicPr>
          <p:cNvPr id="4" name="Content Placeholder 3"/>
          <p:cNvPicPr>
            <a:picLocks noGrp="1" noChangeAspect="1"/>
          </p:cNvPicPr>
          <p:nvPr>
            <p:ph idx="1"/>
          </p:nvPr>
        </p:nvPicPr>
        <p:blipFill>
          <a:blip r:embed="rId3"/>
          <a:stretch>
            <a:fillRect/>
          </a:stretch>
        </p:blipFill>
        <p:spPr>
          <a:xfrm>
            <a:off x="940211" y="1676400"/>
            <a:ext cx="7263577" cy="4525963"/>
          </a:xfrm>
          <a:prstGeom prst="rect">
            <a:avLst/>
          </a:prstGeom>
        </p:spPr>
      </p:pic>
    </p:spTree>
    <p:extLst>
      <p:ext uri="{BB962C8B-B14F-4D97-AF65-F5344CB8AC3E}">
        <p14:creationId xmlns:p14="http://schemas.microsoft.com/office/powerpoint/2010/main" val="29152989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00F3CA-16FF-4BB1-9992-BB643480FDF7}"/>
              </a:ext>
            </a:extLst>
          </p:cNvPr>
          <p:cNvSpPr/>
          <p:nvPr/>
        </p:nvSpPr>
        <p:spPr>
          <a:xfrm>
            <a:off x="0" y="38100"/>
            <a:ext cx="9144000" cy="6781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48185" y="106861"/>
            <a:ext cx="8229600" cy="1143000"/>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solidFill>
                  <a:srgbClr val="FF0000"/>
                </a:solidFill>
                <a:sym typeface="UC Berkeley OS Sign"/>
              </a:rPr>
              <a:t>STOP AND THINK</a:t>
            </a:r>
          </a:p>
        </p:txBody>
      </p:sp>
      <p:sp>
        <p:nvSpPr>
          <p:cNvPr id="3" name="Content Placeholder 2"/>
          <p:cNvSpPr>
            <a:spLocks noGrp="1"/>
          </p:cNvSpPr>
          <p:nvPr>
            <p:ph idx="1"/>
          </p:nvPr>
        </p:nvSpPr>
        <p:spPr>
          <a:xfrm>
            <a:off x="548185" y="914400"/>
            <a:ext cx="7647296" cy="5486400"/>
          </a:xfrm>
        </p:spPr>
        <p:txBody>
          <a:bodyPr>
            <a:noAutofit/>
          </a:bodyPr>
          <a:lstStyle/>
          <a:p>
            <a:r>
              <a:rPr lang="en-US" sz="2800" b="1" i="1" dirty="0">
                <a:latin typeface="UC Berkeley OS Sign"/>
                <a:cs typeface="Arial" pitchFamily="34" charset="0"/>
                <a:sym typeface="Arial" pitchFamily="34" charset="0"/>
              </a:rPr>
              <a:t>PIM research has shown that people differ significantly in their strategies, so no single technological solution can satisfy everyone</a:t>
            </a:r>
          </a:p>
          <a:p>
            <a:r>
              <a:rPr lang="en-US" sz="2800" b="1" i="1" dirty="0">
                <a:latin typeface="UC Berkeley OS Sign"/>
                <a:cs typeface="Arial" pitchFamily="34" charset="0"/>
                <a:sym typeface="Arial" pitchFamily="34" charset="0"/>
              </a:rPr>
              <a:t>Do you make a lot of effort to remember and organize information, or do you assume you can always find it on your phone or via web search?</a:t>
            </a:r>
          </a:p>
          <a:p>
            <a:r>
              <a:rPr lang="en-US" sz="2800" b="1" i="1" dirty="0">
                <a:latin typeface="UC Berkeley OS Sign"/>
                <a:cs typeface="Arial" pitchFamily="34" charset="0"/>
                <a:sym typeface="Arial" pitchFamily="34" charset="0"/>
              </a:rPr>
              <a:t>Is part of your PIM strategy to rely on other people for information you might need?</a:t>
            </a:r>
          </a:p>
          <a:p>
            <a:endParaRPr lang="en-US" b="1" i="1" dirty="0">
              <a:solidFill>
                <a:srgbClr val="FF0000"/>
              </a:solidFill>
            </a:endParaRPr>
          </a:p>
        </p:txBody>
      </p:sp>
    </p:spTree>
    <p:extLst>
      <p:ext uri="{BB962C8B-B14F-4D97-AF65-F5344CB8AC3E}">
        <p14:creationId xmlns:p14="http://schemas.microsoft.com/office/powerpoint/2010/main" val="36325828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308" y="457200"/>
            <a:ext cx="8229600" cy="1143000"/>
          </a:xfrm>
        </p:spPr>
        <p:txBody>
          <a:bodyPr>
            <a:normAutofit fontScale="90000"/>
          </a:bodyPr>
          <a:lstStyle/>
          <a:p>
            <a:r>
              <a:rPr lang="en-US" b="1" dirty="0"/>
              <a:t>Contrasting PIM Strategies</a:t>
            </a:r>
            <a:br>
              <a:rPr lang="en-US" b="1" dirty="0"/>
            </a:br>
            <a:endParaRPr lang="en-US" b="1" dirty="0"/>
          </a:p>
        </p:txBody>
      </p:sp>
      <p:sp>
        <p:nvSpPr>
          <p:cNvPr id="4" name="Rectangle 1"/>
          <p:cNvSpPr>
            <a:spLocks noGrp="1" noChangeArrowheads="1"/>
          </p:cNvSpPr>
          <p:nvPr>
            <p:ph idx="1"/>
          </p:nvPr>
        </p:nvSpPr>
        <p:spPr bwMode="auto">
          <a:xfrm>
            <a:off x="341399" y="831366"/>
            <a:ext cx="8305800" cy="5195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r>
              <a:rPr lang="en-US" dirty="0">
                <a:latin typeface="UC Berkeley OS Sign"/>
                <a:cs typeface="Arial" pitchFamily="34" charset="0"/>
                <a:sym typeface="Arial" pitchFamily="34" charset="0"/>
              </a:rPr>
              <a:t>People differ a lot in their PIM strategies</a:t>
            </a:r>
          </a:p>
          <a:p>
            <a:r>
              <a:rPr lang="en-US" dirty="0">
                <a:latin typeface="UC Berkeley OS Sign"/>
                <a:cs typeface="Arial" pitchFamily="34" charset="0"/>
                <a:sym typeface="Arial" pitchFamily="34" charset="0"/>
              </a:rPr>
              <a:t>“Pilers” vs. “Filers” (“Slobs” vs. “Neat Freaks”) is a classic contrast and a recurring theme in popular culture</a:t>
            </a:r>
          </a:p>
          <a:p>
            <a:pPr lvl="1"/>
            <a:r>
              <a:rPr lang="en-US" sz="3200" dirty="0">
                <a:latin typeface="UC Berkeley OS Sign"/>
                <a:cs typeface="Arial" pitchFamily="34" charset="0"/>
                <a:sym typeface="Arial" pitchFamily="34" charset="0"/>
              </a:rPr>
              <a:t>Filers design an organizing system and continually maintain it</a:t>
            </a:r>
          </a:p>
          <a:p>
            <a:pPr lvl="1"/>
            <a:r>
              <a:rPr lang="en-US" sz="3200" dirty="0">
                <a:latin typeface="UC Berkeley OS Sign"/>
                <a:cs typeface="Arial" pitchFamily="34" charset="0"/>
                <a:sym typeface="Arial" pitchFamily="34" charset="0"/>
              </a:rPr>
              <a:t>Pilers are ad hoc, often short-term activity based, and tradeoff organizing time for search time</a:t>
            </a:r>
          </a:p>
        </p:txBody>
      </p:sp>
    </p:spTree>
    <p:extLst>
      <p:ext uri="{BB962C8B-B14F-4D97-AF65-F5344CB8AC3E}">
        <p14:creationId xmlns:p14="http://schemas.microsoft.com/office/powerpoint/2010/main" val="32523217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35" y="304800"/>
            <a:ext cx="9067800" cy="1143000"/>
          </a:xfrm>
        </p:spPr>
        <p:txBody>
          <a:bodyPr>
            <a:normAutofit/>
          </a:bodyPr>
          <a:lstStyle/>
          <a:p>
            <a:r>
              <a:rPr lang="en-US" b="1" dirty="0"/>
              <a:t>PIM Activities</a:t>
            </a:r>
          </a:p>
        </p:txBody>
      </p:sp>
      <p:sp>
        <p:nvSpPr>
          <p:cNvPr id="4" name="Rectangle 1"/>
          <p:cNvSpPr>
            <a:spLocks noGrp="1" noChangeArrowheads="1"/>
          </p:cNvSpPr>
          <p:nvPr>
            <p:ph idx="1"/>
          </p:nvPr>
        </p:nvSpPr>
        <p:spPr bwMode="auto">
          <a:xfrm>
            <a:off x="209035" y="801471"/>
            <a:ext cx="8686800" cy="5453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r>
              <a:rPr lang="en-US" sz="2800" i="1" dirty="0"/>
              <a:t>Selection (Keeping)</a:t>
            </a:r>
            <a:r>
              <a:rPr lang="en-US" sz="2800" dirty="0"/>
              <a:t> activities are carried out when you encounter information - they determine the input of information into the PSI</a:t>
            </a:r>
          </a:p>
          <a:p>
            <a:r>
              <a:rPr lang="en-US" sz="2800" i="1" dirty="0"/>
              <a:t>Organizing </a:t>
            </a:r>
            <a:r>
              <a:rPr lang="en-US" sz="2800" dirty="0"/>
              <a:t>by intentionally applying principles that arrange resources in ways that enable desired interactions</a:t>
            </a:r>
          </a:p>
          <a:p>
            <a:r>
              <a:rPr lang="en-US" sz="2800" i="1" dirty="0"/>
              <a:t>Interactions:  Finding or re-finding</a:t>
            </a:r>
            <a:r>
              <a:rPr lang="en-US" sz="2800" dirty="0"/>
              <a:t> activities within the PSI determine the output of info from the PSI or its use in work</a:t>
            </a:r>
          </a:p>
          <a:p>
            <a:r>
              <a:rPr lang="en-US" sz="2800" i="1" dirty="0"/>
              <a:t>Maintenance</a:t>
            </a:r>
            <a:r>
              <a:rPr lang="en-US" sz="2800" dirty="0"/>
              <a:t> activities are those taken to organize, re-organize, or integrate the PSI</a:t>
            </a:r>
          </a:p>
        </p:txBody>
      </p:sp>
      <p:pic>
        <p:nvPicPr>
          <p:cNvPr id="3" name="Picture 2">
            <a:extLst>
              <a:ext uri="{FF2B5EF4-FFF2-40B4-BE49-F238E27FC236}">
                <a16:creationId xmlns:a16="http://schemas.microsoft.com/office/drawing/2014/main" id="{79C5F89E-6B97-4F37-B559-CF791B7A7FCD}"/>
              </a:ext>
            </a:extLst>
          </p:cNvPr>
          <p:cNvPicPr>
            <a:picLocks noChangeAspect="1"/>
          </p:cNvPicPr>
          <p:nvPr/>
        </p:nvPicPr>
        <p:blipFill>
          <a:blip r:embed="rId3"/>
          <a:stretch>
            <a:fillRect/>
          </a:stretch>
        </p:blipFill>
        <p:spPr>
          <a:xfrm>
            <a:off x="457200" y="172922"/>
            <a:ext cx="859611" cy="859611"/>
          </a:xfrm>
          <a:prstGeom prst="rect">
            <a:avLst/>
          </a:prstGeom>
        </p:spPr>
      </p:pic>
    </p:spTree>
    <p:extLst>
      <p:ext uri="{BB962C8B-B14F-4D97-AF65-F5344CB8AC3E}">
        <p14:creationId xmlns:p14="http://schemas.microsoft.com/office/powerpoint/2010/main" val="38135236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7B63B8-051B-4438-876E-B562A13974E3}"/>
              </a:ext>
            </a:extLst>
          </p:cNvPr>
          <p:cNvSpPr/>
          <p:nvPr/>
        </p:nvSpPr>
        <p:spPr>
          <a:xfrm>
            <a:off x="152400" y="4572000"/>
            <a:ext cx="8763000" cy="2133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535" y="304800"/>
            <a:ext cx="9067800" cy="1143000"/>
          </a:xfrm>
        </p:spPr>
        <p:txBody>
          <a:bodyPr>
            <a:normAutofit/>
          </a:bodyPr>
          <a:lstStyle/>
          <a:p>
            <a:r>
              <a:rPr lang="en-US" b="1" dirty="0"/>
              <a:t>Selection Decisions</a:t>
            </a:r>
          </a:p>
        </p:txBody>
      </p:sp>
      <p:sp>
        <p:nvSpPr>
          <p:cNvPr id="4" name="Rectangle 1"/>
          <p:cNvSpPr>
            <a:spLocks noGrp="1" noChangeArrowheads="1"/>
          </p:cNvSpPr>
          <p:nvPr>
            <p:ph idx="1"/>
          </p:nvPr>
        </p:nvSpPr>
        <p:spPr bwMode="auto">
          <a:xfrm>
            <a:off x="1247517" y="1219200"/>
            <a:ext cx="6648965" cy="3127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r>
              <a:rPr lang="en-US" sz="2800" i="1" dirty="0"/>
              <a:t>Pushed</a:t>
            </a:r>
            <a:r>
              <a:rPr lang="en-US" sz="2800" dirty="0"/>
              <a:t> information comes to our PSI (not as the result of any </a:t>
            </a:r>
            <a:r>
              <a:rPr lang="en-US" sz="2800" i="1" dirty="0"/>
              <a:t>immediate</a:t>
            </a:r>
            <a:r>
              <a:rPr lang="en-US" sz="2800" dirty="0"/>
              <a:t> action on our part); could be previously-selected subscriptions, social media notifications</a:t>
            </a:r>
          </a:p>
          <a:p>
            <a:r>
              <a:rPr lang="en-US" sz="2800" i="1" dirty="0"/>
              <a:t>Pulled</a:t>
            </a:r>
            <a:r>
              <a:rPr lang="en-US" sz="2800" dirty="0"/>
              <a:t> or </a:t>
            </a:r>
            <a:r>
              <a:rPr lang="en-US" sz="2800" i="1" dirty="0"/>
              <a:t>Retrievable </a:t>
            </a:r>
            <a:r>
              <a:rPr lang="en-US" sz="2800" dirty="0"/>
              <a:t>information is what we intentionally seek</a:t>
            </a:r>
          </a:p>
        </p:txBody>
      </p:sp>
      <p:sp>
        <p:nvSpPr>
          <p:cNvPr id="3" name="TextBox 2"/>
          <p:cNvSpPr txBox="1"/>
          <p:nvPr/>
        </p:nvSpPr>
        <p:spPr>
          <a:xfrm>
            <a:off x="1295400" y="4645057"/>
            <a:ext cx="7315200" cy="1661993"/>
          </a:xfrm>
          <a:prstGeom prst="rect">
            <a:avLst/>
          </a:prstGeom>
          <a:noFill/>
        </p:spPr>
        <p:txBody>
          <a:bodyPr wrap="square" rtlCol="0">
            <a:spAutoFit/>
          </a:bodyPr>
          <a:lstStyle/>
          <a:p>
            <a:r>
              <a:rPr lang="en-US" sz="2800" b="1" i="1" dirty="0">
                <a:solidFill>
                  <a:srgbClr val="FF0000"/>
                </a:solidFill>
              </a:rPr>
              <a:t>What is YOUR mixture of pushed</a:t>
            </a:r>
            <a:br>
              <a:rPr lang="en-US" sz="2800" b="1" i="1" dirty="0">
                <a:solidFill>
                  <a:srgbClr val="FF0000"/>
                </a:solidFill>
              </a:rPr>
            </a:br>
            <a:r>
              <a:rPr lang="en-US" sz="2800" b="1" i="1" dirty="0">
                <a:solidFill>
                  <a:srgbClr val="FF0000"/>
                </a:solidFill>
              </a:rPr>
              <a:t> and pulled information? How (or do) you manage or maintain the proportions over time?</a:t>
            </a:r>
            <a:endParaRPr lang="en-US" sz="2800" i="1" dirty="0">
              <a:solidFill>
                <a:srgbClr val="FF0000"/>
              </a:solidFill>
            </a:endParaRPr>
          </a:p>
          <a:p>
            <a:endParaRPr lang="en-US" dirty="0"/>
          </a:p>
        </p:txBody>
      </p:sp>
    </p:spTree>
    <p:extLst>
      <p:ext uri="{BB962C8B-B14F-4D97-AF65-F5344CB8AC3E}">
        <p14:creationId xmlns:p14="http://schemas.microsoft.com/office/powerpoint/2010/main" val="5496425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7347FFD-63F3-4DA0-9685-28041C1FC7D8}"/>
              </a:ext>
            </a:extLst>
          </p:cNvPr>
          <p:cNvSpPr/>
          <p:nvPr/>
        </p:nvSpPr>
        <p:spPr>
          <a:xfrm>
            <a:off x="18535" y="4448718"/>
            <a:ext cx="9125465" cy="210448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535" y="304800"/>
            <a:ext cx="9067800" cy="1143000"/>
          </a:xfrm>
        </p:spPr>
        <p:txBody>
          <a:bodyPr>
            <a:normAutofit fontScale="90000"/>
          </a:bodyPr>
          <a:lstStyle/>
          <a:p>
            <a:r>
              <a:rPr lang="en-US" b="1" dirty="0"/>
              <a:t>Decisions to Make on Information Exposure / Receipt</a:t>
            </a:r>
          </a:p>
        </p:txBody>
      </p:sp>
      <p:sp>
        <p:nvSpPr>
          <p:cNvPr id="4" name="Rectangle 1"/>
          <p:cNvSpPr>
            <a:spLocks noGrp="1" noChangeArrowheads="1"/>
          </p:cNvSpPr>
          <p:nvPr>
            <p:ph idx="1"/>
          </p:nvPr>
        </p:nvSpPr>
        <p:spPr bwMode="auto">
          <a:xfrm>
            <a:off x="1227952" y="1987996"/>
            <a:ext cx="6648965" cy="1920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r>
              <a:rPr lang="en-US" sz="2800" i="1" dirty="0"/>
              <a:t>Consume immediately</a:t>
            </a:r>
            <a:r>
              <a:rPr lang="en-US" sz="2800" dirty="0"/>
              <a:t> </a:t>
            </a:r>
          </a:p>
          <a:p>
            <a:r>
              <a:rPr lang="en-US" sz="2800" i="1" dirty="0"/>
              <a:t>Ignore</a:t>
            </a:r>
            <a:r>
              <a:rPr lang="en-US" sz="2800" dirty="0"/>
              <a:t>    (is this “keeping by default” ?)</a:t>
            </a:r>
          </a:p>
          <a:p>
            <a:r>
              <a:rPr lang="en-US" sz="2800" i="1" dirty="0"/>
              <a:t>Keep</a:t>
            </a:r>
            <a:r>
              <a:rPr lang="en-US" sz="2800" dirty="0"/>
              <a:t> </a:t>
            </a:r>
          </a:p>
        </p:txBody>
      </p:sp>
      <p:sp>
        <p:nvSpPr>
          <p:cNvPr id="3" name="TextBox 2"/>
          <p:cNvSpPr txBox="1"/>
          <p:nvPr/>
        </p:nvSpPr>
        <p:spPr>
          <a:xfrm>
            <a:off x="670610" y="4808461"/>
            <a:ext cx="7763648" cy="1384995"/>
          </a:xfrm>
          <a:prstGeom prst="rect">
            <a:avLst/>
          </a:prstGeom>
          <a:noFill/>
        </p:spPr>
        <p:txBody>
          <a:bodyPr wrap="square" rtlCol="0">
            <a:spAutoFit/>
          </a:bodyPr>
          <a:lstStyle/>
          <a:p>
            <a:r>
              <a:rPr lang="en-US" sz="2800" b="1" i="1" dirty="0">
                <a:solidFill>
                  <a:srgbClr val="FF0000"/>
                </a:solidFill>
              </a:rPr>
              <a:t>What types of information fall into each category?</a:t>
            </a:r>
          </a:p>
          <a:p>
            <a:endParaRPr lang="en-US" sz="2800" b="1" i="1" dirty="0">
              <a:solidFill>
                <a:srgbClr val="FF0000"/>
              </a:solidFill>
            </a:endParaRPr>
          </a:p>
          <a:p>
            <a:r>
              <a:rPr lang="en-US" sz="2800" b="1" i="1" dirty="0">
                <a:solidFill>
                  <a:srgbClr val="FF0000"/>
                </a:solidFill>
              </a:rPr>
              <a:t>What are YOUR reasons for keeping information?  </a:t>
            </a:r>
          </a:p>
        </p:txBody>
      </p:sp>
    </p:spTree>
    <p:extLst>
      <p:ext uri="{BB962C8B-B14F-4D97-AF65-F5344CB8AC3E}">
        <p14:creationId xmlns:p14="http://schemas.microsoft.com/office/powerpoint/2010/main" val="30603000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2449A0E-54B8-4687-A18C-C25D65D15FF7}"/>
              </a:ext>
            </a:extLst>
          </p:cNvPr>
          <p:cNvSpPr/>
          <p:nvPr/>
        </p:nvSpPr>
        <p:spPr>
          <a:xfrm>
            <a:off x="0" y="0"/>
            <a:ext cx="9125465" cy="7010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535" y="304800"/>
            <a:ext cx="9067800" cy="1143000"/>
          </a:xfrm>
        </p:spPr>
        <p:txBody>
          <a:bodyPr>
            <a:normAutofit fontScale="90000"/>
          </a:bodyPr>
          <a:lstStyle/>
          <a:p>
            <a:r>
              <a:rPr lang="en-US" b="1" dirty="0"/>
              <a:t>Decisions About</a:t>
            </a:r>
            <a:br>
              <a:rPr lang="en-US" b="1" dirty="0"/>
            </a:br>
            <a:r>
              <a:rPr lang="en-US" b="1" dirty="0"/>
              <a:t> Keeping and Organizing</a:t>
            </a:r>
          </a:p>
        </p:txBody>
      </p:sp>
      <p:sp>
        <p:nvSpPr>
          <p:cNvPr id="4" name="Rectangle 1"/>
          <p:cNvSpPr>
            <a:spLocks noGrp="1" noChangeArrowheads="1"/>
          </p:cNvSpPr>
          <p:nvPr>
            <p:ph idx="1"/>
          </p:nvPr>
        </p:nvSpPr>
        <p:spPr bwMode="auto">
          <a:xfrm>
            <a:off x="381000" y="1214533"/>
            <a:ext cx="8763000" cy="524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r>
              <a:rPr lang="en-US" sz="2400" dirty="0"/>
              <a:t>Do you think in terms of information instances or in terms of information types? (How “Kondo” are you?)</a:t>
            </a:r>
          </a:p>
          <a:p>
            <a:r>
              <a:rPr lang="en-US" sz="2400" dirty="0"/>
              <a:t>Does the "to be kept" information item fit into your existing classification scheme within your PSI?</a:t>
            </a:r>
          </a:p>
          <a:p>
            <a:r>
              <a:rPr lang="en-US" sz="2400" dirty="0"/>
              <a:t>If you use an existing category or location or naming scheme, is the degree of "fit" acceptable or does it distort the existing organizational or naming scheme?</a:t>
            </a:r>
          </a:p>
          <a:p>
            <a:r>
              <a:rPr lang="en-US" sz="2400" dirty="0"/>
              <a:t>Is it necessary to create new categories, locations, or names?</a:t>
            </a:r>
          </a:p>
          <a:p>
            <a:r>
              <a:rPr lang="en-US" sz="2400" dirty="0"/>
              <a:t>Do you abstract / summarize / data mine / secure or otherwise process the "to be kept" information?</a:t>
            </a:r>
          </a:p>
          <a:p>
            <a:r>
              <a:rPr lang="en-US" sz="2400" dirty="0"/>
              <a:t>How much of this "keeping and organization" work could be done automatically?</a:t>
            </a:r>
          </a:p>
        </p:txBody>
      </p:sp>
    </p:spTree>
    <p:extLst>
      <p:ext uri="{BB962C8B-B14F-4D97-AF65-F5344CB8AC3E}">
        <p14:creationId xmlns:p14="http://schemas.microsoft.com/office/powerpoint/2010/main" val="7226126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83FAB-1B1D-40FE-8408-50B70FE26E80}"/>
              </a:ext>
            </a:extLst>
          </p:cNvPr>
          <p:cNvSpPr>
            <a:spLocks noGrp="1"/>
          </p:cNvSpPr>
          <p:nvPr>
            <p:ph type="title"/>
          </p:nvPr>
        </p:nvSpPr>
        <p:spPr>
          <a:xfrm>
            <a:off x="152400" y="1661319"/>
            <a:ext cx="2667000" cy="3535362"/>
          </a:xfrm>
        </p:spPr>
        <p:txBody>
          <a:bodyPr>
            <a:normAutofit/>
          </a:bodyPr>
          <a:lstStyle/>
          <a:p>
            <a:r>
              <a:rPr lang="en-US" dirty="0"/>
              <a:t>New Design Concepts for PIM - </a:t>
            </a:r>
            <a:r>
              <a:rPr lang="en-US" sz="4000" i="1" dirty="0"/>
              <a:t>Patina</a:t>
            </a:r>
          </a:p>
        </p:txBody>
      </p:sp>
      <p:pic>
        <p:nvPicPr>
          <p:cNvPr id="5" name="Content Placeholder 4">
            <a:extLst>
              <a:ext uri="{FF2B5EF4-FFF2-40B4-BE49-F238E27FC236}">
                <a16:creationId xmlns:a16="http://schemas.microsoft.com/office/drawing/2014/main" id="{22BDCE50-29A3-4508-BAC0-B7D0A6E1653E}"/>
              </a:ext>
            </a:extLst>
          </p:cNvPr>
          <p:cNvPicPr>
            <a:picLocks noGrp="1" noChangeAspect="1"/>
          </p:cNvPicPr>
          <p:nvPr>
            <p:ph idx="1"/>
          </p:nvPr>
        </p:nvPicPr>
        <p:blipFill>
          <a:blip r:embed="rId3"/>
          <a:stretch>
            <a:fillRect/>
          </a:stretch>
        </p:blipFill>
        <p:spPr>
          <a:xfrm>
            <a:off x="2909222" y="274638"/>
            <a:ext cx="5900073" cy="6003925"/>
          </a:xfrm>
        </p:spPr>
      </p:pic>
    </p:spTree>
    <p:extLst>
      <p:ext uri="{BB962C8B-B14F-4D97-AF65-F5344CB8AC3E}">
        <p14:creationId xmlns:p14="http://schemas.microsoft.com/office/powerpoint/2010/main" val="2892100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308" y="457200"/>
            <a:ext cx="4374292" cy="1143000"/>
          </a:xfrm>
        </p:spPr>
        <p:txBody>
          <a:bodyPr>
            <a:normAutofit fontScale="90000"/>
          </a:bodyPr>
          <a:lstStyle/>
          <a:p>
            <a:r>
              <a:rPr lang="en-US" b="1" dirty="0"/>
              <a:t>Managing Personal Possessions (1)</a:t>
            </a:r>
            <a:br>
              <a:rPr lang="en-US" b="1" dirty="0"/>
            </a:br>
            <a:endParaRPr lang="en-US" b="1" dirty="0"/>
          </a:p>
        </p:txBody>
      </p:sp>
      <p:sp>
        <p:nvSpPr>
          <p:cNvPr id="4" name="Rectangle 1"/>
          <p:cNvSpPr>
            <a:spLocks noGrp="1" noChangeArrowheads="1"/>
          </p:cNvSpPr>
          <p:nvPr>
            <p:ph idx="1"/>
          </p:nvPr>
        </p:nvSpPr>
        <p:spPr bwMode="auto">
          <a:xfrm>
            <a:off x="426308" y="1205532"/>
            <a:ext cx="3093308" cy="5195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r>
              <a:rPr lang="en-US" sz="2800" dirty="0"/>
              <a:t>When King Tut was buried 3500 years ago, his tomb contained thousands of possessions -- golden shrines, jewelry, statues, a chariot, weapons, and clothing</a:t>
            </a:r>
          </a:p>
        </p:txBody>
      </p:sp>
      <p:pic>
        <p:nvPicPr>
          <p:cNvPr id="5" name="Picture 4">
            <a:extLst>
              <a:ext uri="{FF2B5EF4-FFF2-40B4-BE49-F238E27FC236}">
                <a16:creationId xmlns:a16="http://schemas.microsoft.com/office/drawing/2014/main" id="{8C47F18A-3698-4851-AFA4-29F422C36686}"/>
              </a:ext>
            </a:extLst>
          </p:cNvPr>
          <p:cNvPicPr>
            <a:picLocks noChangeAspect="1"/>
          </p:cNvPicPr>
          <p:nvPr/>
        </p:nvPicPr>
        <p:blipFill>
          <a:blip r:embed="rId3"/>
          <a:stretch>
            <a:fillRect/>
          </a:stretch>
        </p:blipFill>
        <p:spPr>
          <a:xfrm>
            <a:off x="3733800" y="3124200"/>
            <a:ext cx="5257800" cy="3468173"/>
          </a:xfrm>
          <a:prstGeom prst="rect">
            <a:avLst/>
          </a:prstGeom>
        </p:spPr>
      </p:pic>
      <p:pic>
        <p:nvPicPr>
          <p:cNvPr id="6" name="Picture 5">
            <a:extLst>
              <a:ext uri="{FF2B5EF4-FFF2-40B4-BE49-F238E27FC236}">
                <a16:creationId xmlns:a16="http://schemas.microsoft.com/office/drawing/2014/main" id="{1E99B66A-5406-4D33-BB99-0E153A6C7A29}"/>
              </a:ext>
            </a:extLst>
          </p:cNvPr>
          <p:cNvPicPr>
            <a:picLocks noChangeAspect="1"/>
          </p:cNvPicPr>
          <p:nvPr/>
        </p:nvPicPr>
        <p:blipFill>
          <a:blip r:embed="rId4"/>
          <a:stretch>
            <a:fillRect/>
          </a:stretch>
        </p:blipFill>
        <p:spPr>
          <a:xfrm>
            <a:off x="4953000" y="285750"/>
            <a:ext cx="3505200" cy="2628900"/>
          </a:xfrm>
          <a:prstGeom prst="rect">
            <a:avLst/>
          </a:prstGeom>
        </p:spPr>
      </p:pic>
    </p:spTree>
    <p:extLst>
      <p:ext uri="{BB962C8B-B14F-4D97-AF65-F5344CB8AC3E}">
        <p14:creationId xmlns:p14="http://schemas.microsoft.com/office/powerpoint/2010/main" val="32287895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83FAB-1B1D-40FE-8408-50B70FE26E80}"/>
              </a:ext>
            </a:extLst>
          </p:cNvPr>
          <p:cNvSpPr>
            <a:spLocks noGrp="1"/>
          </p:cNvSpPr>
          <p:nvPr>
            <p:ph type="title"/>
          </p:nvPr>
        </p:nvSpPr>
        <p:spPr>
          <a:xfrm>
            <a:off x="914400" y="274638"/>
            <a:ext cx="7467600" cy="1249362"/>
          </a:xfrm>
        </p:spPr>
        <p:txBody>
          <a:bodyPr>
            <a:normAutofit fontScale="90000"/>
          </a:bodyPr>
          <a:lstStyle/>
          <a:p>
            <a:r>
              <a:rPr lang="en-US" dirty="0"/>
              <a:t>New Design Concepts for PIM – </a:t>
            </a:r>
            <a:br>
              <a:rPr lang="en-US" dirty="0"/>
            </a:br>
            <a:r>
              <a:rPr lang="en-US" sz="3600" i="1" dirty="0"/>
              <a:t>Data Recommender</a:t>
            </a:r>
          </a:p>
        </p:txBody>
      </p:sp>
      <p:pic>
        <p:nvPicPr>
          <p:cNvPr id="7" name="Content Placeholder 6">
            <a:extLst>
              <a:ext uri="{FF2B5EF4-FFF2-40B4-BE49-F238E27FC236}">
                <a16:creationId xmlns:a16="http://schemas.microsoft.com/office/drawing/2014/main" id="{7693A3CE-0CE2-4FE0-BAD4-6DBE850B99DD}"/>
              </a:ext>
            </a:extLst>
          </p:cNvPr>
          <p:cNvPicPr>
            <a:picLocks noGrp="1" noChangeAspect="1"/>
          </p:cNvPicPr>
          <p:nvPr>
            <p:ph idx="1"/>
          </p:nvPr>
        </p:nvPicPr>
        <p:blipFill>
          <a:blip r:embed="rId3"/>
          <a:stretch>
            <a:fillRect/>
          </a:stretch>
        </p:blipFill>
        <p:spPr>
          <a:xfrm>
            <a:off x="1524000" y="1543050"/>
            <a:ext cx="6478549" cy="5158581"/>
          </a:xfrm>
        </p:spPr>
      </p:pic>
    </p:spTree>
    <p:extLst>
      <p:ext uri="{BB962C8B-B14F-4D97-AF65-F5344CB8AC3E}">
        <p14:creationId xmlns:p14="http://schemas.microsoft.com/office/powerpoint/2010/main" val="2193020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83FAB-1B1D-40FE-8408-50B70FE26E80}"/>
              </a:ext>
            </a:extLst>
          </p:cNvPr>
          <p:cNvSpPr>
            <a:spLocks noGrp="1"/>
          </p:cNvSpPr>
          <p:nvPr>
            <p:ph type="title"/>
          </p:nvPr>
        </p:nvSpPr>
        <p:spPr>
          <a:xfrm>
            <a:off x="914400" y="274638"/>
            <a:ext cx="7467600" cy="1249362"/>
          </a:xfrm>
        </p:spPr>
        <p:txBody>
          <a:bodyPr>
            <a:normAutofit fontScale="90000"/>
          </a:bodyPr>
          <a:lstStyle/>
          <a:p>
            <a:r>
              <a:rPr lang="en-US" dirty="0"/>
              <a:t>New Design Concepts for PIM – </a:t>
            </a:r>
            <a:br>
              <a:rPr lang="en-US" dirty="0"/>
            </a:br>
            <a:r>
              <a:rPr lang="en-US" sz="3600" i="1" dirty="0"/>
              <a:t>Temporary Folders</a:t>
            </a:r>
          </a:p>
        </p:txBody>
      </p:sp>
      <p:pic>
        <p:nvPicPr>
          <p:cNvPr id="7" name="Content Placeholder 6">
            <a:extLst>
              <a:ext uri="{FF2B5EF4-FFF2-40B4-BE49-F238E27FC236}">
                <a16:creationId xmlns:a16="http://schemas.microsoft.com/office/drawing/2014/main" id="{60CCC762-9123-4170-B156-A86B149D7278}"/>
              </a:ext>
            </a:extLst>
          </p:cNvPr>
          <p:cNvPicPr>
            <a:picLocks noGrp="1" noChangeAspect="1"/>
          </p:cNvPicPr>
          <p:nvPr>
            <p:ph idx="1"/>
          </p:nvPr>
        </p:nvPicPr>
        <p:blipFill>
          <a:blip r:embed="rId3"/>
          <a:stretch>
            <a:fillRect/>
          </a:stretch>
        </p:blipFill>
        <p:spPr>
          <a:xfrm>
            <a:off x="565397" y="1373187"/>
            <a:ext cx="7797553" cy="5181600"/>
          </a:xfrm>
        </p:spPr>
      </p:pic>
    </p:spTree>
    <p:extLst>
      <p:ext uri="{BB962C8B-B14F-4D97-AF65-F5344CB8AC3E}">
        <p14:creationId xmlns:p14="http://schemas.microsoft.com/office/powerpoint/2010/main" val="32566377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83FAB-1B1D-40FE-8408-50B70FE26E80}"/>
              </a:ext>
            </a:extLst>
          </p:cNvPr>
          <p:cNvSpPr>
            <a:spLocks noGrp="1"/>
          </p:cNvSpPr>
          <p:nvPr>
            <p:ph type="title"/>
          </p:nvPr>
        </p:nvSpPr>
        <p:spPr>
          <a:xfrm>
            <a:off x="914400" y="274638"/>
            <a:ext cx="7467600" cy="1249362"/>
          </a:xfrm>
        </p:spPr>
        <p:txBody>
          <a:bodyPr>
            <a:normAutofit fontScale="90000"/>
          </a:bodyPr>
          <a:lstStyle/>
          <a:p>
            <a:r>
              <a:rPr lang="en-US" dirty="0"/>
              <a:t>New Design Concepts for PIM – </a:t>
            </a:r>
            <a:br>
              <a:rPr lang="en-US" dirty="0"/>
            </a:br>
            <a:r>
              <a:rPr lang="en-US" sz="3600" i="1" dirty="0"/>
              <a:t>Temporary Apps</a:t>
            </a:r>
          </a:p>
        </p:txBody>
      </p:sp>
      <p:pic>
        <p:nvPicPr>
          <p:cNvPr id="6" name="Content Placeholder 5">
            <a:extLst>
              <a:ext uri="{FF2B5EF4-FFF2-40B4-BE49-F238E27FC236}">
                <a16:creationId xmlns:a16="http://schemas.microsoft.com/office/drawing/2014/main" id="{C89CFDCC-B374-48A2-829D-D34A7C154618}"/>
              </a:ext>
            </a:extLst>
          </p:cNvPr>
          <p:cNvPicPr>
            <a:picLocks noGrp="1" noChangeAspect="1"/>
          </p:cNvPicPr>
          <p:nvPr>
            <p:ph idx="1"/>
          </p:nvPr>
        </p:nvPicPr>
        <p:blipFill>
          <a:blip r:embed="rId3"/>
          <a:stretch>
            <a:fillRect/>
          </a:stretch>
        </p:blipFill>
        <p:spPr>
          <a:xfrm>
            <a:off x="896000" y="1782762"/>
            <a:ext cx="7476475" cy="4800600"/>
          </a:xfrm>
        </p:spPr>
      </p:pic>
    </p:spTree>
    <p:extLst>
      <p:ext uri="{BB962C8B-B14F-4D97-AF65-F5344CB8AC3E}">
        <p14:creationId xmlns:p14="http://schemas.microsoft.com/office/powerpoint/2010/main" val="29824996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83FAB-1B1D-40FE-8408-50B70FE26E80}"/>
              </a:ext>
            </a:extLst>
          </p:cNvPr>
          <p:cNvSpPr>
            <a:spLocks noGrp="1"/>
          </p:cNvSpPr>
          <p:nvPr>
            <p:ph type="title"/>
          </p:nvPr>
        </p:nvSpPr>
        <p:spPr>
          <a:xfrm>
            <a:off x="762000" y="2179638"/>
            <a:ext cx="2209800" cy="1249362"/>
          </a:xfrm>
        </p:spPr>
        <p:txBody>
          <a:bodyPr>
            <a:normAutofit fontScale="90000"/>
          </a:bodyPr>
          <a:lstStyle/>
          <a:p>
            <a:r>
              <a:rPr lang="en-US" dirty="0"/>
              <a:t>New Design Concepts for PIM – </a:t>
            </a:r>
            <a:br>
              <a:rPr lang="en-US" dirty="0"/>
            </a:br>
            <a:r>
              <a:rPr lang="en-US" sz="3600" i="1" dirty="0"/>
              <a:t>Future Filters</a:t>
            </a:r>
          </a:p>
        </p:txBody>
      </p:sp>
      <p:pic>
        <p:nvPicPr>
          <p:cNvPr id="13" name="Picture 12">
            <a:extLst>
              <a:ext uri="{FF2B5EF4-FFF2-40B4-BE49-F238E27FC236}">
                <a16:creationId xmlns:a16="http://schemas.microsoft.com/office/drawing/2014/main" id="{F5A269F9-108E-4181-9993-DB810FD6A5AB}"/>
              </a:ext>
            </a:extLst>
          </p:cNvPr>
          <p:cNvPicPr>
            <a:picLocks noChangeAspect="1"/>
          </p:cNvPicPr>
          <p:nvPr/>
        </p:nvPicPr>
        <p:blipFill>
          <a:blip r:embed="rId3"/>
          <a:stretch>
            <a:fillRect/>
          </a:stretch>
        </p:blipFill>
        <p:spPr>
          <a:xfrm>
            <a:off x="3505200" y="274638"/>
            <a:ext cx="5013863" cy="6172200"/>
          </a:xfrm>
          <a:prstGeom prst="rect">
            <a:avLst/>
          </a:prstGeom>
        </p:spPr>
      </p:pic>
    </p:spTree>
    <p:extLst>
      <p:ext uri="{BB962C8B-B14F-4D97-AF65-F5344CB8AC3E}">
        <p14:creationId xmlns:p14="http://schemas.microsoft.com/office/powerpoint/2010/main" val="42289356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marL="96437">
              <a:spcAft>
                <a:spcPts val="1266"/>
              </a:spcAft>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t>The Memex</a:t>
            </a:r>
          </a:p>
        </p:txBody>
      </p:sp>
    </p:spTree>
    <p:extLst>
      <p:ext uri="{BB962C8B-B14F-4D97-AF65-F5344CB8AC3E}">
        <p14:creationId xmlns:p14="http://schemas.microsoft.com/office/powerpoint/2010/main" val="38076846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
          <p:cNvSpPr>
            <a:spLocks noGrp="1" noChangeArrowheads="1"/>
          </p:cNvSpPr>
          <p:nvPr>
            <p:ph type="title"/>
          </p:nvPr>
        </p:nvSpPr>
        <p:spPr>
          <a:xfrm>
            <a:off x="640957" y="381000"/>
            <a:ext cx="8228707" cy="1190997"/>
          </a:xfrm>
        </p:spPr>
        <p:txBody>
          <a:bodyPr>
            <a:normAutofit fontScale="90000"/>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b="1" dirty="0">
                <a:sym typeface="UC Berkeley OS Sign"/>
              </a:rPr>
              <a:t>Vannevar Bush</a:t>
            </a:r>
            <a:br>
              <a:rPr lang="en-US" b="1" dirty="0">
                <a:sym typeface="UC Berkeley OS Sign"/>
              </a:rPr>
            </a:br>
            <a:r>
              <a:rPr lang="en-US" b="1" dirty="0">
                <a:sym typeface="UC Berkeley OS Sign"/>
              </a:rPr>
              <a:t>‘As We May Think”</a:t>
            </a:r>
          </a:p>
        </p:txBody>
      </p:sp>
      <p:sp>
        <p:nvSpPr>
          <p:cNvPr id="552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78820528-CB1B-4879-94A1-2F561C30C939}" type="slidenum">
              <a:rPr lang="en-US" sz="1500">
                <a:solidFill>
                  <a:srgbClr val="002955"/>
                </a:solidFill>
                <a:latin typeface="UC Berkeley OS Sign"/>
                <a:ea typeface="MS PGothic" pitchFamily="34" charset="-128"/>
                <a:sym typeface="UC Berkeley OS Sign"/>
              </a:rPr>
              <a:pPr algn="ctr"/>
              <a:t>55</a:t>
            </a:fld>
            <a:endParaRPr lang="en-US" sz="1500" dirty="0">
              <a:solidFill>
                <a:srgbClr val="002955"/>
              </a:solidFill>
              <a:latin typeface="UC Berkeley OS Sign"/>
              <a:ea typeface="MS PGothic" pitchFamily="34" charset="-128"/>
              <a:sym typeface="UC Berkeley OS Sign"/>
            </a:endParaRPr>
          </a:p>
        </p:txBody>
      </p:sp>
      <p:sp>
        <p:nvSpPr>
          <p:cNvPr id="55303" name="Rectangle 8"/>
          <p:cNvSpPr>
            <a:spLocks noChangeArrowheads="1"/>
          </p:cNvSpPr>
          <p:nvPr/>
        </p:nvSpPr>
        <p:spPr bwMode="auto">
          <a:xfrm>
            <a:off x="507107" y="1571997"/>
            <a:ext cx="8304609" cy="5189400"/>
          </a:xfrm>
          <a:prstGeom prst="rect">
            <a:avLst/>
          </a:prstGeom>
          <a:noFill/>
          <a:ln w="9525">
            <a:noFill/>
            <a:miter lim="800000"/>
            <a:headEnd/>
            <a:tailEnd/>
          </a:ln>
        </p:spPr>
        <p:txBody>
          <a:bodyPr lIns="64291" tIns="32146" rIns="64291" bIns="32146">
            <a:spAutoFit/>
          </a:bodyPr>
          <a:lstStyle/>
          <a:p>
            <a:pPr marL="160729" marR="0" lvl="0" indent="-160729" eaLnBrk="0" hangingPunct="0">
              <a:spcBef>
                <a:spcPts val="600"/>
              </a:spcBef>
              <a:spcAft>
                <a:spcPts val="0"/>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MIT Scientist</a:t>
            </a:r>
          </a:p>
          <a:p>
            <a:pPr marL="160729" marR="0" lvl="0" indent="-160729" eaLnBrk="0" hangingPunct="0">
              <a:spcBef>
                <a:spcPts val="600"/>
              </a:spcBef>
              <a:spcAft>
                <a:spcPts val="0"/>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Ran the Office of Scientific Research and Development during WW2, which coordinated all the work of scientists (including the Manhattan project)</a:t>
            </a:r>
          </a:p>
          <a:p>
            <a:pPr marL="160729" marR="0" lvl="0" indent="-160729" eaLnBrk="0" hangingPunct="0">
              <a:spcBef>
                <a:spcPts val="600"/>
              </a:spcBef>
              <a:spcAft>
                <a:spcPts val="0"/>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His efforts after the war to continue federal funding for scientific research led to creation of NSF</a:t>
            </a:r>
          </a:p>
          <a:p>
            <a:pPr marL="160729" marR="0" lvl="0" indent="-160729" eaLnBrk="0" hangingPunct="0">
              <a:spcBef>
                <a:spcPts val="600"/>
              </a:spcBef>
              <a:spcAft>
                <a:spcPts val="0"/>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a:latin typeface="UC Berkeley OS Sign"/>
              <a:sym typeface="UC Berkeley OS Sign"/>
            </a:endParaRPr>
          </a:p>
          <a:p>
            <a:pPr marL="160729" marR="0" lvl="0" indent="-160729" eaLnBrk="0" hangingPunct="0">
              <a:spcBef>
                <a:spcPts val="600"/>
              </a:spcBef>
              <a:spcAft>
                <a:spcPts val="0"/>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“As We May Think” has been cited nearly 10,000 times and is one of the most influential writings of the “computing era”</a:t>
            </a:r>
          </a:p>
          <a:p>
            <a:pPr marL="160729" marR="0" lvl="0" indent="-160729" eaLnBrk="0" hangingPunct="0">
              <a:spcBef>
                <a:spcPts val="600"/>
              </a:spcBef>
              <a:spcAft>
                <a:spcPts val="0"/>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a:latin typeface="UC Berkeley OS Sign"/>
              <a:sym typeface="UC Berkeley OS Sign"/>
            </a:endParaRPr>
          </a:p>
        </p:txBody>
      </p:sp>
    </p:spTree>
    <p:extLst>
      <p:ext uri="{BB962C8B-B14F-4D97-AF65-F5344CB8AC3E}">
        <p14:creationId xmlns:p14="http://schemas.microsoft.com/office/powerpoint/2010/main" val="240358744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524000"/>
            <a:ext cx="8610600" cy="5791200"/>
          </a:xfrm>
        </p:spPr>
        <p:txBody>
          <a:bodyPr>
            <a:normAutofit/>
          </a:bodyPr>
          <a:lstStyle/>
          <a:p>
            <a:pPr marL="0" indent="0">
              <a:buNone/>
            </a:pPr>
            <a:r>
              <a:rPr lang="en-US" sz="3000" dirty="0"/>
              <a:t>“There is a growing mountain of research. But there is increased evidence that we are being bogged down today as specialization extends. The investigator is staggered by the findings and conclusions of thousands of other workers—conclusions which he cannot find time to grasp, much less to remember, as they appear.” </a:t>
            </a:r>
          </a:p>
          <a:p>
            <a:pPr marL="0" indent="0">
              <a:buNone/>
            </a:pPr>
            <a:endParaRPr lang="en-US" sz="3000" dirty="0"/>
          </a:p>
          <a:p>
            <a:pPr marL="0" indent="0">
              <a:buNone/>
            </a:pPr>
            <a:r>
              <a:rPr lang="en-US" sz="3000" dirty="0"/>
              <a:t>“The difficulty seems to be…that publication has been extended far beyond our present ability to make real use of the record.”</a:t>
            </a:r>
          </a:p>
        </p:txBody>
      </p:sp>
      <p:pic>
        <p:nvPicPr>
          <p:cNvPr id="2" name="Picture 1"/>
          <p:cNvPicPr>
            <a:picLocks noChangeAspect="1"/>
          </p:cNvPicPr>
          <p:nvPr/>
        </p:nvPicPr>
        <p:blipFill>
          <a:blip r:embed="rId3" cstate="print"/>
          <a:stretch>
            <a:fillRect/>
          </a:stretch>
        </p:blipFill>
        <p:spPr>
          <a:xfrm>
            <a:off x="571143" y="0"/>
            <a:ext cx="8230313" cy="1847248"/>
          </a:xfrm>
          <a:prstGeom prst="rect">
            <a:avLst/>
          </a:prstGeom>
        </p:spPr>
      </p:pic>
    </p:spTree>
    <p:extLst>
      <p:ext uri="{BB962C8B-B14F-4D97-AF65-F5344CB8AC3E}">
        <p14:creationId xmlns:p14="http://schemas.microsoft.com/office/powerpoint/2010/main" val="10774170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533400" y="381000"/>
            <a:ext cx="4508930" cy="3943350"/>
          </a:xfrm>
          <a:prstGeom prst="rect">
            <a:avLst/>
          </a:prstGeom>
        </p:spPr>
      </p:pic>
      <p:sp>
        <p:nvSpPr>
          <p:cNvPr id="3" name="Rectangle 2"/>
          <p:cNvSpPr/>
          <p:nvPr/>
        </p:nvSpPr>
        <p:spPr>
          <a:xfrm>
            <a:off x="5327822" y="304800"/>
            <a:ext cx="3810000" cy="6494085"/>
          </a:xfrm>
          <a:prstGeom prst="rect">
            <a:avLst/>
          </a:prstGeom>
        </p:spPr>
        <p:txBody>
          <a:bodyPr wrap="square">
            <a:spAutoFit/>
          </a:bodyPr>
          <a:lstStyle/>
          <a:p>
            <a:r>
              <a:rPr lang="en-US" sz="3200" dirty="0"/>
              <a:t>A memex is a device in which an individual stores all his books, records, and communications, and which is mechanized so that it may be consulted with exceeding speed and flexibility. </a:t>
            </a:r>
            <a:r>
              <a:rPr lang="en-US" sz="3200" dirty="0">
                <a:solidFill>
                  <a:srgbClr val="FF0000"/>
                </a:solidFill>
              </a:rPr>
              <a:t>It is an enlarged intimate supplement to his memory</a:t>
            </a:r>
            <a:r>
              <a:rPr lang="en-US" sz="3200" dirty="0"/>
              <a:t>.</a:t>
            </a:r>
          </a:p>
        </p:txBody>
      </p:sp>
      <p:sp>
        <p:nvSpPr>
          <p:cNvPr id="4" name="Rectangle 3"/>
          <p:cNvSpPr/>
          <p:nvPr/>
        </p:nvSpPr>
        <p:spPr>
          <a:xfrm>
            <a:off x="76200" y="4812373"/>
            <a:ext cx="4876800" cy="2062103"/>
          </a:xfrm>
          <a:prstGeom prst="rect">
            <a:avLst/>
          </a:prstGeom>
        </p:spPr>
        <p:txBody>
          <a:bodyPr wrap="square">
            <a:spAutoFit/>
          </a:bodyPr>
          <a:lstStyle/>
          <a:p>
            <a:r>
              <a:rPr lang="en-US" sz="3200" dirty="0"/>
              <a:t>Consider a future device for individual use, which is a sort of </a:t>
            </a:r>
            <a:r>
              <a:rPr lang="en-US" sz="3200" dirty="0">
                <a:solidFill>
                  <a:srgbClr val="FF0000"/>
                </a:solidFill>
              </a:rPr>
              <a:t>mechanized private file and library</a:t>
            </a:r>
          </a:p>
        </p:txBody>
      </p:sp>
      <p:pic>
        <p:nvPicPr>
          <p:cNvPr id="5" name="Picture 4">
            <a:extLst>
              <a:ext uri="{FF2B5EF4-FFF2-40B4-BE49-F238E27FC236}">
                <a16:creationId xmlns:a16="http://schemas.microsoft.com/office/drawing/2014/main" id="{E7A3DE09-E38D-4BC4-A1C3-9E75744D56D0}"/>
              </a:ext>
            </a:extLst>
          </p:cNvPr>
          <p:cNvPicPr>
            <a:picLocks noChangeAspect="1"/>
          </p:cNvPicPr>
          <p:nvPr/>
        </p:nvPicPr>
        <p:blipFill>
          <a:blip r:embed="rId4"/>
          <a:stretch>
            <a:fillRect/>
          </a:stretch>
        </p:blipFill>
        <p:spPr>
          <a:xfrm>
            <a:off x="274034" y="76200"/>
            <a:ext cx="859611" cy="859611"/>
          </a:xfrm>
          <a:prstGeom prst="rect">
            <a:avLst/>
          </a:prstGeom>
        </p:spPr>
      </p:pic>
    </p:spTree>
    <p:extLst>
      <p:ext uri="{BB962C8B-B14F-4D97-AF65-F5344CB8AC3E}">
        <p14:creationId xmlns:p14="http://schemas.microsoft.com/office/powerpoint/2010/main" val="14747983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
          <p:cNvSpPr>
            <a:spLocks noGrp="1" noChangeArrowheads="1"/>
          </p:cNvSpPr>
          <p:nvPr>
            <p:ph type="title"/>
          </p:nvPr>
        </p:nvSpPr>
        <p:spPr>
          <a:xfrm>
            <a:off x="304800" y="2286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b="1" dirty="0">
                <a:sym typeface="UC Berkeley OS Sign"/>
              </a:rPr>
              <a:t>The Memex</a:t>
            </a:r>
          </a:p>
        </p:txBody>
      </p:sp>
      <p:sp>
        <p:nvSpPr>
          <p:cNvPr id="56323"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C9954400-DCEE-4D5E-A4AF-3CE33C95E516}" type="slidenum">
              <a:rPr lang="en-US" sz="1500">
                <a:solidFill>
                  <a:srgbClr val="002955"/>
                </a:solidFill>
                <a:latin typeface="UC Berkeley OS Sign"/>
                <a:ea typeface="MS PGothic" pitchFamily="34" charset="-128"/>
                <a:sym typeface="UC Berkeley OS Sign"/>
              </a:rPr>
              <a:pPr algn="ctr"/>
              <a:t>58</a:t>
            </a:fld>
            <a:endParaRPr lang="en-US" sz="1500" dirty="0">
              <a:solidFill>
                <a:srgbClr val="002955"/>
              </a:solidFill>
              <a:latin typeface="UC Berkeley OS Sign"/>
              <a:ea typeface="MS PGothic" pitchFamily="34" charset="-128"/>
              <a:sym typeface="UC Berkeley OS Sign"/>
            </a:endParaRPr>
          </a:p>
        </p:txBody>
      </p:sp>
      <p:pic>
        <p:nvPicPr>
          <p:cNvPr id="2" name="c539cK58ees"/>
          <p:cNvPicPr>
            <a:picLocks noRot="1" noChangeAspect="1"/>
          </p:cNvPicPr>
          <p:nvPr>
            <a:videoFile r:link="rId1"/>
          </p:nvPr>
        </p:nvPicPr>
        <p:blipFill>
          <a:blip r:embed="rId4" cstate="print"/>
          <a:stretch>
            <a:fillRect/>
          </a:stretch>
        </p:blipFill>
        <p:spPr>
          <a:xfrm>
            <a:off x="76200" y="1219200"/>
            <a:ext cx="8963095" cy="5041742"/>
          </a:xfrm>
          <a:prstGeom prst="rect">
            <a:avLst/>
          </a:prstGeom>
        </p:spPr>
      </p:pic>
    </p:spTree>
    <p:extLst>
      <p:ext uri="{BB962C8B-B14F-4D97-AF65-F5344CB8AC3E}">
        <p14:creationId xmlns:p14="http://schemas.microsoft.com/office/powerpoint/2010/main" val="360414792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b="1" dirty="0">
                <a:latin typeface="+mn-lt"/>
                <a:ea typeface="+mn-ea"/>
                <a:cs typeface="+mn-cs"/>
              </a:rPr>
              <a:t>Memex New Ideas</a:t>
            </a:r>
          </a:p>
        </p:txBody>
      </p:sp>
      <p:sp>
        <p:nvSpPr>
          <p:cNvPr id="3" name="Content Placeholder 2"/>
          <p:cNvSpPr>
            <a:spLocks noGrp="1"/>
          </p:cNvSpPr>
          <p:nvPr>
            <p:ph idx="1"/>
          </p:nvPr>
        </p:nvSpPr>
        <p:spPr>
          <a:xfrm>
            <a:off x="473676" y="1600200"/>
            <a:ext cx="8229600" cy="4525963"/>
          </a:xfrm>
        </p:spPr>
        <p:txBody>
          <a:bodyPr/>
          <a:lstStyle/>
          <a:p>
            <a:r>
              <a:rPr lang="en-US" dirty="0"/>
              <a:t>“The human mind works by association” -&gt; hypertext linking in “trails”</a:t>
            </a:r>
          </a:p>
          <a:p>
            <a:r>
              <a:rPr lang="en-US" dirty="0"/>
              <a:t>Because trails are separate packages of links, they can be shared and combined</a:t>
            </a:r>
          </a:p>
          <a:p>
            <a:r>
              <a:rPr lang="en-US" dirty="0"/>
              <a:t>Text or voice annotation of documents</a:t>
            </a:r>
          </a:p>
          <a:p>
            <a:r>
              <a:rPr lang="en-US" dirty="0"/>
              <a:t>Speech synthesis</a:t>
            </a:r>
          </a:p>
          <a:p>
            <a:endParaRPr lang="en-US" dirty="0"/>
          </a:p>
        </p:txBody>
      </p:sp>
      <p:pic>
        <p:nvPicPr>
          <p:cNvPr id="4" name="Picture 3"/>
          <p:cNvPicPr>
            <a:picLocks noChangeAspect="1"/>
          </p:cNvPicPr>
          <p:nvPr/>
        </p:nvPicPr>
        <p:blipFill>
          <a:blip r:embed="rId3"/>
          <a:stretch>
            <a:fillRect/>
          </a:stretch>
        </p:blipFill>
        <p:spPr>
          <a:xfrm>
            <a:off x="381000" y="266617"/>
            <a:ext cx="865707" cy="865707"/>
          </a:xfrm>
          <a:prstGeom prst="rect">
            <a:avLst/>
          </a:prstGeom>
        </p:spPr>
      </p:pic>
    </p:spTree>
    <p:extLst>
      <p:ext uri="{BB962C8B-B14F-4D97-AF65-F5344CB8AC3E}">
        <p14:creationId xmlns:p14="http://schemas.microsoft.com/office/powerpoint/2010/main" val="2250018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308" y="457200"/>
            <a:ext cx="8229600" cy="1143000"/>
          </a:xfrm>
        </p:spPr>
        <p:txBody>
          <a:bodyPr>
            <a:normAutofit fontScale="90000"/>
          </a:bodyPr>
          <a:lstStyle/>
          <a:p>
            <a:r>
              <a:rPr lang="en-US" b="1" dirty="0"/>
              <a:t>Managing Personal Possessions (2)</a:t>
            </a:r>
            <a:br>
              <a:rPr lang="en-US" b="1" dirty="0"/>
            </a:br>
            <a:endParaRPr lang="en-US" b="1" dirty="0"/>
          </a:p>
        </p:txBody>
      </p:sp>
      <p:sp>
        <p:nvSpPr>
          <p:cNvPr id="4" name="Rectangle 1"/>
          <p:cNvSpPr>
            <a:spLocks noGrp="1" noChangeArrowheads="1"/>
          </p:cNvSpPr>
          <p:nvPr>
            <p:ph idx="1"/>
          </p:nvPr>
        </p:nvSpPr>
        <p:spPr bwMode="auto">
          <a:xfrm>
            <a:off x="166610" y="1156157"/>
            <a:ext cx="4420630" cy="5195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r>
              <a:rPr lang="en-US" sz="2800" dirty="0"/>
              <a:t>But until the last few hundred years, most people (other than extremely wealthy ones) accumulated few possessions because they couldn’t afford them (most people had only 2 or 3 changes of clothes, 1 coat, 1 hat, 1 pair of shoes) </a:t>
            </a:r>
          </a:p>
        </p:txBody>
      </p:sp>
      <p:pic>
        <p:nvPicPr>
          <p:cNvPr id="5" name="Picture 4">
            <a:extLst>
              <a:ext uri="{FF2B5EF4-FFF2-40B4-BE49-F238E27FC236}">
                <a16:creationId xmlns:a16="http://schemas.microsoft.com/office/drawing/2014/main" id="{CB5DBB6A-0EC7-4398-BA2C-FEBF10B65B59}"/>
              </a:ext>
            </a:extLst>
          </p:cNvPr>
          <p:cNvPicPr>
            <a:picLocks noChangeAspect="1"/>
          </p:cNvPicPr>
          <p:nvPr/>
        </p:nvPicPr>
        <p:blipFill>
          <a:blip r:embed="rId3"/>
          <a:stretch>
            <a:fillRect/>
          </a:stretch>
        </p:blipFill>
        <p:spPr>
          <a:xfrm>
            <a:off x="4724400" y="1295400"/>
            <a:ext cx="3573900" cy="3770093"/>
          </a:xfrm>
          <a:prstGeom prst="rect">
            <a:avLst/>
          </a:prstGeom>
        </p:spPr>
      </p:pic>
      <p:sp>
        <p:nvSpPr>
          <p:cNvPr id="6" name="TextBox 5">
            <a:extLst>
              <a:ext uri="{FF2B5EF4-FFF2-40B4-BE49-F238E27FC236}">
                <a16:creationId xmlns:a16="http://schemas.microsoft.com/office/drawing/2014/main" id="{BBAFA23C-2996-4B3F-96B8-8EAA3F5F5B8F}"/>
              </a:ext>
            </a:extLst>
          </p:cNvPr>
          <p:cNvSpPr txBox="1"/>
          <p:nvPr/>
        </p:nvSpPr>
        <p:spPr>
          <a:xfrm>
            <a:off x="4495800" y="5209070"/>
            <a:ext cx="4648200" cy="1661993"/>
          </a:xfrm>
          <a:prstGeom prst="rect">
            <a:avLst/>
          </a:prstGeom>
          <a:noFill/>
        </p:spPr>
        <p:txBody>
          <a:bodyPr wrap="square" rtlCol="0">
            <a:spAutoFit/>
          </a:bodyPr>
          <a:lstStyle/>
          <a:p>
            <a:pPr marL="285750" indent="-285750">
              <a:buFont typeface="Arial" panose="020B0604020202020204" pitchFamily="34" charset="0"/>
              <a:buChar char="•"/>
            </a:pPr>
            <a:r>
              <a:rPr lang="en-US" sz="2800" dirty="0"/>
              <a:t>When you have very little, managing your possessions is not a problem</a:t>
            </a:r>
          </a:p>
          <a:p>
            <a:endParaRPr lang="en-US" dirty="0"/>
          </a:p>
        </p:txBody>
      </p:sp>
    </p:spTree>
    <p:extLst>
      <p:ext uri="{BB962C8B-B14F-4D97-AF65-F5344CB8AC3E}">
        <p14:creationId xmlns:p14="http://schemas.microsoft.com/office/powerpoint/2010/main" val="33949033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685595-8955-4731-8FA6-F66FD1457414}"/>
              </a:ext>
            </a:extLst>
          </p:cNvPr>
          <p:cNvSpPr/>
          <p:nvPr/>
        </p:nvSpPr>
        <p:spPr>
          <a:xfrm>
            <a:off x="152400" y="5334000"/>
            <a:ext cx="8979195" cy="1447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D:\courses\figures\links_embedded.gif"/>
          <p:cNvPicPr>
            <a:picLocks noChangeAspect="1" noChangeArrowheads="1"/>
          </p:cNvPicPr>
          <p:nvPr/>
        </p:nvPicPr>
        <p:blipFill>
          <a:blip r:embed="rId3" cstate="print"/>
          <a:stretch>
            <a:fillRect/>
          </a:stretch>
        </p:blipFill>
        <p:spPr bwMode="auto">
          <a:xfrm>
            <a:off x="1676400" y="1015624"/>
            <a:ext cx="5467688" cy="4100766"/>
          </a:xfrm>
          <a:prstGeom prst="rect">
            <a:avLst/>
          </a:prstGeom>
          <a:noFill/>
        </p:spPr>
      </p:pic>
      <p:sp>
        <p:nvSpPr>
          <p:cNvPr id="3" name="Title 1"/>
          <p:cNvSpPr txBox="1">
            <a:spLocks/>
          </p:cNvSpPr>
          <p:nvPr/>
        </p:nvSpPr>
        <p:spPr>
          <a:xfrm>
            <a:off x="457200" y="274638"/>
            <a:ext cx="82296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b="1" dirty="0">
                <a:latin typeface="+mj-lt"/>
                <a:ea typeface="+mj-ea"/>
                <a:cs typeface="+mj-cs"/>
              </a:rPr>
              <a:t>Separate Links</a:t>
            </a:r>
            <a:endParaRPr kumimoji="0" lang="en-US"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2" name="Rectangle 1"/>
          <p:cNvSpPr/>
          <p:nvPr/>
        </p:nvSpPr>
        <p:spPr>
          <a:xfrm>
            <a:off x="434163" y="5502178"/>
            <a:ext cx="8979195" cy="893834"/>
          </a:xfrm>
          <a:prstGeom prst="rect">
            <a:avLst/>
          </a:prstGeom>
        </p:spPr>
        <p:txBody>
          <a:bodyPr wrap="square">
            <a:spAutoFit/>
          </a:bodyPr>
          <a:lstStyle/>
          <a:p>
            <a:pPr marL="400050" eaLnBrk="0" fontAlgn="base" hangingPunct="0">
              <a:lnSpc>
                <a:spcPct val="93000"/>
              </a:lnSpc>
              <a:spcBef>
                <a:spcPts val="1800"/>
              </a:spcBef>
              <a:spcAft>
                <a:spcPct val="0"/>
              </a:spcAft>
            </a:pPr>
            <a:r>
              <a:rPr lang="en-US" sz="2800" b="1" dirty="0">
                <a:solidFill>
                  <a:srgbClr val="FF0000"/>
                </a:solidFill>
              </a:rPr>
              <a:t>What would it mean to store links apart from the resources?  What are the implications?</a:t>
            </a:r>
            <a:endParaRPr lang="en-US" sz="2800" b="1" dirty="0">
              <a:solidFill>
                <a:srgbClr val="FF0000"/>
              </a:solidFill>
              <a:latin typeface="UC Berkeley OS Sign"/>
              <a:cs typeface="Arial" pitchFamily="34" charset="0"/>
              <a:sym typeface="Arial" pitchFamily="34" charset="0"/>
            </a:endParaRPr>
          </a:p>
        </p:txBody>
      </p:sp>
      <p:sp>
        <p:nvSpPr>
          <p:cNvPr id="4" name="Rectangle 3"/>
          <p:cNvSpPr/>
          <p:nvPr/>
        </p:nvSpPr>
        <p:spPr>
          <a:xfrm>
            <a:off x="0" y="-16042"/>
            <a:ext cx="1916166" cy="523220"/>
          </a:xfrm>
          <a:prstGeom prst="rect">
            <a:avLst/>
          </a:prstGeom>
        </p:spPr>
        <p:txBody>
          <a:bodyPr wrap="none">
            <a:spAutoFit/>
          </a:bodyPr>
          <a:lstStyle/>
          <a:p>
            <a:pPr lvl="0"/>
            <a:r>
              <a:rPr lang="en-US" sz="2800" b="1" dirty="0">
                <a:solidFill>
                  <a:srgbClr val="FF0000"/>
                </a:solidFill>
              </a:rPr>
              <a:t>FLASHBACK</a:t>
            </a:r>
          </a:p>
        </p:txBody>
      </p:sp>
    </p:spTree>
    <p:extLst>
      <p:ext uri="{BB962C8B-B14F-4D97-AF65-F5344CB8AC3E}">
        <p14:creationId xmlns:p14="http://schemas.microsoft.com/office/powerpoint/2010/main" val="33827716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b="1" dirty="0">
                <a:latin typeface="+mn-lt"/>
                <a:ea typeface="+mn-ea"/>
                <a:cs typeface="+mn-cs"/>
              </a:rPr>
              <a:t>Memex Limitations</a:t>
            </a:r>
          </a:p>
        </p:txBody>
      </p:sp>
      <p:sp>
        <p:nvSpPr>
          <p:cNvPr id="3" name="Content Placeholder 2"/>
          <p:cNvSpPr>
            <a:spLocks noGrp="1"/>
          </p:cNvSpPr>
          <p:nvPr>
            <p:ph idx="1"/>
          </p:nvPr>
        </p:nvSpPr>
        <p:spPr/>
        <p:txBody>
          <a:bodyPr/>
          <a:lstStyle/>
          <a:p>
            <a:r>
              <a:rPr lang="en-US" dirty="0"/>
              <a:t>Linear extrapolation of prevailing technology, “technical difficulties of all sorts have been ignored”</a:t>
            </a:r>
          </a:p>
          <a:p>
            <a:r>
              <a:rPr lang="en-US" dirty="0"/>
              <a:t>No mechanism for searching documents or trails</a:t>
            </a:r>
          </a:p>
          <a:p>
            <a:r>
              <a:rPr lang="en-US" dirty="0"/>
              <a:t>Memexes are stand-alone, not networked</a:t>
            </a:r>
          </a:p>
        </p:txBody>
      </p:sp>
    </p:spTree>
    <p:extLst>
      <p:ext uri="{BB962C8B-B14F-4D97-AF65-F5344CB8AC3E}">
        <p14:creationId xmlns:p14="http://schemas.microsoft.com/office/powerpoint/2010/main" val="41675759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
          <p:cNvSpPr>
            <a:spLocks noGrp="1" noChangeArrowheads="1"/>
          </p:cNvSpPr>
          <p:nvPr>
            <p:ph type="title"/>
          </p:nvPr>
        </p:nvSpPr>
        <p:spPr>
          <a:xfrm>
            <a:off x="455414" y="804788"/>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b="1" dirty="0">
                <a:sym typeface="UC Berkeley OS Sign"/>
              </a:rPr>
              <a:t>Memex as an Organizing System</a:t>
            </a:r>
          </a:p>
        </p:txBody>
      </p:sp>
      <p:sp>
        <p:nvSpPr>
          <p:cNvPr id="552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78820528-CB1B-4879-94A1-2F561C30C939}" type="slidenum">
              <a:rPr lang="en-US" sz="1500">
                <a:solidFill>
                  <a:srgbClr val="002955"/>
                </a:solidFill>
                <a:latin typeface="UC Berkeley OS Sign"/>
                <a:ea typeface="MS PGothic" pitchFamily="34" charset="-128"/>
                <a:sym typeface="UC Berkeley OS Sign"/>
              </a:rPr>
              <a:pPr algn="ctr"/>
              <a:t>62</a:t>
            </a:fld>
            <a:endParaRPr lang="en-US" sz="1500" dirty="0">
              <a:solidFill>
                <a:srgbClr val="002955"/>
              </a:solidFill>
              <a:latin typeface="UC Berkeley OS Sign"/>
              <a:ea typeface="MS PGothic" pitchFamily="34" charset="-128"/>
              <a:sym typeface="UC Berkeley OS Sign"/>
            </a:endParaRPr>
          </a:p>
        </p:txBody>
      </p:sp>
      <p:sp>
        <p:nvSpPr>
          <p:cNvPr id="55303" name="Rectangle 8"/>
          <p:cNvSpPr>
            <a:spLocks noChangeArrowheads="1"/>
          </p:cNvSpPr>
          <p:nvPr/>
        </p:nvSpPr>
        <p:spPr bwMode="auto">
          <a:xfrm>
            <a:off x="446485" y="2040434"/>
            <a:ext cx="8304609" cy="2921086"/>
          </a:xfrm>
          <a:prstGeom prst="rect">
            <a:avLst/>
          </a:prstGeom>
          <a:noFill/>
          <a:ln w="9525">
            <a:noFill/>
            <a:miter lim="800000"/>
            <a:headEnd/>
            <a:tailEnd/>
          </a:ln>
        </p:spPr>
        <p:txBody>
          <a:bodyPr lIns="64291" tIns="32146" rIns="64291" bIns="32146">
            <a:spAutoFit/>
          </a:bodyPr>
          <a:lstStyle/>
          <a:p>
            <a:pPr marL="342900" indent="-342900">
              <a:spcBef>
                <a:spcPct val="20000"/>
              </a:spcBef>
              <a:buFont typeface="Arial" pitchFamily="34" charset="0"/>
              <a:buChar char="•"/>
            </a:pPr>
            <a:r>
              <a:rPr lang="en-US" sz="3200" dirty="0"/>
              <a:t>What?</a:t>
            </a:r>
          </a:p>
          <a:p>
            <a:pPr marL="342900" indent="-342900">
              <a:spcBef>
                <a:spcPct val="20000"/>
              </a:spcBef>
              <a:buFont typeface="Arial" pitchFamily="34" charset="0"/>
              <a:buChar char="•"/>
            </a:pPr>
            <a:r>
              <a:rPr lang="en-US" sz="3200" dirty="0"/>
              <a:t>Why?</a:t>
            </a:r>
          </a:p>
          <a:p>
            <a:pPr marL="342900" indent="-342900">
              <a:spcBef>
                <a:spcPct val="20000"/>
              </a:spcBef>
              <a:buFont typeface="Arial" pitchFamily="34" charset="0"/>
              <a:buChar char="•"/>
            </a:pPr>
            <a:r>
              <a:rPr lang="en-US" sz="3200" dirty="0"/>
              <a:t>How much?</a:t>
            </a:r>
          </a:p>
          <a:p>
            <a:pPr marL="342900" indent="-342900">
              <a:spcBef>
                <a:spcPct val="20000"/>
              </a:spcBef>
              <a:buFont typeface="Arial" pitchFamily="34" charset="0"/>
              <a:buChar char="•"/>
            </a:pPr>
            <a:r>
              <a:rPr lang="en-US" sz="3200" dirty="0"/>
              <a:t>When?</a:t>
            </a:r>
          </a:p>
          <a:p>
            <a:pPr marL="342900" indent="-342900">
              <a:spcBef>
                <a:spcPct val="20000"/>
              </a:spcBef>
              <a:buFont typeface="Arial" pitchFamily="34" charset="0"/>
              <a:buChar char="•"/>
            </a:pPr>
            <a:r>
              <a:rPr lang="en-US" sz="3200" dirty="0"/>
              <a:t>Who (and by what means)?)</a:t>
            </a:r>
          </a:p>
        </p:txBody>
      </p:sp>
      <p:sp>
        <p:nvSpPr>
          <p:cNvPr id="2" name="TextBox 1"/>
          <p:cNvSpPr txBox="1"/>
          <p:nvPr/>
        </p:nvSpPr>
        <p:spPr>
          <a:xfrm>
            <a:off x="1066800" y="5410200"/>
            <a:ext cx="5715000" cy="461665"/>
          </a:xfrm>
          <a:prstGeom prst="rect">
            <a:avLst/>
          </a:prstGeom>
          <a:noFill/>
        </p:spPr>
        <p:txBody>
          <a:bodyPr wrap="square" rtlCol="0">
            <a:spAutoFit/>
          </a:bodyPr>
          <a:lstStyle/>
          <a:p>
            <a:r>
              <a:rPr lang="en-US" sz="2400" b="1" i="1" dirty="0">
                <a:solidFill>
                  <a:srgbClr val="FF0000"/>
                </a:solidFill>
              </a:rPr>
              <a:t>Test your understanding of Memex</a:t>
            </a:r>
          </a:p>
        </p:txBody>
      </p:sp>
      <p:pic>
        <p:nvPicPr>
          <p:cNvPr id="3" name="Picture 2">
            <a:extLst>
              <a:ext uri="{FF2B5EF4-FFF2-40B4-BE49-F238E27FC236}">
                <a16:creationId xmlns:a16="http://schemas.microsoft.com/office/drawing/2014/main" id="{12F37AB7-036D-4116-A487-CC67AC971BFE}"/>
              </a:ext>
            </a:extLst>
          </p:cNvPr>
          <p:cNvPicPr>
            <a:picLocks noChangeAspect="1"/>
          </p:cNvPicPr>
          <p:nvPr/>
        </p:nvPicPr>
        <p:blipFill>
          <a:blip r:embed="rId3"/>
          <a:stretch>
            <a:fillRect/>
          </a:stretch>
        </p:blipFill>
        <p:spPr>
          <a:xfrm>
            <a:off x="207189" y="126524"/>
            <a:ext cx="859611" cy="859611"/>
          </a:xfrm>
          <a:prstGeom prst="rect">
            <a:avLst/>
          </a:prstGeom>
        </p:spPr>
      </p:pic>
    </p:spTree>
    <p:extLst>
      <p:ext uri="{BB962C8B-B14F-4D97-AF65-F5344CB8AC3E}">
        <p14:creationId xmlns:p14="http://schemas.microsoft.com/office/powerpoint/2010/main" val="220390362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6D720-FB55-4C0C-AB37-29E0127B6278}"/>
              </a:ext>
            </a:extLst>
          </p:cNvPr>
          <p:cNvSpPr>
            <a:spLocks noGrp="1"/>
          </p:cNvSpPr>
          <p:nvPr>
            <p:ph type="title"/>
          </p:nvPr>
        </p:nvSpPr>
        <p:spPr>
          <a:xfrm>
            <a:off x="457200" y="228600"/>
            <a:ext cx="8229600" cy="1143000"/>
          </a:xfrm>
        </p:spPr>
        <p:txBody>
          <a:bodyPr>
            <a:normAutofit/>
          </a:bodyPr>
          <a:lstStyle/>
          <a:p>
            <a:r>
              <a:rPr lang="en-US" sz="4000" b="1" dirty="0"/>
              <a:t>Consumerism and Consumption</a:t>
            </a:r>
          </a:p>
        </p:txBody>
      </p:sp>
      <p:sp>
        <p:nvSpPr>
          <p:cNvPr id="3" name="Content Placeholder 2">
            <a:extLst>
              <a:ext uri="{FF2B5EF4-FFF2-40B4-BE49-F238E27FC236}">
                <a16:creationId xmlns:a16="http://schemas.microsoft.com/office/drawing/2014/main" id="{2DB5C92E-819B-45D4-83B9-F600506F4C58}"/>
              </a:ext>
            </a:extLst>
          </p:cNvPr>
          <p:cNvSpPr>
            <a:spLocks noGrp="1"/>
          </p:cNvSpPr>
          <p:nvPr>
            <p:ph idx="1"/>
          </p:nvPr>
        </p:nvSpPr>
        <p:spPr>
          <a:xfrm>
            <a:off x="304800" y="1219200"/>
            <a:ext cx="8686799" cy="4525963"/>
          </a:xfrm>
        </p:spPr>
        <p:txBody>
          <a:bodyPr>
            <a:noAutofit/>
          </a:bodyPr>
          <a:lstStyle/>
          <a:p>
            <a:r>
              <a:rPr lang="en-US" sz="2800" dirty="0"/>
              <a:t>A middle class began to emerge in the 19</a:t>
            </a:r>
            <a:r>
              <a:rPr lang="en-US" sz="2800" baseline="30000" dirty="0"/>
              <a:t>th</a:t>
            </a:r>
            <a:r>
              <a:rPr lang="en-US" sz="2800" dirty="0"/>
              <a:t> century when people began to have some “disposable income” to spend on goods and services that were non-essential</a:t>
            </a:r>
          </a:p>
          <a:p>
            <a:r>
              <a:rPr lang="en-US" sz="2800" dirty="0"/>
              <a:t>The 19</a:t>
            </a:r>
            <a:r>
              <a:rPr lang="en-US" sz="2800" baseline="30000" dirty="0"/>
              <a:t>th</a:t>
            </a:r>
            <a:r>
              <a:rPr lang="en-US" sz="2800" dirty="0"/>
              <a:t> century industrial revolution greatly increased the number of consumer-facing businesses, and advertising agencies emerged to encourage buying</a:t>
            </a:r>
          </a:p>
          <a:p>
            <a:r>
              <a:rPr lang="en-US" sz="2800" dirty="0"/>
              <a:t>The now-familiar term “conspicuous consumption” was coined by American economist and sociologist Thorstein Veblen in his 1889 book, </a:t>
            </a:r>
            <a:r>
              <a:rPr lang="en-US" sz="2800" i="1" dirty="0"/>
              <a:t>The Theory of the Leisure Class</a:t>
            </a:r>
            <a:r>
              <a:rPr lang="en-US" sz="2800" dirty="0"/>
              <a:t> </a:t>
            </a:r>
          </a:p>
        </p:txBody>
      </p:sp>
      <p:pic>
        <p:nvPicPr>
          <p:cNvPr id="4" name="Picture 3">
            <a:extLst>
              <a:ext uri="{FF2B5EF4-FFF2-40B4-BE49-F238E27FC236}">
                <a16:creationId xmlns:a16="http://schemas.microsoft.com/office/drawing/2014/main" id="{63BC02E3-9958-4F69-8660-25A95477820F}"/>
              </a:ext>
            </a:extLst>
          </p:cNvPr>
          <p:cNvPicPr>
            <a:picLocks noChangeAspect="1"/>
          </p:cNvPicPr>
          <p:nvPr/>
        </p:nvPicPr>
        <p:blipFill>
          <a:blip r:embed="rId3"/>
          <a:stretch>
            <a:fillRect/>
          </a:stretch>
        </p:blipFill>
        <p:spPr>
          <a:xfrm>
            <a:off x="0" y="5638800"/>
            <a:ext cx="9144000" cy="1282835"/>
          </a:xfrm>
          <a:prstGeom prst="rect">
            <a:avLst/>
          </a:prstGeom>
        </p:spPr>
      </p:pic>
      <p:sp>
        <p:nvSpPr>
          <p:cNvPr id="5" name="TextBox 4">
            <a:extLst>
              <a:ext uri="{FF2B5EF4-FFF2-40B4-BE49-F238E27FC236}">
                <a16:creationId xmlns:a16="http://schemas.microsoft.com/office/drawing/2014/main" id="{A71CC37B-2B88-42F5-9F46-FE670845A149}"/>
              </a:ext>
            </a:extLst>
          </p:cNvPr>
          <p:cNvSpPr txBox="1"/>
          <p:nvPr/>
        </p:nvSpPr>
        <p:spPr>
          <a:xfrm>
            <a:off x="1371599" y="5798403"/>
            <a:ext cx="6553200" cy="830997"/>
          </a:xfrm>
          <a:prstGeom prst="rect">
            <a:avLst/>
          </a:prstGeom>
          <a:noFill/>
        </p:spPr>
        <p:txBody>
          <a:bodyPr wrap="square" rtlCol="0">
            <a:spAutoFit/>
          </a:bodyPr>
          <a:lstStyle/>
          <a:p>
            <a:r>
              <a:rPr lang="en-US" sz="2400" b="1" dirty="0">
                <a:solidFill>
                  <a:srgbClr val="FF0000"/>
                </a:solidFill>
              </a:rPr>
              <a:t>Do you observe any “conspicuous consumption” on or around campus?</a:t>
            </a:r>
          </a:p>
        </p:txBody>
      </p:sp>
    </p:spTree>
    <p:extLst>
      <p:ext uri="{BB962C8B-B14F-4D97-AF65-F5344CB8AC3E}">
        <p14:creationId xmlns:p14="http://schemas.microsoft.com/office/powerpoint/2010/main" val="2358999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00F3CA-16FF-4BB1-9992-BB643480FDF7}"/>
              </a:ext>
            </a:extLst>
          </p:cNvPr>
          <p:cNvSpPr/>
          <p:nvPr/>
        </p:nvSpPr>
        <p:spPr>
          <a:xfrm>
            <a:off x="0" y="38100"/>
            <a:ext cx="9144000" cy="6781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48185" y="106861"/>
            <a:ext cx="8229600" cy="1143000"/>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solidFill>
                  <a:srgbClr val="FF0000"/>
                </a:solidFill>
                <a:sym typeface="UC Berkeley OS Sign"/>
              </a:rPr>
              <a:t>STOP AND THINK</a:t>
            </a:r>
          </a:p>
        </p:txBody>
      </p:sp>
      <p:sp>
        <p:nvSpPr>
          <p:cNvPr id="3" name="Content Placeholder 2"/>
          <p:cNvSpPr>
            <a:spLocks noGrp="1"/>
          </p:cNvSpPr>
          <p:nvPr>
            <p:ph idx="1"/>
          </p:nvPr>
        </p:nvSpPr>
        <p:spPr>
          <a:xfrm>
            <a:off x="277504" y="1096962"/>
            <a:ext cx="8790296" cy="5486400"/>
          </a:xfrm>
        </p:spPr>
        <p:txBody>
          <a:bodyPr>
            <a:noAutofit/>
          </a:bodyPr>
          <a:lstStyle/>
          <a:p>
            <a:r>
              <a:rPr lang="en-US" sz="2800" dirty="0"/>
              <a:t>How many things do you (or your household…) own?</a:t>
            </a:r>
          </a:p>
          <a:p>
            <a:r>
              <a:rPr lang="en-US" sz="2400" b="1" i="1" dirty="0">
                <a:solidFill>
                  <a:srgbClr val="FF0000"/>
                </a:solidFill>
              </a:rPr>
              <a:t>Items of clothing (don’t forget shoes, coats)</a:t>
            </a:r>
          </a:p>
          <a:p>
            <a:r>
              <a:rPr lang="en-US" sz="2400" b="1" i="1" dirty="0">
                <a:solidFill>
                  <a:srgbClr val="FF0000"/>
                </a:solidFill>
              </a:rPr>
              <a:t>Kitchen utensils, dishes, cooking ware</a:t>
            </a:r>
          </a:p>
          <a:p>
            <a:r>
              <a:rPr lang="en-US" sz="2400" b="1" i="1" dirty="0">
                <a:solidFill>
                  <a:srgbClr val="FF0000"/>
                </a:solidFill>
              </a:rPr>
              <a:t>Other kitchen resources (cleaning supplies, sponges, towels, broom, dustpan, mop)</a:t>
            </a:r>
          </a:p>
          <a:p>
            <a:r>
              <a:rPr lang="en-US" sz="2400" b="1" i="1" dirty="0">
                <a:solidFill>
                  <a:srgbClr val="FF0000"/>
                </a:solidFill>
              </a:rPr>
              <a:t>Appliances (refrigerator, stove, microwave, blender, coffee grinder and maker, washer, dryer)</a:t>
            </a:r>
          </a:p>
          <a:p>
            <a:r>
              <a:rPr lang="en-US" sz="2400" b="1" i="1" dirty="0">
                <a:solidFill>
                  <a:srgbClr val="FF0000"/>
                </a:solidFill>
              </a:rPr>
              <a:t>Food, condiments, spices, etc. in pantry or refrigerator</a:t>
            </a:r>
          </a:p>
          <a:p>
            <a:r>
              <a:rPr lang="en-US" sz="2400" b="1" i="1" dirty="0">
                <a:solidFill>
                  <a:srgbClr val="FF0000"/>
                </a:solidFill>
              </a:rPr>
              <a:t>Tools and associated resources (screws, nails, clamps)</a:t>
            </a:r>
          </a:p>
          <a:p>
            <a:r>
              <a:rPr lang="en-US" sz="2400" b="1" i="1" dirty="0">
                <a:solidFill>
                  <a:srgbClr val="FF0000"/>
                </a:solidFill>
              </a:rPr>
              <a:t>Books, magazines, documents</a:t>
            </a:r>
          </a:p>
          <a:p>
            <a:r>
              <a:rPr lang="en-US" sz="2400" b="1" i="1" dirty="0">
                <a:solidFill>
                  <a:srgbClr val="FF0000"/>
                </a:solidFill>
              </a:rPr>
              <a:t>Music and movies in various formats </a:t>
            </a:r>
          </a:p>
          <a:p>
            <a:r>
              <a:rPr lang="en-US" sz="2400" b="1" i="1" dirty="0">
                <a:solidFill>
                  <a:srgbClr val="FF0000"/>
                </a:solidFill>
              </a:rPr>
              <a:t>Vehicles (bike, scooter, car) and associated resources</a:t>
            </a:r>
          </a:p>
          <a:p>
            <a:r>
              <a:rPr lang="en-US" sz="2400" b="1" i="1" dirty="0">
                <a:solidFill>
                  <a:srgbClr val="FF0000"/>
                </a:solidFill>
              </a:rPr>
              <a:t>Furniture and associated resources (sheets, towels,..)</a:t>
            </a:r>
          </a:p>
        </p:txBody>
      </p:sp>
    </p:spTree>
    <p:extLst>
      <p:ext uri="{BB962C8B-B14F-4D97-AF65-F5344CB8AC3E}">
        <p14:creationId xmlns:p14="http://schemas.microsoft.com/office/powerpoint/2010/main" val="2435189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E2F811-2040-437C-8C5F-A92392A244D9}"/>
              </a:ext>
            </a:extLst>
          </p:cNvPr>
          <p:cNvSpPr/>
          <p:nvPr/>
        </p:nvSpPr>
        <p:spPr>
          <a:xfrm>
            <a:off x="23949" y="5593081"/>
            <a:ext cx="9144000" cy="126491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E6D720-FB55-4C0C-AB37-29E0127B6278}"/>
              </a:ext>
            </a:extLst>
          </p:cNvPr>
          <p:cNvSpPr>
            <a:spLocks noGrp="1"/>
          </p:cNvSpPr>
          <p:nvPr>
            <p:ph type="title"/>
          </p:nvPr>
        </p:nvSpPr>
        <p:spPr>
          <a:xfrm>
            <a:off x="441960" y="95794"/>
            <a:ext cx="8229600" cy="1143000"/>
          </a:xfrm>
        </p:spPr>
        <p:txBody>
          <a:bodyPr/>
          <a:lstStyle/>
          <a:p>
            <a:r>
              <a:rPr lang="en-US" b="1" dirty="0"/>
              <a:t>Too Much Stuff?</a:t>
            </a:r>
          </a:p>
        </p:txBody>
      </p:sp>
      <p:sp>
        <p:nvSpPr>
          <p:cNvPr id="3" name="Content Placeholder 2">
            <a:extLst>
              <a:ext uri="{FF2B5EF4-FFF2-40B4-BE49-F238E27FC236}">
                <a16:creationId xmlns:a16="http://schemas.microsoft.com/office/drawing/2014/main" id="{2DB5C92E-819B-45D4-83B9-F600506F4C58}"/>
              </a:ext>
            </a:extLst>
          </p:cNvPr>
          <p:cNvSpPr>
            <a:spLocks noGrp="1"/>
          </p:cNvSpPr>
          <p:nvPr>
            <p:ph idx="1"/>
          </p:nvPr>
        </p:nvSpPr>
        <p:spPr>
          <a:xfrm>
            <a:off x="228600" y="1219200"/>
            <a:ext cx="8686800" cy="4906963"/>
          </a:xfrm>
        </p:spPr>
        <p:txBody>
          <a:bodyPr>
            <a:noAutofit/>
          </a:bodyPr>
          <a:lstStyle/>
          <a:p>
            <a:r>
              <a:rPr lang="en-US" sz="2800" dirty="0"/>
              <a:t>There are </a:t>
            </a:r>
            <a:r>
              <a:rPr lang="en-US" sz="2800" b="1" i="1" dirty="0">
                <a:solidFill>
                  <a:srgbClr val="FF0000"/>
                </a:solidFill>
              </a:rPr>
              <a:t>300,000</a:t>
            </a:r>
            <a:r>
              <a:rPr lang="en-US" sz="2800" dirty="0"/>
              <a:t> items in the average American home</a:t>
            </a:r>
          </a:p>
          <a:p>
            <a:pPr lvl="1"/>
            <a:r>
              <a:rPr lang="en-US" dirty="0"/>
              <a:t>An overestimate because of granularity issues -- it probably counts every nail and screw and napkin as a separate resource</a:t>
            </a:r>
          </a:p>
          <a:p>
            <a:pPr lvl="1"/>
            <a:r>
              <a:rPr lang="en-US" dirty="0"/>
              <a:t>But no matter how you count, it is a lot of stuff</a:t>
            </a:r>
          </a:p>
          <a:p>
            <a:r>
              <a:rPr lang="en-US" sz="2800" dirty="0"/>
              <a:t>The average size of American families declined 15% between 1960 and 2010, but during the same 50-year period the average size of a new single-family home nearly tripled – people were accumulating stuff!</a:t>
            </a:r>
          </a:p>
        </p:txBody>
      </p:sp>
      <p:sp>
        <p:nvSpPr>
          <p:cNvPr id="4" name="TextBox 3">
            <a:extLst>
              <a:ext uri="{FF2B5EF4-FFF2-40B4-BE49-F238E27FC236}">
                <a16:creationId xmlns:a16="http://schemas.microsoft.com/office/drawing/2014/main" id="{625AC020-BCBE-470B-8660-56C6DE3CD622}"/>
              </a:ext>
            </a:extLst>
          </p:cNvPr>
          <p:cNvSpPr txBox="1"/>
          <p:nvPr/>
        </p:nvSpPr>
        <p:spPr>
          <a:xfrm>
            <a:off x="723900" y="5710664"/>
            <a:ext cx="7772400" cy="830997"/>
          </a:xfrm>
          <a:prstGeom prst="rect">
            <a:avLst/>
          </a:prstGeom>
          <a:noFill/>
        </p:spPr>
        <p:txBody>
          <a:bodyPr wrap="square" rtlCol="0">
            <a:spAutoFit/>
          </a:bodyPr>
          <a:lstStyle/>
          <a:p>
            <a:r>
              <a:rPr lang="en-US" sz="2400" i="1" dirty="0">
                <a:solidFill>
                  <a:srgbClr val="FF0000"/>
                </a:solidFill>
              </a:rPr>
              <a:t>Is there room to park a car in your garage,</a:t>
            </a:r>
            <a:br>
              <a:rPr lang="en-US" sz="2400" i="1" dirty="0">
                <a:solidFill>
                  <a:srgbClr val="FF0000"/>
                </a:solidFill>
              </a:rPr>
            </a:br>
            <a:r>
              <a:rPr lang="en-US" sz="2400" i="1" dirty="0">
                <a:solidFill>
                  <a:srgbClr val="FF0000"/>
                </a:solidFill>
              </a:rPr>
              <a:t> or is it filled with stuff? Do you use offsite storage?</a:t>
            </a:r>
          </a:p>
        </p:txBody>
      </p:sp>
    </p:spTree>
    <p:extLst>
      <p:ext uri="{BB962C8B-B14F-4D97-AF65-F5344CB8AC3E}">
        <p14:creationId xmlns:p14="http://schemas.microsoft.com/office/powerpoint/2010/main" val="14190277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2788</Words>
  <Application>Microsoft Office PowerPoint</Application>
  <PresentationFormat>On-screen Show (4:3)</PresentationFormat>
  <Paragraphs>305</Paragraphs>
  <Slides>62</Slides>
  <Notes>57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62</vt:i4>
      </vt:variant>
    </vt:vector>
  </HeadingPairs>
  <TitlesOfParts>
    <vt:vector size="71" baseType="lpstr">
      <vt:lpstr>Arial</vt:lpstr>
      <vt:lpstr>Calibri</vt:lpstr>
      <vt:lpstr>Deja Vu Serif</vt:lpstr>
      <vt:lpstr>OTNEJMQuadraat</vt:lpstr>
      <vt:lpstr>OTNEJMScalaSansLF</vt:lpstr>
      <vt:lpstr>OTNEJMScalaSansLF-Italic</vt:lpstr>
      <vt:lpstr>UC Berkeley OS Sign</vt:lpstr>
      <vt:lpstr>Wingdings</vt:lpstr>
      <vt:lpstr>Office Theme</vt:lpstr>
      <vt:lpstr>CogSci 150 “Sensemaking and Organizing” Spring 2022</vt:lpstr>
      <vt:lpstr>PowerPoint Presentation</vt:lpstr>
      <vt:lpstr>The Context: Individual Organizing Systems and Categories</vt:lpstr>
      <vt:lpstr>Managing Personal Possessions</vt:lpstr>
      <vt:lpstr>Managing Personal Possessions (1) </vt:lpstr>
      <vt:lpstr>Managing Personal Possessions (2) </vt:lpstr>
      <vt:lpstr>Consumerism and Consumption</vt:lpstr>
      <vt:lpstr>STOP AND THINK</vt:lpstr>
      <vt:lpstr>Too Much Stuff?</vt:lpstr>
      <vt:lpstr>PowerPoint Presentation</vt:lpstr>
      <vt:lpstr>In Contrast… Bob’s Garage (2014)  </vt:lpstr>
      <vt:lpstr>Marie  Kondo</vt:lpstr>
      <vt:lpstr>PowerPoint Presentation</vt:lpstr>
      <vt:lpstr>STOP AND THINK</vt:lpstr>
      <vt:lpstr>The Cult  of Kondo Search for  “Kondo before and after” to find an astonishing number of photos and videos   How can we measure the cultural importance of  Marie Kondo?</vt:lpstr>
      <vt:lpstr>Lexicalization of “Marie Kondo”</vt:lpstr>
      <vt:lpstr>Kondo’s Methods in TDO-speak</vt:lpstr>
      <vt:lpstr>More TDO Perspective on Kondo</vt:lpstr>
      <vt:lpstr>“Professional Organizers”</vt:lpstr>
      <vt:lpstr>When Possession Management  Goes Wrong</vt:lpstr>
      <vt:lpstr>Hoarding Disorder (1)</vt:lpstr>
      <vt:lpstr>Hoarding Disorder (2)</vt:lpstr>
      <vt:lpstr>PowerPoint Presentation</vt:lpstr>
      <vt:lpstr>Professional Organizers Can Help! Call Now, Operators Are Waiting</vt:lpstr>
      <vt:lpstr>Personal Information Management</vt:lpstr>
      <vt:lpstr>PowerPoint Presentation</vt:lpstr>
      <vt:lpstr>Definitions of Information Overload</vt:lpstr>
      <vt:lpstr>Factors Influencing  Information Overload</vt:lpstr>
      <vt:lpstr>Personal Information Management </vt:lpstr>
      <vt:lpstr>PIM and Technology</vt:lpstr>
      <vt:lpstr>PowerPoint Presentation</vt:lpstr>
      <vt:lpstr>The Contemporary PIM Challenge</vt:lpstr>
      <vt:lpstr>The Digital Format Matters!</vt:lpstr>
      <vt:lpstr>Your “Personal Information Space”</vt:lpstr>
      <vt:lpstr>What’s In YOUR PSI?</vt:lpstr>
      <vt:lpstr>STOP AND THINK</vt:lpstr>
      <vt:lpstr>A Taxonomy of PIM Apps/Systems</vt:lpstr>
      <vt:lpstr>Mind-Mapping Software</vt:lpstr>
      <vt:lpstr>PowerPoint Presentation</vt:lpstr>
      <vt:lpstr>Note-Taking Software</vt:lpstr>
      <vt:lpstr>PowerPoint Presentation</vt:lpstr>
      <vt:lpstr>Autonomous / Wearable PIM</vt:lpstr>
      <vt:lpstr>STOP AND THINK</vt:lpstr>
      <vt:lpstr>Contrasting PIM Strategies </vt:lpstr>
      <vt:lpstr>PIM Activities</vt:lpstr>
      <vt:lpstr>Selection Decisions</vt:lpstr>
      <vt:lpstr>Decisions to Make on Information Exposure / Receipt</vt:lpstr>
      <vt:lpstr>Decisions About  Keeping and Organizing</vt:lpstr>
      <vt:lpstr>New Design Concepts for PIM - Patina</vt:lpstr>
      <vt:lpstr>New Design Concepts for PIM –  Data Recommender</vt:lpstr>
      <vt:lpstr>New Design Concepts for PIM –  Temporary Folders</vt:lpstr>
      <vt:lpstr>New Design Concepts for PIM –  Temporary Apps</vt:lpstr>
      <vt:lpstr>New Design Concepts for PIM –  Future Filters</vt:lpstr>
      <vt:lpstr>The Memex</vt:lpstr>
      <vt:lpstr>Vannevar Bush ‘As We May Think”</vt:lpstr>
      <vt:lpstr>PowerPoint Presentation</vt:lpstr>
      <vt:lpstr>PowerPoint Presentation</vt:lpstr>
      <vt:lpstr>The Memex</vt:lpstr>
      <vt:lpstr>Memex New Ideas</vt:lpstr>
      <vt:lpstr>PowerPoint Presentation</vt:lpstr>
      <vt:lpstr>Memex Limitations</vt:lpstr>
      <vt:lpstr>Memex as an Organizing System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2017-10-26T16:02:22Z</dcterms:created>
  <dcterms:modified xsi:type="dcterms:W3CDTF">2022-03-09T18:16:39Z</dcterms:modified>
</cp:coreProperties>
</file>