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65"/>
  </p:notesMasterIdLst>
  <p:sldIdLst>
    <p:sldId id="514" r:id="rId2"/>
    <p:sldId id="394" r:id="rId3"/>
    <p:sldId id="395" r:id="rId4"/>
    <p:sldId id="387" r:id="rId5"/>
    <p:sldId id="391" r:id="rId6"/>
    <p:sldId id="432" r:id="rId7"/>
    <p:sldId id="413" r:id="rId8"/>
    <p:sldId id="330" r:id="rId9"/>
    <p:sldId id="516" r:id="rId10"/>
    <p:sldId id="332" r:id="rId11"/>
    <p:sldId id="362" r:id="rId12"/>
    <p:sldId id="515" r:id="rId13"/>
    <p:sldId id="334" r:id="rId14"/>
    <p:sldId id="333" r:id="rId15"/>
    <p:sldId id="335" r:id="rId16"/>
    <p:sldId id="509" r:id="rId17"/>
    <p:sldId id="414" r:id="rId18"/>
    <p:sldId id="447" r:id="rId19"/>
    <p:sldId id="518" r:id="rId20"/>
    <p:sldId id="512" r:id="rId21"/>
    <p:sldId id="510" r:id="rId22"/>
    <p:sldId id="417" r:id="rId23"/>
    <p:sldId id="370" r:id="rId24"/>
    <p:sldId id="337" r:id="rId25"/>
    <p:sldId id="339" r:id="rId26"/>
    <p:sldId id="338" r:id="rId27"/>
    <p:sldId id="511" r:id="rId28"/>
    <p:sldId id="967" r:id="rId29"/>
    <p:sldId id="415" r:id="rId30"/>
    <p:sldId id="449" r:id="rId31"/>
    <p:sldId id="340" r:id="rId32"/>
    <p:sldId id="324" r:id="rId33"/>
    <p:sldId id="513" r:id="rId34"/>
    <p:sldId id="428" r:id="rId35"/>
    <p:sldId id="435" r:id="rId36"/>
    <p:sldId id="829" r:id="rId37"/>
    <p:sldId id="436" r:id="rId38"/>
    <p:sldId id="517" r:id="rId39"/>
    <p:sldId id="431" r:id="rId40"/>
    <p:sldId id="433" r:id="rId41"/>
    <p:sldId id="314" r:id="rId42"/>
    <p:sldId id="321" r:id="rId43"/>
    <p:sldId id="353" r:id="rId44"/>
    <p:sldId id="380" r:id="rId45"/>
    <p:sldId id="365" r:id="rId46"/>
    <p:sldId id="441" r:id="rId47"/>
    <p:sldId id="442" r:id="rId48"/>
    <p:sldId id="361" r:id="rId49"/>
    <p:sldId id="354" r:id="rId50"/>
    <p:sldId id="343" r:id="rId51"/>
    <p:sldId id="418" r:id="rId52"/>
    <p:sldId id="420" r:id="rId53"/>
    <p:sldId id="421" r:id="rId54"/>
    <p:sldId id="422" r:id="rId55"/>
    <p:sldId id="423" r:id="rId56"/>
    <p:sldId id="424" r:id="rId57"/>
    <p:sldId id="425" r:id="rId58"/>
    <p:sldId id="426" r:id="rId59"/>
    <p:sldId id="427" r:id="rId60"/>
    <p:sldId id="443" r:id="rId61"/>
    <p:sldId id="445" r:id="rId62"/>
    <p:sldId id="446" r:id="rId63"/>
    <p:sldId id="351" r:id="rId6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66512" autoAdjust="0"/>
  </p:normalViewPr>
  <p:slideViewPr>
    <p:cSldViewPr>
      <p:cViewPr varScale="1">
        <p:scale>
          <a:sx n="56" d="100"/>
          <a:sy n="56" d="100"/>
        </p:scale>
        <p:origin x="1356" y="48"/>
      </p:cViewPr>
      <p:guideLst>
        <p:guide orient="horz" pos="2160"/>
        <p:guide pos="2880"/>
      </p:guideLst>
    </p:cSldViewPr>
  </p:slideViewPr>
  <p:outlineViewPr>
    <p:cViewPr>
      <p:scale>
        <a:sx n="33" d="100"/>
        <a:sy n="33" d="100"/>
      </p:scale>
      <p:origin x="0" y="-19061"/>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45" d="100"/>
          <a:sy n="45" d="100"/>
        </p:scale>
        <p:origin x="1824" y="45"/>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490B4808-2445-4A8E-B4E1-ED80AB1FCF8F}" type="datetimeFigureOut">
              <a:rPr lang="en-US" smtClean="0"/>
              <a:pPr/>
              <a:t>3/14/2022</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433CA1B0-15C9-4F2D-85FD-131A188FAB7D}" type="slidenum">
              <a:rPr lang="en-US" smtClean="0"/>
              <a:pPr/>
              <a:t>‹#›</a:t>
            </a:fld>
            <a:endParaRPr lang="en-US" dirty="0"/>
          </a:p>
        </p:txBody>
      </p:sp>
    </p:spTree>
    <p:extLst>
      <p:ext uri="{BB962C8B-B14F-4D97-AF65-F5344CB8AC3E}">
        <p14:creationId xmlns:p14="http://schemas.microsoft.com/office/powerpoint/2010/main" val="1594051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C1A9816D-3DFD-4EC5-904C-2F861A49E925}" type="slidenum">
              <a:rPr lang="en-US" smtClean="0"/>
              <a:pPr>
                <a:defRPr/>
              </a:pPr>
              <a:t>1</a:t>
            </a:fld>
            <a:endParaRPr lang="en-US" dirty="0"/>
          </a:p>
        </p:txBody>
      </p:sp>
    </p:spTree>
    <p:extLst>
      <p:ext uri="{BB962C8B-B14F-4D97-AF65-F5344CB8AC3E}">
        <p14:creationId xmlns:p14="http://schemas.microsoft.com/office/powerpoint/2010/main" val="2383280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10</a:t>
            </a:fld>
            <a:endParaRPr lang="en-US" dirty="0"/>
          </a:p>
        </p:txBody>
      </p:sp>
    </p:spTree>
    <p:extLst>
      <p:ext uri="{BB962C8B-B14F-4D97-AF65-F5344CB8AC3E}">
        <p14:creationId xmlns:p14="http://schemas.microsoft.com/office/powerpoint/2010/main" val="541645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11</a:t>
            </a:fld>
            <a:endParaRPr lang="en-US" dirty="0"/>
          </a:p>
        </p:txBody>
      </p:sp>
    </p:spTree>
    <p:extLst>
      <p:ext uri="{BB962C8B-B14F-4D97-AF65-F5344CB8AC3E}">
        <p14:creationId xmlns:p14="http://schemas.microsoft.com/office/powerpoint/2010/main" val="1621655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12</a:t>
            </a:fld>
            <a:endParaRPr lang="en-US" dirty="0"/>
          </a:p>
        </p:txBody>
      </p:sp>
    </p:spTree>
    <p:extLst>
      <p:ext uri="{BB962C8B-B14F-4D97-AF65-F5344CB8AC3E}">
        <p14:creationId xmlns:p14="http://schemas.microsoft.com/office/powerpoint/2010/main" val="2683021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13</a:t>
            </a:fld>
            <a:endParaRPr lang="en-US" dirty="0"/>
          </a:p>
        </p:txBody>
      </p:sp>
    </p:spTree>
    <p:extLst>
      <p:ext uri="{BB962C8B-B14F-4D97-AF65-F5344CB8AC3E}">
        <p14:creationId xmlns:p14="http://schemas.microsoft.com/office/powerpoint/2010/main" val="1367399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14</a:t>
            </a:fld>
            <a:endParaRPr lang="en-US" dirty="0"/>
          </a:p>
        </p:txBody>
      </p:sp>
    </p:spTree>
    <p:extLst>
      <p:ext uri="{BB962C8B-B14F-4D97-AF65-F5344CB8AC3E}">
        <p14:creationId xmlns:p14="http://schemas.microsoft.com/office/powerpoint/2010/main" val="983812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15</a:t>
            </a:fld>
            <a:endParaRPr lang="en-US" dirty="0"/>
          </a:p>
        </p:txBody>
      </p:sp>
    </p:spTree>
    <p:extLst>
      <p:ext uri="{BB962C8B-B14F-4D97-AF65-F5344CB8AC3E}">
        <p14:creationId xmlns:p14="http://schemas.microsoft.com/office/powerpoint/2010/main" val="4274863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675727" lvl="1" indent="-222239">
              <a:lnSpc>
                <a:spcPct val="92000"/>
              </a:lnSpc>
              <a:spcBef>
                <a:spcPts val="1786"/>
              </a:spcBef>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16</a:t>
            </a:fld>
            <a:endParaRPr lang="en-US" dirty="0"/>
          </a:p>
        </p:txBody>
      </p:sp>
    </p:spTree>
    <p:extLst>
      <p:ext uri="{BB962C8B-B14F-4D97-AF65-F5344CB8AC3E}">
        <p14:creationId xmlns:p14="http://schemas.microsoft.com/office/powerpoint/2010/main" val="280838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17</a:t>
            </a:fld>
            <a:endParaRPr lang="en-US" dirty="0"/>
          </a:p>
        </p:txBody>
      </p:sp>
    </p:spTree>
    <p:extLst>
      <p:ext uri="{BB962C8B-B14F-4D97-AF65-F5344CB8AC3E}">
        <p14:creationId xmlns:p14="http://schemas.microsoft.com/office/powerpoint/2010/main" val="1888729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18</a:t>
            </a:fld>
            <a:endParaRPr lang="en-US" dirty="0"/>
          </a:p>
        </p:txBody>
      </p:sp>
    </p:spTree>
    <p:extLst>
      <p:ext uri="{BB962C8B-B14F-4D97-AF65-F5344CB8AC3E}">
        <p14:creationId xmlns:p14="http://schemas.microsoft.com/office/powerpoint/2010/main" val="1244599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19</a:t>
            </a:fld>
            <a:endParaRPr lang="en-US" dirty="0"/>
          </a:p>
        </p:txBody>
      </p:sp>
    </p:spTree>
    <p:extLst>
      <p:ext uri="{BB962C8B-B14F-4D97-AF65-F5344CB8AC3E}">
        <p14:creationId xmlns:p14="http://schemas.microsoft.com/office/powerpoint/2010/main" val="2534891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xfrm>
            <a:off x="623757" y="4416101"/>
            <a:ext cx="5607712" cy="4183995"/>
          </a:xfrm>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30A2CEF5-23D1-4C80-A903-0EB23570C1BD}" type="slidenum">
              <a:rPr lang="en-US" smtClean="0"/>
              <a:pPr>
                <a:defRPr/>
              </a:pPr>
              <a:t>2</a:t>
            </a:fld>
            <a:endParaRPr lang="en-US" dirty="0"/>
          </a:p>
        </p:txBody>
      </p:sp>
    </p:spTree>
    <p:extLst>
      <p:ext uri="{BB962C8B-B14F-4D97-AF65-F5344CB8AC3E}">
        <p14:creationId xmlns:p14="http://schemas.microsoft.com/office/powerpoint/2010/main" val="3837421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675727" lvl="1" indent="-222239">
              <a:lnSpc>
                <a:spcPct val="92000"/>
              </a:lnSpc>
              <a:spcBef>
                <a:spcPts val="1786"/>
              </a:spcBef>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20</a:t>
            </a:fld>
            <a:endParaRPr lang="en-US" dirty="0"/>
          </a:p>
        </p:txBody>
      </p:sp>
    </p:spTree>
    <p:extLst>
      <p:ext uri="{BB962C8B-B14F-4D97-AF65-F5344CB8AC3E}">
        <p14:creationId xmlns:p14="http://schemas.microsoft.com/office/powerpoint/2010/main" val="1049967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21</a:t>
            </a:fld>
            <a:endParaRPr lang="en-US" dirty="0"/>
          </a:p>
        </p:txBody>
      </p:sp>
    </p:spTree>
    <p:extLst>
      <p:ext uri="{BB962C8B-B14F-4D97-AF65-F5344CB8AC3E}">
        <p14:creationId xmlns:p14="http://schemas.microsoft.com/office/powerpoint/2010/main" val="2475891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22</a:t>
            </a:fld>
            <a:endParaRPr lang="en-US" dirty="0"/>
          </a:p>
        </p:txBody>
      </p:sp>
    </p:spTree>
    <p:extLst>
      <p:ext uri="{BB962C8B-B14F-4D97-AF65-F5344CB8AC3E}">
        <p14:creationId xmlns:p14="http://schemas.microsoft.com/office/powerpoint/2010/main" val="2482831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23</a:t>
            </a:fld>
            <a:endParaRPr lang="en-US" dirty="0"/>
          </a:p>
        </p:txBody>
      </p:sp>
    </p:spTree>
    <p:extLst>
      <p:ext uri="{BB962C8B-B14F-4D97-AF65-F5344CB8AC3E}">
        <p14:creationId xmlns:p14="http://schemas.microsoft.com/office/powerpoint/2010/main" val="12882675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24</a:t>
            </a:fld>
            <a:endParaRPr lang="en-US" dirty="0"/>
          </a:p>
        </p:txBody>
      </p:sp>
    </p:spTree>
    <p:extLst>
      <p:ext uri="{BB962C8B-B14F-4D97-AF65-F5344CB8AC3E}">
        <p14:creationId xmlns:p14="http://schemas.microsoft.com/office/powerpoint/2010/main" val="24171257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25</a:t>
            </a:fld>
            <a:endParaRPr lang="en-US" dirty="0"/>
          </a:p>
        </p:txBody>
      </p:sp>
    </p:spTree>
    <p:extLst>
      <p:ext uri="{BB962C8B-B14F-4D97-AF65-F5344CB8AC3E}">
        <p14:creationId xmlns:p14="http://schemas.microsoft.com/office/powerpoint/2010/main" val="30359103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26</a:t>
            </a:fld>
            <a:endParaRPr lang="en-US" dirty="0"/>
          </a:p>
        </p:txBody>
      </p:sp>
    </p:spTree>
    <p:extLst>
      <p:ext uri="{BB962C8B-B14F-4D97-AF65-F5344CB8AC3E}">
        <p14:creationId xmlns:p14="http://schemas.microsoft.com/office/powerpoint/2010/main" val="3136241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27</a:t>
            </a:fld>
            <a:endParaRPr lang="en-US" dirty="0"/>
          </a:p>
        </p:txBody>
      </p:sp>
    </p:spTree>
    <p:extLst>
      <p:ext uri="{BB962C8B-B14F-4D97-AF65-F5344CB8AC3E}">
        <p14:creationId xmlns:p14="http://schemas.microsoft.com/office/powerpoint/2010/main" val="389605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28</a:t>
            </a:fld>
            <a:endParaRPr lang="en-US" dirty="0"/>
          </a:p>
        </p:txBody>
      </p:sp>
    </p:spTree>
    <p:extLst>
      <p:ext uri="{BB962C8B-B14F-4D97-AF65-F5344CB8AC3E}">
        <p14:creationId xmlns:p14="http://schemas.microsoft.com/office/powerpoint/2010/main" val="19140318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29</a:t>
            </a:fld>
            <a:endParaRPr lang="en-US" dirty="0"/>
          </a:p>
        </p:txBody>
      </p:sp>
    </p:spTree>
    <p:extLst>
      <p:ext uri="{BB962C8B-B14F-4D97-AF65-F5344CB8AC3E}">
        <p14:creationId xmlns:p14="http://schemas.microsoft.com/office/powerpoint/2010/main" val="2366571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a:t>
            </a:fld>
            <a:endParaRPr lang="en-US" dirty="0"/>
          </a:p>
        </p:txBody>
      </p:sp>
    </p:spTree>
    <p:extLst>
      <p:ext uri="{BB962C8B-B14F-4D97-AF65-F5344CB8AC3E}">
        <p14:creationId xmlns:p14="http://schemas.microsoft.com/office/powerpoint/2010/main" val="40035392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30</a:t>
            </a:fld>
            <a:endParaRPr lang="en-US" dirty="0"/>
          </a:p>
        </p:txBody>
      </p:sp>
    </p:spTree>
    <p:extLst>
      <p:ext uri="{BB962C8B-B14F-4D97-AF65-F5344CB8AC3E}">
        <p14:creationId xmlns:p14="http://schemas.microsoft.com/office/powerpoint/2010/main" val="7968255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31</a:t>
            </a:fld>
            <a:endParaRPr lang="en-US" dirty="0"/>
          </a:p>
        </p:txBody>
      </p:sp>
    </p:spTree>
    <p:extLst>
      <p:ext uri="{BB962C8B-B14F-4D97-AF65-F5344CB8AC3E}">
        <p14:creationId xmlns:p14="http://schemas.microsoft.com/office/powerpoint/2010/main" val="20629481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32</a:t>
            </a:fld>
            <a:endParaRPr lang="en-US" dirty="0"/>
          </a:p>
        </p:txBody>
      </p:sp>
    </p:spTree>
    <p:extLst>
      <p:ext uri="{BB962C8B-B14F-4D97-AF65-F5344CB8AC3E}">
        <p14:creationId xmlns:p14="http://schemas.microsoft.com/office/powerpoint/2010/main" val="41233405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33</a:t>
            </a:fld>
            <a:endParaRPr lang="en-US" dirty="0"/>
          </a:p>
        </p:txBody>
      </p:sp>
    </p:spTree>
    <p:extLst>
      <p:ext uri="{BB962C8B-B14F-4D97-AF65-F5344CB8AC3E}">
        <p14:creationId xmlns:p14="http://schemas.microsoft.com/office/powerpoint/2010/main" val="42034158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34</a:t>
            </a:fld>
            <a:endParaRPr lang="en-US" dirty="0"/>
          </a:p>
        </p:txBody>
      </p:sp>
    </p:spTree>
    <p:extLst>
      <p:ext uri="{BB962C8B-B14F-4D97-AF65-F5344CB8AC3E}">
        <p14:creationId xmlns:p14="http://schemas.microsoft.com/office/powerpoint/2010/main" val="19900945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35</a:t>
            </a:fld>
            <a:endParaRPr lang="en-US" dirty="0"/>
          </a:p>
        </p:txBody>
      </p:sp>
    </p:spTree>
    <p:extLst>
      <p:ext uri="{BB962C8B-B14F-4D97-AF65-F5344CB8AC3E}">
        <p14:creationId xmlns:p14="http://schemas.microsoft.com/office/powerpoint/2010/main" val="29775036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37</a:t>
            </a:fld>
            <a:endParaRPr lang="en-US" dirty="0"/>
          </a:p>
        </p:txBody>
      </p:sp>
    </p:spTree>
    <p:extLst>
      <p:ext uri="{BB962C8B-B14F-4D97-AF65-F5344CB8AC3E}">
        <p14:creationId xmlns:p14="http://schemas.microsoft.com/office/powerpoint/2010/main" val="23485737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38</a:t>
            </a:fld>
            <a:endParaRPr lang="en-US" dirty="0"/>
          </a:p>
        </p:txBody>
      </p:sp>
    </p:spTree>
    <p:extLst>
      <p:ext uri="{BB962C8B-B14F-4D97-AF65-F5344CB8AC3E}">
        <p14:creationId xmlns:p14="http://schemas.microsoft.com/office/powerpoint/2010/main" val="25206599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39</a:t>
            </a:fld>
            <a:endParaRPr lang="en-US" dirty="0"/>
          </a:p>
        </p:txBody>
      </p:sp>
    </p:spTree>
    <p:extLst>
      <p:ext uri="{BB962C8B-B14F-4D97-AF65-F5344CB8AC3E}">
        <p14:creationId xmlns:p14="http://schemas.microsoft.com/office/powerpoint/2010/main" val="14951767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40</a:t>
            </a:fld>
            <a:endParaRPr lang="en-US" dirty="0"/>
          </a:p>
        </p:txBody>
      </p:sp>
    </p:spTree>
    <p:extLst>
      <p:ext uri="{BB962C8B-B14F-4D97-AF65-F5344CB8AC3E}">
        <p14:creationId xmlns:p14="http://schemas.microsoft.com/office/powerpoint/2010/main" val="1737502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a:t>
            </a:fld>
            <a:endParaRPr lang="en-US" dirty="0"/>
          </a:p>
        </p:txBody>
      </p:sp>
    </p:spTree>
    <p:extLst>
      <p:ext uri="{BB962C8B-B14F-4D97-AF65-F5344CB8AC3E}">
        <p14:creationId xmlns:p14="http://schemas.microsoft.com/office/powerpoint/2010/main" val="42283527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41</a:t>
            </a:fld>
            <a:endParaRPr lang="en-US" dirty="0"/>
          </a:p>
        </p:txBody>
      </p:sp>
    </p:spTree>
    <p:extLst>
      <p:ext uri="{BB962C8B-B14F-4D97-AF65-F5344CB8AC3E}">
        <p14:creationId xmlns:p14="http://schemas.microsoft.com/office/powerpoint/2010/main" val="27767118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42</a:t>
            </a:fld>
            <a:endParaRPr lang="en-US" dirty="0"/>
          </a:p>
        </p:txBody>
      </p:sp>
    </p:spTree>
    <p:extLst>
      <p:ext uri="{BB962C8B-B14F-4D97-AF65-F5344CB8AC3E}">
        <p14:creationId xmlns:p14="http://schemas.microsoft.com/office/powerpoint/2010/main" val="7309927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43</a:t>
            </a:fld>
            <a:endParaRPr lang="en-US" dirty="0"/>
          </a:p>
        </p:txBody>
      </p:sp>
    </p:spTree>
    <p:extLst>
      <p:ext uri="{BB962C8B-B14F-4D97-AF65-F5344CB8AC3E}">
        <p14:creationId xmlns:p14="http://schemas.microsoft.com/office/powerpoint/2010/main" val="19858826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44</a:t>
            </a:fld>
            <a:endParaRPr lang="en-US" dirty="0"/>
          </a:p>
        </p:txBody>
      </p:sp>
    </p:spTree>
    <p:extLst>
      <p:ext uri="{BB962C8B-B14F-4D97-AF65-F5344CB8AC3E}">
        <p14:creationId xmlns:p14="http://schemas.microsoft.com/office/powerpoint/2010/main" val="36576187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45</a:t>
            </a:fld>
            <a:endParaRPr lang="en-US" dirty="0"/>
          </a:p>
        </p:txBody>
      </p:sp>
    </p:spTree>
    <p:extLst>
      <p:ext uri="{BB962C8B-B14F-4D97-AF65-F5344CB8AC3E}">
        <p14:creationId xmlns:p14="http://schemas.microsoft.com/office/powerpoint/2010/main" val="30249080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46</a:t>
            </a:fld>
            <a:endParaRPr lang="en-US" dirty="0"/>
          </a:p>
        </p:txBody>
      </p:sp>
    </p:spTree>
    <p:extLst>
      <p:ext uri="{BB962C8B-B14F-4D97-AF65-F5344CB8AC3E}">
        <p14:creationId xmlns:p14="http://schemas.microsoft.com/office/powerpoint/2010/main" val="18380323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47</a:t>
            </a:fld>
            <a:endParaRPr lang="en-US" dirty="0"/>
          </a:p>
        </p:txBody>
      </p:sp>
    </p:spTree>
    <p:extLst>
      <p:ext uri="{BB962C8B-B14F-4D97-AF65-F5344CB8AC3E}">
        <p14:creationId xmlns:p14="http://schemas.microsoft.com/office/powerpoint/2010/main" val="16527016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48</a:t>
            </a:fld>
            <a:endParaRPr lang="en-US" dirty="0"/>
          </a:p>
        </p:txBody>
      </p:sp>
    </p:spTree>
    <p:extLst>
      <p:ext uri="{BB962C8B-B14F-4D97-AF65-F5344CB8AC3E}">
        <p14:creationId xmlns:p14="http://schemas.microsoft.com/office/powerpoint/2010/main" val="19139057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49</a:t>
            </a:fld>
            <a:endParaRPr lang="en-US" dirty="0"/>
          </a:p>
        </p:txBody>
      </p:sp>
    </p:spTree>
    <p:extLst>
      <p:ext uri="{BB962C8B-B14F-4D97-AF65-F5344CB8AC3E}">
        <p14:creationId xmlns:p14="http://schemas.microsoft.com/office/powerpoint/2010/main" val="7208333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50</a:t>
            </a:fld>
            <a:endParaRPr lang="en-US" dirty="0"/>
          </a:p>
        </p:txBody>
      </p:sp>
    </p:spTree>
    <p:extLst>
      <p:ext uri="{BB962C8B-B14F-4D97-AF65-F5344CB8AC3E}">
        <p14:creationId xmlns:p14="http://schemas.microsoft.com/office/powerpoint/2010/main" val="2352701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a:t>
            </a:fld>
            <a:endParaRPr lang="en-US" dirty="0"/>
          </a:p>
        </p:txBody>
      </p:sp>
    </p:spTree>
    <p:extLst>
      <p:ext uri="{BB962C8B-B14F-4D97-AF65-F5344CB8AC3E}">
        <p14:creationId xmlns:p14="http://schemas.microsoft.com/office/powerpoint/2010/main" val="25566023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51</a:t>
            </a:fld>
            <a:endParaRPr lang="en-US" dirty="0"/>
          </a:p>
        </p:txBody>
      </p:sp>
    </p:spTree>
    <p:extLst>
      <p:ext uri="{BB962C8B-B14F-4D97-AF65-F5344CB8AC3E}">
        <p14:creationId xmlns:p14="http://schemas.microsoft.com/office/powerpoint/2010/main" val="12062305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52</a:t>
            </a:fld>
            <a:endParaRPr lang="en-US" dirty="0"/>
          </a:p>
        </p:txBody>
      </p:sp>
    </p:spTree>
    <p:extLst>
      <p:ext uri="{BB962C8B-B14F-4D97-AF65-F5344CB8AC3E}">
        <p14:creationId xmlns:p14="http://schemas.microsoft.com/office/powerpoint/2010/main" val="18898722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53</a:t>
            </a:fld>
            <a:endParaRPr lang="en-US" dirty="0"/>
          </a:p>
        </p:txBody>
      </p:sp>
    </p:spTree>
    <p:extLst>
      <p:ext uri="{BB962C8B-B14F-4D97-AF65-F5344CB8AC3E}">
        <p14:creationId xmlns:p14="http://schemas.microsoft.com/office/powerpoint/2010/main" val="35563111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54</a:t>
            </a:fld>
            <a:endParaRPr lang="en-US" dirty="0"/>
          </a:p>
        </p:txBody>
      </p:sp>
    </p:spTree>
    <p:extLst>
      <p:ext uri="{BB962C8B-B14F-4D97-AF65-F5344CB8AC3E}">
        <p14:creationId xmlns:p14="http://schemas.microsoft.com/office/powerpoint/2010/main" val="16814451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55</a:t>
            </a:fld>
            <a:endParaRPr lang="en-US" dirty="0"/>
          </a:p>
        </p:txBody>
      </p:sp>
    </p:spTree>
    <p:extLst>
      <p:ext uri="{BB962C8B-B14F-4D97-AF65-F5344CB8AC3E}">
        <p14:creationId xmlns:p14="http://schemas.microsoft.com/office/powerpoint/2010/main" val="25658464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56</a:t>
            </a:fld>
            <a:endParaRPr lang="en-US" dirty="0"/>
          </a:p>
        </p:txBody>
      </p:sp>
    </p:spTree>
    <p:extLst>
      <p:ext uri="{BB962C8B-B14F-4D97-AF65-F5344CB8AC3E}">
        <p14:creationId xmlns:p14="http://schemas.microsoft.com/office/powerpoint/2010/main" val="39904561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57</a:t>
            </a:fld>
            <a:endParaRPr lang="en-US" dirty="0"/>
          </a:p>
        </p:txBody>
      </p:sp>
    </p:spTree>
    <p:extLst>
      <p:ext uri="{BB962C8B-B14F-4D97-AF65-F5344CB8AC3E}">
        <p14:creationId xmlns:p14="http://schemas.microsoft.com/office/powerpoint/2010/main" val="1266093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58</a:t>
            </a:fld>
            <a:endParaRPr lang="en-US" dirty="0"/>
          </a:p>
        </p:txBody>
      </p:sp>
    </p:spTree>
    <p:extLst>
      <p:ext uri="{BB962C8B-B14F-4D97-AF65-F5344CB8AC3E}">
        <p14:creationId xmlns:p14="http://schemas.microsoft.com/office/powerpoint/2010/main" val="28214261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59</a:t>
            </a:fld>
            <a:endParaRPr lang="en-US" dirty="0"/>
          </a:p>
        </p:txBody>
      </p:sp>
    </p:spTree>
    <p:extLst>
      <p:ext uri="{BB962C8B-B14F-4D97-AF65-F5344CB8AC3E}">
        <p14:creationId xmlns:p14="http://schemas.microsoft.com/office/powerpoint/2010/main" val="24907484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60</a:t>
            </a:fld>
            <a:endParaRPr lang="en-US" dirty="0"/>
          </a:p>
        </p:txBody>
      </p:sp>
    </p:spTree>
    <p:extLst>
      <p:ext uri="{BB962C8B-B14F-4D97-AF65-F5344CB8AC3E}">
        <p14:creationId xmlns:p14="http://schemas.microsoft.com/office/powerpoint/2010/main" val="3608264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6</a:t>
            </a:fld>
            <a:endParaRPr lang="en-US" dirty="0"/>
          </a:p>
        </p:txBody>
      </p:sp>
    </p:spTree>
    <p:extLst>
      <p:ext uri="{BB962C8B-B14F-4D97-AF65-F5344CB8AC3E}">
        <p14:creationId xmlns:p14="http://schemas.microsoft.com/office/powerpoint/2010/main" val="19523385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61</a:t>
            </a:fld>
            <a:endParaRPr lang="en-US" dirty="0"/>
          </a:p>
        </p:txBody>
      </p:sp>
    </p:spTree>
    <p:extLst>
      <p:ext uri="{BB962C8B-B14F-4D97-AF65-F5344CB8AC3E}">
        <p14:creationId xmlns:p14="http://schemas.microsoft.com/office/powerpoint/2010/main" val="40257887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62</a:t>
            </a:fld>
            <a:endParaRPr lang="en-US" dirty="0"/>
          </a:p>
        </p:txBody>
      </p:sp>
    </p:spTree>
    <p:extLst>
      <p:ext uri="{BB962C8B-B14F-4D97-AF65-F5344CB8AC3E}">
        <p14:creationId xmlns:p14="http://schemas.microsoft.com/office/powerpoint/2010/main" val="2677749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63</a:t>
            </a:fld>
            <a:endParaRPr lang="en-US" dirty="0"/>
          </a:p>
        </p:txBody>
      </p:sp>
    </p:spTree>
    <p:extLst>
      <p:ext uri="{BB962C8B-B14F-4D97-AF65-F5344CB8AC3E}">
        <p14:creationId xmlns:p14="http://schemas.microsoft.com/office/powerpoint/2010/main" val="265236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7</a:t>
            </a:fld>
            <a:endParaRPr lang="en-US" dirty="0"/>
          </a:p>
        </p:txBody>
      </p:sp>
    </p:spTree>
    <p:extLst>
      <p:ext uri="{BB962C8B-B14F-4D97-AF65-F5344CB8AC3E}">
        <p14:creationId xmlns:p14="http://schemas.microsoft.com/office/powerpoint/2010/main" val="3260080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8</a:t>
            </a:fld>
            <a:endParaRPr lang="en-US" dirty="0"/>
          </a:p>
        </p:txBody>
      </p:sp>
    </p:spTree>
    <p:extLst>
      <p:ext uri="{BB962C8B-B14F-4D97-AF65-F5344CB8AC3E}">
        <p14:creationId xmlns:p14="http://schemas.microsoft.com/office/powerpoint/2010/main" val="2290098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9</a:t>
            </a:fld>
            <a:endParaRPr lang="en-US" dirty="0"/>
          </a:p>
        </p:txBody>
      </p:sp>
    </p:spTree>
    <p:extLst>
      <p:ext uri="{BB962C8B-B14F-4D97-AF65-F5344CB8AC3E}">
        <p14:creationId xmlns:p14="http://schemas.microsoft.com/office/powerpoint/2010/main" val="2480383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9B7C68-48CA-4F7E-A595-FD5BDC7FD61F}" type="datetimeFigureOut">
              <a:rPr lang="en-US" smtClean="0"/>
              <a:pPr/>
              <a:t>3/14/2022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3/14/2022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3/14/2022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3/14/2022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9B7C68-48CA-4F7E-A595-FD5BDC7FD61F}" type="datetimeFigureOut">
              <a:rPr lang="en-US" smtClean="0"/>
              <a:pPr/>
              <a:t>3/14/2022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9B7C68-48CA-4F7E-A595-FD5BDC7FD61F}" type="datetimeFigureOut">
              <a:rPr lang="en-US" smtClean="0"/>
              <a:pPr/>
              <a:t>3/14/2022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9B7C68-48CA-4F7E-A595-FD5BDC7FD61F}" type="datetimeFigureOut">
              <a:rPr lang="en-US" smtClean="0"/>
              <a:pPr/>
              <a:t>3/14/2022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9B7C68-48CA-4F7E-A595-FD5BDC7FD61F}" type="datetimeFigureOut">
              <a:rPr lang="en-US" smtClean="0"/>
              <a:pPr/>
              <a:t>3/14/2022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9B7C68-48CA-4F7E-A595-FD5BDC7FD61F}" type="datetimeFigureOut">
              <a:rPr lang="en-US" smtClean="0"/>
              <a:pPr/>
              <a:t>3/14/2022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3/14/2022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3/14/2022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B7C68-48CA-4F7E-A595-FD5BDC7FD61F}" type="datetimeFigureOut">
              <a:rPr lang="en-US" smtClean="0"/>
              <a:pPr/>
              <a:t>3/14/2022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2767D-72EB-46BC-8160-C972ECC5DB3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lushko@berkeley.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e_jKNlC2YKo"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49560" y="685800"/>
            <a:ext cx="8197453" cy="208954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800" b="1" dirty="0">
                <a:sym typeface="UC Berkeley OS Sign"/>
              </a:rPr>
              <a:t>CogSci 150</a:t>
            </a:r>
            <a:br>
              <a:rPr lang="en-US" sz="3800" b="1" dirty="0">
                <a:sym typeface="UC Berkeley OS Sign"/>
              </a:rPr>
            </a:br>
            <a:r>
              <a:rPr lang="en-US" sz="3800" b="1" dirty="0">
                <a:sym typeface="UC Berkeley OS Sign"/>
              </a:rPr>
              <a:t>“Sensemaking and Organizing”</a:t>
            </a:r>
            <a:br>
              <a:rPr lang="en-US" sz="3800" b="1" dirty="0">
                <a:sym typeface="UC Berkeley OS Sign"/>
              </a:rPr>
            </a:br>
            <a:r>
              <a:rPr lang="en-US" sz="3800" b="1" dirty="0">
                <a:sym typeface="UC Berkeley OS Sign"/>
              </a:rPr>
              <a:t>Spring 2022</a:t>
            </a:r>
            <a:endParaRPr lang="en-US" sz="3400" dirty="0">
              <a:sym typeface="UC Berkeley OS Sign"/>
            </a:endParaRPr>
          </a:p>
        </p:txBody>
      </p:sp>
      <p:sp>
        <p:nvSpPr>
          <p:cNvPr id="2051" name="Rectangle 2"/>
          <p:cNvSpPr>
            <a:spLocks noGrp="1" noChangeArrowheads="1"/>
          </p:cNvSpPr>
          <p:nvPr>
            <p:ph type="body" idx="1"/>
          </p:nvPr>
        </p:nvSpPr>
        <p:spPr>
          <a:xfrm>
            <a:off x="418306" y="2286000"/>
            <a:ext cx="8228707" cy="3589734"/>
          </a:xfrm>
        </p:spPr>
        <p:txBody>
          <a:bodyPr anchor="ctr">
            <a:normAutofit fontScale="92500" lnSpcReduction="10000"/>
          </a:bodyPr>
          <a:lstStyle/>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Robert J. Glushko</a:t>
            </a:r>
            <a:br>
              <a:rPr lang="en-US" sz="3000" dirty="0">
                <a:sym typeface="UC Berkeley OS Sign"/>
              </a:rPr>
            </a:br>
            <a:r>
              <a:rPr lang="en-US" sz="3000" dirty="0">
                <a:sym typeface="UC Berkeley OS Sign"/>
                <a:hlinkClick r:id="rId3"/>
              </a:rPr>
              <a:t>glushko@berkeley.edu</a:t>
            </a: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15 </a:t>
            </a:r>
            <a:r>
              <a:rPr lang="en-US" sz="3000">
                <a:sym typeface="UC Berkeley OS Sign"/>
              </a:rPr>
              <a:t>March 2022</a:t>
            </a: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br>
              <a:rPr lang="en-US" sz="3000" dirty="0">
                <a:sym typeface="UC Berkeley OS Sign"/>
              </a:rPr>
            </a:br>
            <a:r>
              <a:rPr lang="en-US" sz="3000" dirty="0">
                <a:sym typeface="UC Berkeley OS Sign"/>
              </a:rPr>
              <a:t> </a:t>
            </a:r>
            <a:r>
              <a:rPr lang="en-US" sz="3900" dirty="0">
                <a:sym typeface="UC Berkeley OS Sign"/>
              </a:rPr>
              <a:t>17) Causality and Explanation</a:t>
            </a:r>
          </a:p>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olidFill>
                <a:srgbClr val="002955"/>
              </a:solidFill>
              <a:sym typeface="UC Berkeley OS Sign"/>
            </a:endParaRPr>
          </a:p>
        </p:txBody>
      </p:sp>
    </p:spTree>
  </p:cSld>
  <p:clrMapOvr>
    <a:masterClrMapping/>
  </p:clrMapOvr>
  <p:transition advTm="1551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The “Search for Meaning” (3)</a:t>
            </a:r>
          </a:p>
        </p:txBody>
      </p:sp>
      <p:sp>
        <p:nvSpPr>
          <p:cNvPr id="3" name="Content Placeholder 2"/>
          <p:cNvSpPr>
            <a:spLocks noGrp="1"/>
          </p:cNvSpPr>
          <p:nvPr>
            <p:ph idx="1"/>
          </p:nvPr>
        </p:nvSpPr>
        <p:spPr>
          <a:xfrm>
            <a:off x="457200" y="1600200"/>
            <a:ext cx="8382000" cy="4525963"/>
          </a:xfrm>
        </p:spPr>
        <p:txBody>
          <a:bodyPr>
            <a:normAutofit fontScale="92500" lnSpcReduction="10000"/>
          </a:bodyPr>
          <a:lstStyle/>
          <a:p>
            <a:r>
              <a:rPr lang="en-US" dirty="0"/>
              <a:t>People also have a cognitive bias to see order and purpose </a:t>
            </a:r>
            <a:r>
              <a:rPr lang="en-US" b="1" dirty="0">
                <a:solidFill>
                  <a:srgbClr val="FF0000"/>
                </a:solidFill>
              </a:rPr>
              <a:t>in their lives</a:t>
            </a:r>
          </a:p>
          <a:p>
            <a:pPr lvl="1"/>
            <a:r>
              <a:rPr lang="en-US" sz="3200" dirty="0"/>
              <a:t>It is essential for psychological well-being to believe that your life has meaning</a:t>
            </a:r>
          </a:p>
          <a:p>
            <a:pPr lvl="2"/>
            <a:r>
              <a:rPr lang="en-US" sz="3200" dirty="0"/>
              <a:t>Plato first said this over 2000 years ago</a:t>
            </a:r>
          </a:p>
          <a:p>
            <a:pPr lvl="1"/>
            <a:r>
              <a:rPr lang="en-US" sz="3200" dirty="0"/>
              <a:t>People (and literature) create “stories” to give sets of events or experiences some coherent explanation</a:t>
            </a:r>
          </a:p>
          <a:p>
            <a:pPr lvl="2"/>
            <a:r>
              <a:rPr lang="en-US" sz="3200" dirty="0"/>
              <a:t>(and both kind of stories are often fictions)</a:t>
            </a:r>
          </a:p>
        </p:txBody>
      </p:sp>
    </p:spTree>
    <p:extLst>
      <p:ext uri="{BB962C8B-B14F-4D97-AF65-F5344CB8AC3E}">
        <p14:creationId xmlns:p14="http://schemas.microsoft.com/office/powerpoint/2010/main" val="3151558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D78BC1-F09F-46BB-A4AD-928542032CC8}"/>
              </a:ext>
            </a:extLst>
          </p:cNvPr>
          <p:cNvSpPr/>
          <p:nvPr/>
        </p:nvSpPr>
        <p:spPr>
          <a:xfrm>
            <a:off x="76200" y="5410200"/>
            <a:ext cx="9067800" cy="1219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33400" y="609600"/>
            <a:ext cx="8229600" cy="5791200"/>
          </a:xfrm>
        </p:spPr>
        <p:txBody>
          <a:bodyPr>
            <a:normAutofit/>
          </a:bodyPr>
          <a:lstStyle/>
          <a:p>
            <a:pPr marL="0" indent="0">
              <a:buNone/>
            </a:pPr>
            <a:r>
              <a:rPr lang="en-US" sz="3600" dirty="0"/>
              <a:t>“ a belief in some sort of guiding </a:t>
            </a:r>
            <a:r>
              <a:rPr lang="en-US" sz="3600" dirty="0">
                <a:solidFill>
                  <a:srgbClr val="FF0000"/>
                </a:solidFill>
              </a:rPr>
              <a:t>intentional agency </a:t>
            </a:r>
            <a:r>
              <a:rPr lang="en-US" sz="3600" dirty="0"/>
              <a:t>or cosmic order in life is pervasive </a:t>
            </a:r>
            <a:r>
              <a:rPr lang="en-US" sz="3600" dirty="0">
                <a:solidFill>
                  <a:srgbClr val="FF0000"/>
                </a:solidFill>
              </a:rPr>
              <a:t>even among the non-religious </a:t>
            </a:r>
            <a:r>
              <a:rPr lang="en-US" sz="3600" dirty="0"/>
              <a:t>due to a  deeply-rooted social-cognitive bias to imbue the world with agency, intention, and purpose” </a:t>
            </a:r>
          </a:p>
          <a:p>
            <a:pPr lvl="1"/>
            <a:r>
              <a:rPr lang="en-US" dirty="0"/>
              <a:t>Banerjee, K., &amp; Bloom, P. (2014). Why did this happen to me?  (p. 278)</a:t>
            </a:r>
          </a:p>
          <a:p>
            <a:pPr marL="457200" lvl="1" indent="0">
              <a:buNone/>
            </a:pPr>
            <a:endParaRPr lang="en-US" dirty="0"/>
          </a:p>
          <a:p>
            <a:pPr marL="457200" lvl="1" indent="0">
              <a:buNone/>
            </a:pPr>
            <a:r>
              <a:rPr lang="en-US" i="1" dirty="0">
                <a:solidFill>
                  <a:srgbClr val="FF0000"/>
                </a:solidFill>
              </a:rPr>
              <a:t>Can you believe in “cosmic order” without believing in a god (or gods)?</a:t>
            </a:r>
          </a:p>
          <a:p>
            <a:pPr lvl="1"/>
            <a:endParaRPr lang="en-US" dirty="0"/>
          </a:p>
        </p:txBody>
      </p:sp>
    </p:spTree>
    <p:extLst>
      <p:ext uri="{BB962C8B-B14F-4D97-AF65-F5344CB8AC3E}">
        <p14:creationId xmlns:p14="http://schemas.microsoft.com/office/powerpoint/2010/main" val="282263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791200"/>
          </a:xfrm>
        </p:spPr>
        <p:txBody>
          <a:bodyPr>
            <a:normAutofit fontScale="92500" lnSpcReduction="10000"/>
          </a:bodyPr>
          <a:lstStyle/>
          <a:p>
            <a:pPr marL="0" indent="0">
              <a:buNone/>
            </a:pPr>
            <a:r>
              <a:rPr lang="en-US" sz="3600" b="1" dirty="0">
                <a:solidFill>
                  <a:srgbClr val="FF0000"/>
                </a:solidFill>
              </a:rPr>
              <a:t>FLASHBACK</a:t>
            </a:r>
            <a:br>
              <a:rPr lang="en-US" sz="3600" b="1" dirty="0">
                <a:solidFill>
                  <a:srgbClr val="FF0000"/>
                </a:solidFill>
              </a:rPr>
            </a:br>
            <a:r>
              <a:rPr lang="en-US" sz="3600" dirty="0"/>
              <a:t> “</a:t>
            </a:r>
            <a:r>
              <a:rPr lang="en-US" dirty="0"/>
              <a:t>we assume that sense and sense-making is, in fact, pleasurable or painful to the extent that it does help us to make sense of aspects of our lives </a:t>
            </a:r>
            <a:r>
              <a:rPr lang="en-US" sz="3600" dirty="0"/>
              <a:t>”</a:t>
            </a:r>
          </a:p>
          <a:p>
            <a:pPr marL="0" indent="0">
              <a:buNone/>
            </a:pPr>
            <a:r>
              <a:rPr lang="en-US" sz="3600" dirty="0"/>
              <a:t> </a:t>
            </a:r>
          </a:p>
          <a:p>
            <a:pPr marL="0" indent="0">
              <a:buNone/>
            </a:pPr>
            <a:r>
              <a:rPr lang="en-US" dirty="0"/>
              <a:t>“The inability to make sense of stimuli, or for that matter of one’s life, is generally aversive, and sense-making is especially pleasurable when the drive for sense-making has been activated” </a:t>
            </a:r>
          </a:p>
          <a:p>
            <a:pPr marL="0" indent="0">
              <a:buNone/>
            </a:pPr>
            <a:endParaRPr lang="en-US" dirty="0"/>
          </a:p>
          <a:p>
            <a:pPr marL="400050" lvl="1" indent="0">
              <a:buNone/>
            </a:pPr>
            <a:r>
              <a:rPr lang="en-US" dirty="0"/>
              <a:t>- </a:t>
            </a:r>
            <a:r>
              <a:rPr lang="en-US" sz="2600" dirty="0"/>
              <a:t>Chater, N., &amp; Loewenstein, G. (2018). The under-appreciated drive for sensemaking. (p. 140)</a:t>
            </a:r>
          </a:p>
          <a:p>
            <a:pPr marL="0" indent="0">
              <a:buNone/>
            </a:pPr>
            <a:endParaRPr lang="en-US" sz="3600" dirty="0"/>
          </a:p>
        </p:txBody>
      </p:sp>
    </p:spTree>
    <p:extLst>
      <p:ext uri="{BB962C8B-B14F-4D97-AF65-F5344CB8AC3E}">
        <p14:creationId xmlns:p14="http://schemas.microsoft.com/office/powerpoint/2010/main" val="2554905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The “Search for Meaning” (4)</a:t>
            </a:r>
          </a:p>
        </p:txBody>
      </p:sp>
      <p:sp>
        <p:nvSpPr>
          <p:cNvPr id="3" name="Content Placeholder 2"/>
          <p:cNvSpPr>
            <a:spLocks noGrp="1"/>
          </p:cNvSpPr>
          <p:nvPr>
            <p:ph idx="1"/>
          </p:nvPr>
        </p:nvSpPr>
        <p:spPr/>
        <p:txBody>
          <a:bodyPr>
            <a:normAutofit lnSpcReduction="10000"/>
          </a:bodyPr>
          <a:lstStyle/>
          <a:p>
            <a:r>
              <a:rPr lang="en-US" dirty="0"/>
              <a:t>This human need for order and purpose is especially important when dealing with emotional or traumatic life events where people often lack personal control</a:t>
            </a:r>
          </a:p>
          <a:p>
            <a:r>
              <a:rPr lang="en-US" dirty="0"/>
              <a:t>It often motivates a person to identify with and support the values and goals of a larger group – a family, profession, nation, religion </a:t>
            </a:r>
          </a:p>
          <a:p>
            <a:pPr lvl="1"/>
            <a:r>
              <a:rPr lang="en-US" dirty="0">
                <a:solidFill>
                  <a:srgbClr val="FF0000"/>
                </a:solidFill>
              </a:rPr>
              <a:t>FLASHBACK</a:t>
            </a:r>
            <a:r>
              <a:rPr lang="en-US" dirty="0"/>
              <a:t> to Homophily; join a “tribe” to get more control over your life</a:t>
            </a:r>
          </a:p>
          <a:p>
            <a:endParaRPr lang="en-US" dirty="0"/>
          </a:p>
          <a:p>
            <a:pPr marL="0" indent="0">
              <a:buNone/>
            </a:pPr>
            <a:endParaRPr lang="en-US" dirty="0"/>
          </a:p>
        </p:txBody>
      </p:sp>
    </p:spTree>
    <p:extLst>
      <p:ext uri="{BB962C8B-B14F-4D97-AF65-F5344CB8AC3E}">
        <p14:creationId xmlns:p14="http://schemas.microsoft.com/office/powerpoint/2010/main" val="3601659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a:t>The “Search for Meaning” (5)</a:t>
            </a:r>
            <a:endParaRPr lang="en-US" sz="4000" b="1" dirty="0"/>
          </a:p>
        </p:txBody>
      </p:sp>
      <p:sp>
        <p:nvSpPr>
          <p:cNvPr id="3" name="Content Placeholder 2"/>
          <p:cNvSpPr>
            <a:spLocks noGrp="1"/>
          </p:cNvSpPr>
          <p:nvPr>
            <p:ph idx="1"/>
          </p:nvPr>
        </p:nvSpPr>
        <p:spPr>
          <a:xfrm>
            <a:off x="457200" y="1417638"/>
            <a:ext cx="8229600" cy="4525963"/>
          </a:xfrm>
        </p:spPr>
        <p:txBody>
          <a:bodyPr>
            <a:normAutofit lnSpcReduction="10000"/>
          </a:bodyPr>
          <a:lstStyle/>
          <a:p>
            <a:r>
              <a:rPr lang="en-US"/>
              <a:t>People don’t like randomness or not being able to predict the future</a:t>
            </a:r>
          </a:p>
          <a:p>
            <a:r>
              <a:rPr lang="en-US"/>
              <a:t>People like to use the probability of an event occurring to support a causal conclusion, even when it is inappropriate</a:t>
            </a:r>
          </a:p>
          <a:p>
            <a:endParaRPr lang="en-US"/>
          </a:p>
          <a:p>
            <a:pPr marL="400050" lvl="1" indent="0">
              <a:buNone/>
            </a:pPr>
            <a:r>
              <a:rPr lang="en-US" sz="3000"/>
              <a:t>	</a:t>
            </a:r>
            <a:r>
              <a:rPr lang="en-US" sz="3000" b="1">
                <a:solidFill>
                  <a:srgbClr val="FF0000"/>
                </a:solidFill>
              </a:rPr>
              <a:t>“That’s too much of a coincidence for this to be happening by chance… something must have caused it”</a:t>
            </a:r>
          </a:p>
          <a:p>
            <a:pPr marL="400050" lvl="1" indent="0">
              <a:buNone/>
            </a:pPr>
            <a:endParaRPr lang="en-US"/>
          </a:p>
          <a:p>
            <a:pPr lvl="1"/>
            <a:endParaRPr lang="en-US" dirty="0"/>
          </a:p>
        </p:txBody>
      </p:sp>
      <p:pic>
        <p:nvPicPr>
          <p:cNvPr id="4" name="Picture 3">
            <a:extLst>
              <a:ext uri="{FF2B5EF4-FFF2-40B4-BE49-F238E27FC236}">
                <a16:creationId xmlns:a16="http://schemas.microsoft.com/office/drawing/2014/main" id="{FBD71566-CEF4-4632-A70B-1413BD65FD33}"/>
              </a:ext>
            </a:extLst>
          </p:cNvPr>
          <p:cNvPicPr>
            <a:picLocks noChangeAspect="1"/>
          </p:cNvPicPr>
          <p:nvPr/>
        </p:nvPicPr>
        <p:blipFill>
          <a:blip r:embed="rId3"/>
          <a:stretch>
            <a:fillRect/>
          </a:stretch>
        </p:blipFill>
        <p:spPr>
          <a:xfrm>
            <a:off x="228600" y="152400"/>
            <a:ext cx="859611" cy="859611"/>
          </a:xfrm>
          <a:prstGeom prst="rect">
            <a:avLst/>
          </a:prstGeom>
        </p:spPr>
      </p:pic>
    </p:spTree>
    <p:extLst>
      <p:ext uri="{BB962C8B-B14F-4D97-AF65-F5344CB8AC3E}">
        <p14:creationId xmlns:p14="http://schemas.microsoft.com/office/powerpoint/2010/main" val="2566333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1691FD-CE5C-4732-9F49-9F7939B14DB6}"/>
              </a:ext>
            </a:extLst>
          </p:cNvPr>
          <p:cNvSpPr/>
          <p:nvPr/>
        </p:nvSpPr>
        <p:spPr>
          <a:xfrm>
            <a:off x="0" y="0"/>
            <a:ext cx="90678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4000" b="1" dirty="0">
                <a:solidFill>
                  <a:srgbClr val="FF0000"/>
                </a:solidFill>
              </a:rPr>
              <a:t>Have You Ever Said?</a:t>
            </a:r>
          </a:p>
        </p:txBody>
      </p:sp>
      <p:sp>
        <p:nvSpPr>
          <p:cNvPr id="3" name="Content Placeholder 2"/>
          <p:cNvSpPr>
            <a:spLocks noGrp="1"/>
          </p:cNvSpPr>
          <p:nvPr>
            <p:ph idx="1"/>
          </p:nvPr>
        </p:nvSpPr>
        <p:spPr/>
        <p:txBody>
          <a:bodyPr>
            <a:normAutofit/>
          </a:bodyPr>
          <a:lstStyle/>
          <a:p>
            <a:pPr marL="457200" lvl="1" indent="0">
              <a:buNone/>
            </a:pPr>
            <a:r>
              <a:rPr lang="en-US" sz="3200" dirty="0"/>
              <a:t>“things happen for a reason”</a:t>
            </a:r>
          </a:p>
          <a:p>
            <a:pPr marL="457200" lvl="1" indent="0">
              <a:buNone/>
            </a:pPr>
            <a:r>
              <a:rPr lang="en-US" sz="3200" dirty="0"/>
              <a:t>“he got what was coming to him”</a:t>
            </a:r>
          </a:p>
          <a:p>
            <a:pPr marL="457200" lvl="1" indent="0">
              <a:buNone/>
            </a:pPr>
            <a:r>
              <a:rPr lang="en-US" sz="3200" dirty="0"/>
              <a:t>“the world was teaching him a lesson”</a:t>
            </a:r>
          </a:p>
          <a:p>
            <a:pPr marL="457200" lvl="1" indent="0">
              <a:buNone/>
            </a:pPr>
            <a:r>
              <a:rPr lang="en-US" sz="3200" dirty="0"/>
              <a:t>“my destiny was to be …”</a:t>
            </a:r>
          </a:p>
          <a:p>
            <a:pPr marL="457200" lvl="1" indent="0">
              <a:buNone/>
            </a:pPr>
            <a:r>
              <a:rPr lang="en-US" sz="3200" dirty="0"/>
              <a:t>“it was fate”</a:t>
            </a:r>
          </a:p>
          <a:p>
            <a:pPr marL="457200" lvl="1" indent="0">
              <a:buNone/>
            </a:pPr>
            <a:r>
              <a:rPr lang="en-US" sz="3200" dirty="0"/>
              <a:t>“it was God’s will”</a:t>
            </a:r>
          </a:p>
        </p:txBody>
      </p:sp>
    </p:spTree>
    <p:extLst>
      <p:ext uri="{BB962C8B-B14F-4D97-AF65-F5344CB8AC3E}">
        <p14:creationId xmlns:p14="http://schemas.microsoft.com/office/powerpoint/2010/main" val="2820022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D35C28-2ED4-4B45-B76C-EE786D299A75}"/>
              </a:ext>
            </a:extLst>
          </p:cNvPr>
          <p:cNvSpPr/>
          <p:nvPr/>
        </p:nvSpPr>
        <p:spPr>
          <a:xfrm>
            <a:off x="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703" name="Rectangle 7"/>
          <p:cNvSpPr>
            <a:spLocks noChangeArrowheads="1"/>
          </p:cNvSpPr>
          <p:nvPr/>
        </p:nvSpPr>
        <p:spPr bwMode="auto">
          <a:xfrm>
            <a:off x="1219200" y="1600200"/>
            <a:ext cx="6781800" cy="2383440"/>
          </a:xfrm>
          <a:prstGeom prst="rect">
            <a:avLst/>
          </a:prstGeom>
          <a:noFill/>
          <a:ln w="9525">
            <a:noFill/>
            <a:miter lim="800000"/>
            <a:headEnd/>
            <a:tailEnd/>
          </a:ln>
        </p:spPr>
        <p:txBody>
          <a:bodyPr wrap="square" lIns="64291" tIns="32146" rIns="64291" bIns="32146">
            <a:spAutoFit/>
          </a:bodyPr>
          <a:lstStyle/>
          <a:p>
            <a:pPr lvl="1" eaLnBrk="0" fontAlgn="base" hangingPunct="0">
              <a:lnSpc>
                <a:spcPct val="93000"/>
              </a:lnSpc>
              <a:spcBef>
                <a:spcPts val="1800"/>
              </a:spcBef>
              <a:spcAft>
                <a:spcPct val="0"/>
              </a:spcAft>
            </a:pPr>
            <a:r>
              <a:rPr lang="en-US" sz="5400" b="1" dirty="0">
                <a:solidFill>
                  <a:srgbClr val="FF0000"/>
                </a:solidFill>
                <a:latin typeface="UC Berkeley OS Sign"/>
                <a:cs typeface="Arial" pitchFamily="34" charset="0"/>
                <a:sym typeface="Arial" pitchFamily="34" charset="0"/>
              </a:rPr>
              <a:t>Oops.  We haven’t defined “Cause” or “Explanation”</a:t>
            </a:r>
          </a:p>
        </p:txBody>
      </p:sp>
    </p:spTree>
    <p:extLst>
      <p:ext uri="{BB962C8B-B14F-4D97-AF65-F5344CB8AC3E}">
        <p14:creationId xmlns:p14="http://schemas.microsoft.com/office/powerpoint/2010/main" val="229256157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t>What is a Cause?</a:t>
            </a:r>
          </a:p>
        </p:txBody>
      </p:sp>
      <p:sp>
        <p:nvSpPr>
          <p:cNvPr id="3" name="Content Placeholder 2"/>
          <p:cNvSpPr>
            <a:spLocks noGrp="1"/>
          </p:cNvSpPr>
          <p:nvPr>
            <p:ph idx="1"/>
          </p:nvPr>
        </p:nvSpPr>
        <p:spPr>
          <a:xfrm>
            <a:off x="609600" y="1698171"/>
            <a:ext cx="8229600" cy="4245429"/>
          </a:xfrm>
        </p:spPr>
        <p:txBody>
          <a:bodyPr>
            <a:normAutofit lnSpcReduction="10000"/>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000" dirty="0"/>
              <a:t>(Kleinberg) “Cause” generally means something:</a:t>
            </a:r>
          </a:p>
          <a:p>
            <a:pPr marL="56077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000" dirty="0"/>
              <a:t>that makes an effect more likely</a:t>
            </a:r>
          </a:p>
          <a:p>
            <a:pPr marL="56077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000" dirty="0"/>
              <a:t>without which an effect would or could not occur</a:t>
            </a:r>
          </a:p>
          <a:p>
            <a:pPr marL="56077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000" dirty="0"/>
              <a:t>or that can produce a certain effect under the right circumstances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dirty="0"/>
          </a:p>
        </p:txBody>
      </p:sp>
      <p:pic>
        <p:nvPicPr>
          <p:cNvPr id="4" name="Picture 3">
            <a:extLst>
              <a:ext uri="{FF2B5EF4-FFF2-40B4-BE49-F238E27FC236}">
                <a16:creationId xmlns:a16="http://schemas.microsoft.com/office/drawing/2014/main" id="{9A296895-101A-4A34-8823-651814E5B875}"/>
              </a:ext>
            </a:extLst>
          </p:cNvPr>
          <p:cNvPicPr>
            <a:picLocks noChangeAspect="1"/>
          </p:cNvPicPr>
          <p:nvPr/>
        </p:nvPicPr>
        <p:blipFill>
          <a:blip r:embed="rId3"/>
          <a:stretch>
            <a:fillRect/>
          </a:stretch>
        </p:blipFill>
        <p:spPr>
          <a:xfrm>
            <a:off x="304800" y="416332"/>
            <a:ext cx="859611" cy="859611"/>
          </a:xfrm>
          <a:prstGeom prst="rect">
            <a:avLst/>
          </a:prstGeom>
        </p:spPr>
      </p:pic>
    </p:spTree>
    <p:extLst>
      <p:ext uri="{BB962C8B-B14F-4D97-AF65-F5344CB8AC3E}">
        <p14:creationId xmlns:p14="http://schemas.microsoft.com/office/powerpoint/2010/main" val="2711322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t>What is a Cause?</a:t>
            </a:r>
          </a:p>
        </p:txBody>
      </p:sp>
      <p:sp>
        <p:nvSpPr>
          <p:cNvPr id="3" name="Content Placeholder 2"/>
          <p:cNvSpPr>
            <a:spLocks noGrp="1"/>
          </p:cNvSpPr>
          <p:nvPr>
            <p:ph idx="1"/>
          </p:nvPr>
        </p:nvSpPr>
        <p:spPr>
          <a:xfrm>
            <a:off x="457200" y="1143000"/>
            <a:ext cx="8229600" cy="5181600"/>
          </a:xfrm>
        </p:spPr>
        <p:txBody>
          <a:bodyPr>
            <a:normAutofit fontScale="92500"/>
          </a:bodyPr>
          <a:lstStyle/>
          <a:p>
            <a:pPr>
              <a:lnSpc>
                <a:spcPct val="72000"/>
              </a:lnSpc>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dirty="0"/>
              <a:t>A cause can be a “story” that ties several events or observations together to make them coherent</a:t>
            </a:r>
          </a:p>
          <a:p>
            <a:pPr marL="857250" lvl="2" indent="-457200">
              <a:lnSpc>
                <a:spcPct val="72000"/>
              </a:lnSpc>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STORIES are used in every culture to communicate concepts, relationships, and values – a lot of that is about causes and effects</a:t>
            </a:r>
          </a:p>
          <a:p>
            <a:pPr>
              <a:lnSpc>
                <a:spcPct val="72000"/>
              </a:lnSpc>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dirty="0"/>
              <a:t>It can be based on something you </a:t>
            </a:r>
            <a:r>
              <a:rPr lang="en-US" dirty="0">
                <a:solidFill>
                  <a:srgbClr val="FF0000"/>
                </a:solidFill>
              </a:rPr>
              <a:t>PERCEIVED</a:t>
            </a:r>
          </a:p>
          <a:p>
            <a:pPr>
              <a:lnSpc>
                <a:spcPct val="72000"/>
              </a:lnSpc>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dirty="0"/>
              <a:t>Or it can be based on </a:t>
            </a:r>
            <a:r>
              <a:rPr lang="en-US" dirty="0">
                <a:solidFill>
                  <a:srgbClr val="FF0000"/>
                </a:solidFill>
              </a:rPr>
              <a:t>INFERENCE</a:t>
            </a:r>
            <a:r>
              <a:rPr lang="en-US" dirty="0"/>
              <a:t>, indirectly deducing causality using your understanding of some mechanism that could create the effect</a:t>
            </a:r>
          </a:p>
          <a:p>
            <a:pPr lvl="1">
              <a:lnSpc>
                <a:spcPct val="72000"/>
              </a:lnSpc>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dirty="0"/>
              <a:t>How do the parts of this machine fit together to make it work?</a:t>
            </a:r>
          </a:p>
          <a:p>
            <a:pPr lvl="1">
              <a:lnSpc>
                <a:spcPct val="72000"/>
              </a:lnSpc>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dirty="0"/>
              <a:t>What properties of these things cause them to behave in these ways?</a:t>
            </a:r>
          </a:p>
          <a:p>
            <a:endParaRPr lang="en-US" dirty="0"/>
          </a:p>
        </p:txBody>
      </p:sp>
      <p:pic>
        <p:nvPicPr>
          <p:cNvPr id="4" name="Picture 3">
            <a:extLst>
              <a:ext uri="{FF2B5EF4-FFF2-40B4-BE49-F238E27FC236}">
                <a16:creationId xmlns:a16="http://schemas.microsoft.com/office/drawing/2014/main" id="{3D28D815-2453-49E5-B750-4275583E56C5}"/>
              </a:ext>
            </a:extLst>
          </p:cNvPr>
          <p:cNvPicPr>
            <a:picLocks noChangeAspect="1"/>
          </p:cNvPicPr>
          <p:nvPr/>
        </p:nvPicPr>
        <p:blipFill>
          <a:blip r:embed="rId3"/>
          <a:stretch>
            <a:fillRect/>
          </a:stretch>
        </p:blipFill>
        <p:spPr>
          <a:xfrm>
            <a:off x="152400" y="370294"/>
            <a:ext cx="859611" cy="859611"/>
          </a:xfrm>
          <a:prstGeom prst="rect">
            <a:avLst/>
          </a:prstGeom>
        </p:spPr>
      </p:pic>
    </p:spTree>
    <p:extLst>
      <p:ext uri="{BB962C8B-B14F-4D97-AF65-F5344CB8AC3E}">
        <p14:creationId xmlns:p14="http://schemas.microsoft.com/office/powerpoint/2010/main" val="3543253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B5EA1D-250B-4830-AD75-A1F67C205DD1}"/>
              </a:ext>
            </a:extLst>
          </p:cNvPr>
          <p:cNvSpPr/>
          <p:nvPr/>
        </p:nvSpPr>
        <p:spPr>
          <a:xfrm>
            <a:off x="0" y="76200"/>
            <a:ext cx="9144000" cy="6705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96925"/>
            <a:ext cx="8229600" cy="1143000"/>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solidFill>
                  <a:srgbClr val="FF0000"/>
                </a:solidFill>
              </a:rPr>
              <a:t>How Does My Cup</a:t>
            </a:r>
            <a:br>
              <a:rPr lang="en-US" b="1" dirty="0">
                <a:solidFill>
                  <a:srgbClr val="FF0000"/>
                </a:solidFill>
              </a:rPr>
            </a:br>
            <a:r>
              <a:rPr lang="en-US" b="1" dirty="0">
                <a:solidFill>
                  <a:srgbClr val="FF0000"/>
                </a:solidFill>
              </a:rPr>
              <a:t> Know What To Do?</a:t>
            </a:r>
          </a:p>
        </p:txBody>
      </p:sp>
      <p:sp>
        <p:nvSpPr>
          <p:cNvPr id="3" name="Content Placeholder 2"/>
          <p:cNvSpPr>
            <a:spLocks noGrp="1"/>
          </p:cNvSpPr>
          <p:nvPr>
            <p:ph idx="1"/>
          </p:nvPr>
        </p:nvSpPr>
        <p:spPr>
          <a:xfrm>
            <a:off x="609600" y="2660650"/>
            <a:ext cx="7543800" cy="2933700"/>
          </a:xfrm>
        </p:spPr>
        <p:txBody>
          <a:bodyPr>
            <a:normAutofit lnSpcReduction="10000"/>
          </a:bodyPr>
          <a:lstStyle/>
          <a:p>
            <a:r>
              <a:rPr lang="en-US" dirty="0"/>
              <a:t>If I put hot coffee in my coffee cup, the cup gets warm </a:t>
            </a:r>
          </a:p>
          <a:p>
            <a:r>
              <a:rPr lang="en-US" dirty="0"/>
              <a:t>If I put water with ice cubes in my cup, the cup gets cooler and the ice melts  </a:t>
            </a:r>
          </a:p>
          <a:p>
            <a:r>
              <a:rPr lang="en-US" dirty="0"/>
              <a:t>How does the cup know what to do? What causes it to heat up or cool down?</a:t>
            </a:r>
          </a:p>
          <a:p>
            <a:endParaRPr lang="en-US" dirty="0"/>
          </a:p>
        </p:txBody>
      </p:sp>
    </p:spTree>
    <p:extLst>
      <p:ext uri="{BB962C8B-B14F-4D97-AF65-F5344CB8AC3E}">
        <p14:creationId xmlns:p14="http://schemas.microsoft.com/office/powerpoint/2010/main" val="487999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1828800" y="228600"/>
            <a:ext cx="4594324" cy="1190997"/>
          </a:xfrm>
          <a:prstGeom prst="rect">
            <a:avLst/>
          </a:prstGeom>
        </p:spPr>
        <p:txBody>
          <a:bodyPr lIns="64291" tIns="32146" rIns="64291" bIns="32146"/>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400" b="1" dirty="0">
                <a:latin typeface="+mj-lt"/>
                <a:ea typeface="+mj-ea"/>
                <a:cs typeface="+mj-cs"/>
                <a:sym typeface="UC Berkeley OS Sign"/>
              </a:rPr>
              <a:t>Outline</a:t>
            </a:r>
          </a:p>
        </p:txBody>
      </p:sp>
      <p:sp>
        <p:nvSpPr>
          <p:cNvPr id="6" name="Rectangle 5"/>
          <p:cNvSpPr/>
          <p:nvPr/>
        </p:nvSpPr>
        <p:spPr>
          <a:xfrm>
            <a:off x="1828800" y="1285706"/>
            <a:ext cx="5638800" cy="4286588"/>
          </a:xfrm>
          <a:prstGeom prst="rect">
            <a:avLst/>
          </a:prstGeom>
        </p:spPr>
        <p:txBody>
          <a:bodyPr wrap="square" lIns="64291" tIns="32146" rIns="64291" bIns="32146">
            <a:spAutoFit/>
          </a:bodyPr>
          <a:lstStyle/>
          <a:p>
            <a:pPr marL="160729" indent="-160729">
              <a:lnSpc>
                <a:spcPct val="150000"/>
              </a:lnSpc>
              <a:buClr>
                <a:srgbClr val="002955"/>
              </a:buClr>
              <a:buSzPct val="44000"/>
              <a:buFont typeface="Arial" pitchFamily="34" charset="0"/>
              <a:buChar char="•"/>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1000" dirty="0"/>
              <a:t> </a:t>
            </a:r>
            <a:endParaRPr lang="en-US" sz="2800" dirty="0"/>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a:t>
            </a:r>
            <a:r>
              <a:rPr lang="en-US" sz="3600" dirty="0"/>
              <a:t>The Search for Meaning”</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Causality {and, or, vs.} Explanation &amp; Correlation</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Causality in Philosophy</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Teleology</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Scientific Explanation</a:t>
            </a:r>
          </a:p>
        </p:txBody>
      </p:sp>
    </p:spTree>
    <p:extLst>
      <p:ext uri="{BB962C8B-B14F-4D97-AF65-F5344CB8AC3E}">
        <p14:creationId xmlns:p14="http://schemas.microsoft.com/office/powerpoint/2010/main" val="32349895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3" name="Rectangle 7"/>
          <p:cNvSpPr>
            <a:spLocks noChangeArrowheads="1"/>
          </p:cNvSpPr>
          <p:nvPr/>
        </p:nvSpPr>
        <p:spPr bwMode="auto">
          <a:xfrm>
            <a:off x="609600" y="685800"/>
            <a:ext cx="7620000" cy="5163623"/>
          </a:xfrm>
          <a:prstGeom prst="rect">
            <a:avLst/>
          </a:prstGeom>
          <a:noFill/>
          <a:ln w="9525">
            <a:noFill/>
            <a:miter lim="800000"/>
            <a:headEnd/>
            <a:tailEnd/>
          </a:ln>
        </p:spPr>
        <p:txBody>
          <a:bodyPr wrap="square" lIns="64291" tIns="32146" rIns="64291" bIns="32146">
            <a:spAutoFit/>
          </a:bodyPr>
          <a:lstStyle/>
          <a:p>
            <a:pPr lvl="1" algn="ctr" eaLnBrk="0" fontAlgn="base" hangingPunct="0">
              <a:lnSpc>
                <a:spcPct val="93000"/>
              </a:lnSpc>
              <a:spcBef>
                <a:spcPts val="1800"/>
              </a:spcBef>
              <a:spcAft>
                <a:spcPct val="0"/>
              </a:spcAft>
            </a:pPr>
            <a:r>
              <a:rPr lang="en-US" sz="5400" b="1" dirty="0">
                <a:solidFill>
                  <a:srgbClr val="FF0000"/>
                </a:solidFill>
                <a:latin typeface="UC Berkeley OS Sign"/>
                <a:cs typeface="Arial" pitchFamily="34" charset="0"/>
                <a:sym typeface="Arial" pitchFamily="34" charset="0"/>
              </a:rPr>
              <a:t>The Causes of “Causality”</a:t>
            </a:r>
          </a:p>
          <a:p>
            <a:pPr lvl="1" algn="ctr" eaLnBrk="0" fontAlgn="base" hangingPunct="0">
              <a:lnSpc>
                <a:spcPct val="93000"/>
              </a:lnSpc>
              <a:spcBef>
                <a:spcPts val="1800"/>
              </a:spcBef>
              <a:spcAft>
                <a:spcPct val="0"/>
              </a:spcAft>
            </a:pPr>
            <a:endParaRPr lang="en-US" sz="5400" b="1" dirty="0">
              <a:solidFill>
                <a:srgbClr val="FF0000"/>
              </a:solidFill>
              <a:latin typeface="UC Berkeley OS Sign"/>
              <a:cs typeface="Arial" pitchFamily="34" charset="0"/>
              <a:sym typeface="Arial" pitchFamily="34" charset="0"/>
            </a:endParaRPr>
          </a:p>
          <a:p>
            <a:pPr lvl="1" algn="ctr" eaLnBrk="0" fontAlgn="base" hangingPunct="0">
              <a:lnSpc>
                <a:spcPct val="93000"/>
              </a:lnSpc>
              <a:spcBef>
                <a:spcPts val="1800"/>
              </a:spcBef>
              <a:spcAft>
                <a:spcPct val="0"/>
              </a:spcAft>
            </a:pPr>
            <a:r>
              <a:rPr lang="en-US" sz="5400" b="1" dirty="0">
                <a:solidFill>
                  <a:srgbClr val="FF0000"/>
                </a:solidFill>
                <a:latin typeface="UC Berkeley OS Sign"/>
                <a:cs typeface="Arial" pitchFamily="34" charset="0"/>
                <a:sym typeface="Arial" pitchFamily="34" charset="0"/>
              </a:rPr>
              <a:t>Why are some sequences of events causal and others not?</a:t>
            </a:r>
          </a:p>
        </p:txBody>
      </p:sp>
    </p:spTree>
    <p:extLst>
      <p:ext uri="{BB962C8B-B14F-4D97-AF65-F5344CB8AC3E}">
        <p14:creationId xmlns:p14="http://schemas.microsoft.com/office/powerpoint/2010/main" val="364935490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3F120E-A501-478F-BCCD-0F3CABA10A88}"/>
              </a:ext>
            </a:extLst>
          </p:cNvPr>
          <p:cNvSpPr/>
          <p:nvPr/>
        </p:nvSpPr>
        <p:spPr>
          <a:xfrm>
            <a:off x="0" y="5638800"/>
            <a:ext cx="9144000" cy="1219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1143000"/>
          </a:xfrm>
        </p:spPr>
        <p:txBody>
          <a:bodyPr>
            <a:normAutofit/>
          </a:bodyPr>
          <a:lstStyle/>
          <a:p>
            <a:r>
              <a:rPr lang="en-US" sz="4000" b="1" dirty="0"/>
              <a:t>What Causes Causality?</a:t>
            </a:r>
          </a:p>
        </p:txBody>
      </p:sp>
      <p:sp>
        <p:nvSpPr>
          <p:cNvPr id="3" name="Content Placeholder 2"/>
          <p:cNvSpPr>
            <a:spLocks noGrp="1"/>
          </p:cNvSpPr>
          <p:nvPr>
            <p:ph idx="1"/>
          </p:nvPr>
        </p:nvSpPr>
        <p:spPr>
          <a:xfrm>
            <a:off x="457200" y="1277257"/>
            <a:ext cx="8229600" cy="4525963"/>
          </a:xfrm>
        </p:spPr>
        <p:txBody>
          <a:bodyPr>
            <a:normAutofit fontScale="92500" lnSpcReduction="10000"/>
          </a:bodyPr>
          <a:lstStyle/>
          <a:p>
            <a:r>
              <a:rPr lang="en-US" dirty="0"/>
              <a:t>When one event is always or mostly followed by another one, we can think that the </a:t>
            </a:r>
            <a:r>
              <a:rPr lang="en-US" dirty="0">
                <a:solidFill>
                  <a:srgbClr val="FF0000"/>
                </a:solidFill>
              </a:rPr>
              <a:t>first</a:t>
            </a:r>
            <a:r>
              <a:rPr lang="en-US" dirty="0"/>
              <a:t> event </a:t>
            </a:r>
            <a:r>
              <a:rPr lang="en-US" b="1" i="1" dirty="0">
                <a:solidFill>
                  <a:srgbClr val="FF0000"/>
                </a:solidFill>
              </a:rPr>
              <a:t>causes</a:t>
            </a:r>
            <a:r>
              <a:rPr lang="en-US" dirty="0"/>
              <a:t> the </a:t>
            </a:r>
            <a:r>
              <a:rPr lang="en-US" dirty="0">
                <a:solidFill>
                  <a:srgbClr val="FF0000"/>
                </a:solidFill>
              </a:rPr>
              <a:t>second</a:t>
            </a:r>
          </a:p>
          <a:p>
            <a:pPr marL="971550" lvl="1" indent="-514350">
              <a:buFont typeface="+mj-lt"/>
              <a:buAutoNum type="arabicPeriod"/>
            </a:pPr>
            <a:r>
              <a:rPr lang="en-US" sz="3200" dirty="0"/>
              <a:t>When you see a brick go through a window, a billiard ball strike another and make it move, or a match light a candle, you have an impression of causality based on the sensory input.  </a:t>
            </a:r>
            <a:endParaRPr lang="en-US" sz="3200" i="1" dirty="0">
              <a:solidFill>
                <a:srgbClr val="FF0000"/>
              </a:solidFill>
            </a:endParaRPr>
          </a:p>
          <a:p>
            <a:pPr marL="971550" lvl="1" indent="-514350">
              <a:buFont typeface="+mj-lt"/>
              <a:buAutoNum type="arabicPeriod"/>
            </a:pPr>
            <a:r>
              <a:rPr lang="en-US" sz="3200" dirty="0"/>
              <a:t>When we count, 6 is always followed by 7.  Does 6 cause 7? </a:t>
            </a:r>
            <a:endParaRPr lang="en-US" sz="3200" i="1" dirty="0">
              <a:solidFill>
                <a:srgbClr val="FF0000"/>
              </a:solidFill>
            </a:endParaRPr>
          </a:p>
        </p:txBody>
      </p:sp>
      <p:sp>
        <p:nvSpPr>
          <p:cNvPr id="5" name="TextBox 4">
            <a:extLst>
              <a:ext uri="{FF2B5EF4-FFF2-40B4-BE49-F238E27FC236}">
                <a16:creationId xmlns:a16="http://schemas.microsoft.com/office/drawing/2014/main" id="{1E936AD3-3C3B-4C5A-A025-67153418478A}"/>
              </a:ext>
            </a:extLst>
          </p:cNvPr>
          <p:cNvSpPr txBox="1"/>
          <p:nvPr/>
        </p:nvSpPr>
        <p:spPr>
          <a:xfrm>
            <a:off x="2057400" y="6095999"/>
            <a:ext cx="7696200" cy="461665"/>
          </a:xfrm>
          <a:prstGeom prst="rect">
            <a:avLst/>
          </a:prstGeom>
          <a:noFill/>
        </p:spPr>
        <p:txBody>
          <a:bodyPr wrap="square" rtlCol="0">
            <a:spAutoFit/>
          </a:bodyPr>
          <a:lstStyle/>
          <a:p>
            <a:r>
              <a:rPr lang="en-US" sz="2400" b="1" i="1" dirty="0">
                <a:solidFill>
                  <a:srgbClr val="FF0000"/>
                </a:solidFill>
              </a:rPr>
              <a:t>Why do we think that 6 doesn’t cause 7?</a:t>
            </a:r>
          </a:p>
        </p:txBody>
      </p:sp>
      <p:pic>
        <p:nvPicPr>
          <p:cNvPr id="6" name="Picture 5">
            <a:extLst>
              <a:ext uri="{FF2B5EF4-FFF2-40B4-BE49-F238E27FC236}">
                <a16:creationId xmlns:a16="http://schemas.microsoft.com/office/drawing/2014/main" id="{ECFF6525-2096-4921-850D-E7734026F5E4}"/>
              </a:ext>
            </a:extLst>
          </p:cNvPr>
          <p:cNvPicPr>
            <a:picLocks noChangeAspect="1"/>
          </p:cNvPicPr>
          <p:nvPr/>
        </p:nvPicPr>
        <p:blipFill>
          <a:blip r:embed="rId3"/>
          <a:stretch>
            <a:fillRect/>
          </a:stretch>
        </p:blipFill>
        <p:spPr>
          <a:xfrm>
            <a:off x="457200" y="152400"/>
            <a:ext cx="859611" cy="859611"/>
          </a:xfrm>
          <a:prstGeom prst="rect">
            <a:avLst/>
          </a:prstGeom>
        </p:spPr>
      </p:pic>
    </p:spTree>
    <p:extLst>
      <p:ext uri="{BB962C8B-B14F-4D97-AF65-F5344CB8AC3E}">
        <p14:creationId xmlns:p14="http://schemas.microsoft.com/office/powerpoint/2010/main" val="3075279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Unobservable Causality</a:t>
            </a:r>
          </a:p>
        </p:txBody>
      </p:sp>
      <p:sp>
        <p:nvSpPr>
          <p:cNvPr id="3" name="Content Placeholder 2"/>
          <p:cNvSpPr>
            <a:spLocks noGrp="1"/>
          </p:cNvSpPr>
          <p:nvPr>
            <p:ph idx="1"/>
          </p:nvPr>
        </p:nvSpPr>
        <p:spPr>
          <a:xfrm>
            <a:off x="457200" y="1600200"/>
            <a:ext cx="8229600" cy="4525963"/>
          </a:xfrm>
        </p:spPr>
        <p:txBody>
          <a:bodyPr>
            <a:normAutofit/>
          </a:bodyPr>
          <a:lstStyle/>
          <a:p>
            <a:r>
              <a:rPr lang="en-US" dirty="0"/>
              <a:t>Some things are caused by the absence of a factor, which can’t be observed</a:t>
            </a:r>
          </a:p>
          <a:p>
            <a:pPr lvl="1"/>
            <a:r>
              <a:rPr lang="en-US" sz="3200" dirty="0"/>
              <a:t>A lack of vitamin C causes scurvy</a:t>
            </a:r>
          </a:p>
          <a:p>
            <a:r>
              <a:rPr lang="en-US" dirty="0"/>
              <a:t>Psychological states like beliefs or intentions can be causes, and they can’t be observed either (at least not easily) </a:t>
            </a:r>
          </a:p>
          <a:p>
            <a:pPr marL="0" indent="0">
              <a:buNone/>
            </a:pPr>
            <a:endParaRPr lang="en-US" dirty="0"/>
          </a:p>
        </p:txBody>
      </p:sp>
    </p:spTree>
    <p:extLst>
      <p:ext uri="{BB962C8B-B14F-4D97-AF65-F5344CB8AC3E}">
        <p14:creationId xmlns:p14="http://schemas.microsoft.com/office/powerpoint/2010/main" val="1118240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C2710B-286A-4A66-84D2-899B488A365F}"/>
              </a:ext>
            </a:extLst>
          </p:cNvPr>
          <p:cNvSpPr/>
          <p:nvPr/>
        </p:nvSpPr>
        <p:spPr>
          <a:xfrm>
            <a:off x="0" y="5943600"/>
            <a:ext cx="8991600" cy="914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304800"/>
            <a:ext cx="4800600" cy="1143000"/>
          </a:xfrm>
        </p:spPr>
        <p:txBody>
          <a:bodyPr>
            <a:noAutofit/>
          </a:bodyPr>
          <a:lstStyle/>
          <a:p>
            <a:r>
              <a:rPr lang="en-US" b="1" dirty="0"/>
              <a:t>Causal Attribution</a:t>
            </a:r>
            <a:br>
              <a:rPr lang="en-US" b="1" dirty="0"/>
            </a:br>
            <a:r>
              <a:rPr lang="en-US" b="1" dirty="0"/>
              <a:t> </a:t>
            </a:r>
          </a:p>
        </p:txBody>
      </p:sp>
      <p:sp>
        <p:nvSpPr>
          <p:cNvPr id="3" name="Content Placeholder 2"/>
          <p:cNvSpPr>
            <a:spLocks noGrp="1"/>
          </p:cNvSpPr>
          <p:nvPr>
            <p:ph idx="1"/>
          </p:nvPr>
        </p:nvSpPr>
        <p:spPr>
          <a:xfrm>
            <a:off x="77599" y="901700"/>
            <a:ext cx="5102602" cy="2438400"/>
          </a:xfrm>
        </p:spPr>
        <p:txBody>
          <a:bodyPr>
            <a:normAutofit fontScale="92500" lnSpcReduction="10000"/>
          </a:bodyPr>
          <a:lstStyle/>
          <a:p>
            <a:r>
              <a:rPr lang="en-US" dirty="0"/>
              <a:t>We often talk about causes “in general” – “Type-level” causality</a:t>
            </a:r>
          </a:p>
          <a:p>
            <a:pPr lvl="1">
              <a:buFontTx/>
              <a:buChar char="-"/>
            </a:pPr>
            <a:r>
              <a:rPr lang="en-US" sz="3200" dirty="0"/>
              <a:t>Distracted or drunk drivers cause car accidents</a:t>
            </a:r>
          </a:p>
        </p:txBody>
      </p:sp>
      <p:pic>
        <p:nvPicPr>
          <p:cNvPr id="4" name="Picture 3">
            <a:extLst>
              <a:ext uri="{FF2B5EF4-FFF2-40B4-BE49-F238E27FC236}">
                <a16:creationId xmlns:a16="http://schemas.microsoft.com/office/drawing/2014/main" id="{B4669686-ED4B-4CAB-97B1-192C39568E58}"/>
              </a:ext>
            </a:extLst>
          </p:cNvPr>
          <p:cNvPicPr>
            <a:picLocks noChangeAspect="1"/>
          </p:cNvPicPr>
          <p:nvPr/>
        </p:nvPicPr>
        <p:blipFill>
          <a:blip r:embed="rId3"/>
          <a:stretch>
            <a:fillRect/>
          </a:stretch>
        </p:blipFill>
        <p:spPr>
          <a:xfrm>
            <a:off x="5489198" y="152400"/>
            <a:ext cx="3197602" cy="3389075"/>
          </a:xfrm>
          <a:prstGeom prst="rect">
            <a:avLst/>
          </a:prstGeom>
        </p:spPr>
      </p:pic>
      <p:sp>
        <p:nvSpPr>
          <p:cNvPr id="5" name="TextBox 4">
            <a:extLst>
              <a:ext uri="{FF2B5EF4-FFF2-40B4-BE49-F238E27FC236}">
                <a16:creationId xmlns:a16="http://schemas.microsoft.com/office/drawing/2014/main" id="{5187121E-B8BD-4F12-8526-D4048D720310}"/>
              </a:ext>
            </a:extLst>
          </p:cNvPr>
          <p:cNvSpPr txBox="1"/>
          <p:nvPr/>
        </p:nvSpPr>
        <p:spPr>
          <a:xfrm>
            <a:off x="228600" y="3541475"/>
            <a:ext cx="8366502" cy="2160591"/>
          </a:xfrm>
          <a:prstGeom prst="rect">
            <a:avLst/>
          </a:prstGeom>
          <a:noFill/>
        </p:spPr>
        <p:txBody>
          <a:bodyPr wrap="square" rtlCol="0">
            <a:spAutoFit/>
          </a:bodyPr>
          <a:lstStyle/>
          <a:p>
            <a:pPr marL="342900" indent="-342900">
              <a:spcBef>
                <a:spcPct val="20000"/>
              </a:spcBef>
              <a:buFont typeface="Arial" pitchFamily="34" charset="0"/>
              <a:buChar char="•"/>
            </a:pPr>
            <a:r>
              <a:rPr lang="en-US" sz="3200" dirty="0"/>
              <a:t>We also take about causes of specific events – “causal attribution” or “token causality”</a:t>
            </a:r>
          </a:p>
          <a:p>
            <a:pPr lvl="1">
              <a:spcBef>
                <a:spcPct val="20000"/>
              </a:spcBef>
              <a:buFontTx/>
              <a:buChar char="-"/>
            </a:pPr>
            <a:r>
              <a:rPr lang="en-US" sz="3200" dirty="0"/>
              <a:t>What caused the accident last week when Bob crashed his car into Carly’s scooter?</a:t>
            </a:r>
          </a:p>
        </p:txBody>
      </p:sp>
      <p:sp>
        <p:nvSpPr>
          <p:cNvPr id="7" name="TextBox 6">
            <a:extLst>
              <a:ext uri="{FF2B5EF4-FFF2-40B4-BE49-F238E27FC236}">
                <a16:creationId xmlns:a16="http://schemas.microsoft.com/office/drawing/2014/main" id="{B0309E00-9050-41BA-9D95-C19BC09025AE}"/>
              </a:ext>
            </a:extLst>
          </p:cNvPr>
          <p:cNvSpPr txBox="1"/>
          <p:nvPr/>
        </p:nvSpPr>
        <p:spPr>
          <a:xfrm>
            <a:off x="1981200" y="6100465"/>
            <a:ext cx="8305800" cy="461665"/>
          </a:xfrm>
          <a:prstGeom prst="rect">
            <a:avLst/>
          </a:prstGeom>
          <a:noFill/>
        </p:spPr>
        <p:txBody>
          <a:bodyPr wrap="square" rtlCol="0">
            <a:spAutoFit/>
          </a:bodyPr>
          <a:lstStyle/>
          <a:p>
            <a:r>
              <a:rPr lang="en-US" sz="2400" b="1" i="1" dirty="0">
                <a:solidFill>
                  <a:srgbClr val="FF0000"/>
                </a:solidFill>
              </a:rPr>
              <a:t>Do you understand why Shamu is here?</a:t>
            </a:r>
          </a:p>
        </p:txBody>
      </p:sp>
    </p:spTree>
    <p:extLst>
      <p:ext uri="{BB962C8B-B14F-4D97-AF65-F5344CB8AC3E}">
        <p14:creationId xmlns:p14="http://schemas.microsoft.com/office/powerpoint/2010/main" val="789129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080"/>
            <a:ext cx="8229600" cy="1143000"/>
          </a:xfrm>
        </p:spPr>
        <p:txBody>
          <a:bodyPr/>
          <a:lstStyle/>
          <a:p>
            <a:r>
              <a:rPr lang="en-US" b="1" dirty="0"/>
              <a:t>Why We Need Causes (1)</a:t>
            </a:r>
          </a:p>
        </p:txBody>
      </p:sp>
      <p:sp>
        <p:nvSpPr>
          <p:cNvPr id="3" name="Content Placeholder 2"/>
          <p:cNvSpPr>
            <a:spLocks noGrp="1"/>
          </p:cNvSpPr>
          <p:nvPr>
            <p:ph idx="1"/>
          </p:nvPr>
        </p:nvSpPr>
        <p:spPr>
          <a:xfrm>
            <a:off x="609600" y="1148080"/>
            <a:ext cx="7924800" cy="4525963"/>
          </a:xfrm>
        </p:spPr>
        <p:txBody>
          <a:bodyPr>
            <a:normAutofit/>
          </a:bodyPr>
          <a:lstStyle/>
          <a:p>
            <a:endParaRPr lang="en-US" dirty="0"/>
          </a:p>
          <a:p>
            <a:r>
              <a:rPr lang="en-US" dirty="0"/>
              <a:t>Explanation</a:t>
            </a:r>
          </a:p>
          <a:p>
            <a:pPr lvl="1"/>
            <a:r>
              <a:rPr lang="en-US" sz="3200" dirty="0"/>
              <a:t>Knowing the cause of an event is essential if you want to repeat it or prevent it</a:t>
            </a:r>
          </a:p>
          <a:p>
            <a:pPr marL="457200" lvl="1" indent="0">
              <a:buNone/>
            </a:pPr>
            <a:endParaRPr lang="en-US" sz="3200" dirty="0"/>
          </a:p>
          <a:p>
            <a:pPr marL="457200" lvl="1" indent="0">
              <a:buNone/>
            </a:pPr>
            <a:r>
              <a:rPr lang="en-US" sz="3200" i="1" dirty="0">
                <a:solidFill>
                  <a:srgbClr val="FF0000"/>
                </a:solidFill>
              </a:rPr>
              <a:t>Jane gets food poisoning after eating at a restaurant.  Should she return to the restaurant?</a:t>
            </a:r>
          </a:p>
        </p:txBody>
      </p:sp>
      <p:pic>
        <p:nvPicPr>
          <p:cNvPr id="4" name="Picture 3">
            <a:extLst>
              <a:ext uri="{FF2B5EF4-FFF2-40B4-BE49-F238E27FC236}">
                <a16:creationId xmlns:a16="http://schemas.microsoft.com/office/drawing/2014/main" id="{55E4F472-C7D4-49F5-A60A-9673D8713DAB}"/>
              </a:ext>
            </a:extLst>
          </p:cNvPr>
          <p:cNvPicPr>
            <a:picLocks noChangeAspect="1"/>
          </p:cNvPicPr>
          <p:nvPr/>
        </p:nvPicPr>
        <p:blipFill>
          <a:blip r:embed="rId3"/>
          <a:stretch>
            <a:fillRect/>
          </a:stretch>
        </p:blipFill>
        <p:spPr>
          <a:xfrm>
            <a:off x="304800" y="324346"/>
            <a:ext cx="859611" cy="859611"/>
          </a:xfrm>
          <a:prstGeom prst="rect">
            <a:avLst/>
          </a:prstGeom>
        </p:spPr>
      </p:pic>
    </p:spTree>
    <p:extLst>
      <p:ext uri="{BB962C8B-B14F-4D97-AF65-F5344CB8AC3E}">
        <p14:creationId xmlns:p14="http://schemas.microsoft.com/office/powerpoint/2010/main" val="2311288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90600" y="3748052"/>
            <a:ext cx="4339457" cy="2711574"/>
          </a:xfrm>
          <a:prstGeom prst="rect">
            <a:avLst/>
          </a:prstGeom>
        </p:spPr>
      </p:pic>
      <p:pic>
        <p:nvPicPr>
          <p:cNvPr id="3" name="Picture 2"/>
          <p:cNvPicPr>
            <a:picLocks noChangeAspect="1"/>
          </p:cNvPicPr>
          <p:nvPr/>
        </p:nvPicPr>
        <p:blipFill>
          <a:blip r:embed="rId4"/>
          <a:stretch>
            <a:fillRect/>
          </a:stretch>
        </p:blipFill>
        <p:spPr>
          <a:xfrm>
            <a:off x="5172460" y="1015960"/>
            <a:ext cx="3684814" cy="2063496"/>
          </a:xfrm>
          <a:prstGeom prst="rect">
            <a:avLst/>
          </a:prstGeom>
        </p:spPr>
      </p:pic>
      <p:pic>
        <p:nvPicPr>
          <p:cNvPr id="4" name="Picture 3"/>
          <p:cNvPicPr>
            <a:picLocks noChangeAspect="1"/>
          </p:cNvPicPr>
          <p:nvPr/>
        </p:nvPicPr>
        <p:blipFill>
          <a:blip r:embed="rId5"/>
          <a:stretch>
            <a:fillRect/>
          </a:stretch>
        </p:blipFill>
        <p:spPr>
          <a:xfrm>
            <a:off x="5913607" y="3200400"/>
            <a:ext cx="2933507" cy="2257425"/>
          </a:xfrm>
          <a:prstGeom prst="rect">
            <a:avLst/>
          </a:prstGeom>
        </p:spPr>
      </p:pic>
      <p:sp>
        <p:nvSpPr>
          <p:cNvPr id="5" name="TextBox 4"/>
          <p:cNvSpPr txBox="1"/>
          <p:nvPr/>
        </p:nvSpPr>
        <p:spPr>
          <a:xfrm>
            <a:off x="0" y="131399"/>
            <a:ext cx="8915400" cy="1046440"/>
          </a:xfrm>
          <a:prstGeom prst="rect">
            <a:avLst/>
          </a:prstGeom>
          <a:noFill/>
        </p:spPr>
        <p:txBody>
          <a:bodyPr wrap="square" rtlCol="0">
            <a:spAutoFit/>
          </a:bodyPr>
          <a:lstStyle/>
          <a:p>
            <a:pPr algn="ctr">
              <a:spcBef>
                <a:spcPct val="0"/>
              </a:spcBef>
            </a:pPr>
            <a:r>
              <a:rPr lang="en-US" sz="4400" b="1" dirty="0">
                <a:latin typeface="+mj-lt"/>
                <a:ea typeface="+mj-ea"/>
                <a:cs typeface="+mj-cs"/>
              </a:rPr>
              <a:t>What Caused Jane’s Food Poisoning?</a:t>
            </a:r>
          </a:p>
          <a:p>
            <a:endParaRPr lang="en-US" dirty="0"/>
          </a:p>
        </p:txBody>
      </p:sp>
      <p:sp>
        <p:nvSpPr>
          <p:cNvPr id="6" name="TextBox 5"/>
          <p:cNvSpPr txBox="1"/>
          <p:nvPr/>
        </p:nvSpPr>
        <p:spPr>
          <a:xfrm>
            <a:off x="199640" y="1050311"/>
            <a:ext cx="3991360" cy="2308324"/>
          </a:xfrm>
          <a:prstGeom prst="rect">
            <a:avLst/>
          </a:prstGeom>
          <a:noFill/>
        </p:spPr>
        <p:txBody>
          <a:bodyPr wrap="square" rtlCol="0">
            <a:spAutoFit/>
          </a:bodyPr>
          <a:lstStyle/>
          <a:p>
            <a:r>
              <a:rPr lang="en-US" sz="2400" dirty="0"/>
              <a:t>Poor restaurant hygiene?  Don’t go back!</a:t>
            </a:r>
          </a:p>
          <a:p>
            <a:endParaRPr lang="en-US" sz="2400" dirty="0"/>
          </a:p>
          <a:p>
            <a:r>
              <a:rPr lang="en-US" sz="2400" dirty="0"/>
              <a:t>One-time contamination of a food ingredient?  OK to return (try something else)</a:t>
            </a:r>
          </a:p>
        </p:txBody>
      </p:sp>
      <p:sp>
        <p:nvSpPr>
          <p:cNvPr id="9" name="Right Arrow 8"/>
          <p:cNvSpPr/>
          <p:nvPr/>
        </p:nvSpPr>
        <p:spPr>
          <a:xfrm>
            <a:off x="3925826" y="1238311"/>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p:cNvSpPr/>
          <p:nvPr/>
        </p:nvSpPr>
        <p:spPr>
          <a:xfrm rot="5400000">
            <a:off x="3403548" y="3066302"/>
            <a:ext cx="559924" cy="48463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807172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81"/>
            <a:ext cx="8229600" cy="1143000"/>
          </a:xfrm>
        </p:spPr>
        <p:txBody>
          <a:bodyPr>
            <a:normAutofit/>
          </a:bodyPr>
          <a:lstStyle/>
          <a:p>
            <a:r>
              <a:rPr lang="en-US" b="1" dirty="0">
                <a:ea typeface="+mn-ea"/>
                <a:cs typeface="+mn-cs"/>
              </a:rPr>
              <a:t>Why We Need Causes (2)</a:t>
            </a:r>
          </a:p>
        </p:txBody>
      </p:sp>
      <p:sp>
        <p:nvSpPr>
          <p:cNvPr id="3" name="Content Placeholder 2"/>
          <p:cNvSpPr>
            <a:spLocks noGrp="1"/>
          </p:cNvSpPr>
          <p:nvPr>
            <p:ph idx="1"/>
          </p:nvPr>
        </p:nvSpPr>
        <p:spPr>
          <a:xfrm>
            <a:off x="423530" y="990600"/>
            <a:ext cx="8229600" cy="4525963"/>
          </a:xfrm>
        </p:spPr>
        <p:txBody>
          <a:bodyPr>
            <a:normAutofit/>
          </a:bodyPr>
          <a:lstStyle/>
          <a:p>
            <a:r>
              <a:rPr lang="en-US" dirty="0"/>
              <a:t>Prediction</a:t>
            </a:r>
          </a:p>
          <a:p>
            <a:pPr lvl="1"/>
            <a:r>
              <a:rPr lang="en-US" dirty="0"/>
              <a:t>If we don’t know </a:t>
            </a:r>
            <a:r>
              <a:rPr lang="en-US" b="1" dirty="0">
                <a:solidFill>
                  <a:srgbClr val="FF0000"/>
                </a:solidFill>
              </a:rPr>
              <a:t>why</a:t>
            </a:r>
            <a:r>
              <a:rPr lang="en-US" dirty="0"/>
              <a:t> a prediction works, we can never anticipate its failure</a:t>
            </a:r>
          </a:p>
          <a:p>
            <a:pPr lvl="1"/>
            <a:r>
              <a:rPr lang="en-US" dirty="0"/>
              <a:t>Understanding why factors are predictive can improve both the accuracy and cost of decision-making (you won’t collect unnecessary data)</a:t>
            </a:r>
          </a:p>
        </p:txBody>
      </p:sp>
      <p:sp>
        <p:nvSpPr>
          <p:cNvPr id="5" name="TextBox 4">
            <a:extLst>
              <a:ext uri="{FF2B5EF4-FFF2-40B4-BE49-F238E27FC236}">
                <a16:creationId xmlns:a16="http://schemas.microsoft.com/office/drawing/2014/main" id="{4683D976-F8DF-4C94-ADEC-034C9D8AB9A8}"/>
              </a:ext>
            </a:extLst>
          </p:cNvPr>
          <p:cNvSpPr txBox="1"/>
          <p:nvPr/>
        </p:nvSpPr>
        <p:spPr>
          <a:xfrm>
            <a:off x="1600200" y="4648200"/>
            <a:ext cx="6324600" cy="1569660"/>
          </a:xfrm>
          <a:prstGeom prst="rect">
            <a:avLst/>
          </a:prstGeom>
          <a:noFill/>
        </p:spPr>
        <p:txBody>
          <a:bodyPr wrap="square">
            <a:spAutoFit/>
          </a:bodyPr>
          <a:lstStyle/>
          <a:p>
            <a:r>
              <a:rPr lang="en-US" sz="2400" i="1" dirty="0">
                <a:solidFill>
                  <a:srgbClr val="FF0000"/>
                </a:solidFill>
              </a:rPr>
              <a:t>This is not to say that correlations can’t forecast</a:t>
            </a:r>
            <a:r>
              <a:rPr lang="en-US" sz="2400" i="1" baseline="0" dirty="0">
                <a:solidFill>
                  <a:srgbClr val="FF0000"/>
                </a:solidFill>
              </a:rPr>
              <a:t> events.  Movies I watch, things I buy are used to predict future movies and purchases… but Netflix and Amazon don’t know why</a:t>
            </a:r>
            <a:endParaRPr lang="en-US" sz="2400" i="1" dirty="0">
              <a:solidFill>
                <a:srgbClr val="FF0000"/>
              </a:solidFill>
            </a:endParaRPr>
          </a:p>
        </p:txBody>
      </p:sp>
    </p:spTree>
    <p:extLst>
      <p:ext uri="{BB962C8B-B14F-4D97-AF65-F5344CB8AC3E}">
        <p14:creationId xmlns:p14="http://schemas.microsoft.com/office/powerpoint/2010/main" val="42060745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Causal Mechanisms</a:t>
            </a:r>
          </a:p>
        </p:txBody>
      </p:sp>
      <p:sp>
        <p:nvSpPr>
          <p:cNvPr id="3" name="Content Placeholder 2"/>
          <p:cNvSpPr>
            <a:spLocks noGrp="1"/>
          </p:cNvSpPr>
          <p:nvPr>
            <p:ph idx="1"/>
          </p:nvPr>
        </p:nvSpPr>
        <p:spPr>
          <a:xfrm>
            <a:off x="475343" y="1371600"/>
            <a:ext cx="8229600" cy="4525963"/>
          </a:xfrm>
        </p:spPr>
        <p:txBody>
          <a:bodyPr>
            <a:normAutofit fontScale="85000" lnSpcReduction="10000"/>
          </a:bodyPr>
          <a:lstStyle/>
          <a:p>
            <a:r>
              <a:rPr lang="en-US" dirty="0"/>
              <a:t>Our judgments of causality are influenced by knowledge of possible causes, so we can reason even when we don’t see the cause and effect together</a:t>
            </a:r>
          </a:p>
          <a:p>
            <a:r>
              <a:rPr lang="en-US" dirty="0"/>
              <a:t>These two complementary ways of inferring causes, one using </a:t>
            </a:r>
            <a:r>
              <a:rPr lang="en-US" b="1" dirty="0">
                <a:solidFill>
                  <a:srgbClr val="FF0000"/>
                </a:solidFill>
              </a:rPr>
              <a:t>covariations</a:t>
            </a:r>
            <a:r>
              <a:rPr lang="en-US" dirty="0"/>
              <a:t> (how often things happen together) and the other using </a:t>
            </a:r>
            <a:r>
              <a:rPr lang="en-US" b="1" dirty="0">
                <a:solidFill>
                  <a:srgbClr val="FF0000"/>
                </a:solidFill>
              </a:rPr>
              <a:t>mechanistic knowledge </a:t>
            </a:r>
            <a:r>
              <a:rPr lang="en-US" dirty="0"/>
              <a:t>(explanations of how the cause produces the effect) can work together</a:t>
            </a:r>
          </a:p>
          <a:p>
            <a:r>
              <a:rPr lang="en-US" dirty="0"/>
              <a:t>People prefer explanations that include causal mechanisms more than those based only on covariations</a:t>
            </a:r>
          </a:p>
          <a:p>
            <a:endParaRPr lang="en-US" dirty="0"/>
          </a:p>
          <a:p>
            <a:endParaRPr lang="en-US" dirty="0"/>
          </a:p>
          <a:p>
            <a:pPr marL="0" indent="0">
              <a:buNone/>
            </a:pPr>
            <a:endParaRPr lang="en-US" dirty="0"/>
          </a:p>
          <a:p>
            <a:endParaRPr lang="en-US" dirty="0"/>
          </a:p>
        </p:txBody>
      </p:sp>
      <p:pic>
        <p:nvPicPr>
          <p:cNvPr id="4" name="Picture 3">
            <a:extLst>
              <a:ext uri="{FF2B5EF4-FFF2-40B4-BE49-F238E27FC236}">
                <a16:creationId xmlns:a16="http://schemas.microsoft.com/office/drawing/2014/main" id="{97D58655-DA2E-4E60-8104-0A22F2B59306}"/>
              </a:ext>
            </a:extLst>
          </p:cNvPr>
          <p:cNvPicPr>
            <a:picLocks noChangeAspect="1"/>
          </p:cNvPicPr>
          <p:nvPr/>
        </p:nvPicPr>
        <p:blipFill>
          <a:blip r:embed="rId3"/>
          <a:stretch>
            <a:fillRect/>
          </a:stretch>
        </p:blipFill>
        <p:spPr>
          <a:xfrm>
            <a:off x="228600" y="177026"/>
            <a:ext cx="859611" cy="859611"/>
          </a:xfrm>
          <a:prstGeom prst="rect">
            <a:avLst/>
          </a:prstGeom>
        </p:spPr>
      </p:pic>
    </p:spTree>
    <p:extLst>
      <p:ext uri="{BB962C8B-B14F-4D97-AF65-F5344CB8AC3E}">
        <p14:creationId xmlns:p14="http://schemas.microsoft.com/office/powerpoint/2010/main" val="2129927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405" y="1270153"/>
            <a:ext cx="3155415" cy="225082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369" y="3654060"/>
            <a:ext cx="3155415" cy="1954356"/>
          </a:xfrm>
          <a:prstGeom prst="rect">
            <a:avLst/>
          </a:prstGeom>
        </p:spPr>
      </p:pic>
      <p:sp>
        <p:nvSpPr>
          <p:cNvPr id="4" name="Rectangle 3"/>
          <p:cNvSpPr/>
          <p:nvPr/>
        </p:nvSpPr>
        <p:spPr>
          <a:xfrm>
            <a:off x="609600" y="158438"/>
            <a:ext cx="7620000" cy="1111715"/>
          </a:xfrm>
          <a:prstGeom prst="rect">
            <a:avLst/>
          </a:prstGeom>
        </p:spPr>
        <p:txBody>
          <a:bodyPr wrap="squar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err="1">
                <a:latin typeface="+mj-lt"/>
                <a:ea typeface="+mj-ea"/>
                <a:cs typeface="+mj-cs"/>
                <a:sym typeface="UC Berkeley OS Sign"/>
              </a:rPr>
              <a:t>Archeo</a:t>
            </a:r>
            <a:r>
              <a:rPr lang="en-US" sz="3600" b="1" dirty="0">
                <a:latin typeface="+mj-lt"/>
                <a:ea typeface="+mj-ea"/>
                <a:cs typeface="+mj-cs"/>
                <a:sym typeface="UC Berkeley OS Sign"/>
              </a:rPr>
              <a:t>-astronomy in Ancient Egypt</a:t>
            </a:r>
          </a:p>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latin typeface="+mj-lt"/>
                <a:ea typeface="+mj-ea"/>
                <a:cs typeface="+mj-cs"/>
                <a:sym typeface="UC Berkeley OS Sign"/>
              </a:rPr>
              <a:t>(about 4500 years ago)</a:t>
            </a:r>
            <a:endParaRPr lang="en-US" sz="3600" b="1" dirty="0">
              <a:latin typeface="+mj-lt"/>
              <a:ea typeface="+mj-ea"/>
              <a:cs typeface="+mj-cs"/>
            </a:endParaRPr>
          </a:p>
        </p:txBody>
      </p:sp>
      <p:sp>
        <p:nvSpPr>
          <p:cNvPr id="5" name="Rectangle 2"/>
          <p:cNvSpPr txBox="1">
            <a:spLocks noChangeArrowheads="1"/>
          </p:cNvSpPr>
          <p:nvPr/>
        </p:nvSpPr>
        <p:spPr>
          <a:xfrm>
            <a:off x="3200400" y="1403233"/>
            <a:ext cx="5791200" cy="4453940"/>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indent="-160729">
              <a:lnSpc>
                <a:spcPct val="11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700" dirty="0"/>
              <a:t>The pyramids of Giza in Egypt, the Great Sphinx that stands between them, and an observation terrace are aligned according to two events of critical religious and economic importance:</a:t>
            </a:r>
          </a:p>
          <a:p>
            <a:pPr lvl="1" indent="-160729">
              <a:lnSpc>
                <a:spcPct val="11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200" dirty="0"/>
              <a:t>Sunset on the summer solstice</a:t>
            </a:r>
          </a:p>
          <a:p>
            <a:pPr lvl="1" indent="-160729">
              <a:lnSpc>
                <a:spcPct val="11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200" dirty="0"/>
              <a:t>The onset of the Nile floods</a:t>
            </a:r>
          </a:p>
        </p:txBody>
      </p:sp>
      <p:sp>
        <p:nvSpPr>
          <p:cNvPr id="8" name="TextBox 7">
            <a:extLst>
              <a:ext uri="{FF2B5EF4-FFF2-40B4-BE49-F238E27FC236}">
                <a16:creationId xmlns:a16="http://schemas.microsoft.com/office/drawing/2014/main" id="{259951B5-C2BE-4887-88A3-15428BBEAB1E}"/>
              </a:ext>
            </a:extLst>
          </p:cNvPr>
          <p:cNvSpPr txBox="1"/>
          <p:nvPr/>
        </p:nvSpPr>
        <p:spPr>
          <a:xfrm>
            <a:off x="381000" y="5857173"/>
            <a:ext cx="8534400" cy="830997"/>
          </a:xfrm>
          <a:prstGeom prst="rect">
            <a:avLst/>
          </a:prstGeom>
          <a:noFill/>
        </p:spPr>
        <p:txBody>
          <a:bodyPr wrap="square" rtlCol="0">
            <a:spAutoFit/>
          </a:bodyPr>
          <a:lstStyle/>
          <a:p>
            <a:r>
              <a:rPr lang="en-US" sz="2400" i="1" dirty="0">
                <a:solidFill>
                  <a:srgbClr val="FF0000"/>
                </a:solidFill>
              </a:rPr>
              <a:t>The Egyptians didn’t think that Sirius rising caused the Nile to flood, but they knew that its position and flooding was correlated</a:t>
            </a:r>
          </a:p>
        </p:txBody>
      </p:sp>
    </p:spTree>
    <p:extLst>
      <p:ext uri="{BB962C8B-B14F-4D97-AF65-F5344CB8AC3E}">
        <p14:creationId xmlns:p14="http://schemas.microsoft.com/office/powerpoint/2010/main" val="1575063015"/>
      </p:ext>
    </p:extLst>
  </p:cSld>
  <p:clrMapOvr>
    <a:masterClrMapping/>
  </p:clrMapOvr>
  <mc:AlternateContent xmlns:mc="http://schemas.openxmlformats.org/markup-compatibility/2006" xmlns:p14="http://schemas.microsoft.com/office/powerpoint/2010/main">
    <mc:Choice Requires="p14">
      <p:transition spd="slow" p14:dur="2000" advTm="45251"/>
    </mc:Choice>
    <mc:Fallback xmlns="">
      <p:transition spd="slow" advTm="45251"/>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053" y="304800"/>
            <a:ext cx="8229600" cy="1143000"/>
          </a:xfrm>
        </p:spPr>
        <p:txBody>
          <a:bodyPr>
            <a:normAutofit fontScale="90000"/>
          </a:bodyPr>
          <a:lstStyle/>
          <a:p>
            <a:r>
              <a:rPr lang="en-US" b="1" dirty="0"/>
              <a:t>Causality {and, or, vs.} Explanation</a:t>
            </a:r>
            <a:br>
              <a:rPr lang="en-US" b="1" dirty="0"/>
            </a:br>
            <a:endParaRPr lang="en-US" b="1" dirty="0"/>
          </a:p>
        </p:txBody>
      </p:sp>
      <p:sp>
        <p:nvSpPr>
          <p:cNvPr id="3" name="Content Placeholder 2"/>
          <p:cNvSpPr>
            <a:spLocks noGrp="1"/>
          </p:cNvSpPr>
          <p:nvPr>
            <p:ph idx="1"/>
          </p:nvPr>
        </p:nvSpPr>
        <p:spPr/>
        <p:txBody>
          <a:bodyPr>
            <a:normAutofit/>
          </a:bodyPr>
          <a:lstStyle/>
          <a:p>
            <a:r>
              <a:rPr lang="en-US" dirty="0"/>
              <a:t>Explanations often mention causes as the reason or justification for an event, but not all explanations are causal, and not all causes are explanatory</a:t>
            </a:r>
          </a:p>
          <a:p>
            <a:r>
              <a:rPr lang="en-US" dirty="0"/>
              <a:t>Causal claims are often answers to why or how something occurred</a:t>
            </a:r>
          </a:p>
          <a:p>
            <a:r>
              <a:rPr lang="en-US" dirty="0"/>
              <a:t>We often infer that a causal hypothesis is true because it best explains the data</a:t>
            </a:r>
          </a:p>
          <a:p>
            <a:endParaRPr lang="en-US" dirty="0"/>
          </a:p>
          <a:p>
            <a:endParaRPr lang="en-US" dirty="0"/>
          </a:p>
        </p:txBody>
      </p:sp>
    </p:spTree>
    <p:extLst>
      <p:ext uri="{BB962C8B-B14F-4D97-AF65-F5344CB8AC3E}">
        <p14:creationId xmlns:p14="http://schemas.microsoft.com/office/powerpoint/2010/main" val="3851613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Jane Gets Sick</a:t>
            </a:r>
          </a:p>
        </p:txBody>
      </p:sp>
      <p:sp>
        <p:nvSpPr>
          <p:cNvPr id="3" name="Content Placeholder 2"/>
          <p:cNvSpPr>
            <a:spLocks noGrp="1"/>
          </p:cNvSpPr>
          <p:nvPr>
            <p:ph idx="1"/>
          </p:nvPr>
        </p:nvSpPr>
        <p:spPr>
          <a:xfrm>
            <a:off x="1828800" y="1417638"/>
            <a:ext cx="5715000" cy="4525963"/>
          </a:xfrm>
        </p:spPr>
        <p:txBody>
          <a:bodyPr/>
          <a:lstStyle/>
          <a:p>
            <a:pPr marL="0" indent="0">
              <a:buNone/>
            </a:pPr>
            <a:r>
              <a:rPr lang="en-US" dirty="0"/>
              <a:t>Jane gets food poisoning after eating at a restaurant.  Should she return to the restaurant?</a:t>
            </a:r>
          </a:p>
          <a:p>
            <a:endParaRPr lang="en-US" dirty="0">
              <a:solidFill>
                <a:srgbClr val="FF0000"/>
              </a:solidFill>
            </a:endParaRPr>
          </a:p>
        </p:txBody>
      </p:sp>
      <p:sp>
        <p:nvSpPr>
          <p:cNvPr id="4" name="TextBox 3"/>
          <p:cNvSpPr txBox="1"/>
          <p:nvPr/>
        </p:nvSpPr>
        <p:spPr>
          <a:xfrm>
            <a:off x="1524000" y="3810000"/>
            <a:ext cx="6781800" cy="1077218"/>
          </a:xfrm>
          <a:prstGeom prst="rect">
            <a:avLst/>
          </a:prstGeom>
          <a:noFill/>
        </p:spPr>
        <p:txBody>
          <a:bodyPr wrap="square" rtlCol="0">
            <a:spAutoFit/>
          </a:bodyPr>
          <a:lstStyle/>
          <a:p>
            <a:r>
              <a:rPr lang="en-US" sz="3200" b="1" i="1" dirty="0">
                <a:solidFill>
                  <a:srgbClr val="FF0000"/>
                </a:solidFill>
              </a:rPr>
              <a:t>To decide, you need to know what CAUSED Jane to get sick  </a:t>
            </a:r>
          </a:p>
        </p:txBody>
      </p:sp>
    </p:spTree>
    <p:extLst>
      <p:ext uri="{BB962C8B-B14F-4D97-AF65-F5344CB8AC3E}">
        <p14:creationId xmlns:p14="http://schemas.microsoft.com/office/powerpoint/2010/main" val="16817617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295072"/>
            <a:ext cx="8229600" cy="1143000"/>
          </a:xfrm>
        </p:spPr>
        <p:txBody>
          <a:bodyPr>
            <a:normAutofit/>
          </a:bodyPr>
          <a:lstStyle/>
          <a:p>
            <a:r>
              <a:rPr lang="en-US" sz="4000" b="1" dirty="0"/>
              <a:t>Causality {and, or, vs.} Explanation</a:t>
            </a:r>
          </a:p>
        </p:txBody>
      </p:sp>
      <p:sp>
        <p:nvSpPr>
          <p:cNvPr id="3" name="Content Placeholder 2"/>
          <p:cNvSpPr>
            <a:spLocks noGrp="1"/>
          </p:cNvSpPr>
          <p:nvPr>
            <p:ph idx="1"/>
          </p:nvPr>
        </p:nvSpPr>
        <p:spPr/>
        <p:txBody>
          <a:bodyPr>
            <a:normAutofit fontScale="85000" lnSpcReduction="20000"/>
          </a:bodyPr>
          <a:lstStyle/>
          <a:p>
            <a:r>
              <a:rPr lang="en-US" dirty="0"/>
              <a:t>People also have a bias to prefer simpler explanations to complex ones</a:t>
            </a:r>
          </a:p>
          <a:p>
            <a:r>
              <a:rPr lang="en-US" dirty="0"/>
              <a:t>The knowledge structures for simpler explanations are easier to remember and reason with </a:t>
            </a:r>
          </a:p>
          <a:p>
            <a:endParaRPr lang="en-US" dirty="0"/>
          </a:p>
          <a:p>
            <a:pPr marL="0" indent="0">
              <a:buNone/>
            </a:pPr>
            <a:r>
              <a:rPr lang="en-US" b="1" dirty="0">
                <a:solidFill>
                  <a:srgbClr val="FF0000"/>
                </a:solidFill>
              </a:rPr>
              <a:t>FLASHBACK</a:t>
            </a:r>
          </a:p>
          <a:p>
            <a:pPr marL="0" indent="0">
              <a:buNone/>
            </a:pPr>
            <a:r>
              <a:rPr lang="en-US" i="1" dirty="0"/>
              <a:t>Interpreting data by imposing some sense or structure helps the brain encode data efficiently; we can invert this logic and use the brevity of the encoding as a measure of the amount of sense that it makes of the data. </a:t>
            </a:r>
          </a:p>
          <a:p>
            <a:pPr lvl="3"/>
            <a:r>
              <a:rPr lang="en-US" sz="3500" dirty="0"/>
              <a:t> Nick Chater</a:t>
            </a:r>
          </a:p>
          <a:p>
            <a:endParaRPr lang="en-US" dirty="0"/>
          </a:p>
        </p:txBody>
      </p:sp>
      <p:pic>
        <p:nvPicPr>
          <p:cNvPr id="4" name="Picture 3">
            <a:extLst>
              <a:ext uri="{FF2B5EF4-FFF2-40B4-BE49-F238E27FC236}">
                <a16:creationId xmlns:a16="http://schemas.microsoft.com/office/drawing/2014/main" id="{01B6384B-C51F-49CE-9310-FDEEBB74465B}"/>
              </a:ext>
            </a:extLst>
          </p:cNvPr>
          <p:cNvPicPr>
            <a:picLocks noChangeAspect="1"/>
          </p:cNvPicPr>
          <p:nvPr/>
        </p:nvPicPr>
        <p:blipFill>
          <a:blip r:embed="rId3"/>
          <a:stretch>
            <a:fillRect/>
          </a:stretch>
        </p:blipFill>
        <p:spPr>
          <a:xfrm>
            <a:off x="304800" y="416332"/>
            <a:ext cx="859611" cy="859611"/>
          </a:xfrm>
          <a:prstGeom prst="rect">
            <a:avLst/>
          </a:prstGeom>
        </p:spPr>
      </p:pic>
    </p:spTree>
    <p:extLst>
      <p:ext uri="{BB962C8B-B14F-4D97-AF65-F5344CB8AC3E}">
        <p14:creationId xmlns:p14="http://schemas.microsoft.com/office/powerpoint/2010/main" val="327374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561AA8-8971-42D3-8E77-5F4A2A8BC56E}"/>
              </a:ext>
            </a:extLst>
          </p:cNvPr>
          <p:cNvSpPr/>
          <p:nvPr/>
        </p:nvSpPr>
        <p:spPr>
          <a:xfrm>
            <a:off x="0" y="4724400"/>
            <a:ext cx="9144000" cy="1524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60198"/>
            <a:ext cx="8229600" cy="769441"/>
          </a:xfrm>
          <a:noFill/>
        </p:spPr>
        <p:txBody>
          <a:bodyPr wrap="square" rtlCol="0">
            <a:spAutoFit/>
          </a:bodyPr>
          <a:lstStyle/>
          <a:p>
            <a:r>
              <a:rPr lang="en-US" b="1" dirty="0"/>
              <a:t>Why We Need Causes (3)</a:t>
            </a:r>
          </a:p>
        </p:txBody>
      </p:sp>
      <p:sp>
        <p:nvSpPr>
          <p:cNvPr id="3" name="Content Placeholder 2"/>
          <p:cNvSpPr>
            <a:spLocks noGrp="1"/>
          </p:cNvSpPr>
          <p:nvPr>
            <p:ph idx="1"/>
          </p:nvPr>
        </p:nvSpPr>
        <p:spPr>
          <a:xfrm>
            <a:off x="423530" y="990600"/>
            <a:ext cx="8229600" cy="5257800"/>
          </a:xfrm>
        </p:spPr>
        <p:txBody>
          <a:bodyPr>
            <a:normAutofit lnSpcReduction="10000"/>
          </a:bodyPr>
          <a:lstStyle/>
          <a:p>
            <a:r>
              <a:rPr lang="en-US" dirty="0"/>
              <a:t>Intervention</a:t>
            </a:r>
          </a:p>
          <a:p>
            <a:pPr lvl="1"/>
            <a:r>
              <a:rPr lang="en-US" dirty="0"/>
              <a:t>We don’t just want to learn why things happen; we want to use this information to prevent or produce outcomes</a:t>
            </a:r>
          </a:p>
          <a:p>
            <a:pPr lvl="1"/>
            <a:r>
              <a:rPr lang="en-US" dirty="0"/>
              <a:t>Explanations that explain why time passes between cause and effect, or how long it takes for the effect to be produced, are essential for intervention</a:t>
            </a:r>
          </a:p>
          <a:p>
            <a:pPr lvl="1"/>
            <a:endParaRPr lang="en-US" dirty="0"/>
          </a:p>
          <a:p>
            <a:pPr marL="457200" lvl="1" indent="0">
              <a:buNone/>
            </a:pPr>
            <a:r>
              <a:rPr lang="en-US" i="1" dirty="0">
                <a:solidFill>
                  <a:srgbClr val="FF0000"/>
                </a:solidFill>
              </a:rPr>
              <a:t>If you have smoked cigarettes for 40 years, will giving up smoking significantly reduce your chances of getting lung cancer?</a:t>
            </a:r>
          </a:p>
          <a:p>
            <a:pPr lvl="1"/>
            <a:endParaRPr lang="en-US" dirty="0"/>
          </a:p>
        </p:txBody>
      </p:sp>
    </p:spTree>
    <p:extLst>
      <p:ext uri="{BB962C8B-B14F-4D97-AF65-F5344CB8AC3E}">
        <p14:creationId xmlns:p14="http://schemas.microsoft.com/office/powerpoint/2010/main" val="13113273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1641"/>
            <a:ext cx="8153400" cy="1143000"/>
          </a:xfrm>
        </p:spPr>
        <p:txBody>
          <a:bodyPr>
            <a:normAutofit/>
          </a:bodyPr>
          <a:lstStyle/>
          <a:p>
            <a:r>
              <a:rPr lang="en-US" b="1" dirty="0"/>
              <a:t>Ineffective Interventions </a:t>
            </a:r>
          </a:p>
        </p:txBody>
      </p:sp>
      <p:sp>
        <p:nvSpPr>
          <p:cNvPr id="5" name="Rectangle 4"/>
          <p:cNvSpPr/>
          <p:nvPr/>
        </p:nvSpPr>
        <p:spPr>
          <a:xfrm>
            <a:off x="381000" y="3505200"/>
            <a:ext cx="4572000" cy="2763834"/>
          </a:xfrm>
          <a:prstGeom prst="rect">
            <a:avLst/>
          </a:prstGeom>
        </p:spPr>
        <p:txBody>
          <a:bodyPr>
            <a:spAutoFit/>
          </a:bodyPr>
          <a:lstStyle/>
          <a:p>
            <a:pPr>
              <a:spcBef>
                <a:spcPct val="20000"/>
              </a:spcBef>
            </a:pPr>
            <a:r>
              <a:rPr lang="en-US" sz="2800" dirty="0">
                <a:solidFill>
                  <a:prstClr val="black"/>
                </a:solidFill>
              </a:rPr>
              <a:t>If smoking cigarettes causes lung cancer</a:t>
            </a:r>
          </a:p>
          <a:p>
            <a:pPr marL="742950" lvl="1" indent="-285750">
              <a:spcBef>
                <a:spcPct val="20000"/>
              </a:spcBef>
              <a:buFont typeface="Arial" pitchFamily="34" charset="0"/>
              <a:buChar char="–"/>
            </a:pPr>
            <a:r>
              <a:rPr lang="en-US" sz="2800" dirty="0">
                <a:solidFill>
                  <a:prstClr val="black"/>
                </a:solidFill>
              </a:rPr>
              <a:t>banning matches and lighters to reduce to reduce smoking is likely to be ineffective</a:t>
            </a:r>
          </a:p>
        </p:txBody>
      </p:sp>
      <p:pic>
        <p:nvPicPr>
          <p:cNvPr id="8" name="Content Placeholder 7"/>
          <p:cNvPicPr>
            <a:picLocks noGrp="1" noChangeAspect="1"/>
          </p:cNvPicPr>
          <p:nvPr>
            <p:ph idx="1"/>
          </p:nvPr>
        </p:nvPicPr>
        <p:blipFill>
          <a:blip r:embed="rId3"/>
          <a:stretch>
            <a:fillRect/>
          </a:stretch>
        </p:blipFill>
        <p:spPr>
          <a:xfrm>
            <a:off x="5220698" y="3352800"/>
            <a:ext cx="3133725" cy="2781300"/>
          </a:xfrm>
          <a:prstGeom prst="rect">
            <a:avLst/>
          </a:prstGeom>
        </p:spPr>
      </p:pic>
      <p:sp>
        <p:nvSpPr>
          <p:cNvPr id="3" name="Rectangle 2">
            <a:extLst>
              <a:ext uri="{FF2B5EF4-FFF2-40B4-BE49-F238E27FC236}">
                <a16:creationId xmlns:a16="http://schemas.microsoft.com/office/drawing/2014/main" id="{FBC18782-7102-4CC5-8310-B1ACE2C8C3CD}"/>
              </a:ext>
            </a:extLst>
          </p:cNvPr>
          <p:cNvSpPr/>
          <p:nvPr/>
        </p:nvSpPr>
        <p:spPr>
          <a:xfrm>
            <a:off x="0" y="1279580"/>
            <a:ext cx="8868229" cy="1815882"/>
          </a:xfrm>
          <a:prstGeom prst="rect">
            <a:avLst/>
          </a:prstGeom>
        </p:spPr>
        <p:txBody>
          <a:bodyPr wrap="square">
            <a:spAutoFit/>
          </a:bodyPr>
          <a:lstStyle/>
          <a:p>
            <a:pPr lvl="1">
              <a:spcBef>
                <a:spcPct val="20000"/>
              </a:spcBef>
            </a:pPr>
            <a:r>
              <a:rPr lang="en-US" sz="2800" dirty="0">
                <a:solidFill>
                  <a:prstClr val="black"/>
                </a:solidFill>
              </a:rPr>
              <a:t>We must be sure that interventions target causes that can affect outcomes. If we intervene only on something correlated with the effect, then the interventions will be ineffective</a:t>
            </a:r>
          </a:p>
        </p:txBody>
      </p:sp>
    </p:spTree>
    <p:extLst>
      <p:ext uri="{BB962C8B-B14F-4D97-AF65-F5344CB8AC3E}">
        <p14:creationId xmlns:p14="http://schemas.microsoft.com/office/powerpoint/2010/main" val="20461045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FA328-B58F-43FF-8B39-4A0C07041600}"/>
              </a:ext>
            </a:extLst>
          </p:cNvPr>
          <p:cNvSpPr/>
          <p:nvPr/>
        </p:nvSpPr>
        <p:spPr>
          <a:xfrm>
            <a:off x="0" y="4191000"/>
            <a:ext cx="9144000" cy="19351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90053" y="304800"/>
            <a:ext cx="8229600" cy="1143000"/>
          </a:xfrm>
        </p:spPr>
        <p:txBody>
          <a:bodyPr>
            <a:normAutofit fontScale="90000"/>
          </a:bodyPr>
          <a:lstStyle/>
          <a:p>
            <a:r>
              <a:rPr lang="en-US" b="1" dirty="0"/>
              <a:t>Causality {and, or, vs.} Correlation</a:t>
            </a:r>
            <a:br>
              <a:rPr lang="en-US" b="1" dirty="0"/>
            </a:br>
            <a:endParaRPr lang="en-US" b="1" dirty="0"/>
          </a:p>
        </p:txBody>
      </p:sp>
      <p:sp>
        <p:nvSpPr>
          <p:cNvPr id="3" name="Content Placeholder 2"/>
          <p:cNvSpPr>
            <a:spLocks noGrp="1"/>
          </p:cNvSpPr>
          <p:nvPr>
            <p:ph idx="1"/>
          </p:nvPr>
        </p:nvSpPr>
        <p:spPr/>
        <p:txBody>
          <a:bodyPr>
            <a:normAutofit fontScale="85000" lnSpcReduction="10000"/>
          </a:bodyPr>
          <a:lstStyle/>
          <a:p>
            <a:pPr marL="342900" lvl="1" indent="-342900">
              <a:buFont typeface="Arial" pitchFamily="34" charset="0"/>
              <a:buChar char="•"/>
            </a:pPr>
            <a:r>
              <a:rPr lang="en-US" sz="3200" dirty="0"/>
              <a:t>Causes and correlations can both forecast events, but causes are more reliable  (two correlated events could be independent but have a common cause)</a:t>
            </a:r>
          </a:p>
          <a:p>
            <a:pPr marL="342900" lvl="1" indent="-342900">
              <a:buFont typeface="Arial" pitchFamily="34" charset="0"/>
              <a:buChar char="•"/>
            </a:pPr>
            <a:r>
              <a:rPr lang="en-US" sz="3200" dirty="0"/>
              <a:t>If we have a correlation but don’t distinguish the cause from the effect our understanding will be “backwards”</a:t>
            </a:r>
          </a:p>
          <a:p>
            <a:pPr marL="342900" lvl="1" indent="-342900">
              <a:buFont typeface="Arial" pitchFamily="34" charset="0"/>
              <a:buChar char="•"/>
            </a:pPr>
            <a:endParaRPr lang="en-US" sz="3200" dirty="0"/>
          </a:p>
          <a:p>
            <a:pPr lvl="2"/>
            <a:endParaRPr lang="en-US" dirty="0"/>
          </a:p>
          <a:p>
            <a:pPr marL="914400" lvl="2" indent="0">
              <a:buNone/>
            </a:pPr>
            <a:r>
              <a:rPr lang="en-US" sz="3000" b="1" i="1" dirty="0">
                <a:solidFill>
                  <a:srgbClr val="FF0000"/>
                </a:solidFill>
              </a:rPr>
              <a:t>Obesity and exercise are inversely correlated. Do overweight people exercise less, because it is hard, or do people who exercise less become obese?  </a:t>
            </a:r>
          </a:p>
          <a:p>
            <a:pPr marL="0" indent="0">
              <a:buNone/>
            </a:pPr>
            <a:endParaRPr lang="en-US" dirty="0"/>
          </a:p>
          <a:p>
            <a:endParaRPr lang="en-US" dirty="0"/>
          </a:p>
        </p:txBody>
      </p:sp>
    </p:spTree>
    <p:extLst>
      <p:ext uri="{BB962C8B-B14F-4D97-AF65-F5344CB8AC3E}">
        <p14:creationId xmlns:p14="http://schemas.microsoft.com/office/powerpoint/2010/main" val="34246825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9080"/>
            <a:ext cx="5943600" cy="1143000"/>
          </a:xfrm>
        </p:spPr>
        <p:txBody>
          <a:bodyPr>
            <a:normAutofit/>
          </a:bodyPr>
          <a:lstStyle/>
          <a:p>
            <a:r>
              <a:rPr lang="en-US" sz="4000" b="1" dirty="0"/>
              <a:t>Causality in Philosophy</a:t>
            </a:r>
          </a:p>
        </p:txBody>
      </p:sp>
      <p:sp>
        <p:nvSpPr>
          <p:cNvPr id="3" name="Content Placeholder 2"/>
          <p:cNvSpPr>
            <a:spLocks noGrp="1"/>
          </p:cNvSpPr>
          <p:nvPr>
            <p:ph idx="1"/>
          </p:nvPr>
        </p:nvSpPr>
        <p:spPr>
          <a:xfrm>
            <a:off x="244870" y="1429562"/>
            <a:ext cx="5867400" cy="4525963"/>
          </a:xfrm>
        </p:spPr>
        <p:txBody>
          <a:bodyPr>
            <a:normAutofit fontScale="77500" lnSpcReduction="20000"/>
          </a:bodyPr>
          <a:lstStyle/>
          <a:p>
            <a:r>
              <a:rPr lang="en-US" dirty="0"/>
              <a:t>The concept of causality is central in philosophy and has a very long history</a:t>
            </a:r>
          </a:p>
          <a:p>
            <a:r>
              <a:rPr lang="en-US" dirty="0"/>
              <a:t>Aristotle (about 2400 years ago) defined four types of causes or “modes of explanation” that distinguish four types of answers to the question of why something happens</a:t>
            </a:r>
          </a:p>
          <a:p>
            <a:r>
              <a:rPr lang="en-US" dirty="0"/>
              <a:t>Hume (300 years ago) crisply analyzed the question of how we identify causal relationships by distinguishing two questions</a:t>
            </a:r>
          </a:p>
          <a:p>
            <a:pPr lvl="1"/>
            <a:r>
              <a:rPr lang="en-US" sz="3200" dirty="0"/>
              <a:t>What is a cause?</a:t>
            </a:r>
          </a:p>
          <a:p>
            <a:pPr lvl="1"/>
            <a:r>
              <a:rPr lang="en-US" sz="3200" dirty="0"/>
              <a:t>How do we find them?</a:t>
            </a:r>
          </a:p>
          <a:p>
            <a:endParaRPr lang="en-US" dirty="0"/>
          </a:p>
        </p:txBody>
      </p:sp>
      <p:pic>
        <p:nvPicPr>
          <p:cNvPr id="4" name="Picture 3"/>
          <p:cNvPicPr>
            <a:picLocks noChangeAspect="1"/>
          </p:cNvPicPr>
          <p:nvPr/>
        </p:nvPicPr>
        <p:blipFill>
          <a:blip r:embed="rId3"/>
          <a:stretch>
            <a:fillRect/>
          </a:stretch>
        </p:blipFill>
        <p:spPr>
          <a:xfrm>
            <a:off x="6324600" y="381000"/>
            <a:ext cx="2101645" cy="3257550"/>
          </a:xfrm>
          <a:prstGeom prst="rect">
            <a:avLst/>
          </a:prstGeom>
        </p:spPr>
      </p:pic>
      <p:pic>
        <p:nvPicPr>
          <p:cNvPr id="5" name="Picture 4"/>
          <p:cNvPicPr>
            <a:picLocks noChangeAspect="1"/>
          </p:cNvPicPr>
          <p:nvPr/>
        </p:nvPicPr>
        <p:blipFill>
          <a:blip r:embed="rId4"/>
          <a:stretch>
            <a:fillRect/>
          </a:stretch>
        </p:blipFill>
        <p:spPr>
          <a:xfrm>
            <a:off x="6096000" y="3462338"/>
            <a:ext cx="2803130" cy="3395662"/>
          </a:xfrm>
          <a:prstGeom prst="rect">
            <a:avLst/>
          </a:prstGeom>
        </p:spPr>
      </p:pic>
    </p:spTree>
    <p:extLst>
      <p:ext uri="{BB962C8B-B14F-4D97-AF65-F5344CB8AC3E}">
        <p14:creationId xmlns:p14="http://schemas.microsoft.com/office/powerpoint/2010/main" val="10418110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9BE5C7-C616-4781-8E6B-9A6CF27D79D0}"/>
              </a:ext>
            </a:extLst>
          </p:cNvPr>
          <p:cNvSpPr/>
          <p:nvPr/>
        </p:nvSpPr>
        <p:spPr>
          <a:xfrm>
            <a:off x="0" y="5572811"/>
            <a:ext cx="9144000" cy="1143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514" y="152400"/>
            <a:ext cx="8229600" cy="1143000"/>
          </a:xfrm>
        </p:spPr>
        <p:txBody>
          <a:bodyPr>
            <a:normAutofit/>
          </a:bodyPr>
          <a:lstStyle/>
          <a:p>
            <a:r>
              <a:rPr lang="en-US" sz="4000" b="1" dirty="0"/>
              <a:t>The Problem of Induction</a:t>
            </a:r>
          </a:p>
        </p:txBody>
      </p:sp>
      <p:sp>
        <p:nvSpPr>
          <p:cNvPr id="3" name="Content Placeholder 2"/>
          <p:cNvSpPr>
            <a:spLocks noGrp="1"/>
          </p:cNvSpPr>
          <p:nvPr>
            <p:ph idx="1"/>
          </p:nvPr>
        </p:nvSpPr>
        <p:spPr>
          <a:xfrm>
            <a:off x="381000" y="1046848"/>
            <a:ext cx="8534400" cy="4525963"/>
          </a:xfrm>
        </p:spPr>
        <p:txBody>
          <a:bodyPr>
            <a:normAutofit/>
          </a:bodyPr>
          <a:lstStyle/>
          <a:p>
            <a:r>
              <a:rPr lang="en-US" dirty="0"/>
              <a:t>Hume and other philosophers posed and struggled with “the problem of induction”</a:t>
            </a:r>
          </a:p>
          <a:p>
            <a:pPr lvl="1"/>
            <a:r>
              <a:rPr lang="en-US" dirty="0"/>
              <a:t>how can we justify making any generalization or inference about the properties of some class of things after observing some instances of the class?</a:t>
            </a:r>
          </a:p>
          <a:p>
            <a:pPr lvl="1"/>
            <a:r>
              <a:rPr lang="en-US" dirty="0"/>
              <a:t>No matter how many observations we’ve made, we haven’t seen all of them</a:t>
            </a:r>
          </a:p>
          <a:p>
            <a:pPr lvl="1"/>
            <a:r>
              <a:rPr lang="en-US" dirty="0"/>
              <a:t>Our sample could be too narrow;  there could be other variables that influence the observations</a:t>
            </a:r>
          </a:p>
          <a:p>
            <a:pPr lvl="1"/>
            <a:endParaRPr lang="en-US" dirty="0"/>
          </a:p>
        </p:txBody>
      </p:sp>
      <p:sp>
        <p:nvSpPr>
          <p:cNvPr id="6" name="TextBox 5"/>
          <p:cNvSpPr txBox="1"/>
          <p:nvPr/>
        </p:nvSpPr>
        <p:spPr>
          <a:xfrm>
            <a:off x="381000" y="5586552"/>
            <a:ext cx="8763000" cy="1200329"/>
          </a:xfrm>
          <a:prstGeom prst="rect">
            <a:avLst/>
          </a:prstGeom>
          <a:noFill/>
        </p:spPr>
        <p:txBody>
          <a:bodyPr wrap="square" rtlCol="0">
            <a:spAutoFit/>
          </a:bodyPr>
          <a:lstStyle/>
          <a:p>
            <a:r>
              <a:rPr lang="en-US" sz="2400" dirty="0">
                <a:solidFill>
                  <a:srgbClr val="FF0000"/>
                </a:solidFill>
              </a:rPr>
              <a:t>How would your concept of “bird” differ if you grew up in the desert, in the mountains, or in the tropics near the ocean?</a:t>
            </a:r>
          </a:p>
          <a:p>
            <a:endParaRPr lang="en-US" sz="2400" dirty="0">
              <a:solidFill>
                <a:srgbClr val="FF0000"/>
              </a:solidFill>
            </a:endParaRPr>
          </a:p>
        </p:txBody>
      </p:sp>
      <p:pic>
        <p:nvPicPr>
          <p:cNvPr id="5" name="Picture 4">
            <a:extLst>
              <a:ext uri="{FF2B5EF4-FFF2-40B4-BE49-F238E27FC236}">
                <a16:creationId xmlns:a16="http://schemas.microsoft.com/office/drawing/2014/main" id="{76F9137A-61DD-45C1-8713-C328AB70F22A}"/>
              </a:ext>
            </a:extLst>
          </p:cNvPr>
          <p:cNvPicPr>
            <a:picLocks noChangeAspect="1"/>
          </p:cNvPicPr>
          <p:nvPr/>
        </p:nvPicPr>
        <p:blipFill>
          <a:blip r:embed="rId3"/>
          <a:stretch>
            <a:fillRect/>
          </a:stretch>
        </p:blipFill>
        <p:spPr>
          <a:xfrm>
            <a:off x="228600" y="119430"/>
            <a:ext cx="859611" cy="859611"/>
          </a:xfrm>
          <a:prstGeom prst="rect">
            <a:avLst/>
          </a:prstGeom>
        </p:spPr>
      </p:pic>
    </p:spTree>
    <p:extLst>
      <p:ext uri="{BB962C8B-B14F-4D97-AF65-F5344CB8AC3E}">
        <p14:creationId xmlns:p14="http://schemas.microsoft.com/office/powerpoint/2010/main" val="24017737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0008B1-4013-4762-83B4-A7C88FCC76E0}"/>
              </a:ext>
            </a:extLst>
          </p:cNvPr>
          <p:cNvPicPr>
            <a:picLocks noChangeAspect="1"/>
          </p:cNvPicPr>
          <p:nvPr/>
        </p:nvPicPr>
        <p:blipFill>
          <a:blip r:embed="rId2"/>
          <a:stretch>
            <a:fillRect/>
          </a:stretch>
        </p:blipFill>
        <p:spPr>
          <a:xfrm>
            <a:off x="2590800" y="4267200"/>
            <a:ext cx="4794819" cy="2497623"/>
          </a:xfrm>
          <a:prstGeom prst="rect">
            <a:avLst/>
          </a:prstGeom>
        </p:spPr>
      </p:pic>
      <p:pic>
        <p:nvPicPr>
          <p:cNvPr id="3" name="Picture 2">
            <a:extLst>
              <a:ext uri="{FF2B5EF4-FFF2-40B4-BE49-F238E27FC236}">
                <a16:creationId xmlns:a16="http://schemas.microsoft.com/office/drawing/2014/main" id="{CE3B5C15-AC96-4B2D-B0A8-ECDED970C66A}"/>
              </a:ext>
            </a:extLst>
          </p:cNvPr>
          <p:cNvPicPr>
            <a:picLocks noChangeAspect="1"/>
          </p:cNvPicPr>
          <p:nvPr/>
        </p:nvPicPr>
        <p:blipFill>
          <a:blip r:embed="rId3"/>
          <a:stretch>
            <a:fillRect/>
          </a:stretch>
        </p:blipFill>
        <p:spPr>
          <a:xfrm>
            <a:off x="381000" y="228600"/>
            <a:ext cx="3810000" cy="3810000"/>
          </a:xfrm>
          <a:prstGeom prst="rect">
            <a:avLst/>
          </a:prstGeom>
        </p:spPr>
      </p:pic>
      <p:pic>
        <p:nvPicPr>
          <p:cNvPr id="4" name="Picture 3">
            <a:extLst>
              <a:ext uri="{FF2B5EF4-FFF2-40B4-BE49-F238E27FC236}">
                <a16:creationId xmlns:a16="http://schemas.microsoft.com/office/drawing/2014/main" id="{54FCC969-1427-45C9-84E1-6077428FE9EA}"/>
              </a:ext>
            </a:extLst>
          </p:cNvPr>
          <p:cNvPicPr>
            <a:picLocks noChangeAspect="1"/>
          </p:cNvPicPr>
          <p:nvPr/>
        </p:nvPicPr>
        <p:blipFill>
          <a:blip r:embed="rId4"/>
          <a:stretch>
            <a:fillRect/>
          </a:stretch>
        </p:blipFill>
        <p:spPr>
          <a:xfrm>
            <a:off x="4349181" y="308927"/>
            <a:ext cx="4794819" cy="3384730"/>
          </a:xfrm>
          <a:prstGeom prst="rect">
            <a:avLst/>
          </a:prstGeom>
        </p:spPr>
      </p:pic>
    </p:spTree>
    <p:extLst>
      <p:ext uri="{BB962C8B-B14F-4D97-AF65-F5344CB8AC3E}">
        <p14:creationId xmlns:p14="http://schemas.microsoft.com/office/powerpoint/2010/main" val="11052738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202" y="585253"/>
            <a:ext cx="1841500" cy="1143000"/>
          </a:xfrm>
        </p:spPr>
        <p:txBody>
          <a:bodyPr>
            <a:normAutofit fontScale="90000"/>
          </a:bodyPr>
          <a:lstStyle/>
          <a:p>
            <a:r>
              <a:rPr lang="en-US" sz="4000" b="1" dirty="0"/>
              <a:t>Black</a:t>
            </a:r>
            <a:br>
              <a:rPr lang="en-US" sz="4000" b="1" dirty="0"/>
            </a:br>
            <a:r>
              <a:rPr lang="en-US" sz="4000" b="1" dirty="0"/>
              <a:t> Swans</a:t>
            </a:r>
          </a:p>
        </p:txBody>
      </p:sp>
      <p:sp>
        <p:nvSpPr>
          <p:cNvPr id="3" name="Content Placeholder 2"/>
          <p:cNvSpPr>
            <a:spLocks noGrp="1"/>
          </p:cNvSpPr>
          <p:nvPr>
            <p:ph idx="1"/>
          </p:nvPr>
        </p:nvSpPr>
        <p:spPr>
          <a:xfrm>
            <a:off x="355187" y="1984363"/>
            <a:ext cx="5943600" cy="5073876"/>
          </a:xfrm>
        </p:spPr>
        <p:txBody>
          <a:bodyPr>
            <a:normAutofit/>
          </a:bodyPr>
          <a:lstStyle/>
          <a:p>
            <a:r>
              <a:rPr lang="en-US" dirty="0"/>
              <a:t>Example:  </a:t>
            </a:r>
          </a:p>
          <a:p>
            <a:pPr lvl="1"/>
            <a:r>
              <a:rPr lang="en-US" dirty="0"/>
              <a:t>OBSERVATIONS:  Every swan you’ve ever seen is white</a:t>
            </a:r>
          </a:p>
          <a:p>
            <a:pPr lvl="1"/>
            <a:r>
              <a:rPr lang="en-US" dirty="0"/>
              <a:t>INFERENCE:  All swans are white</a:t>
            </a:r>
          </a:p>
          <a:p>
            <a:r>
              <a:rPr lang="en-US" dirty="0"/>
              <a:t>BUT in Australia there are black swans</a:t>
            </a:r>
          </a:p>
          <a:p>
            <a:r>
              <a:rPr lang="en-US" dirty="0"/>
              <a:t>Today a “black swan” is a metaphor for a rare unexpected event </a:t>
            </a:r>
          </a:p>
          <a:p>
            <a:endParaRPr lang="en-US" dirty="0"/>
          </a:p>
        </p:txBody>
      </p:sp>
      <p:pic>
        <p:nvPicPr>
          <p:cNvPr id="4" name="Picture 3"/>
          <p:cNvPicPr>
            <a:picLocks noChangeAspect="1"/>
          </p:cNvPicPr>
          <p:nvPr/>
        </p:nvPicPr>
        <p:blipFill>
          <a:blip r:embed="rId3"/>
          <a:stretch>
            <a:fillRect/>
          </a:stretch>
        </p:blipFill>
        <p:spPr>
          <a:xfrm>
            <a:off x="6298787" y="519547"/>
            <a:ext cx="2802684" cy="1866333"/>
          </a:xfrm>
          <a:prstGeom prst="rect">
            <a:avLst/>
          </a:prstGeom>
        </p:spPr>
      </p:pic>
      <p:pic>
        <p:nvPicPr>
          <p:cNvPr id="5" name="Picture 4"/>
          <p:cNvPicPr>
            <a:picLocks noChangeAspect="1"/>
          </p:cNvPicPr>
          <p:nvPr/>
        </p:nvPicPr>
        <p:blipFill>
          <a:blip r:embed="rId4"/>
          <a:stretch>
            <a:fillRect/>
          </a:stretch>
        </p:blipFill>
        <p:spPr>
          <a:xfrm>
            <a:off x="3158259" y="512467"/>
            <a:ext cx="2937742" cy="1957271"/>
          </a:xfrm>
          <a:prstGeom prst="rect">
            <a:avLst/>
          </a:prstGeom>
        </p:spPr>
      </p:pic>
      <p:pic>
        <p:nvPicPr>
          <p:cNvPr id="7" name="Picture 6"/>
          <p:cNvPicPr>
            <a:picLocks noChangeAspect="1"/>
          </p:cNvPicPr>
          <p:nvPr/>
        </p:nvPicPr>
        <p:blipFill>
          <a:blip r:embed="rId5"/>
          <a:stretch>
            <a:fillRect/>
          </a:stretch>
        </p:blipFill>
        <p:spPr>
          <a:xfrm>
            <a:off x="6298787" y="3124200"/>
            <a:ext cx="2365557" cy="3628839"/>
          </a:xfrm>
          <a:prstGeom prst="rect">
            <a:avLst/>
          </a:prstGeom>
        </p:spPr>
      </p:pic>
    </p:spTree>
    <p:extLst>
      <p:ext uri="{BB962C8B-B14F-4D97-AF65-F5344CB8AC3E}">
        <p14:creationId xmlns:p14="http://schemas.microsoft.com/office/powerpoint/2010/main" val="29124244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4" y="152400"/>
            <a:ext cx="8229600" cy="1143000"/>
          </a:xfrm>
        </p:spPr>
        <p:txBody>
          <a:bodyPr>
            <a:normAutofit fontScale="90000"/>
          </a:bodyPr>
          <a:lstStyle/>
          <a:p>
            <a:r>
              <a:rPr lang="en-US" sz="4000" b="1" dirty="0"/>
              <a:t>Data Scientists:  PAY ATTENTION!</a:t>
            </a:r>
            <a:br>
              <a:rPr lang="en-US" sz="4000" b="1" dirty="0"/>
            </a:br>
            <a:endParaRPr lang="en-US" sz="4000" b="1" dirty="0"/>
          </a:p>
        </p:txBody>
      </p:sp>
      <p:sp>
        <p:nvSpPr>
          <p:cNvPr id="3" name="Content Placeholder 2"/>
          <p:cNvSpPr>
            <a:spLocks noGrp="1"/>
          </p:cNvSpPr>
          <p:nvPr>
            <p:ph idx="1"/>
          </p:nvPr>
        </p:nvSpPr>
        <p:spPr>
          <a:xfrm>
            <a:off x="404191" y="1166018"/>
            <a:ext cx="8534400" cy="5082382"/>
          </a:xfrm>
        </p:spPr>
        <p:txBody>
          <a:bodyPr>
            <a:normAutofit fontScale="85000" lnSpcReduction="20000"/>
          </a:bodyPr>
          <a:lstStyle/>
          <a:p>
            <a:r>
              <a:rPr lang="en-US" dirty="0"/>
              <a:t>If you are a data scientist trying to build a classifier, how much data do you need to train the program? </a:t>
            </a:r>
          </a:p>
          <a:p>
            <a:r>
              <a:rPr lang="en-US" dirty="0"/>
              <a:t>Sorry, you can never have all the potentially relevant data because of the </a:t>
            </a:r>
            <a:r>
              <a:rPr lang="en-US" i="1" dirty="0">
                <a:solidFill>
                  <a:srgbClr val="FF0000"/>
                </a:solidFill>
              </a:rPr>
              <a:t>“Curse of Dimensionality”</a:t>
            </a:r>
          </a:p>
          <a:p>
            <a:pPr lvl="1"/>
            <a:r>
              <a:rPr lang="en-US" sz="3300" dirty="0"/>
              <a:t>As the number of features grows, the number of possible combinations of feature values in this high dimensional space grows exponentially </a:t>
            </a:r>
          </a:p>
          <a:p>
            <a:pPr lvl="1"/>
            <a:r>
              <a:rPr lang="en-US" sz="3300" dirty="0"/>
              <a:t>You will never be able to learn which features REALLY are the most important because of sparse data</a:t>
            </a:r>
          </a:p>
          <a:p>
            <a:pPr lvl="1"/>
            <a:r>
              <a:rPr lang="en-US" sz="3300" dirty="0"/>
              <a:t>You might be able to use correlations among features to combine them to reduce dimensionality</a:t>
            </a:r>
          </a:p>
          <a:p>
            <a:pPr lvl="1"/>
            <a:r>
              <a:rPr lang="en-US" sz="3300" dirty="0"/>
              <a:t>You can give more important features more weight</a:t>
            </a:r>
          </a:p>
        </p:txBody>
      </p:sp>
    </p:spTree>
    <p:extLst>
      <p:ext uri="{BB962C8B-B14F-4D97-AF65-F5344CB8AC3E}">
        <p14:creationId xmlns:p14="http://schemas.microsoft.com/office/powerpoint/2010/main" val="33181569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2811" y="442912"/>
            <a:ext cx="8229600" cy="1143000"/>
          </a:xfrm>
        </p:spPr>
        <p:txBody>
          <a:bodyPr>
            <a:normAutofit/>
          </a:bodyPr>
          <a:lstStyle/>
          <a:p>
            <a:r>
              <a:rPr lang="en-US" sz="4000" b="1" dirty="0"/>
              <a:t>Hume:  How Do We Find Causes?</a:t>
            </a:r>
          </a:p>
        </p:txBody>
      </p:sp>
      <p:sp>
        <p:nvSpPr>
          <p:cNvPr id="3" name="Content Placeholder 2"/>
          <p:cNvSpPr>
            <a:spLocks noGrp="1"/>
          </p:cNvSpPr>
          <p:nvPr>
            <p:ph idx="1"/>
          </p:nvPr>
        </p:nvSpPr>
        <p:spPr/>
        <p:txBody>
          <a:bodyPr>
            <a:normAutofit/>
          </a:bodyPr>
          <a:lstStyle/>
          <a:p>
            <a:r>
              <a:rPr lang="en-US" dirty="0"/>
              <a:t>Causes are inferred from the </a:t>
            </a:r>
            <a:r>
              <a:rPr lang="en-US" dirty="0">
                <a:solidFill>
                  <a:srgbClr val="FF0000"/>
                </a:solidFill>
              </a:rPr>
              <a:t>spatial and temporal contiguity</a:t>
            </a:r>
            <a:r>
              <a:rPr lang="en-US" dirty="0"/>
              <a:t> of the cause and effect</a:t>
            </a:r>
          </a:p>
          <a:p>
            <a:pPr lvl="1"/>
            <a:r>
              <a:rPr lang="en-US" dirty="0"/>
              <a:t>The cause comes first</a:t>
            </a:r>
          </a:p>
          <a:p>
            <a:pPr lvl="1"/>
            <a:r>
              <a:rPr lang="en-US" dirty="0"/>
              <a:t>Whenever the cause comes, the effect happens</a:t>
            </a:r>
          </a:p>
          <a:p>
            <a:r>
              <a:rPr lang="en-US" dirty="0"/>
              <a:t>By repeatedly seeing things happen together, we develop causal hypotheses</a:t>
            </a:r>
          </a:p>
          <a:p>
            <a:r>
              <a:rPr lang="en-US" dirty="0"/>
              <a:t>Causes are </a:t>
            </a:r>
            <a:r>
              <a:rPr lang="en-US" dirty="0">
                <a:solidFill>
                  <a:srgbClr val="FF0000"/>
                </a:solidFill>
              </a:rPr>
              <a:t>relationships that are distilled patterns of regular occurrence</a:t>
            </a:r>
          </a:p>
          <a:p>
            <a:endParaRPr lang="en-US" dirty="0"/>
          </a:p>
        </p:txBody>
      </p:sp>
      <p:pic>
        <p:nvPicPr>
          <p:cNvPr id="4" name="Picture 3">
            <a:extLst>
              <a:ext uri="{FF2B5EF4-FFF2-40B4-BE49-F238E27FC236}">
                <a16:creationId xmlns:a16="http://schemas.microsoft.com/office/drawing/2014/main" id="{F978DFC6-5CA6-42DA-950B-D9E1F721AE91}"/>
              </a:ext>
            </a:extLst>
          </p:cNvPr>
          <p:cNvPicPr>
            <a:picLocks noChangeAspect="1"/>
          </p:cNvPicPr>
          <p:nvPr/>
        </p:nvPicPr>
        <p:blipFill>
          <a:blip r:embed="rId3"/>
          <a:stretch>
            <a:fillRect/>
          </a:stretch>
        </p:blipFill>
        <p:spPr>
          <a:xfrm>
            <a:off x="228600" y="354806"/>
            <a:ext cx="859611" cy="754062"/>
          </a:xfrm>
          <a:prstGeom prst="rect">
            <a:avLst/>
          </a:prstGeom>
        </p:spPr>
      </p:pic>
    </p:spTree>
    <p:extLst>
      <p:ext uri="{BB962C8B-B14F-4D97-AF65-F5344CB8AC3E}">
        <p14:creationId xmlns:p14="http://schemas.microsoft.com/office/powerpoint/2010/main" val="2072464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A5FF0A0-11F6-432F-8E3E-FCCFBE0B000A}"/>
              </a:ext>
            </a:extLst>
          </p:cNvPr>
          <p:cNvSpPr/>
          <p:nvPr/>
        </p:nvSpPr>
        <p:spPr>
          <a:xfrm>
            <a:off x="0" y="5131367"/>
            <a:ext cx="9144000" cy="172663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1143000"/>
          </a:xfrm>
        </p:spPr>
        <p:txBody>
          <a:bodyPr/>
          <a:lstStyle/>
          <a:p>
            <a:r>
              <a:rPr lang="en-US" b="1" dirty="0"/>
              <a:t>Where Does The Sun Go At Night?</a:t>
            </a:r>
          </a:p>
        </p:txBody>
      </p:sp>
      <p:sp>
        <p:nvSpPr>
          <p:cNvPr id="3" name="Content Placeholder 2"/>
          <p:cNvSpPr>
            <a:spLocks noGrp="1"/>
          </p:cNvSpPr>
          <p:nvPr>
            <p:ph idx="1"/>
          </p:nvPr>
        </p:nvSpPr>
        <p:spPr>
          <a:xfrm>
            <a:off x="152400" y="1138805"/>
            <a:ext cx="8991600" cy="3992562"/>
          </a:xfrm>
        </p:spPr>
        <p:txBody>
          <a:bodyPr/>
          <a:lstStyle/>
          <a:p>
            <a:pPr marL="0" indent="0">
              <a:buNone/>
            </a:pPr>
            <a:r>
              <a:rPr lang="en-US" dirty="0"/>
              <a:t>Irwin:  Where does the Sun go at night?</a:t>
            </a:r>
          </a:p>
          <a:p>
            <a:pPr marL="0" indent="0">
              <a:buNone/>
            </a:pPr>
            <a:r>
              <a:rPr lang="en-US" dirty="0"/>
              <a:t>Broom-Hilda:  It’s kept in a big barn in California.</a:t>
            </a:r>
          </a:p>
          <a:p>
            <a:pPr marL="0" indent="0">
              <a:buNone/>
            </a:pPr>
            <a:r>
              <a:rPr lang="en-US" dirty="0"/>
              <a:t>Irwin:  Then how does it get back East in the 	morning?</a:t>
            </a:r>
          </a:p>
          <a:p>
            <a:pPr marL="0" indent="0">
              <a:buNone/>
            </a:pPr>
            <a:r>
              <a:rPr lang="en-US" dirty="0"/>
              <a:t>Broom-Hilda:  By bus.</a:t>
            </a:r>
          </a:p>
          <a:p>
            <a:pPr marL="0" indent="0">
              <a:buNone/>
            </a:pPr>
            <a:r>
              <a:rPr lang="en-US" dirty="0"/>
              <a:t>Irwin:  Things are so easy to understand when you 	have a smart person to explain them!</a:t>
            </a:r>
          </a:p>
        </p:txBody>
      </p:sp>
      <p:sp>
        <p:nvSpPr>
          <p:cNvPr id="4" name="TextBox 3"/>
          <p:cNvSpPr txBox="1"/>
          <p:nvPr/>
        </p:nvSpPr>
        <p:spPr>
          <a:xfrm>
            <a:off x="123370" y="5049375"/>
            <a:ext cx="9020629" cy="1384995"/>
          </a:xfrm>
          <a:prstGeom prst="rect">
            <a:avLst/>
          </a:prstGeom>
          <a:noFill/>
        </p:spPr>
        <p:txBody>
          <a:bodyPr wrap="square" rtlCol="0">
            <a:spAutoFit/>
          </a:bodyPr>
          <a:lstStyle/>
          <a:p>
            <a:endParaRPr lang="en-US" sz="2800" b="1" dirty="0">
              <a:solidFill>
                <a:srgbClr val="FF0000"/>
              </a:solidFill>
            </a:endParaRPr>
          </a:p>
          <a:p>
            <a:r>
              <a:rPr lang="en-US" sz="2800" b="1" dirty="0">
                <a:solidFill>
                  <a:srgbClr val="FF0000"/>
                </a:solidFill>
              </a:rPr>
              <a:t>Does Broom-Hilda’s response explain Irwin’s observation?</a:t>
            </a:r>
          </a:p>
          <a:p>
            <a:r>
              <a:rPr lang="en-US" sz="2800" b="1" dirty="0">
                <a:solidFill>
                  <a:srgbClr val="FF0000"/>
                </a:solidFill>
              </a:rPr>
              <a:t>Why is it inferior to other explanations? </a:t>
            </a:r>
          </a:p>
        </p:txBody>
      </p:sp>
    </p:spTree>
    <p:extLst>
      <p:ext uri="{BB962C8B-B14F-4D97-AF65-F5344CB8AC3E}">
        <p14:creationId xmlns:p14="http://schemas.microsoft.com/office/powerpoint/2010/main" val="11675197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t>Some Difficulties with</a:t>
            </a:r>
            <a:br>
              <a:rPr lang="en-US" sz="4000" b="1" dirty="0"/>
            </a:br>
            <a:r>
              <a:rPr lang="en-US" sz="4000" b="1" dirty="0"/>
              <a:t> “Temporal Contiguity”</a:t>
            </a:r>
          </a:p>
        </p:txBody>
      </p:sp>
      <p:sp>
        <p:nvSpPr>
          <p:cNvPr id="3" name="Content Placeholder 2"/>
          <p:cNvSpPr>
            <a:spLocks noGrp="1"/>
          </p:cNvSpPr>
          <p:nvPr>
            <p:ph idx="1"/>
          </p:nvPr>
        </p:nvSpPr>
        <p:spPr>
          <a:xfrm>
            <a:off x="457200" y="1600200"/>
            <a:ext cx="8229600" cy="4525963"/>
          </a:xfrm>
        </p:spPr>
        <p:txBody>
          <a:bodyPr>
            <a:normAutofit fontScale="92500" lnSpcReduction="10000"/>
          </a:bodyPr>
          <a:lstStyle/>
          <a:p>
            <a:r>
              <a:rPr lang="en-US" dirty="0"/>
              <a:t>Can we always tell what came first?</a:t>
            </a:r>
          </a:p>
          <a:p>
            <a:pPr lvl="1"/>
            <a:r>
              <a:rPr lang="en-US" dirty="0"/>
              <a:t>When a gun fires, a flash and then a loud noise follow</a:t>
            </a:r>
          </a:p>
          <a:p>
            <a:pPr lvl="1"/>
            <a:r>
              <a:rPr lang="en-US" dirty="0"/>
              <a:t>We might conclude that the gun causes the flash, and that the flash causes the noise</a:t>
            </a:r>
          </a:p>
          <a:p>
            <a:r>
              <a:rPr lang="en-US" dirty="0"/>
              <a:t>Two events might seem to be simultaneous only because of the granularity of measurements or limitations on our observation ability</a:t>
            </a:r>
          </a:p>
          <a:p>
            <a:r>
              <a:rPr lang="en-US" dirty="0"/>
              <a:t>Can we infer causes when there is a long delay between the cause and effect?</a:t>
            </a:r>
          </a:p>
          <a:p>
            <a:pPr lvl="1"/>
            <a:r>
              <a:rPr lang="en-US" dirty="0"/>
              <a:t> What causes climate change?</a:t>
            </a:r>
          </a:p>
        </p:txBody>
      </p:sp>
    </p:spTree>
    <p:extLst>
      <p:ext uri="{BB962C8B-B14F-4D97-AF65-F5344CB8AC3E}">
        <p14:creationId xmlns:p14="http://schemas.microsoft.com/office/powerpoint/2010/main" val="18028609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316FAC-B067-40A3-A8EC-BC612364F9FF}"/>
              </a:ext>
            </a:extLst>
          </p:cNvPr>
          <p:cNvSpPr/>
          <p:nvPr/>
        </p:nvSpPr>
        <p:spPr>
          <a:xfrm>
            <a:off x="0" y="5449388"/>
            <a:ext cx="9144000" cy="104720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9B0987B-0065-4217-9B0D-32F8332A4BD8}"/>
              </a:ext>
            </a:extLst>
          </p:cNvPr>
          <p:cNvSpPr/>
          <p:nvPr/>
        </p:nvSpPr>
        <p:spPr>
          <a:xfrm>
            <a:off x="0" y="914400"/>
            <a:ext cx="9144000" cy="1143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9594"/>
            <a:ext cx="8229600" cy="1143000"/>
          </a:xfrm>
        </p:spPr>
        <p:txBody>
          <a:bodyPr>
            <a:normAutofit/>
          </a:bodyPr>
          <a:lstStyle/>
          <a:p>
            <a:r>
              <a:rPr lang="en-US" b="1" dirty="0"/>
              <a:t>Counterfactuals</a:t>
            </a:r>
          </a:p>
        </p:txBody>
      </p:sp>
      <p:sp>
        <p:nvSpPr>
          <p:cNvPr id="3" name="Content Placeholder 2"/>
          <p:cNvSpPr>
            <a:spLocks noGrp="1"/>
          </p:cNvSpPr>
          <p:nvPr>
            <p:ph idx="1"/>
          </p:nvPr>
        </p:nvSpPr>
        <p:spPr>
          <a:xfrm>
            <a:off x="381000" y="1076597"/>
            <a:ext cx="8229600" cy="5257800"/>
          </a:xfrm>
        </p:spPr>
        <p:txBody>
          <a:bodyPr>
            <a:normAutofit fontScale="77500" lnSpcReduction="20000"/>
          </a:bodyPr>
          <a:lstStyle/>
          <a:p>
            <a:pPr marL="0" indent="0">
              <a:buNone/>
            </a:pPr>
            <a:r>
              <a:rPr lang="en-US" i="1" dirty="0">
                <a:solidFill>
                  <a:srgbClr val="FF0000"/>
                </a:solidFill>
              </a:rPr>
              <a:t>How can we discover a cause when the absence of a factor causes an effect?</a:t>
            </a:r>
          </a:p>
          <a:p>
            <a:pPr marL="0" indent="0">
              <a:buNone/>
            </a:pPr>
            <a:endParaRPr lang="en-US" i="1" dirty="0">
              <a:solidFill>
                <a:srgbClr val="FF0000"/>
              </a:solidFill>
            </a:endParaRPr>
          </a:p>
          <a:p>
            <a:r>
              <a:rPr lang="en-US" dirty="0"/>
              <a:t>Hume proposed the counterfactual approach, which defines causes in terms of how things would have been different had the cause not occurred</a:t>
            </a:r>
          </a:p>
          <a:p>
            <a:pPr lvl="1"/>
            <a:r>
              <a:rPr lang="en-US" sz="3200" dirty="0"/>
              <a:t>If you hadn’t run the red light, the car crash wouldn’t have happened …. you caused the car crash!</a:t>
            </a:r>
          </a:p>
          <a:p>
            <a:r>
              <a:rPr lang="en-US" dirty="0"/>
              <a:t>Counterfactuals are the building blocks of scientific thinking and legal/moral reasoning</a:t>
            </a:r>
          </a:p>
          <a:p>
            <a:pPr lvl="1"/>
            <a:r>
              <a:rPr lang="en-US" sz="3500" dirty="0"/>
              <a:t>the law wants to identify the “proximate” cause</a:t>
            </a:r>
          </a:p>
          <a:p>
            <a:pPr lvl="1"/>
            <a:endParaRPr lang="en-US" dirty="0"/>
          </a:p>
          <a:p>
            <a:pPr lvl="1"/>
            <a:endParaRPr lang="en-US" dirty="0"/>
          </a:p>
          <a:p>
            <a:pPr marL="457200" lvl="1" indent="0">
              <a:buNone/>
            </a:pPr>
            <a:r>
              <a:rPr lang="en-US" sz="3100" b="1" i="1" dirty="0">
                <a:solidFill>
                  <a:srgbClr val="FF0000"/>
                </a:solidFill>
              </a:rPr>
              <a:t>How far back in time should you look for a cause?</a:t>
            </a:r>
          </a:p>
          <a:p>
            <a:pPr marL="457200" lvl="1" indent="0">
              <a:buNone/>
            </a:pPr>
            <a:endParaRPr lang="en-US" b="1" i="1" dirty="0">
              <a:solidFill>
                <a:srgbClr val="FF0000"/>
              </a:solidFill>
            </a:endParaRPr>
          </a:p>
          <a:p>
            <a:pPr lvl="1"/>
            <a:endParaRPr lang="en-US" dirty="0"/>
          </a:p>
        </p:txBody>
      </p:sp>
      <p:pic>
        <p:nvPicPr>
          <p:cNvPr id="6" name="Picture 5">
            <a:extLst>
              <a:ext uri="{FF2B5EF4-FFF2-40B4-BE49-F238E27FC236}">
                <a16:creationId xmlns:a16="http://schemas.microsoft.com/office/drawing/2014/main" id="{C7E7D97B-8373-4C4E-A34B-8C4FA1A419B4}"/>
              </a:ext>
            </a:extLst>
          </p:cNvPr>
          <p:cNvPicPr>
            <a:picLocks noChangeAspect="1"/>
          </p:cNvPicPr>
          <p:nvPr/>
        </p:nvPicPr>
        <p:blipFill>
          <a:blip r:embed="rId3"/>
          <a:stretch>
            <a:fillRect/>
          </a:stretch>
        </p:blipFill>
        <p:spPr>
          <a:xfrm>
            <a:off x="368300" y="54789"/>
            <a:ext cx="859611" cy="859611"/>
          </a:xfrm>
          <a:prstGeom prst="rect">
            <a:avLst/>
          </a:prstGeom>
        </p:spPr>
      </p:pic>
    </p:spTree>
    <p:extLst>
      <p:ext uri="{BB962C8B-B14F-4D97-AF65-F5344CB8AC3E}">
        <p14:creationId xmlns:p14="http://schemas.microsoft.com/office/powerpoint/2010/main" val="42457142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977E0B-DCAA-41F5-BFC9-A78233805664}"/>
              </a:ext>
            </a:extLst>
          </p:cNvPr>
          <p:cNvSpPr/>
          <p:nvPr/>
        </p:nvSpPr>
        <p:spPr>
          <a:xfrm>
            <a:off x="0" y="5803900"/>
            <a:ext cx="9144000" cy="9779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6200"/>
            <a:ext cx="8229600" cy="1143000"/>
          </a:xfrm>
        </p:spPr>
        <p:txBody>
          <a:bodyPr>
            <a:normAutofit/>
          </a:bodyPr>
          <a:lstStyle/>
          <a:p>
            <a:r>
              <a:rPr lang="en-US" b="1" dirty="0"/>
              <a:t>Causality {and,or,vs.} Probability</a:t>
            </a:r>
          </a:p>
        </p:txBody>
      </p:sp>
      <p:sp>
        <p:nvSpPr>
          <p:cNvPr id="3" name="Content Placeholder 2"/>
          <p:cNvSpPr>
            <a:spLocks noGrp="1"/>
          </p:cNvSpPr>
          <p:nvPr>
            <p:ph idx="1"/>
          </p:nvPr>
        </p:nvSpPr>
        <p:spPr>
          <a:xfrm>
            <a:off x="457200" y="1066800"/>
            <a:ext cx="8229600" cy="4983162"/>
          </a:xfrm>
        </p:spPr>
        <p:txBody>
          <a:bodyPr>
            <a:normAutofit fontScale="77500" lnSpcReduction="20000"/>
          </a:bodyPr>
          <a:lstStyle/>
          <a:p>
            <a:r>
              <a:rPr lang="en-US" sz="3600" dirty="0"/>
              <a:t>For Hume, a causal relationship implies law-like necessity</a:t>
            </a:r>
          </a:p>
          <a:p>
            <a:r>
              <a:rPr lang="en-US" sz="3600" dirty="0"/>
              <a:t>But many causal relationships are probabilistic, where the antecedents make the consequences more likely but not certain:</a:t>
            </a:r>
          </a:p>
          <a:p>
            <a:pPr lvl="1"/>
            <a:r>
              <a:rPr lang="en-US" sz="3600" dirty="0"/>
              <a:t>Reckless driving causes accidents</a:t>
            </a:r>
          </a:p>
          <a:p>
            <a:pPr lvl="1"/>
            <a:r>
              <a:rPr lang="en-US" sz="3600" dirty="0"/>
              <a:t>Lazy students fail my courses</a:t>
            </a:r>
          </a:p>
          <a:p>
            <a:r>
              <a:rPr lang="en-US" sz="3600" dirty="0"/>
              <a:t>Probabilistic causal relationships can be represented with directed graphs (an arc between X and Y in the graph means that X is a direct cause of Y)</a:t>
            </a:r>
          </a:p>
          <a:p>
            <a:r>
              <a:rPr lang="en-US" sz="3600" dirty="0"/>
              <a:t>These “Bayesian networks” are causal models that show how factors are probabilistically connected</a:t>
            </a:r>
          </a:p>
          <a:p>
            <a:endParaRPr lang="en-US" dirty="0"/>
          </a:p>
          <a:p>
            <a:endParaRPr lang="en-US" dirty="0"/>
          </a:p>
          <a:p>
            <a:endParaRPr lang="en-US" dirty="0"/>
          </a:p>
          <a:p>
            <a:pPr lvl="1"/>
            <a:endParaRPr lang="en-US" dirty="0"/>
          </a:p>
        </p:txBody>
      </p:sp>
      <p:sp>
        <p:nvSpPr>
          <p:cNvPr id="4" name="TextBox 3">
            <a:extLst>
              <a:ext uri="{FF2B5EF4-FFF2-40B4-BE49-F238E27FC236}">
                <a16:creationId xmlns:a16="http://schemas.microsoft.com/office/drawing/2014/main" id="{88017B3B-F0A8-4791-A325-417C76CED2C5}"/>
              </a:ext>
            </a:extLst>
          </p:cNvPr>
          <p:cNvSpPr txBox="1"/>
          <p:nvPr/>
        </p:nvSpPr>
        <p:spPr>
          <a:xfrm>
            <a:off x="800100" y="5803900"/>
            <a:ext cx="7543800" cy="707886"/>
          </a:xfrm>
          <a:prstGeom prst="rect">
            <a:avLst/>
          </a:prstGeom>
          <a:noFill/>
        </p:spPr>
        <p:txBody>
          <a:bodyPr wrap="square" rtlCol="0">
            <a:spAutoFit/>
          </a:bodyPr>
          <a:lstStyle/>
          <a:p>
            <a:r>
              <a:rPr lang="en-US" sz="2000" b="1" i="1" dirty="0">
                <a:solidFill>
                  <a:srgbClr val="FF0000"/>
                </a:solidFill>
              </a:rPr>
              <a:t>CogSci majors learn this in CogSci 131, Computational Models of Cognition. Too complex a topic to say anything more here…</a:t>
            </a:r>
          </a:p>
        </p:txBody>
      </p:sp>
    </p:spTree>
    <p:extLst>
      <p:ext uri="{BB962C8B-B14F-4D97-AF65-F5344CB8AC3E}">
        <p14:creationId xmlns:p14="http://schemas.microsoft.com/office/powerpoint/2010/main" val="33451474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4000" b="1" dirty="0"/>
              <a:t>Teleology (1)</a:t>
            </a:r>
          </a:p>
        </p:txBody>
      </p:sp>
      <p:sp>
        <p:nvSpPr>
          <p:cNvPr id="3" name="Content Placeholder 2"/>
          <p:cNvSpPr>
            <a:spLocks noGrp="1"/>
          </p:cNvSpPr>
          <p:nvPr>
            <p:ph idx="1"/>
          </p:nvPr>
        </p:nvSpPr>
        <p:spPr>
          <a:xfrm>
            <a:off x="457200" y="1524000"/>
            <a:ext cx="8458200" cy="3124200"/>
          </a:xfrm>
        </p:spPr>
        <p:txBody>
          <a:bodyPr>
            <a:noAutofit/>
          </a:bodyPr>
          <a:lstStyle/>
          <a:p>
            <a:r>
              <a:rPr lang="en-US" sz="3600" b="1" dirty="0"/>
              <a:t>Teleology</a:t>
            </a:r>
            <a:r>
              <a:rPr lang="en-US" sz="3600" dirty="0"/>
              <a:t>, (from Greek </a:t>
            </a:r>
            <a:r>
              <a:rPr lang="en-US" sz="3600" i="1" dirty="0"/>
              <a:t>telos</a:t>
            </a:r>
            <a:r>
              <a:rPr lang="en-US" sz="3600" dirty="0"/>
              <a:t>, “end,” and </a:t>
            </a:r>
            <a:r>
              <a:rPr lang="en-US" sz="3600" i="1" dirty="0"/>
              <a:t>logos</a:t>
            </a:r>
            <a:r>
              <a:rPr lang="en-US" sz="3600" dirty="0"/>
              <a:t>, “reason”), explanation by reference to some purpose, end, goal, or function</a:t>
            </a:r>
          </a:p>
          <a:p>
            <a:r>
              <a:rPr lang="en-US" sz="3600" dirty="0"/>
              <a:t>People generally explain </a:t>
            </a:r>
            <a:r>
              <a:rPr lang="en-US" sz="3600" dirty="0">
                <a:solidFill>
                  <a:srgbClr val="FF0000"/>
                </a:solidFill>
              </a:rPr>
              <a:t>their actions and those of others</a:t>
            </a:r>
            <a:r>
              <a:rPr lang="en-US" sz="3600" dirty="0"/>
              <a:t> in terms of ends or goals pursued or alleged to be pursued</a:t>
            </a:r>
          </a:p>
        </p:txBody>
      </p:sp>
      <p:sp>
        <p:nvSpPr>
          <p:cNvPr id="4" name="TextBox 3"/>
          <p:cNvSpPr txBox="1"/>
          <p:nvPr/>
        </p:nvSpPr>
        <p:spPr>
          <a:xfrm>
            <a:off x="457200" y="5334000"/>
            <a:ext cx="8458200" cy="1200329"/>
          </a:xfrm>
          <a:prstGeom prst="rect">
            <a:avLst/>
          </a:prstGeom>
          <a:noFill/>
        </p:spPr>
        <p:txBody>
          <a:bodyPr wrap="square" rtlCol="0">
            <a:spAutoFit/>
          </a:bodyPr>
          <a:lstStyle/>
          <a:p>
            <a:r>
              <a:rPr lang="en-US" sz="3600" i="1" dirty="0">
                <a:solidFill>
                  <a:srgbClr val="FF0000"/>
                </a:solidFill>
              </a:rPr>
              <a:t>Theories of our mind and our theories of other minds</a:t>
            </a:r>
          </a:p>
        </p:txBody>
      </p:sp>
      <p:pic>
        <p:nvPicPr>
          <p:cNvPr id="5" name="Picture 4">
            <a:extLst>
              <a:ext uri="{FF2B5EF4-FFF2-40B4-BE49-F238E27FC236}">
                <a16:creationId xmlns:a16="http://schemas.microsoft.com/office/drawing/2014/main" id="{3230F322-0722-45BA-AFFA-0480D36D5CD8}"/>
              </a:ext>
            </a:extLst>
          </p:cNvPr>
          <p:cNvPicPr>
            <a:picLocks noChangeAspect="1"/>
          </p:cNvPicPr>
          <p:nvPr/>
        </p:nvPicPr>
        <p:blipFill>
          <a:blip r:embed="rId3"/>
          <a:stretch>
            <a:fillRect/>
          </a:stretch>
        </p:blipFill>
        <p:spPr>
          <a:xfrm>
            <a:off x="381000" y="107584"/>
            <a:ext cx="859611" cy="859611"/>
          </a:xfrm>
          <a:prstGeom prst="rect">
            <a:avLst/>
          </a:prstGeom>
        </p:spPr>
      </p:pic>
    </p:spTree>
    <p:extLst>
      <p:ext uri="{BB962C8B-B14F-4D97-AF65-F5344CB8AC3E}">
        <p14:creationId xmlns:p14="http://schemas.microsoft.com/office/powerpoint/2010/main" val="33041059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b="1" dirty="0"/>
              <a:t>Teleology (2)</a:t>
            </a:r>
            <a:endParaRPr lang="en-US" sz="3100" b="1" dirty="0"/>
          </a:p>
        </p:txBody>
      </p:sp>
      <p:sp>
        <p:nvSpPr>
          <p:cNvPr id="3" name="Content Placeholder 2"/>
          <p:cNvSpPr>
            <a:spLocks noGrp="1"/>
          </p:cNvSpPr>
          <p:nvPr>
            <p:ph idx="1"/>
          </p:nvPr>
        </p:nvSpPr>
        <p:spPr>
          <a:xfrm>
            <a:off x="381000" y="1066800"/>
            <a:ext cx="8458200" cy="5029200"/>
          </a:xfrm>
        </p:spPr>
        <p:txBody>
          <a:bodyPr>
            <a:normAutofit/>
          </a:bodyPr>
          <a:lstStyle/>
          <a:p>
            <a:r>
              <a:rPr lang="en-US" sz="3600" dirty="0"/>
              <a:t>People often use teleological reasoning (appropriately) when analyzing the design of “human-made” artifacts, which are most often designed and built for particular purposes</a:t>
            </a:r>
          </a:p>
          <a:p>
            <a:pPr lvl="1"/>
            <a:r>
              <a:rPr lang="en-US" sz="3100" i="1" dirty="0"/>
              <a:t>The saw is sharp so it can cut things</a:t>
            </a:r>
          </a:p>
        </p:txBody>
      </p:sp>
    </p:spTree>
    <p:extLst>
      <p:ext uri="{BB962C8B-B14F-4D97-AF65-F5344CB8AC3E}">
        <p14:creationId xmlns:p14="http://schemas.microsoft.com/office/powerpoint/2010/main" val="26961938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b="1" dirty="0"/>
              <a:t>Promiscuous Teleology</a:t>
            </a:r>
          </a:p>
        </p:txBody>
      </p:sp>
      <p:sp>
        <p:nvSpPr>
          <p:cNvPr id="3" name="Content Placeholder 2"/>
          <p:cNvSpPr>
            <a:spLocks noGrp="1"/>
          </p:cNvSpPr>
          <p:nvPr>
            <p:ph idx="1"/>
          </p:nvPr>
        </p:nvSpPr>
        <p:spPr>
          <a:xfrm>
            <a:off x="416560" y="1066800"/>
            <a:ext cx="8458200" cy="4648200"/>
          </a:xfrm>
        </p:spPr>
        <p:txBody>
          <a:bodyPr>
            <a:normAutofit/>
          </a:bodyPr>
          <a:lstStyle/>
          <a:p>
            <a:r>
              <a:rPr lang="en-US" dirty="0"/>
              <a:t>“Promiscuous teleology” is the inappropriate application of teleological reasoning to living species and natural objects;  </a:t>
            </a:r>
            <a:r>
              <a:rPr lang="en-US" dirty="0">
                <a:solidFill>
                  <a:srgbClr val="FF0000"/>
                </a:solidFill>
              </a:rPr>
              <a:t>“backwards causality</a:t>
            </a:r>
            <a:r>
              <a:rPr lang="en-US" dirty="0"/>
              <a:t>” when a functional consequence is its own cause</a:t>
            </a:r>
          </a:p>
          <a:p>
            <a:pPr lvl="1"/>
            <a:r>
              <a:rPr lang="en-US" sz="3200" i="1" dirty="0"/>
              <a:t>Birds have wings so they can fly</a:t>
            </a:r>
          </a:p>
          <a:p>
            <a:pPr lvl="1"/>
            <a:r>
              <a:rPr lang="en-US" sz="3200" i="1" dirty="0"/>
              <a:t>Clouds are for raining; mountains are for climbing</a:t>
            </a:r>
          </a:p>
          <a:p>
            <a:pPr lvl="1"/>
            <a:endParaRPr lang="en-US" i="1" dirty="0"/>
          </a:p>
        </p:txBody>
      </p:sp>
    </p:spTree>
    <p:extLst>
      <p:ext uri="{BB962C8B-B14F-4D97-AF65-F5344CB8AC3E}">
        <p14:creationId xmlns:p14="http://schemas.microsoft.com/office/powerpoint/2010/main" val="9319977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943" y="0"/>
            <a:ext cx="8229600" cy="1143000"/>
          </a:xfrm>
        </p:spPr>
        <p:txBody>
          <a:bodyPr>
            <a:normAutofit/>
          </a:bodyPr>
          <a:lstStyle/>
          <a:p>
            <a:r>
              <a:rPr lang="en-US" b="1" dirty="0"/>
              <a:t>Natural Theology</a:t>
            </a:r>
          </a:p>
        </p:txBody>
      </p:sp>
      <p:sp>
        <p:nvSpPr>
          <p:cNvPr id="3" name="Content Placeholder 2"/>
          <p:cNvSpPr>
            <a:spLocks noGrp="1"/>
          </p:cNvSpPr>
          <p:nvPr>
            <p:ph idx="1"/>
          </p:nvPr>
        </p:nvSpPr>
        <p:spPr>
          <a:xfrm>
            <a:off x="228600" y="1106714"/>
            <a:ext cx="8762999" cy="5181600"/>
          </a:xfrm>
        </p:spPr>
        <p:txBody>
          <a:bodyPr>
            <a:normAutofit fontScale="77500" lnSpcReduction="20000"/>
          </a:bodyPr>
          <a:lstStyle/>
          <a:p>
            <a:pPr marL="342900" lvl="1" indent="-342900">
              <a:buFont typeface="Arial" pitchFamily="34" charset="0"/>
              <a:buChar char="•"/>
            </a:pPr>
            <a:r>
              <a:rPr lang="en-US" sz="3800" dirty="0"/>
              <a:t>The strongest form of PT is in creationist views of the universe – starting with “Natural Theology” arguments of William Paley at beginning of 19</a:t>
            </a:r>
            <a:r>
              <a:rPr lang="en-US" sz="3800" baseline="30000" dirty="0"/>
              <a:t>th</a:t>
            </a:r>
            <a:r>
              <a:rPr lang="en-US" sz="3800" dirty="0"/>
              <a:t> century</a:t>
            </a:r>
          </a:p>
          <a:p>
            <a:pPr marL="742950" lvl="2" indent="-342900"/>
            <a:r>
              <a:rPr lang="en-US" sz="3800" i="1" dirty="0">
                <a:solidFill>
                  <a:srgbClr val="FF0000"/>
                </a:solidFill>
              </a:rPr>
              <a:t>The great complexity and adaptation seen in nature must have been designed, and the perfection and diversity of these designs shows the designer to be omnipotent, the Christian God</a:t>
            </a:r>
            <a:endParaRPr lang="en-US" sz="3800" dirty="0">
              <a:solidFill>
                <a:srgbClr val="FF0000"/>
              </a:solidFill>
            </a:endParaRPr>
          </a:p>
          <a:p>
            <a:pPr marL="342900" lvl="1" indent="-342900">
              <a:buFont typeface="Arial" pitchFamily="34" charset="0"/>
              <a:buChar char="•"/>
            </a:pPr>
            <a:endParaRPr lang="en-US" sz="3800" dirty="0"/>
          </a:p>
          <a:p>
            <a:pPr marL="342900" lvl="1" indent="-342900">
              <a:buFont typeface="Arial" pitchFamily="34" charset="0"/>
              <a:buChar char="•"/>
            </a:pPr>
            <a:r>
              <a:rPr lang="en-US" sz="3800" dirty="0"/>
              <a:t>When he was a student, Charles Darwin wrote to Paley and praised his arguments... 20 years later he refuted them when he proposed “natural selection” as the evolutionary mechanism that made a purposeful designer unnecessary </a:t>
            </a:r>
          </a:p>
          <a:p>
            <a:endParaRPr lang="en-US" dirty="0"/>
          </a:p>
        </p:txBody>
      </p:sp>
    </p:spTree>
    <p:extLst>
      <p:ext uri="{BB962C8B-B14F-4D97-AF65-F5344CB8AC3E}">
        <p14:creationId xmlns:p14="http://schemas.microsoft.com/office/powerpoint/2010/main" val="37122097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4800" y="1902717"/>
            <a:ext cx="8891588" cy="1533540"/>
          </a:xfrm>
          <a:prstGeom prst="rect">
            <a:avLst/>
          </a:prstGeom>
        </p:spPr>
      </p:pic>
      <p:pic>
        <p:nvPicPr>
          <p:cNvPr id="4" name="Picture 3"/>
          <p:cNvPicPr>
            <a:picLocks noChangeAspect="1"/>
          </p:cNvPicPr>
          <p:nvPr/>
        </p:nvPicPr>
        <p:blipFill>
          <a:blip r:embed="rId4"/>
          <a:stretch>
            <a:fillRect/>
          </a:stretch>
        </p:blipFill>
        <p:spPr>
          <a:xfrm>
            <a:off x="228600" y="3537930"/>
            <a:ext cx="8915400" cy="1615592"/>
          </a:xfrm>
          <a:prstGeom prst="rect">
            <a:avLst/>
          </a:prstGeom>
        </p:spPr>
      </p:pic>
      <p:pic>
        <p:nvPicPr>
          <p:cNvPr id="5" name="Picture 4"/>
          <p:cNvPicPr>
            <a:picLocks noChangeAspect="1"/>
          </p:cNvPicPr>
          <p:nvPr/>
        </p:nvPicPr>
        <p:blipFill>
          <a:blip r:embed="rId5"/>
          <a:stretch>
            <a:fillRect/>
          </a:stretch>
        </p:blipFill>
        <p:spPr>
          <a:xfrm>
            <a:off x="279400" y="5410200"/>
            <a:ext cx="8805446" cy="1335314"/>
          </a:xfrm>
          <a:prstGeom prst="rect">
            <a:avLst/>
          </a:prstGeom>
        </p:spPr>
      </p:pic>
      <p:sp>
        <p:nvSpPr>
          <p:cNvPr id="6" name="TextBox 5"/>
          <p:cNvSpPr txBox="1"/>
          <p:nvPr/>
        </p:nvSpPr>
        <p:spPr>
          <a:xfrm>
            <a:off x="585788" y="457200"/>
            <a:ext cx="8610600" cy="1754326"/>
          </a:xfrm>
          <a:prstGeom prst="rect">
            <a:avLst/>
          </a:prstGeom>
          <a:noFill/>
        </p:spPr>
        <p:txBody>
          <a:bodyPr wrap="square" rtlCol="0">
            <a:spAutoFit/>
          </a:bodyPr>
          <a:lstStyle/>
          <a:p>
            <a:r>
              <a:rPr lang="en-US" sz="3600" b="1" dirty="0">
                <a:latin typeface="+mj-lt"/>
              </a:rPr>
              <a:t>Some of the 79 Species of “Butterflyfish”</a:t>
            </a:r>
          </a:p>
          <a:p>
            <a:r>
              <a:rPr lang="en-US" sz="3600" b="1" dirty="0">
                <a:latin typeface="+mj-lt"/>
              </a:rPr>
              <a:t>God created to entertain scuba divers</a:t>
            </a:r>
          </a:p>
          <a:p>
            <a:endParaRPr lang="en-US" sz="3600" b="1" dirty="0">
              <a:latin typeface="+mj-lt"/>
            </a:endParaRPr>
          </a:p>
        </p:txBody>
      </p:sp>
    </p:spTree>
    <p:extLst>
      <p:ext uri="{BB962C8B-B14F-4D97-AF65-F5344CB8AC3E}">
        <p14:creationId xmlns:p14="http://schemas.microsoft.com/office/powerpoint/2010/main" val="24963934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09600"/>
            <a:ext cx="8229600" cy="5791200"/>
          </a:xfrm>
        </p:spPr>
        <p:txBody>
          <a:bodyPr>
            <a:normAutofit/>
          </a:bodyPr>
          <a:lstStyle/>
          <a:p>
            <a:pPr marL="0" indent="0">
              <a:buNone/>
            </a:pPr>
            <a:r>
              <a:rPr lang="en-US" sz="3600" dirty="0"/>
              <a:t>“Christians and Hindus generally conceive of fate in different ways; Christians primarily hold  an agentic deity-centered worldview while Hindus believe in both a deity-centered worldview and also a non-agentic, destiny-centered conception of fate” </a:t>
            </a:r>
          </a:p>
          <a:p>
            <a:pPr lvl="1"/>
            <a:r>
              <a:rPr lang="en-US" dirty="0"/>
              <a:t>Banerjee, K., &amp; Bloom, P. (2014). Why did this happen to me?  (p. 278)</a:t>
            </a:r>
          </a:p>
        </p:txBody>
      </p:sp>
    </p:spTree>
    <p:extLst>
      <p:ext uri="{BB962C8B-B14F-4D97-AF65-F5344CB8AC3E}">
        <p14:creationId xmlns:p14="http://schemas.microsoft.com/office/powerpoint/2010/main" val="13949508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557" y="-59635"/>
            <a:ext cx="8229600" cy="1143000"/>
          </a:xfrm>
        </p:spPr>
        <p:txBody>
          <a:bodyPr>
            <a:normAutofit/>
          </a:bodyPr>
          <a:lstStyle/>
          <a:p>
            <a:r>
              <a:rPr lang="en-US" b="1" dirty="0">
                <a:ea typeface="+mn-ea"/>
                <a:cs typeface="+mn-cs"/>
              </a:rPr>
              <a:t>Karma</a:t>
            </a:r>
          </a:p>
        </p:txBody>
      </p:sp>
      <p:sp>
        <p:nvSpPr>
          <p:cNvPr id="3" name="Content Placeholder 2"/>
          <p:cNvSpPr>
            <a:spLocks noGrp="1"/>
          </p:cNvSpPr>
          <p:nvPr>
            <p:ph idx="1"/>
          </p:nvPr>
        </p:nvSpPr>
        <p:spPr>
          <a:xfrm>
            <a:off x="168965" y="762000"/>
            <a:ext cx="8421757" cy="5638800"/>
          </a:xfrm>
        </p:spPr>
        <p:txBody>
          <a:bodyPr>
            <a:noAutofit/>
          </a:bodyPr>
          <a:lstStyle/>
          <a:p>
            <a:r>
              <a:rPr lang="en-US" b="1" dirty="0"/>
              <a:t>Karma</a:t>
            </a:r>
            <a:r>
              <a:rPr lang="en-US" dirty="0"/>
              <a:t> in several Eastern religions is the spiritual principle of cause and effect where intent and actions of an individual (cause) influence the future of that individual (effect)</a:t>
            </a:r>
          </a:p>
          <a:p>
            <a:pPr lvl="1" indent="-342900">
              <a:spcBef>
                <a:spcPts val="0"/>
              </a:spcBef>
            </a:pPr>
            <a:r>
              <a:rPr lang="en-US" dirty="0"/>
              <a:t>Good intent and good actions contribute to good karma and future happiness, while bad intent and bad actions contribute to bad karma and future suffering</a:t>
            </a:r>
          </a:p>
          <a:p>
            <a:pPr lvl="1" indent="-342900">
              <a:spcBef>
                <a:spcPts val="0"/>
              </a:spcBef>
            </a:pPr>
            <a:r>
              <a:rPr lang="en-US" dirty="0"/>
              <a:t>Hindu theories of salvation posit that future births and life situations will be conditioned by actions performed during one’s present life—which itself has been conditioned by the accumulated effects of actions performed in previous lives</a:t>
            </a:r>
          </a:p>
        </p:txBody>
      </p:sp>
    </p:spTree>
    <p:extLst>
      <p:ext uri="{BB962C8B-B14F-4D97-AF65-F5344CB8AC3E}">
        <p14:creationId xmlns:p14="http://schemas.microsoft.com/office/powerpoint/2010/main" val="2448901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A61F4D-F20D-45A1-8A5B-6C31B6FEB7E6}"/>
              </a:ext>
            </a:extLst>
          </p:cNvPr>
          <p:cNvSpPr/>
          <p:nvPr/>
        </p:nvSpPr>
        <p:spPr>
          <a:xfrm>
            <a:off x="114300" y="4800600"/>
            <a:ext cx="9144000" cy="1981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92781"/>
            <a:ext cx="8229600" cy="1143000"/>
          </a:xfrm>
        </p:spPr>
        <p:txBody>
          <a:bodyPr>
            <a:normAutofit/>
          </a:bodyPr>
          <a:lstStyle/>
          <a:p>
            <a:r>
              <a:rPr lang="en-US" b="1" dirty="0"/>
              <a:t>Why Does It Rain?</a:t>
            </a:r>
          </a:p>
        </p:txBody>
      </p:sp>
      <p:sp>
        <p:nvSpPr>
          <p:cNvPr id="3" name="Content Placeholder 2"/>
          <p:cNvSpPr>
            <a:spLocks noGrp="1"/>
          </p:cNvSpPr>
          <p:nvPr>
            <p:ph idx="1"/>
          </p:nvPr>
        </p:nvSpPr>
        <p:spPr>
          <a:xfrm>
            <a:off x="838200" y="1676400"/>
            <a:ext cx="7696200" cy="3886200"/>
          </a:xfrm>
        </p:spPr>
        <p:txBody>
          <a:bodyPr>
            <a:noAutofit/>
          </a:bodyPr>
          <a:lstStyle/>
          <a:p>
            <a:pPr marL="0" indent="0">
              <a:buNone/>
            </a:pPr>
            <a:r>
              <a:rPr lang="en-US" dirty="0"/>
              <a:t>CHILD:   It rains so we can have water to drink</a:t>
            </a:r>
          </a:p>
          <a:p>
            <a:pPr marL="0" indent="0">
              <a:buNone/>
            </a:pPr>
            <a:r>
              <a:rPr lang="en-US" dirty="0"/>
              <a:t>EDUCATED ADULT:  It rains because water vapor condenses in clouds and forms droplets</a:t>
            </a:r>
          </a:p>
          <a:p>
            <a:pPr marL="0" indent="0">
              <a:buNone/>
            </a:pPr>
            <a:endParaRPr lang="en-US" dirty="0"/>
          </a:p>
          <a:p>
            <a:pPr marL="0" indent="0">
              <a:buNone/>
            </a:pPr>
            <a:r>
              <a:rPr lang="en-US" b="1" dirty="0">
                <a:solidFill>
                  <a:srgbClr val="FF0000"/>
                </a:solidFill>
              </a:rPr>
              <a:t>Is it cognitively innate and natural to believe that things and events have a purpose?</a:t>
            </a:r>
          </a:p>
          <a:p>
            <a:pPr marL="0" indent="0">
              <a:buNone/>
            </a:pPr>
            <a:endParaRPr lang="en-US" b="1" dirty="0">
              <a:solidFill>
                <a:srgbClr val="FF0000"/>
              </a:solidFill>
            </a:endParaRPr>
          </a:p>
          <a:p>
            <a:pPr marL="0" indent="0">
              <a:buNone/>
            </a:pPr>
            <a:endParaRPr lang="en-US" b="1" dirty="0">
              <a:solidFill>
                <a:srgbClr val="FF0000"/>
              </a:solidFill>
            </a:endParaRPr>
          </a:p>
        </p:txBody>
      </p:sp>
    </p:spTree>
    <p:extLst>
      <p:ext uri="{BB962C8B-B14F-4D97-AF65-F5344CB8AC3E}">
        <p14:creationId xmlns:p14="http://schemas.microsoft.com/office/powerpoint/2010/main" val="29702098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7A8CD1C-F5F8-492E-9B04-D65B89F4F7C7}"/>
              </a:ext>
            </a:extLst>
          </p:cNvPr>
          <p:cNvSpPr/>
          <p:nvPr/>
        </p:nvSpPr>
        <p:spPr>
          <a:xfrm>
            <a:off x="0" y="5830669"/>
            <a:ext cx="9220200" cy="102733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6200"/>
            <a:ext cx="8229600" cy="1143000"/>
          </a:xfrm>
        </p:spPr>
        <p:txBody>
          <a:bodyPr>
            <a:normAutofit/>
          </a:bodyPr>
          <a:lstStyle/>
          <a:p>
            <a:r>
              <a:rPr lang="en-US" b="1" dirty="0">
                <a:ea typeface="+mn-ea"/>
                <a:cs typeface="+mn-cs"/>
              </a:rPr>
              <a:t>Dharma</a:t>
            </a:r>
          </a:p>
        </p:txBody>
      </p:sp>
      <p:sp>
        <p:nvSpPr>
          <p:cNvPr id="3" name="Content Placeholder 2"/>
          <p:cNvSpPr>
            <a:spLocks noGrp="1"/>
          </p:cNvSpPr>
          <p:nvPr>
            <p:ph idx="1"/>
          </p:nvPr>
        </p:nvSpPr>
        <p:spPr>
          <a:xfrm>
            <a:off x="304800" y="990600"/>
            <a:ext cx="8229600" cy="5486400"/>
          </a:xfrm>
        </p:spPr>
        <p:txBody>
          <a:bodyPr>
            <a:normAutofit/>
          </a:bodyPr>
          <a:lstStyle/>
          <a:p>
            <a:r>
              <a:rPr lang="en-US" sz="2800" dirty="0"/>
              <a:t>A key moral and religious concept with multiple meanings in Hinduism, Buddhism, and Jainism</a:t>
            </a:r>
            <a:endParaRPr lang="en-US" sz="2800" b="1" dirty="0"/>
          </a:p>
          <a:p>
            <a:pPr lvl="1"/>
            <a:r>
              <a:rPr lang="en-US" dirty="0"/>
              <a:t>In Hinduism, dharma governs individual conduct;  some dharma applies to everyone (</a:t>
            </a:r>
            <a:r>
              <a:rPr lang="en-US" i="1" dirty="0"/>
              <a:t>sadharana dharma</a:t>
            </a:r>
            <a:r>
              <a:rPr lang="en-US" dirty="0"/>
              <a:t>)—consisting of truthfulness, non-injury, and generosity, among other virtues</a:t>
            </a:r>
          </a:p>
          <a:p>
            <a:pPr lvl="1"/>
            <a:r>
              <a:rPr lang="en-US" dirty="0"/>
              <a:t>there is also a specific dharma (</a:t>
            </a:r>
            <a:r>
              <a:rPr lang="en-US" i="1" dirty="0"/>
              <a:t>svadharma</a:t>
            </a:r>
            <a:r>
              <a:rPr lang="en-US" dirty="0"/>
              <a:t>) to be followed according to one’s class, status, and station in life; this type of dharma is sometimes translated as “destiny”</a:t>
            </a:r>
          </a:p>
        </p:txBody>
      </p:sp>
      <p:sp>
        <p:nvSpPr>
          <p:cNvPr id="5" name="TextBox 4">
            <a:extLst>
              <a:ext uri="{FF2B5EF4-FFF2-40B4-BE49-F238E27FC236}">
                <a16:creationId xmlns:a16="http://schemas.microsoft.com/office/drawing/2014/main" id="{87B18A7F-7216-46D0-B379-AD09F0339265}"/>
              </a:ext>
            </a:extLst>
          </p:cNvPr>
          <p:cNvSpPr txBox="1"/>
          <p:nvPr/>
        </p:nvSpPr>
        <p:spPr>
          <a:xfrm>
            <a:off x="914400" y="5830669"/>
            <a:ext cx="7620000" cy="830997"/>
          </a:xfrm>
          <a:prstGeom prst="rect">
            <a:avLst/>
          </a:prstGeom>
          <a:noFill/>
        </p:spPr>
        <p:txBody>
          <a:bodyPr wrap="square">
            <a:spAutoFit/>
          </a:bodyPr>
          <a:lstStyle/>
          <a:p>
            <a:r>
              <a:rPr lang="en-US" sz="2400" b="1" i="1" baseline="0" dirty="0">
                <a:solidFill>
                  <a:srgbClr val="FF0000"/>
                </a:solidFill>
              </a:rPr>
              <a:t>Do any of you have any experience with these concepts in your culture or religion?</a:t>
            </a:r>
            <a:endParaRPr lang="en-US" sz="2400" b="1" i="1" dirty="0">
              <a:solidFill>
                <a:srgbClr val="FF0000"/>
              </a:solidFill>
            </a:endParaRPr>
          </a:p>
        </p:txBody>
      </p:sp>
    </p:spTree>
    <p:extLst>
      <p:ext uri="{BB962C8B-B14F-4D97-AF65-F5344CB8AC3E}">
        <p14:creationId xmlns:p14="http://schemas.microsoft.com/office/powerpoint/2010/main" val="32442220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Scientific Explanation</a:t>
            </a:r>
          </a:p>
        </p:txBody>
      </p:sp>
      <p:sp>
        <p:nvSpPr>
          <p:cNvPr id="3" name="Content Placeholder 2"/>
          <p:cNvSpPr>
            <a:spLocks noGrp="1"/>
          </p:cNvSpPr>
          <p:nvPr>
            <p:ph idx="1"/>
          </p:nvPr>
        </p:nvSpPr>
        <p:spPr/>
        <p:txBody>
          <a:bodyPr>
            <a:normAutofit/>
          </a:bodyPr>
          <a:lstStyle/>
          <a:p>
            <a:r>
              <a:rPr lang="en-US" dirty="0"/>
              <a:t>Humankind has searched for scientific knowledge for several thousand years</a:t>
            </a:r>
          </a:p>
          <a:p>
            <a:r>
              <a:rPr lang="en-US" dirty="0"/>
              <a:t>Philosophers of science have long distinguished between “knowing that” (description)  and “knowing how” (explanation)</a:t>
            </a:r>
          </a:p>
          <a:p>
            <a:r>
              <a:rPr lang="en-US" dirty="0"/>
              <a:t>But what counts as “reasonable explanation” has changed qualitatively over time</a:t>
            </a:r>
          </a:p>
          <a:p>
            <a:endParaRPr lang="en-US" dirty="0"/>
          </a:p>
        </p:txBody>
      </p:sp>
      <p:pic>
        <p:nvPicPr>
          <p:cNvPr id="4" name="Picture 3">
            <a:extLst>
              <a:ext uri="{FF2B5EF4-FFF2-40B4-BE49-F238E27FC236}">
                <a16:creationId xmlns:a16="http://schemas.microsoft.com/office/drawing/2014/main" id="{D06B34F9-FF97-4C86-AD1C-76701C6B2378}"/>
              </a:ext>
            </a:extLst>
          </p:cNvPr>
          <p:cNvPicPr>
            <a:picLocks noChangeAspect="1"/>
          </p:cNvPicPr>
          <p:nvPr/>
        </p:nvPicPr>
        <p:blipFill>
          <a:blip r:embed="rId3"/>
          <a:stretch>
            <a:fillRect/>
          </a:stretch>
        </p:blipFill>
        <p:spPr>
          <a:xfrm>
            <a:off x="457200" y="338138"/>
            <a:ext cx="859611" cy="859611"/>
          </a:xfrm>
          <a:prstGeom prst="rect">
            <a:avLst/>
          </a:prstGeom>
        </p:spPr>
      </p:pic>
    </p:spTree>
    <p:extLst>
      <p:ext uri="{BB962C8B-B14F-4D97-AF65-F5344CB8AC3E}">
        <p14:creationId xmlns:p14="http://schemas.microsoft.com/office/powerpoint/2010/main" val="9559133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Thagard:  Types of Scientific Explanation</a:t>
            </a:r>
          </a:p>
        </p:txBody>
      </p:sp>
      <p:sp>
        <p:nvSpPr>
          <p:cNvPr id="3" name="Content Placeholder 2"/>
          <p:cNvSpPr>
            <a:spLocks noGrp="1"/>
          </p:cNvSpPr>
          <p:nvPr>
            <p:ph idx="1"/>
          </p:nvPr>
        </p:nvSpPr>
        <p:spPr/>
        <p:txBody>
          <a:bodyPr/>
          <a:lstStyle/>
          <a:p>
            <a:r>
              <a:rPr lang="en-US" dirty="0"/>
              <a:t>Theological</a:t>
            </a:r>
          </a:p>
          <a:p>
            <a:r>
              <a:rPr lang="en-US" dirty="0"/>
              <a:t>Qualitative</a:t>
            </a:r>
          </a:p>
          <a:p>
            <a:r>
              <a:rPr lang="en-US" dirty="0"/>
              <a:t>Mechanistic</a:t>
            </a:r>
          </a:p>
          <a:p>
            <a:endParaRPr lang="en-US" dirty="0"/>
          </a:p>
          <a:p>
            <a:r>
              <a:rPr lang="en-US" dirty="0"/>
              <a:t>This can be considered as “intellectual development of the human species”  (vs. cognitive development of a single person) </a:t>
            </a:r>
          </a:p>
        </p:txBody>
      </p:sp>
      <p:pic>
        <p:nvPicPr>
          <p:cNvPr id="4" name="Picture 3">
            <a:extLst>
              <a:ext uri="{FF2B5EF4-FFF2-40B4-BE49-F238E27FC236}">
                <a16:creationId xmlns:a16="http://schemas.microsoft.com/office/drawing/2014/main" id="{50428A2A-4515-458F-9BB5-947FB243E6D1}"/>
              </a:ext>
            </a:extLst>
          </p:cNvPr>
          <p:cNvPicPr>
            <a:picLocks noChangeAspect="1"/>
          </p:cNvPicPr>
          <p:nvPr/>
        </p:nvPicPr>
        <p:blipFill>
          <a:blip r:embed="rId3"/>
          <a:stretch>
            <a:fillRect/>
          </a:stretch>
        </p:blipFill>
        <p:spPr>
          <a:xfrm>
            <a:off x="304800" y="338138"/>
            <a:ext cx="859611" cy="859611"/>
          </a:xfrm>
          <a:prstGeom prst="rect">
            <a:avLst/>
          </a:prstGeom>
        </p:spPr>
      </p:pic>
    </p:spTree>
    <p:extLst>
      <p:ext uri="{BB962C8B-B14F-4D97-AF65-F5344CB8AC3E}">
        <p14:creationId xmlns:p14="http://schemas.microsoft.com/office/powerpoint/2010/main" val="31319806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Theological Explanation</a:t>
            </a:r>
          </a:p>
        </p:txBody>
      </p:sp>
      <p:sp>
        <p:nvSpPr>
          <p:cNvPr id="3" name="Content Placeholder 2"/>
          <p:cNvSpPr>
            <a:spLocks noGrp="1"/>
          </p:cNvSpPr>
          <p:nvPr>
            <p:ph idx="1"/>
          </p:nvPr>
        </p:nvSpPr>
        <p:spPr/>
        <p:txBody>
          <a:bodyPr>
            <a:normAutofit fontScale="92500"/>
          </a:bodyPr>
          <a:lstStyle/>
          <a:p>
            <a:r>
              <a:rPr lang="en-US" dirty="0"/>
              <a:t>the primary explanatory entities are supernatural ones beyond the reach of science, such as gods, devils, angels, spirits, and souls;  </a:t>
            </a:r>
          </a:p>
          <a:p>
            <a:r>
              <a:rPr lang="en-US" dirty="0"/>
              <a:t>No need to tie the explanation to observations about natural details</a:t>
            </a:r>
          </a:p>
          <a:p>
            <a:r>
              <a:rPr lang="en-US" dirty="0"/>
              <a:t>many cultures worldwide have different accounts of how one or more deities brought the Earth and the living things on it into existence.</a:t>
            </a:r>
          </a:p>
          <a:p>
            <a:endParaRPr lang="en-US" dirty="0"/>
          </a:p>
        </p:txBody>
      </p:sp>
    </p:spTree>
    <p:extLst>
      <p:ext uri="{BB962C8B-B14F-4D97-AF65-F5344CB8AC3E}">
        <p14:creationId xmlns:p14="http://schemas.microsoft.com/office/powerpoint/2010/main" val="36280234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normAutofit/>
          </a:bodyPr>
          <a:lstStyle/>
          <a:p>
            <a:r>
              <a:rPr lang="en-US" sz="4000" b="1" dirty="0"/>
              <a:t>Fire: Theological Explanation</a:t>
            </a:r>
          </a:p>
        </p:txBody>
      </p:sp>
      <p:pic>
        <p:nvPicPr>
          <p:cNvPr id="4" name="Content Placeholder 3"/>
          <p:cNvPicPr>
            <a:picLocks noGrp="1" noChangeAspect="1"/>
          </p:cNvPicPr>
          <p:nvPr>
            <p:ph idx="1"/>
          </p:nvPr>
        </p:nvPicPr>
        <p:blipFill>
          <a:blip r:embed="rId3"/>
          <a:stretch>
            <a:fillRect/>
          </a:stretch>
        </p:blipFill>
        <p:spPr>
          <a:xfrm>
            <a:off x="5599297" y="1107851"/>
            <a:ext cx="3156446" cy="4525963"/>
          </a:xfrm>
          <a:prstGeom prst="rect">
            <a:avLst/>
          </a:prstGeom>
        </p:spPr>
      </p:pic>
      <p:sp>
        <p:nvSpPr>
          <p:cNvPr id="6" name="Rectangle 5"/>
          <p:cNvSpPr/>
          <p:nvPr/>
        </p:nvSpPr>
        <p:spPr>
          <a:xfrm>
            <a:off x="533400" y="1234182"/>
            <a:ext cx="4860061" cy="4721292"/>
          </a:xfrm>
          <a:prstGeom prst="rect">
            <a:avLst/>
          </a:prstGeom>
        </p:spPr>
        <p:txBody>
          <a:bodyPr wrap="square">
            <a:spAutoFit/>
          </a:bodyPr>
          <a:lstStyle/>
          <a:p>
            <a:pPr marL="342900" lvl="0" indent="-342900">
              <a:spcBef>
                <a:spcPct val="20000"/>
              </a:spcBef>
              <a:buFont typeface="Arial" pitchFamily="34" charset="0"/>
              <a:buChar char="•"/>
            </a:pPr>
            <a:r>
              <a:rPr lang="en-US" sz="3200" dirty="0">
                <a:solidFill>
                  <a:prstClr val="black"/>
                </a:solidFill>
              </a:rPr>
              <a:t>The god Zeus gave the task of creating man from water and earth to Prometheus</a:t>
            </a:r>
          </a:p>
          <a:p>
            <a:pPr marL="342900" lvl="0" indent="-342900">
              <a:spcBef>
                <a:spcPct val="20000"/>
              </a:spcBef>
              <a:buFont typeface="Arial" pitchFamily="34" charset="0"/>
              <a:buChar char="•"/>
            </a:pPr>
            <a:r>
              <a:rPr lang="en-US" sz="3200" dirty="0">
                <a:solidFill>
                  <a:prstClr val="black"/>
                </a:solidFill>
              </a:rPr>
              <a:t>Prometheus empathized with his human creations and stole fire from the gods to give to mankind</a:t>
            </a:r>
          </a:p>
          <a:p>
            <a:pPr marL="342900" lvl="0" indent="-342900">
              <a:spcBef>
                <a:spcPct val="20000"/>
              </a:spcBef>
              <a:buFont typeface="Arial" pitchFamily="34" charset="0"/>
              <a:buChar char="•"/>
            </a:pPr>
            <a:endParaRPr lang="en-US" sz="3200" dirty="0">
              <a:solidFill>
                <a:prstClr val="black"/>
              </a:solidFill>
            </a:endParaRPr>
          </a:p>
        </p:txBody>
      </p:sp>
      <p:sp>
        <p:nvSpPr>
          <p:cNvPr id="7" name="TextBox 6"/>
          <p:cNvSpPr txBox="1"/>
          <p:nvPr/>
        </p:nvSpPr>
        <p:spPr>
          <a:xfrm>
            <a:off x="297543" y="5724996"/>
            <a:ext cx="8458200" cy="1077218"/>
          </a:xfrm>
          <a:prstGeom prst="rect">
            <a:avLst/>
          </a:prstGeom>
          <a:noFill/>
        </p:spPr>
        <p:txBody>
          <a:bodyPr wrap="square" rtlCol="0">
            <a:spAutoFit/>
          </a:bodyPr>
          <a:lstStyle/>
          <a:p>
            <a:pPr marL="342900" indent="-342900">
              <a:spcBef>
                <a:spcPct val="20000"/>
              </a:spcBef>
              <a:buFont typeface="Arial" pitchFamily="34" charset="0"/>
              <a:buChar char="•"/>
            </a:pPr>
            <a:r>
              <a:rPr lang="en-US" sz="3200" dirty="0">
                <a:solidFill>
                  <a:prstClr val="black"/>
                </a:solidFill>
              </a:rPr>
              <a:t>Zeus punished Prometheus by chaining him to a rock so eagles could chew on his liver</a:t>
            </a:r>
          </a:p>
        </p:txBody>
      </p:sp>
    </p:spTree>
    <p:extLst>
      <p:ext uri="{BB962C8B-B14F-4D97-AF65-F5344CB8AC3E}">
        <p14:creationId xmlns:p14="http://schemas.microsoft.com/office/powerpoint/2010/main" val="4863700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Qualitative Explanation</a:t>
            </a:r>
          </a:p>
        </p:txBody>
      </p:sp>
      <p:sp>
        <p:nvSpPr>
          <p:cNvPr id="3" name="Content Placeholder 2"/>
          <p:cNvSpPr>
            <a:spLocks noGrp="1"/>
          </p:cNvSpPr>
          <p:nvPr>
            <p:ph idx="1"/>
          </p:nvPr>
        </p:nvSpPr>
        <p:spPr/>
        <p:txBody>
          <a:bodyPr>
            <a:normAutofit lnSpcReduction="10000"/>
          </a:bodyPr>
          <a:lstStyle/>
          <a:p>
            <a:r>
              <a:rPr lang="en-US" dirty="0"/>
              <a:t>Explanations that reject supernatural entities, but which postulate natural entities not far removed from what they are supposed to explain</a:t>
            </a:r>
          </a:p>
          <a:p>
            <a:r>
              <a:rPr lang="en-US" dirty="0"/>
              <a:t>It might seem as though observations are relevant, but they are often interpreted tautologically</a:t>
            </a:r>
          </a:p>
          <a:p>
            <a:pPr lvl="1"/>
            <a:r>
              <a:rPr lang="en-US" dirty="0"/>
              <a:t>Living things have a “vital force” in them that creates life, and which leaves the body upon death (aka “soul”)</a:t>
            </a:r>
          </a:p>
        </p:txBody>
      </p:sp>
    </p:spTree>
    <p:extLst>
      <p:ext uri="{BB962C8B-B14F-4D97-AF65-F5344CB8AC3E}">
        <p14:creationId xmlns:p14="http://schemas.microsoft.com/office/powerpoint/2010/main" val="17854822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3"/>
          <a:stretch>
            <a:fillRect/>
          </a:stretch>
        </p:blipFill>
        <p:spPr>
          <a:xfrm>
            <a:off x="4924470" y="1752600"/>
            <a:ext cx="3967255" cy="3276600"/>
          </a:xfrm>
          <a:prstGeom prst="rect">
            <a:avLst/>
          </a:prstGeom>
        </p:spPr>
      </p:pic>
      <p:sp>
        <p:nvSpPr>
          <p:cNvPr id="2" name="Title 1"/>
          <p:cNvSpPr>
            <a:spLocks noGrp="1"/>
          </p:cNvSpPr>
          <p:nvPr>
            <p:ph type="title"/>
          </p:nvPr>
        </p:nvSpPr>
        <p:spPr>
          <a:xfrm>
            <a:off x="533400" y="0"/>
            <a:ext cx="8229600" cy="1143000"/>
          </a:xfrm>
        </p:spPr>
        <p:txBody>
          <a:bodyPr>
            <a:normAutofit/>
          </a:bodyPr>
          <a:lstStyle/>
          <a:p>
            <a:r>
              <a:rPr lang="en-US" sz="4000" b="1" dirty="0"/>
              <a:t>Fire: Qualitative Explanation</a:t>
            </a:r>
          </a:p>
        </p:txBody>
      </p:sp>
      <p:sp>
        <p:nvSpPr>
          <p:cNvPr id="6" name="Rectangle 5"/>
          <p:cNvSpPr/>
          <p:nvPr/>
        </p:nvSpPr>
        <p:spPr>
          <a:xfrm>
            <a:off x="277996" y="1157979"/>
            <a:ext cx="4860061" cy="4130361"/>
          </a:xfrm>
          <a:prstGeom prst="rect">
            <a:avLst/>
          </a:prstGeom>
        </p:spPr>
        <p:txBody>
          <a:bodyPr wrap="square">
            <a:spAutoFit/>
          </a:bodyPr>
          <a:lstStyle/>
          <a:p>
            <a:pPr marL="342900" lvl="0" indent="-342900">
              <a:spcBef>
                <a:spcPct val="20000"/>
              </a:spcBef>
              <a:buFont typeface="Arial" pitchFamily="34" charset="0"/>
              <a:buChar char="•"/>
            </a:pPr>
            <a:r>
              <a:rPr lang="en-US" sz="3200" dirty="0">
                <a:solidFill>
                  <a:prstClr val="black"/>
                </a:solidFill>
              </a:rPr>
              <a:t>In Greek philosophy, fire is one of four fundamental elements or substances</a:t>
            </a:r>
          </a:p>
          <a:p>
            <a:pPr marL="342900" lvl="0" indent="-342900">
              <a:spcBef>
                <a:spcPct val="20000"/>
              </a:spcBef>
              <a:buFont typeface="Arial" pitchFamily="34" charset="0"/>
              <a:buChar char="•"/>
            </a:pPr>
            <a:r>
              <a:rPr lang="en-US" sz="3200" dirty="0">
                <a:solidFill>
                  <a:prstClr val="black"/>
                </a:solidFill>
              </a:rPr>
              <a:t>Aristotle:  the most important property of “fire atoms” was that they were hot and dry</a:t>
            </a:r>
          </a:p>
        </p:txBody>
      </p:sp>
      <p:sp>
        <p:nvSpPr>
          <p:cNvPr id="8" name="TextBox 7"/>
          <p:cNvSpPr txBox="1"/>
          <p:nvPr/>
        </p:nvSpPr>
        <p:spPr>
          <a:xfrm>
            <a:off x="277996" y="5288340"/>
            <a:ext cx="8458200" cy="1569660"/>
          </a:xfrm>
          <a:prstGeom prst="rect">
            <a:avLst/>
          </a:prstGeom>
          <a:noFill/>
        </p:spPr>
        <p:txBody>
          <a:bodyPr wrap="square" rtlCol="0">
            <a:spAutoFit/>
          </a:bodyPr>
          <a:lstStyle/>
          <a:p>
            <a:pPr marL="342900" indent="-342900">
              <a:spcBef>
                <a:spcPct val="20000"/>
              </a:spcBef>
              <a:buFont typeface="Arial" pitchFamily="34" charset="0"/>
              <a:buChar char="•"/>
            </a:pPr>
            <a:r>
              <a:rPr lang="en-US" sz="3200" dirty="0">
                <a:solidFill>
                  <a:prstClr val="black"/>
                </a:solidFill>
              </a:rPr>
              <a:t>Fire is also a fundamental substance in traditional Indian religions with the same qualitative arguments</a:t>
            </a:r>
          </a:p>
        </p:txBody>
      </p:sp>
    </p:spTree>
    <p:extLst>
      <p:ext uri="{BB962C8B-B14F-4D97-AF65-F5344CB8AC3E}">
        <p14:creationId xmlns:p14="http://schemas.microsoft.com/office/powerpoint/2010/main" val="18618257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Mechanistic Explanation</a:t>
            </a:r>
          </a:p>
        </p:txBody>
      </p:sp>
      <p:sp>
        <p:nvSpPr>
          <p:cNvPr id="3" name="Content Placeholder 2"/>
          <p:cNvSpPr>
            <a:spLocks noGrp="1"/>
          </p:cNvSpPr>
          <p:nvPr>
            <p:ph idx="1"/>
          </p:nvPr>
        </p:nvSpPr>
        <p:spPr>
          <a:xfrm>
            <a:off x="228600" y="1143000"/>
            <a:ext cx="8686800" cy="4525963"/>
          </a:xfrm>
        </p:spPr>
        <p:txBody>
          <a:bodyPr>
            <a:noAutofit/>
          </a:bodyPr>
          <a:lstStyle/>
          <a:p>
            <a:r>
              <a:rPr lang="en-US" dirty="0"/>
              <a:t>Explanations consist of identifying systems of discrete interacting parts that produce observable changes</a:t>
            </a:r>
          </a:p>
          <a:p>
            <a:r>
              <a:rPr lang="en-US" dirty="0"/>
              <a:t>Mechanistic explanation evolved with the understanding of the human biology (dissection, body parts and systems) and especially with the invention of more complex machines</a:t>
            </a:r>
          </a:p>
          <a:p>
            <a:r>
              <a:rPr lang="en-US" dirty="0"/>
              <a:t>Mechanical machines were especially important in enabling more complex explanations of natural phenomena</a:t>
            </a:r>
          </a:p>
        </p:txBody>
      </p:sp>
    </p:spTree>
    <p:extLst>
      <p:ext uri="{BB962C8B-B14F-4D97-AF65-F5344CB8AC3E}">
        <p14:creationId xmlns:p14="http://schemas.microsoft.com/office/powerpoint/2010/main" val="3722495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3581400"/>
            <a:ext cx="4724400" cy="313784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1371" y="3603090"/>
            <a:ext cx="4691743" cy="3116158"/>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1114" y="381000"/>
            <a:ext cx="4572000" cy="3036627"/>
          </a:xfrm>
          <a:prstGeom prst="rect">
            <a:avLst/>
          </a:prstGeom>
        </p:spPr>
      </p:pic>
      <p:sp>
        <p:nvSpPr>
          <p:cNvPr id="5" name="TextBox 4"/>
          <p:cNvSpPr txBox="1"/>
          <p:nvPr/>
        </p:nvSpPr>
        <p:spPr>
          <a:xfrm>
            <a:off x="457200" y="152400"/>
            <a:ext cx="3200400" cy="3108543"/>
          </a:xfrm>
          <a:prstGeom prst="rect">
            <a:avLst/>
          </a:prstGeom>
          <a:noFill/>
        </p:spPr>
        <p:txBody>
          <a:bodyPr wrap="square" rtlCol="0">
            <a:spAutoFit/>
          </a:bodyPr>
          <a:lstStyle/>
          <a:p>
            <a:r>
              <a:rPr lang="en-US" sz="2800" dirty="0">
                <a:latin typeface="+mj-lt"/>
              </a:rPr>
              <a:t>Calculating Machine (right)</a:t>
            </a:r>
          </a:p>
          <a:p>
            <a:br>
              <a:rPr lang="en-US" sz="2800" dirty="0">
                <a:latin typeface="+mj-lt"/>
              </a:rPr>
            </a:br>
            <a:r>
              <a:rPr lang="en-US" sz="2800" dirty="0">
                <a:latin typeface="+mj-lt"/>
              </a:rPr>
              <a:t>Clock (below)</a:t>
            </a:r>
          </a:p>
          <a:p>
            <a:endParaRPr lang="en-US" sz="2800" dirty="0">
              <a:latin typeface="+mj-lt"/>
            </a:endParaRPr>
          </a:p>
          <a:p>
            <a:r>
              <a:rPr lang="en-US" sz="2800" dirty="0">
                <a:latin typeface="+mj-lt"/>
              </a:rPr>
              <a:t>Programmable loom (lower right)</a:t>
            </a:r>
          </a:p>
        </p:txBody>
      </p:sp>
    </p:spTree>
    <p:extLst>
      <p:ext uri="{BB962C8B-B14F-4D97-AF65-F5344CB8AC3E}">
        <p14:creationId xmlns:p14="http://schemas.microsoft.com/office/powerpoint/2010/main" val="21887802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normAutofit/>
          </a:bodyPr>
          <a:lstStyle/>
          <a:p>
            <a:r>
              <a:rPr lang="en-US" sz="4000" b="1" dirty="0"/>
              <a:t>Fire: Mechanistic Explanation</a:t>
            </a:r>
          </a:p>
        </p:txBody>
      </p:sp>
      <p:sp>
        <p:nvSpPr>
          <p:cNvPr id="6" name="Rectangle 5"/>
          <p:cNvSpPr/>
          <p:nvPr/>
        </p:nvSpPr>
        <p:spPr>
          <a:xfrm>
            <a:off x="-1" y="4739400"/>
            <a:ext cx="8991601" cy="1902059"/>
          </a:xfrm>
          <a:prstGeom prst="rect">
            <a:avLst/>
          </a:prstGeom>
        </p:spPr>
        <p:txBody>
          <a:bodyPr wrap="square">
            <a:spAutoFit/>
          </a:bodyPr>
          <a:lstStyle/>
          <a:p>
            <a:pPr marL="342900" lvl="0" indent="-342900">
              <a:spcBef>
                <a:spcPct val="20000"/>
              </a:spcBef>
              <a:buFont typeface="Arial" pitchFamily="34" charset="0"/>
              <a:buChar char="•"/>
            </a:pPr>
            <a:r>
              <a:rPr lang="en-US" sz="2800" dirty="0">
                <a:solidFill>
                  <a:prstClr val="black"/>
                </a:solidFill>
              </a:rPr>
              <a:t>The reaction begins when the fuel reaches its ignition temperature</a:t>
            </a:r>
          </a:p>
          <a:p>
            <a:pPr marL="342900" lvl="0" indent="-342900">
              <a:spcBef>
                <a:spcPct val="20000"/>
              </a:spcBef>
              <a:buFont typeface="Arial" pitchFamily="34" charset="0"/>
              <a:buChar char="•"/>
            </a:pPr>
            <a:r>
              <a:rPr lang="en-US" sz="2800" dirty="0">
                <a:solidFill>
                  <a:prstClr val="black"/>
                </a:solidFill>
              </a:rPr>
              <a:t>The heat released by oxidation sustains and grows the fire and can be controlled by careful fuel management </a:t>
            </a:r>
          </a:p>
        </p:txBody>
      </p:sp>
      <p:pic>
        <p:nvPicPr>
          <p:cNvPr id="5" name="Picture 4"/>
          <p:cNvPicPr>
            <a:picLocks noChangeAspect="1"/>
          </p:cNvPicPr>
          <p:nvPr/>
        </p:nvPicPr>
        <p:blipFill>
          <a:blip r:embed="rId3"/>
          <a:stretch>
            <a:fillRect/>
          </a:stretch>
        </p:blipFill>
        <p:spPr>
          <a:xfrm>
            <a:off x="3193368" y="1157514"/>
            <a:ext cx="5613776" cy="1698168"/>
          </a:xfrm>
          <a:prstGeom prst="rect">
            <a:avLst/>
          </a:prstGeom>
        </p:spPr>
      </p:pic>
      <p:pic>
        <p:nvPicPr>
          <p:cNvPr id="7" name="Picture 6"/>
          <p:cNvPicPr>
            <a:picLocks noChangeAspect="1"/>
          </p:cNvPicPr>
          <p:nvPr/>
        </p:nvPicPr>
        <p:blipFill>
          <a:blip r:embed="rId4"/>
          <a:stretch>
            <a:fillRect/>
          </a:stretch>
        </p:blipFill>
        <p:spPr>
          <a:xfrm>
            <a:off x="3193368" y="3048000"/>
            <a:ext cx="5591403" cy="1691400"/>
          </a:xfrm>
          <a:prstGeom prst="rect">
            <a:avLst/>
          </a:prstGeom>
        </p:spPr>
      </p:pic>
      <p:sp>
        <p:nvSpPr>
          <p:cNvPr id="11" name="TextBox 10"/>
          <p:cNvSpPr txBox="1"/>
          <p:nvPr/>
        </p:nvSpPr>
        <p:spPr>
          <a:xfrm>
            <a:off x="0" y="1278285"/>
            <a:ext cx="3048000" cy="3108543"/>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prstClr val="black"/>
                </a:solidFill>
              </a:rPr>
              <a:t>Fire is rapid oxidation, a chemical reaction between oxygen and some kind of fuel</a:t>
            </a:r>
            <a:endParaRPr lang="en-US" dirty="0"/>
          </a:p>
        </p:txBody>
      </p:sp>
    </p:spTree>
    <p:extLst>
      <p:ext uri="{BB962C8B-B14F-4D97-AF65-F5344CB8AC3E}">
        <p14:creationId xmlns:p14="http://schemas.microsoft.com/office/powerpoint/2010/main" val="4227714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3"/>
              </a:rPr>
              <a:t>Michotte’s Demonstrations</a:t>
            </a:r>
            <a:endParaRPr lang="en-US" dirty="0"/>
          </a:p>
        </p:txBody>
      </p:sp>
      <p:sp>
        <p:nvSpPr>
          <p:cNvPr id="3" name="Content Placeholder 2"/>
          <p:cNvSpPr>
            <a:spLocks noGrp="1"/>
          </p:cNvSpPr>
          <p:nvPr>
            <p:ph idx="1"/>
          </p:nvPr>
        </p:nvSpPr>
        <p:spPr/>
        <p:txBody>
          <a:bodyPr>
            <a:normAutofit fontScale="92500" lnSpcReduction="20000"/>
          </a:bodyPr>
          <a:lstStyle/>
          <a:p>
            <a:r>
              <a:rPr lang="en-US" dirty="0"/>
              <a:t>Albert Michotte in 1946 devised an elaborate mechanical apparatus that allowed him to manipulate the animation of two objects on a projection screen</a:t>
            </a:r>
          </a:p>
          <a:p>
            <a:r>
              <a:rPr lang="en-US" dirty="0"/>
              <a:t>Both could move left and right at various speeds and with various delays. Small variations in their movement produced large variations in the way his subjects described what they saw</a:t>
            </a:r>
          </a:p>
          <a:p>
            <a:r>
              <a:rPr lang="en-US" dirty="0"/>
              <a:t>These classic psychology experiments started a whole area of research to test all the variations and boundary conditions</a:t>
            </a:r>
          </a:p>
        </p:txBody>
      </p:sp>
    </p:spTree>
    <p:extLst>
      <p:ext uri="{BB962C8B-B14F-4D97-AF65-F5344CB8AC3E}">
        <p14:creationId xmlns:p14="http://schemas.microsoft.com/office/powerpoint/2010/main" val="9840113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r>
              <a:rPr lang="en-US" sz="4000" b="1" dirty="0"/>
              <a:t>Mechanistic Explanation:  Advantages and Disadvantages</a:t>
            </a:r>
            <a:br>
              <a:rPr lang="en-US" sz="4000" b="1" dirty="0"/>
            </a:br>
            <a:endParaRPr lang="en-US" sz="4000" b="1" dirty="0"/>
          </a:p>
        </p:txBody>
      </p:sp>
      <p:sp>
        <p:nvSpPr>
          <p:cNvPr id="3" name="Content Placeholder 2"/>
          <p:cNvSpPr>
            <a:spLocks noGrp="1"/>
          </p:cNvSpPr>
          <p:nvPr>
            <p:ph idx="1"/>
          </p:nvPr>
        </p:nvSpPr>
        <p:spPr>
          <a:xfrm>
            <a:off x="228600" y="1600200"/>
            <a:ext cx="8686800" cy="4525963"/>
          </a:xfrm>
        </p:spPr>
        <p:txBody>
          <a:bodyPr>
            <a:noAutofit/>
          </a:bodyPr>
          <a:lstStyle/>
          <a:p>
            <a:pPr marL="0" indent="0">
              <a:buNone/>
            </a:pPr>
            <a:r>
              <a:rPr lang="en-US" dirty="0"/>
              <a:t>+ Mechanistic explanations can be based on  or complementary to scientific laws that are grounded in physics, chemistry, or other “hard” sciences</a:t>
            </a:r>
          </a:p>
          <a:p>
            <a:pPr marL="0" indent="0">
              <a:buNone/>
            </a:pPr>
            <a:r>
              <a:rPr lang="en-US" dirty="0"/>
              <a:t>+ If you understand the mechanism, you can perform causal reasoning about the system without ever observing it in operation</a:t>
            </a:r>
          </a:p>
          <a:p>
            <a:pPr marL="0" indent="0">
              <a:buNone/>
            </a:pPr>
            <a:r>
              <a:rPr lang="en-US" dirty="0"/>
              <a:t>- Mechanistic explanations often conflict with theological ones that are emotionally more satisfying</a:t>
            </a:r>
          </a:p>
        </p:txBody>
      </p:sp>
    </p:spTree>
    <p:extLst>
      <p:ext uri="{BB962C8B-B14F-4D97-AF65-F5344CB8AC3E}">
        <p14:creationId xmlns:p14="http://schemas.microsoft.com/office/powerpoint/2010/main" val="32057734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b="1" dirty="0"/>
              <a:t>Conceptual Change in Science in terms of Knowledge Representation</a:t>
            </a:r>
            <a:br>
              <a:rPr lang="en-US" dirty="0"/>
            </a:br>
            <a:endParaRPr lang="en-US" dirty="0"/>
          </a:p>
        </p:txBody>
      </p:sp>
      <p:sp>
        <p:nvSpPr>
          <p:cNvPr id="3" name="Content Placeholder 2"/>
          <p:cNvSpPr>
            <a:spLocks noGrp="1"/>
          </p:cNvSpPr>
          <p:nvPr>
            <p:ph idx="1"/>
          </p:nvPr>
        </p:nvSpPr>
        <p:spPr>
          <a:xfrm>
            <a:off x="228600" y="1600200"/>
            <a:ext cx="8686800" cy="4525963"/>
          </a:xfrm>
        </p:spPr>
        <p:txBody>
          <a:bodyPr>
            <a:noAutofit/>
          </a:bodyPr>
          <a:lstStyle/>
          <a:p>
            <a:r>
              <a:rPr lang="en-US" dirty="0"/>
              <a:t>Scientific explanation proceeds at different rates… some is relatively simple, incrementally addition of facts and concepts</a:t>
            </a:r>
          </a:p>
          <a:p>
            <a:r>
              <a:rPr lang="en-US" dirty="0"/>
              <a:t>Other changes are discontinuous and highly disruptive</a:t>
            </a:r>
          </a:p>
          <a:p>
            <a:r>
              <a:rPr lang="en-US" dirty="0"/>
              <a:t>These different degrees of change can be distinguished in terms of changes to the semantic structure or ontology of a scientific domain</a:t>
            </a:r>
            <a:endParaRPr lang="en-US" b="1" dirty="0"/>
          </a:p>
        </p:txBody>
      </p:sp>
      <p:pic>
        <p:nvPicPr>
          <p:cNvPr id="4" name="Picture 3">
            <a:extLst>
              <a:ext uri="{FF2B5EF4-FFF2-40B4-BE49-F238E27FC236}">
                <a16:creationId xmlns:a16="http://schemas.microsoft.com/office/drawing/2014/main" id="{141BE37D-752D-4126-846B-568344E63DD4}"/>
              </a:ext>
            </a:extLst>
          </p:cNvPr>
          <p:cNvPicPr>
            <a:picLocks noChangeAspect="1"/>
          </p:cNvPicPr>
          <p:nvPr/>
        </p:nvPicPr>
        <p:blipFill>
          <a:blip r:embed="rId3"/>
          <a:stretch>
            <a:fillRect/>
          </a:stretch>
        </p:blipFill>
        <p:spPr>
          <a:xfrm>
            <a:off x="27394" y="27394"/>
            <a:ext cx="859611" cy="859611"/>
          </a:xfrm>
          <a:prstGeom prst="rect">
            <a:avLst/>
          </a:prstGeom>
        </p:spPr>
      </p:pic>
    </p:spTree>
    <p:extLst>
      <p:ext uri="{BB962C8B-B14F-4D97-AF65-F5344CB8AC3E}">
        <p14:creationId xmlns:p14="http://schemas.microsoft.com/office/powerpoint/2010/main" val="36297102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3130"/>
            <a:ext cx="8229600" cy="1143000"/>
          </a:xfrm>
        </p:spPr>
        <p:txBody>
          <a:bodyPr/>
          <a:lstStyle/>
          <a:p>
            <a:r>
              <a:rPr lang="en-US" b="1" dirty="0"/>
              <a:t>Degrees of Conceptual Change</a:t>
            </a:r>
          </a:p>
        </p:txBody>
      </p:sp>
      <p:sp>
        <p:nvSpPr>
          <p:cNvPr id="3" name="Content Placeholder 2"/>
          <p:cNvSpPr>
            <a:spLocks noGrp="1"/>
          </p:cNvSpPr>
          <p:nvPr>
            <p:ph idx="1"/>
          </p:nvPr>
        </p:nvSpPr>
        <p:spPr>
          <a:xfrm>
            <a:off x="228600" y="990600"/>
            <a:ext cx="8915400" cy="5867400"/>
          </a:xfrm>
        </p:spPr>
        <p:txBody>
          <a:bodyPr>
            <a:normAutofit fontScale="92500" lnSpcReduction="20000"/>
          </a:bodyPr>
          <a:lstStyle/>
          <a:p>
            <a:pPr marL="514350" indent="-514350">
              <a:buAutoNum type="arabicParenR"/>
            </a:pPr>
            <a:r>
              <a:rPr lang="en-US" dirty="0"/>
              <a:t>Learning about a new instance of a concept</a:t>
            </a:r>
          </a:p>
          <a:p>
            <a:pPr marL="514350" indent="-514350">
              <a:buAutoNum type="arabicParenR"/>
            </a:pPr>
            <a:r>
              <a:rPr lang="en-US" dirty="0"/>
              <a:t>Learning a new weak rule about some fact</a:t>
            </a:r>
          </a:p>
          <a:p>
            <a:pPr marL="514350" indent="-514350">
              <a:buAutoNum type="arabicParenR"/>
            </a:pPr>
            <a:r>
              <a:rPr lang="en-US" dirty="0"/>
              <a:t>Learning a new strong rule useful in problem solving and explanation</a:t>
            </a:r>
          </a:p>
          <a:p>
            <a:pPr marL="514350" indent="-514350">
              <a:buAutoNum type="arabicParenR"/>
            </a:pPr>
            <a:r>
              <a:rPr lang="en-US" dirty="0"/>
              <a:t>Learning new part-whole relation (adding a hyponym)</a:t>
            </a:r>
          </a:p>
          <a:p>
            <a:pPr marL="514350" indent="-514350">
              <a:buAutoNum type="arabicParenR"/>
            </a:pPr>
            <a:r>
              <a:rPr lang="en-US" dirty="0"/>
              <a:t>Learning a new kind-relation (splitting a hypernym)</a:t>
            </a:r>
          </a:p>
          <a:p>
            <a:pPr marL="514350" indent="-514350">
              <a:buAutoNum type="arabicParenR"/>
            </a:pPr>
            <a:r>
              <a:rPr lang="en-US" dirty="0"/>
              <a:t>Adding a new concept</a:t>
            </a:r>
          </a:p>
          <a:p>
            <a:pPr marL="514350" indent="-514350">
              <a:buAutoNum type="arabicParenR"/>
            </a:pPr>
            <a:r>
              <a:rPr lang="en-US" dirty="0"/>
              <a:t>Merging two hypernyms</a:t>
            </a:r>
          </a:p>
          <a:p>
            <a:pPr marL="514350" indent="-514350">
              <a:buAutoNum type="arabicParenR"/>
            </a:pPr>
            <a:r>
              <a:rPr lang="en-US" dirty="0"/>
              <a:t>Branch jumping – moving a concept to another part of the semantic taxonomy</a:t>
            </a:r>
          </a:p>
          <a:p>
            <a:pPr marL="514350" indent="-514350">
              <a:buAutoNum type="arabicParenR"/>
            </a:pPr>
            <a:r>
              <a:rPr lang="en-US" dirty="0"/>
              <a:t>Tree switching – changing the organizing principle embodied in a semantic taxonomy</a:t>
            </a:r>
          </a:p>
        </p:txBody>
      </p:sp>
      <p:pic>
        <p:nvPicPr>
          <p:cNvPr id="4" name="Picture 3">
            <a:extLst>
              <a:ext uri="{FF2B5EF4-FFF2-40B4-BE49-F238E27FC236}">
                <a16:creationId xmlns:a16="http://schemas.microsoft.com/office/drawing/2014/main" id="{9F177AF6-0F0F-4602-9078-7FA0C9BF946A}"/>
              </a:ext>
            </a:extLst>
          </p:cNvPr>
          <p:cNvPicPr>
            <a:picLocks noChangeAspect="1"/>
          </p:cNvPicPr>
          <p:nvPr/>
        </p:nvPicPr>
        <p:blipFill>
          <a:blip r:embed="rId3"/>
          <a:stretch>
            <a:fillRect/>
          </a:stretch>
        </p:blipFill>
        <p:spPr>
          <a:xfrm>
            <a:off x="228600" y="174824"/>
            <a:ext cx="859611" cy="859611"/>
          </a:xfrm>
          <a:prstGeom prst="rect">
            <a:avLst/>
          </a:prstGeom>
        </p:spPr>
      </p:pic>
    </p:spTree>
    <p:extLst>
      <p:ext uri="{BB962C8B-B14F-4D97-AF65-F5344CB8AC3E}">
        <p14:creationId xmlns:p14="http://schemas.microsoft.com/office/powerpoint/2010/main" val="16478065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76600" y="609600"/>
            <a:ext cx="5726517" cy="5745293"/>
          </a:xfrm>
          <a:prstGeom prst="rect">
            <a:avLst/>
          </a:prstGeom>
        </p:spPr>
      </p:pic>
      <p:sp>
        <p:nvSpPr>
          <p:cNvPr id="3" name="TextBox 2"/>
          <p:cNvSpPr txBox="1"/>
          <p:nvPr/>
        </p:nvSpPr>
        <p:spPr>
          <a:xfrm>
            <a:off x="399142" y="359896"/>
            <a:ext cx="2832100" cy="7109639"/>
          </a:xfrm>
          <a:prstGeom prst="rect">
            <a:avLst/>
          </a:prstGeom>
          <a:noFill/>
        </p:spPr>
        <p:txBody>
          <a:bodyPr wrap="square" rtlCol="0">
            <a:spAutoFit/>
          </a:bodyPr>
          <a:lstStyle/>
          <a:p>
            <a:endParaRPr lang="en-US" dirty="0"/>
          </a:p>
          <a:p>
            <a:endParaRPr lang="en-US" dirty="0"/>
          </a:p>
          <a:p>
            <a:r>
              <a:rPr lang="en-US" sz="2800" dirty="0"/>
              <a:t>“Branch Jumping”-  reclassifying people as animals</a:t>
            </a:r>
          </a:p>
          <a:p>
            <a:endParaRPr lang="en-US" sz="2800" dirty="0"/>
          </a:p>
          <a:p>
            <a:r>
              <a:rPr lang="en-US" sz="2800" dirty="0"/>
              <a:t>“Tree Switching” – changing the organizational principle of the tree of life to be evolutionary rather than morphological</a:t>
            </a:r>
          </a:p>
          <a:p>
            <a:endParaRPr lang="en-US" sz="2800" dirty="0"/>
          </a:p>
          <a:p>
            <a:r>
              <a:rPr lang="en-US" sz="2800" dirty="0"/>
              <a:t> </a:t>
            </a:r>
          </a:p>
        </p:txBody>
      </p:sp>
      <p:sp>
        <p:nvSpPr>
          <p:cNvPr id="4" name="TextBox 3"/>
          <p:cNvSpPr txBox="1"/>
          <p:nvPr/>
        </p:nvSpPr>
        <p:spPr>
          <a:xfrm>
            <a:off x="529771" y="0"/>
            <a:ext cx="8317317" cy="646331"/>
          </a:xfrm>
          <a:prstGeom prst="rect">
            <a:avLst/>
          </a:prstGeom>
          <a:noFill/>
        </p:spPr>
        <p:txBody>
          <a:bodyPr wrap="square" rtlCol="0">
            <a:spAutoFit/>
          </a:bodyPr>
          <a:lstStyle/>
          <a:p>
            <a:r>
              <a:rPr lang="en-US" sz="3600" b="1" dirty="0">
                <a:latin typeface="+mj-lt"/>
              </a:rPr>
              <a:t>Darwin’s Radical Conceptual Changes</a:t>
            </a:r>
          </a:p>
        </p:txBody>
      </p:sp>
    </p:spTree>
    <p:extLst>
      <p:ext uri="{BB962C8B-B14F-4D97-AF65-F5344CB8AC3E}">
        <p14:creationId xmlns:p14="http://schemas.microsoft.com/office/powerpoint/2010/main" val="3270687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35A5F5-557E-4007-A0E1-31928807C40B}"/>
              </a:ext>
            </a:extLst>
          </p:cNvPr>
          <p:cNvSpPr/>
          <p:nvPr/>
        </p:nvSpPr>
        <p:spPr>
          <a:xfrm>
            <a:off x="0" y="5562600"/>
            <a:ext cx="8991600" cy="1143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33400" y="533400"/>
            <a:ext cx="8229600" cy="5791200"/>
          </a:xfrm>
        </p:spPr>
        <p:txBody>
          <a:bodyPr>
            <a:normAutofit/>
          </a:bodyPr>
          <a:lstStyle/>
          <a:p>
            <a:pPr marL="0" indent="0">
              <a:buNone/>
            </a:pPr>
            <a:r>
              <a:rPr lang="en-US" dirty="0"/>
              <a:t>“</a:t>
            </a:r>
            <a:r>
              <a:rPr lang="en-US" sz="3600" dirty="0"/>
              <a:t>The question often boils down to whether we should see causes as a fundamental building block or force of the world (that can’t be further reduced to any other laws), or if this structure is </a:t>
            </a:r>
            <a:r>
              <a:rPr lang="en-US" sz="3600" dirty="0">
                <a:solidFill>
                  <a:srgbClr val="FF0000"/>
                </a:solidFill>
              </a:rPr>
              <a:t>something we impose</a:t>
            </a:r>
            <a:r>
              <a:rPr lang="en-US" dirty="0"/>
              <a:t>.”</a:t>
            </a:r>
            <a:br>
              <a:rPr lang="en-US" dirty="0"/>
            </a:br>
            <a:endParaRPr lang="en-US" dirty="0"/>
          </a:p>
          <a:p>
            <a:pPr lvl="1"/>
            <a:r>
              <a:rPr lang="en-US" dirty="0"/>
              <a:t>Kleinberg, S. (2015). WHY: A Guide to Finding and Using Causes. Chapter 1 (p. 7)</a:t>
            </a:r>
          </a:p>
        </p:txBody>
      </p:sp>
      <p:sp>
        <p:nvSpPr>
          <p:cNvPr id="2" name="TextBox 1"/>
          <p:cNvSpPr txBox="1"/>
          <p:nvPr/>
        </p:nvSpPr>
        <p:spPr>
          <a:xfrm>
            <a:off x="762000" y="5562600"/>
            <a:ext cx="7467600" cy="954107"/>
          </a:xfrm>
          <a:prstGeom prst="rect">
            <a:avLst/>
          </a:prstGeom>
          <a:noFill/>
        </p:spPr>
        <p:txBody>
          <a:bodyPr wrap="square" rtlCol="0">
            <a:spAutoFit/>
          </a:bodyPr>
          <a:lstStyle/>
          <a:p>
            <a:pPr algn="ctr"/>
            <a:r>
              <a:rPr lang="en-US" sz="2800" b="1" dirty="0">
                <a:solidFill>
                  <a:srgbClr val="FF0000"/>
                </a:solidFill>
              </a:rPr>
              <a:t>Can you see why “causality” is relevant to sensemaking and organizing?</a:t>
            </a:r>
          </a:p>
        </p:txBody>
      </p:sp>
    </p:spTree>
    <p:extLst>
      <p:ext uri="{BB962C8B-B14F-4D97-AF65-F5344CB8AC3E}">
        <p14:creationId xmlns:p14="http://schemas.microsoft.com/office/powerpoint/2010/main" val="3716860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B11C3F-5BBF-4F74-9BD1-EAC7CA50488C}"/>
              </a:ext>
            </a:extLst>
          </p:cNvPr>
          <p:cNvSpPr/>
          <p:nvPr/>
        </p:nvSpPr>
        <p:spPr>
          <a:xfrm>
            <a:off x="0" y="5029200"/>
            <a:ext cx="9220200" cy="1143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98733"/>
            <a:ext cx="8229600" cy="1143000"/>
          </a:xfrm>
        </p:spPr>
        <p:txBody>
          <a:bodyPr>
            <a:normAutofit/>
          </a:bodyPr>
          <a:lstStyle/>
          <a:p>
            <a:r>
              <a:rPr lang="en-US" sz="4000" b="1" dirty="0"/>
              <a:t>The “Search for Meaning” (1)</a:t>
            </a:r>
          </a:p>
        </p:txBody>
      </p:sp>
      <p:sp>
        <p:nvSpPr>
          <p:cNvPr id="3" name="Content Placeholder 2"/>
          <p:cNvSpPr>
            <a:spLocks noGrp="1"/>
          </p:cNvSpPr>
          <p:nvPr>
            <p:ph idx="1"/>
          </p:nvPr>
        </p:nvSpPr>
        <p:spPr>
          <a:xfrm>
            <a:off x="304800" y="1143000"/>
            <a:ext cx="8534400" cy="5257800"/>
          </a:xfrm>
        </p:spPr>
        <p:txBody>
          <a:bodyPr>
            <a:noAutofit/>
          </a:bodyPr>
          <a:lstStyle/>
          <a:p>
            <a:r>
              <a:rPr lang="en-US" sz="2800" dirty="0"/>
              <a:t>Most of our decisions are influenced by our beliefs about the causal structure of the world</a:t>
            </a:r>
          </a:p>
          <a:p>
            <a:r>
              <a:rPr lang="en-US" sz="2800" dirty="0"/>
              <a:t>(</a:t>
            </a:r>
            <a:r>
              <a:rPr lang="en-US" sz="2800" dirty="0">
                <a:solidFill>
                  <a:srgbClr val="FF0000"/>
                </a:solidFill>
              </a:rPr>
              <a:t>flashback</a:t>
            </a:r>
            <a:r>
              <a:rPr lang="en-US" sz="2800" dirty="0"/>
              <a:t> to Atran &amp; Medin): People have a cognitive need to see purpose </a:t>
            </a:r>
            <a:r>
              <a:rPr lang="en-US" sz="2800" b="1" dirty="0">
                <a:solidFill>
                  <a:srgbClr val="FF0000"/>
                </a:solidFill>
              </a:rPr>
              <a:t>in the world </a:t>
            </a:r>
            <a:r>
              <a:rPr lang="en-US" sz="2800" dirty="0"/>
              <a:t>by understanding and predicting properties and behaviors of</a:t>
            </a:r>
            <a:r>
              <a:rPr lang="en-US" sz="2800" b="1" dirty="0"/>
              <a:t>:</a:t>
            </a:r>
          </a:p>
          <a:p>
            <a:pPr lvl="2"/>
            <a:r>
              <a:rPr lang="en-US" sz="2800" dirty="0"/>
              <a:t>Physical objects and substances (Physics)</a:t>
            </a:r>
          </a:p>
          <a:p>
            <a:pPr lvl="2"/>
            <a:r>
              <a:rPr lang="en-US" sz="2800" dirty="0"/>
              <a:t>Plants and animals (Biology)</a:t>
            </a:r>
          </a:p>
          <a:p>
            <a:pPr lvl="2"/>
            <a:r>
              <a:rPr lang="en-US" sz="2800" dirty="0"/>
              <a:t>Other people (Psychology)</a:t>
            </a:r>
          </a:p>
          <a:p>
            <a:pPr marL="342900" lvl="1" indent="-342900">
              <a:buFont typeface="Arial" pitchFamily="34" charset="0"/>
              <a:buChar char="•"/>
            </a:pPr>
            <a:r>
              <a:rPr lang="en-US" i="1" dirty="0">
                <a:solidFill>
                  <a:srgbClr val="FF0000"/>
                </a:solidFill>
              </a:rPr>
              <a:t>Humankind needed to figure out what substances, animals, plants, and people might harm or help them</a:t>
            </a:r>
          </a:p>
          <a:p>
            <a:pPr lvl="1"/>
            <a:endParaRPr lang="en-US" sz="3200" dirty="0"/>
          </a:p>
          <a:p>
            <a:pPr lvl="2"/>
            <a:endParaRPr lang="en-US" sz="3600" dirty="0"/>
          </a:p>
        </p:txBody>
      </p:sp>
      <p:pic>
        <p:nvPicPr>
          <p:cNvPr id="5" name="Picture 4">
            <a:extLst>
              <a:ext uri="{FF2B5EF4-FFF2-40B4-BE49-F238E27FC236}">
                <a16:creationId xmlns:a16="http://schemas.microsoft.com/office/drawing/2014/main" id="{79D433E1-7DB9-4517-8B36-6654B08A2606}"/>
              </a:ext>
            </a:extLst>
          </p:cNvPr>
          <p:cNvPicPr>
            <a:picLocks noChangeAspect="1"/>
          </p:cNvPicPr>
          <p:nvPr/>
        </p:nvPicPr>
        <p:blipFill>
          <a:blip r:embed="rId3"/>
          <a:stretch>
            <a:fillRect/>
          </a:stretch>
        </p:blipFill>
        <p:spPr>
          <a:xfrm>
            <a:off x="304800" y="191061"/>
            <a:ext cx="859611" cy="859611"/>
          </a:xfrm>
          <a:prstGeom prst="rect">
            <a:avLst/>
          </a:prstGeom>
        </p:spPr>
      </p:pic>
    </p:spTree>
    <p:extLst>
      <p:ext uri="{BB962C8B-B14F-4D97-AF65-F5344CB8AC3E}">
        <p14:creationId xmlns:p14="http://schemas.microsoft.com/office/powerpoint/2010/main" val="2628572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3900" y="381000"/>
            <a:ext cx="4114800" cy="1143000"/>
          </a:xfrm>
        </p:spPr>
        <p:txBody>
          <a:bodyPr>
            <a:normAutofit fontScale="90000"/>
          </a:bodyPr>
          <a:lstStyle/>
          <a:p>
            <a:r>
              <a:rPr lang="en-US" sz="4000" b="1" dirty="0"/>
              <a:t>The “Search for Meaning” (2)</a:t>
            </a:r>
          </a:p>
        </p:txBody>
      </p:sp>
      <p:sp>
        <p:nvSpPr>
          <p:cNvPr id="3" name="Content Placeholder 2"/>
          <p:cNvSpPr>
            <a:spLocks noGrp="1"/>
          </p:cNvSpPr>
          <p:nvPr>
            <p:ph idx="1"/>
          </p:nvPr>
        </p:nvSpPr>
        <p:spPr>
          <a:xfrm>
            <a:off x="152400" y="406400"/>
            <a:ext cx="4114800" cy="4525963"/>
          </a:xfrm>
        </p:spPr>
        <p:txBody>
          <a:bodyPr>
            <a:noAutofit/>
          </a:bodyPr>
          <a:lstStyle/>
          <a:p>
            <a:r>
              <a:rPr lang="en-US" dirty="0"/>
              <a:t>Our beliefs about “causality of people” are sometimes called “theory of mind”</a:t>
            </a:r>
          </a:p>
          <a:p>
            <a:pPr lvl="1"/>
            <a:r>
              <a:rPr lang="en-US" sz="3200" dirty="0"/>
              <a:t>What do I think about how you are thinking? </a:t>
            </a:r>
          </a:p>
          <a:p>
            <a:pPr lvl="1"/>
            <a:r>
              <a:rPr lang="en-US" sz="3200" dirty="0"/>
              <a:t>What do I think you are thinking about how I am thinking?</a:t>
            </a:r>
          </a:p>
          <a:p>
            <a:pPr lvl="1"/>
            <a:r>
              <a:rPr lang="en-US" sz="3200" dirty="0"/>
              <a:t>…</a:t>
            </a:r>
          </a:p>
          <a:p>
            <a:pPr lvl="2"/>
            <a:endParaRPr lang="en-US" sz="3600" dirty="0"/>
          </a:p>
        </p:txBody>
      </p:sp>
      <p:pic>
        <p:nvPicPr>
          <p:cNvPr id="4" name="Picture 3">
            <a:extLst>
              <a:ext uri="{FF2B5EF4-FFF2-40B4-BE49-F238E27FC236}">
                <a16:creationId xmlns:a16="http://schemas.microsoft.com/office/drawing/2014/main" id="{4C3549A4-FD2F-41F2-B7D6-0E5BC438BDDD}"/>
              </a:ext>
            </a:extLst>
          </p:cNvPr>
          <p:cNvPicPr>
            <a:picLocks noChangeAspect="1"/>
          </p:cNvPicPr>
          <p:nvPr/>
        </p:nvPicPr>
        <p:blipFill>
          <a:blip r:embed="rId3"/>
          <a:stretch>
            <a:fillRect/>
          </a:stretch>
        </p:blipFill>
        <p:spPr>
          <a:xfrm>
            <a:off x="4610100" y="2438400"/>
            <a:ext cx="4038600" cy="3061784"/>
          </a:xfrm>
          <a:prstGeom prst="rect">
            <a:avLst/>
          </a:prstGeom>
        </p:spPr>
      </p:pic>
    </p:spTree>
    <p:extLst>
      <p:ext uri="{BB962C8B-B14F-4D97-AF65-F5344CB8AC3E}">
        <p14:creationId xmlns:p14="http://schemas.microsoft.com/office/powerpoint/2010/main" val="10123393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3981</Words>
  <Application>Microsoft Office PowerPoint</Application>
  <PresentationFormat>On-screen Show (4:3)</PresentationFormat>
  <Paragraphs>383</Paragraphs>
  <Slides>63</Slides>
  <Notes>62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63</vt:i4>
      </vt:variant>
    </vt:vector>
  </HeadingPairs>
  <TitlesOfParts>
    <vt:vector size="68" baseType="lpstr">
      <vt:lpstr>Arial</vt:lpstr>
      <vt:lpstr>Calibri</vt:lpstr>
      <vt:lpstr>UC Berkeley OS Sign</vt:lpstr>
      <vt:lpstr>Wingdings</vt:lpstr>
      <vt:lpstr>Office Theme</vt:lpstr>
      <vt:lpstr>CogSci 150 “Sensemaking and Organizing” Spring 2022</vt:lpstr>
      <vt:lpstr>PowerPoint Presentation</vt:lpstr>
      <vt:lpstr>Jane Gets Sick</vt:lpstr>
      <vt:lpstr>Where Does The Sun Go At Night?</vt:lpstr>
      <vt:lpstr>Why Does It Rain?</vt:lpstr>
      <vt:lpstr>Michotte’s Demonstrations</vt:lpstr>
      <vt:lpstr>PowerPoint Presentation</vt:lpstr>
      <vt:lpstr>The “Search for Meaning” (1)</vt:lpstr>
      <vt:lpstr>The “Search for Meaning” (2)</vt:lpstr>
      <vt:lpstr>The “Search for Meaning” (3)</vt:lpstr>
      <vt:lpstr>PowerPoint Presentation</vt:lpstr>
      <vt:lpstr>PowerPoint Presentation</vt:lpstr>
      <vt:lpstr>The “Search for Meaning” (4)</vt:lpstr>
      <vt:lpstr>The “Search for Meaning” (5)</vt:lpstr>
      <vt:lpstr>Have You Ever Said?</vt:lpstr>
      <vt:lpstr>PowerPoint Presentation</vt:lpstr>
      <vt:lpstr>What is a Cause?</vt:lpstr>
      <vt:lpstr>What is a Cause?</vt:lpstr>
      <vt:lpstr>How Does My Cup  Know What To Do?</vt:lpstr>
      <vt:lpstr>PowerPoint Presentation</vt:lpstr>
      <vt:lpstr>What Causes Causality?</vt:lpstr>
      <vt:lpstr>Unobservable Causality</vt:lpstr>
      <vt:lpstr>Causal Attribution  </vt:lpstr>
      <vt:lpstr>Why We Need Causes (1)</vt:lpstr>
      <vt:lpstr>PowerPoint Presentation</vt:lpstr>
      <vt:lpstr>Why We Need Causes (2)</vt:lpstr>
      <vt:lpstr>Causal Mechanisms</vt:lpstr>
      <vt:lpstr>PowerPoint Presentation</vt:lpstr>
      <vt:lpstr>Causality {and, or, vs.} Explanation </vt:lpstr>
      <vt:lpstr>Causality {and, or, vs.} Explanation</vt:lpstr>
      <vt:lpstr>Why We Need Causes (3)</vt:lpstr>
      <vt:lpstr>Ineffective Interventions </vt:lpstr>
      <vt:lpstr>Causality {and, or, vs.} Correlation </vt:lpstr>
      <vt:lpstr>Causality in Philosophy</vt:lpstr>
      <vt:lpstr>The Problem of Induction</vt:lpstr>
      <vt:lpstr>PowerPoint Presentation</vt:lpstr>
      <vt:lpstr>Black  Swans</vt:lpstr>
      <vt:lpstr>Data Scientists:  PAY ATTENTION! </vt:lpstr>
      <vt:lpstr>Hume:  How Do We Find Causes?</vt:lpstr>
      <vt:lpstr>Some Difficulties with  “Temporal Contiguity”</vt:lpstr>
      <vt:lpstr>Counterfactuals</vt:lpstr>
      <vt:lpstr>Causality {and,or,vs.} Probability</vt:lpstr>
      <vt:lpstr>Teleology (1)</vt:lpstr>
      <vt:lpstr>Teleology (2)</vt:lpstr>
      <vt:lpstr>Promiscuous Teleology</vt:lpstr>
      <vt:lpstr>Natural Theology</vt:lpstr>
      <vt:lpstr>PowerPoint Presentation</vt:lpstr>
      <vt:lpstr>PowerPoint Presentation</vt:lpstr>
      <vt:lpstr>Karma</vt:lpstr>
      <vt:lpstr>Dharma</vt:lpstr>
      <vt:lpstr>Scientific Explanation</vt:lpstr>
      <vt:lpstr>Thagard:  Types of Scientific Explanation</vt:lpstr>
      <vt:lpstr>Theological Explanation</vt:lpstr>
      <vt:lpstr>Fire: Theological Explanation</vt:lpstr>
      <vt:lpstr>Qualitative Explanation</vt:lpstr>
      <vt:lpstr>Fire: Qualitative Explanation</vt:lpstr>
      <vt:lpstr>Mechanistic Explanation</vt:lpstr>
      <vt:lpstr>PowerPoint Presentation</vt:lpstr>
      <vt:lpstr>Fire: Mechanistic Explanation</vt:lpstr>
      <vt:lpstr>Mechanistic Explanation:  Advantages and Disadvantages </vt:lpstr>
      <vt:lpstr>Conceptual Change in Science in terms of Knowledge Representation </vt:lpstr>
      <vt:lpstr>Degrees of Conceptual Change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2017-10-26T16:02:22Z</dcterms:created>
  <dcterms:modified xsi:type="dcterms:W3CDTF">2022-03-15T02:35:32Z</dcterms:modified>
</cp:coreProperties>
</file>