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87"/>
  </p:notesMasterIdLst>
  <p:handoutMasterIdLst>
    <p:handoutMasterId r:id="rId88"/>
  </p:handoutMasterIdLst>
  <p:sldIdLst>
    <p:sldId id="514" r:id="rId2"/>
    <p:sldId id="707" r:id="rId3"/>
    <p:sldId id="630" r:id="rId4"/>
    <p:sldId id="619" r:id="rId5"/>
    <p:sldId id="716" r:id="rId6"/>
    <p:sldId id="658" r:id="rId7"/>
    <p:sldId id="338" r:id="rId8"/>
    <p:sldId id="659" r:id="rId9"/>
    <p:sldId id="744" r:id="rId10"/>
    <p:sldId id="745" r:id="rId11"/>
    <p:sldId id="335" r:id="rId12"/>
    <p:sldId id="661" r:id="rId13"/>
    <p:sldId id="662" r:id="rId14"/>
    <p:sldId id="667" r:id="rId15"/>
    <p:sldId id="741" r:id="rId16"/>
    <p:sldId id="743" r:id="rId17"/>
    <p:sldId id="746" r:id="rId18"/>
    <p:sldId id="515" r:id="rId19"/>
    <p:sldId id="713" r:id="rId20"/>
    <p:sldId id="663" r:id="rId21"/>
    <p:sldId id="664" r:id="rId22"/>
    <p:sldId id="665" r:id="rId23"/>
    <p:sldId id="666" r:id="rId24"/>
    <p:sldId id="724" r:id="rId25"/>
    <p:sldId id="668" r:id="rId26"/>
    <p:sldId id="669" r:id="rId27"/>
    <p:sldId id="670" r:id="rId28"/>
    <p:sldId id="671" r:id="rId29"/>
    <p:sldId id="672" r:id="rId30"/>
    <p:sldId id="725" r:id="rId31"/>
    <p:sldId id="673" r:id="rId32"/>
    <p:sldId id="674" r:id="rId33"/>
    <p:sldId id="675" r:id="rId34"/>
    <p:sldId id="676" r:id="rId35"/>
    <p:sldId id="697" r:id="rId36"/>
    <p:sldId id="677" r:id="rId37"/>
    <p:sldId id="726" r:id="rId38"/>
    <p:sldId id="678" r:id="rId39"/>
    <p:sldId id="679" r:id="rId40"/>
    <p:sldId id="680" r:id="rId41"/>
    <p:sldId id="681" r:id="rId42"/>
    <p:sldId id="684" r:id="rId43"/>
    <p:sldId id="682" r:id="rId44"/>
    <p:sldId id="699" r:id="rId45"/>
    <p:sldId id="683" r:id="rId46"/>
    <p:sldId id="370" r:id="rId47"/>
    <p:sldId id="685" r:id="rId48"/>
    <p:sldId id="686" r:id="rId49"/>
    <p:sldId id="687" r:id="rId50"/>
    <p:sldId id="747" r:id="rId51"/>
    <p:sldId id="688" r:id="rId52"/>
    <p:sldId id="509" r:id="rId53"/>
    <p:sldId id="689" r:id="rId54"/>
    <p:sldId id="690" r:id="rId55"/>
    <p:sldId id="691" r:id="rId56"/>
    <p:sldId id="692" r:id="rId57"/>
    <p:sldId id="693" r:id="rId58"/>
    <p:sldId id="694" r:id="rId59"/>
    <p:sldId id="696" r:id="rId60"/>
    <p:sldId id="748" r:id="rId61"/>
    <p:sldId id="557" r:id="rId62"/>
    <p:sldId id="591" r:id="rId63"/>
    <p:sldId id="749" r:id="rId64"/>
    <p:sldId id="729" r:id="rId65"/>
    <p:sldId id="605" r:id="rId66"/>
    <p:sldId id="285" r:id="rId67"/>
    <p:sldId id="897" r:id="rId68"/>
    <p:sldId id="708" r:id="rId69"/>
    <p:sldId id="898" r:id="rId70"/>
    <p:sldId id="756" r:id="rId71"/>
    <p:sldId id="712" r:id="rId72"/>
    <p:sldId id="899" r:id="rId73"/>
    <p:sldId id="376" r:id="rId74"/>
    <p:sldId id="753" r:id="rId75"/>
    <p:sldId id="384" r:id="rId76"/>
    <p:sldId id="428" r:id="rId77"/>
    <p:sldId id="377" r:id="rId78"/>
    <p:sldId id="290" r:id="rId79"/>
    <p:sldId id="711" r:id="rId80"/>
    <p:sldId id="437" r:id="rId81"/>
    <p:sldId id="441" r:id="rId82"/>
    <p:sldId id="900" r:id="rId83"/>
    <p:sldId id="901" r:id="rId84"/>
    <p:sldId id="902" r:id="rId85"/>
    <p:sldId id="903" r:id="rId8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7" autoAdjust="0"/>
    <p:restoredTop sz="72421" autoAdjust="0"/>
  </p:normalViewPr>
  <p:slideViewPr>
    <p:cSldViewPr>
      <p:cViewPr varScale="1">
        <p:scale>
          <a:sx n="62" d="100"/>
          <a:sy n="62" d="100"/>
        </p:scale>
        <p:origin x="1770" y="33"/>
      </p:cViewPr>
      <p:guideLst>
        <p:guide orient="horz" pos="2160"/>
        <p:guide pos="2880"/>
      </p:guideLst>
    </p:cSldViewPr>
  </p:slideViewPr>
  <p:notesTextViewPr>
    <p:cViewPr>
      <p:scale>
        <a:sx n="3" d="2"/>
        <a:sy n="3" d="2"/>
      </p:scale>
      <p:origin x="0" y="0"/>
    </p:cViewPr>
  </p:notesTextViewPr>
  <p:sorterViewPr>
    <p:cViewPr varScale="1">
      <p:scale>
        <a:sx n="1" d="1"/>
        <a:sy n="1" d="1"/>
      </p:scale>
      <p:origin x="0" y="-15927"/>
    </p:cViewPr>
  </p:sorterViewPr>
  <p:notesViewPr>
    <p:cSldViewPr>
      <p:cViewPr>
        <p:scale>
          <a:sx n="100" d="100"/>
          <a:sy n="100" d="100"/>
        </p:scale>
        <p:origin x="1747" y="-8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346829-43DF-4A00-8C8B-50B874AFD36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A9B954B-2923-43B6-9370-24114EA0EF71}">
      <dgm:prSet phldrT="[Text]"/>
      <dgm:spPr/>
      <dgm:t>
        <a:bodyPr/>
        <a:lstStyle/>
        <a:p>
          <a:r>
            <a:rPr lang="en-US" dirty="0"/>
            <a:t>SHIRTS</a:t>
          </a:r>
        </a:p>
      </dgm:t>
    </dgm:pt>
    <dgm:pt modelId="{8A641761-8B57-4515-94AD-EE60427FC1F7}" type="parTrans" cxnId="{2ABCB89B-F3DC-4F28-88FC-CBE56F2AC00F}">
      <dgm:prSet/>
      <dgm:spPr/>
      <dgm:t>
        <a:bodyPr/>
        <a:lstStyle/>
        <a:p>
          <a:endParaRPr lang="en-US"/>
        </a:p>
      </dgm:t>
    </dgm:pt>
    <dgm:pt modelId="{36B9B466-8BFB-4EE4-B726-39F321C49CB2}" type="sibTrans" cxnId="{2ABCB89B-F3DC-4F28-88FC-CBE56F2AC00F}">
      <dgm:prSet/>
      <dgm:spPr/>
      <dgm:t>
        <a:bodyPr/>
        <a:lstStyle/>
        <a:p>
          <a:endParaRPr lang="en-US"/>
        </a:p>
      </dgm:t>
    </dgm:pt>
    <dgm:pt modelId="{3C55A311-948C-4D37-A521-75E99055D473}">
      <dgm:prSet phldrT="[Text]"/>
      <dgm:spPr/>
      <dgm:t>
        <a:bodyPr/>
        <a:lstStyle/>
        <a:p>
          <a:r>
            <a:rPr lang="en-US" dirty="0"/>
            <a:t>Dress</a:t>
          </a:r>
        </a:p>
      </dgm:t>
    </dgm:pt>
    <dgm:pt modelId="{834D4880-2956-4F15-A526-11ACE5E19321}" type="parTrans" cxnId="{9978E32A-DB80-4989-B4A2-8BE18B148B80}">
      <dgm:prSet/>
      <dgm:spPr/>
      <dgm:t>
        <a:bodyPr/>
        <a:lstStyle/>
        <a:p>
          <a:endParaRPr lang="en-US"/>
        </a:p>
      </dgm:t>
    </dgm:pt>
    <dgm:pt modelId="{BDCF8D8C-23E6-49FF-9D91-E2DE9DD58E68}" type="sibTrans" cxnId="{9978E32A-DB80-4989-B4A2-8BE18B148B80}">
      <dgm:prSet/>
      <dgm:spPr/>
      <dgm:t>
        <a:bodyPr/>
        <a:lstStyle/>
        <a:p>
          <a:endParaRPr lang="en-US"/>
        </a:p>
      </dgm:t>
    </dgm:pt>
    <dgm:pt modelId="{AA9C423D-B469-4BAF-A028-891ABAEEA0C4}">
      <dgm:prSet phldrT="[Text]"/>
      <dgm:spPr/>
      <dgm:t>
        <a:bodyPr/>
        <a:lstStyle/>
        <a:p>
          <a:r>
            <a:rPr lang="en-US" dirty="0"/>
            <a:t>Work</a:t>
          </a:r>
        </a:p>
      </dgm:t>
    </dgm:pt>
    <dgm:pt modelId="{88E85E36-0F4C-482E-83B5-14A3A325241C}" type="parTrans" cxnId="{ABBD63B0-1734-4726-9F84-CFC1E8655161}">
      <dgm:prSet/>
      <dgm:spPr/>
      <dgm:t>
        <a:bodyPr/>
        <a:lstStyle/>
        <a:p>
          <a:endParaRPr lang="en-US"/>
        </a:p>
      </dgm:t>
    </dgm:pt>
    <dgm:pt modelId="{567592BF-3AE0-4475-9349-DD9D80EDCB58}" type="sibTrans" cxnId="{ABBD63B0-1734-4726-9F84-CFC1E8655161}">
      <dgm:prSet/>
      <dgm:spPr/>
      <dgm:t>
        <a:bodyPr/>
        <a:lstStyle/>
        <a:p>
          <a:endParaRPr lang="en-US"/>
        </a:p>
      </dgm:t>
    </dgm:pt>
    <dgm:pt modelId="{46B08851-3AD3-4C3F-8576-9FE8F206339F}">
      <dgm:prSet/>
      <dgm:spPr/>
      <dgm:t>
        <a:bodyPr/>
        <a:lstStyle/>
        <a:p>
          <a:r>
            <a:rPr lang="en-US" dirty="0"/>
            <a:t>Party</a:t>
          </a:r>
        </a:p>
      </dgm:t>
    </dgm:pt>
    <dgm:pt modelId="{4F744837-C6FC-4EA1-BADD-281A4022E2E9}" type="parTrans" cxnId="{3C0AED0E-9BEB-42ED-BFC5-6EF65D0D799B}">
      <dgm:prSet/>
      <dgm:spPr/>
      <dgm:t>
        <a:bodyPr/>
        <a:lstStyle/>
        <a:p>
          <a:endParaRPr lang="en-US"/>
        </a:p>
      </dgm:t>
    </dgm:pt>
    <dgm:pt modelId="{3D7DB4C5-16BE-44C0-8F76-7CA5FD2C04D3}" type="sibTrans" cxnId="{3C0AED0E-9BEB-42ED-BFC5-6EF65D0D799B}">
      <dgm:prSet/>
      <dgm:spPr/>
      <dgm:t>
        <a:bodyPr/>
        <a:lstStyle/>
        <a:p>
          <a:endParaRPr lang="en-US"/>
        </a:p>
      </dgm:t>
    </dgm:pt>
    <dgm:pt modelId="{B9BFAF5D-7CBD-4BF3-B399-7A8710C30A3B}">
      <dgm:prSet/>
      <dgm:spPr/>
      <dgm:t>
        <a:bodyPr/>
        <a:lstStyle/>
        <a:p>
          <a:r>
            <a:rPr lang="en-US" dirty="0"/>
            <a:t>Athletic</a:t>
          </a:r>
        </a:p>
      </dgm:t>
    </dgm:pt>
    <dgm:pt modelId="{890653D0-C378-4E72-9093-7936342E7382}" type="parTrans" cxnId="{1DD871AB-3F8D-4AFF-B6CF-3964A3CA90C5}">
      <dgm:prSet/>
      <dgm:spPr/>
      <dgm:t>
        <a:bodyPr/>
        <a:lstStyle/>
        <a:p>
          <a:endParaRPr lang="en-US"/>
        </a:p>
      </dgm:t>
    </dgm:pt>
    <dgm:pt modelId="{621DD214-8492-4D43-AC8B-325A099E2410}" type="sibTrans" cxnId="{1DD871AB-3F8D-4AFF-B6CF-3964A3CA90C5}">
      <dgm:prSet/>
      <dgm:spPr/>
      <dgm:t>
        <a:bodyPr/>
        <a:lstStyle/>
        <a:p>
          <a:endParaRPr lang="en-US"/>
        </a:p>
      </dgm:t>
    </dgm:pt>
    <dgm:pt modelId="{2E6B2954-F8A5-4573-A85F-A0EF71633C40}" type="pres">
      <dgm:prSet presAssocID="{8A346829-43DF-4A00-8C8B-50B874AFD36E}" presName="hierChild1" presStyleCnt="0">
        <dgm:presLayoutVars>
          <dgm:chPref val="1"/>
          <dgm:dir/>
          <dgm:animOne val="branch"/>
          <dgm:animLvl val="lvl"/>
          <dgm:resizeHandles/>
        </dgm:presLayoutVars>
      </dgm:prSet>
      <dgm:spPr/>
    </dgm:pt>
    <dgm:pt modelId="{0F5D6F93-9CFE-4EA6-BDE9-0AC7DADEDACE}" type="pres">
      <dgm:prSet presAssocID="{3A9B954B-2923-43B6-9370-24114EA0EF71}" presName="hierRoot1" presStyleCnt="0"/>
      <dgm:spPr/>
    </dgm:pt>
    <dgm:pt modelId="{B3C9614A-47A7-490B-A086-BEA65D857FF3}" type="pres">
      <dgm:prSet presAssocID="{3A9B954B-2923-43B6-9370-24114EA0EF71}" presName="composite" presStyleCnt="0"/>
      <dgm:spPr/>
    </dgm:pt>
    <dgm:pt modelId="{A1DD10C1-008E-47B8-820F-541556ACBC2D}" type="pres">
      <dgm:prSet presAssocID="{3A9B954B-2923-43B6-9370-24114EA0EF71}" presName="background" presStyleLbl="node0" presStyleIdx="0" presStyleCnt="1"/>
      <dgm:spPr/>
    </dgm:pt>
    <dgm:pt modelId="{B14552C3-B0E4-4310-ABC6-110D6C9AA86D}" type="pres">
      <dgm:prSet presAssocID="{3A9B954B-2923-43B6-9370-24114EA0EF71}" presName="text" presStyleLbl="fgAcc0" presStyleIdx="0" presStyleCnt="1" custLinFactNeighborX="-3361" custLinFactNeighborY="1662">
        <dgm:presLayoutVars>
          <dgm:chPref val="3"/>
        </dgm:presLayoutVars>
      </dgm:prSet>
      <dgm:spPr/>
    </dgm:pt>
    <dgm:pt modelId="{760E5DA0-68F1-42A7-8C0C-D018B08E2857}" type="pres">
      <dgm:prSet presAssocID="{3A9B954B-2923-43B6-9370-24114EA0EF71}" presName="hierChild2" presStyleCnt="0"/>
      <dgm:spPr/>
    </dgm:pt>
    <dgm:pt modelId="{DB1828C7-16CA-4EF6-A625-491106ED9DF9}" type="pres">
      <dgm:prSet presAssocID="{834D4880-2956-4F15-A526-11ACE5E19321}" presName="Name10" presStyleLbl="parChTrans1D2" presStyleIdx="0" presStyleCnt="4"/>
      <dgm:spPr/>
    </dgm:pt>
    <dgm:pt modelId="{49B8486A-78EE-4A61-B41F-9036C84A0969}" type="pres">
      <dgm:prSet presAssocID="{3C55A311-948C-4D37-A521-75E99055D473}" presName="hierRoot2" presStyleCnt="0"/>
      <dgm:spPr/>
    </dgm:pt>
    <dgm:pt modelId="{536EE183-2ED9-4073-A20C-D7C5D322CAD5}" type="pres">
      <dgm:prSet presAssocID="{3C55A311-948C-4D37-A521-75E99055D473}" presName="composite2" presStyleCnt="0"/>
      <dgm:spPr/>
    </dgm:pt>
    <dgm:pt modelId="{290A2E66-BF87-4C3C-8A0D-DFD0A70AB616}" type="pres">
      <dgm:prSet presAssocID="{3C55A311-948C-4D37-A521-75E99055D473}" presName="background2" presStyleLbl="node2" presStyleIdx="0" presStyleCnt="4"/>
      <dgm:spPr/>
    </dgm:pt>
    <dgm:pt modelId="{7AF4665E-2FC0-4438-A33F-EBE41F32B948}" type="pres">
      <dgm:prSet presAssocID="{3C55A311-948C-4D37-A521-75E99055D473}" presName="text2" presStyleLbl="fgAcc2" presStyleIdx="0" presStyleCnt="4">
        <dgm:presLayoutVars>
          <dgm:chPref val="3"/>
        </dgm:presLayoutVars>
      </dgm:prSet>
      <dgm:spPr/>
    </dgm:pt>
    <dgm:pt modelId="{74E3FC7C-24CE-4C21-9585-5B79A83443E3}" type="pres">
      <dgm:prSet presAssocID="{3C55A311-948C-4D37-A521-75E99055D473}" presName="hierChild3" presStyleCnt="0"/>
      <dgm:spPr/>
    </dgm:pt>
    <dgm:pt modelId="{B9BF3B41-A333-4945-B9C8-B6505AFCA5C6}" type="pres">
      <dgm:prSet presAssocID="{88E85E36-0F4C-482E-83B5-14A3A325241C}" presName="Name10" presStyleLbl="parChTrans1D2" presStyleIdx="1" presStyleCnt="4"/>
      <dgm:spPr/>
    </dgm:pt>
    <dgm:pt modelId="{10911D90-359A-4BAA-8BCF-DA118223FD4C}" type="pres">
      <dgm:prSet presAssocID="{AA9C423D-B469-4BAF-A028-891ABAEEA0C4}" presName="hierRoot2" presStyleCnt="0"/>
      <dgm:spPr/>
    </dgm:pt>
    <dgm:pt modelId="{52866F69-60EE-4819-8C23-A40B9DDFA297}" type="pres">
      <dgm:prSet presAssocID="{AA9C423D-B469-4BAF-A028-891ABAEEA0C4}" presName="composite2" presStyleCnt="0"/>
      <dgm:spPr/>
    </dgm:pt>
    <dgm:pt modelId="{CBC53F08-4890-4E8C-BC6A-F167AA55DBD7}" type="pres">
      <dgm:prSet presAssocID="{AA9C423D-B469-4BAF-A028-891ABAEEA0C4}" presName="background2" presStyleLbl="node2" presStyleIdx="1" presStyleCnt="4"/>
      <dgm:spPr/>
    </dgm:pt>
    <dgm:pt modelId="{5046E6A3-B3BB-449E-A3ED-761DD1E41035}" type="pres">
      <dgm:prSet presAssocID="{AA9C423D-B469-4BAF-A028-891ABAEEA0C4}" presName="text2" presStyleLbl="fgAcc2" presStyleIdx="1" presStyleCnt="4">
        <dgm:presLayoutVars>
          <dgm:chPref val="3"/>
        </dgm:presLayoutVars>
      </dgm:prSet>
      <dgm:spPr/>
    </dgm:pt>
    <dgm:pt modelId="{E04FFB22-55C7-4233-8603-68DF48F0DB42}" type="pres">
      <dgm:prSet presAssocID="{AA9C423D-B469-4BAF-A028-891ABAEEA0C4}" presName="hierChild3" presStyleCnt="0"/>
      <dgm:spPr/>
    </dgm:pt>
    <dgm:pt modelId="{12F3BE51-90CA-425A-B612-E5476937A1AE}" type="pres">
      <dgm:prSet presAssocID="{4F744837-C6FC-4EA1-BADD-281A4022E2E9}" presName="Name10" presStyleLbl="parChTrans1D2" presStyleIdx="2" presStyleCnt="4"/>
      <dgm:spPr/>
    </dgm:pt>
    <dgm:pt modelId="{D75D368C-B1D9-467C-BA61-A8A9E55DD144}" type="pres">
      <dgm:prSet presAssocID="{46B08851-3AD3-4C3F-8576-9FE8F206339F}" presName="hierRoot2" presStyleCnt="0"/>
      <dgm:spPr/>
    </dgm:pt>
    <dgm:pt modelId="{63EA783B-C68A-4B40-9110-4553A60010E0}" type="pres">
      <dgm:prSet presAssocID="{46B08851-3AD3-4C3F-8576-9FE8F206339F}" presName="composite2" presStyleCnt="0"/>
      <dgm:spPr/>
    </dgm:pt>
    <dgm:pt modelId="{5FAC1AF8-CD48-4C5D-A770-814EDF1A018B}" type="pres">
      <dgm:prSet presAssocID="{46B08851-3AD3-4C3F-8576-9FE8F206339F}" presName="background2" presStyleLbl="node2" presStyleIdx="2" presStyleCnt="4"/>
      <dgm:spPr/>
    </dgm:pt>
    <dgm:pt modelId="{FFFD8576-95CF-45C4-88C6-372F497967AA}" type="pres">
      <dgm:prSet presAssocID="{46B08851-3AD3-4C3F-8576-9FE8F206339F}" presName="text2" presStyleLbl="fgAcc2" presStyleIdx="2" presStyleCnt="4">
        <dgm:presLayoutVars>
          <dgm:chPref val="3"/>
        </dgm:presLayoutVars>
      </dgm:prSet>
      <dgm:spPr/>
    </dgm:pt>
    <dgm:pt modelId="{30F4390B-3486-45B0-935B-CA8FB9E2DBAC}" type="pres">
      <dgm:prSet presAssocID="{46B08851-3AD3-4C3F-8576-9FE8F206339F}" presName="hierChild3" presStyleCnt="0"/>
      <dgm:spPr/>
    </dgm:pt>
    <dgm:pt modelId="{F3026E06-C45F-43E4-BB34-563ADB0CFC23}" type="pres">
      <dgm:prSet presAssocID="{890653D0-C378-4E72-9093-7936342E7382}" presName="Name10" presStyleLbl="parChTrans1D2" presStyleIdx="3" presStyleCnt="4"/>
      <dgm:spPr/>
    </dgm:pt>
    <dgm:pt modelId="{F1F3078D-93DA-4F2E-910D-593A77525412}" type="pres">
      <dgm:prSet presAssocID="{B9BFAF5D-7CBD-4BF3-B399-7A8710C30A3B}" presName="hierRoot2" presStyleCnt="0"/>
      <dgm:spPr/>
    </dgm:pt>
    <dgm:pt modelId="{68C3224E-C941-4145-94C6-5B0CF080BA6E}" type="pres">
      <dgm:prSet presAssocID="{B9BFAF5D-7CBD-4BF3-B399-7A8710C30A3B}" presName="composite2" presStyleCnt="0"/>
      <dgm:spPr/>
    </dgm:pt>
    <dgm:pt modelId="{6B59B4D1-0A01-4565-AA74-65EA6369F5C5}" type="pres">
      <dgm:prSet presAssocID="{B9BFAF5D-7CBD-4BF3-B399-7A8710C30A3B}" presName="background2" presStyleLbl="node2" presStyleIdx="3" presStyleCnt="4"/>
      <dgm:spPr/>
    </dgm:pt>
    <dgm:pt modelId="{AF5B4112-8D09-4F99-AADF-CD9A1432167C}" type="pres">
      <dgm:prSet presAssocID="{B9BFAF5D-7CBD-4BF3-B399-7A8710C30A3B}" presName="text2" presStyleLbl="fgAcc2" presStyleIdx="3" presStyleCnt="4">
        <dgm:presLayoutVars>
          <dgm:chPref val="3"/>
        </dgm:presLayoutVars>
      </dgm:prSet>
      <dgm:spPr/>
    </dgm:pt>
    <dgm:pt modelId="{2EE2EA80-9AA3-427F-B9B3-EA5CC34227DE}" type="pres">
      <dgm:prSet presAssocID="{B9BFAF5D-7CBD-4BF3-B399-7A8710C30A3B}" presName="hierChild3" presStyleCnt="0"/>
      <dgm:spPr/>
    </dgm:pt>
  </dgm:ptLst>
  <dgm:cxnLst>
    <dgm:cxn modelId="{3C0AED0E-9BEB-42ED-BFC5-6EF65D0D799B}" srcId="{3A9B954B-2923-43B6-9370-24114EA0EF71}" destId="{46B08851-3AD3-4C3F-8576-9FE8F206339F}" srcOrd="2" destOrd="0" parTransId="{4F744837-C6FC-4EA1-BADD-281A4022E2E9}" sibTransId="{3D7DB4C5-16BE-44C0-8F76-7CA5FD2C04D3}"/>
    <dgm:cxn modelId="{9978E32A-DB80-4989-B4A2-8BE18B148B80}" srcId="{3A9B954B-2923-43B6-9370-24114EA0EF71}" destId="{3C55A311-948C-4D37-A521-75E99055D473}" srcOrd="0" destOrd="0" parTransId="{834D4880-2956-4F15-A526-11ACE5E19321}" sibTransId="{BDCF8D8C-23E6-49FF-9D91-E2DE9DD58E68}"/>
    <dgm:cxn modelId="{443AE03B-E6A9-4EC2-98B2-7AC934EEB51F}" type="presOf" srcId="{3C55A311-948C-4D37-A521-75E99055D473}" destId="{7AF4665E-2FC0-4438-A33F-EBE41F32B948}" srcOrd="0" destOrd="0" presId="urn:microsoft.com/office/officeart/2005/8/layout/hierarchy1"/>
    <dgm:cxn modelId="{2275AA42-505F-42D2-8111-348A51B4444B}" type="presOf" srcId="{834D4880-2956-4F15-A526-11ACE5E19321}" destId="{DB1828C7-16CA-4EF6-A625-491106ED9DF9}" srcOrd="0" destOrd="0" presId="urn:microsoft.com/office/officeart/2005/8/layout/hierarchy1"/>
    <dgm:cxn modelId="{B9DB8869-6039-4EB3-A327-FFFC195A0F82}" type="presOf" srcId="{B9BFAF5D-7CBD-4BF3-B399-7A8710C30A3B}" destId="{AF5B4112-8D09-4F99-AADF-CD9A1432167C}" srcOrd="0" destOrd="0" presId="urn:microsoft.com/office/officeart/2005/8/layout/hierarchy1"/>
    <dgm:cxn modelId="{6A68514A-B879-4E9F-835A-DCD392FB2337}" type="presOf" srcId="{46B08851-3AD3-4C3F-8576-9FE8F206339F}" destId="{FFFD8576-95CF-45C4-88C6-372F497967AA}" srcOrd="0" destOrd="0" presId="urn:microsoft.com/office/officeart/2005/8/layout/hierarchy1"/>
    <dgm:cxn modelId="{A7E3676E-C94F-4585-9276-EE517F601881}" type="presOf" srcId="{AA9C423D-B469-4BAF-A028-891ABAEEA0C4}" destId="{5046E6A3-B3BB-449E-A3ED-761DD1E41035}" srcOrd="0" destOrd="0" presId="urn:microsoft.com/office/officeart/2005/8/layout/hierarchy1"/>
    <dgm:cxn modelId="{B3B5B776-A141-4250-B631-CF35D8E2CB7A}" type="presOf" srcId="{88E85E36-0F4C-482E-83B5-14A3A325241C}" destId="{B9BF3B41-A333-4945-B9C8-B6505AFCA5C6}" srcOrd="0" destOrd="0" presId="urn:microsoft.com/office/officeart/2005/8/layout/hierarchy1"/>
    <dgm:cxn modelId="{4C19BF83-A7AE-4DBA-839E-B4564704C15E}" type="presOf" srcId="{890653D0-C378-4E72-9093-7936342E7382}" destId="{F3026E06-C45F-43E4-BB34-563ADB0CFC23}" srcOrd="0" destOrd="0" presId="urn:microsoft.com/office/officeart/2005/8/layout/hierarchy1"/>
    <dgm:cxn modelId="{2ABCB89B-F3DC-4F28-88FC-CBE56F2AC00F}" srcId="{8A346829-43DF-4A00-8C8B-50B874AFD36E}" destId="{3A9B954B-2923-43B6-9370-24114EA0EF71}" srcOrd="0" destOrd="0" parTransId="{8A641761-8B57-4515-94AD-EE60427FC1F7}" sibTransId="{36B9B466-8BFB-4EE4-B726-39F321C49CB2}"/>
    <dgm:cxn modelId="{9DA272A5-6BAD-4B62-8FF6-EDDEA239C5C7}" type="presOf" srcId="{8A346829-43DF-4A00-8C8B-50B874AFD36E}" destId="{2E6B2954-F8A5-4573-A85F-A0EF71633C40}" srcOrd="0" destOrd="0" presId="urn:microsoft.com/office/officeart/2005/8/layout/hierarchy1"/>
    <dgm:cxn modelId="{1DD871AB-3F8D-4AFF-B6CF-3964A3CA90C5}" srcId="{3A9B954B-2923-43B6-9370-24114EA0EF71}" destId="{B9BFAF5D-7CBD-4BF3-B399-7A8710C30A3B}" srcOrd="3" destOrd="0" parTransId="{890653D0-C378-4E72-9093-7936342E7382}" sibTransId="{621DD214-8492-4D43-AC8B-325A099E2410}"/>
    <dgm:cxn modelId="{ABBD63B0-1734-4726-9F84-CFC1E8655161}" srcId="{3A9B954B-2923-43B6-9370-24114EA0EF71}" destId="{AA9C423D-B469-4BAF-A028-891ABAEEA0C4}" srcOrd="1" destOrd="0" parTransId="{88E85E36-0F4C-482E-83B5-14A3A325241C}" sibTransId="{567592BF-3AE0-4475-9349-DD9D80EDCB58}"/>
    <dgm:cxn modelId="{1B5A92C6-B482-456C-A364-A55653F56C68}" type="presOf" srcId="{3A9B954B-2923-43B6-9370-24114EA0EF71}" destId="{B14552C3-B0E4-4310-ABC6-110D6C9AA86D}" srcOrd="0" destOrd="0" presId="urn:microsoft.com/office/officeart/2005/8/layout/hierarchy1"/>
    <dgm:cxn modelId="{C727D8EC-A115-4D41-831E-3DB1F4E618A6}" type="presOf" srcId="{4F744837-C6FC-4EA1-BADD-281A4022E2E9}" destId="{12F3BE51-90CA-425A-B612-E5476937A1AE}" srcOrd="0" destOrd="0" presId="urn:microsoft.com/office/officeart/2005/8/layout/hierarchy1"/>
    <dgm:cxn modelId="{5D9AEFAB-FA6B-4AD2-BCC1-30A2730E1C2F}" type="presParOf" srcId="{2E6B2954-F8A5-4573-A85F-A0EF71633C40}" destId="{0F5D6F93-9CFE-4EA6-BDE9-0AC7DADEDACE}" srcOrd="0" destOrd="0" presId="urn:microsoft.com/office/officeart/2005/8/layout/hierarchy1"/>
    <dgm:cxn modelId="{8B19FFED-B433-4367-BD39-9E8996EAE672}" type="presParOf" srcId="{0F5D6F93-9CFE-4EA6-BDE9-0AC7DADEDACE}" destId="{B3C9614A-47A7-490B-A086-BEA65D857FF3}" srcOrd="0" destOrd="0" presId="urn:microsoft.com/office/officeart/2005/8/layout/hierarchy1"/>
    <dgm:cxn modelId="{F6CDE2E7-454C-4C91-A2D5-F0EC628EF11F}" type="presParOf" srcId="{B3C9614A-47A7-490B-A086-BEA65D857FF3}" destId="{A1DD10C1-008E-47B8-820F-541556ACBC2D}" srcOrd="0" destOrd="0" presId="urn:microsoft.com/office/officeart/2005/8/layout/hierarchy1"/>
    <dgm:cxn modelId="{A7D78D6A-D93D-43C6-8C33-F70CD74F2977}" type="presParOf" srcId="{B3C9614A-47A7-490B-A086-BEA65D857FF3}" destId="{B14552C3-B0E4-4310-ABC6-110D6C9AA86D}" srcOrd="1" destOrd="0" presId="urn:microsoft.com/office/officeart/2005/8/layout/hierarchy1"/>
    <dgm:cxn modelId="{D540FF91-8B89-4752-900F-A54F4F310A26}" type="presParOf" srcId="{0F5D6F93-9CFE-4EA6-BDE9-0AC7DADEDACE}" destId="{760E5DA0-68F1-42A7-8C0C-D018B08E2857}" srcOrd="1" destOrd="0" presId="urn:microsoft.com/office/officeart/2005/8/layout/hierarchy1"/>
    <dgm:cxn modelId="{6FFE3118-8DE4-4690-9C1B-3F0EB27ECB49}" type="presParOf" srcId="{760E5DA0-68F1-42A7-8C0C-D018B08E2857}" destId="{DB1828C7-16CA-4EF6-A625-491106ED9DF9}" srcOrd="0" destOrd="0" presId="urn:microsoft.com/office/officeart/2005/8/layout/hierarchy1"/>
    <dgm:cxn modelId="{9E5CEB98-E378-4AE8-AA73-AACC1FC6EAE1}" type="presParOf" srcId="{760E5DA0-68F1-42A7-8C0C-D018B08E2857}" destId="{49B8486A-78EE-4A61-B41F-9036C84A0969}" srcOrd="1" destOrd="0" presId="urn:microsoft.com/office/officeart/2005/8/layout/hierarchy1"/>
    <dgm:cxn modelId="{B528D18E-9827-46A4-B9BB-E9A23F8E0473}" type="presParOf" srcId="{49B8486A-78EE-4A61-B41F-9036C84A0969}" destId="{536EE183-2ED9-4073-A20C-D7C5D322CAD5}" srcOrd="0" destOrd="0" presId="urn:microsoft.com/office/officeart/2005/8/layout/hierarchy1"/>
    <dgm:cxn modelId="{5CB3DF68-B5EF-4C41-8C97-29F53B5F9B0E}" type="presParOf" srcId="{536EE183-2ED9-4073-A20C-D7C5D322CAD5}" destId="{290A2E66-BF87-4C3C-8A0D-DFD0A70AB616}" srcOrd="0" destOrd="0" presId="urn:microsoft.com/office/officeart/2005/8/layout/hierarchy1"/>
    <dgm:cxn modelId="{534AFE89-F8BF-4040-962C-F1341004993E}" type="presParOf" srcId="{536EE183-2ED9-4073-A20C-D7C5D322CAD5}" destId="{7AF4665E-2FC0-4438-A33F-EBE41F32B948}" srcOrd="1" destOrd="0" presId="urn:microsoft.com/office/officeart/2005/8/layout/hierarchy1"/>
    <dgm:cxn modelId="{C03AAD4D-F53E-4634-8BC6-91D53093EB06}" type="presParOf" srcId="{49B8486A-78EE-4A61-B41F-9036C84A0969}" destId="{74E3FC7C-24CE-4C21-9585-5B79A83443E3}" srcOrd="1" destOrd="0" presId="urn:microsoft.com/office/officeart/2005/8/layout/hierarchy1"/>
    <dgm:cxn modelId="{33CD7A97-655E-4D63-B6E3-50808F29E448}" type="presParOf" srcId="{760E5DA0-68F1-42A7-8C0C-D018B08E2857}" destId="{B9BF3B41-A333-4945-B9C8-B6505AFCA5C6}" srcOrd="2" destOrd="0" presId="urn:microsoft.com/office/officeart/2005/8/layout/hierarchy1"/>
    <dgm:cxn modelId="{22654D3E-0800-47A7-94A2-FD3CA93ABCAB}" type="presParOf" srcId="{760E5DA0-68F1-42A7-8C0C-D018B08E2857}" destId="{10911D90-359A-4BAA-8BCF-DA118223FD4C}" srcOrd="3" destOrd="0" presId="urn:microsoft.com/office/officeart/2005/8/layout/hierarchy1"/>
    <dgm:cxn modelId="{F868FC34-C775-49AE-8814-ECC0427B13DD}" type="presParOf" srcId="{10911D90-359A-4BAA-8BCF-DA118223FD4C}" destId="{52866F69-60EE-4819-8C23-A40B9DDFA297}" srcOrd="0" destOrd="0" presId="urn:microsoft.com/office/officeart/2005/8/layout/hierarchy1"/>
    <dgm:cxn modelId="{6EF59A1B-4CA0-4B08-811B-101F6BF2CC2C}" type="presParOf" srcId="{52866F69-60EE-4819-8C23-A40B9DDFA297}" destId="{CBC53F08-4890-4E8C-BC6A-F167AA55DBD7}" srcOrd="0" destOrd="0" presId="urn:microsoft.com/office/officeart/2005/8/layout/hierarchy1"/>
    <dgm:cxn modelId="{AF7BEEAB-25D5-4EF8-B8A5-574EE9B8AB7A}" type="presParOf" srcId="{52866F69-60EE-4819-8C23-A40B9DDFA297}" destId="{5046E6A3-B3BB-449E-A3ED-761DD1E41035}" srcOrd="1" destOrd="0" presId="urn:microsoft.com/office/officeart/2005/8/layout/hierarchy1"/>
    <dgm:cxn modelId="{5465EA88-ECEB-4043-96B4-7AD1502226A6}" type="presParOf" srcId="{10911D90-359A-4BAA-8BCF-DA118223FD4C}" destId="{E04FFB22-55C7-4233-8603-68DF48F0DB42}" srcOrd="1" destOrd="0" presId="urn:microsoft.com/office/officeart/2005/8/layout/hierarchy1"/>
    <dgm:cxn modelId="{B03B0B65-1ED2-4F6B-9638-B9F486E43E07}" type="presParOf" srcId="{760E5DA0-68F1-42A7-8C0C-D018B08E2857}" destId="{12F3BE51-90CA-425A-B612-E5476937A1AE}" srcOrd="4" destOrd="0" presId="urn:microsoft.com/office/officeart/2005/8/layout/hierarchy1"/>
    <dgm:cxn modelId="{2B21029C-41CC-46BA-8232-06CD4D81D44F}" type="presParOf" srcId="{760E5DA0-68F1-42A7-8C0C-D018B08E2857}" destId="{D75D368C-B1D9-467C-BA61-A8A9E55DD144}" srcOrd="5" destOrd="0" presId="urn:microsoft.com/office/officeart/2005/8/layout/hierarchy1"/>
    <dgm:cxn modelId="{98061D25-2D6D-49B5-828E-75FA5C556572}" type="presParOf" srcId="{D75D368C-B1D9-467C-BA61-A8A9E55DD144}" destId="{63EA783B-C68A-4B40-9110-4553A60010E0}" srcOrd="0" destOrd="0" presId="urn:microsoft.com/office/officeart/2005/8/layout/hierarchy1"/>
    <dgm:cxn modelId="{7B927677-01E8-4BB2-8464-184FE2332E37}" type="presParOf" srcId="{63EA783B-C68A-4B40-9110-4553A60010E0}" destId="{5FAC1AF8-CD48-4C5D-A770-814EDF1A018B}" srcOrd="0" destOrd="0" presId="urn:microsoft.com/office/officeart/2005/8/layout/hierarchy1"/>
    <dgm:cxn modelId="{4B215D1C-1FFF-49DD-9915-664211EC368E}" type="presParOf" srcId="{63EA783B-C68A-4B40-9110-4553A60010E0}" destId="{FFFD8576-95CF-45C4-88C6-372F497967AA}" srcOrd="1" destOrd="0" presId="urn:microsoft.com/office/officeart/2005/8/layout/hierarchy1"/>
    <dgm:cxn modelId="{B3339A63-A93E-4274-8F63-BFB52E0ED59E}" type="presParOf" srcId="{D75D368C-B1D9-467C-BA61-A8A9E55DD144}" destId="{30F4390B-3486-45B0-935B-CA8FB9E2DBAC}" srcOrd="1" destOrd="0" presId="urn:microsoft.com/office/officeart/2005/8/layout/hierarchy1"/>
    <dgm:cxn modelId="{399BFFB5-02C0-4341-8038-F1590A0A477D}" type="presParOf" srcId="{760E5DA0-68F1-42A7-8C0C-D018B08E2857}" destId="{F3026E06-C45F-43E4-BB34-563ADB0CFC23}" srcOrd="6" destOrd="0" presId="urn:microsoft.com/office/officeart/2005/8/layout/hierarchy1"/>
    <dgm:cxn modelId="{6263E83E-A865-4EE7-ADBE-507E34AED791}" type="presParOf" srcId="{760E5DA0-68F1-42A7-8C0C-D018B08E2857}" destId="{F1F3078D-93DA-4F2E-910D-593A77525412}" srcOrd="7" destOrd="0" presId="urn:microsoft.com/office/officeart/2005/8/layout/hierarchy1"/>
    <dgm:cxn modelId="{14D1D1DA-4291-4307-8907-1B07614798F8}" type="presParOf" srcId="{F1F3078D-93DA-4F2E-910D-593A77525412}" destId="{68C3224E-C941-4145-94C6-5B0CF080BA6E}" srcOrd="0" destOrd="0" presId="urn:microsoft.com/office/officeart/2005/8/layout/hierarchy1"/>
    <dgm:cxn modelId="{F7AC1BEA-12FF-46BE-9AB8-53D87E99CD08}" type="presParOf" srcId="{68C3224E-C941-4145-94C6-5B0CF080BA6E}" destId="{6B59B4D1-0A01-4565-AA74-65EA6369F5C5}" srcOrd="0" destOrd="0" presId="urn:microsoft.com/office/officeart/2005/8/layout/hierarchy1"/>
    <dgm:cxn modelId="{CFEA0965-13DD-4231-98F8-B06F484927B2}" type="presParOf" srcId="{68C3224E-C941-4145-94C6-5B0CF080BA6E}" destId="{AF5B4112-8D09-4F99-AADF-CD9A1432167C}" srcOrd="1" destOrd="0" presId="urn:microsoft.com/office/officeart/2005/8/layout/hierarchy1"/>
    <dgm:cxn modelId="{6B9ADD89-CF30-4167-956F-B8EFD1B9E65E}" type="presParOf" srcId="{F1F3078D-93DA-4F2E-910D-593A77525412}" destId="{2EE2EA80-9AA3-427F-B9B3-EA5CC34227D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26E06-C45F-43E4-BB34-563ADB0CFC23}">
      <dsp:nvSpPr>
        <dsp:cNvPr id="0" name=""/>
        <dsp:cNvSpPr/>
      </dsp:nvSpPr>
      <dsp:spPr>
        <a:xfrm>
          <a:off x="3301087" y="2308919"/>
          <a:ext cx="2678231" cy="402076"/>
        </a:xfrm>
        <a:custGeom>
          <a:avLst/>
          <a:gdLst/>
          <a:ahLst/>
          <a:cxnLst/>
          <a:rect l="0" t="0" r="0" b="0"/>
          <a:pathLst>
            <a:path>
              <a:moveTo>
                <a:pt x="0" y="0"/>
              </a:moveTo>
              <a:lnTo>
                <a:pt x="0" y="269180"/>
              </a:lnTo>
              <a:lnTo>
                <a:pt x="2678231" y="269180"/>
              </a:lnTo>
              <a:lnTo>
                <a:pt x="2678231" y="4020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F3BE51-90CA-425A-B612-E5476937A1AE}">
      <dsp:nvSpPr>
        <dsp:cNvPr id="0" name=""/>
        <dsp:cNvSpPr/>
      </dsp:nvSpPr>
      <dsp:spPr>
        <a:xfrm>
          <a:off x="3301087" y="2308919"/>
          <a:ext cx="924887" cy="402076"/>
        </a:xfrm>
        <a:custGeom>
          <a:avLst/>
          <a:gdLst/>
          <a:ahLst/>
          <a:cxnLst/>
          <a:rect l="0" t="0" r="0" b="0"/>
          <a:pathLst>
            <a:path>
              <a:moveTo>
                <a:pt x="0" y="0"/>
              </a:moveTo>
              <a:lnTo>
                <a:pt x="0" y="269180"/>
              </a:lnTo>
              <a:lnTo>
                <a:pt x="924887" y="269180"/>
              </a:lnTo>
              <a:lnTo>
                <a:pt x="924887" y="4020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BF3B41-A333-4945-B9C8-B6505AFCA5C6}">
      <dsp:nvSpPr>
        <dsp:cNvPr id="0" name=""/>
        <dsp:cNvSpPr/>
      </dsp:nvSpPr>
      <dsp:spPr>
        <a:xfrm>
          <a:off x="2472630" y="2308919"/>
          <a:ext cx="828456" cy="402076"/>
        </a:xfrm>
        <a:custGeom>
          <a:avLst/>
          <a:gdLst/>
          <a:ahLst/>
          <a:cxnLst/>
          <a:rect l="0" t="0" r="0" b="0"/>
          <a:pathLst>
            <a:path>
              <a:moveTo>
                <a:pt x="828456" y="0"/>
              </a:moveTo>
              <a:lnTo>
                <a:pt x="828456" y="269180"/>
              </a:lnTo>
              <a:lnTo>
                <a:pt x="0" y="269180"/>
              </a:lnTo>
              <a:lnTo>
                <a:pt x="0" y="4020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1828C7-16CA-4EF6-A625-491106ED9DF9}">
      <dsp:nvSpPr>
        <dsp:cNvPr id="0" name=""/>
        <dsp:cNvSpPr/>
      </dsp:nvSpPr>
      <dsp:spPr>
        <a:xfrm>
          <a:off x="719286" y="2308919"/>
          <a:ext cx="2581800" cy="402076"/>
        </a:xfrm>
        <a:custGeom>
          <a:avLst/>
          <a:gdLst/>
          <a:ahLst/>
          <a:cxnLst/>
          <a:rect l="0" t="0" r="0" b="0"/>
          <a:pathLst>
            <a:path>
              <a:moveTo>
                <a:pt x="2581800" y="0"/>
              </a:moveTo>
              <a:lnTo>
                <a:pt x="2581800" y="269180"/>
              </a:lnTo>
              <a:lnTo>
                <a:pt x="0" y="269180"/>
              </a:lnTo>
              <a:lnTo>
                <a:pt x="0" y="4020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DD10C1-008E-47B8-820F-541556ACBC2D}">
      <dsp:nvSpPr>
        <dsp:cNvPr id="0" name=""/>
        <dsp:cNvSpPr/>
      </dsp:nvSpPr>
      <dsp:spPr>
        <a:xfrm>
          <a:off x="2583810" y="1397977"/>
          <a:ext cx="1434554" cy="9109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4552C3-B0E4-4310-ABC6-110D6C9AA86D}">
      <dsp:nvSpPr>
        <dsp:cNvPr id="0" name=""/>
        <dsp:cNvSpPr/>
      </dsp:nvSpPr>
      <dsp:spPr>
        <a:xfrm>
          <a:off x="2743204" y="1549402"/>
          <a:ext cx="1434554" cy="91094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SHIRTS</a:t>
          </a:r>
        </a:p>
      </dsp:txBody>
      <dsp:txXfrm>
        <a:off x="2769885" y="1576083"/>
        <a:ext cx="1381192" cy="857579"/>
      </dsp:txXfrm>
    </dsp:sp>
    <dsp:sp modelId="{290A2E66-BF87-4C3C-8A0D-DFD0A70AB616}">
      <dsp:nvSpPr>
        <dsp:cNvPr id="0" name=""/>
        <dsp:cNvSpPr/>
      </dsp:nvSpPr>
      <dsp:spPr>
        <a:xfrm>
          <a:off x="2009" y="2710995"/>
          <a:ext cx="1434554" cy="9109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F4665E-2FC0-4438-A33F-EBE41F32B948}">
      <dsp:nvSpPr>
        <dsp:cNvPr id="0" name=""/>
        <dsp:cNvSpPr/>
      </dsp:nvSpPr>
      <dsp:spPr>
        <a:xfrm>
          <a:off x="161404" y="2862420"/>
          <a:ext cx="1434554" cy="91094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Dress</a:t>
          </a:r>
        </a:p>
      </dsp:txBody>
      <dsp:txXfrm>
        <a:off x="188085" y="2889101"/>
        <a:ext cx="1381192" cy="857579"/>
      </dsp:txXfrm>
    </dsp:sp>
    <dsp:sp modelId="{CBC53F08-4890-4E8C-BC6A-F167AA55DBD7}">
      <dsp:nvSpPr>
        <dsp:cNvPr id="0" name=""/>
        <dsp:cNvSpPr/>
      </dsp:nvSpPr>
      <dsp:spPr>
        <a:xfrm>
          <a:off x="1755353" y="2710995"/>
          <a:ext cx="1434554" cy="9109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46E6A3-B3BB-449E-A3ED-761DD1E41035}">
      <dsp:nvSpPr>
        <dsp:cNvPr id="0" name=""/>
        <dsp:cNvSpPr/>
      </dsp:nvSpPr>
      <dsp:spPr>
        <a:xfrm>
          <a:off x="1914748" y="2862420"/>
          <a:ext cx="1434554" cy="91094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Work</a:t>
          </a:r>
        </a:p>
      </dsp:txBody>
      <dsp:txXfrm>
        <a:off x="1941429" y="2889101"/>
        <a:ext cx="1381192" cy="857579"/>
      </dsp:txXfrm>
    </dsp:sp>
    <dsp:sp modelId="{5FAC1AF8-CD48-4C5D-A770-814EDF1A018B}">
      <dsp:nvSpPr>
        <dsp:cNvPr id="0" name=""/>
        <dsp:cNvSpPr/>
      </dsp:nvSpPr>
      <dsp:spPr>
        <a:xfrm>
          <a:off x="3508697" y="2710995"/>
          <a:ext cx="1434554" cy="9109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FD8576-95CF-45C4-88C6-372F497967AA}">
      <dsp:nvSpPr>
        <dsp:cNvPr id="0" name=""/>
        <dsp:cNvSpPr/>
      </dsp:nvSpPr>
      <dsp:spPr>
        <a:xfrm>
          <a:off x="3668092" y="2862420"/>
          <a:ext cx="1434554" cy="91094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Party</a:t>
          </a:r>
        </a:p>
      </dsp:txBody>
      <dsp:txXfrm>
        <a:off x="3694773" y="2889101"/>
        <a:ext cx="1381192" cy="857579"/>
      </dsp:txXfrm>
    </dsp:sp>
    <dsp:sp modelId="{6B59B4D1-0A01-4565-AA74-65EA6369F5C5}">
      <dsp:nvSpPr>
        <dsp:cNvPr id="0" name=""/>
        <dsp:cNvSpPr/>
      </dsp:nvSpPr>
      <dsp:spPr>
        <a:xfrm>
          <a:off x="5262041" y="2710995"/>
          <a:ext cx="1434554" cy="9109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5B4112-8D09-4F99-AADF-CD9A1432167C}">
      <dsp:nvSpPr>
        <dsp:cNvPr id="0" name=""/>
        <dsp:cNvSpPr/>
      </dsp:nvSpPr>
      <dsp:spPr>
        <a:xfrm>
          <a:off x="5421436" y="2862420"/>
          <a:ext cx="1434554" cy="91094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Athletic</a:t>
          </a:r>
        </a:p>
      </dsp:txBody>
      <dsp:txXfrm>
        <a:off x="5448117" y="2889101"/>
        <a:ext cx="1381192" cy="85757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1"/>
            <a:ext cx="3037840" cy="466725"/>
          </a:xfrm>
          <a:prstGeom prst="rect">
            <a:avLst/>
          </a:prstGeom>
        </p:spPr>
        <p:txBody>
          <a:bodyPr vert="horz" lIns="91440" tIns="45720" rIns="91440" bIns="45720" rtlCol="0"/>
          <a:lstStyle>
            <a:lvl1pPr algn="r">
              <a:defRPr sz="1200"/>
            </a:lvl1pPr>
          </a:lstStyle>
          <a:p>
            <a:fld id="{0D904AE0-5633-4486-AB6E-5825197B3A84}" type="datetimeFigureOut">
              <a:rPr lang="en-US" smtClean="0"/>
              <a:t>3/29/2022</a:t>
            </a:fld>
            <a:endParaRPr lang="en-US"/>
          </a:p>
        </p:txBody>
      </p:sp>
      <p:sp>
        <p:nvSpPr>
          <p:cNvPr id="4" name="Footer Placeholder 3"/>
          <p:cNvSpPr>
            <a:spLocks noGrp="1"/>
          </p:cNvSpPr>
          <p:nvPr>
            <p:ph type="ftr" sz="quarter" idx="2"/>
          </p:nvPr>
        </p:nvSpPr>
        <p:spPr>
          <a:xfrm>
            <a:off x="0" y="8829676"/>
            <a:ext cx="3037840"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676"/>
            <a:ext cx="3037840" cy="466725"/>
          </a:xfrm>
          <a:prstGeom prst="rect">
            <a:avLst/>
          </a:prstGeom>
        </p:spPr>
        <p:txBody>
          <a:bodyPr vert="horz" lIns="91440" tIns="45720" rIns="91440" bIns="45720" rtlCol="0" anchor="b"/>
          <a:lstStyle>
            <a:lvl1pPr algn="r">
              <a:defRPr sz="1200"/>
            </a:lvl1pPr>
          </a:lstStyle>
          <a:p>
            <a:fld id="{A3D47703-C761-4CE4-AC8B-3788C523625B}" type="slidenum">
              <a:rPr lang="en-US" smtClean="0"/>
              <a:t>‹#›</a:t>
            </a:fld>
            <a:endParaRPr lang="en-US"/>
          </a:p>
        </p:txBody>
      </p:sp>
    </p:spTree>
    <p:extLst>
      <p:ext uri="{BB962C8B-B14F-4D97-AF65-F5344CB8AC3E}">
        <p14:creationId xmlns:p14="http://schemas.microsoft.com/office/powerpoint/2010/main" val="36645426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490B4808-2445-4A8E-B4E1-ED80AB1FCF8F}" type="datetimeFigureOut">
              <a:rPr lang="en-US" smtClean="0"/>
              <a:pPr/>
              <a:t>3/29/2022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433CA1B0-15C9-4F2D-85FD-131A188FAB7D}" type="slidenum">
              <a:rPr lang="en-US" smtClean="0"/>
              <a:pPr/>
              <a:t>‹#›</a:t>
            </a:fld>
            <a:endParaRPr lang="en-US"/>
          </a:p>
        </p:txBody>
      </p:sp>
    </p:spTree>
    <p:extLst>
      <p:ext uri="{BB962C8B-B14F-4D97-AF65-F5344CB8AC3E}">
        <p14:creationId xmlns:p14="http://schemas.microsoft.com/office/powerpoint/2010/main" val="3232706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C1A9816D-3DFD-4EC5-904C-2F861A49E925}" type="slidenum">
              <a:rPr lang="en-US" smtClean="0"/>
              <a:pPr>
                <a:defRPr/>
              </a:pPr>
              <a:t>1</a:t>
            </a:fld>
            <a:endParaRPr lang="en-US" dirty="0"/>
          </a:p>
        </p:txBody>
      </p:sp>
    </p:spTree>
    <p:extLst>
      <p:ext uri="{BB962C8B-B14F-4D97-AF65-F5344CB8AC3E}">
        <p14:creationId xmlns:p14="http://schemas.microsoft.com/office/powerpoint/2010/main" val="2383280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10</a:t>
            </a:fld>
            <a:endParaRPr lang="en-US"/>
          </a:p>
        </p:txBody>
      </p:sp>
    </p:spTree>
    <p:extLst>
      <p:ext uri="{BB962C8B-B14F-4D97-AF65-F5344CB8AC3E}">
        <p14:creationId xmlns:p14="http://schemas.microsoft.com/office/powerpoint/2010/main" val="3811339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11</a:t>
            </a:fld>
            <a:endParaRPr lang="en-US" dirty="0"/>
          </a:p>
        </p:txBody>
      </p:sp>
    </p:spTree>
    <p:extLst>
      <p:ext uri="{BB962C8B-B14F-4D97-AF65-F5344CB8AC3E}">
        <p14:creationId xmlns:p14="http://schemas.microsoft.com/office/powerpoint/2010/main" val="4274863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12</a:t>
            </a:fld>
            <a:endParaRPr lang="en-US"/>
          </a:p>
        </p:txBody>
      </p:sp>
    </p:spTree>
    <p:extLst>
      <p:ext uri="{BB962C8B-B14F-4D97-AF65-F5344CB8AC3E}">
        <p14:creationId xmlns:p14="http://schemas.microsoft.com/office/powerpoint/2010/main" val="2823029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13</a:t>
            </a:fld>
            <a:endParaRPr lang="en-US"/>
          </a:p>
        </p:txBody>
      </p:sp>
    </p:spTree>
    <p:extLst>
      <p:ext uri="{BB962C8B-B14F-4D97-AF65-F5344CB8AC3E}">
        <p14:creationId xmlns:p14="http://schemas.microsoft.com/office/powerpoint/2010/main" val="3049844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14</a:t>
            </a:fld>
            <a:endParaRPr lang="en-US"/>
          </a:p>
        </p:txBody>
      </p:sp>
    </p:spTree>
    <p:extLst>
      <p:ext uri="{BB962C8B-B14F-4D97-AF65-F5344CB8AC3E}">
        <p14:creationId xmlns:p14="http://schemas.microsoft.com/office/powerpoint/2010/main" val="415452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marL="453488" lvl="1">
              <a:lnSpc>
                <a:spcPct val="92000"/>
              </a:lnSpc>
              <a:spcBef>
                <a:spcPts val="1786"/>
              </a:spcBef>
              <a:buClr>
                <a:srgbClr val="002955"/>
              </a:buClr>
              <a:buSzPct val="44000"/>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dirty="0">
              <a:latin typeface="UC Berkeley OS Sign"/>
            </a:endParaRPr>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15</a:t>
            </a:fld>
            <a:endParaRPr lang="en-US"/>
          </a:p>
        </p:txBody>
      </p:sp>
    </p:spTree>
    <p:extLst>
      <p:ext uri="{BB962C8B-B14F-4D97-AF65-F5344CB8AC3E}">
        <p14:creationId xmlns:p14="http://schemas.microsoft.com/office/powerpoint/2010/main" val="3868094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marL="453488" lvl="1">
              <a:lnSpc>
                <a:spcPct val="92000"/>
              </a:lnSpc>
              <a:spcBef>
                <a:spcPts val="1786"/>
              </a:spcBef>
              <a:buClr>
                <a:srgbClr val="002955"/>
              </a:buClr>
              <a:buSzPct val="44000"/>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16</a:t>
            </a:fld>
            <a:endParaRPr lang="en-US"/>
          </a:p>
        </p:txBody>
      </p:sp>
    </p:spTree>
    <p:extLst>
      <p:ext uri="{BB962C8B-B14F-4D97-AF65-F5344CB8AC3E}">
        <p14:creationId xmlns:p14="http://schemas.microsoft.com/office/powerpoint/2010/main" val="2650321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18</a:t>
            </a:fld>
            <a:endParaRPr lang="en-US" dirty="0"/>
          </a:p>
        </p:txBody>
      </p:sp>
    </p:spTree>
    <p:extLst>
      <p:ext uri="{BB962C8B-B14F-4D97-AF65-F5344CB8AC3E}">
        <p14:creationId xmlns:p14="http://schemas.microsoft.com/office/powerpoint/2010/main" val="2575835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19</a:t>
            </a:fld>
            <a:endParaRPr lang="en-US" dirty="0"/>
          </a:p>
        </p:txBody>
      </p:sp>
    </p:spTree>
    <p:extLst>
      <p:ext uri="{BB962C8B-B14F-4D97-AF65-F5344CB8AC3E}">
        <p14:creationId xmlns:p14="http://schemas.microsoft.com/office/powerpoint/2010/main" val="1282324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20</a:t>
            </a:fld>
            <a:endParaRPr lang="en-US"/>
          </a:p>
        </p:txBody>
      </p:sp>
    </p:spTree>
    <p:extLst>
      <p:ext uri="{BB962C8B-B14F-4D97-AF65-F5344CB8AC3E}">
        <p14:creationId xmlns:p14="http://schemas.microsoft.com/office/powerpoint/2010/main" val="1219026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2</a:t>
            </a:fld>
            <a:endParaRPr lang="en-US" dirty="0"/>
          </a:p>
        </p:txBody>
      </p:sp>
    </p:spTree>
    <p:extLst>
      <p:ext uri="{BB962C8B-B14F-4D97-AF65-F5344CB8AC3E}">
        <p14:creationId xmlns:p14="http://schemas.microsoft.com/office/powerpoint/2010/main" val="2139418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xfrm>
            <a:off x="623147" y="4414825"/>
            <a:ext cx="5608320" cy="4183380"/>
          </a:xfrm>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21</a:t>
            </a:fld>
            <a:endParaRPr lang="en-US"/>
          </a:p>
        </p:txBody>
      </p:sp>
    </p:spTree>
    <p:extLst>
      <p:ext uri="{BB962C8B-B14F-4D97-AF65-F5344CB8AC3E}">
        <p14:creationId xmlns:p14="http://schemas.microsoft.com/office/powerpoint/2010/main" val="2724126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22</a:t>
            </a:fld>
            <a:endParaRPr lang="en-US"/>
          </a:p>
        </p:txBody>
      </p:sp>
    </p:spTree>
    <p:extLst>
      <p:ext uri="{BB962C8B-B14F-4D97-AF65-F5344CB8AC3E}">
        <p14:creationId xmlns:p14="http://schemas.microsoft.com/office/powerpoint/2010/main" val="597355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23</a:t>
            </a:fld>
            <a:endParaRPr lang="en-US"/>
          </a:p>
        </p:txBody>
      </p:sp>
    </p:spTree>
    <p:extLst>
      <p:ext uri="{BB962C8B-B14F-4D97-AF65-F5344CB8AC3E}">
        <p14:creationId xmlns:p14="http://schemas.microsoft.com/office/powerpoint/2010/main" val="7427988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24</a:t>
            </a:fld>
            <a:endParaRPr lang="en-US" dirty="0"/>
          </a:p>
        </p:txBody>
      </p:sp>
    </p:spTree>
    <p:extLst>
      <p:ext uri="{BB962C8B-B14F-4D97-AF65-F5344CB8AC3E}">
        <p14:creationId xmlns:p14="http://schemas.microsoft.com/office/powerpoint/2010/main" val="7556381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sz="2000" b="1"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25</a:t>
            </a:fld>
            <a:endParaRPr lang="en-US"/>
          </a:p>
        </p:txBody>
      </p:sp>
    </p:spTree>
    <p:extLst>
      <p:ext uri="{BB962C8B-B14F-4D97-AF65-F5344CB8AC3E}">
        <p14:creationId xmlns:p14="http://schemas.microsoft.com/office/powerpoint/2010/main" val="40953292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26</a:t>
            </a:fld>
            <a:endParaRPr lang="en-US"/>
          </a:p>
        </p:txBody>
      </p:sp>
    </p:spTree>
    <p:extLst>
      <p:ext uri="{BB962C8B-B14F-4D97-AF65-F5344CB8AC3E}">
        <p14:creationId xmlns:p14="http://schemas.microsoft.com/office/powerpoint/2010/main" val="26760390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27</a:t>
            </a:fld>
            <a:endParaRPr lang="en-US"/>
          </a:p>
        </p:txBody>
      </p:sp>
    </p:spTree>
    <p:extLst>
      <p:ext uri="{BB962C8B-B14F-4D97-AF65-F5344CB8AC3E}">
        <p14:creationId xmlns:p14="http://schemas.microsoft.com/office/powerpoint/2010/main" val="36574367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28</a:t>
            </a:fld>
            <a:endParaRPr lang="en-US"/>
          </a:p>
        </p:txBody>
      </p:sp>
    </p:spTree>
    <p:extLst>
      <p:ext uri="{BB962C8B-B14F-4D97-AF65-F5344CB8AC3E}">
        <p14:creationId xmlns:p14="http://schemas.microsoft.com/office/powerpoint/2010/main" val="5285622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29</a:t>
            </a:fld>
            <a:endParaRPr lang="en-US"/>
          </a:p>
        </p:txBody>
      </p:sp>
    </p:spTree>
    <p:extLst>
      <p:ext uri="{BB962C8B-B14F-4D97-AF65-F5344CB8AC3E}">
        <p14:creationId xmlns:p14="http://schemas.microsoft.com/office/powerpoint/2010/main" val="8913964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30</a:t>
            </a:fld>
            <a:endParaRPr lang="en-US" dirty="0"/>
          </a:p>
        </p:txBody>
      </p:sp>
    </p:spTree>
    <p:extLst>
      <p:ext uri="{BB962C8B-B14F-4D97-AF65-F5344CB8AC3E}">
        <p14:creationId xmlns:p14="http://schemas.microsoft.com/office/powerpoint/2010/main" val="755638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xfrm>
            <a:off x="623757" y="4416101"/>
            <a:ext cx="5607712" cy="4183995"/>
          </a:xfrm>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30A2CEF5-23D1-4C80-A903-0EB23570C1BD}" type="slidenum">
              <a:rPr lang="en-US" smtClean="0"/>
              <a:pPr>
                <a:defRPr/>
              </a:pPr>
              <a:t>3</a:t>
            </a:fld>
            <a:endParaRPr lang="en-US" dirty="0"/>
          </a:p>
        </p:txBody>
      </p:sp>
    </p:spTree>
    <p:extLst>
      <p:ext uri="{BB962C8B-B14F-4D97-AF65-F5344CB8AC3E}">
        <p14:creationId xmlns:p14="http://schemas.microsoft.com/office/powerpoint/2010/main" val="21030450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31</a:t>
            </a:fld>
            <a:endParaRPr lang="en-US"/>
          </a:p>
        </p:txBody>
      </p:sp>
    </p:spTree>
    <p:extLst>
      <p:ext uri="{BB962C8B-B14F-4D97-AF65-F5344CB8AC3E}">
        <p14:creationId xmlns:p14="http://schemas.microsoft.com/office/powerpoint/2010/main" val="1107263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32</a:t>
            </a:fld>
            <a:endParaRPr lang="en-US"/>
          </a:p>
        </p:txBody>
      </p:sp>
    </p:spTree>
    <p:extLst>
      <p:ext uri="{BB962C8B-B14F-4D97-AF65-F5344CB8AC3E}">
        <p14:creationId xmlns:p14="http://schemas.microsoft.com/office/powerpoint/2010/main" val="11252379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33</a:t>
            </a:fld>
            <a:endParaRPr lang="en-US"/>
          </a:p>
        </p:txBody>
      </p:sp>
    </p:spTree>
    <p:extLst>
      <p:ext uri="{BB962C8B-B14F-4D97-AF65-F5344CB8AC3E}">
        <p14:creationId xmlns:p14="http://schemas.microsoft.com/office/powerpoint/2010/main" val="258535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34</a:t>
            </a:fld>
            <a:endParaRPr lang="en-US"/>
          </a:p>
        </p:txBody>
      </p:sp>
    </p:spTree>
    <p:extLst>
      <p:ext uri="{BB962C8B-B14F-4D97-AF65-F5344CB8AC3E}">
        <p14:creationId xmlns:p14="http://schemas.microsoft.com/office/powerpoint/2010/main" val="42625950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35</a:t>
            </a:fld>
            <a:endParaRPr lang="en-US"/>
          </a:p>
        </p:txBody>
      </p:sp>
    </p:spTree>
    <p:extLst>
      <p:ext uri="{BB962C8B-B14F-4D97-AF65-F5344CB8AC3E}">
        <p14:creationId xmlns:p14="http://schemas.microsoft.com/office/powerpoint/2010/main" val="26273651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36</a:t>
            </a:fld>
            <a:endParaRPr lang="en-US"/>
          </a:p>
        </p:txBody>
      </p:sp>
    </p:spTree>
    <p:extLst>
      <p:ext uri="{BB962C8B-B14F-4D97-AF65-F5344CB8AC3E}">
        <p14:creationId xmlns:p14="http://schemas.microsoft.com/office/powerpoint/2010/main" val="21849153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37</a:t>
            </a:fld>
            <a:endParaRPr lang="en-US" dirty="0"/>
          </a:p>
        </p:txBody>
      </p:sp>
    </p:spTree>
    <p:extLst>
      <p:ext uri="{BB962C8B-B14F-4D97-AF65-F5344CB8AC3E}">
        <p14:creationId xmlns:p14="http://schemas.microsoft.com/office/powerpoint/2010/main" val="7556381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38</a:t>
            </a:fld>
            <a:endParaRPr lang="en-US" dirty="0"/>
          </a:p>
        </p:txBody>
      </p:sp>
    </p:spTree>
    <p:extLst>
      <p:ext uri="{BB962C8B-B14F-4D97-AF65-F5344CB8AC3E}">
        <p14:creationId xmlns:p14="http://schemas.microsoft.com/office/powerpoint/2010/main" val="24490026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39</a:t>
            </a:fld>
            <a:endParaRPr lang="en-US"/>
          </a:p>
        </p:txBody>
      </p:sp>
    </p:spTree>
    <p:extLst>
      <p:ext uri="{BB962C8B-B14F-4D97-AF65-F5344CB8AC3E}">
        <p14:creationId xmlns:p14="http://schemas.microsoft.com/office/powerpoint/2010/main" val="30761755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40</a:t>
            </a:fld>
            <a:endParaRPr lang="en-US" dirty="0"/>
          </a:p>
        </p:txBody>
      </p:sp>
    </p:spTree>
    <p:extLst>
      <p:ext uri="{BB962C8B-B14F-4D97-AF65-F5344CB8AC3E}">
        <p14:creationId xmlns:p14="http://schemas.microsoft.com/office/powerpoint/2010/main" val="1365167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a:t>
            </a:fld>
            <a:endParaRPr lang="en-US"/>
          </a:p>
        </p:txBody>
      </p:sp>
    </p:spTree>
    <p:extLst>
      <p:ext uri="{BB962C8B-B14F-4D97-AF65-F5344CB8AC3E}">
        <p14:creationId xmlns:p14="http://schemas.microsoft.com/office/powerpoint/2010/main" val="10710892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41</a:t>
            </a:fld>
            <a:endParaRPr lang="en-US"/>
          </a:p>
        </p:txBody>
      </p:sp>
    </p:spTree>
    <p:extLst>
      <p:ext uri="{BB962C8B-B14F-4D97-AF65-F5344CB8AC3E}">
        <p14:creationId xmlns:p14="http://schemas.microsoft.com/office/powerpoint/2010/main" val="15742550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42</a:t>
            </a:fld>
            <a:endParaRPr lang="en-US"/>
          </a:p>
        </p:txBody>
      </p:sp>
    </p:spTree>
    <p:extLst>
      <p:ext uri="{BB962C8B-B14F-4D97-AF65-F5344CB8AC3E}">
        <p14:creationId xmlns:p14="http://schemas.microsoft.com/office/powerpoint/2010/main" val="27517775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baseline="0"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43</a:t>
            </a:fld>
            <a:endParaRPr lang="en-US"/>
          </a:p>
        </p:txBody>
      </p:sp>
    </p:spTree>
    <p:extLst>
      <p:ext uri="{BB962C8B-B14F-4D97-AF65-F5344CB8AC3E}">
        <p14:creationId xmlns:p14="http://schemas.microsoft.com/office/powerpoint/2010/main" val="13176882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44</a:t>
            </a:fld>
            <a:endParaRPr lang="en-US"/>
          </a:p>
        </p:txBody>
      </p:sp>
    </p:spTree>
    <p:extLst>
      <p:ext uri="{BB962C8B-B14F-4D97-AF65-F5344CB8AC3E}">
        <p14:creationId xmlns:p14="http://schemas.microsoft.com/office/powerpoint/2010/main" val="22960980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45</a:t>
            </a:fld>
            <a:endParaRPr lang="en-US"/>
          </a:p>
        </p:txBody>
      </p:sp>
    </p:spTree>
    <p:extLst>
      <p:ext uri="{BB962C8B-B14F-4D97-AF65-F5344CB8AC3E}">
        <p14:creationId xmlns:p14="http://schemas.microsoft.com/office/powerpoint/2010/main" val="37168733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46</a:t>
            </a:fld>
            <a:endParaRPr lang="en-US" dirty="0"/>
          </a:p>
        </p:txBody>
      </p:sp>
    </p:spTree>
    <p:extLst>
      <p:ext uri="{BB962C8B-B14F-4D97-AF65-F5344CB8AC3E}">
        <p14:creationId xmlns:p14="http://schemas.microsoft.com/office/powerpoint/2010/main" val="12882675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baseline="0"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47</a:t>
            </a:fld>
            <a:endParaRPr lang="en-US"/>
          </a:p>
        </p:txBody>
      </p:sp>
    </p:spTree>
    <p:extLst>
      <p:ext uri="{BB962C8B-B14F-4D97-AF65-F5344CB8AC3E}">
        <p14:creationId xmlns:p14="http://schemas.microsoft.com/office/powerpoint/2010/main" val="14901755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48</a:t>
            </a:fld>
            <a:endParaRPr lang="en-US"/>
          </a:p>
        </p:txBody>
      </p:sp>
    </p:spTree>
    <p:extLst>
      <p:ext uri="{BB962C8B-B14F-4D97-AF65-F5344CB8AC3E}">
        <p14:creationId xmlns:p14="http://schemas.microsoft.com/office/powerpoint/2010/main" val="16676444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49</a:t>
            </a:fld>
            <a:endParaRPr lang="en-US"/>
          </a:p>
        </p:txBody>
      </p:sp>
    </p:spTree>
    <p:extLst>
      <p:ext uri="{BB962C8B-B14F-4D97-AF65-F5344CB8AC3E}">
        <p14:creationId xmlns:p14="http://schemas.microsoft.com/office/powerpoint/2010/main" val="8488944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50</a:t>
            </a:fld>
            <a:endParaRPr lang="en-US" dirty="0"/>
          </a:p>
        </p:txBody>
      </p:sp>
    </p:spTree>
    <p:extLst>
      <p:ext uri="{BB962C8B-B14F-4D97-AF65-F5344CB8AC3E}">
        <p14:creationId xmlns:p14="http://schemas.microsoft.com/office/powerpoint/2010/main" val="3703422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5</a:t>
            </a:fld>
            <a:endParaRPr lang="en-US" dirty="0"/>
          </a:p>
        </p:txBody>
      </p:sp>
    </p:spTree>
    <p:extLst>
      <p:ext uri="{BB962C8B-B14F-4D97-AF65-F5344CB8AC3E}">
        <p14:creationId xmlns:p14="http://schemas.microsoft.com/office/powerpoint/2010/main" val="184009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51</a:t>
            </a:fld>
            <a:endParaRPr lang="en-US"/>
          </a:p>
        </p:txBody>
      </p:sp>
    </p:spTree>
    <p:extLst>
      <p:ext uri="{BB962C8B-B14F-4D97-AF65-F5344CB8AC3E}">
        <p14:creationId xmlns:p14="http://schemas.microsoft.com/office/powerpoint/2010/main" val="13856568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675727" lvl="1" indent="-222239">
              <a:lnSpc>
                <a:spcPct val="92000"/>
              </a:lnSpc>
              <a:spcBef>
                <a:spcPts val="1786"/>
              </a:spcBef>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52</a:t>
            </a:fld>
            <a:endParaRPr lang="en-US" dirty="0"/>
          </a:p>
        </p:txBody>
      </p:sp>
    </p:spTree>
    <p:extLst>
      <p:ext uri="{BB962C8B-B14F-4D97-AF65-F5344CB8AC3E}">
        <p14:creationId xmlns:p14="http://schemas.microsoft.com/office/powerpoint/2010/main" val="2808384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53</a:t>
            </a:fld>
            <a:endParaRPr lang="en-US"/>
          </a:p>
        </p:txBody>
      </p:sp>
    </p:spTree>
    <p:extLst>
      <p:ext uri="{BB962C8B-B14F-4D97-AF65-F5344CB8AC3E}">
        <p14:creationId xmlns:p14="http://schemas.microsoft.com/office/powerpoint/2010/main" val="39092099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54</a:t>
            </a:fld>
            <a:endParaRPr lang="en-US"/>
          </a:p>
        </p:txBody>
      </p:sp>
    </p:spTree>
    <p:extLst>
      <p:ext uri="{BB962C8B-B14F-4D97-AF65-F5344CB8AC3E}">
        <p14:creationId xmlns:p14="http://schemas.microsoft.com/office/powerpoint/2010/main" val="23915307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55</a:t>
            </a:fld>
            <a:endParaRPr lang="en-US"/>
          </a:p>
        </p:txBody>
      </p:sp>
    </p:spTree>
    <p:extLst>
      <p:ext uri="{BB962C8B-B14F-4D97-AF65-F5344CB8AC3E}">
        <p14:creationId xmlns:p14="http://schemas.microsoft.com/office/powerpoint/2010/main" val="26368206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56</a:t>
            </a:fld>
            <a:endParaRPr lang="en-US"/>
          </a:p>
        </p:txBody>
      </p:sp>
    </p:spTree>
    <p:extLst>
      <p:ext uri="{BB962C8B-B14F-4D97-AF65-F5344CB8AC3E}">
        <p14:creationId xmlns:p14="http://schemas.microsoft.com/office/powerpoint/2010/main" val="33787269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57</a:t>
            </a:fld>
            <a:endParaRPr lang="en-US"/>
          </a:p>
        </p:txBody>
      </p:sp>
    </p:spTree>
    <p:extLst>
      <p:ext uri="{BB962C8B-B14F-4D97-AF65-F5344CB8AC3E}">
        <p14:creationId xmlns:p14="http://schemas.microsoft.com/office/powerpoint/2010/main" val="21515983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58</a:t>
            </a:fld>
            <a:endParaRPr lang="en-US"/>
          </a:p>
        </p:txBody>
      </p:sp>
    </p:spTree>
    <p:extLst>
      <p:ext uri="{BB962C8B-B14F-4D97-AF65-F5344CB8AC3E}">
        <p14:creationId xmlns:p14="http://schemas.microsoft.com/office/powerpoint/2010/main" val="11578627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59</a:t>
            </a:fld>
            <a:endParaRPr lang="en-US"/>
          </a:p>
        </p:txBody>
      </p:sp>
    </p:spTree>
    <p:extLst>
      <p:ext uri="{BB962C8B-B14F-4D97-AF65-F5344CB8AC3E}">
        <p14:creationId xmlns:p14="http://schemas.microsoft.com/office/powerpoint/2010/main" val="33428676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60</a:t>
            </a:fld>
            <a:endParaRPr lang="en-US" dirty="0"/>
          </a:p>
        </p:txBody>
      </p:sp>
    </p:spTree>
    <p:extLst>
      <p:ext uri="{BB962C8B-B14F-4D97-AF65-F5344CB8AC3E}">
        <p14:creationId xmlns:p14="http://schemas.microsoft.com/office/powerpoint/2010/main" val="79150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6</a:t>
            </a:fld>
            <a:endParaRPr lang="en-US"/>
          </a:p>
        </p:txBody>
      </p:sp>
    </p:spTree>
    <p:extLst>
      <p:ext uri="{BB962C8B-B14F-4D97-AF65-F5344CB8AC3E}">
        <p14:creationId xmlns:p14="http://schemas.microsoft.com/office/powerpoint/2010/main" val="36520900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61</a:t>
            </a:fld>
            <a:endParaRPr lang="en-US"/>
          </a:p>
        </p:txBody>
      </p:sp>
    </p:spTree>
    <p:extLst>
      <p:ext uri="{BB962C8B-B14F-4D97-AF65-F5344CB8AC3E}">
        <p14:creationId xmlns:p14="http://schemas.microsoft.com/office/powerpoint/2010/main" val="31565910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62</a:t>
            </a:fld>
            <a:endParaRPr lang="en-US"/>
          </a:p>
        </p:txBody>
      </p:sp>
    </p:spTree>
    <p:extLst>
      <p:ext uri="{BB962C8B-B14F-4D97-AF65-F5344CB8AC3E}">
        <p14:creationId xmlns:p14="http://schemas.microsoft.com/office/powerpoint/2010/main" val="17447791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63</a:t>
            </a:fld>
            <a:endParaRPr lang="en-US" dirty="0"/>
          </a:p>
        </p:txBody>
      </p:sp>
    </p:spTree>
    <p:extLst>
      <p:ext uri="{BB962C8B-B14F-4D97-AF65-F5344CB8AC3E}">
        <p14:creationId xmlns:p14="http://schemas.microsoft.com/office/powerpoint/2010/main" val="30811051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51C97810-9C4B-4D7C-8CD6-35D8C20DC3AE}" type="slidenum">
              <a:rPr lang="en-US" smtClean="0"/>
              <a:pPr>
                <a:defRPr/>
              </a:pPr>
              <a:t>64</a:t>
            </a:fld>
            <a:endParaRPr lang="en-US"/>
          </a:p>
        </p:txBody>
      </p:sp>
    </p:spTree>
    <p:extLst>
      <p:ext uri="{BB962C8B-B14F-4D97-AF65-F5344CB8AC3E}">
        <p14:creationId xmlns:p14="http://schemas.microsoft.com/office/powerpoint/2010/main" val="26978956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65</a:t>
            </a:fld>
            <a:endParaRPr lang="en-US" dirty="0"/>
          </a:p>
        </p:txBody>
      </p:sp>
    </p:spTree>
    <p:extLst>
      <p:ext uri="{BB962C8B-B14F-4D97-AF65-F5344CB8AC3E}">
        <p14:creationId xmlns:p14="http://schemas.microsoft.com/office/powerpoint/2010/main" val="6181523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66</a:t>
            </a:fld>
            <a:endParaRPr lang="en-US" dirty="0"/>
          </a:p>
        </p:txBody>
      </p:sp>
    </p:spTree>
    <p:extLst>
      <p:ext uri="{BB962C8B-B14F-4D97-AF65-F5344CB8AC3E}">
        <p14:creationId xmlns:p14="http://schemas.microsoft.com/office/powerpoint/2010/main" val="9524934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01188671-F426-4F04-A17D-B79EFE69FDC4}" type="slidenum">
              <a:rPr lang="en-US" smtClean="0"/>
              <a:pPr>
                <a:defRPr/>
              </a:pPr>
              <a:t>67</a:t>
            </a:fld>
            <a:endParaRPr lang="en-US" dirty="0"/>
          </a:p>
        </p:txBody>
      </p:sp>
    </p:spTree>
    <p:extLst>
      <p:ext uri="{BB962C8B-B14F-4D97-AF65-F5344CB8AC3E}">
        <p14:creationId xmlns:p14="http://schemas.microsoft.com/office/powerpoint/2010/main" val="36583917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68</a:t>
            </a:fld>
            <a:endParaRPr lang="en-US" dirty="0"/>
          </a:p>
        </p:txBody>
      </p:sp>
    </p:spTree>
    <p:extLst>
      <p:ext uri="{BB962C8B-B14F-4D97-AF65-F5344CB8AC3E}">
        <p14:creationId xmlns:p14="http://schemas.microsoft.com/office/powerpoint/2010/main" val="2639335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59191" lvl="1" indent="-159191" eaLnBrk="0" hangingPunct="0">
              <a:lnSpc>
                <a:spcPct val="92000"/>
              </a:lnSpc>
              <a:spcBef>
                <a:spcPts val="1254"/>
              </a:spcBef>
              <a:buClr>
                <a:srgbClr val="002955"/>
              </a:buClr>
              <a:buSzPct val="44000"/>
              <a:buFont typeface="Wingdings" pitchFamily="2" charset="2"/>
              <a:buChar char="l"/>
              <a:tabLst>
                <a:tab pos="654450" algn="l"/>
                <a:tab pos="1300057" algn="l"/>
                <a:tab pos="1954508" algn="l"/>
                <a:tab pos="2600114" algn="l"/>
                <a:tab pos="3254565" algn="l"/>
                <a:tab pos="3909016" algn="l"/>
                <a:tab pos="4554623" algn="l"/>
                <a:tab pos="5191384" algn="l"/>
                <a:tab pos="5854679" algn="l"/>
                <a:tab pos="6500286" algn="l"/>
                <a:tab pos="7163581" algn="l"/>
                <a:tab pos="7800343" algn="l"/>
              </a:tabLst>
              <a:defRPr/>
            </a:pPr>
            <a:endParaRPr lang="en-US" dirty="0"/>
          </a:p>
        </p:txBody>
      </p:sp>
      <p:sp>
        <p:nvSpPr>
          <p:cNvPr id="4" name="Slide Number Placeholder 3"/>
          <p:cNvSpPr>
            <a:spLocks noGrp="1"/>
          </p:cNvSpPr>
          <p:nvPr>
            <p:ph type="sldNum" sz="quarter" idx="10"/>
          </p:nvPr>
        </p:nvSpPr>
        <p:spPr/>
        <p:txBody>
          <a:bodyPr/>
          <a:lstStyle/>
          <a:p>
            <a:fld id="{5FD76050-6F71-4E0A-8C35-EDFAB84E5542}" type="slidenum">
              <a:rPr lang="en-US" smtClean="0"/>
              <a:pPr/>
              <a:t>69</a:t>
            </a:fld>
            <a:endParaRPr lang="en-US"/>
          </a:p>
        </p:txBody>
      </p:sp>
    </p:spTree>
    <p:extLst>
      <p:ext uri="{BB962C8B-B14F-4D97-AF65-F5344CB8AC3E}">
        <p14:creationId xmlns:p14="http://schemas.microsoft.com/office/powerpoint/2010/main" val="371037529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70</a:t>
            </a:fld>
            <a:endParaRPr lang="en-US" dirty="0"/>
          </a:p>
        </p:txBody>
      </p:sp>
    </p:spTree>
    <p:extLst>
      <p:ext uri="{BB962C8B-B14F-4D97-AF65-F5344CB8AC3E}">
        <p14:creationId xmlns:p14="http://schemas.microsoft.com/office/powerpoint/2010/main" val="865513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7</a:t>
            </a:fld>
            <a:endParaRPr lang="en-US" dirty="0"/>
          </a:p>
        </p:txBody>
      </p:sp>
    </p:spTree>
    <p:extLst>
      <p:ext uri="{BB962C8B-B14F-4D97-AF65-F5344CB8AC3E}">
        <p14:creationId xmlns:p14="http://schemas.microsoft.com/office/powerpoint/2010/main" val="7556381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71</a:t>
            </a:fld>
            <a:endParaRPr lang="en-US" dirty="0"/>
          </a:p>
        </p:txBody>
      </p:sp>
    </p:spTree>
    <p:extLst>
      <p:ext uri="{BB962C8B-B14F-4D97-AF65-F5344CB8AC3E}">
        <p14:creationId xmlns:p14="http://schemas.microsoft.com/office/powerpoint/2010/main" val="125043094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A99B35-8416-43AE-9DDE-49790E796373}" type="slidenum">
              <a:rPr lang="en-US" smtClean="0"/>
              <a:pPr/>
              <a:t>72</a:t>
            </a:fld>
            <a:endParaRPr lang="en-US"/>
          </a:p>
        </p:txBody>
      </p:sp>
    </p:spTree>
    <p:extLst>
      <p:ext uri="{BB962C8B-B14F-4D97-AF65-F5344CB8AC3E}">
        <p14:creationId xmlns:p14="http://schemas.microsoft.com/office/powerpoint/2010/main" val="14908773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73</a:t>
            </a:fld>
            <a:endParaRPr lang="en-US" dirty="0"/>
          </a:p>
        </p:txBody>
      </p:sp>
    </p:spTree>
    <p:extLst>
      <p:ext uri="{BB962C8B-B14F-4D97-AF65-F5344CB8AC3E}">
        <p14:creationId xmlns:p14="http://schemas.microsoft.com/office/powerpoint/2010/main" val="12145944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74</a:t>
            </a:fld>
            <a:endParaRPr lang="en-US"/>
          </a:p>
        </p:txBody>
      </p:sp>
    </p:spTree>
    <p:extLst>
      <p:ext uri="{BB962C8B-B14F-4D97-AF65-F5344CB8AC3E}">
        <p14:creationId xmlns:p14="http://schemas.microsoft.com/office/powerpoint/2010/main" val="31793523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75</a:t>
            </a:fld>
            <a:endParaRPr lang="en-US"/>
          </a:p>
        </p:txBody>
      </p:sp>
    </p:spTree>
    <p:extLst>
      <p:ext uri="{BB962C8B-B14F-4D97-AF65-F5344CB8AC3E}">
        <p14:creationId xmlns:p14="http://schemas.microsoft.com/office/powerpoint/2010/main" val="42705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76</a:t>
            </a:fld>
            <a:endParaRPr lang="en-US"/>
          </a:p>
        </p:txBody>
      </p:sp>
    </p:spTree>
    <p:extLst>
      <p:ext uri="{BB962C8B-B14F-4D97-AF65-F5344CB8AC3E}">
        <p14:creationId xmlns:p14="http://schemas.microsoft.com/office/powerpoint/2010/main" val="39746346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77</a:t>
            </a:fld>
            <a:endParaRPr lang="en-US" dirty="0"/>
          </a:p>
        </p:txBody>
      </p:sp>
    </p:spTree>
    <p:extLst>
      <p:ext uri="{BB962C8B-B14F-4D97-AF65-F5344CB8AC3E}">
        <p14:creationId xmlns:p14="http://schemas.microsoft.com/office/powerpoint/2010/main" val="236377701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78</a:t>
            </a:fld>
            <a:endParaRPr lang="en-US" dirty="0"/>
          </a:p>
        </p:txBody>
      </p:sp>
    </p:spTree>
    <p:extLst>
      <p:ext uri="{BB962C8B-B14F-4D97-AF65-F5344CB8AC3E}">
        <p14:creationId xmlns:p14="http://schemas.microsoft.com/office/powerpoint/2010/main" val="337443810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79</a:t>
            </a:fld>
            <a:endParaRPr lang="en-US"/>
          </a:p>
        </p:txBody>
      </p:sp>
    </p:spTree>
    <p:extLst>
      <p:ext uri="{BB962C8B-B14F-4D97-AF65-F5344CB8AC3E}">
        <p14:creationId xmlns:p14="http://schemas.microsoft.com/office/powerpoint/2010/main" val="10972038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80</a:t>
            </a:fld>
            <a:endParaRPr lang="en-US" dirty="0"/>
          </a:p>
        </p:txBody>
      </p:sp>
    </p:spTree>
    <p:extLst>
      <p:ext uri="{BB962C8B-B14F-4D97-AF65-F5344CB8AC3E}">
        <p14:creationId xmlns:p14="http://schemas.microsoft.com/office/powerpoint/2010/main" val="425096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sz="2800"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8</a:t>
            </a:fld>
            <a:endParaRPr lang="en-US"/>
          </a:p>
        </p:txBody>
      </p:sp>
    </p:spTree>
    <p:extLst>
      <p:ext uri="{BB962C8B-B14F-4D97-AF65-F5344CB8AC3E}">
        <p14:creationId xmlns:p14="http://schemas.microsoft.com/office/powerpoint/2010/main" val="11890783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sz="2000" baseline="0"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81</a:t>
            </a:fld>
            <a:endParaRPr lang="en-US"/>
          </a:p>
        </p:txBody>
      </p:sp>
    </p:spTree>
    <p:extLst>
      <p:ext uri="{BB962C8B-B14F-4D97-AF65-F5344CB8AC3E}">
        <p14:creationId xmlns:p14="http://schemas.microsoft.com/office/powerpoint/2010/main" val="42524546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82</a:t>
            </a:fld>
            <a:endParaRPr lang="en-US" dirty="0"/>
          </a:p>
        </p:txBody>
      </p:sp>
    </p:spTree>
    <p:extLst>
      <p:ext uri="{BB962C8B-B14F-4D97-AF65-F5344CB8AC3E}">
        <p14:creationId xmlns:p14="http://schemas.microsoft.com/office/powerpoint/2010/main" val="4244526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sz="2800"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9</a:t>
            </a:fld>
            <a:endParaRPr lang="en-US"/>
          </a:p>
        </p:txBody>
      </p:sp>
    </p:spTree>
    <p:extLst>
      <p:ext uri="{BB962C8B-B14F-4D97-AF65-F5344CB8AC3E}">
        <p14:creationId xmlns:p14="http://schemas.microsoft.com/office/powerpoint/2010/main" val="2527912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9B7C68-48CA-4F7E-A595-FD5BDC7FD61F}" type="datetimeFigureOut">
              <a:rPr lang="en-US" smtClean="0"/>
              <a:pPr/>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3204073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9B7C68-48CA-4F7E-A595-FD5BDC7FD61F}" type="datetimeFigureOut">
              <a:rPr lang="en-US" smtClean="0"/>
              <a:pPr/>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9B7C68-48CA-4F7E-A595-FD5BDC7FD61F}" type="datetimeFigureOut">
              <a:rPr lang="en-US" smtClean="0"/>
              <a:pPr/>
              <a:t>3/29/2022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9B7C68-48CA-4F7E-A595-FD5BDC7FD61F}" type="datetimeFigureOut">
              <a:rPr lang="en-US" smtClean="0"/>
              <a:pPr/>
              <a:t>3/29/2022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42767D-72EB-46BC-8160-C972ECC5DB3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9B7C68-48CA-4F7E-A595-FD5BDC7FD61F}" type="datetimeFigureOut">
              <a:rPr lang="en-US" smtClean="0"/>
              <a:pPr/>
              <a:t>3/29/2022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42767D-72EB-46BC-8160-C972ECC5DB3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9B7C68-48CA-4F7E-A595-FD5BDC7FD61F}" type="datetimeFigureOut">
              <a:rPr lang="en-US" smtClean="0"/>
              <a:pPr/>
              <a:t>3/29/2022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42767D-72EB-46BC-8160-C972ECC5DB3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3/29/2022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3/29/2022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B7C68-48CA-4F7E-A595-FD5BDC7FD61F}" type="datetimeFigureOut">
              <a:rPr lang="en-US" smtClean="0"/>
              <a:pPr/>
              <a:t>3/29/2022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2767D-72EB-46BC-8160-C972ECC5DB3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lushko@berkeley.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6.jpe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jpeg"/><Relationship Id="rId3" Type="http://schemas.openxmlformats.org/officeDocument/2006/relationships/image" Target="../media/image34.jpeg"/><Relationship Id="rId7" Type="http://schemas.openxmlformats.org/officeDocument/2006/relationships/image" Target="../media/image38.jpeg"/><Relationship Id="rId12" Type="http://schemas.openxmlformats.org/officeDocument/2006/relationships/image" Target="../media/image43.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0.xml"/><Relationship Id="rId1" Type="http://schemas.openxmlformats.org/officeDocument/2006/relationships/slideLayout" Target="../slideLayouts/slideLayout12.xml"/><Relationship Id="rId4" Type="http://schemas.openxmlformats.org/officeDocument/2006/relationships/image" Target="../media/image56.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8.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449560" y="685800"/>
            <a:ext cx="8197453" cy="208954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800" b="1" dirty="0">
                <a:sym typeface="UC Berkeley OS Sign"/>
              </a:rPr>
              <a:t>CogSci 150</a:t>
            </a:r>
            <a:br>
              <a:rPr lang="en-US" sz="3800" b="1" dirty="0">
                <a:sym typeface="UC Berkeley OS Sign"/>
              </a:rPr>
            </a:br>
            <a:r>
              <a:rPr lang="en-US" sz="3800" b="1" dirty="0">
                <a:sym typeface="UC Berkeley OS Sign"/>
              </a:rPr>
              <a:t>“Sensemaking and Organizing”</a:t>
            </a:r>
            <a:br>
              <a:rPr lang="en-US" sz="3800" b="1" dirty="0">
                <a:sym typeface="UC Berkeley OS Sign"/>
              </a:rPr>
            </a:br>
            <a:r>
              <a:rPr lang="en-US" sz="3800" b="1" dirty="0">
                <a:sym typeface="UC Berkeley OS Sign"/>
              </a:rPr>
              <a:t>Spring 2022</a:t>
            </a:r>
            <a:endParaRPr lang="en-US" sz="3400" dirty="0">
              <a:sym typeface="UC Berkeley OS Sign"/>
            </a:endParaRPr>
          </a:p>
        </p:txBody>
      </p:sp>
      <p:sp>
        <p:nvSpPr>
          <p:cNvPr id="2051" name="Rectangle 2"/>
          <p:cNvSpPr>
            <a:spLocks noGrp="1" noChangeArrowheads="1"/>
          </p:cNvSpPr>
          <p:nvPr>
            <p:ph type="body" idx="1"/>
          </p:nvPr>
        </p:nvSpPr>
        <p:spPr>
          <a:xfrm>
            <a:off x="418306" y="2286000"/>
            <a:ext cx="8228707" cy="3589734"/>
          </a:xfrm>
        </p:spPr>
        <p:txBody>
          <a:bodyPr anchor="ctr">
            <a:normAutofit fontScale="70000" lnSpcReduction="20000"/>
          </a:bodyPr>
          <a:lstStyle/>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Robert J. Glushko</a:t>
            </a:r>
            <a:br>
              <a:rPr lang="en-US" sz="3000" dirty="0">
                <a:sym typeface="UC Berkeley OS Sign"/>
              </a:rPr>
            </a:br>
            <a:r>
              <a:rPr lang="en-US" sz="3000" dirty="0">
                <a:sym typeface="UC Berkeley OS Sign"/>
                <a:hlinkClick r:id="rId3"/>
              </a:rPr>
              <a:t>glushko@berkeley.edu</a:t>
            </a: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29 March 2022</a:t>
            </a: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br>
              <a:rPr lang="en-US" sz="3000" dirty="0">
                <a:sym typeface="UC Berkeley OS Sign"/>
              </a:rPr>
            </a:br>
            <a:r>
              <a:rPr lang="en-US" sz="3000" dirty="0">
                <a:sym typeface="UC Berkeley OS Sign"/>
              </a:rPr>
              <a:t> </a:t>
            </a:r>
            <a:r>
              <a:rPr lang="en-US" sz="3900" dirty="0">
                <a:sym typeface="UC Berkeley OS Sign"/>
              </a:rPr>
              <a:t>19) Category Structure;</a:t>
            </a: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br>
              <a:rPr lang="en-US" sz="3900" dirty="0">
                <a:sym typeface="UC Berkeley OS Sign"/>
              </a:rPr>
            </a:br>
            <a:r>
              <a:rPr lang="en-US" sz="4600" b="1" dirty="0">
                <a:solidFill>
                  <a:srgbClr val="FF0000"/>
                </a:solidFill>
                <a:sym typeface="UC Berkeley OS Sign"/>
              </a:rPr>
              <a:t>REVIEW OF MIDTERM</a:t>
            </a: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600" b="1" dirty="0">
                <a:solidFill>
                  <a:srgbClr val="FF0000"/>
                </a:solidFill>
                <a:sym typeface="UC Berkeley OS Sign"/>
              </a:rPr>
              <a:t>REVISIONS TO THE COURSE</a:t>
            </a:r>
          </a:p>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olidFill>
                <a:srgbClr val="002955"/>
              </a:solidFill>
              <a:sym typeface="UC Berkeley OS Sign"/>
            </a:endParaRPr>
          </a:p>
        </p:txBody>
      </p:sp>
    </p:spTree>
  </p:cSld>
  <p:clrMapOvr>
    <a:masterClrMapping/>
  </p:clrMapOvr>
  <p:transition advTm="1551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182B0077-4097-4EA5-980C-D9039F4D0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285504"/>
            <a:ext cx="6781800" cy="6286991"/>
          </a:xfrm>
          <a:prstGeom prst="rect">
            <a:avLst/>
          </a:prstGeom>
        </p:spPr>
      </p:pic>
      <p:sp>
        <p:nvSpPr>
          <p:cNvPr id="6" name="TextBox 5">
            <a:extLst>
              <a:ext uri="{FF2B5EF4-FFF2-40B4-BE49-F238E27FC236}">
                <a16:creationId xmlns:a16="http://schemas.microsoft.com/office/drawing/2014/main" id="{D1A9B330-7109-4E90-A892-9CD3A7988F71}"/>
              </a:ext>
            </a:extLst>
          </p:cNvPr>
          <p:cNvSpPr txBox="1"/>
          <p:nvPr/>
        </p:nvSpPr>
        <p:spPr>
          <a:xfrm>
            <a:off x="304800" y="1634812"/>
            <a:ext cx="2971800" cy="5016758"/>
          </a:xfrm>
          <a:prstGeom prst="rect">
            <a:avLst/>
          </a:prstGeom>
          <a:noFill/>
        </p:spPr>
        <p:txBody>
          <a:bodyPr wrap="square" rtlCol="0">
            <a:spAutoFit/>
          </a:bodyPr>
          <a:lstStyle/>
          <a:p>
            <a:r>
              <a:rPr lang="en-US" sz="4000" dirty="0"/>
              <a:t>“The states in the US”</a:t>
            </a:r>
          </a:p>
          <a:p>
            <a:r>
              <a:rPr lang="en-US" sz="4000" dirty="0"/>
              <a:t>is an Enumerated Category</a:t>
            </a:r>
          </a:p>
          <a:p>
            <a:r>
              <a:rPr lang="en-US" sz="4000" b="1" i="1" dirty="0">
                <a:solidFill>
                  <a:srgbClr val="FF0000"/>
                </a:solidFill>
              </a:rPr>
              <a:t>Is Alaska a US state? </a:t>
            </a:r>
            <a:br>
              <a:rPr lang="en-US" sz="4000" b="1" i="1" dirty="0">
                <a:solidFill>
                  <a:srgbClr val="FF0000"/>
                </a:solidFill>
              </a:rPr>
            </a:br>
            <a:r>
              <a:rPr lang="en-US" sz="4000" b="1" i="1" dirty="0">
                <a:solidFill>
                  <a:srgbClr val="FF0000"/>
                </a:solidFill>
              </a:rPr>
              <a:t>Is Ontario?</a:t>
            </a:r>
          </a:p>
        </p:txBody>
      </p:sp>
    </p:spTree>
    <p:extLst>
      <p:ext uri="{BB962C8B-B14F-4D97-AF65-F5344CB8AC3E}">
        <p14:creationId xmlns:p14="http://schemas.microsoft.com/office/powerpoint/2010/main" val="1539265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1691FD-CE5C-4732-9F49-9F7939B14DB6}"/>
              </a:ext>
            </a:extLst>
          </p:cNvPr>
          <p:cNvSpPr/>
          <p:nvPr/>
        </p:nvSpPr>
        <p:spPr>
          <a:xfrm>
            <a:off x="0" y="0"/>
            <a:ext cx="90678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4000" b="1" dirty="0">
                <a:solidFill>
                  <a:srgbClr val="FF0000"/>
                </a:solidFill>
              </a:rPr>
              <a:t>Stop and Think</a:t>
            </a:r>
          </a:p>
        </p:txBody>
      </p:sp>
      <p:sp>
        <p:nvSpPr>
          <p:cNvPr id="3" name="Content Placeholder 2"/>
          <p:cNvSpPr>
            <a:spLocks noGrp="1"/>
          </p:cNvSpPr>
          <p:nvPr>
            <p:ph idx="1"/>
          </p:nvPr>
        </p:nvSpPr>
        <p:spPr>
          <a:xfrm>
            <a:off x="266700" y="1317027"/>
            <a:ext cx="8534400" cy="5159973"/>
          </a:xfrm>
        </p:spPr>
        <p:txBody>
          <a:bodyPr>
            <a:noAutofit/>
          </a:bodyPr>
          <a:lstStyle/>
          <a:p>
            <a:pPr marL="457200" lvl="1" indent="0">
              <a:buNone/>
            </a:pPr>
            <a:r>
              <a:rPr lang="en-US" dirty="0"/>
              <a:t>The category of “state” can be defined using property tests like:</a:t>
            </a:r>
          </a:p>
          <a:p>
            <a:pPr lvl="1"/>
            <a:r>
              <a:rPr lang="en-US" dirty="0"/>
              <a:t>	a geographical territory contained within a country</a:t>
            </a:r>
          </a:p>
          <a:p>
            <a:pPr lvl="1"/>
            <a:r>
              <a:rPr lang="en-US" dirty="0"/>
              <a:t>	organized politically with its own government</a:t>
            </a:r>
          </a:p>
          <a:p>
            <a:pPr marL="457200" lvl="1" indent="0">
              <a:buNone/>
            </a:pPr>
            <a:r>
              <a:rPr lang="en-US" dirty="0"/>
              <a:t>A “US state” is a “state” but membership is NOT defined by property tests</a:t>
            </a:r>
          </a:p>
          <a:p>
            <a:pPr lvl="1"/>
            <a:r>
              <a:rPr lang="en-US" dirty="0"/>
              <a:t>	you can list the US states, and something is a US state if it in the list</a:t>
            </a:r>
          </a:p>
          <a:p>
            <a:pPr lvl="1"/>
            <a:r>
              <a:rPr lang="en-US" dirty="0"/>
              <a:t>There are no tests about size, location, population, or other properties that determine whether some place is a US state</a:t>
            </a:r>
          </a:p>
        </p:txBody>
      </p:sp>
    </p:spTree>
    <p:extLst>
      <p:ext uri="{BB962C8B-B14F-4D97-AF65-F5344CB8AC3E}">
        <p14:creationId xmlns:p14="http://schemas.microsoft.com/office/powerpoint/2010/main" val="2820022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04800" y="8659"/>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t>Competing Enumerations</a:t>
            </a:r>
            <a:endParaRPr lang="en-US" sz="3400" dirty="0">
              <a:sym typeface="UC Berkeley OS Sign"/>
            </a:endParaRPr>
          </a:p>
        </p:txBody>
      </p:sp>
      <p:sp>
        <p:nvSpPr>
          <p:cNvPr id="8" name="Rectangle 7"/>
          <p:cNvSpPr/>
          <p:nvPr/>
        </p:nvSpPr>
        <p:spPr>
          <a:xfrm>
            <a:off x="152401" y="948305"/>
            <a:ext cx="6096000" cy="5909695"/>
          </a:xfrm>
          <a:prstGeom prst="rect">
            <a:avLst/>
          </a:prstGeom>
        </p:spPr>
        <p:txBody>
          <a:bodyPr wrap="square">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Enumerative categories enable membership to be unambiguously determined, but that doesn’t mean that they are uncontroversial – there might be </a:t>
            </a:r>
            <a:r>
              <a:rPr lang="en-US" sz="3200" dirty="0">
                <a:solidFill>
                  <a:srgbClr val="FF0000"/>
                </a:solidFill>
              </a:rPr>
              <a:t>competing enumerations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solidFill>
                  <a:srgbClr val="FF0000"/>
                </a:solidFill>
              </a:rPr>
              <a:t>EXAMPLE :  Is Gender Binary?</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200" dirty="0">
              <a:solidFill>
                <a:srgbClr val="FF0000"/>
              </a:solidFill>
            </a:endParaRP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200" dirty="0">
              <a:solidFill>
                <a:srgbClr val="FF0000"/>
              </a:solidFill>
            </a:endParaRPr>
          </a:p>
          <a:p>
            <a:pPr eaLnBrk="0" hangingPunct="0">
              <a:lnSpc>
                <a:spcPct val="92000"/>
              </a:lnSpc>
              <a:spcBef>
                <a:spcPts val="1266"/>
              </a:spcBef>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200" dirty="0">
              <a:solidFill>
                <a:srgbClr val="FF0000"/>
              </a:solidFill>
            </a:endParaRPr>
          </a:p>
          <a:p>
            <a:pPr eaLnBrk="0" hangingPunct="0">
              <a:lnSpc>
                <a:spcPct val="92000"/>
              </a:lnSpc>
              <a:spcBef>
                <a:spcPts val="1266"/>
              </a:spcBef>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200" dirty="0">
              <a:solidFill>
                <a:srgbClr val="FF0000"/>
              </a:solidFill>
            </a:endParaRPr>
          </a:p>
        </p:txBody>
      </p:sp>
      <p:pic>
        <p:nvPicPr>
          <p:cNvPr id="2" name="Picture 1"/>
          <p:cNvPicPr>
            <a:picLocks noChangeAspect="1"/>
          </p:cNvPicPr>
          <p:nvPr/>
        </p:nvPicPr>
        <p:blipFill>
          <a:blip r:embed="rId3"/>
          <a:stretch>
            <a:fillRect/>
          </a:stretch>
        </p:blipFill>
        <p:spPr>
          <a:xfrm>
            <a:off x="228600" y="4488661"/>
            <a:ext cx="8508107" cy="2189891"/>
          </a:xfrm>
          <a:prstGeom prst="rect">
            <a:avLst/>
          </a:prstGeom>
        </p:spPr>
      </p:pic>
      <p:pic>
        <p:nvPicPr>
          <p:cNvPr id="3" name="Picture 2"/>
          <p:cNvPicPr>
            <a:picLocks noChangeAspect="1"/>
          </p:cNvPicPr>
          <p:nvPr/>
        </p:nvPicPr>
        <p:blipFill>
          <a:blip r:embed="rId4"/>
          <a:stretch>
            <a:fillRect/>
          </a:stretch>
        </p:blipFill>
        <p:spPr>
          <a:xfrm>
            <a:off x="6248401" y="1199656"/>
            <a:ext cx="2378174" cy="2378174"/>
          </a:xfrm>
          <a:prstGeom prst="rect">
            <a:avLst/>
          </a:prstGeom>
        </p:spPr>
      </p:pic>
    </p:spTree>
    <p:extLst>
      <p:ext uri="{BB962C8B-B14F-4D97-AF65-F5344CB8AC3E}">
        <p14:creationId xmlns:p14="http://schemas.microsoft.com/office/powerpoint/2010/main" val="394337670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C96881-FADF-4118-8F60-FCA6013B30F6}"/>
              </a:ext>
            </a:extLst>
          </p:cNvPr>
          <p:cNvSpPr/>
          <p:nvPr/>
        </p:nvSpPr>
        <p:spPr>
          <a:xfrm>
            <a:off x="30480" y="4803836"/>
            <a:ext cx="9144000" cy="20541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60426" y="821005"/>
            <a:ext cx="4038600" cy="1143000"/>
          </a:xfrm>
        </p:spPr>
        <p:txBody>
          <a:bodyPr>
            <a:normAutofit fontScale="90000"/>
          </a:bodyPr>
          <a:lstStyle/>
          <a:p>
            <a:r>
              <a:rPr lang="en-US" b="1" dirty="0"/>
              <a:t>Facebook Offers 56 Gender Categories</a:t>
            </a:r>
            <a:br>
              <a:rPr lang="en-US" b="1" dirty="0"/>
            </a:br>
            <a:endParaRPr lang="en-US"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164" y="2271485"/>
            <a:ext cx="3621024" cy="221627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52400"/>
            <a:ext cx="3925824" cy="4414240"/>
          </a:xfrm>
          <a:prstGeom prst="rect">
            <a:avLst/>
          </a:prstGeom>
        </p:spPr>
      </p:pic>
      <p:sp>
        <p:nvSpPr>
          <p:cNvPr id="5" name="TextBox 4"/>
          <p:cNvSpPr txBox="1"/>
          <p:nvPr/>
        </p:nvSpPr>
        <p:spPr>
          <a:xfrm>
            <a:off x="304800" y="5029200"/>
            <a:ext cx="8686800" cy="1569660"/>
          </a:xfrm>
          <a:prstGeom prst="rect">
            <a:avLst/>
          </a:prstGeom>
          <a:noFill/>
        </p:spPr>
        <p:txBody>
          <a:bodyPr wrap="square" rtlCol="0">
            <a:spAutoFit/>
          </a:bodyPr>
          <a:lstStyle/>
          <a:p>
            <a:r>
              <a:rPr lang="en-US" sz="2400" b="1" dirty="0">
                <a:solidFill>
                  <a:srgbClr val="FF0000"/>
                </a:solidFill>
              </a:rPr>
              <a:t>Why are binary gender category systems much more common than non-binary gender category systems?</a:t>
            </a:r>
          </a:p>
          <a:p>
            <a:endParaRPr lang="en-US" sz="2400" b="1" dirty="0">
              <a:solidFill>
                <a:srgbClr val="FF0000"/>
              </a:solidFill>
            </a:endParaRPr>
          </a:p>
          <a:p>
            <a:r>
              <a:rPr lang="en-US" sz="2400" b="1" dirty="0">
                <a:solidFill>
                  <a:srgbClr val="FF0000"/>
                </a:solidFill>
              </a:rPr>
              <a:t>What other enumerated categories are highly controversial?</a:t>
            </a:r>
          </a:p>
        </p:txBody>
      </p:sp>
    </p:spTree>
    <p:extLst>
      <p:ext uri="{BB962C8B-B14F-4D97-AF65-F5344CB8AC3E}">
        <p14:creationId xmlns:p14="http://schemas.microsoft.com/office/powerpoint/2010/main" val="294664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CE59FE-4253-40FD-9C62-C035FFCF75E7}"/>
              </a:ext>
            </a:extLst>
          </p:cNvPr>
          <p:cNvSpPr/>
          <p:nvPr/>
        </p:nvSpPr>
        <p:spPr>
          <a:xfrm>
            <a:off x="0" y="5388575"/>
            <a:ext cx="9144000" cy="95764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8" name="Rectangle 1"/>
          <p:cNvSpPr>
            <a:spLocks noGrp="1" noChangeArrowheads="1"/>
          </p:cNvSpPr>
          <p:nvPr>
            <p:ph type="title"/>
          </p:nvPr>
        </p:nvSpPr>
        <p:spPr>
          <a:xfrm>
            <a:off x="501342" y="32951"/>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t>Specifying Enumerations</a:t>
            </a:r>
            <a:endParaRPr lang="en-US" sz="3400" b="1" dirty="0">
              <a:sym typeface="UC Berkeley OS Sign"/>
            </a:endParaRPr>
          </a:p>
        </p:txBody>
      </p:sp>
      <p:sp>
        <p:nvSpPr>
          <p:cNvPr id="29703" name="Rectangle 7"/>
          <p:cNvSpPr>
            <a:spLocks noChangeArrowheads="1"/>
          </p:cNvSpPr>
          <p:nvPr/>
        </p:nvSpPr>
        <p:spPr bwMode="auto">
          <a:xfrm>
            <a:off x="501342" y="1198936"/>
            <a:ext cx="8382000" cy="4809424"/>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You should be </a:t>
            </a:r>
            <a:r>
              <a:rPr lang="en-US" sz="3200" b="1" dirty="0">
                <a:solidFill>
                  <a:srgbClr val="FF0000"/>
                </a:solidFill>
              </a:rPr>
              <a:t>excruciatingly careful </a:t>
            </a:r>
            <a:r>
              <a:rPr lang="en-US" sz="3200" dirty="0"/>
              <a:t>when you define a category by enumeration</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Legal disputes often reflect opposing interpretations of category membership and whether a list of category members is exhaustive or merely illustrative</a:t>
            </a:r>
          </a:p>
          <a:p>
            <a:pPr eaLnBrk="0" hangingPunct="0">
              <a:lnSpc>
                <a:spcPct val="92000"/>
              </a:lnSpc>
              <a:spcBef>
                <a:spcPts val="1266"/>
              </a:spcBef>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200" i="1" dirty="0">
              <a:solidFill>
                <a:srgbClr val="FF0000"/>
              </a:solidFill>
            </a:endParaRPr>
          </a:p>
          <a:p>
            <a:pPr eaLnBrk="0" hangingPunct="0">
              <a:lnSpc>
                <a:spcPct val="92000"/>
              </a:lnSpc>
              <a:spcBef>
                <a:spcPts val="1266"/>
              </a:spcBef>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200" i="1" dirty="0">
              <a:solidFill>
                <a:srgbClr val="FF0000"/>
              </a:solidFill>
            </a:endParaRPr>
          </a:p>
          <a:p>
            <a:pPr eaLnBrk="0" hangingPunct="0">
              <a:lnSpc>
                <a:spcPct val="92000"/>
              </a:lnSpc>
              <a:spcBef>
                <a:spcPts val="1266"/>
              </a:spcBef>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i="1" dirty="0">
                <a:solidFill>
                  <a:srgbClr val="FF0000"/>
                </a:solidFill>
              </a:rPr>
              <a:t> Why is an “Other” category a bad idea! </a:t>
            </a:r>
          </a:p>
        </p:txBody>
      </p:sp>
    </p:spTree>
    <p:extLst>
      <p:ext uri="{BB962C8B-B14F-4D97-AF65-F5344CB8AC3E}">
        <p14:creationId xmlns:p14="http://schemas.microsoft.com/office/powerpoint/2010/main" val="200014601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70034" y="47802"/>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Is A Fish a Document? (1)</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15</a:t>
            </a:fld>
            <a:endParaRPr lang="en-US" sz="1500" dirty="0">
              <a:solidFill>
                <a:srgbClr val="002955"/>
              </a:solidFill>
              <a:latin typeface="UC Berkeley OS Sign"/>
              <a:ea typeface="MS PGothic" pitchFamily="34" charset="-128"/>
              <a:sym typeface="UC Berkeley OS Sign"/>
            </a:endParaRPr>
          </a:p>
        </p:txBody>
      </p:sp>
      <p:pic>
        <p:nvPicPr>
          <p:cNvPr id="1028" name="Picture 4" descr="XXX 131936 FISH CASE 0009.JPG USA F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513" y="990600"/>
            <a:ext cx="4355151" cy="32704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5766" y="4224875"/>
            <a:ext cx="6152633" cy="2585323"/>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400" dirty="0"/>
              <a:t>When he allegedly dumped them overboard instead, he was charged with violating the Sarbanes-Oxley Act, which imposes harsh penalties for destroying “</a:t>
            </a:r>
            <a:r>
              <a:rPr lang="en-US" sz="2400" i="1" dirty="0">
                <a:solidFill>
                  <a:srgbClr val="FF0000"/>
                </a:solidFill>
              </a:rPr>
              <a:t>any record, document, or tangible object</a:t>
            </a:r>
            <a:r>
              <a:rPr lang="en-US" sz="2400" dirty="0"/>
              <a:t>” to impede a federal investigation</a:t>
            </a:r>
          </a:p>
        </p:txBody>
      </p:sp>
      <p:pic>
        <p:nvPicPr>
          <p:cNvPr id="3074" name="Picture 2" descr="Epinephelus mori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4612" y="5075336"/>
            <a:ext cx="2095500" cy="13239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919581" y="1340463"/>
            <a:ext cx="4080140" cy="3323987"/>
          </a:xfrm>
          <a:prstGeom prst="rect">
            <a:avLst/>
          </a:prstGeom>
          <a:noFill/>
        </p:spPr>
        <p:txBody>
          <a:bodyPr wrap="square" rtlCol="0">
            <a:spAutoFit/>
          </a:bodyPr>
          <a:lstStyle/>
          <a:p>
            <a:pPr marL="285750" indent="-285750">
              <a:buFont typeface="Arial" panose="020B0604020202020204" pitchFamily="34" charset="0"/>
              <a:buChar char="•"/>
            </a:pPr>
            <a:r>
              <a:rPr lang="en-US" sz="2400" dirty="0"/>
              <a:t>John Yates, a commercial fisherman in Florida, was found with red groupers in his catch below the legal size limit.  An inspector ordered him to return to port and hand the fish over to the authorities</a:t>
            </a:r>
          </a:p>
          <a:p>
            <a:pPr marL="285750" indent="-285750">
              <a:buFont typeface="Arial" panose="020B0604020202020204" pitchFamily="34" charset="0"/>
              <a:buChar char="•"/>
            </a:pPr>
            <a:endParaRPr lang="en-US" dirty="0"/>
          </a:p>
        </p:txBody>
      </p:sp>
      <p:pic>
        <p:nvPicPr>
          <p:cNvPr id="3" name="Picture 2"/>
          <p:cNvPicPr>
            <a:picLocks noChangeAspect="1"/>
          </p:cNvPicPr>
          <p:nvPr/>
        </p:nvPicPr>
        <p:blipFill>
          <a:blip r:embed="rId5" cstate="print"/>
          <a:stretch>
            <a:fillRect/>
          </a:stretch>
        </p:blipFill>
        <p:spPr>
          <a:xfrm>
            <a:off x="6211936" y="6019800"/>
            <a:ext cx="2620852" cy="450459"/>
          </a:xfrm>
          <a:prstGeom prst="rect">
            <a:avLst/>
          </a:prstGeom>
        </p:spPr>
      </p:pic>
      <p:pic>
        <p:nvPicPr>
          <p:cNvPr id="4" name="Picture 3">
            <a:extLst>
              <a:ext uri="{FF2B5EF4-FFF2-40B4-BE49-F238E27FC236}">
                <a16:creationId xmlns:a16="http://schemas.microsoft.com/office/drawing/2014/main" id="{F72995B0-EEBF-4374-8A15-A7F471868B30}"/>
              </a:ext>
            </a:extLst>
          </p:cNvPr>
          <p:cNvPicPr>
            <a:picLocks noChangeAspect="1"/>
          </p:cNvPicPr>
          <p:nvPr/>
        </p:nvPicPr>
        <p:blipFill>
          <a:blip r:embed="rId6"/>
          <a:stretch>
            <a:fillRect/>
          </a:stretch>
        </p:blipFill>
        <p:spPr>
          <a:xfrm>
            <a:off x="-3842" y="47802"/>
            <a:ext cx="1999661" cy="646232"/>
          </a:xfrm>
          <a:prstGeom prst="rect">
            <a:avLst/>
          </a:prstGeom>
        </p:spPr>
      </p:pic>
    </p:spTree>
    <p:extLst>
      <p:ext uri="{BB962C8B-B14F-4D97-AF65-F5344CB8AC3E}">
        <p14:creationId xmlns:p14="http://schemas.microsoft.com/office/powerpoint/2010/main" val="367777925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87128" y="203013"/>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Is A Fish a Document?  (2)</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16</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110490" y="3968971"/>
            <a:ext cx="8305800" cy="2219356"/>
          </a:xfrm>
          <a:prstGeom prst="rect">
            <a:avLst/>
          </a:prstGeom>
          <a:noFill/>
          <a:ln w="9525">
            <a:noFill/>
            <a:miter lim="800000"/>
            <a:headEnd/>
            <a:tailEnd/>
          </a:ln>
        </p:spPr>
        <p:txBody>
          <a:bodyPr wrap="square" lIns="64291" tIns="32146" rIns="64291" bIns="32146">
            <a:spAutoFit/>
          </a:bodyPr>
          <a:lstStyle/>
          <a:p>
            <a:pPr marL="285750" indent="-285750">
              <a:buFont typeface="Arial" panose="020B0604020202020204" pitchFamily="34" charset="0"/>
              <a:buChar char="•"/>
            </a:pPr>
            <a:r>
              <a:rPr lang="en-US" sz="2800" dirty="0"/>
              <a:t>The US Supreme Court reversed, ruling in favor of the fisherman (Yates v. United States 2015), finding that </a:t>
            </a:r>
            <a:r>
              <a:rPr lang="en-US" sz="2800" i="1" dirty="0">
                <a:solidFill>
                  <a:srgbClr val="FF0000"/>
                </a:solidFill>
              </a:rPr>
              <a:t>“tangible object” must be interpreted in the context of “record” and “document” </a:t>
            </a:r>
            <a:r>
              <a:rPr lang="en-US" sz="2800" dirty="0"/>
              <a:t>and, as such, only applies to an object “used to record or preserve information”</a:t>
            </a:r>
          </a:p>
        </p:txBody>
      </p:sp>
      <p:pic>
        <p:nvPicPr>
          <p:cNvPr id="1028" name="Picture 4" descr="XXX 131936 FISH CASE 0009.JPG USA F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915" y="1394011"/>
            <a:ext cx="3429000" cy="25749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32C79FD-5A3D-4B88-834E-94FACE5ADD7B}"/>
              </a:ext>
            </a:extLst>
          </p:cNvPr>
          <p:cNvSpPr txBox="1"/>
          <p:nvPr/>
        </p:nvSpPr>
        <p:spPr>
          <a:xfrm>
            <a:off x="4495800" y="1538453"/>
            <a:ext cx="3806097" cy="2092881"/>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t>District court and Court of Appeals said Yates violated Sarbanes-Oxley</a:t>
            </a:r>
          </a:p>
          <a:p>
            <a:pPr marL="285750" lvl="0" indent="-285750">
              <a:buFont typeface="Arial" panose="020B0604020202020204" pitchFamily="34" charset="0"/>
              <a:buChar char="•"/>
            </a:pPr>
            <a:endParaRPr lang="en-US" dirty="0">
              <a:solidFill>
                <a:prstClr val="black"/>
              </a:solidFill>
            </a:endParaRPr>
          </a:p>
        </p:txBody>
      </p:sp>
      <p:pic>
        <p:nvPicPr>
          <p:cNvPr id="2" name="Picture 1">
            <a:extLst>
              <a:ext uri="{FF2B5EF4-FFF2-40B4-BE49-F238E27FC236}">
                <a16:creationId xmlns:a16="http://schemas.microsoft.com/office/drawing/2014/main" id="{BF7D7DF7-8F05-457B-A4D8-DA623AE1013D}"/>
              </a:ext>
            </a:extLst>
          </p:cNvPr>
          <p:cNvPicPr>
            <a:picLocks noChangeAspect="1"/>
          </p:cNvPicPr>
          <p:nvPr/>
        </p:nvPicPr>
        <p:blipFill>
          <a:blip r:embed="rId4"/>
          <a:stretch>
            <a:fillRect/>
          </a:stretch>
        </p:blipFill>
        <p:spPr>
          <a:xfrm>
            <a:off x="76200" y="94996"/>
            <a:ext cx="1999661" cy="646232"/>
          </a:xfrm>
          <a:prstGeom prst="rect">
            <a:avLst/>
          </a:prstGeom>
        </p:spPr>
      </p:pic>
    </p:spTree>
    <p:extLst>
      <p:ext uri="{BB962C8B-B14F-4D97-AF65-F5344CB8AC3E}">
        <p14:creationId xmlns:p14="http://schemas.microsoft.com/office/powerpoint/2010/main" val="149421477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356F9-30C4-4D03-8AE4-0D8A6ED6605F}"/>
              </a:ext>
            </a:extLst>
          </p:cNvPr>
          <p:cNvSpPr>
            <a:spLocks noGrp="1"/>
          </p:cNvSpPr>
          <p:nvPr>
            <p:ph type="title"/>
          </p:nvPr>
        </p:nvSpPr>
        <p:spPr/>
        <p:txBody>
          <a:bodyPr>
            <a:normAutofit/>
          </a:bodyPr>
          <a:lstStyle/>
          <a:p>
            <a:r>
              <a:rPr lang="en-US" b="1" dirty="0"/>
              <a:t>In TDO Pro You Would Learn…</a:t>
            </a:r>
          </a:p>
        </p:txBody>
      </p:sp>
      <p:sp>
        <p:nvSpPr>
          <p:cNvPr id="3" name="Content Placeholder 2">
            <a:extLst>
              <a:ext uri="{FF2B5EF4-FFF2-40B4-BE49-F238E27FC236}">
                <a16:creationId xmlns:a16="http://schemas.microsoft.com/office/drawing/2014/main" id="{F336F120-3E60-4E07-9C78-C683555DC6D3}"/>
              </a:ext>
            </a:extLst>
          </p:cNvPr>
          <p:cNvSpPr>
            <a:spLocks noGrp="1"/>
          </p:cNvSpPr>
          <p:nvPr>
            <p:ph idx="1"/>
          </p:nvPr>
        </p:nvSpPr>
        <p:spPr>
          <a:xfrm>
            <a:off x="461010" y="1417638"/>
            <a:ext cx="8229600" cy="5181600"/>
          </a:xfrm>
        </p:spPr>
        <p:txBody>
          <a:bodyPr>
            <a:normAutofit/>
          </a:bodyPr>
          <a:lstStyle/>
          <a:p>
            <a:pPr marL="0" indent="0">
              <a:buNone/>
            </a:pPr>
            <a:r>
              <a:rPr lang="en-US" sz="2400" b="0" i="0" u="none" strike="noStrike" baseline="30000" dirty="0">
                <a:solidFill>
                  <a:srgbClr val="530000"/>
                </a:solidFill>
                <a:latin typeface="Bookman Old Style" panose="02050604050505020204" pitchFamily="18" charset="0"/>
              </a:rPr>
              <a:t>[3][Law</a:t>
            </a:r>
            <a:r>
              <a:rPr lang="en-US" sz="2400" b="0" i="0" u="none" strike="noStrike" baseline="30000" dirty="0">
                <a:solidFill>
                  <a:srgbClr val="530000"/>
                </a:solidFill>
              </a:rPr>
              <a:t>] </a:t>
            </a:r>
            <a:r>
              <a:rPr lang="en-US" sz="2400" b="0" i="0" u="none" strike="noStrike" baseline="0" dirty="0">
                <a:solidFill>
                  <a:srgbClr val="211D1E"/>
                </a:solidFill>
              </a:rPr>
              <a:t>For the complete history of the case, see: </a:t>
            </a:r>
            <a:r>
              <a:rPr lang="en-US" sz="2400" b="0" i="0" u="none" strike="noStrike" baseline="0" dirty="0">
                <a:solidFill>
                  <a:srgbClr val="530000"/>
                </a:solidFill>
              </a:rPr>
              <a:t>http://www.scotusblog.com/case-files/cases/yates-v-united-states/</a:t>
            </a:r>
            <a:r>
              <a:rPr lang="en-US" sz="2400" b="0" i="0" u="none" strike="noStrike" baseline="30000" dirty="0">
                <a:solidFill>
                  <a:srgbClr val="231F20"/>
                </a:solidFill>
              </a:rPr>
              <a:t>­</a:t>
            </a:r>
          </a:p>
          <a:p>
            <a:pPr marL="0" indent="0">
              <a:buNone/>
            </a:pPr>
            <a:endParaRPr lang="en-US" sz="2400" b="0" i="0" u="none" strike="noStrike" baseline="30000" dirty="0">
              <a:solidFill>
                <a:srgbClr val="231F20"/>
              </a:solidFill>
              <a:latin typeface="Bookman Old Style" panose="02050604050505020204" pitchFamily="18" charset="0"/>
            </a:endParaRPr>
          </a:p>
          <a:p>
            <a:pPr marL="0" marR="1120" indent="0" algn="just">
              <a:buNone/>
            </a:pPr>
            <a:r>
              <a:rPr lang="en-US" sz="2400" b="0" i="0" u="none" strike="noStrike" baseline="30000" dirty="0">
                <a:solidFill>
                  <a:srgbClr val="530000"/>
                </a:solidFill>
                <a:latin typeface="Bookman Old Style" panose="02050604050505020204" pitchFamily="18" charset="0"/>
              </a:rPr>
              <a:t>[408][Law</a:t>
            </a:r>
            <a:r>
              <a:rPr lang="en-US" sz="2800" b="0" i="0" u="none" strike="noStrike" baseline="30000" dirty="0">
                <a:solidFill>
                  <a:srgbClr val="530000"/>
                </a:solidFill>
                <a:latin typeface="Bookman Old Style" panose="02050604050505020204" pitchFamily="18" charset="0"/>
              </a:rPr>
              <a:t>] </a:t>
            </a:r>
            <a:r>
              <a:rPr lang="en-US" sz="2800" b="0" i="0" u="none" strike="noStrike" baseline="30000" dirty="0">
                <a:solidFill>
                  <a:srgbClr val="231F20"/>
                </a:solidFill>
              </a:rPr>
              <a:t>Legal disputes often reflect different interpretations of category membership and whether a list of category members is exhaustive or merely illustrative­</a:t>
            </a:r>
          </a:p>
          <a:p>
            <a:pPr marL="0" marR="1100" indent="0" algn="just">
              <a:buNone/>
            </a:pPr>
            <a:r>
              <a:rPr lang="en-US" sz="2400" b="0" i="0" u="none" strike="noStrike" baseline="0" dirty="0">
                <a:solidFill>
                  <a:srgbClr val="231F20"/>
                </a:solidFill>
                <a:latin typeface="Bookman Old Style" panose="02050604050505020204" pitchFamily="18" charset="0"/>
              </a:rPr>
              <a:t>The legal principle of “implied exclusion”—</a:t>
            </a:r>
            <a:r>
              <a:rPr lang="en-US" sz="2400" b="0" i="1" u="none" strike="noStrike" baseline="0" dirty="0">
                <a:solidFill>
                  <a:srgbClr val="231F20"/>
                </a:solidFill>
                <a:latin typeface="Georgia" panose="02040502050405020303" pitchFamily="18" charset="0"/>
              </a:rPr>
              <a:t>expressio unius est exclusio al­ terius </a:t>
            </a:r>
            <a:r>
              <a:rPr lang="en-US" sz="2400" b="0" i="0" u="none" strike="noStrike" baseline="0" dirty="0">
                <a:solidFill>
                  <a:srgbClr val="231F20"/>
                </a:solidFill>
                <a:latin typeface="Bookman Old Style" panose="02050604050505020204" pitchFamily="18" charset="0"/>
              </a:rPr>
              <a:t>—says that if you “expressly name” or “designate” an enumeration of one or more things, any thing that is not named is excluded, by implication. However, prefacing the list with “such as,” “including,” or “like” implies that it is not a strict enumeration because there might be other members.</a:t>
            </a:r>
            <a:endParaRPr lang="en-US" sz="2400" dirty="0"/>
          </a:p>
          <a:p>
            <a:pPr marL="0" indent="0">
              <a:buNone/>
            </a:pPr>
            <a:endParaRPr lang="en-US" sz="2400" b="0" i="0" u="none" strike="noStrike" baseline="30000" dirty="0">
              <a:solidFill>
                <a:srgbClr val="231F20"/>
              </a:solidFill>
              <a:latin typeface="Bookman Old Style" panose="02050604050505020204" pitchFamily="18" charset="0"/>
            </a:endParaRPr>
          </a:p>
        </p:txBody>
      </p:sp>
    </p:spTree>
    <p:extLst>
      <p:ext uri="{BB962C8B-B14F-4D97-AF65-F5344CB8AC3E}">
        <p14:creationId xmlns:p14="http://schemas.microsoft.com/office/powerpoint/2010/main" val="1866546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3D60C6-5BC3-4A56-9E79-7354E47CA49A}"/>
              </a:ext>
            </a:extLst>
          </p:cNvPr>
          <p:cNvSpPr/>
          <p:nvPr/>
        </p:nvSpPr>
        <p:spPr>
          <a:xfrm>
            <a:off x="15368" y="-19283"/>
            <a:ext cx="9150403" cy="106073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B3AD2C3-EB60-478E-8D6F-A566214977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52137" y="1791687"/>
            <a:ext cx="4498106" cy="3373580"/>
          </a:xfrm>
          <a:prstGeom prst="rect">
            <a:avLst/>
          </a:prstGeom>
        </p:spPr>
      </p:pic>
      <p:sp>
        <p:nvSpPr>
          <p:cNvPr id="6" name="TextBox 5">
            <a:extLst>
              <a:ext uri="{FF2B5EF4-FFF2-40B4-BE49-F238E27FC236}">
                <a16:creationId xmlns:a16="http://schemas.microsoft.com/office/drawing/2014/main" id="{29BE8EDE-EA4D-4459-8A4B-969D25378BC9}"/>
              </a:ext>
            </a:extLst>
          </p:cNvPr>
          <p:cNvSpPr txBox="1"/>
          <p:nvPr/>
        </p:nvSpPr>
        <p:spPr>
          <a:xfrm>
            <a:off x="533400" y="5725798"/>
            <a:ext cx="3581400" cy="954107"/>
          </a:xfrm>
          <a:prstGeom prst="rect">
            <a:avLst/>
          </a:prstGeom>
          <a:noFill/>
        </p:spPr>
        <p:txBody>
          <a:bodyPr wrap="square" rtlCol="0">
            <a:spAutoFit/>
          </a:bodyPr>
          <a:lstStyle/>
          <a:p>
            <a:pPr algn="ctr"/>
            <a:r>
              <a:rPr lang="en-US" sz="2800" b="1" dirty="0">
                <a:latin typeface="+mj-lt"/>
              </a:rPr>
              <a:t>Defined by a</a:t>
            </a:r>
            <a:br>
              <a:rPr lang="en-US" sz="2800" b="1" dirty="0">
                <a:latin typeface="+mj-lt"/>
              </a:rPr>
            </a:br>
            <a:r>
              <a:rPr lang="en-US" sz="2800" b="1" dirty="0">
                <a:latin typeface="+mj-lt"/>
              </a:rPr>
              <a:t> Single Property?</a:t>
            </a:r>
          </a:p>
        </p:txBody>
      </p:sp>
      <p:pic>
        <p:nvPicPr>
          <p:cNvPr id="9" name="Picture 8">
            <a:extLst>
              <a:ext uri="{FF2B5EF4-FFF2-40B4-BE49-F238E27FC236}">
                <a16:creationId xmlns:a16="http://schemas.microsoft.com/office/drawing/2014/main" id="{D6AB471E-D157-4DB8-B63B-E76FDAB103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168198" y="1832384"/>
            <a:ext cx="4449616" cy="3337212"/>
          </a:xfrm>
          <a:prstGeom prst="rect">
            <a:avLst/>
          </a:prstGeom>
        </p:spPr>
      </p:pic>
      <p:sp>
        <p:nvSpPr>
          <p:cNvPr id="11" name="TextBox 10">
            <a:extLst>
              <a:ext uri="{FF2B5EF4-FFF2-40B4-BE49-F238E27FC236}">
                <a16:creationId xmlns:a16="http://schemas.microsoft.com/office/drawing/2014/main" id="{DA6A26F0-21A7-40DF-9106-CEDD62EFB41D}"/>
              </a:ext>
            </a:extLst>
          </p:cNvPr>
          <p:cNvSpPr txBox="1"/>
          <p:nvPr/>
        </p:nvSpPr>
        <p:spPr>
          <a:xfrm>
            <a:off x="4495801" y="5941241"/>
            <a:ext cx="4343399" cy="523220"/>
          </a:xfrm>
          <a:prstGeom prst="rect">
            <a:avLst/>
          </a:prstGeom>
          <a:noFill/>
        </p:spPr>
        <p:txBody>
          <a:bodyPr wrap="square" rtlCol="0">
            <a:spAutoFit/>
          </a:bodyPr>
          <a:lstStyle/>
          <a:p>
            <a:r>
              <a:rPr lang="en-US" sz="2800" b="1" dirty="0">
                <a:latin typeface="+mj-lt"/>
              </a:rPr>
              <a:t>Defined by Enumeration?</a:t>
            </a:r>
          </a:p>
        </p:txBody>
      </p:sp>
      <p:sp>
        <p:nvSpPr>
          <p:cNvPr id="7" name="Rectangle 1">
            <a:extLst>
              <a:ext uri="{FF2B5EF4-FFF2-40B4-BE49-F238E27FC236}">
                <a16:creationId xmlns:a16="http://schemas.microsoft.com/office/drawing/2014/main" id="{BB64ADFF-F7FC-416E-AA0F-AB4681F3452F}"/>
              </a:ext>
            </a:extLst>
          </p:cNvPr>
          <p:cNvSpPr txBox="1">
            <a:spLocks noChangeArrowheads="1"/>
          </p:cNvSpPr>
          <p:nvPr/>
        </p:nvSpPr>
        <p:spPr>
          <a:xfrm>
            <a:off x="501342" y="32951"/>
            <a:ext cx="8228707" cy="119099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t>NOT Being “Excruciatingly Careful” –What Do These Categories Mean?</a:t>
            </a:r>
            <a:endParaRPr lang="en-US" sz="3400" b="1" dirty="0">
              <a:sym typeface="UC Berkeley OS Sign"/>
            </a:endParaRPr>
          </a:p>
        </p:txBody>
      </p:sp>
    </p:spTree>
    <p:extLst>
      <p:ext uri="{BB962C8B-B14F-4D97-AF65-F5344CB8AC3E}">
        <p14:creationId xmlns:p14="http://schemas.microsoft.com/office/powerpoint/2010/main" val="3406224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icycle, red, parked, transport&#10;&#10;Description automatically generated">
            <a:extLst>
              <a:ext uri="{FF2B5EF4-FFF2-40B4-BE49-F238E27FC236}">
                <a16:creationId xmlns:a16="http://schemas.microsoft.com/office/drawing/2014/main" id="{FCE0A808-14BF-464F-86B2-240F7B42CE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3644" y="1857471"/>
            <a:ext cx="4324101" cy="2433696"/>
          </a:xfrm>
          <a:prstGeom prst="rect">
            <a:avLst/>
          </a:prstGeom>
        </p:spPr>
      </p:pic>
      <p:sp>
        <p:nvSpPr>
          <p:cNvPr id="2" name="Title 1">
            <a:extLst>
              <a:ext uri="{FF2B5EF4-FFF2-40B4-BE49-F238E27FC236}">
                <a16:creationId xmlns:a16="http://schemas.microsoft.com/office/drawing/2014/main" id="{62A3B3BD-0118-4BE7-AF91-0F745FC82A90}"/>
              </a:ext>
            </a:extLst>
          </p:cNvPr>
          <p:cNvSpPr>
            <a:spLocks noGrp="1"/>
          </p:cNvSpPr>
          <p:nvPr>
            <p:ph type="title"/>
          </p:nvPr>
        </p:nvSpPr>
        <p:spPr>
          <a:xfrm>
            <a:off x="-228600" y="1423834"/>
            <a:ext cx="4324101" cy="1143000"/>
          </a:xfrm>
        </p:spPr>
        <p:txBody>
          <a:bodyPr>
            <a:normAutofit/>
          </a:bodyPr>
          <a:lstStyle/>
          <a:p>
            <a:r>
              <a:rPr lang="en-US" b="1" dirty="0"/>
              <a:t>Yield or Not?</a:t>
            </a:r>
          </a:p>
        </p:txBody>
      </p:sp>
      <p:sp>
        <p:nvSpPr>
          <p:cNvPr id="6" name="TextBox 5">
            <a:extLst>
              <a:ext uri="{FF2B5EF4-FFF2-40B4-BE49-F238E27FC236}">
                <a16:creationId xmlns:a16="http://schemas.microsoft.com/office/drawing/2014/main" id="{3C9785DC-635A-4695-9B1F-1B9100B317CE}"/>
              </a:ext>
            </a:extLst>
          </p:cNvPr>
          <p:cNvSpPr txBox="1"/>
          <p:nvPr/>
        </p:nvSpPr>
        <p:spPr>
          <a:xfrm>
            <a:off x="457200" y="4069231"/>
            <a:ext cx="8229600" cy="2554545"/>
          </a:xfrm>
          <a:prstGeom prst="rect">
            <a:avLst/>
          </a:prstGeom>
          <a:noFill/>
        </p:spPr>
        <p:txBody>
          <a:bodyPr wrap="square" rtlCol="0">
            <a:spAutoFit/>
          </a:bodyPr>
          <a:lstStyle/>
          <a:p>
            <a:pPr marL="457200" indent="-457200">
              <a:buFont typeface="Arial" panose="020B0604020202020204" pitchFamily="34" charset="0"/>
              <a:buChar char="•"/>
            </a:pPr>
            <a:r>
              <a:rPr lang="en-US" sz="3200" dirty="0"/>
              <a:t>These vehicles are not enumerated by the “Yield to Ped” sign, so scooters don’t yield?</a:t>
            </a:r>
          </a:p>
          <a:p>
            <a:pPr marL="457200" indent="-457200">
              <a:buFont typeface="Arial" panose="020B0604020202020204" pitchFamily="34" charset="0"/>
              <a:buChar char="•"/>
            </a:pPr>
            <a:r>
              <a:rPr lang="en-US" sz="3200" dirty="0"/>
              <a:t> They are “wheeled devices” so does the “Dismount and Walk” category defined that way require trikes and wheelchairs to yield?</a:t>
            </a:r>
          </a:p>
        </p:txBody>
      </p:sp>
      <p:sp>
        <p:nvSpPr>
          <p:cNvPr id="7" name="Rectangle 6">
            <a:extLst>
              <a:ext uri="{FF2B5EF4-FFF2-40B4-BE49-F238E27FC236}">
                <a16:creationId xmlns:a16="http://schemas.microsoft.com/office/drawing/2014/main" id="{6DD56F80-3AA8-4207-967F-2779CB0FC8AB}"/>
              </a:ext>
            </a:extLst>
          </p:cNvPr>
          <p:cNvSpPr/>
          <p:nvPr/>
        </p:nvSpPr>
        <p:spPr>
          <a:xfrm>
            <a:off x="15368" y="-19283"/>
            <a:ext cx="9150403" cy="139088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
            <a:extLst>
              <a:ext uri="{FF2B5EF4-FFF2-40B4-BE49-F238E27FC236}">
                <a16:creationId xmlns:a16="http://schemas.microsoft.com/office/drawing/2014/main" id="{5EF84B2D-019C-41B2-A87D-2DDADE1B0E0B}"/>
              </a:ext>
            </a:extLst>
          </p:cNvPr>
          <p:cNvSpPr txBox="1">
            <a:spLocks noChangeArrowheads="1"/>
          </p:cNvSpPr>
          <p:nvPr/>
        </p:nvSpPr>
        <p:spPr>
          <a:xfrm>
            <a:off x="501342" y="32951"/>
            <a:ext cx="8228707" cy="119099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t>You must use the RIGHT enumerations or property tests to define the category!</a:t>
            </a:r>
            <a:endParaRPr lang="en-US" sz="3400" b="1" dirty="0">
              <a:sym typeface="UC Berkeley OS Sign"/>
            </a:endParaRPr>
          </a:p>
        </p:txBody>
      </p:sp>
      <p:pic>
        <p:nvPicPr>
          <p:cNvPr id="4" name="Picture 3" descr="A picture containing outdoor, ground, road, street&#10;&#10;Description automatically generated">
            <a:extLst>
              <a:ext uri="{FF2B5EF4-FFF2-40B4-BE49-F238E27FC236}">
                <a16:creationId xmlns:a16="http://schemas.microsoft.com/office/drawing/2014/main" id="{6A51F81D-E9E8-4F56-A5B0-EEB0BC625C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9560" y="2095448"/>
            <a:ext cx="2007620" cy="1957741"/>
          </a:xfrm>
          <a:prstGeom prst="rect">
            <a:avLst/>
          </a:prstGeom>
        </p:spPr>
      </p:pic>
    </p:spTree>
    <p:extLst>
      <p:ext uri="{BB962C8B-B14F-4D97-AF65-F5344CB8AC3E}">
        <p14:creationId xmlns:p14="http://schemas.microsoft.com/office/powerpoint/2010/main" val="1840907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AD69D-07C8-44E6-A2AC-4C7738C643AD}"/>
              </a:ext>
            </a:extLst>
          </p:cNvPr>
          <p:cNvSpPr>
            <a:spLocks noGrp="1"/>
          </p:cNvSpPr>
          <p:nvPr>
            <p:ph type="title"/>
          </p:nvPr>
        </p:nvSpPr>
        <p:spPr>
          <a:xfrm>
            <a:off x="456854" y="236537"/>
            <a:ext cx="8229600" cy="1143000"/>
          </a:xfrm>
        </p:spPr>
        <p:txBody>
          <a:bodyPr/>
          <a:lstStyle/>
          <a:p>
            <a:r>
              <a:rPr lang="en-US" b="1" dirty="0"/>
              <a:t>Categories of Categories</a:t>
            </a:r>
          </a:p>
        </p:txBody>
      </p:sp>
      <p:sp>
        <p:nvSpPr>
          <p:cNvPr id="3" name="Content Placeholder 2">
            <a:extLst>
              <a:ext uri="{FF2B5EF4-FFF2-40B4-BE49-F238E27FC236}">
                <a16:creationId xmlns:a16="http://schemas.microsoft.com/office/drawing/2014/main" id="{D838811D-72A4-455F-97DA-1821369A70A9}"/>
              </a:ext>
            </a:extLst>
          </p:cNvPr>
          <p:cNvSpPr>
            <a:spLocks noGrp="1"/>
          </p:cNvSpPr>
          <p:nvPr>
            <p:ph idx="1"/>
          </p:nvPr>
        </p:nvSpPr>
        <p:spPr>
          <a:xfrm>
            <a:off x="423949" y="1524000"/>
            <a:ext cx="8229600" cy="4525963"/>
          </a:xfrm>
        </p:spPr>
        <p:txBody>
          <a:bodyPr>
            <a:noAutofit/>
          </a:bodyPr>
          <a:lstStyle/>
          <a:p>
            <a:r>
              <a:rPr lang="en-US" sz="2800" dirty="0">
                <a:latin typeface="UC Berkeley OS Sign"/>
                <a:cs typeface="Arial" pitchFamily="34" charset="0"/>
              </a:rPr>
              <a:t>Categories are sets or groups of resources, “classes of things” or abstract entities, that are treated the same</a:t>
            </a:r>
          </a:p>
          <a:p>
            <a:r>
              <a:rPr lang="en-US" sz="2800" dirty="0"/>
              <a:t>In TDO there are two ways to contrast categories</a:t>
            </a:r>
          </a:p>
          <a:p>
            <a:pPr lvl="1"/>
            <a:r>
              <a:rPr lang="en-US" dirty="0"/>
              <a:t>CATEGORY </a:t>
            </a:r>
            <a:r>
              <a:rPr lang="en-US" dirty="0">
                <a:solidFill>
                  <a:srgbClr val="FF0000"/>
                </a:solidFill>
              </a:rPr>
              <a:t>CONTEXT</a:t>
            </a:r>
            <a:r>
              <a:rPr lang="en-US" dirty="0"/>
              <a:t>: How they are created (individual, cultural, institutional, computational)</a:t>
            </a:r>
          </a:p>
          <a:p>
            <a:pPr lvl="1"/>
            <a:r>
              <a:rPr lang="en-US" dirty="0"/>
              <a:t>CATEGORY </a:t>
            </a:r>
            <a:r>
              <a:rPr lang="en-US" dirty="0">
                <a:solidFill>
                  <a:srgbClr val="FF0000"/>
                </a:solidFill>
              </a:rPr>
              <a:t>STRUCTURE</a:t>
            </a:r>
            <a:r>
              <a:rPr lang="en-US" dirty="0"/>
              <a:t>: How they are defined or structured (enumerated, property-based, similarity based…)</a:t>
            </a:r>
          </a:p>
        </p:txBody>
      </p:sp>
      <p:sp>
        <p:nvSpPr>
          <p:cNvPr id="4" name="TextBox 3">
            <a:extLst>
              <a:ext uri="{FF2B5EF4-FFF2-40B4-BE49-F238E27FC236}">
                <a16:creationId xmlns:a16="http://schemas.microsoft.com/office/drawing/2014/main" id="{81E68152-2DA8-41A0-97E9-5E8C29B30ED1}"/>
              </a:ext>
            </a:extLst>
          </p:cNvPr>
          <p:cNvSpPr txBox="1"/>
          <p:nvPr/>
        </p:nvSpPr>
        <p:spPr>
          <a:xfrm>
            <a:off x="76200" y="-6927"/>
            <a:ext cx="1905000" cy="461665"/>
          </a:xfrm>
          <a:prstGeom prst="rect">
            <a:avLst/>
          </a:prstGeom>
          <a:noFill/>
        </p:spPr>
        <p:txBody>
          <a:bodyPr wrap="square" rtlCol="0">
            <a:spAutoFit/>
          </a:bodyPr>
          <a:lstStyle/>
          <a:p>
            <a:r>
              <a:rPr lang="en-US" sz="2400" b="1" dirty="0">
                <a:solidFill>
                  <a:srgbClr val="FF0000"/>
                </a:solidFill>
              </a:rPr>
              <a:t>FLASHBACK</a:t>
            </a:r>
          </a:p>
        </p:txBody>
      </p:sp>
    </p:spTree>
    <p:extLst>
      <p:ext uri="{BB962C8B-B14F-4D97-AF65-F5344CB8AC3E}">
        <p14:creationId xmlns:p14="http://schemas.microsoft.com/office/powerpoint/2010/main" val="2994361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The Enumerated “Planet” Category</a:t>
            </a:r>
          </a:p>
        </p:txBody>
      </p:sp>
      <p:sp>
        <p:nvSpPr>
          <p:cNvPr id="3" name="Content Placeholder 2"/>
          <p:cNvSpPr>
            <a:spLocks noGrp="1"/>
          </p:cNvSpPr>
          <p:nvPr>
            <p:ph idx="1"/>
          </p:nvPr>
        </p:nvSpPr>
        <p:spPr>
          <a:xfrm>
            <a:off x="478536" y="1454214"/>
            <a:ext cx="8229600" cy="5181600"/>
          </a:xfrm>
        </p:spPr>
        <p:txBody>
          <a:bodyPr>
            <a:normAutofit fontScale="62500" lnSpcReduction="20000"/>
          </a:bodyPr>
          <a:lstStyle/>
          <a:p>
            <a:pPr marL="21787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600" dirty="0"/>
              <a:t>For millennia, “planet” was an </a:t>
            </a:r>
            <a:r>
              <a:rPr lang="en-US" sz="4600" i="1" dirty="0">
                <a:solidFill>
                  <a:srgbClr val="FF0000"/>
                </a:solidFill>
              </a:rPr>
              <a:t>enumerated cultural category</a:t>
            </a:r>
            <a:r>
              <a:rPr lang="en-US" sz="4600" dirty="0"/>
              <a:t> that contained the five visible planets in our solar system (Earth was not considered a planet, because it was assumed that the planets orbited the Earth)</a:t>
            </a:r>
          </a:p>
          <a:p>
            <a:pPr marL="21787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600" dirty="0"/>
              <a:t>Earth joined the planet category after the Copernican revolution, as did what we now know as the large asteroids</a:t>
            </a:r>
          </a:p>
          <a:p>
            <a:pPr marL="21787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600" dirty="0"/>
              <a:t>Asteroids were later removed from the category when it was discovered that they were much smaller that all other planets</a:t>
            </a:r>
          </a:p>
          <a:p>
            <a:pPr marL="21787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600" dirty="0"/>
              <a:t>When Pluto was discovered in 1930, it was added to the planet category as the ninth planet in our solar system</a:t>
            </a:r>
          </a:p>
        </p:txBody>
      </p:sp>
    </p:spTree>
    <p:extLst>
      <p:ext uri="{BB962C8B-B14F-4D97-AF65-F5344CB8AC3E}">
        <p14:creationId xmlns:p14="http://schemas.microsoft.com/office/powerpoint/2010/main" val="988412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3154DA4-4CC1-4EEB-AF6E-E82006F5074C}"/>
              </a:ext>
            </a:extLst>
          </p:cNvPr>
          <p:cNvSpPr/>
          <p:nvPr/>
        </p:nvSpPr>
        <p:spPr>
          <a:xfrm>
            <a:off x="0" y="609600"/>
            <a:ext cx="9144000" cy="2286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8" name="Rectangle 1"/>
          <p:cNvSpPr>
            <a:spLocks noGrp="1" noChangeArrowheads="1"/>
          </p:cNvSpPr>
          <p:nvPr>
            <p:ph type="title"/>
          </p:nvPr>
        </p:nvSpPr>
        <p:spPr>
          <a:xfrm>
            <a:off x="394211" y="2645683"/>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t>Enumerative Definition Doesn’t Scale</a:t>
            </a:r>
            <a:endParaRPr lang="en-US" sz="3400" dirty="0">
              <a:sym typeface="UC Berkeley OS Sign"/>
            </a:endParaRPr>
          </a:p>
        </p:txBody>
      </p:sp>
      <p:sp>
        <p:nvSpPr>
          <p:cNvPr id="8" name="Rectangle 7"/>
          <p:cNvSpPr/>
          <p:nvPr/>
        </p:nvSpPr>
        <p:spPr>
          <a:xfrm>
            <a:off x="618903" y="3733800"/>
            <a:ext cx="8153400" cy="2357697"/>
          </a:xfrm>
          <a:prstGeom prst="rect">
            <a:avLst/>
          </a:prstGeom>
        </p:spPr>
        <p:txBody>
          <a:bodyPr wrap="square">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At some point an enumerative category might contains so many members that it is hard to use and must be sub-divided or be given a definition based on principles other than enumeration</a:t>
            </a:r>
          </a:p>
        </p:txBody>
      </p:sp>
      <p:sp>
        <p:nvSpPr>
          <p:cNvPr id="2" name="Rectangle 1">
            <a:extLst>
              <a:ext uri="{FF2B5EF4-FFF2-40B4-BE49-F238E27FC236}">
                <a16:creationId xmlns:a16="http://schemas.microsoft.com/office/drawing/2014/main" id="{97C2E6D4-0095-4979-8512-D6A5A31C67F4}"/>
              </a:ext>
            </a:extLst>
          </p:cNvPr>
          <p:cNvSpPr/>
          <p:nvPr/>
        </p:nvSpPr>
        <p:spPr>
          <a:xfrm>
            <a:off x="657241" y="708154"/>
            <a:ext cx="7925608" cy="1904624"/>
          </a:xfrm>
          <a:prstGeom prst="rect">
            <a:avLst/>
          </a:prstGeom>
        </p:spPr>
        <p:txBody>
          <a:bodyPr wrap="square">
            <a:spAutoFit/>
          </a:bodyPr>
          <a:lstStyle/>
          <a:p>
            <a:pPr eaLnBrk="0" hangingPunct="0">
              <a:lnSpc>
                <a:spcPct val="92000"/>
              </a:lnSpc>
              <a:spcBef>
                <a:spcPts val="1266"/>
              </a:spcBef>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b="1" i="1" dirty="0">
                <a:solidFill>
                  <a:srgbClr val="FF0000"/>
                </a:solidFill>
              </a:rPr>
              <a:t>What happened to the “planet” category when “exoplanets” were discovered orbiting around stars other than the Sun?  (over 4000 have been identified)</a:t>
            </a:r>
          </a:p>
        </p:txBody>
      </p:sp>
    </p:spTree>
    <p:extLst>
      <p:ext uri="{BB962C8B-B14F-4D97-AF65-F5344CB8AC3E}">
        <p14:creationId xmlns:p14="http://schemas.microsoft.com/office/powerpoint/2010/main" val="296175938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5210A8-B217-404E-AFB0-5E90D9CA353B}"/>
              </a:ext>
            </a:extLst>
          </p:cNvPr>
          <p:cNvPicPr>
            <a:picLocks noChangeAspect="1"/>
          </p:cNvPicPr>
          <p:nvPr/>
        </p:nvPicPr>
        <p:blipFill>
          <a:blip r:embed="rId3"/>
          <a:stretch>
            <a:fillRect/>
          </a:stretch>
        </p:blipFill>
        <p:spPr>
          <a:xfrm>
            <a:off x="-36499" y="4953000"/>
            <a:ext cx="9144000" cy="1905000"/>
          </a:xfrm>
          <a:prstGeom prst="rect">
            <a:avLst/>
          </a:prstGeom>
        </p:spPr>
      </p:pic>
      <p:sp>
        <p:nvSpPr>
          <p:cNvPr id="2" name="Title 1"/>
          <p:cNvSpPr>
            <a:spLocks noGrp="1"/>
          </p:cNvSpPr>
          <p:nvPr>
            <p:ph type="title"/>
          </p:nvPr>
        </p:nvSpPr>
        <p:spPr/>
        <p:txBody>
          <a:bodyPr>
            <a:noAutofit/>
          </a:bodyPr>
          <a:lstStyle/>
          <a:p>
            <a:r>
              <a:rPr lang="en-US" sz="3200" b="1" dirty="0"/>
              <a:t>International Astronomical Union</a:t>
            </a:r>
            <a:br>
              <a:rPr lang="en-US" sz="3200" b="1" dirty="0"/>
            </a:br>
            <a:r>
              <a:rPr lang="en-US" sz="3200" b="1" dirty="0"/>
              <a:t> Re-defines “Planet” using shared properties (2003)</a:t>
            </a:r>
          </a:p>
        </p:txBody>
      </p:sp>
      <p:sp>
        <p:nvSpPr>
          <p:cNvPr id="3" name="Content Placeholder 2"/>
          <p:cNvSpPr>
            <a:spLocks noGrp="1"/>
          </p:cNvSpPr>
          <p:nvPr>
            <p:ph idx="1"/>
          </p:nvPr>
        </p:nvSpPr>
        <p:spPr>
          <a:xfrm>
            <a:off x="533400" y="1828800"/>
            <a:ext cx="7791450" cy="4525963"/>
          </a:xfrm>
        </p:spPr>
        <p:txBody>
          <a:bodyPr>
            <a:normAutofit/>
          </a:bodyPr>
          <a:lstStyle/>
          <a:p>
            <a:pPr marL="0" indent="0">
              <a:buNone/>
            </a:pPr>
            <a:r>
              <a:rPr lang="en-US" sz="2800" dirty="0"/>
              <a:t>“A celestial body that is </a:t>
            </a:r>
          </a:p>
          <a:p>
            <a:pPr marL="514350" indent="-514350">
              <a:buAutoNum type="alphaLcParenBoth"/>
            </a:pPr>
            <a:r>
              <a:rPr lang="en-US" sz="2800" dirty="0"/>
              <a:t>in orbit around a star</a:t>
            </a:r>
          </a:p>
          <a:p>
            <a:pPr marL="914400" lvl="1" indent="-514350">
              <a:buAutoNum type="alphaLcParenBoth"/>
            </a:pPr>
            <a:r>
              <a:rPr lang="en-US" sz="2400" dirty="0"/>
              <a:t>has sufficient mass for its self-gravity to overcome rigid body forces so that it assumes a hydrostatic equilibrium (nearly round) shape</a:t>
            </a:r>
          </a:p>
          <a:p>
            <a:pPr marL="914400" lvl="1" indent="-514350">
              <a:buAutoNum type="alphaLcParenBoth"/>
            </a:pPr>
            <a:r>
              <a:rPr lang="en-US" sz="2400" dirty="0"/>
              <a:t>has cleared the neighborhood around its orbit”</a:t>
            </a:r>
          </a:p>
        </p:txBody>
      </p:sp>
      <p:sp>
        <p:nvSpPr>
          <p:cNvPr id="5" name="TextBox 4">
            <a:extLst>
              <a:ext uri="{FF2B5EF4-FFF2-40B4-BE49-F238E27FC236}">
                <a16:creationId xmlns:a16="http://schemas.microsoft.com/office/drawing/2014/main" id="{9B8996EF-4C91-424F-B1B0-1F8BC092426B}"/>
              </a:ext>
            </a:extLst>
          </p:cNvPr>
          <p:cNvSpPr txBox="1"/>
          <p:nvPr/>
        </p:nvSpPr>
        <p:spPr>
          <a:xfrm>
            <a:off x="933449" y="5181600"/>
            <a:ext cx="7924799" cy="954107"/>
          </a:xfrm>
          <a:prstGeom prst="rect">
            <a:avLst/>
          </a:prstGeom>
          <a:noFill/>
        </p:spPr>
        <p:txBody>
          <a:bodyPr wrap="square">
            <a:spAutoFit/>
          </a:bodyPr>
          <a:lstStyle/>
          <a:p>
            <a:r>
              <a:rPr lang="en-US" sz="2800" b="1" i="1" dirty="0">
                <a:solidFill>
                  <a:srgbClr val="FF0000"/>
                </a:solidFill>
              </a:rPr>
              <a:t>Did you experience this transition and conflict in the definition of “planet” in your science education?</a:t>
            </a:r>
          </a:p>
        </p:txBody>
      </p:sp>
    </p:spTree>
    <p:extLst>
      <p:ext uri="{BB962C8B-B14F-4D97-AF65-F5344CB8AC3E}">
        <p14:creationId xmlns:p14="http://schemas.microsoft.com/office/powerpoint/2010/main" val="3204646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rtialArtsCategories.gif"/>
          <p:cNvPicPr>
            <a:picLocks noChangeAspect="1"/>
          </p:cNvPicPr>
          <p:nvPr/>
        </p:nvPicPr>
        <p:blipFill>
          <a:blip r:embed="rId3" cstate="print"/>
          <a:stretch>
            <a:fillRect/>
          </a:stretch>
        </p:blipFill>
        <p:spPr>
          <a:xfrm>
            <a:off x="3629303" y="2362200"/>
            <a:ext cx="5057497" cy="3864885"/>
          </a:xfrm>
          <a:prstGeom prst="rect">
            <a:avLst/>
          </a:prstGeom>
        </p:spPr>
      </p:pic>
      <p:sp>
        <p:nvSpPr>
          <p:cNvPr id="10" name="Title 9"/>
          <p:cNvSpPr>
            <a:spLocks noGrp="1"/>
          </p:cNvSpPr>
          <p:nvPr>
            <p:ph type="title"/>
          </p:nvPr>
        </p:nvSpPr>
        <p:spPr>
          <a:xfrm>
            <a:off x="3276600" y="630915"/>
            <a:ext cx="5486400" cy="1143000"/>
          </a:xfrm>
        </p:spPr>
        <p:txBody>
          <a:bodyPr>
            <a:normAutofit fontScale="90000"/>
          </a:bodyPr>
          <a:lstStyle/>
          <a:p>
            <a:r>
              <a:rPr lang="en-US" b="1" dirty="0"/>
              <a:t>Sorry, Pluto, You’re Now a “Dwarf” Planet</a:t>
            </a:r>
            <a:endParaRPr lang="en-US" dirty="0"/>
          </a:p>
        </p:txBody>
      </p:sp>
      <p:sp>
        <p:nvSpPr>
          <p:cNvPr id="2" name="Rectangle 1">
            <a:extLst>
              <a:ext uri="{FF2B5EF4-FFF2-40B4-BE49-F238E27FC236}">
                <a16:creationId xmlns:a16="http://schemas.microsoft.com/office/drawing/2014/main" id="{1DF5BC4E-FCBC-4EBB-9A73-71682283274F}"/>
              </a:ext>
            </a:extLst>
          </p:cNvPr>
          <p:cNvSpPr/>
          <p:nvPr/>
        </p:nvSpPr>
        <p:spPr>
          <a:xfrm>
            <a:off x="0" y="0"/>
            <a:ext cx="32766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CACF180-FE6A-4E09-8B82-428F7B348FFE}"/>
              </a:ext>
            </a:extLst>
          </p:cNvPr>
          <p:cNvSpPr txBox="1"/>
          <p:nvPr/>
        </p:nvSpPr>
        <p:spPr>
          <a:xfrm>
            <a:off x="381000" y="584005"/>
            <a:ext cx="2514600" cy="5632311"/>
          </a:xfrm>
          <a:prstGeom prst="rect">
            <a:avLst/>
          </a:prstGeom>
          <a:noFill/>
        </p:spPr>
        <p:txBody>
          <a:bodyPr wrap="square" rtlCol="0">
            <a:spAutoFit/>
          </a:bodyPr>
          <a:lstStyle/>
          <a:p>
            <a:r>
              <a:rPr lang="en-US" sz="3600" i="1" dirty="0">
                <a:solidFill>
                  <a:srgbClr val="FF0000"/>
                </a:solidFill>
              </a:rPr>
              <a:t>Describe the competing definitions of “planet” in terms of  “Category Contexts” and “Category Structure”</a:t>
            </a:r>
          </a:p>
        </p:txBody>
      </p:sp>
    </p:spTree>
    <p:extLst>
      <p:ext uri="{BB962C8B-B14F-4D97-AF65-F5344CB8AC3E}">
        <p14:creationId xmlns:p14="http://schemas.microsoft.com/office/powerpoint/2010/main" val="404975286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marL="96437">
              <a:spcAft>
                <a:spcPts val="1266"/>
              </a:spcAft>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5400" b="1" dirty="0"/>
              <a:t>Categories Defined by</a:t>
            </a:r>
            <a:br>
              <a:rPr lang="en-US" sz="5400" b="1" dirty="0"/>
            </a:br>
            <a:r>
              <a:rPr lang="en-US" sz="5400" b="1" dirty="0"/>
              <a:t> Single Properties</a:t>
            </a:r>
          </a:p>
        </p:txBody>
      </p:sp>
    </p:spTree>
    <p:extLst>
      <p:ext uri="{BB962C8B-B14F-4D97-AF65-F5344CB8AC3E}">
        <p14:creationId xmlns:p14="http://schemas.microsoft.com/office/powerpoint/2010/main" val="405962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289195" y="-7684"/>
            <a:ext cx="8228707" cy="119099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Categories Defined by</a:t>
            </a:r>
            <a:br>
              <a:rPr lang="en-US" sz="4000" b="1" dirty="0"/>
            </a:br>
            <a:r>
              <a:rPr lang="en-US" sz="4000" b="1" dirty="0"/>
              <a:t> Single Properties</a:t>
            </a:r>
            <a:endParaRPr lang="en-US" sz="4000" dirty="0">
              <a:sym typeface="UC Berkeley OS Sign"/>
            </a:endParaRPr>
          </a:p>
        </p:txBody>
      </p:sp>
      <p:sp>
        <p:nvSpPr>
          <p:cNvPr id="8" name="Rectangle 7"/>
          <p:cNvSpPr/>
          <p:nvPr/>
        </p:nvSpPr>
        <p:spPr>
          <a:xfrm>
            <a:off x="533400" y="1143000"/>
            <a:ext cx="8202454" cy="5123197"/>
          </a:xfrm>
          <a:prstGeom prst="rect">
            <a:avLst/>
          </a:prstGeom>
        </p:spPr>
        <p:txBody>
          <a:bodyPr wrap="square">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A simple way to define a category is to use only a single property, especially when the possible values are discrete and not very numerous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Intrinsic static properties are often the easiest ones to use (color, size, shape…)</a:t>
            </a:r>
          </a:p>
          <a:p>
            <a:pPr marL="1607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It is also desirable to use properties that objectively measurable and orderable, or tied to well-established cultural categories</a:t>
            </a:r>
          </a:p>
          <a:p>
            <a:pPr marL="1607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Learning the category is simple – what’s the property? </a:t>
            </a:r>
          </a:p>
        </p:txBody>
      </p:sp>
    </p:spTree>
    <p:extLst>
      <p:ext uri="{BB962C8B-B14F-4D97-AF65-F5344CB8AC3E}">
        <p14:creationId xmlns:p14="http://schemas.microsoft.com/office/powerpoint/2010/main" val="223723700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92CA5F-45A7-45D8-87D6-7AE3ABA0F58F}"/>
              </a:ext>
            </a:extLst>
          </p:cNvPr>
          <p:cNvSpPr/>
          <p:nvPr/>
        </p:nvSpPr>
        <p:spPr>
          <a:xfrm>
            <a:off x="0" y="4038600"/>
            <a:ext cx="9144000" cy="1905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8" name="Rectangle 1"/>
          <p:cNvSpPr>
            <a:spLocks noGrp="1" noChangeArrowheads="1"/>
          </p:cNvSpPr>
          <p:nvPr>
            <p:ph type="title"/>
          </p:nvPr>
        </p:nvSpPr>
        <p:spPr>
          <a:xfrm>
            <a:off x="587128" y="228600"/>
            <a:ext cx="8228707" cy="119099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Categories Defined by </a:t>
            </a:r>
            <a:br>
              <a:rPr lang="en-US" sz="4000" b="1" dirty="0"/>
            </a:br>
            <a:r>
              <a:rPr lang="en-US" sz="4000" b="1" dirty="0"/>
              <a:t>Single Properties - Limitations</a:t>
            </a:r>
            <a:endParaRPr lang="en-US" sz="4000"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endParaRPr lang="en-US" sz="1500" dirty="0">
              <a:solidFill>
                <a:srgbClr val="002955"/>
              </a:solidFill>
              <a:latin typeface="UC Berkeley OS Sign"/>
              <a:ea typeface="MS PGothic" pitchFamily="34" charset="-128"/>
              <a:sym typeface="UC Berkeley OS Sign"/>
            </a:endParaRPr>
          </a:p>
        </p:txBody>
      </p:sp>
      <p:sp>
        <p:nvSpPr>
          <p:cNvPr id="8" name="Rectangle 7"/>
          <p:cNvSpPr/>
          <p:nvPr/>
        </p:nvSpPr>
        <p:spPr>
          <a:xfrm>
            <a:off x="495300" y="1527000"/>
            <a:ext cx="8153400" cy="4780155"/>
          </a:xfrm>
          <a:prstGeom prst="rect">
            <a:avLst/>
          </a:prstGeom>
        </p:spPr>
        <p:txBody>
          <a:bodyPr wrap="square">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 Whenever a single property is used to define a system of categories, the choice of property is critical </a:t>
            </a:r>
            <a:r>
              <a:rPr lang="en-US" sz="3200" dirty="0">
                <a:solidFill>
                  <a:srgbClr val="FF0000"/>
                </a:solidFill>
              </a:rPr>
              <a:t>(WHY?)</a:t>
            </a:r>
          </a:p>
          <a:p>
            <a:pPr eaLnBrk="0" hangingPunct="0">
              <a:lnSpc>
                <a:spcPct val="92000"/>
              </a:lnSpc>
              <a:spcBef>
                <a:spcPts val="1266"/>
              </a:spcBef>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200" dirty="0">
              <a:solidFill>
                <a:srgbClr val="FF0000"/>
              </a:solidFill>
            </a:endParaRP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200" dirty="0">
              <a:solidFill>
                <a:srgbClr val="FF0000"/>
              </a:solidFill>
            </a:endParaRPr>
          </a:p>
          <a:p>
            <a:pPr eaLnBrk="0" hangingPunct="0">
              <a:lnSpc>
                <a:spcPct val="92000"/>
              </a:lnSpc>
              <a:spcBef>
                <a:spcPts val="1266"/>
              </a:spcBef>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solidFill>
                  <a:srgbClr val="FF0000"/>
                </a:solidFill>
              </a:rPr>
              <a:t>When a single property defines a category, how does this affect the coherence or homogeneity of the category members?</a:t>
            </a:r>
          </a:p>
          <a:p>
            <a:pPr lvl="1" eaLnBrk="0" hangingPunct="0">
              <a:lnSpc>
                <a:spcPct val="92000"/>
              </a:lnSpc>
              <a:spcBef>
                <a:spcPts val="1266"/>
              </a:spcBef>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p>
        </p:txBody>
      </p:sp>
    </p:spTree>
    <p:extLst>
      <p:ext uri="{BB962C8B-B14F-4D97-AF65-F5344CB8AC3E}">
        <p14:creationId xmlns:p14="http://schemas.microsoft.com/office/powerpoint/2010/main" val="62721177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3BF9C4-5095-415F-A69E-4EF23A4CB273}"/>
              </a:ext>
            </a:extLst>
          </p:cNvPr>
          <p:cNvSpPr/>
          <p:nvPr/>
        </p:nvSpPr>
        <p:spPr>
          <a:xfrm>
            <a:off x="0" y="6019800"/>
            <a:ext cx="91440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hangingPunct="0">
              <a:lnSpc>
                <a:spcPct val="92000"/>
              </a:lnSpc>
              <a:spcBef>
                <a:spcPts val="1266"/>
              </a:spcBef>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400" dirty="0">
                <a:solidFill>
                  <a:srgbClr val="FF0000"/>
                </a:solidFill>
              </a:rPr>
              <a:t>   Is “pyramid-shaped” a useful category?  When would you use it?</a:t>
            </a:r>
          </a:p>
        </p:txBody>
      </p:sp>
      <p:sp>
        <p:nvSpPr>
          <p:cNvPr id="10" name="Title 9"/>
          <p:cNvSpPr>
            <a:spLocks noGrp="1"/>
          </p:cNvSpPr>
          <p:nvPr>
            <p:ph type="title"/>
          </p:nvPr>
        </p:nvSpPr>
        <p:spPr>
          <a:xfrm>
            <a:off x="-5862" y="838200"/>
            <a:ext cx="4191000" cy="1143000"/>
          </a:xfrm>
        </p:spPr>
        <p:txBody>
          <a:bodyPr>
            <a:noAutofit/>
          </a:bodyPr>
          <a:lstStyle/>
          <a:p>
            <a:r>
              <a:rPr lang="en-US" sz="3200" b="1" dirty="0"/>
              <a:t>Single  Property</a:t>
            </a:r>
            <a:br>
              <a:rPr lang="en-US" sz="3200" b="1" dirty="0"/>
            </a:br>
            <a:r>
              <a:rPr lang="en-US" sz="3200" b="1" dirty="0"/>
              <a:t> Category:</a:t>
            </a:r>
            <a:br>
              <a:rPr lang="en-US" sz="3200" b="1" dirty="0"/>
            </a:br>
            <a:r>
              <a:rPr lang="en-US" sz="3200" b="1" dirty="0"/>
              <a:t> “Pyramid- Shaped”</a:t>
            </a:r>
            <a:endParaRPr lang="en-US" sz="3200" dirty="0"/>
          </a:p>
        </p:txBody>
      </p:sp>
      <p:pic>
        <p:nvPicPr>
          <p:cNvPr id="7" name="Picture 6" descr="https://encrypted-tbn0.gstatic.com/images?q=tbn:ANd9GcRm0_EuYsCbFmZPYK21dUjO3Qey-FZ8j8nIdnx5IiC5etQFZn0JU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6894" y="228600"/>
            <a:ext cx="4137204" cy="25844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glushko\Desktop\reflection_manyglaciers.jpg"/>
          <p:cNvPicPr>
            <a:picLocks noChangeAspect="1" noChangeArrowheads="1"/>
          </p:cNvPicPr>
          <p:nvPr/>
        </p:nvPicPr>
        <p:blipFill rotWithShape="1">
          <a:blip r:embed="rId4" cstate="print"/>
          <a:srcRect l="-727" t="-171" b="35231"/>
          <a:stretch/>
        </p:blipFill>
        <p:spPr bwMode="auto">
          <a:xfrm>
            <a:off x="739902" y="2362200"/>
            <a:ext cx="2951509" cy="2854324"/>
          </a:xfrm>
          <a:prstGeom prst="rect">
            <a:avLst/>
          </a:prstGeom>
          <a:noFill/>
        </p:spPr>
      </p:pic>
      <p:pic>
        <p:nvPicPr>
          <p:cNvPr id="9" name="Picture 8" descr="https://encrypted-tbn1.gstatic.com/images?q=tbn:ANd9GcQNVcthQ6c_lm4lvUmXUHD8uTBnITQEBAnxi1qtXuBnBcDBnmR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0852" y="2965451"/>
            <a:ext cx="4328833" cy="2854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35554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829A61-FADE-4923-BFD6-A76DC98DF0C8}"/>
              </a:ext>
            </a:extLst>
          </p:cNvPr>
          <p:cNvSpPr/>
          <p:nvPr/>
        </p:nvSpPr>
        <p:spPr>
          <a:xfrm>
            <a:off x="0" y="0"/>
            <a:ext cx="9120394" cy="104465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C:\Users\glushko\Desktop\reflection_manyglaciers.jpg"/>
          <p:cNvPicPr>
            <a:picLocks noChangeAspect="1" noChangeArrowheads="1"/>
          </p:cNvPicPr>
          <p:nvPr/>
        </p:nvPicPr>
        <p:blipFill rotWithShape="1">
          <a:blip r:embed="rId3" cstate="print"/>
          <a:srcRect l="-727" t="-171" b="35231"/>
          <a:stretch/>
        </p:blipFill>
        <p:spPr bwMode="auto">
          <a:xfrm>
            <a:off x="990600" y="3473615"/>
            <a:ext cx="1684335" cy="1628875"/>
          </a:xfrm>
          <a:prstGeom prst="rect">
            <a:avLst/>
          </a:prstGeom>
          <a:noFill/>
        </p:spPr>
      </p:pic>
      <p:sp>
        <p:nvSpPr>
          <p:cNvPr id="4" name="AutoShape 2" descr="Image result for pyramid egypt pictures"/>
          <p:cNvSpPr>
            <a:spLocks noChangeAspect="1" noChangeArrowheads="1"/>
          </p:cNvSpPr>
          <p:nvPr/>
        </p:nvSpPr>
        <p:spPr bwMode="auto">
          <a:xfrm>
            <a:off x="4114800" y="2362200"/>
            <a:ext cx="1857375" cy="11620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pyramid egypt pictures"/>
          <p:cNvSpPr>
            <a:spLocks noChangeAspect="1" noChangeArrowheads="1"/>
          </p:cNvSpPr>
          <p:nvPr/>
        </p:nvSpPr>
        <p:spPr bwMode="auto">
          <a:xfrm>
            <a:off x="5001701" y="2345028"/>
            <a:ext cx="1857375" cy="11620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https://encrypted-tbn0.gstatic.com/images?q=tbn:ANd9GcRm0_EuYsCbFmZPYK21dUjO3Qey-FZ8j8nIdnx5IiC5etQFZn0JU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962" y="2085724"/>
            <a:ext cx="2111804" cy="13192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encrypted-tbn1.gstatic.com/images?q=tbn:ANd9GcQNVcthQ6c_lm4lvUmXUHD8uTBnITQEBAnxi1qtXuBnBcDBnmR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629" y="5257800"/>
            <a:ext cx="2302639" cy="151830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024394" y="1061828"/>
            <a:ext cx="6096000" cy="954107"/>
          </a:xfrm>
          <a:prstGeom prst="rect">
            <a:avLst/>
          </a:prstGeom>
          <a:noFill/>
        </p:spPr>
        <p:txBody>
          <a:bodyPr wrap="square" rtlCol="0">
            <a:spAutoFit/>
          </a:bodyPr>
          <a:lstStyle/>
          <a:p>
            <a:r>
              <a:rPr lang="en-US" sz="2800" b="1" dirty="0">
                <a:latin typeface="+mj-lt"/>
              </a:rPr>
              <a:t>Pyramid     Man-Made?  	Location?</a:t>
            </a:r>
            <a:br>
              <a:rPr lang="en-US" sz="2800" b="1" dirty="0">
                <a:latin typeface="+mj-lt"/>
              </a:rPr>
            </a:br>
            <a:r>
              <a:rPr lang="en-US" sz="2800" b="1" dirty="0">
                <a:latin typeface="+mj-lt"/>
              </a:rPr>
              <a:t>Shape?</a:t>
            </a:r>
          </a:p>
        </p:txBody>
      </p:sp>
      <p:sp>
        <p:nvSpPr>
          <p:cNvPr id="16" name="TextBox 15"/>
          <p:cNvSpPr txBox="1"/>
          <p:nvPr/>
        </p:nvSpPr>
        <p:spPr>
          <a:xfrm>
            <a:off x="3474398" y="2389595"/>
            <a:ext cx="5257800" cy="523220"/>
          </a:xfrm>
          <a:prstGeom prst="rect">
            <a:avLst/>
          </a:prstGeom>
          <a:noFill/>
        </p:spPr>
        <p:txBody>
          <a:bodyPr wrap="square" rtlCol="0">
            <a:spAutoFit/>
          </a:bodyPr>
          <a:lstStyle/>
          <a:p>
            <a:r>
              <a:rPr lang="en-US" sz="2800" b="1" dirty="0">
                <a:latin typeface="+mj-lt"/>
              </a:rPr>
              <a:t>Yes		  Yes		Egypt</a:t>
            </a:r>
          </a:p>
        </p:txBody>
      </p:sp>
      <p:cxnSp>
        <p:nvCxnSpPr>
          <p:cNvPr id="11" name="Straight Connector 10"/>
          <p:cNvCxnSpPr/>
          <p:nvPr/>
        </p:nvCxnSpPr>
        <p:spPr>
          <a:xfrm flipV="1">
            <a:off x="2928142" y="2010892"/>
            <a:ext cx="5648103" cy="10087"/>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419580" y="5368737"/>
            <a:ext cx="5557879" cy="954107"/>
          </a:xfrm>
          <a:prstGeom prst="rect">
            <a:avLst/>
          </a:prstGeom>
          <a:noFill/>
        </p:spPr>
        <p:txBody>
          <a:bodyPr wrap="square" rtlCol="0">
            <a:spAutoFit/>
          </a:bodyPr>
          <a:lstStyle/>
          <a:p>
            <a:r>
              <a:rPr lang="en-US" sz="2800" b="1" dirty="0">
                <a:latin typeface="+mj-lt"/>
              </a:rPr>
              <a:t>Yes		    Yes		UC					 San Diego</a:t>
            </a:r>
          </a:p>
        </p:txBody>
      </p:sp>
      <p:sp>
        <p:nvSpPr>
          <p:cNvPr id="21" name="TextBox 20"/>
          <p:cNvSpPr txBox="1"/>
          <p:nvPr/>
        </p:nvSpPr>
        <p:spPr>
          <a:xfrm>
            <a:off x="3474398" y="3839763"/>
            <a:ext cx="5257800" cy="954107"/>
          </a:xfrm>
          <a:prstGeom prst="rect">
            <a:avLst/>
          </a:prstGeom>
          <a:noFill/>
        </p:spPr>
        <p:txBody>
          <a:bodyPr wrap="square" rtlCol="0">
            <a:spAutoFit/>
          </a:bodyPr>
          <a:lstStyle/>
          <a:p>
            <a:r>
              <a:rPr lang="en-US" sz="2800" b="1" dirty="0">
                <a:latin typeface="+mj-lt"/>
              </a:rPr>
              <a:t>Yes		  No		Glacier				 Park</a:t>
            </a:r>
          </a:p>
        </p:txBody>
      </p:sp>
      <p:sp>
        <p:nvSpPr>
          <p:cNvPr id="14" name="Rectangle 13"/>
          <p:cNvSpPr/>
          <p:nvPr/>
        </p:nvSpPr>
        <p:spPr>
          <a:xfrm>
            <a:off x="3278078" y="2317217"/>
            <a:ext cx="914400" cy="4176963"/>
          </a:xfrm>
          <a:prstGeom prst="rect">
            <a:avLst/>
          </a:prstGeom>
          <a:solidFill>
            <a:srgbClr val="FF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4F04E6E-3297-4189-A759-1C38FBA136E7}"/>
              </a:ext>
            </a:extLst>
          </p:cNvPr>
          <p:cNvSpPr txBox="1"/>
          <p:nvPr/>
        </p:nvSpPr>
        <p:spPr>
          <a:xfrm>
            <a:off x="1295400" y="30066"/>
            <a:ext cx="6529594" cy="954107"/>
          </a:xfrm>
          <a:prstGeom prst="rect">
            <a:avLst/>
          </a:prstGeom>
          <a:noFill/>
        </p:spPr>
        <p:txBody>
          <a:bodyPr wrap="square" rtlCol="0">
            <a:spAutoFit/>
          </a:bodyPr>
          <a:lstStyle/>
          <a:p>
            <a:r>
              <a:rPr lang="en-US" sz="2800" i="1" dirty="0">
                <a:solidFill>
                  <a:srgbClr val="FF0000"/>
                </a:solidFill>
              </a:rPr>
              <a:t>Categories based on other properties </a:t>
            </a:r>
            <a:br>
              <a:rPr lang="en-US" sz="2800" i="1" dirty="0">
                <a:solidFill>
                  <a:srgbClr val="FF0000"/>
                </a:solidFill>
              </a:rPr>
            </a:br>
            <a:r>
              <a:rPr lang="en-US" sz="2800" i="1" dirty="0">
                <a:solidFill>
                  <a:srgbClr val="FF0000"/>
                </a:solidFill>
              </a:rPr>
              <a:t>would have completely different members</a:t>
            </a:r>
          </a:p>
        </p:txBody>
      </p:sp>
    </p:spTree>
    <p:extLst>
      <p:ext uri="{BB962C8B-B14F-4D97-AF65-F5344CB8AC3E}">
        <p14:creationId xmlns:p14="http://schemas.microsoft.com/office/powerpoint/2010/main" val="183907451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6E87DAC-FAA9-4F9E-BA53-AA73FC9B4D56}"/>
              </a:ext>
            </a:extLst>
          </p:cNvPr>
          <p:cNvSpPr/>
          <p:nvPr/>
        </p:nvSpPr>
        <p:spPr>
          <a:xfrm>
            <a:off x="0" y="5559797"/>
            <a:ext cx="9067800" cy="122200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Diagram 2"/>
          <p:cNvGraphicFramePr/>
          <p:nvPr>
            <p:extLst>
              <p:ext uri="{D42A27DB-BD31-4B8C-83A1-F6EECF244321}">
                <p14:modId xmlns:p14="http://schemas.microsoft.com/office/powerpoint/2010/main" val="4104179364"/>
              </p:ext>
            </p:extLst>
          </p:nvPr>
        </p:nvGraphicFramePr>
        <p:xfrm>
          <a:off x="1295400" y="304800"/>
          <a:ext cx="6858000" cy="515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1"/>
          <p:cNvSpPr txBox="1">
            <a:spLocks noChangeArrowheads="1"/>
          </p:cNvSpPr>
          <p:nvPr/>
        </p:nvSpPr>
        <p:spPr>
          <a:xfrm>
            <a:off x="457646" y="206003"/>
            <a:ext cx="8228707" cy="1190997"/>
          </a:xfrm>
          <a:prstGeom prst="rect">
            <a:avLst/>
          </a:prstGeom>
        </p:spPr>
        <p:txBody>
          <a:bodyPr/>
          <a:lstStyle/>
          <a:p>
            <a:pPr marL="0" marR="0" lvl="0" indent="0" algn="ctr" defTabSz="914400" rtl="0" eaLnBrk="1" fontAlgn="auto" latinLnBrk="0" hangingPunct="1">
              <a:lnSpc>
                <a:spcPct val="92000"/>
              </a:lnSpc>
              <a:spcBef>
                <a:spcPct val="0"/>
              </a:spcBef>
              <a:spcAft>
                <a:spcPts val="0"/>
              </a:spcAft>
              <a:buClrTx/>
              <a:buSzTx/>
              <a:buFontTx/>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kumimoji="0" lang="en-US" sz="4000" b="1" i="0" u="none" strike="noStrike" kern="1200" cap="none" spc="0" normalizeH="0" baseline="0" noProof="0" dirty="0">
                <a:ln>
                  <a:noFill/>
                </a:ln>
                <a:solidFill>
                  <a:schemeClr val="tx1"/>
                </a:solidFill>
                <a:effectLst/>
                <a:uLnTx/>
                <a:uFillTx/>
                <a:latin typeface="+mj-lt"/>
                <a:ea typeface="+mj-ea"/>
                <a:cs typeface="+mj-cs"/>
              </a:rPr>
              <a:t>A </a:t>
            </a:r>
            <a:r>
              <a:rPr kumimoji="0" lang="en-US" sz="4000" b="1" i="0" u="none" strike="noStrike" kern="1200" cap="none" spc="0" normalizeH="0" noProof="0" dirty="0">
                <a:ln>
                  <a:noFill/>
                </a:ln>
                <a:solidFill>
                  <a:schemeClr val="tx1"/>
                </a:solidFill>
                <a:effectLst/>
                <a:uLnTx/>
                <a:uFillTx/>
                <a:latin typeface="+mj-lt"/>
                <a:ea typeface="+mj-ea"/>
                <a:cs typeface="+mj-cs"/>
              </a:rPr>
              <a:t>Category System for Shirts Using just the “Style” Property</a:t>
            </a:r>
            <a:endParaRPr kumimoji="0" lang="en-US" sz="4000" b="0" i="0" u="none" strike="noStrike" kern="1200" cap="none" spc="0" normalizeH="0" baseline="0" noProof="0" dirty="0">
              <a:ln>
                <a:noFill/>
              </a:ln>
              <a:solidFill>
                <a:schemeClr val="tx1"/>
              </a:solidFill>
              <a:effectLst/>
              <a:uLnTx/>
              <a:uFillTx/>
              <a:latin typeface="+mj-lt"/>
              <a:ea typeface="+mj-ea"/>
              <a:cs typeface="+mj-cs"/>
              <a:sym typeface="UC Berkeley OS Sign"/>
            </a:endParaRPr>
          </a:p>
        </p:txBody>
      </p:sp>
      <p:sp>
        <p:nvSpPr>
          <p:cNvPr id="5" name="TextBox 4"/>
          <p:cNvSpPr txBox="1"/>
          <p:nvPr/>
        </p:nvSpPr>
        <p:spPr>
          <a:xfrm>
            <a:off x="380999" y="4495800"/>
            <a:ext cx="8382000" cy="954107"/>
          </a:xfrm>
          <a:prstGeom prst="rect">
            <a:avLst/>
          </a:prstGeom>
          <a:noFill/>
        </p:spPr>
        <p:txBody>
          <a:bodyPr wrap="square" rtlCol="0">
            <a:spAutoFit/>
          </a:bodyPr>
          <a:lstStyle/>
          <a:p>
            <a:r>
              <a:rPr lang="en-US" sz="2800" dirty="0"/>
              <a:t>Each value of the Style property becomes a sub-category</a:t>
            </a:r>
          </a:p>
          <a:p>
            <a:r>
              <a:rPr lang="en-US" sz="2800" dirty="0"/>
              <a:t>(This property and the values it can take are “cultural”)</a:t>
            </a:r>
          </a:p>
        </p:txBody>
      </p:sp>
      <p:sp>
        <p:nvSpPr>
          <p:cNvPr id="2" name="TextBox 1">
            <a:extLst>
              <a:ext uri="{FF2B5EF4-FFF2-40B4-BE49-F238E27FC236}">
                <a16:creationId xmlns:a16="http://schemas.microsoft.com/office/drawing/2014/main" id="{C514A043-DD87-4931-A1AE-FA07591FC4D2}"/>
              </a:ext>
            </a:extLst>
          </p:cNvPr>
          <p:cNvSpPr txBox="1"/>
          <p:nvPr/>
        </p:nvSpPr>
        <p:spPr>
          <a:xfrm>
            <a:off x="266700" y="5723037"/>
            <a:ext cx="8915400" cy="954107"/>
          </a:xfrm>
          <a:prstGeom prst="rect">
            <a:avLst/>
          </a:prstGeom>
          <a:noFill/>
        </p:spPr>
        <p:txBody>
          <a:bodyPr wrap="square" rtlCol="0">
            <a:spAutoFit/>
          </a:bodyPr>
          <a:lstStyle/>
          <a:p>
            <a:r>
              <a:rPr lang="en-US" sz="2800" b="1" i="1" dirty="0">
                <a:solidFill>
                  <a:srgbClr val="FF0000"/>
                </a:solidFill>
              </a:rPr>
              <a:t>Imagine the layout and appearance of the “SHIRT” section in a store using these “Style” categories</a:t>
            </a:r>
          </a:p>
        </p:txBody>
      </p:sp>
    </p:spTree>
    <p:extLst>
      <p:ext uri="{BB962C8B-B14F-4D97-AF65-F5344CB8AC3E}">
        <p14:creationId xmlns:p14="http://schemas.microsoft.com/office/powerpoint/2010/main" val="1713015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3812AD9-318F-45D6-8A1C-A21DC3A62B0F}"/>
              </a:ext>
            </a:extLst>
          </p:cNvPr>
          <p:cNvSpPr/>
          <p:nvPr/>
        </p:nvSpPr>
        <p:spPr>
          <a:xfrm>
            <a:off x="0" y="5638800"/>
            <a:ext cx="9144000" cy="1219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
          <p:cNvSpPr txBox="1">
            <a:spLocks noChangeArrowheads="1"/>
          </p:cNvSpPr>
          <p:nvPr/>
        </p:nvSpPr>
        <p:spPr>
          <a:xfrm>
            <a:off x="304800" y="381000"/>
            <a:ext cx="8610600" cy="1190997"/>
          </a:xfrm>
          <a:prstGeom prst="rect">
            <a:avLst/>
          </a:prstGeom>
        </p:spPr>
        <p:txBody>
          <a:bodyPr lIns="64291" tIns="32146" rIns="64291" bIns="32146"/>
          <a:lstStyle/>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000" b="1" dirty="0">
                <a:latin typeface="+mj-lt"/>
                <a:ea typeface="+mj-ea"/>
                <a:cs typeface="+mj-cs"/>
                <a:sym typeface="UC Berkeley OS Sign"/>
              </a:rPr>
              <a:t>Plan for the Course</a:t>
            </a:r>
          </a:p>
        </p:txBody>
      </p:sp>
      <p:sp>
        <p:nvSpPr>
          <p:cNvPr id="6" name="Rectangle 5"/>
          <p:cNvSpPr/>
          <p:nvPr/>
        </p:nvSpPr>
        <p:spPr>
          <a:xfrm>
            <a:off x="340242" y="976498"/>
            <a:ext cx="8001000" cy="4513510"/>
          </a:xfrm>
          <a:prstGeom prst="rect">
            <a:avLst/>
          </a:prstGeom>
        </p:spPr>
        <p:txBody>
          <a:bodyPr wrap="square" lIns="64291" tIns="32146" rIns="64291" bIns="32146">
            <a:spAutoFit/>
          </a:bodyPr>
          <a:lstStyle/>
          <a:p>
            <a:pPr marL="160729" indent="-160729">
              <a:lnSpc>
                <a:spcPct val="150000"/>
              </a:lnSpc>
              <a:buClr>
                <a:srgbClr val="002955"/>
              </a:buClr>
              <a:buSzPct val="44000"/>
              <a:buFont typeface="Arial" pitchFamily="34" charset="0"/>
              <a:buChar char="•"/>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1000" dirty="0"/>
              <a:t> </a:t>
            </a:r>
            <a:endParaRPr lang="en-US" sz="2800" dirty="0"/>
          </a:p>
          <a:p>
            <a:r>
              <a:rPr lang="en-US" sz="2800" dirty="0"/>
              <a:t>We can analyze sensemaking and organizing from </a:t>
            </a:r>
            <a:r>
              <a:rPr lang="en-US" sz="2800" dirty="0">
                <a:solidFill>
                  <a:srgbClr val="FF0000"/>
                </a:solidFill>
              </a:rPr>
              <a:t>four interrelated perspectives</a:t>
            </a:r>
            <a:r>
              <a:rPr lang="en-US" sz="2800" dirty="0"/>
              <a:t>:</a:t>
            </a:r>
          </a:p>
          <a:p>
            <a:pPr marL="457200" indent="-457200">
              <a:buFont typeface="Arial" panose="020B0604020202020204" pitchFamily="34" charset="0"/>
              <a:buChar char="•"/>
            </a:pPr>
            <a:r>
              <a:rPr lang="en-US" sz="2800" dirty="0"/>
              <a:t>As a member of a social, cultural, or language community (</a:t>
            </a:r>
            <a:r>
              <a:rPr lang="en-US" sz="2800" dirty="0">
                <a:solidFill>
                  <a:srgbClr val="FF0000"/>
                </a:solidFill>
              </a:rPr>
              <a:t>linguistics,</a:t>
            </a:r>
            <a:r>
              <a:rPr lang="en-US" sz="2800" dirty="0"/>
              <a:t> </a:t>
            </a:r>
            <a:r>
              <a:rPr lang="en-US" sz="2800" dirty="0">
                <a:solidFill>
                  <a:srgbClr val="FF0000"/>
                </a:solidFill>
              </a:rPr>
              <a:t>sociology, social network analysis</a:t>
            </a:r>
            <a:r>
              <a:rPr lang="en-US" sz="2800" dirty="0"/>
              <a:t>)</a:t>
            </a:r>
          </a:p>
          <a:p>
            <a:pPr marL="457200" indent="-457200">
              <a:buFont typeface="Arial" panose="020B0604020202020204" pitchFamily="34" charset="0"/>
              <a:buChar char="•"/>
            </a:pPr>
            <a:r>
              <a:rPr lang="en-US" sz="2800" dirty="0"/>
              <a:t>As an individual (</a:t>
            </a:r>
            <a:r>
              <a:rPr lang="en-US" sz="2800" dirty="0">
                <a:solidFill>
                  <a:srgbClr val="FF0000"/>
                </a:solidFill>
              </a:rPr>
              <a:t>psychology</a:t>
            </a:r>
            <a:r>
              <a:rPr lang="en-US" sz="2800" dirty="0"/>
              <a:t> and </a:t>
            </a:r>
            <a:r>
              <a:rPr lang="en-US" sz="2800" dirty="0">
                <a:solidFill>
                  <a:srgbClr val="FF0000"/>
                </a:solidFill>
              </a:rPr>
              <a:t>philosophy</a:t>
            </a:r>
            <a:r>
              <a:rPr lang="en-US" sz="2800" dirty="0"/>
              <a:t>)</a:t>
            </a:r>
          </a:p>
          <a:p>
            <a:pPr marL="457200" indent="-457200">
              <a:buFont typeface="Arial" panose="020B0604020202020204" pitchFamily="34" charset="0"/>
              <a:buChar char="•"/>
            </a:pPr>
            <a:r>
              <a:rPr lang="en-US" sz="2800" dirty="0"/>
              <a:t>In institutional contexts (</a:t>
            </a:r>
            <a:r>
              <a:rPr lang="en-US" sz="2800" dirty="0">
                <a:solidFill>
                  <a:srgbClr val="FF0000"/>
                </a:solidFill>
              </a:rPr>
              <a:t>law,</a:t>
            </a:r>
            <a:r>
              <a:rPr lang="en-US" sz="2800" dirty="0"/>
              <a:t> </a:t>
            </a:r>
            <a:r>
              <a:rPr lang="en-US" sz="2800" dirty="0">
                <a:solidFill>
                  <a:srgbClr val="FF0000"/>
                </a:solidFill>
              </a:rPr>
              <a:t>business, economics</a:t>
            </a:r>
            <a:r>
              <a:rPr lang="en-US" sz="2800" dirty="0"/>
              <a:t>)</a:t>
            </a:r>
          </a:p>
          <a:p>
            <a:pPr marL="457200" indent="-457200">
              <a:buFont typeface="Arial" panose="020B0604020202020204" pitchFamily="34" charset="0"/>
              <a:buChar char="•"/>
            </a:pPr>
            <a:r>
              <a:rPr lang="en-US" sz="2800" dirty="0"/>
              <a:t>In data-intensive or scientific contexts (</a:t>
            </a:r>
            <a:r>
              <a:rPr lang="en-US" sz="2800" dirty="0">
                <a:solidFill>
                  <a:srgbClr val="FF0000"/>
                </a:solidFill>
              </a:rPr>
              <a:t>statistics</a:t>
            </a:r>
            <a:r>
              <a:rPr lang="en-US" sz="2800" dirty="0"/>
              <a:t>, </a:t>
            </a:r>
            <a:r>
              <a:rPr lang="en-US" sz="2800" dirty="0">
                <a:solidFill>
                  <a:srgbClr val="FF0000"/>
                </a:solidFill>
              </a:rPr>
              <a:t>computer science</a:t>
            </a:r>
            <a:r>
              <a:rPr lang="en-US" sz="2800" dirty="0"/>
              <a:t>, </a:t>
            </a:r>
            <a:r>
              <a:rPr lang="en-US" sz="2800" dirty="0">
                <a:solidFill>
                  <a:srgbClr val="FF0000"/>
                </a:solidFill>
              </a:rPr>
              <a:t>info visualization</a:t>
            </a:r>
            <a:r>
              <a:rPr lang="en-US" sz="2800" dirty="0"/>
              <a:t>).</a:t>
            </a:r>
          </a:p>
          <a:p>
            <a:pPr marL="160729" indent="-160729">
              <a:lnSpc>
                <a:spcPct val="9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400" dirty="0"/>
          </a:p>
        </p:txBody>
      </p:sp>
      <p:sp>
        <p:nvSpPr>
          <p:cNvPr id="3" name="Rectangle 2"/>
          <p:cNvSpPr/>
          <p:nvPr/>
        </p:nvSpPr>
        <p:spPr>
          <a:xfrm>
            <a:off x="114300" y="3810000"/>
            <a:ext cx="8991600" cy="45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E1EF54C-0844-4D66-9BC2-98447F6B8659}"/>
              </a:ext>
            </a:extLst>
          </p:cNvPr>
          <p:cNvSpPr txBox="1"/>
          <p:nvPr/>
        </p:nvSpPr>
        <p:spPr>
          <a:xfrm>
            <a:off x="848139" y="5881502"/>
            <a:ext cx="8077200" cy="523220"/>
          </a:xfrm>
          <a:prstGeom prst="rect">
            <a:avLst/>
          </a:prstGeom>
          <a:noFill/>
        </p:spPr>
        <p:txBody>
          <a:bodyPr wrap="square" rtlCol="0">
            <a:spAutoFit/>
          </a:bodyPr>
          <a:lstStyle/>
          <a:p>
            <a:r>
              <a:rPr lang="en-US" sz="2800" b="1" i="1" dirty="0">
                <a:solidFill>
                  <a:srgbClr val="FF0000"/>
                </a:solidFill>
              </a:rPr>
              <a:t>Why are we doing these 4 contexts in this order?</a:t>
            </a:r>
          </a:p>
        </p:txBody>
      </p:sp>
    </p:spTree>
    <p:extLst>
      <p:ext uri="{BB962C8B-B14F-4D97-AF65-F5344CB8AC3E}">
        <p14:creationId xmlns:p14="http://schemas.microsoft.com/office/powerpoint/2010/main" val="355723587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marL="96437">
              <a:spcAft>
                <a:spcPts val="1266"/>
              </a:spcAft>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5400" b="1" dirty="0"/>
              <a:t>Multiple Property Categories</a:t>
            </a:r>
          </a:p>
        </p:txBody>
      </p:sp>
    </p:spTree>
    <p:extLst>
      <p:ext uri="{BB962C8B-B14F-4D97-AF65-F5344CB8AC3E}">
        <p14:creationId xmlns:p14="http://schemas.microsoft.com/office/powerpoint/2010/main" val="14570218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00D9B6-9881-4BC1-9866-BE402B91740E}"/>
              </a:ext>
            </a:extLst>
          </p:cNvPr>
          <p:cNvSpPr/>
          <p:nvPr/>
        </p:nvSpPr>
        <p:spPr>
          <a:xfrm>
            <a:off x="0" y="5181600"/>
            <a:ext cx="9372600" cy="1676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8" name="Rectangle 1"/>
          <p:cNvSpPr>
            <a:spLocks noGrp="1" noChangeArrowheads="1"/>
          </p:cNvSpPr>
          <p:nvPr>
            <p:ph type="title"/>
          </p:nvPr>
        </p:nvSpPr>
        <p:spPr>
          <a:xfrm>
            <a:off x="424644" y="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Multiple Property Categories</a:t>
            </a:r>
            <a:endParaRPr lang="en-US" sz="4000" dirty="0">
              <a:sym typeface="UC Berkeley OS Sign"/>
            </a:endParaRPr>
          </a:p>
        </p:txBody>
      </p:sp>
      <p:sp>
        <p:nvSpPr>
          <p:cNvPr id="8" name="Rectangle 7"/>
          <p:cNvSpPr/>
          <p:nvPr/>
        </p:nvSpPr>
        <p:spPr>
          <a:xfrm>
            <a:off x="392560" y="1190997"/>
            <a:ext cx="8153400" cy="6982553"/>
          </a:xfrm>
          <a:prstGeom prst="rect">
            <a:avLst/>
          </a:prstGeom>
        </p:spPr>
        <p:txBody>
          <a:bodyPr wrap="square">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When items being categorized can be described using </a:t>
            </a:r>
            <a:r>
              <a:rPr lang="en-US" sz="3200" dirty="0">
                <a:solidFill>
                  <a:srgbClr val="FF0000"/>
                </a:solidFill>
              </a:rPr>
              <a:t>easily observed “separable” or “combining” properties</a:t>
            </a:r>
            <a:r>
              <a:rPr lang="en-US" sz="3200" dirty="0"/>
              <a:t>, categories are often based on multiple properties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Each successive property differentiates the items in a category to create a hierarchy of sub-categories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Property order determines the hierarchy</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 </a:t>
            </a:r>
            <a:r>
              <a:rPr lang="en-US" sz="3200" dirty="0">
                <a:solidFill>
                  <a:srgbClr val="FF0000"/>
                </a:solidFill>
              </a:rPr>
              <a:t>How do we choose the properties?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solidFill>
                  <a:srgbClr val="FF0000"/>
                </a:solidFill>
              </a:rPr>
              <a:t> How do we determine the order in which we apply them?</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200" dirty="0"/>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200" dirty="0"/>
          </a:p>
        </p:txBody>
      </p:sp>
    </p:spTree>
    <p:extLst>
      <p:ext uri="{BB962C8B-B14F-4D97-AF65-F5344CB8AC3E}">
        <p14:creationId xmlns:p14="http://schemas.microsoft.com/office/powerpoint/2010/main" val="205482862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37333A-186D-4C3B-8845-B0C5EDAFED77}"/>
              </a:ext>
            </a:extLst>
          </p:cNvPr>
          <p:cNvSpPr/>
          <p:nvPr/>
        </p:nvSpPr>
        <p:spPr>
          <a:xfrm>
            <a:off x="-1" y="5919483"/>
            <a:ext cx="9082121" cy="96581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32</a:t>
            </a:fld>
            <a:endParaRPr lang="en-US" sz="1500" dirty="0">
              <a:solidFill>
                <a:srgbClr val="002955"/>
              </a:solidFill>
              <a:latin typeface="UC Berkeley OS Sign"/>
              <a:ea typeface="MS PGothic" pitchFamily="34" charset="-128"/>
              <a:sym typeface="UC Berkeley OS Sign"/>
            </a:endParaRPr>
          </a:p>
        </p:txBody>
      </p:sp>
      <p:sp>
        <p:nvSpPr>
          <p:cNvPr id="5" name="AutoShape 4" descr="Image result for pyramid egypt pictures"/>
          <p:cNvSpPr>
            <a:spLocks noChangeAspect="1" noChangeArrowheads="1"/>
          </p:cNvSpPr>
          <p:nvPr/>
        </p:nvSpPr>
        <p:spPr bwMode="auto">
          <a:xfrm>
            <a:off x="5001701" y="2345028"/>
            <a:ext cx="1857375" cy="11620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Rectangle 1"/>
          <p:cNvSpPr>
            <a:spLocks noGrp="1" noChangeArrowheads="1"/>
          </p:cNvSpPr>
          <p:nvPr>
            <p:ph type="title"/>
          </p:nvPr>
        </p:nvSpPr>
        <p:spPr>
          <a:xfrm>
            <a:off x="630660" y="286786"/>
            <a:ext cx="8228707" cy="88619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t>A Collection of Shirts</a:t>
            </a:r>
            <a:br>
              <a:rPr lang="en-US" sz="3600" b="1" dirty="0"/>
            </a:br>
            <a:r>
              <a:rPr lang="en-US" sz="3600" b="1" dirty="0"/>
              <a:t> (Using Separable “Cultural” Properties)</a:t>
            </a:r>
            <a:endParaRPr lang="en-US" sz="3600" dirty="0">
              <a:sym typeface="UC Berkeley OS Sign"/>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986" y="1447800"/>
            <a:ext cx="6966028" cy="4444389"/>
          </a:xfrm>
          <a:prstGeom prst="rect">
            <a:avLst/>
          </a:prstGeom>
        </p:spPr>
      </p:pic>
      <p:sp>
        <p:nvSpPr>
          <p:cNvPr id="3" name="TextBox 2">
            <a:extLst>
              <a:ext uri="{FF2B5EF4-FFF2-40B4-BE49-F238E27FC236}">
                <a16:creationId xmlns:a16="http://schemas.microsoft.com/office/drawing/2014/main" id="{93784F3E-1F1F-4314-B2DE-30D2A3EA2A4E}"/>
              </a:ext>
            </a:extLst>
          </p:cNvPr>
          <p:cNvSpPr txBox="1"/>
          <p:nvPr/>
        </p:nvSpPr>
        <p:spPr>
          <a:xfrm>
            <a:off x="391864" y="5892189"/>
            <a:ext cx="8467503" cy="830997"/>
          </a:xfrm>
          <a:prstGeom prst="rect">
            <a:avLst/>
          </a:prstGeom>
          <a:noFill/>
        </p:spPr>
        <p:txBody>
          <a:bodyPr wrap="square" rtlCol="0">
            <a:spAutoFit/>
          </a:bodyPr>
          <a:lstStyle/>
          <a:p>
            <a:r>
              <a:rPr lang="en-US" sz="2400" b="1" i="1" dirty="0">
                <a:solidFill>
                  <a:srgbClr val="FF0000"/>
                </a:solidFill>
              </a:rPr>
              <a:t>There are always more resource properties we DIDN’T use. </a:t>
            </a:r>
            <a:br>
              <a:rPr lang="en-US" sz="2400" b="1" i="1" dirty="0">
                <a:solidFill>
                  <a:srgbClr val="FF0000"/>
                </a:solidFill>
              </a:rPr>
            </a:br>
            <a:r>
              <a:rPr lang="en-US" sz="2400" b="1" i="1" dirty="0">
                <a:solidFill>
                  <a:srgbClr val="FF0000"/>
                </a:solidFill>
              </a:rPr>
              <a:t> In this example…?</a:t>
            </a:r>
          </a:p>
        </p:txBody>
      </p:sp>
    </p:spTree>
    <p:extLst>
      <p:ext uri="{BB962C8B-B14F-4D97-AF65-F5344CB8AC3E}">
        <p14:creationId xmlns:p14="http://schemas.microsoft.com/office/powerpoint/2010/main" val="157069062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DDB2BA-52CB-4FFF-B631-496E61EE78BB}"/>
              </a:ext>
            </a:extLst>
          </p:cNvPr>
          <p:cNvSpPr/>
          <p:nvPr/>
        </p:nvSpPr>
        <p:spPr>
          <a:xfrm>
            <a:off x="-76200" y="5715000"/>
            <a:ext cx="9220200" cy="1066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artialArtsCategories.gif"/>
          <p:cNvPicPr>
            <a:picLocks noChangeAspect="1"/>
          </p:cNvPicPr>
          <p:nvPr/>
        </p:nvPicPr>
        <p:blipFill>
          <a:blip r:embed="rId3" cstate="print"/>
          <a:stretch>
            <a:fillRect/>
          </a:stretch>
        </p:blipFill>
        <p:spPr>
          <a:xfrm>
            <a:off x="1143000" y="1295400"/>
            <a:ext cx="6898476" cy="4267200"/>
          </a:xfrm>
          <a:prstGeom prst="rect">
            <a:avLst/>
          </a:prstGeom>
        </p:spPr>
      </p:pic>
      <p:sp>
        <p:nvSpPr>
          <p:cNvPr id="10" name="Title 9"/>
          <p:cNvSpPr>
            <a:spLocks noGrp="1"/>
          </p:cNvSpPr>
          <p:nvPr>
            <p:ph type="title"/>
          </p:nvPr>
        </p:nvSpPr>
        <p:spPr>
          <a:xfrm>
            <a:off x="914400" y="152400"/>
            <a:ext cx="6786903" cy="1143000"/>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Property Order Determines</a:t>
            </a:r>
            <a:br>
              <a:rPr lang="en-US" sz="4000" b="1" dirty="0"/>
            </a:br>
            <a:r>
              <a:rPr lang="en-US" sz="4000" b="1" dirty="0"/>
              <a:t> the Category Hierarchy</a:t>
            </a:r>
          </a:p>
        </p:txBody>
      </p:sp>
      <p:sp>
        <p:nvSpPr>
          <p:cNvPr id="6" name="TextBox 5">
            <a:extLst>
              <a:ext uri="{FF2B5EF4-FFF2-40B4-BE49-F238E27FC236}">
                <a16:creationId xmlns:a16="http://schemas.microsoft.com/office/drawing/2014/main" id="{0FE555BF-2998-461C-9C50-D1D95FFB654A}"/>
              </a:ext>
            </a:extLst>
          </p:cNvPr>
          <p:cNvSpPr txBox="1"/>
          <p:nvPr/>
        </p:nvSpPr>
        <p:spPr>
          <a:xfrm>
            <a:off x="152400" y="5733247"/>
            <a:ext cx="9029700" cy="954107"/>
          </a:xfrm>
          <a:prstGeom prst="rect">
            <a:avLst/>
          </a:prstGeom>
          <a:noFill/>
        </p:spPr>
        <p:txBody>
          <a:bodyPr wrap="square" rtlCol="0">
            <a:spAutoFit/>
          </a:bodyPr>
          <a:lstStyle/>
          <a:p>
            <a:r>
              <a:rPr lang="en-US" sz="2800" b="1" i="1" dirty="0">
                <a:solidFill>
                  <a:srgbClr val="FF0000"/>
                </a:solidFill>
              </a:rPr>
              <a:t>Imagine the layout and appearance of the “SHIRT” section in a store using “Color” categories first and then “Style”</a:t>
            </a:r>
          </a:p>
        </p:txBody>
      </p:sp>
    </p:spTree>
    <p:extLst>
      <p:ext uri="{BB962C8B-B14F-4D97-AF65-F5344CB8AC3E}">
        <p14:creationId xmlns:p14="http://schemas.microsoft.com/office/powerpoint/2010/main" val="194464709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200" y="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Classical Categories</a:t>
            </a:r>
            <a:endParaRPr lang="en-US" sz="4000" dirty="0">
              <a:sym typeface="UC Berkeley OS Sign"/>
            </a:endParaRPr>
          </a:p>
        </p:txBody>
      </p:sp>
      <p:sp>
        <p:nvSpPr>
          <p:cNvPr id="8" name="Rectangle 7"/>
          <p:cNvSpPr/>
          <p:nvPr/>
        </p:nvSpPr>
        <p:spPr>
          <a:xfrm>
            <a:off x="151507" y="914400"/>
            <a:ext cx="8534400" cy="5576270"/>
          </a:xfrm>
          <a:prstGeom prst="rect">
            <a:avLst/>
          </a:prstGeom>
        </p:spPr>
        <p:txBody>
          <a:bodyPr wrap="square">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“Classical” categories can have large numbers of category members, but they have clear boundaries defined by a small number of ESSENTIAL or necessary and sufficient properties</a:t>
            </a:r>
          </a:p>
          <a:p>
            <a:pPr marL="1607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i="1" dirty="0">
                <a:solidFill>
                  <a:srgbClr val="FF0000"/>
                </a:solidFill>
              </a:rPr>
              <a:t>Necessary</a:t>
            </a:r>
            <a:r>
              <a:rPr lang="en-US" sz="3200" dirty="0"/>
              <a:t> means that every instance must have the property to be in the category</a:t>
            </a:r>
          </a:p>
          <a:p>
            <a:pPr marL="1607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i="1" dirty="0">
                <a:solidFill>
                  <a:srgbClr val="FF0000"/>
                </a:solidFill>
              </a:rPr>
              <a:t>Sufficient</a:t>
            </a:r>
            <a:r>
              <a:rPr lang="en-US" sz="3200" dirty="0">
                <a:solidFill>
                  <a:srgbClr val="FF0000"/>
                </a:solidFill>
              </a:rPr>
              <a:t> </a:t>
            </a:r>
            <a:r>
              <a:rPr lang="en-US" sz="3200" dirty="0"/>
              <a:t>means that any instance that has the necessary properties is in the category </a:t>
            </a:r>
          </a:p>
          <a:p>
            <a:pPr marL="1607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This principle is also called INTENSIONAL definition; the members of the set are called the INTENSION</a:t>
            </a:r>
            <a:endParaRPr lang="en-US" sz="2800" dirty="0"/>
          </a:p>
        </p:txBody>
      </p:sp>
    </p:spTree>
    <p:extLst>
      <p:ext uri="{BB962C8B-B14F-4D97-AF65-F5344CB8AC3E}">
        <p14:creationId xmlns:p14="http://schemas.microsoft.com/office/powerpoint/2010/main" val="165445719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200" y="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Classical Category: Prime Number</a:t>
            </a:r>
            <a:endParaRPr lang="en-US" sz="4000"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endParaRPr lang="en-US" sz="1500" dirty="0">
              <a:solidFill>
                <a:srgbClr val="002955"/>
              </a:solidFill>
              <a:latin typeface="UC Berkeley OS Sign"/>
              <a:ea typeface="MS PGothic" pitchFamily="34" charset="-128"/>
              <a:sym typeface="UC Berkeley OS Sign"/>
            </a:endParaRPr>
          </a:p>
        </p:txBody>
      </p:sp>
      <p:sp>
        <p:nvSpPr>
          <p:cNvPr id="8" name="Rectangle 7"/>
          <p:cNvSpPr/>
          <p:nvPr/>
        </p:nvSpPr>
        <p:spPr>
          <a:xfrm>
            <a:off x="762000" y="1600200"/>
            <a:ext cx="7849493" cy="3823611"/>
          </a:xfrm>
          <a:prstGeom prst="rect">
            <a:avLst/>
          </a:prstGeom>
        </p:spPr>
        <p:txBody>
          <a:bodyPr wrap="square">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000" dirty="0"/>
              <a:t> A Prime Number is an integer divisible only by itself and 1</a:t>
            </a:r>
          </a:p>
          <a:p>
            <a:pPr marL="617929" lvl="2"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000" dirty="0"/>
              <a:t>Every prime number has these properties </a:t>
            </a:r>
            <a:r>
              <a:rPr lang="en-US" sz="4000" dirty="0">
                <a:solidFill>
                  <a:srgbClr val="FF0000"/>
                </a:solidFill>
              </a:rPr>
              <a:t>(Necessity)</a:t>
            </a:r>
          </a:p>
          <a:p>
            <a:pPr marL="617929" lvl="2"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000" dirty="0"/>
              <a:t>If a number has these properties, it is prime </a:t>
            </a:r>
            <a:r>
              <a:rPr lang="en-US" sz="4000" dirty="0">
                <a:solidFill>
                  <a:srgbClr val="FF0000"/>
                </a:solidFill>
              </a:rPr>
              <a:t>(Sufficiency)</a:t>
            </a:r>
            <a:endParaRPr lang="en-US" sz="2800" dirty="0"/>
          </a:p>
        </p:txBody>
      </p:sp>
    </p:spTree>
    <p:extLst>
      <p:ext uri="{BB962C8B-B14F-4D97-AF65-F5344CB8AC3E}">
        <p14:creationId xmlns:p14="http://schemas.microsoft.com/office/powerpoint/2010/main" val="383841078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3BEAE1-4B65-413F-8807-E940AAED933E}"/>
              </a:ext>
            </a:extLst>
          </p:cNvPr>
          <p:cNvSpPr/>
          <p:nvPr/>
        </p:nvSpPr>
        <p:spPr>
          <a:xfrm>
            <a:off x="1" y="5429071"/>
            <a:ext cx="9144000" cy="142892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8" name="Rectangle 1"/>
          <p:cNvSpPr>
            <a:spLocks noGrp="1" noChangeArrowheads="1"/>
          </p:cNvSpPr>
          <p:nvPr>
            <p:ph type="title"/>
          </p:nvPr>
        </p:nvSpPr>
        <p:spPr>
          <a:xfrm>
            <a:off x="381000" y="228600"/>
            <a:ext cx="8228707" cy="119099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Implications of</a:t>
            </a:r>
            <a:br>
              <a:rPr lang="en-US" sz="4000" b="1" dirty="0">
                <a:sym typeface="UC Berkeley OS Sign"/>
              </a:rPr>
            </a:br>
            <a:r>
              <a:rPr lang="en-US" sz="4000" b="1" dirty="0">
                <a:sym typeface="UC Berkeley OS Sign"/>
              </a:rPr>
              <a:t> “Necessary and Sufficient” Properties</a:t>
            </a:r>
          </a:p>
        </p:txBody>
      </p:sp>
      <p:sp>
        <p:nvSpPr>
          <p:cNvPr id="8" name="Rectangle 7"/>
          <p:cNvSpPr/>
          <p:nvPr/>
        </p:nvSpPr>
        <p:spPr>
          <a:xfrm>
            <a:off x="609600" y="1600200"/>
            <a:ext cx="8153400" cy="3861442"/>
          </a:xfrm>
          <a:prstGeom prst="rect">
            <a:avLst/>
          </a:prstGeom>
        </p:spPr>
        <p:txBody>
          <a:bodyPr wrap="square">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Because category membership is defined by rules, all members of the category have equal status in the equivalence class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Classical categories are conceptually simple and have </a:t>
            </a:r>
            <a:r>
              <a:rPr lang="en-US" sz="3200" dirty="0">
                <a:solidFill>
                  <a:srgbClr val="FF0000"/>
                </a:solidFill>
              </a:rPr>
              <a:t>straightforward implementations</a:t>
            </a:r>
            <a:r>
              <a:rPr lang="en-US" sz="3200" dirty="0"/>
              <a:t> in technologies like database schemas, decision trees, and classes in programming languages</a:t>
            </a:r>
          </a:p>
          <a:p>
            <a:endParaRPr lang="en-US" sz="2800" dirty="0"/>
          </a:p>
        </p:txBody>
      </p:sp>
      <p:sp>
        <p:nvSpPr>
          <p:cNvPr id="3" name="TextBox 2">
            <a:extLst>
              <a:ext uri="{FF2B5EF4-FFF2-40B4-BE49-F238E27FC236}">
                <a16:creationId xmlns:a16="http://schemas.microsoft.com/office/drawing/2014/main" id="{0F4AD1CA-41D6-498F-9B52-2CA1203905D4}"/>
              </a:ext>
            </a:extLst>
          </p:cNvPr>
          <p:cNvSpPr txBox="1"/>
          <p:nvPr/>
        </p:nvSpPr>
        <p:spPr>
          <a:xfrm>
            <a:off x="304800" y="5429071"/>
            <a:ext cx="8534400" cy="1200329"/>
          </a:xfrm>
          <a:prstGeom prst="rect">
            <a:avLst/>
          </a:prstGeom>
          <a:noFill/>
        </p:spPr>
        <p:txBody>
          <a:bodyPr wrap="square" rtlCol="0">
            <a:spAutoFit/>
          </a:bodyPr>
          <a:lstStyle/>
          <a:p>
            <a:r>
              <a:rPr lang="en-US" sz="2400" i="1" dirty="0">
                <a:solidFill>
                  <a:srgbClr val="FF0000"/>
                </a:solidFill>
              </a:rPr>
              <a:t>Or put less positively…  programmers and data scientists are biased to define categories with rule-based property tests because it makes them much easier to work </a:t>
            </a:r>
            <a:r>
              <a:rPr lang="en-US" sz="2400" i="1">
                <a:solidFill>
                  <a:srgbClr val="FF0000"/>
                </a:solidFill>
              </a:rPr>
              <a:t>with </a:t>
            </a:r>
            <a:endParaRPr lang="en-US" sz="2400" i="1" dirty="0">
              <a:solidFill>
                <a:srgbClr val="FF0000"/>
              </a:solidFill>
            </a:endParaRPr>
          </a:p>
        </p:txBody>
      </p:sp>
    </p:spTree>
    <p:extLst>
      <p:ext uri="{BB962C8B-B14F-4D97-AF65-F5344CB8AC3E}">
        <p14:creationId xmlns:p14="http://schemas.microsoft.com/office/powerpoint/2010/main" val="182618992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marL="96437">
              <a:spcAft>
                <a:spcPts val="1266"/>
              </a:spcAft>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5400" b="1" dirty="0"/>
              <a:t>Categories Defined by Probabilities and</a:t>
            </a:r>
            <a:br>
              <a:rPr lang="en-US" sz="5400" b="1" dirty="0"/>
            </a:br>
            <a:r>
              <a:rPr lang="en-US" sz="5400" b="1" dirty="0"/>
              <a:t> “Family Resemblance”</a:t>
            </a:r>
          </a:p>
        </p:txBody>
      </p:sp>
    </p:spTree>
    <p:extLst>
      <p:ext uri="{BB962C8B-B14F-4D97-AF65-F5344CB8AC3E}">
        <p14:creationId xmlns:p14="http://schemas.microsoft.com/office/powerpoint/2010/main" val="18981038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19546" y="1524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Wittgenstein</a:t>
            </a:r>
            <a:endParaRPr lang="en-US" sz="4000" dirty="0">
              <a:sym typeface="UC Berkeley OS Sign"/>
            </a:endParaRPr>
          </a:p>
        </p:txBody>
      </p:sp>
      <p:sp>
        <p:nvSpPr>
          <p:cNvPr id="8" name="Rectangle 7"/>
          <p:cNvSpPr/>
          <p:nvPr/>
        </p:nvSpPr>
        <p:spPr>
          <a:xfrm>
            <a:off x="228600" y="1219200"/>
            <a:ext cx="8458200" cy="5840445"/>
          </a:xfrm>
          <a:prstGeom prst="rect">
            <a:avLst/>
          </a:prstGeom>
        </p:spPr>
        <p:txBody>
          <a:bodyPr wrap="square">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Ludwig Wittgenstein (1889-1951) – "philosophy of ordinary language" - first to discuss problems with classical category theory  (often considered the most important 20</a:t>
            </a:r>
            <a:r>
              <a:rPr lang="en-US" sz="3200" baseline="30000" dirty="0"/>
              <a:t>th</a:t>
            </a:r>
            <a:r>
              <a:rPr lang="en-US" sz="3200" dirty="0"/>
              <a:t> century philosopher)</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 Enumerative categories embody the idea that “</a:t>
            </a:r>
            <a:r>
              <a:rPr lang="en-US" sz="3200" dirty="0">
                <a:solidFill>
                  <a:srgbClr val="FF0000"/>
                </a:solidFill>
              </a:rPr>
              <a:t>meaning is reference</a:t>
            </a:r>
            <a:r>
              <a:rPr lang="en-US" sz="3200" dirty="0"/>
              <a:t>” – a concept means what it refers to; you understand words by following the association to their “extensions”</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 Wittgenstein argued that most words don’t have fixed extensions because what they refer to can depend on context: “</a:t>
            </a:r>
            <a:r>
              <a:rPr lang="en-US" sz="3200" dirty="0">
                <a:solidFill>
                  <a:srgbClr val="FF0000"/>
                </a:solidFill>
              </a:rPr>
              <a:t>meaning is use</a:t>
            </a:r>
            <a:r>
              <a:rPr lang="en-US" sz="3200" dirty="0"/>
              <a:t>”</a:t>
            </a:r>
          </a:p>
          <a:p>
            <a:endParaRPr lang="en-US" sz="2800" dirty="0"/>
          </a:p>
        </p:txBody>
      </p:sp>
    </p:spTree>
    <p:extLst>
      <p:ext uri="{BB962C8B-B14F-4D97-AF65-F5344CB8AC3E}">
        <p14:creationId xmlns:p14="http://schemas.microsoft.com/office/powerpoint/2010/main" val="83125933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09AF94-CF4F-4A4A-A2EF-D61F6B6E8041}"/>
              </a:ext>
            </a:extLst>
          </p:cNvPr>
          <p:cNvSpPr/>
          <p:nvPr/>
        </p:nvSpPr>
        <p:spPr>
          <a:xfrm>
            <a:off x="0" y="5621440"/>
            <a:ext cx="9144000" cy="108416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8" name="Rectangle 1"/>
          <p:cNvSpPr>
            <a:spLocks noGrp="1" noChangeArrowheads="1"/>
          </p:cNvSpPr>
          <p:nvPr>
            <p:ph type="title"/>
          </p:nvPr>
        </p:nvSpPr>
        <p:spPr>
          <a:xfrm>
            <a:off x="457646" y="1524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If Meaning was just Reference...</a:t>
            </a:r>
            <a:endParaRPr lang="en-US" sz="4000" b="1" dirty="0">
              <a:sym typeface="UC Berkeley OS Sign"/>
            </a:endParaRPr>
          </a:p>
        </p:txBody>
      </p:sp>
      <p:sp>
        <p:nvSpPr>
          <p:cNvPr id="29703" name="Rectangle 7"/>
          <p:cNvSpPr>
            <a:spLocks noChangeArrowheads="1"/>
          </p:cNvSpPr>
          <p:nvPr/>
        </p:nvSpPr>
        <p:spPr bwMode="auto">
          <a:xfrm>
            <a:off x="457646" y="1143000"/>
            <a:ext cx="8314657" cy="2210635"/>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If "meaning" was just based on reference would names matter?</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Prune == Dried Plum</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Chinese Gooseberry == Kiwi Fruit</a:t>
            </a:r>
          </a:p>
        </p:txBody>
      </p:sp>
      <p:sp>
        <p:nvSpPr>
          <p:cNvPr id="3" name="TextBox 2"/>
          <p:cNvSpPr txBox="1"/>
          <p:nvPr/>
        </p:nvSpPr>
        <p:spPr>
          <a:xfrm>
            <a:off x="0" y="3618459"/>
            <a:ext cx="4342954" cy="1451551"/>
          </a:xfrm>
          <a:prstGeom prst="rect">
            <a:avLst/>
          </a:prstGeom>
          <a:noFill/>
        </p:spPr>
        <p:txBody>
          <a:bodyPr wrap="square" rtlCol="0">
            <a:spAutoFit/>
          </a:bodyPr>
          <a:lstStyle/>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solidFill>
                  <a:prstClr val="black"/>
                </a:solidFill>
              </a:rPr>
              <a:t>Patagonian Toothfish == Antarctic Cod ==  Chilean Sea Bass</a:t>
            </a:r>
          </a:p>
        </p:txBody>
      </p:sp>
      <p:pic>
        <p:nvPicPr>
          <p:cNvPr id="5" name="Picture 4"/>
          <p:cNvPicPr>
            <a:picLocks noChangeAspect="1"/>
          </p:cNvPicPr>
          <p:nvPr/>
        </p:nvPicPr>
        <p:blipFill>
          <a:blip r:embed="rId3"/>
          <a:stretch>
            <a:fillRect/>
          </a:stretch>
        </p:blipFill>
        <p:spPr>
          <a:xfrm>
            <a:off x="4495800" y="3357264"/>
            <a:ext cx="3048000" cy="2028306"/>
          </a:xfrm>
          <a:prstGeom prst="rect">
            <a:avLst/>
          </a:prstGeom>
        </p:spPr>
      </p:pic>
      <p:sp>
        <p:nvSpPr>
          <p:cNvPr id="2" name="TextBox 1">
            <a:extLst>
              <a:ext uri="{FF2B5EF4-FFF2-40B4-BE49-F238E27FC236}">
                <a16:creationId xmlns:a16="http://schemas.microsoft.com/office/drawing/2014/main" id="{36A7C536-2E65-4A72-8E0D-7550559C404D}"/>
              </a:ext>
            </a:extLst>
          </p:cNvPr>
          <p:cNvSpPr txBox="1"/>
          <p:nvPr/>
        </p:nvSpPr>
        <p:spPr>
          <a:xfrm>
            <a:off x="465667" y="5932687"/>
            <a:ext cx="8314657" cy="584775"/>
          </a:xfrm>
          <a:prstGeom prst="rect">
            <a:avLst/>
          </a:prstGeom>
          <a:noFill/>
        </p:spPr>
        <p:txBody>
          <a:bodyPr wrap="square" rtlCol="0">
            <a:spAutoFit/>
          </a:bodyPr>
          <a:lstStyle/>
          <a:p>
            <a:r>
              <a:rPr lang="en-US" sz="3200" b="1" i="1" dirty="0">
                <a:solidFill>
                  <a:srgbClr val="FF0000"/>
                </a:solidFill>
              </a:rPr>
              <a:t>Examples from languages other than English?</a:t>
            </a:r>
          </a:p>
        </p:txBody>
      </p:sp>
    </p:spTree>
    <p:extLst>
      <p:ext uri="{BB962C8B-B14F-4D97-AF65-F5344CB8AC3E}">
        <p14:creationId xmlns:p14="http://schemas.microsoft.com/office/powerpoint/2010/main" val="175236340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Sensemaking and Organizing in Defined/Institutional Contexts </a:t>
            </a:r>
          </a:p>
        </p:txBody>
      </p:sp>
      <p:sp>
        <p:nvSpPr>
          <p:cNvPr id="3" name="Content Placeholder 2"/>
          <p:cNvSpPr>
            <a:spLocks noGrp="1"/>
          </p:cNvSpPr>
          <p:nvPr>
            <p:ph idx="1"/>
          </p:nvPr>
        </p:nvSpPr>
        <p:spPr>
          <a:xfrm>
            <a:off x="457200" y="1828800"/>
            <a:ext cx="8153400" cy="4800600"/>
          </a:xfrm>
        </p:spPr>
        <p:txBody>
          <a:bodyPr>
            <a:normAutofit/>
          </a:bodyPr>
          <a:lstStyle/>
          <a:p>
            <a:r>
              <a:rPr lang="en-US" b="1" dirty="0"/>
              <a:t>[19 – March 29] Category Structure; Institutional Categories</a:t>
            </a:r>
          </a:p>
          <a:p>
            <a:r>
              <a:rPr lang="en-US" b="1" dirty="0"/>
              <a:t>[20 – March 31] Classification; Standardization</a:t>
            </a:r>
          </a:p>
          <a:p>
            <a:r>
              <a:rPr lang="en-US" b="1" dirty="0"/>
              <a:t>[21 – April 5] Measurement; Controlled Vocabularies; Interoperability</a:t>
            </a:r>
          </a:p>
          <a:p>
            <a:r>
              <a:rPr lang="en-US" b="1" dirty="0"/>
              <a:t>[22 – April 7] Organizing and Interaction Design</a:t>
            </a:r>
          </a:p>
        </p:txBody>
      </p:sp>
    </p:spTree>
    <p:extLst>
      <p:ext uri="{BB962C8B-B14F-4D97-AF65-F5344CB8AC3E}">
        <p14:creationId xmlns:p14="http://schemas.microsoft.com/office/powerpoint/2010/main" val="16204419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0E1447-93CF-4917-A855-C357BE5C4B48}"/>
              </a:ext>
            </a:extLst>
          </p:cNvPr>
          <p:cNvSpPr/>
          <p:nvPr/>
        </p:nvSpPr>
        <p:spPr>
          <a:xfrm>
            <a:off x="0" y="5334000"/>
            <a:ext cx="9144000" cy="1524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8" name="Rectangle 1"/>
          <p:cNvSpPr>
            <a:spLocks noGrp="1" noChangeArrowheads="1"/>
          </p:cNvSpPr>
          <p:nvPr>
            <p:ph type="title"/>
          </p:nvPr>
        </p:nvSpPr>
        <p:spPr>
          <a:xfrm>
            <a:off x="381000" y="256803"/>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Implications of “Meaning is Use”</a:t>
            </a:r>
            <a:endParaRPr lang="en-US" sz="4000" dirty="0">
              <a:sym typeface="UC Berkeley OS Sign"/>
            </a:endParaRPr>
          </a:p>
        </p:txBody>
      </p:sp>
      <p:sp>
        <p:nvSpPr>
          <p:cNvPr id="8" name="Rectangle 7"/>
          <p:cNvSpPr/>
          <p:nvPr/>
        </p:nvSpPr>
        <p:spPr>
          <a:xfrm>
            <a:off x="626337" y="1143000"/>
            <a:ext cx="8153400" cy="5399555"/>
          </a:xfrm>
          <a:prstGeom prst="rect">
            <a:avLst/>
          </a:prstGeom>
        </p:spPr>
        <p:txBody>
          <a:bodyPr wrap="square">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There may be defining features for typical instances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But there are </a:t>
            </a:r>
            <a:r>
              <a:rPr lang="en-US" sz="2800" dirty="0">
                <a:solidFill>
                  <a:srgbClr val="FF0000"/>
                </a:solidFill>
              </a:rPr>
              <a:t>no features that are necessary and sufficient</a:t>
            </a:r>
            <a:r>
              <a:rPr lang="en-US" sz="2800" dirty="0"/>
              <a:t> for all examples of the category</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Even when features can be identified, they change in different contexts and over time</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Different instances vary substantially in how typical or representative they are of the category even though they share all the required features</a:t>
            </a:r>
          </a:p>
          <a:p>
            <a:pPr eaLnBrk="0" hangingPunct="0">
              <a:lnSpc>
                <a:spcPct val="92000"/>
              </a:lnSpc>
              <a:spcBef>
                <a:spcPts val="1266"/>
              </a:spcBef>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p>
          <a:p>
            <a:pPr eaLnBrk="0" hangingPunct="0">
              <a:lnSpc>
                <a:spcPct val="92000"/>
              </a:lnSpc>
              <a:spcBef>
                <a:spcPts val="1266"/>
              </a:spcBef>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b="1" i="1" dirty="0">
                <a:solidFill>
                  <a:srgbClr val="FF0000"/>
                </a:solidFill>
              </a:rPr>
              <a:t>Wittgenstein's classic counterexample is "Game“ (TDO 7.3.5)  - can you define it?</a:t>
            </a:r>
          </a:p>
        </p:txBody>
      </p:sp>
    </p:spTree>
    <p:extLst>
      <p:ext uri="{BB962C8B-B14F-4D97-AF65-F5344CB8AC3E}">
        <p14:creationId xmlns:p14="http://schemas.microsoft.com/office/powerpoint/2010/main" val="235986251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0" y="152400"/>
            <a:ext cx="9067800" cy="119099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Probabilistic Categories (comp/cog sci) </a:t>
            </a:r>
            <a:br>
              <a:rPr lang="en-US" sz="4000" b="1" dirty="0"/>
            </a:br>
            <a:r>
              <a:rPr lang="en-US" sz="4000" b="1" dirty="0"/>
              <a:t>or Family Resemblance (cog psych)</a:t>
            </a:r>
            <a:endParaRPr lang="en-US" sz="4000"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41</a:t>
            </a:fld>
            <a:endParaRPr lang="en-US" sz="1500" dirty="0">
              <a:solidFill>
                <a:srgbClr val="002955"/>
              </a:solidFill>
              <a:latin typeface="UC Berkeley OS Sign"/>
              <a:ea typeface="MS PGothic" pitchFamily="34" charset="-128"/>
              <a:sym typeface="UC Berkeley OS Sign"/>
            </a:endParaRPr>
          </a:p>
        </p:txBody>
      </p:sp>
      <p:sp>
        <p:nvSpPr>
          <p:cNvPr id="8" name="Rectangle 7"/>
          <p:cNvSpPr/>
          <p:nvPr/>
        </p:nvSpPr>
        <p:spPr>
          <a:xfrm>
            <a:off x="477089" y="1351728"/>
            <a:ext cx="8153400" cy="5289910"/>
          </a:xfrm>
          <a:prstGeom prst="rect">
            <a:avLst/>
          </a:prstGeom>
        </p:spPr>
        <p:txBody>
          <a:bodyPr wrap="square">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In some domains instances of a category can share many features, some instances might have properties that are not widely shared, and some important discriminating properties might be difficult to perceive</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Birds:</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All have feathers, wings, beaks, 2 legs</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But some fly or swim and some don’t</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 The shape of their beaks, wings, and feet varies a great deal  </a:t>
            </a:r>
          </a:p>
        </p:txBody>
      </p:sp>
    </p:spTree>
    <p:extLst>
      <p:ext uri="{BB962C8B-B14F-4D97-AF65-F5344CB8AC3E}">
        <p14:creationId xmlns:p14="http://schemas.microsoft.com/office/powerpoint/2010/main" val="288526324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bmw.com.au/content/dam/bmw/marketAU/bmw_com_au/topics/offers-and-services/bmw_accessories/m-performance-accessories/m-performance-family-02.jpg/jcr:content/renditions/cq5dam.resized.img.1185.large.time14544724084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817920"/>
            <a:ext cx="6408153" cy="288231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9"/>
          <p:cNvSpPr txBox="1">
            <a:spLocks/>
          </p:cNvSpPr>
          <p:nvPr/>
        </p:nvSpPr>
        <p:spPr>
          <a:xfrm>
            <a:off x="592634" y="253305"/>
            <a:ext cx="8185048"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Family Resemblance</a:t>
            </a:r>
          </a:p>
        </p:txBody>
      </p:sp>
      <p:sp>
        <p:nvSpPr>
          <p:cNvPr id="3" name="TextBox 2"/>
          <p:cNvSpPr txBox="1"/>
          <p:nvPr/>
        </p:nvSpPr>
        <p:spPr>
          <a:xfrm>
            <a:off x="-76200" y="4410154"/>
            <a:ext cx="2590800" cy="1384995"/>
          </a:xfrm>
          <a:prstGeom prst="rect">
            <a:avLst/>
          </a:prstGeom>
          <a:noFill/>
        </p:spPr>
        <p:txBody>
          <a:bodyPr wrap="square" rtlCol="0">
            <a:spAutoFit/>
          </a:bodyPr>
          <a:lstStyle/>
          <a:p>
            <a:pPr algn="ctr"/>
            <a:r>
              <a:rPr lang="en-US" sz="2800" b="1" dirty="0">
                <a:latin typeface="+mj-lt"/>
              </a:rPr>
              <a:t>&lt;put your family photo here&gt;</a:t>
            </a:r>
          </a:p>
        </p:txBody>
      </p:sp>
      <p:sp>
        <p:nvSpPr>
          <p:cNvPr id="6" name="TextBox 5"/>
          <p:cNvSpPr txBox="1"/>
          <p:nvPr/>
        </p:nvSpPr>
        <p:spPr>
          <a:xfrm>
            <a:off x="4267200" y="3209827"/>
            <a:ext cx="3124200" cy="523220"/>
          </a:xfrm>
          <a:prstGeom prst="rect">
            <a:avLst/>
          </a:prstGeom>
          <a:noFill/>
        </p:spPr>
        <p:txBody>
          <a:bodyPr wrap="square" rtlCol="0">
            <a:spAutoFit/>
          </a:bodyPr>
          <a:lstStyle/>
          <a:p>
            <a:r>
              <a:rPr lang="en-US" sz="2800" b="1" dirty="0">
                <a:latin typeface="+mj-lt"/>
              </a:rPr>
              <a:t>The BMW  M Class</a:t>
            </a:r>
          </a:p>
        </p:txBody>
      </p:sp>
      <p:sp>
        <p:nvSpPr>
          <p:cNvPr id="5" name="TextBox 4"/>
          <p:cNvSpPr txBox="1"/>
          <p:nvPr/>
        </p:nvSpPr>
        <p:spPr>
          <a:xfrm>
            <a:off x="723900" y="1062851"/>
            <a:ext cx="7696200" cy="2062103"/>
          </a:xfrm>
          <a:prstGeom prst="rect">
            <a:avLst/>
          </a:prstGeom>
          <a:noFill/>
        </p:spPr>
        <p:txBody>
          <a:bodyPr wrap="square" rtlCol="0">
            <a:spAutoFit/>
          </a:bodyPr>
          <a:lstStyle/>
          <a:p>
            <a:r>
              <a:rPr lang="en-US" sz="3200" dirty="0"/>
              <a:t>Categories defined by “family resemblance” have many features with high predictive value for category membership even if they are not perfectly correlated with each other</a:t>
            </a:r>
          </a:p>
        </p:txBody>
      </p:sp>
    </p:spTree>
    <p:extLst>
      <p:ext uri="{BB962C8B-B14F-4D97-AF65-F5344CB8AC3E}">
        <p14:creationId xmlns:p14="http://schemas.microsoft.com/office/powerpoint/2010/main" val="39902963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630660" y="228600"/>
            <a:ext cx="8228707" cy="119099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Implications of</a:t>
            </a:r>
            <a:br>
              <a:rPr lang="en-US" sz="4000" b="1" dirty="0"/>
            </a:br>
            <a:r>
              <a:rPr lang="en-US" sz="4000" b="1" dirty="0"/>
              <a:t> Probabilistic Properties</a:t>
            </a:r>
            <a:endParaRPr lang="en-US" sz="4000"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43</a:t>
            </a:fld>
            <a:endParaRPr lang="en-US" sz="1500" dirty="0">
              <a:solidFill>
                <a:srgbClr val="002955"/>
              </a:solidFill>
              <a:latin typeface="UC Berkeley OS Sign"/>
              <a:ea typeface="MS PGothic" pitchFamily="34" charset="-128"/>
              <a:sym typeface="UC Berkeley OS Sign"/>
            </a:endParaRPr>
          </a:p>
        </p:txBody>
      </p:sp>
      <p:sp>
        <p:nvSpPr>
          <p:cNvPr id="8" name="Rectangle 7"/>
          <p:cNvSpPr/>
          <p:nvPr/>
        </p:nvSpPr>
        <p:spPr>
          <a:xfrm>
            <a:off x="839294" y="1096860"/>
            <a:ext cx="7465412" cy="5859361"/>
          </a:xfrm>
          <a:prstGeom prst="rect">
            <a:avLst/>
          </a:prstGeom>
        </p:spPr>
        <p:txBody>
          <a:bodyPr wrap="square">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Correlations among the properties make it necessary to determine an instance’s category membership in a </a:t>
            </a:r>
            <a:r>
              <a:rPr lang="en-US" sz="3200" dirty="0">
                <a:solidFill>
                  <a:srgbClr val="FF0000"/>
                </a:solidFill>
              </a:rPr>
              <a:t>statistical or probabilistic manner</a:t>
            </a:r>
            <a:r>
              <a:rPr lang="en-US" sz="3200" dirty="0"/>
              <a:t> based on the overall </a:t>
            </a:r>
            <a:r>
              <a:rPr lang="en-US" sz="3200" dirty="0">
                <a:solidFill>
                  <a:srgbClr val="FF0000"/>
                </a:solidFill>
              </a:rPr>
              <a:t>similarity </a:t>
            </a:r>
            <a:r>
              <a:rPr lang="en-US" sz="3200" dirty="0"/>
              <a:t>between it and other items in the category</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Some features are better predictors of category members than others, which results in: </a:t>
            </a:r>
            <a:r>
              <a:rPr lang="en-US" sz="3200" dirty="0">
                <a:solidFill>
                  <a:srgbClr val="FF0000"/>
                </a:solidFill>
              </a:rPr>
              <a:t>Typicality / gradience / centrality </a:t>
            </a:r>
            <a:r>
              <a:rPr lang="en-US" sz="3200" dirty="0"/>
              <a:t>effects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400" dirty="0"/>
          </a:p>
        </p:txBody>
      </p:sp>
    </p:spTree>
    <p:extLst>
      <p:ext uri="{BB962C8B-B14F-4D97-AF65-F5344CB8AC3E}">
        <p14:creationId xmlns:p14="http://schemas.microsoft.com/office/powerpoint/2010/main" val="141122056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717139" y="0"/>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t>Implications of Probabilistic Properties</a:t>
            </a:r>
            <a:endParaRPr lang="en-US" sz="3400"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44</a:t>
            </a:fld>
            <a:endParaRPr lang="en-US" sz="1500" dirty="0">
              <a:solidFill>
                <a:srgbClr val="002955"/>
              </a:solidFill>
              <a:latin typeface="UC Berkeley OS Sign"/>
              <a:ea typeface="MS PGothic" pitchFamily="34" charset="-128"/>
              <a:sym typeface="UC Berkeley OS Sign"/>
            </a:endParaRPr>
          </a:p>
        </p:txBody>
      </p:sp>
      <p:sp>
        <p:nvSpPr>
          <p:cNvPr id="8" name="Rectangle 7"/>
          <p:cNvSpPr/>
          <p:nvPr/>
        </p:nvSpPr>
        <p:spPr>
          <a:xfrm>
            <a:off x="717139" y="1066800"/>
            <a:ext cx="8051647" cy="5572872"/>
          </a:xfrm>
          <a:prstGeom prst="rect">
            <a:avLst/>
          </a:prstGeom>
        </p:spPr>
        <p:txBody>
          <a:bodyPr wrap="square">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The perceived centrality or typicality of category membership depends on </a:t>
            </a:r>
            <a:r>
              <a:rPr lang="en-US" sz="3600" dirty="0">
                <a:solidFill>
                  <a:srgbClr val="FF0000"/>
                </a:solidFill>
              </a:rPr>
              <a:t>the extent to which the most characteristic properties are shared</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Instances with more of the characteristic properties are “better” category members</a:t>
            </a:r>
          </a:p>
          <a:p>
            <a:pPr eaLnBrk="0" hangingPunct="0">
              <a:lnSpc>
                <a:spcPct val="92000"/>
              </a:lnSpc>
              <a:spcBef>
                <a:spcPts val="1266"/>
              </a:spcBef>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sym typeface="Wingdings" panose="05000000000000000000" pitchFamily="2" charset="2"/>
              </a:rPr>
              <a:t> </a:t>
            </a:r>
            <a:r>
              <a:rPr lang="en-US" sz="3600" dirty="0"/>
              <a:t>fuzzy and flexible category boundaries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400" dirty="0"/>
          </a:p>
        </p:txBody>
      </p:sp>
    </p:spTree>
    <p:extLst>
      <p:ext uri="{BB962C8B-B14F-4D97-AF65-F5344CB8AC3E}">
        <p14:creationId xmlns:p14="http://schemas.microsoft.com/office/powerpoint/2010/main" val="374442540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23EEAA-2221-4CD6-AC57-60EA94F19342}"/>
              </a:ext>
            </a:extLst>
          </p:cNvPr>
          <p:cNvSpPr/>
          <p:nvPr/>
        </p:nvSpPr>
        <p:spPr>
          <a:xfrm>
            <a:off x="0" y="5625847"/>
            <a:ext cx="9144000" cy="119196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45</a:t>
            </a:fld>
            <a:endParaRPr lang="en-US" sz="1500" dirty="0">
              <a:solidFill>
                <a:srgbClr val="002955"/>
              </a:solidFill>
              <a:latin typeface="UC Berkeley OS Sign"/>
              <a:ea typeface="MS PGothic" pitchFamily="34" charset="-128"/>
              <a:sym typeface="UC Berkeley OS Sign"/>
            </a:endParaRPr>
          </a:p>
        </p:txBody>
      </p:sp>
      <p:pic>
        <p:nvPicPr>
          <p:cNvPr id="8" name="Picture 7" descr="MartialArtsCategories.gif"/>
          <p:cNvPicPr>
            <a:picLocks noChangeAspect="1"/>
          </p:cNvPicPr>
          <p:nvPr/>
        </p:nvPicPr>
        <p:blipFill>
          <a:blip r:embed="rId3" cstate="print"/>
          <a:stretch>
            <a:fillRect/>
          </a:stretch>
        </p:blipFill>
        <p:spPr>
          <a:xfrm>
            <a:off x="990600" y="1143000"/>
            <a:ext cx="6850411" cy="4482847"/>
          </a:xfrm>
          <a:prstGeom prst="rect">
            <a:avLst/>
          </a:prstGeom>
        </p:spPr>
      </p:pic>
      <p:sp>
        <p:nvSpPr>
          <p:cNvPr id="10" name="Title 9"/>
          <p:cNvSpPr>
            <a:spLocks noGrp="1"/>
          </p:cNvSpPr>
          <p:nvPr>
            <p:ph type="title"/>
          </p:nvPr>
        </p:nvSpPr>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t>Gradience in Category Membership</a:t>
            </a:r>
          </a:p>
        </p:txBody>
      </p:sp>
      <p:sp>
        <p:nvSpPr>
          <p:cNvPr id="6" name="TextBox 5"/>
          <p:cNvSpPr txBox="1"/>
          <p:nvPr/>
        </p:nvSpPr>
        <p:spPr>
          <a:xfrm>
            <a:off x="847503" y="5791200"/>
            <a:ext cx="7924800" cy="1077218"/>
          </a:xfrm>
          <a:prstGeom prst="rect">
            <a:avLst/>
          </a:prstGeom>
          <a:noFill/>
        </p:spPr>
        <p:txBody>
          <a:bodyPr wrap="square" rtlCol="0">
            <a:spAutoFit/>
          </a:bodyPr>
          <a:lstStyle/>
          <a:p>
            <a:r>
              <a:rPr lang="en-US" sz="3200" b="1" i="1" dirty="0">
                <a:solidFill>
                  <a:srgbClr val="FF0000"/>
                </a:solidFill>
              </a:rPr>
              <a:t>Which bird is most typical of the category?</a:t>
            </a:r>
          </a:p>
          <a:p>
            <a:r>
              <a:rPr lang="en-US" sz="3200" b="1" i="1" dirty="0">
                <a:solidFill>
                  <a:srgbClr val="FF0000"/>
                </a:solidFill>
              </a:rPr>
              <a:t>Least typical?</a:t>
            </a:r>
          </a:p>
        </p:txBody>
      </p:sp>
    </p:spTree>
    <p:extLst>
      <p:ext uri="{BB962C8B-B14F-4D97-AF65-F5344CB8AC3E}">
        <p14:creationId xmlns:p14="http://schemas.microsoft.com/office/powerpoint/2010/main" val="298224349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C2710B-286A-4A66-84D2-899B488A365F}"/>
              </a:ext>
            </a:extLst>
          </p:cNvPr>
          <p:cNvSpPr/>
          <p:nvPr/>
        </p:nvSpPr>
        <p:spPr>
          <a:xfrm>
            <a:off x="76200" y="5146354"/>
            <a:ext cx="8991600" cy="171164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763530"/>
            <a:ext cx="5921542" cy="1143000"/>
          </a:xfrm>
        </p:spPr>
        <p:txBody>
          <a:bodyPr>
            <a:noAutofit/>
          </a:bodyPr>
          <a:lstStyle/>
          <a:p>
            <a:r>
              <a:rPr lang="en-US" b="1" dirty="0"/>
              <a:t>“Typicality” – Another Shamu Question</a:t>
            </a:r>
            <a:br>
              <a:rPr lang="en-US" b="1" dirty="0"/>
            </a:br>
            <a:r>
              <a:rPr lang="en-US" b="1" dirty="0"/>
              <a:t> </a:t>
            </a:r>
          </a:p>
        </p:txBody>
      </p:sp>
      <p:sp>
        <p:nvSpPr>
          <p:cNvPr id="3" name="Content Placeholder 2"/>
          <p:cNvSpPr>
            <a:spLocks noGrp="1"/>
          </p:cNvSpPr>
          <p:nvPr>
            <p:ph idx="1"/>
          </p:nvPr>
        </p:nvSpPr>
        <p:spPr>
          <a:xfrm>
            <a:off x="228600" y="1942137"/>
            <a:ext cx="5557004" cy="1612900"/>
          </a:xfrm>
        </p:spPr>
        <p:txBody>
          <a:bodyPr>
            <a:normAutofit fontScale="92500"/>
          </a:bodyPr>
          <a:lstStyle/>
          <a:p>
            <a:r>
              <a:rPr lang="en-US" dirty="0"/>
              <a:t>We could consider a specific species of bird as the typical one – often called an EXEMPLAR </a:t>
            </a:r>
          </a:p>
        </p:txBody>
      </p:sp>
      <p:pic>
        <p:nvPicPr>
          <p:cNvPr id="4" name="Picture 3">
            <a:extLst>
              <a:ext uri="{FF2B5EF4-FFF2-40B4-BE49-F238E27FC236}">
                <a16:creationId xmlns:a16="http://schemas.microsoft.com/office/drawing/2014/main" id="{B4669686-ED4B-4CAB-97B1-192C39568E58}"/>
              </a:ext>
            </a:extLst>
          </p:cNvPr>
          <p:cNvPicPr>
            <a:picLocks noChangeAspect="1"/>
          </p:cNvPicPr>
          <p:nvPr/>
        </p:nvPicPr>
        <p:blipFill>
          <a:blip r:embed="rId3"/>
          <a:stretch>
            <a:fillRect/>
          </a:stretch>
        </p:blipFill>
        <p:spPr>
          <a:xfrm>
            <a:off x="6150142" y="536230"/>
            <a:ext cx="2511802" cy="2662209"/>
          </a:xfrm>
          <a:prstGeom prst="rect">
            <a:avLst/>
          </a:prstGeom>
        </p:spPr>
      </p:pic>
      <p:sp>
        <p:nvSpPr>
          <p:cNvPr id="5" name="TextBox 4">
            <a:extLst>
              <a:ext uri="{FF2B5EF4-FFF2-40B4-BE49-F238E27FC236}">
                <a16:creationId xmlns:a16="http://schemas.microsoft.com/office/drawing/2014/main" id="{5187121E-B8BD-4F12-8526-D4048D720310}"/>
              </a:ext>
            </a:extLst>
          </p:cNvPr>
          <p:cNvSpPr txBox="1"/>
          <p:nvPr/>
        </p:nvSpPr>
        <p:spPr>
          <a:xfrm>
            <a:off x="228600" y="3541475"/>
            <a:ext cx="8366502" cy="1477328"/>
          </a:xfrm>
          <a:prstGeom prst="rect">
            <a:avLst/>
          </a:prstGeom>
          <a:noFill/>
        </p:spPr>
        <p:txBody>
          <a:bodyPr wrap="square" rtlCol="0">
            <a:spAutoFit/>
          </a:bodyPr>
          <a:lstStyle/>
          <a:p>
            <a:pPr marL="342900" indent="-342900">
              <a:spcBef>
                <a:spcPct val="20000"/>
              </a:spcBef>
              <a:buFont typeface="Arial" pitchFamily="34" charset="0"/>
              <a:buChar char="•"/>
            </a:pPr>
            <a:r>
              <a:rPr lang="en-US" sz="3000" dirty="0"/>
              <a:t>Or we could imagine a PROTOTYPE bird as typical – which might not exist  but whose properties are a kind of statistical average of all birds</a:t>
            </a:r>
          </a:p>
        </p:txBody>
      </p:sp>
      <p:sp>
        <p:nvSpPr>
          <p:cNvPr id="7" name="TextBox 6">
            <a:extLst>
              <a:ext uri="{FF2B5EF4-FFF2-40B4-BE49-F238E27FC236}">
                <a16:creationId xmlns:a16="http://schemas.microsoft.com/office/drawing/2014/main" id="{B0309E00-9050-41BA-9D95-C19BC09025AE}"/>
              </a:ext>
            </a:extLst>
          </p:cNvPr>
          <p:cNvSpPr txBox="1"/>
          <p:nvPr/>
        </p:nvSpPr>
        <p:spPr>
          <a:xfrm>
            <a:off x="419100" y="5314223"/>
            <a:ext cx="8305800" cy="1200329"/>
          </a:xfrm>
          <a:prstGeom prst="rect">
            <a:avLst/>
          </a:prstGeom>
          <a:noFill/>
        </p:spPr>
        <p:txBody>
          <a:bodyPr wrap="square" rtlCol="0">
            <a:spAutoFit/>
          </a:bodyPr>
          <a:lstStyle/>
          <a:p>
            <a:r>
              <a:rPr lang="en-US" sz="2400" b="1" i="1" dirty="0">
                <a:solidFill>
                  <a:srgbClr val="FF0000"/>
                </a:solidFill>
              </a:rPr>
              <a:t>The debate between these two cognitive models of category representation is decades old and still important , especially now because of work in machine learning to build classifiers</a:t>
            </a:r>
          </a:p>
        </p:txBody>
      </p:sp>
    </p:spTree>
    <p:extLst>
      <p:ext uri="{BB962C8B-B14F-4D97-AF65-F5344CB8AC3E}">
        <p14:creationId xmlns:p14="http://schemas.microsoft.com/office/powerpoint/2010/main" val="7891292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19546" y="152400"/>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t>Probabilistic Categories in Context</a:t>
            </a:r>
            <a:endParaRPr lang="en-US" sz="3400"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47</a:t>
            </a:fld>
            <a:endParaRPr lang="en-US" sz="1500" dirty="0">
              <a:solidFill>
                <a:srgbClr val="002955"/>
              </a:solidFill>
              <a:latin typeface="UC Berkeley OS Sign"/>
              <a:ea typeface="MS PGothic" pitchFamily="34" charset="-128"/>
              <a:sym typeface="UC Berkeley OS Sign"/>
            </a:endParaRPr>
          </a:p>
        </p:txBody>
      </p:sp>
      <p:sp>
        <p:nvSpPr>
          <p:cNvPr id="8" name="Rectangle 7"/>
          <p:cNvSpPr/>
          <p:nvPr/>
        </p:nvSpPr>
        <p:spPr>
          <a:xfrm>
            <a:off x="334270" y="1205069"/>
            <a:ext cx="8153400" cy="5355953"/>
          </a:xfrm>
          <a:prstGeom prst="rect">
            <a:avLst/>
          </a:prstGeom>
        </p:spPr>
        <p:txBody>
          <a:bodyPr wrap="square">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The correlations among properties that cause typicality effects also imply that the resemblances among the members of a category might be based on different subsets of their properties when different members are compared</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Put another way, a definition of a category that enables accurate classification of instances in one context might not work in other contexts</a:t>
            </a:r>
          </a:p>
        </p:txBody>
      </p:sp>
    </p:spTree>
    <p:extLst>
      <p:ext uri="{BB962C8B-B14F-4D97-AF65-F5344CB8AC3E}">
        <p14:creationId xmlns:p14="http://schemas.microsoft.com/office/powerpoint/2010/main" val="315876855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451A4F-8C09-436E-AC7F-BF4BDDC58450}"/>
              </a:ext>
            </a:extLst>
          </p:cNvPr>
          <p:cNvSpPr/>
          <p:nvPr/>
        </p:nvSpPr>
        <p:spPr>
          <a:xfrm>
            <a:off x="152400" y="76200"/>
            <a:ext cx="8534400" cy="110974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3435298" y="4267200"/>
            <a:ext cx="2092693" cy="2304046"/>
          </a:xfrm>
          <a:prstGeom prst="rect">
            <a:avLst/>
          </a:prstGeom>
        </p:spPr>
      </p:pic>
      <p:pic>
        <p:nvPicPr>
          <p:cNvPr id="3" name="Picture 2"/>
          <p:cNvPicPr>
            <a:picLocks noChangeAspect="1"/>
          </p:cNvPicPr>
          <p:nvPr/>
        </p:nvPicPr>
        <p:blipFill>
          <a:blip r:embed="rId4"/>
          <a:stretch>
            <a:fillRect/>
          </a:stretch>
        </p:blipFill>
        <p:spPr>
          <a:xfrm>
            <a:off x="527644" y="4267200"/>
            <a:ext cx="2701369" cy="2245536"/>
          </a:xfrm>
          <a:prstGeom prst="rect">
            <a:avLst/>
          </a:prstGeom>
        </p:spPr>
      </p:pic>
      <p:pic>
        <p:nvPicPr>
          <p:cNvPr id="7" name="Picture 6"/>
          <p:cNvPicPr>
            <a:picLocks noChangeAspect="1"/>
          </p:cNvPicPr>
          <p:nvPr/>
        </p:nvPicPr>
        <p:blipFill>
          <a:blip r:embed="rId5"/>
          <a:stretch>
            <a:fillRect/>
          </a:stretch>
        </p:blipFill>
        <p:spPr>
          <a:xfrm>
            <a:off x="527644" y="1447800"/>
            <a:ext cx="2003960" cy="2557540"/>
          </a:xfrm>
          <a:prstGeom prst="rect">
            <a:avLst/>
          </a:prstGeom>
        </p:spPr>
      </p:pic>
      <p:pic>
        <p:nvPicPr>
          <p:cNvPr id="11" name="Picture 10"/>
          <p:cNvPicPr>
            <a:picLocks noChangeAspect="1"/>
          </p:cNvPicPr>
          <p:nvPr/>
        </p:nvPicPr>
        <p:blipFill>
          <a:blip r:embed="rId6"/>
          <a:stretch>
            <a:fillRect/>
          </a:stretch>
        </p:blipFill>
        <p:spPr>
          <a:xfrm>
            <a:off x="5734276" y="1447800"/>
            <a:ext cx="2118496" cy="2736705"/>
          </a:xfrm>
          <a:prstGeom prst="rect">
            <a:avLst/>
          </a:prstGeom>
        </p:spPr>
      </p:pic>
      <p:pic>
        <p:nvPicPr>
          <p:cNvPr id="13" name="Picture 12"/>
          <p:cNvPicPr>
            <a:picLocks noChangeAspect="1"/>
          </p:cNvPicPr>
          <p:nvPr/>
        </p:nvPicPr>
        <p:blipFill>
          <a:blip r:embed="rId7"/>
          <a:stretch>
            <a:fillRect/>
          </a:stretch>
        </p:blipFill>
        <p:spPr>
          <a:xfrm>
            <a:off x="5734276" y="4375685"/>
            <a:ext cx="2454986" cy="2141170"/>
          </a:xfrm>
          <a:prstGeom prst="rect">
            <a:avLst/>
          </a:prstGeom>
        </p:spPr>
      </p:pic>
      <p:pic>
        <p:nvPicPr>
          <p:cNvPr id="14" name="Picture 13"/>
          <p:cNvPicPr>
            <a:picLocks noChangeAspect="1"/>
          </p:cNvPicPr>
          <p:nvPr/>
        </p:nvPicPr>
        <p:blipFill>
          <a:blip r:embed="rId8"/>
          <a:stretch>
            <a:fillRect/>
          </a:stretch>
        </p:blipFill>
        <p:spPr>
          <a:xfrm>
            <a:off x="2971800" y="1447800"/>
            <a:ext cx="2454986" cy="2489726"/>
          </a:xfrm>
          <a:prstGeom prst="rect">
            <a:avLst/>
          </a:prstGeom>
        </p:spPr>
      </p:pic>
      <p:sp>
        <p:nvSpPr>
          <p:cNvPr id="15" name="Rectangle 14"/>
          <p:cNvSpPr/>
          <p:nvPr/>
        </p:nvSpPr>
        <p:spPr>
          <a:xfrm>
            <a:off x="568622" y="233012"/>
            <a:ext cx="8006756" cy="885114"/>
          </a:xfrm>
          <a:prstGeom prst="rect">
            <a:avLst/>
          </a:prstGeom>
        </p:spPr>
        <p:txBody>
          <a:bodyPr wrap="square">
            <a:spAutoFit/>
          </a:bodyPr>
          <a:lstStyle/>
          <a:p>
            <a:pPr eaLnBrk="0" hangingPunct="0">
              <a:lnSpc>
                <a:spcPct val="92000"/>
              </a:lnSpc>
              <a:spcBef>
                <a:spcPts val="1266"/>
              </a:spcBef>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b="1" i="1" dirty="0">
                <a:solidFill>
                  <a:srgbClr val="FF0000"/>
                </a:solidFill>
              </a:rPr>
              <a:t>What Feature is Characteristic of Zebras and a Good Discriminating Feature with Other Animals?</a:t>
            </a:r>
          </a:p>
        </p:txBody>
      </p:sp>
    </p:spTree>
    <p:extLst>
      <p:ext uri="{BB962C8B-B14F-4D97-AF65-F5344CB8AC3E}">
        <p14:creationId xmlns:p14="http://schemas.microsoft.com/office/powerpoint/2010/main" val="17438580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617643" y="1259390"/>
            <a:ext cx="2271696" cy="2303842"/>
          </a:xfrm>
          <a:prstGeom prst="rect">
            <a:avLst/>
          </a:prstGeom>
        </p:spPr>
      </p:pic>
      <p:pic>
        <p:nvPicPr>
          <p:cNvPr id="4" name="Picture 3"/>
          <p:cNvPicPr>
            <a:picLocks noChangeAspect="1"/>
          </p:cNvPicPr>
          <p:nvPr/>
        </p:nvPicPr>
        <p:blipFill>
          <a:blip r:embed="rId4"/>
          <a:stretch>
            <a:fillRect/>
          </a:stretch>
        </p:blipFill>
        <p:spPr>
          <a:xfrm>
            <a:off x="1524000" y="3939218"/>
            <a:ext cx="2458982" cy="2559605"/>
          </a:xfrm>
          <a:prstGeom prst="rect">
            <a:avLst/>
          </a:prstGeom>
        </p:spPr>
      </p:pic>
      <p:pic>
        <p:nvPicPr>
          <p:cNvPr id="5" name="Picture 4"/>
          <p:cNvPicPr>
            <a:picLocks noChangeAspect="1"/>
          </p:cNvPicPr>
          <p:nvPr/>
        </p:nvPicPr>
        <p:blipFill>
          <a:blip r:embed="rId5"/>
          <a:stretch>
            <a:fillRect/>
          </a:stretch>
        </p:blipFill>
        <p:spPr>
          <a:xfrm>
            <a:off x="4547250" y="4033117"/>
            <a:ext cx="2854306" cy="2371806"/>
          </a:xfrm>
          <a:prstGeom prst="rect">
            <a:avLst/>
          </a:prstGeom>
        </p:spPr>
      </p:pic>
      <p:sp>
        <p:nvSpPr>
          <p:cNvPr id="6" name="TextBox 5"/>
          <p:cNvSpPr txBox="1"/>
          <p:nvPr/>
        </p:nvSpPr>
        <p:spPr>
          <a:xfrm>
            <a:off x="7531726" y="4860330"/>
            <a:ext cx="2602874" cy="369332"/>
          </a:xfrm>
          <a:prstGeom prst="rect">
            <a:avLst/>
          </a:prstGeom>
          <a:noFill/>
        </p:spPr>
        <p:txBody>
          <a:bodyPr wrap="square" rtlCol="0">
            <a:spAutoFit/>
          </a:bodyPr>
          <a:lstStyle/>
          <a:p>
            <a:r>
              <a:rPr lang="en-US" dirty="0"/>
              <a:t>Bongo</a:t>
            </a:r>
          </a:p>
        </p:txBody>
      </p:sp>
      <p:sp>
        <p:nvSpPr>
          <p:cNvPr id="8" name="TextBox 7"/>
          <p:cNvSpPr txBox="1"/>
          <p:nvPr/>
        </p:nvSpPr>
        <p:spPr>
          <a:xfrm>
            <a:off x="609600" y="5044996"/>
            <a:ext cx="2661395" cy="381000"/>
          </a:xfrm>
          <a:prstGeom prst="rect">
            <a:avLst/>
          </a:prstGeom>
          <a:noFill/>
        </p:spPr>
        <p:txBody>
          <a:bodyPr wrap="square" rtlCol="0">
            <a:spAutoFit/>
          </a:bodyPr>
          <a:lstStyle/>
          <a:p>
            <a:r>
              <a:rPr lang="en-US" dirty="0"/>
              <a:t>Okapi</a:t>
            </a:r>
          </a:p>
        </p:txBody>
      </p:sp>
      <p:pic>
        <p:nvPicPr>
          <p:cNvPr id="9" name="Picture 8"/>
          <p:cNvPicPr>
            <a:picLocks noChangeAspect="1"/>
          </p:cNvPicPr>
          <p:nvPr/>
        </p:nvPicPr>
        <p:blipFill>
          <a:blip r:embed="rId6"/>
          <a:stretch>
            <a:fillRect/>
          </a:stretch>
        </p:blipFill>
        <p:spPr>
          <a:xfrm>
            <a:off x="4281748" y="1150661"/>
            <a:ext cx="3115689" cy="2476414"/>
          </a:xfrm>
          <a:prstGeom prst="rect">
            <a:avLst/>
          </a:prstGeom>
        </p:spPr>
      </p:pic>
      <p:sp>
        <p:nvSpPr>
          <p:cNvPr id="10" name="TextBox 9"/>
          <p:cNvSpPr txBox="1"/>
          <p:nvPr/>
        </p:nvSpPr>
        <p:spPr>
          <a:xfrm>
            <a:off x="7696200" y="2226645"/>
            <a:ext cx="2438400" cy="369332"/>
          </a:xfrm>
          <a:prstGeom prst="rect">
            <a:avLst/>
          </a:prstGeom>
          <a:noFill/>
        </p:spPr>
        <p:txBody>
          <a:bodyPr wrap="square" rtlCol="0">
            <a:spAutoFit/>
          </a:bodyPr>
          <a:lstStyle/>
          <a:p>
            <a:r>
              <a:rPr lang="en-US" dirty="0"/>
              <a:t>Kudu</a:t>
            </a:r>
          </a:p>
        </p:txBody>
      </p:sp>
      <p:sp>
        <p:nvSpPr>
          <p:cNvPr id="12" name="Rectangle 11"/>
          <p:cNvSpPr/>
          <p:nvPr/>
        </p:nvSpPr>
        <p:spPr>
          <a:xfrm>
            <a:off x="1676400" y="186283"/>
            <a:ext cx="6400799" cy="885114"/>
          </a:xfrm>
          <a:prstGeom prst="rect">
            <a:avLst/>
          </a:prstGeom>
        </p:spPr>
        <p:txBody>
          <a:bodyPr wrap="square">
            <a:spAutoFit/>
          </a:bodyPr>
          <a:lstStyle/>
          <a:p>
            <a:pPr eaLnBrk="0" hangingPunct="0">
              <a:lnSpc>
                <a:spcPct val="92000"/>
              </a:lnSpc>
              <a:spcBef>
                <a:spcPts val="1266"/>
              </a:spcBef>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b="1" dirty="0"/>
              <a:t>In this Context, Stripes Are NOT</a:t>
            </a:r>
            <a:br>
              <a:rPr lang="en-US" sz="2800" b="1" dirty="0"/>
            </a:br>
            <a:r>
              <a:rPr lang="en-US" sz="2800" b="1" dirty="0"/>
              <a:t> A Good Discriminating Feature for Zebras</a:t>
            </a:r>
          </a:p>
        </p:txBody>
      </p:sp>
    </p:spTree>
    <p:extLst>
      <p:ext uri="{BB962C8B-B14F-4D97-AF65-F5344CB8AC3E}">
        <p14:creationId xmlns:p14="http://schemas.microsoft.com/office/powerpoint/2010/main" val="3557096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53E89-6DA8-437C-A873-E6FB77C224A6}"/>
              </a:ext>
            </a:extLst>
          </p:cNvPr>
          <p:cNvSpPr>
            <a:spLocks noGrp="1"/>
          </p:cNvSpPr>
          <p:nvPr>
            <p:ph type="title"/>
          </p:nvPr>
        </p:nvSpPr>
        <p:spPr>
          <a:xfrm>
            <a:off x="526895" y="197005"/>
            <a:ext cx="8229600" cy="1143000"/>
          </a:xfrm>
        </p:spPr>
        <p:txBody>
          <a:bodyPr>
            <a:normAutofit/>
          </a:bodyPr>
          <a:lstStyle/>
          <a:p>
            <a:r>
              <a:rPr lang="en-US" sz="4800" b="1" dirty="0"/>
              <a:t>Category Structure</a:t>
            </a:r>
          </a:p>
        </p:txBody>
      </p:sp>
      <p:sp>
        <p:nvSpPr>
          <p:cNvPr id="3" name="Content Placeholder 2">
            <a:extLst>
              <a:ext uri="{FF2B5EF4-FFF2-40B4-BE49-F238E27FC236}">
                <a16:creationId xmlns:a16="http://schemas.microsoft.com/office/drawing/2014/main" id="{4044EA56-03EE-4845-B62A-3713CEA91E4B}"/>
              </a:ext>
            </a:extLst>
          </p:cNvPr>
          <p:cNvSpPr>
            <a:spLocks noGrp="1"/>
          </p:cNvSpPr>
          <p:nvPr>
            <p:ph idx="1"/>
          </p:nvPr>
        </p:nvSpPr>
        <p:spPr>
          <a:xfrm>
            <a:off x="517602" y="1371600"/>
            <a:ext cx="8229600" cy="5181600"/>
          </a:xfrm>
        </p:spPr>
        <p:txBody>
          <a:bodyPr>
            <a:normAutofit fontScale="92500" lnSpcReduction="20000"/>
          </a:bodyPr>
          <a:lstStyle/>
          <a:p>
            <a:r>
              <a:rPr lang="en-US" sz="3500" dirty="0"/>
              <a:t>Categories are defined in lots of different ways depending on the type of resources you are organizing and the reasons for organizing them</a:t>
            </a:r>
          </a:p>
          <a:p>
            <a:r>
              <a:rPr lang="en-US" sz="3500" dirty="0"/>
              <a:t>The way in which a category is defined is called the “</a:t>
            </a:r>
            <a:r>
              <a:rPr lang="en-US" sz="3500" b="1" dirty="0"/>
              <a:t>category structure</a:t>
            </a:r>
            <a:r>
              <a:rPr lang="en-US" sz="3500" dirty="0"/>
              <a:t>” and it determines:</a:t>
            </a:r>
          </a:p>
          <a:p>
            <a:pPr lvl="1">
              <a:buFont typeface="Arial" panose="020B0604020202020204" pitchFamily="34" charset="0"/>
              <a:buChar char="•"/>
            </a:pPr>
            <a:r>
              <a:rPr lang="en-US" sz="3500" dirty="0"/>
              <a:t>how you tell whether something belongs to the category</a:t>
            </a:r>
          </a:p>
          <a:p>
            <a:pPr lvl="1">
              <a:buFont typeface="Arial" panose="020B0604020202020204" pitchFamily="34" charset="0"/>
              <a:buChar char="•"/>
            </a:pPr>
            <a:r>
              <a:rPr lang="en-US" sz="3500" dirty="0"/>
              <a:t>how similar the category members are to each other</a:t>
            </a:r>
          </a:p>
          <a:p>
            <a:pPr>
              <a:defRPr/>
            </a:pPr>
            <a:endParaRPr lang="en-US" sz="8000" kern="0" dirty="0">
              <a:latin typeface="UC Berkeley OS Sign"/>
            </a:endParaRPr>
          </a:p>
          <a:p>
            <a:pPr marL="457200" lvl="1"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16212026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1691FD-CE5C-4732-9F49-9F7939B14DB6}"/>
              </a:ext>
            </a:extLst>
          </p:cNvPr>
          <p:cNvSpPr/>
          <p:nvPr/>
        </p:nvSpPr>
        <p:spPr>
          <a:xfrm>
            <a:off x="0" y="0"/>
            <a:ext cx="90678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4000" b="1" dirty="0">
                <a:solidFill>
                  <a:srgbClr val="FF0000"/>
                </a:solidFill>
              </a:rPr>
              <a:t>DATA SCIENTISTS: Stop and Think</a:t>
            </a:r>
          </a:p>
        </p:txBody>
      </p:sp>
      <p:sp>
        <p:nvSpPr>
          <p:cNvPr id="3" name="Content Placeholder 2"/>
          <p:cNvSpPr>
            <a:spLocks noGrp="1"/>
          </p:cNvSpPr>
          <p:nvPr>
            <p:ph idx="1"/>
          </p:nvPr>
        </p:nvSpPr>
        <p:spPr>
          <a:xfrm>
            <a:off x="266700" y="1317027"/>
            <a:ext cx="8534400" cy="5159973"/>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i="1" dirty="0">
                <a:solidFill>
                  <a:srgbClr val="FF0000"/>
                </a:solidFill>
              </a:rPr>
              <a:t>NOTE TO DATA SCIENTISTS: Choose your training data carefully!</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There is an inherent category structure of many domains (are they more rule-based or similarity based?), and your sampling strategy needs to be appropriate for it when you’re trying to do machine learning to train a classifier.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A sample with an unrepresentative set of instances, or in which the instances are described with too many features (especially features that aren’t very predictive of category membership), will cause your program to learn the wrong features and it won’t generalize</a:t>
            </a:r>
          </a:p>
        </p:txBody>
      </p:sp>
    </p:spTree>
    <p:extLst>
      <p:ext uri="{BB962C8B-B14F-4D97-AF65-F5344CB8AC3E}">
        <p14:creationId xmlns:p14="http://schemas.microsoft.com/office/powerpoint/2010/main" val="5425866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34293" y="485403"/>
            <a:ext cx="8228707" cy="119099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Similarity as a</a:t>
            </a:r>
            <a:br>
              <a:rPr lang="en-US" sz="4000" b="1" dirty="0">
                <a:sym typeface="UC Berkeley OS Sign"/>
              </a:rPr>
            </a:br>
            <a:r>
              <a:rPr lang="en-US" sz="4000" b="1" dirty="0">
                <a:sym typeface="UC Berkeley OS Sign"/>
              </a:rPr>
              <a:t> Categorization Principle</a:t>
            </a:r>
            <a:endParaRPr lang="en-US" sz="4000"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51</a:t>
            </a:fld>
            <a:endParaRPr lang="en-US" sz="1500" dirty="0">
              <a:solidFill>
                <a:srgbClr val="002955"/>
              </a:solidFill>
              <a:latin typeface="UC Berkeley OS Sign"/>
              <a:ea typeface="MS PGothic" pitchFamily="34" charset="-128"/>
              <a:sym typeface="UC Berkeley OS Sign"/>
            </a:endParaRPr>
          </a:p>
        </p:txBody>
      </p:sp>
      <p:sp>
        <p:nvSpPr>
          <p:cNvPr id="8" name="Rectangle 7"/>
          <p:cNvSpPr/>
          <p:nvPr/>
        </p:nvSpPr>
        <p:spPr>
          <a:xfrm>
            <a:off x="609600" y="1676400"/>
            <a:ext cx="8153400" cy="4503412"/>
          </a:xfrm>
          <a:prstGeom prst="rect">
            <a:avLst/>
          </a:prstGeom>
        </p:spPr>
        <p:txBody>
          <a:bodyPr wrap="square">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It is often said that we can define categories on the basis of resource similarity:</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A resource is categorized as an A and not a B if it is more similar to A’s best or </a:t>
            </a:r>
            <a:r>
              <a:rPr lang="en-US" sz="3200" dirty="0">
                <a:solidFill>
                  <a:srgbClr val="FF0000"/>
                </a:solidFill>
              </a:rPr>
              <a:t>most typical member</a:t>
            </a:r>
            <a:r>
              <a:rPr lang="en-US" sz="3200" dirty="0"/>
              <a:t> rather than it is to B’s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Similarity is a very intuitive notion, and it underlies the idea that some kinds of categories are more natural or basic than others</a:t>
            </a:r>
          </a:p>
        </p:txBody>
      </p:sp>
    </p:spTree>
    <p:extLst>
      <p:ext uri="{BB962C8B-B14F-4D97-AF65-F5344CB8AC3E}">
        <p14:creationId xmlns:p14="http://schemas.microsoft.com/office/powerpoint/2010/main" val="1821072904"/>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D35C28-2ED4-4B45-B76C-EE786D299A75}"/>
              </a:ext>
            </a:extLst>
          </p:cNvPr>
          <p:cNvSpPr/>
          <p:nvPr/>
        </p:nvSpPr>
        <p:spPr>
          <a:xfrm>
            <a:off x="0" y="0"/>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703" name="Rectangle 7"/>
          <p:cNvSpPr>
            <a:spLocks noChangeArrowheads="1"/>
          </p:cNvSpPr>
          <p:nvPr/>
        </p:nvSpPr>
        <p:spPr bwMode="auto">
          <a:xfrm>
            <a:off x="1219200" y="1600200"/>
            <a:ext cx="6781800" cy="2614272"/>
          </a:xfrm>
          <a:prstGeom prst="rect">
            <a:avLst/>
          </a:prstGeom>
          <a:noFill/>
          <a:ln w="9525">
            <a:noFill/>
            <a:miter lim="800000"/>
            <a:headEnd/>
            <a:tailEnd/>
          </a:ln>
        </p:spPr>
        <p:txBody>
          <a:bodyPr wrap="square" lIns="64291" tIns="32146" rIns="64291" bIns="32146">
            <a:spAutoFit/>
          </a:bodyPr>
          <a:lstStyle/>
          <a:p>
            <a:pPr lvl="1" eaLnBrk="0" fontAlgn="base" hangingPunct="0">
              <a:lnSpc>
                <a:spcPct val="93000"/>
              </a:lnSpc>
              <a:spcBef>
                <a:spcPts val="1800"/>
              </a:spcBef>
              <a:spcAft>
                <a:spcPct val="0"/>
              </a:spcAft>
            </a:pPr>
            <a:r>
              <a:rPr lang="en-US" sz="5400" b="1" dirty="0">
                <a:solidFill>
                  <a:srgbClr val="FF0000"/>
                </a:solidFill>
                <a:latin typeface="UC Berkeley OS Sign"/>
                <a:cs typeface="Arial" pitchFamily="34" charset="0"/>
                <a:sym typeface="Arial" pitchFamily="34" charset="0"/>
              </a:rPr>
              <a:t>Oops. </a:t>
            </a:r>
          </a:p>
          <a:p>
            <a:pPr lvl="1" eaLnBrk="0" fontAlgn="base" hangingPunct="0">
              <a:lnSpc>
                <a:spcPct val="93000"/>
              </a:lnSpc>
              <a:spcBef>
                <a:spcPts val="1800"/>
              </a:spcBef>
              <a:spcAft>
                <a:spcPct val="0"/>
              </a:spcAft>
            </a:pPr>
            <a:r>
              <a:rPr lang="en-US" sz="5400" b="1" dirty="0">
                <a:solidFill>
                  <a:srgbClr val="FF0000"/>
                </a:solidFill>
                <a:latin typeface="UC Berkeley OS Sign"/>
                <a:cs typeface="Arial" pitchFamily="34" charset="0"/>
                <a:sym typeface="Arial" pitchFamily="34" charset="0"/>
              </a:rPr>
              <a:t>We haven’t defined “Similarity”</a:t>
            </a:r>
          </a:p>
        </p:txBody>
      </p:sp>
    </p:spTree>
    <p:extLst>
      <p:ext uri="{BB962C8B-B14F-4D97-AF65-F5344CB8AC3E}">
        <p14:creationId xmlns:p14="http://schemas.microsoft.com/office/powerpoint/2010/main" val="229256157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43596" y="291551"/>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Defining Similarity</a:t>
            </a:r>
            <a:endParaRPr lang="en-US" sz="4000"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53</a:t>
            </a:fld>
            <a:endParaRPr lang="en-US" sz="1500" dirty="0">
              <a:solidFill>
                <a:srgbClr val="002955"/>
              </a:solidFill>
              <a:latin typeface="UC Berkeley OS Sign"/>
              <a:ea typeface="MS PGothic" pitchFamily="34" charset="-128"/>
              <a:sym typeface="UC Berkeley OS Sign"/>
            </a:endParaRPr>
          </a:p>
        </p:txBody>
      </p:sp>
      <p:sp>
        <p:nvSpPr>
          <p:cNvPr id="8" name="Rectangle 7"/>
          <p:cNvSpPr/>
          <p:nvPr/>
        </p:nvSpPr>
        <p:spPr>
          <a:xfrm>
            <a:off x="266700" y="1295400"/>
            <a:ext cx="8724900" cy="5576270"/>
          </a:xfrm>
          <a:prstGeom prst="rect">
            <a:avLst/>
          </a:prstGeom>
        </p:spPr>
        <p:txBody>
          <a:bodyPr wrap="square">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 Some people say that similarity is a meaningless and "mostly vacuous" concept that uses some unstated set of properties in some unstated way to calculate some measure of similarity</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solidFill>
                  <a:srgbClr val="FF0000"/>
                </a:solidFill>
              </a:rPr>
              <a:t>Once we identify the properties and how they are used, there is nothing for "similarity” to do</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solidFill>
                  <a:srgbClr val="FF0000"/>
                </a:solidFill>
              </a:rPr>
              <a:t>There are many ways to measure similarity in terms of shared features; some measures also count the non-shared features; some measure it as “distance” in n-dimensional property spaces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b="1" dirty="0">
                <a:solidFill>
                  <a:schemeClr val="tx1">
                    <a:lumMod val="95000"/>
                    <a:lumOff val="5000"/>
                  </a:schemeClr>
                </a:solidFill>
              </a:rPr>
              <a:t>(lec #27 on 4/26, “Computational Classification”) </a:t>
            </a:r>
          </a:p>
        </p:txBody>
      </p:sp>
    </p:spTree>
    <p:extLst>
      <p:ext uri="{BB962C8B-B14F-4D97-AF65-F5344CB8AC3E}">
        <p14:creationId xmlns:p14="http://schemas.microsoft.com/office/powerpoint/2010/main" val="94530875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5414" y="804788"/>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Theory-Based Categories</a:t>
            </a:r>
            <a:endParaRPr lang="en-US" sz="4000"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54</a:t>
            </a:fld>
            <a:endParaRPr lang="en-US" sz="1500" dirty="0">
              <a:solidFill>
                <a:srgbClr val="002955"/>
              </a:solidFill>
              <a:latin typeface="UC Berkeley OS Sign"/>
              <a:ea typeface="MS PGothic" pitchFamily="34" charset="-128"/>
              <a:sym typeface="UC Berkeley OS Sign"/>
            </a:endParaRPr>
          </a:p>
        </p:txBody>
      </p:sp>
      <p:sp>
        <p:nvSpPr>
          <p:cNvPr id="8" name="Rectangle 7"/>
          <p:cNvSpPr/>
          <p:nvPr/>
        </p:nvSpPr>
        <p:spPr>
          <a:xfrm>
            <a:off x="685800" y="1905000"/>
            <a:ext cx="8153400" cy="4912114"/>
          </a:xfrm>
          <a:prstGeom prst="rect">
            <a:avLst/>
          </a:prstGeom>
        </p:spPr>
        <p:txBody>
          <a:bodyPr wrap="square">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Sometimes a category is defined because of a theory of causation or capability that explains why some collection of things go together</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A good theory yields an abstract or analogical similarity that can "trump" similarity or family resemblance based on surface properties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TDO’s example:  “Computer” – a category of things that can compute</a:t>
            </a:r>
          </a:p>
          <a:p>
            <a:endParaRPr lang="en-US" sz="2800" dirty="0"/>
          </a:p>
          <a:p>
            <a:endParaRPr lang="en-US" sz="2800" dirty="0"/>
          </a:p>
        </p:txBody>
      </p:sp>
    </p:spTree>
    <p:extLst>
      <p:ext uri="{BB962C8B-B14F-4D97-AF65-F5344CB8AC3E}">
        <p14:creationId xmlns:p14="http://schemas.microsoft.com/office/powerpoint/2010/main" val="271342953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40" name="Picture 24" descr="https://encrypted-tbn3.gstatic.com/images?q=tbn:ANd9GcSaEvYWLe0T4F2q49Exwe8OZjgtdXzdGITPl0oFIbTXWSzWDtfa"/>
          <p:cNvPicPr>
            <a:picLocks noChangeAspect="1" noChangeArrowheads="1"/>
          </p:cNvPicPr>
          <p:nvPr/>
        </p:nvPicPr>
        <p:blipFill>
          <a:blip r:embed="rId3" cstate="print"/>
          <a:srcRect/>
          <a:stretch>
            <a:fillRect/>
          </a:stretch>
        </p:blipFill>
        <p:spPr bwMode="auto">
          <a:xfrm>
            <a:off x="5767260" y="4584552"/>
            <a:ext cx="1848433" cy="1409701"/>
          </a:xfrm>
          <a:prstGeom prst="rect">
            <a:avLst/>
          </a:prstGeom>
          <a:noFill/>
        </p:spPr>
      </p:pic>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55</a:t>
            </a:fld>
            <a:endParaRPr lang="en-US" sz="1500" dirty="0">
              <a:solidFill>
                <a:srgbClr val="002955"/>
              </a:solidFill>
              <a:latin typeface="UC Berkeley OS Sign"/>
              <a:ea typeface="MS PGothic" pitchFamily="34" charset="-128"/>
              <a:sym typeface="UC Berkeley OS Sign"/>
            </a:endParaRPr>
          </a:p>
        </p:txBody>
      </p:sp>
      <p:sp>
        <p:nvSpPr>
          <p:cNvPr id="10" name="Title 9"/>
          <p:cNvSpPr>
            <a:spLocks noGrp="1"/>
          </p:cNvSpPr>
          <p:nvPr>
            <p:ph type="title"/>
          </p:nvPr>
        </p:nvSpPr>
        <p:spPr>
          <a:xfrm>
            <a:off x="457200" y="133351"/>
            <a:ext cx="8229600" cy="1143000"/>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Theory-Based Category: Computer</a:t>
            </a:r>
          </a:p>
        </p:txBody>
      </p:sp>
      <p:sp>
        <p:nvSpPr>
          <p:cNvPr id="5" name="Rectangle 4"/>
          <p:cNvSpPr/>
          <p:nvPr/>
        </p:nvSpPr>
        <p:spPr>
          <a:xfrm>
            <a:off x="152400" y="4987289"/>
            <a:ext cx="7315200" cy="1618264"/>
          </a:xfrm>
          <a:prstGeom prst="rect">
            <a:avLst/>
          </a:prstGeom>
        </p:spPr>
        <p:txBody>
          <a:bodyPr wrap="square">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Category of "computer" is based </a:t>
            </a:r>
            <a:br>
              <a:rPr lang="en-US" sz="3200" dirty="0"/>
            </a:br>
            <a:r>
              <a:rPr lang="en-US" sz="3200" dirty="0"/>
              <a:t>on being able to compute</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There are few shared visible properties</a:t>
            </a:r>
          </a:p>
        </p:txBody>
      </p:sp>
      <p:pic>
        <p:nvPicPr>
          <p:cNvPr id="9218" name="Picture 2" descr="Babbage Difference Engine No. 2"/>
          <p:cNvPicPr>
            <a:picLocks noChangeAspect="1" noChangeArrowheads="1"/>
          </p:cNvPicPr>
          <p:nvPr/>
        </p:nvPicPr>
        <p:blipFill>
          <a:blip r:embed="rId4" cstate="print"/>
          <a:srcRect/>
          <a:stretch>
            <a:fillRect/>
          </a:stretch>
        </p:blipFill>
        <p:spPr bwMode="auto">
          <a:xfrm>
            <a:off x="431524" y="1276351"/>
            <a:ext cx="2305050" cy="1536700"/>
          </a:xfrm>
          <a:prstGeom prst="rect">
            <a:avLst/>
          </a:prstGeom>
          <a:noFill/>
        </p:spPr>
      </p:pic>
      <p:pic>
        <p:nvPicPr>
          <p:cNvPr id="9222" name="Picture 6" descr="Harvard Mark-I in use, 1944"/>
          <p:cNvPicPr>
            <a:picLocks noChangeAspect="1" noChangeArrowheads="1"/>
          </p:cNvPicPr>
          <p:nvPr/>
        </p:nvPicPr>
        <p:blipFill>
          <a:blip r:embed="rId5" cstate="print"/>
          <a:srcRect/>
          <a:stretch>
            <a:fillRect/>
          </a:stretch>
        </p:blipFill>
        <p:spPr bwMode="auto">
          <a:xfrm>
            <a:off x="3003038" y="1246344"/>
            <a:ext cx="1378698" cy="1649257"/>
          </a:xfrm>
          <a:prstGeom prst="rect">
            <a:avLst/>
          </a:prstGeom>
          <a:noFill/>
        </p:spPr>
      </p:pic>
      <p:pic>
        <p:nvPicPr>
          <p:cNvPr id="9224" name="Picture 8" descr="http://www.computerhistory.org/timeline/images/1951_univac.jpg"/>
          <p:cNvPicPr>
            <a:picLocks noChangeAspect="1" noChangeArrowheads="1"/>
          </p:cNvPicPr>
          <p:nvPr/>
        </p:nvPicPr>
        <p:blipFill>
          <a:blip r:embed="rId6" cstate="print"/>
          <a:srcRect/>
          <a:stretch>
            <a:fillRect/>
          </a:stretch>
        </p:blipFill>
        <p:spPr bwMode="auto">
          <a:xfrm>
            <a:off x="353170" y="3155155"/>
            <a:ext cx="1905000" cy="1447801"/>
          </a:xfrm>
          <a:prstGeom prst="rect">
            <a:avLst/>
          </a:prstGeom>
          <a:noFill/>
        </p:spPr>
      </p:pic>
      <p:pic>
        <p:nvPicPr>
          <p:cNvPr id="9226" name="Picture 10" descr="http://www.computerhistory.org/timeline/images/1956_tx0.jpg"/>
          <p:cNvPicPr>
            <a:picLocks noChangeAspect="1" noChangeArrowheads="1"/>
          </p:cNvPicPr>
          <p:nvPr/>
        </p:nvPicPr>
        <p:blipFill>
          <a:blip r:embed="rId7" cstate="print"/>
          <a:srcRect/>
          <a:stretch>
            <a:fillRect/>
          </a:stretch>
        </p:blipFill>
        <p:spPr bwMode="auto">
          <a:xfrm>
            <a:off x="5134644" y="3288982"/>
            <a:ext cx="1905000" cy="1304926"/>
          </a:xfrm>
          <a:prstGeom prst="rect">
            <a:avLst/>
          </a:prstGeom>
          <a:noFill/>
        </p:spPr>
      </p:pic>
      <p:pic>
        <p:nvPicPr>
          <p:cNvPr id="9228" name="Picture 12" descr="http://www.computerhistory.org/timeline/images/1972_hp35.jpg"/>
          <p:cNvPicPr>
            <a:picLocks noChangeAspect="1" noChangeArrowheads="1"/>
          </p:cNvPicPr>
          <p:nvPr/>
        </p:nvPicPr>
        <p:blipFill>
          <a:blip r:embed="rId8" cstate="print"/>
          <a:srcRect/>
          <a:stretch>
            <a:fillRect/>
          </a:stretch>
        </p:blipFill>
        <p:spPr bwMode="auto">
          <a:xfrm>
            <a:off x="4648200" y="1183958"/>
            <a:ext cx="1029138" cy="1790700"/>
          </a:xfrm>
          <a:prstGeom prst="rect">
            <a:avLst/>
          </a:prstGeom>
          <a:noFill/>
        </p:spPr>
      </p:pic>
      <p:pic>
        <p:nvPicPr>
          <p:cNvPr id="9230" name="Picture 14" descr="http://www.computerhistory.org/timeline/images/1974_alto.jpg"/>
          <p:cNvPicPr>
            <a:picLocks noChangeAspect="1" noChangeArrowheads="1"/>
          </p:cNvPicPr>
          <p:nvPr/>
        </p:nvPicPr>
        <p:blipFill>
          <a:blip r:embed="rId9" cstate="print"/>
          <a:srcRect/>
          <a:stretch>
            <a:fillRect/>
          </a:stretch>
        </p:blipFill>
        <p:spPr bwMode="auto">
          <a:xfrm>
            <a:off x="5879506" y="1289685"/>
            <a:ext cx="1088756" cy="1605916"/>
          </a:xfrm>
          <a:prstGeom prst="rect">
            <a:avLst/>
          </a:prstGeom>
          <a:noFill/>
        </p:spPr>
      </p:pic>
      <p:pic>
        <p:nvPicPr>
          <p:cNvPr id="9232" name="Picture 16" descr="http://www.computerhistory.org/timeline/images/1976_cray.jpg"/>
          <p:cNvPicPr>
            <a:picLocks noChangeAspect="1" noChangeArrowheads="1"/>
          </p:cNvPicPr>
          <p:nvPr/>
        </p:nvPicPr>
        <p:blipFill>
          <a:blip r:embed="rId10" cstate="print"/>
          <a:srcRect/>
          <a:stretch>
            <a:fillRect/>
          </a:stretch>
        </p:blipFill>
        <p:spPr bwMode="auto">
          <a:xfrm>
            <a:off x="2818702" y="3197543"/>
            <a:ext cx="1600200" cy="1200150"/>
          </a:xfrm>
          <a:prstGeom prst="rect">
            <a:avLst/>
          </a:prstGeom>
          <a:noFill/>
        </p:spPr>
      </p:pic>
      <p:pic>
        <p:nvPicPr>
          <p:cNvPr id="9236" name="Picture 20" descr="https://encrypted-tbn3.gstatic.com/images?q=tbn:ANd9GcRvMsHXi_zQeOwSoohnXjuhRKvxP89oLCcKEQ9zj4dgqRkcUYS9VfWoykUc"/>
          <p:cNvPicPr>
            <a:picLocks noChangeAspect="1" noChangeArrowheads="1"/>
          </p:cNvPicPr>
          <p:nvPr/>
        </p:nvPicPr>
        <p:blipFill>
          <a:blip r:embed="rId11" cstate="print"/>
          <a:srcRect/>
          <a:stretch>
            <a:fillRect/>
          </a:stretch>
        </p:blipFill>
        <p:spPr bwMode="auto">
          <a:xfrm>
            <a:off x="7372424" y="1349379"/>
            <a:ext cx="1469721" cy="1274572"/>
          </a:xfrm>
          <a:prstGeom prst="rect">
            <a:avLst/>
          </a:prstGeom>
          <a:noFill/>
        </p:spPr>
      </p:pic>
      <p:pic>
        <p:nvPicPr>
          <p:cNvPr id="9238" name="Picture 22" descr="https://encrypted-tbn1.gstatic.com/images?q=tbn:ANd9GcSM29K4Z0711h4B4k5uFLfki9pLLuxv7QhcExCOsRVkdcdSkiIT"/>
          <p:cNvPicPr>
            <a:picLocks noChangeAspect="1" noChangeArrowheads="1"/>
          </p:cNvPicPr>
          <p:nvPr/>
        </p:nvPicPr>
        <p:blipFill>
          <a:blip r:embed="rId12" cstate="print"/>
          <a:srcRect/>
          <a:stretch>
            <a:fillRect/>
          </a:stretch>
        </p:blipFill>
        <p:spPr bwMode="auto">
          <a:xfrm>
            <a:off x="7216203" y="2896830"/>
            <a:ext cx="1558062" cy="1457325"/>
          </a:xfrm>
          <a:prstGeom prst="rect">
            <a:avLst/>
          </a:prstGeom>
          <a:noFill/>
        </p:spPr>
      </p:pic>
      <p:pic>
        <p:nvPicPr>
          <p:cNvPr id="9242" name="Picture 26" descr="https://encrypted-tbn1.gstatic.com/images?q=tbn:ANd9GcTwwmZxilOOqKc0_Pel0-uEEXZ-VbvnpIBlfKRG0FDThMc0bQkxWg"/>
          <p:cNvPicPr>
            <a:picLocks noChangeAspect="1" noChangeArrowheads="1"/>
          </p:cNvPicPr>
          <p:nvPr/>
        </p:nvPicPr>
        <p:blipFill>
          <a:blip r:embed="rId13" cstate="print"/>
          <a:srcRect/>
          <a:stretch>
            <a:fillRect/>
          </a:stretch>
        </p:blipFill>
        <p:spPr bwMode="auto">
          <a:xfrm>
            <a:off x="7581900" y="4427726"/>
            <a:ext cx="1562100" cy="1165568"/>
          </a:xfrm>
          <a:prstGeom prst="rect">
            <a:avLst/>
          </a:prstGeom>
          <a:noFill/>
        </p:spPr>
      </p:pic>
    </p:spTree>
    <p:extLst>
      <p:ext uri="{BB962C8B-B14F-4D97-AF65-F5344CB8AC3E}">
        <p14:creationId xmlns:p14="http://schemas.microsoft.com/office/powerpoint/2010/main" val="37484184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56</a:t>
            </a:fld>
            <a:endParaRPr lang="en-US" sz="1500" dirty="0">
              <a:solidFill>
                <a:srgbClr val="002955"/>
              </a:solidFill>
              <a:latin typeface="UC Berkeley OS Sign"/>
              <a:ea typeface="MS PGothic" pitchFamily="34" charset="-128"/>
              <a:sym typeface="UC Berkeley OS Sign"/>
            </a:endParaRPr>
          </a:p>
        </p:txBody>
      </p:sp>
      <p:sp>
        <p:nvSpPr>
          <p:cNvPr id="10" name="Title 9"/>
          <p:cNvSpPr>
            <a:spLocks noGrp="1"/>
          </p:cNvSpPr>
          <p:nvPr>
            <p:ph type="title"/>
          </p:nvPr>
        </p:nvSpPr>
        <p:spPr>
          <a:xfrm>
            <a:off x="820979" y="586753"/>
            <a:ext cx="7274243" cy="249466"/>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Theory-Based Category: Water</a:t>
            </a:r>
          </a:p>
        </p:txBody>
      </p:sp>
      <p:sp>
        <p:nvSpPr>
          <p:cNvPr id="5" name="Rectangle 4"/>
          <p:cNvSpPr/>
          <p:nvPr/>
        </p:nvSpPr>
        <p:spPr>
          <a:xfrm>
            <a:off x="216037" y="5508504"/>
            <a:ext cx="8534400" cy="1165191"/>
          </a:xfrm>
          <a:prstGeom prst="rect">
            <a:avLst/>
          </a:prstGeom>
        </p:spPr>
        <p:txBody>
          <a:bodyPr wrap="square">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All the same chemical compound, H2O</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Category is unified by the theory of phase change</a:t>
            </a:r>
          </a:p>
        </p:txBody>
      </p:sp>
      <p:pic>
        <p:nvPicPr>
          <p:cNvPr id="3074" name="Picture 2" descr="Image result for w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505200"/>
            <a:ext cx="2817019" cy="187801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water drinking gla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2158" y="1549006"/>
            <a:ext cx="1438683" cy="196770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ic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8047" y="1758945"/>
            <a:ext cx="3163372" cy="2106613"/>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10" descr="Image result for iceberg"/>
          <p:cNvSpPr>
            <a:spLocks noChangeAspect="1" noChangeArrowheads="1"/>
          </p:cNvSpPr>
          <p:nvPr/>
        </p:nvSpPr>
        <p:spPr bwMode="auto">
          <a:xfrm>
            <a:off x="5868762" y="1219199"/>
            <a:ext cx="2373538" cy="15795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4" name="Picture 12" descr="Image result for iceber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60377" y="1758945"/>
            <a:ext cx="2373539" cy="1579564"/>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Image result for stea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77772" y="3753282"/>
            <a:ext cx="3121744" cy="1755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272437"/>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BFC177-923B-419A-92A1-889402E5B0AF}"/>
              </a:ext>
            </a:extLst>
          </p:cNvPr>
          <p:cNvSpPr/>
          <p:nvPr/>
        </p:nvSpPr>
        <p:spPr>
          <a:xfrm>
            <a:off x="76200" y="1066800"/>
            <a:ext cx="9067800" cy="2667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8" name="Rectangle 1"/>
          <p:cNvSpPr>
            <a:spLocks noGrp="1" noChangeArrowheads="1"/>
          </p:cNvSpPr>
          <p:nvPr>
            <p:ph type="title"/>
          </p:nvPr>
        </p:nvSpPr>
        <p:spPr>
          <a:xfrm>
            <a:off x="386544" y="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Goal-Derived Categories</a:t>
            </a:r>
            <a:endParaRPr lang="en-US" sz="4000"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57</a:t>
            </a:fld>
            <a:endParaRPr lang="en-US" sz="1500" dirty="0">
              <a:solidFill>
                <a:srgbClr val="002955"/>
              </a:solidFill>
              <a:latin typeface="UC Berkeley OS Sign"/>
              <a:ea typeface="MS PGothic" pitchFamily="34" charset="-128"/>
              <a:sym typeface="UC Berkeley OS Sign"/>
            </a:endParaRPr>
          </a:p>
        </p:txBody>
      </p:sp>
      <p:sp>
        <p:nvSpPr>
          <p:cNvPr id="8" name="Rectangle 7"/>
          <p:cNvSpPr/>
          <p:nvPr/>
        </p:nvSpPr>
        <p:spPr>
          <a:xfrm>
            <a:off x="495300" y="1190997"/>
            <a:ext cx="8153400" cy="5286191"/>
          </a:xfrm>
          <a:prstGeom prst="rect">
            <a:avLst/>
          </a:prstGeom>
        </p:spPr>
        <p:txBody>
          <a:bodyPr wrap="square">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i="1" dirty="0">
                <a:solidFill>
                  <a:srgbClr val="FF0000"/>
                </a:solidFill>
              </a:rPr>
              <a:t>You are moving to a far-off city and want to get rid of unwanted possessions. What will you sell at your “garage sale?”</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i="1" dirty="0">
                <a:solidFill>
                  <a:srgbClr val="FF0000"/>
                </a:solidFill>
              </a:rPr>
              <a:t>You arrive at the new city.  What are the ways you will try to make new friends?</a:t>
            </a:r>
            <a:endParaRPr lang="en-US" sz="2800" dirty="0"/>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Or maybe “personal theory-based categories”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The members of each of these categories have few or no discernable properties in common</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These are unlikely to be lexicalized because of their ad hoc-ness and context-dependence </a:t>
            </a:r>
          </a:p>
        </p:txBody>
      </p:sp>
    </p:spTree>
    <p:extLst>
      <p:ext uri="{BB962C8B-B14F-4D97-AF65-F5344CB8AC3E}">
        <p14:creationId xmlns:p14="http://schemas.microsoft.com/office/powerpoint/2010/main" val="239617559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58</a:t>
            </a:fld>
            <a:endParaRPr lang="en-US" sz="1500" dirty="0">
              <a:solidFill>
                <a:srgbClr val="002955"/>
              </a:solidFill>
              <a:latin typeface="UC Berkeley OS Sign"/>
              <a:ea typeface="MS PGothic" pitchFamily="34" charset="-128"/>
              <a:sym typeface="UC Berkeley OS Sign"/>
            </a:endParaRPr>
          </a:p>
        </p:txBody>
      </p:sp>
      <p:pic>
        <p:nvPicPr>
          <p:cNvPr id="8" name="Picture 7" descr="MartialArtsCategories.gif"/>
          <p:cNvPicPr>
            <a:picLocks noChangeAspect="1"/>
          </p:cNvPicPr>
          <p:nvPr/>
        </p:nvPicPr>
        <p:blipFill>
          <a:blip r:embed="rId3" cstate="print"/>
          <a:stretch>
            <a:fillRect/>
          </a:stretch>
        </p:blipFill>
        <p:spPr>
          <a:xfrm>
            <a:off x="1219200" y="1679370"/>
            <a:ext cx="6705600" cy="4915204"/>
          </a:xfrm>
          <a:prstGeom prst="rect">
            <a:avLst/>
          </a:prstGeom>
        </p:spPr>
      </p:pic>
      <p:sp>
        <p:nvSpPr>
          <p:cNvPr id="10" name="Title 9"/>
          <p:cNvSpPr>
            <a:spLocks noGrp="1"/>
          </p:cNvSpPr>
          <p:nvPr>
            <p:ph type="title"/>
          </p:nvPr>
        </p:nvSpPr>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Goal-Derived Personal Category</a:t>
            </a:r>
            <a:br>
              <a:rPr lang="en-US" sz="4000" b="1" dirty="0"/>
            </a:br>
            <a:r>
              <a:rPr lang="en-US" sz="4000" b="1" dirty="0"/>
              <a:t> (TDO 7.3.7)</a:t>
            </a:r>
          </a:p>
        </p:txBody>
      </p:sp>
    </p:spTree>
    <p:extLst>
      <p:ext uri="{BB962C8B-B14F-4D97-AF65-F5344CB8AC3E}">
        <p14:creationId xmlns:p14="http://schemas.microsoft.com/office/powerpoint/2010/main" val="298341522"/>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9AB4ED-C707-479C-9F3A-722E34A11884}"/>
              </a:ext>
            </a:extLst>
          </p:cNvPr>
          <p:cNvSpPr/>
          <p:nvPr/>
        </p:nvSpPr>
        <p:spPr>
          <a:xfrm>
            <a:off x="3352800" y="76200"/>
            <a:ext cx="5715000" cy="225779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8" name="Rectangle 1"/>
          <p:cNvSpPr>
            <a:spLocks noGrp="1" noChangeArrowheads="1"/>
          </p:cNvSpPr>
          <p:nvPr>
            <p:ph type="title"/>
          </p:nvPr>
        </p:nvSpPr>
        <p:spPr>
          <a:xfrm>
            <a:off x="381000" y="609600"/>
            <a:ext cx="3199507" cy="1190997"/>
          </a:xfrm>
        </p:spPr>
        <p:txBody>
          <a:bodyPr>
            <a:normAutofit fontScale="90000"/>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br>
              <a:rPr lang="en-US" sz="3600" b="1" dirty="0"/>
            </a:br>
            <a:r>
              <a:rPr lang="en-US" sz="3600" b="1" dirty="0"/>
              <a:t>Category Structure</a:t>
            </a:r>
            <a:endParaRPr lang="en-US" sz="3400" b="1"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59</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685800" y="2057400"/>
            <a:ext cx="3581400" cy="4465996"/>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Enumeration</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Single Properties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Multiple Properties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 Similarity / Family Resemblance</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Theory-Based (or Analogy-based)</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Goal-Derived (or Activity-based)</a:t>
            </a:r>
          </a:p>
        </p:txBody>
      </p:sp>
      <p:sp>
        <p:nvSpPr>
          <p:cNvPr id="6" name="Rectangle 1">
            <a:extLst>
              <a:ext uri="{FF2B5EF4-FFF2-40B4-BE49-F238E27FC236}">
                <a16:creationId xmlns:a16="http://schemas.microsoft.com/office/drawing/2014/main" id="{895090B1-337A-42E2-8B7E-CA4E55941A93}"/>
              </a:ext>
            </a:extLst>
          </p:cNvPr>
          <p:cNvSpPr txBox="1">
            <a:spLocks noChangeArrowheads="1"/>
          </p:cNvSpPr>
          <p:nvPr/>
        </p:nvSpPr>
        <p:spPr>
          <a:xfrm>
            <a:off x="4191000" y="2590800"/>
            <a:ext cx="3810000" cy="1190997"/>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br>
              <a:rPr lang="en-US" sz="3600" b="1" dirty="0"/>
            </a:br>
            <a:r>
              <a:rPr lang="en-US" sz="3600" b="1" dirty="0"/>
              <a:t>Category</a:t>
            </a:r>
          </a:p>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t> Contexts</a:t>
            </a:r>
            <a:endParaRPr lang="en-US" sz="3600" b="1" dirty="0">
              <a:sym typeface="UC Berkeley OS Sign"/>
            </a:endParaRPr>
          </a:p>
        </p:txBody>
      </p:sp>
      <p:sp>
        <p:nvSpPr>
          <p:cNvPr id="7" name="Rectangle 7">
            <a:extLst>
              <a:ext uri="{FF2B5EF4-FFF2-40B4-BE49-F238E27FC236}">
                <a16:creationId xmlns:a16="http://schemas.microsoft.com/office/drawing/2014/main" id="{C3CFCAB7-49A9-419D-BEE7-97046F6D674F}"/>
              </a:ext>
            </a:extLst>
          </p:cNvPr>
          <p:cNvSpPr>
            <a:spLocks noChangeArrowheads="1"/>
          </p:cNvSpPr>
          <p:nvPr/>
        </p:nvSpPr>
        <p:spPr bwMode="auto">
          <a:xfrm>
            <a:off x="5334000" y="4038600"/>
            <a:ext cx="3581400" cy="1587516"/>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Individual</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Cultural</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Institutional</a:t>
            </a:r>
          </a:p>
        </p:txBody>
      </p:sp>
      <p:sp>
        <p:nvSpPr>
          <p:cNvPr id="3" name="TextBox 2">
            <a:extLst>
              <a:ext uri="{FF2B5EF4-FFF2-40B4-BE49-F238E27FC236}">
                <a16:creationId xmlns:a16="http://schemas.microsoft.com/office/drawing/2014/main" id="{40F4EB36-5ADD-4B71-B8D5-041D9A9F4EFA}"/>
              </a:ext>
            </a:extLst>
          </p:cNvPr>
          <p:cNvSpPr txBox="1"/>
          <p:nvPr/>
        </p:nvSpPr>
        <p:spPr>
          <a:xfrm>
            <a:off x="3657600" y="304800"/>
            <a:ext cx="5105400" cy="1815882"/>
          </a:xfrm>
          <a:prstGeom prst="rect">
            <a:avLst/>
          </a:prstGeom>
          <a:noFill/>
        </p:spPr>
        <p:txBody>
          <a:bodyPr wrap="square" rtlCol="0">
            <a:spAutoFit/>
          </a:bodyPr>
          <a:lstStyle/>
          <a:p>
            <a:r>
              <a:rPr lang="en-US" sz="2800" i="1" dirty="0">
                <a:solidFill>
                  <a:srgbClr val="FF0000"/>
                </a:solidFill>
              </a:rPr>
              <a:t>What kinds of category structures are most often used to create categories in each of the three category contexts?  </a:t>
            </a:r>
          </a:p>
        </p:txBody>
      </p:sp>
    </p:spTree>
    <p:extLst>
      <p:ext uri="{BB962C8B-B14F-4D97-AF65-F5344CB8AC3E}">
        <p14:creationId xmlns:p14="http://schemas.microsoft.com/office/powerpoint/2010/main" val="57804655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81000" y="186377"/>
            <a:ext cx="8228707" cy="1190997"/>
          </a:xfrm>
        </p:spPr>
        <p:txBody>
          <a:bodyPr>
            <a:normAutofit fontScale="90000"/>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t>Principles for Creating Categories (TDO 7.3)</a:t>
            </a:r>
            <a:br>
              <a:rPr lang="en-US" sz="3600" b="1" dirty="0"/>
            </a:br>
            <a:r>
              <a:rPr lang="en-US" sz="3600" b="1" dirty="0"/>
              <a:t>(“Category Structure”)</a:t>
            </a:r>
            <a:endParaRPr lang="en-US" sz="3400" b="1" dirty="0">
              <a:sym typeface="UC Berkeley OS Sign"/>
            </a:endParaRPr>
          </a:p>
        </p:txBody>
      </p:sp>
      <p:sp>
        <p:nvSpPr>
          <p:cNvPr id="29703" name="Rectangle 7"/>
          <p:cNvSpPr>
            <a:spLocks noChangeArrowheads="1"/>
          </p:cNvSpPr>
          <p:nvPr/>
        </p:nvSpPr>
        <p:spPr bwMode="auto">
          <a:xfrm>
            <a:off x="778649" y="1524000"/>
            <a:ext cx="8382000" cy="3956626"/>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Enumeration</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Single Properties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Multiple Properties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 Similarity / Family Resemblance</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Theory-Based (or Analogy-based)</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Goal-Derived (or Activity-based)</a:t>
            </a:r>
          </a:p>
        </p:txBody>
      </p:sp>
    </p:spTree>
    <p:extLst>
      <p:ext uri="{BB962C8B-B14F-4D97-AF65-F5344CB8AC3E}">
        <p14:creationId xmlns:p14="http://schemas.microsoft.com/office/powerpoint/2010/main" val="812164499"/>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819400"/>
            <a:ext cx="7772400" cy="1470025"/>
          </a:xfrm>
        </p:spPr>
        <p:txBody>
          <a:bodyPr>
            <a:noAutofit/>
          </a:bodyPr>
          <a:lstStyle/>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5400" b="1" dirty="0">
                <a:solidFill>
                  <a:srgbClr val="FF0000"/>
                </a:solidFill>
                <a:sym typeface="UC Berkeley OS Sign"/>
              </a:rPr>
              <a:t>REVIEW OF MIDTERM</a:t>
            </a:r>
            <a:br>
              <a:rPr lang="en-US" sz="5400" b="1" dirty="0">
                <a:solidFill>
                  <a:srgbClr val="FF0000"/>
                </a:solidFill>
                <a:sym typeface="UC Berkeley OS Sign"/>
              </a:rPr>
            </a:br>
            <a:br>
              <a:rPr lang="en-US" sz="5400" b="1" dirty="0">
                <a:solidFill>
                  <a:srgbClr val="FF0000"/>
                </a:solidFill>
                <a:sym typeface="UC Berkeley OS Sign"/>
              </a:rPr>
            </a:br>
            <a:endParaRPr lang="en-US" sz="5400" b="1" dirty="0">
              <a:solidFill>
                <a:srgbClr val="FF0000"/>
              </a:solidFill>
              <a:sym typeface="UC Berkeley OS Sign"/>
            </a:endParaRPr>
          </a:p>
        </p:txBody>
      </p:sp>
    </p:spTree>
    <p:extLst>
      <p:ext uri="{BB962C8B-B14F-4D97-AF65-F5344CB8AC3E}">
        <p14:creationId xmlns:p14="http://schemas.microsoft.com/office/powerpoint/2010/main" val="6219041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762000" y="1143000"/>
            <a:ext cx="7552340" cy="4657277"/>
          </a:xfrm>
          <a:prstGeom prst="rect">
            <a:avLst/>
          </a:prstGeom>
        </p:spPr>
      </p:pic>
      <p:pic>
        <p:nvPicPr>
          <p:cNvPr id="5" name="Picture 4"/>
          <p:cNvPicPr>
            <a:picLocks noChangeAspect="1"/>
          </p:cNvPicPr>
          <p:nvPr/>
        </p:nvPicPr>
        <p:blipFill>
          <a:blip r:embed="rId4"/>
          <a:stretch>
            <a:fillRect/>
          </a:stretch>
        </p:blipFill>
        <p:spPr>
          <a:xfrm>
            <a:off x="4038600" y="5181600"/>
            <a:ext cx="5105400" cy="1485407"/>
          </a:xfrm>
          <a:prstGeom prst="rect">
            <a:avLst/>
          </a:prstGeom>
        </p:spPr>
      </p:pic>
      <p:sp>
        <p:nvSpPr>
          <p:cNvPr id="3" name="TextBox 2"/>
          <p:cNvSpPr txBox="1"/>
          <p:nvPr/>
        </p:nvSpPr>
        <p:spPr>
          <a:xfrm>
            <a:off x="762000" y="276270"/>
            <a:ext cx="8077200" cy="707886"/>
          </a:xfrm>
          <a:prstGeom prst="rect">
            <a:avLst/>
          </a:prstGeom>
          <a:noFill/>
        </p:spPr>
        <p:txBody>
          <a:bodyPr wrap="square" rtlCol="0">
            <a:spAutoFit/>
          </a:bodyPr>
          <a:lstStyle/>
          <a:p>
            <a:r>
              <a:rPr lang="en-US" sz="4000" b="1" dirty="0"/>
              <a:t>“Degree Centrality” for Each Node  </a:t>
            </a:r>
          </a:p>
        </p:txBody>
      </p:sp>
    </p:spTree>
    <p:extLst>
      <p:ext uri="{BB962C8B-B14F-4D97-AF65-F5344CB8AC3E}">
        <p14:creationId xmlns:p14="http://schemas.microsoft.com/office/powerpoint/2010/main" val="19790938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281535"/>
            <a:ext cx="8762999" cy="6560699"/>
          </a:xfrm>
          <a:prstGeom prst="rect">
            <a:avLst/>
          </a:prstGeom>
        </p:spPr>
      </p:pic>
    </p:spTree>
    <p:extLst>
      <p:ext uri="{BB962C8B-B14F-4D97-AF65-F5344CB8AC3E}">
        <p14:creationId xmlns:p14="http://schemas.microsoft.com/office/powerpoint/2010/main" val="30254838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1143000"/>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b="1" dirty="0"/>
              <a:t>Organizing Principles &lt;</a:t>
            </a:r>
            <a:r>
              <a:rPr lang="en-US" sz="3200" b="1" dirty="0">
                <a:sym typeface="Wingdings" panose="05000000000000000000" pitchFamily="2" charset="2"/>
              </a:rPr>
              <a:t>=&gt; Resource Descriptions</a:t>
            </a:r>
            <a:endParaRPr lang="en-US" sz="3200" b="1" dirty="0"/>
          </a:p>
        </p:txBody>
      </p:sp>
      <p:sp>
        <p:nvSpPr>
          <p:cNvPr id="3" name="Content Placeholder 2"/>
          <p:cNvSpPr>
            <a:spLocks noGrp="1"/>
          </p:cNvSpPr>
          <p:nvPr>
            <p:ph idx="1"/>
          </p:nvPr>
        </p:nvSpPr>
        <p:spPr>
          <a:xfrm>
            <a:off x="228600" y="1828800"/>
            <a:ext cx="8915400" cy="4525963"/>
          </a:xfrm>
        </p:spPr>
        <p:txBody>
          <a:bodyPr>
            <a:normAutofit/>
          </a:bodyPr>
          <a:lstStyle/>
          <a:p>
            <a:r>
              <a:rPr lang="en-US" sz="3600" b="1" dirty="0">
                <a:solidFill>
                  <a:srgbClr val="FF0000"/>
                </a:solidFill>
                <a:latin typeface="UC Berkeley OS Sign"/>
              </a:rPr>
              <a:t>Frequency of Use &lt;=&gt; Usage information</a:t>
            </a:r>
          </a:p>
          <a:p>
            <a:r>
              <a:rPr lang="en-US" sz="3600" dirty="0">
                <a:latin typeface="UC Berkeley OS Sign"/>
              </a:rPr>
              <a:t>Color, shape, size… &lt;=&gt; Physical properties</a:t>
            </a:r>
          </a:p>
          <a:p>
            <a:r>
              <a:rPr lang="en-US" sz="3600" dirty="0">
                <a:latin typeface="UC Berkeley OS Sign"/>
              </a:rPr>
              <a:t>Alphabetical order &lt;=&gt; Sortable resource name or identifier</a:t>
            </a:r>
          </a:p>
          <a:p>
            <a:r>
              <a:rPr lang="en-US" sz="3600" dirty="0">
                <a:latin typeface="UC Berkeley OS Sign"/>
              </a:rPr>
              <a:t>Chronological order &lt;=&gt; Sortable date/time of important event</a:t>
            </a:r>
          </a:p>
          <a:p>
            <a:r>
              <a:rPr lang="en-US" sz="3600" dirty="0"/>
              <a:t>Semantic &lt;=&gt; Content description</a:t>
            </a:r>
          </a:p>
        </p:txBody>
      </p:sp>
    </p:spTree>
    <p:extLst>
      <p:ext uri="{BB962C8B-B14F-4D97-AF65-F5344CB8AC3E}">
        <p14:creationId xmlns:p14="http://schemas.microsoft.com/office/powerpoint/2010/main" val="31862945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a:xfrm>
            <a:off x="228600" y="1218212"/>
            <a:ext cx="8228707" cy="5181600"/>
          </a:xfrm>
        </p:spPr>
        <p:txBody>
          <a:bodyPr>
            <a:noAutofit/>
          </a:bodyPr>
          <a:lstStyle/>
          <a:p>
            <a:r>
              <a:rPr lang="en-US" dirty="0"/>
              <a:t>Almost any property of resources can be used to organize them, but the most appropriate or effective properties differ across resource types and tasks</a:t>
            </a:r>
          </a:p>
          <a:p>
            <a:r>
              <a:rPr lang="en-US" dirty="0"/>
              <a:t>The </a:t>
            </a:r>
            <a:r>
              <a:rPr lang="en-US" b="1" dirty="0">
                <a:solidFill>
                  <a:srgbClr val="FF0000"/>
                </a:solidFill>
              </a:rPr>
              <a:t>scope and scale </a:t>
            </a:r>
            <a:r>
              <a:rPr lang="en-US" dirty="0"/>
              <a:t>of an organizing system influence/constrain organizing principles and interactions</a:t>
            </a:r>
          </a:p>
          <a:p>
            <a:r>
              <a:rPr lang="en-US" dirty="0"/>
              <a:t>Decisions about which resource properties will be used in organizing must often precede the creation or selection of the resources</a:t>
            </a:r>
            <a:endParaRPr lang="en-US" sz="3200" b="1" dirty="0">
              <a:solidFill>
                <a:srgbClr val="FF0000"/>
              </a:solidFill>
            </a:endParaRPr>
          </a:p>
        </p:txBody>
      </p:sp>
      <p:sp>
        <p:nvSpPr>
          <p:cNvPr id="7171" name="Rectangle 1"/>
          <p:cNvSpPr>
            <a:spLocks noGrp="1" noChangeArrowheads="1"/>
          </p:cNvSpPr>
          <p:nvPr>
            <p:ph type="title"/>
          </p:nvPr>
        </p:nvSpPr>
        <p:spPr>
          <a:xfrm>
            <a:off x="457200" y="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Organizing Resources</a:t>
            </a:r>
          </a:p>
        </p:txBody>
      </p:sp>
      <p:sp>
        <p:nvSpPr>
          <p:cNvPr id="7172"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25E6FFFD-38D9-4C0C-960C-8E08C295169A}" type="slidenum">
              <a:rPr lang="en-US" sz="1500">
                <a:solidFill>
                  <a:srgbClr val="002955"/>
                </a:solidFill>
                <a:latin typeface="UC Berkeley OS Sign"/>
                <a:ea typeface="MS PGothic" pitchFamily="34" charset="-128"/>
                <a:sym typeface="UC Berkeley OS Sign"/>
              </a:rPr>
              <a:pPr algn="ctr"/>
              <a:t>64</a:t>
            </a:fld>
            <a:endParaRPr lang="en-US" sz="1500" dirty="0">
              <a:solidFill>
                <a:srgbClr val="002955"/>
              </a:solidFill>
              <a:latin typeface="UC Berkeley OS Sign"/>
              <a:ea typeface="MS PGothic" pitchFamily="34" charset="-128"/>
              <a:sym typeface="UC Berkeley OS Sign"/>
            </a:endParaRPr>
          </a:p>
        </p:txBody>
      </p:sp>
    </p:spTree>
    <p:extLst>
      <p:ext uri="{BB962C8B-B14F-4D97-AF65-F5344CB8AC3E}">
        <p14:creationId xmlns:p14="http://schemas.microsoft.com/office/powerpoint/2010/main" val="1700701924"/>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000" b="1" dirty="0"/>
              <a:t>Describing Resources &lt;</a:t>
            </a:r>
            <a:r>
              <a:rPr lang="en-US" sz="4000" b="1" dirty="0">
                <a:sym typeface="Wingdings" panose="05000000000000000000" pitchFamily="2" charset="2"/>
              </a:rPr>
              <a:t>=&gt;</a:t>
            </a:r>
            <a:r>
              <a:rPr lang="en-US" sz="4000" b="1" dirty="0"/>
              <a:t> Organizing</a:t>
            </a:r>
          </a:p>
        </p:txBody>
      </p:sp>
      <p:sp>
        <p:nvSpPr>
          <p:cNvPr id="3" name="Content Placeholder 2"/>
          <p:cNvSpPr>
            <a:spLocks noGrp="1"/>
          </p:cNvSpPr>
          <p:nvPr>
            <p:ph idx="1"/>
          </p:nvPr>
        </p:nvSpPr>
        <p:spPr>
          <a:xfrm>
            <a:off x="381000" y="1371600"/>
            <a:ext cx="8229600" cy="4525963"/>
          </a:xfrm>
        </p:spPr>
        <p:txBody>
          <a:bodyPr>
            <a:normAutofit fontScale="92500"/>
          </a:bodyPr>
          <a:lstStyle/>
          <a:p>
            <a:r>
              <a:rPr lang="en-US" sz="3600" dirty="0">
                <a:latin typeface="UC Berkeley OS Sign"/>
              </a:rPr>
              <a:t>Resource description and organizing are intrinsically connected</a:t>
            </a:r>
          </a:p>
          <a:p>
            <a:r>
              <a:rPr lang="en-US" sz="3600" dirty="0">
                <a:latin typeface="UC Berkeley OS Sign"/>
              </a:rPr>
              <a:t>You can’t organize what you haven’t described implicitly or explicitly... because the principles embodied in any organizing system reflect decisions about:</a:t>
            </a:r>
          </a:p>
          <a:p>
            <a:pPr lvl="1"/>
            <a:r>
              <a:rPr lang="en-US" sz="3200" dirty="0">
                <a:solidFill>
                  <a:srgbClr val="FF0000"/>
                </a:solidFill>
                <a:latin typeface="UC Berkeley OS Sign"/>
              </a:rPr>
              <a:t>resource granularity (</a:t>
            </a:r>
            <a:r>
              <a:rPr lang="en-US" sz="3200" i="1" dirty="0">
                <a:solidFill>
                  <a:srgbClr val="FF0000"/>
                </a:solidFill>
                <a:latin typeface="UC Berkeley OS Sign"/>
              </a:rPr>
              <a:t>WHAT</a:t>
            </a:r>
            <a:r>
              <a:rPr lang="en-US" sz="3200" dirty="0">
                <a:solidFill>
                  <a:srgbClr val="FF0000"/>
                </a:solidFill>
                <a:latin typeface="UC Berkeley OS Sign"/>
              </a:rPr>
              <a:t> to organize)</a:t>
            </a:r>
          </a:p>
          <a:p>
            <a:pPr lvl="1"/>
            <a:r>
              <a:rPr lang="en-US" sz="3200" dirty="0">
                <a:solidFill>
                  <a:srgbClr val="FF0000"/>
                </a:solidFill>
                <a:latin typeface="UC Berkeley OS Sign"/>
              </a:rPr>
              <a:t>resource descriptions (</a:t>
            </a:r>
            <a:r>
              <a:rPr lang="en-US" sz="3200" i="1" dirty="0">
                <a:solidFill>
                  <a:srgbClr val="FF0000"/>
                </a:solidFill>
                <a:latin typeface="UC Berkeley OS Sign"/>
              </a:rPr>
              <a:t>HOW</a:t>
            </a:r>
            <a:r>
              <a:rPr lang="en-US" sz="3200" dirty="0">
                <a:solidFill>
                  <a:srgbClr val="FF0000"/>
                </a:solidFill>
                <a:latin typeface="UC Berkeley OS Sign"/>
              </a:rPr>
              <a:t> to organize)</a:t>
            </a:r>
          </a:p>
          <a:p>
            <a:endParaRPr lang="en-US" sz="3600" dirty="0">
              <a:latin typeface="UC Berkeley OS Sign"/>
            </a:endParaRPr>
          </a:p>
          <a:p>
            <a:endParaRPr lang="en-US" dirty="0"/>
          </a:p>
        </p:txBody>
      </p:sp>
    </p:spTree>
    <p:extLst>
      <p:ext uri="{BB962C8B-B14F-4D97-AF65-F5344CB8AC3E}">
        <p14:creationId xmlns:p14="http://schemas.microsoft.com/office/powerpoint/2010/main" val="22625315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61653" y="3048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The Level of Abstraction</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66</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53641" y="1247875"/>
            <a:ext cx="8036719" cy="4758641"/>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We can identify a resource as a unique instance, a member of a narrow category of resources, or as a member of a broad category</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The size of this category - the number of resources that are treated as equivalent - is determined by the properties or characteristics we consider when we examine any instance</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The choice of these properties depends on context and intent, so the same resource can be identified abstractly in some situations and very concretely in others</a:t>
            </a:r>
          </a:p>
        </p:txBody>
      </p:sp>
    </p:spTree>
    <p:extLst>
      <p:ext uri="{BB962C8B-B14F-4D97-AF65-F5344CB8AC3E}">
        <p14:creationId xmlns:p14="http://schemas.microsoft.com/office/powerpoint/2010/main" val="360344905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8F2B9C18-EB3A-412A-AE24-F7162F76CABD}" type="slidenum">
              <a:rPr lang="en-US" sz="1500">
                <a:solidFill>
                  <a:srgbClr val="002955"/>
                </a:solidFill>
                <a:latin typeface="UC Berkeley OS Sign"/>
                <a:ea typeface="MS PGothic" pitchFamily="34" charset="-128"/>
                <a:sym typeface="UC Berkeley OS Sign"/>
              </a:rPr>
              <a:pPr algn="ctr"/>
              <a:t>67</a:t>
            </a:fld>
            <a:endParaRPr lang="en-US" sz="1500" dirty="0">
              <a:solidFill>
                <a:srgbClr val="002955"/>
              </a:solidFill>
              <a:latin typeface="UC Berkeley OS Sign"/>
              <a:ea typeface="MS PGothic" pitchFamily="34" charset="-128"/>
              <a:sym typeface="UC Berkeley OS Sig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133" y="1595735"/>
            <a:ext cx="3055069" cy="3239715"/>
          </a:xfrm>
          <a:prstGeom prst="rect">
            <a:avLst/>
          </a:prstGeom>
        </p:spPr>
      </p:pic>
      <p:sp>
        <p:nvSpPr>
          <p:cNvPr id="4" name="Content Placeholder 3"/>
          <p:cNvSpPr>
            <a:spLocks noGrp="1"/>
          </p:cNvSpPr>
          <p:nvPr>
            <p:ph idx="1"/>
          </p:nvPr>
        </p:nvSpPr>
        <p:spPr>
          <a:xfrm>
            <a:off x="3995626" y="1623998"/>
            <a:ext cx="4695603" cy="4525963"/>
          </a:xfrm>
        </p:spPr>
        <p:txBody>
          <a:bodyPr>
            <a:normAutofit/>
          </a:bodyPr>
          <a:lstStyle/>
          <a:p>
            <a:r>
              <a:rPr lang="en-US" dirty="0"/>
              <a:t>This is an </a:t>
            </a:r>
            <a:r>
              <a:rPr lang="en-US" dirty="0">
                <a:solidFill>
                  <a:srgbClr val="FF0000"/>
                </a:solidFill>
              </a:rPr>
              <a:t>orca</a:t>
            </a:r>
            <a:r>
              <a:rPr lang="en-US" dirty="0"/>
              <a:t> (N &gt; 100K)</a:t>
            </a:r>
          </a:p>
          <a:p>
            <a:r>
              <a:rPr lang="en-US" dirty="0"/>
              <a:t>This is an </a:t>
            </a:r>
            <a:r>
              <a:rPr lang="en-US" dirty="0">
                <a:solidFill>
                  <a:srgbClr val="FF0000"/>
                </a:solidFill>
              </a:rPr>
              <a:t>orca trained to perform at a marine park </a:t>
            </a:r>
            <a:r>
              <a:rPr lang="en-US" dirty="0"/>
              <a:t>(N about 100)</a:t>
            </a:r>
          </a:p>
          <a:p>
            <a:r>
              <a:rPr lang="en-US" dirty="0"/>
              <a:t>This is an </a:t>
            </a:r>
            <a:r>
              <a:rPr lang="en-US" dirty="0">
                <a:solidFill>
                  <a:srgbClr val="FF0000"/>
                </a:solidFill>
              </a:rPr>
              <a:t>orca that used the stage name “Shamu” at Sea World </a:t>
            </a:r>
            <a:r>
              <a:rPr lang="en-US" dirty="0"/>
              <a:t>( N = 28)</a:t>
            </a:r>
          </a:p>
        </p:txBody>
      </p:sp>
      <p:sp>
        <p:nvSpPr>
          <p:cNvPr id="6" name="TextBox 5"/>
          <p:cNvSpPr txBox="1"/>
          <p:nvPr/>
        </p:nvSpPr>
        <p:spPr>
          <a:xfrm>
            <a:off x="447453" y="5571189"/>
            <a:ext cx="8162703" cy="1077218"/>
          </a:xfrm>
          <a:prstGeom prst="rect">
            <a:avLst/>
          </a:prstGeom>
          <a:noFill/>
        </p:spPr>
        <p:txBody>
          <a:bodyPr wrap="square" rtlCol="0">
            <a:spAutoFit/>
          </a:bodyPr>
          <a:lstStyle/>
          <a:p>
            <a:pPr marL="342900" indent="-342900">
              <a:spcBef>
                <a:spcPct val="20000"/>
              </a:spcBef>
              <a:buFont typeface="Arial" pitchFamily="34" charset="0"/>
              <a:buChar char="•"/>
            </a:pPr>
            <a:r>
              <a:rPr lang="en-US" sz="3200" dirty="0"/>
              <a:t>This is </a:t>
            </a:r>
            <a:r>
              <a:rPr lang="en-US" sz="3200" dirty="0">
                <a:solidFill>
                  <a:srgbClr val="FF0000"/>
                </a:solidFill>
              </a:rPr>
              <a:t>the orca that performed at San Diego Sea World on April 5, 2010  </a:t>
            </a:r>
            <a:r>
              <a:rPr lang="en-US" sz="3200" dirty="0"/>
              <a:t>(N = 1)</a:t>
            </a:r>
          </a:p>
        </p:txBody>
      </p:sp>
      <p:sp>
        <p:nvSpPr>
          <p:cNvPr id="7" name="TextBox 6"/>
          <p:cNvSpPr txBox="1"/>
          <p:nvPr/>
        </p:nvSpPr>
        <p:spPr>
          <a:xfrm>
            <a:off x="562197" y="4966275"/>
            <a:ext cx="3162300" cy="461665"/>
          </a:xfrm>
          <a:prstGeom prst="rect">
            <a:avLst/>
          </a:prstGeom>
          <a:noFill/>
        </p:spPr>
        <p:txBody>
          <a:bodyPr wrap="square" rtlCol="0">
            <a:spAutoFit/>
          </a:bodyPr>
          <a:lstStyle/>
          <a:p>
            <a:r>
              <a:rPr lang="en-US" sz="1200" dirty="0"/>
              <a:t>https://www.flickr.com/photos/saechang/4496400672/in/photostream/</a:t>
            </a:r>
          </a:p>
        </p:txBody>
      </p:sp>
      <p:sp>
        <p:nvSpPr>
          <p:cNvPr id="8" name="Rectangle 7"/>
          <p:cNvSpPr/>
          <p:nvPr/>
        </p:nvSpPr>
        <p:spPr>
          <a:xfrm>
            <a:off x="1635375" y="205109"/>
            <a:ext cx="5386218" cy="1224951"/>
          </a:xfrm>
          <a:prstGeom prst="rect">
            <a:avLst/>
          </a:prstGeom>
        </p:spPr>
        <p:txBody>
          <a:bodyPr wrap="none">
            <a:spAutoFit/>
          </a:bodyPr>
          <a:lstStyle/>
          <a:p>
            <a:pPr algn="ctr">
              <a:lnSpc>
                <a:spcPct val="92000"/>
              </a:lnSpc>
              <a:spcBef>
                <a:spcPct val="0"/>
              </a:spcBef>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latin typeface="+mj-lt"/>
                <a:ea typeface="+mj-ea"/>
                <a:cs typeface="+mj-cs"/>
                <a:sym typeface="UC Berkeley OS Sign"/>
              </a:rPr>
              <a:t>The “Shamu” Question:</a:t>
            </a:r>
            <a:br>
              <a:rPr lang="en-US" sz="4000" b="1" dirty="0">
                <a:latin typeface="+mj-lt"/>
                <a:ea typeface="+mj-ea"/>
                <a:cs typeface="+mj-cs"/>
                <a:sym typeface="UC Berkeley OS Sign"/>
              </a:rPr>
            </a:br>
            <a:r>
              <a:rPr lang="en-US" sz="4000" b="1" dirty="0">
                <a:latin typeface="+mj-lt"/>
                <a:ea typeface="+mj-ea"/>
                <a:cs typeface="+mj-cs"/>
                <a:sym typeface="UC Berkeley OS Sign"/>
              </a:rPr>
              <a:t>How big is the category?</a:t>
            </a:r>
            <a:endParaRPr lang="en-US" sz="4000" b="1" dirty="0">
              <a:latin typeface="+mj-lt"/>
              <a:ea typeface="+mj-ea"/>
              <a:cs typeface="+mj-cs"/>
            </a:endParaRPr>
          </a:p>
        </p:txBody>
      </p:sp>
    </p:spTree>
    <p:extLst>
      <p:ext uri="{BB962C8B-B14F-4D97-AF65-F5344CB8AC3E}">
        <p14:creationId xmlns:p14="http://schemas.microsoft.com/office/powerpoint/2010/main" val="94728167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652381-3710-4938-8AD5-AD470207844B}"/>
              </a:ext>
            </a:extLst>
          </p:cNvPr>
          <p:cNvSpPr/>
          <p:nvPr/>
        </p:nvSpPr>
        <p:spPr>
          <a:xfrm>
            <a:off x="381000" y="274638"/>
            <a:ext cx="8229600" cy="630872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E753E89-6DA8-437C-A873-E6FB77C224A6}"/>
              </a:ext>
            </a:extLst>
          </p:cNvPr>
          <p:cNvSpPr>
            <a:spLocks noGrp="1"/>
          </p:cNvSpPr>
          <p:nvPr>
            <p:ph type="title"/>
          </p:nvPr>
        </p:nvSpPr>
        <p:spPr/>
        <p:txBody>
          <a:bodyPr>
            <a:normAutofit/>
          </a:bodyPr>
          <a:lstStyle/>
          <a:p>
            <a:r>
              <a:rPr lang="en-US" sz="4800" b="1" dirty="0">
                <a:solidFill>
                  <a:srgbClr val="FF0000"/>
                </a:solidFill>
              </a:rPr>
              <a:t>Stop and Think</a:t>
            </a:r>
          </a:p>
        </p:txBody>
      </p:sp>
      <p:sp>
        <p:nvSpPr>
          <p:cNvPr id="3" name="Content Placeholder 2">
            <a:extLst>
              <a:ext uri="{FF2B5EF4-FFF2-40B4-BE49-F238E27FC236}">
                <a16:creationId xmlns:a16="http://schemas.microsoft.com/office/drawing/2014/main" id="{4044EA56-03EE-4845-B62A-3713CEA91E4B}"/>
              </a:ext>
            </a:extLst>
          </p:cNvPr>
          <p:cNvSpPr>
            <a:spLocks noGrp="1"/>
          </p:cNvSpPr>
          <p:nvPr>
            <p:ph idx="1"/>
          </p:nvPr>
        </p:nvSpPr>
        <p:spPr>
          <a:xfrm>
            <a:off x="457200" y="1828800"/>
            <a:ext cx="8229600" cy="4144962"/>
          </a:xfrm>
        </p:spPr>
        <p:txBody>
          <a:bodyPr>
            <a:normAutofit/>
          </a:bodyPr>
          <a:lstStyle/>
          <a:p>
            <a:pPr eaLnBrk="0" hangingPunct="0">
              <a:lnSpc>
                <a:spcPct val="93000"/>
              </a:lnSpc>
              <a:spcBef>
                <a:spcPts val="1266"/>
              </a:spcBef>
              <a:defRPr/>
            </a:pPr>
            <a:r>
              <a:rPr lang="en-US" sz="3900" i="1" kern="0" dirty="0">
                <a:latin typeface="UC Berkeley OS Sign"/>
              </a:rPr>
              <a:t>How do libraries and museums differ on this “thing” vs. “type of thing” issue?</a:t>
            </a:r>
          </a:p>
          <a:p>
            <a:pPr eaLnBrk="0" hangingPunct="0">
              <a:lnSpc>
                <a:spcPct val="93000"/>
              </a:lnSpc>
              <a:spcBef>
                <a:spcPts val="1266"/>
              </a:spcBef>
              <a:defRPr/>
            </a:pPr>
            <a:r>
              <a:rPr lang="en-US" sz="3900" i="1" kern="0" dirty="0">
                <a:latin typeface="UC Berkeley OS Sign"/>
              </a:rPr>
              <a:t>How is this distinction realized  with your personal resources?  What do you treat as resource instances, and what do you treat as resource types?</a:t>
            </a:r>
          </a:p>
          <a:p>
            <a:pPr eaLnBrk="0" hangingPunct="0">
              <a:lnSpc>
                <a:spcPct val="93000"/>
              </a:lnSpc>
              <a:spcBef>
                <a:spcPts val="1266"/>
              </a:spcBef>
              <a:defRPr/>
            </a:pPr>
            <a:endParaRPr lang="en-US" sz="3900" i="1" kern="0" dirty="0">
              <a:latin typeface="UC Berkeley OS Sign"/>
            </a:endParaRPr>
          </a:p>
          <a:p>
            <a:pPr eaLnBrk="0" hangingPunct="0">
              <a:lnSpc>
                <a:spcPct val="93000"/>
              </a:lnSpc>
              <a:spcBef>
                <a:spcPts val="1266"/>
              </a:spcBef>
              <a:defRPr/>
            </a:pPr>
            <a:endParaRPr lang="en-US" sz="3900" i="1" kern="0" dirty="0">
              <a:latin typeface="UC Berkeley OS Sign"/>
            </a:endParaRPr>
          </a:p>
          <a:p>
            <a:pPr marL="0" indent="0" algn="ctr" eaLnBrk="0" hangingPunct="0">
              <a:lnSpc>
                <a:spcPct val="93000"/>
              </a:lnSpc>
              <a:spcBef>
                <a:spcPts val="1266"/>
              </a:spcBef>
              <a:buNone/>
              <a:defRPr/>
            </a:pPr>
            <a:endParaRPr lang="en-US" sz="8000" b="1" i="1" kern="0" dirty="0">
              <a:latin typeface="UC Berkeley OS Sign"/>
            </a:endParaRPr>
          </a:p>
          <a:p>
            <a:pPr marL="0" indent="0" eaLnBrk="0" hangingPunct="0">
              <a:lnSpc>
                <a:spcPct val="93000"/>
              </a:lnSpc>
              <a:spcBef>
                <a:spcPts val="1266"/>
              </a:spcBef>
              <a:buNone/>
              <a:defRPr/>
            </a:pPr>
            <a:endParaRPr lang="en-US" sz="8000" kern="0" dirty="0">
              <a:latin typeface="UC Berkeley OS Sign"/>
            </a:endParaRPr>
          </a:p>
          <a:p>
            <a:pPr marL="457200" lvl="1"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33419302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Grp="1" noChangeArrowheads="1"/>
          </p:cNvSpPr>
          <p:nvPr>
            <p:ph type="title"/>
          </p:nvPr>
        </p:nvSpPr>
        <p:spPr>
          <a:xfrm>
            <a:off x="587128" y="86792"/>
            <a:ext cx="8228707" cy="1190997"/>
          </a:xfrm>
        </p:spPr>
        <p:txBody>
          <a:bodyPr>
            <a:noAutofit/>
          </a:bodyPr>
          <a:lstStyle/>
          <a:p>
            <a:pPr fontAlgn="base">
              <a:lnSpc>
                <a:spcPct val="92000"/>
              </a:lnSpc>
              <a:spcAft>
                <a:spcPct val="0"/>
              </a:spcAft>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000" b="1" dirty="0"/>
              <a:t>Resource Description Checklist</a:t>
            </a:r>
            <a:br>
              <a:rPr lang="en-US" sz="4000" b="1" dirty="0"/>
            </a:br>
            <a:r>
              <a:rPr lang="en-US" sz="4000" b="1" dirty="0"/>
              <a:t> for Data Scientists</a:t>
            </a:r>
            <a:endParaRPr lang="en-US" sz="4000" b="1" dirty="0">
              <a:sym typeface="UC Berkeley OS Sign"/>
            </a:endParaRPr>
          </a:p>
        </p:txBody>
      </p:sp>
      <p:sp>
        <p:nvSpPr>
          <p:cNvPr id="78851"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26B7A6CC-FD96-4C1E-9D6C-FC1C580EEE1E}" type="slidenum">
              <a:rPr lang="en-US" sz="1500">
                <a:solidFill>
                  <a:srgbClr val="002955"/>
                </a:solidFill>
                <a:latin typeface="UC Berkeley OS Sign"/>
                <a:ea typeface="MS PGothic" pitchFamily="34" charset="-128"/>
                <a:sym typeface="UC Berkeley OS Sign"/>
              </a:rPr>
              <a:pPr algn="ctr"/>
              <a:t>69</a:t>
            </a:fld>
            <a:endParaRPr lang="en-US" sz="1500" dirty="0">
              <a:solidFill>
                <a:srgbClr val="002955"/>
              </a:solidFill>
              <a:latin typeface="UC Berkeley OS Sign"/>
              <a:ea typeface="MS PGothic" pitchFamily="34" charset="-128"/>
              <a:sym typeface="UC Berkeley OS Sign"/>
            </a:endParaRPr>
          </a:p>
        </p:txBody>
      </p:sp>
      <p:sp>
        <p:nvSpPr>
          <p:cNvPr id="78855" name="Rectangle 8"/>
          <p:cNvSpPr>
            <a:spLocks noChangeArrowheads="1"/>
          </p:cNvSpPr>
          <p:nvPr/>
        </p:nvSpPr>
        <p:spPr bwMode="auto">
          <a:xfrm>
            <a:off x="273474" y="1263434"/>
            <a:ext cx="8542361" cy="5488456"/>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The size and diversity of datasets makes resource description the fundamental challenge in data science</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Where did the data come from (provenance)?  Is the source credible?  Is the dataset relevant to the questions you’re asking?</a:t>
            </a:r>
          </a:p>
          <a:p>
            <a:pPr marL="617929" lvl="2"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Why were these descriptions selected? What are the possible values?  Units and levels of measurement? Precision? Vocabulary control?</a:t>
            </a:r>
          </a:p>
          <a:p>
            <a:pPr marL="617929" lvl="2"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Are the values accurate? Stable?  Current? Correlated? Human-interpretable?</a:t>
            </a:r>
          </a:p>
          <a:p>
            <a:pPr marL="617929" lvl="2"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Did the people who designed and collected this dataset think about it in the same way that you do?</a:t>
            </a:r>
            <a:endParaRPr lang="en-US" sz="2400" dirty="0"/>
          </a:p>
        </p:txBody>
      </p:sp>
    </p:spTree>
    <p:extLst>
      <p:ext uri="{BB962C8B-B14F-4D97-AF65-F5344CB8AC3E}">
        <p14:creationId xmlns:p14="http://schemas.microsoft.com/office/powerpoint/2010/main" val="349498186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marL="96437">
              <a:spcAft>
                <a:spcPts val="1266"/>
              </a:spcAft>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5400" b="1" dirty="0"/>
              <a:t>Enumerated Categories</a:t>
            </a:r>
          </a:p>
        </p:txBody>
      </p:sp>
    </p:spTree>
    <p:extLst>
      <p:ext uri="{BB962C8B-B14F-4D97-AF65-F5344CB8AC3E}">
        <p14:creationId xmlns:p14="http://schemas.microsoft.com/office/powerpoint/2010/main" val="42033809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0470B-9E2E-4067-A924-523A9B69FD14}"/>
              </a:ext>
            </a:extLst>
          </p:cNvPr>
          <p:cNvSpPr>
            <a:spLocks noGrp="1"/>
          </p:cNvSpPr>
          <p:nvPr>
            <p:ph type="title"/>
          </p:nvPr>
        </p:nvSpPr>
        <p:spPr>
          <a:xfrm>
            <a:off x="423661" y="-14288"/>
            <a:ext cx="8229600" cy="1143000"/>
          </a:xfrm>
        </p:spPr>
        <p:txBody>
          <a:bodyPr/>
          <a:lstStyle/>
          <a:p>
            <a:pPr fontAlgn="base">
              <a:lnSpc>
                <a:spcPct val="92000"/>
              </a:lnSpc>
              <a:spcAft>
                <a:spcPct val="0"/>
              </a:spcAft>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000" b="1" dirty="0"/>
              <a:t>Some Good Questions To Ask</a:t>
            </a:r>
          </a:p>
        </p:txBody>
      </p:sp>
      <p:sp>
        <p:nvSpPr>
          <p:cNvPr id="3" name="Content Placeholder 2">
            <a:extLst>
              <a:ext uri="{FF2B5EF4-FFF2-40B4-BE49-F238E27FC236}">
                <a16:creationId xmlns:a16="http://schemas.microsoft.com/office/drawing/2014/main" id="{A0024F57-0788-4EB8-9FE6-2784F5F7C8AC}"/>
              </a:ext>
            </a:extLst>
          </p:cNvPr>
          <p:cNvSpPr>
            <a:spLocks noGrp="1"/>
          </p:cNvSpPr>
          <p:nvPr>
            <p:ph idx="1"/>
          </p:nvPr>
        </p:nvSpPr>
        <p:spPr>
          <a:xfrm>
            <a:off x="609600" y="1295400"/>
            <a:ext cx="8229600" cy="5410200"/>
          </a:xfrm>
        </p:spPr>
        <p:txBody>
          <a:bodyPr>
            <a:normAutofit lnSpcReduction="10000"/>
          </a:bodyPr>
          <a:lstStyle/>
          <a:p>
            <a:pPr>
              <a:spcBef>
                <a:spcPts val="0"/>
              </a:spcBef>
            </a:pPr>
            <a:r>
              <a:rPr lang="en-US" sz="3600" baseline="0" dirty="0"/>
              <a:t>Where did this dataset come from and what does it mean? </a:t>
            </a:r>
            <a:endParaRPr lang="en-US" sz="3600" i="1" dirty="0"/>
          </a:p>
          <a:p>
            <a:pPr>
              <a:spcBef>
                <a:spcPts val="0"/>
              </a:spcBef>
            </a:pPr>
            <a:endParaRPr lang="en-US" i="1" dirty="0"/>
          </a:p>
          <a:p>
            <a:pPr>
              <a:spcBef>
                <a:spcPts val="0"/>
              </a:spcBef>
            </a:pPr>
            <a:r>
              <a:rPr lang="en-US" i="1" dirty="0"/>
              <a:t>How were the resources (the rows) defined, designed, or selected?</a:t>
            </a:r>
          </a:p>
          <a:p>
            <a:pPr>
              <a:spcBef>
                <a:spcPts val="0"/>
              </a:spcBef>
            </a:pPr>
            <a:r>
              <a:rPr lang="en-US" i="1" dirty="0"/>
              <a:t>How were the resource descriptions defined, designed, or selected?</a:t>
            </a:r>
          </a:p>
          <a:p>
            <a:pPr>
              <a:spcBef>
                <a:spcPts val="0"/>
              </a:spcBef>
            </a:pPr>
            <a:r>
              <a:rPr lang="en-US" i="1" dirty="0"/>
              <a:t>Were the purposes for which these resources and resource descriptions were collected the same as or compatible with those of the intended data analysis?</a:t>
            </a:r>
            <a:endParaRPr lang="en-US" dirty="0"/>
          </a:p>
          <a:p>
            <a:endParaRPr lang="en-US" sz="9600" dirty="0"/>
          </a:p>
          <a:p>
            <a:endParaRPr lang="en-US" sz="5900" dirty="0"/>
          </a:p>
          <a:p>
            <a:endParaRPr lang="en-US" dirty="0"/>
          </a:p>
          <a:p>
            <a:endParaRPr lang="en-US" dirty="0"/>
          </a:p>
        </p:txBody>
      </p:sp>
    </p:spTree>
    <p:extLst>
      <p:ext uri="{BB962C8B-B14F-4D97-AF65-F5344CB8AC3E}">
        <p14:creationId xmlns:p14="http://schemas.microsoft.com/office/powerpoint/2010/main" val="33455258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59A499-8165-4294-872D-51B92C040561}"/>
              </a:ext>
            </a:extLst>
          </p:cNvPr>
          <p:cNvPicPr>
            <a:picLocks noChangeAspect="1"/>
          </p:cNvPicPr>
          <p:nvPr/>
        </p:nvPicPr>
        <p:blipFill>
          <a:blip r:embed="rId3"/>
          <a:stretch>
            <a:fillRect/>
          </a:stretch>
        </p:blipFill>
        <p:spPr>
          <a:xfrm>
            <a:off x="229985" y="299576"/>
            <a:ext cx="4191000" cy="3244367"/>
          </a:xfrm>
          <a:prstGeom prst="rect">
            <a:avLst/>
          </a:prstGeom>
        </p:spPr>
      </p:pic>
      <p:pic>
        <p:nvPicPr>
          <p:cNvPr id="4" name="Picture 3">
            <a:extLst>
              <a:ext uri="{FF2B5EF4-FFF2-40B4-BE49-F238E27FC236}">
                <a16:creationId xmlns:a16="http://schemas.microsoft.com/office/drawing/2014/main" id="{F663AEF2-86AD-4F98-B48B-297A739154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985" y="3657600"/>
            <a:ext cx="4114800" cy="3086100"/>
          </a:xfrm>
          <a:prstGeom prst="rect">
            <a:avLst/>
          </a:prstGeom>
        </p:spPr>
      </p:pic>
      <p:sp>
        <p:nvSpPr>
          <p:cNvPr id="6" name="Title 1">
            <a:extLst>
              <a:ext uri="{FF2B5EF4-FFF2-40B4-BE49-F238E27FC236}">
                <a16:creationId xmlns:a16="http://schemas.microsoft.com/office/drawing/2014/main" id="{AC681FC5-5EBA-48C0-894B-24A0527F33E2}"/>
              </a:ext>
            </a:extLst>
          </p:cNvPr>
          <p:cNvSpPr txBox="1">
            <a:spLocks/>
          </p:cNvSpPr>
          <p:nvPr/>
        </p:nvSpPr>
        <p:spPr>
          <a:xfrm>
            <a:off x="4419600" y="274638"/>
            <a:ext cx="4800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t>Organizing and </a:t>
            </a:r>
            <a:br>
              <a:rPr lang="en-US" sz="4000" b="1" dirty="0"/>
            </a:br>
            <a:r>
              <a:rPr lang="en-US" sz="4000" b="1" dirty="0"/>
              <a:t>Interaction Tradeoffs</a:t>
            </a:r>
          </a:p>
        </p:txBody>
      </p:sp>
      <p:sp>
        <p:nvSpPr>
          <p:cNvPr id="7" name="TextBox 6">
            <a:extLst>
              <a:ext uri="{FF2B5EF4-FFF2-40B4-BE49-F238E27FC236}">
                <a16:creationId xmlns:a16="http://schemas.microsoft.com/office/drawing/2014/main" id="{DC2FF2EC-2D5D-42C0-A70B-43FB9706C524}"/>
              </a:ext>
            </a:extLst>
          </p:cNvPr>
          <p:cNvSpPr txBox="1"/>
          <p:nvPr/>
        </p:nvSpPr>
        <p:spPr>
          <a:xfrm>
            <a:off x="4598324" y="1558784"/>
            <a:ext cx="4303222" cy="5078313"/>
          </a:xfrm>
          <a:prstGeom prst="rect">
            <a:avLst/>
          </a:prstGeom>
          <a:noFill/>
        </p:spPr>
        <p:txBody>
          <a:bodyPr wrap="square" rtlCol="0">
            <a:spAutoFit/>
          </a:bodyPr>
          <a:lstStyle/>
          <a:p>
            <a:r>
              <a:rPr lang="en-US" sz="2400" dirty="0"/>
              <a:t>How does recycling in Hong Kong (top photo) compare with recycling at SF Fort Mason park (bottom photo)? </a:t>
            </a:r>
          </a:p>
          <a:p>
            <a:endParaRPr lang="en-US" sz="2400" dirty="0"/>
          </a:p>
          <a:p>
            <a:r>
              <a:rPr lang="en-US" sz="2400" dirty="0"/>
              <a:t>What does this imply about the interactions with resources throughout the entire recycling system?</a:t>
            </a:r>
          </a:p>
          <a:p>
            <a:endParaRPr lang="en-US" sz="2400" dirty="0"/>
          </a:p>
          <a:p>
            <a:r>
              <a:rPr lang="en-US" sz="2400" dirty="0"/>
              <a:t>Who does the work? Who gets the benefits?</a:t>
            </a:r>
          </a:p>
          <a:p>
            <a:endParaRPr lang="en-US" dirty="0"/>
          </a:p>
          <a:p>
            <a:endParaRPr lang="en-US" dirty="0"/>
          </a:p>
        </p:txBody>
      </p:sp>
    </p:spTree>
    <p:extLst>
      <p:ext uri="{BB962C8B-B14F-4D97-AF65-F5344CB8AC3E}">
        <p14:creationId xmlns:p14="http://schemas.microsoft.com/office/powerpoint/2010/main" val="245132718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36537"/>
            <a:ext cx="8229600" cy="1143000"/>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Descriptive Precision</a:t>
            </a:r>
          </a:p>
        </p:txBody>
      </p:sp>
      <p:sp>
        <p:nvSpPr>
          <p:cNvPr id="3" name="Content Placeholder 2"/>
          <p:cNvSpPr>
            <a:spLocks noGrp="1"/>
          </p:cNvSpPr>
          <p:nvPr>
            <p:ph idx="1"/>
          </p:nvPr>
        </p:nvSpPr>
        <p:spPr>
          <a:xfrm>
            <a:off x="381000" y="1166018"/>
            <a:ext cx="8229600" cy="4525963"/>
          </a:xfrm>
        </p:spPr>
        <p:txBody>
          <a:bodyPr>
            <a:noAutofit/>
          </a:bodyPr>
          <a:lstStyle/>
          <a:p>
            <a:r>
              <a:rPr lang="en-US" sz="2800" dirty="0"/>
              <a:t>Writers, poets, painters, composers, sculptors, technical writers, programmers, producers, architects, designers, and devices or machines can all “create” resources</a:t>
            </a:r>
          </a:p>
          <a:p>
            <a:r>
              <a:rPr lang="en-US" sz="2800" dirty="0"/>
              <a:t>The </a:t>
            </a:r>
            <a:r>
              <a:rPr lang="en-US" sz="2800" dirty="0">
                <a:solidFill>
                  <a:srgbClr val="FF0000"/>
                </a:solidFill>
              </a:rPr>
              <a:t>Dublin Core </a:t>
            </a:r>
            <a:r>
              <a:rPr lang="en-US" sz="2800" dirty="0"/>
              <a:t>vocabulary for describing web pages has a single property for indicating a “creator” (TDO 5.3.1.3)</a:t>
            </a:r>
          </a:p>
          <a:p>
            <a:pPr lvl="1"/>
            <a:r>
              <a:rPr lang="en-US" dirty="0"/>
              <a:t>“Shakespeare” and “Hubble Telescope” are both “creators”</a:t>
            </a:r>
          </a:p>
          <a:p>
            <a:r>
              <a:rPr lang="en-US" sz="2800" dirty="0"/>
              <a:t>A small description vocabulary is easy to use, but this </a:t>
            </a:r>
            <a:r>
              <a:rPr lang="en-US" sz="2800" dirty="0">
                <a:solidFill>
                  <a:srgbClr val="FF0000"/>
                </a:solidFill>
              </a:rPr>
              <a:t>tradeoff</a:t>
            </a:r>
            <a:r>
              <a:rPr lang="en-US" sz="2800" dirty="0"/>
              <a:t> loses a great deal of precision compared to larger and more controlled vocabularies</a:t>
            </a:r>
          </a:p>
        </p:txBody>
      </p:sp>
    </p:spTree>
    <p:extLst>
      <p:ext uri="{BB962C8B-B14F-4D97-AF65-F5344CB8AC3E}">
        <p14:creationId xmlns:p14="http://schemas.microsoft.com/office/powerpoint/2010/main" val="36418681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10160" y="-31187"/>
            <a:ext cx="8839200"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sym typeface="UC Berkeley OS Sign"/>
              </a:rPr>
              <a:t>Tradeoffs in Abstraction and Granularity</a:t>
            </a:r>
            <a:endParaRPr lang="en-US" sz="3400" dirty="0">
              <a:sym typeface="UC Berkeley OS Sign"/>
            </a:endParaRPr>
          </a:p>
        </p:txBody>
      </p:sp>
      <p:sp>
        <p:nvSpPr>
          <p:cNvPr id="29699" name="Text Box 6"/>
          <p:cNvSpPr txBox="1">
            <a:spLocks noChangeArrowheads="1"/>
          </p:cNvSpPr>
          <p:nvPr/>
        </p:nvSpPr>
        <p:spPr bwMode="auto">
          <a:xfrm>
            <a:off x="7722227" y="6594574"/>
            <a:ext cx="65298"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73</a:t>
            </a:fld>
            <a:endParaRPr lang="en-US" sz="1500" dirty="0">
              <a:solidFill>
                <a:srgbClr val="002955"/>
              </a:solidFill>
              <a:latin typeface="UC Berkeley OS Sign"/>
              <a:ea typeface="MS PGothic" pitchFamily="34" charset="-128"/>
              <a:sym typeface="UC Berkeley OS Sign"/>
            </a:endParaRPr>
          </a:p>
        </p:txBody>
      </p:sp>
      <p:sp>
        <p:nvSpPr>
          <p:cNvPr id="8" name="Rectangle 7"/>
          <p:cNvSpPr/>
          <p:nvPr/>
        </p:nvSpPr>
        <p:spPr>
          <a:xfrm>
            <a:off x="476250" y="1136984"/>
            <a:ext cx="7886700" cy="5576270"/>
          </a:xfrm>
          <a:prstGeom prst="rect">
            <a:avLst/>
          </a:prstGeom>
        </p:spPr>
        <p:txBody>
          <a:bodyPr wrap="square">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The abstraction level we choose determines how precisely we identify resources. When we want to make a general claim, or communicate that the scope of our interest is broad, we use superordinate categories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As we go down in the category hierarchy, the categories have fewer members, so we can refer more precisely</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b="1" dirty="0">
                <a:solidFill>
                  <a:srgbClr val="00B050"/>
                </a:solidFill>
              </a:rPr>
              <a:t>I’m thinking of a building on campus…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b="1" dirty="0">
                <a:solidFill>
                  <a:srgbClr val="00B050"/>
                </a:solidFill>
              </a:rPr>
              <a:t>I’m thinking of a tall building with a pyramid-shaped top…</a:t>
            </a:r>
          </a:p>
        </p:txBody>
      </p:sp>
    </p:spTree>
    <p:extLst>
      <p:ext uri="{BB962C8B-B14F-4D97-AF65-F5344CB8AC3E}">
        <p14:creationId xmlns:p14="http://schemas.microsoft.com/office/powerpoint/2010/main" val="34414612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B90145-09E6-46CC-ABA0-58387D4AA2E3}"/>
              </a:ext>
            </a:extLst>
          </p:cNvPr>
          <p:cNvSpPr/>
          <p:nvPr/>
        </p:nvSpPr>
        <p:spPr>
          <a:xfrm>
            <a:off x="0" y="5258218"/>
            <a:ext cx="9525000" cy="1524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3A2DF93-D05E-46C7-8AB2-E27D3564D4FE}"/>
              </a:ext>
            </a:extLst>
          </p:cNvPr>
          <p:cNvPicPr>
            <a:picLocks noChangeAspect="1"/>
          </p:cNvPicPr>
          <p:nvPr/>
        </p:nvPicPr>
        <p:blipFill>
          <a:blip r:embed="rId3"/>
          <a:stretch>
            <a:fillRect/>
          </a:stretch>
        </p:blipFill>
        <p:spPr>
          <a:xfrm>
            <a:off x="1358198" y="375659"/>
            <a:ext cx="6427603" cy="4751070"/>
          </a:xfrm>
          <a:prstGeom prst="rect">
            <a:avLst/>
          </a:prstGeom>
        </p:spPr>
      </p:pic>
      <p:sp>
        <p:nvSpPr>
          <p:cNvPr id="4" name="TextBox 3">
            <a:extLst>
              <a:ext uri="{FF2B5EF4-FFF2-40B4-BE49-F238E27FC236}">
                <a16:creationId xmlns:a16="http://schemas.microsoft.com/office/drawing/2014/main" id="{21680A7B-B834-4056-BB3C-7E28E98C81D2}"/>
              </a:ext>
            </a:extLst>
          </p:cNvPr>
          <p:cNvSpPr txBox="1"/>
          <p:nvPr/>
        </p:nvSpPr>
        <p:spPr>
          <a:xfrm>
            <a:off x="381000" y="5392200"/>
            <a:ext cx="8763000" cy="1200329"/>
          </a:xfrm>
          <a:prstGeom prst="rect">
            <a:avLst/>
          </a:prstGeom>
          <a:noFill/>
        </p:spPr>
        <p:txBody>
          <a:bodyPr wrap="square" rtlCol="0">
            <a:spAutoFit/>
          </a:bodyPr>
          <a:lstStyle/>
          <a:p>
            <a:r>
              <a:rPr lang="en-US" sz="2400" i="1" dirty="0">
                <a:solidFill>
                  <a:srgbClr val="FF0000"/>
                </a:solidFill>
              </a:rPr>
              <a:t>A large SPAN OF CONTROL where a manager has many subordinates suggests that they are all doing the same job and don’t need a lot of individual attention  (analogous to cattle ranch vs zoo)</a:t>
            </a:r>
          </a:p>
        </p:txBody>
      </p:sp>
      <p:sp>
        <p:nvSpPr>
          <p:cNvPr id="6" name="Oval 5">
            <a:extLst>
              <a:ext uri="{FF2B5EF4-FFF2-40B4-BE49-F238E27FC236}">
                <a16:creationId xmlns:a16="http://schemas.microsoft.com/office/drawing/2014/main" id="{A3F59E4C-80D6-477D-9A51-2E83404E5D3B}"/>
              </a:ext>
            </a:extLst>
          </p:cNvPr>
          <p:cNvSpPr/>
          <p:nvPr/>
        </p:nvSpPr>
        <p:spPr>
          <a:xfrm>
            <a:off x="2514600" y="187394"/>
            <a:ext cx="1219200" cy="4881135"/>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0591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43596" y="152400"/>
            <a:ext cx="8228707" cy="1190997"/>
          </a:xfrm>
        </p:spPr>
        <p:txBody>
          <a:bodyPr>
            <a:normAutofit fontScale="90000"/>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Classifying and Reasoning</a:t>
            </a:r>
            <a:br>
              <a:rPr lang="en-US" sz="4000" b="1" dirty="0">
                <a:sym typeface="UC Berkeley OS Sign"/>
              </a:rPr>
            </a:br>
            <a:r>
              <a:rPr lang="en-US" sz="4000" b="1" dirty="0">
                <a:sym typeface="UC Berkeley OS Sign"/>
              </a:rPr>
              <a:t> About Birds and Fish</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75</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43596" y="1618362"/>
            <a:ext cx="8036719" cy="5097708"/>
          </a:xfrm>
          <a:prstGeom prst="rect">
            <a:avLst/>
          </a:prstGeom>
          <a:noFill/>
          <a:ln w="9525">
            <a:noFill/>
            <a:miter lim="800000"/>
            <a:headEnd/>
            <a:tailEnd/>
          </a:ln>
        </p:spPr>
        <p:txBody>
          <a:bodyPr lIns="64291" tIns="32146" rIns="64291" bIns="32146">
            <a:spAutoFit/>
          </a:bodyPr>
          <a:lstStyle/>
          <a:p>
            <a:pPr marL="342900" indent="-342900">
              <a:lnSpc>
                <a:spcPct val="80000"/>
              </a:lnSpc>
              <a:spcBef>
                <a:spcPct val="20000"/>
              </a:spcBef>
              <a:buFont typeface="Arial" pitchFamily="34" charset="0"/>
              <a:buChar char="•"/>
            </a:pPr>
            <a:r>
              <a:rPr lang="en-US" sz="3200" dirty="0"/>
              <a:t>When people are asked to sort birds or fish into groups that “go together by nature” experts in diverse cultures rely on both visible features (“morphology”) and on less-visibly distinctive features that enable the same function</a:t>
            </a:r>
          </a:p>
          <a:p>
            <a:pPr marL="342900" indent="-342900">
              <a:lnSpc>
                <a:spcPct val="80000"/>
              </a:lnSpc>
              <a:spcBef>
                <a:spcPct val="20000"/>
              </a:spcBef>
              <a:buFont typeface="Arial" pitchFamily="34" charset="0"/>
              <a:buChar char="•"/>
            </a:pPr>
            <a:r>
              <a:rPr lang="en-US" sz="3200" dirty="0"/>
              <a:t>Experts put greater emphasis on ecological relationships (which animals share habitats) and commercial/utilitarian factors </a:t>
            </a:r>
          </a:p>
          <a:p>
            <a:pPr marL="342900" indent="-342900">
              <a:lnSpc>
                <a:spcPct val="80000"/>
              </a:lnSpc>
              <a:spcBef>
                <a:spcPct val="20000"/>
              </a:spcBef>
              <a:buFont typeface="Arial" pitchFamily="34" charset="0"/>
              <a:buChar char="•"/>
            </a:pPr>
            <a:r>
              <a:rPr lang="en-US" sz="3200" dirty="0"/>
              <a:t>In contrast, people without expert knowledge sort primarily on visible features</a:t>
            </a:r>
          </a:p>
          <a:p>
            <a:pPr marL="342900" indent="-342900">
              <a:lnSpc>
                <a:spcPct val="80000"/>
              </a:lnSpc>
              <a:spcBef>
                <a:spcPct val="20000"/>
              </a:spcBef>
              <a:buFont typeface="Arial" pitchFamily="34" charset="0"/>
              <a:buChar char="•"/>
            </a:pPr>
            <a:endParaRPr lang="en-US" sz="3200" dirty="0"/>
          </a:p>
        </p:txBody>
      </p:sp>
    </p:spTree>
    <p:extLst>
      <p:ext uri="{BB962C8B-B14F-4D97-AF65-F5344CB8AC3E}">
        <p14:creationId xmlns:p14="http://schemas.microsoft.com/office/powerpoint/2010/main" val="1138624410"/>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200" y="3810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Identifiers - 1</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76</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33400" y="1600200"/>
            <a:ext cx="8610600" cy="5095784"/>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An identifier is a special type of name assigned in a controlled way and governed by rules that define possible values and naming conventions; "some person or organization asserts the relationship between the string and the thing” (Coyle, 2006, p. 428)</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The same resource can have more than one identifier</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solidFill>
                  <a:srgbClr val="FF0000"/>
                </a:solidFill>
              </a:rPr>
              <a:t>How many different identifiers can a person have?</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solidFill>
                  <a:srgbClr val="FF0000"/>
                </a:solidFill>
              </a:rPr>
              <a:t>What if the answer is “none”?  </a:t>
            </a:r>
          </a:p>
        </p:txBody>
      </p:sp>
    </p:spTree>
    <p:extLst>
      <p:ext uri="{BB962C8B-B14F-4D97-AF65-F5344CB8AC3E}">
        <p14:creationId xmlns:p14="http://schemas.microsoft.com/office/powerpoint/2010/main" val="1419976981"/>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685800" y="437763"/>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The “Vocabulary Problem”</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77</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152400" y="1482378"/>
            <a:ext cx="8839200" cy="4022926"/>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People use a large variety of words for the same thing or concept</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Most people - especially system designers - are surprised by this because they think their own word choices are “intuitive” or "natural“</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The extreme variability of word selection is an inescapable fact that has its roots in the nature of language and categorization</a:t>
            </a:r>
          </a:p>
        </p:txBody>
      </p:sp>
    </p:spTree>
    <p:extLst>
      <p:ext uri="{BB962C8B-B14F-4D97-AF65-F5344CB8AC3E}">
        <p14:creationId xmlns:p14="http://schemas.microsoft.com/office/powerpoint/2010/main" val="954350348"/>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04800" y="305674"/>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The Digital Format Matters!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78</a:t>
            </a:fld>
            <a:endParaRPr lang="en-US" sz="1500" dirty="0">
              <a:solidFill>
                <a:srgbClr val="002955"/>
              </a:solidFill>
              <a:latin typeface="UC Berkeley OS Sign"/>
              <a:ea typeface="MS PGothic" pitchFamily="34" charset="-128"/>
              <a:sym typeface="UC Berkeley OS Sign"/>
            </a:endParaRPr>
          </a:p>
        </p:txBody>
      </p:sp>
      <p:pic>
        <p:nvPicPr>
          <p:cNvPr id="8" name="Picture 7" descr="ch3.1-350dpi.png"/>
          <p:cNvPicPr>
            <a:picLocks noChangeAspect="1"/>
          </p:cNvPicPr>
          <p:nvPr/>
        </p:nvPicPr>
        <p:blipFill>
          <a:blip r:embed="rId3" cstate="print"/>
          <a:stretch>
            <a:fillRect/>
          </a:stretch>
        </p:blipFill>
        <p:spPr>
          <a:xfrm>
            <a:off x="845978" y="1066800"/>
            <a:ext cx="6748339" cy="5486400"/>
          </a:xfrm>
          <a:prstGeom prst="rect">
            <a:avLst/>
          </a:prstGeom>
        </p:spPr>
      </p:pic>
      <p:sp>
        <p:nvSpPr>
          <p:cNvPr id="2" name="Rectangle 1"/>
          <p:cNvSpPr/>
          <p:nvPr/>
        </p:nvSpPr>
        <p:spPr>
          <a:xfrm>
            <a:off x="0" y="0"/>
            <a:ext cx="1916166" cy="523220"/>
          </a:xfrm>
          <a:prstGeom prst="rect">
            <a:avLst/>
          </a:prstGeom>
        </p:spPr>
        <p:txBody>
          <a:bodyPr wrap="none">
            <a:spAutoFit/>
          </a:bodyPr>
          <a:lstStyle/>
          <a:p>
            <a:pPr lvl="0"/>
            <a:r>
              <a:rPr lang="en-US" sz="2800" b="1" dirty="0">
                <a:solidFill>
                  <a:srgbClr val="FF0000"/>
                </a:solidFill>
              </a:rPr>
              <a:t>FLASHBACK</a:t>
            </a:r>
          </a:p>
        </p:txBody>
      </p:sp>
    </p:spTree>
    <p:extLst>
      <p:ext uri="{BB962C8B-B14F-4D97-AF65-F5344CB8AC3E}">
        <p14:creationId xmlns:p14="http://schemas.microsoft.com/office/powerpoint/2010/main" val="1453468466"/>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686800" cy="1143000"/>
          </a:xfrm>
        </p:spPr>
        <p:txBody>
          <a:bodyPr>
            <a:normAutofit/>
          </a:bodyPr>
          <a:lstStyle/>
          <a:p>
            <a:r>
              <a:rPr lang="en-US" b="1" dirty="0"/>
              <a:t> The Document Type Spectrum</a:t>
            </a:r>
          </a:p>
        </p:txBody>
      </p:sp>
      <p:pic>
        <p:nvPicPr>
          <p:cNvPr id="2050" name="Picture 2" descr="C:\Users\glushko\Dropbox\TDO-Restart (1)\DocBook\figs\print\Figure3-2-Replacement.png"/>
          <p:cNvPicPr>
            <a:picLocks noChangeAspect="1" noChangeArrowheads="1"/>
          </p:cNvPicPr>
          <p:nvPr/>
        </p:nvPicPr>
        <p:blipFill>
          <a:blip r:embed="rId3" cstate="print"/>
          <a:srcRect/>
          <a:stretch>
            <a:fillRect/>
          </a:stretch>
        </p:blipFill>
        <p:spPr bwMode="auto">
          <a:xfrm>
            <a:off x="17288" y="942602"/>
            <a:ext cx="8898112" cy="2743200"/>
          </a:xfrm>
          <a:prstGeom prst="rect">
            <a:avLst/>
          </a:prstGeom>
          <a:noFill/>
        </p:spPr>
      </p:pic>
      <p:sp>
        <p:nvSpPr>
          <p:cNvPr id="3" name="Rectangle 2"/>
          <p:cNvSpPr/>
          <p:nvPr/>
        </p:nvSpPr>
        <p:spPr>
          <a:xfrm>
            <a:off x="152400" y="3685802"/>
            <a:ext cx="9067800" cy="2784865"/>
          </a:xfrm>
          <a:prstGeom prst="rect">
            <a:avLst/>
          </a:prstGeom>
        </p:spPr>
        <p:txBody>
          <a:bodyPr wrap="square">
            <a:spAutoFit/>
          </a:bodyPr>
          <a:lstStyle/>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Different domains or types of documents can be distinguished according to the extent to which their content is semantically prescribed, by the amount of internal structure, and by the correlations of their presentation and for­matting to their content and structure</a:t>
            </a:r>
          </a:p>
          <a:p>
            <a:pPr marL="342900" indent="-342900" eaLnBrk="0" fontAlgn="base" hangingPunct="0">
              <a:lnSpc>
                <a:spcPct val="93000"/>
              </a:lnSpc>
              <a:spcBef>
                <a:spcPts val="1800"/>
              </a:spcBef>
              <a:spcAft>
                <a:spcPct val="0"/>
              </a:spcAft>
              <a:buFont typeface="Arial" pitchFamily="34" charset="0"/>
              <a:buChar char="•"/>
            </a:pPr>
            <a:r>
              <a:rPr lang="en-US" sz="3200" b="1" i="1" dirty="0">
                <a:solidFill>
                  <a:srgbClr val="FF0000"/>
                </a:solidFill>
                <a:latin typeface="UC Berkeley OS Sign"/>
                <a:cs typeface="Arial" pitchFamily="34" charset="0"/>
                <a:sym typeface="Arial" pitchFamily="34" charset="0"/>
              </a:rPr>
              <a:t>Documents and data fall on a continuum</a:t>
            </a:r>
          </a:p>
        </p:txBody>
      </p:sp>
      <p:pic>
        <p:nvPicPr>
          <p:cNvPr id="4" name="Picture 3">
            <a:extLst>
              <a:ext uri="{FF2B5EF4-FFF2-40B4-BE49-F238E27FC236}">
                <a16:creationId xmlns:a16="http://schemas.microsoft.com/office/drawing/2014/main" id="{B6962601-22D2-4273-8992-7B7A5B3A65D1}"/>
              </a:ext>
            </a:extLst>
          </p:cNvPr>
          <p:cNvPicPr>
            <a:picLocks noChangeAspect="1"/>
          </p:cNvPicPr>
          <p:nvPr/>
        </p:nvPicPr>
        <p:blipFill>
          <a:blip r:embed="rId4"/>
          <a:stretch>
            <a:fillRect/>
          </a:stretch>
        </p:blipFill>
        <p:spPr>
          <a:xfrm>
            <a:off x="228600" y="256057"/>
            <a:ext cx="859611" cy="865707"/>
          </a:xfrm>
          <a:prstGeom prst="rect">
            <a:avLst/>
          </a:prstGeom>
        </p:spPr>
      </p:pic>
    </p:spTree>
    <p:extLst>
      <p:ext uri="{BB962C8B-B14F-4D97-AF65-F5344CB8AC3E}">
        <p14:creationId xmlns:p14="http://schemas.microsoft.com/office/powerpoint/2010/main" val="2031937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77643" y="381000"/>
            <a:ext cx="8228707" cy="119099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Defining Categories</a:t>
            </a:r>
            <a:br>
              <a:rPr lang="en-US" sz="4000" b="1" dirty="0"/>
            </a:br>
            <a:r>
              <a:rPr lang="en-US" sz="4000" b="1" dirty="0"/>
              <a:t> by Enumeration (1)</a:t>
            </a:r>
            <a:endParaRPr lang="en-US" sz="4000" b="1" dirty="0">
              <a:sym typeface="UC Berkeley OS Sign"/>
            </a:endParaRPr>
          </a:p>
        </p:txBody>
      </p:sp>
      <p:sp>
        <p:nvSpPr>
          <p:cNvPr id="29703" name="Rectangle 7"/>
          <p:cNvSpPr>
            <a:spLocks noChangeArrowheads="1"/>
          </p:cNvSpPr>
          <p:nvPr/>
        </p:nvSpPr>
        <p:spPr bwMode="auto">
          <a:xfrm>
            <a:off x="577643" y="1828800"/>
            <a:ext cx="8228707" cy="4475999"/>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Simplest way to define a category is by enumerating (listing) its members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This principle is also called EXTENSIONAL definition; the members of the set are called the EXTENSION</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This principle is easy to understand and implement; </a:t>
            </a:r>
            <a:r>
              <a:rPr lang="en-US" sz="3200" dirty="0">
                <a:solidFill>
                  <a:srgbClr val="FF0000"/>
                </a:solidFill>
              </a:rPr>
              <a:t>the meaning of a category or concept is </a:t>
            </a:r>
            <a:r>
              <a:rPr lang="en-US" sz="3200" b="1" dirty="0">
                <a:solidFill>
                  <a:srgbClr val="FF0000"/>
                </a:solidFill>
              </a:rPr>
              <a:t>NOT</a:t>
            </a:r>
            <a:r>
              <a:rPr lang="en-US" sz="3200" dirty="0">
                <a:solidFill>
                  <a:srgbClr val="FF0000"/>
                </a:solidFill>
              </a:rPr>
              <a:t> a property test</a:t>
            </a:r>
            <a:r>
              <a:rPr lang="en-US" sz="3200" dirty="0"/>
              <a:t>; it is simply the specific set of resources in it</a:t>
            </a:r>
          </a:p>
        </p:txBody>
      </p:sp>
    </p:spTree>
    <p:extLst>
      <p:ext uri="{BB962C8B-B14F-4D97-AF65-F5344CB8AC3E}">
        <p14:creationId xmlns:p14="http://schemas.microsoft.com/office/powerpoint/2010/main" val="265933022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308" y="457200"/>
            <a:ext cx="8229600" cy="1143000"/>
          </a:xfrm>
        </p:spPr>
        <p:txBody>
          <a:bodyPr>
            <a:normAutofit fontScale="90000"/>
          </a:bodyPr>
          <a:lstStyle/>
          <a:p>
            <a:r>
              <a:rPr lang="en-US" b="1" dirty="0"/>
              <a:t>Contrasting PIM Strategies</a:t>
            </a:r>
            <a:br>
              <a:rPr lang="en-US" b="1" dirty="0"/>
            </a:br>
            <a:endParaRPr lang="en-US" b="1" dirty="0"/>
          </a:p>
        </p:txBody>
      </p:sp>
      <p:sp>
        <p:nvSpPr>
          <p:cNvPr id="4" name="Rectangle 1"/>
          <p:cNvSpPr>
            <a:spLocks noGrp="1" noChangeArrowheads="1"/>
          </p:cNvSpPr>
          <p:nvPr>
            <p:ph idx="1"/>
          </p:nvPr>
        </p:nvSpPr>
        <p:spPr bwMode="auto">
          <a:xfrm>
            <a:off x="341399" y="831366"/>
            <a:ext cx="8305800" cy="5195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r>
              <a:rPr lang="en-US" dirty="0">
                <a:latin typeface="UC Berkeley OS Sign"/>
                <a:cs typeface="Arial" pitchFamily="34" charset="0"/>
                <a:sym typeface="Arial" pitchFamily="34" charset="0"/>
              </a:rPr>
              <a:t>People differ a lot in their PIM strategies</a:t>
            </a:r>
          </a:p>
          <a:p>
            <a:r>
              <a:rPr lang="en-US" dirty="0">
                <a:latin typeface="UC Berkeley OS Sign"/>
                <a:cs typeface="Arial" pitchFamily="34" charset="0"/>
                <a:sym typeface="Arial" pitchFamily="34" charset="0"/>
              </a:rPr>
              <a:t>“Pilers” vs. “Filers” (“Slobs” vs. “Neat Freaks”) is a classic contrast and a recurring theme in popular culture</a:t>
            </a:r>
          </a:p>
          <a:p>
            <a:pPr lvl="1"/>
            <a:r>
              <a:rPr lang="en-US" sz="3200" dirty="0">
                <a:latin typeface="UC Berkeley OS Sign"/>
                <a:cs typeface="Arial" pitchFamily="34" charset="0"/>
                <a:sym typeface="Arial" pitchFamily="34" charset="0"/>
              </a:rPr>
              <a:t>Filers design an organizing system and continually maintain it</a:t>
            </a:r>
          </a:p>
          <a:p>
            <a:pPr lvl="1"/>
            <a:r>
              <a:rPr lang="en-US" sz="3200" dirty="0">
                <a:latin typeface="UC Berkeley OS Sign"/>
                <a:cs typeface="Arial" pitchFamily="34" charset="0"/>
                <a:sym typeface="Arial" pitchFamily="34" charset="0"/>
              </a:rPr>
              <a:t>Pilers are ad hoc, often short-term activity based, and tradeoff organizing time for search time</a:t>
            </a:r>
          </a:p>
        </p:txBody>
      </p:sp>
    </p:spTree>
    <p:extLst>
      <p:ext uri="{BB962C8B-B14F-4D97-AF65-F5344CB8AC3E}">
        <p14:creationId xmlns:p14="http://schemas.microsoft.com/office/powerpoint/2010/main" val="32523217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81</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152400" y="0"/>
            <a:ext cx="5334000" cy="6084581"/>
          </a:xfrm>
          <a:prstGeom prst="rect">
            <a:avLst/>
          </a:prstGeom>
          <a:noFill/>
          <a:ln w="9525">
            <a:noFill/>
            <a:miter lim="800000"/>
            <a:headEnd/>
            <a:tailEnd/>
          </a:ln>
        </p:spPr>
        <p:txBody>
          <a:bodyPr wrap="square" lIns="64291" tIns="32146" rIns="64291" bIns="32146">
            <a:spAutoFit/>
          </a:bodyPr>
          <a:lstStyle/>
          <a:p>
            <a:endParaRPr lang="en-US" sz="2800" dirty="0"/>
          </a:p>
          <a:p>
            <a:endParaRPr lang="en-US" sz="2800" dirty="0"/>
          </a:p>
          <a:p>
            <a:pPr marL="342900" indent="-342900" eaLnBrk="0" fontAlgn="base" hangingPunct="0">
              <a:lnSpc>
                <a:spcPct val="93000"/>
              </a:lnSpc>
              <a:spcBef>
                <a:spcPts val="1800"/>
              </a:spcBef>
              <a:spcAft>
                <a:spcPct val="0"/>
              </a:spcAft>
              <a:buFont typeface="Arial" pitchFamily="34" charset="0"/>
              <a:buChar char="•"/>
            </a:pPr>
            <a:r>
              <a:rPr lang="en-US" sz="2400" dirty="0">
                <a:latin typeface="UC Berkeley OS Sign"/>
                <a:cs typeface="Arial" pitchFamily="34" charset="0"/>
                <a:sym typeface="Arial" pitchFamily="34" charset="0"/>
              </a:rPr>
              <a:t>PRIMARY: Marble statue of nude woman standing on a seashell</a:t>
            </a:r>
          </a:p>
          <a:p>
            <a:pPr marL="342900" indent="-342900" eaLnBrk="0" fontAlgn="base" hangingPunct="0">
              <a:lnSpc>
                <a:spcPct val="93000"/>
              </a:lnSpc>
              <a:spcBef>
                <a:spcPts val="1800"/>
              </a:spcBef>
              <a:spcAft>
                <a:spcPct val="0"/>
              </a:spcAft>
              <a:buFont typeface="Arial" pitchFamily="34" charset="0"/>
              <a:buChar char="•"/>
            </a:pPr>
            <a:r>
              <a:rPr lang="en-US" sz="2400" dirty="0">
                <a:latin typeface="UC Berkeley OS Sign"/>
                <a:cs typeface="Arial" pitchFamily="34" charset="0"/>
                <a:sym typeface="Arial" pitchFamily="34" charset="0"/>
              </a:rPr>
              <a:t>SECONDARY: Statue made in 2005 by Lucio Carusi of Carrara, Italy, titled “Venus”, made of local marble</a:t>
            </a:r>
          </a:p>
          <a:p>
            <a:pPr marL="342900" indent="-342900" eaLnBrk="0" fontAlgn="base" hangingPunct="0">
              <a:lnSpc>
                <a:spcPct val="93000"/>
              </a:lnSpc>
              <a:spcBef>
                <a:spcPts val="1800"/>
              </a:spcBef>
              <a:spcAft>
                <a:spcPct val="0"/>
              </a:spcAft>
              <a:buFont typeface="Arial" pitchFamily="34" charset="0"/>
              <a:buChar char="•"/>
            </a:pPr>
            <a:r>
              <a:rPr lang="en-US" sz="2400" dirty="0">
                <a:latin typeface="UC Berkeley OS Sign"/>
                <a:cs typeface="Arial" pitchFamily="34" charset="0"/>
                <a:sym typeface="Arial" pitchFamily="34" charset="0"/>
              </a:rPr>
              <a:t>INTERPRETIVE: 3D transformation of 1486 painting by Italian painter Sandro Botticelli, titled “Birth of Venus.” Carusi’s Venus is substantially slimmer in proportions because of changing  notions of female beauty</a:t>
            </a:r>
          </a:p>
        </p:txBody>
      </p:sp>
      <p:pic>
        <p:nvPicPr>
          <p:cNvPr id="8" name="Picture 7" descr="Venus2.JPG"/>
          <p:cNvPicPr>
            <a:picLocks noChangeAspect="1"/>
          </p:cNvPicPr>
          <p:nvPr/>
        </p:nvPicPr>
        <p:blipFill>
          <a:blip r:embed="rId3" cstate="print"/>
          <a:stretch>
            <a:fillRect/>
          </a:stretch>
        </p:blipFill>
        <p:spPr>
          <a:xfrm>
            <a:off x="5638800" y="533400"/>
            <a:ext cx="2971800" cy="6019800"/>
          </a:xfrm>
          <a:prstGeom prst="rect">
            <a:avLst/>
          </a:prstGeom>
        </p:spPr>
      </p:pic>
      <p:sp>
        <p:nvSpPr>
          <p:cNvPr id="9" name="TextBox 8"/>
          <p:cNvSpPr txBox="1"/>
          <p:nvPr/>
        </p:nvSpPr>
        <p:spPr>
          <a:xfrm>
            <a:off x="304800" y="228600"/>
            <a:ext cx="5181600" cy="584775"/>
          </a:xfrm>
          <a:prstGeom prst="rect">
            <a:avLst/>
          </a:prstGeom>
          <a:noFill/>
        </p:spPr>
        <p:txBody>
          <a:bodyPr wrap="square" rtlCol="0">
            <a:spAutoFit/>
          </a:bodyPr>
          <a:lstStyle/>
          <a:p>
            <a:r>
              <a:rPr lang="en-US" sz="3200" b="1" dirty="0"/>
              <a:t>Panovsky’s 3-Level Scheme</a:t>
            </a:r>
          </a:p>
        </p:txBody>
      </p:sp>
      <p:sp>
        <p:nvSpPr>
          <p:cNvPr id="10" name="TextBox 9"/>
          <p:cNvSpPr txBox="1"/>
          <p:nvPr/>
        </p:nvSpPr>
        <p:spPr>
          <a:xfrm>
            <a:off x="6172200" y="28545"/>
            <a:ext cx="2286000" cy="400110"/>
          </a:xfrm>
          <a:prstGeom prst="rect">
            <a:avLst/>
          </a:prstGeom>
          <a:noFill/>
        </p:spPr>
        <p:txBody>
          <a:bodyPr wrap="square" rtlCol="0">
            <a:spAutoFit/>
          </a:bodyPr>
          <a:lstStyle/>
          <a:p>
            <a:r>
              <a:rPr lang="en-US" sz="2000" dirty="0"/>
              <a:t>(TDO Figure 5.6)</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676400"/>
            <a:ext cx="7772400" cy="1470025"/>
          </a:xfrm>
        </p:spPr>
        <p:txBody>
          <a:bodyPr>
            <a:noAutofit/>
          </a:bodyPr>
          <a:lstStyle/>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br>
              <a:rPr lang="en-US" sz="5400" b="1" dirty="0">
                <a:solidFill>
                  <a:srgbClr val="FF0000"/>
                </a:solidFill>
                <a:sym typeface="UC Berkeley OS Sign"/>
              </a:rPr>
            </a:br>
            <a:br>
              <a:rPr lang="en-US" sz="5400" b="1" dirty="0">
                <a:solidFill>
                  <a:srgbClr val="FF0000"/>
                </a:solidFill>
                <a:sym typeface="UC Berkeley OS Sign"/>
              </a:rPr>
            </a:br>
            <a:r>
              <a:rPr lang="en-US" sz="5400" b="1" dirty="0">
                <a:solidFill>
                  <a:srgbClr val="FF0000"/>
                </a:solidFill>
                <a:sym typeface="UC Berkeley OS Sign"/>
              </a:rPr>
              <a:t>REVISIONS TO THE COURSE</a:t>
            </a:r>
          </a:p>
        </p:txBody>
      </p:sp>
    </p:spTree>
    <p:extLst>
      <p:ext uri="{BB962C8B-B14F-4D97-AF65-F5344CB8AC3E}">
        <p14:creationId xmlns:p14="http://schemas.microsoft.com/office/powerpoint/2010/main" val="36746700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AEC26-8931-4630-8868-13B9AB00B104}"/>
              </a:ext>
            </a:extLst>
          </p:cNvPr>
          <p:cNvSpPr>
            <a:spLocks noGrp="1"/>
          </p:cNvSpPr>
          <p:nvPr>
            <p:ph type="title"/>
          </p:nvPr>
        </p:nvSpPr>
        <p:spPr/>
        <p:txBody>
          <a:bodyPr/>
          <a:lstStyle/>
          <a:p>
            <a:r>
              <a:rPr lang="en-US" b="1" dirty="0"/>
              <a:t>What I Learned From The Midterm</a:t>
            </a:r>
          </a:p>
        </p:txBody>
      </p:sp>
      <p:sp>
        <p:nvSpPr>
          <p:cNvPr id="3" name="Content Placeholder 2">
            <a:extLst>
              <a:ext uri="{FF2B5EF4-FFF2-40B4-BE49-F238E27FC236}">
                <a16:creationId xmlns:a16="http://schemas.microsoft.com/office/drawing/2014/main" id="{966BACB8-3D68-463E-89C1-724D01CA82BF}"/>
              </a:ext>
            </a:extLst>
          </p:cNvPr>
          <p:cNvSpPr>
            <a:spLocks noGrp="1"/>
          </p:cNvSpPr>
          <p:nvPr>
            <p:ph idx="1"/>
          </p:nvPr>
        </p:nvSpPr>
        <p:spPr/>
        <p:txBody>
          <a:bodyPr>
            <a:normAutofit fontScale="92500" lnSpcReduction="20000"/>
          </a:bodyPr>
          <a:lstStyle/>
          <a:p>
            <a:r>
              <a:rPr lang="en-US" dirty="0"/>
              <a:t>Some of you did well, most did OK, some not OK</a:t>
            </a:r>
          </a:p>
          <a:p>
            <a:r>
              <a:rPr lang="en-US" dirty="0"/>
              <a:t>Some of the concepts I’m teaching are intellectually deep and subtle (they were hard for Plato and Aristotle, and I adapted S&amp;O from a graduate course) so I should not expect you to get everything quickly</a:t>
            </a:r>
          </a:p>
          <a:p>
            <a:r>
              <a:rPr lang="en-US" dirty="0"/>
              <a:t>The assignments and Friday sections that I designed to help you learn the concepts and methods are working for some of you, but not for others – you are not participating and discussing enough to learn what I want you to learn</a:t>
            </a:r>
          </a:p>
        </p:txBody>
      </p:sp>
    </p:spTree>
    <p:extLst>
      <p:ext uri="{BB962C8B-B14F-4D97-AF65-F5344CB8AC3E}">
        <p14:creationId xmlns:p14="http://schemas.microsoft.com/office/powerpoint/2010/main" val="3939837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AEC26-8931-4630-8868-13B9AB00B104}"/>
              </a:ext>
            </a:extLst>
          </p:cNvPr>
          <p:cNvSpPr>
            <a:spLocks noGrp="1"/>
          </p:cNvSpPr>
          <p:nvPr>
            <p:ph type="title"/>
          </p:nvPr>
        </p:nvSpPr>
        <p:spPr/>
        <p:txBody>
          <a:bodyPr>
            <a:normAutofit fontScale="90000"/>
          </a:bodyPr>
          <a:lstStyle/>
          <a:p>
            <a:r>
              <a:rPr lang="en-US" b="1" dirty="0"/>
              <a:t>What I Am Changing</a:t>
            </a:r>
            <a:br>
              <a:rPr lang="en-US" b="1" dirty="0"/>
            </a:br>
            <a:r>
              <a:rPr lang="en-US" b="1" dirty="0"/>
              <a:t> About The Course</a:t>
            </a:r>
          </a:p>
        </p:txBody>
      </p:sp>
      <p:sp>
        <p:nvSpPr>
          <p:cNvPr id="3" name="Content Placeholder 2">
            <a:extLst>
              <a:ext uri="{FF2B5EF4-FFF2-40B4-BE49-F238E27FC236}">
                <a16:creationId xmlns:a16="http://schemas.microsoft.com/office/drawing/2014/main" id="{966BACB8-3D68-463E-89C1-724D01CA82BF}"/>
              </a:ext>
            </a:extLst>
          </p:cNvPr>
          <p:cNvSpPr>
            <a:spLocks noGrp="1"/>
          </p:cNvSpPr>
          <p:nvPr>
            <p:ph idx="1"/>
          </p:nvPr>
        </p:nvSpPr>
        <p:spPr/>
        <p:txBody>
          <a:bodyPr>
            <a:normAutofit fontScale="92500" lnSpcReduction="10000"/>
          </a:bodyPr>
          <a:lstStyle/>
          <a:p>
            <a:r>
              <a:rPr lang="en-US" dirty="0"/>
              <a:t>I will slow down the “pace of content” – there are 10 lectures left in the syllabus, but I will drop 2 of them altogether and shorten the others</a:t>
            </a:r>
          </a:p>
          <a:p>
            <a:r>
              <a:rPr lang="en-US" dirty="0"/>
              <a:t>No more Friday sections – we will spend more time during Tu and Th class meetings doing the discussions and practical activities to better integrate them into the course</a:t>
            </a:r>
          </a:p>
          <a:p>
            <a:r>
              <a:rPr lang="en-US" dirty="0"/>
              <a:t>I will schedule meetings with everyone who is not doing very well, and we will together determine how to get you back on track</a:t>
            </a:r>
          </a:p>
          <a:p>
            <a:endParaRPr lang="en-US" dirty="0"/>
          </a:p>
        </p:txBody>
      </p:sp>
    </p:spTree>
    <p:extLst>
      <p:ext uri="{BB962C8B-B14F-4D97-AF65-F5344CB8AC3E}">
        <p14:creationId xmlns:p14="http://schemas.microsoft.com/office/powerpoint/2010/main" val="31000275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4D278-D5A8-47B6-B54D-8CFA4C690A37}"/>
              </a:ext>
            </a:extLst>
          </p:cNvPr>
          <p:cNvSpPr>
            <a:spLocks noGrp="1"/>
          </p:cNvSpPr>
          <p:nvPr>
            <p:ph type="title"/>
          </p:nvPr>
        </p:nvSpPr>
        <p:spPr/>
        <p:txBody>
          <a:bodyPr/>
          <a:lstStyle/>
          <a:p>
            <a:r>
              <a:rPr lang="en-US" b="1" dirty="0"/>
              <a:t>The Road Ahead</a:t>
            </a:r>
          </a:p>
        </p:txBody>
      </p:sp>
      <p:sp>
        <p:nvSpPr>
          <p:cNvPr id="3" name="Content Placeholder 2">
            <a:extLst>
              <a:ext uri="{FF2B5EF4-FFF2-40B4-BE49-F238E27FC236}">
                <a16:creationId xmlns:a16="http://schemas.microsoft.com/office/drawing/2014/main" id="{B2FB164F-B520-4A5C-85DA-074BFD0A21FB}"/>
              </a:ext>
            </a:extLst>
          </p:cNvPr>
          <p:cNvSpPr>
            <a:spLocks noGrp="1"/>
          </p:cNvSpPr>
          <p:nvPr>
            <p:ph idx="1"/>
          </p:nvPr>
        </p:nvSpPr>
        <p:spPr>
          <a:xfrm>
            <a:off x="152400" y="1524000"/>
            <a:ext cx="8610600" cy="4525963"/>
          </a:xfrm>
        </p:spPr>
        <p:txBody>
          <a:bodyPr>
            <a:normAutofit fontScale="92500" lnSpcReduction="20000"/>
          </a:bodyPr>
          <a:lstStyle/>
          <a:p>
            <a:r>
              <a:rPr lang="en-US" dirty="0"/>
              <a:t>You need to start focusing on your case study</a:t>
            </a:r>
          </a:p>
          <a:p>
            <a:pPr lvl="1"/>
            <a:r>
              <a:rPr lang="en-US" dirty="0"/>
              <a:t>Instructions for a proposal will be published soon</a:t>
            </a:r>
          </a:p>
          <a:p>
            <a:pPr lvl="1"/>
            <a:r>
              <a:rPr lang="en-US" dirty="0"/>
              <a:t>Due by NOON on Monday April 11, so we can give feedback before you present to the class on April 12</a:t>
            </a:r>
          </a:p>
          <a:p>
            <a:r>
              <a:rPr lang="en-US" dirty="0"/>
              <a:t>Second exam will be on Th-F April 21-22</a:t>
            </a:r>
          </a:p>
          <a:p>
            <a:endParaRPr lang="en-US" dirty="0"/>
          </a:p>
          <a:p>
            <a:r>
              <a:rPr lang="en-US" dirty="0"/>
              <a:t>The 2</a:t>
            </a:r>
            <a:r>
              <a:rPr lang="en-US" baseline="30000" dirty="0"/>
              <a:t>nd</a:t>
            </a:r>
            <a:r>
              <a:rPr lang="en-US" dirty="0"/>
              <a:t> exam will count 2x as much as first exam… but you can decide to discard first exam grade entirely and rely entirely on 2</a:t>
            </a:r>
            <a:r>
              <a:rPr lang="en-US" baseline="30000" dirty="0"/>
              <a:t>nd</a:t>
            </a:r>
            <a:r>
              <a:rPr lang="en-US" dirty="0"/>
              <a:t> exam for the “exam component” of your course grade.  You need to decide by April 15</a:t>
            </a:r>
          </a:p>
        </p:txBody>
      </p:sp>
    </p:spTree>
    <p:extLst>
      <p:ext uri="{BB962C8B-B14F-4D97-AF65-F5344CB8AC3E}">
        <p14:creationId xmlns:p14="http://schemas.microsoft.com/office/powerpoint/2010/main" val="3782630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228600" y="314210"/>
            <a:ext cx="8228707" cy="119099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Defining Categories</a:t>
            </a:r>
            <a:br>
              <a:rPr lang="en-US" sz="4000" b="1" dirty="0"/>
            </a:br>
            <a:r>
              <a:rPr lang="en-US" sz="4000" b="1" dirty="0"/>
              <a:t> by Enumeration (2)</a:t>
            </a:r>
            <a:endParaRPr lang="en-US" sz="4000" b="1" dirty="0">
              <a:sym typeface="UC Berkeley OS Sign"/>
            </a:endParaRPr>
          </a:p>
        </p:txBody>
      </p:sp>
      <p:sp>
        <p:nvSpPr>
          <p:cNvPr id="29703" name="Rectangle 7"/>
          <p:cNvSpPr>
            <a:spLocks noChangeArrowheads="1"/>
          </p:cNvSpPr>
          <p:nvPr/>
        </p:nvSpPr>
        <p:spPr bwMode="auto">
          <a:xfrm>
            <a:off x="586271" y="1953965"/>
            <a:ext cx="7109929" cy="3403141"/>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Learning an enumerative category just means “memorizing its members,” which is why it is impractical for categories with many members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Membership might seem arbitrary because it might or might not be based on shared properties</a:t>
            </a:r>
          </a:p>
        </p:txBody>
      </p:sp>
    </p:spTree>
    <p:extLst>
      <p:ext uri="{BB962C8B-B14F-4D97-AF65-F5344CB8AC3E}">
        <p14:creationId xmlns:p14="http://schemas.microsoft.com/office/powerpoint/2010/main" val="3052216602"/>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4796</Words>
  <Application>Microsoft Office PowerPoint</Application>
  <PresentationFormat>On-screen Show (4:3)</PresentationFormat>
  <Paragraphs>480</Paragraphs>
  <Slides>85</Slides>
  <Notes>81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85</vt:i4>
      </vt:variant>
    </vt:vector>
  </HeadingPairs>
  <TitlesOfParts>
    <vt:vector size="92" baseType="lpstr">
      <vt:lpstr>Arial</vt:lpstr>
      <vt:lpstr>Bookman Old Style</vt:lpstr>
      <vt:lpstr>Calibri</vt:lpstr>
      <vt:lpstr>Georgia</vt:lpstr>
      <vt:lpstr>UC Berkeley OS Sign</vt:lpstr>
      <vt:lpstr>Wingdings</vt:lpstr>
      <vt:lpstr>Office Theme</vt:lpstr>
      <vt:lpstr>CogSci 150 “Sensemaking and Organizing” Spring 2022</vt:lpstr>
      <vt:lpstr>Categories of Categories</vt:lpstr>
      <vt:lpstr>PowerPoint Presentation</vt:lpstr>
      <vt:lpstr>Sensemaking and Organizing in Defined/Institutional Contexts </vt:lpstr>
      <vt:lpstr>Category Structure</vt:lpstr>
      <vt:lpstr>Principles for Creating Categories (TDO 7.3) (“Category Structure”)</vt:lpstr>
      <vt:lpstr>Enumerated Categories</vt:lpstr>
      <vt:lpstr>Defining Categories  by Enumeration (1)</vt:lpstr>
      <vt:lpstr>Defining Categories  by Enumeration (2)</vt:lpstr>
      <vt:lpstr>PowerPoint Presentation</vt:lpstr>
      <vt:lpstr>Stop and Think</vt:lpstr>
      <vt:lpstr>Competing Enumerations</vt:lpstr>
      <vt:lpstr>Facebook Offers 56 Gender Categories </vt:lpstr>
      <vt:lpstr>Specifying Enumerations</vt:lpstr>
      <vt:lpstr>Is A Fish a Document? (1)</vt:lpstr>
      <vt:lpstr>Is A Fish a Document?  (2)</vt:lpstr>
      <vt:lpstr>In TDO Pro You Would Learn…</vt:lpstr>
      <vt:lpstr>PowerPoint Presentation</vt:lpstr>
      <vt:lpstr>Yield or Not?</vt:lpstr>
      <vt:lpstr>The Enumerated “Planet” Category</vt:lpstr>
      <vt:lpstr>Enumerative Definition Doesn’t Scale</vt:lpstr>
      <vt:lpstr>International Astronomical Union  Re-defines “Planet” using shared properties (2003)</vt:lpstr>
      <vt:lpstr>Sorry, Pluto, You’re Now a “Dwarf” Planet</vt:lpstr>
      <vt:lpstr>Categories Defined by  Single Properties</vt:lpstr>
      <vt:lpstr>Categories Defined by  Single Properties</vt:lpstr>
      <vt:lpstr>Categories Defined by  Single Properties - Limitations</vt:lpstr>
      <vt:lpstr>Single  Property  Category:  “Pyramid- Shaped”</vt:lpstr>
      <vt:lpstr>PowerPoint Presentation</vt:lpstr>
      <vt:lpstr>PowerPoint Presentation</vt:lpstr>
      <vt:lpstr>Multiple Property Categories</vt:lpstr>
      <vt:lpstr>Multiple Property Categories</vt:lpstr>
      <vt:lpstr>A Collection of Shirts  (Using Separable “Cultural” Properties)</vt:lpstr>
      <vt:lpstr>Property Order Determines  the Category Hierarchy</vt:lpstr>
      <vt:lpstr>Classical Categories</vt:lpstr>
      <vt:lpstr>Classical Category: Prime Number</vt:lpstr>
      <vt:lpstr>Implications of  “Necessary and Sufficient” Properties</vt:lpstr>
      <vt:lpstr>Categories Defined by Probabilities and  “Family Resemblance”</vt:lpstr>
      <vt:lpstr>Wittgenstein</vt:lpstr>
      <vt:lpstr>If Meaning was just Reference...</vt:lpstr>
      <vt:lpstr>Implications of “Meaning is Use”</vt:lpstr>
      <vt:lpstr>Probabilistic Categories (comp/cog sci)  or Family Resemblance (cog psych)</vt:lpstr>
      <vt:lpstr>PowerPoint Presentation</vt:lpstr>
      <vt:lpstr>Implications of  Probabilistic Properties</vt:lpstr>
      <vt:lpstr>Implications of Probabilistic Properties</vt:lpstr>
      <vt:lpstr>Gradience in Category Membership</vt:lpstr>
      <vt:lpstr>“Typicality” – Another Shamu Question  </vt:lpstr>
      <vt:lpstr>Probabilistic Categories in Context</vt:lpstr>
      <vt:lpstr>PowerPoint Presentation</vt:lpstr>
      <vt:lpstr>PowerPoint Presentation</vt:lpstr>
      <vt:lpstr>DATA SCIENTISTS: Stop and Think</vt:lpstr>
      <vt:lpstr>Similarity as a  Categorization Principle</vt:lpstr>
      <vt:lpstr>PowerPoint Presentation</vt:lpstr>
      <vt:lpstr>Defining Similarity</vt:lpstr>
      <vt:lpstr>Theory-Based Categories</vt:lpstr>
      <vt:lpstr>Theory-Based Category: Computer</vt:lpstr>
      <vt:lpstr>Theory-Based Category: Water</vt:lpstr>
      <vt:lpstr>Goal-Derived Categories</vt:lpstr>
      <vt:lpstr>Goal-Derived Personal Category  (TDO 7.3.7)</vt:lpstr>
      <vt:lpstr> Category Structure</vt:lpstr>
      <vt:lpstr>REVIEW OF MIDTERM  </vt:lpstr>
      <vt:lpstr>PowerPoint Presentation</vt:lpstr>
      <vt:lpstr>PowerPoint Presentation</vt:lpstr>
      <vt:lpstr>Organizing Principles &lt;=&gt; Resource Descriptions</vt:lpstr>
      <vt:lpstr>Organizing Resources</vt:lpstr>
      <vt:lpstr>Describing Resources &lt;=&gt; Organizing</vt:lpstr>
      <vt:lpstr>The Level of Abstraction</vt:lpstr>
      <vt:lpstr>PowerPoint Presentation</vt:lpstr>
      <vt:lpstr>Stop and Think</vt:lpstr>
      <vt:lpstr>Resource Description Checklist  for Data Scientists</vt:lpstr>
      <vt:lpstr>Some Good Questions To Ask</vt:lpstr>
      <vt:lpstr>PowerPoint Presentation</vt:lpstr>
      <vt:lpstr>Descriptive Precision</vt:lpstr>
      <vt:lpstr>Tradeoffs in Abstraction and Granularity</vt:lpstr>
      <vt:lpstr>PowerPoint Presentation</vt:lpstr>
      <vt:lpstr>Classifying and Reasoning  About Birds and Fish</vt:lpstr>
      <vt:lpstr>Identifiers - 1</vt:lpstr>
      <vt:lpstr>The “Vocabulary Problem”</vt:lpstr>
      <vt:lpstr>The Digital Format Matters!</vt:lpstr>
      <vt:lpstr> The Document Type Spectrum</vt:lpstr>
      <vt:lpstr>Contrasting PIM Strategies </vt:lpstr>
      <vt:lpstr>PowerPoint Presentation</vt:lpstr>
      <vt:lpstr>  REVISIONS TO THE COURSE</vt:lpstr>
      <vt:lpstr>What I Learned From The Midterm</vt:lpstr>
      <vt:lpstr>What I Am Changing  About The Course</vt:lpstr>
      <vt:lpstr>The Road Ahead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2022-03-28T20:22:59Z</dcterms:created>
  <dcterms:modified xsi:type="dcterms:W3CDTF">2022-03-29T16:31:26Z</dcterms:modified>
</cp:coreProperties>
</file>