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457" r:id="rId2"/>
    <p:sldId id="490" r:id="rId3"/>
    <p:sldId id="740" r:id="rId4"/>
    <p:sldId id="620" r:id="rId5"/>
    <p:sldId id="748" r:id="rId6"/>
    <p:sldId id="653" r:id="rId7"/>
    <p:sldId id="654" r:id="rId8"/>
    <p:sldId id="655" r:id="rId9"/>
    <p:sldId id="647" r:id="rId10"/>
    <p:sldId id="759" r:id="rId11"/>
    <p:sldId id="633" r:id="rId12"/>
    <p:sldId id="621" r:id="rId13"/>
    <p:sldId id="267" r:id="rId14"/>
    <p:sldId id="265" r:id="rId15"/>
    <p:sldId id="756" r:id="rId16"/>
    <p:sldId id="280" r:id="rId17"/>
    <p:sldId id="342" r:id="rId18"/>
    <p:sldId id="557" r:id="rId19"/>
    <p:sldId id="281" r:id="rId20"/>
    <p:sldId id="757" r:id="rId21"/>
    <p:sldId id="283" r:id="rId22"/>
    <p:sldId id="316" r:id="rId23"/>
    <p:sldId id="730" r:id="rId24"/>
    <p:sldId id="754" r:id="rId25"/>
    <p:sldId id="755" r:id="rId26"/>
    <p:sldId id="335" r:id="rId27"/>
    <p:sldId id="728" r:id="rId28"/>
    <p:sldId id="473" r:id="rId29"/>
    <p:sldId id="569" r:id="rId30"/>
    <p:sldId id="548" r:id="rId31"/>
    <p:sldId id="549" r:id="rId32"/>
    <p:sldId id="550" r:id="rId33"/>
    <p:sldId id="758" r:id="rId34"/>
    <p:sldId id="324" r:id="rId35"/>
    <p:sldId id="552" r:id="rId36"/>
    <p:sldId id="479" r:id="rId37"/>
    <p:sldId id="480" r:id="rId38"/>
    <p:sldId id="481" r:id="rId39"/>
    <p:sldId id="482" r:id="rId40"/>
    <p:sldId id="488" r:id="rId41"/>
    <p:sldId id="489" r:id="rId42"/>
    <p:sldId id="726" r:id="rId43"/>
    <p:sldId id="564" r:id="rId44"/>
    <p:sldId id="274" r:id="rId45"/>
    <p:sldId id="450" r:id="rId46"/>
    <p:sldId id="522" r:id="rId47"/>
    <p:sldId id="523" r:id="rId48"/>
    <p:sldId id="562" r:id="rId49"/>
    <p:sldId id="524" r:id="rId50"/>
    <p:sldId id="525" r:id="rId51"/>
    <p:sldId id="279" r:id="rId52"/>
    <p:sldId id="526" r:id="rId53"/>
    <p:sldId id="485" r:id="rId54"/>
    <p:sldId id="530" r:id="rId55"/>
    <p:sldId id="531" r:id="rId56"/>
    <p:sldId id="486" r:id="rId57"/>
    <p:sldId id="752" r:id="rId58"/>
    <p:sldId id="565" r:id="rId59"/>
    <p:sldId id="753" r:id="rId6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66255" autoAdjust="0"/>
  </p:normalViewPr>
  <p:slideViewPr>
    <p:cSldViewPr>
      <p:cViewPr varScale="1">
        <p:scale>
          <a:sx n="56" d="100"/>
          <a:sy n="56" d="100"/>
        </p:scale>
        <p:origin x="184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6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3" d="100"/>
        <a:sy n="83" d="100"/>
      </p:scale>
      <p:origin x="0" y="-5103"/>
    </p:cViewPr>
  </p:sorterViewPr>
  <p:notesViewPr>
    <p:cSldViewPr>
      <p:cViewPr varScale="1">
        <p:scale>
          <a:sx n="47" d="100"/>
          <a:sy n="47" d="100"/>
        </p:scale>
        <p:origin x="2707" y="5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F9F23-CF09-4FE1-9026-F8E2AE93442E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EB34-8C19-4B16-A7F8-91CF98064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7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B1F10-037C-4665-B757-F447893D65B6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5CA87-0D7A-4FA3-A9E2-416E16DA8E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9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80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18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01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49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0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50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1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30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32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99B35-8416-43AE-9DDE-49790E7963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77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5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26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97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79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2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77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02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63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67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41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5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381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930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709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5790"/>
            <a:ext cx="571500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608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317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7FF3E-20BA-4345-89E8-419DD71E1F6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65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971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972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231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38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507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965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163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940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572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447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552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0C8D-69B1-4B16-A100-57CD7361878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656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4495800"/>
            <a:ext cx="548640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32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877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872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6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484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906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960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916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156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37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319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872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93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88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00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CA87-0D7A-4FA3-A9E2-416E16DA8E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4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2755-73AF-4CCA-916D-999A3B8F33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2755-73AF-4CCA-916D-999A3B8F33F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CE15-7F95-4ADA-8B50-A6D11F24F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lc.org/dewey.en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catdir/cpso/lcc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picurious.com/recipesmenus/browse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49560" y="685800"/>
            <a:ext cx="8197453" cy="208954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>
                <a:sym typeface="UC Berkeley OS Sign"/>
              </a:rPr>
              <a:t>CogSci 150</a:t>
            </a:r>
            <a:br>
              <a:rPr lang="en-US" sz="3800" b="1" dirty="0">
                <a:sym typeface="UC Berkeley OS Sign"/>
              </a:rPr>
            </a:br>
            <a:r>
              <a:rPr lang="en-US" sz="3800" b="1" dirty="0">
                <a:sym typeface="UC Berkeley OS Sign"/>
              </a:rPr>
              <a:t>“Sensemaking and Organizing”</a:t>
            </a:r>
            <a:br>
              <a:rPr lang="en-US" sz="3800" b="1" dirty="0">
                <a:sym typeface="UC Berkeley OS Sign"/>
              </a:rPr>
            </a:br>
            <a:r>
              <a:rPr lang="en-US" sz="3800" b="1" dirty="0">
                <a:sym typeface="UC Berkeley OS Sign"/>
              </a:rPr>
              <a:t>Spring 2022</a:t>
            </a:r>
            <a:endParaRPr lang="en-US" sz="3400" dirty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8306" y="2286000"/>
            <a:ext cx="8228707" cy="3589734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>
                <a:sym typeface="UC Berkeley OS Sign"/>
              </a:rPr>
              <a:t>Robert J. 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br>
              <a:rPr lang="en-US" sz="3000" dirty="0">
                <a:sym typeface="UC Berkeley OS Sign"/>
              </a:rPr>
            </a:br>
            <a:r>
              <a:rPr lang="en-US" sz="3000" dirty="0">
                <a:sym typeface="UC Berkeley OS Sign"/>
              </a:rPr>
              <a:t>glushko@berkeley.edu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>
                <a:sym typeface="UC Berkeley OS Sign"/>
              </a:rPr>
              <a:t>31 March 2022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>
                <a:sym typeface="UC Berkeley OS Sign"/>
              </a:rPr>
              <a:t>20) Institutional Categorization;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>
                <a:sym typeface="UC Berkeley OS Sign"/>
              </a:rPr>
              <a:t>Classification Principles;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>
                <a:sym typeface="UC Berkeley OS Sign"/>
              </a:rPr>
              <a:t> Bibliographic Classification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>
                <a:sym typeface="UC Berkeley OS Sign"/>
              </a:rPr>
              <a:t>Faceted Classification </a:t>
            </a:r>
            <a:endParaRPr lang="en-US" sz="3000" dirty="0">
              <a:solidFill>
                <a:srgbClr val="002955"/>
              </a:solidFill>
              <a:sym typeface="UC Berkeley OS Sign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1691FD-CE5C-4732-9F49-9F7939B14DB6}"/>
              </a:ext>
            </a:extLst>
          </p:cNvPr>
          <p:cNvSpPr/>
          <p:nvPr/>
        </p:nvSpPr>
        <p:spPr>
          <a:xfrm>
            <a:off x="0" y="0"/>
            <a:ext cx="9355067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606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Stop and Think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626E1-5FD3-4587-A072-8F4FA8DD725A}"/>
              </a:ext>
            </a:extLst>
          </p:cNvPr>
          <p:cNvSpPr txBox="1"/>
          <p:nvPr/>
        </p:nvSpPr>
        <p:spPr>
          <a:xfrm>
            <a:off x="304800" y="935089"/>
            <a:ext cx="8915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“CHICKEN” </a:t>
            </a:r>
            <a:r>
              <a:rPr lang="en-US" sz="3200" dirty="0"/>
              <a:t>is a </a:t>
            </a:r>
            <a:r>
              <a:rPr lang="en-US" sz="3200" b="1" i="1" dirty="0"/>
              <a:t>polysemous</a:t>
            </a:r>
            <a:r>
              <a:rPr lang="en-US" sz="3200" dirty="0"/>
              <a:t> cultural category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aseline="0" dirty="0"/>
              <a:t>As an animal raised for food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As an animal kept as a pet (especially in Asia)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As a metaphor to describe a person as weak or afraid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As a type of game in which two drivers (or opponents in some game or negotiation) will both suffer bad outcomes unless one or both concedes to the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3200" b="1" i="1" dirty="0">
                <a:solidFill>
                  <a:srgbClr val="FF0000"/>
                </a:solidFill>
              </a:rPr>
              <a:t>“CHICKEN” is also an institutional category. WHY?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aseline="0" dirty="0"/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8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09831C-AE9E-460D-AA53-E76931733F27}"/>
              </a:ext>
            </a:extLst>
          </p:cNvPr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86" y="206347"/>
            <a:ext cx="4140077" cy="2484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819399"/>
            <a:ext cx="2010805" cy="3021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7839" y="202301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Do Chicken cordon bleu</a:t>
            </a:r>
          </a:p>
          <a:p>
            <a:pPr lvl="1"/>
            <a:r>
              <a:rPr lang="en-US" sz="2800" i="1" dirty="0">
                <a:solidFill>
                  <a:srgbClr val="FF0000"/>
                </a:solidFill>
              </a:rPr>
              <a:t>Chicken nuggets</a:t>
            </a:r>
          </a:p>
          <a:p>
            <a:pPr lvl="1"/>
            <a:r>
              <a:rPr lang="en-US" sz="2800" i="1" dirty="0">
                <a:solidFill>
                  <a:srgbClr val="FF0000"/>
                </a:solidFill>
              </a:rPr>
              <a:t>Chicken soup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require the same quality of chicken?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61ABB-DDB6-4F60-9ED1-64F61B3C3E23}"/>
              </a:ext>
            </a:extLst>
          </p:cNvPr>
          <p:cNvSpPr txBox="1"/>
          <p:nvPr/>
        </p:nvSpPr>
        <p:spPr>
          <a:xfrm>
            <a:off x="6370996" y="2819399"/>
            <a:ext cx="24682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The “cost of quality” matters a lot to the food processing and restaurant industries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B7DE3E-52E6-4F46-B639-19468E182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65" y="2913430"/>
            <a:ext cx="3676939" cy="3021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742C3E-9A09-4FAF-90CF-878CDFF4548B}"/>
              </a:ext>
            </a:extLst>
          </p:cNvPr>
          <p:cNvSpPr txBox="1"/>
          <p:nvPr/>
        </p:nvSpPr>
        <p:spPr>
          <a:xfrm>
            <a:off x="-76200" y="621143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How do businesses make sure they get the chicken they want?</a:t>
            </a:r>
          </a:p>
        </p:txBody>
      </p:sp>
    </p:spTree>
    <p:extLst>
      <p:ext uri="{BB962C8B-B14F-4D97-AF65-F5344CB8AC3E}">
        <p14:creationId xmlns:p14="http://schemas.microsoft.com/office/powerpoint/2010/main" val="3635684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Institutional Categories for Chicken: </a:t>
            </a:r>
            <a:r>
              <a:rPr lang="en-US" sz="3100" b="1" dirty="0"/>
              <a:t>UN Standard Products and Services Codes (unspsc.org)</a:t>
            </a:r>
            <a:endParaRPr lang="en-US" sz="3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AD73BC-5EE6-4A3C-ADD7-2F14F5F0B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96196"/>
            <a:ext cx="8077200" cy="41124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7C4A58-5BE4-47CF-966D-9BA83081E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04" y="5432302"/>
            <a:ext cx="7499269" cy="134949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B931F1-6A01-4A39-9E79-7C98DF58F3E8}"/>
              </a:ext>
            </a:extLst>
          </p:cNvPr>
          <p:cNvCxnSpPr/>
          <p:nvPr/>
        </p:nvCxnSpPr>
        <p:spPr>
          <a:xfrm>
            <a:off x="76200" y="5484077"/>
            <a:ext cx="8991600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5321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799" y="152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Distinguishing Categorization</a:t>
            </a:r>
            <a:br>
              <a:rPr lang="en-US" sz="3600" b="1" dirty="0"/>
            </a:br>
            <a:r>
              <a:rPr lang="en-US" sz="3600" b="1" dirty="0"/>
              <a:t> and Classification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22006" y="1373060"/>
            <a:ext cx="8467503" cy="45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Categories are EQUIVALENCE CLASSES - sets of resources, processes, and events that we treat the same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A Classification (noun) (or Classification Scheme) is a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SYSTEM OF CATEGORIES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, ordered according to a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PRE-DETERMINED SET OF PRINCIPLES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 and used to organize a collection of resources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Classification (verb) is the process of systematically assigning resources to intentional (often institutional) categories in a classification system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Classification Is Purposeful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524000"/>
            <a:ext cx="7772400" cy="413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Classifications arrange resources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to provide structure for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increase the precision of INTERACTIONS 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in organizing systems by human or computational agents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Classifications are essential in useful work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They serve as a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reference model 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to individual domains and the relationships among them to help people understand and communicate the concepts and relationships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EA7F88-0DFD-45E5-96F3-E408ED54B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323850"/>
            <a:ext cx="869632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6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19212" y="228600"/>
            <a:ext cx="8228707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Classification is “Principled”</a:t>
            </a:r>
            <a:br>
              <a:rPr lang="en-US" sz="3600" b="1" dirty="0"/>
            </a:br>
            <a:r>
              <a:rPr lang="en-US" sz="3600" b="1" dirty="0"/>
              <a:t>(apology for the polysemy wrt</a:t>
            </a:r>
            <a:br>
              <a:rPr lang="en-US" sz="3600" b="1" dirty="0"/>
            </a:br>
            <a:r>
              <a:rPr lang="en-US" sz="3600" b="1" dirty="0"/>
              <a:t> “Organizing Principles”)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85029" y="1752600"/>
            <a:ext cx="7848600" cy="46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Any substantial classification system follows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systematic design principles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that reflect its purposes, scope, scale, intended lifetime, extensibility, and other considerations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Being "principled" means that once these design choices are made, they should be consistently followed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 very common principle is uniqueness; the categories are mutually exclusive</a:t>
            </a:r>
          </a:p>
        </p:txBody>
      </p:sp>
    </p:spTree>
    <p:extLst>
      <p:ext uri="{BB962C8B-B14F-4D97-AF65-F5344CB8AC3E}">
        <p14:creationId xmlns:p14="http://schemas.microsoft.com/office/powerpoint/2010/main" val="42132828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95746" y="228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“Principled” Does Not Imply</a:t>
            </a:r>
            <a:br>
              <a:rPr lang="en-US" sz="3600" b="1" dirty="0"/>
            </a:br>
            <a:r>
              <a:rPr lang="en-US" sz="3600" b="1" dirty="0"/>
              <a:t> “Good” or “the Only Way”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84633" y="1538154"/>
            <a:ext cx="8402167" cy="51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Many of the category design choices can be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arbitrary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and others may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involve tradeoffs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that depend on: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nature of the resources and the complexity of the resource domain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purposes of the classification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amount of effort available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capabilities of the people doing the classification and of the people using it</a:t>
            </a:r>
          </a:p>
        </p:txBody>
      </p:sp>
    </p:spTree>
    <p:extLst>
      <p:ext uri="{BB962C8B-B14F-4D97-AF65-F5344CB8AC3E}">
        <p14:creationId xmlns:p14="http://schemas.microsoft.com/office/powerpoint/2010/main" val="199811042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88F93A-AE15-40C4-BEDC-A0FD51A143C4}"/>
              </a:ext>
            </a:extLst>
          </p:cNvPr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537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Descriptive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31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Writers, poets, painters, composers, sculptors, technical writers, programmers, producers, architects, designers, and devices or machines can all “create” resources</a:t>
            </a:r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Dublin Core </a:t>
            </a:r>
            <a:r>
              <a:rPr lang="en-US" sz="2800" dirty="0"/>
              <a:t>vocabulary for describing web pages has a single property for indicating a “creator” (TDO 5.3.1.3)</a:t>
            </a:r>
          </a:p>
          <a:p>
            <a:pPr lvl="1"/>
            <a:r>
              <a:rPr lang="en-US" dirty="0"/>
              <a:t>“Shakespeare” and “Hubble Telescope” are both “creators”</a:t>
            </a:r>
          </a:p>
          <a:p>
            <a:r>
              <a:rPr lang="en-US" sz="2800" dirty="0"/>
              <a:t>A small description vocabulary is easy to use, but this </a:t>
            </a:r>
            <a:r>
              <a:rPr lang="en-US" sz="2800" dirty="0">
                <a:solidFill>
                  <a:srgbClr val="FF0000"/>
                </a:solidFill>
              </a:rPr>
              <a:t>tradeoff</a:t>
            </a:r>
            <a:r>
              <a:rPr lang="en-US" sz="2800" dirty="0"/>
              <a:t> loses a great deal of precision compared to larger and more controlled vocabularies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520500-A8B1-4530-A82B-9D2F9A58544C}"/>
              </a:ext>
            </a:extLst>
          </p:cNvPr>
          <p:cNvSpPr txBox="1"/>
          <p:nvPr/>
        </p:nvSpPr>
        <p:spPr>
          <a:xfrm>
            <a:off x="152400" y="23653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FLASHBACK</a:t>
            </a:r>
          </a:p>
        </p:txBody>
      </p:sp>
    </p:spTree>
    <p:extLst>
      <p:ext uri="{BB962C8B-B14F-4D97-AF65-F5344CB8AC3E}">
        <p14:creationId xmlns:p14="http://schemas.microsoft.com/office/powerpoint/2010/main" val="3641868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39713" y="3048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“Justification” for the</a:t>
            </a:r>
            <a:br>
              <a:rPr lang="en-US" sz="4000" b="1" dirty="0"/>
            </a:br>
            <a:r>
              <a:rPr lang="en-US" sz="4000" b="1" dirty="0"/>
              <a:t> Classification Scheme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1642223"/>
            <a:ext cx="6999564" cy="487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Warrant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: What is the justification for the choice of categories and their names?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“Literary” Warrant:  Classify only the resources we have?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“Scientific” Warrant: Use expert categories and names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“Use” Warrant: Use categories and names from “ordinary” people</a:t>
            </a:r>
          </a:p>
        </p:txBody>
      </p:sp>
    </p:spTree>
    <p:extLst>
      <p:ext uri="{BB962C8B-B14F-4D97-AF65-F5344CB8AC3E}">
        <p14:creationId xmlns:p14="http://schemas.microsoft.com/office/powerpoint/2010/main" val="2582649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Institutional Categorization</a:t>
            </a:r>
          </a:p>
          <a:p>
            <a:r>
              <a:rPr lang="en-US" dirty="0"/>
              <a:t>Understanding classification</a:t>
            </a:r>
          </a:p>
          <a:p>
            <a:pPr lvl="1"/>
            <a:r>
              <a:rPr lang="en-US" sz="3200" dirty="0"/>
              <a:t>Classification is purposeful</a:t>
            </a:r>
          </a:p>
          <a:p>
            <a:pPr lvl="1"/>
            <a:r>
              <a:rPr lang="en-US" sz="3200" dirty="0"/>
              <a:t>Classification is principled</a:t>
            </a:r>
          </a:p>
          <a:p>
            <a:pPr lvl="1"/>
            <a:r>
              <a:rPr lang="en-US" sz="3200" dirty="0"/>
              <a:t>Classification is biased</a:t>
            </a:r>
          </a:p>
          <a:p>
            <a:r>
              <a:rPr lang="en-US" dirty="0"/>
              <a:t>Bibliographic Classification</a:t>
            </a:r>
          </a:p>
          <a:p>
            <a:r>
              <a:rPr lang="en-US" dirty="0"/>
              <a:t>Classification Schemes/Structures</a:t>
            </a:r>
          </a:p>
          <a:p>
            <a:r>
              <a:rPr lang="en-US" sz="3200" dirty="0"/>
              <a:t>Faceted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363295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1691FD-CE5C-4732-9F49-9F7939B14DB6}"/>
              </a:ext>
            </a:extLst>
          </p:cNvPr>
          <p:cNvSpPr/>
          <p:nvPr/>
        </p:nvSpPr>
        <p:spPr>
          <a:xfrm>
            <a:off x="0" y="0"/>
            <a:ext cx="9355067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606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Stop and Think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626E1-5FD3-4587-A072-8F4FA8DD725A}"/>
              </a:ext>
            </a:extLst>
          </p:cNvPr>
          <p:cNvSpPr txBox="1"/>
          <p:nvPr/>
        </p:nvSpPr>
        <p:spPr>
          <a:xfrm>
            <a:off x="304800" y="935089"/>
            <a:ext cx="8534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“WARRANT” </a:t>
            </a:r>
            <a:r>
              <a:rPr lang="en-US" sz="2800" dirty="0"/>
              <a:t>is an obscure term  for most of us but it is commonly used in library and information science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“Literary Warrant” would be more understandable if we said “Collection Warrant” - </a:t>
            </a:r>
            <a:r>
              <a:rPr lang="en-US" sz="2800" baseline="0" dirty="0"/>
              <a:t>don’t try to build</a:t>
            </a:r>
            <a:r>
              <a:rPr lang="en-US" sz="2800" dirty="0"/>
              <a:t> a </a:t>
            </a:r>
            <a:r>
              <a:rPr lang="en-US" sz="2800" baseline="0" dirty="0"/>
              <a:t>general-purpose classification of everything, just classify the resources you have</a:t>
            </a:r>
          </a:p>
          <a:p>
            <a:endParaRPr lang="en-US" sz="2800" dirty="0"/>
          </a:p>
          <a:p>
            <a:r>
              <a:rPr lang="en-US" sz="2800" dirty="0"/>
              <a:t>Are “Scientific Warrant” and “Use Warrant” likely to yield the same classification?</a:t>
            </a:r>
          </a:p>
          <a:p>
            <a:endParaRPr lang="en-US" sz="2800" baseline="0" dirty="0"/>
          </a:p>
          <a:p>
            <a:r>
              <a:rPr lang="en-US" sz="2800" dirty="0"/>
              <a:t>Is it possible to use more than one classification for the same resources?</a:t>
            </a:r>
            <a:endParaRPr lang="en-US" sz="2800" baseline="0" dirty="0"/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24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br>
              <a:rPr lang="en-US" sz="4000" b="1" dirty="0"/>
            </a:br>
            <a:r>
              <a:rPr lang="en-US" sz="4000" b="1" dirty="0"/>
              <a:t>Maintaining a Classification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267197"/>
            <a:ext cx="8382000" cy="533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How long does the classification system need to last? Is there a commitment or methods to maintain the classification system?  (forever?)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Do we classify resources or items just once, or can we change categories and assignments over time? (versioning?)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What if the meaning of the category (and its descriptors) changes?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What if the resources or items that have been categorized have changed?</a:t>
            </a:r>
          </a:p>
        </p:txBody>
      </p:sp>
    </p:spTree>
    <p:extLst>
      <p:ext uri="{BB962C8B-B14F-4D97-AF65-F5344CB8AC3E}">
        <p14:creationId xmlns:p14="http://schemas.microsoft.com/office/powerpoint/2010/main" val="30924945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2192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Every Classification is "Biased"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1" y="967234"/>
            <a:ext cx="8478366" cy="539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Every classification is arbitrary because the criteria used to establish the categories reflect a point of view or perspective on the domain that intentionally excludes all other perspectives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Every classification system implicitly or explicitly contrasts {"good", "standard“} and {"bad", "nonstandard“} ways of understanding things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Natural vs. man-made disaster? (Katrina)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Dietary supplement vs. beverage? (Monster Energy)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Employee vs. contractor, full vs. part time? (Uber)</a:t>
            </a:r>
          </a:p>
        </p:txBody>
      </p:sp>
    </p:spTree>
    <p:extLst>
      <p:ext uri="{BB962C8B-B14F-4D97-AF65-F5344CB8AC3E}">
        <p14:creationId xmlns:p14="http://schemas.microsoft.com/office/powerpoint/2010/main" val="11644648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10691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Understanding “Unemployed”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4800" y="649189"/>
            <a:ext cx="8001000" cy="576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UC Berkeley OS Sign"/>
                <a:cs typeface="Arial" pitchFamily="34" charset="0"/>
              </a:rPr>
              <a:t>People with jobs are </a:t>
            </a:r>
            <a:r>
              <a:rPr lang="en-US" altLang="en-US" sz="2800" b="1" dirty="0">
                <a:latin typeface="UC Berkeley OS Sign"/>
                <a:cs typeface="Arial" pitchFamily="34" charset="0"/>
              </a:rPr>
              <a:t>employed</a:t>
            </a:r>
          </a:p>
          <a:p>
            <a:pPr marR="0" lvl="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UC Berkeley OS Sign"/>
                <a:cs typeface="Arial" pitchFamily="34" charset="0"/>
              </a:rPr>
              <a:t>People who are jobless, looking for a job, and available for work are </a:t>
            </a:r>
            <a:r>
              <a:rPr lang="en-US" altLang="en-US" sz="2800" b="1" dirty="0">
                <a:latin typeface="UC Berkeley OS Sign"/>
                <a:cs typeface="Arial" pitchFamily="34" charset="0"/>
              </a:rPr>
              <a:t>unemployed</a:t>
            </a:r>
            <a:r>
              <a:rPr lang="en-US" altLang="en-US" sz="2800" dirty="0">
                <a:latin typeface="UC Berkeley OS Sign"/>
                <a:cs typeface="Arial" pitchFamily="34" charset="0"/>
              </a:rPr>
              <a:t>.</a:t>
            </a:r>
          </a:p>
          <a:p>
            <a:pPr marR="0" lvl="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UC Berkeley OS Sign"/>
                <a:cs typeface="Arial" pitchFamily="34" charset="0"/>
              </a:rPr>
              <a:t>The </a:t>
            </a:r>
            <a:r>
              <a:rPr lang="en-US" altLang="en-US" sz="2800" b="1" dirty="0">
                <a:latin typeface="UC Berkeley OS Sign"/>
                <a:cs typeface="Arial" pitchFamily="34" charset="0"/>
              </a:rPr>
              <a:t>labor force </a:t>
            </a:r>
            <a:r>
              <a:rPr lang="en-US" altLang="en-US" sz="2800" dirty="0">
                <a:latin typeface="UC Berkeley OS Sign"/>
                <a:cs typeface="Arial" pitchFamily="34" charset="0"/>
              </a:rPr>
              <a:t>is made up of the employed and the unemployed.</a:t>
            </a:r>
          </a:p>
          <a:p>
            <a:pPr marR="0" lvl="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UC Berkeley OS Sign"/>
                <a:cs typeface="Arial" pitchFamily="34" charset="0"/>
              </a:rPr>
              <a:t>People who are neither employed nor unemployed are not in the labor force.</a:t>
            </a:r>
          </a:p>
          <a:p>
            <a:pPr marR="0" lvl="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There is NO category that directly measures the percentage of people who “are not working”	</a:t>
            </a:r>
          </a:p>
          <a:p>
            <a:pPr marL="0" marR="0" lvl="0" indent="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800" b="1" i="1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		</a:t>
            </a:r>
            <a:endParaRPr lang="en-US" altLang="en-US" b="1" i="1" dirty="0">
              <a:solidFill>
                <a:srgbClr val="FF0000"/>
              </a:solidFill>
              <a:latin typeface="UC Berkeley OS Sig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25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55C56-A055-4284-83AA-3EB223E23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00200"/>
            <a:ext cx="6909256" cy="482551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42FA4A5-3846-45C3-88A4-EC6361F5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40364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Covid Effect on Unemployment: from 3.8% to 14.4% in 2 months</a:t>
            </a:r>
          </a:p>
        </p:txBody>
      </p:sp>
    </p:spTree>
    <p:extLst>
      <p:ext uri="{BB962C8B-B14F-4D97-AF65-F5344CB8AC3E}">
        <p14:creationId xmlns:p14="http://schemas.microsoft.com/office/powerpoint/2010/main" val="996736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42FA4A5-3846-45C3-88A4-EC6361F5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Covid Effect on</a:t>
            </a:r>
            <a:br>
              <a:rPr lang="en-US" b="1" dirty="0"/>
            </a:br>
            <a:r>
              <a:rPr lang="en-US" b="1" dirty="0"/>
              <a:t> Labor Force Participation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60D4CC-C0AC-4651-B67E-1E14315AF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00200"/>
            <a:ext cx="5791200" cy="281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503E10-B444-4608-80BD-8BA26A04273E}"/>
              </a:ext>
            </a:extLst>
          </p:cNvPr>
          <p:cNvSpPr txBox="1"/>
          <p:nvPr/>
        </p:nvSpPr>
        <p:spPr>
          <a:xfrm>
            <a:off x="533400" y="4800706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In 2 months, 23 M people became unemployed, but another 3.4 M quit looking for one – which means that the official unemployment rate undercounted by 15% the Covid effect</a:t>
            </a:r>
          </a:p>
        </p:txBody>
      </p:sp>
    </p:spTree>
    <p:extLst>
      <p:ext uri="{BB962C8B-B14F-4D97-AF65-F5344CB8AC3E}">
        <p14:creationId xmlns:p14="http://schemas.microsoft.com/office/powerpoint/2010/main" val="2978880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1691FD-CE5C-4732-9F49-9F7939B14DB6}"/>
              </a:ext>
            </a:extLst>
          </p:cNvPr>
          <p:cNvSpPr/>
          <p:nvPr/>
        </p:nvSpPr>
        <p:spPr>
          <a:xfrm>
            <a:off x="0" y="0"/>
            <a:ext cx="9355067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606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Stop and Think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626E1-5FD3-4587-A072-8F4FA8DD725A}"/>
              </a:ext>
            </a:extLst>
          </p:cNvPr>
          <p:cNvSpPr txBox="1"/>
          <p:nvPr/>
        </p:nvSpPr>
        <p:spPr>
          <a:xfrm>
            <a:off x="533400" y="1136931"/>
            <a:ext cx="8534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How are the definitions of “unemployed” and other categories tied to politics?  </a:t>
            </a:r>
            <a:r>
              <a:rPr lang="en-US" sz="2400" dirty="0"/>
              <a:t>HINT:  It clearly isn’t good for the political party in power if unemployment goes up.</a:t>
            </a:r>
          </a:p>
          <a:p>
            <a:endParaRPr lang="en-US" sz="2400" dirty="0"/>
          </a:p>
          <a:p>
            <a:r>
              <a:rPr lang="en-US" sz="2400" dirty="0"/>
              <a:t>HINT:  When the economy is going down, people stop looking for jobs, which slows the decline in the employment numbers</a:t>
            </a:r>
            <a:r>
              <a:rPr lang="en-US" dirty="0"/>
              <a:t>.  </a:t>
            </a:r>
            <a:r>
              <a:rPr lang="en-US" sz="2400" b="1" i="1" dirty="0">
                <a:solidFill>
                  <a:srgbClr val="FF0000"/>
                </a:solidFill>
              </a:rPr>
              <a:t>What does the party in power say?</a:t>
            </a:r>
          </a:p>
          <a:p>
            <a:endParaRPr lang="en-US" sz="1800" dirty="0"/>
          </a:p>
          <a:p>
            <a:r>
              <a:rPr lang="en-US" sz="2400" dirty="0"/>
              <a:t>HINT:  During an economic recovery, people who had given up on finding jobs start looking again, which slows the statistical gain in the employment rate.  </a:t>
            </a:r>
            <a:r>
              <a:rPr lang="en-US" sz="2400" b="1" i="1" dirty="0">
                <a:solidFill>
                  <a:srgbClr val="FF0000"/>
                </a:solidFill>
              </a:rPr>
              <a:t>What does the opposition party say? </a:t>
            </a:r>
          </a:p>
          <a:p>
            <a:endParaRPr lang="en-US" sz="2400" b="1" i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SUMMARY:  Things look better than they really are during a downturn, and look worse than they are during the recovery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22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098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Bibliographic</a:t>
            </a:r>
          </a:p>
          <a:p>
            <a:r>
              <a:rPr lang="en-US" sz="6000" dirty="0">
                <a:solidFill>
                  <a:srgbClr val="FF0000"/>
                </a:solidFill>
              </a:rPr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464096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646" y="762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Bibliographic Classification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905000"/>
            <a:ext cx="7772400" cy="442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Much of our thinking about classification systems comes from the bibliographic domain, which is distinctive because of: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Scope, Scale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, complexity, and degree of standardization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Standards and rules for classification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Legacy of physical arrangement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, user access, circulation</a:t>
            </a:r>
          </a:p>
        </p:txBody>
      </p:sp>
    </p:spTree>
    <p:extLst>
      <p:ext uri="{BB962C8B-B14F-4D97-AF65-F5344CB8AC3E}">
        <p14:creationId xmlns:p14="http://schemas.microsoft.com/office/powerpoint/2010/main" val="358805501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713FA-3E01-47A8-A904-0E7A66FDB24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>
                <a:solidFill>
                  <a:srgbClr val="FF0000"/>
                </a:solidFill>
              </a:rPr>
              <a:t>Bibliographic Scope and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How many distinct categories (SKUs) does a supermarket or “superstore” the size of Wal-Mart or Home Depot have?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How many distinct categories are in the Library of Congress subject headings?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How many unique items are in the libraries of a large research university?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96437">
              <a:spcAft>
                <a:spcPts val="1266"/>
              </a:spcAft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5400" b="1" dirty="0"/>
              <a:t>Institutional Categorization</a:t>
            </a:r>
          </a:p>
        </p:txBody>
      </p:sp>
    </p:spTree>
    <p:extLst>
      <p:ext uri="{BB962C8B-B14F-4D97-AF65-F5344CB8AC3E}">
        <p14:creationId xmlns:p14="http://schemas.microsoft.com/office/powerpoint/2010/main" val="137685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>
                <a:hlinkClick r:id="rId3"/>
              </a:rPr>
              <a:t>Dewey Decimal Classification</a:t>
            </a:r>
            <a:br>
              <a:rPr lang="en-US" sz="3600" b="1" dirty="0"/>
            </a:br>
            <a:r>
              <a:rPr lang="en-US" sz="3600" b="1" dirty="0"/>
              <a:t>http://www.oclc.org/dewey.en.html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153" y="1905000"/>
            <a:ext cx="7772400" cy="464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Started in 1876, the DDC is the most widely used classification system in the world, especially in public libraries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Easy to use </a:t>
            </a: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to locate resources in libraries because of its </a:t>
            </a:r>
            <a:r>
              <a:rPr lang="en-US" sz="36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numerical notation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  <a:sym typeface="Arial" pitchFamily="34" charset="0"/>
              </a:rPr>
              <a:t>The DDC is proprietary and must be licensed from OCLC in Dublin OH</a:t>
            </a:r>
          </a:p>
        </p:txBody>
      </p:sp>
    </p:spTree>
    <p:extLst>
      <p:ext uri="{BB962C8B-B14F-4D97-AF65-F5344CB8AC3E}">
        <p14:creationId xmlns:p14="http://schemas.microsoft.com/office/powerpoint/2010/main" val="338832650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646" y="253243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Dewey Decimal Classification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447801"/>
            <a:ext cx="7772400" cy="659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DDC is divided into ten main classes, which together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cover the entire world of knowledge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. Each main class is further divided into ten divisions, and each division into ten sections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Melvil Dewey wanted to develop a universal classification, but it was done in the context of the library of Amherst College, which introduced </a:t>
            </a:r>
            <a:r>
              <a:rPr lang="en-US" sz="32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significant bias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because of the contents of its collection and school’s religious orientation at the time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0687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43752" y="1792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Dewey Decimal Classification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87" y="1079654"/>
            <a:ext cx="7897225" cy="491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00E57B-8F28-40BD-867E-0B0D6AC41A71}"/>
              </a:ext>
            </a:extLst>
          </p:cNvPr>
          <p:cNvSpPr txBox="1"/>
          <p:nvPr/>
        </p:nvSpPr>
        <p:spPr>
          <a:xfrm>
            <a:off x="586235" y="58674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The concept of “pet” wasn’t commonly used in the 19</a:t>
            </a:r>
            <a:r>
              <a:rPr lang="en-US" sz="2000" i="1" baseline="30000" dirty="0">
                <a:solidFill>
                  <a:srgbClr val="FF0000"/>
                </a:solidFill>
              </a:rPr>
              <a:t>th</a:t>
            </a:r>
            <a:r>
              <a:rPr lang="en-US" sz="2000" i="1" dirty="0">
                <a:solidFill>
                  <a:srgbClr val="FF0000"/>
                </a:solidFill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06554564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5713FA-3E01-47A8-A904-0E7A66FDB24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>
                <a:solidFill>
                  <a:srgbClr val="FF0000"/>
                </a:solidFill>
              </a:rPr>
              <a:t>Dewey’s Biases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79524"/>
            <a:ext cx="8229600" cy="553243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All knowledge can be organized by its primary discipline;  fields that are multi-disciplinary won’t have a distinct “home” in a library</a:t>
            </a:r>
          </a:p>
          <a:p>
            <a:r>
              <a:rPr lang="en-US" sz="3600" dirty="0">
                <a:solidFill>
                  <a:srgbClr val="002060"/>
                </a:solidFill>
              </a:rPr>
              <a:t>It was developed in the late 19</a:t>
            </a:r>
            <a:r>
              <a:rPr lang="en-US" sz="3600" baseline="30000" dirty="0">
                <a:solidFill>
                  <a:srgbClr val="002060"/>
                </a:solidFill>
              </a:rPr>
              <a:t>th</a:t>
            </a:r>
            <a:r>
              <a:rPr lang="en-US" sz="3600" dirty="0">
                <a:solidFill>
                  <a:srgbClr val="002060"/>
                </a:solidFill>
              </a:rPr>
              <a:t> century, so our contemporary cultural categories won’t easily fit</a:t>
            </a:r>
          </a:p>
          <a:p>
            <a:r>
              <a:rPr lang="en-US" sz="3600" dirty="0"/>
              <a:t>It </a:t>
            </a:r>
            <a:r>
              <a:rPr lang="en-US" sz="3600" dirty="0" err="1"/>
              <a:t>it</a:t>
            </a:r>
            <a:r>
              <a:rPr lang="en-US" sz="3600" dirty="0"/>
              <a:t> very US and Christianity-centric</a:t>
            </a:r>
          </a:p>
        </p:txBody>
      </p:sp>
    </p:spTree>
    <p:extLst>
      <p:ext uri="{BB962C8B-B14F-4D97-AF65-F5344CB8AC3E}">
        <p14:creationId xmlns:p14="http://schemas.microsoft.com/office/powerpoint/2010/main" val="3421219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Dewey DC on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267200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000" dirty="0"/>
              <a:t>800 – Literature</a:t>
            </a:r>
          </a:p>
          <a:p>
            <a:pPr marL="182880">
              <a:lnSpc>
                <a:spcPts val="1400"/>
              </a:lnSpc>
              <a:spcBef>
                <a:spcPts val="300"/>
              </a:spcBef>
              <a:buNone/>
            </a:pPr>
            <a:br>
              <a:rPr lang="en-US" sz="2000" dirty="0"/>
            </a:br>
            <a:r>
              <a:rPr lang="en-US" sz="2000" dirty="0"/>
              <a:t>• 800 Literature, rhetoric &amp; criticism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• 810 American literature in English</a:t>
            </a:r>
          </a:p>
          <a:p>
            <a:pPr marL="182880">
              <a:lnSpc>
                <a:spcPts val="1400"/>
              </a:lnSpc>
              <a:spcBef>
                <a:spcPts val="300"/>
              </a:spcBef>
              <a:buNone/>
            </a:pP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• 820 English &amp; Old English</a:t>
            </a:r>
            <a:br>
              <a:rPr lang="en-US" sz="2000" dirty="0"/>
            </a:br>
            <a:r>
              <a:rPr lang="en-US" sz="2000" dirty="0"/>
              <a:t>	 literatures</a:t>
            </a:r>
          </a:p>
          <a:p>
            <a:pPr marL="182880">
              <a:lnSpc>
                <a:spcPts val="1400"/>
              </a:lnSpc>
              <a:spcBef>
                <a:spcPts val="300"/>
              </a:spcBef>
              <a:buNone/>
            </a:pP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• 830 German &amp; related literatures</a:t>
            </a:r>
            <a:br>
              <a:rPr lang="en-US" sz="2000" dirty="0"/>
            </a:br>
            <a:r>
              <a:rPr lang="en-US" sz="2000" dirty="0"/>
              <a:t>	</a:t>
            </a:r>
            <a:br>
              <a:rPr lang="en-US" sz="2000" dirty="0"/>
            </a:br>
            <a:r>
              <a:rPr lang="en-US" sz="2000" dirty="0"/>
              <a:t>• 840 Literatures of Romance</a:t>
            </a:r>
            <a:br>
              <a:rPr lang="en-US" sz="2000" dirty="0"/>
            </a:br>
            <a:r>
              <a:rPr lang="en-US" sz="2000" dirty="0"/>
              <a:t>	 languages</a:t>
            </a:r>
          </a:p>
          <a:p>
            <a:pPr marL="182880">
              <a:lnSpc>
                <a:spcPts val="1400"/>
              </a:lnSpc>
              <a:spcBef>
                <a:spcPts val="300"/>
              </a:spcBef>
              <a:buNone/>
            </a:pP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• 850 Italian, Romanian,</a:t>
            </a:r>
            <a:br>
              <a:rPr lang="en-US" sz="2000" dirty="0"/>
            </a:br>
            <a:r>
              <a:rPr lang="en-US" sz="2000" dirty="0"/>
              <a:t> 	Rhaeto-Romanic</a:t>
            </a:r>
          </a:p>
          <a:p>
            <a:pPr marL="182880">
              <a:lnSpc>
                <a:spcPts val="1400"/>
              </a:lnSpc>
              <a:spcBef>
                <a:spcPts val="300"/>
              </a:spcBef>
              <a:buNone/>
            </a:pP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• 860 Spanish &amp; Portuguese</a:t>
            </a:r>
            <a:br>
              <a:rPr lang="en-US" sz="2000" dirty="0"/>
            </a:br>
            <a:r>
              <a:rPr lang="en-US" sz="2000" dirty="0"/>
              <a:t>	 literatures</a:t>
            </a:r>
          </a:p>
          <a:p>
            <a:pPr marL="182880">
              <a:lnSpc>
                <a:spcPts val="1400"/>
              </a:lnSpc>
              <a:spcBef>
                <a:spcPts val="300"/>
              </a:spcBef>
              <a:buNone/>
            </a:pPr>
            <a:br>
              <a:rPr lang="en-US" sz="2000" dirty="0"/>
            </a:br>
            <a:r>
              <a:rPr lang="en-US" sz="2000" dirty="0"/>
              <a:t>• 870 Italic literatures; Latin literature</a:t>
            </a:r>
          </a:p>
          <a:p>
            <a:pPr marL="182880">
              <a:lnSpc>
                <a:spcPts val="1400"/>
              </a:lnSpc>
              <a:spcBef>
                <a:spcPts val="300"/>
              </a:spcBef>
              <a:buNone/>
            </a:pPr>
            <a:br>
              <a:rPr lang="en-US" sz="2000" dirty="0"/>
            </a:br>
            <a:r>
              <a:rPr lang="en-US" sz="2000" dirty="0"/>
              <a:t>• 880 Hellenic literatures;</a:t>
            </a:r>
            <a:br>
              <a:rPr lang="en-US" sz="2000" dirty="0"/>
            </a:br>
            <a:r>
              <a:rPr lang="en-US" sz="2000" dirty="0"/>
              <a:t>	 Classical Greek</a:t>
            </a:r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343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/>
              <a:t>890 Literatures of other languages </a:t>
            </a:r>
          </a:p>
          <a:p>
            <a:pPr>
              <a:lnSpc>
                <a:spcPts val="1600"/>
              </a:lnSpc>
              <a:buNone/>
            </a:pPr>
            <a:br>
              <a:rPr lang="en-US" sz="2000" dirty="0"/>
            </a:br>
            <a:r>
              <a:rPr lang="en-US" sz="2000" dirty="0"/>
              <a:t>o 891 East Indo-European &amp; Celtic</a:t>
            </a:r>
          </a:p>
          <a:p>
            <a:pPr>
              <a:lnSpc>
                <a:spcPts val="1600"/>
              </a:lnSpc>
              <a:buNone/>
            </a:pPr>
            <a:br>
              <a:rPr lang="en-US" sz="2000" dirty="0"/>
            </a:br>
            <a:r>
              <a:rPr lang="en-US" sz="2000" dirty="0"/>
              <a:t>o 892 Afro-Asiatic literatures Semitic</a:t>
            </a:r>
          </a:p>
          <a:p>
            <a:pPr>
              <a:lnSpc>
                <a:spcPts val="1600"/>
              </a:lnSpc>
              <a:buNone/>
            </a:pPr>
            <a:br>
              <a:rPr lang="en-US" sz="2000" dirty="0"/>
            </a:br>
            <a:r>
              <a:rPr lang="en-US" sz="2000" dirty="0"/>
              <a:t>o 893 Non-Semitic Afro-Asiatic</a:t>
            </a:r>
            <a:br>
              <a:rPr lang="en-US" sz="2000" dirty="0"/>
            </a:br>
            <a:r>
              <a:rPr lang="en-US" sz="2000" dirty="0"/>
              <a:t>	literatures</a:t>
            </a:r>
          </a:p>
          <a:p>
            <a:pPr>
              <a:lnSpc>
                <a:spcPts val="1600"/>
              </a:lnSpc>
              <a:buNone/>
            </a:pPr>
            <a:br>
              <a:rPr lang="en-US" sz="2000" dirty="0"/>
            </a:br>
            <a:r>
              <a:rPr lang="en-US" sz="2000" dirty="0"/>
              <a:t>o 894 Ural–Altaic, </a:t>
            </a:r>
            <a:r>
              <a:rPr lang="en-US" sz="2000" dirty="0" err="1"/>
              <a:t>Paleosiberian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/>
              <a:t>	Dravidian</a:t>
            </a:r>
          </a:p>
          <a:p>
            <a:pPr>
              <a:lnSpc>
                <a:spcPts val="1600"/>
              </a:lnSpc>
              <a:buNone/>
            </a:pPr>
            <a:br>
              <a:rPr lang="en-US" sz="2000" dirty="0"/>
            </a:br>
            <a:r>
              <a:rPr lang="en-US" sz="2000" dirty="0"/>
              <a:t>o 895 Literatures of East &amp;</a:t>
            </a:r>
            <a:br>
              <a:rPr lang="en-US" sz="2000" dirty="0"/>
            </a:br>
            <a:r>
              <a:rPr lang="en-US" sz="2000" dirty="0"/>
              <a:t>	 Southeast Asia</a:t>
            </a:r>
          </a:p>
          <a:p>
            <a:pPr>
              <a:lnSpc>
                <a:spcPts val="1600"/>
              </a:lnSpc>
              <a:buNone/>
            </a:pPr>
            <a:br>
              <a:rPr lang="en-US" sz="2000" dirty="0"/>
            </a:br>
            <a:r>
              <a:rPr lang="en-US" sz="2000" dirty="0"/>
              <a:t>o 897 North American native</a:t>
            </a:r>
            <a:br>
              <a:rPr lang="en-US" sz="2000" dirty="0"/>
            </a:br>
            <a:r>
              <a:rPr lang="en-US" sz="2000" dirty="0"/>
              <a:t> 	literatures</a:t>
            </a:r>
          </a:p>
          <a:p>
            <a:pPr>
              <a:lnSpc>
                <a:spcPts val="1600"/>
              </a:lnSpc>
              <a:buNone/>
            </a:pPr>
            <a:br>
              <a:rPr lang="en-US" sz="2000" dirty="0"/>
            </a:br>
            <a:r>
              <a:rPr lang="en-US" sz="2000" dirty="0"/>
              <a:t>o 898 South American native</a:t>
            </a:r>
            <a:br>
              <a:rPr lang="en-US" sz="2000" dirty="0"/>
            </a:br>
            <a:r>
              <a:rPr lang="en-US" sz="2000" dirty="0"/>
              <a:t>	 literatures</a:t>
            </a:r>
          </a:p>
          <a:p>
            <a:pPr>
              <a:lnSpc>
                <a:spcPts val="1600"/>
              </a:lnSpc>
              <a:buNone/>
            </a:pPr>
            <a:br>
              <a:rPr lang="en-US" sz="2000" dirty="0"/>
            </a:br>
            <a:r>
              <a:rPr lang="en-US" sz="2000" dirty="0"/>
              <a:t>o 899 Other literatures</a:t>
            </a:r>
          </a:p>
          <a:p>
            <a:pPr>
              <a:lnSpc>
                <a:spcPts val="1600"/>
              </a:lnSpc>
            </a:pPr>
            <a:endParaRPr lang="en-US"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8504443" cy="434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28600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  <a:ea typeface="+mj-ea"/>
                <a:cs typeface="+mj-cs"/>
              </a:rPr>
              <a:t>Dewey DC for “Religion”</a:t>
            </a:r>
          </a:p>
        </p:txBody>
      </p:sp>
    </p:spTree>
    <p:extLst>
      <p:ext uri="{BB962C8B-B14F-4D97-AF65-F5344CB8AC3E}">
        <p14:creationId xmlns:p14="http://schemas.microsoft.com/office/powerpoint/2010/main" val="2126843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4338" y="152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Library of Congress Classification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2400" y="1066800"/>
            <a:ext cx="8839200" cy="619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US Library of Congress was established in 1800 with a very practical focus, with no intent to devise an organizing scheme that could be used elsewhere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It got off to a bad start when the British burned it down (along with the White House) during the “War of 1812” in 1814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library was restarted with Thomas Jefferson’s personal library, which broadened its scope, influenced the subsequent LCC scheme  (Jefferson had a “hoarding disorder” </a:t>
            </a:r>
            <a:r>
              <a:rPr lang="en-US" sz="3200" dirty="0" err="1">
                <a:latin typeface="UC Berkeley OS Sign"/>
                <a:cs typeface="Arial" pitchFamily="34" charset="0"/>
                <a:sym typeface="Arial" pitchFamily="34" charset="0"/>
              </a:rPr>
              <a:t>wrt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books)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7460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British Burn the White House (1814)</a:t>
            </a:r>
          </a:p>
        </p:txBody>
      </p:sp>
      <p:pic>
        <p:nvPicPr>
          <p:cNvPr id="33794" name="Picture 2" descr="File:BurningofWashington1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52524"/>
            <a:ext cx="7486650" cy="5705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752246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>
                <a:hlinkClick r:id="rId3"/>
              </a:rPr>
              <a:t>Library of Congress Classification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524000"/>
            <a:ext cx="7772400" cy="573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LCC has 21 top level categories, identified by (arbitrary?) letters instead of numbers like the DCC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Each top-level category is further divided, and then once again… a very deep system that makes it practical but not theoretically grounded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 LCC is </a:t>
            </a:r>
            <a:r>
              <a:rPr lang="en-US" sz="32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biased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 toward the US and toward the needs of a national government, and definitely shows its 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3413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Library of Congress Classification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60" y="1371600"/>
            <a:ext cx="8615066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81925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644" y="76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Institutional Categories - What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39853" y="1214477"/>
            <a:ext cx="7864287" cy="46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Institutional categories are explicitly constructed models of a semantic domain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These categories are often defined by laws, regulations, and standards along with the rules for creating and maintaining them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</a:rPr>
              <a:t>Instead of describing the domain as it is, institutional categories are usually more formal, restrictive,  and arbitrary than cultural categories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950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Meanings Change!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70" y="1417638"/>
            <a:ext cx="8229600" cy="5165724"/>
          </a:xfrm>
        </p:spPr>
        <p:txBody>
          <a:bodyPr>
            <a:normAutofit fontScale="92500" lnSpcReduction="10000"/>
          </a:bodyPr>
          <a:lstStyle/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500" dirty="0"/>
              <a:t>L of C established around 1800</a:t>
            </a:r>
          </a:p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500" dirty="0"/>
              <a:t>Q Science</a:t>
            </a:r>
          </a:p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500" dirty="0"/>
              <a:t>R Medicine</a:t>
            </a:r>
          </a:p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500" dirty="0"/>
              <a:t>S Agriculture</a:t>
            </a:r>
          </a:p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500" dirty="0"/>
              <a:t>T Technology</a:t>
            </a:r>
          </a:p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500" dirty="0"/>
              <a:t>What did these terms mean in 1800? In 2020?</a:t>
            </a:r>
          </a:p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500" dirty="0"/>
              <a:t>What did “Computing” mean 50 years ago? 10 years ago?  1 year ago?  What will it mean in 2030?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50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885"/>
            <a:ext cx="8229600" cy="1143000"/>
          </a:xfrm>
        </p:spPr>
        <p:txBody>
          <a:bodyPr/>
          <a:lstStyle/>
          <a:p>
            <a:r>
              <a:rPr lang="en-US" b="1" dirty="0"/>
              <a:t>When “Computers” Were People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290304"/>
            <a:ext cx="3288851" cy="4988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00200"/>
            <a:ext cx="3314700" cy="49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30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098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Classification Schemes / Structures</a:t>
            </a:r>
          </a:p>
        </p:txBody>
      </p:sp>
    </p:spTree>
    <p:extLst>
      <p:ext uri="{BB962C8B-B14F-4D97-AF65-F5344CB8AC3E}">
        <p14:creationId xmlns:p14="http://schemas.microsoft.com/office/powerpoint/2010/main" val="4017757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30660" y="762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Classification Schemes (TDO 8.1.4)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2555" y="1447800"/>
            <a:ext cx="8534400" cy="48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CLASSIFICATION SCHEME 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follows one or more organizing principles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i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BUT I WISH I HADN’T USED THIS TERM IN TDO.</a:t>
            </a:r>
            <a:br>
              <a:rPr lang="en-US" sz="2800" b="1" i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b="1" i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 IT WOULD HAVE BEEN BETTER TO USE </a:t>
            </a:r>
          </a:p>
          <a:p>
            <a:pPr algn="ctr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“CLASSIFICATION STRUCTURE”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Just as “category structure” (enumeration, properties, similarity, etc.) describes the ways in which the members of a category are defined, we can discuss “classification structure” as the principles by which sets of categories can be defined and related to each other</a:t>
            </a:r>
            <a:endParaRPr lang="en-US" sz="2800" b="1" i="1" dirty="0">
              <a:solidFill>
                <a:srgbClr val="FF0000"/>
              </a:solidFill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3656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1" y="161924"/>
            <a:ext cx="6096000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Classification Schemes/</a:t>
            </a:r>
            <a:br>
              <a:rPr lang="en-US" sz="4000" b="1" dirty="0"/>
            </a:br>
            <a:r>
              <a:rPr lang="en-US" sz="4000" b="1" dirty="0"/>
              <a:t>Structures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33932" y="1676400"/>
            <a:ext cx="8534400" cy="45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A CLASSIFICATION SCHEME/STRUCTURE  follows one or more principles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An ENUMERATIVE scheme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itemizes all possible categories,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 and any resource can be assigned into one and only one of them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A HIERARCHICAL or TAXONOMIC scheme is created when multiple resource properties are used by organizing principles;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each property creates another level whose categories are logically contained in the categories above them in the hierarchy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lassification of b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8" y="457200"/>
            <a:ext cx="8700616" cy="631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381000" y="0"/>
            <a:ext cx="8228707" cy="11909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The Beer Kingdom</a:t>
            </a:r>
            <a:endParaRPr lang="en-US" sz="3400" b="1" dirty="0"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18643336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098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Faceted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4174405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The Need For Multiple Classifications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Classification-MultPathway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601" y="1905000"/>
            <a:ext cx="8505759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7922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8707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Classification Structures:</a:t>
            </a:r>
            <a:br>
              <a:rPr lang="en-US" sz="4000" b="1" dirty="0"/>
            </a:br>
            <a:r>
              <a:rPr lang="en-US" sz="4000" b="1" dirty="0"/>
              <a:t>Faceted Classification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81435" y="1371600"/>
            <a:ext cx="8534400" cy="493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Some domains have a primary hierarchical structure (like biological taxonomies), while others  have  multiple dimensions or characteristics that determine their equivalence classes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A FACETED classification structure uses multiple resource properties like a hierarchical one, but does not require every resource to have a value for every property and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allows the properties to be considered in any order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FACETED structures are especially useful when people differ in their property knowledge or </a:t>
            </a:r>
            <a:r>
              <a:rPr lang="en-US" sz="2800" b="1" i="1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preferences</a:t>
            </a:r>
            <a:endParaRPr lang="en-US" sz="2400" b="1" i="1" dirty="0">
              <a:solidFill>
                <a:srgbClr val="FF0000"/>
              </a:solidFill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075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C15AEA-A322-46B5-982F-988E51C40BE3}"/>
              </a:ext>
            </a:extLst>
          </p:cNvPr>
          <p:cNvSpPr/>
          <p:nvPr/>
        </p:nvSpPr>
        <p:spPr>
          <a:xfrm>
            <a:off x="0" y="5638800"/>
            <a:ext cx="91440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942" y="1131620"/>
            <a:ext cx="8294893" cy="377040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219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Facets in Wine Classifications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C174D1-8F69-479D-B927-82C7F4F32C66}"/>
              </a:ext>
            </a:extLst>
          </p:cNvPr>
          <p:cNvSpPr txBox="1"/>
          <p:nvPr/>
        </p:nvSpPr>
        <p:spPr>
          <a:xfrm>
            <a:off x="477367" y="4810739"/>
            <a:ext cx="86666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These facets yield thousands of different classifications</a:t>
            </a:r>
          </a:p>
          <a:p>
            <a:endParaRPr lang="en-US" sz="2800" b="1" dirty="0"/>
          </a:p>
          <a:p>
            <a:r>
              <a:rPr lang="en-US" sz="2800" i="1" dirty="0">
                <a:solidFill>
                  <a:srgbClr val="FF0000"/>
                </a:solidFill>
              </a:rPr>
              <a:t>What determines the order in which you consider these facets?</a:t>
            </a:r>
          </a:p>
        </p:txBody>
      </p:sp>
    </p:spTree>
    <p:extLst>
      <p:ext uri="{BB962C8B-B14F-4D97-AF65-F5344CB8AC3E}">
        <p14:creationId xmlns:p14="http://schemas.microsoft.com/office/powerpoint/2010/main" val="23762810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A8E913-840A-422F-94BD-834BABEADAA6}"/>
              </a:ext>
            </a:extLst>
          </p:cNvPr>
          <p:cNvSpPr/>
          <p:nvPr/>
        </p:nvSpPr>
        <p:spPr>
          <a:xfrm>
            <a:off x="22240" y="5420498"/>
            <a:ext cx="9087967" cy="14375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646" y="228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Institutional Categories - Why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295400"/>
            <a:ext cx="7864287" cy="413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Cultural categories are not precisely defined, are interpreted differently when contexts or users differ, and evolve in sometimes unpredictable ways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This makes cultural categories unsuited for many legal and commercial uses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When institutional categories are constructed to create a semantic model of a domain, more control, robustness, and interoperability is possible than with just cultural categories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42154-2EED-4117-8B9C-55DBCB80941C}"/>
              </a:ext>
            </a:extLst>
          </p:cNvPr>
          <p:cNvSpPr txBox="1"/>
          <p:nvPr/>
        </p:nvSpPr>
        <p:spPr>
          <a:xfrm>
            <a:off x="284633" y="5536757"/>
            <a:ext cx="7467600" cy="1122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Do you see that this implies that institutional and cultural categories for the same domain can be very different, even incompatible?</a:t>
            </a:r>
          </a:p>
        </p:txBody>
      </p:sp>
    </p:spTree>
    <p:extLst>
      <p:ext uri="{BB962C8B-B14F-4D97-AF65-F5344CB8AC3E}">
        <p14:creationId xmlns:p14="http://schemas.microsoft.com/office/powerpoint/2010/main" val="347353715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646" y="4985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Faceted Classification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2399" y="1195982"/>
            <a:ext cx="8839200" cy="5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/>
              <a:t>FACETS are an alternative to hierarchical classification that overcome many of its limitations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/>
              <a:t>Instead of creating a deep category hierarchy, facets create multi-dimensional </a:t>
            </a:r>
            <a:r>
              <a:rPr lang="en-US" sz="3200" b="1" dirty="0">
                <a:solidFill>
                  <a:srgbClr val="FF0000"/>
                </a:solidFill>
              </a:rPr>
              <a:t>categories that are defined (or generated) through grammatical composition (or combination) </a:t>
            </a:r>
            <a:r>
              <a:rPr lang="en-US" sz="3200" dirty="0"/>
              <a:t>from the (characteristics or dimensions or relations) in the domain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/>
              <a:t>Facets divide a domain or subject into "homogeneous" or "semantically cohesive" categories of manageable size </a:t>
            </a:r>
          </a:p>
        </p:txBody>
      </p:sp>
    </p:spTree>
    <p:extLst>
      <p:ext uri="{BB962C8B-B14F-4D97-AF65-F5344CB8AC3E}">
        <p14:creationId xmlns:p14="http://schemas.microsoft.com/office/powerpoint/2010/main" val="101095980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Facets as a Controlled Vocabulary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2286000"/>
            <a:ext cx="8534400" cy="350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/>
              <a:t>The relationships between the facets enable a small CONTROLLED VOCABULARY to generate: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/>
              <a:t>Many structured descriptions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/>
              <a:t>That are complex, but formally structured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/>
              <a:t>That enable us to describe things we don't have words for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Facets and User Interfaces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8441521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752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Sequential category selection, results only at leaf nodes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1828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selection yields a set of results, and subsequent selections refine the results set</a:t>
            </a:r>
          </a:p>
        </p:txBody>
      </p:sp>
    </p:spTree>
    <p:extLst>
      <p:ext uri="{BB962C8B-B14F-4D97-AF65-F5344CB8AC3E}">
        <p14:creationId xmlns:p14="http://schemas.microsoft.com/office/powerpoint/2010/main" val="353108961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96520"/>
            <a:ext cx="7239000" cy="1442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41" y="4997668"/>
            <a:ext cx="6705600" cy="1773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52671"/>
            <a:ext cx="5486400" cy="18603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2286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Faceted classification is commonly used in web sites where the resources have many properties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4F967-51A3-4953-B22A-AE5D18ADB472}"/>
              </a:ext>
            </a:extLst>
          </p:cNvPr>
          <p:cNvSpPr txBox="1"/>
          <p:nvPr/>
        </p:nvSpPr>
        <p:spPr>
          <a:xfrm>
            <a:off x="6172200" y="3581400"/>
            <a:ext cx="2438400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hlinkClick r:id="rId6"/>
              </a:rPr>
              <a:t>Epicurious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09285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5852" y="208146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Types of Facets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53005" y="1752600"/>
            <a:ext cx="8534400" cy="436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/>
              <a:t>Enumerative -- a set of mutually exclusive possible values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/>
              <a:t>Boolean -- yes or no on some dimension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/>
              <a:t>Hierarchical or taxonomic -- organize the instances by logical containment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/>
              <a:t>Spectrum -- numerical attributes on some range, with min and max (</a:t>
            </a:r>
            <a:r>
              <a:rPr lang="en-US" sz="3600" dirty="0" err="1"/>
              <a:t>e.g</a:t>
            </a:r>
            <a:r>
              <a:rPr lang="en-US" sz="3600" dirty="0"/>
              <a:t>, price, date)</a:t>
            </a:r>
          </a:p>
        </p:txBody>
      </p:sp>
    </p:spTree>
    <p:extLst>
      <p:ext uri="{BB962C8B-B14F-4D97-AF65-F5344CB8AC3E}">
        <p14:creationId xmlns:p14="http://schemas.microsoft.com/office/powerpoint/2010/main" val="87985075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Choosing Facets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371600"/>
            <a:ext cx="8534400" cy="499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ORTHOGONALITY - facets are independent dimensions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SEMANTIC BALANCE - top level facets are the most important semantic dimensions of the domain; values within facets are at equal semantic level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COVERAGE - all current instances can be classified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SCALABILITY - future instances can be classified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OBJECTIVITY - instances can be objectively classified; might also be called CONCRETENESS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/>
              <a:t>NOT IDIOSYNCRATIC - facet semantics should be "mainstream" or "normative" and not rely on clever, fanciful or metaphoric 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76883875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20120" y="157502"/>
            <a:ext cx="8228707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Contrasting Enumerative and</a:t>
            </a:r>
            <a:br>
              <a:rPr lang="en-US" sz="4000" b="1" dirty="0"/>
            </a:br>
            <a:r>
              <a:rPr lang="en-US" sz="4000" b="1" dirty="0"/>
              <a:t>Faceted Classification Structures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20120" y="1542764"/>
            <a:ext cx="7885680" cy="516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</a:rPr>
              <a:t>Enumerative and faceted structures are logically opposites of each other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latin typeface="UC Berkeley OS Sign"/>
                <a:cs typeface="Arial" pitchFamily="34" charset="0"/>
              </a:rPr>
              <a:t>Enumerative structures create every possible category in advance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A faceted classification structure creates its categories “on demand” </a:t>
            </a:r>
            <a:r>
              <a:rPr lang="en-US" sz="3600" dirty="0">
                <a:latin typeface="UC Berkeley OS Sign"/>
                <a:cs typeface="Arial" pitchFamily="34" charset="0"/>
              </a:rPr>
              <a:t>only when they are needed when some resource takes on values on some set of facets</a:t>
            </a:r>
            <a:endParaRPr lang="en-US" sz="36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9050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2D6B-1D93-4FA7-9BF4-B3FA439F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Faceted Classification – Table of Values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270F72-66AD-4514-9004-3DC8C537C513}"/>
              </a:ext>
            </a:extLst>
          </p:cNvPr>
          <p:cNvSpPr txBox="1"/>
          <p:nvPr/>
        </p:nvSpPr>
        <p:spPr>
          <a:xfrm>
            <a:off x="2743200" y="1620986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FACET1	FACET2	FACET3…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CD15D9-39C5-4DEB-9465-B19096D4E45B}"/>
              </a:ext>
            </a:extLst>
          </p:cNvPr>
          <p:cNvSpPr txBox="1"/>
          <p:nvPr/>
        </p:nvSpPr>
        <p:spPr>
          <a:xfrm>
            <a:off x="457200" y="2396827"/>
            <a:ext cx="213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RESOURCE 1</a:t>
            </a:r>
          </a:p>
          <a:p>
            <a:endParaRPr lang="en-US" sz="2400" b="1" dirty="0"/>
          </a:p>
          <a:p>
            <a:r>
              <a:rPr lang="en-US" sz="2400" b="1" dirty="0"/>
              <a:t>RESOURCE 2</a:t>
            </a:r>
          </a:p>
          <a:p>
            <a:endParaRPr lang="en-US" sz="2400" b="1" dirty="0"/>
          </a:p>
          <a:p>
            <a:r>
              <a:rPr lang="en-US" sz="2400" b="1" dirty="0"/>
              <a:t>RESOURCE 3</a:t>
            </a:r>
          </a:p>
          <a:p>
            <a:endParaRPr lang="en-US" sz="2400" b="1" dirty="0"/>
          </a:p>
          <a:p>
            <a:r>
              <a:rPr lang="en-US" sz="2400" b="1" dirty="0"/>
              <a:t>RESOURCE 4</a:t>
            </a:r>
          </a:p>
          <a:p>
            <a:endParaRPr lang="en-US" sz="2400" b="1" dirty="0"/>
          </a:p>
          <a:p>
            <a:r>
              <a:rPr lang="en-US" sz="2400" b="1" dirty="0"/>
              <a:t>RESOURCE 5…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6B7190-08C3-42ED-84CA-531E52FC01C7}"/>
              </a:ext>
            </a:extLst>
          </p:cNvPr>
          <p:cNvCxnSpPr/>
          <p:nvPr/>
        </p:nvCxnSpPr>
        <p:spPr>
          <a:xfrm>
            <a:off x="533400" y="30480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050271-BD6E-4CCC-8550-E92A3BBE3BB1}"/>
              </a:ext>
            </a:extLst>
          </p:cNvPr>
          <p:cNvCxnSpPr/>
          <p:nvPr/>
        </p:nvCxnSpPr>
        <p:spPr>
          <a:xfrm>
            <a:off x="533400" y="44196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7D58AF-4115-4D55-948A-E78CA1A1812D}"/>
              </a:ext>
            </a:extLst>
          </p:cNvPr>
          <p:cNvCxnSpPr/>
          <p:nvPr/>
        </p:nvCxnSpPr>
        <p:spPr>
          <a:xfrm>
            <a:off x="609600" y="51816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C635D6-9E64-4D02-BA84-D7BFFC068DE6}"/>
              </a:ext>
            </a:extLst>
          </p:cNvPr>
          <p:cNvCxnSpPr/>
          <p:nvPr/>
        </p:nvCxnSpPr>
        <p:spPr>
          <a:xfrm>
            <a:off x="455851" y="59436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5A0CDF-5D07-4FDE-9F2B-7D64CAF63C47}"/>
              </a:ext>
            </a:extLst>
          </p:cNvPr>
          <p:cNvCxnSpPr/>
          <p:nvPr/>
        </p:nvCxnSpPr>
        <p:spPr>
          <a:xfrm>
            <a:off x="609600" y="37338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D7D8C9-91F9-4F4B-8759-C26F15133645}"/>
              </a:ext>
            </a:extLst>
          </p:cNvPr>
          <p:cNvCxnSpPr/>
          <p:nvPr/>
        </p:nvCxnSpPr>
        <p:spPr>
          <a:xfrm>
            <a:off x="533400" y="22860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40E882-4689-4D7B-8B47-5C24E833E34F}"/>
              </a:ext>
            </a:extLst>
          </p:cNvPr>
          <p:cNvCxnSpPr>
            <a:cxnSpLocks/>
          </p:cNvCxnSpPr>
          <p:nvPr/>
        </p:nvCxnSpPr>
        <p:spPr>
          <a:xfrm>
            <a:off x="2362200" y="2286000"/>
            <a:ext cx="7620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0C89EEE-CF0B-456B-8261-4F2620C824D8}"/>
              </a:ext>
            </a:extLst>
          </p:cNvPr>
          <p:cNvCxnSpPr>
            <a:cxnSpLocks/>
          </p:cNvCxnSpPr>
          <p:nvPr/>
        </p:nvCxnSpPr>
        <p:spPr>
          <a:xfrm>
            <a:off x="8113951" y="2286000"/>
            <a:ext cx="7620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7AFCCE-174F-4EC1-84D4-19D0A986F74E}"/>
              </a:ext>
            </a:extLst>
          </p:cNvPr>
          <p:cNvCxnSpPr>
            <a:cxnSpLocks/>
          </p:cNvCxnSpPr>
          <p:nvPr/>
        </p:nvCxnSpPr>
        <p:spPr>
          <a:xfrm>
            <a:off x="6324600" y="2286000"/>
            <a:ext cx="7620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76E297-5D79-4C65-977E-1594D31FF061}"/>
              </a:ext>
            </a:extLst>
          </p:cNvPr>
          <p:cNvCxnSpPr>
            <a:cxnSpLocks/>
          </p:cNvCxnSpPr>
          <p:nvPr/>
        </p:nvCxnSpPr>
        <p:spPr>
          <a:xfrm>
            <a:off x="4114800" y="2366482"/>
            <a:ext cx="7620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3063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38CA-19A7-41FF-9521-9EF4761D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2514600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Would Faceted Classification</a:t>
            </a:r>
            <a:br>
              <a:rPr lang="en-US" dirty="0"/>
            </a:br>
            <a:r>
              <a:rPr lang="en-US" dirty="0"/>
              <a:t> Work Better Here?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(properties in any order)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0BE318-5E0D-4325-B339-25E6627938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14800" y="467360"/>
            <a:ext cx="4675094" cy="342840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FD27B2-0BAE-4C18-AE1D-CE63F8E073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191000" y="4038600"/>
            <a:ext cx="4436311" cy="254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564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2D6B-1D93-4FA7-9BF4-B3FA439F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Faceted Classification for Vehicles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270F72-66AD-4514-9004-3DC8C537C513}"/>
              </a:ext>
            </a:extLst>
          </p:cNvPr>
          <p:cNvSpPr txBox="1"/>
          <p:nvPr/>
        </p:nvSpPr>
        <p:spPr>
          <a:xfrm>
            <a:off x="2741851" y="3855437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Human         Water            	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CD15D9-39C5-4DEB-9465-B19096D4E45B}"/>
              </a:ext>
            </a:extLst>
          </p:cNvPr>
          <p:cNvSpPr txBox="1"/>
          <p:nvPr/>
        </p:nvSpPr>
        <p:spPr>
          <a:xfrm>
            <a:off x="191849" y="2396827"/>
            <a:ext cx="2398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Passenger Auto</a:t>
            </a:r>
          </a:p>
          <a:p>
            <a:endParaRPr lang="en-US" sz="2400" b="1" dirty="0"/>
          </a:p>
          <a:p>
            <a:r>
              <a:rPr lang="en-US" sz="2400" b="1" dirty="0"/>
              <a:t>Cargo Plane</a:t>
            </a:r>
          </a:p>
          <a:p>
            <a:endParaRPr lang="en-US" sz="2400" b="1" dirty="0"/>
          </a:p>
          <a:p>
            <a:r>
              <a:rPr lang="en-US" sz="2400" b="1" dirty="0"/>
              <a:t>Cruise Ship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6B7190-08C3-42ED-84CA-531E52FC01C7}"/>
              </a:ext>
            </a:extLst>
          </p:cNvPr>
          <p:cNvCxnSpPr/>
          <p:nvPr/>
        </p:nvCxnSpPr>
        <p:spPr>
          <a:xfrm>
            <a:off x="533400" y="30480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050271-BD6E-4CCC-8550-E92A3BBE3BB1}"/>
              </a:ext>
            </a:extLst>
          </p:cNvPr>
          <p:cNvCxnSpPr/>
          <p:nvPr/>
        </p:nvCxnSpPr>
        <p:spPr>
          <a:xfrm>
            <a:off x="533400" y="44196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7D58AF-4115-4D55-948A-E78CA1A1812D}"/>
              </a:ext>
            </a:extLst>
          </p:cNvPr>
          <p:cNvCxnSpPr/>
          <p:nvPr/>
        </p:nvCxnSpPr>
        <p:spPr>
          <a:xfrm>
            <a:off x="609600" y="51816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C635D6-9E64-4D02-BA84-D7BFFC068DE6}"/>
              </a:ext>
            </a:extLst>
          </p:cNvPr>
          <p:cNvCxnSpPr/>
          <p:nvPr/>
        </p:nvCxnSpPr>
        <p:spPr>
          <a:xfrm>
            <a:off x="455851" y="59436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5A0CDF-5D07-4FDE-9F2B-7D64CAF63C47}"/>
              </a:ext>
            </a:extLst>
          </p:cNvPr>
          <p:cNvCxnSpPr/>
          <p:nvPr/>
        </p:nvCxnSpPr>
        <p:spPr>
          <a:xfrm>
            <a:off x="609600" y="37338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D7D8C9-91F9-4F4B-8759-C26F15133645}"/>
              </a:ext>
            </a:extLst>
          </p:cNvPr>
          <p:cNvCxnSpPr/>
          <p:nvPr/>
        </p:nvCxnSpPr>
        <p:spPr>
          <a:xfrm>
            <a:off x="533400" y="22860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40E882-4689-4D7B-8B47-5C24E833E34F}"/>
              </a:ext>
            </a:extLst>
          </p:cNvPr>
          <p:cNvCxnSpPr>
            <a:cxnSpLocks/>
          </p:cNvCxnSpPr>
          <p:nvPr/>
        </p:nvCxnSpPr>
        <p:spPr>
          <a:xfrm>
            <a:off x="2362200" y="2286000"/>
            <a:ext cx="7620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0C89EEE-CF0B-456B-8261-4F2620C824D8}"/>
              </a:ext>
            </a:extLst>
          </p:cNvPr>
          <p:cNvCxnSpPr>
            <a:cxnSpLocks/>
          </p:cNvCxnSpPr>
          <p:nvPr/>
        </p:nvCxnSpPr>
        <p:spPr>
          <a:xfrm>
            <a:off x="8113951" y="2286000"/>
            <a:ext cx="7620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7AFCCE-174F-4EC1-84D4-19D0A986F74E}"/>
              </a:ext>
            </a:extLst>
          </p:cNvPr>
          <p:cNvCxnSpPr>
            <a:cxnSpLocks/>
          </p:cNvCxnSpPr>
          <p:nvPr/>
        </p:nvCxnSpPr>
        <p:spPr>
          <a:xfrm>
            <a:off x="6324600" y="2286000"/>
            <a:ext cx="7620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76E297-5D79-4C65-977E-1594D31FF061}"/>
              </a:ext>
            </a:extLst>
          </p:cNvPr>
          <p:cNvCxnSpPr>
            <a:cxnSpLocks/>
          </p:cNvCxnSpPr>
          <p:nvPr/>
        </p:nvCxnSpPr>
        <p:spPr>
          <a:xfrm>
            <a:off x="4114800" y="2366481"/>
            <a:ext cx="7620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1FE190E-25E7-4E9A-B609-D5FDE562114B}"/>
              </a:ext>
            </a:extLst>
          </p:cNvPr>
          <p:cNvSpPr txBox="1"/>
          <p:nvPr/>
        </p:nvSpPr>
        <p:spPr>
          <a:xfrm>
            <a:off x="2667000" y="1631603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Cargo	       Environment	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6906E6-3832-4D5D-B910-03961F90F147}"/>
              </a:ext>
            </a:extLst>
          </p:cNvPr>
          <p:cNvSpPr txBox="1"/>
          <p:nvPr/>
        </p:nvSpPr>
        <p:spPr>
          <a:xfrm>
            <a:off x="2743200" y="2575718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Human         Land           	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BFE72D-BBF0-4328-B6BA-B327723CAD26}"/>
              </a:ext>
            </a:extLst>
          </p:cNvPr>
          <p:cNvSpPr txBox="1"/>
          <p:nvPr/>
        </p:nvSpPr>
        <p:spPr>
          <a:xfrm>
            <a:off x="2741851" y="3185566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Things	         Air              	…</a:t>
            </a:r>
          </a:p>
        </p:txBody>
      </p:sp>
    </p:spTree>
    <p:extLst>
      <p:ext uri="{BB962C8B-B14F-4D97-AF65-F5344CB8AC3E}">
        <p14:creationId xmlns:p14="http://schemas.microsoft.com/office/powerpoint/2010/main" val="113738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298311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Creating &amp; Managing Institutional Categories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29755" y="1223756"/>
            <a:ext cx="7924800" cy="533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Institutional categories are often developed via rigorous and formal processes (e.g., following “document engineering” and “parliamentary procedure” methods in standards organizations or legislative bodies) and require ongoing governance and maintenance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This is NOT how most individual categories are developed, and NO cultural categories are developed this way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Institutional categories require ongoing governance and maintenance because of changes taking place in related cultural and individual systems</a:t>
            </a:r>
          </a:p>
        </p:txBody>
      </p:sp>
    </p:spTree>
    <p:extLst>
      <p:ext uri="{BB962C8B-B14F-4D97-AF65-F5344CB8AC3E}">
        <p14:creationId xmlns:p14="http://schemas.microsoft.com/office/powerpoint/2010/main" val="21466833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Institutional != Unbiased</a:t>
            </a:r>
            <a:endParaRPr lang="en-US" sz="34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905000"/>
            <a:ext cx="8382000" cy="350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Creating institutional categories by more systematic processes than cultural or individual categories does not prevent them from being biased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Sometimes the goal of institutional categories is to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impose or incentivize biases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in interpretation or behavior</a:t>
            </a:r>
          </a:p>
        </p:txBody>
      </p:sp>
    </p:spTree>
    <p:extLst>
      <p:ext uri="{BB962C8B-B14F-4D97-AF65-F5344CB8AC3E}">
        <p14:creationId xmlns:p14="http://schemas.microsoft.com/office/powerpoint/2010/main" val="38316517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182" y="1295400"/>
            <a:ext cx="7571636" cy="51816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"Gross Income" Tax Code Categories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15000" y="2438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If dividends are taxable income, isn’t this double taxation?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3536" y="3903702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Why isn’t inherited money taxable?</a:t>
            </a:r>
          </a:p>
          <a:p>
            <a:endParaRPr lang="en-US" sz="2400" i="1" dirty="0">
              <a:solidFill>
                <a:srgbClr val="FF0000"/>
              </a:solidFill>
            </a:endParaRPr>
          </a:p>
          <a:p>
            <a:r>
              <a:rPr lang="en-US" sz="2400" i="1" dirty="0">
                <a:solidFill>
                  <a:srgbClr val="FF0000"/>
                </a:solidFill>
              </a:rPr>
              <a:t>If school debt gets canceled, that’s income…sorry</a:t>
            </a:r>
          </a:p>
        </p:txBody>
      </p:sp>
    </p:spTree>
    <p:extLst>
      <p:ext uri="{BB962C8B-B14F-4D97-AF65-F5344CB8AC3E}">
        <p14:creationId xmlns:p14="http://schemas.microsoft.com/office/powerpoint/2010/main" val="25215731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Cultural / Nonstandard {and,or,vs.}</a:t>
            </a:r>
            <a:br>
              <a:rPr lang="en-US" sz="3600" b="1" dirty="0"/>
            </a:br>
            <a:r>
              <a:rPr lang="en-US" sz="3600" b="1" dirty="0"/>
              <a:t> Institutional  / Standard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382000" cy="5105400"/>
          </a:xfrm>
        </p:spPr>
        <p:txBody>
          <a:bodyPr>
            <a:noAutofit/>
          </a:bodyPr>
          <a:lstStyle/>
          <a:p>
            <a:r>
              <a:rPr lang="en-US" dirty="0"/>
              <a:t>Because institutional categories are usually defined in domains with established cultural categories, their co-existence and co-evolution can be problematic</a:t>
            </a:r>
          </a:p>
          <a:p>
            <a:pPr lvl="1"/>
            <a:r>
              <a:rPr lang="en-US" sz="3200" dirty="0"/>
              <a:t>Their definitions can be incompatible</a:t>
            </a:r>
          </a:p>
          <a:p>
            <a:pPr lvl="1"/>
            <a:r>
              <a:rPr lang="en-US" sz="3200" dirty="0"/>
              <a:t>Miscommunication results if one party is using a cultural definition and other is using an institutional one </a:t>
            </a:r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7515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2996</Words>
  <Application>Microsoft Office PowerPoint</Application>
  <PresentationFormat>On-screen Show (4:3)</PresentationFormat>
  <Paragraphs>356</Paragraphs>
  <Slides>59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UC Berkeley OS Sign</vt:lpstr>
      <vt:lpstr>Office Theme</vt:lpstr>
      <vt:lpstr>CogSci 150 “Sensemaking and Organizing” Spring 2022</vt:lpstr>
      <vt:lpstr>Today’s Lecture</vt:lpstr>
      <vt:lpstr>Institutional Categorization</vt:lpstr>
      <vt:lpstr>Institutional Categories - What</vt:lpstr>
      <vt:lpstr>Institutional Categories - Why</vt:lpstr>
      <vt:lpstr>Creating &amp; Managing Institutional Categories</vt:lpstr>
      <vt:lpstr>Institutional != Unbiased</vt:lpstr>
      <vt:lpstr>"Gross Income" Tax Code Categories</vt:lpstr>
      <vt:lpstr>Cultural / Nonstandard {and,or,vs.}  Institutional  / Standard Categories</vt:lpstr>
      <vt:lpstr>Stop and Think</vt:lpstr>
      <vt:lpstr>PowerPoint Presentation</vt:lpstr>
      <vt:lpstr>Institutional Categories for Chicken: UN Standard Products and Services Codes (unspsc.org)</vt:lpstr>
      <vt:lpstr>Distinguishing Categorization  and Classification</vt:lpstr>
      <vt:lpstr>Classification Is Purposeful</vt:lpstr>
      <vt:lpstr>PowerPoint Presentation</vt:lpstr>
      <vt:lpstr>Classification is “Principled” (apology for the polysemy wrt  “Organizing Principles”)</vt:lpstr>
      <vt:lpstr>“Principled” Does Not Imply  “Good” or “the Only Way”</vt:lpstr>
      <vt:lpstr>Descriptive Precision</vt:lpstr>
      <vt:lpstr>“Justification” for the  Classification Scheme</vt:lpstr>
      <vt:lpstr>Stop and Think</vt:lpstr>
      <vt:lpstr> Maintaining a Classification</vt:lpstr>
      <vt:lpstr>Every Classification is "Biased"</vt:lpstr>
      <vt:lpstr>Understanding “Unemployed”</vt:lpstr>
      <vt:lpstr>The Covid Effect on Unemployment: from 3.8% to 14.4% in 2 months</vt:lpstr>
      <vt:lpstr>The Covid Effect on  Labor Force Participation</vt:lpstr>
      <vt:lpstr>Stop and Think</vt:lpstr>
      <vt:lpstr>PowerPoint Presentation</vt:lpstr>
      <vt:lpstr>Bibliographic Classification</vt:lpstr>
      <vt:lpstr>Bibliographic Scope and Scale</vt:lpstr>
      <vt:lpstr>Dewey Decimal Classification http://www.oclc.org/dewey.en.html</vt:lpstr>
      <vt:lpstr>Dewey Decimal Classification</vt:lpstr>
      <vt:lpstr>Dewey Decimal Classification</vt:lpstr>
      <vt:lpstr>Dewey’s Biases</vt:lpstr>
      <vt:lpstr>Dewey DC on Literature</vt:lpstr>
      <vt:lpstr>PowerPoint Presentation</vt:lpstr>
      <vt:lpstr>Library of Congress Classification</vt:lpstr>
      <vt:lpstr>British Burn the White House (1814)</vt:lpstr>
      <vt:lpstr>Library of Congress Classification</vt:lpstr>
      <vt:lpstr>Library of Congress Classification</vt:lpstr>
      <vt:lpstr>Meanings Change!</vt:lpstr>
      <vt:lpstr>When “Computers” Were People</vt:lpstr>
      <vt:lpstr>PowerPoint Presentation</vt:lpstr>
      <vt:lpstr>Classification Schemes (TDO 8.1.4)</vt:lpstr>
      <vt:lpstr>Classification Schemes/ Structures</vt:lpstr>
      <vt:lpstr>PowerPoint Presentation</vt:lpstr>
      <vt:lpstr>PowerPoint Presentation</vt:lpstr>
      <vt:lpstr>The Need For Multiple Classifications</vt:lpstr>
      <vt:lpstr>Classification Structures: Faceted Classification</vt:lpstr>
      <vt:lpstr>Facets in Wine Classifications</vt:lpstr>
      <vt:lpstr>Faceted Classification</vt:lpstr>
      <vt:lpstr>Facets as a Controlled Vocabulary</vt:lpstr>
      <vt:lpstr>Facets and User Interfaces</vt:lpstr>
      <vt:lpstr>PowerPoint Presentation</vt:lpstr>
      <vt:lpstr>Types of Facets</vt:lpstr>
      <vt:lpstr>Choosing Facets</vt:lpstr>
      <vt:lpstr>Contrasting Enumerative and Faceted Classification Structures</vt:lpstr>
      <vt:lpstr>Faceted Classification – Table of Values</vt:lpstr>
      <vt:lpstr>Would Faceted Classification  Work Better Here?  (properties in any order)</vt:lpstr>
      <vt:lpstr>Faceted Classification for Vehicles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2022-03-31T00:35:12Z</dcterms:created>
  <dcterms:modified xsi:type="dcterms:W3CDTF">2022-03-31T00:35:18Z</dcterms:modified>
</cp:coreProperties>
</file>