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8"/>
  </p:notesMasterIdLst>
  <p:handoutMasterIdLst>
    <p:handoutMasterId r:id="rId89"/>
  </p:handoutMasterIdLst>
  <p:sldIdLst>
    <p:sldId id="457" r:id="rId2"/>
    <p:sldId id="900" r:id="rId3"/>
    <p:sldId id="903" r:id="rId4"/>
    <p:sldId id="751" r:id="rId5"/>
    <p:sldId id="460" r:id="rId6"/>
    <p:sldId id="759" r:id="rId7"/>
    <p:sldId id="461" r:id="rId8"/>
    <p:sldId id="760" r:id="rId9"/>
    <p:sldId id="458" r:id="rId10"/>
    <p:sldId id="459" r:id="rId11"/>
    <p:sldId id="462" r:id="rId12"/>
    <p:sldId id="464" r:id="rId13"/>
    <p:sldId id="463" r:id="rId14"/>
    <p:sldId id="509" r:id="rId15"/>
    <p:sldId id="761" r:id="rId16"/>
    <p:sldId id="465" r:id="rId17"/>
    <p:sldId id="492" r:id="rId18"/>
    <p:sldId id="466" r:id="rId19"/>
    <p:sldId id="763" r:id="rId20"/>
    <p:sldId id="762" r:id="rId21"/>
    <p:sldId id="467" r:id="rId22"/>
    <p:sldId id="386" r:id="rId23"/>
    <p:sldId id="439" r:id="rId24"/>
    <p:sldId id="381" r:id="rId25"/>
    <p:sldId id="442" r:id="rId26"/>
    <p:sldId id="736" r:id="rId27"/>
    <p:sldId id="730" r:id="rId28"/>
    <p:sldId id="732" r:id="rId29"/>
    <p:sldId id="734" r:id="rId30"/>
    <p:sldId id="724" r:id="rId31"/>
    <p:sldId id="737" r:id="rId32"/>
    <p:sldId id="735" r:id="rId33"/>
    <p:sldId id="731" r:id="rId34"/>
    <p:sldId id="723" r:id="rId35"/>
    <p:sldId id="756" r:id="rId36"/>
    <p:sldId id="567" r:id="rId37"/>
    <p:sldId id="349" r:id="rId38"/>
    <p:sldId id="353" r:id="rId39"/>
    <p:sldId id="352" r:id="rId40"/>
    <p:sldId id="561" r:id="rId41"/>
    <p:sldId id="391" r:id="rId42"/>
    <p:sldId id="392" r:id="rId43"/>
    <p:sldId id="750" r:id="rId44"/>
    <p:sldId id="451" r:id="rId45"/>
    <p:sldId id="454" r:id="rId46"/>
    <p:sldId id="726" r:id="rId47"/>
    <p:sldId id="568" r:id="rId48"/>
    <p:sldId id="569" r:id="rId49"/>
    <p:sldId id="371" r:id="rId50"/>
    <p:sldId id="427" r:id="rId51"/>
    <p:sldId id="428" r:id="rId52"/>
    <p:sldId id="757" r:id="rId53"/>
    <p:sldId id="429" r:id="rId54"/>
    <p:sldId id="727" r:id="rId55"/>
    <p:sldId id="433" r:id="rId56"/>
    <p:sldId id="434" r:id="rId57"/>
    <p:sldId id="435" r:id="rId58"/>
    <p:sldId id="890" r:id="rId59"/>
    <p:sldId id="437" r:id="rId60"/>
    <p:sldId id="431" r:id="rId61"/>
    <p:sldId id="728" r:id="rId62"/>
    <p:sldId id="303" r:id="rId63"/>
    <p:sldId id="304" r:id="rId64"/>
    <p:sldId id="306" r:id="rId65"/>
    <p:sldId id="422" r:id="rId66"/>
    <p:sldId id="477" r:id="rId67"/>
    <p:sldId id="746" r:id="rId68"/>
    <p:sldId id="739" r:id="rId69"/>
    <p:sldId id="740" r:id="rId70"/>
    <p:sldId id="424" r:id="rId71"/>
    <p:sldId id="741" r:id="rId72"/>
    <p:sldId id="425" r:id="rId73"/>
    <p:sldId id="744" r:id="rId74"/>
    <p:sldId id="749" r:id="rId75"/>
    <p:sldId id="366" r:id="rId76"/>
    <p:sldId id="365" r:id="rId77"/>
    <p:sldId id="745" r:id="rId78"/>
    <p:sldId id="747" r:id="rId79"/>
    <p:sldId id="729" r:id="rId80"/>
    <p:sldId id="478" r:id="rId81"/>
    <p:sldId id="484" r:id="rId82"/>
    <p:sldId id="895" r:id="rId83"/>
    <p:sldId id="892" r:id="rId84"/>
    <p:sldId id="893" r:id="rId85"/>
    <p:sldId id="894" r:id="rId86"/>
    <p:sldId id="896" r:id="rId8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81" autoAdjust="0"/>
    <p:restoredTop sz="77818" autoAdjust="0"/>
  </p:normalViewPr>
  <p:slideViewPr>
    <p:cSldViewPr>
      <p:cViewPr varScale="1">
        <p:scale>
          <a:sx n="67" d="100"/>
          <a:sy n="67" d="100"/>
        </p:scale>
        <p:origin x="2250" y="45"/>
      </p:cViewPr>
      <p:guideLst>
        <p:guide orient="horz" pos="2160"/>
        <p:guide pos="2880"/>
      </p:guideLst>
    </p:cSldViewPr>
  </p:slideViewPr>
  <p:outlineViewPr>
    <p:cViewPr>
      <p:scale>
        <a:sx n="33" d="100"/>
        <a:sy n="33" d="100"/>
      </p:scale>
      <p:origin x="0" y="-1764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47" d="100"/>
          <a:sy n="47" d="100"/>
        </p:scale>
        <p:origin x="2707" y="5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E61F9F23-CF09-4FE1-9026-F8E2AE93442E}" type="datetimeFigureOut">
              <a:rPr lang="en-US" smtClean="0"/>
              <a:pPr/>
              <a:t>4/4/2022</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5B35EB34-8C19-4B16-A7F8-91CF98064804}" type="slidenum">
              <a:rPr lang="en-US" smtClean="0"/>
              <a:pPr/>
              <a:t>‹#›</a:t>
            </a:fld>
            <a:endParaRPr lang="en-US" dirty="0"/>
          </a:p>
        </p:txBody>
      </p:sp>
    </p:spTree>
    <p:extLst>
      <p:ext uri="{BB962C8B-B14F-4D97-AF65-F5344CB8AC3E}">
        <p14:creationId xmlns:p14="http://schemas.microsoft.com/office/powerpoint/2010/main" val="4154879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23B1F10-037C-4665-B757-F447893D65B6}" type="datetimeFigureOut">
              <a:rPr lang="en-US" smtClean="0"/>
              <a:pPr/>
              <a:t>4/4/2022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DC5CA87-0D7A-4FA3-A9E2-416E16DA8E1F}" type="slidenum">
              <a:rPr lang="en-US" smtClean="0"/>
              <a:pPr/>
              <a:t>‹#›</a:t>
            </a:fld>
            <a:endParaRPr lang="en-US" dirty="0"/>
          </a:p>
        </p:txBody>
      </p:sp>
    </p:spTree>
    <p:extLst>
      <p:ext uri="{BB962C8B-B14F-4D97-AF65-F5344CB8AC3E}">
        <p14:creationId xmlns:p14="http://schemas.microsoft.com/office/powerpoint/2010/main" val="2017596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12</a:t>
            </a:fld>
            <a:endParaRPr lang="en-US"/>
          </a:p>
        </p:txBody>
      </p:sp>
    </p:spTree>
    <p:extLst>
      <p:ext uri="{BB962C8B-B14F-4D97-AF65-F5344CB8AC3E}">
        <p14:creationId xmlns:p14="http://schemas.microsoft.com/office/powerpoint/2010/main" val="1381462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a:p>
        </p:txBody>
      </p:sp>
    </p:spTree>
    <p:extLst>
      <p:ext uri="{BB962C8B-B14F-4D97-AF65-F5344CB8AC3E}">
        <p14:creationId xmlns:p14="http://schemas.microsoft.com/office/powerpoint/2010/main" val="3924923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dirty="0"/>
          </a:p>
        </p:txBody>
      </p:sp>
    </p:spTree>
    <p:extLst>
      <p:ext uri="{BB962C8B-B14F-4D97-AF65-F5344CB8AC3E}">
        <p14:creationId xmlns:p14="http://schemas.microsoft.com/office/powerpoint/2010/main" val="280838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a:p>
        </p:txBody>
      </p:sp>
    </p:spTree>
    <p:extLst>
      <p:ext uri="{BB962C8B-B14F-4D97-AF65-F5344CB8AC3E}">
        <p14:creationId xmlns:p14="http://schemas.microsoft.com/office/powerpoint/2010/main" val="1202268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a:p>
        </p:txBody>
      </p:sp>
    </p:spTree>
    <p:extLst>
      <p:ext uri="{BB962C8B-B14F-4D97-AF65-F5344CB8AC3E}">
        <p14:creationId xmlns:p14="http://schemas.microsoft.com/office/powerpoint/2010/main" val="4243830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5CA87-0D7A-4FA3-A9E2-416E16DA8E1F}" type="slidenum">
              <a:rPr lang="en-US" smtClean="0"/>
              <a:pPr/>
              <a:t>17</a:t>
            </a:fld>
            <a:endParaRPr lang="en-US" dirty="0"/>
          </a:p>
        </p:txBody>
      </p:sp>
    </p:spTree>
    <p:extLst>
      <p:ext uri="{BB962C8B-B14F-4D97-AF65-F5344CB8AC3E}">
        <p14:creationId xmlns:p14="http://schemas.microsoft.com/office/powerpoint/2010/main" val="1177397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extLst>
      <p:ext uri="{BB962C8B-B14F-4D97-AF65-F5344CB8AC3E}">
        <p14:creationId xmlns:p14="http://schemas.microsoft.com/office/powerpoint/2010/main" val="2041032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a:p>
        </p:txBody>
      </p:sp>
    </p:spTree>
    <p:extLst>
      <p:ext uri="{BB962C8B-B14F-4D97-AF65-F5344CB8AC3E}">
        <p14:creationId xmlns:p14="http://schemas.microsoft.com/office/powerpoint/2010/main" val="3514119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dirty="0"/>
          </a:p>
        </p:txBody>
      </p:sp>
    </p:spTree>
    <p:extLst>
      <p:ext uri="{BB962C8B-B14F-4D97-AF65-F5344CB8AC3E}">
        <p14:creationId xmlns:p14="http://schemas.microsoft.com/office/powerpoint/2010/main" val="2030392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914400" y="4426548"/>
            <a:ext cx="5486400" cy="4183380"/>
          </a:xfrm>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a:p>
        </p:txBody>
      </p:sp>
    </p:spTree>
    <p:extLst>
      <p:ext uri="{BB962C8B-B14F-4D97-AF65-F5344CB8AC3E}">
        <p14:creationId xmlns:p14="http://schemas.microsoft.com/office/powerpoint/2010/main" val="1845519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1210</a:t>
            </a:r>
          </a:p>
        </p:txBody>
      </p:sp>
      <p:sp>
        <p:nvSpPr>
          <p:cNvPr id="4" name="Slide Number Placeholder 3"/>
          <p:cNvSpPr>
            <a:spLocks noGrp="1"/>
          </p:cNvSpPr>
          <p:nvPr>
            <p:ph type="sldNum" sz="quarter" idx="10"/>
          </p:nvPr>
        </p:nvSpPr>
        <p:spPr/>
        <p:txBody>
          <a:bodyPr/>
          <a:lstStyle/>
          <a:p>
            <a:fld id="{433CA1B0-15C9-4F2D-85FD-131A188FAB7D}" type="slidenum">
              <a:rPr lang="en-US" smtClean="0"/>
              <a:pPr/>
              <a:t>2</a:t>
            </a:fld>
            <a:endParaRPr lang="en-US" dirty="0"/>
          </a:p>
        </p:txBody>
      </p:sp>
    </p:spTree>
    <p:extLst>
      <p:ext uri="{BB962C8B-B14F-4D97-AF65-F5344CB8AC3E}">
        <p14:creationId xmlns:p14="http://schemas.microsoft.com/office/powerpoint/2010/main" val="4244526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extLst>
      <p:ext uri="{BB962C8B-B14F-4D97-AF65-F5344CB8AC3E}">
        <p14:creationId xmlns:p14="http://schemas.microsoft.com/office/powerpoint/2010/main" val="3241641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extLst>
      <p:ext uri="{BB962C8B-B14F-4D97-AF65-F5344CB8AC3E}">
        <p14:creationId xmlns:p14="http://schemas.microsoft.com/office/powerpoint/2010/main" val="571918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extLst>
      <p:ext uri="{BB962C8B-B14F-4D97-AF65-F5344CB8AC3E}">
        <p14:creationId xmlns:p14="http://schemas.microsoft.com/office/powerpoint/2010/main" val="1107269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a:p>
        </p:txBody>
      </p:sp>
    </p:spTree>
    <p:extLst>
      <p:ext uri="{BB962C8B-B14F-4D97-AF65-F5344CB8AC3E}">
        <p14:creationId xmlns:p14="http://schemas.microsoft.com/office/powerpoint/2010/main" val="1532295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26</a:t>
            </a:fld>
            <a:endParaRPr lang="en-US" dirty="0"/>
          </a:p>
        </p:txBody>
      </p:sp>
    </p:spTree>
    <p:extLst>
      <p:ext uri="{BB962C8B-B14F-4D97-AF65-F5344CB8AC3E}">
        <p14:creationId xmlns:p14="http://schemas.microsoft.com/office/powerpoint/2010/main" val="2828028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27</a:t>
            </a:fld>
            <a:endParaRPr lang="en-US" dirty="0"/>
          </a:p>
        </p:txBody>
      </p:sp>
    </p:spTree>
    <p:extLst>
      <p:ext uri="{BB962C8B-B14F-4D97-AF65-F5344CB8AC3E}">
        <p14:creationId xmlns:p14="http://schemas.microsoft.com/office/powerpoint/2010/main" val="1216111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5CA87-0D7A-4FA3-A9E2-416E16DA8E1F}" type="slidenum">
              <a:rPr lang="en-US" smtClean="0"/>
              <a:pPr/>
              <a:t>29</a:t>
            </a:fld>
            <a:endParaRPr lang="en-US" dirty="0"/>
          </a:p>
        </p:txBody>
      </p:sp>
    </p:spTree>
    <p:extLst>
      <p:ext uri="{BB962C8B-B14F-4D97-AF65-F5344CB8AC3E}">
        <p14:creationId xmlns:p14="http://schemas.microsoft.com/office/powerpoint/2010/main" val="3126484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5CA87-0D7A-4FA3-A9E2-416E16DA8E1F}" type="slidenum">
              <a:rPr lang="en-US" smtClean="0"/>
              <a:pPr/>
              <a:t>31</a:t>
            </a:fld>
            <a:endParaRPr lang="en-US" dirty="0"/>
          </a:p>
        </p:txBody>
      </p:sp>
    </p:spTree>
    <p:extLst>
      <p:ext uri="{BB962C8B-B14F-4D97-AF65-F5344CB8AC3E}">
        <p14:creationId xmlns:p14="http://schemas.microsoft.com/office/powerpoint/2010/main" val="2034632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5CA87-0D7A-4FA3-A9E2-416E16DA8E1F}" type="slidenum">
              <a:rPr lang="en-US" smtClean="0"/>
              <a:pPr/>
              <a:t>32</a:t>
            </a:fld>
            <a:endParaRPr lang="en-US" dirty="0"/>
          </a:p>
        </p:txBody>
      </p:sp>
    </p:spTree>
    <p:extLst>
      <p:ext uri="{BB962C8B-B14F-4D97-AF65-F5344CB8AC3E}">
        <p14:creationId xmlns:p14="http://schemas.microsoft.com/office/powerpoint/2010/main" val="418187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33</a:t>
            </a:fld>
            <a:endParaRPr lang="en-US" dirty="0"/>
          </a:p>
        </p:txBody>
      </p:sp>
    </p:spTree>
    <p:extLst>
      <p:ext uri="{BB962C8B-B14F-4D97-AF65-F5344CB8AC3E}">
        <p14:creationId xmlns:p14="http://schemas.microsoft.com/office/powerpoint/2010/main" val="139638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4</a:t>
            </a:fld>
            <a:endParaRPr lang="en-US"/>
          </a:p>
        </p:txBody>
      </p:sp>
    </p:spTree>
    <p:extLst>
      <p:ext uri="{BB962C8B-B14F-4D97-AF65-F5344CB8AC3E}">
        <p14:creationId xmlns:p14="http://schemas.microsoft.com/office/powerpoint/2010/main" val="2685521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5CA87-0D7A-4FA3-A9E2-416E16DA8E1F}" type="slidenum">
              <a:rPr lang="en-US" smtClean="0"/>
              <a:pPr/>
              <a:t>34</a:t>
            </a:fld>
            <a:endParaRPr lang="en-US" dirty="0"/>
          </a:p>
        </p:txBody>
      </p:sp>
    </p:spTree>
    <p:extLst>
      <p:ext uri="{BB962C8B-B14F-4D97-AF65-F5344CB8AC3E}">
        <p14:creationId xmlns:p14="http://schemas.microsoft.com/office/powerpoint/2010/main" val="1394638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5CA87-0D7A-4FA3-A9E2-416E16DA8E1F}" type="slidenum">
              <a:rPr lang="en-US" smtClean="0"/>
              <a:pPr/>
              <a:t>35</a:t>
            </a:fld>
            <a:endParaRPr lang="en-US" dirty="0"/>
          </a:p>
        </p:txBody>
      </p:sp>
    </p:spTree>
    <p:extLst>
      <p:ext uri="{BB962C8B-B14F-4D97-AF65-F5344CB8AC3E}">
        <p14:creationId xmlns:p14="http://schemas.microsoft.com/office/powerpoint/2010/main" val="2132838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36</a:t>
            </a:fld>
            <a:endParaRPr lang="en-US" dirty="0"/>
          </a:p>
        </p:txBody>
      </p:sp>
    </p:spTree>
    <p:extLst>
      <p:ext uri="{BB962C8B-B14F-4D97-AF65-F5344CB8AC3E}">
        <p14:creationId xmlns:p14="http://schemas.microsoft.com/office/powerpoint/2010/main" val="1267255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37</a:t>
            </a:fld>
            <a:endParaRPr lang="en-US" dirty="0"/>
          </a:p>
        </p:txBody>
      </p:sp>
    </p:spTree>
    <p:extLst>
      <p:ext uri="{BB962C8B-B14F-4D97-AF65-F5344CB8AC3E}">
        <p14:creationId xmlns:p14="http://schemas.microsoft.com/office/powerpoint/2010/main" val="2519389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38</a:t>
            </a:fld>
            <a:endParaRPr lang="en-US" dirty="0"/>
          </a:p>
        </p:txBody>
      </p:sp>
    </p:spTree>
    <p:extLst>
      <p:ext uri="{BB962C8B-B14F-4D97-AF65-F5344CB8AC3E}">
        <p14:creationId xmlns:p14="http://schemas.microsoft.com/office/powerpoint/2010/main" val="1503786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39</a:t>
            </a:fld>
            <a:endParaRPr lang="en-US" dirty="0"/>
          </a:p>
        </p:txBody>
      </p:sp>
    </p:spTree>
    <p:extLst>
      <p:ext uri="{BB962C8B-B14F-4D97-AF65-F5344CB8AC3E}">
        <p14:creationId xmlns:p14="http://schemas.microsoft.com/office/powerpoint/2010/main" val="4167037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dirty="0"/>
          </a:p>
        </p:txBody>
      </p:sp>
    </p:spTree>
    <p:extLst>
      <p:ext uri="{BB962C8B-B14F-4D97-AF65-F5344CB8AC3E}">
        <p14:creationId xmlns:p14="http://schemas.microsoft.com/office/powerpoint/2010/main" val="578479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41</a:t>
            </a:fld>
            <a:endParaRPr lang="en-US" dirty="0"/>
          </a:p>
        </p:txBody>
      </p:sp>
    </p:spTree>
    <p:extLst>
      <p:ext uri="{BB962C8B-B14F-4D97-AF65-F5344CB8AC3E}">
        <p14:creationId xmlns:p14="http://schemas.microsoft.com/office/powerpoint/2010/main" val="1206514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42</a:t>
            </a:fld>
            <a:endParaRPr lang="en-US" dirty="0"/>
          </a:p>
        </p:txBody>
      </p:sp>
    </p:spTree>
    <p:extLst>
      <p:ext uri="{BB962C8B-B14F-4D97-AF65-F5344CB8AC3E}">
        <p14:creationId xmlns:p14="http://schemas.microsoft.com/office/powerpoint/2010/main" val="16506922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5CA87-0D7A-4FA3-A9E2-416E16DA8E1F}" type="slidenum">
              <a:rPr lang="en-US" smtClean="0"/>
              <a:pPr/>
              <a:t>43</a:t>
            </a:fld>
            <a:endParaRPr lang="en-US" dirty="0"/>
          </a:p>
        </p:txBody>
      </p:sp>
    </p:spTree>
    <p:extLst>
      <p:ext uri="{BB962C8B-B14F-4D97-AF65-F5344CB8AC3E}">
        <p14:creationId xmlns:p14="http://schemas.microsoft.com/office/powerpoint/2010/main" val="4211100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a:p>
        </p:txBody>
      </p:sp>
    </p:spTree>
    <p:extLst>
      <p:ext uri="{BB962C8B-B14F-4D97-AF65-F5344CB8AC3E}">
        <p14:creationId xmlns:p14="http://schemas.microsoft.com/office/powerpoint/2010/main" val="4186272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44</a:t>
            </a:fld>
            <a:endParaRPr lang="en-US" dirty="0"/>
          </a:p>
        </p:txBody>
      </p:sp>
    </p:spTree>
    <p:extLst>
      <p:ext uri="{BB962C8B-B14F-4D97-AF65-F5344CB8AC3E}">
        <p14:creationId xmlns:p14="http://schemas.microsoft.com/office/powerpoint/2010/main" val="4211376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45</a:t>
            </a:fld>
            <a:endParaRPr lang="en-US" dirty="0"/>
          </a:p>
        </p:txBody>
      </p:sp>
    </p:spTree>
    <p:extLst>
      <p:ext uri="{BB962C8B-B14F-4D97-AF65-F5344CB8AC3E}">
        <p14:creationId xmlns:p14="http://schemas.microsoft.com/office/powerpoint/2010/main" val="39248894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46</a:t>
            </a:fld>
            <a:endParaRPr lang="en-US" dirty="0"/>
          </a:p>
        </p:txBody>
      </p:sp>
    </p:spTree>
    <p:extLst>
      <p:ext uri="{BB962C8B-B14F-4D97-AF65-F5344CB8AC3E}">
        <p14:creationId xmlns:p14="http://schemas.microsoft.com/office/powerpoint/2010/main" val="2749704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dirty="0"/>
          </a:p>
        </p:txBody>
      </p:sp>
    </p:spTree>
    <p:extLst>
      <p:ext uri="{BB962C8B-B14F-4D97-AF65-F5344CB8AC3E}">
        <p14:creationId xmlns:p14="http://schemas.microsoft.com/office/powerpoint/2010/main" val="29745527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dirty="0"/>
          </a:p>
        </p:txBody>
      </p:sp>
    </p:spTree>
    <p:extLst>
      <p:ext uri="{BB962C8B-B14F-4D97-AF65-F5344CB8AC3E}">
        <p14:creationId xmlns:p14="http://schemas.microsoft.com/office/powerpoint/2010/main" val="35041198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49</a:t>
            </a:fld>
            <a:endParaRPr lang="en-US" dirty="0"/>
          </a:p>
        </p:txBody>
      </p:sp>
    </p:spTree>
    <p:extLst>
      <p:ext uri="{BB962C8B-B14F-4D97-AF65-F5344CB8AC3E}">
        <p14:creationId xmlns:p14="http://schemas.microsoft.com/office/powerpoint/2010/main" val="41026127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453488" lvl="1">
              <a:lnSpc>
                <a:spcPct val="92000"/>
              </a:lnSpc>
              <a:spcBef>
                <a:spcPts val="1786"/>
              </a:spcBef>
              <a:buClr>
                <a:srgbClr val="002955"/>
              </a:buClr>
              <a:buSzPct val="44000"/>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50</a:t>
            </a:fld>
            <a:endParaRPr lang="en-US" dirty="0"/>
          </a:p>
        </p:txBody>
      </p:sp>
    </p:spTree>
    <p:extLst>
      <p:ext uri="{BB962C8B-B14F-4D97-AF65-F5344CB8AC3E}">
        <p14:creationId xmlns:p14="http://schemas.microsoft.com/office/powerpoint/2010/main" val="5276652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51</a:t>
            </a:fld>
            <a:endParaRPr lang="en-US" dirty="0"/>
          </a:p>
        </p:txBody>
      </p:sp>
    </p:spTree>
    <p:extLst>
      <p:ext uri="{BB962C8B-B14F-4D97-AF65-F5344CB8AC3E}">
        <p14:creationId xmlns:p14="http://schemas.microsoft.com/office/powerpoint/2010/main" val="36854929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5CA87-0D7A-4FA3-A9E2-416E16DA8E1F}" type="slidenum">
              <a:rPr lang="en-US" smtClean="0"/>
              <a:pPr/>
              <a:t>52</a:t>
            </a:fld>
            <a:endParaRPr lang="en-US" dirty="0"/>
          </a:p>
        </p:txBody>
      </p:sp>
    </p:spTree>
    <p:extLst>
      <p:ext uri="{BB962C8B-B14F-4D97-AF65-F5344CB8AC3E}">
        <p14:creationId xmlns:p14="http://schemas.microsoft.com/office/powerpoint/2010/main" val="25429876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53</a:t>
            </a:fld>
            <a:endParaRPr lang="en-US" dirty="0"/>
          </a:p>
        </p:txBody>
      </p:sp>
    </p:spTree>
    <p:extLst>
      <p:ext uri="{BB962C8B-B14F-4D97-AF65-F5344CB8AC3E}">
        <p14:creationId xmlns:p14="http://schemas.microsoft.com/office/powerpoint/2010/main" val="659564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5CA87-0D7A-4FA3-A9E2-416E16DA8E1F}" type="slidenum">
              <a:rPr lang="en-US" smtClean="0"/>
              <a:pPr/>
              <a:t>6</a:t>
            </a:fld>
            <a:endParaRPr lang="en-US" dirty="0"/>
          </a:p>
        </p:txBody>
      </p:sp>
    </p:spTree>
    <p:extLst>
      <p:ext uri="{BB962C8B-B14F-4D97-AF65-F5344CB8AC3E}">
        <p14:creationId xmlns:p14="http://schemas.microsoft.com/office/powerpoint/2010/main" val="18405157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54</a:t>
            </a:fld>
            <a:endParaRPr lang="en-US" dirty="0"/>
          </a:p>
        </p:txBody>
      </p:sp>
    </p:spTree>
    <p:extLst>
      <p:ext uri="{BB962C8B-B14F-4D97-AF65-F5344CB8AC3E}">
        <p14:creationId xmlns:p14="http://schemas.microsoft.com/office/powerpoint/2010/main" val="40871791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55</a:t>
            </a:fld>
            <a:endParaRPr lang="en-US" dirty="0"/>
          </a:p>
        </p:txBody>
      </p:sp>
    </p:spTree>
    <p:extLst>
      <p:ext uri="{BB962C8B-B14F-4D97-AF65-F5344CB8AC3E}">
        <p14:creationId xmlns:p14="http://schemas.microsoft.com/office/powerpoint/2010/main" val="28445467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56</a:t>
            </a:fld>
            <a:endParaRPr lang="en-US" dirty="0"/>
          </a:p>
        </p:txBody>
      </p:sp>
    </p:spTree>
    <p:extLst>
      <p:ext uri="{BB962C8B-B14F-4D97-AF65-F5344CB8AC3E}">
        <p14:creationId xmlns:p14="http://schemas.microsoft.com/office/powerpoint/2010/main" val="10613590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57</a:t>
            </a:fld>
            <a:endParaRPr lang="en-US" dirty="0"/>
          </a:p>
        </p:txBody>
      </p:sp>
    </p:spTree>
    <p:extLst>
      <p:ext uri="{BB962C8B-B14F-4D97-AF65-F5344CB8AC3E}">
        <p14:creationId xmlns:p14="http://schemas.microsoft.com/office/powerpoint/2010/main" val="36748725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58</a:t>
            </a:fld>
            <a:endParaRPr lang="en-US" dirty="0"/>
          </a:p>
        </p:txBody>
      </p:sp>
    </p:spTree>
    <p:extLst>
      <p:ext uri="{BB962C8B-B14F-4D97-AF65-F5344CB8AC3E}">
        <p14:creationId xmlns:p14="http://schemas.microsoft.com/office/powerpoint/2010/main" val="13953263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59</a:t>
            </a:fld>
            <a:endParaRPr lang="en-US" dirty="0"/>
          </a:p>
        </p:txBody>
      </p:sp>
    </p:spTree>
    <p:extLst>
      <p:ext uri="{BB962C8B-B14F-4D97-AF65-F5344CB8AC3E}">
        <p14:creationId xmlns:p14="http://schemas.microsoft.com/office/powerpoint/2010/main" val="19920468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60</a:t>
            </a:fld>
            <a:endParaRPr lang="en-US" dirty="0"/>
          </a:p>
        </p:txBody>
      </p:sp>
    </p:spTree>
    <p:extLst>
      <p:ext uri="{BB962C8B-B14F-4D97-AF65-F5344CB8AC3E}">
        <p14:creationId xmlns:p14="http://schemas.microsoft.com/office/powerpoint/2010/main" val="25874013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61</a:t>
            </a:fld>
            <a:endParaRPr lang="en-US" dirty="0"/>
          </a:p>
        </p:txBody>
      </p:sp>
    </p:spTree>
    <p:extLst>
      <p:ext uri="{BB962C8B-B14F-4D97-AF65-F5344CB8AC3E}">
        <p14:creationId xmlns:p14="http://schemas.microsoft.com/office/powerpoint/2010/main" val="23650440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62</a:t>
            </a:fld>
            <a:endParaRPr lang="en-US" dirty="0"/>
          </a:p>
        </p:txBody>
      </p:sp>
    </p:spTree>
    <p:extLst>
      <p:ext uri="{BB962C8B-B14F-4D97-AF65-F5344CB8AC3E}">
        <p14:creationId xmlns:p14="http://schemas.microsoft.com/office/powerpoint/2010/main" val="37594519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63</a:t>
            </a:fld>
            <a:endParaRPr lang="en-US" dirty="0"/>
          </a:p>
        </p:txBody>
      </p:sp>
    </p:spTree>
    <p:extLst>
      <p:ext uri="{BB962C8B-B14F-4D97-AF65-F5344CB8AC3E}">
        <p14:creationId xmlns:p14="http://schemas.microsoft.com/office/powerpoint/2010/main" val="108433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extLst>
      <p:ext uri="{BB962C8B-B14F-4D97-AF65-F5344CB8AC3E}">
        <p14:creationId xmlns:p14="http://schemas.microsoft.com/office/powerpoint/2010/main" val="23326661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64</a:t>
            </a:fld>
            <a:endParaRPr lang="en-US" dirty="0"/>
          </a:p>
        </p:txBody>
      </p:sp>
    </p:spTree>
    <p:extLst>
      <p:ext uri="{BB962C8B-B14F-4D97-AF65-F5344CB8AC3E}">
        <p14:creationId xmlns:p14="http://schemas.microsoft.com/office/powerpoint/2010/main" val="29776844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65</a:t>
            </a:fld>
            <a:endParaRPr lang="en-US" dirty="0"/>
          </a:p>
        </p:txBody>
      </p:sp>
    </p:spTree>
    <p:extLst>
      <p:ext uri="{BB962C8B-B14F-4D97-AF65-F5344CB8AC3E}">
        <p14:creationId xmlns:p14="http://schemas.microsoft.com/office/powerpoint/2010/main" val="30328088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66</a:t>
            </a:fld>
            <a:endParaRPr lang="en-US" dirty="0"/>
          </a:p>
        </p:txBody>
      </p:sp>
    </p:spTree>
    <p:extLst>
      <p:ext uri="{BB962C8B-B14F-4D97-AF65-F5344CB8AC3E}">
        <p14:creationId xmlns:p14="http://schemas.microsoft.com/office/powerpoint/2010/main" val="22948106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67</a:t>
            </a:fld>
            <a:endParaRPr lang="en-US" dirty="0"/>
          </a:p>
        </p:txBody>
      </p:sp>
    </p:spTree>
    <p:extLst>
      <p:ext uri="{BB962C8B-B14F-4D97-AF65-F5344CB8AC3E}">
        <p14:creationId xmlns:p14="http://schemas.microsoft.com/office/powerpoint/2010/main" val="24407514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70</a:t>
            </a:fld>
            <a:endParaRPr lang="en-US" dirty="0"/>
          </a:p>
        </p:txBody>
      </p:sp>
    </p:spTree>
    <p:extLst>
      <p:ext uri="{BB962C8B-B14F-4D97-AF65-F5344CB8AC3E}">
        <p14:creationId xmlns:p14="http://schemas.microsoft.com/office/powerpoint/2010/main" val="3610941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71</a:t>
            </a:fld>
            <a:endParaRPr lang="en-US" dirty="0"/>
          </a:p>
        </p:txBody>
      </p:sp>
    </p:spTree>
    <p:extLst>
      <p:ext uri="{BB962C8B-B14F-4D97-AF65-F5344CB8AC3E}">
        <p14:creationId xmlns:p14="http://schemas.microsoft.com/office/powerpoint/2010/main" val="20271190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72</a:t>
            </a:fld>
            <a:endParaRPr lang="en-US" dirty="0"/>
          </a:p>
        </p:txBody>
      </p:sp>
    </p:spTree>
    <p:extLst>
      <p:ext uri="{BB962C8B-B14F-4D97-AF65-F5344CB8AC3E}">
        <p14:creationId xmlns:p14="http://schemas.microsoft.com/office/powerpoint/2010/main" val="20462099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5CA87-0D7A-4FA3-A9E2-416E16DA8E1F}" type="slidenum">
              <a:rPr lang="en-US" smtClean="0"/>
              <a:pPr/>
              <a:t>73</a:t>
            </a:fld>
            <a:endParaRPr lang="en-US" dirty="0"/>
          </a:p>
        </p:txBody>
      </p:sp>
    </p:spTree>
    <p:extLst>
      <p:ext uri="{BB962C8B-B14F-4D97-AF65-F5344CB8AC3E}">
        <p14:creationId xmlns:p14="http://schemas.microsoft.com/office/powerpoint/2010/main" val="40949232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5CA87-0D7A-4FA3-A9E2-416E16DA8E1F}" type="slidenum">
              <a:rPr lang="en-US" smtClean="0"/>
              <a:pPr/>
              <a:t>74</a:t>
            </a:fld>
            <a:endParaRPr lang="en-US" dirty="0"/>
          </a:p>
        </p:txBody>
      </p:sp>
    </p:spTree>
    <p:extLst>
      <p:ext uri="{BB962C8B-B14F-4D97-AF65-F5344CB8AC3E}">
        <p14:creationId xmlns:p14="http://schemas.microsoft.com/office/powerpoint/2010/main" val="9968328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5CA87-0D7A-4FA3-A9E2-416E16DA8E1F}" type="slidenum">
              <a:rPr lang="en-US" smtClean="0"/>
              <a:pPr/>
              <a:t>75</a:t>
            </a:fld>
            <a:endParaRPr lang="en-US" dirty="0"/>
          </a:p>
        </p:txBody>
      </p:sp>
    </p:spTree>
    <p:extLst>
      <p:ext uri="{BB962C8B-B14F-4D97-AF65-F5344CB8AC3E}">
        <p14:creationId xmlns:p14="http://schemas.microsoft.com/office/powerpoint/2010/main" val="109028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algn="l" defTabSz="914400" rtl="0" eaLnBrk="0" fontAlgn="base" latinLnBrk="0" hangingPunct="0">
              <a:lnSpc>
                <a:spcPct val="93000"/>
              </a:lnSpc>
              <a:spcBef>
                <a:spcPts val="1800"/>
              </a:spcBef>
              <a:spcAft>
                <a:spcPct val="0"/>
              </a:spcAft>
              <a:buFont typeface="Arial" pitchFamily="34" charset="0"/>
              <a:buChar cha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extLst>
      <p:ext uri="{BB962C8B-B14F-4D97-AF65-F5344CB8AC3E}">
        <p14:creationId xmlns:p14="http://schemas.microsoft.com/office/powerpoint/2010/main" val="26269913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5CA87-0D7A-4FA3-A9E2-416E16DA8E1F}" type="slidenum">
              <a:rPr lang="en-US" smtClean="0"/>
              <a:pPr/>
              <a:t>76</a:t>
            </a:fld>
            <a:endParaRPr lang="en-US" dirty="0"/>
          </a:p>
        </p:txBody>
      </p:sp>
    </p:spTree>
    <p:extLst>
      <p:ext uri="{BB962C8B-B14F-4D97-AF65-F5344CB8AC3E}">
        <p14:creationId xmlns:p14="http://schemas.microsoft.com/office/powerpoint/2010/main" val="7614931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5CA87-0D7A-4FA3-A9E2-416E16DA8E1F}" type="slidenum">
              <a:rPr lang="en-US" smtClean="0"/>
              <a:pPr/>
              <a:t>77</a:t>
            </a:fld>
            <a:endParaRPr lang="en-US" dirty="0"/>
          </a:p>
        </p:txBody>
      </p:sp>
    </p:spTree>
    <p:extLst>
      <p:ext uri="{BB962C8B-B14F-4D97-AF65-F5344CB8AC3E}">
        <p14:creationId xmlns:p14="http://schemas.microsoft.com/office/powerpoint/2010/main" val="963371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79</a:t>
            </a:fld>
            <a:endParaRPr lang="en-US" dirty="0"/>
          </a:p>
        </p:txBody>
      </p:sp>
    </p:spTree>
    <p:extLst>
      <p:ext uri="{BB962C8B-B14F-4D97-AF65-F5344CB8AC3E}">
        <p14:creationId xmlns:p14="http://schemas.microsoft.com/office/powerpoint/2010/main" val="4780531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80</a:t>
            </a:fld>
            <a:endParaRPr lang="en-US" dirty="0"/>
          </a:p>
        </p:txBody>
      </p:sp>
    </p:spTree>
    <p:extLst>
      <p:ext uri="{BB962C8B-B14F-4D97-AF65-F5344CB8AC3E}">
        <p14:creationId xmlns:p14="http://schemas.microsoft.com/office/powerpoint/2010/main" val="27810503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81</a:t>
            </a:fld>
            <a:endParaRPr lang="en-US" dirty="0"/>
          </a:p>
        </p:txBody>
      </p:sp>
    </p:spTree>
    <p:extLst>
      <p:ext uri="{BB962C8B-B14F-4D97-AF65-F5344CB8AC3E}">
        <p14:creationId xmlns:p14="http://schemas.microsoft.com/office/powerpoint/2010/main" val="39693166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82</a:t>
            </a:fld>
            <a:endParaRPr lang="en-US" dirty="0"/>
          </a:p>
        </p:txBody>
      </p:sp>
    </p:spTree>
    <p:extLst>
      <p:ext uri="{BB962C8B-B14F-4D97-AF65-F5344CB8AC3E}">
        <p14:creationId xmlns:p14="http://schemas.microsoft.com/office/powerpoint/2010/main" val="1784114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a:p>
        </p:txBody>
      </p:sp>
    </p:spTree>
    <p:extLst>
      <p:ext uri="{BB962C8B-B14F-4D97-AF65-F5344CB8AC3E}">
        <p14:creationId xmlns:p14="http://schemas.microsoft.com/office/powerpoint/2010/main" val="4156626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extLst>
      <p:ext uri="{BB962C8B-B14F-4D97-AF65-F5344CB8AC3E}">
        <p14:creationId xmlns:p14="http://schemas.microsoft.com/office/powerpoint/2010/main" val="1198151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BE2755-73AF-4CCA-916D-999A3B8F33F4}" type="datetimeFigureOut">
              <a:rPr lang="en-US" smtClean="0"/>
              <a:pPr/>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E2755-73AF-4CCA-916D-999A3B8F33F4}" type="datetimeFigureOut">
              <a:rPr lang="en-US" smtClean="0"/>
              <a:pPr/>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E2755-73AF-4CCA-916D-999A3B8F33F4}" type="datetimeFigureOut">
              <a:rPr lang="en-US" smtClean="0"/>
              <a:pPr/>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E2755-73AF-4CCA-916D-999A3B8F33F4}" type="datetimeFigureOut">
              <a:rPr lang="en-US" smtClean="0"/>
              <a:pPr/>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BE2755-73AF-4CCA-916D-999A3B8F33F4}" type="datetimeFigureOut">
              <a:rPr lang="en-US" smtClean="0"/>
              <a:pPr/>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BE2755-73AF-4CCA-916D-999A3B8F33F4}" type="datetimeFigureOut">
              <a:rPr lang="en-US" smtClean="0"/>
              <a:pPr/>
              <a:t>4/4/2022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BE2755-73AF-4CCA-916D-999A3B8F33F4}" type="datetimeFigureOut">
              <a:rPr lang="en-US" smtClean="0"/>
              <a:pPr/>
              <a:t>4/4/2022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BE2755-73AF-4CCA-916D-999A3B8F33F4}" type="datetimeFigureOut">
              <a:rPr lang="en-US" smtClean="0"/>
              <a:pPr/>
              <a:t>4/4/2022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E2755-73AF-4CCA-916D-999A3B8F33F4}" type="datetimeFigureOut">
              <a:rPr lang="en-US" smtClean="0"/>
              <a:pPr/>
              <a:t>4/4/2022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BE2755-73AF-4CCA-916D-999A3B8F33F4}" type="datetimeFigureOut">
              <a:rPr lang="en-US" smtClean="0"/>
              <a:pPr/>
              <a:t>4/4/2022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BE2755-73AF-4CCA-916D-999A3B8F33F4}" type="datetimeFigureOut">
              <a:rPr lang="en-US" smtClean="0"/>
              <a:pPr/>
              <a:t>4/4/2022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E2755-73AF-4CCA-916D-999A3B8F33F4}" type="datetimeFigureOut">
              <a:rPr lang="en-US" smtClean="0"/>
              <a:pPr/>
              <a:t>4/4/2022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9CE15-7F95-4ADA-8B50-A6D11F24FC9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oasis-open.org/committees/tc_home.php?wg_abbrev=ub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6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pyjanitor-devs.github.io/pyjanito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a:sym typeface="UC Berkeley OS Sign"/>
              </a:rPr>
              <a:t>CogSci 150</a:t>
            </a:r>
            <a:br>
              <a:rPr lang="en-US" sz="3800" b="1" dirty="0">
                <a:sym typeface="UC Berkeley OS Sign"/>
              </a:rPr>
            </a:br>
            <a:r>
              <a:rPr lang="en-US" sz="3800" b="1" dirty="0">
                <a:sym typeface="UC Berkeley OS Sign"/>
              </a:rPr>
              <a:t>“Sensemaking and Organizing”</a:t>
            </a:r>
            <a:br>
              <a:rPr lang="en-US" sz="3800" b="1" dirty="0">
                <a:sym typeface="UC Berkeley OS Sign"/>
              </a:rPr>
            </a:br>
            <a:r>
              <a:rPr lang="en-US" sz="3800" b="1" dirty="0">
                <a:sym typeface="UC Berkeley OS Sign"/>
              </a:rPr>
              <a:t>Spring 2022</a:t>
            </a:r>
            <a:endParaRPr lang="en-US" sz="3400" dirty="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fontScale="550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Robert J. 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000" dirty="0">
                <a:sym typeface="UC Berkeley OS Sign"/>
              </a:rPr>
            </a:br>
            <a:r>
              <a:rPr lang="en-US" sz="3000" dirty="0">
                <a:sym typeface="UC Berkeley OS Sign"/>
              </a:rPr>
              <a:t>glushko@berkeley.edu</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5 April 2022</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21) Standards;</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Measurement;</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 Controlled Vocabularies;</a:t>
            </a:r>
            <a:br>
              <a:rPr lang="en-US" sz="3000" dirty="0">
                <a:sym typeface="UC Berkeley OS Sign"/>
              </a:rPr>
            </a:br>
            <a:r>
              <a:rPr lang="en-US" sz="3000" dirty="0">
                <a:sym typeface="UC Berkeley OS Sign"/>
              </a:rPr>
              <a:t> Interoperability</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000" dirty="0">
                <a:sym typeface="UC Berkeley OS Sign"/>
              </a:rPr>
            </a:br>
            <a:r>
              <a:rPr lang="en-US" sz="3000" dirty="0">
                <a:sym typeface="UC Berkeley OS Sign"/>
              </a:rPr>
              <a:t> </a:t>
            </a:r>
            <a:endParaRPr lang="en-US" sz="3000" dirty="0">
              <a:solidFill>
                <a:srgbClr val="002955"/>
              </a:solidFill>
              <a:sym typeface="UC Berkeley OS Sign"/>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646"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Classification and Standardization (2)</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88126" y="1447800"/>
            <a:ext cx="7924354" cy="499537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Some classifications become standards</a:t>
            </a:r>
          </a:p>
          <a:p>
            <a:pPr marL="342900" indent="-342900" eaLnBrk="0" fontAlgn="base" hangingPunct="0">
              <a:lnSpc>
                <a:spcPct val="93000"/>
              </a:lnSpc>
              <a:spcBef>
                <a:spcPts val="1800"/>
              </a:spcBef>
              <a:spcAft>
                <a:spcPct val="0"/>
              </a:spcAft>
              <a:buFont typeface="Arial" pitchFamily="34" charset="0"/>
              <a:buChar char="•"/>
            </a:pPr>
            <a:r>
              <a:rPr lang="en-US" sz="3200" dirty="0">
                <a:solidFill>
                  <a:srgbClr val="FF0000"/>
                </a:solidFill>
                <a:latin typeface="UC Berkeley OS Sign"/>
                <a:cs typeface="Arial" pitchFamily="34" charset="0"/>
                <a:sym typeface="Arial" pitchFamily="34" charset="0"/>
              </a:rPr>
              <a:t>Every successful standard imposes a classification system</a:t>
            </a:r>
          </a:p>
          <a:p>
            <a:pPr marL="800100" lvl="1" indent="-342900" eaLnBrk="0" fontAlgn="base" hangingPunct="0">
              <a:lnSpc>
                <a:spcPct val="93000"/>
              </a:lnSpc>
              <a:spcBef>
                <a:spcPts val="1800"/>
              </a:spcBef>
              <a:spcAft>
                <a:spcPct val="0"/>
              </a:spcAft>
              <a:buFont typeface="Arial" pitchFamily="34" charset="0"/>
              <a:buChar char="•"/>
            </a:pPr>
            <a:r>
              <a:rPr lang="en-US" sz="2800" b="1" dirty="0"/>
              <a:t>legal / correct / compatible / safe / etc. vs.</a:t>
            </a:r>
          </a:p>
          <a:p>
            <a:pPr marL="800100" lvl="1" indent="-342900" eaLnBrk="0" fontAlgn="base" hangingPunct="0">
              <a:lnSpc>
                <a:spcPct val="93000"/>
              </a:lnSpc>
              <a:spcBef>
                <a:spcPts val="1800"/>
              </a:spcBef>
              <a:spcAft>
                <a:spcPct val="0"/>
              </a:spcAft>
              <a:buFont typeface="Arial" pitchFamily="34" charset="0"/>
              <a:buChar char="•"/>
            </a:pPr>
            <a:r>
              <a:rPr lang="en-US" sz="2800" b="1" dirty="0"/>
              <a:t>illegal / incorrect / incompatible / unsafe / etc.</a:t>
            </a:r>
            <a:endParaRPr lang="en-US" sz="2800" dirty="0">
              <a:solidFill>
                <a:srgbClr val="FF0000"/>
              </a:solidFill>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Standards and classification systems can have significant inertia, becoming part of the "installed base" or "infrastructure" and difficult to change</a:t>
            </a:r>
            <a:endParaRPr lang="en-US" sz="24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308382706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3567" y="44184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Why Standards Exist (1)</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331711"/>
            <a:ext cx="8534400" cy="510604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Standards serve as a </a:t>
            </a:r>
            <a:r>
              <a:rPr lang="en-US" sz="3200" dirty="0">
                <a:solidFill>
                  <a:srgbClr val="FF0000"/>
                </a:solidFill>
                <a:latin typeface="UC Berkeley OS Sign"/>
                <a:cs typeface="Arial" pitchFamily="34" charset="0"/>
                <a:sym typeface="Arial" pitchFamily="34" charset="0"/>
              </a:rPr>
              <a:t>coordinating mechanism </a:t>
            </a:r>
            <a:r>
              <a:rPr lang="en-US" sz="3200" dirty="0">
                <a:latin typeface="UC Berkeley OS Sign"/>
                <a:cs typeface="Arial" pitchFamily="34" charset="0"/>
                <a:sym typeface="Arial" pitchFamily="34" charset="0"/>
              </a:rPr>
              <a:t>whenever there are alternative ways of doing or making something that might be incompatible or that otherwise wouldn't be possible</a:t>
            </a:r>
          </a:p>
          <a:p>
            <a:pPr marL="800100" lvl="1"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Cost savings from economies of scale and interoperability</a:t>
            </a: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Standards can also serve as a </a:t>
            </a:r>
            <a:r>
              <a:rPr lang="en-US" sz="3200" dirty="0">
                <a:solidFill>
                  <a:srgbClr val="FF0000"/>
                </a:solidFill>
                <a:latin typeface="UC Berkeley OS Sign"/>
                <a:cs typeface="Arial" pitchFamily="34" charset="0"/>
                <a:sym typeface="Arial" pitchFamily="34" charset="0"/>
              </a:rPr>
              <a:t>regulating mechanism </a:t>
            </a:r>
            <a:r>
              <a:rPr lang="en-US" sz="3200" dirty="0">
                <a:latin typeface="UC Berkeley OS Sign"/>
                <a:cs typeface="Arial" pitchFamily="34" charset="0"/>
                <a:sym typeface="Arial" pitchFamily="34" charset="0"/>
              </a:rPr>
              <a:t>to restrict behavior or operation that might be unsafe, unfair, or otherwise "harmful“</a:t>
            </a:r>
          </a:p>
        </p:txBody>
      </p:sp>
    </p:spTree>
    <p:extLst>
      <p:ext uri="{BB962C8B-B14F-4D97-AF65-F5344CB8AC3E}">
        <p14:creationId xmlns:p14="http://schemas.microsoft.com/office/powerpoint/2010/main" val="9058014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https://encrypted-tbn0.gstatic.com/images?q=tbn:ANd9GcRFymJzqvJWpvJ17kFAfFjreUSA7kdNTRjl7qTegvypXFjmB04y8w"/>
          <p:cNvPicPr>
            <a:picLocks noChangeAspect="1" noChangeArrowheads="1"/>
          </p:cNvPicPr>
          <p:nvPr/>
        </p:nvPicPr>
        <p:blipFill>
          <a:blip r:embed="rId3" cstate="print"/>
          <a:srcRect/>
          <a:stretch>
            <a:fillRect/>
          </a:stretch>
        </p:blipFill>
        <p:spPr bwMode="auto">
          <a:xfrm>
            <a:off x="4876800" y="193296"/>
            <a:ext cx="3752850" cy="2382130"/>
          </a:xfrm>
          <a:prstGeom prst="rect">
            <a:avLst/>
          </a:prstGeom>
          <a:noFill/>
        </p:spPr>
      </p:pic>
      <p:sp>
        <p:nvSpPr>
          <p:cNvPr id="4" name="Rectangle 3">
            <a:extLst>
              <a:ext uri="{FF2B5EF4-FFF2-40B4-BE49-F238E27FC236}">
                <a16:creationId xmlns:a16="http://schemas.microsoft.com/office/drawing/2014/main" id="{FEA6A011-512C-46AD-AA71-702F2C7C3892}"/>
              </a:ext>
            </a:extLst>
          </p:cNvPr>
          <p:cNvSpPr/>
          <p:nvPr/>
        </p:nvSpPr>
        <p:spPr>
          <a:xfrm>
            <a:off x="0" y="1504321"/>
            <a:ext cx="5181600" cy="11396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931131"/>
            <a:ext cx="51054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Which Side</a:t>
            </a:r>
            <a:br>
              <a:rPr lang="en-US" sz="4000" b="1" dirty="0"/>
            </a:br>
            <a:r>
              <a:rPr lang="en-US" sz="4000" b="1" dirty="0"/>
              <a:t>to Drive On?</a:t>
            </a:r>
            <a:br>
              <a:rPr lang="en-US" sz="4000" b="1" dirty="0"/>
            </a:br>
            <a:r>
              <a:rPr lang="en-US" sz="4000" b="1" i="1" dirty="0">
                <a:solidFill>
                  <a:srgbClr val="FF0000"/>
                </a:solidFill>
              </a:rPr>
              <a:t>Why Would a Country Change Sides?</a:t>
            </a:r>
          </a:p>
        </p:txBody>
      </p:sp>
      <p:sp>
        <p:nvSpPr>
          <p:cNvPr id="154628" name="AutoShape 4" descr="data:image/jpeg;base64,/9j/4AAQSkZJRgABAQAAAQABAAD/2wCEAAkGBhQSERUUExQUFRUWGB4VGBcXFxwYGBwVHBcYFx0aFxcXHCYeFxwjHBgcIC8gJCgpLCwsHB4xNTAqNSYrLCkBCQoKDQwMFA8PFCkYFBgpKSkpKSkpKSkpKSkpKSkpKSkpKSkpKTUpKSkpKSkpKSkpKSkpKSkpKSkpKSkpKSkpKf/AABEIAJwBRAMBIgACEQEDEQH/xAAcAAABBQEBAQAAAAAAAAAAAAAGAgMEBQcBAAj/xABLEAACAQIEAwUDBwgHBgcBAAABAhEAAwQSITEFBkETIlFhcTKBkQcUI0KhscEzNFJicnOy0RUkQ5KzwuElNVOC8PEWg5Oiw9LTF//EABYBAQEBAAAAAAAAAAAAAAAAAAABAv/EABcRAQEBAQAAAAAAAAAAAAAAAAABEUH/2gAMAwEAAhEDEQA/ACpNh6UsUhNhS1rTJQFKpNdoFV6uTXaivV41ya9NB6uV2uUVw0ktSjSDUHM50rA747x9a3vrWD311Pr+NSFQ3Fc+bsVLRoCATpuSQNNzqKcuCnrdgm2xAJyNLEdBnHw3qoducsuM2Z0BtotxxDnIjAQTlQg+0NpqD/R67dtaGsbXd/8A06uLnA7ifOEEH6EXpVtOz1Pv2iPGq25aEv5Mh+JNNDTcIAE9tbiSJy3Ykb/2XSkrwoESL1rTyu//AJVb4e4q2FDeyDihMfXNlAo9JP31CwVmSwMbkCZBmdNgf5eNND9nku45yrdwxPh2sH3qRP2VKHyaYvwt/wB4x8csVY8wcNRQ75IJUOrdrK6kKO6w2n+dROX7B7YZHIPQ2XWcxOQbwI160FfiOSb6GGNsEft/Yezg+6o45WuSO/a1E7vtJX9DxB+FGiYvEKxy4vEDUyGRH1DukQWI9pCNKiY/GXGYM7K7KCQRbFskZvrBdGkj7/GgGf8AwjdgHPa1Mbvvr0yeVPWORr7tlVrZaM277QDv2cdRV8l0QIJ9t9/CWifsq84M57S5GkWh3vCVTWJPrvRAfgOSMU1u6iqhYlCPpFAIUtJBJ8xT1v5K8YRvYHkbn2aLFHXK9/MRrPcPeGx78QJGwFEBuHWSPaIEeQ66bz7qKyPFfJli7a5mNmNtLhP3LUR+SL4RrhNvKm+rT7gUlup08K1bi+IZckBcrOAS24IEgiAJGhn3VDW8GwWIMjS2B5gEbHzqozu/8nmJS0LzdkEMfWM67aZa5i/k/wATb7PP2f0sBIYkmYjQLI3Fadzf+YrHXs/un8KHLfArtjEYdro1uXFgghjuDE+Q19KAGxPLNy2XDMkoSpEtuJmO7qBFR/6HbxX/AN3/ANaKOM3puYgnukvcEmJPtDJp49TVb24PjrEaeIkfZUFS3B3H6P2/yrh4Wf0l+3+VWr3ww0nVSRpGgga+Zr1+xCK+upI8tBOmvmOg3poqFwB/SA84NcfBEbQfTWrdbI7NzB7oBJzRBOnswZ1nqKr8Nh8zII9pgpM+Y1j0b7KaEW+HNlLHugTqRuQJgedMLU7DYlyhTMSpkwTpJgT6x91QVq3OBYX1rlOKvhNerI+gl6UoU2ppQNbU4K6KSK7NAsV6kiu1B2vTXK9RXa5XorxqDhpDUomkzUCeorCsTufWt28KwvEDU+v41CobirGxw+U1MBtfajX4ajSoDrRNwnh+Ke2uS1bVGEBmUCQeoJjXzrSIVvgqsTpOYd4CTrO+mtPnl5v+HcaRrCN9XYzOlXK8JxNtR2mKt2FgiJCwuugP+tVvE8Sikf1tsQOpFwgAzsY08djUC8Ny+zqRlyqrF2zsFAZkgwGMmV/Ch7FWuyuECGGjd1gRA8Y66Dzq0TK4JW0XgTJBYDST3mMV25cVA2e0oDWyBEa99J9mYI6eooL/AJg4UtlMOJZs9sFsx6g2RoOg1OnnVNYw+xUHZdvBvT9b7aKeOYj+q4O5H9nB20BFodfOKoLfG7ZYISLf1DcZcwDQCoIzaIZ3AMeG9BBSywaDMhiInX8qPxB+PnTTm4rAKBquoInqYOvXX/vUjjF8Ag2bwdGJkA6qwZSQYAVlkaMAJHQEVCv8SL2kgKjDusAACxGmZIEiR7QmMwBEFjRD73ot98WxMEnQEOGaSApkSNxEGrLhOMt5ma1nYm0AysAACFUQpmWkjqBvUDCcG7S2oJRCWUE3DGrOQAZI3PTerT+jlwl1kuMltuoMMCpJ7wjVVjQTBncRrVU9yhizI7kEWxALKhI7RfHfefSibHcRuLo1s7lgQ6MCPKNh9ug8aCsNichzZRLCFJlQdCDDERGh1B1110q3TGs91VREcmTCMzF4iQCxExqJ1EDwBoh3ivEy1tWysFF1TEjNJB0yjp+FI4fxHNgcUDJbKu/UEAZtPMz417jN64DcQAFGUMLkHILcEZwV1Ug6EmIPqKqOGKWL2mKlrsJEkMxAzAKQuQg6DU+G/Uok5x4itzCW0tSTmQxGuXsyZI8IYUN8vXblzF4cMzNFyRLTHdJJ1OmijTrEVL5kd1w9u2GCPavBD9SCmDtyJnXXMAetVXB+Y7vaIWRLjJLBiozCBG/+lBHxHeF7fPmaZMgA3QCJJmZ+troKZXAtpEGNdGHS2B4zvRLh8XYl7i22VgGZlkZYAa4YHT2I8NdhpU9cPhnJDoqkZwTEfk1RmM9IDjU+dAEJgnGUZG9hRt1LHw9Km8RsHs7Qg/WO3WQv+WiTHcCSzbN2y7qwyldcw7xAmDIIKk9KrE47eAIYWbg/WSD8QY+ygp5/qd0nqyj72qttsVVD4SdvUb9PZqyx/F8O1k21BTv5iMuoMRv4QAI2qEuIslQmcCNM0GYJJg6x1PSoGeHJr6I58dkb/SoCUV2OGW0DMlwXB2bLowGpA1kDy286FUFUP2106+6vUu1akbn3V6so3haUDSRXa2rG+cHPz7Ean8ofuFVPaHxNWvOX59iP2/8AKtU4NAvtD4n413tD4n402a9NEfQibCh75QGIwF0jxT/EWiC2dB6UP/KAs4C6B1KbfvEqNMjtK7sFXMzMYAEkknYAVqfLvItu1h2W+A9y6sPr7I3yoehBg5h1HgBSORuTvm6i9dH0zDQH+zU9P2iNz028ZLqDEOaOXnwd3IxLIdUfoy/gw6j8CKvfkoP9Zvfuv/kWtC45wa3irJtXBodQRurdGXz+8SKC+QuC3MLjr9q4NRakHoy9osMvkfsMjpQaB1rDsRqx9T+Nbj/OsPv7n1rMKhuKO+CcrX79u32uMvJbZFZEtwgKZfZzDdgPEHTX0BWrVOVOIpdwao5VeyCKGzwZCAhgY7rAyI12O4MVUjlj5OMJbOdka6QNc5LE+YEgT5dfWrHG8sWLloC1btKQJtsFgT4HLBgx+Nd/8SqJXus67mSikEaNqsjbboZ1oT4xz8UuMEuLBXMy2pJzyQYaNCRE6jbxqiixQxC3HRrZRg2q6AbAaZjqNN6rzgsQxZEXvqO9qmgMHUkwBGtTfnjYlzcAg6ABg7GN5JFs66kR5GrHh1xrV4Rhnuu9tFKWzJaLQSWkfRiTGumlQOLgbt5LS4m+xS0iqtu0AFIgSTcYd9iIJyg7aRXOJcvB8QBbyLCo3tSuYMA0kydBl+NTDwy5ka5fOdUGtqxcyqIEZbuIMZjpqluKp+KccvXibShFRCfo1BTJuNToxYDTTeTod6CRwvgaCYm4VlvBVAaczwZAGXfQeJqwY27eYmLhtBWVRAABaDCx3lPdGYaEHc0HYzB3bJunOyPbIyZGYDNnyNlnU+O9FmD4GRZv4jX6S0RlWWdmL5lYSJEDLpE906a1RRceth0uXS3cuXSLR9lcgeT3Bou8x08BVxg+GC2O0xLMqE5bYDZrj5hlyKSCNJClum0+Ntextq8mHt4jDqLUrlZSQpJSe7KhdYMrM9BqKq8auJYi6xLuiPOndTJ9JlV0HRsglTuApgGKCGLd68h7zErIZNWIQGG1K5SB3jrBMGdqXgcZctPbvMhCq4UktlBcd5iCRADCYidwfGjDl7lpbNhWLRf0c3hq3eGYiLikQQ0Ex1O0aIwd5br4ex2K3LIHaLcJBgr2hVfUC2m+pFBBw8veW6XZO99JZd1zDUM1y2EOVklTKxrB8IqJxrh5s32c3AUhrqxqwEgBoA7pDwsiZOX9aiLmTgNrIrLby3MxQOmXNDq2YMWWCpAIMz7WmtVVzG3LSWsNiTbBcZldQxDgmAGyqO+rZSTsR76AJxHGrly12dy0LgGZrbgkuJYMZYyHXv5YgRpBGs2HLnDs2JQWw5DIoJKxBcg7+EazT/EsDeWw9rsFTsHz/RgMe9IygSYglCdYikX+KXMChXMwvZxLSIYdmoZCo3VZUDTxoOcQRhecBZbs2UrENLSDoeoB2qViMcrC8dQwtYtiraMGuOiKI6mF6TSeXcbdxOM7QWe1YkO/eCxbGXNAYgTqDFO804+w965bK93L2avs0mGOp22Gh8aI9xy+bfzogeyMPb/u2Xf7yKHFutbwiXXYObubKBuMr5Ib4E+lT+Nsww98lgwe6Dv3hCQQ2msZgPdQ5esslhQwjO2ca9MsCinOJYYlFdlKEqGE6Sp1B8wehqusWST5Vb8W4q9+xZLxKKLII0lEBiR4671Nx2HsLhMM9pSr5G7UkiWaFOaJJAklRtoKghMin6qzHhValet4xp12NdU0RLsW5G5GvSvV3DpI3I16GvVEboBShSB09KXW2mNc6D+v4j9v/ItUoq754/P7/wC0P4FqkoO14muRXooj6DtHQeg+6qPnq+yYG46EqylCCDBB7RNQelBy/KrfAA7Gz4fX/wDtULjXP97E2WtNbtKrRJXNOjBurEbioqx5A47fu4wJcvXHXs3OVmJEgCDBNaZWXfJnw65867XI3ZhGBcjuyYAAPU+nhWo0UH/KZxC5Zw9o2rj2ybkEoxUkZGMEjpVN8mfE7t7E3e1uPci1pnYtE3FmJ22qx+Vj83s/vf8AI1U3yTfnF791/wDItQaeN6w+/ufWtw6isSv2zJ0O9SFQnq1scct2MP3bi3LpiLeS4uXXWX9kwKq7iHwNV729WPn+H3VUOY/it28ZdjB0gaL8Bv76TgLLG4FVSzEEwCAYVS51OmwJ91N9p4DY6HfWB8fGiHl7C4iziYXL2rWyAjQxyncHohgZvIAzFA7xvitzCXTYRbZhUbMwYk57av7JbJpmjVelQ8Hx/EO6A3XCkwVQhF8PYtwp3qFjcddxVwNdLO4AtiANl0AAGmup8yTTvCGHzjDzqvaAMFU7Zlkeuu9Bb8nI3z+2FZlkC4p3AJSQQswT0k/bRHhcGb4XTPcfDXCSdzcLgFp8STqag8I4RctOmJU20QI1lM8ybha5aQZY3zFdz0npVnyzw5rWIwVxjDvhmS8skzuyHqAZ31iRPU0FlguUMr3Lt5s5knTwnOdIAJkeFDOK51u53W06WlzaB3Bgbad2Aepkije3x6MTdw8N2kdraBWAy6KwU9QGEz5nwrPV+TLFXLrtnQFX7xk6HRvsBG34UVJN+5c7N8yixZdTcu5lVBcK6ohJ0iRr1M7TFEdrB4azdzYZxcfKzsnbe2LhQ6jUICQHzQQdBtVjheS1GCGGLspY52dO6xeQc0mfAD0FVXHOQnXD3exxF52ZcrC85YFR9UARrIXfTQURZcSQ4m4VdHtKu7pctnM0qMpJXTfXWY8Jpjk7l95tYi475lXLqZkBrwymdQAHGmmoO+9DHEOH4ztvmr3W0tsVfMwV3D25eNCwbOF1nX0Ne4pcxLgWUZltvcvJnBJUW+45ZipG8EbCdepqjS8PxOzeAKurasR0MocrGPKfgZqDzNw/tsK+QEuFL2mT21eNGQjUEgxpuDVDwrk5bdp3GftDYvKAQDAuIgB2JJ08fGrLGpds/wBGrbJyB1tXFABzA2SJ90MTHiT0oqm47jsww13DvaN3KbLA95QNjNrcgQdTO3nVlxnlW3jVt3h3Wy9VBkGQepAPmCenhVfzfwSwMRZVcMM943He6pZWUohfN3SATMn3U7wrmR7GAL5e0C3xbRYKnsyygjvbkZmA9w6URRXeAtgLwfMwRlKqwDSWyn2gNtx5d2m+acKHxN8WFRVRs2Te2eyhC2QDKCYM6axRNw/iimLWJRS1/F4gBHCnswuoGkj3g7tUHjfDPmyXXSTZNllQATknMwkjdSW0bp76ANw+ORsIq3s2U3HAYGMpJRgYjUCTpSjwK5dwwdZuJZYgtoCUzZVgTJETtO4qqxK/1W0P2n9RnK6f3a0/5P7gXAKqMnascxVmUEaypg67gmfxFQAPMWHtriVt5clvPqsxAOUHWGjWeh9Knc32Ft20UMhyoEUK5Yhf1ptJv4/ZRBj+D4W/cYBUNxWKkhiQW3OVpht58R4daF+bOGXEUM2ZtcoJhu4BoSRt7/KqBqwkmlpVpg+EDsO3zSFkMoiQToN/WqpGHiPjUE/CrpuRr0PkK9TNu8oGpb3GK5URvC7D0pQrgpQrYxznj/eF/wDaH+GlUc1e88j/AGhf9V/w0p7k3lM4xyzyLKHvEbsd8qnp4k9B5kUFBZsM5CorMx6KCT8BrRDgPk/xl3e2LY8bhy/+0S32Vq2A4dbsqEtIqL4KIn1O7HzNSqKA8B8lKCDfvM36qAKP7zST8BRNw/lHC2YyWUkfWbvt8XmPdFW4roqK5XareI8w4ex+VvW1P6My391ZP2UHce+VIQVwqGdu0cAR5qnj5t8Kgi/KpxZXuW7Cmezl38mYAAeoXX/mFN/JN+cXv3Q/jWgm9dLEsxJYkkkmSSdyT1NG3yTH+sXv3Q/jWg06sYv4+5J+kub/AKbfzrZx0rEL+59akKRd4jd/4t3++386atcIa59JeudnbZtGeSznbuLu589vOkXDVddclupIgD0GwH8qqRK4yiC5ltKyqgKnMZYkEyxjQHyFKwePKFGk90fcZjz99d45hWW++ZSAXcr5jOSIPUVERwFZSJJAA19k5kM/AER50Frwfh1y67BMvWGkRMmIG+/hUnCcJU4Vrh/K2wLmXQaZjJMCWGUeO4q44SLr2LaW1FpcsMV1Lbz3vDrHn7qUOHra7S2SFIsDVgCMpYiJmTPWgXxbjS4vsrQWIfthlXMQqx3YB3g5idoYeBrQcJe0YgaCVQ9SABpJJJ8z6b1kmL46iY5sQmqGSq6ZSXUZgSumgjTWYA0Gx5hOYWfD276943T2aWVXLmuic7F29lBqxPkdeoKfbhLvi7V/X6NXEkwczsCMpHQajXp66TOW0y3MX7QFy92oDRMMgk6ExLhjG/jFP8M4kLyEiIByyDoTlBJXrEkgTqYmBMVJ7VbayzKondiAJPSSYk0ExsUFKgnVzlUamTBPTbQGls4nLImJjrHjHhQ5xHDYm5FxTh+yDhiLjyq2gIJYL3GYnvasQIA86BeLc+uuJfs7idipIRLKxIBkE3BEyZ0ll19mgt+aeM4rD3nLYS2yAMlu6Gk5C6wSJYA5iuhG9DOC+UC8hMu0EN3cqFc7Gcwy5SumndiiHl5Txm/ce/bRLVpdAhec7HQFi0HQE7DpV5xP5NcKbYVEysAAHGhnaT4+OtUQeXflGssZv3whgCOzuRsJIyghRImPMyTpRFh+acNiLqWLT9q0dpKAlFgH2nMZT7p1HjQd/wDyvI0i+Zgwco9Pxq+5N5WuYMsO2LK31co8zvvv021NBccS4cz30uyO6rKQdfaS4h8tn+wUFHGvaxYwl9nNnN3VySrKyCMo3BFwKQynQij98RQvz0F+b9qYD2mVkbwYsBMQZ8YPUCgGVxo7YKUxBiTIxIYlihBMsJRiDtmkA+E0f8Kso+ES3LOuTsz2kFiNsr5SRIHdOvSsawGJBdczhczSS0wrH65gHN56EkEitA5b4ubmAuW7h1Fl8pmJXIxjTZh9o9DRFFzZy6WdWtK3YBYUhCe/naUVQJA3Oo8aprGFftR3GORCu2xNtgJOw1YUU8uYG4o4dbJPee7fuAsfqPrptGg16k0V8TwfY2LwsKk3MxaQSZKgaKvtaDQHY6+VBnvCSoVwSys2ttgAQWkCN+ig/HQ9DJTnXJnt31Je2xWVg5oOU6mPj99SeHYNTh1DJlaSAxOjwSRMaq2uh++SKCSsXl0J1zRME6zvQW3EONWrp+jRkbeZA0Guy+cGq4cZv/8AFuf3jScaiglk01II2jXaOhiNqirUFpa4rej8u6+WY/HQ16mMJljvRv1jbTxr1TajdQNK6tcWlCtjHue/94XvVf8ADStG5EwwTAWY+uC59Sx/AAe6s658H9fveq/4aVpXJX5hh/2P8zUVd0O8X58w2HZkJZ3XQqgmD4FiQJ9JojWsI45+cX/3tz+NqAr4h8ql0yLNpEHi8u3w0A+2hrH8z4m9+Uv3CP0Qcq/3VgVp2D5IwZtoTYWSqk959yoP6VVnOHKmFs4O7ct2QrrlhgzHd1HViNjUGYiuGlGuGgbNHHyTfnF/90P4xQSVo4+SYfT3/wB0P4xUqxpw3FYdiDqfX8a3Fd/fWHYjc+v41Col01JwPD8s3mPdALQN4jz0qI5op4BwvtEQ3O8sd1Pq7+036TeugnadaqINjEYXEJcuXFYm3qFJyiCJOqk/o/d7nsFhbdvDpehT2khAAYDCZzZjMAr4z50SvgVuWLtq2FkKyQABDEECdNNaGcDZb+jEUwP6w5HXuhHkeWqt9lFHHDQr2ldJhh1EHcj7xUDjPCreRrt94VVMjoBM6DqdKtuFL2WHTtGUKttdliNBpuSxJMaDU0A8/wDFWuNbQ9yZYq3RfqhiJknViOkqOlBBsvZu4m2lmzdu4e0sZFbK7M0sxZhP1iF8SFGxNXfHOM3ms2cPbsPYXO1p1AnvjZEcuS40JYnQGAdJBuOVMK68MZsP2S3WBHaAnL7UZiWkKQpMwBqKTwO5ba92agOllALdyBLEgZ23PeZiWJ8wNcugXPLPCzh7ARiCzEu0TGYxtOp0AE9ab5swlu7Yy3LRvQZVVJU5oImff51Yo9PFe6PE6+7b7T91BiS8HxILqLJAcZSDO0gjWdYyjU+FE/Afk4zENfOn6I/E9a0Hsh4Cn7axQd5b4FawyHslC5948tBU6+3fHqP513CP3ViIj3zUXFXIuD9qPsig7jLgzgeVIa5TeO/KA+VILVQ3eu1U8wcPGJsNaJiYIPmDIqyugKRmlgVnRsuvwPUVBa7qfDpJk0GbcT5Ru2zoSwPU+X+lO8FS5aGsgbz1BGulaFeTOsHWqLiHDjlYDTwI6ePoY+2iF8s8We5iTZe3bW2iko6RAct9RxIYPJ7oJiDGgNGT7RM1nXA+ZSHs4dE7M27jhVJkFXJ7raeQk6knUa7kfFecbNoOCbi3EJXIVmWiQM2oyn9IdDNFO8Y4aSr5ROYajx8/X76ze1wzPijbLZIXdgdDHUepirflrj17E8Qsh9jcdyFBYDNbgxJOVYUempqXzfxVMJiwEXO4AZ2aJytr2YOXwgzvrHjQUvMnDVs5VWNXIJ6khVk6nYk/Zp1qgBoj5zwoW+pEwVET8f8ANQ2KiJ2Eyx3su/WNq9XcEUynNlmesbQPGuVEbuppQFeWuxWlY7z6f9oXv+T/AA0rSuSvzDD/ALH+Zqzbn5f9oXv+T/CStF5LxSDA4cF0BCbFgD7TdCaoIBWE8eH9ZxH725/G1bkMZb/TT++v86w7jrTiL8dblz+Nqg3DA/krf7C/wiqXn0f7Pvf8v+IlXeBH0Vv9hf4RVLz9/u+9/wAv+IlFY2RSaURSaI5Rz8k/5e/+7H8YoGNHXyTD6e/+7X+OixpY3FYXfPePrW6jf31hF/c+prJUZzRxyCrXLDTACOUDdYgEj1k/CgVzRbytxFcNgXu3AQO2YCDBYwoyj4H3VUgk+a5WvZTBLjYBmY5ARAOk6mpXDOA4e1aGcaLLkGSoJBBPemSZI8+g1rPL3OrMLjBrtq6T3BbyZAogAOXBdifIgbaVarxfEWrK27jXbuLvFWs2p1tgyFZ8uuZvaCmI0Jooh43xwWrbXX7sD6NCJYE6BmXq2u31RPWazu7jmxGIS52ZvgBUyFYzELmaVtsTqxYzOvuIFjx/El0aybjXmtp2jucuU3Fgxbyj2FBIzE94yRAiYfCeUjdRixIIcpHoB/OgJ3xl+/hn7Vkw65SlpRcS3aRSVDZk1YjswVB31fxkWvKfDjbsKzCGcAkeAiQPiST5saoOEciIlxXfWDMGImjlbtA9bWn6aV692tA8orzuAJOw1PoNabW5S5kHr4jx8qAG+TPmW/dx11GAK3Q1xyFAKsoAUkjpAyx4kHcmdAv28zaAnvDb1oa5L5bbDYnG3QrlWbLaDLkzCc5iegJygxGk1Tca5l4hhLhPZgKzFs0FwZEAHYLEDQD30GgYnAMWkD7R5VBuyu4I9RVHzN8pD4a1ZAtL84uJmdWYkWzA6DUkmdNPZNCt3nzGx2txmQeyO6AGkH2UI6eJJqg8xGIkDyEfbP41Xtd1qi4Fzfbazas/S3r7NlZ20Ms3v0Cnz2OtEV6zrQdsPScZZMHSZpywlSsXeS3bzvAAjUifsGp92tAGYBLVzE3WbKpWLaXAdAWXKHBJjMj7xtVjj+WRxFUdbi27lvNZclTLMlzL7IPsgAlTM7L0BoTN3S9fyZT2wfRiQVc3DJM7HUSOnjvRpwXG4u3hhcuIpe4ivZaJVxByo5BXLcIiJ9oQN9KAcwCRjTfW7Yc5pNq3dhpyMCQHCk5Y1EEmdJ3qx4hy+r8Rw7spuLda5culpKkCciwdgFCiOuu9COGxT2sUl0WpZ3JCDMNS5VkAOoaZEGdxpRZwznNr1xLZsos3ltkOzF+8cpKgKAMsaz4jfaoCbjfLNnEasgLDSdj7orGWEEjwJH21vwsxAM771geJ/KP+038RoHrFwAfV3616vYZ1A1I36+6vVllvyilgVxRShW1Z7zxytb7V8TexItK5AC9mXYkIFgQ2u07aVW8G5BtYpS9nFqwBgg2SGB6SC/21pHEOD27jJde32j2gxtyTGYidvZMkDcHpQt8n0nEYxrg7K6SM1iCAokmfiY+3qKCj4r8ndvDJnvYtFUmB9CSSfBQHk0ng/IlrFKTZxitGhHYkMJ2kF9vPainnbAOL2GxItG/bskh7YE6EzmywZ+G6idKq+VscLvFXdbRsK9k9wiNsneIgDU60B01xbNqXYKttRmY6CAAJqk41jsPjMBdIvhLRIU3GVoDKytGUwWJ0EDxqz49wZMTaCXCcoYOQNM2UN3Z6Akj4VnvDuE3L3Cl7Nc5t4k3Db/TXIoIAG++3hNFRuEco2MUxW1jQWGuU2WUkDqMz6+6meK8tYaxc7O5jRnmCFsM2U/rEPv5CT5VbrxQXuJYJkwxw0MEIIyluhGgAgAx76icH4qbb4z+p/Og1xjcbfLbzNoTlO+p/7UELiXK+GsZM+NHfXtFK2GYFSSJlX8QaIvk3wlhLt42r5vEoJBtNbgZt5Ymau7WNwfzH5wtm32SIcqsikggxk1B1Lnx1metRvk94QUstfcAXMQc+ggC3JKgAbAklo8MvhUBWu4rBr51Pqa3kb++sCvt3j61CmLhqZxbiiGzatW8sKFZ9P7SNSD4wQCf1agXDTmCwVlye0vm2P3ZfWWkAAjwXXz8qqLbkW2vz20zXEUAmJMHMVYKI66mfdVjzHjBhWumc2Lv5gzBp7Ky2bKFb/iOmUE9EGntTVXhuIIlm49pVRbcKQWDXbjk6G4TtaG5RRDRBka1F4bw25iLpVsxuFpYtuJ1Z2/WPT/QUVN5bwM2bp1hrbWo2lyTEH3iY/wCxnwPB9nbOaCWct8QB+E00uCS2q21ACr98b1Ka/AFQSmu1IstVVbaTVtw+C0nZRmPoP5nSglXhl08gT67xTOam2vySTudT670kPQS0NROJcfbCgMqZ5IEeAAJMeJiNPLrTyvpVFzVhmu2mUHLpO8ba7+6qDHhHMlnEW86tAGhzaQR4+FU3HufMNb7oi63QaRI8Cd9fCazDB/OmwxYEMpznWc8WzZB7wMsJuLAM6gmqzFo2WWU5id/5fZ6e+gueJcxFnZwFVj19pvQE7e4UPYrFm4SWJJ3kmadwmBLkzUu/w2Ekb6feKItuRr3ZvmCjvrBbfQMfh7vAVoTQRNC/yfBR2MiCSVPoxK/5quxfI08NPhRU204mmuMJnULuCGB1IImIIjfURHnUQYjWlDFTQDeF4YbRuWWEo6rHkIIgeWtEvLPGkPD7uHcrduW86dmxBZl3UBdTlAMDQxl20qNxjEoptllJLkW1AEyx1ExQ7xXgFq7dZSr9syZ0ClQDlOogqZOWWH7Edao9xMscXhnW069m6sSczrpcB1JtrG2xFR+ZeFIOJKnaFu1bPcYHXv3HbQmYOTKNzBqkvYV1sJcW45tsSh1IAuDUKRMEFdQfJh9U0xhMLcYG4qXCqGWuKrMFIEiWGg99RG94a+rKpERp/wBeZrAsaPpbn7bfxGtS5Z4+2Iw5yMFuBYY5dA2wIUkSYjyn0rKsUsXHEzDMJ8YYiaKessI1j3xXqTYIjWPfXqyj6GX8KWKSh0pQrYHuYODYk3reIwrgOoytbcnIw11jadT4dNdKicO5cxafOMQblsYu8AFj2FUMpMypB0WNjEdd6Lq9RVHxTCY02bJs3UF5ADcUgZLjZROsaCZ00BnpAqPy/wABvjEvi8Uydqy9mFTZV06+ix16maJa7NAm4sgjxBFCnBeW8VYwDWUuLavZy4Yd5SIUQSRpMbgaUW1yagEcDwPGXsVav4w21Fj2Ft6y3iYmBMHfoNBUe9y3jcPcv/M3tG1fYsQ8AoxmYkdJMET000o1mvTQBF3km72GGwoZTZDm5fbNBJJ9lF3IA0HnB6UaKgAAAgDQAbRSpptbkkiDpGvQyOlRS13HrXz9fOp9TX0Au/vr58vnU+tEphmrtrE2wDNos3j2hAnX6uX8aQ9WvCOFZwGOx2qojYDFHP8AR4e2WO2bOyhv0srMVPj3gR5Uf8IwIsWQWIN1gMxA8Bl093XqZPWoOB4ctoZgJPrT1/Ek9ain7mI6001+TUG5dmu2zQWuHu1Ps4o5SBs0T4wNfvqos1MtvQSTdrqXqilqVaNBYLcpriGDS8mRjv7P7QE/CvJT2mZfHvH3RH4iginhi2MLtIyEQPG5fDdfK0KFeKYNXCR1O3qP9KO+OaWAPNB8EZvvNCDWgDb8Tr9lUV+FwOViPKlYvCyNKn2dXJ8qXctaaDWNJ8aCJwmbZBHQg/jRBxfu37gGxbMPRu8PvoDtcy3Vui2ZIDZWthgFLAtqCB0ncztRNwjHjEW+0AiCViZMCIJ8N9vKqE43iAtxmk5iEER7R2mTtXcTxIWkLPMD4+GgoP5kx5bEOuY5VIUDpoIJj1mpWMvD5kqXGh5zINZKSYnyifsoKrE41mclXaC5cAEjvE7jXQ9PHzox41jLmHOEdrYN22oLSTHaKBuVO86+HjoTItwjhnaFbhgWxet2yuuudtY1mAPPrRvz3hWe3mAnKc38x/15VBCtcBjF3sGA62cTb7S3OhSPpUJBOpRg1sg/rVWYuxicDOGF7KLgLCLlxFKt3TpITWIIP8qu+VePImHNy53rmED5FkBns3YYgFt8hVjHgareZ+Z8Ljrayt21ct+yYVgQSMwOumgkedUUnAuLXcLdm2Qc2hAhgfDTxqtxF7M7NtmYtHhJJipmKuW+1zWmKquUqG7xAWOomdusVAuMCzRtJj0nT7KiHrdwAaxXqTacAax769WR9FqaXNN2th6D7qWK2pQNemvV6Kg7NemvV6KD1er1cqK9Xq4a5QdJpJNeNcNB0b1hOIt2c276k/2lvT17ulbqm49a+d7x7x9fxpEqY1qzoJua+Fy3Hv00q34bxqzaRU1O/VDpvqQwFCrGktVQaXeabUga6z9ZI95z6VFfmK3Ma6/rJHvOeBQlSaKKv6dSY8f1kj3nPAp5OYrYIGvX61uPjngUHVygOV5stCBDf3rcaeefT8aeHONoQMra/rWo957SBWf16rgPzzlakDK+v69qPiHge+nF52tAgZGmJ9u1HvPaRWeV6g0hee7WaMjbT7dqPjnifKlDn612n5NvYgd+1G+uvaQOnWs0mu0Gn8V+UWzessVtXQFcAyV+sCBEEg6IfiKpX5mQlO4ev9pa8Cde/p76F7H5vd/bt/ddqFQGlvmdFYdw6iNLlv780Cl3uaVIgKwYgwc9sgGNyc8D30EV6iJws5TvqdjKH1+v99S+FYhrF5HDHfUApBXqD34Ejxqmr1ARcbxFu9eDKhWRtNvVpkkkP4GoGJtZsokyFjdNh/5mlVldoL/A4sWkW2c35VbpjJqFgx7eh0G9EuK50tXBkazcMg9bZ9dc9Z3XqC9w2INu4cpYBkdIhNVPQ9+I29RIqCcAJAlp6d1en/mVArsUFsuBtyATcGmwtprG/wDa6dKl3LSEZO+JECLCzCnNv2/nr6/CJh7S5E7q6q86dQykH/rzpTYdRcYZV0dl26BTGm3SdPE0D9vhCfp3PfZX/wDavVxeH2zEoNl8eqg+PnXqm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4630" name="AutoShape 6" descr="data:image/jpeg;base64,/9j/4AAQSkZJRgABAQAAAQABAAD/2wCEAAkGBhQSERUUExQUFRUWGB4VGBcXFxwYGBwVHBcYFx0aFxcXHCYeFxwjHBgcIC8gJCgpLCwsHB4xNTAqNSYrLCkBCQoKDQwMFA8PFCkYFBgpKSkpKSkpKSkpKSkpKSkpKSkpKSkpKTUpKSkpKSkpKSkpKSkpKSkpKSkpKSkpKSkpKf/AABEIAJwBRAMBIgACEQEDEQH/xAAcAAABBQEBAQAAAAAAAAAAAAAGAgMEBQcBAAj/xABLEAACAQIEAwUDBwgHBgcBAAABAhEAAwQSITEFBkETIlFhcTKBkQcUI0KhscEzNFJicnOy0RUkQ5KzwuElNVOC8PEWg5Oiw9LTF//EABYBAQEBAAAAAAAAAAAAAAAAAAABAv/EABcRAQEBAQAAAAAAAAAAAAAAAAABEUH/2gAMAwEAAhEDEQA/ACpNh6UsUhNhS1rTJQFKpNdoFV6uTXaivV41ya9NB6uV2uUVw0ktSjSDUHM50rA747x9a3vrWD311Pr+NSFQ3Fc+bsVLRoCATpuSQNNzqKcuCnrdgm2xAJyNLEdBnHw3qoducsuM2Z0BtotxxDnIjAQTlQg+0NpqD/R67dtaGsbXd/8A06uLnA7ifOEEH6EXpVtOz1Pv2iPGq25aEv5Mh+JNNDTcIAE9tbiSJy3Ykb/2XSkrwoESL1rTyu//AJVb4e4q2FDeyDihMfXNlAo9JP31CwVmSwMbkCZBmdNgf5eNND9nku45yrdwxPh2sH3qRP2VKHyaYvwt/wB4x8csVY8wcNRQ75IJUOrdrK6kKO6w2n+dROX7B7YZHIPQ2XWcxOQbwI160FfiOSb6GGNsEft/Yezg+6o45WuSO/a1E7vtJX9DxB+FGiYvEKxy4vEDUyGRH1DukQWI9pCNKiY/GXGYM7K7KCQRbFskZvrBdGkj7/GgGf8AwjdgHPa1Mbvvr0yeVPWORr7tlVrZaM277QDv2cdRV8l0QIJ9t9/CWifsq84M57S5GkWh3vCVTWJPrvRAfgOSMU1u6iqhYlCPpFAIUtJBJ8xT1v5K8YRvYHkbn2aLFHXK9/MRrPcPeGx78QJGwFEBuHWSPaIEeQ66bz7qKyPFfJli7a5mNmNtLhP3LUR+SL4RrhNvKm+rT7gUlup08K1bi+IZckBcrOAS24IEgiAJGhn3VDW8GwWIMjS2B5gEbHzqozu/8nmJS0LzdkEMfWM67aZa5i/k/wATb7PP2f0sBIYkmYjQLI3Fadzf+YrHXs/un8KHLfArtjEYdro1uXFgghjuDE+Q19KAGxPLNy2XDMkoSpEtuJmO7qBFR/6HbxX/AN3/ANaKOM3puYgnukvcEmJPtDJp49TVb24PjrEaeIkfZUFS3B3H6P2/yrh4Wf0l+3+VWr3ww0nVSRpGgga+Zr1+xCK+upI8tBOmvmOg3poqFwB/SA84NcfBEbQfTWrdbI7NzB7oBJzRBOnswZ1nqKr8Nh8zII9pgpM+Y1j0b7KaEW+HNlLHugTqRuQJgedMLU7DYlyhTMSpkwTpJgT6x91QVq3OBYX1rlOKvhNerI+gl6UoU2ppQNbU4K6KSK7NAsV6kiu1B2vTXK9RXa5XorxqDhpDUomkzUCeorCsTufWt28KwvEDU+v41CobirGxw+U1MBtfajX4ajSoDrRNwnh+Ke2uS1bVGEBmUCQeoJjXzrSIVvgqsTpOYd4CTrO+mtPnl5v+HcaRrCN9XYzOlXK8JxNtR2mKt2FgiJCwuugP+tVvE8Sikf1tsQOpFwgAzsY08djUC8Ny+zqRlyqrF2zsFAZkgwGMmV/Ch7FWuyuECGGjd1gRA8Y66Dzq0TK4JW0XgTJBYDST3mMV25cVA2e0oDWyBEa99J9mYI6eooL/AJg4UtlMOJZs9sFsx6g2RoOg1OnnVNYw+xUHZdvBvT9b7aKeOYj+q4O5H9nB20BFodfOKoLfG7ZYISLf1DcZcwDQCoIzaIZ3AMeG9BBSywaDMhiInX8qPxB+PnTTm4rAKBquoInqYOvXX/vUjjF8Ag2bwdGJkA6qwZSQYAVlkaMAJHQEVCv8SL2kgKjDusAACxGmZIEiR7QmMwBEFjRD73ot98WxMEnQEOGaSApkSNxEGrLhOMt5ma1nYm0AysAACFUQpmWkjqBvUDCcG7S2oJRCWUE3DGrOQAZI3PTerT+jlwl1kuMltuoMMCpJ7wjVVjQTBncRrVU9yhizI7kEWxALKhI7RfHfefSibHcRuLo1s7lgQ6MCPKNh9ug8aCsNichzZRLCFJlQdCDDERGh1B1110q3TGs91VREcmTCMzF4iQCxExqJ1EDwBoh3ivEy1tWysFF1TEjNJB0yjp+FI4fxHNgcUDJbKu/UEAZtPMz417jN64DcQAFGUMLkHILcEZwV1Ug6EmIPqKqOGKWL2mKlrsJEkMxAzAKQuQg6DU+G/Uok5x4itzCW0tSTmQxGuXsyZI8IYUN8vXblzF4cMzNFyRLTHdJJ1OmijTrEVL5kd1w9u2GCPavBD9SCmDtyJnXXMAetVXB+Y7vaIWRLjJLBiozCBG/+lBHxHeF7fPmaZMgA3QCJJmZ+troKZXAtpEGNdGHS2B4zvRLh8XYl7i22VgGZlkZYAa4YHT2I8NdhpU9cPhnJDoqkZwTEfk1RmM9IDjU+dAEJgnGUZG9hRt1LHw9Km8RsHs7Qg/WO3WQv+WiTHcCSzbN2y7qwyldcw7xAmDIIKk9KrE47eAIYWbg/WSD8QY+ygp5/qd0nqyj72qttsVVD4SdvUb9PZqyx/F8O1k21BTv5iMuoMRv4QAI2qEuIslQmcCNM0GYJJg6x1PSoGeHJr6I58dkb/SoCUV2OGW0DMlwXB2bLowGpA1kDy286FUFUP2106+6vUu1akbn3V6so3haUDSRXa2rG+cHPz7Ean8ofuFVPaHxNWvOX59iP2/8AKtU4NAvtD4n413tD4n402a9NEfQibCh75QGIwF0jxT/EWiC2dB6UP/KAs4C6B1KbfvEqNMjtK7sFXMzMYAEkknYAVqfLvItu1h2W+A9y6sPr7I3yoehBg5h1HgBSORuTvm6i9dH0zDQH+zU9P2iNz028ZLqDEOaOXnwd3IxLIdUfoy/gw6j8CKvfkoP9Zvfuv/kWtC45wa3irJtXBodQRurdGXz+8SKC+QuC3MLjr9q4NRakHoy9osMvkfsMjpQaB1rDsRqx9T+Nbj/OsPv7n1rMKhuKO+CcrX79u32uMvJbZFZEtwgKZfZzDdgPEHTX0BWrVOVOIpdwao5VeyCKGzwZCAhgY7rAyI12O4MVUjlj5OMJbOdka6QNc5LE+YEgT5dfWrHG8sWLloC1btKQJtsFgT4HLBgx+Nd/8SqJXus67mSikEaNqsjbboZ1oT4xz8UuMEuLBXMy2pJzyQYaNCRE6jbxqiixQxC3HRrZRg2q6AbAaZjqNN6rzgsQxZEXvqO9qmgMHUkwBGtTfnjYlzcAg6ABg7GN5JFs66kR5GrHh1xrV4Rhnuu9tFKWzJaLQSWkfRiTGumlQOLgbt5LS4m+xS0iqtu0AFIgSTcYd9iIJyg7aRXOJcvB8QBbyLCo3tSuYMA0kydBl+NTDwy5ka5fOdUGtqxcyqIEZbuIMZjpqluKp+KccvXibShFRCfo1BTJuNToxYDTTeTod6CRwvgaCYm4VlvBVAaczwZAGXfQeJqwY27eYmLhtBWVRAABaDCx3lPdGYaEHc0HYzB3bJunOyPbIyZGYDNnyNlnU+O9FmD4GRZv4jX6S0RlWWdmL5lYSJEDLpE906a1RRceth0uXS3cuXSLR9lcgeT3Bou8x08BVxg+GC2O0xLMqE5bYDZrj5hlyKSCNJClum0+Ntextq8mHt4jDqLUrlZSQpJSe7KhdYMrM9BqKq8auJYi6xLuiPOndTJ9JlV0HRsglTuApgGKCGLd68h7zErIZNWIQGG1K5SB3jrBMGdqXgcZctPbvMhCq4UktlBcd5iCRADCYidwfGjDl7lpbNhWLRf0c3hq3eGYiLikQQ0Ex1O0aIwd5br4ex2K3LIHaLcJBgr2hVfUC2m+pFBBw8veW6XZO99JZd1zDUM1y2EOVklTKxrB8IqJxrh5s32c3AUhrqxqwEgBoA7pDwsiZOX9aiLmTgNrIrLby3MxQOmXNDq2YMWWCpAIMz7WmtVVzG3LSWsNiTbBcZldQxDgmAGyqO+rZSTsR76AJxHGrly12dy0LgGZrbgkuJYMZYyHXv5YgRpBGs2HLnDs2JQWw5DIoJKxBcg7+EazT/EsDeWw9rsFTsHz/RgMe9IygSYglCdYikX+KXMChXMwvZxLSIYdmoZCo3VZUDTxoOcQRhecBZbs2UrENLSDoeoB2qViMcrC8dQwtYtiraMGuOiKI6mF6TSeXcbdxOM7QWe1YkO/eCxbGXNAYgTqDFO804+w965bK93L2avs0mGOp22Gh8aI9xy+bfzogeyMPb/u2Xf7yKHFutbwiXXYObubKBuMr5Ib4E+lT+Nsww98lgwe6Dv3hCQQ2msZgPdQ5esslhQwjO2ca9MsCinOJYYlFdlKEqGE6Sp1B8wehqusWST5Vb8W4q9+xZLxKKLII0lEBiR4671Nx2HsLhMM9pSr5G7UkiWaFOaJJAklRtoKghMin6qzHhValet4xp12NdU0RLsW5G5GvSvV3DpI3I16GvVEboBShSB09KXW2mNc6D+v4j9v/ItUoq754/P7/wC0P4FqkoO14muRXooj6DtHQeg+6qPnq+yYG46EqylCCDBB7RNQelBy/KrfAA7Gz4fX/wDtULjXP97E2WtNbtKrRJXNOjBurEbioqx5A47fu4wJcvXHXs3OVmJEgCDBNaZWXfJnw65867XI3ZhGBcjuyYAAPU+nhWo0UH/KZxC5Zw9o2rj2ybkEoxUkZGMEjpVN8mfE7t7E3e1uPci1pnYtE3FmJ22qx+Vj83s/vf8AI1U3yTfnF791/wDItQaeN6w+/ufWtw6isSv2zJ0O9SFQnq1scct2MP3bi3LpiLeS4uXXWX9kwKq7iHwNV729WPn+H3VUOY/it28ZdjB0gaL8Bv76TgLLG4FVSzEEwCAYVS51OmwJ91N9p4DY6HfWB8fGiHl7C4iziYXL2rWyAjQxyncHohgZvIAzFA7xvitzCXTYRbZhUbMwYk57av7JbJpmjVelQ8Hx/EO6A3XCkwVQhF8PYtwp3qFjcddxVwNdLO4AtiANl0AAGmup8yTTvCGHzjDzqvaAMFU7Zlkeuu9Bb8nI3z+2FZlkC4p3AJSQQswT0k/bRHhcGb4XTPcfDXCSdzcLgFp8STqag8I4RctOmJU20QI1lM8ybha5aQZY3zFdz0npVnyzw5rWIwVxjDvhmS8skzuyHqAZ31iRPU0FlguUMr3Lt5s5knTwnOdIAJkeFDOK51u53W06WlzaB3Bgbad2Aepkije3x6MTdw8N2kdraBWAy6KwU9QGEz5nwrPV+TLFXLrtnQFX7xk6HRvsBG34UVJN+5c7N8yixZdTcu5lVBcK6ohJ0iRr1M7TFEdrB4azdzYZxcfKzsnbe2LhQ6jUICQHzQQdBtVjheS1GCGGLspY52dO6xeQc0mfAD0FVXHOQnXD3exxF52ZcrC85YFR9UARrIXfTQURZcSQ4m4VdHtKu7pctnM0qMpJXTfXWY8Jpjk7l95tYi475lXLqZkBrwymdQAHGmmoO+9DHEOH4ztvmr3W0tsVfMwV3D25eNCwbOF1nX0Ne4pcxLgWUZltvcvJnBJUW+45ZipG8EbCdepqjS8PxOzeAKurasR0MocrGPKfgZqDzNw/tsK+QEuFL2mT21eNGQjUEgxpuDVDwrk5bdp3GftDYvKAQDAuIgB2JJ08fGrLGpds/wBGrbJyB1tXFABzA2SJ90MTHiT0oqm47jsww13DvaN3KbLA95QNjNrcgQdTO3nVlxnlW3jVt3h3Wy9VBkGQepAPmCenhVfzfwSwMRZVcMM943He6pZWUohfN3SATMn3U7wrmR7GAL5e0C3xbRYKnsyygjvbkZmA9w6URRXeAtgLwfMwRlKqwDSWyn2gNtx5d2m+acKHxN8WFRVRs2Te2eyhC2QDKCYM6axRNw/iimLWJRS1/F4gBHCnswuoGkj3g7tUHjfDPmyXXSTZNllQATknMwkjdSW0bp76ANw+ORsIq3s2U3HAYGMpJRgYjUCTpSjwK5dwwdZuJZYgtoCUzZVgTJETtO4qqxK/1W0P2n9RnK6f3a0/5P7gXAKqMnascxVmUEaypg67gmfxFQAPMWHtriVt5clvPqsxAOUHWGjWeh9Knc32Ft20UMhyoEUK5Yhf1ptJv4/ZRBj+D4W/cYBUNxWKkhiQW3OVpht58R4daF+bOGXEUM2ZtcoJhu4BoSRt7/KqBqwkmlpVpg+EDsO3zSFkMoiQToN/WqpGHiPjUE/CrpuRr0PkK9TNu8oGpb3GK5URvC7D0pQrgpQrYxznj/eF/wDaH+GlUc1e88j/AGhf9V/w0p7k3lM4xyzyLKHvEbsd8qnp4k9B5kUFBZsM5CorMx6KCT8BrRDgPk/xl3e2LY8bhy/+0S32Vq2A4dbsqEtIqL4KIn1O7HzNSqKA8B8lKCDfvM36qAKP7zST8BRNw/lHC2YyWUkfWbvt8XmPdFW4roqK5XareI8w4ex+VvW1P6My391ZP2UHce+VIQVwqGdu0cAR5qnj5t8Kgi/KpxZXuW7Cmezl38mYAAeoXX/mFN/JN+cXv3Q/jWgm9dLEsxJYkkkmSSdyT1NG3yTH+sXv3Q/jWg06sYv4+5J+kub/AKbfzrZx0rEL+59akKRd4jd/4t3++386atcIa59JeudnbZtGeSznbuLu589vOkXDVddclupIgD0GwH8qqRK4yiC5ltKyqgKnMZYkEyxjQHyFKwePKFGk90fcZjz99d45hWW++ZSAXcr5jOSIPUVERwFZSJJAA19k5kM/AER50Frwfh1y67BMvWGkRMmIG+/hUnCcJU4Vrh/K2wLmXQaZjJMCWGUeO4q44SLr2LaW1FpcsMV1Lbz3vDrHn7qUOHra7S2SFIsDVgCMpYiJmTPWgXxbjS4vsrQWIfthlXMQqx3YB3g5idoYeBrQcJe0YgaCVQ9SABpJJJ8z6b1kmL46iY5sQmqGSq6ZSXUZgSumgjTWYA0Gx5hOYWfD276943T2aWVXLmuic7F29lBqxPkdeoKfbhLvi7V/X6NXEkwczsCMpHQajXp66TOW0y3MX7QFy92oDRMMgk6ExLhjG/jFP8M4kLyEiIByyDoTlBJXrEkgTqYmBMVJ7VbayzKondiAJPSSYk0ExsUFKgnVzlUamTBPTbQGls4nLImJjrHjHhQ5xHDYm5FxTh+yDhiLjyq2gIJYL3GYnvasQIA86BeLc+uuJfs7idipIRLKxIBkE3BEyZ0ll19mgt+aeM4rD3nLYS2yAMlu6Gk5C6wSJYA5iuhG9DOC+UC8hMu0EN3cqFc7Gcwy5SumndiiHl5Txm/ce/bRLVpdAhec7HQFi0HQE7DpV5xP5NcKbYVEysAAHGhnaT4+OtUQeXflGssZv3whgCOzuRsJIyghRImPMyTpRFh+acNiLqWLT9q0dpKAlFgH2nMZT7p1HjQd/wDyvI0i+Zgwco9Pxq+5N5WuYMsO2LK31co8zvvv021NBccS4cz30uyO6rKQdfaS4h8tn+wUFHGvaxYwl9nNnN3VySrKyCMo3BFwKQynQij98RQvz0F+b9qYD2mVkbwYsBMQZ8YPUCgGVxo7YKUxBiTIxIYlihBMsJRiDtmkA+E0f8Kso+ES3LOuTsz2kFiNsr5SRIHdOvSsawGJBdczhczSS0wrH65gHN56EkEitA5b4ubmAuW7h1Fl8pmJXIxjTZh9o9DRFFzZy6WdWtK3YBYUhCe/naUVQJA3Oo8aprGFftR3GORCu2xNtgJOw1YUU8uYG4o4dbJPee7fuAsfqPrptGg16k0V8TwfY2LwsKk3MxaQSZKgaKvtaDQHY6+VBnvCSoVwSys2ttgAQWkCN+ig/HQ9DJTnXJnt31Je2xWVg5oOU6mPj99SeHYNTh1DJlaSAxOjwSRMaq2uh++SKCSsXl0J1zRME6zvQW3EONWrp+jRkbeZA0Guy+cGq4cZv/8AFuf3jScaiglk01II2jXaOhiNqirUFpa4rej8u6+WY/HQ16mMJljvRv1jbTxr1TajdQNK6tcWlCtjHue/94XvVf8ADStG5EwwTAWY+uC59Sx/AAe6s658H9fveq/4aVpXJX5hh/2P8zUVd0O8X58w2HZkJZ3XQqgmD4FiQJ9JojWsI45+cX/3tz+NqAr4h8ql0yLNpEHi8u3w0A+2hrH8z4m9+Uv3CP0Qcq/3VgVp2D5IwZtoTYWSqk959yoP6VVnOHKmFs4O7ct2QrrlhgzHd1HViNjUGYiuGlGuGgbNHHyTfnF/90P4xQSVo4+SYfT3/wB0P4xUqxpw3FYdiDqfX8a3Fd/fWHYjc+v41Col01JwPD8s3mPdALQN4jz0qI5op4BwvtEQ3O8sd1Pq7+036TeugnadaqINjEYXEJcuXFYm3qFJyiCJOqk/o/d7nsFhbdvDpehT2khAAYDCZzZjMAr4z50SvgVuWLtq2FkKyQABDEECdNNaGcDZb+jEUwP6w5HXuhHkeWqt9lFHHDQr2ldJhh1EHcj7xUDjPCreRrt94VVMjoBM6DqdKtuFL2WHTtGUKttdliNBpuSxJMaDU0A8/wDFWuNbQ9yZYq3RfqhiJknViOkqOlBBsvZu4m2lmzdu4e0sZFbK7M0sxZhP1iF8SFGxNXfHOM3ms2cPbsPYXO1p1AnvjZEcuS40JYnQGAdJBuOVMK68MZsP2S3WBHaAnL7UZiWkKQpMwBqKTwO5ba92agOllALdyBLEgZ23PeZiWJ8wNcugXPLPCzh7ARiCzEu0TGYxtOp0AE9ab5swlu7Yy3LRvQZVVJU5oImff51Yo9PFe6PE6+7b7T91BiS8HxILqLJAcZSDO0gjWdYyjU+FE/Afk4zENfOn6I/E9a0Hsh4Cn7axQd5b4FawyHslC5948tBU6+3fHqP513CP3ViIj3zUXFXIuD9qPsig7jLgzgeVIa5TeO/KA+VILVQ3eu1U8wcPGJsNaJiYIPmDIqyugKRmlgVnRsuvwPUVBa7qfDpJk0GbcT5Ru2zoSwPU+X+lO8FS5aGsgbz1BGulaFeTOsHWqLiHDjlYDTwI6ePoY+2iF8s8We5iTZe3bW2iko6RAct9RxIYPJ7oJiDGgNGT7RM1nXA+ZSHs4dE7M27jhVJkFXJ7raeQk6knUa7kfFecbNoOCbi3EJXIVmWiQM2oyn9IdDNFO8Y4aSr5ROYajx8/X76ze1wzPijbLZIXdgdDHUepirflrj17E8Qsh9jcdyFBYDNbgxJOVYUempqXzfxVMJiwEXO4AZ2aJytr2YOXwgzvrHjQUvMnDVs5VWNXIJ6khVk6nYk/Zp1qgBoj5zwoW+pEwVET8f8ANQ2KiJ2Eyx3su/WNq9XcEUynNlmesbQPGuVEbuppQFeWuxWlY7z6f9oXv+T/AA0rSuSvzDD/ALH+Zqzbn5f9oXv+T/CStF5LxSDA4cF0BCbFgD7TdCaoIBWE8eH9ZxH725/G1bkMZb/TT++v86w7jrTiL8dblz+Nqg3DA/krf7C/wiqXn0f7Pvf8v+IlXeBH0Vv9hf4RVLz9/u+9/wAv+IlFY2RSaURSaI5Rz8k/5e/+7H8YoGNHXyTD6e/+7X+OixpY3FYXfPePrW6jf31hF/c+prJUZzRxyCrXLDTACOUDdYgEj1k/CgVzRbytxFcNgXu3AQO2YCDBYwoyj4H3VUgk+a5WvZTBLjYBmY5ARAOk6mpXDOA4e1aGcaLLkGSoJBBPemSZI8+g1rPL3OrMLjBrtq6T3BbyZAogAOXBdifIgbaVarxfEWrK27jXbuLvFWs2p1tgyFZ8uuZvaCmI0Jooh43xwWrbXX7sD6NCJYE6BmXq2u31RPWazu7jmxGIS52ZvgBUyFYzELmaVtsTqxYzOvuIFjx/El0aybjXmtp2jucuU3Fgxbyj2FBIzE94yRAiYfCeUjdRixIIcpHoB/OgJ3xl+/hn7Vkw65SlpRcS3aRSVDZk1YjswVB31fxkWvKfDjbsKzCGcAkeAiQPiST5saoOEciIlxXfWDMGImjlbtA9bWn6aV692tA8orzuAJOw1PoNabW5S5kHr4jx8qAG+TPmW/dx11GAK3Q1xyFAKsoAUkjpAyx4kHcmdAv28zaAnvDb1oa5L5bbDYnG3QrlWbLaDLkzCc5iegJygxGk1Tca5l4hhLhPZgKzFs0FwZEAHYLEDQD30GgYnAMWkD7R5VBuyu4I9RVHzN8pD4a1ZAtL84uJmdWYkWzA6DUkmdNPZNCt3nzGx2txmQeyO6AGkH2UI6eJJqg8xGIkDyEfbP41Xtd1qi4Fzfbazas/S3r7NlZ20Ms3v0Cnz2OtEV6zrQdsPScZZMHSZpywlSsXeS3bzvAAjUifsGp92tAGYBLVzE3WbKpWLaXAdAWXKHBJjMj7xtVjj+WRxFUdbi27lvNZclTLMlzL7IPsgAlTM7L0BoTN3S9fyZT2wfRiQVc3DJM7HUSOnjvRpwXG4u3hhcuIpe4ivZaJVxByo5BXLcIiJ9oQN9KAcwCRjTfW7Yc5pNq3dhpyMCQHCk5Y1EEmdJ3qx4hy+r8Rw7spuLda5culpKkCciwdgFCiOuu9COGxT2sUl0WpZ3JCDMNS5VkAOoaZEGdxpRZwznNr1xLZsos3ltkOzF+8cpKgKAMsaz4jfaoCbjfLNnEasgLDSdj7orGWEEjwJH21vwsxAM771geJ/KP+038RoHrFwAfV3616vYZ1A1I36+6vVllvyilgVxRShW1Z7zxytb7V8TexItK5AC9mXYkIFgQ2u07aVW8G5BtYpS9nFqwBgg2SGB6SC/21pHEOD27jJde32j2gxtyTGYidvZMkDcHpQt8n0nEYxrg7K6SM1iCAokmfiY+3qKCj4r8ndvDJnvYtFUmB9CSSfBQHk0ng/IlrFKTZxitGhHYkMJ2kF9vPainnbAOL2GxItG/bskh7YE6EzmywZ+G6idKq+VscLvFXdbRsK9k9wiNsneIgDU60B01xbNqXYKttRmY6CAAJqk41jsPjMBdIvhLRIU3GVoDKytGUwWJ0EDxqz49wZMTaCXCcoYOQNM2UN3Z6Akj4VnvDuE3L3Cl7Nc5t4k3Db/TXIoIAG++3hNFRuEco2MUxW1jQWGuU2WUkDqMz6+6meK8tYaxc7O5jRnmCFsM2U/rEPv5CT5VbrxQXuJYJkwxw0MEIIyluhGgAgAx76icH4qbb4z+p/Og1xjcbfLbzNoTlO+p/7UELiXK+GsZM+NHfXtFK2GYFSSJlX8QaIvk3wlhLt42r5vEoJBtNbgZt5Ymau7WNwfzH5wtm32SIcqsikggxk1B1Lnx1metRvk94QUstfcAXMQc+ggC3JKgAbAklo8MvhUBWu4rBr51Pqa3kb++sCvt3j61CmLhqZxbiiGzatW8sKFZ9P7SNSD4wQCf1agXDTmCwVlye0vm2P3ZfWWkAAjwXXz8qqLbkW2vz20zXEUAmJMHMVYKI66mfdVjzHjBhWumc2Lv5gzBp7Ky2bKFb/iOmUE9EGntTVXhuIIlm49pVRbcKQWDXbjk6G4TtaG5RRDRBka1F4bw25iLpVsxuFpYtuJ1Z2/WPT/QUVN5bwM2bp1hrbWo2lyTEH3iY/wCxnwPB9nbOaCWct8QB+E00uCS2q21ACr98b1Ka/AFQSmu1IstVVbaTVtw+C0nZRmPoP5nSglXhl08gT67xTOam2vySTudT670kPQS0NROJcfbCgMqZ5IEeAAJMeJiNPLrTyvpVFzVhmu2mUHLpO8ba7+6qDHhHMlnEW86tAGhzaQR4+FU3HufMNb7oi63QaRI8Cd9fCazDB/OmwxYEMpznWc8WzZB7wMsJuLAM6gmqzFo2WWU5id/5fZ6e+gueJcxFnZwFVj19pvQE7e4UPYrFm4SWJJ3kmadwmBLkzUu/w2Ekb6feKItuRr3ZvmCjvrBbfQMfh7vAVoTQRNC/yfBR2MiCSVPoxK/5quxfI08NPhRU204mmuMJnULuCGB1IImIIjfURHnUQYjWlDFTQDeF4YbRuWWEo6rHkIIgeWtEvLPGkPD7uHcrduW86dmxBZl3UBdTlAMDQxl20qNxjEoptllJLkW1AEyx1ExQ7xXgFq7dZSr9syZ0ClQDlOogqZOWWH7Edao9xMscXhnW069m6sSczrpcB1JtrG2xFR+ZeFIOJKnaFu1bPcYHXv3HbQmYOTKNzBqkvYV1sJcW45tsSh1IAuDUKRMEFdQfJh9U0xhMLcYG4qXCqGWuKrMFIEiWGg99RG94a+rKpERp/wBeZrAsaPpbn7bfxGtS5Z4+2Iw5yMFuBYY5dA2wIUkSYjyn0rKsUsXHEzDMJ8YYiaKessI1j3xXqTYIjWPfXqyj6GX8KWKSh0pQrYHuYODYk3reIwrgOoytbcnIw11jadT4dNdKicO5cxafOMQblsYu8AFj2FUMpMypB0WNjEdd6Lq9RVHxTCY02bJs3UF5ADcUgZLjZROsaCZ00BnpAqPy/wABvjEvi8Uydqy9mFTZV06+ix16maJa7NAm4sgjxBFCnBeW8VYwDWUuLavZy4Yd5SIUQSRpMbgaUW1yagEcDwPGXsVav4w21Fj2Ft6y3iYmBMHfoNBUe9y3jcPcv/M3tG1fYsQ8AoxmYkdJMET000o1mvTQBF3km72GGwoZTZDm5fbNBJJ9lF3IA0HnB6UaKgAAAgDQAbRSpptbkkiDpGvQyOlRS13HrXz9fOp9TX0Au/vr58vnU+tEphmrtrE2wDNos3j2hAnX6uX8aQ9WvCOFZwGOx2qojYDFHP8AR4e2WO2bOyhv0srMVPj3gR5Uf8IwIsWQWIN1gMxA8Bl093XqZPWoOB4ctoZgJPrT1/Ek9ain7mI6001+TUG5dmu2zQWuHu1Ps4o5SBs0T4wNfvqos1MtvQSTdrqXqilqVaNBYLcpriGDS8mRjv7P7QE/CvJT2mZfHvH3RH4iginhi2MLtIyEQPG5fDdfK0KFeKYNXCR1O3qP9KO+OaWAPNB8EZvvNCDWgDb8Tr9lUV+FwOViPKlYvCyNKn2dXJ8qXctaaDWNJ8aCJwmbZBHQg/jRBxfu37gGxbMPRu8PvoDtcy3Vui2ZIDZWthgFLAtqCB0ncztRNwjHjEW+0AiCViZMCIJ8N9vKqE43iAtxmk5iEER7R2mTtXcTxIWkLPMD4+GgoP5kx5bEOuY5VIUDpoIJj1mpWMvD5kqXGh5zINZKSYnyifsoKrE41mclXaC5cAEjvE7jXQ9PHzox41jLmHOEdrYN22oLSTHaKBuVO86+HjoTItwjhnaFbhgWxet2yuuudtY1mAPPrRvz3hWe3mAnKc38x/15VBCtcBjF3sGA62cTb7S3OhSPpUJBOpRg1sg/rVWYuxicDOGF7KLgLCLlxFKt3TpITWIIP8qu+VePImHNy53rmED5FkBns3YYgFt8hVjHgareZ+Z8Ljrayt21ct+yYVgQSMwOumgkedUUnAuLXcLdm2Qc2hAhgfDTxqtxF7M7NtmYtHhJJipmKuW+1zWmKquUqG7xAWOomdusVAuMCzRtJj0nT7KiHrdwAaxXqTacAax769WR9FqaXNN2th6D7qWK2pQNemvV6Kg7NemvV6KD1er1cqK9Xq4a5QdJpJNeNcNB0b1hOIt2c276k/2lvT17ulbqm49a+d7x7x9fxpEqY1qzoJua+Fy3Hv00q34bxqzaRU1O/VDpvqQwFCrGktVQaXeabUga6z9ZI95z6VFfmK3Ma6/rJHvOeBQlSaKKv6dSY8f1kj3nPAp5OYrYIGvX61uPjngUHVygOV5stCBDf3rcaeefT8aeHONoQMra/rWo957SBWf16rgPzzlakDK+v69qPiHge+nF52tAgZGmJ9u1HvPaRWeV6g0hee7WaMjbT7dqPjnifKlDn612n5NvYgd+1G+uvaQOnWs0mu0Gn8V+UWzessVtXQFcAyV+sCBEEg6IfiKpX5mQlO4ev9pa8Cde/p76F7H5vd/bt/ddqFQGlvmdFYdw6iNLlv780Cl3uaVIgKwYgwc9sgGNyc8D30EV6iJws5TvqdjKH1+v99S+FYhrF5HDHfUApBXqD34Ejxqmr1ARcbxFu9eDKhWRtNvVpkkkP4GoGJtZsokyFjdNh/5mlVldoL/A4sWkW2c35VbpjJqFgx7eh0G9EuK50tXBkazcMg9bZ9dc9Z3XqC9w2INu4cpYBkdIhNVPQ9+I29RIqCcAJAlp6d1en/mVArsUFsuBtyATcGmwtprG/wDa6dKl3LSEZO+JECLCzCnNv2/nr6/CJh7S5E7q6q86dQykH/rzpTYdRcYZV0dl26BTGm3SdPE0D9vhCfp3PfZX/wDavVxeH2zEoNl8eqg+PnXqm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4632" name="AutoShape 8" descr="data:image/jpeg;base64,/9j/4AAQSkZJRgABAQAAAQABAAD/2wCEAAkGBhQSERUUExQUFRUWGB4VGBcXFxwYGBwVHBcYFx0aFxcXHCYeFxwjHBgcIC8gJCgpLCwsHB4xNTAqNSYrLCkBCQoKDQwMFA8PFCkYFBgpKSkpKSkpKSkpKSkpKSkpKSkpKSkpKTUpKSkpKSkpKSkpKSkpKSkpKSkpKSkpKSkpKf/AABEIAJwBRAMBIgACEQEDEQH/xAAcAAABBQEBAQAAAAAAAAAAAAAGAgMEBQcBAAj/xABLEAACAQIEAwUDBwgHBgcBAAABAhEAAwQSITEFBkETIlFhcTKBkQcUI0KhscEzNFJicnOy0RUkQ5KzwuElNVOC8PEWg5Oiw9LTF//EABYBAQEBAAAAAAAAAAAAAAAAAAABAv/EABcRAQEBAQAAAAAAAAAAAAAAAAABEUH/2gAMAwEAAhEDEQA/ACpNh6UsUhNhS1rTJQFKpNdoFV6uTXaivV41ya9NB6uV2uUVw0ktSjSDUHM50rA747x9a3vrWD311Pr+NSFQ3Fc+bsVLRoCATpuSQNNzqKcuCnrdgm2xAJyNLEdBnHw3qoducsuM2Z0BtotxxDnIjAQTlQg+0NpqD/R67dtaGsbXd/8A06uLnA7ifOEEH6EXpVtOz1Pv2iPGq25aEv5Mh+JNNDTcIAE9tbiSJy3Ykb/2XSkrwoESL1rTyu//AJVb4e4q2FDeyDihMfXNlAo9JP31CwVmSwMbkCZBmdNgf5eNND9nku45yrdwxPh2sH3qRP2VKHyaYvwt/wB4x8csVY8wcNRQ75IJUOrdrK6kKO6w2n+dROX7B7YZHIPQ2XWcxOQbwI160FfiOSb6GGNsEft/Yezg+6o45WuSO/a1E7vtJX9DxB+FGiYvEKxy4vEDUyGRH1DukQWI9pCNKiY/GXGYM7K7KCQRbFskZvrBdGkj7/GgGf8AwjdgHPa1Mbvvr0yeVPWORr7tlVrZaM277QDv2cdRV8l0QIJ9t9/CWifsq84M57S5GkWh3vCVTWJPrvRAfgOSMU1u6iqhYlCPpFAIUtJBJ8xT1v5K8YRvYHkbn2aLFHXK9/MRrPcPeGx78QJGwFEBuHWSPaIEeQ66bz7qKyPFfJli7a5mNmNtLhP3LUR+SL4RrhNvKm+rT7gUlup08K1bi+IZckBcrOAS24IEgiAJGhn3VDW8GwWIMjS2B5gEbHzqozu/8nmJS0LzdkEMfWM67aZa5i/k/wATb7PP2f0sBIYkmYjQLI3Fadzf+YrHXs/un8KHLfArtjEYdro1uXFgghjuDE+Q19KAGxPLNy2XDMkoSpEtuJmO7qBFR/6HbxX/AN3/ANaKOM3puYgnukvcEmJPtDJp49TVb24PjrEaeIkfZUFS3B3H6P2/yrh4Wf0l+3+VWr3ww0nVSRpGgga+Zr1+xCK+upI8tBOmvmOg3poqFwB/SA84NcfBEbQfTWrdbI7NzB7oBJzRBOnswZ1nqKr8Nh8zII9pgpM+Y1j0b7KaEW+HNlLHugTqRuQJgedMLU7DYlyhTMSpkwTpJgT6x91QVq3OBYX1rlOKvhNerI+gl6UoU2ppQNbU4K6KSK7NAsV6kiu1B2vTXK9RXa5XorxqDhpDUomkzUCeorCsTufWt28KwvEDU+v41CobirGxw+U1MBtfajX4ajSoDrRNwnh+Ke2uS1bVGEBmUCQeoJjXzrSIVvgqsTpOYd4CTrO+mtPnl5v+HcaRrCN9XYzOlXK8JxNtR2mKt2FgiJCwuugP+tVvE8Sikf1tsQOpFwgAzsY08djUC8Ny+zqRlyqrF2zsFAZkgwGMmV/Ch7FWuyuECGGjd1gRA8Y66Dzq0TK4JW0XgTJBYDST3mMV25cVA2e0oDWyBEa99J9mYI6eooL/AJg4UtlMOJZs9sFsx6g2RoOg1OnnVNYw+xUHZdvBvT9b7aKeOYj+q4O5H9nB20BFodfOKoLfG7ZYISLf1DcZcwDQCoIzaIZ3AMeG9BBSywaDMhiInX8qPxB+PnTTm4rAKBquoInqYOvXX/vUjjF8Ag2bwdGJkA6qwZSQYAVlkaMAJHQEVCv8SL2kgKjDusAACxGmZIEiR7QmMwBEFjRD73ot98WxMEnQEOGaSApkSNxEGrLhOMt5ma1nYm0AysAACFUQpmWkjqBvUDCcG7S2oJRCWUE3DGrOQAZI3PTerT+jlwl1kuMltuoMMCpJ7wjVVjQTBncRrVU9yhizI7kEWxALKhI7RfHfefSibHcRuLo1s7lgQ6MCPKNh9ug8aCsNichzZRLCFJlQdCDDERGh1B1110q3TGs91VREcmTCMzF4iQCxExqJ1EDwBoh3ivEy1tWysFF1TEjNJB0yjp+FI4fxHNgcUDJbKu/UEAZtPMz417jN64DcQAFGUMLkHILcEZwV1Ug6EmIPqKqOGKWL2mKlrsJEkMxAzAKQuQg6DU+G/Uok5x4itzCW0tSTmQxGuXsyZI8IYUN8vXblzF4cMzNFyRLTHdJJ1OmijTrEVL5kd1w9u2GCPavBD9SCmDtyJnXXMAetVXB+Y7vaIWRLjJLBiozCBG/+lBHxHeF7fPmaZMgA3QCJJmZ+troKZXAtpEGNdGHS2B4zvRLh8XYl7i22VgGZlkZYAa4YHT2I8NdhpU9cPhnJDoqkZwTEfk1RmM9IDjU+dAEJgnGUZG9hRt1LHw9Km8RsHs7Qg/WO3WQv+WiTHcCSzbN2y7qwyldcw7xAmDIIKk9KrE47eAIYWbg/WSD8QY+ygp5/qd0nqyj72qttsVVD4SdvUb9PZqyx/F8O1k21BTv5iMuoMRv4QAI2qEuIslQmcCNM0GYJJg6x1PSoGeHJr6I58dkb/SoCUV2OGW0DMlwXB2bLowGpA1kDy286FUFUP2106+6vUu1akbn3V6so3haUDSRXa2rG+cHPz7Ean8ofuFVPaHxNWvOX59iP2/8AKtU4NAvtD4n413tD4n402a9NEfQibCh75QGIwF0jxT/EWiC2dB6UP/KAs4C6B1KbfvEqNMjtK7sFXMzMYAEkknYAVqfLvItu1h2W+A9y6sPr7I3yoehBg5h1HgBSORuTvm6i9dH0zDQH+zU9P2iNz028ZLqDEOaOXnwd3IxLIdUfoy/gw6j8CKvfkoP9Zvfuv/kWtC45wa3irJtXBodQRurdGXz+8SKC+QuC3MLjr9q4NRakHoy9osMvkfsMjpQaB1rDsRqx9T+Nbj/OsPv7n1rMKhuKO+CcrX79u32uMvJbZFZEtwgKZfZzDdgPEHTX0BWrVOVOIpdwao5VeyCKGzwZCAhgY7rAyI12O4MVUjlj5OMJbOdka6QNc5LE+YEgT5dfWrHG8sWLloC1btKQJtsFgT4HLBgx+Nd/8SqJXus67mSikEaNqsjbboZ1oT4xz8UuMEuLBXMy2pJzyQYaNCRE6jbxqiixQxC3HRrZRg2q6AbAaZjqNN6rzgsQxZEXvqO9qmgMHUkwBGtTfnjYlzcAg6ABg7GN5JFs66kR5GrHh1xrV4Rhnuu9tFKWzJaLQSWkfRiTGumlQOLgbt5LS4m+xS0iqtu0AFIgSTcYd9iIJyg7aRXOJcvB8QBbyLCo3tSuYMA0kydBl+NTDwy5ka5fOdUGtqxcyqIEZbuIMZjpqluKp+KccvXibShFRCfo1BTJuNToxYDTTeTod6CRwvgaCYm4VlvBVAaczwZAGXfQeJqwY27eYmLhtBWVRAABaDCx3lPdGYaEHc0HYzB3bJunOyPbIyZGYDNnyNlnU+O9FmD4GRZv4jX6S0RlWWdmL5lYSJEDLpE906a1RRceth0uXS3cuXSLR9lcgeT3Bou8x08BVxg+GC2O0xLMqE5bYDZrj5hlyKSCNJClum0+Ntextq8mHt4jDqLUrlZSQpJSe7KhdYMrM9BqKq8auJYi6xLuiPOndTJ9JlV0HRsglTuApgGKCGLd68h7zErIZNWIQGG1K5SB3jrBMGdqXgcZctPbvMhCq4UktlBcd5iCRADCYidwfGjDl7lpbNhWLRf0c3hq3eGYiLikQQ0Ex1O0aIwd5br4ex2K3LIHaLcJBgr2hVfUC2m+pFBBw8veW6XZO99JZd1zDUM1y2EOVklTKxrB8IqJxrh5s32c3AUhrqxqwEgBoA7pDwsiZOX9aiLmTgNrIrLby3MxQOmXNDq2YMWWCpAIMz7WmtVVzG3LSWsNiTbBcZldQxDgmAGyqO+rZSTsR76AJxHGrly12dy0LgGZrbgkuJYMZYyHXv5YgRpBGs2HLnDs2JQWw5DIoJKxBcg7+EazT/EsDeWw9rsFTsHz/RgMe9IygSYglCdYikX+KXMChXMwvZxLSIYdmoZCo3VZUDTxoOcQRhecBZbs2UrENLSDoeoB2qViMcrC8dQwtYtiraMGuOiKI6mF6TSeXcbdxOM7QWe1YkO/eCxbGXNAYgTqDFO804+w965bK93L2avs0mGOp22Gh8aI9xy+bfzogeyMPb/u2Xf7yKHFutbwiXXYObubKBuMr5Ib4E+lT+Nsww98lgwe6Dv3hCQQ2msZgPdQ5esslhQwjO2ca9MsCinOJYYlFdlKEqGE6Sp1B8wehqusWST5Vb8W4q9+xZLxKKLII0lEBiR4671Nx2HsLhMM9pSr5G7UkiWaFOaJJAklRtoKghMin6qzHhValet4xp12NdU0RLsW5G5GvSvV3DpI3I16GvVEboBShSB09KXW2mNc6D+v4j9v/ItUoq754/P7/wC0P4FqkoO14muRXooj6DtHQeg+6qPnq+yYG46EqylCCDBB7RNQelBy/KrfAA7Gz4fX/wDtULjXP97E2WtNbtKrRJXNOjBurEbioqx5A47fu4wJcvXHXs3OVmJEgCDBNaZWXfJnw65867XI3ZhGBcjuyYAAPU+nhWo0UH/KZxC5Zw9o2rj2ybkEoxUkZGMEjpVN8mfE7t7E3e1uPci1pnYtE3FmJ22qx+Vj83s/vf8AI1U3yTfnF791/wDItQaeN6w+/ufWtw6isSv2zJ0O9SFQnq1scct2MP3bi3LpiLeS4uXXWX9kwKq7iHwNV729WPn+H3VUOY/it28ZdjB0gaL8Bv76TgLLG4FVSzEEwCAYVS51OmwJ91N9p4DY6HfWB8fGiHl7C4iziYXL2rWyAjQxyncHohgZvIAzFA7xvitzCXTYRbZhUbMwYk57av7JbJpmjVelQ8Hx/EO6A3XCkwVQhF8PYtwp3qFjcddxVwNdLO4AtiANl0AAGmup8yTTvCGHzjDzqvaAMFU7Zlkeuu9Bb8nI3z+2FZlkC4p3AJSQQswT0k/bRHhcGb4XTPcfDXCSdzcLgFp8STqag8I4RctOmJU20QI1lM8ybha5aQZY3zFdz0npVnyzw5rWIwVxjDvhmS8skzuyHqAZ31iRPU0FlguUMr3Lt5s5knTwnOdIAJkeFDOK51u53W06WlzaB3Bgbad2Aepkije3x6MTdw8N2kdraBWAy6KwU9QGEz5nwrPV+TLFXLrtnQFX7xk6HRvsBG34UVJN+5c7N8yixZdTcu5lVBcK6ohJ0iRr1M7TFEdrB4azdzYZxcfKzsnbe2LhQ6jUICQHzQQdBtVjheS1GCGGLspY52dO6xeQc0mfAD0FVXHOQnXD3exxF52ZcrC85YFR9UARrIXfTQURZcSQ4m4VdHtKu7pctnM0qMpJXTfXWY8Jpjk7l95tYi475lXLqZkBrwymdQAHGmmoO+9DHEOH4ztvmr3W0tsVfMwV3D25eNCwbOF1nX0Ne4pcxLgWUZltvcvJnBJUW+45ZipG8EbCdepqjS8PxOzeAKurasR0MocrGPKfgZqDzNw/tsK+QEuFL2mT21eNGQjUEgxpuDVDwrk5bdp3GftDYvKAQDAuIgB2JJ08fGrLGpds/wBGrbJyB1tXFABzA2SJ90MTHiT0oqm47jsww13DvaN3KbLA95QNjNrcgQdTO3nVlxnlW3jVt3h3Wy9VBkGQepAPmCenhVfzfwSwMRZVcMM943He6pZWUohfN3SATMn3U7wrmR7GAL5e0C3xbRYKnsyygjvbkZmA9w6URRXeAtgLwfMwRlKqwDSWyn2gNtx5d2m+acKHxN8WFRVRs2Te2eyhC2QDKCYM6axRNw/iimLWJRS1/F4gBHCnswuoGkj3g7tUHjfDPmyXXSTZNllQATknMwkjdSW0bp76ANw+ORsIq3s2U3HAYGMpJRgYjUCTpSjwK5dwwdZuJZYgtoCUzZVgTJETtO4qqxK/1W0P2n9RnK6f3a0/5P7gXAKqMnascxVmUEaypg67gmfxFQAPMWHtriVt5clvPqsxAOUHWGjWeh9Knc32Ft20UMhyoEUK5Yhf1ptJv4/ZRBj+D4W/cYBUNxWKkhiQW3OVpht58R4daF+bOGXEUM2ZtcoJhu4BoSRt7/KqBqwkmlpVpg+EDsO3zSFkMoiQToN/WqpGHiPjUE/CrpuRr0PkK9TNu8oGpb3GK5URvC7D0pQrgpQrYxznj/eF/wDaH+GlUc1e88j/AGhf9V/w0p7k3lM4xyzyLKHvEbsd8qnp4k9B5kUFBZsM5CorMx6KCT8BrRDgPk/xl3e2LY8bhy/+0S32Vq2A4dbsqEtIqL4KIn1O7HzNSqKA8B8lKCDfvM36qAKP7zST8BRNw/lHC2YyWUkfWbvt8XmPdFW4roqK5XareI8w4ex+VvW1P6My391ZP2UHce+VIQVwqGdu0cAR5qnj5t8Kgi/KpxZXuW7Cmezl38mYAAeoXX/mFN/JN+cXv3Q/jWgm9dLEsxJYkkkmSSdyT1NG3yTH+sXv3Q/jWg06sYv4+5J+kub/AKbfzrZx0rEL+59akKRd4jd/4t3++386atcIa59JeudnbZtGeSznbuLu589vOkXDVddclupIgD0GwH8qqRK4yiC5ltKyqgKnMZYkEyxjQHyFKwePKFGk90fcZjz99d45hWW++ZSAXcr5jOSIPUVERwFZSJJAA19k5kM/AER50Frwfh1y67BMvWGkRMmIG+/hUnCcJU4Vrh/K2wLmXQaZjJMCWGUeO4q44SLr2LaW1FpcsMV1Lbz3vDrHn7qUOHra7S2SFIsDVgCMpYiJmTPWgXxbjS4vsrQWIfthlXMQqx3YB3g5idoYeBrQcJe0YgaCVQ9SABpJJJ8z6b1kmL46iY5sQmqGSq6ZSXUZgSumgjTWYA0Gx5hOYWfD276943T2aWVXLmuic7F29lBqxPkdeoKfbhLvi7V/X6NXEkwczsCMpHQajXp66TOW0y3MX7QFy92oDRMMgk6ExLhjG/jFP8M4kLyEiIByyDoTlBJXrEkgTqYmBMVJ7VbayzKondiAJPSSYk0ExsUFKgnVzlUamTBPTbQGls4nLImJjrHjHhQ5xHDYm5FxTh+yDhiLjyq2gIJYL3GYnvasQIA86BeLc+uuJfs7idipIRLKxIBkE3BEyZ0ll19mgt+aeM4rD3nLYS2yAMlu6Gk5C6wSJYA5iuhG9DOC+UC8hMu0EN3cqFc7Gcwy5SumndiiHl5Txm/ce/bRLVpdAhec7HQFi0HQE7DpV5xP5NcKbYVEysAAHGhnaT4+OtUQeXflGssZv3whgCOzuRsJIyghRImPMyTpRFh+acNiLqWLT9q0dpKAlFgH2nMZT7p1HjQd/wDyvI0i+Zgwco9Pxq+5N5WuYMsO2LK31co8zvvv021NBccS4cz30uyO6rKQdfaS4h8tn+wUFHGvaxYwl9nNnN3VySrKyCMo3BFwKQynQij98RQvz0F+b9qYD2mVkbwYsBMQZ8YPUCgGVxo7YKUxBiTIxIYlihBMsJRiDtmkA+E0f8Kso+ES3LOuTsz2kFiNsr5SRIHdOvSsawGJBdczhczSS0wrH65gHN56EkEitA5b4ubmAuW7h1Fl8pmJXIxjTZh9o9DRFFzZy6WdWtK3YBYUhCe/naUVQJA3Oo8aprGFftR3GORCu2xNtgJOw1YUU8uYG4o4dbJPee7fuAsfqPrptGg16k0V8TwfY2LwsKk3MxaQSZKgaKvtaDQHY6+VBnvCSoVwSys2ttgAQWkCN+ig/HQ9DJTnXJnt31Je2xWVg5oOU6mPj99SeHYNTh1DJlaSAxOjwSRMaq2uh++SKCSsXl0J1zRME6zvQW3EONWrp+jRkbeZA0Guy+cGq4cZv/8AFuf3jScaiglk01II2jXaOhiNqirUFpa4rej8u6+WY/HQ16mMJljvRv1jbTxr1TajdQNK6tcWlCtjHue/94XvVf8ADStG5EwwTAWY+uC59Sx/AAe6s658H9fveq/4aVpXJX5hh/2P8zUVd0O8X58w2HZkJZ3XQqgmD4FiQJ9JojWsI45+cX/3tz+NqAr4h8ql0yLNpEHi8u3w0A+2hrH8z4m9+Uv3CP0Qcq/3VgVp2D5IwZtoTYWSqk959yoP6VVnOHKmFs4O7ct2QrrlhgzHd1HViNjUGYiuGlGuGgbNHHyTfnF/90P4xQSVo4+SYfT3/wB0P4xUqxpw3FYdiDqfX8a3Fd/fWHYjc+v41Col01JwPD8s3mPdALQN4jz0qI5op4BwvtEQ3O8sd1Pq7+036TeugnadaqINjEYXEJcuXFYm3qFJyiCJOqk/o/d7nsFhbdvDpehT2khAAYDCZzZjMAr4z50SvgVuWLtq2FkKyQABDEECdNNaGcDZb+jEUwP6w5HXuhHkeWqt9lFHHDQr2ldJhh1EHcj7xUDjPCreRrt94VVMjoBM6DqdKtuFL2WHTtGUKttdliNBpuSxJMaDU0A8/wDFWuNbQ9yZYq3RfqhiJknViOkqOlBBsvZu4m2lmzdu4e0sZFbK7M0sxZhP1iF8SFGxNXfHOM3ms2cPbsPYXO1p1AnvjZEcuS40JYnQGAdJBuOVMK68MZsP2S3WBHaAnL7UZiWkKQpMwBqKTwO5ba92agOllALdyBLEgZ23PeZiWJ8wNcugXPLPCzh7ARiCzEu0TGYxtOp0AE9ab5swlu7Yy3LRvQZVVJU5oImff51Yo9PFe6PE6+7b7T91BiS8HxILqLJAcZSDO0gjWdYyjU+FE/Afk4zENfOn6I/E9a0Hsh4Cn7axQd5b4FawyHslC5948tBU6+3fHqP513CP3ViIj3zUXFXIuD9qPsig7jLgzgeVIa5TeO/KA+VILVQ3eu1U8wcPGJsNaJiYIPmDIqyugKRmlgVnRsuvwPUVBa7qfDpJk0GbcT5Ru2zoSwPU+X+lO8FS5aGsgbz1BGulaFeTOsHWqLiHDjlYDTwI6ePoY+2iF8s8We5iTZe3bW2iko6RAct9RxIYPJ7oJiDGgNGT7RM1nXA+ZSHs4dE7M27jhVJkFXJ7raeQk6knUa7kfFecbNoOCbi3EJXIVmWiQM2oyn9IdDNFO8Y4aSr5ROYajx8/X76ze1wzPijbLZIXdgdDHUepirflrj17E8Qsh9jcdyFBYDNbgxJOVYUempqXzfxVMJiwEXO4AZ2aJytr2YOXwgzvrHjQUvMnDVs5VWNXIJ6khVk6nYk/Zp1qgBoj5zwoW+pEwVET8f8ANQ2KiJ2Eyx3su/WNq9XcEUynNlmesbQPGuVEbuppQFeWuxWlY7z6f9oXv+T/AA0rSuSvzDD/ALH+Zqzbn5f9oXv+T/CStF5LxSDA4cF0BCbFgD7TdCaoIBWE8eH9ZxH725/G1bkMZb/TT++v86w7jrTiL8dblz+Nqg3DA/krf7C/wiqXn0f7Pvf8v+IlXeBH0Vv9hf4RVLz9/u+9/wAv+IlFY2RSaURSaI5Rz8k/5e/+7H8YoGNHXyTD6e/+7X+OixpY3FYXfPePrW6jf31hF/c+prJUZzRxyCrXLDTACOUDdYgEj1k/CgVzRbytxFcNgXu3AQO2YCDBYwoyj4H3VUgk+a5WvZTBLjYBmY5ARAOk6mpXDOA4e1aGcaLLkGSoJBBPemSZI8+g1rPL3OrMLjBrtq6T3BbyZAogAOXBdifIgbaVarxfEWrK27jXbuLvFWs2p1tgyFZ8uuZvaCmI0Jooh43xwWrbXX7sD6NCJYE6BmXq2u31RPWazu7jmxGIS52ZvgBUyFYzELmaVtsTqxYzOvuIFjx/El0aybjXmtp2jucuU3Fgxbyj2FBIzE94yRAiYfCeUjdRixIIcpHoB/OgJ3xl+/hn7Vkw65SlpRcS3aRSVDZk1YjswVB31fxkWvKfDjbsKzCGcAkeAiQPiST5saoOEciIlxXfWDMGImjlbtA9bWn6aV692tA8orzuAJOw1PoNabW5S5kHr4jx8qAG+TPmW/dx11GAK3Q1xyFAKsoAUkjpAyx4kHcmdAv28zaAnvDb1oa5L5bbDYnG3QrlWbLaDLkzCc5iegJygxGk1Tca5l4hhLhPZgKzFs0FwZEAHYLEDQD30GgYnAMWkD7R5VBuyu4I9RVHzN8pD4a1ZAtL84uJmdWYkWzA6DUkmdNPZNCt3nzGx2txmQeyO6AGkH2UI6eJJqg8xGIkDyEfbP41Xtd1qi4Fzfbazas/S3r7NlZ20Ms3v0Cnz2OtEV6zrQdsPScZZMHSZpywlSsXeS3bzvAAjUifsGp92tAGYBLVzE3WbKpWLaXAdAWXKHBJjMj7xtVjj+WRxFUdbi27lvNZclTLMlzL7IPsgAlTM7L0BoTN3S9fyZT2wfRiQVc3DJM7HUSOnjvRpwXG4u3hhcuIpe4ivZaJVxByo5BXLcIiJ9oQN9KAcwCRjTfW7Yc5pNq3dhpyMCQHCk5Y1EEmdJ3qx4hy+r8Rw7spuLda5culpKkCciwdgFCiOuu9COGxT2sUl0WpZ3JCDMNS5VkAOoaZEGdxpRZwznNr1xLZsos3ltkOzF+8cpKgKAMsaz4jfaoCbjfLNnEasgLDSdj7orGWEEjwJH21vwsxAM771geJ/KP+038RoHrFwAfV3616vYZ1A1I36+6vVllvyilgVxRShW1Z7zxytb7V8TexItK5AC9mXYkIFgQ2u07aVW8G5BtYpS9nFqwBgg2SGB6SC/21pHEOD27jJde32j2gxtyTGYidvZMkDcHpQt8n0nEYxrg7K6SM1iCAokmfiY+3qKCj4r8ndvDJnvYtFUmB9CSSfBQHk0ng/IlrFKTZxitGhHYkMJ2kF9vPainnbAOL2GxItG/bskh7YE6EzmywZ+G6idKq+VscLvFXdbRsK9k9wiNsneIgDU60B01xbNqXYKttRmY6CAAJqk41jsPjMBdIvhLRIU3GVoDKytGUwWJ0EDxqz49wZMTaCXCcoYOQNM2UN3Z6Akj4VnvDuE3L3Cl7Nc5t4k3Db/TXIoIAG++3hNFRuEco2MUxW1jQWGuU2WUkDqMz6+6meK8tYaxc7O5jRnmCFsM2U/rEPv5CT5VbrxQXuJYJkwxw0MEIIyluhGgAgAx76icH4qbb4z+p/Og1xjcbfLbzNoTlO+p/7UELiXK+GsZM+NHfXtFK2GYFSSJlX8QaIvk3wlhLt42r5vEoJBtNbgZt5Ymau7WNwfzH5wtm32SIcqsikggxk1B1Lnx1metRvk94QUstfcAXMQc+ggC3JKgAbAklo8MvhUBWu4rBr51Pqa3kb++sCvt3j61CmLhqZxbiiGzatW8sKFZ9P7SNSD4wQCf1agXDTmCwVlye0vm2P3ZfWWkAAjwXXz8qqLbkW2vz20zXEUAmJMHMVYKI66mfdVjzHjBhWumc2Lv5gzBp7Ky2bKFb/iOmUE9EGntTVXhuIIlm49pVRbcKQWDXbjk6G4TtaG5RRDRBka1F4bw25iLpVsxuFpYtuJ1Z2/WPT/QUVN5bwM2bp1hrbWo2lyTEH3iY/wCxnwPB9nbOaCWct8QB+E00uCS2q21ACr98b1Ka/AFQSmu1IstVVbaTVtw+C0nZRmPoP5nSglXhl08gT67xTOam2vySTudT670kPQS0NROJcfbCgMqZ5IEeAAJMeJiNPLrTyvpVFzVhmu2mUHLpO8ba7+6qDHhHMlnEW86tAGhzaQR4+FU3HufMNb7oi63QaRI8Cd9fCazDB/OmwxYEMpznWc8WzZB7wMsJuLAM6gmqzFo2WWU5id/5fZ6e+gueJcxFnZwFVj19pvQE7e4UPYrFm4SWJJ3kmadwmBLkzUu/w2Ekb6feKItuRr3ZvmCjvrBbfQMfh7vAVoTQRNC/yfBR2MiCSVPoxK/5quxfI08NPhRU204mmuMJnULuCGB1IImIIjfURHnUQYjWlDFTQDeF4YbRuWWEo6rHkIIgeWtEvLPGkPD7uHcrduW86dmxBZl3UBdTlAMDQxl20qNxjEoptllJLkW1AEyx1ExQ7xXgFq7dZSr9syZ0ClQDlOogqZOWWH7Edao9xMscXhnW069m6sSczrpcB1JtrG2xFR+ZeFIOJKnaFu1bPcYHXv3HbQmYOTKNzBqkvYV1sJcW45tsSh1IAuDUKRMEFdQfJh9U0xhMLcYG4qXCqGWuKrMFIEiWGg99RG94a+rKpERp/wBeZrAsaPpbn7bfxGtS5Z4+2Iw5yMFuBYY5dA2wIUkSYjyn0rKsUsXHEzDMJ8YYiaKessI1j3xXqTYIjWPfXqyj6GX8KWKSh0pQrYHuYODYk3reIwrgOoytbcnIw11jadT4dNdKicO5cxafOMQblsYu8AFj2FUMpMypB0WNjEdd6Lq9RVHxTCY02bJs3UF5ADcUgZLjZROsaCZ00BnpAqPy/wABvjEvi8Uydqy9mFTZV06+ix16maJa7NAm4sgjxBFCnBeW8VYwDWUuLavZy4Yd5SIUQSRpMbgaUW1yagEcDwPGXsVav4w21Fj2Ft6y3iYmBMHfoNBUe9y3jcPcv/M3tG1fYsQ8AoxmYkdJMET000o1mvTQBF3km72GGwoZTZDm5fbNBJJ9lF3IA0HnB6UaKgAAAgDQAbRSpptbkkiDpGvQyOlRS13HrXz9fOp9TX0Au/vr58vnU+tEphmrtrE2wDNos3j2hAnX6uX8aQ9WvCOFZwGOx2qojYDFHP8AR4e2WO2bOyhv0srMVPj3gR5Uf8IwIsWQWIN1gMxA8Bl093XqZPWoOB4ctoZgJPrT1/Ek9ain7mI6001+TUG5dmu2zQWuHu1Ps4o5SBs0T4wNfvqos1MtvQSTdrqXqilqVaNBYLcpriGDS8mRjv7P7QE/CvJT2mZfHvH3RH4iginhi2MLtIyEQPG5fDdfK0KFeKYNXCR1O3qP9KO+OaWAPNB8EZvvNCDWgDb8Tr9lUV+FwOViPKlYvCyNKn2dXJ8qXctaaDWNJ8aCJwmbZBHQg/jRBxfu37gGxbMPRu8PvoDtcy3Vui2ZIDZWthgFLAtqCB0ncztRNwjHjEW+0AiCViZMCIJ8N9vKqE43iAtxmk5iEER7R2mTtXcTxIWkLPMD4+GgoP5kx5bEOuY5VIUDpoIJj1mpWMvD5kqXGh5zINZKSYnyifsoKrE41mclXaC5cAEjvE7jXQ9PHzox41jLmHOEdrYN22oLSTHaKBuVO86+HjoTItwjhnaFbhgWxet2yuuudtY1mAPPrRvz3hWe3mAnKc38x/15VBCtcBjF3sGA62cTb7S3OhSPpUJBOpRg1sg/rVWYuxicDOGF7KLgLCLlxFKt3TpITWIIP8qu+VePImHNy53rmED5FkBns3YYgFt8hVjHgareZ+Z8Ljrayt21ct+yYVgQSMwOumgkedUUnAuLXcLdm2Qc2hAhgfDTxqtxF7M7NtmYtHhJJipmKuW+1zWmKquUqG7xAWOomdusVAuMCzRtJj0nT7KiHrdwAaxXqTacAax769WR9FqaXNN2th6D7qWK2pQNemvV6Kg7NemvV6KD1er1cqK9Xq4a5QdJpJNeNcNB0b1hOIt2c276k/2lvT17ulbqm49a+d7x7x9fxpEqY1qzoJua+Fy3Hv00q34bxqzaRU1O/VDpvqQwFCrGktVQaXeabUga6z9ZI95z6VFfmK3Ma6/rJHvOeBQlSaKKv6dSY8f1kj3nPAp5OYrYIGvX61uPjngUHVygOV5stCBDf3rcaeefT8aeHONoQMra/rWo957SBWf16rgPzzlakDK+v69qPiHge+nF52tAgZGmJ9u1HvPaRWeV6g0hee7WaMjbT7dqPjnifKlDn612n5NvYgd+1G+uvaQOnWs0mu0Gn8V+UWzessVtXQFcAyV+sCBEEg6IfiKpX5mQlO4ev9pa8Cde/p76F7H5vd/bt/ddqFQGlvmdFYdw6iNLlv780Cl3uaVIgKwYgwc9sgGNyc8D30EV6iJws5TvqdjKH1+v99S+FYhrF5HDHfUApBXqD34Ejxqmr1ARcbxFu9eDKhWRtNvVpkkkP4GoGJtZsokyFjdNh/5mlVldoL/A4sWkW2c35VbpjJqFgx7eh0G9EuK50tXBkazcMg9bZ9dc9Z3XqC9w2INu4cpYBkdIhNVPQ9+I29RIqCcAJAlp6d1en/mVArsUFsuBtyATcGmwtprG/wDa6dKl3LSEZO+JECLCzCnNv2/nr6/CJh7S5E7q6q86dQykH/rzpTYdRcYZV0dl26BTGm3SdPE0D9vhCfp3PfZX/wDavVxeH2zEoNl8eqg+PnXqmI//2Q=="/>
          <p:cNvSpPr>
            <a:spLocks noChangeAspect="1" noChangeArrowheads="1"/>
          </p:cNvSpPr>
          <p:nvPr/>
        </p:nvSpPr>
        <p:spPr bwMode="auto">
          <a:xfrm>
            <a:off x="155575" y="-1423988"/>
            <a:ext cx="6191250" cy="2981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4633" name="Picture 9"/>
          <p:cNvPicPr>
            <a:picLocks noChangeAspect="1" noChangeArrowheads="1"/>
          </p:cNvPicPr>
          <p:nvPr/>
        </p:nvPicPr>
        <p:blipFill>
          <a:blip r:embed="rId4" cstate="print"/>
          <a:srcRect/>
          <a:stretch>
            <a:fillRect/>
          </a:stretch>
        </p:blipFill>
        <p:spPr bwMode="auto">
          <a:xfrm>
            <a:off x="1105528" y="2763901"/>
            <a:ext cx="6932943" cy="3231818"/>
          </a:xfrm>
          <a:prstGeom prst="rect">
            <a:avLst/>
          </a:prstGeom>
          <a:noFill/>
          <a:ln w="9525">
            <a:noFill/>
            <a:miter lim="800000"/>
            <a:headEnd/>
            <a:tailEnd/>
          </a:ln>
        </p:spPr>
      </p:pic>
      <p:sp>
        <p:nvSpPr>
          <p:cNvPr id="3" name="Rectangle 2"/>
          <p:cNvSpPr/>
          <p:nvPr/>
        </p:nvSpPr>
        <p:spPr>
          <a:xfrm>
            <a:off x="1828800" y="6096000"/>
            <a:ext cx="5723233" cy="523220"/>
          </a:xfrm>
          <a:prstGeom prst="rect">
            <a:avLst/>
          </a:prstGeom>
        </p:spPr>
        <p:txBody>
          <a:bodyPr wrap="none">
            <a:spAutoFit/>
          </a:bodyPr>
          <a:lstStyle/>
          <a:p>
            <a:r>
              <a:rPr lang="en-US" sz="2800" dirty="0"/>
              <a:t>‘Högertrafikomläggningen’ in Sweden </a:t>
            </a:r>
          </a:p>
        </p:txBody>
      </p:sp>
    </p:spTree>
    <p:extLst>
      <p:ext uri="{BB962C8B-B14F-4D97-AF65-F5344CB8AC3E}">
        <p14:creationId xmlns:p14="http://schemas.microsoft.com/office/powerpoint/2010/main" val="1732719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03583"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Why Standards Exist (2)</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030585"/>
            <a:ext cx="8063947" cy="556398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Many standards define technical specifications and procedures to ensure a "common design" or "</a:t>
            </a:r>
            <a:r>
              <a:rPr lang="en-US" sz="3200" dirty="0">
                <a:solidFill>
                  <a:srgbClr val="FF0000"/>
                </a:solidFill>
                <a:latin typeface="UC Berkeley OS Sign"/>
                <a:cs typeface="Arial" pitchFamily="34" charset="0"/>
                <a:sym typeface="Arial" pitchFamily="34" charset="0"/>
              </a:rPr>
              <a:t>interoperability</a:t>
            </a:r>
            <a:r>
              <a:rPr lang="en-US" sz="3200" dirty="0">
                <a:latin typeface="UC Berkeley OS Sign"/>
                <a:cs typeface="Arial" pitchFamily="34" charset="0"/>
                <a:sym typeface="Arial" pitchFamily="34" charset="0"/>
              </a:rPr>
              <a:t>"-- TDO calls these "institutional semantics" </a:t>
            </a: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Standards define institutional categories about models, behaviors, or processes - TDO calls these "institutional taxonomies" </a:t>
            </a: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Interoperability is essential for infrastructure – “what other things run on” – plumbing, electricity, wires, roads, electromagnetic spectrum</a:t>
            </a:r>
          </a:p>
        </p:txBody>
      </p:sp>
    </p:spTree>
    <p:extLst>
      <p:ext uri="{BB962C8B-B14F-4D97-AF65-F5344CB8AC3E}">
        <p14:creationId xmlns:p14="http://schemas.microsoft.com/office/powerpoint/2010/main" val="3851600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D35C28-2ED4-4B45-B76C-EE786D299A75}"/>
              </a:ext>
            </a:extLst>
          </p:cNvPr>
          <p:cNvSpPr/>
          <p:nvPr/>
        </p:nvSpPr>
        <p:spPr>
          <a:xfrm>
            <a:off x="-21866" y="7620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03" name="Rectangle 7"/>
          <p:cNvSpPr>
            <a:spLocks noChangeArrowheads="1"/>
          </p:cNvSpPr>
          <p:nvPr/>
        </p:nvSpPr>
        <p:spPr bwMode="auto">
          <a:xfrm>
            <a:off x="1219200" y="1600200"/>
            <a:ext cx="6781800" cy="2614272"/>
          </a:xfrm>
          <a:prstGeom prst="rect">
            <a:avLst/>
          </a:prstGeom>
          <a:noFill/>
          <a:ln w="9525">
            <a:noFill/>
            <a:miter lim="800000"/>
            <a:headEnd/>
            <a:tailEnd/>
          </a:ln>
        </p:spPr>
        <p:txBody>
          <a:bodyPr wrap="square" lIns="64291" tIns="32146" rIns="64291" bIns="32146">
            <a:spAutoFit/>
          </a:bodyPr>
          <a:lstStyle/>
          <a:p>
            <a:pPr lvl="1" eaLnBrk="0" fontAlgn="base" hangingPunct="0">
              <a:lnSpc>
                <a:spcPct val="93000"/>
              </a:lnSpc>
              <a:spcBef>
                <a:spcPts val="1800"/>
              </a:spcBef>
              <a:spcAft>
                <a:spcPct val="0"/>
              </a:spcAft>
            </a:pPr>
            <a:r>
              <a:rPr lang="en-US" sz="5400" b="1" dirty="0">
                <a:solidFill>
                  <a:srgbClr val="FF0000"/>
                </a:solidFill>
                <a:latin typeface="UC Berkeley OS Sign"/>
                <a:cs typeface="Arial" pitchFamily="34" charset="0"/>
                <a:sym typeface="Arial" pitchFamily="34" charset="0"/>
              </a:rPr>
              <a:t>Oops. </a:t>
            </a:r>
          </a:p>
          <a:p>
            <a:pPr lvl="1" eaLnBrk="0" fontAlgn="base" hangingPunct="0">
              <a:lnSpc>
                <a:spcPct val="93000"/>
              </a:lnSpc>
              <a:spcBef>
                <a:spcPts val="1800"/>
              </a:spcBef>
              <a:spcAft>
                <a:spcPct val="0"/>
              </a:spcAft>
            </a:pPr>
            <a:r>
              <a:rPr lang="en-US" sz="5400" b="1" dirty="0">
                <a:solidFill>
                  <a:srgbClr val="FF0000"/>
                </a:solidFill>
                <a:latin typeface="UC Berkeley OS Sign"/>
                <a:cs typeface="Arial" pitchFamily="34" charset="0"/>
                <a:sym typeface="Arial" pitchFamily="34" charset="0"/>
              </a:rPr>
              <a:t>We haven’t defined “Interoperability”</a:t>
            </a:r>
          </a:p>
        </p:txBody>
      </p:sp>
    </p:spTree>
    <p:extLst>
      <p:ext uri="{BB962C8B-B14F-4D97-AF65-F5344CB8AC3E}">
        <p14:creationId xmlns:p14="http://schemas.microsoft.com/office/powerpoint/2010/main" val="22925615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03583"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Interoperability</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6" name="TextBox 5">
            <a:extLst>
              <a:ext uri="{FF2B5EF4-FFF2-40B4-BE49-F238E27FC236}">
                <a16:creationId xmlns:a16="http://schemas.microsoft.com/office/drawing/2014/main" id="{151C0152-3962-48B9-ACF7-1DE5E7E8A23D}"/>
              </a:ext>
            </a:extLst>
          </p:cNvPr>
          <p:cNvSpPr txBox="1"/>
          <p:nvPr/>
        </p:nvSpPr>
        <p:spPr>
          <a:xfrm>
            <a:off x="284633" y="1219200"/>
            <a:ext cx="8228707" cy="5509200"/>
          </a:xfrm>
          <a:prstGeom prst="rect">
            <a:avLst/>
          </a:prstGeom>
          <a:noFill/>
        </p:spPr>
        <p:txBody>
          <a:bodyPr wrap="square">
            <a:spAutoFit/>
          </a:bodyPr>
          <a:lstStyle/>
          <a:p>
            <a:pPr marL="285750" indent="-285750">
              <a:buFont typeface="Arial" panose="020B0604020202020204" pitchFamily="34" charset="0"/>
              <a:buChar char="•"/>
            </a:pPr>
            <a:r>
              <a:rPr lang="en-US" sz="3200" dirty="0"/>
              <a:t>"Common design" or "interoperability" aren't always clearly defined, but in practice they mean that two different companies or vendors could each implement the specifications and produce equivalent results (where equivalent might mean “exactly the same” or “close enough” depending on context)</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solidFill>
                  <a:srgbClr val="FF0000"/>
                </a:solidFill>
              </a:rPr>
              <a:t>Later in this lecture we’ll discuss Document Engineering’s more granular definition – 3 types of interoperability</a:t>
            </a:r>
          </a:p>
        </p:txBody>
      </p:sp>
    </p:spTree>
    <p:extLst>
      <p:ext uri="{BB962C8B-B14F-4D97-AF65-F5344CB8AC3E}">
        <p14:creationId xmlns:p14="http://schemas.microsoft.com/office/powerpoint/2010/main" val="8498677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06AAFD-5F90-473F-9A08-CAB750907932}"/>
              </a:ext>
            </a:extLst>
          </p:cNvPr>
          <p:cNvSpPr/>
          <p:nvPr/>
        </p:nvSpPr>
        <p:spPr>
          <a:xfrm>
            <a:off x="0" y="5617487"/>
            <a:ext cx="9126067" cy="12003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1"/>
          <p:cNvSpPr>
            <a:spLocks noGrp="1" noChangeArrowheads="1"/>
          </p:cNvSpPr>
          <p:nvPr>
            <p:ph type="title"/>
          </p:nvPr>
        </p:nvSpPr>
        <p:spPr>
          <a:xfrm>
            <a:off x="630660" y="40184"/>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Who Sets Standards? (1)</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01167" y="914400"/>
            <a:ext cx="8458200" cy="464809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Some technical standards are set by governments to protect the public interest </a:t>
            </a: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Other standards are set by organizations created for the purpose of setting standards </a:t>
            </a: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Other standards are set by groups of companies who may or may not establish an ongoing organization and governance procedures to maintain and extend a standards "family" around the initial standard </a:t>
            </a:r>
          </a:p>
        </p:txBody>
      </p:sp>
      <p:sp>
        <p:nvSpPr>
          <p:cNvPr id="2" name="TextBox 1">
            <a:extLst>
              <a:ext uri="{FF2B5EF4-FFF2-40B4-BE49-F238E27FC236}">
                <a16:creationId xmlns:a16="http://schemas.microsoft.com/office/drawing/2014/main" id="{D568BC81-FCF2-4511-A515-31878513EF2C}"/>
              </a:ext>
            </a:extLst>
          </p:cNvPr>
          <p:cNvSpPr txBox="1"/>
          <p:nvPr/>
        </p:nvSpPr>
        <p:spPr>
          <a:xfrm>
            <a:off x="134467" y="5617487"/>
            <a:ext cx="8991600" cy="1200329"/>
          </a:xfrm>
          <a:prstGeom prst="rect">
            <a:avLst/>
          </a:prstGeom>
          <a:noFill/>
        </p:spPr>
        <p:txBody>
          <a:bodyPr wrap="square" rtlCol="0">
            <a:spAutoFit/>
          </a:bodyPr>
          <a:lstStyle/>
          <a:p>
            <a:r>
              <a:rPr lang="en-US" sz="2400" i="1" dirty="0">
                <a:solidFill>
                  <a:srgbClr val="FF0000"/>
                </a:solidFill>
              </a:rPr>
              <a:t>These aren’t entirely separable processes.   Would companies try to influence a government agency creating technical standards for their industry? Can standards affect purchasing decisions?</a:t>
            </a:r>
          </a:p>
        </p:txBody>
      </p:sp>
    </p:spTree>
    <p:extLst>
      <p:ext uri="{BB962C8B-B14F-4D97-AF65-F5344CB8AC3E}">
        <p14:creationId xmlns:p14="http://schemas.microsoft.com/office/powerpoint/2010/main" val="28179313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43400" y="285750"/>
            <a:ext cx="4638675" cy="6286500"/>
          </a:xfrm>
          <a:prstGeom prst="rect">
            <a:avLst/>
          </a:prstGeom>
        </p:spPr>
      </p:pic>
      <p:pic>
        <p:nvPicPr>
          <p:cNvPr id="4" name="Picture 3">
            <a:extLst>
              <a:ext uri="{FF2B5EF4-FFF2-40B4-BE49-F238E27FC236}">
                <a16:creationId xmlns:a16="http://schemas.microsoft.com/office/drawing/2014/main" id="{766F9D64-8192-4C7D-9A3D-D43C9F14009D}"/>
              </a:ext>
            </a:extLst>
          </p:cNvPr>
          <p:cNvPicPr>
            <a:picLocks noChangeAspect="1"/>
          </p:cNvPicPr>
          <p:nvPr/>
        </p:nvPicPr>
        <p:blipFill>
          <a:blip r:embed="rId4"/>
          <a:stretch>
            <a:fillRect/>
          </a:stretch>
        </p:blipFill>
        <p:spPr>
          <a:xfrm>
            <a:off x="457200" y="533400"/>
            <a:ext cx="3248025" cy="5791200"/>
          </a:xfrm>
          <a:prstGeom prst="rect">
            <a:avLst/>
          </a:prstGeom>
        </p:spPr>
      </p:pic>
    </p:spTree>
    <p:extLst>
      <p:ext uri="{BB962C8B-B14F-4D97-AF65-F5344CB8AC3E}">
        <p14:creationId xmlns:p14="http://schemas.microsoft.com/office/powerpoint/2010/main" val="334772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Who Sets Standards? (2)</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353" y="1524000"/>
            <a:ext cx="7772400" cy="464809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i="1" dirty="0">
                <a:solidFill>
                  <a:srgbClr val="FF0000"/>
                </a:solidFill>
                <a:latin typeface="UC Berkeley OS Sign"/>
                <a:cs typeface="Arial" pitchFamily="34" charset="0"/>
                <a:sym typeface="Arial" pitchFamily="34" charset="0"/>
              </a:rPr>
              <a:t>All standards are specifications, but not all specifications are standards</a:t>
            </a:r>
            <a:endParaRPr lang="en-US" sz="32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Some "standards" begin as proprietary vendor specifications that will become </a:t>
            </a:r>
            <a:r>
              <a:rPr lang="en-US" sz="3200" dirty="0">
                <a:solidFill>
                  <a:srgbClr val="FF0000"/>
                </a:solidFill>
                <a:latin typeface="UC Berkeley OS Sign"/>
                <a:cs typeface="Arial" pitchFamily="34" charset="0"/>
                <a:sym typeface="Arial" pitchFamily="34" charset="0"/>
              </a:rPr>
              <a:t>"de facto" </a:t>
            </a:r>
            <a:r>
              <a:rPr lang="en-US" sz="3200" dirty="0">
                <a:latin typeface="UC Berkeley OS Sign"/>
                <a:cs typeface="Arial" pitchFamily="34" charset="0"/>
                <a:sym typeface="Arial" pitchFamily="34" charset="0"/>
              </a:rPr>
              <a:t>standards if they are widely adopted and achieve market dominance</a:t>
            </a: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Often "de facto" standards are submitted to a standards organization with the goal of "rubber stamping" them as </a:t>
            </a:r>
            <a:r>
              <a:rPr lang="en-US" sz="3200" dirty="0">
                <a:solidFill>
                  <a:srgbClr val="FF0000"/>
                </a:solidFill>
                <a:latin typeface="UC Berkeley OS Sign"/>
                <a:cs typeface="Arial" pitchFamily="34" charset="0"/>
                <a:sym typeface="Arial" pitchFamily="34" charset="0"/>
              </a:rPr>
              <a:t>"de jure"</a:t>
            </a:r>
            <a:r>
              <a:rPr lang="en-US" sz="3200" dirty="0">
                <a:latin typeface="UC Berkeley OS Sign"/>
                <a:cs typeface="Arial" pitchFamily="34" charset="0"/>
                <a:sym typeface="Arial" pitchFamily="34" charset="0"/>
              </a:rPr>
              <a:t> ones</a:t>
            </a:r>
          </a:p>
        </p:txBody>
      </p:sp>
    </p:spTree>
    <p:extLst>
      <p:ext uri="{BB962C8B-B14F-4D97-AF65-F5344CB8AC3E}">
        <p14:creationId xmlns:p14="http://schemas.microsoft.com/office/powerpoint/2010/main" val="5840623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98026" y="26623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Specifications {and,or,vs.} Standards</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90078" y="1209365"/>
            <a:ext cx="8282225" cy="350137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Any person, firm, or ad hoc group can create a specification and then use it themselves, try to get others to use it, or prevent others from using it</a:t>
            </a: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the adoption (or "traction") of a specification is more important than whether it was created by a "standards" organization</a:t>
            </a:r>
          </a:p>
        </p:txBody>
      </p:sp>
      <p:pic>
        <p:nvPicPr>
          <p:cNvPr id="2" name="Picture 1">
            <a:extLst>
              <a:ext uri="{FF2B5EF4-FFF2-40B4-BE49-F238E27FC236}">
                <a16:creationId xmlns:a16="http://schemas.microsoft.com/office/drawing/2014/main" id="{79816A27-78CA-4B80-B680-367E9EE926B8}"/>
              </a:ext>
            </a:extLst>
          </p:cNvPr>
          <p:cNvPicPr>
            <a:picLocks noChangeAspect="1"/>
          </p:cNvPicPr>
          <p:nvPr/>
        </p:nvPicPr>
        <p:blipFill>
          <a:blip r:embed="rId3"/>
          <a:stretch>
            <a:fillRect/>
          </a:stretch>
        </p:blipFill>
        <p:spPr>
          <a:xfrm>
            <a:off x="59190" y="5347485"/>
            <a:ext cx="9144000" cy="1470331"/>
          </a:xfrm>
          <a:prstGeom prst="rect">
            <a:avLst/>
          </a:prstGeom>
        </p:spPr>
      </p:pic>
      <p:sp>
        <p:nvSpPr>
          <p:cNvPr id="6" name="TextBox 5">
            <a:extLst>
              <a:ext uri="{FF2B5EF4-FFF2-40B4-BE49-F238E27FC236}">
                <a16:creationId xmlns:a16="http://schemas.microsoft.com/office/drawing/2014/main" id="{46C0ECFE-35ED-4679-A0B6-F46CEE717C1C}"/>
              </a:ext>
            </a:extLst>
          </p:cNvPr>
          <p:cNvSpPr txBox="1"/>
          <p:nvPr/>
        </p:nvSpPr>
        <p:spPr>
          <a:xfrm>
            <a:off x="1371600" y="5562600"/>
            <a:ext cx="7162800" cy="954107"/>
          </a:xfrm>
          <a:prstGeom prst="rect">
            <a:avLst/>
          </a:prstGeom>
          <a:noFill/>
        </p:spPr>
        <p:txBody>
          <a:bodyPr wrap="square">
            <a:spAutoFit/>
          </a:bodyPr>
          <a:lstStyle/>
          <a:p>
            <a:r>
              <a:rPr lang="en-US" sz="2800" b="1" i="1" dirty="0">
                <a:solidFill>
                  <a:srgbClr val="FF0000"/>
                </a:solidFill>
                <a:latin typeface="UC Berkeley OS Sign"/>
                <a:cs typeface="Arial" pitchFamily="34" charset="0"/>
                <a:sym typeface="Arial" pitchFamily="34" charset="0"/>
              </a:rPr>
              <a:t>How do you Encourage and Enable </a:t>
            </a:r>
            <a:br>
              <a:rPr lang="en-US" sz="2800" b="1" i="1" dirty="0">
                <a:solidFill>
                  <a:srgbClr val="FF0000"/>
                </a:solidFill>
                <a:latin typeface="UC Berkeley OS Sign"/>
                <a:cs typeface="Arial" pitchFamily="34" charset="0"/>
                <a:sym typeface="Arial" pitchFamily="34" charset="0"/>
              </a:rPr>
            </a:br>
            <a:r>
              <a:rPr lang="en-US" sz="2800" b="1" i="1" dirty="0">
                <a:solidFill>
                  <a:srgbClr val="FF0000"/>
                </a:solidFill>
                <a:latin typeface="UC Berkeley OS Sign"/>
                <a:cs typeface="Arial" pitchFamily="34" charset="0"/>
                <a:sym typeface="Arial" pitchFamily="34" charset="0"/>
              </a:rPr>
              <a:t>Adoption of a Standard?</a:t>
            </a:r>
            <a:endParaRPr lang="en-US" sz="2800" i="1" dirty="0"/>
          </a:p>
        </p:txBody>
      </p:sp>
    </p:spTree>
    <p:extLst>
      <p:ext uri="{BB962C8B-B14F-4D97-AF65-F5344CB8AC3E}">
        <p14:creationId xmlns:p14="http://schemas.microsoft.com/office/powerpoint/2010/main" val="17779096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noAutofit/>
          </a:bodyPr>
          <a:lstStyle/>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5400" b="1" dirty="0">
                <a:solidFill>
                  <a:srgbClr val="FF0000"/>
                </a:solidFill>
                <a:sym typeface="UC Berkeley OS Sign"/>
              </a:rPr>
            </a:br>
            <a:br>
              <a:rPr lang="en-US" sz="5400" b="1" dirty="0">
                <a:solidFill>
                  <a:srgbClr val="FF0000"/>
                </a:solidFill>
                <a:sym typeface="UC Berkeley OS Sign"/>
              </a:rPr>
            </a:br>
            <a:r>
              <a:rPr lang="en-US" sz="5400" b="1" dirty="0">
                <a:solidFill>
                  <a:srgbClr val="FF0000"/>
                </a:solidFill>
                <a:sym typeface="UC Berkeley OS Sign"/>
              </a:rPr>
              <a:t>REVISIONS TO THE COURSE</a:t>
            </a:r>
          </a:p>
        </p:txBody>
      </p:sp>
    </p:spTree>
    <p:extLst>
      <p:ext uri="{BB962C8B-B14F-4D97-AF65-F5344CB8AC3E}">
        <p14:creationId xmlns:p14="http://schemas.microsoft.com/office/powerpoint/2010/main" val="3674670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E4945-807A-433C-9A12-49D10DE54725}"/>
              </a:ext>
            </a:extLst>
          </p:cNvPr>
          <p:cNvSpPr/>
          <p:nvPr/>
        </p:nvSpPr>
        <p:spPr>
          <a:xfrm>
            <a:off x="5245" y="76200"/>
            <a:ext cx="9144000" cy="67416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1"/>
          <p:cNvSpPr>
            <a:spLocks noGrp="1" noChangeArrowheads="1"/>
          </p:cNvSpPr>
          <p:nvPr>
            <p:ph type="title"/>
          </p:nvPr>
        </p:nvSpPr>
        <p:spPr>
          <a:xfrm>
            <a:off x="601205" y="575104"/>
            <a:ext cx="8228707" cy="1190997"/>
          </a:xfrm>
        </p:spPr>
        <p:txBody>
          <a:bodyPr/>
          <a:lstStyle/>
          <a:p>
            <a:pPr eaLnBrk="0" fontAlgn="base" hangingPunct="0">
              <a:lnSpc>
                <a:spcPct val="93000"/>
              </a:lnSpc>
              <a:spcBef>
                <a:spcPts val="1800"/>
              </a:spcBef>
              <a:spcAft>
                <a:spcPct val="0"/>
              </a:spcAft>
            </a:pPr>
            <a:r>
              <a:rPr lang="en-US" sz="3600" b="1" dirty="0">
                <a:solidFill>
                  <a:srgbClr val="FF0000"/>
                </a:solidFill>
                <a:latin typeface="UC Berkeley OS Sign"/>
                <a:cs typeface="Arial" pitchFamily="34" charset="0"/>
                <a:sym typeface="Arial" pitchFamily="34" charset="0"/>
              </a:rPr>
              <a:t>How do you Encourage and Enable Adoption of a Standard?</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0" y="1648197"/>
            <a:ext cx="7620000" cy="4373792"/>
          </a:xfrm>
          <a:prstGeom prst="rect">
            <a:avLst/>
          </a:prstGeom>
          <a:noFill/>
          <a:ln w="9525">
            <a:noFill/>
            <a:miter lim="800000"/>
            <a:headEnd/>
            <a:tailEnd/>
          </a:ln>
        </p:spPr>
        <p:txBody>
          <a:bodyPr wrap="square" lIns="64291" tIns="32146" rIns="64291" bIns="32146">
            <a:spAutoFit/>
          </a:bodyPr>
          <a:lstStyle/>
          <a:p>
            <a:pPr marL="285750" indent="-285750">
              <a:buFont typeface="Arial" panose="020B0604020202020204" pitchFamily="34" charset="0"/>
              <a:buChar char="•"/>
            </a:pPr>
            <a:r>
              <a:rPr lang="en-US" sz="2800" dirty="0"/>
              <a:t>My Way or the Highway: </a:t>
            </a:r>
          </a:p>
          <a:p>
            <a:pPr marL="742950" lvl="1" indent="-285750">
              <a:buFont typeface="Arial" panose="020B0604020202020204" pitchFamily="34" charset="0"/>
              <a:buChar char="•"/>
            </a:pPr>
            <a:r>
              <a:rPr lang="en-US" sz="2800" dirty="0"/>
              <a:t>"Follow MY specifications or I won't do business with you (the “Wal-Mart Way”)</a:t>
            </a:r>
          </a:p>
          <a:p>
            <a:pPr marL="285750" indent="-285750">
              <a:buFont typeface="Arial" panose="020B0604020202020204" pitchFamily="34" charset="0"/>
              <a:buChar char="•"/>
            </a:pPr>
            <a:r>
              <a:rPr lang="en-US" sz="2800" dirty="0"/>
              <a:t>Safety in Numbers:  Create or join an alliance</a:t>
            </a:r>
          </a:p>
          <a:p>
            <a:pPr marL="742950" lvl="1" indent="-285750">
              <a:buFont typeface="Arial" panose="020B0604020202020204" pitchFamily="34" charset="0"/>
              <a:buChar char="•"/>
            </a:pPr>
            <a:r>
              <a:rPr lang="en-US" sz="2800" dirty="0"/>
              <a:t>open- source community vs. Microsoft</a:t>
            </a:r>
          </a:p>
          <a:p>
            <a:pPr marL="742950" lvl="1" indent="-285750">
              <a:buFont typeface="Arial" panose="020B0604020202020204" pitchFamily="34" charset="0"/>
              <a:buChar char="•"/>
            </a:pPr>
            <a:r>
              <a:rPr lang="en-US" sz="2800" dirty="0"/>
              <a:t>Android vs Apple</a:t>
            </a:r>
          </a:p>
          <a:p>
            <a:pPr marL="742950" lvl="1" indent="-285750">
              <a:buFont typeface="Arial" panose="020B0604020202020204" pitchFamily="34" charset="0"/>
              <a:buChar char="•"/>
            </a:pPr>
            <a:r>
              <a:rPr lang="en-US" sz="2800" dirty="0"/>
              <a:t>Lots of others…</a:t>
            </a:r>
          </a:p>
          <a:p>
            <a:pPr marL="285750" indent="-285750">
              <a:buFont typeface="Arial" panose="020B0604020202020204" pitchFamily="34" charset="0"/>
              <a:buChar char="•"/>
            </a:pPr>
            <a:r>
              <a:rPr lang="en-US" sz="2800" dirty="0"/>
              <a:t>Begging: "Excuse me, here are my specifications, you can have them for free, would you like to do business with me?"</a:t>
            </a:r>
          </a:p>
        </p:txBody>
      </p:sp>
    </p:spTree>
    <p:extLst>
      <p:ext uri="{BB962C8B-B14F-4D97-AF65-F5344CB8AC3E}">
        <p14:creationId xmlns:p14="http://schemas.microsoft.com/office/powerpoint/2010/main" val="58635050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665703" y="4525"/>
            <a:ext cx="3820698"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Standards and Network Effects</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1" y="1191179"/>
            <a:ext cx="5791200" cy="32705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Standards are especially important in industries or domains that have </a:t>
            </a:r>
            <a:r>
              <a:rPr lang="en-US" sz="3200" dirty="0">
                <a:solidFill>
                  <a:srgbClr val="FF0000"/>
                </a:solidFill>
                <a:latin typeface="UC Berkeley OS Sign"/>
                <a:cs typeface="Arial" pitchFamily="34" charset="0"/>
                <a:sym typeface="Arial" pitchFamily="34" charset="0"/>
              </a:rPr>
              <a:t>"network effects" </a:t>
            </a:r>
            <a:r>
              <a:rPr lang="en-US" sz="3200" dirty="0">
                <a:latin typeface="UC Berkeley OS Sign"/>
                <a:cs typeface="Arial" pitchFamily="34" charset="0"/>
                <a:sym typeface="Arial" pitchFamily="34" charset="0"/>
              </a:rPr>
              <a:t>where the value of a product or service depends on the number of interoperable or compatible ones</a:t>
            </a:r>
          </a:p>
        </p:txBody>
      </p:sp>
      <p:pic>
        <p:nvPicPr>
          <p:cNvPr id="1026" name="Picture 2" descr="https://images-na.ssl-images-amazon.com/images/I/51S43IbxwNL._SX319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57199"/>
            <a:ext cx="2600103" cy="40419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7931" y="4659194"/>
            <a:ext cx="8010303" cy="1924116"/>
          </a:xfrm>
          <a:prstGeom prst="rect">
            <a:avLst/>
          </a:prstGeom>
          <a:noFill/>
        </p:spPr>
        <p:txBody>
          <a:bodyPr wrap="square" rtlCol="0">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These contexts are sometimes called "winner take all" markets, which is why standards wars take place - because of the economic implications</a:t>
            </a:r>
          </a:p>
        </p:txBody>
      </p:sp>
    </p:spTree>
    <p:extLst>
      <p:ext uri="{BB962C8B-B14F-4D97-AF65-F5344CB8AC3E}">
        <p14:creationId xmlns:p14="http://schemas.microsoft.com/office/powerpoint/2010/main" val="409216569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Lessons From Standards Making: The </a:t>
            </a:r>
            <a:r>
              <a:rPr lang="en-US" sz="3600" b="1" dirty="0">
                <a:solidFill>
                  <a:srgbClr val="FF0000"/>
                </a:solidFill>
              </a:rPr>
              <a:t>"Person-Concept" Tradeoff</a:t>
            </a:r>
            <a:endParaRPr lang="en-US" sz="3600" b="1" dirty="0">
              <a:solidFill>
                <a:srgbClr val="FF0000"/>
              </a:solidFill>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905000"/>
            <a:ext cx="77724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Semantic agreement comes at a cost driven by the number of people who require a shared understanding, and by the number of concepts they must all understand</a:t>
            </a:r>
          </a:p>
          <a:p>
            <a:pPr marL="342900" indent="-342900" eaLnBrk="0" fontAlgn="base" hangingPunct="0">
              <a:lnSpc>
                <a:spcPct val="93000"/>
              </a:lnSpc>
              <a:spcBef>
                <a:spcPts val="1800"/>
              </a:spcBef>
              <a:spcAft>
                <a:spcPct val="0"/>
              </a:spcAft>
              <a:buFont typeface="Arial" pitchFamily="34" charset="0"/>
              <a:buChar char="•"/>
            </a:pPr>
            <a:r>
              <a:rPr lang="en-US" sz="2800" b="1" dirty="0">
                <a:solidFill>
                  <a:srgbClr val="FF0000"/>
                </a:solidFill>
                <a:latin typeface="UC Berkeley OS Sign"/>
                <a:cs typeface="Arial" pitchFamily="34" charset="0"/>
                <a:sym typeface="Arial" pitchFamily="34" charset="0"/>
              </a:rPr>
              <a:t>A small group of people can agree on a complex standard, or a large group of people can agree on a simple one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…especially when participants are just trying to agree on how to describe pre-existing shared concepts rather than having to define them first</a:t>
            </a:r>
          </a:p>
        </p:txBody>
      </p:sp>
    </p:spTree>
    <p:extLst>
      <p:ext uri="{BB962C8B-B14F-4D97-AF65-F5344CB8AC3E}">
        <p14:creationId xmlns:p14="http://schemas.microsoft.com/office/powerpoint/2010/main" val="200914926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Using Standards in Organizing Systems</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22514" y="1419597"/>
            <a:ext cx="7772400" cy="304342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You may be required by the government, by your customers, or by "business partners" to conform to some organizing standards</a:t>
            </a: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But to the extent that standards embody best practices, it is a good idea to follow them anyway</a:t>
            </a:r>
            <a:endParaRPr lang="en-US" sz="2400" dirty="0">
              <a:solidFill>
                <a:srgbClr val="FF0000"/>
              </a:solidFill>
              <a:latin typeface="UC Berkeley OS Sign"/>
              <a:cs typeface="Arial" pitchFamily="34" charset="0"/>
              <a:sym typeface="Arial" pitchFamily="34" charset="0"/>
            </a:endParaRPr>
          </a:p>
        </p:txBody>
      </p:sp>
    </p:spTree>
    <p:extLst>
      <p:ext uri="{BB962C8B-B14F-4D97-AF65-F5344CB8AC3E}">
        <p14:creationId xmlns:p14="http://schemas.microsoft.com/office/powerpoint/2010/main" val="91007937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09451"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Standards for Document Description in Organizing Systems</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981200"/>
            <a:ext cx="7772400" cy="499575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For specific vocabularies or "domain-specific languages"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For the metalanguages used to encode the DSLs and schema languages (e.g., XML, SGML)</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For "profiles" that suggest modeling practices like degree of abstraction and granularity, or constrain the possible values for some descriptor (e.g., AAT)</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For identifying resources – file and document names, versions</a:t>
            </a:r>
          </a:p>
          <a:p>
            <a:pPr marL="342900" indent="-342900" eaLnBrk="0" fontAlgn="base" hangingPunct="0">
              <a:lnSpc>
                <a:spcPct val="93000"/>
              </a:lnSpc>
              <a:spcBef>
                <a:spcPts val="1800"/>
              </a:spcBef>
              <a:spcAft>
                <a:spcPct val="0"/>
              </a:spcAft>
              <a:buFont typeface="Arial" pitchFamily="34" charset="0"/>
              <a:buChar char="•"/>
            </a:pPr>
            <a:endParaRPr lang="en-US" sz="28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104341582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a:p>
          <a:p>
            <a:endParaRPr lang="en-US" sz="2800" dirty="0"/>
          </a:p>
          <a:p>
            <a:endParaRPr lang="en-US" sz="2800" dirty="0"/>
          </a:p>
          <a:p>
            <a:endParaRPr lang="en-US" sz="2800" dirty="0"/>
          </a:p>
        </p:txBody>
      </p:sp>
      <p:pic>
        <p:nvPicPr>
          <p:cNvPr id="5" name="Picture 4" descr="AdorationMagi.gif"/>
          <p:cNvPicPr>
            <a:picLocks noChangeAspect="1"/>
          </p:cNvPicPr>
          <p:nvPr/>
        </p:nvPicPr>
        <p:blipFill>
          <a:blip r:embed="rId3" cstate="print"/>
          <a:stretch>
            <a:fillRect/>
          </a:stretch>
        </p:blipFill>
        <p:spPr>
          <a:xfrm>
            <a:off x="228600" y="685800"/>
            <a:ext cx="7883473" cy="5980174"/>
          </a:xfrm>
          <a:prstGeom prst="rect">
            <a:avLst/>
          </a:prstGeom>
        </p:spPr>
      </p:pic>
      <p:sp>
        <p:nvSpPr>
          <p:cNvPr id="6" name="Rectangle 5"/>
          <p:cNvSpPr/>
          <p:nvPr/>
        </p:nvSpPr>
        <p:spPr>
          <a:xfrm>
            <a:off x="1143000" y="152400"/>
            <a:ext cx="6781800" cy="573683"/>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a:latin typeface="+mj-lt"/>
                <a:ea typeface="+mj-ea"/>
                <a:cs typeface="+mj-cs"/>
                <a:sym typeface="UC Berkeley OS Sign"/>
              </a:rPr>
              <a:t>Art and Architecture Thesaurus</a:t>
            </a:r>
          </a:p>
        </p:txBody>
      </p:sp>
      <p:sp>
        <p:nvSpPr>
          <p:cNvPr id="2" name="TextBox 1">
            <a:extLst>
              <a:ext uri="{FF2B5EF4-FFF2-40B4-BE49-F238E27FC236}">
                <a16:creationId xmlns:a16="http://schemas.microsoft.com/office/drawing/2014/main" id="{A61836FD-4773-4638-841E-5A123E9DAEA8}"/>
              </a:ext>
            </a:extLst>
          </p:cNvPr>
          <p:cNvSpPr txBox="1"/>
          <p:nvPr/>
        </p:nvSpPr>
        <p:spPr>
          <a:xfrm>
            <a:off x="152400" y="152400"/>
            <a:ext cx="1524000" cy="381000"/>
          </a:xfrm>
          <a:prstGeom prst="rect">
            <a:avLst/>
          </a:prstGeom>
          <a:noFill/>
        </p:spPr>
        <p:txBody>
          <a:bodyPr wrap="square" rtlCol="0">
            <a:spAutoFit/>
          </a:bodyPr>
          <a:lstStyle/>
          <a:p>
            <a:r>
              <a:rPr lang="en-US" b="1" i="1" dirty="0">
                <a:solidFill>
                  <a:srgbClr val="FF0000"/>
                </a:solidFill>
              </a:rPr>
              <a:t>FLASHBACK</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09800"/>
            <a:ext cx="5715000" cy="1015663"/>
          </a:xfrm>
          <a:prstGeom prst="rect">
            <a:avLst/>
          </a:prstGeom>
          <a:noFill/>
        </p:spPr>
        <p:txBody>
          <a:bodyPr wrap="square" rtlCol="0">
            <a:spAutoFit/>
          </a:bodyPr>
          <a:lstStyle/>
          <a:p>
            <a:r>
              <a:rPr lang="en-US" sz="6000" dirty="0">
                <a:solidFill>
                  <a:srgbClr val="FF0000"/>
                </a:solidFill>
              </a:rPr>
              <a:t>Measurement</a:t>
            </a:r>
          </a:p>
        </p:txBody>
      </p:sp>
    </p:spTree>
    <p:extLst>
      <p:ext uri="{BB962C8B-B14F-4D97-AF65-F5344CB8AC3E}">
        <p14:creationId xmlns:p14="http://schemas.microsoft.com/office/powerpoint/2010/main" val="2374163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8991600" cy="1143000"/>
          </a:xfrm>
        </p:spPr>
        <p:txBody>
          <a:bodyPr>
            <a:noAutofit/>
          </a:bodyPr>
          <a:lstStyle/>
          <a:p>
            <a:r>
              <a:rPr lang="en-US" b="1" dirty="0"/>
              <a:t>Measurement</a:t>
            </a:r>
          </a:p>
        </p:txBody>
      </p:sp>
      <p:sp>
        <p:nvSpPr>
          <p:cNvPr id="3" name="Content Placeholder 2"/>
          <p:cNvSpPr>
            <a:spLocks noGrp="1"/>
          </p:cNvSpPr>
          <p:nvPr>
            <p:ph idx="1"/>
          </p:nvPr>
        </p:nvSpPr>
        <p:spPr>
          <a:xfrm>
            <a:off x="457200" y="1149423"/>
            <a:ext cx="8229600" cy="4525963"/>
          </a:xfrm>
        </p:spPr>
        <p:txBody>
          <a:bodyPr>
            <a:normAutofit/>
          </a:bodyPr>
          <a:lstStyle/>
          <a:p>
            <a:r>
              <a:rPr lang="en-US" sz="2800" dirty="0"/>
              <a:t>Every business and much of modern life depends on the ability to accurately quantify properties and to communicate these measurements</a:t>
            </a:r>
          </a:p>
          <a:p>
            <a:r>
              <a:rPr lang="en-US" sz="2800" dirty="0"/>
              <a:t>Measurement units are highly abstract, enabling them to apply broadly across domains</a:t>
            </a:r>
          </a:p>
          <a:p>
            <a:r>
              <a:rPr lang="en-US" sz="2800" dirty="0"/>
              <a:t>But their origins are highly concrete, often based on body parts or work artifacts, and they were tied to narrow contexts of use</a:t>
            </a:r>
          </a:p>
        </p:txBody>
      </p:sp>
      <p:pic>
        <p:nvPicPr>
          <p:cNvPr id="4" name="Picture 3">
            <a:extLst>
              <a:ext uri="{FF2B5EF4-FFF2-40B4-BE49-F238E27FC236}">
                <a16:creationId xmlns:a16="http://schemas.microsoft.com/office/drawing/2014/main" id="{A39EBAFB-E7CC-449F-B346-27D594158EAA}"/>
              </a:ext>
            </a:extLst>
          </p:cNvPr>
          <p:cNvPicPr>
            <a:picLocks noChangeAspect="1"/>
          </p:cNvPicPr>
          <p:nvPr/>
        </p:nvPicPr>
        <p:blipFill>
          <a:blip r:embed="rId3"/>
          <a:stretch>
            <a:fillRect/>
          </a:stretch>
        </p:blipFill>
        <p:spPr>
          <a:xfrm>
            <a:off x="1219200" y="4913312"/>
            <a:ext cx="3181494" cy="1590747"/>
          </a:xfrm>
          <a:prstGeom prst="rect">
            <a:avLst/>
          </a:prstGeom>
        </p:spPr>
      </p:pic>
      <p:pic>
        <p:nvPicPr>
          <p:cNvPr id="5" name="Picture 4">
            <a:extLst>
              <a:ext uri="{FF2B5EF4-FFF2-40B4-BE49-F238E27FC236}">
                <a16:creationId xmlns:a16="http://schemas.microsoft.com/office/drawing/2014/main" id="{3797E7E9-AA99-4B7B-B6D7-04A8BB819AEB}"/>
              </a:ext>
            </a:extLst>
          </p:cNvPr>
          <p:cNvPicPr>
            <a:picLocks noChangeAspect="1"/>
          </p:cNvPicPr>
          <p:nvPr/>
        </p:nvPicPr>
        <p:blipFill>
          <a:blip r:embed="rId4"/>
          <a:stretch>
            <a:fillRect/>
          </a:stretch>
        </p:blipFill>
        <p:spPr>
          <a:xfrm>
            <a:off x="5147651" y="4913312"/>
            <a:ext cx="3234349" cy="1538288"/>
          </a:xfrm>
          <a:prstGeom prst="rect">
            <a:avLst/>
          </a:prstGeom>
        </p:spPr>
      </p:pic>
    </p:spTree>
    <p:extLst>
      <p:ext uri="{BB962C8B-B14F-4D97-AF65-F5344CB8AC3E}">
        <p14:creationId xmlns:p14="http://schemas.microsoft.com/office/powerpoint/2010/main" val="12632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2F982F-7976-426D-A1E6-F93EDB201449}"/>
              </a:ext>
            </a:extLst>
          </p:cNvPr>
          <p:cNvPicPr>
            <a:picLocks noChangeAspect="1"/>
          </p:cNvPicPr>
          <p:nvPr/>
        </p:nvPicPr>
        <p:blipFill>
          <a:blip r:embed="rId2"/>
          <a:stretch>
            <a:fillRect/>
          </a:stretch>
        </p:blipFill>
        <p:spPr>
          <a:xfrm>
            <a:off x="381000" y="685800"/>
            <a:ext cx="8382000" cy="5232653"/>
          </a:xfrm>
          <a:prstGeom prst="rect">
            <a:avLst/>
          </a:prstGeom>
        </p:spPr>
      </p:pic>
    </p:spTree>
    <p:extLst>
      <p:ext uri="{BB962C8B-B14F-4D97-AF65-F5344CB8AC3E}">
        <p14:creationId xmlns:p14="http://schemas.microsoft.com/office/powerpoint/2010/main" val="3280649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AA4627-2467-4274-9295-291095371C84}"/>
              </a:ext>
            </a:extLst>
          </p:cNvPr>
          <p:cNvSpPr/>
          <p:nvPr/>
        </p:nvSpPr>
        <p:spPr>
          <a:xfrm>
            <a:off x="0" y="5334000"/>
            <a:ext cx="9144000" cy="12493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86F864-871E-4335-91EB-8EDC6AEBA721}"/>
              </a:ext>
            </a:extLst>
          </p:cNvPr>
          <p:cNvSpPr>
            <a:spLocks noGrp="1"/>
          </p:cNvSpPr>
          <p:nvPr>
            <p:ph type="title"/>
          </p:nvPr>
        </p:nvSpPr>
        <p:spPr/>
        <p:txBody>
          <a:bodyPr>
            <a:normAutofit fontScale="90000"/>
          </a:bodyPr>
          <a:lstStyle/>
          <a:p>
            <a:r>
              <a:rPr lang="en-US" dirty="0"/>
              <a:t>Body-Part Measures In Other Cultures</a:t>
            </a:r>
          </a:p>
        </p:txBody>
      </p:sp>
      <p:pic>
        <p:nvPicPr>
          <p:cNvPr id="5" name="Picture 4">
            <a:extLst>
              <a:ext uri="{FF2B5EF4-FFF2-40B4-BE49-F238E27FC236}">
                <a16:creationId xmlns:a16="http://schemas.microsoft.com/office/drawing/2014/main" id="{F44F1D48-43B6-4D5B-83CD-D21F6EF1D0A7}"/>
              </a:ext>
            </a:extLst>
          </p:cNvPr>
          <p:cNvPicPr>
            <a:picLocks noChangeAspect="1"/>
          </p:cNvPicPr>
          <p:nvPr/>
        </p:nvPicPr>
        <p:blipFill>
          <a:blip r:embed="rId3"/>
          <a:stretch>
            <a:fillRect/>
          </a:stretch>
        </p:blipFill>
        <p:spPr>
          <a:xfrm>
            <a:off x="0" y="1412139"/>
            <a:ext cx="9144000" cy="3564610"/>
          </a:xfrm>
          <a:prstGeom prst="rect">
            <a:avLst/>
          </a:prstGeom>
        </p:spPr>
      </p:pic>
      <p:sp>
        <p:nvSpPr>
          <p:cNvPr id="3" name="TextBox 2">
            <a:extLst>
              <a:ext uri="{FF2B5EF4-FFF2-40B4-BE49-F238E27FC236}">
                <a16:creationId xmlns:a16="http://schemas.microsoft.com/office/drawing/2014/main" id="{9BCA0224-8A16-4329-9407-73D256FD32CC}"/>
              </a:ext>
            </a:extLst>
          </p:cNvPr>
          <p:cNvSpPr txBox="1"/>
          <p:nvPr/>
        </p:nvSpPr>
        <p:spPr>
          <a:xfrm>
            <a:off x="30637" y="5445861"/>
            <a:ext cx="9144000" cy="954107"/>
          </a:xfrm>
          <a:prstGeom prst="rect">
            <a:avLst/>
          </a:prstGeom>
          <a:noFill/>
        </p:spPr>
        <p:txBody>
          <a:bodyPr wrap="square" rtlCol="0">
            <a:spAutoFit/>
          </a:bodyPr>
          <a:lstStyle/>
          <a:p>
            <a:r>
              <a:rPr lang="en-US" sz="2800" i="1" dirty="0">
                <a:solidFill>
                  <a:srgbClr val="FF0000"/>
                </a:solidFill>
              </a:rPr>
              <a:t>Why is the idea that people would use their bodies to impose structure on their environments  pervasive in human culture?</a:t>
            </a:r>
          </a:p>
        </p:txBody>
      </p:sp>
    </p:spTree>
    <p:extLst>
      <p:ext uri="{BB962C8B-B14F-4D97-AF65-F5344CB8AC3E}">
        <p14:creationId xmlns:p14="http://schemas.microsoft.com/office/powerpoint/2010/main" val="375544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D278-D5A8-47B6-B54D-8CFA4C690A37}"/>
              </a:ext>
            </a:extLst>
          </p:cNvPr>
          <p:cNvSpPr>
            <a:spLocks noGrp="1"/>
          </p:cNvSpPr>
          <p:nvPr>
            <p:ph type="title"/>
          </p:nvPr>
        </p:nvSpPr>
        <p:spPr>
          <a:xfrm>
            <a:off x="457200" y="76200"/>
            <a:ext cx="8229600" cy="1143000"/>
          </a:xfrm>
        </p:spPr>
        <p:txBody>
          <a:bodyPr/>
          <a:lstStyle/>
          <a:p>
            <a:r>
              <a:rPr lang="en-US" b="1" dirty="0"/>
              <a:t>The Road Ahead</a:t>
            </a:r>
          </a:p>
        </p:txBody>
      </p:sp>
      <p:sp>
        <p:nvSpPr>
          <p:cNvPr id="3" name="Content Placeholder 2">
            <a:extLst>
              <a:ext uri="{FF2B5EF4-FFF2-40B4-BE49-F238E27FC236}">
                <a16:creationId xmlns:a16="http://schemas.microsoft.com/office/drawing/2014/main" id="{B2FB164F-B520-4A5C-85DA-074BFD0A21FB}"/>
              </a:ext>
            </a:extLst>
          </p:cNvPr>
          <p:cNvSpPr>
            <a:spLocks noGrp="1"/>
          </p:cNvSpPr>
          <p:nvPr>
            <p:ph idx="1"/>
          </p:nvPr>
        </p:nvSpPr>
        <p:spPr>
          <a:xfrm>
            <a:off x="228600" y="1166018"/>
            <a:ext cx="8763000" cy="4525963"/>
          </a:xfrm>
        </p:spPr>
        <p:txBody>
          <a:bodyPr>
            <a:noAutofit/>
          </a:bodyPr>
          <a:lstStyle/>
          <a:p>
            <a:r>
              <a:rPr lang="en-US" sz="2400" dirty="0"/>
              <a:t>More attention and help for your case study</a:t>
            </a:r>
          </a:p>
          <a:p>
            <a:pPr lvl="1"/>
            <a:r>
              <a:rPr lang="en-US" sz="2400" dirty="0"/>
              <a:t>Due by NOON on Monday April 11</a:t>
            </a:r>
          </a:p>
          <a:p>
            <a:pPr lvl="1"/>
            <a:r>
              <a:rPr lang="en-US" sz="2400" dirty="0"/>
              <a:t>April 12 will be dedicated to case studies</a:t>
            </a:r>
          </a:p>
          <a:p>
            <a:pPr lvl="2"/>
            <a:r>
              <a:rPr lang="en-US" dirty="0"/>
              <a:t>Everyone talks about their case study for 2-3 minutes</a:t>
            </a:r>
          </a:p>
          <a:p>
            <a:pPr lvl="2"/>
            <a:r>
              <a:rPr lang="en-US" dirty="0"/>
              <a:t>6 more case studies to read to get ideas, analysis and discussion tips – we’ll discuss them after your talks</a:t>
            </a:r>
          </a:p>
          <a:p>
            <a:r>
              <a:rPr lang="en-US" sz="2400" dirty="0"/>
              <a:t>Two more assignments on 4/11 and 4/18 to improve practical skills – they will be discussed in class on 4/14 and 4/21</a:t>
            </a:r>
          </a:p>
          <a:p>
            <a:r>
              <a:rPr lang="en-US" sz="2400" dirty="0"/>
              <a:t>Second exam is moved to Th-F April 28-29</a:t>
            </a:r>
            <a:r>
              <a:rPr lang="en-US" sz="2400"/>
              <a:t>; practice Qs on 4/25</a:t>
            </a:r>
            <a:endParaRPr lang="en-US" sz="2400" dirty="0"/>
          </a:p>
          <a:p>
            <a:r>
              <a:rPr lang="en-US" sz="2400" dirty="0"/>
              <a:t>The 2</a:t>
            </a:r>
            <a:r>
              <a:rPr lang="en-US" sz="2400" baseline="30000" dirty="0"/>
              <a:t>nd</a:t>
            </a:r>
            <a:r>
              <a:rPr lang="en-US" sz="2400" dirty="0"/>
              <a:t> exam will count 2x as much as first exam… but you can decide to discard first exam grade entirely and rely entirely on 2</a:t>
            </a:r>
            <a:r>
              <a:rPr lang="en-US" sz="2400" baseline="30000" dirty="0"/>
              <a:t>nd</a:t>
            </a:r>
            <a:r>
              <a:rPr lang="en-US" sz="2400" dirty="0"/>
              <a:t> exam for the “exam component” of your course grade.  You need to decide by April 15</a:t>
            </a:r>
          </a:p>
        </p:txBody>
      </p:sp>
    </p:spTree>
    <p:extLst>
      <p:ext uri="{BB962C8B-B14F-4D97-AF65-F5344CB8AC3E}">
        <p14:creationId xmlns:p14="http://schemas.microsoft.com/office/powerpoint/2010/main" val="3782630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B1B5-3B65-4144-A623-0523E31ACAC2}"/>
              </a:ext>
            </a:extLst>
          </p:cNvPr>
          <p:cNvSpPr>
            <a:spLocks noGrp="1"/>
          </p:cNvSpPr>
          <p:nvPr>
            <p:ph type="title"/>
          </p:nvPr>
        </p:nvSpPr>
        <p:spPr>
          <a:xfrm>
            <a:off x="431800" y="2319338"/>
            <a:ext cx="2743200" cy="1143000"/>
          </a:xfrm>
        </p:spPr>
        <p:txBody>
          <a:bodyPr>
            <a:normAutofit fontScale="90000"/>
          </a:bodyPr>
          <a:lstStyle/>
          <a:p>
            <a:r>
              <a:rPr lang="en-US" dirty="0"/>
              <a:t>Maori Measures</a:t>
            </a:r>
            <a:br>
              <a:rPr lang="en-US" dirty="0"/>
            </a:br>
            <a:br>
              <a:rPr lang="en-US" dirty="0"/>
            </a:br>
            <a:r>
              <a:rPr lang="en-US" dirty="0"/>
              <a:t>(12 different units based on body parts)</a:t>
            </a:r>
          </a:p>
        </p:txBody>
      </p:sp>
      <p:pic>
        <p:nvPicPr>
          <p:cNvPr id="4" name="Content Placeholder 3">
            <a:extLst>
              <a:ext uri="{FF2B5EF4-FFF2-40B4-BE49-F238E27FC236}">
                <a16:creationId xmlns:a16="http://schemas.microsoft.com/office/drawing/2014/main" id="{890B5E59-BF1F-4B64-8BAF-91F1B7B325E7}"/>
              </a:ext>
            </a:extLst>
          </p:cNvPr>
          <p:cNvPicPr>
            <a:picLocks noGrp="1" noChangeAspect="1"/>
          </p:cNvPicPr>
          <p:nvPr>
            <p:ph idx="1"/>
          </p:nvPr>
        </p:nvPicPr>
        <p:blipFill>
          <a:blip r:embed="rId2"/>
          <a:stretch>
            <a:fillRect/>
          </a:stretch>
        </p:blipFill>
        <p:spPr>
          <a:xfrm>
            <a:off x="3420421" y="274638"/>
            <a:ext cx="5304479" cy="6308724"/>
          </a:xfrm>
          <a:prstGeom prst="rect">
            <a:avLst/>
          </a:prstGeom>
        </p:spPr>
      </p:pic>
    </p:spTree>
    <p:extLst>
      <p:ext uri="{BB962C8B-B14F-4D97-AF65-F5344CB8AC3E}">
        <p14:creationId xmlns:p14="http://schemas.microsoft.com/office/powerpoint/2010/main" val="1284176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184F-D4D4-414D-A214-83856B1B01F0}"/>
              </a:ext>
            </a:extLst>
          </p:cNvPr>
          <p:cNvSpPr>
            <a:spLocks noGrp="1"/>
          </p:cNvSpPr>
          <p:nvPr>
            <p:ph type="title"/>
          </p:nvPr>
        </p:nvSpPr>
        <p:spPr>
          <a:xfrm>
            <a:off x="6324600" y="2590800"/>
            <a:ext cx="2590800" cy="1143000"/>
          </a:xfrm>
        </p:spPr>
        <p:txBody>
          <a:bodyPr>
            <a:noAutofit/>
          </a:bodyPr>
          <a:lstStyle/>
          <a:p>
            <a:pPr algn="l"/>
            <a:r>
              <a:rPr lang="en-US" sz="2000" dirty="0"/>
              <a:t>An illustration from Geomtrei (1608 edition), by Jacob Köbel, of a procedure for determining a “lawful foot” and, at the same time, a “lawful rood” (a measure equivalent to 16 feet). He describes having sixteen men “of different sizes,” upon leaving church, arrange their left feet in a row. The resulting full length will be a standard rood, and one 16th of it will be a standard foot.</a:t>
            </a:r>
          </a:p>
        </p:txBody>
      </p:sp>
      <p:pic>
        <p:nvPicPr>
          <p:cNvPr id="4" name="Content Placeholder 3">
            <a:extLst>
              <a:ext uri="{FF2B5EF4-FFF2-40B4-BE49-F238E27FC236}">
                <a16:creationId xmlns:a16="http://schemas.microsoft.com/office/drawing/2014/main" id="{C4A7C36D-962C-4363-B6B6-637D95CA2730}"/>
              </a:ext>
            </a:extLst>
          </p:cNvPr>
          <p:cNvPicPr>
            <a:picLocks noGrp="1" noChangeAspect="1"/>
          </p:cNvPicPr>
          <p:nvPr>
            <p:ph idx="1"/>
          </p:nvPr>
        </p:nvPicPr>
        <p:blipFill>
          <a:blip r:embed="rId3"/>
          <a:stretch>
            <a:fillRect/>
          </a:stretch>
        </p:blipFill>
        <p:spPr>
          <a:xfrm>
            <a:off x="609600" y="1752600"/>
            <a:ext cx="5520488" cy="4525963"/>
          </a:xfrm>
          <a:prstGeom prst="rect">
            <a:avLst/>
          </a:prstGeom>
        </p:spPr>
      </p:pic>
      <p:sp>
        <p:nvSpPr>
          <p:cNvPr id="6" name="Title 1">
            <a:extLst>
              <a:ext uri="{FF2B5EF4-FFF2-40B4-BE49-F238E27FC236}">
                <a16:creationId xmlns:a16="http://schemas.microsoft.com/office/drawing/2014/main" id="{158DDE39-9FB0-4F17-B8EE-C3B3EE6277A2}"/>
              </a:ext>
            </a:extLst>
          </p:cNvPr>
          <p:cNvSpPr txBox="1">
            <a:spLocks/>
          </p:cNvSpPr>
          <p:nvPr/>
        </p:nvSpPr>
        <p:spPr>
          <a:xfrm>
            <a:off x="990600" y="274638"/>
            <a:ext cx="4114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Standards-Making from Body Parts</a:t>
            </a:r>
          </a:p>
        </p:txBody>
      </p:sp>
    </p:spTree>
    <p:extLst>
      <p:ext uri="{BB962C8B-B14F-4D97-AF65-F5344CB8AC3E}">
        <p14:creationId xmlns:p14="http://schemas.microsoft.com/office/powerpoint/2010/main" val="610666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794C00-2E73-43DB-B8DA-C6E798369B8D}"/>
              </a:ext>
            </a:extLst>
          </p:cNvPr>
          <p:cNvSpPr/>
          <p:nvPr/>
        </p:nvSpPr>
        <p:spPr>
          <a:xfrm>
            <a:off x="6678814" y="1132835"/>
            <a:ext cx="2433702" cy="480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16147CA-9C32-4428-8AB0-B2E99A58172D}"/>
              </a:ext>
            </a:extLst>
          </p:cNvPr>
          <p:cNvSpPr/>
          <p:nvPr/>
        </p:nvSpPr>
        <p:spPr>
          <a:xfrm>
            <a:off x="1" y="5934075"/>
            <a:ext cx="9144000" cy="9239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86F864-871E-4335-91EB-8EDC6AEBA721}"/>
              </a:ext>
            </a:extLst>
          </p:cNvPr>
          <p:cNvSpPr>
            <a:spLocks noGrp="1"/>
          </p:cNvSpPr>
          <p:nvPr>
            <p:ph type="title"/>
          </p:nvPr>
        </p:nvSpPr>
        <p:spPr>
          <a:xfrm>
            <a:off x="457200" y="30637"/>
            <a:ext cx="8229600" cy="1143000"/>
          </a:xfrm>
        </p:spPr>
        <p:txBody>
          <a:bodyPr>
            <a:normAutofit/>
          </a:bodyPr>
          <a:lstStyle/>
          <a:p>
            <a:r>
              <a:rPr lang="en-US" dirty="0"/>
              <a:t>Large-Scale Measures</a:t>
            </a:r>
          </a:p>
        </p:txBody>
      </p:sp>
      <p:pic>
        <p:nvPicPr>
          <p:cNvPr id="4" name="Picture 3">
            <a:extLst>
              <a:ext uri="{FF2B5EF4-FFF2-40B4-BE49-F238E27FC236}">
                <a16:creationId xmlns:a16="http://schemas.microsoft.com/office/drawing/2014/main" id="{1979BA92-BD9E-444B-AD14-0B64D0C12F63}"/>
              </a:ext>
            </a:extLst>
          </p:cNvPr>
          <p:cNvPicPr>
            <a:picLocks noChangeAspect="1"/>
          </p:cNvPicPr>
          <p:nvPr/>
        </p:nvPicPr>
        <p:blipFill>
          <a:blip r:embed="rId3"/>
          <a:stretch>
            <a:fillRect/>
          </a:stretch>
        </p:blipFill>
        <p:spPr>
          <a:xfrm>
            <a:off x="304800" y="1371926"/>
            <a:ext cx="6374014" cy="4257675"/>
          </a:xfrm>
          <a:prstGeom prst="rect">
            <a:avLst/>
          </a:prstGeom>
        </p:spPr>
      </p:pic>
      <p:sp>
        <p:nvSpPr>
          <p:cNvPr id="5" name="TextBox 4">
            <a:extLst>
              <a:ext uri="{FF2B5EF4-FFF2-40B4-BE49-F238E27FC236}">
                <a16:creationId xmlns:a16="http://schemas.microsoft.com/office/drawing/2014/main" id="{EFAD0B28-D69B-4201-B02B-E71D9F70FC7D}"/>
              </a:ext>
            </a:extLst>
          </p:cNvPr>
          <p:cNvSpPr txBox="1"/>
          <p:nvPr/>
        </p:nvSpPr>
        <p:spPr>
          <a:xfrm>
            <a:off x="76200" y="5934075"/>
            <a:ext cx="9144000" cy="954107"/>
          </a:xfrm>
          <a:prstGeom prst="rect">
            <a:avLst/>
          </a:prstGeom>
          <a:noFill/>
        </p:spPr>
        <p:txBody>
          <a:bodyPr wrap="square" rtlCol="0">
            <a:spAutoFit/>
          </a:bodyPr>
          <a:lstStyle/>
          <a:p>
            <a:r>
              <a:rPr lang="en-US" sz="2800" i="1" dirty="0">
                <a:solidFill>
                  <a:srgbClr val="FF0000"/>
                </a:solidFill>
              </a:rPr>
              <a:t>Why are these large-scale measures more heterogeneous across cultures than the small-scale measures?</a:t>
            </a:r>
          </a:p>
        </p:txBody>
      </p:sp>
      <p:sp>
        <p:nvSpPr>
          <p:cNvPr id="6" name="TextBox 5">
            <a:extLst>
              <a:ext uri="{FF2B5EF4-FFF2-40B4-BE49-F238E27FC236}">
                <a16:creationId xmlns:a16="http://schemas.microsoft.com/office/drawing/2014/main" id="{490D41B6-1A85-42C2-B9B3-9A429B4EDF50}"/>
              </a:ext>
            </a:extLst>
          </p:cNvPr>
          <p:cNvSpPr txBox="1"/>
          <p:nvPr/>
        </p:nvSpPr>
        <p:spPr>
          <a:xfrm>
            <a:off x="6796636" y="1228396"/>
            <a:ext cx="2271164" cy="3970318"/>
          </a:xfrm>
          <a:prstGeom prst="rect">
            <a:avLst/>
          </a:prstGeom>
          <a:noFill/>
        </p:spPr>
        <p:txBody>
          <a:bodyPr wrap="square" rtlCol="0">
            <a:spAutoFit/>
          </a:bodyPr>
          <a:lstStyle/>
          <a:p>
            <a:r>
              <a:rPr lang="en-US" sz="2800" i="1" dirty="0">
                <a:solidFill>
                  <a:srgbClr val="FF0000"/>
                </a:solidFill>
              </a:rPr>
              <a:t>What commonly-used standard measurement unit is based on distance traveled in some fixed time period?</a:t>
            </a:r>
          </a:p>
        </p:txBody>
      </p:sp>
    </p:spTree>
    <p:extLst>
      <p:ext uri="{BB962C8B-B14F-4D97-AF65-F5344CB8AC3E}">
        <p14:creationId xmlns:p14="http://schemas.microsoft.com/office/powerpoint/2010/main" val="2270371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0C7C62-CEC2-445F-B4C5-555BD55DB416}"/>
              </a:ext>
            </a:extLst>
          </p:cNvPr>
          <p:cNvSpPr/>
          <p:nvPr/>
        </p:nvSpPr>
        <p:spPr>
          <a:xfrm>
            <a:off x="152400" y="5638800"/>
            <a:ext cx="89154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274638"/>
            <a:ext cx="7696200" cy="1143000"/>
          </a:xfrm>
        </p:spPr>
        <p:txBody>
          <a:bodyPr>
            <a:noAutofit/>
          </a:bodyPr>
          <a:lstStyle/>
          <a:p>
            <a:r>
              <a:rPr lang="en-US" b="1" dirty="0"/>
              <a:t>The Evolution of Measurement</a:t>
            </a:r>
          </a:p>
        </p:txBody>
      </p:sp>
      <p:sp>
        <p:nvSpPr>
          <p:cNvPr id="3" name="Content Placeholder 2"/>
          <p:cNvSpPr>
            <a:spLocks noGrp="1"/>
          </p:cNvSpPr>
          <p:nvPr>
            <p:ph idx="1"/>
          </p:nvPr>
        </p:nvSpPr>
        <p:spPr>
          <a:xfrm>
            <a:off x="323850" y="1219200"/>
            <a:ext cx="8229600" cy="4525963"/>
          </a:xfrm>
        </p:spPr>
        <p:txBody>
          <a:bodyPr>
            <a:normAutofit lnSpcReduction="10000"/>
          </a:bodyPr>
          <a:lstStyle/>
          <a:p>
            <a:pPr marL="514350" indent="-514350">
              <a:buFont typeface="+mj-lt"/>
              <a:buAutoNum type="arabicPeriod"/>
            </a:pPr>
            <a:r>
              <a:rPr lang="en-US" dirty="0"/>
              <a:t>Ad hoc comparisons between two concrete things (measure a log with your foot)</a:t>
            </a:r>
          </a:p>
          <a:p>
            <a:pPr marL="514350" indent="-514350">
              <a:buFont typeface="+mj-lt"/>
              <a:buAutoNum type="arabicPeriod"/>
            </a:pPr>
            <a:r>
              <a:rPr lang="en-US" dirty="0"/>
              <a:t>Conventions emerge for comparators (always use your foot to measure length)</a:t>
            </a:r>
          </a:p>
          <a:p>
            <a:pPr marL="514350" indent="-514350">
              <a:buFont typeface="+mj-lt"/>
              <a:buAutoNum type="arabicPeriod"/>
            </a:pPr>
            <a:r>
              <a:rPr lang="en-US" dirty="0"/>
              <a:t>Standardization of the comparator (“foot” defined as an average or ideal)</a:t>
            </a:r>
          </a:p>
          <a:p>
            <a:pPr marL="514350" indent="-514350">
              <a:buFont typeface="+mj-lt"/>
              <a:buAutoNum type="arabicPeriod"/>
            </a:pPr>
            <a:r>
              <a:rPr lang="en-US" dirty="0"/>
              <a:t>Standardized comparators organized in hierarchical systems of units in which they are defined in terms of each other</a:t>
            </a:r>
          </a:p>
        </p:txBody>
      </p:sp>
      <p:sp>
        <p:nvSpPr>
          <p:cNvPr id="4" name="TextBox 3">
            <a:extLst>
              <a:ext uri="{FF2B5EF4-FFF2-40B4-BE49-F238E27FC236}">
                <a16:creationId xmlns:a16="http://schemas.microsoft.com/office/drawing/2014/main" id="{64B5364A-E74A-42CA-BC39-D40EC3D4A437}"/>
              </a:ext>
            </a:extLst>
          </p:cNvPr>
          <p:cNvSpPr txBox="1"/>
          <p:nvPr/>
        </p:nvSpPr>
        <p:spPr>
          <a:xfrm>
            <a:off x="1219200" y="5674018"/>
            <a:ext cx="6591300" cy="830997"/>
          </a:xfrm>
          <a:prstGeom prst="rect">
            <a:avLst/>
          </a:prstGeom>
          <a:noFill/>
        </p:spPr>
        <p:txBody>
          <a:bodyPr wrap="square" rtlCol="0">
            <a:spAutoFit/>
          </a:bodyPr>
          <a:lstStyle/>
          <a:p>
            <a:r>
              <a:rPr lang="en-US" dirty="0"/>
              <a:t> </a:t>
            </a:r>
            <a:r>
              <a:rPr lang="en-US" sz="2400" i="1" dirty="0">
                <a:solidFill>
                  <a:srgbClr val="FF0000"/>
                </a:solidFill>
              </a:rPr>
              <a:t>Standard measures have obvious advantages… </a:t>
            </a:r>
          </a:p>
          <a:p>
            <a:r>
              <a:rPr lang="en-US" sz="2400" i="1" dirty="0">
                <a:solidFill>
                  <a:srgbClr val="FF0000"/>
                </a:solidFill>
              </a:rPr>
              <a:t>but can there be advantages if they don’t exist?</a:t>
            </a:r>
          </a:p>
        </p:txBody>
      </p:sp>
    </p:spTree>
    <p:extLst>
      <p:ext uri="{BB962C8B-B14F-4D97-AF65-F5344CB8AC3E}">
        <p14:creationId xmlns:p14="http://schemas.microsoft.com/office/powerpoint/2010/main" val="2684942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0CFAF-1295-4C34-B577-BFBAE862C002}"/>
              </a:ext>
            </a:extLst>
          </p:cNvPr>
          <p:cNvSpPr>
            <a:spLocks noGrp="1"/>
          </p:cNvSpPr>
          <p:nvPr>
            <p:ph type="title"/>
          </p:nvPr>
        </p:nvSpPr>
        <p:spPr>
          <a:xfrm>
            <a:off x="457200" y="152400"/>
            <a:ext cx="8229600" cy="1143000"/>
          </a:xfrm>
        </p:spPr>
        <p:txBody>
          <a:bodyPr/>
          <a:lstStyle/>
          <a:p>
            <a:r>
              <a:rPr lang="en-US" dirty="0"/>
              <a:t>We’re Not Finished</a:t>
            </a:r>
          </a:p>
        </p:txBody>
      </p:sp>
      <p:sp>
        <p:nvSpPr>
          <p:cNvPr id="3" name="Content Placeholder 2">
            <a:extLst>
              <a:ext uri="{FF2B5EF4-FFF2-40B4-BE49-F238E27FC236}">
                <a16:creationId xmlns:a16="http://schemas.microsoft.com/office/drawing/2014/main" id="{BEA61516-8C34-4BFC-B7A0-D67E2EC30E03}"/>
              </a:ext>
            </a:extLst>
          </p:cNvPr>
          <p:cNvSpPr>
            <a:spLocks noGrp="1"/>
          </p:cNvSpPr>
          <p:nvPr>
            <p:ph idx="1"/>
          </p:nvPr>
        </p:nvSpPr>
        <p:spPr>
          <a:xfrm>
            <a:off x="-228600" y="1295400"/>
            <a:ext cx="8991600" cy="4525963"/>
          </a:xfrm>
        </p:spPr>
        <p:txBody>
          <a:bodyPr>
            <a:normAutofit/>
          </a:bodyPr>
          <a:lstStyle/>
          <a:p>
            <a:r>
              <a:rPr lang="en-US" dirty="0"/>
              <a:t>Even though we now have abstract and standards systems of measurement, we continue to use concrete objects as comparators </a:t>
            </a:r>
          </a:p>
          <a:p>
            <a:pPr lvl="1"/>
            <a:r>
              <a:rPr lang="en-US" dirty="0"/>
              <a:t>“The Ever Given is one of the largest container ships in the world, about the length of four football fields”</a:t>
            </a:r>
          </a:p>
        </p:txBody>
      </p:sp>
      <p:pic>
        <p:nvPicPr>
          <p:cNvPr id="4" name="Picture 3">
            <a:extLst>
              <a:ext uri="{FF2B5EF4-FFF2-40B4-BE49-F238E27FC236}">
                <a16:creationId xmlns:a16="http://schemas.microsoft.com/office/drawing/2014/main" id="{5ED4082F-1887-403E-9F04-1AC0504FE71C}"/>
              </a:ext>
            </a:extLst>
          </p:cNvPr>
          <p:cNvPicPr>
            <a:picLocks noChangeAspect="1"/>
          </p:cNvPicPr>
          <p:nvPr/>
        </p:nvPicPr>
        <p:blipFill>
          <a:blip r:embed="rId3"/>
          <a:stretch>
            <a:fillRect/>
          </a:stretch>
        </p:blipFill>
        <p:spPr>
          <a:xfrm>
            <a:off x="838200" y="4343400"/>
            <a:ext cx="3238500" cy="1813560"/>
          </a:xfrm>
          <a:prstGeom prst="rect">
            <a:avLst/>
          </a:prstGeom>
        </p:spPr>
      </p:pic>
      <p:sp>
        <p:nvSpPr>
          <p:cNvPr id="5" name="TextBox 4">
            <a:extLst>
              <a:ext uri="{FF2B5EF4-FFF2-40B4-BE49-F238E27FC236}">
                <a16:creationId xmlns:a16="http://schemas.microsoft.com/office/drawing/2014/main" id="{CC3B2C7D-C81C-4519-8AEA-38C468DA0C38}"/>
              </a:ext>
            </a:extLst>
          </p:cNvPr>
          <p:cNvSpPr txBox="1"/>
          <p:nvPr/>
        </p:nvSpPr>
        <p:spPr>
          <a:xfrm>
            <a:off x="4724400" y="4343400"/>
            <a:ext cx="4038600" cy="1938992"/>
          </a:xfrm>
          <a:prstGeom prst="rect">
            <a:avLst/>
          </a:prstGeom>
          <a:noFill/>
        </p:spPr>
        <p:txBody>
          <a:bodyPr wrap="square" rtlCol="0">
            <a:spAutoFit/>
          </a:bodyPr>
          <a:lstStyle/>
          <a:p>
            <a:r>
              <a:rPr lang="en-US" sz="2400" i="1" dirty="0">
                <a:solidFill>
                  <a:srgbClr val="FF0000"/>
                </a:solidFill>
              </a:rPr>
              <a:t>https://thelanguagenerds.com/2021/27-examples-that-show-americans-will-measure-with-anything-but-the-metric-system/</a:t>
            </a:r>
          </a:p>
        </p:txBody>
      </p:sp>
    </p:spTree>
    <p:extLst>
      <p:ext uri="{BB962C8B-B14F-4D97-AF65-F5344CB8AC3E}">
        <p14:creationId xmlns:p14="http://schemas.microsoft.com/office/powerpoint/2010/main" val="173691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F0F336-07AF-4825-98C0-6D99184B1445}"/>
              </a:ext>
            </a:extLst>
          </p:cNvPr>
          <p:cNvPicPr>
            <a:picLocks noChangeAspect="1"/>
          </p:cNvPicPr>
          <p:nvPr/>
        </p:nvPicPr>
        <p:blipFill>
          <a:blip r:embed="rId3"/>
          <a:stretch>
            <a:fillRect/>
          </a:stretch>
        </p:blipFill>
        <p:spPr>
          <a:xfrm>
            <a:off x="228600" y="382020"/>
            <a:ext cx="8420100" cy="6093959"/>
          </a:xfrm>
          <a:prstGeom prst="rect">
            <a:avLst/>
          </a:prstGeom>
        </p:spPr>
      </p:pic>
    </p:spTree>
    <p:extLst>
      <p:ext uri="{BB962C8B-B14F-4D97-AF65-F5344CB8AC3E}">
        <p14:creationId xmlns:p14="http://schemas.microsoft.com/office/powerpoint/2010/main" val="2575083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09800"/>
            <a:ext cx="5715000" cy="1938992"/>
          </a:xfrm>
          <a:prstGeom prst="rect">
            <a:avLst/>
          </a:prstGeom>
          <a:noFill/>
        </p:spPr>
        <p:txBody>
          <a:bodyPr wrap="square" rtlCol="0">
            <a:spAutoFit/>
          </a:bodyPr>
          <a:lstStyle/>
          <a:p>
            <a:r>
              <a:rPr lang="en-US" sz="6000" dirty="0">
                <a:solidFill>
                  <a:srgbClr val="FF0000"/>
                </a:solidFill>
              </a:rPr>
              <a:t>Controlled Vocabularies</a:t>
            </a:r>
          </a:p>
        </p:txBody>
      </p:sp>
    </p:spTree>
    <p:extLst>
      <p:ext uri="{BB962C8B-B14F-4D97-AF65-F5344CB8AC3E}">
        <p14:creationId xmlns:p14="http://schemas.microsoft.com/office/powerpoint/2010/main" val="4213925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991600" cy="1143000"/>
          </a:xfrm>
        </p:spPr>
        <p:txBody>
          <a:bodyPr>
            <a:noAutofit/>
          </a:bodyPr>
          <a:lstStyle/>
          <a:p>
            <a:r>
              <a:rPr lang="en-US" b="1" dirty="0"/>
              <a:t>Why We Need</a:t>
            </a:r>
            <a:br>
              <a:rPr lang="en-US" b="1" dirty="0"/>
            </a:br>
            <a:r>
              <a:rPr lang="en-US" b="1" dirty="0"/>
              <a:t> Controlled Vocabularies</a:t>
            </a:r>
          </a:p>
        </p:txBody>
      </p:sp>
      <p:sp>
        <p:nvSpPr>
          <p:cNvPr id="3" name="Content Placeholder 2"/>
          <p:cNvSpPr>
            <a:spLocks noGrp="1"/>
          </p:cNvSpPr>
          <p:nvPr>
            <p:ph idx="1"/>
          </p:nvPr>
        </p:nvSpPr>
        <p:spPr>
          <a:xfrm>
            <a:off x="304800" y="1752600"/>
            <a:ext cx="8229600" cy="4525963"/>
          </a:xfrm>
        </p:spPr>
        <p:txBody>
          <a:bodyPr>
            <a:normAutofit fontScale="92500" lnSpcReduction="10000"/>
          </a:bodyPr>
          <a:lstStyle/>
          <a:p>
            <a:r>
              <a:rPr lang="en-US" dirty="0"/>
              <a:t>The words people use to describe things or concepts are "embodied" in their context and experiences... so they are often different or even "bad" with respect to the words used by others</a:t>
            </a:r>
            <a:endParaRPr lang="en-US" dirty="0">
              <a:solidFill>
                <a:srgbClr val="FF0000"/>
              </a:solidFill>
            </a:endParaRPr>
          </a:p>
          <a:p>
            <a:r>
              <a:rPr lang="en-US" dirty="0"/>
              <a:t>These </a:t>
            </a:r>
            <a:r>
              <a:rPr lang="en-US" dirty="0">
                <a:solidFill>
                  <a:srgbClr val="FF0000"/>
                </a:solidFill>
              </a:rPr>
              <a:t>naturally-occurring words are an "uncontrolled vocabulary” </a:t>
            </a:r>
            <a:r>
              <a:rPr lang="en-US" dirty="0"/>
              <a:t>that people use when they describe and search for resources</a:t>
            </a:r>
          </a:p>
          <a:p>
            <a:r>
              <a:rPr lang="en-US" dirty="0"/>
              <a:t>Searches made using an uncontrolled vocabulary will fail to match resources described using controlled terms</a:t>
            </a:r>
          </a:p>
        </p:txBody>
      </p:sp>
    </p:spTree>
    <p:extLst>
      <p:ext uri="{BB962C8B-B14F-4D97-AF65-F5344CB8AC3E}">
        <p14:creationId xmlns:p14="http://schemas.microsoft.com/office/powerpoint/2010/main" val="1181386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CV as an Artificial Language</a:t>
            </a:r>
          </a:p>
        </p:txBody>
      </p:sp>
      <p:sp>
        <p:nvSpPr>
          <p:cNvPr id="3" name="Content Placeholder 2"/>
          <p:cNvSpPr>
            <a:spLocks noGrp="1"/>
          </p:cNvSpPr>
          <p:nvPr>
            <p:ph idx="1"/>
          </p:nvPr>
        </p:nvSpPr>
        <p:spPr/>
        <p:txBody>
          <a:bodyPr>
            <a:normAutofit lnSpcReduction="10000"/>
          </a:bodyPr>
          <a:lstStyle/>
          <a:p>
            <a:r>
              <a:rPr lang="en-US" dirty="0"/>
              <a:t>A CV is an </a:t>
            </a:r>
            <a:r>
              <a:rPr lang="en-US" dirty="0">
                <a:solidFill>
                  <a:srgbClr val="FF0000"/>
                </a:solidFill>
              </a:rPr>
              <a:t>artificial language </a:t>
            </a:r>
            <a:r>
              <a:rPr lang="en-US" dirty="0"/>
              <a:t>to be used in place of the "natural" ones that people would otherwise use</a:t>
            </a:r>
          </a:p>
          <a:p>
            <a:r>
              <a:rPr lang="en-US" dirty="0"/>
              <a:t>A CV standardizes the terms (such as subject headings, names, classifications, etc.) assigned by organizers / cataloguers / indexers</a:t>
            </a:r>
          </a:p>
          <a:p>
            <a:r>
              <a:rPr lang="en-US" dirty="0"/>
              <a:t>A CV can be thought of as a fixed or closed dictionary in which everything must be defined using the same set of terms</a:t>
            </a:r>
          </a:p>
        </p:txBody>
      </p:sp>
    </p:spTree>
    <p:extLst>
      <p:ext uri="{BB962C8B-B14F-4D97-AF65-F5344CB8AC3E}">
        <p14:creationId xmlns:p14="http://schemas.microsoft.com/office/powerpoint/2010/main" val="1228318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653" y="160338"/>
            <a:ext cx="8229600" cy="1143000"/>
          </a:xfrm>
        </p:spPr>
        <p:txBody>
          <a:bodyPr>
            <a:normAutofit fontScale="90000"/>
          </a:bodyPr>
          <a:lstStyle/>
          <a:p>
            <a:r>
              <a:rPr lang="en-US" sz="4900" b="1" dirty="0"/>
              <a:t>Types of Controlled Vocabularies</a:t>
            </a:r>
            <a:br>
              <a:rPr lang="en-US" dirty="0"/>
            </a:br>
            <a:endParaRPr lang="en-US" dirty="0"/>
          </a:p>
        </p:txBody>
      </p:sp>
      <p:sp>
        <p:nvSpPr>
          <p:cNvPr id="3" name="Content Placeholder 2"/>
          <p:cNvSpPr>
            <a:spLocks noGrp="1"/>
          </p:cNvSpPr>
          <p:nvPr>
            <p:ph idx="1"/>
          </p:nvPr>
        </p:nvSpPr>
        <p:spPr>
          <a:xfrm>
            <a:off x="457200" y="1295400"/>
            <a:ext cx="8229600" cy="4525963"/>
          </a:xfrm>
        </p:spPr>
        <p:txBody>
          <a:bodyPr>
            <a:normAutofit fontScale="92500"/>
          </a:bodyPr>
          <a:lstStyle/>
          <a:p>
            <a:r>
              <a:rPr lang="en-US" dirty="0"/>
              <a:t>Dictionaries, thesauri, ontologies</a:t>
            </a:r>
          </a:p>
          <a:p>
            <a:r>
              <a:rPr lang="en-US" dirty="0"/>
              <a:t>Authority controls for names, places, time periods</a:t>
            </a:r>
          </a:p>
          <a:p>
            <a:r>
              <a:rPr lang="en-US" dirty="0"/>
              <a:t>Identifiers</a:t>
            </a:r>
          </a:p>
          <a:p>
            <a:r>
              <a:rPr lang="en-US" dirty="0"/>
              <a:t>Code lists</a:t>
            </a:r>
          </a:p>
          <a:p>
            <a:r>
              <a:rPr lang="en-US" dirty="0"/>
              <a:t>Subject heading lists</a:t>
            </a:r>
          </a:p>
          <a:p>
            <a:r>
              <a:rPr lang="en-US" dirty="0"/>
              <a:t>Classification schemes</a:t>
            </a:r>
          </a:p>
          <a:p>
            <a:r>
              <a:rPr lang="en-US" dirty="0"/>
              <a:t>Schemas/domain-specific languages/”tag sets”</a:t>
            </a:r>
          </a:p>
        </p:txBody>
      </p:sp>
      <p:sp>
        <p:nvSpPr>
          <p:cNvPr id="4" name="TextBox 3"/>
          <p:cNvSpPr txBox="1"/>
          <p:nvPr/>
        </p:nvSpPr>
        <p:spPr>
          <a:xfrm>
            <a:off x="457200" y="5715000"/>
            <a:ext cx="7391400" cy="1015663"/>
          </a:xfrm>
          <a:prstGeom prst="rect">
            <a:avLst/>
          </a:prstGeom>
          <a:noFill/>
        </p:spPr>
        <p:txBody>
          <a:bodyPr wrap="square" rtlCol="0">
            <a:spAutoFit/>
          </a:bodyPr>
          <a:lstStyle/>
          <a:p>
            <a:r>
              <a:rPr lang="en-US" sz="2000" i="1" dirty="0">
                <a:solidFill>
                  <a:srgbClr val="FF0000"/>
                </a:solidFill>
              </a:rPr>
              <a:t>Some of these we’ve covered before, because names and controlled vocabularies are essential in many contexts of sensemaking and organizing</a:t>
            </a:r>
          </a:p>
        </p:txBody>
      </p:sp>
    </p:spTree>
    <p:extLst>
      <p:ext uri="{BB962C8B-B14F-4D97-AF65-F5344CB8AC3E}">
        <p14:creationId xmlns:p14="http://schemas.microsoft.com/office/powerpoint/2010/main" val="230404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09800"/>
            <a:ext cx="5715000" cy="2862322"/>
          </a:xfrm>
          <a:prstGeom prst="rect">
            <a:avLst/>
          </a:prstGeom>
          <a:noFill/>
        </p:spPr>
        <p:txBody>
          <a:bodyPr wrap="square" rtlCol="0">
            <a:spAutoFit/>
          </a:bodyPr>
          <a:lstStyle/>
          <a:p>
            <a:r>
              <a:rPr lang="en-US" sz="6000" dirty="0">
                <a:solidFill>
                  <a:srgbClr val="FF0000"/>
                </a:solidFill>
              </a:rPr>
              <a:t>Specifications </a:t>
            </a:r>
          </a:p>
          <a:p>
            <a:r>
              <a:rPr lang="en-US" sz="6000" dirty="0">
                <a:solidFill>
                  <a:srgbClr val="FF0000"/>
                </a:solidFill>
              </a:rPr>
              <a:t>{and, or, vs.}</a:t>
            </a:r>
          </a:p>
          <a:p>
            <a:r>
              <a:rPr lang="en-US" sz="6000" dirty="0">
                <a:solidFill>
                  <a:srgbClr val="FF0000"/>
                </a:solidFill>
              </a:rPr>
              <a:t>Standards</a:t>
            </a:r>
          </a:p>
        </p:txBody>
      </p:sp>
    </p:spTree>
    <p:extLst>
      <p:ext uri="{BB962C8B-B14F-4D97-AF65-F5344CB8AC3E}">
        <p14:creationId xmlns:p14="http://schemas.microsoft.com/office/powerpoint/2010/main" val="1909557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52425" y="533400"/>
            <a:ext cx="876300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A Formula for Definitions</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0" y="1828800"/>
            <a:ext cx="7467600" cy="4304670"/>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pPr>
            <a:r>
              <a:rPr lang="en-US" sz="3600" dirty="0">
                <a:solidFill>
                  <a:srgbClr val="FF0000"/>
                </a:solidFill>
                <a:latin typeface="UC Berkeley OS Sign"/>
                <a:cs typeface="Arial" pitchFamily="34" charset="0"/>
                <a:sym typeface="Arial" pitchFamily="34" charset="0"/>
              </a:rPr>
              <a:t>hyponym = {adjective+} hypernym {distinguishing clause+}</a:t>
            </a:r>
          </a:p>
          <a:p>
            <a:pPr marL="342900" lvl="1"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Robin = Migratory BIRD with clear melodious song, a reddish breast, gray or black upper plumage</a:t>
            </a:r>
          </a:p>
          <a:p>
            <a:pPr marL="342900" lvl="1"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Doesn't mention every characteristic of hyponym, only those needed to distinguish from other hyponyms</a:t>
            </a:r>
          </a:p>
        </p:txBody>
      </p:sp>
      <p:pic>
        <p:nvPicPr>
          <p:cNvPr id="3" name="Picture 2"/>
          <p:cNvPicPr>
            <a:picLocks noChangeAspect="1"/>
          </p:cNvPicPr>
          <p:nvPr/>
        </p:nvPicPr>
        <p:blipFill>
          <a:blip r:embed="rId3"/>
          <a:stretch>
            <a:fillRect/>
          </a:stretch>
        </p:blipFill>
        <p:spPr>
          <a:xfrm>
            <a:off x="-76200" y="-82385"/>
            <a:ext cx="2383743" cy="646232"/>
          </a:xfrm>
          <a:prstGeom prst="rect">
            <a:avLst/>
          </a:prstGeom>
        </p:spPr>
      </p:pic>
    </p:spTree>
    <p:extLst>
      <p:ext uri="{BB962C8B-B14F-4D97-AF65-F5344CB8AC3E}">
        <p14:creationId xmlns:p14="http://schemas.microsoft.com/office/powerpoint/2010/main" val="308680017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Code Lists</a:t>
            </a:r>
          </a:p>
        </p:txBody>
      </p:sp>
      <p:sp>
        <p:nvSpPr>
          <p:cNvPr id="3" name="Content Placeholder 2"/>
          <p:cNvSpPr>
            <a:spLocks noGrp="1"/>
          </p:cNvSpPr>
          <p:nvPr>
            <p:ph idx="1"/>
          </p:nvPr>
        </p:nvSpPr>
        <p:spPr/>
        <p:txBody>
          <a:bodyPr/>
          <a:lstStyle/>
          <a:p>
            <a:r>
              <a:rPr lang="en-US" dirty="0"/>
              <a:t>Codes are constrained sets of values</a:t>
            </a:r>
          </a:p>
          <a:p>
            <a:r>
              <a:rPr lang="en-US" dirty="0"/>
              <a:t>Codes establish their meaning by reference to those values, often by abbreviations</a:t>
            </a:r>
          </a:p>
          <a:p>
            <a:r>
              <a:rPr lang="en-US" dirty="0"/>
              <a:t>Using codes in vocabularies and resource descriptions promotes consistency and makes meaning unambiguous</a:t>
            </a:r>
          </a:p>
        </p:txBody>
      </p:sp>
    </p:spTree>
    <p:extLst>
      <p:ext uri="{BB962C8B-B14F-4D97-AF65-F5344CB8AC3E}">
        <p14:creationId xmlns:p14="http://schemas.microsoft.com/office/powerpoint/2010/main" val="3917003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External and Internal Codes</a:t>
            </a:r>
          </a:p>
        </p:txBody>
      </p:sp>
      <p:sp>
        <p:nvSpPr>
          <p:cNvPr id="3" name="Content Placeholder 2"/>
          <p:cNvSpPr>
            <a:spLocks noGrp="1"/>
          </p:cNvSpPr>
          <p:nvPr>
            <p:ph idx="1"/>
          </p:nvPr>
        </p:nvSpPr>
        <p:spPr>
          <a:xfrm>
            <a:off x="304800" y="1524000"/>
            <a:ext cx="8229600" cy="4525963"/>
          </a:xfrm>
        </p:spPr>
        <p:txBody>
          <a:bodyPr>
            <a:normAutofit fontScale="92500" lnSpcReduction="20000"/>
          </a:bodyPr>
          <a:lstStyle/>
          <a:p>
            <a:r>
              <a:rPr lang="en-US" dirty="0"/>
              <a:t>External codes are those maintained by some entity or organization outside of your control (ISO, ANSI, etc.)</a:t>
            </a:r>
          </a:p>
          <a:p>
            <a:pPr lvl="1"/>
            <a:r>
              <a:rPr lang="en-US" dirty="0"/>
              <a:t>ISO 639 - language codes (DE, EN, FR, …)</a:t>
            </a:r>
          </a:p>
          <a:p>
            <a:pPr lvl="1"/>
            <a:r>
              <a:rPr lang="en-US" dirty="0"/>
              <a:t>ISO 3166 - country codes (CAN, FRA, MEX, USA, …)</a:t>
            </a:r>
          </a:p>
          <a:p>
            <a:pPr lvl="1"/>
            <a:r>
              <a:rPr lang="en-US" dirty="0"/>
              <a:t>ISO 4217 - currency codes (CAD, EUR, GDP, USD, …)</a:t>
            </a:r>
          </a:p>
          <a:p>
            <a:pPr lvl="1"/>
            <a:r>
              <a:rPr lang="en-US" dirty="0"/>
              <a:t>IATA airport codes (SFO, JFK, IAD, LHR, YYZ, YUL, ...)</a:t>
            </a:r>
          </a:p>
          <a:p>
            <a:pPr lvl="1"/>
            <a:r>
              <a:rPr lang="en-US" dirty="0"/>
              <a:t>Internet Top Level Domains (.com, .edu, .gov, …)</a:t>
            </a:r>
          </a:p>
          <a:p>
            <a:pPr lvl="1"/>
            <a:r>
              <a:rPr lang="en-US" dirty="0"/>
              <a:t>Postal codes (94109, 94574, N6G 1W8, …)</a:t>
            </a:r>
          </a:p>
          <a:p>
            <a:r>
              <a:rPr lang="en-US" dirty="0"/>
              <a:t>Internal codes are code sets that you can define and control (e.g., company mail codes)</a:t>
            </a:r>
          </a:p>
        </p:txBody>
      </p:sp>
    </p:spTree>
    <p:extLst>
      <p:ext uri="{BB962C8B-B14F-4D97-AF65-F5344CB8AC3E}">
        <p14:creationId xmlns:p14="http://schemas.microsoft.com/office/powerpoint/2010/main" val="578865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DA44DD-3E35-4991-B6DB-F50BF83474C4}"/>
              </a:ext>
            </a:extLst>
          </p:cNvPr>
          <p:cNvSpPr/>
          <p:nvPr/>
        </p:nvSpPr>
        <p:spPr>
          <a:xfrm>
            <a:off x="0" y="0"/>
            <a:ext cx="2667000" cy="6781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1B7499-1226-478D-8CC3-580724B1B23F}"/>
              </a:ext>
            </a:extLst>
          </p:cNvPr>
          <p:cNvSpPr>
            <a:spLocks noGrp="1"/>
          </p:cNvSpPr>
          <p:nvPr>
            <p:ph type="title"/>
          </p:nvPr>
        </p:nvSpPr>
        <p:spPr>
          <a:xfrm>
            <a:off x="139664" y="2438400"/>
            <a:ext cx="2362200" cy="1143000"/>
          </a:xfrm>
        </p:spPr>
        <p:txBody>
          <a:bodyPr>
            <a:normAutofit fontScale="90000"/>
          </a:bodyPr>
          <a:lstStyle/>
          <a:p>
            <a:r>
              <a:rPr lang="en-US" i="1" dirty="0">
                <a:solidFill>
                  <a:srgbClr val="FF0000"/>
                </a:solidFill>
              </a:rPr>
              <a:t>Why Do  Canadian Airport Codes All Begin With Y?</a:t>
            </a:r>
          </a:p>
        </p:txBody>
      </p:sp>
      <p:pic>
        <p:nvPicPr>
          <p:cNvPr id="4" name="Content Placeholder 3">
            <a:extLst>
              <a:ext uri="{FF2B5EF4-FFF2-40B4-BE49-F238E27FC236}">
                <a16:creationId xmlns:a16="http://schemas.microsoft.com/office/drawing/2014/main" id="{4A81D2D1-86CF-4AB7-8458-0F9E91271CA1}"/>
              </a:ext>
            </a:extLst>
          </p:cNvPr>
          <p:cNvPicPr>
            <a:picLocks noGrp="1" noChangeAspect="1"/>
          </p:cNvPicPr>
          <p:nvPr>
            <p:ph idx="1"/>
          </p:nvPr>
        </p:nvPicPr>
        <p:blipFill>
          <a:blip r:embed="rId3"/>
          <a:stretch>
            <a:fillRect/>
          </a:stretch>
        </p:blipFill>
        <p:spPr>
          <a:xfrm>
            <a:off x="2667000" y="723900"/>
            <a:ext cx="6411083" cy="5715000"/>
          </a:xfrm>
          <a:prstGeom prst="rect">
            <a:avLst/>
          </a:prstGeom>
        </p:spPr>
      </p:pic>
    </p:spTree>
    <p:extLst>
      <p:ext uri="{BB962C8B-B14F-4D97-AF65-F5344CB8AC3E}">
        <p14:creationId xmlns:p14="http://schemas.microsoft.com/office/powerpoint/2010/main" val="2489649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Schemas/Domain-Specific Languages</a:t>
            </a:r>
          </a:p>
        </p:txBody>
      </p:sp>
      <p:sp>
        <p:nvSpPr>
          <p:cNvPr id="3" name="Content Placeholder 2"/>
          <p:cNvSpPr>
            <a:spLocks noGrp="1"/>
          </p:cNvSpPr>
          <p:nvPr>
            <p:ph idx="1"/>
          </p:nvPr>
        </p:nvSpPr>
        <p:spPr/>
        <p:txBody>
          <a:bodyPr>
            <a:normAutofit fontScale="92500" lnSpcReduction="10000"/>
          </a:bodyPr>
          <a:lstStyle/>
          <a:p>
            <a:endParaRPr lang="en-US" dirty="0"/>
          </a:p>
          <a:p>
            <a:r>
              <a:rPr lang="en-US" dirty="0"/>
              <a:t>In addition to standardizing the content of resource descriptions </a:t>
            </a:r>
            <a:r>
              <a:rPr lang="en-US" dirty="0">
                <a:solidFill>
                  <a:srgbClr val="FF0000"/>
                </a:solidFill>
              </a:rPr>
              <a:t>a CV might also standardize the features/properties/categories </a:t>
            </a:r>
            <a:r>
              <a:rPr lang="en-US" dirty="0"/>
              <a:t>to which the standardized vocabulary is applied</a:t>
            </a:r>
          </a:p>
          <a:p>
            <a:r>
              <a:rPr lang="en-US" dirty="0"/>
              <a:t>This work represents a significant investment in defining a domain, identifying its key semantic components, and specifying the constraints and rules governing the combination and reuse of those components</a:t>
            </a:r>
          </a:p>
          <a:p>
            <a:endParaRPr lang="en-US" dirty="0"/>
          </a:p>
          <a:p>
            <a:endParaRPr lang="en-US" dirty="0"/>
          </a:p>
        </p:txBody>
      </p:sp>
    </p:spTree>
    <p:extLst>
      <p:ext uri="{BB962C8B-B14F-4D97-AF65-F5344CB8AC3E}">
        <p14:creationId xmlns:p14="http://schemas.microsoft.com/office/powerpoint/2010/main" val="7496629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533400" y="2931730"/>
            <a:ext cx="7239000" cy="3016250"/>
          </a:xfrm>
          <a:prstGeom prst="rect">
            <a:avLst/>
          </a:prstGeom>
        </p:spPr>
      </p:pic>
      <p:sp>
        <p:nvSpPr>
          <p:cNvPr id="3" name="Rectangle 2"/>
          <p:cNvSpPr/>
          <p:nvPr/>
        </p:nvSpPr>
        <p:spPr>
          <a:xfrm>
            <a:off x="0" y="467669"/>
            <a:ext cx="9525000" cy="885114"/>
          </a:xfrm>
          <a:prstGeom prst="rect">
            <a:avLst/>
          </a:prstGeom>
        </p:spPr>
        <p:txBody>
          <a:bodyPr wrap="square">
            <a:spAutoFit/>
          </a:bodyPr>
          <a:lstStyle/>
          <a:p>
            <a:pPr lvl="0" algn="ctr" fontAlgn="base">
              <a:lnSpc>
                <a:spcPct val="92000"/>
              </a:lnSpc>
              <a:spcBef>
                <a:spcPct val="0"/>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latin typeface="+mj-lt"/>
                <a:ea typeface="+mj-ea"/>
                <a:cs typeface="+mj-cs"/>
                <a:sym typeface="Arial" pitchFamily="34" charset="0"/>
              </a:rPr>
              <a:t>In data science, resource descriptions are typically called “properties” or “features” in a dataset like this…</a:t>
            </a:r>
            <a:endParaRPr lang="en-US" sz="2800" b="1" dirty="0">
              <a:latin typeface="+mj-lt"/>
              <a:ea typeface="+mj-ea"/>
              <a:cs typeface="+mj-cs"/>
              <a:sym typeface="UC Berkeley OS Sign"/>
            </a:endParaRPr>
          </a:p>
        </p:txBody>
      </p:sp>
      <p:sp>
        <p:nvSpPr>
          <p:cNvPr id="2" name="Rectangle 1"/>
          <p:cNvSpPr/>
          <p:nvPr/>
        </p:nvSpPr>
        <p:spPr>
          <a:xfrm>
            <a:off x="0" y="50328"/>
            <a:ext cx="1916166" cy="523220"/>
          </a:xfrm>
          <a:prstGeom prst="rect">
            <a:avLst/>
          </a:prstGeom>
        </p:spPr>
        <p:txBody>
          <a:bodyPr wrap="none">
            <a:spAutoFit/>
          </a:bodyPr>
          <a:lstStyle/>
          <a:p>
            <a:pPr lvl="0"/>
            <a:r>
              <a:rPr lang="en-US" sz="2800" b="1" dirty="0">
                <a:solidFill>
                  <a:srgbClr val="FF0000"/>
                </a:solidFill>
              </a:rPr>
              <a:t>FLASHBACK</a:t>
            </a:r>
          </a:p>
        </p:txBody>
      </p:sp>
      <p:sp>
        <p:nvSpPr>
          <p:cNvPr id="5" name="TextBox 4"/>
          <p:cNvSpPr txBox="1"/>
          <p:nvPr/>
        </p:nvSpPr>
        <p:spPr>
          <a:xfrm>
            <a:off x="1380836" y="5825429"/>
            <a:ext cx="6629400" cy="954107"/>
          </a:xfrm>
          <a:prstGeom prst="rect">
            <a:avLst/>
          </a:prstGeom>
          <a:noFill/>
        </p:spPr>
        <p:txBody>
          <a:bodyPr wrap="square" rtlCol="0">
            <a:spAutoFit/>
          </a:bodyPr>
          <a:lstStyle/>
          <a:p>
            <a:r>
              <a:rPr lang="en-US" sz="2800" b="1" dirty="0">
                <a:solidFill>
                  <a:srgbClr val="00B050"/>
                </a:solidFill>
              </a:rPr>
              <a:t>A CV specifies the possible values</a:t>
            </a:r>
            <a:br>
              <a:rPr lang="en-US" sz="2800" b="1" dirty="0">
                <a:solidFill>
                  <a:srgbClr val="00B050"/>
                </a:solidFill>
              </a:rPr>
            </a:br>
            <a:r>
              <a:rPr lang="en-US" sz="2800" b="1" dirty="0">
                <a:solidFill>
                  <a:srgbClr val="00B050"/>
                </a:solidFill>
              </a:rPr>
              <a:t> for a resource description</a:t>
            </a:r>
          </a:p>
        </p:txBody>
      </p:sp>
      <p:sp>
        <p:nvSpPr>
          <p:cNvPr id="6" name="Oval 5"/>
          <p:cNvSpPr/>
          <p:nvPr/>
        </p:nvSpPr>
        <p:spPr>
          <a:xfrm>
            <a:off x="2895600" y="3505200"/>
            <a:ext cx="762000" cy="2133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600200" y="1954532"/>
            <a:ext cx="7391400" cy="954107"/>
          </a:xfrm>
          <a:prstGeom prst="rect">
            <a:avLst/>
          </a:prstGeom>
        </p:spPr>
        <p:txBody>
          <a:bodyPr wrap="square">
            <a:spAutoFit/>
          </a:bodyPr>
          <a:lstStyle/>
          <a:p>
            <a:r>
              <a:rPr lang="en-US" sz="2800" b="1" dirty="0">
                <a:solidFill>
                  <a:srgbClr val="00B050"/>
                </a:solidFill>
              </a:rPr>
              <a:t>A schema specifies the elements or features</a:t>
            </a:r>
            <a:br>
              <a:rPr lang="en-US" sz="2800" b="1" dirty="0">
                <a:solidFill>
                  <a:srgbClr val="00B050"/>
                </a:solidFill>
              </a:rPr>
            </a:br>
            <a:r>
              <a:rPr lang="en-US" sz="2800" b="1" dirty="0">
                <a:solidFill>
                  <a:srgbClr val="00B050"/>
                </a:solidFill>
              </a:rPr>
              <a:t> of a resource description</a:t>
            </a:r>
          </a:p>
        </p:txBody>
      </p:sp>
      <p:sp>
        <p:nvSpPr>
          <p:cNvPr id="8" name="Oval 7"/>
          <p:cNvSpPr/>
          <p:nvPr/>
        </p:nvSpPr>
        <p:spPr>
          <a:xfrm>
            <a:off x="1371600" y="3048000"/>
            <a:ext cx="6324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a:stretch>
            <a:fillRect/>
          </a:stretch>
        </p:blipFill>
        <p:spPr>
          <a:xfrm>
            <a:off x="244846" y="1885945"/>
            <a:ext cx="1091279" cy="1091279"/>
          </a:xfrm>
          <a:prstGeom prst="rect">
            <a:avLst/>
          </a:prstGeom>
        </p:spPr>
      </p:pic>
      <p:pic>
        <p:nvPicPr>
          <p:cNvPr id="10" name="Picture 9"/>
          <p:cNvPicPr>
            <a:picLocks noChangeAspect="1"/>
          </p:cNvPicPr>
          <p:nvPr/>
        </p:nvPicPr>
        <p:blipFill>
          <a:blip r:embed="rId4"/>
          <a:stretch>
            <a:fillRect/>
          </a:stretch>
        </p:blipFill>
        <p:spPr>
          <a:xfrm>
            <a:off x="152400" y="5607270"/>
            <a:ext cx="1091279" cy="1091279"/>
          </a:xfrm>
          <a:prstGeom prst="rect">
            <a:avLst/>
          </a:prstGeom>
        </p:spPr>
      </p:pic>
    </p:spTree>
    <p:extLst>
      <p:ext uri="{BB962C8B-B14F-4D97-AF65-F5344CB8AC3E}">
        <p14:creationId xmlns:p14="http://schemas.microsoft.com/office/powerpoint/2010/main" val="2119743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143000"/>
            <a:ext cx="5715000" cy="3785652"/>
          </a:xfrm>
          <a:prstGeom prst="rect">
            <a:avLst/>
          </a:prstGeom>
          <a:noFill/>
        </p:spPr>
        <p:txBody>
          <a:bodyPr wrap="square" rtlCol="0">
            <a:spAutoFit/>
          </a:bodyPr>
          <a:lstStyle/>
          <a:p>
            <a:r>
              <a:rPr lang="en-US" sz="6000" dirty="0">
                <a:solidFill>
                  <a:srgbClr val="FF0000"/>
                </a:solidFill>
              </a:rPr>
              <a:t>An Organizing System Perspective on Business</a:t>
            </a:r>
          </a:p>
        </p:txBody>
      </p:sp>
    </p:spTree>
    <p:extLst>
      <p:ext uri="{BB962C8B-B14F-4D97-AF65-F5344CB8AC3E}">
        <p14:creationId xmlns:p14="http://schemas.microsoft.com/office/powerpoint/2010/main" val="1426227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Businesses as Organizing Systems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219200"/>
            <a:ext cx="8036719" cy="509206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The definition of Organizing System as an intentionally arranged collection of resources can be applied to business design and operation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It is also easy to see that at an abstract level almost </a:t>
            </a:r>
            <a:r>
              <a:rPr lang="en-US" sz="2800" dirty="0">
                <a:solidFill>
                  <a:srgbClr val="FF0000"/>
                </a:solidFill>
                <a:latin typeface="UC Berkeley OS Sign"/>
                <a:sym typeface="UC Berkeley OS Sign"/>
              </a:rPr>
              <a:t>all businesses are organized according to similar principles and patterns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Businesses share common external influences, especially those in the same industry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They also share common internal influences and goals</a:t>
            </a:r>
          </a:p>
        </p:txBody>
      </p:sp>
    </p:spTree>
    <p:extLst>
      <p:ext uri="{BB962C8B-B14F-4D97-AF65-F5344CB8AC3E}">
        <p14:creationId xmlns:p14="http://schemas.microsoft.com/office/powerpoint/2010/main" val="57560464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What Businesses Do</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304800"/>
            <a:ext cx="8036719" cy="588497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olidFill>
                  <a:srgbClr val="FF0000"/>
                </a:solidFill>
                <a:latin typeface="UC Berkeley OS Sign"/>
                <a:sym typeface="UC Berkeley OS Sign"/>
              </a:rPr>
              <a:t>Design and Engineering </a:t>
            </a:r>
            <a:r>
              <a:rPr lang="en-US" sz="2400" dirty="0">
                <a:latin typeface="UC Berkeley OS Sign"/>
                <a:sym typeface="UC Berkeley OS Sign"/>
              </a:rPr>
              <a:t>– figuring out how to make stuff, increasingly by collaborating with people who make the materials and components; if the stuff is intangible, this activity means “how to deliver it successfully to customers”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olidFill>
                  <a:srgbClr val="FF0000"/>
                </a:solidFill>
                <a:latin typeface="UC Berkeley OS Sign"/>
                <a:sym typeface="UC Berkeley OS Sign"/>
              </a:rPr>
              <a:t>Manufacturing</a:t>
            </a:r>
            <a:r>
              <a:rPr lang="en-US" sz="2400" dirty="0">
                <a:latin typeface="UC Berkeley OS Sign"/>
                <a:sym typeface="UC Berkeley OS Sign"/>
              </a:rPr>
              <a:t> – making stuff,  often with much of the assembly done “upstream” in a supply chain or by collaborating with people who are "downstream" toward the customer to customize it; intangible stuff often is delivered in more tangible packages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olidFill>
                  <a:srgbClr val="FF0000"/>
                </a:solidFill>
                <a:latin typeface="UC Berkeley OS Sign"/>
                <a:sym typeface="UC Berkeley OS Sign"/>
              </a:rPr>
              <a:t>Human Resources, Finance, MIS </a:t>
            </a:r>
            <a:r>
              <a:rPr lang="en-US" sz="2400" dirty="0">
                <a:latin typeface="UC Berkeley OS Sign"/>
                <a:sym typeface="UC Berkeley OS Sign"/>
              </a:rPr>
              <a:t>– organizing and taking care of the people who do everything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olidFill>
                  <a:srgbClr val="FF0000"/>
                </a:solidFill>
                <a:latin typeface="UC Berkeley OS Sign"/>
                <a:sym typeface="UC Berkeley OS Sign"/>
              </a:rPr>
              <a:t>Information Systems </a:t>
            </a:r>
            <a:r>
              <a:rPr lang="en-US" sz="2400" dirty="0">
                <a:latin typeface="UC Berkeley OS Sign"/>
                <a:sym typeface="UC Berkeley OS Sign"/>
              </a:rPr>
              <a:t>– designing, deploying, supporting computing and communications infrastructure </a:t>
            </a:r>
          </a:p>
        </p:txBody>
      </p:sp>
    </p:spTree>
    <p:extLst>
      <p:ext uri="{BB962C8B-B14F-4D97-AF65-F5344CB8AC3E}">
        <p14:creationId xmlns:p14="http://schemas.microsoft.com/office/powerpoint/2010/main" val="246526992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00F3CA-16FF-4BB1-9992-BB643480FDF7}"/>
              </a:ext>
            </a:extLst>
          </p:cNvPr>
          <p:cNvSpPr/>
          <p:nvPr/>
        </p:nvSpPr>
        <p:spPr>
          <a:xfrm>
            <a:off x="0" y="38100"/>
            <a:ext cx="9144000" cy="6781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8185" y="106861"/>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olidFill>
                  <a:srgbClr val="FF0000"/>
                </a:solidFill>
                <a:sym typeface="UC Berkeley OS Sign"/>
              </a:rPr>
              <a:t>STOP AND THINK</a:t>
            </a:r>
          </a:p>
        </p:txBody>
      </p:sp>
      <p:sp>
        <p:nvSpPr>
          <p:cNvPr id="3" name="Content Placeholder 2"/>
          <p:cNvSpPr>
            <a:spLocks noGrp="1"/>
          </p:cNvSpPr>
          <p:nvPr>
            <p:ph idx="1"/>
          </p:nvPr>
        </p:nvSpPr>
        <p:spPr>
          <a:xfrm>
            <a:off x="277504" y="1096962"/>
            <a:ext cx="8790296" cy="5486400"/>
          </a:xfrm>
        </p:spPr>
        <p:txBody>
          <a:bodyPr>
            <a:noAutofit/>
          </a:bodyPr>
          <a:lstStyle/>
          <a:p>
            <a:r>
              <a:rPr lang="en-US" sz="2800" dirty="0"/>
              <a:t>An ORG CHART is a structural model of a business that highlights the “control structure” or “management structure” that is reflected in reporting relationships (the “chain of command”)</a:t>
            </a:r>
          </a:p>
          <a:p>
            <a:r>
              <a:rPr lang="en-US" sz="2800" dirty="0"/>
              <a:t>The size of the business, its industry sector, and its history/culture influence the hierarchy depth, the number of sub-units or people at each level (the “span of control”), and the direction and amount of communication that is allowed or encouraged  -- </a:t>
            </a:r>
            <a:r>
              <a:rPr lang="en-US" sz="2800" dirty="0">
                <a:solidFill>
                  <a:srgbClr val="FF0000"/>
                </a:solidFill>
              </a:rPr>
              <a:t>“the organizing principles and the interactions they support”</a:t>
            </a:r>
          </a:p>
          <a:p>
            <a:r>
              <a:rPr lang="en-US" b="1" i="1" dirty="0">
                <a:solidFill>
                  <a:srgbClr val="FF0000"/>
                </a:solidFill>
              </a:rPr>
              <a:t>What are the most common structural models for businesses?</a:t>
            </a:r>
          </a:p>
        </p:txBody>
      </p:sp>
      <p:pic>
        <p:nvPicPr>
          <p:cNvPr id="5" name="Picture 4">
            <a:extLst>
              <a:ext uri="{FF2B5EF4-FFF2-40B4-BE49-F238E27FC236}">
                <a16:creationId xmlns:a16="http://schemas.microsoft.com/office/drawing/2014/main" id="{F3E00C75-7517-45B3-B71D-A97CBFD5563A}"/>
              </a:ext>
            </a:extLst>
          </p:cNvPr>
          <p:cNvPicPr>
            <a:picLocks noChangeAspect="1"/>
          </p:cNvPicPr>
          <p:nvPr/>
        </p:nvPicPr>
        <p:blipFill>
          <a:blip r:embed="rId3"/>
          <a:stretch>
            <a:fillRect/>
          </a:stretch>
        </p:blipFill>
        <p:spPr>
          <a:xfrm>
            <a:off x="366215" y="172106"/>
            <a:ext cx="859611" cy="859611"/>
          </a:xfrm>
          <a:prstGeom prst="rect">
            <a:avLst/>
          </a:prstGeom>
        </p:spPr>
      </p:pic>
    </p:spTree>
    <p:extLst>
      <p:ext uri="{BB962C8B-B14F-4D97-AF65-F5344CB8AC3E}">
        <p14:creationId xmlns:p14="http://schemas.microsoft.com/office/powerpoint/2010/main" val="243518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5CDBB9-5F8C-4878-BF1C-2D72F2EA3E5A}"/>
              </a:ext>
            </a:extLst>
          </p:cNvPr>
          <p:cNvSpPr/>
          <p:nvPr/>
        </p:nvSpPr>
        <p:spPr>
          <a:xfrm>
            <a:off x="76200" y="5755999"/>
            <a:ext cx="8980736" cy="11020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1"/>
          <p:cNvSpPr>
            <a:spLocks noGrp="1" noChangeArrowheads="1"/>
          </p:cNvSpPr>
          <p:nvPr>
            <p:ph type="title"/>
          </p:nvPr>
        </p:nvSpPr>
        <p:spPr>
          <a:xfrm>
            <a:off x="305246" y="76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"Specifications"</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102001"/>
            <a:ext cx="7772400" cy="522832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A specification is an explicit and detailed </a:t>
            </a:r>
            <a:r>
              <a:rPr lang="en-US" sz="2400" dirty="0">
                <a:solidFill>
                  <a:srgbClr val="FF0000"/>
                </a:solidFill>
                <a:latin typeface="UC Berkeley OS Sign"/>
                <a:cs typeface="Arial" pitchFamily="34" charset="0"/>
                <a:sym typeface="Arial" pitchFamily="34" charset="0"/>
              </a:rPr>
              <a:t>description about how something (a product, system, service, or practice) works</a:t>
            </a:r>
            <a:r>
              <a:rPr lang="en-US" sz="2400" dirty="0">
                <a:latin typeface="UC Berkeley OS Sign"/>
                <a:cs typeface="Arial" pitchFamily="34" charset="0"/>
                <a:sym typeface="Arial" pitchFamily="34" charset="0"/>
              </a:rPr>
              <a:t> that might include:</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the definitions of the key concepts or terms used in the description</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the materials from which it is made</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the components (tangible or intangible) that are arranged or assembled to make it work</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the methods or processes by which it operates</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the inputs and outputs for each method or process</a:t>
            </a:r>
          </a:p>
          <a:p>
            <a:pPr marL="800100" lvl="2" indent="-342900" eaLnBrk="0" fontAlgn="base" hangingPunct="0">
              <a:lnSpc>
                <a:spcPct val="93000"/>
              </a:lnSpc>
              <a:spcBef>
                <a:spcPts val="1800"/>
              </a:spcBef>
              <a:spcAft>
                <a:spcPct val="0"/>
              </a:spcAft>
              <a:buFont typeface="Arial" pitchFamily="34" charset="0"/>
              <a:buChar char="•"/>
            </a:pPr>
            <a:endParaRPr lang="en-US" sz="2400" dirty="0">
              <a:latin typeface="UC Berkeley OS Sign"/>
              <a:cs typeface="Arial" pitchFamily="34" charset="0"/>
              <a:sym typeface="Arial" pitchFamily="34" charset="0"/>
            </a:endParaRPr>
          </a:p>
        </p:txBody>
      </p:sp>
      <p:sp>
        <p:nvSpPr>
          <p:cNvPr id="2" name="TextBox 1">
            <a:extLst>
              <a:ext uri="{FF2B5EF4-FFF2-40B4-BE49-F238E27FC236}">
                <a16:creationId xmlns:a16="http://schemas.microsoft.com/office/drawing/2014/main" id="{FDCF2AD7-78F0-4462-A42F-9CB0FAFD2DE6}"/>
              </a:ext>
            </a:extLst>
          </p:cNvPr>
          <p:cNvSpPr txBox="1"/>
          <p:nvPr/>
        </p:nvSpPr>
        <p:spPr>
          <a:xfrm>
            <a:off x="218182" y="5886688"/>
            <a:ext cx="8554121" cy="707886"/>
          </a:xfrm>
          <a:prstGeom prst="rect">
            <a:avLst/>
          </a:prstGeom>
          <a:noFill/>
        </p:spPr>
        <p:txBody>
          <a:bodyPr wrap="square" rtlCol="0">
            <a:spAutoFit/>
          </a:bodyPr>
          <a:lstStyle/>
          <a:p>
            <a:r>
              <a:rPr lang="en-US" sz="2000" dirty="0">
                <a:solidFill>
                  <a:srgbClr val="FF0000"/>
                </a:solidFill>
              </a:rPr>
              <a:t>You can think of these as the “objective” subset of resource descriptions in some domain. When are YOU most likely to be concerned with specifications?</a:t>
            </a:r>
          </a:p>
        </p:txBody>
      </p:sp>
    </p:spTree>
    <p:extLst>
      <p:ext uri="{BB962C8B-B14F-4D97-AF65-F5344CB8AC3E}">
        <p14:creationId xmlns:p14="http://schemas.microsoft.com/office/powerpoint/2010/main" val="93027622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Describing What Businesses Do</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36996" y="1219200"/>
            <a:ext cx="8036719" cy="4925353"/>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olidFill>
                  <a:srgbClr val="FF0000"/>
                </a:solidFill>
                <a:latin typeface="UC Berkeley OS Sign"/>
                <a:sym typeface="UC Berkeley OS Sign"/>
              </a:rPr>
              <a:t>Organization-level or business model patterns</a:t>
            </a:r>
            <a:r>
              <a:rPr lang="en-US" sz="2800" dirty="0">
                <a:latin typeface="UC Berkeley OS Sign"/>
                <a:sym typeface="UC Berkeley OS Sign"/>
              </a:rPr>
              <a:t>: marketplace, auction, supply chain, build to order, drop shipment, vendor managed inventory, etc.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olidFill>
                  <a:srgbClr val="FF0000"/>
                </a:solidFill>
                <a:latin typeface="UC Berkeley OS Sign"/>
                <a:sym typeface="UC Berkeley OS Sign"/>
              </a:rPr>
              <a:t>Business process patterns</a:t>
            </a:r>
            <a:r>
              <a:rPr lang="en-US" sz="2800" dirty="0">
                <a:latin typeface="UC Berkeley OS Sign"/>
                <a:sym typeface="UC Berkeley OS Sign"/>
              </a:rPr>
              <a:t>: procurement, payment, shipment, reconciliation, etc.</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olidFill>
                  <a:srgbClr val="FF0000"/>
                </a:solidFill>
                <a:latin typeface="UC Berkeley OS Sign"/>
                <a:sym typeface="UC Berkeley OS Sign"/>
              </a:rPr>
              <a:t>Business information patterns</a:t>
            </a:r>
            <a:r>
              <a:rPr lang="en-US" sz="2800" dirty="0">
                <a:latin typeface="UC Berkeley OS Sign"/>
                <a:sym typeface="UC Berkeley OS Sign"/>
              </a:rPr>
              <a:t>: document models for catalog, purchase order, invoice, etc., and models for the components they contain for party, time, location, measurement, price, etc.</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Wingdings" panose="05000000000000000000" pitchFamily="2" charset="2"/>
              </a:rPr>
              <a:t> </a:t>
            </a:r>
            <a:r>
              <a:rPr lang="en-US" sz="2800" dirty="0">
                <a:latin typeface="UC Berkeley OS Sign"/>
                <a:sym typeface="Wingdings" panose="05000000000000000000" pitchFamily="2" charset="2"/>
                <a:hlinkClick r:id="rId3"/>
              </a:rPr>
              <a:t>Universal Business Language</a:t>
            </a:r>
            <a:endParaRPr lang="en-US" sz="2800" dirty="0">
              <a:latin typeface="UC Berkeley OS Sign"/>
              <a:sym typeface="UC Berkeley OS Sign"/>
            </a:endParaRPr>
          </a:p>
        </p:txBody>
      </p:sp>
    </p:spTree>
    <p:extLst>
      <p:ext uri="{BB962C8B-B14F-4D97-AF65-F5344CB8AC3E}">
        <p14:creationId xmlns:p14="http://schemas.microsoft.com/office/powerpoint/2010/main" val="390196182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ure10-1ReusingPatterns.gif"/>
          <p:cNvPicPr>
            <a:picLocks noGrp="1" noChangeAspect="1"/>
          </p:cNvPicPr>
          <p:nvPr>
            <p:ph idx="1"/>
          </p:nvPr>
        </p:nvPicPr>
        <p:blipFill>
          <a:blip r:embed="rId3" cstate="print"/>
          <a:stretch>
            <a:fillRect/>
          </a:stretch>
        </p:blipFill>
        <p:spPr>
          <a:xfrm>
            <a:off x="228600" y="457200"/>
            <a:ext cx="8678487" cy="6003985"/>
          </a:xfrm>
        </p:spPr>
      </p:pic>
    </p:spTree>
    <p:extLst>
      <p:ext uri="{BB962C8B-B14F-4D97-AF65-F5344CB8AC3E}">
        <p14:creationId xmlns:p14="http://schemas.microsoft.com/office/powerpoint/2010/main" val="882832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1419-1CB2-4ABE-B4C3-1677EEEA8EBE}"/>
              </a:ext>
            </a:extLst>
          </p:cNvPr>
          <p:cNvSpPr>
            <a:spLocks noGrp="1"/>
          </p:cNvSpPr>
          <p:nvPr>
            <p:ph type="title"/>
          </p:nvPr>
        </p:nvSpPr>
        <p:spPr>
          <a:xfrm>
            <a:off x="523230" y="1544791"/>
            <a:ext cx="2895600" cy="1143000"/>
          </a:xfrm>
        </p:spPr>
        <p:txBody>
          <a:bodyPr>
            <a:normAutofit fontScale="90000"/>
          </a:bodyPr>
          <a:lstStyle/>
          <a:p>
            <a:r>
              <a:rPr lang="en-US" b="1" dirty="0"/>
              <a:t>A Hierarchy of Business Patterns</a:t>
            </a:r>
          </a:p>
        </p:txBody>
      </p:sp>
      <p:pic>
        <p:nvPicPr>
          <p:cNvPr id="5" name="Content Placeholder 4">
            <a:extLst>
              <a:ext uri="{FF2B5EF4-FFF2-40B4-BE49-F238E27FC236}">
                <a16:creationId xmlns:a16="http://schemas.microsoft.com/office/drawing/2014/main" id="{A5F9FF45-710F-4790-B11A-3B98C2B85810}"/>
              </a:ext>
            </a:extLst>
          </p:cNvPr>
          <p:cNvPicPr>
            <a:picLocks noGrp="1" noChangeAspect="1"/>
          </p:cNvPicPr>
          <p:nvPr>
            <p:ph idx="1"/>
          </p:nvPr>
        </p:nvPicPr>
        <p:blipFill>
          <a:blip r:embed="rId3"/>
          <a:stretch>
            <a:fillRect/>
          </a:stretch>
        </p:blipFill>
        <p:spPr>
          <a:xfrm>
            <a:off x="3657600" y="76200"/>
            <a:ext cx="4948160" cy="4080182"/>
          </a:xfrm>
        </p:spPr>
      </p:pic>
      <p:sp>
        <p:nvSpPr>
          <p:cNvPr id="6" name="TextBox 5">
            <a:extLst>
              <a:ext uri="{FF2B5EF4-FFF2-40B4-BE49-F238E27FC236}">
                <a16:creationId xmlns:a16="http://schemas.microsoft.com/office/drawing/2014/main" id="{AC071EB2-C5B8-456E-8727-E658CB7A805E}"/>
              </a:ext>
            </a:extLst>
          </p:cNvPr>
          <p:cNvSpPr txBox="1"/>
          <p:nvPr/>
        </p:nvSpPr>
        <p:spPr>
          <a:xfrm>
            <a:off x="190500" y="4104144"/>
            <a:ext cx="8763000" cy="2677656"/>
          </a:xfrm>
          <a:prstGeom prst="rect">
            <a:avLst/>
          </a:prstGeom>
          <a:noFill/>
        </p:spPr>
        <p:txBody>
          <a:bodyPr wrap="square" rtlCol="0">
            <a:spAutoFit/>
          </a:bodyPr>
          <a:lstStyle/>
          <a:p>
            <a:pPr algn="l"/>
            <a:r>
              <a:rPr lang="en-US" sz="2400" b="0" i="0" u="none" strike="noStrike" baseline="0" dirty="0">
                <a:latin typeface="BauerBodoni-Roman"/>
              </a:rPr>
              <a:t>Stores generalize their sales and inventory processes whenever it </a:t>
            </a:r>
            <a:r>
              <a:rPr lang="en-US" sz="2400" dirty="0">
                <a:latin typeface="BauerBodoni-Roman"/>
              </a:rPr>
              <a:t>is possible</a:t>
            </a:r>
          </a:p>
          <a:p>
            <a:pPr algn="l"/>
            <a:endParaRPr lang="en-US" sz="2400" dirty="0">
              <a:latin typeface="BauerBodoni-Roman"/>
            </a:endParaRPr>
          </a:p>
          <a:p>
            <a:pPr algn="l"/>
            <a:r>
              <a:rPr lang="en-US" sz="2400" b="0" i="0" u="none" strike="noStrike" baseline="0" dirty="0">
                <a:latin typeface="BauerBodoni-Roman"/>
              </a:rPr>
              <a:t>Processes for some categories of goods might be specializations of the generalized patterns. But even they could be governed by more general patterns. E.g., processes for selling perishable goods are driven by expiration date  both for are cut flowers and airline tickets</a:t>
            </a:r>
            <a:endParaRPr lang="en-US" sz="2400" dirty="0"/>
          </a:p>
        </p:txBody>
      </p:sp>
    </p:spTree>
    <p:extLst>
      <p:ext uri="{BB962C8B-B14F-4D97-AF65-F5344CB8AC3E}">
        <p14:creationId xmlns:p14="http://schemas.microsoft.com/office/powerpoint/2010/main" val="12181778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740924-4F02-463A-911C-5335AA1D7C8A}"/>
              </a:ext>
            </a:extLst>
          </p:cNvPr>
          <p:cNvSpPr/>
          <p:nvPr/>
        </p:nvSpPr>
        <p:spPr>
          <a:xfrm>
            <a:off x="76200" y="4800600"/>
            <a:ext cx="89916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1"/>
          <p:cNvSpPr>
            <a:spLocks noGrp="1" noChangeArrowheads="1"/>
          </p:cNvSpPr>
          <p:nvPr>
            <p:ph type="title"/>
          </p:nvPr>
        </p:nvSpPr>
        <p:spPr>
          <a:xfrm>
            <a:off x="4572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Generalizing Business Patterns</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066800"/>
            <a:ext cx="8036719" cy="4689391"/>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You can identify business model patterns inductively, by looking at specific examples of businesses and </a:t>
            </a:r>
            <a:r>
              <a:rPr lang="en-US" sz="2800" dirty="0">
                <a:solidFill>
                  <a:srgbClr val="FF0000"/>
                </a:solidFill>
                <a:latin typeface="UC Berkeley OS Sign"/>
                <a:sym typeface="UC Berkeley OS Sign"/>
              </a:rPr>
              <a:t>factoring out repeating elements</a:t>
            </a:r>
            <a:endParaRPr lang="en-US" sz="2800" dirty="0">
              <a:latin typeface="UC Berkeley OS Sign"/>
              <a:sym typeface="UC Berkeley OS Sign"/>
            </a:endParaRP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Bank in supermarket</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Fast food franchise in supermarket</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Post office in supermarket</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Pharmacy in supermarket</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a:p>
            <a:pPr lvl="1"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i="1" dirty="0">
                <a:solidFill>
                  <a:srgbClr val="FF0000"/>
                </a:solidFill>
                <a:latin typeface="UC Berkeley OS Sign"/>
                <a:sym typeface="UC Berkeley OS Sign"/>
              </a:rPr>
              <a:t>What is the pattern here?</a:t>
            </a:r>
          </a:p>
        </p:txBody>
      </p:sp>
    </p:spTree>
    <p:extLst>
      <p:ext uri="{BB962C8B-B14F-4D97-AF65-F5344CB8AC3E}">
        <p14:creationId xmlns:p14="http://schemas.microsoft.com/office/powerpoint/2010/main" val="8607153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143000"/>
            <a:ext cx="5715000" cy="4708981"/>
          </a:xfrm>
          <a:prstGeom prst="rect">
            <a:avLst/>
          </a:prstGeom>
          <a:noFill/>
        </p:spPr>
        <p:txBody>
          <a:bodyPr wrap="square" rtlCol="0">
            <a:spAutoFit/>
          </a:bodyPr>
          <a:lstStyle/>
          <a:p>
            <a:r>
              <a:rPr lang="en-US" sz="6000" dirty="0">
                <a:solidFill>
                  <a:srgbClr val="FF0000"/>
                </a:solidFill>
                <a:sym typeface="UC Berkeley OS Sign"/>
              </a:rPr>
              <a:t>Supply Chains and </a:t>
            </a:r>
            <a:br>
              <a:rPr lang="en-US" sz="6000" dirty="0">
                <a:solidFill>
                  <a:srgbClr val="FF0000"/>
                </a:solidFill>
                <a:sym typeface="UC Berkeley OS Sign"/>
              </a:rPr>
            </a:br>
            <a:r>
              <a:rPr lang="en-US" sz="6000" dirty="0">
                <a:solidFill>
                  <a:srgbClr val="FF0000"/>
                </a:solidFill>
                <a:sym typeface="UC Berkeley OS Sign"/>
              </a:rPr>
              <a:t>Inter-Enterprise Information Exchange</a:t>
            </a:r>
            <a:endParaRPr lang="en-US" sz="6000" dirty="0">
              <a:solidFill>
                <a:srgbClr val="FF0000"/>
              </a:solidFill>
            </a:endParaRPr>
          </a:p>
        </p:txBody>
      </p:sp>
    </p:spTree>
    <p:extLst>
      <p:ext uri="{BB962C8B-B14F-4D97-AF65-F5344CB8AC3E}">
        <p14:creationId xmlns:p14="http://schemas.microsoft.com/office/powerpoint/2010/main" val="30662559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The Supply Chain Pattern</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981200"/>
            <a:ext cx="8305800" cy="4469267"/>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olidFill>
                  <a:srgbClr val="FF0000"/>
                </a:solidFill>
                <a:latin typeface="UC Berkeley OS Sign"/>
                <a:sym typeface="UC Berkeley OS Sign"/>
              </a:rPr>
              <a:t>A supply chain is an organizing system </a:t>
            </a:r>
            <a:r>
              <a:rPr lang="en-US" sz="2400" dirty="0">
                <a:latin typeface="UC Berkeley OS Sign"/>
                <a:sym typeface="UC Berkeley OS Sign"/>
              </a:rPr>
              <a:t>that defines the end-to-end view of the buy-side and sell-side relationships of an enterprise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sym typeface="UC Berkeley OS Sign"/>
              </a:rPr>
              <a:t>A supply chain is the network of facilities and distribution capabilities an enterprise uses to:</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sym typeface="UC Berkeley OS Sign"/>
              </a:rPr>
              <a:t>"Source" (or "procure") raw materials (chemicals, ores, grains, ...) or components</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sym typeface="UC Berkeley OS Sign"/>
              </a:rPr>
              <a:t>Transform the materials or assemble the components into products</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sym typeface="UC Berkeley OS Sign"/>
              </a:rPr>
              <a:t>Deliver the products to customers (indirectly through distributors or stores or directly to the purchaser)</a:t>
            </a:r>
          </a:p>
        </p:txBody>
      </p:sp>
    </p:spTree>
    <p:extLst>
      <p:ext uri="{BB962C8B-B14F-4D97-AF65-F5344CB8AC3E}">
        <p14:creationId xmlns:p14="http://schemas.microsoft.com/office/powerpoint/2010/main" val="135605448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56</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228600" y="0"/>
            <a:ext cx="8763000" cy="16764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Conceptual Model of a Supply Chain</a:t>
            </a:r>
          </a:p>
        </p:txBody>
      </p:sp>
      <p:pic>
        <p:nvPicPr>
          <p:cNvPr id="2056" name="Picture 8"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19" name="Picture 18" descr="equivalenceproblem.gif"/>
          <p:cNvPicPr>
            <a:picLocks noChangeAspect="1"/>
          </p:cNvPicPr>
          <p:nvPr/>
        </p:nvPicPr>
        <p:blipFill>
          <a:blip r:embed="rId4" cstate="print"/>
          <a:stretch>
            <a:fillRect/>
          </a:stretch>
        </p:blipFill>
        <p:spPr>
          <a:xfrm>
            <a:off x="1289912" y="1600200"/>
            <a:ext cx="6024092" cy="4546182"/>
          </a:xfrm>
          <a:prstGeom prst="rect">
            <a:avLst/>
          </a:prstGeom>
        </p:spPr>
      </p:pic>
    </p:spTree>
    <p:extLst>
      <p:ext uri="{BB962C8B-B14F-4D97-AF65-F5344CB8AC3E}">
        <p14:creationId xmlns:p14="http://schemas.microsoft.com/office/powerpoint/2010/main" val="144889958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The Information Supply Chain</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905000"/>
            <a:ext cx="8305800" cy="3403141"/>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The flow of materials and goods in a supply chain is accompanied by information about it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But information about supply chain activities and processes is increasingly separated from the physical flow of materials and goods, and for information-based services there are no physical resources to move</a:t>
            </a:r>
          </a:p>
        </p:txBody>
      </p:sp>
    </p:spTree>
    <p:extLst>
      <p:ext uri="{BB962C8B-B14F-4D97-AF65-F5344CB8AC3E}">
        <p14:creationId xmlns:p14="http://schemas.microsoft.com/office/powerpoint/2010/main" val="323903818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027E0-B201-474C-B736-F896A544BCBF}"/>
              </a:ext>
            </a:extLst>
          </p:cNvPr>
          <p:cNvSpPr>
            <a:spLocks noGrp="1"/>
          </p:cNvSpPr>
          <p:nvPr>
            <p:ph idx="1"/>
          </p:nvPr>
        </p:nvSpPr>
        <p:spPr>
          <a:xfrm>
            <a:off x="228600" y="2549111"/>
            <a:ext cx="8458200" cy="4297363"/>
          </a:xfrm>
        </p:spPr>
        <p:txBody>
          <a:bodyPr>
            <a:normAutofit fontScale="92500" lnSpcReduction="10000"/>
          </a:bodyPr>
          <a:lstStyle/>
          <a:p>
            <a:r>
              <a:rPr lang="en-US" sz="3000" dirty="0"/>
              <a:t>Antonio, a Venetian merchant, has a friend Bassanio who is desperately in need of money to court Portia, a wealthy heiress </a:t>
            </a:r>
          </a:p>
          <a:p>
            <a:r>
              <a:rPr lang="en-US" sz="3000" dirty="0"/>
              <a:t>Bassanio asks Antonio for a loan in order to travel in style to visit Portia.  Antonio agrees, but is unable to make the loan himself because </a:t>
            </a:r>
            <a:r>
              <a:rPr lang="en-US" sz="3000" i="1" dirty="0">
                <a:solidFill>
                  <a:srgbClr val="FF0000"/>
                </a:solidFill>
              </a:rPr>
              <a:t>his own money is all invested in several trade ships that are still at sea</a:t>
            </a:r>
          </a:p>
          <a:p>
            <a:r>
              <a:rPr lang="en-US" sz="3000" dirty="0"/>
              <a:t>Antonio suggests that Bassanio secure the loan from moneylender Shylock and name Antonio as the loan’s guarantor…</a:t>
            </a:r>
          </a:p>
          <a:p>
            <a:endParaRPr lang="en-US" dirty="0"/>
          </a:p>
        </p:txBody>
      </p:sp>
      <p:pic>
        <p:nvPicPr>
          <p:cNvPr id="4" name="Picture 3">
            <a:extLst>
              <a:ext uri="{FF2B5EF4-FFF2-40B4-BE49-F238E27FC236}">
                <a16:creationId xmlns:a16="http://schemas.microsoft.com/office/drawing/2014/main" id="{9D5C9873-3CF8-48F8-B4FE-90834E20F5CE}"/>
              </a:ext>
            </a:extLst>
          </p:cNvPr>
          <p:cNvPicPr>
            <a:picLocks noChangeAspect="1"/>
          </p:cNvPicPr>
          <p:nvPr/>
        </p:nvPicPr>
        <p:blipFill>
          <a:blip r:embed="rId3"/>
          <a:stretch>
            <a:fillRect/>
          </a:stretch>
        </p:blipFill>
        <p:spPr>
          <a:xfrm>
            <a:off x="2743200" y="228600"/>
            <a:ext cx="5715000" cy="2143125"/>
          </a:xfrm>
          <a:prstGeom prst="rect">
            <a:avLst/>
          </a:prstGeom>
        </p:spPr>
      </p:pic>
      <p:sp>
        <p:nvSpPr>
          <p:cNvPr id="2" name="TextBox 1">
            <a:extLst>
              <a:ext uri="{FF2B5EF4-FFF2-40B4-BE49-F238E27FC236}">
                <a16:creationId xmlns:a16="http://schemas.microsoft.com/office/drawing/2014/main" id="{2771814D-7AA8-4B31-9CD8-76E8AC174DD3}"/>
              </a:ext>
            </a:extLst>
          </p:cNvPr>
          <p:cNvSpPr txBox="1"/>
          <p:nvPr/>
        </p:nvSpPr>
        <p:spPr>
          <a:xfrm>
            <a:off x="419100" y="990600"/>
            <a:ext cx="2133600" cy="523220"/>
          </a:xfrm>
          <a:prstGeom prst="rect">
            <a:avLst/>
          </a:prstGeom>
          <a:noFill/>
        </p:spPr>
        <p:txBody>
          <a:bodyPr wrap="square" rtlCol="0">
            <a:spAutoFit/>
          </a:bodyPr>
          <a:lstStyle/>
          <a:p>
            <a:r>
              <a:rPr lang="en-US" sz="2800" b="1" i="1" dirty="0">
                <a:solidFill>
                  <a:srgbClr val="FF0000"/>
                </a:solidFill>
              </a:rPr>
              <a:t>FLASHBACK</a:t>
            </a:r>
          </a:p>
        </p:txBody>
      </p:sp>
    </p:spTree>
    <p:extLst>
      <p:ext uri="{BB962C8B-B14F-4D97-AF65-F5344CB8AC3E}">
        <p14:creationId xmlns:p14="http://schemas.microsoft.com/office/powerpoint/2010/main" val="31696184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Design Issues for the </a:t>
            </a:r>
            <a:br>
              <a:rPr lang="en-US" sz="3600" b="1" dirty="0"/>
            </a:br>
            <a:r>
              <a:rPr lang="en-US" sz="3600" b="1" dirty="0"/>
              <a:t>Information Supply Chain</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20774" y="1995785"/>
            <a:ext cx="7697986" cy="4334165"/>
          </a:xfrm>
          <a:prstGeom prst="rect">
            <a:avLst/>
          </a:prstGeom>
          <a:noFill/>
          <a:ln w="9525">
            <a:noFill/>
            <a:miter lim="800000"/>
            <a:headEnd/>
            <a:tailEnd/>
          </a:ln>
        </p:spPr>
        <p:txBody>
          <a:bodyPr wrap="square" lIns="64291" tIns="32146" rIns="64291" bIns="32146">
            <a:spAutoFit/>
          </a:bodyPr>
          <a:lstStyle/>
          <a:p>
            <a:endParaRPr lang="en-US" sz="28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What information is exchanged?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Which entities in the supply chain exchange information?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What is the frequency of this information exchange?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Which entity or event initiates the exchange? </a:t>
            </a:r>
          </a:p>
        </p:txBody>
      </p:sp>
    </p:spTree>
    <p:extLst>
      <p:ext uri="{BB962C8B-B14F-4D97-AF65-F5344CB8AC3E}">
        <p14:creationId xmlns:p14="http://schemas.microsoft.com/office/powerpoint/2010/main" val="41178807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4A0462-69CF-4FF7-A365-17D74BF0FBC5}"/>
              </a:ext>
            </a:extLst>
          </p:cNvPr>
          <p:cNvPicPr>
            <a:picLocks noChangeAspect="1"/>
          </p:cNvPicPr>
          <p:nvPr/>
        </p:nvPicPr>
        <p:blipFill>
          <a:blip r:embed="rId3"/>
          <a:stretch>
            <a:fillRect/>
          </a:stretch>
        </p:blipFill>
        <p:spPr>
          <a:xfrm>
            <a:off x="457200" y="1143000"/>
            <a:ext cx="7848154" cy="4929669"/>
          </a:xfrm>
          <a:prstGeom prst="rect">
            <a:avLst/>
          </a:prstGeom>
        </p:spPr>
      </p:pic>
      <p:sp>
        <p:nvSpPr>
          <p:cNvPr id="4" name="Rectangle 1">
            <a:extLst>
              <a:ext uri="{FF2B5EF4-FFF2-40B4-BE49-F238E27FC236}">
                <a16:creationId xmlns:a16="http://schemas.microsoft.com/office/drawing/2014/main" id="{277A9FB4-ADAF-47A0-BDAA-3AB2876510F6}"/>
              </a:ext>
            </a:extLst>
          </p:cNvPr>
          <p:cNvSpPr txBox="1">
            <a:spLocks noChangeArrowheads="1"/>
          </p:cNvSpPr>
          <p:nvPr/>
        </p:nvSpPr>
        <p:spPr>
          <a:xfrm>
            <a:off x="305246" y="76200"/>
            <a:ext cx="8228707" cy="119099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Specifications Are Essential When</a:t>
            </a:r>
            <a:br>
              <a:rPr lang="en-US" sz="3600" b="1" dirty="0"/>
            </a:br>
            <a:r>
              <a:rPr lang="en-US" sz="3600" b="1" dirty="0"/>
              <a:t> Buying Technology Products</a:t>
            </a:r>
            <a:endParaRPr lang="en-US" sz="3600" b="1" dirty="0">
              <a:sym typeface="UC Berkeley OS Sign"/>
            </a:endParaRPr>
          </a:p>
        </p:txBody>
      </p:sp>
    </p:spTree>
    <p:extLst>
      <p:ext uri="{BB962C8B-B14F-4D97-AF65-F5344CB8AC3E}">
        <p14:creationId xmlns:p14="http://schemas.microsoft.com/office/powerpoint/2010/main" val="24017908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E4945-807A-433C-9A12-49D10DE54725}"/>
              </a:ext>
            </a:extLst>
          </p:cNvPr>
          <p:cNvSpPr/>
          <p:nvPr/>
        </p:nvSpPr>
        <p:spPr>
          <a:xfrm>
            <a:off x="0" y="76200"/>
            <a:ext cx="9144000" cy="67416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1"/>
          <p:cNvSpPr>
            <a:spLocks noGrp="1" noChangeArrowheads="1"/>
          </p:cNvSpPr>
          <p:nvPr>
            <p:ph type="title"/>
          </p:nvPr>
        </p:nvSpPr>
        <p:spPr>
          <a:xfrm>
            <a:off x="5334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olidFill>
                  <a:srgbClr val="FF0000"/>
                </a:solidFill>
              </a:rPr>
              <a:t>Businesses Want to be “Data-Driven”</a:t>
            </a:r>
            <a:endParaRPr lang="en-US" sz="3400" b="1" dirty="0">
              <a:solidFill>
                <a:srgbClr val="FF0000"/>
              </a:solidFill>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0" y="1648197"/>
            <a:ext cx="7620000" cy="452896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Can a forecast ever be as accurate as actual sales and demand information?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What is more likely to lead to optimization in a business process – doing thing faster according to plans for customer demand, or doing things smarter according to actual demand?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How quickly can information collected by user applications and sensor networks be used to make "Information-driven” decisions?</a:t>
            </a:r>
          </a:p>
          <a:p>
            <a:pPr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i="1" dirty="0">
                <a:solidFill>
                  <a:srgbClr val="FF0000"/>
                </a:solidFill>
                <a:latin typeface="UC Berkeley OS Sign"/>
                <a:sym typeface="UC Berkeley OS Sign"/>
              </a:rPr>
              <a:t>“Organizing with Interaction Traces” – next week</a:t>
            </a:r>
          </a:p>
        </p:txBody>
      </p:sp>
    </p:spTree>
    <p:extLst>
      <p:ext uri="{BB962C8B-B14F-4D97-AF65-F5344CB8AC3E}">
        <p14:creationId xmlns:p14="http://schemas.microsoft.com/office/powerpoint/2010/main" val="55624079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057400"/>
            <a:ext cx="5715000" cy="1015663"/>
          </a:xfrm>
          <a:prstGeom prst="rect">
            <a:avLst/>
          </a:prstGeom>
          <a:noFill/>
        </p:spPr>
        <p:txBody>
          <a:bodyPr wrap="square" rtlCol="0">
            <a:spAutoFit/>
          </a:bodyPr>
          <a:lstStyle/>
          <a:p>
            <a:r>
              <a:rPr lang="en-US" sz="6000" dirty="0">
                <a:solidFill>
                  <a:srgbClr val="FF0000"/>
                </a:solidFill>
                <a:sym typeface="UC Berkeley OS Sign"/>
              </a:rPr>
              <a:t>Interoperability</a:t>
            </a:r>
            <a:endParaRPr lang="en-US" sz="6000" dirty="0">
              <a:solidFill>
                <a:srgbClr val="FF0000"/>
              </a:solidFill>
            </a:endParaRPr>
          </a:p>
        </p:txBody>
      </p:sp>
    </p:spTree>
    <p:extLst>
      <p:ext uri="{BB962C8B-B14F-4D97-AF65-F5344CB8AC3E}">
        <p14:creationId xmlns:p14="http://schemas.microsoft.com/office/powerpoint/2010/main" val="9415201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62</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228600" y="0"/>
            <a:ext cx="8763000" cy="16764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To Interoperate, or not to Interoperate?</a:t>
            </a:r>
          </a:p>
        </p:txBody>
      </p:sp>
      <p:pic>
        <p:nvPicPr>
          <p:cNvPr id="2056" name="Picture 8"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19" name="Picture 18" descr="equivalenceproblem.gif"/>
          <p:cNvPicPr>
            <a:picLocks noChangeAspect="1"/>
          </p:cNvPicPr>
          <p:nvPr/>
        </p:nvPicPr>
        <p:blipFill>
          <a:blip r:embed="rId4" cstate="print"/>
          <a:stretch>
            <a:fillRect/>
          </a:stretch>
        </p:blipFill>
        <p:spPr>
          <a:xfrm>
            <a:off x="304800" y="1143000"/>
            <a:ext cx="8589791" cy="5562600"/>
          </a:xfrm>
          <a:prstGeom prst="rect">
            <a:avLst/>
          </a:prstGeom>
        </p:spPr>
      </p:pic>
    </p:spTree>
    <p:extLst>
      <p:ext uri="{BB962C8B-B14F-4D97-AF65-F5344CB8AC3E}">
        <p14:creationId xmlns:p14="http://schemas.microsoft.com/office/powerpoint/2010/main" val="336314904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Syntactic, Structural, &amp; Semantic Interoperability</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981200"/>
            <a:ext cx="8305800" cy="452896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SYNTACTIC interoperability is just the ability to exchange information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STRUCTURAL interoperability means that all the expected information components are present with the same arrangement and granularity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SEMANTIC interoperability requires that the content of the message be understood by the recipient application or process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Semantic integration is the process by which this common semantic model is created</a:t>
            </a:r>
          </a:p>
        </p:txBody>
      </p:sp>
    </p:spTree>
    <p:extLst>
      <p:ext uri="{BB962C8B-B14F-4D97-AF65-F5344CB8AC3E}">
        <p14:creationId xmlns:p14="http://schemas.microsoft.com/office/powerpoint/2010/main" val="349538934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Some Ways NOT to Interoperate</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981200"/>
            <a:ext cx="8305800" cy="3965860"/>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Elements with the same meaning can have different names ("IssueDate" vs "OrderIssueDate")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Elements with the same meaning can have different names or different formats even when they have the same name (September 11, 2001, 9/11/2001 and 9-11-01; 11/09/01 in Europe)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Same meaning, but encoded differently: in XML using attributes instead of elements; in EDIFACT syntax instead of XML, in French rather than in English</a:t>
            </a:r>
          </a:p>
        </p:txBody>
      </p:sp>
    </p:spTree>
    <p:extLst>
      <p:ext uri="{BB962C8B-B14F-4D97-AF65-F5344CB8AC3E}">
        <p14:creationId xmlns:p14="http://schemas.microsoft.com/office/powerpoint/2010/main" val="175816812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65</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228600" y="0"/>
            <a:ext cx="8763000" cy="16764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The Dimensions of Interoperability </a:t>
            </a:r>
          </a:p>
        </p:txBody>
      </p:sp>
      <p:pic>
        <p:nvPicPr>
          <p:cNvPr id="2056" name="Picture 8"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19" name="Picture 18" descr="equivalenceproblem.gif"/>
          <p:cNvPicPr>
            <a:picLocks noChangeAspect="1"/>
          </p:cNvPicPr>
          <p:nvPr/>
        </p:nvPicPr>
        <p:blipFill>
          <a:blip r:embed="rId4" cstate="print"/>
          <a:stretch>
            <a:fillRect/>
          </a:stretch>
        </p:blipFill>
        <p:spPr>
          <a:xfrm>
            <a:off x="914400" y="1600200"/>
            <a:ext cx="6927516" cy="4721939"/>
          </a:xfrm>
          <a:prstGeom prst="rect">
            <a:avLst/>
          </a:prstGeom>
        </p:spPr>
      </p:pic>
    </p:spTree>
    <p:extLst>
      <p:ext uri="{BB962C8B-B14F-4D97-AF65-F5344CB8AC3E}">
        <p14:creationId xmlns:p14="http://schemas.microsoft.com/office/powerpoint/2010/main" val="16737437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248766"/>
            <a:ext cx="7010400" cy="1200329"/>
          </a:xfrm>
          <a:prstGeom prst="rect">
            <a:avLst/>
          </a:prstGeom>
          <a:noFill/>
        </p:spPr>
        <p:txBody>
          <a:bodyPr wrap="square" rtlCol="0">
            <a:spAutoFit/>
          </a:bodyPr>
          <a:lstStyle/>
          <a:p>
            <a:r>
              <a:rPr lang="en-US" dirty="0"/>
              <a:t>&lt;Address&gt;</a:t>
            </a:r>
          </a:p>
          <a:p>
            <a:r>
              <a:rPr lang="en-US" dirty="0"/>
              <a:t>     &lt;Latitude direction=“N”&gt;37.871&lt;/Latitude&gt;</a:t>
            </a:r>
          </a:p>
          <a:p>
            <a:r>
              <a:rPr lang="en-US" dirty="0"/>
              <a:t>     &lt;Longitude direction=“W”&gt;-122.271&lt;/Longitude&gt;</a:t>
            </a:r>
          </a:p>
          <a:p>
            <a:r>
              <a:rPr lang="en-US" dirty="0"/>
              <a:t>&lt;/Address&gt;</a:t>
            </a:r>
          </a:p>
        </p:txBody>
      </p:sp>
      <p:pic>
        <p:nvPicPr>
          <p:cNvPr id="7" name="Picture 4" descr="D:\courses\F2012\202\figures\InteroperabilityDimensionsG.gif"/>
          <p:cNvPicPr>
            <a:picLocks noGrp="1" noChangeAspect="1" noChangeArrowheads="1"/>
          </p:cNvPicPr>
          <p:nvPr>
            <p:ph idx="1"/>
          </p:nvPr>
        </p:nvPicPr>
        <p:blipFill>
          <a:blip r:embed="rId3" cstate="print"/>
          <a:srcRect/>
          <a:stretch>
            <a:fillRect/>
          </a:stretch>
        </p:blipFill>
        <p:spPr bwMode="auto">
          <a:xfrm>
            <a:off x="457200" y="2895600"/>
            <a:ext cx="5867400" cy="3850481"/>
          </a:xfrm>
          <a:prstGeom prst="rect">
            <a:avLst/>
          </a:prstGeom>
          <a:noFill/>
        </p:spPr>
      </p:pic>
      <p:sp>
        <p:nvSpPr>
          <p:cNvPr id="9" name="Oval 8"/>
          <p:cNvSpPr/>
          <p:nvPr/>
        </p:nvSpPr>
        <p:spPr>
          <a:xfrm>
            <a:off x="1524000" y="5181600"/>
            <a:ext cx="1295400" cy="838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1676400" y="152400"/>
            <a:ext cx="57912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Conceptual Disagreement</a:t>
            </a:r>
          </a:p>
        </p:txBody>
      </p:sp>
      <p:sp>
        <p:nvSpPr>
          <p:cNvPr id="2" name="TextBox 1"/>
          <p:cNvSpPr txBox="1"/>
          <p:nvPr/>
        </p:nvSpPr>
        <p:spPr>
          <a:xfrm>
            <a:off x="4076700" y="2449095"/>
            <a:ext cx="4495800" cy="1384995"/>
          </a:xfrm>
          <a:prstGeom prst="rect">
            <a:avLst/>
          </a:prstGeom>
          <a:noFill/>
        </p:spPr>
        <p:txBody>
          <a:bodyPr wrap="square" rtlCol="0">
            <a:spAutoFit/>
          </a:bodyPr>
          <a:lstStyle/>
          <a:p>
            <a:r>
              <a:rPr lang="en-US" sz="2800" b="1" i="1" dirty="0">
                <a:solidFill>
                  <a:srgbClr val="FF0000"/>
                </a:solidFill>
              </a:rPr>
              <a:t>If you give this address to the postal service… will your package be delivered?</a:t>
            </a:r>
          </a:p>
        </p:txBody>
      </p:sp>
    </p:spTree>
    <p:extLst>
      <p:ext uri="{BB962C8B-B14F-4D97-AF65-F5344CB8AC3E}">
        <p14:creationId xmlns:p14="http://schemas.microsoft.com/office/powerpoint/2010/main" val="14405713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0" y="766732"/>
            <a:ext cx="5715000" cy="5447645"/>
          </a:xfrm>
          <a:prstGeom prst="rect">
            <a:avLst/>
          </a:prstGeom>
          <a:noFill/>
        </p:spPr>
        <p:txBody>
          <a:bodyPr wrap="square" rtlCol="0">
            <a:spAutoFit/>
          </a:bodyPr>
          <a:lstStyle/>
          <a:p>
            <a:r>
              <a:rPr lang="en-US" sz="6000">
                <a:solidFill>
                  <a:srgbClr val="FF0000"/>
                </a:solidFill>
                <a:sym typeface="UC Berkeley OS Sign"/>
              </a:rPr>
              <a:t>Assignment– </a:t>
            </a:r>
            <a:r>
              <a:rPr lang="en-US" sz="6000" dirty="0">
                <a:solidFill>
                  <a:srgbClr val="FF0000"/>
                </a:solidFill>
                <a:sym typeface="UC Berkeley OS Sign"/>
              </a:rPr>
              <a:t>Interoperability</a:t>
            </a:r>
          </a:p>
          <a:p>
            <a:endParaRPr lang="en-US" sz="6000" dirty="0">
              <a:solidFill>
                <a:srgbClr val="FF0000"/>
              </a:solidFill>
              <a:sym typeface="UC Berkeley OS Sign"/>
            </a:endParaRPr>
          </a:p>
          <a:p>
            <a:r>
              <a:rPr lang="en-US" sz="2400" b="1" dirty="0">
                <a:sym typeface="UC Berkeley OS Sign"/>
              </a:rPr>
              <a:t>Do some “document engineering” and then some “software engineering” to determine if these 8 examples can be made to interoperate</a:t>
            </a:r>
          </a:p>
          <a:p>
            <a:endParaRPr lang="en-US" sz="2400" b="1" dirty="0">
              <a:sym typeface="UC Berkeley OS Sign"/>
            </a:endParaRPr>
          </a:p>
          <a:p>
            <a:r>
              <a:rPr lang="en-US" sz="2400" b="1" dirty="0">
                <a:sym typeface="UC Berkeley OS Sign"/>
              </a:rPr>
              <a:t>Check your work with the analyses on the last slide</a:t>
            </a:r>
          </a:p>
        </p:txBody>
      </p:sp>
    </p:spTree>
    <p:extLst>
      <p:ext uri="{BB962C8B-B14F-4D97-AF65-F5344CB8AC3E}">
        <p14:creationId xmlns:p14="http://schemas.microsoft.com/office/powerpoint/2010/main" val="21670400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69ED26B-B4B8-4E60-AAEB-01C946EC475E}"/>
              </a:ext>
            </a:extLst>
          </p:cNvPr>
          <p:cNvPicPr>
            <a:picLocks noGrp="1" noChangeAspect="1"/>
          </p:cNvPicPr>
          <p:nvPr>
            <p:ph idx="1"/>
          </p:nvPr>
        </p:nvPicPr>
        <p:blipFill>
          <a:blip r:embed="rId2"/>
          <a:stretch>
            <a:fillRect/>
          </a:stretch>
        </p:blipFill>
        <p:spPr>
          <a:xfrm>
            <a:off x="1981200" y="533400"/>
            <a:ext cx="6671446" cy="6249278"/>
          </a:xfrm>
          <a:prstGeom prst="rect">
            <a:avLst/>
          </a:prstGeom>
        </p:spPr>
      </p:pic>
      <p:sp>
        <p:nvSpPr>
          <p:cNvPr id="5" name="TextBox 4">
            <a:extLst>
              <a:ext uri="{FF2B5EF4-FFF2-40B4-BE49-F238E27FC236}">
                <a16:creationId xmlns:a16="http://schemas.microsoft.com/office/drawing/2014/main" id="{0ACFCBF1-92AC-48EA-A56C-9F932C4E9FD5}"/>
              </a:ext>
            </a:extLst>
          </p:cNvPr>
          <p:cNvSpPr txBox="1"/>
          <p:nvPr/>
        </p:nvSpPr>
        <p:spPr>
          <a:xfrm>
            <a:off x="504054" y="360834"/>
            <a:ext cx="2743200" cy="2308324"/>
          </a:xfrm>
          <a:prstGeom prst="rect">
            <a:avLst/>
          </a:prstGeom>
          <a:noFill/>
        </p:spPr>
        <p:txBody>
          <a:bodyPr wrap="square" rtlCol="0">
            <a:spAutoFit/>
          </a:bodyPr>
          <a:lstStyle/>
          <a:p>
            <a:r>
              <a:rPr lang="en-US" sz="3600" b="1" dirty="0">
                <a:latin typeface="+mj-lt"/>
              </a:rPr>
              <a:t>CONCEPTUAL  MODEL</a:t>
            </a:r>
            <a:br>
              <a:rPr lang="en-US" sz="3600" b="1" dirty="0">
                <a:latin typeface="+mj-lt"/>
              </a:rPr>
            </a:br>
            <a:r>
              <a:rPr lang="en-US" sz="3600" b="1" dirty="0">
                <a:latin typeface="+mj-lt"/>
              </a:rPr>
              <a:t> FOR “BOOK ORDER”</a:t>
            </a:r>
          </a:p>
        </p:txBody>
      </p:sp>
    </p:spTree>
    <p:extLst>
      <p:ext uri="{BB962C8B-B14F-4D97-AF65-F5344CB8AC3E}">
        <p14:creationId xmlns:p14="http://schemas.microsoft.com/office/powerpoint/2010/main" val="12464493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3D4F-53DE-4D7D-A390-BB07B643C02B}"/>
              </a:ext>
            </a:extLst>
          </p:cNvPr>
          <p:cNvSpPr>
            <a:spLocks noGrp="1"/>
          </p:cNvSpPr>
          <p:nvPr>
            <p:ph type="title"/>
          </p:nvPr>
        </p:nvSpPr>
        <p:spPr/>
        <p:txBody>
          <a:bodyPr/>
          <a:lstStyle/>
          <a:p>
            <a:r>
              <a:rPr lang="en-US" b="1" dirty="0"/>
              <a:t>Example:  Conforming Order</a:t>
            </a:r>
            <a:endParaRPr lang="en-US" dirty="0"/>
          </a:p>
        </p:txBody>
      </p:sp>
      <p:pic>
        <p:nvPicPr>
          <p:cNvPr id="4" name="Content Placeholder 3">
            <a:extLst>
              <a:ext uri="{FF2B5EF4-FFF2-40B4-BE49-F238E27FC236}">
                <a16:creationId xmlns:a16="http://schemas.microsoft.com/office/drawing/2014/main" id="{33CE65A1-B512-4574-95A7-9B5DFBF3E4FB}"/>
              </a:ext>
            </a:extLst>
          </p:cNvPr>
          <p:cNvPicPr>
            <a:picLocks noGrp="1" noChangeAspect="1"/>
          </p:cNvPicPr>
          <p:nvPr>
            <p:ph idx="1"/>
          </p:nvPr>
        </p:nvPicPr>
        <p:blipFill>
          <a:blip r:embed="rId2"/>
          <a:stretch>
            <a:fillRect/>
          </a:stretch>
        </p:blipFill>
        <p:spPr>
          <a:xfrm>
            <a:off x="317866" y="1417638"/>
            <a:ext cx="8531428" cy="4678362"/>
          </a:xfrm>
          <a:prstGeom prst="rect">
            <a:avLst/>
          </a:prstGeom>
        </p:spPr>
      </p:pic>
    </p:spTree>
    <p:extLst>
      <p:ext uri="{BB962C8B-B14F-4D97-AF65-F5344CB8AC3E}">
        <p14:creationId xmlns:p14="http://schemas.microsoft.com/office/powerpoint/2010/main" val="146058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75D289-F47E-40B6-8BC3-EB8D7DBEECC8}"/>
              </a:ext>
            </a:extLst>
          </p:cNvPr>
          <p:cNvSpPr/>
          <p:nvPr/>
        </p:nvSpPr>
        <p:spPr>
          <a:xfrm>
            <a:off x="0" y="5989240"/>
            <a:ext cx="9067800" cy="8207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1"/>
          <p:cNvSpPr>
            <a:spLocks noGrp="1" noChangeArrowheads="1"/>
          </p:cNvSpPr>
          <p:nvPr>
            <p:ph type="title"/>
          </p:nvPr>
        </p:nvSpPr>
        <p:spPr>
          <a:xfrm>
            <a:off x="457200" y="48045"/>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"Standards"</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990600"/>
            <a:ext cx="7772400" cy="476665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A standard is a </a:t>
            </a:r>
            <a:r>
              <a:rPr lang="en-US" sz="2400" dirty="0">
                <a:solidFill>
                  <a:srgbClr val="FF0000"/>
                </a:solidFill>
                <a:latin typeface="UC Berkeley OS Sign"/>
                <a:cs typeface="Arial" pitchFamily="34" charset="0"/>
                <a:sym typeface="Arial" pitchFamily="34" charset="0"/>
              </a:rPr>
              <a:t>published specification that is developed and maintained by consensus </a:t>
            </a:r>
            <a:r>
              <a:rPr lang="en-US" sz="2400" dirty="0">
                <a:latin typeface="UC Berkeley OS Sign"/>
                <a:cs typeface="Arial" pitchFamily="34" charset="0"/>
                <a:sym typeface="Arial" pitchFamily="34" charset="0"/>
              </a:rPr>
              <a:t>of all the relevant stakeholders in some domain</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following a defined and transparent process </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usually under the auspices of a dedicated organization with the authority to create standards</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The rigor and transparency of the process by which a standard is created is essential to its legitimacy</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Some governments or other large procurers or products of systems require that they be based on these "de jure" standards</a:t>
            </a:r>
          </a:p>
        </p:txBody>
      </p:sp>
      <p:sp>
        <p:nvSpPr>
          <p:cNvPr id="2" name="TextBox 1">
            <a:extLst>
              <a:ext uri="{FF2B5EF4-FFF2-40B4-BE49-F238E27FC236}">
                <a16:creationId xmlns:a16="http://schemas.microsoft.com/office/drawing/2014/main" id="{0F28816F-22E3-4CC9-8409-78DB2142527F}"/>
              </a:ext>
            </a:extLst>
          </p:cNvPr>
          <p:cNvSpPr txBox="1"/>
          <p:nvPr/>
        </p:nvSpPr>
        <p:spPr>
          <a:xfrm>
            <a:off x="381000" y="5989240"/>
            <a:ext cx="8839200" cy="830997"/>
          </a:xfrm>
          <a:prstGeom prst="rect">
            <a:avLst/>
          </a:prstGeom>
          <a:noFill/>
        </p:spPr>
        <p:txBody>
          <a:bodyPr wrap="square" rtlCol="0">
            <a:spAutoFit/>
          </a:bodyPr>
          <a:lstStyle/>
          <a:p>
            <a:r>
              <a:rPr lang="en-US" sz="2400" dirty="0">
                <a:solidFill>
                  <a:srgbClr val="FF0000"/>
                </a:solidFill>
              </a:rPr>
              <a:t>Many of the products and systems you use regularly</a:t>
            </a:r>
            <a:br>
              <a:rPr lang="en-US" sz="2400" dirty="0">
                <a:solidFill>
                  <a:srgbClr val="FF0000"/>
                </a:solidFill>
              </a:rPr>
            </a:br>
            <a:r>
              <a:rPr lang="en-US" sz="2400" dirty="0">
                <a:solidFill>
                  <a:srgbClr val="FF0000"/>
                </a:solidFill>
              </a:rPr>
              <a:t> conform to standards for performance or safety</a:t>
            </a:r>
          </a:p>
        </p:txBody>
      </p:sp>
    </p:spTree>
    <p:extLst>
      <p:ext uri="{BB962C8B-B14F-4D97-AF65-F5344CB8AC3E}">
        <p14:creationId xmlns:p14="http://schemas.microsoft.com/office/powerpoint/2010/main" val="164643552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219301"/>
            <a:ext cx="7239000" cy="2677656"/>
          </a:xfrm>
          <a:prstGeom prst="rect">
            <a:avLst/>
          </a:prstGeom>
        </p:spPr>
        <p:txBody>
          <a:bodyPr wrap="square">
            <a:spAutoFit/>
          </a:bodyPr>
          <a:lstStyle/>
          <a:p>
            <a:r>
              <a:rPr lang="en-US" sz="2800" b="1" dirty="0"/>
              <a:t>1) What Interoperability Problem Is Posed Here?</a:t>
            </a:r>
            <a:br>
              <a:rPr lang="en-US" sz="2800" b="1" dirty="0"/>
            </a:br>
            <a:r>
              <a:rPr lang="en-US" sz="2800" b="1" dirty="0"/>
              <a:t> Can It Be Resolved Reliably?</a:t>
            </a:r>
          </a:p>
          <a:p>
            <a:endParaRPr lang="en-US" sz="2800" b="1" dirty="0"/>
          </a:p>
          <a:p>
            <a:r>
              <a:rPr lang="en-US" sz="2800" b="1" dirty="0"/>
              <a:t>(XML attributes rather than elements; </a:t>
            </a:r>
          </a:p>
          <a:p>
            <a:r>
              <a:rPr lang="en-US" sz="2800" b="1" dirty="0"/>
              <a:t>Aka “programmer ML”)</a:t>
            </a:r>
          </a:p>
        </p:txBody>
      </p:sp>
      <p:pic>
        <p:nvPicPr>
          <p:cNvPr id="4" name="Picture 3">
            <a:extLst>
              <a:ext uri="{FF2B5EF4-FFF2-40B4-BE49-F238E27FC236}">
                <a16:creationId xmlns:a16="http://schemas.microsoft.com/office/drawing/2014/main" id="{FCD9BB6A-D729-4D74-81E2-3C26F926089C}"/>
              </a:ext>
            </a:extLst>
          </p:cNvPr>
          <p:cNvPicPr>
            <a:picLocks noChangeAspect="1"/>
          </p:cNvPicPr>
          <p:nvPr/>
        </p:nvPicPr>
        <p:blipFill>
          <a:blip r:embed="rId3"/>
          <a:stretch>
            <a:fillRect/>
          </a:stretch>
        </p:blipFill>
        <p:spPr>
          <a:xfrm>
            <a:off x="533400" y="3343193"/>
            <a:ext cx="8491538" cy="2097475"/>
          </a:xfrm>
          <a:prstGeom prst="rect">
            <a:avLst/>
          </a:prstGeom>
        </p:spPr>
      </p:pic>
    </p:spTree>
    <p:extLst>
      <p:ext uri="{BB962C8B-B14F-4D97-AF65-F5344CB8AC3E}">
        <p14:creationId xmlns:p14="http://schemas.microsoft.com/office/powerpoint/2010/main" val="10185049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81000"/>
            <a:ext cx="7883165" cy="1569660"/>
          </a:xfrm>
          <a:prstGeom prst="rect">
            <a:avLst/>
          </a:prstGeom>
          <a:noFill/>
        </p:spPr>
        <p:txBody>
          <a:bodyPr wrap="square" rtlCol="0">
            <a:spAutoFit/>
          </a:bodyPr>
          <a:lstStyle/>
          <a:p>
            <a:r>
              <a:rPr lang="en-US" sz="2400" b="1" dirty="0">
                <a:latin typeface="+mj-lt"/>
              </a:rPr>
              <a:t>2) What Interoperability Problem Is Posed Here?</a:t>
            </a:r>
            <a:br>
              <a:rPr lang="en-US" sz="2400" b="1" dirty="0">
                <a:latin typeface="+mj-lt"/>
              </a:rPr>
            </a:br>
            <a:r>
              <a:rPr lang="en-US" sz="2400" b="1" dirty="0">
                <a:latin typeface="+mj-lt"/>
              </a:rPr>
              <a:t> Can It Be Resolved Reliably? </a:t>
            </a:r>
          </a:p>
          <a:p>
            <a:endParaRPr lang="en-US" sz="2400" b="1" dirty="0">
              <a:latin typeface="+mj-lt"/>
            </a:endParaRPr>
          </a:p>
          <a:p>
            <a:r>
              <a:rPr lang="en-US" sz="2400" b="1" dirty="0">
                <a:latin typeface="+mj-lt"/>
              </a:rPr>
              <a:t> (comma-separated syntax, “Excel-style”)</a:t>
            </a:r>
          </a:p>
        </p:txBody>
      </p:sp>
      <p:pic>
        <p:nvPicPr>
          <p:cNvPr id="5" name="Picture 4">
            <a:extLst>
              <a:ext uri="{FF2B5EF4-FFF2-40B4-BE49-F238E27FC236}">
                <a16:creationId xmlns:a16="http://schemas.microsoft.com/office/drawing/2014/main" id="{07AFE541-FDF9-41EA-828B-BE5D5BE67F9B}"/>
              </a:ext>
            </a:extLst>
          </p:cNvPr>
          <p:cNvPicPr>
            <a:picLocks noChangeAspect="1"/>
          </p:cNvPicPr>
          <p:nvPr/>
        </p:nvPicPr>
        <p:blipFill>
          <a:blip r:embed="rId3"/>
          <a:stretch>
            <a:fillRect/>
          </a:stretch>
        </p:blipFill>
        <p:spPr>
          <a:xfrm>
            <a:off x="295275" y="2805112"/>
            <a:ext cx="8553450" cy="1247775"/>
          </a:xfrm>
          <a:prstGeom prst="rect">
            <a:avLst/>
          </a:prstGeom>
        </p:spPr>
      </p:pic>
    </p:spTree>
    <p:extLst>
      <p:ext uri="{BB962C8B-B14F-4D97-AF65-F5344CB8AC3E}">
        <p14:creationId xmlns:p14="http://schemas.microsoft.com/office/powerpoint/2010/main" val="35356866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76200"/>
            <a:ext cx="7543800" cy="1815882"/>
          </a:xfrm>
          <a:prstGeom prst="rect">
            <a:avLst/>
          </a:prstGeom>
        </p:spPr>
        <p:txBody>
          <a:bodyPr wrap="square">
            <a:spAutoFit/>
          </a:bodyPr>
          <a:lstStyle/>
          <a:p>
            <a:r>
              <a:rPr lang="en-US" sz="2800" b="1" dirty="0"/>
              <a:t>3) What Interoperability Problem Is Posed Here?</a:t>
            </a:r>
            <a:br>
              <a:rPr lang="en-US" sz="2800" b="1" dirty="0"/>
            </a:br>
            <a:r>
              <a:rPr lang="en-US" sz="2800" b="1" dirty="0"/>
              <a:t> Can It Be Resolved Reliably?</a:t>
            </a:r>
          </a:p>
          <a:p>
            <a:endParaRPr lang="en-US" sz="2800" b="1" dirty="0"/>
          </a:p>
          <a:p>
            <a:r>
              <a:rPr lang="en-US" sz="2800" b="1" dirty="0"/>
              <a:t> (two separate documents sent to the seller)</a:t>
            </a:r>
          </a:p>
        </p:txBody>
      </p:sp>
      <p:pic>
        <p:nvPicPr>
          <p:cNvPr id="7" name="Picture 6">
            <a:extLst>
              <a:ext uri="{FF2B5EF4-FFF2-40B4-BE49-F238E27FC236}">
                <a16:creationId xmlns:a16="http://schemas.microsoft.com/office/drawing/2014/main" id="{30661EF9-3A18-4040-A3C9-C2FB80C02973}"/>
              </a:ext>
            </a:extLst>
          </p:cNvPr>
          <p:cNvPicPr>
            <a:picLocks noChangeAspect="1"/>
          </p:cNvPicPr>
          <p:nvPr/>
        </p:nvPicPr>
        <p:blipFill>
          <a:blip r:embed="rId3"/>
          <a:stretch>
            <a:fillRect/>
          </a:stretch>
        </p:blipFill>
        <p:spPr>
          <a:xfrm>
            <a:off x="339724" y="1905000"/>
            <a:ext cx="8464551" cy="4151954"/>
          </a:xfrm>
          <a:prstGeom prst="rect">
            <a:avLst/>
          </a:prstGeom>
        </p:spPr>
      </p:pic>
    </p:spTree>
    <p:extLst>
      <p:ext uri="{BB962C8B-B14F-4D97-AF65-F5344CB8AC3E}">
        <p14:creationId xmlns:p14="http://schemas.microsoft.com/office/powerpoint/2010/main" val="32416864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81000"/>
            <a:ext cx="8153400" cy="954107"/>
          </a:xfrm>
          <a:prstGeom prst="rect">
            <a:avLst/>
          </a:prstGeom>
        </p:spPr>
        <p:txBody>
          <a:bodyPr wrap="square">
            <a:spAutoFit/>
          </a:bodyPr>
          <a:lstStyle/>
          <a:p>
            <a:pPr lvl="0"/>
            <a:r>
              <a:rPr lang="en-US" sz="2800" b="1" dirty="0">
                <a:solidFill>
                  <a:prstClr val="black"/>
                </a:solidFill>
              </a:rPr>
              <a:t>4) What Interoperability Problem Is Posed Here?</a:t>
            </a:r>
            <a:br>
              <a:rPr lang="en-US" sz="2800" b="1" dirty="0">
                <a:solidFill>
                  <a:prstClr val="black"/>
                </a:solidFill>
              </a:rPr>
            </a:br>
            <a:r>
              <a:rPr lang="en-US" sz="2800" b="1" dirty="0">
                <a:solidFill>
                  <a:prstClr val="black"/>
                </a:solidFill>
              </a:rPr>
              <a:t> Can It Be Resolved Reliably?</a:t>
            </a:r>
          </a:p>
        </p:txBody>
      </p:sp>
      <p:pic>
        <p:nvPicPr>
          <p:cNvPr id="3" name="Picture 2">
            <a:extLst>
              <a:ext uri="{FF2B5EF4-FFF2-40B4-BE49-F238E27FC236}">
                <a16:creationId xmlns:a16="http://schemas.microsoft.com/office/drawing/2014/main" id="{152AC82A-28EC-4BD6-AEE1-F4DEE3F0881A}"/>
              </a:ext>
            </a:extLst>
          </p:cNvPr>
          <p:cNvPicPr>
            <a:picLocks noChangeAspect="1"/>
          </p:cNvPicPr>
          <p:nvPr/>
        </p:nvPicPr>
        <p:blipFill>
          <a:blip r:embed="rId3"/>
          <a:stretch>
            <a:fillRect/>
          </a:stretch>
        </p:blipFill>
        <p:spPr>
          <a:xfrm>
            <a:off x="609600" y="2479467"/>
            <a:ext cx="8153400" cy="2329543"/>
          </a:xfrm>
          <a:prstGeom prst="rect">
            <a:avLst/>
          </a:prstGeom>
        </p:spPr>
      </p:pic>
    </p:spTree>
    <p:extLst>
      <p:ext uri="{BB962C8B-B14F-4D97-AF65-F5344CB8AC3E}">
        <p14:creationId xmlns:p14="http://schemas.microsoft.com/office/powerpoint/2010/main" val="23354375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81000"/>
            <a:ext cx="8153400" cy="954107"/>
          </a:xfrm>
          <a:prstGeom prst="rect">
            <a:avLst/>
          </a:prstGeom>
        </p:spPr>
        <p:txBody>
          <a:bodyPr wrap="square">
            <a:spAutoFit/>
          </a:bodyPr>
          <a:lstStyle/>
          <a:p>
            <a:pPr lvl="0"/>
            <a:r>
              <a:rPr lang="en-US" sz="2800" b="1" dirty="0">
                <a:solidFill>
                  <a:prstClr val="black"/>
                </a:solidFill>
              </a:rPr>
              <a:t>5) What Interoperability Problem Is Posed Here?</a:t>
            </a:r>
            <a:br>
              <a:rPr lang="en-US" sz="2800" b="1" dirty="0">
                <a:solidFill>
                  <a:prstClr val="black"/>
                </a:solidFill>
              </a:rPr>
            </a:br>
            <a:r>
              <a:rPr lang="en-US" sz="2800" b="1" dirty="0">
                <a:solidFill>
                  <a:prstClr val="black"/>
                </a:solidFill>
              </a:rPr>
              <a:t> Can It Be Resolved Reliably?</a:t>
            </a:r>
          </a:p>
        </p:txBody>
      </p:sp>
      <p:pic>
        <p:nvPicPr>
          <p:cNvPr id="3" name="Picture 2">
            <a:extLst>
              <a:ext uri="{FF2B5EF4-FFF2-40B4-BE49-F238E27FC236}">
                <a16:creationId xmlns:a16="http://schemas.microsoft.com/office/drawing/2014/main" id="{51E7276B-74C0-46E0-8F45-EC140AD0B86B}"/>
              </a:ext>
            </a:extLst>
          </p:cNvPr>
          <p:cNvPicPr>
            <a:picLocks noChangeAspect="1"/>
          </p:cNvPicPr>
          <p:nvPr/>
        </p:nvPicPr>
        <p:blipFill>
          <a:blip r:embed="rId3"/>
          <a:stretch>
            <a:fillRect/>
          </a:stretch>
        </p:blipFill>
        <p:spPr>
          <a:xfrm>
            <a:off x="735106" y="2456677"/>
            <a:ext cx="7855898" cy="1719262"/>
          </a:xfrm>
          <a:prstGeom prst="rect">
            <a:avLst/>
          </a:prstGeom>
        </p:spPr>
      </p:pic>
    </p:spTree>
    <p:extLst>
      <p:ext uri="{BB962C8B-B14F-4D97-AF65-F5344CB8AC3E}">
        <p14:creationId xmlns:p14="http://schemas.microsoft.com/office/powerpoint/2010/main" val="26603413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6951" y="1371600"/>
            <a:ext cx="8666569" cy="5181600"/>
          </a:xfrm>
          <a:prstGeom prst="rect">
            <a:avLst/>
          </a:prstGeom>
        </p:spPr>
      </p:pic>
      <p:sp>
        <p:nvSpPr>
          <p:cNvPr id="3" name="Rectangle 2"/>
          <p:cNvSpPr/>
          <p:nvPr/>
        </p:nvSpPr>
        <p:spPr>
          <a:xfrm>
            <a:off x="685800" y="219301"/>
            <a:ext cx="7772400" cy="954107"/>
          </a:xfrm>
          <a:prstGeom prst="rect">
            <a:avLst/>
          </a:prstGeom>
        </p:spPr>
        <p:txBody>
          <a:bodyPr wrap="square">
            <a:spAutoFit/>
          </a:bodyPr>
          <a:lstStyle/>
          <a:p>
            <a:r>
              <a:rPr lang="en-US" sz="2800" b="1" dirty="0"/>
              <a:t>6) What Interoperability Problem Is Posed Here?</a:t>
            </a:r>
            <a:br>
              <a:rPr lang="en-US" sz="2800" b="1" dirty="0"/>
            </a:br>
            <a:r>
              <a:rPr lang="en-US" sz="2800" b="1" dirty="0"/>
              <a:t> Can It Be Resolved Reliably?</a:t>
            </a:r>
          </a:p>
        </p:txBody>
      </p:sp>
    </p:spTree>
    <p:extLst>
      <p:ext uri="{BB962C8B-B14F-4D97-AF65-F5344CB8AC3E}">
        <p14:creationId xmlns:p14="http://schemas.microsoft.com/office/powerpoint/2010/main" val="14458716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4042" y="1219200"/>
            <a:ext cx="8849958" cy="4876800"/>
          </a:xfrm>
          <a:prstGeom prst="rect">
            <a:avLst/>
          </a:prstGeom>
        </p:spPr>
      </p:pic>
      <p:sp>
        <p:nvSpPr>
          <p:cNvPr id="3" name="Rectangle 2"/>
          <p:cNvSpPr/>
          <p:nvPr/>
        </p:nvSpPr>
        <p:spPr>
          <a:xfrm>
            <a:off x="762000" y="76200"/>
            <a:ext cx="7543800" cy="954107"/>
          </a:xfrm>
          <a:prstGeom prst="rect">
            <a:avLst/>
          </a:prstGeom>
        </p:spPr>
        <p:txBody>
          <a:bodyPr wrap="square">
            <a:spAutoFit/>
          </a:bodyPr>
          <a:lstStyle/>
          <a:p>
            <a:r>
              <a:rPr lang="en-US" sz="2800" b="1" dirty="0"/>
              <a:t>7) What Interoperability Problem Is Posed Here?</a:t>
            </a:r>
            <a:br>
              <a:rPr lang="en-US" sz="2800" b="1" dirty="0"/>
            </a:br>
            <a:r>
              <a:rPr lang="en-US" sz="2800" b="1" dirty="0"/>
              <a:t> Can It Be Resolved Reliably?</a:t>
            </a:r>
          </a:p>
        </p:txBody>
      </p:sp>
    </p:spTree>
    <p:extLst>
      <p:ext uri="{BB962C8B-B14F-4D97-AF65-F5344CB8AC3E}">
        <p14:creationId xmlns:p14="http://schemas.microsoft.com/office/powerpoint/2010/main" val="31140601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76200"/>
            <a:ext cx="7543800" cy="954107"/>
          </a:xfrm>
          <a:prstGeom prst="rect">
            <a:avLst/>
          </a:prstGeom>
        </p:spPr>
        <p:txBody>
          <a:bodyPr wrap="square">
            <a:spAutoFit/>
          </a:bodyPr>
          <a:lstStyle/>
          <a:p>
            <a:r>
              <a:rPr lang="en-US" sz="2800" b="1" dirty="0"/>
              <a:t>8) What Interoperability Problem Is Posed Here?</a:t>
            </a:r>
            <a:br>
              <a:rPr lang="en-US" sz="2800" b="1" dirty="0"/>
            </a:br>
            <a:r>
              <a:rPr lang="en-US" sz="2800" b="1" dirty="0"/>
              <a:t> Can It Be Resolved Reliably?</a:t>
            </a:r>
          </a:p>
        </p:txBody>
      </p:sp>
      <p:pic>
        <p:nvPicPr>
          <p:cNvPr id="4" name="Picture 3">
            <a:extLst>
              <a:ext uri="{FF2B5EF4-FFF2-40B4-BE49-F238E27FC236}">
                <a16:creationId xmlns:a16="http://schemas.microsoft.com/office/drawing/2014/main" id="{C2B03D84-04CE-4D45-89D4-743BD3AFC543}"/>
              </a:ext>
            </a:extLst>
          </p:cNvPr>
          <p:cNvPicPr>
            <a:picLocks noChangeAspect="1"/>
          </p:cNvPicPr>
          <p:nvPr/>
        </p:nvPicPr>
        <p:blipFill>
          <a:blip r:embed="rId3"/>
          <a:stretch>
            <a:fillRect/>
          </a:stretch>
        </p:blipFill>
        <p:spPr>
          <a:xfrm>
            <a:off x="1447800" y="1219200"/>
            <a:ext cx="5079185" cy="5105400"/>
          </a:xfrm>
          <a:prstGeom prst="rect">
            <a:avLst/>
          </a:prstGeom>
        </p:spPr>
      </p:pic>
    </p:spTree>
    <p:extLst>
      <p:ext uri="{BB962C8B-B14F-4D97-AF65-F5344CB8AC3E}">
        <p14:creationId xmlns:p14="http://schemas.microsoft.com/office/powerpoint/2010/main" val="35260154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3D4F-53DE-4D7D-A390-BB07B643C02B}"/>
              </a:ext>
            </a:extLst>
          </p:cNvPr>
          <p:cNvSpPr>
            <a:spLocks noGrp="1"/>
          </p:cNvSpPr>
          <p:nvPr>
            <p:ph type="title"/>
          </p:nvPr>
        </p:nvSpPr>
        <p:spPr>
          <a:xfrm>
            <a:off x="457200" y="160337"/>
            <a:ext cx="8229600" cy="1143000"/>
          </a:xfrm>
        </p:spPr>
        <p:txBody>
          <a:bodyPr/>
          <a:lstStyle/>
          <a:p>
            <a:r>
              <a:rPr lang="en-US" b="1" dirty="0"/>
              <a:t>Analysis of the Examples</a:t>
            </a:r>
            <a:endParaRPr lang="en-US" dirty="0"/>
          </a:p>
        </p:txBody>
      </p:sp>
      <p:sp>
        <p:nvSpPr>
          <p:cNvPr id="6" name="Content Placeholder 5">
            <a:extLst>
              <a:ext uri="{FF2B5EF4-FFF2-40B4-BE49-F238E27FC236}">
                <a16:creationId xmlns:a16="http://schemas.microsoft.com/office/drawing/2014/main" id="{1D7D4656-2605-4E25-BBE0-21AE3AFC2D4D}"/>
              </a:ext>
            </a:extLst>
          </p:cNvPr>
          <p:cNvSpPr>
            <a:spLocks noGrp="1"/>
          </p:cNvSpPr>
          <p:nvPr>
            <p:ph idx="1"/>
          </p:nvPr>
        </p:nvSpPr>
        <p:spPr>
          <a:xfrm>
            <a:off x="457200" y="1143000"/>
            <a:ext cx="8229600" cy="5410200"/>
          </a:xfrm>
        </p:spPr>
        <p:txBody>
          <a:bodyPr>
            <a:normAutofit fontScale="47500" lnSpcReduction="20000"/>
          </a:bodyPr>
          <a:lstStyle/>
          <a:p>
            <a:pPr marL="514350" indent="-514350">
              <a:buFont typeface="+mj-lt"/>
              <a:buAutoNum type="arabicPeriod"/>
            </a:pPr>
            <a:r>
              <a:rPr lang="en-US" sz="4200" dirty="0"/>
              <a:t>Fields are labeled as required by the model, so this is probably just a syntax problem, easy to fix</a:t>
            </a:r>
          </a:p>
          <a:p>
            <a:pPr marL="514350" indent="-514350">
              <a:buFont typeface="+mj-lt"/>
              <a:buAutoNum type="arabicPeriod"/>
            </a:pPr>
            <a:r>
              <a:rPr lang="en-US" sz="4200" dirty="0"/>
              <a:t>If the spreadsheet columns were defined with the correct semantics, this is also easy to transform to the desired order model</a:t>
            </a:r>
          </a:p>
          <a:p>
            <a:pPr marL="514350" indent="-514350">
              <a:buFont typeface="+mj-lt"/>
              <a:buAutoNum type="arabicPeriod"/>
            </a:pPr>
            <a:r>
              <a:rPr lang="en-US" sz="4200" dirty="0"/>
              <a:t>Because the document instances can be linked by the Buyer’s ID number, these two documents can easily be merged to create the desired order, and because each document conforms to the expected structure for its part, no additional transformation is required.</a:t>
            </a:r>
          </a:p>
          <a:p>
            <a:pPr marL="514350" indent="-514350">
              <a:buFont typeface="+mj-lt"/>
              <a:buAutoNum type="arabicPeriod"/>
            </a:pPr>
            <a:r>
              <a:rPr lang="en-US" sz="4200" dirty="0"/>
              <a:t>Easy fix; a more granular model can be transformed into the less granular target model</a:t>
            </a:r>
          </a:p>
          <a:p>
            <a:pPr marL="514350" indent="-514350">
              <a:buFont typeface="+mj-lt"/>
              <a:buAutoNum type="arabicPeriod"/>
            </a:pPr>
            <a:r>
              <a:rPr lang="en-US" sz="4200" dirty="0"/>
              <a:t>But a less granular model can’t reliably be parsed into the target model</a:t>
            </a:r>
          </a:p>
          <a:p>
            <a:pPr marL="514350" indent="-514350">
              <a:buFont typeface="+mj-lt"/>
              <a:buAutoNum type="arabicPeriod"/>
            </a:pPr>
            <a:r>
              <a:rPr lang="en-US" sz="4200" dirty="0"/>
              <a:t>Content semantics looks OK – synonyms can be transformed with a dictionary</a:t>
            </a:r>
          </a:p>
          <a:p>
            <a:pPr marL="514350" indent="-514350">
              <a:buFont typeface="+mj-lt"/>
              <a:buAutoNum type="arabicPeriod"/>
            </a:pPr>
            <a:r>
              <a:rPr lang="en-US" sz="4200" dirty="0"/>
              <a:t>Content semantics looks OK – but we need a French dictionary</a:t>
            </a:r>
          </a:p>
          <a:p>
            <a:pPr marL="514350" indent="-514350">
              <a:buFont typeface="+mj-lt"/>
              <a:buAutoNum type="arabicPeriod"/>
            </a:pPr>
            <a:r>
              <a:rPr lang="en-US" sz="4200" dirty="0"/>
              <a:t>The address is perfectly sensible for Japan but is conceptually incompatible with the North American address model in the target order.  Looks like the sample from which the model was derived didn’t include Japanese orders</a:t>
            </a:r>
          </a:p>
          <a:p>
            <a:pPr marL="514350" indent="-514350">
              <a:buFont typeface="+mj-lt"/>
              <a:buAutoNum type="arabicPeriod"/>
            </a:pPr>
            <a:endParaRPr lang="en-US" dirty="0"/>
          </a:p>
        </p:txBody>
      </p:sp>
    </p:spTree>
    <p:extLst>
      <p:ext uri="{BB962C8B-B14F-4D97-AF65-F5344CB8AC3E}">
        <p14:creationId xmlns:p14="http://schemas.microsoft.com/office/powerpoint/2010/main" val="2997150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057400"/>
            <a:ext cx="5715000" cy="1938992"/>
          </a:xfrm>
          <a:prstGeom prst="rect">
            <a:avLst/>
          </a:prstGeom>
          <a:noFill/>
        </p:spPr>
        <p:txBody>
          <a:bodyPr wrap="square" rtlCol="0">
            <a:spAutoFit/>
          </a:bodyPr>
          <a:lstStyle/>
          <a:p>
            <a:r>
              <a:rPr lang="en-US" sz="6000" dirty="0">
                <a:solidFill>
                  <a:srgbClr val="FF0000"/>
                </a:solidFill>
                <a:sym typeface="UC Berkeley OS Sign"/>
              </a:rPr>
              <a:t>Discussion: </a:t>
            </a:r>
          </a:p>
          <a:p>
            <a:r>
              <a:rPr lang="en-US" sz="6000" dirty="0">
                <a:solidFill>
                  <a:srgbClr val="FF0000"/>
                </a:solidFill>
                <a:sym typeface="UC Berkeley OS Sign"/>
              </a:rPr>
              <a:t>Data Quality</a:t>
            </a:r>
            <a:endParaRPr lang="en-US" sz="6000" dirty="0">
              <a:solidFill>
                <a:srgbClr val="FF0000"/>
              </a:solidFill>
            </a:endParaRPr>
          </a:p>
        </p:txBody>
      </p:sp>
    </p:spTree>
    <p:extLst>
      <p:ext uri="{BB962C8B-B14F-4D97-AF65-F5344CB8AC3E}">
        <p14:creationId xmlns:p14="http://schemas.microsoft.com/office/powerpoint/2010/main" val="179529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4A0462-69CF-4FF7-A365-17D74BF0FBC5}"/>
              </a:ext>
            </a:extLst>
          </p:cNvPr>
          <p:cNvPicPr>
            <a:picLocks noChangeAspect="1"/>
          </p:cNvPicPr>
          <p:nvPr/>
        </p:nvPicPr>
        <p:blipFill>
          <a:blip r:embed="rId2"/>
          <a:stretch>
            <a:fillRect/>
          </a:stretch>
        </p:blipFill>
        <p:spPr>
          <a:xfrm>
            <a:off x="456753" y="1447800"/>
            <a:ext cx="8077200" cy="5073540"/>
          </a:xfrm>
          <a:prstGeom prst="rect">
            <a:avLst/>
          </a:prstGeom>
        </p:spPr>
      </p:pic>
      <p:sp>
        <p:nvSpPr>
          <p:cNvPr id="4" name="Rectangle 1">
            <a:extLst>
              <a:ext uri="{FF2B5EF4-FFF2-40B4-BE49-F238E27FC236}">
                <a16:creationId xmlns:a16="http://schemas.microsoft.com/office/drawing/2014/main" id="{277A9FB4-ADAF-47A0-BDAA-3AB2876510F6}"/>
              </a:ext>
            </a:extLst>
          </p:cNvPr>
          <p:cNvSpPr txBox="1">
            <a:spLocks noChangeArrowheads="1"/>
          </p:cNvSpPr>
          <p:nvPr/>
        </p:nvSpPr>
        <p:spPr>
          <a:xfrm>
            <a:off x="305246" y="76200"/>
            <a:ext cx="8228707" cy="119099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Standards-conformance can be important selection criteria of technology products</a:t>
            </a:r>
            <a:endParaRPr lang="en-US" sz="3600" b="1" dirty="0">
              <a:sym typeface="UC Berkeley OS Sign"/>
            </a:endParaRPr>
          </a:p>
        </p:txBody>
      </p:sp>
      <p:sp>
        <p:nvSpPr>
          <p:cNvPr id="2" name="Oval 1">
            <a:extLst>
              <a:ext uri="{FF2B5EF4-FFF2-40B4-BE49-F238E27FC236}">
                <a16:creationId xmlns:a16="http://schemas.microsoft.com/office/drawing/2014/main" id="{C04A5539-45A7-466C-9141-4B621C4D3A24}"/>
              </a:ext>
            </a:extLst>
          </p:cNvPr>
          <p:cNvSpPr/>
          <p:nvPr/>
        </p:nvSpPr>
        <p:spPr>
          <a:xfrm>
            <a:off x="6019800" y="4953000"/>
            <a:ext cx="533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A4E44DD-1542-48AE-ABD3-89719D43CA57}"/>
              </a:ext>
            </a:extLst>
          </p:cNvPr>
          <p:cNvPicPr>
            <a:picLocks noChangeAspect="1"/>
          </p:cNvPicPr>
          <p:nvPr/>
        </p:nvPicPr>
        <p:blipFill>
          <a:blip r:embed="rId3"/>
          <a:stretch>
            <a:fillRect/>
          </a:stretch>
        </p:blipFill>
        <p:spPr>
          <a:xfrm>
            <a:off x="5715000" y="6096000"/>
            <a:ext cx="1066800" cy="304800"/>
          </a:xfrm>
          <a:prstGeom prst="rect">
            <a:avLst/>
          </a:prstGeom>
        </p:spPr>
      </p:pic>
    </p:spTree>
    <p:extLst>
      <p:ext uri="{BB962C8B-B14F-4D97-AF65-F5344CB8AC3E}">
        <p14:creationId xmlns:p14="http://schemas.microsoft.com/office/powerpoint/2010/main" val="4383026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13"/>
            <a:ext cx="8229600" cy="1143000"/>
          </a:xfrm>
        </p:spPr>
        <p:txBody>
          <a:bodyPr/>
          <a:lstStyle/>
          <a:p>
            <a:r>
              <a:rPr lang="en-US" b="1" dirty="0"/>
              <a:t>“Operation Clean Data”</a:t>
            </a:r>
          </a:p>
        </p:txBody>
      </p:sp>
      <p:sp>
        <p:nvSpPr>
          <p:cNvPr id="3" name="Content Placeholder 2"/>
          <p:cNvSpPr>
            <a:spLocks noGrp="1"/>
          </p:cNvSpPr>
          <p:nvPr>
            <p:ph idx="1"/>
          </p:nvPr>
        </p:nvSpPr>
        <p:spPr>
          <a:xfrm>
            <a:off x="266700" y="1281113"/>
            <a:ext cx="8724900" cy="5438774"/>
          </a:xfrm>
        </p:spPr>
        <p:txBody>
          <a:bodyPr>
            <a:normAutofit fontScale="47500" lnSpcReduction="20000"/>
          </a:bodyPr>
          <a:lstStyle/>
          <a:p>
            <a:r>
              <a:rPr lang="en-US" sz="5900" dirty="0"/>
              <a:t>This short article contains several crisp examples of situations where “dirty data” needed to be “cleaned up” </a:t>
            </a:r>
          </a:p>
          <a:p>
            <a:r>
              <a:rPr lang="en-US" sz="5900" dirty="0"/>
              <a:t>Important concepts and lessons:</a:t>
            </a:r>
          </a:p>
          <a:p>
            <a:pPr lvl="1"/>
            <a:r>
              <a:rPr lang="en-US" sz="5900" dirty="0"/>
              <a:t>Data synonyms</a:t>
            </a:r>
          </a:p>
          <a:p>
            <a:pPr lvl="1"/>
            <a:r>
              <a:rPr lang="en-US" sz="5900" dirty="0"/>
              <a:t>Data homonyms</a:t>
            </a:r>
          </a:p>
          <a:p>
            <a:pPr lvl="1"/>
            <a:r>
              <a:rPr lang="en-US" sz="5900" dirty="0"/>
              <a:t>Problems caused by technology {and, or, vs.} problems caused by process</a:t>
            </a:r>
          </a:p>
          <a:p>
            <a:pPr lvl="1"/>
            <a:r>
              <a:rPr lang="en-US" sz="5900" dirty="0"/>
              <a:t>Finding the “headwaters” of data </a:t>
            </a:r>
          </a:p>
          <a:p>
            <a:r>
              <a:rPr lang="en-US" sz="5900" dirty="0"/>
              <a:t>Most important lesson:</a:t>
            </a:r>
          </a:p>
          <a:p>
            <a:pPr lvl="1"/>
            <a:r>
              <a:rPr lang="en-US" sz="5900" dirty="0"/>
              <a:t>Data cleaning is like medical diagnosis</a:t>
            </a:r>
          </a:p>
          <a:p>
            <a:pPr lvl="1"/>
            <a:r>
              <a:rPr lang="en-US" sz="5900" dirty="0"/>
              <a:t>Symptoms can tell you what the diseases are</a:t>
            </a:r>
          </a:p>
          <a:p>
            <a:pPr lvl="1"/>
            <a:r>
              <a:rPr lang="en-US" sz="5900" dirty="0"/>
              <a:t>Cure the disease rather than continuously treat the symptoms</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41428562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p:spPr>
        <p:txBody>
          <a:bodyPr/>
          <a:lstStyle/>
          <a:p>
            <a:r>
              <a:rPr lang="en-US" b="1" dirty="0"/>
              <a:t>Causes of Dirty Data</a:t>
            </a:r>
          </a:p>
        </p:txBody>
      </p:sp>
      <p:sp>
        <p:nvSpPr>
          <p:cNvPr id="3" name="Content Placeholder 2"/>
          <p:cNvSpPr>
            <a:spLocks noGrp="1"/>
          </p:cNvSpPr>
          <p:nvPr>
            <p:ph idx="1"/>
          </p:nvPr>
        </p:nvSpPr>
        <p:spPr>
          <a:xfrm>
            <a:off x="533400" y="1295400"/>
            <a:ext cx="8229600" cy="4525963"/>
          </a:xfrm>
        </p:spPr>
        <p:txBody>
          <a:bodyPr/>
          <a:lstStyle/>
          <a:p>
            <a:r>
              <a:rPr lang="en-US" dirty="0"/>
              <a:t>Technology Causes – different or obsolete legacy systems with different data models/formats</a:t>
            </a:r>
          </a:p>
          <a:p>
            <a:r>
              <a:rPr lang="en-US" dirty="0"/>
              <a:t>Process Causes – different intended uses, quality standards, legal/regulatory requirements</a:t>
            </a:r>
          </a:p>
          <a:p>
            <a:pPr lvl="1"/>
            <a:r>
              <a:rPr lang="en-US" dirty="0"/>
              <a:t>Mergers, acquisitions,  other organizational changes that bring data together that wasn’t designed to be combined</a:t>
            </a:r>
          </a:p>
        </p:txBody>
      </p:sp>
    </p:spTree>
    <p:extLst>
      <p:ext uri="{BB962C8B-B14F-4D97-AF65-F5344CB8AC3E}">
        <p14:creationId xmlns:p14="http://schemas.microsoft.com/office/powerpoint/2010/main" val="2354327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British Military Inventory</a:t>
            </a:r>
          </a:p>
        </p:txBody>
      </p:sp>
      <p:sp>
        <p:nvSpPr>
          <p:cNvPr id="3" name="Content Placeholder 2"/>
          <p:cNvSpPr>
            <a:spLocks noGrp="1"/>
          </p:cNvSpPr>
          <p:nvPr>
            <p:ph idx="1"/>
          </p:nvPr>
        </p:nvSpPr>
        <p:spPr>
          <a:xfrm>
            <a:off x="381000" y="1417639"/>
            <a:ext cx="8229600" cy="4068762"/>
          </a:xfrm>
        </p:spPr>
        <p:txBody>
          <a:bodyPr>
            <a:normAutofit fontScale="92500" lnSpcReduction="10000"/>
          </a:bodyPr>
          <a:lstStyle/>
          <a:p>
            <a:r>
              <a:rPr lang="en-US" dirty="0"/>
              <a:t>In 2003 one British military inventory system used stock number 99 000 1111 to identify a ration pack, while an­other inventory system used the same number to identify an electronic ra­dio valve (data “</a:t>
            </a:r>
            <a:r>
              <a:rPr lang="en-US" dirty="0" err="1"/>
              <a:t>homynyms</a:t>
            </a:r>
            <a:r>
              <a:rPr lang="en-US" dirty="0"/>
              <a:t>”)</a:t>
            </a:r>
          </a:p>
          <a:p>
            <a:r>
              <a:rPr lang="en-US" dirty="0"/>
              <a:t>Two inventory systems might use different identifiers for the same item (data “synonyms”)</a:t>
            </a:r>
          </a:p>
          <a:p>
            <a:r>
              <a:rPr lang="en-US" dirty="0"/>
              <a:t>Some items had hundreds of data attributes, but only six of them are “NATO standard” ones</a:t>
            </a:r>
          </a:p>
          <a:p>
            <a:endParaRPr lang="en-US" dirty="0"/>
          </a:p>
        </p:txBody>
      </p:sp>
    </p:spTree>
    <p:extLst>
      <p:ext uri="{BB962C8B-B14F-4D97-AF65-F5344CB8AC3E}">
        <p14:creationId xmlns:p14="http://schemas.microsoft.com/office/powerpoint/2010/main" val="9065697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36FCB-5702-4E85-921B-2889F474E980}"/>
              </a:ext>
            </a:extLst>
          </p:cNvPr>
          <p:cNvSpPr>
            <a:spLocks noGrp="1"/>
          </p:cNvSpPr>
          <p:nvPr>
            <p:ph type="title"/>
          </p:nvPr>
        </p:nvSpPr>
        <p:spPr/>
        <p:txBody>
          <a:bodyPr>
            <a:normAutofit/>
          </a:bodyPr>
          <a:lstStyle/>
          <a:p>
            <a:r>
              <a:rPr lang="en-US" b="1" dirty="0"/>
              <a:t>Understanding the Causes (1)</a:t>
            </a:r>
          </a:p>
        </p:txBody>
      </p:sp>
      <p:sp>
        <p:nvSpPr>
          <p:cNvPr id="3" name="Content Placeholder 2">
            <a:extLst>
              <a:ext uri="{FF2B5EF4-FFF2-40B4-BE49-F238E27FC236}">
                <a16:creationId xmlns:a16="http://schemas.microsoft.com/office/drawing/2014/main" id="{158F00D3-D745-4A2A-BE14-866AF0DCDF87}"/>
              </a:ext>
            </a:extLst>
          </p:cNvPr>
          <p:cNvSpPr>
            <a:spLocks noGrp="1"/>
          </p:cNvSpPr>
          <p:nvPr>
            <p:ph idx="1"/>
          </p:nvPr>
        </p:nvSpPr>
        <p:spPr/>
        <p:txBody>
          <a:bodyPr/>
          <a:lstStyle/>
          <a:p>
            <a:r>
              <a:rPr lang="en-US" dirty="0"/>
              <a:t>Multiple small warehouses contain many of the same items but use different identifiers for them </a:t>
            </a:r>
            <a:r>
              <a:rPr lang="en-US" b="1" dirty="0">
                <a:solidFill>
                  <a:srgbClr val="FF0000"/>
                </a:solidFill>
              </a:rPr>
              <a:t>(Why many small warehouses instead of one large one?)</a:t>
            </a:r>
          </a:p>
          <a:p>
            <a:r>
              <a:rPr lang="en-US" dirty="0"/>
              <a:t>If the same item has more than one identifier, </a:t>
            </a:r>
            <a:r>
              <a:rPr lang="en-US" b="1" dirty="0">
                <a:solidFill>
                  <a:srgbClr val="FF0000"/>
                </a:solidFill>
              </a:rPr>
              <a:t>how do these “data synonyms” affect processes for purchasing and inventory management</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17218527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36FCB-5702-4E85-921B-2889F474E980}"/>
              </a:ext>
            </a:extLst>
          </p:cNvPr>
          <p:cNvSpPr>
            <a:spLocks noGrp="1"/>
          </p:cNvSpPr>
          <p:nvPr>
            <p:ph type="title"/>
          </p:nvPr>
        </p:nvSpPr>
        <p:spPr/>
        <p:txBody>
          <a:bodyPr>
            <a:normAutofit/>
          </a:bodyPr>
          <a:lstStyle/>
          <a:p>
            <a:r>
              <a:rPr lang="en-US" b="1" dirty="0"/>
              <a:t>Understanding the Causes (2)</a:t>
            </a:r>
          </a:p>
        </p:txBody>
      </p:sp>
      <p:sp>
        <p:nvSpPr>
          <p:cNvPr id="3" name="Content Placeholder 2">
            <a:extLst>
              <a:ext uri="{FF2B5EF4-FFF2-40B4-BE49-F238E27FC236}">
                <a16:creationId xmlns:a16="http://schemas.microsoft.com/office/drawing/2014/main" id="{158F00D3-D745-4A2A-BE14-866AF0DCDF87}"/>
              </a:ext>
            </a:extLst>
          </p:cNvPr>
          <p:cNvSpPr>
            <a:spLocks noGrp="1"/>
          </p:cNvSpPr>
          <p:nvPr>
            <p:ph idx="1"/>
          </p:nvPr>
        </p:nvSpPr>
        <p:spPr>
          <a:xfrm>
            <a:off x="457200" y="1417638"/>
            <a:ext cx="8229600" cy="4525963"/>
          </a:xfrm>
        </p:spPr>
        <p:txBody>
          <a:bodyPr>
            <a:normAutofit fontScale="85000" lnSpcReduction="20000"/>
          </a:bodyPr>
          <a:lstStyle/>
          <a:p>
            <a:endParaRPr lang="en-US" dirty="0"/>
          </a:p>
          <a:p>
            <a:r>
              <a:rPr lang="en-US" dirty="0"/>
              <a:t>Because identifiers might be assigned by each warehouse, different items might end up with “data homonyms” (food rations and radio valves)</a:t>
            </a:r>
          </a:p>
          <a:p>
            <a:r>
              <a:rPr lang="en-US" dirty="0"/>
              <a:t>Warehouses might also manage the same resources but organize them in containers or packages of different sizes  (aircraft oil in 1-liter cans or 250-liter drums)</a:t>
            </a:r>
          </a:p>
          <a:p>
            <a:pPr lvl="1"/>
            <a:r>
              <a:rPr lang="en-US" dirty="0"/>
              <a:t>The identical identifiers are used by purchasing and supply chain processes</a:t>
            </a:r>
          </a:p>
          <a:p>
            <a:pPr lvl="1"/>
            <a:r>
              <a:rPr lang="en-US" dirty="0"/>
              <a:t>The differences between the items might be found in other data attributes, but they are not used</a:t>
            </a:r>
          </a:p>
          <a:p>
            <a:endParaRPr lang="en-US" dirty="0"/>
          </a:p>
          <a:p>
            <a:endParaRPr lang="en-US" dirty="0"/>
          </a:p>
        </p:txBody>
      </p:sp>
    </p:spTree>
    <p:extLst>
      <p:ext uri="{BB962C8B-B14F-4D97-AF65-F5344CB8AC3E}">
        <p14:creationId xmlns:p14="http://schemas.microsoft.com/office/powerpoint/2010/main" val="38074279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36FCB-5702-4E85-921B-2889F474E980}"/>
              </a:ext>
            </a:extLst>
          </p:cNvPr>
          <p:cNvSpPr>
            <a:spLocks noGrp="1"/>
          </p:cNvSpPr>
          <p:nvPr>
            <p:ph type="title"/>
          </p:nvPr>
        </p:nvSpPr>
        <p:spPr/>
        <p:txBody>
          <a:bodyPr>
            <a:normAutofit/>
          </a:bodyPr>
          <a:lstStyle/>
          <a:p>
            <a:r>
              <a:rPr lang="en-US" b="1" dirty="0"/>
              <a:t>Data (In-)Consistency</a:t>
            </a:r>
          </a:p>
        </p:txBody>
      </p:sp>
      <p:sp>
        <p:nvSpPr>
          <p:cNvPr id="3" name="Content Placeholder 2">
            <a:extLst>
              <a:ext uri="{FF2B5EF4-FFF2-40B4-BE49-F238E27FC236}">
                <a16:creationId xmlns:a16="http://schemas.microsoft.com/office/drawing/2014/main" id="{158F00D3-D745-4A2A-BE14-866AF0DCDF87}"/>
              </a:ext>
            </a:extLst>
          </p:cNvPr>
          <p:cNvSpPr>
            <a:spLocks noGrp="1"/>
          </p:cNvSpPr>
          <p:nvPr>
            <p:ph idx="1"/>
          </p:nvPr>
        </p:nvSpPr>
        <p:spPr>
          <a:xfrm>
            <a:off x="440531" y="1166018"/>
            <a:ext cx="8229600" cy="5417344"/>
          </a:xfrm>
        </p:spPr>
        <p:txBody>
          <a:bodyPr>
            <a:normAutofit lnSpcReduction="10000"/>
          </a:bodyPr>
          <a:lstStyle/>
          <a:p>
            <a:endParaRPr lang="en-US" dirty="0"/>
          </a:p>
          <a:p>
            <a:r>
              <a:rPr lang="en-US" sz="2800" dirty="0">
                <a:solidFill>
                  <a:srgbClr val="000000"/>
                </a:solidFill>
                <a:latin typeface="Times New Roman" panose="02020603050405020304" pitchFamily="18" charset="0"/>
              </a:rPr>
              <a:t>Data from questionnaires, surveys, etc. can be checked for logical consistency at the “headwaters” before it has a chance to flow downstream for other purposes</a:t>
            </a:r>
          </a:p>
          <a:p>
            <a:pPr lvl="1"/>
            <a:r>
              <a:rPr lang="en-US" sz="2400" b="0" i="1" u="none" strike="noStrike" baseline="0" dirty="0">
                <a:solidFill>
                  <a:srgbClr val="FF0000"/>
                </a:solidFill>
                <a:latin typeface="Times New Roman" panose="02020603050405020304" pitchFamily="18" charset="0"/>
              </a:rPr>
              <a:t>Can a 96-year-old describe herself as unemployed?</a:t>
            </a:r>
          </a:p>
          <a:p>
            <a:pPr lvl="1"/>
            <a:r>
              <a:rPr lang="en-US" sz="2400" b="0" i="1" u="none" strike="noStrike" baseline="0" dirty="0">
                <a:solidFill>
                  <a:srgbClr val="FF0000"/>
                </a:solidFill>
                <a:latin typeface="Times New Roman" panose="02020603050405020304" pitchFamily="18" charset="0"/>
              </a:rPr>
              <a:t>Is that 80-year-old man really the father of a new baby? </a:t>
            </a:r>
          </a:p>
          <a:p>
            <a:pPr lvl="1"/>
            <a:r>
              <a:rPr lang="en-US" sz="2400" b="0" i="1" u="none" strike="noStrike" baseline="0" dirty="0">
                <a:solidFill>
                  <a:srgbClr val="FF0000"/>
                </a:solidFill>
                <a:latin typeface="Times New Roman" panose="02020603050405020304" pitchFamily="18" charset="0"/>
              </a:rPr>
              <a:t>Could a company with three people on the payroll really have a salary bill of more than $1 million? </a:t>
            </a:r>
          </a:p>
          <a:p>
            <a:pPr lvl="1"/>
            <a:r>
              <a:rPr lang="en-US" sz="2400" i="1" dirty="0">
                <a:solidFill>
                  <a:srgbClr val="FF0000"/>
                </a:solidFill>
                <a:latin typeface="Times New Roman" panose="02020603050405020304" pitchFamily="18" charset="0"/>
              </a:rPr>
              <a:t>Is it reasonable that 150 companies applying for government money in the Covid Paycheck Protection Program would have the same phone number…. And that the phone number was associated with a gas station?</a:t>
            </a:r>
          </a:p>
          <a:p>
            <a:pPr lvl="1"/>
            <a:endParaRPr lang="en-US" sz="2400" b="0" i="0" u="none" strike="noStrike" baseline="0" dirty="0">
              <a:solidFill>
                <a:srgbClr val="000000"/>
              </a:solidFill>
              <a:latin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5560146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172-2468-483B-963C-E2506BA64C8E}"/>
              </a:ext>
            </a:extLst>
          </p:cNvPr>
          <p:cNvSpPr>
            <a:spLocks noGrp="1"/>
          </p:cNvSpPr>
          <p:nvPr>
            <p:ph type="title"/>
          </p:nvPr>
        </p:nvSpPr>
        <p:spPr>
          <a:xfrm>
            <a:off x="457200" y="274638"/>
            <a:ext cx="5715000" cy="1143000"/>
          </a:xfrm>
        </p:spPr>
        <p:txBody>
          <a:bodyPr>
            <a:normAutofit fontScale="90000"/>
          </a:bodyPr>
          <a:lstStyle/>
          <a:p>
            <a:r>
              <a:rPr lang="en-US" b="1" dirty="0"/>
              <a:t>Note to Data Scientists: </a:t>
            </a:r>
            <a:r>
              <a:rPr lang="en-US" b="1" dirty="0" err="1"/>
              <a:t>Py</a:t>
            </a:r>
            <a:r>
              <a:rPr lang="en-US" b="1" dirty="0"/>
              <a:t>-Janitor</a:t>
            </a:r>
          </a:p>
        </p:txBody>
      </p:sp>
      <p:sp>
        <p:nvSpPr>
          <p:cNvPr id="3" name="Content Placeholder 2">
            <a:extLst>
              <a:ext uri="{FF2B5EF4-FFF2-40B4-BE49-F238E27FC236}">
                <a16:creationId xmlns:a16="http://schemas.microsoft.com/office/drawing/2014/main" id="{4ED2F7DF-1CC0-470C-98E6-5CBC81298F21}"/>
              </a:ext>
            </a:extLst>
          </p:cNvPr>
          <p:cNvSpPr>
            <a:spLocks noGrp="1"/>
          </p:cNvSpPr>
          <p:nvPr>
            <p:ph idx="1"/>
          </p:nvPr>
        </p:nvSpPr>
        <p:spPr>
          <a:xfrm>
            <a:off x="533400" y="1813719"/>
            <a:ext cx="5715000" cy="1981200"/>
          </a:xfrm>
        </p:spPr>
        <p:txBody>
          <a:bodyPr>
            <a:noAutofit/>
          </a:bodyPr>
          <a:lstStyle/>
          <a:p>
            <a:r>
              <a:rPr lang="en-US" sz="2800" dirty="0"/>
              <a:t>The name of this Python library says it all</a:t>
            </a:r>
          </a:p>
          <a:p>
            <a:r>
              <a:rPr lang="en-US" sz="2800" dirty="0">
                <a:hlinkClick r:id="rId2"/>
              </a:rPr>
              <a:t>https://pyjanitor-devs.github.io/pyjanitor/</a:t>
            </a:r>
            <a:endParaRPr lang="en-US" sz="2800" dirty="0"/>
          </a:p>
          <a:p>
            <a:endParaRPr lang="en-US" sz="2800" dirty="0"/>
          </a:p>
        </p:txBody>
      </p:sp>
      <p:pic>
        <p:nvPicPr>
          <p:cNvPr id="4" name="Picture 3">
            <a:extLst>
              <a:ext uri="{FF2B5EF4-FFF2-40B4-BE49-F238E27FC236}">
                <a16:creationId xmlns:a16="http://schemas.microsoft.com/office/drawing/2014/main" id="{0B87A1DB-6CBE-469A-B6E8-1BCEC24FF4B4}"/>
              </a:ext>
            </a:extLst>
          </p:cNvPr>
          <p:cNvPicPr>
            <a:picLocks noChangeAspect="1"/>
          </p:cNvPicPr>
          <p:nvPr/>
        </p:nvPicPr>
        <p:blipFill>
          <a:blip r:embed="rId3"/>
          <a:stretch>
            <a:fillRect/>
          </a:stretch>
        </p:blipFill>
        <p:spPr>
          <a:xfrm>
            <a:off x="5715000" y="1371600"/>
            <a:ext cx="3108960" cy="2590800"/>
          </a:xfrm>
          <a:prstGeom prst="rect">
            <a:avLst/>
          </a:prstGeom>
        </p:spPr>
      </p:pic>
      <p:sp>
        <p:nvSpPr>
          <p:cNvPr id="6" name="TextBox 5">
            <a:extLst>
              <a:ext uri="{FF2B5EF4-FFF2-40B4-BE49-F238E27FC236}">
                <a16:creationId xmlns:a16="http://schemas.microsoft.com/office/drawing/2014/main" id="{0DEA85B1-727B-431D-B36C-8A5C7DD81520}"/>
              </a:ext>
            </a:extLst>
          </p:cNvPr>
          <p:cNvSpPr txBox="1"/>
          <p:nvPr/>
        </p:nvSpPr>
        <p:spPr>
          <a:xfrm>
            <a:off x="685800" y="4191000"/>
            <a:ext cx="7315200" cy="1384995"/>
          </a:xfrm>
          <a:prstGeom prst="rect">
            <a:avLst/>
          </a:prstGeom>
          <a:noFill/>
        </p:spPr>
        <p:txBody>
          <a:bodyPr wrap="square">
            <a:spAutoFit/>
          </a:bodyPr>
          <a:lstStyle/>
          <a:p>
            <a:r>
              <a:rPr lang="en-US" sz="2800" dirty="0"/>
              <a:t>Takes data file and removes null/empty rows, replacing them with other values, adding/renaming/removing columns of data, etc.</a:t>
            </a:r>
          </a:p>
        </p:txBody>
      </p:sp>
    </p:spTree>
    <p:extLst>
      <p:ext uri="{BB962C8B-B14F-4D97-AF65-F5344CB8AC3E}">
        <p14:creationId xmlns:p14="http://schemas.microsoft.com/office/powerpoint/2010/main" val="35860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A9BBE8-731F-4C51-8E2C-9DFF4080575A}"/>
              </a:ext>
            </a:extLst>
          </p:cNvPr>
          <p:cNvSpPr/>
          <p:nvPr/>
        </p:nvSpPr>
        <p:spPr>
          <a:xfrm>
            <a:off x="0" y="5334000"/>
            <a:ext cx="9144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1"/>
          <p:cNvSpPr>
            <a:spLocks noGrp="1" noChangeArrowheads="1"/>
          </p:cNvSpPr>
          <p:nvPr>
            <p:ph type="title"/>
          </p:nvPr>
        </p:nvSpPr>
        <p:spPr>
          <a:xfrm>
            <a:off x="630660" y="40341"/>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Classification and Standardization (1)</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399" y="1182032"/>
            <a:ext cx="7772400" cy="574000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Classifications and standards both impose order on resources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They both distinguish, explicitly or implicitly, between standard / appropriate / effective and nonstandard / inappropriate / ineffective ways of creating organizing, and using resources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But this does not imply that a standard is a good one or that the best one will win a “standards war”</a:t>
            </a:r>
          </a:p>
          <a:p>
            <a:pPr eaLnBrk="0" fontAlgn="base" hangingPunct="0">
              <a:lnSpc>
                <a:spcPct val="93000"/>
              </a:lnSpc>
              <a:spcBef>
                <a:spcPts val="1800"/>
              </a:spcBef>
              <a:spcAft>
                <a:spcPct val="0"/>
              </a:spcAft>
            </a:pPr>
            <a:r>
              <a:rPr lang="en-US" sz="2800" b="1" i="1" dirty="0">
                <a:solidFill>
                  <a:srgbClr val="FF0000"/>
                </a:solidFill>
                <a:latin typeface="UC Berkeley OS Sign"/>
                <a:cs typeface="Arial" pitchFamily="34" charset="0"/>
                <a:sym typeface="Arial" pitchFamily="34" charset="0"/>
              </a:rPr>
              <a:t>STOP AND THINK: Examples of standards wars?</a:t>
            </a:r>
          </a:p>
          <a:p>
            <a:pPr marL="342900" indent="-342900" eaLnBrk="0" fontAlgn="base" hangingPunct="0">
              <a:lnSpc>
                <a:spcPct val="93000"/>
              </a:lnSpc>
              <a:spcBef>
                <a:spcPts val="1800"/>
              </a:spcBef>
              <a:spcAft>
                <a:spcPct val="0"/>
              </a:spcAft>
              <a:buFont typeface="Arial" pitchFamily="34" charset="0"/>
              <a:buChar char="•"/>
            </a:pPr>
            <a:endParaRPr lang="en-US" sz="24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278268354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4368</Words>
  <Application>Microsoft Office PowerPoint</Application>
  <PresentationFormat>On-screen Show (4:3)</PresentationFormat>
  <Paragraphs>437</Paragraphs>
  <Slides>86</Slides>
  <Notes>75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86</vt:i4>
      </vt:variant>
    </vt:vector>
  </HeadingPairs>
  <TitlesOfParts>
    <vt:vector size="93" baseType="lpstr">
      <vt:lpstr>Arial</vt:lpstr>
      <vt:lpstr>BauerBodoni-Roman</vt:lpstr>
      <vt:lpstr>Calibri</vt:lpstr>
      <vt:lpstr>Times New Roman</vt:lpstr>
      <vt:lpstr>UC Berkeley OS Sign</vt:lpstr>
      <vt:lpstr>Wingdings</vt:lpstr>
      <vt:lpstr>Office Theme</vt:lpstr>
      <vt:lpstr>CogSci 150 “Sensemaking and Organizing” Spring 2022</vt:lpstr>
      <vt:lpstr>  REVISIONS TO THE COURSE</vt:lpstr>
      <vt:lpstr>The Road Ahead</vt:lpstr>
      <vt:lpstr>PowerPoint Presentation</vt:lpstr>
      <vt:lpstr>"Specifications"</vt:lpstr>
      <vt:lpstr>PowerPoint Presentation</vt:lpstr>
      <vt:lpstr>"Standards"</vt:lpstr>
      <vt:lpstr>PowerPoint Presentation</vt:lpstr>
      <vt:lpstr>Classification and Standardization (1)</vt:lpstr>
      <vt:lpstr>Classification and Standardization (2)</vt:lpstr>
      <vt:lpstr>Why Standards Exist (1)</vt:lpstr>
      <vt:lpstr>Which Side to Drive On? Why Would a Country Change Sides?</vt:lpstr>
      <vt:lpstr>Why Standards Exist (2)</vt:lpstr>
      <vt:lpstr>PowerPoint Presentation</vt:lpstr>
      <vt:lpstr>Interoperability</vt:lpstr>
      <vt:lpstr>Who Sets Standards? (1)</vt:lpstr>
      <vt:lpstr>PowerPoint Presentation</vt:lpstr>
      <vt:lpstr>Who Sets Standards? (2)</vt:lpstr>
      <vt:lpstr>Specifications {and,or,vs.} Standards</vt:lpstr>
      <vt:lpstr>How do you Encourage and Enable Adoption of a Standard?</vt:lpstr>
      <vt:lpstr>Standards and Network Effects</vt:lpstr>
      <vt:lpstr>Lessons From Standards Making: The "Person-Concept" Tradeoff</vt:lpstr>
      <vt:lpstr>Using Standards in Organizing Systems</vt:lpstr>
      <vt:lpstr>Standards for Document Description in Organizing Systems</vt:lpstr>
      <vt:lpstr>PowerPoint Presentation</vt:lpstr>
      <vt:lpstr>PowerPoint Presentation</vt:lpstr>
      <vt:lpstr>Measurement</vt:lpstr>
      <vt:lpstr>PowerPoint Presentation</vt:lpstr>
      <vt:lpstr>Body-Part Measures In Other Cultures</vt:lpstr>
      <vt:lpstr>Maori Measures  (12 different units based on body parts)</vt:lpstr>
      <vt:lpstr>An illustration from Geomtrei (1608 edition), by Jacob Köbel, of a procedure for determining a “lawful foot” and, at the same time, a “lawful rood” (a measure equivalent to 16 feet). He describes having sixteen men “of different sizes,” upon leaving church, arrange their left feet in a row. The resulting full length will be a standard rood, and one 16th of it will be a standard foot.</vt:lpstr>
      <vt:lpstr>Large-Scale Measures</vt:lpstr>
      <vt:lpstr>The Evolution of Measurement</vt:lpstr>
      <vt:lpstr>We’re Not Finished</vt:lpstr>
      <vt:lpstr>PowerPoint Presentation</vt:lpstr>
      <vt:lpstr>PowerPoint Presentation</vt:lpstr>
      <vt:lpstr>Why We Need  Controlled Vocabularies</vt:lpstr>
      <vt:lpstr>CV as an Artificial Language</vt:lpstr>
      <vt:lpstr>Types of Controlled Vocabularies </vt:lpstr>
      <vt:lpstr>A Formula for Definitions</vt:lpstr>
      <vt:lpstr>Code Lists</vt:lpstr>
      <vt:lpstr>External and Internal Codes</vt:lpstr>
      <vt:lpstr>Why Do  Canadian Airport Codes All Begin With Y?</vt:lpstr>
      <vt:lpstr>Schemas/Domain-Specific Languages</vt:lpstr>
      <vt:lpstr>PowerPoint Presentation</vt:lpstr>
      <vt:lpstr>PowerPoint Presentation</vt:lpstr>
      <vt:lpstr>Businesses as Organizing Systems</vt:lpstr>
      <vt:lpstr>What Businesses Do</vt:lpstr>
      <vt:lpstr>STOP AND THINK</vt:lpstr>
      <vt:lpstr>Describing What Businesses Do</vt:lpstr>
      <vt:lpstr>PowerPoint Presentation</vt:lpstr>
      <vt:lpstr>A Hierarchy of Business Patterns</vt:lpstr>
      <vt:lpstr>Generalizing Business Patterns</vt:lpstr>
      <vt:lpstr>PowerPoint Presentation</vt:lpstr>
      <vt:lpstr>The Supply Chain Pattern</vt:lpstr>
      <vt:lpstr>Conceptual Model of a Supply Chain</vt:lpstr>
      <vt:lpstr>The Information Supply Chain</vt:lpstr>
      <vt:lpstr>PowerPoint Presentation</vt:lpstr>
      <vt:lpstr>Design Issues for the  Information Supply Chain</vt:lpstr>
      <vt:lpstr>Businesses Want to be “Data-Driven”</vt:lpstr>
      <vt:lpstr>PowerPoint Presentation</vt:lpstr>
      <vt:lpstr>To Interoperate, or not to Interoperate?</vt:lpstr>
      <vt:lpstr>Syntactic, Structural, &amp; Semantic Interoperability</vt:lpstr>
      <vt:lpstr>Some Ways NOT to Interoperate</vt:lpstr>
      <vt:lpstr>The Dimensions of Interoperability </vt:lpstr>
      <vt:lpstr>Conceptual Disagreement</vt:lpstr>
      <vt:lpstr>PowerPoint Presentation</vt:lpstr>
      <vt:lpstr>PowerPoint Presentation</vt:lpstr>
      <vt:lpstr>Example:  Conforming 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Analysis of the Examples</vt:lpstr>
      <vt:lpstr>PowerPoint Presentation</vt:lpstr>
      <vt:lpstr>“Operation Clean Data”</vt:lpstr>
      <vt:lpstr>Causes of Dirty Data</vt:lpstr>
      <vt:lpstr>British Military Inventory</vt:lpstr>
      <vt:lpstr>Understanding the Causes (1)</vt:lpstr>
      <vt:lpstr>Understanding the Causes (2)</vt:lpstr>
      <vt:lpstr>Data (In-)Consistency</vt:lpstr>
      <vt:lpstr>Note to Data Scientists: Py-Janitor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2022-04-04T18:15:27Z</dcterms:created>
  <dcterms:modified xsi:type="dcterms:W3CDTF">2022-04-04T23:53:30Z</dcterms:modified>
</cp:coreProperties>
</file>